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7"/>
  </p:notesMasterIdLst>
  <p:handoutMasterIdLst>
    <p:handoutMasterId r:id="rId8"/>
  </p:handoutMasterIdLst>
  <p:sldIdLst>
    <p:sldId id="1290" r:id="rId2"/>
    <p:sldId id="1291" r:id="rId3"/>
    <p:sldId id="1295" r:id="rId4"/>
    <p:sldId id="1293" r:id="rId5"/>
    <p:sldId id="1294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71"/>
    <a:srgbClr val="0B519E"/>
    <a:srgbClr val="07509C"/>
    <a:srgbClr val="CEDCE1"/>
    <a:srgbClr val="C71B71"/>
    <a:srgbClr val="87124D"/>
    <a:srgbClr val="F9D7E7"/>
    <a:srgbClr val="21544A"/>
    <a:srgbClr val="8FD2C5"/>
    <a:srgbClr val="FBB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41046" autoAdjust="0"/>
  </p:normalViewPr>
  <p:slideViewPr>
    <p:cSldViewPr snapToGrid="0" snapToObjects="1">
      <p:cViewPr varScale="1">
        <p:scale>
          <a:sx n="30" d="100"/>
          <a:sy n="30" d="100"/>
        </p:scale>
        <p:origin x="2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040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A2DFB-87E8-4A2E-8FD8-92C26989F48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939332B-FB44-4A9E-9D04-BE0B0FAED419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2400" dirty="0"/>
            <a:t>At your table groups, share what stood out to you about the ELD principles.</a:t>
          </a:r>
          <a:r>
            <a:rPr lang="en-US" sz="2400" b="0" baseline="0" dirty="0">
              <a:solidFill>
                <a:srgbClr val="1C3F71"/>
              </a:solidFill>
            </a:rPr>
            <a:t>. </a:t>
          </a:r>
          <a:endParaRPr lang="en-US" sz="2400" dirty="0">
            <a:solidFill>
              <a:srgbClr val="1C3F71"/>
            </a:solidFill>
          </a:endParaRPr>
        </a:p>
      </dgm:t>
    </dgm:pt>
    <dgm:pt modelId="{629A8F46-0F65-41F8-AFEC-C84FAA14F753}" type="parTrans" cxnId="{11959246-BD40-4E36-8DFC-73D35BA4168E}">
      <dgm:prSet/>
      <dgm:spPr/>
      <dgm:t>
        <a:bodyPr/>
        <a:lstStyle/>
        <a:p>
          <a:endParaRPr lang="en-US"/>
        </a:p>
      </dgm:t>
    </dgm:pt>
    <dgm:pt modelId="{2C6F7F34-EF50-4FCE-A329-E2D7090F2B07}" type="sibTrans" cxnId="{11959246-BD40-4E36-8DFC-73D35BA4168E}">
      <dgm:prSet/>
      <dgm:spPr/>
      <dgm:t>
        <a:bodyPr/>
        <a:lstStyle/>
        <a:p>
          <a:endParaRPr lang="en-US"/>
        </a:p>
      </dgm:t>
    </dgm:pt>
    <dgm:pt modelId="{E50EEC85-F228-44EE-9875-B0A069A786F6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2400" dirty="0"/>
            <a:t>Review the core beliefs listed on page 3 of the PEL Guide.</a:t>
          </a:r>
          <a:r>
            <a:rPr lang="en-US" sz="2400" b="0" baseline="0" dirty="0">
              <a:solidFill>
                <a:srgbClr val="1C3F71"/>
              </a:solidFill>
            </a:rPr>
            <a:t>.</a:t>
          </a:r>
          <a:endParaRPr lang="en-US" sz="2400" dirty="0">
            <a:solidFill>
              <a:srgbClr val="1C3F71"/>
            </a:solidFill>
          </a:endParaRPr>
        </a:p>
      </dgm:t>
    </dgm:pt>
    <dgm:pt modelId="{1FCE1136-1582-46BB-843E-3FE75E542D94}" type="parTrans" cxnId="{BCBC9454-8DE8-4847-9771-0F6752C61096}">
      <dgm:prSet/>
      <dgm:spPr/>
      <dgm:t>
        <a:bodyPr/>
        <a:lstStyle/>
        <a:p>
          <a:endParaRPr lang="en-US"/>
        </a:p>
      </dgm:t>
    </dgm:pt>
    <dgm:pt modelId="{38D132E1-F733-4C7B-A0C8-05AAEFB9CD2F}" type="sibTrans" cxnId="{BCBC9454-8DE8-4847-9771-0F6752C61096}">
      <dgm:prSet/>
      <dgm:spPr/>
      <dgm:t>
        <a:bodyPr/>
        <a:lstStyle/>
        <a:p>
          <a:endParaRPr lang="en-US"/>
        </a:p>
      </dgm:t>
    </dgm:pt>
    <dgm:pt modelId="{6251D45C-11AC-4EAE-99D5-63BBA20EB493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2400" dirty="0"/>
            <a:t>Create a visual representation of how the ELD Road Map principles and the core beliefs relate to each other. </a:t>
          </a:r>
          <a:endParaRPr lang="en-US" sz="2400" dirty="0">
            <a:solidFill>
              <a:srgbClr val="1C3F71"/>
            </a:solidFill>
          </a:endParaRPr>
        </a:p>
      </dgm:t>
    </dgm:pt>
    <dgm:pt modelId="{25F362D7-37DB-48B8-B695-C8F2C7446803}" type="parTrans" cxnId="{B88B8B00-052F-4C12-A03E-4830C3FC8152}">
      <dgm:prSet/>
      <dgm:spPr/>
      <dgm:t>
        <a:bodyPr/>
        <a:lstStyle/>
        <a:p>
          <a:endParaRPr lang="en-US"/>
        </a:p>
      </dgm:t>
    </dgm:pt>
    <dgm:pt modelId="{1FBA4C58-CB73-4609-8A1F-F0FDB4699C37}" type="sibTrans" cxnId="{B88B8B00-052F-4C12-A03E-4830C3FC8152}">
      <dgm:prSet/>
      <dgm:spPr/>
      <dgm:t>
        <a:bodyPr/>
        <a:lstStyle/>
        <a:p>
          <a:endParaRPr lang="en-US"/>
        </a:p>
      </dgm:t>
    </dgm:pt>
    <dgm:pt modelId="{C17B06D8-35DC-4F12-AD78-1885449B0694}" type="pres">
      <dgm:prSet presAssocID="{D11A2DFB-87E8-4A2E-8FD8-92C26989F481}" presName="root" presStyleCnt="0">
        <dgm:presLayoutVars>
          <dgm:dir/>
          <dgm:resizeHandles val="exact"/>
        </dgm:presLayoutVars>
      </dgm:prSet>
      <dgm:spPr/>
    </dgm:pt>
    <dgm:pt modelId="{38BD45AF-5061-42FB-A75B-882D414A8329}" type="pres">
      <dgm:prSet presAssocID="{9939332B-FB44-4A9E-9D04-BE0B0FAED419}" presName="compNode" presStyleCnt="0"/>
      <dgm:spPr/>
    </dgm:pt>
    <dgm:pt modelId="{A12947B8-FDF6-4D1D-99C0-6B80E86C6F0A}" type="pres">
      <dgm:prSet presAssocID="{9939332B-FB44-4A9E-9D04-BE0B0FAED419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35CD2645-1C95-4822-AB5A-3726346EFCB3}" type="pres">
      <dgm:prSet presAssocID="{9939332B-FB44-4A9E-9D04-BE0B0FAED419}" presName="spaceRect" presStyleCnt="0"/>
      <dgm:spPr/>
    </dgm:pt>
    <dgm:pt modelId="{A0EE3583-EE7B-410D-BB91-90788D0CF44A}" type="pres">
      <dgm:prSet presAssocID="{9939332B-FB44-4A9E-9D04-BE0B0FAED419}" presName="textRect" presStyleLbl="revTx" presStyleIdx="0" presStyleCnt="3" custScaleX="189803">
        <dgm:presLayoutVars>
          <dgm:chMax val="1"/>
          <dgm:chPref val="1"/>
        </dgm:presLayoutVars>
      </dgm:prSet>
      <dgm:spPr/>
    </dgm:pt>
    <dgm:pt modelId="{2C06DB8A-2C91-4CE8-BC68-C303F151E407}" type="pres">
      <dgm:prSet presAssocID="{2C6F7F34-EF50-4FCE-A329-E2D7090F2B07}" presName="sibTrans" presStyleCnt="0"/>
      <dgm:spPr/>
    </dgm:pt>
    <dgm:pt modelId="{9951E4C0-4631-42A4-AF13-EAED52FB4063}" type="pres">
      <dgm:prSet presAssocID="{E50EEC85-F228-44EE-9875-B0A069A786F6}" presName="compNode" presStyleCnt="0"/>
      <dgm:spPr/>
    </dgm:pt>
    <dgm:pt modelId="{F746FC07-F718-4A3E-A449-28FD9023A1CE}" type="pres">
      <dgm:prSet presAssocID="{E50EEC85-F228-44EE-9875-B0A069A786F6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A2EF021-60F8-40AF-A8BE-DE6A2CD2701F}" type="pres">
      <dgm:prSet presAssocID="{E50EEC85-F228-44EE-9875-B0A069A786F6}" presName="spaceRect" presStyleCnt="0"/>
      <dgm:spPr/>
    </dgm:pt>
    <dgm:pt modelId="{0F6EE812-C039-4580-9435-80710BC9CA0A}" type="pres">
      <dgm:prSet presAssocID="{E50EEC85-F228-44EE-9875-B0A069A786F6}" presName="textRect" presStyleLbl="revTx" presStyleIdx="1" presStyleCnt="3" custScaleX="160458">
        <dgm:presLayoutVars>
          <dgm:chMax val="1"/>
          <dgm:chPref val="1"/>
        </dgm:presLayoutVars>
      </dgm:prSet>
      <dgm:spPr/>
    </dgm:pt>
    <dgm:pt modelId="{D6DF91D0-3D50-4187-B0E9-8BBCCDA1FDDF}" type="pres">
      <dgm:prSet presAssocID="{38D132E1-F733-4C7B-A0C8-05AAEFB9CD2F}" presName="sibTrans" presStyleCnt="0"/>
      <dgm:spPr/>
    </dgm:pt>
    <dgm:pt modelId="{44FCB566-4B82-431C-8965-B89A5403DE50}" type="pres">
      <dgm:prSet presAssocID="{6251D45C-11AC-4EAE-99D5-63BBA20EB493}" presName="compNode" presStyleCnt="0"/>
      <dgm:spPr/>
    </dgm:pt>
    <dgm:pt modelId="{4A960D8D-7E7A-4917-89CF-2C0178605290}" type="pres">
      <dgm:prSet presAssocID="{6251D45C-11AC-4EAE-99D5-63BBA20EB493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E2442F2B-453D-4B14-AE68-6444EF3CD024}" type="pres">
      <dgm:prSet presAssocID="{6251D45C-11AC-4EAE-99D5-63BBA20EB493}" presName="spaceRect" presStyleCnt="0"/>
      <dgm:spPr/>
    </dgm:pt>
    <dgm:pt modelId="{79CAB5D7-95EE-4D4E-811F-193B04A0BF15}" type="pres">
      <dgm:prSet presAssocID="{6251D45C-11AC-4EAE-99D5-63BBA20EB493}" presName="textRect" presStyleLbl="revTx" presStyleIdx="2" presStyleCnt="3" custScaleX="173502">
        <dgm:presLayoutVars>
          <dgm:chMax val="1"/>
          <dgm:chPref val="1"/>
        </dgm:presLayoutVars>
      </dgm:prSet>
      <dgm:spPr/>
    </dgm:pt>
  </dgm:ptLst>
  <dgm:cxnLst>
    <dgm:cxn modelId="{B88B8B00-052F-4C12-A03E-4830C3FC8152}" srcId="{D11A2DFB-87E8-4A2E-8FD8-92C26989F481}" destId="{6251D45C-11AC-4EAE-99D5-63BBA20EB493}" srcOrd="2" destOrd="0" parTransId="{25F362D7-37DB-48B8-B695-C8F2C7446803}" sibTransId="{1FBA4C58-CB73-4609-8A1F-F0FDB4699C37}"/>
    <dgm:cxn modelId="{11959246-BD40-4E36-8DFC-73D35BA4168E}" srcId="{D11A2DFB-87E8-4A2E-8FD8-92C26989F481}" destId="{9939332B-FB44-4A9E-9D04-BE0B0FAED419}" srcOrd="0" destOrd="0" parTransId="{629A8F46-0F65-41F8-AFEC-C84FAA14F753}" sibTransId="{2C6F7F34-EF50-4FCE-A329-E2D7090F2B07}"/>
    <dgm:cxn modelId="{BCBC9454-8DE8-4847-9771-0F6752C61096}" srcId="{D11A2DFB-87E8-4A2E-8FD8-92C26989F481}" destId="{E50EEC85-F228-44EE-9875-B0A069A786F6}" srcOrd="1" destOrd="0" parTransId="{1FCE1136-1582-46BB-843E-3FE75E542D94}" sibTransId="{38D132E1-F733-4C7B-A0C8-05AAEFB9CD2F}"/>
    <dgm:cxn modelId="{6025FD69-CC59-4B89-98C1-F4F94793258D}" type="presOf" srcId="{9939332B-FB44-4A9E-9D04-BE0B0FAED419}" destId="{A0EE3583-EE7B-410D-BB91-90788D0CF44A}" srcOrd="0" destOrd="0" presId="urn:microsoft.com/office/officeart/2018/2/layout/IconLabelList"/>
    <dgm:cxn modelId="{796A229B-2E50-4D3F-AFC2-31B3BE6ACCFF}" type="presOf" srcId="{E50EEC85-F228-44EE-9875-B0A069A786F6}" destId="{0F6EE812-C039-4580-9435-80710BC9CA0A}" srcOrd="0" destOrd="0" presId="urn:microsoft.com/office/officeart/2018/2/layout/IconLabelList"/>
    <dgm:cxn modelId="{D79803C1-709B-4F1D-9349-B04C36A4B772}" type="presOf" srcId="{6251D45C-11AC-4EAE-99D5-63BBA20EB493}" destId="{79CAB5D7-95EE-4D4E-811F-193B04A0BF15}" srcOrd="0" destOrd="0" presId="urn:microsoft.com/office/officeart/2018/2/layout/IconLabelList"/>
    <dgm:cxn modelId="{F15265E6-54DB-4D5D-A6E4-B24A99BF1587}" type="presOf" srcId="{D11A2DFB-87E8-4A2E-8FD8-92C26989F481}" destId="{C17B06D8-35DC-4F12-AD78-1885449B0694}" srcOrd="0" destOrd="0" presId="urn:microsoft.com/office/officeart/2018/2/layout/IconLabelList"/>
    <dgm:cxn modelId="{2533DCD6-5304-46B2-8E70-89180345E639}" type="presParOf" srcId="{C17B06D8-35DC-4F12-AD78-1885449B0694}" destId="{38BD45AF-5061-42FB-A75B-882D414A8329}" srcOrd="0" destOrd="0" presId="urn:microsoft.com/office/officeart/2018/2/layout/IconLabelList"/>
    <dgm:cxn modelId="{5ADA1AC4-32E5-4868-822E-4E2666376527}" type="presParOf" srcId="{38BD45AF-5061-42FB-A75B-882D414A8329}" destId="{A12947B8-FDF6-4D1D-99C0-6B80E86C6F0A}" srcOrd="0" destOrd="0" presId="urn:microsoft.com/office/officeart/2018/2/layout/IconLabelList"/>
    <dgm:cxn modelId="{9E9FC985-33F3-42DE-AF3A-C5618EA3704D}" type="presParOf" srcId="{38BD45AF-5061-42FB-A75B-882D414A8329}" destId="{35CD2645-1C95-4822-AB5A-3726346EFCB3}" srcOrd="1" destOrd="0" presId="urn:microsoft.com/office/officeart/2018/2/layout/IconLabelList"/>
    <dgm:cxn modelId="{F33993CE-C7B1-4007-BB7F-27472A2482CE}" type="presParOf" srcId="{38BD45AF-5061-42FB-A75B-882D414A8329}" destId="{A0EE3583-EE7B-410D-BB91-90788D0CF44A}" srcOrd="2" destOrd="0" presId="urn:microsoft.com/office/officeart/2018/2/layout/IconLabelList"/>
    <dgm:cxn modelId="{624C5389-5386-47D0-A845-B7D36FF5832F}" type="presParOf" srcId="{C17B06D8-35DC-4F12-AD78-1885449B0694}" destId="{2C06DB8A-2C91-4CE8-BC68-C303F151E407}" srcOrd="1" destOrd="0" presId="urn:microsoft.com/office/officeart/2018/2/layout/IconLabelList"/>
    <dgm:cxn modelId="{6B54C929-A18D-4FEC-B573-707854EFFFA5}" type="presParOf" srcId="{C17B06D8-35DC-4F12-AD78-1885449B0694}" destId="{9951E4C0-4631-42A4-AF13-EAED52FB4063}" srcOrd="2" destOrd="0" presId="urn:microsoft.com/office/officeart/2018/2/layout/IconLabelList"/>
    <dgm:cxn modelId="{37E49FD0-CFF1-4EDB-B82E-48663DB78958}" type="presParOf" srcId="{9951E4C0-4631-42A4-AF13-EAED52FB4063}" destId="{F746FC07-F718-4A3E-A449-28FD9023A1CE}" srcOrd="0" destOrd="0" presId="urn:microsoft.com/office/officeart/2018/2/layout/IconLabelList"/>
    <dgm:cxn modelId="{BA00B6DD-76B7-41CF-B0DC-7BA83A7C3D66}" type="presParOf" srcId="{9951E4C0-4631-42A4-AF13-EAED52FB4063}" destId="{7A2EF021-60F8-40AF-A8BE-DE6A2CD2701F}" srcOrd="1" destOrd="0" presId="urn:microsoft.com/office/officeart/2018/2/layout/IconLabelList"/>
    <dgm:cxn modelId="{B3C9BC5E-35DA-476C-A037-B27DCFECBDB2}" type="presParOf" srcId="{9951E4C0-4631-42A4-AF13-EAED52FB4063}" destId="{0F6EE812-C039-4580-9435-80710BC9CA0A}" srcOrd="2" destOrd="0" presId="urn:microsoft.com/office/officeart/2018/2/layout/IconLabelList"/>
    <dgm:cxn modelId="{7A698101-8100-4549-9D10-E6820B371D6C}" type="presParOf" srcId="{C17B06D8-35DC-4F12-AD78-1885449B0694}" destId="{D6DF91D0-3D50-4187-B0E9-8BBCCDA1FDDF}" srcOrd="3" destOrd="0" presId="urn:microsoft.com/office/officeart/2018/2/layout/IconLabelList"/>
    <dgm:cxn modelId="{5D1C62FF-74D4-4D61-BB91-C495AF2EDEE0}" type="presParOf" srcId="{C17B06D8-35DC-4F12-AD78-1885449B0694}" destId="{44FCB566-4B82-431C-8965-B89A5403DE50}" srcOrd="4" destOrd="0" presId="urn:microsoft.com/office/officeart/2018/2/layout/IconLabelList"/>
    <dgm:cxn modelId="{CB6FB165-D272-4615-8482-786EA6B9D4A1}" type="presParOf" srcId="{44FCB566-4B82-431C-8965-B89A5403DE50}" destId="{4A960D8D-7E7A-4917-89CF-2C0178605290}" srcOrd="0" destOrd="0" presId="urn:microsoft.com/office/officeart/2018/2/layout/IconLabelList"/>
    <dgm:cxn modelId="{5A8B086D-740C-4838-83FE-E0414A847389}" type="presParOf" srcId="{44FCB566-4B82-431C-8965-B89A5403DE50}" destId="{E2442F2B-453D-4B14-AE68-6444EF3CD024}" srcOrd="1" destOrd="0" presId="urn:microsoft.com/office/officeart/2018/2/layout/IconLabelList"/>
    <dgm:cxn modelId="{BD2B9128-1A4E-4A11-865E-432589B56F50}" type="presParOf" srcId="{44FCB566-4B82-431C-8965-B89A5403DE50}" destId="{79CAB5D7-95EE-4D4E-811F-193B04A0BF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47B8-FDF6-4D1D-99C0-6B80E86C6F0A}">
      <dsp:nvSpPr>
        <dsp:cNvPr id="0" name=""/>
        <dsp:cNvSpPr/>
      </dsp:nvSpPr>
      <dsp:spPr>
        <a:xfrm>
          <a:off x="1025417" y="508747"/>
          <a:ext cx="634394" cy="63439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E3583-EE7B-410D-BB91-90788D0CF44A}">
      <dsp:nvSpPr>
        <dsp:cNvPr id="0" name=""/>
        <dsp:cNvSpPr/>
      </dsp:nvSpPr>
      <dsp:spPr>
        <a:xfrm>
          <a:off x="4725" y="1526205"/>
          <a:ext cx="2675777" cy="153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400" kern="1200" dirty="0"/>
            <a:t>At your table groups, share what stood out to you about the ELD principles.</a:t>
          </a:r>
          <a:r>
            <a:rPr lang="en-US" sz="2400" b="0" kern="1200" baseline="0" dirty="0">
              <a:solidFill>
                <a:srgbClr val="1C3F71"/>
              </a:solidFill>
            </a:rPr>
            <a:t>. </a:t>
          </a:r>
          <a:endParaRPr lang="en-US" sz="2400" kern="1200" dirty="0">
            <a:solidFill>
              <a:srgbClr val="1C3F71"/>
            </a:solidFill>
          </a:endParaRPr>
        </a:p>
      </dsp:txBody>
      <dsp:txXfrm>
        <a:off x="4725" y="1526205"/>
        <a:ext cx="2675777" cy="1535562"/>
      </dsp:txXfrm>
    </dsp:sp>
    <dsp:sp modelId="{F746FC07-F718-4A3E-A449-28FD9023A1CE}">
      <dsp:nvSpPr>
        <dsp:cNvPr id="0" name=""/>
        <dsp:cNvSpPr/>
      </dsp:nvSpPr>
      <dsp:spPr>
        <a:xfrm>
          <a:off x="3741055" y="508747"/>
          <a:ext cx="634394" cy="63439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EE812-C039-4580-9435-80710BC9CA0A}">
      <dsp:nvSpPr>
        <dsp:cNvPr id="0" name=""/>
        <dsp:cNvSpPr/>
      </dsp:nvSpPr>
      <dsp:spPr>
        <a:xfrm>
          <a:off x="2927212" y="1526205"/>
          <a:ext cx="2262081" cy="153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400" kern="1200" dirty="0"/>
            <a:t>Review the core beliefs listed on page 3 of the PEL Guide.</a:t>
          </a:r>
          <a:r>
            <a:rPr lang="en-US" sz="2400" b="0" kern="1200" baseline="0" dirty="0">
              <a:solidFill>
                <a:srgbClr val="1C3F71"/>
              </a:solidFill>
            </a:rPr>
            <a:t>.</a:t>
          </a:r>
          <a:endParaRPr lang="en-US" sz="2400" kern="1200" dirty="0">
            <a:solidFill>
              <a:srgbClr val="1C3F71"/>
            </a:solidFill>
          </a:endParaRPr>
        </a:p>
      </dsp:txBody>
      <dsp:txXfrm>
        <a:off x="2927212" y="1526205"/>
        <a:ext cx="2262081" cy="1535562"/>
      </dsp:txXfrm>
    </dsp:sp>
    <dsp:sp modelId="{4A960D8D-7E7A-4917-89CF-2C0178605290}">
      <dsp:nvSpPr>
        <dsp:cNvPr id="0" name=""/>
        <dsp:cNvSpPr/>
      </dsp:nvSpPr>
      <dsp:spPr>
        <a:xfrm>
          <a:off x="6341791" y="508747"/>
          <a:ext cx="634394" cy="63439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AB5D7-95EE-4D4E-811F-193B04A0BF15}">
      <dsp:nvSpPr>
        <dsp:cNvPr id="0" name=""/>
        <dsp:cNvSpPr/>
      </dsp:nvSpPr>
      <dsp:spPr>
        <a:xfrm>
          <a:off x="5436002" y="1526205"/>
          <a:ext cx="2445971" cy="153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400" kern="1200" dirty="0"/>
            <a:t>Create a visual representation of how the ELD Road Map principles and the core beliefs relate to each other. </a:t>
          </a:r>
          <a:endParaRPr lang="en-US" sz="2400" kern="1200" dirty="0">
            <a:solidFill>
              <a:srgbClr val="1C3F71"/>
            </a:solidFill>
          </a:endParaRPr>
        </a:p>
      </dsp:txBody>
      <dsp:txXfrm>
        <a:off x="5436002" y="1526205"/>
        <a:ext cx="2445971" cy="1535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4/10/19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4/10/19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el/rm/principleone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e.ca.gov/sp/el/rm/principlefour.asp" TargetMode="External"/><Relationship Id="rId5" Type="http://schemas.openxmlformats.org/officeDocument/2006/relationships/hyperlink" Target="https://www.cde.ca.gov/sp/el/rm/principlethree.asp" TargetMode="External"/><Relationship Id="rId4" Type="http://schemas.openxmlformats.org/officeDocument/2006/relationships/hyperlink" Target="https://www.cde.ca.gov/sp/el/rm/principletwo.asp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document connection to extend chapters 1, 2, 6 or 8.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use this document connection to provide a base for conversation with onsite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267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principles of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English Learner Roadmap: Strengthening Comprehensive Educational Policies, Programs, and Practices for English Learners (CA EL Roadmap)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 are intended to guide all levels of the system towards a coherent and aligned set of practices, services, relationships, and approaches to teaching and learning that add up to a powerful, effective, twenty-first century education for all English learners.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  <a:hlinkClick r:id="rId3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Principle One: Assets-Oriented and Needs-Responsive Schools</a:t>
            </a:r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  <a:hlinkClick r:id="rId4"/>
              </a:rPr>
              <a:t>Principle Two: Intellectual Quality of Instruction and Meaningful Access</a:t>
            </a:r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  <a:hlinkClick r:id="rId5"/>
              </a:rPr>
              <a:t>Principle Three: System Conditions that Support Effectiveness</a:t>
            </a:r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  <a:hlinkClick r:id="rId6"/>
              </a:rPr>
              <a:t>Principle Four: Alignment and Articulation Within and Across Systems</a:t>
            </a:r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778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Share the ELD Road Map Preschool English Learning Connection slides. 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Remind participants that, in the PEL Guide training, they learned the core beliefs which are also used as the ELD guiding principles in the framework. 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Ask participants to follow the steps on the slide to think about how their work connects these two sets of principles/beliefs: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At your table groups, share what stood out to you about the ELD principles.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Review the core beliefs listed on page 3 of the PEL Guide.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Create a visual representation of how the ELD Road Map principles and the core beliefs relate to each other. 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Invite participants to use chart paper and markers to create the visual representation. 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Optional: 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 a longer time-slot, use the 3D art supplies to inspire participants to create a 3D visual representation instead of chart paper.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can be displayed for families, teachers, or other colleagues to remind everyone of the ELD Road Map and the PEL Guide.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Debrief: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Invite all participants to share their visual representations.</a:t>
            </a:r>
            <a:endParaRPr lang="en-US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067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These resources will provide additional topics for on-site professional development and development strategies for supporting professionalism and continuous learning, especially for educators serving dual language learners.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474B7-4193-094F-B247-ED123B8D3F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3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5488" y="12928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11312" y="61448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488" y="62157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20921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153912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33400" y="37861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7861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-228600" y="-15240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23493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5017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26541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8065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9589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43" r:id="rId8"/>
    <p:sldLayoutId id="2147484330" r:id="rId9"/>
    <p:sldLayoutId id="2147484336" r:id="rId10"/>
    <p:sldLayoutId id="2147484291" r:id="rId11"/>
    <p:sldLayoutId id="2147484331" r:id="rId12"/>
    <p:sldLayoutId id="2147484326" r:id="rId13"/>
    <p:sldLayoutId id="2147484292" r:id="rId14"/>
    <p:sldLayoutId id="2147484293" r:id="rId15"/>
    <p:sldLayoutId id="2147484294" r:id="rId16"/>
    <p:sldLayoutId id="2147484320" r:id="rId17"/>
    <p:sldLayoutId id="2147484334" r:id="rId18"/>
    <p:sldLayoutId id="2147484341" r:id="rId19"/>
    <p:sldLayoutId id="2147484342" r:id="rId20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el/rm/principleone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de.ca.gov/sp/el/rm/principlefour.asp" TargetMode="External"/><Relationship Id="rId5" Type="http://schemas.openxmlformats.org/officeDocument/2006/relationships/hyperlink" Target="https://www.cde.ca.gov/sp/el/rm/principlethree.asp" TargetMode="External"/><Relationship Id="rId4" Type="http://schemas.openxmlformats.org/officeDocument/2006/relationships/hyperlink" Target="https://www.cde.ca.gov/sp/el/rm/principletwo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XfmPRsEYM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5946-CB8E-0B4A-B141-40CC3980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California English Learner Roadmap State Board of Education Policy: Educational Programs and Services for English Learners</a:t>
            </a:r>
            <a:r>
              <a:rPr lang="en-US" sz="16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Preschool English Language Learner Guide Connections</a:t>
            </a:r>
          </a:p>
        </p:txBody>
      </p:sp>
    </p:spTree>
    <p:extLst>
      <p:ext uri="{BB962C8B-B14F-4D97-AF65-F5344CB8AC3E}">
        <p14:creationId xmlns:p14="http://schemas.microsoft.com/office/powerpoint/2010/main" val="304938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5307748-EAB1-9141-B782-6CD26E0F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ELD Road Map Principles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CB52307-56BC-8847-81C2-F0199B0C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 One: Assets-Oriented and </a:t>
            </a:r>
            <a:r>
              <a:rPr lang="en-US" b="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Needs-Responsive</a:t>
            </a:r>
            <a:r>
              <a:rPr lang="en-US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Schools</a:t>
            </a:r>
            <a:endParaRPr lang="en-US" b="0" dirty="0"/>
          </a:p>
          <a:p>
            <a:r>
              <a:rPr lang="en-US" b="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 Two: Intellectual Quality of Instruction and Meaningful Access</a:t>
            </a:r>
            <a:endParaRPr lang="en-US" b="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 Three: System Conditions that Support Effectiveness</a:t>
            </a:r>
            <a:endParaRPr lang="en-US" b="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 Four: Alignment and Articulation Within and Across Systems</a:t>
            </a:r>
            <a:endParaRPr lang="en-US" b="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10D6B-1273-9A47-BAD5-09438E824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8205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5659-4CDF-5442-958D-3F80E413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Description Video by California Association of Bilingual Education (CABE)</a:t>
            </a:r>
          </a:p>
        </p:txBody>
      </p:sp>
      <p:pic>
        <p:nvPicPr>
          <p:cNvPr id="6" name="Content Placeholder 5" descr="CA English Learner Roadmap Policy">
            <a:hlinkClick r:id="rId2"/>
            <a:extLst>
              <a:ext uri="{FF2B5EF4-FFF2-40B4-BE49-F238E27FC236}">
                <a16:creationId xmlns:a16="http://schemas.microsoft.com/office/drawing/2014/main" id="{8BD371D5-796E-6B47-9AA9-927FCC4AA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813" y="1579286"/>
            <a:ext cx="7891462" cy="40661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1E986-0747-5B43-9404-55683A807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63572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750B-6EA2-C94B-A986-C4A678AA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10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 of Best Practices: </a:t>
            </a:r>
          </a:p>
        </p:txBody>
      </p:sp>
      <p:graphicFrame>
        <p:nvGraphicFramePr>
          <p:cNvPr id="8" name="Content Placeholder 4" descr="Application of Best Practices">
            <a:extLst>
              <a:ext uri="{FF2B5EF4-FFF2-40B4-BE49-F238E27FC236}">
                <a16:creationId xmlns:a16="http://schemas.microsoft.com/office/drawing/2014/main" id="{E82B7ACF-7AD6-40D2-8801-68071B86D1C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78704"/>
          <a:ext cx="7886700" cy="357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FBEAE-957D-4D2C-BB37-A838F1A21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09500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Resources to Rely On</a:t>
            </a:r>
          </a:p>
        </p:txBody>
      </p:sp>
      <p:pic>
        <p:nvPicPr>
          <p:cNvPr id="12" name="Content Placeholder 11" descr="7. California Early Childhood Educator Competencies icon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5" y="1447800"/>
            <a:ext cx="1808105" cy="1409075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6. DRDP (2015): A Developmental Continuum from Early Infancy to Kindergarten Entry icon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328995" y="1447800"/>
            <a:ext cx="2829410" cy="2185988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19" name="Content Placeholder 7" descr="All About Young Children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533400" y="3149600"/>
            <a:ext cx="2869816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Content Placeholder 2" descr="CECO website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542912" y="3786188"/>
            <a:ext cx="2401576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17" descr="5. California’s Best Practices for Young Dual Language Learners: Research Overview Papers icon&#10;"/>
          <p:cNvPicPr>
            <a:picLocks noGrp="1" noChangeAspect="1"/>
          </p:cNvPicPr>
          <p:nvPr>
            <p:ph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59" y="3786188"/>
            <a:ext cx="1309526" cy="1699385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2. Infant/Toddler Learning and Development Foundations and Framework icon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96" y="1701053"/>
            <a:ext cx="1924489" cy="1421545"/>
          </a:xfrm>
          <a:ln w="38100">
            <a:solidFill>
              <a:srgbClr val="5F3069"/>
            </a:solidFill>
          </a:ln>
        </p:spPr>
      </p:pic>
    </p:spTree>
    <p:extLst>
      <p:ext uri="{BB962C8B-B14F-4D97-AF65-F5344CB8AC3E}">
        <p14:creationId xmlns:p14="http://schemas.microsoft.com/office/powerpoint/2010/main" val="208836116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Macintosh PowerPoint</Application>
  <PresentationFormat>On-screen Show (4:3)</PresentationFormat>
  <Paragraphs>42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3_Office Theme</vt:lpstr>
      <vt:lpstr>California English Learner Roadmap State Board of Education Policy: Educational Programs and Services for English Learners </vt:lpstr>
      <vt:lpstr>ELD Road Map Principles</vt:lpstr>
      <vt:lpstr>Description Video by California Association of Bilingual Education (CABE)</vt:lpstr>
      <vt:lpstr>Application of Best Practices: </vt:lpstr>
      <vt:lpstr>Other Resources to Rely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2019-03-28T21:30:15Z</dcterms:created>
  <dcterms:modified xsi:type="dcterms:W3CDTF">2019-04-10T18:37:20Z</dcterms:modified>
</cp:coreProperties>
</file>