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271" r:id="rId1"/>
  </p:sldMasterIdLst>
  <p:notesMasterIdLst>
    <p:notesMasterId r:id="rId7"/>
  </p:notesMasterIdLst>
  <p:handoutMasterIdLst>
    <p:handoutMasterId r:id="rId8"/>
  </p:handoutMasterIdLst>
  <p:sldIdLst>
    <p:sldId id="1290" r:id="rId2"/>
    <p:sldId id="1291" r:id="rId3"/>
    <p:sldId id="1295" r:id="rId4"/>
    <p:sldId id="1299" r:id="rId5"/>
    <p:sldId id="130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F9"/>
    <a:srgbClr val="1C3F71"/>
    <a:srgbClr val="0B519E"/>
    <a:srgbClr val="07509C"/>
    <a:srgbClr val="CEDCE1"/>
    <a:srgbClr val="C71B71"/>
    <a:srgbClr val="87124D"/>
    <a:srgbClr val="F9D7E7"/>
    <a:srgbClr val="21544A"/>
    <a:srgbClr val="8FD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82" autoAdjust="0"/>
    <p:restoredTop sz="58627" autoAdjust="0"/>
  </p:normalViewPr>
  <p:slideViewPr>
    <p:cSldViewPr snapToGrid="0" snapToObjects="1">
      <p:cViewPr varScale="1">
        <p:scale>
          <a:sx n="38" d="100"/>
          <a:sy n="38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11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A001EEBE-5CD1-F346-9831-868BAB251734}" type="datetime1">
              <a:rPr lang="en-US"/>
              <a:pPr>
                <a:defRPr/>
              </a:pPr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16C831-64CA-4A47-80A9-A1E4579EA614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051297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64A4A831-9C36-7C45-B982-E2DEDA032506}" type="datetime1">
              <a:rPr lang="en-US"/>
              <a:pPr>
                <a:defRPr/>
              </a:pPr>
              <a:t>2/21/2021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4CC6E-227E-8C4F-853D-39760C667CBA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93705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el/rm/principleone.as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de.ca.gov/sp/el/rm/principlefour.asp" TargetMode="External"/><Relationship Id="rId5" Type="http://schemas.openxmlformats.org/officeDocument/2006/relationships/hyperlink" Target="https://www.cde.ca.gov/sp/el/rm/principlethree.asp" TargetMode="External"/><Relationship Id="rId4" Type="http://schemas.openxmlformats.org/officeDocument/2006/relationships/hyperlink" Target="https://www.cde.ca.gov/sp/el/rm/principletwo.asp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0" i="0" u="none" baseline="0" noProof="0" dirty="0"/>
              <a:t>California English Learner Roadmap State Board of Education Policy: Educational Programs and Services for English Learners </a:t>
            </a:r>
          </a:p>
          <a:p>
            <a:pPr algn="l" rtl="0"/>
            <a:r>
              <a:rPr lang="es-ES" b="0" i="0" u="none" baseline="0" noProof="0" dirty="0"/>
              <a:t>Conexiones de la Guía para niños en edad preescolar que aprenden inglés</a:t>
            </a:r>
          </a:p>
          <a:p>
            <a:pPr algn="l" rtl="0"/>
            <a:r>
              <a:rPr lang="es-MX" b="0" i="0" u="none" baseline="0" noProof="0" dirty="0"/>
              <a:t>Utilizar esta conexión entre documentos para ampliar los capítulos 1, 2, 6 u 8.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0" i="0" u="none" baseline="0" noProof="0" dirty="0"/>
              <a:t>O utilizar esta conexión entre documentos para proporcionar una base para la conversación con apoyo presencial.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194CC6E-227E-8C4F-853D-39760C667CBA}" type="slidenum">
              <a:rPr/>
              <a:pPr/>
              <a:t>1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83267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Los principios del </a:t>
            </a:r>
            <a:r>
              <a:rPr lang="es-MX" sz="1200" b="0" i="1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English Learner Roadmap </a:t>
            </a: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(Mapa de Ruta del niño que aprende inglés):</a:t>
            </a:r>
            <a:r>
              <a:rPr lang="es-MX" sz="1200" b="0" i="1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Strengthening Comprehensive Educational Policies, Programs, and Practices for English Learners (CA EL Roadmap)</a:t>
            </a: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 tienen como finalidad guiar a todos los niveles del sistema hacia un conjunto de prácticas, servicios, relaciones y enfoques coherente y alineado para la enseñanza y el aprendizaje, que lleve a una educación poderosa, eficaz y del siglo XXI para todos los niños que aprenden inglés.</a:t>
            </a:r>
            <a:endParaRPr lang="es-MX" sz="1200" b="0" i="0" u="none" strike="noStrike" kern="1200" noProof="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  <a:hlinkClick r:id="rId3"/>
            </a:endParaRPr>
          </a:p>
          <a:p>
            <a:pPr algn="l" rtl="0"/>
            <a:r>
              <a:rPr lang="es-MX" sz="1200" b="0" i="0" u="none" strike="noStrik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Principio uno: Escuelas orientadas a los activos y receptivas a las necesidades</a:t>
            </a:r>
            <a:endParaRPr lang="es-MX" sz="1200" b="0" i="0" kern="1200" noProof="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l" rtl="0"/>
            <a:r>
              <a:rPr lang="es-MX" sz="1200" b="0" i="0" u="none" strike="noStrik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  <a:hlinkClick r:id="rId4"/>
              </a:rPr>
              <a:t>Principio dos: Calidad intelectual de la enseñanza y acceso significativo</a:t>
            </a:r>
            <a:endParaRPr lang="es-MX" sz="1200" b="0" i="0" kern="1200" noProof="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l" rtl="0"/>
            <a:r>
              <a:rPr lang="es-MX" sz="1200" b="0" i="0" u="none" strike="noStrik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  <a:hlinkClick r:id="rId5"/>
              </a:rPr>
              <a:t>Principio tres: Condiciones del sistema que apoyen la eficacia</a:t>
            </a:r>
            <a:endParaRPr lang="es-MX" sz="1200" b="0" i="0" kern="1200" noProof="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l" rtl="0"/>
            <a:r>
              <a:rPr lang="es-MX" sz="1200" b="0" i="0" u="none" strike="noStrik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  <a:hlinkClick r:id="rId6"/>
              </a:rPr>
              <a:t>Principio cuatro: Alineación y articulación dentro y entre todos los sistemas</a:t>
            </a:r>
            <a:endParaRPr lang="es-MX" sz="1200" b="0" i="0" kern="1200" noProof="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2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24778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Video descriptivo de la California </a:t>
            </a:r>
            <a:r>
              <a:rPr lang="es-MX" dirty="0" err="1"/>
              <a:t>Association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Bilingual</a:t>
            </a:r>
            <a:r>
              <a:rPr lang="es-MX" dirty="0"/>
              <a:t> </a:t>
            </a:r>
            <a:r>
              <a:rPr lang="es-MX" dirty="0" err="1"/>
              <a:t>Education</a:t>
            </a:r>
            <a:r>
              <a:rPr lang="es-MX" dirty="0"/>
              <a:t> (CABE): California English </a:t>
            </a:r>
            <a:r>
              <a:rPr lang="es-MX" dirty="0" err="1"/>
              <a:t>Learner</a:t>
            </a:r>
            <a:r>
              <a:rPr lang="es-MX" dirty="0"/>
              <a:t> </a:t>
            </a:r>
            <a:r>
              <a:rPr lang="es-MX" dirty="0" err="1"/>
              <a:t>Roadmap</a:t>
            </a:r>
            <a:r>
              <a:rPr lang="es-MX" dirty="0"/>
              <a:t> </a:t>
            </a:r>
            <a:r>
              <a:rPr lang="es-MX" dirty="0" err="1"/>
              <a:t>Policy</a:t>
            </a:r>
            <a:r>
              <a:rPr lang="es-MX" dirty="0"/>
              <a:t>—</a:t>
            </a:r>
            <a:r>
              <a:rPr lang="es-MX" dirty="0" err="1"/>
              <a:t>The</a:t>
            </a:r>
            <a:r>
              <a:rPr lang="es-MX" dirty="0"/>
              <a:t> 4 </a:t>
            </a:r>
            <a:r>
              <a:rPr lang="es-MX" dirty="0" err="1"/>
              <a:t>Principles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4CC6E-227E-8C4F-853D-39760C667CBA}" type="slidenum">
              <a:rPr lang="en-US" altLang="x-none" smtClean="0"/>
              <a:pPr/>
              <a:t>3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82577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7869" y="4343399"/>
            <a:ext cx="6158203" cy="4799013"/>
          </a:xfrm>
        </p:spPr>
        <p:txBody>
          <a:bodyPr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Compartir las diapositivas de “Conexión del mapa de ruta de ELD y el aprendizaje de inglés en preescolar”.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Recordar a los participantes que, en la capacitación sobre la Guía PEL, aprendieron los valores fundamentales que también se utilizan como los principios generales de ELD en el marco.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Pedir a los participantes que sigan los pasos de la diapositiva para pensar en cómo su trabajo con estos dos conjuntos de principios/valores: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Junto al grupo de su mesa, compartir lo que les llamó la atención sobre los principios de ELD.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Revisar los valores fundamentales enumerados en la página 3 de la Guía PEL.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Crear una representación visual de cómo se relacionan entre sí los principios del Mapa de ruta de ELD y los valores fundamentales.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Invitar a los participantes a utilizar papel de cartulina y marcadores para crear la representación visual.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Optativo: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Si tiene más tiempo, utilizar materiales artísticos en 3D para inspirar a los participantes a crear una representación visual en 3D en lugar de papel de cartulina.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Luego, pueden exhibirla a las familias, maestros y otros colegas, para recordar a todos el Mapa de ruta de ELD y la Guía PEL.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Debate: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Invitar a que los participantes compartan sus representaciones visuales.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4CC6E-227E-8C4F-853D-39760C667CBA}" type="slidenum">
              <a:rPr lang="en-US" altLang="x-none" smtClean="0"/>
              <a:pPr/>
              <a:t>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9726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0" i="0" u="none" baseline="0" noProof="0" dirty="0"/>
              <a:t>Estos recursos proporcionarán más temas para desarrollo profesional presencial y estrategias de desarrollo para apoyar el profesionalismo y el aprendizaje continuo, especialmente para los educadores que trabajan con niños que aprenden en dos idiomas</a:t>
            </a:r>
            <a:r>
              <a:rPr lang="es" b="0" i="0" u="none" baseline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5474B7-4193-094F-B247-ED123B8D3FE7}" type="slidenum">
              <a:rPr/>
              <a:pPr rtl="0"/>
              <a:t>5</a:t>
            </a:fld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299377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5489"/>
            <a:ext cx="7772400" cy="2386584"/>
          </a:xfrm>
        </p:spPr>
        <p:txBody>
          <a:bodyPr/>
          <a:lstStyle>
            <a:lvl1pPr>
              <a:defRPr sz="52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3513"/>
            <a:ext cx="7772400" cy="1143000"/>
          </a:xfrm>
        </p:spPr>
        <p:txBody>
          <a:bodyPr/>
          <a:lstStyle>
            <a:lvl1pPr marL="0" indent="0" algn="l">
              <a:buNone/>
              <a:defRPr b="1" i="0" baseline="0">
                <a:solidFill>
                  <a:srgbClr val="1C3F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5243678"/>
            <a:ext cx="7772400" cy="74980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525E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95154" y="3876235"/>
            <a:ext cx="77724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A2B09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7C7768-B429-4D76-8773-5B73E702E0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80422"/>
            <a:ext cx="7763466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4B63EC6-D531-4E53-B93B-5B3704ABB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827B9E-4189-4025-9AA2-5397C60CBA9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53733" y="4519383"/>
            <a:ext cx="4038600" cy="1653982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7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628294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912702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72" y="307965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072" y="1523799"/>
            <a:ext cx="4040188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736" y="1523799"/>
            <a:ext cx="4041775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EB27CD-BB83-4117-BF5C-759ACAEC4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93072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662736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6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1490472"/>
            <a:ext cx="4040188" cy="685800"/>
          </a:xfrm>
          <a:solidFill>
            <a:srgbClr val="07509C"/>
          </a:solidFill>
        </p:spPr>
        <p:txBody>
          <a:bodyPr lIns="45720" tIns="9144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1490472"/>
            <a:ext cx="4041775" cy="685800"/>
          </a:xfrm>
          <a:solidFill>
            <a:srgbClr val="07509C"/>
          </a:solidFill>
        </p:spPr>
        <p:txBody>
          <a:bodyPr lIns="45720" tIns="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BD6C5D-2F7D-4A4F-9FDD-889C57B5D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704088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873752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590056" cy="55961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985" y="2138126"/>
            <a:ext cx="2971800" cy="392579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985" y="457200"/>
            <a:ext cx="2971800" cy="1600200"/>
          </a:xfrm>
          <a:noFill/>
        </p:spPr>
        <p:txBody>
          <a:bodyPr anchor="b"/>
          <a:lstStyle>
            <a:lvl1pPr>
              <a:defRPr sz="320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3985" y="2070803"/>
            <a:ext cx="2971800" cy="56726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F5833"/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833040-B26D-4661-A2B5-7819B9AC2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3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" y="1435100"/>
            <a:ext cx="3008313" cy="46910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04867" y="298476"/>
            <a:ext cx="18288" cy="5853113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935413" y="273050"/>
            <a:ext cx="4928616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4088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95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704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/>
          </p:nvPr>
        </p:nvSpPr>
        <p:spPr>
          <a:xfrm>
            <a:off x="4895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4088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95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704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/>
          </p:nvPr>
        </p:nvSpPr>
        <p:spPr>
          <a:xfrm>
            <a:off x="4895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915B74-4A1D-4822-8F45-E53959A93E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376566" y="4538296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2B8818-C525-420E-8853-2AE1E57E147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4434" y="4538296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381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75488" y="12928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11312" y="6307107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5488" y="6389881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20921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6153912"/>
            <a:ext cx="702656" cy="7040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1D404FC-70B4-4009-8B28-4C29A71EE9B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33400" y="1222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E09D7D6-6089-48F2-B3BF-666E2D27F5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386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B6B2F4-8AA9-437B-8428-E8E1FEBFFBB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2A337DE1-882A-4C54-9D25-2B813BA3342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33400" y="37861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7A58C21-A4FA-491D-9E81-EBA5625C6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400" y="37861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D85CDCB-B76C-4890-BEB5-3FEF51AC443A}"/>
              </a:ext>
            </a:extLst>
          </p:cNvPr>
          <p:cNvSpPr txBox="1">
            <a:spLocks/>
          </p:cNvSpPr>
          <p:nvPr userDrawn="1"/>
        </p:nvSpPr>
        <p:spPr>
          <a:xfrm>
            <a:off x="-228600" y="-152400"/>
            <a:ext cx="0" cy="0"/>
          </a:xfr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8B2384D-4651-4E9C-AB6E-645D2EFD84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23493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CF28C17-65C1-4449-AA46-704715E065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5017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F4E78D35-4C9F-47F1-842B-5743D110BA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400" y="26541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BFFBD49F-E466-47FD-A4E4-FAD9523F06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800" y="28065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7EA54C3E-B5DC-4D46-B532-38DD2B800A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9589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4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28044AC-7D6F-4ECD-A889-483B2E10A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75920"/>
            <a:ext cx="773582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3372" y="1627512"/>
            <a:ext cx="4114800" cy="23876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03372" y="4107186"/>
            <a:ext cx="4114800" cy="1809520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03372" y="4061341"/>
            <a:ext cx="41148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45075" y="779124"/>
            <a:ext cx="3821113" cy="51375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9259B55-D3D9-4251-890B-1C132A795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EEC4-591B-9A41-B732-3844A1D5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EFE-BDC7-FC4D-B804-99301F590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66850-29F6-1647-8D08-0B355343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52F18-A9AF-2546-B4E6-927C24E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39DA-BEF7-5448-A4F2-3F532B650D28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85B2C-3401-E746-A710-8DB0C53C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819B9-8EEA-ED45-A866-7F802DD4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3C9B-1664-4B4D-8CF5-440EEF68DD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2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-14748" y="0"/>
            <a:ext cx="9158748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168127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336254" y="1417638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0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168127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6336254" y="2829579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0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3168127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7"/>
          </p:nvPr>
        </p:nvSpPr>
        <p:spPr>
          <a:xfrm>
            <a:off x="6336255" y="4241520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3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746504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667512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50" y="1188720"/>
            <a:ext cx="7891272" cy="4846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042416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718D899-FB09-4BC9-80D6-A17F54862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968649"/>
            <a:ext cx="7891272" cy="2594207"/>
          </a:xfrm>
        </p:spPr>
        <p:txBody>
          <a:bodyPr anchor="b" anchorCtr="0"/>
          <a:lstStyle>
            <a:lvl1pPr algn="l">
              <a:defRPr sz="6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4636008"/>
            <a:ext cx="7891272" cy="1453896"/>
          </a:xfrm>
        </p:spPr>
        <p:txBody>
          <a:bodyPr anchor="t" anchorCtr="0"/>
          <a:lstStyle>
            <a:lvl1pPr marL="0" indent="0">
              <a:buNone/>
              <a:defRPr sz="28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4581144"/>
            <a:ext cx="78867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85980F-B96E-443C-81E0-538B2DE9C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solidFill>
                  <a:schemeClr val="bg1"/>
                </a:solidFill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solidFill>
                <a:schemeClr val="bg1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63056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324" r:id="rId2"/>
    <p:sldLayoutId id="2147484288" r:id="rId3"/>
    <p:sldLayoutId id="2147484335" r:id="rId4"/>
    <p:sldLayoutId id="2147484323" r:id="rId5"/>
    <p:sldLayoutId id="2147484289" r:id="rId6"/>
    <p:sldLayoutId id="2147484290" r:id="rId7"/>
    <p:sldLayoutId id="2147484343" r:id="rId8"/>
    <p:sldLayoutId id="2147484330" r:id="rId9"/>
    <p:sldLayoutId id="2147484336" r:id="rId10"/>
    <p:sldLayoutId id="2147484291" r:id="rId11"/>
    <p:sldLayoutId id="2147484331" r:id="rId12"/>
    <p:sldLayoutId id="2147484326" r:id="rId13"/>
    <p:sldLayoutId id="2147484292" r:id="rId14"/>
    <p:sldLayoutId id="2147484293" r:id="rId15"/>
    <p:sldLayoutId id="2147484294" r:id="rId16"/>
    <p:sldLayoutId id="2147484320" r:id="rId17"/>
    <p:sldLayoutId id="2147484344" r:id="rId18"/>
    <p:sldLayoutId id="2147484334" r:id="rId19"/>
    <p:sldLayoutId id="2147484341" r:id="rId20"/>
    <p:sldLayoutId id="2147484342" r:id="rId21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0" i="0" kern="1200" baseline="0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74320" indent="-274320" algn="l" defTabSz="457200" rtl="0" eaLnBrk="0" fontAlgn="base" hangingPunct="0">
        <a:lnSpc>
          <a:spcPct val="90000"/>
        </a:lnSpc>
        <a:spcBef>
          <a:spcPts val="1500"/>
        </a:spcBef>
        <a:spcAft>
          <a:spcPts val="500"/>
        </a:spcAft>
        <a:buFont typeface="Arial" charset="0"/>
        <a:buChar char="•"/>
        <a:defRPr sz="2800" b="1" kern="1200" baseline="0">
          <a:solidFill>
            <a:srgbClr val="1C3F7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marL="54864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b="0" i="0" kern="1200" baseline="0">
          <a:solidFill>
            <a:srgbClr val="141414"/>
          </a:solidFill>
          <a:latin typeface="Arial" charset="0"/>
          <a:ea typeface="ＭＳ Ｐゴシック" pitchFamily="34" charset="-128"/>
          <a:cs typeface="ＭＳ Ｐゴシック" pitchFamily="-1" charset="-128"/>
        </a:defRPr>
      </a:lvl2pPr>
      <a:lvl3pPr marL="82296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Clr>
          <a:srgbClr val="1C3F71"/>
        </a:buClr>
        <a:buFont typeface="Courier New" charset="0"/>
        <a:buChar char="o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3pPr>
      <a:lvl4pPr marL="109728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4pPr>
      <a:lvl5pPr marL="137160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Wingdings" charset="2"/>
        <a:buChar char="§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el/rm/principleone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de.ca.gov/sp/el/rm/principlefour.asp" TargetMode="External"/><Relationship Id="rId5" Type="http://schemas.openxmlformats.org/officeDocument/2006/relationships/hyperlink" Target="https://www.cde.ca.gov/sp/el/rm/principlethree.asp" TargetMode="External"/><Relationship Id="rId4" Type="http://schemas.openxmlformats.org/officeDocument/2006/relationships/hyperlink" Target="https://www.cde.ca.gov/sp/el/rm/principletwo.a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XfmPRsEYM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5946-CB8E-0B4A-B141-40CC3980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sz="4400" b="0" i="0" u="none" baseline="0" dirty="0"/>
              <a:t>California English Learner Roadmap State Board of Education Policy: Educational Programs and Services for English Learners</a:t>
            </a:r>
            <a:r>
              <a:rPr lang="es" sz="1600" b="0" i="0" u="none" baseline="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EB969-35FF-C04A-B964-F84C17EB1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1" i="0" u="none" baseline="0" dirty="0"/>
              <a:t>Conexiones de la Guía par</a:t>
            </a:r>
            <a:r>
              <a:rPr lang="es-MX" dirty="0"/>
              <a:t>a n</a:t>
            </a:r>
            <a:r>
              <a:rPr lang="es-MX" b="1" i="0" u="none" baseline="0" dirty="0"/>
              <a:t>iños en edad preescolar que aprenden inglés</a:t>
            </a:r>
          </a:p>
        </p:txBody>
      </p:sp>
    </p:spTree>
    <p:extLst>
      <p:ext uri="{BB962C8B-B14F-4D97-AF65-F5344CB8AC3E}">
        <p14:creationId xmlns:p14="http://schemas.microsoft.com/office/powerpoint/2010/main" val="304938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5307748-EAB1-9141-B782-6CD26E0F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s" b="0" i="0" u="none" baseline="0" dirty="0"/>
              <a:t>Principios del Mapa de Ruta de ELD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B52307-56BC-8847-81C2-F0199B0C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MX" b="0" i="0" u="none" baseline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Principio uno: Escuelas orientadas a los activos y receptivas a las necesidades</a:t>
            </a:r>
            <a:endParaRPr lang="es-MX" b="0" dirty="0"/>
          </a:p>
          <a:p>
            <a:pPr algn="l" rtl="0"/>
            <a:r>
              <a:rPr lang="es-MX" b="0" i="0" u="none" baseline="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Principio dos: Calidad intelectual de la enseñanza y acceso significativo</a:t>
            </a:r>
            <a:endParaRPr lang="es-MX" b="0" dirty="0">
              <a:solidFill>
                <a:schemeClr val="tx2"/>
              </a:solidFill>
            </a:endParaRPr>
          </a:p>
          <a:p>
            <a:pPr algn="l" rtl="0"/>
            <a:r>
              <a:rPr lang="es-MX" b="0" i="0" u="none" baseline="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Principio tres: Condiciones del sistema que apoyen la eficacia</a:t>
            </a:r>
            <a:endParaRPr lang="es-MX" b="0" dirty="0">
              <a:solidFill>
                <a:schemeClr val="tx2"/>
              </a:solidFill>
            </a:endParaRPr>
          </a:p>
          <a:p>
            <a:pPr algn="l" rtl="0"/>
            <a:r>
              <a:rPr lang="es-MX" b="0" i="0" u="none" baseline="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Principio cuatro: Alineación y articulación dentro y entre todos los sistemas</a:t>
            </a:r>
            <a:endParaRPr lang="es-MX" b="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F010D6B-1273-9A47-BAD5-09438E824C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65A270E9-2EC0-8E4B-B2C5-CC25833D9F0C}" type="slidenum">
              <a:rPr/>
              <a:pPr/>
              <a:t>2</a:t>
            </a:fld>
            <a:endParaRPr lang="es" altLang="x-none" dirty="0"/>
          </a:p>
        </p:txBody>
      </p:sp>
    </p:spTree>
    <p:extLst>
      <p:ext uri="{BB962C8B-B14F-4D97-AF65-F5344CB8AC3E}">
        <p14:creationId xmlns:p14="http://schemas.microsoft.com/office/powerpoint/2010/main" val="178205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5659-4CDF-5442-958D-3F80E413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sz="3200" b="0" i="0" u="none" baseline="0" dirty="0"/>
              <a:t>Video descriptivo de la California Association of Bilingual Education (CABE)</a:t>
            </a:r>
          </a:p>
        </p:txBody>
      </p:sp>
      <p:pic>
        <p:nvPicPr>
          <p:cNvPr id="6" name="Content Placeholder 2" descr="Video descriptivo de la California Association of Bilingual Education (CABE): California English Learner Roadmap Policy—The 4 Principles">
            <a:hlinkClick r:id="rId3"/>
            <a:extLst>
              <a:ext uri="{FF2B5EF4-FFF2-40B4-BE49-F238E27FC236}">
                <a16:creationId xmlns:a16="http://schemas.microsoft.com/office/drawing/2014/main" id="{8BD371D5-796E-6B47-9AA9-927FCC4AA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8813" y="1579286"/>
            <a:ext cx="7891462" cy="406614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CF1E986-0747-5B43-9404-55683A8073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65A270E9-2EC0-8E4B-B2C5-CC25833D9F0C}" type="slidenum">
              <a:rPr/>
              <a:pPr/>
              <a:t>3</a:t>
            </a:fld>
            <a:endParaRPr lang="es" altLang="x-none" dirty="0"/>
          </a:p>
        </p:txBody>
      </p:sp>
    </p:spTree>
    <p:extLst>
      <p:ext uri="{BB962C8B-B14F-4D97-AF65-F5344CB8AC3E}">
        <p14:creationId xmlns:p14="http://schemas.microsoft.com/office/powerpoint/2010/main" val="163572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7EAB-1B91-4D77-941C-88C4C6A345C8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sz="4000" dirty="0"/>
              <a:t>Aplicación de buenas prácticas: Buscar múltiples perspectivas</a:t>
            </a:r>
            <a:endParaRPr lang="en-US" sz="4000" dirty="0"/>
          </a:p>
        </p:txBody>
      </p:sp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id="{B960FFC7-3D7D-4F6B-A8AC-765BA9F6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254980" y="1903894"/>
            <a:ext cx="634039" cy="63403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390152-12A1-4278-9477-7985F6A40C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135" y="3000239"/>
            <a:ext cx="2809010" cy="2592889"/>
          </a:xfrm>
        </p:spPr>
        <p:txBody>
          <a:bodyPr/>
          <a:lstStyle/>
          <a:p>
            <a:pPr marL="111125" indent="0" algn="ctr">
              <a:buNone/>
            </a:pPr>
            <a:r>
              <a:rPr lang="es-ES" sz="2400" b="0" dirty="0"/>
              <a:t> Junto al grupo de su mesa, compartir lo que les llamó la atención sobre los principios de ELD.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75072D14-4512-439A-B263-4677AB357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7036919" y="1903894"/>
            <a:ext cx="634039" cy="63403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F1CBEE1-9A42-4491-9C05-AD3A9D5E2CF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27630" y="3000239"/>
            <a:ext cx="2488737" cy="1947343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b="0" dirty="0"/>
              <a:t>Revisar los valores fundamentales enumerados en la página 3 de la Guía PEL.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31749D95-0CCF-4752-8426-FEA8DF727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1390620" y="1903894"/>
            <a:ext cx="634039" cy="634039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B32A0657-A994-48D7-A550-488E7212E7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31852" y="3000239"/>
            <a:ext cx="2644176" cy="3057661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b="0" dirty="0"/>
              <a:t> Crear una representación visual de cómo se relacionan entre sí los principios del Mapa de ruta de ELD y los valores fundamentales. 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CEC0F751-90B8-4B36-9C98-6E0D9CE25C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5A270E9-2EC0-8E4B-B2C5-CC25833D9F0C}" type="slidenum">
              <a:rPr lang="en-US" altLang="x-none" smtClean="0"/>
              <a:pPr/>
              <a:t>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63439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l" rtl="0"/>
            <a:r>
              <a:rPr lang="es" b="0" i="0" u="none" baseline="0" dirty="0"/>
              <a:t>Otros recursos para utilizar</a:t>
            </a:r>
          </a:p>
        </p:txBody>
      </p:sp>
      <p:pic>
        <p:nvPicPr>
          <p:cNvPr id="12" name="Content Placeholder 2" descr="Portada de las California Early Childhood Educator Competencies (Competencias para el educador de infancia temprana de California)&#10;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6" y="1826984"/>
            <a:ext cx="1803400" cy="1397000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 descr="Imagen de portada del DRDP (2015) Vista preescolar&#10;&#10;">
            <a:extLst>
              <a:ext uri="{FF2B5EF4-FFF2-40B4-BE49-F238E27FC236}">
                <a16:creationId xmlns:a16="http://schemas.microsoft.com/office/drawing/2014/main" id="{C45E9BDD-0CF7-4BE1-9146-73AB576376F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723768" y="1826984"/>
            <a:ext cx="1808710" cy="1397000"/>
          </a:xfrm>
          <a:prstGeom prst="rect">
            <a:avLst/>
          </a:prstGeom>
          <a:ln w="38100">
            <a:solidFill>
              <a:srgbClr val="5F3069"/>
            </a:solidFill>
          </a:ln>
        </p:spPr>
      </p:pic>
      <p:pic>
        <p:nvPicPr>
          <p:cNvPr id="9" name="Content Placeholder 4" descr="Portada de los Fundamentos del desarrollo y el aprendizaje infantil y el Marco de currículo&#10;&#10;">
            <a:extLst>
              <a:ext uri="{FF2B5EF4-FFF2-40B4-BE49-F238E27FC236}">
                <a16:creationId xmlns:a16="http://schemas.microsoft.com/office/drawing/2014/main" id="{90A2351D-C726-479B-B51A-CBF54F1E45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1814284"/>
            <a:ext cx="1917700" cy="1409700"/>
          </a:xfrm>
          <a:ln w="38100">
            <a:solidFill>
              <a:srgbClr val="5F3069"/>
            </a:solidFill>
          </a:ln>
        </p:spPr>
      </p:pic>
      <p:pic>
        <p:nvPicPr>
          <p:cNvPr id="19" name="Content Placeholder 5" descr="Captura de pantalla del sitio web todo sobre niños pequeños">
            <a:extLst>
              <a:ext uri="{FF2B5EF4-FFF2-40B4-BE49-F238E27FC236}">
                <a16:creationId xmlns:a16="http://schemas.microsoft.com/office/drawing/2014/main" id="{716AC08F-9607-A249-AB68-172F5E2F145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848166" y="3693478"/>
            <a:ext cx="2875602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Content Placeholder 6" descr="Portada de California’s Best Practices for Young Dual Language Learners: Research Overview Papers (Buenas prácticas de California para niños que aprenden dos idiomas. Artículos de reseña de investigación)&#10;"/>
          <p:cNvPicPr>
            <a:picLocks noGrp="1" noChangeAspect="1"/>
          </p:cNvPicPr>
          <p:nvPr>
            <p:ph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44" y="3693478"/>
            <a:ext cx="1659042" cy="2166514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Content Placeholder 7" descr="Foto de pantalla sobre el sitio web de California Early Childhood Online">
            <a:extLst>
              <a:ext uri="{FF2B5EF4-FFF2-40B4-BE49-F238E27FC236}">
                <a16:creationId xmlns:a16="http://schemas.microsoft.com/office/drawing/2014/main" id="{6753B5A7-2D0B-4F40-B7F2-7DDB1BAE39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5961577" y="3672417"/>
            <a:ext cx="2396821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0C466DDA-84ED-4A2F-9312-96A5428AD7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5A270E9-2EC0-8E4B-B2C5-CC25833D9F0C}" type="slidenum">
              <a:rPr lang="en-US" altLang="x-none" sz="2400" smtClean="0"/>
              <a:pPr/>
              <a:t>5</a:t>
            </a:fld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387216016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DE ELD">
      <a:dk1>
        <a:srgbClr val="515E6E"/>
      </a:dk1>
      <a:lt1>
        <a:srgbClr val="FFFFFF"/>
      </a:lt1>
      <a:dk2>
        <a:srgbClr val="1C3F71"/>
      </a:dk2>
      <a:lt2>
        <a:srgbClr val="CEDCE1"/>
      </a:lt2>
      <a:accent1>
        <a:srgbClr val="07509C"/>
      </a:accent1>
      <a:accent2>
        <a:srgbClr val="28A98A"/>
      </a:accent2>
      <a:accent3>
        <a:srgbClr val="A85524"/>
      </a:accent3>
      <a:accent4>
        <a:srgbClr val="1C3F71"/>
      </a:accent4>
      <a:accent5>
        <a:srgbClr val="AA4C9C"/>
      </a:accent5>
      <a:accent6>
        <a:srgbClr val="99BAE2"/>
      </a:accent6>
      <a:hlink>
        <a:srgbClr val="28A98A"/>
      </a:hlink>
      <a:folHlink>
        <a:srgbClr val="A855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On-screen Show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3_Office Theme</vt:lpstr>
      <vt:lpstr>California English Learner Roadmap State Board of Education Policy: Educational Programs and Services for English Learners </vt:lpstr>
      <vt:lpstr>Principios del Mapa de Ruta de ELD</vt:lpstr>
      <vt:lpstr>Video descriptivo de la California Association of Bilingual Education (CABE)</vt:lpstr>
      <vt:lpstr>Aplicación de buenas prácticas: Buscar múltiples perspectivas</vt:lpstr>
      <vt:lpstr>Otros recursos para utilizar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English Learner Roadmap State Board of Education Policy: Educational Programs and Services for English Learners </dc:title>
  <dc:creator/>
  <cp:lastModifiedBy/>
  <cp:revision>1</cp:revision>
  <dcterms:created xsi:type="dcterms:W3CDTF">2019-03-28T21:30:15Z</dcterms:created>
  <dcterms:modified xsi:type="dcterms:W3CDTF">2021-02-22T20:23:02Z</dcterms:modified>
</cp:coreProperties>
</file>