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71" r:id="rId1"/>
  </p:sldMasterIdLst>
  <p:notesMasterIdLst>
    <p:notesMasterId r:id="rId8"/>
  </p:notesMasterIdLst>
  <p:handoutMasterIdLst>
    <p:handoutMasterId r:id="rId9"/>
  </p:handoutMasterIdLst>
  <p:sldIdLst>
    <p:sldId id="256" r:id="rId2"/>
    <p:sldId id="323" r:id="rId3"/>
    <p:sldId id="539" r:id="rId4"/>
    <p:sldId id="1286" r:id="rId5"/>
    <p:sldId id="1287" r:id="rId6"/>
    <p:sldId id="1296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71"/>
    <a:srgbClr val="0B519E"/>
    <a:srgbClr val="07509C"/>
    <a:srgbClr val="CEDCE1"/>
    <a:srgbClr val="C71B71"/>
    <a:srgbClr val="87124D"/>
    <a:srgbClr val="F9D7E7"/>
    <a:srgbClr val="21544A"/>
    <a:srgbClr val="8FD2C5"/>
    <a:srgbClr val="FBB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74516" autoAdjust="0"/>
  </p:normalViewPr>
  <p:slideViewPr>
    <p:cSldViewPr snapToGrid="0" snapToObjects="1">
      <p:cViewPr varScale="1">
        <p:scale>
          <a:sx n="63" d="100"/>
          <a:sy n="63" d="100"/>
        </p:scale>
        <p:origin x="7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040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A001EEBE-5CD1-F346-9831-868BAB251734}" type="datetime1">
              <a:rPr lang="en-US"/>
              <a:pPr>
                <a:defRPr/>
              </a:pPr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16C831-64CA-4A47-80A9-A1E4579EA614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64A4A831-9C36-7C45-B982-E2DEDA032506}" type="datetime1">
              <a:rPr lang="en-US"/>
              <a:pPr>
                <a:defRPr/>
              </a:pPr>
              <a:t>4/10/2019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4CC6E-227E-8C4F-853D-39760C667CB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document connection to extend 2, 3 or 6 or used independently for onsite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CC6E-227E-8C4F-853D-39760C667CBA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960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publication: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values families and their contribution to children’s learning; 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approaches cultural diversity with an open mind; and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applies knowledge gained about families, including their values and beliefs, to teaching and learning. </a:t>
            </a:r>
          </a:p>
          <a:p>
            <a:pPr marL="171450" indent="-171450">
              <a:buFont typeface="Arial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 guide for program staff members as they work through the process of learning about and working with the families of the children they serve. This guidance provides a foundation for the work that has to be done, but mastery of the ideas contained here is not enough.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it you will find ideas for: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Increasing cultural competence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Communicating with families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Self-reflection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Planning with cultural reflection</a:t>
            </a:r>
          </a:p>
          <a:p>
            <a:pPr marL="171450" indent="-171450">
              <a:buFont typeface="Arial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While in the document (or slide 9), go to the introduction. 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B447-A8EC-684A-A6AC-3F017297F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a moment to read these principles. Do you notice any connections to the core beliefs?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0FF71-8C08-B044-A9F4-7C5380B3C7E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77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Note: This information comes from Family Partnerships and Culture [CDE], pp 76-78 Box 4.</a:t>
            </a:r>
          </a:p>
          <a:p>
            <a:pPr>
              <a:spcBef>
                <a:spcPts val="0"/>
              </a:spcBef>
            </a:pPr>
            <a:endParaRPr lang="en-US" altLang="en-US" b="1" dirty="0"/>
          </a:p>
          <a:p>
            <a:pPr>
              <a:spcBef>
                <a:spcPts val="0"/>
              </a:spcBef>
            </a:pPr>
            <a:r>
              <a:rPr lang="en-US" altLang="en-US" dirty="0"/>
              <a:t>One of the strategies for cultural responsiveness in teaching and learning is learn about family goals.</a:t>
            </a:r>
          </a:p>
          <a:p>
            <a:pPr>
              <a:spcBef>
                <a:spcPts val="0"/>
              </a:spcBef>
            </a:pP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Frame child-learning objectives in ways that reflect the values and goals espoused by the children’s culture. </a:t>
            </a:r>
          </a:p>
          <a:p>
            <a:pPr>
              <a:spcBef>
                <a:spcPts val="0"/>
              </a:spcBef>
            </a:pP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Take time to find out what the most important goals of the family are. Then share with parents how their child is developing in the context of those family goals. </a:t>
            </a:r>
          </a:p>
          <a:p>
            <a:pPr>
              <a:spcBef>
                <a:spcPts val="0"/>
              </a:spcBef>
            </a:pP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For example, in early childhood, some parents focus on </a:t>
            </a:r>
            <a:r>
              <a:rPr lang="en-US" altLang="en-US" b="1" dirty="0"/>
              <a:t>social skills more so than on cognitive goals. </a:t>
            </a:r>
            <a:r>
              <a:rPr lang="en-US" altLang="en-US" dirty="0"/>
              <a:t>They may want their children, at this age, to learn to </a:t>
            </a:r>
            <a:r>
              <a:rPr lang="en-US" altLang="en-US" b="1" dirty="0"/>
              <a:t>get along with others, gain practical information, and acquire self-care skills</a:t>
            </a:r>
            <a:r>
              <a:rPr lang="en-US" altLang="en-US" dirty="0"/>
              <a:t> more than they care about learning in areas such as </a:t>
            </a:r>
            <a:r>
              <a:rPr lang="en-US" altLang="en-US" b="1" dirty="0"/>
              <a:t>numeracy, literacy, or drawing</a:t>
            </a:r>
            <a:r>
              <a:rPr lang="en-US" altLang="en-US" dirty="0"/>
              <a:t>. Other parents may focus on learning objectives that place greater emphasis on numeracy, literacy, or drawing than on social skills. </a:t>
            </a:r>
          </a:p>
          <a:p>
            <a:pPr>
              <a:spcBef>
                <a:spcPts val="0"/>
              </a:spcBef>
            </a:pPr>
            <a:r>
              <a:rPr lang="en-US" altLang="en-US" b="1" dirty="0"/>
              <a:t> </a:t>
            </a:r>
            <a:endParaRPr lang="en-US" altLang="en-US" dirty="0"/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3114" indent="-29735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9406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5168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40930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6693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2455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8217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43980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80C5A3-F4A1-41CB-8423-A3E6B11D20F1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3878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CC6E-227E-8C4F-853D-39760C667CBA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0450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These resources will provide additional topics for on-site professional development and development strategies for supporting professionalism and continuous learning, especially for educators serving dual language learners.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474B7-4193-094F-B247-ED123B8D3F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7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489"/>
            <a:ext cx="7772400" cy="2386584"/>
          </a:xfrm>
        </p:spPr>
        <p:txBody>
          <a:bodyPr/>
          <a:lstStyle>
            <a:lvl1pPr>
              <a:defRPr sz="52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3513"/>
            <a:ext cx="7772400" cy="1143000"/>
          </a:xfrm>
        </p:spPr>
        <p:txBody>
          <a:bodyPr/>
          <a:lstStyle>
            <a:lvl1pPr marL="0" indent="0" algn="l">
              <a:buNone/>
              <a:defRPr b="1" i="0" baseline="0">
                <a:solidFill>
                  <a:srgbClr val="1C3F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5243678"/>
            <a:ext cx="7772400" cy="74980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525E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95154" y="3876235"/>
            <a:ext cx="77724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A2B0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7C7768-B429-4D76-8773-5B73E702E0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80422"/>
            <a:ext cx="776346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4B63EC6-D531-4E53-B93B-5B3704ABB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827B9E-4189-4025-9AA2-5397C60CBA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53733" y="4519383"/>
            <a:ext cx="4038600" cy="1653982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7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628294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912702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2" y="307965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072" y="1523799"/>
            <a:ext cx="4040188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736" y="1523799"/>
            <a:ext cx="4041775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EB27CD-BB83-4117-BF5C-759ACAEC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93072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62736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490472"/>
            <a:ext cx="4040188" cy="685800"/>
          </a:xfrm>
          <a:solidFill>
            <a:srgbClr val="07509C"/>
          </a:solidFill>
        </p:spPr>
        <p:txBody>
          <a:bodyPr lIns="45720" tIns="9144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490472"/>
            <a:ext cx="4041775" cy="685800"/>
          </a:xfrm>
          <a:solidFill>
            <a:srgbClr val="07509C"/>
          </a:solidFill>
        </p:spPr>
        <p:txBody>
          <a:bodyPr lIns="45720" tIns="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BD6C5D-2F7D-4A4F-9FDD-889C57B5D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704088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873752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590056" cy="55961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985" y="2138126"/>
            <a:ext cx="2971800" cy="39257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985" y="457200"/>
            <a:ext cx="2971800" cy="1600200"/>
          </a:xfrm>
          <a:noFill/>
        </p:spPr>
        <p:txBody>
          <a:bodyPr anchor="b"/>
          <a:lstStyle>
            <a:lvl1pPr>
              <a:defRPr sz="320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3985" y="2070803"/>
            <a:ext cx="2971800" cy="56726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F5833"/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833040-B26D-4661-A2B5-7819B9AC2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04867" y="298476"/>
            <a:ext cx="18288" cy="5853113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935413" y="273050"/>
            <a:ext cx="492861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75488" y="12928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11312" y="61448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5488" y="62157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20921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6153912"/>
            <a:ext cx="702656" cy="7040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D404FC-70B4-4009-8B28-4C29A71EE9B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33400" y="1222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E09D7D6-6089-48F2-B3BF-666E2D27F5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386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B6B2F4-8AA9-437B-8428-E8E1FEBFFBB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A337DE1-882A-4C54-9D25-2B813BA334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33400" y="37861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7A58C21-A4FA-491D-9E81-EBA5625C6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400" y="37861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D85CDCB-B76C-4890-BEB5-3FEF51AC443A}"/>
              </a:ext>
            </a:extLst>
          </p:cNvPr>
          <p:cNvSpPr txBox="1">
            <a:spLocks/>
          </p:cNvSpPr>
          <p:nvPr userDrawn="1"/>
        </p:nvSpPr>
        <p:spPr>
          <a:xfrm>
            <a:off x="-228600" y="-15240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8B2384D-4651-4E9C-AB6E-645D2EFD84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23493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CF28C17-65C1-4449-AA46-704715E065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5017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F4E78D35-4C9F-47F1-842B-5743D110BA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400" y="26541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BFFBD49F-E466-47FD-A4E4-FAD9523F06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800" y="28065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7EA54C3E-B5DC-4D46-B532-38DD2B800A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9589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4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EEC4-591B-9A41-B732-3844A1D5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EFE-BDC7-FC4D-B804-99301F59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66850-29F6-1647-8D08-0B355343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2F18-A9AF-2546-B4E6-927C24E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39DA-BEF7-5448-A4F2-3F532B650D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85B2C-3401-E746-A710-8DB0C53C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819B9-8EEA-ED45-A866-7F802DD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3C9B-1664-4B4D-8CF5-440EEF68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2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28044AC-7D6F-4ECD-A889-483B2E10A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75920"/>
            <a:ext cx="773582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3372" y="1627512"/>
            <a:ext cx="41148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03372" y="4107186"/>
            <a:ext cx="4114800" cy="1809520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03372" y="4061341"/>
            <a:ext cx="41148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45075" y="779124"/>
            <a:ext cx="3821113" cy="5137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9259B55-D3D9-4251-890B-1C132A795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-14748" y="0"/>
            <a:ext cx="9158748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168127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336254" y="1417638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0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168127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6336254" y="2829579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0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3168127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6336255" y="4241520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3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746504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667512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50" y="1188720"/>
            <a:ext cx="7891272" cy="4846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042416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18D899-FB09-4BC9-80D6-A17F54862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968649"/>
            <a:ext cx="7891272" cy="2594207"/>
          </a:xfrm>
        </p:spPr>
        <p:txBody>
          <a:bodyPr anchor="b" anchorCtr="0"/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4636008"/>
            <a:ext cx="7891272" cy="1453896"/>
          </a:xfrm>
        </p:spPr>
        <p:txBody>
          <a:bodyPr anchor="t" anchorCtr="0"/>
          <a:lstStyle>
            <a:lvl1pPr marL="0" indent="0">
              <a:buNone/>
              <a:defRPr sz="2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4581144"/>
            <a:ext cx="7886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85980F-B96E-443C-81E0-538B2DE9C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solidFill>
                  <a:schemeClr val="bg1"/>
                </a:solidFill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solidFill>
                <a:schemeClr val="bg1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63056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324" r:id="rId2"/>
    <p:sldLayoutId id="2147484288" r:id="rId3"/>
    <p:sldLayoutId id="2147484335" r:id="rId4"/>
    <p:sldLayoutId id="2147484323" r:id="rId5"/>
    <p:sldLayoutId id="2147484289" r:id="rId6"/>
    <p:sldLayoutId id="2147484290" r:id="rId7"/>
    <p:sldLayoutId id="2147484343" r:id="rId8"/>
    <p:sldLayoutId id="2147484330" r:id="rId9"/>
    <p:sldLayoutId id="2147484336" r:id="rId10"/>
    <p:sldLayoutId id="2147484291" r:id="rId11"/>
    <p:sldLayoutId id="2147484331" r:id="rId12"/>
    <p:sldLayoutId id="2147484326" r:id="rId13"/>
    <p:sldLayoutId id="2147484292" r:id="rId14"/>
    <p:sldLayoutId id="2147484293" r:id="rId15"/>
    <p:sldLayoutId id="2147484294" r:id="rId16"/>
    <p:sldLayoutId id="2147484320" r:id="rId17"/>
    <p:sldLayoutId id="2147484334" r:id="rId18"/>
    <p:sldLayoutId id="2147484341" r:id="rId19"/>
    <p:sldLayoutId id="2147484342" r:id="rId20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0" i="0" kern="1200" baseline="0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74320" indent="-274320" algn="l" defTabSz="457200" rtl="0" eaLnBrk="0" fontAlgn="base" hangingPunct="0">
        <a:lnSpc>
          <a:spcPct val="90000"/>
        </a:lnSpc>
        <a:spcBef>
          <a:spcPts val="1500"/>
        </a:spcBef>
        <a:spcAft>
          <a:spcPts val="500"/>
        </a:spcAft>
        <a:buFont typeface="Arial" charset="0"/>
        <a:buChar char="•"/>
        <a:defRPr sz="2800" b="1" kern="1200" baseline="0">
          <a:solidFill>
            <a:srgbClr val="1C3F7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marL="54864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b="0" i="0" kern="1200" baseline="0">
          <a:solidFill>
            <a:srgbClr val="141414"/>
          </a:solidFill>
          <a:latin typeface="Arial" charset="0"/>
          <a:ea typeface="ＭＳ Ｐゴシック" pitchFamily="34" charset="-128"/>
          <a:cs typeface="ＭＳ Ｐゴシック" pitchFamily="-1" charset="-128"/>
        </a:defRPr>
      </a:lvl2pPr>
      <a:lvl3pPr marL="82296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Clr>
          <a:srgbClr val="1C3F71"/>
        </a:buClr>
        <a:buFont typeface="Courier New" charset="0"/>
        <a:buChar char="o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3pPr>
      <a:lvl4pPr marL="109728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4pPr>
      <a:lvl5pPr marL="137160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Wingdings" charset="2"/>
        <a:buChar char="§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BAEB969-35FF-C04A-B964-F84C17EB1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Preschool English Learning Guide Connections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2A8E56-A477-4D06-93D2-A1396E3C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n w="0">
                  <a:noFill/>
                </a:ln>
              </a:rPr>
              <a:t>Best Practices for Planning Curriculum for Young Children Family Partnerships and Culture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2638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 descr="Best Practices for Planning Curriculum for Young Children: Family Partnerships and Culture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3713" y="1806215"/>
            <a:ext cx="3590607" cy="4023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3429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8E696-CA4B-FA43-8CD7-A392AEC4632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2"/>
          </p:nvPr>
        </p:nvSpPr>
        <p:spPr/>
        <p:txBody>
          <a:bodyPr>
            <a:normAutofit lnSpcReduction="10000"/>
          </a:bodyPr>
          <a:lstStyle/>
          <a:p>
            <a:pPr marL="282575" indent="-282575">
              <a:spcAft>
                <a:spcPts val="450"/>
              </a:spcAft>
            </a:pPr>
            <a:r>
              <a:rPr lang="en-US" dirty="0"/>
              <a:t>Ideas for increasing cultural competence</a:t>
            </a:r>
          </a:p>
          <a:p>
            <a:pPr marL="282575" indent="-282575">
              <a:spcAft>
                <a:spcPts val="450"/>
              </a:spcAft>
            </a:pPr>
            <a:r>
              <a:rPr lang="en-US" dirty="0"/>
              <a:t>Ideas for communicating with families</a:t>
            </a:r>
          </a:p>
          <a:p>
            <a:pPr marL="282575" indent="-282575">
              <a:spcAft>
                <a:spcPts val="450"/>
              </a:spcAft>
            </a:pPr>
            <a:r>
              <a:rPr lang="en-US" dirty="0"/>
              <a:t>Ideas for self-reflection</a:t>
            </a:r>
          </a:p>
          <a:p>
            <a:pPr marL="282575" indent="-282575">
              <a:spcAft>
                <a:spcPts val="450"/>
              </a:spcAft>
            </a:pPr>
            <a:r>
              <a:rPr lang="en-US" dirty="0"/>
              <a:t>Ideas for planning with cultural reflection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AFF75A-9CFF-41EB-984D-028E3A2F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964"/>
            <a:ext cx="8265460" cy="1143000"/>
          </a:xfrm>
        </p:spPr>
        <p:txBody>
          <a:bodyPr/>
          <a:lstStyle/>
          <a:p>
            <a:r>
              <a:rPr lang="en-US" sz="3600" dirty="0">
                <a:ln w="0">
                  <a:noFill/>
                </a:ln>
                <a:solidFill>
                  <a:schemeClr val="tx1"/>
                </a:solidFill>
              </a:rPr>
              <a:t>Best Practices for Planning Curriculum for Young Children: Family Partnerships and Culture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479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B13C-E326-6C4D-AF4C-0FFABAAB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10" y="2694278"/>
            <a:ext cx="3275483" cy="1162050"/>
          </a:xfrm>
        </p:spPr>
        <p:txBody>
          <a:bodyPr/>
          <a:lstStyle/>
          <a:p>
            <a:r>
              <a:rPr lang="en-US" altLang="en-US" sz="4000" dirty="0"/>
              <a:t>The </a:t>
            </a:r>
            <a:r>
              <a:rPr lang="en-US" sz="4000" dirty="0"/>
              <a:t>Guiding Principles for Developing Cultural Competence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ED7C-D5F4-5644-A9C0-79D5EA6F1FA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7663" indent="-347663">
              <a:spcBef>
                <a:spcPts val="0"/>
              </a:spcBef>
              <a:spcAft>
                <a:spcPts val="900"/>
              </a:spcAft>
              <a:buFont typeface="Wingdings" charset="2"/>
              <a:buChar char="ü"/>
            </a:pPr>
            <a:r>
              <a:rPr lang="en-US" dirty="0"/>
              <a:t>Reflect on one’s own cultural background.</a:t>
            </a:r>
          </a:p>
          <a:p>
            <a:pPr marL="347663" indent="-347663">
              <a:spcBef>
                <a:spcPts val="0"/>
              </a:spcBef>
              <a:spcAft>
                <a:spcPts val="900"/>
              </a:spcAft>
              <a:buFont typeface="Wingdings" charset="2"/>
              <a:buChar char="ü"/>
            </a:pPr>
            <a:r>
              <a:rPr lang="en-US" altLang="en-US" dirty="0"/>
              <a:t>Learn about the children in the program and their families.</a:t>
            </a:r>
          </a:p>
          <a:p>
            <a:pPr marL="347663" indent="-347663">
              <a:spcBef>
                <a:spcPts val="0"/>
              </a:spcBef>
              <a:spcAft>
                <a:spcPts val="900"/>
              </a:spcAft>
              <a:buFont typeface="Wingdings" charset="2"/>
              <a:buChar char="ü"/>
            </a:pPr>
            <a:r>
              <a:rPr lang="en-US" altLang="en-US" dirty="0"/>
              <a:t>Examine the belief that one culture is better than another.</a:t>
            </a:r>
          </a:p>
          <a:p>
            <a:pPr marL="347663" indent="-347663">
              <a:spcBef>
                <a:spcPts val="0"/>
              </a:spcBef>
              <a:spcAft>
                <a:spcPts val="900"/>
              </a:spcAft>
              <a:buFont typeface="Wingdings" charset="2"/>
              <a:buChar char="ü"/>
            </a:pPr>
            <a:r>
              <a:rPr lang="en-US" altLang="en-US" dirty="0"/>
              <a:t>Adopt a posture of cultural respect.</a:t>
            </a:r>
          </a:p>
          <a:p>
            <a:pPr marL="347663" indent="-347663">
              <a:spcBef>
                <a:spcPts val="0"/>
              </a:spcBef>
              <a:spcAft>
                <a:spcPts val="900"/>
              </a:spcAft>
              <a:buFont typeface="Wingdings" charset="2"/>
              <a:buChar char="ü"/>
            </a:pPr>
            <a:r>
              <a:rPr lang="en-US" altLang="en-US" dirty="0"/>
              <a:t>Be a learner before trying to be a teacher.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2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girl with puppet">
            <a:extLst>
              <a:ext uri="{FF2B5EF4-FFF2-40B4-BE49-F238E27FC236}">
                <a16:creationId xmlns:a16="http://schemas.microsoft.com/office/drawing/2014/main" id="{FA5750D7-34F2-774E-991C-449DBA1933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r="19774"/>
          <a:stretch>
            <a:fillRect/>
          </a:stretch>
        </p:blipFill>
        <p:spPr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47E032-6A32-A642-8657-BBD167E2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800">
                <a:solidFill>
                  <a:schemeClr val="tx1"/>
                </a:solidFill>
              </a:rPr>
              <a:t>“</a:t>
            </a:r>
            <a:r>
              <a:rPr lang="en-US" altLang="ja-JP" sz="2800" b="0" dirty="0">
                <a:solidFill>
                  <a:schemeClr val="tx1"/>
                </a:solidFill>
              </a:rPr>
              <a:t>Frame child-learning objectives in ways that reflect the values and goals espoused by the children’s culture</a:t>
            </a:r>
            <a:r>
              <a:rPr lang="ja-JP" altLang="en-US" sz="2800" b="0">
                <a:solidFill>
                  <a:schemeClr val="tx1"/>
                </a:solidFill>
              </a:rPr>
              <a:t>”</a:t>
            </a:r>
            <a:r>
              <a:rPr lang="en-US" altLang="ja-JP" sz="2800" b="0" dirty="0">
                <a:solidFill>
                  <a:schemeClr val="tx1"/>
                </a:solidFill>
              </a:rPr>
              <a:t> (</a:t>
            </a:r>
            <a:r>
              <a:rPr lang="en-US" sz="2800" b="0" i="1" dirty="0">
                <a:solidFill>
                  <a:schemeClr val="tx1"/>
                </a:solidFill>
              </a:rPr>
              <a:t>Family Partnerships and Culture</a:t>
            </a:r>
            <a:r>
              <a:rPr lang="en-US" sz="2800" b="0" dirty="0">
                <a:solidFill>
                  <a:schemeClr val="tx1"/>
                </a:solidFill>
              </a:rPr>
              <a:t> [CDE],</a:t>
            </a:r>
            <a:r>
              <a:rPr lang="en-US" altLang="ja-JP" sz="2800" b="0" dirty="0">
                <a:solidFill>
                  <a:schemeClr val="tx1"/>
                </a:solidFill>
              </a:rPr>
              <a:t> p. 77).</a:t>
            </a:r>
          </a:p>
          <a:p>
            <a:endParaRPr lang="en-US" sz="2800" dirty="0"/>
          </a:p>
        </p:txBody>
      </p:sp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 b="0" dirty="0"/>
              <a:t>What do the principles look like in your daily routine?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E3B77C-19D5-4C7D-9842-1CF164E2D0E2}" type="slidenum">
              <a:rPr lang="en-US" altLang="en-US" sz="1400">
                <a:solidFill>
                  <a:schemeClr val="tx1"/>
                </a:solidFill>
              </a:rPr>
              <a:pPr/>
              <a:t>4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4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8848F8-05ED-034B-872E-60E7F2FE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Best Practices</a:t>
            </a:r>
            <a:br>
              <a:rPr lang="en-US" dirty="0"/>
            </a:br>
            <a:r>
              <a:rPr lang="en-US" dirty="0"/>
              <a:t>Daily Routines</a:t>
            </a:r>
          </a:p>
        </p:txBody>
      </p:sp>
      <p:pic>
        <p:nvPicPr>
          <p:cNvPr id="9" name="Content Placeholder 8" descr="Application of Best Practices&#10;Daily Routines">
            <a:extLst>
              <a:ext uri="{FF2B5EF4-FFF2-40B4-BE49-F238E27FC236}">
                <a16:creationId xmlns:a16="http://schemas.microsoft.com/office/drawing/2014/main" id="{2221B44A-F01A-D547-89AB-644A7EA671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615" y="1728680"/>
            <a:ext cx="3784795" cy="41785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94D5-2818-994C-8A06-3749C1C2A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270E9-2EC0-8E4B-B2C5-CC25833D9F0C}" type="slidenum">
              <a:rPr lang="en-US" altLang="x-none" smtClean="0"/>
              <a:pPr/>
              <a:t>5</a:t>
            </a:fld>
            <a:endParaRPr lang="en-US" altLang="x-non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00A4AC-2858-9540-B1C8-022A858353A6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pPr marL="228600" indent="-228600">
              <a:tabLst>
                <a:tab pos="171450" algn="l"/>
              </a:tabLst>
            </a:pPr>
            <a:r>
              <a:rPr lang="en-US" dirty="0"/>
              <a:t>How are families welcomed into your daily routines? </a:t>
            </a:r>
          </a:p>
          <a:p>
            <a:pPr marL="228600" indent="-228600">
              <a:tabLst>
                <a:tab pos="171450" algn="l"/>
              </a:tabLst>
            </a:pPr>
            <a:r>
              <a:rPr lang="en-US" dirty="0"/>
              <a:t>Use the handout to write down your ideas.</a:t>
            </a:r>
          </a:p>
        </p:txBody>
      </p:sp>
    </p:spTree>
    <p:extLst>
      <p:ext uri="{BB962C8B-B14F-4D97-AF65-F5344CB8AC3E}">
        <p14:creationId xmlns:p14="http://schemas.microsoft.com/office/powerpoint/2010/main" val="334031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Resources to Rely On</a:t>
            </a:r>
          </a:p>
        </p:txBody>
      </p:sp>
      <p:pic>
        <p:nvPicPr>
          <p:cNvPr id="12" name="Content Placeholder 11" descr="7. California Early Childhood Educator Competencies icon&#10;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6" y="1826984"/>
            <a:ext cx="1803400" cy="1397000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6. DRDP (2015): A Developmental Continuum from Early Infancy to Kindergarten Entry icon&#10;&#10;">
            <a:extLst>
              <a:ext uri="{FF2B5EF4-FFF2-40B4-BE49-F238E27FC236}">
                <a16:creationId xmlns:a16="http://schemas.microsoft.com/office/drawing/2014/main" id="{C45E9BDD-0CF7-4BE1-9146-73AB576376F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723768" y="1826984"/>
            <a:ext cx="1808710" cy="1397000"/>
          </a:xfrm>
          <a:prstGeom prst="rect">
            <a:avLst/>
          </a:prstGeom>
          <a:ln w="38100">
            <a:solidFill>
              <a:srgbClr val="5F3069"/>
            </a:solidFill>
          </a:ln>
        </p:spPr>
      </p:pic>
      <p:pic>
        <p:nvPicPr>
          <p:cNvPr id="18" name="Content Placeholder 17" descr="5. California’s Best Practices for Young Dual Language Learners: Research Overview Papers icon&#10;"/>
          <p:cNvPicPr>
            <a:picLocks noGrp="1" noChangeAspect="1"/>
          </p:cNvPicPr>
          <p:nvPr>
            <p:ph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44" y="3693478"/>
            <a:ext cx="1659042" cy="2166514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2. Infant/Toddler Learning and Development Foundations and Framework icon&#10;&#10;">
            <a:extLst>
              <a:ext uri="{FF2B5EF4-FFF2-40B4-BE49-F238E27FC236}">
                <a16:creationId xmlns:a16="http://schemas.microsoft.com/office/drawing/2014/main" id="{90A2351D-C726-479B-B51A-CBF54F1E45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1814284"/>
            <a:ext cx="1917700" cy="1409700"/>
          </a:xfrm>
          <a:ln w="38100">
            <a:solidFill>
              <a:srgbClr val="5F3069"/>
            </a:solidFill>
          </a:ln>
        </p:spPr>
      </p:pic>
      <p:pic>
        <p:nvPicPr>
          <p:cNvPr id="19" name="Content Placeholder 7" descr="All About Young Children">
            <a:extLst>
              <a:ext uri="{FF2B5EF4-FFF2-40B4-BE49-F238E27FC236}">
                <a16:creationId xmlns:a16="http://schemas.microsoft.com/office/drawing/2014/main" id="{716AC08F-9607-A249-AB68-172F5E2F145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7"/>
          <a:stretch>
            <a:fillRect/>
          </a:stretch>
        </p:blipFill>
        <p:spPr>
          <a:xfrm>
            <a:off x="848166" y="3693478"/>
            <a:ext cx="2875602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Content Placeholder 2" descr="California Early Childhood Online CECO">
            <a:extLst>
              <a:ext uri="{FF2B5EF4-FFF2-40B4-BE49-F238E27FC236}">
                <a16:creationId xmlns:a16="http://schemas.microsoft.com/office/drawing/2014/main" id="{6753B5A7-2D0B-4F40-B7F2-7DDB1BAE39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5961577" y="3672417"/>
            <a:ext cx="2396821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0454F-F26D-4D41-ACFD-D553F7E459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A270E9-2EC0-8E4B-B2C5-CC25833D9F0C}" type="slidenum">
              <a:rPr lang="en-US" altLang="x-none" smtClean="0"/>
              <a:pPr/>
              <a:t>6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87216016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DE ELD">
      <a:dk1>
        <a:srgbClr val="515E6E"/>
      </a:dk1>
      <a:lt1>
        <a:srgbClr val="FFFFFF"/>
      </a:lt1>
      <a:dk2>
        <a:srgbClr val="1C3F71"/>
      </a:dk2>
      <a:lt2>
        <a:srgbClr val="CEDCE1"/>
      </a:lt2>
      <a:accent1>
        <a:srgbClr val="07509C"/>
      </a:accent1>
      <a:accent2>
        <a:srgbClr val="28A98A"/>
      </a:accent2>
      <a:accent3>
        <a:srgbClr val="A85524"/>
      </a:accent3>
      <a:accent4>
        <a:srgbClr val="1C3F71"/>
      </a:accent4>
      <a:accent5>
        <a:srgbClr val="AA4C9C"/>
      </a:accent5>
      <a:accent6>
        <a:srgbClr val="99BAE2"/>
      </a:accent6>
      <a:hlink>
        <a:srgbClr val="28A98A"/>
      </a:hlink>
      <a:folHlink>
        <a:srgbClr val="A855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On-screen Show (4:3)</PresentationFormat>
  <Paragraphs>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3_Office Theme</vt:lpstr>
      <vt:lpstr>Best Practices for Planning Curriculum for Young Children Family Partnerships and Culture</vt:lpstr>
      <vt:lpstr>Best Practices for Planning Curriculum for Young Children: Family Partnerships and Culture</vt:lpstr>
      <vt:lpstr>The Guiding Principles for Developing Cultural Competence</vt:lpstr>
      <vt:lpstr>What do the principles look like in your daily routine?</vt:lpstr>
      <vt:lpstr>Application of Best Practices Daily Routines</vt:lpstr>
      <vt:lpstr>Other Resources to Rely 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2019-03-28T21:30:15Z</dcterms:created>
  <dcterms:modified xsi:type="dcterms:W3CDTF">2019-04-10T18:08:56Z</dcterms:modified>
</cp:coreProperties>
</file>