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71" r:id="rId1"/>
  </p:sldMasterIdLst>
  <p:notesMasterIdLst>
    <p:notesMasterId r:id="rId7"/>
  </p:notesMasterIdLst>
  <p:handoutMasterIdLst>
    <p:handoutMasterId r:id="rId8"/>
  </p:handoutMasterIdLst>
  <p:sldIdLst>
    <p:sldId id="1284" r:id="rId2"/>
    <p:sldId id="1286" r:id="rId3"/>
    <p:sldId id="1287" r:id="rId4"/>
    <p:sldId id="1288" r:id="rId5"/>
    <p:sldId id="1294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71"/>
    <a:srgbClr val="0B519E"/>
    <a:srgbClr val="07509C"/>
    <a:srgbClr val="CEDCE1"/>
    <a:srgbClr val="C71B71"/>
    <a:srgbClr val="87124D"/>
    <a:srgbClr val="F9D7E7"/>
    <a:srgbClr val="21544A"/>
    <a:srgbClr val="8FD2C5"/>
    <a:srgbClr val="FBB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78270" autoAdjust="0"/>
  </p:normalViewPr>
  <p:slideViewPr>
    <p:cSldViewPr snapToGrid="0" snapToObjects="1">
      <p:cViewPr>
        <p:scale>
          <a:sx n="95" d="100"/>
          <a:sy n="95" d="100"/>
        </p:scale>
        <p:origin x="9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040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67253-B183-F34E-A47A-46EC62EA5D5B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C5B079-ACB3-1342-A4BC-B9AB3BE8DBFA}">
      <dgm:prSet phldrT="[Text]" custT="1"/>
      <dgm:spPr/>
      <dgm:t>
        <a:bodyPr/>
        <a:lstStyle/>
        <a:p>
          <a:r>
            <a:rPr lang="en-US" sz="1800" dirty="0"/>
            <a:t>Cultural/ family interest,  practice or lifeway</a:t>
          </a:r>
        </a:p>
      </dgm:t>
      <dgm:extLst>
        <a:ext uri="{E40237B7-FDA0-4F09-8148-C483321AD2D9}">
          <dgm14:cNvPr xmlns:dgm14="http://schemas.microsoft.com/office/drawing/2010/diagram" id="0" name="" descr="Cultural/ family interest,  practice or lifeway&#10; Learning Invitation&#10; Learning Invitation&#10; Learning Invitation&#10;"/>
        </a:ext>
      </dgm:extLst>
    </dgm:pt>
    <dgm:pt modelId="{CEFF57B6-AC36-2D4D-8A4E-2A77D14EB766}" type="parTrans" cxnId="{A02EBD23-6CFD-2E4B-A590-9F8060857C7C}">
      <dgm:prSet/>
      <dgm:spPr/>
      <dgm:t>
        <a:bodyPr/>
        <a:lstStyle/>
        <a:p>
          <a:endParaRPr lang="en-US"/>
        </a:p>
      </dgm:t>
    </dgm:pt>
    <dgm:pt modelId="{3068A24D-3374-E44D-9595-73CEC4A2D293}" type="sibTrans" cxnId="{A02EBD23-6CFD-2E4B-A590-9F8060857C7C}">
      <dgm:prSet/>
      <dgm:spPr/>
      <dgm:t>
        <a:bodyPr/>
        <a:lstStyle/>
        <a:p>
          <a:endParaRPr lang="en-US"/>
        </a:p>
      </dgm:t>
    </dgm:pt>
    <dgm:pt modelId="{A46CB6F3-5D74-E04F-B61A-8C85F2938204}">
      <dgm:prSet phldrT="[Text]" custT="1"/>
      <dgm:spPr/>
      <dgm:t>
        <a:bodyPr/>
        <a:lstStyle/>
        <a:p>
          <a:r>
            <a:rPr lang="en-US" sz="1800" dirty="0"/>
            <a:t>Learning Invitation</a:t>
          </a:r>
        </a:p>
      </dgm:t>
      <dgm:extLst>
        <a:ext uri="{E40237B7-FDA0-4F09-8148-C483321AD2D9}">
          <dgm14:cNvPr xmlns:dgm14="http://schemas.microsoft.com/office/drawing/2010/diagram" id="0" name="" descr="Cultural/ family interest,  practice or lifeway&#10; Learning Invitation&#10; Learning Invitation&#10; Learning Invitation&#10;"/>
        </a:ext>
      </dgm:extLst>
    </dgm:pt>
    <dgm:pt modelId="{6FACCE20-3783-CC4E-8C21-DC146201B721}" type="parTrans" cxnId="{71BC6B67-435A-3242-8131-6BA8C776E41D}">
      <dgm:prSet/>
      <dgm:spPr/>
      <dgm:t>
        <a:bodyPr/>
        <a:lstStyle/>
        <a:p>
          <a:endParaRPr lang="en-US"/>
        </a:p>
      </dgm:t>
    </dgm:pt>
    <dgm:pt modelId="{CBEC3CB9-B570-994F-813F-0DF0751CC5E1}" type="sibTrans" cxnId="{71BC6B67-435A-3242-8131-6BA8C776E41D}">
      <dgm:prSet/>
      <dgm:spPr/>
      <dgm:t>
        <a:bodyPr/>
        <a:lstStyle/>
        <a:p>
          <a:endParaRPr lang="en-US"/>
        </a:p>
      </dgm:t>
    </dgm:pt>
    <dgm:pt modelId="{592DABB1-7EE4-FC42-9B3D-24C8AD98C1F2}">
      <dgm:prSet phldrT="[Text]" custT="1"/>
      <dgm:spPr/>
      <dgm:t>
        <a:bodyPr/>
        <a:lstStyle/>
        <a:p>
          <a:r>
            <a:rPr lang="en-US" sz="1800" dirty="0"/>
            <a:t>Learning Invitation</a:t>
          </a:r>
        </a:p>
      </dgm:t>
      <dgm:extLst>
        <a:ext uri="{E40237B7-FDA0-4F09-8148-C483321AD2D9}">
          <dgm14:cNvPr xmlns:dgm14="http://schemas.microsoft.com/office/drawing/2010/diagram" id="0" name="" descr="Cultural/ family interest,  practice or lifeway&#10; Learning Invitation&#10; Learning Invitation&#10; Learning Invitation&#10;"/>
        </a:ext>
      </dgm:extLst>
    </dgm:pt>
    <dgm:pt modelId="{7D25C910-2862-D942-A226-2460E4340F7B}" type="parTrans" cxnId="{804852D7-7D33-C54C-8EF3-A54F7D2EE7C9}">
      <dgm:prSet/>
      <dgm:spPr/>
      <dgm:t>
        <a:bodyPr/>
        <a:lstStyle/>
        <a:p>
          <a:endParaRPr lang="en-US"/>
        </a:p>
      </dgm:t>
    </dgm:pt>
    <dgm:pt modelId="{6E60B11F-C325-D54F-8A60-6F3605539D30}" type="sibTrans" cxnId="{804852D7-7D33-C54C-8EF3-A54F7D2EE7C9}">
      <dgm:prSet/>
      <dgm:spPr/>
      <dgm:t>
        <a:bodyPr/>
        <a:lstStyle/>
        <a:p>
          <a:endParaRPr lang="en-US"/>
        </a:p>
      </dgm:t>
    </dgm:pt>
    <dgm:pt modelId="{DB79D342-E89F-394F-9F0E-43B2B22A9D14}">
      <dgm:prSet phldrT="[Text]" custT="1"/>
      <dgm:spPr/>
      <dgm:t>
        <a:bodyPr/>
        <a:lstStyle/>
        <a:p>
          <a:r>
            <a:rPr lang="en-US" sz="1800" dirty="0"/>
            <a:t>Learning Invitation</a:t>
          </a:r>
        </a:p>
      </dgm:t>
      <dgm:extLst>
        <a:ext uri="{E40237B7-FDA0-4F09-8148-C483321AD2D9}">
          <dgm14:cNvPr xmlns:dgm14="http://schemas.microsoft.com/office/drawing/2010/diagram" id="0" name="" descr="Cultural/ family interest,  practice or lifeway&#10; Learning Invitation&#10; Learning Invitation&#10; Learning Invitation&#10;"/>
        </a:ext>
      </dgm:extLst>
    </dgm:pt>
    <dgm:pt modelId="{F925729B-845E-8A4A-9462-042D48607B85}" type="parTrans" cxnId="{76B8F045-B0C1-0343-A765-ACA5FCFD7365}">
      <dgm:prSet/>
      <dgm:spPr/>
      <dgm:t>
        <a:bodyPr/>
        <a:lstStyle/>
        <a:p>
          <a:endParaRPr lang="en-US"/>
        </a:p>
      </dgm:t>
    </dgm:pt>
    <dgm:pt modelId="{227D3C7A-99BD-F141-8065-B03259094C76}" type="sibTrans" cxnId="{76B8F045-B0C1-0343-A765-ACA5FCFD7365}">
      <dgm:prSet/>
      <dgm:spPr/>
      <dgm:t>
        <a:bodyPr/>
        <a:lstStyle/>
        <a:p>
          <a:endParaRPr lang="en-US"/>
        </a:p>
      </dgm:t>
    </dgm:pt>
    <dgm:pt modelId="{F9BE2957-A73A-1F4E-938D-FD88DFFDD984}">
      <dgm:prSet phldrT="[Text]"/>
      <dgm:spPr/>
      <dgm:t>
        <a:bodyPr/>
        <a:lstStyle/>
        <a:p>
          <a:endParaRPr lang="en-US" dirty="0"/>
        </a:p>
      </dgm:t>
    </dgm:pt>
    <dgm:pt modelId="{DAFC92B5-9790-1641-BB50-E0D4540BF12A}" type="parTrans" cxnId="{EA2619F6-C5E4-5C40-9F5B-38BDA194BA84}">
      <dgm:prSet/>
      <dgm:spPr/>
      <dgm:t>
        <a:bodyPr/>
        <a:lstStyle/>
        <a:p>
          <a:endParaRPr lang="en-US"/>
        </a:p>
      </dgm:t>
    </dgm:pt>
    <dgm:pt modelId="{E6E60508-60D3-8742-AAA6-C74068B20A1C}" type="sibTrans" cxnId="{EA2619F6-C5E4-5C40-9F5B-38BDA194BA84}">
      <dgm:prSet/>
      <dgm:spPr/>
      <dgm:t>
        <a:bodyPr/>
        <a:lstStyle/>
        <a:p>
          <a:endParaRPr lang="en-US"/>
        </a:p>
      </dgm:t>
    </dgm:pt>
    <dgm:pt modelId="{32980594-BC7D-D746-8ECA-1B5A2FABDE94}" type="pres">
      <dgm:prSet presAssocID="{9A767253-B183-F34E-A47A-46EC62EA5D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80254B-90F8-F849-9A20-16AEFE901215}" type="pres">
      <dgm:prSet presAssocID="{E5C5B079-ACB3-1342-A4BC-B9AB3BE8DBFA}" presName="centerShape" presStyleLbl="node0" presStyleIdx="0" presStyleCnt="1" custScaleX="144903" custScaleY="144521"/>
      <dgm:spPr/>
    </dgm:pt>
    <dgm:pt modelId="{63CF9FA1-1387-8249-87D2-0D20F1AD5D18}" type="pres">
      <dgm:prSet presAssocID="{6FACCE20-3783-CC4E-8C21-DC146201B721}" presName="Name9" presStyleLbl="parChTrans1D2" presStyleIdx="0" presStyleCnt="3"/>
      <dgm:spPr/>
    </dgm:pt>
    <dgm:pt modelId="{AD32A768-65FC-6749-BB32-9B0074A09E9B}" type="pres">
      <dgm:prSet presAssocID="{6FACCE20-3783-CC4E-8C21-DC146201B721}" presName="connTx" presStyleLbl="parChTrans1D2" presStyleIdx="0" presStyleCnt="3"/>
      <dgm:spPr/>
    </dgm:pt>
    <dgm:pt modelId="{BFB59401-3856-5B41-9C30-EC760073C77F}" type="pres">
      <dgm:prSet presAssocID="{A46CB6F3-5D74-E04F-B61A-8C85F2938204}" presName="node" presStyleLbl="node1" presStyleIdx="0" presStyleCnt="3" custScaleX="125295" custScaleY="122023">
        <dgm:presLayoutVars>
          <dgm:bulletEnabled val="1"/>
        </dgm:presLayoutVars>
      </dgm:prSet>
      <dgm:spPr/>
    </dgm:pt>
    <dgm:pt modelId="{0ABEEE77-5B0A-664E-A9FD-F2399D90271A}" type="pres">
      <dgm:prSet presAssocID="{7D25C910-2862-D942-A226-2460E4340F7B}" presName="Name9" presStyleLbl="parChTrans1D2" presStyleIdx="1" presStyleCnt="3"/>
      <dgm:spPr/>
    </dgm:pt>
    <dgm:pt modelId="{32F3B43A-F3B8-224E-8A2A-B2DDC339EC04}" type="pres">
      <dgm:prSet presAssocID="{7D25C910-2862-D942-A226-2460E4340F7B}" presName="connTx" presStyleLbl="parChTrans1D2" presStyleIdx="1" presStyleCnt="3"/>
      <dgm:spPr/>
    </dgm:pt>
    <dgm:pt modelId="{A4A1B8B1-ACA3-6B4F-8880-09341EDE3A44}" type="pres">
      <dgm:prSet presAssocID="{592DABB1-7EE4-FC42-9B3D-24C8AD98C1F2}" presName="node" presStyleLbl="node1" presStyleIdx="1" presStyleCnt="3" custScaleX="125295" custScaleY="122023">
        <dgm:presLayoutVars>
          <dgm:bulletEnabled val="1"/>
        </dgm:presLayoutVars>
      </dgm:prSet>
      <dgm:spPr/>
    </dgm:pt>
    <dgm:pt modelId="{EAEC2F8E-CDF2-1242-AC0E-3B86EA95D085}" type="pres">
      <dgm:prSet presAssocID="{F925729B-845E-8A4A-9462-042D48607B85}" presName="Name9" presStyleLbl="parChTrans1D2" presStyleIdx="2" presStyleCnt="3"/>
      <dgm:spPr/>
    </dgm:pt>
    <dgm:pt modelId="{ADA1BDA4-6FB8-6C48-A70B-FD1C2A90F4FB}" type="pres">
      <dgm:prSet presAssocID="{F925729B-845E-8A4A-9462-042D48607B85}" presName="connTx" presStyleLbl="parChTrans1D2" presStyleIdx="2" presStyleCnt="3"/>
      <dgm:spPr/>
    </dgm:pt>
    <dgm:pt modelId="{86106912-7D7C-734B-A5DD-C5E46FF16501}" type="pres">
      <dgm:prSet presAssocID="{DB79D342-E89F-394F-9F0E-43B2B22A9D14}" presName="node" presStyleLbl="node1" presStyleIdx="2" presStyleCnt="3" custScaleX="125295" custScaleY="122023">
        <dgm:presLayoutVars>
          <dgm:bulletEnabled val="1"/>
        </dgm:presLayoutVars>
      </dgm:prSet>
      <dgm:spPr/>
    </dgm:pt>
  </dgm:ptLst>
  <dgm:cxnLst>
    <dgm:cxn modelId="{47E96D07-518B-4F44-B233-A2E32FC25FA1}" type="presOf" srcId="{DB79D342-E89F-394F-9F0E-43B2B22A9D14}" destId="{86106912-7D7C-734B-A5DD-C5E46FF16501}" srcOrd="0" destOrd="0" presId="urn:microsoft.com/office/officeart/2005/8/layout/radial1"/>
    <dgm:cxn modelId="{137BA20C-8CC9-4D43-AB1E-917DEA4A6A20}" type="presOf" srcId="{9A767253-B183-F34E-A47A-46EC62EA5D5B}" destId="{32980594-BC7D-D746-8ECA-1B5A2FABDE94}" srcOrd="0" destOrd="0" presId="urn:microsoft.com/office/officeart/2005/8/layout/radial1"/>
    <dgm:cxn modelId="{EEE0550D-2064-7A41-8815-2673B0398E92}" type="presOf" srcId="{E5C5B079-ACB3-1342-A4BC-B9AB3BE8DBFA}" destId="{0C80254B-90F8-F849-9A20-16AEFE901215}" srcOrd="0" destOrd="0" presId="urn:microsoft.com/office/officeart/2005/8/layout/radial1"/>
    <dgm:cxn modelId="{94A42F22-DB07-7B44-BEC6-30CB77FC3375}" type="presOf" srcId="{6FACCE20-3783-CC4E-8C21-DC146201B721}" destId="{63CF9FA1-1387-8249-87D2-0D20F1AD5D18}" srcOrd="0" destOrd="0" presId="urn:microsoft.com/office/officeart/2005/8/layout/radial1"/>
    <dgm:cxn modelId="{A02EBD23-6CFD-2E4B-A590-9F8060857C7C}" srcId="{9A767253-B183-F34E-A47A-46EC62EA5D5B}" destId="{E5C5B079-ACB3-1342-A4BC-B9AB3BE8DBFA}" srcOrd="0" destOrd="0" parTransId="{CEFF57B6-AC36-2D4D-8A4E-2A77D14EB766}" sibTransId="{3068A24D-3374-E44D-9595-73CEC4A2D293}"/>
    <dgm:cxn modelId="{BF51BE26-0E99-CC4C-84B3-93A086FF599A}" type="presOf" srcId="{592DABB1-7EE4-FC42-9B3D-24C8AD98C1F2}" destId="{A4A1B8B1-ACA3-6B4F-8880-09341EDE3A44}" srcOrd="0" destOrd="0" presId="urn:microsoft.com/office/officeart/2005/8/layout/radial1"/>
    <dgm:cxn modelId="{DDA9755B-070A-2B49-A865-52007A7C5B50}" type="presOf" srcId="{F925729B-845E-8A4A-9462-042D48607B85}" destId="{ADA1BDA4-6FB8-6C48-A70B-FD1C2A90F4FB}" srcOrd="1" destOrd="0" presId="urn:microsoft.com/office/officeart/2005/8/layout/radial1"/>
    <dgm:cxn modelId="{76B8F045-B0C1-0343-A765-ACA5FCFD7365}" srcId="{E5C5B079-ACB3-1342-A4BC-B9AB3BE8DBFA}" destId="{DB79D342-E89F-394F-9F0E-43B2B22A9D14}" srcOrd="2" destOrd="0" parTransId="{F925729B-845E-8A4A-9462-042D48607B85}" sibTransId="{227D3C7A-99BD-F141-8065-B03259094C76}"/>
    <dgm:cxn modelId="{71BC6B67-435A-3242-8131-6BA8C776E41D}" srcId="{E5C5B079-ACB3-1342-A4BC-B9AB3BE8DBFA}" destId="{A46CB6F3-5D74-E04F-B61A-8C85F2938204}" srcOrd="0" destOrd="0" parTransId="{6FACCE20-3783-CC4E-8C21-DC146201B721}" sibTransId="{CBEC3CB9-B570-994F-813F-0DF0751CC5E1}"/>
    <dgm:cxn modelId="{A3F68A8D-C6BB-F84E-8602-1223FBB5D88F}" type="presOf" srcId="{A46CB6F3-5D74-E04F-B61A-8C85F2938204}" destId="{BFB59401-3856-5B41-9C30-EC760073C77F}" srcOrd="0" destOrd="0" presId="urn:microsoft.com/office/officeart/2005/8/layout/radial1"/>
    <dgm:cxn modelId="{E4F67A94-FDC1-9249-B537-A3ED33AE9FF7}" type="presOf" srcId="{6FACCE20-3783-CC4E-8C21-DC146201B721}" destId="{AD32A768-65FC-6749-BB32-9B0074A09E9B}" srcOrd="1" destOrd="0" presId="urn:microsoft.com/office/officeart/2005/8/layout/radial1"/>
    <dgm:cxn modelId="{E5709CAF-0ABF-DE47-9718-1625F32593A3}" type="presOf" srcId="{F925729B-845E-8A4A-9462-042D48607B85}" destId="{EAEC2F8E-CDF2-1242-AC0E-3B86EA95D085}" srcOrd="0" destOrd="0" presId="urn:microsoft.com/office/officeart/2005/8/layout/radial1"/>
    <dgm:cxn modelId="{F4ECA7B7-4CAD-AC47-8FEE-6D1B181A89E8}" type="presOf" srcId="{7D25C910-2862-D942-A226-2460E4340F7B}" destId="{0ABEEE77-5B0A-664E-A9FD-F2399D90271A}" srcOrd="0" destOrd="0" presId="urn:microsoft.com/office/officeart/2005/8/layout/radial1"/>
    <dgm:cxn modelId="{246772D1-8888-4A4B-B866-31A895EF2CEC}" type="presOf" srcId="{7D25C910-2862-D942-A226-2460E4340F7B}" destId="{32F3B43A-F3B8-224E-8A2A-B2DDC339EC04}" srcOrd="1" destOrd="0" presId="urn:microsoft.com/office/officeart/2005/8/layout/radial1"/>
    <dgm:cxn modelId="{804852D7-7D33-C54C-8EF3-A54F7D2EE7C9}" srcId="{E5C5B079-ACB3-1342-A4BC-B9AB3BE8DBFA}" destId="{592DABB1-7EE4-FC42-9B3D-24C8AD98C1F2}" srcOrd="1" destOrd="0" parTransId="{7D25C910-2862-D942-A226-2460E4340F7B}" sibTransId="{6E60B11F-C325-D54F-8A60-6F3605539D30}"/>
    <dgm:cxn modelId="{EA2619F6-C5E4-5C40-9F5B-38BDA194BA84}" srcId="{9A767253-B183-F34E-A47A-46EC62EA5D5B}" destId="{F9BE2957-A73A-1F4E-938D-FD88DFFDD984}" srcOrd="1" destOrd="0" parTransId="{DAFC92B5-9790-1641-BB50-E0D4540BF12A}" sibTransId="{E6E60508-60D3-8742-AAA6-C74068B20A1C}"/>
    <dgm:cxn modelId="{33EECA99-D9A3-C04C-AF30-E79FE8CFBC19}" type="presParOf" srcId="{32980594-BC7D-D746-8ECA-1B5A2FABDE94}" destId="{0C80254B-90F8-F849-9A20-16AEFE901215}" srcOrd="0" destOrd="0" presId="urn:microsoft.com/office/officeart/2005/8/layout/radial1"/>
    <dgm:cxn modelId="{8687D84E-4B93-F544-B878-DF2FA19448A6}" type="presParOf" srcId="{32980594-BC7D-D746-8ECA-1B5A2FABDE94}" destId="{63CF9FA1-1387-8249-87D2-0D20F1AD5D18}" srcOrd="1" destOrd="0" presId="urn:microsoft.com/office/officeart/2005/8/layout/radial1"/>
    <dgm:cxn modelId="{671A42CA-37AF-5141-B793-9C4A5E9B6E80}" type="presParOf" srcId="{63CF9FA1-1387-8249-87D2-0D20F1AD5D18}" destId="{AD32A768-65FC-6749-BB32-9B0074A09E9B}" srcOrd="0" destOrd="0" presId="urn:microsoft.com/office/officeart/2005/8/layout/radial1"/>
    <dgm:cxn modelId="{D4E60B17-9467-F247-B28C-857C563334C0}" type="presParOf" srcId="{32980594-BC7D-D746-8ECA-1B5A2FABDE94}" destId="{BFB59401-3856-5B41-9C30-EC760073C77F}" srcOrd="2" destOrd="0" presId="urn:microsoft.com/office/officeart/2005/8/layout/radial1"/>
    <dgm:cxn modelId="{7E31BF40-3F35-7440-883E-C3555F92B1DC}" type="presParOf" srcId="{32980594-BC7D-D746-8ECA-1B5A2FABDE94}" destId="{0ABEEE77-5B0A-664E-A9FD-F2399D90271A}" srcOrd="3" destOrd="0" presId="urn:microsoft.com/office/officeart/2005/8/layout/radial1"/>
    <dgm:cxn modelId="{2223F505-B83B-8247-8995-7DD6E6FE1719}" type="presParOf" srcId="{0ABEEE77-5B0A-664E-A9FD-F2399D90271A}" destId="{32F3B43A-F3B8-224E-8A2A-B2DDC339EC04}" srcOrd="0" destOrd="0" presId="urn:microsoft.com/office/officeart/2005/8/layout/radial1"/>
    <dgm:cxn modelId="{E1EC946C-DFB9-454A-8826-881B55BCE3F2}" type="presParOf" srcId="{32980594-BC7D-D746-8ECA-1B5A2FABDE94}" destId="{A4A1B8B1-ACA3-6B4F-8880-09341EDE3A44}" srcOrd="4" destOrd="0" presId="urn:microsoft.com/office/officeart/2005/8/layout/radial1"/>
    <dgm:cxn modelId="{FF767904-8C9C-5A49-8569-87C4C8D19020}" type="presParOf" srcId="{32980594-BC7D-D746-8ECA-1B5A2FABDE94}" destId="{EAEC2F8E-CDF2-1242-AC0E-3B86EA95D085}" srcOrd="5" destOrd="0" presId="urn:microsoft.com/office/officeart/2005/8/layout/radial1"/>
    <dgm:cxn modelId="{AEA238B2-87CA-B04E-AAF2-2AAD84A4175F}" type="presParOf" srcId="{EAEC2F8E-CDF2-1242-AC0E-3B86EA95D085}" destId="{ADA1BDA4-6FB8-6C48-A70B-FD1C2A90F4FB}" srcOrd="0" destOrd="0" presId="urn:microsoft.com/office/officeart/2005/8/layout/radial1"/>
    <dgm:cxn modelId="{09A5056C-722A-FC4D-8536-E5CC7542F15C}" type="presParOf" srcId="{32980594-BC7D-D746-8ECA-1B5A2FABDE94}" destId="{86106912-7D7C-734B-A5DD-C5E46FF1650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0254B-90F8-F849-9A20-16AEFE901215}">
      <dsp:nvSpPr>
        <dsp:cNvPr id="0" name=""/>
        <dsp:cNvSpPr/>
      </dsp:nvSpPr>
      <dsp:spPr>
        <a:xfrm>
          <a:off x="1170388" y="1801627"/>
          <a:ext cx="1850875" cy="1845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Cultural/ family interest,  practice or lifeway</a:t>
          </a:r>
        </a:p>
      </dsp:txBody>
      <dsp:txXfrm>
        <a:off x="1441442" y="2071967"/>
        <a:ext cx="1308767" cy="1305315"/>
      </dsp:txXfrm>
    </dsp:sp>
    <dsp:sp modelId="{63CF9FA1-1387-8249-87D2-0D20F1AD5D18}">
      <dsp:nvSpPr>
        <dsp:cNvPr id="0" name=""/>
        <dsp:cNvSpPr/>
      </dsp:nvSpPr>
      <dsp:spPr>
        <a:xfrm rot="5400000">
          <a:off x="2076522" y="1793506"/>
          <a:ext cx="38608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8608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4861" y="1819966"/>
        <a:ext cx="1930" cy="1930"/>
      </dsp:txXfrm>
    </dsp:sp>
    <dsp:sp modelId="{BFB59401-3856-5B41-9C30-EC760073C77F}">
      <dsp:nvSpPr>
        <dsp:cNvPr id="0" name=""/>
        <dsp:cNvSpPr/>
      </dsp:nvSpPr>
      <dsp:spPr>
        <a:xfrm>
          <a:off x="1295617" y="281611"/>
          <a:ext cx="1600418" cy="1558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Invitation</a:t>
          </a:r>
        </a:p>
      </dsp:txBody>
      <dsp:txXfrm>
        <a:off x="1529993" y="509866"/>
        <a:ext cx="1131666" cy="1102114"/>
      </dsp:txXfrm>
    </dsp:sp>
    <dsp:sp modelId="{0ABEEE77-5B0A-664E-A9FD-F2399D90271A}">
      <dsp:nvSpPr>
        <dsp:cNvPr id="0" name=""/>
        <dsp:cNvSpPr/>
      </dsp:nvSpPr>
      <dsp:spPr>
        <a:xfrm rot="12600000">
          <a:off x="2844545" y="3145624"/>
          <a:ext cx="5595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55951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71122" y="3171651"/>
        <a:ext cx="2797" cy="2797"/>
      </dsp:txXfrm>
    </dsp:sp>
    <dsp:sp modelId="{A4A1B8B1-ACA3-6B4F-8880-09341EDE3A44}">
      <dsp:nvSpPr>
        <dsp:cNvPr id="0" name=""/>
        <dsp:cNvSpPr/>
      </dsp:nvSpPr>
      <dsp:spPr>
        <a:xfrm>
          <a:off x="2736425" y="2777164"/>
          <a:ext cx="1600418" cy="1558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Invitation</a:t>
          </a:r>
        </a:p>
      </dsp:txBody>
      <dsp:txXfrm>
        <a:off x="2970801" y="3005419"/>
        <a:ext cx="1131666" cy="1102114"/>
      </dsp:txXfrm>
    </dsp:sp>
    <dsp:sp modelId="{EAEC2F8E-CDF2-1242-AC0E-3B86EA95D085}">
      <dsp:nvSpPr>
        <dsp:cNvPr id="0" name=""/>
        <dsp:cNvSpPr/>
      </dsp:nvSpPr>
      <dsp:spPr>
        <a:xfrm rot="19800000">
          <a:off x="1291155" y="3145624"/>
          <a:ext cx="5595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55951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17732" y="3171651"/>
        <a:ext cx="2797" cy="2797"/>
      </dsp:txXfrm>
    </dsp:sp>
    <dsp:sp modelId="{86106912-7D7C-734B-A5DD-C5E46FF16501}">
      <dsp:nvSpPr>
        <dsp:cNvPr id="0" name=""/>
        <dsp:cNvSpPr/>
      </dsp:nvSpPr>
      <dsp:spPr>
        <a:xfrm>
          <a:off x="-145190" y="2777164"/>
          <a:ext cx="1600418" cy="1558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Invitation</a:t>
          </a:r>
        </a:p>
      </dsp:txBody>
      <dsp:txXfrm>
        <a:off x="89186" y="3005419"/>
        <a:ext cx="1131666" cy="110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A001EEBE-5CD1-F346-9831-868BAB251734}" type="datetime1">
              <a:rPr lang="en-US"/>
              <a:pPr>
                <a:defRPr/>
              </a:pPr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16C831-64CA-4A47-80A9-A1E4579EA61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64A4A831-9C36-7C45-B982-E2DEDA032506}" type="datetime1">
              <a:rPr lang="en-US"/>
              <a:pPr>
                <a:defRPr/>
              </a:pPr>
              <a:t>4/10/2019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4CC6E-227E-8C4F-853D-39760C667CB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document connection to extend chapters, 3, 6 or 8 as best meets your participants needs.</a:t>
            </a:r>
          </a:p>
          <a:p>
            <a:endParaRPr lang="en-US" dirty="0"/>
          </a:p>
          <a:p>
            <a:r>
              <a:rPr lang="en-US" dirty="0"/>
              <a:t>Or use this document connection to provide a base for conversation with onsite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8781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This publication is a guide for program staff members as they work through the process of learning about the integrated nature of learning.</a:t>
            </a:r>
          </a:p>
          <a:p>
            <a:pPr>
              <a:spcBef>
                <a:spcPts val="0"/>
              </a:spcBef>
            </a:pPr>
            <a:endParaRPr lang="en-US" alt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It aims to address these questions: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does it mean to teach when working with infants and young children birth to age five?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What does curriculum look like in this first period of education?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dirty="0"/>
              <a:t>The short answer is</a:t>
            </a:r>
            <a:r>
              <a:rPr lang="en-US" sz="1200" dirty="0"/>
              <a:t> all early learning professionals, regardless of title, have the same goal: “nurturing young children and their families in ways that simultaneously support them in learning” (Integrated Nature of Learning p. 6)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/>
              <a:t>“Children’s thinking, their feelings, and their dispositions are the center of the curriculum and inform the planning and implementation of educational experiences (Integrated Nature of Learning p. 7). 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alt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3114" indent="-29735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9406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5168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40930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6693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2455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8217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43980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54D04C-9FDF-424F-83B9-79A8BEB1907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915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“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Curriculum plans that are dynamic, collaboratively constructed with children, and responsive put children’s thinking at the center of the curriculum planning process“ </a:t>
            </a:r>
            <a:r>
              <a:rPr lang="en-US" b="0" dirty="0"/>
              <a:t>(Integrated Nature of Learning,</a:t>
            </a:r>
            <a:r>
              <a:rPr lang="en-US" b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dirty="0"/>
              <a:t>p. 54).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US" dirty="0"/>
          </a:p>
          <a:p>
            <a:r>
              <a:rPr lang="en-US" dirty="0"/>
              <a:t>Dynamic</a:t>
            </a:r>
            <a:r>
              <a:rPr lang="en-US" baseline="0" dirty="0"/>
              <a:t> curriculum by nature does not look or feel just one way. It includes many qualities that change based on children and setting. </a:t>
            </a:r>
            <a:r>
              <a:rPr lang="en-US" dirty="0"/>
              <a:t>Dynamic curriculum includes these qualities: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Reflective of children, community and families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Inclusive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Unpredictable and predictable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CC56C-3A5A-475B-8A35-0D1AADD77B6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55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412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These resources will provide additional topics for on-site professional development and development strategies for supporting professionalism and continuous learning, especially for educators serving dual language learners.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474B7-4193-094F-B247-ED123B8D3F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3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489"/>
            <a:ext cx="7772400" cy="2386584"/>
          </a:xfrm>
        </p:spPr>
        <p:txBody>
          <a:bodyPr/>
          <a:lstStyle>
            <a:lvl1pPr>
              <a:defRPr sz="52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3513"/>
            <a:ext cx="7772400" cy="1143000"/>
          </a:xfrm>
        </p:spPr>
        <p:txBody>
          <a:bodyPr/>
          <a:lstStyle>
            <a:lvl1pPr marL="0" indent="0" algn="l">
              <a:buNone/>
              <a:defRPr b="1" i="0" baseline="0">
                <a:solidFill>
                  <a:srgbClr val="1C3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5243678"/>
            <a:ext cx="7772400" cy="7498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525E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5154" y="3876235"/>
            <a:ext cx="77724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2B0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C7768-B429-4D76-8773-5B73E702E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80422"/>
            <a:ext cx="776346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B63EC6-D531-4E53-B93B-5B3704AB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827B9E-4189-4025-9AA2-5397C60CBA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53733" y="4519383"/>
            <a:ext cx="4038600" cy="1653982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9144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BD6C5D-2F7D-4A4F-9FDD-889C57B5D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590056" cy="55961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985" y="457200"/>
            <a:ext cx="2971800" cy="1600200"/>
          </a:xfrm>
          <a:noFill/>
        </p:spPr>
        <p:txBody>
          <a:bodyPr anchor="b"/>
          <a:lstStyle>
            <a:lvl1pPr>
              <a:defRPr sz="320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3985" y="2070803"/>
            <a:ext cx="2971800" cy="56726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F5833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833040-B26D-4661-A2B5-7819B9AC2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04867" y="298476"/>
            <a:ext cx="18288" cy="5853113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D404FC-70B4-4009-8B28-4C29A71EE9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09D7D6-6089-48F2-B3BF-666E2D27F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40386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B6B2F4-8AA9-437B-8428-E8E1FEBFFB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530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337DE1-882A-4C54-9D25-2B813BA334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620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7A58C21-A4FA-491D-9E81-EBA5625C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30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D85CDCB-B76C-4890-BEB5-3FEF51AC443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847B145-FB26-4A56-8711-973BA2599A1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8B2384D-4651-4E9C-AB6E-645D2EFD84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40909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CF28C17-65C1-4449-AA46-704715E065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42433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F4E78D35-4C9F-47F1-842B-5743D110B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43957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FFBD49F-E466-47FD-A4E4-FAD9523F0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66800" y="45481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7EA54C3E-B5DC-4D46-B532-38DD2B800A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19200" y="4700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F1A4-3EE1-984B-B02A-950FA380D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A9B79-B967-704E-8954-E50E22AEF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6E58A-67A4-4E4D-BE3F-9C13306A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4799-66B2-5C4A-9D53-38C4CCC507A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76A08-8FAB-7045-A2BC-A2B82BF6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96FB7-DD54-164F-A023-251A94C7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9EC0-6187-624F-9C63-DB32C7D3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EEC4-591B-9A41-B732-3844A1D5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FE-BDC7-FC4D-B804-99301F59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66850-29F6-1647-8D08-0B3553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2F18-A9AF-2546-B4E6-927C24E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9DA-BEF7-5448-A4F2-3F532B650D28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B2C-3401-E746-A710-8DB0C53C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19B9-8EEA-ED45-A866-7F802DD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3C9B-1664-4B4D-8CF5-440EEF68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2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28044AC-7D6F-4ECD-A889-483B2E10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75920"/>
            <a:ext cx="77358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3372" y="1627512"/>
            <a:ext cx="41148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3372" y="4107186"/>
            <a:ext cx="4114800" cy="1809520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03372" y="4061341"/>
            <a:ext cx="41148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45075" y="779124"/>
            <a:ext cx="3821113" cy="5137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9259B55-D3D9-4251-890B-1C132A795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14748" y="0"/>
            <a:ext cx="915874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168127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6254" y="1417638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0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68127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336254" y="2829579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0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3168127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6336255" y="4241520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746504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667512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0" y="1188720"/>
            <a:ext cx="7891272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042416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18D899-FB09-4BC9-80D6-A17F54862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968649"/>
            <a:ext cx="7891272" cy="2594207"/>
          </a:xfrm>
        </p:spPr>
        <p:txBody>
          <a:bodyPr anchor="b" anchorCtr="0"/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4636008"/>
            <a:ext cx="7891272" cy="1453896"/>
          </a:xfrm>
        </p:spPr>
        <p:txBody>
          <a:bodyPr anchor="t" anchorCtr="0"/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4581144"/>
            <a:ext cx="7886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85980F-B96E-443C-81E0-538B2DE9C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solidFill>
                  <a:schemeClr val="bg1"/>
                </a:solidFill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63056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©2019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628294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912702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©2018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4" r:id="rId2"/>
    <p:sldLayoutId id="2147484288" r:id="rId3"/>
    <p:sldLayoutId id="2147484335" r:id="rId4"/>
    <p:sldLayoutId id="2147484323" r:id="rId5"/>
    <p:sldLayoutId id="2147484289" r:id="rId6"/>
    <p:sldLayoutId id="2147484290" r:id="rId7"/>
    <p:sldLayoutId id="2147484330" r:id="rId8"/>
    <p:sldLayoutId id="2147484336" r:id="rId9"/>
    <p:sldLayoutId id="2147484291" r:id="rId10"/>
    <p:sldLayoutId id="2147484331" r:id="rId11"/>
    <p:sldLayoutId id="2147484326" r:id="rId12"/>
    <p:sldLayoutId id="2147484292" r:id="rId13"/>
    <p:sldLayoutId id="2147484293" r:id="rId14"/>
    <p:sldLayoutId id="2147484294" r:id="rId15"/>
    <p:sldLayoutId id="2147484320" r:id="rId16"/>
    <p:sldLayoutId id="2147484334" r:id="rId17"/>
    <p:sldLayoutId id="2147484337" r:id="rId18"/>
    <p:sldLayoutId id="2147484341" r:id="rId19"/>
    <p:sldLayoutId id="2147484342" r:id="rId20"/>
    <p:sldLayoutId id="2147484343" r:id="rId21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0" i="0" kern="1200" baseline="0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74320" indent="-274320" algn="l" defTabSz="457200" rtl="0" eaLnBrk="0" fontAlgn="base" hangingPunct="0">
        <a:lnSpc>
          <a:spcPct val="90000"/>
        </a:lnSpc>
        <a:spcBef>
          <a:spcPts val="1500"/>
        </a:spcBef>
        <a:spcAft>
          <a:spcPts val="500"/>
        </a:spcAft>
        <a:buFont typeface="Arial" charset="0"/>
        <a:buChar char="•"/>
        <a:defRPr sz="2800" b="1" kern="1200" baseline="0">
          <a:solidFill>
            <a:srgbClr val="1C3F7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marL="54864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b="0" i="0" kern="1200" baseline="0">
          <a:solidFill>
            <a:srgbClr val="141414"/>
          </a:solidFill>
          <a:latin typeface="Arial" charset="0"/>
          <a:ea typeface="ＭＳ Ｐゴシック" pitchFamily="34" charset="-128"/>
          <a:cs typeface="ＭＳ Ｐゴシック" pitchFamily="-1" charset="-128"/>
        </a:defRPr>
      </a:lvl2pPr>
      <a:lvl3pPr marL="82296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Clr>
          <a:srgbClr val="1C3F71"/>
        </a:buClr>
        <a:buFont typeface="Courier New" charset="0"/>
        <a:buChar char="o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3pPr>
      <a:lvl4pPr marL="109728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4pPr>
      <a:lvl5pPr marL="137160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Wingdings" charset="2"/>
        <a:buChar char="§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887D-8F55-AC43-9EC8-81FFB857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Integrated Nature of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593FD-8375-2B4F-8D31-A277EC8AE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Preschool English Language Learner Guide Connections</a:t>
            </a:r>
          </a:p>
        </p:txBody>
      </p:sp>
    </p:spTree>
    <p:extLst>
      <p:ext uri="{BB962C8B-B14F-4D97-AF65-F5344CB8AC3E}">
        <p14:creationId xmlns:p14="http://schemas.microsoft.com/office/powerpoint/2010/main" val="291363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4000" dirty="0"/>
              <a:t>Questions Addressed by the Publication</a:t>
            </a:r>
          </a:p>
        </p:txBody>
      </p:sp>
      <p:pic>
        <p:nvPicPr>
          <p:cNvPr id="4" name="Content Placeholder 3" descr="Integrated Nature of Learning 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1865" y="1600200"/>
            <a:ext cx="3422295" cy="443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CF3852-B409-41C6-86DC-37946CBA4624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691A-A8C2-1140-B040-D1DD61F44904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What does it mean to teach when working with infants and young children birth to age five?</a:t>
            </a:r>
          </a:p>
          <a:p>
            <a:r>
              <a:rPr lang="en-US" dirty="0"/>
              <a:t>What does curriculum look like in this first period of education?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3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family using legos">
            <a:extLst>
              <a:ext uri="{FF2B5EF4-FFF2-40B4-BE49-F238E27FC236}">
                <a16:creationId xmlns:a16="http://schemas.microsoft.com/office/drawing/2014/main" id="{59B468AA-53BB-B847-A543-BF97EE245F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7" r="22717"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71CFF-88E7-0C4A-BA92-70694BA33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Curriculum plans that are dynamic, collaboratively constructed with children, and responsive put children’s thinking at the center of the curriculum planning process” </a:t>
            </a:r>
            <a:r>
              <a:rPr lang="en-US" sz="1800" b="0" dirty="0"/>
              <a:t>(Integrated Nature of Learning,</a:t>
            </a:r>
            <a:r>
              <a:rPr lang="en-US" sz="1800" b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dirty="0"/>
              <a:t>p. 54).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CEE481-63C1-4225-B819-C7B5CA14D27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/>
              <a:t>Dynamic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20914-6497-4B3E-90F2-3176757CB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9AB9FA6E-8373-2F4C-B8BC-43DAE35E60E5}" type="slidenum">
              <a:rPr lang="en-US" altLang="x-none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8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E69-833B-F74C-80FA-C1C01C4E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of Best Practices–2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2F746-0501-4E4F-BAF5-0BB0903D1C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Choose a cultural/ family interest,  practice, or lifeway</a:t>
            </a:r>
          </a:p>
          <a:p>
            <a:r>
              <a:rPr lang="en-US" dirty="0"/>
              <a:t>Map learning invitations for multiple domains </a:t>
            </a:r>
          </a:p>
          <a:p>
            <a:r>
              <a:rPr lang="en-US" dirty="0"/>
              <a:t>Add dual language learner supports</a:t>
            </a:r>
          </a:p>
          <a:p>
            <a:endParaRPr lang="en-US" dirty="0"/>
          </a:p>
        </p:txBody>
      </p:sp>
      <p:graphicFrame>
        <p:nvGraphicFramePr>
          <p:cNvPr id="24" name="Content Placeholder 23" descr="Cultural/ family interest,  practice or lifeway&#10; Learning Invitation&#10; Learning Invitation&#10; Learning Invitation&#10;">
            <a:extLst>
              <a:ext uri="{FF2B5EF4-FFF2-40B4-BE49-F238E27FC236}">
                <a16:creationId xmlns:a16="http://schemas.microsoft.com/office/drawing/2014/main" id="{F125707C-D0E5-1E45-9747-B26A0D6FB35E}"/>
              </a:ext>
            </a:extLst>
          </p:cNvPr>
          <p:cNvGraphicFramePr>
            <a:graphicFrameLocks noGrp="1"/>
          </p:cNvGraphicFramePr>
          <p:nvPr>
            <p:ph sz="half" idx="12"/>
            <p:extLst/>
          </p:nvPr>
        </p:nvGraphicFramePr>
        <p:xfrm>
          <a:off x="4531660" y="1600200"/>
          <a:ext cx="4191653" cy="461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96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Resources to Rely On</a:t>
            </a:r>
          </a:p>
        </p:txBody>
      </p:sp>
      <p:pic>
        <p:nvPicPr>
          <p:cNvPr id="12" name="Content Placeholder 11" descr="7. California Early Childhood Educator Competencies icon&#10;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5" y="1447800"/>
            <a:ext cx="1808105" cy="1409075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6. DRDP (2015): A Developmental Continuum from Early Infancy to Kindergarten Entry icon&#10;&#10;">
            <a:extLst>
              <a:ext uri="{FF2B5EF4-FFF2-40B4-BE49-F238E27FC236}">
                <a16:creationId xmlns:a16="http://schemas.microsoft.com/office/drawing/2014/main" id="{C45E9BDD-0CF7-4BE1-9146-73AB576376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328995" y="1447800"/>
            <a:ext cx="2829410" cy="2185988"/>
          </a:xfrm>
          <a:prstGeom prst="rect">
            <a:avLst/>
          </a:prstGeom>
          <a:ln w="38100">
            <a:solidFill>
              <a:srgbClr val="5F3069"/>
            </a:solidFill>
          </a:ln>
        </p:spPr>
      </p:pic>
      <p:pic>
        <p:nvPicPr>
          <p:cNvPr id="19" name="Content Placeholder 7" descr="All About Young Children">
            <a:extLst>
              <a:ext uri="{FF2B5EF4-FFF2-40B4-BE49-F238E27FC236}">
                <a16:creationId xmlns:a16="http://schemas.microsoft.com/office/drawing/2014/main" id="{716AC08F-9607-A249-AB68-172F5E2F14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533400" y="3149600"/>
            <a:ext cx="2869816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Content Placeholder 2" descr="CECO website">
            <a:extLst>
              <a:ext uri="{FF2B5EF4-FFF2-40B4-BE49-F238E27FC236}">
                <a16:creationId xmlns:a16="http://schemas.microsoft.com/office/drawing/2014/main" id="{6753B5A7-2D0B-4F40-B7F2-7DDB1BAE39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542912" y="3786188"/>
            <a:ext cx="2401576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Content Placeholder 17" descr="5. California’s Best Practices for Young Dual Language Learners: Research Overview Papers icon&#10;"/>
          <p:cNvPicPr>
            <a:picLocks noGrp="1" noChangeAspect="1"/>
          </p:cNvPicPr>
          <p:nvPr>
            <p:ph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59" y="3786188"/>
            <a:ext cx="1309526" cy="1699385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2. Infant/Toddler Learning and Development Foundations and Framework icon&#10;&#10;">
            <a:extLst>
              <a:ext uri="{FF2B5EF4-FFF2-40B4-BE49-F238E27FC236}">
                <a16:creationId xmlns:a16="http://schemas.microsoft.com/office/drawing/2014/main" id="{90A2351D-C726-479B-B51A-CBF54F1E4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96" y="1701053"/>
            <a:ext cx="1924489" cy="1421545"/>
          </a:xfrm>
          <a:ln w="38100">
            <a:solidFill>
              <a:srgbClr val="5F3069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CF01F-C238-47DC-BD82-1599D4C49C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mtClean="0"/>
              <a:pPr/>
              <a:t>5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08836116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DE ELD">
      <a:dk1>
        <a:srgbClr val="515E6E"/>
      </a:dk1>
      <a:lt1>
        <a:srgbClr val="FFFFFF"/>
      </a:lt1>
      <a:dk2>
        <a:srgbClr val="1C3F71"/>
      </a:dk2>
      <a:lt2>
        <a:srgbClr val="CEDCE1"/>
      </a:lt2>
      <a:accent1>
        <a:srgbClr val="07509C"/>
      </a:accent1>
      <a:accent2>
        <a:srgbClr val="28A98A"/>
      </a:accent2>
      <a:accent3>
        <a:srgbClr val="A85524"/>
      </a:accent3>
      <a:accent4>
        <a:srgbClr val="1C3F71"/>
      </a:accent4>
      <a:accent5>
        <a:srgbClr val="AA4C9C"/>
      </a:accent5>
      <a:accent6>
        <a:srgbClr val="99BAE2"/>
      </a:accent6>
      <a:hlink>
        <a:srgbClr val="28A98A"/>
      </a:hlink>
      <a:folHlink>
        <a:srgbClr val="A855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Office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3_Office Theme</vt:lpstr>
      <vt:lpstr>Integrated Nature of Learning</vt:lpstr>
      <vt:lpstr>Questions Addressed by the Publication</vt:lpstr>
      <vt:lpstr>Dynamic Planning</vt:lpstr>
      <vt:lpstr>Application of Best Practices–2</vt:lpstr>
      <vt:lpstr>Other Resources to Rely 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2014-10-21T20:59:18Z</cp:lastPrinted>
  <dcterms:created xsi:type="dcterms:W3CDTF">2014-11-04T07:14:03Z</dcterms:created>
  <dcterms:modified xsi:type="dcterms:W3CDTF">2019-04-10T18:26:51Z</dcterms:modified>
</cp:coreProperties>
</file>