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271" r:id="rId1"/>
  </p:sldMasterIdLst>
  <p:notesMasterIdLst>
    <p:notesMasterId r:id="rId7"/>
  </p:notesMasterIdLst>
  <p:handoutMasterIdLst>
    <p:handoutMasterId r:id="rId8"/>
  </p:handoutMasterIdLst>
  <p:sldIdLst>
    <p:sldId id="1284" r:id="rId2"/>
    <p:sldId id="1286" r:id="rId3"/>
    <p:sldId id="1287" r:id="rId4"/>
    <p:sldId id="1296" r:id="rId5"/>
    <p:sldId id="129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F9"/>
    <a:srgbClr val="1C3F71"/>
    <a:srgbClr val="0B519E"/>
    <a:srgbClr val="07509C"/>
    <a:srgbClr val="CEDCE1"/>
    <a:srgbClr val="C71B71"/>
    <a:srgbClr val="87124D"/>
    <a:srgbClr val="F9D7E7"/>
    <a:srgbClr val="21544A"/>
    <a:srgbClr val="8FD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 autoAdjust="0"/>
    <p:restoredTop sz="70315" autoAdjust="0"/>
  </p:normalViewPr>
  <p:slideViewPr>
    <p:cSldViewPr snapToGrid="0" snapToObjects="1">
      <p:cViewPr varScale="1">
        <p:scale>
          <a:sx n="47" d="100"/>
          <a:sy n="47" d="100"/>
        </p:scale>
        <p:origin x="46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133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A001EEBE-5CD1-F346-9831-868BAB251734}" type="datetime1">
              <a:rPr lang="en-US"/>
              <a:pPr>
                <a:defRPr/>
              </a:pPr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16C831-64CA-4A47-80A9-A1E4579EA614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051297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64A4A831-9C36-7C45-B982-E2DEDA032506}" type="datetime1">
              <a:rPr lang="en-US"/>
              <a:pPr>
                <a:defRPr/>
              </a:pPr>
              <a:t>2/20/2021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4CC6E-227E-8C4F-853D-39760C667CBA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93705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0" i="0" u="none" baseline="0" noProof="0" dirty="0"/>
              <a:t>La naturaleza integrada del aprendizaje</a:t>
            </a:r>
          </a:p>
          <a:p>
            <a:pPr algn="l" rtl="0"/>
            <a:r>
              <a:rPr lang="es-ES" b="0" i="0" u="none" baseline="0" noProof="0" dirty="0"/>
              <a:t>Conexiones con la Guía Niños en edad preescolar que aprenden inglés</a:t>
            </a:r>
            <a:endParaRPr lang="es-MX" b="0" i="0" u="none" baseline="0" noProof="0" dirty="0"/>
          </a:p>
          <a:p>
            <a:pPr algn="l" rtl="0"/>
            <a:r>
              <a:rPr lang="es-MX" b="0" i="0" u="none" baseline="0" noProof="0" dirty="0"/>
              <a:t>Utilizar esta conexión entre documentos para ampliar los capítulos 3, 6 u 8 según las necesidades de sus participantes.</a:t>
            </a:r>
            <a:endParaRPr lang="es-MX" noProof="0" dirty="0"/>
          </a:p>
          <a:p>
            <a:pPr algn="l" rtl="0"/>
            <a:r>
              <a:rPr lang="es-MX" b="0" i="0" u="none" baseline="0" noProof="0" dirty="0"/>
              <a:t>O utilice esta conexión entre documentos para proporcionar una base para la conversación con apoyo presencial.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1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278781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0"/>
              </a:spcBef>
            </a:pPr>
            <a:r>
              <a:rPr lang="es-MX" b="0" i="0" u="none" baseline="0" noProof="0" dirty="0"/>
              <a:t>Esta publicación es una guía para los miembros del personal del programa a medida que se ocupan del proceso de aprendizaje de la naturaleza integrada del aprendizaje.</a:t>
            </a:r>
            <a:endParaRPr lang="es-MX" altLang="en-US" noProof="0" dirty="0"/>
          </a:p>
          <a:p>
            <a:pPr mar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b="0" i="0" u="none" baseline="0" noProof="0" dirty="0"/>
              <a:t>Tiene como objetivo abordar estas preguntas: </a:t>
            </a:r>
          </a:p>
          <a:p>
            <a:pPr marL="17145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¿Qué significa enseñar cuando trabajamos con bebés y niños pequeños desde el nacimiento hasta los 5 años?</a:t>
            </a:r>
          </a:p>
          <a:p>
            <a:pPr marL="17145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 ¿Cómo se ve el currículo durante este primer período de educación?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MX" b="0" i="0" u="none" baseline="0" noProof="0" dirty="0"/>
              <a:t>La respuesta breve es </a:t>
            </a:r>
            <a:r>
              <a:rPr lang="es-MX" sz="1200" b="0" i="0" u="none" baseline="0" noProof="0" dirty="0"/>
              <a:t>que, sin importar su título, todos los profesionales de aprendizaje temprano tienen el mismo objetivo: “nutrir a los niños y sus familias de formas que los apoyen de manera simultánea en su aprendizaje”. (</a:t>
            </a:r>
            <a:r>
              <a:rPr lang="es-MX" sz="1200" b="0" i="1" u="none" baseline="0" noProof="0" dirty="0"/>
              <a:t>The Integrated Nature of Learning</a:t>
            </a:r>
            <a:r>
              <a:rPr lang="es-MX" sz="1200" b="0" i="0" u="none" baseline="0" noProof="0" dirty="0"/>
              <a:t>, pág. 6).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MX" sz="1200" b="0" i="0" u="none" baseline="0" noProof="0" dirty="0"/>
              <a:t>“El pensamiento de los niños, sus sentimientos y sus inclinaciones son el centro del currículo e informan la planificación y la implementación de experiencia educativas” (</a:t>
            </a:r>
            <a:r>
              <a:rPr lang="es-MX" sz="1200" b="0" i="1" u="none" baseline="0" noProof="0" dirty="0"/>
              <a:t>The Integrated Nature of Learning</a:t>
            </a:r>
            <a:r>
              <a:rPr lang="es-MX" sz="1200" b="0" i="0" u="none" baseline="0" noProof="0" dirty="0"/>
              <a:t>, pág. 7). 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200" noProof="0" dirty="0"/>
          </a:p>
          <a:p>
            <a:pPr marL="17145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noProof="0" dirty="0"/>
          </a:p>
          <a:p>
            <a:endParaRPr lang="es-MX" altLang="en-US" noProof="0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3114" indent="-29735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9406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5168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40930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6693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2455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8217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43980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rtl="0"/>
            <a:fld id="{3554D04C-9FDF-424F-83B9-79A8BEB1907F}" type="slidenum">
              <a:rPr sz="1200"/>
              <a:pPr rtl="0"/>
              <a:t>2</a:t>
            </a:fld>
            <a:endParaRPr lang="e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5915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“Los planes de currículo que son dinámicos, construidos en colaboración con los niños y receptivos, ponen el pensamiento de los niños en el centro del proceso de planificación del currículo” </a:t>
            </a:r>
            <a:r>
              <a:rPr lang="es-MX" b="0" i="0" u="none" baseline="0" noProof="0" dirty="0"/>
              <a:t>(</a:t>
            </a:r>
            <a:r>
              <a:rPr lang="es-MX" b="0" i="1" u="none" baseline="0" noProof="0" dirty="0"/>
              <a:t>The Integrated Nature of Learning</a:t>
            </a:r>
            <a:r>
              <a:rPr lang="es-MX" b="0" i="0" u="none" baseline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s-MX" b="0" i="0" u="none" baseline="0" noProof="0" dirty="0"/>
              <a:t> pág. 54).</a:t>
            </a:r>
            <a:endParaRPr lang="es-MX" noProof="0" dirty="0"/>
          </a:p>
          <a:p>
            <a:pPr algn="l" rtl="0"/>
            <a:r>
              <a:rPr lang="es-MX" b="0" i="0" u="none" baseline="0" noProof="0" dirty="0"/>
              <a:t>Un currículo dinámico, por naturaleza, no luce o se siente de una única manera. Incluye muchas cualidades que cambian según los niños y el entorno. El currículo dinámico incluye estas cualidades: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Singular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Diferente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Receptivo a los niños, las comunidades y las familias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Inclusivo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Cambiante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Impredecible y predecible</a:t>
            </a:r>
          </a:p>
          <a:p>
            <a:endParaRPr lang="es-MX" noProof="0" dirty="0"/>
          </a:p>
          <a:p>
            <a:endParaRPr lang="es-MX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D2CC56C-3A5A-475B-8A35-0D1AADD77B68}" type="slidenum">
              <a:rPr/>
              <a:pPr rtl="0"/>
              <a:t>3</a:t>
            </a:fld>
            <a:endParaRPr lang="es" altLang="en-US" dirty="0"/>
          </a:p>
        </p:txBody>
      </p:sp>
    </p:spTree>
    <p:extLst>
      <p:ext uri="{BB962C8B-B14F-4D97-AF65-F5344CB8AC3E}">
        <p14:creationId xmlns:p14="http://schemas.microsoft.com/office/powerpoint/2010/main" val="68155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Elegir un interés, una práctica o modo de vida cultural/de la familia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Mapear invitaciones al aprendizaje para diversos dominios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Añadir apoyos para los niños que aprenden en dos idiomas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Invitación al aprendizaje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Interés, práctica o modo de vida cultural/de la familia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Invitación al aprendizaje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Invitación al aprendizaje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Invitación al aprendizaje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4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99971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0" i="0" u="none" baseline="0" noProof="0" dirty="0"/>
              <a:t>Estos recursos proporcionarán más temas para desarrollo profesional presencial y estrategias de desarrollo para apoyar el profesionalismo y el aprendizaje continuo, especialmente para los educadores que trabajan con niños que aprenden en dos idiomas</a:t>
            </a:r>
            <a:r>
              <a:rPr lang="es" b="0" i="0" u="none" baseline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5474B7-4193-094F-B247-ED123B8D3FE7}" type="slidenum">
              <a:rPr/>
              <a:pPr rtl="0"/>
              <a:t>5</a:t>
            </a:fld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299377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489"/>
            <a:ext cx="7772400" cy="2386584"/>
          </a:xfrm>
        </p:spPr>
        <p:txBody>
          <a:bodyPr/>
          <a:lstStyle>
            <a:lvl1pPr>
              <a:defRPr sz="52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3513"/>
            <a:ext cx="7772400" cy="1143000"/>
          </a:xfrm>
        </p:spPr>
        <p:txBody>
          <a:bodyPr/>
          <a:lstStyle>
            <a:lvl1pPr marL="0" indent="0" algn="l">
              <a:buNone/>
              <a:defRPr b="1" i="0" baseline="0">
                <a:solidFill>
                  <a:srgbClr val="1C3F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5243678"/>
            <a:ext cx="7772400" cy="74980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525E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95154" y="3876235"/>
            <a:ext cx="77724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A2B0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7C7768-B429-4D76-8773-5B73E702E0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80422"/>
            <a:ext cx="7763466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4B63EC6-D531-4E53-B93B-5B3704ABB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827B9E-4189-4025-9AA2-5397C60CBA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53733" y="4519383"/>
            <a:ext cx="4038600" cy="1653982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7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628294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912702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72" y="307965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072" y="1523799"/>
            <a:ext cx="4040188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736" y="1523799"/>
            <a:ext cx="4041775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EB27CD-BB83-4117-BF5C-759ACAEC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93072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662736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1490472"/>
            <a:ext cx="4040188" cy="685800"/>
          </a:xfrm>
          <a:solidFill>
            <a:srgbClr val="07509C"/>
          </a:solidFill>
        </p:spPr>
        <p:txBody>
          <a:bodyPr lIns="45720" tIns="9144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1490472"/>
            <a:ext cx="4041775" cy="685800"/>
          </a:xfrm>
          <a:solidFill>
            <a:srgbClr val="07509C"/>
          </a:solidFill>
        </p:spPr>
        <p:txBody>
          <a:bodyPr lIns="45720" tIns="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BD6C5D-2F7D-4A4F-9FDD-889C57B5D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704088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873752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590056" cy="55961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985" y="2138126"/>
            <a:ext cx="2971800" cy="392579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985" y="457200"/>
            <a:ext cx="2971800" cy="1600200"/>
          </a:xfrm>
          <a:noFill/>
        </p:spPr>
        <p:txBody>
          <a:bodyPr anchor="b"/>
          <a:lstStyle>
            <a:lvl1pPr>
              <a:defRPr sz="320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3985" y="2070803"/>
            <a:ext cx="2971800" cy="56726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F5833"/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833040-B26D-4661-A2B5-7819B9AC2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3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" y="1435100"/>
            <a:ext cx="3008313" cy="46910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04867" y="298476"/>
            <a:ext cx="18288" cy="5853113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935413" y="273050"/>
            <a:ext cx="4928616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75488" y="12928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11312" y="6307107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5488" y="6389881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20921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6153912"/>
            <a:ext cx="702656" cy="7040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1D404FC-70B4-4009-8B28-4C29A71EE9B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33400" y="1222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E09D7D6-6089-48F2-B3BF-666E2D27F5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386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B6B2F4-8AA9-437B-8428-E8E1FEBFFBB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2A337DE1-882A-4C54-9D25-2B813BA334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33400" y="37861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7A58C21-A4FA-491D-9E81-EBA5625C6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400" y="37861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D85CDCB-B76C-4890-BEB5-3FEF51AC443A}"/>
              </a:ext>
            </a:extLst>
          </p:cNvPr>
          <p:cNvSpPr txBox="1">
            <a:spLocks/>
          </p:cNvSpPr>
          <p:nvPr userDrawn="1"/>
        </p:nvSpPr>
        <p:spPr>
          <a:xfrm>
            <a:off x="-228600" y="-152400"/>
            <a:ext cx="0" cy="0"/>
          </a:xfr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8B2384D-4651-4E9C-AB6E-645D2EFD84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23493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CF28C17-65C1-4449-AA46-704715E065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5017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F4E78D35-4C9F-47F1-842B-5743D110BA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400" y="26541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BFFBD49F-E466-47FD-A4E4-FAD9523F06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800" y="28065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7EA54C3E-B5DC-4D46-B532-38DD2B800A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9589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4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EEC4-591B-9A41-B732-3844A1D5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EFE-BDC7-FC4D-B804-99301F590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66850-29F6-1647-8D08-0B355343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52F18-A9AF-2546-B4E6-927C24E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39DA-BEF7-5448-A4F2-3F532B650D28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85B2C-3401-E746-A710-8DB0C53C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819B9-8EEA-ED45-A866-7F802DD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3C9B-1664-4B4D-8CF5-440EEF68DD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2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28044AC-7D6F-4ECD-A889-483B2E10A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75920"/>
            <a:ext cx="773582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3372" y="1627512"/>
            <a:ext cx="4114800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03372" y="4107186"/>
            <a:ext cx="4114800" cy="1809520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03372" y="4061341"/>
            <a:ext cx="41148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45075" y="779124"/>
            <a:ext cx="3821113" cy="5137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9259B55-D3D9-4251-890B-1C132A795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-14748" y="0"/>
            <a:ext cx="9158748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168127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336254" y="1417638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0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168127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6336254" y="2829579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0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3168127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/>
          </p:nvPr>
        </p:nvSpPr>
        <p:spPr>
          <a:xfrm>
            <a:off x="6336255" y="4241520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39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7B888F-B506-4830-BD0C-F6D29AD609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750418" y="4801532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CA26478-C5E8-4030-A9D5-93F7E72B3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97582" y="4804246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6FEDC5-0F6D-4FE2-91BC-391766E6DE51}"/>
              </a:ext>
            </a:extLst>
          </p:cNvPr>
          <p:cNvSpPr/>
          <p:nvPr userDrawn="1"/>
        </p:nvSpPr>
        <p:spPr>
          <a:xfrm>
            <a:off x="562356" y="1177291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1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746504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667512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50" y="1188720"/>
            <a:ext cx="7891272" cy="4846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042416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718D899-FB09-4BC9-80D6-A17F54862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968649"/>
            <a:ext cx="7891272" cy="2594207"/>
          </a:xfrm>
        </p:spPr>
        <p:txBody>
          <a:bodyPr anchor="b" anchorCtr="0"/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4636008"/>
            <a:ext cx="7891272" cy="1453896"/>
          </a:xfrm>
        </p:spPr>
        <p:txBody>
          <a:bodyPr anchor="t" anchorCtr="0"/>
          <a:lstStyle>
            <a:lvl1pPr marL="0" indent="0">
              <a:buNone/>
              <a:defRPr sz="2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4581144"/>
            <a:ext cx="78867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85980F-B96E-443C-81E0-538B2DE9C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solidFill>
                  <a:schemeClr val="bg1"/>
                </a:solidFill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solidFill>
                <a:schemeClr val="bg1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63056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324" r:id="rId2"/>
    <p:sldLayoutId id="2147484288" r:id="rId3"/>
    <p:sldLayoutId id="2147484335" r:id="rId4"/>
    <p:sldLayoutId id="2147484323" r:id="rId5"/>
    <p:sldLayoutId id="2147484289" r:id="rId6"/>
    <p:sldLayoutId id="2147484290" r:id="rId7"/>
    <p:sldLayoutId id="2147484343" r:id="rId8"/>
    <p:sldLayoutId id="2147484330" r:id="rId9"/>
    <p:sldLayoutId id="2147484336" r:id="rId10"/>
    <p:sldLayoutId id="2147484291" r:id="rId11"/>
    <p:sldLayoutId id="2147484331" r:id="rId12"/>
    <p:sldLayoutId id="2147484326" r:id="rId13"/>
    <p:sldLayoutId id="2147484292" r:id="rId14"/>
    <p:sldLayoutId id="2147484293" r:id="rId15"/>
    <p:sldLayoutId id="2147484294" r:id="rId16"/>
    <p:sldLayoutId id="2147484320" r:id="rId17"/>
    <p:sldLayoutId id="2147484334" r:id="rId18"/>
    <p:sldLayoutId id="2147484341" r:id="rId19"/>
    <p:sldLayoutId id="2147484342" r:id="rId20"/>
    <p:sldLayoutId id="2147484344" r:id="rId21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0" i="0" kern="1200" baseline="0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74320" indent="-274320" algn="l" defTabSz="457200" rtl="0" eaLnBrk="0" fontAlgn="base" hangingPunct="0">
        <a:lnSpc>
          <a:spcPct val="90000"/>
        </a:lnSpc>
        <a:spcBef>
          <a:spcPts val="1500"/>
        </a:spcBef>
        <a:spcAft>
          <a:spcPts val="500"/>
        </a:spcAft>
        <a:buFont typeface="Arial" charset="0"/>
        <a:buChar char="•"/>
        <a:defRPr sz="2800" b="1" kern="1200" baseline="0">
          <a:solidFill>
            <a:srgbClr val="1C3F7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marL="54864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b="0" i="0" kern="1200" baseline="0">
          <a:solidFill>
            <a:srgbClr val="141414"/>
          </a:solidFill>
          <a:latin typeface="Arial" charset="0"/>
          <a:ea typeface="ＭＳ Ｐゴシック" pitchFamily="34" charset="-128"/>
          <a:cs typeface="ＭＳ Ｐゴシック" pitchFamily="-1" charset="-128"/>
        </a:defRPr>
      </a:lvl2pPr>
      <a:lvl3pPr marL="82296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Clr>
          <a:srgbClr val="1C3F71"/>
        </a:buClr>
        <a:buFont typeface="Courier New" charset="0"/>
        <a:buChar char="o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3pPr>
      <a:lvl4pPr marL="109728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4pPr>
      <a:lvl5pPr marL="137160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Wingdings" charset="2"/>
        <a:buChar char="§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887D-8F55-AC43-9EC8-81FFB857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MX" sz="5400" b="0" i="0" u="none" baseline="0" dirty="0"/>
              <a:t>La naturaleza integrada del aprendizaje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593FD-8375-2B4F-8D31-A277EC8AE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1" i="0" u="none" baseline="0" dirty="0"/>
              <a:t>Conexiones con la Guía Niños en edad preescolar que aprenden inglés</a:t>
            </a:r>
          </a:p>
        </p:txBody>
      </p:sp>
    </p:spTree>
    <p:extLst>
      <p:ext uri="{BB962C8B-B14F-4D97-AF65-F5344CB8AC3E}">
        <p14:creationId xmlns:p14="http://schemas.microsoft.com/office/powerpoint/2010/main" val="291363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4000" b="0" i="0" u="none" baseline="0" dirty="0"/>
              <a:t>Preguntas que aborda la publicación</a:t>
            </a:r>
          </a:p>
        </p:txBody>
      </p:sp>
      <p:pic>
        <p:nvPicPr>
          <p:cNvPr id="4" name="Content Placeholder 2" descr="Portada de The Integrated Nature of Learning (La naturaleza integrada del aprendizaje)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9305" y="1600200"/>
            <a:ext cx="3422295" cy="443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0F7691A-A8C2-1140-B040-D1DD61F44904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pPr algn="l" rtl="0"/>
            <a:r>
              <a:rPr lang="es-MX" b="0" i="0" u="none" baseline="0" dirty="0"/>
              <a:t>¿Qué significa enseñar cuando trabajamos con bebés y niños pequeños desde el nacimiento hasta los 5 años?</a:t>
            </a:r>
          </a:p>
          <a:p>
            <a:pPr algn="l" rtl="0"/>
            <a:r>
              <a:rPr lang="es-MX" b="0" i="0" u="none" baseline="0" dirty="0"/>
              <a:t>¿Cómo se ve el currículo durante este primer período de educación?</a:t>
            </a: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46CF3852-B409-41C6-86DC-37946CBA4624}" type="slidenum">
              <a:rPr/>
              <a:pPr/>
              <a:t>2</a:t>
            </a:fld>
            <a:endParaRPr lang="es" altLang="en-US" dirty="0"/>
          </a:p>
        </p:txBody>
      </p:sp>
    </p:spTree>
    <p:extLst>
      <p:ext uri="{BB962C8B-B14F-4D97-AF65-F5344CB8AC3E}">
        <p14:creationId xmlns:p14="http://schemas.microsoft.com/office/powerpoint/2010/main" val="357083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CEE481-63C1-4225-B819-C7B5CA14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85" y="213246"/>
            <a:ext cx="3602026" cy="1148194"/>
          </a:xfrm>
          <a:noFill/>
        </p:spPr>
        <p:txBody>
          <a:bodyPr/>
          <a:lstStyle/>
          <a:p>
            <a:pPr algn="l" rtl="0"/>
            <a:r>
              <a:rPr lang="es-MX" sz="3600" b="0" i="0" u="none" baseline="0" dirty="0"/>
              <a:t>La planificación dinámica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F71CFF-88E7-0C4A-BA92-70694BA33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985" y="1361440"/>
            <a:ext cx="2971800" cy="4702485"/>
          </a:xfrm>
          <a:solidFill>
            <a:srgbClr val="F5F8F9"/>
          </a:solidFill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s-MX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“Los planes de currículo que son dinámicos, construidos en colaboración con los niños y receptivos, ponen el pensamiento de los niños en el centro del proceso de planificación del currículo” </a:t>
            </a:r>
            <a:r>
              <a:rPr lang="es-MX" b="0" i="0" u="none" baseline="0" dirty="0"/>
              <a:t>(</a:t>
            </a:r>
            <a:r>
              <a:rPr lang="es-MX" b="0" i="1" u="none" baseline="0" dirty="0"/>
              <a:t>The Integrated Nature of Learning</a:t>
            </a:r>
            <a:r>
              <a:rPr lang="es-MX" b="0" i="0" u="none" baseline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s-MX" b="0" i="0" u="none" baseline="0" dirty="0"/>
              <a:t> pág. 54).</a:t>
            </a:r>
            <a:endParaRPr lang="es-MX" dirty="0"/>
          </a:p>
        </p:txBody>
      </p:sp>
      <p:pic>
        <p:nvPicPr>
          <p:cNvPr id="12" name="Content Placeholder 3" descr="Familia construyendo con Legos">
            <a:extLst>
              <a:ext uri="{FF2B5EF4-FFF2-40B4-BE49-F238E27FC236}">
                <a16:creationId xmlns:a16="http://schemas.microsoft.com/office/drawing/2014/main" id="{59B468AA-53BB-B847-A543-BF97EE245F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56" r="22717"/>
          <a:stretch/>
        </p:blipFill>
        <p:spPr>
          <a:xfrm>
            <a:off x="4188476" y="457199"/>
            <a:ext cx="4251436" cy="5597611"/>
          </a:xfrm>
          <a:ln>
            <a:solidFill>
              <a:schemeClr val="tx1"/>
            </a:solidFill>
          </a:ln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20914-6497-4B3E-90F2-3176757CB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s"/>
            </a:defPPr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rtl="0">
              <a:defRPr/>
            </a:pPr>
            <a:fld id="{9AB9FA6E-8373-2F4C-B8BC-43DAE35E60E5}" type="slidenum">
              <a:rPr sz="2400"/>
              <a:pPr rtl="0">
                <a:defRPr/>
              </a:pPr>
              <a:t>3</a:t>
            </a:fld>
            <a:endParaRPr lang="es" altLang="en-US" sz="2400"/>
          </a:p>
        </p:txBody>
      </p:sp>
    </p:spTree>
    <p:extLst>
      <p:ext uri="{BB962C8B-B14F-4D97-AF65-F5344CB8AC3E}">
        <p14:creationId xmlns:p14="http://schemas.microsoft.com/office/powerpoint/2010/main" val="33648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8E69-833B-F74C-80FA-C1C01C4E3B4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86404" y="0"/>
            <a:ext cx="8347284" cy="1188150"/>
          </a:xfrm>
        </p:spPr>
        <p:txBody>
          <a:bodyPr>
            <a:normAutofit fontScale="90000"/>
          </a:bodyPr>
          <a:lstStyle/>
          <a:p>
            <a:pPr algn="l" rtl="0"/>
            <a:r>
              <a:rPr lang="es" b="0" i="0" u="none" baseline="0" dirty="0"/>
              <a:t>Aplicación de las Mejores prácticas–2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E2F746-0501-4E4F-BAF5-0BB0903D1C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6404" y="1392442"/>
            <a:ext cx="3536417" cy="4474957"/>
          </a:xfrm>
        </p:spPr>
        <p:txBody>
          <a:bodyPr/>
          <a:lstStyle/>
          <a:p>
            <a:pPr algn="l" rtl="0">
              <a:lnSpc>
                <a:spcPct val="100000"/>
              </a:lnSpc>
              <a:spcBef>
                <a:spcPts val="600"/>
              </a:spcBef>
            </a:pPr>
            <a:r>
              <a:rPr lang="es-MX" sz="2400" b="0" i="0" u="none" baseline="0" dirty="0"/>
              <a:t>Elegir un interés, una práctica o modo de vida cultural/de la familia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</a:pPr>
            <a:r>
              <a:rPr lang="es-MX" sz="2400" b="0" i="0" u="none" baseline="0" dirty="0"/>
              <a:t>Mapear invitaciones al aprendizaje para diversos dominios 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</a:pPr>
            <a:r>
              <a:rPr lang="es-MX" sz="2400" b="0" i="0" u="none" baseline="0" dirty="0"/>
              <a:t>Añadir apoyos para los niños que aprenden en dos idiomas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14C2D96-A140-4E23-949F-B54BD2290D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04700" y="1392442"/>
            <a:ext cx="2703512" cy="1504034"/>
          </a:xfrm>
          <a:prstGeom prst="ellipse">
            <a:avLst/>
          </a:prstGeom>
          <a:solidFill>
            <a:srgbClr val="07509C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b="0" dirty="0" err="1"/>
              <a:t>Invitación</a:t>
            </a:r>
            <a:r>
              <a:rPr lang="en-US" sz="2400" b="0" dirty="0"/>
              <a:t> al </a:t>
            </a:r>
            <a:r>
              <a:rPr lang="en-US" sz="2400" b="0" dirty="0" err="1"/>
              <a:t>aprendizaje</a:t>
            </a:r>
            <a:endParaRPr lang="en-US" sz="24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DD1B84F-C16C-495A-86EC-FDBEA65DD3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98459" y="2694527"/>
            <a:ext cx="2864668" cy="2395416"/>
          </a:xfrm>
          <a:prstGeom prst="ellipse">
            <a:avLst/>
          </a:prstGeom>
          <a:solidFill>
            <a:srgbClr val="07509C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ES" sz="2400" b="0" dirty="0"/>
              <a:t>Interés, práctica o modo de vida cultural/de la familia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693BC63-05E6-4108-9095-B219D79069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33011" y="4567656"/>
            <a:ext cx="2561797" cy="1504035"/>
          </a:xfrm>
          <a:prstGeom prst="ellipse">
            <a:avLst/>
          </a:prstGeom>
          <a:solidFill>
            <a:srgbClr val="07509C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b="0" dirty="0" err="1"/>
              <a:t>Invitación</a:t>
            </a:r>
            <a:r>
              <a:rPr lang="en-US" sz="2400" b="0" dirty="0"/>
              <a:t> al </a:t>
            </a:r>
            <a:r>
              <a:rPr lang="en-US" sz="2400" b="0" dirty="0" err="1"/>
              <a:t>aprendizaje</a:t>
            </a:r>
            <a:endParaRPr lang="en-US" sz="2400" b="0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11DC683F-FB86-4153-9554-F0B4EEC062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71892" y="4525836"/>
            <a:ext cx="2561796" cy="1504035"/>
          </a:xfrm>
          <a:prstGeom prst="ellipse">
            <a:avLst/>
          </a:prstGeom>
          <a:solidFill>
            <a:srgbClr val="07509C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b="0" dirty="0" err="1"/>
              <a:t>Invitación</a:t>
            </a:r>
            <a:r>
              <a:rPr lang="en-US" sz="2400" b="0" dirty="0"/>
              <a:t> al </a:t>
            </a:r>
            <a:r>
              <a:rPr lang="en-US" sz="2400" b="0" dirty="0" err="1"/>
              <a:t>aprendizaje</a:t>
            </a:r>
            <a:endParaRPr lang="en-US" sz="2400" b="0" dirty="0"/>
          </a:p>
        </p:txBody>
      </p:sp>
      <p:sp>
        <p:nvSpPr>
          <p:cNvPr id="25" name="Slide Number Placeholder 7">
            <a:extLst>
              <a:ext uri="{FF2B5EF4-FFF2-40B4-BE49-F238E27FC236}">
                <a16:creationId xmlns:a16="http://schemas.microsoft.com/office/drawing/2014/main" id="{44CFAF39-09D6-4A2A-B128-469D2CC0B191}"/>
              </a:ext>
            </a:extLst>
          </p:cNvPr>
          <p:cNvSpPr txBox="1">
            <a:spLocks/>
          </p:cNvSpPr>
          <p:nvPr/>
        </p:nvSpPr>
        <p:spPr bwMode="auto">
          <a:xfrm>
            <a:off x="8439912" y="6285805"/>
            <a:ext cx="704088" cy="4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4320" indent="-274320" algn="l" defTabSz="457200" rtl="0" eaLnBrk="0" fontAlgn="base" hangingPunct="0">
              <a:lnSpc>
                <a:spcPct val="90000"/>
              </a:lnSpc>
              <a:spcBef>
                <a:spcPts val="1500"/>
              </a:spcBef>
              <a:spcAft>
                <a:spcPts val="500"/>
              </a:spcAft>
              <a:buFont typeface="Arial" charset="0"/>
              <a:buChar char="•"/>
              <a:defRPr sz="2800" b="1" kern="1200" baseline="0">
                <a:solidFill>
                  <a:srgbClr val="1C3F71"/>
                </a:solidFill>
                <a:latin typeface="Arial" charset="0"/>
                <a:ea typeface="ＭＳ Ｐゴシック" pitchFamily="34" charset="-128"/>
                <a:cs typeface="MS PGothic" pitchFamily="34" charset="-128"/>
              </a:defRPr>
            </a:lvl1pPr>
            <a:lvl2pPr marL="548640" indent="-27432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–"/>
              <a:defRPr sz="2800" b="0" i="0" kern="1200" baseline="0">
                <a:solidFill>
                  <a:srgbClr val="141414"/>
                </a:solidFill>
                <a:latin typeface="Arial" charset="0"/>
                <a:ea typeface="ＭＳ Ｐゴシック" pitchFamily="34" charset="-128"/>
                <a:cs typeface="ＭＳ Ｐゴシック" pitchFamily="-1" charset="-128"/>
              </a:defRPr>
            </a:lvl2pPr>
            <a:lvl3pPr marL="822960" indent="-27432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C3F71"/>
              </a:buClr>
              <a:buFont typeface="Courier New" charset="0"/>
              <a:buChar char="o"/>
              <a:defRPr sz="2800" kern="1200" baseline="0">
                <a:solidFill>
                  <a:srgbClr val="141414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097280" indent="-27432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Char char="–"/>
              <a:defRPr sz="2800" kern="1200" baseline="0">
                <a:solidFill>
                  <a:srgbClr val="141414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371600" indent="-27432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Wingdings" charset="2"/>
              <a:buChar char="§"/>
              <a:defRPr sz="2800" kern="1200" baseline="0">
                <a:solidFill>
                  <a:srgbClr val="141414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65A270E9-2EC0-8E4B-B2C5-CC25833D9F0C}" type="slidenum">
              <a:rPr lang="en-US" sz="2400" b="0" smtClean="0">
                <a:solidFill>
                  <a:schemeClr val="tx1"/>
                </a:solidFill>
              </a:rPr>
              <a:pPr marL="0" indent="0">
                <a:buNone/>
              </a:pPr>
              <a:t>4</a:t>
            </a:fld>
            <a:endParaRPr lang="en-US" altLang="x-none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8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l" rtl="0"/>
            <a:r>
              <a:rPr lang="es" b="0" i="0" u="none" baseline="0" dirty="0"/>
              <a:t>Otros recursos para utilizar</a:t>
            </a:r>
          </a:p>
        </p:txBody>
      </p:sp>
      <p:pic>
        <p:nvPicPr>
          <p:cNvPr id="12" name="Content Placeholder 2" descr="Portada de las California Early Childhood Educator Competencies (Competencias para el educador de infancia temprana de California)&#10;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6" y="1826984"/>
            <a:ext cx="1803400" cy="1397000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Imagen de portada del DRDP (2015) Vista preescolar&#10;&#10;">
            <a:extLst>
              <a:ext uri="{FF2B5EF4-FFF2-40B4-BE49-F238E27FC236}">
                <a16:creationId xmlns:a16="http://schemas.microsoft.com/office/drawing/2014/main" id="{C45E9BDD-0CF7-4BE1-9146-73AB576376F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723768" y="1826984"/>
            <a:ext cx="1808710" cy="1397000"/>
          </a:xfrm>
          <a:prstGeom prst="rect">
            <a:avLst/>
          </a:prstGeom>
          <a:ln w="38100">
            <a:solidFill>
              <a:srgbClr val="5F3069"/>
            </a:solidFill>
          </a:ln>
        </p:spPr>
      </p:pic>
      <p:pic>
        <p:nvPicPr>
          <p:cNvPr id="9" name="Content Placeholder 4" descr="Portada de los Fundamentos del desarrollo y el aprendizaje infantil y el Marco de currículo&#10;&#10;">
            <a:extLst>
              <a:ext uri="{FF2B5EF4-FFF2-40B4-BE49-F238E27FC236}">
                <a16:creationId xmlns:a16="http://schemas.microsoft.com/office/drawing/2014/main" id="{90A2351D-C726-479B-B51A-CBF54F1E45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1814284"/>
            <a:ext cx="1917700" cy="1409700"/>
          </a:xfrm>
          <a:ln w="38100">
            <a:solidFill>
              <a:srgbClr val="5F3069"/>
            </a:solidFill>
          </a:ln>
        </p:spPr>
      </p:pic>
      <p:pic>
        <p:nvPicPr>
          <p:cNvPr id="19" name="Content Placeholder 5" descr="Captura de pantalla del sitio web todo sobre niños pequeños">
            <a:extLst>
              <a:ext uri="{FF2B5EF4-FFF2-40B4-BE49-F238E27FC236}">
                <a16:creationId xmlns:a16="http://schemas.microsoft.com/office/drawing/2014/main" id="{716AC08F-9607-A249-AB68-172F5E2F145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848166" y="3693478"/>
            <a:ext cx="2875602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Content Placeholder 6" descr="Portada de California’s Best Practices for Young Dual Language Learners: Research Overview Papers (Buenas prácticas de California para niños que aprenden dos idiomas. Artículos de reseña de investigación)&#10;"/>
          <p:cNvPicPr>
            <a:picLocks noGrp="1" noChangeAspect="1"/>
          </p:cNvPicPr>
          <p:nvPr>
            <p:ph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44" y="3693478"/>
            <a:ext cx="1659042" cy="2166514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Content Placeholder 7" descr="Foto de pantalla sobre el sitio web de California Early Childhood Online">
            <a:extLst>
              <a:ext uri="{FF2B5EF4-FFF2-40B4-BE49-F238E27FC236}">
                <a16:creationId xmlns:a16="http://schemas.microsoft.com/office/drawing/2014/main" id="{6753B5A7-2D0B-4F40-B7F2-7DDB1BAE39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5961577" y="3672417"/>
            <a:ext cx="2396821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0C466DDA-84ED-4A2F-9312-96A5428AD7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A270E9-2EC0-8E4B-B2C5-CC25833D9F0C}" type="slidenum">
              <a:rPr lang="en-US" altLang="x-none" sz="2400" smtClean="0"/>
              <a:pPr/>
              <a:t>5</a:t>
            </a:fld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87216016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DE ELD">
      <a:dk1>
        <a:srgbClr val="515E6E"/>
      </a:dk1>
      <a:lt1>
        <a:srgbClr val="FFFFFF"/>
      </a:lt1>
      <a:dk2>
        <a:srgbClr val="1C3F71"/>
      </a:dk2>
      <a:lt2>
        <a:srgbClr val="CEDCE1"/>
      </a:lt2>
      <a:accent1>
        <a:srgbClr val="07509C"/>
      </a:accent1>
      <a:accent2>
        <a:srgbClr val="28A98A"/>
      </a:accent2>
      <a:accent3>
        <a:srgbClr val="A85524"/>
      </a:accent3>
      <a:accent4>
        <a:srgbClr val="1C3F71"/>
      </a:accent4>
      <a:accent5>
        <a:srgbClr val="AA4C9C"/>
      </a:accent5>
      <a:accent6>
        <a:srgbClr val="99BAE2"/>
      </a:accent6>
      <a:hlink>
        <a:srgbClr val="28A98A"/>
      </a:hlink>
      <a:folHlink>
        <a:srgbClr val="A855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On-screen Show (4:3)</PresentationFormat>
  <Paragraphs>53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3_Office Theme</vt:lpstr>
      <vt:lpstr>La naturaleza integrada del aprendizaje</vt:lpstr>
      <vt:lpstr>Preguntas que aborda la publicación</vt:lpstr>
      <vt:lpstr>La planificación dinámica</vt:lpstr>
      <vt:lpstr>Aplicación de las Mejores prácticas–2</vt:lpstr>
      <vt:lpstr>Otros recursos para utilizar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naturaleza integrada del aprendizaje</dc:title>
  <dc:creator/>
  <cp:lastModifiedBy/>
  <cp:revision>1</cp:revision>
  <dcterms:created xsi:type="dcterms:W3CDTF">2019-03-28T21:30:15Z</dcterms:created>
  <dcterms:modified xsi:type="dcterms:W3CDTF">2021-02-21T16:42:31Z</dcterms:modified>
</cp:coreProperties>
</file>