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4271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3" r:id="rId3"/>
    <p:sldId id="539" r:id="rId4"/>
    <p:sldId id="1286" r:id="rId5"/>
    <p:sldId id="1287" r:id="rId6"/>
    <p:sldId id="1284" r:id="rId7"/>
    <p:sldId id="421" r:id="rId8"/>
    <p:sldId id="1285" r:id="rId9"/>
    <p:sldId id="1296" r:id="rId10"/>
    <p:sldId id="540" r:id="rId11"/>
    <p:sldId id="1279" r:id="rId12"/>
    <p:sldId id="1280" r:id="rId13"/>
    <p:sldId id="1297" r:id="rId14"/>
    <p:sldId id="1282" r:id="rId15"/>
    <p:sldId id="1288" r:id="rId16"/>
    <p:sldId id="1283" r:id="rId17"/>
    <p:sldId id="371" r:id="rId18"/>
    <p:sldId id="1295" r:id="rId19"/>
    <p:sldId id="1298" r:id="rId20"/>
    <p:sldId id="382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3DC"/>
    <a:srgbClr val="07509C"/>
    <a:srgbClr val="F5F8F9"/>
    <a:srgbClr val="3ADAA5"/>
    <a:srgbClr val="1C3F71"/>
    <a:srgbClr val="525E6E"/>
    <a:srgbClr val="0B519E"/>
    <a:srgbClr val="CEDCE1"/>
    <a:srgbClr val="C71B71"/>
    <a:srgbClr val="871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009" autoAdjust="0"/>
    <p:restoredTop sz="64193" autoAdjust="0"/>
  </p:normalViewPr>
  <p:slideViewPr>
    <p:cSldViewPr snapToGrid="0" snapToObjects="1">
      <p:cViewPr varScale="1">
        <p:scale>
          <a:sx n="34" d="100"/>
          <a:sy n="34" d="100"/>
        </p:scale>
        <p:origin x="66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14202"/>
    </p:cViewPr>
  </p:sorterViewPr>
  <p:notesViewPr>
    <p:cSldViewPr snapToGrid="0" snapToObjects="1">
      <p:cViewPr varScale="1">
        <p:scale>
          <a:sx n="52" d="100"/>
          <a:sy n="52" d="100"/>
        </p:scale>
        <p:origin x="211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fld id="{A001EEBE-5CD1-F346-9831-868BAB251734}" type="datetime1">
              <a:rPr lang="en-US"/>
              <a:pPr>
                <a:defRPr/>
              </a:pPr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216C831-64CA-4A47-80A9-A1E4579EA614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73909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fld id="{64A4A831-9C36-7C45-B982-E2DEDA032506}" type="datetime1">
              <a:rPr lang="en-US"/>
              <a:pPr>
                <a:defRPr/>
              </a:pPr>
              <a:t>2/21/2021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94CC6E-227E-8C4F-853D-39760C667CBA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66245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Best</a:t>
            </a:r>
            <a:r>
              <a:rPr lang="es-ES" dirty="0"/>
              <a:t> </a:t>
            </a:r>
            <a:r>
              <a:rPr lang="es-ES" dirty="0" err="1"/>
              <a:t>Practices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Planning</a:t>
            </a:r>
            <a:r>
              <a:rPr lang="es-ES" dirty="0"/>
              <a:t> </a:t>
            </a:r>
            <a:r>
              <a:rPr lang="es-ES" dirty="0" err="1"/>
              <a:t>Curriculum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Young </a:t>
            </a:r>
            <a:r>
              <a:rPr lang="es-ES" dirty="0" err="1"/>
              <a:t>Children</a:t>
            </a:r>
            <a:r>
              <a:rPr lang="es-ES" dirty="0"/>
              <a:t>: </a:t>
            </a:r>
            <a:r>
              <a:rPr lang="es-ES" dirty="0" err="1"/>
              <a:t>Family</a:t>
            </a:r>
            <a:r>
              <a:rPr lang="es-ES" dirty="0"/>
              <a:t> </a:t>
            </a:r>
            <a:r>
              <a:rPr lang="es-ES" dirty="0" err="1"/>
              <a:t>Partnerships</a:t>
            </a:r>
            <a:r>
              <a:rPr lang="es-ES" dirty="0"/>
              <a:t> and Culture [Mejores prácticas para planificar el currículo para niños pequeños: Asociaciones con las familias y cultura]</a:t>
            </a:r>
          </a:p>
          <a:p>
            <a:r>
              <a:rPr lang="es-ES" dirty="0"/>
              <a:t>Conexiones de la Guía para niños de edad preescolar que aprenden inglés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94CC6E-227E-8C4F-853D-39760C667CBA}" type="slidenum">
              <a:rPr/>
              <a:pPr rtl="0"/>
              <a:t>1</a:t>
            </a:fld>
            <a:endParaRPr lang="es" altLang="x-none"/>
          </a:p>
        </p:txBody>
      </p:sp>
    </p:spTree>
    <p:extLst>
      <p:ext uri="{BB962C8B-B14F-4D97-AF65-F5344CB8AC3E}">
        <p14:creationId xmlns:p14="http://schemas.microsoft.com/office/powerpoint/2010/main" val="629605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Preschool Program Guidelines</a:t>
            </a:r>
          </a:p>
          <a:p>
            <a:r>
              <a:rPr lang="es-ES" i="0" dirty="0"/>
              <a:t>Conexiones de la Guía Niños en edad preescolar que aprenden inglés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94CC6E-227E-8C4F-853D-39760C667CBA}" type="slidenum">
              <a:rPr/>
              <a:pPr rtl="0"/>
              <a:t>10</a:t>
            </a:fld>
            <a:endParaRPr lang="es" altLang="x-none"/>
          </a:p>
        </p:txBody>
      </p:sp>
    </p:spTree>
    <p:extLst>
      <p:ext uri="{BB962C8B-B14F-4D97-AF65-F5344CB8AC3E}">
        <p14:creationId xmlns:p14="http://schemas.microsoft.com/office/powerpoint/2010/main" val="2998226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399"/>
            <a:ext cx="5486400" cy="4799013"/>
          </a:xfrm>
        </p:spPr>
        <p:txBody>
          <a:bodyPr>
            <a:noAutofit/>
          </a:bodyPr>
          <a:lstStyle/>
          <a:p>
            <a:pPr algn="l" defTabSz="966612" rtl="0">
              <a:defRPr/>
            </a:pPr>
            <a:r>
              <a:rPr lang="es-MX" b="0" i="0" u="none" baseline="0" noProof="0" dirty="0"/>
              <a:t>Es fundamental tener en cuenta la comunicación del niño en todos los idiomas que esté aprendiendo para tener una imagen precisa del conocimiento y las habilidades de ese niño. Los niños pequeños, incluso los niños con discapacidades, pueden aprender exitosamente dos o más idiomas. Aprender dos o más idiomas tiene beneficios lingüísticos, sociales, cognitivos, académicos y culturales. El camino hacia el aprendizaje de un idioma comparte muchas similitudes con el camino hacia el aprendizaje de uno o más idiomas. </a:t>
            </a:r>
            <a:endParaRPr lang="es-MX" noProof="0" dirty="0"/>
          </a:p>
          <a:p>
            <a:pPr algn="l" rtl="0"/>
            <a:r>
              <a:rPr lang="es-MX" b="0" i="0" u="none" baseline="0" noProof="0" dirty="0"/>
              <a:t>Los educadores de infancia temprana que trabajan con niños que aprenden inglés deben saber sobre: </a:t>
            </a:r>
          </a:p>
          <a:p>
            <a:pPr marL="181240" indent="-181240" algn="l" rtl="0"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La función del idioma del hogar </a:t>
            </a:r>
          </a:p>
          <a:p>
            <a:pPr marL="181240" indent="-181240" algn="l" rtl="0"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La influencia de los valores culturales </a:t>
            </a:r>
          </a:p>
          <a:p>
            <a:pPr marL="181240" indent="-181240" algn="l" rtl="0"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Las etapas del desarrollo de un segundo idioma </a:t>
            </a:r>
          </a:p>
          <a:p>
            <a:pPr algn="l" rtl="0"/>
            <a:r>
              <a:rPr lang="es-MX" b="0" i="0" u="none" baseline="0" noProof="0" dirty="0"/>
              <a:t>(Marco de currículo preescolar (PCF), volumen 1, pág. 190</a:t>
            </a:r>
          </a:p>
          <a:p>
            <a:r>
              <a:rPr lang="es-ES" noProof="0" dirty="0"/>
              <a:t>“Estar expuesto a dos o más idiomas a una edad temprana es un regalo. Es un regalo debido a que los niños que son capaces de aprender mediante dos o más idiomas obtienen beneficios cognitivos, sociales y emocionales”. </a:t>
            </a:r>
          </a:p>
          <a:p>
            <a:r>
              <a:rPr lang="es-ES" noProof="0" dirty="0"/>
              <a:t>“La exposición a más de un idioma debe ser celebrada como una oportunidad de crecimiento que ofrece muchas ventajas sociales y de aprendizaje. Los niños que están desarrollando capacidades bilingües desarrollan fortalezas únicas que fortalecerán los recursos culturales y lingüísticos de California”. </a:t>
            </a:r>
            <a:br>
              <a:rPr lang="es-ES" noProof="0" dirty="0"/>
            </a:br>
            <a:r>
              <a:rPr lang="es-ES" noProof="0" dirty="0"/>
              <a:t>(Fuente: CDE 2010, 224)</a:t>
            </a:r>
            <a:endParaRPr lang="es-MX" noProof="0" dirty="0"/>
          </a:p>
          <a:p>
            <a:endParaRPr lang="es-MX" noProof="0" dirty="0"/>
          </a:p>
          <a:p>
            <a:pPr algn="l" rtl="0"/>
            <a:r>
              <a:rPr lang="es-MX" b="0" i="0" u="none" baseline="0" noProof="0" dirty="0"/>
              <a:t> </a:t>
            </a:r>
          </a:p>
          <a:p>
            <a:endParaRPr lang="es-MX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42DCFEB-7EA7-7B43-A5BF-418E8D33CF72}" type="slidenum">
              <a:rPr/>
              <a:pPr rtl="0"/>
              <a:t>11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404066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rtl="0"/>
            <a:fld id="{6AD7B819-59D1-5346-9923-AF776D31B704}" type="slidenum">
              <a:rPr sz="1200">
                <a:ea typeface="ＭＳ Ｐゴシック" pitchFamily="-84" charset="-128"/>
                <a:cs typeface="ＭＳ Ｐゴシック" pitchFamily="-84" charset="-128"/>
              </a:rPr>
              <a:pPr algn="r" rtl="0"/>
              <a:t>12</a:t>
            </a:fld>
            <a:endParaRPr lang="es" sz="120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0" i="0" u="none" kern="1200" baseline="0" noProof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En general, la investigación indica que aprender o hablar más de un idioma trasmite una ventaja cognitiva en diversas tareas, que es detectable tan pronto como a partir de los siete meses (Kovacs y Mehler 2009 según se cita en la publicación </a:t>
            </a:r>
            <a:r>
              <a:rPr lang="es-MX" sz="1200" b="0" i="1" u="none" kern="1200" baseline="0" noProof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California’s Best Practices for Young Dual Language Learners</a:t>
            </a:r>
            <a:r>
              <a:rPr lang="es-MX" b="0" i="1" u="none" baseline="0" noProof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s-MX" sz="1200" b="0" i="1" u="none" kern="1200" baseline="0" noProof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Research Overview Papers</a:t>
            </a:r>
            <a:r>
              <a:rPr lang="es-MX" b="0" i="0" u="none" baseline="0" noProof="0" dirty="0"/>
              <a:t>) que </a:t>
            </a:r>
            <a:r>
              <a:rPr lang="es-MX" sz="1200" b="0" i="0" u="none" kern="1200" baseline="0" noProof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persiste durante toda la infancia y la adultez, e incluso ofrece algo de protección contra los síntomas de la enfermedad de Alzheimer (Craik, Bialystok, y Freedman 2010, según se cita en la publicación </a:t>
            </a:r>
            <a:r>
              <a:rPr lang="es-MX" sz="1200" b="0" i="1" u="none" kern="1200" baseline="0" noProof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California’s Best Practices for Young Dual Language Learners Research Overview Papers</a:t>
            </a:r>
            <a:r>
              <a:rPr lang="es-MX" sz="1200" b="0" i="0" u="none" kern="1200" baseline="0" noProof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s-MX" noProof="0" dirty="0"/>
          </a:p>
          <a:p>
            <a:pPr algn="l" rtl="0" eaLnBrk="1" hangingPunct="1"/>
            <a:endParaRPr lang="es-MX" noProof="0" dirty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9241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48640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pPr marL="0" indent="0" algn="l" defTabSz="457200" rtl="0">
              <a:buFontTx/>
              <a:buNone/>
            </a:pPr>
            <a:r>
              <a:rPr lang="es-MX" b="0" i="0" u="none" baseline="0" noProof="0" dirty="0"/>
              <a:t>¿Cómo puede mi programa apoyar a más de un idioma?</a:t>
            </a:r>
            <a:endParaRPr lang="es-MX" altLang="en-US" i="1" noProof="0" dirty="0">
              <a:ea typeface="Arial" charset="0"/>
            </a:endParaRPr>
          </a:p>
          <a:p>
            <a:pPr marL="0" indent="0" algn="l" defTabSz="457200" rtl="0">
              <a:buFontTx/>
              <a:buNone/>
            </a:pPr>
            <a:r>
              <a:rPr lang="es-MX" b="0" i="0" u="none" baseline="0" noProof="0" dirty="0">
                <a:ea typeface="Arial" charset="0"/>
              </a:rPr>
              <a:t>La publicación </a:t>
            </a:r>
            <a:r>
              <a:rPr lang="es-MX" b="0" i="1" u="none" baseline="0" noProof="0" dirty="0">
                <a:ea typeface="Arial" charset="0"/>
              </a:rPr>
              <a:t>Preschool Program Guidelines </a:t>
            </a:r>
            <a:r>
              <a:rPr lang="es-MX" b="0" i="0" u="none" baseline="0" noProof="0" dirty="0">
                <a:ea typeface="Arial" charset="0"/>
              </a:rPr>
              <a:t>brinda la orientación detallada que necesitan los administradores y las maestras para ofrecer programas preescolares de alta calidad que preparen a los niños para llegar al kindergarten con las habilidades fundamentales necesarias para lograr el éxito escolar. </a:t>
            </a:r>
          </a:p>
          <a:p>
            <a:pPr marL="0" indent="0" algn="l" defTabSz="457200" rtl="0">
              <a:buFontTx/>
              <a:buNone/>
            </a:pPr>
            <a:r>
              <a:rPr lang="en-US" altLang="en-US" noProof="0" dirty="0"/>
              <a:t>Table 6.1. Program Structures for a Balanced English-and-Home Language Development Approach: Program Structures and Relevant Features</a:t>
            </a:r>
          </a:p>
          <a:p>
            <a:pPr marL="0" indent="0" algn="l" defTabSz="457200" rtl="0">
              <a:buFontTx/>
              <a:buNone/>
            </a:pPr>
            <a:endParaRPr lang="es-MX" altLang="en-US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CD3E76-7ABD-4101-A870-6D5419318F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804AC8ED-2E39-C148-A5CA-525A315063A4}" type="slidenum">
              <a:rPr/>
              <a:pPr rtl="0">
                <a:defRPr/>
              </a:pPr>
              <a:t>13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4042900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b="1" i="1" u="none" baseline="0" noProof="0" dirty="0">
                <a:ea typeface="ＭＳ Ｐゴシック" charset="-128"/>
                <a:cs typeface="ＭＳ Ｐゴシック" charset="-128"/>
              </a:rPr>
              <a:t>Nota para el capacitador: </a:t>
            </a:r>
            <a:r>
              <a:rPr lang="es-MX" b="0" i="1" u="none" baseline="0" noProof="0" dirty="0">
                <a:ea typeface="ＭＳ Ｐゴシック" charset="-128"/>
                <a:cs typeface="ＭＳ Ｐゴシック" charset="-128"/>
              </a:rPr>
              <a:t>Insertar video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b="0" i="0" u="none" baseline="0" noProof="0" dirty="0"/>
              <a:t>Este video muestra dos tipos diferentes de doble idioma: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Días alternados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Maestros alternados</a:t>
            </a:r>
          </a:p>
          <a:p>
            <a:r>
              <a:rPr lang="en-US" dirty="0"/>
              <a:t>SupportingDualLanguageLearners_ProgramApproaches.mp4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804AC8ED-2E39-C148-A5CA-525A315063A4}" type="slidenum">
              <a:rPr/>
              <a:pPr rtl="0">
                <a:defRPr/>
              </a:pPr>
              <a:t>14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348938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Editado</a:t>
            </a:r>
            <a:r>
              <a:rPr lang="en-US" dirty="0"/>
              <a:t> 3, 2, 1,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94CC6E-227E-8C4F-853D-39760C667CBA}" type="slidenum">
              <a:rPr/>
              <a:pPr rtl="0"/>
              <a:t>15</a:t>
            </a:fld>
            <a:endParaRPr lang="es" altLang="x-none"/>
          </a:p>
        </p:txBody>
      </p:sp>
    </p:spTree>
    <p:extLst>
      <p:ext uri="{BB962C8B-B14F-4D97-AF65-F5344CB8AC3E}">
        <p14:creationId xmlns:p14="http://schemas.microsoft.com/office/powerpoint/2010/main" val="1534755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Hacer participar a las familias, Caso y Estrategias del Marco de currículo preescolar de California</a:t>
            </a:r>
          </a:p>
          <a:p>
            <a:r>
              <a:rPr lang="es-ES" dirty="0"/>
              <a:t>Conexiones de la Guía Niños en edad preescolar que aprenden inglés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94CC6E-227E-8C4F-853D-39760C667CBA}" type="slidenum">
              <a:rPr/>
              <a:pPr rtl="0"/>
              <a:t>16</a:t>
            </a:fld>
            <a:endParaRPr lang="es" altLang="x-none"/>
          </a:p>
        </p:txBody>
      </p:sp>
    </p:spTree>
    <p:extLst>
      <p:ext uri="{BB962C8B-B14F-4D97-AF65-F5344CB8AC3E}">
        <p14:creationId xmlns:p14="http://schemas.microsoft.com/office/powerpoint/2010/main" val="304629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s-MX" sz="1200" b="0" i="0" u="none" baseline="0" noProof="0" dirty="0"/>
              <a:t>El Capítulo 5 se enfoca en el uso del Marco de currículo Preescolar de California. Este marco es integral para la planificación y reflexión de todos los maestros y directores de programas preescolares. Hay tres volúmenes del marco, que abarcan nueve dominios. Cada volumen incluye información específica del dominio sobre los puntos clave enumerados en la diapositiva. </a:t>
            </a:r>
            <a:endParaRPr lang="es-MX" sz="1200" baseline="0" noProof="0" dirty="0"/>
          </a:p>
          <a:p>
            <a:pPr algn="l" rtl="0"/>
            <a:r>
              <a:rPr lang="es-MX" sz="1200" b="0" i="0" u="none" baseline="0" noProof="0" dirty="0"/>
              <a:t>Puntos clave que aborda este capítulo:</a:t>
            </a:r>
          </a:p>
          <a:p>
            <a:pPr marL="228600" indent="-228600" algn="l" rtl="0">
              <a:buFont typeface="Arial"/>
              <a:buChar char="•"/>
            </a:pPr>
            <a:r>
              <a:rPr lang="es-MX" sz="1200" b="0" i="0" u="none" baseline="0" noProof="0" dirty="0"/>
              <a:t>Ocho principios generales</a:t>
            </a:r>
          </a:p>
          <a:p>
            <a:pPr marL="228600" indent="-228600" algn="l" rtl="0">
              <a:buFont typeface="Arial"/>
              <a:buChar char="•"/>
            </a:pPr>
            <a:r>
              <a:rPr lang="es-MX" sz="1200" b="0" i="0" u="none" baseline="0" noProof="0" dirty="0"/>
              <a:t>Currículo integrado para los niños que aprenden dos idiomas</a:t>
            </a:r>
          </a:p>
          <a:p>
            <a:pPr marL="228600" indent="-228600" algn="l" rtl="0">
              <a:buFont typeface="Arial"/>
              <a:buChar char="•"/>
            </a:pPr>
            <a:r>
              <a:rPr lang="es-MX" sz="1200" b="0" i="0" u="none" baseline="0" noProof="0" dirty="0"/>
              <a:t>Diseño universal en el aprendizaje</a:t>
            </a:r>
          </a:p>
          <a:p>
            <a:pPr marL="228600" indent="-228600" algn="l" rtl="0">
              <a:buFont typeface="Arial"/>
              <a:buChar char="•"/>
            </a:pPr>
            <a:r>
              <a:rPr lang="es-MX" sz="1200" b="0" i="0" u="none" baseline="0" noProof="0" dirty="0"/>
              <a:t>El proceso de planificación del currículo</a:t>
            </a:r>
            <a:endParaRPr lang="es-MX" sz="1200" noProof="0" dirty="0"/>
          </a:p>
          <a:p>
            <a:pPr marL="0" indent="0" algn="l" rtl="0">
              <a:buFont typeface="Arial"/>
              <a:buNone/>
            </a:pPr>
            <a:r>
              <a:rPr lang="es-MX" sz="1200" b="0" i="0" u="none" baseline="0" noProof="0" dirty="0"/>
              <a:t>Esta información se presenta de variadas maneras, incluyendo ideas sobre entornos y estrategias, casos para los maestros, ideas sobre oportunidades de aprendizaje planificado, ideas sobre interacciones y estrategias, ideas para hacer participar a las familias y preguntas de reflexión.</a:t>
            </a:r>
          </a:p>
          <a:p>
            <a:pPr marL="0" indent="0" algn="l" rtl="0">
              <a:buFont typeface="Arial"/>
              <a:buNone/>
            </a:pPr>
            <a:r>
              <a:rPr lang="es-ES" sz="1200" noProof="0" dirty="0"/>
              <a:t>Currículo integrado para los niños que aprenden dos idiomas</a:t>
            </a:r>
          </a:p>
          <a:p>
            <a:pPr marL="0" indent="0" algn="l" rtl="0">
              <a:buFont typeface="Arial"/>
              <a:buNone/>
            </a:pPr>
            <a:r>
              <a:rPr lang="es-ES" sz="1200" noProof="0" dirty="0"/>
              <a:t>interacciones y estrategias para involucrar a las familias en: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ES" sz="1200" noProof="0" dirty="0"/>
              <a:t>Cuatro dominios para bebés/niños pequeños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ES" sz="1200" noProof="0" dirty="0"/>
              <a:t>Nueve dominios para preescolar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ES" sz="1200" noProof="0" dirty="0"/>
              <a:t>Disponible en inglés y en español</a:t>
            </a:r>
          </a:p>
          <a:p>
            <a:pPr marL="0" indent="0" algn="l" rtl="0">
              <a:buFont typeface="Arial"/>
              <a:buNone/>
            </a:pPr>
            <a:endParaRPr lang="es-MX" sz="12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3CFD08-9C9E-4144-A4C3-BE8983650D15}" type="slidenum">
              <a:rPr/>
              <a:pPr rtl="0"/>
              <a:t>17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080602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b="0" i="0" u="none" baseline="0" noProof="0" dirty="0">
                <a:latin typeface="Arial" pitchFamily="-84" charset="0"/>
                <a:cs typeface="MS Pゴシック" pitchFamily="-92" charset="-128"/>
              </a:rPr>
              <a:t>Encuentren y lean el documento de apoyo Hacer participar a las familias en la escritura </a:t>
            </a:r>
            <a:r>
              <a:rPr lang="es-MX" sz="1200" b="0" i="0" u="none" baseline="0" noProof="0" dirty="0">
                <a:latin typeface="Arial" pitchFamily="-84" charset="0"/>
                <a:cs typeface="MS Pゴシック" pitchFamily="-92" charset="-128"/>
              </a:rPr>
              <a:t>en el </a:t>
            </a:r>
            <a:r>
              <a:rPr lang="es-MX" sz="1200" b="0" i="1" u="none" baseline="0" noProof="0" dirty="0"/>
              <a:t>Marco de currículo preescolar de California</a:t>
            </a:r>
            <a:r>
              <a:rPr lang="es-MX" sz="1200" b="0" i="0" u="none" baseline="0" noProof="0" dirty="0"/>
              <a:t>, Volumen 1, pág. 177</a:t>
            </a:r>
            <a:r>
              <a:rPr lang="es-MX" b="0" i="0" u="none" baseline="0" noProof="0" dirty="0">
                <a:latin typeface="Arial" pitchFamily="-84" charset="0"/>
                <a:cs typeface="MS Pゴシック" pitchFamily="-92" charset="-128"/>
              </a:rPr>
              <a:t>.</a:t>
            </a:r>
          </a:p>
          <a:p>
            <a:pPr algn="l" rtl="0"/>
            <a:r>
              <a:rPr lang="es-MX" b="0" i="0" u="none" baseline="0" noProof="0" dirty="0">
                <a:latin typeface="Arial" pitchFamily="-84" charset="0"/>
                <a:cs typeface="MS Pゴシック" pitchFamily="-92" charset="-128"/>
              </a:rPr>
              <a:t>¿Qué les resulta interesante sobre esto?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6B0F81F6-424E-5542-AF2E-A15900B00EFE}" type="slidenum">
              <a:rPr/>
              <a:pPr rtl="0">
                <a:defRPr/>
              </a:pPr>
              <a:t>18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590238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-MX" b="0" i="0" u="none" baseline="0" noProof="0" dirty="0"/>
              <a:t>Estos recursos proporcionarán más temas para desarrollo profesional presencial y estrategias de desarrollo para apoyar el profesionalismo y el aprendizaje continuo, especialmente para los educadores que trabajan con niños que aprenden en dos idiomas</a:t>
            </a:r>
            <a:r>
              <a:rPr lang="es" b="0" i="0" u="none" baseline="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5474B7-4193-094F-B247-ED123B8D3FE7}" type="slidenum">
              <a:rPr/>
              <a:pPr rtl="0"/>
              <a:t>19</a:t>
            </a:fld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2993777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s-MX" b="0" i="0" u="non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Esta publicación:</a:t>
            </a:r>
          </a:p>
          <a:p>
            <a:pPr marL="171450" indent="-171450" algn="l" rtl="0">
              <a:buFont typeface="Arial"/>
              <a:buChar char="•"/>
            </a:pPr>
            <a:r>
              <a:rPr lang="es-MX" b="0" i="0" u="non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valora las familias y su contribución al aprendizaje de los niños; </a:t>
            </a:r>
          </a:p>
          <a:p>
            <a:pPr marL="171450" indent="-171450" algn="l" rtl="0">
              <a:buFont typeface="Arial"/>
              <a:buChar char="•"/>
            </a:pPr>
            <a:r>
              <a:rPr lang="es-MX" b="0" i="0" u="non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aborda la diversidad cultural con una menta abierta; y</a:t>
            </a:r>
          </a:p>
          <a:p>
            <a:pPr marL="171450" indent="-171450" algn="l" rtl="0">
              <a:buFont typeface="Arial"/>
              <a:buChar char="•"/>
            </a:pPr>
            <a:r>
              <a:rPr lang="es-MX" b="0" i="0" u="non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aplica el conocimiento obtenido sobre las familias, incluidos sus valores y creencias, a la enseñanza y el aprendizaje. </a:t>
            </a:r>
            <a:endParaRPr lang="es-MX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b="0" i="0" u="non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MX" sz="1200" b="0" i="0" u="none" kern="1200" baseline="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 guía para que utilicen los miembros del personal del programa mientras se ocupan del proceso de aprendizaje y trabajo con las familias de los niños a los que sirven. Esta guía proporciona una base para el trabajo que debe hacerse, pero dominar las ideas que contiene no es suficiente.</a:t>
            </a:r>
            <a:endParaRPr lang="es-MX" sz="1200" kern="1200" noProof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s-MX" sz="1200" b="0" i="0" u="none" kern="1200" baseline="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ella, encontrará ideas para:</a:t>
            </a:r>
          </a:p>
          <a:p>
            <a:pPr marL="171450" indent="-171450" algn="l" rtl="0">
              <a:buFont typeface="Arial"/>
              <a:buChar char="•"/>
            </a:pPr>
            <a:r>
              <a:rPr lang="es-MX" b="0" i="0" u="non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Aumentar la competencia cultural</a:t>
            </a:r>
          </a:p>
          <a:p>
            <a:pPr marL="171450" indent="-171450" algn="l" rtl="0">
              <a:buFont typeface="Arial"/>
              <a:buChar char="•"/>
            </a:pPr>
            <a:r>
              <a:rPr lang="es-MX" b="0" i="0" u="non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Comunicarse con las familias</a:t>
            </a:r>
          </a:p>
          <a:p>
            <a:pPr marL="171450" indent="-171450" algn="l" rtl="0">
              <a:buFont typeface="Arial"/>
              <a:buChar char="•"/>
            </a:pPr>
            <a:r>
              <a:rPr lang="es-MX" b="0" i="0" u="non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La autorreflexión</a:t>
            </a:r>
          </a:p>
          <a:p>
            <a:pPr marL="171450" indent="-171450" algn="l" rtl="0">
              <a:buFont typeface="Arial"/>
              <a:buChar char="•"/>
            </a:pPr>
            <a:r>
              <a:rPr lang="es-MX" b="0" i="0" u="non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La planificación con reflexión cultural</a:t>
            </a:r>
            <a:endParaRPr lang="es-MX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s-MX" b="0" i="1" u="non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Mientras se encuentren observando el documento (o la diapositiva 9), diríjanse a la introducción. </a:t>
            </a:r>
            <a:endParaRPr lang="es-MX" sz="1200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048B447-A8EC-684A-A6AC-3F017297FCBA}" type="slidenum">
              <a:rPr/>
              <a:pPr rtl="0"/>
              <a:t>2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492111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b="0" i="0" u="none" baseline="0" noProof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Pónganse de pie. Mientras escuchan la música continúen caminando. Cuando la música se detenga, hagan contacto visual con alguien de inmediato. Preséntense y </a:t>
            </a:r>
            <a:r>
              <a:rPr lang="es-MX" b="0" i="0" u="non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compartan dos ideas (nuevas o utilizadas) con su compañero del juego de la sillas.</a:t>
            </a:r>
            <a:endParaRPr lang="es-MX" noProof="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l" rtl="0"/>
            <a:r>
              <a:rPr lang="es-MX" b="0" i="0" u="none" baseline="0" noProof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Cuando la música vuelva a comenzar, comiencen a caminar nuevamente y cambien de compañero. </a:t>
            </a:r>
            <a:endParaRPr lang="es-MX" noProof="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l" rtl="0"/>
            <a:r>
              <a:rPr lang="es-MX" b="0" i="1" u="none" baseline="0" noProof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Pida a 3 o 4 personas que compartan sus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DE08E19-692E-6345-B430-8284E498FE9F}" type="slidenum">
              <a:rPr/>
              <a:pPr rtl="0"/>
              <a:t>20</a:t>
            </a:fld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717861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s-MX" b="0" i="0" u="none" baseline="0" noProof="0" dirty="0"/>
              <a:t>Tómense un momento para leer estos principios. ¿Notan alguna conexión entre ellos y los valores fundamentales?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ES" b="0" i="0" u="none" baseline="0" noProof="0" dirty="0"/>
              <a:t>Reflexionar sobre el propio origen cultural.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ES" b="0" i="0" u="none" baseline="0" noProof="0" dirty="0"/>
              <a:t>Aprender sobre los niños del programa y sus familias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ES" b="0" i="0" u="none" baseline="0" noProof="0" dirty="0"/>
              <a:t>Examinar la creencia de que la cultura propia es mejor que las demás.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ES" b="0" i="0" u="none" baseline="0" noProof="0" dirty="0"/>
              <a:t>Adoptar una postura de respeto cultural.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ES" b="0" i="0" u="none" baseline="0" noProof="0" dirty="0"/>
              <a:t>Ser aprendiz antes de intentar ser maestro.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>
              <a:defRPr/>
            </a:pPr>
            <a:fld id="{3FC0FF71-8C08-B044-A9F4-7C5380B3C7E0}" type="slidenum">
              <a:rPr/>
              <a:pPr rtl="0">
                <a:defRPr/>
              </a:pPr>
              <a:t>3</a:t>
            </a:fld>
            <a:endParaRPr lang="es" altLang="en-US"/>
          </a:p>
        </p:txBody>
      </p:sp>
    </p:spTree>
    <p:extLst>
      <p:ext uri="{BB962C8B-B14F-4D97-AF65-F5344CB8AC3E}">
        <p14:creationId xmlns:p14="http://schemas.microsoft.com/office/powerpoint/2010/main" val="1817772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spcBef>
                <a:spcPts val="432"/>
              </a:spcBef>
            </a:pPr>
            <a:r>
              <a:rPr lang="es-MX" b="0" i="0" u="none" baseline="0" noProof="0" dirty="0"/>
              <a:t>Nota: Esta información se encuentra en </a:t>
            </a:r>
            <a:r>
              <a:rPr lang="es-MX" b="0" i="1" u="none" baseline="0" noProof="0" dirty="0"/>
              <a:t>Family Partnerships and Culture</a:t>
            </a:r>
            <a:r>
              <a:rPr lang="es-MX" b="0" i="0" u="none" baseline="0" noProof="0" dirty="0"/>
              <a:t> [CDE], págs. 76-78, recuadro 4.</a:t>
            </a:r>
            <a:endParaRPr lang="es-MX" altLang="en-US" b="1" noProof="0" dirty="0"/>
          </a:p>
          <a:p>
            <a:pPr algn="l" rtl="0">
              <a:spcBef>
                <a:spcPts val="432"/>
              </a:spcBef>
            </a:pPr>
            <a:r>
              <a:rPr lang="es-MX" b="0" i="0" u="none" baseline="0" noProof="0" dirty="0"/>
              <a:t>Una de las estrategias para la respuesta cultural en la enseñanza y el aprendizaje es conocer los objetivos de la familia.</a:t>
            </a:r>
            <a:endParaRPr lang="es-MX" altLang="en-US" noProof="0" dirty="0"/>
          </a:p>
          <a:p>
            <a:pPr algn="l" rtl="0">
              <a:spcBef>
                <a:spcPts val="432"/>
              </a:spcBef>
            </a:pPr>
            <a:r>
              <a:rPr lang="es-MX" b="0" i="0" u="none" baseline="0" noProof="0" dirty="0"/>
              <a:t>Formular los objetivos de aprendizaje de los niños de maneras que reflejen los valores y los objetivos de la cultura de los niños. </a:t>
            </a:r>
            <a:endParaRPr lang="es-MX" altLang="en-US" noProof="0" dirty="0"/>
          </a:p>
          <a:p>
            <a:pPr algn="l" rtl="0">
              <a:spcBef>
                <a:spcPts val="432"/>
              </a:spcBef>
            </a:pPr>
            <a:r>
              <a:rPr lang="es-MX" b="0" i="0" u="none" baseline="0" noProof="0" dirty="0"/>
              <a:t>Tómense el tiempo de averiguar cuáles son los objetivos más importantes para la familia. Luego, compartan con los padres las maneras en las que su hijo/a se desarrolla dentro del contexto de los objetivos de esa familia. </a:t>
            </a:r>
            <a:endParaRPr lang="es-MX" altLang="en-US" noProof="0" dirty="0"/>
          </a:p>
          <a:p>
            <a:pPr algn="l" rtl="0">
              <a:spcBef>
                <a:spcPts val="432"/>
              </a:spcBef>
            </a:pPr>
            <a:r>
              <a:rPr lang="es-MX" b="0" i="0" u="none" baseline="0" noProof="0" dirty="0"/>
              <a:t>Por ejemplo, en la infancia temprana, algunos padres se enfocan en las </a:t>
            </a:r>
            <a:r>
              <a:rPr lang="es-MX" b="1" i="0" u="none" baseline="0" noProof="0" dirty="0"/>
              <a:t>habilidades sociales más que en los objetivos cognitivos. </a:t>
            </a:r>
            <a:r>
              <a:rPr lang="es-MX" b="0" i="0" u="none" baseline="0" noProof="0" dirty="0"/>
              <a:t>Quizás quieran que sus hijos, a esta edad, aprendan a </a:t>
            </a:r>
            <a:r>
              <a:rPr lang="es-MX" b="1" i="0" u="none" baseline="0" noProof="0" dirty="0"/>
              <a:t>llevarse bien con los demás, obtener información prácticas y adquirir habilidades de cuidado personal</a:t>
            </a:r>
            <a:r>
              <a:rPr lang="es-MX" b="0" i="0" u="none" baseline="0" noProof="0" dirty="0"/>
              <a:t> más que lo que les importa que aprendan sobre áreas tales como </a:t>
            </a:r>
            <a:r>
              <a:rPr lang="es-MX" b="1" i="0" u="none" baseline="0" noProof="0" dirty="0"/>
              <a:t>la aritmética, la lectoescritura o el dibujo.</a:t>
            </a:r>
            <a:r>
              <a:rPr lang="es-MX" b="0" i="0" u="none" baseline="0" noProof="0" dirty="0"/>
              <a:t> Otros padres quizás se enfoquen en objetivos de aprendizaje que pongan mayor énfasis en la aritmética, la lectoescritura o el dibujo que en las habilidades sociales.</a:t>
            </a: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3114" indent="-297351"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9406" indent="-237881"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65168" indent="-237881"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40930" indent="-237881"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6693" indent="-237881" defTabSz="96639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92455" indent="-237881" defTabSz="96639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68217" indent="-237881" defTabSz="96639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43980" indent="-237881" defTabSz="96639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rtl="0"/>
            <a:fld id="{0480C5A3-F4A1-41CB-8423-A3E6B11D20F1}" type="slidenum">
              <a:rPr sz="1200"/>
              <a:pPr rtl="0"/>
              <a:t>4</a:t>
            </a:fld>
            <a:endParaRPr lang="e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38780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¿Cómo dan la bienvenida a las familias en sus rutinas diarias?</a:t>
            </a:r>
          </a:p>
          <a:p>
            <a:r>
              <a:rPr lang="es-ES" dirty="0"/>
              <a:t>Utilicen el documento de apoyo para anotar sus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94CC6E-227E-8C4F-853D-39760C667CBA}" type="slidenum">
              <a:rPr/>
              <a:pPr rtl="0"/>
              <a:t>5</a:t>
            </a:fld>
            <a:endParaRPr lang="es" altLang="x-none"/>
          </a:p>
        </p:txBody>
      </p:sp>
    </p:spTree>
    <p:extLst>
      <p:ext uri="{BB962C8B-B14F-4D97-AF65-F5344CB8AC3E}">
        <p14:creationId xmlns:p14="http://schemas.microsoft.com/office/powerpoint/2010/main" val="1704507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-MX" b="0" i="0" u="none" baseline="0" noProof="0" dirty="0"/>
              <a:t>La naturaleza integrada del aprendizaje</a:t>
            </a:r>
          </a:p>
          <a:p>
            <a:pPr algn="l" rtl="0"/>
            <a:r>
              <a:rPr lang="es-ES" b="0" i="0" u="none" baseline="0" noProof="0" dirty="0"/>
              <a:t>Conexiones de la Guía Niños en edad preescolar que aprenden inglés</a:t>
            </a:r>
            <a:endParaRPr lang="es-MX" b="0" i="0" u="none" baseline="0" noProof="0" dirty="0"/>
          </a:p>
          <a:p>
            <a:pPr algn="l" rtl="0"/>
            <a:r>
              <a:rPr lang="es-MX" b="0" i="1" u="none" baseline="0" noProof="0" dirty="0"/>
              <a:t>Utilizar esta conexión entre documentos para ampliar los capítulos 3, 6 u 8 según las necesidades de sus participantes. O utilice esta conexión entre documentos para proporcionar una base para la conversación con apoyo presencial.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94CC6E-227E-8C4F-853D-39760C667CBA}" type="slidenum">
              <a:rPr/>
              <a:pPr rtl="0"/>
              <a:t>6</a:t>
            </a:fld>
            <a:endParaRPr lang="es" altLang="x-none"/>
          </a:p>
        </p:txBody>
      </p:sp>
    </p:spTree>
    <p:extLst>
      <p:ext uri="{BB962C8B-B14F-4D97-AF65-F5344CB8AC3E}">
        <p14:creationId xmlns:p14="http://schemas.microsoft.com/office/powerpoint/2010/main" val="2787819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spcBef>
                <a:spcPts val="0"/>
              </a:spcBef>
            </a:pPr>
            <a:r>
              <a:rPr lang="es-MX" b="0" i="0" u="none" baseline="0" noProof="0" dirty="0"/>
              <a:t>Esta publicación es una guía para los miembros del personal del programa a medida que se ocupan del proceso de aprendizaje de la naturaleza integrada del aprendizaje.</a:t>
            </a:r>
            <a:endParaRPr lang="es-MX" altLang="en-US" noProof="0" dirty="0"/>
          </a:p>
          <a:p>
            <a:pPr mar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MX" b="0" i="0" u="none" baseline="0" noProof="0" dirty="0"/>
              <a:t>Tiene como objetivo abordar estas preguntas: </a:t>
            </a:r>
          </a:p>
          <a:p>
            <a:pPr marL="17145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¿Qué significa enseñar cuando trabajamos con bebés y niños pequeños desde el nacimiento hasta los 5 años?</a:t>
            </a:r>
          </a:p>
          <a:p>
            <a:pPr marL="17145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 ¿Cómo se ve el currículo durante este primer período de educación?</a:t>
            </a:r>
          </a:p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MX" b="0" i="0" u="none" baseline="0" noProof="0" dirty="0"/>
              <a:t>La respuesta breve es </a:t>
            </a:r>
            <a:r>
              <a:rPr lang="es-MX" sz="1200" b="0" i="0" u="none" baseline="0" noProof="0" dirty="0"/>
              <a:t>que, sin importar su título, todos los profesionales de aprendizaje temprano tienen el mismo objetivo: “nutrir a los niños y sus familias de formas que los apoyen de manera simultánea en su aprendizaje”. (</a:t>
            </a:r>
            <a:r>
              <a:rPr lang="es-MX" sz="1200" b="0" i="1" u="none" baseline="0" noProof="0" dirty="0"/>
              <a:t>The Integrated Nature of Learning</a:t>
            </a:r>
            <a:r>
              <a:rPr lang="es-MX" sz="1200" b="0" i="0" u="none" baseline="0" noProof="0" dirty="0"/>
              <a:t>, pág. 6).</a:t>
            </a:r>
          </a:p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MX" sz="1200" b="0" i="0" u="none" baseline="0" noProof="0" dirty="0"/>
              <a:t>“El pensamiento de los niños, sus sentimientos y sus inclinaciones son el centro del currículo e informan la planificación y la implementación de experiencias educativas” (</a:t>
            </a:r>
            <a:r>
              <a:rPr lang="es-MX" sz="1200" b="0" i="1" u="none" baseline="0" noProof="0" dirty="0"/>
              <a:t>The Integrated Nature of Learning</a:t>
            </a:r>
            <a:r>
              <a:rPr lang="es-MX" sz="1200" b="0" i="0" u="none" baseline="0" noProof="0" dirty="0"/>
              <a:t>, pág. 7). </a:t>
            </a:r>
            <a:endParaRPr lang="es-MX" sz="1200" noProof="0" dirty="0"/>
          </a:p>
          <a:p>
            <a:pPr marL="171450" indent="-1714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noProof="0" dirty="0"/>
          </a:p>
          <a:p>
            <a:endParaRPr lang="es-MX" altLang="en-US" noProof="0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3114" indent="-297351"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9406" indent="-237881"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65168" indent="-237881"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40930" indent="-237881" defTabSz="966393"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16693" indent="-237881" defTabSz="96639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92455" indent="-237881" defTabSz="96639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68217" indent="-237881" defTabSz="96639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43980" indent="-237881" defTabSz="96639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5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rtl="0"/>
            <a:fld id="{3554D04C-9FDF-424F-83B9-79A8BEB1907F}" type="slidenum">
              <a:rPr sz="1200"/>
              <a:pPr rtl="0"/>
              <a:t>7</a:t>
            </a:fld>
            <a:endParaRPr lang="e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59154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s-MX" b="0" i="0" u="non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“Los planes de currículo que son dinámicos, construidos en colaboración con los niños y receptivos, ponen el pensamiento de los niños en el centro del proceso de planificación del currículo” </a:t>
            </a:r>
            <a:r>
              <a:rPr lang="es-MX" b="0" i="0" u="none" baseline="0" noProof="0" dirty="0"/>
              <a:t>(</a:t>
            </a:r>
            <a:r>
              <a:rPr lang="es-MX" b="0" i="1" u="none" baseline="0" noProof="0" dirty="0"/>
              <a:t>The Integrated Nature of Learning</a:t>
            </a:r>
            <a:r>
              <a:rPr lang="es-MX" b="0" i="0" u="none" baseline="0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s-MX" b="0" i="0" u="none" baseline="0" noProof="0" dirty="0"/>
              <a:t> pág. 54).</a:t>
            </a:r>
            <a:endParaRPr lang="es-MX" noProof="0" dirty="0"/>
          </a:p>
          <a:p>
            <a:pPr algn="l" rtl="0"/>
            <a:r>
              <a:rPr lang="es-MX" b="0" i="0" u="none" baseline="0" noProof="0" dirty="0"/>
              <a:t>Un currículo dinámico, por naturaleza, no luce o se siente de una única manera. Incluye muchas cualidades que cambian según los niños y el entorno. El currículo dinámico incluye estas cualidades: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Singular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Diferente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Receptivo a los niños, las comunidades y las familias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Inclusivo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Cambiante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s-MX" b="0" i="0" u="none" baseline="0" noProof="0" dirty="0"/>
              <a:t>Impredecible y predecible</a:t>
            </a:r>
          </a:p>
          <a:p>
            <a:endParaRPr lang="es-MX" noProof="0" dirty="0"/>
          </a:p>
          <a:p>
            <a:endParaRPr lang="es-MX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D2CC56C-3A5A-475B-8A35-0D1AADD77B68}" type="slidenum">
              <a:rPr/>
              <a:pPr rtl="0"/>
              <a:t>8</a:t>
            </a:fld>
            <a:endParaRPr lang="es" altLang="en-US"/>
          </a:p>
        </p:txBody>
      </p:sp>
    </p:spTree>
    <p:extLst>
      <p:ext uri="{BB962C8B-B14F-4D97-AF65-F5344CB8AC3E}">
        <p14:creationId xmlns:p14="http://schemas.microsoft.com/office/powerpoint/2010/main" val="681553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Elegir un interés, una práctica o modo de vida cultural/de la familia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Mapear invitaciones al aprendizaje para diversos dominios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Añadir apoyos para los niños que aprenden en dos idiomas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Invitación al aprendizaje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Interés, práctica o modo de vida cultural/de la familia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Invitación al aprendizaje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Invitación al aprendizaje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Invitación al aprendizaje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94CC6E-227E-8C4F-853D-39760C667CBA}" type="slidenum">
              <a:rPr/>
              <a:pPr rtl="0"/>
              <a:t>9</a:t>
            </a:fld>
            <a:endParaRPr lang="es" altLang="x-none"/>
          </a:p>
        </p:txBody>
      </p:sp>
    </p:spTree>
    <p:extLst>
      <p:ext uri="{BB962C8B-B14F-4D97-AF65-F5344CB8AC3E}">
        <p14:creationId xmlns:p14="http://schemas.microsoft.com/office/powerpoint/2010/main" val="99971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5489"/>
            <a:ext cx="7772400" cy="2386584"/>
          </a:xfrm>
        </p:spPr>
        <p:txBody>
          <a:bodyPr/>
          <a:lstStyle>
            <a:lvl1pPr>
              <a:defRPr sz="5200"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23513"/>
            <a:ext cx="7772400" cy="1143000"/>
          </a:xfrm>
        </p:spPr>
        <p:txBody>
          <a:bodyPr/>
          <a:lstStyle>
            <a:lvl1pPr marL="0" indent="0" algn="l">
              <a:buNone/>
              <a:defRPr b="1" i="0" baseline="0">
                <a:solidFill>
                  <a:srgbClr val="1C3F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5243678"/>
            <a:ext cx="7772400" cy="74980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525E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95154" y="3876235"/>
            <a:ext cx="77724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A2B09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7C7768-B429-4D76-8773-5B73E702E0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280422"/>
            <a:ext cx="7763466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240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240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4B63EC6-D531-4E53-B93B-5B3704ABB0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0422"/>
            <a:ext cx="704088" cy="45017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E827B9E-4189-4025-9AA2-5397C60CBA9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53733" y="4519383"/>
            <a:ext cx="4038600" cy="1653982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97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628294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912702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BC0A268-9888-4556-BDDF-D490DFBF44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04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895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72" y="307965"/>
            <a:ext cx="8229600" cy="1143000"/>
          </a:xfrm>
        </p:spPr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072" y="1523799"/>
            <a:ext cx="4040188" cy="685800"/>
          </a:xfrm>
          <a:solidFill>
            <a:srgbClr val="07509C"/>
          </a:solidFill>
        </p:spPr>
        <p:txBody>
          <a:bodyPr lIns="45720" tIns="18288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736" y="1523799"/>
            <a:ext cx="4041775" cy="685800"/>
          </a:xfrm>
          <a:solidFill>
            <a:srgbClr val="07509C"/>
          </a:solidFill>
        </p:spPr>
        <p:txBody>
          <a:bodyPr lIns="45720" tIns="18288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CEB27CD-BB83-4117-BF5C-759ACAEC4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0422"/>
            <a:ext cx="704088" cy="45017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93072" y="2209598"/>
            <a:ext cx="4038600" cy="3858767"/>
          </a:xfr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662736" y="2209598"/>
            <a:ext cx="4038600" cy="3858767"/>
          </a:xfr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69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72" y="307965"/>
            <a:ext cx="8229600" cy="1143000"/>
          </a:xfrm>
        </p:spPr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072" y="1523799"/>
            <a:ext cx="4040188" cy="685800"/>
          </a:xfrm>
          <a:solidFill>
            <a:srgbClr val="07509C"/>
          </a:solidFill>
        </p:spPr>
        <p:txBody>
          <a:bodyPr lIns="45720" tIns="18288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736" y="1523799"/>
            <a:ext cx="4041775" cy="685800"/>
          </a:xfrm>
          <a:solidFill>
            <a:srgbClr val="07509C"/>
          </a:solidFill>
        </p:spPr>
        <p:txBody>
          <a:bodyPr lIns="45720" tIns="18288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CEB27CD-BB83-4117-BF5C-759ACAEC4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0422"/>
            <a:ext cx="704088" cy="45017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93072" y="2209598"/>
            <a:ext cx="4038600" cy="3858767"/>
          </a:xfr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662736" y="2209598"/>
            <a:ext cx="4038600" cy="3858767"/>
          </a:xfr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3D1621-3CC0-43D5-8299-C152B2EA720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5472" y="2361998"/>
            <a:ext cx="4038600" cy="3037461"/>
          </a:xfr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131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1143000"/>
          </a:xfrm>
        </p:spPr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88" y="1490472"/>
            <a:ext cx="4040188" cy="685800"/>
          </a:xfrm>
          <a:solidFill>
            <a:srgbClr val="07509C"/>
          </a:solidFill>
        </p:spPr>
        <p:txBody>
          <a:bodyPr lIns="45720" tIns="91440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1490472"/>
            <a:ext cx="4041775" cy="685800"/>
          </a:xfrm>
          <a:solidFill>
            <a:srgbClr val="07509C"/>
          </a:solidFill>
        </p:spPr>
        <p:txBody>
          <a:bodyPr lIns="45720" tIns="0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BD6C5D-2F7D-4A4F-9FDD-889C57B5D3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704088" y="2176271"/>
            <a:ext cx="4038600" cy="3858767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873752" y="2176271"/>
            <a:ext cx="4038600" cy="3858767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0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590056" cy="559612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985" y="2138126"/>
            <a:ext cx="2971800" cy="3925799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985" y="457200"/>
            <a:ext cx="2971800" cy="1600200"/>
          </a:xfrm>
          <a:noFill/>
        </p:spPr>
        <p:txBody>
          <a:bodyPr anchor="b"/>
          <a:lstStyle>
            <a:lvl1pPr>
              <a:defRPr sz="320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3985" y="2070803"/>
            <a:ext cx="2971800" cy="56726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F5833"/>
              </a:solidFill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A833040-B26D-4661-A2B5-7819B9AC2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73359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30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" y="1435100"/>
            <a:ext cx="3008313" cy="46910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804867" y="298476"/>
            <a:ext cx="18288" cy="5853113"/>
          </a:xfrm>
          <a:prstGeom prst="rect">
            <a:avLst/>
          </a:prstGeom>
          <a:solidFill>
            <a:srgbClr val="075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935413" y="273050"/>
            <a:ext cx="4928616" cy="5853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04088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4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04088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95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1"/>
          </p:nvPr>
        </p:nvSpPr>
        <p:spPr>
          <a:xfrm>
            <a:off x="704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2"/>
          </p:nvPr>
        </p:nvSpPr>
        <p:spPr>
          <a:xfrm>
            <a:off x="4895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F3B58EB-FC82-4C06-87D6-26F497B0DA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16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04088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4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95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1"/>
          </p:nvPr>
        </p:nvSpPr>
        <p:spPr>
          <a:xfrm>
            <a:off x="704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2"/>
          </p:nvPr>
        </p:nvSpPr>
        <p:spPr>
          <a:xfrm>
            <a:off x="4895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F3B58EB-FC82-4C06-87D6-26F497B0DA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7B888F-B506-4830-BD0C-F6D29AD6096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-1750418" y="4801532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CA26478-C5E8-4030-A9D5-93F7E72B36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97582" y="4804246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6FEDC5-0F6D-4FE2-91BC-391766E6DE51}"/>
              </a:ext>
            </a:extLst>
          </p:cNvPr>
          <p:cNvSpPr/>
          <p:nvPr userDrawn="1"/>
        </p:nvSpPr>
        <p:spPr>
          <a:xfrm>
            <a:off x="562356" y="1177291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6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28044AC-7D6F-4ECD-A889-483B2E10AD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275920"/>
            <a:ext cx="773582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240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240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03372" y="1627512"/>
            <a:ext cx="4114800" cy="2387600"/>
          </a:xfrm>
        </p:spPr>
        <p:txBody>
          <a:bodyPr anchor="b">
            <a:normAutofit/>
          </a:bodyPr>
          <a:lstStyle>
            <a:lvl1pPr algn="l">
              <a:defRPr sz="4800"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03372" y="4107186"/>
            <a:ext cx="4114800" cy="1809520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03372" y="4061341"/>
            <a:ext cx="41148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45075" y="779124"/>
            <a:ext cx="3821113" cy="51375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9259B55-D3D9-4251-890B-1C132A795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75488" y="12928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F3B58EB-FC82-4C06-87D6-26F497B0DA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11312" y="6289299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5488" y="6373170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42723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6153912"/>
            <a:ext cx="702656" cy="7040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1D404FC-70B4-4009-8B28-4C29A71EE9B2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533400" y="1222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E09D7D6-6089-48F2-B3BF-666E2D27F5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4038600" cy="21859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0B6B2F4-8AA9-437B-8428-E8E1FEBFFBB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724400" y="14478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2A337DE1-882A-4C54-9D25-2B813BA3342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-1409700" y="3742989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47A58C21-A4FA-491D-9E81-EBA5625C6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4400" y="37861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D85CDCB-B76C-4890-BEB5-3FEF51AC443A}"/>
              </a:ext>
            </a:extLst>
          </p:cNvPr>
          <p:cNvSpPr txBox="1">
            <a:spLocks/>
          </p:cNvSpPr>
          <p:nvPr userDrawn="1"/>
        </p:nvSpPr>
        <p:spPr>
          <a:xfrm>
            <a:off x="-228600" y="-152400"/>
            <a:ext cx="0" cy="0"/>
          </a:xfr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28B2384D-4651-4E9C-AB6E-645D2EFD84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23493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8CF28C17-65C1-4449-AA46-704715E065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25017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F4E78D35-4C9F-47F1-842B-5743D110BA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3400" y="26541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BFFBD49F-E466-47FD-A4E4-FAD9523F06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5800" y="28065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7EA54C3E-B5DC-4D46-B532-38DD2B800A3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9589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46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BEEC4-591B-9A41-B732-3844A1D5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9EFE-BDC7-FC4D-B804-99301F590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66850-29F6-1647-8D08-0B3553434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52F18-A9AF-2546-B4E6-927C24E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39DA-BEF7-5448-A4F2-3F532B650D28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85B2C-3401-E746-A710-8DB0C53C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819B9-8EEA-ED45-A866-7F802DD4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3C9B-1664-4B4D-8CF5-440EEF68DD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22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-14748" y="0"/>
            <a:ext cx="9158748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17638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168127" y="1417638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6336254" y="1417638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2"/>
          </p:nvPr>
        </p:nvSpPr>
        <p:spPr>
          <a:xfrm>
            <a:off x="0" y="2829579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168127" y="2829579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4"/>
          </p:nvPr>
        </p:nvSpPr>
        <p:spPr>
          <a:xfrm>
            <a:off x="6336254" y="2829579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/>
          </p:nvPr>
        </p:nvSpPr>
        <p:spPr>
          <a:xfrm>
            <a:off x="0" y="4241520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6"/>
          </p:nvPr>
        </p:nvSpPr>
        <p:spPr>
          <a:xfrm>
            <a:off x="3168127" y="4241520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7"/>
          </p:nvPr>
        </p:nvSpPr>
        <p:spPr>
          <a:xfrm>
            <a:off x="6336255" y="4241520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39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132588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2011680"/>
            <a:ext cx="7891272" cy="4023360"/>
          </a:xfrm>
        </p:spPr>
        <p:txBody>
          <a:bodyPr/>
          <a:lstStyle>
            <a:lvl1pPr>
              <a:defRPr>
                <a:solidFill>
                  <a:srgbClr val="1C3F71"/>
                </a:solidFill>
              </a:defRPr>
            </a:lvl1pPr>
            <a:lvl3pPr>
              <a:buClr>
                <a:srgbClr val="21544A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746504"/>
            <a:ext cx="7891272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1CFA7C9-6B20-42FF-9399-C0E7D7921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7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132588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2011680"/>
            <a:ext cx="7891272" cy="4023360"/>
          </a:xfrm>
        </p:spPr>
        <p:txBody>
          <a:bodyPr/>
          <a:lstStyle>
            <a:lvl1pPr>
              <a:defRPr>
                <a:solidFill>
                  <a:srgbClr val="1C3F71"/>
                </a:solidFill>
              </a:defRPr>
            </a:lvl1pPr>
            <a:lvl3pPr>
              <a:buClr>
                <a:srgbClr val="21544A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1CFA7C9-6B20-42FF-9399-C0E7D7921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6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h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667512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50" y="1188720"/>
            <a:ext cx="7891272" cy="48463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042416"/>
            <a:ext cx="7891272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718D899-FB09-4BC9-80D6-A17F548623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75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1968649"/>
            <a:ext cx="7891272" cy="2594207"/>
          </a:xfrm>
        </p:spPr>
        <p:txBody>
          <a:bodyPr anchor="b" anchorCtr="0"/>
          <a:lstStyle>
            <a:lvl1pPr algn="l">
              <a:defRPr sz="54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88" y="4636008"/>
            <a:ext cx="7891272" cy="1453896"/>
          </a:xfrm>
        </p:spPr>
        <p:txBody>
          <a:bodyPr anchor="t" anchorCtr="0"/>
          <a:lstStyle>
            <a:lvl1pPr marL="0" indent="0">
              <a:buNone/>
              <a:defRPr sz="28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4581144"/>
            <a:ext cx="78867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885980F-B96E-443C-81E0-538B2DE9C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solidFill>
                  <a:schemeClr val="bg1"/>
                </a:solidFill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solidFill>
                <a:schemeClr val="bg1"/>
              </a:solidFill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163056"/>
            <a:ext cx="9144000" cy="1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6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060" y="1600199"/>
            <a:ext cx="4038600" cy="4434840"/>
          </a:xfrm>
          <a:solidFill>
            <a:schemeClr val="bg1"/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93060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025EEB-F1E2-431D-8676-D17DADB30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8884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684060" y="1600199"/>
            <a:ext cx="4038600" cy="4434840"/>
          </a:xfrm>
          <a:solidFill>
            <a:schemeClr val="bg1"/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994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60733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877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7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6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060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93060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025EEB-F1E2-431D-8676-D17DADB30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8884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684060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994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60733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877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4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BC0A268-9888-4556-BDDF-D490DFBF44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04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895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8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324" r:id="rId2"/>
    <p:sldLayoutId id="2147484288" r:id="rId3"/>
    <p:sldLayoutId id="2147484335" r:id="rId4"/>
    <p:sldLayoutId id="2147484323" r:id="rId5"/>
    <p:sldLayoutId id="2147484289" r:id="rId6"/>
    <p:sldLayoutId id="2147484290" r:id="rId7"/>
    <p:sldLayoutId id="2147484343" r:id="rId8"/>
    <p:sldLayoutId id="2147484330" r:id="rId9"/>
    <p:sldLayoutId id="2147484336" r:id="rId10"/>
    <p:sldLayoutId id="2147484291" r:id="rId11"/>
    <p:sldLayoutId id="2147484345" r:id="rId12"/>
    <p:sldLayoutId id="2147484331" r:id="rId13"/>
    <p:sldLayoutId id="2147484326" r:id="rId14"/>
    <p:sldLayoutId id="2147484292" r:id="rId15"/>
    <p:sldLayoutId id="2147484293" r:id="rId16"/>
    <p:sldLayoutId id="2147484294" r:id="rId17"/>
    <p:sldLayoutId id="2147484320" r:id="rId18"/>
    <p:sldLayoutId id="2147484344" r:id="rId19"/>
    <p:sldLayoutId id="2147484334" r:id="rId20"/>
    <p:sldLayoutId id="2147484341" r:id="rId21"/>
    <p:sldLayoutId id="2147484342" r:id="rId22"/>
  </p:sldLayoutIdLst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0" i="0" kern="1200" baseline="0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74320" indent="-274320" algn="l" defTabSz="457200" rtl="0" eaLnBrk="0" fontAlgn="base" hangingPunct="0">
        <a:lnSpc>
          <a:spcPct val="90000"/>
        </a:lnSpc>
        <a:spcBef>
          <a:spcPts val="1500"/>
        </a:spcBef>
        <a:spcAft>
          <a:spcPts val="500"/>
        </a:spcAft>
        <a:buFont typeface="Arial" charset="0"/>
        <a:buChar char="•"/>
        <a:defRPr sz="2800" b="1" kern="1200" baseline="0">
          <a:solidFill>
            <a:srgbClr val="1C3F71"/>
          </a:solidFill>
          <a:latin typeface="Arial" charset="0"/>
          <a:ea typeface="ＭＳ Ｐゴシック" pitchFamily="34" charset="-128"/>
          <a:cs typeface="MS PGothic" pitchFamily="34" charset="-128"/>
        </a:defRPr>
      </a:lvl1pPr>
      <a:lvl2pPr marL="54864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Arial" charset="0"/>
        <a:buChar char="–"/>
        <a:defRPr sz="2800" b="0" i="0" kern="1200" baseline="0">
          <a:solidFill>
            <a:srgbClr val="141414"/>
          </a:solidFill>
          <a:latin typeface="Arial" charset="0"/>
          <a:ea typeface="ＭＳ Ｐゴシック" pitchFamily="34" charset="-128"/>
          <a:cs typeface="ＭＳ Ｐゴシック" pitchFamily="-1" charset="-128"/>
        </a:defRPr>
      </a:lvl2pPr>
      <a:lvl3pPr marL="82296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Clr>
          <a:srgbClr val="1C3F71"/>
        </a:buClr>
        <a:buFont typeface="Courier New" charset="0"/>
        <a:buChar char="o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3pPr>
      <a:lvl4pPr marL="109728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Arial" charset="0"/>
        <a:buChar char="–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4pPr>
      <a:lvl5pPr marL="137160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Wingdings" charset="2"/>
        <a:buChar char="§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75946-CB8E-0B4A-B141-40CC3980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768097"/>
            <a:ext cx="7891272" cy="3794760"/>
          </a:xfrm>
        </p:spPr>
        <p:txBody>
          <a:bodyPr/>
          <a:lstStyle/>
          <a:p>
            <a:pPr algn="l" rtl="0"/>
            <a:r>
              <a:rPr lang="es" sz="4400" b="0" i="1" u="none" baseline="0" dirty="0">
                <a:ln w="0">
                  <a:noFill/>
                </a:ln>
              </a:rPr>
              <a:t>Best Practices for Planning Curriculum for Young Children: Family Partnerships and Culture </a:t>
            </a:r>
            <a:r>
              <a:rPr lang="es" sz="3200" b="0" i="0" u="none" baseline="0" dirty="0">
                <a:ln w="0">
                  <a:noFill/>
                </a:ln>
              </a:rPr>
              <a:t>[Mejores prácticas para planificar el currículo para niños pequeños: Asociaciones con las familias y cultura]</a:t>
            </a:r>
            <a:endParaRPr lang="e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EB969-35FF-C04A-B964-F84C17EB1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4731026"/>
            <a:ext cx="7891272" cy="1358878"/>
          </a:xfrm>
        </p:spPr>
        <p:txBody>
          <a:bodyPr/>
          <a:lstStyle/>
          <a:p>
            <a:pPr algn="l" rtl="0"/>
            <a:r>
              <a:rPr lang="es" b="1" i="0" u="none" baseline="0" dirty="0"/>
              <a:t>Conexiones de la Guía para niños de edad preescolar que aprenden inglés</a:t>
            </a:r>
          </a:p>
        </p:txBody>
      </p:sp>
    </p:spTree>
    <p:extLst>
      <p:ext uri="{BB962C8B-B14F-4D97-AF65-F5344CB8AC3E}">
        <p14:creationId xmlns:p14="http://schemas.microsoft.com/office/powerpoint/2010/main" val="3226388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E2F01E7-D32C-49DB-A71E-134716716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0" i="1" u="none" baseline="0" dirty="0"/>
              <a:t>Preschool Program Guidelines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EB969-35FF-C04A-B964-F84C17EB1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" b="1" i="0" u="none" baseline="0" dirty="0"/>
              <a:t>Conexiones de la Guía Niños en edad preescolar que aprenden inglés</a:t>
            </a:r>
          </a:p>
        </p:txBody>
      </p:sp>
    </p:spTree>
    <p:extLst>
      <p:ext uri="{BB962C8B-B14F-4D97-AF65-F5344CB8AC3E}">
        <p14:creationId xmlns:p14="http://schemas.microsoft.com/office/powerpoint/2010/main" val="3677572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04031-D6EE-2F4A-BA5E-016DA522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27405"/>
            <a:ext cx="7891272" cy="905867"/>
          </a:xfrm>
        </p:spPr>
        <p:txBody>
          <a:bodyPr/>
          <a:lstStyle/>
          <a:p>
            <a:pPr algn="l" rtl="0"/>
            <a:r>
              <a:rPr lang="es" b="0" i="0" u="none" baseline="0"/>
              <a:t>Los beneficios del bilingüismo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4B69D-BAA3-4C56-8E44-EBACF64E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49" y="1188720"/>
            <a:ext cx="8126941" cy="4846320"/>
          </a:xfrm>
        </p:spPr>
        <p:txBody>
          <a:bodyPr>
            <a:noAutofit/>
          </a:bodyPr>
          <a:lstStyle/>
          <a:p>
            <a:pPr algn="l" rtl="0">
              <a:spcBef>
                <a:spcPts val="600"/>
              </a:spcBef>
            </a:pPr>
            <a:r>
              <a:rPr lang="es-MX" sz="2600" b="0" i="0" u="none" baseline="0" dirty="0"/>
              <a:t>“Estar expuesto a dos o más idiomas a una edad temprana es un regalo. Es un regalo debido a que los niños que son capaces de aprender mediante dos o más idiomas obtienen beneficios cognitivos, sociales y emocionales”. </a:t>
            </a:r>
          </a:p>
          <a:p>
            <a:pPr algn="l" rtl="0">
              <a:spcBef>
                <a:spcPts val="600"/>
              </a:spcBef>
            </a:pPr>
            <a:r>
              <a:rPr lang="es-MX" sz="2600" b="0" i="0" u="none" baseline="0" dirty="0"/>
              <a:t>“La exposición a más de un idioma debe ser celebrada como una oportunidad de crecimiento que ofrece muchas ventajas sociales y de aprendizaje. Los niños que están desarrollando capacidades bilingües desarrollan fortalezas únicas que fortalecerán los recursos culturales y lingüísticos de California”. </a:t>
            </a:r>
            <a:br>
              <a:rPr lang="es-MX" sz="2600" dirty="0"/>
            </a:br>
            <a:r>
              <a:rPr lang="es-MX" sz="2600" b="0" i="0" u="none" baseline="0" dirty="0"/>
              <a:t>(Fuente: CDE 2010, 224)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9F04EE0-EAB8-4866-A53B-DD623F57CA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/>
            <a:fld id="{65A270E9-2EC0-8E4B-B2C5-CC25833D9F0C}" type="slidenum">
              <a:rPr sz="2400"/>
              <a:pPr algn="l" rtl="0"/>
              <a:t>11</a:t>
            </a:fld>
            <a:endParaRPr lang="e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4074344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itle 1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l" rtl="0"/>
            <a:r>
              <a:rPr lang="es" b="0" i="0" u="none" baseline="0">
                <a:cs typeface="MS Pゴシック" pitchFamily="-92" charset="-128"/>
              </a:rPr>
              <a:t>Por qué son importantes ambos idiomas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993914" y="2054086"/>
            <a:ext cx="1937961" cy="1651035"/>
          </a:xfrm>
        </p:spPr>
        <p:txBody>
          <a:bodyPr/>
          <a:lstStyle/>
          <a:p>
            <a:pPr marL="0" indent="0" algn="l" rtl="0">
              <a:buNone/>
            </a:pPr>
            <a:r>
              <a:rPr lang="es-MX" b="1" i="0" u="none" baseline="0" dirty="0"/>
              <a:t>Ventajas durante la primera infancia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0293A16-1D0E-4C9D-9EA4-ADA9ABC1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2931875" y="2873375"/>
            <a:ext cx="408462" cy="657225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quarter" idx="2"/>
          </p:nvPr>
        </p:nvSpPr>
        <p:spPr>
          <a:xfrm>
            <a:off x="3558910" y="2745184"/>
            <a:ext cx="1937961" cy="1357893"/>
          </a:xfrm>
        </p:spPr>
        <p:txBody>
          <a:bodyPr/>
          <a:lstStyle/>
          <a:p>
            <a:pPr marL="0" indent="0" algn="l" rtl="0">
              <a:buNone/>
            </a:pPr>
            <a:r>
              <a:rPr lang="es-MX" b="0" i="0" u="none" baseline="0" dirty="0"/>
              <a:t>Ventajas durante la infancia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DC85BE-8D65-4A66-A159-3FCC26B93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63900" y="3705122"/>
            <a:ext cx="408462" cy="657225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quarter" idx="3"/>
          </p:nvPr>
        </p:nvSpPr>
        <p:spPr>
          <a:xfrm>
            <a:off x="5778442" y="3705122"/>
            <a:ext cx="2984558" cy="1143000"/>
          </a:xfrm>
        </p:spPr>
        <p:txBody>
          <a:bodyPr/>
          <a:lstStyle/>
          <a:p>
            <a:pPr marL="0" indent="0" algn="l" rtl="0">
              <a:buNone/>
            </a:pPr>
            <a:r>
              <a:rPr lang="es-MX" b="0" i="0" u="none" baseline="0" dirty="0"/>
              <a:t>Ventajas durante la adultez</a:t>
            </a:r>
          </a:p>
        </p:txBody>
      </p:sp>
      <p:sp>
        <p:nvSpPr>
          <p:cNvPr id="2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 rtl="0">
              <a:defRPr/>
            </a:pPr>
            <a:fld id="{6FDB798B-D940-4F4D-9527-9F505D8DDCB8}" type="slidenum">
              <a:rPr sz="2400"/>
              <a:pPr algn="l" rtl="0">
                <a:defRPr/>
              </a:pPr>
              <a:t>12</a:t>
            </a:fld>
            <a:endParaRPr lang="es" sz="2400"/>
          </a:p>
        </p:txBody>
      </p:sp>
    </p:spTree>
    <p:extLst>
      <p:ext uri="{BB962C8B-B14F-4D97-AF65-F5344CB8AC3E}">
        <p14:creationId xmlns:p14="http://schemas.microsoft.com/office/powerpoint/2010/main" val="2605420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6620"/>
          </a:xfrm>
        </p:spPr>
        <p:txBody>
          <a:bodyPr/>
          <a:lstStyle/>
          <a:p>
            <a:pPr algn="ctr" rtl="0"/>
            <a:r>
              <a:rPr lang="es" sz="2800" b="1" i="0" u="none" baseline="0" dirty="0"/>
              <a:t>Capítulo 6 (pág. 75): </a:t>
            </a:r>
            <a:br>
              <a:rPr lang="es" sz="2800" b="1" i="0" u="none" baseline="0" dirty="0"/>
            </a:br>
            <a:r>
              <a:rPr lang="es" sz="2800" b="1" i="0" u="none" baseline="0" dirty="0"/>
              <a:t>Apoyo para niños que aprenden dos idiomas</a:t>
            </a:r>
            <a:endParaRPr lang="es" sz="2800" b="1" dirty="0">
              <a:cs typeface="MS Pゴシック" pitchFamily="-92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53F190-5302-4504-BC72-6B0368E782B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0" y="876620"/>
            <a:ext cx="9185500" cy="769300"/>
          </a:xfrm>
        </p:spPr>
        <p:txBody>
          <a:bodyPr anchor="ctr" anchorCtr="0"/>
          <a:lstStyle/>
          <a:p>
            <a:pPr marL="117475" indent="0">
              <a:buNone/>
            </a:pPr>
            <a:r>
              <a:rPr lang="en-US" dirty="0"/>
              <a:t>Table 6.1. </a:t>
            </a:r>
            <a:r>
              <a:rPr lang="en-US" b="0" dirty="0"/>
              <a:t>Program Structures for a Balanced English-and-Home Language Development Approach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A64C12-B6A9-42B5-99F7-B10E73D60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645920"/>
            <a:ext cx="4178105" cy="560871"/>
          </a:xfrm>
        </p:spPr>
        <p:txBody>
          <a:bodyPr/>
          <a:lstStyle/>
          <a:p>
            <a:pPr marL="107950" algn="ctr"/>
            <a:r>
              <a:rPr lang="en-US" b="0" dirty="0"/>
              <a:t>Program Structures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DDB33A0-1B97-4C45-9BDF-23F89745B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78104" y="1633689"/>
            <a:ext cx="5007396" cy="560871"/>
          </a:xfrm>
        </p:spPr>
        <p:txBody>
          <a:bodyPr/>
          <a:lstStyle/>
          <a:p>
            <a:pPr marL="107950" algn="ctr"/>
            <a:r>
              <a:rPr lang="en-US" b="0" dirty="0"/>
              <a:t>Relevant Features</a:t>
            </a:r>
          </a:p>
        </p:txBody>
      </p:sp>
      <p:graphicFrame>
        <p:nvGraphicFramePr>
          <p:cNvPr id="20" name="Table 5" descr="Table 6.1 Program Structures for a Balanced English-and-Home Language Development Approach">
            <a:extLst>
              <a:ext uri="{FF2B5EF4-FFF2-40B4-BE49-F238E27FC236}">
                <a16:creationId xmlns:a16="http://schemas.microsoft.com/office/drawing/2014/main" id="{21DD394A-C1E3-4181-8578-FD8937DC5E7D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961256667"/>
              </p:ext>
            </p:extLst>
          </p:nvPr>
        </p:nvGraphicFramePr>
        <p:xfrm>
          <a:off x="0" y="2194560"/>
          <a:ext cx="9144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22">
                  <a:extLst>
                    <a:ext uri="{9D8B030D-6E8A-4147-A177-3AD203B41FA5}">
                      <a16:colId xmlns:a16="http://schemas.microsoft.com/office/drawing/2014/main" val="510150961"/>
                    </a:ext>
                  </a:extLst>
                </a:gridCol>
                <a:gridCol w="2039815">
                  <a:extLst>
                    <a:ext uri="{9D8B030D-6E8A-4147-A177-3AD203B41FA5}">
                      <a16:colId xmlns:a16="http://schemas.microsoft.com/office/drawing/2014/main" val="2386257924"/>
                    </a:ext>
                  </a:extLst>
                </a:gridCol>
                <a:gridCol w="4979963">
                  <a:extLst>
                    <a:ext uri="{9D8B030D-6E8A-4147-A177-3AD203B41FA5}">
                      <a16:colId xmlns:a16="http://schemas.microsoft.com/office/drawing/2014/main" val="3037693343"/>
                    </a:ext>
                  </a:extLst>
                </a:gridCol>
              </a:tblGrid>
              <a:tr h="1106507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All Spanish in morning or afternoon.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All English in afternoon or morning.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Same bilingual teacher(s), classroom materials, and labeling in both languages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18428"/>
                  </a:ext>
                </a:extLst>
              </a:tr>
              <a:tr h="178743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All Spanish day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All English day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Can use same classroom and same bilingual teacher or alternate between two teachers (one Spanish-speaking, one English-speaking) and classrooms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301505"/>
                  </a:ext>
                </a:extLst>
              </a:tr>
              <a:tr h="144697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All Spanish week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All English week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Children or teachers can alternate between different classrooms: one room for Spanish, one room for 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3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545445"/>
                  </a:ext>
                </a:extLst>
              </a:tr>
            </a:tbl>
          </a:graphicData>
        </a:graphic>
      </p:graphicFrame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157AAF30-1942-4591-BB23-E5419BA1A4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385923"/>
            <a:ext cx="704088" cy="450173"/>
          </a:xfrm>
        </p:spPr>
        <p:txBody>
          <a:bodyPr/>
          <a:lstStyle/>
          <a:p>
            <a:pPr algn="l" rtl="0"/>
            <a:fld id="{65A270E9-2EC0-8E4B-B2C5-CC25833D9F0C}" type="slidenum">
              <a:rPr sz="2400"/>
              <a:pPr algn="l" rtl="0"/>
              <a:t>13</a:t>
            </a:fld>
            <a:endParaRPr lang="e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952468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0" i="0" u="none" baseline="0"/>
              <a:t>Observemos un ejemplo</a:t>
            </a:r>
          </a:p>
        </p:txBody>
      </p:sp>
      <p:pic>
        <p:nvPicPr>
          <p:cNvPr id="6" name="Content Placeholder 2" descr="Video: Apoyar a los niños que aprenden en dos idiomas: Enfoques del programa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1110183"/>
            <a:ext cx="8229600" cy="4723939"/>
          </a:xfr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41F1071-36DA-4AE7-8ACA-F83D37195C0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04088" y="5834121"/>
            <a:ext cx="8439912" cy="284931"/>
          </a:xfrm>
        </p:spPr>
        <p:txBody>
          <a:bodyPr/>
          <a:lstStyle/>
          <a:p>
            <a:pPr marL="0" indent="0" algn="ctr" rtl="0">
              <a:buNone/>
            </a:pPr>
            <a:r>
              <a:rPr lang="es" sz="1800" b="0" i="0" u="none" baseline="0" dirty="0"/>
              <a:t>SupportingDualLanguageLearners_ProgramApproaches.mp4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/>
            <a:fld id="{BE137431-254E-CB4F-8781-DF7E45AE6C39}" type="slidenum">
              <a:rPr/>
              <a:pPr algn="l" rtl="0"/>
              <a:t>14</a:t>
            </a:fld>
            <a:endParaRPr lang="es" altLang="x-none"/>
          </a:p>
        </p:txBody>
      </p:sp>
    </p:spTree>
    <p:extLst>
      <p:ext uri="{BB962C8B-B14F-4D97-AF65-F5344CB8AC3E}">
        <p14:creationId xmlns:p14="http://schemas.microsoft.com/office/powerpoint/2010/main" val="1711470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679AD-551A-2548-B11B-C6C34E309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0" i="0" u="none" baseline="0" dirty="0"/>
              <a:t>Aplicación de las Mejores prácticas–3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58D65-BB5D-9440-8AA5-4CB84D2C1B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s" b="1" i="0" u="none" baseline="0" dirty="0"/>
              <a:t>Editado 3, 2, 1,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35B853-E12E-D348-B77B-40470D0A3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/>
            <a:fld id="{65A270E9-2EC0-8E4B-B2C5-CC25833D9F0C}" type="slidenum">
              <a:rPr sz="2400"/>
              <a:pPr algn="l" rtl="0"/>
              <a:t>15</a:t>
            </a:fld>
            <a:endParaRPr lang="e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1489267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96B5E4E-FD7B-488C-BD57-C89F8176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b="0" i="0" u="none" baseline="0" dirty="0"/>
              <a:t>Hacer participar a </a:t>
            </a:r>
            <a:r>
              <a:rPr lang="es-MX" sz="4800" dirty="0"/>
              <a:t>las familias, Caso y Estrategias </a:t>
            </a:r>
            <a:r>
              <a:rPr lang="es-MX" sz="4800" b="0" i="0" u="none" baseline="0" dirty="0"/>
              <a:t>del Marco de currículo preescolar de California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EB969-35FF-C04A-B964-F84C17EB1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" b="1" i="0" u="none" baseline="0" dirty="0"/>
              <a:t>Conexiones de la Guía Niños en edad preescolar que aprenden inglés</a:t>
            </a:r>
          </a:p>
        </p:txBody>
      </p:sp>
    </p:spTree>
    <p:extLst>
      <p:ext uri="{BB962C8B-B14F-4D97-AF65-F5344CB8AC3E}">
        <p14:creationId xmlns:p14="http://schemas.microsoft.com/office/powerpoint/2010/main" val="1894807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C1BE563-D8DF-4C8F-9B8E-313481D8D6D3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533400" y="230258"/>
            <a:ext cx="8229600" cy="1143000"/>
          </a:xfrm>
        </p:spPr>
        <p:txBody>
          <a:bodyPr/>
          <a:lstStyle/>
          <a:p>
            <a:pPr algn="l" rtl="0"/>
            <a:r>
              <a:rPr lang="es-MX" b="0" i="0" u="none" baseline="0" dirty="0"/>
              <a:t>Marco de currículo preescolar de California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399" y="1447799"/>
            <a:ext cx="4395439" cy="4608443"/>
          </a:xfrm>
        </p:spPr>
        <p:txBody>
          <a:bodyPr/>
          <a:lstStyle/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s-MX" sz="2400" b="1" i="0" u="none" baseline="0" dirty="0"/>
              <a:t>Currículo integrado para los niños que aprenden dos idiomas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s-MX" sz="2400" b="1" i="0" u="none" baseline="0" dirty="0">
                <a:latin typeface="Arial" pitchFamily="-84" charset="0"/>
                <a:cs typeface="MS Pゴシック" pitchFamily="-92" charset="-128"/>
              </a:rPr>
              <a:t>interacciones y estrategias para involucrar a las familias en:</a:t>
            </a:r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s-MX" sz="2400" b="0" i="0" u="none" baseline="0" dirty="0">
                <a:latin typeface="Arial" pitchFamily="-84" charset="0"/>
                <a:cs typeface="MS Pゴシック" pitchFamily="-92" charset="-128"/>
              </a:rPr>
              <a:t>Cuatro dominios para bebés/niños pequeños</a:t>
            </a:r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s-MX" sz="2400" b="0" i="0" u="none" baseline="0" dirty="0">
                <a:latin typeface="Arial" pitchFamily="-84" charset="0"/>
                <a:cs typeface="MS Pゴシック" pitchFamily="-92" charset="-128"/>
              </a:rPr>
              <a:t>Nueve dominios para preescolar</a:t>
            </a:r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es-MX" sz="2400" b="0" i="0" u="none" baseline="0" dirty="0">
                <a:latin typeface="Arial" pitchFamily="-84" charset="0"/>
                <a:cs typeface="MS Pゴシック" pitchFamily="-92" charset="-128"/>
              </a:rPr>
              <a:t>Disponible en inglés y en español</a:t>
            </a:r>
          </a:p>
        </p:txBody>
      </p:sp>
      <p:pic>
        <p:nvPicPr>
          <p:cNvPr id="5" name="Content Placeholder 3" descr="Marco de currículo preescolar de California, volumen 1; Marco de currículo preescolar de California, volumen 2; Marco de currículo preescolar de California, volumen 3">
            <a:extLst>
              <a:ext uri="{FF2B5EF4-FFF2-40B4-BE49-F238E27FC236}">
                <a16:creationId xmlns:a16="http://schemas.microsoft.com/office/drawing/2014/main" id="{AE4F454C-0545-4200-9C0C-17FAD30F3DE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976845" y="1251302"/>
            <a:ext cx="4167155" cy="51941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A94335-2907-4A5D-BF31-DAA6BBF9B22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5A270E9-2EC0-8E4B-B2C5-CC25833D9F0C}" type="slidenum">
              <a:rPr lang="en-US" altLang="x-none" sz="2400" smtClean="0"/>
              <a:pPr/>
              <a:t>17</a:t>
            </a:fld>
            <a:endParaRPr lang="en-U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534507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noFill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rtl="0"/>
            <a:r>
              <a:rPr lang="es-MX" sz="3400" b="0" i="0" u="none" baseline="0" dirty="0">
                <a:solidFill>
                  <a:schemeClr val="tx1"/>
                </a:solidFill>
              </a:rPr>
              <a:t>Estrategias para apoyar las asociaciones con las familias en prácticas de lectoescritura temprana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14766C-9D8E-4A43-BD49-2BEDBFB6160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0" i="1" dirty="0"/>
              <a:t>(Marco de currículo preescolar de California</a:t>
            </a:r>
            <a:r>
              <a:rPr lang="es" b="0" dirty="0"/>
              <a:t>, volumen 1, pág. 177)</a:t>
            </a:r>
          </a:p>
        </p:txBody>
      </p:sp>
      <p:pic>
        <p:nvPicPr>
          <p:cNvPr id="10" name="Content Placeholder 3" descr="Marco de Currículo Preescolar de California, Volumen 1">
            <a:extLst>
              <a:ext uri="{FF2B5EF4-FFF2-40B4-BE49-F238E27FC236}">
                <a16:creationId xmlns:a16="http://schemas.microsoft.com/office/drawing/2014/main" id="{77526ACA-F245-41F0-9B3B-D2501FF879D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5057193" y="1600200"/>
            <a:ext cx="3734764" cy="458017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s"/>
            </a:defPPr>
            <a:lvl1pPr marL="0" algn="r" defTabSz="3429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fld id="{1C18E696-CA4B-FA43-8CD7-A392AEC4632F}" type="slidenum">
              <a:rPr sz="2400"/>
              <a:pPr algn="l" rtl="0">
                <a:defRPr/>
              </a:pPr>
              <a:t>18</a:t>
            </a:fld>
            <a:endParaRPr lang="es" sz="2400"/>
          </a:p>
        </p:txBody>
      </p:sp>
    </p:spTree>
    <p:extLst>
      <p:ext uri="{BB962C8B-B14F-4D97-AF65-F5344CB8AC3E}">
        <p14:creationId xmlns:p14="http://schemas.microsoft.com/office/powerpoint/2010/main" val="2620293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algn="l" rtl="0"/>
            <a:r>
              <a:rPr lang="es" b="0" i="0" u="none" baseline="0" dirty="0"/>
              <a:t>Otros recursos para utilizar</a:t>
            </a:r>
          </a:p>
        </p:txBody>
      </p:sp>
      <p:pic>
        <p:nvPicPr>
          <p:cNvPr id="12" name="Content Placeholder 2" descr="Portada de las California Early Childhood Educator Competencies (Competencias para el educador de infancia temprana de California)&#10;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6" y="1826984"/>
            <a:ext cx="1803400" cy="1397000"/>
          </a:xfrm>
          <a:prstGeom prst="rect">
            <a:avLst/>
          </a:prstGeom>
          <a:ln w="38100" cap="sq">
            <a:solidFill>
              <a:srgbClr val="5F306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3" descr="Imagen de portada del DRDP (2015) Vista preescolar&#10;&#10;">
            <a:extLst>
              <a:ext uri="{FF2B5EF4-FFF2-40B4-BE49-F238E27FC236}">
                <a16:creationId xmlns:a16="http://schemas.microsoft.com/office/drawing/2014/main" id="{C45E9BDD-0CF7-4BE1-9146-73AB576376F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3723768" y="1826984"/>
            <a:ext cx="1808710" cy="1397000"/>
          </a:xfrm>
          <a:prstGeom prst="rect">
            <a:avLst/>
          </a:prstGeom>
          <a:ln w="38100">
            <a:solidFill>
              <a:srgbClr val="5F3069"/>
            </a:solidFill>
          </a:ln>
        </p:spPr>
      </p:pic>
      <p:pic>
        <p:nvPicPr>
          <p:cNvPr id="9" name="Content Placeholder 4" descr="Portada de los Fundamentos del desarrollo y el aprendizaje infantil y el Marco de currículo&#10;&#10;">
            <a:extLst>
              <a:ext uri="{FF2B5EF4-FFF2-40B4-BE49-F238E27FC236}">
                <a16:creationId xmlns:a16="http://schemas.microsoft.com/office/drawing/2014/main" id="{90A2351D-C726-479B-B51A-CBF54F1E455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60" y="1814284"/>
            <a:ext cx="1917700" cy="1409700"/>
          </a:xfrm>
          <a:ln w="38100">
            <a:solidFill>
              <a:srgbClr val="5F3069"/>
            </a:solidFill>
          </a:ln>
        </p:spPr>
      </p:pic>
      <p:pic>
        <p:nvPicPr>
          <p:cNvPr id="19" name="Content Placeholder 5" descr="Captura de pantalla del sitio web todo sobre niños pequeños">
            <a:extLst>
              <a:ext uri="{FF2B5EF4-FFF2-40B4-BE49-F238E27FC236}">
                <a16:creationId xmlns:a16="http://schemas.microsoft.com/office/drawing/2014/main" id="{716AC08F-9607-A249-AB68-172F5E2F1455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6"/>
          <a:stretch>
            <a:fillRect/>
          </a:stretch>
        </p:blipFill>
        <p:spPr>
          <a:xfrm>
            <a:off x="848166" y="3693478"/>
            <a:ext cx="2875602" cy="2187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Content Placeholder 6" descr="Portada de California’s Best Practices for Young Dual Language Learners: Research Overview Papers (Buenas prácticas de California para niños que aprenden dos idiomas. Artículos de reseña de investigación)&#10;"/>
          <p:cNvPicPr>
            <a:picLocks noGrp="1" noChangeAspect="1"/>
          </p:cNvPicPr>
          <p:nvPr>
            <p:ph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44" y="3693478"/>
            <a:ext cx="1659042" cy="2166514"/>
          </a:xfrm>
          <a:prstGeom prst="rect">
            <a:avLst/>
          </a:prstGeom>
          <a:ln w="38100" cap="sq">
            <a:solidFill>
              <a:srgbClr val="5F306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Content Placeholder 7" descr="Foto de pantalla sobre el sitio web de California Early Childhood Online">
            <a:extLst>
              <a:ext uri="{FF2B5EF4-FFF2-40B4-BE49-F238E27FC236}">
                <a16:creationId xmlns:a16="http://schemas.microsoft.com/office/drawing/2014/main" id="{6753B5A7-2D0B-4F40-B7F2-7DDB1BAE391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8"/>
          <a:stretch>
            <a:fillRect/>
          </a:stretch>
        </p:blipFill>
        <p:spPr>
          <a:xfrm>
            <a:off x="5961577" y="3672417"/>
            <a:ext cx="2396821" cy="2187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0C466DDA-84ED-4A2F-9312-96A5428AD7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5A270E9-2EC0-8E4B-B2C5-CC25833D9F0C}" type="slidenum">
              <a:rPr lang="en-US" altLang="x-none" sz="2400" smtClean="0"/>
              <a:pPr/>
              <a:t>19</a:t>
            </a:fld>
            <a:endParaRPr lang="en-U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387216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A3FE295-5AC7-4A8A-8F19-275414F3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sz="3200" b="0" i="1" u="none" baseline="0" dirty="0">
                <a:ln w="0">
                  <a:noFill/>
                </a:ln>
                <a:solidFill>
                  <a:schemeClr val="tx1"/>
                </a:solidFill>
              </a:rPr>
              <a:t>Best Practices for Planning Curriculum for Young Children:</a:t>
            </a:r>
            <a:r>
              <a:rPr lang="es" sz="3200" b="0" i="0" u="none" baseline="0" dirty="0">
                <a:ln w="0">
                  <a:noFill/>
                </a:ln>
                <a:solidFill>
                  <a:schemeClr val="tx1"/>
                </a:solidFill>
              </a:rPr>
              <a:t> </a:t>
            </a:r>
            <a:r>
              <a:rPr lang="es" sz="3200" b="0" i="1" u="none" baseline="0" dirty="0">
                <a:ln w="0">
                  <a:noFill/>
                </a:ln>
                <a:solidFill>
                  <a:schemeClr val="tx1"/>
                </a:solidFill>
              </a:rPr>
              <a:t>Family Partnerships and Culture</a:t>
            </a:r>
            <a:endParaRPr lang="es" sz="3200" dirty="0"/>
          </a:p>
        </p:txBody>
      </p:sp>
      <p:pic>
        <p:nvPicPr>
          <p:cNvPr id="8" name="Content Placeholder 2" descr="Imagen de la portada sobre la publicación de Asociaciones Familiares y Cultura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52739" y="1805896"/>
            <a:ext cx="3614461" cy="40234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C75898B-3E3C-4C44-9CD2-890D07211C23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pPr marL="173831" indent="-173831" algn="l" rtl="0">
              <a:spcBef>
                <a:spcPts val="600"/>
              </a:spcBef>
              <a:spcAft>
                <a:spcPts val="450"/>
              </a:spcAft>
            </a:pPr>
            <a:r>
              <a:rPr lang="es-MX" b="0" i="0" u="none" baseline="0" dirty="0"/>
              <a:t>Ideas para aumentar la competencia cultural</a:t>
            </a:r>
          </a:p>
          <a:p>
            <a:pPr marL="173831" indent="-173831" algn="l" rtl="0">
              <a:spcBef>
                <a:spcPts val="600"/>
              </a:spcBef>
              <a:spcAft>
                <a:spcPts val="450"/>
              </a:spcAft>
            </a:pPr>
            <a:r>
              <a:rPr lang="es-MX" b="0" i="0" u="none" baseline="0" dirty="0"/>
              <a:t>Ideas para comunicarse con las familias</a:t>
            </a:r>
          </a:p>
          <a:p>
            <a:pPr marL="173831" indent="-173831" algn="l" rtl="0">
              <a:spcBef>
                <a:spcPts val="600"/>
              </a:spcBef>
              <a:spcAft>
                <a:spcPts val="450"/>
              </a:spcAft>
            </a:pPr>
            <a:r>
              <a:rPr lang="es-MX" b="0" i="0" u="none" baseline="0" dirty="0"/>
              <a:t>Ideas para la autorreflexión</a:t>
            </a:r>
          </a:p>
          <a:p>
            <a:pPr marL="173831" indent="-173831" algn="l" rtl="0">
              <a:spcBef>
                <a:spcPts val="600"/>
              </a:spcBef>
              <a:spcAft>
                <a:spcPts val="450"/>
              </a:spcAft>
            </a:pPr>
            <a:r>
              <a:rPr lang="es-MX" b="0" i="0" u="none" baseline="0" dirty="0"/>
              <a:t>Ideas para la planificación con reflexión cultural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75D30C9-8739-49E6-BCB2-082254FDA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A270E9-2EC0-8E4B-B2C5-CC25833D9F0C}" type="slidenum">
              <a:rPr lang="en-US" altLang="x-none" sz="2400" smtClean="0"/>
              <a:pPr/>
              <a:t>2</a:t>
            </a:fld>
            <a:endParaRPr lang="en-U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694799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algn="l" rtl="0"/>
            <a:r>
              <a:rPr lang="es" b="0" i="0" u="none" baseline="0" dirty="0"/>
              <a:t>El juego de las sillas  </a:t>
            </a:r>
          </a:p>
        </p:txBody>
      </p:sp>
      <p:sp>
        <p:nvSpPr>
          <p:cNvPr id="6" name="Content Placeholder 2" descr="Walk around while the music is playing.&#10;When it stops, find a partner and share two (new and or used) ideas with your musical chair partner. &#10;When the music starts again, find a new partner.&#10;"/>
          <p:cNvSpPr>
            <a:spLocks noGrp="1" noChangeArrowheads="1"/>
          </p:cNvSpPr>
          <p:nvPr>
            <p:ph idx="1"/>
          </p:nvPr>
        </p:nvSpPr>
        <p:spPr>
          <a:xfrm>
            <a:off x="704088" y="1982781"/>
            <a:ext cx="7891272" cy="4023360"/>
          </a:xfrm>
          <a:prstGeom prst="wedgeRoundRectCallout">
            <a:avLst>
              <a:gd name="adj1" fmla="val -56060"/>
              <a:gd name="adj2" fmla="val 2531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514350" indent="-514350" algn="l" rtl="0">
              <a:spcBef>
                <a:spcPts val="90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s-MX" b="0" i="0" u="none" baseline="0" dirty="0"/>
              <a:t>Caminen mientras suena la música.</a:t>
            </a:r>
          </a:p>
          <a:p>
            <a:pPr marL="514350" indent="-514350" algn="l" rtl="0">
              <a:spcBef>
                <a:spcPts val="90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s-MX" b="0" i="0" u="none" baseline="0" dirty="0"/>
              <a:t>Cuando se detenga, encuentren un compañero y compartan dos ideas (nuevas o utilizadas) con su compañero del juego de la sillas. </a:t>
            </a:r>
          </a:p>
          <a:p>
            <a:pPr marL="514350" indent="-514350" algn="l" rtl="0">
              <a:spcBef>
                <a:spcPts val="90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s-MX" b="0" i="0" u="none" baseline="0" dirty="0"/>
              <a:t>Cuando la música vuelva a comenzar, encuentren un compañero nuevo.</a:t>
            </a:r>
            <a:endParaRPr lang="es-MX" sz="2400" b="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C4A6C0B-6253-4E33-A6BB-4499FF7CF5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/>
            <a:fld id="{65A270E9-2EC0-8E4B-B2C5-CC25833D9F0C}" type="slidenum">
              <a:rPr sz="2400"/>
              <a:pPr algn="l" rtl="0"/>
              <a:t>20</a:t>
            </a:fld>
            <a:endParaRPr lang="e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326941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4B13C-E326-6C4D-AF4C-0FFABAAB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72" y="2989746"/>
            <a:ext cx="3432430" cy="1162050"/>
          </a:xfrm>
        </p:spPr>
        <p:txBody>
          <a:bodyPr/>
          <a:lstStyle/>
          <a:p>
            <a:pPr algn="l" rtl="0"/>
            <a:r>
              <a:rPr lang="es-MX" sz="4000" b="1" i="0" u="none" baseline="0" dirty="0"/>
              <a:t>Principios básicos para desarrollar la competencia cultural</a:t>
            </a:r>
            <a:endParaRPr lang="es-MX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2ED7C-D5F4-5644-A9C0-79D5EA6F1F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35413" y="273050"/>
            <a:ext cx="4928616" cy="5853113"/>
          </a:xfrm>
        </p:spPr>
        <p:txBody>
          <a:bodyPr/>
          <a:lstStyle/>
          <a:p>
            <a:pPr marL="463550" indent="-4635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s-MX" b="0" i="0" u="none" baseline="0" dirty="0"/>
              <a:t>Reflexionar sobre el propio origen cultural.</a:t>
            </a:r>
          </a:p>
          <a:p>
            <a:pPr marL="463550" indent="-4635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s-MX" b="0" i="0" u="none" baseline="0" dirty="0"/>
              <a:t>Aprender sobre los niños del programa y sus familias</a:t>
            </a:r>
          </a:p>
          <a:p>
            <a:pPr marL="463550" indent="-4635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s-MX" b="0" i="0" u="none" baseline="0" dirty="0"/>
              <a:t>Examinar la creencia de que la cultura propia es mejor que las demás.</a:t>
            </a:r>
          </a:p>
          <a:p>
            <a:pPr marL="463550" indent="-4635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s-MX" b="0" i="0" u="none" baseline="0" dirty="0"/>
              <a:t>Adoptar una postura de respeto cultural.</a:t>
            </a:r>
          </a:p>
          <a:p>
            <a:pPr marL="463550" indent="-4635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s-MX" b="0" i="0" u="none" baseline="0" dirty="0"/>
              <a:t>Ser aprendiz antes de intentar ser maestro.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10AE2EC-DF35-45F1-9296-5ABE37C1A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/>
            <a:fld id="{65A270E9-2EC0-8E4B-B2C5-CC25833D9F0C}" type="slidenum">
              <a:rPr sz="2400"/>
              <a:pPr/>
              <a:t>3</a:t>
            </a:fld>
            <a:endParaRPr lang="e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409792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rtl="0"/>
            <a:r>
              <a:rPr lang="es-MX" sz="2800" b="0" i="0" u="none" baseline="0" dirty="0"/>
              <a:t>¿Cómo lucen estos principios en sus rutinas diarias?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247E032-6A32-A642-8657-BBD167E23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l" rtl="0"/>
            <a:r>
              <a:rPr lang="es-MX" b="1" i="0" u="none" baseline="0" dirty="0"/>
              <a:t>“Formular los objetivos de aprendizaje de los niños de maneras que reflejen los valores y los objetivos de la cultura de los niños”</a:t>
            </a:r>
            <a:r>
              <a:rPr lang="es-MX" b="0" i="0" u="none" baseline="0" dirty="0"/>
              <a:t> (</a:t>
            </a:r>
            <a:r>
              <a:rPr lang="es-MX" b="0" i="1" u="none" baseline="0" dirty="0"/>
              <a:t>Family Partnerships and Culture </a:t>
            </a:r>
            <a:r>
              <a:rPr lang="es-MX" b="0" i="0" u="none" baseline="0" dirty="0"/>
              <a:t>[CDE], pág. 77).</a:t>
            </a:r>
            <a:endParaRPr lang="es-MX" b="0" dirty="0"/>
          </a:p>
        </p:txBody>
      </p:sp>
      <p:pic>
        <p:nvPicPr>
          <p:cNvPr id="8" name="Picture 3" descr="Niña con marioneta">
            <a:extLst>
              <a:ext uri="{FF2B5EF4-FFF2-40B4-BE49-F238E27FC236}">
                <a16:creationId xmlns:a16="http://schemas.microsoft.com/office/drawing/2014/main" id="{FA5750D7-34F2-774E-991C-449DBA1933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4" r="19764"/>
          <a:stretch>
            <a:fillRect/>
          </a:stretch>
        </p:blipFill>
        <p:spPr>
          <a:noFill/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91F7FA0-7141-4B4C-A8E0-E0BDCD3037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</p:spPr>
        <p:txBody>
          <a:bodyPr/>
          <a:lstStyle/>
          <a:p>
            <a:pPr algn="l" rtl="0"/>
            <a:fld id="{65A270E9-2EC0-8E4B-B2C5-CC25833D9F0C}" type="slidenum">
              <a:rPr sz="2400"/>
              <a:pPr algn="l" rtl="0"/>
              <a:t>4</a:t>
            </a:fld>
            <a:endParaRPr lang="e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223884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B8848F8-05ED-034B-872E-60E7F2FE0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0" i="0" u="none" baseline="0" dirty="0"/>
              <a:t>Aplicación de las Mejores prácticas–1</a:t>
            </a:r>
          </a:p>
        </p:txBody>
      </p:sp>
      <p:pic>
        <p:nvPicPr>
          <p:cNvPr id="9" name="Content Placeholder 2" descr="Aplicación de buenas prácticas en las rutinas diarias ">
            <a:extLst>
              <a:ext uri="{FF2B5EF4-FFF2-40B4-BE49-F238E27FC236}">
                <a16:creationId xmlns:a16="http://schemas.microsoft.com/office/drawing/2014/main" id="{2221B44A-F01A-D547-89AB-644A7EA671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0615" y="1728680"/>
            <a:ext cx="3784795" cy="4178515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800A4AC-2858-9540-B1C8-022A858353A6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pPr marL="228600" indent="-228600" algn="l" rtl="0">
              <a:tabLst>
                <a:tab pos="171450" algn="l"/>
              </a:tabLst>
            </a:pPr>
            <a:r>
              <a:rPr lang="es-MX" b="0" i="0" u="none" baseline="0" dirty="0"/>
              <a:t>¿Cómo dan la bienvenida a las familias en sus rutinas diarias? </a:t>
            </a:r>
          </a:p>
          <a:p>
            <a:pPr marL="228600" indent="-228600" algn="l" rtl="0">
              <a:tabLst>
                <a:tab pos="171450" algn="l"/>
              </a:tabLst>
            </a:pPr>
            <a:r>
              <a:rPr lang="es-MX" b="0" i="0" u="none" baseline="0" dirty="0"/>
              <a:t>Utilicen el documento de apoyo para anotar sus ideas.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F120575-B9B0-4E99-885C-C3B1CEED3D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</p:spPr>
        <p:txBody>
          <a:bodyPr/>
          <a:lstStyle/>
          <a:p>
            <a:pPr algn="l" rtl="0"/>
            <a:fld id="{65A270E9-2EC0-8E4B-B2C5-CC25833D9F0C}" type="slidenum">
              <a:rPr sz="2400"/>
              <a:pPr algn="l" rtl="0"/>
              <a:t>5</a:t>
            </a:fld>
            <a:endParaRPr lang="e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334031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887D-8F55-AC43-9EC8-81FFB857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MX" b="0" i="0" u="none" baseline="0" dirty="0"/>
              <a:t>La naturaleza integrada del aprendizaje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593FD-8375-2B4F-8D31-A277EC8AE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-MX" b="1" i="0" u="none" baseline="0" dirty="0"/>
              <a:t>Conexiones de la Guía Niños en edad preescolar que aprenden inglés</a:t>
            </a:r>
          </a:p>
        </p:txBody>
      </p:sp>
    </p:spTree>
    <p:extLst>
      <p:ext uri="{BB962C8B-B14F-4D97-AF65-F5344CB8AC3E}">
        <p14:creationId xmlns:p14="http://schemas.microsoft.com/office/powerpoint/2010/main" val="2913637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" sz="4000" b="0" i="0" u="none" baseline="0" dirty="0"/>
              <a:t>Preguntas abordadas</a:t>
            </a:r>
            <a:r>
              <a:rPr lang="es" sz="4000" b="0" i="0" u="none" dirty="0"/>
              <a:t> en </a:t>
            </a:r>
            <a:r>
              <a:rPr lang="es" sz="4000" b="0" i="0" u="none" baseline="0" dirty="0"/>
              <a:t>la publicación</a:t>
            </a:r>
          </a:p>
        </p:txBody>
      </p:sp>
      <p:pic>
        <p:nvPicPr>
          <p:cNvPr id="4" name="Content Placeholder 3" descr="Portada de The Integrated Nature of Learning (La naturaleza integrada del aprendizaje)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93060" y="1600200"/>
            <a:ext cx="3422295" cy="443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7691A-A8C2-1140-B040-D1DD61F44904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pPr algn="l" rtl="0"/>
            <a:r>
              <a:rPr lang="es-MX" b="0" i="0" u="none" baseline="0" dirty="0"/>
              <a:t>¿Qué significa enseñar cuando trabajamos con bebés y niños pequeños desde el nacimiento hasta los 5 años?</a:t>
            </a:r>
          </a:p>
          <a:p>
            <a:pPr algn="l" rtl="0"/>
            <a:r>
              <a:rPr lang="es-MX" b="0" i="0" u="none" baseline="0" dirty="0"/>
              <a:t>¿Cómo se ve el currículo durante este primer período de educación?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FA28CC3-7792-4A0B-BFF9-28A8CD63AE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</p:spPr>
        <p:txBody>
          <a:bodyPr/>
          <a:lstStyle/>
          <a:p>
            <a:pPr algn="l" rtl="0"/>
            <a:fld id="{65A270E9-2EC0-8E4B-B2C5-CC25833D9F0C}" type="slidenum">
              <a:rPr sz="2400"/>
              <a:pPr algn="l" rtl="0"/>
              <a:t>7</a:t>
            </a:fld>
            <a:endParaRPr lang="e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72130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CEE481-63C1-4225-B819-C7B5CA14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54000"/>
            <a:ext cx="3352799" cy="1117600"/>
          </a:xfrm>
          <a:noFill/>
        </p:spPr>
        <p:txBody>
          <a:bodyPr/>
          <a:lstStyle/>
          <a:p>
            <a:pPr algn="l" rtl="0"/>
            <a:r>
              <a:rPr lang="es" sz="3600" b="0" i="0" u="none" baseline="0" dirty="0"/>
              <a:t>La planificación dinámica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6F71CFF-88E7-0C4A-BA92-70694BA33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0050" y="1371600"/>
            <a:ext cx="3352799" cy="4692325"/>
          </a:xfrm>
          <a:solidFill>
            <a:srgbClr val="F5F8F9"/>
          </a:solidFill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s-MX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“Los planes de currículo que son dinámicos, construidos en colaboración con los niños y receptivos, ponen el pensamiento de los niños en el centro del proceso de planificación del currículo” </a:t>
            </a:r>
            <a:r>
              <a:rPr lang="es-MX" b="0" i="0" u="none" baseline="0" dirty="0"/>
              <a:t>(</a:t>
            </a:r>
            <a:r>
              <a:rPr lang="es-MX" b="0" i="1" u="none" baseline="0" dirty="0"/>
              <a:t>The Integrated Nature of Learning</a:t>
            </a:r>
            <a:r>
              <a:rPr lang="es-MX" b="0" i="0" u="none" baseline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s-MX" b="0" i="0" u="none" baseline="0" dirty="0"/>
              <a:t> pág. 54).</a:t>
            </a:r>
            <a:endParaRPr lang="es-MX" dirty="0"/>
          </a:p>
        </p:txBody>
      </p:sp>
      <p:pic>
        <p:nvPicPr>
          <p:cNvPr id="12" name="Content Placeholder 3" descr="Familia construyendo con Legos">
            <a:extLst>
              <a:ext uri="{FF2B5EF4-FFF2-40B4-BE49-F238E27FC236}">
                <a16:creationId xmlns:a16="http://schemas.microsoft.com/office/drawing/2014/main" id="{59B468AA-53BB-B847-A543-BF97EE245F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17" r="22717"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8896228-502F-4DD2-ACB6-D6EC5DD851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</p:spPr>
        <p:txBody>
          <a:bodyPr/>
          <a:lstStyle/>
          <a:p>
            <a:pPr algn="l" rtl="0"/>
            <a:fld id="{65A270E9-2EC0-8E4B-B2C5-CC25833D9F0C}" type="slidenum">
              <a:rPr sz="2400"/>
              <a:pPr algn="l" rtl="0"/>
              <a:t>8</a:t>
            </a:fld>
            <a:endParaRPr lang="e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2886131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8E69-833B-F74C-80FA-C1C01C4E3B46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586404" y="0"/>
            <a:ext cx="8347284" cy="1188150"/>
          </a:xfrm>
        </p:spPr>
        <p:txBody>
          <a:bodyPr>
            <a:normAutofit fontScale="90000"/>
          </a:bodyPr>
          <a:lstStyle/>
          <a:p>
            <a:pPr algn="l" rtl="0"/>
            <a:r>
              <a:rPr lang="es" b="0" i="0" u="none" baseline="0" dirty="0"/>
              <a:t>Aplicación de las Mejores prácticas–2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E2F746-0501-4E4F-BAF5-0BB0903D1C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6404" y="1392442"/>
            <a:ext cx="3536417" cy="4474957"/>
          </a:xfrm>
        </p:spPr>
        <p:txBody>
          <a:bodyPr/>
          <a:lstStyle/>
          <a:p>
            <a:pPr algn="l" rtl="0">
              <a:lnSpc>
                <a:spcPct val="100000"/>
              </a:lnSpc>
              <a:spcBef>
                <a:spcPts val="600"/>
              </a:spcBef>
            </a:pPr>
            <a:r>
              <a:rPr lang="es-MX" sz="2400" b="0" i="0" u="none" baseline="0" dirty="0"/>
              <a:t>Elegir un interés, una práctica o modo de vida cultural/de la familia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</a:pPr>
            <a:r>
              <a:rPr lang="es-MX" sz="2400" b="0" i="0" u="none" baseline="0" dirty="0"/>
              <a:t>Mapear invitaciones al aprendizaje para diversos dominios 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</a:pPr>
            <a:r>
              <a:rPr lang="es-MX" sz="2400" b="0" i="0" u="none" baseline="0" dirty="0"/>
              <a:t>Añadir apoyos para los niños que aprenden en dos idiomas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A14C2D96-A140-4E23-949F-B54BD2290D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04700" y="1392442"/>
            <a:ext cx="2703512" cy="1504034"/>
          </a:xfrm>
          <a:prstGeom prst="ellipse">
            <a:avLst/>
          </a:prstGeom>
          <a:solidFill>
            <a:srgbClr val="07509C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b="0" dirty="0" err="1"/>
              <a:t>Invitación</a:t>
            </a:r>
            <a:r>
              <a:rPr lang="en-US" sz="2400" b="0" dirty="0"/>
              <a:t> al </a:t>
            </a:r>
            <a:r>
              <a:rPr lang="en-US" sz="2400" b="0" dirty="0" err="1"/>
              <a:t>aprendizaje</a:t>
            </a:r>
            <a:endParaRPr lang="en-US" sz="2400" b="0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8DD1B84F-C16C-495A-86EC-FDBEA65DD3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98459" y="2694527"/>
            <a:ext cx="2864668" cy="2395416"/>
          </a:xfrm>
          <a:prstGeom prst="ellipse">
            <a:avLst/>
          </a:prstGeom>
          <a:solidFill>
            <a:srgbClr val="07509C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ES" sz="2400" b="0" dirty="0"/>
              <a:t>Interés, práctica o modo de vida cultural/de la familia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5693BC63-05E6-4108-9095-B219D79069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33011" y="4567656"/>
            <a:ext cx="2561797" cy="1504035"/>
          </a:xfrm>
          <a:prstGeom prst="ellipse">
            <a:avLst/>
          </a:prstGeom>
          <a:solidFill>
            <a:srgbClr val="07509C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b="0" dirty="0" err="1"/>
              <a:t>Invitación</a:t>
            </a:r>
            <a:r>
              <a:rPr lang="en-US" sz="2400" b="0" dirty="0"/>
              <a:t> al </a:t>
            </a:r>
            <a:r>
              <a:rPr lang="en-US" sz="2400" b="0" dirty="0" err="1"/>
              <a:t>aprendizaje</a:t>
            </a:r>
            <a:endParaRPr lang="en-US" sz="2400" b="0" dirty="0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11DC683F-FB86-4153-9554-F0B4EEC062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71892" y="4525836"/>
            <a:ext cx="2561796" cy="1504035"/>
          </a:xfrm>
          <a:prstGeom prst="ellipse">
            <a:avLst/>
          </a:prstGeom>
          <a:solidFill>
            <a:srgbClr val="07509C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b="0" dirty="0" err="1"/>
              <a:t>Invitación</a:t>
            </a:r>
            <a:r>
              <a:rPr lang="en-US" sz="2400" b="0" dirty="0"/>
              <a:t> al </a:t>
            </a:r>
            <a:r>
              <a:rPr lang="en-US" sz="2400" b="0" dirty="0" err="1"/>
              <a:t>aprendizaje</a:t>
            </a:r>
            <a:endParaRPr lang="en-US" sz="2400" b="0" dirty="0"/>
          </a:p>
        </p:txBody>
      </p:sp>
      <p:sp>
        <p:nvSpPr>
          <p:cNvPr id="25" name="Slide Number Placeholder 7">
            <a:extLst>
              <a:ext uri="{FF2B5EF4-FFF2-40B4-BE49-F238E27FC236}">
                <a16:creationId xmlns:a16="http://schemas.microsoft.com/office/drawing/2014/main" id="{44CFAF39-09D6-4A2A-B128-469D2CC0B191}"/>
              </a:ext>
            </a:extLst>
          </p:cNvPr>
          <p:cNvSpPr txBox="1">
            <a:spLocks/>
          </p:cNvSpPr>
          <p:nvPr/>
        </p:nvSpPr>
        <p:spPr bwMode="auto">
          <a:xfrm>
            <a:off x="8439912" y="6285805"/>
            <a:ext cx="704088" cy="43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4320" indent="-274320" algn="l" defTabSz="457200" rtl="0" eaLnBrk="0" fontAlgn="base" hangingPunct="0">
              <a:lnSpc>
                <a:spcPct val="90000"/>
              </a:lnSpc>
              <a:spcBef>
                <a:spcPts val="1500"/>
              </a:spcBef>
              <a:spcAft>
                <a:spcPts val="500"/>
              </a:spcAft>
              <a:buFont typeface="Arial" charset="0"/>
              <a:buChar char="•"/>
              <a:defRPr sz="2800" b="1" kern="1200" baseline="0">
                <a:solidFill>
                  <a:srgbClr val="1C3F71"/>
                </a:solidFill>
                <a:latin typeface="Arial" charset="0"/>
                <a:ea typeface="ＭＳ Ｐゴシック" pitchFamily="34" charset="-128"/>
                <a:cs typeface="MS PGothic" pitchFamily="34" charset="-128"/>
              </a:defRPr>
            </a:lvl1pPr>
            <a:lvl2pPr marL="548640" indent="-27432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Font typeface="Arial" charset="0"/>
              <a:buChar char="–"/>
              <a:defRPr sz="2800" b="0" i="0" kern="1200" baseline="0">
                <a:solidFill>
                  <a:srgbClr val="141414"/>
                </a:solidFill>
                <a:latin typeface="Arial" charset="0"/>
                <a:ea typeface="ＭＳ Ｐゴシック" pitchFamily="34" charset="-128"/>
                <a:cs typeface="ＭＳ Ｐゴシック" pitchFamily="-1" charset="-128"/>
              </a:defRPr>
            </a:lvl2pPr>
            <a:lvl3pPr marL="822960" indent="-27432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C3F71"/>
              </a:buClr>
              <a:buFont typeface="Courier New" charset="0"/>
              <a:buChar char="o"/>
              <a:defRPr sz="2800" kern="1200" baseline="0">
                <a:solidFill>
                  <a:srgbClr val="141414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097280" indent="-27432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Char char="–"/>
              <a:defRPr sz="2800" kern="1200" baseline="0">
                <a:solidFill>
                  <a:srgbClr val="141414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371600" indent="-27432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Wingdings" charset="2"/>
              <a:buChar char="§"/>
              <a:defRPr sz="2800" kern="1200" baseline="0">
                <a:solidFill>
                  <a:srgbClr val="141414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65A270E9-2EC0-8E4B-B2C5-CC25833D9F0C}" type="slidenum">
              <a:rPr lang="en-US" sz="2400" b="0" smtClean="0">
                <a:solidFill>
                  <a:schemeClr val="tx1"/>
                </a:solidFill>
              </a:rPr>
              <a:pPr marL="0" indent="0">
                <a:buNone/>
              </a:pPr>
              <a:t>9</a:t>
            </a:fld>
            <a:endParaRPr lang="en-US" altLang="x-none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87549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DE ELD">
      <a:dk1>
        <a:srgbClr val="515E6E"/>
      </a:dk1>
      <a:lt1>
        <a:srgbClr val="FFFFFF"/>
      </a:lt1>
      <a:dk2>
        <a:srgbClr val="1C3F71"/>
      </a:dk2>
      <a:lt2>
        <a:srgbClr val="CEDCE1"/>
      </a:lt2>
      <a:accent1>
        <a:srgbClr val="07509C"/>
      </a:accent1>
      <a:accent2>
        <a:srgbClr val="28A98A"/>
      </a:accent2>
      <a:accent3>
        <a:srgbClr val="A85524"/>
      </a:accent3>
      <a:accent4>
        <a:srgbClr val="1C3F71"/>
      </a:accent4>
      <a:accent5>
        <a:srgbClr val="AA4C9C"/>
      </a:accent5>
      <a:accent6>
        <a:srgbClr val="99BAE2"/>
      </a:accent6>
      <a:hlink>
        <a:srgbClr val="28A98A"/>
      </a:hlink>
      <a:folHlink>
        <a:srgbClr val="A8552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2478</Words>
  <Application>Microsoft Office PowerPoint</Application>
  <PresentationFormat>On-screen Show (4:3)</PresentationFormat>
  <Paragraphs>203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Wingdings</vt:lpstr>
      <vt:lpstr>3_Office Theme</vt:lpstr>
      <vt:lpstr>Best Practices for Planning Curriculum for Young Children: Family Partnerships and Culture [Mejores prácticas para planificar el currículo para niños pequeños: Asociaciones con las familias y cultura]</vt:lpstr>
      <vt:lpstr>Best Practices for Planning Curriculum for Young Children: Family Partnerships and Culture</vt:lpstr>
      <vt:lpstr>Principios básicos para desarrollar la competencia cultural</vt:lpstr>
      <vt:lpstr>¿Cómo lucen estos principios en sus rutinas diarias?</vt:lpstr>
      <vt:lpstr>Aplicación de las Mejores prácticas–1</vt:lpstr>
      <vt:lpstr>La naturaleza integrada del aprendizaje</vt:lpstr>
      <vt:lpstr>Preguntas abordadas en la publicación</vt:lpstr>
      <vt:lpstr>La planificación dinámica</vt:lpstr>
      <vt:lpstr>Aplicación de las Mejores prácticas–2</vt:lpstr>
      <vt:lpstr>Preschool Program Guidelines</vt:lpstr>
      <vt:lpstr>Los beneficios del bilingüismo </vt:lpstr>
      <vt:lpstr>Por qué son importantes ambos idiomas</vt:lpstr>
      <vt:lpstr>Capítulo 6 (pág. 75):  Apoyo para niños que aprenden dos idiomas</vt:lpstr>
      <vt:lpstr>Observemos un ejemplo</vt:lpstr>
      <vt:lpstr>Aplicación de las Mejores prácticas–3</vt:lpstr>
      <vt:lpstr>Hacer participar a las familias, Caso y Estrategias del Marco de currículo preescolar de California</vt:lpstr>
      <vt:lpstr>Marco de currículo preescolar de California</vt:lpstr>
      <vt:lpstr>Estrategias para apoyar las asociaciones con las familias en prácticas de lectoescritura temprana</vt:lpstr>
      <vt:lpstr>Otros recursos para utilizar</vt:lpstr>
      <vt:lpstr>El juego de las sillas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for Planning Curriculum for Young Children: Family Partnerships and Culture [Mejores prácticas para planificar el currículo para niños pequeños: Asociaciones con las familias y cultura]</dc:title>
  <dc:creator/>
  <cp:lastModifiedBy/>
  <cp:revision>1</cp:revision>
  <dcterms:created xsi:type="dcterms:W3CDTF">2021-02-20T20:41:18Z</dcterms:created>
  <dcterms:modified xsi:type="dcterms:W3CDTF">2021-02-21T15:55:14Z</dcterms:modified>
</cp:coreProperties>
</file>