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9"/>
  </p:notesMasterIdLst>
  <p:handoutMasterIdLst>
    <p:handoutMasterId r:id="rId10"/>
  </p:handoutMasterIdLst>
  <p:sldIdLst>
    <p:sldId id="1296" r:id="rId2"/>
    <p:sldId id="1302" r:id="rId3"/>
    <p:sldId id="1280" r:id="rId4"/>
    <p:sldId id="1297" r:id="rId5"/>
    <p:sldId id="1282" r:id="rId6"/>
    <p:sldId id="1306" r:id="rId7"/>
    <p:sldId id="1298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71"/>
    <a:srgbClr val="0B519E"/>
    <a:srgbClr val="F5F8F9"/>
    <a:srgbClr val="07509C"/>
    <a:srgbClr val="CEDCE1"/>
    <a:srgbClr val="C71B71"/>
    <a:srgbClr val="87124D"/>
    <a:srgbClr val="F9D7E7"/>
    <a:srgbClr val="21544A"/>
    <a:srgbClr val="8FD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81447" autoAdjust="0"/>
  </p:normalViewPr>
  <p:slideViewPr>
    <p:cSldViewPr snapToGrid="0" snapToObjects="1">
      <p:cViewPr varScale="1">
        <p:scale>
          <a:sx n="52" d="100"/>
          <a:sy n="52" d="100"/>
        </p:scale>
        <p:origin x="6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01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5129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9370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Preschool</a:t>
            </a:r>
            <a:r>
              <a:rPr lang="es-MX" dirty="0"/>
              <a:t> </a:t>
            </a:r>
            <a:r>
              <a:rPr lang="es-MX" dirty="0" err="1"/>
              <a:t>Program</a:t>
            </a:r>
            <a:r>
              <a:rPr lang="es-MX" dirty="0"/>
              <a:t> </a:t>
            </a:r>
            <a:r>
              <a:rPr lang="es-MX" dirty="0" err="1"/>
              <a:t>Guidelines</a:t>
            </a:r>
            <a:r>
              <a:rPr lang="es-MX" dirty="0"/>
              <a:t> (Guía del programa preescolar)</a:t>
            </a:r>
          </a:p>
          <a:p>
            <a:r>
              <a:rPr lang="es-ES" dirty="0"/>
              <a:t>Conexiones de la Guía para niños en edad preescolar que aprenden inglés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1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6252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58004"/>
          </a:xfrm>
        </p:spPr>
        <p:txBody>
          <a:bodyPr>
            <a:noAutofit/>
          </a:bodyPr>
          <a:lstStyle/>
          <a:p>
            <a:pPr marL="171450" indent="-171450" algn="l" defTabSz="966612" rtl="0">
              <a:spcBef>
                <a:spcPts val="432"/>
              </a:spcBef>
              <a:buFont typeface="Arial" panose="020B0604020202020204" pitchFamily="34" charset="0"/>
              <a:buChar char="•"/>
              <a:defRPr/>
            </a:pPr>
            <a:r>
              <a:rPr lang="es-ES" b="0" i="0" u="none" baseline="0" noProof="0" dirty="0"/>
              <a:t>“Estar expuesto a dos o más idiomas a una edad temprana es un regalo. Es un regalo debido a que los niños que son capaces de aprender mediante dos o más idiomas obtienen beneficios cognitivos, sociales y emocionales”. </a:t>
            </a:r>
          </a:p>
          <a:p>
            <a:pPr marL="171450" indent="-171450" algn="l" defTabSz="966612" rtl="0">
              <a:spcBef>
                <a:spcPts val="432"/>
              </a:spcBef>
              <a:buFont typeface="Arial" panose="020B0604020202020204" pitchFamily="34" charset="0"/>
              <a:buChar char="•"/>
              <a:defRPr/>
            </a:pPr>
            <a:r>
              <a:rPr lang="es-ES" b="0" i="0" u="none" baseline="0" noProof="0" dirty="0"/>
              <a:t>“La exposición a más de un idioma debe ser celebrada como una oportunidad de crecimiento que ofrece muchas ventajas sociales y de aprendizaje. Los niños que están desarrollando capacidades bilingües desarrollan fortalezas únicas que fortalecerán los recursos culturales y lingüísticos de California”. </a:t>
            </a:r>
            <a:br>
              <a:rPr lang="es-ES" b="0" i="0" u="none" baseline="0" noProof="0" dirty="0"/>
            </a:br>
            <a:r>
              <a:rPr lang="es-ES" b="0" i="0" u="none" baseline="0" noProof="0" dirty="0"/>
              <a:t>(Fuente: CDE 2010, 224)</a:t>
            </a:r>
            <a:endParaRPr lang="es-MX" b="0" i="0" u="none" baseline="0" noProof="0" dirty="0"/>
          </a:p>
          <a:p>
            <a:pPr algn="l" defTabSz="966612" rtl="0">
              <a:spcBef>
                <a:spcPts val="432"/>
              </a:spcBef>
              <a:defRPr/>
            </a:pPr>
            <a:r>
              <a:rPr lang="es-MX" b="0" i="0" u="none" baseline="0" noProof="0" dirty="0"/>
              <a:t>Es fundamental tener en cuenta la comunicación del niño en todos los idiomas que esté aprendiendo para tener una imagen precisa del conocimiento y las habilidades de ese niño. Los niños pequeños, incluyendo a los niños con discapacidades, pueden aprender dos o más idiomas con éxito. Aprender dos o más idiomas tiene beneficios lingüísticos, sociales, cognitivos, académicos y culturales. El camino hacia el aprendizaje de un idioma comparte muchas similitudes con el camino hacia el aprendizaje de dos o más idiomas. </a:t>
            </a:r>
            <a:endParaRPr lang="es-MX" noProof="0" dirty="0"/>
          </a:p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Los educadores de infancia temprana que trabajan con niños que aprenden inglés deben conocer: </a:t>
            </a:r>
          </a:p>
          <a:p>
            <a:pPr marL="181240" indent="-181240" algn="l" rtl="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La función del idioma del hogar </a:t>
            </a:r>
          </a:p>
          <a:p>
            <a:pPr marL="181240" indent="-181240" algn="l" rtl="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La influencia de los valores culturales </a:t>
            </a:r>
          </a:p>
          <a:p>
            <a:pPr marL="181240" indent="-181240" algn="l" rtl="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Las etapas del desarrollo de un segundo idioma </a:t>
            </a:r>
          </a:p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(Marco de currículo preescolar, Volumen 1 (PCF), Vol 1, pág. 189)</a:t>
            </a:r>
          </a:p>
          <a:p>
            <a:pPr>
              <a:spcBef>
                <a:spcPts val="432"/>
              </a:spcBef>
            </a:pPr>
            <a:endParaRPr lang="es-MX" noProof="0" dirty="0"/>
          </a:p>
          <a:p>
            <a:pPr>
              <a:spcBef>
                <a:spcPts val="432"/>
              </a:spcBef>
            </a:pPr>
            <a:endParaRPr lang="es-MX" noProof="0" dirty="0"/>
          </a:p>
          <a:p>
            <a:pPr algn="l" rtl="0">
              <a:spcBef>
                <a:spcPts val="432"/>
              </a:spcBef>
            </a:pPr>
            <a:r>
              <a:rPr lang="es" b="0" i="0" u="none" baseline="0" dirty="0"/>
              <a:t> </a:t>
            </a:r>
          </a:p>
          <a:p>
            <a:pPr>
              <a:spcBef>
                <a:spcPts val="432"/>
              </a:spcBef>
            </a:pPr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42DCFEB-7EA7-7B43-A5BF-418E8D33CF72}" type="slidenum">
              <a:rPr/>
              <a:pPr rtl="0"/>
              <a:t>2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111908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rtl="0"/>
            <a:fld id="{6AD7B819-59D1-5346-9923-AF776D31B704}" type="slidenum">
              <a:rPr sz="1200">
                <a:ea typeface="ＭＳ Ｐゴシック" pitchFamily="-84" charset="-128"/>
                <a:cs typeface="ＭＳ Ｐゴシック" pitchFamily="-84" charset="-128"/>
              </a:rPr>
              <a:pPr algn="r" rtl="0"/>
              <a:t>3</a:t>
            </a:fld>
            <a:endParaRPr lang="es" sz="12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Las ventajas durante la infancia; Las ventajas durante la niñez; Las ventajas durante la edad adulta</a:t>
            </a:r>
            <a:endParaRPr lang="es-MX" sz="1200" b="0" i="0" u="none" kern="1200" baseline="0" noProof="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En general, la investigación indica que aprender o hablar más de un idioma trasmite una ventaja cognitiva en diversas tareas, que es detectable tan pronto como a partir de los siete meses (Kovacs y Mehler 2009 según se cita en la publicación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California’s Best Practices for Young Dual Language Learners</a:t>
            </a:r>
            <a:r>
              <a:rPr lang="es-MX" b="0" i="1" u="none" baseline="0" noProof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Research Overview Papers</a:t>
            </a:r>
            <a:r>
              <a:rPr lang="es-MX" b="0" i="0" u="none" baseline="0" noProof="0" dirty="0"/>
              <a:t>) que 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persiste durante toda la infancia y la adultez, e incluso ofrece algo de protección contra los síntomas de la enfermedad de Alzheimer (Craik, Bialystok, y Freedman 2010, según se cita en la publicación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California’s Best Practices for Young Dual Language Learners Research Overview Papers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s-MX" noProof="0" dirty="0"/>
          </a:p>
          <a:p>
            <a:pPr algn="l" rtl="0" eaLnBrk="1" hangingPunct="1"/>
            <a:endParaRPr lang="es-MX" noProof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24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4864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marL="0" indent="0" algn="l" defTabSz="457200" rtl="0">
              <a:buFontTx/>
              <a:buNone/>
            </a:pPr>
            <a:r>
              <a:rPr lang="es-MX" b="0" i="0" u="none" baseline="0" noProof="0" dirty="0"/>
              <a:t>¿Cómo puede mi programa apoyar a más de un idioma?</a:t>
            </a:r>
            <a:endParaRPr lang="es-MX" altLang="en-US" i="1" noProof="0" dirty="0">
              <a:ea typeface="Arial" charset="0"/>
            </a:endParaRPr>
          </a:p>
          <a:p>
            <a:pPr marL="0" indent="0" algn="l" defTabSz="457200" rtl="0">
              <a:buFontTx/>
              <a:buNone/>
            </a:pPr>
            <a:r>
              <a:rPr lang="es-MX" b="0" i="0" u="none" baseline="0" noProof="0" dirty="0">
                <a:ea typeface="Arial" charset="0"/>
              </a:rPr>
              <a:t>La publicación </a:t>
            </a:r>
            <a:r>
              <a:rPr lang="es-MX" b="0" i="1" u="none" baseline="0" noProof="0" dirty="0">
                <a:ea typeface="Arial" charset="0"/>
              </a:rPr>
              <a:t>Preschool Program Guidelines </a:t>
            </a:r>
            <a:r>
              <a:rPr lang="es-MX" b="0" i="0" u="none" baseline="0" noProof="0" dirty="0">
                <a:ea typeface="Arial" charset="0"/>
              </a:rPr>
              <a:t>brinda la orientación detallada que necesitan los administradores y las maestras para ofrecer programas preescolares de alta calidad que preparen a los niños para llegar al kindergarten con las habilidades fundamentales necesarias para lograr el éxito escolar. </a:t>
            </a:r>
          </a:p>
          <a:p>
            <a:pPr marL="0" indent="0" algn="l" defTabSz="457200" rtl="0">
              <a:buFontTx/>
              <a:buNone/>
            </a:pPr>
            <a:r>
              <a:rPr lang="es-ES" altLang="en-US" noProof="0" dirty="0"/>
              <a:t>Tabla 6.1. Estructuras del programa para el enfoque de Desarrollo equilibrado del inglés como Segundo idioma y de la lengua maternal</a:t>
            </a:r>
            <a:r>
              <a:rPr lang="es-MX" altLang="en-US" noProof="0" dirty="0"/>
              <a:t>: Estructuras del programa y Características relevantes</a:t>
            </a:r>
          </a:p>
          <a:p>
            <a:pPr marL="0" indent="0" algn="l" defTabSz="457200" rtl="0">
              <a:buFontTx/>
              <a:buNone/>
            </a:pPr>
            <a:endParaRPr lang="es-ES" alt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D3E76-7ABD-4101-A870-6D5419318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04AC8ED-2E39-C148-A5CA-525A315063A4}" type="slidenum">
              <a:rPr/>
              <a:pPr rtl="0">
                <a:defRPr/>
              </a:pPr>
              <a:t>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04290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i="1" u="none" baseline="0" noProof="0" dirty="0">
                <a:ea typeface="ＭＳ Ｐゴシック" charset="-128"/>
                <a:cs typeface="ＭＳ Ｐゴシック" charset="-128"/>
              </a:rPr>
              <a:t>Nota para el capacitador: </a:t>
            </a:r>
            <a:r>
              <a:rPr lang="es-MX" b="0" i="1" u="none" baseline="0" noProof="0" dirty="0">
                <a:ea typeface="ＭＳ Ｐゴシック" charset="-128"/>
                <a:cs typeface="ＭＳ Ｐゴシック" charset="-128"/>
              </a:rPr>
              <a:t>Insertar video aquí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0" i="0" u="none" baseline="0" noProof="0" dirty="0"/>
              <a:t>Este video muestra dos tipos diferentes de doble idioma: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Días alternados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Maestros alternados</a:t>
            </a:r>
          </a:p>
          <a:p>
            <a:r>
              <a:rPr lang="en-US" dirty="0"/>
              <a:t>SupportingDualLanguageLearners_ProgramApproaches.mp4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04AC8ED-2E39-C148-A5CA-525A315063A4}" type="slidenum">
              <a:rPr/>
              <a:pPr rtl="0">
                <a:defRPr/>
              </a:pPr>
              <a:t>5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4893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Tres </a:t>
            </a:r>
            <a:r>
              <a:rPr lang="en-US" dirty="0" err="1"/>
              <a:t>cosas</a:t>
            </a:r>
            <a:r>
              <a:rPr lang="en-US" dirty="0"/>
              <a:t> para </a:t>
            </a:r>
            <a:r>
              <a:rPr lang="en-US" dirty="0" err="1"/>
              <a:t>pensar</a:t>
            </a:r>
            <a:endParaRPr lang="en-US" dirty="0"/>
          </a:p>
          <a:p>
            <a:r>
              <a:rPr lang="en-US" dirty="0"/>
              <a:t>Dos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intentaré</a:t>
            </a:r>
            <a:endParaRPr lang="en-US" dirty="0"/>
          </a:p>
          <a:p>
            <a:r>
              <a:rPr lang="en-US" dirty="0"/>
              <a:t>Mi primer paso </a:t>
            </a:r>
            <a:r>
              <a:rPr lang="en-US" dirty="0" err="1"/>
              <a:t>será</a:t>
            </a:r>
            <a:r>
              <a:rPr lang="en-US" dirty="0"/>
              <a:t>...</a:t>
            </a:r>
          </a:p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6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335299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Estos recursos proporcionarán más temas para el desarrollo profesional presencial y estrategias de desarrollo para apoyar el profesionalismo y el aprendizaje continuo, especialmente para los educadores que trabajan con niños que aprenden en dos idiomas.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Seleccione cada ícono para descargar sus propias copias de las publicaciones y explorarlas: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Fundamentos del aprendizaje y marco de currículo [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Preschool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Learning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Foundations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and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Curriculum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Framework]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Fundamentos del aprendizaje y el desarrollo infantil y marco de currículo 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Infant/Toddler Learning and Development Foundations and Framework]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Family</a:t>
            </a:r>
            <a:r>
              <a:rPr kumimoji="0" lang="es-MX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Partnerships</a:t>
            </a:r>
            <a:r>
              <a:rPr kumimoji="0" lang="es-MX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Culture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Guía PEL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Buenas prácticas de California para los niños que aprenden dos idiomas. Informes de investigación [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California’s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Best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Young Dual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Language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Learners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Research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Overview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Papers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]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El DRDP (2015): Continuidad de desarrollo desde la infancia temprana hasta el ingreso al jardín de niños 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DRDP (2015): A Developmental Continuum from Early Infancy to Kindergarten Entry]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Competencias para el educador de infancia temprana de California [California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Early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Childhood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Educator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Competencies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5474B7-4193-094F-B247-ED123B8D3FE7}" type="slidenum">
              <a:rPr/>
              <a:pPr rtl="0"/>
              <a:t>7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307107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389881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3D1621-3CC0-43D5-8299-C152B2EA72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5472" y="2361998"/>
            <a:ext cx="4038600" cy="3037461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9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34" r:id="rId18"/>
    <p:sldLayoutId id="2147484341" r:id="rId19"/>
    <p:sldLayoutId id="2147484342" r:id="rId20"/>
    <p:sldLayoutId id="2147484344" r:id="rId2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DF1118-60A2-4F55-8D60-BD9DFBD8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MX" b="0" i="1" u="none" baseline="0" dirty="0"/>
              <a:t>Preschool Program Guidelines </a:t>
            </a:r>
            <a:r>
              <a:rPr lang="es-MX" b="0" i="0" u="none" baseline="0" dirty="0"/>
              <a:t>(Guía del programa </a:t>
            </a:r>
            <a:r>
              <a:rPr lang="es-MX" dirty="0"/>
              <a:t>p</a:t>
            </a:r>
            <a:r>
              <a:rPr lang="es-MX" b="0" i="0" u="none" baseline="0" dirty="0"/>
              <a:t>reescolar)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1" i="0" u="none" baseline="0" dirty="0"/>
              <a:t>Conexiones de la Guía para</a:t>
            </a:r>
            <a:r>
              <a:rPr lang="es-MX" b="1" i="0" u="none" dirty="0"/>
              <a:t> n</a:t>
            </a:r>
            <a:r>
              <a:rPr lang="es-MX" b="1" i="0" u="none" baseline="0" dirty="0"/>
              <a:t>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213454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4031-D6EE-2F4A-BA5E-016DA522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7405"/>
            <a:ext cx="7891272" cy="905867"/>
          </a:xfrm>
        </p:spPr>
        <p:txBody>
          <a:bodyPr/>
          <a:lstStyle/>
          <a:p>
            <a:pPr algn="l" rtl="0"/>
            <a:r>
              <a:rPr lang="es" b="0" i="0" u="none" baseline="0" dirty="0"/>
              <a:t>Los beneficios del bilingüismo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B69D-BAA3-4C56-8E44-EBACF64E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49" y="1188720"/>
            <a:ext cx="8126941" cy="4846320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800"/>
              </a:spcAft>
            </a:pPr>
            <a:r>
              <a:rPr lang="es-MX" sz="2600" b="0" i="0" u="none" baseline="0" dirty="0"/>
              <a:t>“Estar expuesto a dos o más idiomas a una edad temprana es un regalo. Es un regalo debido a que los niños que son capaces de aprender mediante dos o más idiomas obtienen beneficios cognitivos, sociales y emocionales”. 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s-MX" sz="2600" b="0" i="0" u="none" baseline="0" dirty="0"/>
              <a:t>“La exposición a más de un idioma debe ser celebrada como una oportunidad de crecimiento que ofrece muchas ventajas sociales y de aprendizaje. Los niños que están desarrollando capacidades bilingües desarrollan fortalezas únicas que fortalecerán los recursos culturales y lingüísticos de California”. </a:t>
            </a:r>
          </a:p>
          <a:p>
            <a:pPr marL="0" indent="0" algn="r" rtl="0">
              <a:spcBef>
                <a:spcPts val="600"/>
              </a:spcBef>
              <a:buNone/>
            </a:pPr>
            <a:r>
              <a:rPr lang="es-MX" sz="2600" b="0" i="0" u="none" baseline="0" dirty="0"/>
              <a:t>(Fuente: CDE 2010, 224)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4EE0-EAB8-4866-A53B-DD623F57C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/>
              <a:t>2</a:t>
            </a:fld>
            <a:endParaRPr lang="es" altLang="x-none" dirty="0"/>
          </a:p>
        </p:txBody>
      </p:sp>
    </p:spTree>
    <p:extLst>
      <p:ext uri="{BB962C8B-B14F-4D97-AF65-F5344CB8AC3E}">
        <p14:creationId xmlns:p14="http://schemas.microsoft.com/office/powerpoint/2010/main" val="103769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rtl="0"/>
            <a:r>
              <a:rPr lang="es" b="0" i="0" u="none" baseline="0">
                <a:cs typeface="MS Pゴシック" pitchFamily="-92" charset="-128"/>
              </a:rPr>
              <a:t>Por qué son importantes ambos idiomas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730791" y="2158452"/>
            <a:ext cx="2378168" cy="1651035"/>
          </a:xfrm>
        </p:spPr>
        <p:txBody>
          <a:bodyPr/>
          <a:lstStyle/>
          <a:p>
            <a:pPr marL="0" indent="0" algn="l" rtl="0">
              <a:buNone/>
            </a:pPr>
            <a:r>
              <a:rPr lang="es-MX" dirty="0"/>
              <a:t>Las v</a:t>
            </a:r>
            <a:r>
              <a:rPr lang="es-MX" i="0" u="none" baseline="0" dirty="0"/>
              <a:t>entajas durante la infancia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0293A16-1D0E-4C9D-9EA4-ADA9ABC1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059675" y="2873375"/>
            <a:ext cx="408462" cy="657225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"/>
          </p:nvPr>
        </p:nvSpPr>
        <p:spPr>
          <a:xfrm>
            <a:off x="3603019" y="2807407"/>
            <a:ext cx="1937961" cy="1768561"/>
          </a:xfrm>
        </p:spPr>
        <p:txBody>
          <a:bodyPr/>
          <a:lstStyle/>
          <a:p>
            <a:pPr marL="0" indent="0">
              <a:buNone/>
            </a:pPr>
            <a:r>
              <a:rPr lang="es-ES" b="0" dirty="0"/>
              <a:t>Las ventajas durante la niñez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DC85BE-8D65-4A66-A159-3FCC26B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71104" y="3691687"/>
            <a:ext cx="408462" cy="657225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3"/>
          </p:nvPr>
        </p:nvSpPr>
        <p:spPr>
          <a:xfrm>
            <a:off x="6035040" y="3550619"/>
            <a:ext cx="2727960" cy="1143000"/>
          </a:xfrm>
        </p:spPr>
        <p:txBody>
          <a:bodyPr/>
          <a:lstStyle/>
          <a:p>
            <a:pPr marL="0" indent="0">
              <a:buNone/>
            </a:pPr>
            <a:r>
              <a:rPr lang="es-ES" b="0" dirty="0"/>
              <a:t>Las ventajas durante la edad adulta</a:t>
            </a:r>
          </a:p>
        </p:txBody>
      </p:sp>
      <p:sp>
        <p:nvSpPr>
          <p:cNvPr id="2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>
              <a:defRPr/>
            </a:pPr>
            <a:fld id="{6FDB798B-D940-4F4D-9527-9F505D8DDCB8}" type="slidenum">
              <a:rPr sz="2400"/>
              <a:pPr algn="l" rtl="0">
                <a:defRPr/>
              </a:pPr>
              <a:t>3</a:t>
            </a:fld>
            <a:endParaRPr lang="es" sz="2400"/>
          </a:p>
        </p:txBody>
      </p:sp>
    </p:spTree>
    <p:extLst>
      <p:ext uri="{BB962C8B-B14F-4D97-AF65-F5344CB8AC3E}">
        <p14:creationId xmlns:p14="http://schemas.microsoft.com/office/powerpoint/2010/main" val="26054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57AAF30-1942-4591-BB23-E5419BA1A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385923"/>
            <a:ext cx="704088" cy="450173"/>
          </a:xfrm>
        </p:spPr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4</a:t>
            </a:fld>
            <a:endParaRPr lang="es" altLang="x-none" sz="2400" dirty="0"/>
          </a:p>
        </p:txBody>
      </p:sp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9655"/>
          </a:xfrm>
        </p:spPr>
        <p:txBody>
          <a:bodyPr/>
          <a:lstStyle/>
          <a:p>
            <a:pPr algn="ctr"/>
            <a:r>
              <a:rPr lang="es-ES" sz="2600" b="1" dirty="0"/>
              <a:t>Capítulo 6 (pág. 89): </a:t>
            </a:r>
            <a:br>
              <a:rPr lang="es-ES" sz="2600" b="1" dirty="0"/>
            </a:br>
            <a:r>
              <a:rPr lang="es-ES" sz="2600" b="1" dirty="0"/>
              <a:t>Apoyo para niños que aprenden dos idiomas</a:t>
            </a:r>
            <a:endParaRPr lang="es" sz="2600" b="1" dirty="0">
              <a:cs typeface="MS Pゴシック" pitchFamily="-92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3F190-5302-4504-BC72-6B0368E782B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759655"/>
            <a:ext cx="9185500" cy="999559"/>
          </a:xfrm>
        </p:spPr>
        <p:txBody>
          <a:bodyPr anchor="ctr" anchorCtr="0"/>
          <a:lstStyle/>
          <a:p>
            <a:pPr marL="117475" indent="0">
              <a:lnSpc>
                <a:spcPts val="2500"/>
              </a:lnSpc>
              <a:buNone/>
            </a:pPr>
            <a:r>
              <a:rPr lang="en-US" dirty="0" err="1"/>
              <a:t>Tabla</a:t>
            </a:r>
            <a:r>
              <a:rPr lang="en-US" dirty="0"/>
              <a:t> 6.1. </a:t>
            </a:r>
            <a:r>
              <a:rPr lang="es-ES" b="0" dirty="0"/>
              <a:t>Estructuras del programa para el enfoque de Desarrollo equilibrado del inglés como Segundo idioma y de la lengua maternal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A64C12-B6A9-42B5-99F7-B10E73D6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753240"/>
            <a:ext cx="3840481" cy="412382"/>
          </a:xfrm>
        </p:spPr>
        <p:txBody>
          <a:bodyPr/>
          <a:lstStyle/>
          <a:p>
            <a:pPr marL="107950" algn="ctr"/>
            <a:r>
              <a:rPr lang="en-US" b="0" dirty="0" err="1"/>
              <a:t>Estructuras</a:t>
            </a:r>
            <a:r>
              <a:rPr lang="en-US" b="0" dirty="0"/>
              <a:t> del </a:t>
            </a:r>
            <a:r>
              <a:rPr lang="en-US" b="0" dirty="0" err="1"/>
              <a:t>programa</a:t>
            </a:r>
            <a:endParaRPr lang="en-US" b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DB33A0-1B97-4C45-9BDF-23F89745B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40480" y="1759215"/>
            <a:ext cx="5345020" cy="435344"/>
          </a:xfrm>
        </p:spPr>
        <p:txBody>
          <a:bodyPr/>
          <a:lstStyle/>
          <a:p>
            <a:pPr marL="107950" algn="ctr"/>
            <a:r>
              <a:rPr lang="en-US" b="0" dirty="0" err="1"/>
              <a:t>Características</a:t>
            </a:r>
            <a:r>
              <a:rPr lang="en-US" b="0" dirty="0"/>
              <a:t> </a:t>
            </a:r>
            <a:r>
              <a:rPr lang="en-US" b="0" dirty="0" err="1"/>
              <a:t>relevantes</a:t>
            </a:r>
            <a:endParaRPr lang="en-US" b="0" dirty="0"/>
          </a:p>
        </p:txBody>
      </p:sp>
      <p:graphicFrame>
        <p:nvGraphicFramePr>
          <p:cNvPr id="20" name="Table 5" descr="Tabla 6.1. Estructuras del programa para el enfoque de Desarrollo equilibrado del inglés como Segundo idioma y de la lengua maternal">
            <a:extLst>
              <a:ext uri="{FF2B5EF4-FFF2-40B4-BE49-F238E27FC236}">
                <a16:creationId xmlns:a16="http://schemas.microsoft.com/office/drawing/2014/main" id="{21DD394A-C1E3-4181-8578-FD8937DC5E7D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43419530"/>
              </p:ext>
            </p:extLst>
          </p:nvPr>
        </p:nvGraphicFramePr>
        <p:xfrm>
          <a:off x="0" y="2165622"/>
          <a:ext cx="9185501" cy="470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863">
                  <a:extLst>
                    <a:ext uri="{9D8B030D-6E8A-4147-A177-3AD203B41FA5}">
                      <a16:colId xmlns:a16="http://schemas.microsoft.com/office/drawing/2014/main" val="510150961"/>
                    </a:ext>
                  </a:extLst>
                </a:gridCol>
                <a:gridCol w="1709918">
                  <a:extLst>
                    <a:ext uri="{9D8B030D-6E8A-4147-A177-3AD203B41FA5}">
                      <a16:colId xmlns:a16="http://schemas.microsoft.com/office/drawing/2014/main" val="2386257924"/>
                    </a:ext>
                  </a:extLst>
                </a:gridCol>
                <a:gridCol w="5341720">
                  <a:extLst>
                    <a:ext uri="{9D8B030D-6E8A-4147-A177-3AD203B41FA5}">
                      <a16:colId xmlns:a16="http://schemas.microsoft.com/office/drawing/2014/main" val="3037693343"/>
                    </a:ext>
                  </a:extLst>
                </a:gridCol>
              </a:tblGrid>
              <a:tr h="1234888"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Todo en español a la mañana o a la tarde.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Todo en inglés a la tarde o a la mañana.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Alguna(s) maestra(s) bilingüe(s), materiales de clase y etiquetas en ambos idiomas.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8428"/>
                  </a:ext>
                </a:extLst>
              </a:tr>
              <a:tr h="1525450"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Día 1 todo en español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Día 2 todo en inglés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Se puede usar la misma aula y la misma maestra bilingüe o alternar entre dos maestras (una que habla español y una que habla inglés) y aulas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01505"/>
                  </a:ext>
                </a:extLst>
              </a:tr>
              <a:tr h="1234888"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Semana 1 toto en español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Semana 2 todo en inglés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Los niños y maestras pueden alternar entre diferentes aulas; una sala para español, una sala para inglés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4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6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Veamos</a:t>
            </a:r>
            <a:r>
              <a:rPr lang="en-US" dirty="0"/>
              <a:t> un </a:t>
            </a:r>
            <a:r>
              <a:rPr lang="en-US" dirty="0" err="1"/>
              <a:t>ejemplo</a:t>
            </a:r>
            <a:endParaRPr lang="es" b="0" i="0" u="none" baseline="0" dirty="0"/>
          </a:p>
        </p:txBody>
      </p:sp>
      <p:pic>
        <p:nvPicPr>
          <p:cNvPr id="6" name="Content Placeholder 2" descr="Video: Apoyar a los niños que aprenden en dos idiomas: Enfoques del program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110183"/>
            <a:ext cx="8229600" cy="4723939"/>
          </a:xfr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1F1071-36DA-4AE7-8ACA-F83D37195C0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04088" y="5834121"/>
            <a:ext cx="8439912" cy="284931"/>
          </a:xfrm>
        </p:spPr>
        <p:txBody>
          <a:bodyPr/>
          <a:lstStyle/>
          <a:p>
            <a:pPr marL="0" indent="0" algn="ctr" rtl="0">
              <a:buNone/>
            </a:pPr>
            <a:r>
              <a:rPr lang="es" sz="1800" b="0" i="0" u="none" baseline="0" dirty="0"/>
              <a:t>SupportingDualLanguageLearners_ProgramApproaches.mp4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BE137431-254E-CB4F-8781-DF7E45AE6C39}" type="slidenum">
              <a:rPr/>
              <a:pPr algn="l" rtl="0"/>
              <a:t>5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171147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79AD-551A-2548-B11B-C6C34E30962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l" rtl="0"/>
            <a:r>
              <a:rPr lang="es" sz="3600" b="0" i="0" u="none" baseline="0" dirty="0"/>
              <a:t>Aplicación de </a:t>
            </a:r>
            <a:r>
              <a:rPr lang="es-ES" sz="3600" dirty="0"/>
              <a:t>buenas </a:t>
            </a:r>
            <a:r>
              <a:rPr lang="es" sz="3600" b="0" i="0" u="none" baseline="0" dirty="0"/>
              <a:t>prácticas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29B59C-0845-44A3-96B7-47F6B58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604847" y="1510910"/>
            <a:ext cx="5212224" cy="45374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5B853-E12E-D348-B77B-40470D0A35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 algn="l" rtl="0"/>
              <a:t>6</a:t>
            </a:fld>
            <a:endParaRPr lang="es" altLang="x-non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1471-7755-437C-AFB4-0CE6CEC21F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4088" y="3176830"/>
            <a:ext cx="3192462" cy="1290393"/>
          </a:xfrm>
          <a:prstGeom prst="roundRect">
            <a:avLst/>
          </a:prstGeom>
          <a:solidFill>
            <a:srgbClr val="0B519E"/>
          </a:solidFill>
          <a:ln>
            <a:solidFill>
              <a:srgbClr val="1C3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Dos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intentaré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2743EB-84B0-4C77-B8DF-E4647997A6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4088" y="4612603"/>
            <a:ext cx="3192462" cy="1290393"/>
          </a:xfrm>
          <a:prstGeom prst="roundRect">
            <a:avLst/>
          </a:prstGeom>
          <a:solidFill>
            <a:srgbClr val="0B519E"/>
          </a:solidFill>
          <a:ln>
            <a:solidFill>
              <a:srgbClr val="1C3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Mi primer paso </a:t>
            </a:r>
            <a:r>
              <a:rPr lang="en-US" dirty="0" err="1"/>
              <a:t>será</a:t>
            </a:r>
            <a:r>
              <a:rPr lang="en-US" dirty="0"/>
              <a:t>...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7AAAC2-F551-422D-8368-565733AE8B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4088" y="1741056"/>
            <a:ext cx="3192462" cy="1290394"/>
          </a:xfrm>
          <a:prstGeom prst="roundRect">
            <a:avLst/>
          </a:prstGeom>
          <a:solidFill>
            <a:srgbClr val="0B519E"/>
          </a:solidFill>
          <a:ln>
            <a:solidFill>
              <a:srgbClr val="1C3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Tres </a:t>
            </a:r>
            <a:r>
              <a:rPr lang="en-US" dirty="0" err="1"/>
              <a:t>cosas</a:t>
            </a:r>
            <a:r>
              <a:rPr lang="en-US" dirty="0"/>
              <a:t> para </a:t>
            </a:r>
            <a:r>
              <a:rPr lang="en-US" dirty="0" err="1"/>
              <a:t>pensar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Otros recursos para utilizar</a:t>
            </a:r>
          </a:p>
        </p:txBody>
      </p:sp>
      <p:pic>
        <p:nvPicPr>
          <p:cNvPr id="12" name="Content Placeholder 2" descr="Portada de las California Early Childhood Educator Competencies (Competencias para el educador de infancia temprana de California)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Imagen de portada del DRDP (2015) Vista preescolar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9" name="Content Placeholder 4" descr="Portada de los Fundamentos del desarrollo y el aprendizaje infantil y el Marco de currículo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5" descr="Captura de pantalla del sitio web todo sobre niños pequeños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6" descr="Portada de California’s Best Practices for Young Dual Language Learners: Research Overview Papers (Buenas prácticas de California para niños que aprenden dos idiomas. Artículos de reseña de investigación)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7" descr="Foto de pantalla sobre el sitio web de California Early Childhood Onlin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C466DDA-84ED-4A2F-9312-96A5428AD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7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On-screen Show (4:3)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3_Office Theme</vt:lpstr>
      <vt:lpstr>Preschool Program Guidelines (Guía del programa preescolar)</vt:lpstr>
      <vt:lpstr>Los beneficios del bilingüismo </vt:lpstr>
      <vt:lpstr>Por qué son importantes ambos idiomas</vt:lpstr>
      <vt:lpstr>Capítulo 6 (pág. 89):  Apoyo para niños que aprenden dos idiomas</vt:lpstr>
      <vt:lpstr>Veamos un ejemplo</vt:lpstr>
      <vt:lpstr>Aplicación de buenas prácticas</vt:lpstr>
      <vt:lpstr>Otros recursos para utilizar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Preschool Program Guidelines (Guía del programa preescolar)</dc:title>
  <dc:creator/>
  <cp:lastModifiedBy/>
  <cp:revision>1</cp:revision>
  <dcterms:created xsi:type="dcterms:W3CDTF">2019-03-28T21:30:15Z</dcterms:created>
  <dcterms:modified xsi:type="dcterms:W3CDTF">2021-02-21T21:18:40Z</dcterms:modified>
</cp:coreProperties>
</file>