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98" r:id="rId1"/>
    <p:sldMasterId id="2147483689" r:id="rId2"/>
    <p:sldMasterId id="2147484202" r:id="rId3"/>
    <p:sldMasterId id="2147484754" r:id="rId4"/>
    <p:sldMasterId id="2147484767" r:id="rId5"/>
  </p:sldMasterIdLst>
  <p:notesMasterIdLst>
    <p:notesMasterId r:id="rId72"/>
  </p:notesMasterIdLst>
  <p:handoutMasterIdLst>
    <p:handoutMasterId r:id="rId73"/>
  </p:handoutMasterIdLst>
  <p:sldIdLst>
    <p:sldId id="543" r:id="rId6"/>
    <p:sldId id="257" r:id="rId7"/>
    <p:sldId id="591" r:id="rId8"/>
    <p:sldId id="525" r:id="rId9"/>
    <p:sldId id="482" r:id="rId10"/>
    <p:sldId id="483" r:id="rId11"/>
    <p:sldId id="450" r:id="rId12"/>
    <p:sldId id="625" r:id="rId13"/>
    <p:sldId id="569" r:id="rId14"/>
    <p:sldId id="570" r:id="rId15"/>
    <p:sldId id="616" r:id="rId16"/>
    <p:sldId id="617" r:id="rId17"/>
    <p:sldId id="533" r:id="rId18"/>
    <p:sldId id="624" r:id="rId19"/>
    <p:sldId id="527" r:id="rId20"/>
    <p:sldId id="484" r:id="rId21"/>
    <p:sldId id="614" r:id="rId22"/>
    <p:sldId id="403" r:id="rId23"/>
    <p:sldId id="557" r:id="rId24"/>
    <p:sldId id="576" r:id="rId25"/>
    <p:sldId id="556" r:id="rId26"/>
    <p:sldId id="605" r:id="rId27"/>
    <p:sldId id="496" r:id="rId28"/>
    <p:sldId id="606" r:id="rId29"/>
    <p:sldId id="518" r:id="rId30"/>
    <p:sldId id="626" r:id="rId31"/>
    <p:sldId id="538" r:id="rId32"/>
    <p:sldId id="520" r:id="rId33"/>
    <p:sldId id="567" r:id="rId34"/>
    <p:sldId id="553" r:id="rId35"/>
    <p:sldId id="555" r:id="rId36"/>
    <p:sldId id="541" r:id="rId37"/>
    <p:sldId id="610" r:id="rId38"/>
    <p:sldId id="594" r:id="rId39"/>
    <p:sldId id="517" r:id="rId40"/>
    <p:sldId id="604" r:id="rId41"/>
    <p:sldId id="619" r:id="rId42"/>
    <p:sldId id="581" r:id="rId43"/>
    <p:sldId id="611" r:id="rId44"/>
    <p:sldId id="464" r:id="rId45"/>
    <p:sldId id="485" r:id="rId46"/>
    <p:sldId id="558" r:id="rId47"/>
    <p:sldId id="513" r:id="rId48"/>
    <p:sldId id="337" r:id="rId49"/>
    <p:sldId id="473" r:id="rId50"/>
    <p:sldId id="510" r:id="rId51"/>
    <p:sldId id="586" r:id="rId52"/>
    <p:sldId id="476" r:id="rId53"/>
    <p:sldId id="511" r:id="rId54"/>
    <p:sldId id="601" r:id="rId55"/>
    <p:sldId id="568" r:id="rId56"/>
    <p:sldId id="539" r:id="rId57"/>
    <p:sldId id="627" r:id="rId58"/>
    <p:sldId id="559" r:id="rId59"/>
    <p:sldId id="621" r:id="rId60"/>
    <p:sldId id="507" r:id="rId61"/>
    <p:sldId id="603" r:id="rId62"/>
    <p:sldId id="582" r:id="rId63"/>
    <p:sldId id="349" r:id="rId64"/>
    <p:sldId id="589" r:id="rId65"/>
    <p:sldId id="585" r:id="rId66"/>
    <p:sldId id="587" r:id="rId67"/>
    <p:sldId id="588" r:id="rId68"/>
    <p:sldId id="565" r:id="rId69"/>
    <p:sldId id="596" r:id="rId70"/>
    <p:sldId id="628" r:id="rId71"/>
  </p:sldIdLst>
  <p:sldSz cx="9144000" cy="6858000" type="screen4x3"/>
  <p:notesSz cx="68580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4"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9F7"/>
    <a:srgbClr val="9FC9F8"/>
    <a:srgbClr val="3B92F1"/>
    <a:srgbClr val="004FA5"/>
    <a:srgbClr val="DC0E0E"/>
    <a:srgbClr val="003876"/>
    <a:srgbClr val="000000"/>
    <a:srgbClr val="005DC4"/>
    <a:srgbClr val="002146"/>
    <a:srgbClr val="118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0" autoAdjust="0"/>
    <p:restoredTop sz="37834" autoAdjust="0"/>
  </p:normalViewPr>
  <p:slideViewPr>
    <p:cSldViewPr snapToGrid="0" snapToObjects="1">
      <p:cViewPr varScale="1">
        <p:scale>
          <a:sx n="30" d="100"/>
          <a:sy n="30" d="100"/>
        </p:scale>
        <p:origin x="3174" y="54"/>
      </p:cViewPr>
      <p:guideLst>
        <p:guide orient="horz" pos="2160"/>
        <p:guide pos="2880"/>
      </p:guideLst>
    </p:cSldViewPr>
  </p:slideViewPr>
  <p:outlineViewPr>
    <p:cViewPr>
      <p:scale>
        <a:sx n="33" d="100"/>
        <a:sy n="33" d="100"/>
      </p:scale>
      <p:origin x="0" y="-10622"/>
    </p:cViewPr>
  </p:outlineViewPr>
  <p:notesTextViewPr>
    <p:cViewPr>
      <p:scale>
        <a:sx n="150" d="100"/>
        <a:sy n="150" d="100"/>
      </p:scale>
      <p:origin x="0" y="0"/>
    </p:cViewPr>
  </p:notesTextViewPr>
  <p:sorterViewPr>
    <p:cViewPr>
      <p:scale>
        <a:sx n="150" d="100"/>
        <a:sy n="150" d="100"/>
      </p:scale>
      <p:origin x="0" y="-38682"/>
    </p:cViewPr>
  </p:sorterViewPr>
  <p:notesViewPr>
    <p:cSldViewPr snapToGrid="0" snapToObjects="1">
      <p:cViewPr>
        <p:scale>
          <a:sx n="100" d="100"/>
          <a:sy n="100" d="100"/>
        </p:scale>
        <p:origin x="1548" y="-96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5.7441253263707602E-2"/>
          <c:y val="9.9273607748184001E-2"/>
          <c:w val="0.73237597911227204"/>
          <c:h val="0.83292978208232404"/>
        </c:manualLayout>
      </c:layout>
      <c:bar3DChart>
        <c:barDir val="col"/>
        <c:grouping val="stacked"/>
        <c:varyColors val="0"/>
        <c:ser>
          <c:idx val="0"/>
          <c:order val="0"/>
          <c:tx>
            <c:strRef>
              <c:f>'fam5 table'!$A$4</c:f>
              <c:strCache>
                <c:ptCount val="1"/>
                <c:pt idx="0">
                  <c:v>Spanish</c:v>
                </c:pt>
              </c:strCache>
            </c:strRef>
          </c:tx>
          <c:spPr>
            <a:solidFill>
              <a:srgbClr val="63AAFE"/>
            </a:solidFill>
            <a:ln w="11953">
              <a:solidFill>
                <a:srgbClr val="000000"/>
              </a:solidFill>
              <a:prstDash val="solid"/>
            </a:ln>
          </c:spPr>
          <c:invertIfNegative val="0"/>
          <c:cat>
            <c:strRef>
              <c:f>'fam5 table'!$B$3:$P$3</c:f>
              <c:strCache>
                <c:ptCount val="15"/>
                <c:pt idx="0">
                  <c:v>1979</c:v>
                </c:pt>
                <c:pt idx="1">
                  <c:v>1989</c:v>
                </c:pt>
                <c:pt idx="2">
                  <c:v>1992</c:v>
                </c:pt>
                <c:pt idx="3">
                  <c:v>1995b</c:v>
                </c:pt>
                <c:pt idx="4">
                  <c:v>1999b</c:v>
                </c:pt>
                <c:pt idx="5">
                  <c:v>2000</c:v>
                </c:pt>
                <c:pt idx="6">
                  <c:v>2001</c:v>
                </c:pt>
                <c:pt idx="7">
                  <c:v>2002</c:v>
                </c:pt>
                <c:pt idx="8">
                  <c:v>2003</c:v>
                </c:pt>
                <c:pt idx="9">
                  <c:v>2004</c:v>
                </c:pt>
                <c:pt idx="10">
                  <c:v>2005</c:v>
                </c:pt>
                <c:pt idx="11">
                  <c:v>2006</c:v>
                </c:pt>
                <c:pt idx="12">
                  <c:v>2007</c:v>
                </c:pt>
                <c:pt idx="13">
                  <c:v>2008</c:v>
                </c:pt>
                <c:pt idx="14">
                  <c:v>2009</c:v>
                </c:pt>
              </c:strCache>
            </c:strRef>
          </c:cat>
          <c:val>
            <c:numRef>
              <c:f>'fam5 table'!$B$4:$P$4</c:f>
              <c:numCache>
                <c:formatCode>#,##0</c:formatCode>
                <c:ptCount val="15"/>
                <c:pt idx="0">
                  <c:v>2529</c:v>
                </c:pt>
                <c:pt idx="1">
                  <c:v>3550</c:v>
                </c:pt>
                <c:pt idx="2">
                  <c:v>4314</c:v>
                </c:pt>
                <c:pt idx="3">
                  <c:v>5037</c:v>
                </c:pt>
                <c:pt idx="4">
                  <c:v>6339</c:v>
                </c:pt>
                <c:pt idx="5">
                  <c:v>6533</c:v>
                </c:pt>
                <c:pt idx="6">
                  <c:v>6794</c:v>
                </c:pt>
                <c:pt idx="7">
                  <c:v>6859</c:v>
                </c:pt>
                <c:pt idx="8">
                  <c:v>7021</c:v>
                </c:pt>
                <c:pt idx="9">
                  <c:v>7103</c:v>
                </c:pt>
                <c:pt idx="10">
                  <c:v>7530</c:v>
                </c:pt>
                <c:pt idx="11">
                  <c:v>7805</c:v>
                </c:pt>
                <c:pt idx="12">
                  <c:v>7872.2910000000002</c:v>
                </c:pt>
                <c:pt idx="13">
                  <c:v>7781.436999999999</c:v>
                </c:pt>
                <c:pt idx="14">
                  <c:v>8067</c:v>
                </c:pt>
              </c:numCache>
            </c:numRef>
          </c:val>
          <c:extLst>
            <c:ext xmlns:c16="http://schemas.microsoft.com/office/drawing/2014/chart" uri="{C3380CC4-5D6E-409C-BE32-E72D297353CC}">
              <c16:uniqueId val="{00000000-22A2-41F3-AA7D-C5892813CD44}"/>
            </c:ext>
          </c:extLst>
        </c:ser>
        <c:ser>
          <c:idx val="1"/>
          <c:order val="1"/>
          <c:tx>
            <c:strRef>
              <c:f>'fam5 table'!$A$5</c:f>
              <c:strCache>
                <c:ptCount val="1"/>
                <c:pt idx="0">
                  <c:v>Other Indo-European</c:v>
                </c:pt>
              </c:strCache>
            </c:strRef>
          </c:tx>
          <c:spPr>
            <a:solidFill>
              <a:srgbClr val="DD2D32"/>
            </a:solidFill>
            <a:ln w="11953">
              <a:solidFill>
                <a:srgbClr val="000000"/>
              </a:solidFill>
              <a:prstDash val="solid"/>
            </a:ln>
          </c:spPr>
          <c:invertIfNegative val="0"/>
          <c:cat>
            <c:strRef>
              <c:f>'fam5 table'!$B$3:$P$3</c:f>
              <c:strCache>
                <c:ptCount val="15"/>
                <c:pt idx="0">
                  <c:v>1979</c:v>
                </c:pt>
                <c:pt idx="1">
                  <c:v>1989</c:v>
                </c:pt>
                <c:pt idx="2">
                  <c:v>1992</c:v>
                </c:pt>
                <c:pt idx="3">
                  <c:v>1995b</c:v>
                </c:pt>
                <c:pt idx="4">
                  <c:v>1999b</c:v>
                </c:pt>
                <c:pt idx="5">
                  <c:v>2000</c:v>
                </c:pt>
                <c:pt idx="6">
                  <c:v>2001</c:v>
                </c:pt>
                <c:pt idx="7">
                  <c:v>2002</c:v>
                </c:pt>
                <c:pt idx="8">
                  <c:v>2003</c:v>
                </c:pt>
                <c:pt idx="9">
                  <c:v>2004</c:v>
                </c:pt>
                <c:pt idx="10">
                  <c:v>2005</c:v>
                </c:pt>
                <c:pt idx="11">
                  <c:v>2006</c:v>
                </c:pt>
                <c:pt idx="12">
                  <c:v>2007</c:v>
                </c:pt>
                <c:pt idx="13">
                  <c:v>2008</c:v>
                </c:pt>
                <c:pt idx="14">
                  <c:v>2009</c:v>
                </c:pt>
              </c:strCache>
            </c:strRef>
          </c:cat>
          <c:val>
            <c:numRef>
              <c:f>'fam5 table'!$B$5:$P$5</c:f>
              <c:numCache>
                <c:formatCode>#,##0</c:formatCode>
                <c:ptCount val="15"/>
                <c:pt idx="0">
                  <c:v>622</c:v>
                </c:pt>
                <c:pt idx="1">
                  <c:v>727</c:v>
                </c:pt>
                <c:pt idx="2">
                  <c:v>505</c:v>
                </c:pt>
                <c:pt idx="3">
                  <c:v>514</c:v>
                </c:pt>
                <c:pt idx="4">
                  <c:v>433</c:v>
                </c:pt>
                <c:pt idx="5">
                  <c:v>1535</c:v>
                </c:pt>
                <c:pt idx="6">
                  <c:v>1489</c:v>
                </c:pt>
                <c:pt idx="7">
                  <c:v>1480</c:v>
                </c:pt>
                <c:pt idx="8">
                  <c:v>1398</c:v>
                </c:pt>
                <c:pt idx="9">
                  <c:v>1440</c:v>
                </c:pt>
                <c:pt idx="10">
                  <c:v>1462</c:v>
                </c:pt>
                <c:pt idx="11">
                  <c:v>1458</c:v>
                </c:pt>
                <c:pt idx="12">
                  <c:v>1478.5160000000001</c:v>
                </c:pt>
                <c:pt idx="13">
                  <c:v>1512.9010000000001</c:v>
                </c:pt>
                <c:pt idx="14">
                  <c:v>1487</c:v>
                </c:pt>
              </c:numCache>
            </c:numRef>
          </c:val>
          <c:extLst>
            <c:ext xmlns:c16="http://schemas.microsoft.com/office/drawing/2014/chart" uri="{C3380CC4-5D6E-409C-BE32-E72D297353CC}">
              <c16:uniqueId val="{00000001-22A2-41F3-AA7D-C5892813CD44}"/>
            </c:ext>
          </c:extLst>
        </c:ser>
        <c:ser>
          <c:idx val="2"/>
          <c:order val="2"/>
          <c:tx>
            <c:strRef>
              <c:f>'fam5 table'!$A$6</c:f>
              <c:strCache>
                <c:ptCount val="1"/>
                <c:pt idx="0">
                  <c:v>Asian or Pacific Island languages</c:v>
                </c:pt>
              </c:strCache>
            </c:strRef>
          </c:tx>
          <c:spPr>
            <a:solidFill>
              <a:srgbClr val="FFF58C"/>
            </a:solidFill>
            <a:ln w="11953">
              <a:solidFill>
                <a:srgbClr val="000000"/>
              </a:solidFill>
              <a:prstDash val="solid"/>
            </a:ln>
          </c:spPr>
          <c:invertIfNegative val="0"/>
          <c:cat>
            <c:strRef>
              <c:f>'fam5 table'!$B$3:$P$3</c:f>
              <c:strCache>
                <c:ptCount val="15"/>
                <c:pt idx="0">
                  <c:v>1979</c:v>
                </c:pt>
                <c:pt idx="1">
                  <c:v>1989</c:v>
                </c:pt>
                <c:pt idx="2">
                  <c:v>1992</c:v>
                </c:pt>
                <c:pt idx="3">
                  <c:v>1995b</c:v>
                </c:pt>
                <c:pt idx="4">
                  <c:v>1999b</c:v>
                </c:pt>
                <c:pt idx="5">
                  <c:v>2000</c:v>
                </c:pt>
                <c:pt idx="6">
                  <c:v>2001</c:v>
                </c:pt>
                <c:pt idx="7">
                  <c:v>2002</c:v>
                </c:pt>
                <c:pt idx="8">
                  <c:v>2003</c:v>
                </c:pt>
                <c:pt idx="9">
                  <c:v>2004</c:v>
                </c:pt>
                <c:pt idx="10">
                  <c:v>2005</c:v>
                </c:pt>
                <c:pt idx="11">
                  <c:v>2006</c:v>
                </c:pt>
                <c:pt idx="12">
                  <c:v>2007</c:v>
                </c:pt>
                <c:pt idx="13">
                  <c:v>2008</c:v>
                </c:pt>
                <c:pt idx="14">
                  <c:v>2009</c:v>
                </c:pt>
              </c:strCache>
            </c:strRef>
          </c:cat>
          <c:val>
            <c:numRef>
              <c:f>'fam5 table'!$B$6:$P$6</c:f>
              <c:numCache>
                <c:formatCode>#,##0</c:formatCode>
                <c:ptCount val="15"/>
                <c:pt idx="0">
                  <c:v>160</c:v>
                </c:pt>
                <c:pt idx="1">
                  <c:v>551</c:v>
                </c:pt>
                <c:pt idx="2">
                  <c:v>978</c:v>
                </c:pt>
                <c:pt idx="3">
                  <c:v>504</c:v>
                </c:pt>
                <c:pt idx="4">
                  <c:v>1177</c:v>
                </c:pt>
                <c:pt idx="5">
                  <c:v>1147</c:v>
                </c:pt>
                <c:pt idx="6">
                  <c:v>1152</c:v>
                </c:pt>
                <c:pt idx="7">
                  <c:v>1127</c:v>
                </c:pt>
                <c:pt idx="8">
                  <c:v>1110</c:v>
                </c:pt>
                <c:pt idx="9">
                  <c:v>1116</c:v>
                </c:pt>
                <c:pt idx="10">
                  <c:v>1140</c:v>
                </c:pt>
                <c:pt idx="11">
                  <c:v>1177</c:v>
                </c:pt>
                <c:pt idx="12">
                  <c:v>1173.442</c:v>
                </c:pt>
                <c:pt idx="13">
                  <c:v>1153.29</c:v>
                </c:pt>
                <c:pt idx="14">
                  <c:v>1242</c:v>
                </c:pt>
              </c:numCache>
            </c:numRef>
          </c:val>
          <c:extLst>
            <c:ext xmlns:c16="http://schemas.microsoft.com/office/drawing/2014/chart" uri="{C3380CC4-5D6E-409C-BE32-E72D297353CC}">
              <c16:uniqueId val="{00000002-22A2-41F3-AA7D-C5892813CD44}"/>
            </c:ext>
          </c:extLst>
        </c:ser>
        <c:ser>
          <c:idx val="3"/>
          <c:order val="3"/>
          <c:tx>
            <c:strRef>
              <c:f>'fam5 table'!$A$7</c:f>
              <c:strCache>
                <c:ptCount val="1"/>
                <c:pt idx="0">
                  <c:v>Other languages</c:v>
                </c:pt>
              </c:strCache>
            </c:strRef>
          </c:tx>
          <c:spPr>
            <a:solidFill>
              <a:srgbClr val="4EE257"/>
            </a:solidFill>
            <a:ln w="11953">
              <a:solidFill>
                <a:srgbClr val="000000"/>
              </a:solidFill>
              <a:prstDash val="solid"/>
            </a:ln>
          </c:spPr>
          <c:invertIfNegative val="0"/>
          <c:cat>
            <c:strRef>
              <c:f>'fam5 table'!$B$3:$P$3</c:f>
              <c:strCache>
                <c:ptCount val="15"/>
                <c:pt idx="0">
                  <c:v>1979</c:v>
                </c:pt>
                <c:pt idx="1">
                  <c:v>1989</c:v>
                </c:pt>
                <c:pt idx="2">
                  <c:v>1992</c:v>
                </c:pt>
                <c:pt idx="3">
                  <c:v>1995b</c:v>
                </c:pt>
                <c:pt idx="4">
                  <c:v>1999b</c:v>
                </c:pt>
                <c:pt idx="5">
                  <c:v>2000</c:v>
                </c:pt>
                <c:pt idx="6">
                  <c:v>2001</c:v>
                </c:pt>
                <c:pt idx="7">
                  <c:v>2002</c:v>
                </c:pt>
                <c:pt idx="8">
                  <c:v>2003</c:v>
                </c:pt>
                <c:pt idx="9">
                  <c:v>2004</c:v>
                </c:pt>
                <c:pt idx="10">
                  <c:v>2005</c:v>
                </c:pt>
                <c:pt idx="11">
                  <c:v>2006</c:v>
                </c:pt>
                <c:pt idx="12">
                  <c:v>2007</c:v>
                </c:pt>
                <c:pt idx="13">
                  <c:v>2008</c:v>
                </c:pt>
                <c:pt idx="14">
                  <c:v>2009</c:v>
                </c:pt>
              </c:strCache>
            </c:strRef>
          </c:cat>
          <c:val>
            <c:numRef>
              <c:f>'fam5 table'!$B$7:$P$7</c:f>
              <c:numCache>
                <c:formatCode>#,##0</c:formatCode>
                <c:ptCount val="15"/>
                <c:pt idx="0">
                  <c:v>515</c:v>
                </c:pt>
                <c:pt idx="1">
                  <c:v>349</c:v>
                </c:pt>
                <c:pt idx="2">
                  <c:v>467</c:v>
                </c:pt>
                <c:pt idx="3">
                  <c:v>602</c:v>
                </c:pt>
                <c:pt idx="4">
                  <c:v>865</c:v>
                </c:pt>
                <c:pt idx="5">
                  <c:v>311</c:v>
                </c:pt>
                <c:pt idx="6">
                  <c:v>329</c:v>
                </c:pt>
                <c:pt idx="7">
                  <c:v>327</c:v>
                </c:pt>
                <c:pt idx="8">
                  <c:v>324</c:v>
                </c:pt>
                <c:pt idx="9">
                  <c:v>318</c:v>
                </c:pt>
                <c:pt idx="10">
                  <c:v>375</c:v>
                </c:pt>
                <c:pt idx="11">
                  <c:v>422</c:v>
                </c:pt>
                <c:pt idx="12">
                  <c:v>394.09500000000003</c:v>
                </c:pt>
                <c:pt idx="13">
                  <c:v>423.87200000000001</c:v>
                </c:pt>
                <c:pt idx="14">
                  <c:v>431</c:v>
                </c:pt>
              </c:numCache>
            </c:numRef>
          </c:val>
          <c:extLst>
            <c:ext xmlns:c16="http://schemas.microsoft.com/office/drawing/2014/chart" uri="{C3380CC4-5D6E-409C-BE32-E72D297353CC}">
              <c16:uniqueId val="{00000003-22A2-41F3-AA7D-C5892813CD44}"/>
            </c:ext>
          </c:extLst>
        </c:ser>
        <c:dLbls>
          <c:showLegendKey val="0"/>
          <c:showVal val="0"/>
          <c:showCatName val="0"/>
          <c:showSerName val="0"/>
          <c:showPercent val="0"/>
          <c:showBubbleSize val="0"/>
        </c:dLbls>
        <c:gapWidth val="150"/>
        <c:shape val="box"/>
        <c:axId val="-905758608"/>
        <c:axId val="-905753840"/>
        <c:axId val="0"/>
      </c:bar3DChart>
      <c:catAx>
        <c:axId val="-905758608"/>
        <c:scaling>
          <c:orientation val="minMax"/>
        </c:scaling>
        <c:delete val="0"/>
        <c:axPos val="b"/>
        <c:numFmt formatCode="General" sourceLinked="1"/>
        <c:majorTickMark val="out"/>
        <c:minorTickMark val="none"/>
        <c:tickLblPos val="low"/>
        <c:spPr>
          <a:ln w="2988">
            <a:solidFill>
              <a:srgbClr val="000000"/>
            </a:solidFill>
            <a:prstDash val="solid"/>
          </a:ln>
        </c:spPr>
        <c:txPr>
          <a:bodyPr rot="0" vert="horz"/>
          <a:lstStyle/>
          <a:p>
            <a:pPr>
              <a:defRPr sz="847" b="0" i="0" u="none" strike="noStrike" baseline="0">
                <a:solidFill>
                  <a:srgbClr val="000000"/>
                </a:solidFill>
                <a:latin typeface="Arial"/>
                <a:ea typeface="Arial"/>
                <a:cs typeface="Arial"/>
              </a:defRPr>
            </a:pPr>
            <a:endParaRPr lang="en-US"/>
          </a:p>
        </c:txPr>
        <c:crossAx val="-905753840"/>
        <c:crosses val="autoZero"/>
        <c:auto val="1"/>
        <c:lblAlgn val="ctr"/>
        <c:lblOffset val="100"/>
        <c:tickLblSkip val="1"/>
        <c:tickMarkSkip val="1"/>
        <c:noMultiLvlLbl val="0"/>
      </c:catAx>
      <c:valAx>
        <c:axId val="-905753840"/>
        <c:scaling>
          <c:orientation val="minMax"/>
        </c:scaling>
        <c:delete val="0"/>
        <c:axPos val="l"/>
        <c:majorGridlines>
          <c:spPr>
            <a:ln w="2988">
              <a:solidFill>
                <a:srgbClr val="000000"/>
              </a:solidFill>
              <a:prstDash val="solid"/>
            </a:ln>
          </c:spPr>
        </c:majorGridlines>
        <c:numFmt formatCode="#,##0" sourceLinked="1"/>
        <c:majorTickMark val="out"/>
        <c:minorTickMark val="none"/>
        <c:tickLblPos val="nextTo"/>
        <c:spPr>
          <a:ln w="2988">
            <a:solidFill>
              <a:srgbClr val="000000"/>
            </a:solidFill>
            <a:prstDash val="solid"/>
          </a:ln>
        </c:spPr>
        <c:txPr>
          <a:bodyPr rot="0" vert="horz"/>
          <a:lstStyle/>
          <a:p>
            <a:pPr>
              <a:defRPr sz="847" b="0" i="0" u="none" strike="noStrike" baseline="0">
                <a:solidFill>
                  <a:srgbClr val="000000"/>
                </a:solidFill>
                <a:latin typeface="Arial"/>
                <a:ea typeface="Arial"/>
                <a:cs typeface="Arial"/>
              </a:defRPr>
            </a:pPr>
            <a:endParaRPr lang="en-US"/>
          </a:p>
        </c:txPr>
        <c:crossAx val="-905758608"/>
        <c:crosses val="autoZero"/>
        <c:crossBetween val="between"/>
      </c:valAx>
      <c:spPr>
        <a:noFill/>
        <a:ln w="23906">
          <a:noFill/>
        </a:ln>
      </c:spPr>
    </c:plotArea>
    <c:legend>
      <c:legendPos val="r"/>
      <c:layout>
        <c:manualLayout>
          <c:xMode val="edge"/>
          <c:yMode val="edge"/>
          <c:x val="0.68790155268512798"/>
          <c:y val="0.53402550708558705"/>
          <c:w val="0.299854021056357"/>
          <c:h val="0.35347766460699298"/>
        </c:manualLayout>
      </c:layout>
      <c:overlay val="0"/>
      <c:spPr>
        <a:solidFill>
          <a:srgbClr val="FFFFFF"/>
        </a:solidFill>
        <a:ln w="2988">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847"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408FC2E8-034D-4BBE-9037-9AB52EFFCE06}" type="datetime1">
              <a:rPr lang="en-US" altLang="en-US"/>
              <a:pPr/>
              <a:t>8/24/2017</a:t>
            </a:fld>
            <a:endParaRPr lang="en-US" alt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2A85CDAA-B49E-48FF-B871-360599DDE959}" type="slidenum">
              <a:rPr lang="en-US" altLang="en-US"/>
              <a:pPr/>
              <a:t>‹#›</a:t>
            </a:fld>
            <a:endParaRPr lang="en-US" altLang="en-US" dirty="0"/>
          </a:p>
        </p:txBody>
      </p:sp>
    </p:spTree>
    <p:extLst>
      <p:ext uri="{BB962C8B-B14F-4D97-AF65-F5344CB8AC3E}">
        <p14:creationId xmlns:p14="http://schemas.microsoft.com/office/powerpoint/2010/main" val="1468529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3AD56FD8-0104-4DE6-855D-91B8E0F4C1FE}" type="datetime1">
              <a:rPr lang="en-US" altLang="en-US"/>
              <a:pPr/>
              <a:t>8/24/2017</a:t>
            </a:fld>
            <a:endParaRPr lang="en-US" alt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49115"/>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FCE9ED2B-B8DD-438B-A0BE-FFD01778ACBF}" type="slidenum">
              <a:rPr lang="en-US" altLang="en-US"/>
              <a:pPr/>
              <a:t>‹#›</a:t>
            </a:fld>
            <a:endParaRPr lang="en-US" altLang="en-US" dirty="0"/>
          </a:p>
        </p:txBody>
      </p:sp>
    </p:spTree>
    <p:extLst>
      <p:ext uri="{BB962C8B-B14F-4D97-AF65-F5344CB8AC3E}">
        <p14:creationId xmlns:p14="http://schemas.microsoft.com/office/powerpoint/2010/main" val="39541195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ts val="0"/>
      </a:spcBef>
      <a:spcAft>
        <a:spcPct val="0"/>
      </a:spcAft>
      <a:defRPr sz="1200" kern="1200">
        <a:solidFill>
          <a:schemeClr val="tx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ts val="0"/>
      </a:spcBef>
      <a:spcAft>
        <a:spcPct val="0"/>
      </a:spcAft>
      <a:defRPr sz="1200" kern="1200">
        <a:solidFill>
          <a:schemeClr val="tx1"/>
        </a:solidFill>
        <a:latin typeface="Arial" pitchFamily="34" charset="0"/>
        <a:ea typeface="MS PGothic" panose="020B0600070205080204" pitchFamily="34" charset="-128"/>
        <a:cs typeface="Arial" pitchFamily="34" charset="0"/>
      </a:defRPr>
    </a:lvl2pPr>
    <a:lvl3pPr marL="914400" algn="l" defTabSz="457200" rtl="0" eaLnBrk="0" fontAlgn="base" hangingPunct="0">
      <a:spcBef>
        <a:spcPts val="0"/>
      </a:spcBef>
      <a:spcAft>
        <a:spcPct val="0"/>
      </a:spcAft>
      <a:defRPr sz="1200" kern="1200">
        <a:solidFill>
          <a:schemeClr val="tx1"/>
        </a:solidFill>
        <a:latin typeface="Arial" pitchFamily="34" charset="0"/>
        <a:ea typeface="MS PGothic" panose="020B0600070205080204" pitchFamily="34" charset="-128"/>
        <a:cs typeface="Arial" pitchFamily="34" charset="0"/>
      </a:defRPr>
    </a:lvl3pPr>
    <a:lvl4pPr marL="1371600" algn="l" defTabSz="457200" rtl="0" eaLnBrk="0" fontAlgn="base" hangingPunct="0">
      <a:spcBef>
        <a:spcPts val="0"/>
      </a:spcBef>
      <a:spcAft>
        <a:spcPct val="0"/>
      </a:spcAft>
      <a:defRPr sz="1200" kern="1200">
        <a:solidFill>
          <a:schemeClr val="tx1"/>
        </a:solidFill>
        <a:latin typeface="Arial" pitchFamily="34" charset="0"/>
        <a:ea typeface="MS PGothic" panose="020B0600070205080204" pitchFamily="34" charset="-128"/>
        <a:cs typeface="Arial" pitchFamily="34" charset="0"/>
      </a:defRPr>
    </a:lvl4pPr>
    <a:lvl5pPr marL="1828800" algn="l" defTabSz="457200" rtl="0" eaLnBrk="0" fontAlgn="base" hangingPunct="0">
      <a:spcBef>
        <a:spcPts val="0"/>
      </a:spcBef>
      <a:spcAft>
        <a:spcPct val="0"/>
      </a:spcAft>
      <a:defRPr sz="1200" kern="1200">
        <a:solidFill>
          <a:schemeClr val="tx1"/>
        </a:solidFill>
        <a:latin typeface="Arial" pitchFamily="34" charset="0"/>
        <a:ea typeface="MS PGothic" panose="020B0600070205080204"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1257D10-BE24-4255-9DED-1901978F3094}" type="slidenum">
              <a:rPr lang="en-US" altLang="en-US" smtClean="0"/>
              <a:pPr>
                <a:spcBef>
                  <a:spcPct val="0"/>
                </a:spcBef>
              </a:pPr>
              <a:t>1</a:t>
            </a:fld>
            <a:endParaRPr lang="en-US" alt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685800" y="4531444"/>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eaLnBrk="1" hangingPunct="1">
              <a:spcBef>
                <a:spcPts val="0"/>
              </a:spcBef>
            </a:pPr>
            <a:r>
              <a:rPr lang="en-US" altLang="en-US" b="1" dirty="0">
                <a:ea typeface="ＭＳ Ｐゴシック" panose="020B0600070205080204" pitchFamily="34" charset="-128"/>
              </a:rPr>
              <a:t>Presenter Remarks: </a:t>
            </a:r>
          </a:p>
          <a:p>
            <a:pPr marL="0" marR="0" lvl="0" indent="0" algn="l" defTabSz="483306" rtl="0" eaLnBrk="1" fontAlgn="base" latinLnBrk="0" hangingPunct="1">
              <a:spcBef>
                <a:spcPts val="0"/>
              </a:spcBef>
              <a:spcAft>
                <a:spcPct val="0"/>
              </a:spcAft>
              <a:buClrTx/>
              <a:buSzTx/>
              <a:buFontTx/>
              <a:buNone/>
              <a:tabLst/>
              <a:defRPr/>
            </a:pPr>
            <a:r>
              <a:rPr lang="en-US" dirty="0">
                <a:ea typeface="MS PGothic" charset="0"/>
              </a:rPr>
              <a:t>Welcome </a:t>
            </a:r>
            <a:r>
              <a:rPr lang="en-US">
                <a:ea typeface="MS PGothic" charset="0"/>
              </a:rPr>
              <a:t>to English-Language </a:t>
            </a:r>
            <a:r>
              <a:rPr lang="en-US" dirty="0">
                <a:ea typeface="MS PGothic" charset="0"/>
              </a:rPr>
              <a:t>Development (ELD) in Transitional Kindergarten</a:t>
            </a:r>
            <a:r>
              <a:rPr lang="en-US" baseline="0" dirty="0">
                <a:ea typeface="MS PGothic" charset="0"/>
              </a:rPr>
              <a:t>: Listening and Speaking—a </a:t>
            </a:r>
            <a:r>
              <a:rPr lang="en-US" dirty="0">
                <a:ea typeface="MS PGothic" charset="0"/>
              </a:rPr>
              <a:t>presentation</a:t>
            </a:r>
            <a:r>
              <a:rPr lang="en-US" baseline="0" dirty="0">
                <a:ea typeface="MS PGothic" charset="0"/>
              </a:rPr>
              <a:t> </a:t>
            </a:r>
            <a:r>
              <a:rPr lang="en-US" dirty="0">
                <a:ea typeface="MS PGothic" charset="0"/>
              </a:rPr>
              <a:t>focusing on the </a:t>
            </a:r>
            <a:r>
              <a:rPr lang="en-US" i="1" dirty="0">
                <a:ea typeface="MS PGothic" charset="0"/>
              </a:rPr>
              <a:t>California Preschool Learning Foundations </a:t>
            </a:r>
            <a:r>
              <a:rPr lang="en-US" dirty="0">
                <a:ea typeface="MS PGothic" charset="0"/>
              </a:rPr>
              <a:t>(Preschool Learning Foundations or PLF), the </a:t>
            </a:r>
            <a:r>
              <a:rPr lang="en-US" i="1" dirty="0">
                <a:ea typeface="MS PGothic" charset="0"/>
              </a:rPr>
              <a:t>California Preschool Curriculum Framework</a:t>
            </a:r>
            <a:r>
              <a:rPr lang="en-US" i="1" baseline="0" dirty="0">
                <a:ea typeface="MS PGothic" charset="0"/>
              </a:rPr>
              <a:t> </a:t>
            </a:r>
            <a:r>
              <a:rPr lang="en-US" baseline="0" dirty="0">
                <a:ea typeface="MS PGothic" charset="0"/>
              </a:rPr>
              <a:t>(Preschool Curriculum Framework or PCF),</a:t>
            </a:r>
            <a:r>
              <a:rPr lang="en-US" dirty="0">
                <a:ea typeface="MS PGothic" charset="0"/>
              </a:rPr>
              <a:t> and other California Department of Education (CDE) resources in support of the English- Language Development domain.</a:t>
            </a:r>
          </a:p>
          <a:p>
            <a:pPr marL="0" marR="0" indent="0" algn="l" defTabSz="457200" rtl="0" eaLnBrk="0" fontAlgn="base" latinLnBrk="0" hangingPunct="0">
              <a:spcBef>
                <a:spcPts val="0"/>
              </a:spcBef>
              <a:spcAft>
                <a:spcPct val="0"/>
              </a:spcAft>
              <a:buClrTx/>
              <a:buSzTx/>
              <a:buFontTx/>
              <a:buNone/>
              <a:tabLst/>
              <a:defRPr/>
            </a:pPr>
            <a:endParaRPr lang="en-US" dirty="0"/>
          </a:p>
          <a:p>
            <a:pPr marL="0" marR="0" indent="0" algn="l" defTabSz="457200" rtl="0" eaLnBrk="0" fontAlgn="base" latinLnBrk="0" hangingPunct="0">
              <a:spcBef>
                <a:spcPts val="0"/>
              </a:spcBef>
              <a:spcAft>
                <a:spcPct val="0"/>
              </a:spcAft>
              <a:buClrTx/>
              <a:buSzTx/>
              <a:buFontTx/>
              <a:buNone/>
              <a:tabLst/>
              <a:defRPr/>
            </a:pPr>
            <a:r>
              <a:rPr lang="en-US" dirty="0">
                <a:ea typeface="Arial" charset="0"/>
              </a:rPr>
              <a:t>This professional learning session is specifically designed to provide TK teachers with exposure to CDE resources that support TK curriculum planning, developmentally appropriate strategies, and classroom environment design recommendations that support the content area of ELD listening and speaking</a:t>
            </a:r>
            <a:r>
              <a:rPr lang="en-US" baseline="0" dirty="0">
                <a:ea typeface="Arial" charset="0"/>
              </a:rPr>
              <a:t>.</a:t>
            </a:r>
            <a:endParaRPr lang="en-US" dirty="0">
              <a:ea typeface="Arial" charset="0"/>
            </a:endParaRPr>
          </a:p>
          <a:p>
            <a:pPr marL="0" indent="0">
              <a:spcBef>
                <a:spcPts val="0"/>
              </a:spcBef>
              <a:buFont typeface="Arial"/>
              <a:buNone/>
            </a:pPr>
            <a:endParaRPr lang="en-US" dirty="0">
              <a:latin typeface="Arial" charset="0"/>
              <a:ea typeface="Arial" charset="0"/>
              <a:cs typeface="Arial" charset="0"/>
            </a:endParaRPr>
          </a:p>
          <a:p>
            <a:pPr marL="0" indent="0">
              <a:spcBef>
                <a:spcPts val="0"/>
              </a:spcBef>
              <a:buFont typeface="Arial"/>
              <a:buNone/>
            </a:pPr>
            <a:endParaRPr lang="en-US" dirty="0">
              <a:latin typeface="Arial" charset="0"/>
              <a:ea typeface="Arial" charset="0"/>
              <a:cs typeface="Arial" charset="0"/>
            </a:endParaRPr>
          </a:p>
        </p:txBody>
      </p:sp>
    </p:spTree>
    <p:extLst>
      <p:ext uri="{BB962C8B-B14F-4D97-AF65-F5344CB8AC3E}">
        <p14:creationId xmlns:p14="http://schemas.microsoft.com/office/powerpoint/2010/main" val="4036941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33751"/>
            <a:ext cx="5486400" cy="3934997"/>
          </a:xfrm>
        </p:spPr>
        <p:txBody>
          <a:bodyPr>
            <a:noAutofit/>
          </a:bodyPr>
          <a:lstStyle/>
          <a:p>
            <a:pPr marL="0" marR="0" indent="0" algn="l" defTabSz="457200" rtl="0" eaLnBrk="0" fontAlgn="base" latinLnBrk="0" hangingPunct="0">
              <a:spcBef>
                <a:spcPts val="0"/>
              </a:spcBef>
              <a:spcAft>
                <a:spcPct val="0"/>
              </a:spcAft>
              <a:buClrTx/>
              <a:buSzTx/>
              <a:buFontTx/>
              <a:buNone/>
              <a:tabLst/>
              <a:defRPr/>
            </a:pPr>
            <a:r>
              <a:rPr lang="en-US" altLang="en-US" b="1" dirty="0"/>
              <a:t>Activity 1: Two Truths and a Myth</a:t>
            </a:r>
          </a:p>
          <a:p>
            <a:pPr marL="0" marR="0" indent="0" algn="l" defTabSz="457200" rtl="0" eaLnBrk="0" fontAlgn="base" latinLnBrk="0" hangingPunct="0">
              <a:spcBef>
                <a:spcPts val="0"/>
              </a:spcBef>
              <a:spcAft>
                <a:spcPct val="0"/>
              </a:spcAft>
              <a:buClrTx/>
              <a:buSzTx/>
              <a:buFontTx/>
              <a:buNone/>
              <a:tabLst/>
              <a:defRPr/>
            </a:pPr>
            <a:endParaRPr lang="en-US" altLang="en-US" b="1" dirty="0"/>
          </a:p>
          <a:p>
            <a:pPr marL="0" marR="0" indent="0" algn="l" defTabSz="457200" rtl="0" eaLnBrk="0" fontAlgn="base" latinLnBrk="0" hangingPunct="0">
              <a:spcBef>
                <a:spcPts val="0"/>
              </a:spcBef>
              <a:spcAft>
                <a:spcPct val="0"/>
              </a:spcAft>
              <a:buClrTx/>
              <a:buSzTx/>
              <a:buFontTx/>
              <a:buNone/>
              <a:tabLst/>
              <a:defRPr/>
            </a:pPr>
            <a:r>
              <a:rPr lang="en-US" altLang="en-US" b="1" dirty="0"/>
              <a:t>Presenter Remarks: </a:t>
            </a:r>
          </a:p>
          <a:p>
            <a:pPr>
              <a:spcBef>
                <a:spcPts val="0"/>
              </a:spcBef>
            </a:pPr>
            <a:r>
              <a:rPr lang="en-US" kern="1200" dirty="0">
                <a:solidFill>
                  <a:schemeClr val="tx1"/>
                </a:solidFill>
                <a:effectLst/>
              </a:rPr>
              <a:t>We are going to put an ELD spin on Two Truths and a </a:t>
            </a:r>
            <a:r>
              <a:rPr lang="en-US" dirty="0"/>
              <a:t>Myth. </a:t>
            </a:r>
          </a:p>
          <a:p>
            <a:pPr>
              <a:spcBef>
                <a:spcPts val="0"/>
              </a:spcBef>
            </a:pPr>
            <a:endParaRPr lang="en-US" b="1" dirty="0">
              <a:effectLst/>
            </a:endParaRPr>
          </a:p>
          <a:p>
            <a:r>
              <a:rPr lang="en-US" b="1" dirty="0">
                <a:ea typeface="Calibri" panose="020F0502020204030204" pitchFamily="34" charset="0"/>
              </a:rPr>
              <a:t>INTENT:</a:t>
            </a:r>
          </a:p>
          <a:p>
            <a:r>
              <a:rPr lang="en-US" dirty="0">
                <a:ea typeface="Calibri" panose="020F0502020204030204" pitchFamily="34" charset="0"/>
              </a:rPr>
              <a:t>Apply knowledge gained about the foundations to the task of separating facts from myths. </a:t>
            </a:r>
          </a:p>
          <a:p>
            <a:r>
              <a:rPr lang="en-US" b="1" dirty="0">
                <a:ea typeface="Calibri" panose="020F0502020204030204" pitchFamily="34" charset="0"/>
              </a:rPr>
              <a:t> </a:t>
            </a:r>
          </a:p>
          <a:p>
            <a:r>
              <a:rPr lang="en-US" b="1" dirty="0">
                <a:ea typeface="Calibri" panose="020F0502020204030204" pitchFamily="34" charset="0"/>
              </a:rPr>
              <a:t>OUTCOMES: </a:t>
            </a:r>
          </a:p>
          <a:p>
            <a:r>
              <a:rPr lang="en-US" dirty="0">
                <a:ea typeface="Calibri" panose="020F0502020204030204" pitchFamily="34" charset="0"/>
              </a:rPr>
              <a:t>Participants will apply critical knowledge to decipher true and false statements about key ELD concepts.</a:t>
            </a:r>
          </a:p>
          <a:p>
            <a:r>
              <a:rPr lang="en-US" dirty="0">
                <a:ea typeface="Calibri" panose="020F0502020204030204" pitchFamily="34" charset="0"/>
              </a:rPr>
              <a:t> </a:t>
            </a:r>
          </a:p>
          <a:p>
            <a:r>
              <a:rPr lang="en-US" b="1" dirty="0">
                <a:ea typeface="Calibri" panose="020F0502020204030204" pitchFamily="34" charset="0"/>
              </a:rPr>
              <a:t>MATERIALS REQUIRED:</a:t>
            </a:r>
          </a:p>
          <a:p>
            <a:pPr marL="171450" indent="-171450">
              <a:buFont typeface="Arial" panose="020B0604020202020204" pitchFamily="34" charset="0"/>
              <a:buChar char="•"/>
            </a:pPr>
            <a:r>
              <a:rPr lang="en-US" dirty="0">
                <a:ea typeface="Calibri" panose="020F0502020204030204" pitchFamily="34" charset="0"/>
              </a:rPr>
              <a:t>PPT slide</a:t>
            </a:r>
          </a:p>
          <a:p>
            <a:pPr marL="171450" indent="-171450">
              <a:buFont typeface="Arial" panose="020B0604020202020204" pitchFamily="34" charset="0"/>
              <a:buChar char="•"/>
            </a:pPr>
            <a:r>
              <a:rPr lang="en-US" dirty="0">
                <a:ea typeface="Calibri" panose="020F0502020204030204" pitchFamily="34" charset="0"/>
              </a:rPr>
              <a:t>Handout 2: Two Truths and a Myth </a:t>
            </a:r>
          </a:p>
          <a:p>
            <a:pPr marL="171450" indent="-171450">
              <a:buFont typeface="Arial" panose="020B0604020202020204" pitchFamily="34" charset="0"/>
              <a:buChar char="•"/>
            </a:pPr>
            <a:r>
              <a:rPr lang="en-US" dirty="0">
                <a:ea typeface="Calibri" panose="020F0502020204030204" pitchFamily="34" charset="0"/>
              </a:rPr>
              <a:t>“Hello” language cards (in various languages) on tabletops</a:t>
            </a:r>
          </a:p>
          <a:p>
            <a:pPr marL="171450" indent="-171450">
              <a:buFont typeface="Arial" panose="020B0604020202020204" pitchFamily="34" charset="0"/>
              <a:buChar char="•"/>
            </a:pPr>
            <a:r>
              <a:rPr lang="en-US" dirty="0">
                <a:ea typeface="Calibri" panose="020F0502020204030204" pitchFamily="34" charset="0"/>
              </a:rPr>
              <a:t>Preschool Learning Foundations (Vol. 1) for reference</a:t>
            </a:r>
          </a:p>
          <a:p>
            <a:endParaRPr lang="en-US" dirty="0">
              <a:ea typeface="Calibri" panose="020F0502020204030204" pitchFamily="34" charset="0"/>
            </a:endParaRPr>
          </a:p>
          <a:p>
            <a:r>
              <a:rPr lang="en-US" b="1" dirty="0">
                <a:ea typeface="Calibri" panose="020F0502020204030204" pitchFamily="34" charset="0"/>
              </a:rPr>
              <a:t>TIME: </a:t>
            </a:r>
            <a:r>
              <a:rPr lang="en-US" dirty="0">
                <a:ea typeface="Calibri" panose="020F0502020204030204" pitchFamily="34" charset="0"/>
              </a:rPr>
              <a:t>25 minutes</a:t>
            </a:r>
          </a:p>
          <a:p>
            <a:endParaRPr lang="en-US" dirty="0">
              <a:ea typeface="Calibri" panose="020F0502020204030204" pitchFamily="34" charset="0"/>
            </a:endParaRPr>
          </a:p>
          <a:p>
            <a:r>
              <a:rPr lang="en-US" b="1" dirty="0">
                <a:ea typeface="Calibri" panose="020F0502020204030204" pitchFamily="34" charset="0"/>
              </a:rPr>
              <a:t>PROCESS: </a:t>
            </a:r>
          </a:p>
          <a:p>
            <a:r>
              <a:rPr lang="en-US" dirty="0">
                <a:ea typeface="Calibri" panose="020F0502020204030204" pitchFamily="34" charset="0"/>
              </a:rPr>
              <a:t>Direct participants to:</a:t>
            </a:r>
          </a:p>
          <a:p>
            <a:pPr marL="171450" indent="-171450">
              <a:buFont typeface="Arial" panose="020B0604020202020204" pitchFamily="34" charset="0"/>
              <a:buChar char="•"/>
            </a:pPr>
            <a:r>
              <a:rPr lang="en-US" dirty="0">
                <a:ea typeface="Calibri" panose="020F0502020204030204" pitchFamily="34" charset="0"/>
              </a:rPr>
              <a:t>Find Handout 2: Two Truths and a Myth.</a:t>
            </a:r>
          </a:p>
          <a:p>
            <a:pPr marL="171450" indent="-171450">
              <a:buFont typeface="Arial" panose="020B0604020202020204" pitchFamily="34" charset="0"/>
              <a:buChar char="•"/>
            </a:pPr>
            <a:r>
              <a:rPr lang="en-US" dirty="0">
                <a:ea typeface="Calibri" panose="020F0502020204030204" pitchFamily="34" charset="0"/>
              </a:rPr>
              <a:t>Choose a “Hello” language card from the middle of the table.</a:t>
            </a:r>
          </a:p>
          <a:p>
            <a:pPr marL="171450" indent="-171450">
              <a:buFont typeface="Arial" panose="020B0604020202020204" pitchFamily="34" charset="0"/>
              <a:buChar char="•"/>
            </a:pPr>
            <a:r>
              <a:rPr lang="en-US" dirty="0">
                <a:ea typeface="Calibri" panose="020F0502020204030204" pitchFamily="34" charset="0"/>
              </a:rPr>
              <a:t>Seek out someone with the same “Hello” language card (this is your partner).</a:t>
            </a:r>
          </a:p>
          <a:p>
            <a:pPr marL="171450" indent="-171450">
              <a:buFont typeface="Arial" panose="020B0604020202020204" pitchFamily="34" charset="0"/>
              <a:buChar char="•"/>
            </a:pPr>
            <a:r>
              <a:rPr lang="en-US" dirty="0">
                <a:ea typeface="Calibri" panose="020F0502020204030204" pitchFamily="34" charset="0"/>
              </a:rPr>
              <a:t>Work through the handout with your partner.  </a:t>
            </a:r>
          </a:p>
          <a:p>
            <a:pPr marL="171450" indent="-171450">
              <a:buFont typeface="Arial" panose="020B0604020202020204" pitchFamily="34" charset="0"/>
              <a:buChar char="•"/>
            </a:pPr>
            <a:r>
              <a:rPr lang="en-US" dirty="0">
                <a:ea typeface="Calibri" panose="020F0502020204030204" pitchFamily="34" charset="0"/>
              </a:rPr>
              <a:t>Return to table groups with completed handout.  </a:t>
            </a:r>
          </a:p>
          <a:p>
            <a:pPr marL="171450" indent="-171450">
              <a:buFont typeface="Arial" panose="020B0604020202020204" pitchFamily="34" charset="0"/>
              <a:buChar char="•"/>
            </a:pPr>
            <a:r>
              <a:rPr lang="en-US" dirty="0">
                <a:ea typeface="Calibri" panose="020F0502020204030204" pitchFamily="34" charset="0"/>
              </a:rPr>
              <a:t>Compare handout answers with groupmates and come to a consensus. We will go over the correct answers when all table groups are ready.</a:t>
            </a:r>
          </a:p>
          <a:p>
            <a:endParaRPr lang="en-US" dirty="0">
              <a:ea typeface="Calibri" panose="020F0502020204030204" pitchFamily="34" charset="0"/>
            </a:endParaRPr>
          </a:p>
          <a:p>
            <a:r>
              <a:rPr lang="en-US" b="1" dirty="0">
                <a:ea typeface="Calibri" panose="020F0502020204030204" pitchFamily="34" charset="0"/>
              </a:rPr>
              <a:t>Debrief options: </a:t>
            </a:r>
          </a:p>
          <a:p>
            <a:pPr marL="171450" indent="-171450">
              <a:buFont typeface="Arial" panose="020B0604020202020204" pitchFamily="34" charset="0"/>
              <a:buChar char="•"/>
            </a:pPr>
            <a:r>
              <a:rPr lang="en-US" dirty="0">
                <a:ea typeface="Calibri" panose="020F0502020204030204" pitchFamily="34" charset="0"/>
              </a:rPr>
              <a:t>Ask volunteers to bravely share-out answers. Then ask for input on why they think their answers are correct. </a:t>
            </a:r>
          </a:p>
          <a:p>
            <a:pPr marL="171450" indent="-171450">
              <a:buFont typeface="Arial" panose="020B0604020202020204" pitchFamily="34" charset="0"/>
              <a:buChar char="•"/>
            </a:pPr>
            <a:r>
              <a:rPr lang="en-US" dirty="0">
                <a:ea typeface="Calibri" panose="020F0502020204030204" pitchFamily="34" charset="0"/>
              </a:rPr>
              <a:t>Use the trainer tool to offer suggestions on where participants can look for more information on these topics.  </a:t>
            </a:r>
          </a:p>
          <a:p>
            <a:pPr marL="171450" indent="-171450">
              <a:buFont typeface="Arial" panose="020B0604020202020204" pitchFamily="34" charset="0"/>
              <a:buChar char="•"/>
            </a:pPr>
            <a:r>
              <a:rPr lang="en-US" dirty="0">
                <a:ea typeface="Calibri" panose="020F0502020204030204" pitchFamily="34" charset="0"/>
              </a:rPr>
              <a:t>Site some of the research sound bites from the trainer tool. </a:t>
            </a:r>
          </a:p>
          <a:p>
            <a:r>
              <a:rPr lang="en-US" dirty="0">
                <a:ea typeface="Calibri" panose="020F0502020204030204" pitchFamily="34" charset="0"/>
              </a:rPr>
              <a:t> </a:t>
            </a:r>
          </a:p>
          <a:p>
            <a:r>
              <a:rPr lang="en-US" dirty="0">
                <a:ea typeface="Calibri" panose="020F0502020204030204" pitchFamily="34" charset="0"/>
              </a:rPr>
              <a:t>SUMMARY: </a:t>
            </a:r>
          </a:p>
          <a:p>
            <a:r>
              <a:rPr lang="en-US" dirty="0">
                <a:ea typeface="Calibri" panose="020F0502020204030204" pitchFamily="34" charset="0"/>
              </a:rPr>
              <a:t>Participants apply knowledge of the foundations while working through key ELD concepts.</a:t>
            </a:r>
          </a:p>
          <a:p>
            <a:pPr>
              <a:spcBef>
                <a:spcPts val="0"/>
              </a:spcBef>
            </a:pPr>
            <a:endParaRPr lang="en-US" baseline="0"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10</a:t>
            </a:fld>
            <a:endParaRPr lang="en-US" altLang="en-US" dirty="0"/>
          </a:p>
        </p:txBody>
      </p:sp>
    </p:spTree>
    <p:extLst>
      <p:ext uri="{BB962C8B-B14F-4D97-AF65-F5344CB8AC3E}">
        <p14:creationId xmlns:p14="http://schemas.microsoft.com/office/powerpoint/2010/main" val="204452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spcBef>
                <a:spcPts val="0"/>
              </a:spcBef>
            </a:pPr>
            <a:r>
              <a:rPr lang="en-US" b="1" dirty="0"/>
              <a:t>Presenter Remarks:</a:t>
            </a:r>
            <a:r>
              <a:rPr lang="en-US" b="1" baseline="0" dirty="0"/>
              <a:t> </a:t>
            </a:r>
          </a:p>
          <a:p>
            <a:pPr lvl="0">
              <a:spcBef>
                <a:spcPts val="0"/>
              </a:spcBef>
            </a:pPr>
            <a:r>
              <a:rPr lang="en-US" baseline="0" dirty="0"/>
              <a:t>These are the t</a:t>
            </a:r>
            <a:r>
              <a:rPr lang="en-US" dirty="0"/>
              <a:t>hree main questions we are going to use to guide us in our instructional</a:t>
            </a:r>
            <a:r>
              <a:rPr lang="en-US" baseline="0" dirty="0"/>
              <a:t> decision-making for TK children:</a:t>
            </a:r>
          </a:p>
          <a:p>
            <a:pPr lvl="0">
              <a:spcBef>
                <a:spcPts val="0"/>
              </a:spcBef>
            </a:pPr>
            <a:endParaRPr kumimoji="0" lang="en-US" b="0" i="0" u="none" strike="noStrike" kern="1200" cap="none" spc="0" normalizeH="0" baseline="0" noProof="0" dirty="0">
              <a:ln>
                <a:noFill/>
              </a:ln>
              <a:solidFill>
                <a:prstClr val="black"/>
              </a:solidFill>
              <a:effectLst/>
              <a:uLnTx/>
              <a:uFillTx/>
            </a:endParaRPr>
          </a:p>
          <a:p>
            <a:pPr marL="228600" marR="0" lvl="0" indent="-228600" algn="l" defTabSz="457200" rtl="0" eaLnBrk="0" fontAlgn="base" latinLnBrk="0" hangingPunct="0">
              <a:spcBef>
                <a:spcPts val="0"/>
              </a:spcBef>
              <a:spcAft>
                <a:spcPct val="0"/>
              </a:spcAft>
              <a:buClrTx/>
              <a:buSzTx/>
              <a:buFontTx/>
              <a:buAutoNum type="arabicParenR"/>
              <a:tabLst/>
              <a:defRPr/>
            </a:pPr>
            <a:r>
              <a:rPr kumimoji="0" lang="en-US" b="1" i="0" u="none" strike="noStrike" kern="1200" cap="none" spc="0" normalizeH="0" baseline="0" noProof="0" dirty="0">
                <a:ln>
                  <a:noFill/>
                </a:ln>
                <a:solidFill>
                  <a:prstClr val="black"/>
                </a:solidFill>
                <a:effectLst/>
                <a:uLnTx/>
                <a:uFillTx/>
              </a:rPr>
              <a:t>What are the developmental progressions of English-language development for listening and speaking? </a:t>
            </a:r>
            <a:r>
              <a:rPr kumimoji="0" lang="en-US" b="0" i="0" u="none" strike="noStrike" kern="1200" cap="none" spc="0" normalizeH="0" baseline="0" noProof="0" dirty="0">
                <a:ln>
                  <a:noFill/>
                </a:ln>
                <a:solidFill>
                  <a:prstClr val="black"/>
                </a:solidFill>
                <a:effectLst/>
                <a:uLnTx/>
                <a:uFillTx/>
              </a:rPr>
              <a:t>Learning is a process which </a:t>
            </a:r>
            <a:r>
              <a:rPr lang="en-US" dirty="0">
                <a:solidFill>
                  <a:prstClr val="black"/>
                </a:solidFill>
              </a:rPr>
              <a:t>follows</a:t>
            </a:r>
            <a:r>
              <a:rPr kumimoji="0" lang="en-US" b="0" i="0" u="none" strike="noStrike" kern="1200" cap="none" spc="0" normalizeH="0" baseline="0" noProof="0" dirty="0">
                <a:ln>
                  <a:noFill/>
                </a:ln>
                <a:solidFill>
                  <a:prstClr val="black"/>
                </a:solidFill>
                <a:effectLst/>
                <a:uLnTx/>
                <a:uFillTx/>
              </a:rPr>
              <a:t> a typical learning trajectory or progression. First, we must closely examine the developmental progression associated with the English-language development, and more specifically, on the progression in which children develop listening and speaking skills. To guide our work, we will use the Preschool Learning Foundations and Framework, the</a:t>
            </a:r>
            <a:r>
              <a:rPr kumimoji="0" lang="en-US" b="0" i="0" u="none" strike="noStrike" kern="1200" cap="none" spc="0" normalizeH="0" noProof="0" dirty="0">
                <a:ln>
                  <a:noFill/>
                </a:ln>
                <a:solidFill>
                  <a:prstClr val="black"/>
                </a:solidFill>
                <a:effectLst/>
                <a:uLnTx/>
                <a:uFillTx/>
              </a:rPr>
              <a:t> ELD </a:t>
            </a:r>
            <a:r>
              <a:rPr kumimoji="0" lang="en-US" b="0" i="0" u="none" strike="noStrike" kern="1200" cap="none" spc="0" normalizeH="0" baseline="0" noProof="0" dirty="0">
                <a:ln>
                  <a:noFill/>
                </a:ln>
                <a:solidFill>
                  <a:prstClr val="black"/>
                </a:solidFill>
                <a:effectLst/>
                <a:uLnTx/>
                <a:uFillTx/>
              </a:rPr>
              <a:t>standards and the Desired Results Developmental Profile-</a:t>
            </a:r>
            <a:r>
              <a:rPr kumimoji="0" lang="en-US" b="0" i="0" u="none" strike="noStrike" kern="1200" cap="none" spc="0" normalizeH="0" noProof="0" dirty="0">
                <a:ln>
                  <a:noFill/>
                </a:ln>
                <a:solidFill>
                  <a:prstClr val="black"/>
                </a:solidFill>
                <a:effectLst/>
                <a:uLnTx/>
                <a:uFillTx/>
              </a:rPr>
              <a:t>Kindergarten (DRDP-K)</a:t>
            </a:r>
            <a:r>
              <a:rPr kumimoji="0" lang="en-US" b="0" i="0" u="none" strike="noStrike" kern="1200" cap="none" spc="0" normalizeH="0" baseline="0" noProof="0" dirty="0">
                <a:ln>
                  <a:noFill/>
                </a:ln>
                <a:solidFill>
                  <a:prstClr val="black"/>
                </a:solidFill>
                <a:effectLst/>
                <a:uLnTx/>
                <a:uFillTx/>
              </a:rPr>
              <a:t>. The foundations provide the developmental continuum to the end of 60 months. The</a:t>
            </a:r>
            <a:r>
              <a:rPr kumimoji="0" lang="en-US" b="0" i="0" u="none" strike="noStrike" kern="1200" cap="none" spc="0" normalizeH="0" noProof="0" dirty="0">
                <a:ln>
                  <a:noFill/>
                </a:ln>
                <a:solidFill>
                  <a:prstClr val="black"/>
                </a:solidFill>
                <a:effectLst/>
                <a:uLnTx/>
                <a:uFillTx/>
              </a:rPr>
              <a:t> ELD </a:t>
            </a:r>
            <a:r>
              <a:rPr kumimoji="0" lang="en-US" b="0" i="0" u="none" strike="noStrike" kern="1200" cap="none" spc="0" normalizeH="0" baseline="0" noProof="0" dirty="0">
                <a:ln>
                  <a:noFill/>
                </a:ln>
                <a:solidFill>
                  <a:prstClr val="black"/>
                </a:solidFill>
                <a:effectLst/>
                <a:uLnTx/>
                <a:uFillTx/>
              </a:rPr>
              <a:t>standards provide</a:t>
            </a:r>
            <a:r>
              <a:rPr kumimoji="0" lang="en-US" b="0" i="0" u="none" strike="noStrike" kern="1200" cap="none" spc="0" normalizeH="0" noProof="0" dirty="0">
                <a:ln>
                  <a:noFill/>
                </a:ln>
                <a:solidFill>
                  <a:prstClr val="black"/>
                </a:solidFill>
                <a:effectLst/>
                <a:uLnTx/>
                <a:uFillTx/>
              </a:rPr>
              <a:t> the outcomes</a:t>
            </a:r>
            <a:r>
              <a:rPr kumimoji="0" lang="en-US" b="0" i="0" u="none" strike="noStrike" kern="1200" cap="none" spc="0" normalizeH="0" baseline="0" noProof="0" dirty="0">
                <a:ln>
                  <a:noFill/>
                </a:ln>
                <a:solidFill>
                  <a:prstClr val="black"/>
                </a:solidFill>
                <a:effectLst/>
                <a:uLnTx/>
                <a:uFillTx/>
              </a:rPr>
              <a:t> projected for the end of the second year of kindergarten. The DRDP-K provides the continuum—of developmental progressions—for the period between what is addressed in the aforementioned resources (60 months to the end of the second year of kindergarten). </a:t>
            </a:r>
          </a:p>
          <a:p>
            <a:pPr marL="228600" marR="0" lvl="0" indent="-228600" algn="l" defTabSz="457200" rtl="0" eaLnBrk="0" fontAlgn="base" latinLnBrk="0" hangingPunct="0">
              <a:spcBef>
                <a:spcPts val="0"/>
              </a:spcBef>
              <a:spcAft>
                <a:spcPct val="0"/>
              </a:spcAft>
              <a:buClrTx/>
              <a:buSzTx/>
              <a:buFontTx/>
              <a:buAutoNum type="arabicParenR"/>
              <a:tabLst/>
              <a:defRPr/>
            </a:pPr>
            <a:endParaRPr kumimoji="0" lang="en-US" b="0" i="0" u="none" strike="noStrike" kern="1200" cap="none" spc="0" normalizeH="0" baseline="0" noProof="0" dirty="0">
              <a:ln>
                <a:noFill/>
              </a:ln>
              <a:solidFill>
                <a:prstClr val="black"/>
              </a:solidFill>
              <a:effectLst/>
              <a:uLnTx/>
              <a:uFillTx/>
            </a:endParaRPr>
          </a:p>
          <a:p>
            <a:pPr marL="228600" lvl="0" indent="-228600">
              <a:buFontTx/>
              <a:buAutoNum type="arabicParenR" startAt="2"/>
              <a:defRPr/>
            </a:pPr>
            <a:r>
              <a:rPr kumimoji="0" lang="en-US" b="1" i="0" u="none" strike="noStrike" kern="1200" cap="none" spc="0" normalizeH="0" baseline="0" noProof="0" dirty="0">
                <a:ln>
                  <a:noFill/>
                </a:ln>
                <a:solidFill>
                  <a:prstClr val="black"/>
                </a:solidFill>
                <a:effectLst/>
                <a:uLnTx/>
                <a:uFillTx/>
              </a:rPr>
              <a:t>What are the developmentally appropriate strategies (DAP) that support that development? </a:t>
            </a:r>
            <a:r>
              <a:rPr kumimoji="0" lang="en-US" b="0" i="0" u="none" strike="noStrike" kern="1200" cap="none" spc="0" normalizeH="0" baseline="0" noProof="0" dirty="0">
                <a:ln>
                  <a:noFill/>
                </a:ln>
                <a:solidFill>
                  <a:prstClr val="black"/>
                </a:solidFill>
                <a:effectLst/>
                <a:uLnTx/>
                <a:uFillTx/>
              </a:rPr>
              <a:t>Developmentally appropriate strategies are those that meet children where they are and provide scaffolding to help children reach goals that are both challenging and achievable. When we employ DAP strategies, our lessons are suited to young children’s learning needs and promote children’s interests as well as their program (Carol Copple &amp; Sue </a:t>
            </a:r>
            <a:r>
              <a:rPr kumimoji="0" lang="en-US" b="0" i="0" u="none" strike="noStrike" kern="1200" cap="none" spc="0" normalizeH="0" baseline="0" noProof="0" dirty="0" err="1">
                <a:ln>
                  <a:noFill/>
                </a:ln>
                <a:solidFill>
                  <a:prstClr val="black"/>
                </a:solidFill>
                <a:effectLst/>
                <a:uLnTx/>
                <a:uFillTx/>
              </a:rPr>
              <a:t>Bredekamp</a:t>
            </a:r>
            <a:r>
              <a:rPr kumimoji="0" lang="en-US" b="0" i="0" u="none" strike="noStrike" kern="1200" cap="none" spc="0" normalizeH="0" baseline="0" noProof="0" dirty="0">
                <a:ln>
                  <a:noFill/>
                </a:ln>
                <a:solidFill>
                  <a:prstClr val="black"/>
                </a:solidFill>
                <a:effectLst/>
                <a:uLnTx/>
                <a:uFillTx/>
              </a:rPr>
              <a:t>,</a:t>
            </a:r>
            <a:r>
              <a:rPr lang="en-US" dirty="0">
                <a:solidFill>
                  <a:prstClr val="black"/>
                </a:solidFill>
              </a:rPr>
              <a:t> </a:t>
            </a:r>
            <a:r>
              <a:rPr lang="en-US" i="1" dirty="0">
                <a:solidFill>
                  <a:prstClr val="black"/>
                </a:solidFill>
              </a:rPr>
              <a:t>Developmentally Appropriate Practice in Early Childhood Programs Serving Children from Birth through Age 8</a:t>
            </a:r>
            <a:r>
              <a:rPr kumimoji="0" lang="en-US" b="0" i="0" u="none" strike="noStrike" kern="1200" cap="none" spc="0" normalizeH="0" baseline="0" noProof="0" dirty="0">
                <a:ln>
                  <a:noFill/>
                </a:ln>
                <a:solidFill>
                  <a:prstClr val="black"/>
                </a:solidFill>
                <a:effectLst/>
                <a:uLnTx/>
                <a:uFillTx/>
              </a:rPr>
              <a:t>).</a:t>
            </a:r>
          </a:p>
          <a:p>
            <a:pPr marL="228600" marR="0" lvl="0" indent="-228600" algn="l" defTabSz="457200" rtl="0" eaLnBrk="0" fontAlgn="base" latinLnBrk="0" hangingPunct="0">
              <a:spcBef>
                <a:spcPts val="0"/>
              </a:spcBef>
              <a:spcAft>
                <a:spcPct val="0"/>
              </a:spcAft>
              <a:buClrTx/>
              <a:buSzTx/>
              <a:buFontTx/>
              <a:buAutoNum type="arabicParenR" startAt="2"/>
              <a:tabLst/>
              <a:defRPr/>
            </a:pPr>
            <a:endParaRPr kumimoji="0" lang="en-US" b="0" i="0" u="none" strike="noStrike" kern="1200" cap="none" spc="0" normalizeH="0" baseline="0" noProof="0" dirty="0">
              <a:ln>
                <a:noFill/>
              </a:ln>
              <a:solidFill>
                <a:prstClr val="black"/>
              </a:solidFill>
              <a:effectLst/>
              <a:uLnTx/>
              <a:uFillTx/>
            </a:endParaRPr>
          </a:p>
          <a:p>
            <a:pPr marL="228600" marR="0" lvl="0" indent="-228600" algn="l" defTabSz="457200" rtl="0" eaLnBrk="0" fontAlgn="base" latinLnBrk="0" hangingPunct="0">
              <a:spcBef>
                <a:spcPts val="0"/>
              </a:spcBef>
              <a:spcAft>
                <a:spcPct val="0"/>
              </a:spcAft>
              <a:buClrTx/>
              <a:buSzTx/>
              <a:buFontTx/>
              <a:buAutoNum type="arabicParenR" startAt="2"/>
              <a:tabLst/>
              <a:defRPr/>
            </a:pPr>
            <a:r>
              <a:rPr kumimoji="0" lang="en-US" b="1" i="0" u="none" strike="noStrike" kern="1200" cap="none" spc="0" normalizeH="0" baseline="0" noProof="0" dirty="0">
                <a:ln>
                  <a:noFill/>
                </a:ln>
                <a:solidFill>
                  <a:prstClr val="black"/>
                </a:solidFill>
                <a:effectLst/>
                <a:uLnTx/>
                <a:uFillTx/>
              </a:rPr>
              <a:t>How can I incorporate these strategies into my existing classroom? </a:t>
            </a:r>
            <a:r>
              <a:rPr kumimoji="0" lang="en-US" b="0" i="0" u="none" strike="noStrike" kern="1200" cap="none" spc="0" normalizeH="0" baseline="0" noProof="0" dirty="0">
                <a:ln>
                  <a:noFill/>
                </a:ln>
                <a:solidFill>
                  <a:prstClr val="black"/>
                </a:solidFill>
                <a:effectLst/>
                <a:uLnTx/>
                <a:uFillTx/>
              </a:rPr>
              <a:t>Providing you with a “toolkit” is necessary, but it is not sufficient. You</a:t>
            </a:r>
            <a:r>
              <a:rPr kumimoji="0" lang="en-US" b="0" i="0" u="none" strike="noStrike" kern="1200" cap="none" spc="0" normalizeH="0" noProof="0" dirty="0">
                <a:ln>
                  <a:noFill/>
                </a:ln>
                <a:solidFill>
                  <a:prstClr val="black"/>
                </a:solidFill>
                <a:effectLst/>
                <a:uLnTx/>
                <a:uFillTx/>
              </a:rPr>
              <a:t> will have the opportunity </a:t>
            </a:r>
            <a:r>
              <a:rPr kumimoji="0" lang="en-US" b="0" i="0" u="none" strike="noStrike" kern="1200" cap="none" spc="0" normalizeH="0" baseline="0" noProof="0" dirty="0">
                <a:ln>
                  <a:noFill/>
                </a:ln>
                <a:solidFill>
                  <a:prstClr val="black"/>
                </a:solidFill>
                <a:effectLst/>
                <a:uLnTx/>
                <a:uFillTx/>
              </a:rPr>
              <a:t>to examine your current practices and create a plan </a:t>
            </a:r>
            <a:r>
              <a:rPr lang="en-US" dirty="0">
                <a:solidFill>
                  <a:prstClr val="black"/>
                </a:solidFill>
              </a:rPr>
              <a:t>to use</a:t>
            </a:r>
            <a:r>
              <a:rPr kumimoji="0" lang="en-US" b="0" i="0" u="none" strike="noStrike" kern="1200" cap="none" spc="0" normalizeH="0" baseline="0" noProof="0" dirty="0">
                <a:ln>
                  <a:noFill/>
                </a:ln>
                <a:solidFill>
                  <a:prstClr val="black"/>
                </a:solidFill>
                <a:effectLst/>
                <a:uLnTx/>
                <a:uFillTx/>
              </a:rPr>
              <a:t> the </a:t>
            </a:r>
            <a:r>
              <a:rPr lang="en-US" dirty="0">
                <a:solidFill>
                  <a:prstClr val="black"/>
                </a:solidFill>
              </a:rPr>
              <a:t>resources we will share</a:t>
            </a:r>
            <a:r>
              <a:rPr kumimoji="0" lang="en-US" b="0" i="0" u="none" strike="noStrike" kern="1200" cap="none" spc="0" normalizeH="0" baseline="0" noProof="0" dirty="0">
                <a:ln>
                  <a:noFill/>
                </a:ln>
                <a:solidFill>
                  <a:prstClr val="black"/>
                </a:solidFill>
                <a:effectLst/>
                <a:uLnTx/>
                <a:uFillTx/>
              </a:rPr>
              <a:t> You will have the opportunity to think about ways to use this information in conjunction with already existing</a:t>
            </a:r>
            <a:r>
              <a:rPr kumimoji="0" lang="en-US" b="0" i="0" u="none" strike="noStrike" kern="1200" cap="none" spc="0" normalizeH="0" noProof="0" dirty="0">
                <a:ln>
                  <a:noFill/>
                </a:ln>
                <a:solidFill>
                  <a:prstClr val="black"/>
                </a:solidFill>
                <a:effectLst/>
                <a:uLnTx/>
                <a:uFillTx/>
              </a:rPr>
              <a:t> resources such as the ELA/ELD Framework</a:t>
            </a:r>
            <a:r>
              <a:rPr kumimoji="0" lang="en-US" b="0" i="0" u="none" strike="noStrike" kern="1200" cap="none" spc="0" normalizeH="0" baseline="0" noProof="0" dirty="0">
                <a:ln>
                  <a:noFill/>
                </a:ln>
                <a:solidFill>
                  <a:prstClr val="black"/>
                </a:solidFill>
                <a:effectLst/>
                <a:uLnTx/>
                <a:uFillTx/>
              </a:rPr>
              <a:t>. </a:t>
            </a: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11</a:t>
            </a:fld>
            <a:endParaRPr lang="en-US" altLang="en-US" dirty="0"/>
          </a:p>
        </p:txBody>
      </p:sp>
    </p:spTree>
    <p:extLst>
      <p:ext uri="{BB962C8B-B14F-4D97-AF65-F5344CB8AC3E}">
        <p14:creationId xmlns:p14="http://schemas.microsoft.com/office/powerpoint/2010/main" val="3103603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a:t>Presenter Remarks:</a:t>
            </a:r>
            <a:r>
              <a:rPr lang="en-US" b="1" baseline="0" dirty="0"/>
              <a:t> </a:t>
            </a:r>
          </a:p>
          <a:p>
            <a:pPr lvl="0"/>
            <a:r>
              <a:rPr lang="en-US" dirty="0"/>
              <a:t>T</a:t>
            </a:r>
            <a:r>
              <a:rPr lang="en-US" baseline="0" dirty="0"/>
              <a:t>he first</a:t>
            </a:r>
            <a:r>
              <a:rPr lang="en-US" dirty="0"/>
              <a:t> question that</a:t>
            </a:r>
            <a:r>
              <a:rPr lang="en-US" baseline="0" dirty="0"/>
              <a:t> will</a:t>
            </a:r>
            <a:r>
              <a:rPr lang="en-US" dirty="0"/>
              <a:t> guide our instructional</a:t>
            </a:r>
            <a:r>
              <a:rPr lang="en-US" baseline="0" dirty="0"/>
              <a:t> planning for TK children is, “</a:t>
            </a:r>
            <a:r>
              <a:rPr kumimoji="0" lang="en-US" b="0" i="0" u="none" strike="noStrike" kern="1200" cap="none" spc="0" normalizeH="0" baseline="0" noProof="0" dirty="0">
                <a:ln>
                  <a:noFill/>
                </a:ln>
                <a:solidFill>
                  <a:prstClr val="black"/>
                </a:solidFill>
                <a:effectLst/>
                <a:uLnTx/>
                <a:uFillTx/>
              </a:rPr>
              <a:t>What are the developmental progressions of English-language development for listening and speaking?”</a:t>
            </a:r>
            <a:endParaRPr lang="en-US" b="0" dirty="0">
              <a:solidFill>
                <a:prstClr val="black"/>
              </a:solidFill>
            </a:endParaRPr>
          </a:p>
          <a:p>
            <a:pPr marR="0" lvl="0" algn="l" defTabSz="457200" rtl="0" eaLnBrk="0" fontAlgn="base" latinLnBrk="0" hangingPunct="0">
              <a:spcAft>
                <a:spcPct val="0"/>
              </a:spcAft>
              <a:buClrTx/>
              <a:buSzTx/>
              <a:tabLst/>
              <a:defRPr/>
            </a:pPr>
            <a:endParaRPr lang="en-US" b="1" dirty="0">
              <a:solidFill>
                <a:prstClr val="black"/>
              </a:solidFill>
            </a:endParaRPr>
          </a:p>
          <a:p>
            <a:pPr marR="0" lvl="0" algn="l" defTabSz="457200" rtl="0" eaLnBrk="0" fontAlgn="base" latinLnBrk="0" hangingPunct="0">
              <a:spcAft>
                <a:spcPct val="0"/>
              </a:spcAft>
              <a:buClrTx/>
              <a:buSzTx/>
              <a:tabLst/>
              <a:defRPr/>
            </a:pPr>
            <a:r>
              <a:rPr kumimoji="0" lang="en-US" i="0" u="none" strike="noStrike" kern="1200" cap="none" spc="0" normalizeH="0" baseline="0" noProof="0" dirty="0">
                <a:ln>
                  <a:noFill/>
                </a:ln>
                <a:solidFill>
                  <a:prstClr val="black"/>
                </a:solidFill>
                <a:effectLst/>
                <a:uLnTx/>
                <a:uFillTx/>
              </a:rPr>
              <a:t>Let’s</a:t>
            </a:r>
            <a:r>
              <a:rPr kumimoji="0" lang="en-US" i="0" u="none" strike="noStrike" kern="1200" cap="none" spc="0" normalizeH="0" noProof="0" dirty="0">
                <a:ln>
                  <a:noFill/>
                </a:ln>
                <a:solidFill>
                  <a:prstClr val="black"/>
                </a:solidFill>
                <a:effectLst/>
                <a:uLnTx/>
                <a:uFillTx/>
              </a:rPr>
              <a:t> begin an examination</a:t>
            </a:r>
            <a:r>
              <a:rPr kumimoji="0" lang="en-US" i="0" u="none" strike="noStrike" kern="1200" cap="none" spc="0" normalizeH="0" baseline="0" noProof="0" dirty="0">
                <a:ln>
                  <a:noFill/>
                </a:ln>
                <a:solidFill>
                  <a:prstClr val="black"/>
                </a:solidFill>
                <a:effectLst/>
                <a:uLnTx/>
                <a:uFillTx/>
              </a:rPr>
              <a:t> of</a:t>
            </a:r>
            <a:r>
              <a:rPr kumimoji="0" lang="en-US" i="0" u="none" strike="noStrike" kern="1200" cap="none" spc="0" normalizeH="0" noProof="0" dirty="0">
                <a:ln>
                  <a:noFill/>
                </a:ln>
                <a:solidFill>
                  <a:prstClr val="black"/>
                </a:solidFill>
                <a:effectLst/>
                <a:uLnTx/>
                <a:uFillTx/>
              </a:rPr>
              <a:t> the developmental progression of listening and speaking.</a:t>
            </a: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12</a:t>
            </a:fld>
            <a:endParaRPr lang="en-US" altLang="en-US" dirty="0"/>
          </a:p>
        </p:txBody>
      </p:sp>
    </p:spTree>
    <p:extLst>
      <p:ext uri="{BB962C8B-B14F-4D97-AF65-F5344CB8AC3E}">
        <p14:creationId xmlns:p14="http://schemas.microsoft.com/office/powerpoint/2010/main" val="1613602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a:spcBef>
                <a:spcPts val="0"/>
              </a:spcBef>
            </a:pPr>
            <a:r>
              <a:rPr lang="en-US" b="1" dirty="0">
                <a:latin typeface="Arial" charset="0"/>
                <a:ea typeface="ＭＳ Ｐゴシック" charset="0"/>
              </a:rPr>
              <a:t>Presenter Remarks:</a:t>
            </a:r>
            <a:r>
              <a:rPr lang="en-US" b="1" baseline="0" dirty="0">
                <a:latin typeface="Arial" charset="0"/>
                <a:ea typeface="ＭＳ Ｐゴシック" charset="0"/>
              </a:rPr>
              <a:t> </a:t>
            </a:r>
          </a:p>
          <a:p>
            <a:pPr marL="0" indent="0">
              <a:spcBef>
                <a:spcPts val="0"/>
              </a:spcBef>
              <a:buFont typeface="Arial"/>
              <a:buNone/>
            </a:pPr>
            <a:r>
              <a:rPr lang="en-US" dirty="0">
                <a:latin typeface="Arial" charset="0"/>
                <a:ea typeface="ＭＳ Ｐゴシック" charset="0"/>
              </a:rPr>
              <a:t>Let’s take a look at the </a:t>
            </a:r>
            <a:r>
              <a:rPr lang="en-US" dirty="0"/>
              <a:t>developmental progression of English-language development for listening and speaking.</a:t>
            </a:r>
            <a:endParaRPr lang="en-US" baseline="0" dirty="0">
              <a:ea typeface="ＭＳ Ｐゴシック" charset="0"/>
              <a:cs typeface="ＭＳ Ｐゴシック" charset="0"/>
            </a:endParaRPr>
          </a:p>
          <a:p>
            <a:pPr>
              <a:spcBef>
                <a:spcPts val="0"/>
              </a:spcBef>
            </a:pPr>
            <a:endParaRPr lang="en-US" baseline="0" dirty="0">
              <a:ea typeface="ＭＳ Ｐゴシック" charset="0"/>
              <a:cs typeface="ＭＳ Ｐゴシック" charset="0"/>
            </a:endParaRPr>
          </a:p>
          <a:p>
            <a:pPr marL="171450" indent="-171450">
              <a:spcBef>
                <a:spcPts val="0"/>
              </a:spcBef>
              <a:buFont typeface="Arial" panose="020B0604020202020204" pitchFamily="34" charset="0"/>
              <a:buChar char="•"/>
            </a:pPr>
            <a:r>
              <a:rPr lang="en-US" baseline="0" dirty="0">
                <a:ea typeface="ＭＳ Ｐゴシック" charset="0"/>
                <a:cs typeface="ＭＳ Ｐゴシック" charset="0"/>
              </a:rPr>
              <a:t>What do you know about ________ ? </a:t>
            </a:r>
            <a:r>
              <a:rPr lang="en-US" i="1" baseline="0" dirty="0">
                <a:ea typeface="ＭＳ Ｐゴシック" charset="0"/>
                <a:cs typeface="ＭＳ Ｐゴシック" charset="0"/>
              </a:rPr>
              <a:t>Hold up each resource as you show it.</a:t>
            </a:r>
          </a:p>
          <a:p>
            <a:pPr marL="171450" indent="-171450">
              <a:spcBef>
                <a:spcPts val="0"/>
              </a:spcBef>
              <a:buFont typeface="Arial" panose="020B0604020202020204" pitchFamily="34" charset="0"/>
              <a:buChar char="•"/>
            </a:pPr>
            <a:r>
              <a:rPr lang="en-US" baseline="0" dirty="0">
                <a:ea typeface="ＭＳ Ｐゴシック" charset="0"/>
                <a:cs typeface="ＭＳ Ｐゴシック" charset="0"/>
              </a:rPr>
              <a:t>How do you use this resource now in your work? </a:t>
            </a:r>
          </a:p>
          <a:p>
            <a:pPr>
              <a:spcBef>
                <a:spcPts val="0"/>
              </a:spcBef>
            </a:pPr>
            <a:endParaRPr lang="en-US" baseline="0" dirty="0">
              <a:ea typeface="ＭＳ Ｐゴシック" charset="0"/>
              <a:cs typeface="ＭＳ Ｐゴシック" charset="0"/>
            </a:endParaRPr>
          </a:p>
          <a:p>
            <a:pPr>
              <a:spcBef>
                <a:spcPts val="0"/>
              </a:spcBef>
            </a:pPr>
            <a:r>
              <a:rPr lang="en-US" baseline="0" dirty="0">
                <a:ea typeface="ＭＳ Ｐゴシック" charset="0"/>
                <a:cs typeface="ＭＳ Ｐゴシック" charset="0"/>
              </a:rPr>
              <a:t>As we have already established, TK is year one of a two-year program. </a:t>
            </a:r>
          </a:p>
          <a:p>
            <a:pPr>
              <a:spcBef>
                <a:spcPts val="0"/>
              </a:spcBef>
            </a:pPr>
            <a:endParaRPr lang="en-US" baseline="0" dirty="0">
              <a:ea typeface="ＭＳ Ｐゴシック" charset="0"/>
              <a:cs typeface="ＭＳ Ｐゴシック" charset="0"/>
            </a:endParaRPr>
          </a:p>
          <a:p>
            <a:pPr>
              <a:spcBef>
                <a:spcPts val="0"/>
              </a:spcBef>
            </a:pPr>
            <a:r>
              <a:rPr lang="en-US" baseline="0" dirty="0">
                <a:ea typeface="ＭＳ Ｐゴシック" charset="0"/>
                <a:cs typeface="ＭＳ Ｐゴシック" charset="0"/>
              </a:rPr>
              <a:t>The Preschool Learning Foundations, the CA Common Core state standards, and the ELD</a:t>
            </a:r>
            <a:r>
              <a:rPr lang="en-US" dirty="0">
                <a:ea typeface="ＭＳ Ｐゴシック" charset="0"/>
                <a:cs typeface="ＭＳ Ｐゴシック" charset="0"/>
              </a:rPr>
              <a:t> standards </a:t>
            </a:r>
            <a:r>
              <a:rPr lang="en-US" baseline="0" dirty="0">
                <a:ea typeface="ＭＳ Ｐゴシック" charset="0"/>
                <a:cs typeface="ＭＳ Ｐゴシック" charset="0"/>
              </a:rPr>
              <a:t>are resources that support the continuum of learning occurring over this two-year period. </a:t>
            </a:r>
          </a:p>
          <a:p>
            <a:pPr>
              <a:spcBef>
                <a:spcPts val="0"/>
              </a:spcBef>
            </a:pPr>
            <a:endParaRPr lang="en-US" baseline="0" dirty="0">
              <a:ea typeface="ＭＳ Ｐゴシック" charset="0"/>
              <a:cs typeface="ＭＳ Ｐゴシック" charset="0"/>
            </a:endParaRPr>
          </a:p>
          <a:p>
            <a:pPr>
              <a:spcBef>
                <a:spcPts val="0"/>
              </a:spcBef>
            </a:pPr>
            <a:r>
              <a:rPr lang="en-US" baseline="0" dirty="0">
                <a:ea typeface="ＭＳ Ｐゴシック" charset="0"/>
                <a:cs typeface="ＭＳ Ｐゴシック" charset="0"/>
              </a:rPr>
              <a:t>The DRDP-K can be used to better understand the full range of development that occurs between the 60 month foundations (beginning of TK year) and the CA Common Core state standards (end of second year of kindergarten).</a:t>
            </a:r>
            <a:endParaRPr lang="en-US" dirty="0">
              <a:ea typeface="ＭＳ Ｐゴシック" charset="0"/>
              <a:cs typeface="ＭＳ Ｐゴシック" charset="0"/>
            </a:endParaRPr>
          </a:p>
          <a:p>
            <a:pPr>
              <a:spcBef>
                <a:spcPts val="0"/>
              </a:spcBef>
            </a:pPr>
            <a:endParaRPr lang="en-US" baseline="0"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fld id="{FCE9ED2B-B8DD-438B-A0BE-FFD01778ACBF}" type="slidenum">
              <a:rPr lang="en-US" altLang="en-US" smtClean="0"/>
              <a:pPr/>
              <a:t>13</a:t>
            </a:fld>
            <a:endParaRPr lang="en-US" altLang="en-US" dirty="0"/>
          </a:p>
        </p:txBody>
      </p:sp>
    </p:spTree>
    <p:extLst>
      <p:ext uri="{BB962C8B-B14F-4D97-AF65-F5344CB8AC3E}">
        <p14:creationId xmlns:p14="http://schemas.microsoft.com/office/powerpoint/2010/main" val="390491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xfrm>
            <a:off x="685800" y="4376738"/>
            <a:ext cx="5486400" cy="40465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0"/>
              </a:spcBef>
              <a:defRPr/>
            </a:pPr>
            <a:r>
              <a:rPr lang="en-US" b="1" dirty="0"/>
              <a:t>Background Information: </a:t>
            </a:r>
          </a:p>
          <a:p>
            <a:pPr>
              <a:spcBef>
                <a:spcPts val="0"/>
              </a:spcBef>
              <a:buFont typeface="Arial"/>
              <a:buNone/>
              <a:defRPr/>
            </a:pPr>
            <a:r>
              <a:rPr lang="en-US" dirty="0"/>
              <a:t>CDE.CA.gov/ci/gs/em/kinderfaq.asp#program </a:t>
            </a:r>
          </a:p>
          <a:p>
            <a:pPr>
              <a:spcBef>
                <a:spcPts val="0"/>
              </a:spcBef>
              <a:defRPr/>
            </a:pPr>
            <a:endParaRPr lang="en-US" b="1" dirty="0"/>
          </a:p>
          <a:p>
            <a:pPr>
              <a:spcBef>
                <a:spcPts val="0"/>
              </a:spcBef>
              <a:defRPr/>
            </a:pPr>
            <a:r>
              <a:rPr lang="en-US" b="1" dirty="0"/>
              <a:t>Presenter Remarks: </a:t>
            </a:r>
          </a:p>
          <a:p>
            <a:pPr>
              <a:spcBef>
                <a:spcPts val="0"/>
              </a:spcBef>
              <a:buFont typeface="Arial"/>
              <a:buNone/>
              <a:defRPr/>
            </a:pPr>
            <a:r>
              <a:rPr lang="en-US" dirty="0"/>
              <a:t>The state of California provides guidance on utilizing the Preschool Learning Foundations and the Preschool Curriculum Framework as planning and curriculum resources in the transitional kindergarten classroom.</a:t>
            </a:r>
          </a:p>
          <a:p>
            <a:pPr>
              <a:spcBef>
                <a:spcPts val="0"/>
              </a:spcBef>
              <a:buFont typeface="Arial"/>
              <a:buNone/>
              <a:defRPr/>
            </a:pPr>
            <a:endParaRPr lang="en-US" dirty="0"/>
          </a:p>
          <a:p>
            <a:pPr>
              <a:spcBef>
                <a:spcPts val="0"/>
              </a:spcBef>
              <a:defRPr/>
            </a:pPr>
            <a:r>
              <a:rPr lang="en-US" dirty="0">
                <a:ea typeface="MS PGothic" pitchFamily="34" charset="-128"/>
              </a:rPr>
              <a:t>In addition, the following publications and resources </a:t>
            </a:r>
            <a:r>
              <a:rPr lang="en-US" sz="1200" kern="1200" dirty="0">
                <a:solidFill>
                  <a:schemeClr val="tx1"/>
                </a:solidFill>
                <a:effectLst/>
                <a:latin typeface="Arial" pitchFamily="34" charset="0"/>
                <a:ea typeface="ＭＳ Ｐゴシック" pitchFamily="34" charset="-128"/>
                <a:cs typeface="Arial" pitchFamily="34" charset="0"/>
              </a:rPr>
              <a:t>are available to support age and developmentally appropriate TK curriculum</a:t>
            </a:r>
            <a:r>
              <a:rPr lang="en-US" dirty="0">
                <a:ea typeface="MS PGothic" pitchFamily="34" charset="-128"/>
              </a:rPr>
              <a:t>:</a:t>
            </a:r>
          </a:p>
          <a:p>
            <a:pPr marL="171450" indent="-171450">
              <a:spcBef>
                <a:spcPts val="0"/>
              </a:spcBef>
              <a:buFont typeface="Arial" panose="020B0604020202020204" pitchFamily="34" charset="0"/>
              <a:buChar char="•"/>
              <a:defRPr/>
            </a:pPr>
            <a:r>
              <a:rPr lang="en-US" dirty="0"/>
              <a:t>TK Implementation Guide</a:t>
            </a:r>
          </a:p>
          <a:p>
            <a:pPr marL="171450" indent="-171450">
              <a:spcBef>
                <a:spcPts val="0"/>
              </a:spcBef>
              <a:buFont typeface="Arial" panose="020B0604020202020204" pitchFamily="34" charset="0"/>
              <a:buChar char="•"/>
              <a:defRPr/>
            </a:pPr>
            <a:r>
              <a:rPr lang="en-US" dirty="0"/>
              <a:t>Alignment Document</a:t>
            </a:r>
          </a:p>
          <a:p>
            <a:pPr marL="171450" indent="-171450">
              <a:spcBef>
                <a:spcPts val="0"/>
              </a:spcBef>
              <a:buFont typeface="Arial" panose="020B0604020202020204" pitchFamily="34" charset="0"/>
              <a:buChar char="•"/>
              <a:defRPr/>
            </a:pPr>
            <a:r>
              <a:rPr lang="en-US" dirty="0"/>
              <a:t>CA CCSS</a:t>
            </a:r>
          </a:p>
          <a:p>
            <a:pPr marL="171450" marR="0" lvl="0" indent="-171450" algn="l" defTabSz="457200" rtl="0" eaLnBrk="0" fontAlgn="base" latinLnBrk="0" hangingPunct="0">
              <a:spcBef>
                <a:spcPts val="0"/>
              </a:spcBef>
              <a:spcAft>
                <a:spcPct val="0"/>
              </a:spcAft>
              <a:buClrTx/>
              <a:buSzTx/>
              <a:buFont typeface="Arial" panose="020B0604020202020204" pitchFamily="34" charset="0"/>
              <a:buChar char="•"/>
              <a:tabLst/>
              <a:defRPr/>
            </a:pPr>
            <a:r>
              <a:rPr lang="en-US" dirty="0"/>
              <a:t>DRDP-K (2015)</a:t>
            </a:r>
          </a:p>
          <a:p>
            <a:pPr marL="171430" indent="-171430">
              <a:spcBef>
                <a:spcPts val="0"/>
              </a:spcBef>
              <a:buFont typeface="Arial" panose="020B0604020202020204" pitchFamily="34" charset="0"/>
              <a:buChar char="•"/>
              <a:defRPr/>
            </a:pPr>
            <a:r>
              <a:rPr lang="en-US" i="0" dirty="0"/>
              <a:t>ELA Standards</a:t>
            </a:r>
          </a:p>
          <a:p>
            <a:pPr marL="171430" indent="-171430">
              <a:spcBef>
                <a:spcPts val="0"/>
              </a:spcBef>
              <a:buFont typeface="Arial" panose="020B0604020202020204" pitchFamily="34" charset="0"/>
              <a:buChar char="•"/>
              <a:defRPr/>
            </a:pPr>
            <a:r>
              <a:rPr lang="en-US" dirty="0"/>
              <a:t>ELA/ELD</a:t>
            </a:r>
            <a:r>
              <a:rPr lang="en-US" baseline="0" dirty="0"/>
              <a:t> Framework</a:t>
            </a:r>
          </a:p>
          <a:p>
            <a:pPr>
              <a:spcBef>
                <a:spcPts val="0"/>
              </a:spcBef>
              <a:defRPr/>
            </a:pPr>
            <a:endParaRPr lang="en-US" dirty="0"/>
          </a:p>
          <a:p>
            <a:pPr>
              <a:spcBef>
                <a:spcPts val="0"/>
              </a:spcBef>
              <a:defRPr/>
            </a:pPr>
            <a:r>
              <a:rPr lang="en-US" dirty="0"/>
              <a:t>We will now look at how these resources work together to support all</a:t>
            </a:r>
            <a:r>
              <a:rPr lang="en-US" baseline="0" dirty="0"/>
              <a:t> </a:t>
            </a:r>
            <a:r>
              <a:rPr lang="en-US" dirty="0"/>
              <a:t>learners. </a:t>
            </a:r>
          </a:p>
          <a:p>
            <a:pPr marL="181240" indent="-181240">
              <a:spcBef>
                <a:spcPts val="0"/>
              </a:spcBef>
              <a:buFont typeface="Arial"/>
              <a:buChar char="•"/>
              <a:defRPr/>
            </a:pPr>
            <a:endParaRPr lang="en-US" dirty="0">
              <a:ea typeface="MS PGothic" pitchFamily="34" charset="-128"/>
            </a:endParaRPr>
          </a:p>
          <a:p>
            <a:pPr>
              <a:spcBef>
                <a:spcPts val="0"/>
              </a:spcBef>
              <a:defRPr/>
            </a:pPr>
            <a:endParaRPr lang="en-US" dirty="0">
              <a:latin typeface="Arial" charset="0"/>
              <a:ea typeface="MS PGothic" charset="0"/>
              <a:cs typeface="Arial" charset="0"/>
            </a:endParaRPr>
          </a:p>
          <a:p>
            <a:pPr>
              <a:spcBef>
                <a:spcPts val="0"/>
              </a:spcBef>
              <a:defRPr/>
            </a:pPr>
            <a:endParaRPr lang="en-US" dirty="0">
              <a:latin typeface="Arial" charset="0"/>
              <a:ea typeface="MS PGothic" charset="0"/>
              <a:cs typeface="Arial"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2F43FC3-B18E-48B7-B9E9-4381331EFDE6}" type="slidenum">
              <a:rPr lang="en-US" altLang="en-US" sz="1200"/>
              <a:pPr eaLnBrk="1" hangingPunct="1"/>
              <a:t>14</a:t>
            </a:fld>
            <a:endParaRPr lang="en-US" altLang="en-US" sz="1200" dirty="0"/>
          </a:p>
        </p:txBody>
      </p:sp>
    </p:spTree>
    <p:extLst>
      <p:ext uri="{BB962C8B-B14F-4D97-AF65-F5344CB8AC3E}">
        <p14:creationId xmlns:p14="http://schemas.microsoft.com/office/powerpoint/2010/main" val="222965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0084C15C-9CD0-4D17-B1C8-5DB27A6106CD}" type="slidenum">
              <a:rPr lang="en-US" altLang="en-US" i="0">
                <a:cs typeface="Arial" panose="020B0604020202020204" pitchFamily="34" charset="0"/>
              </a:rPr>
              <a:pPr algn="r" eaLnBrk="1" hangingPunct="1">
                <a:spcBef>
                  <a:spcPct val="0"/>
                </a:spcBef>
              </a:pPr>
              <a:t>15</a:t>
            </a:fld>
            <a:endParaRPr lang="en-US" altLang="en-US" i="0" dirty="0">
              <a:cs typeface="Arial" panose="020B0604020202020204"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5800" y="4435189"/>
            <a:ext cx="5486400" cy="393355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marL="0" indent="0" defTabSz="914400" eaLnBrk="1" fontAlgn="auto" hangingPunct="1">
              <a:spcAft>
                <a:spcPts val="0"/>
              </a:spcAft>
              <a:buFont typeface="Arial"/>
              <a:buNone/>
              <a:defRPr/>
            </a:pPr>
            <a:r>
              <a:rPr lang="en-US" b="1" dirty="0"/>
              <a:t>Presenter Remarks:</a:t>
            </a:r>
            <a:r>
              <a:rPr lang="en-US" b="1" baseline="0" dirty="0"/>
              <a:t> </a:t>
            </a:r>
            <a:endParaRPr lang="en-US" altLang="en-US" b="1" dirty="0">
              <a:latin typeface="Arial" charset="0"/>
              <a:ea typeface="Arial" charset="0"/>
              <a:cs typeface="Arial" charset="0"/>
            </a:endParaRPr>
          </a:p>
          <a:p>
            <a:pPr marL="0" marR="0" indent="0" algn="l" defTabSz="914400" rtl="0" eaLnBrk="1" fontAlgn="auto" latinLnBrk="0" hangingPunct="1">
              <a:spcAft>
                <a:spcPts val="0"/>
              </a:spcAft>
              <a:buClrTx/>
              <a:buSzTx/>
              <a:buFont typeface="Arial"/>
              <a:buNone/>
              <a:tabLst/>
              <a:defRPr/>
            </a:pPr>
            <a:r>
              <a:rPr lang="en-US" altLang="en-US" dirty="0">
                <a:latin typeface="Arial" charset="0"/>
                <a:ea typeface="Arial" charset="0"/>
                <a:cs typeface="Arial" charset="0"/>
              </a:rPr>
              <a:t>The purpose of the Preschool</a:t>
            </a:r>
            <a:r>
              <a:rPr lang="en-US" altLang="en-US" baseline="0" dirty="0">
                <a:latin typeface="Arial" charset="0"/>
                <a:ea typeface="Arial" charset="0"/>
                <a:cs typeface="Arial" charset="0"/>
              </a:rPr>
              <a:t> Learning Foundations </a:t>
            </a:r>
            <a:r>
              <a:rPr lang="en-US" altLang="en-US" dirty="0">
                <a:latin typeface="Arial" charset="0"/>
                <a:ea typeface="Arial" charset="0"/>
                <a:cs typeface="Arial" charset="0"/>
              </a:rPr>
              <a:t>is to promote a common understanding of preschool children’</a:t>
            </a:r>
            <a:r>
              <a:rPr lang="en-US" altLang="ja-JP" dirty="0">
                <a:latin typeface="Arial" charset="0"/>
                <a:ea typeface="Arial" charset="0"/>
                <a:cs typeface="Arial" charset="0"/>
              </a:rPr>
              <a:t>s learning and to guide instructional practice</a:t>
            </a:r>
            <a:r>
              <a:rPr lang="en-US" altLang="ja-JP" baseline="0" dirty="0">
                <a:latin typeface="Arial" charset="0"/>
                <a:ea typeface="Arial" charset="0"/>
                <a:cs typeface="Arial" charset="0"/>
              </a:rPr>
              <a:t>; they describe the knowledge and </a:t>
            </a:r>
            <a:r>
              <a:rPr lang="en-US" altLang="en-US" dirty="0">
                <a:latin typeface="Arial" charset="0"/>
                <a:ea typeface="Arial" charset="0"/>
                <a:cs typeface="Arial" charset="0"/>
              </a:rPr>
              <a:t>skills that young children typically develop when provided with developmentally, culturally, and linguistically appropriate learning experiences.</a:t>
            </a:r>
          </a:p>
          <a:p>
            <a:pPr marL="0" marR="0" indent="0" algn="l" defTabSz="914400" rtl="0" eaLnBrk="1" fontAlgn="auto" latinLnBrk="0" hangingPunct="1">
              <a:spcAft>
                <a:spcPts val="0"/>
              </a:spcAft>
              <a:buClrTx/>
              <a:buSzTx/>
              <a:buFont typeface="Arial"/>
              <a:buNone/>
              <a:tabLst/>
              <a:defRPr/>
            </a:pPr>
            <a:endParaRPr lang="en-US" altLang="ja-JP" i="0" baseline="0" dirty="0">
              <a:latin typeface="Arial" charset="0"/>
              <a:ea typeface="ＭＳ Ｐゴシック" panose="020B0600070205080204" pitchFamily="34" charset="-128"/>
              <a:cs typeface="Arial" charset="0"/>
            </a:endParaRPr>
          </a:p>
          <a:p>
            <a:pPr marL="0" marR="0" indent="0" algn="l" defTabSz="914400" rtl="0" eaLnBrk="1" fontAlgn="auto" latinLnBrk="0" hangingPunct="1">
              <a:spcAft>
                <a:spcPts val="0"/>
              </a:spcAft>
              <a:buClrTx/>
              <a:buSzTx/>
              <a:buFont typeface="Arial"/>
              <a:buNone/>
              <a:tabLst/>
              <a:defRPr/>
            </a:pPr>
            <a:r>
              <a:rPr lang="en-US" altLang="ja-JP" i="0" baseline="0" dirty="0">
                <a:latin typeface="Arial" charset="0"/>
                <a:ea typeface="ＭＳ Ｐゴシック" panose="020B0600070205080204" pitchFamily="34" charset="-128"/>
                <a:cs typeface="Arial" charset="0"/>
              </a:rPr>
              <a:t>T</a:t>
            </a:r>
            <a:r>
              <a:rPr lang="en-US" altLang="ja-JP" i="0" dirty="0">
                <a:ea typeface="ＭＳ Ｐゴシック" panose="020B0600070205080204" pitchFamily="34" charset="-128"/>
              </a:rPr>
              <a:t>he Preschool Curriculum</a:t>
            </a:r>
            <a:r>
              <a:rPr lang="en-US" altLang="ja-JP" i="0" baseline="0" dirty="0">
                <a:ea typeface="ＭＳ Ｐゴシック" panose="020B0600070205080204" pitchFamily="34" charset="-128"/>
              </a:rPr>
              <a:t> Framework</a:t>
            </a:r>
            <a:r>
              <a:rPr lang="en-US" altLang="ja-JP" i="1" dirty="0">
                <a:ea typeface="ＭＳ Ｐゴシック" panose="020B0600070205080204" pitchFamily="34" charset="-128"/>
              </a:rPr>
              <a:t> </a:t>
            </a:r>
            <a:r>
              <a:rPr lang="en-US" altLang="ja-JP" baseline="0" dirty="0">
                <a:latin typeface="Arial" charset="0"/>
                <a:ea typeface="Arial" charset="0"/>
                <a:cs typeface="Arial" charset="0"/>
              </a:rPr>
              <a:t>was created as a companion to the Preschool Learning Foundations. </a:t>
            </a:r>
            <a:r>
              <a:rPr lang="en-US" altLang="ja-JP" dirty="0">
                <a:ea typeface="ＭＳ Ｐゴシック" panose="020B0600070205080204" pitchFamily="34" charset="-128"/>
              </a:rPr>
              <a:t>The framework,</a:t>
            </a:r>
            <a:r>
              <a:rPr lang="en-US" altLang="ja-JP" baseline="0" dirty="0">
                <a:ea typeface="ＭＳ Ｐゴシック" panose="020B0600070205080204" pitchFamily="34" charset="-128"/>
              </a:rPr>
              <a:t>”…</a:t>
            </a:r>
            <a:r>
              <a:rPr lang="en-US" altLang="ja-JP" dirty="0">
                <a:ea typeface="ＭＳ Ｐゴシック" panose="020B0600070205080204" pitchFamily="34" charset="-128"/>
              </a:rPr>
              <a:t>presents strategies and information to enrich learning and development opportunities for all children” (PCF,</a:t>
            </a:r>
            <a:r>
              <a:rPr lang="en-US" altLang="ja-JP" baseline="0" dirty="0">
                <a:ea typeface="ＭＳ Ｐゴシック" panose="020B0600070205080204" pitchFamily="34" charset="-128"/>
              </a:rPr>
              <a:t> Vol. 1</a:t>
            </a:r>
            <a:r>
              <a:rPr lang="en-US" altLang="ja-JP" dirty="0">
                <a:ea typeface="ＭＳ Ｐゴシック" panose="020B0600070205080204" pitchFamily="34" charset="-128"/>
              </a:rPr>
              <a:t>, p. v). </a:t>
            </a:r>
          </a:p>
          <a:p>
            <a:pPr marL="0" marR="0" indent="0" algn="l" defTabSz="914400" rtl="0" eaLnBrk="1" fontAlgn="auto" latinLnBrk="0" hangingPunct="1">
              <a:spcAft>
                <a:spcPts val="0"/>
              </a:spcAft>
              <a:buClrTx/>
              <a:buSzTx/>
              <a:buFont typeface="Arial"/>
              <a:buNone/>
              <a:tabLst/>
              <a:defRPr/>
            </a:pPr>
            <a:endParaRPr lang="en-US" altLang="en-US" dirty="0">
              <a:latin typeface="Arial" charset="0"/>
              <a:ea typeface="Arial" charset="0"/>
              <a:cs typeface="Arial" charset="0"/>
            </a:endParaRPr>
          </a:p>
          <a:p>
            <a:pPr marL="0" marR="0" indent="0" algn="l" defTabSz="914400" rtl="0" eaLnBrk="1" fontAlgn="auto" latinLnBrk="0" hangingPunct="1">
              <a:spcAft>
                <a:spcPts val="0"/>
              </a:spcAft>
              <a:buClrTx/>
              <a:buSzTx/>
              <a:buFont typeface="Arial"/>
              <a:buNone/>
              <a:tabLst/>
              <a:defRPr/>
            </a:pPr>
            <a:r>
              <a:rPr lang="en-US" altLang="en-US" dirty="0">
                <a:latin typeface="Arial" charset="0"/>
                <a:ea typeface="Arial" charset="0"/>
                <a:cs typeface="Arial" charset="0"/>
              </a:rPr>
              <a:t>The foundations and framework</a:t>
            </a:r>
            <a:r>
              <a:rPr lang="en-US" altLang="en-US" baseline="0" dirty="0">
                <a:latin typeface="Arial" charset="0"/>
                <a:ea typeface="Arial" charset="0"/>
                <a:cs typeface="Arial" charset="0"/>
              </a:rPr>
              <a:t> are designed to work together.  While the foundations provide the background information to understand children’s developing knowledge and skills (the “what”), the curriculum framework offers guidance on how teachers and programs can support the learning and development that are described in the foundations (the “how”).</a:t>
            </a:r>
            <a:endParaRPr lang="en-US" altLang="en-US" dirty="0">
              <a:latin typeface="Arial" charset="0"/>
              <a:ea typeface="Arial" charset="0"/>
              <a:cs typeface="Arial" charset="0"/>
            </a:endParaRPr>
          </a:p>
          <a:p>
            <a:pPr marL="171450" marR="0" indent="-171450" algn="l" defTabSz="914400" rtl="0" eaLnBrk="1" fontAlgn="auto" latinLnBrk="0" hangingPunct="1">
              <a:spcAft>
                <a:spcPts val="0"/>
              </a:spcAft>
              <a:buClrTx/>
              <a:buSzTx/>
              <a:buFont typeface="Arial"/>
              <a:buChar char="•"/>
              <a:tabLst/>
              <a:defRPr/>
            </a:pPr>
            <a:endParaRPr lang="en-US" altLang="en-US" baseline="0" dirty="0">
              <a:latin typeface="Arial" charset="0"/>
              <a:ea typeface="Arial" charset="0"/>
              <a:cs typeface="Arial" charset="0"/>
            </a:endParaRPr>
          </a:p>
          <a:p>
            <a:pPr marL="0" marR="0" indent="0" algn="l" defTabSz="914400" rtl="0" eaLnBrk="1" fontAlgn="auto" latinLnBrk="0" hangingPunct="1">
              <a:spcAft>
                <a:spcPts val="0"/>
              </a:spcAft>
              <a:buClrTx/>
              <a:buSzTx/>
              <a:buFont typeface="Arial"/>
              <a:buNone/>
              <a:tabLst/>
              <a:defRPr/>
            </a:pPr>
            <a:r>
              <a:rPr lang="en-US" altLang="en-US" baseline="0" dirty="0">
                <a:latin typeface="Arial" charset="0"/>
                <a:ea typeface="Arial" charset="0"/>
                <a:cs typeface="Arial" charset="0"/>
              </a:rPr>
              <a:t>W</a:t>
            </a:r>
            <a:r>
              <a:rPr lang="en-US" altLang="en-US" dirty="0">
                <a:latin typeface="Arial" charset="0"/>
                <a:ea typeface="Arial" charset="0"/>
                <a:cs typeface="Arial" charset="0"/>
              </a:rPr>
              <a:t>e will briefly look at the framework in this section and go deeper</a:t>
            </a:r>
            <a:r>
              <a:rPr lang="en-US" altLang="en-US" baseline="0" dirty="0">
                <a:latin typeface="Arial" charset="0"/>
                <a:ea typeface="Arial" charset="0"/>
                <a:cs typeface="Arial" charset="0"/>
              </a:rPr>
              <a:t> into the publication when we examine the next question</a:t>
            </a:r>
            <a:r>
              <a:rPr lang="en-US" altLang="en-US" dirty="0">
                <a:latin typeface="Arial" charset="0"/>
                <a:ea typeface="Arial" charset="0"/>
                <a:cs typeface="Arial" charset="0"/>
              </a:rPr>
              <a:t>.</a:t>
            </a:r>
          </a:p>
          <a:p>
            <a:pPr marL="0" indent="0">
              <a:spcAft>
                <a:spcPts val="0"/>
              </a:spcAft>
              <a:buFont typeface="Arial"/>
              <a:buNone/>
            </a:pPr>
            <a:endParaRPr lang="en-US" b="1" dirty="0">
              <a:latin typeface="Arial" charset="0"/>
            </a:endParaRPr>
          </a:p>
          <a:p>
            <a:pPr marL="0" indent="0">
              <a:spcAft>
                <a:spcPts val="0"/>
              </a:spcAft>
              <a:buFont typeface="Arial"/>
              <a:buNone/>
            </a:pPr>
            <a:r>
              <a:rPr lang="en-US" b="1" dirty="0">
                <a:latin typeface="Arial" charset="0"/>
              </a:rPr>
              <a:t>Extra Notes:</a:t>
            </a:r>
            <a:endParaRPr lang="en-US" altLang="en-US" dirty="0">
              <a:latin typeface="Arial" charset="0"/>
              <a:ea typeface="ＭＳ Ｐゴシック" charset="-128"/>
            </a:endParaRPr>
          </a:p>
          <a:p>
            <a:pPr marL="0" marR="0" indent="0" algn="l" defTabSz="457200" rtl="0" eaLnBrk="1" fontAlgn="base" latinLnBrk="0" hangingPunct="1">
              <a:spcAft>
                <a:spcPts val="0"/>
              </a:spcAft>
              <a:buClrTx/>
              <a:buSzTx/>
              <a:buFont typeface="Arial"/>
              <a:buNone/>
              <a:tabLst/>
              <a:defRPr/>
            </a:pPr>
            <a:r>
              <a:rPr lang="en-US" dirty="0">
                <a:latin typeface="Arial" charset="0"/>
              </a:rPr>
              <a:t>The Preschool Learning Foundations were developed with research-based evidence and are enhanced with expert practitioners’ suggestions and examples. All foundations were written by a team of researchers with expertise in that domain. A complete reference list of the source materials,</a:t>
            </a:r>
            <a:r>
              <a:rPr lang="en-US" baseline="0" dirty="0">
                <a:latin typeface="Arial" charset="0"/>
              </a:rPr>
              <a:t> along with detailed bibliographic notes for each of the developmental domains, can be found</a:t>
            </a:r>
            <a:r>
              <a:rPr lang="en-US" dirty="0">
                <a:latin typeface="Arial" charset="0"/>
              </a:rPr>
              <a:t> in the Preschool Learning Foundations.</a:t>
            </a:r>
            <a:r>
              <a:rPr lang="en-US" baseline="0" dirty="0">
                <a:latin typeface="Arial" charset="0"/>
              </a:rPr>
              <a:t> </a:t>
            </a:r>
            <a:r>
              <a:rPr lang="en-US" dirty="0">
                <a:latin typeface="Arial" charset="0"/>
              </a:rPr>
              <a:t>Sources</a:t>
            </a:r>
            <a:r>
              <a:rPr lang="en-US" baseline="0" dirty="0">
                <a:latin typeface="Arial" charset="0"/>
              </a:rPr>
              <a:t> used in the development of the foundations include: </a:t>
            </a:r>
          </a:p>
          <a:p>
            <a:pPr marL="171450" indent="-171450" eaLnBrk="1" hangingPunct="1">
              <a:spcAft>
                <a:spcPts val="0"/>
              </a:spcAft>
              <a:buFont typeface="Arial" panose="020B0604020202020204" pitchFamily="34" charset="0"/>
              <a:buChar char="•"/>
            </a:pPr>
            <a:r>
              <a:rPr lang="en-US" dirty="0">
                <a:latin typeface="Arial" charset="0"/>
              </a:rPr>
              <a:t>Documents from the California Department of Education such as the </a:t>
            </a:r>
            <a:r>
              <a:rPr lang="en-US" i="1" dirty="0">
                <a:latin typeface="Arial" charset="0"/>
              </a:rPr>
              <a:t>English-Language Arts Content Standards for California Public Schools, Kindergarten Through Grade Twelve</a:t>
            </a:r>
            <a:r>
              <a:rPr lang="en-US" dirty="0">
                <a:latin typeface="Arial" charset="0"/>
              </a:rPr>
              <a:t> (Language and Literacy, Introduction, p. 48 left column).</a:t>
            </a:r>
          </a:p>
          <a:p>
            <a:pPr marL="171450" indent="-171450" eaLnBrk="1" hangingPunct="1">
              <a:spcAft>
                <a:spcPts val="0"/>
              </a:spcAft>
              <a:buFont typeface="Arial" panose="020B0604020202020204" pitchFamily="34" charset="0"/>
              <a:buChar char="•"/>
            </a:pPr>
            <a:r>
              <a:rPr lang="en-US" dirty="0">
                <a:latin typeface="Arial" charset="0"/>
              </a:rPr>
              <a:t>Well-validated assessment tools such as the </a:t>
            </a:r>
            <a:r>
              <a:rPr lang="en-US" i="1" dirty="0">
                <a:latin typeface="Arial" charset="0"/>
              </a:rPr>
              <a:t>Ages &amp; Stages Questionnaires (ASQ): A Parent-Completed, Child-Monitoring System</a:t>
            </a:r>
            <a:r>
              <a:rPr lang="en-US" dirty="0">
                <a:latin typeface="Arial" charset="0"/>
              </a:rPr>
              <a:t> (Social-Emotional, References and Source Materials, p. 36).</a:t>
            </a:r>
          </a:p>
          <a:p>
            <a:pPr marL="171450" indent="-171450" eaLnBrk="1" hangingPunct="1">
              <a:spcAft>
                <a:spcPts val="0"/>
              </a:spcAft>
              <a:buFont typeface="Arial" panose="020B0604020202020204" pitchFamily="34" charset="0"/>
              <a:buChar char="•"/>
            </a:pPr>
            <a:r>
              <a:rPr lang="en-US" dirty="0">
                <a:latin typeface="Arial" charset="0"/>
              </a:rPr>
              <a:t>General sources such as the </a:t>
            </a:r>
            <a:r>
              <a:rPr lang="en-US" i="1" dirty="0">
                <a:latin typeface="Arial" charset="0"/>
              </a:rPr>
              <a:t>Report of the National Reading Panel 2000</a:t>
            </a:r>
            <a:r>
              <a:rPr lang="en-US" dirty="0">
                <a:latin typeface="Arial" charset="0"/>
              </a:rPr>
              <a:t>.  (Language and Literacy, Introduction, p. 73 left column).</a:t>
            </a:r>
          </a:p>
          <a:p>
            <a:pPr marL="171450" indent="-171450" eaLnBrk="1" hangingPunct="1">
              <a:spcAft>
                <a:spcPts val="0"/>
              </a:spcAft>
              <a:buFont typeface="Arial" panose="020B0604020202020204" pitchFamily="34" charset="0"/>
              <a:buChar char="•"/>
            </a:pPr>
            <a:r>
              <a:rPr lang="en-US" dirty="0">
                <a:latin typeface="Arial" charset="0"/>
              </a:rPr>
              <a:t>Early childhood education standards from other states such as Hawaii and Texas (Social-Emotional, Introduction,</a:t>
            </a:r>
            <a:r>
              <a:rPr lang="en-US" baseline="0" dirty="0">
                <a:latin typeface="Arial" charset="0"/>
              </a:rPr>
              <a:t> </a:t>
            </a:r>
            <a:r>
              <a:rPr lang="en-US" dirty="0">
                <a:latin typeface="Arial" charset="0"/>
              </a:rPr>
              <a:t>p. 5 footnote).</a:t>
            </a:r>
          </a:p>
          <a:p>
            <a:pPr marL="171450" indent="-171450" eaLnBrk="1" hangingPunct="1">
              <a:spcAft>
                <a:spcPts val="0"/>
              </a:spcAft>
              <a:buFont typeface="Arial" panose="020B0604020202020204" pitchFamily="34" charset="0"/>
              <a:buChar char="•"/>
            </a:pPr>
            <a:endParaRPr lang="en-US" dirty="0">
              <a:latin typeface="Arial" charset="0"/>
            </a:endParaRPr>
          </a:p>
        </p:txBody>
      </p:sp>
      <p:sp>
        <p:nvSpPr>
          <p:cNvPr id="2" name="Slide Number Placeholder 1"/>
          <p:cNvSpPr>
            <a:spLocks noGrp="1"/>
          </p:cNvSpPr>
          <p:nvPr>
            <p:ph type="sldNum" sz="quarter" idx="10"/>
          </p:nvPr>
        </p:nvSpPr>
        <p:spPr/>
        <p:txBody>
          <a:bodyPr/>
          <a:lstStyle/>
          <a:p>
            <a:fld id="{FCE9ED2B-B8DD-438B-A0BE-FFD01778ACBF}" type="slidenum">
              <a:rPr lang="en-US" altLang="en-US" smtClean="0"/>
              <a:pPr/>
              <a:t>15</a:t>
            </a:fld>
            <a:endParaRPr lang="en-US" altLang="en-US" dirty="0"/>
          </a:p>
        </p:txBody>
      </p:sp>
    </p:spTree>
    <p:extLst>
      <p:ext uri="{BB962C8B-B14F-4D97-AF65-F5344CB8AC3E}">
        <p14:creationId xmlns:p14="http://schemas.microsoft.com/office/powerpoint/2010/main" val="2465233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MS Pゴシック" charset="0"/>
                <a:cs typeface="MS Pゴシック" charset="0"/>
              </a:defRPr>
            </a:lvl1pPr>
            <a:lvl2pPr marL="37931725" indent="-37474525" eaLnBrk="0" hangingPunct="0">
              <a:defRPr sz="2400">
                <a:solidFill>
                  <a:schemeClr val="tx1"/>
                </a:solidFill>
                <a:latin typeface="Arial" charset="0"/>
                <a:ea typeface="MS Pゴシック" charset="0"/>
                <a:cs typeface="MS Pゴシック" charset="0"/>
              </a:defRPr>
            </a:lvl2pPr>
            <a:lvl3pPr eaLnBrk="0" hangingPunct="0">
              <a:defRPr sz="2400">
                <a:solidFill>
                  <a:schemeClr val="tx1"/>
                </a:solidFill>
                <a:latin typeface="Arial" charset="0"/>
                <a:ea typeface="MS Pゴシック" charset="0"/>
                <a:cs typeface="MS Pゴシック" charset="0"/>
              </a:defRPr>
            </a:lvl3pPr>
            <a:lvl4pPr eaLnBrk="0" hangingPunct="0">
              <a:defRPr sz="2400">
                <a:solidFill>
                  <a:schemeClr val="tx1"/>
                </a:solidFill>
                <a:latin typeface="Arial" charset="0"/>
                <a:ea typeface="MS Pゴシック" charset="0"/>
                <a:cs typeface="MS Pゴシック" charset="0"/>
              </a:defRPr>
            </a:lvl4pPr>
            <a:lvl5pPr eaLnBrk="0" hangingPunct="0">
              <a:defRPr sz="2400">
                <a:solidFill>
                  <a:schemeClr val="tx1"/>
                </a:solidFill>
                <a:latin typeface="Arial" charset="0"/>
                <a:ea typeface="MS Pゴシック" charset="0"/>
                <a:cs typeface="MS Pゴシック" charset="0"/>
              </a:defRPr>
            </a:lvl5pPr>
            <a:lvl6pPr marL="457200" eaLnBrk="0" fontAlgn="base" hangingPunct="0">
              <a:spcBef>
                <a:spcPct val="0"/>
              </a:spcBef>
              <a:spcAft>
                <a:spcPct val="0"/>
              </a:spcAft>
              <a:defRPr sz="2400">
                <a:solidFill>
                  <a:schemeClr val="tx1"/>
                </a:solidFill>
                <a:latin typeface="Arial" charset="0"/>
                <a:ea typeface="MS Pゴシック" charset="0"/>
                <a:cs typeface="MS Pゴシック" charset="0"/>
              </a:defRPr>
            </a:lvl6pPr>
            <a:lvl7pPr marL="914400" eaLnBrk="0" fontAlgn="base" hangingPunct="0">
              <a:spcBef>
                <a:spcPct val="0"/>
              </a:spcBef>
              <a:spcAft>
                <a:spcPct val="0"/>
              </a:spcAft>
              <a:defRPr sz="2400">
                <a:solidFill>
                  <a:schemeClr val="tx1"/>
                </a:solidFill>
                <a:latin typeface="Arial" charset="0"/>
                <a:ea typeface="MS Pゴシック" charset="0"/>
                <a:cs typeface="MS Pゴシック" charset="0"/>
              </a:defRPr>
            </a:lvl7pPr>
            <a:lvl8pPr marL="1371600" eaLnBrk="0" fontAlgn="base" hangingPunct="0">
              <a:spcBef>
                <a:spcPct val="0"/>
              </a:spcBef>
              <a:spcAft>
                <a:spcPct val="0"/>
              </a:spcAft>
              <a:defRPr sz="2400">
                <a:solidFill>
                  <a:schemeClr val="tx1"/>
                </a:solidFill>
                <a:latin typeface="Arial" charset="0"/>
                <a:ea typeface="MS Pゴシック" charset="0"/>
                <a:cs typeface="MS Pゴシック" charset="0"/>
              </a:defRPr>
            </a:lvl8pPr>
            <a:lvl9pPr marL="1828800" eaLnBrk="0" fontAlgn="base" hangingPunct="0">
              <a:spcBef>
                <a:spcPct val="0"/>
              </a:spcBef>
              <a:spcAft>
                <a:spcPct val="0"/>
              </a:spcAft>
              <a:defRPr sz="2400">
                <a:solidFill>
                  <a:schemeClr val="tx1"/>
                </a:solidFill>
                <a:latin typeface="Arial" charset="0"/>
                <a:ea typeface="MS Pゴシック" charset="0"/>
                <a:cs typeface="MS Pゴシック" charset="0"/>
              </a:defRPr>
            </a:lvl9pPr>
          </a:lstStyle>
          <a:p>
            <a:pPr algn="r" eaLnBrk="1" hangingPunct="1"/>
            <a:fld id="{4867DCA2-5AB1-1442-BBDA-7C2F5F88098A}" type="slidenum">
              <a:rPr lang="en-US" sz="1200"/>
              <a:pPr algn="r" eaLnBrk="1" hangingPunct="1"/>
              <a:t>16</a:t>
            </a:fld>
            <a:endParaRPr lang="en-US" sz="1200" dirty="0"/>
          </a:p>
        </p:txBody>
      </p:sp>
      <p:sp>
        <p:nvSpPr>
          <p:cNvPr id="62467" name="Slide Image Placeholder 1"/>
          <p:cNvSpPr>
            <a:spLocks noGrp="1" noRot="1" noChangeAspect="1" noTextEdit="1"/>
          </p:cNvSpPr>
          <p:nvPr>
            <p:ph type="sldImg"/>
          </p:nvPr>
        </p:nvSpPr>
        <p:spPr>
          <a:xfrm>
            <a:off x="1068388" y="696913"/>
            <a:ext cx="4648200" cy="3486150"/>
          </a:xfrm>
          <a:ln/>
        </p:spPr>
      </p:sp>
      <p:sp>
        <p:nvSpPr>
          <p:cNvPr id="62468" name="Notes Placeholder 2"/>
          <p:cNvSpPr>
            <a:spLocks noGrp="1"/>
          </p:cNvSpPr>
          <p:nvPr>
            <p:ph type="body" idx="1"/>
          </p:nvPr>
        </p:nvSpPr>
        <p:spPr>
          <a:xfrm>
            <a:off x="649288" y="4398047"/>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oAutofit/>
          </a:bodyPr>
          <a:lstStyle/>
          <a:p>
            <a:pPr defTabSz="457200">
              <a:spcBef>
                <a:spcPts val="0"/>
              </a:spcBef>
              <a:spcAft>
                <a:spcPts val="0"/>
              </a:spcAft>
            </a:pPr>
            <a:r>
              <a:rPr lang="en-US" b="1" dirty="0"/>
              <a:t>Presenter Remarks: </a:t>
            </a:r>
            <a:endParaRPr lang="en-US" baseline="0" dirty="0"/>
          </a:p>
          <a:p>
            <a:pPr>
              <a:spcBef>
                <a:spcPts val="0"/>
              </a:spcBef>
              <a:spcAft>
                <a:spcPts val="0"/>
              </a:spcAft>
            </a:pPr>
            <a:r>
              <a:rPr lang="en-US" dirty="0"/>
              <a:t>Volume 1 of the Preschool Learning</a:t>
            </a:r>
            <a:r>
              <a:rPr lang="en-US" baseline="0" dirty="0"/>
              <a:t> Foundations </a:t>
            </a:r>
            <a:r>
              <a:rPr lang="en-US" dirty="0"/>
              <a:t>addresses four domains: Social-Emotional Development, Language and Literacy, English-language Development, and Mathematics. </a:t>
            </a:r>
          </a:p>
          <a:p>
            <a:pPr>
              <a:spcBef>
                <a:spcPts val="0"/>
              </a:spcBef>
              <a:spcAft>
                <a:spcPts val="0"/>
              </a:spcAft>
            </a:pPr>
            <a:r>
              <a:rPr lang="en-US" dirty="0"/>
              <a:t>Today we are looking at the chapter on English-language development. Let’s take a closer look at one foundation for an example:</a:t>
            </a:r>
            <a:endParaRPr lang="en-US" altLang="en-US" dirty="0">
              <a:ea typeface="ＭＳ Ｐゴシック" charset="-128"/>
            </a:endParaRPr>
          </a:p>
          <a:p>
            <a:pPr marL="171450" indent="-171450" eaLnBrk="1" fontAlgn="auto" hangingPunct="1">
              <a:spcBef>
                <a:spcPts val="0"/>
              </a:spcBef>
              <a:spcAft>
                <a:spcPts val="0"/>
              </a:spcAft>
              <a:buFont typeface="Arial"/>
              <a:buChar char="•"/>
              <a:defRPr/>
            </a:pPr>
            <a:r>
              <a:rPr lang="en-US" altLang="en-US" dirty="0">
                <a:ea typeface="ＭＳ Ｐゴシック" charset="-128"/>
              </a:rPr>
              <a:t>Open the Preschool</a:t>
            </a:r>
            <a:r>
              <a:rPr lang="en-US" altLang="en-US" baseline="0" dirty="0">
                <a:ea typeface="ＭＳ Ｐゴシック" charset="-128"/>
              </a:rPr>
              <a:t> Learning Foundations, Volume 1, </a:t>
            </a:r>
            <a:r>
              <a:rPr lang="en-US" altLang="en-US" dirty="0">
                <a:ea typeface="ＭＳ Ｐゴシック" charset="-128"/>
              </a:rPr>
              <a:t>and find a page where the age levels appear. This is an example of a foundation page. </a:t>
            </a:r>
          </a:p>
          <a:p>
            <a:pPr marL="171450" indent="-171450" eaLnBrk="1" fontAlgn="auto" hangingPunct="1">
              <a:spcBef>
                <a:spcPts val="0"/>
              </a:spcBef>
              <a:spcAft>
                <a:spcPts val="0"/>
              </a:spcAft>
              <a:buFont typeface="Arial"/>
              <a:buChar char="•"/>
              <a:defRPr/>
            </a:pPr>
            <a:r>
              <a:rPr lang="en-US" altLang="en-US" dirty="0">
                <a:ea typeface="ＭＳ Ｐゴシック" charset="-128"/>
              </a:rPr>
              <a:t>Look across the page and notice the developmental progression at around 48 months and what changes at 60 months of age. </a:t>
            </a:r>
            <a:r>
              <a:rPr lang="en-US" altLang="en-US" i="1" dirty="0">
                <a:ea typeface="ＭＳ Ｐゴシック" charset="-128"/>
              </a:rPr>
              <a:t>Solicit a few participants to read what they see.</a:t>
            </a:r>
          </a:p>
          <a:p>
            <a:pPr marL="171450" indent="-171450">
              <a:spcBef>
                <a:spcPts val="0"/>
              </a:spcBef>
              <a:spcAft>
                <a:spcPts val="0"/>
              </a:spcAft>
              <a:buFont typeface="Arial"/>
              <a:buChar char="•"/>
              <a:defRPr/>
            </a:pPr>
            <a:r>
              <a:rPr lang="en-US" altLang="en-US" i="1" dirty="0">
                <a:ea typeface="ＭＳ Ｐゴシック" charset="-128"/>
              </a:rPr>
              <a:t>Summarize the exploration with the following key note. </a:t>
            </a:r>
            <a:r>
              <a:rPr lang="en-US" altLang="en-US" dirty="0">
                <a:ea typeface="ＭＳ Ｐゴシック" charset="-128"/>
              </a:rPr>
              <a:t>Because children develop at different rates, the foundations were designed to support the belief that certain stages of development will occur at different times for all students. You will notice “at around” in the description. It is important to remember this variability occurs.</a:t>
            </a:r>
          </a:p>
          <a:p>
            <a:pPr marL="171450" indent="-171450">
              <a:spcBef>
                <a:spcPts val="0"/>
              </a:spcBef>
              <a:spcAft>
                <a:spcPts val="0"/>
              </a:spcAft>
              <a:buFont typeface="Arial"/>
              <a:buChar char="•"/>
              <a:defRPr/>
            </a:pPr>
            <a:r>
              <a:rPr lang="en-US" dirty="0">
                <a:ea typeface="MS PGothic" charset="0"/>
              </a:rPr>
              <a:t>The foundations also assume that children have access to appropriate support in high quality programs.</a:t>
            </a:r>
            <a:r>
              <a:rPr lang="en-US" baseline="0" dirty="0">
                <a:ea typeface="MS PGothic" charset="0"/>
              </a:rPr>
              <a:t> </a:t>
            </a:r>
            <a:r>
              <a:rPr lang="en-US" dirty="0">
                <a:ea typeface="MS PGothic" charset="0"/>
              </a:rPr>
              <a:t>This includes:</a:t>
            </a:r>
          </a:p>
          <a:p>
            <a:pPr marL="457200" indent="-171450" eaLnBrk="1" hangingPunct="1">
              <a:spcBef>
                <a:spcPts val="0"/>
              </a:spcBef>
              <a:spcAft>
                <a:spcPts val="0"/>
              </a:spcAft>
              <a:buFont typeface="Wingdings" panose="05000000000000000000" pitchFamily="2" charset="2"/>
              <a:buChar char="§"/>
            </a:pPr>
            <a:r>
              <a:rPr lang="en-US" dirty="0">
                <a:ea typeface="MS PGothic" charset="0"/>
              </a:rPr>
              <a:t>Environments and experiences that encourage active, playful exploration and experimentation. Clearly defined learning centers where materials are rotated.</a:t>
            </a:r>
          </a:p>
          <a:p>
            <a:pPr marL="457200" indent="-171450" eaLnBrk="1" hangingPunct="1">
              <a:spcBef>
                <a:spcPts val="0"/>
              </a:spcBef>
              <a:spcAft>
                <a:spcPts val="0"/>
              </a:spcAft>
              <a:buFont typeface="Wingdings" panose="05000000000000000000" pitchFamily="2" charset="2"/>
              <a:buChar char="§"/>
            </a:pPr>
            <a:r>
              <a:rPr lang="en-US" dirty="0">
                <a:ea typeface="MS PGothic" charset="0"/>
              </a:rPr>
              <a:t>Purposeful teaching to help children gain knowledge and skills. </a:t>
            </a:r>
          </a:p>
          <a:p>
            <a:pPr marL="457200" indent="-171450" eaLnBrk="1" hangingPunct="1">
              <a:spcBef>
                <a:spcPts val="0"/>
              </a:spcBef>
              <a:spcAft>
                <a:spcPts val="0"/>
              </a:spcAft>
              <a:buFont typeface="Wingdings" panose="05000000000000000000" pitchFamily="2" charset="2"/>
              <a:buChar char="§"/>
            </a:pPr>
            <a:r>
              <a:rPr lang="en-US" dirty="0">
                <a:ea typeface="MS PGothic" charset="0"/>
              </a:rPr>
              <a:t>Predictable schedules and routines with large blocks of time for play and skillful integration of curriculum with an intentional focus on content.</a:t>
            </a:r>
          </a:p>
          <a:p>
            <a:pPr marL="457200" indent="-171450" eaLnBrk="1" hangingPunct="1">
              <a:spcBef>
                <a:spcPts val="0"/>
              </a:spcBef>
              <a:spcAft>
                <a:spcPts val="0"/>
              </a:spcAft>
              <a:buFont typeface="Wingdings" panose="05000000000000000000" pitchFamily="2" charset="2"/>
              <a:buChar char="§"/>
            </a:pPr>
            <a:r>
              <a:rPr lang="en-US" dirty="0">
                <a:ea typeface="MS PGothic" charset="0"/>
              </a:rPr>
              <a:t>Specific support for English</a:t>
            </a:r>
            <a:r>
              <a:rPr lang="en-US" baseline="0" dirty="0">
                <a:ea typeface="MS PGothic" charset="0"/>
              </a:rPr>
              <a:t> </a:t>
            </a:r>
            <a:r>
              <a:rPr lang="en-US" dirty="0">
                <a:ea typeface="MS PGothic" charset="0"/>
              </a:rPr>
              <a:t>learners with staff that have knowledge of the stages of English-language acquisition.</a:t>
            </a:r>
          </a:p>
          <a:p>
            <a:pPr marL="457200" indent="-171450" eaLnBrk="1" hangingPunct="1">
              <a:spcBef>
                <a:spcPts val="0"/>
              </a:spcBef>
              <a:spcAft>
                <a:spcPts val="0"/>
              </a:spcAft>
              <a:buFont typeface="Wingdings" panose="05000000000000000000" pitchFamily="2" charset="2"/>
              <a:buChar char="§"/>
            </a:pPr>
            <a:r>
              <a:rPr lang="en-US" dirty="0">
                <a:ea typeface="MS PGothic" charset="0"/>
              </a:rPr>
              <a:t>Accommodations and adaptations for children with disabilities and additional support when needed.</a:t>
            </a:r>
            <a:endParaRPr lang="en-US" dirty="0"/>
          </a:p>
        </p:txBody>
      </p:sp>
      <p:sp>
        <p:nvSpPr>
          <p:cNvPr id="62469"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MS Pゴシック" charset="0"/>
                <a:cs typeface="MS Pゴシック" charset="0"/>
              </a:defRPr>
            </a:lvl1pPr>
            <a:lvl2pPr marL="37931725" indent="-37474525" eaLnBrk="0" hangingPunct="0">
              <a:defRPr sz="2400">
                <a:solidFill>
                  <a:schemeClr val="tx1"/>
                </a:solidFill>
                <a:latin typeface="Arial" charset="0"/>
                <a:ea typeface="MS Pゴシック" charset="0"/>
                <a:cs typeface="MS Pゴシック" charset="0"/>
              </a:defRPr>
            </a:lvl2pPr>
            <a:lvl3pPr eaLnBrk="0" hangingPunct="0">
              <a:defRPr sz="2400">
                <a:solidFill>
                  <a:schemeClr val="tx1"/>
                </a:solidFill>
                <a:latin typeface="Arial" charset="0"/>
                <a:ea typeface="MS Pゴシック" charset="0"/>
                <a:cs typeface="MS Pゴシック" charset="0"/>
              </a:defRPr>
            </a:lvl3pPr>
            <a:lvl4pPr eaLnBrk="0" hangingPunct="0">
              <a:defRPr sz="2400">
                <a:solidFill>
                  <a:schemeClr val="tx1"/>
                </a:solidFill>
                <a:latin typeface="Arial" charset="0"/>
                <a:ea typeface="MS Pゴシック" charset="0"/>
                <a:cs typeface="MS Pゴシック" charset="0"/>
              </a:defRPr>
            </a:lvl4pPr>
            <a:lvl5pPr eaLnBrk="0" hangingPunct="0">
              <a:defRPr sz="2400">
                <a:solidFill>
                  <a:schemeClr val="tx1"/>
                </a:solidFill>
                <a:latin typeface="Arial" charset="0"/>
                <a:ea typeface="MS Pゴシック" charset="0"/>
                <a:cs typeface="MS Pゴシック" charset="0"/>
              </a:defRPr>
            </a:lvl5pPr>
            <a:lvl6pPr marL="457200" eaLnBrk="0" fontAlgn="base" hangingPunct="0">
              <a:spcBef>
                <a:spcPct val="0"/>
              </a:spcBef>
              <a:spcAft>
                <a:spcPct val="0"/>
              </a:spcAft>
              <a:defRPr sz="2400">
                <a:solidFill>
                  <a:schemeClr val="tx1"/>
                </a:solidFill>
                <a:latin typeface="Arial" charset="0"/>
                <a:ea typeface="MS Pゴシック" charset="0"/>
                <a:cs typeface="MS Pゴシック" charset="0"/>
              </a:defRPr>
            </a:lvl6pPr>
            <a:lvl7pPr marL="914400" eaLnBrk="0" fontAlgn="base" hangingPunct="0">
              <a:spcBef>
                <a:spcPct val="0"/>
              </a:spcBef>
              <a:spcAft>
                <a:spcPct val="0"/>
              </a:spcAft>
              <a:defRPr sz="2400">
                <a:solidFill>
                  <a:schemeClr val="tx1"/>
                </a:solidFill>
                <a:latin typeface="Arial" charset="0"/>
                <a:ea typeface="MS Pゴシック" charset="0"/>
                <a:cs typeface="MS Pゴシック" charset="0"/>
              </a:defRPr>
            </a:lvl7pPr>
            <a:lvl8pPr marL="1371600" eaLnBrk="0" fontAlgn="base" hangingPunct="0">
              <a:spcBef>
                <a:spcPct val="0"/>
              </a:spcBef>
              <a:spcAft>
                <a:spcPct val="0"/>
              </a:spcAft>
              <a:defRPr sz="2400">
                <a:solidFill>
                  <a:schemeClr val="tx1"/>
                </a:solidFill>
                <a:latin typeface="Arial" charset="0"/>
                <a:ea typeface="MS Pゴシック" charset="0"/>
                <a:cs typeface="MS Pゴシック" charset="0"/>
              </a:defRPr>
            </a:lvl8pPr>
            <a:lvl9pPr marL="1828800" eaLnBrk="0" fontAlgn="base" hangingPunct="0">
              <a:spcBef>
                <a:spcPct val="0"/>
              </a:spcBef>
              <a:spcAft>
                <a:spcPct val="0"/>
              </a:spcAft>
              <a:defRPr sz="2400">
                <a:solidFill>
                  <a:schemeClr val="tx1"/>
                </a:solidFill>
                <a:latin typeface="Arial" charset="0"/>
                <a:ea typeface="MS Pゴシック" charset="0"/>
                <a:cs typeface="MS Pゴシック" charset="0"/>
              </a:defRPr>
            </a:lvl9pPr>
          </a:lstStyle>
          <a:p>
            <a:pPr algn="r" eaLnBrk="1" hangingPunct="1"/>
            <a:fld id="{AFDB30B0-FB97-B44B-994A-73F81E0EB5E7}" type="slidenum">
              <a:rPr lang="en-US" sz="1200">
                <a:solidFill>
                  <a:schemeClr val="tx2"/>
                </a:solidFill>
                <a:ea typeface="ＭＳ Ｐゴシック" charset="0"/>
                <a:cs typeface="ＭＳ Ｐゴシック" charset="0"/>
              </a:rPr>
              <a:pPr algn="r" eaLnBrk="1" hangingPunct="1"/>
              <a:t>16</a:t>
            </a:fld>
            <a:endParaRPr lang="en-US" sz="1200" dirty="0">
              <a:solidFill>
                <a:schemeClr val="tx2"/>
              </a:solidFill>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fld id="{FCE9ED2B-B8DD-438B-A0BE-FFD01778ACBF}" type="slidenum">
              <a:rPr lang="en-US" altLang="en-US" smtClean="0"/>
              <a:pPr/>
              <a:t>16</a:t>
            </a:fld>
            <a:endParaRPr lang="en-US" altLang="en-US" dirty="0"/>
          </a:p>
        </p:txBody>
      </p:sp>
    </p:spTree>
    <p:extLst>
      <p:ext uri="{BB962C8B-B14F-4D97-AF65-F5344CB8AC3E}">
        <p14:creationId xmlns:p14="http://schemas.microsoft.com/office/powerpoint/2010/main" val="699323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5A92EF7-5F9C-499F-B730-0CB5EF94DF7B}" type="slidenum">
              <a:rPr lang="en-US" altLang="en-US" sz="1200"/>
              <a:pPr/>
              <a:t>17</a:t>
            </a:fld>
            <a:endParaRPr lang="en-US" altLang="en-US" sz="1200"/>
          </a:p>
        </p:txBody>
      </p:sp>
      <p:sp>
        <p:nvSpPr>
          <p:cNvPr id="41986"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marL="0" marR="0" lvl="0" indent="0" algn="l" defTabSz="457200" rtl="0" eaLnBrk="0" fontAlgn="base" latinLnBrk="0" hangingPunct="0">
              <a:lnSpc>
                <a:spcPct val="100000"/>
              </a:lnSpc>
              <a:spcBef>
                <a:spcPts val="0"/>
              </a:spcBef>
              <a:spcAft>
                <a:spcPct val="0"/>
              </a:spcAft>
              <a:buClrTx/>
              <a:buSzTx/>
              <a:buFontTx/>
              <a:buNone/>
              <a:tabLst/>
              <a:defRPr/>
            </a:pPr>
            <a:r>
              <a:rPr lang="en-US" altLang="en-US" b="1" baseline="0" dirty="0"/>
              <a:t>Presenter Remarks:</a:t>
            </a:r>
            <a:br>
              <a:rPr lang="en-US" altLang="en-US" b="1" baseline="0" dirty="0"/>
            </a:br>
            <a:r>
              <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Let’s </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discuss each </a:t>
            </a:r>
            <a:r>
              <a:rPr kumimoji="0" lang="en-US" sz="1200" b="0" i="0" u="none" strike="noStrike" kern="1200" cap="none" spc="0" normalizeH="0" baseline="0" noProof="0" dirty="0">
                <a:ln>
                  <a:noFill/>
                </a:ln>
                <a:solidFill>
                  <a:prstClr val="black"/>
                </a:solidFill>
                <a:effectLst/>
                <a:uLnTx/>
                <a:uFillTx/>
                <a:latin typeface="Arial" pitchFamily="34" charset="0"/>
                <a:ea typeface="MS PGothic" panose="020B0600070205080204" pitchFamily="34" charset="-128"/>
                <a:cs typeface="Arial" pitchFamily="34" charset="0"/>
              </a:rPr>
              <a:t>component of the foundations</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p>
            <a:pPr marL="174708" marR="0" lvl="0" indent="-174708"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The name of the domain </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t>is English-Language </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Development.</a:t>
            </a:r>
          </a:p>
          <a:p>
            <a:pPr marL="174708" marR="0" lvl="0" indent="-174708" algn="l" defTabSz="465887"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The name of the strand is </a:t>
            </a:r>
            <a:r>
              <a:rPr kumimoji="0" lang="en-US" sz="1200" b="0" i="0" u="none" strike="noStrike" kern="1200" cap="none" spc="0" normalizeH="0" baseline="0" noProof="0" dirty="0">
                <a:ln/>
                <a:solidFill>
                  <a:prstClr val="black"/>
                </a:solidFill>
                <a:effectLst/>
                <a:uLnTx/>
                <a:uFillTx/>
                <a:latin typeface="Arial" pitchFamily="34" charset="0"/>
                <a:ea typeface="ＭＳ Ｐゴシック" pitchFamily="34" charset="-128"/>
                <a:cs typeface="Arial" pitchFamily="34" charset="0"/>
              </a:rPr>
              <a:t>Listening.</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p>
            <a:pPr marL="174708" marR="0" lvl="0" indent="-174708"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The name of the </a:t>
            </a:r>
            <a:r>
              <a:rPr kumimoji="0" lang="en-US" sz="1200" b="0" i="0" u="none" strike="noStrike" kern="1200" cap="none" spc="0" normalizeH="0" baseline="0" noProof="0" dirty="0" err="1">
                <a:ln>
                  <a:noFill/>
                </a:ln>
                <a:solidFill>
                  <a:prstClr val="black"/>
                </a:solidFill>
                <a:effectLst/>
                <a:uLnTx/>
                <a:uFillTx/>
                <a:latin typeface="Arial" charset="0"/>
                <a:ea typeface="ＭＳ Ｐゴシック" charset="0"/>
                <a:cs typeface="Arial" charset="0"/>
              </a:rPr>
              <a:t>substrand</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 is </a:t>
            </a:r>
            <a:r>
              <a:rPr kumimoji="0" lang="en-US" sz="1200" b="0" i="1" u="none" strike="noStrike" kern="1200" cap="none" spc="0" normalizeH="0" baseline="0" noProof="0" dirty="0">
                <a:ln>
                  <a:noFill/>
                </a:ln>
                <a:solidFill>
                  <a:prstClr val="black"/>
                </a:solidFill>
                <a:effectLst/>
                <a:uLnTx/>
                <a:uFillTx/>
                <a:latin typeface="Arial" charset="0"/>
                <a:ea typeface="ＭＳ Ｐゴシック" charset="0"/>
                <a:cs typeface="Arial" charset="0"/>
              </a:rPr>
              <a:t>Children listen with understanding</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a:t>
            </a:r>
          </a:p>
          <a:p>
            <a:pPr marL="640594" marR="0" lvl="1" indent="-174708" algn="l" defTabSz="4572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Note that </a:t>
            </a:r>
            <a:r>
              <a:rPr kumimoji="0" lang="en-US" sz="1200" b="0" i="0" u="none" strike="noStrike" kern="1200" cap="none" spc="0" normalizeH="0" baseline="0" noProof="0" dirty="0" err="1">
                <a:ln>
                  <a:noFill/>
                </a:ln>
                <a:solidFill>
                  <a:prstClr val="black"/>
                </a:solidFill>
                <a:effectLst/>
                <a:uLnTx/>
                <a:uFillTx/>
                <a:latin typeface="Arial" charset="0"/>
                <a:ea typeface="ＭＳ Ｐゴシック" charset="0"/>
                <a:cs typeface="Arial" charset="0"/>
              </a:rPr>
              <a:t>substrands</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 always end with a zero (1.0, 2.0, etc.).</a:t>
            </a:r>
          </a:p>
          <a:p>
            <a:pPr marL="174708" marR="0" lvl="0" indent="-174708"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The two age levels are at around 48 months and at around 60 months.</a:t>
            </a:r>
          </a:p>
          <a:p>
            <a:pPr marL="640594" marR="0" lvl="1" indent="-174708" algn="l" defTabSz="4572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Each foundation describes typical behaviors at around 48 months and at around 60 months (or four to five years of age).</a:t>
            </a:r>
          </a:p>
          <a:p>
            <a:pPr marL="174708" marR="0" lvl="0" indent="-174708"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The foundations for each age level are listed below the age levels.</a:t>
            </a:r>
          </a:p>
          <a:p>
            <a:pPr marL="640594" marR="0" lvl="1" indent="-174708" algn="l" defTabSz="4572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There are two for each age level on this page (1.1 and 1.2 for 48 months; 1.1 and 1.2 for 60 months).</a:t>
            </a:r>
          </a:p>
          <a:p>
            <a:pPr marL="640594" marR="0" lvl="1" indent="-174708" algn="l" defTabSz="4572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ＭＳ Ｐゴシック" charset="0"/>
              </a:rPr>
              <a:t>Notice that there is a developmental progression from four years old to five years old within a </a:t>
            </a:r>
            <a:r>
              <a:rPr kumimoji="0" lang="en-US" sz="1200" b="0" i="0" u="none" strike="noStrike" kern="1200" cap="none" spc="0" normalizeH="0" baseline="0" noProof="0" dirty="0" err="1">
                <a:ln>
                  <a:noFill/>
                </a:ln>
                <a:solidFill>
                  <a:prstClr val="black"/>
                </a:solidFill>
                <a:effectLst/>
                <a:uLnTx/>
                <a:uFillTx/>
                <a:latin typeface="Arial" charset="0"/>
                <a:ea typeface="ＭＳ Ｐゴシック" charset="0"/>
                <a:cs typeface="ＭＳ Ｐゴシック" charset="0"/>
              </a:rPr>
              <a:t>substrand</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ＭＳ Ｐゴシック" charset="0"/>
              </a:rPr>
              <a:t>.</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p>
            <a:pPr marL="174708" marR="0" lvl="0" indent="-174708" algn="l"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The examples for each foundation are listed.</a:t>
            </a:r>
          </a:p>
          <a:p>
            <a:pPr marL="640594" marR="0" lvl="1" indent="-174708" algn="l" defTabSz="457200" rtl="0" eaLnBrk="1" fontAlgn="base" latinLnBrk="0" hangingPunct="1">
              <a:lnSpc>
                <a:spcPct val="100000"/>
              </a:lnSpc>
              <a:spcBef>
                <a:spcPts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These are only a few of the ways that children may demonstrate the behavior in the foundation.</a:t>
            </a:r>
          </a:p>
          <a:p>
            <a:pPr marL="0" marR="0" lvl="0" indent="0" algn="l" defTabSz="457200" rtl="0" eaLnBrk="1" fontAlgn="base" latinLnBrk="0" hangingPunct="1">
              <a:lnSpc>
                <a:spcPct val="100000"/>
              </a:lnSpc>
              <a:spcBef>
                <a:spcPts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Many of the foundations also have footnotes that include information specific for students with IEPs or students with disabilities, such as information about adaptations or accommodations.</a:t>
            </a:r>
          </a:p>
          <a:p>
            <a:pPr marL="0" marR="0" lvl="0" indent="0" algn="l" defTabSz="457200" rtl="0" eaLnBrk="0" fontAlgn="base" latinLnBrk="0" hangingPunct="0">
              <a:lnSpc>
                <a:spcPct val="120000"/>
              </a:lnSpc>
              <a:spcBef>
                <a:spcPts val="0"/>
              </a:spcBef>
              <a:spcAft>
                <a:spcPct val="0"/>
              </a:spcAft>
              <a:buClrTx/>
              <a:buSzTx/>
              <a:buFontTx/>
              <a:buNone/>
              <a:tabLst/>
              <a:defRPr/>
            </a:pPr>
            <a:endParaRPr lang="en-US" altLang="en-US" b="1" baseline="0" dirty="0"/>
          </a:p>
        </p:txBody>
      </p:sp>
    </p:spTree>
    <p:extLst>
      <p:ext uri="{BB962C8B-B14F-4D97-AF65-F5344CB8AC3E}">
        <p14:creationId xmlns:p14="http://schemas.microsoft.com/office/powerpoint/2010/main" val="142596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6" name="Rectangle 3"/>
          <p:cNvSpPr>
            <a:spLocks noGrp="1" noChangeArrowheads="1"/>
          </p:cNvSpPr>
          <p:nvPr>
            <p:ph type="body" idx="1"/>
          </p:nvPr>
        </p:nvSpPr>
        <p:spPr bwMode="auto">
          <a:xfrm>
            <a:off x="685800" y="4443894"/>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0" indent="0">
              <a:spcBef>
                <a:spcPts val="0"/>
              </a:spcBef>
              <a:spcAft>
                <a:spcPts val="0"/>
              </a:spcAft>
              <a:buFont typeface="Arial"/>
              <a:buNone/>
            </a:pPr>
            <a:r>
              <a:rPr lang="en-US" altLang="en-US" b="1" dirty="0">
                <a:effectLst/>
              </a:rPr>
              <a:t>Background</a:t>
            </a:r>
            <a:r>
              <a:rPr lang="en-US" altLang="en-US" b="1" baseline="0" dirty="0">
                <a:effectLst/>
              </a:rPr>
              <a:t> Information:</a:t>
            </a:r>
            <a:endParaRPr lang="en-US" altLang="en-US" b="1" dirty="0">
              <a:effectLst/>
            </a:endParaRPr>
          </a:p>
          <a:p>
            <a:pPr>
              <a:spcBef>
                <a:spcPts val="0"/>
              </a:spcBef>
              <a:spcAft>
                <a:spcPts val="0"/>
              </a:spcAft>
            </a:pPr>
            <a:r>
              <a:rPr lang="en-US" altLang="en-US" b="0" dirty="0">
                <a:effectLst/>
              </a:rPr>
              <a:t>DEVELOPMENTAL LEVELS:</a:t>
            </a:r>
          </a:p>
          <a:p>
            <a:pPr>
              <a:spcBef>
                <a:spcPts val="0"/>
              </a:spcBef>
              <a:spcAft>
                <a:spcPts val="0"/>
              </a:spcAft>
            </a:pPr>
            <a:r>
              <a:rPr lang="en-US" altLang="en-US" b="0" u="sng" dirty="0">
                <a:effectLst/>
              </a:rPr>
              <a:t>Beginning Level</a:t>
            </a:r>
            <a:r>
              <a:rPr lang="en-US" altLang="en-US" b="0" u="none" dirty="0">
                <a:effectLst/>
              </a:rPr>
              <a:t>: </a:t>
            </a:r>
            <a:r>
              <a:rPr lang="en-US" altLang="en-US" dirty="0"/>
              <a:t>This is when typically developing children will have acquired age-appropriate language skills in their home language and, once introduced to English, will begin to develop recep­tive English abilities. Children at this level are actively processing the fea­tures of the English language, includ­ing vocabulary, grammar, phonology, and pragmatics. Most children speak little during this stage. They may be able to listen, point, match, move, draw, copy, mime, act out, choose, respond with gestures, and follow pre­dictable routines. They will begin to develop an understanding of English based on their home language. Fre­quently, children will spontaneously use their home language even when not understood. </a:t>
            </a:r>
          </a:p>
          <a:p>
            <a:pPr>
              <a:spcBef>
                <a:spcPts val="0"/>
              </a:spcBef>
              <a:spcAft>
                <a:spcPts val="0"/>
              </a:spcAft>
            </a:pPr>
            <a:endParaRPr lang="en-US" altLang="en-US" dirty="0"/>
          </a:p>
          <a:p>
            <a:pPr>
              <a:spcBef>
                <a:spcPts val="0"/>
              </a:spcBef>
              <a:spcAft>
                <a:spcPts val="0"/>
              </a:spcAft>
            </a:pPr>
            <a:r>
              <a:rPr lang="en-US" altLang="en-US" b="0" u="sng" dirty="0"/>
              <a:t>Middle Level</a:t>
            </a:r>
            <a:r>
              <a:rPr lang="en-US" altLang="en-US" b="0" dirty="0"/>
              <a:t>:</a:t>
            </a:r>
            <a:r>
              <a:rPr lang="en-US" altLang="en-US" b="0" baseline="0" dirty="0"/>
              <a:t> </a:t>
            </a:r>
            <a:r>
              <a:rPr lang="en-US" altLang="en-US" dirty="0"/>
              <a:t>Expressive language marks the mid­dle level of early speech production in English. Children may repeat familiar phrases that have been functionally effective, such as “</a:t>
            </a:r>
            <a:r>
              <a:rPr lang="en-US" altLang="ja-JP" dirty="0"/>
              <a:t>look it</a:t>
            </a:r>
            <a:r>
              <a:rPr lang="en-US" altLang="en-US" dirty="0"/>
              <a:t>”</a:t>
            </a:r>
            <a:r>
              <a:rPr lang="en-US" altLang="ja-JP" dirty="0"/>
              <a:t> or </a:t>
            </a:r>
            <a:r>
              <a:rPr lang="en-US" altLang="en-US" dirty="0"/>
              <a:t>“</a:t>
            </a:r>
            <a:r>
              <a:rPr lang="en-US" altLang="ja-JP" dirty="0"/>
              <a:t>I want</a:t>
            </a:r>
            <a:r>
              <a:rPr lang="en-US" altLang="en-US" dirty="0"/>
              <a:t>”</a:t>
            </a:r>
            <a:r>
              <a:rPr lang="en-US" altLang="ja-JP" dirty="0"/>
              <a:t> throughout the day. It is expected that vocabulary use increases and that children will begin to combine words and phrases in English. Comprehen­sion will continue to develop, and children will likely use telegraphic and formulaic speech in English. At the same time, they may continue to use their home language and may insert words from their home language into English-language utterances. This is known as code-switching and is a nor­mal part of second-language acquisi­tion. This period is analogous to the third stage of sequential bilingualism. </a:t>
            </a:r>
          </a:p>
          <a:p>
            <a:pPr>
              <a:spcBef>
                <a:spcPts val="0"/>
              </a:spcBef>
              <a:spcAft>
                <a:spcPts val="0"/>
              </a:spcAft>
            </a:pPr>
            <a:endParaRPr lang="en-US" altLang="en-US" dirty="0"/>
          </a:p>
          <a:p>
            <a:pPr>
              <a:spcBef>
                <a:spcPts val="0"/>
              </a:spcBef>
              <a:spcAft>
                <a:spcPts val="0"/>
              </a:spcAft>
            </a:pPr>
            <a:r>
              <a:rPr lang="en-US" altLang="en-US" b="0" u="sng" dirty="0"/>
              <a:t>Later Level</a:t>
            </a:r>
            <a:r>
              <a:rPr lang="en-US" altLang="en-US" b="0" dirty="0"/>
              <a:t>:</a:t>
            </a:r>
            <a:r>
              <a:rPr lang="en-US" altLang="en-US" b="1" baseline="0" dirty="0"/>
              <a:t> </a:t>
            </a:r>
            <a:r>
              <a:rPr lang="en-US" altLang="en-US" dirty="0"/>
              <a:t>Children at the later level in the continuum will have much stronger comprehension skills. Children will begin to use English to learn differ­ent concepts across the curriculum. Their use of age-appropriate English grammar improves. They use their first and second languages to acquire new knowledge at home and at school. Al­though children are improving during this period, it should not be assumed that they have complete age-appropri­ate mastery of English. They are, how­ever, able to engage in a majority of classroom activities in English. Errors in English usage are common at this point because children are continuing to experiment with the new language and are still learning its rules and structure. </a:t>
            </a:r>
          </a:p>
          <a:p>
            <a:pPr>
              <a:spcBef>
                <a:spcPts val="0"/>
              </a:spcBef>
              <a:spcAft>
                <a:spcPts val="0"/>
              </a:spcAft>
            </a:pPr>
            <a:endParaRPr lang="en-US" altLang="en-US" b="1" dirty="0"/>
          </a:p>
          <a:p>
            <a:pPr>
              <a:spcBef>
                <a:spcPts val="0"/>
              </a:spcBef>
              <a:spcAft>
                <a:spcPts val="0"/>
              </a:spcAft>
            </a:pPr>
            <a:r>
              <a:rPr lang="en-US" altLang="en-US" b="1" dirty="0"/>
              <a:t>Presenter Remarks: </a:t>
            </a:r>
          </a:p>
          <a:p>
            <a:pPr marL="0" indent="0">
              <a:spcBef>
                <a:spcPts val="0"/>
              </a:spcBef>
              <a:spcAft>
                <a:spcPts val="0"/>
              </a:spcAft>
              <a:buFont typeface="Arial"/>
              <a:buNone/>
            </a:pPr>
            <a:r>
              <a:rPr lang="en-US" altLang="en-US" dirty="0"/>
              <a:t>Because the English-Language Development domain describes</a:t>
            </a:r>
            <a:r>
              <a:rPr lang="en-US" altLang="en-US" baseline="0" dirty="0"/>
              <a:t> English development as a second language, it is the only domain that is not age-based; it is experience based. Notice that there are three levels in the domain (beginning, middle, and later).  </a:t>
            </a:r>
          </a:p>
          <a:p>
            <a:pPr marL="0" indent="0">
              <a:spcBef>
                <a:spcPts val="0"/>
              </a:spcBef>
              <a:spcAft>
                <a:spcPts val="0"/>
              </a:spcAft>
              <a:buFont typeface="Arial"/>
              <a:buNone/>
            </a:pPr>
            <a:endParaRPr lang="en-US" altLang="en-US" baseline="0" dirty="0"/>
          </a:p>
          <a:p>
            <a:pPr marL="0" indent="0">
              <a:spcBef>
                <a:spcPts val="0"/>
              </a:spcBef>
              <a:spcAft>
                <a:spcPts val="0"/>
              </a:spcAft>
              <a:buFont typeface="Arial"/>
              <a:buNone/>
            </a:pPr>
            <a:r>
              <a:rPr lang="en-US" altLang="en-US" baseline="0" dirty="0"/>
              <a:t>Please take a moment to find the</a:t>
            </a:r>
            <a:r>
              <a:rPr lang="en-US" altLang="en-US" dirty="0"/>
              <a:t> ELD</a:t>
            </a:r>
            <a:r>
              <a:rPr lang="en-US" altLang="en-US" baseline="0" dirty="0"/>
              <a:t> foundations on pages 112 -122 with the three levels (beginning, middle, and later). Why might the ELD domain be different? Turn and share an idea with a neighbor.</a:t>
            </a:r>
          </a:p>
          <a:p>
            <a:pPr marL="0" indent="0">
              <a:spcBef>
                <a:spcPts val="0"/>
              </a:spcBef>
              <a:spcAft>
                <a:spcPts val="0"/>
              </a:spcAft>
              <a:buFont typeface="Arial"/>
              <a:buNone/>
            </a:pPr>
            <a:endParaRPr lang="en-US" altLang="en-US" baseline="0" dirty="0"/>
          </a:p>
          <a:p>
            <a:pPr marL="0" indent="0">
              <a:spcBef>
                <a:spcPts val="0"/>
              </a:spcBef>
              <a:spcAft>
                <a:spcPts val="0"/>
              </a:spcAft>
              <a:buFont typeface="Arial"/>
              <a:buNone/>
            </a:pPr>
            <a:r>
              <a:rPr lang="en-US" altLang="en-US" baseline="0" dirty="0"/>
              <a:t>Another unique feature is the “focus” area within the substrand. </a:t>
            </a:r>
            <a:r>
              <a:rPr lang="en-US" altLang="en-US" dirty="0"/>
              <a:t>Name a few focus areas aloud.</a:t>
            </a:r>
            <a:endParaRPr lang="en-US" altLang="en-US" baseline="0" dirty="0"/>
          </a:p>
        </p:txBody>
      </p:sp>
      <p:sp>
        <p:nvSpPr>
          <p:cNvPr id="2" name="Slide Number Placeholder 1"/>
          <p:cNvSpPr>
            <a:spLocks noGrp="1"/>
          </p:cNvSpPr>
          <p:nvPr>
            <p:ph type="sldNum" sz="quarter" idx="10"/>
          </p:nvPr>
        </p:nvSpPr>
        <p:spPr/>
        <p:txBody>
          <a:bodyPr/>
          <a:lstStyle/>
          <a:p>
            <a:fld id="{FCE9ED2B-B8DD-438B-A0BE-FFD01778ACBF}" type="slidenum">
              <a:rPr lang="en-US" altLang="en-US" smtClean="0"/>
              <a:pPr/>
              <a:t>18</a:t>
            </a:fld>
            <a:endParaRPr lang="en-US" altLang="en-US" dirty="0"/>
          </a:p>
        </p:txBody>
      </p:sp>
    </p:spTree>
    <p:extLst>
      <p:ext uri="{BB962C8B-B14F-4D97-AF65-F5344CB8AC3E}">
        <p14:creationId xmlns:p14="http://schemas.microsoft.com/office/powerpoint/2010/main" val="1922305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38482"/>
            <a:ext cx="5486400" cy="4114800"/>
          </a:xfrm>
        </p:spPr>
        <p:txBody>
          <a:bodyPr>
            <a:noAutofit/>
          </a:bodyPr>
          <a:lstStyle/>
          <a:p>
            <a:r>
              <a:rPr lang="en-US" b="1" dirty="0"/>
              <a:t>Presenter</a:t>
            </a:r>
            <a:r>
              <a:rPr lang="en-US" b="1" baseline="0" dirty="0"/>
              <a:t> Remarks:</a:t>
            </a:r>
            <a:endParaRPr lang="en-US" baseline="0" dirty="0"/>
          </a:p>
          <a:p>
            <a:pPr marL="0" indent="0">
              <a:buFont typeface="Arial" charset="0"/>
              <a:buNone/>
            </a:pPr>
            <a:r>
              <a:rPr lang="en-US" baseline="0" dirty="0"/>
              <a:t>These are the foundation expectations for children in the beginning, middle, and later levels of English-language development. </a:t>
            </a:r>
            <a:r>
              <a:rPr lang="en-US" i="1" baseline="0" dirty="0"/>
              <a:t>Read the slide or ask a participant to read the foundations.</a:t>
            </a:r>
            <a:endParaRPr lang="en-US" baseline="0" dirty="0"/>
          </a:p>
          <a:p>
            <a:pPr marL="0" indent="0">
              <a:buFont typeface="Arial" charset="0"/>
              <a:buNone/>
            </a:pPr>
            <a:endParaRPr lang="en-US" dirty="0"/>
          </a:p>
          <a:p>
            <a:pPr marL="0" marR="0" indent="0" algn="l" defTabSz="457200" rtl="0" eaLnBrk="0" fontAlgn="base" latinLnBrk="0" hangingPunct="0">
              <a:spcAft>
                <a:spcPct val="0"/>
              </a:spcAft>
              <a:buClrTx/>
              <a:buSzTx/>
              <a:buFont typeface="Arial" panose="020B0604020202020204" pitchFamily="34" charset="0"/>
              <a:buNone/>
              <a:tabLst/>
              <a:defRPr/>
            </a:pPr>
            <a:r>
              <a:rPr lang="en-US" dirty="0"/>
              <a:t>Listening (PLF</a:t>
            </a:r>
            <a:r>
              <a:rPr lang="en-US" baseline="0" dirty="0"/>
              <a:t>, Vol. 1, p.108)</a:t>
            </a:r>
            <a:r>
              <a:rPr lang="en-US" dirty="0"/>
              <a:t>:</a:t>
            </a:r>
            <a:endParaRPr lang="en-US" baseline="0" dirty="0"/>
          </a:p>
          <a:p>
            <a:pPr marL="171450" indent="-171450">
              <a:buFont typeface="Arial" panose="020B0604020202020204" pitchFamily="34" charset="0"/>
              <a:buChar char="•"/>
            </a:pPr>
            <a:r>
              <a:rPr lang="en-US" dirty="0"/>
              <a:t>Children’s language development is based on active listening and they often understand more than they can produce. </a:t>
            </a:r>
          </a:p>
          <a:p>
            <a:pPr marL="171450" indent="-171450">
              <a:buFont typeface="Arial" panose="020B0604020202020204" pitchFamily="34" charset="0"/>
              <a:buChar char="•"/>
            </a:pPr>
            <a:r>
              <a:rPr lang="en-US" dirty="0"/>
              <a:t>Overall, the development of early literacy foundations is built on the development of active listening, the social use of language, and nonverbal communication.  </a:t>
            </a:r>
          </a:p>
          <a:p>
            <a:pPr marL="171450" indent="-171450">
              <a:buFont typeface="Arial" panose="020B0604020202020204" pitchFamily="34" charset="0"/>
              <a:buChar char="•"/>
            </a:pPr>
            <a:r>
              <a:rPr lang="en-US" baseline="0" dirty="0"/>
              <a:t>Children’s listening strategies in their home language will be applied to their strategies for learning English. </a:t>
            </a:r>
            <a:r>
              <a:rPr lang="en-US" dirty="0"/>
              <a:t> </a:t>
            </a:r>
            <a:endParaRPr lang="en-US" baseline="0" dirty="0"/>
          </a:p>
          <a:p>
            <a:pPr marL="0" indent="0">
              <a:buFont typeface="Arial" charset="0"/>
              <a:buNone/>
            </a:pPr>
            <a:endParaRPr lang="en-US" baseline="0" dirty="0"/>
          </a:p>
          <a:p>
            <a:pPr marL="0" indent="0">
              <a:buFont typeface="Arial" charset="0"/>
              <a:buNone/>
            </a:pPr>
            <a:r>
              <a:rPr lang="en-US" baseline="0" dirty="0"/>
              <a:t>Please look at the focus and the examples of the listening foundations on pages 112-114.</a:t>
            </a:r>
          </a:p>
          <a:p>
            <a:pPr marL="171450" indent="-171450">
              <a:buFont typeface="Arial" charset="0"/>
              <a:buChar char="•"/>
            </a:pPr>
            <a:endParaRPr lang="en-US" baseline="0" dirty="0"/>
          </a:p>
          <a:p>
            <a:pPr marL="0" indent="0">
              <a:buFont typeface="Arial" charset="0"/>
              <a:buNone/>
            </a:pPr>
            <a:r>
              <a:rPr lang="en-US" baseline="0" dirty="0"/>
              <a:t>Speaking (PLF, Vol. 1, p. 108-109):</a:t>
            </a:r>
          </a:p>
          <a:p>
            <a:pPr marL="171450" indent="-171450">
              <a:buFont typeface="Arial" panose="020B0604020202020204" pitchFamily="34" charset="0"/>
              <a:buChar char="•"/>
            </a:pPr>
            <a:r>
              <a:rPr lang="en-US" baseline="0" dirty="0"/>
              <a:t>Within the classroom environment daily routines and classroom rituals, such as organized circle time or peer-to-peer interaction on the playground, provide opportunities for English learners to use oral language in both the home language and English. </a:t>
            </a:r>
          </a:p>
          <a:p>
            <a:pPr marL="171450" indent="-171450">
              <a:buFont typeface="Arial" charset="0"/>
              <a:buChar char="•"/>
            </a:pPr>
            <a:r>
              <a:rPr lang="en-US" baseline="0" dirty="0"/>
              <a:t>Social conventions influence such things as a child’s expectation to initiate during conversations, the amount of talk considered appropriate, and when how to ask questions or interrupt during conversation. </a:t>
            </a:r>
          </a:p>
          <a:p>
            <a:pPr marL="0" marR="0" indent="0" algn="l" defTabSz="457200" rtl="0" eaLnBrk="0" fontAlgn="base" latinLnBrk="0" hangingPunct="0">
              <a:spcAft>
                <a:spcPct val="0"/>
              </a:spcAft>
              <a:buClrTx/>
              <a:buSzTx/>
              <a:buFont typeface="Arial" charset="0"/>
              <a:buNone/>
              <a:tabLst/>
              <a:defRPr/>
            </a:pPr>
            <a:endParaRPr lang="en-US" baseline="0" dirty="0"/>
          </a:p>
          <a:p>
            <a:pPr marL="0" marR="0" indent="0" algn="l" defTabSz="457200" rtl="0" eaLnBrk="0" fontAlgn="base" latinLnBrk="0" hangingPunct="0">
              <a:spcAft>
                <a:spcPct val="0"/>
              </a:spcAft>
              <a:buClrTx/>
              <a:buSzTx/>
              <a:buFont typeface="Arial" charset="0"/>
              <a:buNone/>
              <a:tabLst/>
              <a:defRPr/>
            </a:pPr>
            <a:r>
              <a:rPr lang="en-US" baseline="0" dirty="0"/>
              <a:t>Now take a look at the focus and the examples of the speaking foundations on pages 115-122.</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19</a:t>
            </a:fld>
            <a:endParaRPr lang="en-US" altLang="en-US" dirty="0"/>
          </a:p>
        </p:txBody>
      </p:sp>
    </p:spTree>
    <p:extLst>
      <p:ext uri="{BB962C8B-B14F-4D97-AF65-F5344CB8AC3E}">
        <p14:creationId xmlns:p14="http://schemas.microsoft.com/office/powerpoint/2010/main" val="38286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Arial" panose="020B0604020202020204" pitchFamily="34" charset="0"/>
              <a:buNone/>
            </a:pPr>
            <a:r>
              <a:rPr lang="en-US" altLang="en-US" b="1" dirty="0"/>
              <a:t>Presenter</a:t>
            </a:r>
            <a:r>
              <a:rPr lang="en-US" altLang="en-US" b="1" baseline="0" dirty="0"/>
              <a:t> Remarks: </a:t>
            </a:r>
          </a:p>
          <a:p>
            <a:pPr marL="171450" lvl="0" indent="-171450">
              <a:buFont typeface="Arial" panose="020B0604020202020204" pitchFamily="34" charset="0"/>
              <a:buChar char="•"/>
            </a:pPr>
            <a:r>
              <a:rPr lang="en-US" altLang="en-US" sz="1200" dirty="0">
                <a:solidFill>
                  <a:prstClr val="black"/>
                </a:solidFill>
              </a:rPr>
              <a:t>Gain understanding of key concepts from the </a:t>
            </a:r>
            <a:r>
              <a:rPr lang="en-US" altLang="en-US" sz="1200" i="1" dirty="0">
                <a:solidFill>
                  <a:prstClr val="black"/>
                </a:solidFill>
              </a:rPr>
              <a:t>California Preschool Learning Foundations, Volume 1 </a:t>
            </a:r>
            <a:r>
              <a:rPr lang="en-US" altLang="en-US" sz="1200" i="0" dirty="0">
                <a:solidFill>
                  <a:prstClr val="black"/>
                </a:solidFill>
              </a:rPr>
              <a:t>and the </a:t>
            </a:r>
            <a:r>
              <a:rPr lang="en-US" altLang="en-US" sz="1200" i="1" dirty="0">
                <a:solidFill>
                  <a:prstClr val="black"/>
                </a:solidFill>
              </a:rPr>
              <a:t>California Preschool Curriculum Framework, Volume 1—</a:t>
            </a:r>
            <a:r>
              <a:rPr lang="en-US" altLang="en-US" sz="1200" dirty="0">
                <a:solidFill>
                  <a:prstClr val="black"/>
                </a:solidFill>
              </a:rPr>
              <a:t>English Language Development domain, Listening and Speaking strands.</a:t>
            </a:r>
          </a:p>
          <a:p>
            <a:pPr marL="171450" lvl="0" indent="-171450">
              <a:buFont typeface="Arial" panose="020B0604020202020204" pitchFamily="34" charset="0"/>
              <a:buChar char="•"/>
            </a:pPr>
            <a:r>
              <a:rPr lang="en-US" altLang="en-US" sz="1200" dirty="0">
                <a:solidFill>
                  <a:prstClr val="black"/>
                </a:solidFill>
              </a:rPr>
              <a:t>Observe, read, and discuss the developmental continuum for listening and speaking to guide instruction and learning in transitional kindergarten (TK).</a:t>
            </a:r>
          </a:p>
          <a:p>
            <a:pPr marL="171450" indent="-171450">
              <a:buFont typeface="Arial" panose="020B0604020202020204" pitchFamily="34" charset="0"/>
              <a:buChar char="•"/>
            </a:pPr>
            <a:r>
              <a:rPr lang="en-US" altLang="en-US" sz="1200" dirty="0">
                <a:solidFill>
                  <a:prstClr val="black"/>
                </a:solidFill>
              </a:rPr>
              <a:t>Practice using the Preschool Learning Foundations and Preschool Curriculum Framework to intentionally plan developmentally appropriate, cultural, and inclusive strategies that promote the development of </a:t>
            </a:r>
            <a:r>
              <a:rPr lang="en-US" sz="1200" dirty="0"/>
              <a:t>skills, knowledge, and behaviors related to language and literacy development.</a:t>
            </a:r>
          </a:p>
          <a:p>
            <a:endParaRPr lang="en-US" altLang="en-US" baseline="0" dirty="0"/>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D91187-B715-4655-BAB2-2E6B7FA8AE80}" type="slidenum">
              <a:rPr lang="en-US" altLang="en-US" sz="1200"/>
              <a:pPr/>
              <a:t>2</a:t>
            </a:fld>
            <a:endParaRPr lang="en-US" altLang="en-US" sz="1200" dirty="0"/>
          </a:p>
        </p:txBody>
      </p:sp>
    </p:spTree>
    <p:extLst>
      <p:ext uri="{BB962C8B-B14F-4D97-AF65-F5344CB8AC3E}">
        <p14:creationId xmlns:p14="http://schemas.microsoft.com/office/powerpoint/2010/main" val="2794904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685800" y="4343399"/>
            <a:ext cx="5486400" cy="3906079"/>
          </a:xfrm>
          <a:ln/>
        </p:spPr>
        <p:txBody>
          <a:bodyPr>
            <a:noAutofit/>
          </a:bodyPr>
          <a:lstStyle/>
          <a:p>
            <a:pPr>
              <a:spcBef>
                <a:spcPts val="0"/>
              </a:spcBef>
              <a:spcAft>
                <a:spcPts val="0"/>
              </a:spcAft>
            </a:pPr>
            <a:r>
              <a:rPr lang="en-US" altLang="en-US" b="1" dirty="0">
                <a:latin typeface="Arial" charset="0"/>
                <a:ea typeface="Arial" charset="0"/>
                <a:cs typeface="Arial" charset="0"/>
              </a:rPr>
              <a:t>Presenter Remarks: </a:t>
            </a:r>
          </a:p>
          <a:p>
            <a:pPr marL="0" marR="0" indent="0" algn="l" defTabSz="457200" rtl="0" eaLnBrk="1" fontAlgn="auto" latinLnBrk="0" hangingPunct="1">
              <a:spcBef>
                <a:spcPts val="0"/>
              </a:spcBef>
              <a:spcAft>
                <a:spcPts val="0"/>
              </a:spcAft>
              <a:buClrTx/>
              <a:buSzTx/>
              <a:buFont typeface="Arial" panose="020B0604020202020204" pitchFamily="34" charset="0"/>
              <a:buNone/>
              <a:tabLst/>
              <a:defRPr/>
            </a:pPr>
            <a:r>
              <a:rPr lang="en-US" altLang="en-US" dirty="0">
                <a:latin typeface="Arial" charset="0"/>
                <a:ea typeface="Arial" charset="0"/>
                <a:cs typeface="Arial" charset="0"/>
              </a:rPr>
              <a:t>Because first- and second-language development varies among English learners, the English-language development foundations and the language and literacy foundations are to be used in tandem with the curriculum framework.</a:t>
            </a:r>
            <a:r>
              <a:rPr lang="en-US" altLang="en-US" baseline="0" dirty="0">
                <a:latin typeface="Arial" charset="0"/>
                <a:ea typeface="Arial" charset="0"/>
                <a:cs typeface="Arial" charset="0"/>
              </a:rPr>
              <a:t> </a:t>
            </a:r>
            <a:r>
              <a:rPr lang="en-US" altLang="en-US" i="1" baseline="0" dirty="0">
                <a:latin typeface="Arial" charset="0"/>
                <a:ea typeface="Arial" charset="0"/>
                <a:cs typeface="Arial" charset="0"/>
              </a:rPr>
              <a:t>C</a:t>
            </a:r>
            <a:r>
              <a:rPr lang="en-US" altLang="en-US" i="1" dirty="0">
                <a:latin typeface="Arial" charset="0"/>
                <a:ea typeface="Arial" charset="0"/>
                <a:cs typeface="Arial" charset="0"/>
              </a:rPr>
              <a:t>lick to reveal. </a:t>
            </a:r>
          </a:p>
          <a:p>
            <a:pPr marL="0" indent="0">
              <a:spcBef>
                <a:spcPts val="0"/>
              </a:spcBef>
              <a:spcAft>
                <a:spcPts val="0"/>
              </a:spcAft>
              <a:buFont typeface="Arial" panose="020B0604020202020204" pitchFamily="34" charset="0"/>
              <a:buNone/>
            </a:pPr>
            <a:endParaRPr lang="en-US" altLang="en-US" dirty="0">
              <a:latin typeface="Arial" charset="0"/>
              <a:ea typeface="Arial" charset="0"/>
              <a:cs typeface="Arial" charset="0"/>
            </a:endParaRPr>
          </a:p>
          <a:p>
            <a:pPr marL="0" indent="0">
              <a:spcBef>
                <a:spcPts val="0"/>
              </a:spcBef>
              <a:spcAft>
                <a:spcPts val="0"/>
              </a:spcAft>
              <a:buFont typeface="Arial" panose="020B0604020202020204" pitchFamily="34" charset="0"/>
              <a:buNone/>
            </a:pPr>
            <a:r>
              <a:rPr lang="en-US" altLang="en-US" dirty="0">
                <a:latin typeface="Arial" charset="0"/>
                <a:ea typeface="Arial" charset="0"/>
                <a:cs typeface="Arial" charset="0"/>
              </a:rPr>
              <a:t>It is recommended that, when planning curriculum, teachers begin by reading and considering the English-language development foundations and the curriculum framework guidance as they gauge each child’s current comprehension and use of English. </a:t>
            </a:r>
          </a:p>
          <a:p>
            <a:pPr marL="0" indent="0">
              <a:spcBef>
                <a:spcPts val="0"/>
              </a:spcBef>
              <a:spcAft>
                <a:spcPts val="0"/>
              </a:spcAft>
              <a:buFont typeface="Arial" panose="020B0604020202020204" pitchFamily="34" charset="0"/>
              <a:buNone/>
            </a:pPr>
            <a:endParaRPr lang="en-US" altLang="en-US" dirty="0">
              <a:latin typeface="Arial" charset="0"/>
              <a:ea typeface="Arial" charset="0"/>
              <a:cs typeface="Arial" charset="0"/>
            </a:endParaRPr>
          </a:p>
          <a:p>
            <a:pPr marL="0" indent="0">
              <a:spcBef>
                <a:spcPts val="0"/>
              </a:spcBef>
              <a:spcAft>
                <a:spcPts val="0"/>
              </a:spcAft>
              <a:buFont typeface="Arial" panose="020B0604020202020204" pitchFamily="34" charset="0"/>
              <a:buNone/>
            </a:pPr>
            <a:r>
              <a:rPr lang="en-US" altLang="en-US" dirty="0">
                <a:latin typeface="Arial" charset="0"/>
                <a:ea typeface="Arial" charset="0"/>
                <a:cs typeface="Arial" charset="0"/>
              </a:rPr>
              <a:t>Teachers then develop a plan for how to integrate and use the suggested activities or strategies to support areas of learning that take into consideration the diversity of English learners. </a:t>
            </a:r>
          </a:p>
          <a:p>
            <a:pPr marL="0" indent="0">
              <a:spcBef>
                <a:spcPts val="0"/>
              </a:spcBef>
              <a:spcAft>
                <a:spcPts val="0"/>
              </a:spcAft>
              <a:buFont typeface="Arial" panose="020B0604020202020204" pitchFamily="34" charset="0"/>
              <a:buNone/>
            </a:pPr>
            <a:endParaRPr lang="en-US" altLang="en-US" dirty="0">
              <a:latin typeface="Arial" charset="0"/>
              <a:ea typeface="Arial" charset="0"/>
              <a:cs typeface="Arial" charset="0"/>
            </a:endParaRPr>
          </a:p>
          <a:p>
            <a:pPr marL="0" indent="0">
              <a:spcBef>
                <a:spcPts val="0"/>
              </a:spcBef>
              <a:spcAft>
                <a:spcPts val="0"/>
              </a:spcAft>
              <a:buFont typeface="Arial" panose="020B0604020202020204" pitchFamily="34" charset="0"/>
              <a:buNone/>
            </a:pPr>
            <a:r>
              <a:rPr lang="en-US" altLang="en-US" dirty="0">
                <a:latin typeface="Arial" charset="0"/>
                <a:ea typeface="Arial" charset="0"/>
                <a:cs typeface="Arial" charset="0"/>
              </a:rPr>
              <a:t>The PEL Resource Guide (</a:t>
            </a:r>
            <a:r>
              <a:rPr lang="en-US" altLang="en-US" i="1" dirty="0">
                <a:latin typeface="Arial" charset="0"/>
                <a:ea typeface="Arial" charset="0"/>
                <a:cs typeface="Arial" charset="0"/>
              </a:rPr>
              <a:t>Preschool English Learners: Principles and Practices to Promote Language, Literacy, and Learning) </a:t>
            </a:r>
            <a:r>
              <a:rPr lang="en-US" altLang="en-US" i="0" dirty="0">
                <a:latin typeface="Arial" charset="0"/>
                <a:ea typeface="Arial" charset="0"/>
                <a:cs typeface="Arial" charset="0"/>
              </a:rPr>
              <a:t>is referenced in the curriculum framework. This is</a:t>
            </a:r>
            <a:r>
              <a:rPr lang="en-US" altLang="en-US" i="1" dirty="0">
                <a:latin typeface="Arial" charset="0"/>
                <a:ea typeface="Arial" charset="0"/>
                <a:cs typeface="Arial" charset="0"/>
              </a:rPr>
              <a:t> </a:t>
            </a:r>
            <a:r>
              <a:rPr lang="en-US" altLang="en-US" i="0" dirty="0">
                <a:latin typeface="Arial" charset="0"/>
                <a:ea typeface="Arial" charset="0"/>
                <a:cs typeface="Arial" charset="0"/>
              </a:rPr>
              <a:t>a</a:t>
            </a:r>
            <a:r>
              <a:rPr lang="en-US" altLang="en-US" dirty="0">
                <a:latin typeface="Arial" charset="0"/>
                <a:ea typeface="Arial" charset="0"/>
                <a:cs typeface="Arial" charset="0"/>
              </a:rPr>
              <a:t> complementary document developed by the California Department of Education</a:t>
            </a:r>
            <a:r>
              <a:rPr lang="en-US" altLang="en-US" i="1" dirty="0">
                <a:latin typeface="Arial" charset="0"/>
                <a:ea typeface="Arial" charset="0"/>
                <a:cs typeface="Arial" charset="0"/>
              </a:rPr>
              <a:t>. “</a:t>
            </a:r>
            <a:r>
              <a:rPr lang="en-US" altLang="en-US" dirty="0">
                <a:latin typeface="Arial" charset="0"/>
                <a:ea typeface="Arial" charset="0"/>
                <a:cs typeface="Arial" charset="0"/>
              </a:rPr>
              <a:t>It discusses core beliefs and principles that inform teaching approaches and strategies” (PCF,</a:t>
            </a:r>
            <a:r>
              <a:rPr lang="en-US" altLang="en-US" baseline="0" dirty="0">
                <a:latin typeface="Arial" charset="0"/>
                <a:ea typeface="Arial" charset="0"/>
                <a:cs typeface="Arial" charset="0"/>
              </a:rPr>
              <a:t> Vol. 1</a:t>
            </a:r>
            <a:r>
              <a:rPr lang="en-US" altLang="en-US" dirty="0">
                <a:latin typeface="Arial" charset="0"/>
                <a:ea typeface="Arial" charset="0"/>
                <a:cs typeface="Arial" charset="0"/>
              </a:rPr>
              <a:t>,</a:t>
            </a:r>
            <a:r>
              <a:rPr lang="en-US" altLang="en-US" baseline="0" dirty="0">
                <a:latin typeface="Arial" charset="0"/>
                <a:ea typeface="Arial" charset="0"/>
                <a:cs typeface="Arial" charset="0"/>
              </a:rPr>
              <a:t> p. </a:t>
            </a:r>
            <a:r>
              <a:rPr lang="en-US" altLang="en-US" dirty="0">
                <a:latin typeface="Arial" charset="0"/>
                <a:ea typeface="Arial" charset="0"/>
                <a:cs typeface="Arial" charset="0"/>
              </a:rPr>
              <a:t>180).</a:t>
            </a:r>
          </a:p>
          <a:p>
            <a:pPr marL="0" indent="0">
              <a:spcBef>
                <a:spcPts val="0"/>
              </a:spcBef>
              <a:spcAft>
                <a:spcPts val="0"/>
              </a:spcAft>
              <a:buFont typeface="Arial" panose="020B0604020202020204" pitchFamily="34" charset="0"/>
              <a:buNone/>
            </a:pPr>
            <a:endParaRPr lang="en-US" altLang="en-US" dirty="0">
              <a:latin typeface="Arial" charset="0"/>
              <a:ea typeface="Arial" charset="0"/>
              <a:cs typeface="Arial" charset="0"/>
            </a:endParaRPr>
          </a:p>
          <a:p>
            <a:pPr marL="0" indent="0">
              <a:spcBef>
                <a:spcPts val="0"/>
              </a:spcBef>
              <a:spcAft>
                <a:spcPts val="0"/>
              </a:spcAft>
              <a:buFont typeface="Arial" panose="020B0604020202020204" pitchFamily="34" charset="0"/>
              <a:buNone/>
            </a:pPr>
            <a:r>
              <a:rPr lang="en-US" altLang="en-US" dirty="0">
                <a:latin typeface="Arial" charset="0"/>
                <a:ea typeface="Arial" charset="0"/>
                <a:cs typeface="Arial" charset="0"/>
              </a:rPr>
              <a:t>Intentional teaching requires an ongoing awareness of the home-language development of each child as described in the English-Language</a:t>
            </a:r>
            <a:r>
              <a:rPr lang="en-US" altLang="en-US" baseline="0" dirty="0">
                <a:latin typeface="Arial" charset="0"/>
                <a:ea typeface="Arial" charset="0"/>
                <a:cs typeface="Arial" charset="0"/>
              </a:rPr>
              <a:t> D</a:t>
            </a:r>
            <a:r>
              <a:rPr lang="en-US" altLang="en-US" dirty="0">
                <a:latin typeface="Arial" charset="0"/>
                <a:ea typeface="Arial" charset="0"/>
                <a:cs typeface="Arial" charset="0"/>
              </a:rPr>
              <a:t>evelopment foundations, as well as an understanding of the English learner’s ability to use English in activities suggested in the other chapters of the Preschool Learning Foundations.</a:t>
            </a:r>
          </a:p>
        </p:txBody>
      </p:sp>
      <p:sp>
        <p:nvSpPr>
          <p:cNvPr id="2" name="Slide Number Placeholder 1"/>
          <p:cNvSpPr>
            <a:spLocks noGrp="1"/>
          </p:cNvSpPr>
          <p:nvPr>
            <p:ph type="sldNum" sz="quarter" idx="10"/>
          </p:nvPr>
        </p:nvSpPr>
        <p:spPr/>
        <p:txBody>
          <a:bodyPr/>
          <a:lstStyle/>
          <a:p>
            <a:fld id="{141CDE28-188D-8445-8E5A-D149FF595DF3}" type="slidenum">
              <a:rPr lang="en-US" smtClean="0"/>
              <a:t>20</a:t>
            </a:fld>
            <a:endParaRPr lang="en-US" dirty="0"/>
          </a:p>
        </p:txBody>
      </p:sp>
    </p:spTree>
    <p:extLst>
      <p:ext uri="{BB962C8B-B14F-4D97-AF65-F5344CB8AC3E}">
        <p14:creationId xmlns:p14="http://schemas.microsoft.com/office/powerpoint/2010/main" val="466961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0966"/>
            <a:ext cx="5486400" cy="4114800"/>
          </a:xfrm>
        </p:spPr>
        <p:txBody>
          <a:bodyPr>
            <a:noAutofit/>
          </a:bodyPr>
          <a:lstStyle/>
          <a:p>
            <a:pPr>
              <a:lnSpc>
                <a:spcPct val="110000"/>
              </a:lnSpc>
              <a:spcBef>
                <a:spcPts val="0"/>
              </a:spcBef>
            </a:pPr>
            <a:r>
              <a:rPr lang="en-US" b="1" kern="1200" baseline="0" dirty="0">
                <a:solidFill>
                  <a:schemeClr val="tx1"/>
                </a:solidFill>
                <a:effectLst/>
              </a:rPr>
              <a:t>Background Information: </a:t>
            </a:r>
          </a:p>
          <a:p>
            <a:pPr>
              <a:lnSpc>
                <a:spcPct val="110000"/>
              </a:lnSpc>
              <a:spcBef>
                <a:spcPts val="0"/>
              </a:spcBef>
            </a:pPr>
            <a:r>
              <a:rPr lang="en-US" b="0" kern="1200" baseline="0" dirty="0">
                <a:solidFill>
                  <a:schemeClr val="tx1"/>
                </a:solidFill>
                <a:effectLst/>
              </a:rPr>
              <a:t>The purpose of this slide is to demonstrate both the integration of the ELD and LLD Foundations, and that the Preschool Learning Foundations are discussed in the TK chapter of the ELA/ELD Framework. </a:t>
            </a:r>
          </a:p>
          <a:p>
            <a:pPr>
              <a:lnSpc>
                <a:spcPct val="110000"/>
              </a:lnSpc>
              <a:spcBef>
                <a:spcPts val="0"/>
              </a:spcBef>
            </a:pPr>
            <a:endParaRPr lang="en-US" b="1" dirty="0"/>
          </a:p>
          <a:p>
            <a:pPr>
              <a:lnSpc>
                <a:spcPct val="110000"/>
              </a:lnSpc>
              <a:spcBef>
                <a:spcPts val="0"/>
              </a:spcBef>
            </a:pPr>
            <a:r>
              <a:rPr lang="en-US" b="1" dirty="0"/>
              <a:t>Presenter Remarks:</a:t>
            </a:r>
          </a:p>
          <a:p>
            <a:pPr>
              <a:lnSpc>
                <a:spcPct val="110000"/>
              </a:lnSpc>
              <a:spcBef>
                <a:spcPts val="0"/>
              </a:spcBef>
            </a:pPr>
            <a:r>
              <a:rPr lang="en-US" b="0" dirty="0"/>
              <a:t>The figure on the screen illustrates</a:t>
            </a:r>
            <a:r>
              <a:rPr lang="en-US" b="0" baseline="0" dirty="0"/>
              <a:t> the Language and Literacy Preschool Learning foundations at around 60 months of age. You may want to follow along on Handout 4: Foundations Related to Language Development (60 Months), excerpted from the ELA/ELD Framework, Chapter 3, page 173. The foundations provided in the image can be found on pages 59-61 in the Preschool Learning Foundations (Volume 1). </a:t>
            </a:r>
            <a:endParaRPr lang="en-US" dirty="0"/>
          </a:p>
          <a:p>
            <a:pPr>
              <a:lnSpc>
                <a:spcPct val="110000"/>
              </a:lnSpc>
              <a:spcBef>
                <a:spcPts val="0"/>
              </a:spcBef>
            </a:pPr>
            <a:endParaRPr lang="en-US" b="0" kern="1200" baseline="0" dirty="0">
              <a:solidFill>
                <a:schemeClr val="tx1"/>
              </a:solidFill>
              <a:effectLst/>
            </a:endParaRPr>
          </a:p>
          <a:p>
            <a:pPr>
              <a:lnSpc>
                <a:spcPct val="110000"/>
              </a:lnSpc>
              <a:spcBef>
                <a:spcPts val="0"/>
              </a:spcBef>
            </a:pPr>
            <a:r>
              <a:rPr lang="en-US" b="0" kern="1200" baseline="0" dirty="0">
                <a:solidFill>
                  <a:schemeClr val="tx1"/>
                </a:solidFill>
                <a:effectLst/>
              </a:rPr>
              <a:t>It is clear that English-language development and language and literacy development are closely integrated. Let’s take a brief moment to glance at the language related to the 60 month foundations for LLD that are on this chart which includes examples that help bring these LLD foundations to life. </a:t>
            </a:r>
          </a:p>
          <a:p>
            <a:pPr>
              <a:lnSpc>
                <a:spcPct val="110000"/>
              </a:lnSpc>
              <a:spcBef>
                <a:spcPts val="0"/>
              </a:spcBef>
            </a:pPr>
            <a:endParaRPr lang="en-US" b="0" kern="1200" baseline="0" dirty="0">
              <a:solidFill>
                <a:schemeClr val="tx1"/>
              </a:solidFill>
              <a:effectLst/>
            </a:endParaRPr>
          </a:p>
          <a:p>
            <a:pPr>
              <a:lnSpc>
                <a:spcPct val="110000"/>
              </a:lnSpc>
              <a:spcBef>
                <a:spcPts val="0"/>
              </a:spcBef>
            </a:pPr>
            <a:r>
              <a:rPr lang="en-US" dirty="0"/>
              <a:t>Now look to see if there are connections to the later level of development in the ELD Speaking strand of the Preschool Learning Foundations, Volume 1</a:t>
            </a:r>
            <a:r>
              <a:rPr lang="en-US" baseline="0" dirty="0"/>
              <a:t>, </a:t>
            </a:r>
            <a:r>
              <a:rPr lang="en-US" dirty="0"/>
              <a:t>pages 115-122. </a:t>
            </a:r>
          </a:p>
          <a:p>
            <a:pPr>
              <a:lnSpc>
                <a:spcPct val="110000"/>
              </a:lnSpc>
              <a:spcBef>
                <a:spcPts val="0"/>
              </a:spcBef>
            </a:pPr>
            <a:endParaRPr lang="en-US" dirty="0"/>
          </a:p>
          <a:p>
            <a:pPr>
              <a:lnSpc>
                <a:spcPct val="110000"/>
              </a:lnSpc>
              <a:spcBef>
                <a:spcPts val="0"/>
              </a:spcBef>
            </a:pPr>
            <a:r>
              <a:rPr lang="en-US" dirty="0"/>
              <a:t>What do you notice?</a:t>
            </a:r>
          </a:p>
          <a:p>
            <a:pPr>
              <a:lnSpc>
                <a:spcPct val="110000"/>
              </a:lnSpc>
              <a:spcBef>
                <a:spcPts val="0"/>
              </a:spcBef>
            </a:pPr>
            <a:endParaRPr lang="en-US" b="0"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21</a:t>
            </a:fld>
            <a:endParaRPr lang="en-US" altLang="en-US" dirty="0"/>
          </a:p>
        </p:txBody>
      </p:sp>
    </p:spTree>
    <p:extLst>
      <p:ext uri="{BB962C8B-B14F-4D97-AF65-F5344CB8AC3E}">
        <p14:creationId xmlns:p14="http://schemas.microsoft.com/office/powerpoint/2010/main" val="1303137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9114"/>
            <a:ext cx="5486400" cy="4380853"/>
          </a:xfrm>
        </p:spPr>
        <p:txBody>
          <a:bodyPr>
            <a:noAutofit/>
          </a:bodyPr>
          <a:lstStyle/>
          <a:p>
            <a:pPr marL="0" indent="0">
              <a:spcBef>
                <a:spcPts val="0"/>
              </a:spcBef>
              <a:spcAft>
                <a:spcPts val="0"/>
              </a:spcAft>
              <a:buFont typeface="Arial"/>
              <a:buNone/>
            </a:pPr>
            <a:r>
              <a:rPr lang="en-US" altLang="en-US" b="1" baseline="0" dirty="0"/>
              <a:t>Activity 2: Focused Video Viewing</a:t>
            </a:r>
            <a:endParaRPr lang="en-US" altLang="en-US" b="1" dirty="0"/>
          </a:p>
          <a:p>
            <a:pPr marL="0" indent="0">
              <a:spcBef>
                <a:spcPts val="0"/>
              </a:spcBef>
              <a:spcAft>
                <a:spcPts val="0"/>
              </a:spcAft>
              <a:buFont typeface="Arial"/>
              <a:buNone/>
            </a:pPr>
            <a:endParaRPr lang="en-US" altLang="en-US" b="1" baseline="0" dirty="0"/>
          </a:p>
          <a:p>
            <a:pPr marL="0" indent="0">
              <a:spcBef>
                <a:spcPts val="0"/>
              </a:spcBef>
              <a:spcAft>
                <a:spcPts val="0"/>
              </a:spcAft>
              <a:buFont typeface="Arial"/>
              <a:buNone/>
            </a:pPr>
            <a:r>
              <a:rPr lang="en-US" altLang="en-US" b="1" baseline="0" dirty="0"/>
              <a:t>Presenter Remarks:</a:t>
            </a:r>
          </a:p>
          <a:p>
            <a:pPr marL="0" indent="0">
              <a:spcBef>
                <a:spcPts val="0"/>
              </a:spcBef>
              <a:spcAft>
                <a:spcPts val="0"/>
              </a:spcAft>
              <a:buFont typeface="Arial"/>
              <a:buNone/>
            </a:pPr>
            <a:r>
              <a:rPr lang="en-US" altLang="en-US" baseline="0" dirty="0"/>
              <a:t>It is time for a focused video viewing activity. </a:t>
            </a:r>
            <a:endParaRPr lang="en-US" kern="1200" dirty="0">
              <a:solidFill>
                <a:schemeClr val="tx1"/>
              </a:solidFill>
              <a:effectLst/>
            </a:endParaRPr>
          </a:p>
          <a:p>
            <a:pPr>
              <a:spcAft>
                <a:spcPts val="0"/>
              </a:spcAft>
            </a:pPr>
            <a:r>
              <a:rPr lang="en-US" dirty="0">
                <a:ea typeface="Calibri" panose="020F0502020204030204" pitchFamily="34" charset="0"/>
              </a:rPr>
              <a:t> </a:t>
            </a:r>
          </a:p>
          <a:p>
            <a:pPr>
              <a:spcAft>
                <a:spcPts val="0"/>
              </a:spcAft>
            </a:pPr>
            <a:r>
              <a:rPr lang="en-US" b="1" cap="all" dirty="0">
                <a:ea typeface="Times New Roman" panose="02020603050405020304" pitchFamily="18" charset="0"/>
              </a:rPr>
              <a:t>intent: </a:t>
            </a:r>
            <a:endParaRPr lang="en-US" dirty="0">
              <a:ea typeface="Calibri" panose="020F0502020204030204" pitchFamily="34" charset="0"/>
            </a:endParaRPr>
          </a:p>
          <a:p>
            <a:pPr>
              <a:spcAft>
                <a:spcPts val="0"/>
              </a:spcAft>
            </a:pPr>
            <a:r>
              <a:rPr lang="en-US" dirty="0">
                <a:ea typeface="Times New Roman" panose="02020603050405020304" pitchFamily="18" charset="0"/>
              </a:rPr>
              <a:t>Apply understanding of the foundations while viewing and reflecting upon a video. </a:t>
            </a:r>
          </a:p>
          <a:p>
            <a:pPr>
              <a:spcAft>
                <a:spcPts val="0"/>
              </a:spcAft>
            </a:pPr>
            <a:r>
              <a:rPr lang="en-US" dirty="0">
                <a:ea typeface="Times New Roman" panose="02020603050405020304" pitchFamily="18" charset="0"/>
              </a:rPr>
              <a:t> </a:t>
            </a:r>
            <a:endParaRPr lang="en-US" dirty="0">
              <a:ea typeface="Calibri" panose="020F0502020204030204" pitchFamily="34" charset="0"/>
            </a:endParaRPr>
          </a:p>
          <a:p>
            <a:pPr>
              <a:spcAft>
                <a:spcPts val="0"/>
              </a:spcAft>
            </a:pPr>
            <a:r>
              <a:rPr lang="en-US" b="1" dirty="0">
                <a:solidFill>
                  <a:srgbClr val="000000"/>
                </a:solidFill>
                <a:ea typeface="Times New Roman" panose="02020603050405020304" pitchFamily="18" charset="0"/>
              </a:rPr>
              <a:t>OUTCOMES: </a:t>
            </a:r>
            <a:endParaRPr lang="en-US" dirty="0">
              <a:solidFill>
                <a:srgbClr val="000000"/>
              </a:solidFill>
              <a:ea typeface="Times New Roman" panose="02020603050405020304" pitchFamily="18" charset="0"/>
            </a:endParaRPr>
          </a:p>
          <a:p>
            <a:pPr>
              <a:spcAft>
                <a:spcPts val="0"/>
              </a:spcAft>
            </a:pPr>
            <a:r>
              <a:rPr lang="en-US" dirty="0">
                <a:ea typeface="Times New Roman" panose="02020603050405020304" pitchFamily="18" charset="0"/>
              </a:rPr>
              <a:t>Participants will look for, identify, discuss, and reflect upon the unique differences between the levels of beginning, middle, and later as viewed in the Listening and Speaking strand foundations video.</a:t>
            </a:r>
            <a:endParaRPr lang="en-US" dirty="0">
              <a:ea typeface="Calibri" panose="020F0502020204030204" pitchFamily="34" charset="0"/>
            </a:endParaRPr>
          </a:p>
          <a:p>
            <a:pPr>
              <a:spcAft>
                <a:spcPts val="0"/>
              </a:spcAft>
            </a:pPr>
            <a:r>
              <a:rPr lang="en-US" b="1" cap="all" dirty="0">
                <a:ea typeface="Times New Roman" panose="02020603050405020304" pitchFamily="18" charset="0"/>
              </a:rPr>
              <a:t> </a:t>
            </a:r>
            <a:endParaRPr lang="en-US" dirty="0">
              <a:ea typeface="Calibri" panose="020F0502020204030204" pitchFamily="34" charset="0"/>
            </a:endParaRPr>
          </a:p>
          <a:p>
            <a:pPr>
              <a:spcAft>
                <a:spcPts val="0"/>
              </a:spcAft>
            </a:pPr>
            <a:r>
              <a:rPr lang="en-US" b="1" cap="all" dirty="0">
                <a:ea typeface="Times New Roman" panose="02020603050405020304" pitchFamily="18" charset="0"/>
              </a:rPr>
              <a:t>Materials Required: </a:t>
            </a:r>
            <a:endParaRPr lang="en-US" dirty="0">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US" dirty="0">
                <a:ea typeface="Times" panose="02020603050405020304" pitchFamily="18" charset="0"/>
              </a:rPr>
              <a:t>PPT slide</a:t>
            </a:r>
            <a:endParaRPr lang="en-US" dirty="0">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US" dirty="0">
                <a:ea typeface="Times" panose="02020603050405020304" pitchFamily="18" charset="0"/>
              </a:rPr>
              <a:t>Partners/Tablemates</a:t>
            </a:r>
            <a:endParaRPr lang="en-US" dirty="0">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US" dirty="0">
                <a:ea typeface="Times" panose="02020603050405020304" pitchFamily="18" charset="0"/>
              </a:rPr>
              <a:t>Preschool Learning Foundations (Vol. 1). pp. 107-108</a:t>
            </a:r>
            <a:endParaRPr lang="en-US" dirty="0">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US" dirty="0">
                <a:ea typeface="Times" panose="02020603050405020304" pitchFamily="18" charset="0"/>
              </a:rPr>
              <a:t>Foundations Video Library: Listening and Speaking strand 48 or 60 months </a:t>
            </a:r>
            <a:endParaRPr lang="en-US" dirty="0">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US" dirty="0">
                <a:ea typeface="Times" panose="02020603050405020304" pitchFamily="18" charset="0"/>
              </a:rPr>
              <a:t>Table tents for each table labeled either Beginning, Middle, or Later</a:t>
            </a:r>
            <a:endParaRPr lang="en-US" dirty="0">
              <a:ea typeface="Calibri" panose="020F0502020204030204" pitchFamily="34" charset="0"/>
            </a:endParaRPr>
          </a:p>
          <a:p>
            <a:pPr>
              <a:spcAft>
                <a:spcPts val="0"/>
              </a:spcAft>
            </a:pPr>
            <a:r>
              <a:rPr lang="en-US" b="1" dirty="0">
                <a:ea typeface="Times" panose="02020603050405020304" pitchFamily="18" charset="0"/>
              </a:rPr>
              <a:t>                                                       </a:t>
            </a:r>
            <a:endParaRPr lang="en-US" dirty="0">
              <a:ea typeface="Times" panose="02020603050405020304" pitchFamily="18" charset="0"/>
            </a:endParaRPr>
          </a:p>
          <a:p>
            <a:pPr>
              <a:spcAft>
                <a:spcPts val="0"/>
              </a:spcAft>
            </a:pPr>
            <a:r>
              <a:rPr lang="en-US" b="1" dirty="0">
                <a:ea typeface="Times" panose="02020603050405020304" pitchFamily="18" charset="0"/>
              </a:rPr>
              <a:t>TIME</a:t>
            </a:r>
            <a:r>
              <a:rPr lang="en-US" dirty="0">
                <a:ea typeface="Times" panose="02020603050405020304" pitchFamily="18" charset="0"/>
              </a:rPr>
              <a:t>: 25 minutes</a:t>
            </a:r>
          </a:p>
          <a:p>
            <a:pPr>
              <a:spcAft>
                <a:spcPts val="0"/>
              </a:spcAft>
            </a:pPr>
            <a:r>
              <a:rPr lang="en-US" dirty="0">
                <a:ea typeface="Times New Roman" panose="02020603050405020304" pitchFamily="18" charset="0"/>
              </a:rPr>
              <a:t> </a:t>
            </a:r>
            <a:endParaRPr lang="en-US" dirty="0">
              <a:ea typeface="Calibri" panose="020F0502020204030204" pitchFamily="34" charset="0"/>
            </a:endParaRPr>
          </a:p>
          <a:p>
            <a:pPr>
              <a:spcAft>
                <a:spcPts val="0"/>
              </a:spcAft>
            </a:pPr>
            <a:r>
              <a:rPr lang="en-US" b="1" cap="all" dirty="0">
                <a:ea typeface="Times New Roman" panose="02020603050405020304" pitchFamily="18" charset="0"/>
              </a:rPr>
              <a:t>Process: </a:t>
            </a:r>
            <a:endParaRPr lang="en-US" dirty="0">
              <a:ea typeface="Calibri" panose="020F0502020204030204" pitchFamily="34" charset="0"/>
            </a:endParaRPr>
          </a:p>
          <a:p>
            <a:pPr marL="342900" lvl="0" indent="-342900">
              <a:spcAft>
                <a:spcPts val="0"/>
              </a:spcAft>
              <a:buFont typeface="Symbol" panose="05050102010706020507" pitchFamily="18" charset="2"/>
              <a:buChar char=""/>
            </a:pPr>
            <a:r>
              <a:rPr lang="en-US" dirty="0">
                <a:ea typeface="Calibri" panose="020F0502020204030204" pitchFamily="34" charset="0"/>
              </a:rPr>
              <a:t>Ask participants to turn to pages 107 and 108 of the </a:t>
            </a:r>
            <a:r>
              <a:rPr lang="en-US" dirty="0">
                <a:ea typeface="Times" panose="02020603050405020304" pitchFamily="18" charset="0"/>
              </a:rPr>
              <a:t>Preschool Learning Foundations (Vol. 1).</a:t>
            </a:r>
            <a:r>
              <a:rPr lang="en-US" dirty="0">
                <a:ea typeface="Calibri" panose="020F0502020204030204" pitchFamily="34" charset="0"/>
              </a:rPr>
              <a:t> Participants read the level descriptions for beginning, middle, and later and notice the developmental shifts between those stages.</a:t>
            </a:r>
            <a:endParaRPr lang="en-US" dirty="0"/>
          </a:p>
          <a:p>
            <a:pPr marL="342900" lvl="0" indent="-342900">
              <a:spcAft>
                <a:spcPts val="0"/>
              </a:spcAft>
              <a:buFont typeface="Symbol" panose="05050102010706020507" pitchFamily="18" charset="2"/>
              <a:buChar char=""/>
            </a:pPr>
            <a:r>
              <a:rPr lang="en-US" dirty="0">
                <a:ea typeface="Calibri" panose="020F0502020204030204" pitchFamily="34" charset="0"/>
              </a:rPr>
              <a:t>Explain that participants will take a closer look at the foundations for the Listening and Speaking strand as well as watch a video exemplifying the three levels for at least two foundations. </a:t>
            </a:r>
            <a:endParaRPr lang="en-US" dirty="0"/>
          </a:p>
          <a:p>
            <a:pPr marL="342900" lvl="0" indent="-342900">
              <a:spcAft>
                <a:spcPts val="0"/>
              </a:spcAft>
              <a:buFont typeface="Symbol" panose="05050102010706020507" pitchFamily="18" charset="2"/>
              <a:buChar char=""/>
            </a:pPr>
            <a:r>
              <a:rPr lang="en-US" dirty="0">
                <a:ea typeface="Calibri" panose="020F0502020204030204" pitchFamily="34" charset="0"/>
              </a:rPr>
              <a:t>Have each table group identify the level on their table tent (beginning, middle, or later). They will be responsible for noting the hallmarks of that level showcased in the video. They should be prepared to share-out. (Optional - Write key points on chart paper.)</a:t>
            </a:r>
            <a:endParaRPr lang="en-US" dirty="0"/>
          </a:p>
          <a:p>
            <a:pPr marL="342900" lvl="0" indent="-342900">
              <a:spcAft>
                <a:spcPts val="0"/>
              </a:spcAft>
              <a:buFont typeface="Symbol" panose="05050102010706020507" pitchFamily="18" charset="2"/>
              <a:buChar char=""/>
            </a:pPr>
            <a:r>
              <a:rPr lang="en-US" dirty="0">
                <a:ea typeface="Calibri" panose="020F0502020204030204" pitchFamily="34" charset="0"/>
              </a:rPr>
              <a:t>Ask groups to come to a consensus on what key points and types of skills were illustrated in the video for their level. They should be prepared to share-out. </a:t>
            </a:r>
            <a:endParaRPr lang="en-US" dirty="0"/>
          </a:p>
          <a:p>
            <a:pPr marL="253365">
              <a:spcAft>
                <a:spcPts val="0"/>
              </a:spcAft>
            </a:pPr>
            <a:r>
              <a:rPr lang="en-US" dirty="0">
                <a:ea typeface="Calibri" panose="020F0502020204030204" pitchFamily="34" charset="0"/>
              </a:rPr>
              <a:t> </a:t>
            </a:r>
            <a:endParaRPr lang="en-US" dirty="0"/>
          </a:p>
          <a:p>
            <a:pPr>
              <a:spcAft>
                <a:spcPts val="0"/>
              </a:spcAft>
            </a:pPr>
            <a:r>
              <a:rPr lang="en-US" b="1" dirty="0">
                <a:ea typeface="Calibri" panose="020F0502020204030204" pitchFamily="34" charset="0"/>
              </a:rPr>
              <a:t>DEBRIEF: </a:t>
            </a:r>
            <a:endParaRPr lang="en-US" dirty="0"/>
          </a:p>
          <a:p>
            <a:pPr>
              <a:spcAft>
                <a:spcPts val="0"/>
              </a:spcAft>
            </a:pPr>
            <a:r>
              <a:rPr lang="en-US" dirty="0">
                <a:ea typeface="Calibri" panose="020F0502020204030204" pitchFamily="34" charset="0"/>
              </a:rPr>
              <a:t>Invite participants to highlight the similarities and differences between the levels they noticed in the video, as well any key “aha” moments.</a:t>
            </a:r>
            <a:endParaRPr lang="en-US" dirty="0"/>
          </a:p>
          <a:p>
            <a:pPr lvl="0">
              <a:spcAft>
                <a:spcPts val="0"/>
              </a:spcAft>
            </a:pP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22</a:t>
            </a:fld>
            <a:endParaRPr lang="en-US" altLang="en-US" dirty="0"/>
          </a:p>
        </p:txBody>
      </p:sp>
    </p:spTree>
    <p:extLst>
      <p:ext uri="{BB962C8B-B14F-4D97-AF65-F5344CB8AC3E}">
        <p14:creationId xmlns:p14="http://schemas.microsoft.com/office/powerpoint/2010/main" val="3201818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0" name="Notes Placeholder 2"/>
          <p:cNvSpPr>
            <a:spLocks noGrp="1"/>
          </p:cNvSpPr>
          <p:nvPr>
            <p:ph type="body" idx="1"/>
          </p:nvPr>
        </p:nvSpPr>
        <p:spPr bwMode="auto">
          <a:xfrm>
            <a:off x="685800" y="4451931"/>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Aft>
                <a:spcPts val="0"/>
              </a:spcAft>
            </a:pPr>
            <a:r>
              <a:rPr lang="en-US" altLang="en-US" sz="1200" b="1" dirty="0">
                <a:latin typeface="Arial" panose="020B0604020202020204" pitchFamily="34" charset="0"/>
                <a:cs typeface="Arial" panose="020B0604020202020204" pitchFamily="34" charset="0"/>
              </a:rPr>
              <a:t>Activity 2: Focused Video Viewing</a:t>
            </a:r>
            <a:endParaRPr lang="en-US" sz="1200" b="1" dirty="0">
              <a:latin typeface="Arial" panose="020B0604020202020204" pitchFamily="34" charset="0"/>
              <a:cs typeface="Arial" panose="020B0604020202020204" pitchFamily="34" charset="0"/>
            </a:endParaRPr>
          </a:p>
          <a:p>
            <a:pPr>
              <a:spcAft>
                <a:spcPts val="0"/>
              </a:spcAft>
            </a:pPr>
            <a:endParaRPr lang="en-US" altLang="en-US" sz="1200" b="1" dirty="0">
              <a:latin typeface="Arial" panose="020B0604020202020204" pitchFamily="34" charset="0"/>
              <a:cs typeface="Arial" panose="020B0604020202020204" pitchFamily="34" charset="0"/>
            </a:endParaRPr>
          </a:p>
          <a:p>
            <a:pPr>
              <a:spcAft>
                <a:spcPts val="0"/>
              </a:spcAft>
            </a:pPr>
            <a:r>
              <a:rPr lang="en-US" altLang="en-US" sz="1200" b="1" dirty="0">
                <a:latin typeface="Arial" panose="020B0604020202020204" pitchFamily="34" charset="0"/>
                <a:cs typeface="Arial" panose="020B0604020202020204" pitchFamily="34" charset="0"/>
              </a:rPr>
              <a:t>Presenter Remarks: </a:t>
            </a:r>
          </a:p>
          <a:p>
            <a:pPr>
              <a:spcAft>
                <a:spcPts val="0"/>
              </a:spcAft>
            </a:pPr>
            <a:r>
              <a:rPr lang="en-US" altLang="en-US" sz="1200" b="0" dirty="0">
                <a:latin typeface="Arial" panose="020B0604020202020204" pitchFamily="34" charset="0"/>
                <a:cs typeface="Arial" panose="020B0604020202020204" pitchFamily="34" charset="0"/>
              </a:rPr>
              <a:t>Watch the video and note details about your developmental level.</a:t>
            </a:r>
          </a:p>
          <a:p>
            <a:pPr algn="l">
              <a:spcAft>
                <a:spcPts val="0"/>
              </a:spcAft>
            </a:pPr>
            <a:r>
              <a:rPr lang="en-US" sz="1200" dirty="0">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en-US" sz="1200" b="1" cap="all" dirty="0">
                <a:latin typeface="Arial" panose="020B0604020202020204" pitchFamily="34" charset="0"/>
                <a:ea typeface="Times New Roman" panose="02020603050405020304" pitchFamily="18" charset="0"/>
                <a:cs typeface="Arial" panose="020B0604020202020204" pitchFamily="34" charset="0"/>
              </a:rPr>
              <a:t>intent: </a:t>
            </a:r>
            <a:endParaRPr lang="en-US" sz="12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200" dirty="0">
                <a:latin typeface="Arial" panose="020B0604020202020204" pitchFamily="34" charset="0"/>
                <a:ea typeface="Times New Roman" panose="02020603050405020304" pitchFamily="18" charset="0"/>
                <a:cs typeface="Arial" panose="020B0604020202020204" pitchFamily="34" charset="0"/>
              </a:rPr>
              <a:t>Apply understanding of the foundations while viewing and reflecting upon a video. </a:t>
            </a:r>
          </a:p>
          <a:p>
            <a:pPr>
              <a:spcAft>
                <a:spcPts val="0"/>
              </a:spcAft>
            </a:pPr>
            <a:r>
              <a:rPr lang="en-US" sz="1200" dirty="0">
                <a:latin typeface="Arial" panose="020B0604020202020204" pitchFamily="34" charset="0"/>
                <a:ea typeface="Times New Roman" panose="02020603050405020304" pitchFamily="18" charset="0"/>
                <a:cs typeface="Arial" panose="020B0604020202020204" pitchFamily="34" charset="0"/>
              </a:rPr>
              <a:t> </a:t>
            </a:r>
            <a:endParaRPr lang="en-US" sz="12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OUTCOMES: </a:t>
            </a:r>
            <a:endPar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1200" dirty="0">
                <a:latin typeface="Arial" panose="020B0604020202020204" pitchFamily="34" charset="0"/>
                <a:ea typeface="Times New Roman" panose="02020603050405020304" pitchFamily="18" charset="0"/>
                <a:cs typeface="Arial" panose="020B0604020202020204" pitchFamily="34" charset="0"/>
              </a:rPr>
              <a:t>Participants will look for, identify, discuss, and reflect upon the unique differences between the levels of beginning, middle, and later as viewed in the Listening and Speaking strand foundations video.</a:t>
            </a:r>
            <a:endParaRPr lang="en-US" sz="12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200" b="1" cap="all" dirty="0">
                <a:latin typeface="Arial" panose="020B0604020202020204" pitchFamily="34" charset="0"/>
                <a:ea typeface="Times New Roman" panose="02020603050405020304" pitchFamily="18" charset="0"/>
                <a:cs typeface="Arial" panose="020B0604020202020204" pitchFamily="34" charset="0"/>
              </a:rPr>
              <a:t> </a:t>
            </a:r>
            <a:endParaRPr lang="en-US" sz="12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200" b="1" cap="all" dirty="0">
                <a:latin typeface="Arial" panose="020B0604020202020204" pitchFamily="34" charset="0"/>
                <a:ea typeface="Times New Roman" panose="02020603050405020304" pitchFamily="18" charset="0"/>
                <a:cs typeface="Arial" panose="020B0604020202020204" pitchFamily="34" charset="0"/>
              </a:rPr>
              <a:t>Materials Required: </a:t>
            </a:r>
            <a:endParaRPr lang="en-US"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457200" algn="l"/>
              </a:tabLst>
            </a:pPr>
            <a:r>
              <a:rPr lang="en-US" sz="1200" dirty="0">
                <a:latin typeface="Arial" panose="020B0604020202020204" pitchFamily="34" charset="0"/>
                <a:ea typeface="Times" panose="02020603050405020304" pitchFamily="18" charset="0"/>
                <a:cs typeface="Arial" panose="020B0604020202020204" pitchFamily="34" charset="0"/>
              </a:rPr>
              <a:t>PPT slide</a:t>
            </a:r>
            <a:endParaRPr lang="en-US"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457200" algn="l"/>
              </a:tabLst>
            </a:pPr>
            <a:r>
              <a:rPr lang="en-US" sz="1200" dirty="0">
                <a:latin typeface="Arial" panose="020B0604020202020204" pitchFamily="34" charset="0"/>
                <a:ea typeface="Times" panose="02020603050405020304" pitchFamily="18" charset="0"/>
                <a:cs typeface="Arial" panose="020B0604020202020204" pitchFamily="34" charset="0"/>
              </a:rPr>
              <a:t>Partners/Tablemates</a:t>
            </a:r>
            <a:endParaRPr lang="en-US"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457200" algn="l"/>
              </a:tabLst>
            </a:pPr>
            <a:r>
              <a:rPr lang="en-US" sz="1200" dirty="0">
                <a:latin typeface="Arial" panose="020B0604020202020204" pitchFamily="34" charset="0"/>
                <a:ea typeface="Times" panose="02020603050405020304" pitchFamily="18" charset="0"/>
                <a:cs typeface="Arial" panose="020B0604020202020204" pitchFamily="34" charset="0"/>
              </a:rPr>
              <a:t>Preschool Learning Foundations (Vol. 1). pp. 107-108</a:t>
            </a:r>
            <a:endParaRPr lang="en-US"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457200" algn="l"/>
              </a:tabLst>
            </a:pPr>
            <a:r>
              <a:rPr lang="en-US" sz="1200" dirty="0">
                <a:latin typeface="Arial" panose="020B0604020202020204" pitchFamily="34" charset="0"/>
                <a:ea typeface="Times" panose="02020603050405020304" pitchFamily="18" charset="0"/>
                <a:cs typeface="Arial" panose="020B0604020202020204" pitchFamily="34" charset="0"/>
              </a:rPr>
              <a:t>Foundations Video Library: Listening and Speaking strand 48 or 60 months </a:t>
            </a:r>
            <a:endParaRPr lang="en-US"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457200" algn="l"/>
              </a:tabLst>
            </a:pPr>
            <a:r>
              <a:rPr lang="en-US" sz="1200" dirty="0">
                <a:latin typeface="Arial" panose="020B0604020202020204" pitchFamily="34" charset="0"/>
                <a:ea typeface="Times" panose="02020603050405020304" pitchFamily="18" charset="0"/>
                <a:cs typeface="Arial" panose="020B0604020202020204" pitchFamily="34" charset="0"/>
              </a:rPr>
              <a:t>Table tents for each table labeled either Beginning, Middle, or Later</a:t>
            </a:r>
            <a:endParaRPr lang="en-US" sz="1200"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US" sz="1200" b="1" dirty="0">
                <a:latin typeface="Arial" panose="020B0604020202020204" pitchFamily="34" charset="0"/>
                <a:ea typeface="Times" panose="02020603050405020304" pitchFamily="18" charset="0"/>
                <a:cs typeface="Arial" panose="020B0604020202020204" pitchFamily="34" charset="0"/>
              </a:rPr>
              <a:t>                                                       </a:t>
            </a:r>
            <a:endParaRPr lang="en-US" sz="1200" dirty="0">
              <a:latin typeface="Arial" panose="020B0604020202020204" pitchFamily="34" charset="0"/>
              <a:ea typeface="Times" panose="02020603050405020304" pitchFamily="18" charset="0"/>
              <a:cs typeface="Arial" panose="020B0604020202020204" pitchFamily="34" charset="0"/>
            </a:endParaRPr>
          </a:p>
          <a:p>
            <a:pPr>
              <a:spcAft>
                <a:spcPts val="0"/>
              </a:spcAft>
            </a:pPr>
            <a:r>
              <a:rPr lang="en-US" sz="1200" b="1" dirty="0">
                <a:latin typeface="Arial" panose="020B0604020202020204" pitchFamily="34" charset="0"/>
                <a:ea typeface="Times" panose="02020603050405020304" pitchFamily="18" charset="0"/>
                <a:cs typeface="Arial" panose="020B0604020202020204" pitchFamily="34" charset="0"/>
              </a:rPr>
              <a:t>TIME</a:t>
            </a:r>
            <a:r>
              <a:rPr lang="en-US" sz="1200" dirty="0">
                <a:latin typeface="Arial" panose="020B0604020202020204" pitchFamily="34" charset="0"/>
                <a:ea typeface="Times" panose="02020603050405020304" pitchFamily="18" charset="0"/>
                <a:cs typeface="Arial" panose="020B0604020202020204" pitchFamily="34" charset="0"/>
              </a:rPr>
              <a:t>: 25 minutes</a:t>
            </a:r>
          </a:p>
          <a:p>
            <a:pPr algn="r">
              <a:spcAft>
                <a:spcPts val="0"/>
              </a:spcAft>
            </a:pPr>
            <a:r>
              <a:rPr lang="en-US" sz="1200" dirty="0">
                <a:latin typeface="Arial" panose="020B0604020202020204" pitchFamily="34" charset="0"/>
                <a:ea typeface="Times New Roman" panose="02020603050405020304" pitchFamily="18" charset="0"/>
                <a:cs typeface="Arial" panose="020B0604020202020204" pitchFamily="34" charset="0"/>
              </a:rPr>
              <a:t> </a:t>
            </a:r>
            <a:endParaRPr lang="en-US" sz="12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200" b="1" cap="all" dirty="0">
                <a:latin typeface="Arial" panose="020B0604020202020204" pitchFamily="34" charset="0"/>
                <a:ea typeface="Times New Roman" panose="02020603050405020304" pitchFamily="18" charset="0"/>
                <a:cs typeface="Arial" panose="020B0604020202020204" pitchFamily="34" charset="0"/>
              </a:rPr>
              <a:t>Process: </a:t>
            </a:r>
            <a:endParaRPr lang="en-US" sz="1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Ask participants to turn to pages 107 and 108 of the </a:t>
            </a:r>
            <a:r>
              <a:rPr lang="en-US" sz="1200" dirty="0">
                <a:latin typeface="Arial" panose="020B0604020202020204" pitchFamily="34" charset="0"/>
                <a:ea typeface="Times" panose="02020603050405020304" pitchFamily="18" charset="0"/>
                <a:cs typeface="Arial" panose="020B0604020202020204" pitchFamily="34" charset="0"/>
              </a:rPr>
              <a:t>Preschool Learning Foundations (Vol. 1).</a:t>
            </a:r>
            <a:r>
              <a:rPr lang="en-US" sz="1200" dirty="0">
                <a:latin typeface="Arial" panose="020B0604020202020204" pitchFamily="34" charset="0"/>
                <a:ea typeface="Calibri" panose="020F0502020204030204" pitchFamily="34" charset="0"/>
                <a:cs typeface="Arial" panose="020B0604020202020204" pitchFamily="34" charset="0"/>
              </a:rPr>
              <a:t> Participants read the level descriptions for beginning, middle, and later and notice the developmental shifts between those stages.</a:t>
            </a:r>
            <a:endParaRPr lang="en-US" sz="1200" dirty="0">
              <a:latin typeface="Arial" panose="020B060402020202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Explain that participants will take a closer look at the foundations for the Listening and Speaking strand as well as watch a video exemplifying the three levels for at least two foundations. </a:t>
            </a:r>
            <a:endParaRPr lang="en-US" sz="1200" dirty="0">
              <a:latin typeface="Arial" panose="020B060402020202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Have each table group identify the level on their table tent (beginning, middle, or later). They will be responsible for noting the hallmarks of that level showcased in the video. They should be prepared to share-out. (Optional - Write key points on chart paper.)</a:t>
            </a:r>
            <a:endParaRPr lang="en-US" sz="1200" dirty="0">
              <a:latin typeface="Arial" panose="020B060402020202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Ask groups to come to a consensus on what key points and types of skills were illustrated in the video for their level. They should be prepared to share-out. </a:t>
            </a:r>
            <a:endParaRPr lang="en-US" sz="1200" dirty="0">
              <a:latin typeface="Arial" panose="020B0604020202020204" pitchFamily="34" charset="0"/>
              <a:cs typeface="Arial" panose="020B0604020202020204" pitchFamily="34" charset="0"/>
            </a:endParaRPr>
          </a:p>
          <a:p>
            <a:pPr marL="253365">
              <a:spcAft>
                <a:spcPts val="0"/>
              </a:spcAft>
            </a:pPr>
            <a:r>
              <a:rPr lang="en-US" sz="1200" dirty="0">
                <a:latin typeface="Arial" panose="020B0604020202020204" pitchFamily="34" charset="0"/>
                <a:ea typeface="Calibri" panose="020F050202020403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a:spcAft>
                <a:spcPts val="0"/>
              </a:spcAft>
            </a:pPr>
            <a:r>
              <a:rPr lang="en-US" sz="1200" b="1" dirty="0">
                <a:latin typeface="Arial" panose="020B0604020202020204" pitchFamily="34" charset="0"/>
                <a:ea typeface="Calibri" panose="020F0502020204030204" pitchFamily="34" charset="0"/>
                <a:cs typeface="Arial" panose="020B0604020202020204" pitchFamily="34" charset="0"/>
              </a:rPr>
              <a:t>DEBRIEF: </a:t>
            </a:r>
            <a:endParaRPr lang="en-US" sz="1200" dirty="0">
              <a:latin typeface="Arial" panose="020B0604020202020204" pitchFamily="34" charset="0"/>
              <a:cs typeface="Arial" panose="020B0604020202020204" pitchFamily="34" charset="0"/>
            </a:endParaRPr>
          </a:p>
          <a:p>
            <a:pPr>
              <a:spcAft>
                <a:spcPts val="0"/>
              </a:spcAft>
            </a:pPr>
            <a:r>
              <a:rPr lang="en-US" sz="1200" dirty="0">
                <a:latin typeface="Arial" panose="020B0604020202020204" pitchFamily="34" charset="0"/>
                <a:ea typeface="Calibri" panose="020F0502020204030204" pitchFamily="34" charset="0"/>
                <a:cs typeface="Arial" panose="020B0604020202020204" pitchFamily="34" charset="0"/>
              </a:rPr>
              <a:t>Invite participants to highlight the similarities and differences between the levels they noticed in the video, as well any key “aha” moments.</a:t>
            </a:r>
            <a:endParaRPr lang="en-US" sz="1200" dirty="0">
              <a:latin typeface="Arial" panose="020B0604020202020204" pitchFamily="34" charset="0"/>
              <a:cs typeface="Arial" panose="020B0604020202020204" pitchFamily="34" charset="0"/>
            </a:endParaRPr>
          </a:p>
          <a:p>
            <a:pPr marL="0" indent="0">
              <a:spcBef>
                <a:spcPts val="0"/>
              </a:spcBef>
              <a:spcAft>
                <a:spcPts val="0"/>
              </a:spcAft>
              <a:buFont typeface="Arial"/>
              <a:buNone/>
            </a:pPr>
            <a:endParaRPr lang="en-US" sz="1200" kern="1200" dirty="0">
              <a:solidFill>
                <a:schemeClr val="tx1"/>
              </a:solidFill>
              <a:effectLst/>
              <a:latin typeface="Arial" panose="020B0604020202020204" pitchFamily="34" charset="0"/>
              <a:cs typeface="Arial" panose="020B0604020202020204" pitchFamily="34" charset="0"/>
            </a:endParaRPr>
          </a:p>
          <a:p>
            <a:pPr lvl="0">
              <a:spcAft>
                <a:spcPts val="0"/>
              </a:spcAft>
            </a:pPr>
            <a:endParaRPr lang="en-US" sz="1200" kern="1200" dirty="0">
              <a:solidFill>
                <a:schemeClr val="tx1"/>
              </a:solidFill>
              <a:effectLst/>
              <a:latin typeface="Arial" panose="020B0604020202020204" pitchFamily="34" charset="0"/>
              <a:cs typeface="Arial" panose="020B0604020202020204" pitchFamily="34" charset="0"/>
            </a:endParaRPr>
          </a:p>
          <a:p>
            <a:pPr lvl="0">
              <a:spcAft>
                <a:spcPts val="0"/>
              </a:spcAft>
            </a:pPr>
            <a:endParaRPr lang="en-US" kern="1200" baseline="0" dirty="0">
              <a:solidFill>
                <a:schemeClr val="tx1"/>
              </a:solidFill>
              <a:effectLst/>
            </a:endParaRPr>
          </a:p>
        </p:txBody>
      </p:sp>
      <p:sp>
        <p:nvSpPr>
          <p:cNvPr id="788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C739B32-7164-45C2-ACEE-927C2933D2F1}" type="slidenum">
              <a:rPr lang="en-US" altLang="en-US" sz="1200"/>
              <a:pPr/>
              <a:t>23</a:t>
            </a:fld>
            <a:endParaRPr lang="en-US" altLang="en-US" sz="1200" dirty="0"/>
          </a:p>
        </p:txBody>
      </p:sp>
    </p:spTree>
    <p:extLst>
      <p:ext uri="{BB962C8B-B14F-4D97-AF65-F5344CB8AC3E}">
        <p14:creationId xmlns:p14="http://schemas.microsoft.com/office/powerpoint/2010/main" val="2312315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spcAft>
                <a:spcPts val="0"/>
              </a:spcAft>
            </a:pPr>
            <a:r>
              <a:rPr lang="en-US" altLang="en-US" b="1" dirty="0">
                <a:solidFill>
                  <a:prstClr val="black"/>
                </a:solidFill>
              </a:rPr>
              <a:t>Activity 2: Focused Video Viewing</a:t>
            </a:r>
            <a:endParaRPr lang="en-US" b="1" dirty="0">
              <a:solidFill>
                <a:prstClr val="black"/>
              </a:solidFill>
            </a:endParaRPr>
          </a:p>
          <a:p>
            <a:pPr lvl="0">
              <a:spcAft>
                <a:spcPts val="0"/>
              </a:spcAft>
            </a:pPr>
            <a:endParaRPr lang="en-US" altLang="en-US" b="1" dirty="0">
              <a:solidFill>
                <a:prstClr val="black"/>
              </a:solidFill>
            </a:endParaRPr>
          </a:p>
          <a:p>
            <a:pPr lvl="0">
              <a:spcAft>
                <a:spcPts val="0"/>
              </a:spcAft>
            </a:pPr>
            <a:r>
              <a:rPr lang="en-US" altLang="en-US" b="1" dirty="0">
                <a:solidFill>
                  <a:prstClr val="black"/>
                </a:solidFill>
              </a:rPr>
              <a:t>Presenter Remarks:</a:t>
            </a:r>
          </a:p>
          <a:p>
            <a:pPr lvl="0">
              <a:spcAft>
                <a:spcPts val="0"/>
              </a:spcAft>
            </a:pPr>
            <a:r>
              <a:rPr lang="en-US" altLang="en-US" dirty="0">
                <a:solidFill>
                  <a:prstClr val="black"/>
                </a:solidFill>
              </a:rPr>
              <a:t>Come to a group consensus on what key points and types of skills were illustrated in the video for your level. Be prepared to share-out.</a:t>
            </a:r>
          </a:p>
          <a:p>
            <a:pPr lvl="0">
              <a:spcAft>
                <a:spcPts val="0"/>
              </a:spcAft>
            </a:pPr>
            <a:r>
              <a:rPr lang="en-US" dirty="0">
                <a:solidFill>
                  <a:prstClr val="black"/>
                </a:solidFill>
                <a:ea typeface="Calibri" panose="020F0502020204030204" pitchFamily="34" charset="0"/>
              </a:rPr>
              <a:t> </a:t>
            </a:r>
          </a:p>
          <a:p>
            <a:pPr lvl="0">
              <a:spcAft>
                <a:spcPts val="0"/>
              </a:spcAft>
            </a:pPr>
            <a:r>
              <a:rPr lang="en-US" b="1" cap="all" dirty="0">
                <a:solidFill>
                  <a:prstClr val="black"/>
                </a:solidFill>
                <a:ea typeface="Times New Roman" panose="02020603050405020304" pitchFamily="18" charset="0"/>
              </a:rPr>
              <a:t>intent: </a:t>
            </a:r>
            <a:endParaRPr lang="en-US" dirty="0">
              <a:solidFill>
                <a:prstClr val="black"/>
              </a:solidFill>
              <a:ea typeface="Calibri" panose="020F0502020204030204" pitchFamily="34" charset="0"/>
            </a:endParaRPr>
          </a:p>
          <a:p>
            <a:pPr lvl="0">
              <a:spcAft>
                <a:spcPts val="0"/>
              </a:spcAft>
            </a:pPr>
            <a:r>
              <a:rPr lang="en-US" dirty="0">
                <a:solidFill>
                  <a:prstClr val="black"/>
                </a:solidFill>
                <a:ea typeface="Times New Roman" panose="02020603050405020304" pitchFamily="18" charset="0"/>
              </a:rPr>
              <a:t>Apply understanding of the foundations while viewing and reflecting upon a video. </a:t>
            </a:r>
          </a:p>
          <a:p>
            <a:pPr lvl="0">
              <a:spcAft>
                <a:spcPts val="0"/>
              </a:spcAft>
            </a:pPr>
            <a:r>
              <a:rPr lang="en-US" dirty="0">
                <a:solidFill>
                  <a:prstClr val="black"/>
                </a:solidFill>
                <a:ea typeface="Times New Roman" panose="02020603050405020304" pitchFamily="18" charset="0"/>
              </a:rPr>
              <a:t> </a:t>
            </a:r>
            <a:endParaRPr lang="en-US" dirty="0">
              <a:solidFill>
                <a:prstClr val="black"/>
              </a:solidFill>
              <a:ea typeface="Calibri" panose="020F0502020204030204" pitchFamily="34" charset="0"/>
            </a:endParaRPr>
          </a:p>
          <a:p>
            <a:pPr lvl="0">
              <a:spcAft>
                <a:spcPts val="0"/>
              </a:spcAft>
            </a:pPr>
            <a:r>
              <a:rPr lang="en-US" b="1" dirty="0">
                <a:solidFill>
                  <a:srgbClr val="000000"/>
                </a:solidFill>
                <a:ea typeface="Times New Roman" panose="02020603050405020304" pitchFamily="18" charset="0"/>
              </a:rPr>
              <a:t>OUTCOMES: </a:t>
            </a:r>
            <a:endParaRPr lang="en-US" dirty="0">
              <a:solidFill>
                <a:srgbClr val="000000"/>
              </a:solidFill>
              <a:ea typeface="Times New Roman" panose="02020603050405020304" pitchFamily="18" charset="0"/>
            </a:endParaRPr>
          </a:p>
          <a:p>
            <a:pPr lvl="0">
              <a:spcAft>
                <a:spcPts val="0"/>
              </a:spcAft>
            </a:pPr>
            <a:r>
              <a:rPr lang="en-US" dirty="0">
                <a:solidFill>
                  <a:prstClr val="black"/>
                </a:solidFill>
                <a:ea typeface="Times New Roman" panose="02020603050405020304" pitchFamily="18" charset="0"/>
              </a:rPr>
              <a:t>Participants will look for, identify, discuss, and reflect upon the unique differences between the levels of beginning, middle, and later as viewed in the Listening and Speaking strand foundations video.</a:t>
            </a:r>
            <a:endParaRPr lang="en-US" dirty="0">
              <a:solidFill>
                <a:prstClr val="black"/>
              </a:solidFill>
              <a:ea typeface="Calibri" panose="020F0502020204030204" pitchFamily="34" charset="0"/>
            </a:endParaRPr>
          </a:p>
          <a:p>
            <a:pPr lvl="0">
              <a:spcAft>
                <a:spcPts val="0"/>
              </a:spcAft>
            </a:pPr>
            <a:r>
              <a:rPr lang="en-US" b="1" cap="all" dirty="0">
                <a:solidFill>
                  <a:prstClr val="black"/>
                </a:solidFill>
                <a:ea typeface="Times New Roman" panose="02020603050405020304" pitchFamily="18" charset="0"/>
              </a:rPr>
              <a:t> </a:t>
            </a:r>
            <a:endParaRPr lang="en-US" dirty="0">
              <a:solidFill>
                <a:prstClr val="black"/>
              </a:solidFill>
              <a:ea typeface="Calibri" panose="020F0502020204030204" pitchFamily="34" charset="0"/>
            </a:endParaRPr>
          </a:p>
          <a:p>
            <a:pPr lvl="0">
              <a:spcAft>
                <a:spcPts val="0"/>
              </a:spcAft>
            </a:pPr>
            <a:r>
              <a:rPr lang="en-US" b="1" cap="all" dirty="0">
                <a:solidFill>
                  <a:prstClr val="black"/>
                </a:solidFill>
                <a:ea typeface="Times New Roman" panose="02020603050405020304" pitchFamily="18" charset="0"/>
              </a:rPr>
              <a:t>Materials Required: </a:t>
            </a:r>
            <a:endParaRPr lang="en-US" dirty="0">
              <a:solidFill>
                <a:prstClr val="black"/>
              </a:solidFill>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US" dirty="0">
                <a:solidFill>
                  <a:prstClr val="black"/>
                </a:solidFill>
                <a:ea typeface="Times" panose="02020603050405020304" pitchFamily="18" charset="0"/>
              </a:rPr>
              <a:t>PPT slide</a:t>
            </a:r>
            <a:endParaRPr lang="en-US" dirty="0">
              <a:solidFill>
                <a:prstClr val="black"/>
              </a:solidFill>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US" dirty="0">
                <a:solidFill>
                  <a:prstClr val="black"/>
                </a:solidFill>
                <a:ea typeface="Times" panose="02020603050405020304" pitchFamily="18" charset="0"/>
              </a:rPr>
              <a:t>Partners/Tablemates</a:t>
            </a:r>
            <a:endParaRPr lang="en-US" dirty="0">
              <a:solidFill>
                <a:prstClr val="black"/>
              </a:solidFill>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US" dirty="0">
                <a:solidFill>
                  <a:prstClr val="black"/>
                </a:solidFill>
                <a:ea typeface="Times" panose="02020603050405020304" pitchFamily="18" charset="0"/>
              </a:rPr>
              <a:t>Preschool Learning Foundations (Vol. 1). pp. 107-108</a:t>
            </a:r>
            <a:endParaRPr lang="en-US" dirty="0">
              <a:solidFill>
                <a:prstClr val="black"/>
              </a:solidFill>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US" dirty="0">
                <a:solidFill>
                  <a:prstClr val="black"/>
                </a:solidFill>
                <a:ea typeface="Times" panose="02020603050405020304" pitchFamily="18" charset="0"/>
              </a:rPr>
              <a:t>Foundations Video Library: Listening and Speaking strand 48 or 60 months </a:t>
            </a:r>
            <a:endParaRPr lang="en-US" dirty="0">
              <a:solidFill>
                <a:prstClr val="black"/>
              </a:solidFill>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r>
              <a:rPr lang="en-US" dirty="0">
                <a:solidFill>
                  <a:prstClr val="black"/>
                </a:solidFill>
                <a:ea typeface="Times" panose="02020603050405020304" pitchFamily="18" charset="0"/>
              </a:rPr>
              <a:t>Table tents for each table labeled either Beginning, Middle, or Later</a:t>
            </a:r>
            <a:endParaRPr lang="en-US" dirty="0">
              <a:solidFill>
                <a:prstClr val="black"/>
              </a:solidFill>
              <a:ea typeface="Calibri" panose="020F0502020204030204" pitchFamily="34" charset="0"/>
            </a:endParaRPr>
          </a:p>
          <a:p>
            <a:pPr lvl="0">
              <a:spcAft>
                <a:spcPts val="0"/>
              </a:spcAft>
            </a:pPr>
            <a:r>
              <a:rPr lang="en-US" b="1" dirty="0">
                <a:solidFill>
                  <a:prstClr val="black"/>
                </a:solidFill>
                <a:ea typeface="Times" panose="02020603050405020304" pitchFamily="18" charset="0"/>
              </a:rPr>
              <a:t>                                                       </a:t>
            </a:r>
            <a:endParaRPr lang="en-US" dirty="0">
              <a:solidFill>
                <a:prstClr val="black"/>
              </a:solidFill>
              <a:ea typeface="Times" panose="02020603050405020304" pitchFamily="18" charset="0"/>
            </a:endParaRPr>
          </a:p>
          <a:p>
            <a:pPr lvl="0">
              <a:spcAft>
                <a:spcPts val="0"/>
              </a:spcAft>
            </a:pPr>
            <a:r>
              <a:rPr lang="en-US" b="1" dirty="0">
                <a:solidFill>
                  <a:prstClr val="black"/>
                </a:solidFill>
                <a:ea typeface="Times" panose="02020603050405020304" pitchFamily="18" charset="0"/>
              </a:rPr>
              <a:t>TIME</a:t>
            </a:r>
            <a:r>
              <a:rPr lang="en-US" dirty="0">
                <a:solidFill>
                  <a:prstClr val="black"/>
                </a:solidFill>
                <a:ea typeface="Times" panose="02020603050405020304" pitchFamily="18" charset="0"/>
              </a:rPr>
              <a:t>: 25 minutes</a:t>
            </a:r>
          </a:p>
          <a:p>
            <a:pPr lvl="0">
              <a:spcAft>
                <a:spcPts val="0"/>
              </a:spcAft>
            </a:pPr>
            <a:r>
              <a:rPr lang="en-US" dirty="0">
                <a:solidFill>
                  <a:prstClr val="black"/>
                </a:solidFill>
                <a:ea typeface="Times New Roman" panose="02020603050405020304" pitchFamily="18" charset="0"/>
              </a:rPr>
              <a:t> </a:t>
            </a:r>
            <a:endParaRPr lang="en-US" dirty="0">
              <a:solidFill>
                <a:prstClr val="black"/>
              </a:solidFill>
              <a:ea typeface="Calibri" panose="020F0502020204030204" pitchFamily="34" charset="0"/>
            </a:endParaRPr>
          </a:p>
          <a:p>
            <a:pPr lvl="0">
              <a:spcAft>
                <a:spcPts val="0"/>
              </a:spcAft>
            </a:pPr>
            <a:r>
              <a:rPr lang="en-US" b="1" cap="all" dirty="0">
                <a:solidFill>
                  <a:prstClr val="black"/>
                </a:solidFill>
                <a:ea typeface="Times New Roman" panose="02020603050405020304" pitchFamily="18" charset="0"/>
              </a:rPr>
              <a:t>Process: </a:t>
            </a:r>
            <a:endParaRPr lang="en-US" dirty="0">
              <a:solidFill>
                <a:prstClr val="black"/>
              </a:solidFill>
              <a:ea typeface="Calibri" panose="020F0502020204030204" pitchFamily="34" charset="0"/>
            </a:endParaRPr>
          </a:p>
          <a:p>
            <a:pPr marL="342900" lvl="0" indent="-342900">
              <a:spcAft>
                <a:spcPts val="0"/>
              </a:spcAft>
              <a:buFont typeface="Symbol" panose="05050102010706020507" pitchFamily="18" charset="2"/>
              <a:buChar char=""/>
            </a:pPr>
            <a:r>
              <a:rPr lang="en-US" dirty="0">
                <a:solidFill>
                  <a:prstClr val="black"/>
                </a:solidFill>
                <a:ea typeface="Calibri" panose="020F0502020204030204" pitchFamily="34" charset="0"/>
              </a:rPr>
              <a:t>Ask participants to turn to pages 107 and 108 of the </a:t>
            </a:r>
            <a:r>
              <a:rPr lang="en-US" dirty="0">
                <a:solidFill>
                  <a:prstClr val="black"/>
                </a:solidFill>
                <a:ea typeface="Times" panose="02020603050405020304" pitchFamily="18" charset="0"/>
              </a:rPr>
              <a:t>Preschool Learning Foundations (Vol. 1).</a:t>
            </a:r>
            <a:r>
              <a:rPr lang="en-US" dirty="0">
                <a:solidFill>
                  <a:prstClr val="black"/>
                </a:solidFill>
                <a:ea typeface="Calibri" panose="020F0502020204030204" pitchFamily="34" charset="0"/>
              </a:rPr>
              <a:t> Participants read the level descriptions for beginning, middle, and later and notice the developmental shifts between those stages.</a:t>
            </a:r>
            <a:endParaRPr lang="en-US" dirty="0">
              <a:solidFill>
                <a:prstClr val="black"/>
              </a:solidFill>
            </a:endParaRPr>
          </a:p>
          <a:p>
            <a:pPr marL="342900" lvl="0" indent="-342900">
              <a:spcAft>
                <a:spcPts val="0"/>
              </a:spcAft>
              <a:buFont typeface="Symbol" panose="05050102010706020507" pitchFamily="18" charset="2"/>
              <a:buChar char=""/>
            </a:pPr>
            <a:r>
              <a:rPr lang="en-US" dirty="0">
                <a:solidFill>
                  <a:prstClr val="black"/>
                </a:solidFill>
                <a:ea typeface="Calibri" panose="020F0502020204030204" pitchFamily="34" charset="0"/>
              </a:rPr>
              <a:t>Explain that participants will take a closer look at the foundations for the Listening and Speaking strand as well as watch a video exemplifying the three levels for at least two foundations. </a:t>
            </a:r>
            <a:endParaRPr lang="en-US" dirty="0">
              <a:solidFill>
                <a:prstClr val="black"/>
              </a:solidFill>
            </a:endParaRPr>
          </a:p>
          <a:p>
            <a:pPr marL="342900" lvl="0" indent="-342900">
              <a:spcAft>
                <a:spcPts val="0"/>
              </a:spcAft>
              <a:buFont typeface="Symbol" panose="05050102010706020507" pitchFamily="18" charset="2"/>
              <a:buChar char=""/>
            </a:pPr>
            <a:r>
              <a:rPr lang="en-US" dirty="0">
                <a:solidFill>
                  <a:prstClr val="black"/>
                </a:solidFill>
                <a:ea typeface="Calibri" panose="020F0502020204030204" pitchFamily="34" charset="0"/>
              </a:rPr>
              <a:t>Have each table group identify the level on their table tent (beginning, middle, or later). They will be responsible for noting the hallmarks of that level showcased in the video. They should be prepared to share-out. (Optional - Write key points on chart paper.)</a:t>
            </a:r>
            <a:endParaRPr lang="en-US" dirty="0">
              <a:solidFill>
                <a:prstClr val="black"/>
              </a:solidFill>
            </a:endParaRPr>
          </a:p>
          <a:p>
            <a:pPr marL="342900" lvl="0" indent="-342900">
              <a:spcAft>
                <a:spcPts val="0"/>
              </a:spcAft>
              <a:buFont typeface="Symbol" panose="05050102010706020507" pitchFamily="18" charset="2"/>
              <a:buChar char=""/>
            </a:pPr>
            <a:r>
              <a:rPr lang="en-US" dirty="0">
                <a:solidFill>
                  <a:prstClr val="black"/>
                </a:solidFill>
                <a:ea typeface="Calibri" panose="020F0502020204030204" pitchFamily="34" charset="0"/>
              </a:rPr>
              <a:t>Ask groups to come to a consensus on what key points and types of skills were illustrated in the video for their level. They should be prepared to share-out. </a:t>
            </a:r>
            <a:endParaRPr lang="en-US" dirty="0">
              <a:solidFill>
                <a:prstClr val="black"/>
              </a:solidFill>
            </a:endParaRPr>
          </a:p>
          <a:p>
            <a:pPr marL="253365" lvl="0">
              <a:spcAft>
                <a:spcPts val="0"/>
              </a:spcAft>
            </a:pPr>
            <a:r>
              <a:rPr lang="en-US" dirty="0">
                <a:solidFill>
                  <a:prstClr val="black"/>
                </a:solidFill>
                <a:ea typeface="Calibri" panose="020F0502020204030204" pitchFamily="34" charset="0"/>
              </a:rPr>
              <a:t> </a:t>
            </a:r>
            <a:endParaRPr lang="en-US" dirty="0">
              <a:solidFill>
                <a:prstClr val="black"/>
              </a:solidFill>
            </a:endParaRPr>
          </a:p>
          <a:p>
            <a:pPr lvl="0">
              <a:spcAft>
                <a:spcPts val="0"/>
              </a:spcAft>
            </a:pPr>
            <a:r>
              <a:rPr lang="en-US" b="1" dirty="0">
                <a:solidFill>
                  <a:prstClr val="black"/>
                </a:solidFill>
                <a:ea typeface="Calibri" panose="020F0502020204030204" pitchFamily="34" charset="0"/>
              </a:rPr>
              <a:t>DEBRIEF: </a:t>
            </a:r>
            <a:endParaRPr lang="en-US" dirty="0">
              <a:solidFill>
                <a:prstClr val="black"/>
              </a:solidFill>
            </a:endParaRPr>
          </a:p>
          <a:p>
            <a:pPr lvl="0">
              <a:spcAft>
                <a:spcPts val="0"/>
              </a:spcAft>
            </a:pPr>
            <a:r>
              <a:rPr lang="en-US" dirty="0">
                <a:solidFill>
                  <a:prstClr val="black"/>
                </a:solidFill>
                <a:ea typeface="Calibri" panose="020F0502020204030204" pitchFamily="34" charset="0"/>
              </a:rPr>
              <a:t>Invite participants to highlight the similarities and differences between the levels they noticed in the video, as well any key “aha” moments.</a:t>
            </a:r>
            <a:endParaRPr lang="en-US" dirty="0">
              <a:solidFill>
                <a:prstClr val="black"/>
              </a:solidFill>
            </a:endParaRPr>
          </a:p>
          <a:p>
            <a:pPr>
              <a:spcAft>
                <a:spcPts val="0"/>
              </a:spcAft>
            </a:pP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24</a:t>
            </a:fld>
            <a:endParaRPr lang="en-US" altLang="en-US" dirty="0"/>
          </a:p>
        </p:txBody>
      </p:sp>
    </p:spTree>
    <p:extLst>
      <p:ext uri="{BB962C8B-B14F-4D97-AF65-F5344CB8AC3E}">
        <p14:creationId xmlns:p14="http://schemas.microsoft.com/office/powerpoint/2010/main" val="909467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60169"/>
            <a:ext cx="5486400" cy="4114800"/>
          </a:xfrm>
        </p:spPr>
        <p:txBody>
          <a:bodyPr>
            <a:noAutofit/>
          </a:bodyPr>
          <a:lstStyle/>
          <a:p>
            <a:r>
              <a:rPr lang="en-US" altLang="en-US" b="1" dirty="0"/>
              <a:t>Background</a:t>
            </a:r>
            <a:r>
              <a:rPr lang="en-US" altLang="en-US" b="1" baseline="0" dirty="0"/>
              <a:t> Information:</a:t>
            </a:r>
            <a:br>
              <a:rPr lang="en-US" altLang="en-US" b="1" baseline="0" dirty="0"/>
            </a:br>
            <a:r>
              <a:rPr lang="en-US" altLang="en-US" b="0" baseline="0" dirty="0"/>
              <a:t>This chart can be found with the Table Materials: C</a:t>
            </a:r>
            <a:r>
              <a:rPr lang="en-US" sz="1200" b="0" kern="1200" dirty="0">
                <a:solidFill>
                  <a:schemeClr val="tx1"/>
                </a:solidFill>
                <a:effectLst/>
                <a:latin typeface="Arial" pitchFamily="34" charset="0"/>
                <a:ea typeface="MS PGothic" panose="020B0600070205080204" pitchFamily="34" charset="-128"/>
                <a:cs typeface="Arial" pitchFamily="34" charset="0"/>
              </a:rPr>
              <a:t>alifornia Preschool Curriculum Framework</a:t>
            </a:r>
            <a:r>
              <a:rPr lang="en-US" sz="1200" b="0" kern="1200" baseline="0" dirty="0">
                <a:solidFill>
                  <a:schemeClr val="tx1"/>
                </a:solidFill>
                <a:effectLst/>
                <a:latin typeface="Arial" pitchFamily="34" charset="0"/>
                <a:ea typeface="MS PGothic" panose="020B0600070205080204" pitchFamily="34" charset="-128"/>
                <a:cs typeface="Arial" pitchFamily="34" charset="0"/>
              </a:rPr>
              <a:t> (Volume 2) </a:t>
            </a:r>
            <a:r>
              <a:rPr lang="en-US" sz="1200" b="0" kern="1200" dirty="0">
                <a:solidFill>
                  <a:schemeClr val="tx1"/>
                </a:solidFill>
                <a:effectLst/>
                <a:latin typeface="Arial" pitchFamily="34" charset="0"/>
                <a:ea typeface="MS PGothic" panose="020B0600070205080204" pitchFamily="34" charset="-128"/>
                <a:cs typeface="Arial" pitchFamily="34" charset="0"/>
              </a:rPr>
              <a:t>English-Language Development Domain,</a:t>
            </a:r>
            <a:r>
              <a:rPr lang="en-US" sz="1200" b="0" kern="1200" baseline="0" dirty="0">
                <a:solidFill>
                  <a:schemeClr val="tx1"/>
                </a:solidFill>
                <a:effectLst/>
                <a:latin typeface="Arial" pitchFamily="34" charset="0"/>
                <a:ea typeface="MS PGothic" panose="020B0600070205080204" pitchFamily="34" charset="-128"/>
                <a:cs typeface="Arial" pitchFamily="34" charset="0"/>
              </a:rPr>
              <a:t> </a:t>
            </a:r>
            <a:r>
              <a:rPr lang="en-US" sz="1200" b="0" kern="1200" dirty="0">
                <a:solidFill>
                  <a:schemeClr val="tx1"/>
                </a:solidFill>
                <a:effectLst/>
                <a:latin typeface="Arial" pitchFamily="34" charset="0"/>
                <a:ea typeface="MS PGothic" panose="020B0600070205080204" pitchFamily="34" charset="-128"/>
                <a:cs typeface="Arial" pitchFamily="34" charset="0"/>
              </a:rPr>
              <a:t>Pages 185</a:t>
            </a:r>
            <a:r>
              <a:rPr lang="en-US" sz="1200" b="0" kern="1200" baseline="0" dirty="0">
                <a:solidFill>
                  <a:schemeClr val="tx1"/>
                </a:solidFill>
                <a:effectLst/>
                <a:latin typeface="Arial" pitchFamily="34" charset="0"/>
                <a:ea typeface="MS PGothic" panose="020B0600070205080204" pitchFamily="34" charset="-128"/>
                <a:cs typeface="Arial" pitchFamily="34" charset="0"/>
              </a:rPr>
              <a:t> – </a:t>
            </a:r>
            <a:r>
              <a:rPr lang="en-US" sz="1200" b="0" kern="1200" dirty="0">
                <a:solidFill>
                  <a:schemeClr val="tx1"/>
                </a:solidFill>
                <a:effectLst/>
                <a:latin typeface="Arial" pitchFamily="34" charset="0"/>
                <a:ea typeface="MS PGothic" panose="020B0600070205080204" pitchFamily="34" charset="-128"/>
                <a:cs typeface="Arial" pitchFamily="34" charset="0"/>
              </a:rPr>
              <a:t>186.</a:t>
            </a:r>
          </a:p>
          <a:p>
            <a:pPr marL="0" marR="0" indent="0" algn="l" defTabSz="457200" rtl="0" eaLnBrk="0" fontAlgn="base" latinLnBrk="0" hangingPunct="0">
              <a:spcBef>
                <a:spcPts val="0"/>
              </a:spcBef>
              <a:spcAft>
                <a:spcPct val="0"/>
              </a:spcAft>
              <a:buClrTx/>
              <a:buSzTx/>
              <a:buFontTx/>
              <a:buNone/>
              <a:tabLst/>
              <a:defRPr/>
            </a:pPr>
            <a:endParaRPr lang="en-US" altLang="en-US" b="1" dirty="0"/>
          </a:p>
          <a:p>
            <a:pPr marL="0" marR="0" indent="0" algn="l" defTabSz="457200" rtl="0" eaLnBrk="0" fontAlgn="base" latinLnBrk="0" hangingPunct="0">
              <a:spcBef>
                <a:spcPts val="0"/>
              </a:spcBef>
              <a:spcAft>
                <a:spcPct val="0"/>
              </a:spcAft>
              <a:buClrTx/>
              <a:buSzTx/>
              <a:buFontTx/>
              <a:buNone/>
              <a:tabLst/>
              <a:defRPr/>
            </a:pPr>
            <a:r>
              <a:rPr lang="en-US" altLang="en-US" b="1" dirty="0"/>
              <a:t>Presenter Remarks: </a:t>
            </a:r>
          </a:p>
          <a:p>
            <a:pPr marL="0" marR="0" indent="0" algn="l" defTabSz="457200" rtl="0" eaLnBrk="0" fontAlgn="base" latinLnBrk="0" hangingPunct="0">
              <a:spcBef>
                <a:spcPts val="0"/>
              </a:spcBef>
              <a:spcAft>
                <a:spcPct val="0"/>
              </a:spcAft>
              <a:buClrTx/>
              <a:buSzTx/>
              <a:buFontTx/>
              <a:buNone/>
              <a:tabLst/>
              <a:defRPr/>
            </a:pPr>
            <a:r>
              <a:rPr lang="en-US" b="0" kern="1200" dirty="0">
                <a:solidFill>
                  <a:schemeClr val="tx1"/>
                </a:solidFill>
                <a:effectLst/>
              </a:rPr>
              <a:t>In the preschool English-language development foundations, the first</a:t>
            </a:r>
            <a:r>
              <a:rPr lang="en-US" b="0" kern="1200" baseline="0" dirty="0">
                <a:solidFill>
                  <a:schemeClr val="tx1"/>
                </a:solidFill>
                <a:effectLst/>
              </a:rPr>
              <a:t> </a:t>
            </a:r>
            <a:r>
              <a:rPr lang="en-US" b="0" kern="1200" dirty="0">
                <a:solidFill>
                  <a:schemeClr val="tx1"/>
                </a:solidFill>
                <a:effectLst/>
              </a:rPr>
              <a:t>and second stages of second-language development are combined to represent the beginning level. </a:t>
            </a:r>
          </a:p>
          <a:p>
            <a:pPr marL="0" indent="0">
              <a:spcBef>
                <a:spcPts val="0"/>
              </a:spcBef>
              <a:buFont typeface="Arial"/>
              <a:buNone/>
            </a:pPr>
            <a:endParaRPr lang="en-US" b="0" kern="1200" dirty="0">
              <a:solidFill>
                <a:schemeClr val="tx1"/>
              </a:solidFill>
              <a:effectLst/>
            </a:endParaRPr>
          </a:p>
          <a:p>
            <a:pPr marL="0" indent="0">
              <a:spcBef>
                <a:spcPts val="0"/>
              </a:spcBef>
              <a:buFont typeface="Arial"/>
              <a:buNone/>
            </a:pPr>
            <a:r>
              <a:rPr lang="en-US" b="0" kern="1200" dirty="0">
                <a:solidFill>
                  <a:schemeClr val="tx1"/>
                </a:solidFill>
                <a:effectLst/>
              </a:rPr>
              <a:t>The third stage—telegraphic</a:t>
            </a:r>
            <a:r>
              <a:rPr lang="en-US" b="0" kern="1200" baseline="0" dirty="0">
                <a:solidFill>
                  <a:schemeClr val="tx1"/>
                </a:solidFill>
                <a:effectLst/>
              </a:rPr>
              <a:t> and formulaic communication—</a:t>
            </a:r>
            <a:r>
              <a:rPr lang="en-US" b="0" kern="1200" dirty="0">
                <a:solidFill>
                  <a:schemeClr val="tx1"/>
                </a:solidFill>
                <a:effectLst/>
              </a:rPr>
              <a:t>is represented in the middle level of the preschool English-language development foundations.</a:t>
            </a:r>
          </a:p>
          <a:p>
            <a:pPr marL="0" indent="0">
              <a:spcBef>
                <a:spcPts val="0"/>
              </a:spcBef>
              <a:buFont typeface="Arial"/>
              <a:buNone/>
            </a:pPr>
            <a:endParaRPr lang="en-US" b="0" kern="1200" dirty="0">
              <a:solidFill>
                <a:schemeClr val="tx1"/>
              </a:solidFill>
              <a:effectLst/>
            </a:endParaRPr>
          </a:p>
          <a:p>
            <a:pPr marL="0" indent="0">
              <a:spcBef>
                <a:spcPts val="0"/>
              </a:spcBef>
              <a:buFont typeface="Arial"/>
              <a:buNone/>
            </a:pPr>
            <a:r>
              <a:rPr lang="en-US" dirty="0"/>
              <a:t>T</a:t>
            </a:r>
            <a:r>
              <a:rPr lang="en-US" b="0" kern="1200" dirty="0">
                <a:solidFill>
                  <a:schemeClr val="tx1"/>
                </a:solidFill>
                <a:effectLst/>
              </a:rPr>
              <a:t>he fourth stage—fluid/productive</a:t>
            </a:r>
            <a:r>
              <a:rPr lang="en-US" b="0" kern="1200" baseline="0" dirty="0">
                <a:solidFill>
                  <a:schemeClr val="tx1"/>
                </a:solidFill>
                <a:effectLst/>
              </a:rPr>
              <a:t> language use—</a:t>
            </a:r>
            <a:r>
              <a:rPr lang="en-US" b="0" kern="1200" dirty="0">
                <a:solidFill>
                  <a:schemeClr val="tx1"/>
                </a:solidFill>
                <a:effectLst/>
              </a:rPr>
              <a:t>is represented by the later level. </a:t>
            </a:r>
          </a:p>
          <a:p>
            <a:pPr marL="0" indent="0">
              <a:spcBef>
                <a:spcPts val="0"/>
              </a:spcBef>
              <a:buFont typeface="Arial"/>
              <a:buNone/>
            </a:pPr>
            <a:endParaRPr lang="en-US" b="0" kern="1200" dirty="0">
              <a:solidFill>
                <a:schemeClr val="tx1"/>
              </a:solidFill>
              <a:effectLst/>
            </a:endParaRPr>
          </a:p>
          <a:p>
            <a:pPr marL="0" indent="0">
              <a:spcBef>
                <a:spcPts val="0"/>
              </a:spcBef>
              <a:buFont typeface="Arial"/>
              <a:buNone/>
            </a:pPr>
            <a:r>
              <a:rPr lang="en-US" b="0" kern="1200" dirty="0">
                <a:solidFill>
                  <a:schemeClr val="tx1"/>
                </a:solidFill>
                <a:effectLst/>
              </a:rPr>
              <a:t>“It should be noted that young English learners will be at different levels of development depending on their prior experiences with English and skills with their home language.</a:t>
            </a:r>
            <a:r>
              <a:rPr lang="en-US" b="0" kern="1200" baseline="0" dirty="0">
                <a:solidFill>
                  <a:schemeClr val="tx1"/>
                </a:solidFill>
                <a:effectLst/>
              </a:rPr>
              <a:t> Also, because English learners vary in the amount of time it takes to become fully proficient in English, many will need additional time beyond the preschool years to achieve full English fluency” (PCF, Vol. 1, p. 186). </a:t>
            </a:r>
            <a:endParaRPr lang="en-US" b="1" dirty="0"/>
          </a:p>
          <a:p>
            <a:pPr marL="0" indent="0">
              <a:spcBef>
                <a:spcPts val="0"/>
              </a:spcBef>
              <a:buFont typeface="Arial"/>
              <a:buNone/>
            </a:pPr>
            <a:endParaRPr lang="en-US" b="1" dirty="0"/>
          </a:p>
          <a:p>
            <a:pPr marL="0" indent="0">
              <a:spcBef>
                <a:spcPts val="0"/>
              </a:spcBef>
              <a:buFont typeface="Arial"/>
              <a:buNone/>
            </a:pPr>
            <a:r>
              <a:rPr lang="en-US" b="1" dirty="0"/>
              <a:t>Extra Notes: </a:t>
            </a:r>
          </a:p>
          <a:p>
            <a:pPr marL="0" indent="0">
              <a:spcBef>
                <a:spcPts val="0"/>
              </a:spcBef>
              <a:buFont typeface="Arial"/>
              <a:buNone/>
            </a:pPr>
            <a:r>
              <a:rPr lang="en-US" b="0" kern="1200" baseline="0" dirty="0">
                <a:solidFill>
                  <a:schemeClr val="tx1"/>
                </a:solidFill>
                <a:effectLst/>
              </a:rPr>
              <a:t>Ask</a:t>
            </a:r>
            <a:r>
              <a:rPr lang="en-US" b="0" kern="1200" dirty="0">
                <a:solidFill>
                  <a:schemeClr val="tx1"/>
                </a:solidFill>
                <a:effectLst/>
              </a:rPr>
              <a:t> participants to read the Teachable </a:t>
            </a:r>
            <a:r>
              <a:rPr lang="en-US" dirty="0"/>
              <a:t>M</a:t>
            </a:r>
            <a:r>
              <a:rPr lang="en-US" b="0" kern="1200" dirty="0">
                <a:solidFill>
                  <a:schemeClr val="tx1"/>
                </a:solidFill>
                <a:effectLst/>
              </a:rPr>
              <a:t>oment and Planned </a:t>
            </a:r>
            <a:r>
              <a:rPr lang="en-US" dirty="0"/>
              <a:t>L</a:t>
            </a:r>
            <a:r>
              <a:rPr lang="en-US" b="0" kern="1200" dirty="0">
                <a:solidFill>
                  <a:schemeClr val="tx1"/>
                </a:solidFill>
                <a:effectLst/>
              </a:rPr>
              <a:t>earning </a:t>
            </a:r>
            <a:r>
              <a:rPr lang="en-US" dirty="0"/>
              <a:t>O</a:t>
            </a:r>
            <a:r>
              <a:rPr lang="en-US" b="0" kern="1200" dirty="0">
                <a:solidFill>
                  <a:schemeClr val="tx1"/>
                </a:solidFill>
                <a:effectLst/>
              </a:rPr>
              <a:t>pportunity on page 190 of the Preschool Curriculum Framework.</a:t>
            </a:r>
          </a:p>
          <a:p>
            <a:pPr marL="0" indent="0">
              <a:spcBef>
                <a:spcPts val="0"/>
              </a:spcBef>
              <a:buFont typeface="Arial"/>
              <a:buNone/>
            </a:pPr>
            <a:endParaRPr lang="en-US" b="0" kern="1200" dirty="0">
              <a:solidFill>
                <a:schemeClr val="tx1"/>
              </a:solidFill>
              <a:effectLst/>
            </a:endParaRPr>
          </a:p>
          <a:p>
            <a:pPr marL="0" indent="0">
              <a:spcBef>
                <a:spcPts val="0"/>
              </a:spcBef>
              <a:buFont typeface="Arial"/>
              <a:buNone/>
            </a:pPr>
            <a:r>
              <a:rPr lang="en-US" dirty="0"/>
              <a:t>Ask participants if they have had this experience with a child in their TK classroom.</a:t>
            </a:r>
          </a:p>
          <a:p>
            <a:pPr marL="0" indent="0">
              <a:spcBef>
                <a:spcPts val="0"/>
              </a:spcBef>
              <a:buFont typeface="Arial"/>
              <a:buNone/>
            </a:pPr>
            <a:endParaRPr lang="en-US" dirty="0"/>
          </a:p>
          <a:p>
            <a:pPr>
              <a:spcBef>
                <a:spcPts val="0"/>
              </a:spcBef>
            </a:pPr>
            <a:r>
              <a:rPr lang="en-US" dirty="0"/>
              <a:t>The chart can be found on page 186 of the Preschool Curriculum Framework,</a:t>
            </a:r>
            <a:r>
              <a:rPr lang="en-US" baseline="0" dirty="0"/>
              <a:t> </a:t>
            </a:r>
            <a:r>
              <a:rPr lang="en-US" dirty="0"/>
              <a:t>along with an explanation of how the levels align with the Stages of Second-Language Development section</a:t>
            </a:r>
            <a:r>
              <a:rPr lang="en-US" baseline="0" dirty="0"/>
              <a:t> </a:t>
            </a:r>
            <a:r>
              <a:rPr lang="en-US" dirty="0"/>
              <a:t>that begins on page 185.</a:t>
            </a: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25</a:t>
            </a:fld>
            <a:endParaRPr lang="en-US" altLang="en-US" dirty="0"/>
          </a:p>
        </p:txBody>
      </p:sp>
    </p:spTree>
    <p:extLst>
      <p:ext uri="{BB962C8B-B14F-4D97-AF65-F5344CB8AC3E}">
        <p14:creationId xmlns:p14="http://schemas.microsoft.com/office/powerpoint/2010/main" val="308395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xfrm>
            <a:off x="701040" y="4292882"/>
            <a:ext cx="5608320" cy="437604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spcBef>
                <a:spcPts val="0"/>
              </a:spcBef>
            </a:pPr>
            <a:r>
              <a:rPr lang="en-US" b="1" dirty="0"/>
              <a:t>Presenter Remarks:</a:t>
            </a:r>
          </a:p>
          <a:p>
            <a:pPr marL="0" marR="0" indent="0" algn="l" defTabSz="914400" rtl="0" eaLnBrk="0" fontAlgn="base" latinLnBrk="0" hangingPunct="0">
              <a:spcBef>
                <a:spcPts val="0"/>
              </a:spcBef>
              <a:spcAft>
                <a:spcPct val="0"/>
              </a:spcAft>
              <a:buClrTx/>
              <a:buSzTx/>
              <a:buFontTx/>
              <a:buNone/>
              <a:tabLst/>
              <a:defRPr/>
            </a:pPr>
            <a:r>
              <a:rPr lang="en-US" dirty="0">
                <a:latin typeface="Arial" charset="0"/>
                <a:cs typeface="Arial" charset="0"/>
              </a:rPr>
              <a:t>One </a:t>
            </a:r>
            <a:r>
              <a:rPr lang="en-US" baseline="0" dirty="0">
                <a:latin typeface="Arial" charset="0"/>
                <a:cs typeface="Arial" charset="0"/>
              </a:rPr>
              <a:t>resource that is used to support children’s development is the </a:t>
            </a:r>
            <a:r>
              <a:rPr lang="en-US" altLang="en-US" dirty="0">
                <a:ea typeface="Arial" panose="020B0604020202020204" pitchFamily="34" charset="0"/>
              </a:rPr>
              <a:t>Desired Results Developmental Profile—Kindergarten (2015): A Developmental Continuum for Kindergarten </a:t>
            </a:r>
            <a:r>
              <a:rPr lang="en-US" baseline="0" dirty="0"/>
              <a:t>(DRDP-K [2015])</a:t>
            </a:r>
            <a:r>
              <a:rPr lang="en-US" baseline="0" dirty="0">
                <a:latin typeface="Arial" charset="0"/>
                <a:cs typeface="Arial" charset="0"/>
              </a:rPr>
              <a:t>.  This is especially helpful for English Learners.</a:t>
            </a:r>
            <a:endParaRPr lang="en-US" dirty="0">
              <a:latin typeface="Arial" charset="0"/>
              <a:cs typeface="Arial" charset="0"/>
            </a:endParaRPr>
          </a:p>
          <a:p>
            <a:pPr>
              <a:spcBef>
                <a:spcPts val="0"/>
              </a:spcBef>
            </a:pPr>
            <a:endParaRPr lang="en-US" dirty="0"/>
          </a:p>
          <a:p>
            <a:pPr>
              <a:spcBef>
                <a:spcPts val="0"/>
              </a:spcBef>
            </a:pPr>
            <a:r>
              <a:rPr lang="en-US" dirty="0"/>
              <a:t>The </a:t>
            </a:r>
            <a:r>
              <a:rPr lang="en-US" baseline="0" dirty="0"/>
              <a:t>DRDP-K (2015) in</a:t>
            </a:r>
            <a:r>
              <a:rPr lang="en-US" dirty="0"/>
              <a:t>forms teachers’ understanding of the</a:t>
            </a:r>
            <a:r>
              <a:rPr lang="en-US" baseline="0" dirty="0"/>
              <a:t> d</a:t>
            </a:r>
            <a:r>
              <a:rPr lang="en-US" dirty="0"/>
              <a:t>evelopmental continuum. It can be</a:t>
            </a:r>
            <a:r>
              <a:rPr lang="en-US" baseline="0" dirty="0"/>
              <a:t> used with the Alignment Document to expand upon the developmental continuum.</a:t>
            </a:r>
            <a:endParaRPr lang="en-US" b="1" dirty="0"/>
          </a:p>
          <a:p>
            <a:pPr>
              <a:spcBef>
                <a:spcPts val="0"/>
              </a:spcBef>
            </a:pPr>
            <a:endParaRPr lang="en-US" dirty="0"/>
          </a:p>
          <a:p>
            <a:pPr>
              <a:spcBef>
                <a:spcPts val="0"/>
              </a:spcBef>
            </a:pPr>
            <a:r>
              <a:rPr lang="en-US" dirty="0"/>
              <a:t>One key feature of the </a:t>
            </a:r>
            <a:r>
              <a:rPr lang="en-US" baseline="0" dirty="0"/>
              <a:t>DRDP-K (2015)</a:t>
            </a:r>
            <a:r>
              <a:rPr lang="en-US" dirty="0"/>
              <a:t> to consider is that it is an observation-based assessment and not a test. It is used to support children’s learning. Observing and documenting children's progress provides teachers the information needed to differentiate instruction and experiences. It also provides information to individualize.</a:t>
            </a:r>
          </a:p>
          <a:p>
            <a:pPr>
              <a:spcBef>
                <a:spcPts val="0"/>
              </a:spcBef>
            </a:pPr>
            <a:endParaRPr lang="en-US" b="1" dirty="0"/>
          </a:p>
          <a:p>
            <a:pPr eaLnBrk="1" hangingPunct="1">
              <a:spcBef>
                <a:spcPts val="0"/>
              </a:spcBef>
            </a:pPr>
            <a:r>
              <a:rPr lang="en-US" dirty="0"/>
              <a:t>Observational tools are preferred over criterion-referenced tools because the information gathered by observation more accurately reflects what children are able to do.</a:t>
            </a:r>
          </a:p>
          <a:p>
            <a:pPr>
              <a:spcBef>
                <a:spcPts val="0"/>
              </a:spcBef>
              <a:buFontTx/>
              <a:buNone/>
            </a:pPr>
            <a:endParaRPr lang="en-US" dirty="0"/>
          </a:p>
          <a:p>
            <a:pPr>
              <a:spcBef>
                <a:spcPts val="0"/>
              </a:spcBef>
              <a:buFontTx/>
              <a:buNone/>
            </a:pPr>
            <a:r>
              <a:rPr lang="en-US" dirty="0"/>
              <a:t>Documentation provides concrete evidence of what children are able to do. With</a:t>
            </a:r>
            <a:r>
              <a:rPr lang="en-US" baseline="0" dirty="0"/>
              <a:t> this documentation, w</a:t>
            </a:r>
            <a:r>
              <a:rPr lang="en-US" dirty="0"/>
              <a:t>e are then able to better plan activities that will meet and appropriately challenge children's developmental needs.</a:t>
            </a:r>
          </a:p>
          <a:p>
            <a:pPr marL="228600" lvl="1">
              <a:spcBef>
                <a:spcPts val="0"/>
              </a:spcBef>
            </a:pPr>
            <a:endParaRPr lang="en-US" dirty="0"/>
          </a:p>
          <a:p>
            <a:pPr>
              <a:spcBef>
                <a:spcPts val="0"/>
              </a:spcBef>
            </a:pPr>
            <a:r>
              <a:rPr lang="en-US" dirty="0"/>
              <a:t>The DRDP-K (2015) also includes the following features:</a:t>
            </a:r>
          </a:p>
          <a:p>
            <a:pPr marL="171450" indent="-171450">
              <a:spcBef>
                <a:spcPts val="0"/>
              </a:spcBef>
              <a:buFont typeface="Arial" panose="020B0604020202020204" pitchFamily="34" charset="0"/>
              <a:buChar char="•"/>
            </a:pPr>
            <a:r>
              <a:rPr lang="en-US" dirty="0"/>
              <a:t>It is an individual child assessment that can be shared with families. </a:t>
            </a:r>
          </a:p>
          <a:p>
            <a:pPr marL="171450" indent="-171450">
              <a:spcBef>
                <a:spcPts val="0"/>
              </a:spcBef>
              <a:buFont typeface="Arial" panose="020B0604020202020204" pitchFamily="34" charset="0"/>
              <a:buChar char="•"/>
            </a:pPr>
            <a:r>
              <a:rPr lang="en-US" dirty="0"/>
              <a:t>It</a:t>
            </a:r>
            <a:r>
              <a:rPr lang="en-US" baseline="0" dirty="0"/>
              <a:t> is </a:t>
            </a:r>
            <a:r>
              <a:rPr lang="en-US" dirty="0"/>
              <a:t>aligned with the Preschool Learning Foundations. </a:t>
            </a:r>
          </a:p>
          <a:p>
            <a:pPr marL="171450" indent="-171450">
              <a:spcBef>
                <a:spcPts val="0"/>
              </a:spcBef>
              <a:buFont typeface="Arial" panose="020B0604020202020204" pitchFamily="34" charset="0"/>
              <a:buChar char="•"/>
            </a:pPr>
            <a:r>
              <a:rPr lang="en-US" dirty="0"/>
              <a:t>It</a:t>
            </a:r>
            <a:r>
              <a:rPr lang="en-US" baseline="0" dirty="0"/>
              <a:t> </a:t>
            </a:r>
            <a:r>
              <a:rPr lang="en-US" dirty="0"/>
              <a:t>opens up the opportunity for articulation between preschool and TK teachers. </a:t>
            </a:r>
          </a:p>
          <a:p>
            <a:pPr marL="628650" lvl="1" indent="-171450">
              <a:spcBef>
                <a:spcPts val="0"/>
              </a:spcBef>
              <a:buFontTx/>
              <a:buChar char="-"/>
            </a:pPr>
            <a:r>
              <a:rPr lang="en-US" dirty="0"/>
              <a:t>Sharing information as to where children are on the developmental continuum can better prepare the TK teacher to work with students.</a:t>
            </a:r>
          </a:p>
          <a:p>
            <a:pPr marL="628650" lvl="1" indent="-171450">
              <a:spcBef>
                <a:spcPts val="0"/>
              </a:spcBef>
              <a:buFontTx/>
              <a:buChar char="-"/>
            </a:pPr>
            <a:r>
              <a:rPr lang="en-US" dirty="0"/>
              <a:t>A teacher can include a request form for previous records as part of the TK registration to help support the relationship between preschool, family, and TK.</a:t>
            </a:r>
          </a:p>
          <a:p>
            <a:pPr>
              <a:spcBef>
                <a:spcPts val="0"/>
              </a:spcBef>
              <a:buFontTx/>
              <a:buChar char="•"/>
            </a:pPr>
            <a:endParaRPr lang="en-US" dirty="0"/>
          </a:p>
          <a:p>
            <a:pPr eaLnBrk="1" hangingPunct="1">
              <a:spcBef>
                <a:spcPts val="0"/>
              </a:spcBef>
            </a:pPr>
            <a:r>
              <a:rPr lang="en-US" dirty="0"/>
              <a:t>The DRDP-K (2015) has been developed with world renowned experts.  It is based on research and knowledge of what is most important for predicting school success.</a:t>
            </a:r>
          </a:p>
          <a:p>
            <a:pPr eaLnBrk="1" hangingPunct="1">
              <a:spcBef>
                <a:spcPts val="0"/>
              </a:spcBef>
            </a:pPr>
            <a:endParaRPr lang="en-US" dirty="0"/>
          </a:p>
          <a:p>
            <a:pPr eaLnBrk="1" hangingPunct="1">
              <a:spcBef>
                <a:spcPts val="0"/>
              </a:spcBef>
            </a:pPr>
            <a:endParaRPr lang="en-US" dirty="0"/>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2930D78D-AC3C-CB42-A1E4-90EC367EB041}" type="slidenum">
              <a:rPr lang="en-US">
                <a:solidFill>
                  <a:srgbClr val="000000"/>
                </a:solidFill>
                <a:latin typeface="Calibri" charset="0"/>
                <a:cs typeface="Arial" charset="0"/>
              </a:rPr>
              <a:pPr/>
              <a:t>26</a:t>
            </a:fld>
            <a:endParaRPr lang="en-US">
              <a:solidFill>
                <a:srgbClr val="000000"/>
              </a:solidFill>
              <a:latin typeface="Calibri" charset="0"/>
              <a:cs typeface="Arial" charset="0"/>
            </a:endParaRPr>
          </a:p>
        </p:txBody>
      </p:sp>
    </p:spTree>
    <p:extLst>
      <p:ext uri="{BB962C8B-B14F-4D97-AF65-F5344CB8AC3E}">
        <p14:creationId xmlns:p14="http://schemas.microsoft.com/office/powerpoint/2010/main" val="2540031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spcBef>
                <a:spcPts val="0"/>
              </a:spcBef>
              <a:spcAft>
                <a:spcPts val="0"/>
              </a:spcAft>
              <a:buClrTx/>
              <a:buSzTx/>
              <a:buFontTx/>
              <a:buNone/>
              <a:tabLst/>
              <a:defRPr/>
            </a:pPr>
            <a:r>
              <a:rPr lang="en-US" altLang="en-US" b="1" dirty="0"/>
              <a:t>Presenter Remarks: </a:t>
            </a:r>
          </a:p>
          <a:p>
            <a:pPr>
              <a:spcBef>
                <a:spcPts val="0"/>
              </a:spcBef>
              <a:spcAft>
                <a:spcPts val="0"/>
              </a:spcAft>
            </a:pPr>
            <a:r>
              <a:rPr lang="en-US" kern="1200" dirty="0">
                <a:solidFill>
                  <a:schemeClr val="tx1"/>
                </a:solidFill>
                <a:effectLst/>
              </a:rPr>
              <a:t>The DRDP-K</a:t>
            </a:r>
            <a:r>
              <a:rPr lang="en-US" kern="1200" baseline="0" dirty="0">
                <a:solidFill>
                  <a:schemeClr val="tx1"/>
                </a:solidFill>
                <a:effectLst/>
              </a:rPr>
              <a:t> has four English-Language Development measures:</a:t>
            </a:r>
          </a:p>
          <a:p>
            <a:pPr marL="171450" indent="-171450">
              <a:spcBef>
                <a:spcPts val="0"/>
              </a:spcBef>
              <a:spcAft>
                <a:spcPts val="0"/>
              </a:spcAft>
              <a:buFont typeface="Arial" panose="020B0604020202020204" pitchFamily="34" charset="0"/>
              <a:buChar char="•"/>
            </a:pPr>
            <a:r>
              <a:rPr lang="en-US" dirty="0"/>
              <a:t>ELD 1: Comprehension of English (Receptive English) </a:t>
            </a:r>
          </a:p>
          <a:p>
            <a:pPr marL="171450" indent="-171450">
              <a:spcBef>
                <a:spcPts val="0"/>
              </a:spcBef>
              <a:spcAft>
                <a:spcPts val="0"/>
              </a:spcAft>
              <a:buFont typeface="Arial"/>
              <a:buChar char="•"/>
            </a:pPr>
            <a:r>
              <a:rPr lang="en-US" dirty="0"/>
              <a:t>ELD 2: Self-Expression in English (Expressive English) </a:t>
            </a:r>
          </a:p>
          <a:p>
            <a:pPr marL="171450" indent="-171450">
              <a:spcBef>
                <a:spcPts val="0"/>
              </a:spcBef>
              <a:spcAft>
                <a:spcPts val="0"/>
              </a:spcAft>
              <a:buFont typeface="Arial"/>
              <a:buChar char="•"/>
            </a:pPr>
            <a:r>
              <a:rPr lang="en-US" dirty="0"/>
              <a:t>ELD 3: Understanding and Response to English Literacy Activities </a:t>
            </a:r>
          </a:p>
          <a:p>
            <a:pPr marL="171450" indent="-171450">
              <a:spcBef>
                <a:spcPts val="0"/>
              </a:spcBef>
              <a:spcAft>
                <a:spcPts val="0"/>
              </a:spcAft>
              <a:buFont typeface="Arial"/>
              <a:buChar char="•"/>
            </a:pPr>
            <a:r>
              <a:rPr lang="en-US" dirty="0"/>
              <a:t>ELD 4: Symbol, Letter, and Print Knowledge in English </a:t>
            </a:r>
          </a:p>
          <a:p>
            <a:pPr marL="0" marR="0" indent="0" algn="l" defTabSz="457200" rtl="0" eaLnBrk="0" fontAlgn="base" latinLnBrk="0" hangingPunct="0">
              <a:spcBef>
                <a:spcPts val="0"/>
              </a:spcBef>
              <a:spcAft>
                <a:spcPts val="0"/>
              </a:spcAft>
              <a:buClrTx/>
              <a:buSzTx/>
              <a:buFontTx/>
              <a:buNone/>
              <a:tabLst/>
              <a:defRPr/>
            </a:pPr>
            <a:endParaRPr lang="en-US" kern="1200" dirty="0">
              <a:solidFill>
                <a:schemeClr val="tx1"/>
              </a:solidFill>
              <a:effectLst/>
            </a:endParaRPr>
          </a:p>
          <a:p>
            <a:pPr marL="0" marR="0" indent="0" algn="l" defTabSz="457200" rtl="0" eaLnBrk="0" fontAlgn="base" latinLnBrk="0" hangingPunct="0">
              <a:spcBef>
                <a:spcPts val="0"/>
              </a:spcBef>
              <a:spcAft>
                <a:spcPts val="0"/>
              </a:spcAft>
              <a:buClrTx/>
              <a:buSzTx/>
              <a:buFontTx/>
              <a:buNone/>
              <a:tabLst/>
              <a:defRPr/>
            </a:pPr>
            <a:r>
              <a:rPr lang="en-US" sz="1200" kern="1200" dirty="0">
                <a:solidFill>
                  <a:schemeClr val="tx1"/>
                </a:solidFill>
                <a:effectLst/>
                <a:latin typeface="Arial" pitchFamily="34" charset="0"/>
                <a:ea typeface="MS PGothic" panose="020B0600070205080204" pitchFamily="34" charset="-128"/>
                <a:cs typeface="Arial" pitchFamily="34" charset="0"/>
              </a:rPr>
              <a:t>If a TK teacher uses the DRDP-K, they must complete these measures</a:t>
            </a:r>
            <a:r>
              <a:rPr lang="en-US" dirty="0">
                <a:effectLst/>
              </a:rPr>
              <a:t> </a:t>
            </a:r>
            <a:r>
              <a:rPr lang="en-US" kern="1200" dirty="0">
                <a:solidFill>
                  <a:schemeClr val="tx1"/>
                </a:solidFill>
                <a:effectLst/>
              </a:rPr>
              <a:t>if a language other than English </a:t>
            </a:r>
            <a:r>
              <a:rPr lang="en-US" b="1" kern="1200" dirty="0">
                <a:solidFill>
                  <a:schemeClr val="tx1"/>
                </a:solidFill>
                <a:effectLst/>
              </a:rPr>
              <a:t>is </a:t>
            </a:r>
            <a:r>
              <a:rPr lang="en-US" kern="1200" dirty="0">
                <a:solidFill>
                  <a:schemeClr val="tx1"/>
                </a:solidFill>
                <a:effectLst/>
              </a:rPr>
              <a:t>spoken in the child’s home.</a:t>
            </a:r>
            <a:r>
              <a:rPr lang="en-US" kern="1200" baseline="0" dirty="0">
                <a:solidFill>
                  <a:schemeClr val="tx1"/>
                </a:solidFill>
                <a:effectLst/>
              </a:rPr>
              <a:t> </a:t>
            </a:r>
          </a:p>
          <a:p>
            <a:pPr marL="0" marR="0" indent="0" algn="l" defTabSz="457200" rtl="0" eaLnBrk="0" fontAlgn="base" latinLnBrk="0" hangingPunct="0">
              <a:spcBef>
                <a:spcPts val="0"/>
              </a:spcBef>
              <a:spcAft>
                <a:spcPts val="0"/>
              </a:spcAft>
              <a:buClrTx/>
              <a:buSzTx/>
              <a:buFontTx/>
              <a:buNone/>
              <a:tabLst/>
              <a:defRPr/>
            </a:pPr>
            <a:endParaRPr lang="en-US" kern="1200" baseline="0" dirty="0">
              <a:solidFill>
                <a:schemeClr val="tx1"/>
              </a:solidFill>
              <a:effectLst/>
            </a:endParaRPr>
          </a:p>
          <a:p>
            <a:pPr marL="0" marR="0" indent="0" algn="l" defTabSz="457200" rtl="0" eaLnBrk="0" fontAlgn="base" latinLnBrk="0" hangingPunct="0">
              <a:spcBef>
                <a:spcPts val="0"/>
              </a:spcBef>
              <a:spcAft>
                <a:spcPts val="0"/>
              </a:spcAft>
              <a:buClrTx/>
              <a:buSzTx/>
              <a:buFontTx/>
              <a:buNone/>
              <a:tabLst/>
              <a:defRPr/>
            </a:pPr>
            <a:r>
              <a:rPr lang="en-US" kern="1200" baseline="0" dirty="0">
                <a:solidFill>
                  <a:schemeClr val="tx1"/>
                </a:solidFill>
                <a:effectLst/>
              </a:rPr>
              <a:t>These measures can provide valuable information on the full range of development for English-language development. </a:t>
            </a:r>
          </a:p>
          <a:p>
            <a:pPr marL="0" marR="0" indent="0" algn="l" defTabSz="457200" rtl="0" eaLnBrk="0" fontAlgn="base" latinLnBrk="0" hangingPunct="0">
              <a:spcBef>
                <a:spcPts val="0"/>
              </a:spcBef>
              <a:spcAft>
                <a:spcPts val="0"/>
              </a:spcAft>
              <a:buClrTx/>
              <a:buSzTx/>
              <a:buFontTx/>
              <a:buNone/>
              <a:tabLst/>
              <a:defRPr/>
            </a:pPr>
            <a:endParaRPr lang="en-US" kern="1200" baseline="0" dirty="0">
              <a:solidFill>
                <a:schemeClr val="tx1"/>
              </a:solidFill>
              <a:effectLst/>
            </a:endParaRPr>
          </a:p>
          <a:p>
            <a:pPr marL="0" marR="0" indent="0" algn="l" defTabSz="457200" rtl="0" eaLnBrk="0" fontAlgn="base" latinLnBrk="0" hangingPunct="0">
              <a:spcBef>
                <a:spcPts val="0"/>
              </a:spcBef>
              <a:spcAft>
                <a:spcPts val="0"/>
              </a:spcAft>
              <a:buClrTx/>
              <a:buSzTx/>
              <a:buFontTx/>
              <a:buNone/>
              <a:tabLst/>
              <a:defRPr/>
            </a:pPr>
            <a:r>
              <a:rPr lang="en-US" kern="1200" baseline="0" dirty="0">
                <a:solidFill>
                  <a:schemeClr val="tx1"/>
                </a:solidFill>
                <a:effectLst/>
              </a:rPr>
              <a:t>Let’s take a closer look at one measure to better illustrate this process.</a:t>
            </a: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27</a:t>
            </a:fld>
            <a:endParaRPr lang="en-US" altLang="en-US" dirty="0"/>
          </a:p>
        </p:txBody>
      </p:sp>
    </p:spTree>
    <p:extLst>
      <p:ext uri="{BB962C8B-B14F-4D97-AF65-F5344CB8AC3E}">
        <p14:creationId xmlns:p14="http://schemas.microsoft.com/office/powerpoint/2010/main" val="1877826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r>
              <a:rPr lang="en-US" b="1" baseline="0" dirty="0"/>
              <a:t>Background Information: </a:t>
            </a:r>
          </a:p>
          <a:p>
            <a:pPr marL="0" indent="0">
              <a:buFont typeface="Arial"/>
              <a:buNone/>
            </a:pPr>
            <a:r>
              <a:rPr lang="en-US" baseline="0" dirty="0"/>
              <a:t>The DRDP-K (2015) ranges from early preschool to early first grade to prevent both a ceiling and a floor effect. </a:t>
            </a:r>
          </a:p>
          <a:p>
            <a:pPr marL="0" marR="0" indent="0" algn="l" defTabSz="457200" rtl="0" eaLnBrk="0" fontAlgn="base" latinLnBrk="0" hangingPunct="0">
              <a:spcAft>
                <a:spcPct val="0"/>
              </a:spcAft>
              <a:buClrTx/>
              <a:buSzTx/>
              <a:buFontTx/>
              <a:buNone/>
              <a:tabLst/>
              <a:defRPr/>
            </a:pPr>
            <a:endParaRPr lang="en-US" altLang="en-US" b="1" dirty="0"/>
          </a:p>
          <a:p>
            <a:pPr marL="0" marR="0" indent="0" algn="l" defTabSz="457200" rtl="0" eaLnBrk="0" fontAlgn="base" latinLnBrk="0" hangingPunct="0">
              <a:spcAft>
                <a:spcPct val="0"/>
              </a:spcAft>
              <a:buClrTx/>
              <a:buSzTx/>
              <a:buFontTx/>
              <a:buNone/>
              <a:tabLst/>
              <a:defRPr/>
            </a:pPr>
            <a:r>
              <a:rPr lang="en-US" altLang="en-US" b="1" dirty="0"/>
              <a:t>Presenter Remarks: </a:t>
            </a:r>
          </a:p>
          <a:p>
            <a:pPr marL="0" marR="0" indent="0" algn="l" defTabSz="457200" rtl="0" eaLnBrk="0" fontAlgn="base" latinLnBrk="0" hangingPunct="0">
              <a:spcAft>
                <a:spcPct val="0"/>
              </a:spcAft>
              <a:buClrTx/>
              <a:buSzTx/>
              <a:buFontTx/>
              <a:buNone/>
              <a:tabLst/>
              <a:defRPr/>
            </a:pPr>
            <a:r>
              <a:rPr lang="en-US" dirty="0"/>
              <a:t>It</a:t>
            </a:r>
            <a:r>
              <a:rPr lang="en-US" baseline="0" dirty="0"/>
              <a:t> is important to understand the full range of development between the foundations and California standards. </a:t>
            </a:r>
            <a:r>
              <a:rPr lang="en-US" dirty="0"/>
              <a:t>T</a:t>
            </a:r>
            <a:r>
              <a:rPr lang="en-US" baseline="0" dirty="0"/>
              <a:t>he DRDP-K (2015) measures can provide an</a:t>
            </a:r>
            <a:r>
              <a:rPr lang="en-US" dirty="0"/>
              <a:t> </a:t>
            </a:r>
            <a:r>
              <a:rPr lang="en-US" baseline="0" dirty="0"/>
              <a:t>understanding of the complete range of development from </a:t>
            </a:r>
            <a:r>
              <a:rPr lang="en-US" dirty="0"/>
              <a:t>TK</a:t>
            </a:r>
            <a:r>
              <a:rPr lang="en-US" baseline="0" dirty="0"/>
              <a:t> to the end of kindergarten. Please locate Handout 5: DRDP-K (2015) ELD Measures.</a:t>
            </a:r>
          </a:p>
          <a:p>
            <a:pPr marL="0" indent="0">
              <a:buFont typeface="Arial"/>
              <a:buNone/>
            </a:pPr>
            <a:endParaRPr lang="en-US" baseline="0" dirty="0"/>
          </a:p>
          <a:p>
            <a:pPr marL="0" indent="0">
              <a:buFont typeface="Arial"/>
              <a:buNone/>
            </a:pPr>
            <a:r>
              <a:rPr lang="en-US" baseline="0" dirty="0"/>
              <a:t>Let’s try this together:</a:t>
            </a:r>
          </a:p>
          <a:p>
            <a:pPr marL="171450" indent="-171450">
              <a:buFont typeface="Arial"/>
              <a:buChar char="•"/>
            </a:pPr>
            <a:r>
              <a:rPr lang="en-US" sz="1200" kern="1200" dirty="0">
                <a:solidFill>
                  <a:schemeClr val="tx1"/>
                </a:solidFill>
                <a:effectLst/>
                <a:latin typeface="Arial" pitchFamily="34" charset="0"/>
                <a:ea typeface="MS PGothic" panose="020B0600070205080204" pitchFamily="34" charset="-128"/>
                <a:cs typeface="Arial" pitchFamily="34" charset="0"/>
              </a:rPr>
              <a:t>Think about the later level of the foundations listening sub strand</a:t>
            </a:r>
            <a:r>
              <a:rPr lang="en-US" sz="1200" kern="1200" baseline="0" dirty="0">
                <a:solidFill>
                  <a:schemeClr val="tx1"/>
                </a:solidFill>
                <a:effectLst/>
                <a:latin typeface="Arial" pitchFamily="34" charset="0"/>
                <a:ea typeface="MS PGothic" panose="020B0600070205080204" pitchFamily="34" charset="-128"/>
                <a:cs typeface="Arial" pitchFamily="34" charset="0"/>
              </a:rPr>
              <a:t>, found on </a:t>
            </a:r>
            <a:r>
              <a:rPr lang="en-US" sz="1200" kern="1200" dirty="0">
                <a:solidFill>
                  <a:schemeClr val="tx1"/>
                </a:solidFill>
                <a:effectLst/>
                <a:latin typeface="Arial" pitchFamily="34" charset="0"/>
                <a:ea typeface="MS PGothic" panose="020B0600070205080204" pitchFamily="34" charset="-128"/>
                <a:cs typeface="Arial" pitchFamily="34" charset="0"/>
              </a:rPr>
              <a:t>pages 112-114 of the Preschool</a:t>
            </a:r>
            <a:r>
              <a:rPr lang="en-US" sz="1200" kern="1200" baseline="0" dirty="0">
                <a:solidFill>
                  <a:schemeClr val="tx1"/>
                </a:solidFill>
                <a:effectLst/>
                <a:latin typeface="Arial" pitchFamily="34" charset="0"/>
                <a:ea typeface="MS PGothic" panose="020B0600070205080204" pitchFamily="34" charset="-128"/>
                <a:cs typeface="Arial" pitchFamily="34" charset="0"/>
              </a:rPr>
              <a:t> Learning Foundations, Volume 1.</a:t>
            </a:r>
            <a:r>
              <a:rPr lang="en-US" dirty="0">
                <a:effectLst/>
              </a:rPr>
              <a:t> </a:t>
            </a:r>
          </a:p>
          <a:p>
            <a:pPr marL="171450" indent="-171450">
              <a:buFont typeface="Arial"/>
              <a:buChar char="•"/>
            </a:pPr>
            <a:r>
              <a:rPr lang="en-US" dirty="0"/>
              <a:t>Visualize</a:t>
            </a:r>
            <a:r>
              <a:rPr lang="en-US" baseline="0" dirty="0"/>
              <a:t> </a:t>
            </a:r>
            <a:r>
              <a:rPr lang="en-US" dirty="0"/>
              <a:t>a child in your class.</a:t>
            </a:r>
            <a:r>
              <a:rPr lang="en-US" baseline="0" dirty="0"/>
              <a:t> </a:t>
            </a:r>
          </a:p>
          <a:p>
            <a:pPr marL="171450" indent="-171450">
              <a:buFont typeface="Arial"/>
              <a:buChar char="•"/>
            </a:pPr>
            <a:r>
              <a:rPr lang="en-US" baseline="0" dirty="0"/>
              <a:t>Find the level that the child you are thinking of might be on.</a:t>
            </a:r>
            <a:r>
              <a:rPr lang="en-US" dirty="0"/>
              <a:t> What might be their next</a:t>
            </a:r>
            <a:r>
              <a:rPr lang="en-US" baseline="0" dirty="0"/>
              <a:t> phase of development? </a:t>
            </a:r>
          </a:p>
          <a:p>
            <a:pPr marL="171450" indent="-171450">
              <a:buFont typeface="Arial"/>
              <a:buChar char="•"/>
            </a:pPr>
            <a:r>
              <a:rPr lang="en-US" baseline="0" dirty="0"/>
              <a:t>U</a:t>
            </a:r>
            <a:r>
              <a:rPr lang="en-US" dirty="0"/>
              <a:t>se the DRDP-K measures on the screen/or</a:t>
            </a:r>
            <a:r>
              <a:rPr lang="en-US" baseline="0" dirty="0"/>
              <a:t> table</a:t>
            </a:r>
            <a:r>
              <a:rPr lang="en-US" dirty="0"/>
              <a:t> to aid in your considerations.</a:t>
            </a:r>
            <a:r>
              <a:rPr lang="en-US" baseline="0" dirty="0"/>
              <a:t> </a:t>
            </a:r>
          </a:p>
          <a:p>
            <a:pPr marL="171450" indent="-171450">
              <a:buFont typeface="Arial"/>
              <a:buChar char="•"/>
            </a:pPr>
            <a:r>
              <a:rPr lang="en-US" baseline="0" dirty="0"/>
              <a:t>Turn and talk to a neighbor about the next step of development.</a:t>
            </a:r>
          </a:p>
          <a:p>
            <a:pPr marL="0" indent="0">
              <a:buFont typeface="Arial"/>
              <a:buNone/>
            </a:pPr>
            <a:endParaRPr lang="en-US" b="1" baseline="0"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28</a:t>
            </a:fld>
            <a:endParaRPr lang="en-US" altLang="en-US" dirty="0"/>
          </a:p>
        </p:txBody>
      </p:sp>
    </p:spTree>
    <p:extLst>
      <p:ext uri="{BB962C8B-B14F-4D97-AF65-F5344CB8AC3E}">
        <p14:creationId xmlns:p14="http://schemas.microsoft.com/office/powerpoint/2010/main" val="2479686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89"/>
            <a:ext cx="5486400" cy="4114800"/>
          </a:xfrm>
        </p:spPr>
        <p:txBody>
          <a:bodyPr>
            <a:noAutofit/>
          </a:bodyPr>
          <a:lstStyle/>
          <a:p>
            <a:r>
              <a:rPr lang="en-US" sz="1200" b="1" dirty="0"/>
              <a:t>Presenter Remarks:</a:t>
            </a:r>
          </a:p>
          <a:p>
            <a:pPr marL="0" indent="0">
              <a:spcBef>
                <a:spcPts val="0"/>
              </a:spcBef>
              <a:buFont typeface="Arial" charset="0"/>
              <a:buNone/>
            </a:pPr>
            <a:r>
              <a:rPr lang="en-US" sz="1200" dirty="0"/>
              <a:t>Given the complexity of English-language development, access to a reliable, comprehensive assessment of preschool English learners is a critical aspect of designing effective instruction; it is also a challenging endeavor.</a:t>
            </a:r>
          </a:p>
          <a:p>
            <a:pPr marL="0" indent="0">
              <a:spcBef>
                <a:spcPts val="0"/>
              </a:spcBef>
              <a:buFont typeface="Arial" charset="0"/>
              <a:buNone/>
            </a:pPr>
            <a:endParaRPr lang="en-US" sz="1200" dirty="0"/>
          </a:p>
          <a:p>
            <a:pPr marL="0" indent="0">
              <a:spcBef>
                <a:spcPts val="0"/>
              </a:spcBef>
              <a:buFont typeface="Arial" charset="0"/>
              <a:buNone/>
            </a:pPr>
            <a:r>
              <a:rPr lang="en-US" sz="1200" dirty="0"/>
              <a:t>Each child’s home language abilities can be assessed based on the four ELD measures just reviewed in the DRDP-K.</a:t>
            </a:r>
          </a:p>
          <a:p>
            <a:pPr marL="0" indent="0">
              <a:buFont typeface="Arial" charset="0"/>
              <a:buNone/>
            </a:pPr>
            <a:endParaRPr lang="en-US" sz="1200" dirty="0"/>
          </a:p>
          <a:p>
            <a:pPr marL="0" indent="0">
              <a:buFont typeface="Arial" charset="0"/>
              <a:buNone/>
            </a:pPr>
            <a:r>
              <a:rPr lang="en-US" sz="1200" dirty="0"/>
              <a:t>The strategies listed on the slide are taken from page 187 in the Preschool Curriculum Framework, Volume 1:</a:t>
            </a:r>
          </a:p>
          <a:p>
            <a:pPr marL="171450" indent="-171450">
              <a:buFont typeface="Arial" charset="0"/>
              <a:buChar char="•"/>
            </a:pPr>
            <a:r>
              <a:rPr lang="en-US" sz="1200" dirty="0"/>
              <a:t>Try observing children over time and in multiple settings (e.g., small and large groups, outside, etc.).</a:t>
            </a:r>
          </a:p>
          <a:p>
            <a:pPr marL="171450" indent="-171450">
              <a:buFont typeface="Arial" charset="0"/>
              <a:buChar char="•"/>
            </a:pPr>
            <a:r>
              <a:rPr lang="en-US" sz="1200" dirty="0"/>
              <a:t>Consult parents about children’s language use and experiences at home. </a:t>
            </a:r>
          </a:p>
          <a:p>
            <a:pPr marL="171450" indent="-171450">
              <a:buFont typeface="Arial" charset="0"/>
              <a:buChar char="•"/>
            </a:pPr>
            <a:r>
              <a:rPr lang="en-US" sz="1200" dirty="0"/>
              <a:t>Try to include someone that speaks the child’s home language and has knowledge of their culture when possible.</a:t>
            </a:r>
          </a:p>
          <a:p>
            <a:pPr marL="171450" indent="-171450">
              <a:buFont typeface="Arial" charset="0"/>
              <a:buChar char="•"/>
            </a:pPr>
            <a:r>
              <a:rPr lang="en-US" sz="1200" dirty="0"/>
              <a:t>Use curriculum goals to guide observations and notice children that are learning English as they begin to understand and follow directions. </a:t>
            </a:r>
          </a:p>
          <a:p>
            <a:pPr marL="171450" indent="-171450">
              <a:buFont typeface="Arial" charset="0"/>
              <a:buChar char="•"/>
            </a:pPr>
            <a:r>
              <a:rPr lang="en-US" sz="1200" dirty="0"/>
              <a:t>Include </a:t>
            </a:r>
            <a:r>
              <a:rPr lang="en-US" sz="1200" baseline="0" dirty="0"/>
              <a:t>family members on the team and consult them about the child’s language experiences and usage.</a:t>
            </a:r>
            <a:endParaRPr lang="en-US" sz="1200" dirty="0"/>
          </a:p>
          <a:p>
            <a:endParaRPr lang="en-US" sz="1200" dirty="0"/>
          </a:p>
          <a:p>
            <a:r>
              <a:rPr lang="en-US" sz="1200" dirty="0"/>
              <a:t>Use of the aforementioned strategies combined to contribute to accurate assessment.</a:t>
            </a: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29</a:t>
            </a:fld>
            <a:endParaRPr lang="en-US" altLang="en-US" dirty="0"/>
          </a:p>
        </p:txBody>
      </p:sp>
    </p:spTree>
    <p:extLst>
      <p:ext uri="{BB962C8B-B14F-4D97-AF65-F5344CB8AC3E}">
        <p14:creationId xmlns:p14="http://schemas.microsoft.com/office/powerpoint/2010/main" val="88336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xfrm>
            <a:off x="685800" y="4449115"/>
            <a:ext cx="5486400" cy="4114800"/>
          </a:xfrm>
          <a:noFill/>
        </p:spPr>
        <p:txBody>
          <a:bodyPr/>
          <a:lstStyle/>
          <a:p>
            <a:r>
              <a:rPr lang="en-US" b="1" dirty="0"/>
              <a:t>Presenter Remarks:</a:t>
            </a:r>
          </a:p>
          <a:p>
            <a:r>
              <a:rPr lang="en-US" b="0" dirty="0"/>
              <a:t>Please</a:t>
            </a:r>
            <a:r>
              <a:rPr lang="en-US" b="0" baseline="0" dirty="0"/>
              <a:t> find </a:t>
            </a:r>
            <a:r>
              <a:rPr lang="en-US" dirty="0"/>
              <a:t>Handout 1:</a:t>
            </a:r>
            <a:r>
              <a:rPr lang="en-US" baseline="0" dirty="0"/>
              <a:t> </a:t>
            </a:r>
            <a:r>
              <a:rPr lang="en-US" dirty="0"/>
              <a:t>When I Return to the Classroom…</a:t>
            </a:r>
          </a:p>
          <a:p>
            <a:endParaRPr lang="en-US" dirty="0"/>
          </a:p>
          <a:p>
            <a:r>
              <a:rPr lang="en-US" dirty="0"/>
              <a:t>We will use this form during the session to take notes and record research findings,</a:t>
            </a:r>
            <a:r>
              <a:rPr lang="en-US" baseline="0" dirty="0"/>
              <a:t> strategies </a:t>
            </a:r>
            <a:r>
              <a:rPr lang="en-US" dirty="0"/>
              <a:t>to implement,</a:t>
            </a:r>
            <a:r>
              <a:rPr lang="en-US" baseline="0" dirty="0"/>
              <a:t> and information</a:t>
            </a:r>
            <a:r>
              <a:rPr lang="en-US" dirty="0"/>
              <a:t> about resources that support developmentally appropriate practices in transitional kindergarten.</a:t>
            </a:r>
          </a:p>
        </p:txBody>
      </p:sp>
      <p:sp>
        <p:nvSpPr>
          <p:cNvPr id="2" name="Slide Number Placeholder 1"/>
          <p:cNvSpPr>
            <a:spLocks noGrp="1"/>
          </p:cNvSpPr>
          <p:nvPr>
            <p:ph type="sldNum" sz="quarter" idx="10"/>
          </p:nvPr>
        </p:nvSpPr>
        <p:spPr/>
        <p:txBody>
          <a:bodyPr/>
          <a:lstStyle/>
          <a:p>
            <a:pPr>
              <a:defRPr/>
            </a:pPr>
            <a:fld id="{ECA3B4E2-6783-4CC4-AC08-DE08ABEA88EE}" type="slidenum">
              <a:rPr lang="en-US" smtClean="0"/>
              <a:pPr>
                <a:defRPr/>
              </a:pPr>
              <a:t>3</a:t>
            </a:fld>
            <a:endParaRPr lang="en-US" dirty="0"/>
          </a:p>
        </p:txBody>
      </p:sp>
    </p:spTree>
    <p:extLst>
      <p:ext uri="{BB962C8B-B14F-4D97-AF65-F5344CB8AC3E}">
        <p14:creationId xmlns:p14="http://schemas.microsoft.com/office/powerpoint/2010/main" val="1648659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9506" name="Notes Placeholder 2"/>
          <p:cNvSpPr>
            <a:spLocks noGrp="1"/>
          </p:cNvSpPr>
          <p:nvPr>
            <p:ph type="body" idx="1"/>
          </p:nvPr>
        </p:nvSpPr>
        <p:spPr bwMode="auto">
          <a:xfrm>
            <a:off x="685800" y="4449115"/>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0" marR="0" indent="0" algn="l" defTabSz="457200" rtl="0" eaLnBrk="0" fontAlgn="base" latinLnBrk="0" hangingPunct="0">
              <a:spcBef>
                <a:spcPts val="0"/>
              </a:spcBef>
              <a:spcAft>
                <a:spcPct val="0"/>
              </a:spcAft>
              <a:buClrTx/>
              <a:buSzTx/>
              <a:buFontTx/>
              <a:buNone/>
              <a:tabLst/>
              <a:defRPr/>
            </a:pPr>
            <a:r>
              <a:rPr lang="en-US" altLang="en-US" sz="1200" b="1" dirty="0"/>
              <a:t>Presenter Remarks: </a:t>
            </a:r>
          </a:p>
          <a:p>
            <a:pPr>
              <a:spcBef>
                <a:spcPts val="0"/>
              </a:spcBef>
            </a:pPr>
            <a:r>
              <a:rPr lang="en-US" sz="1200" dirty="0"/>
              <a:t>Code switching is the use of two or more languages in the same stream of speech. The ability to alternate between two language systems </a:t>
            </a:r>
            <a:r>
              <a:rPr lang="en-US" sz="1200" kern="1200" dirty="0">
                <a:solidFill>
                  <a:schemeClr val="tx1"/>
                </a:solidFill>
                <a:effectLst/>
              </a:rPr>
              <a:t>is normal. I</a:t>
            </a:r>
            <a:r>
              <a:rPr lang="en-US" sz="1200" kern="1200" baseline="0" dirty="0">
                <a:solidFill>
                  <a:schemeClr val="tx1"/>
                </a:solidFill>
                <a:effectLst/>
              </a:rPr>
              <a:t>t happens between dialects, roles, and languages for a large amount of language development, for example, “I put the fork en la mesa (on the table).”</a:t>
            </a:r>
          </a:p>
          <a:p>
            <a:pPr>
              <a:spcBef>
                <a:spcPts val="0"/>
              </a:spcBef>
            </a:pPr>
            <a:endParaRPr lang="en-US" sz="1200" kern="1200" baseline="0" dirty="0">
              <a:solidFill>
                <a:schemeClr val="tx1"/>
              </a:solidFill>
              <a:effectLst/>
            </a:endParaRPr>
          </a:p>
          <a:p>
            <a:pPr>
              <a:spcBef>
                <a:spcPts val="0"/>
              </a:spcBef>
            </a:pPr>
            <a:r>
              <a:rPr lang="en-US" sz="1200" dirty="0"/>
              <a:t>Studies have shown that even young children make use of code switching for different purposes.</a:t>
            </a:r>
            <a:r>
              <a:rPr lang="en-US" sz="1200" baseline="0" dirty="0"/>
              <a:t> </a:t>
            </a:r>
            <a:r>
              <a:rPr lang="en-US" sz="1200" dirty="0"/>
              <a:t>Young children may not be able to explain why they code switch, but they can often control when and with whom they code switch.</a:t>
            </a:r>
          </a:p>
          <a:p>
            <a:pPr>
              <a:spcBef>
                <a:spcPts val="0"/>
              </a:spcBef>
            </a:pPr>
            <a:endParaRPr lang="en-US" sz="1200" dirty="0"/>
          </a:p>
          <a:p>
            <a:pPr>
              <a:spcBef>
                <a:spcPts val="0"/>
              </a:spcBef>
            </a:pPr>
            <a:r>
              <a:rPr lang="en-US" sz="1200" kern="1200" baseline="0" dirty="0">
                <a:solidFill>
                  <a:schemeClr val="tx1"/>
                </a:solidFill>
                <a:effectLst/>
              </a:rPr>
              <a:t>Acceptance of code switching as a normal part of language development is so important that it is a guiding principle. Please turn to page 181 of the Preschool Curriculum Framework, Volume 2. Find and read the guiding principle</a:t>
            </a:r>
            <a:r>
              <a:rPr lang="en-US" sz="1200" kern="1200" dirty="0">
                <a:solidFill>
                  <a:schemeClr val="tx1"/>
                </a:solidFill>
                <a:effectLst/>
              </a:rPr>
              <a:t> on code switching</a:t>
            </a:r>
            <a:r>
              <a:rPr lang="en-US" sz="1200" kern="1200" baseline="0" dirty="0">
                <a:solidFill>
                  <a:schemeClr val="tx1"/>
                </a:solidFill>
                <a:effectLst/>
              </a:rPr>
              <a:t>. </a:t>
            </a:r>
          </a:p>
          <a:p>
            <a:pPr>
              <a:spcBef>
                <a:spcPts val="0"/>
              </a:spcBef>
            </a:pPr>
            <a:endParaRPr lang="en-US" sz="1200" b="1" kern="1200" baseline="0" dirty="0">
              <a:solidFill>
                <a:schemeClr val="tx1"/>
              </a:solidFill>
              <a:effectLst/>
            </a:endParaRPr>
          </a:p>
          <a:p>
            <a:pPr>
              <a:spcBef>
                <a:spcPts val="0"/>
              </a:spcBef>
            </a:pPr>
            <a:r>
              <a:rPr lang="en-US" sz="1200" b="1" i="1" kern="1200" baseline="0" dirty="0">
                <a:solidFill>
                  <a:schemeClr val="tx1"/>
                </a:solidFill>
                <a:effectLst/>
              </a:rPr>
              <a:t>Extra Notes:</a:t>
            </a:r>
          </a:p>
          <a:p>
            <a:pPr marL="0" indent="0">
              <a:spcBef>
                <a:spcPts val="0"/>
              </a:spcBef>
              <a:buFont typeface="Arial"/>
              <a:buNone/>
            </a:pPr>
            <a:r>
              <a:rPr lang="en-US" sz="1200" i="1" kern="1200" baseline="0" dirty="0">
                <a:solidFill>
                  <a:schemeClr val="tx1"/>
                </a:solidFill>
                <a:effectLst/>
              </a:rPr>
              <a:t>OPTIONAL: Depending on the time and knowledge base of the group, it may be prudent to further explore code switching at this point. </a:t>
            </a:r>
          </a:p>
        </p:txBody>
      </p:sp>
      <p:sp>
        <p:nvSpPr>
          <p:cNvPr id="149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31BC7D-E49B-4C1D-9128-9A944BD5CC51}" type="slidenum">
              <a:rPr lang="en-US" altLang="en-US" sz="1200"/>
              <a:pPr/>
              <a:t>30</a:t>
            </a:fld>
            <a:endParaRPr lang="en-US" altLang="en-US" sz="1200" dirty="0"/>
          </a:p>
        </p:txBody>
      </p:sp>
    </p:spTree>
    <p:extLst>
      <p:ext uri="{BB962C8B-B14F-4D97-AF65-F5344CB8AC3E}">
        <p14:creationId xmlns:p14="http://schemas.microsoft.com/office/powerpoint/2010/main" val="971504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1" baseline="0" dirty="0"/>
              <a:t>Presenter Remarks:</a:t>
            </a:r>
            <a:br>
              <a:rPr lang="en-US" b="1" baseline="0" dirty="0"/>
            </a:br>
            <a:r>
              <a:rPr lang="en-US" dirty="0"/>
              <a:t>Earlier, we mentioned the Preschool English Learners Resource Guide.</a:t>
            </a:r>
            <a:r>
              <a:rPr lang="en-US" baseline="0" dirty="0"/>
              <a:t> This guide offers </a:t>
            </a:r>
            <a:r>
              <a:rPr lang="en-US" dirty="0"/>
              <a:t>additional research on code switching, second language acquisition,</a:t>
            </a:r>
            <a:r>
              <a:rPr lang="en-US" baseline="0" dirty="0"/>
              <a:t> </a:t>
            </a:r>
            <a:r>
              <a:rPr lang="en-US" dirty="0"/>
              <a:t>and recommended literacy strategies. Let’s test our knowledge by taking the Code Switching Quiz.</a:t>
            </a:r>
          </a:p>
          <a:p>
            <a:pPr>
              <a:spcBef>
                <a:spcPts val="0"/>
              </a:spcBef>
            </a:pPr>
            <a:endParaRPr lang="en-US" dirty="0"/>
          </a:p>
          <a:p>
            <a:pPr>
              <a:spcBef>
                <a:spcPts val="0"/>
              </a:spcBef>
            </a:pPr>
            <a:r>
              <a:rPr lang="en-US" dirty="0"/>
              <a:t>Please take out Handout 6:</a:t>
            </a:r>
            <a:r>
              <a:rPr lang="en-US" baseline="0" dirty="0"/>
              <a:t> </a:t>
            </a:r>
            <a:r>
              <a:rPr lang="en-US" dirty="0"/>
              <a:t>Code</a:t>
            </a:r>
            <a:r>
              <a:rPr lang="en-US" baseline="0" dirty="0"/>
              <a:t> Switching Quiz from your packet.</a:t>
            </a:r>
          </a:p>
          <a:p>
            <a:pPr>
              <a:spcBef>
                <a:spcPts val="0"/>
              </a:spcBef>
            </a:pPr>
            <a:endParaRPr lang="en-US" baseline="0" dirty="0"/>
          </a:p>
          <a:p>
            <a:pPr marL="0" marR="0" indent="0" algn="l" defTabSz="457200" rtl="0" eaLnBrk="0" fontAlgn="base" latinLnBrk="0" hangingPunct="0">
              <a:spcBef>
                <a:spcPts val="0"/>
              </a:spcBef>
              <a:spcAft>
                <a:spcPct val="0"/>
              </a:spcAft>
              <a:buClrTx/>
              <a:buSzTx/>
              <a:buFontTx/>
              <a:buNone/>
              <a:tabLst/>
              <a:defRPr/>
            </a:pPr>
            <a:r>
              <a:rPr lang="en-US" b="0" i="1" baseline="0" dirty="0"/>
              <a:t>Have participants take the quiz and then review the answers.</a:t>
            </a:r>
            <a:endParaRPr lang="en-US" b="0" i="1" dirty="0"/>
          </a:p>
          <a:p>
            <a:pPr>
              <a:spcBef>
                <a:spcPts val="0"/>
              </a:spcBef>
            </a:pP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31</a:t>
            </a:fld>
            <a:endParaRPr lang="en-US" altLang="en-US" dirty="0"/>
          </a:p>
        </p:txBody>
      </p:sp>
    </p:spTree>
    <p:extLst>
      <p:ext uri="{BB962C8B-B14F-4D97-AF65-F5344CB8AC3E}">
        <p14:creationId xmlns:p14="http://schemas.microsoft.com/office/powerpoint/2010/main" val="605460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4825"/>
            <a:ext cx="5486400" cy="4114800"/>
          </a:xfrm>
        </p:spPr>
        <p:txBody>
          <a:bodyPr>
            <a:normAutofit/>
          </a:bodyPr>
          <a:lstStyle/>
          <a:p>
            <a:pPr>
              <a:spcBef>
                <a:spcPts val="0"/>
              </a:spcBef>
            </a:pPr>
            <a:r>
              <a:rPr lang="en-US" b="1" dirty="0"/>
              <a:t>Presenter Remarks: </a:t>
            </a:r>
          </a:p>
          <a:p>
            <a:pPr>
              <a:spcBef>
                <a:spcPts val="0"/>
              </a:spcBef>
            </a:pPr>
            <a:r>
              <a:rPr lang="en-US" b="0" baseline="0" dirty="0"/>
              <a:t>Let’s look at another video example of the developmental progression in Speaking (2.1). </a:t>
            </a:r>
          </a:p>
          <a:p>
            <a:pPr>
              <a:spcBef>
                <a:spcPts val="0"/>
              </a:spcBef>
            </a:pPr>
            <a:endParaRPr lang="en-US" b="0" baseline="0" dirty="0"/>
          </a:p>
          <a:p>
            <a:r>
              <a:rPr lang="en-US" sz="1200" kern="1200" dirty="0">
                <a:solidFill>
                  <a:schemeClr val="tx1"/>
                </a:solidFill>
                <a:effectLst/>
                <a:latin typeface="Arial" pitchFamily="34" charset="0"/>
                <a:ea typeface="MS PGothic" panose="020B0600070205080204" pitchFamily="34" charset="-128"/>
                <a:cs typeface="Arial" pitchFamily="34" charset="0"/>
              </a:rPr>
              <a:t>While watching the video, note behaviors in the video that also occur in your TK classroom. You may use your Video Viewing Guide to take</a:t>
            </a:r>
            <a:r>
              <a:rPr lang="en-US" sz="1200" kern="1200" baseline="0" dirty="0">
                <a:solidFill>
                  <a:schemeClr val="tx1"/>
                </a:solidFill>
                <a:effectLst/>
                <a:latin typeface="Arial" pitchFamily="34" charset="0"/>
                <a:ea typeface="MS PGothic" panose="020B0600070205080204" pitchFamily="34" charset="-128"/>
                <a:cs typeface="Arial" pitchFamily="34" charset="0"/>
              </a:rPr>
              <a:t> notes. </a:t>
            </a:r>
            <a:r>
              <a:rPr lang="en-US" sz="1200" kern="1200" dirty="0">
                <a:solidFill>
                  <a:schemeClr val="tx1"/>
                </a:solidFill>
                <a:effectLst/>
                <a:latin typeface="Arial" pitchFamily="34" charset="0"/>
                <a:ea typeface="MS PGothic" panose="020B0600070205080204" pitchFamily="34" charset="-128"/>
                <a:cs typeface="Arial" pitchFamily="34" charset="0"/>
              </a:rPr>
              <a:t>We will share notes at the end. </a:t>
            </a: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32</a:t>
            </a:fld>
            <a:endParaRPr lang="en-US" altLang="en-US" dirty="0"/>
          </a:p>
        </p:txBody>
      </p:sp>
    </p:spTree>
    <p:extLst>
      <p:ext uri="{BB962C8B-B14F-4D97-AF65-F5344CB8AC3E}">
        <p14:creationId xmlns:p14="http://schemas.microsoft.com/office/powerpoint/2010/main" val="2773444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ts val="0"/>
              </a:spcBef>
              <a:spcAft>
                <a:spcPct val="0"/>
              </a:spcAft>
              <a:buClrTx/>
              <a:buSzTx/>
              <a:buFontTx/>
              <a:buNone/>
              <a:tabLst/>
              <a:defRPr/>
            </a:pPr>
            <a:r>
              <a:rPr lang="en-US" b="1" dirty="0"/>
              <a:t>Presenter Remarks: </a:t>
            </a:r>
          </a:p>
          <a:p>
            <a:r>
              <a:rPr lang="en-US" dirty="0"/>
              <a:t>Please</a:t>
            </a:r>
            <a:r>
              <a:rPr lang="en-US" baseline="0" dirty="0"/>
              <a:t> share your notes with your table group. </a:t>
            </a:r>
            <a:r>
              <a:rPr lang="en-US" i="1" baseline="0" dirty="0"/>
              <a:t>Allow two minutes.</a:t>
            </a:r>
          </a:p>
          <a:p>
            <a:r>
              <a:rPr lang="en-US" baseline="0" dirty="0"/>
              <a:t> </a:t>
            </a:r>
          </a:p>
          <a:p>
            <a:r>
              <a:rPr lang="en-US" baseline="0" dirty="0"/>
              <a:t>Does anyone want to share highlights from their table discussion?</a:t>
            </a: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33</a:t>
            </a:fld>
            <a:endParaRPr lang="en-US" altLang="en-US" dirty="0"/>
          </a:p>
        </p:txBody>
      </p:sp>
    </p:spTree>
    <p:extLst>
      <p:ext uri="{BB962C8B-B14F-4D97-AF65-F5344CB8AC3E}">
        <p14:creationId xmlns:p14="http://schemas.microsoft.com/office/powerpoint/2010/main" val="1529476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xfrm>
            <a:off x="685800" y="4415788"/>
            <a:ext cx="5486400" cy="45890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a:spcBef>
                <a:spcPct val="0"/>
              </a:spcBef>
            </a:pPr>
            <a:r>
              <a:rPr lang="en-US" altLang="en-US" b="1" dirty="0">
                <a:ea typeface="ＭＳ Ｐゴシック" charset="-128"/>
              </a:rPr>
              <a:t>Presenter Remarks:</a:t>
            </a:r>
          </a:p>
          <a:p>
            <a:pPr>
              <a:spcBef>
                <a:spcPct val="0"/>
              </a:spcBef>
            </a:pPr>
            <a:r>
              <a:rPr lang="en-US" altLang="en-US" dirty="0">
                <a:ea typeface="ＭＳ Ｐゴシック" charset="-128"/>
              </a:rPr>
              <a:t>The California</a:t>
            </a:r>
            <a:r>
              <a:rPr lang="en-US" altLang="en-US" baseline="0" dirty="0">
                <a:ea typeface="ＭＳ Ｐゴシック" charset="-128"/>
              </a:rPr>
              <a:t> English Language Development standards describe the knowledge, skills, and abilities in English that are expected of English learners at the exit from each proficiency level with the highest proficiency level being </a:t>
            </a:r>
            <a:r>
              <a:rPr lang="en-US" altLang="en-US" i="1" baseline="0" dirty="0">
                <a:ea typeface="ＭＳ Ｐゴシック" charset="-128"/>
              </a:rPr>
              <a:t>bridging</a:t>
            </a:r>
            <a:r>
              <a:rPr lang="en-US" altLang="en-US" baseline="0" dirty="0">
                <a:ea typeface="ＭＳ Ｐゴシック" charset="-128"/>
              </a:rPr>
              <a:t>. </a:t>
            </a:r>
          </a:p>
          <a:p>
            <a:pPr>
              <a:spcBef>
                <a:spcPct val="0"/>
              </a:spcBef>
            </a:pPr>
            <a:endParaRPr lang="en-US" altLang="en-US" baseline="0" dirty="0">
              <a:ea typeface="ＭＳ Ｐゴシック" charset="-128"/>
            </a:endParaRPr>
          </a:p>
          <a:p>
            <a:pPr>
              <a:spcBef>
                <a:spcPct val="0"/>
              </a:spcBef>
            </a:pPr>
            <a:r>
              <a:rPr lang="en-US" altLang="en-US" baseline="0" dirty="0">
                <a:ea typeface="ＭＳ Ｐゴシック" charset="-128"/>
              </a:rPr>
              <a:t>The ELD Standards are aligned with the CA Common Core standards.</a:t>
            </a:r>
          </a:p>
          <a:p>
            <a:pPr>
              <a:spcBef>
                <a:spcPct val="0"/>
              </a:spcBef>
            </a:pPr>
            <a:endParaRPr lang="en-US" altLang="en-US" dirty="0">
              <a:ea typeface="ＭＳ Ｐゴシック" charset="-128"/>
            </a:endParaRPr>
          </a:p>
          <a:p>
            <a:pPr>
              <a:spcBef>
                <a:spcPct val="0"/>
              </a:spcBef>
            </a:pPr>
            <a:r>
              <a:rPr lang="en-US" altLang="en-US" dirty="0">
                <a:ea typeface="ＭＳ Ｐゴシック" charset="-128"/>
              </a:rPr>
              <a:t>The ELD continuum</a:t>
            </a:r>
            <a:r>
              <a:rPr lang="en-US" altLang="en-US" i="1" dirty="0">
                <a:ea typeface="ＭＳ Ｐゴシック" charset="-128"/>
              </a:rPr>
              <a:t> </a:t>
            </a:r>
            <a:r>
              <a:rPr lang="en-US" altLang="en-US" dirty="0">
                <a:ea typeface="ＭＳ Ｐゴシック" charset="-128"/>
              </a:rPr>
              <a:t>notes what English learners know and do at three proficiency levels: emerging, expanding, and bridging. </a:t>
            </a:r>
            <a:r>
              <a:rPr lang="en-US" sz="1200" kern="1200" dirty="0">
                <a:solidFill>
                  <a:schemeClr val="tx1"/>
                </a:solidFill>
                <a:effectLst/>
                <a:latin typeface="Arial" pitchFamily="34" charset="0"/>
                <a:ea typeface="MS PGothic" panose="020B0600070205080204" pitchFamily="34" charset="-128"/>
                <a:cs typeface="Arial" pitchFamily="34" charset="0"/>
              </a:rPr>
              <a:t>There are also descriptors that can help guide instruction and support curriculum planning.  The descriptors help teachers see a student’s progress within a proficiency level of emerging, expanding, or bridging.</a:t>
            </a:r>
            <a:r>
              <a:rPr lang="en-US" dirty="0">
                <a:effectLst/>
              </a:rPr>
              <a:t> </a:t>
            </a:r>
          </a:p>
          <a:p>
            <a:pPr>
              <a:spcBef>
                <a:spcPct val="0"/>
              </a:spcBef>
            </a:pPr>
            <a:endParaRPr lang="en-US" altLang="ja-JP" dirty="0">
              <a:effectLst/>
              <a:ea typeface="ＭＳ Ｐゴシック" charset="-128"/>
            </a:endParaRPr>
          </a:p>
          <a:p>
            <a:pPr>
              <a:spcBef>
                <a:spcPct val="0"/>
              </a:spcBef>
            </a:pPr>
            <a:r>
              <a:rPr lang="en-US" altLang="ja-JP" dirty="0">
                <a:ea typeface="ＭＳ Ｐゴシック" charset="-128"/>
              </a:rPr>
              <a:t>The organization of the proficiency levels represents English language development as a continuum of increasing proficiency in language learning and use, starting with native language competencies students possess when they enter school, and concluding with lifelong learning that all language users engage in.</a:t>
            </a:r>
          </a:p>
          <a:p>
            <a:pPr>
              <a:spcBef>
                <a:spcPct val="0"/>
              </a:spcBef>
            </a:pPr>
            <a:endParaRPr lang="en-US" altLang="en-US" dirty="0">
              <a:ea typeface="ＭＳ Ｐゴシック" charset="-128"/>
            </a:endParaRPr>
          </a:p>
          <a:p>
            <a:pPr>
              <a:spcBef>
                <a:spcPct val="0"/>
              </a:spcBef>
            </a:pPr>
            <a:r>
              <a:rPr lang="en-US" altLang="en-US" dirty="0">
                <a:ea typeface="ＭＳ Ｐゴシック" charset="-128"/>
              </a:rPr>
              <a:t>The three levels are labeled to represent three stages of English language development, describing expectations for how well students can understand and use English language at each level as they continue to build on existing language skills and knowledge.</a:t>
            </a:r>
          </a:p>
          <a:p>
            <a:pPr>
              <a:spcBef>
                <a:spcPct val="0"/>
              </a:spcBef>
            </a:pPr>
            <a:endParaRPr lang="en-US" altLang="en-US" dirty="0">
              <a:ea typeface="ＭＳ Ｐゴシック" charset="-128"/>
            </a:endParaRPr>
          </a:p>
          <a:p>
            <a:pPr>
              <a:spcBef>
                <a:spcPct val="0"/>
              </a:spcBef>
            </a:pPr>
            <a:r>
              <a:rPr lang="en-US" altLang="en-US" dirty="0">
                <a:ea typeface="ＭＳ Ｐゴシック" charset="-128"/>
              </a:rPr>
              <a:t>The </a:t>
            </a:r>
            <a:r>
              <a:rPr lang="en-US" altLang="en-US" baseline="0" dirty="0">
                <a:ea typeface="ＭＳ Ｐゴシック" charset="-128"/>
              </a:rPr>
              <a:t>English Language Development Standards </a:t>
            </a:r>
            <a:r>
              <a:rPr lang="en-US" altLang="en-US" dirty="0">
                <a:ea typeface="ＭＳ Ｐゴシック" charset="-128"/>
              </a:rPr>
              <a:t>also point out that students with less English language proficiency need more linguistic support (scaffolding) than students at higher levels of English proficiency. However, more scaffolding/support may be needed even for students at high proficiency levels if the concept is new or more cognitively demanding.  </a:t>
            </a:r>
          </a:p>
          <a:p>
            <a:pPr>
              <a:spcBef>
                <a:spcPct val="0"/>
              </a:spcBef>
            </a:pPr>
            <a:endParaRPr lang="en-US" altLang="en-US" dirty="0">
              <a:solidFill>
                <a:srgbClr val="FF0000"/>
              </a:solidFill>
              <a:ea typeface="ＭＳ Ｐゴシック" charset="-128"/>
            </a:endParaRPr>
          </a:p>
          <a:p>
            <a:pPr>
              <a:spcBef>
                <a:spcPct val="0"/>
              </a:spcBef>
            </a:pPr>
            <a:endParaRPr lang="en-US" altLang="en-US" i="1" dirty="0">
              <a:ea typeface="ＭＳ Ｐゴシック" charset="-128"/>
            </a:endParaRPr>
          </a:p>
          <a:p>
            <a:pPr>
              <a:spcBef>
                <a:spcPct val="0"/>
              </a:spcBef>
            </a:pPr>
            <a:endParaRPr lang="en-US" altLang="en-US" dirty="0">
              <a:solidFill>
                <a:srgbClr val="FF0000"/>
              </a:solidFill>
              <a:ea typeface="ＭＳ Ｐゴシック" charset="-128"/>
            </a:endParaRPr>
          </a:p>
        </p:txBody>
      </p:sp>
      <p:sp>
        <p:nvSpPr>
          <p:cNvPr id="5530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128"/>
              </a:defRPr>
            </a:lvl1pPr>
            <a:lvl2pPr marL="37931725" indent="-37474525" defTabSz="93027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0473C42-CE27-5E4D-A7B2-2973D20129CA}"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403653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Bef>
                <a:spcPts val="0"/>
              </a:spcBef>
              <a:spcAft>
                <a:spcPts val="0"/>
              </a:spcAft>
              <a:buFont typeface="Arial"/>
              <a:buNone/>
            </a:pPr>
            <a:r>
              <a:rPr lang="en-US" b="1" baseline="0" dirty="0"/>
              <a:t>Background Information:</a:t>
            </a:r>
          </a:p>
          <a:p>
            <a:pPr marL="0" indent="0">
              <a:spcBef>
                <a:spcPts val="0"/>
              </a:spcBef>
              <a:spcAft>
                <a:spcPts val="0"/>
              </a:spcAft>
              <a:buFont typeface="Arial"/>
              <a:buNone/>
            </a:pPr>
            <a:r>
              <a:rPr lang="en-US" baseline="0" dirty="0"/>
              <a:t>The question is a variation of the quote on the slide.</a:t>
            </a:r>
          </a:p>
          <a:p>
            <a:pPr>
              <a:spcBef>
                <a:spcPts val="0"/>
              </a:spcBef>
              <a:spcAft>
                <a:spcPts val="0"/>
              </a:spcAft>
            </a:pPr>
            <a:endParaRPr lang="en-US" b="1" dirty="0"/>
          </a:p>
          <a:p>
            <a:pPr>
              <a:spcBef>
                <a:spcPts val="0"/>
              </a:spcBef>
              <a:spcAft>
                <a:spcPts val="0"/>
              </a:spcAft>
            </a:pPr>
            <a:r>
              <a:rPr lang="en-US" b="1" dirty="0"/>
              <a:t>Presenter Remarks: </a:t>
            </a:r>
          </a:p>
          <a:p>
            <a:pPr marL="0" indent="0">
              <a:spcBef>
                <a:spcPts val="0"/>
              </a:spcBef>
              <a:spcAft>
                <a:spcPts val="0"/>
              </a:spcAft>
              <a:buFont typeface="Arial"/>
              <a:buNone/>
            </a:pPr>
            <a:r>
              <a:rPr lang="en-US" dirty="0"/>
              <a:t>Think about what</a:t>
            </a:r>
            <a:r>
              <a:rPr lang="en-US" baseline="0" dirty="0"/>
              <a:t> is resonating with you today. </a:t>
            </a:r>
          </a:p>
          <a:p>
            <a:pPr marL="0" indent="0">
              <a:spcBef>
                <a:spcPts val="0"/>
              </a:spcBef>
              <a:spcAft>
                <a:spcPts val="0"/>
              </a:spcAft>
              <a:buFont typeface="Arial"/>
              <a:buNone/>
            </a:pPr>
            <a:endParaRPr lang="en-US" baseline="0" dirty="0"/>
          </a:p>
          <a:p>
            <a:pPr marL="0" indent="0">
              <a:spcBef>
                <a:spcPts val="0"/>
              </a:spcBef>
              <a:spcAft>
                <a:spcPts val="0"/>
              </a:spcAft>
              <a:buFont typeface="Arial"/>
              <a:buNone/>
            </a:pPr>
            <a:r>
              <a:rPr lang="en-US" baseline="0" dirty="0"/>
              <a:t>What can you do with the information you have garnered so far? </a:t>
            </a:r>
          </a:p>
          <a:p>
            <a:pPr marL="0" indent="0">
              <a:spcBef>
                <a:spcPts val="0"/>
              </a:spcBef>
              <a:spcAft>
                <a:spcPts val="0"/>
              </a:spcAft>
              <a:buFont typeface="Arial"/>
              <a:buNone/>
            </a:pPr>
            <a:endParaRPr lang="en-US" baseline="0" dirty="0"/>
          </a:p>
          <a:p>
            <a:pPr marL="0" indent="0">
              <a:spcBef>
                <a:spcPts val="0"/>
              </a:spcBef>
              <a:spcAft>
                <a:spcPts val="0"/>
              </a:spcAft>
              <a:buFont typeface="Arial"/>
              <a:buNone/>
            </a:pPr>
            <a:r>
              <a:rPr lang="en-US" baseline="0" dirty="0"/>
              <a:t>Partner with someone you have not yet talked with today and exchange thoughts about this prompt. </a:t>
            </a:r>
            <a:endParaRPr lang="en-US" b="1" baseline="0" dirty="0"/>
          </a:p>
          <a:p>
            <a:pPr marL="0" indent="0">
              <a:spcBef>
                <a:spcPts val="0"/>
              </a:spcBef>
              <a:spcAft>
                <a:spcPts val="0"/>
              </a:spcAft>
              <a:buFont typeface="Arial"/>
              <a:buNone/>
            </a:pPr>
            <a:endParaRPr lang="en-US" dirty="0"/>
          </a:p>
          <a:p>
            <a:pPr marL="0" indent="0">
              <a:spcBef>
                <a:spcPts val="0"/>
              </a:spcBef>
              <a:spcAft>
                <a:spcPts val="0"/>
              </a:spcAft>
              <a:buFont typeface="Arial"/>
              <a:buNone/>
            </a:pP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35</a:t>
            </a:fld>
            <a:endParaRPr lang="en-US" altLang="en-US" dirty="0"/>
          </a:p>
        </p:txBody>
      </p:sp>
    </p:spTree>
    <p:extLst>
      <p:ext uri="{BB962C8B-B14F-4D97-AF65-F5344CB8AC3E}">
        <p14:creationId xmlns:p14="http://schemas.microsoft.com/office/powerpoint/2010/main" val="1680825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xfrm>
            <a:off x="685800" y="4449115"/>
            <a:ext cx="5486400" cy="4114800"/>
          </a:xfrm>
          <a:noFill/>
        </p:spPr>
        <p:txBody>
          <a:bodyPr/>
          <a:lstStyle/>
          <a:p>
            <a:pPr>
              <a:spcBef>
                <a:spcPts val="0"/>
              </a:spcBef>
              <a:spcAft>
                <a:spcPts val="0"/>
              </a:spcAft>
            </a:pPr>
            <a:r>
              <a:rPr lang="en-US" b="1" dirty="0"/>
              <a:t>Presenter Remarks:</a:t>
            </a:r>
          </a:p>
          <a:p>
            <a:pPr>
              <a:spcBef>
                <a:spcPts val="0"/>
              </a:spcBef>
              <a:spcAft>
                <a:spcPts val="0"/>
              </a:spcAft>
            </a:pPr>
            <a:r>
              <a:rPr lang="en-US" dirty="0"/>
              <a:t>Based on the content of your conversations, it is time to record research findings on the developmentally appropriate practices that are of interest to you on Handout 1:</a:t>
            </a:r>
            <a:r>
              <a:rPr lang="en-US" baseline="0" dirty="0"/>
              <a:t> </a:t>
            </a:r>
            <a:r>
              <a:rPr lang="en-US" dirty="0"/>
              <a:t>When I Return to the Classroom….</a:t>
            </a:r>
          </a:p>
          <a:p>
            <a:pPr>
              <a:spcBef>
                <a:spcPts val="0"/>
              </a:spcBef>
              <a:spcAft>
                <a:spcPts val="0"/>
              </a:spcAft>
            </a:pPr>
            <a:endParaRPr lang="en-US" dirty="0"/>
          </a:p>
          <a:p>
            <a:pPr>
              <a:spcBef>
                <a:spcPts val="0"/>
              </a:spcBef>
              <a:spcAft>
                <a:spcPts val="0"/>
              </a:spcAft>
            </a:pPr>
            <a:r>
              <a:rPr lang="en-US" dirty="0"/>
              <a:t>You can start with filling out the first two sections. Find another person to converse with about</a:t>
            </a:r>
            <a:r>
              <a:rPr lang="en-US" baseline="0" dirty="0"/>
              <a:t> </a:t>
            </a:r>
            <a:r>
              <a:rPr lang="en-US" dirty="0"/>
              <a:t>what you want to remember</a:t>
            </a:r>
            <a:r>
              <a:rPr lang="en-US" baseline="0" dirty="0"/>
              <a:t> a</a:t>
            </a:r>
            <a:r>
              <a:rPr lang="en-US" dirty="0"/>
              <a:t>nd what new resources you can use to support your work.</a:t>
            </a:r>
          </a:p>
          <a:p>
            <a:pPr>
              <a:spcBef>
                <a:spcPts val="0"/>
              </a:spcBef>
              <a:spcAft>
                <a:spcPts val="0"/>
              </a:spcAft>
              <a:defRPr/>
            </a:pPr>
            <a:endParaRPr lang="en-US" b="1" dirty="0"/>
          </a:p>
          <a:p>
            <a:pPr>
              <a:spcBef>
                <a:spcPts val="0"/>
              </a:spcBef>
              <a:spcAft>
                <a:spcPts val="0"/>
              </a:spcAft>
              <a:defRPr/>
            </a:pPr>
            <a:r>
              <a:rPr lang="en-US" b="1" i="1" dirty="0"/>
              <a:t>Extra Notes:</a:t>
            </a:r>
          </a:p>
          <a:p>
            <a:pPr>
              <a:spcBef>
                <a:spcPts val="0"/>
              </a:spcBef>
              <a:spcAft>
                <a:spcPts val="0"/>
              </a:spcAft>
              <a:defRPr/>
            </a:pPr>
            <a:r>
              <a:rPr lang="en-US" i="1" dirty="0"/>
              <a:t>This</a:t>
            </a:r>
            <a:r>
              <a:rPr lang="en-US" i="1" baseline="0" dirty="0"/>
              <a:t> is an </a:t>
            </a:r>
            <a:r>
              <a:rPr lang="en-US" i="1" dirty="0"/>
              <a:t>opportunity for participants to record content on Handout</a:t>
            </a:r>
            <a:r>
              <a:rPr lang="en-US" i="1" baseline="0" dirty="0"/>
              <a:t> 1.</a:t>
            </a:r>
            <a:endParaRPr lang="en-US" i="1" dirty="0"/>
          </a:p>
        </p:txBody>
      </p:sp>
      <p:sp>
        <p:nvSpPr>
          <p:cNvPr id="2" name="Slide Number Placeholder 1"/>
          <p:cNvSpPr>
            <a:spLocks noGrp="1"/>
          </p:cNvSpPr>
          <p:nvPr>
            <p:ph type="sldNum" sz="quarter" idx="10"/>
          </p:nvPr>
        </p:nvSpPr>
        <p:spPr/>
        <p:txBody>
          <a:bodyPr/>
          <a:lstStyle/>
          <a:p>
            <a:pPr>
              <a:defRPr/>
            </a:pPr>
            <a:fld id="{ECA3B4E2-6783-4CC4-AC08-DE08ABEA88EE}" type="slidenum">
              <a:rPr lang="en-US" smtClean="0"/>
              <a:pPr>
                <a:defRPr/>
              </a:pPr>
              <a:t>36</a:t>
            </a:fld>
            <a:endParaRPr lang="en-US" dirty="0"/>
          </a:p>
        </p:txBody>
      </p:sp>
    </p:spTree>
    <p:extLst>
      <p:ext uri="{BB962C8B-B14F-4D97-AF65-F5344CB8AC3E}">
        <p14:creationId xmlns:p14="http://schemas.microsoft.com/office/powerpoint/2010/main" val="3689562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Bef>
                <a:spcPts val="0"/>
              </a:spcBef>
            </a:pPr>
            <a:r>
              <a:rPr lang="en-US" b="1" dirty="0"/>
              <a:t>Presenter Remarks:</a:t>
            </a:r>
            <a:r>
              <a:rPr lang="en-US" b="1" baseline="0" dirty="0"/>
              <a:t> </a:t>
            </a:r>
          </a:p>
          <a:p>
            <a:pPr lvl="0">
              <a:spcBef>
                <a:spcPts val="0"/>
              </a:spcBef>
            </a:pPr>
            <a:r>
              <a:rPr lang="en-US" baseline="0" dirty="0"/>
              <a:t>Next we will address question number two.</a:t>
            </a:r>
          </a:p>
          <a:p>
            <a:pPr marL="0" lvl="0" indent="0">
              <a:spcBef>
                <a:spcPts val="0"/>
              </a:spcBef>
              <a:buNone/>
            </a:pPr>
            <a:endParaRPr lang="en-US" b="1" baseline="0" dirty="0">
              <a:solidFill>
                <a:schemeClr val="tx1"/>
              </a:solidFill>
            </a:endParaRPr>
          </a:p>
          <a:p>
            <a:pPr marL="0" lvl="0" indent="0">
              <a:spcBef>
                <a:spcPts val="0"/>
              </a:spcBef>
              <a:buNone/>
            </a:pPr>
            <a:r>
              <a:rPr lang="en-US" b="1" baseline="0" dirty="0">
                <a:solidFill>
                  <a:schemeClr val="tx1"/>
                </a:solidFill>
              </a:rPr>
              <a:t>What are the developmentally appropriate strategies that support English-language development? </a:t>
            </a:r>
            <a:r>
              <a:rPr lang="en-US" b="0" i="0" kern="1200" dirty="0">
                <a:solidFill>
                  <a:schemeClr val="tx1"/>
                </a:solidFill>
                <a:effectLst/>
              </a:rPr>
              <a:t>Developmentally appropriate strategies are those</a:t>
            </a:r>
            <a:r>
              <a:rPr lang="en-US" b="0" i="0" kern="1200" baseline="0" dirty="0">
                <a:solidFill>
                  <a:schemeClr val="tx1"/>
                </a:solidFill>
                <a:effectLst/>
              </a:rPr>
              <a:t> that </a:t>
            </a:r>
            <a:r>
              <a:rPr lang="en-US" b="0" i="0" kern="1200" dirty="0">
                <a:solidFill>
                  <a:schemeClr val="tx1"/>
                </a:solidFill>
                <a:effectLst/>
              </a:rPr>
              <a:t>meet children where they are</a:t>
            </a:r>
            <a:r>
              <a:rPr lang="en-US" b="0" i="0" kern="1200" baseline="0" dirty="0">
                <a:solidFill>
                  <a:schemeClr val="tx1"/>
                </a:solidFill>
                <a:effectLst/>
              </a:rPr>
              <a:t> and provide scaffolding to help children </a:t>
            </a:r>
            <a:r>
              <a:rPr lang="en-US" b="0" i="0" kern="1200" dirty="0">
                <a:solidFill>
                  <a:schemeClr val="tx1"/>
                </a:solidFill>
                <a:effectLst/>
              </a:rPr>
              <a:t>reach goals that are both challenging and achievable. When we employ NAEYC’s Developmentally Appropriate Practice strategies,</a:t>
            </a:r>
            <a:r>
              <a:rPr lang="en-US" b="0" i="0" kern="1200" baseline="0" dirty="0">
                <a:solidFill>
                  <a:schemeClr val="tx1"/>
                </a:solidFill>
                <a:effectLst/>
              </a:rPr>
              <a:t> our lessons are suited to young children’s learning needs and promote children’s interests as well as their program (Carol Copple &amp; Sue </a:t>
            </a:r>
            <a:r>
              <a:rPr lang="en-US" b="0" i="0" kern="1200" baseline="0" dirty="0" err="1">
                <a:solidFill>
                  <a:schemeClr val="tx1"/>
                </a:solidFill>
                <a:effectLst/>
              </a:rPr>
              <a:t>Bredekamp</a:t>
            </a:r>
            <a:r>
              <a:rPr lang="en-US" b="0" i="0" kern="1200" baseline="0" dirty="0">
                <a:solidFill>
                  <a:schemeClr val="tx1"/>
                </a:solidFill>
                <a:effectLst/>
              </a:rPr>
              <a:t>,</a:t>
            </a:r>
            <a:r>
              <a:rPr kumimoji="0" lang="en-US" sz="1200" b="0" i="1" u="none" strike="noStrike" kern="1200" cap="none" spc="0" normalizeH="0" baseline="0" noProof="0" dirty="0">
                <a:ln>
                  <a:noFill/>
                </a:ln>
                <a:solidFill>
                  <a:prstClr val="black"/>
                </a:solidFill>
                <a:effectLst/>
                <a:uLnTx/>
                <a:uFillTx/>
                <a:latin typeface="Arial" pitchFamily="34" charset="0"/>
                <a:ea typeface="MS PGothic" panose="020B0600070205080204" pitchFamily="34" charset="-128"/>
                <a:cs typeface="Arial" pitchFamily="34" charset="0"/>
              </a:rPr>
              <a:t> Developmentally Appropriate Practice in Early Childhood Programs Serving Children from Birth through Age 8</a:t>
            </a:r>
            <a:r>
              <a:rPr lang="en-US" b="0" i="0" kern="1200" baseline="0" dirty="0">
                <a:solidFill>
                  <a:schemeClr val="tx1"/>
                </a:solidFill>
                <a:effectLst/>
              </a:rPr>
              <a:t> ).</a:t>
            </a:r>
          </a:p>
          <a:p>
            <a:pPr lvl="0">
              <a:spcBef>
                <a:spcPts val="0"/>
              </a:spcBef>
            </a:pPr>
            <a:endParaRPr lang="en-US" b="0" i="0"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37</a:t>
            </a:fld>
            <a:endParaRPr lang="en-US" altLang="en-US" dirty="0"/>
          </a:p>
        </p:txBody>
      </p:sp>
    </p:spTree>
    <p:extLst>
      <p:ext uri="{BB962C8B-B14F-4D97-AF65-F5344CB8AC3E}">
        <p14:creationId xmlns:p14="http://schemas.microsoft.com/office/powerpoint/2010/main" val="914811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78848"/>
            <a:ext cx="5486400" cy="4114800"/>
          </a:xfrm>
        </p:spPr>
        <p:txBody>
          <a:bodyPr>
            <a:noAutofit/>
          </a:bodyPr>
          <a:lstStyle/>
          <a:p>
            <a:pPr marL="0" marR="0" lvl="0" indent="0" algn="l" defTabSz="457200" rtl="0" eaLnBrk="0" fontAlgn="base" latinLnBrk="0" hangingPunct="0">
              <a:spcBef>
                <a:spcPts val="0"/>
              </a:spcBef>
              <a:spcAft>
                <a:spcPts val="0"/>
              </a:spcAft>
              <a:buClrTx/>
              <a:buSzTx/>
              <a:buFontTx/>
              <a:buNone/>
              <a:tabLst/>
              <a:defRPr/>
            </a:pPr>
            <a:r>
              <a:rPr lang="en-US" b="1" dirty="0"/>
              <a:t>Presenter Remarks:</a:t>
            </a:r>
            <a:r>
              <a:rPr lang="en-US" b="1" baseline="0" dirty="0"/>
              <a:t> </a:t>
            </a:r>
          </a:p>
          <a:p>
            <a:pPr>
              <a:spcBef>
                <a:spcPts val="0"/>
              </a:spcBef>
              <a:spcAft>
                <a:spcPts val="0"/>
              </a:spcAft>
            </a:pPr>
            <a:r>
              <a:rPr lang="en-US" altLang="en-US" dirty="0"/>
              <a:t>We will</a:t>
            </a:r>
            <a:r>
              <a:rPr lang="en-US" altLang="en-US" baseline="0" dirty="0"/>
              <a:t> now begin to address the second question: What are the developmentally appropriate strategies that support the developmental continuum of listening and speaking in English-language development?</a:t>
            </a:r>
            <a:endParaRPr lang="en-US" altLang="en-US" dirty="0"/>
          </a:p>
          <a:p>
            <a:pPr>
              <a:spcBef>
                <a:spcPts val="0"/>
              </a:spcBef>
              <a:spcAft>
                <a:spcPts val="0"/>
              </a:spcAft>
            </a:pPr>
            <a:endParaRPr lang="en-US" altLang="en-US" dirty="0"/>
          </a:p>
          <a:p>
            <a:pPr>
              <a:spcBef>
                <a:spcPts val="0"/>
              </a:spcBef>
              <a:spcAft>
                <a:spcPts val="0"/>
              </a:spcAft>
            </a:pPr>
            <a:r>
              <a:rPr lang="en-US" altLang="en-US" baseline="0" dirty="0"/>
              <a:t>While watching the video take note of the strategies you observe. Take out Handout 7: English-Language Development Strategies and glance at the strategies listed. What strategies did the teacher use during this reading experience?</a:t>
            </a:r>
            <a:endParaRPr lang="en-US" altLang="en-US" b="1" dirty="0"/>
          </a:p>
          <a:p>
            <a:pPr>
              <a:spcBef>
                <a:spcPts val="0"/>
              </a:spcBef>
              <a:spcAft>
                <a:spcPts val="0"/>
              </a:spcAft>
            </a:pPr>
            <a:endParaRPr lang="en-US" altLang="en-US" b="1" dirty="0"/>
          </a:p>
          <a:p>
            <a:pPr>
              <a:spcBef>
                <a:spcPts val="0"/>
              </a:spcBef>
              <a:spcAft>
                <a:spcPts val="0"/>
              </a:spcAft>
            </a:pPr>
            <a:r>
              <a:rPr lang="en-US" altLang="en-US" b="1" dirty="0"/>
              <a:t>Background Information: </a:t>
            </a:r>
          </a:p>
          <a:p>
            <a:pPr>
              <a:spcBef>
                <a:spcPts val="0"/>
              </a:spcBef>
              <a:spcAft>
                <a:spcPts val="0"/>
              </a:spcAft>
            </a:pPr>
            <a:r>
              <a:rPr lang="en-US" altLang="en-US" b="0" i="1" dirty="0"/>
              <a:t>Prior to the training insert ELD Narrative Foundation</a:t>
            </a:r>
            <a:r>
              <a:rPr lang="en-US" altLang="en-US" b="0" i="1" baseline="0" dirty="0"/>
              <a:t> Video Example Clip</a:t>
            </a:r>
          </a:p>
          <a:p>
            <a:pPr>
              <a:spcBef>
                <a:spcPts val="0"/>
              </a:spcBef>
              <a:spcAft>
                <a:spcPts val="0"/>
              </a:spcAft>
            </a:pPr>
            <a:endParaRPr lang="en-US" altLang="en-US" b="0" baseline="0" dirty="0"/>
          </a:p>
          <a:p>
            <a:pPr>
              <a:spcBef>
                <a:spcPts val="0"/>
              </a:spcBef>
              <a:spcAft>
                <a:spcPts val="0"/>
              </a:spcAft>
            </a:pPr>
            <a:r>
              <a:rPr lang="en-US" altLang="en-US" b="0" baseline="0" dirty="0"/>
              <a:t>In the training, start the video at 4 min 42 seconds (Middle Level)</a:t>
            </a:r>
          </a:p>
          <a:p>
            <a:pPr>
              <a:spcBef>
                <a:spcPts val="0"/>
              </a:spcBef>
              <a:spcAft>
                <a:spcPts val="0"/>
              </a:spcAft>
            </a:pPr>
            <a:r>
              <a:rPr lang="en-US" altLang="en-US" b="0" baseline="0" dirty="0"/>
              <a:t>Below are a few example times in which Teacher exemplify Developmentally Appropriate Strategies. Trainer may choose to stop the video here and discuss or bring participants attention to these places after the video during the reflection.</a:t>
            </a:r>
            <a:endParaRPr lang="en-US" altLang="en-US" b="0" dirty="0"/>
          </a:p>
          <a:p>
            <a:pPr marL="171450" indent="-171450">
              <a:spcBef>
                <a:spcPts val="0"/>
              </a:spcBef>
              <a:spcAft>
                <a:spcPts val="0"/>
              </a:spcAft>
              <a:buFont typeface="Arial"/>
              <a:buChar char="•"/>
            </a:pPr>
            <a:endParaRPr lang="en-US" altLang="en-US" b="0" dirty="0"/>
          </a:p>
          <a:p>
            <a:pPr marL="171450" marR="0" lvl="0" indent="-171450" algn="l" defTabSz="457200" rtl="0" eaLnBrk="0" fontAlgn="base" latinLnBrk="0" hangingPunct="0">
              <a:lnSpc>
                <a:spcPct val="100000"/>
              </a:lnSpc>
              <a:spcBef>
                <a:spcPts val="0"/>
              </a:spcBef>
              <a:spcAft>
                <a:spcPts val="0"/>
              </a:spcAft>
              <a:buClrTx/>
              <a:buSzTx/>
              <a:buFont typeface="Arial"/>
              <a:buChar char="•"/>
              <a:tabLst/>
              <a:defRPr/>
            </a:pPr>
            <a:r>
              <a:rPr lang="en-US" altLang="en-US" b="0" dirty="0"/>
              <a:t>4:50 Teacher “</a:t>
            </a:r>
            <a:r>
              <a:rPr lang="en-US" sz="1200" kern="1200" dirty="0">
                <a:solidFill>
                  <a:schemeClr val="tx1"/>
                </a:solidFill>
                <a:effectLst/>
                <a:latin typeface="Arial" pitchFamily="34" charset="0"/>
                <a:ea typeface="MS PGothic" panose="020B0600070205080204" pitchFamily="34" charset="-128"/>
                <a:cs typeface="Arial" pitchFamily="34" charset="0"/>
              </a:rPr>
              <a:t>Listen appreciatively to children’s stories” (strategy</a:t>
            </a:r>
            <a:r>
              <a:rPr lang="en-US" sz="1200" kern="1200" baseline="0" dirty="0">
                <a:solidFill>
                  <a:schemeClr val="tx1"/>
                </a:solidFill>
                <a:effectLst/>
                <a:latin typeface="Arial" pitchFamily="34" charset="0"/>
                <a:ea typeface="MS PGothic" panose="020B0600070205080204" pitchFamily="34" charset="-128"/>
                <a:cs typeface="Arial" pitchFamily="34" charset="0"/>
              </a:rPr>
              <a:t> on Handout 7 from Preschool Curriculum Framework)</a:t>
            </a:r>
          </a:p>
          <a:p>
            <a:pPr marL="171450" lvl="0" indent="-171450">
              <a:spcAft>
                <a:spcPts val="0"/>
              </a:spcAft>
              <a:buFont typeface="Arial"/>
              <a:buChar char="•"/>
              <a:defRPr/>
            </a:pPr>
            <a:r>
              <a:rPr lang="en-US" altLang="en-US" sz="1200" b="0" kern="1200" baseline="0" dirty="0">
                <a:solidFill>
                  <a:schemeClr val="tx1"/>
                </a:solidFill>
                <a:effectLst/>
                <a:latin typeface="Arial" pitchFamily="34" charset="0"/>
                <a:ea typeface="MS PGothic" panose="020B0600070205080204" pitchFamily="34" charset="-128"/>
                <a:cs typeface="Arial" pitchFamily="34" charset="0"/>
              </a:rPr>
              <a:t>6:25 Teacher “ Allows for wait time” and “</a:t>
            </a:r>
            <a:r>
              <a:rPr lang="en-US" sz="1200" kern="1200" dirty="0">
                <a:solidFill>
                  <a:schemeClr val="tx1"/>
                </a:solidFill>
                <a:effectLst/>
                <a:latin typeface="Arial" pitchFamily="34" charset="0"/>
                <a:ea typeface="MS PGothic" panose="020B0600070205080204" pitchFamily="34" charset="-128"/>
                <a:cs typeface="Arial" pitchFamily="34" charset="0"/>
              </a:rPr>
              <a:t>Ask open-ended questions and sustain the conversation over a number of turns.</a:t>
            </a:r>
            <a:r>
              <a:rPr lang="en-US" altLang="en-US" sz="1200" b="0" kern="1200" baseline="0" dirty="0">
                <a:solidFill>
                  <a:schemeClr val="tx1"/>
                </a:solidFill>
                <a:effectLst/>
                <a:latin typeface="Arial" pitchFamily="34" charset="0"/>
                <a:ea typeface="MS PGothic" panose="020B0600070205080204" pitchFamily="34" charset="-128"/>
                <a:cs typeface="Arial" pitchFamily="34" charset="0"/>
              </a:rPr>
              <a:t>“  (</a:t>
            </a:r>
            <a:r>
              <a:rPr lang="en-US" sz="1200" kern="1200" dirty="0">
                <a:solidFill>
                  <a:schemeClr val="tx1"/>
                </a:solidFill>
                <a:effectLst/>
                <a:latin typeface="Arial" pitchFamily="34" charset="0"/>
                <a:ea typeface="MS PGothic" panose="020B0600070205080204" pitchFamily="34" charset="-128"/>
                <a:cs typeface="Arial" pitchFamily="34" charset="0"/>
              </a:rPr>
              <a:t>strategy</a:t>
            </a:r>
            <a:r>
              <a:rPr lang="en-US" sz="1200" kern="1200" baseline="0" dirty="0">
                <a:solidFill>
                  <a:schemeClr val="tx1"/>
                </a:solidFill>
                <a:effectLst/>
                <a:latin typeface="Arial" pitchFamily="34" charset="0"/>
                <a:ea typeface="MS PGothic" panose="020B0600070205080204" pitchFamily="34" charset="-128"/>
                <a:cs typeface="Arial" pitchFamily="34" charset="0"/>
              </a:rPr>
              <a:t> on </a:t>
            </a:r>
            <a:r>
              <a:rPr lang="en-US" dirty="0"/>
              <a:t>Handout 7 </a:t>
            </a:r>
            <a:r>
              <a:rPr lang="en-US" sz="1200" kern="1200" baseline="0" dirty="0">
                <a:solidFill>
                  <a:schemeClr val="tx1"/>
                </a:solidFill>
                <a:effectLst/>
                <a:latin typeface="Arial" pitchFamily="34" charset="0"/>
                <a:ea typeface="MS PGothic" panose="020B0600070205080204" pitchFamily="34" charset="-128"/>
                <a:cs typeface="Arial" pitchFamily="34" charset="0"/>
              </a:rPr>
              <a:t>from Preschool Curriculum Framework)</a:t>
            </a:r>
            <a:endParaRPr lang="en-US" altLang="en-US" b="0" dirty="0"/>
          </a:p>
          <a:p>
            <a:pPr marL="171450" lvl="0" indent="-171450">
              <a:spcAft>
                <a:spcPts val="0"/>
              </a:spcAft>
              <a:buFont typeface="Arial"/>
              <a:buChar char="•"/>
              <a:defRPr/>
            </a:pPr>
            <a:r>
              <a:rPr lang="en-US" altLang="en-US" b="0" dirty="0"/>
              <a:t>7:18: Teacher “Model’s good Listening Skill”</a:t>
            </a:r>
            <a:r>
              <a:rPr lang="en-US" sz="1200" kern="1200" dirty="0">
                <a:solidFill>
                  <a:schemeClr val="tx1"/>
                </a:solidFill>
                <a:effectLst/>
                <a:latin typeface="Arial" pitchFamily="34" charset="0"/>
                <a:ea typeface="MS PGothic" panose="020B0600070205080204" pitchFamily="34" charset="-128"/>
                <a:cs typeface="Arial" pitchFamily="34" charset="0"/>
              </a:rPr>
              <a:t> (strategy</a:t>
            </a:r>
            <a:r>
              <a:rPr lang="en-US" sz="1200" kern="1200" baseline="0" dirty="0">
                <a:solidFill>
                  <a:schemeClr val="tx1"/>
                </a:solidFill>
                <a:effectLst/>
                <a:latin typeface="Arial" pitchFamily="34" charset="0"/>
                <a:ea typeface="MS PGothic" panose="020B0600070205080204" pitchFamily="34" charset="-128"/>
                <a:cs typeface="Arial" pitchFamily="34" charset="0"/>
              </a:rPr>
              <a:t> on </a:t>
            </a:r>
            <a:r>
              <a:rPr lang="en-US" dirty="0"/>
              <a:t>Handout 7 </a:t>
            </a:r>
            <a:r>
              <a:rPr lang="en-US" sz="1200" kern="1200" baseline="0" dirty="0">
                <a:solidFill>
                  <a:schemeClr val="tx1"/>
                </a:solidFill>
                <a:effectLst/>
                <a:latin typeface="Arial" pitchFamily="34" charset="0"/>
                <a:ea typeface="MS PGothic" panose="020B0600070205080204" pitchFamily="34" charset="-128"/>
                <a:cs typeface="Arial" pitchFamily="34" charset="0"/>
              </a:rPr>
              <a:t>from Preschool Curriculum Framework)</a:t>
            </a:r>
          </a:p>
          <a:p>
            <a:pPr marL="171450" marR="0" lvl="0" indent="-171450" algn="l" defTabSz="457200" rtl="0" eaLnBrk="0" fontAlgn="base" latinLnBrk="0" hangingPunct="0">
              <a:lnSpc>
                <a:spcPct val="100000"/>
              </a:lnSpc>
              <a:spcBef>
                <a:spcPts val="0"/>
              </a:spcBef>
              <a:spcAft>
                <a:spcPts val="0"/>
              </a:spcAft>
              <a:buClrTx/>
              <a:buSzTx/>
              <a:buFont typeface="Arial"/>
              <a:buChar char="•"/>
              <a:tabLst/>
              <a:defRPr/>
            </a:pPr>
            <a:r>
              <a:rPr lang="en-US" altLang="en-US" sz="1200" b="0" kern="1200" baseline="0" dirty="0">
                <a:solidFill>
                  <a:schemeClr val="tx1"/>
                </a:solidFill>
                <a:effectLst/>
                <a:latin typeface="Arial" pitchFamily="34" charset="0"/>
                <a:ea typeface="MS PGothic" panose="020B0600070205080204" pitchFamily="34" charset="-128"/>
                <a:cs typeface="Arial" pitchFamily="34" charset="0"/>
              </a:rPr>
              <a:t>8:40 Teacher “</a:t>
            </a:r>
            <a:r>
              <a:rPr lang="en-US" sz="1200" kern="1200" dirty="0">
                <a:solidFill>
                  <a:schemeClr val="tx1"/>
                </a:solidFill>
                <a:effectLst/>
                <a:latin typeface="Arial" pitchFamily="34" charset="0"/>
                <a:ea typeface="MS PGothic" panose="020B0600070205080204" pitchFamily="34" charset="-128"/>
                <a:cs typeface="Arial" pitchFamily="34" charset="0"/>
              </a:rPr>
              <a:t>Target both the content and English-language development in every activity.” (strategy</a:t>
            </a:r>
            <a:r>
              <a:rPr lang="en-US" sz="1200" kern="1200" baseline="0" dirty="0">
                <a:solidFill>
                  <a:schemeClr val="tx1"/>
                </a:solidFill>
                <a:effectLst/>
                <a:latin typeface="Arial" pitchFamily="34" charset="0"/>
                <a:ea typeface="MS PGothic" panose="020B0600070205080204" pitchFamily="34" charset="-128"/>
                <a:cs typeface="Arial" pitchFamily="34" charset="0"/>
              </a:rPr>
              <a:t> on Handout 7 from Preschool Curriculum Framework)</a:t>
            </a:r>
          </a:p>
          <a:p>
            <a:pPr marL="0" marR="0" lvl="0" indent="0" algn="l" defTabSz="457200" rtl="0" eaLnBrk="0" fontAlgn="base" latinLnBrk="0" hangingPunct="0">
              <a:lnSpc>
                <a:spcPct val="100000"/>
              </a:lnSpc>
              <a:spcBef>
                <a:spcPts val="0"/>
              </a:spcBef>
              <a:spcAft>
                <a:spcPts val="0"/>
              </a:spcAft>
              <a:buClrTx/>
              <a:buSzTx/>
              <a:buFontTx/>
              <a:buNone/>
              <a:tabLst/>
              <a:defRPr/>
            </a:pPr>
            <a:endParaRPr lang="en-US" sz="1200" kern="1200" dirty="0">
              <a:solidFill>
                <a:schemeClr val="tx1"/>
              </a:solidFill>
              <a:effectLst/>
              <a:latin typeface="Arial" pitchFamily="34" charset="0"/>
              <a:ea typeface="MS PGothic" panose="020B0600070205080204" pitchFamily="34" charset="-128"/>
              <a:cs typeface="Arial" pitchFamily="34" charset="0"/>
            </a:endParaRPr>
          </a:p>
          <a:p>
            <a:pPr marL="0" marR="0" lvl="0" indent="0" algn="l" defTabSz="457200" rtl="0" eaLnBrk="0" fontAlgn="base" latinLnBrk="0" hangingPunct="0">
              <a:lnSpc>
                <a:spcPct val="100000"/>
              </a:lnSpc>
              <a:spcBef>
                <a:spcPts val="0"/>
              </a:spcBef>
              <a:spcAft>
                <a:spcPts val="0"/>
              </a:spcAft>
              <a:buClrTx/>
              <a:buSzTx/>
              <a:buFontTx/>
              <a:buNone/>
              <a:tabLst/>
              <a:defRPr/>
            </a:pPr>
            <a:endParaRPr lang="en-US" altLang="en-US" b="0" dirty="0"/>
          </a:p>
          <a:p>
            <a:pPr>
              <a:spcBef>
                <a:spcPts val="0"/>
              </a:spcBef>
              <a:spcAft>
                <a:spcPts val="0"/>
              </a:spcAft>
            </a:pPr>
            <a:endParaRPr lang="en-US" altLang="en-US" b="0" dirty="0"/>
          </a:p>
          <a:p>
            <a:pPr>
              <a:spcBef>
                <a:spcPts val="0"/>
              </a:spcBef>
              <a:spcAft>
                <a:spcPts val="0"/>
              </a:spcAft>
            </a:pPr>
            <a:r>
              <a:rPr lang="en-US" altLang="en-US" b="1" i="1" dirty="0"/>
              <a:t>Extra Notes</a:t>
            </a:r>
            <a:r>
              <a:rPr lang="en-US" altLang="en-US" i="1" dirty="0"/>
              <a:t>: </a:t>
            </a:r>
            <a:br>
              <a:rPr lang="en-US" altLang="en-US" i="1" dirty="0"/>
            </a:br>
            <a:r>
              <a:rPr lang="en-US" altLang="en-US" i="1" dirty="0"/>
              <a:t>Optional movement/brain</a:t>
            </a:r>
            <a:r>
              <a:rPr lang="en-US" altLang="en-US" i="1" baseline="0" dirty="0"/>
              <a:t> break activity for this slide: </a:t>
            </a:r>
            <a:r>
              <a:rPr lang="en-US" altLang="en-US" i="1" dirty="0"/>
              <a:t>Invite participants to stand and sing</a:t>
            </a:r>
            <a:r>
              <a:rPr lang="en-US" altLang="en-US" i="1" baseline="0" dirty="0"/>
              <a:t> a song or finger play that has the same strategies (visual representation). Then have them brainstorm at their table groups for all the songs like this that they currently use in the classroom. </a:t>
            </a:r>
          </a:p>
          <a:p>
            <a:pPr>
              <a:spcBef>
                <a:spcPts val="0"/>
              </a:spcBef>
              <a:spcAft>
                <a:spcPts val="0"/>
              </a:spcAft>
            </a:pPr>
            <a:endParaRPr lang="en-US" altLang="en-US" i="1" baseline="0" dirty="0"/>
          </a:p>
          <a:p>
            <a:pPr>
              <a:spcBef>
                <a:spcPts val="0"/>
              </a:spcBef>
              <a:spcAft>
                <a:spcPts val="0"/>
              </a:spcAft>
            </a:pPr>
            <a:r>
              <a:rPr lang="en-US" altLang="en-US" i="1" baseline="0" dirty="0"/>
              <a:t>This can serve as a small brain and body break as needed.</a:t>
            </a:r>
          </a:p>
          <a:p>
            <a:pPr>
              <a:spcBef>
                <a:spcPts val="0"/>
              </a:spcBef>
              <a:spcAft>
                <a:spcPts val="0"/>
              </a:spcAft>
            </a:pPr>
            <a:endParaRPr lang="en-US" altLang="en-US" baseline="0" dirty="0"/>
          </a:p>
          <a:p>
            <a:pPr>
              <a:spcBef>
                <a:spcPts val="0"/>
              </a:spcBef>
              <a:spcAft>
                <a:spcPts val="0"/>
              </a:spcAft>
            </a:pPr>
            <a:endParaRPr lang="en-US" altLang="en-US" dirty="0"/>
          </a:p>
          <a:p>
            <a:pPr>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38</a:t>
            </a:fld>
            <a:endParaRPr lang="en-US" altLang="en-US" dirty="0"/>
          </a:p>
        </p:txBody>
      </p:sp>
    </p:spTree>
    <p:extLst>
      <p:ext uri="{BB962C8B-B14F-4D97-AF65-F5344CB8AC3E}">
        <p14:creationId xmlns:p14="http://schemas.microsoft.com/office/powerpoint/2010/main" val="372226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r>
              <a:rPr lang="en-US" altLang="en-US" b="1" dirty="0"/>
              <a:t>Background Information: </a:t>
            </a:r>
          </a:p>
          <a:p>
            <a:pPr marL="0" marR="0" lvl="0" indent="0" algn="l" defTabSz="457200" rtl="0" eaLnBrk="0" fontAlgn="base" latinLnBrk="0" hangingPunct="0">
              <a:lnSpc>
                <a:spcPct val="100000"/>
              </a:lnSpc>
              <a:spcBef>
                <a:spcPts val="0"/>
              </a:spcBef>
              <a:spcAft>
                <a:spcPts val="0"/>
              </a:spcAft>
              <a:buClrTx/>
              <a:buSzTx/>
              <a:buFontTx/>
              <a:buNone/>
              <a:tabLst/>
              <a:defRPr/>
            </a:pPr>
            <a:r>
              <a:rPr lang="en-US" altLang="en-US" b="0" baseline="0" dirty="0"/>
              <a:t>Below are a few example times in which the teacher exemplified developmentally appropriate practices. The trainer may choose to highlight these strategies following table group discussions </a:t>
            </a:r>
            <a:r>
              <a:rPr lang="en-US" altLang="en-US" sz="1200" b="0" kern="1200" baseline="0" dirty="0">
                <a:solidFill>
                  <a:schemeClr val="tx1"/>
                </a:solidFill>
                <a:effectLst/>
                <a:latin typeface="Arial" pitchFamily="34" charset="0"/>
                <a:ea typeface="MS PGothic" panose="020B0600070205080204" pitchFamily="34" charset="-128"/>
                <a:cs typeface="Arial" pitchFamily="34" charset="0"/>
              </a:rPr>
              <a:t>(</a:t>
            </a:r>
            <a:r>
              <a:rPr lang="en-US" sz="1200" kern="1200" dirty="0">
                <a:solidFill>
                  <a:schemeClr val="tx1"/>
                </a:solidFill>
                <a:effectLst/>
                <a:latin typeface="Arial" pitchFamily="34" charset="0"/>
                <a:ea typeface="MS PGothic" panose="020B0600070205080204" pitchFamily="34" charset="-128"/>
                <a:cs typeface="Arial" pitchFamily="34" charset="0"/>
              </a:rPr>
              <a:t>These strategies from the Preschool Curriculum Framework can be found on </a:t>
            </a:r>
            <a:r>
              <a:rPr lang="en-US" sz="1200" b="0" baseline="0" dirty="0"/>
              <a:t>Handout 7: English-Language Development Strategies.</a:t>
            </a:r>
            <a:r>
              <a:rPr lang="en-US" sz="1200" kern="1200" baseline="0" dirty="0">
                <a:solidFill>
                  <a:schemeClr val="tx1"/>
                </a:solidFill>
                <a:effectLst/>
                <a:latin typeface="Arial" pitchFamily="34" charset="0"/>
                <a:ea typeface="MS PGothic" panose="020B0600070205080204" pitchFamily="34" charset="-128"/>
                <a:cs typeface="Arial" pitchFamily="34" charset="0"/>
              </a:rPr>
              <a:t>)</a:t>
            </a:r>
            <a:r>
              <a:rPr lang="en-US" altLang="en-US" b="0" baseline="0" dirty="0"/>
              <a:t>:</a:t>
            </a:r>
            <a:endParaRPr lang="en-US" altLang="en-US" b="0" dirty="0"/>
          </a:p>
          <a:p>
            <a:pPr marL="171450" marR="0" lvl="0" indent="-171450" algn="l" defTabSz="457200" rtl="0" eaLnBrk="0" fontAlgn="base" latinLnBrk="0" hangingPunct="0">
              <a:lnSpc>
                <a:spcPct val="100000"/>
              </a:lnSpc>
              <a:spcBef>
                <a:spcPts val="0"/>
              </a:spcBef>
              <a:spcAft>
                <a:spcPts val="0"/>
              </a:spcAft>
              <a:buClrTx/>
              <a:buSzTx/>
              <a:buFont typeface="Arial"/>
              <a:buChar char="•"/>
              <a:tabLst/>
              <a:defRPr/>
            </a:pPr>
            <a:r>
              <a:rPr lang="en-US" altLang="en-US" b="0" u="none" dirty="0"/>
              <a:t>4:50 </a:t>
            </a:r>
            <a:r>
              <a:rPr lang="en-US" sz="1200" u="none" kern="1200" dirty="0">
                <a:solidFill>
                  <a:schemeClr val="tx1"/>
                </a:solidFill>
                <a:effectLst/>
                <a:latin typeface="Arial" pitchFamily="34" charset="0"/>
                <a:ea typeface="MS PGothic" panose="020B0600070205080204" pitchFamily="34" charset="-128"/>
                <a:cs typeface="Arial" pitchFamily="34" charset="0"/>
              </a:rPr>
              <a:t>Listen appreciatively to children’s stories. </a:t>
            </a:r>
          </a:p>
          <a:p>
            <a:pPr marL="171450" marR="0" lvl="0" indent="-171450" algn="l" defTabSz="457200" rtl="0" eaLnBrk="0" fontAlgn="base" latinLnBrk="0" hangingPunct="0">
              <a:lnSpc>
                <a:spcPct val="100000"/>
              </a:lnSpc>
              <a:spcBef>
                <a:spcPts val="0"/>
              </a:spcBef>
              <a:spcAft>
                <a:spcPts val="0"/>
              </a:spcAft>
              <a:buClrTx/>
              <a:buSzTx/>
              <a:buFont typeface="Arial"/>
              <a:buChar char="•"/>
              <a:tabLst/>
              <a:defRPr/>
            </a:pPr>
            <a:r>
              <a:rPr lang="en-US" altLang="en-US" sz="1200" b="0" u="none" kern="1200" baseline="0" dirty="0">
                <a:solidFill>
                  <a:schemeClr val="tx1"/>
                </a:solidFill>
                <a:effectLst/>
                <a:latin typeface="Arial" pitchFamily="34" charset="0"/>
                <a:ea typeface="MS PGothic" panose="020B0600070205080204" pitchFamily="34" charset="-128"/>
                <a:cs typeface="Arial" pitchFamily="34" charset="0"/>
              </a:rPr>
              <a:t>6:25 Allow for wait time</a:t>
            </a:r>
            <a:r>
              <a:rPr lang="en-US" altLang="en-US" dirty="0"/>
              <a:t>. </a:t>
            </a:r>
            <a:r>
              <a:rPr lang="en-US" sz="1200" u="none" kern="1200" dirty="0">
                <a:solidFill>
                  <a:schemeClr val="tx1"/>
                </a:solidFill>
                <a:effectLst/>
                <a:latin typeface="Arial" pitchFamily="34" charset="0"/>
                <a:ea typeface="MS PGothic" panose="020B0600070205080204" pitchFamily="34" charset="-128"/>
                <a:cs typeface="Arial" pitchFamily="34" charset="0"/>
              </a:rPr>
              <a:t>Ask open-ended questions and sustain the conversation over a number of turns</a:t>
            </a:r>
            <a:r>
              <a:rPr lang="en-US" sz="1200" b="0" u="none" kern="1200" baseline="0" dirty="0">
                <a:solidFill>
                  <a:schemeClr val="tx1"/>
                </a:solidFill>
                <a:effectLst/>
                <a:latin typeface="Arial" pitchFamily="34" charset="0"/>
                <a:ea typeface="MS PGothic" panose="020B0600070205080204" pitchFamily="34" charset="-128"/>
                <a:cs typeface="Arial" pitchFamily="34" charset="0"/>
              </a:rPr>
              <a:t>.</a:t>
            </a:r>
            <a:endParaRPr lang="en-US" altLang="en-US" sz="1200" b="0" u="none" kern="1200" baseline="0" dirty="0">
              <a:solidFill>
                <a:schemeClr val="tx1"/>
              </a:solidFill>
              <a:effectLst/>
              <a:latin typeface="Arial" pitchFamily="34" charset="0"/>
              <a:ea typeface="MS PGothic" panose="020B0600070205080204" pitchFamily="34" charset="-128"/>
              <a:cs typeface="Arial" pitchFamily="34" charset="0"/>
            </a:endParaRPr>
          </a:p>
          <a:p>
            <a:pPr marL="171450" marR="0" lvl="0" indent="-171450" algn="l" defTabSz="457200" rtl="0" eaLnBrk="0" fontAlgn="base" latinLnBrk="0" hangingPunct="0">
              <a:lnSpc>
                <a:spcPct val="100000"/>
              </a:lnSpc>
              <a:spcBef>
                <a:spcPts val="0"/>
              </a:spcBef>
              <a:spcAft>
                <a:spcPts val="0"/>
              </a:spcAft>
              <a:buClrTx/>
              <a:buSzTx/>
              <a:buFont typeface="Arial"/>
              <a:buChar char="•"/>
              <a:tabLst/>
              <a:defRPr/>
            </a:pPr>
            <a:r>
              <a:rPr lang="en-US" altLang="en-US" b="0" u="none" dirty="0"/>
              <a:t>7:18: Model good listening skills.</a:t>
            </a:r>
            <a:endParaRPr lang="en-US" sz="1200" u="none" kern="1200" baseline="0" dirty="0">
              <a:solidFill>
                <a:schemeClr val="tx1"/>
              </a:solidFill>
              <a:effectLst/>
              <a:latin typeface="Arial" pitchFamily="34" charset="0"/>
              <a:ea typeface="MS PGothic" panose="020B0600070205080204" pitchFamily="34" charset="-128"/>
              <a:cs typeface="Arial" pitchFamily="34" charset="0"/>
            </a:endParaRPr>
          </a:p>
          <a:p>
            <a:pPr marL="171450" marR="0" lvl="0" indent="-171450" algn="l" defTabSz="457200" rtl="0" eaLnBrk="0" fontAlgn="base" latinLnBrk="0" hangingPunct="0">
              <a:lnSpc>
                <a:spcPct val="100000"/>
              </a:lnSpc>
              <a:spcBef>
                <a:spcPts val="0"/>
              </a:spcBef>
              <a:spcAft>
                <a:spcPts val="0"/>
              </a:spcAft>
              <a:buClrTx/>
              <a:buSzTx/>
              <a:buFont typeface="Arial"/>
              <a:buChar char="•"/>
              <a:tabLst/>
              <a:defRPr/>
            </a:pPr>
            <a:r>
              <a:rPr lang="en-US" altLang="en-US" sz="1200" b="0" u="none" kern="1200" baseline="0" dirty="0">
                <a:solidFill>
                  <a:schemeClr val="tx1"/>
                </a:solidFill>
                <a:effectLst/>
                <a:latin typeface="Arial" pitchFamily="34" charset="0"/>
                <a:ea typeface="MS PGothic" panose="020B0600070205080204" pitchFamily="34" charset="-128"/>
                <a:cs typeface="Arial" pitchFamily="34" charset="0"/>
              </a:rPr>
              <a:t>8:40 </a:t>
            </a:r>
            <a:r>
              <a:rPr lang="en-US" sz="1200" u="none" kern="1200" dirty="0">
                <a:solidFill>
                  <a:schemeClr val="tx1"/>
                </a:solidFill>
                <a:effectLst/>
                <a:latin typeface="Arial" pitchFamily="34" charset="0"/>
                <a:ea typeface="MS PGothic" panose="020B0600070205080204" pitchFamily="34" charset="-128"/>
                <a:cs typeface="Arial" pitchFamily="34" charset="0"/>
              </a:rPr>
              <a:t>Target both the content and English-language development in every activity.</a:t>
            </a:r>
          </a:p>
          <a:p>
            <a:pPr marL="0" marR="0" lvl="0" indent="0" algn="l" defTabSz="457200" rtl="0" eaLnBrk="0" fontAlgn="base" latinLnBrk="0" hangingPunct="0">
              <a:lnSpc>
                <a:spcPct val="100000"/>
              </a:lnSpc>
              <a:spcBef>
                <a:spcPts val="0"/>
              </a:spcBef>
              <a:spcAft>
                <a:spcPct val="0"/>
              </a:spcAft>
              <a:buClrTx/>
              <a:buSzTx/>
              <a:buFontTx/>
              <a:buNone/>
              <a:tabLst/>
              <a:defRPr/>
            </a:pPr>
            <a:endParaRPr lang="en-US" b="1" dirty="0"/>
          </a:p>
          <a:p>
            <a:pPr marL="0" marR="0" lvl="0" indent="0" algn="l" defTabSz="457200" rtl="0" eaLnBrk="0" fontAlgn="base" latinLnBrk="0" hangingPunct="0">
              <a:lnSpc>
                <a:spcPct val="100000"/>
              </a:lnSpc>
              <a:spcBef>
                <a:spcPts val="0"/>
              </a:spcBef>
              <a:spcAft>
                <a:spcPct val="0"/>
              </a:spcAft>
              <a:buClrTx/>
              <a:buSzTx/>
              <a:buFontTx/>
              <a:buNone/>
              <a:tabLst/>
              <a:defRPr/>
            </a:pPr>
            <a:r>
              <a:rPr lang="en-US" b="1" dirty="0"/>
              <a:t>Presenter Remarks:</a:t>
            </a:r>
            <a:r>
              <a:rPr lang="en-US" b="1" baseline="0" dirty="0"/>
              <a:t> </a:t>
            </a:r>
          </a:p>
          <a:p>
            <a:r>
              <a:rPr lang="en-US" sz="1200" b="0" dirty="0"/>
              <a:t>What developmentally appropriate strategies did you observe?</a:t>
            </a:r>
          </a:p>
          <a:p>
            <a:endParaRPr lang="en-US" sz="1200" b="0" dirty="0"/>
          </a:p>
          <a:p>
            <a:r>
              <a:rPr lang="en-US" sz="1200" b="0" dirty="0"/>
              <a:t>Look again</a:t>
            </a:r>
            <a:r>
              <a:rPr lang="en-US" sz="1200" b="0" baseline="0" dirty="0"/>
              <a:t> at Handout 7: English-Language Development Strategies. Check off any strategy that you saw used by a teacher. </a:t>
            </a:r>
          </a:p>
          <a:p>
            <a:endParaRPr lang="en-US" sz="1200" b="0" baseline="0" dirty="0"/>
          </a:p>
          <a:p>
            <a:r>
              <a:rPr lang="en-US" sz="1200" b="0" baseline="0" dirty="0"/>
              <a:t>Compare your notes and thoughts with your table group. </a:t>
            </a:r>
          </a:p>
          <a:p>
            <a:endParaRPr lang="en-US" sz="1200" b="0" baseline="0" dirty="0"/>
          </a:p>
          <a:p>
            <a:pPr marL="0" marR="0" lvl="0" indent="0" algn="l" defTabSz="457200" rtl="0" eaLnBrk="0" fontAlgn="base" latinLnBrk="0" hangingPunct="0">
              <a:lnSpc>
                <a:spcPct val="100000"/>
              </a:lnSpc>
              <a:spcBef>
                <a:spcPts val="0"/>
              </a:spcBef>
              <a:spcAft>
                <a:spcPts val="0"/>
              </a:spcAft>
              <a:buClrTx/>
              <a:buSzTx/>
              <a:buFontTx/>
              <a:buNone/>
              <a:tabLst/>
              <a:defRPr/>
            </a:pPr>
            <a:endParaRPr lang="en-US" sz="1200" kern="1200" dirty="0">
              <a:solidFill>
                <a:schemeClr val="tx1"/>
              </a:solidFill>
              <a:effectLst/>
              <a:latin typeface="Arial" pitchFamily="34" charset="0"/>
              <a:ea typeface="MS PGothic" panose="020B0600070205080204" pitchFamily="34" charset="-128"/>
              <a:cs typeface="Arial" pitchFamily="34" charset="0"/>
            </a:endParaRPr>
          </a:p>
          <a:p>
            <a:pPr marL="0" marR="0" lvl="0" indent="0" algn="l" defTabSz="457200" rtl="0" eaLnBrk="0" fontAlgn="base" latinLnBrk="0" hangingPunct="0">
              <a:lnSpc>
                <a:spcPct val="100000"/>
              </a:lnSpc>
              <a:spcBef>
                <a:spcPts val="0"/>
              </a:spcBef>
              <a:spcAft>
                <a:spcPts val="0"/>
              </a:spcAft>
              <a:buClrTx/>
              <a:buSzTx/>
              <a:buFontTx/>
              <a:buNone/>
              <a:tabLst/>
              <a:defRPr/>
            </a:pPr>
            <a:endParaRPr lang="en-US" altLang="en-US" b="0" dirty="0"/>
          </a:p>
          <a:p>
            <a:pPr>
              <a:spcBef>
                <a:spcPts val="0"/>
              </a:spcBef>
              <a:spcAft>
                <a:spcPts val="0"/>
              </a:spcAft>
            </a:pPr>
            <a:endParaRPr lang="en-US" altLang="en-US" b="0" dirty="0"/>
          </a:p>
          <a:p>
            <a:pPr>
              <a:spcBef>
                <a:spcPts val="0"/>
              </a:spcBef>
              <a:spcAft>
                <a:spcPts val="0"/>
              </a:spcAft>
            </a:pPr>
            <a:endParaRPr lang="en-US" altLang="en-US" b="1"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39</a:t>
            </a:fld>
            <a:endParaRPr lang="en-US" altLang="en-US" dirty="0"/>
          </a:p>
        </p:txBody>
      </p:sp>
    </p:spTree>
    <p:extLst>
      <p:ext uri="{BB962C8B-B14F-4D97-AF65-F5344CB8AC3E}">
        <p14:creationId xmlns:p14="http://schemas.microsoft.com/office/powerpoint/2010/main" val="276467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Rectangle 4"/>
          <p:cNvSpPr>
            <a:spLocks noGrp="1" noChangeArrowheads="1"/>
          </p:cNvSpPr>
          <p:nvPr>
            <p:ph type="body" idx="1"/>
          </p:nvPr>
        </p:nvSpPr>
        <p:spPr bwMode="auto">
          <a:xfrm>
            <a:off x="685800" y="4449114"/>
            <a:ext cx="5486400" cy="437923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0" indent="0">
              <a:spcBef>
                <a:spcPts val="0"/>
              </a:spcBef>
              <a:buFont typeface="Arial"/>
              <a:buNone/>
            </a:pPr>
            <a:r>
              <a:rPr lang="en-US" b="1" dirty="0"/>
              <a:t>Background Information</a:t>
            </a:r>
          </a:p>
          <a:p>
            <a:pPr marL="0" indent="0">
              <a:spcBef>
                <a:spcPts val="0"/>
              </a:spcBef>
              <a:buFont typeface="Arial"/>
              <a:buNone/>
            </a:pPr>
            <a:r>
              <a:rPr lang="en-US" dirty="0"/>
              <a:t>Additional information regarding English</a:t>
            </a:r>
            <a:r>
              <a:rPr lang="en-US" baseline="0" dirty="0"/>
              <a:t> learners (EL) </a:t>
            </a:r>
            <a:r>
              <a:rPr lang="en-US" dirty="0"/>
              <a:t>can be found</a:t>
            </a:r>
            <a:r>
              <a:rPr lang="en-US" baseline="0" dirty="0"/>
              <a:t> in the </a:t>
            </a:r>
            <a:r>
              <a:rPr lang="en-US" dirty="0"/>
              <a:t>Preschool Curriculum Framework, Volume 1, beginning </a:t>
            </a:r>
            <a:r>
              <a:rPr lang="en-US" baseline="0" dirty="0"/>
              <a:t>on page </a:t>
            </a:r>
            <a:r>
              <a:rPr lang="en-US" dirty="0"/>
              <a:t>178.</a:t>
            </a:r>
            <a:endParaRPr lang="en-US" b="0" dirty="0"/>
          </a:p>
          <a:p>
            <a:pPr marL="0" indent="0">
              <a:spcBef>
                <a:spcPts val="0"/>
              </a:spcBef>
              <a:buFont typeface="Arial"/>
              <a:buNone/>
            </a:pPr>
            <a:endParaRPr lang="en-US" dirty="0"/>
          </a:p>
          <a:p>
            <a:pPr marL="0" indent="0">
              <a:spcBef>
                <a:spcPts val="0"/>
              </a:spcBef>
              <a:buFont typeface="Arial"/>
              <a:buNone/>
            </a:pPr>
            <a:r>
              <a:rPr lang="en-US" dirty="0"/>
              <a:t>“The term English</a:t>
            </a:r>
            <a:r>
              <a:rPr lang="en-US" baseline="0" dirty="0"/>
              <a:t> </a:t>
            </a:r>
            <a:r>
              <a:rPr lang="en-US" dirty="0"/>
              <a:t>language learner is commonly used in K–12 (kindergarten through grade twelve) schools to identify children who speak a language other than English at home and are not yet proficient in English. Preschoolers with a home language other than English are often a distinct group, since they are still developing the basics of oral language in their home language even as they begin to learn English. Therefore, many preschool programs use the term English Language Learners (DLL) to describe children who are learning English while also developing proficiency in their native language (</a:t>
            </a:r>
            <a:r>
              <a:rPr lang="en-US" dirty="0" err="1"/>
              <a:t>Severns</a:t>
            </a:r>
            <a:r>
              <a:rPr lang="en-US" dirty="0"/>
              <a:t>, 2012)” (California’s Best Practices for Young Dual Language Learners: Research Overview Papers [DLL Overview Papers], p. 91). </a:t>
            </a:r>
          </a:p>
          <a:p>
            <a:pPr marL="0" indent="0">
              <a:spcBef>
                <a:spcPts val="0"/>
              </a:spcBef>
              <a:buFont typeface="Arial"/>
              <a:buNone/>
            </a:pPr>
            <a:endParaRPr lang="en-US" dirty="0"/>
          </a:p>
          <a:p>
            <a:pPr marL="0" marR="0" indent="0" algn="l" defTabSz="457200" rtl="0" eaLnBrk="0" fontAlgn="base" latinLnBrk="0" hangingPunct="0">
              <a:spcBef>
                <a:spcPts val="0"/>
              </a:spcBef>
              <a:spcAft>
                <a:spcPct val="0"/>
              </a:spcAft>
              <a:buClrTx/>
              <a:buSzTx/>
              <a:buFont typeface="Arial"/>
              <a:buNone/>
              <a:tabLst/>
              <a:defRPr/>
            </a:pPr>
            <a:r>
              <a:rPr lang="en-US" dirty="0"/>
              <a:t>“According to the report of the Public Policy Institute of California, about 11 percent of the state’s four-year-olds are enrolled in federally funded Head Start programs, and an additional 17 percent are enrolled in state-funded preschool (Cannon, </a:t>
            </a:r>
            <a:r>
              <a:rPr lang="en-US" dirty="0" err="1"/>
              <a:t>Jacknowitz</a:t>
            </a:r>
            <a:r>
              <a:rPr lang="en-US" dirty="0"/>
              <a:t>, and </a:t>
            </a:r>
            <a:r>
              <a:rPr lang="en-US" dirty="0" err="1"/>
              <a:t>Karoly</a:t>
            </a:r>
            <a:r>
              <a:rPr lang="en-US" dirty="0"/>
              <a:t>, 2012). Of those, nearly 40 percent are young DLLs (Cannon, </a:t>
            </a:r>
            <a:r>
              <a:rPr lang="en-US" dirty="0" err="1"/>
              <a:t>Jacknowitz</a:t>
            </a:r>
            <a:r>
              <a:rPr lang="en-US" dirty="0"/>
              <a:t>, and </a:t>
            </a:r>
            <a:r>
              <a:rPr lang="en-US" dirty="0" err="1"/>
              <a:t>Karoly</a:t>
            </a:r>
            <a:r>
              <a:rPr lang="en-US" dirty="0"/>
              <a:t>, 2012)” (DLL Overview Papers, p. 91). </a:t>
            </a:r>
          </a:p>
          <a:p>
            <a:pPr>
              <a:spcBef>
                <a:spcPts val="0"/>
              </a:spcBef>
            </a:pPr>
            <a:endParaRPr lang="en-US" altLang="en-US" b="1" dirty="0"/>
          </a:p>
          <a:p>
            <a:pPr>
              <a:spcBef>
                <a:spcPts val="0"/>
              </a:spcBef>
            </a:pPr>
            <a:r>
              <a:rPr lang="en-US" altLang="en-US" b="1" dirty="0"/>
              <a:t>Presenter Remarks: </a:t>
            </a:r>
          </a:p>
          <a:p>
            <a:pPr marL="0" indent="0">
              <a:spcBef>
                <a:spcPts val="0"/>
              </a:spcBef>
              <a:buFont typeface="Arial"/>
              <a:buNone/>
            </a:pPr>
            <a:r>
              <a:rPr lang="en-US" b="0" dirty="0"/>
              <a:t>Let’s begin by thinking about </a:t>
            </a:r>
            <a:r>
              <a:rPr lang="en-US" dirty="0"/>
              <a:t>students who are</a:t>
            </a:r>
            <a:r>
              <a:rPr lang="en-US" b="0" baseline="0" dirty="0"/>
              <a:t> </a:t>
            </a:r>
            <a:r>
              <a:rPr lang="en-US" dirty="0"/>
              <a:t>English</a:t>
            </a:r>
            <a:r>
              <a:rPr lang="en-US" b="0" baseline="0" dirty="0"/>
              <a:t> learners.</a:t>
            </a:r>
            <a:r>
              <a:rPr lang="en-US" b="0" dirty="0"/>
              <a:t> </a:t>
            </a:r>
          </a:p>
          <a:p>
            <a:pPr marL="0" indent="0">
              <a:spcBef>
                <a:spcPts val="0"/>
              </a:spcBef>
              <a:buFont typeface="Arial"/>
              <a:buNone/>
            </a:pPr>
            <a:endParaRPr lang="en-US" b="0" dirty="0"/>
          </a:p>
          <a:p>
            <a:pPr marL="0" indent="0">
              <a:spcBef>
                <a:spcPts val="0"/>
              </a:spcBef>
              <a:buFont typeface="Arial"/>
              <a:buNone/>
            </a:pPr>
            <a:r>
              <a:rPr lang="en-US" b="0" dirty="0"/>
              <a:t>“The</a:t>
            </a:r>
            <a:r>
              <a:rPr lang="en-US" b="0" baseline="0" dirty="0"/>
              <a:t> term English Learners refers to children whose first language is not English and encompasses children learning English for the first time in the early childhood setting as well as children who have developed various level of English Proficiency (Rivera and </a:t>
            </a:r>
            <a:r>
              <a:rPr lang="en-US" b="0" baseline="0" dirty="0" err="1"/>
              <a:t>Collum</a:t>
            </a:r>
            <a:r>
              <a:rPr lang="en-US" b="0" baseline="0" dirty="0"/>
              <a:t>, 2006)” (PLF, Vol. 1, p. 103). </a:t>
            </a:r>
          </a:p>
        </p:txBody>
      </p:sp>
      <p:sp>
        <p:nvSpPr>
          <p:cNvPr id="2" name="Slide Number Placeholder 1"/>
          <p:cNvSpPr>
            <a:spLocks noGrp="1"/>
          </p:cNvSpPr>
          <p:nvPr>
            <p:ph type="sldNum" sz="quarter" idx="10"/>
          </p:nvPr>
        </p:nvSpPr>
        <p:spPr/>
        <p:txBody>
          <a:bodyPr/>
          <a:lstStyle/>
          <a:p>
            <a:fld id="{FCE9ED2B-B8DD-438B-A0BE-FFD01778ACBF}" type="slidenum">
              <a:rPr lang="en-US" altLang="en-US" smtClean="0"/>
              <a:pPr/>
              <a:t>4</a:t>
            </a:fld>
            <a:endParaRPr lang="en-US" altLang="en-US" dirty="0"/>
          </a:p>
        </p:txBody>
      </p:sp>
    </p:spTree>
    <p:extLst>
      <p:ext uri="{BB962C8B-B14F-4D97-AF65-F5344CB8AC3E}">
        <p14:creationId xmlns:p14="http://schemas.microsoft.com/office/powerpoint/2010/main" val="3667545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3774053"/>
          </a:xfrm>
        </p:spPr>
        <p:txBody>
          <a:bodyPr>
            <a:noAutofit/>
          </a:bodyPr>
          <a:lstStyle/>
          <a:p>
            <a:pPr marL="0" marR="0" lvl="0" indent="0" algn="l" defTabSz="457200" rtl="0" eaLnBrk="0" fontAlgn="base" latinLnBrk="0" hangingPunct="0">
              <a:spcBef>
                <a:spcPts val="0"/>
              </a:spcBef>
              <a:spcAft>
                <a:spcPct val="0"/>
              </a:spcAft>
              <a:buClrTx/>
              <a:buSzTx/>
              <a:buFontTx/>
              <a:buNone/>
              <a:tabLst/>
              <a:defRPr/>
            </a:pPr>
            <a:r>
              <a:rPr lang="en-US" b="1" dirty="0"/>
              <a:t>Presenter Remarks:</a:t>
            </a:r>
            <a:r>
              <a:rPr lang="en-US" b="1" baseline="0" dirty="0"/>
              <a:t> </a:t>
            </a:r>
          </a:p>
          <a:p>
            <a:pPr marL="0" indent="0">
              <a:spcBef>
                <a:spcPts val="0"/>
              </a:spcBef>
              <a:buFont typeface="Arial"/>
              <a:buNone/>
            </a:pPr>
            <a:r>
              <a:rPr lang="en-US" b="0" dirty="0"/>
              <a:t>What resources support TK students</a:t>
            </a:r>
            <a:r>
              <a:rPr lang="en-US" b="0" baseline="0" dirty="0"/>
              <a:t> </a:t>
            </a:r>
            <a:r>
              <a:rPr lang="en-US" b="0" dirty="0"/>
              <a:t>learning and development?</a:t>
            </a:r>
          </a:p>
          <a:p>
            <a:pPr marL="171450" indent="-171450">
              <a:spcBef>
                <a:spcPts val="0"/>
              </a:spcBef>
              <a:buFont typeface="Arial"/>
              <a:buChar char="•"/>
            </a:pPr>
            <a:endParaRPr lang="en-US" dirty="0"/>
          </a:p>
          <a:p>
            <a:pPr marL="0" indent="0">
              <a:spcBef>
                <a:spcPts val="0"/>
              </a:spcBef>
              <a:buFont typeface="Arial"/>
              <a:buNone/>
            </a:pPr>
            <a:r>
              <a:rPr lang="en-US" i="1" dirty="0"/>
              <a:t>Hold</a:t>
            </a:r>
            <a:r>
              <a:rPr lang="en-US" i="1" baseline="0" dirty="0"/>
              <a:t> up each resource separately while describing the core components. </a:t>
            </a:r>
          </a:p>
          <a:p>
            <a:pPr marL="171450" indent="-171450">
              <a:spcBef>
                <a:spcPts val="0"/>
              </a:spcBef>
              <a:buFont typeface="Arial"/>
              <a:buChar char="•"/>
            </a:pPr>
            <a:endParaRPr lang="en-US" baseline="0" dirty="0"/>
          </a:p>
          <a:p>
            <a:pPr marL="0" indent="0" eaLnBrk="1" hangingPunct="1">
              <a:spcBef>
                <a:spcPts val="0"/>
              </a:spcBef>
              <a:buFont typeface="Arial" panose="020B0604020202020204" pitchFamily="34" charset="0"/>
              <a:buNone/>
            </a:pPr>
            <a:r>
              <a:rPr lang="en-US" baseline="0" dirty="0"/>
              <a:t>The California Department of Education’s Preschool Curriculum Framework is the TK Implementation Guide to the foundations. It offers </a:t>
            </a:r>
            <a:r>
              <a:rPr lang="en-US" dirty="0">
                <a:latin typeface="Arial" charset="0"/>
                <a:ea typeface="MS PGothic" charset="0"/>
              </a:rPr>
              <a:t>strategies for the environment, daily routines, teacher</a:t>
            </a:r>
            <a:r>
              <a:rPr lang="en-US" baseline="0" dirty="0">
                <a:latin typeface="Arial" charset="0"/>
                <a:ea typeface="MS PGothic" charset="0"/>
              </a:rPr>
              <a:t> interactions, planned learning opportunities, and strategies to engage families. It also poses questions for reflection.</a:t>
            </a:r>
          </a:p>
          <a:p>
            <a:pPr marL="0" indent="0" eaLnBrk="1" hangingPunct="1">
              <a:spcBef>
                <a:spcPts val="0"/>
              </a:spcBef>
              <a:buFont typeface="Arial" panose="020B0604020202020204" pitchFamily="34" charset="0"/>
              <a:buNone/>
            </a:pPr>
            <a:r>
              <a:rPr lang="en-US" baseline="0" dirty="0">
                <a:latin typeface="Arial" charset="0"/>
                <a:ea typeface="MS PGothic" charset="0"/>
              </a:rPr>
              <a:t> </a:t>
            </a:r>
          </a:p>
          <a:p>
            <a:pPr marL="0" indent="0" eaLnBrk="1" hangingPunct="1">
              <a:spcBef>
                <a:spcPts val="0"/>
              </a:spcBef>
              <a:buFont typeface="Arial" panose="020B0604020202020204" pitchFamily="34" charset="0"/>
              <a:buNone/>
            </a:pPr>
            <a:r>
              <a:rPr lang="en-US" baseline="0" dirty="0">
                <a:latin typeface="Arial" charset="0"/>
                <a:ea typeface="MS PGothic" charset="0"/>
              </a:rPr>
              <a:t>The strategies provided are:</a:t>
            </a:r>
          </a:p>
          <a:p>
            <a:pPr marL="171450" indent="-171450" eaLnBrk="1" hangingPunct="1">
              <a:spcBef>
                <a:spcPts val="0"/>
              </a:spcBef>
              <a:buFont typeface="Arial" panose="020B0604020202020204" pitchFamily="34" charset="0"/>
              <a:buChar char="•"/>
            </a:pPr>
            <a:r>
              <a:rPr lang="en-US" dirty="0">
                <a:latin typeface="Arial" charset="0"/>
                <a:ea typeface="MS PGothic" charset="0"/>
              </a:rPr>
              <a:t>Developmentally appropriate</a:t>
            </a:r>
          </a:p>
          <a:p>
            <a:pPr marL="171450" indent="-171450" eaLnBrk="1" hangingPunct="1">
              <a:spcBef>
                <a:spcPts val="0"/>
              </a:spcBef>
              <a:buFont typeface="Arial" panose="020B0604020202020204" pitchFamily="34" charset="0"/>
              <a:buChar char="•"/>
            </a:pPr>
            <a:r>
              <a:rPr lang="en-US" dirty="0">
                <a:latin typeface="Arial" charset="0"/>
                <a:ea typeface="MS PGothic" charset="0"/>
              </a:rPr>
              <a:t>Reflective and intentional</a:t>
            </a:r>
          </a:p>
          <a:p>
            <a:pPr marL="171450" indent="-171450" eaLnBrk="1" hangingPunct="1">
              <a:spcBef>
                <a:spcPts val="0"/>
              </a:spcBef>
              <a:buFont typeface="Arial" panose="020B0604020202020204" pitchFamily="34" charset="0"/>
              <a:buChar char="•"/>
            </a:pPr>
            <a:r>
              <a:rPr lang="en-US" dirty="0">
                <a:latin typeface="Arial" charset="0"/>
                <a:ea typeface="MS PGothic" charset="0"/>
              </a:rPr>
              <a:t>Individually and culturally meaningful</a:t>
            </a:r>
          </a:p>
          <a:p>
            <a:pPr marL="171450" indent="-171450" eaLnBrk="1" hangingPunct="1">
              <a:spcBef>
                <a:spcPts val="0"/>
              </a:spcBef>
              <a:buFont typeface="Arial" panose="020B0604020202020204" pitchFamily="34" charset="0"/>
              <a:buChar char="•"/>
            </a:pPr>
            <a:r>
              <a:rPr lang="en-US" dirty="0">
                <a:latin typeface="Arial" charset="0"/>
                <a:ea typeface="MS PGothic" charset="0"/>
              </a:rPr>
              <a:t>Inclusive of children with special</a:t>
            </a:r>
            <a:r>
              <a:rPr lang="en-US" baseline="0" dirty="0">
                <a:latin typeface="Arial" charset="0"/>
                <a:ea typeface="MS PGothic" charset="0"/>
              </a:rPr>
              <a:t> needs</a:t>
            </a:r>
            <a:endParaRPr lang="en-US" dirty="0">
              <a:latin typeface="Arial" charset="0"/>
              <a:ea typeface="MS PGothic" charset="0"/>
            </a:endParaRPr>
          </a:p>
          <a:p>
            <a:pPr marL="171450" indent="-171450">
              <a:spcBef>
                <a:spcPts val="0"/>
              </a:spcBef>
              <a:buFont typeface="Arial"/>
              <a:buChar char="•"/>
            </a:pPr>
            <a:endParaRPr lang="en-US" baseline="0" dirty="0"/>
          </a:p>
          <a:p>
            <a:pPr marL="0" indent="0">
              <a:spcBef>
                <a:spcPts val="0"/>
              </a:spcBef>
              <a:buFont typeface="Arial"/>
              <a:buNone/>
            </a:pPr>
            <a:r>
              <a:rPr lang="en-US" baseline="0" dirty="0"/>
              <a:t>The ELA/ELD Framework has a chapter dedicated to TK and corresponds</a:t>
            </a:r>
            <a:r>
              <a:rPr lang="en-US" dirty="0"/>
              <a:t> </a:t>
            </a:r>
            <a:r>
              <a:rPr lang="en-US" baseline="0" dirty="0"/>
              <a:t>with the CA Common Core standards. </a:t>
            </a:r>
          </a:p>
          <a:p>
            <a:pPr marL="171450" indent="-171450">
              <a:spcBef>
                <a:spcPts val="0"/>
              </a:spcBef>
              <a:buFont typeface="Arial"/>
              <a:buChar char="•"/>
            </a:pPr>
            <a:endParaRPr lang="en-US" baseline="0" dirty="0"/>
          </a:p>
          <a:p>
            <a:pPr marL="0" indent="0">
              <a:spcBef>
                <a:spcPts val="0"/>
              </a:spcBef>
              <a:buFont typeface="Arial"/>
              <a:buNone/>
            </a:pPr>
            <a:r>
              <a:rPr lang="en-US" baseline="0" dirty="0"/>
              <a:t>The NAEYC Developmentally Appropriate Practice (DAP): Focus on Kindergartners publication states that the use of play with young children is not specified by the standards, but it is a valuable activity and a way to help students meet expectations. “Seeing the connections between earlier and later learning can help teachers plan curriculum that keeps developmental progression in mind, creating strong foundations while avoiding a “push-down” approach” (DAP, p. 97).</a:t>
            </a:r>
          </a:p>
          <a:p>
            <a:pPr marL="0" indent="0">
              <a:spcBef>
                <a:spcPts val="0"/>
              </a:spcBef>
              <a:buFont typeface="Arial"/>
              <a:buNone/>
            </a:pPr>
            <a:endParaRPr lang="en-US" baseline="0" dirty="0"/>
          </a:p>
          <a:p>
            <a:pPr marL="0" indent="0">
              <a:spcBef>
                <a:spcPts val="0"/>
              </a:spcBef>
              <a:buFont typeface="Arial"/>
              <a:buNone/>
            </a:pPr>
            <a:r>
              <a:rPr lang="en-US" baseline="0" dirty="0"/>
              <a:t>The TK Implementation Guide provides information on all of the components of transitional kindergarten including curriculum, environments, teacher strategies, and key information about English-language and language and literacy development. </a:t>
            </a:r>
          </a:p>
          <a:p>
            <a:pPr marL="171450" indent="-171450">
              <a:spcBef>
                <a:spcPts val="0"/>
              </a:spcBef>
              <a:buFont typeface="Arial"/>
              <a:buChar char="•"/>
            </a:pPr>
            <a:endParaRPr lang="en-US" baseline="0" dirty="0"/>
          </a:p>
          <a:p>
            <a:pPr marL="0" indent="0">
              <a:spcBef>
                <a:spcPts val="0"/>
              </a:spcBef>
              <a:buFont typeface="Arial"/>
              <a:buNone/>
            </a:pPr>
            <a:r>
              <a:rPr lang="en-US" baseline="0" dirty="0"/>
              <a:t>These resources can be used together to create a developmentally appropriate, language rich environment for students.</a:t>
            </a:r>
            <a:endParaRPr lang="en-US" dirty="0"/>
          </a:p>
        </p:txBody>
      </p:sp>
      <p:sp>
        <p:nvSpPr>
          <p:cNvPr id="4" name="Slide Number Placeholder 3"/>
          <p:cNvSpPr>
            <a:spLocks noGrp="1"/>
          </p:cNvSpPr>
          <p:nvPr>
            <p:ph type="sldNum" sz="quarter" idx="10"/>
          </p:nvPr>
        </p:nvSpPr>
        <p:spPr/>
        <p:txBody>
          <a:bodyPr/>
          <a:lstStyle/>
          <a:p>
            <a:fld id="{FCF635D4-1D56-3B49-B449-C7475F28CBA8}" type="slidenum">
              <a:rPr lang="en-US" smtClean="0"/>
              <a:t>40</a:t>
            </a:fld>
            <a:endParaRPr lang="en-US" dirty="0"/>
          </a:p>
        </p:txBody>
      </p:sp>
    </p:spTree>
    <p:extLst>
      <p:ext uri="{BB962C8B-B14F-4D97-AF65-F5344CB8AC3E}">
        <p14:creationId xmlns:p14="http://schemas.microsoft.com/office/powerpoint/2010/main" val="720706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MS Pゴシック" charset="0"/>
                <a:cs typeface="MS Pゴシック" charset="0"/>
              </a:defRPr>
            </a:lvl1pPr>
            <a:lvl2pPr marL="37931725" indent="-37474525" eaLnBrk="0" hangingPunct="0">
              <a:defRPr sz="2400">
                <a:solidFill>
                  <a:schemeClr val="tx1"/>
                </a:solidFill>
                <a:latin typeface="Arial" charset="0"/>
                <a:ea typeface="MS Pゴシック" charset="0"/>
                <a:cs typeface="MS Pゴシック" charset="0"/>
              </a:defRPr>
            </a:lvl2pPr>
            <a:lvl3pPr eaLnBrk="0" hangingPunct="0">
              <a:defRPr sz="2400">
                <a:solidFill>
                  <a:schemeClr val="tx1"/>
                </a:solidFill>
                <a:latin typeface="Arial" charset="0"/>
                <a:ea typeface="MS Pゴシック" charset="0"/>
                <a:cs typeface="MS Pゴシック" charset="0"/>
              </a:defRPr>
            </a:lvl3pPr>
            <a:lvl4pPr eaLnBrk="0" hangingPunct="0">
              <a:defRPr sz="2400">
                <a:solidFill>
                  <a:schemeClr val="tx1"/>
                </a:solidFill>
                <a:latin typeface="Arial" charset="0"/>
                <a:ea typeface="MS Pゴシック" charset="0"/>
                <a:cs typeface="MS Pゴシック" charset="0"/>
              </a:defRPr>
            </a:lvl4pPr>
            <a:lvl5pPr eaLnBrk="0" hangingPunct="0">
              <a:defRPr sz="2400">
                <a:solidFill>
                  <a:schemeClr val="tx1"/>
                </a:solidFill>
                <a:latin typeface="Arial" charset="0"/>
                <a:ea typeface="MS Pゴシック" charset="0"/>
                <a:cs typeface="MS Pゴシック" charset="0"/>
              </a:defRPr>
            </a:lvl5pPr>
            <a:lvl6pPr marL="457200" eaLnBrk="0" fontAlgn="base" hangingPunct="0">
              <a:spcBef>
                <a:spcPct val="0"/>
              </a:spcBef>
              <a:spcAft>
                <a:spcPct val="0"/>
              </a:spcAft>
              <a:defRPr sz="2400">
                <a:solidFill>
                  <a:schemeClr val="tx1"/>
                </a:solidFill>
                <a:latin typeface="Arial" charset="0"/>
                <a:ea typeface="MS Pゴシック" charset="0"/>
                <a:cs typeface="MS Pゴシック" charset="0"/>
              </a:defRPr>
            </a:lvl6pPr>
            <a:lvl7pPr marL="914400" eaLnBrk="0" fontAlgn="base" hangingPunct="0">
              <a:spcBef>
                <a:spcPct val="0"/>
              </a:spcBef>
              <a:spcAft>
                <a:spcPct val="0"/>
              </a:spcAft>
              <a:defRPr sz="2400">
                <a:solidFill>
                  <a:schemeClr val="tx1"/>
                </a:solidFill>
                <a:latin typeface="Arial" charset="0"/>
                <a:ea typeface="MS Pゴシック" charset="0"/>
                <a:cs typeface="MS Pゴシック" charset="0"/>
              </a:defRPr>
            </a:lvl7pPr>
            <a:lvl8pPr marL="1371600" eaLnBrk="0" fontAlgn="base" hangingPunct="0">
              <a:spcBef>
                <a:spcPct val="0"/>
              </a:spcBef>
              <a:spcAft>
                <a:spcPct val="0"/>
              </a:spcAft>
              <a:defRPr sz="2400">
                <a:solidFill>
                  <a:schemeClr val="tx1"/>
                </a:solidFill>
                <a:latin typeface="Arial" charset="0"/>
                <a:ea typeface="MS Pゴシック" charset="0"/>
                <a:cs typeface="MS Pゴシック" charset="0"/>
              </a:defRPr>
            </a:lvl8pPr>
            <a:lvl9pPr marL="1828800" eaLnBrk="0" fontAlgn="base" hangingPunct="0">
              <a:spcBef>
                <a:spcPct val="0"/>
              </a:spcBef>
              <a:spcAft>
                <a:spcPct val="0"/>
              </a:spcAft>
              <a:defRPr sz="2400">
                <a:solidFill>
                  <a:schemeClr val="tx1"/>
                </a:solidFill>
                <a:latin typeface="Arial" charset="0"/>
                <a:ea typeface="MS Pゴシック" charset="0"/>
                <a:cs typeface="MS Pゴシック" charset="0"/>
              </a:defRPr>
            </a:lvl9pPr>
          </a:lstStyle>
          <a:p>
            <a:pPr algn="r" eaLnBrk="1" hangingPunct="1"/>
            <a:fld id="{F612EF48-FD5B-7D4B-A7A3-1D0740115994}" type="slidenum">
              <a:rPr lang="en-US" sz="1200"/>
              <a:pPr algn="r" eaLnBrk="1" hangingPunct="1"/>
              <a:t>41</a:t>
            </a:fld>
            <a:endParaRPr lang="en-US" sz="1200" dirty="0"/>
          </a:p>
        </p:txBody>
      </p:sp>
      <p:sp>
        <p:nvSpPr>
          <p:cNvPr id="72707" name="Rectangle 2"/>
          <p:cNvSpPr>
            <a:spLocks noGrp="1" noRot="1" noChangeAspect="1" noChangeArrowheads="1" noTextEdit="1"/>
          </p:cNvSpPr>
          <p:nvPr>
            <p:ph type="sldImg"/>
          </p:nvPr>
        </p:nvSpPr>
        <p:spPr>
          <a:xfrm>
            <a:off x="1106488" y="696913"/>
            <a:ext cx="4648200" cy="3486150"/>
          </a:xfrm>
          <a:ln/>
        </p:spPr>
      </p:sp>
      <p:sp>
        <p:nvSpPr>
          <p:cNvPr id="72708" name="Rectangle 3"/>
          <p:cNvSpPr>
            <a:spLocks noGrp="1" noChangeArrowheads="1"/>
          </p:cNvSpPr>
          <p:nvPr>
            <p:ph type="body" idx="1"/>
          </p:nvPr>
        </p:nvSpPr>
        <p:spPr>
          <a:xfrm>
            <a:off x="687388" y="4414825"/>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Presenter Remarks:</a:t>
            </a:r>
            <a:r>
              <a:rPr lang="en-US" b="1" baseline="0" dirty="0"/>
              <a:t> </a:t>
            </a:r>
          </a:p>
          <a:p>
            <a:pPr defTabSz="457200"/>
            <a:r>
              <a:rPr lang="en-US" dirty="0"/>
              <a:t>The Preschool Curriculum Framework offers guidance on how teachers can support learning and development described in the foundations through environments and materials</a:t>
            </a:r>
            <a:r>
              <a:rPr lang="en-US" baseline="0" dirty="0"/>
              <a:t> </a:t>
            </a:r>
            <a:r>
              <a:rPr lang="en-US" dirty="0"/>
              <a:t>that are developmentally appropriate, as well as individually and culturally meaningful experiences that engage families.</a:t>
            </a:r>
          </a:p>
          <a:p>
            <a:pPr defTabSz="457200"/>
            <a:endParaRPr lang="en-US" dirty="0"/>
          </a:p>
          <a:p>
            <a:pPr marL="0" marR="0" indent="0" algn="l" defTabSz="457200" rtl="0" eaLnBrk="0" fontAlgn="base" latinLnBrk="0" hangingPunct="0">
              <a:lnSpc>
                <a:spcPct val="100000"/>
              </a:lnSpc>
              <a:spcAft>
                <a:spcPct val="0"/>
              </a:spcAft>
              <a:buClrTx/>
              <a:buSzTx/>
              <a:buFontTx/>
              <a:buNone/>
              <a:tabLst/>
              <a:defRPr/>
            </a:pPr>
            <a:r>
              <a:rPr lang="en-US" altLang="en-US" dirty="0"/>
              <a:t>“Family engagement with schools has been linked to important outcomes for children of all families including families with English</a:t>
            </a:r>
            <a:r>
              <a:rPr lang="en-US" altLang="en-US" baseline="0" dirty="0"/>
              <a:t> language learner </a:t>
            </a:r>
            <a:r>
              <a:rPr lang="en-US" altLang="en-US" dirty="0"/>
              <a:t>students.</a:t>
            </a:r>
            <a:r>
              <a:rPr lang="en-US" altLang="en-US" baseline="0" dirty="0"/>
              <a:t> Numerous positive developmental child outcomes have been associated with family engagement including: Early literacy skills, cognitive language developments skills, social emotional skills, and academic achievement” </a:t>
            </a:r>
            <a:r>
              <a:rPr lang="en-US" i="0" dirty="0"/>
              <a:t>(DLL Overview Papers</a:t>
            </a:r>
            <a:r>
              <a:rPr lang="en-US" dirty="0"/>
              <a:t>, p. 121).</a:t>
            </a:r>
          </a:p>
          <a:p>
            <a:pPr defTabSz="457200">
              <a:spcBef>
                <a:spcPts val="450"/>
              </a:spcBef>
            </a:pPr>
            <a:endParaRPr lang="en-US" dirty="0"/>
          </a:p>
        </p:txBody>
      </p:sp>
      <p:sp>
        <p:nvSpPr>
          <p:cNvPr id="2" name="Slide Number Placeholder 1"/>
          <p:cNvSpPr>
            <a:spLocks noGrp="1"/>
          </p:cNvSpPr>
          <p:nvPr>
            <p:ph type="sldNum" sz="quarter" idx="10"/>
          </p:nvPr>
        </p:nvSpPr>
        <p:spPr/>
        <p:txBody>
          <a:bodyPr/>
          <a:lstStyle/>
          <a:p>
            <a:fld id="{FCE9ED2B-B8DD-438B-A0BE-FFD01778ACBF}" type="slidenum">
              <a:rPr lang="en-US" altLang="en-US" smtClean="0"/>
              <a:pPr/>
              <a:t>41</a:t>
            </a:fld>
            <a:endParaRPr lang="en-US" altLang="en-US" dirty="0"/>
          </a:p>
        </p:txBody>
      </p:sp>
    </p:spTree>
    <p:extLst>
      <p:ext uri="{BB962C8B-B14F-4D97-AF65-F5344CB8AC3E}">
        <p14:creationId xmlns:p14="http://schemas.microsoft.com/office/powerpoint/2010/main" val="1433027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charset="0"/>
                <a:ea typeface="Arial" charset="0"/>
                <a:cs typeface="Arial" charset="0"/>
              </a:rPr>
              <a:t>Presenter Remarks:</a:t>
            </a:r>
          </a:p>
          <a:p>
            <a:r>
              <a:rPr lang="en-US" sz="1200" dirty="0">
                <a:latin typeface="Arial" charset="0"/>
                <a:ea typeface="Arial" charset="0"/>
                <a:cs typeface="Arial" charset="0"/>
              </a:rPr>
              <a:t>The</a:t>
            </a:r>
            <a:r>
              <a:rPr lang="en-US" sz="1200" baseline="0" dirty="0">
                <a:latin typeface="Arial" charset="0"/>
                <a:ea typeface="Arial" charset="0"/>
                <a:cs typeface="Arial" charset="0"/>
              </a:rPr>
              <a:t> guiding principles are overarching values and beliefs developed to assist teachers in their work with students who are English-language learners.</a:t>
            </a:r>
          </a:p>
          <a:p>
            <a:endParaRPr lang="en-US" sz="1200" dirty="0">
              <a:latin typeface="Arial" charset="0"/>
              <a:ea typeface="Arial" charset="0"/>
              <a:cs typeface="Arial" charset="0"/>
            </a:endParaRPr>
          </a:p>
          <a:p>
            <a:r>
              <a:rPr lang="en-US" sz="1200" dirty="0">
                <a:latin typeface="Arial" charset="0"/>
                <a:ea typeface="Arial" charset="0"/>
                <a:cs typeface="Arial" charset="0"/>
              </a:rPr>
              <a:t>Review the </a:t>
            </a:r>
            <a:r>
              <a:rPr lang="en-US" sz="1200" kern="1200" dirty="0">
                <a:solidFill>
                  <a:schemeClr val="tx1"/>
                </a:solidFill>
                <a:effectLst/>
                <a:latin typeface="Arial" charset="0"/>
                <a:ea typeface="Arial" charset="0"/>
                <a:cs typeface="Arial" charset="0"/>
              </a:rPr>
              <a:t>Preschool Curriculum Framework Guiding Principles for English-Language Development </a:t>
            </a:r>
            <a:r>
              <a:rPr lang="en-US" sz="1200" dirty="0">
                <a:latin typeface="Arial" charset="0"/>
                <a:ea typeface="Arial" charset="0"/>
                <a:cs typeface="Arial" charset="0"/>
              </a:rPr>
              <a:t>section on pages</a:t>
            </a:r>
            <a:r>
              <a:rPr lang="en-US" sz="1200" baseline="0" dirty="0">
                <a:latin typeface="Arial" charset="0"/>
                <a:ea typeface="Arial" charset="0"/>
                <a:cs typeface="Arial" charset="0"/>
              </a:rPr>
              <a:t> 180-181</a:t>
            </a:r>
            <a:r>
              <a:rPr lang="en-US" sz="1200" dirty="0">
                <a:latin typeface="Arial" charset="0"/>
                <a:ea typeface="Arial" charset="0"/>
                <a:cs typeface="Arial" charset="0"/>
              </a:rPr>
              <a:t>. You may also utilize the </a:t>
            </a:r>
            <a:r>
              <a:rPr lang="en-US" sz="1200" kern="1200" dirty="0">
                <a:solidFill>
                  <a:schemeClr val="tx1"/>
                </a:solidFill>
                <a:effectLst/>
                <a:latin typeface="Arial" pitchFamily="34" charset="0"/>
                <a:ea typeface="MS PGothic" panose="020B0600070205080204" pitchFamily="34" charset="-128"/>
                <a:cs typeface="Arial" pitchFamily="34" charset="0"/>
              </a:rPr>
              <a:t>Preschool Curriculum Framework Guiding Principles for English-Language</a:t>
            </a:r>
            <a:r>
              <a:rPr lang="en-US" sz="1200" kern="1200" baseline="0" dirty="0">
                <a:solidFill>
                  <a:schemeClr val="tx1"/>
                </a:solidFill>
                <a:effectLst/>
                <a:latin typeface="Arial" pitchFamily="34" charset="0"/>
                <a:ea typeface="MS PGothic" panose="020B0600070205080204" pitchFamily="34" charset="-128"/>
                <a:cs typeface="Arial" pitchFamily="34" charset="0"/>
              </a:rPr>
              <a:t> s</a:t>
            </a:r>
            <a:r>
              <a:rPr lang="en-US" sz="1200" baseline="0" dirty="0">
                <a:latin typeface="Arial" charset="0"/>
                <a:ea typeface="Arial" charset="0"/>
                <a:cs typeface="Arial" charset="0"/>
              </a:rPr>
              <a:t>heet from the center of the table. (This sheet is listed under table materials and has a Table Materials heading.)</a:t>
            </a:r>
            <a:endParaRPr lang="en-US" sz="1200" dirty="0">
              <a:latin typeface="Arial" charset="0"/>
              <a:ea typeface="Arial" charset="0"/>
              <a:cs typeface="Arial" charset="0"/>
            </a:endParaRPr>
          </a:p>
          <a:p>
            <a:endParaRPr lang="en-US" sz="1200" dirty="0">
              <a:latin typeface="Arial" charset="0"/>
              <a:ea typeface="Arial" charset="0"/>
              <a:cs typeface="Arial"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latin typeface="Arial" charset="0"/>
                <a:ea typeface="Arial" charset="0"/>
                <a:cs typeface="Arial" charset="0"/>
              </a:rPr>
              <a:t>Read</a:t>
            </a:r>
            <a:r>
              <a:rPr lang="en-US" sz="1200" baseline="0" dirty="0">
                <a:latin typeface="Arial" charset="0"/>
                <a:ea typeface="Arial" charset="0"/>
                <a:cs typeface="Arial" charset="0"/>
              </a:rPr>
              <a:t>, in full, the guiding principle that most resonates with you from </a:t>
            </a:r>
            <a:r>
              <a:rPr lang="en-US" sz="1200" dirty="0">
                <a:latin typeface="Arial" charset="0"/>
                <a:ea typeface="Arial" charset="0"/>
                <a:cs typeface="Arial" charset="0"/>
              </a:rPr>
              <a:t>pages 180-181</a:t>
            </a:r>
            <a:r>
              <a:rPr lang="en-US" sz="1200" baseline="0" dirty="0">
                <a:latin typeface="Arial" charset="0"/>
                <a:ea typeface="Arial" charset="0"/>
                <a:cs typeface="Arial" charset="0"/>
              </a:rPr>
              <a:t> of the </a:t>
            </a:r>
            <a:r>
              <a:rPr lang="en-US" sz="1200" dirty="0">
                <a:latin typeface="Arial" charset="0"/>
                <a:ea typeface="Arial" charset="0"/>
                <a:cs typeface="Arial" charset="0"/>
              </a:rPr>
              <a:t>Preschool</a:t>
            </a:r>
            <a:r>
              <a:rPr lang="en-US" sz="1200" baseline="0" dirty="0">
                <a:latin typeface="Arial" charset="0"/>
                <a:ea typeface="Arial" charset="0"/>
                <a:cs typeface="Arial" charset="0"/>
              </a:rPr>
              <a:t> Curriculum Framework. Once you are done reading, share why you chose that particular principle with an elbow partner.</a:t>
            </a:r>
            <a:endParaRPr lang="en-US" sz="1200" dirty="0">
              <a:latin typeface="Arial" charset="0"/>
              <a:ea typeface="Arial" charset="0"/>
              <a:cs typeface="Arial" charset="0"/>
            </a:endParaRPr>
          </a:p>
          <a:p>
            <a:endParaRPr lang="en-US" sz="1200" dirty="0">
              <a:latin typeface="Arial" charset="0"/>
              <a:ea typeface="Arial" charset="0"/>
              <a:cs typeface="Arial" charset="0"/>
            </a:endParaRPr>
          </a:p>
          <a:p>
            <a:r>
              <a:rPr lang="en-US" sz="1200" dirty="0">
                <a:latin typeface="Arial" charset="0"/>
                <a:ea typeface="Arial" charset="0"/>
                <a:cs typeface="Arial" charset="0"/>
              </a:rPr>
              <a:t>There</a:t>
            </a:r>
            <a:r>
              <a:rPr lang="en-US" sz="1200" baseline="0" dirty="0">
                <a:latin typeface="Arial" charset="0"/>
                <a:ea typeface="Arial" charset="0"/>
                <a:cs typeface="Arial" charset="0"/>
              </a:rPr>
              <a:t> </a:t>
            </a:r>
            <a:r>
              <a:rPr lang="en-US" sz="1200" dirty="0">
                <a:latin typeface="Arial" charset="0"/>
                <a:ea typeface="Arial" charset="0"/>
                <a:cs typeface="Arial" charset="0"/>
              </a:rPr>
              <a:t>are also eight</a:t>
            </a:r>
            <a:r>
              <a:rPr lang="en-US" sz="1200" baseline="0" dirty="0">
                <a:latin typeface="Arial" charset="0"/>
                <a:ea typeface="Arial" charset="0"/>
                <a:cs typeface="Arial" charset="0"/>
              </a:rPr>
              <a:t> overarching principles on page five of the framework; “Play is a primary context for learning” is just one example of the overarching principles for the framework.</a:t>
            </a:r>
            <a:endParaRPr lang="en-US" sz="12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42</a:t>
            </a:fld>
            <a:endParaRPr lang="en-US" altLang="en-US" dirty="0"/>
          </a:p>
        </p:txBody>
      </p:sp>
    </p:spTree>
    <p:extLst>
      <p:ext uri="{BB962C8B-B14F-4D97-AF65-F5344CB8AC3E}">
        <p14:creationId xmlns:p14="http://schemas.microsoft.com/office/powerpoint/2010/main" val="1261388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685800" y="4449115"/>
            <a:ext cx="5486400" cy="438085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marL="0" marR="0" indent="0" algn="l" defTabSz="457200" rtl="0" eaLnBrk="0" fontAlgn="base" latinLnBrk="0" hangingPunct="0">
              <a:spcBef>
                <a:spcPts val="0"/>
              </a:spcBef>
              <a:spcAft>
                <a:spcPct val="0"/>
              </a:spcAft>
              <a:buClrTx/>
              <a:buSzTx/>
              <a:buFontTx/>
              <a:buNone/>
              <a:tabLst/>
              <a:defRPr/>
            </a:pPr>
            <a:r>
              <a:rPr lang="en-US" b="1" dirty="0"/>
              <a:t>Presenter Remarks: </a:t>
            </a:r>
          </a:p>
          <a:p>
            <a:pPr>
              <a:spcBef>
                <a:spcPts val="0"/>
              </a:spcBef>
            </a:pPr>
            <a:r>
              <a:rPr lang="en-US" dirty="0"/>
              <a:t>It</a:t>
            </a:r>
            <a:r>
              <a:rPr lang="en-US" baseline="0" dirty="0"/>
              <a:t> is important to understand the direct alignment between the Preschool Learning Foundations and the Preschool Curriculum Framework.</a:t>
            </a:r>
          </a:p>
          <a:p>
            <a:pPr>
              <a:spcBef>
                <a:spcPts val="0"/>
              </a:spcBef>
            </a:pPr>
            <a:endParaRPr lang="en-US" baseline="0" dirty="0"/>
          </a:p>
          <a:p>
            <a:pPr>
              <a:spcBef>
                <a:spcPts val="0"/>
              </a:spcBef>
            </a:pPr>
            <a:r>
              <a:rPr lang="en-US" baseline="0" dirty="0"/>
              <a:t>Please find the corresponding substrand pages at your table. </a:t>
            </a:r>
            <a:r>
              <a:rPr lang="en-US" dirty="0"/>
              <a:t>The strands and substrands are aligned in the foundations and the framework. For example, turn</a:t>
            </a:r>
            <a:r>
              <a:rPr lang="en-US" baseline="0" dirty="0"/>
              <a:t> to </a:t>
            </a:r>
            <a:r>
              <a:rPr lang="en-US" altLang="ja-JP" dirty="0"/>
              <a:t>page 112</a:t>
            </a:r>
            <a:r>
              <a:rPr lang="en-US" dirty="0"/>
              <a:t> in the Preschool Learning Foundations, Volume 1. What substrand do</a:t>
            </a:r>
            <a:r>
              <a:rPr lang="en-US" baseline="0" dirty="0"/>
              <a:t> you see? </a:t>
            </a:r>
            <a:r>
              <a:rPr lang="en-US" i="1" dirty="0"/>
              <a:t>Answer:</a:t>
            </a:r>
            <a:r>
              <a:rPr lang="en-US" i="1" baseline="0" dirty="0"/>
              <a:t> </a:t>
            </a:r>
            <a:r>
              <a:rPr lang="en-US" i="1" dirty="0"/>
              <a:t>Listening</a:t>
            </a:r>
            <a:endParaRPr lang="en-US" altLang="ja-JP" i="1" dirty="0"/>
          </a:p>
          <a:p>
            <a:pPr>
              <a:spcBef>
                <a:spcPts val="0"/>
              </a:spcBef>
            </a:pPr>
            <a:endParaRPr lang="en-US" altLang="ja-JP" dirty="0"/>
          </a:p>
          <a:p>
            <a:pPr>
              <a:spcBef>
                <a:spcPts val="0"/>
              </a:spcBef>
            </a:pPr>
            <a:r>
              <a:rPr lang="en-US" altLang="ja-JP" dirty="0"/>
              <a:t>Now turn to page 189 in the Preschool Curriculum Framework. </a:t>
            </a:r>
            <a:r>
              <a:rPr lang="en-US" altLang="ja-JP" baseline="0" dirty="0"/>
              <a:t>What do you see? </a:t>
            </a:r>
            <a:r>
              <a:rPr lang="en-US" altLang="ja-JP" i="1" baseline="0" dirty="0"/>
              <a:t>Answer: A vignette about the substrand 1.0 </a:t>
            </a:r>
            <a:r>
              <a:rPr lang="ja-JP" altLang="en-US" i="1" dirty="0"/>
              <a:t>“</a:t>
            </a:r>
            <a:r>
              <a:rPr lang="en-US" altLang="ja-JP" i="1" dirty="0"/>
              <a:t>Children listen with understanding.</a:t>
            </a:r>
            <a:r>
              <a:rPr lang="ja-JP" altLang="en-US" i="1" dirty="0"/>
              <a:t>”</a:t>
            </a:r>
            <a:r>
              <a:rPr lang="en-US" altLang="ja-JP" i="1" dirty="0"/>
              <a:t> </a:t>
            </a:r>
          </a:p>
          <a:p>
            <a:pPr>
              <a:spcBef>
                <a:spcPts val="0"/>
              </a:spcBef>
            </a:pPr>
            <a:endParaRPr lang="en-US" altLang="ja-JP" dirty="0"/>
          </a:p>
          <a:p>
            <a:pPr marL="0" marR="0" indent="0" algn="l" defTabSz="457200" rtl="0" eaLnBrk="0" fontAlgn="base" latinLnBrk="0" hangingPunct="0">
              <a:spcBef>
                <a:spcPts val="0"/>
              </a:spcBef>
              <a:spcAft>
                <a:spcPct val="0"/>
              </a:spcAft>
              <a:buClrTx/>
              <a:buSzTx/>
              <a:buFontTx/>
              <a:buNone/>
              <a:tabLst/>
              <a:defRPr/>
            </a:pPr>
            <a:r>
              <a:rPr lang="en-US" altLang="ja-JP" dirty="0"/>
              <a:t>Turn to page 190 and find the teachable moment following the vignette. Follow along until reaching</a:t>
            </a:r>
            <a:r>
              <a:rPr lang="en-US" altLang="ja-JP" baseline="0" dirty="0"/>
              <a:t> the bolded </a:t>
            </a:r>
            <a:r>
              <a:rPr lang="en-US" altLang="ja-JP" dirty="0"/>
              <a:t>interaction and strategy</a:t>
            </a:r>
            <a:r>
              <a:rPr lang="en-US" altLang="ja-JP" baseline="0" dirty="0"/>
              <a:t> on page 191 titled, </a:t>
            </a:r>
            <a:r>
              <a:rPr lang="en-US" altLang="ja-JP" b="1" baseline="0" dirty="0"/>
              <a:t>“Use language and literacy activities that contain repetitive refrains.” </a:t>
            </a:r>
            <a:r>
              <a:rPr lang="en-US" altLang="ja-JP" b="0" baseline="0" dirty="0"/>
              <a:t>Read this interaction and strategy.</a:t>
            </a:r>
            <a:endParaRPr lang="en-US" altLang="ja-JP" b="0" dirty="0"/>
          </a:p>
          <a:p>
            <a:pPr>
              <a:spcBef>
                <a:spcPts val="0"/>
              </a:spcBef>
            </a:pPr>
            <a:endParaRPr lang="en-US" altLang="ja-JP" b="0" baseline="0" dirty="0"/>
          </a:p>
          <a:p>
            <a:pPr>
              <a:spcBef>
                <a:spcPts val="0"/>
              </a:spcBef>
            </a:pPr>
            <a:r>
              <a:rPr lang="en-US" altLang="ja-JP" b="0" i="1" baseline="0" dirty="0"/>
              <a:t>Ask if someone has an example from their class they would like to share. Have the group join in.</a:t>
            </a:r>
          </a:p>
          <a:p>
            <a:pPr>
              <a:spcBef>
                <a:spcPts val="0"/>
              </a:spcBef>
            </a:pPr>
            <a:endParaRPr lang="en-US" altLang="ja-JP" b="1" baseline="0" dirty="0"/>
          </a:p>
          <a:p>
            <a:pPr>
              <a:spcBef>
                <a:spcPts val="0"/>
              </a:spcBef>
            </a:pPr>
            <a:r>
              <a:rPr lang="en-US" altLang="ja-JP" b="0" baseline="0" dirty="0"/>
              <a:t>Now that you have located the strategies, we will engage in an activity that will help you to become familiar with the interactions and strategies </a:t>
            </a:r>
            <a:r>
              <a:rPr lang="en-US" altLang="ja-JP" b="0" dirty="0"/>
              <a:t>for listening</a:t>
            </a:r>
            <a:r>
              <a:rPr lang="en-US" altLang="ja-JP" b="0" baseline="0" dirty="0"/>
              <a:t>. </a:t>
            </a:r>
          </a:p>
          <a:p>
            <a:pPr>
              <a:spcBef>
                <a:spcPts val="0"/>
              </a:spcBef>
            </a:pPr>
            <a:endParaRPr lang="en-US" altLang="ja-JP" b="0" baseline="0" dirty="0"/>
          </a:p>
        </p:txBody>
      </p:sp>
      <p:sp>
        <p:nvSpPr>
          <p:cNvPr id="2" name="Slide Number Placeholder 1"/>
          <p:cNvSpPr>
            <a:spLocks noGrp="1"/>
          </p:cNvSpPr>
          <p:nvPr>
            <p:ph type="sldNum" sz="quarter" idx="10"/>
          </p:nvPr>
        </p:nvSpPr>
        <p:spPr/>
        <p:txBody>
          <a:bodyPr/>
          <a:lstStyle/>
          <a:p>
            <a:fld id="{FCE9ED2B-B8DD-438B-A0BE-FFD01778ACBF}" type="slidenum">
              <a:rPr lang="en-US" altLang="en-US" smtClean="0"/>
              <a:pPr/>
              <a:t>43</a:t>
            </a:fld>
            <a:endParaRPr lang="en-US" altLang="en-US" dirty="0"/>
          </a:p>
        </p:txBody>
      </p:sp>
    </p:spTree>
    <p:extLst>
      <p:ext uri="{BB962C8B-B14F-4D97-AF65-F5344CB8AC3E}">
        <p14:creationId xmlns:p14="http://schemas.microsoft.com/office/powerpoint/2010/main" val="12236742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0" marR="0" lvl="0" indent="0" algn="l" defTabSz="457200" rtl="0" eaLnBrk="0" fontAlgn="base" latinLnBrk="0" hangingPunct="0">
              <a:spcAft>
                <a:spcPts val="0"/>
              </a:spcAft>
              <a:buClrTx/>
              <a:buSzTx/>
              <a:buFontTx/>
              <a:buNone/>
              <a:tabLst/>
              <a:defRPr/>
            </a:pPr>
            <a:r>
              <a:rPr lang="en-US" b="1" dirty="0"/>
              <a:t>Presenter Remarks:</a:t>
            </a:r>
            <a:r>
              <a:rPr lang="en-US" b="1" baseline="0" dirty="0"/>
              <a:t> </a:t>
            </a:r>
            <a:endParaRPr lang="en-US" b="1" dirty="0"/>
          </a:p>
          <a:p>
            <a:pPr>
              <a:spcAft>
                <a:spcPts val="0"/>
              </a:spcAft>
            </a:pPr>
            <a:r>
              <a:rPr lang="en-US" altLang="ja-JP" b="0" baseline="0" dirty="0"/>
              <a:t>Take out Handout 8: </a:t>
            </a:r>
            <a:r>
              <a:rPr lang="en-US" kern="1200" dirty="0">
                <a:solidFill>
                  <a:schemeClr val="tx1"/>
                </a:solidFill>
                <a:effectLst/>
              </a:rPr>
              <a:t>Preschool Curriculum Framework</a:t>
            </a:r>
            <a:r>
              <a:rPr lang="en-US" kern="1200" baseline="0" dirty="0">
                <a:solidFill>
                  <a:schemeClr val="tx1"/>
                </a:solidFill>
                <a:effectLst/>
              </a:rPr>
              <a:t> </a:t>
            </a:r>
            <a:r>
              <a:rPr lang="en-US" kern="1200" dirty="0">
                <a:solidFill>
                  <a:schemeClr val="tx1"/>
                </a:solidFill>
                <a:effectLst/>
              </a:rPr>
              <a:t>Interactions and Strategies for Listening:</a:t>
            </a:r>
            <a:r>
              <a:rPr lang="en-US" kern="1200" baseline="0" dirty="0">
                <a:solidFill>
                  <a:schemeClr val="tx1"/>
                </a:solidFill>
                <a:effectLst/>
              </a:rPr>
              <a:t> </a:t>
            </a:r>
            <a:r>
              <a:rPr lang="en-US" kern="1200" dirty="0">
                <a:solidFill>
                  <a:schemeClr val="tx1"/>
                </a:solidFill>
                <a:effectLst/>
              </a:rPr>
              <a:t>English-Language Development Domain.</a:t>
            </a:r>
            <a:endParaRPr lang="en-US" altLang="ja-JP" b="0" baseline="0" dirty="0"/>
          </a:p>
          <a:p>
            <a:pPr>
              <a:spcAft>
                <a:spcPts val="0"/>
              </a:spcAft>
            </a:pPr>
            <a:endParaRPr lang="en-US" altLang="ja-JP" b="0" baseline="0" dirty="0"/>
          </a:p>
          <a:p>
            <a:pPr>
              <a:spcAft>
                <a:spcPts val="0"/>
              </a:spcAft>
            </a:pPr>
            <a:r>
              <a:rPr lang="en-US" altLang="ja-JP" b="0" i="1" baseline="0" dirty="0"/>
              <a:t>Read the strategies and share how they might have used them.</a:t>
            </a:r>
            <a:endParaRPr lang="en-US" b="1" i="1" baseline="0" dirty="0"/>
          </a:p>
        </p:txBody>
      </p:sp>
      <p:sp>
        <p:nvSpPr>
          <p:cNvPr id="829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A72A2AA-D8B7-41AF-A7EB-8ACF7E9228C5}" type="slidenum">
              <a:rPr lang="en-US" altLang="en-US" sz="1200"/>
              <a:pPr/>
              <a:t>44</a:t>
            </a:fld>
            <a:endParaRPr lang="en-US" altLang="en-US" sz="1200" dirty="0"/>
          </a:p>
        </p:txBody>
      </p:sp>
    </p:spTree>
    <p:extLst>
      <p:ext uri="{BB962C8B-B14F-4D97-AF65-F5344CB8AC3E}">
        <p14:creationId xmlns:p14="http://schemas.microsoft.com/office/powerpoint/2010/main" val="12115570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9115"/>
            <a:ext cx="5486400" cy="4114800"/>
          </a:xfrm>
        </p:spPr>
        <p:txBody>
          <a:bodyPr>
            <a:noAutofit/>
          </a:bodyPr>
          <a:lstStyle/>
          <a:p>
            <a:pPr marL="0" marR="0" lvl="0" indent="0" algn="l" defTabSz="457200" rtl="0" eaLnBrk="0" fontAlgn="base" latinLnBrk="0" hangingPunct="0">
              <a:spcBef>
                <a:spcPts val="0"/>
              </a:spcBef>
              <a:spcAft>
                <a:spcPts val="0"/>
              </a:spcAft>
              <a:buClrTx/>
              <a:buSzTx/>
              <a:buFontTx/>
              <a:buNone/>
              <a:tabLst/>
              <a:defRPr/>
            </a:pPr>
            <a:r>
              <a:rPr lang="en-US" b="1" dirty="0"/>
              <a:t>Presenter Remarks:</a:t>
            </a:r>
            <a:r>
              <a:rPr lang="en-US" b="1" baseline="0" dirty="0"/>
              <a:t> </a:t>
            </a:r>
          </a:p>
          <a:p>
            <a:pPr>
              <a:spcBef>
                <a:spcPts val="0"/>
              </a:spcBef>
              <a:spcAft>
                <a:spcPts val="0"/>
              </a:spcAft>
            </a:pPr>
            <a:r>
              <a:rPr lang="en-US" dirty="0"/>
              <a:t>Many different forms of communication occur during the daily routines and rituals that take place in the classroom.</a:t>
            </a:r>
            <a:r>
              <a:rPr lang="en-US" b="1" baseline="0" dirty="0"/>
              <a:t> </a:t>
            </a:r>
            <a:r>
              <a:rPr lang="en-US" dirty="0"/>
              <a:t>Children exhibit</a:t>
            </a:r>
            <a:r>
              <a:rPr lang="en-US" baseline="0" dirty="0"/>
              <a:t> forms of communication</a:t>
            </a:r>
            <a:r>
              <a:rPr lang="en-US" dirty="0"/>
              <a:t> within the focus areas of needs, vocabulary production, conversation, utterance length, grammar usage, inquiry, and social conventions as</a:t>
            </a:r>
            <a:r>
              <a:rPr lang="en-US" baseline="0" dirty="0"/>
              <a:t> they:</a:t>
            </a:r>
          </a:p>
          <a:p>
            <a:pPr marL="171450" marR="0" lvl="0" indent="-171450" algn="l" defTabSz="457200" rtl="0" eaLnBrk="0" fontAlgn="base" latinLnBrk="0" hangingPunct="0">
              <a:spcBef>
                <a:spcPts val="0"/>
              </a:spcBef>
              <a:spcAft>
                <a:spcPts val="0"/>
              </a:spcAft>
              <a:buClrTx/>
              <a:buSzTx/>
              <a:buFont typeface="Arial" panose="020B0604020202020204" pitchFamily="34" charset="0"/>
              <a:buChar char="•"/>
              <a:tabLst/>
              <a:defRPr/>
            </a:pPr>
            <a:r>
              <a:rPr lang="en-US" b="0" dirty="0"/>
              <a:t>1.0</a:t>
            </a:r>
            <a:r>
              <a:rPr lang="en-US" b="0" baseline="0" dirty="0"/>
              <a:t>  </a:t>
            </a:r>
            <a:r>
              <a:rPr lang="en-US" b="0" dirty="0"/>
              <a:t>Use nonverbal </a:t>
            </a:r>
            <a:r>
              <a:rPr lang="en-US" dirty="0"/>
              <a:t>strategies to communicate with others.</a:t>
            </a:r>
          </a:p>
          <a:p>
            <a:pPr marL="171450" marR="0" lvl="0" indent="-171450" algn="l" defTabSz="457200" rtl="0" eaLnBrk="0" fontAlgn="base" latinLnBrk="0" hangingPunct="0">
              <a:spcBef>
                <a:spcPts val="0"/>
              </a:spcBef>
              <a:spcAft>
                <a:spcPts val="0"/>
              </a:spcAft>
              <a:buClrTx/>
              <a:buSzTx/>
              <a:buFont typeface="Arial" panose="020B0604020202020204" pitchFamily="34" charset="0"/>
              <a:buChar char="•"/>
              <a:tabLst/>
              <a:defRPr/>
            </a:pPr>
            <a:r>
              <a:rPr lang="en-US" dirty="0"/>
              <a:t>2.0</a:t>
            </a:r>
            <a:r>
              <a:rPr lang="en-US" baseline="0" dirty="0"/>
              <a:t>  </a:t>
            </a:r>
            <a:r>
              <a:rPr lang="en-US" dirty="0"/>
              <a:t>Begin to understand and use social conventions.</a:t>
            </a:r>
          </a:p>
          <a:p>
            <a:pPr marL="171450" marR="0" lvl="0" indent="-171450" algn="l" defTabSz="457200" rtl="0" eaLnBrk="0" fontAlgn="base" latinLnBrk="0" hangingPunct="0">
              <a:spcBef>
                <a:spcPts val="0"/>
              </a:spcBef>
              <a:spcAft>
                <a:spcPts val="0"/>
              </a:spcAft>
              <a:buClrTx/>
              <a:buSzTx/>
              <a:buFont typeface="Arial" panose="020B0604020202020204" pitchFamily="34" charset="0"/>
              <a:buChar char="•"/>
              <a:tabLst/>
              <a:defRPr/>
            </a:pPr>
            <a:r>
              <a:rPr lang="en-US" dirty="0"/>
              <a:t>3.0 </a:t>
            </a:r>
            <a:r>
              <a:rPr lang="en-US" baseline="0" dirty="0"/>
              <a:t> U</a:t>
            </a:r>
            <a:r>
              <a:rPr lang="en-US" dirty="0"/>
              <a:t>se language to create oral narratives about their personal experiences.</a:t>
            </a:r>
            <a:endParaRPr lang="en-US" b="1" dirty="0"/>
          </a:p>
          <a:p>
            <a:pPr>
              <a:spcBef>
                <a:spcPts val="0"/>
              </a:spcBef>
              <a:spcAft>
                <a:spcPts val="0"/>
              </a:spcAft>
            </a:pPr>
            <a:endParaRPr lang="en-US" dirty="0"/>
          </a:p>
          <a:p>
            <a:pPr>
              <a:spcBef>
                <a:spcPts val="0"/>
              </a:spcBef>
              <a:spcAft>
                <a:spcPts val="0"/>
              </a:spcAft>
            </a:pPr>
            <a:r>
              <a:rPr lang="en-US" dirty="0"/>
              <a:t>Take out Handout 9: </a:t>
            </a:r>
            <a:r>
              <a:rPr lang="en-US" kern="1200" dirty="0">
                <a:solidFill>
                  <a:schemeClr val="tx1"/>
                </a:solidFill>
                <a:effectLst/>
              </a:rPr>
              <a:t>Preschool Curriculum</a:t>
            </a:r>
            <a:r>
              <a:rPr lang="en-US" kern="1200" baseline="0" dirty="0">
                <a:solidFill>
                  <a:schemeClr val="tx1"/>
                </a:solidFill>
                <a:effectLst/>
              </a:rPr>
              <a:t> </a:t>
            </a:r>
            <a:r>
              <a:rPr lang="en-US" kern="1200" dirty="0">
                <a:solidFill>
                  <a:schemeClr val="tx1"/>
                </a:solidFill>
                <a:effectLst/>
              </a:rPr>
              <a:t>Framework Interactions and Strategies for Speaking:</a:t>
            </a:r>
            <a:r>
              <a:rPr lang="en-US" kern="1200" baseline="0" dirty="0">
                <a:solidFill>
                  <a:schemeClr val="tx1"/>
                </a:solidFill>
                <a:effectLst/>
              </a:rPr>
              <a:t> </a:t>
            </a:r>
            <a:r>
              <a:rPr lang="en-US" kern="1200" dirty="0">
                <a:solidFill>
                  <a:schemeClr val="tx1"/>
                </a:solidFill>
                <a:effectLst/>
              </a:rPr>
              <a:t>English-Language Development Domain</a:t>
            </a:r>
            <a:r>
              <a:rPr lang="en-US" baseline="0" dirty="0"/>
              <a:t>. Review the strategies on the handout and discuss with your tablemates the approaches you have used to facilitate use of language and what that looks like in your classroom.</a:t>
            </a: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45</a:t>
            </a:fld>
            <a:endParaRPr lang="en-US" altLang="en-US" dirty="0"/>
          </a:p>
        </p:txBody>
      </p:sp>
    </p:spTree>
    <p:extLst>
      <p:ext uri="{BB962C8B-B14F-4D97-AF65-F5344CB8AC3E}">
        <p14:creationId xmlns:p14="http://schemas.microsoft.com/office/powerpoint/2010/main" val="1526799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a:solidFill>
                  <a:schemeClr val="tx1"/>
                </a:solidFill>
                <a:effectLst/>
              </a:rPr>
              <a:t>Presenter Remarks:</a:t>
            </a:r>
          </a:p>
          <a:p>
            <a:r>
              <a:rPr lang="en-US" b="0" kern="1200" dirty="0">
                <a:solidFill>
                  <a:schemeClr val="tx1"/>
                </a:solidFill>
                <a:effectLst/>
              </a:rPr>
              <a:t>“The physical environment for young children who are English learners needs to be modified to create a learning environment that provides access to the curriculum content through multiple avenues”</a:t>
            </a:r>
            <a:r>
              <a:rPr lang="en-US" b="0" kern="1200" baseline="0" dirty="0">
                <a:solidFill>
                  <a:schemeClr val="tx1"/>
                </a:solidFill>
                <a:effectLst/>
              </a:rPr>
              <a:t> (</a:t>
            </a:r>
            <a:r>
              <a:rPr lang="en-US" b="0" kern="1200" dirty="0">
                <a:solidFill>
                  <a:schemeClr val="tx1"/>
                </a:solidFill>
                <a:effectLst/>
              </a:rPr>
              <a:t>PCF,</a:t>
            </a:r>
            <a:r>
              <a:rPr lang="en-US" b="0" kern="1200" baseline="0" dirty="0">
                <a:solidFill>
                  <a:schemeClr val="tx1"/>
                </a:solidFill>
                <a:effectLst/>
              </a:rPr>
              <a:t> Vol. 1</a:t>
            </a:r>
            <a:r>
              <a:rPr lang="en-US" b="0" kern="1200" dirty="0">
                <a:solidFill>
                  <a:schemeClr val="tx1"/>
                </a:solidFill>
                <a:effectLst/>
              </a:rPr>
              <a:t>,</a:t>
            </a:r>
            <a:r>
              <a:rPr lang="en-US" b="0" kern="1200" baseline="0" dirty="0">
                <a:solidFill>
                  <a:schemeClr val="tx1"/>
                </a:solidFill>
                <a:effectLst/>
              </a:rPr>
              <a:t> p. </a:t>
            </a:r>
            <a:r>
              <a:rPr lang="en-US" b="0" kern="1200" dirty="0">
                <a:solidFill>
                  <a:schemeClr val="tx1"/>
                </a:solidFill>
                <a:effectLst/>
              </a:rPr>
              <a:t>181-183):</a:t>
            </a:r>
            <a:endParaRPr lang="en-US" b="1" kern="1200" dirty="0">
              <a:solidFill>
                <a:schemeClr val="tx1"/>
              </a:solidFill>
              <a:effectLst/>
            </a:endParaRPr>
          </a:p>
          <a:p>
            <a:pPr marL="171450" indent="-171450">
              <a:buFont typeface="Arial" charset="0"/>
              <a:buChar char="•"/>
            </a:pPr>
            <a:r>
              <a:rPr lang="en-US" b="0" kern="1200" dirty="0">
                <a:solidFill>
                  <a:schemeClr val="tx1"/>
                </a:solidFill>
                <a:effectLst/>
              </a:rPr>
              <a:t>Provide safe havens where the child does not have to speak to anyone.</a:t>
            </a:r>
          </a:p>
          <a:p>
            <a:pPr marL="171450" indent="-171450">
              <a:buFont typeface="Arial" charset="0"/>
              <a:buChar char="•"/>
            </a:pPr>
            <a:r>
              <a:rPr lang="en-US" b="0" kern="1200" dirty="0">
                <a:solidFill>
                  <a:schemeClr val="tx1"/>
                </a:solidFill>
                <a:effectLst/>
              </a:rPr>
              <a:t>Establish consistent classroom routines and procedures.</a:t>
            </a:r>
          </a:p>
          <a:p>
            <a:pPr marL="171450" indent="-171450">
              <a:buFont typeface="Arial" charset="0"/>
              <a:buChar char="•"/>
            </a:pPr>
            <a:r>
              <a:rPr lang="en-US" b="0" kern="1200" baseline="0" dirty="0">
                <a:solidFill>
                  <a:schemeClr val="tx1"/>
                </a:solidFill>
                <a:effectLst/>
              </a:rPr>
              <a:t>Provide linguistically and culturally appropriate materials. </a:t>
            </a:r>
            <a:r>
              <a:rPr lang="en-US" b="0" kern="1200" dirty="0">
                <a:solidFill>
                  <a:schemeClr val="tx1"/>
                </a:solidFill>
                <a:effectLst/>
              </a:rPr>
              <a:t>All areas of the classroom should reflect the family culture, customs, and language. Family artifacts and pictures of special talents (e.g., musical or artistic) should be displayed prominently throughout the classroom. </a:t>
            </a:r>
          </a:p>
          <a:p>
            <a:pPr marL="171450" indent="-171450">
              <a:buFont typeface="Arial" charset="0"/>
              <a:buChar char="•"/>
            </a:pPr>
            <a:r>
              <a:rPr lang="en-US" b="0" kern="1200" baseline="0" dirty="0">
                <a:solidFill>
                  <a:schemeClr val="tx1"/>
                </a:solidFill>
                <a:effectLst/>
              </a:rPr>
              <a:t>Make use of computers to introduce and reinforce content of activities.</a:t>
            </a:r>
            <a:r>
              <a:rPr lang="en-US" b="0" kern="1200" dirty="0">
                <a:solidFill>
                  <a:schemeClr val="tx1"/>
                </a:solidFill>
                <a:effectLst/>
              </a:rPr>
              <a:t> </a:t>
            </a:r>
            <a:endParaRPr lang="en-US" b="0" kern="1200" baseline="0" dirty="0">
              <a:solidFill>
                <a:schemeClr val="tx1"/>
              </a:solidFill>
              <a:effectLst/>
            </a:endParaRPr>
          </a:p>
          <a:p>
            <a:endParaRPr lang="en-US" dirty="0"/>
          </a:p>
          <a:p>
            <a:r>
              <a:rPr lang="en-US" dirty="0"/>
              <a:t>Let’s take a look at what this might look like in the classroom.</a:t>
            </a: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46</a:t>
            </a:fld>
            <a:endParaRPr lang="en-US" altLang="en-US" dirty="0"/>
          </a:p>
        </p:txBody>
      </p:sp>
    </p:spTree>
    <p:extLst>
      <p:ext uri="{BB962C8B-B14F-4D97-AF65-F5344CB8AC3E}">
        <p14:creationId xmlns:p14="http://schemas.microsoft.com/office/powerpoint/2010/main" val="1246621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Presenter</a:t>
            </a:r>
            <a:r>
              <a:rPr lang="en-US" b="1" baseline="0" dirty="0"/>
              <a:t> Remarks: </a:t>
            </a:r>
          </a:p>
          <a:p>
            <a:r>
              <a:rPr lang="en-US" baseline="0" dirty="0"/>
              <a:t>Take out Handout 10: </a:t>
            </a:r>
            <a:r>
              <a:rPr lang="en-US" kern="1200" dirty="0">
                <a:solidFill>
                  <a:schemeClr val="tx1"/>
                </a:solidFill>
                <a:effectLst/>
              </a:rPr>
              <a:t>Preschool Curriculum Framework Environment Strategies for English-Language Development</a:t>
            </a:r>
            <a:r>
              <a:rPr lang="en-US" baseline="0" dirty="0"/>
              <a:t>.</a:t>
            </a:r>
          </a:p>
          <a:p>
            <a:endParaRPr lang="en-US" baseline="0" dirty="0"/>
          </a:p>
          <a:p>
            <a:r>
              <a:rPr lang="en-US" dirty="0"/>
              <a:t>You</a:t>
            </a:r>
            <a:r>
              <a:rPr lang="en-US" baseline="0" dirty="0"/>
              <a:t> are going to use this handout to take notes and reflect on the content of the next three slides. </a:t>
            </a:r>
          </a:p>
          <a:p>
            <a:endParaRPr lang="en-US" baseline="0" dirty="0"/>
          </a:p>
          <a:p>
            <a:r>
              <a:rPr lang="en-US" baseline="0" dirty="0"/>
              <a:t>The following slides include a strategy and a photo representing one way the strategy may be implemented. </a:t>
            </a:r>
          </a:p>
          <a:p>
            <a:endParaRPr lang="en-US" baseline="0" dirty="0"/>
          </a:p>
          <a:p>
            <a:r>
              <a:rPr lang="en-US" baseline="0" dirty="0"/>
              <a:t>After we discuss the photo you will think about your classroom and what you already do or how you could expand upon this idea.</a:t>
            </a: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47</a:t>
            </a:fld>
            <a:endParaRPr lang="en-US" altLang="en-US" dirty="0"/>
          </a:p>
        </p:txBody>
      </p:sp>
    </p:spTree>
    <p:extLst>
      <p:ext uri="{BB962C8B-B14F-4D97-AF65-F5344CB8AC3E}">
        <p14:creationId xmlns:p14="http://schemas.microsoft.com/office/powerpoint/2010/main" val="1529344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14800"/>
          </a:xfrm>
        </p:spPr>
        <p:txBody>
          <a:bodyPr>
            <a:noAutofit/>
          </a:bodyPr>
          <a:lstStyle/>
          <a:p>
            <a:pPr marL="0" marR="0" indent="0" algn="l" defTabSz="457200" rtl="0" eaLnBrk="0" fontAlgn="base" latinLnBrk="0" hangingPunct="0">
              <a:spcBef>
                <a:spcPts val="0"/>
              </a:spcBef>
              <a:spcAft>
                <a:spcPts val="0"/>
              </a:spcAft>
              <a:buClrTx/>
              <a:buSzTx/>
              <a:buFontTx/>
              <a:buNone/>
              <a:tabLst/>
              <a:defRPr/>
            </a:pPr>
            <a:r>
              <a:rPr lang="en-US" b="1" kern="1200" dirty="0">
                <a:solidFill>
                  <a:schemeClr val="tx1"/>
                </a:solidFill>
                <a:effectLst/>
              </a:rPr>
              <a:t>Presenter Remarks:</a:t>
            </a:r>
          </a:p>
          <a:p>
            <a:pPr marL="0" marR="0" indent="0" algn="l" defTabSz="457200" rtl="0" eaLnBrk="0" fontAlgn="base" latinLnBrk="0" hangingPunct="0">
              <a:spcBef>
                <a:spcPts val="0"/>
              </a:spcBef>
              <a:spcAft>
                <a:spcPts val="0"/>
              </a:spcAft>
              <a:buClrTx/>
              <a:buSzTx/>
              <a:buFontTx/>
              <a:buNone/>
              <a:tabLst/>
              <a:defRPr/>
            </a:pPr>
            <a:r>
              <a:rPr lang="en-US" b="0" kern="1200" dirty="0">
                <a:solidFill>
                  <a:schemeClr val="tx1"/>
                </a:solidFill>
                <a:effectLst/>
              </a:rPr>
              <a:t>As preschool children who are English learners increase their comprehension of English, they will need many opportunities for small-group, targeted instruction as well as individualized responsive language interactions in both English and their home language. </a:t>
            </a:r>
          </a:p>
          <a:p>
            <a:pPr marL="0" marR="0" indent="0" algn="l" defTabSz="457200" rtl="0" eaLnBrk="0" fontAlgn="base" latinLnBrk="0" hangingPunct="0">
              <a:spcBef>
                <a:spcPts val="0"/>
              </a:spcBef>
              <a:spcAft>
                <a:spcPts val="0"/>
              </a:spcAft>
              <a:buClrTx/>
              <a:buSzTx/>
              <a:buFontTx/>
              <a:buNone/>
              <a:tabLst/>
              <a:defRPr/>
            </a:pPr>
            <a:endParaRPr lang="en-US" b="0" kern="1200" dirty="0">
              <a:solidFill>
                <a:schemeClr val="tx1"/>
              </a:solidFill>
              <a:effectLst/>
            </a:endParaRPr>
          </a:p>
          <a:p>
            <a:pPr marL="0" marR="0" indent="0" algn="l" defTabSz="457200" rtl="0" eaLnBrk="0" fontAlgn="base" latinLnBrk="0" hangingPunct="0">
              <a:spcBef>
                <a:spcPts val="0"/>
              </a:spcBef>
              <a:spcAft>
                <a:spcPts val="0"/>
              </a:spcAft>
              <a:buClrTx/>
              <a:buSzTx/>
              <a:buFontTx/>
              <a:buNone/>
              <a:tabLst/>
              <a:defRPr/>
            </a:pPr>
            <a:r>
              <a:rPr lang="en-US" b="0" kern="1200" dirty="0">
                <a:solidFill>
                  <a:schemeClr val="tx1"/>
                </a:solidFill>
                <a:effectLst/>
              </a:rPr>
              <a:t>For example, when soft seating and small tables are placed throughout the classroom, teachers can sit next to English learners and model English-language dialogue informally.</a:t>
            </a:r>
            <a:endParaRPr lang="en-US" dirty="0"/>
          </a:p>
          <a:p>
            <a:pPr>
              <a:spcBef>
                <a:spcPts val="0"/>
              </a:spcBef>
              <a:spcAft>
                <a:spcPts val="0"/>
              </a:spcAft>
            </a:pPr>
            <a:endParaRPr lang="en-US" b="1" dirty="0"/>
          </a:p>
          <a:p>
            <a:pPr>
              <a:spcBef>
                <a:spcPts val="0"/>
              </a:spcBef>
              <a:spcAft>
                <a:spcPts val="0"/>
              </a:spcAft>
            </a:pPr>
            <a:r>
              <a:rPr lang="en-US" b="0" dirty="0"/>
              <a:t>Photo Discussion:</a:t>
            </a:r>
          </a:p>
          <a:p>
            <a:pPr marL="0" marR="0" lvl="0" indent="0" algn="l" defTabSz="457200" rtl="0" eaLnBrk="0" fontAlgn="base" latinLnBrk="0" hangingPunct="0">
              <a:spcBef>
                <a:spcPts val="0"/>
              </a:spcBef>
              <a:spcAft>
                <a:spcPts val="0"/>
              </a:spcAft>
              <a:buClrTx/>
              <a:buSzTx/>
              <a:buFont typeface="Arial" panose="020B0604020202020204" pitchFamily="34" charset="0"/>
              <a:buNone/>
              <a:tabLst/>
              <a:defRPr/>
            </a:pPr>
            <a:r>
              <a:rPr lang="en-US" dirty="0">
                <a:effectLst/>
                <a:ea typeface="Calibri" panose="020F0502020204030204" pitchFamily="34" charset="0"/>
              </a:rPr>
              <a:t>What do you see in the photo? How does it represent the strategy identified in the framework? </a:t>
            </a:r>
            <a:r>
              <a:rPr lang="en-US" dirty="0"/>
              <a:t>How might you replicate this in your classroom?</a:t>
            </a:r>
            <a:endParaRPr lang="en-US" dirty="0">
              <a:effectLst/>
              <a:ea typeface="Calibri" panose="020F0502020204030204" pitchFamily="34" charset="0"/>
            </a:endParaRPr>
          </a:p>
          <a:p>
            <a:pPr marL="0" marR="0" lvl="0" indent="0">
              <a:spcBef>
                <a:spcPts val="0"/>
              </a:spcBef>
              <a:spcAft>
                <a:spcPts val="0"/>
              </a:spcAft>
              <a:buFont typeface="Arial" panose="020B0604020202020204" pitchFamily="34" charset="0"/>
              <a:buNone/>
            </a:pPr>
            <a:endParaRPr lang="en-US" dirty="0">
              <a:ea typeface="Calibri" panose="020F0502020204030204" pitchFamily="34" charset="0"/>
            </a:endParaRPr>
          </a:p>
          <a:p>
            <a:pPr marL="0" marR="0" lvl="0" indent="0">
              <a:spcBef>
                <a:spcPts val="0"/>
              </a:spcBef>
              <a:spcAft>
                <a:spcPts val="0"/>
              </a:spcAft>
              <a:buFont typeface="Arial" panose="020B0604020202020204" pitchFamily="34" charset="0"/>
              <a:buNone/>
            </a:pPr>
            <a:r>
              <a:rPr lang="en-US" dirty="0">
                <a:ea typeface="Calibri" panose="020F0502020204030204" pitchFamily="34" charset="0"/>
              </a:rPr>
              <a:t>Take a look at page 182 of the Preschool Curriculum Framework:</a:t>
            </a:r>
            <a:r>
              <a:rPr lang="en-US" baseline="0" dirty="0">
                <a:ea typeface="Calibri" panose="020F0502020204030204" pitchFamily="34" charset="0"/>
              </a:rPr>
              <a:t> </a:t>
            </a:r>
            <a:r>
              <a:rPr lang="en-US" b="0" dirty="0">
                <a:ea typeface="Calibri" panose="020F0502020204030204" pitchFamily="34" charset="0"/>
              </a:rPr>
              <a:t>Provide safe havens where the child does not have to speak to anyone.</a:t>
            </a:r>
            <a:r>
              <a:rPr lang="en-US" dirty="0">
                <a:ea typeface="Calibri" panose="020F0502020204030204" pitchFamily="34" charset="0"/>
              </a:rPr>
              <a:t> H</a:t>
            </a:r>
            <a:r>
              <a:rPr lang="en-US" dirty="0">
                <a:effectLst/>
                <a:ea typeface="Calibri" panose="020F0502020204030204" pitchFamily="34" charset="0"/>
              </a:rPr>
              <a:t>ow do you think this strategy might support English</a:t>
            </a:r>
            <a:r>
              <a:rPr lang="en-US" baseline="0" dirty="0">
                <a:effectLst/>
                <a:ea typeface="Calibri" panose="020F0502020204030204" pitchFamily="34" charset="0"/>
              </a:rPr>
              <a:t>-language</a:t>
            </a:r>
            <a:r>
              <a:rPr lang="en-US" dirty="0">
                <a:effectLst/>
                <a:ea typeface="Calibri" panose="020F0502020204030204" pitchFamily="34" charset="0"/>
              </a:rPr>
              <a:t> development?</a:t>
            </a:r>
          </a:p>
          <a:p>
            <a:pPr marL="0" marR="0" lvl="0" indent="0">
              <a:spcBef>
                <a:spcPts val="0"/>
              </a:spcBef>
              <a:spcAft>
                <a:spcPts val="0"/>
              </a:spcAft>
              <a:buFont typeface="Arial" panose="020B0604020202020204" pitchFamily="34" charset="0"/>
              <a:buNone/>
            </a:pPr>
            <a:endParaRPr lang="en-US" dirty="0">
              <a:ea typeface="Calibri" panose="020F0502020204030204" pitchFamily="34" charset="0"/>
            </a:endParaRPr>
          </a:p>
          <a:p>
            <a:pPr marL="0" marR="0" lvl="0" indent="0">
              <a:spcBef>
                <a:spcPts val="0"/>
              </a:spcBef>
              <a:spcAft>
                <a:spcPts val="0"/>
              </a:spcAft>
              <a:buFont typeface="Arial" panose="020B0604020202020204" pitchFamily="34" charset="0"/>
              <a:buNone/>
            </a:pPr>
            <a:r>
              <a:rPr lang="en-US" dirty="0">
                <a:ea typeface="Calibri" panose="020F0502020204030204" pitchFamily="34" charset="0"/>
              </a:rPr>
              <a:t>Look</a:t>
            </a:r>
            <a:r>
              <a:rPr lang="en-US" baseline="0" dirty="0">
                <a:ea typeface="Calibri" panose="020F0502020204030204" pitchFamily="34" charset="0"/>
              </a:rPr>
              <a:t> again at Handout 10: </a:t>
            </a:r>
            <a:r>
              <a:rPr lang="en-US" kern="1200" dirty="0">
                <a:solidFill>
                  <a:schemeClr val="tx1"/>
                </a:solidFill>
                <a:effectLst/>
              </a:rPr>
              <a:t>Preschool Curriculum Framework Environment Strategies for English-Language Development</a:t>
            </a:r>
            <a:r>
              <a:rPr lang="en-US" kern="1200" baseline="0" dirty="0">
                <a:solidFill>
                  <a:schemeClr val="tx1"/>
                </a:solidFill>
                <a:effectLst/>
              </a:rPr>
              <a:t> </a:t>
            </a:r>
            <a:r>
              <a:rPr lang="en-US" dirty="0">
                <a:ea typeface="Calibri" panose="020F0502020204030204" pitchFamily="34" charset="0"/>
              </a:rPr>
              <a:t>and write an example (or examples) of how to bring this strategy to life and add ideas, new strategies, and action items.</a:t>
            </a:r>
          </a:p>
          <a:p>
            <a:pPr marL="628650" marR="0" lvl="1" indent="-171450">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457200" marR="0" lvl="1" indent="0" algn="l" defTabSz="457200" rtl="0" eaLnBrk="0" fontAlgn="base" latinLnBrk="0" hangingPunct="0">
              <a:spcBef>
                <a:spcPts val="0"/>
              </a:spcBef>
              <a:spcAft>
                <a:spcPts val="0"/>
              </a:spcAft>
              <a:buClrTx/>
              <a:buSzTx/>
              <a:buFontTx/>
              <a:buNone/>
              <a:tabLst/>
              <a:defRPr/>
            </a:pPr>
            <a:endParaRPr lang="en-US" dirty="0"/>
          </a:p>
          <a:p>
            <a:pPr lvl="1">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48</a:t>
            </a:fld>
            <a:endParaRPr lang="en-US" altLang="en-US" dirty="0"/>
          </a:p>
        </p:txBody>
      </p:sp>
    </p:spTree>
    <p:extLst>
      <p:ext uri="{BB962C8B-B14F-4D97-AF65-F5344CB8AC3E}">
        <p14:creationId xmlns:p14="http://schemas.microsoft.com/office/powerpoint/2010/main" val="30055167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38484"/>
            <a:ext cx="5486400" cy="4114800"/>
          </a:xfrm>
        </p:spPr>
        <p:txBody>
          <a:bodyPr>
            <a:noAutofit/>
          </a:bodyPr>
          <a:lstStyle/>
          <a:p>
            <a:pPr>
              <a:spcBef>
                <a:spcPts val="0"/>
              </a:spcBef>
              <a:spcAft>
                <a:spcPts val="0"/>
              </a:spcAft>
            </a:pPr>
            <a:r>
              <a:rPr lang="en-US" b="1" dirty="0"/>
              <a:t>Presenter Remarks:</a:t>
            </a:r>
          </a:p>
          <a:p>
            <a:pPr>
              <a:spcBef>
                <a:spcPts val="0"/>
              </a:spcBef>
              <a:spcAft>
                <a:spcPts val="0"/>
              </a:spcAft>
            </a:pPr>
            <a:r>
              <a:rPr lang="en-US" b="0" dirty="0"/>
              <a:t>[Small groups enable]</a:t>
            </a:r>
            <a:r>
              <a:rPr lang="en-US" b="0" baseline="0" dirty="0"/>
              <a:t>…”</a:t>
            </a:r>
            <a:r>
              <a:rPr lang="en-US" b="0" dirty="0"/>
              <a:t>individualized responsive language interactions in both English and their home language…</a:t>
            </a:r>
            <a:r>
              <a:rPr lang="en-US" dirty="0"/>
              <a:t>While the young English learner is stacking blocks or manipulating puzzle pieces, teachers can label the objects and describe the activity without expecting a response in English. In addition, teachers can organize a small group of English learners at a small table and re-read a storybook that was previously read to the whole group with special attention to key vocabulary words” (PCF,</a:t>
            </a:r>
            <a:r>
              <a:rPr lang="en-US" baseline="0" dirty="0"/>
              <a:t> Vol. 1</a:t>
            </a:r>
            <a:r>
              <a:rPr lang="en-US" dirty="0"/>
              <a:t>, p. 183).</a:t>
            </a:r>
          </a:p>
          <a:p>
            <a:pPr>
              <a:spcBef>
                <a:spcPts val="0"/>
              </a:spcBef>
              <a:spcAft>
                <a:spcPts val="0"/>
              </a:spcAft>
            </a:pPr>
            <a:endParaRPr lang="en-US" dirty="0"/>
          </a:p>
          <a:p>
            <a:pPr marL="0" marR="0" lvl="0" indent="0" algn="l" defTabSz="457200" rtl="0" eaLnBrk="0" fontAlgn="base" latinLnBrk="0" hangingPunct="0">
              <a:spcBef>
                <a:spcPts val="0"/>
              </a:spcBef>
              <a:spcAft>
                <a:spcPts val="0"/>
              </a:spcAft>
              <a:buClrTx/>
              <a:buSzTx/>
              <a:buFont typeface="Arial" panose="020B0604020202020204" pitchFamily="34" charset="0"/>
              <a:buNone/>
              <a:tabLst/>
              <a:defRPr/>
            </a:pPr>
            <a:r>
              <a:rPr lang="en-US" b="0" dirty="0"/>
              <a:t>Photo Discussion:</a:t>
            </a:r>
            <a:br>
              <a:rPr lang="en-US" dirty="0"/>
            </a:br>
            <a:r>
              <a:rPr lang="en-US" dirty="0">
                <a:effectLst/>
                <a:ea typeface="Calibri" panose="020F0502020204030204" pitchFamily="34" charset="0"/>
              </a:rPr>
              <a:t>What do you see in the photo? How does it represent the strategy identified in the framework? </a:t>
            </a:r>
            <a:r>
              <a:rPr lang="en-US" dirty="0"/>
              <a:t>How might you replicate this in your classroom?</a:t>
            </a:r>
          </a:p>
          <a:p>
            <a:pPr marL="0" marR="0" lvl="0" indent="0" algn="l" defTabSz="457200" rtl="0" eaLnBrk="0" fontAlgn="base" latinLnBrk="0" hangingPunct="0">
              <a:spcBef>
                <a:spcPts val="0"/>
              </a:spcBef>
              <a:spcAft>
                <a:spcPts val="0"/>
              </a:spcAft>
              <a:buClrTx/>
              <a:buSzTx/>
              <a:buFont typeface="Arial" panose="020B0604020202020204" pitchFamily="34" charset="0"/>
              <a:buNone/>
              <a:tabLst/>
              <a:defRPr/>
            </a:pPr>
            <a:endParaRPr lang="en-US" dirty="0">
              <a:effectLst/>
              <a:ea typeface="Calibri" panose="020F0502020204030204" pitchFamily="34" charset="0"/>
            </a:endParaRPr>
          </a:p>
          <a:p>
            <a:pPr marL="0" marR="0" lvl="0" indent="0">
              <a:spcBef>
                <a:spcPts val="0"/>
              </a:spcBef>
              <a:spcAft>
                <a:spcPts val="0"/>
              </a:spcAft>
              <a:buFont typeface="Arial" panose="020B0604020202020204" pitchFamily="34" charset="0"/>
              <a:buNone/>
            </a:pPr>
            <a:r>
              <a:rPr lang="en-US" dirty="0">
                <a:ea typeface="Calibri" panose="020F0502020204030204" pitchFamily="34" charset="0"/>
              </a:rPr>
              <a:t>Take a look at page 182 of the Preschool Curriculum Framework, Volume 1:</a:t>
            </a:r>
            <a:r>
              <a:rPr lang="en-US" baseline="0" dirty="0">
                <a:ea typeface="Calibri" panose="020F0502020204030204" pitchFamily="34" charset="0"/>
              </a:rPr>
              <a:t> </a:t>
            </a:r>
            <a:r>
              <a:rPr lang="en-US" b="0" dirty="0">
                <a:ea typeface="Calibri" panose="020F0502020204030204" pitchFamily="34" charset="0"/>
              </a:rPr>
              <a:t>Provide space where teachers and other adults can interact individually and in small groups with children who are learning English. </a:t>
            </a:r>
            <a:r>
              <a:rPr lang="en-US" dirty="0">
                <a:ea typeface="Calibri" panose="020F0502020204030204" pitchFamily="34" charset="0"/>
              </a:rPr>
              <a:t>H</a:t>
            </a:r>
            <a:r>
              <a:rPr lang="en-US" dirty="0">
                <a:effectLst/>
                <a:ea typeface="Calibri" panose="020F0502020204030204" pitchFamily="34" charset="0"/>
              </a:rPr>
              <a:t>ow do you think this strategy might support English</a:t>
            </a:r>
            <a:r>
              <a:rPr lang="en-US" baseline="0" dirty="0">
                <a:effectLst/>
                <a:ea typeface="Calibri" panose="020F0502020204030204" pitchFamily="34" charset="0"/>
              </a:rPr>
              <a:t>-language</a:t>
            </a:r>
            <a:r>
              <a:rPr lang="en-US" dirty="0">
                <a:effectLst/>
                <a:ea typeface="Calibri" panose="020F0502020204030204" pitchFamily="34" charset="0"/>
              </a:rPr>
              <a:t> development?</a:t>
            </a:r>
          </a:p>
          <a:p>
            <a:pPr marL="0" marR="0" lvl="0" indent="0">
              <a:spcBef>
                <a:spcPts val="0"/>
              </a:spcBef>
              <a:spcAft>
                <a:spcPts val="0"/>
              </a:spcAft>
              <a:buFont typeface="Arial" panose="020B0604020202020204" pitchFamily="34" charset="0"/>
              <a:buNone/>
            </a:pPr>
            <a:endParaRPr lang="en-US" dirty="0">
              <a:effectLst/>
              <a:ea typeface="Calibri" panose="020F0502020204030204" pitchFamily="34" charset="0"/>
            </a:endParaRPr>
          </a:p>
          <a:p>
            <a:pPr marL="0" marR="0" lvl="0" indent="0">
              <a:spcBef>
                <a:spcPts val="0"/>
              </a:spcBef>
              <a:spcAft>
                <a:spcPts val="0"/>
              </a:spcAft>
              <a:buFont typeface="Arial" panose="020B0604020202020204" pitchFamily="34" charset="0"/>
              <a:buNone/>
            </a:pPr>
            <a:r>
              <a:rPr lang="en-US" dirty="0">
                <a:ea typeface="Calibri" panose="020F0502020204030204" pitchFamily="34" charset="0"/>
              </a:rPr>
              <a:t>Look again at Handout</a:t>
            </a:r>
            <a:r>
              <a:rPr lang="en-US" baseline="0" dirty="0">
                <a:ea typeface="Calibri" panose="020F0502020204030204" pitchFamily="34" charset="0"/>
              </a:rPr>
              <a:t> 10: </a:t>
            </a:r>
            <a:r>
              <a:rPr lang="en-US" kern="1200" dirty="0">
                <a:solidFill>
                  <a:schemeClr val="tx1"/>
                </a:solidFill>
                <a:effectLst/>
              </a:rPr>
              <a:t>Preschool Curriculum Framework Environment Strategies for English-Language Development</a:t>
            </a:r>
            <a:r>
              <a:rPr lang="en-US" kern="1200" baseline="0" dirty="0">
                <a:solidFill>
                  <a:schemeClr val="tx1"/>
                </a:solidFill>
                <a:effectLst/>
              </a:rPr>
              <a:t> </a:t>
            </a:r>
            <a:r>
              <a:rPr lang="en-US" dirty="0">
                <a:ea typeface="Calibri" panose="020F0502020204030204" pitchFamily="34" charset="0"/>
              </a:rPr>
              <a:t>and highlight or write an example (or examples) of how to bring this strategy to life and add ideas, new strategies, and action items.</a:t>
            </a: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49</a:t>
            </a:fld>
            <a:endParaRPr lang="en-US" altLang="en-US" dirty="0"/>
          </a:p>
        </p:txBody>
      </p:sp>
    </p:spTree>
    <p:extLst>
      <p:ext uri="{BB962C8B-B14F-4D97-AF65-F5344CB8AC3E}">
        <p14:creationId xmlns:p14="http://schemas.microsoft.com/office/powerpoint/2010/main" val="204491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xfrm>
            <a:off x="685800" y="4299584"/>
            <a:ext cx="5486400" cy="381074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lvl="0">
              <a:spcBef>
                <a:spcPts val="0"/>
              </a:spcBef>
            </a:pPr>
            <a:r>
              <a:rPr lang="en-US" b="1" dirty="0"/>
              <a:t>Presenter Remarks:</a:t>
            </a:r>
            <a:endParaRPr lang="en-US" b="1" baseline="0" dirty="0"/>
          </a:p>
          <a:p>
            <a:r>
              <a:rPr lang="en-US" b="0" i="0" kern="1200" baseline="0" dirty="0">
                <a:solidFill>
                  <a:schemeClr val="tx1"/>
                </a:solidFill>
                <a:effectLst/>
              </a:rPr>
              <a:t>Let’s review data on English learners (EL) in K-12 and make connections to the experiences of teachers. </a:t>
            </a:r>
          </a:p>
          <a:p>
            <a:endParaRPr lang="en-US" b="0" i="0" kern="1200" baseline="0" dirty="0">
              <a:solidFill>
                <a:schemeClr val="tx1"/>
              </a:solidFill>
              <a:effectLst/>
            </a:endParaRPr>
          </a:p>
          <a:p>
            <a:pPr marL="171450" indent="-171450">
              <a:spcBef>
                <a:spcPts val="0"/>
              </a:spcBef>
              <a:buFont typeface="Arial" panose="020B0604020202020204" pitchFamily="34" charset="0"/>
              <a:buChar char="•"/>
            </a:pPr>
            <a:r>
              <a:rPr lang="en-US" b="0" i="0" kern="1200" baseline="0" dirty="0">
                <a:solidFill>
                  <a:schemeClr val="tx1"/>
                </a:solidFill>
                <a:effectLst/>
              </a:rPr>
              <a:t>How many English learners do you have in your class right now? </a:t>
            </a:r>
          </a:p>
          <a:p>
            <a:pPr marL="171450" indent="-171450">
              <a:spcBef>
                <a:spcPts val="0"/>
              </a:spcBef>
              <a:buFont typeface="Arial" panose="020B0604020202020204" pitchFamily="34" charset="0"/>
              <a:buChar char="•"/>
            </a:pPr>
            <a:r>
              <a:rPr lang="en-US" dirty="0"/>
              <a:t>How many languages have you had represented in your classroom at one time?</a:t>
            </a:r>
            <a:endParaRPr lang="en-US" b="0" i="0" kern="1200" baseline="0" dirty="0">
              <a:solidFill>
                <a:schemeClr val="tx1"/>
              </a:solidFill>
              <a:effectLst/>
            </a:endParaRPr>
          </a:p>
          <a:p>
            <a:pPr marL="171450" indent="-171450">
              <a:spcBef>
                <a:spcPts val="0"/>
              </a:spcBef>
              <a:buFont typeface="Arial" panose="020B0604020202020204" pitchFamily="34" charset="0"/>
              <a:buChar char="•"/>
            </a:pPr>
            <a:endParaRPr lang="en-US" b="0" i="0" kern="1200" baseline="0" dirty="0">
              <a:solidFill>
                <a:schemeClr val="tx1"/>
              </a:solidFill>
              <a:effectLst/>
            </a:endParaRPr>
          </a:p>
          <a:p>
            <a:r>
              <a:rPr lang="en-US" b="0" i="1" kern="1200" baseline="0" dirty="0">
                <a:solidFill>
                  <a:schemeClr val="tx1"/>
                </a:solidFill>
                <a:effectLst/>
              </a:rPr>
              <a:t>After reviewing the data below, ask teachers to share approximate percentage of </a:t>
            </a:r>
            <a:r>
              <a:rPr lang="en-US" i="1" dirty="0"/>
              <a:t>English Language learners</a:t>
            </a:r>
            <a:r>
              <a:rPr lang="en-US" b="0" i="1" kern="1200" baseline="0" dirty="0">
                <a:solidFill>
                  <a:schemeClr val="tx1"/>
                </a:solidFill>
                <a:effectLst/>
              </a:rPr>
              <a:t> in their class and the language groups represented.</a:t>
            </a:r>
            <a:endParaRPr lang="en-US" b="0" i="1" kern="1200" dirty="0">
              <a:solidFill>
                <a:schemeClr val="tx1"/>
              </a:solidFill>
              <a:effectLst/>
            </a:endParaRPr>
          </a:p>
          <a:p>
            <a:endParaRPr lang="en-US" b="0" i="0" kern="1200" dirty="0">
              <a:solidFill>
                <a:schemeClr val="tx1"/>
              </a:solidFill>
              <a:effectLst/>
            </a:endParaRPr>
          </a:p>
          <a:p>
            <a:r>
              <a:rPr lang="en-US" b="0" i="0" kern="1200" dirty="0">
                <a:solidFill>
                  <a:schemeClr val="tx1"/>
                </a:solidFill>
                <a:effectLst/>
              </a:rPr>
              <a:t>Based on the</a:t>
            </a:r>
            <a:r>
              <a:rPr lang="en-US" b="0" i="0" kern="1200" baseline="0" dirty="0">
                <a:solidFill>
                  <a:schemeClr val="tx1"/>
                </a:solidFill>
                <a:effectLst/>
              </a:rPr>
              <a:t> </a:t>
            </a:r>
            <a:r>
              <a:rPr lang="en-US" b="0" i="0" kern="1200" dirty="0">
                <a:solidFill>
                  <a:schemeClr val="tx1"/>
                </a:solidFill>
                <a:effectLst/>
              </a:rPr>
              <a:t>California Language Census</a:t>
            </a:r>
            <a:r>
              <a:rPr lang="en-US" b="0" i="0" kern="1200" baseline="0" dirty="0">
                <a:solidFill>
                  <a:schemeClr val="tx1"/>
                </a:solidFill>
                <a:effectLst/>
              </a:rPr>
              <a:t> from</a:t>
            </a:r>
            <a:r>
              <a:rPr lang="en-US" b="0" i="0" kern="1200" dirty="0">
                <a:solidFill>
                  <a:schemeClr val="tx1"/>
                </a:solidFill>
                <a:effectLst/>
              </a:rPr>
              <a:t> Fall 2014, we know the following:</a:t>
            </a:r>
          </a:p>
          <a:p>
            <a:pPr marL="171450" indent="-171450">
              <a:spcBef>
                <a:spcPts val="0"/>
              </a:spcBef>
              <a:buFont typeface="Arial" panose="020B0604020202020204" pitchFamily="34" charset="0"/>
              <a:buChar char="•"/>
            </a:pPr>
            <a:r>
              <a:rPr lang="en-US" b="0" i="0" kern="1200" dirty="0">
                <a:solidFill>
                  <a:schemeClr val="tx1"/>
                </a:solidFill>
                <a:effectLst/>
              </a:rPr>
              <a:t>There are more than one</a:t>
            </a:r>
            <a:r>
              <a:rPr lang="en-US" b="0" i="0" kern="1200" baseline="0" dirty="0">
                <a:solidFill>
                  <a:schemeClr val="tx1"/>
                </a:solidFill>
                <a:effectLst/>
              </a:rPr>
              <a:t> million ELs in TK-12</a:t>
            </a:r>
          </a:p>
          <a:p>
            <a:pPr marL="171450" indent="-171450">
              <a:spcBef>
                <a:spcPts val="0"/>
              </a:spcBef>
              <a:buFont typeface="Arial" panose="020B0604020202020204" pitchFamily="34" charset="0"/>
              <a:buChar char="•"/>
            </a:pPr>
            <a:r>
              <a:rPr lang="en-US" b="0" i="0" kern="1200" baseline="0" dirty="0">
                <a:solidFill>
                  <a:schemeClr val="tx1"/>
                </a:solidFill>
                <a:effectLst/>
              </a:rPr>
              <a:t>Nearly one quarter (22.3%) of total enrollment is comprised of English</a:t>
            </a:r>
            <a:r>
              <a:rPr lang="en-US" b="0" i="0" kern="1200" dirty="0">
                <a:solidFill>
                  <a:schemeClr val="tx1"/>
                </a:solidFill>
                <a:effectLst/>
              </a:rPr>
              <a:t> learners</a:t>
            </a:r>
            <a:endParaRPr lang="en-US" b="0" i="0" kern="1200" baseline="0" dirty="0">
              <a:solidFill>
                <a:schemeClr val="tx1"/>
              </a:solidFill>
              <a:effectLst/>
            </a:endParaRPr>
          </a:p>
          <a:p>
            <a:pPr marL="171450" indent="-171450">
              <a:spcBef>
                <a:spcPts val="0"/>
              </a:spcBef>
              <a:buFont typeface="Arial" panose="020B0604020202020204" pitchFamily="34" charset="0"/>
              <a:buChar char="•"/>
            </a:pPr>
            <a:r>
              <a:rPr lang="en-US" b="0" i="0" kern="1200" dirty="0">
                <a:solidFill>
                  <a:schemeClr val="tx1"/>
                </a:solidFill>
                <a:effectLst/>
              </a:rPr>
              <a:t>More than 2.5 million students, or approximately 40%</a:t>
            </a:r>
            <a:r>
              <a:rPr lang="en-US" b="0" i="0" kern="1200" baseline="0" dirty="0">
                <a:solidFill>
                  <a:schemeClr val="tx1"/>
                </a:solidFill>
                <a:effectLst/>
              </a:rPr>
              <a:t> of students </a:t>
            </a:r>
            <a:r>
              <a:rPr lang="en-US" b="0" i="0" kern="1200" dirty="0">
                <a:solidFill>
                  <a:schemeClr val="tx1"/>
                </a:solidFill>
                <a:effectLst/>
              </a:rPr>
              <a:t>(English learners and fluent English proficient) speak a language other than English in their homes. </a:t>
            </a:r>
          </a:p>
          <a:p>
            <a:pPr marL="171450">
              <a:spcBef>
                <a:spcPts val="0"/>
              </a:spcBef>
              <a:buFont typeface="Arial" panose="020B0604020202020204" pitchFamily="34" charset="0"/>
              <a:buChar char="•"/>
            </a:pPr>
            <a:endParaRPr lang="en-US" b="0" i="0" kern="1200" dirty="0">
              <a:solidFill>
                <a:schemeClr val="tx1"/>
              </a:solidFill>
              <a:effectLst/>
            </a:endParaRPr>
          </a:p>
          <a:p>
            <a:pPr marL="0" indent="0">
              <a:spcBef>
                <a:spcPts val="0"/>
              </a:spcBef>
              <a:buFont typeface="Arial" panose="020B0604020202020204" pitchFamily="34" charset="0"/>
              <a:buNone/>
            </a:pPr>
            <a:r>
              <a:rPr lang="en-US" b="0" i="0" kern="1200" dirty="0">
                <a:solidFill>
                  <a:schemeClr val="tx1"/>
                </a:solidFill>
                <a:effectLst/>
              </a:rPr>
              <a:t>The majority of English learners (73%) are enrolled in TK</a:t>
            </a:r>
            <a:r>
              <a:rPr lang="en-US" b="0" i="0" kern="1200" baseline="0" dirty="0">
                <a:solidFill>
                  <a:schemeClr val="tx1"/>
                </a:solidFill>
                <a:effectLst/>
              </a:rPr>
              <a:t> </a:t>
            </a:r>
            <a:r>
              <a:rPr lang="en-US" b="0" i="0" kern="1200" dirty="0">
                <a:solidFill>
                  <a:schemeClr val="tx1"/>
                </a:solidFill>
                <a:effectLst/>
              </a:rPr>
              <a:t>through</a:t>
            </a:r>
            <a:r>
              <a:rPr lang="en-US" b="0" i="0" kern="1200" baseline="0" dirty="0">
                <a:solidFill>
                  <a:schemeClr val="tx1"/>
                </a:solidFill>
                <a:effectLst/>
              </a:rPr>
              <a:t> sixth grade</a:t>
            </a:r>
            <a:r>
              <a:rPr lang="en-US" b="0" i="0" kern="1200" dirty="0">
                <a:solidFill>
                  <a:schemeClr val="tx1"/>
                </a:solidFill>
                <a:effectLst/>
              </a:rPr>
              <a:t>.</a:t>
            </a:r>
            <a:r>
              <a:rPr lang="en-US" b="0" i="0" kern="1200" baseline="0" dirty="0">
                <a:solidFill>
                  <a:schemeClr val="tx1"/>
                </a:solidFill>
                <a:effectLst/>
              </a:rPr>
              <a:t> </a:t>
            </a:r>
            <a:r>
              <a:rPr lang="en-US" b="0" i="0" kern="1200" dirty="0">
                <a:solidFill>
                  <a:schemeClr val="tx1"/>
                </a:solidFill>
                <a:effectLst/>
              </a:rPr>
              <a:t>English learner data is collected for 60 language groups;</a:t>
            </a:r>
            <a:r>
              <a:rPr lang="en-US" b="0" i="0" kern="1200" baseline="0" dirty="0">
                <a:solidFill>
                  <a:schemeClr val="tx1"/>
                </a:solidFill>
                <a:effectLst/>
              </a:rPr>
              <a:t> however,</a:t>
            </a:r>
            <a:r>
              <a:rPr lang="en-US" b="0" i="0" kern="1200" dirty="0">
                <a:solidFill>
                  <a:schemeClr val="tx1"/>
                </a:solidFill>
                <a:effectLst/>
              </a:rPr>
              <a:t> 94 percent speak one of the top ten languages in the state:</a:t>
            </a:r>
          </a:p>
          <a:p>
            <a:pPr marL="171450" indent="-171450">
              <a:spcBef>
                <a:spcPts val="0"/>
              </a:spcBef>
              <a:buFont typeface="Arial" panose="020B0604020202020204" pitchFamily="34" charset="0"/>
              <a:buChar char="•"/>
            </a:pPr>
            <a:r>
              <a:rPr lang="en-US" dirty="0">
                <a:effectLst/>
              </a:rPr>
              <a:t>Spanish   83.7%</a:t>
            </a:r>
          </a:p>
          <a:p>
            <a:pPr marL="171450" indent="-171450">
              <a:spcBef>
                <a:spcPts val="0"/>
              </a:spcBef>
              <a:buFont typeface="Arial" panose="020B0604020202020204" pitchFamily="34" charset="0"/>
              <a:buChar char="•"/>
            </a:pPr>
            <a:r>
              <a:rPr lang="en-US" dirty="0">
                <a:effectLst/>
              </a:rPr>
              <a:t>Vietnamese   2.3%</a:t>
            </a:r>
          </a:p>
          <a:p>
            <a:pPr marL="171450" indent="-171450">
              <a:spcBef>
                <a:spcPts val="0"/>
              </a:spcBef>
              <a:buFont typeface="Arial" panose="020B0604020202020204" pitchFamily="34" charset="0"/>
              <a:buChar char="•"/>
            </a:pPr>
            <a:r>
              <a:rPr lang="en-US" dirty="0">
                <a:effectLst/>
              </a:rPr>
              <a:t>Filipino (Filipino or Tagalog)</a:t>
            </a:r>
            <a:r>
              <a:rPr lang="en-US" baseline="0" dirty="0">
                <a:effectLst/>
              </a:rPr>
              <a:t> </a:t>
            </a:r>
            <a:r>
              <a:rPr lang="en-US" dirty="0">
                <a:effectLst/>
              </a:rPr>
              <a:t>1.4%</a:t>
            </a:r>
          </a:p>
          <a:p>
            <a:pPr marL="171450" indent="-171450">
              <a:spcBef>
                <a:spcPts val="0"/>
              </a:spcBef>
              <a:buFont typeface="Arial" panose="020B0604020202020204" pitchFamily="34" charset="0"/>
              <a:buChar char="•"/>
            </a:pPr>
            <a:r>
              <a:rPr lang="en-US" dirty="0">
                <a:effectLst/>
              </a:rPr>
              <a:t>Mandarin (Putonghua)  1.4%</a:t>
            </a:r>
          </a:p>
          <a:p>
            <a:pPr marL="171450" indent="-171450">
              <a:spcBef>
                <a:spcPts val="0"/>
              </a:spcBef>
              <a:buFont typeface="Arial" panose="020B0604020202020204" pitchFamily="34" charset="0"/>
              <a:buChar char="•"/>
            </a:pPr>
            <a:r>
              <a:rPr lang="en-US" dirty="0">
                <a:effectLst/>
              </a:rPr>
              <a:t>Cantonese  1.3%</a:t>
            </a:r>
          </a:p>
          <a:p>
            <a:pPr marL="171450" indent="-171450">
              <a:spcBef>
                <a:spcPts val="0"/>
              </a:spcBef>
              <a:buFont typeface="Arial" panose="020B0604020202020204" pitchFamily="34" charset="0"/>
              <a:buChar char="•"/>
            </a:pPr>
            <a:r>
              <a:rPr lang="en-US" dirty="0">
                <a:effectLst/>
              </a:rPr>
              <a:t>Arabic  1.2%</a:t>
            </a:r>
          </a:p>
          <a:p>
            <a:pPr marL="171450" indent="-171450">
              <a:spcBef>
                <a:spcPts val="0"/>
              </a:spcBef>
              <a:buFont typeface="Arial" panose="020B0604020202020204" pitchFamily="34" charset="0"/>
              <a:buChar char="•"/>
            </a:pPr>
            <a:r>
              <a:rPr lang="en-US" dirty="0">
                <a:effectLst/>
              </a:rPr>
              <a:t>Hmong  0.9%</a:t>
            </a:r>
          </a:p>
          <a:p>
            <a:pPr marL="171450" indent="-171450">
              <a:spcBef>
                <a:spcPts val="0"/>
              </a:spcBef>
              <a:buFont typeface="Arial" panose="020B0604020202020204" pitchFamily="34" charset="0"/>
              <a:buChar char="•"/>
            </a:pPr>
            <a:r>
              <a:rPr lang="en-US" dirty="0">
                <a:effectLst/>
              </a:rPr>
              <a:t>Korean  0.8%</a:t>
            </a:r>
          </a:p>
          <a:p>
            <a:pPr marL="171450" indent="-171450">
              <a:spcBef>
                <a:spcPts val="0"/>
              </a:spcBef>
              <a:buFont typeface="Arial" panose="020B0604020202020204" pitchFamily="34" charset="0"/>
              <a:buChar char="•"/>
            </a:pPr>
            <a:r>
              <a:rPr lang="en-US" dirty="0">
                <a:effectLst/>
              </a:rPr>
              <a:t>Punjabi  0.7%</a:t>
            </a:r>
          </a:p>
          <a:p>
            <a:pPr marL="171450" indent="-171450">
              <a:spcBef>
                <a:spcPts val="0"/>
              </a:spcBef>
              <a:buFont typeface="Arial" panose="020B0604020202020204" pitchFamily="34" charset="0"/>
              <a:buChar char="•"/>
            </a:pPr>
            <a:r>
              <a:rPr lang="en-US" dirty="0">
                <a:effectLst/>
              </a:rPr>
              <a:t>Russian  0.6%</a:t>
            </a:r>
            <a:endParaRPr lang="en-US" b="0" i="0" kern="1200" dirty="0">
              <a:solidFill>
                <a:schemeClr val="tx1"/>
              </a:solidFill>
              <a:effectLst/>
            </a:endParaRPr>
          </a:p>
          <a:p>
            <a:endParaRPr lang="en-US" dirty="0"/>
          </a:p>
          <a:p>
            <a:r>
              <a:rPr lang="en-US" dirty="0"/>
              <a:t>Source: CDE (2016).</a:t>
            </a:r>
            <a:r>
              <a:rPr lang="en-US" baseline="0" dirty="0"/>
              <a:t>  Facts about EL in CA—CalEdFacts.  Retrieved from </a:t>
            </a:r>
            <a:r>
              <a:rPr lang="en-US" dirty="0"/>
              <a:t>http://www.cde.ca.gov/ds/sd/cb/cefelfacts.asp. </a:t>
            </a:r>
          </a:p>
        </p:txBody>
      </p:sp>
      <p:sp>
        <p:nvSpPr>
          <p:cNvPr id="5222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ゴシック" charset="0"/>
                <a:cs typeface="MS Pゴシック" charset="0"/>
              </a:defRPr>
            </a:lvl1pPr>
            <a:lvl2pPr marL="37931725" indent="-37474525" eaLnBrk="0" hangingPunct="0">
              <a:defRPr sz="2400">
                <a:solidFill>
                  <a:schemeClr val="tx1"/>
                </a:solidFill>
                <a:latin typeface="Arial" charset="0"/>
                <a:ea typeface="MS Pゴシック" charset="0"/>
                <a:cs typeface="MS Pゴシック" charset="0"/>
              </a:defRPr>
            </a:lvl2pPr>
            <a:lvl3pPr eaLnBrk="0" hangingPunct="0">
              <a:defRPr sz="2400">
                <a:solidFill>
                  <a:schemeClr val="tx1"/>
                </a:solidFill>
                <a:latin typeface="Arial" charset="0"/>
                <a:ea typeface="MS Pゴシック" charset="0"/>
                <a:cs typeface="MS Pゴシック" charset="0"/>
              </a:defRPr>
            </a:lvl3pPr>
            <a:lvl4pPr eaLnBrk="0" hangingPunct="0">
              <a:defRPr sz="2400">
                <a:solidFill>
                  <a:schemeClr val="tx1"/>
                </a:solidFill>
                <a:latin typeface="Arial" charset="0"/>
                <a:ea typeface="MS Pゴシック" charset="0"/>
                <a:cs typeface="MS Pゴシック" charset="0"/>
              </a:defRPr>
            </a:lvl4pPr>
            <a:lvl5pPr eaLnBrk="0" hangingPunct="0">
              <a:defRPr sz="2400">
                <a:solidFill>
                  <a:schemeClr val="tx1"/>
                </a:solidFill>
                <a:latin typeface="Arial" charset="0"/>
                <a:ea typeface="MS Pゴシック" charset="0"/>
                <a:cs typeface="MS Pゴシック" charset="0"/>
              </a:defRPr>
            </a:lvl5pPr>
            <a:lvl6pPr marL="457200" eaLnBrk="0" fontAlgn="base" hangingPunct="0">
              <a:spcBef>
                <a:spcPct val="0"/>
              </a:spcBef>
              <a:spcAft>
                <a:spcPct val="0"/>
              </a:spcAft>
              <a:defRPr sz="2400">
                <a:solidFill>
                  <a:schemeClr val="tx1"/>
                </a:solidFill>
                <a:latin typeface="Arial" charset="0"/>
                <a:ea typeface="MS Pゴシック" charset="0"/>
                <a:cs typeface="MS Pゴシック" charset="0"/>
              </a:defRPr>
            </a:lvl6pPr>
            <a:lvl7pPr marL="914400" eaLnBrk="0" fontAlgn="base" hangingPunct="0">
              <a:spcBef>
                <a:spcPct val="0"/>
              </a:spcBef>
              <a:spcAft>
                <a:spcPct val="0"/>
              </a:spcAft>
              <a:defRPr sz="2400">
                <a:solidFill>
                  <a:schemeClr val="tx1"/>
                </a:solidFill>
                <a:latin typeface="Arial" charset="0"/>
                <a:ea typeface="MS Pゴシック" charset="0"/>
                <a:cs typeface="MS Pゴシック" charset="0"/>
              </a:defRPr>
            </a:lvl7pPr>
            <a:lvl8pPr marL="1371600" eaLnBrk="0" fontAlgn="base" hangingPunct="0">
              <a:spcBef>
                <a:spcPct val="0"/>
              </a:spcBef>
              <a:spcAft>
                <a:spcPct val="0"/>
              </a:spcAft>
              <a:defRPr sz="2400">
                <a:solidFill>
                  <a:schemeClr val="tx1"/>
                </a:solidFill>
                <a:latin typeface="Arial" charset="0"/>
                <a:ea typeface="MS Pゴシック" charset="0"/>
                <a:cs typeface="MS Pゴシック" charset="0"/>
              </a:defRPr>
            </a:lvl8pPr>
            <a:lvl9pPr marL="1828800" eaLnBrk="0" fontAlgn="base" hangingPunct="0">
              <a:spcBef>
                <a:spcPct val="0"/>
              </a:spcBef>
              <a:spcAft>
                <a:spcPct val="0"/>
              </a:spcAft>
              <a:defRPr sz="2400">
                <a:solidFill>
                  <a:schemeClr val="tx1"/>
                </a:solidFill>
                <a:latin typeface="Arial" charset="0"/>
                <a:ea typeface="MS Pゴシック" charset="0"/>
                <a:cs typeface="MS Pゴシック" charset="0"/>
              </a:defRPr>
            </a:lvl9pPr>
          </a:lstStyle>
          <a:p>
            <a:pPr eaLnBrk="1" hangingPunct="1"/>
            <a:fld id="{E4F11924-8193-3C42-B619-3C543FD47B1F}" type="slidenum">
              <a:rPr lang="en-US" sz="1200">
                <a:ea typeface="ＭＳ Ｐゴシック" charset="0"/>
                <a:cs typeface="ＭＳ Ｐゴシック" charset="0"/>
              </a:rPr>
              <a:pPr eaLnBrk="1" hangingPunct="1"/>
              <a:t>5</a:t>
            </a:fld>
            <a:endParaRPr lang="en-US" sz="1200" dirty="0">
              <a:ea typeface="ＭＳ Ｐゴシック" charset="0"/>
              <a:cs typeface="ＭＳ Ｐゴシック" charset="0"/>
            </a:endParaRPr>
          </a:p>
        </p:txBody>
      </p:sp>
    </p:spTree>
    <p:extLst>
      <p:ext uri="{BB962C8B-B14F-4D97-AF65-F5344CB8AC3E}">
        <p14:creationId xmlns:p14="http://schemas.microsoft.com/office/powerpoint/2010/main" val="367360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8500"/>
            <a:ext cx="4648200" cy="3486150"/>
          </a:xfrm>
        </p:spPr>
      </p:sp>
      <p:sp>
        <p:nvSpPr>
          <p:cNvPr id="3" name="Notes Placeholder 2"/>
          <p:cNvSpPr>
            <a:spLocks noGrp="1"/>
          </p:cNvSpPr>
          <p:nvPr>
            <p:ph type="body" idx="1"/>
          </p:nvPr>
        </p:nvSpPr>
        <p:spPr/>
        <p:txBody>
          <a:bodyPr>
            <a:noAutofit/>
          </a:bodyPr>
          <a:lstStyle/>
          <a:p>
            <a:pPr>
              <a:spcBef>
                <a:spcPts val="0"/>
              </a:spcBef>
              <a:spcAft>
                <a:spcPts val="0"/>
              </a:spcAft>
            </a:pPr>
            <a:r>
              <a:rPr lang="en-US" b="1" kern="1200" dirty="0">
                <a:solidFill>
                  <a:schemeClr val="tx1"/>
                </a:solidFill>
                <a:effectLst/>
              </a:rPr>
              <a:t>Presenter Remarks:</a:t>
            </a:r>
          </a:p>
          <a:p>
            <a:pPr marL="0" marR="0" indent="0" algn="l" defTabSz="457200" rtl="0" eaLnBrk="0" fontAlgn="base" latinLnBrk="0" hangingPunct="0">
              <a:spcBef>
                <a:spcPts val="0"/>
              </a:spcBef>
              <a:spcAft>
                <a:spcPts val="0"/>
              </a:spcAft>
              <a:buClrTx/>
              <a:buSzTx/>
              <a:buFontTx/>
              <a:buNone/>
              <a:tabLst/>
              <a:defRPr/>
            </a:pPr>
            <a:r>
              <a:rPr lang="en-US" b="0" kern="1200" dirty="0">
                <a:solidFill>
                  <a:schemeClr val="tx1"/>
                </a:solidFill>
                <a:effectLst/>
              </a:rPr>
              <a:t>“Environmental print that reflects the languages of the children, as well as English, should also be incorporated into classroom activities and routines. High-quality books in both English and the children’s home languages should be readily available. The materials should be accessible to all children in the setting, including those with physical or sensory disabilities” (</a:t>
            </a:r>
            <a:r>
              <a:rPr lang="en-US" dirty="0"/>
              <a:t>PCF,</a:t>
            </a:r>
            <a:r>
              <a:rPr lang="en-US" baseline="0" dirty="0"/>
              <a:t> Vol. 1</a:t>
            </a:r>
            <a:r>
              <a:rPr lang="en-US" dirty="0"/>
              <a:t>, p. 183).</a:t>
            </a:r>
          </a:p>
          <a:p>
            <a:pPr marL="0" marR="0" indent="0" algn="l" defTabSz="457200" rtl="0" eaLnBrk="0" fontAlgn="base" latinLnBrk="0" hangingPunct="0">
              <a:spcBef>
                <a:spcPts val="0"/>
              </a:spcBef>
              <a:spcAft>
                <a:spcPts val="0"/>
              </a:spcAft>
              <a:buClrTx/>
              <a:buSzTx/>
              <a:buFontTx/>
              <a:buNone/>
              <a:tabLst/>
              <a:defRPr/>
            </a:pPr>
            <a:r>
              <a:rPr lang="en-US" dirty="0"/>
              <a:t> </a:t>
            </a:r>
          </a:p>
          <a:p>
            <a:pPr marL="0" marR="0" lvl="0" indent="0">
              <a:spcBef>
                <a:spcPts val="0"/>
              </a:spcBef>
              <a:spcAft>
                <a:spcPts val="0"/>
              </a:spcAft>
              <a:buFont typeface="Arial" panose="020B0604020202020204" pitchFamily="34" charset="0"/>
              <a:buNone/>
            </a:pPr>
            <a:r>
              <a:rPr lang="en-US" dirty="0"/>
              <a:t>Photo Discussion:</a:t>
            </a:r>
            <a:br>
              <a:rPr lang="en-US" dirty="0"/>
            </a:br>
            <a:r>
              <a:rPr lang="en-US" dirty="0">
                <a:effectLst/>
                <a:ea typeface="Calibri" panose="020F0502020204030204" pitchFamily="34" charset="0"/>
              </a:rPr>
              <a:t>What do you see in the photo? How does it represent the strategy identified in the framework?</a:t>
            </a:r>
          </a:p>
          <a:p>
            <a:pPr marL="0" marR="0" lvl="0" indent="0">
              <a:spcBef>
                <a:spcPts val="0"/>
              </a:spcBef>
              <a:spcAft>
                <a:spcPts val="0"/>
              </a:spcAft>
              <a:buFont typeface="Arial" panose="020B0604020202020204" pitchFamily="34" charset="0"/>
              <a:buNone/>
            </a:pPr>
            <a:endParaRPr lang="en-US" dirty="0">
              <a:effectLst/>
              <a:ea typeface="Calibri" panose="020F0502020204030204" pitchFamily="34" charset="0"/>
            </a:endParaRPr>
          </a:p>
          <a:p>
            <a:pPr marL="0" marR="0" lvl="0" indent="0" algn="l" defTabSz="457200" rtl="0" eaLnBrk="0" fontAlgn="base" latinLnBrk="0" hangingPunct="0">
              <a:spcBef>
                <a:spcPts val="0"/>
              </a:spcBef>
              <a:spcAft>
                <a:spcPts val="0"/>
              </a:spcAft>
              <a:buClrTx/>
              <a:buSzTx/>
              <a:buFont typeface="Arial" panose="020B0604020202020204" pitchFamily="34" charset="0"/>
              <a:buNone/>
              <a:tabLst/>
              <a:defRPr/>
            </a:pPr>
            <a:r>
              <a:rPr lang="en-US" dirty="0">
                <a:ea typeface="Calibri" panose="020F0502020204030204" pitchFamily="34" charset="0"/>
              </a:rPr>
              <a:t>Take a look at page 182 of the Preschool Curriculum Framework:</a:t>
            </a:r>
            <a:r>
              <a:rPr lang="en-US" baseline="0" dirty="0">
                <a:ea typeface="Calibri" panose="020F0502020204030204" pitchFamily="34" charset="0"/>
              </a:rPr>
              <a:t> </a:t>
            </a:r>
            <a:r>
              <a:rPr lang="en-US" b="0" dirty="0">
                <a:ea typeface="Calibri" panose="020F0502020204030204" pitchFamily="34" charset="0"/>
              </a:rPr>
              <a:t>Make clear signs and explicit pictures for interest areas.</a:t>
            </a:r>
            <a:r>
              <a:rPr lang="en-US" b="1" dirty="0">
                <a:ea typeface="Calibri" panose="020F0502020204030204" pitchFamily="34" charset="0"/>
              </a:rPr>
              <a:t> </a:t>
            </a:r>
            <a:r>
              <a:rPr lang="en-US" dirty="0">
                <a:ea typeface="Calibri" panose="020F0502020204030204" pitchFamily="34" charset="0"/>
              </a:rPr>
              <a:t>H</a:t>
            </a:r>
            <a:r>
              <a:rPr lang="en-US" dirty="0">
                <a:effectLst/>
                <a:ea typeface="Calibri" panose="020F0502020204030204" pitchFamily="34" charset="0"/>
              </a:rPr>
              <a:t>ow do you think this strategy might support English</a:t>
            </a:r>
            <a:r>
              <a:rPr lang="en-US" baseline="0" dirty="0">
                <a:effectLst/>
                <a:ea typeface="Calibri" panose="020F0502020204030204" pitchFamily="34" charset="0"/>
              </a:rPr>
              <a:t>-language</a:t>
            </a:r>
            <a:r>
              <a:rPr lang="en-US" dirty="0">
                <a:effectLst/>
                <a:ea typeface="Calibri" panose="020F0502020204030204" pitchFamily="34" charset="0"/>
              </a:rPr>
              <a:t> development?</a:t>
            </a:r>
          </a:p>
          <a:p>
            <a:pPr marL="0" marR="0" lvl="0" indent="0" algn="l" defTabSz="457200" rtl="0" eaLnBrk="0" fontAlgn="base" latinLnBrk="0" hangingPunct="0">
              <a:spcBef>
                <a:spcPts val="0"/>
              </a:spcBef>
              <a:spcAft>
                <a:spcPts val="0"/>
              </a:spcAft>
              <a:buClrTx/>
              <a:buSzTx/>
              <a:buFont typeface="Arial" panose="020B0604020202020204" pitchFamily="34" charset="0"/>
              <a:buNone/>
              <a:tabLst/>
              <a:defRPr/>
            </a:pPr>
            <a:endParaRPr lang="en-US" dirty="0">
              <a:effectLst/>
              <a:ea typeface="Calibri" panose="020F0502020204030204" pitchFamily="34" charset="0"/>
            </a:endParaRPr>
          </a:p>
          <a:p>
            <a:pPr marL="0" marR="0" lvl="0" indent="0">
              <a:spcBef>
                <a:spcPts val="0"/>
              </a:spcBef>
              <a:spcAft>
                <a:spcPts val="0"/>
              </a:spcAft>
              <a:buFont typeface="Arial" panose="020B0604020202020204" pitchFamily="34" charset="0"/>
              <a:buNone/>
            </a:pPr>
            <a:r>
              <a:rPr lang="en-US" dirty="0">
                <a:ea typeface="Calibri" panose="020F0502020204030204" pitchFamily="34" charset="0"/>
              </a:rPr>
              <a:t>Look again at Handout</a:t>
            </a:r>
            <a:r>
              <a:rPr lang="en-US" baseline="0" dirty="0">
                <a:ea typeface="Calibri" panose="020F0502020204030204" pitchFamily="34" charset="0"/>
              </a:rPr>
              <a:t> 10: </a:t>
            </a:r>
            <a:r>
              <a:rPr lang="en-US" kern="1200" dirty="0">
                <a:solidFill>
                  <a:schemeClr val="tx1"/>
                </a:solidFill>
                <a:effectLst/>
              </a:rPr>
              <a:t>Preschool Curriculum Framework Environment Strategies for English-Language Development</a:t>
            </a:r>
            <a:r>
              <a:rPr lang="en-US" kern="1200" baseline="0" dirty="0">
                <a:solidFill>
                  <a:schemeClr val="tx1"/>
                </a:solidFill>
                <a:effectLst/>
              </a:rPr>
              <a:t> </a:t>
            </a:r>
            <a:r>
              <a:rPr lang="en-US" dirty="0">
                <a:ea typeface="Calibri" panose="020F0502020204030204" pitchFamily="34" charset="0"/>
              </a:rPr>
              <a:t>and highlight or write an example (or examples) of how to bring this strategy to life and add ideas, new strategies, and action items.</a:t>
            </a: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50</a:t>
            </a:fld>
            <a:endParaRPr lang="en-US" altLang="en-US" dirty="0"/>
          </a:p>
        </p:txBody>
      </p:sp>
    </p:spTree>
    <p:extLst>
      <p:ext uri="{BB962C8B-B14F-4D97-AF65-F5344CB8AC3E}">
        <p14:creationId xmlns:p14="http://schemas.microsoft.com/office/powerpoint/2010/main" val="2621172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70743"/>
            <a:ext cx="5486400" cy="4114800"/>
          </a:xfrm>
        </p:spPr>
        <p:txBody>
          <a:bodyPr>
            <a:noAutofit/>
          </a:bodyPr>
          <a:lstStyle/>
          <a:p>
            <a:pPr marL="0" marR="0" lvl="0" indent="0" algn="l" defTabSz="457200" rtl="0" eaLnBrk="0" fontAlgn="base" latinLnBrk="0" hangingPunct="0">
              <a:spcBef>
                <a:spcPts val="0"/>
              </a:spcBef>
              <a:spcAft>
                <a:spcPts val="0"/>
              </a:spcAft>
              <a:buClrTx/>
              <a:buSzTx/>
              <a:buFontTx/>
              <a:buNone/>
              <a:tabLst/>
              <a:defRPr/>
            </a:pPr>
            <a:r>
              <a:rPr lang="en-US" b="1" dirty="0"/>
              <a:t>Presenter Remarks:</a:t>
            </a:r>
            <a:r>
              <a:rPr lang="en-US" b="1" baseline="0" dirty="0"/>
              <a:t> </a:t>
            </a:r>
          </a:p>
          <a:p>
            <a:pPr marL="0" indent="0" eaLnBrk="1" fontAlgn="auto" hangingPunct="1">
              <a:spcBef>
                <a:spcPts val="0"/>
              </a:spcBef>
              <a:spcAft>
                <a:spcPts val="0"/>
              </a:spcAft>
              <a:buFont typeface="Arial" charset="0"/>
              <a:buNone/>
              <a:defRPr/>
            </a:pPr>
            <a:r>
              <a:rPr lang="en-US" altLang="en-US" dirty="0">
                <a:latin typeface="Arial" charset="0"/>
                <a:ea typeface="Arial" charset="0"/>
                <a:cs typeface="Arial" charset="0"/>
              </a:rPr>
              <a:t>ELA/ELD Framework instruction focuses on the key instructional themes of making meaning, language development, effective expression, content knowledge, and foundational skills. </a:t>
            </a:r>
          </a:p>
          <a:p>
            <a:pPr marL="0" indent="0" eaLnBrk="1" fontAlgn="auto" hangingPunct="1">
              <a:spcBef>
                <a:spcPts val="0"/>
              </a:spcBef>
              <a:spcAft>
                <a:spcPts val="0"/>
              </a:spcAft>
              <a:buFont typeface="Arial" charset="0"/>
              <a:buNone/>
              <a:defRPr/>
            </a:pPr>
            <a:endParaRPr lang="en-US" altLang="en-US" dirty="0">
              <a:latin typeface="Arial" charset="0"/>
              <a:ea typeface="Arial" charset="0"/>
              <a:cs typeface="Arial" charset="0"/>
            </a:endParaRPr>
          </a:p>
          <a:p>
            <a:pPr marL="0" indent="0" eaLnBrk="1" fontAlgn="auto" hangingPunct="1">
              <a:spcBef>
                <a:spcPts val="0"/>
              </a:spcBef>
              <a:spcAft>
                <a:spcPts val="0"/>
              </a:spcAft>
              <a:buFont typeface="Arial" charset="0"/>
              <a:buNone/>
              <a:defRPr/>
            </a:pPr>
            <a:r>
              <a:rPr lang="en-US" altLang="en-US" dirty="0">
                <a:latin typeface="Arial" charset="0"/>
                <a:ea typeface="Arial" charset="0"/>
                <a:cs typeface="Arial" charset="0"/>
              </a:rPr>
              <a:t>Figure 3.12: Literacy and Language Environments and Practices for Young Children, found on page 170 of the ELA/ELD Framework,</a:t>
            </a:r>
            <a:r>
              <a:rPr lang="en-US" altLang="en-US" baseline="0" dirty="0">
                <a:latin typeface="Arial" charset="0"/>
                <a:ea typeface="Arial" charset="0"/>
                <a:cs typeface="Arial" charset="0"/>
              </a:rPr>
              <a:t> </a:t>
            </a:r>
            <a:r>
              <a:rPr lang="en-US" altLang="en-US" dirty="0">
                <a:latin typeface="Arial" charset="0"/>
                <a:ea typeface="Arial" charset="0"/>
                <a:cs typeface="Arial" charset="0"/>
              </a:rPr>
              <a:t>also highlights environments that support literacy learning among other recommendations that correspond with what we reviewed in the Preschool Curriculum Framework. </a:t>
            </a:r>
          </a:p>
          <a:p>
            <a:pPr marL="0" indent="0" eaLnBrk="1" fontAlgn="auto" hangingPunct="1">
              <a:spcBef>
                <a:spcPts val="0"/>
              </a:spcBef>
              <a:spcAft>
                <a:spcPts val="0"/>
              </a:spcAft>
              <a:buFont typeface="Arial" charset="0"/>
              <a:buNone/>
              <a:defRPr/>
            </a:pPr>
            <a:endParaRPr lang="en-US" altLang="en-US" dirty="0">
              <a:latin typeface="Arial" charset="0"/>
              <a:ea typeface="Arial" charset="0"/>
              <a:cs typeface="Arial" charset="0"/>
            </a:endParaRPr>
          </a:p>
          <a:p>
            <a:pPr marL="0" indent="0" eaLnBrk="1" fontAlgn="auto" hangingPunct="1">
              <a:spcBef>
                <a:spcPts val="0"/>
              </a:spcBef>
              <a:spcAft>
                <a:spcPts val="0"/>
              </a:spcAft>
              <a:buFont typeface="Arial" charset="0"/>
              <a:buNone/>
              <a:defRPr/>
            </a:pPr>
            <a:r>
              <a:rPr lang="en-US" altLang="en-US" dirty="0">
                <a:latin typeface="Arial" charset="0"/>
                <a:ea typeface="Arial" charset="0"/>
                <a:cs typeface="Arial" charset="0"/>
              </a:rPr>
              <a:t>Please find</a:t>
            </a:r>
            <a:r>
              <a:rPr lang="en-US" altLang="en-US" baseline="0" dirty="0">
                <a:latin typeface="Arial" charset="0"/>
                <a:ea typeface="Arial" charset="0"/>
                <a:cs typeface="Arial" charset="0"/>
              </a:rPr>
              <a:t> Handout 11: Literacy and Language Practices for Young Children so we can look at one example together. </a:t>
            </a:r>
            <a:r>
              <a:rPr lang="en-US" altLang="en-US" dirty="0">
                <a:latin typeface="Arial" charset="0"/>
                <a:ea typeface="Arial" charset="0"/>
                <a:cs typeface="Arial" charset="0"/>
              </a:rPr>
              <a:t>For instance, physically and psychologically safe environments mirrors safe havens.</a:t>
            </a:r>
            <a:r>
              <a:rPr lang="en-US" altLang="en-US" baseline="0" dirty="0">
                <a:latin typeface="Arial" charset="0"/>
                <a:ea typeface="Arial" charset="0"/>
                <a:cs typeface="Arial" charset="0"/>
              </a:rPr>
              <a:t> </a:t>
            </a:r>
            <a:r>
              <a:rPr lang="en-US" altLang="en-US" i="1" dirty="0">
                <a:latin typeface="Arial" charset="0"/>
                <a:ea typeface="Arial" charset="0"/>
                <a:cs typeface="Arial" charset="0"/>
              </a:rPr>
              <a:t>Continue to make the connection that the context in which instruction occurs complements the guiding principles of the Preschool Curriculum Framework. The ELA/ELD Framework also points to integrated, engaging instruction as being key to learning.</a:t>
            </a:r>
          </a:p>
          <a:p>
            <a:pPr marL="0" indent="0" eaLnBrk="1" fontAlgn="auto" hangingPunct="1">
              <a:spcBef>
                <a:spcPts val="0"/>
              </a:spcBef>
              <a:spcAft>
                <a:spcPts val="0"/>
              </a:spcAft>
              <a:buFont typeface="Arial" charset="0"/>
              <a:buNone/>
              <a:defRPr/>
            </a:pPr>
            <a:endParaRPr lang="en-US" altLang="en-US" dirty="0">
              <a:latin typeface="Arial" charset="0"/>
              <a:ea typeface="Arial" charset="0"/>
              <a:cs typeface="Arial" charset="0"/>
            </a:endParaRPr>
          </a:p>
          <a:p>
            <a:pPr marL="0" indent="0" eaLnBrk="1" fontAlgn="auto" hangingPunct="1">
              <a:spcBef>
                <a:spcPts val="0"/>
              </a:spcBef>
              <a:spcAft>
                <a:spcPts val="0"/>
              </a:spcAft>
              <a:buFont typeface="Arial" charset="0"/>
              <a:buNone/>
              <a:defRPr/>
            </a:pPr>
            <a:r>
              <a:rPr lang="en-US" altLang="en-US" dirty="0">
                <a:latin typeface="Arial" charset="0"/>
                <a:ea typeface="Arial" charset="0"/>
                <a:cs typeface="Arial" charset="0"/>
              </a:rPr>
              <a:t>Let’s take a look at a snapshot that highlights integrated instructional strategies in the TK classroom that supports the English language and</a:t>
            </a:r>
            <a:r>
              <a:rPr lang="en-US" altLang="en-US" baseline="0" dirty="0">
                <a:latin typeface="Arial" charset="0"/>
                <a:ea typeface="Arial" charset="0"/>
                <a:cs typeface="Arial" charset="0"/>
              </a:rPr>
              <a:t> literacy as well as </a:t>
            </a:r>
            <a:r>
              <a:rPr lang="en-US" altLang="en-US" dirty="0">
                <a:latin typeface="Arial" charset="0"/>
                <a:ea typeface="Arial" charset="0"/>
                <a:cs typeface="Arial" charset="0"/>
              </a:rPr>
              <a:t>content learning along with English-language development.</a:t>
            </a:r>
            <a:endParaRPr lang="en-US" b="1" baseline="0" dirty="0"/>
          </a:p>
          <a:p>
            <a:pPr marL="0" marR="0" lvl="0" indent="0" algn="l" defTabSz="457200" rtl="0" eaLnBrk="0" fontAlgn="base" latinLnBrk="0" hangingPunct="0">
              <a:spcBef>
                <a:spcPts val="0"/>
              </a:spcBef>
              <a:spcAft>
                <a:spcPts val="0"/>
              </a:spcAft>
              <a:buClrTx/>
              <a:buSzTx/>
              <a:buFontTx/>
              <a:buNone/>
              <a:tabLst/>
              <a:defRPr/>
            </a:pPr>
            <a:endParaRPr lang="en-US" b="1" baseline="0" dirty="0"/>
          </a:p>
          <a:p>
            <a:pPr marL="0" marR="0" lvl="0" indent="0" algn="l" defTabSz="457200" rtl="0" eaLnBrk="0" fontAlgn="base" latinLnBrk="0" hangingPunct="0">
              <a:spcBef>
                <a:spcPts val="0"/>
              </a:spcBef>
              <a:spcAft>
                <a:spcPts val="0"/>
              </a:spcAft>
              <a:buClrTx/>
              <a:buSzTx/>
              <a:buFontTx/>
              <a:buNone/>
              <a:tabLst/>
              <a:defRPr/>
            </a:pPr>
            <a:r>
              <a:rPr lang="en-US" b="1" baseline="0" dirty="0"/>
              <a:t>Extra Notes:</a:t>
            </a:r>
          </a:p>
          <a:p>
            <a:pPr>
              <a:spcBef>
                <a:spcPts val="0"/>
              </a:spcBef>
              <a:spcAft>
                <a:spcPts val="0"/>
              </a:spcAft>
              <a:defRPr/>
            </a:pPr>
            <a:r>
              <a:rPr lang="en-US" altLang="en-US" i="0" dirty="0">
                <a:latin typeface="Arial" charset="0"/>
                <a:ea typeface="Arial" charset="0"/>
                <a:cs typeface="Arial" charset="0"/>
              </a:rPr>
              <a:t>“The ELA/ELD Framework provides guidance on the implementation of two sets of standards: the CA CCSS for ELA/Literacy and the CA ELD Standards. Although two separate documents, these standards are inextricably linked in their conception and realization in California’s classrooms. Literacy and language are fundamental elements of every discipline and should be taught in ways that further students’ development of their skills, abilities, and knowledge in literacy, language, and the specific area of study” (ELA/ELD</a:t>
            </a:r>
            <a:r>
              <a:rPr lang="en-US" altLang="en-US" i="0" baseline="0" dirty="0">
                <a:latin typeface="Arial" charset="0"/>
                <a:ea typeface="Arial" charset="0"/>
                <a:cs typeface="Arial" charset="0"/>
              </a:rPr>
              <a:t> Framework, 2015, p. 15).</a:t>
            </a:r>
            <a:endParaRPr lang="en-US" altLang="en-US" i="0" dirty="0">
              <a:latin typeface="Arial" charset="0"/>
              <a:ea typeface="Arial" charset="0"/>
              <a:cs typeface="Arial" charset="0"/>
            </a:endParaRPr>
          </a:p>
          <a:p>
            <a:pPr marL="0" marR="0" lvl="0" indent="0" algn="l" defTabSz="457200" rtl="0" eaLnBrk="0" fontAlgn="base" latinLnBrk="0" hangingPunct="0">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51</a:t>
            </a:fld>
            <a:endParaRPr lang="en-US" altLang="en-US" dirty="0"/>
          </a:p>
        </p:txBody>
      </p:sp>
    </p:spTree>
    <p:extLst>
      <p:ext uri="{BB962C8B-B14F-4D97-AF65-F5344CB8AC3E}">
        <p14:creationId xmlns:p14="http://schemas.microsoft.com/office/powerpoint/2010/main" val="1526799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9115"/>
            <a:ext cx="5486400" cy="4380852"/>
          </a:xfrm>
        </p:spPr>
        <p:txBody>
          <a:bodyPr>
            <a:noAutofit/>
          </a:bodyPr>
          <a:lstStyle/>
          <a:p>
            <a:pPr>
              <a:spcBef>
                <a:spcPts val="0"/>
              </a:spcBef>
            </a:pPr>
            <a:r>
              <a:rPr lang="en-US" b="1" dirty="0"/>
              <a:t>Presenter Remarks: </a:t>
            </a:r>
          </a:p>
          <a:p>
            <a:pPr>
              <a:spcBef>
                <a:spcPts val="0"/>
              </a:spcBef>
            </a:pPr>
            <a:r>
              <a:rPr lang="en-US" altLang="en-US" dirty="0">
                <a:latin typeface="Arial" charset="0"/>
                <a:ea typeface="Arial" charset="0"/>
                <a:cs typeface="Arial" charset="0"/>
              </a:rPr>
              <a:t>Find</a:t>
            </a:r>
            <a:r>
              <a:rPr lang="en-US" altLang="en-US" baseline="0" dirty="0">
                <a:latin typeface="Arial" charset="0"/>
                <a:ea typeface="Arial" charset="0"/>
                <a:cs typeface="Arial" charset="0"/>
              </a:rPr>
              <a:t> and read </a:t>
            </a:r>
            <a:r>
              <a:rPr lang="en-US" altLang="en-US" dirty="0">
                <a:latin typeface="Arial" charset="0"/>
                <a:ea typeface="Arial" charset="0"/>
                <a:cs typeface="Arial" charset="0"/>
              </a:rPr>
              <a:t>Snapshot 3.2. </a:t>
            </a:r>
            <a:r>
              <a:rPr lang="en-US" altLang="en-US" i="1" dirty="0">
                <a:latin typeface="Arial" charset="0"/>
                <a:ea typeface="Arial" charset="0"/>
                <a:cs typeface="Arial" charset="0"/>
              </a:rPr>
              <a:t>Goldilocks and the Three Bears: </a:t>
            </a:r>
            <a:r>
              <a:rPr lang="en-US" b="0" dirty="0"/>
              <a:t>Integrated ELA and ELD in Transitional Kindergarten</a:t>
            </a:r>
            <a:r>
              <a:rPr lang="en-US" altLang="en-US" dirty="0">
                <a:latin typeface="Arial" charset="0"/>
                <a:ea typeface="Arial" charset="0"/>
                <a:cs typeface="Arial" charset="0"/>
              </a:rPr>
              <a:t>, found on page 186 of the ELA/ELD Framework. The</a:t>
            </a:r>
            <a:r>
              <a:rPr lang="en-US" altLang="en-US" baseline="0" dirty="0">
                <a:latin typeface="Arial" charset="0"/>
                <a:ea typeface="Arial" charset="0"/>
                <a:cs typeface="Arial" charset="0"/>
              </a:rPr>
              <a:t> snapshot is also in the packet as Handout 12: Snapshot 3.2 </a:t>
            </a:r>
            <a:r>
              <a:rPr lang="en-US" altLang="en-US" i="0" dirty="0">
                <a:latin typeface="Arial" charset="0"/>
                <a:ea typeface="Arial" charset="0"/>
                <a:cs typeface="Arial" charset="0"/>
              </a:rPr>
              <a:t>Goldilocks and the Three Bears.</a:t>
            </a:r>
            <a:endParaRPr lang="en-US" i="0" dirty="0"/>
          </a:p>
          <a:p>
            <a:pPr>
              <a:spcBef>
                <a:spcPts val="0"/>
              </a:spcBef>
            </a:pPr>
            <a:endParaRPr lang="en-US" i="1" dirty="0"/>
          </a:p>
          <a:p>
            <a:pPr>
              <a:spcBef>
                <a:spcPts val="0"/>
              </a:spcBef>
            </a:pPr>
            <a:r>
              <a:rPr lang="en-US" dirty="0"/>
              <a:t>U</a:t>
            </a:r>
            <a:r>
              <a:rPr lang="en-US" b="0" baseline="0" dirty="0"/>
              <a:t>nderline potential replication ideas for your classroom. </a:t>
            </a:r>
          </a:p>
          <a:p>
            <a:pPr>
              <a:spcBef>
                <a:spcPts val="0"/>
              </a:spcBef>
            </a:pPr>
            <a:endParaRPr lang="en-US" b="0" baseline="0" dirty="0"/>
          </a:p>
          <a:p>
            <a:pPr>
              <a:spcBef>
                <a:spcPts val="0"/>
              </a:spcBef>
            </a:pPr>
            <a:r>
              <a:rPr lang="en-US" b="0" baseline="0" dirty="0"/>
              <a:t>Find Handout 13: Effective Expression (also found on pages 175-176 of the ELA/ELD Framework). </a:t>
            </a:r>
          </a:p>
          <a:p>
            <a:pPr>
              <a:spcBef>
                <a:spcPts val="0"/>
              </a:spcBef>
            </a:pPr>
            <a:endParaRPr lang="en-US" b="0" baseline="0" dirty="0"/>
          </a:p>
          <a:p>
            <a:pPr>
              <a:spcBef>
                <a:spcPts val="0"/>
              </a:spcBef>
            </a:pPr>
            <a:r>
              <a:rPr lang="en-US" dirty="0"/>
              <a:t>Read the “Look at the Discussion” section. How might this information impact the Snapshot lesson? Underline the ideas you may want to replicate and be ready to share your thoughts with the group.</a:t>
            </a:r>
          </a:p>
          <a:p>
            <a:pPr>
              <a:spcBef>
                <a:spcPts val="0"/>
              </a:spcBef>
            </a:pPr>
            <a:endParaRPr lang="en-US" b="0" baseline="0" dirty="0"/>
          </a:p>
          <a:p>
            <a:pPr>
              <a:spcBef>
                <a:spcPts val="0"/>
              </a:spcBef>
            </a:pPr>
            <a:r>
              <a:rPr lang="en-US" b="0" baseline="0" dirty="0"/>
              <a:t>Think about all the strategies you learned today. Would you want to add to or change anything in your toolkit? Share your thoughts with your group. </a:t>
            </a:r>
            <a:r>
              <a:rPr lang="en-US" b="0" i="1" baseline="0" dirty="0"/>
              <a:t>Allow ample time for groups to discuss and debrief.</a:t>
            </a:r>
          </a:p>
          <a:p>
            <a:pPr>
              <a:spcBef>
                <a:spcPts val="0"/>
              </a:spcBef>
            </a:pPr>
            <a:endParaRPr lang="en-US" b="0" baseline="0" dirty="0"/>
          </a:p>
          <a:p>
            <a:pPr>
              <a:spcBef>
                <a:spcPts val="0"/>
              </a:spcBef>
            </a:pPr>
            <a:r>
              <a:rPr lang="en-US" b="0" baseline="0" dirty="0"/>
              <a:t>Participants can write ideas on Handout 1: When</a:t>
            </a:r>
            <a:r>
              <a:rPr lang="en-US" b="0" dirty="0"/>
              <a:t> I Return to the Classroom.</a:t>
            </a:r>
            <a:endParaRPr lang="en-US" b="0" baseline="0" dirty="0"/>
          </a:p>
          <a:p>
            <a:pPr>
              <a:spcBef>
                <a:spcPts val="0"/>
              </a:spcBef>
            </a:pPr>
            <a:endParaRPr lang="en-US" b="0" baseline="0" dirty="0"/>
          </a:p>
          <a:p>
            <a:pPr>
              <a:spcBef>
                <a:spcPts val="0"/>
              </a:spcBef>
            </a:pPr>
            <a:r>
              <a:rPr lang="en-US" b="0" baseline="0" dirty="0"/>
              <a:t>Ask for volunteers to share-out one great idea they want to replicate. Then ask the same volunteer to share how they might add to or adapt the strategy. </a:t>
            </a:r>
          </a:p>
          <a:p>
            <a:pPr>
              <a:spcBef>
                <a:spcPts val="0"/>
              </a:spcBef>
            </a:pP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52</a:t>
            </a:fld>
            <a:endParaRPr lang="en-US" altLang="en-US" dirty="0"/>
          </a:p>
        </p:txBody>
      </p:sp>
    </p:spTree>
    <p:extLst>
      <p:ext uri="{BB962C8B-B14F-4D97-AF65-F5344CB8AC3E}">
        <p14:creationId xmlns:p14="http://schemas.microsoft.com/office/powerpoint/2010/main" val="428125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spcBef>
                <a:spcPct val="0"/>
              </a:spcBef>
              <a:spcAft>
                <a:spcPts val="0"/>
              </a:spcAft>
              <a:defRPr/>
            </a:pPr>
            <a:r>
              <a:rPr lang="en-US" b="1" dirty="0">
                <a:latin typeface="Arial" charset="0"/>
                <a:ea typeface="Arial" charset="0"/>
                <a:cs typeface="Arial" charset="0"/>
              </a:rPr>
              <a:t>Presenter Remarks:</a:t>
            </a:r>
          </a:p>
          <a:p>
            <a:pPr marL="0" marR="0" lvl="0" indent="0" algn="l" defTabSz="457200" rtl="0" eaLnBrk="1" fontAlgn="auto" latinLnBrk="0" hangingPunct="1">
              <a:spcBef>
                <a:spcPct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charset="0"/>
                <a:ea typeface="Arial" charset="0"/>
                <a:cs typeface="Arial" charset="0"/>
              </a:rPr>
              <a:t>The TK Implementation Guide is a resource that focuses on the essential components for school district administrators and teachers to consider for TK programs.  The TK Implementation Guide, published by the California Department of Education, is a resource to support implementation of comprehensive TK programs. </a:t>
            </a:r>
          </a:p>
          <a:p>
            <a:pPr marL="0" marR="0" lvl="0" indent="0" algn="l" defTabSz="457200" rtl="0" eaLnBrk="1" fontAlgn="auto" latinLnBrk="0" hangingPunct="1">
              <a:spcBef>
                <a:spcPct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charset="0"/>
              <a:ea typeface="Arial" charset="0"/>
              <a:cs typeface="Arial" charset="0"/>
            </a:endParaRPr>
          </a:p>
          <a:p>
            <a:pPr marL="0" marR="0" lvl="0" indent="0" algn="l" defTabSz="457200" rtl="0" eaLnBrk="1" fontAlgn="auto" latinLnBrk="0" hangingPunct="1">
              <a:spcBef>
                <a:spcPct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charset="0"/>
                <a:ea typeface="Arial" charset="0"/>
                <a:cs typeface="Arial" charset="0"/>
              </a:rPr>
              <a:t>This publication provides resources and guidance in the areas of program design, curriculum, instruction, assessment, and family/community partnerships.</a:t>
            </a:r>
          </a:p>
        </p:txBody>
      </p:sp>
      <p:sp>
        <p:nvSpPr>
          <p:cNvPr id="4" name="Slide Number Placeholder 3"/>
          <p:cNvSpPr>
            <a:spLocks noGrp="1"/>
          </p:cNvSpPr>
          <p:nvPr>
            <p:ph type="sldNum" sz="quarter" idx="10"/>
          </p:nvPr>
        </p:nvSpPr>
        <p:spPr/>
        <p:txBody>
          <a:bodyPr/>
          <a:lstStyle/>
          <a:p>
            <a:fld id="{C97BDEB4-3C8D-4D4E-BA50-91D785A10A5F}" type="slidenum">
              <a:rPr lang="en-US" smtClean="0"/>
              <a:t>53</a:t>
            </a:fld>
            <a:endParaRPr lang="en-US"/>
          </a:p>
        </p:txBody>
      </p:sp>
    </p:spTree>
    <p:extLst>
      <p:ext uri="{BB962C8B-B14F-4D97-AF65-F5344CB8AC3E}">
        <p14:creationId xmlns:p14="http://schemas.microsoft.com/office/powerpoint/2010/main" val="22951686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14800"/>
          </a:xfrm>
        </p:spPr>
        <p:txBody>
          <a:bodyPr>
            <a:noAutofit/>
          </a:bodyPr>
          <a:lstStyle/>
          <a:p>
            <a:pPr marL="0" marR="0" indent="0" algn="l" defTabSz="457200" rtl="0" eaLnBrk="0" fontAlgn="base" latinLnBrk="0" hangingPunct="0">
              <a:spcBef>
                <a:spcPts val="0"/>
              </a:spcBef>
              <a:spcAft>
                <a:spcPts val="0"/>
              </a:spcAft>
              <a:buClrTx/>
              <a:buSzTx/>
              <a:buFontTx/>
              <a:buNone/>
              <a:tabLst/>
              <a:defRPr/>
            </a:pPr>
            <a:r>
              <a:rPr lang="en-US" b="1" kern="1200" dirty="0">
                <a:solidFill>
                  <a:schemeClr val="tx1"/>
                </a:solidFill>
                <a:effectLst/>
              </a:rPr>
              <a:t>Presenter Remarks: </a:t>
            </a:r>
          </a:p>
          <a:p>
            <a:pPr marL="0" marR="0" indent="0" algn="l" defTabSz="457200" rtl="0" eaLnBrk="0" fontAlgn="base" latinLnBrk="0" hangingPunct="0">
              <a:spcBef>
                <a:spcPts val="0"/>
              </a:spcBef>
              <a:spcAft>
                <a:spcPts val="0"/>
              </a:spcAft>
              <a:buClrTx/>
              <a:buSzTx/>
              <a:buFontTx/>
              <a:buNone/>
              <a:tabLst/>
              <a:defRPr/>
            </a:pPr>
            <a:r>
              <a:rPr lang="en-US" b="0" dirty="0"/>
              <a:t>Utilizing</a:t>
            </a:r>
            <a:r>
              <a:rPr lang="en-US" b="0" baseline="0" dirty="0"/>
              <a:t> the ideas in the </a:t>
            </a:r>
            <a:r>
              <a:rPr lang="en-US" i="1" dirty="0"/>
              <a:t>Bringing It All Together:</a:t>
            </a:r>
            <a:r>
              <a:rPr lang="en-US" i="1" baseline="0" dirty="0"/>
              <a:t> </a:t>
            </a:r>
            <a:r>
              <a:rPr lang="en-US" i="1" dirty="0"/>
              <a:t>Engaging Families </a:t>
            </a:r>
            <a:r>
              <a:rPr lang="en-US" dirty="0"/>
              <a:t>section</a:t>
            </a:r>
            <a:r>
              <a:rPr lang="en-US" baseline="0" dirty="0"/>
              <a:t> </a:t>
            </a:r>
            <a:r>
              <a:rPr lang="en-US" dirty="0"/>
              <a:t>may help families with children who are learning English to develop listening and speaking abilities. These</a:t>
            </a:r>
            <a:r>
              <a:rPr lang="en-US" baseline="0" dirty="0"/>
              <a:t> ideas can be found on page 204 of the Preschool Curriculum Framework, Volume 1. </a:t>
            </a:r>
            <a:endParaRPr lang="en-US" b="0" kern="1200" dirty="0">
              <a:solidFill>
                <a:schemeClr val="tx1"/>
              </a:solidFill>
              <a:effectLst/>
            </a:endParaRPr>
          </a:p>
          <a:p>
            <a:pPr marL="0" indent="0">
              <a:spcBef>
                <a:spcPts val="0"/>
              </a:spcBef>
              <a:spcAft>
                <a:spcPts val="0"/>
              </a:spcAft>
              <a:buFont typeface="Arial"/>
              <a:buNone/>
            </a:pPr>
            <a:endParaRPr lang="en-US" b="0" kern="1200" dirty="0">
              <a:solidFill>
                <a:schemeClr val="tx1"/>
              </a:solidFill>
              <a:effectLst/>
            </a:endParaRPr>
          </a:p>
          <a:p>
            <a:pPr marL="0" indent="0">
              <a:spcBef>
                <a:spcPts val="0"/>
              </a:spcBef>
              <a:spcAft>
                <a:spcPts val="0"/>
              </a:spcAft>
              <a:buFont typeface="Arial"/>
              <a:buNone/>
            </a:pPr>
            <a:r>
              <a:rPr lang="en-US" b="0" kern="1200" dirty="0">
                <a:solidFill>
                  <a:schemeClr val="tx1"/>
                </a:solidFill>
                <a:effectLst/>
              </a:rPr>
              <a:t>“When the home language and culture are viewed as assets and resources, it becomes the foundation for enhanced learning. Preschool children who are English learners need targeted classroom support, intentional focus on vocabulary development and English language and literacy development, and close collaboration with families. At the same time, the home language and culture are to be respected, honored, and supported. This chapter provides guidance on how to design environments, structure activities, engage in responsive interactions, and plan for assessment of preschool children who are learning to communicate in English as a second language in all domains” (</a:t>
            </a:r>
            <a:r>
              <a:rPr lang="en-US" dirty="0"/>
              <a:t>PCF,</a:t>
            </a:r>
            <a:r>
              <a:rPr lang="en-US" baseline="0" dirty="0"/>
              <a:t> Vol. 1</a:t>
            </a:r>
            <a:r>
              <a:rPr lang="en-US" dirty="0"/>
              <a:t>,</a:t>
            </a:r>
            <a:r>
              <a:rPr lang="en-US" baseline="0" dirty="0"/>
              <a:t> p. </a:t>
            </a:r>
            <a:r>
              <a:rPr lang="en-US" dirty="0"/>
              <a:t>185).</a:t>
            </a:r>
          </a:p>
          <a:p>
            <a:pPr marL="0" indent="0">
              <a:spcBef>
                <a:spcPts val="0"/>
              </a:spcBef>
              <a:spcAft>
                <a:spcPts val="0"/>
              </a:spcAft>
              <a:buFont typeface="Arial"/>
              <a:buNone/>
            </a:pPr>
            <a:endParaRPr lang="en-US" baseline="0" dirty="0"/>
          </a:p>
          <a:p>
            <a:pPr marL="0" indent="0">
              <a:spcBef>
                <a:spcPts val="0"/>
              </a:spcBef>
              <a:spcAft>
                <a:spcPts val="0"/>
              </a:spcAft>
              <a:buFont typeface="Arial"/>
              <a:buNone/>
            </a:pPr>
            <a:r>
              <a:rPr lang="en-US" baseline="0" dirty="0"/>
              <a:t>Another resource to explore for supporting home language and for engaging families is www.allaboutyoungchildren.org. </a:t>
            </a: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54</a:t>
            </a:fld>
            <a:endParaRPr lang="en-US" altLang="en-US" dirty="0"/>
          </a:p>
        </p:txBody>
      </p:sp>
    </p:spTree>
    <p:extLst>
      <p:ext uri="{BB962C8B-B14F-4D97-AF65-F5344CB8AC3E}">
        <p14:creationId xmlns:p14="http://schemas.microsoft.com/office/powerpoint/2010/main" val="20961965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Bef>
                <a:spcPts val="0"/>
              </a:spcBef>
            </a:pPr>
            <a:r>
              <a:rPr lang="en-US" b="1" dirty="0"/>
              <a:t>Presenter Remarks: </a:t>
            </a:r>
            <a:endParaRPr lang="en-US" dirty="0"/>
          </a:p>
          <a:p>
            <a:pPr lvl="0"/>
            <a:r>
              <a:rPr lang="en-US" dirty="0"/>
              <a:t>To make today’s experiences effective, we have to think deeply about the third question:</a:t>
            </a:r>
            <a:r>
              <a:rPr lang="en-US" baseline="0" dirty="0"/>
              <a:t> </a:t>
            </a:r>
            <a:r>
              <a:rPr lang="en-US" b="1" dirty="0">
                <a:solidFill>
                  <a:prstClr val="black"/>
                </a:solidFill>
              </a:rPr>
              <a:t>How can I incorporate these strategies into my existing classroom? </a:t>
            </a:r>
          </a:p>
          <a:p>
            <a:pPr>
              <a:spcBef>
                <a:spcPts val="0"/>
              </a:spcBef>
            </a:pPr>
            <a:endParaRPr lang="en-US" dirty="0">
              <a:solidFill>
                <a:prstClr val="black"/>
              </a:solidFill>
            </a:endParaRPr>
          </a:p>
          <a:p>
            <a:pPr>
              <a:spcBef>
                <a:spcPts val="0"/>
              </a:spcBef>
            </a:pPr>
            <a:r>
              <a:rPr lang="en-US" dirty="0">
                <a:solidFill>
                  <a:prstClr val="black"/>
                </a:solidFill>
              </a:rPr>
              <a:t>Providing you with a “toolkit” is necessary, however it is not sufficient. You will have the opportunity to examine your current practices,</a:t>
            </a:r>
            <a:r>
              <a:rPr lang="en-US" baseline="0" dirty="0">
                <a:solidFill>
                  <a:prstClr val="black"/>
                </a:solidFill>
              </a:rPr>
              <a:t> </a:t>
            </a:r>
            <a:r>
              <a:rPr lang="en-US" dirty="0">
                <a:solidFill>
                  <a:prstClr val="black"/>
                </a:solidFill>
              </a:rPr>
              <a:t>create a plan to use the resources,</a:t>
            </a:r>
            <a:r>
              <a:rPr lang="en-US" baseline="0" dirty="0">
                <a:solidFill>
                  <a:prstClr val="black"/>
                </a:solidFill>
              </a:rPr>
              <a:t> and </a:t>
            </a:r>
            <a:r>
              <a:rPr lang="en-US" dirty="0">
                <a:solidFill>
                  <a:prstClr val="black"/>
                </a:solidFill>
              </a:rPr>
              <a:t>to think about ways to use this information in conjunction with already existing resources such as the ELA/ELD Framework. </a:t>
            </a:r>
          </a:p>
          <a:p>
            <a:pPr lvl="0">
              <a:spcBef>
                <a:spcPts val="0"/>
              </a:spcBef>
            </a:pPr>
            <a:endParaRPr lang="en-US" b="0" i="0"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55</a:t>
            </a:fld>
            <a:endParaRPr lang="en-US" altLang="en-US" dirty="0"/>
          </a:p>
        </p:txBody>
      </p:sp>
    </p:spTree>
    <p:extLst>
      <p:ext uri="{BB962C8B-B14F-4D97-AF65-F5344CB8AC3E}">
        <p14:creationId xmlns:p14="http://schemas.microsoft.com/office/powerpoint/2010/main" val="28683797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Font typeface="Arial"/>
              <a:buNone/>
            </a:pPr>
            <a:r>
              <a:rPr lang="en-US" b="1" dirty="0"/>
              <a:t>Presenter Remarks: </a:t>
            </a:r>
          </a:p>
          <a:p>
            <a:pPr marL="0" indent="0" algn="l">
              <a:buFont typeface="Arial"/>
              <a:buNone/>
            </a:pPr>
            <a:r>
              <a:rPr lang="en-US" b="0" dirty="0"/>
              <a:t>Let’s take</a:t>
            </a:r>
            <a:r>
              <a:rPr lang="en-US" b="0" baseline="0" dirty="0"/>
              <a:t> one last moment to reflect and process today’s new learning.</a:t>
            </a:r>
          </a:p>
          <a:p>
            <a:pPr marL="0" indent="0" algn="l">
              <a:buFont typeface="Arial"/>
              <a:buNone/>
            </a:pPr>
            <a:endParaRPr lang="en-US" dirty="0"/>
          </a:p>
          <a:p>
            <a:pPr marL="0" indent="0" algn="l">
              <a:buFont typeface="Arial"/>
              <a:buNone/>
            </a:pPr>
            <a:r>
              <a:rPr lang="en-US" i="1" dirty="0"/>
              <a:t>Have participants complete Handout</a:t>
            </a:r>
            <a:r>
              <a:rPr lang="en-US" i="1" baseline="0" dirty="0"/>
              <a:t> 1: </a:t>
            </a:r>
            <a:r>
              <a:rPr lang="en-US" i="1" dirty="0"/>
              <a:t>When I Return to the Classroom…</a:t>
            </a:r>
            <a:endParaRPr lang="en-US" b="0" i="1" baseline="0" dirty="0"/>
          </a:p>
          <a:p>
            <a:pPr marL="171450" indent="-171450" algn="l">
              <a:buFont typeface="Arial" charset="0"/>
              <a:buChar char="•"/>
            </a:pPr>
            <a:r>
              <a:rPr lang="en-US" b="0" baseline="0" dirty="0"/>
              <a:t>What do you want to remember?</a:t>
            </a:r>
          </a:p>
          <a:p>
            <a:pPr marL="171450" indent="-171450" algn="l">
              <a:buFont typeface="Arial" charset="0"/>
              <a:buChar char="•"/>
            </a:pPr>
            <a:r>
              <a:rPr lang="en-US" b="0" baseline="0" dirty="0"/>
              <a:t>What new strategies do you plan to use to support students English-language development? </a:t>
            </a:r>
          </a:p>
          <a:p>
            <a:pPr marL="171450" indent="-171450" algn="l">
              <a:buFont typeface="Arial" charset="0"/>
              <a:buChar char="•"/>
            </a:pPr>
            <a:r>
              <a:rPr lang="en-US" b="0" baseline="0" dirty="0"/>
              <a:t>What changes or additions will you make to your classroom environment?</a:t>
            </a:r>
          </a:p>
          <a:p>
            <a:pPr marL="171450" marR="0" indent="-171450" algn="l" defTabSz="457200" rtl="0" eaLnBrk="0" fontAlgn="base" latinLnBrk="0" hangingPunct="0">
              <a:spcAft>
                <a:spcPct val="0"/>
              </a:spcAft>
              <a:buClrTx/>
              <a:buSzTx/>
              <a:buFont typeface="Arial" charset="0"/>
              <a:buChar char="•"/>
              <a:tabLst/>
              <a:defRPr/>
            </a:pPr>
            <a:r>
              <a:rPr lang="en-US" dirty="0"/>
              <a:t>What</a:t>
            </a:r>
            <a:r>
              <a:rPr lang="en-US" baseline="0" dirty="0"/>
              <a:t> n</a:t>
            </a:r>
            <a:r>
              <a:rPr lang="en-US" dirty="0"/>
              <a:t>ew resources can you use to support</a:t>
            </a:r>
            <a:r>
              <a:rPr lang="en-US" baseline="0" dirty="0"/>
              <a:t> your</a:t>
            </a:r>
            <a:r>
              <a:rPr lang="en-US" dirty="0"/>
              <a:t> work in TK?</a:t>
            </a:r>
          </a:p>
          <a:p>
            <a:pPr marL="171450" indent="-171450" algn="l">
              <a:buFont typeface="Arial" charset="0"/>
              <a:buChar char="•"/>
            </a:pPr>
            <a:endParaRPr lang="en-US" b="0" baseline="0" dirty="0"/>
          </a:p>
          <a:p>
            <a:pPr marL="0" indent="0" algn="l">
              <a:buFont typeface="Arial"/>
              <a:buNone/>
            </a:pPr>
            <a:endParaRPr lang="en-US" b="0" baseline="0" dirty="0"/>
          </a:p>
          <a:p>
            <a:pPr marL="0" indent="0" algn="l">
              <a:buFont typeface="Arial"/>
              <a:buNone/>
            </a:pPr>
            <a:endParaRPr lang="en-US" b="1" baseline="0"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56</a:t>
            </a:fld>
            <a:endParaRPr lang="en-US" altLang="en-US" dirty="0"/>
          </a:p>
        </p:txBody>
      </p:sp>
    </p:spTree>
    <p:extLst>
      <p:ext uri="{BB962C8B-B14F-4D97-AF65-F5344CB8AC3E}">
        <p14:creationId xmlns:p14="http://schemas.microsoft.com/office/powerpoint/2010/main" val="19931223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xfrm>
            <a:off x="685800" y="4525013"/>
            <a:ext cx="5486400" cy="4114800"/>
          </a:xfrm>
          <a:noFill/>
        </p:spPr>
        <p:txBody>
          <a:bodyPr/>
          <a:lstStyle/>
          <a:p>
            <a:r>
              <a:rPr lang="en-US" b="1" dirty="0"/>
              <a:t>Presenter Remarks:</a:t>
            </a:r>
          </a:p>
          <a:p>
            <a:r>
              <a:rPr lang="en-US" i="1" dirty="0"/>
              <a:t>Ask participants to share information from each section</a:t>
            </a:r>
            <a:r>
              <a:rPr lang="en-US" dirty="0"/>
              <a:t>:</a:t>
            </a:r>
          </a:p>
          <a:p>
            <a:pPr marL="171450" indent="-171450">
              <a:buFont typeface="Arial" charset="0"/>
              <a:buChar char="•"/>
            </a:pPr>
            <a:r>
              <a:rPr lang="en-US" dirty="0"/>
              <a:t>What do you want to remember?</a:t>
            </a:r>
          </a:p>
          <a:p>
            <a:pPr marL="171450" indent="-171450">
              <a:buFont typeface="Arial" charset="0"/>
              <a:buChar char="•"/>
            </a:pPr>
            <a:r>
              <a:rPr lang="en-US" dirty="0"/>
              <a:t>What new strategies do you plan to use to support students English-language development? </a:t>
            </a:r>
          </a:p>
          <a:p>
            <a:pPr marL="171450" indent="-171450">
              <a:buFont typeface="Arial" charset="0"/>
              <a:buChar char="•"/>
            </a:pPr>
            <a:r>
              <a:rPr lang="en-US" dirty="0"/>
              <a:t>What changes or additions will you make to your classroom environment?</a:t>
            </a:r>
          </a:p>
          <a:p>
            <a:pPr marL="171450" indent="-171450">
              <a:buFont typeface="Arial" charset="0"/>
              <a:buChar char="•"/>
              <a:defRPr/>
            </a:pPr>
            <a:r>
              <a:rPr lang="en-US" dirty="0"/>
              <a:t>What new resources can you use to support your work in TK?</a:t>
            </a:r>
          </a:p>
          <a:p>
            <a:pPr marL="0" indent="0">
              <a:buFont typeface="Arial" charset="0"/>
              <a:buNone/>
            </a:pPr>
            <a:endParaRPr lang="en-US" dirty="0"/>
          </a:p>
          <a:p>
            <a:pPr marL="0" indent="0">
              <a:buFont typeface="Arial" charset="0"/>
              <a:buNone/>
            </a:pPr>
            <a:r>
              <a:rPr lang="en-US" dirty="0"/>
              <a:t>Are</a:t>
            </a:r>
            <a:r>
              <a:rPr lang="en-US" baseline="0" dirty="0"/>
              <a:t> there a</a:t>
            </a:r>
            <a:r>
              <a:rPr lang="en-US" dirty="0"/>
              <a:t>ny final questions?</a:t>
            </a:r>
          </a:p>
        </p:txBody>
      </p:sp>
      <p:sp>
        <p:nvSpPr>
          <p:cNvPr id="2" name="Slide Number Placeholder 1"/>
          <p:cNvSpPr>
            <a:spLocks noGrp="1"/>
          </p:cNvSpPr>
          <p:nvPr>
            <p:ph type="sldNum" sz="quarter" idx="10"/>
          </p:nvPr>
        </p:nvSpPr>
        <p:spPr/>
        <p:txBody>
          <a:bodyPr/>
          <a:lstStyle/>
          <a:p>
            <a:pPr>
              <a:defRPr/>
            </a:pPr>
            <a:fld id="{ECA3B4E2-6783-4CC4-AC08-DE08ABEA88EE}" type="slidenum">
              <a:rPr lang="en-US" smtClean="0"/>
              <a:pPr>
                <a:defRPr/>
              </a:pPr>
              <a:t>57</a:t>
            </a:fld>
            <a:endParaRPr lang="en-US" dirty="0"/>
          </a:p>
        </p:txBody>
      </p:sp>
    </p:spTree>
    <p:extLst>
      <p:ext uri="{BB962C8B-B14F-4D97-AF65-F5344CB8AC3E}">
        <p14:creationId xmlns:p14="http://schemas.microsoft.com/office/powerpoint/2010/main" val="1611991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a:t>
            </a:r>
          </a:p>
          <a:p>
            <a:r>
              <a:rPr lang="en-US" b="0" i="1" dirty="0"/>
              <a:t>Play the video on the screen. The link is: https://www.youtube.com/watch?v=C9p1hYnFYME .</a:t>
            </a: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58</a:t>
            </a:fld>
            <a:endParaRPr lang="en-US" altLang="en-US" dirty="0"/>
          </a:p>
        </p:txBody>
      </p:sp>
    </p:spTree>
    <p:extLst>
      <p:ext uri="{BB962C8B-B14F-4D97-AF65-F5344CB8AC3E}">
        <p14:creationId xmlns:p14="http://schemas.microsoft.com/office/powerpoint/2010/main" val="20422604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title="Parent and child"/>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Remarks: </a:t>
            </a:r>
          </a:p>
          <a:p>
            <a:r>
              <a:rPr lang="en-US" altLang="en-US" dirty="0"/>
              <a:t>Thank you for coming.</a:t>
            </a:r>
          </a:p>
        </p:txBody>
      </p:sp>
      <p:sp>
        <p:nvSpPr>
          <p:cNvPr id="1024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DD030A0-9B75-455B-B444-C140AA4C8C2F}" type="slidenum">
              <a:rPr lang="en-US" altLang="en-US" sz="1200"/>
              <a:pPr/>
              <a:t>59</a:t>
            </a:fld>
            <a:endParaRPr lang="en-US" altLang="en-US" sz="1200" dirty="0"/>
          </a:p>
        </p:txBody>
      </p:sp>
    </p:spTree>
    <p:extLst>
      <p:ext uri="{BB962C8B-B14F-4D97-AF65-F5344CB8AC3E}">
        <p14:creationId xmlns:p14="http://schemas.microsoft.com/office/powerpoint/2010/main" val="361789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ゴシック" charset="0"/>
                <a:cs typeface="MS Pゴシック" charset="0"/>
              </a:defRPr>
            </a:lvl1pPr>
            <a:lvl2pPr marL="37931725" indent="-37474525" eaLnBrk="0" hangingPunct="0">
              <a:defRPr sz="2400">
                <a:solidFill>
                  <a:schemeClr val="tx1"/>
                </a:solidFill>
                <a:latin typeface="Arial" charset="0"/>
                <a:ea typeface="MS Pゴシック" charset="0"/>
                <a:cs typeface="MS Pゴシック" charset="0"/>
              </a:defRPr>
            </a:lvl2pPr>
            <a:lvl3pPr eaLnBrk="0" hangingPunct="0">
              <a:defRPr sz="2400">
                <a:solidFill>
                  <a:schemeClr val="tx1"/>
                </a:solidFill>
                <a:latin typeface="Arial" charset="0"/>
                <a:ea typeface="MS Pゴシック" charset="0"/>
                <a:cs typeface="MS Pゴシック" charset="0"/>
              </a:defRPr>
            </a:lvl3pPr>
            <a:lvl4pPr eaLnBrk="0" hangingPunct="0">
              <a:defRPr sz="2400">
                <a:solidFill>
                  <a:schemeClr val="tx1"/>
                </a:solidFill>
                <a:latin typeface="Arial" charset="0"/>
                <a:ea typeface="MS Pゴシック" charset="0"/>
                <a:cs typeface="MS Pゴシック" charset="0"/>
              </a:defRPr>
            </a:lvl4pPr>
            <a:lvl5pPr eaLnBrk="0" hangingPunct="0">
              <a:defRPr sz="2400">
                <a:solidFill>
                  <a:schemeClr val="tx1"/>
                </a:solidFill>
                <a:latin typeface="Arial" charset="0"/>
                <a:ea typeface="MS Pゴシック" charset="0"/>
                <a:cs typeface="MS Pゴシック" charset="0"/>
              </a:defRPr>
            </a:lvl5pPr>
            <a:lvl6pPr marL="457200" eaLnBrk="0" fontAlgn="base" hangingPunct="0">
              <a:spcBef>
                <a:spcPct val="0"/>
              </a:spcBef>
              <a:spcAft>
                <a:spcPct val="0"/>
              </a:spcAft>
              <a:defRPr sz="2400">
                <a:solidFill>
                  <a:schemeClr val="tx1"/>
                </a:solidFill>
                <a:latin typeface="Arial" charset="0"/>
                <a:ea typeface="MS Pゴシック" charset="0"/>
                <a:cs typeface="MS Pゴシック" charset="0"/>
              </a:defRPr>
            </a:lvl6pPr>
            <a:lvl7pPr marL="914400" eaLnBrk="0" fontAlgn="base" hangingPunct="0">
              <a:spcBef>
                <a:spcPct val="0"/>
              </a:spcBef>
              <a:spcAft>
                <a:spcPct val="0"/>
              </a:spcAft>
              <a:defRPr sz="2400">
                <a:solidFill>
                  <a:schemeClr val="tx1"/>
                </a:solidFill>
                <a:latin typeface="Arial" charset="0"/>
                <a:ea typeface="MS Pゴシック" charset="0"/>
                <a:cs typeface="MS Pゴシック" charset="0"/>
              </a:defRPr>
            </a:lvl7pPr>
            <a:lvl8pPr marL="1371600" eaLnBrk="0" fontAlgn="base" hangingPunct="0">
              <a:spcBef>
                <a:spcPct val="0"/>
              </a:spcBef>
              <a:spcAft>
                <a:spcPct val="0"/>
              </a:spcAft>
              <a:defRPr sz="2400">
                <a:solidFill>
                  <a:schemeClr val="tx1"/>
                </a:solidFill>
                <a:latin typeface="Arial" charset="0"/>
                <a:ea typeface="MS Pゴシック" charset="0"/>
                <a:cs typeface="MS Pゴシック" charset="0"/>
              </a:defRPr>
            </a:lvl8pPr>
            <a:lvl9pPr marL="1828800" eaLnBrk="0" fontAlgn="base" hangingPunct="0">
              <a:spcBef>
                <a:spcPct val="0"/>
              </a:spcBef>
              <a:spcAft>
                <a:spcPct val="0"/>
              </a:spcAft>
              <a:defRPr sz="2400">
                <a:solidFill>
                  <a:schemeClr val="tx1"/>
                </a:solidFill>
                <a:latin typeface="Arial" charset="0"/>
                <a:ea typeface="MS Pゴシック" charset="0"/>
                <a:cs typeface="MS Pゴシック" charset="0"/>
              </a:defRPr>
            </a:lvl9pPr>
          </a:lstStyle>
          <a:p>
            <a:pPr algn="r" eaLnBrk="1" hangingPunct="1"/>
            <a:fld id="{CFE34A62-67DC-E24A-8953-457E5F0486A4}" type="slidenum">
              <a:rPr lang="en-US" sz="1200">
                <a:ea typeface="ＭＳ Ｐゴシック" charset="0"/>
                <a:cs typeface="ＭＳ Ｐゴシック" charset="0"/>
              </a:rPr>
              <a:pPr algn="r" eaLnBrk="1" hangingPunct="1"/>
              <a:t>6</a:t>
            </a:fld>
            <a:endParaRPr lang="en-US" sz="1200" dirty="0">
              <a:ea typeface="ＭＳ Ｐゴシック" charset="0"/>
              <a:cs typeface="ＭＳ Ｐゴシック"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107950" indent="-107950">
              <a:spcBef>
                <a:spcPts val="0"/>
              </a:spcBef>
              <a:buClr>
                <a:srgbClr val="DA6D2D"/>
              </a:buClr>
              <a:buNone/>
            </a:pPr>
            <a:r>
              <a:rPr lang="en-US" b="1" i="0" dirty="0"/>
              <a:t>Presenter Remarks:</a:t>
            </a:r>
          </a:p>
          <a:p>
            <a:pPr marR="0" algn="l" defTabSz="457200" rtl="0" eaLnBrk="0" fontAlgn="base" latinLnBrk="0" hangingPunct="0">
              <a:spcBef>
                <a:spcPts val="0"/>
              </a:spcBef>
              <a:spcAft>
                <a:spcPct val="0"/>
              </a:spcAft>
              <a:buClr>
                <a:srgbClr val="DA6D2D"/>
              </a:buClr>
              <a:buSzTx/>
              <a:buFontTx/>
              <a:buNone/>
              <a:tabLst/>
              <a:defRPr/>
            </a:pPr>
            <a:r>
              <a:rPr lang="en-US" dirty="0"/>
              <a:t>“…[We] must take into consideration how young children whose home language is not English</a:t>
            </a:r>
            <a:r>
              <a:rPr lang="en-US" baseline="0" dirty="0"/>
              <a:t> </a:t>
            </a:r>
            <a:r>
              <a:rPr lang="en-US" dirty="0"/>
              <a:t>negotiate learning in all content and curricular areas.</a:t>
            </a:r>
            <a:r>
              <a:rPr lang="en-US" baseline="0" dirty="0"/>
              <a:t> </a:t>
            </a:r>
            <a:r>
              <a:rPr lang="en-US" dirty="0"/>
              <a:t>For all children, home language is the vehicle by which they are socialized into their families and communities…In addition, in most families, children are first introduced to language and literacy in the home language and those experiences provide an important foundation for success in learning literacy in English” </a:t>
            </a:r>
            <a:r>
              <a:rPr lang="nl-NL" sz="1200" dirty="0"/>
              <a:t>(PLF, Vol. 1, p. 103).</a:t>
            </a:r>
            <a:endParaRPr lang="en-US" dirty="0"/>
          </a:p>
          <a:p>
            <a:pPr marL="0" marR="0" indent="0" algn="l" defTabSz="457200" rtl="0" eaLnBrk="1" fontAlgn="base" latinLnBrk="0" hangingPunct="1">
              <a:spcBef>
                <a:spcPts val="0"/>
              </a:spcBef>
              <a:spcAft>
                <a:spcPct val="0"/>
              </a:spcAft>
              <a:buClrTx/>
              <a:buSzTx/>
              <a:buFontTx/>
              <a:buNone/>
              <a:tabLst/>
              <a:defRPr/>
            </a:pPr>
            <a:endParaRPr lang="en-US" dirty="0"/>
          </a:p>
          <a:p>
            <a:pPr marL="0" marR="0" indent="0" algn="l" defTabSz="457200" rtl="0" eaLnBrk="1" fontAlgn="base" latinLnBrk="0" hangingPunct="1">
              <a:spcBef>
                <a:spcPts val="0"/>
              </a:spcBef>
              <a:spcAft>
                <a:spcPct val="0"/>
              </a:spcAft>
              <a:buClrTx/>
              <a:buSzTx/>
              <a:buFontTx/>
              <a:buNone/>
              <a:tabLst/>
              <a:defRPr/>
            </a:pPr>
            <a:r>
              <a:rPr lang="en-US" dirty="0"/>
              <a:t>What does this mean for us? </a:t>
            </a:r>
          </a:p>
          <a:p>
            <a:pPr marL="0" marR="0" indent="0" algn="l" defTabSz="457200" rtl="0" eaLnBrk="1" fontAlgn="base" latinLnBrk="0" hangingPunct="1">
              <a:spcBef>
                <a:spcPts val="0"/>
              </a:spcBef>
              <a:spcAft>
                <a:spcPct val="0"/>
              </a:spcAft>
              <a:buClrTx/>
              <a:buSzTx/>
              <a:buFontTx/>
              <a:buNone/>
              <a:tabLst/>
              <a:defRPr/>
            </a:pPr>
            <a:endParaRPr lang="en-US" dirty="0"/>
          </a:p>
          <a:p>
            <a:pPr marL="0" marR="0" indent="0" algn="l" defTabSz="457200" rtl="0" eaLnBrk="1" fontAlgn="base" latinLnBrk="0" hangingPunct="1">
              <a:spcBef>
                <a:spcPts val="0"/>
              </a:spcBef>
              <a:spcAft>
                <a:spcPct val="0"/>
              </a:spcAft>
              <a:buClrTx/>
              <a:buSzTx/>
              <a:buFontTx/>
              <a:buNone/>
              <a:tabLst/>
              <a:defRPr/>
            </a:pPr>
            <a:r>
              <a:rPr lang="en-US" dirty="0"/>
              <a:t>It is a benefit when</a:t>
            </a:r>
            <a:r>
              <a:rPr lang="en-US" baseline="0" dirty="0"/>
              <a:t> c</a:t>
            </a:r>
            <a:r>
              <a:rPr lang="en-US" dirty="0"/>
              <a:t>hildren have the skills to understand and communicate in their home language as they will,</a:t>
            </a:r>
            <a:r>
              <a:rPr lang="en-US" baseline="0" dirty="0"/>
              <a:t> “…</a:t>
            </a:r>
            <a:r>
              <a:rPr lang="en-US" dirty="0"/>
              <a:t>transfer that knowledge to their learning of a second language, resulting in</a:t>
            </a:r>
            <a:r>
              <a:rPr lang="en-US" baseline="0" dirty="0"/>
              <a:t> a more effective and efficient second-language learning process (Cummins, 1979: Wong Fillmore, 1991a)” </a:t>
            </a:r>
            <a:r>
              <a:rPr lang="nl-NL" baseline="0" dirty="0"/>
              <a:t>(PLF, Vol. 1, p. 104).</a:t>
            </a:r>
            <a:endParaRPr lang="en-US" baseline="0" dirty="0"/>
          </a:p>
          <a:p>
            <a:pPr eaLnBrk="1" hangingPunct="1">
              <a:spcBef>
                <a:spcPts val="0"/>
              </a:spcBef>
            </a:pPr>
            <a:endParaRPr lang="en-US" dirty="0"/>
          </a:p>
        </p:txBody>
      </p:sp>
    </p:spTree>
    <p:extLst>
      <p:ext uri="{BB962C8B-B14F-4D97-AF65-F5344CB8AC3E}">
        <p14:creationId xmlns:p14="http://schemas.microsoft.com/office/powerpoint/2010/main" val="21519105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60</a:t>
            </a:fld>
            <a:endParaRPr lang="en-US" altLang="en-US" dirty="0"/>
          </a:p>
        </p:txBody>
      </p:sp>
    </p:spTree>
    <p:extLst>
      <p:ext uri="{BB962C8B-B14F-4D97-AF65-F5344CB8AC3E}">
        <p14:creationId xmlns:p14="http://schemas.microsoft.com/office/powerpoint/2010/main" val="5642691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Bef>
                <a:spcPts val="0"/>
              </a:spcBef>
              <a:spcAft>
                <a:spcPts val="0"/>
              </a:spcAft>
              <a:buFont typeface="Arial"/>
              <a:buNone/>
            </a:pPr>
            <a:r>
              <a:rPr lang="en-US" b="1" dirty="0"/>
              <a:t>Background Information</a:t>
            </a:r>
            <a:r>
              <a:rPr lang="en-US" dirty="0"/>
              <a:t>: </a:t>
            </a:r>
          </a:p>
          <a:p>
            <a:pPr marL="0" indent="0">
              <a:spcBef>
                <a:spcPts val="0"/>
              </a:spcBef>
              <a:spcAft>
                <a:spcPts val="0"/>
              </a:spcAft>
              <a:buFont typeface="Arial"/>
              <a:buNone/>
            </a:pPr>
            <a:r>
              <a:rPr lang="en-US" i="1" dirty="0"/>
              <a:t>If</a:t>
            </a:r>
            <a:r>
              <a:rPr lang="en-US" i="1" baseline="0" dirty="0"/>
              <a:t> planning to include make and take opportunities, here are some options and a place holder </a:t>
            </a:r>
            <a:r>
              <a:rPr lang="en-US" i="1" dirty="0"/>
              <a:t>Some of these may require additional cost.</a:t>
            </a:r>
            <a:r>
              <a:rPr lang="en-US" dirty="0"/>
              <a:t>:</a:t>
            </a:r>
          </a:p>
          <a:p>
            <a:pPr marL="171450" indent="-171450">
              <a:spcBef>
                <a:spcPts val="0"/>
              </a:spcBef>
              <a:spcAft>
                <a:spcPts val="0"/>
              </a:spcAft>
              <a:buFont typeface="Arial"/>
              <a:buChar char="•"/>
            </a:pPr>
            <a:r>
              <a:rPr lang="en-US" dirty="0"/>
              <a:t>Have materials for Baggie Books (colorful duct tape, staples, cardstock for title page, and five baggies per book). Allow participants to create at least five books as models to start their classroom collection.</a:t>
            </a:r>
          </a:p>
          <a:p>
            <a:pPr marL="171450" indent="-171450">
              <a:spcBef>
                <a:spcPts val="0"/>
              </a:spcBef>
              <a:spcAft>
                <a:spcPts val="0"/>
              </a:spcAft>
              <a:buFont typeface="Arial"/>
              <a:buChar char="•"/>
            </a:pPr>
            <a:r>
              <a:rPr lang="en-US" dirty="0"/>
              <a:t>Have old magazines and many small boxes. Invite participants to cut up magazines and make their personal personal bio box to take back to model and start the ritual with their</a:t>
            </a:r>
            <a:r>
              <a:rPr lang="en-US" baseline="0" dirty="0"/>
              <a:t> </a:t>
            </a:r>
            <a:r>
              <a:rPr lang="en-US" dirty="0"/>
              <a:t>classes.</a:t>
            </a:r>
          </a:p>
          <a:p>
            <a:pPr marL="171450" indent="-171450">
              <a:spcBef>
                <a:spcPts val="0"/>
              </a:spcBef>
              <a:spcAft>
                <a:spcPts val="0"/>
              </a:spcAft>
              <a:buFont typeface="Arial"/>
              <a:buChar char="•"/>
            </a:pPr>
            <a:r>
              <a:rPr lang="en-US" dirty="0"/>
              <a:t>Have medium-sized Tupperware (2 ft. x</a:t>
            </a:r>
            <a:r>
              <a:rPr lang="en-US" baseline="0" dirty="0"/>
              <a:t> </a:t>
            </a:r>
            <a:r>
              <a:rPr lang="en-US" dirty="0"/>
              <a:t>1 ft.) and options of different types of sensory materials for participants to choose and fill for a portable sensory bin.</a:t>
            </a:r>
          </a:p>
          <a:p>
            <a:pPr marL="0" indent="0">
              <a:spcBef>
                <a:spcPts val="0"/>
              </a:spcBef>
              <a:spcAft>
                <a:spcPts val="0"/>
              </a:spcAft>
              <a:buFont typeface="Arial"/>
              <a:buNone/>
            </a:pPr>
            <a:endParaRPr lang="en-US" dirty="0"/>
          </a:p>
          <a:p>
            <a:pPr marL="0" indent="0">
              <a:spcBef>
                <a:spcPts val="0"/>
              </a:spcBef>
              <a:spcAft>
                <a:spcPts val="0"/>
              </a:spcAft>
              <a:buFont typeface="Arial"/>
              <a:buNone/>
            </a:pPr>
            <a:r>
              <a:rPr lang="en-US" b="1" dirty="0"/>
              <a:t>Presenter</a:t>
            </a:r>
            <a:r>
              <a:rPr lang="en-US" b="1" baseline="0" dirty="0"/>
              <a:t> Remarks:</a:t>
            </a:r>
            <a:br>
              <a:rPr lang="en-US" baseline="0" dirty="0"/>
            </a:br>
            <a:r>
              <a:rPr lang="en-US" i="1" baseline="0" dirty="0"/>
              <a:t>There are no presenter remarks for this slide.</a:t>
            </a:r>
            <a:endParaRPr lang="en-US" i="1" dirty="0"/>
          </a:p>
          <a:p>
            <a:pPr>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61</a:t>
            </a:fld>
            <a:endParaRPr lang="en-US" altLang="en-US" dirty="0"/>
          </a:p>
        </p:txBody>
      </p:sp>
    </p:spTree>
    <p:extLst>
      <p:ext uri="{BB962C8B-B14F-4D97-AF65-F5344CB8AC3E}">
        <p14:creationId xmlns:p14="http://schemas.microsoft.com/office/powerpoint/2010/main" val="544644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Presenter Remarks</a:t>
            </a:r>
            <a:r>
              <a:rPr lang="en-US" dirty="0"/>
              <a:t>:</a:t>
            </a:r>
          </a:p>
          <a:p>
            <a:r>
              <a:rPr lang="en-US" dirty="0"/>
              <a:t>Today we have discussed multiple </a:t>
            </a:r>
            <a:r>
              <a:rPr lang="en-US" baseline="0" dirty="0"/>
              <a:t>examples of strategies to support English learners from the Preschool Curriculum Framework. Now we will explore our other resources. </a:t>
            </a:r>
          </a:p>
          <a:p>
            <a:endParaRPr lang="en-US" baseline="0" dirty="0"/>
          </a:p>
          <a:p>
            <a:r>
              <a:rPr lang="en-US" baseline="0" dirty="0"/>
              <a:t>Find Handout 14: </a:t>
            </a:r>
            <a:r>
              <a:rPr lang="en-US" kern="1200" dirty="0">
                <a:solidFill>
                  <a:schemeClr val="tx1"/>
                </a:solidFill>
                <a:effectLst/>
              </a:rPr>
              <a:t>Ideas to Provide Developmentally Appropriate Environments for English Learners.</a:t>
            </a:r>
            <a:r>
              <a:rPr lang="en-US" kern="1200" baseline="0" dirty="0">
                <a:solidFill>
                  <a:schemeClr val="tx1"/>
                </a:solidFill>
                <a:effectLst/>
              </a:rPr>
              <a:t> With</a:t>
            </a:r>
            <a:r>
              <a:rPr lang="en-US" baseline="0" dirty="0"/>
              <a:t> your table group, work to complete the last column on this handout. The first column lists a strategy from the Preschool Curriculum Framework, the middle two columns offer ways this might be implemented in a classroom, and the final column is blank for you to fill in with another idea from the TK Implementation Guide, DAP, or ELA/ELD Framework.  </a:t>
            </a:r>
          </a:p>
          <a:p>
            <a:endParaRPr lang="en-US" baseline="0" dirty="0"/>
          </a:p>
          <a:p>
            <a:r>
              <a:rPr lang="en-US" baseline="0" dirty="0"/>
              <a:t>You will have 15 minutes to do this activity.</a:t>
            </a: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62</a:t>
            </a:fld>
            <a:endParaRPr lang="en-US" altLang="en-US" dirty="0"/>
          </a:p>
        </p:txBody>
      </p:sp>
    </p:spTree>
    <p:extLst>
      <p:ext uri="{BB962C8B-B14F-4D97-AF65-F5344CB8AC3E}">
        <p14:creationId xmlns:p14="http://schemas.microsoft.com/office/powerpoint/2010/main" val="5965923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8266"/>
            <a:ext cx="5486400" cy="4114800"/>
          </a:xfrm>
        </p:spPr>
        <p:txBody>
          <a:bodyPr>
            <a:noAutofit/>
          </a:bodyPr>
          <a:lstStyle/>
          <a:p>
            <a:pPr marL="0" marR="0" indent="0" algn="l" defTabSz="457200" rtl="0" eaLnBrk="0" fontAlgn="base" latinLnBrk="0" hangingPunct="0">
              <a:spcBef>
                <a:spcPts val="0"/>
              </a:spcBef>
              <a:spcAft>
                <a:spcPts val="0"/>
              </a:spcAft>
              <a:buClrTx/>
              <a:buSzTx/>
              <a:buFontTx/>
              <a:buNone/>
              <a:tabLst/>
              <a:defRPr/>
            </a:pPr>
            <a:r>
              <a:rPr lang="en-US" b="1" dirty="0"/>
              <a:t>Background</a:t>
            </a:r>
            <a:r>
              <a:rPr lang="en-US" b="1" baseline="0" dirty="0"/>
              <a:t> Information: </a:t>
            </a:r>
            <a:br>
              <a:rPr lang="en-US" b="1" baseline="0" dirty="0"/>
            </a:br>
            <a:r>
              <a:rPr lang="en-US" baseline="0" dirty="0"/>
              <a:t>This handout is from </a:t>
            </a:r>
            <a:r>
              <a:rPr lang="en-US" i="1" dirty="0"/>
              <a:t>Best Practices for Planning Curriculum</a:t>
            </a:r>
            <a:r>
              <a:rPr lang="en-US" i="1" baseline="0" dirty="0"/>
              <a:t> for Young Children</a:t>
            </a:r>
            <a:r>
              <a:rPr lang="en-US" i="1" dirty="0"/>
              <a:t>:</a:t>
            </a:r>
            <a:r>
              <a:rPr lang="en-US" i="1" baseline="0" dirty="0"/>
              <a:t> Family Partnerships and Culture</a:t>
            </a:r>
            <a:r>
              <a:rPr lang="en-US" baseline="0" dirty="0"/>
              <a:t>. The trainer may wish to read the full chapter to have a better contextual understanding of the chart.</a:t>
            </a:r>
            <a:endParaRPr lang="en-US" b="1" kern="1200" dirty="0">
              <a:solidFill>
                <a:schemeClr val="tx1"/>
              </a:solidFill>
              <a:effectLst/>
            </a:endParaRPr>
          </a:p>
          <a:p>
            <a:pPr marL="0" marR="0" indent="0" algn="l" defTabSz="457200" rtl="0" eaLnBrk="0" fontAlgn="base" latinLnBrk="0" hangingPunct="0">
              <a:spcBef>
                <a:spcPts val="0"/>
              </a:spcBef>
              <a:spcAft>
                <a:spcPts val="0"/>
              </a:spcAft>
              <a:buClrTx/>
              <a:buSzTx/>
              <a:buFontTx/>
              <a:buNone/>
              <a:tabLst/>
              <a:defRPr/>
            </a:pPr>
            <a:endParaRPr lang="en-US" b="1" kern="1200" dirty="0">
              <a:solidFill>
                <a:schemeClr val="tx1"/>
              </a:solidFill>
              <a:effectLst/>
            </a:endParaRPr>
          </a:p>
          <a:p>
            <a:pPr marL="0" marR="0" indent="0" algn="l" defTabSz="457200" rtl="0" eaLnBrk="0" fontAlgn="base" latinLnBrk="0" hangingPunct="0">
              <a:spcBef>
                <a:spcPts val="0"/>
              </a:spcBef>
              <a:spcAft>
                <a:spcPts val="0"/>
              </a:spcAft>
              <a:buClrTx/>
              <a:buSzTx/>
              <a:buFontTx/>
              <a:buNone/>
              <a:tabLst/>
              <a:defRPr/>
            </a:pPr>
            <a:r>
              <a:rPr lang="en-US" b="1" kern="1200" dirty="0">
                <a:solidFill>
                  <a:schemeClr val="tx1"/>
                </a:solidFill>
                <a:effectLst/>
              </a:rPr>
              <a:t>Presenter Remarks: </a:t>
            </a:r>
          </a:p>
          <a:p>
            <a:pPr marL="0" marR="0" indent="0" algn="l" defTabSz="457200" rtl="0" eaLnBrk="0" fontAlgn="base" latinLnBrk="0" hangingPunct="0">
              <a:spcBef>
                <a:spcPts val="0"/>
              </a:spcBef>
              <a:spcAft>
                <a:spcPts val="0"/>
              </a:spcAft>
              <a:buClrTx/>
              <a:buSzTx/>
              <a:buFont typeface="Arial"/>
              <a:buNone/>
              <a:tabLst/>
              <a:defRPr/>
            </a:pPr>
            <a:r>
              <a:rPr lang="en-US" b="0" kern="1200" dirty="0">
                <a:solidFill>
                  <a:schemeClr val="tx1"/>
                </a:solidFill>
                <a:effectLst/>
              </a:rPr>
              <a:t>“Children have diverse learning and communication styles that are linked to language, background, and culture. All children have cultural identities learned early in life that influence how they interact with adults, how they approach formal learning tasks, and how they express their emotions. For example, a child may demonstrate little or no eye contact while listening, and others may look away during a language exchange with an adult as a sign of respect. Some children have developed preferences for group learning and are uncomfortable with individual attention. A related issue is that of physical proximity when speaking. In some cultures, social interactions are characterized by close physical contact, while in others it is more acceptable to interact from a distance. Acceptance of different communication styles sends the message that cultural differences are valued” (PCF,</a:t>
            </a:r>
            <a:r>
              <a:rPr lang="en-US" b="0" kern="1200" baseline="0" dirty="0">
                <a:solidFill>
                  <a:schemeClr val="tx1"/>
                </a:solidFill>
                <a:effectLst/>
              </a:rPr>
              <a:t> Vol. 1</a:t>
            </a:r>
            <a:r>
              <a:rPr lang="en-US" b="0" kern="1200" dirty="0">
                <a:solidFill>
                  <a:schemeClr val="tx1"/>
                </a:solidFill>
                <a:effectLst/>
              </a:rPr>
              <a:t>,</a:t>
            </a:r>
            <a:r>
              <a:rPr lang="en-US" b="0" kern="1200" baseline="0" dirty="0">
                <a:solidFill>
                  <a:schemeClr val="tx1"/>
                </a:solidFill>
                <a:effectLst/>
              </a:rPr>
              <a:t> p. </a:t>
            </a:r>
            <a:r>
              <a:rPr lang="en-US" b="0" kern="1200" dirty="0">
                <a:solidFill>
                  <a:schemeClr val="tx1"/>
                </a:solidFill>
                <a:effectLst/>
              </a:rPr>
              <a:t>185).</a:t>
            </a:r>
          </a:p>
          <a:p>
            <a:pPr marL="0" marR="0" indent="0" algn="l" defTabSz="457200" rtl="0" eaLnBrk="0" fontAlgn="base" latinLnBrk="0" hangingPunct="0">
              <a:spcBef>
                <a:spcPts val="0"/>
              </a:spcBef>
              <a:spcAft>
                <a:spcPts val="0"/>
              </a:spcAft>
              <a:buClrTx/>
              <a:buSzTx/>
              <a:buFont typeface="Arial"/>
              <a:buNone/>
              <a:tabLst/>
              <a:defRPr/>
            </a:pPr>
            <a:endParaRPr lang="en-US" dirty="0"/>
          </a:p>
          <a:p>
            <a:pPr marL="0" indent="0">
              <a:spcBef>
                <a:spcPts val="0"/>
              </a:spcBef>
              <a:spcAft>
                <a:spcPts val="0"/>
              </a:spcAft>
              <a:buFont typeface="Arial"/>
              <a:buNone/>
            </a:pPr>
            <a:r>
              <a:rPr lang="en-US" dirty="0"/>
              <a:t>This slide shows a snapshot of </a:t>
            </a:r>
            <a:r>
              <a:rPr lang="en-US" baseline="0" dirty="0"/>
              <a:t>Handout 15: Exploration Questions, excerpted from a new publication titled, </a:t>
            </a:r>
            <a:r>
              <a:rPr lang="en-US" i="1" dirty="0"/>
              <a:t>Best Practices for Planning Curriculum</a:t>
            </a:r>
            <a:r>
              <a:rPr lang="en-US" i="1" baseline="0" dirty="0"/>
              <a:t> for Young Children</a:t>
            </a:r>
            <a:r>
              <a:rPr lang="en-US" i="1" dirty="0"/>
              <a:t>:</a:t>
            </a:r>
            <a:r>
              <a:rPr lang="en-US" i="1" baseline="0" dirty="0"/>
              <a:t> Family Partnerships and Culture</a:t>
            </a:r>
            <a:r>
              <a:rPr lang="en-US" baseline="0" dirty="0"/>
              <a:t>. </a:t>
            </a:r>
          </a:p>
          <a:p>
            <a:pPr marL="0" indent="0">
              <a:spcBef>
                <a:spcPts val="0"/>
              </a:spcBef>
              <a:spcAft>
                <a:spcPts val="0"/>
              </a:spcAft>
              <a:buFont typeface="Arial"/>
              <a:buNone/>
            </a:pPr>
            <a:endParaRPr lang="en-US" baseline="0" dirty="0"/>
          </a:p>
          <a:p>
            <a:pPr marL="0" indent="0">
              <a:spcBef>
                <a:spcPts val="0"/>
              </a:spcBef>
              <a:spcAft>
                <a:spcPts val="0"/>
              </a:spcAft>
              <a:buFont typeface="Arial"/>
              <a:buNone/>
            </a:pPr>
            <a:r>
              <a:rPr lang="en-US" baseline="0" dirty="0"/>
              <a:t>Take the time now to find Handout 15: Exploration Questions. Use this handout as a guide for supporting your exploration of your families and their cultures and to begin—or continue—strengthening your relationships in order to use culture and language as an asset.</a:t>
            </a:r>
            <a:r>
              <a:rPr lang="en-US" b="0" kern="1200" dirty="0">
                <a:solidFill>
                  <a:schemeClr val="tx1"/>
                </a:solidFill>
                <a:effectLst/>
              </a:rPr>
              <a:t> </a:t>
            </a:r>
          </a:p>
          <a:p>
            <a:pPr marL="0" indent="0">
              <a:spcBef>
                <a:spcPts val="0"/>
              </a:spcBef>
              <a:spcAft>
                <a:spcPts val="0"/>
              </a:spcAft>
              <a:buFont typeface="Arial"/>
              <a:buNone/>
            </a:pPr>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63</a:t>
            </a:fld>
            <a:endParaRPr lang="en-US" altLang="en-US" dirty="0"/>
          </a:p>
        </p:txBody>
      </p:sp>
    </p:spTree>
    <p:extLst>
      <p:ext uri="{BB962C8B-B14F-4D97-AF65-F5344CB8AC3E}">
        <p14:creationId xmlns:p14="http://schemas.microsoft.com/office/powerpoint/2010/main" val="806002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4" name="Notes Placeholder 2"/>
          <p:cNvSpPr>
            <a:spLocks noGrp="1"/>
          </p:cNvSpPr>
          <p:nvPr>
            <p:ph type="body" idx="1"/>
          </p:nvPr>
        </p:nvSpPr>
        <p:spPr bwMode="auto">
          <a:xfrm>
            <a:off x="685800" y="4415790"/>
            <a:ext cx="5486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0" marR="0">
              <a:spcBef>
                <a:spcPts val="0"/>
              </a:spcBef>
              <a:spcAft>
                <a:spcPts val="0"/>
              </a:spcAft>
            </a:pPr>
            <a:r>
              <a:rPr lang="en-US" b="1" dirty="0">
                <a:effectLst/>
                <a:ea typeface="Calibri" panose="020F0502020204030204" pitchFamily="34" charset="0"/>
              </a:rPr>
              <a:t>Optional Activity: Talk and Teach</a:t>
            </a:r>
          </a:p>
          <a:p>
            <a:pPr marL="0" marR="0" indent="0" algn="l" defTabSz="457200" rtl="0" eaLnBrk="0" fontAlgn="base" latinLnBrk="0" hangingPunct="0">
              <a:spcBef>
                <a:spcPts val="0"/>
              </a:spcBef>
              <a:spcAft>
                <a:spcPts val="0"/>
              </a:spcAft>
              <a:buClrTx/>
              <a:buSzTx/>
              <a:buFontTx/>
              <a:buNone/>
              <a:tabLst/>
              <a:defRPr/>
            </a:pPr>
            <a:endParaRPr lang="en-US" b="1" dirty="0">
              <a:effectLst/>
              <a:ea typeface="Calibri" panose="020F0502020204030204" pitchFamily="34" charset="0"/>
            </a:endParaRPr>
          </a:p>
          <a:p>
            <a:pPr marL="0" marR="0">
              <a:spcBef>
                <a:spcPts val="0"/>
              </a:spcBef>
              <a:spcAft>
                <a:spcPts val="0"/>
              </a:spcAft>
            </a:pPr>
            <a:r>
              <a:rPr lang="en-US" b="1" dirty="0">
                <a:effectLst/>
                <a:ea typeface="Calibri" panose="020F0502020204030204" pitchFamily="34" charset="0"/>
              </a:rPr>
              <a:t>Presenter Remarks:</a:t>
            </a:r>
            <a:endParaRPr lang="en-US" b="0" dirty="0">
              <a:effectLst/>
              <a:ea typeface="Calibri" panose="020F0502020204030204" pitchFamily="34" charset="0"/>
            </a:endParaRPr>
          </a:p>
          <a:p>
            <a:pPr>
              <a:spcAft>
                <a:spcPts val="0"/>
              </a:spcAft>
            </a:pPr>
            <a:r>
              <a:rPr lang="en-US" b="0" dirty="0">
                <a:effectLst/>
                <a:ea typeface="Calibri" panose="020F0502020204030204" pitchFamily="34" charset="0"/>
              </a:rPr>
              <a:t>We are going to </a:t>
            </a:r>
            <a:r>
              <a:rPr lang="en-US" dirty="0"/>
              <a:t>create their own finger plays using English-Language Development (ELD) strategies.</a:t>
            </a:r>
            <a:endParaRPr lang="en-US" b="1" dirty="0">
              <a:effectLst/>
              <a:ea typeface="Calibri" panose="020F0502020204030204" pitchFamily="34" charset="0"/>
            </a:endParaRPr>
          </a:p>
          <a:p>
            <a:pPr>
              <a:spcAft>
                <a:spcPts val="0"/>
              </a:spcAft>
            </a:pPr>
            <a:endParaRPr lang="en-US" b="1" dirty="0">
              <a:effectLst/>
              <a:ea typeface="Calibri" panose="020F0502020204030204" pitchFamily="34" charset="0"/>
            </a:endParaRPr>
          </a:p>
          <a:p>
            <a:pPr>
              <a:spcAft>
                <a:spcPts val="0"/>
              </a:spcAft>
            </a:pPr>
            <a:r>
              <a:rPr lang="en-US" b="1" dirty="0">
                <a:effectLst/>
                <a:ea typeface="Calibri" panose="020F0502020204030204" pitchFamily="34" charset="0"/>
              </a:rPr>
              <a:t>Intent</a:t>
            </a:r>
            <a:r>
              <a:rPr lang="en-US" b="0" dirty="0">
                <a:effectLst/>
                <a:ea typeface="Calibri" panose="020F0502020204030204" pitchFamily="34" charset="0"/>
              </a:rPr>
              <a:t>: </a:t>
            </a:r>
          </a:p>
          <a:p>
            <a:pPr>
              <a:spcAft>
                <a:spcPts val="0"/>
              </a:spcAft>
            </a:pPr>
            <a:r>
              <a:rPr lang="en-US" dirty="0"/>
              <a:t>Experience a trainer-led finger play and create their own finger plays using English-Language Development (ELD) strategies.</a:t>
            </a:r>
            <a:endParaRPr lang="en-US" b="0" dirty="0">
              <a:effectLst/>
              <a:ea typeface="Calibri" panose="020F0502020204030204" pitchFamily="34" charset="0"/>
            </a:endParaRPr>
          </a:p>
          <a:p>
            <a:pPr marL="0" marR="0" indent="0" algn="l" defTabSz="457200" rtl="0" eaLnBrk="0" fontAlgn="base" latinLnBrk="0" hangingPunct="0">
              <a:spcBef>
                <a:spcPts val="0"/>
              </a:spcBef>
              <a:spcAft>
                <a:spcPts val="0"/>
              </a:spcAft>
              <a:buClrTx/>
              <a:buSzTx/>
              <a:buFontTx/>
              <a:buNone/>
              <a:tabLst/>
              <a:defRPr/>
            </a:pPr>
            <a:endParaRPr lang="en-US" b="0" dirty="0">
              <a:effectLst/>
              <a:ea typeface="Calibri" panose="020F0502020204030204" pitchFamily="34" charset="0"/>
            </a:endParaRPr>
          </a:p>
          <a:p>
            <a:pPr marL="0" marR="0" indent="0" algn="l" defTabSz="457200" rtl="0" eaLnBrk="0" fontAlgn="base" latinLnBrk="0" hangingPunct="0">
              <a:spcBef>
                <a:spcPts val="0"/>
              </a:spcBef>
              <a:spcAft>
                <a:spcPts val="0"/>
              </a:spcAft>
              <a:buClrTx/>
              <a:buSzTx/>
              <a:buFontTx/>
              <a:buNone/>
              <a:tabLst/>
              <a:defRPr/>
            </a:pPr>
            <a:r>
              <a:rPr lang="en-US" b="1" dirty="0">
                <a:effectLst/>
                <a:ea typeface="Calibri" panose="020F0502020204030204" pitchFamily="34" charset="0"/>
              </a:rPr>
              <a:t>Materials Required: </a:t>
            </a:r>
          </a:p>
          <a:p>
            <a:pPr marL="171450" marR="0" indent="-171450" algn="l" defTabSz="457200" rtl="0" eaLnBrk="0" fontAlgn="base" latinLnBrk="0" hangingPunct="0">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rPr>
              <a:t>PPT slide</a:t>
            </a:r>
          </a:p>
          <a:p>
            <a:pPr marL="171450" marR="0" indent="-171450" algn="l" defTabSz="457200" rtl="0" eaLnBrk="0" fontAlgn="base" latinLnBrk="0" hangingPunct="0">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rPr>
              <a:t>English-Language Development Strategies handout</a:t>
            </a:r>
          </a:p>
          <a:p>
            <a:pPr marL="171450" marR="0" indent="-171450" algn="l" defTabSz="457200" rtl="0" eaLnBrk="0" fontAlgn="base" latinLnBrk="0" hangingPunct="0">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rPr>
              <a:t>Partners/Tablemates</a:t>
            </a:r>
          </a:p>
          <a:p>
            <a:pPr marL="171450" marR="0" indent="-171450" algn="l" defTabSz="457200" rtl="0" eaLnBrk="0" fontAlgn="base" latinLnBrk="0" hangingPunct="0">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rPr>
              <a:t>Trainer modeling song: “</a:t>
            </a:r>
            <a:r>
              <a:rPr lang="en-US" dirty="0" err="1">
                <a:effectLst/>
                <a:ea typeface="Calibri" panose="020F0502020204030204" pitchFamily="34" charset="0"/>
              </a:rPr>
              <a:t>Tortillitas</a:t>
            </a:r>
            <a:r>
              <a:rPr lang="en-US" dirty="0">
                <a:effectLst/>
                <a:ea typeface="Calibri" panose="020F0502020204030204" pitchFamily="34" charset="0"/>
              </a:rPr>
              <a:t> para Mama”</a:t>
            </a:r>
          </a:p>
          <a:p>
            <a:pPr marL="0" marR="0">
              <a:spcBef>
                <a:spcPts val="0"/>
              </a:spcBef>
              <a:spcAft>
                <a:spcPts val="0"/>
              </a:spcAft>
            </a:pPr>
            <a:endParaRPr lang="en-US" b="1" dirty="0">
              <a:effectLst/>
              <a:ea typeface="Calibri" panose="020F0502020204030204" pitchFamily="34" charset="0"/>
            </a:endParaRPr>
          </a:p>
          <a:p>
            <a:pPr marL="0" marR="0">
              <a:spcBef>
                <a:spcPts val="0"/>
              </a:spcBef>
              <a:spcAft>
                <a:spcPts val="0"/>
              </a:spcAft>
            </a:pPr>
            <a:r>
              <a:rPr lang="en-US" b="1" dirty="0">
                <a:effectLst/>
                <a:ea typeface="Calibri" panose="020F0502020204030204" pitchFamily="34" charset="0"/>
              </a:rPr>
              <a:t>Process:</a:t>
            </a:r>
            <a:endParaRPr lang="en-US" b="0" dirty="0">
              <a:effectLst/>
              <a:ea typeface="Calibri" panose="020F0502020204030204" pitchFamily="34" charset="0"/>
            </a:endParaRPr>
          </a:p>
          <a:p>
            <a:pPr marR="0" lvl="0">
              <a:spcBef>
                <a:spcPts val="0"/>
              </a:spcBef>
              <a:spcAft>
                <a:spcPts val="0"/>
              </a:spcAft>
            </a:pPr>
            <a:r>
              <a:rPr lang="en-US" i="1" dirty="0">
                <a:effectLst/>
                <a:ea typeface="Calibri" panose="020F0502020204030204" pitchFamily="34" charset="0"/>
              </a:rPr>
              <a:t>Introduce the Tortillitas para Mama finger play to participants. Show the hand movements and invite participants to sing and play along.</a:t>
            </a:r>
            <a:r>
              <a:rPr lang="en-US" i="1" baseline="0" dirty="0">
                <a:effectLst/>
                <a:ea typeface="Calibri" panose="020F0502020204030204" pitchFamily="34" charset="0"/>
              </a:rPr>
              <a:t> </a:t>
            </a:r>
            <a:r>
              <a:rPr lang="en-US" baseline="0" dirty="0">
                <a:effectLst/>
                <a:ea typeface="Calibri" panose="020F0502020204030204" pitchFamily="34" charset="0"/>
              </a:rPr>
              <a:t>Use Handout 7: </a:t>
            </a:r>
            <a:r>
              <a:rPr lang="en-US" dirty="0">
                <a:effectLst/>
                <a:ea typeface="Calibri" panose="020F0502020204030204" pitchFamily="34" charset="0"/>
              </a:rPr>
              <a:t>English-Language Development Strategies to identify which strategies were used in the song.</a:t>
            </a:r>
          </a:p>
          <a:p>
            <a:pPr marR="0" lvl="0">
              <a:spcBef>
                <a:spcPts val="0"/>
              </a:spcBef>
              <a:spcAft>
                <a:spcPts val="0"/>
              </a:spcAft>
            </a:pPr>
            <a:endParaRPr lang="en-US" dirty="0">
              <a:effectLst/>
              <a:ea typeface="Calibri" panose="020F0502020204030204" pitchFamily="34" charset="0"/>
            </a:endParaRPr>
          </a:p>
          <a:p>
            <a:pPr marR="0" lvl="0">
              <a:spcBef>
                <a:spcPts val="0"/>
              </a:spcBef>
              <a:spcAft>
                <a:spcPts val="0"/>
              </a:spcAft>
            </a:pPr>
            <a:r>
              <a:rPr lang="en-US" dirty="0">
                <a:effectLst/>
                <a:ea typeface="Calibri" panose="020F0502020204030204" pitchFamily="34" charset="0"/>
              </a:rPr>
              <a:t>Shout-out some things you</a:t>
            </a:r>
            <a:r>
              <a:rPr lang="en-US" baseline="0" dirty="0">
                <a:effectLst/>
                <a:ea typeface="Calibri" panose="020F0502020204030204" pitchFamily="34" charset="0"/>
              </a:rPr>
              <a:t> </a:t>
            </a:r>
            <a:r>
              <a:rPr lang="en-US" dirty="0">
                <a:effectLst/>
                <a:ea typeface="Calibri" panose="020F0502020204030204" pitchFamily="34" charset="0"/>
              </a:rPr>
              <a:t>noticed:</a:t>
            </a:r>
            <a:endParaRPr lang="en-US" dirty="0">
              <a:ea typeface="Calibri" panose="020F0502020204030204" pitchFamily="34" charset="0"/>
            </a:endParaRPr>
          </a:p>
          <a:p>
            <a:pPr marL="171450" marR="0" lvl="0" indent="-171450">
              <a:spcBef>
                <a:spcPts val="0"/>
              </a:spcBef>
              <a:spcAft>
                <a:spcPts val="0"/>
              </a:spcAft>
              <a:buFont typeface="Arial" panose="020B0604020202020204" pitchFamily="34" charset="0"/>
              <a:buChar char="•"/>
            </a:pPr>
            <a:r>
              <a:rPr lang="en-US" dirty="0">
                <a:effectLst/>
                <a:ea typeface="Calibri" panose="020F0502020204030204" pitchFamily="34" charset="0"/>
              </a:rPr>
              <a:t>Repetitive refrain, hand movements reinforce vocabulary, pictures and movement to go with vocab, using English-Spanish cognates (tortillitas), potentially using the home language, etc.</a:t>
            </a:r>
          </a:p>
          <a:p>
            <a:pPr marR="0" lvl="0">
              <a:spcBef>
                <a:spcPts val="0"/>
              </a:spcBef>
              <a:spcAft>
                <a:spcPts val="0"/>
              </a:spcAft>
            </a:pPr>
            <a:endParaRPr lang="en-US" dirty="0">
              <a:effectLst/>
              <a:ea typeface="Calibri" panose="020F0502020204030204" pitchFamily="34" charset="0"/>
            </a:endParaRPr>
          </a:p>
          <a:p>
            <a:pPr marR="0" lvl="0">
              <a:spcBef>
                <a:spcPts val="0"/>
              </a:spcBef>
              <a:spcAft>
                <a:spcPts val="0"/>
              </a:spcAft>
            </a:pPr>
            <a:r>
              <a:rPr lang="en-US" dirty="0">
                <a:effectLst/>
                <a:ea typeface="Calibri" panose="020F0502020204030204" pitchFamily="34" charset="0"/>
              </a:rPr>
              <a:t>Now,</a:t>
            </a:r>
            <a:r>
              <a:rPr lang="en-US" baseline="0" dirty="0">
                <a:effectLst/>
                <a:ea typeface="Calibri" panose="020F0502020204030204" pitchFamily="34" charset="0"/>
              </a:rPr>
              <a:t> with your group, </a:t>
            </a:r>
            <a:r>
              <a:rPr lang="en-US" dirty="0">
                <a:effectLst/>
                <a:ea typeface="Calibri" panose="020F0502020204030204" pitchFamily="34" charset="0"/>
              </a:rPr>
              <a:t>think of a song you do, or have seen done, in the classroom. Y</a:t>
            </a:r>
            <a:r>
              <a:rPr lang="en-US" baseline="0" dirty="0">
                <a:effectLst/>
                <a:ea typeface="Calibri" panose="020F0502020204030204" pitchFamily="34" charset="0"/>
              </a:rPr>
              <a:t>ou will be making up hand movements to go with this song. </a:t>
            </a:r>
            <a:r>
              <a:rPr lang="en-US" dirty="0">
                <a:effectLst/>
                <a:ea typeface="Calibri" panose="020F0502020204030204" pitchFamily="34" charset="0"/>
              </a:rPr>
              <a:t>Remember to utilize some of the same strategies that were used in “</a:t>
            </a:r>
            <a:r>
              <a:rPr lang="en-US" dirty="0" err="1">
                <a:effectLst/>
                <a:ea typeface="Calibri" panose="020F0502020204030204" pitchFamily="34" charset="0"/>
              </a:rPr>
              <a:t>Tortillitas</a:t>
            </a:r>
            <a:r>
              <a:rPr lang="en-US" dirty="0">
                <a:effectLst/>
                <a:ea typeface="Calibri" panose="020F0502020204030204" pitchFamily="34" charset="0"/>
              </a:rPr>
              <a:t> para Mama.”</a:t>
            </a:r>
            <a:r>
              <a:rPr lang="en-US" baseline="0" dirty="0">
                <a:effectLst/>
                <a:ea typeface="Calibri" panose="020F0502020204030204" pitchFamily="34" charset="0"/>
              </a:rPr>
              <a:t> </a:t>
            </a:r>
            <a:r>
              <a:rPr lang="en-US" i="1" dirty="0">
                <a:effectLst/>
                <a:ea typeface="Calibri" panose="020F0502020204030204" pitchFamily="34" charset="0"/>
              </a:rPr>
              <a:t>Give groups 10 minutes to think of and add movements to a song.</a:t>
            </a:r>
          </a:p>
          <a:p>
            <a:pPr marR="0" lvl="0">
              <a:spcBef>
                <a:spcPts val="0"/>
              </a:spcBef>
              <a:spcAft>
                <a:spcPts val="0"/>
              </a:spcAft>
            </a:pPr>
            <a:endParaRPr lang="en-US" dirty="0">
              <a:effectLst/>
              <a:ea typeface="Calibri" panose="020F0502020204030204" pitchFamily="34" charset="0"/>
            </a:endParaRPr>
          </a:p>
          <a:p>
            <a:pPr marR="0" lvl="0">
              <a:spcBef>
                <a:spcPts val="0"/>
              </a:spcBef>
              <a:spcAft>
                <a:spcPts val="0"/>
              </a:spcAft>
            </a:pPr>
            <a:r>
              <a:rPr lang="en-US" dirty="0">
                <a:effectLst/>
                <a:ea typeface="Calibri" panose="020F0502020204030204" pitchFamily="34" charset="0"/>
              </a:rPr>
              <a:t>Team up with another group. Group pairs will talk and teach each other their songs. </a:t>
            </a:r>
          </a:p>
          <a:p>
            <a:pPr marR="0" lvl="0">
              <a:spcBef>
                <a:spcPts val="0"/>
              </a:spcBef>
              <a:spcAft>
                <a:spcPts val="0"/>
              </a:spcAft>
            </a:pPr>
            <a:endParaRPr lang="en-US" dirty="0">
              <a:effectLst/>
              <a:ea typeface="Calibri" panose="020F0502020204030204" pitchFamily="34" charset="0"/>
            </a:endParaRPr>
          </a:p>
          <a:p>
            <a:pPr marR="0" lvl="0">
              <a:spcBef>
                <a:spcPts val="0"/>
              </a:spcBef>
              <a:spcAft>
                <a:spcPts val="0"/>
              </a:spcAft>
            </a:pPr>
            <a:r>
              <a:rPr lang="en-US" b="1" dirty="0">
                <a:effectLst/>
                <a:ea typeface="Calibri" panose="020F0502020204030204" pitchFamily="34" charset="0"/>
              </a:rPr>
              <a:t>Optional</a:t>
            </a:r>
            <a:r>
              <a:rPr lang="en-US" dirty="0">
                <a:effectLst/>
                <a:ea typeface="Calibri" panose="020F0502020204030204" pitchFamily="34" charset="0"/>
              </a:rPr>
              <a:t>: </a:t>
            </a:r>
            <a:br>
              <a:rPr lang="en-US" dirty="0">
                <a:effectLst/>
                <a:ea typeface="Calibri" panose="020F0502020204030204" pitchFamily="34" charset="0"/>
              </a:rPr>
            </a:br>
            <a:r>
              <a:rPr lang="en-US" dirty="0">
                <a:effectLst/>
                <a:ea typeface="Calibri" panose="020F0502020204030204" pitchFamily="34" charset="0"/>
              </a:rPr>
              <a:t>Have groups rotate as many times as possible within the time frame to learn more songs.</a:t>
            </a:r>
          </a:p>
          <a:p>
            <a:pPr marL="0" marR="0">
              <a:spcBef>
                <a:spcPts val="0"/>
              </a:spcBef>
              <a:spcAft>
                <a:spcPts val="0"/>
              </a:spcAft>
            </a:pPr>
            <a:br>
              <a:rPr lang="en-US" u="sng" dirty="0">
                <a:effectLst/>
                <a:ea typeface="Calibri" panose="020F0502020204030204" pitchFamily="34" charset="0"/>
              </a:rPr>
            </a:br>
            <a:r>
              <a:rPr lang="en-US" b="1" dirty="0">
                <a:effectLst/>
                <a:ea typeface="Calibri" panose="020F0502020204030204" pitchFamily="34" charset="0"/>
              </a:rPr>
              <a:t>Debrief: </a:t>
            </a:r>
          </a:p>
          <a:p>
            <a:pPr marL="171450" marR="0" lvl="0" indent="-171450">
              <a:spcBef>
                <a:spcPts val="0"/>
              </a:spcBef>
              <a:spcAft>
                <a:spcPts val="0"/>
              </a:spcAft>
              <a:buFont typeface="Arial" panose="020B0604020202020204" pitchFamily="34" charset="0"/>
              <a:buChar char="•"/>
            </a:pPr>
            <a:r>
              <a:rPr lang="en-US" dirty="0">
                <a:effectLst/>
                <a:ea typeface="Calibri" panose="020F0502020204030204" pitchFamily="34" charset="0"/>
              </a:rPr>
              <a:t>Ask participants to take a seat following the talking and teaching session.  Have them look back at the English-Language Development Strategies handout and ask, “How many strategies did you utilize in your song or through songs you were taught by other groups?”</a:t>
            </a:r>
          </a:p>
          <a:p>
            <a:pPr marL="171450" marR="0" lvl="0" indent="-171450">
              <a:spcBef>
                <a:spcPts val="0"/>
              </a:spcBef>
              <a:spcAft>
                <a:spcPts val="0"/>
              </a:spcAft>
              <a:buFont typeface="Arial" panose="020B0604020202020204" pitchFamily="34" charset="0"/>
              <a:buChar char="•"/>
            </a:pPr>
            <a:r>
              <a:rPr lang="en-US" dirty="0">
                <a:effectLst/>
                <a:ea typeface="Calibri" panose="020F0502020204030204" pitchFamily="34" charset="0"/>
              </a:rPr>
              <a:t>Have participants to think about the children in their classrooms and ask, “Which songs might they benefit most from? Which songs are you going to add to your </a:t>
            </a:r>
            <a:r>
              <a:rPr lang="en-US" i="1" dirty="0">
                <a:effectLst/>
                <a:ea typeface="Calibri" panose="020F0502020204030204" pitchFamily="34" charset="0"/>
              </a:rPr>
              <a:t>daily routine next week? Turn and tell your neighbor.”</a:t>
            </a:r>
          </a:p>
        </p:txBody>
      </p:sp>
      <p:sp>
        <p:nvSpPr>
          <p:cNvPr id="849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FF34ECA-1C57-451E-847A-BBFC59921C07}" type="slidenum">
              <a:rPr lang="en-US" altLang="en-US" sz="1200"/>
              <a:pPr/>
              <a:t>64</a:t>
            </a:fld>
            <a:endParaRPr lang="en-US" altLang="en-US" sz="1200" dirty="0"/>
          </a:p>
        </p:txBody>
      </p:sp>
    </p:spTree>
    <p:extLst>
      <p:ext uri="{BB962C8B-B14F-4D97-AF65-F5344CB8AC3E}">
        <p14:creationId xmlns:p14="http://schemas.microsoft.com/office/powerpoint/2010/main" val="148879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1" u="none" dirty="0"/>
              <a:t>Presenter Remarks:</a:t>
            </a:r>
            <a:br>
              <a:rPr lang="en-US" altLang="en-US" b="1" u="sng" dirty="0"/>
            </a:br>
            <a:r>
              <a:rPr lang="en-US" altLang="en-US" b="0" u="sng" dirty="0"/>
              <a:t>Talk</a:t>
            </a:r>
            <a:r>
              <a:rPr lang="en-US" altLang="en-US" dirty="0"/>
              <a:t> and come up with a similar activity using these strategies. Double check that it has: </a:t>
            </a:r>
          </a:p>
          <a:p>
            <a:pPr marL="171450" indent="-171450">
              <a:spcBef>
                <a:spcPts val="0"/>
              </a:spcBef>
              <a:buFont typeface="Arial" panose="020B0604020202020204" pitchFamily="34" charset="0"/>
              <a:buChar char="•"/>
            </a:pPr>
            <a:r>
              <a:rPr lang="en-US" altLang="en-US" dirty="0"/>
              <a:t>Repetitive refrain </a:t>
            </a:r>
          </a:p>
          <a:p>
            <a:pPr marL="171450" indent="-171450">
              <a:spcBef>
                <a:spcPts val="0"/>
              </a:spcBef>
              <a:buFont typeface="Arial" panose="020B0604020202020204" pitchFamily="34" charset="0"/>
              <a:buChar char="•"/>
            </a:pPr>
            <a:r>
              <a:rPr lang="en-US" altLang="en-US" dirty="0"/>
              <a:t>Movement</a:t>
            </a:r>
          </a:p>
          <a:p>
            <a:pPr marL="171450" indent="-171450">
              <a:spcBef>
                <a:spcPts val="0"/>
              </a:spcBef>
              <a:buFont typeface="Arial" panose="020B0604020202020204" pitchFamily="34" charset="0"/>
              <a:buChar char="•"/>
            </a:pPr>
            <a:r>
              <a:rPr lang="en-US" altLang="en-US" dirty="0"/>
              <a:t>Meaningful vocabulary</a:t>
            </a:r>
          </a:p>
          <a:p>
            <a:endParaRPr lang="en-US" altLang="en-US" dirty="0"/>
          </a:p>
          <a:p>
            <a:r>
              <a:rPr lang="en-US" altLang="en-US" dirty="0"/>
              <a:t>Pay</a:t>
            </a:r>
            <a:r>
              <a:rPr lang="en-US" altLang="en-US" baseline="0" dirty="0"/>
              <a:t> special attention to the type of movement you do. To support English learners, the movement should bring meaning to the word,</a:t>
            </a:r>
            <a:r>
              <a:rPr lang="en-US" altLang="en-US" dirty="0"/>
              <a:t> as when </a:t>
            </a:r>
            <a:r>
              <a:rPr lang="en-US" altLang="en-US" baseline="0" dirty="0"/>
              <a:t>we all did the tortillas and clapped our hands.</a:t>
            </a:r>
            <a:endParaRPr lang="en-US" altLang="en-US" dirty="0"/>
          </a:p>
          <a:p>
            <a:endParaRPr lang="en-US" altLang="en-US" dirty="0"/>
          </a:p>
          <a:p>
            <a:r>
              <a:rPr lang="en-US" altLang="en-US" dirty="0"/>
              <a:t>Join another group and </a:t>
            </a:r>
            <a:r>
              <a:rPr lang="en-US" altLang="en-US" b="0" u="sng" dirty="0"/>
              <a:t>teach</a:t>
            </a:r>
            <a:r>
              <a:rPr lang="en-US" altLang="en-US" dirty="0"/>
              <a:t> them the activity.</a:t>
            </a:r>
          </a:p>
          <a:p>
            <a:endParaRPr lang="en-US" altLang="en-US" dirty="0"/>
          </a:p>
          <a:p>
            <a:r>
              <a:rPr lang="en-US" altLang="en-US" i="1" dirty="0"/>
              <a:t>Facilitator:</a:t>
            </a:r>
            <a:r>
              <a:rPr lang="en-US" altLang="en-US" i="1" baseline="0" dirty="0"/>
              <a:t> W</a:t>
            </a:r>
            <a:r>
              <a:rPr lang="en-US" altLang="en-US" i="1" dirty="0"/>
              <a:t>alk around the room. </a:t>
            </a:r>
          </a:p>
          <a:p>
            <a:endParaRPr lang="en-US" altLang="en-US" dirty="0"/>
          </a:p>
        </p:txBody>
      </p:sp>
      <p:sp>
        <p:nvSpPr>
          <p:cNvPr id="870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467D8FB-C0FF-4F95-AE5C-E4C55F7BEAC9}" type="slidenum">
              <a:rPr lang="en-US" altLang="en-US" sz="1200"/>
              <a:pPr/>
              <a:t>65</a:t>
            </a:fld>
            <a:endParaRPr lang="en-US" altLang="en-US" sz="1200" dirty="0"/>
          </a:p>
        </p:txBody>
      </p:sp>
    </p:spTree>
    <p:extLst>
      <p:ext uri="{BB962C8B-B14F-4D97-AF65-F5344CB8AC3E}">
        <p14:creationId xmlns:p14="http://schemas.microsoft.com/office/powerpoint/2010/main" val="32062832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63" indent="-233363">
              <a:spcBef>
                <a:spcPts val="0"/>
              </a:spcBef>
              <a:spcAft>
                <a:spcPts val="1200"/>
              </a:spcAft>
              <a:buNone/>
            </a:pPr>
            <a:endParaRPr lang="en-US" sz="1200" dirty="0">
              <a:cs typeface="Arial"/>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D3C4FBD-C711-A849-8589-3F2561AFF9A3}" type="slidenum">
              <a:rPr lang="en-US" smtClean="0"/>
              <a:pPr>
                <a:defRPr/>
              </a:pPr>
              <a:t>66</a:t>
            </a:fld>
            <a:endParaRPr lang="en-US"/>
          </a:p>
        </p:txBody>
      </p:sp>
    </p:spTree>
    <p:extLst>
      <p:ext uri="{BB962C8B-B14F-4D97-AF65-F5344CB8AC3E}">
        <p14:creationId xmlns:p14="http://schemas.microsoft.com/office/powerpoint/2010/main" val="96978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09613"/>
            <a:ext cx="4648200" cy="3486150"/>
          </a:xfrm>
        </p:spPr>
      </p:sp>
      <p:sp>
        <p:nvSpPr>
          <p:cNvPr id="3" name="Notes Placeholder 2"/>
          <p:cNvSpPr>
            <a:spLocks noGrp="1"/>
          </p:cNvSpPr>
          <p:nvPr>
            <p:ph type="body" idx="1"/>
          </p:nvPr>
        </p:nvSpPr>
        <p:spPr>
          <a:xfrm>
            <a:off x="723900" y="4463994"/>
            <a:ext cx="5486400" cy="4017066"/>
          </a:xfrm>
        </p:spPr>
        <p:txBody>
          <a:bodyPr>
            <a:noAutofit/>
          </a:bodyPr>
          <a:lstStyle/>
          <a:p>
            <a:pPr marL="0" marR="0" lvl="0" indent="0" algn="l" defTabSz="457200" rtl="0" eaLnBrk="0" fontAlgn="base" latinLnBrk="0" hangingPunct="0">
              <a:spcBef>
                <a:spcPts val="0"/>
              </a:spcBef>
              <a:spcAft>
                <a:spcPct val="0"/>
              </a:spcAft>
              <a:buClrTx/>
              <a:buSzTx/>
              <a:buFontTx/>
              <a:buNone/>
              <a:tabLst/>
              <a:defRPr/>
            </a:pPr>
            <a:r>
              <a:rPr lang="en-US" b="1" dirty="0"/>
              <a:t>Presenter Remarks:</a:t>
            </a:r>
            <a:r>
              <a:rPr lang="en-US" b="1" baseline="0" dirty="0"/>
              <a:t> </a:t>
            </a:r>
            <a:br>
              <a:rPr lang="en-US" b="1" baseline="0" dirty="0"/>
            </a:br>
            <a:r>
              <a:rPr lang="en-US" b="0" dirty="0"/>
              <a:t>“Teachers of TK students recognize the value of diversity and show respect for each child’s home culture and language…”</a:t>
            </a:r>
            <a:r>
              <a:rPr lang="en-US" b="0" baseline="0" dirty="0"/>
              <a:t> </a:t>
            </a:r>
            <a:r>
              <a:rPr lang="en-US" b="0" dirty="0"/>
              <a:t>(</a:t>
            </a:r>
            <a:r>
              <a:rPr lang="en-US" sz="1200" dirty="0"/>
              <a:t>Transitional Kindergarten Implementation Guide [</a:t>
            </a:r>
            <a:r>
              <a:rPr lang="en-US" b="0" dirty="0"/>
              <a:t>TK Guide], p. 55).</a:t>
            </a:r>
          </a:p>
          <a:p>
            <a:pPr marL="0" indent="0">
              <a:spcBef>
                <a:spcPts val="0"/>
              </a:spcBef>
              <a:buNone/>
            </a:pPr>
            <a:endParaRPr lang="en-US" dirty="0"/>
          </a:p>
          <a:p>
            <a:pPr marL="0" indent="0">
              <a:spcBef>
                <a:spcPts val="0"/>
              </a:spcBef>
              <a:buNone/>
            </a:pPr>
            <a:r>
              <a:rPr lang="en-US" dirty="0"/>
              <a:t>This is an essential</a:t>
            </a:r>
            <a:r>
              <a:rPr lang="en-US" baseline="0" dirty="0"/>
              <a:t> </a:t>
            </a:r>
            <a:r>
              <a:rPr lang="en-US" dirty="0"/>
              <a:t>but potentially complex</a:t>
            </a:r>
            <a:r>
              <a:rPr lang="en-US" baseline="0" dirty="0"/>
              <a:t> </a:t>
            </a:r>
            <a:r>
              <a:rPr lang="en-US" dirty="0"/>
              <a:t>task. Think about how you accomplish this on a daily basis and share your strategies with your elbow partner.</a:t>
            </a:r>
          </a:p>
          <a:p>
            <a:pPr marL="0" indent="0">
              <a:spcBef>
                <a:spcPts val="0"/>
              </a:spcBef>
              <a:buNone/>
            </a:pPr>
            <a:endParaRPr lang="en-US" dirty="0"/>
          </a:p>
          <a:p>
            <a:pPr>
              <a:spcBef>
                <a:spcPts val="0"/>
              </a:spcBef>
            </a:pPr>
            <a:r>
              <a:rPr lang="en-US" dirty="0"/>
              <a:t>Recommendations you can share:</a:t>
            </a:r>
          </a:p>
          <a:p>
            <a:pPr marL="114300" indent="-114300">
              <a:spcBef>
                <a:spcPts val="0"/>
              </a:spcBef>
              <a:buFont typeface="Arial" panose="020B0604020202020204" pitchFamily="34" charset="0"/>
              <a:buChar char="•"/>
            </a:pPr>
            <a:r>
              <a:rPr lang="en-US" dirty="0"/>
              <a:t>It is important to incorporate familiar words, objects, and images into program curricular design. </a:t>
            </a:r>
          </a:p>
          <a:p>
            <a:pPr marL="114300" indent="-114300">
              <a:spcBef>
                <a:spcPts val="0"/>
              </a:spcBef>
              <a:buFont typeface="Arial" panose="020B0604020202020204" pitchFamily="34" charset="0"/>
              <a:buChar char="•"/>
            </a:pPr>
            <a:r>
              <a:rPr lang="en-US" dirty="0"/>
              <a:t>“The extent to which a child’s home language and home culture can be included in the preschool classroom as a resource impacts a child’s sense of self-efficacy and social and cognitive development (Chang and others, 2007; Duke and Purcell-Gates, 2003; Moll, 1992; Riojas-Cortez, 2001; Vygotsky and Education, 1990)”</a:t>
            </a:r>
            <a:r>
              <a:rPr lang="en-US" baseline="0" dirty="0"/>
              <a:t> (PLF, Vol. 1, p. 104).</a:t>
            </a:r>
            <a:endParaRPr lang="en-US" dirty="0"/>
          </a:p>
          <a:p>
            <a:pPr marL="114300" indent="-114300">
              <a:spcBef>
                <a:spcPts val="0"/>
              </a:spcBef>
              <a:buFont typeface="Arial" panose="020B0604020202020204" pitchFamily="34" charset="0"/>
              <a:buChar char="•"/>
            </a:pPr>
            <a:r>
              <a:rPr lang="en-US" dirty="0"/>
              <a:t>When the classroom is a reflection of children and their families, the students are more engaged learners.</a:t>
            </a:r>
          </a:p>
          <a:p>
            <a:pPr marL="0" indent="0">
              <a:spcBef>
                <a:spcPts val="0"/>
              </a:spcBef>
              <a:buNone/>
            </a:pPr>
            <a:endParaRPr lang="en-US" dirty="0"/>
          </a:p>
          <a:p>
            <a:pPr marL="0" indent="0">
              <a:spcBef>
                <a:spcPts val="0"/>
              </a:spcBef>
              <a:buNone/>
            </a:pPr>
            <a:r>
              <a:rPr lang="en-US" dirty="0"/>
              <a:t>Creating family and community partnerships for children who are learning English is also an important goal for educators.</a:t>
            </a:r>
          </a:p>
          <a:p>
            <a:pPr marL="0" indent="0">
              <a:spcBef>
                <a:spcPts val="0"/>
              </a:spcBef>
              <a:buNone/>
            </a:pPr>
            <a:endParaRPr lang="en-US" dirty="0"/>
          </a:p>
          <a:p>
            <a:pPr marL="0" indent="0">
              <a:spcBef>
                <a:spcPts val="0"/>
              </a:spcBef>
              <a:buNone/>
            </a:pPr>
            <a:r>
              <a:rPr lang="en-US" dirty="0"/>
              <a:t>The TK Implementation Guide provides strategies for encouraging home-school connections, as well as inclusive practices for English learners,</a:t>
            </a:r>
            <a:r>
              <a:rPr lang="en-US" baseline="0" dirty="0"/>
              <a:t> </a:t>
            </a:r>
            <a:r>
              <a:rPr lang="en-US" dirty="0"/>
              <a:t>in Chapter 4: Effective Instruction in a Transitional Kindergarten Program (starting</a:t>
            </a:r>
            <a:r>
              <a:rPr lang="en-US" baseline="0" dirty="0"/>
              <a:t> on page 37</a:t>
            </a:r>
            <a:r>
              <a:rPr lang="en-US" dirty="0"/>
              <a:t>). </a:t>
            </a:r>
          </a:p>
          <a:p>
            <a:pPr marL="0" indent="0">
              <a:spcBef>
                <a:spcPts val="0"/>
              </a:spcBef>
              <a:buNone/>
            </a:pPr>
            <a:endParaRPr lang="en-US" dirty="0"/>
          </a:p>
          <a:p>
            <a:pPr marL="0" indent="0">
              <a:spcBef>
                <a:spcPts val="0"/>
              </a:spcBef>
              <a:buNone/>
            </a:pPr>
            <a:r>
              <a:rPr lang="en-US" dirty="0"/>
              <a:t>The resources we will focus on today provide research and recommendations related to honoring the child’s home language and supporting diversity and home culture in the classroom while at the same time providing instruction on English-language development. </a:t>
            </a:r>
          </a:p>
          <a:p>
            <a:pPr>
              <a:spcBef>
                <a:spcPts val="0"/>
              </a:spcBef>
            </a:pPr>
            <a:endParaRPr lang="en-US" dirty="0"/>
          </a:p>
        </p:txBody>
      </p:sp>
      <p:sp>
        <p:nvSpPr>
          <p:cNvPr id="4" name="Slide Number Placeholder 3"/>
          <p:cNvSpPr>
            <a:spLocks noGrp="1"/>
          </p:cNvSpPr>
          <p:nvPr>
            <p:ph type="sldNum" sz="quarter" idx="10"/>
          </p:nvPr>
        </p:nvSpPr>
        <p:spPr>
          <a:xfrm>
            <a:off x="6210299" y="8829967"/>
            <a:ext cx="646113" cy="464820"/>
          </a:xfrm>
        </p:spPr>
        <p:txBody>
          <a:bodyPr/>
          <a:lstStyle/>
          <a:p>
            <a:fld id="{FCE9ED2B-B8DD-438B-A0BE-FFD01778ACBF}" type="slidenum">
              <a:rPr lang="en-US" altLang="en-US" smtClean="0"/>
              <a:pPr/>
              <a:t>7</a:t>
            </a:fld>
            <a:endParaRPr lang="en-US" altLang="en-US" dirty="0"/>
          </a:p>
        </p:txBody>
      </p:sp>
    </p:spTree>
    <p:extLst>
      <p:ext uri="{BB962C8B-B14F-4D97-AF65-F5344CB8AC3E}">
        <p14:creationId xmlns:p14="http://schemas.microsoft.com/office/powerpoint/2010/main" val="1154013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85800" y="4352131"/>
            <a:ext cx="5486400" cy="4800600"/>
          </a:xfrm>
        </p:spPr>
        <p:txBody>
          <a:bodyPr>
            <a:noAutofit/>
          </a:bodyPr>
          <a:lstStyle/>
          <a:p>
            <a:pPr defTabSz="455613" eaLnBrk="1" hangingPunct="1">
              <a:spcBef>
                <a:spcPct val="0"/>
              </a:spcBef>
            </a:pPr>
            <a:r>
              <a:rPr lang="en-US" altLang="en-US" b="1" dirty="0"/>
              <a:t>Presenter Remarks: </a:t>
            </a:r>
            <a:endParaRPr lang="en-US" altLang="en-US" dirty="0"/>
          </a:p>
          <a:p>
            <a:pPr defTabSz="455613" eaLnBrk="1" hangingPunct="1">
              <a:spcBef>
                <a:spcPct val="0"/>
              </a:spcBef>
            </a:pPr>
            <a:r>
              <a:rPr lang="en-US" altLang="en-US" dirty="0"/>
              <a:t>The California Department of Education has developed many publications, resources, and supports that enable teachers to facilitate the most positive outcomes for students. </a:t>
            </a:r>
          </a:p>
          <a:p>
            <a:pPr defTabSz="455613" eaLnBrk="1" hangingPunct="1">
              <a:spcBef>
                <a:spcPct val="0"/>
              </a:spcBef>
            </a:pPr>
            <a:endParaRPr lang="en-US" altLang="en-US" dirty="0">
              <a:ea typeface="MS PGothic" panose="020B0600070205080204" pitchFamily="34" charset="-128"/>
            </a:endParaRPr>
          </a:p>
          <a:p>
            <a:pPr marL="0" indent="0" defTabSz="455613">
              <a:spcBef>
                <a:spcPct val="0"/>
              </a:spcBef>
              <a:buFont typeface="Arial" panose="020B0604020202020204" pitchFamily="34" charset="0"/>
              <a:buNone/>
            </a:pPr>
            <a:r>
              <a:rPr lang="en-US" altLang="en-US" dirty="0">
                <a:ea typeface="MS PGothic" panose="020B0600070205080204" pitchFamily="34" charset="-128"/>
              </a:rPr>
              <a:t>Today our main focus will be on Volume 1 of the Preschool Learning Foundations and the Preschool Curriculum Framework. In addition, there are other key resources that support language and literacy: </a:t>
            </a:r>
          </a:p>
          <a:p>
            <a:pPr marL="171450" marR="0" lvl="0" indent="-171450" algn="l" defTabSz="455613" rtl="0" eaLnBrk="0" fontAlgn="base" latinLnBrk="0" hangingPunct="0">
              <a:spcBef>
                <a:spcPct val="0"/>
              </a:spcBef>
              <a:spcAft>
                <a:spcPct val="0"/>
              </a:spcAft>
              <a:buClrTx/>
              <a:buSzTx/>
              <a:buFont typeface="Arial" panose="020B0604020202020204" pitchFamily="34" charset="0"/>
              <a:buChar char="•"/>
              <a:tabLst/>
              <a:defRPr/>
            </a:pPr>
            <a:r>
              <a:rPr lang="en-US" altLang="en-US" dirty="0">
                <a:ea typeface="MS PGothic" panose="020B0600070205080204" pitchFamily="34" charset="-128"/>
              </a:rPr>
              <a:t>California Common Core State Standards (CA CCSS)</a:t>
            </a:r>
            <a:endParaRPr lang="en-US" sz="1200" b="0" i="1" kern="1200" dirty="0">
              <a:effectLst/>
              <a:latin typeface="Arial" panose="020B0604020202020204" pitchFamily="34" charset="0"/>
              <a:ea typeface="MS PGothic" pitchFamily="34" charset="-128"/>
              <a:cs typeface="Arial" panose="020B0604020202020204" pitchFamily="34" charset="0"/>
            </a:endParaRPr>
          </a:p>
          <a:p>
            <a:pPr marL="171450" marR="0" lvl="0" indent="-171450" algn="l" defTabSz="455613" rtl="0" eaLnBrk="0" fontAlgn="base" latinLnBrk="0" hangingPunct="0">
              <a:spcBef>
                <a:spcPct val="0"/>
              </a:spcBef>
              <a:spcAft>
                <a:spcPct val="0"/>
              </a:spcAft>
              <a:buClrTx/>
              <a:buSzTx/>
              <a:buFont typeface="Arial" panose="020B0604020202020204" pitchFamily="34" charset="0"/>
              <a:buChar char="•"/>
              <a:tabLst/>
              <a:defRPr/>
            </a:pPr>
            <a:r>
              <a:rPr lang="en-US" sz="1200" b="0" i="1" kern="1200" dirty="0">
                <a:effectLst/>
                <a:latin typeface="Arial" panose="020B0604020202020204" pitchFamily="34" charset="0"/>
                <a:ea typeface="MS PGothic" pitchFamily="34" charset="-128"/>
                <a:cs typeface="Arial" panose="020B0604020202020204" pitchFamily="34" charset="0"/>
              </a:rPr>
              <a:t>English–Language Arts Content Standards for California Public Schools, Kindergarten Through Grade Twelve </a:t>
            </a:r>
            <a:r>
              <a:rPr lang="en-US" sz="1200" b="0" i="0" kern="1200" dirty="0">
                <a:effectLst/>
                <a:latin typeface="Arial" panose="020B0604020202020204" pitchFamily="34" charset="0"/>
                <a:ea typeface="MS PGothic" pitchFamily="34" charset="-128"/>
                <a:cs typeface="Arial" panose="020B0604020202020204" pitchFamily="34" charset="0"/>
              </a:rPr>
              <a:t>(ELA Standards)</a:t>
            </a:r>
            <a:endParaRPr lang="en-US" sz="1200" dirty="0"/>
          </a:p>
          <a:p>
            <a:pPr marL="171450" indent="-171450" defTabSz="455613">
              <a:spcBef>
                <a:spcPct val="0"/>
              </a:spcBef>
              <a:buFont typeface="Arial" panose="020B0604020202020204" pitchFamily="34" charset="0"/>
              <a:buChar char="•"/>
            </a:pPr>
            <a:r>
              <a:rPr lang="en-US" sz="1200" i="1" dirty="0"/>
              <a:t>English Language Arts/English Language Development Framework for California Public Schools: Kindergarten Through Grade Twelve</a:t>
            </a:r>
            <a:r>
              <a:rPr lang="en-US" sz="1200" dirty="0"/>
              <a:t> (ELA/ELD Framework)</a:t>
            </a:r>
            <a:endParaRPr lang="en-US" altLang="en-US" dirty="0">
              <a:ea typeface="MS PGothic" panose="020B0600070205080204" pitchFamily="34" charset="-128"/>
            </a:endParaRPr>
          </a:p>
          <a:p>
            <a:pPr marL="171450" indent="-171450" defTabSz="455613">
              <a:spcBef>
                <a:spcPct val="0"/>
              </a:spcBef>
              <a:buFont typeface="Arial" panose="020B0604020202020204" pitchFamily="34" charset="0"/>
              <a:buChar char="•"/>
            </a:pPr>
            <a:r>
              <a:rPr lang="en-US" altLang="en-US" dirty="0">
                <a:ea typeface="Arial" panose="020B0604020202020204" pitchFamily="34" charset="0"/>
              </a:rPr>
              <a:t>Desired Results Developmental Profile—Kindergarten (2015): A Developmental Continuum for Kindergarten (</a:t>
            </a:r>
            <a:r>
              <a:rPr lang="en-US" altLang="en-US" dirty="0">
                <a:ea typeface="MS PGothic" panose="020B0600070205080204" pitchFamily="34" charset="-128"/>
              </a:rPr>
              <a:t>DRDP-K [2015])</a:t>
            </a:r>
          </a:p>
          <a:p>
            <a:pPr marL="171450" indent="-171450" defTabSz="455613">
              <a:spcBef>
                <a:spcPct val="0"/>
              </a:spcBef>
              <a:buFont typeface="Arial" panose="020B0604020202020204" pitchFamily="34" charset="0"/>
              <a:buChar char="•"/>
            </a:pPr>
            <a:r>
              <a:rPr lang="en-US" i="1" dirty="0"/>
              <a:t>Preschool English Learners: Principles and Practices to Promote Language, Literacy, and Learning—A Resource Guide (Second Edition) </a:t>
            </a:r>
            <a:r>
              <a:rPr lang="en-US" i="0" dirty="0"/>
              <a:t>(PEL</a:t>
            </a:r>
            <a:r>
              <a:rPr lang="en-US" i="0" baseline="0" dirty="0"/>
              <a:t> Resource Guide)</a:t>
            </a:r>
          </a:p>
          <a:p>
            <a:pPr marL="171450" indent="-171450" defTabSz="455613">
              <a:spcBef>
                <a:spcPct val="0"/>
              </a:spcBef>
              <a:buFont typeface="Arial" panose="020B0604020202020204" pitchFamily="34" charset="0"/>
              <a:buChar char="•"/>
            </a:pPr>
            <a:r>
              <a:rPr lang="en-US" altLang="en-US" i="1" dirty="0">
                <a:ea typeface="Arial" panose="020B0604020202020204" pitchFamily="34" charset="0"/>
              </a:rPr>
              <a:t>The Alignment of the California Preschool Learning Foundations with Key Early Education Resources </a:t>
            </a:r>
            <a:r>
              <a:rPr lang="en-US" altLang="en-US" dirty="0">
                <a:ea typeface="Arial" panose="020B0604020202020204" pitchFamily="34" charset="0"/>
              </a:rPr>
              <a:t>(Alignment Document)</a:t>
            </a:r>
          </a:p>
          <a:p>
            <a:pPr marL="171450" marR="0" lvl="0" indent="-171450" algn="l" defTabSz="455613" rtl="0" eaLnBrk="0" fontAlgn="base" latinLnBrk="0" hangingPunct="0">
              <a:spcBef>
                <a:spcPct val="0"/>
              </a:spcBef>
              <a:spcAft>
                <a:spcPct val="0"/>
              </a:spcAft>
              <a:buClrTx/>
              <a:buSzTx/>
              <a:buFont typeface="Arial" panose="020B0604020202020204" pitchFamily="34" charset="0"/>
              <a:buChar char="•"/>
              <a:tabLst/>
              <a:defRPr/>
            </a:pPr>
            <a:r>
              <a:rPr lang="en-US" altLang="en-US" i="1" dirty="0">
                <a:ea typeface="Arial" panose="020B0604020202020204" pitchFamily="34" charset="0"/>
              </a:rPr>
              <a:t>Transitional Kindergarten Implementation Guide</a:t>
            </a:r>
            <a:r>
              <a:rPr lang="en-US" altLang="en-US" dirty="0">
                <a:ea typeface="Arial" panose="020B0604020202020204" pitchFamily="34" charset="0"/>
              </a:rPr>
              <a:t>—</a:t>
            </a:r>
            <a:r>
              <a:rPr lang="en-US" altLang="en-US" i="1" dirty="0">
                <a:ea typeface="Arial" panose="020B0604020202020204" pitchFamily="34" charset="0"/>
              </a:rPr>
              <a:t>A Resource for Public School District Administrators and Teachers </a:t>
            </a:r>
            <a:r>
              <a:rPr lang="en-US" altLang="en-US" dirty="0">
                <a:ea typeface="Arial" panose="020B0604020202020204" pitchFamily="34" charset="0"/>
              </a:rPr>
              <a:t>(TK Implementation Guide)</a:t>
            </a:r>
            <a:endParaRPr lang="en-US" i="0" dirty="0"/>
          </a:p>
          <a:p>
            <a:pPr defTabSz="455613">
              <a:spcBef>
                <a:spcPct val="0"/>
              </a:spcBef>
            </a:pPr>
            <a:endParaRPr lang="en-US" altLang="en-US" dirty="0"/>
          </a:p>
          <a:p>
            <a:pPr defTabSz="455613">
              <a:spcBef>
                <a:spcPct val="0"/>
              </a:spcBef>
            </a:pPr>
            <a:r>
              <a:rPr lang="en-US" altLang="en-US" i="1" dirty="0"/>
              <a:t>Name and hold up each resource. </a:t>
            </a:r>
          </a:p>
          <a:p>
            <a:pPr defTabSz="455613">
              <a:spcBef>
                <a:spcPct val="0"/>
              </a:spcBef>
            </a:pPr>
            <a:endParaRPr lang="en-US" altLang="en-US" i="1" dirty="0"/>
          </a:p>
          <a:p>
            <a:pPr defTabSz="455613">
              <a:spcBef>
                <a:spcPct val="0"/>
              </a:spcBef>
            </a:pPr>
            <a:r>
              <a:rPr lang="en-US" altLang="en-US" dirty="0"/>
              <a:t>The Preschool Learning Foundations, Volume 1, Volume 2, and Volume 3, and the Preschool Curriculum Framework, Volume 1, Volume 2, and Volume 3, are the center of the California Early Learning and Development System. </a:t>
            </a:r>
          </a:p>
        </p:txBody>
      </p:sp>
      <p:sp>
        <p:nvSpPr>
          <p:cNvPr id="2969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4400A56-6546-4966-8364-8CD5F366C37F}" type="slidenum">
              <a:rPr lang="en-US" altLang="en-US" sz="1200">
                <a:cs typeface="Arial" panose="020B0604020202020204" pitchFamily="34" charset="0"/>
              </a:rPr>
              <a:pPr/>
              <a:t>8</a:t>
            </a:fld>
            <a:endParaRPr lang="en-US" altLang="en-US" sz="1200">
              <a:cs typeface="Arial" panose="020B0604020202020204" pitchFamily="34" charset="0"/>
            </a:endParaRPr>
          </a:p>
        </p:txBody>
      </p:sp>
    </p:spTree>
    <p:extLst>
      <p:ext uri="{BB962C8B-B14F-4D97-AF65-F5344CB8AC3E}">
        <p14:creationId xmlns:p14="http://schemas.microsoft.com/office/powerpoint/2010/main" val="46888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spcAft>
                <a:spcPct val="0"/>
              </a:spcAft>
              <a:buClrTx/>
              <a:buSzTx/>
              <a:buFont typeface="Arial"/>
              <a:buNone/>
              <a:tabLst/>
              <a:defRPr/>
            </a:pPr>
            <a:r>
              <a:rPr lang="en-US" altLang="en-US" b="1" dirty="0"/>
              <a:t>Presenter Remarks: </a:t>
            </a:r>
          </a:p>
          <a:p>
            <a:pPr marL="0" indent="0">
              <a:buFont typeface="Arial"/>
              <a:buNone/>
            </a:pPr>
            <a:r>
              <a:rPr lang="en-US" dirty="0"/>
              <a:t>Second language acquisition</a:t>
            </a:r>
            <a:r>
              <a:rPr lang="en-US" baseline="0" dirty="0"/>
              <a:t> is addressed in current Multiple Subject Credential Programs. For those who went though teacher training earlier, or moved to CA with an existing credential, this topic</a:t>
            </a:r>
            <a:r>
              <a:rPr lang="en-US" dirty="0"/>
              <a:t> is</a:t>
            </a:r>
            <a:r>
              <a:rPr lang="en-US" baseline="0" dirty="0"/>
              <a:t> covered through CLAD (Cross-Cultural, Language, and Academic Development) </a:t>
            </a:r>
            <a:r>
              <a:rPr lang="en-US" dirty="0"/>
              <a:t>and CTEL (California </a:t>
            </a:r>
            <a:r>
              <a:rPr lang="en-US" baseline="0" dirty="0"/>
              <a:t>Teachers of</a:t>
            </a:r>
            <a:r>
              <a:rPr lang="en-US" dirty="0"/>
              <a:t> English Learners)</a:t>
            </a:r>
            <a:r>
              <a:rPr lang="en-US" baseline="0" dirty="0"/>
              <a:t> certification or English Learner Authorization.</a:t>
            </a:r>
          </a:p>
          <a:p>
            <a:pPr marL="0" indent="0">
              <a:buFont typeface="Arial"/>
              <a:buNone/>
            </a:pPr>
            <a:endParaRPr lang="en-US" baseline="0" dirty="0"/>
          </a:p>
          <a:p>
            <a:pPr marL="0" indent="0">
              <a:buFont typeface="Arial"/>
              <a:buNone/>
            </a:pPr>
            <a:r>
              <a:rPr lang="en-US" baseline="0" dirty="0"/>
              <a:t>There are some nuances related to</a:t>
            </a:r>
            <a:r>
              <a:rPr lang="en-US" dirty="0"/>
              <a:t> English-language development</a:t>
            </a:r>
            <a:r>
              <a:rPr lang="en-US" baseline="0" dirty="0"/>
              <a:t> in</a:t>
            </a:r>
            <a:r>
              <a:rPr lang="en-US" dirty="0"/>
              <a:t> </a:t>
            </a:r>
            <a:r>
              <a:rPr lang="en-US" baseline="0" dirty="0"/>
              <a:t>early childhood that may not be addressed by the aforementioned training and certification processes. </a:t>
            </a:r>
          </a:p>
          <a:p>
            <a:pPr marL="0" indent="0">
              <a:buFont typeface="Arial"/>
              <a:buNone/>
            </a:pPr>
            <a:endParaRPr lang="en-US" baseline="0" dirty="0"/>
          </a:p>
          <a:p>
            <a:pPr marL="0" indent="0">
              <a:buFont typeface="Arial"/>
              <a:buNone/>
            </a:pPr>
            <a:r>
              <a:rPr lang="en-US" baseline="0" dirty="0"/>
              <a:t>Let’s look at some of the research-based foundations for our work surrounding English</a:t>
            </a:r>
            <a:r>
              <a:rPr lang="en-US" dirty="0"/>
              <a:t> learners </a:t>
            </a:r>
            <a:r>
              <a:rPr lang="en-US" baseline="0" dirty="0"/>
              <a:t>in TK in a fun way. </a:t>
            </a:r>
            <a:r>
              <a:rPr lang="en-US" dirty="0"/>
              <a:t>W</a:t>
            </a:r>
            <a:r>
              <a:rPr lang="en-US" baseline="0" dirty="0"/>
              <a:t>e are going to play Two Truths and a </a:t>
            </a:r>
            <a:r>
              <a:rPr lang="en-US" dirty="0"/>
              <a:t>Myth</a:t>
            </a:r>
            <a:r>
              <a:rPr lang="en-US" baseline="0" dirty="0"/>
              <a:t>: </a:t>
            </a:r>
            <a:r>
              <a:rPr lang="en-US" dirty="0"/>
              <a:t>E</a:t>
            </a:r>
            <a:r>
              <a:rPr lang="en-US" baseline="0" dirty="0"/>
              <a:t>nglish</a:t>
            </a:r>
            <a:r>
              <a:rPr lang="en-US" dirty="0"/>
              <a:t> </a:t>
            </a:r>
            <a:r>
              <a:rPr lang="en-US" baseline="0" dirty="0"/>
              <a:t>Learner Edition.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9</a:t>
            </a:fld>
            <a:endParaRPr lang="en-US" altLang="en-US" dirty="0"/>
          </a:p>
        </p:txBody>
      </p:sp>
    </p:spTree>
    <p:extLst>
      <p:ext uri="{BB962C8B-B14F-4D97-AF65-F5344CB8AC3E}">
        <p14:creationId xmlns:p14="http://schemas.microsoft.com/office/powerpoint/2010/main" val="301126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fld id="{49AAAA17-FDB8-4EB5-BC5B-09C212FB11BD}" type="slidenum">
              <a:rPr lang="en-US" altLang="en-US"/>
              <a:pPr/>
              <a:t>‹#›</a:t>
            </a:fld>
            <a:endParaRPr lang="en-US" altLang="en-US" dirty="0"/>
          </a:p>
        </p:txBody>
      </p:sp>
    </p:spTree>
    <p:extLst>
      <p:ext uri="{BB962C8B-B14F-4D97-AF65-F5344CB8AC3E}">
        <p14:creationId xmlns:p14="http://schemas.microsoft.com/office/powerpoint/2010/main" val="14203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201500E9-0911-4324-A275-A6532FC7A9FC}" type="slidenum">
              <a:rPr lang="en-US" altLang="en-US"/>
              <a:pPr/>
              <a:t>‹#›</a:t>
            </a:fld>
            <a:endParaRPr lang="en-US" altLang="en-US" dirty="0"/>
          </a:p>
        </p:txBody>
      </p:sp>
    </p:spTree>
    <p:extLst>
      <p:ext uri="{BB962C8B-B14F-4D97-AF65-F5344CB8AC3E}">
        <p14:creationId xmlns:p14="http://schemas.microsoft.com/office/powerpoint/2010/main" val="31432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F2E57E38-CFB5-4F4B-8175-E954F159CAC7}" type="slidenum">
              <a:rPr lang="en-US" altLang="en-US"/>
              <a:pPr/>
              <a:t>‹#›</a:t>
            </a:fld>
            <a:endParaRPr lang="en-US" altLang="en-US" dirty="0"/>
          </a:p>
        </p:txBody>
      </p:sp>
    </p:spTree>
    <p:extLst>
      <p:ext uri="{BB962C8B-B14F-4D97-AF65-F5344CB8AC3E}">
        <p14:creationId xmlns:p14="http://schemas.microsoft.com/office/powerpoint/2010/main" val="1485263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867703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139216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148253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fld id="{580F5CF7-8C0F-4D29-B715-0EA1A661ECDD}" type="slidenum">
              <a:rPr lang="en-US" altLang="en-US"/>
              <a:pPr/>
              <a:t>‹#›</a:t>
            </a:fld>
            <a:endParaRPr lang="en-US" altLang="en-US" dirty="0"/>
          </a:p>
        </p:txBody>
      </p:sp>
    </p:spTree>
    <p:extLst>
      <p:ext uri="{BB962C8B-B14F-4D97-AF65-F5344CB8AC3E}">
        <p14:creationId xmlns:p14="http://schemas.microsoft.com/office/powerpoint/2010/main" val="3185739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CCA21AD4-B3CD-4633-9887-9E447C49F907}" type="slidenum">
              <a:rPr lang="en-US" altLang="en-US"/>
              <a:pPr/>
              <a:t>‹#›</a:t>
            </a:fld>
            <a:endParaRPr lang="en-US" altLang="en-US" dirty="0"/>
          </a:p>
        </p:txBody>
      </p:sp>
    </p:spTree>
    <p:extLst>
      <p:ext uri="{BB962C8B-B14F-4D97-AF65-F5344CB8AC3E}">
        <p14:creationId xmlns:p14="http://schemas.microsoft.com/office/powerpoint/2010/main" val="4194258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5953079B-7398-4422-AD9E-75657CF6666B}" type="slidenum">
              <a:rPr lang="en-US" altLang="en-US"/>
              <a:pPr/>
              <a:t>‹#›</a:t>
            </a:fld>
            <a:endParaRPr lang="en-US" altLang="en-US" dirty="0"/>
          </a:p>
        </p:txBody>
      </p:sp>
    </p:spTree>
    <p:extLst>
      <p:ext uri="{BB962C8B-B14F-4D97-AF65-F5344CB8AC3E}">
        <p14:creationId xmlns:p14="http://schemas.microsoft.com/office/powerpoint/2010/main" val="16107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6AE998C0-B894-4E03-93C4-4A7044B9DB46}" type="slidenum">
              <a:rPr lang="en-US" altLang="en-US"/>
              <a:pPr/>
              <a:t>‹#›</a:t>
            </a:fld>
            <a:endParaRPr lang="en-US" altLang="en-US" dirty="0"/>
          </a:p>
        </p:txBody>
      </p:sp>
    </p:spTree>
    <p:extLst>
      <p:ext uri="{BB962C8B-B14F-4D97-AF65-F5344CB8AC3E}">
        <p14:creationId xmlns:p14="http://schemas.microsoft.com/office/powerpoint/2010/main" val="135459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fld id="{0BF75D80-8FF6-48A8-A954-B4F573F482AF}" type="slidenum">
              <a:rPr lang="en-US" altLang="en-US"/>
              <a:pPr/>
              <a:t>‹#›</a:t>
            </a:fld>
            <a:endParaRPr lang="en-US" altLang="en-US" dirty="0"/>
          </a:p>
        </p:txBody>
      </p:sp>
    </p:spTree>
    <p:extLst>
      <p:ext uri="{BB962C8B-B14F-4D97-AF65-F5344CB8AC3E}">
        <p14:creationId xmlns:p14="http://schemas.microsoft.com/office/powerpoint/2010/main" val="193219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7BF583F8-3E0E-4B2C-8C07-596A1EA1CD7C}" type="slidenum">
              <a:rPr lang="en-US" altLang="en-US"/>
              <a:pPr/>
              <a:t>‹#›</a:t>
            </a:fld>
            <a:endParaRPr lang="en-US" altLang="en-US" dirty="0"/>
          </a:p>
        </p:txBody>
      </p:sp>
    </p:spTree>
    <p:extLst>
      <p:ext uri="{BB962C8B-B14F-4D97-AF65-F5344CB8AC3E}">
        <p14:creationId xmlns:p14="http://schemas.microsoft.com/office/powerpoint/2010/main" val="120883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63E7B099-500E-4E96-B864-44289216F31E}" type="slidenum">
              <a:rPr lang="en-US" altLang="en-US"/>
              <a:pPr/>
              <a:t>‹#›</a:t>
            </a:fld>
            <a:endParaRPr lang="en-US" altLang="en-US" dirty="0"/>
          </a:p>
        </p:txBody>
      </p:sp>
    </p:spTree>
    <p:extLst>
      <p:ext uri="{BB962C8B-B14F-4D97-AF65-F5344CB8AC3E}">
        <p14:creationId xmlns:p14="http://schemas.microsoft.com/office/powerpoint/2010/main" val="2786364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5E2A38DE-7728-4B9C-A46E-23C4A5FE32E5}" type="slidenum">
              <a:rPr lang="en-US" altLang="en-US"/>
              <a:pPr/>
              <a:t>‹#›</a:t>
            </a:fld>
            <a:endParaRPr lang="en-US" altLang="en-US" dirty="0"/>
          </a:p>
        </p:txBody>
      </p:sp>
    </p:spTree>
    <p:extLst>
      <p:ext uri="{BB962C8B-B14F-4D97-AF65-F5344CB8AC3E}">
        <p14:creationId xmlns:p14="http://schemas.microsoft.com/office/powerpoint/2010/main" val="3523061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20416789-8C83-4FBA-886E-147D1859241E}" type="slidenum">
              <a:rPr lang="en-US" altLang="en-US"/>
              <a:pPr/>
              <a:t>‹#›</a:t>
            </a:fld>
            <a:endParaRPr lang="en-US" altLang="en-US" dirty="0"/>
          </a:p>
        </p:txBody>
      </p:sp>
    </p:spTree>
    <p:extLst>
      <p:ext uri="{BB962C8B-B14F-4D97-AF65-F5344CB8AC3E}">
        <p14:creationId xmlns:p14="http://schemas.microsoft.com/office/powerpoint/2010/main" val="1762240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4DB3ED60-29D0-4FE4-A0F4-CF8375A95044}" type="slidenum">
              <a:rPr lang="en-US" altLang="en-US"/>
              <a:pPr/>
              <a:t>‹#›</a:t>
            </a:fld>
            <a:endParaRPr lang="en-US" altLang="en-US" dirty="0"/>
          </a:p>
        </p:txBody>
      </p:sp>
    </p:spTree>
    <p:extLst>
      <p:ext uri="{BB962C8B-B14F-4D97-AF65-F5344CB8AC3E}">
        <p14:creationId xmlns:p14="http://schemas.microsoft.com/office/powerpoint/2010/main" val="2487588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BE321BF5-E4C8-4DFA-A690-86CD76B8F7D9}" type="slidenum">
              <a:rPr lang="en-US" altLang="en-US"/>
              <a:pPr/>
              <a:t>‹#›</a:t>
            </a:fld>
            <a:endParaRPr lang="en-US" altLang="en-US" dirty="0"/>
          </a:p>
        </p:txBody>
      </p:sp>
    </p:spTree>
    <p:extLst>
      <p:ext uri="{BB962C8B-B14F-4D97-AF65-F5344CB8AC3E}">
        <p14:creationId xmlns:p14="http://schemas.microsoft.com/office/powerpoint/2010/main" val="1074080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E4D11536-76F9-4888-AECB-C599A6F2CB71}" type="slidenum">
              <a:rPr lang="en-US" altLang="en-US"/>
              <a:pPr/>
              <a:t>‹#›</a:t>
            </a:fld>
            <a:endParaRPr lang="en-US" altLang="en-US" dirty="0"/>
          </a:p>
        </p:txBody>
      </p:sp>
    </p:spTree>
    <p:extLst>
      <p:ext uri="{BB962C8B-B14F-4D97-AF65-F5344CB8AC3E}">
        <p14:creationId xmlns:p14="http://schemas.microsoft.com/office/powerpoint/2010/main" val="2951259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1192182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fld id="{3CDA576C-DA18-42E8-93D8-A2289FD59900}" type="slidenum">
              <a:rPr lang="en-US" altLang="en-US"/>
              <a:pPr/>
              <a:t>‹#›</a:t>
            </a:fld>
            <a:endParaRPr lang="en-US" altLang="en-US" dirty="0"/>
          </a:p>
        </p:txBody>
      </p:sp>
    </p:spTree>
    <p:extLst>
      <p:ext uri="{BB962C8B-B14F-4D97-AF65-F5344CB8AC3E}">
        <p14:creationId xmlns:p14="http://schemas.microsoft.com/office/powerpoint/2010/main" val="1618297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endParaRPr lang="en-US" altLang="en-US" dirty="0"/>
          </a:p>
        </p:txBody>
      </p:sp>
      <p:sp>
        <p:nvSpPr>
          <p:cNvPr id="5" name="Footer Placeholder 4"/>
          <p:cNvSpPr>
            <a:spLocks noGrp="1"/>
          </p:cNvSpPr>
          <p:nvPr>
            <p:ph type="ftr" sz="quarter" idx="11"/>
          </p:nvPr>
        </p:nvSpPr>
        <p:spPr>
          <a:xfrm>
            <a:off x="457200" y="6356350"/>
            <a:ext cx="8229600" cy="365125"/>
          </a:xfrm>
          <a:prstGeom prst="rect">
            <a:avLst/>
          </a:prstGeom>
        </p:spPr>
        <p:txBody>
          <a:bodyPr/>
          <a:lstStyle>
            <a:lvl1pPr eaLnBrk="1" hangingPunct="1">
              <a:defRPr>
                <a:latin typeface="Arial" pitchFamily="-83" charset="0"/>
                <a:ea typeface="Arial" pitchFamily="-83" charset="0"/>
                <a:cs typeface="Arial" pitchFamily="-8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E4F76FE-E913-4EE8-9488-C511D295C4FB}" type="slidenum">
              <a:rPr lang="en-US" altLang="en-US"/>
              <a:pPr/>
              <a:t>‹#›</a:t>
            </a:fld>
            <a:endParaRPr lang="en-US" altLang="en-US" dirty="0"/>
          </a:p>
        </p:txBody>
      </p:sp>
    </p:spTree>
    <p:extLst>
      <p:ext uri="{BB962C8B-B14F-4D97-AF65-F5344CB8AC3E}">
        <p14:creationId xmlns:p14="http://schemas.microsoft.com/office/powerpoint/2010/main" val="232956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6D834E98-EC7A-49FC-8E3D-090CB4323F32}" type="slidenum">
              <a:rPr lang="en-US" altLang="en-US"/>
              <a:pPr/>
              <a:t>‹#›</a:t>
            </a:fld>
            <a:endParaRPr lang="en-US" altLang="en-US" dirty="0"/>
          </a:p>
        </p:txBody>
      </p:sp>
    </p:spTree>
    <p:extLst>
      <p:ext uri="{BB962C8B-B14F-4D97-AF65-F5344CB8AC3E}">
        <p14:creationId xmlns:p14="http://schemas.microsoft.com/office/powerpoint/2010/main" val="20557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A44E5E89-F2FF-4919-899B-15CAB52D7619}" type="slidenum">
              <a:rPr lang="en-US" altLang="en-US"/>
              <a:pPr/>
              <a:t>‹#›</a:t>
            </a:fld>
            <a:endParaRPr lang="en-US" altLang="en-US" dirty="0"/>
          </a:p>
        </p:txBody>
      </p:sp>
    </p:spTree>
    <p:extLst>
      <p:ext uri="{BB962C8B-B14F-4D97-AF65-F5344CB8AC3E}">
        <p14:creationId xmlns:p14="http://schemas.microsoft.com/office/powerpoint/2010/main" val="2103350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9AE7D25E-5024-4110-B41E-573C9F4E44E4}" type="slidenum">
              <a:rPr lang="en-US" altLang="en-US"/>
              <a:pPr/>
              <a:t>‹#›</a:t>
            </a:fld>
            <a:endParaRPr lang="en-US" altLang="en-US" dirty="0"/>
          </a:p>
        </p:txBody>
      </p:sp>
    </p:spTree>
    <p:extLst>
      <p:ext uri="{BB962C8B-B14F-4D97-AF65-F5344CB8AC3E}">
        <p14:creationId xmlns:p14="http://schemas.microsoft.com/office/powerpoint/2010/main" val="2634457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fld id="{6D923E4E-FB37-4065-96CD-4E22E4299DB1}" type="slidenum">
              <a:rPr lang="en-US" altLang="en-US"/>
              <a:pPr/>
              <a:t>‹#›</a:t>
            </a:fld>
            <a:endParaRPr lang="en-US" altLang="en-US" dirty="0"/>
          </a:p>
        </p:txBody>
      </p:sp>
    </p:spTree>
    <p:extLst>
      <p:ext uri="{BB962C8B-B14F-4D97-AF65-F5344CB8AC3E}">
        <p14:creationId xmlns:p14="http://schemas.microsoft.com/office/powerpoint/2010/main" val="281968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1F206696-5447-4F83-B72F-24574BA37AD4}" type="slidenum">
              <a:rPr lang="en-US" altLang="en-US"/>
              <a:pPr/>
              <a:t>‹#›</a:t>
            </a:fld>
            <a:endParaRPr lang="en-US" altLang="en-US" dirty="0"/>
          </a:p>
        </p:txBody>
      </p:sp>
    </p:spTree>
    <p:extLst>
      <p:ext uri="{BB962C8B-B14F-4D97-AF65-F5344CB8AC3E}">
        <p14:creationId xmlns:p14="http://schemas.microsoft.com/office/powerpoint/2010/main" val="3602767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689DCBB-51A9-41DD-A7D2-993758F356B9}" type="slidenum">
              <a:rPr lang="en-US" altLang="en-US"/>
              <a:pPr/>
              <a:t>‹#›</a:t>
            </a:fld>
            <a:endParaRPr lang="en-US" altLang="en-US" dirty="0"/>
          </a:p>
        </p:txBody>
      </p:sp>
    </p:spTree>
    <p:extLst>
      <p:ext uri="{BB962C8B-B14F-4D97-AF65-F5344CB8AC3E}">
        <p14:creationId xmlns:p14="http://schemas.microsoft.com/office/powerpoint/2010/main" val="2043556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DA155234-4CDC-4E3F-B190-545BC26D600B}" type="slidenum">
              <a:rPr lang="en-US" altLang="en-US"/>
              <a:pPr/>
              <a:t>‹#›</a:t>
            </a:fld>
            <a:endParaRPr lang="en-US" altLang="en-US" dirty="0"/>
          </a:p>
        </p:txBody>
      </p:sp>
    </p:spTree>
    <p:extLst>
      <p:ext uri="{BB962C8B-B14F-4D97-AF65-F5344CB8AC3E}">
        <p14:creationId xmlns:p14="http://schemas.microsoft.com/office/powerpoint/2010/main" val="3899095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740CD793-2380-4220-80E9-91F6303B9CCE}" type="slidenum">
              <a:rPr lang="en-US" altLang="en-US"/>
              <a:pPr/>
              <a:t>‹#›</a:t>
            </a:fld>
            <a:endParaRPr lang="en-US" altLang="en-US" dirty="0"/>
          </a:p>
        </p:txBody>
      </p:sp>
    </p:spTree>
    <p:extLst>
      <p:ext uri="{BB962C8B-B14F-4D97-AF65-F5344CB8AC3E}">
        <p14:creationId xmlns:p14="http://schemas.microsoft.com/office/powerpoint/2010/main" val="1120752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E1469E8D-8FDF-4606-9A74-BFB001DA4D38}" type="slidenum">
              <a:rPr lang="en-US" altLang="en-US"/>
              <a:pPr/>
              <a:t>‹#›</a:t>
            </a:fld>
            <a:endParaRPr lang="en-US" altLang="en-US" dirty="0"/>
          </a:p>
        </p:txBody>
      </p:sp>
    </p:spTree>
    <p:extLst>
      <p:ext uri="{BB962C8B-B14F-4D97-AF65-F5344CB8AC3E}">
        <p14:creationId xmlns:p14="http://schemas.microsoft.com/office/powerpoint/2010/main" val="1053193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B97DAB39-9895-4103-9616-96926E0C4E17}" type="slidenum">
              <a:rPr lang="en-US" altLang="en-US"/>
              <a:pPr/>
              <a:t>‹#›</a:t>
            </a:fld>
            <a:endParaRPr lang="en-US" altLang="en-US" dirty="0"/>
          </a:p>
        </p:txBody>
      </p:sp>
    </p:spTree>
    <p:extLst>
      <p:ext uri="{BB962C8B-B14F-4D97-AF65-F5344CB8AC3E}">
        <p14:creationId xmlns:p14="http://schemas.microsoft.com/office/powerpoint/2010/main" val="2783212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3684718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1039305"/>
          </a:xfrm>
        </p:spPr>
        <p:txBody>
          <a:bodyPr/>
          <a:lstStyle/>
          <a:p>
            <a:pPr lvl="0"/>
            <a:r>
              <a:rPr lang="en-US" dirty="0"/>
              <a:t>Click to edit Master text styles</a:t>
            </a:r>
          </a:p>
        </p:txBody>
      </p:sp>
      <p:sp>
        <p:nvSpPr>
          <p:cNvPr id="7" name="Content Placeholder 2"/>
          <p:cNvSpPr>
            <a:spLocks noGrp="1"/>
          </p:cNvSpPr>
          <p:nvPr>
            <p:ph sz="quarter" idx="10"/>
          </p:nvPr>
        </p:nvSpPr>
        <p:spPr>
          <a:xfrm>
            <a:off x="4648200" y="1611198"/>
            <a:ext cx="4038600" cy="1039305"/>
          </a:xfrm>
        </p:spPr>
        <p:txBody>
          <a:bodyPr/>
          <a:lstStyle/>
          <a:p>
            <a:pPr lvl="0"/>
            <a:r>
              <a:rPr lang="en-US" dirty="0"/>
              <a:t>Click to edit Master text styles</a:t>
            </a:r>
          </a:p>
        </p:txBody>
      </p:sp>
      <p:sp>
        <p:nvSpPr>
          <p:cNvPr id="8" name="Content Placeholder 2"/>
          <p:cNvSpPr>
            <a:spLocks noGrp="1"/>
          </p:cNvSpPr>
          <p:nvPr>
            <p:ph sz="quarter" idx="11"/>
          </p:nvPr>
        </p:nvSpPr>
        <p:spPr>
          <a:xfrm>
            <a:off x="457200" y="2791905"/>
            <a:ext cx="4038600" cy="1039305"/>
          </a:xfrm>
        </p:spPr>
        <p:txBody>
          <a:bodyPr/>
          <a:lstStyle/>
          <a:p>
            <a:pPr lvl="0"/>
            <a:r>
              <a:rPr lang="en-US" dirty="0"/>
              <a:t>Click to edit Master text styles</a:t>
            </a:r>
          </a:p>
        </p:txBody>
      </p:sp>
      <p:sp>
        <p:nvSpPr>
          <p:cNvPr id="9" name="Content Placeholder 2"/>
          <p:cNvSpPr>
            <a:spLocks noGrp="1"/>
          </p:cNvSpPr>
          <p:nvPr>
            <p:ph sz="quarter" idx="12"/>
          </p:nvPr>
        </p:nvSpPr>
        <p:spPr>
          <a:xfrm>
            <a:off x="4648200" y="2812330"/>
            <a:ext cx="4038600" cy="1039305"/>
          </a:xfrm>
        </p:spPr>
        <p:txBody>
          <a:bodyPr/>
          <a:lstStyle/>
          <a:p>
            <a:pPr lvl="0"/>
            <a:r>
              <a:rPr lang="en-US" dirty="0"/>
              <a:t>Click to edit Master text styles</a:t>
            </a:r>
          </a:p>
        </p:txBody>
      </p:sp>
      <p:sp>
        <p:nvSpPr>
          <p:cNvPr id="10" name="Content Placeholder 2"/>
          <p:cNvSpPr>
            <a:spLocks noGrp="1"/>
          </p:cNvSpPr>
          <p:nvPr>
            <p:ph sz="quarter" idx="13"/>
          </p:nvPr>
        </p:nvSpPr>
        <p:spPr>
          <a:xfrm>
            <a:off x="457200" y="3983610"/>
            <a:ext cx="4038600" cy="1039305"/>
          </a:xfrm>
        </p:spPr>
        <p:txBody>
          <a:bodyPr/>
          <a:lstStyle/>
          <a:p>
            <a:pPr lvl="0"/>
            <a:r>
              <a:rPr lang="en-US" dirty="0"/>
              <a:t>Click to edit Master text styles</a:t>
            </a:r>
          </a:p>
        </p:txBody>
      </p:sp>
      <p:sp>
        <p:nvSpPr>
          <p:cNvPr id="11" name="Content Placeholder 2"/>
          <p:cNvSpPr>
            <a:spLocks noGrp="1"/>
          </p:cNvSpPr>
          <p:nvPr>
            <p:ph sz="quarter" idx="14"/>
          </p:nvPr>
        </p:nvSpPr>
        <p:spPr>
          <a:xfrm>
            <a:off x="4648200" y="4013462"/>
            <a:ext cx="4038600" cy="1039305"/>
          </a:xfrm>
        </p:spPr>
        <p:txBody>
          <a:bodyPr/>
          <a:lstStyle/>
          <a:p>
            <a:pPr lvl="0"/>
            <a:r>
              <a:rPr lang="en-US" dirty="0"/>
              <a:t>Click to edit Master text styles</a:t>
            </a:r>
          </a:p>
        </p:txBody>
      </p:sp>
      <p:sp>
        <p:nvSpPr>
          <p:cNvPr id="12" name="Content Placeholder 2"/>
          <p:cNvSpPr>
            <a:spLocks noGrp="1"/>
          </p:cNvSpPr>
          <p:nvPr>
            <p:ph sz="quarter" idx="15"/>
          </p:nvPr>
        </p:nvSpPr>
        <p:spPr>
          <a:xfrm>
            <a:off x="457200" y="5259371"/>
            <a:ext cx="4038600" cy="1039305"/>
          </a:xfrm>
        </p:spPr>
        <p:txBody>
          <a:bodyPr/>
          <a:lstStyle/>
          <a:p>
            <a:pPr lvl="0"/>
            <a:r>
              <a:rPr lang="en-US" dirty="0"/>
              <a:t>Click to edit Master text styles</a:t>
            </a:r>
          </a:p>
        </p:txBody>
      </p:sp>
      <p:sp>
        <p:nvSpPr>
          <p:cNvPr id="13" name="Content Placeholder 2"/>
          <p:cNvSpPr>
            <a:spLocks noGrp="1"/>
          </p:cNvSpPr>
          <p:nvPr>
            <p:ph sz="quarter" idx="16"/>
          </p:nvPr>
        </p:nvSpPr>
        <p:spPr>
          <a:xfrm>
            <a:off x="4648200" y="5279796"/>
            <a:ext cx="4038600" cy="1039305"/>
          </a:xfrm>
        </p:spPr>
        <p:txBody>
          <a:bodyPr/>
          <a:lstStyle/>
          <a:p>
            <a:pPr lvl="0"/>
            <a:r>
              <a:rPr lang="en-US" dirty="0"/>
              <a:t>Click to edit Master text styles</a:t>
            </a:r>
          </a:p>
        </p:txBody>
      </p:sp>
      <p:sp>
        <p:nvSpPr>
          <p:cNvPr id="14" name="Content Placeholder 2"/>
          <p:cNvSpPr>
            <a:spLocks noGrp="1"/>
          </p:cNvSpPr>
          <p:nvPr>
            <p:ph sz="quarter" idx="17"/>
          </p:nvPr>
        </p:nvSpPr>
        <p:spPr>
          <a:xfrm>
            <a:off x="457200" y="6319101"/>
            <a:ext cx="4038600" cy="538899"/>
          </a:xfrm>
        </p:spPr>
        <p:txBody>
          <a:bodyPr/>
          <a:lstStyle/>
          <a:p>
            <a:pPr lvl="0"/>
            <a:r>
              <a:rPr lang="en-US" dirty="0"/>
              <a:t>Click to edit Master text styles</a:t>
            </a:r>
          </a:p>
        </p:txBody>
      </p:sp>
      <p:sp>
        <p:nvSpPr>
          <p:cNvPr id="15" name="Content Placeholder 2"/>
          <p:cNvSpPr>
            <a:spLocks noGrp="1"/>
          </p:cNvSpPr>
          <p:nvPr>
            <p:ph sz="quarter" idx="18"/>
          </p:nvPr>
        </p:nvSpPr>
        <p:spPr>
          <a:xfrm>
            <a:off x="4648200" y="6338347"/>
            <a:ext cx="4038600" cy="1039305"/>
          </a:xfrm>
        </p:spPr>
        <p:txBody>
          <a:bodyPr/>
          <a:lstStyle/>
          <a:p>
            <a:pPr lvl="0"/>
            <a:r>
              <a:rPr lang="en-US" dirty="0"/>
              <a:t>Click to edit Master text styles</a:t>
            </a:r>
          </a:p>
        </p:txBody>
      </p:sp>
      <p:sp>
        <p:nvSpPr>
          <p:cNvPr id="16"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48147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FCCD4C73-F94D-482C-9D48-349968E853D5}" type="slidenum">
              <a:rPr lang="en-US" altLang="en-US"/>
              <a:pPr/>
              <a:t>‹#›</a:t>
            </a:fld>
            <a:endParaRPr lang="en-US" altLang="en-US" dirty="0"/>
          </a:p>
        </p:txBody>
      </p:sp>
    </p:spTree>
    <p:extLst>
      <p:ext uri="{BB962C8B-B14F-4D97-AF65-F5344CB8AC3E}">
        <p14:creationId xmlns:p14="http://schemas.microsoft.com/office/powerpoint/2010/main" val="31275257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fld id="{580F5CF7-8C0F-4D29-B715-0EA1A661ECDD}" type="slidenum">
              <a:rPr lang="en-US" altLang="en-US"/>
              <a:pPr/>
              <a:t>‹#›</a:t>
            </a:fld>
            <a:endParaRPr lang="en-US" altLang="en-US" dirty="0"/>
          </a:p>
        </p:txBody>
      </p:sp>
    </p:spTree>
    <p:extLst>
      <p:ext uri="{BB962C8B-B14F-4D97-AF65-F5344CB8AC3E}">
        <p14:creationId xmlns:p14="http://schemas.microsoft.com/office/powerpoint/2010/main" val="3135658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CCA21AD4-B3CD-4633-9887-9E447C49F907}" type="slidenum">
              <a:rPr lang="en-US" altLang="en-US"/>
              <a:pPr/>
              <a:t>‹#›</a:t>
            </a:fld>
            <a:endParaRPr lang="en-US" altLang="en-US" dirty="0"/>
          </a:p>
        </p:txBody>
      </p:sp>
    </p:spTree>
    <p:extLst>
      <p:ext uri="{BB962C8B-B14F-4D97-AF65-F5344CB8AC3E}">
        <p14:creationId xmlns:p14="http://schemas.microsoft.com/office/powerpoint/2010/main" val="2933058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5953079B-7398-4422-AD9E-75657CF6666B}" type="slidenum">
              <a:rPr lang="en-US" altLang="en-US"/>
              <a:pPr/>
              <a:t>‹#›</a:t>
            </a:fld>
            <a:endParaRPr lang="en-US" altLang="en-US" dirty="0"/>
          </a:p>
        </p:txBody>
      </p:sp>
    </p:spTree>
    <p:extLst>
      <p:ext uri="{BB962C8B-B14F-4D97-AF65-F5344CB8AC3E}">
        <p14:creationId xmlns:p14="http://schemas.microsoft.com/office/powerpoint/2010/main" val="4160780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6AE998C0-B894-4E03-93C4-4A7044B9DB46}" type="slidenum">
              <a:rPr lang="en-US" altLang="en-US"/>
              <a:pPr/>
              <a:t>‹#›</a:t>
            </a:fld>
            <a:endParaRPr lang="en-US" altLang="en-US" dirty="0"/>
          </a:p>
        </p:txBody>
      </p:sp>
    </p:spTree>
    <p:extLst>
      <p:ext uri="{BB962C8B-B14F-4D97-AF65-F5344CB8AC3E}">
        <p14:creationId xmlns:p14="http://schemas.microsoft.com/office/powerpoint/2010/main" val="4188620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fld id="{0BF75D80-8FF6-48A8-A954-B4F573F482AF}" type="slidenum">
              <a:rPr lang="en-US" altLang="en-US"/>
              <a:pPr/>
              <a:t>‹#›</a:t>
            </a:fld>
            <a:endParaRPr lang="en-US" altLang="en-US" dirty="0"/>
          </a:p>
        </p:txBody>
      </p:sp>
    </p:spTree>
    <p:extLst>
      <p:ext uri="{BB962C8B-B14F-4D97-AF65-F5344CB8AC3E}">
        <p14:creationId xmlns:p14="http://schemas.microsoft.com/office/powerpoint/2010/main" val="174486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63E7B099-500E-4E96-B864-44289216F31E}" type="slidenum">
              <a:rPr lang="en-US" altLang="en-US"/>
              <a:pPr/>
              <a:t>‹#›</a:t>
            </a:fld>
            <a:endParaRPr lang="en-US" altLang="en-US" dirty="0"/>
          </a:p>
        </p:txBody>
      </p:sp>
    </p:spTree>
    <p:extLst>
      <p:ext uri="{BB962C8B-B14F-4D97-AF65-F5344CB8AC3E}">
        <p14:creationId xmlns:p14="http://schemas.microsoft.com/office/powerpoint/2010/main" val="22566892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5E2A38DE-7728-4B9C-A46E-23C4A5FE32E5}" type="slidenum">
              <a:rPr lang="en-US" altLang="en-US"/>
              <a:pPr/>
              <a:t>‹#›</a:t>
            </a:fld>
            <a:endParaRPr lang="en-US" altLang="en-US" dirty="0"/>
          </a:p>
        </p:txBody>
      </p:sp>
    </p:spTree>
    <p:extLst>
      <p:ext uri="{BB962C8B-B14F-4D97-AF65-F5344CB8AC3E}">
        <p14:creationId xmlns:p14="http://schemas.microsoft.com/office/powerpoint/2010/main" val="4081855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20416789-8C83-4FBA-886E-147D1859241E}" type="slidenum">
              <a:rPr lang="en-US" altLang="en-US"/>
              <a:pPr/>
              <a:t>‹#›</a:t>
            </a:fld>
            <a:endParaRPr lang="en-US" altLang="en-US" dirty="0"/>
          </a:p>
        </p:txBody>
      </p:sp>
    </p:spTree>
    <p:extLst>
      <p:ext uri="{BB962C8B-B14F-4D97-AF65-F5344CB8AC3E}">
        <p14:creationId xmlns:p14="http://schemas.microsoft.com/office/powerpoint/2010/main" val="38883707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4DB3ED60-29D0-4FE4-A0F4-CF8375A95044}" type="slidenum">
              <a:rPr lang="en-US" altLang="en-US"/>
              <a:pPr/>
              <a:t>‹#›</a:t>
            </a:fld>
            <a:endParaRPr lang="en-US" altLang="en-US" dirty="0"/>
          </a:p>
        </p:txBody>
      </p:sp>
    </p:spTree>
    <p:extLst>
      <p:ext uri="{BB962C8B-B14F-4D97-AF65-F5344CB8AC3E}">
        <p14:creationId xmlns:p14="http://schemas.microsoft.com/office/powerpoint/2010/main" val="18799761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BE321BF5-E4C8-4DFA-A690-86CD76B8F7D9}" type="slidenum">
              <a:rPr lang="en-US" altLang="en-US"/>
              <a:pPr/>
              <a:t>‹#›</a:t>
            </a:fld>
            <a:endParaRPr lang="en-US" altLang="en-US" dirty="0"/>
          </a:p>
        </p:txBody>
      </p:sp>
    </p:spTree>
    <p:extLst>
      <p:ext uri="{BB962C8B-B14F-4D97-AF65-F5344CB8AC3E}">
        <p14:creationId xmlns:p14="http://schemas.microsoft.com/office/powerpoint/2010/main" val="328058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fld id="{2BE68345-1B66-4722-A6C9-E5F1986DE884}" type="slidenum">
              <a:rPr lang="en-US" altLang="en-US"/>
              <a:pPr/>
              <a:t>‹#›</a:t>
            </a:fld>
            <a:endParaRPr lang="en-US" altLang="en-US" dirty="0"/>
          </a:p>
        </p:txBody>
      </p:sp>
    </p:spTree>
    <p:extLst>
      <p:ext uri="{BB962C8B-B14F-4D97-AF65-F5344CB8AC3E}">
        <p14:creationId xmlns:p14="http://schemas.microsoft.com/office/powerpoint/2010/main" val="3271184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E4D11536-76F9-4888-AECB-C599A6F2CB71}" type="slidenum">
              <a:rPr lang="en-US" altLang="en-US"/>
              <a:pPr/>
              <a:t>‹#›</a:t>
            </a:fld>
            <a:endParaRPr lang="en-US" altLang="en-US" dirty="0"/>
          </a:p>
        </p:txBody>
      </p:sp>
    </p:spTree>
    <p:extLst>
      <p:ext uri="{BB962C8B-B14F-4D97-AF65-F5344CB8AC3E}">
        <p14:creationId xmlns:p14="http://schemas.microsoft.com/office/powerpoint/2010/main" val="26028845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1792301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fld id="{49AAAA17-FDB8-4EB5-BC5B-09C212FB11BD}"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708866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7BF583F8-3E0E-4B2C-8C07-596A1EA1CD7C}"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3425682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A44E5E89-F2FF-4919-899B-15CAB52D7619}"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3576277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FCCD4C73-F94D-482C-9D48-349968E853D5}"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36183655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fld id="{2BE68345-1B66-4722-A6C9-E5F1986DE884}"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10386987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137D07DD-07BA-4B10-BF04-F7CCC27A1F2F}"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13306382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E74138FE-B525-467A-B63D-1B920D1B7D58}"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9320422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F0DD9B7E-AC38-4102-A666-016ED6BF440A}"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62029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137D07DD-07BA-4B10-BF04-F7CCC27A1F2F}" type="slidenum">
              <a:rPr lang="en-US" altLang="en-US"/>
              <a:pPr/>
              <a:t>‹#›</a:t>
            </a:fld>
            <a:endParaRPr lang="en-US" altLang="en-US" dirty="0"/>
          </a:p>
        </p:txBody>
      </p:sp>
    </p:spTree>
    <p:extLst>
      <p:ext uri="{BB962C8B-B14F-4D97-AF65-F5344CB8AC3E}">
        <p14:creationId xmlns:p14="http://schemas.microsoft.com/office/powerpoint/2010/main" val="37071732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AF069220-B3E8-4758-9E19-67A10BFDA090}"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4038947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201500E9-0911-4324-A275-A6532FC7A9FC}"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6846799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F2E57E38-CFB5-4F4B-8175-E954F159CAC7}"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661321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4131709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89841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E74138FE-B525-467A-B63D-1B920D1B7D58}" type="slidenum">
              <a:rPr lang="en-US" altLang="en-US"/>
              <a:pPr/>
              <a:t>‹#›</a:t>
            </a:fld>
            <a:endParaRPr lang="en-US" altLang="en-US" dirty="0"/>
          </a:p>
        </p:txBody>
      </p:sp>
    </p:spTree>
    <p:extLst>
      <p:ext uri="{BB962C8B-B14F-4D97-AF65-F5344CB8AC3E}">
        <p14:creationId xmlns:p14="http://schemas.microsoft.com/office/powerpoint/2010/main" val="46470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F0DD9B7E-AC38-4102-A666-016ED6BF440A}" type="slidenum">
              <a:rPr lang="en-US" altLang="en-US"/>
              <a:pPr/>
              <a:t>‹#›</a:t>
            </a:fld>
            <a:endParaRPr lang="en-US" altLang="en-US" dirty="0"/>
          </a:p>
        </p:txBody>
      </p:sp>
    </p:spTree>
    <p:extLst>
      <p:ext uri="{BB962C8B-B14F-4D97-AF65-F5344CB8AC3E}">
        <p14:creationId xmlns:p14="http://schemas.microsoft.com/office/powerpoint/2010/main" val="315753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AF069220-B3E8-4758-9E19-67A10BFDA090}" type="slidenum">
              <a:rPr lang="en-US" altLang="en-US"/>
              <a:pPr/>
              <a:t>‹#›</a:t>
            </a:fld>
            <a:endParaRPr lang="en-US" altLang="en-US" dirty="0"/>
          </a:p>
        </p:txBody>
      </p:sp>
    </p:spTree>
    <p:extLst>
      <p:ext uri="{BB962C8B-B14F-4D97-AF65-F5344CB8AC3E}">
        <p14:creationId xmlns:p14="http://schemas.microsoft.com/office/powerpoint/2010/main" val="372217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1BDFF">
            <a:alpha val="69803"/>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
        <p:nvSpPr>
          <p:cNvPr id="1029" name="Rectangle 5"/>
          <p:cNvSpPr>
            <a:spLocks noChangeArrowheads="1"/>
          </p:cNvSpPr>
          <p:nvPr userDrawn="1"/>
        </p:nvSpPr>
        <p:spPr bwMode="auto">
          <a:xfrm>
            <a:off x="739775" y="6623522"/>
            <a:ext cx="84042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t>©2017 California Department of Education</a:t>
            </a:r>
          </a:p>
        </p:txBody>
      </p:sp>
      <p:pic>
        <p:nvPicPr>
          <p:cNvPr id="1030" name="Picture 6" descr="cpincolorlist.JPG"/>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0" y="6124575"/>
            <a:ext cx="739775"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47" r:id="rId12"/>
    <p:sldLayoutId id="2147484748" r:id="rId13"/>
    <p:sldLayoutId id="2147484749" r:id="rId14"/>
  </p:sldLayoutIdLst>
  <p:hf hdr="0" dt="0"/>
  <p:txStyles>
    <p:titleStyle>
      <a:lvl1pPr algn="ctr" defTabSz="457200" rtl="0" eaLnBrk="0" fontAlgn="base" hangingPunct="0">
        <a:spcBef>
          <a:spcPct val="0"/>
        </a:spcBef>
        <a:spcAft>
          <a:spcPct val="0"/>
        </a:spcAft>
        <a:defRPr sz="4000" b="1"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1BDFF">
            <a:alpha val="69803"/>
          </a:srgbClr>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0E4EF394-3668-487C-8B95-0E2F9CAE1DBD}" type="slidenum">
              <a:rPr lang="en-US" altLang="en-US"/>
              <a:pPr/>
              <a:t>‹#›</a:t>
            </a:fld>
            <a:endParaRPr lang="en-US" altLang="en-US" dirty="0"/>
          </a:p>
        </p:txBody>
      </p:sp>
      <p:sp>
        <p:nvSpPr>
          <p:cNvPr id="6" name="Rectangle 5"/>
          <p:cNvSpPr>
            <a:spLocks noChangeArrowheads="1"/>
          </p:cNvSpPr>
          <p:nvPr userDrawn="1"/>
        </p:nvSpPr>
        <p:spPr bwMode="auto">
          <a:xfrm>
            <a:off x="1" y="6623522"/>
            <a:ext cx="91440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t>©2017 California Department of Education</a:t>
            </a:r>
          </a:p>
        </p:txBody>
      </p:sp>
    </p:spTree>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 id="2147484750" r:id="rId12"/>
  </p:sldLayoutIdLst>
  <p:hf hdr="0" dt="0"/>
  <p:txStyles>
    <p:titleStyle>
      <a:lvl1pPr algn="ctr" defTabSz="457200" rtl="0" eaLnBrk="0" fontAlgn="base" hangingPunct="0">
        <a:spcBef>
          <a:spcPct val="0"/>
        </a:spcBef>
        <a:spcAft>
          <a:spcPct val="0"/>
        </a:spcAft>
        <a:defRPr sz="4000" b="1"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1BDFF">
            <a:alpha val="70979"/>
          </a:srgbClr>
        </a:solid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4B53C49B-3A1E-4DFF-81A5-627325D5A56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737" r:id="rId1"/>
    <p:sldLayoutId id="2147484751"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 id="2147484752" r:id="rId12"/>
    <p:sldLayoutId id="2147484753" r:id="rId13"/>
  </p:sldLayoutIdLst>
  <p:hf hdr="0" dt="0"/>
  <p:txStyles>
    <p:titleStyle>
      <a:lvl1pPr algn="ctr" defTabSz="457200" rtl="0" eaLnBrk="0" fontAlgn="base" hangingPunct="0">
        <a:spcBef>
          <a:spcPct val="0"/>
        </a:spcBef>
        <a:spcAft>
          <a:spcPct val="0"/>
        </a:spcAft>
        <a:defRPr sz="4000" b="1"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0000"/>
          </a:schemeClr>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0E4EF394-3668-487C-8B95-0E2F9CAE1DBD}" type="slidenum">
              <a:rPr lang="en-US" altLang="en-US"/>
              <a:pPr/>
              <a:t>‹#›</a:t>
            </a:fld>
            <a:endParaRPr lang="en-US" altLang="en-US" dirty="0"/>
          </a:p>
        </p:txBody>
      </p:sp>
      <p:sp>
        <p:nvSpPr>
          <p:cNvPr id="6" name="Rectangle 5"/>
          <p:cNvSpPr>
            <a:spLocks noChangeArrowheads="1"/>
          </p:cNvSpPr>
          <p:nvPr userDrawn="1"/>
        </p:nvSpPr>
        <p:spPr bwMode="auto">
          <a:xfrm>
            <a:off x="1" y="6623522"/>
            <a:ext cx="91440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t>©2016 California Department of Education</a:t>
            </a:r>
            <a:r>
              <a:rPr lang="en-US" altLang="en-US" sz="900" baseline="0" dirty="0"/>
              <a:t> </a:t>
            </a:r>
            <a:r>
              <a:rPr lang="en-US" altLang="en-US" sz="900" dirty="0"/>
              <a:t>with the WestEd Center for Child &amp; Family Studies, California Preschool Instructional Network. (02/2016) </a:t>
            </a:r>
          </a:p>
        </p:txBody>
      </p:sp>
    </p:spTree>
    <p:extLst>
      <p:ext uri="{BB962C8B-B14F-4D97-AF65-F5344CB8AC3E}">
        <p14:creationId xmlns:p14="http://schemas.microsoft.com/office/powerpoint/2010/main" val="1426573527"/>
      </p:ext>
    </p:extLst>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 id="2147484766" r:id="rId12"/>
  </p:sldLayoutIdLst>
  <p:hf hdr="0" dt="0"/>
  <p:txStyles>
    <p:titleStyle>
      <a:lvl1pPr algn="ctr" defTabSz="457200" rtl="0" eaLnBrk="0" fontAlgn="base" hangingPunct="0">
        <a:spcBef>
          <a:spcPct val="0"/>
        </a:spcBef>
        <a:spcAft>
          <a:spcPct val="0"/>
        </a:spcAft>
        <a:defRPr sz="4000" b="1"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1BDFF">
            <a:alpha val="69803"/>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solidFill>
                  <a:prstClr val="black"/>
                </a:solidFill>
              </a:rPr>
              <a:pPr/>
              <a:t>‹#›</a:t>
            </a:fld>
            <a:endParaRPr lang="en-US" altLang="en-US" dirty="0">
              <a:solidFill>
                <a:prstClr val="black"/>
              </a:solidFill>
            </a:endParaRPr>
          </a:p>
        </p:txBody>
      </p:sp>
      <p:sp>
        <p:nvSpPr>
          <p:cNvPr id="1029" name="Rectangle 5"/>
          <p:cNvSpPr>
            <a:spLocks noChangeArrowheads="1"/>
          </p:cNvSpPr>
          <p:nvPr userDrawn="1"/>
        </p:nvSpPr>
        <p:spPr bwMode="auto">
          <a:xfrm>
            <a:off x="739775" y="6623522"/>
            <a:ext cx="84042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prstClr val="black"/>
                </a:solidFill>
              </a:rPr>
              <a:t>©2016 California Department of Education with the Wested Center for Child &amp; Family Studies, California Preschool Instructional Network. (04/2016) </a:t>
            </a:r>
          </a:p>
        </p:txBody>
      </p:sp>
      <p:pic>
        <p:nvPicPr>
          <p:cNvPr id="1030" name="Picture 6" descr="cpincolorlist.JPG"/>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0" y="6124575"/>
            <a:ext cx="739775"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700104"/>
      </p:ext>
    </p:extLst>
  </p:cSld>
  <p:clrMap bg1="lt1" tx1="dk1" bg2="lt2" tx2="dk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 id="2147484779" r:id="rId12"/>
    <p:sldLayoutId id="2147484780" r:id="rId13"/>
  </p:sldLayoutIdLst>
  <p:hf hdr="0" dt="0"/>
  <p:txStyles>
    <p:titleStyle>
      <a:lvl1pPr algn="ctr" defTabSz="457200" rtl="0" eaLnBrk="0" fontAlgn="base" hangingPunct="0">
        <a:spcBef>
          <a:spcPct val="0"/>
        </a:spcBef>
        <a:spcAft>
          <a:spcPct val="0"/>
        </a:spcAft>
        <a:defRPr sz="4000" b="1"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cde.ca.gov/sp/cd/re/documents/preschoollf.pdf" TargetMode="External"/><Relationship Id="rId7" Type="http://schemas.openxmlformats.org/officeDocument/2006/relationships/hyperlink" Target="http://www.cde.ca.gov/be/st/ss/documents/finalelaccssstandards.pdf"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hyperlink" Target="http://www.drdpk.org/docs/DRDPK2015FULL081214v5.pdf" TargetMode="External"/><Relationship Id="rId4" Type="http://schemas.openxmlformats.org/officeDocument/2006/relationships/image" Target="../media/image17.jpe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hyperlink" Target="http://cde.ca.gov/sp/cd/re/cddpublications.asp"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cde.ca.gov/sp/cd/re/documents/preschoollf.pdf"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hyperlink" Target="http://www.cde.ca.gov/sp/cd/re/documents/psframeworkkvol1.pdf"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3.png"/><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youtube.com/watch?v=C9p1hYnFYME"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title"/>
          </p:nvPr>
        </p:nvSpPr>
        <p:spPr>
          <a:xfrm>
            <a:off x="457200" y="483392"/>
            <a:ext cx="8229600" cy="1143000"/>
          </a:xfrm>
          <a:noFill/>
        </p:spPr>
        <p:txBody>
          <a:bodyPr anchor="ctr" anchorCtr="0"/>
          <a:lstStyle/>
          <a:p>
            <a:pPr eaLnBrk="1" hangingPunct="1">
              <a:defRPr/>
            </a:pPr>
            <a:r>
              <a:rPr lang="en-US" sz="2800" b="0" dirty="0"/>
              <a:t>English-Language Development </a:t>
            </a:r>
            <a:r>
              <a:rPr lang="en-US" altLang="en-US" sz="2800" b="0" dirty="0">
                <a:ea typeface="ＭＳ Ｐゴシック" panose="020B0600070205080204" pitchFamily="34" charset="-128"/>
                <a:cs typeface="Arial" panose="020B0604020202020204" pitchFamily="34" charset="0"/>
              </a:rPr>
              <a:t>in Transitional Kindergarten: </a:t>
            </a:r>
            <a:br>
              <a:rPr lang="en-US" altLang="en-US" sz="2800" b="0" dirty="0">
                <a:ea typeface="ＭＳ Ｐゴシック" panose="020B0600070205080204" pitchFamily="34" charset="-128"/>
                <a:cs typeface="Arial" panose="020B0604020202020204" pitchFamily="34" charset="0"/>
              </a:rPr>
            </a:br>
            <a:r>
              <a:rPr lang="en-US" altLang="en-US" sz="3600" dirty="0"/>
              <a:t>Listening and Speaking </a:t>
            </a:r>
            <a:br>
              <a:rPr lang="en-US" altLang="en-US" sz="2800" dirty="0"/>
            </a:br>
            <a:endParaRPr lang="en-US" altLang="en-US" sz="2800" b="0" dirty="0">
              <a:ea typeface="ＭＳ Ｐゴシック" panose="020B0600070205080204" pitchFamily="34" charset="-128"/>
            </a:endParaRPr>
          </a:p>
        </p:txBody>
      </p:sp>
      <p:pic>
        <p:nvPicPr>
          <p:cNvPr id="9" name="Content Placeholder 5" title="Girls talking"/>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1994518" y="1626392"/>
            <a:ext cx="5154964" cy="4727657"/>
          </a:xfrm>
          <a:ln w="12700">
            <a:solidFill>
              <a:schemeClr val="tx1">
                <a:lumMod val="65000"/>
                <a:lumOff val="35000"/>
              </a:schemeClr>
            </a:solidFill>
          </a:ln>
        </p:spPr>
      </p:pic>
      <p:sp>
        <p:nvSpPr>
          <p:cNvPr id="2" name="Slide Number Placeholder 1"/>
          <p:cNvSpPr>
            <a:spLocks noGrp="1"/>
          </p:cNvSpPr>
          <p:nvPr>
            <p:ph type="sldNum" sz="quarter" idx="10"/>
          </p:nvPr>
        </p:nvSpPr>
        <p:spPr/>
        <p:txBody>
          <a:bodyPr/>
          <a:lstStyle/>
          <a:p>
            <a:fld id="{3CDA576C-DA18-42E8-93D8-A2289FD59900}" type="slidenum">
              <a:rPr lang="en-US" altLang="en-US" smtClean="0"/>
              <a:pPr/>
              <a:t>1</a:t>
            </a:fld>
            <a:endParaRPr lang="en-US" altLang="en-US" dirty="0"/>
          </a:p>
        </p:txBody>
      </p:sp>
      <p:sp>
        <p:nvSpPr>
          <p:cNvPr id="57350" name="Rectangle 10"/>
          <p:cNvSpPr>
            <a:spLocks noChangeArrowheads="1"/>
          </p:cNvSpPr>
          <p:nvPr/>
        </p:nvSpPr>
        <p:spPr bwMode="auto">
          <a:xfrm>
            <a:off x="3429000" y="2643188"/>
            <a:ext cx="1841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30000"/>
              </a:spcBef>
              <a:buFontTx/>
              <a:buNone/>
            </a:pPr>
            <a:endParaRPr lang="en-US" altLang="en-US" sz="1200" i="0" dirty="0"/>
          </a:p>
        </p:txBody>
      </p:sp>
      <p:pic>
        <p:nvPicPr>
          <p:cNvPr id="8" name="Picture 6" descr="cpincolorlist.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6124575"/>
            <a:ext cx="739775"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841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sz="3600" dirty="0"/>
              <a:t>Two Truths and a Myth: </a:t>
            </a:r>
            <a:br>
              <a:rPr lang="en-US" sz="3600" dirty="0"/>
            </a:br>
            <a:r>
              <a:rPr lang="en-US" sz="3600" dirty="0"/>
              <a:t>English Learner Edition</a:t>
            </a:r>
          </a:p>
        </p:txBody>
      </p:sp>
      <p:sp>
        <p:nvSpPr>
          <p:cNvPr id="3" name="Content Placeholder 2"/>
          <p:cNvSpPr>
            <a:spLocks noGrp="1"/>
          </p:cNvSpPr>
          <p:nvPr>
            <p:ph idx="1"/>
          </p:nvPr>
        </p:nvSpPr>
        <p:spPr>
          <a:xfrm>
            <a:off x="457200" y="1340428"/>
            <a:ext cx="8229600" cy="4785736"/>
          </a:xfrm>
        </p:spPr>
        <p:txBody>
          <a:bodyPr/>
          <a:lstStyle/>
          <a:p>
            <a:pPr marL="171450" lvl="0" indent="-171450"/>
            <a:r>
              <a:rPr lang="en-US" sz="2800" dirty="0">
                <a:latin typeface="Arial" panose="020B0604020202020204" pitchFamily="34" charset="0"/>
                <a:ea typeface="Calibri" panose="020F0502020204030204" pitchFamily="34" charset="0"/>
              </a:rPr>
              <a:t>Find Handout 2: Two Truths and a Myth.</a:t>
            </a:r>
          </a:p>
          <a:p>
            <a:pPr marL="171450" lvl="0" indent="-171450"/>
            <a:r>
              <a:rPr lang="en-US" sz="2800" dirty="0">
                <a:latin typeface="Arial" panose="020B0604020202020204" pitchFamily="34" charset="0"/>
                <a:ea typeface="Calibri" panose="020F0502020204030204" pitchFamily="34" charset="0"/>
              </a:rPr>
              <a:t>Choose a “Hello” language card from the middle of the table.</a:t>
            </a:r>
            <a:endParaRPr lang="en-US" sz="2800" dirty="0">
              <a:latin typeface="Arial" panose="020B0604020202020204" pitchFamily="34" charset="0"/>
            </a:endParaRPr>
          </a:p>
          <a:p>
            <a:pPr marL="171450" lvl="0" indent="-171450"/>
            <a:r>
              <a:rPr lang="en-US" sz="2800" dirty="0">
                <a:latin typeface="Arial" panose="020B0604020202020204" pitchFamily="34" charset="0"/>
                <a:ea typeface="Calibri" panose="020F0502020204030204" pitchFamily="34" charset="0"/>
              </a:rPr>
              <a:t>Seek out someone with the same “Hello” language card. (This is your partner.)</a:t>
            </a:r>
            <a:endParaRPr lang="en-US" sz="2800" dirty="0">
              <a:latin typeface="Arial" panose="020B0604020202020204" pitchFamily="34" charset="0"/>
            </a:endParaRPr>
          </a:p>
          <a:p>
            <a:pPr marL="171450" lvl="0" indent="-171450"/>
            <a:r>
              <a:rPr lang="en-US" sz="2800" dirty="0">
                <a:latin typeface="Arial" panose="020B0604020202020204" pitchFamily="34" charset="0"/>
                <a:ea typeface="Calibri" panose="020F0502020204030204" pitchFamily="34" charset="0"/>
              </a:rPr>
              <a:t>Work through the handout with your partner.  </a:t>
            </a:r>
            <a:endParaRPr lang="en-US" sz="2800" dirty="0">
              <a:latin typeface="Arial" panose="020B0604020202020204" pitchFamily="34" charset="0"/>
            </a:endParaRPr>
          </a:p>
          <a:p>
            <a:pPr marL="171450" lvl="0" indent="-171450"/>
            <a:r>
              <a:rPr lang="en-US" sz="2800" dirty="0">
                <a:latin typeface="Arial" panose="020B0604020202020204" pitchFamily="34" charset="0"/>
                <a:ea typeface="Calibri" panose="020F0502020204030204" pitchFamily="34" charset="0"/>
              </a:rPr>
              <a:t>Return to table groups with completed handout.  </a:t>
            </a:r>
            <a:endParaRPr lang="en-US" sz="2800" dirty="0">
              <a:latin typeface="Arial" panose="020B0604020202020204" pitchFamily="34" charset="0"/>
            </a:endParaRPr>
          </a:p>
          <a:p>
            <a:pPr marL="171450" lvl="0" indent="-171450"/>
            <a:r>
              <a:rPr lang="en-US" sz="2800" dirty="0">
                <a:latin typeface="Arial" panose="020B0604020202020204" pitchFamily="34" charset="0"/>
                <a:ea typeface="Calibri" panose="020F0502020204030204" pitchFamily="34" charset="0"/>
              </a:rPr>
              <a:t>Compare handout answers with groupmates and come to a consensus. We will go over the correct answers when all table groups are ready.</a:t>
            </a:r>
            <a:endParaRPr lang="en-US" sz="2800" dirty="0"/>
          </a:p>
          <a:p>
            <a:endParaRPr lang="en-US" sz="2800" dirty="0"/>
          </a:p>
        </p:txBody>
      </p:sp>
      <p:sp>
        <p:nvSpPr>
          <p:cNvPr id="5" name="Slide Number Placeholder 4"/>
          <p:cNvSpPr>
            <a:spLocks noGrp="1"/>
          </p:cNvSpPr>
          <p:nvPr>
            <p:ph type="sldNum" sz="quarter" idx="10"/>
          </p:nvPr>
        </p:nvSpPr>
        <p:spPr/>
        <p:txBody>
          <a:bodyPr/>
          <a:lstStyle/>
          <a:p>
            <a:fld id="{FCCD4C73-F94D-482C-9D48-349968E853D5}" type="slidenum">
              <a:rPr lang="en-US" altLang="en-US" smtClean="0"/>
              <a:pPr/>
              <a:t>10</a:t>
            </a:fld>
            <a:endParaRPr lang="en-US" altLang="en-US" dirty="0"/>
          </a:p>
        </p:txBody>
      </p:sp>
    </p:spTree>
    <p:extLst>
      <p:ext uri="{BB962C8B-B14F-4D97-AF65-F5344CB8AC3E}">
        <p14:creationId xmlns:p14="http://schemas.microsoft.com/office/powerpoint/2010/main" val="264958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5400000">
            <a:off x="7039729" y="1540310"/>
            <a:ext cx="1033539" cy="788194"/>
          </a:xfrm>
          <a:prstGeom prst="rightArrow">
            <a:avLst/>
          </a:prstGeom>
          <a:solidFill>
            <a:srgbClr val="9184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3778407" y="1817134"/>
            <a:ext cx="1587186" cy="788194"/>
          </a:xfrm>
          <a:prstGeom prst="rightArrow">
            <a:avLst/>
          </a:prstGeom>
          <a:solidFill>
            <a:srgbClr val="6891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982111" y="1540514"/>
            <a:ext cx="1210778" cy="788194"/>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sz="quarter"/>
          </p:nvPr>
        </p:nvSpPr>
        <p:spPr>
          <a:noFill/>
          <a:ln w="38100">
            <a:solidFill>
              <a:schemeClr val="bg1"/>
            </a:solidFill>
          </a:ln>
          <a:effectLst/>
        </p:spPr>
        <p:txBody>
          <a:bodyPr/>
          <a:lstStyle/>
          <a:p>
            <a:pPr lvl="0"/>
            <a:r>
              <a:rPr lang="en-US" dirty="0"/>
              <a:t>Three Guiding Questions</a:t>
            </a:r>
          </a:p>
        </p:txBody>
      </p:sp>
      <p:sp>
        <p:nvSpPr>
          <p:cNvPr id="6" name="Content Placeholder 5"/>
          <p:cNvSpPr>
            <a:spLocks noGrp="1"/>
          </p:cNvSpPr>
          <p:nvPr>
            <p:ph sz="quarter" idx="1"/>
          </p:nvPr>
        </p:nvSpPr>
        <p:spPr>
          <a:xfrm>
            <a:off x="266700" y="2540000"/>
            <a:ext cx="2641600" cy="3416300"/>
          </a:xfrm>
          <a:solidFill>
            <a:schemeClr val="accent4"/>
          </a:solidFill>
          <a:ln w="38100">
            <a:solidFill>
              <a:schemeClr val="lt1">
                <a:hueOff val="0"/>
                <a:satOff val="0"/>
                <a:lumOff val="0"/>
              </a:schemeClr>
            </a:solidFill>
          </a:ln>
        </p:spPr>
        <p:txBody>
          <a:bodyPr anchor="ctr" anchorCtr="0"/>
          <a:lstStyle/>
          <a:p>
            <a:pPr marL="0" lvl="0" indent="0" algn="ctr">
              <a:buNone/>
            </a:pPr>
            <a:r>
              <a:rPr lang="en-US" sz="2400" b="1" dirty="0">
                <a:solidFill>
                  <a:schemeClr val="bg1"/>
                </a:solidFill>
                <a:effectLst>
                  <a:outerShdw blurRad="38100" dist="38100" dir="2700000" algn="tl">
                    <a:srgbClr val="000000">
                      <a:alpha val="43137"/>
                    </a:srgbClr>
                  </a:outerShdw>
                </a:effectLst>
              </a:rPr>
              <a:t>What are the developmental progressions of English-language development for listening and speaking?</a:t>
            </a:r>
          </a:p>
          <a:p>
            <a:pPr marL="0" indent="0">
              <a:buNone/>
            </a:pPr>
            <a:endParaRPr lang="en-US" sz="2400" b="1" dirty="0">
              <a:solidFill>
                <a:schemeClr val="bg1"/>
              </a:solidFill>
            </a:endParaRPr>
          </a:p>
        </p:txBody>
      </p:sp>
      <p:sp>
        <p:nvSpPr>
          <p:cNvPr id="7" name="Content Placeholder 6"/>
          <p:cNvSpPr>
            <a:spLocks noGrp="1"/>
          </p:cNvSpPr>
          <p:nvPr>
            <p:ph sz="quarter" idx="2"/>
          </p:nvPr>
        </p:nvSpPr>
        <p:spPr>
          <a:xfrm>
            <a:off x="3251200" y="3035300"/>
            <a:ext cx="2641600" cy="3530600"/>
          </a:xfrm>
          <a:solidFill>
            <a:srgbClr val="689195"/>
          </a:solidFill>
          <a:ln w="38100">
            <a:solidFill>
              <a:schemeClr val="lt1">
                <a:hueOff val="0"/>
                <a:satOff val="0"/>
                <a:lumOff val="0"/>
              </a:schemeClr>
            </a:solidFill>
          </a:ln>
        </p:spPr>
        <p:txBody>
          <a:bodyPr anchor="ctr" anchorCtr="0"/>
          <a:lstStyle/>
          <a:p>
            <a:pPr marL="0" lvl="0" indent="0" algn="ctr">
              <a:buNone/>
            </a:pPr>
            <a:r>
              <a:rPr lang="en-US" sz="2400" b="1" dirty="0">
                <a:solidFill>
                  <a:schemeClr val="bg1"/>
                </a:solidFill>
                <a:effectLst>
                  <a:outerShdw blurRad="38100" dist="38100" dir="2700000" algn="tl">
                    <a:srgbClr val="000000">
                      <a:alpha val="43137"/>
                    </a:srgbClr>
                  </a:outerShdw>
                </a:effectLst>
              </a:rPr>
              <a:t>What are the developmentally appropriate strategies that support English-language development?</a:t>
            </a:r>
          </a:p>
          <a:p>
            <a:pPr marL="0" indent="0">
              <a:buNone/>
            </a:pPr>
            <a:endParaRPr lang="en-US" sz="2400"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quarter" idx="3"/>
          </p:nvPr>
        </p:nvSpPr>
        <p:spPr>
          <a:xfrm>
            <a:off x="6235700" y="2451894"/>
            <a:ext cx="2641600" cy="3504406"/>
          </a:xfrm>
          <a:solidFill>
            <a:srgbClr val="918485"/>
          </a:solidFill>
          <a:ln w="38100">
            <a:solidFill>
              <a:schemeClr val="lt1">
                <a:hueOff val="0"/>
                <a:satOff val="0"/>
                <a:lumOff val="0"/>
              </a:schemeClr>
            </a:solidFill>
          </a:ln>
        </p:spPr>
        <p:txBody>
          <a:bodyPr anchor="ctr" anchorCtr="0"/>
          <a:lstStyle/>
          <a:p>
            <a:pPr marL="0" lvl="0" indent="0" algn="ctr">
              <a:buNone/>
            </a:pPr>
            <a:r>
              <a:rPr lang="en-US" sz="2400" b="1" dirty="0">
                <a:solidFill>
                  <a:schemeClr val="bg1"/>
                </a:solidFill>
                <a:effectLst>
                  <a:outerShdw blurRad="38100" dist="38100" dir="2700000" algn="tl">
                    <a:srgbClr val="000000">
                      <a:alpha val="43137"/>
                    </a:srgbClr>
                  </a:outerShdw>
                </a:effectLst>
              </a:rPr>
              <a:t>How can I incorporate these strategies into my existing classroom?</a:t>
            </a:r>
          </a:p>
          <a:p>
            <a:pPr marL="0" indent="0">
              <a:buNone/>
            </a:pPr>
            <a:endParaRPr lang="en-US" sz="2400" b="1" dirty="0">
              <a:solidFill>
                <a:schemeClr val="bg1"/>
              </a:solidFill>
            </a:endParaRPr>
          </a:p>
        </p:txBody>
      </p:sp>
      <p:sp>
        <p:nvSpPr>
          <p:cNvPr id="4" name="Slide Number Placeholder 3"/>
          <p:cNvSpPr>
            <a:spLocks noGrp="1"/>
          </p:cNvSpPr>
          <p:nvPr>
            <p:ph type="sldNum" sz="quarter" idx="10"/>
          </p:nvPr>
        </p:nvSpPr>
        <p:spPr/>
        <p:txBody>
          <a:bodyPr/>
          <a:lstStyle/>
          <a:p>
            <a:fld id="{BE4F76FE-E913-4EE8-9488-C511D295C4FB}" type="slidenum">
              <a:rPr lang="en-US" altLang="en-US" smtClean="0"/>
              <a:pPr/>
              <a:t>11</a:t>
            </a:fld>
            <a:endParaRPr lang="en-US" altLang="en-US" dirty="0"/>
          </a:p>
        </p:txBody>
      </p:sp>
    </p:spTree>
    <p:extLst>
      <p:ext uri="{BB962C8B-B14F-4D97-AF65-F5344CB8AC3E}">
        <p14:creationId xmlns:p14="http://schemas.microsoft.com/office/powerpoint/2010/main" val="63990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5400000">
            <a:off x="7039729" y="1540310"/>
            <a:ext cx="1033539" cy="788194"/>
          </a:xfrm>
          <a:prstGeom prst="rightArrow">
            <a:avLst/>
          </a:prstGeom>
          <a:solidFill>
            <a:srgbClr val="9184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3778407" y="1817134"/>
            <a:ext cx="1587186" cy="788194"/>
          </a:xfrm>
          <a:prstGeom prst="rightArrow">
            <a:avLst/>
          </a:prstGeom>
          <a:solidFill>
            <a:srgbClr val="6891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1026319" y="1584722"/>
            <a:ext cx="1122362" cy="788194"/>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sz="quarter"/>
          </p:nvPr>
        </p:nvSpPr>
        <p:spPr>
          <a:noFill/>
          <a:ln w="38100">
            <a:solidFill>
              <a:schemeClr val="bg1"/>
            </a:solidFill>
          </a:ln>
          <a:effectLst/>
        </p:spPr>
        <p:txBody>
          <a:bodyPr/>
          <a:lstStyle/>
          <a:p>
            <a:pPr lvl="0"/>
            <a:r>
              <a:rPr lang="en-US" dirty="0"/>
              <a:t>Three Guiding Questions</a:t>
            </a:r>
          </a:p>
        </p:txBody>
      </p:sp>
      <p:sp>
        <p:nvSpPr>
          <p:cNvPr id="6" name="Content Placeholder 5"/>
          <p:cNvSpPr>
            <a:spLocks noGrp="1"/>
          </p:cNvSpPr>
          <p:nvPr>
            <p:ph sz="quarter" idx="1"/>
          </p:nvPr>
        </p:nvSpPr>
        <p:spPr>
          <a:xfrm>
            <a:off x="266700" y="2540000"/>
            <a:ext cx="2641600" cy="3416300"/>
          </a:xfrm>
          <a:solidFill>
            <a:schemeClr val="accent4"/>
          </a:solidFill>
          <a:ln w="38100">
            <a:solidFill>
              <a:schemeClr val="lt1">
                <a:hueOff val="0"/>
                <a:satOff val="0"/>
                <a:lumOff val="0"/>
              </a:schemeClr>
            </a:solidFill>
          </a:ln>
        </p:spPr>
        <p:txBody>
          <a:bodyPr anchor="ctr" anchorCtr="0"/>
          <a:lstStyle/>
          <a:p>
            <a:pPr marL="0" lvl="0" indent="0" algn="ctr">
              <a:buNone/>
            </a:pPr>
            <a:r>
              <a:rPr lang="en-US" sz="2400" b="1" dirty="0">
                <a:solidFill>
                  <a:schemeClr val="bg1"/>
                </a:solidFill>
                <a:effectLst>
                  <a:outerShdw blurRad="38100" dist="38100" dir="2700000" algn="tl">
                    <a:srgbClr val="000000">
                      <a:alpha val="43137"/>
                    </a:srgbClr>
                  </a:outerShdw>
                </a:effectLst>
              </a:rPr>
              <a:t>What are the developmental progressions of English-language development for listening and speaking?</a:t>
            </a:r>
          </a:p>
          <a:p>
            <a:pPr marL="0" indent="0">
              <a:buNone/>
            </a:pPr>
            <a:endParaRPr lang="en-US" sz="2400" b="1" dirty="0">
              <a:solidFill>
                <a:schemeClr val="bg1"/>
              </a:solidFill>
            </a:endParaRPr>
          </a:p>
        </p:txBody>
      </p:sp>
      <p:sp>
        <p:nvSpPr>
          <p:cNvPr id="7" name="Content Placeholder 6"/>
          <p:cNvSpPr>
            <a:spLocks noGrp="1"/>
          </p:cNvSpPr>
          <p:nvPr>
            <p:ph sz="quarter" idx="2"/>
          </p:nvPr>
        </p:nvSpPr>
        <p:spPr>
          <a:xfrm>
            <a:off x="3251200" y="3035300"/>
            <a:ext cx="2641600" cy="3530600"/>
          </a:xfrm>
          <a:solidFill>
            <a:srgbClr val="689195"/>
          </a:solidFill>
          <a:ln w="38100">
            <a:solidFill>
              <a:schemeClr val="lt1">
                <a:hueOff val="0"/>
                <a:satOff val="0"/>
                <a:lumOff val="0"/>
              </a:schemeClr>
            </a:solidFill>
          </a:ln>
        </p:spPr>
        <p:txBody>
          <a:bodyPr anchor="ctr" anchorCtr="0"/>
          <a:lstStyle/>
          <a:p>
            <a:pPr marL="0" lvl="0" indent="0" algn="ctr">
              <a:buNone/>
            </a:pPr>
            <a:r>
              <a:rPr lang="en-US" sz="2400" b="1" dirty="0">
                <a:solidFill>
                  <a:schemeClr val="bg1"/>
                </a:solidFill>
                <a:effectLst>
                  <a:outerShdw blurRad="38100" dist="38100" dir="2700000" algn="tl">
                    <a:srgbClr val="000000">
                      <a:alpha val="43137"/>
                    </a:srgbClr>
                  </a:outerShdw>
                </a:effectLst>
              </a:rPr>
              <a:t>What are the developmentally appropriate strategies that support English-language development?</a:t>
            </a:r>
          </a:p>
          <a:p>
            <a:pPr marL="0" indent="0">
              <a:buNone/>
            </a:pPr>
            <a:endParaRPr lang="en-US" sz="2400"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quarter" idx="3"/>
          </p:nvPr>
        </p:nvSpPr>
        <p:spPr>
          <a:xfrm>
            <a:off x="6235700" y="2451894"/>
            <a:ext cx="2641600" cy="3504406"/>
          </a:xfrm>
          <a:solidFill>
            <a:srgbClr val="918485"/>
          </a:solidFill>
          <a:ln w="38100">
            <a:solidFill>
              <a:schemeClr val="lt1">
                <a:hueOff val="0"/>
                <a:satOff val="0"/>
                <a:lumOff val="0"/>
              </a:schemeClr>
            </a:solidFill>
          </a:ln>
        </p:spPr>
        <p:txBody>
          <a:bodyPr anchor="ctr" anchorCtr="0"/>
          <a:lstStyle/>
          <a:p>
            <a:pPr marL="0" lvl="0" indent="0" algn="ctr">
              <a:buNone/>
            </a:pPr>
            <a:r>
              <a:rPr lang="en-US" sz="2400" b="1" dirty="0">
                <a:solidFill>
                  <a:schemeClr val="bg1"/>
                </a:solidFill>
                <a:effectLst>
                  <a:outerShdw blurRad="38100" dist="38100" dir="2700000" algn="tl">
                    <a:srgbClr val="000000">
                      <a:alpha val="43137"/>
                    </a:srgbClr>
                  </a:outerShdw>
                </a:effectLst>
              </a:rPr>
              <a:t>How can I incorporate these strategies into my existing classroom?</a:t>
            </a:r>
          </a:p>
          <a:p>
            <a:pPr marL="0" indent="0">
              <a:buNone/>
            </a:pPr>
            <a:endParaRPr lang="en-US" sz="2400" b="1" dirty="0">
              <a:solidFill>
                <a:schemeClr val="bg1"/>
              </a:solidFill>
            </a:endParaRPr>
          </a:p>
        </p:txBody>
      </p:sp>
      <p:sp>
        <p:nvSpPr>
          <p:cNvPr id="4" name="Slide Number Placeholder 3"/>
          <p:cNvSpPr>
            <a:spLocks noGrp="1"/>
          </p:cNvSpPr>
          <p:nvPr>
            <p:ph type="sldNum" sz="quarter" idx="10"/>
          </p:nvPr>
        </p:nvSpPr>
        <p:spPr/>
        <p:txBody>
          <a:bodyPr/>
          <a:lstStyle/>
          <a:p>
            <a:fld id="{BE4F76FE-E913-4EE8-9488-C511D295C4FB}" type="slidenum">
              <a:rPr lang="en-US" altLang="en-US" smtClean="0"/>
              <a:pPr/>
              <a:t>12</a:t>
            </a:fld>
            <a:endParaRPr lang="en-US" altLang="en-US" dirty="0"/>
          </a:p>
        </p:txBody>
      </p:sp>
      <p:sp>
        <p:nvSpPr>
          <p:cNvPr id="16" name="Connector 5"/>
          <p:cNvSpPr/>
          <p:nvPr/>
        </p:nvSpPr>
        <p:spPr>
          <a:xfrm>
            <a:off x="103045" y="1878909"/>
            <a:ext cx="2956663" cy="4738483"/>
          </a:xfrm>
          <a:prstGeom prst="flowChartConnector">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9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20">
            <a:hlinkClick r:id="rId3"/>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340836" y="2665988"/>
            <a:ext cx="2436480" cy="3169849"/>
          </a:xfrm>
          <a:prstGeom prst="rect">
            <a:avLst/>
          </a:prstGeom>
          <a:ln>
            <a:solidFill>
              <a:srgbClr val="000000"/>
            </a:solidFill>
          </a:ln>
        </p:spPr>
      </p:pic>
      <p:sp>
        <p:nvSpPr>
          <p:cNvPr id="11266" name="Rectangle 4"/>
          <p:cNvSpPr>
            <a:spLocks noGrp="1" noChangeArrowheads="1"/>
          </p:cNvSpPr>
          <p:nvPr>
            <p:ph type="title"/>
          </p:nvPr>
        </p:nvSpPr>
        <p:spPr>
          <a:xfrm>
            <a:off x="0" y="0"/>
            <a:ext cx="9144000" cy="1966586"/>
          </a:xfrm>
        </p:spPr>
        <p:txBody>
          <a:bodyPr>
            <a:normAutofit/>
          </a:bodyPr>
          <a:lstStyle/>
          <a:p>
            <a:r>
              <a:rPr lang="en-US" dirty="0"/>
              <a:t>English-Language Development: </a:t>
            </a:r>
            <a:br>
              <a:rPr lang="en-US" dirty="0"/>
            </a:br>
            <a:r>
              <a:rPr lang="en-US" dirty="0"/>
              <a:t> Listening and Speaking</a:t>
            </a:r>
            <a:endParaRPr lang="en-US" dirty="0">
              <a:solidFill>
                <a:schemeClr val="tx1"/>
              </a:solidFill>
            </a:endParaRPr>
          </a:p>
        </p:txBody>
      </p:sp>
      <p:sp>
        <p:nvSpPr>
          <p:cNvPr id="2" name="Slide Number Placeholder 1"/>
          <p:cNvSpPr>
            <a:spLocks noGrp="1"/>
          </p:cNvSpPr>
          <p:nvPr>
            <p:ph type="sldNum" sz="quarter" idx="4294967295"/>
          </p:nvPr>
        </p:nvSpPr>
        <p:spPr>
          <a:xfrm>
            <a:off x="8458200" y="0"/>
            <a:ext cx="685800" cy="476250"/>
          </a:xfrm>
          <a:prstGeom prst="rect">
            <a:avLst/>
          </a:prstGeom>
        </p:spPr>
        <p:txBody>
          <a:bodyPr/>
          <a:lstStyle/>
          <a:p>
            <a:pPr algn="r"/>
            <a:fld id="{DC4D492A-F7E5-49BD-85E2-4473C7CE2E12}" type="slidenum">
              <a:rPr lang="en-US" altLang="en-US" sz="1200" smtClean="0"/>
              <a:pPr algn="r"/>
              <a:t>13</a:t>
            </a:fld>
            <a:endParaRPr lang="en-US" altLang="en-US" sz="1200" dirty="0"/>
          </a:p>
        </p:txBody>
      </p:sp>
      <p:pic>
        <p:nvPicPr>
          <p:cNvPr id="8" name="Content Placeholder 2">
            <a:hlinkClick r:id="rId5"/>
          </p:cNvPr>
          <p:cNvPicPr>
            <a:picLocks noGrp="1" noChangeAspect="1"/>
          </p:cNvPicPr>
          <p:nvPr>
            <p:ph sz="quarter" idx="4294967295"/>
          </p:nvPr>
        </p:nvPicPr>
        <p:blipFill>
          <a:blip r:embed="rId6" cstate="email">
            <a:extLst>
              <a:ext uri="{28A0092B-C50C-407E-A947-70E740481C1C}">
                <a14:useLocalDpi xmlns:a14="http://schemas.microsoft.com/office/drawing/2010/main"/>
              </a:ext>
            </a:extLst>
          </a:blip>
          <a:stretch>
            <a:fillRect/>
          </a:stretch>
        </p:blipFill>
        <p:spPr>
          <a:xfrm>
            <a:off x="5689882" y="2665988"/>
            <a:ext cx="3321362" cy="2204739"/>
          </a:xfrm>
          <a:prstGeom prst="rect">
            <a:avLst/>
          </a:prstGeom>
          <a:ln>
            <a:solidFill>
              <a:schemeClr val="tx1"/>
            </a:solidFill>
          </a:ln>
        </p:spPr>
      </p:pic>
      <p:pic>
        <p:nvPicPr>
          <p:cNvPr id="10" name="Picture 9">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31239" y="1966586"/>
            <a:ext cx="2581921" cy="1801772"/>
          </a:xfrm>
          <a:prstGeom prst="rect">
            <a:avLst/>
          </a:prstGeom>
          <a:ln>
            <a:solidFill>
              <a:schemeClr val="tx1"/>
            </a:solidFill>
          </a:ln>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31239" y="3974913"/>
            <a:ext cx="2581921" cy="2004558"/>
          </a:xfrm>
          <a:prstGeom prst="rect">
            <a:avLst/>
          </a:prstGeom>
          <a:ln>
            <a:solidFill>
              <a:schemeClr val="tx1"/>
            </a:solidFill>
          </a:ln>
        </p:spPr>
      </p:pic>
    </p:spTree>
    <p:extLst>
      <p:ext uri="{BB962C8B-B14F-4D97-AF65-F5344CB8AC3E}">
        <p14:creationId xmlns:p14="http://schemas.microsoft.com/office/powerpoint/2010/main" val="98188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sz="4000" dirty="0">
                <a:ea typeface="ＭＳ Ｐゴシック" panose="020B0600070205080204" pitchFamily="34" charset="-128"/>
              </a:rPr>
              <a:t>Why Use the Preschool Learning Foundations for TK?</a:t>
            </a:r>
          </a:p>
        </p:txBody>
      </p:sp>
      <p:sp>
        <p:nvSpPr>
          <p:cNvPr id="3" name="Content Placeholder 2"/>
          <p:cNvSpPr>
            <a:spLocks noGrp="1"/>
          </p:cNvSpPr>
          <p:nvPr>
            <p:ph idx="1"/>
          </p:nvPr>
        </p:nvSpPr>
        <p:spPr>
          <a:xfrm>
            <a:off x="457200" y="1524000"/>
            <a:ext cx="8229600" cy="4702175"/>
          </a:xfrm>
        </p:spPr>
        <p:txBody>
          <a:bodyPr>
            <a:noAutofit/>
          </a:bodyPr>
          <a:lstStyle/>
          <a:p>
            <a:pPr marL="347472" indent="-347472">
              <a:spcBef>
                <a:spcPts val="0"/>
              </a:spcBef>
              <a:spcAft>
                <a:spcPts val="600"/>
              </a:spcAft>
              <a:buNone/>
              <a:defRPr/>
            </a:pPr>
            <a:r>
              <a:rPr lang="en-US" sz="2800" dirty="0">
                <a:cs typeface="ＭＳ Ｐゴシック" charset="0"/>
              </a:rPr>
              <a:t>CA Law (EC 48000):</a:t>
            </a:r>
          </a:p>
          <a:p>
            <a:pPr marL="347472" indent="-347472">
              <a:spcBef>
                <a:spcPts val="0"/>
              </a:spcBef>
              <a:spcAft>
                <a:spcPts val="600"/>
              </a:spcAft>
              <a:defRPr/>
            </a:pPr>
            <a:r>
              <a:rPr lang="en-US" sz="2800" dirty="0">
                <a:cs typeface="ＭＳ Ｐゴシック" charset="0"/>
              </a:rPr>
              <a:t>Transitional kindergarten is the first year of a two-year kindergarten program that uses a modified kindergarten curriculum that is age and developmentally appropriate.</a:t>
            </a:r>
          </a:p>
          <a:p>
            <a:pPr marL="347472" indent="-347472">
              <a:spcBef>
                <a:spcPts val="0"/>
              </a:spcBef>
              <a:spcAft>
                <a:spcPts val="600"/>
              </a:spcAft>
              <a:defRPr/>
            </a:pPr>
            <a:r>
              <a:rPr lang="en-US" sz="2800" dirty="0">
                <a:cs typeface="ＭＳ Ｐゴシック" charset="0"/>
              </a:rPr>
              <a:t>Transitional kindergarten programs are intended,</a:t>
            </a:r>
            <a:r>
              <a:rPr lang="en-US" sz="2800" dirty="0"/>
              <a:t> by legislative action,</a:t>
            </a:r>
            <a:r>
              <a:rPr lang="en-US" sz="2800" dirty="0">
                <a:cs typeface="ＭＳ Ｐゴシック" charset="0"/>
              </a:rPr>
              <a:t> to be aligned to the California Preschool Learning Foundations developed by the California Department of Education.</a:t>
            </a:r>
          </a:p>
        </p:txBody>
      </p:sp>
    </p:spTree>
    <p:extLst>
      <p:ext uri="{BB962C8B-B14F-4D97-AF65-F5344CB8AC3E}">
        <p14:creationId xmlns:p14="http://schemas.microsoft.com/office/powerpoint/2010/main" val="75706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0" y="88135"/>
            <a:ext cx="9144000" cy="1329503"/>
          </a:xfrm>
        </p:spPr>
        <p:txBody>
          <a:bodyPr/>
          <a:lstStyle/>
          <a:p>
            <a:pPr eaLnBrk="1" hangingPunct="1"/>
            <a:r>
              <a:rPr lang="en-US" altLang="en-US" sz="3600" dirty="0">
                <a:ea typeface="ＭＳ Ｐゴシック" panose="020B0600070205080204" pitchFamily="34" charset="-128"/>
              </a:rPr>
              <a:t>Foundations and Framework, Volume 1</a:t>
            </a:r>
          </a:p>
        </p:txBody>
      </p:sp>
      <p:pic>
        <p:nvPicPr>
          <p:cNvPr id="63491"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85800" y="1620838"/>
            <a:ext cx="3371850" cy="4387850"/>
          </a:xfrm>
          <a:ln>
            <a:solidFill>
              <a:srgbClr val="000000"/>
            </a:solidFill>
            <a:miter lim="800000"/>
            <a:headEnd/>
            <a:tailEnd/>
          </a:ln>
        </p:spPr>
      </p:pic>
      <p:pic>
        <p:nvPicPr>
          <p:cNvPr id="63492" name="Content Placeholder 4"/>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5048250" y="1620838"/>
            <a:ext cx="3376613" cy="4387850"/>
          </a:xfrm>
          <a:ln>
            <a:solidFill>
              <a:srgbClr val="000000"/>
            </a:solidFill>
            <a:miter lim="800000"/>
            <a:headEnd/>
            <a:tailEnd/>
          </a:ln>
        </p:spPr>
      </p:pic>
      <p:sp>
        <p:nvSpPr>
          <p:cNvPr id="63493" name="Slide Number Placeholder 1"/>
          <p:cNvSpPr>
            <a:spLocks noGrp="1"/>
          </p:cNvSpPr>
          <p:nvPr>
            <p:ph type="sldNum" sz="quarter" idx="4294967295"/>
          </p:nvPr>
        </p:nvSpPr>
        <p:spPr>
          <a:xfrm>
            <a:off x="8458200" y="0"/>
            <a:ext cx="685800"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FCF8B07-6324-4A85-8888-898121B13765}" type="slidenum">
              <a:rPr lang="en-US" altLang="en-US" sz="1200" smtClean="0"/>
              <a:pPr>
                <a:spcBef>
                  <a:spcPct val="0"/>
                </a:spcBef>
                <a:buFontTx/>
                <a:buNone/>
              </a:pPr>
              <a:t>15</a:t>
            </a:fld>
            <a:endParaRPr lang="en-US" altLang="en-US" sz="1200" dirty="0"/>
          </a:p>
        </p:txBody>
      </p:sp>
      <p:sp>
        <p:nvSpPr>
          <p:cNvPr id="6" name="Rectangle 5"/>
          <p:cNvSpPr>
            <a:spLocks noChangeArrowheads="1"/>
          </p:cNvSpPr>
          <p:nvPr/>
        </p:nvSpPr>
        <p:spPr bwMode="auto">
          <a:xfrm>
            <a:off x="-35859" y="6627168"/>
            <a:ext cx="917985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t>©2017 California Department of Education</a:t>
            </a:r>
          </a:p>
        </p:txBody>
      </p:sp>
    </p:spTree>
    <p:extLst>
      <p:ext uri="{BB962C8B-B14F-4D97-AF65-F5344CB8AC3E}">
        <p14:creationId xmlns:p14="http://schemas.microsoft.com/office/powerpoint/2010/main" val="2694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p:txBody>
          <a:bodyPr/>
          <a:lstStyle/>
          <a:p>
            <a:r>
              <a:rPr lang="en-US" dirty="0">
                <a:latin typeface="Arial" charset="0"/>
                <a:ea typeface="MS Pゴシック" charset="0"/>
              </a:rPr>
              <a:t>Preschool Learning Foundations</a:t>
            </a:r>
          </a:p>
        </p:txBody>
      </p:sp>
      <p:pic>
        <p:nvPicPr>
          <p:cNvPr id="61442" name="Picture 5" descr="Picture1">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tretch>
            <a:fillRect/>
          </a:stretch>
        </p:blipFill>
        <p:spPr>
          <a:xfrm>
            <a:off x="743166" y="1735422"/>
            <a:ext cx="3466667" cy="4114286"/>
          </a:xfrm>
        </p:spPr>
      </p:pic>
      <p:sp>
        <p:nvSpPr>
          <p:cNvPr id="61444" name="Rectangle 4"/>
          <p:cNvSpPr>
            <a:spLocks noGrp="1" noChangeArrowheads="1"/>
          </p:cNvSpPr>
          <p:nvPr>
            <p:ph sz="half" idx="2"/>
          </p:nvPr>
        </p:nvSpPr>
        <p:spPr/>
        <p:txBody>
          <a:bodyPr/>
          <a:lstStyle/>
          <a:p>
            <a:pPr>
              <a:spcAft>
                <a:spcPts val="1200"/>
              </a:spcAft>
            </a:pPr>
            <a:r>
              <a:rPr lang="en-US" sz="2800" dirty="0"/>
              <a:t>Describe what children should be able to do at around 48 and 60 months</a:t>
            </a:r>
          </a:p>
          <a:p>
            <a:pPr>
              <a:spcAft>
                <a:spcPts val="1200"/>
              </a:spcAft>
            </a:pPr>
            <a:r>
              <a:rPr lang="en-US" sz="2800" dirty="0"/>
              <a:t>Assumes children have access to appropriate support and high quality programs</a:t>
            </a:r>
          </a:p>
          <a:p>
            <a:endParaRPr lang="en-US" sz="2600" dirty="0">
              <a:latin typeface="Arial" charset="0"/>
              <a:ea typeface="MS Pゴシック" charset="0"/>
            </a:endParaRPr>
          </a:p>
        </p:txBody>
      </p:sp>
      <p:sp>
        <p:nvSpPr>
          <p:cNvPr id="2" name="Slide Number Placeholder 1"/>
          <p:cNvSpPr>
            <a:spLocks noGrp="1"/>
          </p:cNvSpPr>
          <p:nvPr>
            <p:ph type="sldNum" sz="quarter" idx="10"/>
          </p:nvPr>
        </p:nvSpPr>
        <p:spPr/>
        <p:txBody>
          <a:bodyPr/>
          <a:lstStyle/>
          <a:p>
            <a:fld id="{1DF67E9B-77D6-44BD-9ACE-91AD9F7338C4}" type="slidenum">
              <a:rPr lang="en-US" altLang="en-US" smtClean="0"/>
              <a:pPr/>
              <a:t>16</a:t>
            </a:fld>
            <a:endParaRPr lang="en-US" altLang="en-US" dirty="0"/>
          </a:p>
        </p:txBody>
      </p:sp>
      <p:sp>
        <p:nvSpPr>
          <p:cNvPr id="61445" name="Oval 13"/>
          <p:cNvSpPr>
            <a:spLocks noChangeArrowheads="1"/>
          </p:cNvSpPr>
          <p:nvPr/>
        </p:nvSpPr>
        <p:spPr bwMode="auto">
          <a:xfrm>
            <a:off x="666966" y="2462043"/>
            <a:ext cx="816826" cy="807414"/>
          </a:xfrm>
          <a:prstGeom prst="ellipse">
            <a:avLst/>
          </a:prstGeom>
          <a:noFill/>
          <a:ln w="635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i="1" dirty="0"/>
          </a:p>
        </p:txBody>
      </p:sp>
    </p:spTree>
    <p:extLst>
      <p:ext uri="{BB962C8B-B14F-4D97-AF65-F5344CB8AC3E}">
        <p14:creationId xmlns:p14="http://schemas.microsoft.com/office/powerpoint/2010/main" val="1520694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06B5D39-7750-4C7D-A78C-D3340421E353}"/>
              </a:ext>
            </a:extLst>
          </p:cNvPr>
          <p:cNvPicPr>
            <a:picLocks noGrp="1" noChangeAspect="1"/>
          </p:cNvPicPr>
          <p:nvPr>
            <p:ph idx="1"/>
          </p:nvPr>
        </p:nvPicPr>
        <p:blipFill rotWithShape="1">
          <a:blip r:embed="rId3"/>
          <a:srcRect b="22296"/>
          <a:stretch/>
        </p:blipFill>
        <p:spPr>
          <a:xfrm>
            <a:off x="2089989" y="1334611"/>
            <a:ext cx="5072811" cy="5118440"/>
          </a:xfrm>
        </p:spPr>
      </p:pic>
      <p:sp>
        <p:nvSpPr>
          <p:cNvPr id="40962" name="Title 1"/>
          <p:cNvSpPr>
            <a:spLocks noGrp="1"/>
          </p:cNvSpPr>
          <p:nvPr>
            <p:ph type="title"/>
          </p:nvPr>
        </p:nvSpPr>
        <p:spPr/>
        <p:txBody>
          <a:bodyPr/>
          <a:lstStyle/>
          <a:p>
            <a:r>
              <a:rPr lang="en-US" altLang="en-US" sz="2400" dirty="0"/>
              <a:t>Map of the Foundations</a:t>
            </a:r>
            <a:br>
              <a:rPr lang="en-US" altLang="en-US" sz="2400" dirty="0"/>
            </a:br>
            <a:r>
              <a:rPr lang="en-US" altLang="en-US" sz="3200" dirty="0">
                <a:latin typeface="Arial" panose="020B0604020202020204" pitchFamily="34" charset="0"/>
                <a:cs typeface="Arial" panose="020B0604020202020204" pitchFamily="34" charset="0"/>
              </a:rPr>
              <a:t>English-Language Development</a:t>
            </a:r>
          </a:p>
        </p:txBody>
      </p:sp>
      <p:sp>
        <p:nvSpPr>
          <p:cNvPr id="40970" name="Slide Number Placeholder 3"/>
          <p:cNvSpPr>
            <a:spLocks noGrp="1"/>
          </p:cNvSpPr>
          <p:nvPr>
            <p:ph type="sldNum" sz="quarter" idx="10"/>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4A874D2-9FB9-46E0-A4BF-AB5552065D83}" type="slidenum">
              <a:rPr lang="en-US" altLang="en-US" sz="1400"/>
              <a:pPr/>
              <a:t>17</a:t>
            </a:fld>
            <a:endParaRPr lang="en-US" altLang="en-US" sz="1400"/>
          </a:p>
        </p:txBody>
      </p:sp>
      <p:sp>
        <p:nvSpPr>
          <p:cNvPr id="30" name="AutoShape 4"/>
          <p:cNvSpPr>
            <a:spLocks noGrp="1" noChangeArrowheads="1"/>
          </p:cNvSpPr>
          <p:nvPr>
            <p:ph sz="quarter" idx="4294967295"/>
          </p:nvPr>
        </p:nvSpPr>
        <p:spPr>
          <a:xfrm>
            <a:off x="7162800" y="292987"/>
            <a:ext cx="1524000" cy="366713"/>
          </a:xfrm>
          <a:prstGeom prst="wedgeRectCallout">
            <a:avLst>
              <a:gd name="adj1" fmla="val -76614"/>
              <a:gd name="adj2" fmla="val 122456"/>
            </a:avLst>
          </a:prstGeom>
          <a:solidFill>
            <a:srgbClr val="FFFFCC"/>
          </a:solidFill>
          <a:ln>
            <a:solidFill>
              <a:schemeClr val="tx1"/>
            </a:solidFill>
            <a:miter lim="800000"/>
            <a:headEnd/>
            <a:tailEnd/>
          </a:ln>
          <a:effectLst>
            <a:outerShdw blurRad="63500" dist="107763" dir="2700000" algn="ctr" rotWithShape="0">
              <a:schemeClr val="bg2">
                <a:alpha val="74998"/>
              </a:schemeClr>
            </a:outerShdw>
          </a:effectLst>
        </p:spPr>
        <p:txBody>
          <a:bodyPr/>
          <a:lstStyle/>
          <a:p>
            <a:pPr marL="0" indent="0" algn="ctr" eaLnBrk="1" hangingPunct="1">
              <a:buFont typeface="Arial" charset="0"/>
              <a:buNone/>
              <a:defRPr/>
            </a:pPr>
            <a:r>
              <a:rPr lang="en-US" sz="1600" b="1" dirty="0">
                <a:ea typeface="ＭＳ Ｐゴシック" charset="0"/>
                <a:cs typeface="ＭＳ Ｐゴシック" charset="0"/>
              </a:rPr>
              <a:t>Domain</a:t>
            </a:r>
          </a:p>
        </p:txBody>
      </p:sp>
      <p:sp>
        <p:nvSpPr>
          <p:cNvPr id="31" name="AutoShape 2"/>
          <p:cNvSpPr>
            <a:spLocks noGrp="1" noChangeArrowheads="1"/>
          </p:cNvSpPr>
          <p:nvPr>
            <p:ph sz="quarter" idx="4294967295"/>
          </p:nvPr>
        </p:nvSpPr>
        <p:spPr>
          <a:xfrm>
            <a:off x="403744" y="1167130"/>
            <a:ext cx="838200" cy="334963"/>
          </a:xfrm>
          <a:prstGeom prst="wedgeRectCallout">
            <a:avLst>
              <a:gd name="adj1" fmla="val 380161"/>
              <a:gd name="adj2" fmla="val 198946"/>
            </a:avLst>
          </a:prstGeom>
          <a:solidFill>
            <a:srgbClr val="FFFFCC"/>
          </a:solidFill>
          <a:ln>
            <a:solidFill>
              <a:schemeClr val="tx1"/>
            </a:solidFill>
            <a:miter lim="800000"/>
            <a:headEnd/>
            <a:tailEnd/>
          </a:ln>
          <a:effectLst>
            <a:outerShdw blurRad="63500" dist="107763" dir="2700000" algn="ctr" rotWithShape="0">
              <a:schemeClr val="bg2">
                <a:alpha val="74998"/>
              </a:schemeClr>
            </a:outerShdw>
          </a:effectLst>
        </p:spPr>
        <p:txBody>
          <a:bodyPr/>
          <a:lstStyle/>
          <a:p>
            <a:pPr marL="0" indent="0" algn="ctr" eaLnBrk="1" hangingPunct="1">
              <a:buFont typeface="Arial" charset="0"/>
              <a:buNone/>
              <a:defRPr/>
            </a:pPr>
            <a:r>
              <a:rPr lang="en-US" sz="1600" b="1" dirty="0">
                <a:ea typeface="ＭＳ Ｐゴシック" charset="0"/>
                <a:cs typeface="ＭＳ Ｐゴシック" charset="0"/>
              </a:rPr>
              <a:t>Strand</a:t>
            </a:r>
          </a:p>
        </p:txBody>
      </p:sp>
      <p:sp>
        <p:nvSpPr>
          <p:cNvPr id="32" name="AutoShape 8"/>
          <p:cNvSpPr>
            <a:spLocks noGrp="1" noChangeArrowheads="1"/>
          </p:cNvSpPr>
          <p:nvPr>
            <p:ph sz="quarter" idx="4294967295"/>
          </p:nvPr>
        </p:nvSpPr>
        <p:spPr>
          <a:xfrm>
            <a:off x="531953" y="1805795"/>
            <a:ext cx="1295400" cy="354012"/>
          </a:xfrm>
          <a:prstGeom prst="wedgeRectCallout">
            <a:avLst>
              <a:gd name="adj1" fmla="val 127036"/>
              <a:gd name="adj2" fmla="val 75314"/>
            </a:avLst>
          </a:prstGeom>
          <a:solidFill>
            <a:srgbClr val="FFFFCC"/>
          </a:solidFill>
          <a:ln>
            <a:solidFill>
              <a:schemeClr val="tx1"/>
            </a:solidFill>
            <a:miter lim="800000"/>
            <a:headEnd/>
            <a:tailEnd/>
          </a:ln>
          <a:effectLst>
            <a:outerShdw blurRad="63500" dist="107763" dir="2700000" algn="ctr" rotWithShape="0">
              <a:schemeClr val="bg2">
                <a:alpha val="74998"/>
              </a:schemeClr>
            </a:outerShdw>
          </a:effectLst>
        </p:spPr>
        <p:txBody>
          <a:bodyPr/>
          <a:lstStyle/>
          <a:p>
            <a:pPr marL="0" indent="0" algn="ctr" eaLnBrk="1" hangingPunct="1">
              <a:buFont typeface="Arial" charset="0"/>
              <a:buNone/>
              <a:defRPr/>
            </a:pPr>
            <a:r>
              <a:rPr lang="en-US" sz="1600" b="1" dirty="0" err="1">
                <a:ea typeface="ＭＳ Ｐゴシック" charset="0"/>
                <a:cs typeface="ＭＳ Ｐゴシック" charset="0"/>
              </a:rPr>
              <a:t>Substrand</a:t>
            </a:r>
            <a:endParaRPr lang="en-US" sz="1600" b="1" dirty="0">
              <a:ea typeface="ＭＳ Ｐゴシック" charset="0"/>
              <a:cs typeface="ＭＳ Ｐゴシック" charset="0"/>
            </a:endParaRPr>
          </a:p>
        </p:txBody>
      </p:sp>
      <p:sp>
        <p:nvSpPr>
          <p:cNvPr id="35" name="AutoShape 12"/>
          <p:cNvSpPr>
            <a:spLocks noGrp="1" noChangeArrowheads="1"/>
          </p:cNvSpPr>
          <p:nvPr>
            <p:ph sz="quarter" idx="4294967295"/>
          </p:nvPr>
        </p:nvSpPr>
        <p:spPr>
          <a:xfrm>
            <a:off x="6666052" y="3351981"/>
            <a:ext cx="1609725" cy="382588"/>
          </a:xfrm>
          <a:prstGeom prst="wedgeRectCallout">
            <a:avLst>
              <a:gd name="adj1" fmla="val -55605"/>
              <a:gd name="adj2" fmla="val -100826"/>
            </a:avLst>
          </a:prstGeom>
          <a:solidFill>
            <a:srgbClr val="FFFFCC"/>
          </a:solidFill>
          <a:ln>
            <a:solidFill>
              <a:schemeClr val="tx1"/>
            </a:solidFill>
            <a:miter lim="800000"/>
            <a:headEnd/>
            <a:tailEnd/>
          </a:ln>
          <a:effectLst>
            <a:outerShdw blurRad="63500" dist="107763" dir="2700000" algn="ctr" rotWithShape="0">
              <a:schemeClr val="bg2">
                <a:alpha val="74998"/>
              </a:schemeClr>
            </a:outerShdw>
          </a:effectLst>
        </p:spPr>
        <p:txBody>
          <a:bodyPr/>
          <a:lstStyle/>
          <a:p>
            <a:pPr marL="0" indent="0" algn="ctr" eaLnBrk="1" hangingPunct="1">
              <a:buFont typeface="Arial" charset="0"/>
              <a:buNone/>
              <a:defRPr/>
            </a:pPr>
            <a:r>
              <a:rPr lang="en-US" sz="1600" b="1" dirty="0">
                <a:ea typeface="ＭＳ Ｐゴシック" charset="0"/>
                <a:cs typeface="ＭＳ Ｐゴシック" charset="0"/>
              </a:rPr>
              <a:t>Foundation </a:t>
            </a:r>
          </a:p>
        </p:txBody>
      </p:sp>
      <p:sp>
        <p:nvSpPr>
          <p:cNvPr id="36" name="AutoShape 9"/>
          <p:cNvSpPr>
            <a:spLocks noGrp="1" noChangeArrowheads="1"/>
          </p:cNvSpPr>
          <p:nvPr>
            <p:ph sz="quarter" idx="4294967295"/>
          </p:nvPr>
        </p:nvSpPr>
        <p:spPr>
          <a:xfrm>
            <a:off x="533335" y="3071006"/>
            <a:ext cx="1294018" cy="381000"/>
          </a:xfrm>
          <a:prstGeom prst="wedgeRectCallout">
            <a:avLst>
              <a:gd name="adj1" fmla="val 117751"/>
              <a:gd name="adj2" fmla="val -195518"/>
            </a:avLst>
          </a:prstGeom>
          <a:solidFill>
            <a:srgbClr val="FFFFCC"/>
          </a:solidFill>
          <a:ln>
            <a:solidFill>
              <a:schemeClr val="tx1"/>
            </a:solidFill>
            <a:miter lim="800000"/>
            <a:headEnd/>
            <a:tailEnd/>
          </a:ln>
          <a:effectLst>
            <a:outerShdw blurRad="63500" dist="107763" dir="2700000" algn="ctr" rotWithShape="0">
              <a:schemeClr val="bg2">
                <a:alpha val="74998"/>
              </a:schemeClr>
            </a:outerShdw>
          </a:effectLst>
        </p:spPr>
        <p:txBody>
          <a:bodyPr/>
          <a:lstStyle/>
          <a:p>
            <a:pPr marL="0" indent="0" algn="ctr" eaLnBrk="1" hangingPunct="1">
              <a:buFont typeface="Arial" charset="0"/>
              <a:buNone/>
              <a:defRPr/>
            </a:pPr>
            <a:r>
              <a:rPr lang="en-US" sz="1600" b="1" dirty="0">
                <a:ea typeface="ＭＳ Ｐゴシック" charset="0"/>
                <a:cs typeface="ＭＳ Ｐゴシック" charset="0"/>
              </a:rPr>
              <a:t>Focus</a:t>
            </a:r>
          </a:p>
        </p:txBody>
      </p:sp>
      <p:sp>
        <p:nvSpPr>
          <p:cNvPr id="33" name="AutoShape 7"/>
          <p:cNvSpPr>
            <a:spLocks noGrp="1" noChangeArrowheads="1"/>
          </p:cNvSpPr>
          <p:nvPr>
            <p:ph sz="quarter" idx="4294967295"/>
          </p:nvPr>
        </p:nvSpPr>
        <p:spPr>
          <a:xfrm>
            <a:off x="7585215" y="4718050"/>
            <a:ext cx="1381125" cy="349250"/>
          </a:xfrm>
          <a:prstGeom prst="wedgeRectCallout">
            <a:avLst>
              <a:gd name="adj1" fmla="val -134136"/>
              <a:gd name="adj2" fmla="val -96440"/>
            </a:avLst>
          </a:prstGeom>
          <a:solidFill>
            <a:srgbClr val="FFFFCC"/>
          </a:solidFill>
          <a:ln>
            <a:solidFill>
              <a:schemeClr val="tx1"/>
            </a:solidFill>
            <a:miter lim="800000"/>
            <a:headEnd/>
            <a:tailEnd/>
          </a:ln>
          <a:effectLst>
            <a:outerShdw blurRad="63500" dist="107763" dir="2700000" algn="ctr" rotWithShape="0">
              <a:schemeClr val="bg2">
                <a:alpha val="74998"/>
              </a:schemeClr>
            </a:outerShdw>
          </a:effectLst>
        </p:spPr>
        <p:txBody>
          <a:bodyPr/>
          <a:lstStyle/>
          <a:p>
            <a:pPr marL="0" indent="0" algn="ctr" eaLnBrk="1" hangingPunct="1">
              <a:buFont typeface="Arial" charset="0"/>
              <a:buNone/>
              <a:defRPr/>
            </a:pPr>
            <a:r>
              <a:rPr lang="en-US" sz="1600" b="1" dirty="0">
                <a:ea typeface="ＭＳ Ｐゴシック" charset="0"/>
                <a:cs typeface="ＭＳ Ｐゴシック" charset="0"/>
              </a:rPr>
              <a:t>Examples</a:t>
            </a:r>
          </a:p>
        </p:txBody>
      </p:sp>
      <p:sp>
        <p:nvSpPr>
          <p:cNvPr id="4" name="AutoShape 2"/>
          <p:cNvSpPr>
            <a:spLocks noChangeArrowheads="1"/>
          </p:cNvSpPr>
          <p:nvPr/>
        </p:nvSpPr>
        <p:spPr bwMode="auto">
          <a:xfrm>
            <a:off x="6952267" y="2519364"/>
            <a:ext cx="1323510" cy="397312"/>
          </a:xfrm>
          <a:prstGeom prst="wedgeRectCallout">
            <a:avLst>
              <a:gd name="adj1" fmla="val -144386"/>
              <a:gd name="adj2" fmla="val -18570"/>
            </a:avLst>
          </a:pr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Level</a:t>
            </a:r>
            <a:endParaRPr kumimoji="0" lang="en-US" altLang="en-US" sz="2800" b="1"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797" y="4116741"/>
            <a:ext cx="1146147" cy="1487553"/>
          </a:xfrm>
          <a:prstGeom prst="rect">
            <a:avLst/>
          </a:prstGeom>
        </p:spPr>
      </p:pic>
    </p:spTree>
    <p:extLst>
      <p:ext uri="{BB962C8B-B14F-4D97-AF65-F5344CB8AC3E}">
        <p14:creationId xmlns:p14="http://schemas.microsoft.com/office/powerpoint/2010/main" val="3729543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5" grpId="0" animBg="1"/>
      <p:bldP spid="35" grpId="1" animBg="1"/>
      <p:bldP spid="36" grpId="0" animBg="1"/>
      <p:bldP spid="36" grpId="1" animBg="1"/>
      <p:bldP spid="33" grpId="0" animBg="1"/>
      <p:bldP spid="3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5"/>
          <p:cNvSpPr>
            <a:spLocks noGrp="1" noChangeArrowheads="1"/>
          </p:cNvSpPr>
          <p:nvPr>
            <p:ph type="title"/>
          </p:nvPr>
        </p:nvSpPr>
        <p:spPr/>
        <p:txBody>
          <a:bodyPr/>
          <a:lstStyle/>
          <a:p>
            <a:pPr eaLnBrk="1" hangingPunct="1"/>
            <a:r>
              <a:rPr lang="en-US" altLang="en-US" sz="3600" dirty="0"/>
              <a:t>Based on Language Development: </a:t>
            </a:r>
            <a:br>
              <a:rPr lang="en-US" altLang="en-US" sz="3600" dirty="0"/>
            </a:br>
            <a:r>
              <a:rPr lang="en-US" altLang="en-US" sz="3600" dirty="0"/>
              <a:t>Beginning, Middle, and Later</a:t>
            </a:r>
          </a:p>
        </p:txBody>
      </p:sp>
      <p:pic>
        <p:nvPicPr>
          <p:cNvPr id="71682" name="Content Placeholder 2" descr="eld foundations.tiff"/>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39171" y="1600200"/>
            <a:ext cx="3474657" cy="4525963"/>
          </a:xfrm>
          <a:ln>
            <a:solidFill>
              <a:schemeClr val="tx1"/>
            </a:solidFill>
          </a:ln>
        </p:spPr>
      </p:pic>
      <p:pic>
        <p:nvPicPr>
          <p:cNvPr id="7" name="Content Placeholder 3"/>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926745" y="1600200"/>
            <a:ext cx="3481510" cy="4525963"/>
          </a:xfrm>
          <a:ln>
            <a:solidFill>
              <a:srgbClr val="000000"/>
            </a:solidFill>
            <a:miter lim="800000"/>
            <a:headEnd/>
            <a:tailEnd/>
          </a:ln>
        </p:spPr>
      </p:pic>
      <p:sp>
        <p:nvSpPr>
          <p:cNvPr id="2" name="Slide Number Placeholder 1"/>
          <p:cNvSpPr>
            <a:spLocks noGrp="1"/>
          </p:cNvSpPr>
          <p:nvPr>
            <p:ph type="sldNum" sz="quarter" idx="10"/>
          </p:nvPr>
        </p:nvSpPr>
        <p:spPr/>
        <p:txBody>
          <a:bodyPr/>
          <a:lstStyle/>
          <a:p>
            <a:fld id="{FCCD4C73-F94D-482C-9D48-349968E853D5}" type="slidenum">
              <a:rPr lang="en-US" altLang="en-US" smtClean="0"/>
              <a:pPr/>
              <a:t>18</a:t>
            </a:fld>
            <a:endParaRPr lang="en-US" altLang="en-US" dirty="0"/>
          </a:p>
        </p:txBody>
      </p:sp>
    </p:spTree>
    <p:extLst>
      <p:ext uri="{BB962C8B-B14F-4D97-AF65-F5344CB8AC3E}">
        <p14:creationId xmlns:p14="http://schemas.microsoft.com/office/powerpoint/2010/main" val="3657200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Foundations</a:t>
            </a:r>
          </a:p>
        </p:txBody>
      </p:sp>
      <p:sp>
        <p:nvSpPr>
          <p:cNvPr id="10" name="Text Placeholder 9"/>
          <p:cNvSpPr>
            <a:spLocks noGrp="1"/>
          </p:cNvSpPr>
          <p:nvPr>
            <p:ph type="body" idx="1"/>
          </p:nvPr>
        </p:nvSpPr>
        <p:spPr/>
        <p:txBody>
          <a:bodyPr/>
          <a:lstStyle/>
          <a:p>
            <a:r>
              <a:rPr lang="en-US" sz="3200" dirty="0"/>
              <a:t>Listening</a:t>
            </a:r>
          </a:p>
        </p:txBody>
      </p:sp>
      <p:sp>
        <p:nvSpPr>
          <p:cNvPr id="3" name="Content Placeholder 2"/>
          <p:cNvSpPr>
            <a:spLocks noGrp="1"/>
          </p:cNvSpPr>
          <p:nvPr>
            <p:ph sz="half" idx="2"/>
          </p:nvPr>
        </p:nvSpPr>
        <p:spPr/>
        <p:txBody>
          <a:bodyPr/>
          <a:lstStyle/>
          <a:p>
            <a:r>
              <a:rPr lang="en-US" sz="2400" dirty="0"/>
              <a:t>1.0 - Children listen with understanding</a:t>
            </a:r>
            <a:r>
              <a:rPr lang="en-US" dirty="0"/>
              <a:t>.</a:t>
            </a:r>
          </a:p>
        </p:txBody>
      </p:sp>
      <p:sp>
        <p:nvSpPr>
          <p:cNvPr id="11" name="Text Placeholder 10"/>
          <p:cNvSpPr>
            <a:spLocks noGrp="1"/>
          </p:cNvSpPr>
          <p:nvPr>
            <p:ph type="body" sz="quarter" idx="3"/>
          </p:nvPr>
        </p:nvSpPr>
        <p:spPr/>
        <p:txBody>
          <a:bodyPr/>
          <a:lstStyle/>
          <a:p>
            <a:r>
              <a:rPr lang="en-US" sz="3200" dirty="0"/>
              <a:t>Speaking</a:t>
            </a:r>
          </a:p>
        </p:txBody>
      </p:sp>
      <p:sp>
        <p:nvSpPr>
          <p:cNvPr id="4" name="Content Placeholder 3"/>
          <p:cNvSpPr>
            <a:spLocks noGrp="1"/>
          </p:cNvSpPr>
          <p:nvPr>
            <p:ph sz="quarter" idx="4"/>
          </p:nvPr>
        </p:nvSpPr>
        <p:spPr/>
        <p:txBody>
          <a:bodyPr/>
          <a:lstStyle/>
          <a:p>
            <a:r>
              <a:rPr lang="en-US" sz="2400" dirty="0"/>
              <a:t>1.0 - Children use nonverbal strategies to communicate with others.</a:t>
            </a:r>
          </a:p>
          <a:p>
            <a:r>
              <a:rPr lang="en-US" sz="2400" dirty="0"/>
              <a:t>2.0 - Children begin to understand and use social conventions.</a:t>
            </a:r>
          </a:p>
          <a:p>
            <a:r>
              <a:rPr lang="en-US" sz="2400" dirty="0"/>
              <a:t>3.0 - Children use language to create oral narratives about their personal experiences.</a:t>
            </a:r>
          </a:p>
        </p:txBody>
      </p:sp>
      <p:sp>
        <p:nvSpPr>
          <p:cNvPr id="5" name="Slide Number Placeholder 4"/>
          <p:cNvSpPr>
            <a:spLocks noGrp="1"/>
          </p:cNvSpPr>
          <p:nvPr>
            <p:ph type="sldNum" sz="quarter" idx="10"/>
          </p:nvPr>
        </p:nvSpPr>
        <p:spPr/>
        <p:txBody>
          <a:bodyPr/>
          <a:lstStyle/>
          <a:p>
            <a:fld id="{FCCD4C73-F94D-482C-9D48-349968E853D5}" type="slidenum">
              <a:rPr lang="en-US" altLang="en-US" smtClean="0"/>
              <a:pPr/>
              <a:t>19</a:t>
            </a:fld>
            <a:endParaRPr lang="en-US" altLang="en-US" dirty="0"/>
          </a:p>
        </p:txBody>
      </p:sp>
    </p:spTree>
    <p:extLst>
      <p:ext uri="{BB962C8B-B14F-4D97-AF65-F5344CB8AC3E}">
        <p14:creationId xmlns:p14="http://schemas.microsoft.com/office/powerpoint/2010/main" val="32507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933855"/>
          </a:xfrm>
        </p:spPr>
        <p:txBody>
          <a:bodyPr/>
          <a:lstStyle/>
          <a:p>
            <a:r>
              <a:rPr lang="en-US" altLang="en-US" dirty="0"/>
              <a:t>Objectives </a:t>
            </a:r>
          </a:p>
        </p:txBody>
      </p:sp>
      <p:sp>
        <p:nvSpPr>
          <p:cNvPr id="41986" name="Content Placeholder 2"/>
          <p:cNvSpPr>
            <a:spLocks noGrp="1"/>
          </p:cNvSpPr>
          <p:nvPr>
            <p:ph sz="half" idx="1"/>
          </p:nvPr>
        </p:nvSpPr>
        <p:spPr>
          <a:xfrm>
            <a:off x="457200" y="933855"/>
            <a:ext cx="8229600" cy="4779963"/>
          </a:xfrm>
        </p:spPr>
        <p:txBody>
          <a:bodyPr/>
          <a:lstStyle/>
          <a:p>
            <a:pPr lvl="0"/>
            <a:r>
              <a:rPr lang="en-US" altLang="en-US" sz="2400" dirty="0">
                <a:solidFill>
                  <a:prstClr val="black"/>
                </a:solidFill>
              </a:rPr>
              <a:t>Gain understanding of key concepts from the </a:t>
            </a:r>
            <a:r>
              <a:rPr lang="en-US" altLang="en-US" sz="2400" i="1" dirty="0">
                <a:solidFill>
                  <a:prstClr val="black"/>
                </a:solidFill>
              </a:rPr>
              <a:t>California Preschool Learning Foundations, Volume 1  and the California Preschool Curriculum Framework, Volume 1—</a:t>
            </a:r>
            <a:r>
              <a:rPr lang="en-US" altLang="en-US" sz="2400" dirty="0">
                <a:solidFill>
                  <a:prstClr val="black"/>
                </a:solidFill>
              </a:rPr>
              <a:t>English Language Development domain, Listening and Speaking strands.</a:t>
            </a:r>
          </a:p>
          <a:p>
            <a:pPr lvl="0"/>
            <a:r>
              <a:rPr lang="en-US" altLang="en-US" sz="2400" dirty="0">
                <a:solidFill>
                  <a:prstClr val="black"/>
                </a:solidFill>
              </a:rPr>
              <a:t>Observe, read, and discuss the developmental continuum for listening and speaking to guide instruction and learning in transitional kindergarten (TK).</a:t>
            </a:r>
          </a:p>
          <a:p>
            <a:r>
              <a:rPr lang="en-US" altLang="en-US" sz="2400" dirty="0">
                <a:solidFill>
                  <a:prstClr val="black"/>
                </a:solidFill>
              </a:rPr>
              <a:t>Practice using the Preschool Learning Foundations and Preschool Curriculum Framework to intentionally plan developmentally appropriate, cultural, and inclusive strategies that promote the development of </a:t>
            </a:r>
            <a:r>
              <a:rPr lang="en-US" sz="2400" dirty="0"/>
              <a:t>skills, knowledge, and behaviors related to language and literacy development.</a:t>
            </a:r>
          </a:p>
          <a:p>
            <a:pPr>
              <a:buFont typeface="Arial" panose="020B0604020202020204" pitchFamily="34" charset="0"/>
              <a:buNone/>
            </a:pPr>
            <a:endParaRPr lang="en-US" altLang="en-US" sz="2400" dirty="0"/>
          </a:p>
        </p:txBody>
      </p:sp>
      <p:sp>
        <p:nvSpPr>
          <p:cNvPr id="41987" name="Slide Number Placeholder 3"/>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B2CBB8-2078-4424-BA3A-727A4965FAC7}" type="slidenum">
              <a:rPr lang="en-US" altLang="en-US" sz="1200"/>
              <a:pPr/>
              <a:t>2</a:t>
            </a:fld>
            <a:endParaRPr lang="en-US" alt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20">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bwMode="auto">
          <a:xfrm>
            <a:off x="3400425" y="2124826"/>
            <a:ext cx="2370701" cy="3083764"/>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sp>
        <p:nvSpPr>
          <p:cNvPr id="72706" name="Rectangle 2"/>
          <p:cNvSpPr>
            <a:spLocks noGrp="1" noChangeArrowheads="1"/>
          </p:cNvSpPr>
          <p:nvPr>
            <p:ph type="title" sz="quarter"/>
          </p:nvPr>
        </p:nvSpPr>
        <p:spPr>
          <a:xfrm>
            <a:off x="470975" y="15282"/>
            <a:ext cx="8229600" cy="1143000"/>
          </a:xfrm>
        </p:spPr>
        <p:txBody>
          <a:bodyPr>
            <a:normAutofit/>
          </a:bodyPr>
          <a:lstStyle/>
          <a:p>
            <a:pPr algn="ctr"/>
            <a:r>
              <a:rPr lang="en-US" altLang="en-US" dirty="0"/>
              <a:t>English Learner Support</a:t>
            </a:r>
          </a:p>
        </p:txBody>
      </p:sp>
      <p:sp>
        <p:nvSpPr>
          <p:cNvPr id="2" name="Slide Number Placeholder 1"/>
          <p:cNvSpPr>
            <a:spLocks noGrp="1"/>
          </p:cNvSpPr>
          <p:nvPr>
            <p:ph type="sldNum" sz="quarter" idx="10"/>
          </p:nvPr>
        </p:nvSpPr>
        <p:spPr>
          <a:prstGeom prst="rect">
            <a:avLst/>
          </a:prstGeom>
        </p:spPr>
        <p:txBody>
          <a:bodyPr/>
          <a:lstStyle/>
          <a:p>
            <a:fld id="{6972989D-1687-1D45-800E-0F4D4141408A}" type="slidenum">
              <a:rPr lang="en-US" smtClean="0"/>
              <a:t>20</a:t>
            </a:fld>
            <a:endParaRPr lang="en-US" dirty="0"/>
          </a:p>
        </p:txBody>
      </p:sp>
      <p:sp>
        <p:nvSpPr>
          <p:cNvPr id="72708" name="Text Box 6"/>
          <p:cNvSpPr txBox="1">
            <a:spLocks noChangeArrowheads="1"/>
          </p:cNvSpPr>
          <p:nvPr/>
        </p:nvSpPr>
        <p:spPr bwMode="auto">
          <a:xfrm>
            <a:off x="1543050" y="3290888"/>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Arial" charset="0"/>
                <a:cs typeface="Arial" charset="0"/>
              </a:defRPr>
            </a:lvl1pPr>
            <a:lvl2pPr marL="37931725" indent="-37474525" eaLnBrk="0" hangingPunct="0">
              <a:defRPr sz="2400" i="1">
                <a:solidFill>
                  <a:schemeClr val="tx1"/>
                </a:solidFill>
                <a:latin typeface="Arial" charset="0"/>
                <a:ea typeface="Arial" charset="0"/>
                <a:cs typeface="Arial" charset="0"/>
              </a:defRPr>
            </a:lvl2pPr>
            <a:lvl3pPr eaLnBrk="0" hangingPunct="0">
              <a:defRPr sz="2400" i="1">
                <a:solidFill>
                  <a:schemeClr val="tx1"/>
                </a:solidFill>
                <a:latin typeface="Arial" charset="0"/>
                <a:ea typeface="Arial" charset="0"/>
                <a:cs typeface="Arial" charset="0"/>
              </a:defRPr>
            </a:lvl3pPr>
            <a:lvl4pPr eaLnBrk="0" hangingPunct="0">
              <a:defRPr sz="2400" i="1">
                <a:solidFill>
                  <a:schemeClr val="tx1"/>
                </a:solidFill>
                <a:latin typeface="Arial" charset="0"/>
                <a:ea typeface="Arial" charset="0"/>
                <a:cs typeface="Arial" charset="0"/>
              </a:defRPr>
            </a:lvl4pPr>
            <a:lvl5pPr eaLnBrk="0" hangingPunct="0">
              <a:defRPr sz="2400" i="1">
                <a:solidFill>
                  <a:schemeClr val="tx1"/>
                </a:solidFill>
                <a:latin typeface="Arial" charset="0"/>
                <a:ea typeface="Arial" charset="0"/>
                <a:cs typeface="Arial" charset="0"/>
              </a:defRPr>
            </a:lvl5pPr>
            <a:lvl6pPr marL="457200" eaLnBrk="0" fontAlgn="base" hangingPunct="0">
              <a:spcBef>
                <a:spcPct val="0"/>
              </a:spcBef>
              <a:spcAft>
                <a:spcPct val="0"/>
              </a:spcAft>
              <a:defRPr sz="2400" i="1">
                <a:solidFill>
                  <a:schemeClr val="tx1"/>
                </a:solidFill>
                <a:latin typeface="Arial" charset="0"/>
                <a:ea typeface="Arial" charset="0"/>
                <a:cs typeface="Arial" charset="0"/>
              </a:defRPr>
            </a:lvl6pPr>
            <a:lvl7pPr marL="914400" eaLnBrk="0" fontAlgn="base" hangingPunct="0">
              <a:spcBef>
                <a:spcPct val="0"/>
              </a:spcBef>
              <a:spcAft>
                <a:spcPct val="0"/>
              </a:spcAft>
              <a:defRPr sz="2400" i="1">
                <a:solidFill>
                  <a:schemeClr val="tx1"/>
                </a:solidFill>
                <a:latin typeface="Arial" charset="0"/>
                <a:ea typeface="Arial" charset="0"/>
                <a:cs typeface="Arial" charset="0"/>
              </a:defRPr>
            </a:lvl7pPr>
            <a:lvl8pPr marL="1371600" eaLnBrk="0" fontAlgn="base" hangingPunct="0">
              <a:spcBef>
                <a:spcPct val="0"/>
              </a:spcBef>
              <a:spcAft>
                <a:spcPct val="0"/>
              </a:spcAft>
              <a:defRPr sz="2400" i="1">
                <a:solidFill>
                  <a:schemeClr val="tx1"/>
                </a:solidFill>
                <a:latin typeface="Arial" charset="0"/>
                <a:ea typeface="Arial" charset="0"/>
                <a:cs typeface="Arial" charset="0"/>
              </a:defRPr>
            </a:lvl8pPr>
            <a:lvl9pPr marL="1828800" eaLnBrk="0" fontAlgn="base" hangingPunct="0">
              <a:spcBef>
                <a:spcPct val="0"/>
              </a:spcBef>
              <a:spcAft>
                <a:spcPct val="0"/>
              </a:spcAft>
              <a:defRPr sz="2400" i="1">
                <a:solidFill>
                  <a:schemeClr val="tx1"/>
                </a:solidFill>
                <a:latin typeface="Arial" charset="0"/>
                <a:ea typeface="Arial" charset="0"/>
                <a:cs typeface="Arial" charset="0"/>
              </a:defRPr>
            </a:lvl9pPr>
          </a:lstStyle>
          <a:p>
            <a:pPr eaLnBrk="1" hangingPunct="1">
              <a:spcBef>
                <a:spcPct val="50000"/>
              </a:spcBef>
            </a:pPr>
            <a:endParaRPr lang="en-US" altLang="en-US" sz="1350" dirty="0"/>
          </a:p>
        </p:txBody>
      </p:sp>
      <p:sp>
        <p:nvSpPr>
          <p:cNvPr id="190473" name="AutoShape 9"/>
          <p:cNvSpPr>
            <a:spLocks noChangeArrowheads="1"/>
          </p:cNvSpPr>
          <p:nvPr/>
        </p:nvSpPr>
        <p:spPr bwMode="auto">
          <a:xfrm>
            <a:off x="874134" y="1173532"/>
            <a:ext cx="3542001" cy="929187"/>
          </a:xfrm>
          <a:prstGeom prst="curvedDownArrow">
            <a:avLst>
              <a:gd name="adj1" fmla="val 47000"/>
              <a:gd name="adj2" fmla="val 94000"/>
              <a:gd name="adj3" fmla="val 33333"/>
            </a:avLst>
          </a:prstGeom>
          <a:solidFill>
            <a:srgbClr val="C00000"/>
          </a:solidFill>
          <a:ln w="9525">
            <a:solidFill>
              <a:schemeClr val="tx1"/>
            </a:solidFill>
            <a:miter lim="800000"/>
            <a:headEnd/>
            <a:tailEnd/>
          </a:ln>
        </p:spPr>
        <p:txBody>
          <a:bodyPr wrap="none" anchor="ctr"/>
          <a:lstStyle>
            <a:lvl1pPr eaLnBrk="0" hangingPunct="0">
              <a:defRPr sz="2400" i="1">
                <a:solidFill>
                  <a:schemeClr val="tx1"/>
                </a:solidFill>
                <a:latin typeface="Arial" charset="0"/>
                <a:ea typeface="Arial" charset="0"/>
                <a:cs typeface="Arial" charset="0"/>
              </a:defRPr>
            </a:lvl1pPr>
            <a:lvl2pPr marL="37931725" indent="-37474525" eaLnBrk="0" hangingPunct="0">
              <a:defRPr sz="2400" i="1">
                <a:solidFill>
                  <a:schemeClr val="tx1"/>
                </a:solidFill>
                <a:latin typeface="Arial" charset="0"/>
                <a:ea typeface="Arial" charset="0"/>
                <a:cs typeface="Arial" charset="0"/>
              </a:defRPr>
            </a:lvl2pPr>
            <a:lvl3pPr eaLnBrk="0" hangingPunct="0">
              <a:defRPr sz="2400" i="1">
                <a:solidFill>
                  <a:schemeClr val="tx1"/>
                </a:solidFill>
                <a:latin typeface="Arial" charset="0"/>
                <a:ea typeface="Arial" charset="0"/>
                <a:cs typeface="Arial" charset="0"/>
              </a:defRPr>
            </a:lvl3pPr>
            <a:lvl4pPr eaLnBrk="0" hangingPunct="0">
              <a:defRPr sz="2400" i="1">
                <a:solidFill>
                  <a:schemeClr val="tx1"/>
                </a:solidFill>
                <a:latin typeface="Arial" charset="0"/>
                <a:ea typeface="Arial" charset="0"/>
                <a:cs typeface="Arial" charset="0"/>
              </a:defRPr>
            </a:lvl4pPr>
            <a:lvl5pPr eaLnBrk="0" hangingPunct="0">
              <a:defRPr sz="2400" i="1">
                <a:solidFill>
                  <a:schemeClr val="tx1"/>
                </a:solidFill>
                <a:latin typeface="Arial" charset="0"/>
                <a:ea typeface="Arial" charset="0"/>
                <a:cs typeface="Arial" charset="0"/>
              </a:defRPr>
            </a:lvl5pPr>
            <a:lvl6pPr marL="457200" eaLnBrk="0" fontAlgn="base" hangingPunct="0">
              <a:spcBef>
                <a:spcPct val="0"/>
              </a:spcBef>
              <a:spcAft>
                <a:spcPct val="0"/>
              </a:spcAft>
              <a:defRPr sz="2400" i="1">
                <a:solidFill>
                  <a:schemeClr val="tx1"/>
                </a:solidFill>
                <a:latin typeface="Arial" charset="0"/>
                <a:ea typeface="Arial" charset="0"/>
                <a:cs typeface="Arial" charset="0"/>
              </a:defRPr>
            </a:lvl6pPr>
            <a:lvl7pPr marL="914400" eaLnBrk="0" fontAlgn="base" hangingPunct="0">
              <a:spcBef>
                <a:spcPct val="0"/>
              </a:spcBef>
              <a:spcAft>
                <a:spcPct val="0"/>
              </a:spcAft>
              <a:defRPr sz="2400" i="1">
                <a:solidFill>
                  <a:schemeClr val="tx1"/>
                </a:solidFill>
                <a:latin typeface="Arial" charset="0"/>
                <a:ea typeface="Arial" charset="0"/>
                <a:cs typeface="Arial" charset="0"/>
              </a:defRPr>
            </a:lvl7pPr>
            <a:lvl8pPr marL="1371600" eaLnBrk="0" fontAlgn="base" hangingPunct="0">
              <a:spcBef>
                <a:spcPct val="0"/>
              </a:spcBef>
              <a:spcAft>
                <a:spcPct val="0"/>
              </a:spcAft>
              <a:defRPr sz="2400" i="1">
                <a:solidFill>
                  <a:schemeClr val="tx1"/>
                </a:solidFill>
                <a:latin typeface="Arial" charset="0"/>
                <a:ea typeface="Arial" charset="0"/>
                <a:cs typeface="Arial" charset="0"/>
              </a:defRPr>
            </a:lvl8pPr>
            <a:lvl9pPr marL="1828800" eaLnBrk="0" fontAlgn="base" hangingPunct="0">
              <a:spcBef>
                <a:spcPct val="0"/>
              </a:spcBef>
              <a:spcAft>
                <a:spcPct val="0"/>
              </a:spcAft>
              <a:defRPr sz="2400" i="1">
                <a:solidFill>
                  <a:schemeClr val="tx1"/>
                </a:solidFill>
                <a:latin typeface="Arial" charset="0"/>
                <a:ea typeface="Arial" charset="0"/>
                <a:cs typeface="Arial" charset="0"/>
              </a:defRPr>
            </a:lvl9pPr>
          </a:lstStyle>
          <a:p>
            <a:pPr eaLnBrk="1" hangingPunct="1"/>
            <a:endParaRPr lang="en-US" altLang="en-US" sz="1350" dirty="0"/>
          </a:p>
        </p:txBody>
      </p:sp>
      <p:sp>
        <p:nvSpPr>
          <p:cNvPr id="19" name="Text Box 7"/>
          <p:cNvSpPr txBox="1">
            <a:spLocks noGrp="1" noChangeArrowheads="1"/>
          </p:cNvSpPr>
          <p:nvPr>
            <p:ph sz="quarter" idx="1"/>
          </p:nvPr>
        </p:nvSpPr>
        <p:spPr bwMode="auto">
          <a:xfrm>
            <a:off x="428113" y="2117387"/>
            <a:ext cx="2673061" cy="1569660"/>
          </a:xfrm>
          <a:prstGeom prst="rect">
            <a:avLst/>
          </a:prstGeom>
          <a:noFill/>
          <a:ln w="63500">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i="1">
                <a:solidFill>
                  <a:schemeClr val="tx1"/>
                </a:solidFill>
                <a:latin typeface="Arial" charset="0"/>
                <a:ea typeface="Arial" charset="0"/>
                <a:cs typeface="Arial" charset="0"/>
              </a:defRPr>
            </a:lvl1pPr>
            <a:lvl2pPr marL="37931725" indent="-37474525" eaLnBrk="0" hangingPunct="0">
              <a:defRPr sz="2400" i="1">
                <a:solidFill>
                  <a:schemeClr val="tx1"/>
                </a:solidFill>
                <a:latin typeface="Arial" charset="0"/>
                <a:ea typeface="Arial" charset="0"/>
                <a:cs typeface="Arial" charset="0"/>
              </a:defRPr>
            </a:lvl2pPr>
            <a:lvl3pPr eaLnBrk="0" hangingPunct="0">
              <a:defRPr sz="2400" i="1">
                <a:solidFill>
                  <a:schemeClr val="tx1"/>
                </a:solidFill>
                <a:latin typeface="Arial" charset="0"/>
                <a:ea typeface="Arial" charset="0"/>
                <a:cs typeface="Arial" charset="0"/>
              </a:defRPr>
            </a:lvl3pPr>
            <a:lvl4pPr eaLnBrk="0" hangingPunct="0">
              <a:defRPr sz="2400" i="1">
                <a:solidFill>
                  <a:schemeClr val="tx1"/>
                </a:solidFill>
                <a:latin typeface="Arial" charset="0"/>
                <a:ea typeface="Arial" charset="0"/>
                <a:cs typeface="Arial" charset="0"/>
              </a:defRPr>
            </a:lvl4pPr>
            <a:lvl5pPr eaLnBrk="0" hangingPunct="0">
              <a:defRPr sz="2400" i="1">
                <a:solidFill>
                  <a:schemeClr val="tx1"/>
                </a:solidFill>
                <a:latin typeface="Arial" charset="0"/>
                <a:ea typeface="Arial" charset="0"/>
                <a:cs typeface="Arial" charset="0"/>
              </a:defRPr>
            </a:lvl5pPr>
            <a:lvl6pPr marL="457200" eaLnBrk="0" fontAlgn="base" hangingPunct="0">
              <a:spcBef>
                <a:spcPct val="0"/>
              </a:spcBef>
              <a:spcAft>
                <a:spcPct val="0"/>
              </a:spcAft>
              <a:defRPr sz="2400" i="1">
                <a:solidFill>
                  <a:schemeClr val="tx1"/>
                </a:solidFill>
                <a:latin typeface="Arial" charset="0"/>
                <a:ea typeface="Arial" charset="0"/>
                <a:cs typeface="Arial" charset="0"/>
              </a:defRPr>
            </a:lvl6pPr>
            <a:lvl7pPr marL="914400" eaLnBrk="0" fontAlgn="base" hangingPunct="0">
              <a:spcBef>
                <a:spcPct val="0"/>
              </a:spcBef>
              <a:spcAft>
                <a:spcPct val="0"/>
              </a:spcAft>
              <a:defRPr sz="2400" i="1">
                <a:solidFill>
                  <a:schemeClr val="tx1"/>
                </a:solidFill>
                <a:latin typeface="Arial" charset="0"/>
                <a:ea typeface="Arial" charset="0"/>
                <a:cs typeface="Arial" charset="0"/>
              </a:defRPr>
            </a:lvl7pPr>
            <a:lvl8pPr marL="1371600" eaLnBrk="0" fontAlgn="base" hangingPunct="0">
              <a:spcBef>
                <a:spcPct val="0"/>
              </a:spcBef>
              <a:spcAft>
                <a:spcPct val="0"/>
              </a:spcAft>
              <a:defRPr sz="2400" i="1">
                <a:solidFill>
                  <a:schemeClr val="tx1"/>
                </a:solidFill>
                <a:latin typeface="Arial" charset="0"/>
                <a:ea typeface="Arial" charset="0"/>
                <a:cs typeface="Arial" charset="0"/>
              </a:defRPr>
            </a:lvl8pPr>
            <a:lvl9pPr marL="1828800" eaLnBrk="0" fontAlgn="base" hangingPunct="0">
              <a:spcBef>
                <a:spcPct val="0"/>
              </a:spcBef>
              <a:spcAft>
                <a:spcPct val="0"/>
              </a:spcAft>
              <a:defRPr sz="2400" i="1">
                <a:solidFill>
                  <a:schemeClr val="tx1"/>
                </a:solidFill>
                <a:latin typeface="Arial" charset="0"/>
                <a:ea typeface="Arial" charset="0"/>
                <a:cs typeface="Arial" charset="0"/>
              </a:defRPr>
            </a:lvl9pPr>
          </a:lstStyle>
          <a:p>
            <a:pPr marL="0" indent="0" eaLnBrk="1" hangingPunct="1">
              <a:spcBef>
                <a:spcPct val="50000"/>
              </a:spcBef>
              <a:buNone/>
            </a:pPr>
            <a:r>
              <a:rPr lang="en-US" altLang="en-US" b="1" dirty="0"/>
              <a:t>English-Language Development Foundations</a:t>
            </a:r>
          </a:p>
        </p:txBody>
      </p:sp>
      <p:sp>
        <p:nvSpPr>
          <p:cNvPr id="20" name="Text Box 8"/>
          <p:cNvSpPr txBox="1">
            <a:spLocks noGrp="1" noChangeArrowheads="1"/>
          </p:cNvSpPr>
          <p:nvPr>
            <p:ph sz="quarter" idx="2"/>
          </p:nvPr>
        </p:nvSpPr>
        <p:spPr bwMode="auto">
          <a:xfrm>
            <a:off x="6042314" y="2124826"/>
            <a:ext cx="2644486" cy="1200329"/>
          </a:xfrm>
          <a:prstGeom prst="rect">
            <a:avLst/>
          </a:prstGeom>
          <a:noFill/>
          <a:ln w="63500">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i="1">
                <a:solidFill>
                  <a:schemeClr val="tx1"/>
                </a:solidFill>
                <a:latin typeface="Arial" charset="0"/>
                <a:ea typeface="Arial" charset="0"/>
                <a:cs typeface="Arial" charset="0"/>
              </a:defRPr>
            </a:lvl1pPr>
            <a:lvl2pPr marL="37931725" indent="-37474525" eaLnBrk="0" hangingPunct="0">
              <a:defRPr sz="2400" i="1">
                <a:solidFill>
                  <a:schemeClr val="tx1"/>
                </a:solidFill>
                <a:latin typeface="Arial" charset="0"/>
                <a:ea typeface="Arial" charset="0"/>
                <a:cs typeface="Arial" charset="0"/>
              </a:defRPr>
            </a:lvl2pPr>
            <a:lvl3pPr eaLnBrk="0" hangingPunct="0">
              <a:defRPr sz="2400" i="1">
                <a:solidFill>
                  <a:schemeClr val="tx1"/>
                </a:solidFill>
                <a:latin typeface="Arial" charset="0"/>
                <a:ea typeface="Arial" charset="0"/>
                <a:cs typeface="Arial" charset="0"/>
              </a:defRPr>
            </a:lvl3pPr>
            <a:lvl4pPr eaLnBrk="0" hangingPunct="0">
              <a:defRPr sz="2400" i="1">
                <a:solidFill>
                  <a:schemeClr val="tx1"/>
                </a:solidFill>
                <a:latin typeface="Arial" charset="0"/>
                <a:ea typeface="Arial" charset="0"/>
                <a:cs typeface="Arial" charset="0"/>
              </a:defRPr>
            </a:lvl4pPr>
            <a:lvl5pPr eaLnBrk="0" hangingPunct="0">
              <a:defRPr sz="2400" i="1">
                <a:solidFill>
                  <a:schemeClr val="tx1"/>
                </a:solidFill>
                <a:latin typeface="Arial" charset="0"/>
                <a:ea typeface="Arial" charset="0"/>
                <a:cs typeface="Arial" charset="0"/>
              </a:defRPr>
            </a:lvl5pPr>
            <a:lvl6pPr marL="457200" eaLnBrk="0" fontAlgn="base" hangingPunct="0">
              <a:spcBef>
                <a:spcPct val="0"/>
              </a:spcBef>
              <a:spcAft>
                <a:spcPct val="0"/>
              </a:spcAft>
              <a:defRPr sz="2400" i="1">
                <a:solidFill>
                  <a:schemeClr val="tx1"/>
                </a:solidFill>
                <a:latin typeface="Arial" charset="0"/>
                <a:ea typeface="Arial" charset="0"/>
                <a:cs typeface="Arial" charset="0"/>
              </a:defRPr>
            </a:lvl6pPr>
            <a:lvl7pPr marL="914400" eaLnBrk="0" fontAlgn="base" hangingPunct="0">
              <a:spcBef>
                <a:spcPct val="0"/>
              </a:spcBef>
              <a:spcAft>
                <a:spcPct val="0"/>
              </a:spcAft>
              <a:defRPr sz="2400" i="1">
                <a:solidFill>
                  <a:schemeClr val="tx1"/>
                </a:solidFill>
                <a:latin typeface="Arial" charset="0"/>
                <a:ea typeface="Arial" charset="0"/>
                <a:cs typeface="Arial" charset="0"/>
              </a:defRPr>
            </a:lvl7pPr>
            <a:lvl8pPr marL="1371600" eaLnBrk="0" fontAlgn="base" hangingPunct="0">
              <a:spcBef>
                <a:spcPct val="0"/>
              </a:spcBef>
              <a:spcAft>
                <a:spcPct val="0"/>
              </a:spcAft>
              <a:defRPr sz="2400" i="1">
                <a:solidFill>
                  <a:schemeClr val="tx1"/>
                </a:solidFill>
                <a:latin typeface="Arial" charset="0"/>
                <a:ea typeface="Arial" charset="0"/>
                <a:cs typeface="Arial" charset="0"/>
              </a:defRPr>
            </a:lvl8pPr>
            <a:lvl9pPr marL="1828800" eaLnBrk="0" fontAlgn="base" hangingPunct="0">
              <a:spcBef>
                <a:spcPct val="0"/>
              </a:spcBef>
              <a:spcAft>
                <a:spcPct val="0"/>
              </a:spcAft>
              <a:defRPr sz="2400" i="1">
                <a:solidFill>
                  <a:schemeClr val="tx1"/>
                </a:solidFill>
                <a:latin typeface="Arial" charset="0"/>
                <a:ea typeface="Arial" charset="0"/>
                <a:cs typeface="Arial" charset="0"/>
              </a:defRPr>
            </a:lvl9pPr>
          </a:lstStyle>
          <a:p>
            <a:pPr marL="0" indent="0" eaLnBrk="1" hangingPunct="1">
              <a:spcBef>
                <a:spcPct val="50000"/>
              </a:spcBef>
              <a:buNone/>
            </a:pPr>
            <a:r>
              <a:rPr lang="en-US" altLang="en-US" b="1" dirty="0"/>
              <a:t>Language and Literacy  Foundations</a:t>
            </a:r>
          </a:p>
        </p:txBody>
      </p:sp>
      <p:sp>
        <p:nvSpPr>
          <p:cNvPr id="21" name="Text Box 12"/>
          <p:cNvSpPr txBox="1">
            <a:spLocks noGrp="1" noChangeArrowheads="1"/>
          </p:cNvSpPr>
          <p:nvPr>
            <p:ph sz="quarter" idx="3"/>
          </p:nvPr>
        </p:nvSpPr>
        <p:spPr bwMode="auto">
          <a:xfrm>
            <a:off x="457200" y="4354086"/>
            <a:ext cx="2587336" cy="830997"/>
          </a:xfrm>
          <a:prstGeom prst="rect">
            <a:avLst/>
          </a:prstGeom>
          <a:noFill/>
          <a:ln w="63500">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i="1">
                <a:solidFill>
                  <a:schemeClr val="tx1"/>
                </a:solidFill>
                <a:latin typeface="Arial" charset="0"/>
                <a:ea typeface="Arial" charset="0"/>
                <a:cs typeface="Arial" charset="0"/>
              </a:defRPr>
            </a:lvl1pPr>
            <a:lvl2pPr marL="37931725" indent="-37474525" eaLnBrk="0" hangingPunct="0">
              <a:defRPr sz="2400" i="1">
                <a:solidFill>
                  <a:schemeClr val="tx1"/>
                </a:solidFill>
                <a:latin typeface="Arial" charset="0"/>
                <a:ea typeface="Arial" charset="0"/>
                <a:cs typeface="Arial" charset="0"/>
              </a:defRPr>
            </a:lvl2pPr>
            <a:lvl3pPr eaLnBrk="0" hangingPunct="0">
              <a:defRPr sz="2400" i="1">
                <a:solidFill>
                  <a:schemeClr val="tx1"/>
                </a:solidFill>
                <a:latin typeface="Arial" charset="0"/>
                <a:ea typeface="Arial" charset="0"/>
                <a:cs typeface="Arial" charset="0"/>
              </a:defRPr>
            </a:lvl3pPr>
            <a:lvl4pPr eaLnBrk="0" hangingPunct="0">
              <a:defRPr sz="2400" i="1">
                <a:solidFill>
                  <a:schemeClr val="tx1"/>
                </a:solidFill>
                <a:latin typeface="Arial" charset="0"/>
                <a:ea typeface="Arial" charset="0"/>
                <a:cs typeface="Arial" charset="0"/>
              </a:defRPr>
            </a:lvl4pPr>
            <a:lvl5pPr eaLnBrk="0" hangingPunct="0">
              <a:defRPr sz="2400" i="1">
                <a:solidFill>
                  <a:schemeClr val="tx1"/>
                </a:solidFill>
                <a:latin typeface="Arial" charset="0"/>
                <a:ea typeface="Arial" charset="0"/>
                <a:cs typeface="Arial" charset="0"/>
              </a:defRPr>
            </a:lvl5pPr>
            <a:lvl6pPr marL="457200" eaLnBrk="0" fontAlgn="base" hangingPunct="0">
              <a:spcBef>
                <a:spcPct val="0"/>
              </a:spcBef>
              <a:spcAft>
                <a:spcPct val="0"/>
              </a:spcAft>
              <a:defRPr sz="2400" i="1">
                <a:solidFill>
                  <a:schemeClr val="tx1"/>
                </a:solidFill>
                <a:latin typeface="Arial" charset="0"/>
                <a:ea typeface="Arial" charset="0"/>
                <a:cs typeface="Arial" charset="0"/>
              </a:defRPr>
            </a:lvl6pPr>
            <a:lvl7pPr marL="914400" eaLnBrk="0" fontAlgn="base" hangingPunct="0">
              <a:spcBef>
                <a:spcPct val="0"/>
              </a:spcBef>
              <a:spcAft>
                <a:spcPct val="0"/>
              </a:spcAft>
              <a:defRPr sz="2400" i="1">
                <a:solidFill>
                  <a:schemeClr val="tx1"/>
                </a:solidFill>
                <a:latin typeface="Arial" charset="0"/>
                <a:ea typeface="Arial" charset="0"/>
                <a:cs typeface="Arial" charset="0"/>
              </a:defRPr>
            </a:lvl7pPr>
            <a:lvl8pPr marL="1371600" eaLnBrk="0" fontAlgn="base" hangingPunct="0">
              <a:spcBef>
                <a:spcPct val="0"/>
              </a:spcBef>
              <a:spcAft>
                <a:spcPct val="0"/>
              </a:spcAft>
              <a:defRPr sz="2400" i="1">
                <a:solidFill>
                  <a:schemeClr val="tx1"/>
                </a:solidFill>
                <a:latin typeface="Arial" charset="0"/>
                <a:ea typeface="Arial" charset="0"/>
                <a:cs typeface="Arial" charset="0"/>
              </a:defRPr>
            </a:lvl8pPr>
            <a:lvl9pPr marL="1828800" eaLnBrk="0" fontAlgn="base" hangingPunct="0">
              <a:spcBef>
                <a:spcPct val="0"/>
              </a:spcBef>
              <a:spcAft>
                <a:spcPct val="0"/>
              </a:spcAft>
              <a:defRPr sz="2400" i="1">
                <a:solidFill>
                  <a:schemeClr val="tx1"/>
                </a:solidFill>
                <a:latin typeface="Arial" charset="0"/>
                <a:ea typeface="Arial" charset="0"/>
                <a:cs typeface="Arial" charset="0"/>
              </a:defRPr>
            </a:lvl9pPr>
          </a:lstStyle>
          <a:p>
            <a:pPr marL="0" indent="0" eaLnBrk="1" hangingPunct="1">
              <a:spcBef>
                <a:spcPct val="50000"/>
              </a:spcBef>
              <a:buNone/>
            </a:pPr>
            <a:r>
              <a:rPr lang="en-US" altLang="en-US" b="1" dirty="0"/>
              <a:t>Home Language Development</a:t>
            </a:r>
          </a:p>
        </p:txBody>
      </p:sp>
      <p:sp>
        <p:nvSpPr>
          <p:cNvPr id="22" name="Text Box 15"/>
          <p:cNvSpPr txBox="1">
            <a:spLocks noGrp="1" noChangeArrowheads="1"/>
          </p:cNvSpPr>
          <p:nvPr>
            <p:ph sz="quarter" idx="4"/>
          </p:nvPr>
        </p:nvSpPr>
        <p:spPr bwMode="auto">
          <a:xfrm>
            <a:off x="6084152" y="3971487"/>
            <a:ext cx="2616423" cy="1200329"/>
          </a:xfrm>
          <a:prstGeom prst="rect">
            <a:avLst/>
          </a:prstGeom>
          <a:noFill/>
          <a:ln w="63500">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i="1">
                <a:solidFill>
                  <a:schemeClr val="tx1"/>
                </a:solidFill>
                <a:latin typeface="Arial" charset="0"/>
                <a:ea typeface="Arial" charset="0"/>
                <a:cs typeface="Arial" charset="0"/>
              </a:defRPr>
            </a:lvl1pPr>
            <a:lvl2pPr marL="37931725" indent="-37474525" eaLnBrk="0" hangingPunct="0">
              <a:defRPr sz="2400" i="1">
                <a:solidFill>
                  <a:schemeClr val="tx1"/>
                </a:solidFill>
                <a:latin typeface="Arial" charset="0"/>
                <a:ea typeface="Arial" charset="0"/>
                <a:cs typeface="Arial" charset="0"/>
              </a:defRPr>
            </a:lvl2pPr>
            <a:lvl3pPr eaLnBrk="0" hangingPunct="0">
              <a:defRPr sz="2400" i="1">
                <a:solidFill>
                  <a:schemeClr val="tx1"/>
                </a:solidFill>
                <a:latin typeface="Arial" charset="0"/>
                <a:ea typeface="Arial" charset="0"/>
                <a:cs typeface="Arial" charset="0"/>
              </a:defRPr>
            </a:lvl3pPr>
            <a:lvl4pPr eaLnBrk="0" hangingPunct="0">
              <a:defRPr sz="2400" i="1">
                <a:solidFill>
                  <a:schemeClr val="tx1"/>
                </a:solidFill>
                <a:latin typeface="Arial" charset="0"/>
                <a:ea typeface="Arial" charset="0"/>
                <a:cs typeface="Arial" charset="0"/>
              </a:defRPr>
            </a:lvl4pPr>
            <a:lvl5pPr eaLnBrk="0" hangingPunct="0">
              <a:defRPr sz="2400" i="1">
                <a:solidFill>
                  <a:schemeClr val="tx1"/>
                </a:solidFill>
                <a:latin typeface="Arial" charset="0"/>
                <a:ea typeface="Arial" charset="0"/>
                <a:cs typeface="Arial" charset="0"/>
              </a:defRPr>
            </a:lvl5pPr>
            <a:lvl6pPr marL="457200" eaLnBrk="0" fontAlgn="base" hangingPunct="0">
              <a:spcBef>
                <a:spcPct val="0"/>
              </a:spcBef>
              <a:spcAft>
                <a:spcPct val="0"/>
              </a:spcAft>
              <a:defRPr sz="2400" i="1">
                <a:solidFill>
                  <a:schemeClr val="tx1"/>
                </a:solidFill>
                <a:latin typeface="Arial" charset="0"/>
                <a:ea typeface="Arial" charset="0"/>
                <a:cs typeface="Arial" charset="0"/>
              </a:defRPr>
            </a:lvl6pPr>
            <a:lvl7pPr marL="914400" eaLnBrk="0" fontAlgn="base" hangingPunct="0">
              <a:spcBef>
                <a:spcPct val="0"/>
              </a:spcBef>
              <a:spcAft>
                <a:spcPct val="0"/>
              </a:spcAft>
              <a:defRPr sz="2400" i="1">
                <a:solidFill>
                  <a:schemeClr val="tx1"/>
                </a:solidFill>
                <a:latin typeface="Arial" charset="0"/>
                <a:ea typeface="Arial" charset="0"/>
                <a:cs typeface="Arial" charset="0"/>
              </a:defRPr>
            </a:lvl7pPr>
            <a:lvl8pPr marL="1371600" eaLnBrk="0" fontAlgn="base" hangingPunct="0">
              <a:spcBef>
                <a:spcPct val="0"/>
              </a:spcBef>
              <a:spcAft>
                <a:spcPct val="0"/>
              </a:spcAft>
              <a:defRPr sz="2400" i="1">
                <a:solidFill>
                  <a:schemeClr val="tx1"/>
                </a:solidFill>
                <a:latin typeface="Arial" charset="0"/>
                <a:ea typeface="Arial" charset="0"/>
                <a:cs typeface="Arial" charset="0"/>
              </a:defRPr>
            </a:lvl8pPr>
            <a:lvl9pPr marL="1828800" eaLnBrk="0" fontAlgn="base" hangingPunct="0">
              <a:spcBef>
                <a:spcPct val="0"/>
              </a:spcBef>
              <a:spcAft>
                <a:spcPct val="0"/>
              </a:spcAft>
              <a:defRPr sz="2400" i="1">
                <a:solidFill>
                  <a:schemeClr val="tx1"/>
                </a:solidFill>
                <a:latin typeface="Arial" charset="0"/>
                <a:ea typeface="Arial" charset="0"/>
                <a:cs typeface="Arial" charset="0"/>
              </a:defRPr>
            </a:lvl9pPr>
          </a:lstStyle>
          <a:p>
            <a:pPr marL="0" indent="0" eaLnBrk="1" hangingPunct="1">
              <a:spcBef>
                <a:spcPct val="50000"/>
              </a:spcBef>
              <a:buNone/>
            </a:pPr>
            <a:r>
              <a:rPr lang="en-US" altLang="en-US" b="1" dirty="0"/>
              <a:t>English-Language Development</a:t>
            </a:r>
          </a:p>
        </p:txBody>
      </p:sp>
      <p:sp>
        <p:nvSpPr>
          <p:cNvPr id="23" name="AutoShape 9"/>
          <p:cNvSpPr>
            <a:spLocks noChangeArrowheads="1"/>
          </p:cNvSpPr>
          <p:nvPr/>
        </p:nvSpPr>
        <p:spPr bwMode="auto">
          <a:xfrm flipH="1">
            <a:off x="4707081" y="1158865"/>
            <a:ext cx="3605645" cy="929187"/>
          </a:xfrm>
          <a:prstGeom prst="curvedDownArrow">
            <a:avLst>
              <a:gd name="adj1" fmla="val 47000"/>
              <a:gd name="adj2" fmla="val 94000"/>
              <a:gd name="adj3" fmla="val 33333"/>
            </a:avLst>
          </a:prstGeom>
          <a:solidFill>
            <a:srgbClr val="C00000"/>
          </a:solidFill>
          <a:ln w="9525">
            <a:solidFill>
              <a:schemeClr val="tx1"/>
            </a:solidFill>
            <a:miter lim="800000"/>
            <a:headEnd/>
            <a:tailEnd/>
          </a:ln>
        </p:spPr>
        <p:txBody>
          <a:bodyPr wrap="none" anchor="ctr"/>
          <a:lstStyle>
            <a:lvl1pPr eaLnBrk="0" hangingPunct="0">
              <a:defRPr sz="2400" i="1">
                <a:solidFill>
                  <a:schemeClr val="tx1"/>
                </a:solidFill>
                <a:latin typeface="Arial" charset="0"/>
                <a:ea typeface="Arial" charset="0"/>
                <a:cs typeface="Arial" charset="0"/>
              </a:defRPr>
            </a:lvl1pPr>
            <a:lvl2pPr marL="37931725" indent="-37474525" eaLnBrk="0" hangingPunct="0">
              <a:defRPr sz="2400" i="1">
                <a:solidFill>
                  <a:schemeClr val="tx1"/>
                </a:solidFill>
                <a:latin typeface="Arial" charset="0"/>
                <a:ea typeface="Arial" charset="0"/>
                <a:cs typeface="Arial" charset="0"/>
              </a:defRPr>
            </a:lvl2pPr>
            <a:lvl3pPr eaLnBrk="0" hangingPunct="0">
              <a:defRPr sz="2400" i="1">
                <a:solidFill>
                  <a:schemeClr val="tx1"/>
                </a:solidFill>
                <a:latin typeface="Arial" charset="0"/>
                <a:ea typeface="Arial" charset="0"/>
                <a:cs typeface="Arial" charset="0"/>
              </a:defRPr>
            </a:lvl3pPr>
            <a:lvl4pPr eaLnBrk="0" hangingPunct="0">
              <a:defRPr sz="2400" i="1">
                <a:solidFill>
                  <a:schemeClr val="tx1"/>
                </a:solidFill>
                <a:latin typeface="Arial" charset="0"/>
                <a:ea typeface="Arial" charset="0"/>
                <a:cs typeface="Arial" charset="0"/>
              </a:defRPr>
            </a:lvl4pPr>
            <a:lvl5pPr eaLnBrk="0" hangingPunct="0">
              <a:defRPr sz="2400" i="1">
                <a:solidFill>
                  <a:schemeClr val="tx1"/>
                </a:solidFill>
                <a:latin typeface="Arial" charset="0"/>
                <a:ea typeface="Arial" charset="0"/>
                <a:cs typeface="Arial" charset="0"/>
              </a:defRPr>
            </a:lvl5pPr>
            <a:lvl6pPr marL="457200" eaLnBrk="0" fontAlgn="base" hangingPunct="0">
              <a:spcBef>
                <a:spcPct val="0"/>
              </a:spcBef>
              <a:spcAft>
                <a:spcPct val="0"/>
              </a:spcAft>
              <a:defRPr sz="2400" i="1">
                <a:solidFill>
                  <a:schemeClr val="tx1"/>
                </a:solidFill>
                <a:latin typeface="Arial" charset="0"/>
                <a:ea typeface="Arial" charset="0"/>
                <a:cs typeface="Arial" charset="0"/>
              </a:defRPr>
            </a:lvl6pPr>
            <a:lvl7pPr marL="914400" eaLnBrk="0" fontAlgn="base" hangingPunct="0">
              <a:spcBef>
                <a:spcPct val="0"/>
              </a:spcBef>
              <a:spcAft>
                <a:spcPct val="0"/>
              </a:spcAft>
              <a:defRPr sz="2400" i="1">
                <a:solidFill>
                  <a:schemeClr val="tx1"/>
                </a:solidFill>
                <a:latin typeface="Arial" charset="0"/>
                <a:ea typeface="Arial" charset="0"/>
                <a:cs typeface="Arial" charset="0"/>
              </a:defRPr>
            </a:lvl7pPr>
            <a:lvl8pPr marL="1371600" eaLnBrk="0" fontAlgn="base" hangingPunct="0">
              <a:spcBef>
                <a:spcPct val="0"/>
              </a:spcBef>
              <a:spcAft>
                <a:spcPct val="0"/>
              </a:spcAft>
              <a:defRPr sz="2400" i="1">
                <a:solidFill>
                  <a:schemeClr val="tx1"/>
                </a:solidFill>
                <a:latin typeface="Arial" charset="0"/>
                <a:ea typeface="Arial" charset="0"/>
                <a:cs typeface="Arial" charset="0"/>
              </a:defRPr>
            </a:lvl8pPr>
            <a:lvl9pPr marL="1828800" eaLnBrk="0" fontAlgn="base" hangingPunct="0">
              <a:spcBef>
                <a:spcPct val="0"/>
              </a:spcBef>
              <a:spcAft>
                <a:spcPct val="0"/>
              </a:spcAft>
              <a:defRPr sz="2400" i="1">
                <a:solidFill>
                  <a:schemeClr val="tx1"/>
                </a:solidFill>
                <a:latin typeface="Arial" charset="0"/>
                <a:ea typeface="Arial" charset="0"/>
                <a:cs typeface="Arial" charset="0"/>
              </a:defRPr>
            </a:lvl9pPr>
          </a:lstStyle>
          <a:p>
            <a:pPr eaLnBrk="1" hangingPunct="1"/>
            <a:endParaRPr lang="en-US" altLang="en-US" sz="1350" dirty="0"/>
          </a:p>
        </p:txBody>
      </p:sp>
      <p:sp>
        <p:nvSpPr>
          <p:cNvPr id="24" name="AutoShape 9"/>
          <p:cNvSpPr>
            <a:spLocks noChangeArrowheads="1"/>
          </p:cNvSpPr>
          <p:nvPr/>
        </p:nvSpPr>
        <p:spPr bwMode="auto">
          <a:xfrm flipV="1">
            <a:off x="874133" y="5230697"/>
            <a:ext cx="3542001" cy="892047"/>
          </a:xfrm>
          <a:prstGeom prst="curvedDownArrow">
            <a:avLst>
              <a:gd name="adj1" fmla="val 47000"/>
              <a:gd name="adj2" fmla="val 94000"/>
              <a:gd name="adj3" fmla="val 33333"/>
            </a:avLst>
          </a:prstGeom>
          <a:solidFill>
            <a:srgbClr val="C00000"/>
          </a:solidFill>
          <a:ln w="9525">
            <a:solidFill>
              <a:schemeClr val="tx1"/>
            </a:solidFill>
            <a:miter lim="800000"/>
            <a:headEnd/>
            <a:tailEnd/>
          </a:ln>
        </p:spPr>
        <p:txBody>
          <a:bodyPr wrap="none" anchor="ctr"/>
          <a:lstStyle>
            <a:lvl1pPr eaLnBrk="0" hangingPunct="0">
              <a:defRPr sz="2400" i="1">
                <a:solidFill>
                  <a:schemeClr val="tx1"/>
                </a:solidFill>
                <a:latin typeface="Arial" charset="0"/>
                <a:ea typeface="Arial" charset="0"/>
                <a:cs typeface="Arial" charset="0"/>
              </a:defRPr>
            </a:lvl1pPr>
            <a:lvl2pPr marL="37931725" indent="-37474525" eaLnBrk="0" hangingPunct="0">
              <a:defRPr sz="2400" i="1">
                <a:solidFill>
                  <a:schemeClr val="tx1"/>
                </a:solidFill>
                <a:latin typeface="Arial" charset="0"/>
                <a:ea typeface="Arial" charset="0"/>
                <a:cs typeface="Arial" charset="0"/>
              </a:defRPr>
            </a:lvl2pPr>
            <a:lvl3pPr eaLnBrk="0" hangingPunct="0">
              <a:defRPr sz="2400" i="1">
                <a:solidFill>
                  <a:schemeClr val="tx1"/>
                </a:solidFill>
                <a:latin typeface="Arial" charset="0"/>
                <a:ea typeface="Arial" charset="0"/>
                <a:cs typeface="Arial" charset="0"/>
              </a:defRPr>
            </a:lvl3pPr>
            <a:lvl4pPr eaLnBrk="0" hangingPunct="0">
              <a:defRPr sz="2400" i="1">
                <a:solidFill>
                  <a:schemeClr val="tx1"/>
                </a:solidFill>
                <a:latin typeface="Arial" charset="0"/>
                <a:ea typeface="Arial" charset="0"/>
                <a:cs typeface="Arial" charset="0"/>
              </a:defRPr>
            </a:lvl4pPr>
            <a:lvl5pPr eaLnBrk="0" hangingPunct="0">
              <a:defRPr sz="2400" i="1">
                <a:solidFill>
                  <a:schemeClr val="tx1"/>
                </a:solidFill>
                <a:latin typeface="Arial" charset="0"/>
                <a:ea typeface="Arial" charset="0"/>
                <a:cs typeface="Arial" charset="0"/>
              </a:defRPr>
            </a:lvl5pPr>
            <a:lvl6pPr marL="457200" eaLnBrk="0" fontAlgn="base" hangingPunct="0">
              <a:spcBef>
                <a:spcPct val="0"/>
              </a:spcBef>
              <a:spcAft>
                <a:spcPct val="0"/>
              </a:spcAft>
              <a:defRPr sz="2400" i="1">
                <a:solidFill>
                  <a:schemeClr val="tx1"/>
                </a:solidFill>
                <a:latin typeface="Arial" charset="0"/>
                <a:ea typeface="Arial" charset="0"/>
                <a:cs typeface="Arial" charset="0"/>
              </a:defRPr>
            </a:lvl6pPr>
            <a:lvl7pPr marL="914400" eaLnBrk="0" fontAlgn="base" hangingPunct="0">
              <a:spcBef>
                <a:spcPct val="0"/>
              </a:spcBef>
              <a:spcAft>
                <a:spcPct val="0"/>
              </a:spcAft>
              <a:defRPr sz="2400" i="1">
                <a:solidFill>
                  <a:schemeClr val="tx1"/>
                </a:solidFill>
                <a:latin typeface="Arial" charset="0"/>
                <a:ea typeface="Arial" charset="0"/>
                <a:cs typeface="Arial" charset="0"/>
              </a:defRPr>
            </a:lvl7pPr>
            <a:lvl8pPr marL="1371600" eaLnBrk="0" fontAlgn="base" hangingPunct="0">
              <a:spcBef>
                <a:spcPct val="0"/>
              </a:spcBef>
              <a:spcAft>
                <a:spcPct val="0"/>
              </a:spcAft>
              <a:defRPr sz="2400" i="1">
                <a:solidFill>
                  <a:schemeClr val="tx1"/>
                </a:solidFill>
                <a:latin typeface="Arial" charset="0"/>
                <a:ea typeface="Arial" charset="0"/>
                <a:cs typeface="Arial" charset="0"/>
              </a:defRPr>
            </a:lvl8pPr>
            <a:lvl9pPr marL="1828800" eaLnBrk="0" fontAlgn="base" hangingPunct="0">
              <a:spcBef>
                <a:spcPct val="0"/>
              </a:spcBef>
              <a:spcAft>
                <a:spcPct val="0"/>
              </a:spcAft>
              <a:defRPr sz="2400" i="1">
                <a:solidFill>
                  <a:schemeClr val="tx1"/>
                </a:solidFill>
                <a:latin typeface="Arial" charset="0"/>
                <a:ea typeface="Arial" charset="0"/>
                <a:cs typeface="Arial" charset="0"/>
              </a:defRPr>
            </a:lvl9pPr>
          </a:lstStyle>
          <a:p>
            <a:pPr eaLnBrk="1" hangingPunct="1"/>
            <a:endParaRPr lang="en-US" altLang="en-US" sz="1350" dirty="0"/>
          </a:p>
        </p:txBody>
      </p:sp>
      <p:sp>
        <p:nvSpPr>
          <p:cNvPr id="25" name="AutoShape 9"/>
          <p:cNvSpPr>
            <a:spLocks noChangeArrowheads="1"/>
          </p:cNvSpPr>
          <p:nvPr/>
        </p:nvSpPr>
        <p:spPr bwMode="auto">
          <a:xfrm flipH="1" flipV="1">
            <a:off x="4786585" y="5208590"/>
            <a:ext cx="3605645" cy="914154"/>
          </a:xfrm>
          <a:prstGeom prst="curvedDownArrow">
            <a:avLst>
              <a:gd name="adj1" fmla="val 47000"/>
              <a:gd name="adj2" fmla="val 94000"/>
              <a:gd name="adj3" fmla="val 33333"/>
            </a:avLst>
          </a:prstGeom>
          <a:solidFill>
            <a:srgbClr val="C00000"/>
          </a:solidFill>
          <a:ln w="9525">
            <a:solidFill>
              <a:schemeClr val="tx1"/>
            </a:solidFill>
            <a:miter lim="800000"/>
            <a:headEnd/>
            <a:tailEnd/>
          </a:ln>
        </p:spPr>
        <p:txBody>
          <a:bodyPr wrap="none" anchor="ctr"/>
          <a:lstStyle>
            <a:lvl1pPr eaLnBrk="0" hangingPunct="0">
              <a:defRPr sz="2400" i="1">
                <a:solidFill>
                  <a:schemeClr val="tx1"/>
                </a:solidFill>
                <a:latin typeface="Arial" charset="0"/>
                <a:ea typeface="Arial" charset="0"/>
                <a:cs typeface="Arial" charset="0"/>
              </a:defRPr>
            </a:lvl1pPr>
            <a:lvl2pPr marL="37931725" indent="-37474525" eaLnBrk="0" hangingPunct="0">
              <a:defRPr sz="2400" i="1">
                <a:solidFill>
                  <a:schemeClr val="tx1"/>
                </a:solidFill>
                <a:latin typeface="Arial" charset="0"/>
                <a:ea typeface="Arial" charset="0"/>
                <a:cs typeface="Arial" charset="0"/>
              </a:defRPr>
            </a:lvl2pPr>
            <a:lvl3pPr eaLnBrk="0" hangingPunct="0">
              <a:defRPr sz="2400" i="1">
                <a:solidFill>
                  <a:schemeClr val="tx1"/>
                </a:solidFill>
                <a:latin typeface="Arial" charset="0"/>
                <a:ea typeface="Arial" charset="0"/>
                <a:cs typeface="Arial" charset="0"/>
              </a:defRPr>
            </a:lvl3pPr>
            <a:lvl4pPr eaLnBrk="0" hangingPunct="0">
              <a:defRPr sz="2400" i="1">
                <a:solidFill>
                  <a:schemeClr val="tx1"/>
                </a:solidFill>
                <a:latin typeface="Arial" charset="0"/>
                <a:ea typeface="Arial" charset="0"/>
                <a:cs typeface="Arial" charset="0"/>
              </a:defRPr>
            </a:lvl4pPr>
            <a:lvl5pPr eaLnBrk="0" hangingPunct="0">
              <a:defRPr sz="2400" i="1">
                <a:solidFill>
                  <a:schemeClr val="tx1"/>
                </a:solidFill>
                <a:latin typeface="Arial" charset="0"/>
                <a:ea typeface="Arial" charset="0"/>
                <a:cs typeface="Arial" charset="0"/>
              </a:defRPr>
            </a:lvl5pPr>
            <a:lvl6pPr marL="457200" eaLnBrk="0" fontAlgn="base" hangingPunct="0">
              <a:spcBef>
                <a:spcPct val="0"/>
              </a:spcBef>
              <a:spcAft>
                <a:spcPct val="0"/>
              </a:spcAft>
              <a:defRPr sz="2400" i="1">
                <a:solidFill>
                  <a:schemeClr val="tx1"/>
                </a:solidFill>
                <a:latin typeface="Arial" charset="0"/>
                <a:ea typeface="Arial" charset="0"/>
                <a:cs typeface="Arial" charset="0"/>
              </a:defRPr>
            </a:lvl6pPr>
            <a:lvl7pPr marL="914400" eaLnBrk="0" fontAlgn="base" hangingPunct="0">
              <a:spcBef>
                <a:spcPct val="0"/>
              </a:spcBef>
              <a:spcAft>
                <a:spcPct val="0"/>
              </a:spcAft>
              <a:defRPr sz="2400" i="1">
                <a:solidFill>
                  <a:schemeClr val="tx1"/>
                </a:solidFill>
                <a:latin typeface="Arial" charset="0"/>
                <a:ea typeface="Arial" charset="0"/>
                <a:cs typeface="Arial" charset="0"/>
              </a:defRPr>
            </a:lvl7pPr>
            <a:lvl8pPr marL="1371600" eaLnBrk="0" fontAlgn="base" hangingPunct="0">
              <a:spcBef>
                <a:spcPct val="0"/>
              </a:spcBef>
              <a:spcAft>
                <a:spcPct val="0"/>
              </a:spcAft>
              <a:defRPr sz="2400" i="1">
                <a:solidFill>
                  <a:schemeClr val="tx1"/>
                </a:solidFill>
                <a:latin typeface="Arial" charset="0"/>
                <a:ea typeface="Arial" charset="0"/>
                <a:cs typeface="Arial" charset="0"/>
              </a:defRPr>
            </a:lvl8pPr>
            <a:lvl9pPr marL="1828800" eaLnBrk="0" fontAlgn="base" hangingPunct="0">
              <a:spcBef>
                <a:spcPct val="0"/>
              </a:spcBef>
              <a:spcAft>
                <a:spcPct val="0"/>
              </a:spcAft>
              <a:defRPr sz="2400" i="1">
                <a:solidFill>
                  <a:schemeClr val="tx1"/>
                </a:solidFill>
                <a:latin typeface="Arial" charset="0"/>
                <a:ea typeface="Arial" charset="0"/>
                <a:cs typeface="Arial" charset="0"/>
              </a:defRPr>
            </a:lvl9pPr>
          </a:lstStyle>
          <a:p>
            <a:pPr eaLnBrk="1" hangingPunct="1"/>
            <a:endParaRPr lang="en-US" altLang="en-US" sz="1350" dirty="0"/>
          </a:p>
        </p:txBody>
      </p:sp>
    </p:spTree>
    <p:extLst>
      <p:ext uri="{BB962C8B-B14F-4D97-AF65-F5344CB8AC3E}">
        <p14:creationId xmlns:p14="http://schemas.microsoft.com/office/powerpoint/2010/main" val="1545699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0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3" grpId="0" animBg="1"/>
      <p:bldP spid="19" grpId="0" animBg="1"/>
      <p:bldP spid="20" grpId="0" animBg="1"/>
      <p:bldP spid="21" grpId="0" animBg="1"/>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82562"/>
            <a:ext cx="8953500" cy="1218766"/>
          </a:xfrm>
        </p:spPr>
        <p:txBody>
          <a:bodyPr/>
          <a:lstStyle/>
          <a:p>
            <a:r>
              <a:rPr lang="en-US" sz="2800" dirty="0"/>
              <a:t>Language and Literacy Development Is Integrated with English-Language Development in the ELA/ELD Framework</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420710" y="1600200"/>
            <a:ext cx="4663670" cy="5050585"/>
          </a:xfrm>
          <a:ln>
            <a:solidFill>
              <a:schemeClr val="tx1"/>
            </a:solidFill>
          </a:ln>
        </p:spPr>
      </p:pic>
      <p:sp>
        <p:nvSpPr>
          <p:cNvPr id="4" name="Slide Number Placeholder 3"/>
          <p:cNvSpPr>
            <a:spLocks noGrp="1"/>
          </p:cNvSpPr>
          <p:nvPr>
            <p:ph type="sldNum" sz="quarter" idx="10"/>
          </p:nvPr>
        </p:nvSpPr>
        <p:spPr/>
        <p:txBody>
          <a:bodyPr/>
          <a:lstStyle/>
          <a:p>
            <a:fld id="{7BF583F8-3E0E-4B2C-8C07-596A1EA1CD7C}" type="slidenum">
              <a:rPr lang="en-US" altLang="en-US" smtClean="0"/>
              <a:pPr/>
              <a:t>21</a:t>
            </a:fld>
            <a:endParaRPr lang="en-US" altLang="en-US" dirty="0"/>
          </a:p>
        </p:txBody>
      </p:sp>
    </p:spTree>
    <p:extLst>
      <p:ext uri="{BB962C8B-B14F-4D97-AF65-F5344CB8AC3E}">
        <p14:creationId xmlns:p14="http://schemas.microsoft.com/office/powerpoint/2010/main" val="2082141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Focused Video Viewing: Part 1</a:t>
            </a:r>
          </a:p>
        </p:txBody>
      </p:sp>
      <p:sp>
        <p:nvSpPr>
          <p:cNvPr id="3" name="Content Placeholder 2"/>
          <p:cNvSpPr>
            <a:spLocks noGrp="1"/>
          </p:cNvSpPr>
          <p:nvPr>
            <p:ph idx="1"/>
          </p:nvPr>
        </p:nvSpPr>
        <p:spPr/>
        <p:txBody>
          <a:bodyPr/>
          <a:lstStyle/>
          <a:p>
            <a:pPr>
              <a:spcAft>
                <a:spcPts val="1200"/>
              </a:spcAft>
            </a:pPr>
            <a:r>
              <a:rPr lang="en-US" sz="2800" dirty="0"/>
              <a:t>Read the level descriptions on pages 107-108 of the Preschool Learning Foundations, Volume 1.</a:t>
            </a:r>
          </a:p>
          <a:p>
            <a:pPr>
              <a:spcAft>
                <a:spcPts val="1200"/>
              </a:spcAft>
            </a:pPr>
            <a:r>
              <a:rPr lang="en-US" sz="2800" dirty="0"/>
              <a:t>Notice the developmental shifts between the stages.</a:t>
            </a:r>
          </a:p>
          <a:p>
            <a:pPr>
              <a:spcAft>
                <a:spcPts val="1200"/>
              </a:spcAft>
            </a:pPr>
            <a:r>
              <a:rPr lang="en-US" sz="2800" dirty="0"/>
              <a:t>Identify your table tent level: beginning, middle, or later.  </a:t>
            </a:r>
          </a:p>
          <a:p>
            <a:pPr marL="0" indent="0">
              <a:buNone/>
            </a:pPr>
            <a:endParaRPr lang="en-US" dirty="0"/>
          </a:p>
        </p:txBody>
      </p:sp>
      <p:sp>
        <p:nvSpPr>
          <p:cNvPr id="4" name="Slide Number Placeholder 3"/>
          <p:cNvSpPr>
            <a:spLocks noGrp="1"/>
          </p:cNvSpPr>
          <p:nvPr>
            <p:ph type="sldNum" sz="quarter" idx="10"/>
          </p:nvPr>
        </p:nvSpPr>
        <p:spPr/>
        <p:txBody>
          <a:bodyPr/>
          <a:lstStyle/>
          <a:p>
            <a:fld id="{7BF583F8-3E0E-4B2C-8C07-596A1EA1CD7C}" type="slidenum">
              <a:rPr lang="en-US" altLang="en-US" smtClean="0"/>
              <a:pPr/>
              <a:t>22</a:t>
            </a:fld>
            <a:endParaRPr lang="en-US" altLang="en-US" dirty="0"/>
          </a:p>
        </p:txBody>
      </p:sp>
    </p:spTree>
    <p:extLst>
      <p:ext uri="{BB962C8B-B14F-4D97-AF65-F5344CB8AC3E}">
        <p14:creationId xmlns:p14="http://schemas.microsoft.com/office/powerpoint/2010/main" val="3432218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143000"/>
          </a:xfrm>
        </p:spPr>
        <p:txBody>
          <a:bodyPr/>
          <a:lstStyle/>
          <a:p>
            <a:br>
              <a:rPr lang="en-US" altLang="en-US" dirty="0"/>
            </a:br>
            <a:r>
              <a:rPr lang="en-US" altLang="en-US" dirty="0"/>
              <a:t>Focused</a:t>
            </a:r>
            <a:r>
              <a:rPr lang="en-US" altLang="en-US" sz="3600" dirty="0"/>
              <a:t> Video Viewing</a:t>
            </a:r>
            <a:br>
              <a:rPr lang="en-US" altLang="en-US" sz="3600" dirty="0"/>
            </a:br>
            <a:endParaRPr lang="en-US" altLang="en-US" sz="3600" b="0" dirty="0"/>
          </a:p>
        </p:txBody>
      </p:sp>
      <p:sp>
        <p:nvSpPr>
          <p:cNvPr id="2" name="Content Placeholder 1"/>
          <p:cNvSpPr>
            <a:spLocks noGrp="1"/>
          </p:cNvSpPr>
          <p:nvPr>
            <p:ph sz="half" idx="1"/>
          </p:nvPr>
        </p:nvSpPr>
        <p:spPr>
          <a:xfrm>
            <a:off x="457200" y="899652"/>
            <a:ext cx="8229600" cy="1268361"/>
          </a:xfrm>
        </p:spPr>
        <p:txBody>
          <a:bodyPr/>
          <a:lstStyle/>
          <a:p>
            <a:pPr marL="0" indent="0" algn="ctr">
              <a:buNone/>
            </a:pPr>
            <a:r>
              <a:rPr lang="en-US" altLang="en-US" sz="3200" dirty="0"/>
              <a:t>Watch the video and note details about your developmental level.</a:t>
            </a:r>
            <a:endParaRPr lang="en-US" sz="3200" dirty="0"/>
          </a:p>
        </p:txBody>
      </p:sp>
      <p:sp>
        <p:nvSpPr>
          <p:cNvPr id="3" name="Content Placeholder 2"/>
          <p:cNvSpPr>
            <a:spLocks noGrp="1"/>
          </p:cNvSpPr>
          <p:nvPr>
            <p:ph sz="half" idx="2"/>
          </p:nvPr>
        </p:nvSpPr>
        <p:spPr>
          <a:xfrm>
            <a:off x="457200" y="2168013"/>
            <a:ext cx="8229600" cy="3958150"/>
          </a:xfrm>
        </p:spPr>
        <p:txBody>
          <a:bodyPr/>
          <a:lstStyle/>
          <a:p>
            <a:endParaRPr lang="en-US" dirty="0"/>
          </a:p>
        </p:txBody>
      </p:sp>
      <p:sp>
        <p:nvSpPr>
          <p:cNvPr id="77827"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603D804-9839-46FA-88D4-42A527BFCB9F}" type="slidenum">
              <a:rPr lang="en-US" altLang="en-US" sz="1200"/>
              <a:pPr/>
              <a:t>23</a:t>
            </a:fld>
            <a:endParaRPr lang="en-US" altLang="en-US" sz="1200" dirty="0"/>
          </a:p>
        </p:txBody>
      </p:sp>
    </p:spTree>
    <p:extLst>
      <p:ext uri="{BB962C8B-B14F-4D97-AF65-F5344CB8AC3E}">
        <p14:creationId xmlns:p14="http://schemas.microsoft.com/office/powerpoint/2010/main" val="935573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Debrief</a:t>
            </a:r>
          </a:p>
        </p:txBody>
      </p:sp>
      <p:sp>
        <p:nvSpPr>
          <p:cNvPr id="3" name="Content Placeholder 2"/>
          <p:cNvSpPr>
            <a:spLocks noGrp="1"/>
          </p:cNvSpPr>
          <p:nvPr>
            <p:ph idx="1"/>
          </p:nvPr>
        </p:nvSpPr>
        <p:spPr/>
        <p:txBody>
          <a:bodyPr/>
          <a:lstStyle/>
          <a:p>
            <a:pPr>
              <a:spcAft>
                <a:spcPts val="1200"/>
              </a:spcAft>
            </a:pPr>
            <a:r>
              <a:rPr lang="en-US" dirty="0"/>
              <a:t>Come to a group consensus on what key points and types of skills were illustrated in the video for your level. </a:t>
            </a:r>
          </a:p>
          <a:p>
            <a:pPr>
              <a:spcAft>
                <a:spcPts val="1200"/>
              </a:spcAft>
            </a:pPr>
            <a:r>
              <a:rPr lang="en-US" dirty="0"/>
              <a:t>Be prepared to share-out.</a:t>
            </a:r>
          </a:p>
        </p:txBody>
      </p:sp>
      <p:sp>
        <p:nvSpPr>
          <p:cNvPr id="4" name="Slide Number Placeholder 3"/>
          <p:cNvSpPr>
            <a:spLocks noGrp="1"/>
          </p:cNvSpPr>
          <p:nvPr>
            <p:ph type="sldNum" sz="quarter" idx="10"/>
          </p:nvPr>
        </p:nvSpPr>
        <p:spPr/>
        <p:txBody>
          <a:bodyPr/>
          <a:lstStyle/>
          <a:p>
            <a:fld id="{7BF583F8-3E0E-4B2C-8C07-596A1EA1CD7C}" type="slidenum">
              <a:rPr lang="en-US" altLang="en-US" smtClean="0"/>
              <a:pPr/>
              <a:t>24</a:t>
            </a:fld>
            <a:endParaRPr lang="en-US" altLang="en-US" dirty="0"/>
          </a:p>
        </p:txBody>
      </p:sp>
    </p:spTree>
    <p:extLst>
      <p:ext uri="{BB962C8B-B14F-4D97-AF65-F5344CB8AC3E}">
        <p14:creationId xmlns:p14="http://schemas.microsoft.com/office/powerpoint/2010/main" val="4033183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272"/>
            <a:ext cx="8229600" cy="1143000"/>
          </a:xfrm>
        </p:spPr>
        <p:txBody>
          <a:bodyPr/>
          <a:lstStyle/>
          <a:p>
            <a:r>
              <a:rPr lang="en-US" dirty="0"/>
              <a:t>Stages and Levels</a:t>
            </a:r>
          </a:p>
        </p:txBody>
      </p:sp>
      <p:pic>
        <p:nvPicPr>
          <p:cNvPr id="6" name="Content Placeholder 5"/>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t="6509" b="2576"/>
          <a:stretch/>
        </p:blipFill>
        <p:spPr>
          <a:xfrm>
            <a:off x="723920" y="1554481"/>
            <a:ext cx="7696159" cy="4114800"/>
          </a:xfrm>
          <a:ln>
            <a:solidFill>
              <a:schemeClr val="tx1"/>
            </a:solidFill>
          </a:ln>
        </p:spPr>
      </p:pic>
      <p:sp>
        <p:nvSpPr>
          <p:cNvPr id="5" name="Slide Number Placeholder 4"/>
          <p:cNvSpPr>
            <a:spLocks noGrp="1"/>
          </p:cNvSpPr>
          <p:nvPr>
            <p:ph type="sldNum" sz="quarter" idx="10"/>
          </p:nvPr>
        </p:nvSpPr>
        <p:spPr/>
        <p:txBody>
          <a:bodyPr/>
          <a:lstStyle/>
          <a:p>
            <a:fld id="{FCCD4C73-F94D-482C-9D48-349968E853D5}" type="slidenum">
              <a:rPr lang="en-US" altLang="en-US" smtClean="0"/>
              <a:pPr/>
              <a:t>25</a:t>
            </a:fld>
            <a:endParaRPr lang="en-US" altLang="en-US" dirty="0"/>
          </a:p>
        </p:txBody>
      </p:sp>
    </p:spTree>
    <p:extLst>
      <p:ext uri="{BB962C8B-B14F-4D97-AF65-F5344CB8AC3E}">
        <p14:creationId xmlns:p14="http://schemas.microsoft.com/office/powerpoint/2010/main" val="183916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2"/>
          <p:cNvSpPr>
            <a:spLocks noGrp="1"/>
          </p:cNvSpPr>
          <p:nvPr>
            <p:ph type="title"/>
          </p:nvPr>
        </p:nvSpPr>
        <p:spPr>
          <a:xfrm>
            <a:off x="0" y="274638"/>
            <a:ext cx="9144000" cy="1143000"/>
          </a:xfrm>
        </p:spPr>
        <p:txBody>
          <a:bodyPr/>
          <a:lstStyle/>
          <a:p>
            <a:r>
              <a:rPr lang="en-US" sz="4000" dirty="0">
                <a:solidFill>
                  <a:schemeClr val="tx1"/>
                </a:solidFill>
                <a:latin typeface="Arial" charset="0"/>
                <a:cs typeface="ＭＳ Ｐゴシック" charset="0"/>
              </a:rPr>
              <a:t>Key Features of the DRDP-K (2015)</a:t>
            </a:r>
          </a:p>
        </p:txBody>
      </p:sp>
      <p:sp>
        <p:nvSpPr>
          <p:cNvPr id="65538" name="Content Placeholder 1"/>
          <p:cNvSpPr>
            <a:spLocks noGrp="1"/>
          </p:cNvSpPr>
          <p:nvPr>
            <p:ph idx="1"/>
          </p:nvPr>
        </p:nvSpPr>
        <p:spPr/>
        <p:txBody>
          <a:bodyPr/>
          <a:lstStyle/>
          <a:p>
            <a:pPr marL="341313" indent="-341313">
              <a:spcAft>
                <a:spcPts val="600"/>
              </a:spcAft>
            </a:pPr>
            <a:r>
              <a:rPr lang="en-US" sz="2600" dirty="0">
                <a:latin typeface="Arial" charset="0"/>
                <a:cs typeface="ＭＳ Ｐゴシック" charset="0"/>
              </a:rPr>
              <a:t>An observation-based assessment tool, </a:t>
            </a:r>
            <a:br>
              <a:rPr lang="en-US" sz="2600" dirty="0">
                <a:latin typeface="Arial" charset="0"/>
                <a:cs typeface="ＭＳ Ｐゴシック" charset="0"/>
              </a:rPr>
            </a:br>
            <a:r>
              <a:rPr lang="en-US" sz="2600" b="1" i="1" dirty="0">
                <a:latin typeface="Arial" charset="0"/>
                <a:cs typeface="ＭＳ Ｐゴシック" charset="0"/>
              </a:rPr>
              <a:t>not</a:t>
            </a:r>
            <a:r>
              <a:rPr lang="en-US" sz="2600" i="1" dirty="0">
                <a:latin typeface="Arial" charset="0"/>
                <a:cs typeface="ＭＳ Ｐゴシック" charset="0"/>
              </a:rPr>
              <a:t> </a:t>
            </a:r>
            <a:r>
              <a:rPr lang="en-US" sz="2600" dirty="0">
                <a:latin typeface="Arial" charset="0"/>
                <a:cs typeface="ＭＳ Ｐゴシック" charset="0"/>
              </a:rPr>
              <a:t>a test</a:t>
            </a:r>
          </a:p>
          <a:p>
            <a:pPr marL="341313" indent="-341313">
              <a:spcAft>
                <a:spcPts val="600"/>
              </a:spcAft>
            </a:pPr>
            <a:r>
              <a:rPr lang="en-US" sz="2600" dirty="0">
                <a:latin typeface="Arial" charset="0"/>
                <a:cs typeface="ＭＳ Ｐゴシック" charset="0"/>
              </a:rPr>
              <a:t>Individual child assessment</a:t>
            </a:r>
          </a:p>
          <a:p>
            <a:pPr marL="341313" indent="-341313">
              <a:spcAft>
                <a:spcPts val="600"/>
              </a:spcAft>
            </a:pPr>
            <a:r>
              <a:rPr lang="en-US" sz="2600" dirty="0">
                <a:latin typeface="Arial" charset="0"/>
                <a:cs typeface="ＭＳ Ｐゴシック" charset="0"/>
              </a:rPr>
              <a:t>Completed by each child’</a:t>
            </a:r>
            <a:r>
              <a:rPr lang="en-US" altLang="ja-JP" sz="2600" dirty="0">
                <a:latin typeface="Arial" charset="0"/>
                <a:cs typeface="ＭＳ Ｐゴシック" charset="0"/>
              </a:rPr>
              <a:t>s teacher</a:t>
            </a:r>
          </a:p>
          <a:p>
            <a:pPr marL="341313" indent="-341313">
              <a:spcAft>
                <a:spcPts val="600"/>
              </a:spcAft>
            </a:pPr>
            <a:r>
              <a:rPr lang="en-US" sz="2600" dirty="0">
                <a:latin typeface="Arial" charset="0"/>
                <a:cs typeface="ＭＳ Ｐゴシック" charset="0"/>
              </a:rPr>
              <a:t>Based on developmental research and theory</a:t>
            </a:r>
          </a:p>
          <a:p>
            <a:pPr marL="341313" indent="-341313">
              <a:spcAft>
                <a:spcPts val="600"/>
              </a:spcAft>
            </a:pPr>
            <a:r>
              <a:rPr lang="en-US" sz="2600" dirty="0">
                <a:latin typeface="Arial" charset="0"/>
                <a:cs typeface="ＭＳ Ｐゴシック" charset="0"/>
              </a:rPr>
              <a:t>Includes developmental sequences of behaviors along a continuum</a:t>
            </a:r>
          </a:p>
          <a:p>
            <a:pPr marL="341313" indent="-341313">
              <a:spcAft>
                <a:spcPts val="600"/>
              </a:spcAft>
            </a:pPr>
            <a:r>
              <a:rPr lang="en-US" sz="2600" dirty="0">
                <a:latin typeface="Arial" charset="0"/>
                <a:cs typeface="ＭＳ Ｐゴシック" charset="0"/>
              </a:rPr>
              <a:t>Spans the developmental continuum of children in a two-year kindergarten program</a:t>
            </a:r>
          </a:p>
        </p:txBody>
      </p:sp>
      <p:pic>
        <p:nvPicPr>
          <p:cNvPr id="65539"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1600200"/>
            <a:ext cx="1987550" cy="1539875"/>
          </a:xfrm>
          <a:prstGeom prst="rect">
            <a:avLst/>
          </a:prstGeom>
          <a:noFill/>
          <a:ln>
            <a:solidFill>
              <a:schemeClr val="dk1">
                <a:hueOff val="0"/>
                <a:satOff val="0"/>
                <a:lumOff val="0"/>
              </a:schemeClr>
            </a:solidFill>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0"/>
          </p:nvPr>
        </p:nvSpPr>
        <p:spPr/>
        <p:txBody>
          <a:bodyPr/>
          <a:lstStyle/>
          <a:p>
            <a:fld id="{3DD1D8A4-18A6-4FF6-B04A-C7B283AD30F4}" type="slidenum">
              <a:rPr lang="en-US" altLang="en-US" smtClean="0"/>
              <a:pPr/>
              <a:t>26</a:t>
            </a:fld>
            <a:endParaRPr lang="en-US" altLang="en-US"/>
          </a:p>
        </p:txBody>
      </p:sp>
    </p:spTree>
    <p:extLst>
      <p:ext uri="{BB962C8B-B14F-4D97-AF65-F5344CB8AC3E}">
        <p14:creationId xmlns:p14="http://schemas.microsoft.com/office/powerpoint/2010/main" val="19656250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DRDP-K (2015) English-Language Development Measures</a:t>
            </a:r>
          </a:p>
        </p:txBody>
      </p:sp>
      <p:sp>
        <p:nvSpPr>
          <p:cNvPr id="3" name="Content Placeholder 2"/>
          <p:cNvSpPr>
            <a:spLocks noGrp="1"/>
          </p:cNvSpPr>
          <p:nvPr>
            <p:ph idx="1"/>
          </p:nvPr>
        </p:nvSpPr>
        <p:spPr/>
        <p:txBody>
          <a:bodyPr/>
          <a:lstStyle/>
          <a:p>
            <a:pPr>
              <a:spcBef>
                <a:spcPts val="600"/>
              </a:spcBef>
              <a:spcAft>
                <a:spcPts val="1200"/>
              </a:spcAft>
            </a:pPr>
            <a:r>
              <a:rPr lang="en-US" sz="3000" dirty="0"/>
              <a:t>ELD 1: Comprehension of English (Receptive English) </a:t>
            </a:r>
          </a:p>
          <a:p>
            <a:pPr>
              <a:spcBef>
                <a:spcPts val="600"/>
              </a:spcBef>
              <a:spcAft>
                <a:spcPts val="1200"/>
              </a:spcAft>
            </a:pPr>
            <a:r>
              <a:rPr lang="en-US" sz="3000" dirty="0"/>
              <a:t>ELD 2: Self -Expression in English (Expressive English) </a:t>
            </a:r>
          </a:p>
          <a:p>
            <a:pPr>
              <a:spcBef>
                <a:spcPts val="600"/>
              </a:spcBef>
              <a:spcAft>
                <a:spcPts val="1200"/>
              </a:spcAft>
            </a:pPr>
            <a:r>
              <a:rPr lang="en-US" sz="3000" dirty="0"/>
              <a:t>ELD 3: Understanding and Response to English Literacy Activities </a:t>
            </a:r>
          </a:p>
          <a:p>
            <a:pPr>
              <a:spcBef>
                <a:spcPts val="600"/>
              </a:spcBef>
              <a:spcAft>
                <a:spcPts val="1200"/>
              </a:spcAft>
            </a:pPr>
            <a:r>
              <a:rPr lang="en-US" sz="3000" dirty="0"/>
              <a:t>ELD 4: Symbol, Letter, and Print Knowledge in English </a:t>
            </a:r>
          </a:p>
          <a:p>
            <a:pPr>
              <a:spcBef>
                <a:spcPts val="600"/>
              </a:spcBef>
              <a:spcAft>
                <a:spcPts val="1200"/>
              </a:spcAft>
            </a:pPr>
            <a:endParaRPr lang="en-US" sz="3000" dirty="0"/>
          </a:p>
        </p:txBody>
      </p:sp>
      <p:sp>
        <p:nvSpPr>
          <p:cNvPr id="5" name="Slide Number Placeholder 4"/>
          <p:cNvSpPr>
            <a:spLocks noGrp="1"/>
          </p:cNvSpPr>
          <p:nvPr>
            <p:ph type="sldNum" sz="quarter" idx="10"/>
          </p:nvPr>
        </p:nvSpPr>
        <p:spPr/>
        <p:txBody>
          <a:bodyPr/>
          <a:lstStyle/>
          <a:p>
            <a:fld id="{FCCD4C73-F94D-482C-9D48-349968E853D5}" type="slidenum">
              <a:rPr lang="en-US" altLang="en-US" smtClean="0"/>
              <a:pPr/>
              <a:t>27</a:t>
            </a:fld>
            <a:endParaRPr lang="en-US" altLang="en-US" dirty="0"/>
          </a:p>
        </p:txBody>
      </p:sp>
    </p:spTree>
    <p:extLst>
      <p:ext uri="{BB962C8B-B14F-4D97-AF65-F5344CB8AC3E}">
        <p14:creationId xmlns:p14="http://schemas.microsoft.com/office/powerpoint/2010/main" val="227005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 1: Comprehension of English (Receptive English) </a:t>
            </a:r>
          </a:p>
        </p:txBody>
      </p:sp>
      <p:pic>
        <p:nvPicPr>
          <p:cNvPr id="8" name="Content Placeholder 7"/>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320040" y="1783716"/>
            <a:ext cx="4038600" cy="3121427"/>
          </a:xfrm>
          <a:ln>
            <a:solidFill>
              <a:schemeClr val="tx1"/>
            </a:solidFill>
          </a:ln>
        </p:spPr>
      </p:pic>
      <p:sp>
        <p:nvSpPr>
          <p:cNvPr id="4" name="Content Placeholder 3"/>
          <p:cNvSpPr>
            <a:spLocks noGrp="1"/>
          </p:cNvSpPr>
          <p:nvPr>
            <p:ph sz="half" idx="2"/>
          </p:nvPr>
        </p:nvSpPr>
        <p:spPr>
          <a:xfrm>
            <a:off x="4648199" y="1600200"/>
            <a:ext cx="4212021" cy="4525963"/>
          </a:xfrm>
        </p:spPr>
        <p:txBody>
          <a:bodyPr/>
          <a:lstStyle/>
          <a:p>
            <a:pPr marL="236538" indent="-236538">
              <a:spcAft>
                <a:spcPts val="600"/>
              </a:spcAft>
            </a:pPr>
            <a:r>
              <a:rPr lang="en-US" sz="2600" dirty="0"/>
              <a:t>Consider the later level of the foundation. </a:t>
            </a:r>
          </a:p>
          <a:p>
            <a:pPr marL="236538" indent="-236538">
              <a:spcAft>
                <a:spcPts val="600"/>
              </a:spcAft>
            </a:pPr>
            <a:r>
              <a:rPr lang="en-US" sz="2600" dirty="0"/>
              <a:t>If a child is at that level, how do you know what their next steps will be?</a:t>
            </a:r>
          </a:p>
          <a:p>
            <a:pPr marL="236538" indent="-236538">
              <a:spcAft>
                <a:spcPts val="600"/>
              </a:spcAft>
            </a:pPr>
            <a:r>
              <a:rPr lang="en-US" sz="2600" dirty="0"/>
              <a:t>The DRDP-K can provide the developmental continuum between the latest foundation and the end of the TK year.</a:t>
            </a:r>
          </a:p>
          <a:p>
            <a:endParaRPr lang="en-US" dirty="0"/>
          </a:p>
        </p:txBody>
      </p:sp>
      <p:sp>
        <p:nvSpPr>
          <p:cNvPr id="5" name="Slide Number Placeholder 4"/>
          <p:cNvSpPr>
            <a:spLocks noGrp="1"/>
          </p:cNvSpPr>
          <p:nvPr>
            <p:ph type="sldNum" sz="quarter" idx="10"/>
          </p:nvPr>
        </p:nvSpPr>
        <p:spPr/>
        <p:txBody>
          <a:bodyPr/>
          <a:lstStyle/>
          <a:p>
            <a:fld id="{9AE7D25E-5024-4110-B41E-573C9F4E44E4}" type="slidenum">
              <a:rPr lang="en-US" altLang="en-US" smtClean="0"/>
              <a:pPr/>
              <a:t>28</a:t>
            </a:fld>
            <a:endParaRPr lang="en-US" altLang="en-US" dirty="0"/>
          </a:p>
        </p:txBody>
      </p:sp>
    </p:spTree>
    <p:extLst>
      <p:ext uri="{BB962C8B-B14F-4D97-AF65-F5344CB8AC3E}">
        <p14:creationId xmlns:p14="http://schemas.microsoft.com/office/powerpoint/2010/main" val="2607034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Approaches</a:t>
            </a:r>
          </a:p>
        </p:txBody>
      </p:sp>
      <p:sp>
        <p:nvSpPr>
          <p:cNvPr id="3" name="Content Placeholder 2"/>
          <p:cNvSpPr>
            <a:spLocks noGrp="1"/>
          </p:cNvSpPr>
          <p:nvPr>
            <p:ph sz="half" idx="1"/>
          </p:nvPr>
        </p:nvSpPr>
        <p:spPr>
          <a:xfrm>
            <a:off x="457200" y="1600200"/>
            <a:ext cx="4038600" cy="4772772"/>
          </a:xfrm>
        </p:spPr>
        <p:txBody>
          <a:bodyPr/>
          <a:lstStyle/>
          <a:p>
            <a:r>
              <a:rPr lang="en-US" sz="2400" dirty="0"/>
              <a:t>Observe over time in multiple settings</a:t>
            </a:r>
          </a:p>
          <a:p>
            <a:r>
              <a:rPr lang="en-US" sz="2400" dirty="0"/>
              <a:t>Utilize a team approach</a:t>
            </a:r>
          </a:p>
          <a:p>
            <a:r>
              <a:rPr lang="en-US" sz="2400" dirty="0"/>
              <a:t>Focus observations based on curricular goals and expectations</a:t>
            </a:r>
          </a:p>
          <a:p>
            <a:r>
              <a:rPr lang="en-US" sz="2400" dirty="0"/>
              <a:t>Include family members to understand a child’s language experience and usage</a:t>
            </a:r>
          </a:p>
        </p:txBody>
      </p:sp>
      <p:pic>
        <p:nvPicPr>
          <p:cNvPr id="6" name="Content Placeholder 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643102" y="1600200"/>
            <a:ext cx="4259483" cy="4260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0"/>
          </p:nvPr>
        </p:nvSpPr>
        <p:spPr/>
        <p:txBody>
          <a:bodyPr/>
          <a:lstStyle/>
          <a:p>
            <a:fld id="{FCCD4C73-F94D-482C-9D48-349968E853D5}" type="slidenum">
              <a:rPr lang="en-US" altLang="en-US" smtClean="0"/>
              <a:pPr/>
              <a:t>29</a:t>
            </a:fld>
            <a:endParaRPr lang="en-US" altLang="en-US" dirty="0"/>
          </a:p>
        </p:txBody>
      </p:sp>
    </p:spTree>
    <p:extLst>
      <p:ext uri="{BB962C8B-B14F-4D97-AF65-F5344CB8AC3E}">
        <p14:creationId xmlns:p14="http://schemas.microsoft.com/office/powerpoint/2010/main" val="75489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p:cNvSpPr>
          <p:nvPr>
            <p:ph type="title"/>
          </p:nvPr>
        </p:nvSpPr>
        <p:spPr>
          <a:xfrm>
            <a:off x="457200" y="156411"/>
            <a:ext cx="8229600" cy="1261227"/>
          </a:xfrm>
        </p:spPr>
        <p:txBody>
          <a:bodyPr/>
          <a:lstStyle/>
          <a:p>
            <a:r>
              <a:rPr lang="en-US" dirty="0"/>
              <a:t>When I Return to the Classroom…</a:t>
            </a:r>
            <a:endParaRPr lang="en-US" sz="4000" dirty="0"/>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29775" y="1417638"/>
            <a:ext cx="3693450" cy="4525963"/>
          </a:xfrm>
          <a:prstGeom prst="rect">
            <a:avLst/>
          </a:prstGeom>
          <a:ln w="38100">
            <a:solidFill>
              <a:srgbClr val="C00000"/>
            </a:solidFill>
          </a:ln>
        </p:spPr>
      </p:pic>
      <p:pic>
        <p:nvPicPr>
          <p:cNvPr id="8" name="Content Placeholder 7"/>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786667" y="1417638"/>
            <a:ext cx="3761666" cy="4525963"/>
          </a:xfrm>
          <a:prstGeom prst="rect">
            <a:avLst/>
          </a:prstGeom>
          <a:ln w="38100">
            <a:solidFill>
              <a:srgbClr val="C00000"/>
            </a:solidFill>
          </a:ln>
        </p:spPr>
      </p:pic>
      <p:sp>
        <p:nvSpPr>
          <p:cNvPr id="2" name="Slide Number Placeholder 1"/>
          <p:cNvSpPr>
            <a:spLocks noGrp="1"/>
          </p:cNvSpPr>
          <p:nvPr>
            <p:ph type="sldNum" sz="quarter" idx="10"/>
          </p:nvPr>
        </p:nvSpPr>
        <p:spPr/>
        <p:txBody>
          <a:bodyPr/>
          <a:lstStyle/>
          <a:p>
            <a:pPr>
              <a:defRPr/>
            </a:pPr>
            <a:fld id="{D6F3B364-8EDD-4EE8-AC37-058C0FCE36B0}" type="slidenum">
              <a:rPr lang="en-US" smtClean="0"/>
              <a:pPr>
                <a:defRPr/>
              </a:pPr>
              <a:t>3</a:t>
            </a:fld>
            <a:endParaRPr lang="en-US" dirty="0"/>
          </a:p>
        </p:txBody>
      </p:sp>
    </p:spTree>
    <p:extLst>
      <p:ext uri="{BB962C8B-B14F-4D97-AF65-F5344CB8AC3E}">
        <p14:creationId xmlns:p14="http://schemas.microsoft.com/office/powerpoint/2010/main" val="12492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tretch/>
        </p:blipFill>
        <p:spPr>
          <a:xfrm>
            <a:off x="1" y="-5570"/>
            <a:ext cx="9144000" cy="6863570"/>
          </a:xfrm>
        </p:spPr>
      </p:pic>
      <p:sp>
        <p:nvSpPr>
          <p:cNvPr id="64514" name="Title 1"/>
          <p:cNvSpPr>
            <a:spLocks noGrp="1"/>
          </p:cNvSpPr>
          <p:nvPr>
            <p:ph type="title"/>
          </p:nvPr>
        </p:nvSpPr>
        <p:spPr>
          <a:xfrm>
            <a:off x="383021" y="17347"/>
            <a:ext cx="8229600" cy="1143000"/>
          </a:xfrm>
        </p:spPr>
        <p:txBody>
          <a:bodyPr/>
          <a:lstStyle/>
          <a:p>
            <a:pPr algn="l"/>
            <a:r>
              <a:rPr lang="en-US" altLang="en-US" sz="3600" dirty="0">
                <a:solidFill>
                  <a:srgbClr val="FFFFFF"/>
                </a:solidFill>
                <a:effectLst>
                  <a:outerShdw blurRad="38100" dist="38100" dir="2700000" algn="tl">
                    <a:srgbClr val="000000">
                      <a:alpha val="43137"/>
                    </a:srgbClr>
                  </a:outerShdw>
                </a:effectLst>
              </a:rPr>
              <a:t>Code Switching</a:t>
            </a:r>
          </a:p>
        </p:txBody>
      </p:sp>
      <p:sp>
        <p:nvSpPr>
          <p:cNvPr id="3" name="Content Placeholder 2"/>
          <p:cNvSpPr>
            <a:spLocks noGrp="1"/>
          </p:cNvSpPr>
          <p:nvPr>
            <p:ph sz="half" idx="1"/>
          </p:nvPr>
        </p:nvSpPr>
        <p:spPr>
          <a:xfrm>
            <a:off x="228600" y="1059365"/>
            <a:ext cx="5090531" cy="1271240"/>
          </a:xfrm>
          <a:noFill/>
        </p:spPr>
        <p:txBody>
          <a:bodyPr/>
          <a:lstStyle/>
          <a:p>
            <a:pPr marL="0" indent="0">
              <a:buFont typeface="Arial" charset="0"/>
              <a:buNone/>
              <a:defRPr/>
            </a:pPr>
            <a:r>
              <a:rPr lang="en-US" b="1" dirty="0">
                <a:solidFill>
                  <a:schemeClr val="bg1"/>
                </a:solidFill>
                <a:effectLst>
                  <a:outerShdw blurRad="38100" dist="38100" dir="2700000" algn="tl">
                    <a:srgbClr val="000000">
                      <a:alpha val="43137"/>
                    </a:srgbClr>
                  </a:outerShdw>
                </a:effectLst>
              </a:rPr>
              <a:t>“Accept code switching as normal” </a:t>
            </a:r>
          </a:p>
          <a:p>
            <a:pPr marL="0" indent="0">
              <a:buFont typeface="Arial" charset="0"/>
              <a:buNone/>
              <a:defRPr/>
            </a:pPr>
            <a:r>
              <a:rPr lang="en-US" sz="1800" dirty="0">
                <a:solidFill>
                  <a:schemeClr val="bg1"/>
                </a:solidFill>
                <a:effectLst>
                  <a:outerShdw blurRad="38100" dist="38100" dir="2700000" algn="tl">
                    <a:srgbClr val="000000">
                      <a:alpha val="43137"/>
                    </a:srgbClr>
                  </a:outerShdw>
                </a:effectLst>
              </a:rPr>
              <a:t>   (PCF, Vol. 1, p. 181).</a:t>
            </a:r>
          </a:p>
          <a:p>
            <a:pPr>
              <a:buFont typeface="Arial" charset="0"/>
              <a:buChar char="•"/>
              <a:defRPr/>
            </a:pPr>
            <a:endParaRPr lang="en-US" b="1" dirty="0">
              <a:solidFill>
                <a:schemeClr val="bg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0"/>
          </p:nvPr>
        </p:nvSpPr>
        <p:spPr/>
        <p:txBody>
          <a:bodyPr/>
          <a:lstStyle/>
          <a:p>
            <a:fld id="{FCCD4C73-F94D-482C-9D48-349968E853D5}" type="slidenum">
              <a:rPr lang="en-US" altLang="en-US" smtClean="0"/>
              <a:pPr/>
              <a:t>30</a:t>
            </a:fld>
            <a:endParaRPr lang="en-US" altLang="en-US" dirty="0"/>
          </a:p>
        </p:txBody>
      </p:sp>
      <p:sp>
        <p:nvSpPr>
          <p:cNvPr id="8" name="Rectangle 5"/>
          <p:cNvSpPr>
            <a:spLocks noChangeArrowheads="1"/>
          </p:cNvSpPr>
          <p:nvPr/>
        </p:nvSpPr>
        <p:spPr bwMode="auto">
          <a:xfrm>
            <a:off x="2" y="6620558"/>
            <a:ext cx="921817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800" dirty="0"/>
              <a:t>©2017 California Department of Education</a:t>
            </a:r>
          </a:p>
        </p:txBody>
      </p:sp>
    </p:spTree>
    <p:extLst>
      <p:ext uri="{BB962C8B-B14F-4D97-AF65-F5344CB8AC3E}">
        <p14:creationId xmlns:p14="http://schemas.microsoft.com/office/powerpoint/2010/main" val="1095329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3758"/>
          </a:xfrm>
        </p:spPr>
        <p:txBody>
          <a:bodyPr/>
          <a:lstStyle/>
          <a:p>
            <a:r>
              <a:rPr lang="en-US" dirty="0"/>
              <a:t>Code Switching Quiz</a:t>
            </a:r>
          </a:p>
        </p:txBody>
      </p:sp>
      <p:pic>
        <p:nvPicPr>
          <p:cNvPr id="7" name="Content Placeholder 6"/>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457200" y="983758"/>
            <a:ext cx="4038600" cy="4913805"/>
          </a:xfrm>
          <a:ln>
            <a:solidFill>
              <a:schemeClr val="tx1"/>
            </a:solidFill>
          </a:ln>
        </p:spPr>
      </p:pic>
      <p:pic>
        <p:nvPicPr>
          <p:cNvPr id="6" name="Content Placeholder 5"/>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t="-234"/>
          <a:stretch/>
        </p:blipFill>
        <p:spPr>
          <a:xfrm>
            <a:off x="4648200" y="983758"/>
            <a:ext cx="4038600" cy="4913805"/>
          </a:xfrm>
          <a:ln>
            <a:solidFill>
              <a:schemeClr val="tx1"/>
            </a:solidFill>
          </a:ln>
        </p:spPr>
      </p:pic>
      <p:sp>
        <p:nvSpPr>
          <p:cNvPr id="5" name="Slide Number Placeholder 4"/>
          <p:cNvSpPr>
            <a:spLocks noGrp="1"/>
          </p:cNvSpPr>
          <p:nvPr>
            <p:ph type="sldNum" sz="quarter" idx="10"/>
          </p:nvPr>
        </p:nvSpPr>
        <p:spPr/>
        <p:txBody>
          <a:bodyPr/>
          <a:lstStyle/>
          <a:p>
            <a:fld id="{FCCD4C73-F94D-482C-9D48-349968E853D5}" type="slidenum">
              <a:rPr lang="en-US" altLang="en-US" smtClean="0"/>
              <a:pPr/>
              <a:t>31</a:t>
            </a:fld>
            <a:endParaRPr lang="en-US" altLang="en-US" dirty="0"/>
          </a:p>
        </p:txBody>
      </p:sp>
    </p:spTree>
    <p:extLst>
      <p:ext uri="{BB962C8B-B14F-4D97-AF65-F5344CB8AC3E}">
        <p14:creationId xmlns:p14="http://schemas.microsoft.com/office/powerpoint/2010/main" val="1054759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62"/>
            <a:ext cx="9144000" cy="1143000"/>
          </a:xfrm>
        </p:spPr>
        <p:txBody>
          <a:bodyPr/>
          <a:lstStyle/>
          <a:p>
            <a:r>
              <a:rPr lang="en-US" sz="3600" dirty="0"/>
              <a:t>Focused Video Viewing: </a:t>
            </a:r>
            <a:br>
              <a:rPr lang="en-US" sz="3600" dirty="0"/>
            </a:br>
            <a:r>
              <a:rPr lang="en-US" sz="3600" dirty="0"/>
              <a:t>Foundation Later Level, ELD 2.1</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83F8-3E0E-4B2C-8C07-596A1EA1CD7C}" type="slidenum">
              <a:rPr lang="en-US" altLang="en-US" smtClean="0"/>
              <a:pPr/>
              <a:t>32</a:t>
            </a:fld>
            <a:endParaRPr lang="en-US" altLang="en-US" dirty="0"/>
          </a:p>
        </p:txBody>
      </p:sp>
    </p:spTree>
    <p:extLst>
      <p:ext uri="{BB962C8B-B14F-4D97-AF65-F5344CB8AC3E}">
        <p14:creationId xmlns:p14="http://schemas.microsoft.com/office/powerpoint/2010/main" val="3438064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Focused Video Viewing Reflection</a:t>
            </a:r>
          </a:p>
        </p:txBody>
      </p:sp>
      <p:sp>
        <p:nvSpPr>
          <p:cNvPr id="3" name="Content Placeholder 2"/>
          <p:cNvSpPr>
            <a:spLocks noGrp="1"/>
          </p:cNvSpPr>
          <p:nvPr>
            <p:ph idx="1"/>
          </p:nvPr>
        </p:nvSpPr>
        <p:spPr/>
        <p:txBody>
          <a:bodyPr/>
          <a:lstStyle/>
          <a:p>
            <a:r>
              <a:rPr lang="en-US" dirty="0"/>
              <a:t>What behaviors did you notice that you see in your TK Classroom?</a:t>
            </a:r>
          </a:p>
          <a:p>
            <a:pPr marL="0" indent="0">
              <a:buNone/>
            </a:pPr>
            <a:endParaRPr lang="en-US" dirty="0"/>
          </a:p>
        </p:txBody>
      </p:sp>
      <p:sp>
        <p:nvSpPr>
          <p:cNvPr id="4" name="Slide Number Placeholder 3"/>
          <p:cNvSpPr>
            <a:spLocks noGrp="1"/>
          </p:cNvSpPr>
          <p:nvPr>
            <p:ph type="sldNum" sz="quarter" idx="10"/>
          </p:nvPr>
        </p:nvSpPr>
        <p:spPr/>
        <p:txBody>
          <a:bodyPr/>
          <a:lstStyle/>
          <a:p>
            <a:fld id="{7BF583F8-3E0E-4B2C-8C07-596A1EA1CD7C}" type="slidenum">
              <a:rPr lang="en-US" altLang="en-US" smtClean="0"/>
              <a:pPr/>
              <a:t>33</a:t>
            </a:fld>
            <a:endParaRPr lang="en-US" altLang="en-US" dirty="0"/>
          </a:p>
        </p:txBody>
      </p:sp>
    </p:spTree>
    <p:extLst>
      <p:ext uri="{BB962C8B-B14F-4D97-AF65-F5344CB8AC3E}">
        <p14:creationId xmlns:p14="http://schemas.microsoft.com/office/powerpoint/2010/main" val="3480678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p:cNvSpPr txBox="1">
            <a:spLocks noChangeArrowheads="1"/>
          </p:cNvSpPr>
          <p:nvPr/>
        </p:nvSpPr>
        <p:spPr bwMode="auto">
          <a:xfrm>
            <a:off x="228600" y="1822450"/>
            <a:ext cx="8763000" cy="52387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2800" b="1" i="1" dirty="0">
                <a:latin typeface="+mn-lt"/>
                <a:cs typeface="Arial" charset="0"/>
              </a:rPr>
              <a:t>ELD Continuum</a:t>
            </a:r>
          </a:p>
        </p:txBody>
      </p:sp>
      <p:cxnSp>
        <p:nvCxnSpPr>
          <p:cNvPr id="7" name="Straight Arrow Connector 6"/>
          <p:cNvCxnSpPr/>
          <p:nvPr/>
        </p:nvCxnSpPr>
        <p:spPr>
          <a:xfrm>
            <a:off x="185738" y="2460625"/>
            <a:ext cx="914400" cy="0"/>
          </a:xfrm>
          <a:prstGeom prst="straightConnector1">
            <a:avLst/>
          </a:prstGeom>
          <a:ln w="57150">
            <a:solidFill>
              <a:srgbClr val="B95B2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94000" y="2489200"/>
            <a:ext cx="762000" cy="0"/>
          </a:xfrm>
          <a:prstGeom prst="straightConnector1">
            <a:avLst/>
          </a:prstGeom>
          <a:ln w="57150">
            <a:solidFill>
              <a:srgbClr val="B95B22"/>
            </a:solidFill>
            <a:tailEnd type="arrow"/>
          </a:ln>
        </p:spPr>
        <p:style>
          <a:lnRef idx="1">
            <a:schemeClr val="accent1"/>
          </a:lnRef>
          <a:fillRef idx="0">
            <a:schemeClr val="accent1"/>
          </a:fillRef>
          <a:effectRef idx="0">
            <a:schemeClr val="accent1"/>
          </a:effectRef>
          <a:fontRef idx="minor">
            <a:schemeClr val="tx1"/>
          </a:fontRef>
        </p:style>
      </p:cxnSp>
      <p:sp>
        <p:nvSpPr>
          <p:cNvPr id="11" name="TextBox 2"/>
          <p:cNvSpPr txBox="1">
            <a:spLocks noChangeArrowheads="1"/>
          </p:cNvSpPr>
          <p:nvPr/>
        </p:nvSpPr>
        <p:spPr bwMode="auto">
          <a:xfrm>
            <a:off x="455613" y="3070225"/>
            <a:ext cx="8153400" cy="968375"/>
          </a:xfrm>
          <a:prstGeom prst="rect">
            <a:avLst/>
          </a:prstGeom>
          <a:solidFill>
            <a:schemeClr val="bg2">
              <a:lumMod val="25000"/>
              <a:alpha val="20000"/>
            </a:schemeClr>
          </a:solidFill>
          <a:ln w="12700" cmpd="sng">
            <a:solidFill>
              <a:schemeClr val="bg2">
                <a:lumMod val="50000"/>
              </a:schemeClr>
            </a:solidFill>
            <a:prstDash val="dot"/>
            <a:miter lim="800000"/>
            <a:headEnd/>
            <a:tailEnd/>
          </a:ln>
        </p:spPr>
        <p:txBody>
          <a:bodyPr>
            <a:spAutoFit/>
          </a:bodyPr>
          <a:lstStyle/>
          <a:p>
            <a:pPr marL="0" lvl="1" algn="ctr" fontAlgn="auto">
              <a:lnSpc>
                <a:spcPct val="120000"/>
              </a:lnSpc>
              <a:spcBef>
                <a:spcPts val="0"/>
              </a:spcBef>
              <a:spcAft>
                <a:spcPts val="0"/>
              </a:spcAft>
              <a:defRPr/>
            </a:pPr>
            <a:r>
              <a:rPr lang="en-US" sz="2800" b="1" dirty="0">
                <a:latin typeface="+mn-lt"/>
                <a:ea typeface="+mn-ea"/>
                <a:cs typeface="Arial" pitchFamily="34" charset="0"/>
              </a:rPr>
              <a:t>Extent of Linguistic Support</a:t>
            </a:r>
          </a:p>
          <a:p>
            <a:pPr marL="0" lvl="1" algn="ctr" fontAlgn="auto">
              <a:lnSpc>
                <a:spcPct val="120000"/>
              </a:lnSpc>
              <a:spcBef>
                <a:spcPts val="0"/>
              </a:spcBef>
              <a:spcAft>
                <a:spcPts val="0"/>
              </a:spcAft>
              <a:defRPr/>
            </a:pPr>
            <a:r>
              <a:rPr lang="en-US" sz="2000" dirty="0">
                <a:latin typeface="+mn-lt"/>
                <a:ea typeface="+mn-ea"/>
                <a:cs typeface="Arial" pitchFamily="34" charset="0"/>
              </a:rPr>
              <a:t>Substantial                                 Moderate                                    Light</a:t>
            </a:r>
          </a:p>
        </p:txBody>
      </p:sp>
      <p:cxnSp>
        <p:nvCxnSpPr>
          <p:cNvPr id="19" name="Straight Arrow Connector 18"/>
          <p:cNvCxnSpPr/>
          <p:nvPr/>
        </p:nvCxnSpPr>
        <p:spPr>
          <a:xfrm>
            <a:off x="5468938" y="2503488"/>
            <a:ext cx="762000" cy="0"/>
          </a:xfrm>
          <a:prstGeom prst="straightConnector1">
            <a:avLst/>
          </a:prstGeom>
          <a:ln w="57150">
            <a:solidFill>
              <a:srgbClr val="B95B2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805738" y="2503488"/>
            <a:ext cx="762000" cy="0"/>
          </a:xfrm>
          <a:prstGeom prst="straightConnector1">
            <a:avLst/>
          </a:prstGeom>
          <a:ln w="57150">
            <a:solidFill>
              <a:srgbClr val="B95B22"/>
            </a:solidFill>
            <a:tailEnd type="arrow"/>
          </a:ln>
        </p:spPr>
        <p:style>
          <a:lnRef idx="1">
            <a:schemeClr val="accent1"/>
          </a:lnRef>
          <a:fillRef idx="0">
            <a:schemeClr val="accent1"/>
          </a:fillRef>
          <a:effectRef idx="0">
            <a:schemeClr val="accent1"/>
          </a:effectRef>
          <a:fontRef idx="minor">
            <a:schemeClr val="tx1"/>
          </a:fontRef>
        </p:style>
      </p:cxnSp>
      <p:sp>
        <p:nvSpPr>
          <p:cNvPr id="54280" name="Title 2"/>
          <p:cNvSpPr>
            <a:spLocks noGrp="1"/>
          </p:cNvSpPr>
          <p:nvPr>
            <p:ph type="title" sz="quarter"/>
          </p:nvPr>
        </p:nvSpPr>
        <p:spPr/>
        <p:txBody>
          <a:bodyPr/>
          <a:lstStyle/>
          <a:p>
            <a:r>
              <a:rPr lang="en-US" altLang="en-US" sz="2800" dirty="0">
                <a:latin typeface="Arial" charset="0"/>
                <a:ea typeface="ＭＳ Ｐゴシック" charset="-128"/>
              </a:rPr>
              <a:t>English Language Development Standards: </a:t>
            </a:r>
            <a:r>
              <a:rPr lang="en-US" altLang="en-US" dirty="0">
                <a:latin typeface="Arial" charset="0"/>
                <a:ea typeface="ＭＳ Ｐゴシック" charset="-128"/>
              </a:rPr>
              <a:t>ELD Proficiency Levels</a:t>
            </a:r>
          </a:p>
        </p:txBody>
      </p:sp>
      <p:sp>
        <p:nvSpPr>
          <p:cNvPr id="5" name="Content Placeholder 4"/>
          <p:cNvSpPr>
            <a:spLocks noGrp="1"/>
          </p:cNvSpPr>
          <p:nvPr>
            <p:ph sz="quarter" idx="3"/>
          </p:nvPr>
        </p:nvSpPr>
        <p:spPr>
          <a:xfrm>
            <a:off x="455613" y="4395787"/>
            <a:ext cx="8188325" cy="2187575"/>
          </a:xfrm>
        </p:spPr>
        <p:txBody>
          <a:bodyPr/>
          <a:lstStyle/>
          <a:p>
            <a:pPr marL="0" indent="0" algn="ctr" eaLnBrk="1" hangingPunct="1">
              <a:buNone/>
            </a:pPr>
            <a:r>
              <a:rPr lang="en-US" altLang="en-US" sz="2400" b="1" dirty="0"/>
              <a:t>Use appropriate scaffolding strategies for each level of the ELD continuum to help English learners.</a:t>
            </a:r>
          </a:p>
          <a:p>
            <a:pPr marL="0" indent="0">
              <a:buNone/>
            </a:pPr>
            <a:endParaRPr lang="en-US" sz="2400" dirty="0"/>
          </a:p>
        </p:txBody>
      </p:sp>
      <p:sp>
        <p:nvSpPr>
          <p:cNvPr id="54287" name="Slide Number Placeholder 11"/>
          <p:cNvSpPr>
            <a:spLocks noGrp="1"/>
          </p:cNvSpPr>
          <p:nvPr>
            <p:ph type="sldNum" sz="quarter" idx="10"/>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CDF15C9-8669-264C-B6CA-92FD68A005E8}" type="slidenum">
              <a:rPr lang="en-US" altLang="en-US" sz="1200">
                <a:solidFill>
                  <a:srgbClr val="595959"/>
                </a:solidFill>
                <a:latin typeface="+mj-lt"/>
              </a:rPr>
              <a:pPr eaLnBrk="1" hangingPunct="1"/>
              <a:t>34</a:t>
            </a:fld>
            <a:endParaRPr lang="en-US" altLang="en-US" sz="1200" dirty="0">
              <a:solidFill>
                <a:srgbClr val="595959"/>
              </a:solidFill>
              <a:latin typeface="+mj-lt"/>
            </a:endParaRPr>
          </a:p>
        </p:txBody>
      </p:sp>
      <p:graphicFrame>
        <p:nvGraphicFramePr>
          <p:cNvPr id="2" name="Table 1"/>
          <p:cNvGraphicFramePr>
            <a:graphicFrameLocks noGrp="1"/>
          </p:cNvGraphicFramePr>
          <p:nvPr/>
        </p:nvGraphicFramePr>
        <p:xfrm>
          <a:off x="1100138" y="2219325"/>
          <a:ext cx="7543800" cy="457200"/>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57200">
                <a:tc>
                  <a:txBody>
                    <a:bodyPr/>
                    <a:lstStyle>
                      <a:lvl1pPr eaLnBrk="0" hangingPunct="0">
                        <a:spcBef>
                          <a:spcPts val="2000"/>
                        </a:spcBef>
                        <a:buClr>
                          <a:schemeClr val="accent1"/>
                        </a:buClr>
                        <a:buFont typeface="Wingdings 2" pitchFamily="18" charset="2"/>
                        <a:defRPr>
                          <a:solidFill>
                            <a:srgbClr val="595959"/>
                          </a:solidFill>
                          <a:latin typeface="Century Gothic" pitchFamily="34" charset="0"/>
                          <a:ea typeface="ＭＳ Ｐゴシック" pitchFamily="34" charset="-128"/>
                        </a:defRPr>
                      </a:lvl1pPr>
                      <a:lvl2pPr marL="37931725" indent="-37474525" eaLnBrk="0" hangingPunct="0">
                        <a:spcBef>
                          <a:spcPts val="600"/>
                        </a:spcBef>
                        <a:buClr>
                          <a:srgbClr val="51640B"/>
                        </a:buClr>
                        <a:buFont typeface="Wingdings 2" pitchFamily="18" charset="2"/>
                        <a:defRPr sz="1600">
                          <a:solidFill>
                            <a:srgbClr val="595959"/>
                          </a:solidFill>
                          <a:latin typeface="Century Gothic" pitchFamily="34" charset="0"/>
                          <a:ea typeface="ＭＳ Ｐゴシック" pitchFamily="34" charset="-128"/>
                        </a:defRPr>
                      </a:lvl2pPr>
                      <a:lvl3pPr eaLnBrk="0" hangingPunct="0">
                        <a:spcBef>
                          <a:spcPts val="600"/>
                        </a:spcBef>
                        <a:defRPr sz="1600">
                          <a:solidFill>
                            <a:srgbClr val="595959"/>
                          </a:solidFill>
                          <a:latin typeface="Century Gothic" pitchFamily="34" charset="0"/>
                          <a:ea typeface="ＭＳ Ｐゴシック" pitchFamily="34" charset="-128"/>
                        </a:defRPr>
                      </a:lvl3pPr>
                      <a:lvl4pPr eaLnBrk="0" hangingPunct="0">
                        <a:spcBef>
                          <a:spcPts val="600"/>
                        </a:spcBef>
                        <a:defRPr sz="1600">
                          <a:solidFill>
                            <a:srgbClr val="595959"/>
                          </a:solidFill>
                          <a:latin typeface="Century Gothic" pitchFamily="34" charset="0"/>
                          <a:ea typeface="ＭＳ Ｐゴシック" pitchFamily="34" charset="-128"/>
                        </a:defRPr>
                      </a:lvl4pPr>
                      <a:lvl5pPr eaLnBrk="0" hangingPunct="0">
                        <a:spcBef>
                          <a:spcPts val="600"/>
                        </a:spcBef>
                        <a:defRPr sz="1600">
                          <a:solidFill>
                            <a:srgbClr val="595959"/>
                          </a:solidFill>
                          <a:latin typeface="Century Gothic" pitchFamily="34" charset="0"/>
                          <a:ea typeface="ＭＳ Ｐゴシック" pitchFamily="34" charset="-128"/>
                        </a:defRPr>
                      </a:lvl5pPr>
                      <a:lvl6pPr marL="457200" eaLnBrk="0" fontAlgn="base" hangingPunct="0">
                        <a:spcBef>
                          <a:spcPts val="600"/>
                        </a:spcBef>
                        <a:spcAft>
                          <a:spcPct val="0"/>
                        </a:spcAft>
                        <a:defRPr sz="1600">
                          <a:solidFill>
                            <a:srgbClr val="595959"/>
                          </a:solidFill>
                          <a:latin typeface="Century Gothic" pitchFamily="34" charset="0"/>
                          <a:ea typeface="ＭＳ Ｐゴシック" pitchFamily="34" charset="-128"/>
                        </a:defRPr>
                      </a:lvl6pPr>
                      <a:lvl7pPr marL="914400" eaLnBrk="0" fontAlgn="base" hangingPunct="0">
                        <a:spcBef>
                          <a:spcPts val="600"/>
                        </a:spcBef>
                        <a:spcAft>
                          <a:spcPct val="0"/>
                        </a:spcAft>
                        <a:defRPr sz="1600">
                          <a:solidFill>
                            <a:srgbClr val="595959"/>
                          </a:solidFill>
                          <a:latin typeface="Century Gothic" pitchFamily="34" charset="0"/>
                          <a:ea typeface="ＭＳ Ｐゴシック" pitchFamily="34" charset="-128"/>
                        </a:defRPr>
                      </a:lvl7pPr>
                      <a:lvl8pPr marL="1371600" eaLnBrk="0" fontAlgn="base" hangingPunct="0">
                        <a:spcBef>
                          <a:spcPts val="600"/>
                        </a:spcBef>
                        <a:spcAft>
                          <a:spcPct val="0"/>
                        </a:spcAft>
                        <a:defRPr sz="1600">
                          <a:solidFill>
                            <a:srgbClr val="595959"/>
                          </a:solidFill>
                          <a:latin typeface="Century Gothic" pitchFamily="34" charset="0"/>
                          <a:ea typeface="ＭＳ Ｐゴシック" pitchFamily="34" charset="-128"/>
                        </a:defRPr>
                      </a:lvl8pPr>
                      <a:lvl9pPr marL="1828800" eaLnBrk="0" fontAlgn="base" hangingPunct="0">
                        <a:spcBef>
                          <a:spcPts val="600"/>
                        </a:spcBef>
                        <a:spcAft>
                          <a:spcPct val="0"/>
                        </a:spcAft>
                        <a:defRPr sz="1600">
                          <a:solidFill>
                            <a:srgbClr val="595959"/>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entury Gothic" pitchFamily="34" charset="0"/>
                          <a:ea typeface="ＭＳ Ｐゴシック" pitchFamily="34" charset="-128"/>
                        </a:rPr>
                        <a:t>Emerging</a:t>
                      </a:r>
                    </a:p>
                  </a:txBody>
                  <a:tcPr horzOverflow="overflow">
                    <a:lnL>
                      <a:noFill/>
                    </a:lnL>
                    <a:lnR>
                      <a:noFill/>
                    </a:lnR>
                    <a:lnT>
                      <a:noFill/>
                    </a:lnT>
                    <a:lnB>
                      <a:noFill/>
                    </a:lnB>
                    <a:lnTlToBr>
                      <a:noFill/>
                    </a:lnTlToBr>
                    <a:lnBlToTr>
                      <a:noFill/>
                    </a:lnBlToTr>
                    <a:noFill/>
                  </a:tcPr>
                </a:tc>
                <a:tc>
                  <a:txBody>
                    <a:bodyPr/>
                    <a:lstStyle>
                      <a:lvl1pPr eaLnBrk="0" hangingPunct="0">
                        <a:spcBef>
                          <a:spcPts val="2000"/>
                        </a:spcBef>
                        <a:buClr>
                          <a:schemeClr val="accent1"/>
                        </a:buClr>
                        <a:buFont typeface="Wingdings 2" pitchFamily="18" charset="2"/>
                        <a:defRPr>
                          <a:solidFill>
                            <a:srgbClr val="595959"/>
                          </a:solidFill>
                          <a:latin typeface="Century Gothic" pitchFamily="34" charset="0"/>
                          <a:ea typeface="ＭＳ Ｐゴシック" pitchFamily="34" charset="-128"/>
                        </a:defRPr>
                      </a:lvl1pPr>
                      <a:lvl2pPr marL="37931725" indent="-37474525" eaLnBrk="0" hangingPunct="0">
                        <a:spcBef>
                          <a:spcPts val="600"/>
                        </a:spcBef>
                        <a:buClr>
                          <a:srgbClr val="51640B"/>
                        </a:buClr>
                        <a:buFont typeface="Wingdings 2" pitchFamily="18" charset="2"/>
                        <a:defRPr sz="1600">
                          <a:solidFill>
                            <a:srgbClr val="595959"/>
                          </a:solidFill>
                          <a:latin typeface="Century Gothic" pitchFamily="34" charset="0"/>
                          <a:ea typeface="ＭＳ Ｐゴシック" pitchFamily="34" charset="-128"/>
                        </a:defRPr>
                      </a:lvl2pPr>
                      <a:lvl3pPr eaLnBrk="0" hangingPunct="0">
                        <a:spcBef>
                          <a:spcPts val="600"/>
                        </a:spcBef>
                        <a:defRPr sz="1600">
                          <a:solidFill>
                            <a:srgbClr val="595959"/>
                          </a:solidFill>
                          <a:latin typeface="Century Gothic" pitchFamily="34" charset="0"/>
                          <a:ea typeface="ＭＳ Ｐゴシック" pitchFamily="34" charset="-128"/>
                        </a:defRPr>
                      </a:lvl3pPr>
                      <a:lvl4pPr eaLnBrk="0" hangingPunct="0">
                        <a:spcBef>
                          <a:spcPts val="600"/>
                        </a:spcBef>
                        <a:defRPr sz="1600">
                          <a:solidFill>
                            <a:srgbClr val="595959"/>
                          </a:solidFill>
                          <a:latin typeface="Century Gothic" pitchFamily="34" charset="0"/>
                          <a:ea typeface="ＭＳ Ｐゴシック" pitchFamily="34" charset="-128"/>
                        </a:defRPr>
                      </a:lvl4pPr>
                      <a:lvl5pPr eaLnBrk="0" hangingPunct="0">
                        <a:spcBef>
                          <a:spcPts val="600"/>
                        </a:spcBef>
                        <a:defRPr sz="1600">
                          <a:solidFill>
                            <a:srgbClr val="595959"/>
                          </a:solidFill>
                          <a:latin typeface="Century Gothic" pitchFamily="34" charset="0"/>
                          <a:ea typeface="ＭＳ Ｐゴシック" pitchFamily="34" charset="-128"/>
                        </a:defRPr>
                      </a:lvl5pPr>
                      <a:lvl6pPr marL="457200" eaLnBrk="0" fontAlgn="base" hangingPunct="0">
                        <a:spcBef>
                          <a:spcPts val="600"/>
                        </a:spcBef>
                        <a:spcAft>
                          <a:spcPct val="0"/>
                        </a:spcAft>
                        <a:defRPr sz="1600">
                          <a:solidFill>
                            <a:srgbClr val="595959"/>
                          </a:solidFill>
                          <a:latin typeface="Century Gothic" pitchFamily="34" charset="0"/>
                          <a:ea typeface="ＭＳ Ｐゴシック" pitchFamily="34" charset="-128"/>
                        </a:defRPr>
                      </a:lvl6pPr>
                      <a:lvl7pPr marL="914400" eaLnBrk="0" fontAlgn="base" hangingPunct="0">
                        <a:spcBef>
                          <a:spcPts val="600"/>
                        </a:spcBef>
                        <a:spcAft>
                          <a:spcPct val="0"/>
                        </a:spcAft>
                        <a:defRPr sz="1600">
                          <a:solidFill>
                            <a:srgbClr val="595959"/>
                          </a:solidFill>
                          <a:latin typeface="Century Gothic" pitchFamily="34" charset="0"/>
                          <a:ea typeface="ＭＳ Ｐゴシック" pitchFamily="34" charset="-128"/>
                        </a:defRPr>
                      </a:lvl7pPr>
                      <a:lvl8pPr marL="1371600" eaLnBrk="0" fontAlgn="base" hangingPunct="0">
                        <a:spcBef>
                          <a:spcPts val="600"/>
                        </a:spcBef>
                        <a:spcAft>
                          <a:spcPct val="0"/>
                        </a:spcAft>
                        <a:defRPr sz="1600">
                          <a:solidFill>
                            <a:srgbClr val="595959"/>
                          </a:solidFill>
                          <a:latin typeface="Century Gothic" pitchFamily="34" charset="0"/>
                          <a:ea typeface="ＭＳ Ｐゴシック" pitchFamily="34" charset="-128"/>
                        </a:defRPr>
                      </a:lvl8pPr>
                      <a:lvl9pPr marL="1828800" eaLnBrk="0" fontAlgn="base" hangingPunct="0">
                        <a:spcBef>
                          <a:spcPts val="600"/>
                        </a:spcBef>
                        <a:spcAft>
                          <a:spcPct val="0"/>
                        </a:spcAft>
                        <a:defRPr sz="1600">
                          <a:solidFill>
                            <a:srgbClr val="595959"/>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entury Gothic" pitchFamily="34" charset="0"/>
                          <a:ea typeface="ＭＳ Ｐゴシック" pitchFamily="34" charset="-128"/>
                        </a:rPr>
                        <a:t>Expanding</a:t>
                      </a:r>
                    </a:p>
                  </a:txBody>
                  <a:tcPr horzOverflow="overflow">
                    <a:lnL>
                      <a:noFill/>
                    </a:lnL>
                    <a:lnR>
                      <a:noFill/>
                    </a:lnR>
                    <a:lnT>
                      <a:noFill/>
                    </a:lnT>
                    <a:lnB>
                      <a:noFill/>
                    </a:lnB>
                    <a:lnTlToBr>
                      <a:noFill/>
                    </a:lnTlToBr>
                    <a:lnBlToTr>
                      <a:noFill/>
                    </a:lnBlToTr>
                    <a:noFill/>
                  </a:tcPr>
                </a:tc>
                <a:tc>
                  <a:txBody>
                    <a:bodyPr/>
                    <a:lstStyle>
                      <a:lvl1pPr eaLnBrk="0" hangingPunct="0">
                        <a:spcBef>
                          <a:spcPts val="2000"/>
                        </a:spcBef>
                        <a:buClr>
                          <a:schemeClr val="accent1"/>
                        </a:buClr>
                        <a:buFont typeface="Wingdings 2" pitchFamily="18" charset="2"/>
                        <a:defRPr>
                          <a:solidFill>
                            <a:srgbClr val="595959"/>
                          </a:solidFill>
                          <a:latin typeface="Century Gothic" pitchFamily="34" charset="0"/>
                          <a:ea typeface="ＭＳ Ｐゴシック" pitchFamily="34" charset="-128"/>
                        </a:defRPr>
                      </a:lvl1pPr>
                      <a:lvl2pPr marL="37931725" indent="-37474525" eaLnBrk="0" hangingPunct="0">
                        <a:spcBef>
                          <a:spcPts val="600"/>
                        </a:spcBef>
                        <a:buClr>
                          <a:srgbClr val="51640B"/>
                        </a:buClr>
                        <a:buFont typeface="Wingdings 2" pitchFamily="18" charset="2"/>
                        <a:defRPr sz="1600">
                          <a:solidFill>
                            <a:srgbClr val="595959"/>
                          </a:solidFill>
                          <a:latin typeface="Century Gothic" pitchFamily="34" charset="0"/>
                          <a:ea typeface="ＭＳ Ｐゴシック" pitchFamily="34" charset="-128"/>
                        </a:defRPr>
                      </a:lvl2pPr>
                      <a:lvl3pPr eaLnBrk="0" hangingPunct="0">
                        <a:spcBef>
                          <a:spcPts val="600"/>
                        </a:spcBef>
                        <a:defRPr sz="1600">
                          <a:solidFill>
                            <a:srgbClr val="595959"/>
                          </a:solidFill>
                          <a:latin typeface="Century Gothic" pitchFamily="34" charset="0"/>
                          <a:ea typeface="ＭＳ Ｐゴシック" pitchFamily="34" charset="-128"/>
                        </a:defRPr>
                      </a:lvl3pPr>
                      <a:lvl4pPr eaLnBrk="0" hangingPunct="0">
                        <a:spcBef>
                          <a:spcPts val="600"/>
                        </a:spcBef>
                        <a:defRPr sz="1600">
                          <a:solidFill>
                            <a:srgbClr val="595959"/>
                          </a:solidFill>
                          <a:latin typeface="Century Gothic" pitchFamily="34" charset="0"/>
                          <a:ea typeface="ＭＳ Ｐゴシック" pitchFamily="34" charset="-128"/>
                        </a:defRPr>
                      </a:lvl4pPr>
                      <a:lvl5pPr eaLnBrk="0" hangingPunct="0">
                        <a:spcBef>
                          <a:spcPts val="600"/>
                        </a:spcBef>
                        <a:defRPr sz="1600">
                          <a:solidFill>
                            <a:srgbClr val="595959"/>
                          </a:solidFill>
                          <a:latin typeface="Century Gothic" pitchFamily="34" charset="0"/>
                          <a:ea typeface="ＭＳ Ｐゴシック" pitchFamily="34" charset="-128"/>
                        </a:defRPr>
                      </a:lvl5pPr>
                      <a:lvl6pPr marL="457200" eaLnBrk="0" fontAlgn="base" hangingPunct="0">
                        <a:spcBef>
                          <a:spcPts val="600"/>
                        </a:spcBef>
                        <a:spcAft>
                          <a:spcPct val="0"/>
                        </a:spcAft>
                        <a:defRPr sz="1600">
                          <a:solidFill>
                            <a:srgbClr val="595959"/>
                          </a:solidFill>
                          <a:latin typeface="Century Gothic" pitchFamily="34" charset="0"/>
                          <a:ea typeface="ＭＳ Ｐゴシック" pitchFamily="34" charset="-128"/>
                        </a:defRPr>
                      </a:lvl6pPr>
                      <a:lvl7pPr marL="914400" eaLnBrk="0" fontAlgn="base" hangingPunct="0">
                        <a:spcBef>
                          <a:spcPts val="600"/>
                        </a:spcBef>
                        <a:spcAft>
                          <a:spcPct val="0"/>
                        </a:spcAft>
                        <a:defRPr sz="1600">
                          <a:solidFill>
                            <a:srgbClr val="595959"/>
                          </a:solidFill>
                          <a:latin typeface="Century Gothic" pitchFamily="34" charset="0"/>
                          <a:ea typeface="ＭＳ Ｐゴシック" pitchFamily="34" charset="-128"/>
                        </a:defRPr>
                      </a:lvl7pPr>
                      <a:lvl8pPr marL="1371600" eaLnBrk="0" fontAlgn="base" hangingPunct="0">
                        <a:spcBef>
                          <a:spcPts val="600"/>
                        </a:spcBef>
                        <a:spcAft>
                          <a:spcPct val="0"/>
                        </a:spcAft>
                        <a:defRPr sz="1600">
                          <a:solidFill>
                            <a:srgbClr val="595959"/>
                          </a:solidFill>
                          <a:latin typeface="Century Gothic" pitchFamily="34" charset="0"/>
                          <a:ea typeface="ＭＳ Ｐゴシック" pitchFamily="34" charset="-128"/>
                        </a:defRPr>
                      </a:lvl8pPr>
                      <a:lvl9pPr marL="1828800" eaLnBrk="0" fontAlgn="base" hangingPunct="0">
                        <a:spcBef>
                          <a:spcPts val="600"/>
                        </a:spcBef>
                        <a:spcAft>
                          <a:spcPct val="0"/>
                        </a:spcAft>
                        <a:defRPr sz="1600">
                          <a:solidFill>
                            <a:srgbClr val="595959"/>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entury Gothic" pitchFamily="34" charset="0"/>
                          <a:ea typeface="ＭＳ Ｐゴシック" pitchFamily="34" charset="-128"/>
                        </a:rPr>
                        <a:t>   Bridging</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4285" name="Picture 12" descr="ELD ppt-2.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200" y="2765425"/>
            <a:ext cx="81518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75009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Look at What We Have so Far</a:t>
            </a:r>
          </a:p>
        </p:txBody>
      </p:sp>
      <p:sp>
        <p:nvSpPr>
          <p:cNvPr id="3" name="Content Placeholder 2"/>
          <p:cNvSpPr>
            <a:spLocks noGrp="1"/>
          </p:cNvSpPr>
          <p:nvPr>
            <p:ph idx="1"/>
          </p:nvPr>
        </p:nvSpPr>
        <p:spPr/>
        <p:txBody>
          <a:bodyPr/>
          <a:lstStyle/>
          <a:p>
            <a:pPr marL="514350" indent="-514350">
              <a:spcBef>
                <a:spcPts val="0"/>
              </a:spcBef>
              <a:spcAft>
                <a:spcPts val="1200"/>
              </a:spcAft>
              <a:buFont typeface="+mj-lt"/>
              <a:buAutoNum type="arabicPeriod"/>
            </a:pPr>
            <a:r>
              <a:rPr lang="en-US" dirty="0"/>
              <a:t>Think about what is resonating with you today. </a:t>
            </a:r>
          </a:p>
          <a:p>
            <a:pPr marL="514350" indent="-514350">
              <a:spcBef>
                <a:spcPts val="0"/>
              </a:spcBef>
              <a:spcAft>
                <a:spcPts val="1200"/>
              </a:spcAft>
              <a:buFont typeface="+mj-lt"/>
              <a:buAutoNum type="arabicPeriod"/>
            </a:pPr>
            <a:r>
              <a:rPr lang="en-US" dirty="0"/>
              <a:t>What can you do with the information you have garnered so far? </a:t>
            </a:r>
          </a:p>
          <a:p>
            <a:pPr marL="514350" indent="-514350">
              <a:spcBef>
                <a:spcPts val="0"/>
              </a:spcBef>
              <a:spcAft>
                <a:spcPts val="1200"/>
              </a:spcAft>
              <a:buFont typeface="+mj-lt"/>
              <a:buAutoNum type="arabicPeriod"/>
            </a:pPr>
            <a:r>
              <a:rPr lang="en-US" dirty="0"/>
              <a:t>Partner with someone you have not yet talked with today and exchange thoughts about this prompt. </a:t>
            </a:r>
          </a:p>
        </p:txBody>
      </p:sp>
      <p:sp>
        <p:nvSpPr>
          <p:cNvPr id="5" name="Slide Number Placeholder 4"/>
          <p:cNvSpPr>
            <a:spLocks noGrp="1"/>
          </p:cNvSpPr>
          <p:nvPr>
            <p:ph type="sldNum" sz="quarter" idx="10"/>
          </p:nvPr>
        </p:nvSpPr>
        <p:spPr/>
        <p:txBody>
          <a:bodyPr/>
          <a:lstStyle/>
          <a:p>
            <a:fld id="{FCCD4C73-F94D-482C-9D48-349968E853D5}" type="slidenum">
              <a:rPr lang="en-US" altLang="en-US" smtClean="0"/>
              <a:pPr/>
              <a:t>35</a:t>
            </a:fld>
            <a:endParaRPr lang="en-US" altLang="en-US" dirty="0"/>
          </a:p>
        </p:txBody>
      </p:sp>
    </p:spTree>
    <p:extLst>
      <p:ext uri="{BB962C8B-B14F-4D97-AF65-F5344CB8AC3E}">
        <p14:creationId xmlns:p14="http://schemas.microsoft.com/office/powerpoint/2010/main" val="2944045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p:cNvSpPr>
          <p:nvPr>
            <p:ph type="title"/>
          </p:nvPr>
        </p:nvSpPr>
        <p:spPr>
          <a:xfrm>
            <a:off x="239843" y="156411"/>
            <a:ext cx="8634334" cy="1261227"/>
          </a:xfrm>
        </p:spPr>
        <p:txBody>
          <a:bodyPr/>
          <a:lstStyle/>
          <a:p>
            <a:r>
              <a:rPr lang="en-US" sz="4000" dirty="0"/>
              <a:t>When </a:t>
            </a:r>
            <a:r>
              <a:rPr lang="en-US" sz="4000"/>
              <a:t>I Return </a:t>
            </a:r>
            <a:r>
              <a:rPr lang="en-US" sz="4000" dirty="0"/>
              <a:t>to </a:t>
            </a:r>
            <a:r>
              <a:rPr lang="en-US" sz="4000"/>
              <a:t>the Classroom</a:t>
            </a:r>
            <a:r>
              <a:rPr lang="en-US" sz="4000" dirty="0"/>
              <a:t>…</a:t>
            </a: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29775" y="1417638"/>
            <a:ext cx="3693450" cy="4525963"/>
          </a:xfrm>
          <a:prstGeom prst="rect">
            <a:avLst/>
          </a:prstGeom>
          <a:ln w="38100">
            <a:solidFill>
              <a:srgbClr val="C00000"/>
            </a:solidFill>
          </a:ln>
        </p:spPr>
      </p:pic>
      <p:pic>
        <p:nvPicPr>
          <p:cNvPr id="8" name="Content Placeholder 7"/>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786667" y="1417638"/>
            <a:ext cx="3761666" cy="4525963"/>
          </a:xfrm>
          <a:prstGeom prst="rect">
            <a:avLst/>
          </a:prstGeom>
          <a:ln w="38100">
            <a:solidFill>
              <a:srgbClr val="C00000"/>
            </a:solidFill>
          </a:ln>
        </p:spPr>
      </p:pic>
      <p:sp>
        <p:nvSpPr>
          <p:cNvPr id="2" name="Slide Number Placeholder 1"/>
          <p:cNvSpPr>
            <a:spLocks noGrp="1"/>
          </p:cNvSpPr>
          <p:nvPr>
            <p:ph type="sldNum" sz="quarter" idx="10"/>
          </p:nvPr>
        </p:nvSpPr>
        <p:spPr/>
        <p:txBody>
          <a:bodyPr/>
          <a:lstStyle/>
          <a:p>
            <a:pPr>
              <a:defRPr/>
            </a:pPr>
            <a:fld id="{D6F3B364-8EDD-4EE8-AC37-058C0FCE36B0}" type="slidenum">
              <a:rPr lang="en-US" smtClean="0"/>
              <a:pPr>
                <a:defRPr/>
              </a:pPr>
              <a:t>36</a:t>
            </a:fld>
            <a:endParaRPr lang="en-US" dirty="0"/>
          </a:p>
        </p:txBody>
      </p:sp>
    </p:spTree>
    <p:extLst>
      <p:ext uri="{BB962C8B-B14F-4D97-AF65-F5344CB8AC3E}">
        <p14:creationId xmlns:p14="http://schemas.microsoft.com/office/powerpoint/2010/main" val="1717897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5400000">
            <a:off x="7039729" y="1540310"/>
            <a:ext cx="1033539" cy="788194"/>
          </a:xfrm>
          <a:prstGeom prst="rightArrow">
            <a:avLst/>
          </a:prstGeom>
          <a:solidFill>
            <a:srgbClr val="9184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3778407" y="1817134"/>
            <a:ext cx="1587186" cy="788194"/>
          </a:xfrm>
          <a:prstGeom prst="rightArrow">
            <a:avLst/>
          </a:prstGeom>
          <a:solidFill>
            <a:srgbClr val="6891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1026319" y="1584722"/>
            <a:ext cx="1122362" cy="788194"/>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sz="quarter"/>
          </p:nvPr>
        </p:nvSpPr>
        <p:spPr>
          <a:noFill/>
          <a:ln w="38100">
            <a:solidFill>
              <a:schemeClr val="bg1"/>
            </a:solidFill>
          </a:ln>
          <a:effectLst/>
        </p:spPr>
        <p:txBody>
          <a:bodyPr/>
          <a:lstStyle/>
          <a:p>
            <a:pPr lvl="0"/>
            <a:r>
              <a:rPr lang="en-US" dirty="0"/>
              <a:t>Three Guiding Questions</a:t>
            </a:r>
          </a:p>
        </p:txBody>
      </p:sp>
      <p:sp>
        <p:nvSpPr>
          <p:cNvPr id="6" name="Content Placeholder 5"/>
          <p:cNvSpPr>
            <a:spLocks noGrp="1"/>
          </p:cNvSpPr>
          <p:nvPr>
            <p:ph sz="quarter" idx="1"/>
          </p:nvPr>
        </p:nvSpPr>
        <p:spPr>
          <a:xfrm>
            <a:off x="266700" y="2540000"/>
            <a:ext cx="2641600" cy="3416300"/>
          </a:xfrm>
          <a:solidFill>
            <a:schemeClr val="accent4"/>
          </a:solidFill>
          <a:ln w="38100">
            <a:solidFill>
              <a:schemeClr val="lt1">
                <a:hueOff val="0"/>
                <a:satOff val="0"/>
                <a:lumOff val="0"/>
              </a:schemeClr>
            </a:solidFill>
          </a:ln>
        </p:spPr>
        <p:txBody>
          <a:bodyPr anchor="ctr" anchorCtr="0"/>
          <a:lstStyle/>
          <a:p>
            <a:pPr marL="0" lvl="0" indent="0" algn="ctr">
              <a:buNone/>
            </a:pPr>
            <a:r>
              <a:rPr lang="en-US" sz="2400" b="1" dirty="0">
                <a:solidFill>
                  <a:schemeClr val="bg1"/>
                </a:solidFill>
                <a:effectLst>
                  <a:outerShdw blurRad="38100" dist="38100" dir="2700000" algn="tl">
                    <a:srgbClr val="000000">
                      <a:alpha val="43137"/>
                    </a:srgbClr>
                  </a:outerShdw>
                </a:effectLst>
              </a:rPr>
              <a:t>What are the developmental progressions of English-language development for listening and speaking?</a:t>
            </a:r>
          </a:p>
          <a:p>
            <a:pPr marL="0" indent="0">
              <a:buNone/>
            </a:pPr>
            <a:endParaRPr lang="en-US" sz="2400" b="1" dirty="0">
              <a:solidFill>
                <a:schemeClr val="bg1"/>
              </a:solidFill>
            </a:endParaRPr>
          </a:p>
        </p:txBody>
      </p:sp>
      <p:sp>
        <p:nvSpPr>
          <p:cNvPr id="7" name="Content Placeholder 6"/>
          <p:cNvSpPr>
            <a:spLocks noGrp="1"/>
          </p:cNvSpPr>
          <p:nvPr>
            <p:ph sz="quarter" idx="2"/>
          </p:nvPr>
        </p:nvSpPr>
        <p:spPr>
          <a:xfrm>
            <a:off x="3251200" y="3035300"/>
            <a:ext cx="2641600" cy="3530600"/>
          </a:xfrm>
          <a:solidFill>
            <a:srgbClr val="689195"/>
          </a:solidFill>
          <a:ln w="38100">
            <a:solidFill>
              <a:schemeClr val="lt1">
                <a:hueOff val="0"/>
                <a:satOff val="0"/>
                <a:lumOff val="0"/>
              </a:schemeClr>
            </a:solidFill>
          </a:ln>
        </p:spPr>
        <p:txBody>
          <a:bodyPr anchor="ctr" anchorCtr="0"/>
          <a:lstStyle/>
          <a:p>
            <a:pPr marL="0" lvl="0" indent="0" algn="ctr">
              <a:buNone/>
            </a:pPr>
            <a:r>
              <a:rPr lang="en-US" sz="2400" b="1" dirty="0">
                <a:solidFill>
                  <a:schemeClr val="bg1"/>
                </a:solidFill>
                <a:effectLst>
                  <a:outerShdw blurRad="38100" dist="38100" dir="2700000" algn="tl">
                    <a:srgbClr val="000000">
                      <a:alpha val="43137"/>
                    </a:srgbClr>
                  </a:outerShdw>
                </a:effectLst>
              </a:rPr>
              <a:t>What are the developmentally appropriate strategies that support English-language development?</a:t>
            </a:r>
          </a:p>
          <a:p>
            <a:pPr marL="0" indent="0">
              <a:buNone/>
            </a:pPr>
            <a:endParaRPr lang="en-US" sz="2400"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quarter" idx="3"/>
          </p:nvPr>
        </p:nvSpPr>
        <p:spPr>
          <a:xfrm>
            <a:off x="6235700" y="2451894"/>
            <a:ext cx="2641600" cy="3504406"/>
          </a:xfrm>
          <a:solidFill>
            <a:srgbClr val="918485"/>
          </a:solidFill>
          <a:ln w="38100">
            <a:solidFill>
              <a:schemeClr val="lt1">
                <a:hueOff val="0"/>
                <a:satOff val="0"/>
                <a:lumOff val="0"/>
              </a:schemeClr>
            </a:solidFill>
          </a:ln>
        </p:spPr>
        <p:txBody>
          <a:bodyPr anchor="ctr" anchorCtr="0"/>
          <a:lstStyle/>
          <a:p>
            <a:pPr marL="0" lvl="0" indent="0" algn="ctr">
              <a:buNone/>
            </a:pPr>
            <a:r>
              <a:rPr lang="en-US" sz="2400" b="1" dirty="0">
                <a:solidFill>
                  <a:schemeClr val="bg1"/>
                </a:solidFill>
                <a:effectLst>
                  <a:outerShdw blurRad="38100" dist="38100" dir="2700000" algn="tl">
                    <a:srgbClr val="000000">
                      <a:alpha val="43137"/>
                    </a:srgbClr>
                  </a:outerShdw>
                </a:effectLst>
              </a:rPr>
              <a:t>How can I incorporate these strategies into my existing classroom?</a:t>
            </a:r>
          </a:p>
          <a:p>
            <a:pPr marL="0" indent="0">
              <a:buNone/>
            </a:pPr>
            <a:endParaRPr lang="en-US" sz="2400" b="1" dirty="0">
              <a:solidFill>
                <a:schemeClr val="bg1"/>
              </a:solidFill>
            </a:endParaRPr>
          </a:p>
        </p:txBody>
      </p:sp>
      <p:sp>
        <p:nvSpPr>
          <p:cNvPr id="4" name="Slide Number Placeholder 3"/>
          <p:cNvSpPr>
            <a:spLocks noGrp="1"/>
          </p:cNvSpPr>
          <p:nvPr>
            <p:ph type="sldNum" sz="quarter" idx="10"/>
          </p:nvPr>
        </p:nvSpPr>
        <p:spPr/>
        <p:txBody>
          <a:bodyPr/>
          <a:lstStyle/>
          <a:p>
            <a:fld id="{BE4F76FE-E913-4EE8-9488-C511D295C4FB}" type="slidenum">
              <a:rPr lang="en-US" altLang="en-US" smtClean="0"/>
              <a:pPr/>
              <a:t>37</a:t>
            </a:fld>
            <a:endParaRPr lang="en-US" altLang="en-US" dirty="0"/>
          </a:p>
        </p:txBody>
      </p:sp>
      <p:sp>
        <p:nvSpPr>
          <p:cNvPr id="16" name="Connector 5"/>
          <p:cNvSpPr/>
          <p:nvPr/>
        </p:nvSpPr>
        <p:spPr>
          <a:xfrm>
            <a:off x="3086511" y="2119517"/>
            <a:ext cx="2956663" cy="4738483"/>
          </a:xfrm>
          <a:prstGeom prst="flowChartConnector">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8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274638"/>
            <a:ext cx="8574374" cy="1143000"/>
          </a:xfrm>
        </p:spPr>
        <p:txBody>
          <a:bodyPr/>
          <a:lstStyle/>
          <a:p>
            <a:r>
              <a:rPr lang="en-US" sz="3600" dirty="0"/>
              <a:t>Focused Video Viewing: </a:t>
            </a:r>
            <a:br>
              <a:rPr lang="en-US" sz="3600" dirty="0"/>
            </a:br>
            <a:r>
              <a:rPr lang="en-US" sz="3200" b="0"/>
              <a:t>What Developmentally Appropriate Strategies Did You </a:t>
            </a:r>
            <a:r>
              <a:rPr lang="en-US" sz="3200" b="0" dirty="0"/>
              <a:t>O</a:t>
            </a:r>
            <a:r>
              <a:rPr lang="en-US" sz="3200" b="0"/>
              <a:t>bserve</a:t>
            </a:r>
            <a:r>
              <a:rPr lang="en-US" sz="3200" b="0" dirty="0"/>
              <a:t>?</a:t>
            </a:r>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7BF583F8-3E0E-4B2C-8C07-596A1EA1CD7C}" type="slidenum">
              <a:rPr lang="en-US" altLang="en-US" smtClean="0"/>
              <a:pPr/>
              <a:t>38</a:t>
            </a:fld>
            <a:endParaRPr lang="en-US" altLang="en-US" dirty="0"/>
          </a:p>
        </p:txBody>
      </p:sp>
    </p:spTree>
    <p:extLst>
      <p:ext uri="{BB962C8B-B14F-4D97-AF65-F5344CB8AC3E}">
        <p14:creationId xmlns:p14="http://schemas.microsoft.com/office/powerpoint/2010/main" val="1182849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Focused Video Viewing Reflection</a:t>
            </a:r>
          </a:p>
        </p:txBody>
      </p:sp>
      <p:sp>
        <p:nvSpPr>
          <p:cNvPr id="3" name="Content Placeholder 2"/>
          <p:cNvSpPr>
            <a:spLocks noGrp="1"/>
          </p:cNvSpPr>
          <p:nvPr>
            <p:ph idx="1"/>
          </p:nvPr>
        </p:nvSpPr>
        <p:spPr/>
        <p:txBody>
          <a:bodyPr/>
          <a:lstStyle/>
          <a:p>
            <a:r>
              <a:rPr lang="en-US" dirty="0"/>
              <a:t>What developmentally appropriate strategies did you observe?</a:t>
            </a:r>
          </a:p>
          <a:p>
            <a:r>
              <a:rPr lang="en-US" dirty="0"/>
              <a:t>Look again at Handout 7: English-Language Development Strategies and check off any strategy used by a teacher in the video. </a:t>
            </a:r>
          </a:p>
          <a:p>
            <a:endParaRPr lang="en-US" dirty="0"/>
          </a:p>
        </p:txBody>
      </p:sp>
      <p:sp>
        <p:nvSpPr>
          <p:cNvPr id="4" name="Slide Number Placeholder 3"/>
          <p:cNvSpPr>
            <a:spLocks noGrp="1"/>
          </p:cNvSpPr>
          <p:nvPr>
            <p:ph type="sldNum" sz="quarter" idx="10"/>
          </p:nvPr>
        </p:nvSpPr>
        <p:spPr/>
        <p:txBody>
          <a:bodyPr/>
          <a:lstStyle/>
          <a:p>
            <a:fld id="{7BF583F8-3E0E-4B2C-8C07-596A1EA1CD7C}" type="slidenum">
              <a:rPr lang="en-US" altLang="en-US" smtClean="0"/>
              <a:pPr/>
              <a:t>39</a:t>
            </a:fld>
            <a:endParaRPr lang="en-US" altLang="en-US" dirty="0"/>
          </a:p>
        </p:txBody>
      </p:sp>
    </p:spTree>
    <p:extLst>
      <p:ext uri="{BB962C8B-B14F-4D97-AF65-F5344CB8AC3E}">
        <p14:creationId xmlns:p14="http://schemas.microsoft.com/office/powerpoint/2010/main" val="79963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title="Boy"/>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b="-256"/>
          <a:stretch/>
        </p:blipFill>
        <p:spPr>
          <a:xfrm>
            <a:off x="4840941" y="0"/>
            <a:ext cx="4303059" cy="6858000"/>
          </a:xfrm>
          <a:ln>
            <a:solidFill>
              <a:schemeClr val="tx1"/>
            </a:solidFill>
          </a:ln>
        </p:spPr>
      </p:pic>
      <p:sp>
        <p:nvSpPr>
          <p:cNvPr id="52226" name="Rectangle 2"/>
          <p:cNvSpPr>
            <a:spLocks noGrp="1" noChangeArrowheads="1"/>
          </p:cNvSpPr>
          <p:nvPr>
            <p:ph type="title"/>
          </p:nvPr>
        </p:nvSpPr>
        <p:spPr>
          <a:xfrm>
            <a:off x="0" y="131763"/>
            <a:ext cx="4840941" cy="1773237"/>
          </a:xfrm>
          <a:noFill/>
        </p:spPr>
        <p:txBody>
          <a:bodyPr/>
          <a:lstStyle/>
          <a:p>
            <a:pPr eaLnBrk="1" hangingPunct="1"/>
            <a:r>
              <a:rPr lang="en-US" altLang="en-US" sz="3800" dirty="0"/>
              <a:t>Who Are </a:t>
            </a:r>
            <a:br>
              <a:rPr lang="en-US" altLang="en-US" sz="3800" dirty="0"/>
            </a:br>
            <a:r>
              <a:rPr lang="en-US" altLang="en-US" sz="3800" dirty="0"/>
              <a:t>English Learners?</a:t>
            </a:r>
          </a:p>
        </p:txBody>
      </p:sp>
      <p:sp>
        <p:nvSpPr>
          <p:cNvPr id="53251" name="Rectangle 3"/>
          <p:cNvSpPr>
            <a:spLocks noGrp="1" noChangeArrowheads="1"/>
          </p:cNvSpPr>
          <p:nvPr>
            <p:ph sz="half" idx="2"/>
          </p:nvPr>
        </p:nvSpPr>
        <p:spPr>
          <a:xfrm>
            <a:off x="142876" y="1943101"/>
            <a:ext cx="4657724" cy="3800474"/>
          </a:xfrm>
        </p:spPr>
        <p:txBody>
          <a:bodyPr/>
          <a:lstStyle/>
          <a:p>
            <a:pPr eaLnBrk="1" hangingPunct="1">
              <a:lnSpc>
                <a:spcPct val="90000"/>
              </a:lnSpc>
              <a:spcAft>
                <a:spcPts val="1200"/>
              </a:spcAft>
              <a:buFont typeface="Arial" charset="0"/>
              <a:buChar char="•"/>
              <a:defRPr/>
            </a:pPr>
            <a:r>
              <a:rPr lang="en-US" sz="2800" dirty="0">
                <a:ea typeface="MS PGothic" charset="0"/>
              </a:rPr>
              <a:t>“Children whose families use a language other than English at home</a:t>
            </a:r>
          </a:p>
          <a:p>
            <a:pPr eaLnBrk="1" hangingPunct="1">
              <a:spcBef>
                <a:spcPts val="0"/>
              </a:spcBef>
              <a:spcAft>
                <a:spcPts val="0"/>
              </a:spcAft>
              <a:buFont typeface="Arial" charset="0"/>
              <a:buChar char="•"/>
              <a:defRPr/>
            </a:pPr>
            <a:r>
              <a:rPr lang="en-US" sz="2800" dirty="0">
                <a:ea typeface="MS PGothic" charset="0"/>
              </a:rPr>
              <a:t>Children whose primary or first language is a language other than English”</a:t>
            </a:r>
            <a:endParaRPr lang="en-US" dirty="0">
              <a:ea typeface="MS PGothic" charset="0"/>
            </a:endParaRPr>
          </a:p>
          <a:p>
            <a:pPr marL="346075" indent="0" eaLnBrk="1" hangingPunct="1">
              <a:lnSpc>
                <a:spcPct val="90000"/>
              </a:lnSpc>
              <a:spcAft>
                <a:spcPts val="1200"/>
              </a:spcAft>
              <a:buNone/>
              <a:defRPr/>
            </a:pPr>
            <a:r>
              <a:rPr lang="nl-NL" sz="1800" dirty="0"/>
              <a:t>(PLF, Vol. 1, p.103).</a:t>
            </a:r>
            <a:endParaRPr lang="en-US" sz="1800" dirty="0">
              <a:ea typeface="MS PGothic" charset="0"/>
            </a:endParaRPr>
          </a:p>
        </p:txBody>
      </p:sp>
      <p:sp>
        <p:nvSpPr>
          <p:cNvPr id="2" name="Slide Number Placeholder 1"/>
          <p:cNvSpPr>
            <a:spLocks noGrp="1"/>
          </p:cNvSpPr>
          <p:nvPr>
            <p:ph type="sldNum" sz="quarter" idx="10"/>
          </p:nvPr>
        </p:nvSpPr>
        <p:spPr/>
        <p:txBody>
          <a:bodyPr/>
          <a:lstStyle/>
          <a:p>
            <a:fld id="{9AE7D25E-5024-4110-B41E-573C9F4E44E4}" type="slidenum">
              <a:rPr lang="en-US" altLang="en-US" smtClean="0"/>
              <a:pPr/>
              <a:t>4</a:t>
            </a:fld>
            <a:endParaRPr lang="en-US" altLang="en-US" dirty="0"/>
          </a:p>
        </p:txBody>
      </p:sp>
      <p:sp>
        <p:nvSpPr>
          <p:cNvPr id="9" name="Rectangle 5"/>
          <p:cNvSpPr>
            <a:spLocks noChangeArrowheads="1"/>
          </p:cNvSpPr>
          <p:nvPr/>
        </p:nvSpPr>
        <p:spPr bwMode="auto">
          <a:xfrm>
            <a:off x="0" y="6581001"/>
            <a:ext cx="4800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800" dirty="0"/>
              <a:t>©2017 California Department of Education</a:t>
            </a:r>
          </a:p>
        </p:txBody>
      </p:sp>
    </p:spTree>
    <p:extLst>
      <p:ext uri="{BB962C8B-B14F-4D97-AF65-F5344CB8AC3E}">
        <p14:creationId xmlns:p14="http://schemas.microsoft.com/office/powerpoint/2010/main" val="374065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8008"/>
            <a:ext cx="9144000" cy="1143000"/>
          </a:xfrm>
        </p:spPr>
        <p:txBody>
          <a:bodyPr>
            <a:normAutofit fontScale="90000"/>
          </a:bodyPr>
          <a:lstStyle/>
          <a:p>
            <a:r>
              <a:rPr lang="en-US" dirty="0"/>
              <a:t>Resources to Support </a:t>
            </a:r>
            <a:br>
              <a:rPr lang="en-US" dirty="0"/>
            </a:br>
            <a:r>
              <a:rPr lang="en-US" dirty="0"/>
              <a:t>English-Language Development in TK</a:t>
            </a:r>
          </a:p>
        </p:txBody>
      </p:sp>
      <p:pic>
        <p:nvPicPr>
          <p:cNvPr id="7" name="Picture 32"/>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tretch/>
        </p:blipFill>
        <p:spPr>
          <a:xfrm>
            <a:off x="662151" y="2140350"/>
            <a:ext cx="2508285" cy="3065683"/>
          </a:xfrm>
          <a:noFill/>
          <a:ln>
            <a:solidFill>
              <a:schemeClr val="tx1"/>
            </a:solidFill>
          </a:ln>
        </p:spPr>
      </p:pic>
      <p:sp>
        <p:nvSpPr>
          <p:cNvPr id="3" name="Slide Number Placeholder 2"/>
          <p:cNvSpPr>
            <a:spLocks noGrp="1"/>
          </p:cNvSpPr>
          <p:nvPr>
            <p:ph type="sldNum" sz="quarter" idx="10"/>
          </p:nvPr>
        </p:nvSpPr>
        <p:spPr/>
        <p:txBody>
          <a:bodyPr/>
          <a:lstStyle/>
          <a:p>
            <a:fld id="{0BF75D80-8FF6-48A8-A954-B4F573F482AF}" type="slidenum">
              <a:rPr lang="en-US" altLang="en-US" smtClean="0"/>
              <a:pPr/>
              <a:t>40</a:t>
            </a:fld>
            <a:endParaRPr lang="en-US" altLang="en-US" dirty="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17223" y="2271765"/>
            <a:ext cx="2410783" cy="2934268"/>
          </a:xfrm>
          <a:prstGeom prst="rect">
            <a:avLst/>
          </a:prstGeom>
          <a:ln>
            <a:solidFill>
              <a:schemeClr val="tx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2140" y="1843970"/>
            <a:ext cx="1669173" cy="2144213"/>
          </a:xfrm>
          <a:prstGeom prst="rect">
            <a:avLst/>
          </a:prstGeom>
          <a:ln>
            <a:solidFill>
              <a:schemeClr val="tx1"/>
            </a:solidFill>
          </a:ln>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1027" y="4158324"/>
            <a:ext cx="1650286" cy="2172877"/>
          </a:xfrm>
          <a:prstGeom prst="rect">
            <a:avLst/>
          </a:prstGeom>
          <a:ln>
            <a:solidFill>
              <a:schemeClr val="tx1"/>
            </a:solidFill>
          </a:ln>
        </p:spPr>
      </p:pic>
    </p:spTree>
    <p:extLst>
      <p:ext uri="{BB962C8B-B14F-4D97-AF65-F5344CB8AC3E}">
        <p14:creationId xmlns:p14="http://schemas.microsoft.com/office/powerpoint/2010/main" val="35055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52610" y="396766"/>
            <a:ext cx="7488238" cy="990600"/>
          </a:xfrm>
        </p:spPr>
        <p:txBody>
          <a:bodyPr/>
          <a:lstStyle/>
          <a:p>
            <a:r>
              <a:rPr lang="en-US" dirty="0">
                <a:latin typeface="Arial" charset="0"/>
                <a:ea typeface="MS Pゴシック" charset="0"/>
              </a:rPr>
              <a:t>Curriculum Framework:</a:t>
            </a:r>
            <a:br>
              <a:rPr lang="en-US" dirty="0">
                <a:latin typeface="Arial" charset="0"/>
                <a:ea typeface="MS Pゴシック" charset="0"/>
              </a:rPr>
            </a:br>
            <a:r>
              <a:rPr lang="en-US" sz="2500" dirty="0">
                <a:latin typeface="Arial" charset="0"/>
                <a:ea typeface="MS Pゴシック" charset="0"/>
              </a:rPr>
              <a:t>Strategies to Enrich Learning Opportunities</a:t>
            </a:r>
          </a:p>
        </p:txBody>
      </p:sp>
      <p:sp>
        <p:nvSpPr>
          <p:cNvPr id="71683" name="Rectangle 4"/>
          <p:cNvSpPr>
            <a:spLocks noGrp="1" noChangeArrowheads="1"/>
          </p:cNvSpPr>
          <p:nvPr>
            <p:ph type="body" sz="half" idx="2"/>
          </p:nvPr>
        </p:nvSpPr>
        <p:spPr>
          <a:xfrm>
            <a:off x="4674477" y="1676400"/>
            <a:ext cx="4303986" cy="4579938"/>
          </a:xfrm>
        </p:spPr>
        <p:txBody>
          <a:bodyPr/>
          <a:lstStyle/>
          <a:p>
            <a:pPr>
              <a:spcAft>
                <a:spcPct val="20000"/>
              </a:spcAft>
            </a:pPr>
            <a:r>
              <a:rPr lang="en-US" sz="2600" dirty="0">
                <a:latin typeface="Arial" charset="0"/>
                <a:ea typeface="MS Pゴシック" charset="0"/>
              </a:rPr>
              <a:t>Planned learning opportunities </a:t>
            </a:r>
          </a:p>
          <a:p>
            <a:pPr>
              <a:spcAft>
                <a:spcPct val="20000"/>
              </a:spcAft>
            </a:pPr>
            <a:r>
              <a:rPr lang="en-US" sz="2600" dirty="0">
                <a:latin typeface="Arial" charset="0"/>
                <a:ea typeface="MS Pゴシック" charset="0"/>
              </a:rPr>
              <a:t>Routines, environments, and materials</a:t>
            </a:r>
          </a:p>
          <a:p>
            <a:pPr>
              <a:spcAft>
                <a:spcPct val="20000"/>
              </a:spcAft>
            </a:pPr>
            <a:r>
              <a:rPr lang="en-US" sz="2600" dirty="0">
                <a:latin typeface="Arial" charset="0"/>
                <a:ea typeface="MS Pゴシック" charset="0"/>
              </a:rPr>
              <a:t>Building on children</a:t>
            </a:r>
            <a:r>
              <a:rPr lang="ja-JP" altLang="en-US" sz="2600" dirty="0">
                <a:latin typeface="Arial" charset="0"/>
                <a:ea typeface="MS Pゴシック" charset="0"/>
              </a:rPr>
              <a:t>’</a:t>
            </a:r>
            <a:r>
              <a:rPr lang="en-US" altLang="ja-JP" sz="2600" dirty="0">
                <a:latin typeface="Arial" charset="0"/>
                <a:ea typeface="MS Pゴシック" charset="0"/>
              </a:rPr>
              <a:t>s knowledge, skills, and interests</a:t>
            </a:r>
          </a:p>
          <a:p>
            <a:r>
              <a:rPr lang="en-US" sz="2600" dirty="0">
                <a:latin typeface="Arial" charset="0"/>
                <a:ea typeface="MS Pゴシック" charset="0"/>
              </a:rPr>
              <a:t>Linguistically appropriate and culturally meaningful</a:t>
            </a:r>
          </a:p>
        </p:txBody>
      </p:sp>
      <p:pic>
        <p:nvPicPr>
          <p:cNvPr id="71684" name="Picture 40" descr="Cover_ppt">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610" y="1770137"/>
            <a:ext cx="3558956" cy="4588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5" name="Oval 13"/>
          <p:cNvSpPr>
            <a:spLocks noChangeArrowheads="1"/>
          </p:cNvSpPr>
          <p:nvPr/>
        </p:nvSpPr>
        <p:spPr bwMode="auto">
          <a:xfrm>
            <a:off x="682171" y="2616200"/>
            <a:ext cx="1146629" cy="914400"/>
          </a:xfrm>
          <a:prstGeom prst="ellipse">
            <a:avLst/>
          </a:prstGeom>
          <a:noFill/>
          <a:ln w="635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i="1" dirty="0"/>
          </a:p>
        </p:txBody>
      </p:sp>
      <p:sp>
        <p:nvSpPr>
          <p:cNvPr id="2" name="Slide Number Placeholder 1"/>
          <p:cNvSpPr>
            <a:spLocks noGrp="1"/>
          </p:cNvSpPr>
          <p:nvPr>
            <p:ph type="sldNum" sz="quarter" idx="4"/>
          </p:nvPr>
        </p:nvSpPr>
        <p:spPr/>
        <p:txBody>
          <a:bodyPr/>
          <a:lstStyle/>
          <a:p>
            <a:fld id="{1DF67E9B-77D6-44BD-9ACE-91AD9F7338C4}" type="slidenum">
              <a:rPr lang="en-US" altLang="en-US" smtClean="0"/>
              <a:pPr/>
              <a:t>41</a:t>
            </a:fld>
            <a:endParaRPr lang="en-US" altLang="en-US" dirty="0"/>
          </a:p>
        </p:txBody>
      </p:sp>
    </p:spTree>
    <p:extLst>
      <p:ext uri="{BB962C8B-B14F-4D97-AF65-F5344CB8AC3E}">
        <p14:creationId xmlns:p14="http://schemas.microsoft.com/office/powerpoint/2010/main" val="3778430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06041" y="0"/>
            <a:ext cx="5237959" cy="6858000"/>
          </a:xfrm>
          <a:prstGeom prst="rect">
            <a:avLst/>
          </a:prstGeom>
          <a:ln>
            <a:solidFill>
              <a:schemeClr val="tx1"/>
            </a:solidFill>
          </a:ln>
        </p:spPr>
      </p:pic>
      <p:sp>
        <p:nvSpPr>
          <p:cNvPr id="2" name="Title 1"/>
          <p:cNvSpPr>
            <a:spLocks noGrp="1"/>
          </p:cNvSpPr>
          <p:nvPr>
            <p:ph type="title"/>
          </p:nvPr>
        </p:nvSpPr>
        <p:spPr>
          <a:xfrm>
            <a:off x="0" y="0"/>
            <a:ext cx="3906041" cy="1312606"/>
          </a:xfrm>
        </p:spPr>
        <p:txBody>
          <a:bodyPr/>
          <a:lstStyle/>
          <a:p>
            <a:r>
              <a:rPr lang="en-US" dirty="0"/>
              <a:t>ELD Guiding Principles</a:t>
            </a:r>
          </a:p>
        </p:txBody>
      </p:sp>
      <p:sp>
        <p:nvSpPr>
          <p:cNvPr id="3" name="Content Placeholder 2"/>
          <p:cNvSpPr>
            <a:spLocks noGrp="1"/>
          </p:cNvSpPr>
          <p:nvPr>
            <p:ph sz="half" idx="1"/>
          </p:nvPr>
        </p:nvSpPr>
        <p:spPr>
          <a:xfrm>
            <a:off x="280219" y="1415846"/>
            <a:ext cx="3377381" cy="5093664"/>
          </a:xfrm>
        </p:spPr>
        <p:txBody>
          <a:bodyPr/>
          <a:lstStyle/>
          <a:p>
            <a:pPr marL="0" indent="0">
              <a:buNone/>
            </a:pPr>
            <a:r>
              <a:rPr lang="en-US" dirty="0"/>
              <a:t>The guiding principles are overarching values and beliefs developed to assist teachers in their work with students who are English-language learners.</a:t>
            </a:r>
          </a:p>
          <a:p>
            <a:endParaRPr lang="en-US" sz="3200" dirty="0"/>
          </a:p>
        </p:txBody>
      </p:sp>
      <p:sp>
        <p:nvSpPr>
          <p:cNvPr id="5" name="Slide Number Placeholder 4"/>
          <p:cNvSpPr>
            <a:spLocks noGrp="1"/>
          </p:cNvSpPr>
          <p:nvPr>
            <p:ph type="sldNum" sz="quarter" idx="10"/>
          </p:nvPr>
        </p:nvSpPr>
        <p:spPr/>
        <p:txBody>
          <a:bodyPr/>
          <a:lstStyle/>
          <a:p>
            <a:fld id="{1DF67E9B-77D6-44BD-9ACE-91AD9F7338C4}" type="slidenum">
              <a:rPr lang="en-US" altLang="en-US" smtClean="0"/>
              <a:pPr/>
              <a:t>42</a:t>
            </a:fld>
            <a:endParaRPr lang="en-US" altLang="en-US" dirty="0"/>
          </a:p>
        </p:txBody>
      </p:sp>
      <p:sp>
        <p:nvSpPr>
          <p:cNvPr id="8" name="Rectangle 5"/>
          <p:cNvSpPr>
            <a:spLocks noChangeArrowheads="1"/>
          </p:cNvSpPr>
          <p:nvPr/>
        </p:nvSpPr>
        <p:spPr bwMode="auto">
          <a:xfrm>
            <a:off x="3906041" y="6571065"/>
            <a:ext cx="523795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800" dirty="0"/>
              <a:t>©2017 California Department of Education</a:t>
            </a:r>
          </a:p>
        </p:txBody>
      </p:sp>
    </p:spTree>
    <p:extLst>
      <p:ext uri="{BB962C8B-B14F-4D97-AF65-F5344CB8AC3E}">
        <p14:creationId xmlns:p14="http://schemas.microsoft.com/office/powerpoint/2010/main" val="2127452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lstStyle/>
          <a:p>
            <a:r>
              <a:rPr lang="en-US" dirty="0">
                <a:latin typeface="Arial" charset="0"/>
                <a:ea typeface="MS Pゴシック" charset="0"/>
              </a:rPr>
              <a:t>Foundations and Framework Alignment</a:t>
            </a:r>
          </a:p>
        </p:txBody>
      </p:sp>
      <p:sp>
        <p:nvSpPr>
          <p:cNvPr id="3" name="Slide Number Placeholder 2"/>
          <p:cNvSpPr>
            <a:spLocks noGrp="1"/>
          </p:cNvSpPr>
          <p:nvPr>
            <p:ph type="sldNum" sz="quarter" idx="10"/>
          </p:nvPr>
        </p:nvSpPr>
        <p:spPr/>
        <p:txBody>
          <a:bodyPr/>
          <a:lstStyle/>
          <a:p>
            <a:fld id="{FCCD4C73-F94D-482C-9D48-349968E853D5}" type="slidenum">
              <a:rPr lang="en-US" altLang="en-US" smtClean="0"/>
              <a:pPr/>
              <a:t>43</a:t>
            </a:fld>
            <a:endParaRPr lang="en-US" altLang="en-US" dirty="0"/>
          </a:p>
        </p:txBody>
      </p:sp>
      <p:graphicFrame>
        <p:nvGraphicFramePr>
          <p:cNvPr id="9" name="Object 15">
            <a:extLst>
              <a:ext uri="{FF2B5EF4-FFF2-40B4-BE49-F238E27FC236}">
                <a16:creationId xmlns:a16="http://schemas.microsoft.com/office/drawing/2014/main" id="{81F3AACB-D14F-41A8-92D1-C5E9DBB0C543}"/>
              </a:ext>
            </a:extLst>
          </p:cNvPr>
          <p:cNvGraphicFramePr>
            <a:graphicFrameLocks noGrp="1" noChangeAspect="1"/>
          </p:cNvGraphicFramePr>
          <p:nvPr>
            <p:ph sz="half" idx="1"/>
            <p:extLst>
              <p:ext uri="{D42A27DB-BD31-4B8C-83A1-F6EECF244321}">
                <p14:modId xmlns:p14="http://schemas.microsoft.com/office/powerpoint/2010/main" val="4223802721"/>
              </p:ext>
            </p:extLst>
          </p:nvPr>
        </p:nvGraphicFramePr>
        <p:xfrm>
          <a:off x="733661" y="1600200"/>
          <a:ext cx="3485677" cy="4525963"/>
        </p:xfrm>
        <a:graphic>
          <a:graphicData uri="http://schemas.openxmlformats.org/presentationml/2006/ole">
            <mc:AlternateContent xmlns:mc="http://schemas.openxmlformats.org/markup-compatibility/2006">
              <mc:Choice xmlns:v="urn:schemas-microsoft-com:vml" Requires="v">
                <p:oleObj spid="_x0000_s15059" name="Acrobat Document" r:id="rId4" imgW="4595258" imgH="5966977" progId="Acrobat.Document.DC">
                  <p:embed/>
                </p:oleObj>
              </mc:Choice>
              <mc:Fallback>
                <p:oleObj name="Acrobat Document" r:id="rId4" imgW="4595258" imgH="5966977" progId="Acrobat.Document.DC">
                  <p:embed/>
                  <p:pic>
                    <p:nvPicPr>
                      <p:cNvPr id="73731"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661" y="1600200"/>
                        <a:ext cx="3485677" cy="4525963"/>
                      </a:xfrm>
                      <a:prstGeom prst="rect">
                        <a:avLst/>
                      </a:prstGeom>
                      <a:noFill/>
                      <a:ln>
                        <a:solidFill>
                          <a:schemeClr val="tx1"/>
                        </a:solidFill>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 name="Object 14">
            <a:extLst>
              <a:ext uri="{FF2B5EF4-FFF2-40B4-BE49-F238E27FC236}">
                <a16:creationId xmlns:a16="http://schemas.microsoft.com/office/drawing/2014/main" id="{ADBE69BB-BF54-4D70-9329-ABEDE6A54EEF}"/>
              </a:ext>
            </a:extLst>
          </p:cNvPr>
          <p:cNvGraphicFramePr>
            <a:graphicFrameLocks noGrp="1" noChangeAspect="1"/>
          </p:cNvGraphicFramePr>
          <p:nvPr>
            <p:ph sz="half" idx="2"/>
            <p:extLst>
              <p:ext uri="{D42A27DB-BD31-4B8C-83A1-F6EECF244321}">
                <p14:modId xmlns:p14="http://schemas.microsoft.com/office/powerpoint/2010/main" val="693762311"/>
              </p:ext>
            </p:extLst>
          </p:nvPr>
        </p:nvGraphicFramePr>
        <p:xfrm>
          <a:off x="4924661" y="1600200"/>
          <a:ext cx="3485677" cy="4525963"/>
        </p:xfrm>
        <a:graphic>
          <a:graphicData uri="http://schemas.openxmlformats.org/presentationml/2006/ole">
            <mc:AlternateContent xmlns:mc="http://schemas.openxmlformats.org/markup-compatibility/2006">
              <mc:Choice xmlns:v="urn:schemas-microsoft-com:vml" Requires="v">
                <p:oleObj spid="_x0000_s15060" name="Acrobat Document" r:id="rId6" imgW="4595258" imgH="5966977" progId="Acrobat.Document.DC">
                  <p:embed/>
                </p:oleObj>
              </mc:Choice>
              <mc:Fallback>
                <p:oleObj name="Acrobat Document" r:id="rId6" imgW="4595258" imgH="5966977" progId="Acrobat.Document.DC">
                  <p:embed/>
                  <p:pic>
                    <p:nvPicPr>
                      <p:cNvPr id="7373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4661" y="1600200"/>
                        <a:ext cx="3485677" cy="4525963"/>
                      </a:xfrm>
                      <a:prstGeom prst="rect">
                        <a:avLst/>
                      </a:prstGeom>
                      <a:noFill/>
                      <a:ln>
                        <a:solidFill>
                          <a:schemeClr val="tx1"/>
                        </a:solidFill>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Right Arrow 1"/>
          <p:cNvSpPr/>
          <p:nvPr/>
        </p:nvSpPr>
        <p:spPr>
          <a:xfrm>
            <a:off x="3808227" y="1692276"/>
            <a:ext cx="1385309" cy="6606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6868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noFill/>
        </p:spPr>
        <p:txBody>
          <a:bodyPr/>
          <a:lstStyle/>
          <a:p>
            <a:pPr lvl="0"/>
            <a:r>
              <a:rPr lang="en-US" sz="3600" dirty="0"/>
              <a:t>Interactions and Strategies: Children Listen with Understanding</a:t>
            </a:r>
          </a:p>
        </p:txBody>
      </p:sp>
      <p:pic>
        <p:nvPicPr>
          <p:cNvPr id="10" name="Content Placeholder 9" descr="DSC_0363_2.JPG" title="Storytelling gestures"/>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2808206" y="1600200"/>
            <a:ext cx="3527588" cy="4525963"/>
          </a:xfrm>
          <a:ln>
            <a:solidFill>
              <a:schemeClr val="tx1"/>
            </a:solidFill>
          </a:ln>
        </p:spPr>
      </p:pic>
      <p:sp>
        <p:nvSpPr>
          <p:cNvPr id="81925"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4EDE52D-9F59-4396-8555-229C8E86520E}" type="slidenum">
              <a:rPr lang="en-US" altLang="en-US" sz="1200"/>
              <a:pPr/>
              <a:t>44</a:t>
            </a:fld>
            <a:endParaRPr lang="en-US" alt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Interactions and Strategies for Speaking</a:t>
            </a:r>
          </a:p>
        </p:txBody>
      </p:sp>
      <p:sp>
        <p:nvSpPr>
          <p:cNvPr id="7" name="Slide Number Placeholder 6"/>
          <p:cNvSpPr>
            <a:spLocks noGrp="1"/>
          </p:cNvSpPr>
          <p:nvPr>
            <p:ph type="sldNum" sz="quarter" idx="10"/>
          </p:nvPr>
        </p:nvSpPr>
        <p:spPr/>
        <p:txBody>
          <a:bodyPr/>
          <a:lstStyle/>
          <a:p>
            <a:fld id="{0BF75D80-8FF6-48A8-A954-B4F573F482AF}" type="slidenum">
              <a:rPr lang="en-US" altLang="en-US" smtClean="0"/>
              <a:pPr/>
              <a:t>45</a:t>
            </a:fld>
            <a:endParaRPr lang="en-US" altLang="en-US" dirty="0"/>
          </a:p>
        </p:txBody>
      </p:sp>
      <p:pic>
        <p:nvPicPr>
          <p:cNvPr id="6" name="Content Placeholder 8" title="Sandbox play"/>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2119738" y="1692276"/>
            <a:ext cx="4904524" cy="436800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16945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 and Materials</a:t>
            </a:r>
          </a:p>
        </p:txBody>
      </p:sp>
      <p:sp>
        <p:nvSpPr>
          <p:cNvPr id="6" name="Content Placeholder 5"/>
          <p:cNvSpPr>
            <a:spLocks noGrp="1"/>
          </p:cNvSpPr>
          <p:nvPr>
            <p:ph sz="half" idx="2"/>
          </p:nvPr>
        </p:nvSpPr>
        <p:spPr>
          <a:xfrm>
            <a:off x="4379495" y="1600200"/>
            <a:ext cx="4307305" cy="4525963"/>
          </a:xfrm>
        </p:spPr>
        <p:txBody>
          <a:bodyPr/>
          <a:lstStyle/>
          <a:p>
            <a:pPr marL="0" indent="0">
              <a:buNone/>
            </a:pPr>
            <a:r>
              <a:rPr lang="en-US" dirty="0"/>
              <a:t>“The learning environment allows English learners to feel safe, and secure while acquiring a new language and promotes enriched language interactions” </a:t>
            </a:r>
            <a:r>
              <a:rPr lang="en-US" sz="1800" dirty="0"/>
              <a:t>(PCF, Vol. 1, p. 181-182).</a:t>
            </a:r>
          </a:p>
        </p:txBody>
      </p:sp>
      <p:sp>
        <p:nvSpPr>
          <p:cNvPr id="7" name="Slide Number Placeholder 6"/>
          <p:cNvSpPr>
            <a:spLocks noGrp="1"/>
          </p:cNvSpPr>
          <p:nvPr>
            <p:ph type="sldNum" sz="quarter" idx="10"/>
          </p:nvPr>
        </p:nvSpPr>
        <p:spPr/>
        <p:txBody>
          <a:bodyPr/>
          <a:lstStyle/>
          <a:p>
            <a:fld id="{0BF75D80-8FF6-48A8-A954-B4F573F482AF}" type="slidenum">
              <a:rPr lang="en-US" altLang="en-US" smtClean="0"/>
              <a:pPr/>
              <a:t>46</a:t>
            </a:fld>
            <a:endParaRPr lang="en-US" altLang="en-US" dirty="0"/>
          </a:p>
        </p:txBody>
      </p:sp>
      <p:pic>
        <p:nvPicPr>
          <p:cNvPr id="9" name="Picture 32"/>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tretch/>
        </p:blipFill>
        <p:spPr>
          <a:xfrm>
            <a:off x="1102783" y="1692276"/>
            <a:ext cx="2952750" cy="3600450"/>
          </a:xfrm>
          <a:noFill/>
        </p:spPr>
      </p:pic>
    </p:spTree>
    <p:extLst>
      <p:ext uri="{BB962C8B-B14F-4D97-AF65-F5344CB8AC3E}">
        <p14:creationId xmlns:p14="http://schemas.microsoft.com/office/powerpoint/2010/main" val="361578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Supportive Environments</a:t>
            </a: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34765" y="1600200"/>
            <a:ext cx="6474470" cy="4525963"/>
          </a:xfrm>
          <a:prstGeom prst="rect">
            <a:avLst/>
          </a:prstGeom>
          <a:ln>
            <a:solidFill>
              <a:schemeClr val="tx1"/>
            </a:solidFill>
          </a:ln>
        </p:spPr>
      </p:pic>
      <p:sp>
        <p:nvSpPr>
          <p:cNvPr id="5" name="Slide Number Placeholder 4"/>
          <p:cNvSpPr>
            <a:spLocks noGrp="1"/>
          </p:cNvSpPr>
          <p:nvPr>
            <p:ph type="sldNum" sz="quarter" idx="10"/>
          </p:nvPr>
        </p:nvSpPr>
        <p:spPr/>
        <p:txBody>
          <a:bodyPr/>
          <a:lstStyle/>
          <a:p>
            <a:fld id="{FCCD4C73-F94D-482C-9D48-349968E853D5}" type="slidenum">
              <a:rPr lang="en-US" altLang="en-US" smtClean="0"/>
              <a:pPr/>
              <a:t>47</a:t>
            </a:fld>
            <a:endParaRPr lang="en-US" altLang="en-US" dirty="0"/>
          </a:p>
        </p:txBody>
      </p:sp>
    </p:spTree>
    <p:extLst>
      <p:ext uri="{BB962C8B-B14F-4D97-AF65-F5344CB8AC3E}">
        <p14:creationId xmlns:p14="http://schemas.microsoft.com/office/powerpoint/2010/main" val="1653475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Laying down in cozy corne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14748" y="21936"/>
            <a:ext cx="9158748" cy="6873840"/>
          </a:xfrm>
        </p:spPr>
      </p:pic>
      <p:sp>
        <p:nvSpPr>
          <p:cNvPr id="2" name="Title 1"/>
          <p:cNvSpPr>
            <a:spLocks noGrp="1"/>
          </p:cNvSpPr>
          <p:nvPr>
            <p:ph type="title"/>
          </p:nvPr>
        </p:nvSpPr>
        <p:spPr>
          <a:xfrm>
            <a:off x="-25400" y="0"/>
            <a:ext cx="4292600" cy="1143000"/>
          </a:xfrm>
          <a:noFill/>
        </p:spPr>
        <p:txBody>
          <a:bodyPr/>
          <a:lstStyle/>
          <a:p>
            <a:pPr marL="109538"/>
            <a:r>
              <a:rPr lang="en-US" dirty="0">
                <a:solidFill>
                  <a:srgbClr val="FFFFFF"/>
                </a:solidFill>
                <a:effectLst>
                  <a:outerShdw blurRad="38100" dist="38100" dir="2700000" algn="tl">
                    <a:srgbClr val="000000">
                      <a:alpha val="43137"/>
                    </a:srgbClr>
                  </a:outerShdw>
                </a:effectLst>
              </a:rPr>
              <a:t>Provide Space</a:t>
            </a:r>
          </a:p>
        </p:txBody>
      </p:sp>
      <p:sp>
        <p:nvSpPr>
          <p:cNvPr id="3" name="Content Placeholder 2">
            <a:extLst>
              <a:ext uri="{FF2B5EF4-FFF2-40B4-BE49-F238E27FC236}">
                <a16:creationId xmlns:a16="http://schemas.microsoft.com/office/drawing/2014/main" id="{04E5B93A-2609-466F-BA7C-8B4DB16BBF4E}"/>
              </a:ext>
            </a:extLst>
          </p:cNvPr>
          <p:cNvSpPr>
            <a:spLocks noGrp="1"/>
          </p:cNvSpPr>
          <p:nvPr>
            <p:ph sz="half" idx="2"/>
          </p:nvPr>
        </p:nvSpPr>
        <p:spPr>
          <a:xfrm>
            <a:off x="239252" y="1009205"/>
            <a:ext cx="4038600" cy="2265363"/>
          </a:xfrm>
        </p:spPr>
        <p:txBody>
          <a:bodyPr/>
          <a:lstStyle/>
          <a:p>
            <a:pPr marL="0" indent="0">
              <a:buNone/>
            </a:pPr>
            <a:r>
              <a:rPr lang="en-US" dirty="0">
                <a:solidFill>
                  <a:srgbClr val="FFFFFF"/>
                </a:solidFill>
                <a:effectLst>
                  <a:outerShdw blurRad="38100" dist="38100" dir="2700000" algn="tl">
                    <a:srgbClr val="000000">
                      <a:alpha val="43137"/>
                    </a:srgbClr>
                  </a:outerShdw>
                </a:effectLst>
              </a:rPr>
              <a:t>“Provide space where teachers and other adults can interact individually…”                </a:t>
            </a:r>
            <a:br>
              <a:rPr lang="en-US" dirty="0">
                <a:solidFill>
                  <a:srgbClr val="FFFFFF"/>
                </a:solidFill>
                <a:effectLst>
                  <a:outerShdw blurRad="38100" dist="38100" dir="2700000" algn="tl">
                    <a:srgbClr val="000000">
                      <a:alpha val="43137"/>
                    </a:srgbClr>
                  </a:outerShdw>
                </a:effectLst>
              </a:rPr>
            </a:br>
            <a:r>
              <a:rPr lang="en-US" sz="1800" dirty="0">
                <a:solidFill>
                  <a:srgbClr val="FFFFFF"/>
                </a:solidFill>
                <a:effectLst>
                  <a:outerShdw blurRad="38100" dist="38100" dir="2700000" algn="tl">
                    <a:srgbClr val="000000">
                      <a:alpha val="43137"/>
                    </a:srgbClr>
                  </a:outerShdw>
                </a:effectLst>
              </a:rPr>
              <a:t>(</a:t>
            </a:r>
            <a:r>
              <a:rPr lang="en-US" sz="1800" dirty="0">
                <a:solidFill>
                  <a:srgbClr val="FFFFFF"/>
                </a:solidFill>
                <a:effectLst>
                  <a:outerShdw blurRad="38100" dist="38100" dir="2700000" algn="tl">
                    <a:srgbClr val="000000">
                      <a:alpha val="43137"/>
                    </a:srgbClr>
                  </a:outerShdw>
                </a:effectLst>
                <a:latin typeface="Arial" pitchFamily="34" charset="0"/>
                <a:cs typeface="Arial" pitchFamily="34" charset="0"/>
              </a:rPr>
              <a:t>PCF, Vol. 1, p. 183)</a:t>
            </a:r>
            <a:r>
              <a:rPr lang="en-US" sz="1600" dirty="0">
                <a:solidFill>
                  <a:srgbClr val="FFFFFF"/>
                </a:solidFill>
                <a:effectLst>
                  <a:outerShdw blurRad="38100" dist="38100" dir="2700000" algn="tl">
                    <a:srgbClr val="000000">
                      <a:alpha val="43137"/>
                    </a:srgbClr>
                  </a:outerShdw>
                </a:effectLst>
              </a:rPr>
              <a:t>.</a:t>
            </a:r>
            <a:endParaRPr lang="en-US" dirty="0">
              <a:solidFill>
                <a:srgbClr val="FFFFFF"/>
              </a:solidFill>
              <a:effectLst>
                <a:outerShdw blurRad="38100" dist="38100" dir="2700000" algn="tl">
                  <a:srgbClr val="000000">
                    <a:alpha val="43137"/>
                  </a:srgbClr>
                </a:outerShdw>
              </a:effectLst>
            </a:endParaRPr>
          </a:p>
          <a:p>
            <a:endParaRPr lang="en-US" dirty="0"/>
          </a:p>
        </p:txBody>
      </p:sp>
      <p:sp>
        <p:nvSpPr>
          <p:cNvPr id="7" name="Slide Number Placeholder 6"/>
          <p:cNvSpPr>
            <a:spLocks noGrp="1"/>
          </p:cNvSpPr>
          <p:nvPr>
            <p:ph type="sldNum" sz="quarter" idx="10"/>
          </p:nvPr>
        </p:nvSpPr>
        <p:spPr/>
        <p:txBody>
          <a:bodyPr/>
          <a:lstStyle/>
          <a:p>
            <a:fld id="{0BF75D80-8FF6-48A8-A954-B4F573F482AF}" type="slidenum">
              <a:rPr lang="en-US" altLang="en-US" smtClean="0"/>
              <a:pPr/>
              <a:t>48</a:t>
            </a:fld>
            <a:endParaRPr lang="en-US" altLang="en-US" dirty="0"/>
          </a:p>
        </p:txBody>
      </p:sp>
      <p:sp>
        <p:nvSpPr>
          <p:cNvPr id="6" name="Rectangle 5"/>
          <p:cNvSpPr>
            <a:spLocks noChangeArrowheads="1"/>
          </p:cNvSpPr>
          <p:nvPr/>
        </p:nvSpPr>
        <p:spPr bwMode="auto">
          <a:xfrm>
            <a:off x="-14748" y="6527201"/>
            <a:ext cx="915874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000" dirty="0">
                <a:solidFill>
                  <a:schemeClr val="bg1"/>
                </a:solidFill>
              </a:rPr>
              <a:t>©2017 California Department of Education</a:t>
            </a:r>
          </a:p>
        </p:txBody>
      </p:sp>
    </p:spTree>
    <p:extLst>
      <p:ext uri="{BB962C8B-B14F-4D97-AF65-F5344CB8AC3E}">
        <p14:creationId xmlns:p14="http://schemas.microsoft.com/office/powerpoint/2010/main" val="618246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15" y="71438"/>
            <a:ext cx="3652450" cy="1143000"/>
          </a:xfrm>
        </p:spPr>
        <p:txBody>
          <a:bodyPr/>
          <a:lstStyle/>
          <a:p>
            <a:br>
              <a:rPr lang="en-US" sz="2800" b="0" dirty="0"/>
            </a:br>
            <a:br>
              <a:rPr lang="en-US" sz="2800" b="0" dirty="0"/>
            </a:br>
            <a:r>
              <a:rPr lang="en-US" dirty="0"/>
              <a:t>Small Groups</a:t>
            </a:r>
            <a:br>
              <a:rPr lang="en-US" sz="2800" b="0" dirty="0"/>
            </a:br>
            <a:r>
              <a:rPr lang="en-US" sz="2800" b="0" dirty="0"/>
              <a:t> </a:t>
            </a:r>
            <a:br>
              <a:rPr lang="en-US" sz="2800" dirty="0"/>
            </a:br>
            <a:endParaRPr lang="en-US" sz="2800" dirty="0"/>
          </a:p>
        </p:txBody>
      </p:sp>
      <p:pic>
        <p:nvPicPr>
          <p:cNvPr id="8" name="Content Placeholder 7" title="Sandbox play"/>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3931850" y="0"/>
            <a:ext cx="5212150" cy="6847265"/>
          </a:xfrm>
          <a:ln>
            <a:solidFill>
              <a:schemeClr val="tx1"/>
            </a:solidFill>
          </a:ln>
        </p:spPr>
      </p:pic>
      <p:sp>
        <p:nvSpPr>
          <p:cNvPr id="3" name="Content Placeholder 2"/>
          <p:cNvSpPr>
            <a:spLocks noGrp="1"/>
          </p:cNvSpPr>
          <p:nvPr>
            <p:ph sz="half" idx="2"/>
          </p:nvPr>
        </p:nvSpPr>
        <p:spPr>
          <a:xfrm>
            <a:off x="223915" y="1160650"/>
            <a:ext cx="3433685" cy="4884550"/>
          </a:xfrm>
        </p:spPr>
        <p:txBody>
          <a:bodyPr/>
          <a:lstStyle/>
          <a:p>
            <a:pPr marL="0" indent="0">
              <a:buNone/>
            </a:pPr>
            <a:r>
              <a:rPr lang="en-US" sz="3200" dirty="0"/>
              <a:t>“[Small groups enable]</a:t>
            </a:r>
            <a:br>
              <a:rPr lang="en-US" sz="3200" dirty="0"/>
            </a:br>
            <a:r>
              <a:rPr lang="en-US" sz="3200" dirty="0"/>
              <a:t>individualized responsive language interactions in both English and their home language” </a:t>
            </a:r>
            <a:br>
              <a:rPr lang="en-US" sz="3200" dirty="0"/>
            </a:br>
            <a:r>
              <a:rPr lang="en-US" sz="1800" dirty="0"/>
              <a:t>(</a:t>
            </a:r>
            <a:r>
              <a:rPr lang="en-US" sz="1800" dirty="0">
                <a:latin typeface="Arial" pitchFamily="34" charset="0"/>
                <a:cs typeface="Arial" pitchFamily="34" charset="0"/>
              </a:rPr>
              <a:t>PCF, Vol. 1, p. 183).</a:t>
            </a:r>
            <a:br>
              <a:rPr lang="en-US" sz="3200" dirty="0"/>
            </a:br>
            <a:endParaRPr lang="en-US" sz="3200" dirty="0"/>
          </a:p>
        </p:txBody>
      </p:sp>
      <p:sp>
        <p:nvSpPr>
          <p:cNvPr id="7" name="Slide Number Placeholder 6"/>
          <p:cNvSpPr>
            <a:spLocks noGrp="1"/>
          </p:cNvSpPr>
          <p:nvPr>
            <p:ph type="sldNum" sz="quarter" idx="10"/>
          </p:nvPr>
        </p:nvSpPr>
        <p:spPr/>
        <p:txBody>
          <a:bodyPr/>
          <a:lstStyle/>
          <a:p>
            <a:fld id="{0BF75D80-8FF6-48A8-A954-B4F573F482AF}" type="slidenum">
              <a:rPr lang="en-US" altLang="en-US" smtClean="0"/>
              <a:pPr/>
              <a:t>49</a:t>
            </a:fld>
            <a:endParaRPr lang="en-US" altLang="en-US" dirty="0"/>
          </a:p>
        </p:txBody>
      </p:sp>
      <p:sp>
        <p:nvSpPr>
          <p:cNvPr id="6" name="Rectangle 5"/>
          <p:cNvSpPr>
            <a:spLocks noChangeArrowheads="1"/>
          </p:cNvSpPr>
          <p:nvPr/>
        </p:nvSpPr>
        <p:spPr bwMode="auto">
          <a:xfrm>
            <a:off x="736600" y="6558002"/>
            <a:ext cx="31397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800" dirty="0"/>
              <a:t>©2017 California Department of Education</a:t>
            </a:r>
          </a:p>
        </p:txBody>
      </p:sp>
    </p:spTree>
    <p:extLst>
      <p:ext uri="{BB962C8B-B14F-4D97-AF65-F5344CB8AC3E}">
        <p14:creationId xmlns:p14="http://schemas.microsoft.com/office/powerpoint/2010/main" val="350347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1282787978"/>
              </p:ext>
            </p:extLst>
          </p:nvPr>
        </p:nvGraphicFramePr>
        <p:xfrm>
          <a:off x="50800" y="1154857"/>
          <a:ext cx="9042400" cy="4962899"/>
        </p:xfrm>
        <a:graphic>
          <a:graphicData uri="http://schemas.openxmlformats.org/drawingml/2006/chart">
            <c:chart xmlns:c="http://schemas.openxmlformats.org/drawingml/2006/chart" xmlns:r="http://schemas.openxmlformats.org/officeDocument/2006/relationships" r:id="rId3"/>
          </a:graphicData>
        </a:graphic>
      </p:graphicFrame>
      <p:sp>
        <p:nvSpPr>
          <p:cNvPr id="51203" name="Text Box 5"/>
          <p:cNvSpPr txBox="1">
            <a:spLocks noChangeArrowheads="1"/>
          </p:cNvSpPr>
          <p:nvPr/>
        </p:nvSpPr>
        <p:spPr bwMode="auto">
          <a:xfrm>
            <a:off x="7239000" y="6117756"/>
            <a:ext cx="1752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ゴシック" charset="0"/>
                <a:cs typeface="MS Pゴシック" charset="0"/>
              </a:defRPr>
            </a:lvl1pPr>
            <a:lvl2pPr marL="37931725" indent="-37474525" eaLnBrk="0" hangingPunct="0">
              <a:defRPr sz="2400">
                <a:solidFill>
                  <a:schemeClr val="tx1"/>
                </a:solidFill>
                <a:latin typeface="Arial" charset="0"/>
                <a:ea typeface="MS Pゴシック" charset="0"/>
                <a:cs typeface="MS Pゴシック" charset="0"/>
              </a:defRPr>
            </a:lvl2pPr>
            <a:lvl3pPr eaLnBrk="0" hangingPunct="0">
              <a:defRPr sz="2400">
                <a:solidFill>
                  <a:schemeClr val="tx1"/>
                </a:solidFill>
                <a:latin typeface="Arial" charset="0"/>
                <a:ea typeface="MS Pゴシック" charset="0"/>
                <a:cs typeface="MS Pゴシック" charset="0"/>
              </a:defRPr>
            </a:lvl3pPr>
            <a:lvl4pPr eaLnBrk="0" hangingPunct="0">
              <a:defRPr sz="2400">
                <a:solidFill>
                  <a:schemeClr val="tx1"/>
                </a:solidFill>
                <a:latin typeface="Arial" charset="0"/>
                <a:ea typeface="MS Pゴシック" charset="0"/>
                <a:cs typeface="MS Pゴシック" charset="0"/>
              </a:defRPr>
            </a:lvl4pPr>
            <a:lvl5pPr eaLnBrk="0" hangingPunct="0">
              <a:defRPr sz="2400">
                <a:solidFill>
                  <a:schemeClr val="tx1"/>
                </a:solidFill>
                <a:latin typeface="Arial" charset="0"/>
                <a:ea typeface="MS Pゴシック" charset="0"/>
                <a:cs typeface="MS Pゴシック" charset="0"/>
              </a:defRPr>
            </a:lvl5pPr>
            <a:lvl6pPr marL="457200" eaLnBrk="0" fontAlgn="base" hangingPunct="0">
              <a:spcBef>
                <a:spcPct val="0"/>
              </a:spcBef>
              <a:spcAft>
                <a:spcPct val="0"/>
              </a:spcAft>
              <a:defRPr sz="2400">
                <a:solidFill>
                  <a:schemeClr val="tx1"/>
                </a:solidFill>
                <a:latin typeface="Arial" charset="0"/>
                <a:ea typeface="MS Pゴシック" charset="0"/>
                <a:cs typeface="MS Pゴシック" charset="0"/>
              </a:defRPr>
            </a:lvl6pPr>
            <a:lvl7pPr marL="914400" eaLnBrk="0" fontAlgn="base" hangingPunct="0">
              <a:spcBef>
                <a:spcPct val="0"/>
              </a:spcBef>
              <a:spcAft>
                <a:spcPct val="0"/>
              </a:spcAft>
              <a:defRPr sz="2400">
                <a:solidFill>
                  <a:schemeClr val="tx1"/>
                </a:solidFill>
                <a:latin typeface="Arial" charset="0"/>
                <a:ea typeface="MS Pゴシック" charset="0"/>
                <a:cs typeface="MS Pゴシック" charset="0"/>
              </a:defRPr>
            </a:lvl7pPr>
            <a:lvl8pPr marL="1371600" eaLnBrk="0" fontAlgn="base" hangingPunct="0">
              <a:spcBef>
                <a:spcPct val="0"/>
              </a:spcBef>
              <a:spcAft>
                <a:spcPct val="0"/>
              </a:spcAft>
              <a:defRPr sz="2400">
                <a:solidFill>
                  <a:schemeClr val="tx1"/>
                </a:solidFill>
                <a:latin typeface="Arial" charset="0"/>
                <a:ea typeface="MS Pゴシック" charset="0"/>
                <a:cs typeface="MS Pゴシック" charset="0"/>
              </a:defRPr>
            </a:lvl8pPr>
            <a:lvl9pPr marL="1828800" eaLnBrk="0" fontAlgn="base" hangingPunct="0">
              <a:spcBef>
                <a:spcPct val="0"/>
              </a:spcBef>
              <a:spcAft>
                <a:spcPct val="0"/>
              </a:spcAft>
              <a:defRPr sz="2400">
                <a:solidFill>
                  <a:schemeClr val="tx1"/>
                </a:solidFill>
                <a:latin typeface="Arial" charset="0"/>
                <a:ea typeface="MS Pゴシック" charset="0"/>
                <a:cs typeface="MS Pゴシック" charset="0"/>
              </a:defRPr>
            </a:lvl9pPr>
          </a:lstStyle>
          <a:p>
            <a:pPr eaLnBrk="1" hangingPunct="1">
              <a:spcBef>
                <a:spcPct val="50000"/>
              </a:spcBef>
            </a:pPr>
            <a:r>
              <a:rPr lang="en-US" sz="1800" dirty="0">
                <a:ea typeface="ＭＳ Ｐゴシック" charset="0"/>
                <a:cs typeface="ＭＳ Ｐゴシック" charset="0"/>
              </a:rPr>
              <a:t>Childstats.gov</a:t>
            </a:r>
          </a:p>
        </p:txBody>
      </p:sp>
      <p:sp>
        <p:nvSpPr>
          <p:cNvPr id="51204" name="Rectangle 6"/>
          <p:cNvSpPr>
            <a:spLocks noGrp="1" noChangeArrowheads="1"/>
          </p:cNvSpPr>
          <p:nvPr>
            <p:ph type="title" idx="4294967295"/>
          </p:nvPr>
        </p:nvSpPr>
        <p:spPr>
          <a:xfrm>
            <a:off x="276225" y="47131"/>
            <a:ext cx="8591550" cy="1482025"/>
          </a:xfrm>
        </p:spPr>
        <p:txBody>
          <a:bodyPr/>
          <a:lstStyle/>
          <a:p>
            <a:pPr eaLnBrk="1" hangingPunct="1"/>
            <a:r>
              <a:rPr lang="en-US" sz="3200" dirty="0">
                <a:latin typeface="Arial" charset="0"/>
                <a:ea typeface="MS Pゴシック" charset="0"/>
              </a:rPr>
              <a:t>Number of Children 5-17 Who Speak a Language Other Than English at Home (Thousands):</a:t>
            </a:r>
          </a:p>
        </p:txBody>
      </p:sp>
      <p:sp>
        <p:nvSpPr>
          <p:cNvPr id="3" name="Slide Number Placeholder 2"/>
          <p:cNvSpPr>
            <a:spLocks noGrp="1"/>
          </p:cNvSpPr>
          <p:nvPr>
            <p:ph type="sldNum" sz="quarter" idx="10"/>
          </p:nvPr>
        </p:nvSpPr>
        <p:spPr/>
        <p:txBody>
          <a:bodyPr/>
          <a:lstStyle/>
          <a:p>
            <a:fld id="{E74138FE-B525-467A-B63D-1B920D1B7D58}" type="slidenum">
              <a:rPr lang="en-US" altLang="en-US" smtClean="0"/>
              <a:pPr/>
              <a:t>5</a:t>
            </a:fld>
            <a:endParaRPr lang="en-US" altLang="en-US" dirty="0"/>
          </a:p>
        </p:txBody>
      </p:sp>
    </p:spTree>
    <p:extLst>
      <p:ext uri="{BB962C8B-B14F-4D97-AF65-F5344CB8AC3E}">
        <p14:creationId xmlns:p14="http://schemas.microsoft.com/office/powerpoint/2010/main" val="965044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E18891-0918-4628-AD24-6F451C92A5A3}"/>
              </a:ext>
            </a:extLst>
          </p:cNvPr>
          <p:cNvSpPr>
            <a:spLocks noGrp="1"/>
          </p:cNvSpPr>
          <p:nvPr>
            <p:ph type="title"/>
          </p:nvPr>
        </p:nvSpPr>
        <p:spPr>
          <a:xfrm>
            <a:off x="411420" y="182562"/>
            <a:ext cx="3368160" cy="1143000"/>
          </a:xfrm>
        </p:spPr>
        <p:txBody>
          <a:bodyPr/>
          <a:lstStyle/>
          <a:p>
            <a:r>
              <a:rPr lang="en-US" dirty="0"/>
              <a:t>Print</a:t>
            </a:r>
          </a:p>
        </p:txBody>
      </p:sp>
      <p:pic>
        <p:nvPicPr>
          <p:cNvPr id="14" name="Content Placeholder 13" title="Crayons"/>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4236780" y="36761"/>
            <a:ext cx="4861440" cy="6821239"/>
          </a:xfrm>
          <a:ln>
            <a:solidFill>
              <a:schemeClr val="tx1"/>
            </a:solidFill>
          </a:ln>
        </p:spPr>
      </p:pic>
      <p:sp>
        <p:nvSpPr>
          <p:cNvPr id="2" name="Content Placeholder 1">
            <a:extLst>
              <a:ext uri="{FF2B5EF4-FFF2-40B4-BE49-F238E27FC236}">
                <a16:creationId xmlns:a16="http://schemas.microsoft.com/office/drawing/2014/main" id="{77FBB46C-7998-415C-A81A-954CA4C867E3}"/>
              </a:ext>
            </a:extLst>
          </p:cNvPr>
          <p:cNvSpPr>
            <a:spLocks noGrp="1"/>
          </p:cNvSpPr>
          <p:nvPr>
            <p:ph sz="half" idx="2"/>
          </p:nvPr>
        </p:nvSpPr>
        <p:spPr>
          <a:xfrm>
            <a:off x="457200" y="1325562"/>
            <a:ext cx="3368160" cy="4384799"/>
          </a:xfrm>
        </p:spPr>
        <p:txBody>
          <a:bodyPr/>
          <a:lstStyle/>
          <a:p>
            <a:pPr marL="0" indent="0">
              <a:buNone/>
            </a:pPr>
            <a:r>
              <a:rPr lang="en-US" sz="3200" dirty="0">
                <a:latin typeface="Arial" pitchFamily="34" charset="0"/>
                <a:cs typeface="Arial" pitchFamily="34" charset="0"/>
              </a:rPr>
              <a:t>“Make clear </a:t>
            </a:r>
            <a:br>
              <a:rPr lang="en-US" sz="3200" dirty="0">
                <a:latin typeface="Arial" pitchFamily="34" charset="0"/>
                <a:cs typeface="Arial" pitchFamily="34" charset="0"/>
              </a:rPr>
            </a:br>
            <a:r>
              <a:rPr lang="en-US" sz="3200" dirty="0">
                <a:latin typeface="Arial" pitchFamily="34" charset="0"/>
                <a:cs typeface="Arial" pitchFamily="34" charset="0"/>
              </a:rPr>
              <a:t>signs and </a:t>
            </a:r>
            <a:br>
              <a:rPr lang="en-US" sz="3200" dirty="0">
                <a:latin typeface="Arial" pitchFamily="34" charset="0"/>
                <a:cs typeface="Arial" pitchFamily="34" charset="0"/>
              </a:rPr>
            </a:br>
            <a:r>
              <a:rPr lang="en-US" sz="3200" dirty="0">
                <a:latin typeface="Arial" pitchFamily="34" charset="0"/>
                <a:cs typeface="Arial" pitchFamily="34" charset="0"/>
              </a:rPr>
              <a:t>explicit picture </a:t>
            </a:r>
            <a:br>
              <a:rPr lang="en-US" sz="3200" dirty="0">
                <a:latin typeface="Arial" pitchFamily="34" charset="0"/>
                <a:cs typeface="Arial" pitchFamily="34" charset="0"/>
              </a:rPr>
            </a:br>
            <a:r>
              <a:rPr lang="en-US" sz="3200" dirty="0">
                <a:latin typeface="Arial" pitchFamily="34" charset="0"/>
                <a:cs typeface="Arial" pitchFamily="34" charset="0"/>
              </a:rPr>
              <a:t>cues for </a:t>
            </a:r>
            <a:br>
              <a:rPr lang="en-US" sz="3200" dirty="0">
                <a:latin typeface="Arial" pitchFamily="34" charset="0"/>
                <a:cs typeface="Arial" pitchFamily="34" charset="0"/>
              </a:rPr>
            </a:br>
            <a:r>
              <a:rPr lang="en-US" sz="3200" dirty="0">
                <a:latin typeface="Arial" pitchFamily="34" charset="0"/>
                <a:cs typeface="Arial" pitchFamily="34" charset="0"/>
              </a:rPr>
              <a:t>interest areas” </a:t>
            </a:r>
            <a:br>
              <a:rPr lang="en-US" dirty="0">
                <a:latin typeface="Arial" pitchFamily="34" charset="0"/>
                <a:cs typeface="Arial" pitchFamily="34" charset="0"/>
              </a:rPr>
            </a:br>
            <a:r>
              <a:rPr lang="en-US" sz="1800" dirty="0">
                <a:latin typeface="+mj-lt"/>
                <a:cs typeface="Arial" pitchFamily="34" charset="0"/>
              </a:rPr>
              <a:t>(</a:t>
            </a:r>
            <a:r>
              <a:rPr lang="en-US" sz="1800" dirty="0">
                <a:latin typeface="+mj-lt"/>
              </a:rPr>
              <a:t>PCF, Vol. 1, p. 183).</a:t>
            </a:r>
          </a:p>
          <a:p>
            <a:endParaRPr lang="en-US" dirty="0"/>
          </a:p>
        </p:txBody>
      </p:sp>
      <p:sp>
        <p:nvSpPr>
          <p:cNvPr id="5" name="Slide Number Placeholder 4"/>
          <p:cNvSpPr>
            <a:spLocks noGrp="1"/>
          </p:cNvSpPr>
          <p:nvPr>
            <p:ph type="sldNum" sz="quarter" idx="10"/>
          </p:nvPr>
        </p:nvSpPr>
        <p:spPr/>
        <p:txBody>
          <a:bodyPr/>
          <a:lstStyle/>
          <a:p>
            <a:fld id="{FCCD4C73-F94D-482C-9D48-349968E853D5}" type="slidenum">
              <a:rPr lang="en-US" altLang="en-US" smtClean="0"/>
              <a:pPr/>
              <a:t>50</a:t>
            </a:fld>
            <a:endParaRPr lang="en-US" altLang="en-US" dirty="0"/>
          </a:p>
        </p:txBody>
      </p:sp>
      <p:sp>
        <p:nvSpPr>
          <p:cNvPr id="6" name="Rectangle 5"/>
          <p:cNvSpPr>
            <a:spLocks noChangeArrowheads="1"/>
          </p:cNvSpPr>
          <p:nvPr/>
        </p:nvSpPr>
        <p:spPr bwMode="auto">
          <a:xfrm>
            <a:off x="939800" y="6622369"/>
            <a:ext cx="3251200" cy="215444"/>
          </a:xfrm>
          <a:prstGeom prst="rect">
            <a:avLst/>
          </a:prstGeom>
          <a:solidFill>
            <a:srgbClr val="9FC9F7"/>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800" dirty="0"/>
              <a:t>©2017 California Department of Education</a:t>
            </a:r>
          </a:p>
        </p:txBody>
      </p:sp>
    </p:spTree>
    <p:extLst>
      <p:ext uri="{BB962C8B-B14F-4D97-AF65-F5344CB8AC3E}">
        <p14:creationId xmlns:p14="http://schemas.microsoft.com/office/powerpoint/2010/main" val="2068593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9958"/>
          </a:xfrm>
        </p:spPr>
        <p:txBody>
          <a:bodyPr/>
          <a:lstStyle/>
          <a:p>
            <a:r>
              <a:rPr lang="en-US" dirty="0">
                <a:latin typeface="Arial" pitchFamily="34" charset="0"/>
                <a:cs typeface="Arial" pitchFamily="34" charset="0"/>
              </a:rPr>
              <a:t>Interactions and Strategies for Listening and Speaking</a:t>
            </a:r>
          </a:p>
        </p:txBody>
      </p:sp>
      <p:pic>
        <p:nvPicPr>
          <p:cNvPr id="20" name="Content Placeholder 19"/>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2669846" y="1637071"/>
            <a:ext cx="3981677" cy="4806692"/>
          </a:xfrm>
          <a:prstGeom prst="rect">
            <a:avLst/>
          </a:prstGeom>
          <a:ln>
            <a:solidFill>
              <a:schemeClr val="tx1"/>
            </a:solidFill>
          </a:ln>
        </p:spPr>
      </p:pic>
      <p:sp>
        <p:nvSpPr>
          <p:cNvPr id="7" name="Slide Number Placeholder 6"/>
          <p:cNvSpPr>
            <a:spLocks noGrp="1"/>
          </p:cNvSpPr>
          <p:nvPr>
            <p:ph type="sldNum" sz="quarter" idx="10"/>
          </p:nvPr>
        </p:nvSpPr>
        <p:spPr/>
        <p:txBody>
          <a:bodyPr/>
          <a:lstStyle/>
          <a:p>
            <a:fld id="{0BF75D80-8FF6-48A8-A954-B4F573F482AF}" type="slidenum">
              <a:rPr lang="en-US" altLang="en-US" smtClean="0"/>
              <a:pPr/>
              <a:t>51</a:t>
            </a:fld>
            <a:endParaRPr lang="en-US" altLang="en-US" dirty="0"/>
          </a:p>
        </p:txBody>
      </p:sp>
    </p:spTree>
    <p:extLst>
      <p:ext uri="{BB962C8B-B14F-4D97-AF65-F5344CB8AC3E}">
        <p14:creationId xmlns:p14="http://schemas.microsoft.com/office/powerpoint/2010/main" val="1399092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77800"/>
            <a:ext cx="8305800" cy="1417638"/>
          </a:xfrm>
        </p:spPr>
        <p:txBody>
          <a:bodyPr/>
          <a:lstStyle/>
          <a:p>
            <a:r>
              <a:rPr lang="en-US" sz="2800" dirty="0"/>
              <a:t>Snapshot 3.2. </a:t>
            </a:r>
            <a:r>
              <a:rPr lang="en-US" sz="2800" i="1" dirty="0"/>
              <a:t>Goldilocks and the Three Bears: </a:t>
            </a:r>
            <a:r>
              <a:rPr lang="en-US" sz="2800" dirty="0"/>
              <a:t>Integrated ELA and ELD in Transitional Kindergarten </a:t>
            </a:r>
          </a:p>
        </p:txBody>
      </p:sp>
      <p:pic>
        <p:nvPicPr>
          <p:cNvPr id="8" name="Content Placeholder 7"/>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871468" y="1783283"/>
            <a:ext cx="3286265" cy="4277245"/>
          </a:xfrm>
          <a:ln>
            <a:solidFill>
              <a:schemeClr val="tx1"/>
            </a:solidFill>
          </a:ln>
        </p:spPr>
      </p:pic>
      <p:sp>
        <p:nvSpPr>
          <p:cNvPr id="7" name="Content Placeholder 6"/>
          <p:cNvSpPr>
            <a:spLocks noGrp="1"/>
          </p:cNvSpPr>
          <p:nvPr>
            <p:ph sz="half" idx="2"/>
          </p:nvPr>
        </p:nvSpPr>
        <p:spPr>
          <a:xfrm>
            <a:off x="4648200" y="1658923"/>
            <a:ext cx="4038600" cy="4525963"/>
          </a:xfrm>
        </p:spPr>
        <p:txBody>
          <a:bodyPr/>
          <a:lstStyle/>
          <a:p>
            <a:pPr marL="514350" indent="-514350">
              <a:spcBef>
                <a:spcPts val="0"/>
              </a:spcBef>
              <a:spcAft>
                <a:spcPts val="1200"/>
              </a:spcAft>
              <a:buFont typeface="+mj-lt"/>
              <a:buAutoNum type="arabicPeriod"/>
            </a:pPr>
            <a:r>
              <a:rPr lang="en-US" dirty="0"/>
              <a:t>Find and read Snapshot 3.2.</a:t>
            </a:r>
          </a:p>
          <a:p>
            <a:pPr marL="514350" indent="-514350">
              <a:spcBef>
                <a:spcPts val="0"/>
              </a:spcBef>
              <a:spcAft>
                <a:spcPts val="1200"/>
              </a:spcAft>
              <a:buFont typeface="+mj-lt"/>
              <a:buAutoNum type="arabicPeriod"/>
            </a:pPr>
            <a:r>
              <a:rPr lang="en-US" dirty="0"/>
              <a:t>Underline the ideas you may want to replicate.</a:t>
            </a:r>
          </a:p>
          <a:p>
            <a:pPr marL="514350" indent="-514350">
              <a:spcBef>
                <a:spcPts val="0"/>
              </a:spcBef>
              <a:spcAft>
                <a:spcPts val="1200"/>
              </a:spcAft>
              <a:buFont typeface="+mj-lt"/>
              <a:buAutoNum type="arabicPeriod"/>
            </a:pPr>
            <a:r>
              <a:rPr lang="en-US" dirty="0"/>
              <a:t>Be ready to share.</a:t>
            </a:r>
          </a:p>
        </p:txBody>
      </p:sp>
      <p:sp>
        <p:nvSpPr>
          <p:cNvPr id="4" name="Slide Number Placeholder 3"/>
          <p:cNvSpPr>
            <a:spLocks noGrp="1"/>
          </p:cNvSpPr>
          <p:nvPr>
            <p:ph type="sldNum" sz="quarter" idx="10"/>
          </p:nvPr>
        </p:nvSpPr>
        <p:spPr/>
        <p:txBody>
          <a:bodyPr/>
          <a:lstStyle/>
          <a:p>
            <a:fld id="{7BF583F8-3E0E-4B2C-8C07-596A1EA1CD7C}" type="slidenum">
              <a:rPr lang="en-US" altLang="en-US" smtClean="0"/>
              <a:pPr/>
              <a:t>52</a:t>
            </a:fld>
            <a:endParaRPr lang="en-US" altLang="en-US" dirty="0"/>
          </a:p>
        </p:txBody>
      </p:sp>
    </p:spTree>
    <p:extLst>
      <p:ext uri="{BB962C8B-B14F-4D97-AF65-F5344CB8AC3E}">
        <p14:creationId xmlns:p14="http://schemas.microsoft.com/office/powerpoint/2010/main" val="1619452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pPr algn="ctr"/>
            <a:r>
              <a:rPr lang="en-US" dirty="0">
                <a:latin typeface="Arial" charset="0"/>
                <a:cs typeface="Arial" charset="0"/>
              </a:rPr>
              <a:t> Transitional Kindergarten Implementation Guide</a:t>
            </a:r>
          </a:p>
        </p:txBody>
      </p:sp>
      <p:sp>
        <p:nvSpPr>
          <p:cNvPr id="5" name="Content Placeholder 4"/>
          <p:cNvSpPr>
            <a:spLocks noGrp="1"/>
          </p:cNvSpPr>
          <p:nvPr>
            <p:ph sz="half" idx="1"/>
          </p:nvPr>
        </p:nvSpPr>
        <p:spPr>
          <a:xfrm>
            <a:off x="311102" y="1738632"/>
            <a:ext cx="4953229" cy="2723313"/>
          </a:xfrm>
        </p:spPr>
        <p:txBody>
          <a:bodyPr>
            <a:normAutofit/>
          </a:bodyPr>
          <a:lstStyle/>
          <a:p>
            <a:pPr marL="0" indent="0" defTabSz="342900">
              <a:spcBef>
                <a:spcPct val="0"/>
              </a:spcBef>
              <a:buNone/>
              <a:defRPr/>
            </a:pPr>
            <a:r>
              <a:rPr lang="en-US" dirty="0">
                <a:latin typeface="Arial" charset="0"/>
                <a:ea typeface="Arial" charset="0"/>
                <a:cs typeface="Arial" charset="0"/>
              </a:rPr>
              <a:t>The TK Implementation Guide is a resource for California public school district administrators and teachers to support implementation of comprehensive TK programs.</a:t>
            </a:r>
          </a:p>
        </p:txBody>
      </p:sp>
      <p:sp>
        <p:nvSpPr>
          <p:cNvPr id="2" name="Slide Number Placeholder 1"/>
          <p:cNvSpPr>
            <a:spLocks noGrp="1"/>
          </p:cNvSpPr>
          <p:nvPr>
            <p:ph type="sldNum" sz="quarter" idx="4294967295"/>
          </p:nvPr>
        </p:nvSpPr>
        <p:spPr>
          <a:xfrm>
            <a:off x="8686800" y="0"/>
            <a:ext cx="457200" cy="365125"/>
          </a:xfrm>
          <a:prstGeom prst="rect">
            <a:avLst/>
          </a:prstGeom>
        </p:spPr>
        <p:txBody>
          <a:bodyPr/>
          <a:lstStyle/>
          <a:p>
            <a:fld id="{11EEF7C2-6334-4E7A-B967-5F31FD9C23C6}" type="slidenum">
              <a:rPr lang="en-US" altLang="en-US" smtClean="0"/>
              <a:pPr/>
              <a:t>53</a:t>
            </a:fld>
            <a:endParaRPr lang="en-US" altLang="en-US"/>
          </a:p>
        </p:txBody>
      </p:sp>
      <p:pic>
        <p:nvPicPr>
          <p:cNvPr id="8" name="Picture 8"/>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523334" y="1838428"/>
            <a:ext cx="3248526" cy="4233657"/>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43892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Bringing It All Together:</a:t>
            </a:r>
            <a:br>
              <a:rPr lang="en-US" dirty="0"/>
            </a:br>
            <a:r>
              <a:rPr lang="en-US" dirty="0"/>
              <a:t>Engaging Families</a:t>
            </a:r>
          </a:p>
        </p:txBody>
      </p:sp>
      <p:pic>
        <p:nvPicPr>
          <p:cNvPr id="7" name="Content Placeholder 7" descr="58.jpg" title="Tortilla press"/>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t="-749" r="-1052"/>
          <a:stretch/>
        </p:blipFill>
        <p:spPr>
          <a:xfrm>
            <a:off x="841829" y="1600200"/>
            <a:ext cx="2931885" cy="4105684"/>
          </a:xfrm>
          <a:ln>
            <a:solidFill>
              <a:schemeClr val="tx1"/>
            </a:solidFill>
          </a:ln>
          <a:effectLst/>
        </p:spPr>
      </p:pic>
      <p:sp>
        <p:nvSpPr>
          <p:cNvPr id="4" name="Content Placeholder 3"/>
          <p:cNvSpPr>
            <a:spLocks noGrp="1"/>
          </p:cNvSpPr>
          <p:nvPr>
            <p:ph sz="half" idx="2"/>
          </p:nvPr>
        </p:nvSpPr>
        <p:spPr/>
        <p:txBody>
          <a:bodyPr/>
          <a:lstStyle/>
          <a:p>
            <a:pPr marL="0" indent="0">
              <a:buNone/>
            </a:pPr>
            <a:r>
              <a:rPr lang="en-US" sz="3200" dirty="0">
                <a:latin typeface="Arial" pitchFamily="34" charset="0"/>
                <a:cs typeface="Arial" pitchFamily="34" charset="0"/>
              </a:rPr>
              <a:t>“When the home language and culture are viewed as assets and resources, it becomes the foundation for enhanced learning”</a:t>
            </a:r>
            <a:endParaRPr lang="en-US" sz="900" dirty="0">
              <a:latin typeface="Arial" pitchFamily="34" charset="0"/>
              <a:cs typeface="Arial" pitchFamily="34" charset="0"/>
            </a:endParaRPr>
          </a:p>
          <a:p>
            <a:pPr marL="0" indent="0">
              <a:buNone/>
            </a:pPr>
            <a:r>
              <a:rPr lang="en-US" sz="1800" dirty="0">
                <a:latin typeface="Arial" pitchFamily="34" charset="0"/>
                <a:cs typeface="Arial" pitchFamily="34" charset="0"/>
              </a:rPr>
              <a:t>(PCF, Vol. 1, p. 185).</a:t>
            </a:r>
            <a:endParaRPr lang="en-US" sz="1800" dirty="0"/>
          </a:p>
        </p:txBody>
      </p:sp>
      <p:sp>
        <p:nvSpPr>
          <p:cNvPr id="5" name="Slide Number Placeholder 4"/>
          <p:cNvSpPr>
            <a:spLocks noGrp="1"/>
          </p:cNvSpPr>
          <p:nvPr>
            <p:ph type="sldNum" sz="quarter" idx="10"/>
          </p:nvPr>
        </p:nvSpPr>
        <p:spPr/>
        <p:txBody>
          <a:bodyPr/>
          <a:lstStyle/>
          <a:p>
            <a:fld id="{9AE7D25E-5024-4110-B41E-573C9F4E44E4}" type="slidenum">
              <a:rPr lang="en-US" altLang="en-US" smtClean="0"/>
              <a:pPr/>
              <a:t>54</a:t>
            </a:fld>
            <a:endParaRPr lang="en-US" altLang="en-US" dirty="0"/>
          </a:p>
        </p:txBody>
      </p:sp>
    </p:spTree>
    <p:extLst>
      <p:ext uri="{BB962C8B-B14F-4D97-AF65-F5344CB8AC3E}">
        <p14:creationId xmlns:p14="http://schemas.microsoft.com/office/powerpoint/2010/main" val="834100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5400000">
            <a:off x="7039729" y="1540310"/>
            <a:ext cx="1033539" cy="788194"/>
          </a:xfrm>
          <a:prstGeom prst="rightArrow">
            <a:avLst/>
          </a:prstGeom>
          <a:solidFill>
            <a:srgbClr val="9184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3778407" y="1817134"/>
            <a:ext cx="1587186" cy="788194"/>
          </a:xfrm>
          <a:prstGeom prst="rightArrow">
            <a:avLst/>
          </a:prstGeom>
          <a:solidFill>
            <a:srgbClr val="6891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1026319" y="1584722"/>
            <a:ext cx="1122362" cy="788194"/>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sz="quarter"/>
          </p:nvPr>
        </p:nvSpPr>
        <p:spPr>
          <a:noFill/>
          <a:ln w="38100">
            <a:solidFill>
              <a:schemeClr val="bg1"/>
            </a:solidFill>
          </a:ln>
          <a:effectLst/>
        </p:spPr>
        <p:txBody>
          <a:bodyPr/>
          <a:lstStyle/>
          <a:p>
            <a:pPr lvl="0"/>
            <a:r>
              <a:rPr lang="en-US" dirty="0"/>
              <a:t>Three Guiding Questions</a:t>
            </a:r>
          </a:p>
        </p:txBody>
      </p:sp>
      <p:sp>
        <p:nvSpPr>
          <p:cNvPr id="6" name="Content Placeholder 5"/>
          <p:cNvSpPr>
            <a:spLocks noGrp="1"/>
          </p:cNvSpPr>
          <p:nvPr>
            <p:ph sz="quarter" idx="1"/>
          </p:nvPr>
        </p:nvSpPr>
        <p:spPr>
          <a:xfrm>
            <a:off x="266700" y="2540000"/>
            <a:ext cx="2641600" cy="3416300"/>
          </a:xfrm>
          <a:solidFill>
            <a:schemeClr val="accent4"/>
          </a:solidFill>
          <a:ln w="38100">
            <a:solidFill>
              <a:schemeClr val="lt1">
                <a:hueOff val="0"/>
                <a:satOff val="0"/>
                <a:lumOff val="0"/>
              </a:schemeClr>
            </a:solidFill>
          </a:ln>
        </p:spPr>
        <p:txBody>
          <a:bodyPr anchor="ctr" anchorCtr="0"/>
          <a:lstStyle/>
          <a:p>
            <a:pPr marL="0" lvl="0" indent="0" algn="ctr">
              <a:buNone/>
            </a:pPr>
            <a:r>
              <a:rPr lang="en-US" sz="2400" b="1" dirty="0">
                <a:solidFill>
                  <a:schemeClr val="bg1"/>
                </a:solidFill>
                <a:effectLst>
                  <a:outerShdw blurRad="38100" dist="38100" dir="2700000" algn="tl">
                    <a:srgbClr val="000000">
                      <a:alpha val="43137"/>
                    </a:srgbClr>
                  </a:outerShdw>
                </a:effectLst>
              </a:rPr>
              <a:t>What are the developmental progressions of English-language development for listening and speaking?</a:t>
            </a:r>
          </a:p>
          <a:p>
            <a:pPr marL="0" indent="0">
              <a:buNone/>
            </a:pPr>
            <a:endParaRPr lang="en-US" sz="2400" b="1" dirty="0">
              <a:solidFill>
                <a:schemeClr val="bg1"/>
              </a:solidFill>
            </a:endParaRPr>
          </a:p>
        </p:txBody>
      </p:sp>
      <p:sp>
        <p:nvSpPr>
          <p:cNvPr id="7" name="Content Placeholder 6"/>
          <p:cNvSpPr>
            <a:spLocks noGrp="1"/>
          </p:cNvSpPr>
          <p:nvPr>
            <p:ph sz="quarter" idx="2"/>
          </p:nvPr>
        </p:nvSpPr>
        <p:spPr>
          <a:xfrm>
            <a:off x="3251200" y="3035300"/>
            <a:ext cx="2641600" cy="3530600"/>
          </a:xfrm>
          <a:solidFill>
            <a:srgbClr val="689195"/>
          </a:solidFill>
          <a:ln w="38100">
            <a:solidFill>
              <a:schemeClr val="lt1">
                <a:hueOff val="0"/>
                <a:satOff val="0"/>
                <a:lumOff val="0"/>
              </a:schemeClr>
            </a:solidFill>
          </a:ln>
        </p:spPr>
        <p:txBody>
          <a:bodyPr anchor="ctr" anchorCtr="0"/>
          <a:lstStyle/>
          <a:p>
            <a:pPr marL="0" lvl="0" indent="0" algn="ctr">
              <a:buNone/>
            </a:pPr>
            <a:r>
              <a:rPr lang="en-US" sz="2400" b="1" dirty="0">
                <a:solidFill>
                  <a:schemeClr val="bg1"/>
                </a:solidFill>
                <a:effectLst>
                  <a:outerShdw blurRad="38100" dist="38100" dir="2700000" algn="tl">
                    <a:srgbClr val="000000">
                      <a:alpha val="43137"/>
                    </a:srgbClr>
                  </a:outerShdw>
                </a:effectLst>
              </a:rPr>
              <a:t>What are the developmentally appropriate strategies that support English-language development?</a:t>
            </a:r>
          </a:p>
          <a:p>
            <a:pPr marL="0" indent="0">
              <a:buNone/>
            </a:pPr>
            <a:endParaRPr lang="en-US" sz="2400"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sz="quarter" idx="3"/>
          </p:nvPr>
        </p:nvSpPr>
        <p:spPr>
          <a:xfrm>
            <a:off x="6235700" y="2451894"/>
            <a:ext cx="2641600" cy="3504406"/>
          </a:xfrm>
          <a:solidFill>
            <a:srgbClr val="918485"/>
          </a:solidFill>
          <a:ln w="38100">
            <a:solidFill>
              <a:schemeClr val="lt1">
                <a:hueOff val="0"/>
                <a:satOff val="0"/>
                <a:lumOff val="0"/>
              </a:schemeClr>
            </a:solidFill>
          </a:ln>
        </p:spPr>
        <p:txBody>
          <a:bodyPr anchor="ctr" anchorCtr="0"/>
          <a:lstStyle/>
          <a:p>
            <a:pPr marL="0" lvl="0" indent="0" algn="ctr">
              <a:buNone/>
            </a:pPr>
            <a:r>
              <a:rPr lang="en-US" sz="2400" b="1" dirty="0">
                <a:solidFill>
                  <a:schemeClr val="bg1"/>
                </a:solidFill>
                <a:effectLst>
                  <a:outerShdw blurRad="38100" dist="38100" dir="2700000" algn="tl">
                    <a:srgbClr val="000000">
                      <a:alpha val="43137"/>
                    </a:srgbClr>
                  </a:outerShdw>
                </a:effectLst>
              </a:rPr>
              <a:t>How can I incorporate these strategies into my existing classroom?</a:t>
            </a:r>
          </a:p>
          <a:p>
            <a:pPr marL="0" indent="0">
              <a:buNone/>
            </a:pPr>
            <a:endParaRPr lang="en-US" sz="2400" b="1" dirty="0">
              <a:solidFill>
                <a:schemeClr val="bg1"/>
              </a:solidFill>
            </a:endParaRPr>
          </a:p>
        </p:txBody>
      </p:sp>
      <p:sp>
        <p:nvSpPr>
          <p:cNvPr id="4" name="Slide Number Placeholder 3"/>
          <p:cNvSpPr>
            <a:spLocks noGrp="1"/>
          </p:cNvSpPr>
          <p:nvPr>
            <p:ph type="sldNum" sz="quarter" idx="10"/>
          </p:nvPr>
        </p:nvSpPr>
        <p:spPr/>
        <p:txBody>
          <a:bodyPr/>
          <a:lstStyle/>
          <a:p>
            <a:fld id="{BE4F76FE-E913-4EE8-9488-C511D295C4FB}" type="slidenum">
              <a:rPr lang="en-US" altLang="en-US" smtClean="0"/>
              <a:pPr/>
              <a:t>55</a:t>
            </a:fld>
            <a:endParaRPr lang="en-US" altLang="en-US" dirty="0"/>
          </a:p>
        </p:txBody>
      </p:sp>
      <p:sp>
        <p:nvSpPr>
          <p:cNvPr id="16" name="Connector 5"/>
          <p:cNvSpPr/>
          <p:nvPr/>
        </p:nvSpPr>
        <p:spPr>
          <a:xfrm>
            <a:off x="6078167" y="1559078"/>
            <a:ext cx="2956663" cy="4738483"/>
          </a:xfrm>
          <a:prstGeom prst="flowChartConnector">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298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br>
              <a:rPr lang="en-US" dirty="0"/>
            </a:br>
            <a:r>
              <a:rPr lang="en-US" dirty="0"/>
              <a:t>When I return to the classroom…</a:t>
            </a:r>
          </a:p>
        </p:txBody>
      </p:sp>
      <p:sp>
        <p:nvSpPr>
          <p:cNvPr id="4" name="Content Placeholder 3"/>
          <p:cNvSpPr>
            <a:spLocks noGrp="1"/>
          </p:cNvSpPr>
          <p:nvPr>
            <p:ph idx="1"/>
          </p:nvPr>
        </p:nvSpPr>
        <p:spPr>
          <a:noFill/>
        </p:spPr>
        <p:txBody>
          <a:bodyPr/>
          <a:lstStyle/>
          <a:p>
            <a:r>
              <a:rPr lang="en-US" dirty="0"/>
              <a:t>What do you want to remember?</a:t>
            </a:r>
          </a:p>
          <a:p>
            <a:r>
              <a:rPr lang="en-US" dirty="0"/>
              <a:t>What new strategies do you plan to use to support students English-language development? </a:t>
            </a:r>
          </a:p>
          <a:p>
            <a:r>
              <a:rPr lang="en-US" dirty="0"/>
              <a:t>What changes or additions will you make to your classroom environment?</a:t>
            </a:r>
          </a:p>
          <a:p>
            <a:r>
              <a:rPr lang="en-US" dirty="0"/>
              <a:t>What new resources can you use to support your work in TK?</a:t>
            </a:r>
          </a:p>
        </p:txBody>
      </p:sp>
      <p:sp>
        <p:nvSpPr>
          <p:cNvPr id="7" name="Slide Number Placeholder 6"/>
          <p:cNvSpPr>
            <a:spLocks noGrp="1"/>
          </p:cNvSpPr>
          <p:nvPr>
            <p:ph type="sldNum" sz="quarter" idx="10"/>
          </p:nvPr>
        </p:nvSpPr>
        <p:spPr/>
        <p:txBody>
          <a:bodyPr/>
          <a:lstStyle/>
          <a:p>
            <a:fld id="{1DF67E9B-77D6-44BD-9ACE-91AD9F7338C4}" type="slidenum">
              <a:rPr lang="en-US" altLang="en-US" smtClean="0"/>
              <a:pPr/>
              <a:t>56</a:t>
            </a:fld>
            <a:endParaRPr lang="en-US" altLang="en-US" dirty="0"/>
          </a:p>
        </p:txBody>
      </p:sp>
    </p:spTree>
    <p:extLst>
      <p:ext uri="{BB962C8B-B14F-4D97-AF65-F5344CB8AC3E}">
        <p14:creationId xmlns:p14="http://schemas.microsoft.com/office/powerpoint/2010/main" val="2220125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p:cNvSpPr>
          <p:nvPr>
            <p:ph type="title"/>
          </p:nvPr>
        </p:nvSpPr>
        <p:spPr>
          <a:xfrm>
            <a:off x="457199" y="156411"/>
            <a:ext cx="8425543" cy="1261227"/>
          </a:xfrm>
        </p:spPr>
        <p:txBody>
          <a:bodyPr/>
          <a:lstStyle/>
          <a:p>
            <a:r>
              <a:rPr lang="en-US" sz="4000" dirty="0"/>
              <a:t>When </a:t>
            </a:r>
            <a:r>
              <a:rPr lang="en-US" sz="4000"/>
              <a:t>I Return </a:t>
            </a:r>
            <a:r>
              <a:rPr lang="en-US" sz="4000" dirty="0"/>
              <a:t>to </a:t>
            </a:r>
            <a:r>
              <a:rPr lang="en-US" sz="4000"/>
              <a:t>the Classroom</a:t>
            </a:r>
            <a:r>
              <a:rPr lang="en-US" sz="4000" dirty="0"/>
              <a:t>…</a:t>
            </a: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29775" y="1417638"/>
            <a:ext cx="3693450" cy="4525963"/>
          </a:xfrm>
          <a:prstGeom prst="rect">
            <a:avLst/>
          </a:prstGeom>
          <a:ln w="38100">
            <a:solidFill>
              <a:srgbClr val="C00000"/>
            </a:solidFill>
          </a:ln>
        </p:spPr>
      </p:pic>
      <p:pic>
        <p:nvPicPr>
          <p:cNvPr id="8" name="Content Placeholder 7"/>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786667" y="1417638"/>
            <a:ext cx="3761666" cy="4525963"/>
          </a:xfrm>
          <a:prstGeom prst="rect">
            <a:avLst/>
          </a:prstGeom>
          <a:ln w="38100">
            <a:solidFill>
              <a:srgbClr val="C00000"/>
            </a:solidFill>
          </a:ln>
        </p:spPr>
      </p:pic>
      <p:sp>
        <p:nvSpPr>
          <p:cNvPr id="2" name="Slide Number Placeholder 1"/>
          <p:cNvSpPr>
            <a:spLocks noGrp="1"/>
          </p:cNvSpPr>
          <p:nvPr>
            <p:ph type="sldNum" sz="quarter" idx="10"/>
          </p:nvPr>
        </p:nvSpPr>
        <p:spPr/>
        <p:txBody>
          <a:bodyPr/>
          <a:lstStyle/>
          <a:p>
            <a:pPr>
              <a:defRPr/>
            </a:pPr>
            <a:fld id="{D6F3B364-8EDD-4EE8-AC37-058C0FCE36B0}" type="slidenum">
              <a:rPr lang="en-US" smtClean="0"/>
              <a:pPr>
                <a:defRPr/>
              </a:pPr>
              <a:t>57</a:t>
            </a:fld>
            <a:endParaRPr lang="en-US" dirty="0"/>
          </a:p>
        </p:txBody>
      </p:sp>
    </p:spTree>
    <p:extLst>
      <p:ext uri="{BB962C8B-B14F-4D97-AF65-F5344CB8AC3E}">
        <p14:creationId xmlns:p14="http://schemas.microsoft.com/office/powerpoint/2010/main" val="1625223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Barking Fish</a:t>
            </a:r>
          </a:p>
        </p:txBody>
      </p:sp>
      <p:pic>
        <p:nvPicPr>
          <p:cNvPr id="7" name="Content Placeholder 6"/>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1283203" y="1600200"/>
            <a:ext cx="6577594" cy="4525963"/>
          </a:xfrm>
          <a:prstGeom prst="rect">
            <a:avLst/>
          </a:prstGeom>
          <a:ln>
            <a:solidFill>
              <a:schemeClr val="tx1"/>
            </a:solidFill>
          </a:ln>
        </p:spPr>
      </p:pic>
      <p:sp>
        <p:nvSpPr>
          <p:cNvPr id="5" name="Slide Number Placeholder 4"/>
          <p:cNvSpPr>
            <a:spLocks noGrp="1"/>
          </p:cNvSpPr>
          <p:nvPr>
            <p:ph type="sldNum" sz="quarter" idx="10"/>
          </p:nvPr>
        </p:nvSpPr>
        <p:spPr/>
        <p:txBody>
          <a:bodyPr/>
          <a:lstStyle/>
          <a:p>
            <a:fld id="{9AE7D25E-5024-4110-B41E-573C9F4E44E4}" type="slidenum">
              <a:rPr lang="en-US" altLang="en-US" smtClean="0"/>
              <a:pPr/>
              <a:t>58</a:t>
            </a:fld>
            <a:endParaRPr lang="en-US" altLang="en-US" dirty="0"/>
          </a:p>
        </p:txBody>
      </p:sp>
      <p:sp>
        <p:nvSpPr>
          <p:cNvPr id="4" name="Content Placeholder 3"/>
          <p:cNvSpPr>
            <a:spLocks noGrp="1"/>
          </p:cNvSpPr>
          <p:nvPr>
            <p:ph sz="half" idx="4294967295"/>
          </p:nvPr>
        </p:nvSpPr>
        <p:spPr>
          <a:xfrm>
            <a:off x="5052510" y="5422901"/>
            <a:ext cx="2808287" cy="703262"/>
          </a:xfrm>
        </p:spPr>
        <p:txBody>
          <a:bodyPr/>
          <a:lstStyle/>
          <a:p>
            <a:pPr marL="0" indent="0" algn="ctr">
              <a:buNone/>
            </a:pPr>
            <a:r>
              <a:rPr lang="en-US" b="1" dirty="0">
                <a:hlinkClick r:id="rId4"/>
              </a:rPr>
              <a:t>Barking Fish</a:t>
            </a:r>
            <a:endParaRPr lang="en-US" b="1" dirty="0"/>
          </a:p>
        </p:txBody>
      </p:sp>
    </p:spTree>
    <p:extLst>
      <p:ext uri="{BB962C8B-B14F-4D97-AF65-F5344CB8AC3E}">
        <p14:creationId xmlns:p14="http://schemas.microsoft.com/office/powerpoint/2010/main" val="1823230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274638"/>
            <a:ext cx="8229600" cy="1143000"/>
          </a:xfrm>
          <a:noFill/>
          <a:ln>
            <a:noFill/>
          </a:ln>
        </p:spPr>
        <p:txBody>
          <a:bodyPr anchor="t" anchorCtr="0"/>
          <a:lstStyle/>
          <a:p>
            <a:r>
              <a:rPr lang="en-US" altLang="en-US" sz="4400" dirty="0"/>
              <a:t>Thank you for coming!</a:t>
            </a:r>
            <a:endParaRPr lang="en-US" altLang="en-US" dirty="0"/>
          </a:p>
        </p:txBody>
      </p:sp>
      <p:pic>
        <p:nvPicPr>
          <p:cNvPr id="7" name="Content Placeholder 6" title="Parent and Child"/>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349063" y="1275748"/>
            <a:ext cx="4270738" cy="5109287"/>
          </a:xfrm>
          <a:prstGeom prst="rect">
            <a:avLst/>
          </a:prstGeom>
        </p:spPr>
      </p:pic>
      <p:sp>
        <p:nvSpPr>
          <p:cNvPr id="101379"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A0DB3DA-DA8C-4C88-B577-69DF482718BE}" type="slidenum">
              <a:rPr lang="en-US" altLang="en-US" sz="1200"/>
              <a:pPr/>
              <a:t>59</a:t>
            </a:fld>
            <a:endParaRPr lang="en-US" alt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Teacher and children"/>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t="-363"/>
          <a:stretch/>
        </p:blipFill>
        <p:spPr>
          <a:xfrm>
            <a:off x="-35859" y="-17929"/>
            <a:ext cx="9233648" cy="6882915"/>
          </a:xfrm>
        </p:spPr>
      </p:pic>
      <p:sp>
        <p:nvSpPr>
          <p:cNvPr id="53250" name="Rectangle 5"/>
          <p:cNvSpPr>
            <a:spLocks noChangeArrowheads="1"/>
          </p:cNvSpPr>
          <p:nvPr/>
        </p:nvSpPr>
        <p:spPr bwMode="auto">
          <a:xfrm>
            <a:off x="1371600" y="1981200"/>
            <a:ext cx="4572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buClr>
                <a:srgbClr val="DA6D2D"/>
              </a:buClr>
              <a:buFont typeface="Wingdings" charset="0"/>
              <a:buNone/>
            </a:pPr>
            <a:endParaRPr lang="en-US" sz="2000" dirty="0"/>
          </a:p>
        </p:txBody>
      </p:sp>
      <p:sp>
        <p:nvSpPr>
          <p:cNvPr id="53252" name="Rectangle 8"/>
          <p:cNvSpPr>
            <a:spLocks noGrp="1" noChangeArrowheads="1"/>
          </p:cNvSpPr>
          <p:nvPr>
            <p:ph type="title"/>
          </p:nvPr>
        </p:nvSpPr>
        <p:spPr>
          <a:xfrm>
            <a:off x="-31377" y="27862"/>
            <a:ext cx="9229166" cy="694033"/>
          </a:xfrm>
        </p:spPr>
        <p:txBody>
          <a:bodyPr/>
          <a:lstStyle/>
          <a:p>
            <a:r>
              <a:rPr lang="en-US" dirty="0">
                <a:latin typeface="Arial" charset="0"/>
                <a:ea typeface="MS Pゴシック" charset="0"/>
              </a:rPr>
              <a:t>What Does This Mean for Us?</a:t>
            </a:r>
          </a:p>
        </p:txBody>
      </p:sp>
      <p:sp>
        <p:nvSpPr>
          <p:cNvPr id="2" name="Content Placeholder 1"/>
          <p:cNvSpPr>
            <a:spLocks noGrp="1"/>
          </p:cNvSpPr>
          <p:nvPr>
            <p:ph sz="half" idx="1"/>
          </p:nvPr>
        </p:nvSpPr>
        <p:spPr>
          <a:xfrm>
            <a:off x="31377" y="980665"/>
            <a:ext cx="4679576" cy="3057935"/>
          </a:xfrm>
          <a:noFill/>
        </p:spPr>
        <p:txBody>
          <a:bodyPr/>
          <a:lstStyle/>
          <a:p>
            <a:pPr marL="107950" indent="-107950">
              <a:buClr>
                <a:srgbClr val="DA6D2D"/>
              </a:buClr>
              <a:buNone/>
            </a:pPr>
            <a:r>
              <a:rPr lang="en-US" dirty="0"/>
              <a:t> “…[We] must take into consideration how young children whose home language is not English negotiate learning in all content and curricular areas” </a:t>
            </a:r>
            <a:r>
              <a:rPr lang="nl-NL" sz="1800" dirty="0"/>
              <a:t>(PLF, Vol. 1, p. 103).</a:t>
            </a:r>
            <a:endParaRPr lang="en-US" sz="1800" dirty="0"/>
          </a:p>
        </p:txBody>
      </p:sp>
      <p:sp>
        <p:nvSpPr>
          <p:cNvPr id="3" name="Slide Number Placeholder 2"/>
          <p:cNvSpPr>
            <a:spLocks noGrp="1"/>
          </p:cNvSpPr>
          <p:nvPr>
            <p:ph type="sldNum" sz="quarter" idx="10"/>
          </p:nvPr>
        </p:nvSpPr>
        <p:spPr/>
        <p:txBody>
          <a:bodyPr/>
          <a:lstStyle/>
          <a:p>
            <a:fld id="{9AE7D25E-5024-4110-B41E-573C9F4E44E4}" type="slidenum">
              <a:rPr lang="en-US" altLang="en-US" smtClean="0"/>
              <a:pPr/>
              <a:t>6</a:t>
            </a:fld>
            <a:endParaRPr lang="en-US" altLang="en-US" dirty="0"/>
          </a:p>
        </p:txBody>
      </p:sp>
      <p:sp>
        <p:nvSpPr>
          <p:cNvPr id="7" name="Rectangle 5"/>
          <p:cNvSpPr>
            <a:spLocks noChangeArrowheads="1"/>
          </p:cNvSpPr>
          <p:nvPr/>
        </p:nvSpPr>
        <p:spPr bwMode="auto">
          <a:xfrm>
            <a:off x="-35859" y="6623522"/>
            <a:ext cx="917985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t>©2017 California Department of Education</a:t>
            </a:r>
          </a:p>
        </p:txBody>
      </p:sp>
    </p:spTree>
    <p:extLst>
      <p:ext uri="{BB962C8B-B14F-4D97-AF65-F5344CB8AC3E}">
        <p14:creationId xmlns:p14="http://schemas.microsoft.com/office/powerpoint/2010/main" val="3014867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Remaining slides are optional</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83F8-3E0E-4B2C-8C07-596A1EA1CD7C}" type="slidenum">
              <a:rPr lang="en-US" altLang="en-US" smtClean="0"/>
              <a:pPr/>
              <a:t>60</a:t>
            </a:fld>
            <a:endParaRPr lang="en-US" altLang="en-US" dirty="0"/>
          </a:p>
        </p:txBody>
      </p:sp>
    </p:spTree>
    <p:extLst>
      <p:ext uri="{BB962C8B-B14F-4D97-AF65-F5344CB8AC3E}">
        <p14:creationId xmlns:p14="http://schemas.microsoft.com/office/powerpoint/2010/main" val="364305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Carrying baskets"/>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 y="0"/>
            <a:ext cx="9218180" cy="6899345"/>
          </a:xfrm>
        </p:spPr>
      </p:pic>
      <p:sp>
        <p:nvSpPr>
          <p:cNvPr id="2" name="Title 1"/>
          <p:cNvSpPr>
            <a:spLocks noGrp="1"/>
          </p:cNvSpPr>
          <p:nvPr>
            <p:ph type="title"/>
          </p:nvPr>
        </p:nvSpPr>
        <p:spPr>
          <a:xfrm>
            <a:off x="6697980" y="4739951"/>
            <a:ext cx="2446019" cy="2118049"/>
          </a:xfrm>
        </p:spPr>
        <p:txBody>
          <a:bodyPr/>
          <a:lstStyle/>
          <a:p>
            <a:r>
              <a:rPr lang="en-US" dirty="0">
                <a:solidFill>
                  <a:schemeClr val="bg1"/>
                </a:solidFill>
              </a:rPr>
              <a:t>Make and Take</a:t>
            </a:r>
          </a:p>
        </p:txBody>
      </p:sp>
      <p:sp>
        <p:nvSpPr>
          <p:cNvPr id="4" name="Slide Number Placeholder 3"/>
          <p:cNvSpPr>
            <a:spLocks noGrp="1"/>
          </p:cNvSpPr>
          <p:nvPr>
            <p:ph type="sldNum" sz="quarter" idx="10"/>
          </p:nvPr>
        </p:nvSpPr>
        <p:spPr/>
        <p:txBody>
          <a:bodyPr/>
          <a:lstStyle/>
          <a:p>
            <a:fld id="{CCA21AD4-B3CD-4633-9887-9E447C49F907}" type="slidenum">
              <a:rPr lang="en-US" altLang="en-US" smtClean="0"/>
              <a:pPr/>
              <a:t>61</a:t>
            </a:fld>
            <a:endParaRPr lang="en-US" altLang="en-US" dirty="0"/>
          </a:p>
        </p:txBody>
      </p:sp>
      <p:sp>
        <p:nvSpPr>
          <p:cNvPr id="6" name="Rectangle 5"/>
          <p:cNvSpPr>
            <a:spLocks noChangeArrowheads="1"/>
          </p:cNvSpPr>
          <p:nvPr/>
        </p:nvSpPr>
        <p:spPr bwMode="auto">
          <a:xfrm>
            <a:off x="2" y="6610637"/>
            <a:ext cx="921817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800" dirty="0">
                <a:solidFill>
                  <a:schemeClr val="bg1"/>
                </a:solidFill>
              </a:rPr>
              <a:t>©2017 California Department of Education</a:t>
            </a:r>
          </a:p>
        </p:txBody>
      </p:sp>
    </p:spTree>
    <p:extLst>
      <p:ext uri="{BB962C8B-B14F-4D97-AF65-F5344CB8AC3E}">
        <p14:creationId xmlns:p14="http://schemas.microsoft.com/office/powerpoint/2010/main" val="1819011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Digging Deeper into Strategies</a:t>
            </a:r>
          </a:p>
        </p:txBody>
      </p:sp>
      <p:pic>
        <p:nvPicPr>
          <p:cNvPr id="10" name="Content Placeholder 9"/>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57200" y="1417638"/>
            <a:ext cx="8229600" cy="4525963"/>
          </a:xfrm>
          <a:ln>
            <a:solidFill>
              <a:schemeClr val="tx1"/>
            </a:solidFill>
          </a:ln>
        </p:spPr>
      </p:pic>
      <p:sp>
        <p:nvSpPr>
          <p:cNvPr id="7" name="Slide Number Placeholder 6"/>
          <p:cNvSpPr>
            <a:spLocks noGrp="1"/>
          </p:cNvSpPr>
          <p:nvPr>
            <p:ph type="sldNum" sz="quarter" idx="10"/>
          </p:nvPr>
        </p:nvSpPr>
        <p:spPr/>
        <p:txBody>
          <a:bodyPr/>
          <a:lstStyle/>
          <a:p>
            <a:fld id="{1DF67E9B-77D6-44BD-9ACE-91AD9F7338C4}" type="slidenum">
              <a:rPr lang="en-US" altLang="en-US" smtClean="0"/>
              <a:pPr/>
              <a:t>62</a:t>
            </a:fld>
            <a:endParaRPr lang="en-US" altLang="en-US" dirty="0"/>
          </a:p>
        </p:txBody>
      </p:sp>
    </p:spTree>
    <p:extLst>
      <p:ext uri="{BB962C8B-B14F-4D97-AF65-F5344CB8AC3E}">
        <p14:creationId xmlns:p14="http://schemas.microsoft.com/office/powerpoint/2010/main" val="16548258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Context of Learning</a:t>
            </a:r>
          </a:p>
        </p:txBody>
      </p:sp>
      <p:pic>
        <p:nvPicPr>
          <p:cNvPr id="6" name="Content Placeholder 5"/>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792208" y="1600200"/>
            <a:ext cx="3368583" cy="4525963"/>
          </a:xfrm>
          <a:ln>
            <a:solidFill>
              <a:schemeClr val="tx1"/>
            </a:solidFill>
          </a:ln>
        </p:spPr>
      </p:pic>
      <p:sp>
        <p:nvSpPr>
          <p:cNvPr id="4" name="Content Placeholder 3"/>
          <p:cNvSpPr>
            <a:spLocks noGrp="1"/>
          </p:cNvSpPr>
          <p:nvPr>
            <p:ph sz="half" idx="2"/>
          </p:nvPr>
        </p:nvSpPr>
        <p:spPr/>
        <p:txBody>
          <a:bodyPr/>
          <a:lstStyle/>
          <a:p>
            <a:pPr marL="0" indent="0">
              <a:buNone/>
            </a:pPr>
            <a:r>
              <a:rPr lang="en-US" sz="3200" dirty="0">
                <a:latin typeface="Arial" pitchFamily="34" charset="0"/>
                <a:cs typeface="Arial" pitchFamily="34" charset="0"/>
              </a:rPr>
              <a:t>“When the home language and culture are viewed as assets and resources, it becomes the foundation for enhanced learning”</a:t>
            </a:r>
            <a:endParaRPr lang="en-US" sz="900" dirty="0">
              <a:latin typeface="Arial" pitchFamily="34" charset="0"/>
              <a:cs typeface="Arial" pitchFamily="34" charset="0"/>
            </a:endParaRPr>
          </a:p>
          <a:p>
            <a:pPr marL="0" indent="0">
              <a:buNone/>
            </a:pPr>
            <a:r>
              <a:rPr lang="en-US" sz="2000" dirty="0">
                <a:latin typeface="Arial" pitchFamily="34" charset="0"/>
                <a:cs typeface="Arial" pitchFamily="34" charset="0"/>
              </a:rPr>
              <a:t>(PCF, Vol. 1, p. 185).</a:t>
            </a:r>
            <a:endParaRPr lang="en-US" sz="2000" dirty="0"/>
          </a:p>
        </p:txBody>
      </p:sp>
      <p:sp>
        <p:nvSpPr>
          <p:cNvPr id="5" name="Slide Number Placeholder 4"/>
          <p:cNvSpPr>
            <a:spLocks noGrp="1"/>
          </p:cNvSpPr>
          <p:nvPr>
            <p:ph type="sldNum" sz="quarter" idx="10"/>
          </p:nvPr>
        </p:nvSpPr>
        <p:spPr/>
        <p:txBody>
          <a:bodyPr/>
          <a:lstStyle/>
          <a:p>
            <a:fld id="{9AE7D25E-5024-4110-B41E-573C9F4E44E4}" type="slidenum">
              <a:rPr lang="en-US" altLang="en-US" smtClean="0"/>
              <a:pPr/>
              <a:t>63</a:t>
            </a:fld>
            <a:endParaRPr lang="en-US" altLang="en-US" dirty="0"/>
          </a:p>
        </p:txBody>
      </p:sp>
    </p:spTree>
    <p:extLst>
      <p:ext uri="{BB962C8B-B14F-4D97-AF65-F5344CB8AC3E}">
        <p14:creationId xmlns:p14="http://schemas.microsoft.com/office/powerpoint/2010/main" val="2176025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0" y="195859"/>
            <a:ext cx="5091321" cy="1432194"/>
          </a:xfrm>
        </p:spPr>
        <p:txBody>
          <a:bodyPr/>
          <a:lstStyle/>
          <a:p>
            <a:r>
              <a:rPr lang="en-US" altLang="en-US" sz="3600" dirty="0"/>
              <a:t>Let’s Sing </a:t>
            </a:r>
            <a:br>
              <a:rPr lang="en-US" altLang="en-US" sz="3600" dirty="0"/>
            </a:br>
            <a:r>
              <a:rPr lang="en-US" altLang="en-US" sz="3600" i="1" dirty="0"/>
              <a:t>Tortillitas Para Mama!</a:t>
            </a:r>
          </a:p>
        </p:txBody>
      </p:sp>
      <p:pic>
        <p:nvPicPr>
          <p:cNvPr id="83972" name="Content Placeholder 7" descr="58.jpg" title="Tortilla press"/>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5091321" y="182562"/>
            <a:ext cx="3898444" cy="6290441"/>
          </a:xfrm>
          <a:ln>
            <a:solidFill>
              <a:schemeClr val="tx1"/>
            </a:solidFill>
          </a:ln>
          <a:effectLst/>
        </p:spPr>
      </p:pic>
      <p:sp>
        <p:nvSpPr>
          <p:cNvPr id="83970" name="Content Placeholder 2"/>
          <p:cNvSpPr>
            <a:spLocks noGrp="1"/>
          </p:cNvSpPr>
          <p:nvPr>
            <p:ph sz="half" idx="2"/>
          </p:nvPr>
        </p:nvSpPr>
        <p:spPr>
          <a:xfrm>
            <a:off x="189187" y="1592317"/>
            <a:ext cx="4747900" cy="4950563"/>
          </a:xfrm>
        </p:spPr>
        <p:txBody>
          <a:bodyPr/>
          <a:lstStyle/>
          <a:p>
            <a:pPr marL="0" indent="0" algn="ctr">
              <a:buNone/>
            </a:pPr>
            <a:r>
              <a:rPr lang="en-US" altLang="en-US" sz="3600" dirty="0"/>
              <a:t>Tortillitas para Mamá Tortillitas para Papá</a:t>
            </a:r>
          </a:p>
          <a:p>
            <a:pPr marL="0" indent="0" algn="ctr">
              <a:buNone/>
            </a:pPr>
            <a:r>
              <a:rPr lang="en-US" altLang="en-US" sz="3600" dirty="0"/>
              <a:t>Calentitas para Mamá</a:t>
            </a:r>
          </a:p>
          <a:p>
            <a:pPr marL="0" indent="0" algn="ctr">
              <a:buNone/>
            </a:pPr>
            <a:r>
              <a:rPr lang="en-US" altLang="en-US" sz="3600" dirty="0"/>
              <a:t>Duraditos para Papá</a:t>
            </a:r>
          </a:p>
        </p:txBody>
      </p:sp>
      <p:sp>
        <p:nvSpPr>
          <p:cNvPr id="83971" name="Slide Number Placeholder 3"/>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B45CA02-C98F-4626-ABA5-23FF85B97408}" type="slidenum">
              <a:rPr lang="en-US" altLang="en-US" sz="1200"/>
              <a:pPr/>
              <a:t>64</a:t>
            </a:fld>
            <a:endParaRPr lang="en-US" altLang="en-US" sz="1200" dirty="0"/>
          </a:p>
        </p:txBody>
      </p:sp>
    </p:spTree>
    <p:extLst>
      <p:ext uri="{BB962C8B-B14F-4D97-AF65-F5344CB8AC3E}">
        <p14:creationId xmlns:p14="http://schemas.microsoft.com/office/powerpoint/2010/main" val="1502927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tLang="en-US" dirty="0"/>
              <a:t>Talk and Teach</a:t>
            </a:r>
          </a:p>
        </p:txBody>
      </p:sp>
      <p:sp>
        <p:nvSpPr>
          <p:cNvPr id="86018" name="Content Placeholder 2"/>
          <p:cNvSpPr>
            <a:spLocks noGrp="1"/>
          </p:cNvSpPr>
          <p:nvPr>
            <p:ph idx="1"/>
          </p:nvPr>
        </p:nvSpPr>
        <p:spPr/>
        <p:txBody>
          <a:bodyPr/>
          <a:lstStyle/>
          <a:p>
            <a:r>
              <a:rPr lang="en-US" altLang="en-US" b="1" u="sng" dirty="0"/>
              <a:t>Talk</a:t>
            </a:r>
            <a:r>
              <a:rPr lang="en-US" altLang="en-US" dirty="0"/>
              <a:t> and come up with a similar activity using these strategies. Double check that it has: </a:t>
            </a:r>
          </a:p>
          <a:p>
            <a:pPr lvl="1"/>
            <a:r>
              <a:rPr lang="en-US" altLang="en-US" dirty="0"/>
              <a:t>Repetitive refrain </a:t>
            </a:r>
          </a:p>
          <a:p>
            <a:pPr lvl="1"/>
            <a:r>
              <a:rPr lang="en-US" altLang="en-US" dirty="0"/>
              <a:t>Movement</a:t>
            </a:r>
          </a:p>
          <a:p>
            <a:pPr lvl="1"/>
            <a:r>
              <a:rPr lang="en-US" altLang="en-US" dirty="0"/>
              <a:t>Meaningful vocabulary</a:t>
            </a:r>
          </a:p>
          <a:p>
            <a:r>
              <a:rPr lang="en-US" altLang="en-US" dirty="0"/>
              <a:t>Join another group and </a:t>
            </a:r>
            <a:r>
              <a:rPr lang="en-US" altLang="en-US" b="1" u="sng" dirty="0"/>
              <a:t>teach</a:t>
            </a:r>
            <a:r>
              <a:rPr lang="en-US" altLang="en-US" dirty="0"/>
              <a:t> them the activity.</a:t>
            </a:r>
          </a:p>
        </p:txBody>
      </p:sp>
      <p:sp>
        <p:nvSpPr>
          <p:cNvPr id="86019" name="Slide Number Placeholder 3"/>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0F1C8FE-D775-4D9C-8A2F-42365B06A707}" type="slidenum">
              <a:rPr lang="en-US" altLang="en-US" sz="1200"/>
              <a:pPr/>
              <a:t>65</a:t>
            </a:fld>
            <a:endParaRPr lang="en-US" altLang="en-US" sz="1200" dirty="0"/>
          </a:p>
        </p:txBody>
      </p:sp>
    </p:spTree>
    <p:extLst>
      <p:ext uri="{BB962C8B-B14F-4D97-AF65-F5344CB8AC3E}">
        <p14:creationId xmlns:p14="http://schemas.microsoft.com/office/powerpoint/2010/main" val="2701957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9574" y="-1"/>
            <a:ext cx="9213574" cy="983973"/>
          </a:xfrm>
        </p:spPr>
        <p:txBody>
          <a:bodyPr/>
          <a:lstStyle/>
          <a:p>
            <a:r>
              <a:rPr lang="en-US" sz="3200" dirty="0"/>
              <a:t>Reference Guide for PowerPoint Citations</a:t>
            </a:r>
          </a:p>
        </p:txBody>
      </p:sp>
      <p:sp>
        <p:nvSpPr>
          <p:cNvPr id="3" name="Content Placeholder 2"/>
          <p:cNvSpPr>
            <a:spLocks noGrp="1"/>
          </p:cNvSpPr>
          <p:nvPr>
            <p:ph idx="1"/>
          </p:nvPr>
        </p:nvSpPr>
        <p:spPr>
          <a:xfrm>
            <a:off x="457200" y="983973"/>
            <a:ext cx="8458200" cy="5565913"/>
          </a:xfrm>
        </p:spPr>
        <p:txBody>
          <a:bodyPr/>
          <a:lstStyle/>
          <a:p>
            <a:pPr marL="233363" lvl="0" indent="-233363">
              <a:spcBef>
                <a:spcPts val="0"/>
              </a:spcBef>
              <a:spcAft>
                <a:spcPts val="1200"/>
              </a:spcAft>
              <a:buNone/>
            </a:pPr>
            <a:r>
              <a:rPr lang="en-US" sz="1350" dirty="0">
                <a:cs typeface="Arial"/>
              </a:rPr>
              <a:t>California Department of Education. 2008. California Preschool Learning Foundations, Volume 1. http://www.cde.ca.gov/SP/cd/re/documents/preschoollf.pdf (accessed April 7, 2017).</a:t>
            </a:r>
          </a:p>
          <a:p>
            <a:pPr marL="233363" lvl="0" indent="-233363">
              <a:spcBef>
                <a:spcPts val="0"/>
              </a:spcBef>
              <a:spcAft>
                <a:spcPts val="1200"/>
              </a:spcAft>
              <a:buNone/>
            </a:pPr>
            <a:r>
              <a:rPr lang="en-US" sz="1350" dirty="0">
                <a:cs typeface="Arial"/>
              </a:rPr>
              <a:t>California Department of Education. 2010</a:t>
            </a:r>
            <a:r>
              <a:rPr lang="en-US" sz="1350" i="1" dirty="0">
                <a:cs typeface="Arial"/>
              </a:rPr>
              <a:t>. California Preschool Curriculum Framework, Volume 1</a:t>
            </a:r>
            <a:r>
              <a:rPr lang="en-US" sz="1350" dirty="0">
                <a:cs typeface="Arial"/>
              </a:rPr>
              <a:t>. http://www.cde.ca.gov/sp/cd/re/documents/psframeworkkvol1.pdf (accessed April 7, 2017).</a:t>
            </a:r>
          </a:p>
          <a:p>
            <a:pPr marL="233363" indent="-233363">
              <a:spcBef>
                <a:spcPts val="0"/>
              </a:spcBef>
              <a:spcAft>
                <a:spcPts val="1200"/>
              </a:spcAft>
              <a:buNone/>
            </a:pPr>
            <a:r>
              <a:rPr lang="en-US" sz="1350" dirty="0">
                <a:latin typeface="Arial" panose="020B0604020202020204" pitchFamily="34" charset="0"/>
                <a:cs typeface="Arial" panose="020B0604020202020204" pitchFamily="34" charset="0"/>
              </a:rPr>
              <a:t>California Department of Education. 2011. </a:t>
            </a:r>
            <a:r>
              <a:rPr lang="en-US" sz="1350" i="1" dirty="0">
                <a:latin typeface="Arial" panose="020B0604020202020204" pitchFamily="34" charset="0"/>
                <a:cs typeface="Arial" panose="020B0604020202020204" pitchFamily="34" charset="0"/>
              </a:rPr>
              <a:t>California Preschool Curriculum Framework, Volume 2</a:t>
            </a:r>
            <a:r>
              <a:rPr lang="en-US" sz="1350" dirty="0">
                <a:latin typeface="Arial" panose="020B0604020202020204" pitchFamily="34" charset="0"/>
                <a:cs typeface="Arial" panose="020B0604020202020204" pitchFamily="34" charset="0"/>
              </a:rPr>
              <a:t>. http://www.cde.ca.gov/sp/cd/re/documents/psframeworkvol2.pdf (accessed April 7, 2017).</a:t>
            </a:r>
          </a:p>
          <a:p>
            <a:pPr marL="233363" lvl="0" indent="-233363">
              <a:spcBef>
                <a:spcPts val="0"/>
              </a:spcBef>
              <a:spcAft>
                <a:spcPts val="1200"/>
              </a:spcAft>
              <a:buNone/>
            </a:pPr>
            <a:r>
              <a:rPr lang="en-US" sz="1350" dirty="0">
                <a:cs typeface="Arial"/>
              </a:rPr>
              <a:t>California Department of Education. 2013. </a:t>
            </a:r>
            <a:r>
              <a:rPr lang="en-US" sz="1350" i="1" dirty="0">
                <a:cs typeface="Arial"/>
              </a:rPr>
              <a:t>California’s Best Practices for Young Dual Language Learners: Research Overview Papers</a:t>
            </a:r>
            <a:r>
              <a:rPr lang="en-US" sz="1350" dirty="0">
                <a:cs typeface="Arial"/>
              </a:rPr>
              <a:t>. http://www.cde.ca.gov/sp/cd/ce/documents/dllresearchpapers.pdf (accessed April 7, 2017).</a:t>
            </a:r>
          </a:p>
          <a:p>
            <a:pPr marL="233363" lvl="0" indent="-233363">
              <a:spcBef>
                <a:spcPts val="0"/>
              </a:spcBef>
              <a:spcAft>
                <a:spcPts val="1200"/>
              </a:spcAft>
              <a:buNone/>
            </a:pPr>
            <a:r>
              <a:rPr lang="en-US" sz="1350" dirty="0">
                <a:cs typeface="Arial"/>
              </a:rPr>
              <a:t>California Department of Education. 2013-2017. All About Young Children. https://allaboutyoungchildren.org/ (accessed April 7, 2017).</a:t>
            </a:r>
          </a:p>
          <a:p>
            <a:pPr marL="233363" lvl="0" indent="-233363">
              <a:spcBef>
                <a:spcPts val="0"/>
              </a:spcBef>
              <a:spcAft>
                <a:spcPts val="1200"/>
              </a:spcAft>
              <a:buNone/>
            </a:pPr>
            <a:r>
              <a:rPr lang="en-US" sz="1350" dirty="0">
                <a:cs typeface="Arial"/>
              </a:rPr>
              <a:t>California Department of Education. 2015. </a:t>
            </a:r>
            <a:r>
              <a:rPr lang="en-US" sz="1350" i="1" dirty="0">
                <a:cs typeface="Arial"/>
              </a:rPr>
              <a:t>English Language Arts/English Language Development Framework for California Public Schools: Kindergarten Through Grade Twelve</a:t>
            </a:r>
            <a:r>
              <a:rPr lang="en-US" sz="1350" dirty="0">
                <a:cs typeface="Arial"/>
              </a:rPr>
              <a:t>. http://www.cde.ca.gov/ci/rl/cf/documents/elaeldfwchapter3.pdf (accessed April 7, 2017).</a:t>
            </a:r>
          </a:p>
          <a:p>
            <a:pPr marL="233363" lvl="0" indent="-233363">
              <a:spcBef>
                <a:spcPts val="0"/>
              </a:spcBef>
              <a:spcAft>
                <a:spcPts val="1200"/>
              </a:spcAft>
              <a:buNone/>
            </a:pPr>
            <a:r>
              <a:rPr lang="en-US" sz="1350" dirty="0">
                <a:cs typeface="Arial"/>
              </a:rPr>
              <a:t>Copple, C, Sue </a:t>
            </a:r>
            <a:r>
              <a:rPr lang="en-US" sz="1350" dirty="0" err="1">
                <a:cs typeface="Arial"/>
              </a:rPr>
              <a:t>Bredekamp</a:t>
            </a:r>
            <a:r>
              <a:rPr lang="en-US" sz="1350" dirty="0">
                <a:cs typeface="Arial"/>
              </a:rPr>
              <a:t>, D. </a:t>
            </a:r>
            <a:r>
              <a:rPr lang="en-US" sz="1350" dirty="0" err="1">
                <a:cs typeface="Arial"/>
              </a:rPr>
              <a:t>Koralek</a:t>
            </a:r>
            <a:r>
              <a:rPr lang="en-US" sz="1350" dirty="0">
                <a:cs typeface="Arial"/>
              </a:rPr>
              <a:t>, and K. </a:t>
            </a:r>
            <a:r>
              <a:rPr lang="en-US" sz="1350" dirty="0" err="1">
                <a:cs typeface="Arial"/>
              </a:rPr>
              <a:t>Charner</a:t>
            </a:r>
            <a:r>
              <a:rPr lang="en-US" sz="1350" dirty="0">
                <a:cs typeface="Arial"/>
              </a:rPr>
              <a:t>. Developmentally appropriate practice. Washington, DC: National Association for the Education of Young Children, 2014.</a:t>
            </a:r>
          </a:p>
          <a:p>
            <a:pPr marL="233363" lvl="0" indent="-233363">
              <a:spcBef>
                <a:spcPts val="0"/>
              </a:spcBef>
              <a:spcAft>
                <a:spcPts val="1200"/>
              </a:spcAft>
              <a:buNone/>
            </a:pPr>
            <a:r>
              <a:rPr lang="en-US" sz="1350" dirty="0"/>
              <a:t>Copple, C., &amp; S. </a:t>
            </a:r>
            <a:r>
              <a:rPr lang="en-US" sz="1350" dirty="0" err="1"/>
              <a:t>Bredekamp</a:t>
            </a:r>
            <a:r>
              <a:rPr lang="en-US" sz="1350" dirty="0"/>
              <a:t>, eds. 2009.</a:t>
            </a:r>
            <a:r>
              <a:rPr lang="en-US" sz="1350" i="1" dirty="0"/>
              <a:t> </a:t>
            </a:r>
            <a:r>
              <a:rPr lang="en-US" sz="1350" dirty="0"/>
              <a:t> 3rd ed. Washington, DC: NAE</a:t>
            </a:r>
            <a:r>
              <a:rPr lang="en-US" sz="1350" i="1" dirty="0"/>
              <a:t> Developmentally Appropriate Practice in Early Childhood Programs Serving Children from Birth Through Age 8.</a:t>
            </a:r>
            <a:r>
              <a:rPr lang="en-US" sz="1350" dirty="0"/>
              <a:t>YC.</a:t>
            </a:r>
            <a:endParaRPr lang="en-US" sz="1350" dirty="0">
              <a:cs typeface="Arial"/>
            </a:endParaRPr>
          </a:p>
          <a:p>
            <a:pPr marL="233363" lvl="0" indent="-233363">
              <a:spcBef>
                <a:spcPts val="0"/>
              </a:spcBef>
              <a:spcAft>
                <a:spcPts val="1200"/>
              </a:spcAft>
              <a:buNone/>
            </a:pPr>
            <a:endParaRPr lang="en-US" sz="1350" dirty="0">
              <a:cs typeface="Arial"/>
            </a:endParaRPr>
          </a:p>
          <a:p>
            <a:pPr marL="233363" lvl="0" indent="-233363">
              <a:spcBef>
                <a:spcPts val="0"/>
              </a:spcBef>
              <a:spcAft>
                <a:spcPts val="1200"/>
              </a:spcAft>
              <a:buNone/>
            </a:pPr>
            <a:endParaRPr lang="en-US" sz="1350" dirty="0">
              <a:cs typeface="Arial"/>
            </a:endParaRPr>
          </a:p>
          <a:p>
            <a:pPr marL="233363" lvl="0" indent="-233363">
              <a:spcBef>
                <a:spcPts val="0"/>
              </a:spcBef>
              <a:spcAft>
                <a:spcPts val="1200"/>
              </a:spcAft>
              <a:buNone/>
            </a:pPr>
            <a:endParaRPr lang="en-US" sz="1350" dirty="0">
              <a:cs typeface="Arial"/>
            </a:endParaRPr>
          </a:p>
        </p:txBody>
      </p:sp>
      <p:sp>
        <p:nvSpPr>
          <p:cNvPr id="4" name="Slide Number Placeholder 3"/>
          <p:cNvSpPr>
            <a:spLocks noGrp="1"/>
          </p:cNvSpPr>
          <p:nvPr>
            <p:ph type="sldNum" sz="quarter" idx="10"/>
          </p:nvPr>
        </p:nvSpPr>
        <p:spPr/>
        <p:txBody>
          <a:bodyPr/>
          <a:lstStyle/>
          <a:p>
            <a:fld id="{868440D1-1C26-48C4-AD6C-D18BD75E7D3F}" type="slidenum">
              <a:rPr lang="en-US" altLang="en-US" smtClean="0"/>
              <a:pPr/>
              <a:t>66</a:t>
            </a:fld>
            <a:endParaRPr lang="en-US" altLang="en-US"/>
          </a:p>
        </p:txBody>
      </p:sp>
    </p:spTree>
    <p:extLst>
      <p:ext uri="{BB962C8B-B14F-4D97-AF65-F5344CB8AC3E}">
        <p14:creationId xmlns:p14="http://schemas.microsoft.com/office/powerpoint/2010/main" val="426061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Teacher and children"/>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tretch/>
        </p:blipFill>
        <p:spPr>
          <a:xfrm>
            <a:off x="0" y="-7097"/>
            <a:ext cx="9144000" cy="6879408"/>
          </a:xfrm>
        </p:spPr>
      </p:pic>
      <p:sp>
        <p:nvSpPr>
          <p:cNvPr id="3" name="Content Placeholder 2"/>
          <p:cNvSpPr>
            <a:spLocks noGrp="1"/>
          </p:cNvSpPr>
          <p:nvPr>
            <p:ph sz="half" idx="1"/>
          </p:nvPr>
        </p:nvSpPr>
        <p:spPr>
          <a:xfrm>
            <a:off x="209550" y="1045231"/>
            <a:ext cx="4267200" cy="3869669"/>
          </a:xfrm>
        </p:spPr>
        <p:txBody>
          <a:bodyPr/>
          <a:lstStyle/>
          <a:p>
            <a:pPr marL="109538" indent="0">
              <a:buNone/>
            </a:pPr>
            <a:r>
              <a:rPr lang="en-US" sz="3200" b="1" dirty="0">
                <a:solidFill>
                  <a:schemeClr val="bg1"/>
                </a:solidFill>
                <a:effectLst>
                  <a:outerShdw blurRad="38100" dist="38100" dir="2700000" algn="tl">
                    <a:srgbClr val="000000">
                      <a:alpha val="43137"/>
                    </a:srgbClr>
                  </a:outerShdw>
                </a:effectLst>
              </a:rPr>
              <a:t>“Teachers of TK students recognize the value of diversity and show respect for each child’s home culture and language…” </a:t>
            </a:r>
            <a:br>
              <a:rPr lang="en-US" sz="3600" b="1" dirty="0">
                <a:solidFill>
                  <a:schemeClr val="bg1"/>
                </a:solidFill>
                <a:effectLst>
                  <a:outerShdw blurRad="38100" dist="38100" dir="2700000" algn="tl">
                    <a:srgbClr val="000000">
                      <a:alpha val="43137"/>
                    </a:srgbClr>
                  </a:outerShdw>
                </a:effectLst>
              </a:rPr>
            </a:br>
            <a:r>
              <a:rPr lang="en-US" sz="1800" dirty="0">
                <a:solidFill>
                  <a:schemeClr val="bg1"/>
                </a:solidFill>
                <a:effectLst>
                  <a:outerShdw blurRad="38100" dist="38100" dir="2700000" algn="tl">
                    <a:srgbClr val="000000">
                      <a:alpha val="43137"/>
                    </a:srgbClr>
                  </a:outerShdw>
                </a:effectLst>
              </a:rPr>
              <a:t>(TK Guide, p. 55).</a:t>
            </a:r>
          </a:p>
        </p:txBody>
      </p:sp>
      <p:sp>
        <p:nvSpPr>
          <p:cNvPr id="5" name="Slide Number Placeholder 4"/>
          <p:cNvSpPr>
            <a:spLocks noGrp="1"/>
          </p:cNvSpPr>
          <p:nvPr>
            <p:ph type="sldNum" sz="quarter" idx="10"/>
          </p:nvPr>
        </p:nvSpPr>
        <p:spPr/>
        <p:txBody>
          <a:bodyPr/>
          <a:lstStyle/>
          <a:p>
            <a:fld id="{9AE7D25E-5024-4110-B41E-573C9F4E44E4}" type="slidenum">
              <a:rPr lang="en-US" altLang="en-US" smtClean="0"/>
              <a:pPr/>
              <a:t>7</a:t>
            </a:fld>
            <a:endParaRPr lang="en-US" altLang="en-US" dirty="0"/>
          </a:p>
        </p:txBody>
      </p:sp>
      <p:sp>
        <p:nvSpPr>
          <p:cNvPr id="7" name="Rectangle 5"/>
          <p:cNvSpPr>
            <a:spLocks noChangeArrowheads="1"/>
          </p:cNvSpPr>
          <p:nvPr/>
        </p:nvSpPr>
        <p:spPr bwMode="auto">
          <a:xfrm>
            <a:off x="-35859" y="6623522"/>
            <a:ext cx="917985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t>©2017 California Department of Education</a:t>
            </a:r>
          </a:p>
        </p:txBody>
      </p:sp>
      <p:sp>
        <p:nvSpPr>
          <p:cNvPr id="2" name="Title 1"/>
          <p:cNvSpPr>
            <a:spLocks noGrp="1"/>
          </p:cNvSpPr>
          <p:nvPr>
            <p:ph type="title"/>
          </p:nvPr>
        </p:nvSpPr>
        <p:spPr>
          <a:xfrm>
            <a:off x="229720" y="13120"/>
            <a:ext cx="8648700" cy="1143000"/>
          </a:xfrm>
        </p:spPr>
        <p:txBody>
          <a:bodyPr/>
          <a:lstStyle/>
          <a:p>
            <a:r>
              <a:rPr lang="en-US" sz="3600" dirty="0">
                <a:solidFill>
                  <a:schemeClr val="bg1"/>
                </a:solidFill>
              </a:rPr>
              <a:t>Recognizing, Valuing, and Respecting</a:t>
            </a:r>
          </a:p>
        </p:txBody>
      </p:sp>
    </p:spTree>
    <p:extLst>
      <p:ext uri="{BB962C8B-B14F-4D97-AF65-F5344CB8AC3E}">
        <p14:creationId xmlns:p14="http://schemas.microsoft.com/office/powerpoint/2010/main" val="530242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en-US" sz="3200" dirty="0">
                <a:solidFill>
                  <a:srgbClr val="000000"/>
                </a:solidFill>
              </a:rPr>
              <a:t>CDE Publications and Resources that </a:t>
            </a:r>
            <a:br>
              <a:rPr lang="en-US" altLang="en-US" sz="3200" dirty="0">
                <a:solidFill>
                  <a:srgbClr val="000000"/>
                </a:solidFill>
              </a:rPr>
            </a:br>
            <a:r>
              <a:rPr lang="en-US" altLang="en-US" sz="3200" dirty="0">
                <a:solidFill>
                  <a:srgbClr val="000000"/>
                </a:solidFill>
              </a:rPr>
              <a:t>Support TK Implementation</a:t>
            </a:r>
          </a:p>
        </p:txBody>
      </p:sp>
      <p:sp>
        <p:nvSpPr>
          <p:cNvPr id="28675" name="Slide Number Placeholder 4"/>
          <p:cNvSpPr>
            <a:spLocks noGrp="1"/>
          </p:cNvSpPr>
          <p:nvPr>
            <p:ph type="sldNum" sz="quarter" idx="10"/>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3054CF32-EC5E-41E2-8BB8-EDE8B489556B}" type="slidenum">
              <a:rPr lang="en-US" altLang="en-US" sz="1200"/>
              <a:pPr algn="ctr"/>
              <a:t>8</a:t>
            </a:fld>
            <a:endParaRPr lang="en-US" altLang="en-US" sz="1200" dirty="0"/>
          </a:p>
        </p:txBody>
      </p:sp>
      <p:sp>
        <p:nvSpPr>
          <p:cNvPr id="5" name="Content Placeholder 4"/>
          <p:cNvSpPr>
            <a:spLocks noGrp="1"/>
          </p:cNvSpPr>
          <p:nvPr>
            <p:ph sz="half" idx="4294967295"/>
          </p:nvPr>
        </p:nvSpPr>
        <p:spPr>
          <a:xfrm>
            <a:off x="6686550" y="4656138"/>
            <a:ext cx="2457450" cy="1350962"/>
          </a:xfrm>
        </p:spPr>
        <p:txBody>
          <a:bodyPr>
            <a:noAutofit/>
          </a:bodyPr>
          <a:lstStyle/>
          <a:p>
            <a:pPr marL="111125" indent="-111125"/>
            <a:r>
              <a:rPr lang="en-US" sz="200" dirty="0"/>
              <a:t>Preschool Learning Foundations</a:t>
            </a:r>
          </a:p>
          <a:p>
            <a:pPr marL="111125" indent="-111125"/>
            <a:r>
              <a:rPr lang="en-US" sz="200" dirty="0"/>
              <a:t>California Common Core State Standards</a:t>
            </a:r>
          </a:p>
          <a:p>
            <a:pPr marL="111125" indent="-111125"/>
            <a:r>
              <a:rPr lang="en-US" sz="200" dirty="0"/>
              <a:t>English–Language Arts Content Standards for California Public Schools </a:t>
            </a:r>
          </a:p>
          <a:p>
            <a:pPr marL="111125" indent="-111125"/>
            <a:r>
              <a:rPr lang="en-US" sz="200" dirty="0"/>
              <a:t>Preschool Curriculum Frameworks</a:t>
            </a:r>
          </a:p>
          <a:p>
            <a:pPr marL="111125" indent="-111125"/>
            <a:r>
              <a:rPr lang="en-US" sz="200" dirty="0"/>
              <a:t>English Language Arts/English Language Development Framework</a:t>
            </a:r>
          </a:p>
          <a:p>
            <a:pPr marL="111125" indent="-111125"/>
            <a:r>
              <a:rPr lang="en-US" sz="200" dirty="0"/>
              <a:t>DRDP Specific to TK and K</a:t>
            </a:r>
          </a:p>
          <a:p>
            <a:pPr marL="111125" indent="-111125"/>
            <a:r>
              <a:rPr lang="en-US" sz="200" dirty="0"/>
              <a:t>Preschool Alignment Document</a:t>
            </a:r>
          </a:p>
          <a:p>
            <a:pPr marL="111125" indent="-111125"/>
            <a:r>
              <a:rPr lang="en-US" sz="200" dirty="0"/>
              <a:t>Preschool English Learners Guide</a:t>
            </a:r>
          </a:p>
          <a:p>
            <a:pPr marL="111125" indent="-111125"/>
            <a:r>
              <a:rPr lang="en-US" sz="200" dirty="0"/>
              <a:t>Transitional Kindergarten Implementation Guide</a:t>
            </a:r>
          </a:p>
          <a:p>
            <a:endParaRPr lang="en-US" sz="200" dirty="0"/>
          </a:p>
        </p:txBody>
      </p:sp>
      <p:grpSp>
        <p:nvGrpSpPr>
          <p:cNvPr id="8" name="Group 7"/>
          <p:cNvGrpSpPr/>
          <p:nvPr/>
        </p:nvGrpSpPr>
        <p:grpSpPr>
          <a:xfrm>
            <a:off x="61163" y="1081506"/>
            <a:ext cx="9021673" cy="5557840"/>
            <a:chOff x="35484" y="1081506"/>
            <a:chExt cx="9021673" cy="5557840"/>
          </a:xfrm>
        </p:grpSpPr>
        <p:sp>
          <p:nvSpPr>
            <p:cNvPr id="9" name="Rectangle 8"/>
            <p:cNvSpPr/>
            <p:nvPr/>
          </p:nvSpPr>
          <p:spPr>
            <a:xfrm>
              <a:off x="35484" y="1081506"/>
              <a:ext cx="9021673" cy="5557840"/>
            </a:xfrm>
            <a:prstGeom prst="rect">
              <a:avLst/>
            </a:prstGeom>
            <a:noFill/>
          </p:spPr>
        </p:sp>
        <p:sp>
          <p:nvSpPr>
            <p:cNvPr id="10" name="Freeform 9"/>
            <p:cNvSpPr/>
            <p:nvPr/>
          </p:nvSpPr>
          <p:spPr>
            <a:xfrm>
              <a:off x="1144024" y="1588390"/>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3B92F1"/>
                </a:gs>
                <a:gs pos="35000">
                  <a:srgbClr val="9FC9F8"/>
                </a:gs>
                <a:gs pos="100000">
                  <a:srgbClr val="FCF4E4"/>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Preschool Learning Foundations</a:t>
              </a:r>
            </a:p>
          </p:txBody>
        </p:sp>
        <p:sp>
          <p:nvSpPr>
            <p:cNvPr id="11" name="Freeform 10"/>
            <p:cNvSpPr/>
            <p:nvPr/>
          </p:nvSpPr>
          <p:spPr>
            <a:xfrm>
              <a:off x="1119673" y="4601711"/>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3B92F1"/>
                </a:gs>
                <a:gs pos="35000">
                  <a:srgbClr val="9FC9F8"/>
                </a:gs>
                <a:gs pos="100000">
                  <a:schemeClr val="bg1"/>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Preschool Alignment Document</a:t>
              </a:r>
            </a:p>
          </p:txBody>
        </p:sp>
        <p:sp>
          <p:nvSpPr>
            <p:cNvPr id="13" name="Freeform 12"/>
            <p:cNvSpPr/>
            <p:nvPr/>
          </p:nvSpPr>
          <p:spPr>
            <a:xfrm>
              <a:off x="3522855" y="1588390"/>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3B92F1"/>
                </a:gs>
                <a:gs pos="35000">
                  <a:srgbClr val="9FC9F8"/>
                </a:gs>
                <a:gs pos="100000">
                  <a:srgbClr val="FCF4E4"/>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California Common Core State Standards</a:t>
              </a:r>
            </a:p>
          </p:txBody>
        </p:sp>
        <p:sp>
          <p:nvSpPr>
            <p:cNvPr id="14" name="Freeform 13"/>
            <p:cNvSpPr/>
            <p:nvPr/>
          </p:nvSpPr>
          <p:spPr>
            <a:xfrm>
              <a:off x="5977642" y="1580826"/>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3B92F1"/>
                </a:gs>
                <a:gs pos="35000">
                  <a:srgbClr val="9FC9F8"/>
                </a:gs>
                <a:gs pos="100000">
                  <a:srgbClr val="FCF4E4"/>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Aft>
                  <a:spcPct val="35000"/>
                </a:spcAft>
              </a:pPr>
              <a:r>
                <a:rPr lang="en-US" sz="1200" b="1" dirty="0"/>
                <a:t>English-Language Arts Content Standards for California Public Schools</a:t>
              </a:r>
              <a:endParaRPr lang="en-US" sz="1200" b="1" kern="1200" dirty="0"/>
            </a:p>
          </p:txBody>
        </p:sp>
        <p:sp>
          <p:nvSpPr>
            <p:cNvPr id="15" name="Freeform 14"/>
            <p:cNvSpPr/>
            <p:nvPr/>
          </p:nvSpPr>
          <p:spPr>
            <a:xfrm>
              <a:off x="1119673" y="3097739"/>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3B92F1"/>
                </a:gs>
                <a:gs pos="35000">
                  <a:srgbClr val="9FC9F8"/>
                </a:gs>
                <a:gs pos="100000">
                  <a:schemeClr val="bg1"/>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Preschool Curriculum Framework</a:t>
              </a:r>
            </a:p>
          </p:txBody>
        </p:sp>
        <p:sp>
          <p:nvSpPr>
            <p:cNvPr id="16" name="Freeform 15"/>
            <p:cNvSpPr/>
            <p:nvPr/>
          </p:nvSpPr>
          <p:spPr>
            <a:xfrm>
              <a:off x="3506347" y="3073396"/>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3B92F1"/>
                </a:gs>
                <a:gs pos="35000">
                  <a:srgbClr val="9FC9F8"/>
                </a:gs>
                <a:gs pos="100000">
                  <a:schemeClr val="bg1"/>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English Language Arts/English Language Development Framework</a:t>
              </a:r>
            </a:p>
          </p:txBody>
        </p:sp>
        <p:sp>
          <p:nvSpPr>
            <p:cNvPr id="17" name="Freeform 16"/>
            <p:cNvSpPr/>
            <p:nvPr/>
          </p:nvSpPr>
          <p:spPr>
            <a:xfrm>
              <a:off x="5923931" y="4538626"/>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3B92F1"/>
                </a:gs>
                <a:gs pos="35000">
                  <a:srgbClr val="9FC9F8"/>
                </a:gs>
                <a:gs pos="100000">
                  <a:schemeClr val="bg1"/>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Transitional Kindergarten Implementation Guide</a:t>
              </a:r>
            </a:p>
          </p:txBody>
        </p:sp>
        <p:sp>
          <p:nvSpPr>
            <p:cNvPr id="18" name="Freeform 17"/>
            <p:cNvSpPr/>
            <p:nvPr/>
          </p:nvSpPr>
          <p:spPr>
            <a:xfrm>
              <a:off x="5923932" y="3097739"/>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3B92F1"/>
                </a:gs>
                <a:gs pos="35000">
                  <a:srgbClr val="9FC9F8"/>
                </a:gs>
                <a:gs pos="100000">
                  <a:schemeClr val="bg1"/>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a:t>DRDP Specific to TK and K</a:t>
              </a:r>
              <a:endParaRPr lang="en-US" sz="1200" b="1" kern="1200" dirty="0"/>
            </a:p>
          </p:txBody>
        </p:sp>
        <p:sp>
          <p:nvSpPr>
            <p:cNvPr id="20" name="Freeform 19"/>
            <p:cNvSpPr/>
            <p:nvPr/>
          </p:nvSpPr>
          <p:spPr>
            <a:xfrm>
              <a:off x="3501849" y="4601711"/>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3B92F1"/>
                </a:gs>
                <a:gs pos="35000">
                  <a:srgbClr val="9FC9F8"/>
                </a:gs>
                <a:gs pos="100000">
                  <a:schemeClr val="bg1"/>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a:t>Preschool English Learners Guide</a:t>
              </a:r>
            </a:p>
          </p:txBody>
        </p:sp>
      </p:grpSp>
      <p:pic>
        <p:nvPicPr>
          <p:cNvPr id="28677" name="Picture 7"/>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6636930" y="4964933"/>
            <a:ext cx="704088" cy="924165"/>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28678"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28320" y="3469857"/>
            <a:ext cx="723003" cy="92354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28679" name="Picture 9"/>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47542" y="2012582"/>
            <a:ext cx="710418" cy="92354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28680" name="Picture 10"/>
          <p:cNvPicPr>
            <a:picLocks/>
          </p:cNvPicPr>
          <p:nvPr/>
        </p:nvPicPr>
        <p:blipFill>
          <a:blip r:embed="rId6">
            <a:extLst>
              <a:ext uri="{28A0092B-C50C-407E-A947-70E740481C1C}">
                <a14:useLocalDpi xmlns:a14="http://schemas.microsoft.com/office/drawing/2010/main"/>
              </a:ext>
            </a:extLst>
          </a:blip>
          <a:srcRect/>
          <a:stretch>
            <a:fillRect/>
          </a:stretch>
        </p:blipFill>
        <p:spPr bwMode="auto">
          <a:xfrm>
            <a:off x="1837777" y="5030993"/>
            <a:ext cx="704088" cy="92354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12" name="Picture 11"/>
          <p:cNvPicPr>
            <a:picLocks noChangeAspect="1"/>
          </p:cNvPicPr>
          <p:nvPr/>
        </p:nvPicPr>
        <p:blipFill>
          <a:blip r:embed="rId7"/>
          <a:stretch>
            <a:fillRect/>
          </a:stretch>
        </p:blipFill>
        <p:spPr>
          <a:xfrm>
            <a:off x="6492203" y="3481349"/>
            <a:ext cx="1003752" cy="777051"/>
          </a:xfrm>
          <a:prstGeom prst="rect">
            <a:avLst/>
          </a:prstGeom>
          <a:ln>
            <a:solidFill>
              <a:schemeClr val="tx1"/>
            </a:solidFill>
          </a:ln>
        </p:spPr>
      </p:pic>
      <p:pic>
        <p:nvPicPr>
          <p:cNvPr id="28682" name="Picture 13"/>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4214846" y="3615082"/>
            <a:ext cx="714303" cy="92354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28683" name="Picture 14"/>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4066857" y="2065393"/>
            <a:ext cx="1052293" cy="81479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225615" y="5010477"/>
            <a:ext cx="708050" cy="923544"/>
          </a:xfrm>
          <a:prstGeom prst="rect">
            <a:avLst/>
          </a:prstGeom>
          <a:ln>
            <a:solidFill>
              <a:schemeClr val="tx1"/>
            </a:solidFill>
          </a:ln>
        </p:spPr>
      </p:pic>
      <p:pic>
        <p:nvPicPr>
          <p:cNvPr id="3" name="Picture 2"/>
          <p:cNvPicPr>
            <a:picLocks noChangeAspect="1"/>
          </p:cNvPicPr>
          <p:nvPr/>
        </p:nvPicPr>
        <p:blipFill>
          <a:blip r:embed="rId11"/>
          <a:stretch>
            <a:fillRect/>
          </a:stretch>
        </p:blipFill>
        <p:spPr>
          <a:xfrm>
            <a:off x="6650867" y="2115030"/>
            <a:ext cx="709288" cy="894644"/>
          </a:xfrm>
          <a:prstGeom prst="rect">
            <a:avLst/>
          </a:prstGeom>
          <a:ln>
            <a:solidFill>
              <a:schemeClr val="tx1"/>
            </a:solidFill>
          </a:ln>
        </p:spPr>
      </p:pic>
    </p:spTree>
    <p:extLst>
      <p:ext uri="{BB962C8B-B14F-4D97-AF65-F5344CB8AC3E}">
        <p14:creationId xmlns:p14="http://schemas.microsoft.com/office/powerpoint/2010/main" val="82602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Advice from Yogi Berra:</a:t>
            </a:r>
          </a:p>
        </p:txBody>
      </p:sp>
      <p:sp>
        <p:nvSpPr>
          <p:cNvPr id="3" name="Content Placeholder 2"/>
          <p:cNvSpPr>
            <a:spLocks noGrp="1"/>
          </p:cNvSpPr>
          <p:nvPr>
            <p:ph sz="half" idx="2"/>
          </p:nvPr>
        </p:nvSpPr>
        <p:spPr>
          <a:xfrm>
            <a:off x="673414" y="1616477"/>
            <a:ext cx="8013386" cy="4509686"/>
          </a:xfrm>
        </p:spPr>
        <p:txBody>
          <a:bodyPr/>
          <a:lstStyle/>
          <a:p>
            <a:pPr marL="0" indent="0">
              <a:buNone/>
            </a:pPr>
            <a:r>
              <a:rPr lang="en-US" sz="3600" i="1" dirty="0"/>
              <a:t>“The expert in anything was once a beginner.”</a:t>
            </a:r>
          </a:p>
          <a:p>
            <a:pPr marL="0" indent="0" algn="r">
              <a:buNone/>
            </a:pPr>
            <a:r>
              <a:rPr lang="en-US" i="1" dirty="0"/>
              <a:t>Yogi Berra</a:t>
            </a:r>
          </a:p>
        </p:txBody>
      </p:sp>
      <p:sp>
        <p:nvSpPr>
          <p:cNvPr id="5" name="Slide Number Placeholder 4"/>
          <p:cNvSpPr>
            <a:spLocks noGrp="1"/>
          </p:cNvSpPr>
          <p:nvPr>
            <p:ph type="sldNum" sz="quarter" idx="10"/>
          </p:nvPr>
        </p:nvSpPr>
        <p:spPr/>
        <p:txBody>
          <a:bodyPr/>
          <a:lstStyle/>
          <a:p>
            <a:pPr algn="r"/>
            <a:fld id="{FCCD4C73-F94D-482C-9D48-349968E853D5}" type="slidenum">
              <a:rPr lang="en-US" altLang="en-US" sz="1200" smtClean="0"/>
              <a:pPr algn="r"/>
              <a:t>9</a:t>
            </a:fld>
            <a:endParaRPr lang="en-US" altLang="en-US" sz="1200" dirty="0"/>
          </a:p>
        </p:txBody>
      </p:sp>
    </p:spTree>
    <p:extLst>
      <p:ext uri="{BB962C8B-B14F-4D97-AF65-F5344CB8AC3E}">
        <p14:creationId xmlns:p14="http://schemas.microsoft.com/office/powerpoint/2010/main" val="690388141"/>
      </p:ext>
    </p:extLst>
  </p:cSld>
  <p:clrMapOvr>
    <a:masterClrMapping/>
  </p:clrMapOvr>
</p:sld>
</file>

<file path=ppt/theme/theme1.xml><?xml version="1.0" encoding="utf-8"?>
<a:theme xmlns:a="http://schemas.openxmlformats.org/drawingml/2006/main" name="3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10862</Words>
  <Application>Microsoft Office PowerPoint</Application>
  <PresentationFormat>On-screen Show (4:3)</PresentationFormat>
  <Paragraphs>1082</Paragraphs>
  <Slides>66</Slides>
  <Notes>66</Notes>
  <HiddenSlides>1</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66</vt:i4>
      </vt:variant>
    </vt:vector>
  </HeadingPairs>
  <TitlesOfParts>
    <vt:vector size="82" baseType="lpstr">
      <vt:lpstr>MS PGothic</vt:lpstr>
      <vt:lpstr>MS PGothic</vt:lpstr>
      <vt:lpstr>Arial</vt:lpstr>
      <vt:lpstr>Calibri</vt:lpstr>
      <vt:lpstr>Century Gothic</vt:lpstr>
      <vt:lpstr>MS Pゴシック</vt:lpstr>
      <vt:lpstr>Symbol</vt:lpstr>
      <vt:lpstr>Times</vt:lpstr>
      <vt:lpstr>Times New Roman</vt:lpstr>
      <vt:lpstr>Wingdings</vt:lpstr>
      <vt:lpstr>3_Office Theme</vt:lpstr>
      <vt:lpstr>1_Office Theme</vt:lpstr>
      <vt:lpstr>2_Office Theme</vt:lpstr>
      <vt:lpstr>4_Office Theme</vt:lpstr>
      <vt:lpstr>5_Office Theme</vt:lpstr>
      <vt:lpstr>Acrobat Document</vt:lpstr>
      <vt:lpstr>English-Language Development in Transitional Kindergarten:  Listening and Speaking  </vt:lpstr>
      <vt:lpstr>Objectives </vt:lpstr>
      <vt:lpstr>When I Return to the Classroom…</vt:lpstr>
      <vt:lpstr>Who Are  English Learners?</vt:lpstr>
      <vt:lpstr>Number of Children 5-17 Who Speak a Language Other Than English at Home (Thousands):</vt:lpstr>
      <vt:lpstr>What Does This Mean for Us?</vt:lpstr>
      <vt:lpstr>Recognizing, Valuing, and Respecting</vt:lpstr>
      <vt:lpstr>CDE Publications and Resources that  Support TK Implementation</vt:lpstr>
      <vt:lpstr>A Little Advice from Yogi Berra:</vt:lpstr>
      <vt:lpstr>Two Truths and a Myth:  English Learner Edition</vt:lpstr>
      <vt:lpstr>Three Guiding Questions</vt:lpstr>
      <vt:lpstr>Three Guiding Questions</vt:lpstr>
      <vt:lpstr>English-Language Development:   Listening and Speaking</vt:lpstr>
      <vt:lpstr>Why Use the Preschool Learning Foundations for TK?</vt:lpstr>
      <vt:lpstr>Foundations and Framework, Volume 1</vt:lpstr>
      <vt:lpstr>Preschool Learning Foundations</vt:lpstr>
      <vt:lpstr>Map of the Foundations English-Language Development</vt:lpstr>
      <vt:lpstr>Based on Language Development:  Beginning, Middle, and Later</vt:lpstr>
      <vt:lpstr> Foundations</vt:lpstr>
      <vt:lpstr>English Learner Support</vt:lpstr>
      <vt:lpstr>Language and Literacy Development Is Integrated with English-Language Development in the ELA/ELD Framework</vt:lpstr>
      <vt:lpstr>Focused Video Viewing: Part 1</vt:lpstr>
      <vt:lpstr> Focused Video Viewing </vt:lpstr>
      <vt:lpstr>Video Debrief</vt:lpstr>
      <vt:lpstr>Stages and Levels</vt:lpstr>
      <vt:lpstr>Key Features of the DRDP-K (2015)</vt:lpstr>
      <vt:lpstr>DRDP-K (2015) English-Language Development Measures</vt:lpstr>
      <vt:lpstr>ELD 1: Comprehension of English (Receptive English) </vt:lpstr>
      <vt:lpstr>Assessment Approaches</vt:lpstr>
      <vt:lpstr>Code Switching</vt:lpstr>
      <vt:lpstr>Code Switching Quiz</vt:lpstr>
      <vt:lpstr>Focused Video Viewing:  Foundation Later Level, ELD 2.1</vt:lpstr>
      <vt:lpstr>Focused Video Viewing Reflection</vt:lpstr>
      <vt:lpstr>English Language Development Standards: ELD Proficiency Levels</vt:lpstr>
      <vt:lpstr>Let’s Look at What We Have so Far</vt:lpstr>
      <vt:lpstr>When I Return to the Classroom…</vt:lpstr>
      <vt:lpstr>Three Guiding Questions</vt:lpstr>
      <vt:lpstr>Focused Video Viewing:  What Developmentally Appropriate Strategies Did You Observe?</vt:lpstr>
      <vt:lpstr>Focused Video Viewing Reflection</vt:lpstr>
      <vt:lpstr>Resources to Support  English-Language Development in TK</vt:lpstr>
      <vt:lpstr>Curriculum Framework: Strategies to Enrich Learning Opportunities</vt:lpstr>
      <vt:lpstr>ELD Guiding Principles</vt:lpstr>
      <vt:lpstr>Foundations and Framework Alignment</vt:lpstr>
      <vt:lpstr>Interactions and Strategies: Children Listen with Understanding</vt:lpstr>
      <vt:lpstr>Interactions and Strategies for Speaking</vt:lpstr>
      <vt:lpstr>Environment and Materials</vt:lpstr>
      <vt:lpstr>Creating Supportive Environments</vt:lpstr>
      <vt:lpstr>Provide Space</vt:lpstr>
      <vt:lpstr>  Small Groups   </vt:lpstr>
      <vt:lpstr>Print</vt:lpstr>
      <vt:lpstr>Interactions and Strategies for Listening and Speaking</vt:lpstr>
      <vt:lpstr>Snapshot 3.2. Goldilocks and the Three Bears: Integrated ELA and ELD in Transitional Kindergarten </vt:lpstr>
      <vt:lpstr> Transitional Kindergarten Implementation Guide</vt:lpstr>
      <vt:lpstr>Bringing It All Together: Engaging Families</vt:lpstr>
      <vt:lpstr>Three Guiding Questions</vt:lpstr>
      <vt:lpstr> When I return to the classroom…</vt:lpstr>
      <vt:lpstr>When I Return to the Classroom…</vt:lpstr>
      <vt:lpstr>Barking Fish</vt:lpstr>
      <vt:lpstr>Thank you for coming!</vt:lpstr>
      <vt:lpstr>Remaining slides are optional</vt:lpstr>
      <vt:lpstr>Make and Take</vt:lpstr>
      <vt:lpstr>Digging Deeper into Strategies</vt:lpstr>
      <vt:lpstr>Cultural Context of Learning</vt:lpstr>
      <vt:lpstr>Let’s Sing  Tortillitas Para Mama!</vt:lpstr>
      <vt:lpstr>Talk and Teach</vt:lpstr>
      <vt:lpstr>Reference Guide for PowerPoint 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2016-04-26T19:23:24Z</cp:lastPrinted>
  <dcterms:created xsi:type="dcterms:W3CDTF">2014-11-04T07:14:03Z</dcterms:created>
  <dcterms:modified xsi:type="dcterms:W3CDTF">2017-08-24T21:21:02Z</dcterms:modified>
</cp:coreProperties>
</file>