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4298" r:id="rId1"/>
    <p:sldMasterId id="2147483689" r:id="rId2"/>
    <p:sldMasterId id="2147484202" r:id="rId3"/>
    <p:sldMasterId id="2147484353" r:id="rId4"/>
  </p:sldMasterIdLst>
  <p:notesMasterIdLst>
    <p:notesMasterId r:id="rId63"/>
  </p:notesMasterIdLst>
  <p:handoutMasterIdLst>
    <p:handoutMasterId r:id="rId64"/>
  </p:handoutMasterIdLst>
  <p:sldIdLst>
    <p:sldId id="257" r:id="rId5"/>
    <p:sldId id="319" r:id="rId6"/>
    <p:sldId id="259" r:id="rId7"/>
    <p:sldId id="320" r:id="rId8"/>
    <p:sldId id="321" r:id="rId9"/>
    <p:sldId id="322" r:id="rId10"/>
    <p:sldId id="263" r:id="rId11"/>
    <p:sldId id="264" r:id="rId12"/>
    <p:sldId id="265" r:id="rId13"/>
    <p:sldId id="314" r:id="rId14"/>
    <p:sldId id="318" r:id="rId15"/>
    <p:sldId id="323" r:id="rId16"/>
    <p:sldId id="269" r:id="rId17"/>
    <p:sldId id="270" r:id="rId18"/>
    <p:sldId id="271" r:id="rId19"/>
    <p:sldId id="272" r:id="rId20"/>
    <p:sldId id="273" r:id="rId21"/>
    <p:sldId id="274" r:id="rId22"/>
    <p:sldId id="275" r:id="rId23"/>
    <p:sldId id="278" r:id="rId24"/>
    <p:sldId id="316" r:id="rId25"/>
    <p:sldId id="277" r:id="rId26"/>
    <p:sldId id="279" r:id="rId27"/>
    <p:sldId id="280" r:id="rId28"/>
    <p:sldId id="281" r:id="rId29"/>
    <p:sldId id="282" r:id="rId30"/>
    <p:sldId id="283" r:id="rId31"/>
    <p:sldId id="284" r:id="rId32"/>
    <p:sldId id="286" r:id="rId33"/>
    <p:sldId id="287" r:id="rId34"/>
    <p:sldId id="324"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17" r:id="rId53"/>
    <p:sldId id="306" r:id="rId54"/>
    <p:sldId id="307" r:id="rId55"/>
    <p:sldId id="308" r:id="rId56"/>
    <p:sldId id="309" r:id="rId57"/>
    <p:sldId id="310" r:id="rId58"/>
    <p:sldId id="311" r:id="rId59"/>
    <p:sldId id="312" r:id="rId60"/>
    <p:sldId id="313" r:id="rId61"/>
    <p:sldId id="325" r:id="rId6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83"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6C2"/>
    <a:srgbClr val="F5D28B"/>
    <a:srgbClr val="FFE7B3"/>
    <a:srgbClr val="4A4E5C"/>
    <a:srgbClr val="FF9900"/>
    <a:srgbClr val="E8A216"/>
    <a:srgbClr val="CA8906"/>
    <a:srgbClr val="F8A808"/>
    <a:srgbClr val="F8E5BE"/>
    <a:srgbClr val="FBC9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588" autoAdjust="0"/>
    <p:restoredTop sz="47923" autoAdjust="0"/>
  </p:normalViewPr>
  <p:slideViewPr>
    <p:cSldViewPr snapToGrid="0" snapToObjects="1">
      <p:cViewPr varScale="1">
        <p:scale>
          <a:sx n="39" d="100"/>
          <a:sy n="39" d="100"/>
        </p:scale>
        <p:origin x="2268" y="54"/>
      </p:cViewPr>
      <p:guideLst>
        <p:guide orient="horz" pos="2160"/>
        <p:guide pos="2880"/>
      </p:guideLst>
    </p:cSldViewPr>
  </p:slideViewPr>
  <p:outlineViewPr>
    <p:cViewPr>
      <p:scale>
        <a:sx n="33" d="100"/>
        <a:sy n="33" d="100"/>
      </p:scale>
      <p:origin x="0" y="0"/>
    </p:cViewPr>
    <p:sldLst>
      <p:sld r:id="rId1" collapse="1"/>
    </p:sldLst>
  </p:outlineViewPr>
  <p:notesTextViewPr>
    <p:cViewPr>
      <p:scale>
        <a:sx n="150" d="100"/>
        <a:sy n="150" d="100"/>
      </p:scale>
      <p:origin x="0" y="0"/>
    </p:cViewPr>
  </p:notesTextViewPr>
  <p:sorterViewPr>
    <p:cViewPr>
      <p:scale>
        <a:sx n="150" d="100"/>
        <a:sy n="150" d="100"/>
      </p:scale>
      <p:origin x="0" y="-26148"/>
    </p:cViewPr>
  </p:sorterViewPr>
  <p:notesViewPr>
    <p:cSldViewPr snapToGrid="0" snapToObjects="1">
      <p:cViewPr varScale="1">
        <p:scale>
          <a:sx n="65" d="100"/>
          <a:sy n="65" d="100"/>
        </p:scale>
        <p:origin x="241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s>
</file>

<file path=ppt/_rels/viewProps.xml.rels><?xml version="1.0" encoding="UTF-8" standalone="yes"?>
<Relationships xmlns="http://schemas.openxmlformats.org/package/2006/relationships"><Relationship Id="rId1"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72E0C6-3E1C-4A31-BE39-73C028B16878}" type="doc">
      <dgm:prSet loTypeId="urn:microsoft.com/office/officeart/2005/8/layout/hierarchy4" loCatId="relationship" qsTypeId="urn:microsoft.com/office/officeart/2005/8/quickstyle/simple5" qsCatId="simple" csTypeId="urn:microsoft.com/office/officeart/2005/8/colors/accent0_2" csCatId="mainScheme" phldr="1"/>
      <dgm:spPr/>
      <dgm:t>
        <a:bodyPr/>
        <a:lstStyle/>
        <a:p>
          <a:endParaRPr lang="en-US"/>
        </a:p>
      </dgm:t>
    </dgm:pt>
    <dgm:pt modelId="{C8809C66-B633-454C-99BE-3CE884E2B894}">
      <dgm:prSet phldrT="[Text]" custT="1"/>
      <dgm:spPr/>
      <dgm:t>
        <a:bodyPr/>
        <a:lstStyle/>
        <a:p>
          <a:r>
            <a:rPr lang="en-US" sz="4000" b="1" dirty="0"/>
            <a:t>Domain: </a:t>
          </a:r>
        </a:p>
        <a:p>
          <a:r>
            <a:rPr lang="en-US" sz="4900" b="1" dirty="0"/>
            <a:t>Language and Literacy</a:t>
          </a:r>
        </a:p>
      </dgm:t>
    </dgm:pt>
    <dgm:pt modelId="{524FC79A-150E-4A28-89EC-3B627B3DBA40}" type="parTrans" cxnId="{0B8432B5-5B5E-4313-856F-F6119002FA8F}">
      <dgm:prSet/>
      <dgm:spPr/>
      <dgm:t>
        <a:bodyPr/>
        <a:lstStyle/>
        <a:p>
          <a:endParaRPr lang="en-US"/>
        </a:p>
      </dgm:t>
    </dgm:pt>
    <dgm:pt modelId="{8316CC86-8D08-4321-B48F-1406D245BA9B}" type="sibTrans" cxnId="{0B8432B5-5B5E-4313-856F-F6119002FA8F}">
      <dgm:prSet/>
      <dgm:spPr/>
      <dgm:t>
        <a:bodyPr/>
        <a:lstStyle/>
        <a:p>
          <a:endParaRPr lang="en-US"/>
        </a:p>
      </dgm:t>
    </dgm:pt>
    <dgm:pt modelId="{4AA67AEF-DC85-4311-80AE-D15FA43BE531}">
      <dgm:prSet phldrT="[Text]" custT="1"/>
      <dgm:spPr/>
      <dgm:t>
        <a:bodyPr/>
        <a:lstStyle/>
        <a:p>
          <a:r>
            <a:rPr lang="en-US" sz="3600" b="1" dirty="0">
              <a:ln/>
            </a:rPr>
            <a:t>Strand: </a:t>
          </a:r>
        </a:p>
        <a:p>
          <a:r>
            <a:rPr lang="en-US" sz="4400" b="1" dirty="0">
              <a:ln/>
            </a:rPr>
            <a:t>Reading</a:t>
          </a:r>
        </a:p>
      </dgm:t>
    </dgm:pt>
    <dgm:pt modelId="{36EEC902-A40A-4B66-A5AC-5FF6EAA58FB9}" type="parTrans" cxnId="{4CFBF434-929A-4991-BAB7-E6B462936F44}">
      <dgm:prSet/>
      <dgm:spPr/>
      <dgm:t>
        <a:bodyPr/>
        <a:lstStyle/>
        <a:p>
          <a:endParaRPr lang="en-US"/>
        </a:p>
      </dgm:t>
    </dgm:pt>
    <dgm:pt modelId="{92E2BAC7-420F-470F-BDE9-1B3E32A5FAA8}" type="sibTrans" cxnId="{4CFBF434-929A-4991-BAB7-E6B462936F44}">
      <dgm:prSet/>
      <dgm:spPr/>
      <dgm:t>
        <a:bodyPr/>
        <a:lstStyle/>
        <a:p>
          <a:endParaRPr lang="en-US"/>
        </a:p>
      </dgm:t>
    </dgm:pt>
    <dgm:pt modelId="{FE31F774-01A8-4E84-8EB3-18175967EF85}">
      <dgm:prSet phldrT="[Text]" custT="1"/>
      <dgm:spPr/>
      <dgm:t>
        <a:bodyPr/>
        <a:lstStyle/>
        <a:p>
          <a:r>
            <a:rPr lang="en-US" sz="1600" b="1" dirty="0" err="1"/>
            <a:t>Substrand</a:t>
          </a:r>
          <a:r>
            <a:rPr lang="en-US" sz="1600" b="1" dirty="0"/>
            <a:t>:</a:t>
          </a:r>
          <a:r>
            <a:rPr lang="en-US" sz="1600" b="0" dirty="0"/>
            <a:t> Concepts about Print</a:t>
          </a:r>
        </a:p>
      </dgm:t>
    </dgm:pt>
    <dgm:pt modelId="{D0C2C174-3EB7-4481-A200-97BB9D36AE07}" type="parTrans" cxnId="{534C18CF-1EFA-4515-9CCB-E4F5158DD0AD}">
      <dgm:prSet/>
      <dgm:spPr/>
      <dgm:t>
        <a:bodyPr/>
        <a:lstStyle/>
        <a:p>
          <a:endParaRPr lang="en-US"/>
        </a:p>
      </dgm:t>
    </dgm:pt>
    <dgm:pt modelId="{D6B4CF95-D3E6-4CA4-992F-9B076140EAD8}" type="sibTrans" cxnId="{534C18CF-1EFA-4515-9CCB-E4F5158DD0AD}">
      <dgm:prSet/>
      <dgm:spPr/>
      <dgm:t>
        <a:bodyPr/>
        <a:lstStyle/>
        <a:p>
          <a:endParaRPr lang="en-US"/>
        </a:p>
      </dgm:t>
    </dgm:pt>
    <dgm:pt modelId="{205476E7-019E-4A53-8C5D-52ED3DB37BC5}">
      <dgm:prSet phldrT="[Text]" custT="1"/>
      <dgm:spPr>
        <a:solidFill>
          <a:srgbClr val="E8A216"/>
        </a:solidFill>
      </dgm:spPr>
      <dgm:t>
        <a:bodyPr/>
        <a:lstStyle/>
        <a:p>
          <a:r>
            <a:rPr lang="en-US" sz="1600" b="1" dirty="0" err="1">
              <a:solidFill>
                <a:schemeClr val="tx1"/>
              </a:solidFill>
            </a:rPr>
            <a:t>Substrand</a:t>
          </a:r>
          <a:r>
            <a:rPr lang="en-US" sz="1600" b="1" dirty="0">
              <a:solidFill>
                <a:schemeClr val="tx1"/>
              </a:solidFill>
            </a:rPr>
            <a:t>: </a:t>
          </a:r>
          <a:r>
            <a:rPr lang="en-US" sz="1600" b="0" dirty="0">
              <a:solidFill>
                <a:schemeClr val="tx1"/>
              </a:solidFill>
            </a:rPr>
            <a:t>Comprehension and Analysis of Age-Appropriate Text</a:t>
          </a:r>
        </a:p>
      </dgm:t>
    </dgm:pt>
    <dgm:pt modelId="{8E97A144-AC8D-4029-A890-6C608CB170A8}" type="parTrans" cxnId="{46EF692E-219D-4251-86E5-63F402CE28D7}">
      <dgm:prSet/>
      <dgm:spPr/>
      <dgm:t>
        <a:bodyPr/>
        <a:lstStyle/>
        <a:p>
          <a:endParaRPr lang="en-US"/>
        </a:p>
      </dgm:t>
    </dgm:pt>
    <dgm:pt modelId="{F2DEBEC9-E825-47B2-AF5D-5DA30B39C37D}" type="sibTrans" cxnId="{46EF692E-219D-4251-86E5-63F402CE28D7}">
      <dgm:prSet/>
      <dgm:spPr/>
      <dgm:t>
        <a:bodyPr/>
        <a:lstStyle/>
        <a:p>
          <a:endParaRPr lang="en-US"/>
        </a:p>
      </dgm:t>
    </dgm:pt>
    <dgm:pt modelId="{0DBD51CD-DF5D-442A-8D3F-9D74C00D341D}">
      <dgm:prSet phldrT="[Text]" custT="1"/>
      <dgm:spPr/>
      <dgm:t>
        <a:bodyPr/>
        <a:lstStyle/>
        <a:p>
          <a:r>
            <a:rPr lang="en-US" sz="1600" b="1" dirty="0" err="1"/>
            <a:t>Substrand</a:t>
          </a:r>
          <a:r>
            <a:rPr lang="en-US" sz="1600" b="1" dirty="0"/>
            <a:t>: </a:t>
          </a:r>
          <a:r>
            <a:rPr lang="en-US" sz="1600" b="0" dirty="0"/>
            <a:t>Phonological Awareness</a:t>
          </a:r>
        </a:p>
      </dgm:t>
    </dgm:pt>
    <dgm:pt modelId="{97D103B7-631B-4A67-A1F2-B257F886407C}" type="parTrans" cxnId="{A54E7AE2-4C4A-4BF9-BC2D-E9D433C6C361}">
      <dgm:prSet/>
      <dgm:spPr/>
      <dgm:t>
        <a:bodyPr/>
        <a:lstStyle/>
        <a:p>
          <a:endParaRPr lang="en-US"/>
        </a:p>
      </dgm:t>
    </dgm:pt>
    <dgm:pt modelId="{CA2F0643-6C3F-47AA-87C3-33E918902C39}" type="sibTrans" cxnId="{A54E7AE2-4C4A-4BF9-BC2D-E9D433C6C361}">
      <dgm:prSet/>
      <dgm:spPr/>
      <dgm:t>
        <a:bodyPr/>
        <a:lstStyle/>
        <a:p>
          <a:endParaRPr lang="en-US"/>
        </a:p>
      </dgm:t>
    </dgm:pt>
    <dgm:pt modelId="{D2B1BDE1-3671-4572-9475-387AB1AC5C88}">
      <dgm:prSet phldrT="[Text]" custT="1"/>
      <dgm:spPr/>
      <dgm:t>
        <a:bodyPr/>
        <a:lstStyle/>
        <a:p>
          <a:r>
            <a:rPr lang="en-US" sz="1600" b="1" dirty="0" err="1"/>
            <a:t>Substrand</a:t>
          </a:r>
          <a:r>
            <a:rPr lang="en-US" sz="1600" b="1" dirty="0"/>
            <a:t>: </a:t>
          </a:r>
          <a:r>
            <a:rPr lang="en-US" sz="1600" b="0" dirty="0"/>
            <a:t>Alphabetic and Word/Print Recognition</a:t>
          </a:r>
        </a:p>
      </dgm:t>
    </dgm:pt>
    <dgm:pt modelId="{6B99DA1C-CB0E-493D-8ECD-8FA3328519BA}" type="parTrans" cxnId="{A142A300-180B-4A4D-8554-206E80DBAD33}">
      <dgm:prSet/>
      <dgm:spPr/>
      <dgm:t>
        <a:bodyPr/>
        <a:lstStyle/>
        <a:p>
          <a:endParaRPr lang="en-US"/>
        </a:p>
      </dgm:t>
    </dgm:pt>
    <dgm:pt modelId="{B19CF658-1E37-4D82-B057-420BE9E3C859}" type="sibTrans" cxnId="{A142A300-180B-4A4D-8554-206E80DBAD33}">
      <dgm:prSet/>
      <dgm:spPr/>
      <dgm:t>
        <a:bodyPr/>
        <a:lstStyle/>
        <a:p>
          <a:endParaRPr lang="en-US"/>
        </a:p>
      </dgm:t>
    </dgm:pt>
    <dgm:pt modelId="{32DAF7FC-2028-40FD-ADD9-8E8DFEEF168B}">
      <dgm:prSet phldrT="[Text]" custT="1"/>
      <dgm:spPr/>
      <dgm:t>
        <a:bodyPr/>
        <a:lstStyle/>
        <a:p>
          <a:r>
            <a:rPr lang="en-US" sz="1600" b="1" dirty="0" err="1"/>
            <a:t>Substrand</a:t>
          </a:r>
          <a:r>
            <a:rPr lang="en-US" sz="1600" b="1" dirty="0"/>
            <a:t>: </a:t>
          </a:r>
          <a:r>
            <a:rPr lang="en-US" sz="1600" b="0" dirty="0"/>
            <a:t>Literacy Interest and Response</a:t>
          </a:r>
        </a:p>
      </dgm:t>
    </dgm:pt>
    <dgm:pt modelId="{34889A53-63BF-4B39-BF28-BB4015C5F339}" type="parTrans" cxnId="{582A9D85-74C0-42F4-BC82-29F88E40E04B}">
      <dgm:prSet/>
      <dgm:spPr/>
      <dgm:t>
        <a:bodyPr/>
        <a:lstStyle/>
        <a:p>
          <a:endParaRPr lang="en-US"/>
        </a:p>
      </dgm:t>
    </dgm:pt>
    <dgm:pt modelId="{063FE7C2-471B-4B11-A2C3-063BBDB156F1}" type="sibTrans" cxnId="{582A9D85-74C0-42F4-BC82-29F88E40E04B}">
      <dgm:prSet/>
      <dgm:spPr/>
      <dgm:t>
        <a:bodyPr/>
        <a:lstStyle/>
        <a:p>
          <a:endParaRPr lang="en-US"/>
        </a:p>
      </dgm:t>
    </dgm:pt>
    <dgm:pt modelId="{2968131C-C982-41BA-862D-4EB75D703D7B}" type="pres">
      <dgm:prSet presAssocID="{1272E0C6-3E1C-4A31-BE39-73C028B16878}" presName="Name0" presStyleCnt="0">
        <dgm:presLayoutVars>
          <dgm:chPref val="1"/>
          <dgm:dir/>
          <dgm:animOne val="branch"/>
          <dgm:animLvl val="lvl"/>
          <dgm:resizeHandles/>
        </dgm:presLayoutVars>
      </dgm:prSet>
      <dgm:spPr/>
    </dgm:pt>
    <dgm:pt modelId="{90B6D1E7-8364-4A54-B920-C519DC7BA5E8}" type="pres">
      <dgm:prSet presAssocID="{C8809C66-B633-454C-99BE-3CE884E2B894}" presName="vertOne" presStyleCnt="0"/>
      <dgm:spPr/>
    </dgm:pt>
    <dgm:pt modelId="{2B9BF48D-7293-4BEE-97CD-79C69D1EA275}" type="pres">
      <dgm:prSet presAssocID="{C8809C66-B633-454C-99BE-3CE884E2B894}" presName="txOne" presStyleLbl="node0" presStyleIdx="0" presStyleCnt="1" custScaleY="118902" custLinFactY="-106316" custLinFactNeighborX="-41038" custLinFactNeighborY="-200000">
        <dgm:presLayoutVars>
          <dgm:chPref val="3"/>
        </dgm:presLayoutVars>
      </dgm:prSet>
      <dgm:spPr/>
    </dgm:pt>
    <dgm:pt modelId="{6858B09B-D53F-4ADE-BE1B-CE06926D21AA}" type="pres">
      <dgm:prSet presAssocID="{C8809C66-B633-454C-99BE-3CE884E2B894}" presName="parTransOne" presStyleCnt="0"/>
      <dgm:spPr/>
    </dgm:pt>
    <dgm:pt modelId="{C3D39C7D-37FD-4DF7-8C1C-B635E641326B}" type="pres">
      <dgm:prSet presAssocID="{C8809C66-B633-454C-99BE-3CE884E2B894}" presName="horzOne" presStyleCnt="0"/>
      <dgm:spPr/>
    </dgm:pt>
    <dgm:pt modelId="{57FF9F6E-998D-4A4F-8A97-1F5216D14B07}" type="pres">
      <dgm:prSet presAssocID="{4AA67AEF-DC85-4311-80AE-D15FA43BE531}" presName="vertTwo" presStyleCnt="0"/>
      <dgm:spPr/>
    </dgm:pt>
    <dgm:pt modelId="{37739391-0FC3-43F3-99E5-2DC1B4A061BC}" type="pres">
      <dgm:prSet presAssocID="{4AA67AEF-DC85-4311-80AE-D15FA43BE531}" presName="txTwo" presStyleLbl="node2" presStyleIdx="0" presStyleCnt="1" custLinFactNeighborX="36" custLinFactNeighborY="-42376">
        <dgm:presLayoutVars>
          <dgm:chPref val="3"/>
        </dgm:presLayoutVars>
      </dgm:prSet>
      <dgm:spPr/>
    </dgm:pt>
    <dgm:pt modelId="{4B9084EF-BD0A-48D0-9700-866FC3C94B90}" type="pres">
      <dgm:prSet presAssocID="{4AA67AEF-DC85-4311-80AE-D15FA43BE531}" presName="parTransTwo" presStyleCnt="0"/>
      <dgm:spPr/>
    </dgm:pt>
    <dgm:pt modelId="{E7D71ED8-3124-41DF-A6B6-AF26CB086F26}" type="pres">
      <dgm:prSet presAssocID="{4AA67AEF-DC85-4311-80AE-D15FA43BE531}" presName="horzTwo" presStyleCnt="0"/>
      <dgm:spPr/>
    </dgm:pt>
    <dgm:pt modelId="{5973F38B-50E9-442E-AA3D-CA6F32D44DBB}" type="pres">
      <dgm:prSet presAssocID="{FE31F774-01A8-4E84-8EB3-18175967EF85}" presName="vertThree" presStyleCnt="0"/>
      <dgm:spPr/>
    </dgm:pt>
    <dgm:pt modelId="{F785FD4E-4525-4DF6-BD35-5C26F95C6818}" type="pres">
      <dgm:prSet presAssocID="{FE31F774-01A8-4E84-8EB3-18175967EF85}" presName="txThree" presStyleLbl="node3" presStyleIdx="0" presStyleCnt="5">
        <dgm:presLayoutVars>
          <dgm:chPref val="3"/>
        </dgm:presLayoutVars>
      </dgm:prSet>
      <dgm:spPr/>
    </dgm:pt>
    <dgm:pt modelId="{ECCFADE3-F7A7-451A-85FE-F4394E391608}" type="pres">
      <dgm:prSet presAssocID="{FE31F774-01A8-4E84-8EB3-18175967EF85}" presName="horzThree" presStyleCnt="0"/>
      <dgm:spPr/>
    </dgm:pt>
    <dgm:pt modelId="{1EBDAC87-47C0-4483-B9E1-93F6ED1049A8}" type="pres">
      <dgm:prSet presAssocID="{D6B4CF95-D3E6-4CA4-992F-9B076140EAD8}" presName="sibSpaceThree" presStyleCnt="0"/>
      <dgm:spPr/>
    </dgm:pt>
    <dgm:pt modelId="{3DAFA7EB-14F0-496C-AFBE-7C98F51B96E8}" type="pres">
      <dgm:prSet presAssocID="{0DBD51CD-DF5D-442A-8D3F-9D74C00D341D}" presName="vertThree" presStyleCnt="0"/>
      <dgm:spPr/>
    </dgm:pt>
    <dgm:pt modelId="{51D2900B-4AD8-4D47-A27D-C4F3BF66BD4C}" type="pres">
      <dgm:prSet presAssocID="{0DBD51CD-DF5D-442A-8D3F-9D74C00D341D}" presName="txThree" presStyleLbl="node3" presStyleIdx="1" presStyleCnt="5" custLinFactNeighborX="947" custLinFactNeighborY="263">
        <dgm:presLayoutVars>
          <dgm:chPref val="3"/>
        </dgm:presLayoutVars>
      </dgm:prSet>
      <dgm:spPr/>
    </dgm:pt>
    <dgm:pt modelId="{148BC66E-C187-4B2B-89ED-0251DB9471CB}" type="pres">
      <dgm:prSet presAssocID="{0DBD51CD-DF5D-442A-8D3F-9D74C00D341D}" presName="horzThree" presStyleCnt="0"/>
      <dgm:spPr/>
    </dgm:pt>
    <dgm:pt modelId="{215C6B5D-D137-43CC-84CF-C6FDF7EF07A7}" type="pres">
      <dgm:prSet presAssocID="{CA2F0643-6C3F-47AA-87C3-33E918902C39}" presName="sibSpaceThree" presStyleCnt="0"/>
      <dgm:spPr/>
    </dgm:pt>
    <dgm:pt modelId="{A3B92E14-6E6F-4782-B9F3-2403A20A28B3}" type="pres">
      <dgm:prSet presAssocID="{D2B1BDE1-3671-4572-9475-387AB1AC5C88}" presName="vertThree" presStyleCnt="0"/>
      <dgm:spPr/>
    </dgm:pt>
    <dgm:pt modelId="{FDE17D78-052C-47CC-ACEA-46F5C687E048}" type="pres">
      <dgm:prSet presAssocID="{D2B1BDE1-3671-4572-9475-387AB1AC5C88}" presName="txThree" presStyleLbl="node3" presStyleIdx="2" presStyleCnt="5">
        <dgm:presLayoutVars>
          <dgm:chPref val="3"/>
        </dgm:presLayoutVars>
      </dgm:prSet>
      <dgm:spPr/>
    </dgm:pt>
    <dgm:pt modelId="{E9E4FC40-3371-434F-89EA-BD883A900C16}" type="pres">
      <dgm:prSet presAssocID="{D2B1BDE1-3671-4572-9475-387AB1AC5C88}" presName="horzThree" presStyleCnt="0"/>
      <dgm:spPr/>
    </dgm:pt>
    <dgm:pt modelId="{083667F4-3FB6-417B-8228-BD121C45F1E3}" type="pres">
      <dgm:prSet presAssocID="{B19CF658-1E37-4D82-B057-420BE9E3C859}" presName="sibSpaceThree" presStyleCnt="0"/>
      <dgm:spPr/>
    </dgm:pt>
    <dgm:pt modelId="{6EB9EF3C-085C-4E49-A099-7154BD60E08B}" type="pres">
      <dgm:prSet presAssocID="{205476E7-019E-4A53-8C5D-52ED3DB37BC5}" presName="vertThree" presStyleCnt="0"/>
      <dgm:spPr/>
    </dgm:pt>
    <dgm:pt modelId="{1ADF242F-40A4-474D-A057-00DA774B0C73}" type="pres">
      <dgm:prSet presAssocID="{205476E7-019E-4A53-8C5D-52ED3DB37BC5}" presName="txThree" presStyleLbl="node3" presStyleIdx="3" presStyleCnt="5" custLinFactNeighborX="-1874" custLinFactNeighborY="263">
        <dgm:presLayoutVars>
          <dgm:chPref val="3"/>
        </dgm:presLayoutVars>
      </dgm:prSet>
      <dgm:spPr/>
    </dgm:pt>
    <dgm:pt modelId="{0F2C4FBB-5C27-424B-89E4-EBDB66640445}" type="pres">
      <dgm:prSet presAssocID="{205476E7-019E-4A53-8C5D-52ED3DB37BC5}" presName="horzThree" presStyleCnt="0"/>
      <dgm:spPr/>
    </dgm:pt>
    <dgm:pt modelId="{A1BD28D8-3841-4692-8A1A-C6A4EE8EF457}" type="pres">
      <dgm:prSet presAssocID="{F2DEBEC9-E825-47B2-AF5D-5DA30B39C37D}" presName="sibSpaceThree" presStyleCnt="0"/>
      <dgm:spPr/>
    </dgm:pt>
    <dgm:pt modelId="{4581C644-EDFB-4A1B-BD46-5F7440F4DE29}" type="pres">
      <dgm:prSet presAssocID="{32DAF7FC-2028-40FD-ADD9-8E8DFEEF168B}" presName="vertThree" presStyleCnt="0"/>
      <dgm:spPr/>
    </dgm:pt>
    <dgm:pt modelId="{98D77D44-9EF6-4F54-8145-3D762BD8BF15}" type="pres">
      <dgm:prSet presAssocID="{32DAF7FC-2028-40FD-ADD9-8E8DFEEF168B}" presName="txThree" presStyleLbl="node3" presStyleIdx="4" presStyleCnt="5">
        <dgm:presLayoutVars>
          <dgm:chPref val="3"/>
        </dgm:presLayoutVars>
      </dgm:prSet>
      <dgm:spPr/>
    </dgm:pt>
    <dgm:pt modelId="{B0113B94-D414-4E98-AD78-49BA4783C798}" type="pres">
      <dgm:prSet presAssocID="{32DAF7FC-2028-40FD-ADD9-8E8DFEEF168B}" presName="horzThree" presStyleCnt="0"/>
      <dgm:spPr/>
    </dgm:pt>
  </dgm:ptLst>
  <dgm:cxnLst>
    <dgm:cxn modelId="{A142A300-180B-4A4D-8554-206E80DBAD33}" srcId="{4AA67AEF-DC85-4311-80AE-D15FA43BE531}" destId="{D2B1BDE1-3671-4572-9475-387AB1AC5C88}" srcOrd="2" destOrd="0" parTransId="{6B99DA1C-CB0E-493D-8ECD-8FA3328519BA}" sibTransId="{B19CF658-1E37-4D82-B057-420BE9E3C859}"/>
    <dgm:cxn modelId="{27B5460C-706C-9F4B-A932-5FCB6A02151C}" type="presOf" srcId="{FE31F774-01A8-4E84-8EB3-18175967EF85}" destId="{F785FD4E-4525-4DF6-BD35-5C26F95C6818}" srcOrd="0" destOrd="0" presId="urn:microsoft.com/office/officeart/2005/8/layout/hierarchy4"/>
    <dgm:cxn modelId="{46EF692E-219D-4251-86E5-63F402CE28D7}" srcId="{4AA67AEF-DC85-4311-80AE-D15FA43BE531}" destId="{205476E7-019E-4A53-8C5D-52ED3DB37BC5}" srcOrd="3" destOrd="0" parTransId="{8E97A144-AC8D-4029-A890-6C608CB170A8}" sibTransId="{F2DEBEC9-E825-47B2-AF5D-5DA30B39C37D}"/>
    <dgm:cxn modelId="{4CFBF434-929A-4991-BAB7-E6B462936F44}" srcId="{C8809C66-B633-454C-99BE-3CE884E2B894}" destId="{4AA67AEF-DC85-4311-80AE-D15FA43BE531}" srcOrd="0" destOrd="0" parTransId="{36EEC902-A40A-4B66-A5AC-5FF6EAA58FB9}" sibTransId="{92E2BAC7-420F-470F-BDE9-1B3E32A5FAA8}"/>
    <dgm:cxn modelId="{4F6A0969-0F85-B548-903B-237CEF4BF087}" type="presOf" srcId="{C8809C66-B633-454C-99BE-3CE884E2B894}" destId="{2B9BF48D-7293-4BEE-97CD-79C69D1EA275}" srcOrd="0" destOrd="0" presId="urn:microsoft.com/office/officeart/2005/8/layout/hierarchy4"/>
    <dgm:cxn modelId="{42ECE86C-7BAC-B54E-887A-89E672B5E5AB}" type="presOf" srcId="{32DAF7FC-2028-40FD-ADD9-8E8DFEEF168B}" destId="{98D77D44-9EF6-4F54-8145-3D762BD8BF15}" srcOrd="0" destOrd="0" presId="urn:microsoft.com/office/officeart/2005/8/layout/hierarchy4"/>
    <dgm:cxn modelId="{74A38552-3E44-1245-80C1-B561D76B199F}" type="presOf" srcId="{0DBD51CD-DF5D-442A-8D3F-9D74C00D341D}" destId="{51D2900B-4AD8-4D47-A27D-C4F3BF66BD4C}" srcOrd="0" destOrd="0" presId="urn:microsoft.com/office/officeart/2005/8/layout/hierarchy4"/>
    <dgm:cxn modelId="{582A9D85-74C0-42F4-BC82-29F88E40E04B}" srcId="{4AA67AEF-DC85-4311-80AE-D15FA43BE531}" destId="{32DAF7FC-2028-40FD-ADD9-8E8DFEEF168B}" srcOrd="4" destOrd="0" parTransId="{34889A53-63BF-4B39-BF28-BB4015C5F339}" sibTransId="{063FE7C2-471B-4B11-A2C3-063BBDB156F1}"/>
    <dgm:cxn modelId="{2D964489-3E16-5749-B383-8328CEBEF0DD}" type="presOf" srcId="{4AA67AEF-DC85-4311-80AE-D15FA43BE531}" destId="{37739391-0FC3-43F3-99E5-2DC1B4A061BC}" srcOrd="0" destOrd="0" presId="urn:microsoft.com/office/officeart/2005/8/layout/hierarchy4"/>
    <dgm:cxn modelId="{55414C9E-12B5-6241-8137-44355FAA418F}" type="presOf" srcId="{1272E0C6-3E1C-4A31-BE39-73C028B16878}" destId="{2968131C-C982-41BA-862D-4EB75D703D7B}" srcOrd="0" destOrd="0" presId="urn:microsoft.com/office/officeart/2005/8/layout/hierarchy4"/>
    <dgm:cxn modelId="{4DB9F59E-4B09-0949-8711-DBBC2733E042}" type="presOf" srcId="{D2B1BDE1-3671-4572-9475-387AB1AC5C88}" destId="{FDE17D78-052C-47CC-ACEA-46F5C687E048}" srcOrd="0" destOrd="0" presId="urn:microsoft.com/office/officeart/2005/8/layout/hierarchy4"/>
    <dgm:cxn modelId="{2EF018A5-9B83-D943-8039-CB7154D99E77}" type="presOf" srcId="{205476E7-019E-4A53-8C5D-52ED3DB37BC5}" destId="{1ADF242F-40A4-474D-A057-00DA774B0C73}" srcOrd="0" destOrd="0" presId="urn:microsoft.com/office/officeart/2005/8/layout/hierarchy4"/>
    <dgm:cxn modelId="{0B8432B5-5B5E-4313-856F-F6119002FA8F}" srcId="{1272E0C6-3E1C-4A31-BE39-73C028B16878}" destId="{C8809C66-B633-454C-99BE-3CE884E2B894}" srcOrd="0" destOrd="0" parTransId="{524FC79A-150E-4A28-89EC-3B627B3DBA40}" sibTransId="{8316CC86-8D08-4321-B48F-1406D245BA9B}"/>
    <dgm:cxn modelId="{534C18CF-1EFA-4515-9CCB-E4F5158DD0AD}" srcId="{4AA67AEF-DC85-4311-80AE-D15FA43BE531}" destId="{FE31F774-01A8-4E84-8EB3-18175967EF85}" srcOrd="0" destOrd="0" parTransId="{D0C2C174-3EB7-4481-A200-97BB9D36AE07}" sibTransId="{D6B4CF95-D3E6-4CA4-992F-9B076140EAD8}"/>
    <dgm:cxn modelId="{A54E7AE2-4C4A-4BF9-BC2D-E9D433C6C361}" srcId="{4AA67AEF-DC85-4311-80AE-D15FA43BE531}" destId="{0DBD51CD-DF5D-442A-8D3F-9D74C00D341D}" srcOrd="1" destOrd="0" parTransId="{97D103B7-631B-4A67-A1F2-B257F886407C}" sibTransId="{CA2F0643-6C3F-47AA-87C3-33E918902C39}"/>
    <dgm:cxn modelId="{F0C7C488-E3AA-DF4E-94ED-2D47EB0088B6}" type="presParOf" srcId="{2968131C-C982-41BA-862D-4EB75D703D7B}" destId="{90B6D1E7-8364-4A54-B920-C519DC7BA5E8}" srcOrd="0" destOrd="0" presId="urn:microsoft.com/office/officeart/2005/8/layout/hierarchy4"/>
    <dgm:cxn modelId="{7241FD2A-527C-7E4B-B83A-0C603671DF6D}" type="presParOf" srcId="{90B6D1E7-8364-4A54-B920-C519DC7BA5E8}" destId="{2B9BF48D-7293-4BEE-97CD-79C69D1EA275}" srcOrd="0" destOrd="0" presId="urn:microsoft.com/office/officeart/2005/8/layout/hierarchy4"/>
    <dgm:cxn modelId="{BB29BBEC-68DD-5A4B-B362-135FAC109BAC}" type="presParOf" srcId="{90B6D1E7-8364-4A54-B920-C519DC7BA5E8}" destId="{6858B09B-D53F-4ADE-BE1B-CE06926D21AA}" srcOrd="1" destOrd="0" presId="urn:microsoft.com/office/officeart/2005/8/layout/hierarchy4"/>
    <dgm:cxn modelId="{B864AA7C-7AA7-1941-8804-7149B29A0F2A}" type="presParOf" srcId="{90B6D1E7-8364-4A54-B920-C519DC7BA5E8}" destId="{C3D39C7D-37FD-4DF7-8C1C-B635E641326B}" srcOrd="2" destOrd="0" presId="urn:microsoft.com/office/officeart/2005/8/layout/hierarchy4"/>
    <dgm:cxn modelId="{760270B7-8852-1644-A462-C2DC65FD7030}" type="presParOf" srcId="{C3D39C7D-37FD-4DF7-8C1C-B635E641326B}" destId="{57FF9F6E-998D-4A4F-8A97-1F5216D14B07}" srcOrd="0" destOrd="0" presId="urn:microsoft.com/office/officeart/2005/8/layout/hierarchy4"/>
    <dgm:cxn modelId="{6F41C78A-5F5C-874D-B0E9-E976589F1B3A}" type="presParOf" srcId="{57FF9F6E-998D-4A4F-8A97-1F5216D14B07}" destId="{37739391-0FC3-43F3-99E5-2DC1B4A061BC}" srcOrd="0" destOrd="0" presId="urn:microsoft.com/office/officeart/2005/8/layout/hierarchy4"/>
    <dgm:cxn modelId="{7CC411CB-2C6F-2043-B61E-C4C48D44DBC0}" type="presParOf" srcId="{57FF9F6E-998D-4A4F-8A97-1F5216D14B07}" destId="{4B9084EF-BD0A-48D0-9700-866FC3C94B90}" srcOrd="1" destOrd="0" presId="urn:microsoft.com/office/officeart/2005/8/layout/hierarchy4"/>
    <dgm:cxn modelId="{AF98C42D-E78D-9B4D-968B-5C03CE2D9A09}" type="presParOf" srcId="{57FF9F6E-998D-4A4F-8A97-1F5216D14B07}" destId="{E7D71ED8-3124-41DF-A6B6-AF26CB086F26}" srcOrd="2" destOrd="0" presId="urn:microsoft.com/office/officeart/2005/8/layout/hierarchy4"/>
    <dgm:cxn modelId="{51047549-BEAE-D04B-BBE4-65DAC5E7BD02}" type="presParOf" srcId="{E7D71ED8-3124-41DF-A6B6-AF26CB086F26}" destId="{5973F38B-50E9-442E-AA3D-CA6F32D44DBB}" srcOrd="0" destOrd="0" presId="urn:microsoft.com/office/officeart/2005/8/layout/hierarchy4"/>
    <dgm:cxn modelId="{4C1780B5-51A9-3744-BD21-F4AE38825616}" type="presParOf" srcId="{5973F38B-50E9-442E-AA3D-CA6F32D44DBB}" destId="{F785FD4E-4525-4DF6-BD35-5C26F95C6818}" srcOrd="0" destOrd="0" presId="urn:microsoft.com/office/officeart/2005/8/layout/hierarchy4"/>
    <dgm:cxn modelId="{40244FE1-1008-F14A-8D45-6E80F8CCA98F}" type="presParOf" srcId="{5973F38B-50E9-442E-AA3D-CA6F32D44DBB}" destId="{ECCFADE3-F7A7-451A-85FE-F4394E391608}" srcOrd="1" destOrd="0" presId="urn:microsoft.com/office/officeart/2005/8/layout/hierarchy4"/>
    <dgm:cxn modelId="{3DBBF3B4-E33F-0A4F-BDF0-EB856A8115C5}" type="presParOf" srcId="{E7D71ED8-3124-41DF-A6B6-AF26CB086F26}" destId="{1EBDAC87-47C0-4483-B9E1-93F6ED1049A8}" srcOrd="1" destOrd="0" presId="urn:microsoft.com/office/officeart/2005/8/layout/hierarchy4"/>
    <dgm:cxn modelId="{B184F4A5-40BB-3F45-8F56-8A8E2DBCFC9D}" type="presParOf" srcId="{E7D71ED8-3124-41DF-A6B6-AF26CB086F26}" destId="{3DAFA7EB-14F0-496C-AFBE-7C98F51B96E8}" srcOrd="2" destOrd="0" presId="urn:microsoft.com/office/officeart/2005/8/layout/hierarchy4"/>
    <dgm:cxn modelId="{41A7FEEC-6118-FA40-83FC-317D9A56151C}" type="presParOf" srcId="{3DAFA7EB-14F0-496C-AFBE-7C98F51B96E8}" destId="{51D2900B-4AD8-4D47-A27D-C4F3BF66BD4C}" srcOrd="0" destOrd="0" presId="urn:microsoft.com/office/officeart/2005/8/layout/hierarchy4"/>
    <dgm:cxn modelId="{7DB76EDA-0794-CE41-8E98-7BC95C586C36}" type="presParOf" srcId="{3DAFA7EB-14F0-496C-AFBE-7C98F51B96E8}" destId="{148BC66E-C187-4B2B-89ED-0251DB9471CB}" srcOrd="1" destOrd="0" presId="urn:microsoft.com/office/officeart/2005/8/layout/hierarchy4"/>
    <dgm:cxn modelId="{92471F83-4BFB-5446-BBC7-28039BF7F6E0}" type="presParOf" srcId="{E7D71ED8-3124-41DF-A6B6-AF26CB086F26}" destId="{215C6B5D-D137-43CC-84CF-C6FDF7EF07A7}" srcOrd="3" destOrd="0" presId="urn:microsoft.com/office/officeart/2005/8/layout/hierarchy4"/>
    <dgm:cxn modelId="{0B230358-7953-F045-B5F8-B111006E62D0}" type="presParOf" srcId="{E7D71ED8-3124-41DF-A6B6-AF26CB086F26}" destId="{A3B92E14-6E6F-4782-B9F3-2403A20A28B3}" srcOrd="4" destOrd="0" presId="urn:microsoft.com/office/officeart/2005/8/layout/hierarchy4"/>
    <dgm:cxn modelId="{4A285F6E-29CE-2540-8712-482E43C7F74F}" type="presParOf" srcId="{A3B92E14-6E6F-4782-B9F3-2403A20A28B3}" destId="{FDE17D78-052C-47CC-ACEA-46F5C687E048}" srcOrd="0" destOrd="0" presId="urn:microsoft.com/office/officeart/2005/8/layout/hierarchy4"/>
    <dgm:cxn modelId="{FD769B27-7448-AB44-A40D-84AA0B854269}" type="presParOf" srcId="{A3B92E14-6E6F-4782-B9F3-2403A20A28B3}" destId="{E9E4FC40-3371-434F-89EA-BD883A900C16}" srcOrd="1" destOrd="0" presId="urn:microsoft.com/office/officeart/2005/8/layout/hierarchy4"/>
    <dgm:cxn modelId="{52675FBB-008F-5D43-ADFA-1BC76FAD9C8A}" type="presParOf" srcId="{E7D71ED8-3124-41DF-A6B6-AF26CB086F26}" destId="{083667F4-3FB6-417B-8228-BD121C45F1E3}" srcOrd="5" destOrd="0" presId="urn:microsoft.com/office/officeart/2005/8/layout/hierarchy4"/>
    <dgm:cxn modelId="{5C6B6455-2F11-E34E-994A-FFBD1CEDDFA7}" type="presParOf" srcId="{E7D71ED8-3124-41DF-A6B6-AF26CB086F26}" destId="{6EB9EF3C-085C-4E49-A099-7154BD60E08B}" srcOrd="6" destOrd="0" presId="urn:microsoft.com/office/officeart/2005/8/layout/hierarchy4"/>
    <dgm:cxn modelId="{286B6290-27FC-494D-A4BB-47477997B304}" type="presParOf" srcId="{6EB9EF3C-085C-4E49-A099-7154BD60E08B}" destId="{1ADF242F-40A4-474D-A057-00DA774B0C73}" srcOrd="0" destOrd="0" presId="urn:microsoft.com/office/officeart/2005/8/layout/hierarchy4"/>
    <dgm:cxn modelId="{8016FE9B-8CA8-D747-862D-7CF3CEB93A0F}" type="presParOf" srcId="{6EB9EF3C-085C-4E49-A099-7154BD60E08B}" destId="{0F2C4FBB-5C27-424B-89E4-EBDB66640445}" srcOrd="1" destOrd="0" presId="urn:microsoft.com/office/officeart/2005/8/layout/hierarchy4"/>
    <dgm:cxn modelId="{3D24C6B1-F4AC-904C-90F7-EBD1549E64C3}" type="presParOf" srcId="{E7D71ED8-3124-41DF-A6B6-AF26CB086F26}" destId="{A1BD28D8-3841-4692-8A1A-C6A4EE8EF457}" srcOrd="7" destOrd="0" presId="urn:microsoft.com/office/officeart/2005/8/layout/hierarchy4"/>
    <dgm:cxn modelId="{2835A211-0B6E-6C4C-BB60-E046D1F3CE1B}" type="presParOf" srcId="{E7D71ED8-3124-41DF-A6B6-AF26CB086F26}" destId="{4581C644-EDFB-4A1B-BD46-5F7440F4DE29}" srcOrd="8" destOrd="0" presId="urn:microsoft.com/office/officeart/2005/8/layout/hierarchy4"/>
    <dgm:cxn modelId="{A7FE8E5C-E065-3C45-854B-5473CB09822D}" type="presParOf" srcId="{4581C644-EDFB-4A1B-BD46-5F7440F4DE29}" destId="{98D77D44-9EF6-4F54-8145-3D762BD8BF15}" srcOrd="0" destOrd="0" presId="urn:microsoft.com/office/officeart/2005/8/layout/hierarchy4"/>
    <dgm:cxn modelId="{EEA77BA5-CC73-0042-8F1A-348C23C921EF}" type="presParOf" srcId="{4581C644-EDFB-4A1B-BD46-5F7440F4DE29}" destId="{B0113B94-D414-4E98-AD78-49BA4783C798}"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4FF9C3-9651-E847-BBCA-9EFD4FA78D11}" type="doc">
      <dgm:prSet loTypeId="urn:microsoft.com/office/officeart/2009/3/layout/StepUpProcess" loCatId="" qsTypeId="urn:microsoft.com/office/officeart/2005/8/quickstyle/3D3" qsCatId="3D" csTypeId="urn:microsoft.com/office/officeart/2005/8/colors/colorful4" csCatId="colorful" phldr="1"/>
      <dgm:spPr/>
      <dgm:t>
        <a:bodyPr/>
        <a:lstStyle/>
        <a:p>
          <a:endParaRPr lang="en-US"/>
        </a:p>
      </dgm:t>
    </dgm:pt>
    <dgm:pt modelId="{221BFB24-85DB-A743-9210-B48FD2341347}">
      <dgm:prSet phldrT="[Text]" custT="1"/>
      <dgm:spPr/>
      <dgm:t>
        <a:bodyPr/>
        <a:lstStyle/>
        <a:p>
          <a:endParaRPr lang="en-US" sz="2000" dirty="0"/>
        </a:p>
      </dgm:t>
    </dgm:pt>
    <dgm:pt modelId="{88CFAF25-AF15-B64E-B052-EC9CF02C198F}" type="parTrans" cxnId="{E1CC687F-2575-EC49-BBA3-AE0C42033F4B}">
      <dgm:prSet/>
      <dgm:spPr/>
      <dgm:t>
        <a:bodyPr/>
        <a:lstStyle/>
        <a:p>
          <a:endParaRPr lang="en-US"/>
        </a:p>
      </dgm:t>
    </dgm:pt>
    <dgm:pt modelId="{819F0306-FD8A-3A4B-9E1D-EC4E230E994F}" type="sibTrans" cxnId="{E1CC687F-2575-EC49-BBA3-AE0C42033F4B}">
      <dgm:prSet/>
      <dgm:spPr/>
      <dgm:t>
        <a:bodyPr/>
        <a:lstStyle/>
        <a:p>
          <a:endParaRPr lang="en-US"/>
        </a:p>
      </dgm:t>
    </dgm:pt>
    <dgm:pt modelId="{46F34CA5-4543-1542-9E89-B9AF99673D4B}">
      <dgm:prSet phldrT="[Text]" custT="1"/>
      <dgm:spPr/>
      <dgm:t>
        <a:bodyPr/>
        <a:lstStyle/>
        <a:p>
          <a:endParaRPr lang="en-US" sz="2000" dirty="0"/>
        </a:p>
      </dgm:t>
    </dgm:pt>
    <dgm:pt modelId="{8B244B25-3D77-8B48-91EC-0CE4ED134BDF}" type="parTrans" cxnId="{B1355281-8E32-5E4F-9935-AF0C0F850A3B}">
      <dgm:prSet/>
      <dgm:spPr/>
      <dgm:t>
        <a:bodyPr/>
        <a:lstStyle/>
        <a:p>
          <a:endParaRPr lang="en-US"/>
        </a:p>
      </dgm:t>
    </dgm:pt>
    <dgm:pt modelId="{7A0FD889-F05D-0740-94B8-8AF686157ED3}" type="sibTrans" cxnId="{B1355281-8E32-5E4F-9935-AF0C0F850A3B}">
      <dgm:prSet/>
      <dgm:spPr/>
      <dgm:t>
        <a:bodyPr/>
        <a:lstStyle/>
        <a:p>
          <a:endParaRPr lang="en-US"/>
        </a:p>
      </dgm:t>
    </dgm:pt>
    <dgm:pt modelId="{B2B0C278-BBD3-3244-81DC-3BD50C0BB794}">
      <dgm:prSet phldrT="[Text]" custT="1"/>
      <dgm:spPr/>
      <dgm:t>
        <a:bodyPr/>
        <a:lstStyle/>
        <a:p>
          <a:endParaRPr lang="en-US" sz="2000" dirty="0"/>
        </a:p>
      </dgm:t>
    </dgm:pt>
    <dgm:pt modelId="{EB9CD5D7-E589-114B-AEE5-0F96B2AE98AD}" type="parTrans" cxnId="{6F69BC95-C3DD-584D-8BD5-E51B4640B29E}">
      <dgm:prSet/>
      <dgm:spPr/>
      <dgm:t>
        <a:bodyPr/>
        <a:lstStyle/>
        <a:p>
          <a:endParaRPr lang="en-US"/>
        </a:p>
      </dgm:t>
    </dgm:pt>
    <dgm:pt modelId="{EB16A89B-2342-5748-8E4C-D14A1331A411}" type="sibTrans" cxnId="{6F69BC95-C3DD-584D-8BD5-E51B4640B29E}">
      <dgm:prSet/>
      <dgm:spPr/>
      <dgm:t>
        <a:bodyPr/>
        <a:lstStyle/>
        <a:p>
          <a:endParaRPr lang="en-US"/>
        </a:p>
      </dgm:t>
    </dgm:pt>
    <dgm:pt modelId="{27B9AD94-BB78-0F46-97B2-5416F670980C}">
      <dgm:prSet phldrT="[Text]" custT="1"/>
      <dgm:spPr/>
      <dgm:t>
        <a:bodyPr/>
        <a:lstStyle/>
        <a:p>
          <a:endParaRPr lang="en-US" sz="2400" dirty="0"/>
        </a:p>
      </dgm:t>
    </dgm:pt>
    <dgm:pt modelId="{FE91490B-AA1F-AA41-AB95-150C1049CCF8}" type="sibTrans" cxnId="{13E5C9A5-19D8-124F-B8C2-E1C5579D01D7}">
      <dgm:prSet/>
      <dgm:spPr/>
      <dgm:t>
        <a:bodyPr/>
        <a:lstStyle/>
        <a:p>
          <a:endParaRPr lang="en-US"/>
        </a:p>
      </dgm:t>
    </dgm:pt>
    <dgm:pt modelId="{3227D6E9-7FA6-4245-870C-7D948F205C1B}" type="parTrans" cxnId="{13E5C9A5-19D8-124F-B8C2-E1C5579D01D7}">
      <dgm:prSet/>
      <dgm:spPr/>
      <dgm:t>
        <a:bodyPr/>
        <a:lstStyle/>
        <a:p>
          <a:endParaRPr lang="en-US"/>
        </a:p>
      </dgm:t>
    </dgm:pt>
    <dgm:pt modelId="{27EB2E99-08B8-C04A-9404-35A270AB7948}" type="pres">
      <dgm:prSet presAssocID="{EE4FF9C3-9651-E847-BBCA-9EFD4FA78D11}" presName="rootnode" presStyleCnt="0">
        <dgm:presLayoutVars>
          <dgm:chMax/>
          <dgm:chPref/>
          <dgm:dir/>
          <dgm:animLvl val="lvl"/>
        </dgm:presLayoutVars>
      </dgm:prSet>
      <dgm:spPr/>
    </dgm:pt>
    <dgm:pt modelId="{458A15F4-F83C-A943-BD97-0B6402B65058}" type="pres">
      <dgm:prSet presAssocID="{27B9AD94-BB78-0F46-97B2-5416F670980C}" presName="composite" presStyleCnt="0"/>
      <dgm:spPr/>
    </dgm:pt>
    <dgm:pt modelId="{E6E86159-EF41-EC43-8583-BBBFBE0BCE0F}" type="pres">
      <dgm:prSet presAssocID="{27B9AD94-BB78-0F46-97B2-5416F670980C}" presName="LShape" presStyleLbl="alignNode1" presStyleIdx="0" presStyleCnt="7"/>
      <dgm:spPr/>
    </dgm:pt>
    <dgm:pt modelId="{CEEDA5D0-CD45-B84C-AFCB-E867FA30E16A}" type="pres">
      <dgm:prSet presAssocID="{27B9AD94-BB78-0F46-97B2-5416F670980C}" presName="ParentText" presStyleLbl="revTx" presStyleIdx="0" presStyleCnt="4">
        <dgm:presLayoutVars>
          <dgm:chMax val="0"/>
          <dgm:chPref val="0"/>
          <dgm:bulletEnabled val="1"/>
        </dgm:presLayoutVars>
      </dgm:prSet>
      <dgm:spPr/>
    </dgm:pt>
    <dgm:pt modelId="{16CF36CB-BC65-E145-A741-3E9B085924DD}" type="pres">
      <dgm:prSet presAssocID="{27B9AD94-BB78-0F46-97B2-5416F670980C}" presName="Triangle" presStyleLbl="alignNode1" presStyleIdx="1" presStyleCnt="7"/>
      <dgm:spPr/>
    </dgm:pt>
    <dgm:pt modelId="{59C46A7C-39DB-CA41-9560-4F376C9B825A}" type="pres">
      <dgm:prSet presAssocID="{FE91490B-AA1F-AA41-AB95-150C1049CCF8}" presName="sibTrans" presStyleCnt="0"/>
      <dgm:spPr/>
    </dgm:pt>
    <dgm:pt modelId="{F1B67E49-939E-CE43-823E-D953501A9450}" type="pres">
      <dgm:prSet presAssocID="{FE91490B-AA1F-AA41-AB95-150C1049CCF8}" presName="space" presStyleCnt="0"/>
      <dgm:spPr/>
    </dgm:pt>
    <dgm:pt modelId="{4712D388-8FAC-3842-96D6-5AD2742CE989}" type="pres">
      <dgm:prSet presAssocID="{B2B0C278-BBD3-3244-81DC-3BD50C0BB794}" presName="composite" presStyleCnt="0"/>
      <dgm:spPr/>
    </dgm:pt>
    <dgm:pt modelId="{B04CAA3A-90F8-0443-B5EA-31D4F2A0FDFD}" type="pres">
      <dgm:prSet presAssocID="{B2B0C278-BBD3-3244-81DC-3BD50C0BB794}" presName="LShape" presStyleLbl="alignNode1" presStyleIdx="2" presStyleCnt="7"/>
      <dgm:spPr/>
    </dgm:pt>
    <dgm:pt modelId="{E641F79C-90AF-A848-B3D8-A25DC5E48880}" type="pres">
      <dgm:prSet presAssocID="{B2B0C278-BBD3-3244-81DC-3BD50C0BB794}" presName="ParentText" presStyleLbl="revTx" presStyleIdx="1" presStyleCnt="4">
        <dgm:presLayoutVars>
          <dgm:chMax val="0"/>
          <dgm:chPref val="0"/>
          <dgm:bulletEnabled val="1"/>
        </dgm:presLayoutVars>
      </dgm:prSet>
      <dgm:spPr/>
    </dgm:pt>
    <dgm:pt modelId="{7A212CF1-05C7-FF45-8209-5BC106CDB2A5}" type="pres">
      <dgm:prSet presAssocID="{B2B0C278-BBD3-3244-81DC-3BD50C0BB794}" presName="Triangle" presStyleLbl="alignNode1" presStyleIdx="3" presStyleCnt="7"/>
      <dgm:spPr/>
    </dgm:pt>
    <dgm:pt modelId="{AEBB14BA-C2A4-4C4E-B2DB-522925BC9E69}" type="pres">
      <dgm:prSet presAssocID="{EB16A89B-2342-5748-8E4C-D14A1331A411}" presName="sibTrans" presStyleCnt="0"/>
      <dgm:spPr/>
    </dgm:pt>
    <dgm:pt modelId="{2D7B17B9-6CB7-E84A-8741-25D7C2CD6FA3}" type="pres">
      <dgm:prSet presAssocID="{EB16A89B-2342-5748-8E4C-D14A1331A411}" presName="space" presStyleCnt="0"/>
      <dgm:spPr/>
    </dgm:pt>
    <dgm:pt modelId="{CCE12268-5C69-534A-98E3-C02288976767}" type="pres">
      <dgm:prSet presAssocID="{46F34CA5-4543-1542-9E89-B9AF99673D4B}" presName="composite" presStyleCnt="0"/>
      <dgm:spPr/>
    </dgm:pt>
    <dgm:pt modelId="{FABFBF7D-F364-A746-B6CE-A282A8E59E52}" type="pres">
      <dgm:prSet presAssocID="{46F34CA5-4543-1542-9E89-B9AF99673D4B}" presName="LShape" presStyleLbl="alignNode1" presStyleIdx="4" presStyleCnt="7"/>
      <dgm:spPr/>
    </dgm:pt>
    <dgm:pt modelId="{D95CE8AD-317E-C34F-8E85-24D577DD2E94}" type="pres">
      <dgm:prSet presAssocID="{46F34CA5-4543-1542-9E89-B9AF99673D4B}" presName="ParentText" presStyleLbl="revTx" presStyleIdx="2" presStyleCnt="4">
        <dgm:presLayoutVars>
          <dgm:chMax val="0"/>
          <dgm:chPref val="0"/>
          <dgm:bulletEnabled val="1"/>
        </dgm:presLayoutVars>
      </dgm:prSet>
      <dgm:spPr/>
    </dgm:pt>
    <dgm:pt modelId="{9503ED72-F3E6-8649-9B2A-163EAEE201DE}" type="pres">
      <dgm:prSet presAssocID="{46F34CA5-4543-1542-9E89-B9AF99673D4B}" presName="Triangle" presStyleLbl="alignNode1" presStyleIdx="5" presStyleCnt="7"/>
      <dgm:spPr/>
    </dgm:pt>
    <dgm:pt modelId="{95B4A00D-E9DB-954D-A0DC-58862C8696B7}" type="pres">
      <dgm:prSet presAssocID="{7A0FD889-F05D-0740-94B8-8AF686157ED3}" presName="sibTrans" presStyleCnt="0"/>
      <dgm:spPr/>
    </dgm:pt>
    <dgm:pt modelId="{94ACE4DB-EA3F-F948-982D-8BACF2CCDBE2}" type="pres">
      <dgm:prSet presAssocID="{7A0FD889-F05D-0740-94B8-8AF686157ED3}" presName="space" presStyleCnt="0"/>
      <dgm:spPr/>
    </dgm:pt>
    <dgm:pt modelId="{364D08C7-3AF1-224A-8885-2880A95C440F}" type="pres">
      <dgm:prSet presAssocID="{221BFB24-85DB-A743-9210-B48FD2341347}" presName="composite" presStyleCnt="0"/>
      <dgm:spPr/>
    </dgm:pt>
    <dgm:pt modelId="{9D80BFD2-47DF-B54B-B948-06D1D81B7935}" type="pres">
      <dgm:prSet presAssocID="{221BFB24-85DB-A743-9210-B48FD2341347}" presName="LShape" presStyleLbl="alignNode1" presStyleIdx="6" presStyleCnt="7"/>
      <dgm:spPr/>
    </dgm:pt>
    <dgm:pt modelId="{7BD933BB-7D46-D449-8FCF-5D927315345B}" type="pres">
      <dgm:prSet presAssocID="{221BFB24-85DB-A743-9210-B48FD2341347}" presName="ParentText" presStyleLbl="revTx" presStyleIdx="3" presStyleCnt="4">
        <dgm:presLayoutVars>
          <dgm:chMax val="0"/>
          <dgm:chPref val="0"/>
          <dgm:bulletEnabled val="1"/>
        </dgm:presLayoutVars>
      </dgm:prSet>
      <dgm:spPr/>
    </dgm:pt>
  </dgm:ptLst>
  <dgm:cxnLst>
    <dgm:cxn modelId="{FC301D2F-944E-194A-9D43-6DBC9C3C666A}" type="presOf" srcId="{B2B0C278-BBD3-3244-81DC-3BD50C0BB794}" destId="{E641F79C-90AF-A848-B3D8-A25DC5E48880}" srcOrd="0" destOrd="0" presId="urn:microsoft.com/office/officeart/2009/3/layout/StepUpProcess"/>
    <dgm:cxn modelId="{900AA366-5A29-5448-98CD-EEE4AFE6EE59}" type="presOf" srcId="{27B9AD94-BB78-0F46-97B2-5416F670980C}" destId="{CEEDA5D0-CD45-B84C-AFCB-E867FA30E16A}" srcOrd="0" destOrd="0" presId="urn:microsoft.com/office/officeart/2009/3/layout/StepUpProcess"/>
    <dgm:cxn modelId="{7E5D744E-C14D-9943-9779-361950FEDE36}" type="presOf" srcId="{46F34CA5-4543-1542-9E89-B9AF99673D4B}" destId="{D95CE8AD-317E-C34F-8E85-24D577DD2E94}" srcOrd="0" destOrd="0" presId="urn:microsoft.com/office/officeart/2009/3/layout/StepUpProcess"/>
    <dgm:cxn modelId="{150B4E55-119C-194A-85FA-F155E765A70C}" type="presOf" srcId="{221BFB24-85DB-A743-9210-B48FD2341347}" destId="{7BD933BB-7D46-D449-8FCF-5D927315345B}" srcOrd="0" destOrd="0" presId="urn:microsoft.com/office/officeart/2009/3/layout/StepUpProcess"/>
    <dgm:cxn modelId="{E1CC687F-2575-EC49-BBA3-AE0C42033F4B}" srcId="{EE4FF9C3-9651-E847-BBCA-9EFD4FA78D11}" destId="{221BFB24-85DB-A743-9210-B48FD2341347}" srcOrd="3" destOrd="0" parTransId="{88CFAF25-AF15-B64E-B052-EC9CF02C198F}" sibTransId="{819F0306-FD8A-3A4B-9E1D-EC4E230E994F}"/>
    <dgm:cxn modelId="{B1355281-8E32-5E4F-9935-AF0C0F850A3B}" srcId="{EE4FF9C3-9651-E847-BBCA-9EFD4FA78D11}" destId="{46F34CA5-4543-1542-9E89-B9AF99673D4B}" srcOrd="2" destOrd="0" parTransId="{8B244B25-3D77-8B48-91EC-0CE4ED134BDF}" sibTransId="{7A0FD889-F05D-0740-94B8-8AF686157ED3}"/>
    <dgm:cxn modelId="{4F308D93-E213-1B4E-B0B0-675CDE1325A5}" type="presOf" srcId="{EE4FF9C3-9651-E847-BBCA-9EFD4FA78D11}" destId="{27EB2E99-08B8-C04A-9404-35A270AB7948}" srcOrd="0" destOrd="0" presId="urn:microsoft.com/office/officeart/2009/3/layout/StepUpProcess"/>
    <dgm:cxn modelId="{6F69BC95-C3DD-584D-8BD5-E51B4640B29E}" srcId="{EE4FF9C3-9651-E847-BBCA-9EFD4FA78D11}" destId="{B2B0C278-BBD3-3244-81DC-3BD50C0BB794}" srcOrd="1" destOrd="0" parTransId="{EB9CD5D7-E589-114B-AEE5-0F96B2AE98AD}" sibTransId="{EB16A89B-2342-5748-8E4C-D14A1331A411}"/>
    <dgm:cxn modelId="{13E5C9A5-19D8-124F-B8C2-E1C5579D01D7}" srcId="{EE4FF9C3-9651-E847-BBCA-9EFD4FA78D11}" destId="{27B9AD94-BB78-0F46-97B2-5416F670980C}" srcOrd="0" destOrd="0" parTransId="{3227D6E9-7FA6-4245-870C-7D948F205C1B}" sibTransId="{FE91490B-AA1F-AA41-AB95-150C1049CCF8}"/>
    <dgm:cxn modelId="{B54B63A4-C944-7B47-8036-EE45542F0C47}" type="presParOf" srcId="{27EB2E99-08B8-C04A-9404-35A270AB7948}" destId="{458A15F4-F83C-A943-BD97-0B6402B65058}" srcOrd="0" destOrd="0" presId="urn:microsoft.com/office/officeart/2009/3/layout/StepUpProcess"/>
    <dgm:cxn modelId="{4D3B4E00-C6EB-8F48-BEC0-8AA10F126BD7}" type="presParOf" srcId="{458A15F4-F83C-A943-BD97-0B6402B65058}" destId="{E6E86159-EF41-EC43-8583-BBBFBE0BCE0F}" srcOrd="0" destOrd="0" presId="urn:microsoft.com/office/officeart/2009/3/layout/StepUpProcess"/>
    <dgm:cxn modelId="{AD8F92F3-67CA-9D46-BC6C-7834796937AA}" type="presParOf" srcId="{458A15F4-F83C-A943-BD97-0B6402B65058}" destId="{CEEDA5D0-CD45-B84C-AFCB-E867FA30E16A}" srcOrd="1" destOrd="0" presId="urn:microsoft.com/office/officeart/2009/3/layout/StepUpProcess"/>
    <dgm:cxn modelId="{8D4F39F3-3C2A-3B4C-A109-DA5E5149D8E4}" type="presParOf" srcId="{458A15F4-F83C-A943-BD97-0B6402B65058}" destId="{16CF36CB-BC65-E145-A741-3E9B085924DD}" srcOrd="2" destOrd="0" presId="urn:microsoft.com/office/officeart/2009/3/layout/StepUpProcess"/>
    <dgm:cxn modelId="{F9F20F61-BEC8-EC4F-A83B-519639A90B32}" type="presParOf" srcId="{27EB2E99-08B8-C04A-9404-35A270AB7948}" destId="{59C46A7C-39DB-CA41-9560-4F376C9B825A}" srcOrd="1" destOrd="0" presId="urn:microsoft.com/office/officeart/2009/3/layout/StepUpProcess"/>
    <dgm:cxn modelId="{4235ED72-E596-9E44-A317-265282327A6D}" type="presParOf" srcId="{59C46A7C-39DB-CA41-9560-4F376C9B825A}" destId="{F1B67E49-939E-CE43-823E-D953501A9450}" srcOrd="0" destOrd="0" presId="urn:microsoft.com/office/officeart/2009/3/layout/StepUpProcess"/>
    <dgm:cxn modelId="{CF9DDB3E-0A8B-EF43-B656-5EFCEC922214}" type="presParOf" srcId="{27EB2E99-08B8-C04A-9404-35A270AB7948}" destId="{4712D388-8FAC-3842-96D6-5AD2742CE989}" srcOrd="2" destOrd="0" presId="urn:microsoft.com/office/officeart/2009/3/layout/StepUpProcess"/>
    <dgm:cxn modelId="{A4A49278-C65B-E34B-8CCE-89A4782C224F}" type="presParOf" srcId="{4712D388-8FAC-3842-96D6-5AD2742CE989}" destId="{B04CAA3A-90F8-0443-B5EA-31D4F2A0FDFD}" srcOrd="0" destOrd="0" presId="urn:microsoft.com/office/officeart/2009/3/layout/StepUpProcess"/>
    <dgm:cxn modelId="{D7DB4ADA-4BB2-164F-9828-D470453F022C}" type="presParOf" srcId="{4712D388-8FAC-3842-96D6-5AD2742CE989}" destId="{E641F79C-90AF-A848-B3D8-A25DC5E48880}" srcOrd="1" destOrd="0" presId="urn:microsoft.com/office/officeart/2009/3/layout/StepUpProcess"/>
    <dgm:cxn modelId="{B4AD3D09-9311-5944-9464-23E3549C100B}" type="presParOf" srcId="{4712D388-8FAC-3842-96D6-5AD2742CE989}" destId="{7A212CF1-05C7-FF45-8209-5BC106CDB2A5}" srcOrd="2" destOrd="0" presId="urn:microsoft.com/office/officeart/2009/3/layout/StepUpProcess"/>
    <dgm:cxn modelId="{06718C5B-45F6-6340-ACB5-8070EEC728EC}" type="presParOf" srcId="{27EB2E99-08B8-C04A-9404-35A270AB7948}" destId="{AEBB14BA-C2A4-4C4E-B2DB-522925BC9E69}" srcOrd="3" destOrd="0" presId="urn:microsoft.com/office/officeart/2009/3/layout/StepUpProcess"/>
    <dgm:cxn modelId="{E960A8D0-5B23-EF41-A20E-199443640EC6}" type="presParOf" srcId="{AEBB14BA-C2A4-4C4E-B2DB-522925BC9E69}" destId="{2D7B17B9-6CB7-E84A-8741-25D7C2CD6FA3}" srcOrd="0" destOrd="0" presId="urn:microsoft.com/office/officeart/2009/3/layout/StepUpProcess"/>
    <dgm:cxn modelId="{5A0882BD-84B4-124E-B176-FC95DAEF2DB2}" type="presParOf" srcId="{27EB2E99-08B8-C04A-9404-35A270AB7948}" destId="{CCE12268-5C69-534A-98E3-C02288976767}" srcOrd="4" destOrd="0" presId="urn:microsoft.com/office/officeart/2009/3/layout/StepUpProcess"/>
    <dgm:cxn modelId="{A114DB72-A076-C540-BEEB-65789B0C2B23}" type="presParOf" srcId="{CCE12268-5C69-534A-98E3-C02288976767}" destId="{FABFBF7D-F364-A746-B6CE-A282A8E59E52}" srcOrd="0" destOrd="0" presId="urn:microsoft.com/office/officeart/2009/3/layout/StepUpProcess"/>
    <dgm:cxn modelId="{10D1F5ED-5A58-884E-B9FA-D9AF54571A01}" type="presParOf" srcId="{CCE12268-5C69-534A-98E3-C02288976767}" destId="{D95CE8AD-317E-C34F-8E85-24D577DD2E94}" srcOrd="1" destOrd="0" presId="urn:microsoft.com/office/officeart/2009/3/layout/StepUpProcess"/>
    <dgm:cxn modelId="{7E51D0E4-3D9C-5A4F-A041-B816586BB720}" type="presParOf" srcId="{CCE12268-5C69-534A-98E3-C02288976767}" destId="{9503ED72-F3E6-8649-9B2A-163EAEE201DE}" srcOrd="2" destOrd="0" presId="urn:microsoft.com/office/officeart/2009/3/layout/StepUpProcess"/>
    <dgm:cxn modelId="{163E4823-C88D-9743-8719-87A6A1E4B953}" type="presParOf" srcId="{27EB2E99-08B8-C04A-9404-35A270AB7948}" destId="{95B4A00D-E9DB-954D-A0DC-58862C8696B7}" srcOrd="5" destOrd="0" presId="urn:microsoft.com/office/officeart/2009/3/layout/StepUpProcess"/>
    <dgm:cxn modelId="{2812A27E-0895-CF41-A3AD-52CAB7EC30CD}" type="presParOf" srcId="{95B4A00D-E9DB-954D-A0DC-58862C8696B7}" destId="{94ACE4DB-EA3F-F948-982D-8BACF2CCDBE2}" srcOrd="0" destOrd="0" presId="urn:microsoft.com/office/officeart/2009/3/layout/StepUpProcess"/>
    <dgm:cxn modelId="{50092195-3E82-D945-BD98-2C95B37CBD44}" type="presParOf" srcId="{27EB2E99-08B8-C04A-9404-35A270AB7948}" destId="{364D08C7-3AF1-224A-8885-2880A95C440F}" srcOrd="6" destOrd="0" presId="urn:microsoft.com/office/officeart/2009/3/layout/StepUpProcess"/>
    <dgm:cxn modelId="{A365471C-1F03-2C4F-A4F1-86DFE26F0B96}" type="presParOf" srcId="{364D08C7-3AF1-224A-8885-2880A95C440F}" destId="{9D80BFD2-47DF-B54B-B948-06D1D81B7935}" srcOrd="0" destOrd="0" presId="urn:microsoft.com/office/officeart/2009/3/layout/StepUpProcess"/>
    <dgm:cxn modelId="{20556372-A133-1E42-BD0C-FFA452361CF0}" type="presParOf" srcId="{364D08C7-3AF1-224A-8885-2880A95C440F}" destId="{7BD933BB-7D46-D449-8FCF-5D927315345B}"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BF48D-7293-4BEE-97CD-79C69D1EA275}">
      <dsp:nvSpPr>
        <dsp:cNvPr id="0" name=""/>
        <dsp:cNvSpPr/>
      </dsp:nvSpPr>
      <dsp:spPr>
        <a:xfrm>
          <a:off x="0" y="0"/>
          <a:ext cx="8794774" cy="206709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t>Domain: </a:t>
          </a:r>
        </a:p>
        <a:p>
          <a:pPr marL="0" lvl="0" indent="0" algn="ctr" defTabSz="1778000">
            <a:lnSpc>
              <a:spcPct val="90000"/>
            </a:lnSpc>
            <a:spcBef>
              <a:spcPct val="0"/>
            </a:spcBef>
            <a:spcAft>
              <a:spcPct val="35000"/>
            </a:spcAft>
            <a:buNone/>
          </a:pPr>
          <a:r>
            <a:rPr lang="en-US" sz="4900" b="1" kern="1200" dirty="0"/>
            <a:t>Language and Literacy</a:t>
          </a:r>
        </a:p>
      </dsp:txBody>
      <dsp:txXfrm>
        <a:off x="60543" y="60543"/>
        <a:ext cx="8673688" cy="1946012"/>
      </dsp:txXfrm>
    </dsp:sp>
    <dsp:sp modelId="{37739391-0FC3-43F3-99E5-2DC1B4A061BC}">
      <dsp:nvSpPr>
        <dsp:cNvPr id="0" name=""/>
        <dsp:cNvSpPr/>
      </dsp:nvSpPr>
      <dsp:spPr>
        <a:xfrm>
          <a:off x="6325" y="2156128"/>
          <a:ext cx="8794774" cy="1738489"/>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ln/>
            </a:rPr>
            <a:t>Strand: </a:t>
          </a:r>
        </a:p>
        <a:p>
          <a:pPr marL="0" lvl="0" indent="0" algn="ctr" defTabSz="1600200">
            <a:lnSpc>
              <a:spcPct val="90000"/>
            </a:lnSpc>
            <a:spcBef>
              <a:spcPct val="0"/>
            </a:spcBef>
            <a:spcAft>
              <a:spcPct val="35000"/>
            </a:spcAft>
            <a:buNone/>
          </a:pPr>
          <a:r>
            <a:rPr lang="en-US" sz="4400" b="1" kern="1200" dirty="0">
              <a:ln/>
            </a:rPr>
            <a:t>Reading</a:t>
          </a:r>
        </a:p>
      </dsp:txBody>
      <dsp:txXfrm>
        <a:off x="57244" y="2207047"/>
        <a:ext cx="8692936" cy="1636651"/>
      </dsp:txXfrm>
    </dsp:sp>
    <dsp:sp modelId="{F785FD4E-4525-4DF6-BD35-5C26F95C6818}">
      <dsp:nvSpPr>
        <dsp:cNvPr id="0" name=""/>
        <dsp:cNvSpPr/>
      </dsp:nvSpPr>
      <dsp:spPr>
        <a:xfrm>
          <a:off x="3162" y="4103282"/>
          <a:ext cx="1701775" cy="1738489"/>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err="1"/>
            <a:t>Substrand</a:t>
          </a:r>
          <a:r>
            <a:rPr lang="en-US" sz="1600" b="1" kern="1200" dirty="0"/>
            <a:t>:</a:t>
          </a:r>
          <a:r>
            <a:rPr lang="en-US" sz="1600" b="0" kern="1200" dirty="0"/>
            <a:t> Concepts about Print</a:t>
          </a:r>
        </a:p>
      </dsp:txBody>
      <dsp:txXfrm>
        <a:off x="53005" y="4153125"/>
        <a:ext cx="1602089" cy="1638803"/>
      </dsp:txXfrm>
    </dsp:sp>
    <dsp:sp modelId="{51D2900B-4AD8-4D47-A27D-C4F3BF66BD4C}">
      <dsp:nvSpPr>
        <dsp:cNvPr id="0" name=""/>
        <dsp:cNvSpPr/>
      </dsp:nvSpPr>
      <dsp:spPr>
        <a:xfrm>
          <a:off x="1792528" y="4107854"/>
          <a:ext cx="1701775" cy="1738489"/>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err="1"/>
            <a:t>Substrand</a:t>
          </a:r>
          <a:r>
            <a:rPr lang="en-US" sz="1600" b="1" kern="1200" dirty="0"/>
            <a:t>: </a:t>
          </a:r>
          <a:r>
            <a:rPr lang="en-US" sz="1600" b="0" kern="1200" dirty="0"/>
            <a:t>Phonological Awareness</a:t>
          </a:r>
        </a:p>
      </dsp:txBody>
      <dsp:txXfrm>
        <a:off x="1842371" y="4157697"/>
        <a:ext cx="1602089" cy="1638803"/>
      </dsp:txXfrm>
    </dsp:sp>
    <dsp:sp modelId="{FDE17D78-052C-47CC-ACEA-46F5C687E048}">
      <dsp:nvSpPr>
        <dsp:cNvPr id="0" name=""/>
        <dsp:cNvSpPr/>
      </dsp:nvSpPr>
      <dsp:spPr>
        <a:xfrm>
          <a:off x="3549662" y="4103282"/>
          <a:ext cx="1701775" cy="1738489"/>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err="1"/>
            <a:t>Substrand</a:t>
          </a:r>
          <a:r>
            <a:rPr lang="en-US" sz="1600" b="1" kern="1200" dirty="0"/>
            <a:t>: </a:t>
          </a:r>
          <a:r>
            <a:rPr lang="en-US" sz="1600" b="0" kern="1200" dirty="0"/>
            <a:t>Alphabetic and Word/Print Recognition</a:t>
          </a:r>
        </a:p>
      </dsp:txBody>
      <dsp:txXfrm>
        <a:off x="3599505" y="4153125"/>
        <a:ext cx="1602089" cy="1638803"/>
      </dsp:txXfrm>
    </dsp:sp>
    <dsp:sp modelId="{1ADF242F-40A4-474D-A057-00DA774B0C73}">
      <dsp:nvSpPr>
        <dsp:cNvPr id="0" name=""/>
        <dsp:cNvSpPr/>
      </dsp:nvSpPr>
      <dsp:spPr>
        <a:xfrm>
          <a:off x="5291020" y="4107854"/>
          <a:ext cx="1701775" cy="1738489"/>
        </a:xfrm>
        <a:prstGeom prst="roundRect">
          <a:avLst>
            <a:gd name="adj" fmla="val 10000"/>
          </a:avLst>
        </a:prstGeom>
        <a:solidFill>
          <a:srgbClr val="E8A21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err="1">
              <a:solidFill>
                <a:schemeClr val="tx1"/>
              </a:solidFill>
            </a:rPr>
            <a:t>Substrand</a:t>
          </a:r>
          <a:r>
            <a:rPr lang="en-US" sz="1600" b="1" kern="1200" dirty="0">
              <a:solidFill>
                <a:schemeClr val="tx1"/>
              </a:solidFill>
            </a:rPr>
            <a:t>: </a:t>
          </a:r>
          <a:r>
            <a:rPr lang="en-US" sz="1600" b="0" kern="1200" dirty="0">
              <a:solidFill>
                <a:schemeClr val="tx1"/>
              </a:solidFill>
            </a:rPr>
            <a:t>Comprehension and Analysis of Age-Appropriate Text</a:t>
          </a:r>
        </a:p>
      </dsp:txBody>
      <dsp:txXfrm>
        <a:off x="5340863" y="4157697"/>
        <a:ext cx="1602089" cy="1638803"/>
      </dsp:txXfrm>
    </dsp:sp>
    <dsp:sp modelId="{98D77D44-9EF6-4F54-8145-3D762BD8BF15}">
      <dsp:nvSpPr>
        <dsp:cNvPr id="0" name=""/>
        <dsp:cNvSpPr/>
      </dsp:nvSpPr>
      <dsp:spPr>
        <a:xfrm>
          <a:off x="7096161" y="4103282"/>
          <a:ext cx="1701775" cy="1738489"/>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err="1"/>
            <a:t>Substrand</a:t>
          </a:r>
          <a:r>
            <a:rPr lang="en-US" sz="1600" b="1" kern="1200" dirty="0"/>
            <a:t>: </a:t>
          </a:r>
          <a:r>
            <a:rPr lang="en-US" sz="1600" b="0" kern="1200" dirty="0"/>
            <a:t>Literacy Interest and Response</a:t>
          </a:r>
        </a:p>
      </dsp:txBody>
      <dsp:txXfrm>
        <a:off x="7146004" y="4153125"/>
        <a:ext cx="1602089" cy="16388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86159-EF41-EC43-8583-BBBFBE0BCE0F}">
      <dsp:nvSpPr>
        <dsp:cNvPr id="0" name=""/>
        <dsp:cNvSpPr/>
      </dsp:nvSpPr>
      <dsp:spPr>
        <a:xfrm rot="5400000">
          <a:off x="404345" y="1495368"/>
          <a:ext cx="1208211" cy="2010436"/>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EEDA5D0-CD45-B84C-AFCB-E867FA30E16A}">
      <dsp:nvSpPr>
        <dsp:cNvPr id="0" name=""/>
        <dsp:cNvSpPr/>
      </dsp:nvSpPr>
      <dsp:spPr>
        <a:xfrm>
          <a:off x="202665" y="2096056"/>
          <a:ext cx="1815033" cy="1590983"/>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p>
      </dsp:txBody>
      <dsp:txXfrm>
        <a:off x="202665" y="2096056"/>
        <a:ext cx="1815033" cy="1590983"/>
      </dsp:txXfrm>
    </dsp:sp>
    <dsp:sp modelId="{16CF36CB-BC65-E145-A741-3E9B085924DD}">
      <dsp:nvSpPr>
        <dsp:cNvPr id="0" name=""/>
        <dsp:cNvSpPr/>
      </dsp:nvSpPr>
      <dsp:spPr>
        <a:xfrm>
          <a:off x="1675239" y="1347358"/>
          <a:ext cx="342459" cy="342459"/>
        </a:xfrm>
        <a:prstGeom prst="triangle">
          <a:avLst>
            <a:gd name="adj" fmla="val 100000"/>
          </a:avLst>
        </a:prstGeom>
        <a:solidFill>
          <a:schemeClr val="accent4">
            <a:hueOff val="3403839"/>
            <a:satOff val="-3998"/>
            <a:lumOff val="153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04CAA3A-90F8-0443-B5EA-31D4F2A0FDFD}">
      <dsp:nvSpPr>
        <dsp:cNvPr id="0" name=""/>
        <dsp:cNvSpPr/>
      </dsp:nvSpPr>
      <dsp:spPr>
        <a:xfrm rot="5400000">
          <a:off x="2626301" y="945543"/>
          <a:ext cx="1208211" cy="2010436"/>
        </a:xfrm>
        <a:prstGeom prst="corner">
          <a:avLst>
            <a:gd name="adj1" fmla="val 16120"/>
            <a:gd name="adj2" fmla="val 16110"/>
          </a:avLst>
        </a:prstGeom>
        <a:solidFill>
          <a:schemeClr val="accent4">
            <a:hueOff val="6807678"/>
            <a:satOff val="-7995"/>
            <a:lumOff val="3072"/>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641F79C-90AF-A848-B3D8-A25DC5E48880}">
      <dsp:nvSpPr>
        <dsp:cNvPr id="0" name=""/>
        <dsp:cNvSpPr/>
      </dsp:nvSpPr>
      <dsp:spPr>
        <a:xfrm>
          <a:off x="2424621" y="1546231"/>
          <a:ext cx="1815033" cy="1590983"/>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US" sz="2000" kern="1200" dirty="0"/>
        </a:p>
      </dsp:txBody>
      <dsp:txXfrm>
        <a:off x="2424621" y="1546231"/>
        <a:ext cx="1815033" cy="1590983"/>
      </dsp:txXfrm>
    </dsp:sp>
    <dsp:sp modelId="{7A212CF1-05C7-FF45-8209-5BC106CDB2A5}">
      <dsp:nvSpPr>
        <dsp:cNvPr id="0" name=""/>
        <dsp:cNvSpPr/>
      </dsp:nvSpPr>
      <dsp:spPr>
        <a:xfrm>
          <a:off x="3897195" y="797533"/>
          <a:ext cx="342459" cy="342459"/>
        </a:xfrm>
        <a:prstGeom prst="triangle">
          <a:avLst>
            <a:gd name="adj" fmla="val 100000"/>
          </a:avLst>
        </a:prstGeom>
        <a:solidFill>
          <a:schemeClr val="accent4">
            <a:hueOff val="10211516"/>
            <a:satOff val="-11993"/>
            <a:lumOff val="460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ABFBF7D-F364-A746-B6CE-A282A8E59E52}">
      <dsp:nvSpPr>
        <dsp:cNvPr id="0" name=""/>
        <dsp:cNvSpPr/>
      </dsp:nvSpPr>
      <dsp:spPr>
        <a:xfrm rot="5400000">
          <a:off x="4848257" y="395718"/>
          <a:ext cx="1208211" cy="2010436"/>
        </a:xfrm>
        <a:prstGeom prst="corner">
          <a:avLst>
            <a:gd name="adj1" fmla="val 16120"/>
            <a:gd name="adj2" fmla="val 16110"/>
          </a:avLst>
        </a:prstGeom>
        <a:solidFill>
          <a:schemeClr val="accent4">
            <a:hueOff val="13615356"/>
            <a:satOff val="-15991"/>
            <a:lumOff val="614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95CE8AD-317E-C34F-8E85-24D577DD2E94}">
      <dsp:nvSpPr>
        <dsp:cNvPr id="0" name=""/>
        <dsp:cNvSpPr/>
      </dsp:nvSpPr>
      <dsp:spPr>
        <a:xfrm>
          <a:off x="4646577" y="996406"/>
          <a:ext cx="1815033" cy="1590983"/>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US" sz="2000" kern="1200" dirty="0"/>
        </a:p>
      </dsp:txBody>
      <dsp:txXfrm>
        <a:off x="4646577" y="996406"/>
        <a:ext cx="1815033" cy="1590983"/>
      </dsp:txXfrm>
    </dsp:sp>
    <dsp:sp modelId="{9503ED72-F3E6-8649-9B2A-163EAEE201DE}">
      <dsp:nvSpPr>
        <dsp:cNvPr id="0" name=""/>
        <dsp:cNvSpPr/>
      </dsp:nvSpPr>
      <dsp:spPr>
        <a:xfrm>
          <a:off x="6119151" y="247707"/>
          <a:ext cx="342459" cy="342459"/>
        </a:xfrm>
        <a:prstGeom prst="triangle">
          <a:avLst>
            <a:gd name="adj" fmla="val 100000"/>
          </a:avLst>
        </a:prstGeom>
        <a:solidFill>
          <a:schemeClr val="accent4">
            <a:hueOff val="17019194"/>
            <a:satOff val="-19988"/>
            <a:lumOff val="768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D80BFD2-47DF-B54B-B948-06D1D81B7935}">
      <dsp:nvSpPr>
        <dsp:cNvPr id="0" name=""/>
        <dsp:cNvSpPr/>
      </dsp:nvSpPr>
      <dsp:spPr>
        <a:xfrm rot="5400000">
          <a:off x="7070213" y="-154106"/>
          <a:ext cx="1208211" cy="2010436"/>
        </a:xfrm>
        <a:prstGeom prst="corner">
          <a:avLst>
            <a:gd name="adj1" fmla="val 16120"/>
            <a:gd name="adj2" fmla="val 16110"/>
          </a:avLst>
        </a:prstGeom>
        <a:solidFill>
          <a:schemeClr val="accent4">
            <a:hueOff val="20423033"/>
            <a:satOff val="-23986"/>
            <a:lumOff val="921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BD933BB-7D46-D449-8FCF-5D927315345B}">
      <dsp:nvSpPr>
        <dsp:cNvPr id="0" name=""/>
        <dsp:cNvSpPr/>
      </dsp:nvSpPr>
      <dsp:spPr>
        <a:xfrm>
          <a:off x="6868533" y="446580"/>
          <a:ext cx="1815033" cy="1590983"/>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US" sz="2000" kern="1200" dirty="0"/>
        </a:p>
      </dsp:txBody>
      <dsp:txXfrm>
        <a:off x="6868533" y="446580"/>
        <a:ext cx="1815033" cy="159098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ea typeface="Arial" pitchFamily="-1" charset="0"/>
                <a:cs typeface="Arial" pitchFamily="-1" charset="0"/>
              </a:defRPr>
            </a:lvl1pPr>
          </a:lstStyle>
          <a:p>
            <a:pPr>
              <a:defRPr/>
            </a:pPr>
            <a:fld id="{06BA2851-264A-4A6F-8A4E-1F2CB1306C18}" type="datetime1">
              <a:rPr lang="en-US"/>
              <a:pPr>
                <a:defRPr/>
              </a:pPr>
              <a:t>10/19/2017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3904ACEF-96D9-4C89-AC71-8E72D9A82D9A}" type="slidenum">
              <a:rPr lang="en-US" altLang="en-US"/>
              <a:pPr/>
              <a:t>‹#›</a:t>
            </a:fld>
            <a:endParaRPr lang="en-US" altLang="en-US"/>
          </a:p>
        </p:txBody>
      </p:sp>
    </p:spTree>
    <p:extLst>
      <p:ext uri="{BB962C8B-B14F-4D97-AF65-F5344CB8AC3E}">
        <p14:creationId xmlns:p14="http://schemas.microsoft.com/office/powerpoint/2010/main" val="39986699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ea typeface="Arial" pitchFamily="-1" charset="0"/>
                <a:cs typeface="Arial" pitchFamily="-1" charset="0"/>
              </a:defRPr>
            </a:lvl1pPr>
          </a:lstStyle>
          <a:p>
            <a:pPr>
              <a:defRPr/>
            </a:pPr>
            <a:fld id="{01ACDA19-2896-47CF-B6C4-C6E12BB47A69}" type="datetime1">
              <a:rPr lang="en-US"/>
              <a:pPr>
                <a:defRPr/>
              </a:pPr>
              <a:t>10/19/2017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6EE7987-312B-4AAA-96D5-22C04B111186}" type="slidenum">
              <a:rPr lang="en-US" altLang="en-US"/>
              <a:pPr/>
              <a:t>‹#›</a:t>
            </a:fld>
            <a:endParaRPr lang="en-US" altLang="en-US"/>
          </a:p>
        </p:txBody>
      </p:sp>
    </p:spTree>
    <p:extLst>
      <p:ext uri="{BB962C8B-B14F-4D97-AF65-F5344CB8AC3E}">
        <p14:creationId xmlns:p14="http://schemas.microsoft.com/office/powerpoint/2010/main" val="105304379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ts val="0"/>
      </a:spcBef>
      <a:spcAft>
        <a:spcPct val="0"/>
      </a:spcAft>
      <a:defRPr sz="1200" kern="1200">
        <a:solidFill>
          <a:schemeClr val="tx1"/>
        </a:solidFill>
        <a:latin typeface="Arial" pitchFamily="34" charset="0"/>
        <a:ea typeface="ＭＳ Ｐゴシック" pitchFamily="34" charset="-128"/>
        <a:cs typeface="Arial" pitchFamily="34" charset="0"/>
      </a:defRPr>
    </a:lvl1pPr>
    <a:lvl2pPr marL="457200" algn="l" defTabSz="457200" rtl="0" eaLnBrk="0" fontAlgn="base" hangingPunct="0">
      <a:spcBef>
        <a:spcPts val="0"/>
      </a:spcBef>
      <a:spcAft>
        <a:spcPct val="0"/>
      </a:spcAft>
      <a:defRPr sz="1200" kern="1200">
        <a:solidFill>
          <a:schemeClr val="tx1"/>
        </a:solidFill>
        <a:latin typeface="Arial" pitchFamily="34" charset="0"/>
        <a:ea typeface="ＭＳ Ｐゴシック" pitchFamily="34" charset="-128"/>
        <a:cs typeface="Arial" pitchFamily="34" charset="0"/>
      </a:defRPr>
    </a:lvl2pPr>
    <a:lvl3pPr marL="914400" algn="l" defTabSz="457200" rtl="0" eaLnBrk="0" fontAlgn="base" hangingPunct="0">
      <a:spcBef>
        <a:spcPts val="0"/>
      </a:spcBef>
      <a:spcAft>
        <a:spcPct val="0"/>
      </a:spcAft>
      <a:defRPr sz="1200" kern="1200">
        <a:solidFill>
          <a:schemeClr val="tx1"/>
        </a:solidFill>
        <a:latin typeface="Arial" pitchFamily="34" charset="0"/>
        <a:ea typeface="ＭＳ Ｐゴシック" pitchFamily="34" charset="-128"/>
        <a:cs typeface="Arial" pitchFamily="34" charset="0"/>
      </a:defRPr>
    </a:lvl3pPr>
    <a:lvl4pPr marL="1371600" algn="l" defTabSz="457200" rtl="0" eaLnBrk="0" fontAlgn="base" hangingPunct="0">
      <a:spcBef>
        <a:spcPts val="0"/>
      </a:spcBef>
      <a:spcAft>
        <a:spcPct val="0"/>
      </a:spcAft>
      <a:defRPr sz="1200" kern="1200">
        <a:solidFill>
          <a:schemeClr val="tx1"/>
        </a:solidFill>
        <a:latin typeface="Arial" pitchFamily="34" charset="0"/>
        <a:ea typeface="ＭＳ Ｐゴシック" pitchFamily="34" charset="-128"/>
        <a:cs typeface="Arial" pitchFamily="34" charset="0"/>
      </a:defRPr>
    </a:lvl4pPr>
    <a:lvl5pPr marL="1828800" algn="l" defTabSz="457200" rtl="0" eaLnBrk="0" fontAlgn="base" hangingPunct="0">
      <a:spcBef>
        <a:spcPts val="0"/>
      </a:spcBef>
      <a:spcAft>
        <a:spcPct val="0"/>
      </a:spcAft>
      <a:defRPr sz="1200" kern="1200">
        <a:solidFill>
          <a:schemeClr val="tx1"/>
        </a:solidFill>
        <a:latin typeface="Arial" pitchFamily="34" charset="0"/>
        <a:ea typeface="ＭＳ Ｐゴシック" pitchFamily="34" charset="-128"/>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drdpk.or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a:ln/>
        </p:spPr>
      </p:sp>
      <p:sp>
        <p:nvSpPr>
          <p:cNvPr id="61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eaLnBrk="1" hangingPunct="1"/>
            <a:r>
              <a:rPr lang="en-US" b="1" dirty="0"/>
              <a:t>Presenter Remarks: </a:t>
            </a:r>
          </a:p>
          <a:p>
            <a:r>
              <a:rPr lang="en-US" altLang="en-US" dirty="0">
                <a:ea typeface="ＭＳ Ｐゴシック" panose="020B0600070205080204" pitchFamily="34" charset="-128"/>
              </a:rPr>
              <a:t>Welcome to Language and Literacy in Transitional Kindergarten: Comprehension and Analysis of Age-Appropriate Text —a presentation focusing on the California Preschool Learning Foundations (Preschool Learning Foundations or PLF), the California Preschool Curriculum Framework (Preschool Curriculum Framework or PCF), and other California Department of Education (CDE) resources in support of the Language and Literacy Development domain.</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This professional learning session is specifically designed to provide TK teachers with exposure to CDE resources that support TK curriculum planning, developmentally appropriate strategies, and classroom environment design recommendations that support the content area of </a:t>
            </a:r>
            <a:r>
              <a:rPr lang="en-US" sz="1200" dirty="0">
                <a:solidFill>
                  <a:schemeClr val="tx1"/>
                </a:solidFill>
                <a:latin typeface="Arial" charset="0"/>
                <a:cs typeface="ＭＳ Ｐゴシック" charset="0"/>
              </a:rPr>
              <a:t>comprehension and analysis of age-appropriate text </a:t>
            </a:r>
            <a:r>
              <a:rPr lang="en-US" altLang="en-US" dirty="0">
                <a:ea typeface="ＭＳ Ｐゴシック" panose="020B0600070205080204" pitchFamily="34" charset="-128"/>
              </a:rPr>
              <a:t>.</a:t>
            </a:r>
            <a:endParaRPr lang="en-US" dirty="0"/>
          </a:p>
        </p:txBody>
      </p:sp>
      <p:sp>
        <p:nvSpPr>
          <p:cNvPr id="61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DD738891-3ADE-7A4B-AB7C-E0365F29BF8B}" type="slidenum">
              <a:rPr lang="en-US">
                <a:cs typeface="Arial" charset="0"/>
              </a:rPr>
              <a:pPr/>
              <a:t>1</a:t>
            </a:fld>
            <a:endParaRPr lang="en-US">
              <a:cs typeface="Arial" charset="0"/>
            </a:endParaRPr>
          </a:p>
        </p:txBody>
      </p:sp>
    </p:spTree>
    <p:extLst>
      <p:ext uri="{BB962C8B-B14F-4D97-AF65-F5344CB8AC3E}">
        <p14:creationId xmlns:p14="http://schemas.microsoft.com/office/powerpoint/2010/main" val="1070577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Presenter Remarks:</a:t>
            </a:r>
          </a:p>
          <a:p>
            <a:pPr marL="0" marR="0" lvl="0" indent="0" algn="l" defTabSz="4572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Please find Handout 1: PLF Map Comprehension and Notes Page and follow along </a:t>
            </a: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while we discuss each </a:t>
            </a:r>
            <a:r>
              <a:rPr kumimoji="0" lang="en-US" sz="1200" b="0" i="0" u="none" strike="noStrike" kern="1200" cap="none" spc="0" normalizeH="0" baseline="0" noProof="0" dirty="0">
                <a:ln>
                  <a:noFill/>
                </a:ln>
                <a:effectLst/>
                <a:uLnTx/>
                <a:uFillTx/>
                <a:latin typeface="Arial" pitchFamily="34" charset="0"/>
                <a:ea typeface="MS PGothic" panose="020B0600070205080204" pitchFamily="34" charset="-128"/>
                <a:cs typeface="Arial" pitchFamily="34" charset="0"/>
              </a:rPr>
              <a:t>component of the foundations</a:t>
            </a:r>
            <a:r>
              <a:rPr kumimoji="0" lang="en-US" sz="1200" b="0" i="0" u="none" strike="noStrike" kern="1200" cap="none" spc="0" normalizeH="0" baseline="0" noProof="0" dirty="0">
                <a:ln>
                  <a:noFill/>
                </a:ln>
                <a:effectLst/>
                <a:uLnTx/>
                <a:uFillTx/>
                <a:latin typeface="Arial" pitchFamily="34" charset="0"/>
                <a:cs typeface="Arial" pitchFamily="34" charset="0"/>
              </a:rPr>
              <a:t>:</a:t>
            </a:r>
            <a:endParaRPr kumimoji="0" lang="en-US" sz="1200" b="0" i="0" u="none" strike="noStrike" kern="1200" cap="none" spc="0" normalizeH="0" baseline="0" noProof="0" dirty="0">
              <a:ln>
                <a:noFill/>
              </a:ln>
              <a:effectLst/>
              <a:uLnTx/>
              <a:uFillTx/>
              <a:ea typeface="ＭＳ Ｐゴシック" charset="0"/>
              <a:cs typeface="Arial" charset="0"/>
            </a:endParaRP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charset="0"/>
                <a:ea typeface="ＭＳ Ｐゴシック" charset="0"/>
                <a:cs typeface="Arial" charset="0"/>
              </a:rPr>
              <a:t>The name of the domain is Language and Literacy.</a:t>
            </a:r>
          </a:p>
          <a:p>
            <a:pPr marL="174708" marR="0" lvl="0" indent="-174708" algn="l" defTabSz="465887"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charset="0"/>
                <a:ea typeface="ＭＳ Ｐゴシック" charset="0"/>
                <a:cs typeface="Arial" charset="0"/>
              </a:rPr>
              <a:t>The name of the strand is </a:t>
            </a:r>
            <a:r>
              <a:rPr kumimoji="0" lang="en-US" sz="1200" b="0" i="0" u="none" strike="noStrike" kern="1200" cap="none" spc="0" normalizeH="0" baseline="0" noProof="0" dirty="0">
                <a:ln/>
                <a:effectLst/>
                <a:uLnTx/>
                <a:uFillTx/>
                <a:latin typeface="Arial" pitchFamily="34" charset="0"/>
                <a:cs typeface="Arial" pitchFamily="34" charset="0"/>
              </a:rPr>
              <a:t>Reading.</a:t>
            </a:r>
            <a:endParaRPr kumimoji="0" lang="en-US" sz="1200" b="0" i="0" u="none" strike="noStrike" kern="1200" cap="none" spc="0" normalizeH="0" baseline="0" noProof="0" dirty="0">
              <a:ln>
                <a:noFill/>
              </a:ln>
              <a:effectLst/>
              <a:uLnTx/>
              <a:uFillTx/>
              <a:ea typeface="ＭＳ Ｐゴシック" charset="0"/>
              <a:cs typeface="Arial" charset="0"/>
            </a:endParaRP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charset="0"/>
                <a:ea typeface="ＭＳ Ｐゴシック" charset="0"/>
                <a:cs typeface="Arial" charset="0"/>
              </a:rPr>
              <a:t>The name of the </a:t>
            </a:r>
            <a:r>
              <a:rPr kumimoji="0" lang="en-US" sz="1200" b="0" i="0" u="none" strike="noStrike" kern="1200" cap="none" spc="0" normalizeH="0" baseline="0" noProof="0" dirty="0" err="1">
                <a:ln>
                  <a:noFill/>
                </a:ln>
                <a:effectLst/>
                <a:uLnTx/>
                <a:uFillTx/>
                <a:latin typeface="Arial" charset="0"/>
                <a:ea typeface="ＭＳ Ｐゴシック" charset="0"/>
                <a:cs typeface="Arial" charset="0"/>
              </a:rPr>
              <a:t>substrand</a:t>
            </a:r>
            <a:r>
              <a:rPr kumimoji="0" lang="en-US" sz="1200" b="0" i="0" u="none" strike="noStrike" kern="1200" cap="none" spc="0" normalizeH="0" baseline="0" noProof="0" dirty="0">
                <a:ln>
                  <a:noFill/>
                </a:ln>
                <a:effectLst/>
                <a:uLnTx/>
                <a:uFillTx/>
                <a:latin typeface="Arial" charset="0"/>
                <a:ea typeface="ＭＳ Ｐゴシック" charset="0"/>
                <a:cs typeface="Arial" charset="0"/>
              </a:rPr>
              <a:t> is Comprehension and Analysis of Age-Appropriate Text.</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effectLst/>
                <a:uLnTx/>
                <a:uFillTx/>
                <a:latin typeface="Arial" charset="0"/>
                <a:ea typeface="ＭＳ Ｐゴシック" charset="0"/>
                <a:cs typeface="Arial" charset="0"/>
              </a:rPr>
              <a:t>Note that </a:t>
            </a:r>
            <a:r>
              <a:rPr kumimoji="0" lang="en-US" sz="1200" b="0" i="0" u="none" strike="noStrike" kern="1200" cap="none" spc="0" normalizeH="0" baseline="0" noProof="0" dirty="0" err="1">
                <a:ln>
                  <a:noFill/>
                </a:ln>
                <a:effectLst/>
                <a:uLnTx/>
                <a:uFillTx/>
                <a:latin typeface="Arial" charset="0"/>
                <a:ea typeface="ＭＳ Ｐゴシック" charset="0"/>
                <a:cs typeface="Arial" charset="0"/>
              </a:rPr>
              <a:t>substrands</a:t>
            </a:r>
            <a:r>
              <a:rPr kumimoji="0" lang="en-US" sz="1200" b="0" i="0" u="none" strike="noStrike" kern="1200" cap="none" spc="0" normalizeH="0" baseline="0" noProof="0" dirty="0">
                <a:ln>
                  <a:noFill/>
                </a:ln>
                <a:effectLst/>
                <a:uLnTx/>
                <a:uFillTx/>
                <a:latin typeface="Arial" charset="0"/>
                <a:ea typeface="ＭＳ Ｐゴシック" charset="0"/>
                <a:cs typeface="Arial" charset="0"/>
              </a:rPr>
              <a:t> always end with a zero (1.0, 2.0, etc.).</a:t>
            </a: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charset="0"/>
                <a:ea typeface="ＭＳ Ｐゴシック" charset="0"/>
                <a:cs typeface="Arial" charset="0"/>
              </a:rPr>
              <a:t>The two age levels are at around 48 months and at around 60 months.</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effectLst/>
                <a:uLnTx/>
                <a:uFillTx/>
                <a:latin typeface="Arial" charset="0"/>
                <a:ea typeface="ＭＳ Ｐゴシック" charset="0"/>
                <a:cs typeface="Arial" charset="0"/>
              </a:rPr>
              <a:t>Each foundation describes typical behaviors at around 48 months and at around 60 months (or four to five years of age).</a:t>
            </a: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charset="0"/>
                <a:ea typeface="ＭＳ Ｐゴシック" charset="0"/>
                <a:cs typeface="Arial" charset="0"/>
              </a:rPr>
              <a:t>The foundations for each age level are listed below the age levels.</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effectLst/>
                <a:uLnTx/>
                <a:uFillTx/>
                <a:latin typeface="Arial" charset="0"/>
                <a:ea typeface="ＭＳ Ｐゴシック" charset="0"/>
                <a:cs typeface="Arial" charset="0"/>
              </a:rPr>
              <a:t>There is one for each age level on this page (1.1 for 48 months; 1.1 for 60 months).</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effectLst/>
                <a:uLnTx/>
                <a:uFillTx/>
                <a:latin typeface="Arial" charset="0"/>
                <a:ea typeface="ＭＳ Ｐゴシック" charset="0"/>
                <a:cs typeface="ＭＳ Ｐゴシック" charset="0"/>
              </a:rPr>
              <a:t>Notice that there is a developmental progression from four years old to five years old within a </a:t>
            </a:r>
            <a:r>
              <a:rPr kumimoji="0" lang="en-US" sz="1200" b="0" i="0" u="none" strike="noStrike" kern="1200" cap="none" spc="0" normalizeH="0" baseline="0" noProof="0" dirty="0" err="1">
                <a:ln>
                  <a:noFill/>
                </a:ln>
                <a:effectLst/>
                <a:uLnTx/>
                <a:uFillTx/>
                <a:latin typeface="Arial" charset="0"/>
                <a:ea typeface="ＭＳ Ｐゴシック" charset="0"/>
                <a:cs typeface="ＭＳ Ｐゴシック" charset="0"/>
              </a:rPr>
              <a:t>substrand</a:t>
            </a:r>
            <a:r>
              <a:rPr kumimoji="0" lang="en-US" sz="1200" b="0" i="0" u="none" strike="noStrike" kern="1200" cap="none" spc="0" normalizeH="0" baseline="0" noProof="0" dirty="0">
                <a:ln>
                  <a:noFill/>
                </a:ln>
                <a:effectLst/>
                <a:uLnTx/>
                <a:uFillTx/>
                <a:latin typeface="Arial" charset="0"/>
                <a:ea typeface="ＭＳ Ｐゴシック" charset="0"/>
                <a:cs typeface="ＭＳ Ｐゴシック" charset="0"/>
              </a:rPr>
              <a:t>.</a:t>
            </a:r>
            <a:endParaRPr kumimoji="0" lang="en-US" sz="1200" b="0" i="0" u="none" strike="noStrike" kern="1200" cap="none" spc="0" normalizeH="0" baseline="0" noProof="0" dirty="0">
              <a:ln>
                <a:noFill/>
              </a:ln>
              <a:effectLst/>
              <a:uLnTx/>
              <a:uFillTx/>
              <a:latin typeface="Arial" charset="0"/>
              <a:ea typeface="ＭＳ Ｐゴシック" charset="0"/>
              <a:cs typeface="Arial" charset="0"/>
            </a:endParaRP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charset="0"/>
                <a:ea typeface="ＭＳ Ｐゴシック" charset="0"/>
                <a:cs typeface="Arial" charset="0"/>
              </a:rPr>
              <a:t>The examples for each foundation are listed.</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effectLst/>
                <a:uLnTx/>
                <a:uFillTx/>
                <a:latin typeface="Arial" charset="0"/>
                <a:ea typeface="ＭＳ Ｐゴシック" charset="0"/>
                <a:cs typeface="Arial" charset="0"/>
              </a:rPr>
              <a:t>These are only a few of the ways that children may demonstrate the behavior in the foundation.</a:t>
            </a:r>
          </a:p>
          <a:p>
            <a:pPr marL="0" marR="0" lvl="0" indent="0" algn="l" defTabSz="457200" rtl="0" eaLnBrk="1" fontAlgn="base" latinLnBrk="0" hangingPunct="1">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effectLst/>
              <a:uLnTx/>
              <a:uFillTx/>
              <a:latin typeface="Arial" charset="0"/>
              <a:ea typeface="ＭＳ Ｐゴシック" charset="0"/>
              <a:cs typeface="Arial" charset="0"/>
            </a:endParaRP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effectLst/>
                <a:uLnTx/>
                <a:uFillTx/>
                <a:latin typeface="Arial" charset="0"/>
                <a:ea typeface="ＭＳ Ｐゴシック" charset="0"/>
                <a:cs typeface="Arial" charset="0"/>
              </a:rPr>
              <a:t>Many of the foundations also have footnotes that include information specific for students with Individualized Education Plans (IEP) or students with disabilities, such as information about adaptations or accommodations.</a:t>
            </a:r>
          </a:p>
          <a:p>
            <a:pPr>
              <a:spcAft>
                <a:spcPts val="0"/>
              </a:spcAft>
            </a:pPr>
            <a:endParaRPr lang="en-US"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10</a:t>
            </a:fld>
            <a:endParaRPr lang="en-US" altLang="en-US"/>
          </a:p>
        </p:txBody>
      </p:sp>
    </p:spTree>
    <p:extLst>
      <p:ext uri="{BB962C8B-B14F-4D97-AF65-F5344CB8AC3E}">
        <p14:creationId xmlns:p14="http://schemas.microsoft.com/office/powerpoint/2010/main" val="3060245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Presenter Remarks: </a:t>
            </a:r>
            <a:endParaRPr lang="en-US" dirty="0"/>
          </a:p>
          <a:p>
            <a:r>
              <a:rPr lang="en-US" dirty="0"/>
              <a:t>Flip the first page of </a:t>
            </a:r>
            <a:r>
              <a:rPr lang="en-US" sz="1200" kern="1200" dirty="0">
                <a:solidFill>
                  <a:schemeClr val="tx1"/>
                </a:solidFill>
                <a:effectLst/>
                <a:latin typeface="Arial" pitchFamily="34" charset="0"/>
                <a:ea typeface="ＭＳ Ｐゴシック" pitchFamily="34" charset="-128"/>
                <a:cs typeface="Arial" pitchFamily="34" charset="0"/>
              </a:rPr>
              <a:t>Handout 1: PLF Map Comprehension and Notes Page </a:t>
            </a:r>
            <a:r>
              <a:rPr lang="en-US" dirty="0"/>
              <a:t>over to find the English-Language Development (ELD) foundation map. </a:t>
            </a:r>
            <a:endParaRPr lang="en-US" b="1" dirty="0"/>
          </a:p>
          <a:p>
            <a:endParaRPr lang="en-US" dirty="0"/>
          </a:p>
          <a:p>
            <a:r>
              <a:rPr lang="en-US" sz="1200" kern="1200" dirty="0">
                <a:solidFill>
                  <a:schemeClr val="tx1"/>
                </a:solidFill>
                <a:effectLst/>
                <a:latin typeface="Arial" pitchFamily="34" charset="0"/>
                <a:ea typeface="ＭＳ Ｐゴシック" pitchFamily="34" charset="-128"/>
                <a:cs typeface="Arial" pitchFamily="34" charset="0"/>
              </a:rPr>
              <a:t>While today’s focus is on the Language and Literacy domain it is important to recognize that the English-Language Development domain also has information about developing comprehension for our students learning English as a second language.</a:t>
            </a:r>
            <a:r>
              <a:rPr lang="en-US" sz="1200" kern="1200" baseline="0" dirty="0">
                <a:solidFill>
                  <a:schemeClr val="tx1"/>
                </a:solidFill>
                <a:effectLst/>
                <a:latin typeface="Arial" pitchFamily="34" charset="0"/>
                <a:ea typeface="ＭＳ Ｐゴシック" pitchFamily="34" charset="-128"/>
                <a:cs typeface="Arial" pitchFamily="34" charset="0"/>
              </a:rPr>
              <a:t> </a:t>
            </a:r>
            <a:r>
              <a:rPr lang="en-US" sz="1200" kern="1200" dirty="0">
                <a:effectLst/>
                <a:latin typeface="Arial" pitchFamily="34" charset="0"/>
                <a:ea typeface="ＭＳ Ｐゴシック" pitchFamily="34" charset="-128"/>
                <a:cs typeface="Arial" pitchFamily="34" charset="0"/>
              </a:rPr>
              <a:t>T</a:t>
            </a:r>
            <a:r>
              <a:rPr lang="en-US" sz="1200" kern="1200" dirty="0">
                <a:solidFill>
                  <a:schemeClr val="tx1"/>
                </a:solidFill>
                <a:effectLst/>
                <a:latin typeface="Arial" pitchFamily="34" charset="0"/>
                <a:ea typeface="ＭＳ Ｐゴシック" pitchFamily="34" charset="-128"/>
                <a:cs typeface="Arial" pitchFamily="34" charset="0"/>
              </a:rPr>
              <a:t>eachers need to remember to use these two domains together to support English learners.</a:t>
            </a:r>
          </a:p>
          <a:p>
            <a:endParaRPr lang="en-US" dirty="0"/>
          </a:p>
          <a:p>
            <a:r>
              <a:rPr lang="en-US" dirty="0"/>
              <a:t>This is one example of a foundation that would inform our understanding of the comprehension </a:t>
            </a:r>
            <a:r>
              <a:rPr lang="en-US" dirty="0" err="1"/>
              <a:t>substrands</a:t>
            </a:r>
            <a:r>
              <a:rPr lang="en-US" dirty="0"/>
              <a:t>. The important things to notice on this slide are the differences from the previous LLD foundation map. Does anyone know what these differences are? Turn and talk with your neighbor about similarities and differences. </a:t>
            </a:r>
            <a:r>
              <a:rPr lang="en-US" i="1" dirty="0"/>
              <a:t>Allow 1-2 minutes for participants to talk.</a:t>
            </a:r>
            <a:endParaRPr lang="en-US" dirty="0"/>
          </a:p>
          <a:p>
            <a:endParaRPr lang="en-US" dirty="0"/>
          </a:p>
          <a:p>
            <a:r>
              <a:rPr lang="en-US" dirty="0"/>
              <a:t>Can someone share what they discussed?</a:t>
            </a:r>
          </a:p>
          <a:p>
            <a:endParaRPr lang="en-US" dirty="0"/>
          </a:p>
          <a:p>
            <a:r>
              <a:rPr lang="en-US" i="1" dirty="0"/>
              <a:t>Ensure that these key</a:t>
            </a:r>
            <a:r>
              <a:rPr lang="en-US" i="1" baseline="0" dirty="0"/>
              <a:t> points are shared-out:</a:t>
            </a:r>
          </a:p>
          <a:p>
            <a:pPr marL="171450" indent="-171450">
              <a:buFont typeface="Arial" panose="020B0604020202020204" pitchFamily="34" charset="0"/>
              <a:buChar char="•"/>
            </a:pPr>
            <a:r>
              <a:rPr lang="en-US" i="1" dirty="0"/>
              <a:t>ELD has Focus area—LLD does not have focus area</a:t>
            </a:r>
          </a:p>
          <a:p>
            <a:pPr marL="171450" indent="-171450">
              <a:buFont typeface="Arial" panose="020B0604020202020204" pitchFamily="34" charset="0"/>
              <a:buChar char="•"/>
            </a:pPr>
            <a:r>
              <a:rPr lang="en-US" i="1" dirty="0"/>
              <a:t>ELD has beginning, middle, and later—LLD has 48 and 60 months</a:t>
            </a:r>
          </a:p>
          <a:p>
            <a:endParaRPr lang="en-US"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11</a:t>
            </a:fld>
            <a:endParaRPr lang="en-US" altLang="en-US"/>
          </a:p>
        </p:txBody>
      </p:sp>
    </p:spTree>
    <p:extLst>
      <p:ext uri="{BB962C8B-B14F-4D97-AF65-F5344CB8AC3E}">
        <p14:creationId xmlns:p14="http://schemas.microsoft.com/office/powerpoint/2010/main" val="1871454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ln/>
        </p:spPr>
      </p:sp>
      <p:sp>
        <p:nvSpPr>
          <p:cNvPr id="5427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cs typeface="Arial" panose="020B0604020202020204" pitchFamily="34" charset="0"/>
              </a:rPr>
              <a:t>Presenter Remarks:</a:t>
            </a:r>
          </a:p>
          <a:p>
            <a:pPr>
              <a:spcBef>
                <a:spcPts val="0"/>
              </a:spcBef>
            </a:pPr>
            <a:r>
              <a:rPr lang="en-US" altLang="en-US" dirty="0">
                <a:latin typeface="Arial" panose="020B0604020202020204" pitchFamily="34" charset="0"/>
                <a:cs typeface="Arial" panose="020B0604020202020204" pitchFamily="34" charset="0"/>
              </a:rPr>
              <a:t>The Alignment Document is another resource that will help us to answer questions related to developmental progression. </a:t>
            </a:r>
          </a:p>
          <a:p>
            <a:pPr>
              <a:spcBef>
                <a:spcPts val="0"/>
              </a:spcBef>
            </a:pPr>
            <a:endParaRPr lang="en-US" altLang="en-US" dirty="0">
              <a:latin typeface="Arial" panose="020B0604020202020204" pitchFamily="34" charset="0"/>
              <a:cs typeface="Arial" panose="020B0604020202020204" pitchFamily="34" charset="0"/>
            </a:endParaRPr>
          </a:p>
          <a:p>
            <a:pPr>
              <a:spcBef>
                <a:spcPts val="0"/>
              </a:spcBef>
            </a:pPr>
            <a:r>
              <a:rPr lang="en-US" altLang="en-US" dirty="0">
                <a:latin typeface="Arial" panose="020B0604020202020204" pitchFamily="34" charset="0"/>
                <a:cs typeface="Arial" panose="020B0604020202020204" pitchFamily="34" charset="0"/>
              </a:rPr>
              <a:t>What do you know about this document? How do you use it in your work now?</a:t>
            </a:r>
          </a:p>
          <a:p>
            <a:pPr>
              <a:spcBef>
                <a:spcPts val="0"/>
              </a:spcBef>
            </a:pPr>
            <a:endParaRPr lang="en-US" altLang="en-US" b="1" dirty="0">
              <a:latin typeface="Arial" panose="020B0604020202020204" pitchFamily="34" charset="0"/>
              <a:cs typeface="Arial" panose="020B0604020202020204" pitchFamily="34" charset="0"/>
            </a:endParaRPr>
          </a:p>
          <a:p>
            <a:pPr>
              <a:spcBef>
                <a:spcPts val="0"/>
              </a:spcBef>
            </a:pPr>
            <a:r>
              <a:rPr lang="en-US" altLang="en-US" b="1" dirty="0">
                <a:latin typeface="Arial" panose="020B0604020202020204" pitchFamily="34" charset="0"/>
                <a:cs typeface="Arial" panose="020B0604020202020204" pitchFamily="34" charset="0"/>
              </a:rPr>
              <a:t>Extra Notes:</a:t>
            </a:r>
          </a:p>
          <a:p>
            <a:pPr>
              <a:spcBef>
                <a:spcPts val="0"/>
              </a:spcBef>
            </a:pPr>
            <a:r>
              <a:rPr lang="en-US" altLang="en-US" dirty="0">
                <a:latin typeface="Arial" panose="020B0604020202020204" pitchFamily="34" charset="0"/>
                <a:cs typeface="Arial" panose="020B0604020202020204" pitchFamily="34" charset="0"/>
              </a:rPr>
              <a:t>Depending on the size of the group, participants can share responses with tablemates or in pairs.  </a:t>
            </a:r>
          </a:p>
          <a:p>
            <a:pPr>
              <a:spcBef>
                <a:spcPts val="0"/>
              </a:spcBef>
            </a:pPr>
            <a:endParaRPr lang="en-US" altLang="en-US" dirty="0">
              <a:latin typeface="Arial" panose="020B0604020202020204" pitchFamily="34" charset="0"/>
              <a:cs typeface="Arial" panose="020B0604020202020204" pitchFamily="34" charset="0"/>
            </a:endParaRPr>
          </a:p>
        </p:txBody>
      </p:sp>
      <p:sp>
        <p:nvSpPr>
          <p:cNvPr id="54275" name="Slide Number Placeholder 1"/>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F320996-504C-4972-A27F-646538533AA7}" type="slidenum">
              <a:rPr lang="en-US" altLang="en-US" sz="1200"/>
              <a:pPr/>
              <a:t>12</a:t>
            </a:fld>
            <a:endParaRPr lang="en-US" altLang="en-US" sz="1200"/>
          </a:p>
        </p:txBody>
      </p:sp>
    </p:spTree>
    <p:extLst>
      <p:ext uri="{BB962C8B-B14F-4D97-AF65-F5344CB8AC3E}">
        <p14:creationId xmlns:p14="http://schemas.microsoft.com/office/powerpoint/2010/main" val="302442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ln/>
        </p:spPr>
      </p:sp>
      <p:sp>
        <p:nvSpPr>
          <p:cNvPr id="3072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t>Presenter Remarks:</a:t>
            </a:r>
          </a:p>
          <a:p>
            <a:pPr marL="0" marR="0" lvl="0" indent="0" algn="l" defTabSz="457200" rtl="0" eaLnBrk="0" fontAlgn="base" latinLnBrk="0" hangingPunct="0">
              <a:spcAft>
                <a:spcPct val="0"/>
              </a:spcAft>
              <a:buClrTx/>
              <a:buSzTx/>
              <a:buFontTx/>
              <a:buNone/>
              <a:tabLst/>
              <a:defRPr/>
            </a:pPr>
            <a:r>
              <a:rPr lang="en-US" dirty="0" err="1"/>
              <a:t>Substrand</a:t>
            </a:r>
            <a:r>
              <a:rPr lang="en-US" dirty="0"/>
              <a:t> 4.0 Comprehension and Analysis of Age-Appropriate Text aligns with multiple California standards.  </a:t>
            </a:r>
          </a:p>
          <a:p>
            <a:pPr marL="0" marR="0" lvl="0" indent="0" algn="l" defTabSz="457200" rtl="0" eaLnBrk="0" fontAlgn="base" latinLnBrk="0" hangingPunct="0">
              <a:spcAft>
                <a:spcPct val="0"/>
              </a:spcAft>
              <a:buClrTx/>
              <a:buSzTx/>
              <a:buFontTx/>
              <a:buNone/>
              <a:tabLst/>
              <a:defRPr/>
            </a:pPr>
            <a:endParaRPr lang="en-US" dirty="0"/>
          </a:p>
          <a:p>
            <a:pPr marL="0" marR="0" lvl="0" indent="0" algn="l" defTabSz="457200" rtl="0" eaLnBrk="0" fontAlgn="base" latinLnBrk="0" hangingPunct="0">
              <a:spcAft>
                <a:spcPct val="0"/>
              </a:spcAft>
              <a:buClrTx/>
              <a:buSzTx/>
              <a:buFontTx/>
              <a:buNone/>
              <a:tabLst/>
              <a:defRPr/>
            </a:pPr>
            <a:r>
              <a:rPr lang="en-US" dirty="0"/>
              <a:t>This slide lists the </a:t>
            </a:r>
            <a:r>
              <a:rPr lang="en-US" baseline="0" dirty="0"/>
              <a:t>two strands of the California State Standards with which </a:t>
            </a:r>
            <a:r>
              <a:rPr lang="en-US" dirty="0"/>
              <a:t>Comprehension and Analysis of Age-Appropriate Text</a:t>
            </a:r>
            <a:r>
              <a:rPr lang="en-US" baseline="0" dirty="0"/>
              <a:t> most closely aligns. These strands are Reading, and</a:t>
            </a:r>
          </a:p>
          <a:p>
            <a:pPr marL="0" marR="0" lvl="0" indent="0" algn="l" defTabSz="457200" rtl="0" eaLnBrk="0" fontAlgn="base" latinLnBrk="0" hangingPunct="0">
              <a:spcAft>
                <a:spcPct val="0"/>
              </a:spcAft>
              <a:buClrTx/>
              <a:buSzTx/>
              <a:buFont typeface="Arial"/>
              <a:buNone/>
              <a:tabLst/>
              <a:defRPr/>
            </a:pPr>
            <a:r>
              <a:rPr lang="en-US" baseline="0" dirty="0"/>
              <a:t>Speaking and Listening. </a:t>
            </a:r>
          </a:p>
          <a:p>
            <a:pPr marL="0" marR="0" lvl="0" indent="0" algn="l" defTabSz="457200" rtl="0" eaLnBrk="0" fontAlgn="base" latinLnBrk="0" hangingPunct="0">
              <a:spcAft>
                <a:spcPct val="0"/>
              </a:spcAft>
              <a:buClrTx/>
              <a:buSzTx/>
              <a:buFont typeface="Arial"/>
              <a:buNone/>
              <a:tabLst/>
              <a:defRPr/>
            </a:pPr>
            <a:endParaRPr lang="en-US" baseline="0" dirty="0"/>
          </a:p>
          <a:p>
            <a:pPr marL="0" marR="0" lvl="0" indent="0" algn="l" defTabSz="457200" rtl="0" eaLnBrk="0" fontAlgn="base" latinLnBrk="0" hangingPunct="0">
              <a:spcAft>
                <a:spcPct val="0"/>
              </a:spcAft>
              <a:buClrTx/>
              <a:buSzTx/>
              <a:buFont typeface="Arial"/>
              <a:buNone/>
              <a:tabLst/>
              <a:defRPr/>
            </a:pPr>
            <a:r>
              <a:rPr lang="en-US" baseline="0" dirty="0"/>
              <a:t>The sub categories in these strands that closely align with </a:t>
            </a:r>
            <a:r>
              <a:rPr lang="en-US" dirty="0"/>
              <a:t>Comprehension and Analysis of Age-Appropriate Text</a:t>
            </a:r>
            <a:r>
              <a:rPr lang="en-US" baseline="0" dirty="0"/>
              <a:t> are also listed. </a:t>
            </a:r>
          </a:p>
          <a:p>
            <a:pPr marL="0" marR="0" lvl="0" indent="0" algn="l" defTabSz="457200" rtl="0" eaLnBrk="0" fontAlgn="base" latinLnBrk="0" hangingPunct="0">
              <a:spcAft>
                <a:spcPct val="0"/>
              </a:spcAft>
              <a:buClrTx/>
              <a:buSzTx/>
              <a:buFont typeface="Arial"/>
              <a:buNone/>
              <a:tabLst/>
              <a:defRPr/>
            </a:pPr>
            <a:endParaRPr lang="en-US" baseline="0" dirty="0"/>
          </a:p>
          <a:p>
            <a:pPr marL="0" marR="0" lvl="0" indent="0" algn="l" defTabSz="457200" rtl="0" eaLnBrk="0" fontAlgn="base" latinLnBrk="0" hangingPunct="0">
              <a:spcAft>
                <a:spcPct val="0"/>
              </a:spcAft>
              <a:buClrTx/>
              <a:buSzTx/>
              <a:buFont typeface="Arial"/>
              <a:buNone/>
              <a:tabLst/>
              <a:defRPr/>
            </a:pPr>
            <a:r>
              <a:rPr lang="en-US" baseline="0" dirty="0"/>
              <a:t>It is important to remember that while the specific terminology may not be the same the content is consistent across the California State Standards and Early Learning Foundations. The slide graphic provide an illustration of this point. </a:t>
            </a:r>
            <a:endParaRPr lang="en-US" baseline="0" dirty="0">
              <a:solidFill>
                <a:srgbClr val="FF0000"/>
              </a:solidFill>
            </a:endParaRPr>
          </a:p>
          <a:p>
            <a:pPr marL="0" marR="0" lvl="0" indent="0" algn="l" defTabSz="457200" rtl="0" eaLnBrk="0" fontAlgn="base" latinLnBrk="0" hangingPunct="0">
              <a:spcAft>
                <a:spcPct val="0"/>
              </a:spcAft>
              <a:buClrTx/>
              <a:buSzTx/>
              <a:buFontTx/>
              <a:buNone/>
              <a:tabLst/>
              <a:defRPr/>
            </a:pPr>
            <a:endParaRPr lang="en-US" baseline="0" dirty="0"/>
          </a:p>
          <a:p>
            <a:pPr marL="0" marR="0" lvl="0" indent="0" algn="l" defTabSz="457200" rtl="0" eaLnBrk="0" fontAlgn="base" latinLnBrk="0" hangingPunct="0">
              <a:spcAft>
                <a:spcPct val="0"/>
              </a:spcAft>
              <a:buClrTx/>
              <a:buSzTx/>
              <a:buFontTx/>
              <a:buNone/>
              <a:tabLst/>
              <a:defRPr/>
            </a:pPr>
            <a:r>
              <a:rPr lang="en-US" dirty="0"/>
              <a:t>Look at </a:t>
            </a:r>
            <a:r>
              <a:rPr lang="en-US" sz="1200" kern="1200" dirty="0">
                <a:solidFill>
                  <a:schemeClr val="tx1"/>
                </a:solidFill>
                <a:effectLst/>
                <a:latin typeface="Arial" pitchFamily="34" charset="0"/>
                <a:ea typeface="ＭＳ Ｐゴシック" pitchFamily="34" charset="-128"/>
                <a:cs typeface="Arial" pitchFamily="34" charset="0"/>
              </a:rPr>
              <a:t>Handout 2: Alignment Document </a:t>
            </a:r>
            <a:r>
              <a:rPr lang="en-US" sz="1200" kern="1200" baseline="0" dirty="0">
                <a:solidFill>
                  <a:schemeClr val="tx1"/>
                </a:solidFill>
                <a:effectLst/>
                <a:latin typeface="Arial" pitchFamily="34" charset="0"/>
                <a:ea typeface="ＭＳ Ｐゴシック" pitchFamily="34" charset="-128"/>
                <a:cs typeface="Arial" pitchFamily="34" charset="0"/>
              </a:rPr>
              <a:t>to further explore the alignment between the standards and </a:t>
            </a:r>
            <a:r>
              <a:rPr lang="en-US" dirty="0"/>
              <a:t>foundations 4.1 and 4.2. </a:t>
            </a:r>
          </a:p>
        </p:txBody>
      </p:sp>
      <p:sp>
        <p:nvSpPr>
          <p:cNvPr id="2" name="Slide Number Placeholder 1">
            <a:extLst>
              <a:ext uri="{FF2B5EF4-FFF2-40B4-BE49-F238E27FC236}">
                <a16:creationId xmlns:a16="http://schemas.microsoft.com/office/drawing/2014/main" id="{35D3EA6D-71B5-4050-B92F-880128237434}"/>
              </a:ext>
            </a:extLst>
          </p:cNvPr>
          <p:cNvSpPr>
            <a:spLocks noGrp="1"/>
          </p:cNvSpPr>
          <p:nvPr>
            <p:ph type="sldNum" sz="quarter" idx="10"/>
          </p:nvPr>
        </p:nvSpPr>
        <p:spPr/>
        <p:txBody>
          <a:bodyPr/>
          <a:lstStyle/>
          <a:p>
            <a:fld id="{56EE7987-312B-4AAA-96D5-22C04B111186}" type="slidenum">
              <a:rPr lang="en-US" altLang="en-US" smtClean="0"/>
              <a:pPr/>
              <a:t>13</a:t>
            </a:fld>
            <a:endParaRPr lang="en-US" altLang="en-US"/>
          </a:p>
        </p:txBody>
      </p:sp>
    </p:spTree>
    <p:extLst>
      <p:ext uri="{BB962C8B-B14F-4D97-AF65-F5344CB8AC3E}">
        <p14:creationId xmlns:p14="http://schemas.microsoft.com/office/powerpoint/2010/main" val="2568032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txBox="1">
            <a:spLocks noGrp="1" noChangeArrowheads="1"/>
          </p:cNvSpPr>
          <p:nvPr/>
        </p:nvSpPr>
        <p:spPr bwMode="auto">
          <a:xfrm>
            <a:off x="3884613" y="8686800"/>
            <a:ext cx="2971800"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eaLnBrk="1" hangingPunct="1"/>
            <a:fld id="{329C37B7-6604-1B4F-B245-1198ADA68434}" type="slidenum">
              <a:rPr lang="en-US" b="0">
                <a:cs typeface="Arial" charset="0"/>
              </a:rPr>
              <a:pPr algn="r" eaLnBrk="1" hangingPunct="1"/>
              <a:t>14</a:t>
            </a:fld>
            <a:endParaRPr lang="en-US" b="0">
              <a:cs typeface="Arial" charset="0"/>
            </a:endParaRPr>
          </a:p>
        </p:txBody>
      </p:sp>
      <p:sp>
        <p:nvSpPr>
          <p:cNvPr id="32770" name="Rectangle 2"/>
          <p:cNvSpPr>
            <a:spLocks noGrp="1" noRot="1" noChangeAspect="1" noChangeArrowheads="1" noTextEdit="1"/>
          </p:cNvSpPr>
          <p:nvPr>
            <p:ph type="sldImg"/>
          </p:nvPr>
        </p:nvSpPr>
        <p:spPr>
          <a:solidFill>
            <a:srgbClr val="FFFFFF"/>
          </a:solidFill>
          <a:ln/>
        </p:spPr>
      </p:sp>
      <p:sp>
        <p:nvSpPr>
          <p:cNvPr id="32771" name="Rectangle 6"/>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r>
              <a:rPr lang="en-US" b="1" dirty="0"/>
              <a:t>Background Information</a:t>
            </a:r>
            <a:r>
              <a:rPr lang="en-US" dirty="0"/>
              <a:t>: </a:t>
            </a:r>
          </a:p>
          <a:p>
            <a:pPr marL="0" marR="0" indent="0" algn="l" defTabSz="914400" rtl="0" eaLnBrk="0" fontAlgn="base" latinLnBrk="0" hangingPunct="0">
              <a:spcAft>
                <a:spcPct val="0"/>
              </a:spcAft>
              <a:buClrTx/>
              <a:buSzTx/>
              <a:buFontTx/>
              <a:buNone/>
              <a:tabLst/>
              <a:defRPr/>
            </a:pPr>
            <a:r>
              <a:rPr lang="en-US" dirty="0"/>
              <a:t>This is a transition toward emphasis of the importance of utilizing the Preschool Curriculum Framework as a teacher resource.</a:t>
            </a:r>
          </a:p>
          <a:p>
            <a:pPr marL="0" marR="0" indent="0" algn="l" defTabSz="914400" rtl="0" eaLnBrk="0" fontAlgn="base" latinLnBrk="0" hangingPunct="0">
              <a:spcAft>
                <a:spcPct val="0"/>
              </a:spcAft>
              <a:buClrTx/>
              <a:buSzTx/>
              <a:buFontTx/>
              <a:buNone/>
              <a:tabLst/>
              <a:defRPr/>
            </a:pPr>
            <a:endParaRPr lang="en-US" b="1" dirty="0"/>
          </a:p>
          <a:p>
            <a:pPr marL="0" marR="0" indent="0" algn="l" defTabSz="914400" rtl="0" eaLnBrk="0" fontAlgn="base" latinLnBrk="0" hangingPunct="0">
              <a:spcAft>
                <a:spcPct val="0"/>
              </a:spcAft>
              <a:buClrTx/>
              <a:buSzTx/>
              <a:buFontTx/>
              <a:buNone/>
              <a:tabLst/>
              <a:defRPr/>
            </a:pPr>
            <a:r>
              <a:rPr lang="en-US" b="1" dirty="0"/>
              <a:t>Presenter Remarks:</a:t>
            </a:r>
          </a:p>
          <a:p>
            <a:pPr marL="0" marR="0" lvl="0" indent="0" algn="l" defTabSz="457200" rtl="0" eaLnBrk="0" fontAlgn="base" latinLnBrk="0" hangingPunct="0">
              <a:lnSpc>
                <a:spcPct val="100000"/>
              </a:lnSpc>
              <a:spcBef>
                <a:spcPts val="0"/>
              </a:spcBef>
              <a:spcAft>
                <a:spcPct val="0"/>
              </a:spcAft>
              <a:buClrTx/>
              <a:buSzTx/>
              <a:buFontTx/>
              <a:buNone/>
              <a:tabLst/>
              <a:defRPr/>
            </a:pPr>
            <a:r>
              <a:rPr lang="en-US" sz="1200" kern="1200" dirty="0">
                <a:solidFill>
                  <a:schemeClr val="tx1"/>
                </a:solidFill>
                <a:effectLst/>
                <a:latin typeface="Arial" pitchFamily="34" charset="0"/>
                <a:ea typeface="ＭＳ Ｐゴシック" pitchFamily="34" charset="-128"/>
                <a:cs typeface="Arial" pitchFamily="34" charset="0"/>
              </a:rPr>
              <a:t>“Preschoolers’ </a:t>
            </a:r>
            <a:r>
              <a:rPr lang="en-US" sz="1200" dirty="0">
                <a:latin typeface="Arial" charset="0"/>
                <a:cs typeface="ＭＳ Ｐゴシック" charset="0"/>
              </a:rPr>
              <a:t>[Young children’s] </a:t>
            </a:r>
            <a:r>
              <a:rPr lang="en-US" sz="1200" kern="1200" dirty="0">
                <a:solidFill>
                  <a:schemeClr val="tx1"/>
                </a:solidFill>
                <a:effectLst/>
                <a:latin typeface="Arial" pitchFamily="34" charset="0"/>
                <a:ea typeface="ＭＳ Ｐゴシック" pitchFamily="34" charset="-128"/>
                <a:cs typeface="Arial" pitchFamily="34" charset="0"/>
              </a:rPr>
              <a:t>competence with narratives can be greatly expanded through instructional activities guided by teachers” (PLF,</a:t>
            </a:r>
            <a:r>
              <a:rPr lang="en-US" sz="1200" kern="1200" baseline="0" dirty="0">
                <a:solidFill>
                  <a:schemeClr val="tx1"/>
                </a:solidFill>
                <a:effectLst/>
                <a:latin typeface="Arial" pitchFamily="34" charset="0"/>
                <a:ea typeface="ＭＳ Ｐゴシック" pitchFamily="34" charset="-128"/>
                <a:cs typeface="Arial" pitchFamily="34" charset="0"/>
              </a:rPr>
              <a:t> Vol. 1</a:t>
            </a:r>
            <a:r>
              <a:rPr lang="en-US" sz="1200" kern="1200" dirty="0">
                <a:solidFill>
                  <a:schemeClr val="tx1"/>
                </a:solidFill>
                <a:effectLst/>
                <a:latin typeface="Arial" pitchFamily="34" charset="0"/>
                <a:ea typeface="ＭＳ Ｐゴシック" pitchFamily="34" charset="-128"/>
                <a:cs typeface="Arial" pitchFamily="34" charset="0"/>
              </a:rPr>
              <a:t>, p. 53). This is also true for informational text. </a:t>
            </a:r>
          </a:p>
          <a:p>
            <a:pPr marL="0" marR="0" lvl="0" indent="0" algn="l" defTabSz="457200" rtl="0" eaLnBrk="0" fontAlgn="base" latinLnBrk="0" hangingPunct="0">
              <a:lnSpc>
                <a:spcPct val="100000"/>
              </a:lnSpc>
              <a:spcBef>
                <a:spcPts val="0"/>
              </a:spcBef>
              <a:spcAft>
                <a:spcPct val="0"/>
              </a:spcAft>
              <a:buClrTx/>
              <a:buSzTx/>
              <a:buFontTx/>
              <a:buNone/>
              <a:tabLst/>
              <a:defRPr/>
            </a:pPr>
            <a:endParaRPr lang="en-US" altLang="ja-JP" dirty="0"/>
          </a:p>
          <a:p>
            <a:r>
              <a:rPr lang="en-US" dirty="0"/>
              <a:t>“Children</a:t>
            </a:r>
            <a:r>
              <a:rPr lang="ja-JP" altLang="en-US" dirty="0"/>
              <a:t>’</a:t>
            </a:r>
            <a:r>
              <a:rPr lang="en-US" altLang="ja-JP" dirty="0"/>
              <a:t>s comprehension and production of narrative is an important foundation for learning to read (Burns, Griffin, and Snow, 1999; Whitehurst and </a:t>
            </a:r>
            <a:r>
              <a:rPr lang="en-US" altLang="ja-JP" dirty="0" err="1"/>
              <a:t>Lonigan</a:t>
            </a:r>
            <a:r>
              <a:rPr lang="en-US" altLang="ja-JP" dirty="0"/>
              <a:t>, 1998). Narratives are pervasive in children</a:t>
            </a:r>
            <a:r>
              <a:rPr lang="ja-JP" altLang="en-US" dirty="0"/>
              <a:t>’</a:t>
            </a:r>
            <a:r>
              <a:rPr lang="en-US" altLang="ja-JP" dirty="0"/>
              <a:t>s language, play, and thinking and tend to be naturally supported by parents and teachers. However, narrative competence can be expanded through designed interventions (</a:t>
            </a:r>
            <a:r>
              <a:rPr lang="en-US" altLang="ja-JP" dirty="0" err="1"/>
              <a:t>Yussen</a:t>
            </a:r>
            <a:r>
              <a:rPr lang="en-US" altLang="ja-JP" dirty="0"/>
              <a:t> and </a:t>
            </a:r>
            <a:r>
              <a:rPr lang="en-US" altLang="ja-JP" dirty="0" err="1"/>
              <a:t>Ozcan</a:t>
            </a:r>
            <a:r>
              <a:rPr lang="en-US" altLang="ja-JP" dirty="0"/>
              <a:t>, 1996)” (PLF,</a:t>
            </a:r>
            <a:r>
              <a:rPr lang="en-US" altLang="ja-JP" baseline="0" dirty="0"/>
              <a:t> Vol. 1</a:t>
            </a:r>
            <a:r>
              <a:rPr lang="en-US" altLang="ja-JP" dirty="0"/>
              <a:t>, p. 84).</a:t>
            </a:r>
          </a:p>
          <a:p>
            <a:endParaRPr lang="en-US" altLang="ja-JP" dirty="0"/>
          </a:p>
          <a:p>
            <a:r>
              <a:rPr lang="en-US" dirty="0"/>
              <a:t>“It is most important that adults who read with young children provide this structure consistently and systematically, so that they support children</a:t>
            </a:r>
            <a:r>
              <a:rPr lang="ja-JP" altLang="en-US" dirty="0"/>
              <a:t>’</a:t>
            </a:r>
            <a:r>
              <a:rPr lang="en-US" altLang="ja-JP" dirty="0"/>
              <a:t>s engagement with certain aspects of the text (e.g., causal flow of events) that children may not be drawn to incidentally or of their own accord (Ezell and Justice, 2000)” (PLF,</a:t>
            </a:r>
            <a:r>
              <a:rPr lang="en-US" altLang="ja-JP" baseline="0" dirty="0"/>
              <a:t> Vol. 1</a:t>
            </a:r>
            <a:r>
              <a:rPr lang="en-US" altLang="ja-JP" dirty="0"/>
              <a:t>, p. 85).</a:t>
            </a:r>
          </a:p>
          <a:p>
            <a:endParaRPr lang="en-US" dirty="0"/>
          </a:p>
          <a:p>
            <a:endParaRPr lang="en-US" dirty="0"/>
          </a:p>
        </p:txBody>
      </p:sp>
      <p:sp>
        <p:nvSpPr>
          <p:cNvPr id="2" name="Slide Number Placeholder 1">
            <a:extLst>
              <a:ext uri="{FF2B5EF4-FFF2-40B4-BE49-F238E27FC236}">
                <a16:creationId xmlns:a16="http://schemas.microsoft.com/office/drawing/2014/main" id="{97FF47AA-B346-4B71-B2AD-77F64207DB2B}"/>
              </a:ext>
            </a:extLst>
          </p:cNvPr>
          <p:cNvSpPr>
            <a:spLocks noGrp="1"/>
          </p:cNvSpPr>
          <p:nvPr>
            <p:ph type="sldNum" sz="quarter" idx="10"/>
          </p:nvPr>
        </p:nvSpPr>
        <p:spPr/>
        <p:txBody>
          <a:bodyPr/>
          <a:lstStyle/>
          <a:p>
            <a:fld id="{56EE7987-312B-4AAA-96D5-22C04B111186}" type="slidenum">
              <a:rPr lang="en-US" altLang="en-US" smtClean="0"/>
              <a:pPr/>
              <a:t>14</a:t>
            </a:fld>
            <a:endParaRPr lang="en-US" altLang="en-US"/>
          </a:p>
        </p:txBody>
      </p:sp>
    </p:spTree>
    <p:extLst>
      <p:ext uri="{BB962C8B-B14F-4D97-AF65-F5344CB8AC3E}">
        <p14:creationId xmlns:p14="http://schemas.microsoft.com/office/powerpoint/2010/main" val="1873942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Text Box 7"/>
          <p:cNvSpPr txBox="1">
            <a:spLocks noChangeArrowheads="1"/>
          </p:cNvSpPr>
          <p:nvPr/>
        </p:nvSpPr>
        <p:spPr bwMode="auto">
          <a:xfrm>
            <a:off x="1736725" y="4829175"/>
            <a:ext cx="10826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eaLnBrk="1" hangingPunct="1"/>
            <a:endParaRPr lang="en-US" sz="1800" b="0">
              <a:cs typeface="Arial" charset="0"/>
            </a:endParaRPr>
          </a:p>
        </p:txBody>
      </p:sp>
      <p:sp>
        <p:nvSpPr>
          <p:cNvPr id="2" name="Notes Placeholder 1"/>
          <p:cNvSpPr>
            <a:spLocks noGrp="1"/>
          </p:cNvSpPr>
          <p:nvPr>
            <p:ph type="body" idx="1"/>
          </p:nvPr>
        </p:nvSpPr>
        <p:spPr>
          <a:xfrm>
            <a:off x="685800" y="4466431"/>
            <a:ext cx="5486400" cy="4114800"/>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Presenter Remarks:</a:t>
            </a:r>
            <a:endParaRPr lang="en-US" b="1" dirty="0">
              <a:effectLst>
                <a:outerShdw blurRad="38100" dist="38100" dir="2700000" algn="tl">
                  <a:srgbClr val="DDDDDD"/>
                </a:outerShdw>
              </a:effectLst>
            </a:endParaRPr>
          </a:p>
          <a:p>
            <a:r>
              <a:rPr lang="en-US" b="0" dirty="0">
                <a:effectLst/>
              </a:rPr>
              <a:t>“While storybook reading has often been considered an</a:t>
            </a:r>
            <a:r>
              <a:rPr lang="en-US" b="0" baseline="0" dirty="0">
                <a:effectLst/>
              </a:rPr>
              <a:t> introduction to literacy (Adams, 1990), </a:t>
            </a:r>
            <a:r>
              <a:rPr lang="en-US" b="0" dirty="0">
                <a:effectLst/>
              </a:rPr>
              <a:t>the practices and styles of interaction that emerge during shared reading set the foundation for the types of cognitive processing and problem solving that characterize comprehension in the elementary grades…” (</a:t>
            </a:r>
            <a:r>
              <a:rPr lang="en-US" sz="1100" b="0" dirty="0">
                <a:effectLst/>
              </a:rPr>
              <a:t>PLF,</a:t>
            </a:r>
            <a:r>
              <a:rPr lang="en-US" sz="1100" b="0" baseline="0" dirty="0">
                <a:effectLst/>
              </a:rPr>
              <a:t> Vol. 1</a:t>
            </a:r>
            <a:r>
              <a:rPr lang="en-US" sz="1100" b="0" dirty="0">
                <a:effectLst/>
              </a:rPr>
              <a:t>, p. 84).</a:t>
            </a:r>
          </a:p>
          <a:p>
            <a:endParaRPr lang="en-US" dirty="0"/>
          </a:p>
        </p:txBody>
      </p:sp>
      <p:sp>
        <p:nvSpPr>
          <p:cNvPr id="3" name="Slide Number Placeholder 2">
            <a:extLst>
              <a:ext uri="{FF2B5EF4-FFF2-40B4-BE49-F238E27FC236}">
                <a16:creationId xmlns:a16="http://schemas.microsoft.com/office/drawing/2014/main" id="{404D4667-4D68-40B3-92FD-5574A3F61FAE}"/>
              </a:ext>
            </a:extLst>
          </p:cNvPr>
          <p:cNvSpPr>
            <a:spLocks noGrp="1"/>
          </p:cNvSpPr>
          <p:nvPr>
            <p:ph type="sldNum" sz="quarter" idx="10"/>
          </p:nvPr>
        </p:nvSpPr>
        <p:spPr/>
        <p:txBody>
          <a:bodyPr/>
          <a:lstStyle/>
          <a:p>
            <a:fld id="{56EE7987-312B-4AAA-96D5-22C04B111186}" type="slidenum">
              <a:rPr lang="en-US" altLang="en-US" smtClean="0"/>
              <a:pPr/>
              <a:t>15</a:t>
            </a:fld>
            <a:endParaRPr lang="en-US" altLang="en-US"/>
          </a:p>
        </p:txBody>
      </p:sp>
    </p:spTree>
    <p:extLst>
      <p:ext uri="{BB962C8B-B14F-4D97-AF65-F5344CB8AC3E}">
        <p14:creationId xmlns:p14="http://schemas.microsoft.com/office/powerpoint/2010/main" val="1367964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ln/>
        </p:spPr>
      </p:sp>
      <p:sp>
        <p:nvSpPr>
          <p:cNvPr id="3686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r>
              <a:rPr lang="en-US" b="1" dirty="0"/>
              <a:t>Presenter Remarks:</a:t>
            </a:r>
          </a:p>
          <a:p>
            <a:pPr marL="0" indent="0">
              <a:buFont typeface="Arial"/>
              <a:buNone/>
            </a:pPr>
            <a:r>
              <a:rPr lang="en-US" dirty="0"/>
              <a:t>Unfortunately,</a:t>
            </a:r>
            <a:r>
              <a:rPr lang="en-US" baseline="0" dirty="0"/>
              <a:t> </a:t>
            </a:r>
            <a:r>
              <a:rPr lang="en-US" dirty="0"/>
              <a:t>not enough reading goes on during the school day in many classrooms. </a:t>
            </a:r>
          </a:p>
          <a:p>
            <a:pPr marL="0" indent="0">
              <a:buFont typeface="Arial"/>
              <a:buNone/>
            </a:pPr>
            <a:r>
              <a:rPr lang="en-US" dirty="0"/>
              <a:t>David Dickinson, renowned researcher on book reading with children, conducted a study in 100 classrooms and found: </a:t>
            </a:r>
          </a:p>
          <a:p>
            <a:pPr marL="171450" indent="-171450">
              <a:buFont typeface="Arial" panose="020B0604020202020204" pitchFamily="34" charset="0"/>
              <a:buChar char="•"/>
            </a:pPr>
            <a:r>
              <a:rPr lang="en-US" baseline="0" dirty="0"/>
              <a:t>There was no book reading for 66 days in a 169 day period.</a:t>
            </a:r>
          </a:p>
          <a:p>
            <a:pPr marL="171450" indent="-171450">
              <a:buFont typeface="Arial"/>
              <a:buChar char="•"/>
            </a:pPr>
            <a:r>
              <a:rPr lang="en-US" baseline="0" dirty="0"/>
              <a:t>Each book reading session was 9 ½ minutes on average (1.3 books).</a:t>
            </a:r>
          </a:p>
          <a:p>
            <a:pPr marL="171450" indent="-171450">
              <a:buFont typeface="Arial"/>
              <a:buChar char="•"/>
            </a:pPr>
            <a:r>
              <a:rPr lang="en-US" baseline="0" dirty="0"/>
              <a:t>7-8% of the total day was spent on reading.</a:t>
            </a:r>
          </a:p>
          <a:p>
            <a:pPr marL="171450" indent="-171450">
              <a:buFont typeface="Arial"/>
              <a:buChar char="•"/>
            </a:pPr>
            <a:r>
              <a:rPr lang="en-US" baseline="0" dirty="0"/>
              <a:t>72% of the comments during reading had low cognitive demand.</a:t>
            </a:r>
          </a:p>
          <a:p>
            <a:pPr marL="171450" marR="0" lvl="0" indent="-171450" algn="l" defTabSz="457200" rtl="0" eaLnBrk="0" fontAlgn="base" latinLnBrk="0" hangingPunct="0">
              <a:lnSpc>
                <a:spcPct val="100000"/>
              </a:lnSpc>
              <a:spcBef>
                <a:spcPts val="0"/>
              </a:spcBef>
              <a:spcAft>
                <a:spcPct val="0"/>
              </a:spcAft>
              <a:buClrTx/>
              <a:buSzTx/>
              <a:buFont typeface="Arial"/>
              <a:buChar char="•"/>
              <a:tabLst/>
              <a:defRPr/>
            </a:pPr>
            <a:r>
              <a:rPr lang="en-US" sz="1200" dirty="0">
                <a:latin typeface="Arial" charset="0"/>
                <a:cs typeface="Arial" charset="0"/>
              </a:rPr>
              <a:t>(</a:t>
            </a:r>
            <a:r>
              <a:rPr lang="en-US" sz="1200" dirty="0"/>
              <a:t>David K. Dickinson, </a:t>
            </a:r>
            <a:r>
              <a:rPr lang="en-US" sz="1200" i="1" dirty="0"/>
              <a:t>Effective Uses of Books in Preschool Classrooms </a:t>
            </a:r>
            <a:r>
              <a:rPr lang="en-US" sz="1200" dirty="0"/>
              <a:t>presentation for CPIN</a:t>
            </a:r>
            <a:r>
              <a:rPr lang="en-US" sz="1200" i="1" dirty="0"/>
              <a:t>, </a:t>
            </a:r>
            <a:r>
              <a:rPr lang="en-US" sz="1200" i="0" dirty="0"/>
              <a:t>Slide 3, </a:t>
            </a:r>
            <a:r>
              <a:rPr lang="en-US" sz="1200" dirty="0"/>
              <a:t>October 27, 2005</a:t>
            </a:r>
            <a:r>
              <a:rPr lang="en-US" sz="1200" dirty="0">
                <a:latin typeface="Arial" charset="0"/>
                <a:cs typeface="Arial" charset="0"/>
              </a:rPr>
              <a:t>) </a:t>
            </a:r>
          </a:p>
          <a:p>
            <a:pPr marL="171450" indent="-171450">
              <a:buFont typeface="Arial"/>
              <a:buChar char="•"/>
            </a:pPr>
            <a:endParaRPr lang="en-US" baseline="0" dirty="0"/>
          </a:p>
          <a:p>
            <a:pPr marL="171450" indent="-171450">
              <a:buFont typeface="Arial"/>
              <a:buChar char="•"/>
            </a:pPr>
            <a:endParaRPr lang="en-US" dirty="0"/>
          </a:p>
          <a:p>
            <a:endParaRPr lang="en-US" dirty="0"/>
          </a:p>
          <a:p>
            <a:r>
              <a:rPr lang="en-US" dirty="0"/>
              <a:t> </a:t>
            </a:r>
            <a:endParaRPr lang="en-US" b="1" dirty="0"/>
          </a:p>
          <a:p>
            <a:endParaRPr lang="en-US" b="1" dirty="0"/>
          </a:p>
          <a:p>
            <a:endParaRPr lang="en-US" b="1" dirty="0"/>
          </a:p>
        </p:txBody>
      </p:sp>
      <p:sp>
        <p:nvSpPr>
          <p:cNvPr id="2" name="Slide Number Placeholder 1">
            <a:extLst>
              <a:ext uri="{FF2B5EF4-FFF2-40B4-BE49-F238E27FC236}">
                <a16:creationId xmlns:a16="http://schemas.microsoft.com/office/drawing/2014/main" id="{5BA0DFCF-1102-4E7F-A4A7-D5933F682ED0}"/>
              </a:ext>
            </a:extLst>
          </p:cNvPr>
          <p:cNvSpPr>
            <a:spLocks noGrp="1"/>
          </p:cNvSpPr>
          <p:nvPr>
            <p:ph type="sldNum" sz="quarter" idx="10"/>
          </p:nvPr>
        </p:nvSpPr>
        <p:spPr/>
        <p:txBody>
          <a:bodyPr/>
          <a:lstStyle/>
          <a:p>
            <a:fld id="{56EE7987-312B-4AAA-96D5-22C04B111186}" type="slidenum">
              <a:rPr lang="en-US" altLang="en-US" smtClean="0"/>
              <a:pPr/>
              <a:t>16</a:t>
            </a:fld>
            <a:endParaRPr lang="en-US" altLang="en-US"/>
          </a:p>
        </p:txBody>
      </p:sp>
    </p:spTree>
    <p:extLst>
      <p:ext uri="{BB962C8B-B14F-4D97-AF65-F5344CB8AC3E}">
        <p14:creationId xmlns:p14="http://schemas.microsoft.com/office/powerpoint/2010/main" val="2172487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b="1" dirty="0"/>
              <a:t>Presenter Remarks:</a:t>
            </a:r>
          </a:p>
          <a:p>
            <a:pPr marL="0" indent="0">
              <a:buFont typeface="Arial"/>
              <a:buNone/>
            </a:pPr>
            <a:r>
              <a:rPr lang="en-US" b="0" baseline="0" dirty="0"/>
              <a:t>Studies on reading guide us to </a:t>
            </a:r>
            <a:r>
              <a:rPr lang="en-US" b="0" dirty="0"/>
              <a:t>several key recommendations</a:t>
            </a:r>
            <a:r>
              <a:rPr lang="en-US" b="0" baseline="0" dirty="0"/>
              <a:t> toward supporting children’s comprehension of age-appropriate text. </a:t>
            </a:r>
          </a:p>
          <a:p>
            <a:pPr marL="0" indent="0">
              <a:buFont typeface="Arial"/>
              <a:buNone/>
            </a:pPr>
            <a:endParaRPr lang="en-US" b="0" baseline="0" dirty="0"/>
          </a:p>
          <a:p>
            <a:pPr marL="0" indent="0">
              <a:buFont typeface="Arial"/>
              <a:buNone/>
            </a:pPr>
            <a:r>
              <a:rPr lang="en-US" b="0" baseline="0" dirty="0"/>
              <a:t>On the slide you see a few of the important reading recommendations provided in the Preschool Curriculum Framework:</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b="0" baseline="0" dirty="0"/>
              <a:t>“</a:t>
            </a:r>
            <a:r>
              <a:rPr lang="en-US" b="1" baseline="0" dirty="0"/>
              <a:t>Read stories daily</a:t>
            </a:r>
            <a:r>
              <a:rPr lang="en-US" b="0" baseline="0" dirty="0"/>
              <a:t>. </a:t>
            </a:r>
            <a:r>
              <a:rPr lang="en-US" b="0" kern="1200" dirty="0">
                <a:solidFill>
                  <a:schemeClr val="tx1"/>
                </a:solidFill>
                <a:effectLst/>
                <a:latin typeface="Arial" charset="0"/>
                <a:ea typeface="ＭＳ Ｐゴシック" charset="0"/>
                <a:cs typeface="ＭＳ Ｐゴシック" charset="0"/>
              </a:rPr>
              <a:t>Children learn to comprehend and analyze stories as they listen and think about stories in the company of adults who respond to their comments and questions and who ask questions and share their thinking” (PCF,</a:t>
            </a:r>
            <a:r>
              <a:rPr lang="en-US" b="0" kern="1200" baseline="0" dirty="0">
                <a:solidFill>
                  <a:schemeClr val="tx1"/>
                </a:solidFill>
                <a:effectLst/>
                <a:latin typeface="Arial" charset="0"/>
                <a:ea typeface="ＭＳ Ｐゴシック" charset="0"/>
                <a:cs typeface="ＭＳ Ｐゴシック" charset="0"/>
              </a:rPr>
              <a:t> Vol. 1</a:t>
            </a:r>
            <a:r>
              <a:rPr lang="en-US" b="0" kern="1200" dirty="0">
                <a:solidFill>
                  <a:schemeClr val="tx1"/>
                </a:solidFill>
                <a:effectLst/>
                <a:latin typeface="Arial" charset="0"/>
                <a:ea typeface="ＭＳ Ｐゴシック" charset="0"/>
                <a:cs typeface="ＭＳ Ｐゴシック" charset="0"/>
              </a:rPr>
              <a:t>, p. 148).</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b="0" baseline="0" dirty="0"/>
              <a:t>“</a:t>
            </a:r>
            <a:r>
              <a:rPr lang="en-US" b="1" baseline="0" dirty="0"/>
              <a:t>Plan support for story reading</a:t>
            </a:r>
            <a:r>
              <a:rPr lang="en-US" b="0" baseline="0" dirty="0"/>
              <a:t>…</a:t>
            </a:r>
            <a:r>
              <a:rPr lang="en-US" b="0" kern="1200" dirty="0">
                <a:solidFill>
                  <a:schemeClr val="tx1"/>
                </a:solidFill>
                <a:effectLst/>
                <a:latin typeface="Arial" charset="0"/>
                <a:ea typeface="ＭＳ Ｐゴシック" charset="0"/>
                <a:cs typeface="ＭＳ Ｐゴシック" charset="0"/>
              </a:rPr>
              <a:t>Plan</a:t>
            </a:r>
            <a:r>
              <a:rPr lang="en-US" b="1" kern="1200" dirty="0">
                <a:solidFill>
                  <a:schemeClr val="tx1"/>
                </a:solidFill>
                <a:effectLst/>
                <a:latin typeface="Arial" charset="0"/>
                <a:ea typeface="ＭＳ Ｐゴシック" charset="0"/>
                <a:cs typeface="ＭＳ Ｐゴシック" charset="0"/>
              </a:rPr>
              <a:t> </a:t>
            </a:r>
            <a:r>
              <a:rPr lang="en-US" b="0" kern="1200" dirty="0">
                <a:solidFill>
                  <a:schemeClr val="tx1"/>
                </a:solidFill>
                <a:effectLst/>
                <a:latin typeface="Arial" charset="0"/>
                <a:ea typeface="ＭＳ Ｐゴシック" charset="0"/>
                <a:cs typeface="ＭＳ Ｐゴシック" charset="0"/>
              </a:rPr>
              <a:t>comments to make, questions to ask, and ways of using the illustrations to aid children’s understanding of the story as you read it for the first time” (PCF,</a:t>
            </a:r>
            <a:r>
              <a:rPr lang="en-US" b="0" kern="1200" baseline="0" dirty="0">
                <a:solidFill>
                  <a:schemeClr val="tx1"/>
                </a:solidFill>
                <a:effectLst/>
                <a:latin typeface="Arial" charset="0"/>
                <a:ea typeface="ＭＳ Ｐゴシック" charset="0"/>
                <a:cs typeface="ＭＳ Ｐゴシック" charset="0"/>
              </a:rPr>
              <a:t> Vol. 1</a:t>
            </a:r>
            <a:r>
              <a:rPr lang="en-US" b="0" kern="1200" dirty="0">
                <a:solidFill>
                  <a:schemeClr val="tx1"/>
                </a:solidFill>
                <a:effectLst/>
                <a:latin typeface="Arial" charset="0"/>
                <a:ea typeface="ＭＳ Ｐゴシック" charset="0"/>
                <a:cs typeface="ＭＳ Ｐゴシック" charset="0"/>
              </a:rPr>
              <a:t>,</a:t>
            </a:r>
            <a:r>
              <a:rPr lang="en-US" b="0" kern="1200" baseline="0" dirty="0">
                <a:solidFill>
                  <a:schemeClr val="tx1"/>
                </a:solidFill>
                <a:effectLst/>
                <a:latin typeface="Arial" charset="0"/>
                <a:ea typeface="ＭＳ Ｐゴシック" charset="0"/>
                <a:cs typeface="ＭＳ Ｐゴシック" charset="0"/>
              </a:rPr>
              <a:t> p. </a:t>
            </a:r>
            <a:r>
              <a:rPr lang="en-US" b="0" kern="1200" dirty="0">
                <a:solidFill>
                  <a:schemeClr val="tx1"/>
                </a:solidFill>
                <a:effectLst/>
                <a:latin typeface="Arial" charset="0"/>
                <a:ea typeface="ＭＳ Ｐゴシック" charset="0"/>
                <a:cs typeface="ＭＳ Ｐゴシック" charset="0"/>
              </a:rPr>
              <a:t>148).</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b="1" baseline="0" dirty="0"/>
              <a:t>Read a story several times over a few days</a:t>
            </a:r>
            <a:r>
              <a:rPr lang="en-US" b="0" baseline="0" dirty="0"/>
              <a:t>…</a:t>
            </a:r>
            <a:r>
              <a:rPr lang="en-US" b="0" kern="1200" dirty="0">
                <a:solidFill>
                  <a:schemeClr val="tx1"/>
                </a:solidFill>
                <a:effectLst/>
                <a:latin typeface="Arial" charset="0"/>
                <a:ea typeface="ＭＳ Ｐゴシック" charset="0"/>
                <a:cs typeface="ＭＳ Ｐゴシック" charset="0"/>
              </a:rPr>
              <a:t>With this approach, a teacher monitors</a:t>
            </a:r>
            <a:r>
              <a:rPr lang="en-US" b="0" kern="1200" baseline="0" dirty="0">
                <a:solidFill>
                  <a:schemeClr val="tx1"/>
                </a:solidFill>
                <a:effectLst/>
                <a:latin typeface="Arial" charset="0"/>
                <a:ea typeface="ＭＳ Ｐゴシック" charset="0"/>
                <a:cs typeface="ＭＳ Ｐゴシック" charset="0"/>
              </a:rPr>
              <a:t> </a:t>
            </a:r>
            <a:r>
              <a:rPr lang="en-US" b="0" kern="1200" dirty="0">
                <a:solidFill>
                  <a:schemeClr val="tx1"/>
                </a:solidFill>
                <a:effectLst/>
                <a:latin typeface="Arial" charset="0"/>
                <a:ea typeface="ＭＳ Ｐゴシック" charset="0"/>
                <a:cs typeface="ＭＳ Ｐゴシック" charset="0"/>
              </a:rPr>
              <a:t>a child’s understanding of a story, helps</a:t>
            </a:r>
            <a:r>
              <a:rPr lang="en-US" b="0" kern="1200" baseline="0" dirty="0">
                <a:solidFill>
                  <a:schemeClr val="tx1"/>
                </a:solidFill>
                <a:effectLst/>
                <a:latin typeface="Arial" charset="0"/>
                <a:ea typeface="ＭＳ Ｐゴシック" charset="0"/>
                <a:cs typeface="ＭＳ Ｐゴシック" charset="0"/>
              </a:rPr>
              <a:t> </a:t>
            </a:r>
            <a:r>
              <a:rPr lang="en-US" b="0" kern="1200" dirty="0">
                <a:solidFill>
                  <a:schemeClr val="tx1"/>
                </a:solidFill>
                <a:effectLst/>
                <a:latin typeface="Arial" charset="0"/>
                <a:ea typeface="ＭＳ Ｐゴシック" charset="0"/>
                <a:cs typeface="ＭＳ Ｐゴシック" charset="0"/>
              </a:rPr>
              <a:t>a child understand more of the story’s parts, and expands the child’s expressive language, all of which</a:t>
            </a:r>
            <a:r>
              <a:rPr lang="en-US" b="0" kern="1200" baseline="0" dirty="0">
                <a:solidFill>
                  <a:schemeClr val="tx1"/>
                </a:solidFill>
                <a:effectLst/>
                <a:latin typeface="Arial" charset="0"/>
                <a:ea typeface="ＭＳ Ｐゴシック" charset="0"/>
                <a:cs typeface="ＭＳ Ｐゴシック" charset="0"/>
              </a:rPr>
              <a:t> </a:t>
            </a:r>
            <a:r>
              <a:rPr lang="en-US" b="0" kern="1200" dirty="0">
                <a:solidFill>
                  <a:schemeClr val="tx1"/>
                </a:solidFill>
                <a:effectLst/>
                <a:latin typeface="Arial" charset="0"/>
                <a:ea typeface="ＭＳ Ｐゴシック" charset="0"/>
                <a:cs typeface="ＭＳ Ｐゴシック" charset="0"/>
              </a:rPr>
              <a:t>help a child learn to retell a story on his or her own” (PCF,</a:t>
            </a:r>
            <a:r>
              <a:rPr lang="en-US" b="0" kern="1200" baseline="0" dirty="0">
                <a:solidFill>
                  <a:schemeClr val="tx1"/>
                </a:solidFill>
                <a:effectLst/>
                <a:latin typeface="Arial" charset="0"/>
                <a:ea typeface="ＭＳ Ｐゴシック" charset="0"/>
                <a:cs typeface="ＭＳ Ｐゴシック" charset="0"/>
              </a:rPr>
              <a:t> Vol. 1</a:t>
            </a:r>
            <a:r>
              <a:rPr lang="en-US" b="0" kern="1200" dirty="0">
                <a:solidFill>
                  <a:schemeClr val="tx1"/>
                </a:solidFill>
                <a:effectLst/>
                <a:latin typeface="Arial" charset="0"/>
                <a:ea typeface="ＭＳ Ｐゴシック" charset="0"/>
                <a:cs typeface="ＭＳ Ｐゴシック" charset="0"/>
              </a:rPr>
              <a:t>,</a:t>
            </a:r>
            <a:r>
              <a:rPr lang="en-US" b="0" kern="1200" dirty="0">
                <a:solidFill>
                  <a:srgbClr val="FF0000"/>
                </a:solidFill>
                <a:effectLst/>
                <a:latin typeface="Arial" charset="0"/>
                <a:ea typeface="ＭＳ Ｐゴシック" charset="0"/>
                <a:cs typeface="ＭＳ Ｐゴシック" charset="0"/>
              </a:rPr>
              <a:t> p. </a:t>
            </a:r>
            <a:r>
              <a:rPr lang="en-US" b="0" kern="1200" dirty="0">
                <a:solidFill>
                  <a:schemeClr val="tx1"/>
                </a:solidFill>
                <a:effectLst/>
                <a:latin typeface="Arial" charset="0"/>
                <a:ea typeface="ＭＳ Ｐゴシック" charset="0"/>
                <a:cs typeface="ＭＳ Ｐゴシック" charset="0"/>
              </a:rPr>
              <a:t>148).</a:t>
            </a: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b="1" kern="1200" dirty="0">
                <a:solidFill>
                  <a:schemeClr val="tx1"/>
                </a:solidFill>
                <a:effectLst/>
                <a:latin typeface="Arial" charset="0"/>
                <a:ea typeface="ＭＳ Ｐゴシック" charset="0"/>
              </a:rPr>
              <a:t>Help</a:t>
            </a:r>
            <a:r>
              <a:rPr lang="en-US" b="1" kern="1200" baseline="0" dirty="0">
                <a:solidFill>
                  <a:schemeClr val="tx1"/>
                </a:solidFill>
                <a:effectLst/>
                <a:latin typeface="Arial" charset="0"/>
                <a:ea typeface="ＭＳ Ｐゴシック" charset="0"/>
              </a:rPr>
              <a:t> children understand the words and sentences in a story</a:t>
            </a:r>
            <a:r>
              <a:rPr lang="en-US" b="0" kern="1200" baseline="0" dirty="0">
                <a:solidFill>
                  <a:schemeClr val="tx1"/>
                </a:solidFill>
                <a:effectLst/>
                <a:latin typeface="Arial" charset="0"/>
                <a:ea typeface="ＭＳ Ｐゴシック" charset="0"/>
              </a:rPr>
              <a:t>…While</a:t>
            </a:r>
            <a:r>
              <a:rPr lang="en-US" b="1" kern="1200" baseline="0" dirty="0">
                <a:solidFill>
                  <a:schemeClr val="tx1"/>
                </a:solidFill>
                <a:effectLst/>
                <a:latin typeface="Arial" charset="0"/>
                <a:ea typeface="ＭＳ Ｐゴシック" charset="0"/>
              </a:rPr>
              <a:t> </a:t>
            </a:r>
            <a:r>
              <a:rPr lang="en-US" b="0" kern="1200" baseline="0" dirty="0">
                <a:solidFill>
                  <a:schemeClr val="tx1"/>
                </a:solidFill>
                <a:effectLst/>
                <a:latin typeface="Arial" charset="0"/>
                <a:ea typeface="ＭＳ Ｐゴシック" charset="0"/>
              </a:rPr>
              <a:t>reading a book, teachers can explain explicitly the meanings of some new words, using friendly explanations” (PCF, Vol. 1, p. 148).</a:t>
            </a:r>
            <a:endParaRPr lang="en-US" dirty="0"/>
          </a:p>
          <a:p>
            <a:pPr marL="228600" indent="-228600">
              <a:buFont typeface="+mj-lt"/>
              <a:buAutoNum type="arabicPeriod"/>
            </a:pPr>
            <a:endParaRPr lang="en-US" b="0" baseline="0" dirty="0"/>
          </a:p>
          <a:p>
            <a:pPr marL="0" indent="0">
              <a:buFont typeface="Arial"/>
              <a:buNone/>
            </a:pPr>
            <a:r>
              <a:rPr lang="en-US" b="0" baseline="0" dirty="0"/>
              <a:t>Can you think of ways to include more reading in your classroom? </a:t>
            </a:r>
            <a:r>
              <a:rPr lang="en-US" b="0" i="1" baseline="0" dirty="0"/>
              <a:t>Ask for two or three volunteers.</a:t>
            </a:r>
            <a:r>
              <a:rPr lang="en-US" b="0" baseline="0" dirty="0"/>
              <a:t> </a:t>
            </a:r>
          </a:p>
          <a:p>
            <a:pPr marL="171450" indent="-171450">
              <a:buFont typeface="Arial"/>
              <a:buChar char="•"/>
            </a:pPr>
            <a:endParaRPr lang="en-US" b="0" baseline="0" dirty="0"/>
          </a:p>
          <a:p>
            <a:pPr marL="0" marR="0" lvl="0" indent="0" algn="l" defTabSz="457200" rtl="0" eaLnBrk="0" fontAlgn="base" latinLnBrk="0" hangingPunct="0">
              <a:lnSpc>
                <a:spcPct val="100000"/>
              </a:lnSpc>
              <a:spcBef>
                <a:spcPct val="30000"/>
              </a:spcBef>
              <a:spcAft>
                <a:spcPct val="0"/>
              </a:spcAft>
              <a:buClrTx/>
              <a:buSzTx/>
              <a:buFont typeface="Arial"/>
              <a:buNone/>
              <a:tabLst/>
              <a:defRPr/>
            </a:pPr>
            <a:r>
              <a:rPr lang="en-US" b="0" baseline="0" dirty="0"/>
              <a:t>Throughout the rest of the training more recommendations will be revealed and discussed. These recommendations can all be found in the Preschool Curriculum Framework as well as in the ELA/ELD Framework.</a:t>
            </a:r>
            <a:r>
              <a:rPr lang="en-US" b="0" dirty="0"/>
              <a:t> </a:t>
            </a:r>
          </a:p>
          <a:p>
            <a:pPr marL="0" indent="0">
              <a:buFont typeface="Arial"/>
              <a:buNone/>
            </a:pPr>
            <a:endParaRPr lang="en-US" b="0" dirty="0"/>
          </a:p>
        </p:txBody>
      </p:sp>
      <p:sp>
        <p:nvSpPr>
          <p:cNvPr id="4" name="Slide Number Placeholder 3"/>
          <p:cNvSpPr>
            <a:spLocks noGrp="1"/>
          </p:cNvSpPr>
          <p:nvPr>
            <p:ph type="sldNum" sz="quarter" idx="10"/>
          </p:nvPr>
        </p:nvSpPr>
        <p:spPr/>
        <p:txBody>
          <a:bodyPr/>
          <a:lstStyle/>
          <a:p>
            <a:fld id="{D305B610-5561-8849-8A2F-D8625E1B921A}" type="slidenum">
              <a:rPr lang="en-US" smtClean="0"/>
              <a:pPr/>
              <a:t>17</a:t>
            </a:fld>
            <a:endParaRPr lang="en-US"/>
          </a:p>
        </p:txBody>
      </p:sp>
    </p:spTree>
    <p:extLst>
      <p:ext uri="{BB962C8B-B14F-4D97-AF65-F5344CB8AC3E}">
        <p14:creationId xmlns:p14="http://schemas.microsoft.com/office/powerpoint/2010/main" val="3882235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a:ln/>
        </p:spPr>
      </p:sp>
      <p:sp>
        <p:nvSpPr>
          <p:cNvPr id="409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r>
              <a:rPr lang="en-US" b="1" dirty="0"/>
              <a:t>Presenter Remarks: </a:t>
            </a:r>
          </a:p>
          <a:p>
            <a:r>
              <a:rPr lang="en-US" dirty="0"/>
              <a:t>Each domain in the Preschool Learning Foundations has a series of guiding principles that provide the lens for the entire chapter. This is one guiding principle in the Language and Literacy domain that is particularly informative when considering comprehension. </a:t>
            </a:r>
          </a:p>
          <a:p>
            <a:endParaRPr lang="en-US" dirty="0"/>
          </a:p>
          <a:p>
            <a:pPr marL="0" indent="0">
              <a:buNone/>
              <a:defRPr/>
            </a:pPr>
            <a:r>
              <a:rPr lang="en-US" i="1" dirty="0"/>
              <a:t>Invite someone to read the guiding principle on the slide:</a:t>
            </a:r>
            <a:r>
              <a:rPr lang="en-US" i="1" baseline="0" dirty="0"/>
              <a:t> </a:t>
            </a:r>
            <a:r>
              <a:rPr lang="en-US" i="1" dirty="0"/>
              <a:t>“Language and literacy work together” </a:t>
            </a:r>
            <a:r>
              <a:rPr lang="en-US" i="0" dirty="0"/>
              <a:t>(</a:t>
            </a:r>
            <a:r>
              <a:rPr lang="en-US" dirty="0"/>
              <a:t>PCF,</a:t>
            </a:r>
            <a:r>
              <a:rPr lang="en-US" baseline="0" dirty="0"/>
              <a:t> Vol. 1</a:t>
            </a:r>
            <a:r>
              <a:rPr lang="en-US" dirty="0"/>
              <a:t>, p.</a:t>
            </a:r>
            <a:r>
              <a:rPr lang="en-US" baseline="0" dirty="0"/>
              <a:t> </a:t>
            </a:r>
            <a:r>
              <a:rPr lang="en-US" dirty="0"/>
              <a:t>100).</a:t>
            </a:r>
          </a:p>
          <a:p>
            <a:endParaRPr lang="en-US" dirty="0"/>
          </a:p>
          <a:p>
            <a:r>
              <a:rPr lang="en-US" dirty="0"/>
              <a:t>What implications might this statement have for supporting comprehension development?</a:t>
            </a:r>
          </a:p>
          <a:p>
            <a:endParaRPr lang="en-US" dirty="0"/>
          </a:p>
          <a:p>
            <a:r>
              <a:rPr lang="en-US" b="1" dirty="0"/>
              <a:t>Optional:</a:t>
            </a:r>
          </a:p>
          <a:p>
            <a:r>
              <a:rPr lang="en-US" dirty="0"/>
              <a:t>The</a:t>
            </a:r>
            <a:r>
              <a:rPr lang="en-US" baseline="0" dirty="0"/>
              <a:t> following are optional d</a:t>
            </a:r>
            <a:r>
              <a:rPr lang="en-US" dirty="0"/>
              <a:t>iscussion points to highlight:</a:t>
            </a:r>
          </a:p>
          <a:p>
            <a:pPr marL="171450" indent="-171450">
              <a:buFont typeface="Arial" panose="020B0604020202020204" pitchFamily="34" charset="0"/>
              <a:buChar char="•"/>
            </a:pPr>
            <a:r>
              <a:rPr lang="en-US" dirty="0"/>
              <a:t>“Children with well-developed oral language are likely to succeed in reading comprehension in later grade levels than children with less well-developed oral language” (PCF,</a:t>
            </a:r>
            <a:r>
              <a:rPr lang="en-US" baseline="0" dirty="0"/>
              <a:t> Vol. 1</a:t>
            </a:r>
            <a:r>
              <a:rPr lang="en-US" dirty="0"/>
              <a:t>, p. 100).</a:t>
            </a:r>
          </a:p>
          <a:p>
            <a:pPr marL="171450" indent="-171450">
              <a:buFont typeface="Arial" panose="020B0604020202020204" pitchFamily="34" charset="0"/>
              <a:buChar char="•"/>
            </a:pPr>
            <a:r>
              <a:rPr lang="en-US" dirty="0"/>
              <a:t>“…language and literacy learning often occur together in the same context. For example, talking with a child about what happened the day before sup- ports both language development and </a:t>
            </a:r>
            <a:r>
              <a:rPr lang="en-US" b="1" dirty="0"/>
              <a:t>narrative </a:t>
            </a:r>
            <a:r>
              <a:rPr lang="en-US" dirty="0"/>
              <a:t>skills. Helping children find their names on the helper chart and explaining how the helper chart system works support both literacy and language“</a:t>
            </a:r>
            <a:r>
              <a:rPr lang="en-US" baseline="0" dirty="0"/>
              <a:t> (</a:t>
            </a:r>
            <a:r>
              <a:rPr lang="en-US" dirty="0"/>
              <a:t>PCF,</a:t>
            </a:r>
            <a:r>
              <a:rPr lang="en-US" baseline="0" dirty="0"/>
              <a:t> Vol. 1</a:t>
            </a:r>
            <a:r>
              <a:rPr lang="en-US" dirty="0"/>
              <a:t>,</a:t>
            </a:r>
            <a:r>
              <a:rPr lang="en-US" baseline="0" dirty="0"/>
              <a:t> p. </a:t>
            </a:r>
            <a:r>
              <a:rPr lang="en-US" dirty="0"/>
              <a:t>100).</a:t>
            </a:r>
          </a:p>
          <a:p>
            <a:endParaRPr lang="en-US" dirty="0"/>
          </a:p>
          <a:p>
            <a:r>
              <a:rPr lang="en-US" dirty="0"/>
              <a:t>Invite participants to turn to page 100 in the Preschool Curriculum Framework and read through this guiding principle.</a:t>
            </a: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D1513A44-5B4D-9E48-8EFC-7C907BBB3905}" type="slidenum">
              <a:rPr lang="en-US">
                <a:cs typeface="Arial" charset="0"/>
              </a:rPr>
              <a:pPr/>
              <a:t>18</a:t>
            </a:fld>
            <a:endParaRPr lang="en-US" dirty="0">
              <a:cs typeface="Arial" charset="0"/>
            </a:endParaRPr>
          </a:p>
        </p:txBody>
      </p:sp>
    </p:spTree>
    <p:extLst>
      <p:ext uri="{BB962C8B-B14F-4D97-AF65-F5344CB8AC3E}">
        <p14:creationId xmlns:p14="http://schemas.microsoft.com/office/powerpoint/2010/main" val="1554603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defTabSz="457200"/>
            <a:r>
              <a:rPr lang="en-US" b="1" dirty="0"/>
              <a:t>Presenter Remarks: </a:t>
            </a:r>
          </a:p>
          <a:p>
            <a:pPr defTabSz="457200"/>
            <a:r>
              <a:rPr lang="en-US" dirty="0"/>
              <a:t>The Preschool Curriculum Framework offers guidance on how teachers can support the learning and development described in the foundations through environments,</a:t>
            </a:r>
            <a:r>
              <a:rPr lang="en-US" baseline="0" dirty="0"/>
              <a:t> </a:t>
            </a:r>
            <a:r>
              <a:rPr lang="en-US" dirty="0"/>
              <a:t>materials, and experiences that are developmentally appropriate, individually and culturally meaningful,</a:t>
            </a:r>
            <a:r>
              <a:rPr lang="en-US" baseline="0" dirty="0"/>
              <a:t> and </a:t>
            </a:r>
            <a:r>
              <a:rPr lang="en-US" dirty="0"/>
              <a:t>engaging</a:t>
            </a:r>
            <a:r>
              <a:rPr lang="en-US" baseline="0" dirty="0"/>
              <a:t> to</a:t>
            </a:r>
            <a:r>
              <a:rPr lang="en-US" dirty="0"/>
              <a:t> families.</a:t>
            </a:r>
          </a:p>
          <a:p>
            <a:pPr defTabSz="457200"/>
            <a:endParaRPr lang="en-US" dirty="0"/>
          </a:p>
          <a:p>
            <a:pPr defTabSz="457200"/>
            <a:r>
              <a:rPr lang="en-US" dirty="0"/>
              <a:t>“Teachers address ideas and concepts that children can grasp at their developmental level and then progressively build on what children already know and understand. This approach applies to all children, including children with various abilities, disabilities, or other special needs (such as delays in language, cognition, or physical ability)” (PCF,</a:t>
            </a:r>
            <a:r>
              <a:rPr lang="en-US" baseline="0" dirty="0"/>
              <a:t> Vol. 2</a:t>
            </a:r>
            <a:r>
              <a:rPr lang="en-US" dirty="0"/>
              <a:t>, p. 227).</a:t>
            </a:r>
          </a:p>
          <a:p>
            <a:pPr defTabSz="457200" eaLnBrk="1" hangingPunct="1"/>
            <a:endParaRPr lang="en-US" dirty="0"/>
          </a:p>
          <a:p>
            <a:pPr defTabSz="457200" eaLnBrk="1" hangingPunct="1"/>
            <a:r>
              <a:rPr lang="en-US" dirty="0"/>
              <a:t>Let’s look at an example </a:t>
            </a:r>
            <a:r>
              <a:rPr lang="en-US" baseline="0" dirty="0"/>
              <a:t>from the Preschool Curriculum Framework </a:t>
            </a:r>
            <a:r>
              <a:rPr lang="en-US" dirty="0"/>
              <a:t>for creating an inclusive environment.</a:t>
            </a:r>
            <a:r>
              <a:rPr lang="en-US" baseline="0" dirty="0"/>
              <a:t> </a:t>
            </a:r>
          </a:p>
          <a:p>
            <a:pPr defTabSz="457200" eaLnBrk="1" hangingPunct="1"/>
            <a:endParaRPr lang="en-US" baseline="0" dirty="0"/>
          </a:p>
          <a:p>
            <a:pPr defTabSz="457200" eaLnBrk="1" hangingPunct="1"/>
            <a:r>
              <a:rPr lang="en-US" dirty="0"/>
              <a:t>“Some children may need assistance in holding a book or turning the pages either through assistive technology or with the help of an adult or peer. For example, a book can be mounted so that a child need not hold it, and sturdy tabs placed on a book</a:t>
            </a:r>
            <a:r>
              <a:rPr lang="ja-JP" altLang="en-US" dirty="0"/>
              <a:t>’</a:t>
            </a:r>
            <a:r>
              <a:rPr lang="en-US" altLang="ja-JP" dirty="0"/>
              <a:t>s pages make them easier to turn” (PCF,</a:t>
            </a:r>
            <a:r>
              <a:rPr lang="en-US" altLang="ja-JP" baseline="0" dirty="0"/>
              <a:t> Vol. 1</a:t>
            </a:r>
            <a:r>
              <a:rPr lang="en-US" altLang="ja-JP" dirty="0"/>
              <a:t>, p. 106).</a:t>
            </a:r>
          </a:p>
          <a:p>
            <a:pPr defTabSz="457200"/>
            <a:endParaRPr lang="en-US" dirty="0"/>
          </a:p>
        </p:txBody>
      </p:sp>
      <p:sp>
        <p:nvSpPr>
          <p:cNvPr id="2" name="Slide Number Placeholder 1">
            <a:extLst>
              <a:ext uri="{FF2B5EF4-FFF2-40B4-BE49-F238E27FC236}">
                <a16:creationId xmlns:a16="http://schemas.microsoft.com/office/drawing/2014/main" id="{2C07481F-95CD-47A3-84E1-87AE56C62C85}"/>
              </a:ext>
            </a:extLst>
          </p:cNvPr>
          <p:cNvSpPr>
            <a:spLocks noGrp="1"/>
          </p:cNvSpPr>
          <p:nvPr>
            <p:ph type="sldNum" sz="quarter" idx="10"/>
          </p:nvPr>
        </p:nvSpPr>
        <p:spPr/>
        <p:txBody>
          <a:bodyPr/>
          <a:lstStyle/>
          <a:p>
            <a:fld id="{56EE7987-312B-4AAA-96D5-22C04B111186}" type="slidenum">
              <a:rPr lang="en-US" altLang="en-US" smtClean="0"/>
              <a:pPr/>
              <a:t>19</a:t>
            </a:fld>
            <a:endParaRPr lang="en-US" altLang="en-US"/>
          </a:p>
        </p:txBody>
      </p:sp>
    </p:spTree>
    <p:extLst>
      <p:ext uri="{BB962C8B-B14F-4D97-AF65-F5344CB8AC3E}">
        <p14:creationId xmlns:p14="http://schemas.microsoft.com/office/powerpoint/2010/main" val="3644516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b="1" dirty="0"/>
              <a:t>Presenter Remarks:</a:t>
            </a:r>
          </a:p>
          <a:p>
            <a:pPr>
              <a:spcBef>
                <a:spcPts val="0"/>
              </a:spcBef>
            </a:pPr>
            <a:r>
              <a:rPr lang="en-US" dirty="0"/>
              <a:t>This slide shows the objectives for today’s training:</a:t>
            </a:r>
          </a:p>
          <a:p>
            <a:pPr marL="171450" lvl="0" indent="-171450">
              <a:spcBef>
                <a:spcPts val="0"/>
              </a:spcBef>
              <a:buFont typeface="Arial" panose="020B0604020202020204" pitchFamily="34" charset="0"/>
              <a:buChar char="•"/>
            </a:pPr>
            <a:r>
              <a:rPr lang="en-US" altLang="en-US" sz="1200" dirty="0">
                <a:ea typeface="MS PGothic" panose="020B0600070205080204" pitchFamily="34" charset="-128"/>
              </a:rPr>
              <a:t>Gain understanding of key concepts from the California Preschool Learning Foundations, Volume 1 and the California Preschool Curriculum Framework, Volume 1—Language and Literacy domain, </a:t>
            </a:r>
            <a:r>
              <a:rPr lang="en-US" sz="1200" dirty="0"/>
              <a:t>Reading strand, Comprehension and Analysis of Age-Appropriate Text</a:t>
            </a:r>
            <a:r>
              <a:rPr lang="en-US" altLang="en-US" sz="1200" dirty="0">
                <a:solidFill>
                  <a:prstClr val="black"/>
                </a:solidFill>
                <a:ea typeface="MS PGothic" panose="020B0600070205080204" pitchFamily="34" charset="-128"/>
              </a:rPr>
              <a:t> </a:t>
            </a:r>
            <a:r>
              <a:rPr lang="en-US" altLang="en-US" sz="1200" dirty="0" err="1">
                <a:solidFill>
                  <a:prstClr val="black"/>
                </a:solidFill>
                <a:ea typeface="MS PGothic" panose="020B0600070205080204" pitchFamily="34" charset="-128"/>
              </a:rPr>
              <a:t>substrand</a:t>
            </a:r>
            <a:r>
              <a:rPr lang="en-US" altLang="en-US" sz="1200" dirty="0">
                <a:solidFill>
                  <a:prstClr val="black"/>
                </a:solidFill>
                <a:ea typeface="MS PGothic" panose="020B0600070205080204" pitchFamily="34" charset="-128"/>
              </a:rPr>
              <a:t>.</a:t>
            </a:r>
            <a:endParaRPr lang="en-US" altLang="en-US" sz="1200" dirty="0">
              <a:ea typeface="MS PGothic" panose="020B0600070205080204" pitchFamily="34" charset="-128"/>
            </a:endParaRPr>
          </a:p>
          <a:p>
            <a:pPr marL="171450" lvl="0" indent="-171450">
              <a:spcBef>
                <a:spcPts val="0"/>
              </a:spcBef>
              <a:buFont typeface="Arial" panose="020B0604020202020204" pitchFamily="34" charset="0"/>
              <a:buChar char="•"/>
            </a:pPr>
            <a:r>
              <a:rPr lang="en-US" altLang="en-US" sz="1200" dirty="0">
                <a:ea typeface="MS PGothic" panose="020B0600070205080204" pitchFamily="34" charset="-128"/>
              </a:rPr>
              <a:t>Observe, read, and discuss the developmental continuum for vocabulary that will guide instruction and learning in Transitional Kindergarten (TK).</a:t>
            </a:r>
          </a:p>
          <a:p>
            <a:pPr marL="171450" lvl="0" indent="-171450">
              <a:spcBef>
                <a:spcPts val="0"/>
              </a:spcBef>
              <a:buFont typeface="Arial" panose="020B0604020202020204" pitchFamily="34" charset="0"/>
              <a:buChar char="•"/>
            </a:pPr>
            <a:r>
              <a:rPr lang="en-US" altLang="en-US" sz="1200" dirty="0">
                <a:ea typeface="MS PGothic" panose="020B0600070205080204" pitchFamily="34" charset="-128"/>
              </a:rPr>
              <a:t>Practice using the Preschool Learning Foundations and Preschool Curriculum Framework to intentionally plan developmentally appropriate, cultural, and inclusive strategies that promote the development of skills, knowledge, and behaviors related to language and literacy development.</a:t>
            </a:r>
          </a:p>
          <a:p>
            <a:pPr>
              <a:spcBef>
                <a:spcPts val="0"/>
              </a:spcBef>
            </a:pPr>
            <a:endParaRPr lang="en-US" dirty="0"/>
          </a:p>
          <a:p>
            <a:pPr>
              <a:spcBef>
                <a:spcPts val="0"/>
              </a:spcBef>
            </a:pPr>
            <a:endParaRPr lang="en-US" dirty="0"/>
          </a:p>
        </p:txBody>
      </p:sp>
      <p:sp>
        <p:nvSpPr>
          <p:cNvPr id="4" name="Slide Number Placeholder 3"/>
          <p:cNvSpPr>
            <a:spLocks noGrp="1"/>
          </p:cNvSpPr>
          <p:nvPr>
            <p:ph type="sldNum" sz="quarter" idx="10"/>
          </p:nvPr>
        </p:nvSpPr>
        <p:spPr/>
        <p:txBody>
          <a:bodyPr/>
          <a:lstStyle/>
          <a:p>
            <a:fld id="{EF32236E-DBDE-4F84-8A8D-B4FE3BF401E9}" type="slidenum">
              <a:rPr lang="en-US" altLang="en-US" smtClean="0"/>
              <a:pPr/>
              <a:t>2</a:t>
            </a:fld>
            <a:endParaRPr lang="en-US" altLang="en-US"/>
          </a:p>
        </p:txBody>
      </p:sp>
    </p:spTree>
    <p:extLst>
      <p:ext uri="{BB962C8B-B14F-4D97-AF65-F5344CB8AC3E}">
        <p14:creationId xmlns:p14="http://schemas.microsoft.com/office/powerpoint/2010/main" val="3266528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txBox="1">
            <a:spLocks noGrp="1" noChangeArrowheads="1"/>
          </p:cNvSpPr>
          <p:nvPr/>
        </p:nvSpPr>
        <p:spPr bwMode="auto">
          <a:xfrm>
            <a:off x="3886200" y="8581231"/>
            <a:ext cx="2971800"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eaLnBrk="1" hangingPunct="1"/>
            <a:fld id="{D9123AB1-A536-C241-A9D2-CAF43E50E816}" type="slidenum">
              <a:rPr lang="en-US" b="0">
                <a:cs typeface="Arial" charset="0"/>
              </a:rPr>
              <a:pPr algn="r" eaLnBrk="1" hangingPunct="1"/>
              <a:t>20</a:t>
            </a:fld>
            <a:endParaRPr lang="en-US" b="0">
              <a:cs typeface="Arial"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a:r>
              <a:rPr lang="en-US" b="1" dirty="0"/>
              <a:t>Presenter Remarks: </a:t>
            </a:r>
          </a:p>
          <a:p>
            <a:pPr defTabSz="457200"/>
            <a:r>
              <a:rPr lang="en-US" dirty="0"/>
              <a:t>As we just discussed, language and literacy often develop within contexts</a:t>
            </a:r>
            <a:r>
              <a:rPr lang="en-US" baseline="0" dirty="0"/>
              <a:t> </a:t>
            </a:r>
            <a:r>
              <a:rPr lang="en-US" dirty="0"/>
              <a:t>of the daily routine, classroom environment, home environment, and through interactions with peers and adults. </a:t>
            </a:r>
          </a:p>
          <a:p>
            <a:pPr defTabSz="457200"/>
            <a:endParaRPr lang="en-US" dirty="0"/>
          </a:p>
          <a:p>
            <a:pPr defTabSz="457200"/>
            <a:r>
              <a:rPr lang="en-US" dirty="0"/>
              <a:t>“Topics [in the Preschool Curriculum Framework] include guiding principles (in particular, the vital role of the family in early learning and development); the diversity of young children in California; and the ongoing cycle of observing, documenting, assessing, planning, and implementing curriculum. The</a:t>
            </a:r>
            <a:r>
              <a:rPr lang="en-US" baseline="0" dirty="0"/>
              <a:t> framework </a:t>
            </a:r>
            <a:r>
              <a:rPr lang="en-US" dirty="0"/>
              <a:t>takes an integrated approach to early learning and describes how curriculum planning considers the connections between different domains as children engage in teacher-guided learning activities” (PCF,</a:t>
            </a:r>
            <a:r>
              <a:rPr lang="en-US" baseline="0" dirty="0"/>
              <a:t> Vol. 2</a:t>
            </a:r>
            <a:r>
              <a:rPr lang="en-US" dirty="0"/>
              <a:t>, p. v).</a:t>
            </a:r>
          </a:p>
        </p:txBody>
      </p:sp>
    </p:spTree>
    <p:extLst>
      <p:ext uri="{BB962C8B-B14F-4D97-AF65-F5344CB8AC3E}">
        <p14:creationId xmlns:p14="http://schemas.microsoft.com/office/powerpoint/2010/main" val="202056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Presenter Remarks:</a:t>
            </a:r>
          </a:p>
          <a:p>
            <a:pPr>
              <a:lnSpc>
                <a:spcPct val="80000"/>
              </a:lnSpc>
            </a:pPr>
            <a:r>
              <a:rPr lang="en-US" dirty="0"/>
              <a:t>Now we will move on to an activity called, “Guess</a:t>
            </a:r>
            <a:r>
              <a:rPr lang="en-US" baseline="0" dirty="0"/>
              <a:t> your character!”</a:t>
            </a:r>
            <a:endParaRPr lang="en-US" dirty="0"/>
          </a:p>
          <a:p>
            <a:pPr>
              <a:lnSpc>
                <a:spcPct val="80000"/>
              </a:lnSpc>
            </a:pPr>
            <a:endParaRPr lang="en-US" dirty="0"/>
          </a:p>
          <a:p>
            <a:pPr>
              <a:lnSpc>
                <a:spcPct val="80000"/>
              </a:lnSpc>
              <a:spcAft>
                <a:spcPts val="600"/>
              </a:spcAft>
            </a:pPr>
            <a:r>
              <a:rPr lang="en-US" dirty="0">
                <a:cs typeface="ＭＳ Ｐゴシック" charset="0"/>
              </a:rPr>
              <a:t>Each of you was assigned a secret identity—the name of a well-known storybook character was placed on </a:t>
            </a:r>
            <a:r>
              <a:rPr lang="en-US" altLang="ja-JP" dirty="0">
                <a:cs typeface="ＭＳ Ｐゴシック" charset="0"/>
              </a:rPr>
              <a:t>your back where you can’t see.</a:t>
            </a:r>
            <a:endParaRPr lang="en-US" dirty="0">
              <a:cs typeface="ＭＳ Ｐゴシック" charset="0"/>
            </a:endParaRPr>
          </a:p>
          <a:p>
            <a:pPr>
              <a:lnSpc>
                <a:spcPct val="80000"/>
              </a:lnSpc>
              <a:spcAft>
                <a:spcPts val="600"/>
              </a:spcAft>
            </a:pPr>
            <a:endParaRPr lang="en-US" dirty="0">
              <a:cs typeface="ＭＳ Ｐゴシック" charset="0"/>
            </a:endParaRPr>
          </a:p>
          <a:p>
            <a:pPr>
              <a:lnSpc>
                <a:spcPct val="80000"/>
              </a:lnSpc>
              <a:spcAft>
                <a:spcPts val="600"/>
              </a:spcAft>
            </a:pPr>
            <a:r>
              <a:rPr lang="en-US" dirty="0">
                <a:cs typeface="ＭＳ Ｐゴシック" charset="0"/>
              </a:rPr>
              <a:t>The object is for each of you to figure out which character you are based on the questions you ask your partner. </a:t>
            </a:r>
          </a:p>
          <a:p>
            <a:pPr>
              <a:lnSpc>
                <a:spcPct val="80000"/>
              </a:lnSpc>
            </a:pPr>
            <a:endParaRPr lang="en-US" dirty="0"/>
          </a:p>
          <a:p>
            <a:pPr>
              <a:lnSpc>
                <a:spcPct val="80000"/>
              </a:lnSpc>
            </a:pPr>
            <a:r>
              <a:rPr lang="en-US" b="0" i="1" dirty="0"/>
              <a:t>Move on to the next slide for directions.</a:t>
            </a:r>
          </a:p>
          <a:p>
            <a:endParaRPr lang="en-US" dirty="0"/>
          </a:p>
          <a:p>
            <a:pPr marL="0" marR="0" indent="0" algn="l" defTabSz="457200" rtl="0" eaLnBrk="0" fontAlgn="base" latinLnBrk="0" hangingPunct="0">
              <a:lnSpc>
                <a:spcPct val="100000"/>
              </a:lnSpc>
              <a:spcBef>
                <a:spcPts val="0"/>
              </a:spcBef>
              <a:spcAft>
                <a:spcPct val="0"/>
              </a:spcAft>
              <a:buClrTx/>
              <a:buSzTx/>
              <a:buFontTx/>
              <a:buNone/>
              <a:tabLst/>
              <a:defRPr/>
            </a:pPr>
            <a:r>
              <a:rPr lang="en-US" b="1" i="1" dirty="0"/>
              <a:t>Extra Notes:</a:t>
            </a:r>
          </a:p>
          <a:p>
            <a:pPr marL="0" marR="0" indent="0" algn="l" defTabSz="457200" rtl="0" eaLnBrk="0" fontAlgn="base" latinLnBrk="0" hangingPunct="0">
              <a:lnSpc>
                <a:spcPct val="100000"/>
              </a:lnSpc>
              <a:spcBef>
                <a:spcPts val="0"/>
              </a:spcBef>
              <a:spcAft>
                <a:spcPct val="0"/>
              </a:spcAft>
              <a:buClrTx/>
              <a:buSzTx/>
              <a:buFontTx/>
              <a:buNone/>
              <a:tabLst/>
              <a:defRPr/>
            </a:pPr>
            <a:r>
              <a:rPr lang="en-US" sz="1200" i="1" kern="1200" dirty="0">
                <a:solidFill>
                  <a:schemeClr val="tx1"/>
                </a:solidFill>
                <a:effectLst/>
                <a:latin typeface="Arial" pitchFamily="34" charset="0"/>
                <a:ea typeface="ＭＳ Ｐゴシック" pitchFamily="34" charset="-128"/>
                <a:cs typeface="Arial" pitchFamily="34" charset="0"/>
              </a:rPr>
              <a:t>Story familiarity is connected to family culture. Depending on the audience, you may need to adapt the characters used for this activity.</a:t>
            </a:r>
          </a:p>
          <a:p>
            <a:endParaRPr lang="en-US"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21</a:t>
            </a:fld>
            <a:endParaRPr lang="en-US" altLang="en-US"/>
          </a:p>
        </p:txBody>
      </p:sp>
    </p:spTree>
    <p:extLst>
      <p:ext uri="{BB962C8B-B14F-4D97-AF65-F5344CB8AC3E}">
        <p14:creationId xmlns:p14="http://schemas.microsoft.com/office/powerpoint/2010/main" val="4197547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ln/>
        </p:spPr>
      </p:sp>
      <p:sp>
        <p:nvSpPr>
          <p:cNvPr id="4505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r>
              <a:rPr lang="en-US" b="1" dirty="0"/>
              <a:t>Activity</a:t>
            </a:r>
            <a:r>
              <a:rPr lang="en-US" b="1" baseline="0" dirty="0"/>
              <a:t> 2: Guess Your Character!</a:t>
            </a:r>
          </a:p>
          <a:p>
            <a:endParaRPr lang="en-US" dirty="0"/>
          </a:p>
          <a:p>
            <a:r>
              <a:rPr lang="en-US" b="1" dirty="0"/>
              <a:t>Presenter Remarks:</a:t>
            </a:r>
            <a:br>
              <a:rPr lang="en-US" dirty="0"/>
            </a:br>
            <a:r>
              <a:rPr lang="en-US" dirty="0"/>
              <a:t>I</a:t>
            </a:r>
            <a:r>
              <a:rPr lang="en-US" baseline="0" dirty="0"/>
              <a:t> am going to play some background music for you as you mingle throughout the room.  When the music stops, find </a:t>
            </a:r>
            <a:r>
              <a:rPr lang="en-US" kern="1200" dirty="0">
                <a:solidFill>
                  <a:schemeClr val="tx1"/>
                </a:solidFill>
                <a:effectLst/>
              </a:rPr>
              <a:t>a partner who is not from your table group.</a:t>
            </a:r>
          </a:p>
          <a:p>
            <a:r>
              <a:rPr lang="en-US" sz="1200" kern="1200" dirty="0">
                <a:solidFill>
                  <a:schemeClr val="tx1"/>
                </a:solidFill>
                <a:effectLst/>
                <a:latin typeface="Arial" pitchFamily="34" charset="0"/>
                <a:ea typeface="ＭＳ Ｐゴシック" pitchFamily="34" charset="-128"/>
                <a:cs typeface="Arial" pitchFamily="34" charset="0"/>
              </a:rPr>
              <a:t>Guess Your Character </a:t>
            </a:r>
            <a:endParaRPr lang="en-US" sz="1000" b="0" kern="1200" cap="none" dirty="0">
              <a:solidFill>
                <a:schemeClr val="tx1"/>
              </a:solidFill>
              <a:effectLst/>
              <a:latin typeface="Arial" pitchFamily="34" charset="0"/>
              <a:ea typeface="ＭＳ Ｐゴシック" pitchFamily="34" charset="-128"/>
              <a:cs typeface="Arial" pitchFamily="34" charset="0"/>
            </a:endParaRPr>
          </a:p>
          <a:p>
            <a:endParaRPr lang="en-US" sz="1000" b="0" kern="1200" cap="none" dirty="0">
              <a:solidFill>
                <a:schemeClr val="tx1"/>
              </a:solidFill>
              <a:effectLst/>
              <a:latin typeface="Arial" pitchFamily="34" charset="0"/>
              <a:ea typeface="ＭＳ Ｐゴシック" pitchFamily="34" charset="-128"/>
              <a:cs typeface="Arial" pitchFamily="34" charset="0"/>
            </a:endParaRPr>
          </a:p>
          <a:p>
            <a:r>
              <a:rPr lang="en-US" sz="1200" b="1" kern="1200" cap="all" dirty="0">
                <a:solidFill>
                  <a:schemeClr val="tx1"/>
                </a:solidFill>
                <a:effectLst/>
                <a:latin typeface="Arial" pitchFamily="34" charset="0"/>
                <a:ea typeface="ＭＳ Ｐゴシック" pitchFamily="34" charset="-128"/>
                <a:cs typeface="Arial" pitchFamily="34" charset="0"/>
              </a:rPr>
              <a:t>intent: </a:t>
            </a:r>
            <a:endParaRPr lang="en-US" sz="1200" kern="1200" dirty="0">
              <a:solidFill>
                <a:schemeClr val="tx1"/>
              </a:solidFill>
              <a:effectLst/>
              <a:latin typeface="Arial" pitchFamily="34" charset="0"/>
              <a:ea typeface="ＭＳ Ｐゴシック" pitchFamily="34" charset="-128"/>
              <a:cs typeface="Arial" pitchFamily="34" charset="0"/>
            </a:endParaRPr>
          </a:p>
          <a:p>
            <a:r>
              <a:rPr lang="en-US" sz="1200" kern="1200" dirty="0">
                <a:solidFill>
                  <a:schemeClr val="tx1"/>
                </a:solidFill>
                <a:effectLst/>
                <a:latin typeface="Arial" pitchFamily="34" charset="0"/>
                <a:ea typeface="ＭＳ Ｐゴシック" pitchFamily="34" charset="-128"/>
                <a:cs typeface="Arial" pitchFamily="34" charset="0"/>
              </a:rPr>
              <a:t>Use comprehension strategies to determine a game character. (Note: Story familiarity is connected to family culture. Depending on the audience, you may need to adapt the characters used for this activity.)</a:t>
            </a:r>
          </a:p>
          <a:p>
            <a:r>
              <a:rPr lang="en-US" sz="1200" b="1" kern="1200" dirty="0">
                <a:solidFill>
                  <a:schemeClr val="tx1"/>
                </a:solidFill>
                <a:effectLst/>
                <a:latin typeface="Arial" pitchFamily="34" charset="0"/>
                <a:ea typeface="ＭＳ Ｐゴシック" pitchFamily="34" charset="-128"/>
                <a:cs typeface="Arial" pitchFamily="34" charset="0"/>
              </a:rPr>
              <a:t> </a:t>
            </a:r>
            <a:endParaRPr lang="en-US" sz="1200" kern="1200" dirty="0">
              <a:solidFill>
                <a:schemeClr val="tx1"/>
              </a:solidFill>
              <a:effectLst/>
              <a:latin typeface="Arial" pitchFamily="34" charset="0"/>
              <a:ea typeface="ＭＳ Ｐゴシック" pitchFamily="34" charset="-128"/>
              <a:cs typeface="Arial" pitchFamily="34" charset="0"/>
            </a:endParaRPr>
          </a:p>
          <a:p>
            <a:r>
              <a:rPr lang="en-US" sz="1200" b="1" kern="1200" dirty="0">
                <a:solidFill>
                  <a:schemeClr val="tx1"/>
                </a:solidFill>
                <a:effectLst/>
                <a:latin typeface="Arial" pitchFamily="34" charset="0"/>
                <a:ea typeface="ＭＳ Ｐゴシック" pitchFamily="34" charset="-128"/>
                <a:cs typeface="Arial" pitchFamily="34" charset="0"/>
              </a:rPr>
              <a:t>OUTCOME: </a:t>
            </a:r>
            <a:endParaRPr lang="en-US" sz="1200" kern="1200" dirty="0">
              <a:solidFill>
                <a:schemeClr val="tx1"/>
              </a:solidFill>
              <a:effectLst/>
              <a:latin typeface="Arial" pitchFamily="34" charset="0"/>
              <a:ea typeface="ＭＳ Ｐゴシック" pitchFamily="34" charset="-128"/>
              <a:cs typeface="Arial" pitchFamily="34" charset="0"/>
            </a:endParaRPr>
          </a:p>
          <a:p>
            <a:r>
              <a:rPr lang="en-US" sz="1200" kern="1200" dirty="0">
                <a:solidFill>
                  <a:schemeClr val="tx1"/>
                </a:solidFill>
                <a:effectLst/>
                <a:latin typeface="Arial" pitchFamily="34" charset="0"/>
                <a:ea typeface="ＭＳ Ｐゴシック" pitchFamily="34" charset="-128"/>
                <a:cs typeface="Arial" pitchFamily="34" charset="0"/>
              </a:rPr>
              <a:t>Utilize simple questions to determine a participant’s game character.</a:t>
            </a:r>
          </a:p>
          <a:p>
            <a:br>
              <a:rPr lang="en-US" dirty="0">
                <a:effectLst/>
              </a:rPr>
            </a:br>
            <a:r>
              <a:rPr lang="en-US" sz="1200" b="1" kern="1200" cap="all" dirty="0">
                <a:solidFill>
                  <a:schemeClr val="tx1"/>
                </a:solidFill>
                <a:effectLst/>
                <a:latin typeface="Arial" pitchFamily="34" charset="0"/>
                <a:ea typeface="ＭＳ Ｐゴシック" pitchFamily="34" charset="-128"/>
                <a:cs typeface="Arial" pitchFamily="34" charset="0"/>
              </a:rPr>
              <a:t>Materials Required: </a:t>
            </a:r>
            <a:endParaRPr lang="en-US" sz="1200" kern="1200" dirty="0">
              <a:solidFill>
                <a:schemeClr val="tx1"/>
              </a:solidFill>
              <a:effectLst/>
              <a:latin typeface="Arial" pitchFamily="34" charset="0"/>
              <a:ea typeface="ＭＳ Ｐゴシック" pitchFamily="34" charset="-128"/>
              <a:cs typeface="Arial" pitchFamily="34" charset="0"/>
            </a:endParaRP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Sticker labels with character names for registration table</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List of possible questions</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Boom box and CD</a:t>
            </a:r>
          </a:p>
          <a:p>
            <a:r>
              <a:rPr lang="en-US" sz="1200" b="1" kern="1200" dirty="0">
                <a:solidFill>
                  <a:schemeClr val="tx1"/>
                </a:solidFill>
                <a:effectLst/>
                <a:latin typeface="Arial" pitchFamily="34" charset="0"/>
                <a:ea typeface="ＭＳ Ｐゴシック" pitchFamily="34" charset="-128"/>
                <a:cs typeface="Arial" pitchFamily="34" charset="0"/>
              </a:rPr>
              <a:t> </a:t>
            </a:r>
            <a:endParaRPr lang="en-US" sz="1600" kern="1200" dirty="0">
              <a:solidFill>
                <a:schemeClr val="tx1"/>
              </a:solidFill>
              <a:effectLst/>
              <a:latin typeface="Arial" pitchFamily="34" charset="0"/>
              <a:ea typeface="ＭＳ Ｐゴシック" pitchFamily="34" charset="-128"/>
              <a:cs typeface="Arial" pitchFamily="34" charset="0"/>
            </a:endParaRPr>
          </a:p>
          <a:p>
            <a:r>
              <a:rPr lang="en-US" sz="1200" b="1" kern="1200" cap="all" dirty="0">
                <a:solidFill>
                  <a:schemeClr val="tx1"/>
                </a:solidFill>
                <a:effectLst/>
                <a:latin typeface="Arial" pitchFamily="34" charset="0"/>
                <a:ea typeface="ＭＳ Ｐゴシック" pitchFamily="34" charset="-128"/>
                <a:cs typeface="Arial" pitchFamily="34" charset="0"/>
              </a:rPr>
              <a:t>Time:</a:t>
            </a:r>
            <a:r>
              <a:rPr lang="en-US" sz="1200" kern="1200" dirty="0">
                <a:solidFill>
                  <a:schemeClr val="tx1"/>
                </a:solidFill>
                <a:effectLst/>
                <a:latin typeface="Arial" pitchFamily="34" charset="0"/>
                <a:ea typeface="ＭＳ Ｐゴシック" pitchFamily="34" charset="-128"/>
                <a:cs typeface="Arial" pitchFamily="34" charset="0"/>
              </a:rPr>
              <a:t> 15 minutes</a:t>
            </a:r>
          </a:p>
          <a:p>
            <a:r>
              <a:rPr lang="en-US" sz="1200" kern="1200" dirty="0">
                <a:solidFill>
                  <a:schemeClr val="tx1"/>
                </a:solidFill>
                <a:effectLst/>
                <a:latin typeface="Arial" pitchFamily="34" charset="0"/>
                <a:ea typeface="ＭＳ Ｐゴシック" pitchFamily="34" charset="-128"/>
                <a:cs typeface="Arial" pitchFamily="34" charset="0"/>
              </a:rPr>
              <a:t> </a:t>
            </a:r>
          </a:p>
          <a:p>
            <a:r>
              <a:rPr lang="en-US" sz="1200" b="1" kern="1200" cap="all" dirty="0">
                <a:solidFill>
                  <a:schemeClr val="tx1"/>
                </a:solidFill>
                <a:effectLst/>
                <a:latin typeface="Arial" pitchFamily="34" charset="0"/>
                <a:ea typeface="ＭＳ Ｐゴシック" pitchFamily="34" charset="-128"/>
                <a:cs typeface="Arial" pitchFamily="34" charset="0"/>
              </a:rPr>
              <a:t>Process: </a:t>
            </a:r>
            <a:endParaRPr lang="en-US" sz="1200" kern="1200" dirty="0">
              <a:solidFill>
                <a:schemeClr val="tx1"/>
              </a:solidFill>
              <a:effectLst/>
              <a:latin typeface="Arial" pitchFamily="34" charset="0"/>
              <a:ea typeface="ＭＳ Ｐゴシック" pitchFamily="34" charset="-128"/>
              <a:cs typeface="Arial" pitchFamily="34" charset="0"/>
            </a:endParaRPr>
          </a:p>
          <a:p>
            <a:r>
              <a:rPr lang="en-US" sz="1200" i="1" kern="1200" dirty="0">
                <a:solidFill>
                  <a:schemeClr val="tx1"/>
                </a:solidFill>
                <a:effectLst/>
                <a:latin typeface="Arial" pitchFamily="34" charset="0"/>
                <a:ea typeface="ＭＳ Ｐゴシック" pitchFamily="34" charset="-128"/>
                <a:cs typeface="Arial" pitchFamily="34" charset="0"/>
              </a:rPr>
              <a:t>As participants register in the morning, place a character sticker label on their back. Make sure they can’t see the labels and ask them not to tell other participants the character on their labels.</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Play music and invite participants to mingle throughout the room.</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(When the music stops) Direct participants to choose a partner who is not from their table.</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Direct participants to read the character’s name on their partners back without telling each other what the labels say.</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Have participants play 20 questions to figure out which character they are. The following are possible questions to use:</a:t>
            </a:r>
          </a:p>
          <a:p>
            <a:pPr marL="628650" lvl="1" indent="-171450">
              <a:buFont typeface="Courier New" panose="02070309020205020404" pitchFamily="49" charset="0"/>
              <a:buChar char="o"/>
            </a:pPr>
            <a:r>
              <a:rPr lang="en-US" sz="1200" kern="1200" dirty="0">
                <a:solidFill>
                  <a:schemeClr val="tx1"/>
                </a:solidFill>
                <a:effectLst/>
                <a:latin typeface="Arial" pitchFamily="34" charset="0"/>
                <a:ea typeface="ＭＳ Ｐゴシック" pitchFamily="34" charset="-128"/>
                <a:cs typeface="Arial" pitchFamily="34" charset="0"/>
              </a:rPr>
              <a:t>Is my character a male or female?</a:t>
            </a:r>
          </a:p>
          <a:p>
            <a:pPr marL="628650" lvl="1" indent="-171450">
              <a:buFont typeface="Courier New" panose="02070309020205020404" pitchFamily="49" charset="0"/>
              <a:buChar char="o"/>
            </a:pPr>
            <a:r>
              <a:rPr lang="en-US" sz="1200" kern="1200" dirty="0">
                <a:solidFill>
                  <a:schemeClr val="tx1"/>
                </a:solidFill>
                <a:effectLst/>
                <a:latin typeface="Arial" pitchFamily="34" charset="0"/>
                <a:ea typeface="ＭＳ Ｐゴシック" pitchFamily="34" charset="-128"/>
                <a:cs typeface="Arial" pitchFamily="34" charset="0"/>
              </a:rPr>
              <a:t>Does my character save the day?</a:t>
            </a:r>
          </a:p>
          <a:p>
            <a:pPr marL="628650" lvl="1" indent="-171450">
              <a:buFont typeface="Courier New" panose="02070309020205020404" pitchFamily="49" charset="0"/>
              <a:buChar char="o"/>
            </a:pPr>
            <a:r>
              <a:rPr lang="en-US" sz="1200" kern="1200" dirty="0">
                <a:solidFill>
                  <a:schemeClr val="tx1"/>
                </a:solidFill>
                <a:effectLst/>
                <a:latin typeface="Arial" pitchFamily="34" charset="0"/>
                <a:ea typeface="ＭＳ Ｐゴシック" pitchFamily="34" charset="-128"/>
                <a:cs typeface="Arial" pitchFamily="34" charset="0"/>
              </a:rPr>
              <a:t>Am I an animal?</a:t>
            </a:r>
          </a:p>
          <a:p>
            <a:pPr marL="628650" lvl="1" indent="-171450">
              <a:buFont typeface="Courier New" panose="02070309020205020404" pitchFamily="49" charset="0"/>
              <a:buChar char="o"/>
            </a:pPr>
            <a:r>
              <a:rPr lang="en-US" sz="1200" kern="1200" dirty="0">
                <a:solidFill>
                  <a:schemeClr val="tx1"/>
                </a:solidFill>
                <a:effectLst/>
                <a:latin typeface="Arial" pitchFamily="34" charset="0"/>
                <a:ea typeface="ＭＳ Ｐゴシック" pitchFamily="34" charset="-128"/>
                <a:cs typeface="Arial" pitchFamily="34" charset="0"/>
              </a:rPr>
              <a:t>Am I a villain? </a:t>
            </a:r>
          </a:p>
          <a:p>
            <a:pPr marL="628650" lvl="1" indent="-171450">
              <a:buFont typeface="Courier New" panose="02070309020205020404" pitchFamily="49" charset="0"/>
              <a:buChar char="o"/>
            </a:pPr>
            <a:r>
              <a:rPr lang="en-US" sz="1200" kern="1200" dirty="0">
                <a:solidFill>
                  <a:schemeClr val="tx1"/>
                </a:solidFill>
                <a:effectLst/>
                <a:latin typeface="Arial" pitchFamily="34" charset="0"/>
                <a:ea typeface="ＭＳ Ｐゴシック" pitchFamily="34" charset="-128"/>
                <a:cs typeface="Arial" pitchFamily="34" charset="0"/>
              </a:rPr>
              <a:t>Do I like to eat soup?</a:t>
            </a:r>
          </a:p>
          <a:p>
            <a:pPr marL="628650" lvl="1" indent="-171450">
              <a:buFont typeface="Courier New" panose="02070309020205020404" pitchFamily="49" charset="0"/>
              <a:buChar char="o"/>
            </a:pPr>
            <a:r>
              <a:rPr lang="en-US" sz="1200" kern="1200" dirty="0">
                <a:solidFill>
                  <a:schemeClr val="tx1"/>
                </a:solidFill>
                <a:effectLst/>
                <a:latin typeface="Arial" pitchFamily="34" charset="0"/>
                <a:ea typeface="ＭＳ Ｐゴシック" pitchFamily="34" charset="-128"/>
                <a:cs typeface="Arial" pitchFamily="34" charset="0"/>
              </a:rPr>
              <a:t>Do I wear a cape?</a:t>
            </a:r>
          </a:p>
          <a:p>
            <a:pPr marL="628650" lvl="1" indent="-171450">
              <a:buFont typeface="Courier New" panose="02070309020205020404" pitchFamily="49" charset="0"/>
              <a:buChar char="o"/>
            </a:pPr>
            <a:r>
              <a:rPr lang="en-US" sz="1200" kern="1200" dirty="0">
                <a:solidFill>
                  <a:schemeClr val="tx1"/>
                </a:solidFill>
                <a:effectLst/>
                <a:latin typeface="Arial" pitchFamily="34" charset="0"/>
                <a:ea typeface="ＭＳ Ｐゴシック" pitchFamily="34" charset="-128"/>
                <a:cs typeface="Arial" pitchFamily="34" charset="0"/>
              </a:rPr>
              <a:t>Do I have a horse?</a:t>
            </a:r>
          </a:p>
          <a:p>
            <a:pPr marL="628650" lvl="1" indent="-171450">
              <a:buFont typeface="Courier New" panose="02070309020205020404" pitchFamily="49" charset="0"/>
              <a:buChar char="o"/>
            </a:pPr>
            <a:r>
              <a:rPr lang="en-US" sz="1200" kern="1200" dirty="0">
                <a:solidFill>
                  <a:schemeClr val="tx1"/>
                </a:solidFill>
                <a:effectLst/>
                <a:latin typeface="Arial" pitchFamily="34" charset="0"/>
                <a:ea typeface="ＭＳ Ｐゴシック" pitchFamily="34" charset="-128"/>
                <a:cs typeface="Arial" pitchFamily="34" charset="0"/>
              </a:rPr>
              <a:t>Do I have two cruel stepsisters?</a:t>
            </a:r>
          </a:p>
          <a:p>
            <a:pPr marL="628650" lvl="1" indent="-171450">
              <a:buFont typeface="Courier New" panose="02070309020205020404" pitchFamily="49" charset="0"/>
              <a:buChar char="o"/>
            </a:pPr>
            <a:r>
              <a:rPr lang="en-US" sz="1200" kern="1200" dirty="0">
                <a:solidFill>
                  <a:schemeClr val="tx1"/>
                </a:solidFill>
                <a:effectLst/>
                <a:latin typeface="Arial" pitchFamily="34" charset="0"/>
                <a:ea typeface="ＭＳ Ｐゴシック" pitchFamily="34" charset="-128"/>
                <a:cs typeface="Arial" pitchFamily="34" charset="0"/>
              </a:rPr>
              <a:t>Do I grant wishes?</a:t>
            </a:r>
          </a:p>
          <a:p>
            <a:pPr marL="628650" lvl="1" indent="-171450">
              <a:buFont typeface="Courier New" panose="02070309020205020404" pitchFamily="49" charset="0"/>
              <a:buChar char="o"/>
            </a:pPr>
            <a:endParaRPr lang="en-US" sz="1200" kern="1200" dirty="0">
              <a:solidFill>
                <a:schemeClr val="tx1"/>
              </a:solidFill>
              <a:effectLst/>
              <a:latin typeface="Arial" pitchFamily="34" charset="0"/>
              <a:ea typeface="ＭＳ Ｐゴシック" pitchFamily="34" charset="-128"/>
              <a:cs typeface="Arial" pitchFamily="34" charset="0"/>
            </a:endParaRPr>
          </a:p>
          <a:p>
            <a:r>
              <a:rPr lang="en-US" sz="1200" b="1" kern="1200" dirty="0">
                <a:solidFill>
                  <a:schemeClr val="tx1"/>
                </a:solidFill>
                <a:effectLst/>
                <a:latin typeface="Arial" pitchFamily="34" charset="0"/>
                <a:ea typeface="ＭＳ Ｐゴシック" pitchFamily="34" charset="-128"/>
                <a:cs typeface="Arial" pitchFamily="34" charset="0"/>
              </a:rPr>
              <a:t>REFLECTION: </a:t>
            </a:r>
            <a:endParaRPr lang="en-US" sz="1200" kern="1200" dirty="0">
              <a:solidFill>
                <a:schemeClr val="tx1"/>
              </a:solidFill>
              <a:effectLst/>
              <a:latin typeface="Arial" pitchFamily="34" charset="0"/>
              <a:ea typeface="ＭＳ Ｐゴシック" pitchFamily="34" charset="-128"/>
              <a:cs typeface="Arial" pitchFamily="34" charset="0"/>
            </a:endParaRP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What comprehension strategies did you use to determine your character?</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How did language and literacy work together in this experience?</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What prior knowledge and context did you rely on?</a:t>
            </a:r>
          </a:p>
          <a:p>
            <a:r>
              <a:rPr lang="en-US" sz="1200" kern="1200" dirty="0">
                <a:solidFill>
                  <a:schemeClr val="tx1"/>
                </a:solidFill>
                <a:effectLst/>
                <a:latin typeface="Arial" pitchFamily="34" charset="0"/>
                <a:ea typeface="ＭＳ Ｐゴシック" pitchFamily="34" charset="-128"/>
                <a:cs typeface="Arial" pitchFamily="34" charset="0"/>
              </a:rPr>
              <a:t> </a:t>
            </a:r>
          </a:p>
          <a:p>
            <a:r>
              <a:rPr lang="en-US" sz="1200" kern="1200" dirty="0">
                <a:solidFill>
                  <a:schemeClr val="tx1"/>
                </a:solidFill>
                <a:effectLst/>
                <a:latin typeface="Arial" pitchFamily="34" charset="0"/>
                <a:ea typeface="ＭＳ Ｐゴシック" pitchFamily="34" charset="-128"/>
                <a:cs typeface="Arial" pitchFamily="34" charset="0"/>
              </a:rPr>
              <a:t> </a:t>
            </a:r>
          </a:p>
          <a:p>
            <a:r>
              <a:rPr lang="en-US" sz="1200" kern="1200" dirty="0">
                <a:solidFill>
                  <a:schemeClr val="tx1"/>
                </a:solidFill>
                <a:effectLst/>
                <a:latin typeface="Arial" pitchFamily="34" charset="0"/>
                <a:ea typeface="ＭＳ Ｐゴシック" pitchFamily="34" charset="-128"/>
                <a:cs typeface="Arial" pitchFamily="34" charset="0"/>
              </a:rPr>
              <a:t> </a:t>
            </a:r>
          </a:p>
          <a:p>
            <a:pPr lvl="0"/>
            <a:endParaRPr lang="en-US" kern="1200" dirty="0">
              <a:solidFill>
                <a:schemeClr val="tx1"/>
              </a:solidFill>
              <a:effectLst/>
            </a:endParaRPr>
          </a:p>
        </p:txBody>
      </p:sp>
      <p:sp>
        <p:nvSpPr>
          <p:cNvPr id="2" name="Slide Number Placeholder 1">
            <a:extLst>
              <a:ext uri="{FF2B5EF4-FFF2-40B4-BE49-F238E27FC236}">
                <a16:creationId xmlns:a16="http://schemas.microsoft.com/office/drawing/2014/main" id="{B24298A2-C77D-4B52-8E57-E02C9AB789F4}"/>
              </a:ext>
            </a:extLst>
          </p:cNvPr>
          <p:cNvSpPr>
            <a:spLocks noGrp="1"/>
          </p:cNvSpPr>
          <p:nvPr>
            <p:ph type="sldNum" sz="quarter" idx="10"/>
          </p:nvPr>
        </p:nvSpPr>
        <p:spPr/>
        <p:txBody>
          <a:bodyPr/>
          <a:lstStyle/>
          <a:p>
            <a:fld id="{56EE7987-312B-4AAA-96D5-22C04B111186}" type="slidenum">
              <a:rPr lang="en-US" altLang="en-US" smtClean="0"/>
              <a:pPr/>
              <a:t>22</a:t>
            </a:fld>
            <a:endParaRPr lang="en-US" altLang="en-US"/>
          </a:p>
        </p:txBody>
      </p:sp>
    </p:spTree>
    <p:extLst>
      <p:ext uri="{BB962C8B-B14F-4D97-AF65-F5344CB8AC3E}">
        <p14:creationId xmlns:p14="http://schemas.microsoft.com/office/powerpoint/2010/main" val="3042991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xfrm>
            <a:off x="685800" y="4343399"/>
            <a:ext cx="5486400" cy="447613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eaLnBrk="1" hangingPunct="1">
              <a:spcAft>
                <a:spcPts val="0"/>
              </a:spcAft>
            </a:pPr>
            <a:r>
              <a:rPr lang="en-US" b="1" dirty="0"/>
              <a:t>Background Info: </a:t>
            </a:r>
          </a:p>
          <a:p>
            <a:pPr eaLnBrk="1" hangingPunct="1">
              <a:spcAft>
                <a:spcPts val="0"/>
              </a:spcAft>
            </a:pPr>
            <a:r>
              <a:rPr lang="en-US" dirty="0"/>
              <a:t>Show</a:t>
            </a:r>
            <a:r>
              <a:rPr lang="en-US" baseline="0" dirty="0"/>
              <a:t> foundations example video Comprehension and Analysis of Age-Appropriate Text 4.1 (show both 48 and 60 month examples).</a:t>
            </a:r>
          </a:p>
          <a:p>
            <a:pPr eaLnBrk="1" hangingPunct="1">
              <a:spcAft>
                <a:spcPts val="0"/>
              </a:spcAft>
            </a:pPr>
            <a:endParaRPr lang="en-US" dirty="0"/>
          </a:p>
          <a:p>
            <a:pPr>
              <a:spcAft>
                <a:spcPts val="0"/>
              </a:spcAft>
            </a:pPr>
            <a:r>
              <a:rPr lang="en-US" b="1" dirty="0"/>
              <a:t>Presenter Remarks:</a:t>
            </a:r>
          </a:p>
          <a:p>
            <a:pPr>
              <a:spcAft>
                <a:spcPts val="0"/>
              </a:spcAft>
            </a:pPr>
            <a:r>
              <a:rPr lang="en-US" sz="1200" kern="1200" dirty="0">
                <a:solidFill>
                  <a:schemeClr val="tx1"/>
                </a:solidFill>
                <a:effectLst/>
                <a:latin typeface="Arial" pitchFamily="34" charset="0"/>
                <a:ea typeface="ＭＳ Ｐゴシック" pitchFamily="34" charset="-128"/>
                <a:cs typeface="Arial" pitchFamily="34" charset="0"/>
              </a:rPr>
              <a:t>Let’s take a look at what this looks like in classrooms with four and five year olds.</a:t>
            </a:r>
            <a:endParaRPr lang="en-US" dirty="0"/>
          </a:p>
          <a:p>
            <a:pPr>
              <a:spcAft>
                <a:spcPts val="0"/>
              </a:spcAft>
            </a:pPr>
            <a:endParaRPr lang="en-US" dirty="0"/>
          </a:p>
          <a:p>
            <a:pPr>
              <a:spcAft>
                <a:spcPts val="0"/>
              </a:spcAft>
            </a:pPr>
            <a:r>
              <a:rPr lang="en-US" dirty="0"/>
              <a:t>As you watch the video notice the knowledge, skills, and behaviors that take on a developmental shift.</a:t>
            </a:r>
          </a:p>
          <a:p>
            <a:pPr>
              <a:spcAft>
                <a:spcPts val="0"/>
              </a:spcAft>
            </a:pPr>
            <a:endParaRPr lang="en-US" b="1" dirty="0"/>
          </a:p>
          <a:p>
            <a:pPr>
              <a:spcAft>
                <a:spcPts val="0"/>
              </a:spcAft>
            </a:pPr>
            <a:r>
              <a:rPr lang="en-US" b="1" dirty="0"/>
              <a:t>Extra Notes:</a:t>
            </a:r>
          </a:p>
          <a:p>
            <a:pPr eaLnBrk="1" hangingPunct="1">
              <a:spcAft>
                <a:spcPts val="0"/>
              </a:spcAft>
            </a:pPr>
            <a:r>
              <a:rPr lang="en-US" dirty="0"/>
              <a:t>Optional discussion questions:</a:t>
            </a:r>
          </a:p>
          <a:p>
            <a:pPr marL="171450" indent="-171450" eaLnBrk="1" hangingPunct="1">
              <a:spcAft>
                <a:spcPts val="0"/>
              </a:spcAft>
              <a:buFont typeface="Arial" panose="020B0604020202020204" pitchFamily="34" charset="0"/>
              <a:buChar char="•"/>
            </a:pPr>
            <a:r>
              <a:rPr lang="en-US" dirty="0"/>
              <a:t>What</a:t>
            </a:r>
            <a:r>
              <a:rPr lang="en-US" baseline="0" dirty="0"/>
              <a:t> are t</a:t>
            </a:r>
            <a:r>
              <a:rPr lang="en-US" dirty="0"/>
              <a:t>he differences in developmental levels (at around 48 months versus at around 60 months)?</a:t>
            </a:r>
          </a:p>
          <a:p>
            <a:pPr marL="171450" indent="-171450" eaLnBrk="1" hangingPunct="1">
              <a:spcAft>
                <a:spcPts val="0"/>
              </a:spcAft>
              <a:buFont typeface="Arial" panose="020B0604020202020204" pitchFamily="34" charset="0"/>
              <a:buChar char="•"/>
            </a:pPr>
            <a:r>
              <a:rPr lang="en-US" dirty="0"/>
              <a:t>How would you describe the different instructional strategies you see the teacher using to develop children’s comprehension and analysis of text (at around 48 months versus at around 60 months)?</a:t>
            </a:r>
          </a:p>
          <a:p>
            <a:pPr marL="171450" indent="-171450" eaLnBrk="1" hangingPunct="1">
              <a:spcAft>
                <a:spcPts val="0"/>
              </a:spcAft>
              <a:buFont typeface="Arial" panose="020B0604020202020204" pitchFamily="34" charset="0"/>
              <a:buChar char="•"/>
            </a:pPr>
            <a:r>
              <a:rPr lang="en-US" dirty="0"/>
              <a:t>How does the teacher adapt her teaching strategy (at around 48 months versus at around 60 months) to support children’s understanding of narratives? </a:t>
            </a:r>
          </a:p>
          <a:p>
            <a:pPr marL="171450" indent="-171450" eaLnBrk="1" hangingPunct="1">
              <a:spcAft>
                <a:spcPts val="0"/>
              </a:spcAft>
              <a:buFont typeface="Arial" panose="020B0604020202020204" pitchFamily="34" charset="0"/>
              <a:buChar char="•"/>
            </a:pPr>
            <a:r>
              <a:rPr lang="en-US" dirty="0"/>
              <a:t>How are you currently using these methods in your classroom?</a:t>
            </a:r>
          </a:p>
          <a:p>
            <a:pPr marL="171450" indent="-171450" eaLnBrk="1" hangingPunct="1">
              <a:spcAft>
                <a:spcPts val="0"/>
              </a:spcAft>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How do you help students to build expressive language skills?</a:t>
            </a:r>
            <a:endParaRPr lang="en-US" dirty="0"/>
          </a:p>
          <a:p>
            <a:pPr>
              <a:spcAft>
                <a:spcPts val="0"/>
              </a:spcAft>
            </a:pPr>
            <a:endParaRPr lang="en-US" dirty="0"/>
          </a:p>
          <a:p>
            <a:pPr eaLnBrk="1" hangingPunct="1">
              <a:spcAft>
                <a:spcPts val="0"/>
              </a:spcAft>
            </a:pPr>
            <a:endParaRPr lang="en-US" b="1" u="sng" dirty="0"/>
          </a:p>
          <a:p>
            <a:pPr>
              <a:spcAft>
                <a:spcPts val="0"/>
              </a:spcAft>
            </a:pPr>
            <a:endParaRPr lang="en-US" dirty="0"/>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6DCFF484-C1CE-4245-B60F-F992C3B69BEF}" type="slidenum">
              <a:rPr lang="en-US">
                <a:cs typeface="Arial" charset="0"/>
              </a:rPr>
              <a:pPr/>
              <a:t>23</a:t>
            </a:fld>
            <a:endParaRPr lang="en-US">
              <a:cs typeface="Arial" charset="0"/>
            </a:endParaRPr>
          </a:p>
        </p:txBody>
      </p:sp>
    </p:spTree>
    <p:extLst>
      <p:ext uri="{BB962C8B-B14F-4D97-AF65-F5344CB8AC3E}">
        <p14:creationId xmlns:p14="http://schemas.microsoft.com/office/powerpoint/2010/main" val="167499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Aft>
                <a:spcPct val="0"/>
              </a:spcAft>
              <a:buClrTx/>
              <a:buSzTx/>
              <a:buFontTx/>
              <a:buNone/>
              <a:tabLst/>
              <a:defRPr/>
            </a:pPr>
            <a:r>
              <a:rPr lang="en-US" b="1" dirty="0"/>
              <a:t>Presenter Remarks:</a:t>
            </a:r>
          </a:p>
          <a:p>
            <a:pPr marL="0" marR="0" indent="0" algn="l" defTabSz="914400" rtl="0" eaLnBrk="0" fontAlgn="base" latinLnBrk="0" hangingPunct="0">
              <a:lnSpc>
                <a:spcPct val="100000"/>
              </a:lnSpc>
              <a:spcAft>
                <a:spcPct val="0"/>
              </a:spcAft>
              <a:buClrTx/>
              <a:buSzTx/>
              <a:buFontTx/>
              <a:buNone/>
              <a:tabLst/>
              <a:defRPr/>
            </a:pPr>
            <a:r>
              <a:rPr lang="en-US" dirty="0">
                <a:latin typeface="Arial" charset="0"/>
                <a:cs typeface="ＭＳ Ｐゴシック" charset="0"/>
              </a:rPr>
              <a:t>Find</a:t>
            </a:r>
            <a:r>
              <a:rPr lang="en-US" sz="1200" kern="1200" dirty="0">
                <a:solidFill>
                  <a:schemeClr val="tx1"/>
                </a:solidFill>
                <a:effectLst/>
                <a:latin typeface="Arial" pitchFamily="34" charset="0"/>
                <a:ea typeface="ＭＳ Ｐゴシック" pitchFamily="34" charset="-128"/>
                <a:cs typeface="Arial" pitchFamily="34" charset="0"/>
              </a:rPr>
              <a:t> someone who had the same character name as you in the last activity </a:t>
            </a:r>
            <a:r>
              <a:rPr lang="en-US" dirty="0">
                <a:latin typeface="Arial" charset="0"/>
                <a:cs typeface="ＭＳ Ｐゴシック" charset="0"/>
              </a:rPr>
              <a:t>and discuss</a:t>
            </a:r>
            <a:r>
              <a:rPr lang="en-US" baseline="0" dirty="0">
                <a:latin typeface="Arial" charset="0"/>
                <a:cs typeface="ＭＳ Ｐゴシック" charset="0"/>
              </a:rPr>
              <a:t> the questions on the slide. </a:t>
            </a:r>
          </a:p>
          <a:p>
            <a:pPr marL="0" marR="0" indent="0" algn="l" defTabSz="914400" rtl="0" eaLnBrk="0" fontAlgn="base" latinLnBrk="0" hangingPunct="0">
              <a:lnSpc>
                <a:spcPct val="100000"/>
              </a:lnSpc>
              <a:spcAft>
                <a:spcPct val="0"/>
              </a:spcAft>
              <a:buClrTx/>
              <a:buSzTx/>
              <a:buFontTx/>
              <a:buNone/>
              <a:tabLst/>
              <a:defRPr/>
            </a:pPr>
            <a:endParaRPr lang="en-US" baseline="0" dirty="0">
              <a:latin typeface="Arial" charset="0"/>
              <a:cs typeface="ＭＳ Ｐゴシック" charset="0"/>
            </a:endParaRPr>
          </a:p>
          <a:p>
            <a:pPr marL="0" marR="0" indent="0" algn="l" defTabSz="914400" rtl="0" eaLnBrk="0" fontAlgn="base" latinLnBrk="0" hangingPunct="0">
              <a:lnSpc>
                <a:spcPct val="100000"/>
              </a:lnSpc>
              <a:spcAft>
                <a:spcPct val="0"/>
              </a:spcAft>
              <a:buClrTx/>
              <a:buSzTx/>
              <a:buFontTx/>
              <a:buNone/>
              <a:tabLst/>
              <a:defRPr/>
            </a:pPr>
            <a:r>
              <a:rPr lang="en-US" i="1" baseline="0" dirty="0">
                <a:latin typeface="Arial" charset="0"/>
                <a:cs typeface="ＭＳ Ｐゴシック" charset="0"/>
              </a:rPr>
              <a:t>Bring the group back together. Have two or three participants share-out their answers.</a:t>
            </a:r>
          </a:p>
        </p:txBody>
      </p:sp>
      <p:sp>
        <p:nvSpPr>
          <p:cNvPr id="4" name="Slide Number Placeholder 3"/>
          <p:cNvSpPr>
            <a:spLocks noGrp="1"/>
          </p:cNvSpPr>
          <p:nvPr>
            <p:ph type="sldNum" sz="quarter" idx="10"/>
          </p:nvPr>
        </p:nvSpPr>
        <p:spPr/>
        <p:txBody>
          <a:bodyPr/>
          <a:lstStyle/>
          <a:p>
            <a:fld id="{D305B610-5561-8849-8A2F-D8625E1B921A}" type="slidenum">
              <a:rPr lang="en-US" smtClean="0"/>
              <a:pPr/>
              <a:t>24</a:t>
            </a:fld>
            <a:endParaRPr lang="en-US"/>
          </a:p>
        </p:txBody>
      </p:sp>
    </p:spTree>
    <p:extLst>
      <p:ext uri="{BB962C8B-B14F-4D97-AF65-F5344CB8AC3E}">
        <p14:creationId xmlns:p14="http://schemas.microsoft.com/office/powerpoint/2010/main" val="1294062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a:ln/>
        </p:spPr>
      </p:sp>
      <p:sp>
        <p:nvSpPr>
          <p:cNvPr id="522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0" fontAlgn="base" latinLnBrk="0" hangingPunct="0">
              <a:spcAft>
                <a:spcPct val="0"/>
              </a:spcAft>
              <a:buClrTx/>
              <a:buSzTx/>
              <a:buFontTx/>
              <a:buNone/>
              <a:tabLst/>
              <a:defRPr/>
            </a:pPr>
            <a:r>
              <a:rPr lang="en-US" b="1" i="1" dirty="0"/>
              <a:t>Background Information: </a:t>
            </a:r>
          </a:p>
          <a:p>
            <a:pPr marL="0" marR="0" lvl="0" indent="0" algn="l" defTabSz="457200" rtl="0" eaLnBrk="0" fontAlgn="base" latinLnBrk="0" hangingPunct="0">
              <a:spcAft>
                <a:spcPct val="0"/>
              </a:spcAft>
              <a:buClrTx/>
              <a:buSzTx/>
              <a:buFontTx/>
              <a:buNone/>
              <a:tabLst/>
              <a:defRPr/>
            </a:pPr>
            <a:r>
              <a:rPr lang="en-US" b="0" i="1" dirty="0"/>
              <a:t>R</a:t>
            </a:r>
            <a:r>
              <a:rPr lang="en-US" i="1" dirty="0"/>
              <a:t>ead </a:t>
            </a:r>
            <a:r>
              <a:rPr lang="en-US" b="1" i="1" dirty="0"/>
              <a:t>The Little Mouse, The Red-Ripe Strawberry, and the Big Hungry Bear </a:t>
            </a:r>
            <a:r>
              <a:rPr lang="en-US" i="1" dirty="0"/>
              <a:t>to the group as though you are reading to your class for the first time; this provides</a:t>
            </a:r>
            <a:r>
              <a:rPr lang="en-US" i="1" baseline="0" dirty="0"/>
              <a:t> a model of </a:t>
            </a:r>
            <a:r>
              <a:rPr lang="en-US" i="1" dirty="0"/>
              <a:t>how to read a book on the first reading.</a:t>
            </a:r>
          </a:p>
          <a:p>
            <a:endParaRPr lang="en-US" b="1" dirty="0"/>
          </a:p>
          <a:p>
            <a:r>
              <a:rPr lang="en-US" b="1" dirty="0"/>
              <a:t>Presenter Remarks: </a:t>
            </a:r>
          </a:p>
          <a:p>
            <a:r>
              <a:rPr lang="en-US" dirty="0"/>
              <a:t>Now that we have a visual example of the foundations, let’s use a story to better understand the knowledge, skills, and behaviors for foundations 4.1. </a:t>
            </a:r>
          </a:p>
          <a:p>
            <a:endParaRPr lang="en-US" dirty="0"/>
          </a:p>
        </p:txBody>
      </p:sp>
      <p:sp>
        <p:nvSpPr>
          <p:cNvPr id="522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901ED55F-FFFF-1749-80E8-6961C02E5A55}" type="slidenum">
              <a:rPr lang="en-US">
                <a:cs typeface="Arial" charset="0"/>
              </a:rPr>
              <a:pPr/>
              <a:t>25</a:t>
            </a:fld>
            <a:endParaRPr lang="en-US">
              <a:cs typeface="Arial" charset="0"/>
            </a:endParaRPr>
          </a:p>
        </p:txBody>
      </p:sp>
    </p:spTree>
    <p:extLst>
      <p:ext uri="{BB962C8B-B14F-4D97-AF65-F5344CB8AC3E}">
        <p14:creationId xmlns:p14="http://schemas.microsoft.com/office/powerpoint/2010/main" val="940311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r>
              <a:rPr lang="en-US" b="1" dirty="0"/>
              <a:t>Presenter Remarks:</a:t>
            </a:r>
          </a:p>
          <a:p>
            <a:pPr>
              <a:buFontTx/>
              <a:buNone/>
            </a:pPr>
            <a:r>
              <a:rPr lang="en-US" dirty="0"/>
              <a:t>Find</a:t>
            </a:r>
            <a:r>
              <a:rPr lang="en-US" baseline="0" dirty="0"/>
              <a:t> </a:t>
            </a:r>
            <a:r>
              <a:rPr lang="en-US" dirty="0"/>
              <a:t>this page in the Preschool Learning Foundations. </a:t>
            </a:r>
          </a:p>
          <a:p>
            <a:pPr>
              <a:buFontTx/>
              <a:buNone/>
            </a:pPr>
            <a:endParaRPr lang="en-US" dirty="0"/>
          </a:p>
          <a:p>
            <a:pPr>
              <a:buFontTx/>
              <a:buNone/>
            </a:pPr>
            <a:r>
              <a:rPr lang="en-US" dirty="0"/>
              <a:t>Read</a:t>
            </a:r>
            <a:r>
              <a:rPr lang="en-US" baseline="0" dirty="0"/>
              <a:t> the foundations </a:t>
            </a:r>
            <a:r>
              <a:rPr lang="en-US" dirty="0"/>
              <a:t>and discuss how the Preschool Learning Foundations define Comprehension and Analysis of Age-Appropriate Text.</a:t>
            </a:r>
          </a:p>
          <a:p>
            <a:pPr>
              <a:buFontTx/>
              <a:buNone/>
            </a:pPr>
            <a:endParaRPr lang="en-US" dirty="0"/>
          </a:p>
          <a:p>
            <a:pPr>
              <a:buFontTx/>
              <a:buNone/>
            </a:pPr>
            <a:r>
              <a:rPr lang="en-US" dirty="0"/>
              <a:t>Now</a:t>
            </a:r>
            <a:r>
              <a:rPr lang="en-US" baseline="0" dirty="0"/>
              <a:t> </a:t>
            </a:r>
            <a:r>
              <a:rPr lang="en-US" dirty="0"/>
              <a:t>read the 48 and 60 month examples.</a:t>
            </a:r>
            <a:r>
              <a:rPr lang="en-US" baseline="0" dirty="0"/>
              <a:t> </a:t>
            </a:r>
            <a:r>
              <a:rPr lang="en-US" dirty="0"/>
              <a:t>Circle at least one that you have experienced in your classroom.</a:t>
            </a:r>
          </a:p>
          <a:p>
            <a:pPr>
              <a:buFontTx/>
              <a:buNone/>
            </a:pPr>
            <a:endParaRPr lang="en-US" dirty="0"/>
          </a:p>
          <a:p>
            <a:pPr>
              <a:buFontTx/>
              <a:buNone/>
            </a:pPr>
            <a:r>
              <a:rPr lang="en-US" dirty="0"/>
              <a:t>Did reading</a:t>
            </a:r>
            <a:r>
              <a:rPr lang="en-US" baseline="0" dirty="0"/>
              <a:t> this foundation make you think of anything from the story we just experienced?</a:t>
            </a:r>
            <a:endParaRPr lang="en-US" dirty="0"/>
          </a:p>
          <a:p>
            <a:pPr>
              <a:buFontTx/>
              <a:buNone/>
            </a:pPr>
            <a:endParaRPr lang="en-US" dirty="0"/>
          </a:p>
          <a:p>
            <a:pPr>
              <a:buFontTx/>
              <a:buNone/>
            </a:pPr>
            <a:r>
              <a:rPr lang="en-US" dirty="0"/>
              <a:t>Next,</a:t>
            </a:r>
            <a:r>
              <a:rPr lang="en-US" baseline="0" dirty="0"/>
              <a:t> we will use the story we just experienced to better understand this foundation.</a:t>
            </a:r>
            <a:endParaRPr lang="en-US" dirty="0"/>
          </a:p>
          <a:p>
            <a:endParaRPr lang="en-US" dirty="0"/>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5A7E6D7E-8A21-9346-A6E4-0156DFFEACCC}" type="slidenum">
              <a:rPr lang="en-US">
                <a:cs typeface="Arial" charset="0"/>
              </a:rPr>
              <a:pPr/>
              <a:t>26</a:t>
            </a:fld>
            <a:endParaRPr lang="en-US">
              <a:cs typeface="Arial" charset="0"/>
            </a:endParaRPr>
          </a:p>
        </p:txBody>
      </p:sp>
    </p:spTree>
    <p:extLst>
      <p:ext uri="{BB962C8B-B14F-4D97-AF65-F5344CB8AC3E}">
        <p14:creationId xmlns:p14="http://schemas.microsoft.com/office/powerpoint/2010/main" val="1024492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ln/>
        </p:spPr>
      </p:sp>
      <p:sp>
        <p:nvSpPr>
          <p:cNvPr id="56322" name="Notes Placeholder 2"/>
          <p:cNvSpPr>
            <a:spLocks noGrp="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r>
              <a:rPr lang="en-US" b="1" dirty="0"/>
              <a:t>Activity</a:t>
            </a:r>
            <a:r>
              <a:rPr lang="en-US" b="1" baseline="0" dirty="0"/>
              <a:t> 3: Making Foundations Examples</a:t>
            </a:r>
          </a:p>
          <a:p>
            <a:endParaRPr lang="en-US" b="0" baseline="0" dirty="0"/>
          </a:p>
          <a:p>
            <a:r>
              <a:rPr lang="en-US" b="1" baseline="0" dirty="0"/>
              <a:t>Presenter Remarks:</a:t>
            </a:r>
          </a:p>
          <a:p>
            <a:pPr lvl="0" eaLnBrk="0" fontAlgn="base" hangingPunct="0"/>
            <a:r>
              <a:rPr lang="en-US" kern="1200" dirty="0">
                <a:solidFill>
                  <a:schemeClr val="tx1"/>
                </a:solidFill>
                <a:effectLst/>
              </a:rPr>
              <a:t>Please read Handout 1: PLF Map Comprehensions and Notes Page and focus on the foundation examples. </a:t>
            </a:r>
            <a:r>
              <a:rPr lang="en-US" kern="1200" baseline="0" dirty="0">
                <a:solidFill>
                  <a:schemeClr val="tx1"/>
                </a:solidFill>
                <a:effectLst/>
              </a:rPr>
              <a:t>P</a:t>
            </a:r>
            <a:r>
              <a:rPr lang="en-US" kern="1200" dirty="0">
                <a:solidFill>
                  <a:schemeClr val="tx1"/>
                </a:solidFill>
                <a:effectLst/>
              </a:rPr>
              <a:t>lay close attention to the developmental shift that is occurring between 48 months and 60 months.</a:t>
            </a:r>
          </a:p>
          <a:p>
            <a:pPr lvl="0"/>
            <a:endParaRPr lang="en-US" kern="1200" dirty="0">
              <a:solidFill>
                <a:schemeClr val="tx1"/>
              </a:solidFill>
              <a:effectLst/>
            </a:endParaRPr>
          </a:p>
          <a:p>
            <a:pPr lvl="0"/>
            <a:r>
              <a:rPr lang="en-US" kern="1200" dirty="0">
                <a:solidFill>
                  <a:schemeClr val="tx1"/>
                </a:solidFill>
                <a:effectLst/>
              </a:rPr>
              <a:t>As</a:t>
            </a:r>
            <a:r>
              <a:rPr lang="en-US" kern="1200" baseline="0" dirty="0">
                <a:solidFill>
                  <a:schemeClr val="tx1"/>
                </a:solidFill>
                <a:effectLst/>
              </a:rPr>
              <a:t> you are reading, </a:t>
            </a:r>
            <a:r>
              <a:rPr lang="en-US" kern="1200" dirty="0">
                <a:solidFill>
                  <a:schemeClr val="tx1"/>
                </a:solidFill>
                <a:effectLst/>
              </a:rPr>
              <a:t>circle any examples that you have experienced in your classrooms. Be sure to document your examples on the Notes Page of the handout (first column). Feel free to talk with your tablemates as you work.</a:t>
            </a:r>
          </a:p>
          <a:p>
            <a:r>
              <a:rPr lang="en-US" sz="1200" kern="1200" dirty="0">
                <a:solidFill>
                  <a:schemeClr val="tx1"/>
                </a:solidFill>
                <a:effectLst/>
                <a:latin typeface="Arial" pitchFamily="34" charset="0"/>
                <a:ea typeface="ＭＳ Ｐゴシック" pitchFamily="34" charset="-128"/>
                <a:cs typeface="Arial" pitchFamily="34" charset="0"/>
              </a:rPr>
              <a:t>Making Foundations Examples</a:t>
            </a:r>
            <a:endParaRPr lang="en-US" sz="1000" kern="1200" dirty="0">
              <a:solidFill>
                <a:schemeClr val="tx1"/>
              </a:solidFill>
              <a:effectLst/>
              <a:latin typeface="Arial" pitchFamily="34" charset="0"/>
              <a:ea typeface="ＭＳ Ｐゴシック" pitchFamily="34" charset="-128"/>
              <a:cs typeface="Arial" pitchFamily="34" charset="0"/>
            </a:endParaRPr>
          </a:p>
          <a:p>
            <a:endParaRPr lang="en-US" sz="1200" b="1" kern="1200" cap="all" dirty="0">
              <a:solidFill>
                <a:schemeClr val="tx1"/>
              </a:solidFill>
              <a:effectLst/>
              <a:latin typeface="Arial" pitchFamily="34" charset="0"/>
              <a:ea typeface="ＭＳ Ｐゴシック" pitchFamily="34" charset="-128"/>
              <a:cs typeface="Arial" pitchFamily="34" charset="0"/>
            </a:endParaRPr>
          </a:p>
          <a:p>
            <a:r>
              <a:rPr lang="en-US" sz="1200" b="1" kern="1200" cap="all" dirty="0">
                <a:solidFill>
                  <a:schemeClr val="tx1"/>
                </a:solidFill>
                <a:effectLst/>
                <a:latin typeface="Arial" pitchFamily="34" charset="0"/>
                <a:ea typeface="ＭＳ Ｐゴシック" pitchFamily="34" charset="-128"/>
                <a:cs typeface="Arial" pitchFamily="34" charset="0"/>
              </a:rPr>
              <a:t>intent: </a:t>
            </a:r>
            <a:endParaRPr lang="en-US" sz="1200" kern="1200" dirty="0">
              <a:solidFill>
                <a:schemeClr val="tx1"/>
              </a:solidFill>
              <a:effectLst/>
              <a:latin typeface="Arial" pitchFamily="34" charset="0"/>
              <a:ea typeface="ＭＳ Ｐゴシック" pitchFamily="34" charset="-128"/>
              <a:cs typeface="Arial" pitchFamily="34" charset="0"/>
            </a:endParaRPr>
          </a:p>
          <a:p>
            <a:r>
              <a:rPr lang="en-US" sz="1200" kern="1200" dirty="0">
                <a:solidFill>
                  <a:schemeClr val="tx1"/>
                </a:solidFill>
                <a:effectLst/>
                <a:latin typeface="Arial" pitchFamily="34" charset="0"/>
                <a:ea typeface="ＭＳ Ｐゴシック" pitchFamily="34" charset="-128"/>
                <a:cs typeface="Arial" pitchFamily="34" charset="0"/>
              </a:rPr>
              <a:t>Provide an opportunity to read over the foundations, reflect, and create examples.</a:t>
            </a:r>
          </a:p>
          <a:p>
            <a:r>
              <a:rPr lang="en-US" sz="1200" b="1" kern="1200" dirty="0">
                <a:solidFill>
                  <a:schemeClr val="tx1"/>
                </a:solidFill>
                <a:effectLst/>
                <a:latin typeface="Arial" pitchFamily="34" charset="0"/>
                <a:ea typeface="ＭＳ Ｐゴシック" pitchFamily="34" charset="-128"/>
                <a:cs typeface="Arial" pitchFamily="34" charset="0"/>
              </a:rPr>
              <a:t>  </a:t>
            </a:r>
            <a:endParaRPr lang="en-US" sz="1200" kern="1200" dirty="0">
              <a:solidFill>
                <a:schemeClr val="tx1"/>
              </a:solidFill>
              <a:effectLst/>
              <a:latin typeface="Arial" pitchFamily="34" charset="0"/>
              <a:ea typeface="ＭＳ Ｐゴシック" pitchFamily="34" charset="-128"/>
              <a:cs typeface="Arial" pitchFamily="34" charset="0"/>
            </a:endParaRPr>
          </a:p>
          <a:p>
            <a:r>
              <a:rPr lang="en-US" sz="1200" b="1" kern="1200" dirty="0">
                <a:solidFill>
                  <a:schemeClr val="tx1"/>
                </a:solidFill>
                <a:effectLst/>
                <a:latin typeface="Arial" pitchFamily="34" charset="0"/>
                <a:ea typeface="ＭＳ Ｐゴシック" pitchFamily="34" charset="-128"/>
                <a:cs typeface="Arial" pitchFamily="34" charset="0"/>
              </a:rPr>
              <a:t>OUTCOMES: </a:t>
            </a:r>
            <a:endParaRPr lang="en-US" sz="1200" kern="1200" dirty="0">
              <a:solidFill>
                <a:schemeClr val="tx1"/>
              </a:solidFill>
              <a:effectLst/>
              <a:latin typeface="Arial" pitchFamily="34" charset="0"/>
              <a:ea typeface="ＭＳ Ｐゴシック" pitchFamily="34" charset="-128"/>
              <a:cs typeface="Arial" pitchFamily="34" charset="0"/>
            </a:endParaRPr>
          </a:p>
          <a:p>
            <a:r>
              <a:rPr lang="en-US" sz="1200" kern="1200" dirty="0">
                <a:solidFill>
                  <a:schemeClr val="tx1"/>
                </a:solidFill>
                <a:effectLst/>
                <a:latin typeface="Arial" pitchFamily="34" charset="0"/>
                <a:ea typeface="ＭＳ Ｐゴシック" pitchFamily="34" charset="-128"/>
                <a:cs typeface="Arial" pitchFamily="34" charset="0"/>
              </a:rPr>
              <a:t>Participants create examples that can be utilized as reflection tools.</a:t>
            </a:r>
            <a:endParaRPr lang="en-US" sz="1600" kern="1200" dirty="0">
              <a:solidFill>
                <a:schemeClr val="tx1"/>
              </a:solidFill>
              <a:effectLst/>
              <a:latin typeface="Arial" pitchFamily="34" charset="0"/>
              <a:ea typeface="ＭＳ Ｐゴシック" pitchFamily="34" charset="-128"/>
              <a:cs typeface="Arial" pitchFamily="34" charset="0"/>
            </a:endParaRPr>
          </a:p>
          <a:p>
            <a:r>
              <a:rPr lang="en-US" sz="1200" kern="1200" dirty="0">
                <a:solidFill>
                  <a:schemeClr val="tx1"/>
                </a:solidFill>
                <a:effectLst/>
                <a:latin typeface="Arial" pitchFamily="34" charset="0"/>
                <a:ea typeface="ＭＳ Ｐゴシック" pitchFamily="34" charset="-128"/>
                <a:cs typeface="Arial" pitchFamily="34" charset="0"/>
              </a:rPr>
              <a:t> </a:t>
            </a:r>
          </a:p>
          <a:p>
            <a:r>
              <a:rPr lang="en-US" sz="1200" b="1" kern="1200" cap="all" dirty="0">
                <a:solidFill>
                  <a:schemeClr val="tx1"/>
                </a:solidFill>
                <a:effectLst/>
                <a:latin typeface="Arial" pitchFamily="34" charset="0"/>
                <a:ea typeface="ＭＳ Ｐゴシック" pitchFamily="34" charset="-128"/>
                <a:cs typeface="Arial" pitchFamily="34" charset="0"/>
              </a:rPr>
              <a:t>Materials Required: </a:t>
            </a:r>
            <a:endParaRPr lang="en-US" sz="1200" kern="1200" dirty="0">
              <a:solidFill>
                <a:schemeClr val="tx1"/>
              </a:solidFill>
              <a:effectLst/>
              <a:latin typeface="Arial" pitchFamily="34" charset="0"/>
              <a:ea typeface="ＭＳ Ｐゴシック" pitchFamily="34" charset="-128"/>
              <a:cs typeface="Arial" pitchFamily="34" charset="0"/>
            </a:endParaRPr>
          </a:p>
          <a:p>
            <a:pPr marL="171450" lvl="0" indent="-171450" eaLnBrk="0" fontAlgn="base" hangingPunct="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Handout 1: PLF Map Comprehensions and Notes Page</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Highlighters</a:t>
            </a:r>
            <a:endParaRPr lang="en-US" sz="1600" kern="1200" dirty="0">
              <a:solidFill>
                <a:schemeClr val="tx1"/>
              </a:solidFill>
              <a:effectLst/>
              <a:latin typeface="Arial" pitchFamily="34" charset="0"/>
              <a:ea typeface="ＭＳ Ｐゴシック" pitchFamily="34" charset="-128"/>
              <a:cs typeface="Arial" pitchFamily="34" charset="0"/>
            </a:endParaRP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Pens and markers</a:t>
            </a:r>
            <a:endParaRPr lang="en-US" sz="1600" kern="1200" dirty="0">
              <a:solidFill>
                <a:schemeClr val="tx1"/>
              </a:solidFill>
              <a:effectLst/>
              <a:latin typeface="Arial" pitchFamily="34" charset="0"/>
              <a:ea typeface="ＭＳ Ｐゴシック" pitchFamily="34" charset="-128"/>
              <a:cs typeface="Arial" pitchFamily="34" charset="0"/>
            </a:endParaRPr>
          </a:p>
          <a:p>
            <a:r>
              <a:rPr lang="en-US" sz="1200" b="1" kern="1200" dirty="0">
                <a:solidFill>
                  <a:schemeClr val="tx1"/>
                </a:solidFill>
                <a:effectLst/>
                <a:latin typeface="Arial" pitchFamily="34" charset="0"/>
                <a:ea typeface="ＭＳ Ｐゴシック" pitchFamily="34" charset="-128"/>
                <a:cs typeface="Arial" pitchFamily="34" charset="0"/>
              </a:rPr>
              <a:t> </a:t>
            </a:r>
            <a:endParaRPr lang="en-US" sz="1600" b="0" kern="1200" cap="none" dirty="0">
              <a:solidFill>
                <a:schemeClr val="tx1"/>
              </a:solidFill>
              <a:effectLst/>
              <a:latin typeface="Arial" pitchFamily="34" charset="0"/>
              <a:ea typeface="ＭＳ Ｐゴシック" pitchFamily="34" charset="-128"/>
              <a:cs typeface="Arial" pitchFamily="34" charset="0"/>
            </a:endParaRPr>
          </a:p>
          <a:p>
            <a:r>
              <a:rPr lang="en-US" sz="1200" b="1" kern="1200" cap="all" dirty="0">
                <a:solidFill>
                  <a:schemeClr val="tx1"/>
                </a:solidFill>
                <a:effectLst/>
                <a:latin typeface="Arial" pitchFamily="34" charset="0"/>
                <a:ea typeface="ＭＳ Ｐゴシック" pitchFamily="34" charset="-128"/>
                <a:cs typeface="Arial" pitchFamily="34" charset="0"/>
              </a:rPr>
              <a:t>Time:</a:t>
            </a:r>
            <a:r>
              <a:rPr lang="en-US" sz="1200" kern="1200" dirty="0">
                <a:solidFill>
                  <a:schemeClr val="tx1"/>
                </a:solidFill>
                <a:effectLst/>
                <a:latin typeface="Arial" pitchFamily="34" charset="0"/>
                <a:ea typeface="ＭＳ Ｐゴシック" pitchFamily="34" charset="-128"/>
                <a:cs typeface="Arial" pitchFamily="34" charset="0"/>
              </a:rPr>
              <a:t> 15 minutes</a:t>
            </a:r>
            <a:r>
              <a:rPr lang="en-US" sz="1200" b="1" kern="1200" cap="all" dirty="0">
                <a:solidFill>
                  <a:schemeClr val="tx1"/>
                </a:solidFill>
                <a:effectLst/>
                <a:latin typeface="Arial" pitchFamily="34" charset="0"/>
                <a:ea typeface="ＭＳ Ｐゴシック" pitchFamily="34" charset="-128"/>
                <a:cs typeface="Arial" pitchFamily="34" charset="0"/>
              </a:rPr>
              <a:t> </a:t>
            </a:r>
            <a:endParaRPr lang="en-US" sz="1200" kern="1200" dirty="0">
              <a:solidFill>
                <a:schemeClr val="tx1"/>
              </a:solidFill>
              <a:effectLst/>
              <a:latin typeface="Arial" pitchFamily="34" charset="0"/>
              <a:ea typeface="ＭＳ Ｐゴシック" pitchFamily="34" charset="-128"/>
              <a:cs typeface="Arial" pitchFamily="34" charset="0"/>
            </a:endParaRPr>
          </a:p>
          <a:p>
            <a:br>
              <a:rPr lang="en-US" dirty="0">
                <a:effectLst/>
              </a:rPr>
            </a:br>
            <a:r>
              <a:rPr lang="en-US" sz="1200" b="1" kern="1200" cap="all" dirty="0">
                <a:solidFill>
                  <a:schemeClr val="tx1"/>
                </a:solidFill>
                <a:effectLst/>
                <a:latin typeface="Arial" pitchFamily="34" charset="0"/>
                <a:ea typeface="ＭＳ Ｐゴシック" pitchFamily="34" charset="-128"/>
                <a:cs typeface="Arial" pitchFamily="34" charset="0"/>
              </a:rPr>
              <a:t>Process: </a:t>
            </a:r>
            <a:endParaRPr lang="en-US" sz="1200" kern="1200" dirty="0">
              <a:solidFill>
                <a:schemeClr val="tx1"/>
              </a:solidFill>
              <a:effectLst/>
              <a:latin typeface="Arial" pitchFamily="34" charset="0"/>
              <a:ea typeface="ＭＳ Ｐゴシック" pitchFamily="34" charset="-128"/>
              <a:cs typeface="Arial" pitchFamily="34" charset="0"/>
            </a:endParaRPr>
          </a:p>
          <a:p>
            <a:r>
              <a:rPr lang="en-US" sz="1200" b="1" kern="1200" dirty="0">
                <a:solidFill>
                  <a:schemeClr val="tx1"/>
                </a:solidFill>
                <a:effectLst/>
                <a:latin typeface="Arial" pitchFamily="34" charset="0"/>
                <a:ea typeface="ＭＳ Ｐゴシック" pitchFamily="34" charset="-128"/>
                <a:cs typeface="Arial" pitchFamily="34" charset="0"/>
              </a:rPr>
              <a:t>Step 1: </a:t>
            </a:r>
            <a:endParaRPr lang="en-US" sz="1200" kern="1200" dirty="0">
              <a:solidFill>
                <a:schemeClr val="tx1"/>
              </a:solidFill>
              <a:effectLst/>
              <a:latin typeface="Arial" pitchFamily="34" charset="0"/>
              <a:ea typeface="ＭＳ Ｐゴシック" pitchFamily="34" charset="-128"/>
              <a:cs typeface="Arial" pitchFamily="34" charset="0"/>
            </a:endParaRPr>
          </a:p>
          <a:p>
            <a:pPr marL="171450" lvl="0" indent="-171450" eaLnBrk="0" fontAlgn="base" hangingPunct="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Instruct participants to read Handout 1: PLF Map Comprehensions and Notes Page and to focus on the foundation examples. Ask participants to play close attention to the developmental shift that is occurring between 48 months and 60 months.</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Direct participants to circle any examples that they have experienced in their classrooms. Then have them document the examples on the Notes Page of the handout (first column). </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Encourage participants to talk with their tablemates as they work.</a:t>
            </a:r>
          </a:p>
          <a:p>
            <a:r>
              <a:rPr lang="en-US" sz="1200" b="1" kern="1200" dirty="0">
                <a:solidFill>
                  <a:schemeClr val="tx1"/>
                </a:solidFill>
                <a:effectLst/>
                <a:latin typeface="Arial" pitchFamily="34" charset="0"/>
                <a:ea typeface="ＭＳ Ｐゴシック" pitchFamily="34" charset="-128"/>
                <a:cs typeface="Arial" pitchFamily="34" charset="0"/>
              </a:rPr>
              <a:t>Step 2: </a:t>
            </a:r>
            <a:endParaRPr lang="en-US" sz="1200" kern="1200" dirty="0">
              <a:solidFill>
                <a:schemeClr val="tx1"/>
              </a:solidFill>
              <a:effectLst/>
              <a:latin typeface="Arial" pitchFamily="34" charset="0"/>
              <a:ea typeface="ＭＳ Ｐゴシック" pitchFamily="34" charset="-128"/>
              <a:cs typeface="Arial" pitchFamily="34" charset="0"/>
            </a:endParaRP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Ask participants to think about the story they just heard.  </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Direct participants to create an example for 48 months and for 60 months that they could imagine observing in a child who had experienced the same story. Have them document their examples on the Notes Page of the handout (second column).</a:t>
            </a:r>
          </a:p>
          <a:p>
            <a:r>
              <a:rPr lang="en-US" sz="1200" b="1" kern="1200" dirty="0">
                <a:solidFill>
                  <a:schemeClr val="tx1"/>
                </a:solidFill>
                <a:effectLst/>
                <a:latin typeface="Arial" pitchFamily="34" charset="0"/>
                <a:ea typeface="ＭＳ Ｐゴシック" pitchFamily="34" charset="-128"/>
                <a:cs typeface="Arial" pitchFamily="34" charset="0"/>
              </a:rPr>
              <a:t>Step 3: </a:t>
            </a:r>
            <a:endParaRPr lang="en-US" sz="1200" kern="1200" dirty="0">
              <a:solidFill>
                <a:schemeClr val="tx1"/>
              </a:solidFill>
              <a:effectLst/>
              <a:latin typeface="Arial" pitchFamily="34" charset="0"/>
              <a:ea typeface="ＭＳ Ｐゴシック" pitchFamily="34" charset="-128"/>
              <a:cs typeface="Arial" pitchFamily="34" charset="0"/>
            </a:endParaRP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Ask participants to pair up with someone wearing a different character label than themselves and to share their examples with them. </a:t>
            </a:r>
          </a:p>
          <a:p>
            <a:r>
              <a:rPr lang="en-US" sz="1200" b="1" kern="1200" dirty="0">
                <a:solidFill>
                  <a:schemeClr val="tx1"/>
                </a:solidFill>
                <a:effectLst/>
                <a:latin typeface="Arial" pitchFamily="34" charset="0"/>
                <a:ea typeface="ＭＳ Ｐゴシック" pitchFamily="34" charset="-128"/>
                <a:cs typeface="Arial" pitchFamily="34" charset="0"/>
              </a:rPr>
              <a:t>Step 4: </a:t>
            </a:r>
            <a:endParaRPr lang="en-US" sz="1200" kern="1200" dirty="0">
              <a:solidFill>
                <a:schemeClr val="tx1"/>
              </a:solidFill>
              <a:effectLst/>
              <a:latin typeface="Arial" pitchFamily="34" charset="0"/>
              <a:ea typeface="ＭＳ Ｐゴシック" pitchFamily="34" charset="-128"/>
              <a:cs typeface="Arial" pitchFamily="34" charset="0"/>
            </a:endParaRP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Ask participants to again think about the story they just heard.  </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Have participants think of a child in their classroom who is just advancing beyond the 60-month foundation. </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Direct participants to write an example they could imagine observing in this child after they had experienced the same story with similar opportunities. Have them document their example on the Notes Page of the handout (second column). </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Have participants write a strategy they could plan to use to support this child on the Notes Page of the handout (third column).</a:t>
            </a:r>
            <a:r>
              <a:rPr lang="en-US" sz="1200" b="1" kern="1200" dirty="0">
                <a:solidFill>
                  <a:schemeClr val="tx1"/>
                </a:solidFill>
                <a:effectLst/>
                <a:latin typeface="Arial" pitchFamily="34" charset="0"/>
                <a:ea typeface="ＭＳ Ｐゴシック" pitchFamily="34" charset="-128"/>
                <a:cs typeface="Arial" pitchFamily="34" charset="0"/>
              </a:rPr>
              <a:t> </a:t>
            </a:r>
            <a:endParaRPr lang="en-US" sz="1200" kern="1200" dirty="0">
              <a:solidFill>
                <a:schemeClr val="tx1"/>
              </a:solidFill>
              <a:effectLst/>
              <a:latin typeface="Arial" pitchFamily="34" charset="0"/>
              <a:ea typeface="ＭＳ Ｐゴシック" pitchFamily="34" charset="-128"/>
              <a:cs typeface="Arial" pitchFamily="34" charset="0"/>
            </a:endParaRPr>
          </a:p>
          <a:p>
            <a:r>
              <a:rPr lang="en-US" sz="1200" b="1" kern="1200" dirty="0">
                <a:solidFill>
                  <a:schemeClr val="tx1"/>
                </a:solidFill>
                <a:effectLst/>
                <a:latin typeface="Arial" pitchFamily="34" charset="0"/>
                <a:ea typeface="ＭＳ Ｐゴシック" pitchFamily="34" charset="-128"/>
                <a:cs typeface="Arial" pitchFamily="34" charset="0"/>
              </a:rPr>
              <a:t>Step 5: </a:t>
            </a:r>
            <a:endParaRPr lang="en-US" sz="1200" kern="1200" dirty="0">
              <a:solidFill>
                <a:schemeClr val="tx1"/>
              </a:solidFill>
              <a:effectLst/>
              <a:latin typeface="Arial" pitchFamily="34" charset="0"/>
              <a:ea typeface="ＭＳ Ｐゴシック" pitchFamily="34" charset="-128"/>
              <a:cs typeface="Arial" pitchFamily="34" charset="0"/>
            </a:endParaRP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Ask participants to pair up with a new partner—again, someone wearing a different character label than themselves—and to share their example with them. </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Bring the whole group back together and have them share-out any “aha” moments. </a:t>
            </a:r>
          </a:p>
          <a:p>
            <a:r>
              <a:rPr lang="en-US" sz="1200" kern="1200" dirty="0">
                <a:solidFill>
                  <a:schemeClr val="tx1"/>
                </a:solidFill>
                <a:effectLst/>
                <a:latin typeface="Arial" pitchFamily="34" charset="0"/>
                <a:ea typeface="ＭＳ Ｐゴシック" pitchFamily="34" charset="-128"/>
                <a:cs typeface="Arial" pitchFamily="34" charset="0"/>
              </a:rPr>
              <a:t> </a:t>
            </a:r>
            <a:endParaRPr lang="en-US" b="0" dirty="0"/>
          </a:p>
        </p:txBody>
      </p:sp>
      <p:sp>
        <p:nvSpPr>
          <p:cNvPr id="563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47160530-0EEC-3B41-87E2-F9646B35BBE8}" type="slidenum">
              <a:rPr lang="en-US">
                <a:cs typeface="Arial" charset="0"/>
              </a:rPr>
              <a:pPr/>
              <a:t>27</a:t>
            </a:fld>
            <a:endParaRPr lang="en-US">
              <a:cs typeface="Arial" charset="0"/>
            </a:endParaRPr>
          </a:p>
        </p:txBody>
      </p:sp>
    </p:spTree>
    <p:extLst>
      <p:ext uri="{BB962C8B-B14F-4D97-AF65-F5344CB8AC3E}">
        <p14:creationId xmlns:p14="http://schemas.microsoft.com/office/powerpoint/2010/main" val="21316119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r>
              <a:rPr lang="en-US" b="1" dirty="0"/>
              <a:t>Activity 3: Making Foundations Examples</a:t>
            </a:r>
          </a:p>
          <a:p>
            <a:endParaRPr lang="en-US" dirty="0"/>
          </a:p>
          <a:p>
            <a:r>
              <a:rPr lang="en-US" b="1" dirty="0"/>
              <a:t>Presenter Remarks:</a:t>
            </a:r>
          </a:p>
          <a:p>
            <a:pPr lvl="0"/>
            <a:r>
              <a:rPr lang="en-US" dirty="0"/>
              <a:t>Please read Handout 1: PLF Map Comprehensions and Notes Page and focus on the foundation examples. Play close attention to the developmental shift that is occurring between 48 months and 60 months.</a:t>
            </a:r>
          </a:p>
          <a:p>
            <a:pPr lvl="0"/>
            <a:endParaRPr lang="en-US" dirty="0"/>
          </a:p>
          <a:p>
            <a:pPr lvl="0"/>
            <a:r>
              <a:rPr lang="en-US" dirty="0"/>
              <a:t>As you are reading, circle any examples that you have experienced in your classrooms. Be sure to document your examples on the Notes Page of the handout (first column). Feel free to talk with your tablemates as you work.</a:t>
            </a:r>
          </a:p>
          <a:p>
            <a:r>
              <a:rPr lang="en-US" dirty="0"/>
              <a:t>Making Foundations Examples</a:t>
            </a:r>
            <a:endParaRPr lang="en-US" sz="1000" dirty="0"/>
          </a:p>
          <a:p>
            <a:endParaRPr lang="en-US" b="1" cap="all" dirty="0"/>
          </a:p>
          <a:p>
            <a:r>
              <a:rPr lang="en-US" b="1" cap="all" dirty="0"/>
              <a:t>intent: </a:t>
            </a:r>
            <a:endParaRPr lang="en-US" dirty="0"/>
          </a:p>
          <a:p>
            <a:r>
              <a:rPr lang="en-US" dirty="0"/>
              <a:t>Provide an opportunity to read over the foundations, reflect, and create examples.</a:t>
            </a:r>
          </a:p>
          <a:p>
            <a:r>
              <a:rPr lang="en-US" b="1" dirty="0"/>
              <a:t>  </a:t>
            </a:r>
            <a:endParaRPr lang="en-US" dirty="0"/>
          </a:p>
          <a:p>
            <a:r>
              <a:rPr lang="en-US" b="1" dirty="0"/>
              <a:t>OUTCOME: </a:t>
            </a:r>
            <a:endParaRPr lang="en-US" dirty="0"/>
          </a:p>
          <a:p>
            <a:r>
              <a:rPr lang="en-US" dirty="0"/>
              <a:t>Participants create examples that can be utilized as reflection tools.</a:t>
            </a:r>
            <a:endParaRPr lang="en-US" sz="1600" dirty="0"/>
          </a:p>
          <a:p>
            <a:r>
              <a:rPr lang="en-US" dirty="0"/>
              <a:t> </a:t>
            </a:r>
          </a:p>
          <a:p>
            <a:r>
              <a:rPr lang="en-US" b="1" cap="all" dirty="0"/>
              <a:t>Materials Required: </a:t>
            </a:r>
            <a:endParaRPr lang="en-US" dirty="0"/>
          </a:p>
          <a:p>
            <a:pPr marL="171450" lvl="0" indent="-171450">
              <a:buFont typeface="Arial" panose="020B0604020202020204" pitchFamily="34" charset="0"/>
              <a:buChar char="•"/>
            </a:pPr>
            <a:r>
              <a:rPr lang="en-US" dirty="0"/>
              <a:t>Handout 1: PLF Map Comprehensions and Notes Page</a:t>
            </a:r>
          </a:p>
          <a:p>
            <a:pPr marL="171450" lvl="0" indent="-171450">
              <a:buFont typeface="Arial" panose="020B0604020202020204" pitchFamily="34" charset="0"/>
              <a:buChar char="•"/>
            </a:pPr>
            <a:r>
              <a:rPr lang="en-US" dirty="0"/>
              <a:t>Highlighters</a:t>
            </a:r>
            <a:endParaRPr lang="en-US" sz="1600" dirty="0"/>
          </a:p>
          <a:p>
            <a:pPr marL="171450" lvl="0" indent="-171450">
              <a:buFont typeface="Arial" panose="020B0604020202020204" pitchFamily="34" charset="0"/>
              <a:buChar char="•"/>
            </a:pPr>
            <a:r>
              <a:rPr lang="en-US" dirty="0"/>
              <a:t>Pens and markers</a:t>
            </a:r>
            <a:endParaRPr lang="en-US" sz="1600" dirty="0"/>
          </a:p>
          <a:p>
            <a:r>
              <a:rPr lang="en-US" b="1" dirty="0"/>
              <a:t> </a:t>
            </a:r>
            <a:endParaRPr lang="en-US" sz="1600" dirty="0"/>
          </a:p>
          <a:p>
            <a:r>
              <a:rPr lang="en-US" b="1" cap="all" dirty="0"/>
              <a:t>Time:</a:t>
            </a:r>
            <a:r>
              <a:rPr lang="en-US" dirty="0"/>
              <a:t> 15 minutes</a:t>
            </a:r>
            <a:r>
              <a:rPr lang="en-US" b="1" cap="all" dirty="0"/>
              <a:t> </a:t>
            </a:r>
            <a:endParaRPr lang="en-US" dirty="0"/>
          </a:p>
          <a:p>
            <a:br>
              <a:rPr lang="en-US" dirty="0"/>
            </a:br>
            <a:r>
              <a:rPr lang="en-US" b="1" cap="all" dirty="0"/>
              <a:t>Process: </a:t>
            </a:r>
            <a:endParaRPr lang="en-US" dirty="0"/>
          </a:p>
          <a:p>
            <a:r>
              <a:rPr lang="en-US" b="1" dirty="0"/>
              <a:t>Step 1: </a:t>
            </a:r>
            <a:endParaRPr lang="en-US" dirty="0"/>
          </a:p>
          <a:p>
            <a:pPr marL="171450" lvl="0" indent="-171450">
              <a:buFont typeface="Arial" panose="020B0604020202020204" pitchFamily="34" charset="0"/>
              <a:buChar char="•"/>
            </a:pPr>
            <a:r>
              <a:rPr lang="en-US" dirty="0"/>
              <a:t>Instruct participants to read Handout 1: PLF Map Comprehensions and Notes Page and to focus on the foundation examples. Ask participants to play close attention to the developmental shift that is occurring between 48 months and 60 months.</a:t>
            </a:r>
          </a:p>
          <a:p>
            <a:pPr marL="171450" lvl="0" indent="-171450">
              <a:buFont typeface="Arial" panose="020B0604020202020204" pitchFamily="34" charset="0"/>
              <a:buChar char="•"/>
            </a:pPr>
            <a:r>
              <a:rPr lang="en-US" dirty="0"/>
              <a:t>Direct participants to circle any examples that they have experienced in their classrooms. Then have them document the examples on the Notes Page of the handout (first column). </a:t>
            </a:r>
          </a:p>
          <a:p>
            <a:pPr marL="171450" lvl="0" indent="-171450">
              <a:buFont typeface="Arial" panose="020B0604020202020204" pitchFamily="34" charset="0"/>
              <a:buChar char="•"/>
            </a:pPr>
            <a:r>
              <a:rPr lang="en-US" dirty="0"/>
              <a:t>Encourage participants to talk with their tablemates as they work.</a:t>
            </a:r>
          </a:p>
          <a:p>
            <a:r>
              <a:rPr lang="en-US" b="1" dirty="0"/>
              <a:t>Step 2: </a:t>
            </a:r>
            <a:endParaRPr lang="en-US" dirty="0"/>
          </a:p>
          <a:p>
            <a:pPr marL="171450" lvl="0" indent="-171450">
              <a:buFont typeface="Arial" panose="020B0604020202020204" pitchFamily="34" charset="0"/>
              <a:buChar char="•"/>
            </a:pPr>
            <a:r>
              <a:rPr lang="en-US" dirty="0"/>
              <a:t>Ask participants to think about the story they just heard.  </a:t>
            </a:r>
          </a:p>
          <a:p>
            <a:pPr marL="171450" lvl="0" indent="-171450">
              <a:buFont typeface="Arial" panose="020B0604020202020204" pitchFamily="34" charset="0"/>
              <a:buChar char="•"/>
            </a:pPr>
            <a:r>
              <a:rPr lang="en-US" dirty="0"/>
              <a:t>Direct participants to create an example for 48 months and for 60 months that they could imagine observing in a child who had experienced the same story. Have them document their examples on the Notes Page of the handout (second column).</a:t>
            </a:r>
          </a:p>
          <a:p>
            <a:r>
              <a:rPr lang="en-US" b="1" dirty="0"/>
              <a:t>Step 3: </a:t>
            </a:r>
            <a:endParaRPr lang="en-US" dirty="0"/>
          </a:p>
          <a:p>
            <a:pPr marL="171450" lvl="0" indent="-171450">
              <a:buFont typeface="Arial" panose="020B0604020202020204" pitchFamily="34" charset="0"/>
              <a:buChar char="•"/>
            </a:pPr>
            <a:r>
              <a:rPr lang="en-US" dirty="0"/>
              <a:t>Ask participants to pair up with someone wearing a different character label than themselves and to share their examples with them. </a:t>
            </a:r>
          </a:p>
          <a:p>
            <a:r>
              <a:rPr lang="en-US" b="1" dirty="0"/>
              <a:t>Step 4: </a:t>
            </a:r>
            <a:endParaRPr lang="en-US" dirty="0"/>
          </a:p>
          <a:p>
            <a:pPr marL="171450" lvl="0" indent="-171450">
              <a:buFont typeface="Arial" panose="020B0604020202020204" pitchFamily="34" charset="0"/>
              <a:buChar char="•"/>
            </a:pPr>
            <a:r>
              <a:rPr lang="en-US" dirty="0"/>
              <a:t>Ask participants to again think about the story they just heard.  </a:t>
            </a:r>
          </a:p>
          <a:p>
            <a:pPr marL="171450" lvl="0" indent="-171450">
              <a:buFont typeface="Arial" panose="020B0604020202020204" pitchFamily="34" charset="0"/>
              <a:buChar char="•"/>
            </a:pPr>
            <a:r>
              <a:rPr lang="en-US" dirty="0"/>
              <a:t>Have participants think of a child in their classroom who is just advancing beyond the 60-month foundation. </a:t>
            </a:r>
          </a:p>
          <a:p>
            <a:pPr marL="171450" lvl="0" indent="-171450">
              <a:buFont typeface="Arial" panose="020B0604020202020204" pitchFamily="34" charset="0"/>
              <a:buChar char="•"/>
            </a:pPr>
            <a:r>
              <a:rPr lang="en-US" dirty="0"/>
              <a:t>Direct participants to write an example they could imagine observing in this child after they had experienced the same story with similar opportunities. Have them document their example on the Notes Page of the handout (second column). </a:t>
            </a:r>
          </a:p>
          <a:p>
            <a:pPr marL="171450" lvl="0" indent="-171450">
              <a:buFont typeface="Arial" panose="020B0604020202020204" pitchFamily="34" charset="0"/>
              <a:buChar char="•"/>
            </a:pPr>
            <a:r>
              <a:rPr lang="en-US" dirty="0"/>
              <a:t>Have participants write a strategy they could plan to use to support this child on the Notes Page of the handout (third column).</a:t>
            </a:r>
            <a:r>
              <a:rPr lang="en-US" b="1" dirty="0"/>
              <a:t> </a:t>
            </a:r>
            <a:endParaRPr lang="en-US" dirty="0"/>
          </a:p>
          <a:p>
            <a:r>
              <a:rPr lang="en-US" b="1" dirty="0"/>
              <a:t>Step 5: </a:t>
            </a:r>
            <a:endParaRPr lang="en-US" dirty="0"/>
          </a:p>
          <a:p>
            <a:pPr marL="171450" lvl="0" indent="-171450">
              <a:buFont typeface="Arial" panose="020B0604020202020204" pitchFamily="34" charset="0"/>
              <a:buChar char="•"/>
            </a:pPr>
            <a:r>
              <a:rPr lang="en-US" dirty="0"/>
              <a:t>Ask participants to pair up with a new partner—again, someone wearing a different character label than themselves—and to share their example with them. </a:t>
            </a:r>
          </a:p>
          <a:p>
            <a:pPr marL="171450" lvl="0" indent="-171450">
              <a:buFont typeface="Arial" panose="020B0604020202020204" pitchFamily="34" charset="0"/>
              <a:buChar char="•"/>
            </a:pPr>
            <a:r>
              <a:rPr lang="en-US" dirty="0"/>
              <a:t>Bring the whole group back together and have them share-out any “aha” moments. </a:t>
            </a:r>
          </a:p>
          <a:p>
            <a:r>
              <a:rPr lang="en-US" dirty="0"/>
              <a:t> </a:t>
            </a:r>
            <a:endParaRPr lang="en-US" baseline="0" dirty="0"/>
          </a:p>
          <a:p>
            <a:endParaRPr lang="en-US" b="1" dirty="0">
              <a:solidFill>
                <a:srgbClr val="000000"/>
              </a:solidFill>
            </a:endParaRPr>
          </a:p>
          <a:p>
            <a:endParaRPr lang="en-US" dirty="0"/>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D6427241-F0FD-2748-81DF-C0640BF2E4E3}" type="slidenum">
              <a:rPr lang="en-US">
                <a:cs typeface="Arial" charset="0"/>
              </a:rPr>
              <a:pPr/>
              <a:t>28</a:t>
            </a:fld>
            <a:endParaRPr lang="en-US">
              <a:cs typeface="Arial" charset="0"/>
            </a:endParaRPr>
          </a:p>
        </p:txBody>
      </p:sp>
    </p:spTree>
    <p:extLst>
      <p:ext uri="{BB962C8B-B14F-4D97-AF65-F5344CB8AC3E}">
        <p14:creationId xmlns:p14="http://schemas.microsoft.com/office/powerpoint/2010/main" val="206205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a:ln/>
        </p:spPr>
      </p:sp>
      <p:sp>
        <p:nvSpPr>
          <p:cNvPr id="624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r>
              <a:rPr lang="en-US" b="1" dirty="0"/>
              <a:t>Background Information:</a:t>
            </a:r>
          </a:p>
          <a:p>
            <a:pPr eaLnBrk="1" hangingPunct="1">
              <a:spcBef>
                <a:spcPct val="0"/>
              </a:spcBef>
            </a:pPr>
            <a:r>
              <a:rPr lang="en-US" altLang="ja-JP" dirty="0"/>
              <a:t>Preschool Learning Foundations, Volume</a:t>
            </a:r>
            <a:r>
              <a:rPr lang="en-US" altLang="ja-JP" baseline="0" dirty="0"/>
              <a:t> </a:t>
            </a:r>
            <a:r>
              <a:rPr lang="en-US" altLang="ja-JP" dirty="0"/>
              <a:t>1, page 53</a:t>
            </a:r>
          </a:p>
          <a:p>
            <a:pPr eaLnBrk="1" hangingPunct="1">
              <a:spcBef>
                <a:spcPct val="0"/>
              </a:spcBef>
            </a:pPr>
            <a:endParaRPr lang="en-US" dirty="0"/>
          </a:p>
          <a:p>
            <a:pPr marL="0" marR="0" indent="0" algn="l" defTabSz="914400" rtl="0" eaLnBrk="1" fontAlgn="base" latinLnBrk="0" hangingPunct="1">
              <a:lnSpc>
                <a:spcPct val="100000"/>
              </a:lnSpc>
              <a:spcBef>
                <a:spcPct val="0"/>
              </a:spcBef>
              <a:spcAft>
                <a:spcPct val="0"/>
              </a:spcAft>
              <a:buClrTx/>
              <a:buSzTx/>
              <a:buFontTx/>
              <a:buNone/>
              <a:tabLst/>
              <a:defRPr/>
            </a:pPr>
            <a:r>
              <a:rPr lang="en-US" b="1" dirty="0">
                <a:latin typeface="Arial" charset="0"/>
                <a:cs typeface="ＭＳ Ｐゴシック" charset="0"/>
              </a:rPr>
              <a:t>Presenter</a:t>
            </a:r>
            <a:r>
              <a:rPr lang="en-US" b="1" baseline="0" dirty="0">
                <a:latin typeface="Arial" charset="0"/>
                <a:cs typeface="ＭＳ Ｐゴシック" charset="0"/>
              </a:rPr>
              <a:t> Remarks: </a:t>
            </a:r>
          </a:p>
          <a:p>
            <a:pPr eaLnBrk="1" hangingPunct="1">
              <a:spcBef>
                <a:spcPct val="0"/>
              </a:spcBef>
            </a:pPr>
            <a:r>
              <a:rPr lang="en-US" b="1" dirty="0"/>
              <a:t>“</a:t>
            </a:r>
            <a:r>
              <a:rPr lang="en-US" dirty="0"/>
              <a:t>At the earliest stage, preschoolers construct narrative scripts, or primitive accounts of story plots that focus on familiar events and routine activities. In the next stage, children construct narrative schemas, which include knowledge about the main elements of stories (such as characters and settings) and about the sequence of events (such as time, order, and causal progression). Then preschoolers come to understand and relate to characters</a:t>
            </a:r>
            <a:r>
              <a:rPr lang="ja-JP" altLang="en-US" dirty="0"/>
              <a:t>’</a:t>
            </a:r>
            <a:r>
              <a:rPr lang="en-US" altLang="ja-JP" dirty="0"/>
              <a:t> internal responses, such as their mental processes and experiences. Ultimately, children recognize both the external and internal features of narrative. Preschoolers</a:t>
            </a:r>
            <a:r>
              <a:rPr lang="ja-JP" altLang="en-US" dirty="0"/>
              <a:t>’</a:t>
            </a:r>
            <a:r>
              <a:rPr lang="en-US" altLang="ja-JP" dirty="0"/>
              <a:t> competence with narratives can be greatly expanded through instructional activities guided by teachers” (PLF</a:t>
            </a:r>
            <a:r>
              <a:rPr lang="en-US" altLang="ja-JP" baseline="0" dirty="0"/>
              <a:t>, Vol. 1, p. </a:t>
            </a:r>
            <a:r>
              <a:rPr lang="en-US" altLang="ja-JP" dirty="0"/>
              <a:t>53).</a:t>
            </a:r>
          </a:p>
          <a:p>
            <a:pPr eaLnBrk="1" hangingPunct="1">
              <a:spcBef>
                <a:spcPct val="0"/>
              </a:spcBef>
            </a:pPr>
            <a:endParaRPr lang="en-US" dirty="0"/>
          </a:p>
          <a:p>
            <a:pPr eaLnBrk="1" hangingPunct="1">
              <a:spcBef>
                <a:spcPct val="0"/>
              </a:spcBef>
            </a:pPr>
            <a:r>
              <a:rPr lang="en-US" dirty="0"/>
              <a:t>We need to use all of our resources to best understand and support these stages. Our resources include the Preschool Learning Foundations, the Preschool Curriculum Framework, the </a:t>
            </a:r>
            <a:r>
              <a:rPr lang="en-US" sz="1200" kern="1200" dirty="0">
                <a:solidFill>
                  <a:schemeClr val="tx1"/>
                </a:solidFill>
                <a:effectLst/>
                <a:latin typeface="Arial" pitchFamily="34" charset="0"/>
                <a:ea typeface="ＭＳ Ｐゴシック" pitchFamily="34" charset="-128"/>
                <a:cs typeface="Arial" pitchFamily="34" charset="0"/>
              </a:rPr>
              <a:t>Transitional Kindergarten Implementation Guide, </a:t>
            </a:r>
            <a:r>
              <a:rPr lang="en-US" dirty="0"/>
              <a:t>and the DRDP-K (2015).</a:t>
            </a:r>
          </a:p>
          <a:p>
            <a:pPr eaLnBrk="1" hangingPunct="1">
              <a:spcBef>
                <a:spcPct val="0"/>
              </a:spcBef>
              <a:buFontTx/>
              <a:buNone/>
            </a:pPr>
            <a:endParaRPr lang="en-US" dirty="0"/>
          </a:p>
          <a:p>
            <a:r>
              <a:rPr lang="en-US" b="1" u="none" dirty="0"/>
              <a:t>Optional:</a:t>
            </a:r>
          </a:p>
          <a:p>
            <a:pPr>
              <a:buFontTx/>
              <a:buNone/>
            </a:pPr>
            <a:r>
              <a:rPr lang="en-US" dirty="0"/>
              <a:t>Invite participants to share how, when, and where they might see the different stages of comprehension occur in the TK classroom.</a:t>
            </a:r>
          </a:p>
          <a:p>
            <a:endParaRPr lang="en-US" dirty="0"/>
          </a:p>
          <a:p>
            <a:pPr algn="r">
              <a:lnSpc>
                <a:spcPct val="90000"/>
              </a:lnSpc>
            </a:pPr>
            <a:endParaRPr lang="en-US" dirty="0"/>
          </a:p>
          <a:p>
            <a:pPr>
              <a:buFontTx/>
              <a:buChar char="•"/>
            </a:pPr>
            <a:endParaRPr lang="en-US" dirty="0"/>
          </a:p>
          <a:p>
            <a:pPr>
              <a:spcBef>
                <a:spcPct val="0"/>
              </a:spcBef>
            </a:pPr>
            <a:endParaRPr lang="en-US" dirty="0"/>
          </a:p>
        </p:txBody>
      </p:sp>
      <p:sp>
        <p:nvSpPr>
          <p:cNvPr id="624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2933CBEB-41AC-8C41-AB01-808B12EF7C61}" type="slidenum">
              <a:rPr lang="en-US">
                <a:cs typeface="Arial" charset="0"/>
              </a:rPr>
              <a:pPr/>
              <a:t>29</a:t>
            </a:fld>
            <a:endParaRPr lang="en-US">
              <a:cs typeface="Arial" charset="0"/>
            </a:endParaRPr>
          </a:p>
        </p:txBody>
      </p:sp>
    </p:spTree>
    <p:extLst>
      <p:ext uri="{BB962C8B-B14F-4D97-AF65-F5344CB8AC3E}">
        <p14:creationId xmlns:p14="http://schemas.microsoft.com/office/powerpoint/2010/main" val="2873733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a:xfrm>
            <a:off x="685800" y="4343400"/>
            <a:ext cx="5486400" cy="4343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r>
              <a:rPr lang="en-US" b="1" dirty="0"/>
              <a:t>Activity 1: Using Comprehension Skills</a:t>
            </a:r>
          </a:p>
          <a:p>
            <a:pPr marL="0" marR="0" lvl="0" indent="0" algn="l" defTabSz="457200" rtl="0" eaLnBrk="0" fontAlgn="base" latinLnBrk="0" hangingPunct="0">
              <a:spcAft>
                <a:spcPct val="0"/>
              </a:spcAft>
              <a:buClrTx/>
              <a:buSzTx/>
              <a:buFontTx/>
              <a:buNone/>
              <a:tabLst/>
              <a:defRPr/>
            </a:pPr>
            <a:endParaRPr lang="en-US" kern="1200" dirty="0">
              <a:solidFill>
                <a:schemeClr val="tx1"/>
              </a:solidFill>
              <a:effectLst/>
            </a:endParaRPr>
          </a:p>
          <a:p>
            <a:pPr marL="0" marR="0" lvl="0" indent="0" algn="l" defTabSz="457200" rtl="0" eaLnBrk="0" fontAlgn="base" latinLnBrk="0" hangingPunct="0">
              <a:spcAft>
                <a:spcPct val="0"/>
              </a:spcAft>
              <a:buClrTx/>
              <a:buSzTx/>
              <a:buFontTx/>
              <a:buNone/>
              <a:tabLst/>
              <a:defRPr/>
            </a:pPr>
            <a:r>
              <a:rPr lang="en-US" b="1" kern="1200" dirty="0">
                <a:solidFill>
                  <a:schemeClr val="tx1"/>
                </a:solidFill>
                <a:effectLst/>
              </a:rPr>
              <a:t>Presenter Remarks:</a:t>
            </a:r>
          </a:p>
          <a:p>
            <a:pPr lvl="0"/>
            <a:r>
              <a:rPr lang="en-US" kern="1200" dirty="0">
                <a:solidFill>
                  <a:schemeClr val="tx1"/>
                </a:solidFill>
                <a:effectLst/>
              </a:rPr>
              <a:t>Explore the reading picture/story cards on your tables</a:t>
            </a:r>
            <a:r>
              <a:rPr lang="en-US" kern="1200" baseline="0" dirty="0">
                <a:solidFill>
                  <a:schemeClr val="tx1"/>
                </a:solidFill>
                <a:effectLst/>
              </a:rPr>
              <a:t> and </a:t>
            </a:r>
            <a:r>
              <a:rPr lang="en-US" kern="1200" dirty="0">
                <a:solidFill>
                  <a:schemeClr val="tx1"/>
                </a:solidFill>
                <a:effectLst/>
              </a:rPr>
              <a:t>choose the card that you most relate to. This might be the picture you like best, or the picture that depicts the reading experience you use most frequently.</a:t>
            </a:r>
          </a:p>
          <a:p>
            <a:endParaRPr lang="en-US" b="1" kern="1200" cap="all" dirty="0">
              <a:solidFill>
                <a:schemeClr val="tx1"/>
              </a:solidFill>
              <a:effectLst/>
              <a:latin typeface="Arial" pitchFamily="34" charset="0"/>
              <a:ea typeface="ＭＳ Ｐゴシック" pitchFamily="34" charset="-128"/>
              <a:cs typeface="Arial" pitchFamily="34" charset="0"/>
            </a:endParaRPr>
          </a:p>
          <a:p>
            <a:r>
              <a:rPr lang="en-US" b="1" kern="1200" cap="all" dirty="0">
                <a:solidFill>
                  <a:schemeClr val="tx1"/>
                </a:solidFill>
                <a:effectLst/>
                <a:latin typeface="Arial" pitchFamily="34" charset="0"/>
                <a:ea typeface="ＭＳ Ｐゴシック" pitchFamily="34" charset="-128"/>
                <a:cs typeface="Arial" pitchFamily="34" charset="0"/>
              </a:rPr>
              <a:t>intent: </a:t>
            </a:r>
            <a:endParaRPr lang="en-US" kern="1200" dirty="0">
              <a:solidFill>
                <a:schemeClr val="tx1"/>
              </a:solidFill>
              <a:effectLst/>
              <a:latin typeface="Arial" pitchFamily="34" charset="0"/>
              <a:ea typeface="ＭＳ Ｐゴシック" pitchFamily="34" charset="-128"/>
              <a:cs typeface="Arial" pitchFamily="34" charset="0"/>
            </a:endParaRPr>
          </a:p>
          <a:p>
            <a:r>
              <a:rPr lang="en-US" kern="1200" dirty="0">
                <a:solidFill>
                  <a:schemeClr val="tx1"/>
                </a:solidFill>
                <a:effectLst/>
                <a:latin typeface="Arial" pitchFamily="34" charset="0"/>
                <a:ea typeface="ＭＳ Ｐゴシック" pitchFamily="34" charset="-128"/>
                <a:cs typeface="Arial" pitchFamily="34" charset="0"/>
              </a:rPr>
              <a:t>Reflect on a personal experience that involved reading comprehension skills.</a:t>
            </a:r>
          </a:p>
          <a:p>
            <a:r>
              <a:rPr lang="en-US" b="1" kern="1200" dirty="0">
                <a:solidFill>
                  <a:schemeClr val="tx1"/>
                </a:solidFill>
                <a:effectLst/>
                <a:latin typeface="Arial" pitchFamily="34" charset="0"/>
                <a:ea typeface="ＭＳ Ｐゴシック" pitchFamily="34" charset="-128"/>
                <a:cs typeface="Arial" pitchFamily="34" charset="0"/>
              </a:rPr>
              <a:t> </a:t>
            </a:r>
            <a:endParaRPr lang="en-US" kern="1200" dirty="0">
              <a:solidFill>
                <a:schemeClr val="tx1"/>
              </a:solidFill>
              <a:effectLst/>
              <a:latin typeface="Arial" pitchFamily="34" charset="0"/>
              <a:ea typeface="ＭＳ Ｐゴシック" pitchFamily="34" charset="-128"/>
              <a:cs typeface="Arial" pitchFamily="34" charset="0"/>
            </a:endParaRPr>
          </a:p>
          <a:p>
            <a:r>
              <a:rPr lang="en-US" b="1" kern="1200" dirty="0">
                <a:solidFill>
                  <a:schemeClr val="tx1"/>
                </a:solidFill>
                <a:effectLst/>
                <a:latin typeface="Arial" pitchFamily="34" charset="0"/>
                <a:ea typeface="ＭＳ Ｐゴシック" pitchFamily="34" charset="-128"/>
                <a:cs typeface="Arial" pitchFamily="34" charset="0"/>
              </a:rPr>
              <a:t>OUTCOME: </a:t>
            </a:r>
            <a:endParaRPr lang="en-US" kern="1200" dirty="0">
              <a:solidFill>
                <a:schemeClr val="tx1"/>
              </a:solidFill>
              <a:effectLst/>
              <a:latin typeface="Arial" pitchFamily="34" charset="0"/>
              <a:ea typeface="ＭＳ Ｐゴシック" pitchFamily="34" charset="-128"/>
              <a:cs typeface="Arial" pitchFamily="34" charset="0"/>
            </a:endParaRPr>
          </a:p>
          <a:p>
            <a:r>
              <a:rPr lang="en-US" kern="1200" dirty="0">
                <a:solidFill>
                  <a:schemeClr val="tx1"/>
                </a:solidFill>
                <a:effectLst/>
                <a:latin typeface="Arial" pitchFamily="34" charset="0"/>
                <a:ea typeface="ＭＳ Ｐゴシック" pitchFamily="34" charset="-128"/>
                <a:cs typeface="Arial" pitchFamily="34" charset="0"/>
              </a:rPr>
              <a:t>Participants will discuss the skills involved in reading comprehension and reflect on daily activities that involve reading comprehension. </a:t>
            </a:r>
          </a:p>
          <a:p>
            <a:endParaRPr lang="en-US" b="1" kern="1200" cap="all" dirty="0">
              <a:solidFill>
                <a:schemeClr val="tx1"/>
              </a:solidFill>
              <a:effectLst/>
              <a:latin typeface="Arial" pitchFamily="34" charset="0"/>
              <a:ea typeface="ＭＳ Ｐゴシック" pitchFamily="34" charset="-128"/>
              <a:cs typeface="Arial" pitchFamily="34" charset="0"/>
            </a:endParaRPr>
          </a:p>
          <a:p>
            <a:r>
              <a:rPr lang="en-US" b="1" kern="1200" cap="all" dirty="0">
                <a:solidFill>
                  <a:schemeClr val="tx1"/>
                </a:solidFill>
                <a:effectLst/>
                <a:latin typeface="Arial" pitchFamily="34" charset="0"/>
                <a:ea typeface="ＭＳ Ｐゴシック" pitchFamily="34" charset="-128"/>
                <a:cs typeface="Arial" pitchFamily="34" charset="0"/>
              </a:rPr>
              <a:t>Materials Required: </a:t>
            </a:r>
            <a:endParaRPr lang="en-US" kern="1200" dirty="0">
              <a:solidFill>
                <a:schemeClr val="tx1"/>
              </a:solidFill>
              <a:effectLst/>
              <a:latin typeface="Arial" pitchFamily="34" charset="0"/>
              <a:ea typeface="ＭＳ Ｐゴシック" pitchFamily="34" charset="-128"/>
              <a:cs typeface="Arial" pitchFamily="34" charset="0"/>
            </a:endParaRPr>
          </a:p>
          <a:p>
            <a:pPr marL="171450" lvl="0" indent="-171450">
              <a:buFont typeface="Arial" panose="020B0604020202020204" pitchFamily="34" charset="0"/>
              <a:buChar char="•"/>
            </a:pPr>
            <a:r>
              <a:rPr lang="en-US" kern="1200" dirty="0">
                <a:solidFill>
                  <a:schemeClr val="tx1"/>
                </a:solidFill>
                <a:effectLst/>
                <a:latin typeface="Arial" pitchFamily="34" charset="0"/>
                <a:ea typeface="ＭＳ Ｐゴシック" pitchFamily="34" charset="-128"/>
                <a:cs typeface="Arial" pitchFamily="34" charset="0"/>
              </a:rPr>
              <a:t>Reading picture/story cards</a:t>
            </a:r>
          </a:p>
          <a:p>
            <a:r>
              <a:rPr lang="en-US" b="1" kern="1200" dirty="0">
                <a:solidFill>
                  <a:schemeClr val="tx1"/>
                </a:solidFill>
                <a:effectLst/>
                <a:latin typeface="Arial" pitchFamily="34" charset="0"/>
                <a:ea typeface="ＭＳ Ｐゴシック" pitchFamily="34" charset="-128"/>
                <a:cs typeface="Arial" pitchFamily="34" charset="0"/>
              </a:rPr>
              <a:t> </a:t>
            </a:r>
            <a:endParaRPr lang="en-US" kern="1200" dirty="0">
              <a:solidFill>
                <a:schemeClr val="tx1"/>
              </a:solidFill>
              <a:effectLst/>
              <a:latin typeface="Arial" pitchFamily="34" charset="0"/>
              <a:ea typeface="ＭＳ Ｐゴシック" pitchFamily="34" charset="-128"/>
              <a:cs typeface="Arial" pitchFamily="34" charset="0"/>
            </a:endParaRPr>
          </a:p>
          <a:p>
            <a:r>
              <a:rPr lang="en-US" b="1" kern="1200" cap="all" dirty="0">
                <a:solidFill>
                  <a:schemeClr val="tx1"/>
                </a:solidFill>
                <a:effectLst/>
                <a:latin typeface="Arial" pitchFamily="34" charset="0"/>
                <a:ea typeface="ＭＳ Ｐゴシック" pitchFamily="34" charset="-128"/>
                <a:cs typeface="Arial" pitchFamily="34" charset="0"/>
              </a:rPr>
              <a:t>Time:</a:t>
            </a:r>
            <a:r>
              <a:rPr lang="en-US" kern="1200" dirty="0">
                <a:solidFill>
                  <a:schemeClr val="tx1"/>
                </a:solidFill>
                <a:effectLst/>
                <a:latin typeface="Arial" pitchFamily="34" charset="0"/>
                <a:ea typeface="ＭＳ Ｐゴシック" pitchFamily="34" charset="-128"/>
                <a:cs typeface="Arial" pitchFamily="34" charset="0"/>
              </a:rPr>
              <a:t> 10 minutes</a:t>
            </a:r>
          </a:p>
          <a:p>
            <a:r>
              <a:rPr lang="en-US" kern="1200" dirty="0">
                <a:solidFill>
                  <a:schemeClr val="tx1"/>
                </a:solidFill>
                <a:effectLst/>
                <a:latin typeface="Arial" pitchFamily="34" charset="0"/>
                <a:ea typeface="ＭＳ Ｐゴシック" pitchFamily="34" charset="-128"/>
                <a:cs typeface="Arial" pitchFamily="34" charset="0"/>
              </a:rPr>
              <a:t> </a:t>
            </a:r>
          </a:p>
          <a:p>
            <a:r>
              <a:rPr lang="en-US" b="1" kern="1200" cap="all" dirty="0">
                <a:solidFill>
                  <a:schemeClr val="tx1"/>
                </a:solidFill>
                <a:effectLst/>
                <a:latin typeface="Arial" pitchFamily="34" charset="0"/>
                <a:ea typeface="ＭＳ Ｐゴシック" pitchFamily="34" charset="-128"/>
                <a:cs typeface="Arial" pitchFamily="34" charset="0"/>
              </a:rPr>
              <a:t>Process: </a:t>
            </a:r>
            <a:endParaRPr lang="en-US" kern="1200" dirty="0">
              <a:solidFill>
                <a:schemeClr val="tx1"/>
              </a:solidFill>
              <a:effectLst/>
              <a:latin typeface="Arial" pitchFamily="34" charset="0"/>
              <a:ea typeface="ＭＳ Ｐゴシック" pitchFamily="34" charset="-128"/>
              <a:cs typeface="Arial" pitchFamily="34" charset="0"/>
            </a:endParaRPr>
          </a:p>
          <a:p>
            <a:pPr marL="171450" lvl="0" indent="-171450">
              <a:buFont typeface="Arial" panose="020B0604020202020204" pitchFamily="34" charset="0"/>
              <a:buChar char="•"/>
            </a:pPr>
            <a:r>
              <a:rPr lang="en-US" kern="1200" dirty="0">
                <a:solidFill>
                  <a:schemeClr val="tx1"/>
                </a:solidFill>
                <a:effectLst/>
                <a:latin typeface="Arial" pitchFamily="34" charset="0"/>
                <a:ea typeface="ＭＳ Ｐゴシック" pitchFamily="34" charset="-128"/>
                <a:cs typeface="Arial" pitchFamily="34" charset="0"/>
              </a:rPr>
              <a:t>Invite groups to explore the reading picture/story cards on the table.</a:t>
            </a:r>
          </a:p>
          <a:p>
            <a:pPr marL="171450" lvl="0" indent="-171450">
              <a:buFont typeface="Arial" panose="020B0604020202020204" pitchFamily="34" charset="0"/>
              <a:buChar char="•"/>
            </a:pPr>
            <a:r>
              <a:rPr lang="en-US" kern="1200" dirty="0">
                <a:solidFill>
                  <a:schemeClr val="tx1"/>
                </a:solidFill>
                <a:effectLst/>
                <a:latin typeface="Arial" pitchFamily="34" charset="0"/>
                <a:ea typeface="ＭＳ Ｐゴシック" pitchFamily="34" charset="-128"/>
                <a:cs typeface="Arial" pitchFamily="34" charset="0"/>
              </a:rPr>
              <a:t>Ask participants to choose the card that they most relate to. (It can be the picture they like best, or the picture that depicts the reading experience they use most frequently.)</a:t>
            </a:r>
          </a:p>
          <a:p>
            <a:pPr marL="171450" lvl="0" indent="-171450">
              <a:buFont typeface="Arial" panose="020B0604020202020204" pitchFamily="34" charset="0"/>
              <a:buChar char="•"/>
            </a:pPr>
            <a:r>
              <a:rPr lang="en-US" kern="1200" dirty="0">
                <a:solidFill>
                  <a:schemeClr val="tx1"/>
                </a:solidFill>
                <a:effectLst/>
                <a:latin typeface="Arial" pitchFamily="34" charset="0"/>
                <a:ea typeface="ＭＳ Ｐゴシック" pitchFamily="34" charset="-128"/>
                <a:cs typeface="Arial" pitchFamily="34" charset="0"/>
              </a:rPr>
              <a:t>Have participants look at the picture/story cards that they chose as they use the following questions to prompt discussion regarding reading comprehension within their table groups. Allow 5 minutes for discussion.</a:t>
            </a:r>
          </a:p>
          <a:p>
            <a:pPr marL="171450" lvl="0" indent="-171450">
              <a:buFont typeface="Arial" panose="020B0604020202020204" pitchFamily="34" charset="0"/>
              <a:buChar char="•"/>
            </a:pPr>
            <a:r>
              <a:rPr lang="en-US" kern="1200" dirty="0">
                <a:solidFill>
                  <a:schemeClr val="tx1"/>
                </a:solidFill>
                <a:effectLst/>
                <a:latin typeface="Arial" pitchFamily="34" charset="0"/>
                <a:ea typeface="ＭＳ Ｐゴシック" pitchFamily="34" charset="-128"/>
                <a:cs typeface="Arial" pitchFamily="34" charset="0"/>
              </a:rPr>
              <a:t>Is comprehension taking place in the picture? If so, how is it occurring, and what skills are being used?</a:t>
            </a:r>
          </a:p>
          <a:p>
            <a:pPr marL="171450" lvl="0" indent="-171450">
              <a:buFont typeface="Arial" panose="020B0604020202020204" pitchFamily="34" charset="0"/>
              <a:buChar char="•"/>
            </a:pPr>
            <a:r>
              <a:rPr lang="en-US" kern="1200" dirty="0">
                <a:solidFill>
                  <a:schemeClr val="tx1"/>
                </a:solidFill>
                <a:effectLst/>
                <a:latin typeface="Arial" pitchFamily="34" charset="0"/>
                <a:ea typeface="ＭＳ Ｐゴシック" pitchFamily="34" charset="-128"/>
                <a:cs typeface="Arial" pitchFamily="34" charset="0"/>
              </a:rPr>
              <a:t>When was the last time you had a similar experience?</a:t>
            </a:r>
          </a:p>
          <a:p>
            <a:pPr marL="171450" lvl="0" indent="-171450">
              <a:buFont typeface="Arial" panose="020B0604020202020204" pitchFamily="34" charset="0"/>
              <a:buChar char="•"/>
            </a:pPr>
            <a:r>
              <a:rPr lang="en-US" kern="1200" dirty="0">
                <a:solidFill>
                  <a:schemeClr val="tx1"/>
                </a:solidFill>
                <a:effectLst/>
                <a:latin typeface="Arial" pitchFamily="34" charset="0"/>
                <a:ea typeface="ＭＳ Ｐゴシック" pitchFamily="34" charset="-128"/>
                <a:cs typeface="Arial" pitchFamily="34" charset="0"/>
              </a:rPr>
              <a:t>What comprehension and analysis skills did you use?</a:t>
            </a:r>
          </a:p>
          <a:p>
            <a:pPr marL="171450" lvl="0" indent="-171450">
              <a:buFont typeface="Arial" panose="020B0604020202020204" pitchFamily="34" charset="0"/>
              <a:buChar char="•"/>
            </a:pPr>
            <a:r>
              <a:rPr lang="en-US" kern="1200" dirty="0">
                <a:solidFill>
                  <a:schemeClr val="tx1"/>
                </a:solidFill>
                <a:effectLst/>
                <a:latin typeface="Arial" pitchFamily="34" charset="0"/>
                <a:ea typeface="ＭＳ Ｐゴシック" pitchFamily="34" charset="-128"/>
                <a:cs typeface="Arial" pitchFamily="34" charset="0"/>
              </a:rPr>
              <a:t>What experiences do you remember as a small child that may have laid the groundwork for those skills?</a:t>
            </a:r>
          </a:p>
          <a:p>
            <a:pPr marL="171450" lvl="0" indent="-171450">
              <a:buFont typeface="Arial" panose="020B0604020202020204" pitchFamily="34" charset="0"/>
              <a:buChar char="•"/>
            </a:pPr>
            <a:r>
              <a:rPr lang="en-US" kern="1200" dirty="0">
                <a:solidFill>
                  <a:schemeClr val="tx1"/>
                </a:solidFill>
                <a:effectLst/>
                <a:latin typeface="Arial" pitchFamily="34" charset="0"/>
                <a:ea typeface="ＭＳ Ｐゴシック" pitchFamily="34" charset="-128"/>
                <a:cs typeface="Arial" pitchFamily="34" charset="0"/>
              </a:rPr>
              <a:t>Bring participants back together as a large group and debrief by holding up each picture/story card and asking participants to stand up when they see the card they chose.</a:t>
            </a:r>
          </a:p>
          <a:p>
            <a:pPr marL="171450" lvl="0" indent="-171450">
              <a:buFont typeface="Arial" panose="020B0604020202020204" pitchFamily="34" charset="0"/>
              <a:buChar char="•"/>
            </a:pPr>
            <a:r>
              <a:rPr lang="en-US" kern="1200" dirty="0">
                <a:solidFill>
                  <a:schemeClr val="tx1"/>
                </a:solidFill>
                <a:effectLst/>
                <a:latin typeface="Arial" pitchFamily="34" charset="0"/>
                <a:ea typeface="ＭＳ Ｐゴシック" pitchFamily="34" charset="-128"/>
                <a:cs typeface="Arial" pitchFamily="34" charset="0"/>
              </a:rPr>
              <a:t>Debrief—The following are possible questions and prompts to use during the debriefing as presenters best see fit:</a:t>
            </a:r>
          </a:p>
          <a:p>
            <a:pPr marL="628650" lvl="1" indent="-171450">
              <a:buFont typeface="Courier New" panose="02070309020205020404" pitchFamily="49" charset="0"/>
              <a:buChar char="o"/>
            </a:pPr>
            <a:r>
              <a:rPr lang="en-US" kern="1200" dirty="0">
                <a:solidFill>
                  <a:schemeClr val="tx1"/>
                </a:solidFill>
                <a:effectLst/>
                <a:latin typeface="Arial" pitchFamily="34" charset="0"/>
                <a:ea typeface="ＭＳ Ｐゴシック" pitchFamily="34" charset="-128"/>
                <a:cs typeface="Arial" pitchFamily="34" charset="0"/>
              </a:rPr>
              <a:t>Which cards are more popular? Why might that be?</a:t>
            </a:r>
          </a:p>
          <a:p>
            <a:pPr marL="628650" lvl="1" indent="-171450">
              <a:buFont typeface="Courier New" panose="02070309020205020404" pitchFamily="49" charset="0"/>
              <a:buChar char="o"/>
            </a:pPr>
            <a:r>
              <a:rPr lang="en-US" kern="1200" dirty="0">
                <a:solidFill>
                  <a:schemeClr val="tx1"/>
                </a:solidFill>
                <a:effectLst/>
                <a:latin typeface="Arial" pitchFamily="34" charset="0"/>
                <a:ea typeface="ＭＳ Ｐゴシック" pitchFamily="34" charset="-128"/>
                <a:cs typeface="Arial" pitchFamily="34" charset="0"/>
              </a:rPr>
              <a:t>Which specific comprehension skills are used frequently?</a:t>
            </a:r>
          </a:p>
          <a:p>
            <a:pPr marL="628650" lvl="1" indent="-171450">
              <a:buFont typeface="Courier New" panose="02070309020205020404" pitchFamily="49" charset="0"/>
              <a:buChar char="o"/>
            </a:pPr>
            <a:r>
              <a:rPr lang="en-US" kern="1200" dirty="0">
                <a:solidFill>
                  <a:schemeClr val="tx1"/>
                </a:solidFill>
                <a:effectLst/>
                <a:latin typeface="Arial" pitchFamily="34" charset="0"/>
                <a:ea typeface="ＭＳ Ｐゴシック" pitchFamily="34" charset="-128"/>
                <a:cs typeface="Arial" pitchFamily="34" charset="0"/>
              </a:rPr>
              <a:t>What emotions correlate to the pictures?</a:t>
            </a:r>
          </a:p>
          <a:p>
            <a:pPr marL="628650" lvl="1" indent="-171450">
              <a:buFont typeface="Courier New" panose="02070309020205020404" pitchFamily="49" charset="0"/>
              <a:buChar char="o"/>
            </a:pPr>
            <a:r>
              <a:rPr lang="en-US" kern="1200" dirty="0">
                <a:solidFill>
                  <a:schemeClr val="tx1"/>
                </a:solidFill>
                <a:effectLst/>
                <a:latin typeface="Arial" pitchFamily="34" charset="0"/>
                <a:ea typeface="ＭＳ Ｐゴシック" pitchFamily="34" charset="-128"/>
                <a:cs typeface="Arial" pitchFamily="34" charset="0"/>
              </a:rPr>
              <a:t>What personal meaning do some of these pictures have? </a:t>
            </a:r>
          </a:p>
          <a:p>
            <a:r>
              <a:rPr lang="en-US" b="1" kern="1200" dirty="0">
                <a:solidFill>
                  <a:schemeClr val="tx1"/>
                </a:solidFill>
                <a:effectLst/>
                <a:latin typeface="Arial" pitchFamily="34" charset="0"/>
                <a:ea typeface="ＭＳ Ｐゴシック" pitchFamily="34" charset="-128"/>
                <a:cs typeface="Arial" pitchFamily="34" charset="0"/>
              </a:rPr>
              <a:t> </a:t>
            </a:r>
            <a:br>
              <a:rPr lang="en-US" dirty="0">
                <a:effectLst/>
              </a:rPr>
            </a:br>
            <a:r>
              <a:rPr lang="en-US" b="1" kern="1200" dirty="0">
                <a:solidFill>
                  <a:schemeClr val="tx1"/>
                </a:solidFill>
                <a:effectLst/>
                <a:latin typeface="Arial" pitchFamily="34" charset="0"/>
                <a:ea typeface="ＭＳ Ｐゴシック" pitchFamily="34" charset="-128"/>
                <a:cs typeface="Arial" pitchFamily="34" charset="0"/>
              </a:rPr>
              <a:t>OPTIONS:</a:t>
            </a:r>
            <a:endParaRPr lang="en-US" kern="1200" dirty="0">
              <a:solidFill>
                <a:schemeClr val="tx1"/>
              </a:solidFill>
              <a:effectLst/>
              <a:latin typeface="Arial" pitchFamily="34" charset="0"/>
              <a:ea typeface="ＭＳ Ｐゴシック" pitchFamily="34" charset="-128"/>
              <a:cs typeface="Arial" pitchFamily="34" charset="0"/>
            </a:endParaRPr>
          </a:p>
          <a:p>
            <a:pPr marL="171450" lvl="0" indent="-171450">
              <a:buFont typeface="Arial" panose="020B0604020202020204" pitchFamily="34" charset="0"/>
              <a:buChar char="•"/>
            </a:pPr>
            <a:r>
              <a:rPr lang="en-US" kern="1200" dirty="0">
                <a:solidFill>
                  <a:schemeClr val="tx1"/>
                </a:solidFill>
                <a:effectLst/>
                <a:latin typeface="Arial" pitchFamily="34" charset="0"/>
                <a:ea typeface="ＭＳ Ｐゴシック" pitchFamily="34" charset="-128"/>
                <a:cs typeface="Arial" pitchFamily="34" charset="0"/>
              </a:rPr>
              <a:t>Instead of allowing participants to choose the picture/story card they most connect with, pass out the cards and tell them to find a partner with the same card. Then follow the directions above.</a:t>
            </a:r>
          </a:p>
          <a:p>
            <a:pPr marL="171450" lvl="0" indent="-171450">
              <a:buFont typeface="Arial" panose="020B0604020202020204" pitchFamily="34" charset="0"/>
              <a:buChar char="•"/>
            </a:pPr>
            <a:r>
              <a:rPr lang="en-US" kern="1200" dirty="0">
                <a:solidFill>
                  <a:schemeClr val="tx1"/>
                </a:solidFill>
                <a:effectLst/>
                <a:latin typeface="Arial" pitchFamily="34" charset="0"/>
                <a:ea typeface="ＭＳ Ｐゴシック" pitchFamily="34" charset="-128"/>
                <a:cs typeface="Arial" pitchFamily="34" charset="0"/>
              </a:rPr>
              <a:t>Post pictures/story cards around the room on chart paper and have participants walk around the room, choosing which card they want to stand by. Then complete the activity with the groups that have formed around the room.  </a:t>
            </a:r>
          </a:p>
          <a:p>
            <a:pPr lvl="0"/>
            <a:endParaRPr lang="en-US" kern="1200" dirty="0">
              <a:solidFill>
                <a:schemeClr val="tx1"/>
              </a:solidFill>
              <a:effectLst/>
            </a:endParaRPr>
          </a:p>
        </p:txBody>
      </p:sp>
      <p:sp>
        <p:nvSpPr>
          <p:cNvPr id="2" name="Slide Number Placeholder 1">
            <a:extLst>
              <a:ext uri="{FF2B5EF4-FFF2-40B4-BE49-F238E27FC236}">
                <a16:creationId xmlns:a16="http://schemas.microsoft.com/office/drawing/2014/main" id="{15488B5C-E9AD-43E9-A683-01581AE19037}"/>
              </a:ext>
            </a:extLst>
          </p:cNvPr>
          <p:cNvSpPr>
            <a:spLocks noGrp="1"/>
          </p:cNvSpPr>
          <p:nvPr>
            <p:ph type="sldNum" sz="quarter" idx="10"/>
          </p:nvPr>
        </p:nvSpPr>
        <p:spPr/>
        <p:txBody>
          <a:bodyPr/>
          <a:lstStyle/>
          <a:p>
            <a:fld id="{56EE7987-312B-4AAA-96D5-22C04B111186}" type="slidenum">
              <a:rPr lang="en-US" altLang="en-US" smtClean="0"/>
              <a:pPr/>
              <a:t>3</a:t>
            </a:fld>
            <a:endParaRPr lang="en-US" altLang="en-US"/>
          </a:p>
        </p:txBody>
      </p:sp>
    </p:spTree>
    <p:extLst>
      <p:ext uri="{BB962C8B-B14F-4D97-AF65-F5344CB8AC3E}">
        <p14:creationId xmlns:p14="http://schemas.microsoft.com/office/powerpoint/2010/main" val="4212509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r>
              <a:rPr lang="en-US" b="1" u="none" dirty="0"/>
              <a:t>Background Information:</a:t>
            </a:r>
          </a:p>
          <a:p>
            <a:r>
              <a:rPr lang="en-US" altLang="en-US" dirty="0">
                <a:latin typeface="Arial" panose="020B0604020202020204" pitchFamily="34" charset="0"/>
              </a:rPr>
              <a:t>The chart</a:t>
            </a:r>
            <a:r>
              <a:rPr lang="en-US" altLang="en-US" baseline="0" dirty="0">
                <a:latin typeface="Arial" panose="020B0604020202020204" pitchFamily="34" charset="0"/>
              </a:rPr>
              <a:t> on the slide can be found on </a:t>
            </a:r>
            <a:r>
              <a:rPr lang="en-US" dirty="0"/>
              <a:t>page 45of the Alignment of the California Preschool Learning Foundations with the Common Core State Standards. </a:t>
            </a:r>
          </a:p>
          <a:p>
            <a:endParaRPr lang="en-US" dirty="0"/>
          </a:p>
          <a:p>
            <a:r>
              <a:rPr lang="en-US" b="1" u="none" dirty="0"/>
              <a:t>Presenter Remarks:</a:t>
            </a:r>
          </a:p>
          <a:p>
            <a:r>
              <a:rPr lang="en-US" dirty="0"/>
              <a:t>As discussed earlier, the Alignment document provides information about the connections between the foundations and the California Kindergarten Standards. </a:t>
            </a:r>
          </a:p>
          <a:p>
            <a:endParaRPr lang="en-US" b="1" dirty="0"/>
          </a:p>
          <a:p>
            <a:pPr marL="0" marR="0" lvl="0" indent="0" algn="l" defTabSz="457200" rtl="0" eaLnBrk="0" fontAlgn="base" latinLnBrk="0" hangingPunct="0">
              <a:spcAft>
                <a:spcPct val="0"/>
              </a:spcAft>
              <a:buClrTx/>
              <a:buSzTx/>
              <a:buFontTx/>
              <a:buNone/>
              <a:tabLst/>
              <a:defRPr/>
            </a:pPr>
            <a:r>
              <a:rPr lang="en-US" b="0" dirty="0"/>
              <a:t>Look again at </a:t>
            </a:r>
            <a:r>
              <a:rPr lang="en-US" kern="1200" dirty="0">
                <a:effectLst/>
              </a:rPr>
              <a:t>Handout 2: Alignment Document and DRDP-K Measure LLD 6</a:t>
            </a:r>
            <a:r>
              <a:rPr lang="en-US" kern="1200" baseline="0" dirty="0">
                <a:effectLst/>
              </a:rPr>
              <a:t> t</a:t>
            </a:r>
            <a:r>
              <a:rPr lang="en-US" dirty="0"/>
              <a:t>o see the detailed alignment of foundation 4.1 and the California State Standards. Underline anything you find interesting. </a:t>
            </a:r>
            <a:r>
              <a:rPr lang="en-US" i="1" dirty="0"/>
              <a:t>Allow 3-4 minutes to read and underline.</a:t>
            </a:r>
            <a:r>
              <a:rPr lang="en-US" dirty="0"/>
              <a:t>  </a:t>
            </a:r>
          </a:p>
          <a:p>
            <a:endParaRPr lang="en-US" dirty="0"/>
          </a:p>
          <a:p>
            <a:r>
              <a:rPr lang="en-US" dirty="0"/>
              <a:t>Would anyone like to share out what they underlined or found interesting?</a:t>
            </a:r>
          </a:p>
          <a:p>
            <a:endParaRPr lang="en-US" dirty="0"/>
          </a:p>
          <a:p>
            <a:r>
              <a:rPr lang="en-US" i="1" dirty="0"/>
              <a:t>Below are optional discussion questions if participants need prompting to start discussion:</a:t>
            </a:r>
          </a:p>
          <a:p>
            <a:pPr marL="171450" indent="-171450">
              <a:buFont typeface="Arial" panose="020B0604020202020204" pitchFamily="34" charset="0"/>
              <a:buChar char="•"/>
            </a:pPr>
            <a:r>
              <a:rPr lang="en-US" i="1" dirty="0"/>
              <a:t>What do you observe about the different expectations for children at around 48 months of age, 60 months of age and the end of kindergarten? </a:t>
            </a:r>
          </a:p>
          <a:p>
            <a:pPr marL="171450" indent="-171450">
              <a:buFont typeface="Arial" panose="020B0604020202020204" pitchFamily="34" charset="0"/>
              <a:buChar char="•"/>
            </a:pPr>
            <a:r>
              <a:rPr lang="en-US" i="1" dirty="0"/>
              <a:t>How does this relate to the stages of narrative thinking discussed in the previous slide?</a:t>
            </a:r>
          </a:p>
          <a:p>
            <a:pPr marL="171450" indent="-171450">
              <a:buFont typeface="Arial" panose="020B0604020202020204" pitchFamily="34" charset="0"/>
              <a:buChar char="•"/>
            </a:pPr>
            <a:r>
              <a:rPr lang="en-US" i="1" dirty="0"/>
              <a:t>In recognition of these developmental stages, what are the implications for TK teachers in supporting children’s developing ability to make meaning of text and/or narrative comprehension?</a:t>
            </a:r>
          </a:p>
          <a:p>
            <a:endParaRPr lang="en-US" b="1" u="sng" dirty="0"/>
          </a:p>
          <a:p>
            <a:r>
              <a:rPr lang="en-US" b="1" i="1" dirty="0"/>
              <a:t>Extra Notes:</a:t>
            </a:r>
          </a:p>
          <a:p>
            <a:r>
              <a:rPr lang="en-US" i="1" dirty="0"/>
              <a:t>Have participants review the alignment between the Preschool Learning Foundations Reading strand—</a:t>
            </a:r>
            <a:r>
              <a:rPr lang="en-US" i="1" dirty="0" err="1"/>
              <a:t>substrand</a:t>
            </a:r>
            <a:r>
              <a:rPr lang="en-US" i="1" dirty="0"/>
              <a:t> 4.0 Comprehension and Analysis of Age-Appropriate Text—and the three sets of reading standards in the CCSS: Reading Standards for Literature, for Informational Text, and in Foundational Skills and Standards for Speaking and Listening. </a:t>
            </a:r>
          </a:p>
          <a:p>
            <a:endParaRPr lang="en-US" b="1" dirty="0"/>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B64DFD9D-7833-C04A-B8C3-9196ACA08F9C}" type="slidenum">
              <a:rPr lang="en-US">
                <a:cs typeface="Arial" charset="0"/>
              </a:rPr>
              <a:pPr/>
              <a:t>30</a:t>
            </a:fld>
            <a:endParaRPr lang="en-US">
              <a:cs typeface="Arial" charset="0"/>
            </a:endParaRPr>
          </a:p>
        </p:txBody>
      </p:sp>
    </p:spTree>
    <p:extLst>
      <p:ext uri="{BB962C8B-B14F-4D97-AF65-F5344CB8AC3E}">
        <p14:creationId xmlns:p14="http://schemas.microsoft.com/office/powerpoint/2010/main" val="548624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xfrm>
            <a:off x="701040" y="4292882"/>
            <a:ext cx="5608320" cy="437604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a:spcBef>
                <a:spcPts val="0"/>
              </a:spcBef>
            </a:pPr>
            <a:r>
              <a:rPr lang="en-US" b="1" dirty="0"/>
              <a:t>Presenter Remarks:</a:t>
            </a:r>
          </a:p>
          <a:p>
            <a:pPr marL="0" marR="0" indent="0" algn="l" defTabSz="914400" rtl="0" eaLnBrk="0" fontAlgn="base" latinLnBrk="0" hangingPunct="0">
              <a:spcBef>
                <a:spcPts val="0"/>
              </a:spcBef>
              <a:spcAft>
                <a:spcPct val="0"/>
              </a:spcAft>
              <a:buClrTx/>
              <a:buSzTx/>
              <a:buFontTx/>
              <a:buNone/>
              <a:tabLst/>
              <a:defRPr/>
            </a:pPr>
            <a:r>
              <a:rPr lang="en-US" dirty="0">
                <a:latin typeface="Arial" charset="0"/>
                <a:cs typeface="Arial" charset="0"/>
              </a:rPr>
              <a:t>One </a:t>
            </a:r>
            <a:r>
              <a:rPr lang="en-US" baseline="0" dirty="0">
                <a:latin typeface="Arial" charset="0"/>
                <a:cs typeface="Arial" charset="0"/>
              </a:rPr>
              <a:t>resource that is used to support children’s development is the </a:t>
            </a:r>
            <a:r>
              <a:rPr lang="en-US" altLang="en-US" dirty="0">
                <a:ea typeface="Arial" panose="020B0604020202020204" pitchFamily="34" charset="0"/>
              </a:rPr>
              <a:t>Desired Results Developmental Profile—Kindergarten (2015): A Developmental Continuum for Kindergarten </a:t>
            </a:r>
            <a:r>
              <a:rPr lang="en-US" baseline="0" dirty="0"/>
              <a:t>(DRDP-K [2015])</a:t>
            </a:r>
            <a:r>
              <a:rPr lang="en-US" baseline="0" dirty="0">
                <a:latin typeface="Arial" charset="0"/>
                <a:cs typeface="Arial" charset="0"/>
              </a:rPr>
              <a:t>. This is especially helpful for English Learners.</a:t>
            </a:r>
            <a:endParaRPr lang="en-US" dirty="0">
              <a:latin typeface="Arial" charset="0"/>
              <a:cs typeface="Arial" charset="0"/>
            </a:endParaRPr>
          </a:p>
          <a:p>
            <a:pPr>
              <a:spcBef>
                <a:spcPts val="0"/>
              </a:spcBef>
            </a:pPr>
            <a:endParaRPr lang="en-US" dirty="0"/>
          </a:p>
          <a:p>
            <a:pPr>
              <a:spcBef>
                <a:spcPts val="0"/>
              </a:spcBef>
            </a:pPr>
            <a:r>
              <a:rPr lang="en-US" dirty="0"/>
              <a:t>The </a:t>
            </a:r>
            <a:r>
              <a:rPr lang="en-US" baseline="0" dirty="0"/>
              <a:t>DRDP-K (2015) in</a:t>
            </a:r>
            <a:r>
              <a:rPr lang="en-US" dirty="0"/>
              <a:t>forms teachers’ understanding of the</a:t>
            </a:r>
            <a:r>
              <a:rPr lang="en-US" baseline="0" dirty="0"/>
              <a:t> d</a:t>
            </a:r>
            <a:r>
              <a:rPr lang="en-US" dirty="0"/>
              <a:t>evelopmental continuum. It can be</a:t>
            </a:r>
            <a:r>
              <a:rPr lang="en-US" baseline="0" dirty="0"/>
              <a:t> used with the Alignment Document to expand upon the developmental continuum.</a:t>
            </a:r>
            <a:endParaRPr lang="en-US" b="1" dirty="0"/>
          </a:p>
          <a:p>
            <a:pPr>
              <a:spcBef>
                <a:spcPts val="0"/>
              </a:spcBef>
            </a:pPr>
            <a:endParaRPr lang="en-US" dirty="0"/>
          </a:p>
          <a:p>
            <a:pPr>
              <a:spcBef>
                <a:spcPts val="0"/>
              </a:spcBef>
            </a:pPr>
            <a:r>
              <a:rPr lang="en-US" dirty="0"/>
              <a:t>One key feature of the </a:t>
            </a:r>
            <a:r>
              <a:rPr lang="en-US" baseline="0" dirty="0"/>
              <a:t>DRDP-K (2015)</a:t>
            </a:r>
            <a:r>
              <a:rPr lang="en-US" dirty="0"/>
              <a:t> to consider is that it is an observation-based assessment and not a test. It is used to support children’s learning. Observing and documenting children's progress provides teachers the information needed to differentiate instruction and experiences. It also provides information to individualize.</a:t>
            </a:r>
          </a:p>
          <a:p>
            <a:pPr>
              <a:spcBef>
                <a:spcPts val="0"/>
              </a:spcBef>
            </a:pPr>
            <a:endParaRPr lang="en-US" b="1" dirty="0"/>
          </a:p>
          <a:p>
            <a:pPr eaLnBrk="1" hangingPunct="1">
              <a:spcBef>
                <a:spcPts val="0"/>
              </a:spcBef>
            </a:pPr>
            <a:r>
              <a:rPr lang="en-US" dirty="0"/>
              <a:t>Observational tools are preferred over criterion-referenced tools because the information gathered by observation more accurately reflects what children are able to do.</a:t>
            </a:r>
          </a:p>
          <a:p>
            <a:pPr>
              <a:spcBef>
                <a:spcPts val="0"/>
              </a:spcBef>
              <a:buFontTx/>
              <a:buNone/>
            </a:pPr>
            <a:endParaRPr lang="en-US" dirty="0"/>
          </a:p>
          <a:p>
            <a:pPr>
              <a:spcBef>
                <a:spcPts val="0"/>
              </a:spcBef>
              <a:buFontTx/>
              <a:buNone/>
            </a:pPr>
            <a:r>
              <a:rPr lang="en-US" dirty="0"/>
              <a:t>Documentation provides concrete evidence of what children are able to do. With</a:t>
            </a:r>
            <a:r>
              <a:rPr lang="en-US" baseline="0" dirty="0"/>
              <a:t> this documentation, w</a:t>
            </a:r>
            <a:r>
              <a:rPr lang="en-US" dirty="0"/>
              <a:t>e are then able to better plan activities that will meet and appropriately challenge children's developmental needs.</a:t>
            </a:r>
          </a:p>
          <a:p>
            <a:pPr marL="228600" lvl="1">
              <a:spcBef>
                <a:spcPts val="0"/>
              </a:spcBef>
            </a:pPr>
            <a:endParaRPr lang="en-US" dirty="0"/>
          </a:p>
          <a:p>
            <a:pPr>
              <a:spcBef>
                <a:spcPts val="0"/>
              </a:spcBef>
            </a:pPr>
            <a:r>
              <a:rPr lang="en-US" dirty="0"/>
              <a:t>The DRDP-K (2015) also includes the following features:</a:t>
            </a:r>
          </a:p>
          <a:p>
            <a:pPr marL="171450" indent="-171450">
              <a:spcBef>
                <a:spcPts val="0"/>
              </a:spcBef>
              <a:buFont typeface="Arial" panose="020B0604020202020204" pitchFamily="34" charset="0"/>
              <a:buChar char="•"/>
            </a:pPr>
            <a:r>
              <a:rPr lang="en-US" dirty="0"/>
              <a:t>It is an individual child assessment that can be shared with families. </a:t>
            </a:r>
          </a:p>
          <a:p>
            <a:pPr marL="171450" indent="-171450">
              <a:spcBef>
                <a:spcPts val="0"/>
              </a:spcBef>
              <a:buFont typeface="Arial" panose="020B0604020202020204" pitchFamily="34" charset="0"/>
              <a:buChar char="•"/>
            </a:pPr>
            <a:r>
              <a:rPr lang="en-US" dirty="0"/>
              <a:t>It</a:t>
            </a:r>
            <a:r>
              <a:rPr lang="en-US" baseline="0" dirty="0"/>
              <a:t> is </a:t>
            </a:r>
            <a:r>
              <a:rPr lang="en-US" dirty="0"/>
              <a:t>aligned with the Preschool Learning Foundations. </a:t>
            </a:r>
          </a:p>
          <a:p>
            <a:pPr marL="171450" indent="-171450">
              <a:spcBef>
                <a:spcPts val="0"/>
              </a:spcBef>
              <a:buFont typeface="Arial" panose="020B0604020202020204" pitchFamily="34" charset="0"/>
              <a:buChar char="•"/>
            </a:pPr>
            <a:r>
              <a:rPr lang="en-US" dirty="0"/>
              <a:t>It</a:t>
            </a:r>
            <a:r>
              <a:rPr lang="en-US" baseline="0" dirty="0"/>
              <a:t> </a:t>
            </a:r>
            <a:r>
              <a:rPr lang="en-US" dirty="0"/>
              <a:t>opens up the opportunity for articulation between preschool and TK teachers. </a:t>
            </a:r>
          </a:p>
          <a:p>
            <a:pPr marL="628650" lvl="1" indent="-171450">
              <a:spcBef>
                <a:spcPts val="0"/>
              </a:spcBef>
              <a:buFontTx/>
              <a:buChar char="-"/>
            </a:pPr>
            <a:r>
              <a:rPr lang="en-US" dirty="0"/>
              <a:t>Sharing information as to where children are on the developmental continuum can better prepare the TK teacher to work with students.</a:t>
            </a:r>
          </a:p>
          <a:p>
            <a:pPr marL="628650" lvl="1" indent="-171450">
              <a:spcBef>
                <a:spcPts val="0"/>
              </a:spcBef>
              <a:buFontTx/>
              <a:buChar char="-"/>
            </a:pPr>
            <a:r>
              <a:rPr lang="en-US" dirty="0"/>
              <a:t>A teacher can include a request form for previous records as part of the TK registration to help support the relationship between preschool, family, and TK.</a:t>
            </a:r>
          </a:p>
          <a:p>
            <a:pPr>
              <a:spcBef>
                <a:spcPts val="0"/>
              </a:spcBef>
              <a:buFontTx/>
              <a:buChar char="•"/>
            </a:pPr>
            <a:endParaRPr lang="en-US" dirty="0"/>
          </a:p>
          <a:p>
            <a:pPr eaLnBrk="1" hangingPunct="1">
              <a:spcBef>
                <a:spcPts val="0"/>
              </a:spcBef>
            </a:pPr>
            <a:r>
              <a:rPr lang="en-US" dirty="0"/>
              <a:t>The DRDP-K (2015) has been developed with world renowned experts.  It is based on research and knowledge of what is most important for predicting school success.</a:t>
            </a:r>
          </a:p>
          <a:p>
            <a:pPr eaLnBrk="1" hangingPunct="1">
              <a:spcBef>
                <a:spcPts val="0"/>
              </a:spcBef>
            </a:pPr>
            <a:endParaRPr lang="en-US" dirty="0"/>
          </a:p>
          <a:p>
            <a:pPr eaLnBrk="1" hangingPunct="1">
              <a:spcBef>
                <a:spcPts val="0"/>
              </a:spcBef>
            </a:pPr>
            <a:endParaRPr lang="en-US" dirty="0"/>
          </a:p>
        </p:txBody>
      </p:sp>
      <p:sp>
        <p:nvSpPr>
          <p:cNvPr id="665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2930D78D-AC3C-CB42-A1E4-90EC367EB041}" type="slidenum">
              <a:rPr lang="en-US">
                <a:solidFill>
                  <a:srgbClr val="000000"/>
                </a:solidFill>
                <a:latin typeface="Calibri" charset="0"/>
                <a:cs typeface="Arial" charset="0"/>
              </a:rPr>
              <a:pPr/>
              <a:t>31</a:t>
            </a:fld>
            <a:endParaRPr lang="en-US">
              <a:solidFill>
                <a:srgbClr val="000000"/>
              </a:solidFill>
              <a:latin typeface="Calibri" charset="0"/>
              <a:cs typeface="Arial" charset="0"/>
            </a:endParaRPr>
          </a:p>
        </p:txBody>
      </p:sp>
    </p:spTree>
    <p:extLst>
      <p:ext uri="{BB962C8B-B14F-4D97-AF65-F5344CB8AC3E}">
        <p14:creationId xmlns:p14="http://schemas.microsoft.com/office/powerpoint/2010/main" val="3084126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ln/>
        </p:spPr>
      </p:sp>
      <p:sp>
        <p:nvSpPr>
          <p:cNvPr id="6861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indent="0" algn="l" defTabSz="914400" rtl="0" eaLnBrk="0" fontAlgn="base" latinLnBrk="0" hangingPunct="0">
              <a:spcBef>
                <a:spcPts val="0"/>
              </a:spcBef>
              <a:spcAft>
                <a:spcPts val="0"/>
              </a:spcAft>
              <a:buClrTx/>
              <a:buSzTx/>
              <a:buFont typeface="Arial"/>
              <a:buNone/>
              <a:tabLst/>
              <a:defRPr/>
            </a:pPr>
            <a:r>
              <a:rPr lang="en-US" b="1" u="none" dirty="0"/>
              <a:t>Background Information: </a:t>
            </a:r>
          </a:p>
          <a:p>
            <a:pPr>
              <a:spcBef>
                <a:spcPts val="0"/>
              </a:spcBef>
              <a:spcAft>
                <a:spcPts val="0"/>
              </a:spcAft>
              <a:defRPr/>
            </a:pPr>
            <a:r>
              <a:rPr lang="en-US" u="none" dirty="0"/>
              <a:t>Ask participants to pull out Handout 8: Integrated Instruction (Excerpted from the DRDP-K;</a:t>
            </a:r>
            <a:r>
              <a:rPr lang="en-US" u="none" baseline="0" dirty="0"/>
              <a:t> </a:t>
            </a:r>
            <a:r>
              <a:rPr lang="en-US" u="none" dirty="0"/>
              <a:t>Language and Literacy: Phonological Awareness). </a:t>
            </a:r>
            <a:r>
              <a:rPr lang="en-US" u="none" baseline="0" dirty="0"/>
              <a:t>For more information go to: </a:t>
            </a:r>
            <a:r>
              <a:rPr lang="en-US" u="none" baseline="0" dirty="0">
                <a:hlinkClick r:id="rId3"/>
              </a:rPr>
              <a:t>http://www.drdpk.org</a:t>
            </a:r>
            <a:r>
              <a:rPr lang="en-US" u="none" baseline="0" dirty="0"/>
              <a:t>.</a:t>
            </a:r>
          </a:p>
          <a:p>
            <a:pPr>
              <a:spcBef>
                <a:spcPts val="0"/>
              </a:spcBef>
              <a:spcAft>
                <a:spcPts val="0"/>
              </a:spcAft>
            </a:pPr>
            <a:endParaRPr lang="en-US" b="1" u="none" dirty="0"/>
          </a:p>
          <a:p>
            <a:pPr>
              <a:spcBef>
                <a:spcPts val="0"/>
              </a:spcBef>
              <a:spcAft>
                <a:spcPts val="0"/>
              </a:spcAft>
            </a:pPr>
            <a:r>
              <a:rPr lang="en-US" b="1" u="none" dirty="0"/>
              <a:t>Presenter Remarks:</a:t>
            </a:r>
          </a:p>
          <a:p>
            <a:pPr marL="171450" indent="-171450">
              <a:spcBef>
                <a:spcPts val="0"/>
              </a:spcBef>
              <a:spcAft>
                <a:spcPts val="0"/>
              </a:spcAft>
              <a:buFont typeface="Arial"/>
              <a:buChar char="•"/>
            </a:pPr>
            <a:r>
              <a:rPr lang="en-US" dirty="0"/>
              <a:t>The DRDP-K</a:t>
            </a:r>
            <a:r>
              <a:rPr lang="en-US" baseline="0" dirty="0"/>
              <a:t> (2015) provides the developmental continuum from early preschool to early first grade. Locate </a:t>
            </a:r>
            <a:r>
              <a:rPr lang="en-US" sz="1200" kern="1200" dirty="0">
                <a:solidFill>
                  <a:schemeClr val="tx1"/>
                </a:solidFill>
                <a:effectLst/>
                <a:latin typeface="Arial" pitchFamily="34" charset="0"/>
                <a:ea typeface="ＭＳ Ｐゴシック" pitchFamily="34" charset="-128"/>
                <a:cs typeface="Arial" pitchFamily="34" charset="0"/>
              </a:rPr>
              <a:t>Handout 2: Alignment Document and DRDP-K Measure LLD 6.</a:t>
            </a:r>
          </a:p>
          <a:p>
            <a:pPr marL="171450" indent="-171450">
              <a:spcBef>
                <a:spcPts val="0"/>
              </a:spcBef>
              <a:spcAft>
                <a:spcPts val="0"/>
              </a:spcAft>
              <a:buFont typeface="Arial"/>
              <a:buChar char="•"/>
            </a:pPr>
            <a:r>
              <a:rPr lang="en-US" baseline="0" dirty="0"/>
              <a:t>Read each developmental level. </a:t>
            </a:r>
          </a:p>
          <a:p>
            <a:pPr marL="171450" indent="-171450">
              <a:spcBef>
                <a:spcPts val="0"/>
              </a:spcBef>
              <a:spcAft>
                <a:spcPts val="0"/>
              </a:spcAft>
              <a:buFont typeface="Arial"/>
              <a:buChar char="•"/>
              <a:defRPr/>
            </a:pPr>
            <a:r>
              <a:rPr lang="en-US" dirty="0"/>
              <a:t>What do you notice about the similarities</a:t>
            </a:r>
            <a:r>
              <a:rPr lang="en-US" baseline="0" dirty="0"/>
              <a:t> and differences in these measurements</a:t>
            </a:r>
            <a:r>
              <a:rPr lang="en-US" dirty="0"/>
              <a:t>?  </a:t>
            </a:r>
            <a:r>
              <a:rPr lang="en-US" i="1" dirty="0"/>
              <a:t>Allow time for discussion.</a:t>
            </a:r>
            <a:endParaRPr lang="en-US" dirty="0"/>
          </a:p>
          <a:p>
            <a:pPr marL="171450" indent="-171450">
              <a:spcBef>
                <a:spcPts val="0"/>
              </a:spcBef>
              <a:spcAft>
                <a:spcPts val="0"/>
              </a:spcAft>
              <a:buFont typeface="Arial"/>
              <a:buChar char="•"/>
            </a:pPr>
            <a:r>
              <a:rPr lang="en-US" baseline="0" dirty="0"/>
              <a:t>How might you use this information in your planning for Comprehension and Analysis of Age-Appropriate Text in the TK classroom?</a:t>
            </a:r>
            <a:endParaRPr lang="en-US" dirty="0"/>
          </a:p>
          <a:p>
            <a:pPr>
              <a:spcAft>
                <a:spcPts val="0"/>
              </a:spcAft>
            </a:pPr>
            <a:endParaRPr lang="en-US" b="1" dirty="0"/>
          </a:p>
        </p:txBody>
      </p:sp>
      <p:sp>
        <p:nvSpPr>
          <p:cNvPr id="2" name="Slide Number Placeholder 1">
            <a:extLst>
              <a:ext uri="{FF2B5EF4-FFF2-40B4-BE49-F238E27FC236}">
                <a16:creationId xmlns:a16="http://schemas.microsoft.com/office/drawing/2014/main" id="{A0953365-4102-458F-B14C-C967162C6446}"/>
              </a:ext>
            </a:extLst>
          </p:cNvPr>
          <p:cNvSpPr>
            <a:spLocks noGrp="1"/>
          </p:cNvSpPr>
          <p:nvPr>
            <p:ph type="sldNum" sz="quarter" idx="10"/>
          </p:nvPr>
        </p:nvSpPr>
        <p:spPr/>
        <p:txBody>
          <a:bodyPr/>
          <a:lstStyle/>
          <a:p>
            <a:fld id="{56EE7987-312B-4AAA-96D5-22C04B111186}" type="slidenum">
              <a:rPr lang="en-US" altLang="en-US" smtClean="0"/>
              <a:pPr/>
              <a:t>32</a:t>
            </a:fld>
            <a:endParaRPr lang="en-US" altLang="en-US"/>
          </a:p>
        </p:txBody>
      </p:sp>
    </p:spTree>
    <p:extLst>
      <p:ext uri="{BB962C8B-B14F-4D97-AF65-F5344CB8AC3E}">
        <p14:creationId xmlns:p14="http://schemas.microsoft.com/office/powerpoint/2010/main" val="26328325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ln/>
        </p:spPr>
      </p:sp>
      <p:sp>
        <p:nvSpPr>
          <p:cNvPr id="70658" name="Rectangle 3"/>
          <p:cNvSpPr>
            <a:spLocks noGrp="1" noChangeArrowheads="1"/>
          </p:cNvSpPr>
          <p:nvPr>
            <p:ph type="body" idx="1"/>
          </p:nvPr>
        </p:nvSpPr>
        <p:spPr>
          <a:xfrm>
            <a:off x="685800" y="4433888"/>
            <a:ext cx="5486400" cy="417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marL="0" marR="0" lvl="2" indent="0" algn="l" defTabSz="457200" rtl="0" eaLnBrk="0" fontAlgn="base" latinLnBrk="0" hangingPunct="0">
              <a:lnSpc>
                <a:spcPct val="80000"/>
              </a:lnSpc>
              <a:spcBef>
                <a:spcPts val="0"/>
              </a:spcBef>
              <a:spcAft>
                <a:spcPct val="0"/>
              </a:spcAft>
              <a:buClrTx/>
              <a:buSzTx/>
              <a:buFontTx/>
              <a:buNone/>
              <a:tabLst/>
              <a:defRPr/>
            </a:pPr>
            <a:r>
              <a:rPr lang="en-US" b="1" dirty="0">
                <a:latin typeface="Arial" panose="020B0604020202020204" pitchFamily="34" charset="0"/>
                <a:cs typeface="Arial" panose="020B0604020202020204" pitchFamily="34" charset="0"/>
              </a:rPr>
              <a:t>Presenter Remarks: </a:t>
            </a:r>
          </a:p>
          <a:p>
            <a:pPr marL="0" lvl="2" indent="0">
              <a:buFontTx/>
              <a:buNone/>
            </a:pPr>
            <a:r>
              <a:rPr lang="en-US" dirty="0">
                <a:latin typeface="Arial" panose="020B0604020202020204" pitchFamily="34" charset="0"/>
                <a:ea typeface="MS PGothic" charset="0"/>
                <a:cs typeface="Arial" panose="020B0604020202020204" pitchFamily="34" charset="0"/>
              </a:rPr>
              <a:t>Recognizing that students follow different pathways to learning, this framework incorporates a concept known as Universal Design for Learning (UDL).</a:t>
            </a:r>
          </a:p>
          <a:p>
            <a:pPr marL="0" lvl="2" indent="0">
              <a:buFontTx/>
              <a:buNone/>
            </a:pPr>
            <a:endParaRPr lang="en-US" dirty="0">
              <a:latin typeface="Arial" panose="020B0604020202020204" pitchFamily="34" charset="0"/>
              <a:ea typeface="MS PGothic" charset="0"/>
              <a:cs typeface="Arial" panose="020B0604020202020204" pitchFamily="34" charset="0"/>
            </a:endParaRPr>
          </a:p>
          <a:p>
            <a:pPr marL="0" lvl="2" indent="0">
              <a:buFontTx/>
              <a:buNone/>
            </a:pPr>
            <a:r>
              <a:rPr lang="en-US" dirty="0">
                <a:latin typeface="Arial" panose="020B0604020202020204" pitchFamily="34" charset="0"/>
                <a:ea typeface="MS PGothic" charset="0"/>
                <a:cs typeface="Arial" panose="020B0604020202020204" pitchFamily="34" charset="0"/>
              </a:rPr>
              <a:t>“Universal design provides for multiple means of representation, multiple means of engagement, and multiple means of expression…Multiple means of representation refers to providing information in a variety of ways so the learning needs of all children are met. For example, it is important to speak clearly to children with auditory disabilities while also presenting information visually (such as with objects and pictures).</a:t>
            </a:r>
            <a:r>
              <a:rPr lang="en-US" baseline="0" dirty="0">
                <a:latin typeface="Arial" panose="020B0604020202020204" pitchFamily="34" charset="0"/>
                <a:ea typeface="MS PGothic" charset="0"/>
                <a:cs typeface="Arial" panose="020B0604020202020204" pitchFamily="34" charset="0"/>
              </a:rPr>
              <a:t> </a:t>
            </a:r>
          </a:p>
          <a:p>
            <a:pPr marL="0" lvl="2" indent="0">
              <a:buFontTx/>
              <a:buNone/>
            </a:pPr>
            <a:endParaRPr lang="en-US" baseline="0" dirty="0">
              <a:latin typeface="Arial" panose="020B0604020202020204" pitchFamily="34" charset="0"/>
              <a:ea typeface="MS PGothic" charset="0"/>
              <a:cs typeface="Arial" panose="020B0604020202020204" pitchFamily="34" charset="0"/>
            </a:endParaRPr>
          </a:p>
          <a:p>
            <a:pPr marL="0" lvl="2" indent="0">
              <a:buFontTx/>
              <a:buNone/>
            </a:pPr>
            <a:r>
              <a:rPr lang="en-US" dirty="0">
                <a:latin typeface="Arial" panose="020B0604020202020204" pitchFamily="34" charset="0"/>
                <a:ea typeface="MS PGothic" charset="0"/>
                <a:cs typeface="Arial" panose="020B0604020202020204" pitchFamily="34" charset="0"/>
              </a:rPr>
              <a:t>Multiple means of expression refers to allowing children to use alternative ways to communicate or demonstrate what they know or what they are feeling. For example, when a teacher seeks a verbal response, a child may respond in any language, including American Sign Language. A child with special needs who cannot speak may also respond by pointing, gazing, gesturing, using a picture system of communication, or by using any other form of alternative or augmented communication system.</a:t>
            </a:r>
            <a:r>
              <a:rPr lang="en-US" baseline="0" dirty="0">
                <a:latin typeface="Arial" panose="020B0604020202020204" pitchFamily="34" charset="0"/>
                <a:ea typeface="MS PGothic" charset="0"/>
                <a:cs typeface="Arial" panose="020B0604020202020204" pitchFamily="34" charset="0"/>
              </a:rPr>
              <a:t> </a:t>
            </a:r>
          </a:p>
          <a:p>
            <a:pPr marL="0" lvl="2" indent="0">
              <a:buFontTx/>
              <a:buNone/>
            </a:pPr>
            <a:endParaRPr lang="en-US" baseline="0" dirty="0">
              <a:latin typeface="Arial" panose="020B0604020202020204" pitchFamily="34" charset="0"/>
              <a:ea typeface="MS PGothic" charset="0"/>
              <a:cs typeface="Arial" panose="020B0604020202020204" pitchFamily="34" charset="0"/>
            </a:endParaRPr>
          </a:p>
          <a:p>
            <a:pPr marL="0" lvl="2" indent="0">
              <a:buFontTx/>
              <a:buNone/>
            </a:pPr>
            <a:r>
              <a:rPr lang="en-US" dirty="0">
                <a:latin typeface="Arial" panose="020B0604020202020204" pitchFamily="34" charset="0"/>
                <a:ea typeface="MS PGothic" charset="0"/>
                <a:cs typeface="Arial" panose="020B0604020202020204" pitchFamily="34" charset="0"/>
              </a:rPr>
              <a:t>Multiple means of engagement refers to providing choices in the setting or program that facilitate learning by building on children</a:t>
            </a:r>
            <a:r>
              <a:rPr lang="ja-JP" altLang="en-US" dirty="0">
                <a:latin typeface="Arial" panose="020B0604020202020204" pitchFamily="34" charset="0"/>
                <a:ea typeface="MS PGothic" charset="0"/>
                <a:cs typeface="Arial" panose="020B0604020202020204" pitchFamily="34" charset="0"/>
              </a:rPr>
              <a:t>’</a:t>
            </a:r>
            <a:r>
              <a:rPr lang="en-US" altLang="ja-JP" dirty="0">
                <a:latin typeface="Arial" panose="020B0604020202020204" pitchFamily="34" charset="0"/>
                <a:ea typeface="MS PGothic" charset="0"/>
                <a:cs typeface="Arial" panose="020B0604020202020204" pitchFamily="34" charset="0"/>
              </a:rPr>
              <a:t>s interests. The information in this curriculum framework has been worded to incorporate multiple means of representation, expression, and engagement” (PCF, Vol. 2, p. </a:t>
            </a:r>
            <a:r>
              <a:rPr lang="en-US" altLang="ja-JP" baseline="0" dirty="0">
                <a:latin typeface="Arial" panose="020B0604020202020204" pitchFamily="34" charset="0"/>
                <a:ea typeface="MS PGothic" charset="0"/>
                <a:cs typeface="Arial" panose="020B0604020202020204" pitchFamily="34" charset="0"/>
              </a:rPr>
              <a:t>14). </a:t>
            </a:r>
            <a:endParaRPr lang="en-US" altLang="ja-JP" dirty="0">
              <a:latin typeface="Arial" panose="020B0604020202020204" pitchFamily="34" charset="0"/>
              <a:ea typeface="MS PGothic" charset="0"/>
              <a:cs typeface="Arial" panose="020B0604020202020204" pitchFamily="34" charset="0"/>
            </a:endParaRPr>
          </a:p>
          <a:p>
            <a:pPr marL="0" marR="0" lvl="2" indent="0" algn="l" defTabSz="457200" rtl="0" eaLnBrk="0" fontAlgn="base" latinLnBrk="0" hangingPunct="0">
              <a:spcBef>
                <a:spcPts val="0"/>
              </a:spcBef>
              <a:spcAft>
                <a:spcPct val="0"/>
              </a:spcAft>
              <a:buClrTx/>
              <a:buSzTx/>
              <a:buFontTx/>
              <a:buNone/>
              <a:tabLst/>
              <a:defRPr/>
            </a:pPr>
            <a:endParaRPr lang="en-US" baseline="0" dirty="0">
              <a:latin typeface="Arial" panose="020B0604020202020204" pitchFamily="34" charset="0"/>
              <a:ea typeface="MS PGothic" charset="0"/>
              <a:cs typeface="Arial" panose="020B0604020202020204" pitchFamily="34" charset="0"/>
            </a:endParaRPr>
          </a:p>
          <a:p>
            <a:pPr marL="0" marR="0" lvl="2" indent="0" algn="l" defTabSz="457200" rtl="0" eaLnBrk="0" fontAlgn="base" latinLnBrk="0" hangingPunct="0">
              <a:spcBef>
                <a:spcPts val="0"/>
              </a:spcBef>
              <a:spcAft>
                <a:spcPct val="0"/>
              </a:spcAft>
              <a:buClrTx/>
              <a:buSzTx/>
              <a:buFontTx/>
              <a:buNone/>
              <a:tabLst/>
              <a:defRPr/>
            </a:pPr>
            <a:r>
              <a:rPr lang="en-US" baseline="0" dirty="0">
                <a:latin typeface="Arial" panose="020B0604020202020204" pitchFamily="34" charset="0"/>
                <a:ea typeface="MS PGothic" charset="0"/>
                <a:cs typeface="Arial" panose="020B0604020202020204" pitchFamily="34" charset="0"/>
              </a:rPr>
              <a:t>An intentionally designed environment can support UDL strategies for supporting vocabulary. Look at the various ways children are engaging with, representing, and expressing the concept of a volcano in these photographs. How many can you see?</a:t>
            </a:r>
          </a:p>
          <a:p>
            <a:pPr marL="0" lvl="2">
              <a:lnSpc>
                <a:spcPct val="80000"/>
              </a:lnSpc>
            </a:pPr>
            <a:endParaRPr lang="en-US" dirty="0">
              <a:latin typeface="Arial" panose="020B0604020202020204" pitchFamily="34" charset="0"/>
              <a:ea typeface="MS PGothic" charset="0"/>
              <a:cs typeface="Arial" panose="020B0604020202020204" pitchFamily="34" charset="0"/>
            </a:endParaRPr>
          </a:p>
          <a:p>
            <a:pPr marL="0" marR="0" lvl="2" indent="0" algn="l" defTabSz="914400" rtl="0" eaLnBrk="0" fontAlgn="base" latinLnBrk="0" hangingPunct="0">
              <a:spcAft>
                <a:spcPct val="0"/>
              </a:spcAft>
              <a:buClrTx/>
              <a:buSzTx/>
              <a:buFontTx/>
              <a:buNone/>
              <a:tabLst/>
              <a:defRPr/>
            </a:pPr>
            <a:r>
              <a:rPr lang="en-US" b="1" dirty="0">
                <a:latin typeface="Arial" panose="020B0604020202020204" pitchFamily="34" charset="0"/>
                <a:ea typeface="MS PGothic" charset="0"/>
                <a:cs typeface="Arial" panose="020B0604020202020204" pitchFamily="34" charset="0"/>
              </a:rPr>
              <a:t>Extra Notes</a:t>
            </a:r>
            <a:r>
              <a:rPr lang="en-US" dirty="0">
                <a:latin typeface="Arial" panose="020B0604020202020204" pitchFamily="34" charset="0"/>
                <a:ea typeface="MS PGothic" charset="0"/>
                <a:cs typeface="Arial" panose="020B0604020202020204" pitchFamily="34" charset="0"/>
              </a:rPr>
              <a:t>: </a:t>
            </a:r>
          </a:p>
          <a:p>
            <a:pPr marL="0" marR="0" lvl="2" indent="0" algn="l" defTabSz="914400" rtl="0" eaLnBrk="0" fontAlgn="base" latinLnBrk="0" hangingPunct="0">
              <a:spcAft>
                <a:spcPct val="0"/>
              </a:spcAft>
              <a:buClrTx/>
              <a:buSzTx/>
              <a:buFontTx/>
              <a:buNone/>
              <a:tabLst/>
              <a:defRPr/>
            </a:pPr>
            <a:r>
              <a:rPr lang="en-US" dirty="0">
                <a:latin typeface="Arial" panose="020B0604020202020204" pitchFamily="34" charset="0"/>
                <a:ea typeface="MS PGothic" charset="0"/>
                <a:cs typeface="Arial" panose="020B0604020202020204" pitchFamily="34" charset="0"/>
              </a:rPr>
              <a:t>Print and place the following article on the gallery table for those participants who are interested in learning more about UDL</a:t>
            </a:r>
            <a:r>
              <a:rPr lang="en-US" baseline="0" dirty="0">
                <a:latin typeface="Arial" panose="020B0604020202020204" pitchFamily="34" charset="0"/>
                <a:ea typeface="MS PGothic" charset="0"/>
                <a:cs typeface="Arial" panose="020B0604020202020204" pitchFamily="34" charset="0"/>
              </a:rPr>
              <a:t>: “</a:t>
            </a:r>
            <a:r>
              <a:rPr lang="en-US" kern="1200" dirty="0">
                <a:effectLst/>
                <a:latin typeface="Arial" panose="020B0604020202020204" pitchFamily="34" charset="0"/>
                <a:ea typeface="MS PGothic" panose="020B0600070205080204" pitchFamily="34" charset="-128"/>
                <a:cs typeface="Arial" panose="020B0604020202020204" pitchFamily="34" charset="0"/>
              </a:rPr>
              <a:t>Integrating Principles of Universal Design Into the Early Childhood Curriculum.”</a:t>
            </a:r>
            <a:endParaRPr lang="en-US" dirty="0">
              <a:latin typeface="Arial" panose="020B0604020202020204" pitchFamily="34" charset="0"/>
              <a:ea typeface="MS PGothic" charset="0"/>
              <a:cs typeface="Arial" panose="020B0604020202020204" pitchFamily="34" charset="0"/>
            </a:endParaRPr>
          </a:p>
        </p:txBody>
      </p:sp>
      <p:sp>
        <p:nvSpPr>
          <p:cNvPr id="70659" name="Slide Number Placeholder 1"/>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B668F30D-0111-B342-BFC8-3469B0BF4152}" type="slidenum">
              <a:rPr lang="en-US">
                <a:cs typeface="Arial" charset="0"/>
              </a:rPr>
              <a:pPr/>
              <a:t>33</a:t>
            </a:fld>
            <a:endParaRPr lang="en-US" dirty="0">
              <a:cs typeface="Arial" charset="0"/>
            </a:endParaRPr>
          </a:p>
        </p:txBody>
      </p:sp>
    </p:spTree>
    <p:extLst>
      <p:ext uri="{BB962C8B-B14F-4D97-AF65-F5344CB8AC3E}">
        <p14:creationId xmlns:p14="http://schemas.microsoft.com/office/powerpoint/2010/main" val="29295264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a:ln/>
        </p:spPr>
      </p:sp>
      <p:sp>
        <p:nvSpPr>
          <p:cNvPr id="727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r>
              <a:rPr lang="en-US" b="1" dirty="0"/>
              <a:t>Background Information:</a:t>
            </a:r>
          </a:p>
          <a:p>
            <a:pPr marL="0" marR="0" lvl="0" indent="0" algn="l" defTabSz="457200" rtl="0" eaLnBrk="0" fontAlgn="base" latinLnBrk="0" hangingPunct="0">
              <a:spcAft>
                <a:spcPct val="0"/>
              </a:spcAft>
              <a:buClrTx/>
              <a:buSzTx/>
              <a:buFontTx/>
              <a:buNone/>
              <a:tabLst/>
              <a:defRPr/>
            </a:pPr>
            <a:r>
              <a:rPr lang="en-US" i="0" dirty="0"/>
              <a:t>Prior to re-reading</a:t>
            </a:r>
            <a:r>
              <a:rPr lang="en-US" i="0" baseline="0" dirty="0"/>
              <a:t> the story, </a:t>
            </a:r>
            <a:r>
              <a:rPr lang="en-US" i="0" dirty="0"/>
              <a:t>pass out some popsicle stick puppets. You can make your own, or use the templates from the trainer materials. </a:t>
            </a:r>
          </a:p>
          <a:p>
            <a:pPr marL="0" marR="0" lvl="0" indent="0" algn="l" defTabSz="457200" rtl="0" eaLnBrk="0" fontAlgn="base" latinLnBrk="0" hangingPunct="0">
              <a:spcAft>
                <a:spcPct val="0"/>
              </a:spcAft>
              <a:buClrTx/>
              <a:buSzTx/>
              <a:buFontTx/>
              <a:buNone/>
              <a:tabLst/>
              <a:defRPr/>
            </a:pPr>
            <a:endParaRPr lang="en-US" i="0" dirty="0"/>
          </a:p>
          <a:p>
            <a:pPr marL="0" marR="0" lvl="0" indent="0" algn="l" defTabSz="457200" rtl="0" eaLnBrk="0" fontAlgn="base" latinLnBrk="0" hangingPunct="0">
              <a:spcAft>
                <a:spcPct val="0"/>
              </a:spcAft>
              <a:buClrTx/>
              <a:buSzTx/>
              <a:buFontTx/>
              <a:buNone/>
              <a:tabLst/>
              <a:defRPr/>
            </a:pPr>
            <a:r>
              <a:rPr lang="en-US" i="0" dirty="0"/>
              <a:t>As you tell the story, invite the participants with the correct puppet to come to the front of the room and act it out</a:t>
            </a:r>
            <a:r>
              <a:rPr lang="en-US" i="0" dirty="0">
                <a:solidFill>
                  <a:srgbClr val="FF0000"/>
                </a:solidFill>
              </a:rPr>
              <a:t>.</a:t>
            </a:r>
          </a:p>
          <a:p>
            <a:pPr marL="0" marR="0" lvl="0" indent="0" algn="l" defTabSz="457200" rtl="0" eaLnBrk="0" fontAlgn="base" latinLnBrk="0" hangingPunct="0">
              <a:spcAft>
                <a:spcPct val="0"/>
              </a:spcAft>
              <a:buClrTx/>
              <a:buSzTx/>
              <a:buFontTx/>
              <a:buNone/>
              <a:tabLst/>
              <a:defRPr/>
            </a:pPr>
            <a:endParaRPr lang="en-US" i="0" dirty="0"/>
          </a:p>
          <a:p>
            <a:pPr marL="0" marR="0" lvl="0" indent="0" algn="l" defTabSz="457200" rtl="0" eaLnBrk="0" fontAlgn="base" latinLnBrk="0" hangingPunct="0">
              <a:spcAft>
                <a:spcPct val="0"/>
              </a:spcAft>
              <a:buClrTx/>
              <a:buSzTx/>
              <a:buFontTx/>
              <a:buNone/>
              <a:tabLst/>
              <a:defRPr/>
            </a:pPr>
            <a:r>
              <a:rPr lang="en-US" i="0" dirty="0"/>
              <a:t>For example, when the mouse uses a disguise to hide the strawberry, the person holding the puppet with the glasses would come to the front of the room.</a:t>
            </a:r>
          </a:p>
          <a:p>
            <a:endParaRPr lang="en-US" b="1" dirty="0"/>
          </a:p>
          <a:p>
            <a:r>
              <a:rPr lang="en-US" b="1" dirty="0"/>
              <a:t>Presenter Remarks: </a:t>
            </a:r>
          </a:p>
          <a:p>
            <a:r>
              <a:rPr lang="en-US" dirty="0"/>
              <a:t>Now we will revisit </a:t>
            </a:r>
            <a:r>
              <a:rPr lang="en-US" i="1" dirty="0"/>
              <a:t>The Little Mouse, The Red-Ripe Strawberry and the Big Hungry Bear. </a:t>
            </a:r>
            <a:r>
              <a:rPr lang="en-US" i="0" dirty="0"/>
              <a:t>This time we will read it in a way that children can replicate and retell the story. </a:t>
            </a:r>
          </a:p>
          <a:p>
            <a:pPr marL="0" marR="0" lvl="0" indent="0" algn="l" defTabSz="457200" rtl="0" eaLnBrk="0" fontAlgn="base" latinLnBrk="0" hangingPunct="0">
              <a:spcBef>
                <a:spcPts val="0"/>
              </a:spcBef>
              <a:spcAft>
                <a:spcPct val="0"/>
              </a:spcAft>
              <a:buClrTx/>
              <a:buSzTx/>
              <a:buFontTx/>
              <a:buNone/>
              <a:tabLst/>
              <a:defRPr/>
            </a:pPr>
            <a:endParaRPr lang="en-US" sz="1200" b="1" i="1" kern="1200" dirty="0">
              <a:solidFill>
                <a:schemeClr val="tx1"/>
              </a:solidFill>
              <a:effectLst/>
              <a:latin typeface="Arial" pitchFamily="34" charset="0"/>
              <a:ea typeface="ＭＳ Ｐゴシック" pitchFamily="34" charset="-128"/>
              <a:cs typeface="Arial" pitchFamily="34" charset="0"/>
            </a:endParaRPr>
          </a:p>
          <a:p>
            <a:pPr marL="0" marR="0" lvl="0" indent="0" algn="l" defTabSz="457200" rtl="0" eaLnBrk="0" fontAlgn="base" latinLnBrk="0" hangingPunct="0">
              <a:spcBef>
                <a:spcPts val="0"/>
              </a:spcBef>
              <a:spcAft>
                <a:spcPct val="0"/>
              </a:spcAft>
              <a:buClrTx/>
              <a:buSzTx/>
              <a:buFontTx/>
              <a:buNone/>
              <a:tabLst/>
              <a:defRPr/>
            </a:pPr>
            <a:r>
              <a:rPr lang="en-US" sz="1200" b="0" i="0" kern="1200" dirty="0">
                <a:solidFill>
                  <a:schemeClr val="tx1"/>
                </a:solidFill>
                <a:effectLst/>
                <a:latin typeface="Arial" pitchFamily="34" charset="0"/>
                <a:ea typeface="ＭＳ Ｐゴシック" pitchFamily="34" charset="-128"/>
                <a:cs typeface="Arial" pitchFamily="34" charset="0"/>
              </a:rPr>
              <a:t>You will likely notice that some of the strategies we are using provide multiple means of representation and engagement—making</a:t>
            </a:r>
            <a:r>
              <a:rPr lang="en-US" sz="1200" b="0" i="0" kern="1200" baseline="0" dirty="0">
                <a:solidFill>
                  <a:schemeClr val="tx1"/>
                </a:solidFill>
                <a:effectLst/>
                <a:latin typeface="Arial" pitchFamily="34" charset="0"/>
                <a:ea typeface="ＭＳ Ｐゴシック" pitchFamily="34" charset="-128"/>
                <a:cs typeface="Arial" pitchFamily="34" charset="0"/>
              </a:rPr>
              <a:t> them align with universal design for learning.</a:t>
            </a:r>
            <a:endParaRPr lang="en-US" b="0" i="0" dirty="0"/>
          </a:p>
          <a:p>
            <a:endParaRPr lang="en-US" i="0" dirty="0"/>
          </a:p>
          <a:p>
            <a:r>
              <a:rPr lang="en-US" i="0" dirty="0"/>
              <a:t>This</a:t>
            </a:r>
            <a:r>
              <a:rPr lang="en-US" i="0" baseline="0" dirty="0"/>
              <a:t> </a:t>
            </a:r>
            <a:r>
              <a:rPr lang="en-US" i="0" dirty="0"/>
              <a:t>experience meets two of the recommendations to support reading from the beginning of the day:</a:t>
            </a:r>
          </a:p>
          <a:p>
            <a:pPr marL="171450" indent="-171450">
              <a:buFont typeface="Arial" panose="020B0604020202020204" pitchFamily="34" charset="0"/>
              <a:buChar char="•"/>
            </a:pPr>
            <a:r>
              <a:rPr lang="en-US" i="0" dirty="0"/>
              <a:t>Read stories more than once.</a:t>
            </a:r>
          </a:p>
          <a:p>
            <a:pPr marL="171450" indent="-171450">
              <a:buFont typeface="Arial" panose="020B0604020202020204" pitchFamily="34" charset="0"/>
              <a:buChar char="•"/>
            </a:pPr>
            <a:r>
              <a:rPr lang="en-US" i="0" dirty="0"/>
              <a:t>Plan</a:t>
            </a:r>
            <a:r>
              <a:rPr lang="en-US" i="0" baseline="0" dirty="0"/>
              <a:t> </a:t>
            </a:r>
            <a:r>
              <a:rPr lang="en-US" i="0" dirty="0"/>
              <a:t>support for reading stories.</a:t>
            </a:r>
          </a:p>
          <a:p>
            <a:endParaRPr lang="en-US" i="0" dirty="0"/>
          </a:p>
          <a:p>
            <a:r>
              <a:rPr lang="en-US" i="1" dirty="0"/>
              <a:t>Read the story using the popsicle stick</a:t>
            </a:r>
            <a:r>
              <a:rPr lang="en-US" i="1" baseline="0" dirty="0"/>
              <a:t> puppets.</a:t>
            </a:r>
          </a:p>
          <a:p>
            <a:endParaRPr lang="en-US" i="0" baseline="0" dirty="0"/>
          </a:p>
          <a:p>
            <a:r>
              <a:rPr lang="en-US" i="0" dirty="0"/>
              <a:t>Has anyone read this story another way they would like to share? There are many ways to read a story a second time and encourage students to re-tell the story. </a:t>
            </a:r>
          </a:p>
          <a:p>
            <a:endParaRPr lang="en-US" i="0" dirty="0"/>
          </a:p>
          <a:p>
            <a:r>
              <a:rPr lang="en-US" i="0" dirty="0"/>
              <a:t>Another thing to consider on the second reading are the reflective questions. For example, I love to ask students how they think the mouse should have tried to hide the strawberry because their answers are always very entertaining and provide incite into how they are thinking about the story.</a:t>
            </a:r>
          </a:p>
          <a:p>
            <a:endParaRPr lang="en-US" i="0" dirty="0"/>
          </a:p>
          <a:p>
            <a:endParaRPr lang="en-US" dirty="0"/>
          </a:p>
        </p:txBody>
      </p:sp>
      <p:sp>
        <p:nvSpPr>
          <p:cNvPr id="727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2C98DA73-51C6-8E4B-BDFC-DAE383570779}" type="slidenum">
              <a:rPr lang="en-US">
                <a:cs typeface="Arial" charset="0"/>
              </a:rPr>
              <a:pPr/>
              <a:t>34</a:t>
            </a:fld>
            <a:endParaRPr lang="en-US">
              <a:cs typeface="Arial" charset="0"/>
            </a:endParaRPr>
          </a:p>
        </p:txBody>
      </p:sp>
    </p:spTree>
    <p:extLst>
      <p:ext uri="{BB962C8B-B14F-4D97-AF65-F5344CB8AC3E}">
        <p14:creationId xmlns:p14="http://schemas.microsoft.com/office/powerpoint/2010/main" val="3413033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a:ln/>
        </p:spPr>
      </p:sp>
      <p:sp>
        <p:nvSpPr>
          <p:cNvPr id="747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r>
              <a:rPr lang="en-US" b="1" dirty="0"/>
              <a:t>Activity</a:t>
            </a:r>
            <a:r>
              <a:rPr lang="en-US" b="1" baseline="0" dirty="0"/>
              <a:t> 3: Making Foundations Examples continued</a:t>
            </a:r>
          </a:p>
          <a:p>
            <a:endParaRPr lang="en-US" b="0" baseline="0" dirty="0"/>
          </a:p>
          <a:p>
            <a:r>
              <a:rPr lang="en-US" b="1" baseline="0" dirty="0"/>
              <a:t>Presenter Remarks:</a:t>
            </a:r>
          </a:p>
          <a:p>
            <a:r>
              <a:rPr lang="en-US" kern="1200" dirty="0">
                <a:solidFill>
                  <a:schemeClr val="tx1"/>
                </a:solidFill>
                <a:effectLst/>
              </a:rPr>
              <a:t>(Step</a:t>
            </a:r>
            <a:r>
              <a:rPr lang="en-US" kern="1200" baseline="0" dirty="0">
                <a:solidFill>
                  <a:schemeClr val="tx1"/>
                </a:solidFill>
                <a:effectLst/>
              </a:rPr>
              <a:t> 4) A</a:t>
            </a:r>
            <a:r>
              <a:rPr lang="en-US" kern="1200" dirty="0">
                <a:solidFill>
                  <a:schemeClr val="tx1"/>
                </a:solidFill>
                <a:effectLst/>
              </a:rPr>
              <a:t>gain, think about the story you just heard.  Now</a:t>
            </a:r>
            <a:r>
              <a:rPr lang="en-US" kern="1200" baseline="0" dirty="0">
                <a:solidFill>
                  <a:schemeClr val="tx1"/>
                </a:solidFill>
                <a:effectLst/>
              </a:rPr>
              <a:t> </a:t>
            </a:r>
            <a:r>
              <a:rPr lang="en-US" kern="1200" dirty="0">
                <a:solidFill>
                  <a:schemeClr val="tx1"/>
                </a:solidFill>
                <a:effectLst/>
              </a:rPr>
              <a:t>think of a child in your classroom who is just advancing beyond the 60 month foundation. Write</a:t>
            </a:r>
            <a:r>
              <a:rPr lang="en-US" kern="1200" baseline="0" dirty="0">
                <a:solidFill>
                  <a:schemeClr val="tx1"/>
                </a:solidFill>
                <a:effectLst/>
              </a:rPr>
              <a:t> </a:t>
            </a:r>
            <a:r>
              <a:rPr lang="en-US" kern="1200" dirty="0">
                <a:solidFill>
                  <a:schemeClr val="tx1"/>
                </a:solidFill>
                <a:effectLst/>
              </a:rPr>
              <a:t>an example you could imagine observing in this child after they had experienced the same story with similar opportunities. Document your example on the Notes Page of the handout (second column). </a:t>
            </a:r>
          </a:p>
          <a:p>
            <a:endParaRPr lang="en-US" kern="1200" dirty="0">
              <a:solidFill>
                <a:schemeClr val="tx1"/>
              </a:solidFill>
              <a:effectLst/>
            </a:endParaRPr>
          </a:p>
          <a:p>
            <a:r>
              <a:rPr lang="en-US" kern="1200" dirty="0">
                <a:solidFill>
                  <a:schemeClr val="tx1"/>
                </a:solidFill>
                <a:effectLst/>
              </a:rPr>
              <a:t>You will now write a strategy you could plan to use to support this child on the Notes Page of the handout (third column).</a:t>
            </a:r>
            <a:r>
              <a:rPr lang="en-US" b="1" kern="1200" dirty="0">
                <a:solidFill>
                  <a:schemeClr val="tx1"/>
                </a:solidFill>
                <a:effectLst/>
              </a:rPr>
              <a:t> </a:t>
            </a:r>
            <a:endParaRPr lang="en-US" b="0" kern="1200" dirty="0">
              <a:solidFill>
                <a:schemeClr val="tx1"/>
              </a:solidFill>
              <a:effectLst/>
            </a:endParaRPr>
          </a:p>
          <a:p>
            <a:endParaRPr lang="en-US" b="0" kern="1200" dirty="0">
              <a:solidFill>
                <a:schemeClr val="tx1"/>
              </a:solidFill>
              <a:effectLst/>
            </a:endParaRPr>
          </a:p>
          <a:p>
            <a:r>
              <a:rPr lang="en-US" b="0" kern="1200" dirty="0">
                <a:solidFill>
                  <a:schemeClr val="tx1"/>
                </a:solidFill>
                <a:effectLst/>
              </a:rPr>
              <a:t>(Step</a:t>
            </a:r>
            <a:r>
              <a:rPr lang="en-US" b="0" kern="1200" baseline="0" dirty="0">
                <a:solidFill>
                  <a:schemeClr val="tx1"/>
                </a:solidFill>
                <a:effectLst/>
              </a:rPr>
              <a:t> 5) Pair </a:t>
            </a:r>
            <a:r>
              <a:rPr lang="en-US" kern="1200" dirty="0">
                <a:solidFill>
                  <a:schemeClr val="tx1"/>
                </a:solidFill>
                <a:effectLst/>
              </a:rPr>
              <a:t>up with a new partner—again, someone wearing a different character label than you—and share your example with them. </a:t>
            </a:r>
          </a:p>
          <a:p>
            <a:endParaRPr lang="en-US" kern="1200" dirty="0">
              <a:solidFill>
                <a:schemeClr val="tx1"/>
              </a:solidFill>
              <a:effectLst/>
            </a:endParaRPr>
          </a:p>
          <a:p>
            <a:r>
              <a:rPr lang="en-US" b="1" cap="all" dirty="0"/>
              <a:t>intent: </a:t>
            </a:r>
            <a:endParaRPr lang="en-US" dirty="0"/>
          </a:p>
          <a:p>
            <a:r>
              <a:rPr lang="en-US" dirty="0"/>
              <a:t>Provide an opportunity to read over the foundations, reflect, and create examples.</a:t>
            </a:r>
          </a:p>
          <a:p>
            <a:r>
              <a:rPr lang="en-US" b="1" dirty="0"/>
              <a:t>  </a:t>
            </a:r>
            <a:endParaRPr lang="en-US" dirty="0"/>
          </a:p>
          <a:p>
            <a:r>
              <a:rPr lang="en-US" b="1" dirty="0"/>
              <a:t>OUTCOME: </a:t>
            </a:r>
            <a:endParaRPr lang="en-US" dirty="0"/>
          </a:p>
          <a:p>
            <a:r>
              <a:rPr lang="en-US" dirty="0"/>
              <a:t>Participants create examples that can be utilized as reflection tools.</a:t>
            </a:r>
            <a:endParaRPr lang="en-US" sz="1600" dirty="0"/>
          </a:p>
          <a:p>
            <a:r>
              <a:rPr lang="en-US" dirty="0"/>
              <a:t> </a:t>
            </a:r>
          </a:p>
          <a:p>
            <a:r>
              <a:rPr lang="en-US" b="1" cap="all" dirty="0"/>
              <a:t>Materials Required: </a:t>
            </a:r>
            <a:endParaRPr lang="en-US" dirty="0"/>
          </a:p>
          <a:p>
            <a:pPr marL="171450" lvl="0" indent="-171450">
              <a:buFont typeface="Arial" panose="020B0604020202020204" pitchFamily="34" charset="0"/>
              <a:buChar char="•"/>
            </a:pPr>
            <a:r>
              <a:rPr lang="en-US" dirty="0"/>
              <a:t>Handout 1: PLF Map Comprehensions and Notes Page</a:t>
            </a:r>
          </a:p>
          <a:p>
            <a:pPr marL="171450" lvl="0" indent="-171450">
              <a:buFont typeface="Arial" panose="020B0604020202020204" pitchFamily="34" charset="0"/>
              <a:buChar char="•"/>
            </a:pPr>
            <a:r>
              <a:rPr lang="en-US" dirty="0"/>
              <a:t>Highlighters</a:t>
            </a:r>
            <a:endParaRPr lang="en-US" sz="1600" dirty="0"/>
          </a:p>
          <a:p>
            <a:pPr marL="171450" lvl="0" indent="-171450">
              <a:buFont typeface="Arial" panose="020B0604020202020204" pitchFamily="34" charset="0"/>
              <a:buChar char="•"/>
            </a:pPr>
            <a:r>
              <a:rPr lang="en-US" dirty="0"/>
              <a:t>Pens and markers</a:t>
            </a:r>
            <a:endParaRPr lang="en-US" sz="1600" dirty="0"/>
          </a:p>
          <a:p>
            <a:r>
              <a:rPr lang="en-US" b="1" dirty="0"/>
              <a:t> </a:t>
            </a:r>
            <a:endParaRPr lang="en-US" sz="1600" dirty="0"/>
          </a:p>
          <a:p>
            <a:r>
              <a:rPr lang="en-US" b="1" cap="all" dirty="0"/>
              <a:t>Time:</a:t>
            </a:r>
            <a:r>
              <a:rPr lang="en-US" dirty="0"/>
              <a:t> 15 minutes</a:t>
            </a:r>
            <a:r>
              <a:rPr lang="en-US" b="1" cap="all" dirty="0"/>
              <a:t> </a:t>
            </a:r>
            <a:endParaRPr lang="en-US" dirty="0"/>
          </a:p>
          <a:p>
            <a:br>
              <a:rPr lang="en-US" dirty="0"/>
            </a:br>
            <a:r>
              <a:rPr lang="en-US" b="1" cap="all" dirty="0"/>
              <a:t>Process: </a:t>
            </a:r>
            <a:endParaRPr lang="en-US" dirty="0"/>
          </a:p>
          <a:p>
            <a:r>
              <a:rPr lang="en-US" b="1" dirty="0"/>
              <a:t>Step 1: </a:t>
            </a:r>
            <a:endParaRPr lang="en-US" dirty="0"/>
          </a:p>
          <a:p>
            <a:pPr marL="171450" lvl="0" indent="-171450">
              <a:buFont typeface="Arial" panose="020B0604020202020204" pitchFamily="34" charset="0"/>
              <a:buChar char="•"/>
            </a:pPr>
            <a:r>
              <a:rPr lang="en-US" dirty="0"/>
              <a:t>Instruct participants to read Handout 1: PLF Map Comprehensions and Notes Page and to focus on the foundation examples. Ask participants to play close attention to the developmental shift that is occurring between 48 months and 60 months.</a:t>
            </a:r>
          </a:p>
          <a:p>
            <a:pPr marL="171450" lvl="0" indent="-171450">
              <a:buFont typeface="Arial" panose="020B0604020202020204" pitchFamily="34" charset="0"/>
              <a:buChar char="•"/>
            </a:pPr>
            <a:r>
              <a:rPr lang="en-US" dirty="0"/>
              <a:t>Direct participants to circle any examples that they have experienced in their classrooms. Then have them document the examples on the Notes Page of the handout (first column). </a:t>
            </a:r>
          </a:p>
          <a:p>
            <a:pPr marL="171450" lvl="0" indent="-171450">
              <a:buFont typeface="Arial" panose="020B0604020202020204" pitchFamily="34" charset="0"/>
              <a:buChar char="•"/>
            </a:pPr>
            <a:r>
              <a:rPr lang="en-US" dirty="0"/>
              <a:t>Encourage participants to talk with their tablemates as they work.</a:t>
            </a:r>
          </a:p>
          <a:p>
            <a:r>
              <a:rPr lang="en-US" b="1" dirty="0"/>
              <a:t>Step 2: </a:t>
            </a:r>
            <a:endParaRPr lang="en-US" dirty="0"/>
          </a:p>
          <a:p>
            <a:pPr marL="171450" lvl="0" indent="-171450">
              <a:buFont typeface="Arial" panose="020B0604020202020204" pitchFamily="34" charset="0"/>
              <a:buChar char="•"/>
            </a:pPr>
            <a:r>
              <a:rPr lang="en-US" dirty="0"/>
              <a:t>Ask participants to think about the story they just heard.  </a:t>
            </a:r>
          </a:p>
          <a:p>
            <a:pPr marL="171450" lvl="0" indent="-171450">
              <a:buFont typeface="Arial" panose="020B0604020202020204" pitchFamily="34" charset="0"/>
              <a:buChar char="•"/>
            </a:pPr>
            <a:r>
              <a:rPr lang="en-US" dirty="0"/>
              <a:t>Direct participants to create an example for 48 months and for 60 months that they could imagine observing in a child who had experienced the same story. Have them document their examples on the Notes Page of the handout (second column).</a:t>
            </a:r>
          </a:p>
          <a:p>
            <a:r>
              <a:rPr lang="en-US" b="1" dirty="0"/>
              <a:t>Step 3: </a:t>
            </a:r>
            <a:endParaRPr lang="en-US" dirty="0"/>
          </a:p>
          <a:p>
            <a:pPr marL="171450" lvl="0" indent="-171450">
              <a:buFont typeface="Arial" panose="020B0604020202020204" pitchFamily="34" charset="0"/>
              <a:buChar char="•"/>
            </a:pPr>
            <a:r>
              <a:rPr lang="en-US" dirty="0"/>
              <a:t>Ask participants to pair up with someone wearing a different character label than themselves and to share their examples with them. </a:t>
            </a:r>
          </a:p>
          <a:p>
            <a:r>
              <a:rPr lang="en-US" b="1" dirty="0"/>
              <a:t>Step 4: </a:t>
            </a:r>
            <a:endParaRPr lang="en-US" dirty="0"/>
          </a:p>
          <a:p>
            <a:pPr marL="171450" lvl="0" indent="-171450">
              <a:buFont typeface="Arial" panose="020B0604020202020204" pitchFamily="34" charset="0"/>
              <a:buChar char="•"/>
            </a:pPr>
            <a:r>
              <a:rPr lang="en-US" dirty="0"/>
              <a:t>Ask participants to again think about the story they just heard.  </a:t>
            </a:r>
          </a:p>
          <a:p>
            <a:pPr marL="171450" lvl="0" indent="-171450">
              <a:buFont typeface="Arial" panose="020B0604020202020204" pitchFamily="34" charset="0"/>
              <a:buChar char="•"/>
            </a:pPr>
            <a:r>
              <a:rPr lang="en-US" dirty="0"/>
              <a:t>Have participants think of a child in their classroom who is just advancing beyond the 60-month foundation. </a:t>
            </a:r>
          </a:p>
          <a:p>
            <a:pPr marL="171450" lvl="0" indent="-171450">
              <a:buFont typeface="Arial" panose="020B0604020202020204" pitchFamily="34" charset="0"/>
              <a:buChar char="•"/>
            </a:pPr>
            <a:r>
              <a:rPr lang="en-US" dirty="0"/>
              <a:t>Direct participants to write an example they could imagine observing in this child after they had experienced the same story with similar opportunities. Have them document their example on the Notes Page of the handout (second column). </a:t>
            </a:r>
          </a:p>
          <a:p>
            <a:pPr marL="171450" lvl="0" indent="-171450">
              <a:buFont typeface="Arial" panose="020B0604020202020204" pitchFamily="34" charset="0"/>
              <a:buChar char="•"/>
            </a:pPr>
            <a:r>
              <a:rPr lang="en-US" dirty="0"/>
              <a:t>Have participants write a strategy they could plan to use to support this child on the Notes Page of the handout (third column).</a:t>
            </a:r>
            <a:r>
              <a:rPr lang="en-US" b="1" dirty="0"/>
              <a:t> </a:t>
            </a:r>
            <a:endParaRPr lang="en-US" dirty="0"/>
          </a:p>
          <a:p>
            <a:r>
              <a:rPr lang="en-US" b="1" dirty="0"/>
              <a:t>Step 5: </a:t>
            </a:r>
            <a:endParaRPr lang="en-US" dirty="0"/>
          </a:p>
          <a:p>
            <a:pPr marL="171450" lvl="0" indent="-171450">
              <a:buFont typeface="Arial" panose="020B0604020202020204" pitchFamily="34" charset="0"/>
              <a:buChar char="•"/>
            </a:pPr>
            <a:r>
              <a:rPr lang="en-US" dirty="0"/>
              <a:t>Ask participants to pair up with a new partner—again, someone wearing a different character label than themselves—and to share their example with them. </a:t>
            </a:r>
          </a:p>
          <a:p>
            <a:pPr marL="171450" lvl="0" indent="-171450">
              <a:buFont typeface="Arial" panose="020B0604020202020204" pitchFamily="34" charset="0"/>
              <a:buChar char="•"/>
            </a:pPr>
            <a:r>
              <a:rPr lang="en-US" dirty="0"/>
              <a:t>Bring the whole group back together and have them share-out any “aha” moments. </a:t>
            </a:r>
          </a:p>
        </p:txBody>
      </p:sp>
      <p:sp>
        <p:nvSpPr>
          <p:cNvPr id="747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A9C5AE95-7736-1E43-AC4A-E157FEA2D418}" type="slidenum">
              <a:rPr lang="en-US">
                <a:cs typeface="Arial" charset="0"/>
              </a:rPr>
              <a:pPr/>
              <a:t>35</a:t>
            </a:fld>
            <a:endParaRPr lang="en-US">
              <a:cs typeface="Arial" charset="0"/>
            </a:endParaRPr>
          </a:p>
        </p:txBody>
      </p:sp>
    </p:spTree>
    <p:extLst>
      <p:ext uri="{BB962C8B-B14F-4D97-AF65-F5344CB8AC3E}">
        <p14:creationId xmlns:p14="http://schemas.microsoft.com/office/powerpoint/2010/main" val="5850619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ln/>
        </p:spPr>
      </p:sp>
      <p:sp>
        <p:nvSpPr>
          <p:cNvPr id="7680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r>
              <a:rPr lang="en-US" b="1" dirty="0"/>
              <a:t>Presenter Remarks:</a:t>
            </a:r>
          </a:p>
          <a:p>
            <a:r>
              <a:rPr lang="en-US" u="none" dirty="0"/>
              <a:t>Another recommendation</a:t>
            </a:r>
            <a:r>
              <a:rPr lang="en-US" u="none" baseline="0" dirty="0"/>
              <a:t> for supporting reading was to r</a:t>
            </a:r>
            <a:r>
              <a:rPr lang="en-US" u="none" dirty="0"/>
              <a:t>ead a story several times over a few days. </a:t>
            </a:r>
          </a:p>
          <a:p>
            <a:pPr>
              <a:buFontTx/>
              <a:buNone/>
            </a:pPr>
            <a:endParaRPr lang="en-US" dirty="0"/>
          </a:p>
          <a:p>
            <a:pPr>
              <a:buFontTx/>
              <a:buNone/>
            </a:pPr>
            <a:r>
              <a:rPr lang="en-US" dirty="0"/>
              <a:t>Reading a story several times over an extended amount of time helps TK children gain familiarity with the sequence of the story. </a:t>
            </a:r>
          </a:p>
          <a:p>
            <a:pPr>
              <a:buFontTx/>
              <a:buNone/>
            </a:pPr>
            <a:endParaRPr lang="en-US" dirty="0"/>
          </a:p>
          <a:p>
            <a:pPr>
              <a:buFontTx/>
              <a:buNone/>
            </a:pPr>
            <a:r>
              <a:rPr lang="en-US" dirty="0"/>
              <a:t>By prompting children’s thinking and through back and forth exchanges, expansion/elaboration, follow up questions and persistence, TK teachers can deepen children’s narrative comprehension. </a:t>
            </a:r>
          </a:p>
          <a:p>
            <a:pPr>
              <a:buFontTx/>
              <a:buNone/>
            </a:pPr>
            <a:endParaRPr lang="en-US" dirty="0"/>
          </a:p>
          <a:p>
            <a:pPr>
              <a:buFontTx/>
              <a:buNone/>
            </a:pPr>
            <a:r>
              <a:rPr lang="en-US" dirty="0"/>
              <a:t>“For example, during a second reading of </a:t>
            </a:r>
            <a:r>
              <a:rPr lang="en-US" i="1" dirty="0"/>
              <a:t>Corduroy, </a:t>
            </a:r>
            <a:r>
              <a:rPr lang="en-US" dirty="0"/>
              <a:t>a teacher might ask on the first page, </a:t>
            </a:r>
            <a:r>
              <a:rPr lang="en-US" altLang="ja-JP" dirty="0"/>
              <a:t>’So, where does Corduroy live?’ A child might say ‘in there’ or ‘at a store.’ The teacher </a:t>
            </a:r>
            <a:r>
              <a:rPr lang="en-US" altLang="ja-JP" i="1" dirty="0"/>
              <a:t>expands </a:t>
            </a:r>
            <a:r>
              <a:rPr lang="en-US" altLang="ja-JP" dirty="0"/>
              <a:t>the child</a:t>
            </a:r>
            <a:r>
              <a:rPr lang="ja-JP" altLang="en-US" dirty="0"/>
              <a:t>’</a:t>
            </a:r>
            <a:r>
              <a:rPr lang="en-US" altLang="ja-JP" dirty="0"/>
              <a:t>s response (e.g., ‘Yes, Corduroy lives in the toy department of a big store’) and follows up by encouraging the child to say, ‘toy department’”</a:t>
            </a:r>
            <a:r>
              <a:rPr lang="en-US" altLang="ja-JP" baseline="0" dirty="0"/>
              <a:t> (</a:t>
            </a:r>
            <a:r>
              <a:rPr lang="en-US" dirty="0"/>
              <a:t>PCF,</a:t>
            </a:r>
            <a:r>
              <a:rPr lang="en-US" baseline="0" dirty="0"/>
              <a:t> Vol. 1</a:t>
            </a:r>
            <a:r>
              <a:rPr lang="en-US" dirty="0"/>
              <a:t>, p. 148).</a:t>
            </a:r>
          </a:p>
          <a:p>
            <a:endParaRPr lang="en-US" dirty="0"/>
          </a:p>
          <a:p>
            <a:r>
              <a:rPr lang="en-US" dirty="0"/>
              <a:t>There are multiple ways to re-read a story. It is clear that reading several times does not mean always reading the same way.</a:t>
            </a:r>
          </a:p>
        </p:txBody>
      </p:sp>
      <p:sp>
        <p:nvSpPr>
          <p:cNvPr id="2" name="Slide Number Placeholder 1">
            <a:extLst>
              <a:ext uri="{FF2B5EF4-FFF2-40B4-BE49-F238E27FC236}">
                <a16:creationId xmlns:a16="http://schemas.microsoft.com/office/drawing/2014/main" id="{52D819F4-7F6A-4F7B-9366-F3268FE66ED3}"/>
              </a:ext>
            </a:extLst>
          </p:cNvPr>
          <p:cNvSpPr>
            <a:spLocks noGrp="1"/>
          </p:cNvSpPr>
          <p:nvPr>
            <p:ph type="sldNum" sz="quarter" idx="10"/>
          </p:nvPr>
        </p:nvSpPr>
        <p:spPr/>
        <p:txBody>
          <a:bodyPr/>
          <a:lstStyle/>
          <a:p>
            <a:fld id="{56EE7987-312B-4AAA-96D5-22C04B111186}" type="slidenum">
              <a:rPr lang="en-US" altLang="en-US" smtClean="0"/>
              <a:pPr/>
              <a:t>36</a:t>
            </a:fld>
            <a:endParaRPr lang="en-US" altLang="en-US"/>
          </a:p>
        </p:txBody>
      </p:sp>
    </p:spTree>
    <p:extLst>
      <p:ext uri="{BB962C8B-B14F-4D97-AF65-F5344CB8AC3E}">
        <p14:creationId xmlns:p14="http://schemas.microsoft.com/office/powerpoint/2010/main" val="24431872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ln/>
        </p:spPr>
      </p:sp>
      <p:sp>
        <p:nvSpPr>
          <p:cNvPr id="7885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indent="0">
              <a:buFont typeface="Arial"/>
              <a:buNone/>
            </a:pPr>
            <a:r>
              <a:rPr lang="en-US" b="1" dirty="0"/>
              <a:t>Presenter Remarks:</a:t>
            </a:r>
          </a:p>
          <a:p>
            <a:pPr marL="0" marR="0" lvl="0" indent="0" algn="l" defTabSz="457200" rtl="0" eaLnBrk="0" fontAlgn="base" latinLnBrk="0" hangingPunct="0">
              <a:spcAft>
                <a:spcPct val="0"/>
              </a:spcAft>
              <a:buClrTx/>
              <a:buSzTx/>
              <a:buFont typeface="Arial"/>
              <a:buNone/>
              <a:tabLst/>
              <a:defRPr/>
            </a:pPr>
            <a:r>
              <a:rPr lang="en-US" dirty="0"/>
              <a:t>Find </a:t>
            </a:r>
            <a:r>
              <a:rPr lang="en-US" sz="1200" kern="1200" dirty="0">
                <a:solidFill>
                  <a:schemeClr val="tx1"/>
                </a:solidFill>
                <a:effectLst/>
                <a:latin typeface="Arial" pitchFamily="34" charset="0"/>
                <a:ea typeface="ＭＳ Ｐゴシック" pitchFamily="34" charset="-128"/>
                <a:cs typeface="Arial" pitchFamily="34" charset="0"/>
              </a:rPr>
              <a:t>Handout 3: Children's Story Retelling.</a:t>
            </a:r>
          </a:p>
          <a:p>
            <a:pPr marL="0" indent="0">
              <a:buFont typeface="Arial"/>
              <a:buNone/>
            </a:pPr>
            <a:endParaRPr lang="en-US" altLang="ja-JP" dirty="0"/>
          </a:p>
          <a:p>
            <a:pPr marL="0" indent="0">
              <a:buFont typeface="Arial"/>
              <a:buNone/>
            </a:pPr>
            <a:r>
              <a:rPr lang="en-US" altLang="ja-JP" baseline="0" dirty="0"/>
              <a:t>As you read through the handout, you will find that </a:t>
            </a:r>
            <a:r>
              <a:rPr lang="en-US" sz="1200" kern="1200" dirty="0">
                <a:solidFill>
                  <a:schemeClr val="tx1"/>
                </a:solidFill>
                <a:effectLst/>
                <a:latin typeface="Arial" charset="0"/>
                <a:ea typeface="ＭＳ Ｐゴシック" charset="0"/>
                <a:cs typeface="ＭＳ Ｐゴシック" charset="0"/>
              </a:rPr>
              <a:t>the effects of children’s story retelling on early literacy and language development was examined in a meta-analysis of 11 studies including 687 toddlers and preschoolers. </a:t>
            </a:r>
          </a:p>
          <a:p>
            <a:pPr marL="0" indent="0">
              <a:buFont typeface="Arial"/>
              <a:buNone/>
            </a:pPr>
            <a:endParaRPr lang="en-US" sz="1200" kern="1200" dirty="0">
              <a:solidFill>
                <a:schemeClr val="tx1"/>
              </a:solidFill>
              <a:effectLst/>
              <a:latin typeface="Arial" charset="0"/>
              <a:ea typeface="ＭＳ Ｐゴシック" charset="0"/>
              <a:cs typeface="ＭＳ Ｐゴシック" charset="0"/>
            </a:endParaRPr>
          </a:p>
          <a:p>
            <a:pPr marL="0" indent="0">
              <a:buFont typeface="Arial"/>
              <a:buNone/>
            </a:pPr>
            <a:r>
              <a:rPr lang="en-US" sz="1200" kern="1200" dirty="0">
                <a:solidFill>
                  <a:schemeClr val="tx1"/>
                </a:solidFill>
                <a:effectLst/>
                <a:latin typeface="Arial" charset="0"/>
                <a:ea typeface="ＭＳ Ｐゴシック" charset="0"/>
                <a:cs typeface="ＭＳ Ｐゴシック" charset="0"/>
              </a:rPr>
              <a:t>The results indicated that children’s story retelling influenced both story-related comprehension and expressive vocabulary as well as nonstory-related receptive language and early literacy development. </a:t>
            </a:r>
          </a:p>
          <a:p>
            <a:pPr marL="0" indent="0">
              <a:buFont typeface="Arial"/>
              <a:buNone/>
            </a:pPr>
            <a:endParaRPr lang="en-US" sz="1200" kern="1200" dirty="0">
              <a:solidFill>
                <a:schemeClr val="tx1"/>
              </a:solidFill>
              <a:effectLst/>
              <a:latin typeface="Arial" charset="0"/>
              <a:ea typeface="ＭＳ Ｐゴシック" charset="0"/>
              <a:cs typeface="ＭＳ Ｐゴシック" charset="0"/>
            </a:endParaRPr>
          </a:p>
          <a:p>
            <a:pPr marL="0" indent="0">
              <a:buFont typeface="Arial"/>
              <a:buNone/>
            </a:pPr>
            <a:r>
              <a:rPr lang="en-US" sz="1200" kern="1200" dirty="0">
                <a:solidFill>
                  <a:schemeClr val="tx1"/>
                </a:solidFill>
                <a:effectLst/>
                <a:latin typeface="Arial" charset="0"/>
                <a:ea typeface="ＭＳ Ｐゴシック" charset="0"/>
                <a:cs typeface="ＭＳ Ｐゴシック" charset="0"/>
              </a:rPr>
              <a:t>Findings also showed that the use of the characteristics that experts consider to be the important features of retelling practices was associated with positive child outcomes. </a:t>
            </a:r>
            <a:endParaRPr lang="en-US" altLang="ja-JP" dirty="0"/>
          </a:p>
          <a:p>
            <a:pPr marL="171450" indent="-171450">
              <a:buFont typeface="Arial"/>
              <a:buChar char="•"/>
            </a:pPr>
            <a:endParaRPr lang="en-US" altLang="ja-JP" dirty="0"/>
          </a:p>
          <a:p>
            <a:pPr marL="0" indent="0">
              <a:buFont typeface="Arial"/>
              <a:buNone/>
            </a:pPr>
            <a:r>
              <a:rPr lang="en-US" altLang="ja-JP" dirty="0"/>
              <a:t>This</a:t>
            </a:r>
            <a:r>
              <a:rPr lang="en-US" altLang="ja-JP" baseline="0" dirty="0"/>
              <a:t> handout is a great r</a:t>
            </a:r>
            <a:r>
              <a:rPr lang="en-US" sz="1200" kern="1200" dirty="0">
                <a:solidFill>
                  <a:schemeClr val="tx1"/>
                </a:solidFill>
                <a:effectLst/>
                <a:latin typeface="Arial" charset="0"/>
                <a:ea typeface="ＭＳ Ｐゴシック" charset="0"/>
                <a:cs typeface="ＭＳ Ｐゴシック" charset="0"/>
              </a:rPr>
              <a:t>etelling strategy tool.</a:t>
            </a:r>
            <a:r>
              <a:rPr lang="en-US" sz="1200" kern="1200" baseline="0" dirty="0">
                <a:solidFill>
                  <a:schemeClr val="tx1"/>
                </a:solidFill>
                <a:effectLst/>
                <a:latin typeface="Arial" charset="0"/>
                <a:ea typeface="ＭＳ Ｐゴシック" charset="0"/>
                <a:cs typeface="ＭＳ Ｐゴシック" charset="0"/>
              </a:rPr>
              <a:t> Take five minutes to read through some of it. </a:t>
            </a:r>
          </a:p>
          <a:p>
            <a:pPr marL="171450" indent="-171450">
              <a:buFont typeface="Arial"/>
              <a:buChar char="•"/>
            </a:pPr>
            <a:endParaRPr lang="en-US" sz="1200" kern="1200" baseline="0" dirty="0">
              <a:solidFill>
                <a:schemeClr val="tx1"/>
              </a:solidFill>
              <a:effectLst/>
              <a:latin typeface="Arial" charset="0"/>
              <a:ea typeface="ＭＳ Ｐゴシック" charset="0"/>
              <a:cs typeface="ＭＳ Ｐゴシック" charset="0"/>
            </a:endParaRPr>
          </a:p>
          <a:p>
            <a:pPr marL="0" indent="0">
              <a:buFont typeface="Arial"/>
              <a:buNone/>
            </a:pPr>
            <a:r>
              <a:rPr lang="en-US" sz="1200" kern="1200" baseline="0" dirty="0">
                <a:solidFill>
                  <a:schemeClr val="tx1"/>
                </a:solidFill>
                <a:effectLst/>
                <a:latin typeface="Arial" charset="0"/>
                <a:ea typeface="ＭＳ Ｐゴシック" charset="0"/>
                <a:cs typeface="ＭＳ Ｐゴシック" charset="0"/>
              </a:rPr>
              <a:t>What did you find through your reading?</a:t>
            </a:r>
            <a:endParaRPr lang="en-US" b="1" dirty="0"/>
          </a:p>
        </p:txBody>
      </p:sp>
      <p:sp>
        <p:nvSpPr>
          <p:cNvPr id="2" name="Slide Number Placeholder 1">
            <a:extLst>
              <a:ext uri="{FF2B5EF4-FFF2-40B4-BE49-F238E27FC236}">
                <a16:creationId xmlns:a16="http://schemas.microsoft.com/office/drawing/2014/main" id="{AFA9E3F6-7119-4079-AE9A-1BF5FDD195F1}"/>
              </a:ext>
            </a:extLst>
          </p:cNvPr>
          <p:cNvSpPr>
            <a:spLocks noGrp="1"/>
          </p:cNvSpPr>
          <p:nvPr>
            <p:ph type="sldNum" sz="quarter" idx="10"/>
          </p:nvPr>
        </p:nvSpPr>
        <p:spPr/>
        <p:txBody>
          <a:bodyPr/>
          <a:lstStyle/>
          <a:p>
            <a:fld id="{56EE7987-312B-4AAA-96D5-22C04B111186}" type="slidenum">
              <a:rPr lang="en-US" altLang="en-US" smtClean="0"/>
              <a:pPr/>
              <a:t>37</a:t>
            </a:fld>
            <a:endParaRPr lang="en-US" altLang="en-US"/>
          </a:p>
        </p:txBody>
      </p:sp>
    </p:spTree>
    <p:extLst>
      <p:ext uri="{BB962C8B-B14F-4D97-AF65-F5344CB8AC3E}">
        <p14:creationId xmlns:p14="http://schemas.microsoft.com/office/powerpoint/2010/main" val="18401837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ln/>
        </p:spPr>
      </p:sp>
      <p:sp>
        <p:nvSpPr>
          <p:cNvPr id="80898" name="Rectangle 3"/>
          <p:cNvSpPr>
            <a:spLocks noGrp="1" noChangeArrowheads="1"/>
          </p:cNvSpPr>
          <p:nvPr>
            <p:ph type="body" idx="1"/>
          </p:nvPr>
        </p:nvSpPr>
        <p:spPr>
          <a:xfrm>
            <a:off x="685800" y="4259263"/>
            <a:ext cx="5486400" cy="4572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r>
              <a:rPr lang="en-US" b="1" dirty="0"/>
              <a:t>Activity 4: Being Prepared:</a:t>
            </a:r>
            <a:r>
              <a:rPr lang="en-US" b="1" baseline="0" dirty="0"/>
              <a:t> Finding the Evidence</a:t>
            </a:r>
          </a:p>
          <a:p>
            <a:endParaRPr lang="en-US" baseline="0" dirty="0"/>
          </a:p>
          <a:p>
            <a:r>
              <a:rPr lang="en-US" b="1" baseline="0" dirty="0"/>
              <a:t>Presenter Remarks:</a:t>
            </a:r>
          </a:p>
          <a:p>
            <a:pPr marL="0" marR="0" lvl="0" indent="0" algn="l" defTabSz="457200" rtl="0" eaLnBrk="0" fontAlgn="base" latinLnBrk="0" hangingPunct="0">
              <a:spcBef>
                <a:spcPts val="0"/>
              </a:spcBef>
              <a:spcAft>
                <a:spcPct val="0"/>
              </a:spcAft>
              <a:buClrTx/>
              <a:buSzTx/>
              <a:buFontTx/>
              <a:buNone/>
              <a:tabLst/>
              <a:defRPr/>
            </a:pPr>
            <a:r>
              <a:rPr lang="en-US" sz="1200" dirty="0"/>
              <a:t>Read the vignette and planned learning opportunity on page 147 of the </a:t>
            </a:r>
            <a:r>
              <a:rPr lang="en-US" sz="1200" dirty="0">
                <a:latin typeface="Arial" charset="0"/>
                <a:cs typeface="Arial" charset="0"/>
              </a:rPr>
              <a:t>Preschool Curriculum Framework</a:t>
            </a:r>
            <a:r>
              <a:rPr lang="en-US" sz="1200" kern="1200" baseline="0" dirty="0">
                <a:solidFill>
                  <a:schemeClr val="tx1"/>
                </a:solidFill>
                <a:effectLst/>
                <a:latin typeface="Arial" pitchFamily="34" charset="0"/>
                <a:ea typeface="ＭＳ Ｐゴシック" pitchFamily="34" charset="-128"/>
                <a:cs typeface="Arial" pitchFamily="34" charset="0"/>
              </a:rPr>
              <a:t> and </a:t>
            </a:r>
            <a:r>
              <a:rPr lang="en-US" sz="1200" kern="1200" dirty="0">
                <a:solidFill>
                  <a:schemeClr val="tx1"/>
                </a:solidFill>
                <a:effectLst/>
                <a:latin typeface="Arial" pitchFamily="34" charset="0"/>
                <a:ea typeface="ＭＳ Ｐゴシック" pitchFamily="34" charset="-128"/>
                <a:cs typeface="Arial" pitchFamily="34" charset="0"/>
              </a:rPr>
              <a:t>identify how the teacher planned ahead to increase story comprehension.</a:t>
            </a:r>
            <a:r>
              <a:rPr lang="en-US" sz="1200" kern="1200" baseline="0" dirty="0">
                <a:solidFill>
                  <a:schemeClr val="tx1"/>
                </a:solidFill>
                <a:effectLst/>
                <a:latin typeface="Arial" pitchFamily="34" charset="0"/>
                <a:ea typeface="ＭＳ Ｐゴシック" pitchFamily="34" charset="-128"/>
                <a:cs typeface="Arial" pitchFamily="34" charset="0"/>
              </a:rPr>
              <a:t> Be sure to </a:t>
            </a:r>
            <a:r>
              <a:rPr lang="en-US" sz="1200" kern="1200" dirty="0">
                <a:solidFill>
                  <a:schemeClr val="tx1"/>
                </a:solidFill>
                <a:effectLst/>
                <a:latin typeface="Arial" pitchFamily="34" charset="0"/>
                <a:ea typeface="ＭＳ Ｐゴシック" pitchFamily="34" charset="-128"/>
                <a:cs typeface="Arial" pitchFamily="34" charset="0"/>
              </a:rPr>
              <a:t>jot down the methods the teacher utilized on the sticky notes. These notes will be shared with the group. </a:t>
            </a:r>
          </a:p>
          <a:p>
            <a:endParaRPr lang="en-US" sz="1200" b="1" kern="1200" cap="all" dirty="0">
              <a:solidFill>
                <a:schemeClr val="tx1"/>
              </a:solidFill>
              <a:effectLst/>
              <a:latin typeface="Arial" pitchFamily="34" charset="0"/>
              <a:ea typeface="ＭＳ Ｐゴシック" pitchFamily="34" charset="-128"/>
              <a:cs typeface="Arial" pitchFamily="34" charset="0"/>
            </a:endParaRPr>
          </a:p>
          <a:p>
            <a:r>
              <a:rPr lang="en-US" sz="1200" b="1" kern="1200" cap="all" dirty="0">
                <a:solidFill>
                  <a:schemeClr val="tx1"/>
                </a:solidFill>
                <a:effectLst/>
                <a:latin typeface="Arial" pitchFamily="34" charset="0"/>
                <a:ea typeface="ＭＳ Ｐゴシック" pitchFamily="34" charset="-128"/>
                <a:cs typeface="Arial" pitchFamily="34" charset="0"/>
              </a:rPr>
              <a:t>intent: </a:t>
            </a:r>
            <a:endParaRPr lang="en-US" sz="1200" kern="1200" dirty="0">
              <a:solidFill>
                <a:schemeClr val="tx1"/>
              </a:solidFill>
              <a:effectLst/>
              <a:latin typeface="Arial" pitchFamily="34" charset="0"/>
              <a:ea typeface="ＭＳ Ｐゴシック" pitchFamily="34" charset="-128"/>
              <a:cs typeface="Arial" pitchFamily="34" charset="0"/>
            </a:endParaRPr>
          </a:p>
          <a:p>
            <a:r>
              <a:rPr lang="en-US" sz="1200" kern="1200" dirty="0">
                <a:solidFill>
                  <a:schemeClr val="tx1"/>
                </a:solidFill>
                <a:effectLst/>
                <a:latin typeface="Arial" pitchFamily="34" charset="0"/>
                <a:ea typeface="ＭＳ Ｐゴシック" pitchFamily="34" charset="-128"/>
                <a:cs typeface="Arial" pitchFamily="34" charset="0"/>
              </a:rPr>
              <a:t>Become familiar with one way to use vignettes to enhance teaching.</a:t>
            </a:r>
          </a:p>
          <a:p>
            <a:r>
              <a:rPr lang="en-US" sz="1200" b="1" kern="1200" dirty="0">
                <a:solidFill>
                  <a:schemeClr val="tx1"/>
                </a:solidFill>
                <a:effectLst/>
                <a:latin typeface="Arial" pitchFamily="34" charset="0"/>
                <a:ea typeface="ＭＳ Ｐゴシック" pitchFamily="34" charset="-128"/>
                <a:cs typeface="Arial" pitchFamily="34" charset="0"/>
              </a:rPr>
              <a:t> </a:t>
            </a:r>
            <a:endParaRPr lang="en-US" sz="1200" kern="1200" dirty="0">
              <a:solidFill>
                <a:schemeClr val="tx1"/>
              </a:solidFill>
              <a:effectLst/>
              <a:latin typeface="Arial" pitchFamily="34" charset="0"/>
              <a:ea typeface="ＭＳ Ｐゴシック" pitchFamily="34" charset="-128"/>
              <a:cs typeface="Arial" pitchFamily="34" charset="0"/>
            </a:endParaRPr>
          </a:p>
          <a:p>
            <a:r>
              <a:rPr lang="en-US" sz="1200" b="1" kern="1200" dirty="0">
                <a:solidFill>
                  <a:schemeClr val="tx1"/>
                </a:solidFill>
                <a:effectLst/>
                <a:latin typeface="Arial" pitchFamily="34" charset="0"/>
                <a:ea typeface="ＭＳ Ｐゴシック" pitchFamily="34" charset="-128"/>
                <a:cs typeface="Arial" pitchFamily="34" charset="0"/>
              </a:rPr>
              <a:t>OUTCOME: </a:t>
            </a:r>
            <a:endParaRPr lang="en-US" sz="1200" kern="1200" dirty="0">
              <a:solidFill>
                <a:schemeClr val="tx1"/>
              </a:solidFill>
              <a:effectLst/>
              <a:latin typeface="Arial" pitchFamily="34" charset="0"/>
              <a:ea typeface="ＭＳ Ｐゴシック" pitchFamily="34" charset="-128"/>
              <a:cs typeface="Arial" pitchFamily="34" charset="0"/>
            </a:endParaRPr>
          </a:p>
          <a:p>
            <a:r>
              <a:rPr lang="en-US" sz="1200" kern="1200" dirty="0">
                <a:solidFill>
                  <a:schemeClr val="tx1"/>
                </a:solidFill>
                <a:effectLst/>
                <a:latin typeface="Arial" pitchFamily="34" charset="0"/>
                <a:ea typeface="ＭＳ Ｐゴシック" pitchFamily="34" charset="-128"/>
                <a:cs typeface="Arial" pitchFamily="34" charset="0"/>
              </a:rPr>
              <a:t>Participants will read a vignette from the Preschool Curriculum Framework (PCF) and analyze that information in relation to their personal planning practices. </a:t>
            </a:r>
            <a:endParaRPr lang="en-US" sz="1600" kern="1200" dirty="0">
              <a:solidFill>
                <a:schemeClr val="tx1"/>
              </a:solidFill>
              <a:effectLst/>
              <a:latin typeface="Arial" pitchFamily="34" charset="0"/>
              <a:ea typeface="ＭＳ Ｐゴシック" pitchFamily="34" charset="-128"/>
              <a:cs typeface="Arial" pitchFamily="34" charset="0"/>
            </a:endParaRPr>
          </a:p>
          <a:p>
            <a:r>
              <a:rPr lang="en-US" sz="1200" kern="1200" dirty="0">
                <a:solidFill>
                  <a:schemeClr val="tx1"/>
                </a:solidFill>
                <a:effectLst/>
                <a:latin typeface="Arial" pitchFamily="34" charset="0"/>
                <a:ea typeface="ＭＳ Ｐゴシック" pitchFamily="34" charset="-128"/>
                <a:cs typeface="Arial" pitchFamily="34" charset="0"/>
              </a:rPr>
              <a:t> </a:t>
            </a:r>
            <a:br>
              <a:rPr lang="en-US" dirty="0">
                <a:effectLst/>
              </a:rPr>
            </a:br>
            <a:r>
              <a:rPr lang="en-US" sz="1200" b="1" kern="1200" cap="all" dirty="0">
                <a:solidFill>
                  <a:schemeClr val="tx1"/>
                </a:solidFill>
                <a:effectLst/>
                <a:latin typeface="Arial" pitchFamily="34" charset="0"/>
                <a:ea typeface="ＭＳ Ｐゴシック" pitchFamily="34" charset="-128"/>
                <a:cs typeface="Arial" pitchFamily="34" charset="0"/>
              </a:rPr>
              <a:t>Materials Required: </a:t>
            </a:r>
            <a:endParaRPr lang="en-US" sz="1200" kern="1200" dirty="0">
              <a:solidFill>
                <a:schemeClr val="tx1"/>
              </a:solidFill>
              <a:effectLst/>
              <a:latin typeface="Arial" pitchFamily="34" charset="0"/>
              <a:ea typeface="ＭＳ Ｐゴシック" pitchFamily="34" charset="-128"/>
              <a:cs typeface="Arial" pitchFamily="34" charset="0"/>
            </a:endParaRP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Preschool Curriculum Framework, Volume 1, p. 147</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Sticky notes</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Sticky wall or Handout 4: Finding the Evidence</a:t>
            </a:r>
          </a:p>
          <a:p>
            <a:r>
              <a:rPr lang="en-US" sz="1200" b="1" kern="1200" dirty="0">
                <a:solidFill>
                  <a:schemeClr val="tx1"/>
                </a:solidFill>
                <a:effectLst/>
                <a:latin typeface="Arial" pitchFamily="34" charset="0"/>
                <a:ea typeface="ＭＳ Ｐゴシック" pitchFamily="34" charset="-128"/>
                <a:cs typeface="Arial" pitchFamily="34" charset="0"/>
              </a:rPr>
              <a:t> </a:t>
            </a:r>
            <a:endParaRPr lang="en-US" sz="1600" kern="1200" dirty="0">
              <a:solidFill>
                <a:schemeClr val="tx1"/>
              </a:solidFill>
              <a:effectLst/>
              <a:latin typeface="Arial" pitchFamily="34" charset="0"/>
              <a:ea typeface="ＭＳ Ｐゴシック" pitchFamily="34" charset="-128"/>
              <a:cs typeface="Arial" pitchFamily="34" charset="0"/>
            </a:endParaRPr>
          </a:p>
          <a:p>
            <a:r>
              <a:rPr lang="en-US" sz="1200" b="1" kern="1200" cap="all" dirty="0">
                <a:solidFill>
                  <a:schemeClr val="tx1"/>
                </a:solidFill>
                <a:effectLst/>
                <a:latin typeface="Arial" pitchFamily="34" charset="0"/>
                <a:ea typeface="ＭＳ Ｐゴシック" pitchFamily="34" charset="-128"/>
                <a:cs typeface="Arial" pitchFamily="34" charset="0"/>
              </a:rPr>
              <a:t>Time:</a:t>
            </a:r>
            <a:r>
              <a:rPr lang="en-US" sz="1200" kern="1200" dirty="0">
                <a:solidFill>
                  <a:schemeClr val="tx1"/>
                </a:solidFill>
                <a:effectLst/>
                <a:latin typeface="Arial" pitchFamily="34" charset="0"/>
                <a:ea typeface="ＭＳ Ｐゴシック" pitchFamily="34" charset="-128"/>
                <a:cs typeface="Arial" pitchFamily="34" charset="0"/>
              </a:rPr>
              <a:t> 15 minutes</a:t>
            </a:r>
          </a:p>
          <a:p>
            <a:r>
              <a:rPr lang="en-US" sz="1200" kern="1200" dirty="0">
                <a:solidFill>
                  <a:schemeClr val="tx1"/>
                </a:solidFill>
                <a:effectLst/>
                <a:latin typeface="Arial" pitchFamily="34" charset="0"/>
                <a:ea typeface="ＭＳ Ｐゴシック" pitchFamily="34" charset="-128"/>
                <a:cs typeface="Arial" pitchFamily="34" charset="0"/>
              </a:rPr>
              <a:t> </a:t>
            </a:r>
            <a:br>
              <a:rPr lang="en-US" dirty="0">
                <a:effectLst/>
              </a:rPr>
            </a:br>
            <a:r>
              <a:rPr lang="en-US" sz="1200" b="1" kern="1200" cap="all" dirty="0">
                <a:solidFill>
                  <a:schemeClr val="tx1"/>
                </a:solidFill>
                <a:effectLst/>
                <a:latin typeface="Arial" pitchFamily="34" charset="0"/>
                <a:ea typeface="ＭＳ Ｐゴシック" pitchFamily="34" charset="-128"/>
                <a:cs typeface="Arial" pitchFamily="34" charset="0"/>
              </a:rPr>
              <a:t>Process: </a:t>
            </a:r>
            <a:endParaRPr lang="en-US" sz="1200" kern="1200" dirty="0">
              <a:solidFill>
                <a:schemeClr val="tx1"/>
              </a:solidFill>
              <a:effectLst/>
              <a:latin typeface="Arial" pitchFamily="34" charset="0"/>
              <a:ea typeface="ＭＳ Ｐゴシック" pitchFamily="34" charset="-128"/>
              <a:cs typeface="Arial" pitchFamily="34" charset="0"/>
            </a:endParaRP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Guide participants to read page 147 in the Preschool Curriculum Framework.</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Ask participants to identify how the teacher planned ahead to increase story comprehension, jotting down the methods the teacher utilized on the sticky notes. Tell them their notes will be shared with the group. </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Allow 10 minutes for reading and note taking.</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After participants have finished, have them place their notes on the Sticky Wall or on Handout 4: Finding the Evidence.</a:t>
            </a:r>
          </a:p>
          <a:p>
            <a:pPr lvl="0"/>
            <a:r>
              <a:rPr lang="en-US" sz="1200" kern="1200" dirty="0">
                <a:solidFill>
                  <a:schemeClr val="tx1"/>
                </a:solidFill>
                <a:effectLst/>
                <a:latin typeface="Arial" pitchFamily="34" charset="0"/>
                <a:ea typeface="ＭＳ Ｐゴシック" pitchFamily="34" charset="-128"/>
                <a:cs typeface="Arial" pitchFamily="34" charset="0"/>
              </a:rPr>
              <a:t>Debrief: </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Guide participant’s attention to the ways the teacher planned for story comprehension.  </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Have participants identify a planning method that they already use to increase story comprehension. </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Have participants identify a planning method they will implement to increase story comprehension. </a:t>
            </a:r>
          </a:p>
          <a:p>
            <a:r>
              <a:rPr lang="en-US" sz="1200" b="1" kern="1200" dirty="0">
                <a:solidFill>
                  <a:schemeClr val="tx1"/>
                </a:solidFill>
                <a:effectLst/>
                <a:latin typeface="Arial" pitchFamily="34" charset="0"/>
                <a:ea typeface="ＭＳ Ｐゴシック" pitchFamily="34" charset="-128"/>
                <a:cs typeface="Arial" pitchFamily="34" charset="0"/>
              </a:rPr>
              <a:t>OPTIONS:</a:t>
            </a:r>
            <a:endParaRPr lang="en-US" sz="1200" kern="1200" dirty="0">
              <a:solidFill>
                <a:schemeClr val="tx1"/>
              </a:solidFill>
              <a:effectLst/>
              <a:latin typeface="Arial" pitchFamily="34" charset="0"/>
              <a:ea typeface="ＭＳ Ｐゴシック" pitchFamily="34" charset="-128"/>
              <a:cs typeface="Arial" pitchFamily="34" charset="0"/>
            </a:endParaRP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If presenters are using a Sticky Wall, debriefing can be done as one large group or with individual table groups. </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The columns on Handout 4: Finding the Evidence can be separated on chart paper and hung around the room so that participants can walk around to place their sticky notes.  </a:t>
            </a:r>
          </a:p>
          <a:p>
            <a:endParaRPr lang="en-US" b="0" dirty="0"/>
          </a:p>
        </p:txBody>
      </p:sp>
      <p:sp>
        <p:nvSpPr>
          <p:cNvPr id="2" name="Slide Number Placeholder 1">
            <a:extLst>
              <a:ext uri="{FF2B5EF4-FFF2-40B4-BE49-F238E27FC236}">
                <a16:creationId xmlns:a16="http://schemas.microsoft.com/office/drawing/2014/main" id="{30323EA2-2A89-471E-B211-E1920D0660B8}"/>
              </a:ext>
            </a:extLst>
          </p:cNvPr>
          <p:cNvSpPr>
            <a:spLocks noGrp="1"/>
          </p:cNvSpPr>
          <p:nvPr>
            <p:ph type="sldNum" sz="quarter" idx="10"/>
          </p:nvPr>
        </p:nvSpPr>
        <p:spPr/>
        <p:txBody>
          <a:bodyPr/>
          <a:lstStyle/>
          <a:p>
            <a:fld id="{56EE7987-312B-4AAA-96D5-22C04B111186}" type="slidenum">
              <a:rPr lang="en-US" altLang="en-US" smtClean="0"/>
              <a:pPr/>
              <a:t>38</a:t>
            </a:fld>
            <a:endParaRPr lang="en-US" altLang="en-US"/>
          </a:p>
        </p:txBody>
      </p:sp>
    </p:spTree>
    <p:extLst>
      <p:ext uri="{BB962C8B-B14F-4D97-AF65-F5344CB8AC3E}">
        <p14:creationId xmlns:p14="http://schemas.microsoft.com/office/powerpoint/2010/main" val="28309302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p:txBody>
          <a:bodyPr>
            <a:noAutofit/>
          </a:bodyPr>
          <a:lstStyle/>
          <a:p>
            <a:r>
              <a:rPr lang="en-US" b="1"/>
              <a:t>Presenter Remarks:</a:t>
            </a:r>
          </a:p>
          <a:p>
            <a:r>
              <a:rPr lang="en-US"/>
              <a:t>“Be prepared to guide and scaffold children</a:t>
            </a:r>
            <a:r>
              <a:rPr lang="en-US" altLang="ja-JP"/>
              <a:t>’s language and thinking as they respond [to stories] in any language”</a:t>
            </a:r>
            <a:r>
              <a:rPr lang="en-US" altLang="ja-JP" baseline="0"/>
              <a:t> (</a:t>
            </a:r>
            <a:r>
              <a:rPr lang="en-US"/>
              <a:t>PCF,</a:t>
            </a:r>
            <a:r>
              <a:rPr lang="en-US" baseline="0"/>
              <a:t> Vol. 1</a:t>
            </a:r>
            <a:r>
              <a:rPr lang="en-US"/>
              <a:t>, p. 149).</a:t>
            </a:r>
          </a:p>
          <a:p>
            <a:pPr marL="0" indent="0">
              <a:buNone/>
            </a:pPr>
            <a:endParaRPr lang="en-US"/>
          </a:p>
          <a:p>
            <a:pPr marL="0" indent="0" algn="l">
              <a:buFont typeface="Arial"/>
              <a:buNone/>
            </a:pPr>
            <a:r>
              <a:rPr lang="en-US" i="1"/>
              <a:t>Hold up the PEL Resource Guide while</a:t>
            </a:r>
            <a:r>
              <a:rPr lang="en-US" i="1" baseline="0"/>
              <a:t> going through these points.</a:t>
            </a:r>
            <a:r>
              <a:rPr lang="en-US" baseline="0"/>
              <a:t> </a:t>
            </a:r>
            <a:r>
              <a:rPr lang="en-US"/>
              <a:t>While reading stories</a:t>
            </a:r>
            <a:r>
              <a:rPr lang="en-US" baseline="0"/>
              <a:t> with young children,</a:t>
            </a:r>
            <a:r>
              <a:rPr lang="en-US"/>
              <a:t> some of the strategies that could be used are listed in the PEL Resource Guide (pages 54-55) and the</a:t>
            </a:r>
            <a:r>
              <a:rPr lang="en-US" baseline="0"/>
              <a:t> Preschool Curriculum Framework, Volume 1 (page 210). For example:</a:t>
            </a:r>
            <a:endParaRPr lang="en-US"/>
          </a:p>
          <a:p>
            <a:pPr marL="171450" indent="-171450">
              <a:buFont typeface="Arial"/>
              <a:buChar char="•"/>
            </a:pPr>
            <a:r>
              <a:rPr lang="en-US"/>
              <a:t>Start with what the child knows: Use a few words in the child’s home language (come, bathroom, eat) to allow for low-leve</a:t>
            </a:r>
            <a:r>
              <a:rPr lang="en-US" baseline="0"/>
              <a:t>l </a:t>
            </a:r>
            <a:r>
              <a:rPr lang="en-US"/>
              <a:t>communication. </a:t>
            </a:r>
          </a:p>
          <a:p>
            <a:pPr marL="171450" indent="-171450">
              <a:buFont typeface="Arial"/>
              <a:buChar char="•"/>
            </a:pPr>
            <a:r>
              <a:rPr lang="en-US"/>
              <a:t>Expand and extend: Start with what the child already knows and expand on his or her language. If the child says “car,” the teacher can reply, “That is a red car.” </a:t>
            </a:r>
          </a:p>
          <a:p>
            <a:pPr marL="171450" indent="-171450">
              <a:buFont typeface="Arial"/>
              <a:buChar char="•"/>
            </a:pPr>
            <a:r>
              <a:rPr lang="en-US"/>
              <a:t>Use repetition: Say the same thing more than once to give the child an opportunity to understand what is being said. Talk about the here and now.</a:t>
            </a:r>
            <a:r>
              <a:rPr lang="en-US" baseline="0"/>
              <a:t> </a:t>
            </a:r>
            <a:r>
              <a:rPr lang="en-US"/>
              <a:t>Refer to the present situation to allow the child</a:t>
            </a:r>
            <a:r>
              <a:rPr lang="en-US" baseline="0"/>
              <a:t> </a:t>
            </a:r>
            <a:r>
              <a:rPr lang="en-US"/>
              <a:t>to understand the context of communication.</a:t>
            </a:r>
          </a:p>
          <a:p>
            <a:pPr marL="171450" indent="-171450">
              <a:buFont typeface="Arial"/>
              <a:buChar char="•"/>
            </a:pPr>
            <a:r>
              <a:rPr lang="en-US" baseline="0"/>
              <a:t>Point out print features during shared reading: Doing this will allow the child to visually comprehend what the story might be about.</a:t>
            </a:r>
          </a:p>
          <a:p>
            <a:pPr marL="0" marR="0" lvl="0" indent="0" algn="l" defTabSz="457200" rtl="0" eaLnBrk="0" fontAlgn="base" latinLnBrk="0" hangingPunct="0">
              <a:lnSpc>
                <a:spcPct val="100000"/>
              </a:lnSpc>
              <a:spcBef>
                <a:spcPts val="0"/>
              </a:spcBef>
              <a:spcAft>
                <a:spcPct val="0"/>
              </a:spcAft>
              <a:buClrTx/>
              <a:buSzTx/>
              <a:buFontTx/>
              <a:buNone/>
              <a:tabLst/>
              <a:defRPr/>
            </a:pPr>
            <a:endParaRPr lang="en-US" sz="1200" b="0" kern="1200">
              <a:effectLst/>
            </a:endParaRPr>
          </a:p>
          <a:p>
            <a:pPr lvl="0">
              <a:defRPr/>
            </a:pPr>
            <a:r>
              <a:rPr lang="en-US"/>
              <a:t>The first picture shows a </a:t>
            </a:r>
            <a:r>
              <a:rPr lang="en-US" sz="1200" b="0" kern="1200">
                <a:effectLst/>
              </a:rPr>
              <a:t>large group reading where the teacher can point out print features. The second picture is a repetitive opportunity for children to look at the book, talk about it with classmates, and use props to expand their thinking.</a:t>
            </a:r>
          </a:p>
          <a:p>
            <a:endParaRPr lang="en-US"/>
          </a:p>
          <a:p>
            <a:r>
              <a:rPr lang="en-US"/>
              <a:t>A short</a:t>
            </a:r>
            <a:r>
              <a:rPr lang="en-US" baseline="0"/>
              <a:t> discussion after reading a story can also increase understanding. </a:t>
            </a:r>
          </a:p>
          <a:p>
            <a:endParaRPr lang="en-US" baseline="0"/>
          </a:p>
          <a:p>
            <a:pPr marL="0" marR="0" indent="0" algn="l" defTabSz="914400" rtl="0" eaLnBrk="0" fontAlgn="base" latinLnBrk="0" hangingPunct="0">
              <a:spcAft>
                <a:spcPct val="0"/>
              </a:spcAft>
              <a:buClrTx/>
              <a:buSzTx/>
              <a:buFontTx/>
              <a:buNone/>
              <a:tabLst/>
              <a:defRPr/>
            </a:pPr>
            <a:r>
              <a:rPr lang="en-US"/>
              <a:t>Think about how some of these strategies could be used to support students who are English learners. </a:t>
            </a:r>
            <a:r>
              <a:rPr lang="en-US" i="1"/>
              <a:t>Invite</a:t>
            </a:r>
            <a:r>
              <a:rPr lang="en-US" i="1" baseline="0"/>
              <a:t> a few volunteers to share ideas with the whole group.</a:t>
            </a:r>
            <a:endParaRPr lang="en-US" i="1"/>
          </a:p>
          <a:p>
            <a:endParaRPr lang="en-US"/>
          </a:p>
          <a:p>
            <a:endParaRPr lang="en-US"/>
          </a:p>
          <a:p>
            <a:endParaRPr lang="en-US"/>
          </a:p>
          <a:p>
            <a:endParaRPr lang="en-US"/>
          </a:p>
          <a:p>
            <a:endParaRPr lang="en-US"/>
          </a:p>
          <a:p>
            <a:endParaRPr lang="en-US"/>
          </a:p>
          <a:p>
            <a:endParaRPr lang="en-US"/>
          </a:p>
        </p:txBody>
      </p:sp>
      <p:sp>
        <p:nvSpPr>
          <p:cNvPr id="2" name="Slide Number Placeholder 1">
            <a:extLst>
              <a:ext uri="{FF2B5EF4-FFF2-40B4-BE49-F238E27FC236}">
                <a16:creationId xmlns:a16="http://schemas.microsoft.com/office/drawing/2014/main" id="{1D3321AF-BF51-4BB7-A3BA-DA53892609E7}"/>
              </a:ext>
            </a:extLst>
          </p:cNvPr>
          <p:cNvSpPr>
            <a:spLocks noGrp="1"/>
          </p:cNvSpPr>
          <p:nvPr>
            <p:ph type="sldNum" sz="quarter" idx="10"/>
          </p:nvPr>
        </p:nvSpPr>
        <p:spPr/>
        <p:txBody>
          <a:bodyPr/>
          <a:lstStyle/>
          <a:p>
            <a:fld id="{56EE7987-312B-4AAA-96D5-22C04B111186}" type="slidenum">
              <a:rPr lang="en-US" altLang="en-US" smtClean="0"/>
              <a:pPr/>
              <a:t>39</a:t>
            </a:fld>
            <a:endParaRPr lang="en-US" altLang="en-US"/>
          </a:p>
        </p:txBody>
      </p:sp>
    </p:spTree>
    <p:extLst>
      <p:ext uri="{BB962C8B-B14F-4D97-AF65-F5344CB8AC3E}">
        <p14:creationId xmlns:p14="http://schemas.microsoft.com/office/powerpoint/2010/main" val="3788430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381000" y="4352131"/>
            <a:ext cx="6172200" cy="4800600"/>
          </a:xfrm>
        </p:spPr>
        <p:txBody>
          <a:bodyPr>
            <a:noAutofit/>
          </a:bodyPr>
          <a:lstStyle/>
          <a:p>
            <a:pPr defTabSz="455613" eaLnBrk="1" hangingPunct="1">
              <a:spcBef>
                <a:spcPct val="0"/>
              </a:spcBef>
            </a:pPr>
            <a:r>
              <a:rPr lang="en-US" altLang="en-US" b="1" dirty="0"/>
              <a:t>Presenter Remarks: </a:t>
            </a:r>
            <a:endParaRPr lang="en-US" altLang="en-US" dirty="0"/>
          </a:p>
          <a:p>
            <a:pPr defTabSz="455613" eaLnBrk="1" hangingPunct="1">
              <a:spcBef>
                <a:spcPct val="0"/>
              </a:spcBef>
            </a:pPr>
            <a:r>
              <a:rPr lang="en-US" altLang="en-US" dirty="0"/>
              <a:t>The California Department of Education has developed many publications, resources, and supports that enable teachers to facilitate the most positive outcomes for students. </a:t>
            </a:r>
          </a:p>
          <a:p>
            <a:pPr defTabSz="455613" eaLnBrk="1" hangingPunct="1">
              <a:spcBef>
                <a:spcPct val="0"/>
              </a:spcBef>
            </a:pPr>
            <a:endParaRPr lang="en-US" altLang="en-US" dirty="0">
              <a:ea typeface="MS PGothic" panose="020B0600070205080204" pitchFamily="34" charset="-128"/>
            </a:endParaRPr>
          </a:p>
          <a:p>
            <a:pPr marL="0" indent="0" defTabSz="455613">
              <a:spcBef>
                <a:spcPct val="0"/>
              </a:spcBef>
              <a:buFont typeface="Arial" panose="020B0604020202020204" pitchFamily="34" charset="0"/>
              <a:buNone/>
            </a:pPr>
            <a:r>
              <a:rPr lang="en-US" altLang="en-US" dirty="0">
                <a:ea typeface="MS PGothic" panose="020B0600070205080204" pitchFamily="34" charset="-128"/>
              </a:rPr>
              <a:t>Today our main focus will be on Volume 1 of the Preschool Learning Foundations and the Preschool Curriculum Framework. In addition, there are other key resources that support language and literacy: </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lang="en-US" altLang="en-US" dirty="0">
                <a:ea typeface="MS PGothic" panose="020B0600070205080204" pitchFamily="34" charset="-128"/>
              </a:rPr>
              <a:t>California Common Core State Standards (CA CCSS)</a:t>
            </a:r>
            <a:endParaRPr lang="en-US" sz="1200" b="0" i="1" kern="1200" dirty="0">
              <a:effectLst/>
              <a:latin typeface="Arial" panose="020B0604020202020204" pitchFamily="34" charset="0"/>
              <a:ea typeface="MS PGothic" pitchFamily="34" charset="-128"/>
              <a:cs typeface="Arial" panose="020B0604020202020204" pitchFamily="34" charset="0"/>
            </a:endParaRP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lang="en-US" sz="1200" b="0" i="1" kern="1200" dirty="0">
                <a:effectLst/>
                <a:latin typeface="Arial" panose="020B0604020202020204" pitchFamily="34" charset="0"/>
                <a:ea typeface="MS PGothic" pitchFamily="34" charset="-128"/>
                <a:cs typeface="Arial" panose="020B0604020202020204" pitchFamily="34" charset="0"/>
              </a:rPr>
              <a:t>English–Language Arts Content Standards for California Public Schools, Kindergarten Through Grade Twelve </a:t>
            </a:r>
            <a:r>
              <a:rPr lang="en-US" sz="1200" b="0" i="0" kern="1200" dirty="0">
                <a:effectLst/>
                <a:latin typeface="Arial" panose="020B0604020202020204" pitchFamily="34" charset="0"/>
                <a:ea typeface="MS PGothic" pitchFamily="34" charset="-128"/>
                <a:cs typeface="Arial" panose="020B0604020202020204" pitchFamily="34" charset="0"/>
              </a:rPr>
              <a:t>(ELA Standards)</a:t>
            </a:r>
            <a:endParaRPr lang="en-US" sz="1200" dirty="0"/>
          </a:p>
          <a:p>
            <a:pPr marL="171450" indent="-171450" defTabSz="455613">
              <a:spcBef>
                <a:spcPct val="0"/>
              </a:spcBef>
              <a:buFont typeface="Arial" panose="020B0604020202020204" pitchFamily="34" charset="0"/>
              <a:buChar char="•"/>
            </a:pPr>
            <a:r>
              <a:rPr lang="en-US" sz="1200" i="1" dirty="0"/>
              <a:t>English Language Arts/English Language Development Framework for California Public Schools: Kindergarten Through Grade Twelve</a:t>
            </a:r>
            <a:r>
              <a:rPr lang="en-US" sz="1200" dirty="0"/>
              <a:t> (ELA/ELD Framework)</a:t>
            </a:r>
            <a:endParaRPr lang="en-US" altLang="en-US" dirty="0">
              <a:ea typeface="MS PGothic" panose="020B0600070205080204" pitchFamily="34" charset="-128"/>
            </a:endParaRPr>
          </a:p>
          <a:p>
            <a:pPr marL="171450" indent="-171450" defTabSz="455613">
              <a:spcBef>
                <a:spcPct val="0"/>
              </a:spcBef>
              <a:buFont typeface="Arial" panose="020B0604020202020204" pitchFamily="34" charset="0"/>
              <a:buChar char="•"/>
            </a:pPr>
            <a:r>
              <a:rPr lang="en-US" altLang="en-US" dirty="0">
                <a:ea typeface="Arial" panose="020B0604020202020204" pitchFamily="34" charset="0"/>
              </a:rPr>
              <a:t>Desired Results Developmental Profile—Kindergarten (2015): A Developmental Continuum for Kindergarten (</a:t>
            </a:r>
            <a:r>
              <a:rPr lang="en-US" altLang="en-US" dirty="0">
                <a:ea typeface="MS PGothic" panose="020B0600070205080204" pitchFamily="34" charset="-128"/>
              </a:rPr>
              <a:t>DRDP-K [2015])</a:t>
            </a:r>
          </a:p>
          <a:p>
            <a:pPr marL="171450" indent="-171450" defTabSz="455613">
              <a:spcBef>
                <a:spcPct val="0"/>
              </a:spcBef>
              <a:buFont typeface="Arial" panose="020B0604020202020204" pitchFamily="34" charset="0"/>
              <a:buChar char="•"/>
            </a:pPr>
            <a:r>
              <a:rPr lang="en-US" i="1" dirty="0"/>
              <a:t>Preschool English Learners: Principles and Practices to Promote Language, Literacy, and Learning—A Resource Guide (Second Edition) </a:t>
            </a:r>
            <a:r>
              <a:rPr lang="en-US" i="0" dirty="0"/>
              <a:t>(PEL</a:t>
            </a:r>
            <a:r>
              <a:rPr lang="en-US" i="0" baseline="0" dirty="0"/>
              <a:t> Resource Guide)</a:t>
            </a:r>
          </a:p>
          <a:p>
            <a:pPr marL="171450" indent="-171450" defTabSz="455613">
              <a:spcBef>
                <a:spcPct val="0"/>
              </a:spcBef>
              <a:buFont typeface="Arial" panose="020B0604020202020204" pitchFamily="34" charset="0"/>
              <a:buChar char="•"/>
            </a:pPr>
            <a:r>
              <a:rPr lang="en-US" altLang="en-US" i="1" dirty="0">
                <a:ea typeface="Arial" panose="020B0604020202020204" pitchFamily="34" charset="0"/>
              </a:rPr>
              <a:t>The Alignment of the California Preschool Learning Foundations with Key Early Education Resources </a:t>
            </a:r>
            <a:r>
              <a:rPr lang="en-US" altLang="en-US" dirty="0">
                <a:ea typeface="Arial" panose="020B0604020202020204" pitchFamily="34" charset="0"/>
              </a:rPr>
              <a:t>(Alignment Document)</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lang="en-US" altLang="en-US" i="1" dirty="0">
                <a:ea typeface="Arial" panose="020B0604020202020204" pitchFamily="34" charset="0"/>
              </a:rPr>
              <a:t>Transitional Kindergarten Implementation Guide</a:t>
            </a:r>
            <a:r>
              <a:rPr lang="en-US" altLang="en-US" dirty="0">
                <a:ea typeface="Arial" panose="020B0604020202020204" pitchFamily="34" charset="0"/>
              </a:rPr>
              <a:t>—</a:t>
            </a:r>
            <a:r>
              <a:rPr lang="en-US" altLang="en-US" i="1" dirty="0">
                <a:ea typeface="Arial" panose="020B0604020202020204" pitchFamily="34" charset="0"/>
              </a:rPr>
              <a:t>A Resource for Public School District Administrators and Teachers </a:t>
            </a:r>
            <a:r>
              <a:rPr lang="en-US" altLang="en-US" dirty="0">
                <a:ea typeface="Arial" panose="020B0604020202020204" pitchFamily="34" charset="0"/>
              </a:rPr>
              <a:t>(TK Implementation Guide)</a:t>
            </a:r>
            <a:endParaRPr lang="en-US" i="0" dirty="0"/>
          </a:p>
          <a:p>
            <a:pPr defTabSz="455613">
              <a:spcBef>
                <a:spcPct val="0"/>
              </a:spcBef>
            </a:pPr>
            <a:endParaRPr lang="en-US" altLang="en-US" dirty="0"/>
          </a:p>
          <a:p>
            <a:pPr defTabSz="455613">
              <a:spcBef>
                <a:spcPct val="0"/>
              </a:spcBef>
            </a:pPr>
            <a:r>
              <a:rPr lang="en-US" altLang="en-US" i="1" dirty="0"/>
              <a:t>Name and hold up each resource. </a:t>
            </a:r>
            <a:r>
              <a:rPr lang="en-US" altLang="en-US" dirty="0"/>
              <a:t>The Preschool Learning Foundations, Volume 1, Volume 2, and Volume 3, and the Preschool Curriculum Framework, Volume 1, Volume 2, and Volume 3, are the center of the California Early Learning and Development System. </a:t>
            </a:r>
          </a:p>
        </p:txBody>
      </p:sp>
      <p:sp>
        <p:nvSpPr>
          <p:cNvPr id="29699" name="Slide Number Placeholder 3"/>
          <p:cNvSpPr>
            <a:spLocks noGrp="1"/>
          </p:cNvSpPr>
          <p:nvPr>
            <p:ph type="sldNum" sz="quarter" idx="5"/>
          </p:nvPr>
        </p:nvSpPr>
        <p:spPr>
          <a:xfrm>
            <a:off x="3884613" y="8856663"/>
            <a:ext cx="29718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400A56-6546-4966-8364-8CD5F366C37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490524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a:ln/>
        </p:spPr>
      </p:sp>
      <p:sp>
        <p:nvSpPr>
          <p:cNvPr id="849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a:spcAft>
                <a:spcPts val="0"/>
              </a:spcAft>
            </a:pPr>
            <a:r>
              <a:rPr lang="en-US" b="1" u="none"/>
              <a:t>Background Information:</a:t>
            </a:r>
          </a:p>
          <a:p>
            <a:pPr>
              <a:spcAft>
                <a:spcPts val="0"/>
              </a:spcAft>
            </a:pPr>
            <a:r>
              <a:rPr lang="en-US" altLang="ja-JP"/>
              <a:t>The information on this slide comes from the Preschool Curriculum</a:t>
            </a:r>
            <a:r>
              <a:rPr lang="en-US" altLang="ja-JP" baseline="0"/>
              <a:t> Framework, Volume 1, page </a:t>
            </a:r>
            <a:r>
              <a:rPr lang="en-US" altLang="ja-JP"/>
              <a:t>150.</a:t>
            </a:r>
          </a:p>
          <a:p>
            <a:pPr>
              <a:spcAft>
                <a:spcPts val="0"/>
              </a:spcAft>
            </a:pPr>
            <a:endParaRPr lang="en-US" u="sng"/>
          </a:p>
          <a:p>
            <a:pPr>
              <a:spcAft>
                <a:spcPts val="0"/>
              </a:spcAft>
            </a:pPr>
            <a:r>
              <a:rPr lang="en-US" b="1" u="none"/>
              <a:t>Presenter Remarks:</a:t>
            </a:r>
          </a:p>
          <a:p>
            <a:pPr>
              <a:spcAft>
                <a:spcPts val="0"/>
              </a:spcAft>
              <a:buFontTx/>
              <a:buNone/>
            </a:pPr>
            <a:r>
              <a:rPr lang="en-US"/>
              <a:t>Retelling involves having students orally reconstruct a story that they have read.</a:t>
            </a:r>
            <a:r>
              <a:rPr lang="en-US" baseline="0"/>
              <a:t> It also </a:t>
            </a:r>
            <a:r>
              <a:rPr lang="en-US"/>
              <a:t>requires students to activate their knowledge of how stories work and apply it to the new reading. </a:t>
            </a:r>
          </a:p>
          <a:p>
            <a:pPr>
              <a:spcAft>
                <a:spcPts val="0"/>
              </a:spcAft>
              <a:buFontTx/>
              <a:buNone/>
            </a:pPr>
            <a:endParaRPr lang="en-US"/>
          </a:p>
          <a:p>
            <a:pPr>
              <a:spcAft>
                <a:spcPts val="0"/>
              </a:spcAft>
              <a:buFontTx/>
              <a:buNone/>
            </a:pPr>
            <a:r>
              <a:rPr lang="en-US"/>
              <a:t>As part of retelling, students engage in ordering and summarizing information and in making inferences. The teacher can use retelling as a way to assess how well students comprehend a story, then use this information to help students develop a deeper understanding of what has been read.</a:t>
            </a:r>
          </a:p>
          <a:p>
            <a:pPr>
              <a:spcAft>
                <a:spcPts val="0"/>
              </a:spcAft>
              <a:buFontTx/>
              <a:buNone/>
            </a:pPr>
            <a:endParaRPr lang="en-US"/>
          </a:p>
          <a:p>
            <a:pPr>
              <a:spcAft>
                <a:spcPts val="0"/>
              </a:spcAft>
              <a:buFontTx/>
              <a:buNone/>
            </a:pPr>
            <a:r>
              <a:rPr lang="en-US"/>
              <a:t>The teacher uses explicit instruction, explaining why retelling is useful, modeling the procedure, giving students opportunities to practice, and providing feedback. As the following chart shows, students' retellings should become more detailed as they become better readers.</a:t>
            </a:r>
          </a:p>
          <a:p>
            <a:pPr>
              <a:spcAft>
                <a:spcPts val="0"/>
              </a:spcAft>
            </a:pPr>
            <a:endParaRPr lang="en-US" b="1"/>
          </a:p>
          <a:p>
            <a:pPr>
              <a:spcAft>
                <a:spcPts val="0"/>
              </a:spcAft>
            </a:pPr>
            <a:r>
              <a:rPr lang="en-US" u="none"/>
              <a:t>Types of retelling: </a:t>
            </a:r>
          </a:p>
          <a:p>
            <a:pPr marL="171450" indent="-171450">
              <a:spcAft>
                <a:spcPts val="0"/>
              </a:spcAft>
              <a:buFont typeface="Arial" panose="020B0604020202020204" pitchFamily="34" charset="0"/>
              <a:buChar char="•"/>
            </a:pPr>
            <a:r>
              <a:rPr lang="en-US" b="0"/>
              <a:t>Simple Retelling—t</a:t>
            </a:r>
            <a:r>
              <a:rPr lang="en-US"/>
              <a:t>he student can: </a:t>
            </a:r>
          </a:p>
          <a:p>
            <a:pPr marL="628650" lvl="1" indent="-171450">
              <a:spcAft>
                <a:spcPts val="0"/>
              </a:spcAft>
              <a:buFontTx/>
              <a:buChar char="-"/>
            </a:pPr>
            <a:r>
              <a:rPr lang="en-US" baseline="0"/>
              <a:t>I</a:t>
            </a:r>
            <a:r>
              <a:rPr lang="en-US"/>
              <a:t>dentify and retell the beginning, middle, and end of a story in order</a:t>
            </a:r>
          </a:p>
          <a:p>
            <a:pPr marL="628650" lvl="1" indent="-171450">
              <a:spcAft>
                <a:spcPts val="0"/>
              </a:spcAft>
              <a:buFontTx/>
              <a:buChar char="-"/>
            </a:pPr>
            <a:r>
              <a:rPr lang="en-US"/>
              <a:t>Describe the setting</a:t>
            </a:r>
          </a:p>
          <a:p>
            <a:pPr marL="628650" lvl="1" indent="-171450">
              <a:spcAft>
                <a:spcPts val="0"/>
              </a:spcAft>
              <a:buFontTx/>
              <a:buChar char="-"/>
            </a:pPr>
            <a:r>
              <a:rPr lang="en-US"/>
              <a:t>Identify the problem and the resolution of a problem</a:t>
            </a:r>
          </a:p>
          <a:p>
            <a:pPr marL="171450" indent="-171450">
              <a:spcAft>
                <a:spcPts val="0"/>
              </a:spcAft>
              <a:buFont typeface="Arial" panose="020B0604020202020204" pitchFamily="34" charset="0"/>
              <a:buChar char="•"/>
            </a:pPr>
            <a:r>
              <a:rPr lang="en-US" b="0"/>
              <a:t>More complete retelling—t</a:t>
            </a:r>
            <a:r>
              <a:rPr lang="en-US"/>
              <a:t>he student can: </a:t>
            </a:r>
          </a:p>
          <a:p>
            <a:pPr marL="628650" lvl="1" indent="-171450">
              <a:spcAft>
                <a:spcPts val="0"/>
              </a:spcAft>
              <a:buFontTx/>
              <a:buChar char="-"/>
            </a:pPr>
            <a:r>
              <a:rPr lang="en-US" baseline="0"/>
              <a:t>I</a:t>
            </a:r>
            <a:r>
              <a:rPr lang="en-US"/>
              <a:t>dentify and retell events and facts in a sequence </a:t>
            </a:r>
          </a:p>
          <a:p>
            <a:pPr marL="628650" lvl="1" indent="-171450">
              <a:spcAft>
                <a:spcPts val="0"/>
              </a:spcAft>
              <a:buFontTx/>
              <a:buChar char="-"/>
            </a:pPr>
            <a:r>
              <a:rPr lang="en-US"/>
              <a:t>Make inferences to fill in missing information</a:t>
            </a:r>
          </a:p>
          <a:p>
            <a:pPr marL="628650" lvl="1" indent="-171450">
              <a:spcAft>
                <a:spcPts val="0"/>
              </a:spcAft>
              <a:buFontTx/>
              <a:buChar char="-"/>
            </a:pPr>
            <a:r>
              <a:rPr lang="en-US"/>
              <a:t>Identify and retell causes of actions or events and their effects </a:t>
            </a:r>
          </a:p>
          <a:p>
            <a:pPr marL="171450" indent="-171450">
              <a:spcAft>
                <a:spcPts val="0"/>
              </a:spcAft>
              <a:buFont typeface="Arial" panose="020B0604020202020204" pitchFamily="34" charset="0"/>
              <a:buChar char="•"/>
            </a:pPr>
            <a:r>
              <a:rPr lang="en-US" b="0"/>
              <a:t>Most complete retelling—t</a:t>
            </a:r>
            <a:r>
              <a:rPr lang="en-US"/>
              <a:t>he student can: </a:t>
            </a:r>
          </a:p>
          <a:p>
            <a:pPr marL="628650" lvl="1" indent="-171450">
              <a:spcAft>
                <a:spcPts val="0"/>
              </a:spcAft>
              <a:buFontTx/>
              <a:buChar char="-"/>
            </a:pPr>
            <a:r>
              <a:rPr lang="en-US" baseline="0"/>
              <a:t>I</a:t>
            </a:r>
            <a:r>
              <a:rPr lang="en-US"/>
              <a:t>dentify and retell a sequence of actions or events</a:t>
            </a:r>
          </a:p>
          <a:p>
            <a:pPr marL="628650" lvl="1" indent="-171450">
              <a:spcAft>
                <a:spcPts val="0"/>
              </a:spcAft>
              <a:buFontTx/>
              <a:buChar char="-"/>
            </a:pPr>
            <a:r>
              <a:rPr lang="en-US"/>
              <a:t>Make inferences to account for events or actions</a:t>
            </a:r>
          </a:p>
          <a:p>
            <a:pPr marL="628650" lvl="1" indent="-171450">
              <a:spcAft>
                <a:spcPts val="0"/>
              </a:spcAft>
              <a:buFontTx/>
              <a:buChar char="-"/>
            </a:pPr>
            <a:r>
              <a:rPr lang="en-US"/>
              <a:t>Offer an evaluation of the story </a:t>
            </a:r>
          </a:p>
          <a:p>
            <a:pPr>
              <a:spcAft>
                <a:spcPts val="0"/>
              </a:spcAft>
              <a:buFontTx/>
              <a:buChar char="•"/>
            </a:pPr>
            <a:endParaRPr lang="en-US"/>
          </a:p>
          <a:p>
            <a:pPr>
              <a:spcAft>
                <a:spcPts val="0"/>
              </a:spcAft>
            </a:pPr>
            <a:endParaRPr lang="en-US"/>
          </a:p>
        </p:txBody>
      </p:sp>
      <p:sp>
        <p:nvSpPr>
          <p:cNvPr id="849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188806E6-442C-0643-B4F4-CC727F7BE472}" type="slidenum">
              <a:rPr lang="en-US">
                <a:cs typeface="Arial" charset="0"/>
              </a:rPr>
              <a:pPr/>
              <a:t>40</a:t>
            </a:fld>
            <a:endParaRPr lang="en-US">
              <a:cs typeface="Arial" charset="0"/>
            </a:endParaRPr>
          </a:p>
        </p:txBody>
      </p:sp>
    </p:spTree>
    <p:extLst>
      <p:ext uri="{BB962C8B-B14F-4D97-AF65-F5344CB8AC3E}">
        <p14:creationId xmlns:p14="http://schemas.microsoft.com/office/powerpoint/2010/main" val="16468572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0" fontAlgn="base" latinLnBrk="0" hangingPunct="0">
              <a:spcAft>
                <a:spcPct val="0"/>
              </a:spcAft>
              <a:buClrTx/>
              <a:buSzTx/>
              <a:buFont typeface="Arial"/>
              <a:buNone/>
              <a:tabLst/>
              <a:defRPr/>
            </a:pPr>
            <a:r>
              <a:rPr lang="en-US" b="1" dirty="0"/>
              <a:t>Presenter Remarks:  </a:t>
            </a:r>
          </a:p>
          <a:p>
            <a:pPr marL="0" marR="0" indent="0" algn="l" defTabSz="914400" rtl="0" eaLnBrk="0" fontAlgn="base" latinLnBrk="0" hangingPunct="0">
              <a:spcAft>
                <a:spcPct val="0"/>
              </a:spcAft>
              <a:buClrTx/>
              <a:buSzTx/>
              <a:buFont typeface="Arial"/>
              <a:buNone/>
              <a:tabLst/>
              <a:defRPr/>
            </a:pPr>
            <a:r>
              <a:rPr lang="en-US" b="0" dirty="0"/>
              <a:t>To support comprehension of text for English</a:t>
            </a:r>
            <a:r>
              <a:rPr lang="en-US" b="0" baseline="0" dirty="0"/>
              <a:t> Learners, it is important to choose strategies that provide scaffolding to their current level of English. </a:t>
            </a:r>
          </a:p>
          <a:p>
            <a:pPr marL="0" marR="0" indent="0" algn="l" defTabSz="914400" rtl="0" eaLnBrk="0" fontAlgn="base" latinLnBrk="0" hangingPunct="0">
              <a:spcAft>
                <a:spcPct val="0"/>
              </a:spcAft>
              <a:buClrTx/>
              <a:buSzTx/>
              <a:buFont typeface="Arial"/>
              <a:buNone/>
              <a:tabLst/>
              <a:defRPr/>
            </a:pPr>
            <a:endParaRPr lang="en-US" b="0" baseline="0" dirty="0"/>
          </a:p>
          <a:p>
            <a:pPr marL="0" marR="0" indent="0" algn="l" defTabSz="914400" rtl="0" eaLnBrk="0" fontAlgn="base" latinLnBrk="0" hangingPunct="0">
              <a:spcAft>
                <a:spcPct val="0"/>
              </a:spcAft>
              <a:buClrTx/>
              <a:buSzTx/>
              <a:buFont typeface="Arial"/>
              <a:buNone/>
              <a:tabLst/>
              <a:defRPr/>
            </a:pPr>
            <a:r>
              <a:rPr lang="en-US" b="0" baseline="0" dirty="0"/>
              <a:t>This slide has a list of strategies that may be useful. For more information, the PEL Resource Guide and/or the ELD chapters of the Preschool Learning Foundations and the Preschool Curriculum Framework should be used.</a:t>
            </a:r>
          </a:p>
          <a:p>
            <a:pPr marL="0" marR="0" indent="0" algn="l" defTabSz="914400" rtl="0" eaLnBrk="0" fontAlgn="base" latinLnBrk="0" hangingPunct="0">
              <a:spcAft>
                <a:spcPct val="0"/>
              </a:spcAft>
              <a:buClrTx/>
              <a:buSzTx/>
              <a:buFont typeface="Arial"/>
              <a:buNone/>
              <a:tabLst/>
              <a:defRPr/>
            </a:pPr>
            <a:endParaRPr lang="en-US" b="0" baseline="0" dirty="0"/>
          </a:p>
          <a:p>
            <a:pPr marL="0" marR="0" indent="0" algn="l" defTabSz="914400" rtl="0" eaLnBrk="0" fontAlgn="base" latinLnBrk="0" hangingPunct="0">
              <a:spcAft>
                <a:spcPct val="0"/>
              </a:spcAft>
              <a:buClrTx/>
              <a:buSzTx/>
              <a:buFont typeface="Arial"/>
              <a:buNone/>
              <a:tabLst/>
              <a:defRPr/>
            </a:pPr>
            <a:r>
              <a:rPr lang="en-US" i="1" baseline="0" dirty="0"/>
              <a:t>Invite a volunteer to read each bullet, then expand on the statement with the information below. After reading the expanded information to the group, ask for any ideas on how teacher could—or currently do—use this strategy to support comprehension for English learners.</a:t>
            </a:r>
          </a:p>
          <a:p>
            <a:pPr marL="0" marR="0" indent="0" algn="l" defTabSz="914400" rtl="0" eaLnBrk="0" fontAlgn="base" latinLnBrk="0" hangingPunct="0">
              <a:spcAft>
                <a:spcPct val="0"/>
              </a:spcAft>
              <a:buClrTx/>
              <a:buSzTx/>
              <a:buFont typeface="Arial"/>
              <a:buNone/>
              <a:tabLst/>
              <a:defRPr/>
            </a:pPr>
            <a:endParaRPr lang="en-US" baseline="0" dirty="0"/>
          </a:p>
          <a:p>
            <a:pPr marL="0" indent="0">
              <a:buFont typeface="Arial"/>
              <a:buNone/>
            </a:pPr>
            <a:r>
              <a:rPr lang="en-US" dirty="0"/>
              <a:t>Ask questions while reading text.</a:t>
            </a:r>
          </a:p>
          <a:p>
            <a:pPr marL="171450" indent="-171450">
              <a:buFont typeface="Arial" panose="020B0604020202020204" pitchFamily="34" charset="0"/>
              <a:buChar char="•"/>
            </a:pPr>
            <a:r>
              <a:rPr lang="en-US" dirty="0"/>
              <a:t>This is especially important so teachers can observe and understand what</a:t>
            </a:r>
            <a:r>
              <a:rPr lang="en-US" baseline="0" dirty="0"/>
              <a:t> students are comprehending. Using gestures, wait time, and strategies such as pair-share while asking questions is also beneficial.</a:t>
            </a:r>
            <a:endParaRPr lang="en-US" dirty="0"/>
          </a:p>
          <a:p>
            <a:pPr marL="0" indent="0">
              <a:buFont typeface="Arial"/>
              <a:buNone/>
            </a:pPr>
            <a:endParaRPr lang="en-US" dirty="0"/>
          </a:p>
          <a:p>
            <a:pPr marL="0" indent="0">
              <a:buFont typeface="Arial"/>
              <a:buNone/>
            </a:pPr>
            <a:r>
              <a:rPr lang="en-US" dirty="0"/>
              <a:t>Point out cognates and connections between words in the home language and English.</a:t>
            </a:r>
          </a:p>
          <a:p>
            <a:pPr marL="171450" indent="-171450">
              <a:buFont typeface="Arial" panose="020B0604020202020204" pitchFamily="34" charset="0"/>
              <a:buChar char="•"/>
            </a:pPr>
            <a:r>
              <a:rPr lang="en-US" dirty="0"/>
              <a:t>Cognates are words that exist in different languages</a:t>
            </a:r>
            <a:r>
              <a:rPr lang="en-US" baseline="0" dirty="0"/>
              <a:t> that have the same root or origin. For example the English word “</a:t>
            </a:r>
            <a:r>
              <a:rPr lang="en-US" kern="1200" dirty="0">
                <a:solidFill>
                  <a:schemeClr val="tx1"/>
                </a:solidFill>
                <a:effectLst/>
                <a:latin typeface="Arial" charset="0"/>
                <a:ea typeface="ＭＳ Ｐゴシック" charset="0"/>
                <a:cs typeface="+mn-cs"/>
              </a:rPr>
              <a:t>dinosaur” and the Spanish word “</a:t>
            </a:r>
            <a:r>
              <a:rPr lang="en-US" kern="1200" dirty="0" err="1">
                <a:solidFill>
                  <a:schemeClr val="tx1"/>
                </a:solidFill>
                <a:effectLst/>
                <a:latin typeface="Arial" charset="0"/>
                <a:ea typeface="ＭＳ Ｐゴシック" charset="0"/>
                <a:cs typeface="+mn-cs"/>
              </a:rPr>
              <a:t>dinosaurio</a:t>
            </a:r>
            <a:r>
              <a:rPr lang="en-US" kern="1200" dirty="0">
                <a:solidFill>
                  <a:schemeClr val="tx1"/>
                </a:solidFill>
                <a:effectLst/>
                <a:latin typeface="Arial" charset="0"/>
                <a:ea typeface="ＭＳ Ｐゴシック" charset="0"/>
                <a:cs typeface="+mn-cs"/>
              </a:rPr>
              <a:t>” are cognates.</a:t>
            </a:r>
            <a:r>
              <a:rPr lang="en-US" kern="1200" baseline="0" dirty="0">
                <a:solidFill>
                  <a:schemeClr val="tx1"/>
                </a:solidFill>
                <a:effectLst/>
                <a:latin typeface="Arial" charset="0"/>
                <a:ea typeface="ＭＳ Ｐゴシック" charset="0"/>
                <a:cs typeface="+mn-cs"/>
              </a:rPr>
              <a:t> NOTE: It is easier to find cognates between certain languages and sometimes it is not possible.</a:t>
            </a:r>
          </a:p>
          <a:p>
            <a:pPr marL="171450" indent="-171450">
              <a:buFont typeface="Arial" panose="020B0604020202020204" pitchFamily="34" charset="0"/>
              <a:buChar char="•"/>
            </a:pPr>
            <a:endParaRPr lang="en-US" dirty="0"/>
          </a:p>
          <a:p>
            <a:pPr marL="0" indent="0">
              <a:buFont typeface="Arial"/>
              <a:buNone/>
            </a:pPr>
            <a:r>
              <a:rPr lang="en-US" dirty="0"/>
              <a:t>Provide families with topics/text to be explored so they can build content knowledge at home.</a:t>
            </a:r>
          </a:p>
          <a:p>
            <a:pPr marL="171450" indent="-171450">
              <a:buFont typeface="Arial" panose="020B0604020202020204" pitchFamily="34" charset="0"/>
              <a:buChar char="•"/>
            </a:pPr>
            <a:r>
              <a:rPr lang="en-US" dirty="0"/>
              <a:t>This strategy not only supports the child’s comprehension in class, but also expresses</a:t>
            </a:r>
            <a:r>
              <a:rPr lang="en-US" baseline="0" dirty="0"/>
              <a:t> the value of families and the importance of families in continuing to support children’s home language development.</a:t>
            </a:r>
            <a:endParaRPr lang="en-US" dirty="0"/>
          </a:p>
          <a:p>
            <a:pPr marL="0" indent="0">
              <a:buFont typeface="Arial"/>
              <a:buNone/>
            </a:pPr>
            <a:endParaRPr lang="en-US" dirty="0"/>
          </a:p>
          <a:p>
            <a:pPr marL="0" indent="0">
              <a:buFont typeface="Arial"/>
              <a:buNone/>
            </a:pPr>
            <a:r>
              <a:rPr lang="en-US" dirty="0"/>
              <a:t>Share copies of text in child’s home language with families.</a:t>
            </a:r>
          </a:p>
          <a:p>
            <a:pPr marL="171450" lvl="0" indent="-171450">
              <a:buFont typeface="Arial"/>
              <a:buChar char="•"/>
            </a:pPr>
            <a:r>
              <a:rPr lang="en-US" dirty="0"/>
              <a:t>This</a:t>
            </a:r>
            <a:r>
              <a:rPr lang="en-US" baseline="0" dirty="0"/>
              <a:t> can be done with a class library or through books that can be found online and printed for families to have. Teachers may also want to invite family members to come in and read the book in their home language.</a:t>
            </a:r>
            <a:endParaRPr lang="en-US" dirty="0"/>
          </a:p>
          <a:p>
            <a:pPr marL="0" indent="0">
              <a:buFont typeface="Arial"/>
              <a:buNone/>
            </a:pPr>
            <a:endParaRPr lang="en-US" dirty="0"/>
          </a:p>
          <a:p>
            <a:pPr marL="0" indent="0">
              <a:buFont typeface="Arial"/>
              <a:buNone/>
            </a:pPr>
            <a:r>
              <a:rPr lang="en-US" dirty="0"/>
              <a:t>Re-read or retell the story in a small group or one-on-one.</a:t>
            </a:r>
          </a:p>
          <a:p>
            <a:pPr marL="171450" lvl="0" indent="-171450">
              <a:buFont typeface="Arial"/>
              <a:buChar char="•"/>
            </a:pPr>
            <a:r>
              <a:rPr lang="en-US" dirty="0"/>
              <a:t>This can be done during structured time or by invitation during choice time</a:t>
            </a:r>
            <a:r>
              <a:rPr lang="en-US" baseline="0" dirty="0"/>
              <a:t>. It provides another opportunity for students to hear and connect to the story and it motivates students to engage with the retelling materials called realia so that they can continue to talk about the story and use new vocabulary.</a:t>
            </a:r>
            <a:endParaRPr lang="en-US" dirty="0"/>
          </a:p>
          <a:p>
            <a:pPr marL="0" indent="0">
              <a:buFont typeface="Arial"/>
              <a:buNone/>
            </a:pPr>
            <a:endParaRPr lang="en-US" dirty="0"/>
          </a:p>
          <a:p>
            <a:pPr marL="0" indent="0">
              <a:buFont typeface="Arial"/>
              <a:buNone/>
            </a:pPr>
            <a:r>
              <a:rPr lang="en-US" dirty="0"/>
              <a:t>Find time to embed the new vocabulary from the text throughout the day.</a:t>
            </a:r>
          </a:p>
          <a:p>
            <a:pPr marL="171450" lvl="0" indent="-171450">
              <a:buFont typeface="Arial"/>
              <a:buChar char="•"/>
            </a:pPr>
            <a:r>
              <a:rPr lang="en-US" dirty="0"/>
              <a:t>After</a:t>
            </a:r>
            <a:r>
              <a:rPr lang="en-US" baseline="0" dirty="0"/>
              <a:t> you pre-read the book, decide which vocabulary words are key for comprehension of the text and identify appropriate times and environments in the day that students will have a chance to learn about them. </a:t>
            </a:r>
            <a:endParaRPr lang="en-US" dirty="0"/>
          </a:p>
          <a:p>
            <a:pPr marL="228600" indent="-228600">
              <a:buFont typeface="Arial"/>
              <a:buAutoNum type="arabicPeriod"/>
            </a:pPr>
            <a:endParaRPr lang="is-IS" baseline="0" dirty="0"/>
          </a:p>
          <a:p>
            <a:pPr marL="0" indent="0">
              <a:buFont typeface="Arial"/>
              <a:buNone/>
            </a:pPr>
            <a:r>
              <a:rPr lang="en-US" baseline="0" dirty="0"/>
              <a:t>Thank you for sharing your ideas does anyone have something else they would like to add?</a:t>
            </a:r>
            <a:endParaRPr lang="is-IS" baseline="0" dirty="0"/>
          </a:p>
          <a:p>
            <a:pPr marL="0" indent="0">
              <a:buFont typeface="Arial"/>
              <a:buNone/>
            </a:pPr>
            <a:endParaRPr lang="en-US" b="1" baseline="0" dirty="0"/>
          </a:p>
          <a:p>
            <a:pPr marL="228600" indent="-228600">
              <a:buFont typeface="Arial"/>
              <a:buAutoNum type="arabicPeriod"/>
            </a:pPr>
            <a:endParaRPr lang="en-US" dirty="0"/>
          </a:p>
        </p:txBody>
      </p:sp>
      <p:sp>
        <p:nvSpPr>
          <p:cNvPr id="4" name="Slide Number Placeholder 3"/>
          <p:cNvSpPr>
            <a:spLocks noGrp="1"/>
          </p:cNvSpPr>
          <p:nvPr>
            <p:ph type="sldNum" sz="quarter" idx="10"/>
          </p:nvPr>
        </p:nvSpPr>
        <p:spPr/>
        <p:txBody>
          <a:bodyPr/>
          <a:lstStyle/>
          <a:p>
            <a:fld id="{D305B610-5561-8849-8A2F-D8625E1B921A}" type="slidenum">
              <a:rPr lang="en-US" smtClean="0"/>
              <a:pPr/>
              <a:t>41</a:t>
            </a:fld>
            <a:endParaRPr lang="en-US"/>
          </a:p>
        </p:txBody>
      </p:sp>
    </p:spTree>
    <p:extLst>
      <p:ext uri="{BB962C8B-B14F-4D97-AF65-F5344CB8AC3E}">
        <p14:creationId xmlns:p14="http://schemas.microsoft.com/office/powerpoint/2010/main" val="16096122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noTextEdit="1"/>
          </p:cNvSpPr>
          <p:nvPr>
            <p:ph type="sldImg"/>
          </p:nvPr>
        </p:nvSpPr>
        <p:spPr>
          <a:ln/>
        </p:spPr>
      </p:sp>
      <p:sp>
        <p:nvSpPr>
          <p:cNvPr id="1157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a:spcAft>
                <a:spcPts val="0"/>
              </a:spcAft>
            </a:pPr>
            <a:r>
              <a:rPr lang="en-US" b="1" u="none" dirty="0"/>
              <a:t>Background Information:</a:t>
            </a:r>
          </a:p>
          <a:p>
            <a:pPr>
              <a:spcAft>
                <a:spcPts val="0"/>
              </a:spcAft>
            </a:pPr>
            <a:r>
              <a:rPr lang="en-US" altLang="ja-JP" dirty="0"/>
              <a:t>The information on this slide comes from the </a:t>
            </a:r>
            <a:r>
              <a:rPr lang="en-US" dirty="0"/>
              <a:t>Preschool</a:t>
            </a:r>
            <a:r>
              <a:rPr lang="en-US" baseline="0" dirty="0"/>
              <a:t> Curriculum Framework, Volume 1, page </a:t>
            </a:r>
            <a:r>
              <a:rPr lang="en-US" dirty="0"/>
              <a:t>195</a:t>
            </a:r>
          </a:p>
          <a:p>
            <a:pPr>
              <a:spcAft>
                <a:spcPts val="0"/>
              </a:spcAft>
            </a:pPr>
            <a:r>
              <a:rPr lang="en-US" b="1" u="none" dirty="0"/>
              <a:t>Presenter</a:t>
            </a:r>
            <a:r>
              <a:rPr lang="en-US" b="1" u="none" baseline="0" dirty="0"/>
              <a:t> Remarks</a:t>
            </a:r>
            <a:r>
              <a:rPr lang="en-US" u="none" dirty="0"/>
              <a:t>:</a:t>
            </a:r>
          </a:p>
          <a:p>
            <a:pPr>
              <a:spcAft>
                <a:spcPts val="0"/>
              </a:spcAft>
            </a:pPr>
            <a:r>
              <a:rPr lang="en-US" i="1" dirty="0"/>
              <a:t>Invite participants to discuss</a:t>
            </a:r>
            <a:r>
              <a:rPr lang="en-US" i="1" baseline="0" dirty="0"/>
              <a:t> the questions below.</a:t>
            </a:r>
          </a:p>
          <a:p>
            <a:pPr>
              <a:spcAft>
                <a:spcPts val="0"/>
              </a:spcAft>
            </a:pPr>
            <a:endParaRPr lang="en-US" dirty="0"/>
          </a:p>
          <a:p>
            <a:pPr>
              <a:spcAft>
                <a:spcPts val="0"/>
              </a:spcAft>
              <a:buFontTx/>
              <a:buNone/>
            </a:pPr>
            <a:r>
              <a:rPr lang="en-US" dirty="0"/>
              <a:t>How do you know if an English learner comprehends a story being read in English?</a:t>
            </a:r>
          </a:p>
          <a:p>
            <a:pPr marL="171450" indent="-171450">
              <a:spcAft>
                <a:spcPts val="0"/>
              </a:spcAft>
              <a:buFont typeface="Arial" panose="020B0604020202020204" pitchFamily="34" charset="0"/>
              <a:buChar char="•"/>
            </a:pPr>
            <a:r>
              <a:rPr lang="en-US" dirty="0"/>
              <a:t>Does the child attend and follow along with a story read in English or does he tend to look away and appear uninterested?</a:t>
            </a:r>
          </a:p>
          <a:p>
            <a:pPr marL="171450" indent="-171450">
              <a:spcAft>
                <a:spcPts val="0"/>
              </a:spcAft>
              <a:buFont typeface="Arial" panose="020B0604020202020204" pitchFamily="34" charset="0"/>
              <a:buChar char="•"/>
            </a:pPr>
            <a:r>
              <a:rPr lang="en-US" dirty="0"/>
              <a:t>Does the child show an interest in and attend to books read in their home language?</a:t>
            </a:r>
          </a:p>
          <a:p>
            <a:pPr marL="171450" indent="-171450">
              <a:spcAft>
                <a:spcPts val="0"/>
              </a:spcAft>
              <a:buFont typeface="Arial" panose="020B0604020202020204" pitchFamily="34" charset="0"/>
              <a:buChar char="•"/>
            </a:pPr>
            <a:r>
              <a:rPr lang="en-US" dirty="0"/>
              <a:t>Does the child spend more time on the fringes of groups, watching and listening to others?</a:t>
            </a:r>
          </a:p>
          <a:p>
            <a:pPr marL="171450" indent="-171450">
              <a:spcAft>
                <a:spcPts val="0"/>
              </a:spcAft>
              <a:buFont typeface="Arial" panose="020B0604020202020204" pitchFamily="34" charset="0"/>
              <a:buChar char="•"/>
            </a:pPr>
            <a:r>
              <a:rPr lang="en-US" dirty="0"/>
              <a:t>How are you providing focused listening opportunities in children’s home languages during group reading or small group reading?  </a:t>
            </a:r>
          </a:p>
          <a:p>
            <a:pPr marL="171450" indent="-171450">
              <a:spcAft>
                <a:spcPts val="0"/>
              </a:spcAft>
              <a:buFont typeface="Arial" panose="020B0604020202020204" pitchFamily="34" charset="0"/>
              <a:buChar char="•"/>
            </a:pPr>
            <a:endParaRPr lang="en-US" dirty="0"/>
          </a:p>
          <a:p>
            <a:pPr>
              <a:spcAft>
                <a:spcPts val="0"/>
              </a:spcAft>
              <a:buFontTx/>
              <a:buChar char="•"/>
            </a:pPr>
            <a:endParaRPr lang="en-US" dirty="0"/>
          </a:p>
        </p:txBody>
      </p:sp>
      <p:sp>
        <p:nvSpPr>
          <p:cNvPr id="1157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3323C049-C8D5-024B-AE64-CAA908FDFA39}" type="slidenum">
              <a:rPr lang="en-US">
                <a:cs typeface="Arial" charset="0"/>
              </a:rPr>
              <a:pPr/>
              <a:t>42</a:t>
            </a:fld>
            <a:endParaRPr lang="en-US">
              <a:cs typeface="Arial" charset="0"/>
            </a:endParaRPr>
          </a:p>
        </p:txBody>
      </p:sp>
    </p:spTree>
    <p:extLst>
      <p:ext uri="{BB962C8B-B14F-4D97-AF65-F5344CB8AC3E}">
        <p14:creationId xmlns:p14="http://schemas.microsoft.com/office/powerpoint/2010/main" val="11854488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b="1" dirty="0"/>
              <a:t>Presenter</a:t>
            </a:r>
            <a:r>
              <a:rPr lang="en-US" b="1" baseline="0" dirty="0"/>
              <a:t> Remarks: </a:t>
            </a:r>
          </a:p>
          <a:p>
            <a:pPr marL="0" indent="0">
              <a:buFont typeface="Arial"/>
              <a:buNone/>
            </a:pPr>
            <a:r>
              <a:rPr lang="en-US" b="0" dirty="0"/>
              <a:t>Let’s look at another</a:t>
            </a:r>
            <a:r>
              <a:rPr lang="en-US" b="0" baseline="0" dirty="0"/>
              <a:t> recommendation to support reading from the Preschool Curriculum Framework.</a:t>
            </a:r>
          </a:p>
          <a:p>
            <a:pPr marL="0" indent="0">
              <a:buFont typeface="Arial"/>
              <a:buNone/>
            </a:pPr>
            <a:endParaRPr lang="en-US" b="1" baseline="0" dirty="0"/>
          </a:p>
          <a:p>
            <a:pPr marL="0" indent="0">
              <a:buFont typeface="Arial"/>
              <a:buNone/>
            </a:pPr>
            <a:r>
              <a:rPr lang="en-US" b="1" dirty="0"/>
              <a:t>“Plan the environment to support independent story retellings.</a:t>
            </a:r>
            <a:r>
              <a:rPr lang="en-US" b="1" baseline="0" dirty="0"/>
              <a:t> </a:t>
            </a:r>
            <a:r>
              <a:rPr lang="en-US" dirty="0"/>
              <a:t>After children have heard a story read aloud several times, place copies in the book area for children to retell, perhaps to an audience of peers or stuffed animals. Children also can retell by stories using flannel pieces or puppets, or they can dramatize stories by using simple costumes and props. Some retellings take place during quiet times, such as when children look at books as they rest. Others can take place as children read to a baby doll in the dramatic-play area, if small cardboard versions of familiar books are placed there. Children also represent story ideas creatively in the art area through drawing, painting, or sculpting” (PCF,</a:t>
            </a:r>
            <a:r>
              <a:rPr lang="en-US" baseline="0" dirty="0"/>
              <a:t> Vol. 1</a:t>
            </a:r>
            <a:r>
              <a:rPr lang="en-US" dirty="0"/>
              <a:t>,</a:t>
            </a:r>
            <a:r>
              <a:rPr lang="en-US" baseline="0" dirty="0"/>
              <a:t> p. </a:t>
            </a:r>
            <a:r>
              <a:rPr lang="en-US" dirty="0"/>
              <a:t>150).</a:t>
            </a:r>
          </a:p>
          <a:p>
            <a:endParaRPr lang="en-US" dirty="0"/>
          </a:p>
          <a:p>
            <a:pPr marL="0" marR="0" lvl="0" indent="0" algn="l" defTabSz="457200" rtl="0" eaLnBrk="0" fontAlgn="base" latinLnBrk="0" hangingPunct="0">
              <a:lnSpc>
                <a:spcPct val="100000"/>
              </a:lnSpc>
              <a:spcBef>
                <a:spcPct val="30000"/>
              </a:spcBef>
              <a:spcAft>
                <a:spcPct val="0"/>
              </a:spcAft>
              <a:buClrTx/>
              <a:buSzTx/>
              <a:buFont typeface="Arial"/>
              <a:buNone/>
              <a:tabLst/>
              <a:defRPr/>
            </a:pPr>
            <a:r>
              <a:rPr lang="en-US" dirty="0"/>
              <a:t>Given the story experience we just had with </a:t>
            </a:r>
            <a:r>
              <a:rPr lang="en-US" i="1" dirty="0"/>
              <a:t>The Little Mouse, The Red-Ripe Strawberry and the Big Hungry Bear</a:t>
            </a:r>
            <a:r>
              <a:rPr lang="en-US" dirty="0"/>
              <a:t>, how might we plan for the environment and independent or shared retellings?</a:t>
            </a:r>
            <a:r>
              <a:rPr lang="en-US" baseline="0" dirty="0"/>
              <a:t> </a:t>
            </a:r>
          </a:p>
          <a:p>
            <a:pPr marL="0" indent="0">
              <a:buFont typeface="Arial"/>
              <a:buNone/>
            </a:pPr>
            <a:endParaRPr lang="en-US" baseline="0" dirty="0"/>
          </a:p>
          <a:p>
            <a:pPr marL="0" indent="0">
              <a:buFont typeface="Arial"/>
              <a:buNone/>
            </a:pPr>
            <a:r>
              <a:rPr lang="en-US" baseline="0" dirty="0"/>
              <a:t>Take a moment to silently think about this question. Imagine your classroom and what you could add that your students might gravitate toward to retell this story. </a:t>
            </a:r>
            <a:r>
              <a:rPr lang="en-US" i="1" baseline="0" dirty="0"/>
              <a:t>Allow two minutes for thinking.</a:t>
            </a:r>
          </a:p>
          <a:p>
            <a:pPr marL="0" indent="0">
              <a:buFont typeface="Arial"/>
              <a:buNone/>
            </a:pPr>
            <a:endParaRPr lang="en-US" baseline="0" dirty="0"/>
          </a:p>
          <a:p>
            <a:pPr marL="0" indent="0">
              <a:buFont typeface="Arial"/>
              <a:buNone/>
            </a:pPr>
            <a:r>
              <a:rPr lang="en-US" baseline="0" dirty="0"/>
              <a:t>Adding materials that invite retelling can be fun and might be a new way to think about expanding comprehension of age-appropriate text because it lets the environment do some of the heavy lifting, rather than the teacher. We are going to focus on this in the next activity.</a:t>
            </a:r>
            <a:endParaRPr lang="en-US" dirty="0"/>
          </a:p>
          <a:p>
            <a:endParaRPr lang="en-US" dirty="0"/>
          </a:p>
        </p:txBody>
      </p:sp>
      <p:sp>
        <p:nvSpPr>
          <p:cNvPr id="4" name="Slide Number Placeholder 3"/>
          <p:cNvSpPr>
            <a:spLocks noGrp="1"/>
          </p:cNvSpPr>
          <p:nvPr>
            <p:ph type="sldNum" sz="quarter" idx="10"/>
          </p:nvPr>
        </p:nvSpPr>
        <p:spPr/>
        <p:txBody>
          <a:bodyPr/>
          <a:lstStyle/>
          <a:p>
            <a:fld id="{D305B610-5561-8849-8A2F-D8625E1B921A}" type="slidenum">
              <a:rPr lang="en-US" smtClean="0"/>
              <a:pPr/>
              <a:t>43</a:t>
            </a:fld>
            <a:endParaRPr lang="en-US" dirty="0"/>
          </a:p>
        </p:txBody>
      </p:sp>
    </p:spTree>
    <p:extLst>
      <p:ext uri="{BB962C8B-B14F-4D97-AF65-F5344CB8AC3E}">
        <p14:creationId xmlns:p14="http://schemas.microsoft.com/office/powerpoint/2010/main" val="1433327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ln/>
        </p:spPr>
      </p:sp>
      <p:sp>
        <p:nvSpPr>
          <p:cNvPr id="890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r>
              <a:rPr lang="en-US" b="1" dirty="0"/>
              <a:t>Activity 5: Environment</a:t>
            </a:r>
            <a:r>
              <a:rPr lang="en-US" b="1" baseline="0" dirty="0"/>
              <a:t> Map</a:t>
            </a:r>
          </a:p>
          <a:p>
            <a:endParaRPr lang="en-US" dirty="0"/>
          </a:p>
          <a:p>
            <a:r>
              <a:rPr lang="en-US" b="1" dirty="0"/>
              <a:t>Presenter Remarks</a:t>
            </a:r>
            <a:r>
              <a:rPr lang="en-US" dirty="0"/>
              <a:t>:</a:t>
            </a:r>
          </a:p>
          <a:p>
            <a:pPr lvl="0" eaLnBrk="0" fontAlgn="base" hangingPunct="0"/>
            <a:r>
              <a:rPr lang="en-US" kern="1200" dirty="0">
                <a:effectLst/>
              </a:rPr>
              <a:t>Find Handout 5: Environment Strategies and Handout 6: Environment Maps.</a:t>
            </a:r>
            <a:r>
              <a:rPr lang="en-US" kern="1200" baseline="0" dirty="0">
                <a:effectLst/>
              </a:rPr>
              <a:t> </a:t>
            </a:r>
            <a:r>
              <a:rPr lang="en-US" kern="1200" dirty="0">
                <a:effectLst/>
              </a:rPr>
              <a:t>Read the handouts and brainstorm with your table group about what could be added to the environment to support re-telling of this story in the classroom.</a:t>
            </a:r>
            <a:r>
              <a:rPr lang="en-US" kern="1200" baseline="0" dirty="0">
                <a:effectLst/>
              </a:rPr>
              <a:t> </a:t>
            </a:r>
            <a:r>
              <a:rPr lang="en-US" kern="1200" dirty="0">
                <a:effectLst/>
              </a:rPr>
              <a:t>Complete at least one written map to share with other table groups.</a:t>
            </a:r>
          </a:p>
          <a:p>
            <a:endParaRPr lang="en-US" b="1" dirty="0"/>
          </a:p>
          <a:p>
            <a:r>
              <a:rPr lang="en-US" b="1" kern="1200" cap="all" dirty="0">
                <a:effectLst/>
                <a:latin typeface="Arial" pitchFamily="34" charset="0"/>
                <a:ea typeface="ＭＳ Ｐゴシック" pitchFamily="34" charset="-128"/>
                <a:cs typeface="Arial" pitchFamily="34" charset="0"/>
              </a:rPr>
              <a:t>intent: </a:t>
            </a:r>
            <a:endParaRPr lang="en-US" kern="1200" dirty="0">
              <a:effectLst/>
              <a:latin typeface="Arial" pitchFamily="34" charset="0"/>
              <a:ea typeface="ＭＳ Ｐゴシック" pitchFamily="34" charset="-128"/>
              <a:cs typeface="Arial" pitchFamily="34" charset="0"/>
            </a:endParaRPr>
          </a:p>
          <a:p>
            <a:r>
              <a:rPr lang="en-US" kern="1200" dirty="0">
                <a:effectLst/>
                <a:latin typeface="Arial" pitchFamily="34" charset="0"/>
                <a:ea typeface="ＭＳ Ｐゴシック" pitchFamily="34" charset="-128"/>
                <a:cs typeface="Arial" pitchFamily="34" charset="0"/>
              </a:rPr>
              <a:t>Read and brainstorm about how to enhance story re-telling skills.</a:t>
            </a:r>
          </a:p>
          <a:p>
            <a:r>
              <a:rPr lang="en-US" b="1" kern="1200" dirty="0">
                <a:effectLst/>
                <a:latin typeface="Arial" pitchFamily="34" charset="0"/>
                <a:ea typeface="ＭＳ Ｐゴシック" pitchFamily="34" charset="-128"/>
                <a:cs typeface="Arial" pitchFamily="34" charset="0"/>
              </a:rPr>
              <a:t> </a:t>
            </a:r>
            <a:endParaRPr lang="en-US" kern="1200" dirty="0">
              <a:effectLst/>
              <a:latin typeface="Arial" pitchFamily="34" charset="0"/>
              <a:ea typeface="ＭＳ Ｐゴシック" pitchFamily="34" charset="-128"/>
              <a:cs typeface="Arial" pitchFamily="34" charset="0"/>
            </a:endParaRPr>
          </a:p>
          <a:p>
            <a:r>
              <a:rPr lang="en-US" b="1" kern="1200" dirty="0">
                <a:effectLst/>
                <a:latin typeface="Arial" pitchFamily="34" charset="0"/>
                <a:ea typeface="ＭＳ Ｐゴシック" pitchFamily="34" charset="-128"/>
                <a:cs typeface="Arial" pitchFamily="34" charset="0"/>
              </a:rPr>
              <a:t>OUTCOME: </a:t>
            </a:r>
            <a:endParaRPr lang="en-US" kern="1200" dirty="0">
              <a:effectLst/>
              <a:latin typeface="Arial" pitchFamily="34" charset="0"/>
              <a:ea typeface="ＭＳ Ｐゴシック" pitchFamily="34" charset="-128"/>
              <a:cs typeface="Arial" pitchFamily="34" charset="0"/>
            </a:endParaRPr>
          </a:p>
          <a:p>
            <a:r>
              <a:rPr lang="en-US" kern="1200" dirty="0">
                <a:effectLst/>
                <a:latin typeface="Arial" pitchFamily="34" charset="0"/>
                <a:ea typeface="ＭＳ Ｐゴシック" pitchFamily="34" charset="-128"/>
                <a:cs typeface="Arial" pitchFamily="34" charset="0"/>
              </a:rPr>
              <a:t>Participants will create a map with examples, share ideas, and use the ideas gathered as resources to support them during story re-telling time in their classrooms.</a:t>
            </a:r>
          </a:p>
          <a:p>
            <a:r>
              <a:rPr lang="en-US" kern="1200" dirty="0">
                <a:effectLst/>
                <a:latin typeface="Arial" pitchFamily="34" charset="0"/>
                <a:ea typeface="ＭＳ Ｐゴシック" pitchFamily="34" charset="-128"/>
                <a:cs typeface="Arial" pitchFamily="34" charset="0"/>
              </a:rPr>
              <a:t> </a:t>
            </a:r>
          </a:p>
          <a:p>
            <a:br>
              <a:rPr lang="en-US" dirty="0">
                <a:effectLst/>
              </a:rPr>
            </a:br>
            <a:r>
              <a:rPr lang="en-US" b="1" kern="1200" cap="all" dirty="0">
                <a:effectLst/>
                <a:latin typeface="Arial" pitchFamily="34" charset="0"/>
                <a:ea typeface="ＭＳ Ｐゴシック" pitchFamily="34" charset="-128"/>
                <a:cs typeface="Arial" pitchFamily="34" charset="0"/>
              </a:rPr>
              <a:t>Materials Required: </a:t>
            </a:r>
            <a:endParaRPr lang="en-US" kern="1200" dirty="0">
              <a:effectLst/>
              <a:latin typeface="Arial" pitchFamily="34" charset="0"/>
              <a:ea typeface="ＭＳ Ｐゴシック" pitchFamily="34" charset="-128"/>
              <a:cs typeface="Arial" pitchFamily="34" charset="0"/>
            </a:endParaRPr>
          </a:p>
          <a:p>
            <a:pPr marL="171450" lvl="0" indent="-171450">
              <a:buFont typeface="Arial" panose="020B0604020202020204" pitchFamily="34" charset="0"/>
              <a:buChar char="•"/>
            </a:pPr>
            <a:r>
              <a:rPr lang="en-US" kern="1200" dirty="0">
                <a:effectLst/>
                <a:latin typeface="Arial" pitchFamily="34" charset="0"/>
                <a:ea typeface="ＭＳ Ｐゴシック" pitchFamily="34" charset="-128"/>
                <a:cs typeface="Arial" pitchFamily="34" charset="0"/>
              </a:rPr>
              <a:t>Storytelling books</a:t>
            </a:r>
          </a:p>
          <a:p>
            <a:pPr marL="171450" lvl="0" indent="-171450">
              <a:buFont typeface="Arial" panose="020B0604020202020204" pitchFamily="34" charset="0"/>
              <a:buChar char="•"/>
            </a:pPr>
            <a:r>
              <a:rPr lang="en-US" kern="1200" dirty="0">
                <a:effectLst/>
                <a:latin typeface="Arial" pitchFamily="34" charset="0"/>
                <a:ea typeface="ＭＳ Ｐゴシック" pitchFamily="34" charset="-128"/>
                <a:cs typeface="Arial" pitchFamily="34" charset="0"/>
              </a:rPr>
              <a:t>Handout 5: Environment Strategies</a:t>
            </a:r>
          </a:p>
          <a:p>
            <a:pPr marL="171450" lvl="0" indent="-171450" eaLnBrk="0" fontAlgn="base" hangingPunct="0">
              <a:buFont typeface="Arial" panose="020B0604020202020204" pitchFamily="34" charset="0"/>
              <a:buChar char="•"/>
            </a:pPr>
            <a:r>
              <a:rPr lang="en-US" kern="1200" dirty="0">
                <a:effectLst/>
                <a:latin typeface="Arial" pitchFamily="34" charset="0"/>
                <a:ea typeface="ＭＳ Ｐゴシック" pitchFamily="34" charset="-128"/>
                <a:cs typeface="Arial" pitchFamily="34" charset="0"/>
              </a:rPr>
              <a:t>Handout 6: Environment Maps</a:t>
            </a:r>
          </a:p>
          <a:p>
            <a:pPr marL="171450" lvl="0" indent="-171450">
              <a:buFont typeface="Arial" panose="020B0604020202020204" pitchFamily="34" charset="0"/>
              <a:buChar char="•"/>
            </a:pPr>
            <a:r>
              <a:rPr lang="en-US" kern="1200" dirty="0">
                <a:effectLst/>
                <a:latin typeface="Arial" pitchFamily="34" charset="0"/>
                <a:ea typeface="ＭＳ Ｐゴシック" pitchFamily="34" charset="-128"/>
                <a:cs typeface="Arial" pitchFamily="34" charset="0"/>
              </a:rPr>
              <a:t>Pens and markers </a:t>
            </a:r>
          </a:p>
          <a:p>
            <a:r>
              <a:rPr lang="en-US" b="1" kern="1200" dirty="0">
                <a:effectLst/>
                <a:latin typeface="Arial" pitchFamily="34" charset="0"/>
                <a:ea typeface="ＭＳ Ｐゴシック" pitchFamily="34" charset="-128"/>
                <a:cs typeface="Arial" pitchFamily="34" charset="0"/>
              </a:rPr>
              <a:t> </a:t>
            </a:r>
            <a:endParaRPr lang="en-US" kern="1200" dirty="0">
              <a:effectLst/>
              <a:latin typeface="Arial" pitchFamily="34" charset="0"/>
              <a:ea typeface="ＭＳ Ｐゴシック" pitchFamily="34" charset="-128"/>
              <a:cs typeface="Arial" pitchFamily="34" charset="0"/>
            </a:endParaRPr>
          </a:p>
          <a:p>
            <a:r>
              <a:rPr lang="en-US" b="1" kern="1200" cap="all" dirty="0">
                <a:effectLst/>
                <a:latin typeface="Arial" pitchFamily="34" charset="0"/>
                <a:ea typeface="ＭＳ Ｐゴシック" pitchFamily="34" charset="-128"/>
                <a:cs typeface="Arial" pitchFamily="34" charset="0"/>
              </a:rPr>
              <a:t>Time:</a:t>
            </a:r>
            <a:r>
              <a:rPr lang="en-US" kern="1200" dirty="0">
                <a:effectLst/>
                <a:latin typeface="Arial" pitchFamily="34" charset="0"/>
                <a:ea typeface="ＭＳ Ｐゴシック" pitchFamily="34" charset="-128"/>
                <a:cs typeface="Arial" pitchFamily="34" charset="0"/>
              </a:rPr>
              <a:t> 15 minutes</a:t>
            </a:r>
          </a:p>
          <a:p>
            <a:br>
              <a:rPr lang="en-US" dirty="0">
                <a:effectLst/>
              </a:rPr>
            </a:br>
            <a:r>
              <a:rPr lang="en-US" b="1" kern="1200" cap="all" dirty="0">
                <a:effectLst/>
                <a:latin typeface="Arial" pitchFamily="34" charset="0"/>
                <a:ea typeface="ＭＳ Ｐゴシック" pitchFamily="34" charset="-128"/>
                <a:cs typeface="Arial" pitchFamily="34" charset="0"/>
              </a:rPr>
              <a:t>Process: </a:t>
            </a:r>
            <a:endParaRPr lang="en-US" kern="1200" dirty="0">
              <a:effectLst/>
              <a:latin typeface="Arial" pitchFamily="34" charset="0"/>
              <a:ea typeface="ＭＳ Ｐゴシック" pitchFamily="34" charset="-128"/>
              <a:cs typeface="Arial" pitchFamily="34" charset="0"/>
            </a:endParaRPr>
          </a:p>
          <a:p>
            <a:r>
              <a:rPr lang="en-US" b="1" kern="1200" dirty="0">
                <a:effectLst/>
                <a:latin typeface="Arial" pitchFamily="34" charset="0"/>
                <a:ea typeface="ＭＳ Ｐゴシック" pitchFamily="34" charset="-128"/>
                <a:cs typeface="Arial" pitchFamily="34" charset="0"/>
              </a:rPr>
              <a:t>Part 1: </a:t>
            </a:r>
            <a:r>
              <a:rPr lang="en-US" kern="1200" dirty="0">
                <a:effectLst/>
                <a:latin typeface="Arial" pitchFamily="34" charset="0"/>
                <a:ea typeface="ＭＳ Ｐゴシック" pitchFamily="34" charset="-128"/>
                <a:cs typeface="Arial" pitchFamily="34" charset="0"/>
              </a:rPr>
              <a:t>(Each table has a different book at the center that will be used as their focus book.)</a:t>
            </a:r>
          </a:p>
          <a:p>
            <a:pPr marL="171450" lvl="0" indent="-171450" eaLnBrk="0" fontAlgn="base" hangingPunct="0">
              <a:buFont typeface="Arial" panose="020B0604020202020204" pitchFamily="34" charset="0"/>
              <a:buChar char="•"/>
            </a:pPr>
            <a:r>
              <a:rPr lang="en-US" kern="1200" dirty="0">
                <a:effectLst/>
                <a:latin typeface="Arial" pitchFamily="34" charset="0"/>
                <a:ea typeface="ＭＳ Ｐゴシック" pitchFamily="34" charset="-128"/>
                <a:cs typeface="Arial" pitchFamily="34" charset="0"/>
              </a:rPr>
              <a:t>Find Handout 5: Environment Strategies and Handout 6: Environment Maps.</a:t>
            </a:r>
          </a:p>
          <a:p>
            <a:pPr marL="171450" lvl="0" indent="-171450" eaLnBrk="0" fontAlgn="base" hangingPunct="0">
              <a:buFont typeface="Arial" panose="020B0604020202020204" pitchFamily="34" charset="0"/>
              <a:buChar char="•"/>
            </a:pPr>
            <a:r>
              <a:rPr lang="en-US" kern="1200" dirty="0">
                <a:effectLst/>
                <a:latin typeface="Arial" pitchFamily="34" charset="0"/>
                <a:ea typeface="ＭＳ Ｐゴシック" pitchFamily="34" charset="-128"/>
                <a:cs typeface="Arial" pitchFamily="34" charset="0"/>
              </a:rPr>
              <a:t>Read the handouts and brainstorm with your table group about what could be added to the environment to support re-telling of this story in your classroom.</a:t>
            </a:r>
          </a:p>
          <a:p>
            <a:pPr marL="171450" lvl="0" indent="-171450" eaLnBrk="0" fontAlgn="base" hangingPunct="0">
              <a:buFont typeface="Arial" panose="020B0604020202020204" pitchFamily="34" charset="0"/>
              <a:buChar char="•"/>
            </a:pPr>
            <a:r>
              <a:rPr lang="en-US" kern="1200" dirty="0">
                <a:effectLst/>
                <a:latin typeface="Arial" pitchFamily="34" charset="0"/>
                <a:ea typeface="ＭＳ Ｐゴシック" pitchFamily="34" charset="-128"/>
                <a:cs typeface="Arial" pitchFamily="34" charset="0"/>
              </a:rPr>
              <a:t>Complete at least one written map to share with other table groups.</a:t>
            </a:r>
          </a:p>
          <a:p>
            <a:r>
              <a:rPr lang="en-US" b="1" kern="1200" dirty="0">
                <a:effectLst/>
                <a:latin typeface="Arial" pitchFamily="34" charset="0"/>
                <a:ea typeface="ＭＳ Ｐゴシック" pitchFamily="34" charset="-128"/>
                <a:cs typeface="Arial" pitchFamily="34" charset="0"/>
              </a:rPr>
              <a:t>Part 2: </a:t>
            </a:r>
            <a:endParaRPr lang="en-US" kern="1200" dirty="0">
              <a:effectLst/>
              <a:latin typeface="Arial" pitchFamily="34" charset="0"/>
              <a:ea typeface="ＭＳ Ｐゴシック" pitchFamily="34" charset="-128"/>
              <a:cs typeface="Arial" pitchFamily="34" charset="0"/>
            </a:endParaRPr>
          </a:p>
          <a:p>
            <a:pPr marL="171450" lvl="0" indent="-171450">
              <a:buFont typeface="Arial" panose="020B0604020202020204" pitchFamily="34" charset="0"/>
              <a:buChar char="•"/>
            </a:pPr>
            <a:r>
              <a:rPr lang="en-US" kern="1200" dirty="0">
                <a:effectLst/>
                <a:latin typeface="Arial" pitchFamily="34" charset="0"/>
                <a:ea typeface="ＭＳ Ｐゴシック" pitchFamily="34" charset="-128"/>
                <a:cs typeface="Arial" pitchFamily="34" charset="0"/>
              </a:rPr>
              <a:t>When the soft music starts, leave your groups’ completed map face up on your table.</a:t>
            </a:r>
          </a:p>
          <a:p>
            <a:pPr marL="171450" lvl="0" indent="-171450">
              <a:buFont typeface="Arial" panose="020B0604020202020204" pitchFamily="34" charset="0"/>
              <a:buChar char="•"/>
            </a:pPr>
            <a:r>
              <a:rPr lang="en-US" kern="1200" dirty="0">
                <a:effectLst/>
                <a:latin typeface="Arial" pitchFamily="34" charset="0"/>
                <a:ea typeface="ＭＳ Ｐゴシック" pitchFamily="34" charset="-128"/>
                <a:cs typeface="Arial" pitchFamily="34" charset="0"/>
              </a:rPr>
              <a:t>Visit other tables and look at the books and completed table maps left out by the other groups. </a:t>
            </a:r>
          </a:p>
          <a:p>
            <a:pPr marL="171450" lvl="0" indent="-171450">
              <a:buFont typeface="Arial" panose="020B0604020202020204" pitchFamily="34" charset="0"/>
              <a:buChar char="•"/>
            </a:pPr>
            <a:r>
              <a:rPr lang="en-US" kern="1200" dirty="0">
                <a:effectLst/>
                <a:latin typeface="Arial" pitchFamily="34" charset="0"/>
                <a:ea typeface="ＭＳ Ｐゴシック" pitchFamily="34" charset="-128"/>
                <a:cs typeface="Arial" pitchFamily="34" charset="0"/>
              </a:rPr>
              <a:t>Feel free to take photos or notes to document any interesting ideas you might want to replicate.</a:t>
            </a:r>
          </a:p>
          <a:p>
            <a:r>
              <a:rPr lang="en-US" kern="1200" dirty="0">
                <a:effectLst/>
                <a:latin typeface="Arial" pitchFamily="34" charset="0"/>
                <a:ea typeface="ＭＳ Ｐゴシック" pitchFamily="34" charset="-128"/>
                <a:cs typeface="Arial" pitchFamily="34" charset="0"/>
              </a:rPr>
              <a:t> </a:t>
            </a:r>
          </a:p>
          <a:p>
            <a:r>
              <a:rPr lang="en-US" b="1" kern="1200" dirty="0">
                <a:effectLst/>
                <a:latin typeface="Arial" pitchFamily="34" charset="0"/>
                <a:ea typeface="ＭＳ Ｐゴシック" pitchFamily="34" charset="-128"/>
                <a:cs typeface="Arial" pitchFamily="34" charset="0"/>
              </a:rPr>
              <a:t>REFLECTION: </a:t>
            </a:r>
            <a:endParaRPr lang="en-US" kern="1200" dirty="0">
              <a:effectLst/>
              <a:latin typeface="Arial" pitchFamily="34" charset="0"/>
              <a:ea typeface="ＭＳ Ｐゴシック" pitchFamily="34" charset="-128"/>
              <a:cs typeface="Arial" pitchFamily="34" charset="0"/>
            </a:endParaRPr>
          </a:p>
          <a:p>
            <a:pPr marL="171450" lvl="0" indent="-171450">
              <a:buFont typeface="Arial" panose="020B0604020202020204" pitchFamily="34" charset="0"/>
              <a:buChar char="•"/>
            </a:pPr>
            <a:r>
              <a:rPr lang="en-US" kern="1200" dirty="0">
                <a:effectLst/>
                <a:latin typeface="Arial" pitchFamily="34" charset="0"/>
                <a:ea typeface="ＭＳ Ｐゴシック" pitchFamily="34" charset="-128"/>
                <a:cs typeface="Arial" pitchFamily="34" charset="0"/>
              </a:rPr>
              <a:t>What new strategies will you use during story re-telling time?</a:t>
            </a:r>
          </a:p>
          <a:p>
            <a:pPr marL="171450" lvl="0" indent="-171450">
              <a:buFont typeface="Arial" panose="020B0604020202020204" pitchFamily="34" charset="0"/>
              <a:buChar char="•"/>
            </a:pPr>
            <a:r>
              <a:rPr lang="en-US" kern="1200" dirty="0">
                <a:effectLst/>
                <a:latin typeface="Arial" pitchFamily="34" charset="0"/>
                <a:ea typeface="ＭＳ Ｐゴシック" pitchFamily="34" charset="-128"/>
                <a:cs typeface="Arial" pitchFamily="34" charset="0"/>
              </a:rPr>
              <a:t>How will these strategies enhance your classroom during story re-telling time?</a:t>
            </a:r>
          </a:p>
          <a:p>
            <a:pPr marL="171450" lvl="0" indent="-171450">
              <a:buFont typeface="Arial" panose="020B0604020202020204" pitchFamily="34" charset="0"/>
              <a:buChar char="•"/>
            </a:pPr>
            <a:r>
              <a:rPr lang="en-US" kern="1200" dirty="0">
                <a:effectLst/>
                <a:latin typeface="Arial" pitchFamily="34" charset="0"/>
                <a:ea typeface="ＭＳ Ｐゴシック" pitchFamily="34" charset="-128"/>
                <a:cs typeface="Arial" pitchFamily="34" charset="0"/>
              </a:rPr>
              <a:t>What prior knowledge will you continue to utilize to support you during story re-telling time?</a:t>
            </a:r>
          </a:p>
          <a:p>
            <a:r>
              <a:rPr lang="en-US" kern="1200" dirty="0">
                <a:effectLst/>
                <a:latin typeface="Arial" pitchFamily="34" charset="0"/>
                <a:ea typeface="ＭＳ Ｐゴシック" pitchFamily="34" charset="-128"/>
                <a:cs typeface="Arial" pitchFamily="34" charset="0"/>
              </a:rPr>
              <a:t> </a:t>
            </a:r>
          </a:p>
          <a:p>
            <a:r>
              <a:rPr lang="en-US" kern="1200" dirty="0">
                <a:effectLst/>
                <a:latin typeface="Arial" pitchFamily="34" charset="0"/>
                <a:ea typeface="ＭＳ Ｐゴシック" pitchFamily="34" charset="-128"/>
                <a:cs typeface="Arial" pitchFamily="34" charset="0"/>
              </a:rPr>
              <a:t> </a:t>
            </a:r>
          </a:p>
          <a:p>
            <a:endParaRPr lang="en-US" b="1" dirty="0"/>
          </a:p>
        </p:txBody>
      </p:sp>
      <p:sp>
        <p:nvSpPr>
          <p:cNvPr id="890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68C49F00-03A0-6B47-B5B5-AAFDAEED0512}" type="slidenum">
              <a:rPr lang="en-US">
                <a:cs typeface="Arial" charset="0"/>
              </a:rPr>
              <a:pPr/>
              <a:t>44</a:t>
            </a:fld>
            <a:endParaRPr lang="en-US">
              <a:cs typeface="Arial" charset="0"/>
            </a:endParaRPr>
          </a:p>
        </p:txBody>
      </p:sp>
    </p:spTree>
    <p:extLst>
      <p:ext uri="{BB962C8B-B14F-4D97-AF65-F5344CB8AC3E}">
        <p14:creationId xmlns:p14="http://schemas.microsoft.com/office/powerpoint/2010/main" val="33912609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t>Activity 5: Environment</a:t>
            </a:r>
            <a:r>
              <a:rPr lang="en-US" b="1" baseline="0" dirty="0"/>
              <a:t> Map continued</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aseline="0" dirty="0"/>
          </a:p>
          <a:p>
            <a:pPr marL="0" lvl="0" indent="0">
              <a:buFont typeface="Arial" panose="020B0604020202020204" pitchFamily="34" charset="0"/>
              <a:buNone/>
            </a:pPr>
            <a:r>
              <a:rPr lang="en-US" sz="1200" b="1" baseline="0" dirty="0"/>
              <a:t>Presenter Remarks:</a:t>
            </a:r>
            <a:br>
              <a:rPr lang="en-US" sz="1200" baseline="0" dirty="0"/>
            </a:br>
            <a:r>
              <a:rPr lang="en-US" sz="1200" kern="1200" dirty="0">
                <a:solidFill>
                  <a:schemeClr val="tx1"/>
                </a:solidFill>
                <a:effectLst/>
                <a:latin typeface="Arial" pitchFamily="34" charset="0"/>
                <a:ea typeface="ＭＳ Ｐゴシック" pitchFamily="34" charset="-128"/>
                <a:cs typeface="Arial" pitchFamily="34" charset="0"/>
              </a:rPr>
              <a:t>When the soft music starts, leave your groups’ completed map face up on your table. Visit other tables and look at the books and completed table maps left out by the other groups. Feel free to take photos or notes to document any interesting ideas you might want to replicate.</a:t>
            </a:r>
          </a:p>
          <a:p>
            <a:pPr marL="0" lvl="0" indent="0">
              <a:buFont typeface="Arial" panose="020B0604020202020204" pitchFamily="34" charset="0"/>
              <a:buNone/>
            </a:pPr>
            <a:endParaRPr lang="en-US" sz="1200" baseline="0" dirty="0"/>
          </a:p>
          <a:p>
            <a:r>
              <a:rPr lang="en-US" sz="1200" b="1" kern="1200" cap="all" dirty="0">
                <a:solidFill>
                  <a:schemeClr val="tx1"/>
                </a:solidFill>
                <a:effectLst/>
                <a:latin typeface="Arial" pitchFamily="34" charset="0"/>
                <a:ea typeface="ＭＳ Ｐゴシック" pitchFamily="34" charset="-128"/>
                <a:cs typeface="Arial" pitchFamily="34" charset="0"/>
              </a:rPr>
              <a:t>intent: </a:t>
            </a:r>
            <a:endParaRPr lang="en-US" sz="1200" kern="1200" dirty="0">
              <a:solidFill>
                <a:schemeClr val="tx1"/>
              </a:solidFill>
              <a:effectLst/>
              <a:latin typeface="Arial" pitchFamily="34" charset="0"/>
              <a:ea typeface="ＭＳ Ｐゴシック" pitchFamily="34" charset="-128"/>
              <a:cs typeface="Arial" pitchFamily="34" charset="0"/>
            </a:endParaRPr>
          </a:p>
          <a:p>
            <a:r>
              <a:rPr lang="en-US" sz="1200" kern="1200" dirty="0">
                <a:solidFill>
                  <a:schemeClr val="tx1"/>
                </a:solidFill>
                <a:effectLst/>
                <a:latin typeface="Arial" pitchFamily="34" charset="0"/>
                <a:ea typeface="ＭＳ Ｐゴシック" pitchFamily="34" charset="-128"/>
                <a:cs typeface="Arial" pitchFamily="34" charset="0"/>
              </a:rPr>
              <a:t>Read and brainstorm about how to enhance story re-telling skills.</a:t>
            </a:r>
          </a:p>
          <a:p>
            <a:r>
              <a:rPr lang="en-US" sz="1200" b="1" kern="1200" dirty="0">
                <a:solidFill>
                  <a:schemeClr val="tx1"/>
                </a:solidFill>
                <a:effectLst/>
                <a:latin typeface="Arial" pitchFamily="34" charset="0"/>
                <a:ea typeface="ＭＳ Ｐゴシック" pitchFamily="34" charset="-128"/>
                <a:cs typeface="Arial" pitchFamily="34" charset="0"/>
              </a:rPr>
              <a:t> </a:t>
            </a:r>
            <a:endParaRPr lang="en-US" sz="1200" kern="1200" dirty="0">
              <a:solidFill>
                <a:schemeClr val="tx1"/>
              </a:solidFill>
              <a:effectLst/>
              <a:latin typeface="Arial" pitchFamily="34" charset="0"/>
              <a:ea typeface="ＭＳ Ｐゴシック" pitchFamily="34" charset="-128"/>
              <a:cs typeface="Arial" pitchFamily="34" charset="0"/>
            </a:endParaRPr>
          </a:p>
          <a:p>
            <a:r>
              <a:rPr lang="en-US" sz="1200" b="1" kern="1200" dirty="0">
                <a:solidFill>
                  <a:schemeClr val="tx1"/>
                </a:solidFill>
                <a:effectLst/>
                <a:latin typeface="Arial" pitchFamily="34" charset="0"/>
                <a:ea typeface="ＭＳ Ｐゴシック" pitchFamily="34" charset="-128"/>
                <a:cs typeface="Arial" pitchFamily="34" charset="0"/>
              </a:rPr>
              <a:t>OUTCOME: </a:t>
            </a:r>
            <a:endParaRPr lang="en-US" sz="1200" kern="1200" dirty="0">
              <a:solidFill>
                <a:schemeClr val="tx1"/>
              </a:solidFill>
              <a:effectLst/>
              <a:latin typeface="Arial" pitchFamily="34" charset="0"/>
              <a:ea typeface="ＭＳ Ｐゴシック" pitchFamily="34" charset="-128"/>
              <a:cs typeface="Arial" pitchFamily="34" charset="0"/>
            </a:endParaRPr>
          </a:p>
          <a:p>
            <a:r>
              <a:rPr lang="en-US" sz="1200" kern="1200" dirty="0">
                <a:solidFill>
                  <a:schemeClr val="tx1"/>
                </a:solidFill>
                <a:effectLst/>
                <a:latin typeface="Arial" pitchFamily="34" charset="0"/>
                <a:ea typeface="ＭＳ Ｐゴシック" pitchFamily="34" charset="-128"/>
                <a:cs typeface="Arial" pitchFamily="34" charset="0"/>
              </a:rPr>
              <a:t>Participants will create a map with examples, share ideas, and use the ideas gathered as resources to support them during story re-telling time in their classrooms.</a:t>
            </a:r>
          </a:p>
          <a:p>
            <a:br>
              <a:rPr lang="en-US" dirty="0">
                <a:effectLst/>
              </a:rPr>
            </a:br>
            <a:r>
              <a:rPr lang="en-US" sz="1200" b="1" kern="1200" cap="all" dirty="0">
                <a:solidFill>
                  <a:schemeClr val="tx1"/>
                </a:solidFill>
                <a:effectLst/>
                <a:latin typeface="Arial" pitchFamily="34" charset="0"/>
                <a:ea typeface="ＭＳ Ｐゴシック" pitchFamily="34" charset="-128"/>
                <a:cs typeface="Arial" pitchFamily="34" charset="0"/>
              </a:rPr>
              <a:t>Materials Required: </a:t>
            </a:r>
            <a:endParaRPr lang="en-US" sz="1200" kern="1200" dirty="0">
              <a:solidFill>
                <a:schemeClr val="tx1"/>
              </a:solidFill>
              <a:effectLst/>
              <a:latin typeface="Arial" pitchFamily="34" charset="0"/>
              <a:ea typeface="ＭＳ Ｐゴシック" pitchFamily="34" charset="-128"/>
              <a:cs typeface="Arial" pitchFamily="34" charset="0"/>
            </a:endParaRP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Storytelling books</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Handout 5: Environment Strategies</a:t>
            </a:r>
          </a:p>
          <a:p>
            <a:pPr marL="171450" lvl="0" indent="-171450" eaLnBrk="0" fontAlgn="base" hangingPunct="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Handout 6: Environment Maps</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Pens and markers </a:t>
            </a:r>
          </a:p>
          <a:p>
            <a:r>
              <a:rPr lang="en-US" sz="1200" b="1" kern="1200" dirty="0">
                <a:solidFill>
                  <a:schemeClr val="tx1"/>
                </a:solidFill>
                <a:effectLst/>
                <a:latin typeface="Arial" pitchFamily="34" charset="0"/>
                <a:ea typeface="ＭＳ Ｐゴシック" pitchFamily="34" charset="-128"/>
                <a:cs typeface="Arial" pitchFamily="34" charset="0"/>
              </a:rPr>
              <a:t> </a:t>
            </a:r>
            <a:endParaRPr lang="en-US" sz="1600" kern="1200" dirty="0">
              <a:solidFill>
                <a:schemeClr val="tx1"/>
              </a:solidFill>
              <a:effectLst/>
              <a:latin typeface="Arial" pitchFamily="34" charset="0"/>
              <a:ea typeface="ＭＳ Ｐゴシック" pitchFamily="34" charset="-128"/>
              <a:cs typeface="Arial" pitchFamily="34" charset="0"/>
            </a:endParaRPr>
          </a:p>
          <a:p>
            <a:r>
              <a:rPr lang="en-US" sz="1200" b="1" kern="1200" cap="all" dirty="0">
                <a:solidFill>
                  <a:schemeClr val="tx1"/>
                </a:solidFill>
                <a:effectLst/>
                <a:latin typeface="Arial" pitchFamily="34" charset="0"/>
                <a:ea typeface="ＭＳ Ｐゴシック" pitchFamily="34" charset="-128"/>
                <a:cs typeface="Arial" pitchFamily="34" charset="0"/>
              </a:rPr>
              <a:t>Time:</a:t>
            </a:r>
            <a:r>
              <a:rPr lang="en-US" sz="1200" kern="1200" dirty="0">
                <a:solidFill>
                  <a:schemeClr val="tx1"/>
                </a:solidFill>
                <a:effectLst/>
                <a:latin typeface="Arial" pitchFamily="34" charset="0"/>
                <a:ea typeface="ＭＳ Ｐゴシック" pitchFamily="34" charset="-128"/>
                <a:cs typeface="Arial" pitchFamily="34" charset="0"/>
              </a:rPr>
              <a:t> 15 minutes</a:t>
            </a:r>
          </a:p>
          <a:p>
            <a:r>
              <a:rPr lang="en-US" sz="1200" kern="1200" dirty="0">
                <a:solidFill>
                  <a:schemeClr val="tx1"/>
                </a:solidFill>
                <a:effectLst/>
                <a:latin typeface="Arial" pitchFamily="34" charset="0"/>
                <a:ea typeface="ＭＳ Ｐゴシック" pitchFamily="34" charset="-128"/>
                <a:cs typeface="Arial" pitchFamily="34" charset="0"/>
              </a:rPr>
              <a:t> </a:t>
            </a:r>
            <a:br>
              <a:rPr lang="en-US" dirty="0">
                <a:effectLst/>
              </a:rPr>
            </a:br>
            <a:r>
              <a:rPr lang="en-US" sz="1200" b="1" kern="1200" cap="all" dirty="0">
                <a:solidFill>
                  <a:schemeClr val="tx1"/>
                </a:solidFill>
                <a:effectLst/>
                <a:latin typeface="Arial" pitchFamily="34" charset="0"/>
                <a:ea typeface="ＭＳ Ｐゴシック" pitchFamily="34" charset="-128"/>
                <a:cs typeface="Arial" pitchFamily="34" charset="0"/>
              </a:rPr>
              <a:t>Process: </a:t>
            </a:r>
            <a:endParaRPr lang="en-US" sz="1200" kern="1200" dirty="0">
              <a:solidFill>
                <a:schemeClr val="tx1"/>
              </a:solidFill>
              <a:effectLst/>
              <a:latin typeface="Arial" pitchFamily="34" charset="0"/>
              <a:ea typeface="ＭＳ Ｐゴシック" pitchFamily="34" charset="-128"/>
              <a:cs typeface="Arial" pitchFamily="34" charset="0"/>
            </a:endParaRPr>
          </a:p>
          <a:p>
            <a:r>
              <a:rPr lang="en-US" sz="1200" b="1" kern="1200" dirty="0">
                <a:solidFill>
                  <a:schemeClr val="tx1"/>
                </a:solidFill>
                <a:effectLst/>
                <a:latin typeface="Arial" pitchFamily="34" charset="0"/>
                <a:ea typeface="ＭＳ Ｐゴシック" pitchFamily="34" charset="-128"/>
                <a:cs typeface="Arial" pitchFamily="34" charset="0"/>
              </a:rPr>
              <a:t>Part 1: </a:t>
            </a:r>
            <a:r>
              <a:rPr lang="en-US" sz="1200" kern="1200" dirty="0">
                <a:solidFill>
                  <a:schemeClr val="tx1"/>
                </a:solidFill>
                <a:effectLst/>
                <a:latin typeface="Arial" pitchFamily="34" charset="0"/>
                <a:ea typeface="ＭＳ Ｐゴシック" pitchFamily="34" charset="-128"/>
                <a:cs typeface="Arial" pitchFamily="34" charset="0"/>
              </a:rPr>
              <a:t>(Each table has a different book at the center that will be used as their focus book.)</a:t>
            </a:r>
          </a:p>
          <a:p>
            <a:pPr marL="171450" lvl="0" indent="-171450" eaLnBrk="0" fontAlgn="base" hangingPunct="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Find Handout 5: Environment Strategies and Handout 6: Environment Maps.</a:t>
            </a:r>
          </a:p>
          <a:p>
            <a:pPr marL="171450" lvl="0" indent="-171450" eaLnBrk="0" fontAlgn="base" hangingPunct="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Read the handouts and brainstorm with your table group about what could be added to the environment to support re-telling of this story in your classroom.</a:t>
            </a:r>
          </a:p>
          <a:p>
            <a:pPr marL="171450" lvl="0" indent="-171450" eaLnBrk="0" fontAlgn="base" hangingPunct="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Complete at least one written map to share with other table groups.</a:t>
            </a:r>
          </a:p>
          <a:p>
            <a:r>
              <a:rPr lang="en-US" sz="1200" b="1" kern="1200" dirty="0">
                <a:solidFill>
                  <a:schemeClr val="tx1"/>
                </a:solidFill>
                <a:effectLst/>
                <a:latin typeface="Arial" pitchFamily="34" charset="0"/>
                <a:ea typeface="ＭＳ Ｐゴシック" pitchFamily="34" charset="-128"/>
                <a:cs typeface="Arial" pitchFamily="34" charset="0"/>
              </a:rPr>
              <a:t>Part 2: </a:t>
            </a:r>
            <a:endParaRPr lang="en-US" sz="1200" kern="1200" dirty="0">
              <a:solidFill>
                <a:schemeClr val="tx1"/>
              </a:solidFill>
              <a:effectLst/>
              <a:latin typeface="Arial" pitchFamily="34" charset="0"/>
              <a:ea typeface="ＭＳ Ｐゴシック" pitchFamily="34" charset="-128"/>
              <a:cs typeface="Arial" pitchFamily="34" charset="0"/>
            </a:endParaRP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When the soft music starts, leave your groups’ completed map face up on your table.</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Visit other tables and look at the books and completed table maps left out by the other groups. </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Feel free to take photos or notes to document any interesting ideas you might want to replicate.</a:t>
            </a:r>
          </a:p>
          <a:p>
            <a:r>
              <a:rPr lang="en-US" sz="1200" kern="1200" dirty="0">
                <a:solidFill>
                  <a:schemeClr val="tx1"/>
                </a:solidFill>
                <a:effectLst/>
                <a:latin typeface="Arial" pitchFamily="34" charset="0"/>
                <a:ea typeface="ＭＳ Ｐゴシック" pitchFamily="34" charset="-128"/>
                <a:cs typeface="Arial" pitchFamily="34" charset="0"/>
              </a:rPr>
              <a:t> </a:t>
            </a:r>
          </a:p>
          <a:p>
            <a:r>
              <a:rPr lang="en-US" sz="1200" b="1" kern="1200" dirty="0">
                <a:solidFill>
                  <a:schemeClr val="tx1"/>
                </a:solidFill>
                <a:effectLst/>
                <a:latin typeface="Arial" pitchFamily="34" charset="0"/>
                <a:ea typeface="ＭＳ Ｐゴシック" pitchFamily="34" charset="-128"/>
                <a:cs typeface="Arial" pitchFamily="34" charset="0"/>
              </a:rPr>
              <a:t>REFLECTION: </a:t>
            </a:r>
            <a:endParaRPr lang="en-US" sz="1200" kern="1200" dirty="0">
              <a:solidFill>
                <a:schemeClr val="tx1"/>
              </a:solidFill>
              <a:effectLst/>
              <a:latin typeface="Arial" pitchFamily="34" charset="0"/>
              <a:ea typeface="ＭＳ Ｐゴシック" pitchFamily="34" charset="-128"/>
              <a:cs typeface="Arial" pitchFamily="34" charset="0"/>
            </a:endParaRP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What new strategies will you use during story re-telling time?</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How will these strategies enhance your classroom during story re-telling time?</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What prior knowledge will you continue to utilize to support you during story re-telling </a:t>
            </a:r>
            <a:r>
              <a:rPr lang="en-US" sz="1200" kern="1200" dirty="0" err="1">
                <a:solidFill>
                  <a:schemeClr val="tx1"/>
                </a:solidFill>
                <a:effectLst/>
                <a:latin typeface="Arial" pitchFamily="34" charset="0"/>
                <a:ea typeface="ＭＳ Ｐゴシック" pitchFamily="34" charset="-128"/>
                <a:cs typeface="Arial" pitchFamily="34" charset="0"/>
              </a:rPr>
              <a:t>time?</a:t>
            </a:r>
            <a:r>
              <a:rPr lang="en-US" sz="1200" baseline="0" dirty="0" err="1"/>
              <a:t>Please</a:t>
            </a:r>
            <a:r>
              <a:rPr lang="en-US" sz="1200" baseline="0" dirty="0"/>
              <a:t> see previous slide for presenter remarks.)</a:t>
            </a:r>
            <a:r>
              <a:rPr lang="en-US" dirty="0"/>
              <a:t> </a:t>
            </a:r>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102FCC64-5133-224C-A850-CCC44A1C4226}" type="slidenum">
              <a:rPr lang="en-US">
                <a:cs typeface="Arial" charset="0"/>
              </a:rPr>
              <a:pPr/>
              <a:t>45</a:t>
            </a:fld>
            <a:endParaRPr lang="en-US">
              <a:cs typeface="Arial" charset="0"/>
            </a:endParaRPr>
          </a:p>
        </p:txBody>
      </p:sp>
    </p:spTree>
    <p:extLst>
      <p:ext uri="{BB962C8B-B14F-4D97-AF65-F5344CB8AC3E}">
        <p14:creationId xmlns:p14="http://schemas.microsoft.com/office/powerpoint/2010/main" val="36418107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a:ln/>
        </p:spPr>
      </p:sp>
      <p:sp>
        <p:nvSpPr>
          <p:cNvPr id="931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r>
              <a:rPr lang="en-US" b="1" dirty="0"/>
              <a:t>Presenter Remarks: </a:t>
            </a:r>
          </a:p>
          <a:p>
            <a:r>
              <a:rPr lang="en-US" dirty="0"/>
              <a:t>The environment maps that were just created are a rich resource for embedding language and literacy opportunities throughout the classroom. </a:t>
            </a:r>
          </a:p>
          <a:p>
            <a:endParaRPr lang="en-US" dirty="0"/>
          </a:p>
          <a:p>
            <a:r>
              <a:rPr lang="en-US" dirty="0"/>
              <a:t>Did anyone write or read some interesting ideas for extending the classroom beyond its walls? </a:t>
            </a:r>
          </a:p>
          <a:p>
            <a:endParaRPr lang="en-US" dirty="0"/>
          </a:p>
          <a:p>
            <a:r>
              <a:rPr lang="en-US" dirty="0"/>
              <a:t>This can be done in conjunction with opportunities for retelling stories like we just focused upon. Or it can be done by including things of interest and informational text extension opportunities, such as books about different types of plants that children can look for in the yard, or magazines that have information about different insects children have an opportunity to observe in the yard.</a:t>
            </a:r>
          </a:p>
          <a:p>
            <a:endParaRPr lang="en-US" dirty="0"/>
          </a:p>
          <a:p>
            <a:r>
              <a:rPr lang="en-US" dirty="0"/>
              <a:t>In order to think deeply about what types of environments and interactions and strategies teachers can use to support student</a:t>
            </a:r>
            <a:r>
              <a:rPr lang="en-US" baseline="0" dirty="0"/>
              <a:t> </a:t>
            </a:r>
            <a:r>
              <a:rPr lang="en-US" dirty="0"/>
              <a:t>comprehension and analysis of informational text, we need to look more closely at foundation 4.2. </a:t>
            </a:r>
          </a:p>
          <a:p>
            <a:endParaRPr lang="en-US" dirty="0"/>
          </a:p>
          <a:p>
            <a:r>
              <a:rPr lang="en-US" b="1" dirty="0"/>
              <a:t>Optional: </a:t>
            </a:r>
          </a:p>
          <a:p>
            <a:r>
              <a:rPr lang="en-US" dirty="0"/>
              <a:t>Invite participants to turn to page 108 in the Preschool Curriculum Framework (Volume 1) and to read the environment strategy listed on the slide. </a:t>
            </a:r>
          </a:p>
        </p:txBody>
      </p:sp>
      <p:sp>
        <p:nvSpPr>
          <p:cNvPr id="931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EA2D96D1-E67B-6A4F-884F-19E809D1FC9A}" type="slidenum">
              <a:rPr lang="en-US">
                <a:cs typeface="Arial" charset="0"/>
              </a:rPr>
              <a:pPr/>
              <a:t>46</a:t>
            </a:fld>
            <a:endParaRPr lang="en-US">
              <a:cs typeface="Arial" charset="0"/>
            </a:endParaRPr>
          </a:p>
        </p:txBody>
      </p:sp>
    </p:spTree>
    <p:extLst>
      <p:ext uri="{BB962C8B-B14F-4D97-AF65-F5344CB8AC3E}">
        <p14:creationId xmlns:p14="http://schemas.microsoft.com/office/powerpoint/2010/main" val="35547890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r>
              <a:rPr lang="en-US" b="1" dirty="0"/>
              <a:t>Presenter Remarks:</a:t>
            </a:r>
          </a:p>
          <a:p>
            <a:pPr>
              <a:buFontTx/>
              <a:buNone/>
            </a:pPr>
            <a:r>
              <a:rPr lang="en-US" dirty="0"/>
              <a:t>Find this page 68 in the Preschool Learning Foundations (Volume 1). </a:t>
            </a:r>
          </a:p>
          <a:p>
            <a:pPr>
              <a:buFontTx/>
              <a:buNone/>
            </a:pPr>
            <a:endParaRPr lang="en-US" dirty="0"/>
          </a:p>
          <a:p>
            <a:pPr>
              <a:buFontTx/>
              <a:buNone/>
            </a:pPr>
            <a:r>
              <a:rPr lang="en-US" dirty="0"/>
              <a:t>Read</a:t>
            </a:r>
            <a:r>
              <a:rPr lang="en-US" baseline="0" dirty="0"/>
              <a:t> the foundation </a:t>
            </a:r>
            <a:r>
              <a:rPr lang="en-US" dirty="0"/>
              <a:t>and discuss how the Preschool Learning Foundations define Comprehension and Analysis of Age-Appropriate Text.</a:t>
            </a:r>
          </a:p>
          <a:p>
            <a:pPr>
              <a:buFontTx/>
              <a:buNone/>
            </a:pPr>
            <a:endParaRPr lang="en-US" dirty="0"/>
          </a:p>
          <a:p>
            <a:pPr>
              <a:buFontTx/>
              <a:buNone/>
            </a:pPr>
            <a:r>
              <a:rPr lang="en-US" dirty="0"/>
              <a:t>Now</a:t>
            </a:r>
            <a:r>
              <a:rPr lang="en-US" baseline="0" dirty="0"/>
              <a:t> </a:t>
            </a:r>
            <a:r>
              <a:rPr lang="en-US" dirty="0"/>
              <a:t>read the 48 and 60 month examples.</a:t>
            </a:r>
            <a:r>
              <a:rPr lang="en-US" baseline="0" dirty="0"/>
              <a:t> </a:t>
            </a:r>
            <a:r>
              <a:rPr lang="en-US" dirty="0"/>
              <a:t>Circle at least one that you have experienced with children. </a:t>
            </a:r>
          </a:p>
        </p:txBody>
      </p:sp>
      <p:sp>
        <p:nvSpPr>
          <p:cNvPr id="952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188BFD2F-840A-AD46-833E-CD80333F033B}" type="slidenum">
              <a:rPr lang="en-US">
                <a:cs typeface="Arial" charset="0"/>
              </a:rPr>
              <a:pPr/>
              <a:t>47</a:t>
            </a:fld>
            <a:endParaRPr lang="en-US">
              <a:cs typeface="Arial" charset="0"/>
            </a:endParaRPr>
          </a:p>
        </p:txBody>
      </p:sp>
    </p:spTree>
    <p:extLst>
      <p:ext uri="{BB962C8B-B14F-4D97-AF65-F5344CB8AC3E}">
        <p14:creationId xmlns:p14="http://schemas.microsoft.com/office/powerpoint/2010/main" val="32889102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a:ln/>
        </p:spPr>
      </p:sp>
      <p:sp>
        <p:nvSpPr>
          <p:cNvPr id="972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r>
              <a:rPr lang="en-US" b="1" dirty="0"/>
              <a:t>Presenter Remarks: </a:t>
            </a:r>
          </a:p>
          <a:p>
            <a:pPr marL="0" marR="0" indent="0" algn="l" defTabSz="457200" rtl="0" eaLnBrk="0" fontAlgn="base" latinLnBrk="0" hangingPunct="0">
              <a:lnSpc>
                <a:spcPct val="100000"/>
              </a:lnSpc>
              <a:spcBef>
                <a:spcPts val="0"/>
              </a:spcBef>
              <a:spcAft>
                <a:spcPct val="0"/>
              </a:spcAft>
              <a:buClrTx/>
              <a:buSzTx/>
              <a:buFontTx/>
              <a:buNone/>
              <a:tabLst/>
              <a:defRPr/>
            </a:pPr>
            <a:r>
              <a:rPr lang="en-US" dirty="0"/>
              <a:t>Watch </a:t>
            </a:r>
            <a:r>
              <a:rPr lang="en-US" dirty="0">
                <a:latin typeface="Arial" charset="0"/>
                <a:cs typeface="ＭＳ Ｐゴシック" charset="0"/>
              </a:rPr>
              <a:t>Foundations Video Example 4.2 for 48 months ( 4 years)</a:t>
            </a:r>
            <a:r>
              <a:rPr lang="en-US" baseline="0" dirty="0">
                <a:latin typeface="Arial" charset="0"/>
                <a:cs typeface="ＭＳ Ｐゴシック" charset="0"/>
              </a:rPr>
              <a:t> and 60 months (5 years). </a:t>
            </a:r>
            <a:endParaRPr lang="en-US" dirty="0">
              <a:latin typeface="Arial" charset="0"/>
              <a:cs typeface="ＭＳ Ｐゴシック" charset="0"/>
            </a:endParaRPr>
          </a:p>
          <a:p>
            <a:endParaRPr lang="en-US" dirty="0"/>
          </a:p>
          <a:p>
            <a:r>
              <a:rPr lang="en-US" dirty="0"/>
              <a:t>What examples of scaffolding for specific students were shown in this activity? </a:t>
            </a:r>
          </a:p>
          <a:p>
            <a:endParaRPr lang="en-US" dirty="0"/>
          </a:p>
          <a:p>
            <a:r>
              <a:rPr lang="en-US" dirty="0"/>
              <a:t>Think back to the continuum of development we discussed with the DRDP-K (2015) measures. Would any of the strategies in the video be beneficial to one of the specific children you thought about? </a:t>
            </a:r>
          </a:p>
        </p:txBody>
      </p:sp>
      <p:sp>
        <p:nvSpPr>
          <p:cNvPr id="972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C76AA792-3B18-B64B-A994-192100F20975}" type="slidenum">
              <a:rPr lang="en-US">
                <a:cs typeface="Arial" charset="0"/>
              </a:rPr>
              <a:pPr/>
              <a:t>48</a:t>
            </a:fld>
            <a:endParaRPr lang="en-US">
              <a:cs typeface="Arial" charset="0"/>
            </a:endParaRPr>
          </a:p>
        </p:txBody>
      </p:sp>
    </p:spTree>
    <p:extLst>
      <p:ext uri="{BB962C8B-B14F-4D97-AF65-F5344CB8AC3E}">
        <p14:creationId xmlns:p14="http://schemas.microsoft.com/office/powerpoint/2010/main" val="19132377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Presenter Remarks:</a:t>
            </a:r>
          </a:p>
          <a:p>
            <a:r>
              <a:rPr lang="en-US" dirty="0"/>
              <a:t>As discussed earlier, the Alignment document provides information about the connections between the foundations and the California Kindergarten State Standards. </a:t>
            </a:r>
          </a:p>
          <a:p>
            <a:endParaRPr lang="en-US" b="1" dirty="0"/>
          </a:p>
          <a:p>
            <a:pPr marL="0" marR="0" lvl="0" indent="0" algn="l" defTabSz="457200" rtl="0" eaLnBrk="0" fontAlgn="base" latinLnBrk="0" hangingPunct="0">
              <a:spcAft>
                <a:spcPct val="0"/>
              </a:spcAft>
              <a:buClrTx/>
              <a:buSzTx/>
              <a:buFontTx/>
              <a:buNone/>
              <a:tabLst/>
              <a:defRPr/>
            </a:pPr>
            <a:r>
              <a:rPr lang="en-US" b="0" dirty="0"/>
              <a:t>Look again at </a:t>
            </a:r>
            <a:r>
              <a:rPr lang="en-US" kern="1200" dirty="0">
                <a:effectLst/>
              </a:rPr>
              <a:t>Handout 2: Alignment Document.</a:t>
            </a:r>
            <a:r>
              <a:rPr lang="en-US" kern="1200" baseline="0" dirty="0">
                <a:effectLst/>
              </a:rPr>
              <a:t> Focus on foundation 4.2. At your table group discuss the developmental progression between the 60 month foundation and the California Kindergarten Standard. </a:t>
            </a:r>
          </a:p>
          <a:p>
            <a:pPr marL="0" marR="0" lvl="0" indent="0" algn="l" defTabSz="457200" rtl="0" eaLnBrk="0" fontAlgn="base" latinLnBrk="0" hangingPunct="0">
              <a:spcAft>
                <a:spcPct val="0"/>
              </a:spcAft>
              <a:buClrTx/>
              <a:buSzTx/>
              <a:buFontTx/>
              <a:buNone/>
              <a:tabLst/>
              <a:defRPr/>
            </a:pPr>
            <a:endParaRPr lang="en-US" kern="1200" baseline="0" dirty="0">
              <a:effectLst/>
            </a:endParaRPr>
          </a:p>
          <a:p>
            <a:pPr marL="0" marR="0" lvl="0" indent="0" algn="l" defTabSz="457200" rtl="0" eaLnBrk="0" fontAlgn="base" latinLnBrk="0" hangingPunct="0">
              <a:spcAft>
                <a:spcPct val="0"/>
              </a:spcAft>
              <a:buClrTx/>
              <a:buSzTx/>
              <a:buFontTx/>
              <a:buNone/>
              <a:tabLst/>
              <a:defRPr/>
            </a:pPr>
            <a:r>
              <a:rPr lang="en-US" kern="1200" baseline="0" dirty="0">
                <a:effectLst/>
              </a:rPr>
              <a:t>Now think about the strategies you have experienced today (for example retelling the story with props). How might these strategies support both progression to the 60 month foundation and the progression beyond the 60 month foundation.</a:t>
            </a:r>
            <a:endParaRPr lang="en-US"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49</a:t>
            </a:fld>
            <a:endParaRPr lang="en-US" altLang="en-US"/>
          </a:p>
        </p:txBody>
      </p:sp>
    </p:spTree>
    <p:extLst>
      <p:ext uri="{BB962C8B-B14F-4D97-AF65-F5344CB8AC3E}">
        <p14:creationId xmlns:p14="http://schemas.microsoft.com/office/powerpoint/2010/main" val="1729858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9091" name="Notes Placeholder 2"/>
          <p:cNvSpPr>
            <a:spLocks noGrp="1"/>
          </p:cNvSpPr>
          <p:nvPr>
            <p:ph type="body" idx="1"/>
          </p:nvPr>
        </p:nvSpPr>
        <p:spPr bwMode="auto">
          <a:xfrm>
            <a:off x="685800" y="4376738"/>
            <a:ext cx="5486400" cy="404653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defRPr/>
            </a:pPr>
            <a:r>
              <a:rPr lang="en-US" b="1" dirty="0"/>
              <a:t>Background Information: </a:t>
            </a:r>
          </a:p>
          <a:p>
            <a:pPr>
              <a:spcBef>
                <a:spcPts val="0"/>
              </a:spcBef>
              <a:buFont typeface="Arial"/>
              <a:buNone/>
              <a:defRPr/>
            </a:pPr>
            <a:r>
              <a:rPr lang="en-US" dirty="0"/>
              <a:t>CDE.CA.gov/ci/gs/em/kinderfaq.asp#program </a:t>
            </a:r>
          </a:p>
          <a:p>
            <a:pPr>
              <a:spcBef>
                <a:spcPts val="0"/>
              </a:spcBef>
              <a:defRPr/>
            </a:pPr>
            <a:endParaRPr lang="en-US" b="1" dirty="0"/>
          </a:p>
          <a:p>
            <a:pPr>
              <a:spcBef>
                <a:spcPts val="0"/>
              </a:spcBef>
              <a:defRPr/>
            </a:pPr>
            <a:r>
              <a:rPr lang="en-US" b="1" dirty="0"/>
              <a:t>Presenter Remarks: </a:t>
            </a:r>
          </a:p>
          <a:p>
            <a:pPr>
              <a:spcBef>
                <a:spcPts val="0"/>
              </a:spcBef>
              <a:buFont typeface="Arial"/>
              <a:buNone/>
              <a:defRPr/>
            </a:pPr>
            <a:r>
              <a:rPr lang="en-US" dirty="0"/>
              <a:t>The state of California provides guidance on utilizing the Preschool Learning Foundations and the Preschool Curriculum Framework as planning and curriculum resources in the transitional kindergarten classroom.</a:t>
            </a:r>
          </a:p>
          <a:p>
            <a:pPr>
              <a:spcBef>
                <a:spcPts val="0"/>
              </a:spcBef>
              <a:buFont typeface="Arial"/>
              <a:buNone/>
              <a:defRPr/>
            </a:pPr>
            <a:endParaRPr lang="en-US" dirty="0"/>
          </a:p>
          <a:p>
            <a:pPr>
              <a:spcBef>
                <a:spcPts val="0"/>
              </a:spcBef>
              <a:defRPr/>
            </a:pPr>
            <a:r>
              <a:rPr lang="en-US" dirty="0">
                <a:ea typeface="MS PGothic" pitchFamily="34" charset="-128"/>
              </a:rPr>
              <a:t>In addition, the following publications and resources </a:t>
            </a:r>
            <a:r>
              <a:rPr lang="en-US" sz="1200" kern="1200" dirty="0">
                <a:solidFill>
                  <a:schemeClr val="tx1"/>
                </a:solidFill>
                <a:effectLst/>
                <a:latin typeface="Arial" pitchFamily="34" charset="0"/>
                <a:ea typeface="ＭＳ Ｐゴシック" pitchFamily="34" charset="-128"/>
                <a:cs typeface="Arial" pitchFamily="34" charset="0"/>
              </a:rPr>
              <a:t>are available to support age and developmentally appropriate TK curriculum</a:t>
            </a:r>
            <a:r>
              <a:rPr lang="en-US" dirty="0">
                <a:ea typeface="MS PGothic" pitchFamily="34" charset="-128"/>
              </a:rPr>
              <a:t>:</a:t>
            </a:r>
          </a:p>
          <a:p>
            <a:pPr marL="171450" indent="-171450">
              <a:spcBef>
                <a:spcPts val="0"/>
              </a:spcBef>
              <a:buFont typeface="Arial" panose="020B0604020202020204" pitchFamily="34" charset="0"/>
              <a:buChar char="•"/>
              <a:defRPr/>
            </a:pPr>
            <a:r>
              <a:rPr lang="en-US" dirty="0"/>
              <a:t>TK Implementation Guide</a:t>
            </a:r>
          </a:p>
          <a:p>
            <a:pPr marL="171450" indent="-171450">
              <a:spcBef>
                <a:spcPts val="0"/>
              </a:spcBef>
              <a:buFont typeface="Arial" panose="020B0604020202020204" pitchFamily="34" charset="0"/>
              <a:buChar char="•"/>
              <a:defRPr/>
            </a:pPr>
            <a:r>
              <a:rPr lang="en-US" dirty="0"/>
              <a:t>Alignment Document</a:t>
            </a:r>
          </a:p>
          <a:p>
            <a:pPr marL="171450" indent="-171450">
              <a:spcBef>
                <a:spcPts val="0"/>
              </a:spcBef>
              <a:buFont typeface="Arial" panose="020B0604020202020204" pitchFamily="34" charset="0"/>
              <a:buChar char="•"/>
              <a:defRPr/>
            </a:pPr>
            <a:r>
              <a:rPr lang="en-US" dirty="0"/>
              <a:t>CA CCSS</a:t>
            </a:r>
          </a:p>
          <a:p>
            <a:pPr marL="171450" marR="0" lvl="0" indent="-171450" algn="l" defTabSz="457200" rtl="0" eaLnBrk="0" fontAlgn="base" latinLnBrk="0" hangingPunct="0">
              <a:spcBef>
                <a:spcPts val="0"/>
              </a:spcBef>
              <a:spcAft>
                <a:spcPct val="0"/>
              </a:spcAft>
              <a:buClrTx/>
              <a:buSzTx/>
              <a:buFont typeface="Arial" panose="020B0604020202020204" pitchFamily="34" charset="0"/>
              <a:buChar char="•"/>
              <a:tabLst/>
              <a:defRPr/>
            </a:pPr>
            <a:r>
              <a:rPr lang="en-US" dirty="0"/>
              <a:t>DRDP-K (2015)</a:t>
            </a:r>
          </a:p>
          <a:p>
            <a:pPr marL="171430" indent="-171430">
              <a:spcBef>
                <a:spcPts val="0"/>
              </a:spcBef>
              <a:buFont typeface="Arial" panose="020B0604020202020204" pitchFamily="34" charset="0"/>
              <a:buChar char="•"/>
              <a:defRPr/>
            </a:pPr>
            <a:r>
              <a:rPr lang="en-US" i="0" dirty="0"/>
              <a:t>ELA Standards</a:t>
            </a:r>
          </a:p>
          <a:p>
            <a:pPr marL="171430" indent="-171430">
              <a:spcBef>
                <a:spcPts val="0"/>
              </a:spcBef>
              <a:buFont typeface="Arial" panose="020B0604020202020204" pitchFamily="34" charset="0"/>
              <a:buChar char="•"/>
              <a:defRPr/>
            </a:pPr>
            <a:r>
              <a:rPr lang="en-US" dirty="0"/>
              <a:t>ELA/ELD</a:t>
            </a:r>
            <a:r>
              <a:rPr lang="en-US" baseline="0" dirty="0"/>
              <a:t> Framework</a:t>
            </a:r>
          </a:p>
          <a:p>
            <a:pPr>
              <a:spcBef>
                <a:spcPts val="0"/>
              </a:spcBef>
              <a:defRPr/>
            </a:pPr>
            <a:endParaRPr lang="en-US" dirty="0"/>
          </a:p>
          <a:p>
            <a:pPr>
              <a:spcBef>
                <a:spcPts val="0"/>
              </a:spcBef>
              <a:defRPr/>
            </a:pPr>
            <a:r>
              <a:rPr lang="en-US" dirty="0"/>
              <a:t>We will now look at how these resources work together to support all</a:t>
            </a:r>
            <a:r>
              <a:rPr lang="en-US" baseline="0" dirty="0"/>
              <a:t> </a:t>
            </a:r>
            <a:r>
              <a:rPr lang="en-US" dirty="0"/>
              <a:t>learners. </a:t>
            </a:r>
          </a:p>
          <a:p>
            <a:pPr marL="181240" indent="-181240">
              <a:spcBef>
                <a:spcPts val="0"/>
              </a:spcBef>
              <a:buFont typeface="Arial"/>
              <a:buChar char="•"/>
              <a:defRPr/>
            </a:pPr>
            <a:endParaRPr lang="en-US" dirty="0">
              <a:ea typeface="MS PGothic" pitchFamily="34" charset="-128"/>
            </a:endParaRPr>
          </a:p>
          <a:p>
            <a:pPr>
              <a:spcBef>
                <a:spcPts val="0"/>
              </a:spcBef>
              <a:defRPr/>
            </a:pPr>
            <a:endParaRPr lang="en-US" dirty="0">
              <a:latin typeface="Arial" charset="0"/>
              <a:ea typeface="MS PGothic" charset="0"/>
              <a:cs typeface="Arial" charset="0"/>
            </a:endParaRPr>
          </a:p>
          <a:p>
            <a:pPr>
              <a:spcBef>
                <a:spcPts val="0"/>
              </a:spcBef>
              <a:defRPr/>
            </a:pPr>
            <a:endParaRPr lang="en-US" dirty="0">
              <a:latin typeface="Arial" charset="0"/>
              <a:ea typeface="MS PGothic" charset="0"/>
              <a:cs typeface="Arial" charset="0"/>
            </a:endParaRP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2F43FC3-B18E-48B7-B9E9-4381331EFDE6}" type="slidenum">
              <a:rPr lang="en-US" altLang="en-US" sz="1200"/>
              <a:pPr eaLnBrk="1" hangingPunct="1"/>
              <a:t>5</a:t>
            </a:fld>
            <a:endParaRPr lang="en-US" altLang="en-US" sz="1200" dirty="0"/>
          </a:p>
        </p:txBody>
      </p:sp>
    </p:spTree>
    <p:extLst>
      <p:ext uri="{BB962C8B-B14F-4D97-AF65-F5344CB8AC3E}">
        <p14:creationId xmlns:p14="http://schemas.microsoft.com/office/powerpoint/2010/main" val="42730684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ChangeArrowheads="1" noTextEdit="1"/>
          </p:cNvSpPr>
          <p:nvPr>
            <p:ph type="sldImg"/>
          </p:nvPr>
        </p:nvSpPr>
        <p:spPr>
          <a:ln/>
        </p:spPr>
      </p:sp>
      <p:sp>
        <p:nvSpPr>
          <p:cNvPr id="9933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t>Presenter Remarks: </a:t>
            </a:r>
          </a:p>
          <a:p>
            <a:pPr marL="0" indent="0">
              <a:buFont typeface="Arial"/>
              <a:buNone/>
            </a:pPr>
            <a:r>
              <a:rPr lang="en-US" b="0"/>
              <a:t>It’s time to look at</a:t>
            </a:r>
            <a:r>
              <a:rPr lang="en-US" b="0" baseline="0"/>
              <a:t> another recommendation to support reading.</a:t>
            </a:r>
          </a:p>
          <a:p>
            <a:pPr marL="0" indent="0">
              <a:buFont typeface="Arial"/>
              <a:buNone/>
            </a:pPr>
            <a:endParaRPr lang="en-US" b="1"/>
          </a:p>
          <a:p>
            <a:pPr marL="0" indent="0">
              <a:buFont typeface="Arial"/>
              <a:buNone/>
            </a:pPr>
            <a:r>
              <a:rPr lang="en-US" b="1"/>
              <a:t>“Read information books. </a:t>
            </a:r>
            <a:r>
              <a:rPr lang="en-US"/>
              <a:t>Find books that support children</a:t>
            </a:r>
            <a:r>
              <a:rPr lang="en-US" altLang="ja-JP"/>
              <a:t>’s current interests and the development of new ones. Read them in conjunction with firsthand experiences (e.g., growing plants, caring for fish or other animals, playing doctor’s office), in support of interests that emerge at [school], or in the context of children’s families (e.g., finding a worm outside, seeing new leg braces worn by a peer, birth of a new baby, a grandmother’s visit, soccer, or some other sport they like)” (PCF,</a:t>
            </a:r>
            <a:r>
              <a:rPr lang="en-US" altLang="ja-JP" baseline="0"/>
              <a:t> Vol. 1</a:t>
            </a:r>
            <a:r>
              <a:rPr lang="en-US" altLang="ja-JP"/>
              <a:t>, p. 149).</a:t>
            </a:r>
          </a:p>
          <a:p>
            <a:pPr marL="0" indent="0">
              <a:buFont typeface="Arial"/>
              <a:buNone/>
            </a:pPr>
            <a:endParaRPr lang="en-US" altLang="ja-JP"/>
          </a:p>
          <a:p>
            <a:r>
              <a:rPr lang="en-US"/>
              <a:t>Let’s discuss any firsthand classroom strategies</a:t>
            </a:r>
            <a:r>
              <a:rPr lang="en-US" baseline="0"/>
              <a:t> you </a:t>
            </a:r>
            <a:r>
              <a:rPr lang="en-US"/>
              <a:t>have used that have enhanced reading in the past.</a:t>
            </a:r>
          </a:p>
          <a:p>
            <a:endParaRPr lang="en-US"/>
          </a:p>
        </p:txBody>
      </p:sp>
      <p:sp>
        <p:nvSpPr>
          <p:cNvPr id="2" name="Slide Number Placeholder 1">
            <a:extLst>
              <a:ext uri="{FF2B5EF4-FFF2-40B4-BE49-F238E27FC236}">
                <a16:creationId xmlns:a16="http://schemas.microsoft.com/office/drawing/2014/main" id="{4087F29F-2248-46EE-8C97-03C69FA609DD}"/>
              </a:ext>
            </a:extLst>
          </p:cNvPr>
          <p:cNvSpPr>
            <a:spLocks noGrp="1"/>
          </p:cNvSpPr>
          <p:nvPr>
            <p:ph type="sldNum" sz="quarter" idx="10"/>
          </p:nvPr>
        </p:nvSpPr>
        <p:spPr/>
        <p:txBody>
          <a:bodyPr/>
          <a:lstStyle/>
          <a:p>
            <a:fld id="{56EE7987-312B-4AAA-96D5-22C04B111186}" type="slidenum">
              <a:rPr lang="en-US" altLang="en-US" smtClean="0"/>
              <a:pPr/>
              <a:t>50</a:t>
            </a:fld>
            <a:endParaRPr lang="en-US" altLang="en-US"/>
          </a:p>
        </p:txBody>
      </p:sp>
    </p:spTree>
    <p:extLst>
      <p:ext uri="{BB962C8B-B14F-4D97-AF65-F5344CB8AC3E}">
        <p14:creationId xmlns:p14="http://schemas.microsoft.com/office/powerpoint/2010/main" val="16571123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a:ln/>
        </p:spPr>
      </p:sp>
      <p:sp>
        <p:nvSpPr>
          <p:cNvPr id="8704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a:lnSpc>
                <a:spcPct val="110000"/>
              </a:lnSpc>
            </a:pPr>
            <a:r>
              <a:rPr lang="en-US" b="1" dirty="0"/>
              <a:t>Presenter</a:t>
            </a:r>
            <a:r>
              <a:rPr lang="en-US" b="1" baseline="0" dirty="0"/>
              <a:t> Remarks: </a:t>
            </a:r>
          </a:p>
          <a:p>
            <a:pPr marL="0" marR="0" indent="0" algn="l" defTabSz="914400" rtl="0" eaLnBrk="0" fontAlgn="base" latinLnBrk="0" hangingPunct="0">
              <a:lnSpc>
                <a:spcPct val="110000"/>
              </a:lnSpc>
              <a:spcAft>
                <a:spcPct val="0"/>
              </a:spcAft>
              <a:buClrTx/>
              <a:buSzTx/>
              <a:buFontTx/>
              <a:buNone/>
              <a:tabLst/>
              <a:defRPr/>
            </a:pPr>
            <a:r>
              <a:rPr lang="en-US" sz="1200" b="0" kern="1200" dirty="0">
                <a:solidFill>
                  <a:schemeClr val="tx1"/>
                </a:solidFill>
                <a:effectLst/>
                <a:latin typeface="Arial" charset="0"/>
                <a:ea typeface="ＭＳ Ｐゴシック" charset="0"/>
                <a:cs typeface="ＭＳ Ｐゴシック" charset="0"/>
              </a:rPr>
              <a:t>Take out and review Handout</a:t>
            </a:r>
            <a:r>
              <a:rPr lang="en-US" sz="1200" b="0" kern="1200" baseline="0" dirty="0">
                <a:solidFill>
                  <a:schemeClr val="tx1"/>
                </a:solidFill>
                <a:effectLst/>
                <a:latin typeface="Arial" charset="0"/>
                <a:ea typeface="ＭＳ Ｐゴシック" charset="0"/>
                <a:cs typeface="ＭＳ Ｐゴシック" charset="0"/>
              </a:rPr>
              <a:t> 7: ELA/ELD Framework Informational Text Strategies. </a:t>
            </a:r>
          </a:p>
          <a:p>
            <a:pPr marL="0" marR="0" indent="0" algn="l" defTabSz="914400" rtl="0" eaLnBrk="0" fontAlgn="base" latinLnBrk="0" hangingPunct="0">
              <a:lnSpc>
                <a:spcPct val="110000"/>
              </a:lnSpc>
              <a:spcAft>
                <a:spcPct val="0"/>
              </a:spcAft>
              <a:buClrTx/>
              <a:buSzTx/>
              <a:buFontTx/>
              <a:buNone/>
              <a:tabLst/>
              <a:defRPr/>
            </a:pPr>
            <a:endParaRPr lang="en-US" sz="1200" b="0" kern="1200" baseline="0" dirty="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10000"/>
              </a:lnSpc>
              <a:spcAft>
                <a:spcPct val="0"/>
              </a:spcAft>
              <a:buClrTx/>
              <a:buSzTx/>
              <a:buFontTx/>
              <a:buNone/>
              <a:tabLst/>
              <a:defRPr/>
            </a:pPr>
            <a:r>
              <a:rPr lang="en-US" sz="1200" b="0" kern="1200" dirty="0">
                <a:solidFill>
                  <a:schemeClr val="tx1"/>
                </a:solidFill>
                <a:effectLst/>
                <a:latin typeface="Arial" charset="0"/>
                <a:ea typeface="ＭＳ Ｐゴシック" charset="0"/>
                <a:cs typeface="ＭＳ Ｐゴシック" charset="0"/>
              </a:rPr>
              <a:t>Here are a few more recommendations</a:t>
            </a:r>
            <a:r>
              <a:rPr lang="en-US" sz="1200" b="0" kern="1200" baseline="0" dirty="0">
                <a:solidFill>
                  <a:schemeClr val="tx1"/>
                </a:solidFill>
                <a:effectLst/>
                <a:latin typeface="Arial" charset="0"/>
                <a:ea typeface="ＭＳ Ｐゴシック" charset="0"/>
                <a:cs typeface="ＭＳ Ｐゴシック" charset="0"/>
              </a:rPr>
              <a:t> to support reading.</a:t>
            </a:r>
          </a:p>
          <a:p>
            <a:pPr marL="0" marR="0" indent="0" algn="l" defTabSz="914400" rtl="0" eaLnBrk="0" fontAlgn="base" latinLnBrk="0" hangingPunct="0">
              <a:lnSpc>
                <a:spcPct val="110000"/>
              </a:lnSpc>
              <a:spcAft>
                <a:spcPct val="0"/>
              </a:spcAft>
              <a:buClrTx/>
              <a:buSzTx/>
              <a:buFontTx/>
              <a:buNone/>
              <a:tabLst/>
              <a:defRPr/>
            </a:pPr>
            <a:endParaRPr lang="en-US" sz="1200" b="1" kern="1200" dirty="0">
              <a:solidFill>
                <a:schemeClr val="tx1"/>
              </a:solidFill>
              <a:effectLst/>
              <a:latin typeface="Arial" charset="0"/>
              <a:ea typeface="ＭＳ Ｐゴシック" charset="0"/>
              <a:cs typeface="ＭＳ Ｐゴシック" charset="0"/>
            </a:endParaRPr>
          </a:p>
          <a:p>
            <a:pPr marL="0" marR="0" indent="0" algn="l" defTabSz="914400" rtl="0" eaLnBrk="0" fontAlgn="base" latinLnBrk="0" hangingPunct="0">
              <a:lnSpc>
                <a:spcPct val="110000"/>
              </a:lnSpc>
              <a:spcAft>
                <a:spcPct val="0"/>
              </a:spcAft>
              <a:buClrTx/>
              <a:buSzTx/>
              <a:buFontTx/>
              <a:buNone/>
              <a:tabLst/>
              <a:defRPr/>
            </a:pPr>
            <a:r>
              <a:rPr lang="en-US" sz="1200" b="1" kern="1200" dirty="0">
                <a:solidFill>
                  <a:schemeClr val="tx1"/>
                </a:solidFill>
                <a:effectLst/>
                <a:latin typeface="Arial" charset="0"/>
                <a:ea typeface="ＭＳ Ｐゴシック" charset="0"/>
                <a:cs typeface="ＭＳ Ｐゴシック" charset="0"/>
              </a:rPr>
              <a:t>“Include information books among the materials utilized for science activities and other hands-on experiences. </a:t>
            </a:r>
            <a:r>
              <a:rPr lang="en-US" sz="1200" b="0" kern="1200" dirty="0">
                <a:solidFill>
                  <a:schemeClr val="tx1"/>
                </a:solidFill>
                <a:effectLst/>
                <a:latin typeface="Arial" charset="0"/>
                <a:ea typeface="ＭＳ Ｐゴシック" charset="0"/>
                <a:cs typeface="ＭＳ Ｐゴシック" charset="0"/>
              </a:rPr>
              <a:t>When planting seeds or observing the behavior of a snail or some fish, use information books, including the diagrams” (PCF,</a:t>
            </a:r>
            <a:r>
              <a:rPr lang="en-US" sz="1200" b="0" kern="1200" baseline="0" dirty="0">
                <a:solidFill>
                  <a:schemeClr val="tx1"/>
                </a:solidFill>
                <a:effectLst/>
                <a:latin typeface="Arial" charset="0"/>
                <a:ea typeface="ＭＳ Ｐゴシック" charset="0"/>
                <a:cs typeface="ＭＳ Ｐゴシック" charset="0"/>
              </a:rPr>
              <a:t> Vol. 1</a:t>
            </a:r>
            <a:r>
              <a:rPr lang="en-US" sz="1200" b="0" kern="1200" dirty="0">
                <a:solidFill>
                  <a:schemeClr val="tx1"/>
                </a:solidFill>
                <a:effectLst/>
                <a:latin typeface="Arial" charset="0"/>
                <a:ea typeface="ＭＳ Ｐゴシック" charset="0"/>
                <a:cs typeface="ＭＳ Ｐゴシック" charset="0"/>
              </a:rPr>
              <a:t>, p. 149).</a:t>
            </a:r>
          </a:p>
          <a:p>
            <a:pPr>
              <a:lnSpc>
                <a:spcPct val="110000"/>
              </a:lnSpc>
            </a:pPr>
            <a:endParaRPr lang="en-US" dirty="0"/>
          </a:p>
          <a:p>
            <a:pPr marL="0" marR="0" indent="0" algn="l" defTabSz="914400" rtl="0" eaLnBrk="0" fontAlgn="base" latinLnBrk="0" hangingPunct="0">
              <a:lnSpc>
                <a:spcPct val="110000"/>
              </a:lnSpc>
              <a:spcAft>
                <a:spcPct val="0"/>
              </a:spcAft>
              <a:buClrTx/>
              <a:buSzTx/>
              <a:buFont typeface="Arial"/>
              <a:buNone/>
              <a:tabLst/>
              <a:defRPr/>
            </a:pPr>
            <a:r>
              <a:rPr lang="en-US" sz="1200" b="1" kern="1200" dirty="0">
                <a:solidFill>
                  <a:schemeClr val="tx1"/>
                </a:solidFill>
                <a:effectLst/>
                <a:latin typeface="Arial" charset="0"/>
                <a:ea typeface="ＭＳ Ｐゴシック" charset="0"/>
                <a:cs typeface="ＭＳ Ｐゴシック" charset="0"/>
              </a:rPr>
              <a:t>“Plan for children to use information gained from an information book. </a:t>
            </a:r>
            <a:r>
              <a:rPr lang="en-US" sz="1200" b="0" kern="1200" dirty="0">
                <a:solidFill>
                  <a:schemeClr val="tx1"/>
                </a:solidFill>
                <a:effectLst/>
                <a:latin typeface="Arial" charset="0"/>
                <a:ea typeface="ＭＳ Ｐゴシック" charset="0"/>
                <a:cs typeface="ＭＳ Ｐゴシック" charset="0"/>
              </a:rPr>
              <a:t>When you read an information book to children to inform them about a process for an upcoming activity (e.g., planting seeds in small pots, making hand shadows on the wall, making paper</a:t>
            </a:r>
            <a:r>
              <a:rPr lang="en-US" sz="1200" b="0" kern="1200" baseline="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plate rhythm shakers, cleaning the fish aquarium), ask the children to describe the process before starting the activity. Support children’s recall, as needed, to help children provide the details of the steps they will follow in the activity” (</a:t>
            </a:r>
            <a:r>
              <a:rPr lang="en-US" sz="1200" dirty="0"/>
              <a:t>PCF,</a:t>
            </a:r>
            <a:r>
              <a:rPr lang="en-US" sz="1200" baseline="0" dirty="0"/>
              <a:t> Vol. 1</a:t>
            </a:r>
            <a:r>
              <a:rPr lang="en-US" sz="1200" dirty="0"/>
              <a:t>,</a:t>
            </a:r>
            <a:r>
              <a:rPr lang="en-US" sz="1200" baseline="0" dirty="0"/>
              <a:t> p. </a:t>
            </a:r>
            <a:r>
              <a:rPr lang="en-US" sz="1200" dirty="0"/>
              <a:t>149).</a:t>
            </a:r>
          </a:p>
          <a:p>
            <a:pPr marL="171450" indent="-171450">
              <a:lnSpc>
                <a:spcPct val="110000"/>
              </a:lnSpc>
              <a:buFont typeface="Arial"/>
              <a:buChar char="•"/>
            </a:pPr>
            <a:endParaRPr lang="en-US" dirty="0"/>
          </a:p>
        </p:txBody>
      </p:sp>
      <p:sp>
        <p:nvSpPr>
          <p:cNvPr id="2" name="Slide Number Placeholder 1">
            <a:extLst>
              <a:ext uri="{FF2B5EF4-FFF2-40B4-BE49-F238E27FC236}">
                <a16:creationId xmlns:a16="http://schemas.microsoft.com/office/drawing/2014/main" id="{228BBDE8-56F1-4513-A6BB-CE26953A9A2B}"/>
              </a:ext>
            </a:extLst>
          </p:cNvPr>
          <p:cNvSpPr>
            <a:spLocks noGrp="1"/>
          </p:cNvSpPr>
          <p:nvPr>
            <p:ph type="sldNum" sz="quarter" idx="10"/>
          </p:nvPr>
        </p:nvSpPr>
        <p:spPr/>
        <p:txBody>
          <a:bodyPr/>
          <a:lstStyle/>
          <a:p>
            <a:fld id="{56EE7987-312B-4AAA-96D5-22C04B111186}" type="slidenum">
              <a:rPr lang="en-US" altLang="en-US" smtClean="0"/>
              <a:pPr/>
              <a:t>51</a:t>
            </a:fld>
            <a:endParaRPr lang="en-US" altLang="en-US"/>
          </a:p>
        </p:txBody>
      </p:sp>
    </p:spTree>
    <p:extLst>
      <p:ext uri="{BB962C8B-B14F-4D97-AF65-F5344CB8AC3E}">
        <p14:creationId xmlns:p14="http://schemas.microsoft.com/office/powerpoint/2010/main" val="11963949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ChangeArrowheads="1" noTextEdit="1"/>
          </p:cNvSpPr>
          <p:nvPr>
            <p:ph type="sldImg"/>
          </p:nvPr>
        </p:nvSpPr>
        <p:spPr>
          <a:ln/>
        </p:spPr>
      </p:sp>
      <p:sp>
        <p:nvSpPr>
          <p:cNvPr id="105474" name="Rectangle 5"/>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t>Background Information: </a:t>
            </a:r>
          </a:p>
          <a:p>
            <a:r>
              <a:rPr lang="en-US" dirty="0"/>
              <a:t>This information comes from the Preschool Curriculum</a:t>
            </a:r>
            <a:r>
              <a:rPr lang="en-US" baseline="0" dirty="0"/>
              <a:t> Framework, Volume 1, page </a:t>
            </a:r>
            <a:r>
              <a:rPr lang="en-US" dirty="0"/>
              <a:t>107.</a:t>
            </a:r>
          </a:p>
          <a:p>
            <a:endParaRPr lang="en-US" b="1" dirty="0"/>
          </a:p>
          <a:p>
            <a:r>
              <a:rPr lang="en-US" b="1" dirty="0"/>
              <a:t>Presenter Remarks:</a:t>
            </a:r>
          </a:p>
          <a:p>
            <a:pPr>
              <a:buFontTx/>
              <a:buNone/>
            </a:pPr>
            <a:r>
              <a:rPr lang="en-US" dirty="0"/>
              <a:t>It</a:t>
            </a:r>
            <a:r>
              <a:rPr lang="en-US" baseline="0" dirty="0"/>
              <a:t> is important to p</a:t>
            </a:r>
            <a:r>
              <a:rPr lang="en-US" dirty="0"/>
              <a:t>lace informational books in all areas of the classroom. Informational books are resources that</a:t>
            </a:r>
            <a:r>
              <a:rPr lang="en-US" baseline="0" dirty="0"/>
              <a:t> can</a:t>
            </a:r>
            <a:r>
              <a:rPr lang="en-US" dirty="0"/>
              <a:t> increase understanding on many topics.</a:t>
            </a:r>
            <a:r>
              <a:rPr lang="en-US" baseline="0" dirty="0"/>
              <a:t>  </a:t>
            </a:r>
          </a:p>
          <a:p>
            <a:pPr>
              <a:buFontTx/>
              <a:buNone/>
            </a:pPr>
            <a:endParaRPr lang="en-US" baseline="0" dirty="0"/>
          </a:p>
          <a:p>
            <a:pPr>
              <a:buFontTx/>
              <a:buNone/>
            </a:pPr>
            <a:r>
              <a:rPr lang="en-US" baseline="0" dirty="0"/>
              <a:t>For example, informational books can be placed in the science area. </a:t>
            </a:r>
            <a:r>
              <a:rPr lang="en-US" dirty="0"/>
              <a:t>“The science area is full of items that spark curiosity and wonder and prompt children to explore and find out… </a:t>
            </a:r>
            <a:r>
              <a:rPr lang="en-US" b="1" dirty="0"/>
              <a:t>Information books, </a:t>
            </a:r>
            <a:r>
              <a:rPr lang="en-US" dirty="0"/>
              <a:t>placed in the indoor science area as well as outside in suitable tubs or on a cart, extend children</a:t>
            </a:r>
            <a:r>
              <a:rPr lang="ja-JP" altLang="en-US" dirty="0"/>
              <a:t>’</a:t>
            </a:r>
            <a:r>
              <a:rPr lang="en-US" altLang="ja-JP" dirty="0"/>
              <a:t>s firsthand science experiences. As children explore science content, they learn rich vocabulary, ask questions, and describe what they see and hear. </a:t>
            </a:r>
            <a:r>
              <a:rPr lang="en-US" dirty="0"/>
              <a:t>They also can learn to document investigations with drawings or writing, some of which they can dictate to teachers” (PCF,</a:t>
            </a:r>
            <a:r>
              <a:rPr lang="en-US" baseline="0" dirty="0"/>
              <a:t> Vol. 1</a:t>
            </a:r>
            <a:r>
              <a:rPr lang="en-US" dirty="0"/>
              <a:t>, p. 107). </a:t>
            </a:r>
          </a:p>
        </p:txBody>
      </p:sp>
      <p:sp>
        <p:nvSpPr>
          <p:cNvPr id="2" name="Slide Number Placeholder 1">
            <a:extLst>
              <a:ext uri="{FF2B5EF4-FFF2-40B4-BE49-F238E27FC236}">
                <a16:creationId xmlns:a16="http://schemas.microsoft.com/office/drawing/2014/main" id="{9FFBA0E4-E56E-417A-87D7-F73ADEE758B2}"/>
              </a:ext>
            </a:extLst>
          </p:cNvPr>
          <p:cNvSpPr>
            <a:spLocks noGrp="1"/>
          </p:cNvSpPr>
          <p:nvPr>
            <p:ph type="sldNum" sz="quarter" idx="10"/>
          </p:nvPr>
        </p:nvSpPr>
        <p:spPr/>
        <p:txBody>
          <a:bodyPr/>
          <a:lstStyle/>
          <a:p>
            <a:fld id="{56EE7987-312B-4AAA-96D5-22C04B111186}" type="slidenum">
              <a:rPr lang="en-US" altLang="en-US" smtClean="0"/>
              <a:pPr/>
              <a:t>52</a:t>
            </a:fld>
            <a:endParaRPr lang="en-US" altLang="en-US"/>
          </a:p>
        </p:txBody>
      </p:sp>
    </p:spTree>
    <p:extLst>
      <p:ext uri="{BB962C8B-B14F-4D97-AF65-F5344CB8AC3E}">
        <p14:creationId xmlns:p14="http://schemas.microsoft.com/office/powerpoint/2010/main" val="42226878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a:ln/>
        </p:spPr>
      </p:sp>
      <p:sp>
        <p:nvSpPr>
          <p:cNvPr id="1013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Presenter Remarks: </a:t>
            </a:r>
          </a:p>
          <a:p>
            <a:r>
              <a:rPr lang="en-US" b="0" dirty="0"/>
              <a:t>Let’s look at the next recommendation</a:t>
            </a:r>
            <a:r>
              <a:rPr lang="en-US" b="0" baseline="0" dirty="0"/>
              <a:t> to support reading.</a:t>
            </a:r>
          </a:p>
          <a:p>
            <a:endParaRPr lang="en-US" b="1" dirty="0"/>
          </a:p>
          <a:p>
            <a:r>
              <a:rPr lang="en-US" b="1" dirty="0"/>
              <a:t>“Model authentic uses of book and nonbook forms of information text. </a:t>
            </a:r>
            <a:r>
              <a:rPr lang="en-US" dirty="0"/>
              <a:t>Just as anyone would do before tackling a new task, use information texts when setting up a new aquarium, making muffins, or drying flowers” (PCF,</a:t>
            </a:r>
            <a:r>
              <a:rPr lang="en-US" baseline="0" dirty="0"/>
              <a:t> Vol. 1</a:t>
            </a:r>
            <a:r>
              <a:rPr lang="en-US" dirty="0"/>
              <a:t>, p. 150).</a:t>
            </a:r>
            <a:br>
              <a:rPr lang="en-US" dirty="0"/>
            </a:br>
            <a:endParaRPr lang="en-US" dirty="0"/>
          </a:p>
          <a:p>
            <a:r>
              <a:rPr lang="en-US" dirty="0"/>
              <a:t>Invite families to bring in:</a:t>
            </a:r>
          </a:p>
          <a:p>
            <a:pPr marL="171450" indent="-171450">
              <a:buFont typeface="Arial" panose="020B0604020202020204" pitchFamily="34" charset="0"/>
              <a:buChar char="•"/>
            </a:pPr>
            <a:r>
              <a:rPr lang="en-US" dirty="0"/>
              <a:t>Newspapers</a:t>
            </a:r>
          </a:p>
          <a:p>
            <a:pPr marL="171450" indent="-171450">
              <a:buFont typeface="Arial" panose="020B0604020202020204" pitchFamily="34" charset="0"/>
              <a:buChar char="•"/>
            </a:pPr>
            <a:r>
              <a:rPr lang="en-US" dirty="0"/>
              <a:t>Food ads</a:t>
            </a:r>
          </a:p>
          <a:p>
            <a:pPr marL="171450" indent="-171450">
              <a:buFont typeface="Arial" panose="020B0604020202020204" pitchFamily="34" charset="0"/>
              <a:buChar char="•"/>
            </a:pPr>
            <a:r>
              <a:rPr lang="en-US" dirty="0"/>
              <a:t>Restaurant takeout menus</a:t>
            </a:r>
          </a:p>
          <a:p>
            <a:pPr marL="171450" indent="-171450">
              <a:buFont typeface="Arial" panose="020B0604020202020204" pitchFamily="34" charset="0"/>
              <a:buChar char="•"/>
            </a:pPr>
            <a:r>
              <a:rPr lang="en-US" dirty="0"/>
              <a:t>Children’s magazines</a:t>
            </a:r>
          </a:p>
          <a:p>
            <a:pPr marL="171450" indent="-171450">
              <a:buFont typeface="Arial" panose="020B0604020202020204" pitchFamily="34" charset="0"/>
              <a:buChar char="•"/>
            </a:pPr>
            <a:r>
              <a:rPr lang="en-US" dirty="0"/>
              <a:t>Food coupons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“[Make] sure that the variety represents the range of restaurants and languages that mirrors those used by children’s families” (PCF,</a:t>
            </a:r>
            <a:r>
              <a:rPr lang="en-US" baseline="0" dirty="0"/>
              <a:t> Vol. 1</a:t>
            </a:r>
            <a:r>
              <a:rPr lang="en-US" dirty="0"/>
              <a:t>, p. 150).</a:t>
            </a:r>
          </a:p>
        </p:txBody>
      </p:sp>
      <p:sp>
        <p:nvSpPr>
          <p:cNvPr id="1013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13B0F1D6-2DCA-8840-89C1-B41C521B3DFA}" type="slidenum">
              <a:rPr lang="en-US">
                <a:cs typeface="Arial" charset="0"/>
              </a:rPr>
              <a:pPr/>
              <a:t>53</a:t>
            </a:fld>
            <a:endParaRPr lang="en-US">
              <a:cs typeface="Arial" charset="0"/>
            </a:endParaRPr>
          </a:p>
        </p:txBody>
      </p:sp>
    </p:spTree>
    <p:extLst>
      <p:ext uri="{BB962C8B-B14F-4D97-AF65-F5344CB8AC3E}">
        <p14:creationId xmlns:p14="http://schemas.microsoft.com/office/powerpoint/2010/main" val="9247170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103426" name="Notes Placeholder 2"/>
          <p:cNvSpPr>
            <a:spLocks noGrp="1"/>
          </p:cNvSpPr>
          <p:nvPr>
            <p:ph type="body" idx="1"/>
          </p:nvPr>
        </p:nvSpPr>
        <p:spPr>
          <a:xfrm>
            <a:off x="685800" y="4343399"/>
            <a:ext cx="5486400" cy="43418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marL="0" marR="0" lvl="0" indent="0" algn="l" defTabSz="457200" rtl="0" eaLnBrk="0" fontAlgn="base" latinLnBrk="0" hangingPunct="0">
              <a:spcAft>
                <a:spcPct val="0"/>
              </a:spcAft>
              <a:buClrTx/>
              <a:buSzTx/>
              <a:buFontTx/>
              <a:buNone/>
              <a:tabLst/>
              <a:defRPr/>
            </a:pPr>
            <a:r>
              <a:rPr lang="en-US" b="1" dirty="0"/>
              <a:t>Background Information</a:t>
            </a:r>
            <a:r>
              <a:rPr lang="en-US" dirty="0"/>
              <a:t>: </a:t>
            </a:r>
          </a:p>
          <a:p>
            <a:pPr marL="0" marR="0" lvl="0" indent="0" algn="l" defTabSz="457200" rtl="0" eaLnBrk="0" fontAlgn="base" latinLnBrk="0" hangingPunct="0">
              <a:spcAft>
                <a:spcPct val="0"/>
              </a:spcAft>
              <a:buClrTx/>
              <a:buSzTx/>
              <a:buFontTx/>
              <a:buNone/>
              <a:tabLst/>
              <a:defRPr/>
            </a:pPr>
            <a:r>
              <a:rPr lang="en-US" dirty="0"/>
              <a:t>Prior to the training make a chart paper with Partnering with Families as the title. </a:t>
            </a:r>
          </a:p>
          <a:p>
            <a:endParaRPr lang="en-US" b="1" dirty="0"/>
          </a:p>
          <a:p>
            <a:r>
              <a:rPr lang="en-US" b="1" dirty="0"/>
              <a:t>Presenter Remarks: </a:t>
            </a:r>
          </a:p>
          <a:p>
            <a:pPr>
              <a:buFontTx/>
              <a:buNone/>
            </a:pPr>
            <a:r>
              <a:rPr lang="en-US" dirty="0"/>
              <a:t>Another key guiding principle is to connect school and home. </a:t>
            </a:r>
          </a:p>
          <a:p>
            <a:pPr>
              <a:buFontTx/>
              <a:buNone/>
            </a:pPr>
            <a:endParaRPr lang="en-US" dirty="0"/>
          </a:p>
          <a:p>
            <a:pPr>
              <a:buFontTx/>
              <a:buNone/>
            </a:pPr>
            <a:r>
              <a:rPr lang="en-US" dirty="0"/>
              <a:t>We have already mentioned a few strategies for doing this in the environment. What are other ways you support the development of comprehension by partnering with families? Take a moment to share what you do at your table group. </a:t>
            </a:r>
            <a:r>
              <a:rPr lang="en-US" i="1" dirty="0"/>
              <a:t>Allow 2-3 minutes.</a:t>
            </a:r>
          </a:p>
          <a:p>
            <a:pPr>
              <a:buFontTx/>
              <a:buNone/>
            </a:pPr>
            <a:endParaRPr lang="en-US" dirty="0"/>
          </a:p>
          <a:p>
            <a:pPr marL="0" marR="0" lvl="0" indent="0" algn="l" defTabSz="457200" rtl="0" eaLnBrk="0" fontAlgn="base" latinLnBrk="0" hangingPunct="0">
              <a:spcAft>
                <a:spcPct val="0"/>
              </a:spcAft>
              <a:buClrTx/>
              <a:buSzTx/>
              <a:buFontTx/>
              <a:buNone/>
              <a:tabLst/>
              <a:defRPr/>
            </a:pPr>
            <a:r>
              <a:rPr lang="en-US" dirty="0"/>
              <a:t>Each strand of the framework ends with ideas for engaging families. Find and read </a:t>
            </a:r>
            <a:r>
              <a:rPr lang="en-US" kern="1200" dirty="0">
                <a:solidFill>
                  <a:schemeClr val="tx1"/>
                </a:solidFill>
                <a:effectLst/>
              </a:rPr>
              <a:t>Handout 8: Interaction Strategy Toolkit</a:t>
            </a:r>
            <a:r>
              <a:rPr lang="en-US" kern="1200" baseline="0" dirty="0">
                <a:solidFill>
                  <a:schemeClr val="tx1"/>
                </a:solidFill>
                <a:effectLst/>
              </a:rPr>
              <a:t> </a:t>
            </a:r>
            <a:r>
              <a:rPr lang="en-US" dirty="0"/>
              <a:t>to gain some inspiration for the next brainstorming session. </a:t>
            </a:r>
            <a:r>
              <a:rPr lang="en-US" i="1" dirty="0"/>
              <a:t>Allow 5 minutes.</a:t>
            </a:r>
          </a:p>
          <a:p>
            <a:pPr>
              <a:buFontTx/>
              <a:buNone/>
            </a:pPr>
            <a:endParaRPr lang="en-US" dirty="0"/>
          </a:p>
          <a:p>
            <a:pPr>
              <a:buFontTx/>
              <a:buNone/>
            </a:pPr>
            <a:r>
              <a:rPr lang="en-US" dirty="0"/>
              <a:t>Now think about one of the stories we have already worked with today. It can be the model story or the story you used in your environment map. How might you build upon this experience by partnering and engaging families? Write your ideas down on</a:t>
            </a:r>
            <a:r>
              <a:rPr lang="en-US" baseline="0" dirty="0"/>
              <a:t> </a:t>
            </a:r>
            <a:r>
              <a:rPr lang="en-US" kern="1200" dirty="0">
                <a:solidFill>
                  <a:schemeClr val="tx1"/>
                </a:solidFill>
                <a:effectLst/>
              </a:rPr>
              <a:t>Handout 8: Interaction Strategy Toolkit.</a:t>
            </a:r>
          </a:p>
          <a:p>
            <a:pPr>
              <a:buFontTx/>
              <a:buNone/>
            </a:pPr>
            <a:r>
              <a:rPr lang="en-US" kern="1200" baseline="0" dirty="0">
                <a:solidFill>
                  <a:schemeClr val="tx1"/>
                </a:solidFill>
                <a:effectLst/>
              </a:rPr>
              <a:t> </a:t>
            </a:r>
            <a:endParaRPr lang="en-US" b="1" dirty="0"/>
          </a:p>
          <a:p>
            <a:pPr>
              <a:buFontTx/>
              <a:buNone/>
            </a:pPr>
            <a:r>
              <a:rPr lang="en-US" b="0" i="1" dirty="0"/>
              <a:t>Once</a:t>
            </a:r>
            <a:r>
              <a:rPr lang="en-US" b="0" i="1" baseline="0" dirty="0"/>
              <a:t> they have finished writing on the handout, ask volunteers to share their ideas and write them on chart paper.</a:t>
            </a:r>
            <a:endParaRPr lang="en-US" b="0" i="1" dirty="0"/>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52161455-0881-314C-9F36-2E3BA983CC46}" type="slidenum">
              <a:rPr lang="en-US">
                <a:cs typeface="Arial" charset="0"/>
              </a:rPr>
              <a:pPr/>
              <a:t>54</a:t>
            </a:fld>
            <a:endParaRPr lang="en-US">
              <a:cs typeface="Arial" charset="0"/>
            </a:endParaRPr>
          </a:p>
        </p:txBody>
      </p:sp>
    </p:spTree>
    <p:extLst>
      <p:ext uri="{BB962C8B-B14F-4D97-AF65-F5344CB8AC3E}">
        <p14:creationId xmlns:p14="http://schemas.microsoft.com/office/powerpoint/2010/main" val="27707352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ln/>
        </p:spPr>
      </p:sp>
      <p:sp>
        <p:nvSpPr>
          <p:cNvPr id="107522" name="Rectangle 3"/>
          <p:cNvSpPr>
            <a:spLocks noGrp="1" noChangeArrowheads="1"/>
          </p:cNvSpPr>
          <p:nvPr>
            <p:ph type="body" idx="1"/>
          </p:nvPr>
        </p:nvSpPr>
        <p:spPr>
          <a:xfrm>
            <a:off x="685800" y="4411663"/>
            <a:ext cx="5486400" cy="44196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r>
              <a:rPr lang="en-US" b="1" dirty="0"/>
              <a:t>Activity 6: Planning for Comprehension</a:t>
            </a:r>
          </a:p>
          <a:p>
            <a:endParaRPr lang="en-US" b="0" dirty="0"/>
          </a:p>
          <a:p>
            <a:r>
              <a:rPr lang="en-US" b="1" dirty="0"/>
              <a:t>Presenter Remarks</a:t>
            </a:r>
            <a:r>
              <a:rPr lang="en-US" b="0" dirty="0"/>
              <a:t>:</a:t>
            </a:r>
          </a:p>
          <a:p>
            <a:pPr lvl="0"/>
            <a:r>
              <a:rPr lang="en-US" kern="1200" dirty="0">
                <a:solidFill>
                  <a:schemeClr val="tx1"/>
                </a:solidFill>
                <a:effectLst/>
              </a:rPr>
              <a:t>Head to the back table to choose the book that you will use for planning. Now</a:t>
            </a:r>
            <a:r>
              <a:rPr lang="en-US" kern="1200" baseline="0" dirty="0">
                <a:solidFill>
                  <a:schemeClr val="tx1"/>
                </a:solidFill>
                <a:effectLst/>
              </a:rPr>
              <a:t> </a:t>
            </a:r>
            <a:r>
              <a:rPr lang="en-US" kern="1200" dirty="0">
                <a:solidFill>
                  <a:schemeClr val="tx1"/>
                </a:solidFill>
                <a:effectLst/>
              </a:rPr>
              <a:t>find Handout 9: Planning for Comprehension in your packet. Use the handout to guide your planning. </a:t>
            </a:r>
          </a:p>
          <a:p>
            <a:pPr lvl="0"/>
            <a:endParaRPr lang="en-US" kern="1200" dirty="0">
              <a:solidFill>
                <a:schemeClr val="tx1"/>
              </a:solidFill>
              <a:effectLst/>
            </a:endParaRPr>
          </a:p>
          <a:p>
            <a:pPr lvl="0"/>
            <a:r>
              <a:rPr lang="en-US" i="1" kern="1200" dirty="0">
                <a:solidFill>
                  <a:schemeClr val="tx1"/>
                </a:solidFill>
                <a:effectLst/>
              </a:rPr>
              <a:t>Allow time for the participants to read their children’s book and to plan with their table group. Remind participants that they will have an opportunity to share-out at the end.</a:t>
            </a:r>
          </a:p>
          <a:p>
            <a:r>
              <a:rPr lang="en-US" sz="1200" kern="1200" dirty="0">
                <a:solidFill>
                  <a:schemeClr val="tx1"/>
                </a:solidFill>
                <a:effectLst/>
                <a:latin typeface="Arial" pitchFamily="34" charset="0"/>
                <a:ea typeface="ＭＳ Ｐゴシック" pitchFamily="34" charset="-128"/>
                <a:cs typeface="Arial" pitchFamily="34" charset="0"/>
              </a:rPr>
              <a:t>Planning for Comprehension</a:t>
            </a:r>
            <a:endParaRPr lang="en-US" sz="1000" kern="1200" dirty="0">
              <a:solidFill>
                <a:schemeClr val="tx1"/>
              </a:solidFill>
              <a:effectLst/>
              <a:latin typeface="Arial" pitchFamily="34" charset="0"/>
              <a:ea typeface="ＭＳ Ｐゴシック" pitchFamily="34" charset="-128"/>
              <a:cs typeface="Arial" pitchFamily="34" charset="0"/>
            </a:endParaRPr>
          </a:p>
          <a:p>
            <a:endParaRPr lang="en-US" sz="1200" b="1" kern="1200" cap="all" dirty="0">
              <a:solidFill>
                <a:schemeClr val="tx1"/>
              </a:solidFill>
              <a:effectLst/>
              <a:latin typeface="Arial" pitchFamily="34" charset="0"/>
              <a:ea typeface="ＭＳ Ｐゴシック" pitchFamily="34" charset="-128"/>
              <a:cs typeface="Arial" pitchFamily="34" charset="0"/>
            </a:endParaRPr>
          </a:p>
          <a:p>
            <a:r>
              <a:rPr lang="en-US" sz="1200" b="1" kern="1200" cap="all" dirty="0">
                <a:solidFill>
                  <a:schemeClr val="tx1"/>
                </a:solidFill>
                <a:effectLst/>
                <a:latin typeface="Arial" pitchFamily="34" charset="0"/>
                <a:ea typeface="ＭＳ Ｐゴシック" pitchFamily="34" charset="-128"/>
                <a:cs typeface="Arial" pitchFamily="34" charset="0"/>
              </a:rPr>
              <a:t>intent: </a:t>
            </a:r>
            <a:endParaRPr lang="en-US" sz="1200" kern="1200" dirty="0">
              <a:solidFill>
                <a:schemeClr val="tx1"/>
              </a:solidFill>
              <a:effectLst/>
              <a:latin typeface="Arial" pitchFamily="34" charset="0"/>
              <a:ea typeface="ＭＳ Ｐゴシック" pitchFamily="34" charset="-128"/>
              <a:cs typeface="Arial" pitchFamily="34" charset="0"/>
            </a:endParaRPr>
          </a:p>
          <a:p>
            <a:r>
              <a:rPr lang="en-US" sz="1200" kern="1200" dirty="0">
                <a:solidFill>
                  <a:schemeClr val="tx1"/>
                </a:solidFill>
                <a:effectLst/>
                <a:latin typeface="Arial" pitchFamily="34" charset="0"/>
                <a:ea typeface="ＭＳ Ｐゴシック" pitchFamily="34" charset="-128"/>
                <a:cs typeface="Arial" pitchFamily="34" charset="0"/>
              </a:rPr>
              <a:t>Practice planning for comprehension using the interaction and strategy ideas from the Preschool Curriculum Framework (PCF).</a:t>
            </a:r>
          </a:p>
          <a:p>
            <a:r>
              <a:rPr lang="en-US" sz="1200" b="1" kern="1200" dirty="0">
                <a:solidFill>
                  <a:schemeClr val="tx1"/>
                </a:solidFill>
                <a:effectLst/>
                <a:latin typeface="Arial" pitchFamily="34" charset="0"/>
                <a:ea typeface="ＭＳ Ｐゴシック" pitchFamily="34" charset="-128"/>
                <a:cs typeface="Arial" pitchFamily="34" charset="0"/>
              </a:rPr>
              <a:t> </a:t>
            </a:r>
            <a:endParaRPr lang="en-US" sz="1200" kern="1200" dirty="0">
              <a:solidFill>
                <a:schemeClr val="tx1"/>
              </a:solidFill>
              <a:effectLst/>
              <a:latin typeface="Arial" pitchFamily="34" charset="0"/>
              <a:ea typeface="ＭＳ Ｐゴシック" pitchFamily="34" charset="-128"/>
              <a:cs typeface="Arial" pitchFamily="34" charset="0"/>
            </a:endParaRPr>
          </a:p>
          <a:p>
            <a:r>
              <a:rPr lang="en-US" sz="1200" b="1" kern="1200" dirty="0">
                <a:solidFill>
                  <a:schemeClr val="tx1"/>
                </a:solidFill>
                <a:effectLst/>
                <a:latin typeface="Arial" pitchFamily="34" charset="0"/>
                <a:ea typeface="ＭＳ Ｐゴシック" pitchFamily="34" charset="-128"/>
                <a:cs typeface="Arial" pitchFamily="34" charset="0"/>
              </a:rPr>
              <a:t>OUTCOME: </a:t>
            </a:r>
            <a:endParaRPr lang="en-US" sz="1200" kern="1200" dirty="0">
              <a:solidFill>
                <a:schemeClr val="tx1"/>
              </a:solidFill>
              <a:effectLst/>
              <a:latin typeface="Arial" pitchFamily="34" charset="0"/>
              <a:ea typeface="ＭＳ Ｐゴシック" pitchFamily="34" charset="-128"/>
              <a:cs typeface="Arial" pitchFamily="34" charset="0"/>
            </a:endParaRPr>
          </a:p>
          <a:p>
            <a:r>
              <a:rPr lang="en-US" sz="1200" kern="1200" dirty="0">
                <a:solidFill>
                  <a:schemeClr val="tx1"/>
                </a:solidFill>
                <a:effectLst/>
                <a:latin typeface="Arial" pitchFamily="34" charset="0"/>
                <a:ea typeface="ＭＳ Ｐゴシック" pitchFamily="34" charset="-128"/>
                <a:cs typeface="Arial" pitchFamily="34" charset="0"/>
              </a:rPr>
              <a:t>Participants use their personal knowledge in conjunction with information from the PowerPoint and the California Department of Education (CDE) resources to practice planning. </a:t>
            </a:r>
            <a:endParaRPr lang="en-US" sz="1600" kern="1200" dirty="0">
              <a:solidFill>
                <a:schemeClr val="tx1"/>
              </a:solidFill>
              <a:effectLst/>
              <a:latin typeface="Arial" pitchFamily="34" charset="0"/>
              <a:ea typeface="ＭＳ Ｐゴシック" pitchFamily="34" charset="-128"/>
              <a:cs typeface="Arial" pitchFamily="34" charset="0"/>
            </a:endParaRPr>
          </a:p>
          <a:p>
            <a:r>
              <a:rPr lang="en-US" sz="1200" kern="1200" dirty="0">
                <a:solidFill>
                  <a:schemeClr val="tx1"/>
                </a:solidFill>
                <a:effectLst/>
                <a:latin typeface="Arial" pitchFamily="34" charset="0"/>
                <a:ea typeface="ＭＳ Ｐゴシック" pitchFamily="34" charset="-128"/>
                <a:cs typeface="Arial" pitchFamily="34" charset="0"/>
              </a:rPr>
              <a:t> </a:t>
            </a:r>
          </a:p>
          <a:p>
            <a:r>
              <a:rPr lang="en-US" sz="1200" b="1" kern="1200" cap="all" dirty="0">
                <a:solidFill>
                  <a:schemeClr val="tx1"/>
                </a:solidFill>
                <a:effectLst/>
                <a:latin typeface="Arial" pitchFamily="34" charset="0"/>
                <a:ea typeface="ＭＳ Ｐゴシック" pitchFamily="34" charset="-128"/>
                <a:cs typeface="Arial" pitchFamily="34" charset="0"/>
              </a:rPr>
              <a:t>Materials Required: </a:t>
            </a:r>
            <a:endParaRPr lang="en-US" sz="1200" kern="1200" dirty="0">
              <a:solidFill>
                <a:schemeClr val="tx1"/>
              </a:solidFill>
              <a:effectLst/>
              <a:latin typeface="Arial" pitchFamily="34" charset="0"/>
              <a:ea typeface="ＭＳ Ｐゴシック" pitchFamily="34" charset="-128"/>
              <a:cs typeface="Arial" pitchFamily="34" charset="0"/>
            </a:endParaRP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Short, developmentally appropriate book </a:t>
            </a:r>
            <a:endParaRPr lang="en-US" sz="1600" kern="1200" dirty="0">
              <a:solidFill>
                <a:schemeClr val="tx1"/>
              </a:solidFill>
              <a:effectLst/>
              <a:latin typeface="Arial" pitchFamily="34" charset="0"/>
              <a:ea typeface="ＭＳ Ｐゴシック" pitchFamily="34" charset="-128"/>
              <a:cs typeface="Arial" pitchFamily="34" charset="0"/>
            </a:endParaRPr>
          </a:p>
          <a:p>
            <a:pPr marL="171450" lvl="0" indent="-171450" eaLnBrk="0" fontAlgn="base" hangingPunct="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Handout 9: Planning for Comprehension</a:t>
            </a:r>
            <a:endParaRPr lang="en-US" sz="1600" kern="1200" dirty="0">
              <a:solidFill>
                <a:schemeClr val="tx1"/>
              </a:solidFill>
              <a:effectLst/>
              <a:latin typeface="Arial" pitchFamily="34" charset="0"/>
              <a:ea typeface="ＭＳ Ｐゴシック" pitchFamily="34" charset="-128"/>
              <a:cs typeface="Arial" pitchFamily="34" charset="0"/>
            </a:endParaRPr>
          </a:p>
          <a:p>
            <a:r>
              <a:rPr lang="en-US" sz="1200" b="1" kern="1200" dirty="0">
                <a:solidFill>
                  <a:schemeClr val="tx1"/>
                </a:solidFill>
                <a:effectLst/>
                <a:latin typeface="Arial" pitchFamily="34" charset="0"/>
                <a:ea typeface="ＭＳ Ｐゴシック" pitchFamily="34" charset="-128"/>
                <a:cs typeface="Arial" pitchFamily="34" charset="0"/>
              </a:rPr>
              <a:t> </a:t>
            </a:r>
            <a:endParaRPr lang="en-US" sz="1600" kern="1200" dirty="0">
              <a:solidFill>
                <a:schemeClr val="tx1"/>
              </a:solidFill>
              <a:effectLst/>
              <a:latin typeface="Arial" pitchFamily="34" charset="0"/>
              <a:ea typeface="ＭＳ Ｐゴシック" pitchFamily="34" charset="-128"/>
              <a:cs typeface="Arial" pitchFamily="34" charset="0"/>
            </a:endParaRPr>
          </a:p>
          <a:p>
            <a:r>
              <a:rPr lang="en-US" sz="1200" b="1" kern="1200" cap="all" dirty="0">
                <a:solidFill>
                  <a:schemeClr val="tx1"/>
                </a:solidFill>
                <a:effectLst/>
                <a:latin typeface="Arial" pitchFamily="34" charset="0"/>
                <a:ea typeface="ＭＳ Ｐゴシック" pitchFamily="34" charset="-128"/>
                <a:cs typeface="Arial" pitchFamily="34" charset="0"/>
              </a:rPr>
              <a:t>Time:</a:t>
            </a:r>
            <a:r>
              <a:rPr lang="en-US" sz="1200" kern="1200" dirty="0">
                <a:solidFill>
                  <a:schemeClr val="tx1"/>
                </a:solidFill>
                <a:effectLst/>
                <a:latin typeface="Arial" pitchFamily="34" charset="0"/>
                <a:ea typeface="ＭＳ Ｐゴシック" pitchFamily="34" charset="-128"/>
                <a:cs typeface="Arial" pitchFamily="34" charset="0"/>
              </a:rPr>
              <a:t> 25 minutes</a:t>
            </a:r>
          </a:p>
          <a:p>
            <a:r>
              <a:rPr lang="en-US" sz="1200" b="1" kern="1200" cap="all" dirty="0">
                <a:solidFill>
                  <a:schemeClr val="tx1"/>
                </a:solidFill>
                <a:effectLst/>
                <a:latin typeface="Arial" pitchFamily="34" charset="0"/>
                <a:ea typeface="ＭＳ Ｐゴシック" pitchFamily="34" charset="-128"/>
                <a:cs typeface="Arial" pitchFamily="34" charset="0"/>
              </a:rPr>
              <a:t> </a:t>
            </a:r>
            <a:endParaRPr lang="en-US" sz="1200" kern="1200" dirty="0">
              <a:solidFill>
                <a:schemeClr val="tx1"/>
              </a:solidFill>
              <a:effectLst/>
              <a:latin typeface="Arial" pitchFamily="34" charset="0"/>
              <a:ea typeface="ＭＳ Ｐゴシック" pitchFamily="34" charset="-128"/>
              <a:cs typeface="Arial" pitchFamily="34" charset="0"/>
            </a:endParaRPr>
          </a:p>
          <a:p>
            <a:r>
              <a:rPr lang="en-US" sz="1200" b="1" kern="1200" cap="all" dirty="0">
                <a:solidFill>
                  <a:schemeClr val="tx1"/>
                </a:solidFill>
                <a:effectLst/>
                <a:latin typeface="Arial" pitchFamily="34" charset="0"/>
                <a:ea typeface="ＭＳ Ｐゴシック" pitchFamily="34" charset="-128"/>
                <a:cs typeface="Arial" pitchFamily="34" charset="0"/>
              </a:rPr>
              <a:t>Process: </a:t>
            </a:r>
            <a:endParaRPr lang="en-US" sz="1200" kern="1200" dirty="0">
              <a:solidFill>
                <a:schemeClr val="tx1"/>
              </a:solidFill>
              <a:effectLst/>
              <a:latin typeface="Arial" pitchFamily="34" charset="0"/>
              <a:ea typeface="ＭＳ Ｐゴシック" pitchFamily="34" charset="-128"/>
              <a:cs typeface="Arial" pitchFamily="34" charset="0"/>
            </a:endParaRP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Invite table groups to the back table to choose the book that they will use for planning.</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Guide participants to find Handout 9: Planning for Comprehension in their packet.</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Allow time for the participants to read their children’s book and to plan with their table group. Have them use the handout to guide their planning. </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Remind participants that they will have an opportunity to share-out at the end.</a:t>
            </a:r>
          </a:p>
          <a:p>
            <a:pPr lvl="0"/>
            <a:endParaRPr lang="en-US" sz="1200" kern="1200" dirty="0">
              <a:solidFill>
                <a:schemeClr val="tx1"/>
              </a:solidFill>
              <a:effectLst/>
              <a:latin typeface="Arial" pitchFamily="34" charset="0"/>
              <a:ea typeface="ＭＳ Ｐゴシック" pitchFamily="34" charset="-128"/>
              <a:cs typeface="Arial" pitchFamily="34" charset="0"/>
            </a:endParaRPr>
          </a:p>
          <a:p>
            <a:pPr lvl="0"/>
            <a:r>
              <a:rPr lang="en-US" sz="1200" kern="1200" dirty="0">
                <a:solidFill>
                  <a:schemeClr val="tx1"/>
                </a:solidFill>
                <a:effectLst/>
                <a:latin typeface="Arial" pitchFamily="34" charset="0"/>
                <a:ea typeface="ＭＳ Ｐゴシック" pitchFamily="34" charset="-128"/>
                <a:cs typeface="Arial" pitchFamily="34" charset="0"/>
              </a:rPr>
              <a:t>Debrief: </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Have each table group join another table group. </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Allow time for each table group to share a summary of their plan with the group they joined.</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Ask for highlights of the process: </a:t>
            </a:r>
          </a:p>
          <a:p>
            <a:pPr marL="628650" lvl="1"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What was easy? What was hard? What are you taking away from the experience? Do you like the planning form?</a:t>
            </a:r>
          </a:p>
          <a:p>
            <a:br>
              <a:rPr lang="en-US" dirty="0">
                <a:effectLst/>
              </a:rPr>
            </a:br>
            <a:r>
              <a:rPr lang="en-US" sz="1200" b="1" kern="1200" dirty="0">
                <a:solidFill>
                  <a:schemeClr val="tx1"/>
                </a:solidFill>
                <a:effectLst/>
                <a:latin typeface="Arial" pitchFamily="34" charset="0"/>
                <a:ea typeface="ＭＳ Ｐゴシック" pitchFamily="34" charset="-128"/>
                <a:cs typeface="Arial" pitchFamily="34" charset="0"/>
              </a:rPr>
              <a:t>OPTIONS:</a:t>
            </a:r>
            <a:endParaRPr lang="en-US" sz="1200" kern="1200" dirty="0">
              <a:solidFill>
                <a:schemeClr val="tx1"/>
              </a:solidFill>
              <a:effectLst/>
              <a:latin typeface="Arial" pitchFamily="34" charset="0"/>
              <a:ea typeface="ＭＳ Ｐゴシック" pitchFamily="34" charset="-128"/>
              <a:cs typeface="Arial" pitchFamily="34" charset="0"/>
            </a:endParaRP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Have participants work in pairs instead of in table groups.</a:t>
            </a:r>
          </a:p>
          <a:p>
            <a:pPr marL="171450" lvl="0" indent="-171450">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Prior to the workshop, ask participants to bring their favorite children’s book with them to use for planning.</a:t>
            </a:r>
          </a:p>
          <a:p>
            <a:r>
              <a:rPr lang="en-US" sz="1200" kern="1200" dirty="0">
                <a:solidFill>
                  <a:schemeClr val="tx1"/>
                </a:solidFill>
                <a:effectLst/>
                <a:latin typeface="Arial" pitchFamily="34" charset="0"/>
                <a:ea typeface="ＭＳ Ｐゴシック" pitchFamily="34" charset="-128"/>
                <a:cs typeface="Arial" pitchFamily="34" charset="0"/>
              </a:rPr>
              <a:t> </a:t>
            </a:r>
          </a:p>
          <a:p>
            <a:r>
              <a:rPr lang="en-US" sz="1200" kern="1200" dirty="0">
                <a:solidFill>
                  <a:schemeClr val="tx1"/>
                </a:solidFill>
                <a:effectLst/>
                <a:latin typeface="Arial" pitchFamily="34" charset="0"/>
                <a:ea typeface="ＭＳ Ｐゴシック" pitchFamily="34" charset="-128"/>
                <a:cs typeface="Arial" pitchFamily="34" charset="0"/>
              </a:rPr>
              <a:t> </a:t>
            </a:r>
          </a:p>
          <a:p>
            <a:r>
              <a:rPr lang="en-US" sz="1200" kern="1200" dirty="0">
                <a:solidFill>
                  <a:schemeClr val="tx1"/>
                </a:solidFill>
                <a:effectLst/>
                <a:latin typeface="Arial" pitchFamily="34" charset="0"/>
                <a:ea typeface="ＭＳ Ｐゴシック" pitchFamily="34" charset="-128"/>
                <a:cs typeface="Arial" pitchFamily="34" charset="0"/>
              </a:rPr>
              <a:t> </a:t>
            </a:r>
          </a:p>
          <a:p>
            <a:endParaRPr lang="en-US" b="0" dirty="0"/>
          </a:p>
        </p:txBody>
      </p:sp>
      <p:sp>
        <p:nvSpPr>
          <p:cNvPr id="2" name="Slide Number Placeholder 1">
            <a:extLst>
              <a:ext uri="{FF2B5EF4-FFF2-40B4-BE49-F238E27FC236}">
                <a16:creationId xmlns:a16="http://schemas.microsoft.com/office/drawing/2014/main" id="{6DB10E45-81C7-4F82-8971-FF90B36D2390}"/>
              </a:ext>
            </a:extLst>
          </p:cNvPr>
          <p:cNvSpPr>
            <a:spLocks noGrp="1"/>
          </p:cNvSpPr>
          <p:nvPr>
            <p:ph type="sldNum" sz="quarter" idx="10"/>
          </p:nvPr>
        </p:nvSpPr>
        <p:spPr/>
        <p:txBody>
          <a:bodyPr/>
          <a:lstStyle/>
          <a:p>
            <a:fld id="{56EE7987-312B-4AAA-96D5-22C04B111186}" type="slidenum">
              <a:rPr lang="en-US" altLang="en-US" smtClean="0"/>
              <a:pPr/>
              <a:t>55</a:t>
            </a:fld>
            <a:endParaRPr lang="en-US" altLang="en-US"/>
          </a:p>
        </p:txBody>
      </p:sp>
    </p:spTree>
    <p:extLst>
      <p:ext uri="{BB962C8B-B14F-4D97-AF65-F5344CB8AC3E}">
        <p14:creationId xmlns:p14="http://schemas.microsoft.com/office/powerpoint/2010/main" val="36187852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a:ln/>
        </p:spPr>
      </p:sp>
      <p:sp>
        <p:nvSpPr>
          <p:cNvPr id="11366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0" fontAlgn="base" latinLnBrk="0" hangingPunct="0">
              <a:spcAft>
                <a:spcPct val="0"/>
              </a:spcAft>
              <a:buClrTx/>
              <a:buSzTx/>
              <a:buFontTx/>
              <a:buNone/>
              <a:tabLst/>
              <a:defRPr/>
            </a:pPr>
            <a:r>
              <a:rPr lang="en-US" b="1" dirty="0"/>
              <a:t>Presenter Remarks: </a:t>
            </a:r>
          </a:p>
          <a:p>
            <a:r>
              <a:rPr lang="en-US" dirty="0"/>
              <a:t>For 30 seconds, think about what you would like to do with the new information you have learned today.</a:t>
            </a:r>
            <a:r>
              <a:rPr lang="en-US" baseline="0" dirty="0"/>
              <a:t> </a:t>
            </a:r>
            <a:r>
              <a:rPr lang="en-US" i="1" baseline="0" dirty="0"/>
              <a:t>Allow 30 seconds.</a:t>
            </a:r>
          </a:p>
          <a:p>
            <a:endParaRPr lang="en-US" baseline="0" dirty="0"/>
          </a:p>
          <a:p>
            <a:r>
              <a:rPr lang="en-US" baseline="0" dirty="0"/>
              <a:t>Now t</a:t>
            </a:r>
            <a:r>
              <a:rPr lang="en-US" dirty="0"/>
              <a:t>urn to your elbow partner and commit to one thing you</a:t>
            </a:r>
            <a:r>
              <a:rPr lang="en-US" baseline="0" dirty="0"/>
              <a:t> will do.</a:t>
            </a:r>
            <a:endParaRPr lang="en-US" dirty="0"/>
          </a:p>
        </p:txBody>
      </p:sp>
      <p:sp>
        <p:nvSpPr>
          <p:cNvPr id="2" name="Slide Number Placeholder 1">
            <a:extLst>
              <a:ext uri="{FF2B5EF4-FFF2-40B4-BE49-F238E27FC236}">
                <a16:creationId xmlns:a16="http://schemas.microsoft.com/office/drawing/2014/main" id="{A0975EB4-CF17-4028-8E29-26F1541D0BE6}"/>
              </a:ext>
            </a:extLst>
          </p:cNvPr>
          <p:cNvSpPr>
            <a:spLocks noGrp="1"/>
          </p:cNvSpPr>
          <p:nvPr>
            <p:ph type="sldNum" sz="quarter" idx="10"/>
          </p:nvPr>
        </p:nvSpPr>
        <p:spPr/>
        <p:txBody>
          <a:bodyPr/>
          <a:lstStyle/>
          <a:p>
            <a:fld id="{56EE7987-312B-4AAA-96D5-22C04B111186}" type="slidenum">
              <a:rPr lang="en-US" altLang="en-US" smtClean="0"/>
              <a:pPr/>
              <a:t>56</a:t>
            </a:fld>
            <a:endParaRPr lang="en-US" altLang="en-US"/>
          </a:p>
        </p:txBody>
      </p:sp>
    </p:spTree>
    <p:extLst>
      <p:ext uri="{BB962C8B-B14F-4D97-AF65-F5344CB8AC3E}">
        <p14:creationId xmlns:p14="http://schemas.microsoft.com/office/powerpoint/2010/main" val="36514900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spect="1" noChangeArrowheads="1" noTextEdit="1"/>
          </p:cNvSpPr>
          <p:nvPr>
            <p:ph type="sldImg"/>
          </p:nvPr>
        </p:nvSpPr>
        <p:spPr>
          <a:ln/>
        </p:spPr>
      </p:sp>
      <p:sp>
        <p:nvSpPr>
          <p:cNvPr id="11981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t>Presenter Remarks:</a:t>
            </a:r>
          </a:p>
          <a:p>
            <a:r>
              <a:rPr lang="en-US" dirty="0"/>
              <a:t>Thank you for coming!</a:t>
            </a:r>
          </a:p>
        </p:txBody>
      </p:sp>
      <p:sp>
        <p:nvSpPr>
          <p:cNvPr id="2" name="Slide Number Placeholder 1">
            <a:extLst>
              <a:ext uri="{FF2B5EF4-FFF2-40B4-BE49-F238E27FC236}">
                <a16:creationId xmlns:a16="http://schemas.microsoft.com/office/drawing/2014/main" id="{9135519F-0E6C-4AD2-976D-687F9EE47D91}"/>
              </a:ext>
            </a:extLst>
          </p:cNvPr>
          <p:cNvSpPr>
            <a:spLocks noGrp="1"/>
          </p:cNvSpPr>
          <p:nvPr>
            <p:ph type="sldNum" sz="quarter" idx="10"/>
          </p:nvPr>
        </p:nvSpPr>
        <p:spPr/>
        <p:txBody>
          <a:bodyPr/>
          <a:lstStyle/>
          <a:p>
            <a:fld id="{56EE7987-312B-4AAA-96D5-22C04B111186}" type="slidenum">
              <a:rPr lang="en-US" altLang="en-US" smtClean="0"/>
              <a:pPr/>
              <a:t>57</a:t>
            </a:fld>
            <a:endParaRPr lang="en-US" altLang="en-US"/>
          </a:p>
        </p:txBody>
      </p:sp>
    </p:spTree>
    <p:extLst>
      <p:ext uri="{BB962C8B-B14F-4D97-AF65-F5344CB8AC3E}">
        <p14:creationId xmlns:p14="http://schemas.microsoft.com/office/powerpoint/2010/main" val="24338358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DF57B4-8C25-7F41-9672-84CBE7B69B90}" type="slidenum">
              <a:rPr lang="en-US" altLang="en-US" smtClean="0"/>
              <a:pPr>
                <a:defRPr/>
              </a:pPr>
              <a:t>58</a:t>
            </a:fld>
            <a:endParaRPr lang="en-US" altLang="en-US"/>
          </a:p>
        </p:txBody>
      </p:sp>
    </p:spTree>
    <p:extLst>
      <p:ext uri="{BB962C8B-B14F-4D97-AF65-F5344CB8AC3E}">
        <p14:creationId xmlns:p14="http://schemas.microsoft.com/office/powerpoint/2010/main" val="2408839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xfrm>
            <a:off x="685800" y="4427538"/>
            <a:ext cx="5486400" cy="44196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Presenter Remarks: </a:t>
            </a:r>
            <a:endParaRPr kumimoji="0" lang="en-US" sz="1200" b="1" i="0" u="none" strike="noStrike" kern="1200" cap="none" spc="0" normalizeH="0" baseline="0" noProof="0" dirty="0">
              <a:ln>
                <a:noFill/>
              </a:ln>
              <a:effectLst/>
              <a:uLnTx/>
              <a:uFillTx/>
              <a:latin typeface="Arial" pitchFamily="34" charset="0"/>
              <a:ea typeface="ＭＳ Ｐゴシック" pitchFamily="34" charset="-128"/>
              <a:cs typeface="Arial"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charset="0"/>
              </a:rPr>
              <a:t>The purposes of the Preschool Learning Foundations are to promote a common understanding of TK children'</a:t>
            </a:r>
            <a:r>
              <a:rPr kumimoji="0" lang="en-US" altLang="ja-JP" sz="1200" b="0" i="0" u="none" strike="noStrike" kern="1200" cap="none" spc="0" normalizeH="0" baseline="0" noProof="0" dirty="0">
                <a:ln>
                  <a:noFill/>
                </a:ln>
                <a:effectLst/>
                <a:uLnTx/>
                <a:uFillTx/>
                <a:latin typeface="Arial" pitchFamily="34" charset="0"/>
                <a:ea typeface="ＭＳ Ｐゴシック" pitchFamily="34" charset="-128"/>
                <a:cs typeface="Arial" charset="0"/>
              </a:rPr>
              <a:t>s learning and to guide instructional practice. They describe the knowledge and skills that young children typically develop when provided with developmentally, culturally, and linguistically appropriate learning experiences. </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effectLst/>
              <a:uLnTx/>
              <a:uFillTx/>
              <a:latin typeface="Arial" pitchFamily="34" charset="0"/>
              <a:ea typeface="ＭＳ Ｐゴシック" pitchFamily="34" charset="-128"/>
              <a:cs typeface="Arial"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effectLst/>
                <a:uLnTx/>
                <a:uFillTx/>
                <a:latin typeface="Arial" pitchFamily="34" charset="0"/>
                <a:ea typeface="ＭＳ Ｐゴシック" pitchFamily="34" charset="-128"/>
                <a:cs typeface="Arial" charset="0"/>
              </a:rPr>
              <a:t>T</a:t>
            </a:r>
            <a:r>
              <a:rPr kumimoji="0" lang="en-US" altLang="ja-JP"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he Preschool Curriculum Framework </a:t>
            </a:r>
            <a:r>
              <a:rPr kumimoji="0" lang="en-US" altLang="ja-JP" sz="1200" b="0" i="0" u="none" strike="noStrike" kern="1200" cap="none" spc="0" normalizeH="0" baseline="0" noProof="0" dirty="0">
                <a:ln>
                  <a:noFill/>
                </a:ln>
                <a:effectLst/>
                <a:uLnTx/>
                <a:uFillTx/>
                <a:latin typeface="Arial" pitchFamily="34" charset="0"/>
                <a:ea typeface="ＭＳ Ｐゴシック" pitchFamily="34" charset="-128"/>
                <a:cs typeface="Arial" charset="0"/>
              </a:rPr>
              <a:t>was created as a companion to the Preschool Learning Foundations. </a:t>
            </a:r>
            <a:r>
              <a:rPr kumimoji="0" lang="en-US" altLang="ja-JP"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The framework ". . . presents strategies and information to enrich learning and development opportunities for all of California’s preschool [and TK] children" (PCF, Vol. 1, </a:t>
            </a:r>
            <a:r>
              <a:rPr kumimoji="0" lang="en-US" sz="1200" b="0" i="0" u="none" strike="noStrike" kern="1200" cap="none" spc="0" normalizeH="0" baseline="0" noProof="0" dirty="0">
                <a:ln>
                  <a:noFill/>
                </a:ln>
                <a:effectLst/>
                <a:uLnTx/>
                <a:uFillTx/>
                <a:latin typeface="Arial" pitchFamily="-1" charset="0"/>
                <a:ea typeface="ＭＳ Ｐゴシック" pitchFamily="-1" charset="-128"/>
                <a:cs typeface="ＭＳ Ｐゴシック" pitchFamily="-1" charset="-128"/>
              </a:rPr>
              <a:t>p. </a:t>
            </a:r>
            <a:r>
              <a:rPr kumimoji="0" lang="en-US" altLang="ja-JP"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v). </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charset="0"/>
              </a:rPr>
              <a:t>The Preschool Learning Foundations and the Preschool Curriculum Framework are designed to work together. While the foundations provide the background information to understand children's developing knowledge and skills (the "what"), the framework offers guidance on how teachers and programs can support the learning and development that are described in the foundations (the "how").</a:t>
            </a:r>
          </a:p>
          <a:p>
            <a:pPr marL="0" marR="0" lvl="0" indent="0" algn="l" defTabSz="457200" rtl="0" eaLnBrk="0" fontAlgn="base"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effectLst/>
              <a:uLnTx/>
              <a:uFillTx/>
              <a:latin typeface="Arial" pitchFamily="34" charset="0"/>
              <a:ea typeface="ＭＳ Ｐゴシック" pitchFamily="34" charset="-128"/>
              <a:cs typeface="Arial" pitchFamily="34" charset="0"/>
            </a:endParaRPr>
          </a:p>
          <a:p>
            <a:pPr marL="0" marR="0" lvl="0" indent="0" algn="l" defTabSz="457200" rtl="0" eaLnBrk="0" fontAlgn="base"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Extra Notes:</a:t>
            </a:r>
            <a:endPar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The Preschool Learning Foundations were developed with research-based evidence and are enhanced with expert practitioners' suggestions and examples. All foundations were written by a team of researchers with expertise in the given domain. A complete reference list of the source materials, along with detailed bibliographic notes for each of the developmental domains, can be found in the Preschool Learning Foundations. Sources used in the development of the foundations include: </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Documents from the California Department of Education, such as the </a:t>
            </a:r>
            <a:r>
              <a:rPr kumimoji="0" lang="en-US" sz="1200" b="0" i="1" u="none" strike="noStrike" kern="1200" cap="none" spc="0" normalizeH="0" baseline="0" noProof="0" dirty="0">
                <a:ln>
                  <a:noFill/>
                </a:ln>
                <a:effectLst/>
                <a:uLnTx/>
                <a:uFillTx/>
                <a:latin typeface="Arial" pitchFamily="34" charset="0"/>
                <a:ea typeface="ＭＳ Ｐゴシック" pitchFamily="34" charset="-128"/>
                <a:cs typeface="Arial" pitchFamily="34" charset="0"/>
              </a:rPr>
              <a:t>English-Language Arts Content Standards for California Public Schools, Kindergarten Through Grade Twelve</a:t>
            </a: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 (Language and Literacy, Introduction, p. 48, left column).</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Well-validated assessment tools such as the </a:t>
            </a:r>
            <a:r>
              <a:rPr kumimoji="0" lang="en-US" sz="1200" b="0" i="1" u="none" strike="noStrike" kern="1200" cap="none" spc="0" normalizeH="0" baseline="0" noProof="0" dirty="0">
                <a:ln>
                  <a:noFill/>
                </a:ln>
                <a:effectLst/>
                <a:uLnTx/>
                <a:uFillTx/>
                <a:latin typeface="Arial" pitchFamily="34" charset="0"/>
                <a:ea typeface="ＭＳ Ｐゴシック" pitchFamily="34" charset="-128"/>
                <a:cs typeface="Arial" pitchFamily="34" charset="0"/>
              </a:rPr>
              <a:t>Ages &amp; Stages Questionnaires (ASQ): A Parent-Completed, Child-Monitoring System</a:t>
            </a: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 (Social-Emotional, References and Source Materials, p. 36).</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General sources such as the </a:t>
            </a:r>
            <a:r>
              <a:rPr kumimoji="0" lang="en-US" sz="1200" b="0" i="1" u="none" strike="noStrike" kern="1200" cap="none" spc="0" normalizeH="0" baseline="0" noProof="0" dirty="0">
                <a:ln>
                  <a:noFill/>
                </a:ln>
                <a:effectLst/>
                <a:uLnTx/>
                <a:uFillTx/>
                <a:latin typeface="Arial" pitchFamily="34" charset="0"/>
                <a:ea typeface="ＭＳ Ｐゴシック" pitchFamily="34" charset="-128"/>
                <a:cs typeface="Arial" pitchFamily="34" charset="0"/>
              </a:rPr>
              <a:t>Report of the National Reading Panel 2000</a:t>
            </a: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 (Language and Literacy, Introduction, p. 73, left column).</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Early childhood education standards from other states such as Hawaii and Texas (Social-Emotional, Introduction, p. 5, footnote).</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endParaRPr>
          </a:p>
        </p:txBody>
      </p:sp>
      <p:sp>
        <p:nvSpPr>
          <p:cNvPr id="14340" name="Slide Number Placeholder 1"/>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8DD2BF54-F570-6641-860F-A6CC9FA76D93}" type="slidenum">
              <a:rPr lang="en-US">
                <a:cs typeface="Arial" charset="0"/>
              </a:rPr>
              <a:pPr/>
              <a:t>6</a:t>
            </a:fld>
            <a:endParaRPr lang="en-US">
              <a:cs typeface="Arial" charset="0"/>
            </a:endParaRPr>
          </a:p>
        </p:txBody>
      </p:sp>
    </p:spTree>
    <p:extLst>
      <p:ext uri="{BB962C8B-B14F-4D97-AF65-F5344CB8AC3E}">
        <p14:creationId xmlns:p14="http://schemas.microsoft.com/office/powerpoint/2010/main" val="3894390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a:ln/>
        </p:spPr>
      </p:sp>
      <p:sp>
        <p:nvSpPr>
          <p:cNvPr id="18434" name="Notes Placeholder 2"/>
          <p:cNvSpPr>
            <a:spLocks noGrp="1"/>
          </p:cNvSpPr>
          <p:nvPr>
            <p:ph type="body" idx="1"/>
          </p:nvPr>
        </p:nvSpPr>
        <p:spPr>
          <a:xfrm>
            <a:off x="457200" y="4408488"/>
            <a:ext cx="5715000" cy="42449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eaLnBrk="1" hangingPunct="1">
              <a:spcBef>
                <a:spcPct val="0"/>
              </a:spcBef>
            </a:pPr>
            <a:r>
              <a:rPr lang="en-US" b="1" dirty="0"/>
              <a:t>Presenter Remarks: </a:t>
            </a:r>
          </a:p>
          <a:p>
            <a:pPr eaLnBrk="1" hangingPunct="1">
              <a:spcBef>
                <a:spcPct val="0"/>
              </a:spcBef>
              <a:buFontTx/>
              <a:buNone/>
            </a:pPr>
            <a:r>
              <a:rPr lang="en-US" dirty="0"/>
              <a:t>The purpose of the foundations is to promote a common understanding of young children’</a:t>
            </a:r>
            <a:r>
              <a:rPr lang="en-US" altLang="ja-JP" dirty="0"/>
              <a:t>s learning and to guide instructional practice. </a:t>
            </a:r>
          </a:p>
          <a:p>
            <a:pPr eaLnBrk="1" hangingPunct="1">
              <a:spcBef>
                <a:spcPct val="0"/>
              </a:spcBef>
              <a:buFontTx/>
              <a:buChar char="•"/>
            </a:pPr>
            <a:endParaRPr lang="en-US" dirty="0"/>
          </a:p>
          <a:p>
            <a:pPr>
              <a:buFontTx/>
              <a:buNone/>
            </a:pPr>
            <a:r>
              <a:rPr lang="en-US" dirty="0"/>
              <a:t>As teachers plan learning environments and experiences, the foundations provide</a:t>
            </a:r>
            <a:r>
              <a:rPr lang="en-US" dirty="0">
                <a:solidFill>
                  <a:srgbClr val="FF0000"/>
                </a:solidFill>
              </a:rPr>
              <a:t> </a:t>
            </a:r>
            <a:r>
              <a:rPr lang="en-US" dirty="0"/>
              <a:t>background information to help teachers understand children’s developing knowledge and skills.</a:t>
            </a:r>
          </a:p>
          <a:p>
            <a:pPr>
              <a:buFontTx/>
              <a:buNone/>
            </a:pPr>
            <a:endParaRPr lang="en-US" dirty="0"/>
          </a:p>
          <a:p>
            <a:pPr eaLnBrk="1" hangingPunct="1">
              <a:buFontTx/>
              <a:buNone/>
            </a:pPr>
            <a:r>
              <a:rPr lang="en-US" dirty="0"/>
              <a:t>The Preschool Learning Foundations were developed with research-based evidence and are enhanced with suggestions and examples</a:t>
            </a:r>
            <a:r>
              <a:rPr lang="en-US" baseline="0" dirty="0"/>
              <a:t> from </a:t>
            </a:r>
            <a:r>
              <a:rPr lang="en-US" dirty="0"/>
              <a:t>expert practitioners. All foundations were written by a team of researchers with expertise in the various domains. </a:t>
            </a:r>
            <a:endParaRPr lang="en-US" dirty="0">
              <a:solidFill>
                <a:srgbClr val="FF0000"/>
              </a:solidFill>
            </a:endParaRPr>
          </a:p>
        </p:txBody>
      </p:sp>
      <p:sp>
        <p:nvSpPr>
          <p:cNvPr id="184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4B491ACC-203A-8A4F-88E7-56F46DB0E68A}" type="slidenum">
              <a:rPr lang="en-US">
                <a:cs typeface="Arial" charset="0"/>
              </a:rPr>
              <a:pPr/>
              <a:t>7</a:t>
            </a:fld>
            <a:endParaRPr lang="en-US">
              <a:cs typeface="Arial" charset="0"/>
            </a:endParaRPr>
          </a:p>
        </p:txBody>
      </p:sp>
    </p:spTree>
    <p:extLst>
      <p:ext uri="{BB962C8B-B14F-4D97-AF65-F5344CB8AC3E}">
        <p14:creationId xmlns:p14="http://schemas.microsoft.com/office/powerpoint/2010/main" val="1525327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ln/>
        </p:spPr>
      </p:sp>
      <p:sp>
        <p:nvSpPr>
          <p:cNvPr id="2048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t>Presenter Remarks:</a:t>
            </a:r>
          </a:p>
          <a:p>
            <a:r>
              <a:rPr lang="en-US" dirty="0"/>
              <a:t>In the Preschool Learning Foundations and</a:t>
            </a:r>
            <a:r>
              <a:rPr lang="en-US" baseline="0" dirty="0"/>
              <a:t> Preschool Curriculum Framework, </a:t>
            </a:r>
            <a:r>
              <a:rPr lang="en-US" dirty="0"/>
              <a:t>Comprehension and Analysis of Age-Appropriate text is a </a:t>
            </a:r>
            <a:r>
              <a:rPr lang="en-US" dirty="0" err="1"/>
              <a:t>substrand</a:t>
            </a:r>
            <a:r>
              <a:rPr lang="en-US" dirty="0"/>
              <a:t> within the Reading strand of the Language and Literacy domain.</a:t>
            </a:r>
          </a:p>
          <a:p>
            <a:endParaRPr lang="en-US" dirty="0"/>
          </a:p>
          <a:p>
            <a:r>
              <a:rPr lang="en-US" dirty="0"/>
              <a:t>“Teachers help children comprehend stories by talking with them as stories are shared and by asking questions and responding to the children’s comments and questions, such as ‘Why’d he do that?’ or ‘Why’s he crying’” (PCF,</a:t>
            </a:r>
            <a:r>
              <a:rPr lang="en-US" baseline="0" dirty="0"/>
              <a:t> Vol. 1</a:t>
            </a:r>
            <a:r>
              <a:rPr lang="en-US" dirty="0"/>
              <a:t>, p. 146)?</a:t>
            </a:r>
          </a:p>
          <a:p>
            <a:endParaRPr lang="en-US" dirty="0"/>
          </a:p>
          <a:p>
            <a:pPr marL="0" marR="0" lvl="0" indent="0" algn="l" defTabSz="457200" rtl="0" eaLnBrk="0" fontAlgn="base" latinLnBrk="0" hangingPunct="0">
              <a:lnSpc>
                <a:spcPct val="100000"/>
              </a:lnSpc>
              <a:spcBef>
                <a:spcPts val="0"/>
              </a:spcBef>
              <a:spcAft>
                <a:spcPct val="0"/>
              </a:spcAft>
              <a:buClrTx/>
              <a:buSzTx/>
              <a:buFontTx/>
              <a:buNone/>
              <a:tabLst/>
              <a:defRPr/>
            </a:pPr>
            <a:r>
              <a:rPr lang="en-US" sz="1200" kern="1200" dirty="0">
                <a:solidFill>
                  <a:schemeClr val="tx1"/>
                </a:solidFill>
                <a:effectLst/>
                <a:latin typeface="Arial" pitchFamily="34" charset="0"/>
                <a:ea typeface="ＭＳ Ｐゴシック" pitchFamily="34" charset="-128"/>
                <a:cs typeface="Arial" pitchFamily="34" charset="0"/>
              </a:rPr>
              <a:t>“Preschool children also learn to comprehend information books—books that tell about, for example, whales or vehicles; explain why it thunders during a storm; or how to make a cake” (PCF,</a:t>
            </a:r>
            <a:r>
              <a:rPr lang="en-US" sz="1200" kern="1200" baseline="0" dirty="0">
                <a:solidFill>
                  <a:schemeClr val="tx1"/>
                </a:solidFill>
                <a:effectLst/>
                <a:latin typeface="Arial" pitchFamily="34" charset="0"/>
                <a:ea typeface="ＭＳ Ｐゴシック" pitchFamily="34" charset="-128"/>
                <a:cs typeface="Arial" pitchFamily="34" charset="0"/>
              </a:rPr>
              <a:t> Vol. 1</a:t>
            </a:r>
            <a:r>
              <a:rPr lang="en-US" sz="1200" kern="1200" dirty="0">
                <a:solidFill>
                  <a:schemeClr val="tx1"/>
                </a:solidFill>
                <a:effectLst/>
                <a:latin typeface="Arial" pitchFamily="34" charset="0"/>
                <a:ea typeface="ＭＳ Ｐゴシック" pitchFamily="34" charset="-128"/>
                <a:cs typeface="Arial" pitchFamily="34" charset="0"/>
              </a:rPr>
              <a:t>, p. 146).</a:t>
            </a:r>
          </a:p>
          <a:p>
            <a:endParaRPr lang="en-US" dirty="0"/>
          </a:p>
        </p:txBody>
      </p:sp>
      <p:sp>
        <p:nvSpPr>
          <p:cNvPr id="2" name="Slide Number Placeholder 1">
            <a:extLst>
              <a:ext uri="{FF2B5EF4-FFF2-40B4-BE49-F238E27FC236}">
                <a16:creationId xmlns:a16="http://schemas.microsoft.com/office/drawing/2014/main" id="{75F54A85-8661-4566-A4DD-2F2339CD7BD7}"/>
              </a:ext>
            </a:extLst>
          </p:cNvPr>
          <p:cNvSpPr>
            <a:spLocks noGrp="1"/>
          </p:cNvSpPr>
          <p:nvPr>
            <p:ph type="sldNum" sz="quarter" idx="10"/>
          </p:nvPr>
        </p:nvSpPr>
        <p:spPr/>
        <p:txBody>
          <a:bodyPr/>
          <a:lstStyle/>
          <a:p>
            <a:fld id="{56EE7987-312B-4AAA-96D5-22C04B111186}" type="slidenum">
              <a:rPr lang="en-US" altLang="en-US" smtClean="0"/>
              <a:pPr/>
              <a:t>8</a:t>
            </a:fld>
            <a:endParaRPr lang="en-US" altLang="en-US"/>
          </a:p>
        </p:txBody>
      </p:sp>
    </p:spTree>
    <p:extLst>
      <p:ext uri="{BB962C8B-B14F-4D97-AF65-F5344CB8AC3E}">
        <p14:creationId xmlns:p14="http://schemas.microsoft.com/office/powerpoint/2010/main" val="1985206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ln/>
        </p:spPr>
      </p:sp>
      <p:sp>
        <p:nvSpPr>
          <p:cNvPr id="2253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eaLnBrk="1" hangingPunct="1"/>
            <a:r>
              <a:rPr lang="en-US" b="1" dirty="0"/>
              <a:t>Presenter Remarks: </a:t>
            </a:r>
          </a:p>
          <a:p>
            <a:pPr eaLnBrk="1" hangingPunct="1">
              <a:buFontTx/>
              <a:buNone/>
            </a:pPr>
            <a:r>
              <a:rPr lang="en-US" dirty="0"/>
              <a:t>The Preschool Learning Foundations describe what children should be able to do at around 48 (4 years old) and 60 months (5 years old).</a:t>
            </a:r>
          </a:p>
          <a:p>
            <a:pPr eaLnBrk="1" hangingPunct="1">
              <a:spcBef>
                <a:spcPct val="0"/>
              </a:spcBef>
              <a:buFontTx/>
              <a:buNone/>
            </a:pPr>
            <a:endParaRPr lang="en-US" dirty="0"/>
          </a:p>
          <a:p>
            <a:pPr>
              <a:buFontTx/>
              <a:buNone/>
            </a:pPr>
            <a:r>
              <a:rPr lang="en-US" dirty="0"/>
              <a:t>The foundations also assume that children have access to appropriate support in high quality programs.</a:t>
            </a:r>
            <a:r>
              <a:rPr lang="en-US" baseline="0" dirty="0"/>
              <a:t> </a:t>
            </a:r>
            <a:r>
              <a:rPr lang="en-US" dirty="0"/>
              <a:t>This includes:</a:t>
            </a:r>
          </a:p>
          <a:p>
            <a:pPr marL="171450" indent="-171450" eaLnBrk="1" hangingPunct="1">
              <a:spcBef>
                <a:spcPct val="0"/>
              </a:spcBef>
              <a:buFont typeface="Arial" panose="020B0604020202020204" pitchFamily="34" charset="0"/>
              <a:buChar char="•"/>
            </a:pPr>
            <a:r>
              <a:rPr lang="en-US" dirty="0"/>
              <a:t>Environments and experiences that encourage active, playful exploration and experimentation</a:t>
            </a:r>
          </a:p>
          <a:p>
            <a:pPr marL="171450" indent="-171450" eaLnBrk="1" hangingPunct="1">
              <a:spcBef>
                <a:spcPct val="0"/>
              </a:spcBef>
              <a:buFont typeface="Arial" panose="020B0604020202020204" pitchFamily="34" charset="0"/>
              <a:buChar char="•"/>
            </a:pPr>
            <a:r>
              <a:rPr lang="en-US" dirty="0"/>
              <a:t>Clearly defined learning centers where materials are rotated</a:t>
            </a:r>
          </a:p>
          <a:p>
            <a:pPr marL="171450" indent="-171450" eaLnBrk="1" hangingPunct="1">
              <a:spcBef>
                <a:spcPct val="0"/>
              </a:spcBef>
              <a:buFont typeface="Arial" panose="020B0604020202020204" pitchFamily="34" charset="0"/>
              <a:buChar char="•"/>
            </a:pPr>
            <a:r>
              <a:rPr lang="en-US" dirty="0"/>
              <a:t>Purposeful teaching to help children gain knowledge and skills</a:t>
            </a:r>
          </a:p>
          <a:p>
            <a:pPr marL="171450" indent="-171450" eaLnBrk="1" hangingPunct="1">
              <a:spcBef>
                <a:spcPct val="0"/>
              </a:spcBef>
              <a:buFont typeface="Arial" panose="020B0604020202020204" pitchFamily="34" charset="0"/>
              <a:buChar char="•"/>
            </a:pPr>
            <a:r>
              <a:rPr lang="en-US" dirty="0"/>
              <a:t>Predictable schedules and routines with large blocks of time for play and skillful integration of curriculum with an intentional focus on content</a:t>
            </a:r>
          </a:p>
          <a:p>
            <a:pPr marL="171450" indent="-171450" eaLnBrk="1" hangingPunct="1">
              <a:spcBef>
                <a:spcPct val="0"/>
              </a:spcBef>
              <a:buFont typeface="Arial" panose="020B0604020202020204" pitchFamily="34" charset="0"/>
              <a:buChar char="•"/>
            </a:pPr>
            <a:r>
              <a:rPr lang="en-US" dirty="0"/>
              <a:t>Specific support for English learners with staff that have knowledge of the stages of English-language acquisition</a:t>
            </a:r>
          </a:p>
          <a:p>
            <a:pPr marL="171450" indent="-171450" eaLnBrk="1" hangingPunct="1">
              <a:spcBef>
                <a:spcPct val="0"/>
              </a:spcBef>
              <a:buFont typeface="Arial" panose="020B0604020202020204" pitchFamily="34" charset="0"/>
              <a:buChar char="•"/>
            </a:pPr>
            <a:r>
              <a:rPr lang="en-US" dirty="0"/>
              <a:t>Accommodations and adaptations for children with disabilities and additional support when needed</a:t>
            </a:r>
          </a:p>
          <a:p>
            <a:pPr eaLnBrk="1" hangingPunct="1">
              <a:spcBef>
                <a:spcPct val="0"/>
              </a:spcBef>
              <a:buFontTx/>
              <a:buNone/>
            </a:pPr>
            <a:endParaRPr lang="en-US" dirty="0"/>
          </a:p>
          <a:p>
            <a:pPr eaLnBrk="1" hangingPunct="1">
              <a:spcBef>
                <a:spcPct val="0"/>
              </a:spcBef>
              <a:buFontTx/>
              <a:buNone/>
            </a:pPr>
            <a:r>
              <a:rPr lang="en-US" dirty="0"/>
              <a:t>Let’s take a closer look at one of the foundations for an example.</a:t>
            </a:r>
            <a:r>
              <a:rPr lang="en-US" baseline="0" dirty="0"/>
              <a:t> </a:t>
            </a:r>
            <a:r>
              <a:rPr lang="en-US" dirty="0"/>
              <a:t>Open the Preschool</a:t>
            </a:r>
            <a:r>
              <a:rPr lang="en-US" baseline="0" dirty="0"/>
              <a:t> Learning F</a:t>
            </a:r>
            <a:r>
              <a:rPr lang="en-US" dirty="0"/>
              <a:t>oundations and find a page where the age levels appear;</a:t>
            </a:r>
            <a:r>
              <a:rPr lang="en-US" baseline="0" dirty="0"/>
              <a:t> t</a:t>
            </a:r>
            <a:r>
              <a:rPr lang="en-US" dirty="0"/>
              <a:t>his is an example of a foundation page. </a:t>
            </a:r>
          </a:p>
          <a:p>
            <a:pPr eaLnBrk="1" hangingPunct="1">
              <a:spcBef>
                <a:spcPct val="0"/>
              </a:spcBef>
              <a:buFontTx/>
              <a:buNone/>
            </a:pPr>
            <a:endParaRPr lang="en-US" dirty="0"/>
          </a:p>
          <a:p>
            <a:pPr eaLnBrk="1" hangingPunct="1">
              <a:spcBef>
                <a:spcPct val="0"/>
              </a:spcBef>
              <a:buFontTx/>
              <a:buNone/>
            </a:pPr>
            <a:r>
              <a:rPr lang="en-US" dirty="0"/>
              <a:t>Look across the page at the developmental progression at around 48 months; notice the changes at 60 months of age. </a:t>
            </a:r>
            <a:r>
              <a:rPr lang="en-US" i="1" dirty="0"/>
              <a:t>Solicit a few participants to read what they see.</a:t>
            </a:r>
          </a:p>
          <a:p>
            <a:pPr>
              <a:buFontTx/>
              <a:buNone/>
            </a:pPr>
            <a:endParaRPr lang="en-US" dirty="0"/>
          </a:p>
          <a:p>
            <a:pPr>
              <a:buFontTx/>
              <a:buNone/>
            </a:pPr>
            <a:r>
              <a:rPr lang="en-US" i="1" dirty="0"/>
              <a:t>Summarize the exploration with the following key note:</a:t>
            </a:r>
            <a:r>
              <a:rPr lang="en-US" dirty="0"/>
              <a:t> Because children develop at different rates, the foundations were designed to support the belief that certain stages of development will occur at different times for all students.</a:t>
            </a:r>
            <a:r>
              <a:rPr lang="en-US" baseline="0" dirty="0"/>
              <a:t>  </a:t>
            </a:r>
            <a:r>
              <a:rPr lang="en-US" dirty="0"/>
              <a:t>You will notice “at or around” in the description. It is important to remember this variability occurs.</a:t>
            </a:r>
          </a:p>
          <a:p>
            <a:pPr eaLnBrk="1" hangingPunct="1"/>
            <a:endParaRPr lang="en-US" dirty="0"/>
          </a:p>
        </p:txBody>
      </p:sp>
      <p:sp>
        <p:nvSpPr>
          <p:cNvPr id="2" name="Slide Number Placeholder 1">
            <a:extLst>
              <a:ext uri="{FF2B5EF4-FFF2-40B4-BE49-F238E27FC236}">
                <a16:creationId xmlns:a16="http://schemas.microsoft.com/office/drawing/2014/main" id="{A08F2BC2-4AAB-43DF-9CDB-75FA2C888770}"/>
              </a:ext>
            </a:extLst>
          </p:cNvPr>
          <p:cNvSpPr>
            <a:spLocks noGrp="1"/>
          </p:cNvSpPr>
          <p:nvPr>
            <p:ph type="sldNum" sz="quarter" idx="10"/>
          </p:nvPr>
        </p:nvSpPr>
        <p:spPr/>
        <p:txBody>
          <a:bodyPr/>
          <a:lstStyle/>
          <a:p>
            <a:fld id="{56EE7987-312B-4AAA-96D5-22C04B111186}" type="slidenum">
              <a:rPr lang="en-US" altLang="en-US" smtClean="0"/>
              <a:pPr/>
              <a:t>9</a:t>
            </a:fld>
            <a:endParaRPr lang="en-US" altLang="en-US"/>
          </a:p>
        </p:txBody>
      </p:sp>
    </p:spTree>
    <p:extLst>
      <p:ext uri="{BB962C8B-B14F-4D97-AF65-F5344CB8AC3E}">
        <p14:creationId xmlns:p14="http://schemas.microsoft.com/office/powerpoint/2010/main" val="3041049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F413B6CB-8147-4F7A-B870-E04C0F3BFAA2}" type="slidenum">
              <a:rPr lang="en-US" altLang="en-US"/>
              <a:pPr/>
              <a:t>‹#›</a:t>
            </a:fld>
            <a:endParaRPr lang="en-US" altLang="en-US"/>
          </a:p>
        </p:txBody>
      </p:sp>
    </p:spTree>
    <p:extLst>
      <p:ext uri="{BB962C8B-B14F-4D97-AF65-F5344CB8AC3E}">
        <p14:creationId xmlns:p14="http://schemas.microsoft.com/office/powerpoint/2010/main" val="2385870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B33BE294-60CC-436D-88B2-D4BF60856491}" type="slidenum">
              <a:rPr lang="en-US" altLang="en-US"/>
              <a:pPr/>
              <a:t>‹#›</a:t>
            </a:fld>
            <a:endParaRPr lang="en-US" altLang="en-US"/>
          </a:p>
        </p:txBody>
      </p:sp>
    </p:spTree>
    <p:extLst>
      <p:ext uri="{BB962C8B-B14F-4D97-AF65-F5344CB8AC3E}">
        <p14:creationId xmlns:p14="http://schemas.microsoft.com/office/powerpoint/2010/main" val="1699433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5385E52D-5351-4ADF-AC79-8BBFED159FEE}" type="slidenum">
              <a:rPr lang="en-US" altLang="en-US"/>
              <a:pPr/>
              <a:t>‹#›</a:t>
            </a:fld>
            <a:endParaRPr lang="en-US" altLang="en-US"/>
          </a:p>
        </p:txBody>
      </p:sp>
    </p:spTree>
    <p:extLst>
      <p:ext uri="{BB962C8B-B14F-4D97-AF65-F5344CB8AC3E}">
        <p14:creationId xmlns:p14="http://schemas.microsoft.com/office/powerpoint/2010/main" val="232522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E5EF1F58-297D-44FB-84ED-1B63DB0C2A7A}" type="slidenum">
              <a:rPr lang="en-US" altLang="en-US"/>
              <a:pPr/>
              <a:t>‹#›</a:t>
            </a:fld>
            <a:endParaRPr lang="en-US" altLang="en-US"/>
          </a:p>
        </p:txBody>
      </p:sp>
    </p:spTree>
    <p:extLst>
      <p:ext uri="{BB962C8B-B14F-4D97-AF65-F5344CB8AC3E}">
        <p14:creationId xmlns:p14="http://schemas.microsoft.com/office/powerpoint/2010/main" val="688838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xfrm>
            <a:off x="8686800" y="0"/>
            <a:ext cx="457200" cy="365125"/>
          </a:xfrm>
        </p:spPr>
        <p:txBody>
          <a:bodyPr/>
          <a:lstStyle>
            <a:lvl1pPr>
              <a:defRPr/>
            </a:lvl1pPr>
          </a:lstStyle>
          <a:p>
            <a:fld id="{E5EF1F58-297D-44FB-84ED-1B63DB0C2A7A}" type="slidenum">
              <a:rPr lang="en-US" altLang="en-US"/>
              <a:pPr/>
              <a:t>‹#›</a:t>
            </a:fld>
            <a:endParaRPr lang="en-US" altLang="en-US"/>
          </a:p>
        </p:txBody>
      </p:sp>
    </p:spTree>
    <p:extLst>
      <p:ext uri="{BB962C8B-B14F-4D97-AF65-F5344CB8AC3E}">
        <p14:creationId xmlns:p14="http://schemas.microsoft.com/office/powerpoint/2010/main" val="734110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xfrm>
            <a:off x="8686800" y="0"/>
            <a:ext cx="457200" cy="365125"/>
          </a:xfrm>
        </p:spPr>
        <p:txBody>
          <a:bodyPr/>
          <a:lstStyle>
            <a:lvl1pPr>
              <a:defRPr/>
            </a:lvl1pPr>
          </a:lstStyle>
          <a:p>
            <a:fld id="{E5EF1F58-297D-44FB-84ED-1B63DB0C2A7A}" type="slidenum">
              <a:rPr lang="en-US" altLang="en-US"/>
              <a:pPr/>
              <a:t>‹#›</a:t>
            </a:fld>
            <a:endParaRPr lang="en-US" altLang="en-US"/>
          </a:p>
        </p:txBody>
      </p:sp>
    </p:spTree>
    <p:extLst>
      <p:ext uri="{BB962C8B-B14F-4D97-AF65-F5344CB8AC3E}">
        <p14:creationId xmlns:p14="http://schemas.microsoft.com/office/powerpoint/2010/main" val="2091718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982B1A15-4350-47B6-81AB-8160AA624447}" type="slidenum">
              <a:rPr lang="en-US" altLang="en-US"/>
              <a:pPr/>
              <a:t>‹#›</a:t>
            </a:fld>
            <a:endParaRPr lang="en-US" altLang="en-US"/>
          </a:p>
        </p:txBody>
      </p:sp>
    </p:spTree>
    <p:extLst>
      <p:ext uri="{BB962C8B-B14F-4D97-AF65-F5344CB8AC3E}">
        <p14:creationId xmlns:p14="http://schemas.microsoft.com/office/powerpoint/2010/main" val="1515595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6903D0AE-8B8E-44FE-8ED8-1813744AA544}" type="slidenum">
              <a:rPr lang="en-US" altLang="en-US"/>
              <a:pPr/>
              <a:t>‹#›</a:t>
            </a:fld>
            <a:endParaRPr lang="en-US" altLang="en-US"/>
          </a:p>
        </p:txBody>
      </p:sp>
    </p:spTree>
    <p:extLst>
      <p:ext uri="{BB962C8B-B14F-4D97-AF65-F5344CB8AC3E}">
        <p14:creationId xmlns:p14="http://schemas.microsoft.com/office/powerpoint/2010/main" val="1536157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9DF00A9A-952E-4E49-8D4A-8B4E6EB4D821}" type="slidenum">
              <a:rPr lang="en-US" altLang="en-US"/>
              <a:pPr/>
              <a:t>‹#›</a:t>
            </a:fld>
            <a:endParaRPr lang="en-US" altLang="en-US"/>
          </a:p>
        </p:txBody>
      </p:sp>
    </p:spTree>
    <p:extLst>
      <p:ext uri="{BB962C8B-B14F-4D97-AF65-F5344CB8AC3E}">
        <p14:creationId xmlns:p14="http://schemas.microsoft.com/office/powerpoint/2010/main" val="1942662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0C5E8BB9-4287-4043-A677-90138C13763E}" type="slidenum">
              <a:rPr lang="en-US" altLang="en-US"/>
              <a:pPr/>
              <a:t>‹#›</a:t>
            </a:fld>
            <a:endParaRPr lang="en-US" altLang="en-US"/>
          </a:p>
        </p:txBody>
      </p:sp>
    </p:spTree>
    <p:extLst>
      <p:ext uri="{BB962C8B-B14F-4D97-AF65-F5344CB8AC3E}">
        <p14:creationId xmlns:p14="http://schemas.microsoft.com/office/powerpoint/2010/main" val="947452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CE7BF1A4-AF08-4C09-A1CA-8D17E5A92444}" type="slidenum">
              <a:rPr lang="en-US" altLang="en-US"/>
              <a:pPr/>
              <a:t>‹#›</a:t>
            </a:fld>
            <a:endParaRPr lang="en-US" altLang="en-US"/>
          </a:p>
        </p:txBody>
      </p:sp>
    </p:spTree>
    <p:extLst>
      <p:ext uri="{BB962C8B-B14F-4D97-AF65-F5344CB8AC3E}">
        <p14:creationId xmlns:p14="http://schemas.microsoft.com/office/powerpoint/2010/main" val="1223335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3DD1D8A4-18A6-4FF6-B04A-C7B283AD30F4}" type="slidenum">
              <a:rPr lang="en-US" altLang="en-US"/>
              <a:pPr/>
              <a:t>‹#›</a:t>
            </a:fld>
            <a:endParaRPr lang="en-US" altLang="en-US"/>
          </a:p>
        </p:txBody>
      </p:sp>
    </p:spTree>
    <p:extLst>
      <p:ext uri="{BB962C8B-B14F-4D97-AF65-F5344CB8AC3E}">
        <p14:creationId xmlns:p14="http://schemas.microsoft.com/office/powerpoint/2010/main" val="3579186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DF93FF93-8C5E-4360-9360-8450B3B95506}" type="slidenum">
              <a:rPr lang="en-US" altLang="en-US"/>
              <a:pPr/>
              <a:t>‹#›</a:t>
            </a:fld>
            <a:endParaRPr lang="en-US" altLang="en-US"/>
          </a:p>
        </p:txBody>
      </p:sp>
    </p:spTree>
    <p:extLst>
      <p:ext uri="{BB962C8B-B14F-4D97-AF65-F5344CB8AC3E}">
        <p14:creationId xmlns:p14="http://schemas.microsoft.com/office/powerpoint/2010/main" val="825947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3D033CC6-6275-4BD1-ADE8-D92DDF91B7FD}" type="slidenum">
              <a:rPr lang="en-US" altLang="en-US"/>
              <a:pPr/>
              <a:t>‹#›</a:t>
            </a:fld>
            <a:endParaRPr lang="en-US" altLang="en-US"/>
          </a:p>
        </p:txBody>
      </p:sp>
    </p:spTree>
    <p:extLst>
      <p:ext uri="{BB962C8B-B14F-4D97-AF65-F5344CB8AC3E}">
        <p14:creationId xmlns:p14="http://schemas.microsoft.com/office/powerpoint/2010/main" val="4261342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8E1F3439-CA6F-45B3-A8D8-81E03875BA75}" type="slidenum">
              <a:rPr lang="en-US" altLang="en-US"/>
              <a:pPr/>
              <a:t>‹#›</a:t>
            </a:fld>
            <a:endParaRPr lang="en-US" altLang="en-US"/>
          </a:p>
        </p:txBody>
      </p:sp>
    </p:spTree>
    <p:extLst>
      <p:ext uri="{BB962C8B-B14F-4D97-AF65-F5344CB8AC3E}">
        <p14:creationId xmlns:p14="http://schemas.microsoft.com/office/powerpoint/2010/main" val="3519442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7C4DDC22-4D42-435B-A77C-36E9E7D50BF9}" type="slidenum">
              <a:rPr lang="en-US" altLang="en-US"/>
              <a:pPr/>
              <a:t>‹#›</a:t>
            </a:fld>
            <a:endParaRPr lang="en-US" altLang="en-US"/>
          </a:p>
        </p:txBody>
      </p:sp>
    </p:spTree>
    <p:extLst>
      <p:ext uri="{BB962C8B-B14F-4D97-AF65-F5344CB8AC3E}">
        <p14:creationId xmlns:p14="http://schemas.microsoft.com/office/powerpoint/2010/main" val="105350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90C8AB4D-B962-435E-8DDB-AB83D3BEF201}" type="slidenum">
              <a:rPr lang="en-US" altLang="en-US"/>
              <a:pPr/>
              <a:t>‹#›</a:t>
            </a:fld>
            <a:endParaRPr lang="en-US" altLang="en-US"/>
          </a:p>
        </p:txBody>
      </p:sp>
    </p:spTree>
    <p:extLst>
      <p:ext uri="{BB962C8B-B14F-4D97-AF65-F5344CB8AC3E}">
        <p14:creationId xmlns:p14="http://schemas.microsoft.com/office/powerpoint/2010/main" val="396491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2B88AC98-36A2-4286-A196-F9865964C470}" type="slidenum">
              <a:rPr lang="en-US" altLang="en-US"/>
              <a:pPr/>
              <a:t>‹#›</a:t>
            </a:fld>
            <a:endParaRPr lang="en-US" altLang="en-US"/>
          </a:p>
        </p:txBody>
      </p:sp>
    </p:spTree>
    <p:extLst>
      <p:ext uri="{BB962C8B-B14F-4D97-AF65-F5344CB8AC3E}">
        <p14:creationId xmlns:p14="http://schemas.microsoft.com/office/powerpoint/2010/main" val="8235910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E5EF1F58-297D-44FB-84ED-1B63DB0C2A7A}" type="slidenum">
              <a:rPr lang="en-US" altLang="en-US"/>
              <a:pPr/>
              <a:t>‹#›</a:t>
            </a:fld>
            <a:endParaRPr lang="en-US" altLang="en-US"/>
          </a:p>
        </p:txBody>
      </p:sp>
    </p:spTree>
    <p:extLst>
      <p:ext uri="{BB962C8B-B14F-4D97-AF65-F5344CB8AC3E}">
        <p14:creationId xmlns:p14="http://schemas.microsoft.com/office/powerpoint/2010/main" val="723810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3BEC61F3-A616-4E7E-9DBD-A37F0B738079}" type="slidenum">
              <a:rPr lang="en-US" altLang="en-US"/>
              <a:pPr/>
              <a:t>‹#›</a:t>
            </a:fld>
            <a:endParaRPr lang="en-US" altLang="en-US"/>
          </a:p>
        </p:txBody>
      </p:sp>
    </p:spTree>
    <p:extLst>
      <p:ext uri="{BB962C8B-B14F-4D97-AF65-F5344CB8AC3E}">
        <p14:creationId xmlns:p14="http://schemas.microsoft.com/office/powerpoint/2010/main" val="332479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7966F034-B699-48FE-A9DF-2E712CC1E217}" type="slidenum">
              <a:rPr lang="en-US" altLang="en-US"/>
              <a:pPr/>
              <a:t>‹#›</a:t>
            </a:fld>
            <a:endParaRPr lang="en-US" altLang="en-US"/>
          </a:p>
        </p:txBody>
      </p:sp>
    </p:spTree>
    <p:extLst>
      <p:ext uri="{BB962C8B-B14F-4D97-AF65-F5344CB8AC3E}">
        <p14:creationId xmlns:p14="http://schemas.microsoft.com/office/powerpoint/2010/main" val="4002625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708DDC5A-844A-4AA2-A537-14C81A4CF4CE}" type="slidenum">
              <a:rPr lang="en-US" altLang="en-US"/>
              <a:pPr/>
              <a:t>‹#›</a:t>
            </a:fld>
            <a:endParaRPr lang="en-US" altLang="en-US"/>
          </a:p>
        </p:txBody>
      </p:sp>
    </p:spTree>
    <p:extLst>
      <p:ext uri="{BB962C8B-B14F-4D97-AF65-F5344CB8AC3E}">
        <p14:creationId xmlns:p14="http://schemas.microsoft.com/office/powerpoint/2010/main" val="2882922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B6BE8785-5040-4364-95D1-BCE554E26813}" type="slidenum">
              <a:rPr lang="en-US" altLang="en-US"/>
              <a:pPr/>
              <a:t>‹#›</a:t>
            </a:fld>
            <a:endParaRPr lang="en-US" altLang="en-US"/>
          </a:p>
        </p:txBody>
      </p:sp>
    </p:spTree>
    <p:extLst>
      <p:ext uri="{BB962C8B-B14F-4D97-AF65-F5344CB8AC3E}">
        <p14:creationId xmlns:p14="http://schemas.microsoft.com/office/powerpoint/2010/main" val="2574783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C74020CA-2C02-4D21-98D0-2FD884782858}" type="slidenum">
              <a:rPr lang="en-US" altLang="en-US"/>
              <a:pPr/>
              <a:t>‹#›</a:t>
            </a:fld>
            <a:endParaRPr lang="en-US" altLang="en-US"/>
          </a:p>
        </p:txBody>
      </p:sp>
    </p:spTree>
    <p:extLst>
      <p:ext uri="{BB962C8B-B14F-4D97-AF65-F5344CB8AC3E}">
        <p14:creationId xmlns:p14="http://schemas.microsoft.com/office/powerpoint/2010/main" val="3918355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10AB01C6-D2C9-4A04-AD20-91701511BCAF}" type="slidenum">
              <a:rPr lang="en-US" altLang="en-US"/>
              <a:pPr/>
              <a:t>‹#›</a:t>
            </a:fld>
            <a:endParaRPr lang="en-US" altLang="en-US"/>
          </a:p>
        </p:txBody>
      </p:sp>
    </p:spTree>
    <p:extLst>
      <p:ext uri="{BB962C8B-B14F-4D97-AF65-F5344CB8AC3E}">
        <p14:creationId xmlns:p14="http://schemas.microsoft.com/office/powerpoint/2010/main" val="2800214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FAEED27F-6CA7-42F1-B53A-ADA40A189D7A}" type="slidenum">
              <a:rPr lang="en-US" altLang="en-US"/>
              <a:pPr/>
              <a:t>‹#›</a:t>
            </a:fld>
            <a:endParaRPr lang="en-US" altLang="en-US"/>
          </a:p>
        </p:txBody>
      </p:sp>
    </p:spTree>
    <p:extLst>
      <p:ext uri="{BB962C8B-B14F-4D97-AF65-F5344CB8AC3E}">
        <p14:creationId xmlns:p14="http://schemas.microsoft.com/office/powerpoint/2010/main" val="2499784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89DB5DA7-1B24-4370-B30B-AE68A4E4D612}" type="slidenum">
              <a:rPr lang="en-US" altLang="en-US"/>
              <a:pPr/>
              <a:t>‹#›</a:t>
            </a:fld>
            <a:endParaRPr lang="en-US" altLang="en-US"/>
          </a:p>
        </p:txBody>
      </p:sp>
    </p:spTree>
    <p:extLst>
      <p:ext uri="{BB962C8B-B14F-4D97-AF65-F5344CB8AC3E}">
        <p14:creationId xmlns:p14="http://schemas.microsoft.com/office/powerpoint/2010/main" val="41216810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BDBE6112-2B7A-4598-A97E-CD962F7DAE80}" type="slidenum">
              <a:rPr lang="en-US" altLang="en-US"/>
              <a:pPr/>
              <a:t>‹#›</a:t>
            </a:fld>
            <a:endParaRPr lang="en-US" altLang="en-US"/>
          </a:p>
        </p:txBody>
      </p:sp>
    </p:spTree>
    <p:extLst>
      <p:ext uri="{BB962C8B-B14F-4D97-AF65-F5344CB8AC3E}">
        <p14:creationId xmlns:p14="http://schemas.microsoft.com/office/powerpoint/2010/main" val="37083996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CA1B3705-9F9F-4F8C-89D3-57B6BF2A07F0}" type="slidenum">
              <a:rPr lang="en-US" altLang="en-US"/>
              <a:pPr/>
              <a:t>‹#›</a:t>
            </a:fld>
            <a:endParaRPr lang="en-US" altLang="en-US"/>
          </a:p>
        </p:txBody>
      </p:sp>
    </p:spTree>
    <p:extLst>
      <p:ext uri="{BB962C8B-B14F-4D97-AF65-F5344CB8AC3E}">
        <p14:creationId xmlns:p14="http://schemas.microsoft.com/office/powerpoint/2010/main" val="41705305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47F4CE7A-C1A4-40B1-AEA4-F89BAC5C96F3}" type="slidenum">
              <a:rPr lang="en-US" altLang="en-US"/>
              <a:pPr/>
              <a:t>‹#›</a:t>
            </a:fld>
            <a:endParaRPr lang="en-US" altLang="en-US"/>
          </a:p>
        </p:txBody>
      </p:sp>
    </p:spTree>
    <p:extLst>
      <p:ext uri="{BB962C8B-B14F-4D97-AF65-F5344CB8AC3E}">
        <p14:creationId xmlns:p14="http://schemas.microsoft.com/office/powerpoint/2010/main" val="3872621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E5EF1F58-297D-44FB-84ED-1B63DB0C2A7A}" type="slidenum">
              <a:rPr lang="en-US" altLang="en-US"/>
              <a:pPr/>
              <a:t>‹#›</a:t>
            </a:fld>
            <a:endParaRPr lang="en-US" altLang="en-US"/>
          </a:p>
        </p:txBody>
      </p:sp>
    </p:spTree>
    <p:extLst>
      <p:ext uri="{BB962C8B-B14F-4D97-AF65-F5344CB8AC3E}">
        <p14:creationId xmlns:p14="http://schemas.microsoft.com/office/powerpoint/2010/main" val="26359833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E5EF1F58-297D-44FB-84ED-1B63DB0C2A7A}" type="slidenum">
              <a:rPr lang="en-US" altLang="en-US"/>
              <a:pPr/>
              <a:t>‹#›</a:t>
            </a:fld>
            <a:endParaRPr lang="en-US" altLang="en-US"/>
          </a:p>
        </p:txBody>
      </p:sp>
    </p:spTree>
    <p:extLst>
      <p:ext uri="{BB962C8B-B14F-4D97-AF65-F5344CB8AC3E}">
        <p14:creationId xmlns:p14="http://schemas.microsoft.com/office/powerpoint/2010/main" val="25855063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hasCustomPrompt="1"/>
          </p:nvPr>
        </p:nvSpPr>
        <p:spPr>
          <a:xfrm>
            <a:off x="457200" y="1600200"/>
            <a:ext cx="4038600" cy="2185988"/>
          </a:xfrm>
        </p:spPr>
        <p:txBody>
          <a:bodyPr/>
          <a:lstStyle/>
          <a:p>
            <a:pPr lvl="0"/>
            <a:r>
              <a:rPr lang="en-US" dirty="0"/>
              <a:t>Click to edit Master text styles</a:t>
            </a:r>
          </a:p>
          <a:p>
            <a:pPr lvl="4"/>
            <a:r>
              <a:rPr lang="en-US" dirty="0"/>
              <a:t>Fifth level</a:t>
            </a:r>
          </a:p>
        </p:txBody>
      </p:sp>
      <p:sp>
        <p:nvSpPr>
          <p:cNvPr id="4" name="Content Placeholder 3"/>
          <p:cNvSpPr>
            <a:spLocks noGrp="1"/>
          </p:cNvSpPr>
          <p:nvPr>
            <p:ph sz="quarter" idx="2" hasCustomPrompt="1"/>
          </p:nvPr>
        </p:nvSpPr>
        <p:spPr>
          <a:xfrm>
            <a:off x="4648200" y="1600200"/>
            <a:ext cx="4038600" cy="2185988"/>
          </a:xfrm>
        </p:spPr>
        <p:txBody>
          <a:bodyPr/>
          <a:lstStyle/>
          <a:p>
            <a:pPr lvl="0"/>
            <a:r>
              <a:rPr lang="en-US" dirty="0"/>
              <a:t>Click to edit Master text styles</a:t>
            </a:r>
          </a:p>
          <a:p>
            <a:pPr lvl="4"/>
            <a:r>
              <a:rPr lang="en-US" dirty="0"/>
              <a:t>Fifth level</a:t>
            </a:r>
          </a:p>
        </p:txBody>
      </p:sp>
      <p:sp>
        <p:nvSpPr>
          <p:cNvPr id="5" name="Content Placeholder 4"/>
          <p:cNvSpPr>
            <a:spLocks noGrp="1"/>
          </p:cNvSpPr>
          <p:nvPr>
            <p:ph sz="quarter" idx="3" hasCustomPrompt="1"/>
          </p:nvPr>
        </p:nvSpPr>
        <p:spPr>
          <a:xfrm>
            <a:off x="457200" y="3968750"/>
            <a:ext cx="4038600" cy="917892"/>
          </a:xfrm>
        </p:spPr>
        <p:txBody>
          <a:bodyPr/>
          <a:lstStyle/>
          <a:p>
            <a:pPr lvl="0"/>
            <a:r>
              <a:rPr lang="en-US" dirty="0"/>
              <a:t>Click to edit Master text styles</a:t>
            </a:r>
          </a:p>
        </p:txBody>
      </p:sp>
      <p:sp>
        <p:nvSpPr>
          <p:cNvPr id="6" name="Content Placeholder 5"/>
          <p:cNvSpPr>
            <a:spLocks noGrp="1"/>
          </p:cNvSpPr>
          <p:nvPr>
            <p:ph sz="quarter" idx="4" hasCustomPrompt="1"/>
          </p:nvPr>
        </p:nvSpPr>
        <p:spPr>
          <a:xfrm>
            <a:off x="4648200" y="3938589"/>
            <a:ext cx="4038600" cy="948054"/>
          </a:xfrm>
        </p:spPr>
        <p:txBody>
          <a:bodyPr/>
          <a:lstStyle/>
          <a:p>
            <a:pPr lvl="0"/>
            <a:r>
              <a:rPr lang="en-US" dirty="0"/>
              <a:t>Click to edit Master text styles</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E5EF1F58-297D-44FB-84ED-1B63DB0C2A7A}" type="slidenum">
              <a:rPr lang="en-US" altLang="en-US"/>
              <a:pPr/>
              <a:t>‹#›</a:t>
            </a:fld>
            <a:endParaRPr lang="en-US" altLang="en-US"/>
          </a:p>
        </p:txBody>
      </p:sp>
      <p:sp>
        <p:nvSpPr>
          <p:cNvPr id="8" name="Content Placeholder 4"/>
          <p:cNvSpPr>
            <a:spLocks noGrp="1"/>
          </p:cNvSpPr>
          <p:nvPr>
            <p:ph sz="quarter" idx="11" hasCustomPrompt="1"/>
          </p:nvPr>
        </p:nvSpPr>
        <p:spPr>
          <a:xfrm>
            <a:off x="457200" y="4886642"/>
            <a:ext cx="4038600" cy="917892"/>
          </a:xfrm>
        </p:spPr>
        <p:txBody>
          <a:bodyPr/>
          <a:lstStyle/>
          <a:p>
            <a:pPr lvl="0"/>
            <a:r>
              <a:rPr lang="en-US" dirty="0"/>
              <a:t>Click to edit Master text styles</a:t>
            </a:r>
          </a:p>
        </p:txBody>
      </p:sp>
      <p:sp>
        <p:nvSpPr>
          <p:cNvPr id="9" name="Content Placeholder 4"/>
          <p:cNvSpPr>
            <a:spLocks noGrp="1"/>
          </p:cNvSpPr>
          <p:nvPr>
            <p:ph sz="quarter" idx="12" hasCustomPrompt="1"/>
          </p:nvPr>
        </p:nvSpPr>
        <p:spPr>
          <a:xfrm>
            <a:off x="4648200" y="4886643"/>
            <a:ext cx="4038600" cy="917892"/>
          </a:xfrm>
        </p:spPr>
        <p:txBody>
          <a:bodyPr/>
          <a:lstStyle/>
          <a:p>
            <a:pPr lvl="0"/>
            <a:r>
              <a:rPr lang="en-US" dirty="0"/>
              <a:t>Click to edit Master text styles</a:t>
            </a:r>
          </a:p>
        </p:txBody>
      </p:sp>
      <p:sp>
        <p:nvSpPr>
          <p:cNvPr id="10" name="Content Placeholder 4"/>
          <p:cNvSpPr>
            <a:spLocks noGrp="1"/>
          </p:cNvSpPr>
          <p:nvPr>
            <p:ph sz="quarter" idx="13" hasCustomPrompt="1"/>
          </p:nvPr>
        </p:nvSpPr>
        <p:spPr>
          <a:xfrm>
            <a:off x="457200" y="5804535"/>
            <a:ext cx="4038600" cy="917892"/>
          </a:xfrm>
        </p:spPr>
        <p:txBody>
          <a:bodyPr/>
          <a:lstStyle/>
          <a:p>
            <a:pPr lvl="0"/>
            <a:r>
              <a:rPr lang="en-US" dirty="0"/>
              <a:t>Click to edit Master text styles</a:t>
            </a:r>
          </a:p>
        </p:txBody>
      </p:sp>
      <p:sp>
        <p:nvSpPr>
          <p:cNvPr id="11" name="Content Placeholder 4"/>
          <p:cNvSpPr>
            <a:spLocks noGrp="1"/>
          </p:cNvSpPr>
          <p:nvPr>
            <p:ph sz="quarter" idx="14" hasCustomPrompt="1"/>
          </p:nvPr>
        </p:nvSpPr>
        <p:spPr>
          <a:xfrm>
            <a:off x="4648200" y="5804534"/>
            <a:ext cx="4038600" cy="917892"/>
          </a:xfrm>
        </p:spPr>
        <p:txBody>
          <a:bodyPr/>
          <a:lstStyle/>
          <a:p>
            <a:pPr lvl="0"/>
            <a:r>
              <a:rPr lang="en-US" dirty="0"/>
              <a:t>Click to edit Master text styles</a:t>
            </a:r>
          </a:p>
        </p:txBody>
      </p:sp>
    </p:spTree>
    <p:extLst>
      <p:ext uri="{BB962C8B-B14F-4D97-AF65-F5344CB8AC3E}">
        <p14:creationId xmlns:p14="http://schemas.microsoft.com/office/powerpoint/2010/main" val="362720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15410E3B-9162-4089-93EA-17B606053D97}" type="slidenum">
              <a:rPr lang="en-US" altLang="en-US"/>
              <a:pPr/>
              <a:t>‹#›</a:t>
            </a:fld>
            <a:endParaRPr lang="en-US" altLang="en-US"/>
          </a:p>
        </p:txBody>
      </p:sp>
    </p:spTree>
    <p:extLst>
      <p:ext uri="{BB962C8B-B14F-4D97-AF65-F5344CB8AC3E}">
        <p14:creationId xmlns:p14="http://schemas.microsoft.com/office/powerpoint/2010/main" val="38409622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A3489BED-CF29-4D3B-BD38-797C47D94F6E}" type="slidenum">
              <a:rPr lang="en-US" altLang="en-US"/>
              <a:pPr/>
              <a:t>‹#›</a:t>
            </a:fld>
            <a:endParaRPr lang="en-US" altLang="en-US"/>
          </a:p>
        </p:txBody>
      </p:sp>
    </p:spTree>
    <p:extLst>
      <p:ext uri="{BB962C8B-B14F-4D97-AF65-F5344CB8AC3E}">
        <p14:creationId xmlns:p14="http://schemas.microsoft.com/office/powerpoint/2010/main" val="12827790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868440D1-1C26-48C4-AD6C-D18BD75E7D3F}" type="slidenum">
              <a:rPr lang="en-US" altLang="en-US"/>
              <a:pPr/>
              <a:t>‹#›</a:t>
            </a:fld>
            <a:endParaRPr lang="en-US" altLang="en-US"/>
          </a:p>
        </p:txBody>
      </p:sp>
    </p:spTree>
    <p:extLst>
      <p:ext uri="{BB962C8B-B14F-4D97-AF65-F5344CB8AC3E}">
        <p14:creationId xmlns:p14="http://schemas.microsoft.com/office/powerpoint/2010/main" val="5988258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851FD15F-0156-49C8-892D-918EAC6C8CAC}" type="slidenum">
              <a:rPr lang="en-US" altLang="en-US"/>
              <a:pPr/>
              <a:t>‹#›</a:t>
            </a:fld>
            <a:endParaRPr lang="en-US" altLang="en-US"/>
          </a:p>
        </p:txBody>
      </p:sp>
    </p:spTree>
    <p:extLst>
      <p:ext uri="{BB962C8B-B14F-4D97-AF65-F5344CB8AC3E}">
        <p14:creationId xmlns:p14="http://schemas.microsoft.com/office/powerpoint/2010/main" val="41252520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A8FC9063-C193-43B7-9015-3C5A91ADA5C0}" type="slidenum">
              <a:rPr lang="en-US" altLang="en-US"/>
              <a:pPr/>
              <a:t>‹#›</a:t>
            </a:fld>
            <a:endParaRPr lang="en-US" altLang="en-US"/>
          </a:p>
        </p:txBody>
      </p:sp>
    </p:spTree>
    <p:extLst>
      <p:ext uri="{BB962C8B-B14F-4D97-AF65-F5344CB8AC3E}">
        <p14:creationId xmlns:p14="http://schemas.microsoft.com/office/powerpoint/2010/main" val="26860963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CCB65FB3-0601-456C-AEBA-99B5DF21D8E8}" type="slidenum">
              <a:rPr lang="en-US" altLang="en-US"/>
              <a:pPr/>
              <a:t>‹#›</a:t>
            </a:fld>
            <a:endParaRPr lang="en-US" altLang="en-US"/>
          </a:p>
        </p:txBody>
      </p:sp>
    </p:spTree>
    <p:extLst>
      <p:ext uri="{BB962C8B-B14F-4D97-AF65-F5344CB8AC3E}">
        <p14:creationId xmlns:p14="http://schemas.microsoft.com/office/powerpoint/2010/main" val="12378681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F2C62604-C2D8-4857-8147-95D1984E782B}" type="slidenum">
              <a:rPr lang="en-US" altLang="en-US"/>
              <a:pPr/>
              <a:t>‹#›</a:t>
            </a:fld>
            <a:endParaRPr lang="en-US" altLang="en-US"/>
          </a:p>
        </p:txBody>
      </p:sp>
    </p:spTree>
    <p:extLst>
      <p:ext uri="{BB962C8B-B14F-4D97-AF65-F5344CB8AC3E}">
        <p14:creationId xmlns:p14="http://schemas.microsoft.com/office/powerpoint/2010/main" val="34668340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81FB4A03-2603-4E80-9F46-FBEA4B2D7EB7}" type="slidenum">
              <a:rPr lang="en-US" altLang="en-US"/>
              <a:pPr/>
              <a:t>‹#›</a:t>
            </a:fld>
            <a:endParaRPr lang="en-US" altLang="en-US"/>
          </a:p>
        </p:txBody>
      </p:sp>
    </p:spTree>
    <p:extLst>
      <p:ext uri="{BB962C8B-B14F-4D97-AF65-F5344CB8AC3E}">
        <p14:creationId xmlns:p14="http://schemas.microsoft.com/office/powerpoint/2010/main" val="16003489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F2D66A60-A9F0-498F-817B-6AAFFFAF4ACF}" type="slidenum">
              <a:rPr lang="en-US" altLang="en-US"/>
              <a:pPr/>
              <a:t>‹#›</a:t>
            </a:fld>
            <a:endParaRPr lang="en-US" altLang="en-US"/>
          </a:p>
        </p:txBody>
      </p:sp>
    </p:spTree>
    <p:extLst>
      <p:ext uri="{BB962C8B-B14F-4D97-AF65-F5344CB8AC3E}">
        <p14:creationId xmlns:p14="http://schemas.microsoft.com/office/powerpoint/2010/main" val="4332285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C1ECEF87-26C5-4236-B8BA-A14E9B93E198}" type="slidenum">
              <a:rPr lang="en-US" altLang="en-US"/>
              <a:pPr/>
              <a:t>‹#›</a:t>
            </a:fld>
            <a:endParaRPr lang="en-US" altLang="en-US"/>
          </a:p>
        </p:txBody>
      </p:sp>
    </p:spTree>
    <p:extLst>
      <p:ext uri="{BB962C8B-B14F-4D97-AF65-F5344CB8AC3E}">
        <p14:creationId xmlns:p14="http://schemas.microsoft.com/office/powerpoint/2010/main" val="41501009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7AE5EA4C-029D-4903-8F56-B1E35A65975A}" type="slidenum">
              <a:rPr lang="en-US" altLang="en-US"/>
              <a:pPr/>
              <a:t>‹#›</a:t>
            </a:fld>
            <a:endParaRPr lang="en-US" altLang="en-US"/>
          </a:p>
        </p:txBody>
      </p:sp>
    </p:spTree>
    <p:extLst>
      <p:ext uri="{BB962C8B-B14F-4D97-AF65-F5344CB8AC3E}">
        <p14:creationId xmlns:p14="http://schemas.microsoft.com/office/powerpoint/2010/main" val="3105217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E436384A-DEC4-49EB-8EED-3E4881782F01}" type="slidenum">
              <a:rPr lang="en-US" altLang="en-US"/>
              <a:pPr/>
              <a:t>‹#›</a:t>
            </a:fld>
            <a:endParaRPr lang="en-US" altLang="en-US"/>
          </a:p>
        </p:txBody>
      </p:sp>
    </p:spTree>
    <p:extLst>
      <p:ext uri="{BB962C8B-B14F-4D97-AF65-F5344CB8AC3E}">
        <p14:creationId xmlns:p14="http://schemas.microsoft.com/office/powerpoint/2010/main" val="27113492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99776236-D0AB-416B-8F69-69B531DB0CAE}" type="slidenum">
              <a:rPr lang="en-US" altLang="en-US"/>
              <a:pPr/>
              <a:t>‹#›</a:t>
            </a:fld>
            <a:endParaRPr lang="en-US" altLang="en-US"/>
          </a:p>
        </p:txBody>
      </p:sp>
    </p:spTree>
    <p:extLst>
      <p:ext uri="{BB962C8B-B14F-4D97-AF65-F5344CB8AC3E}">
        <p14:creationId xmlns:p14="http://schemas.microsoft.com/office/powerpoint/2010/main" val="15704785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375BFD89-2917-418B-A465-84786CF805C7}" type="slidenum">
              <a:rPr lang="en-US" altLang="en-US"/>
              <a:pPr/>
              <a:t>‹#›</a:t>
            </a:fld>
            <a:endParaRPr lang="en-US" altLang="en-US"/>
          </a:p>
        </p:txBody>
      </p:sp>
    </p:spTree>
    <p:extLst>
      <p:ext uri="{BB962C8B-B14F-4D97-AF65-F5344CB8AC3E}">
        <p14:creationId xmlns:p14="http://schemas.microsoft.com/office/powerpoint/2010/main" val="31856886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1D81D8C8-53AC-4D62-B4A0-778A96B2C57A}" type="slidenum">
              <a:rPr lang="en-US" altLang="en-US"/>
              <a:pPr/>
              <a:t>‹#›</a:t>
            </a:fld>
            <a:endParaRPr lang="en-US" altLang="en-US"/>
          </a:p>
        </p:txBody>
      </p:sp>
    </p:spTree>
    <p:extLst>
      <p:ext uri="{BB962C8B-B14F-4D97-AF65-F5344CB8AC3E}">
        <p14:creationId xmlns:p14="http://schemas.microsoft.com/office/powerpoint/2010/main" val="21515327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203DE337-7DE0-4E6C-A2BD-00AAAFEAC29E}" type="slidenum">
              <a:rPr lang="en-US" altLang="en-US"/>
              <a:pPr/>
              <a:t>‹#›</a:t>
            </a:fld>
            <a:endParaRPr lang="en-US" altLang="en-US"/>
          </a:p>
        </p:txBody>
      </p:sp>
    </p:spTree>
    <p:extLst>
      <p:ext uri="{BB962C8B-B14F-4D97-AF65-F5344CB8AC3E}">
        <p14:creationId xmlns:p14="http://schemas.microsoft.com/office/powerpoint/2010/main" val="24523455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hasCustomPrompt="1"/>
          </p:nvPr>
        </p:nvSpPr>
        <p:spPr>
          <a:xfrm>
            <a:off x="457200" y="1600200"/>
            <a:ext cx="4038600" cy="2185988"/>
          </a:xfrm>
        </p:spPr>
        <p:txBody>
          <a:bodyPr/>
          <a:lstStyle/>
          <a:p>
            <a:pPr lvl="0"/>
            <a:r>
              <a:rPr lang="en-US" dirty="0"/>
              <a:t>Click to edit Master text styles</a:t>
            </a:r>
          </a:p>
          <a:p>
            <a:pPr lvl="4"/>
            <a:r>
              <a:rPr lang="en-US" dirty="0"/>
              <a:t>Fifth level</a:t>
            </a:r>
          </a:p>
        </p:txBody>
      </p:sp>
      <p:sp>
        <p:nvSpPr>
          <p:cNvPr id="4" name="Content Placeholder 3"/>
          <p:cNvSpPr>
            <a:spLocks noGrp="1"/>
          </p:cNvSpPr>
          <p:nvPr>
            <p:ph sz="quarter" idx="2" hasCustomPrompt="1"/>
          </p:nvPr>
        </p:nvSpPr>
        <p:spPr>
          <a:xfrm>
            <a:off x="4648200" y="1600200"/>
            <a:ext cx="4038600" cy="2185988"/>
          </a:xfrm>
        </p:spPr>
        <p:txBody>
          <a:bodyPr/>
          <a:lstStyle/>
          <a:p>
            <a:pPr lvl="0"/>
            <a:r>
              <a:rPr lang="en-US" dirty="0"/>
              <a:t>Click to edit Master text styles</a:t>
            </a:r>
          </a:p>
          <a:p>
            <a:pPr lvl="4"/>
            <a:r>
              <a:rPr lang="en-US" dirty="0"/>
              <a:t>Fifth level</a:t>
            </a:r>
          </a:p>
        </p:txBody>
      </p:sp>
      <p:sp>
        <p:nvSpPr>
          <p:cNvPr id="5" name="Content Placeholder 4"/>
          <p:cNvSpPr>
            <a:spLocks noGrp="1"/>
          </p:cNvSpPr>
          <p:nvPr>
            <p:ph sz="quarter" idx="3" hasCustomPrompt="1"/>
          </p:nvPr>
        </p:nvSpPr>
        <p:spPr>
          <a:xfrm>
            <a:off x="457200" y="3968750"/>
            <a:ext cx="4038600" cy="917892"/>
          </a:xfrm>
        </p:spPr>
        <p:txBody>
          <a:bodyPr/>
          <a:lstStyle/>
          <a:p>
            <a:pPr lvl="0"/>
            <a:r>
              <a:rPr lang="en-US" dirty="0"/>
              <a:t>Click to edit Master text styles</a:t>
            </a:r>
          </a:p>
        </p:txBody>
      </p:sp>
      <p:sp>
        <p:nvSpPr>
          <p:cNvPr id="6" name="Content Placeholder 5"/>
          <p:cNvSpPr>
            <a:spLocks noGrp="1"/>
          </p:cNvSpPr>
          <p:nvPr>
            <p:ph sz="quarter" idx="4" hasCustomPrompt="1"/>
          </p:nvPr>
        </p:nvSpPr>
        <p:spPr>
          <a:xfrm>
            <a:off x="4648200" y="3938589"/>
            <a:ext cx="4038600" cy="948054"/>
          </a:xfrm>
        </p:spPr>
        <p:txBody>
          <a:bodyPr/>
          <a:lstStyle/>
          <a:p>
            <a:pPr lvl="0"/>
            <a:r>
              <a:rPr lang="en-US" dirty="0"/>
              <a:t>Click to edit Master text styles</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E5EF1F58-297D-44FB-84ED-1B63DB0C2A7A}" type="slidenum">
              <a:rPr lang="en-US" altLang="en-US"/>
              <a:pPr/>
              <a:t>‹#›</a:t>
            </a:fld>
            <a:endParaRPr lang="en-US" altLang="en-US" dirty="0"/>
          </a:p>
        </p:txBody>
      </p:sp>
      <p:sp>
        <p:nvSpPr>
          <p:cNvPr id="8" name="Content Placeholder 4"/>
          <p:cNvSpPr>
            <a:spLocks noGrp="1"/>
          </p:cNvSpPr>
          <p:nvPr>
            <p:ph sz="quarter" idx="11" hasCustomPrompt="1"/>
          </p:nvPr>
        </p:nvSpPr>
        <p:spPr>
          <a:xfrm>
            <a:off x="457200" y="4886642"/>
            <a:ext cx="4038600" cy="917892"/>
          </a:xfrm>
        </p:spPr>
        <p:txBody>
          <a:bodyPr/>
          <a:lstStyle/>
          <a:p>
            <a:pPr lvl="0"/>
            <a:r>
              <a:rPr lang="en-US" dirty="0"/>
              <a:t>Click to edit Master text styles</a:t>
            </a:r>
          </a:p>
        </p:txBody>
      </p:sp>
      <p:sp>
        <p:nvSpPr>
          <p:cNvPr id="9" name="Content Placeholder 4"/>
          <p:cNvSpPr>
            <a:spLocks noGrp="1"/>
          </p:cNvSpPr>
          <p:nvPr>
            <p:ph sz="quarter" idx="12" hasCustomPrompt="1"/>
          </p:nvPr>
        </p:nvSpPr>
        <p:spPr>
          <a:xfrm>
            <a:off x="4648200" y="4886643"/>
            <a:ext cx="4038600" cy="917892"/>
          </a:xfrm>
        </p:spPr>
        <p:txBody>
          <a:bodyPr/>
          <a:lstStyle/>
          <a:p>
            <a:pPr lvl="0"/>
            <a:r>
              <a:rPr lang="en-US" dirty="0"/>
              <a:t>Click to edit Master text styles</a:t>
            </a:r>
          </a:p>
        </p:txBody>
      </p:sp>
      <p:sp>
        <p:nvSpPr>
          <p:cNvPr id="10" name="Content Placeholder 4"/>
          <p:cNvSpPr>
            <a:spLocks noGrp="1"/>
          </p:cNvSpPr>
          <p:nvPr>
            <p:ph sz="quarter" idx="13" hasCustomPrompt="1"/>
          </p:nvPr>
        </p:nvSpPr>
        <p:spPr>
          <a:xfrm>
            <a:off x="457200" y="5804535"/>
            <a:ext cx="4038600" cy="917892"/>
          </a:xfrm>
        </p:spPr>
        <p:txBody>
          <a:bodyPr/>
          <a:lstStyle/>
          <a:p>
            <a:pPr lvl="0"/>
            <a:r>
              <a:rPr lang="en-US" dirty="0"/>
              <a:t>Click to edit Master text styles</a:t>
            </a:r>
          </a:p>
        </p:txBody>
      </p:sp>
      <p:sp>
        <p:nvSpPr>
          <p:cNvPr id="11" name="Content Placeholder 4"/>
          <p:cNvSpPr>
            <a:spLocks noGrp="1"/>
          </p:cNvSpPr>
          <p:nvPr>
            <p:ph sz="quarter" idx="14" hasCustomPrompt="1"/>
          </p:nvPr>
        </p:nvSpPr>
        <p:spPr>
          <a:xfrm>
            <a:off x="4648200" y="5804534"/>
            <a:ext cx="4038600" cy="917892"/>
          </a:xfrm>
        </p:spPr>
        <p:txBody>
          <a:bodyPr/>
          <a:lstStyle/>
          <a:p>
            <a:pPr lvl="0"/>
            <a:r>
              <a:rPr lang="en-US" dirty="0"/>
              <a:t>Click to edit Master text styles</a:t>
            </a:r>
          </a:p>
        </p:txBody>
      </p:sp>
    </p:spTree>
    <p:extLst>
      <p:ext uri="{BB962C8B-B14F-4D97-AF65-F5344CB8AC3E}">
        <p14:creationId xmlns:p14="http://schemas.microsoft.com/office/powerpoint/2010/main" val="323219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813F7510-91AA-4E75-BEB8-4489C67D8923}" type="slidenum">
              <a:rPr lang="en-US" altLang="en-US"/>
              <a:pPr/>
              <a:t>‹#›</a:t>
            </a:fld>
            <a:endParaRPr lang="en-US" altLang="en-US"/>
          </a:p>
        </p:txBody>
      </p:sp>
    </p:spTree>
    <p:extLst>
      <p:ext uri="{BB962C8B-B14F-4D97-AF65-F5344CB8AC3E}">
        <p14:creationId xmlns:p14="http://schemas.microsoft.com/office/powerpoint/2010/main" val="1969703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A49D72D0-9E64-4B1C-AB64-68FD03F07EE0}" type="slidenum">
              <a:rPr lang="en-US" altLang="en-US"/>
              <a:pPr/>
              <a:t>‹#›</a:t>
            </a:fld>
            <a:endParaRPr lang="en-US" altLang="en-US"/>
          </a:p>
        </p:txBody>
      </p:sp>
    </p:spTree>
    <p:extLst>
      <p:ext uri="{BB962C8B-B14F-4D97-AF65-F5344CB8AC3E}">
        <p14:creationId xmlns:p14="http://schemas.microsoft.com/office/powerpoint/2010/main" val="3216055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CDFC3040-71D6-4951-B826-5E93683D7415}" type="slidenum">
              <a:rPr lang="en-US" altLang="en-US"/>
              <a:pPr/>
              <a:t>‹#›</a:t>
            </a:fld>
            <a:endParaRPr lang="en-US" altLang="en-US"/>
          </a:p>
        </p:txBody>
      </p:sp>
    </p:spTree>
    <p:extLst>
      <p:ext uri="{BB962C8B-B14F-4D97-AF65-F5344CB8AC3E}">
        <p14:creationId xmlns:p14="http://schemas.microsoft.com/office/powerpoint/2010/main" val="320867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01AB062E-38FE-453D-B045-C5A30E5BD232}" type="slidenum">
              <a:rPr lang="en-US" altLang="en-US"/>
              <a:pPr/>
              <a:t>‹#›</a:t>
            </a:fld>
            <a:endParaRPr lang="en-US" altLang="en-US"/>
          </a:p>
        </p:txBody>
      </p:sp>
    </p:spTree>
    <p:extLst>
      <p:ext uri="{BB962C8B-B14F-4D97-AF65-F5344CB8AC3E}">
        <p14:creationId xmlns:p14="http://schemas.microsoft.com/office/powerpoint/2010/main" val="1893505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2.jpeg"/><Relationship Id="rId2" Type="http://schemas.openxmlformats.org/officeDocument/2006/relationships/slideLayout" Target="../slideLayouts/slideLayout41.xml"/><Relationship Id="rId16" Type="http://schemas.openxmlformats.org/officeDocument/2006/relationships/theme" Target="../theme/theme4.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E7B3">
            <a:alpha val="69412"/>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A20F5DD0-23C5-4292-9261-486EBB8D7A7A}" type="slidenum">
              <a:rPr lang="en-US" altLang="en-US"/>
              <a:pPr/>
              <a:t>‹#›</a:t>
            </a:fld>
            <a:endParaRPr lang="en-US" altLang="en-US"/>
          </a:p>
        </p:txBody>
      </p:sp>
      <p:sp>
        <p:nvSpPr>
          <p:cNvPr id="5" name="Rectangle 5"/>
          <p:cNvSpPr>
            <a:spLocks noChangeArrowheads="1"/>
          </p:cNvSpPr>
          <p:nvPr userDrawn="1"/>
        </p:nvSpPr>
        <p:spPr bwMode="auto">
          <a:xfrm>
            <a:off x="719138" y="6492081"/>
            <a:ext cx="8424862" cy="230832"/>
          </a:xfrm>
          <a:prstGeom prst="rect">
            <a:avLst/>
          </a:prstGeom>
          <a:noFill/>
          <a:ln w="9525">
            <a:noFill/>
            <a:miter lim="800000"/>
            <a:headEnd/>
            <a:tailEnd/>
          </a:ln>
          <a:effectLst/>
        </p:spPr>
        <p:txBody>
          <a:bodyPr anchor="ctr">
            <a:spAutoFit/>
          </a:bodyPr>
          <a:lstStyle/>
          <a:p>
            <a:pPr algn="ctr"/>
            <a:r>
              <a:rPr lang="en-US" sz="900" kern="1200" dirty="0">
                <a:solidFill>
                  <a:schemeClr val="tx1"/>
                </a:solidFill>
                <a:effectLst/>
                <a:latin typeface="Arial" panose="020B0604020202020204" pitchFamily="34" charset="0"/>
                <a:ea typeface="+mn-ea"/>
                <a:cs typeface="Arial" panose="020B0604020202020204" pitchFamily="34" charset="0"/>
              </a:rPr>
              <a:t>© 2017 California Department of Education</a:t>
            </a:r>
          </a:p>
        </p:txBody>
      </p:sp>
      <p:pic>
        <p:nvPicPr>
          <p:cNvPr id="1030" name="Picture 6" descr="cpincolorlist.JPG"/>
          <p:cNvPicPr>
            <a:picLocks noChangeAspect="1"/>
          </p:cNvPicPr>
          <p:nvPr userDrawn="1"/>
        </p:nvPicPr>
        <p:blipFill>
          <a:blip r:embed="rId16" cstate="email">
            <a:extLst>
              <a:ext uri="{28A0092B-C50C-407E-A947-70E740481C1C}">
                <a14:useLocalDpi xmlns:a14="http://schemas.microsoft.com/office/drawing/2010/main" val="0"/>
              </a:ext>
            </a:extLst>
          </a:blip>
          <a:srcRect/>
          <a:stretch>
            <a:fillRect/>
          </a:stretch>
        </p:blipFill>
        <p:spPr bwMode="auto">
          <a:xfrm>
            <a:off x="0" y="6126163"/>
            <a:ext cx="71913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 id="2147484347" r:id="rId12"/>
    <p:sldLayoutId id="2147484350" r:id="rId13"/>
    <p:sldLayoutId id="2147484351" r:id="rId14"/>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BC965">
            <a:alpha val="69803"/>
          </a:srgb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E7ED3F1C-8A75-4810-BFA2-31E45A87BCC8}" type="slidenum">
              <a:rPr lang="en-US" altLang="en-US"/>
              <a:pPr/>
              <a:t>‹#›</a:t>
            </a:fld>
            <a:endParaRPr lang="en-US" altLang="en-US"/>
          </a:p>
        </p:txBody>
      </p:sp>
      <p:sp>
        <p:nvSpPr>
          <p:cNvPr id="6" name="Rectangle 5"/>
          <p:cNvSpPr>
            <a:spLocks noChangeArrowheads="1"/>
          </p:cNvSpPr>
          <p:nvPr userDrawn="1"/>
        </p:nvSpPr>
        <p:spPr bwMode="auto">
          <a:xfrm>
            <a:off x="0" y="6523161"/>
            <a:ext cx="9144000" cy="230832"/>
          </a:xfrm>
          <a:prstGeom prst="rect">
            <a:avLst/>
          </a:prstGeom>
          <a:noFill/>
          <a:ln w="9525">
            <a:noFill/>
            <a:miter lim="800000"/>
            <a:headEnd/>
            <a:tailEnd/>
          </a:ln>
          <a:effectLst/>
        </p:spPr>
        <p:txBody>
          <a:bodyPr wrap="square" anchor="ctr">
            <a:spAutoFit/>
          </a:bodyPr>
          <a:lstStyle/>
          <a:p>
            <a:pPr algn="ctr"/>
            <a:r>
              <a:rPr lang="en-US" sz="900" kern="1200" dirty="0">
                <a:solidFill>
                  <a:schemeClr val="tx1"/>
                </a:solidFill>
                <a:effectLst/>
                <a:latin typeface="Arial" panose="020B0604020202020204" pitchFamily="34" charset="0"/>
                <a:ea typeface="+mn-ea"/>
                <a:cs typeface="Arial" panose="020B0604020202020204" pitchFamily="34" charset="0"/>
              </a:rPr>
              <a:t>© 2017 California Department of Education</a:t>
            </a:r>
          </a:p>
        </p:txBody>
      </p:sp>
    </p:spTree>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 id="2147484348"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BC965">
            <a:alpha val="70979"/>
          </a:srgbClr>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BDF6C31F-81F2-44FD-9A7D-FDC99DB43A3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 id="2147484349" r:id="rId12"/>
    <p:sldLayoutId id="2147484352" r:id="rId13"/>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E7B3">
            <a:alpha val="69000"/>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C58C7219-EA78-4159-A43E-551E1484644F}" type="slidenum">
              <a:rPr lang="en-US" altLang="en-US"/>
              <a:pPr/>
              <a:t>‹#›</a:t>
            </a:fld>
            <a:endParaRPr lang="en-US" altLang="en-US"/>
          </a:p>
        </p:txBody>
      </p:sp>
      <p:sp>
        <p:nvSpPr>
          <p:cNvPr id="1029" name="Rectangle 5"/>
          <p:cNvSpPr>
            <a:spLocks noChangeArrowheads="1"/>
          </p:cNvSpPr>
          <p:nvPr userDrawn="1"/>
        </p:nvSpPr>
        <p:spPr bwMode="auto">
          <a:xfrm>
            <a:off x="0" y="6664797"/>
            <a:ext cx="91440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t>©2017 California Department of Education</a:t>
            </a:r>
            <a:endParaRPr lang="en-US" altLang="en-US" sz="900" dirty="0">
              <a:cs typeface="Arial" panose="020B0604020202020204" pitchFamily="34" charset="0"/>
            </a:endParaRPr>
          </a:p>
        </p:txBody>
      </p:sp>
      <p:pic>
        <p:nvPicPr>
          <p:cNvPr id="1030" name="Picture 6" descr="cpincolorlist.JPG"/>
          <p:cNvPicPr>
            <a:picLocks noChangeAspect="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0" y="6126163"/>
            <a:ext cx="71913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93709473"/>
      </p:ext>
    </p:extLst>
  </p:cSld>
  <p:clrMap bg1="lt1" tx1="dk1" bg2="lt2" tx2="dk2" accent1="accent1" accent2="accent2" accent3="accent3" accent4="accent4" accent5="accent5" accent6="accent6" hlink="hlink" folHlink="folHlink"/>
  <p:sldLayoutIdLst>
    <p:sldLayoutId id="2147484354"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 id="2147484365" r:id="rId12"/>
    <p:sldLayoutId id="2147484366" r:id="rId13"/>
    <p:sldLayoutId id="2147484367" r:id="rId14"/>
    <p:sldLayoutId id="2147484368" r:id="rId15"/>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charset="0"/>
          <a:cs typeface="ＭＳ Ｐゴシック" panose="020B0600070205080204" pitchFamily="34" charset="-128"/>
        </a:defRPr>
      </a:lvl1pPr>
      <a:lvl2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2pPr>
      <a:lvl3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3pPr>
      <a:lvl4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4pPr>
      <a:lvl5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ＭＳ Ｐゴシック"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ＭＳ Ｐゴシック"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7.png"/><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26.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38.xml"/><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www.cde.ca.gov/sp/cd/ce/documents/dllresearchpapers.pdf"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www.cde.ca.gov/sp/cd/re/documents/psalignment.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ctrTitle"/>
          </p:nvPr>
        </p:nvSpPr>
        <p:spPr/>
        <p:txBody>
          <a:bodyPr/>
          <a:lstStyle/>
          <a:p>
            <a:r>
              <a:rPr lang="en-US" dirty="0">
                <a:latin typeface="Arial" charset="0"/>
                <a:cs typeface="ＭＳ Ｐゴシック" charset="0"/>
              </a:rPr>
              <a:t>Title Slide</a:t>
            </a:r>
          </a:p>
        </p:txBody>
      </p:sp>
      <p:sp>
        <p:nvSpPr>
          <p:cNvPr id="5122" name="Subtitle 2"/>
          <p:cNvSpPr>
            <a:spLocks noGrp="1"/>
          </p:cNvSpPr>
          <p:nvPr>
            <p:ph type="subTitle" idx="1"/>
          </p:nvPr>
        </p:nvSpPr>
        <p:spPr>
          <a:xfrm>
            <a:off x="544512" y="4178461"/>
            <a:ext cx="8054976" cy="2679539"/>
          </a:xfrm>
        </p:spPr>
        <p:txBody>
          <a:bodyPr/>
          <a:lstStyle/>
          <a:p>
            <a:r>
              <a:rPr lang="en-US" sz="2800" b="1" dirty="0">
                <a:solidFill>
                  <a:schemeClr val="tx1"/>
                </a:solidFill>
                <a:latin typeface="Arial" charset="0"/>
                <a:cs typeface="ＭＳ Ｐゴシック" charset="0"/>
              </a:rPr>
              <a:t>Language and Literacy in Transitional Kindergarten:</a:t>
            </a:r>
          </a:p>
          <a:p>
            <a:r>
              <a:rPr lang="en-US" sz="3600" dirty="0">
                <a:solidFill>
                  <a:schemeClr val="tx1"/>
                </a:solidFill>
                <a:latin typeface="Arial" charset="0"/>
                <a:cs typeface="ＭＳ Ｐゴシック" charset="0"/>
              </a:rPr>
              <a:t>Comprehension and Analysis of Age-Appropriate Text </a:t>
            </a:r>
          </a:p>
          <a:p>
            <a:endParaRPr lang="en-US" sz="3500" dirty="0">
              <a:solidFill>
                <a:schemeClr val="tx1"/>
              </a:solidFill>
              <a:latin typeface="Arial" charset="0"/>
              <a:cs typeface="ＭＳ Ｐゴシック" charset="0"/>
            </a:endParaRPr>
          </a:p>
        </p:txBody>
      </p:sp>
      <p:pic>
        <p:nvPicPr>
          <p:cNvPr id="512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4512" y="193675"/>
            <a:ext cx="8054975" cy="38735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3229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83344"/>
            <a:ext cx="8229600" cy="1143000"/>
          </a:xfrm>
        </p:spPr>
        <p:txBody>
          <a:bodyPr/>
          <a:lstStyle/>
          <a:p>
            <a:r>
              <a:rPr lang="en-US" dirty="0"/>
              <a:t>Map of the Foundation</a:t>
            </a:r>
          </a:p>
        </p:txBody>
      </p:sp>
      <p:pic>
        <p:nvPicPr>
          <p:cNvPr id="20" name="Content Placeholder 19"/>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tretch/>
        </p:blipFill>
        <p:spPr>
          <a:xfrm>
            <a:off x="2165129" y="1122364"/>
            <a:ext cx="4813741" cy="5003800"/>
          </a:xfrm>
          <a:prstGeom prst="rect">
            <a:avLst/>
          </a:prstGeom>
          <a:ln>
            <a:solidFill>
              <a:schemeClr val="tx1"/>
            </a:solidFill>
          </a:ln>
        </p:spPr>
      </p:pic>
      <p:sp>
        <p:nvSpPr>
          <p:cNvPr id="4" name="Slide Number Placeholder 3"/>
          <p:cNvSpPr>
            <a:spLocks noGrp="1"/>
          </p:cNvSpPr>
          <p:nvPr>
            <p:ph type="sldNum" sz="quarter" idx="10"/>
          </p:nvPr>
        </p:nvSpPr>
        <p:spPr/>
        <p:txBody>
          <a:bodyPr/>
          <a:lstStyle/>
          <a:p>
            <a:fld id="{3DD1D8A4-18A6-4FF6-B04A-C7B283AD30F4}" type="slidenum">
              <a:rPr lang="en-US" altLang="en-US" smtClean="0"/>
              <a:pPr/>
              <a:t>10</a:t>
            </a:fld>
            <a:endParaRPr lang="en-US" altLang="en-US"/>
          </a:p>
        </p:txBody>
      </p:sp>
      <p:sp>
        <p:nvSpPr>
          <p:cNvPr id="21" name="AutoShape 16"/>
          <p:cNvSpPr>
            <a:spLocks noGrp="1" noChangeArrowheads="1"/>
          </p:cNvSpPr>
          <p:nvPr>
            <p:ph sz="quarter" idx="4294967295"/>
          </p:nvPr>
        </p:nvSpPr>
        <p:spPr bwMode="auto">
          <a:xfrm>
            <a:off x="784907" y="4398362"/>
            <a:ext cx="1341438" cy="361950"/>
          </a:xfrm>
          <a:prstGeom prst="wedgeRectCallout">
            <a:avLst>
              <a:gd name="adj1" fmla="val 50482"/>
              <a:gd name="adj2" fmla="val 192605"/>
            </a:avLst>
          </a:prstGeom>
          <a:solidFill>
            <a:schemeClr val="accent1">
              <a:lumMod val="75000"/>
            </a:schemeClr>
          </a:solidFill>
          <a:ln w="9525">
            <a:solidFill>
              <a:schemeClr val="tx1"/>
            </a:solidFill>
            <a:miter lim="800000"/>
            <a:headEnd/>
            <a:tailEnd/>
          </a:ln>
        </p:spPr>
        <p:txBody>
          <a:bodyPr/>
          <a:lstStyle/>
          <a:p>
            <a:pPr marL="0" indent="0" algn="ctr" eaLnBrk="1" hangingPunct="1">
              <a:buNone/>
            </a:pPr>
            <a:r>
              <a:rPr lang="en-US" sz="2000" b="1" dirty="0">
                <a:solidFill>
                  <a:schemeClr val="bg1"/>
                </a:solidFill>
                <a:effectLst>
                  <a:outerShdw blurRad="38100" dist="38100" dir="2700000" algn="tl">
                    <a:srgbClr val="000000">
                      <a:alpha val="43137"/>
                    </a:srgbClr>
                  </a:outerShdw>
                </a:effectLst>
                <a:cs typeface="Arial" charset="0"/>
              </a:rPr>
              <a:t>Domain</a:t>
            </a:r>
          </a:p>
        </p:txBody>
      </p:sp>
      <p:sp>
        <p:nvSpPr>
          <p:cNvPr id="22" name="AutoShape 10"/>
          <p:cNvSpPr>
            <a:spLocks noGrp="1" noChangeArrowheads="1"/>
          </p:cNvSpPr>
          <p:nvPr>
            <p:ph sz="quarter" idx="4294967295"/>
          </p:nvPr>
        </p:nvSpPr>
        <p:spPr bwMode="auto">
          <a:xfrm>
            <a:off x="417511" y="1243013"/>
            <a:ext cx="1189038" cy="398463"/>
          </a:xfrm>
          <a:prstGeom prst="wedgeRectCallout">
            <a:avLst>
              <a:gd name="adj1" fmla="val 145524"/>
              <a:gd name="adj2" fmla="val -32194"/>
            </a:avLst>
          </a:prstGeom>
          <a:solidFill>
            <a:schemeClr val="accent1">
              <a:lumMod val="75000"/>
            </a:schemeClr>
          </a:solidFill>
          <a:ln w="9525">
            <a:solidFill>
              <a:schemeClr val="tx1"/>
            </a:solidFill>
            <a:miter lim="800000"/>
            <a:headEnd/>
            <a:tailEnd/>
          </a:ln>
        </p:spPr>
        <p:txBody>
          <a:bodyPr/>
          <a:lstStyle/>
          <a:p>
            <a:pPr marL="0" indent="0" algn="ctr" eaLnBrk="1" hangingPunct="1">
              <a:buNone/>
            </a:pPr>
            <a:r>
              <a:rPr lang="en-US" sz="2000" b="1" dirty="0">
                <a:solidFill>
                  <a:schemeClr val="bg1"/>
                </a:solidFill>
                <a:effectLst>
                  <a:outerShdw blurRad="38100" dist="38100" dir="2700000" algn="tl">
                    <a:srgbClr val="000000">
                      <a:alpha val="43137"/>
                    </a:srgbClr>
                  </a:outerShdw>
                </a:effectLst>
                <a:cs typeface="Arial" charset="0"/>
              </a:rPr>
              <a:t>Strand</a:t>
            </a:r>
          </a:p>
        </p:txBody>
      </p:sp>
      <p:sp>
        <p:nvSpPr>
          <p:cNvPr id="23" name="AutoShape 9"/>
          <p:cNvSpPr>
            <a:spLocks noGrp="1" noChangeArrowheads="1"/>
          </p:cNvSpPr>
          <p:nvPr>
            <p:ph sz="quarter" idx="4294967295"/>
          </p:nvPr>
        </p:nvSpPr>
        <p:spPr bwMode="auto">
          <a:xfrm>
            <a:off x="6590617" y="908845"/>
            <a:ext cx="1568450" cy="427038"/>
          </a:xfrm>
          <a:prstGeom prst="wedgeRectCallout">
            <a:avLst>
              <a:gd name="adj1" fmla="val -68881"/>
              <a:gd name="adj2" fmla="val 106179"/>
            </a:avLst>
          </a:prstGeom>
          <a:solidFill>
            <a:schemeClr val="accent1">
              <a:lumMod val="75000"/>
            </a:schemeClr>
          </a:solidFill>
          <a:ln w="9525">
            <a:solidFill>
              <a:schemeClr val="tx1"/>
            </a:solidFill>
            <a:miter lim="800000"/>
            <a:headEnd/>
            <a:tailEnd/>
          </a:ln>
        </p:spPr>
        <p:txBody>
          <a:bodyPr/>
          <a:lstStyle/>
          <a:p>
            <a:pPr marL="0" indent="0" algn="ctr" eaLnBrk="1" hangingPunct="1">
              <a:buNone/>
            </a:pPr>
            <a:r>
              <a:rPr lang="en-US" sz="2000" b="1" dirty="0" err="1">
                <a:solidFill>
                  <a:schemeClr val="bg1"/>
                </a:solidFill>
                <a:effectLst>
                  <a:outerShdw blurRad="38100" dist="38100" dir="2700000" algn="tl">
                    <a:srgbClr val="000000">
                      <a:alpha val="43137"/>
                    </a:srgbClr>
                  </a:outerShdw>
                </a:effectLst>
                <a:cs typeface="Arial" charset="0"/>
              </a:rPr>
              <a:t>Substrand</a:t>
            </a:r>
            <a:endParaRPr lang="en-US" sz="2000" b="1" dirty="0">
              <a:solidFill>
                <a:schemeClr val="bg1"/>
              </a:solidFill>
              <a:effectLst>
                <a:outerShdw blurRad="38100" dist="38100" dir="2700000" algn="tl">
                  <a:srgbClr val="000000">
                    <a:alpha val="43137"/>
                  </a:srgbClr>
                </a:outerShdw>
              </a:effectLst>
              <a:cs typeface="Arial" charset="0"/>
            </a:endParaRPr>
          </a:p>
        </p:txBody>
      </p:sp>
      <p:sp>
        <p:nvSpPr>
          <p:cNvPr id="24" name="AutoShape 11"/>
          <p:cNvSpPr>
            <a:spLocks noGrp="1" noChangeArrowheads="1"/>
          </p:cNvSpPr>
          <p:nvPr>
            <p:ph sz="quarter" idx="4294967295"/>
          </p:nvPr>
        </p:nvSpPr>
        <p:spPr bwMode="auto">
          <a:xfrm>
            <a:off x="903969" y="1960619"/>
            <a:ext cx="1103313" cy="404812"/>
          </a:xfrm>
          <a:prstGeom prst="wedgeRectCallout">
            <a:avLst>
              <a:gd name="adj1" fmla="val 123085"/>
              <a:gd name="adj2" fmla="val -74761"/>
            </a:avLst>
          </a:prstGeom>
          <a:solidFill>
            <a:schemeClr val="accent1">
              <a:lumMod val="75000"/>
            </a:schemeClr>
          </a:solidFill>
          <a:ln w="9525">
            <a:solidFill>
              <a:schemeClr val="tx1"/>
            </a:solidFill>
            <a:miter lim="800000"/>
            <a:headEnd/>
            <a:tailEnd/>
          </a:ln>
        </p:spPr>
        <p:txBody>
          <a:bodyPr/>
          <a:lstStyle/>
          <a:p>
            <a:pPr marL="0" indent="0" algn="ctr" eaLnBrk="1" hangingPunct="1">
              <a:buNone/>
            </a:pPr>
            <a:r>
              <a:rPr lang="en-US" sz="2000" b="1" dirty="0">
                <a:solidFill>
                  <a:schemeClr val="bg1"/>
                </a:solidFill>
                <a:effectLst>
                  <a:outerShdw blurRad="38100" dist="38100" dir="2700000" algn="tl">
                    <a:srgbClr val="000000">
                      <a:alpha val="43137"/>
                    </a:srgbClr>
                  </a:outerShdw>
                </a:effectLst>
                <a:cs typeface="Arial" charset="0"/>
              </a:rPr>
              <a:t>Age</a:t>
            </a:r>
          </a:p>
        </p:txBody>
      </p:sp>
      <p:sp>
        <p:nvSpPr>
          <p:cNvPr id="25" name="AutoShape 12"/>
          <p:cNvSpPr>
            <a:spLocks noGrp="1" noChangeArrowheads="1"/>
          </p:cNvSpPr>
          <p:nvPr>
            <p:ph sz="quarter" idx="4294967295"/>
          </p:nvPr>
        </p:nvSpPr>
        <p:spPr bwMode="auto">
          <a:xfrm>
            <a:off x="417511" y="2959101"/>
            <a:ext cx="1670050" cy="754062"/>
          </a:xfrm>
          <a:prstGeom prst="wedgeRectCallout">
            <a:avLst>
              <a:gd name="adj1" fmla="val 100161"/>
              <a:gd name="adj2" fmla="val -95350"/>
            </a:avLst>
          </a:prstGeom>
          <a:solidFill>
            <a:schemeClr val="accent1">
              <a:lumMod val="75000"/>
            </a:schemeClr>
          </a:solidFill>
          <a:ln w="9525">
            <a:solidFill>
              <a:schemeClr val="tx1"/>
            </a:solidFill>
            <a:miter lim="800000"/>
            <a:headEnd/>
            <a:tailEnd/>
          </a:ln>
        </p:spPr>
        <p:txBody>
          <a:bodyPr/>
          <a:lstStyle/>
          <a:p>
            <a:pPr marL="0" indent="0" algn="ctr" eaLnBrk="1" hangingPunct="1">
              <a:buNone/>
            </a:pPr>
            <a:r>
              <a:rPr lang="en-US" sz="2000" b="1" dirty="0">
                <a:solidFill>
                  <a:schemeClr val="bg1"/>
                </a:solidFill>
                <a:effectLst>
                  <a:outerShdw blurRad="38100" dist="38100" dir="2700000" algn="tl">
                    <a:srgbClr val="000000">
                      <a:alpha val="43137"/>
                    </a:srgbClr>
                  </a:outerShdw>
                </a:effectLst>
                <a:cs typeface="Arial" charset="0"/>
              </a:rPr>
              <a:t>Foundation </a:t>
            </a:r>
          </a:p>
          <a:p>
            <a:pPr marL="0" indent="0" algn="ctr" eaLnBrk="1" hangingPunct="1">
              <a:buNone/>
            </a:pPr>
            <a:r>
              <a:rPr lang="en-US" sz="2000" b="1" dirty="0">
                <a:solidFill>
                  <a:schemeClr val="bg1"/>
                </a:solidFill>
                <a:effectLst>
                  <a:outerShdw blurRad="38100" dist="38100" dir="2700000" algn="tl">
                    <a:srgbClr val="000000">
                      <a:alpha val="43137"/>
                    </a:srgbClr>
                  </a:outerShdw>
                </a:effectLst>
                <a:cs typeface="Arial" charset="0"/>
              </a:rPr>
              <a:t>Description</a:t>
            </a:r>
          </a:p>
        </p:txBody>
      </p:sp>
      <p:sp>
        <p:nvSpPr>
          <p:cNvPr id="26" name="AutoShape 13"/>
          <p:cNvSpPr>
            <a:spLocks noGrp="1" noChangeArrowheads="1"/>
          </p:cNvSpPr>
          <p:nvPr>
            <p:ph sz="quarter" idx="4294967295"/>
          </p:nvPr>
        </p:nvSpPr>
        <p:spPr bwMode="auto">
          <a:xfrm>
            <a:off x="7027699" y="1533321"/>
            <a:ext cx="1606550" cy="441325"/>
          </a:xfrm>
          <a:prstGeom prst="wedgeRectCallout">
            <a:avLst>
              <a:gd name="adj1" fmla="val -81729"/>
              <a:gd name="adj2" fmla="val 95584"/>
            </a:avLst>
          </a:prstGeom>
          <a:solidFill>
            <a:schemeClr val="accent1">
              <a:lumMod val="75000"/>
            </a:schemeClr>
          </a:solidFill>
          <a:ln w="9525">
            <a:solidFill>
              <a:schemeClr val="tx1"/>
            </a:solidFill>
            <a:miter lim="800000"/>
            <a:headEnd/>
            <a:tailEnd/>
          </a:ln>
        </p:spPr>
        <p:txBody>
          <a:bodyPr/>
          <a:lstStyle/>
          <a:p>
            <a:pPr marL="0" indent="0" algn="ctr" eaLnBrk="1" hangingPunct="1">
              <a:buNone/>
            </a:pPr>
            <a:r>
              <a:rPr lang="en-US" sz="2000" b="1" dirty="0">
                <a:solidFill>
                  <a:schemeClr val="bg1"/>
                </a:solidFill>
                <a:effectLst>
                  <a:outerShdw blurRad="38100" dist="38100" dir="2700000" algn="tl">
                    <a:srgbClr val="000000">
                      <a:alpha val="43137"/>
                    </a:srgbClr>
                  </a:outerShdw>
                </a:effectLst>
                <a:cs typeface="Arial" charset="0"/>
              </a:rPr>
              <a:t>Foundation</a:t>
            </a:r>
          </a:p>
        </p:txBody>
      </p:sp>
      <p:sp>
        <p:nvSpPr>
          <p:cNvPr id="27" name="AutoShape 14"/>
          <p:cNvSpPr>
            <a:spLocks noGrp="1" noChangeArrowheads="1"/>
          </p:cNvSpPr>
          <p:nvPr>
            <p:ph sz="quarter" idx="4294967295"/>
          </p:nvPr>
        </p:nvSpPr>
        <p:spPr bwMode="auto">
          <a:xfrm>
            <a:off x="6850856" y="3518298"/>
            <a:ext cx="1373187" cy="442912"/>
          </a:xfrm>
          <a:prstGeom prst="wedgeRectCallout">
            <a:avLst>
              <a:gd name="adj1" fmla="val -62632"/>
              <a:gd name="adj2" fmla="val 117809"/>
            </a:avLst>
          </a:prstGeom>
          <a:solidFill>
            <a:schemeClr val="accent1">
              <a:lumMod val="75000"/>
            </a:schemeClr>
          </a:solidFill>
          <a:ln w="9525">
            <a:solidFill>
              <a:schemeClr val="tx1"/>
            </a:solidFill>
            <a:miter lim="800000"/>
            <a:headEnd/>
            <a:tailEnd/>
          </a:ln>
        </p:spPr>
        <p:txBody>
          <a:bodyPr/>
          <a:lstStyle/>
          <a:p>
            <a:pPr marL="0" indent="0" algn="ctr" eaLnBrk="1" hangingPunct="1">
              <a:buNone/>
            </a:pPr>
            <a:r>
              <a:rPr lang="en-US" sz="2000" b="1" dirty="0">
                <a:solidFill>
                  <a:schemeClr val="bg1"/>
                </a:solidFill>
                <a:effectLst>
                  <a:outerShdw blurRad="38100" dist="38100" dir="2700000" algn="tl">
                    <a:srgbClr val="000000">
                      <a:alpha val="43137"/>
                    </a:srgbClr>
                  </a:outerShdw>
                </a:effectLst>
                <a:cs typeface="Arial" charset="0"/>
              </a:rPr>
              <a:t>Examples</a:t>
            </a:r>
          </a:p>
        </p:txBody>
      </p:sp>
    </p:spTree>
    <p:extLst>
      <p:ext uri="{BB962C8B-B14F-4D97-AF65-F5344CB8AC3E}">
        <p14:creationId xmlns:p14="http://schemas.microsoft.com/office/powerpoint/2010/main" val="132865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bg/>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animBg="1"/>
      <p:bldP spid="22" grpId="0" uiExpand="1" build="p" animBg="1"/>
      <p:bldP spid="23" grpId="0" uiExpand="1" build="p" animBg="1"/>
      <p:bldP spid="24" grpId="0" uiExpand="1" build="p" animBg="1"/>
      <p:bldP spid="25" grpId="0" uiExpand="1" build="p" animBg="1"/>
      <p:bldP spid="26" grpId="0" uiExpand="1" build="p" animBg="1"/>
      <p:bldP spid="27"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68586"/>
            <a:ext cx="8229600" cy="1143000"/>
          </a:xfrm>
        </p:spPr>
        <p:txBody>
          <a:bodyPr/>
          <a:lstStyle/>
          <a:p>
            <a:r>
              <a:rPr lang="en-US" dirty="0"/>
              <a:t>Map of the Foundation</a:t>
            </a:r>
          </a:p>
        </p:txBody>
      </p:sp>
      <p:pic>
        <p:nvPicPr>
          <p:cNvPr id="10" name="Content Placeholder 9"/>
          <p:cNvPicPr>
            <a:picLocks noGrp="1" noChangeAspect="1"/>
          </p:cNvPicPr>
          <p:nvPr>
            <p:ph idx="1"/>
          </p:nvPr>
        </p:nvPicPr>
        <p:blipFill rotWithShape="1">
          <a:blip r:embed="rId3">
            <a:extLst>
              <a:ext uri="{28A0092B-C50C-407E-A947-70E740481C1C}">
                <a14:useLocalDpi xmlns:a14="http://schemas.microsoft.com/office/drawing/2010/main" val="0"/>
              </a:ext>
            </a:extLst>
          </a:blip>
          <a:srcRect b="2499"/>
          <a:stretch/>
        </p:blipFill>
        <p:spPr>
          <a:xfrm>
            <a:off x="2594781" y="1176338"/>
            <a:ext cx="3879607" cy="5280270"/>
          </a:xfrm>
        </p:spPr>
      </p:pic>
      <p:sp>
        <p:nvSpPr>
          <p:cNvPr id="4" name="Slide Number Placeholder 3"/>
          <p:cNvSpPr>
            <a:spLocks noGrp="1"/>
          </p:cNvSpPr>
          <p:nvPr>
            <p:ph type="sldNum" sz="quarter" idx="10"/>
          </p:nvPr>
        </p:nvSpPr>
        <p:spPr/>
        <p:txBody>
          <a:bodyPr/>
          <a:lstStyle/>
          <a:p>
            <a:fld id="{3DD1D8A4-18A6-4FF6-B04A-C7B283AD30F4}" type="slidenum">
              <a:rPr lang="en-US" altLang="en-US" smtClean="0"/>
              <a:pPr/>
              <a:t>11</a:t>
            </a:fld>
            <a:endParaRPr lang="en-US" altLang="en-US"/>
          </a:p>
        </p:txBody>
      </p:sp>
      <p:sp>
        <p:nvSpPr>
          <p:cNvPr id="22" name="AutoShape 10"/>
          <p:cNvSpPr>
            <a:spLocks noGrp="1" noChangeArrowheads="1"/>
          </p:cNvSpPr>
          <p:nvPr>
            <p:ph sz="quarter" idx="4294967295"/>
          </p:nvPr>
        </p:nvSpPr>
        <p:spPr bwMode="auto">
          <a:xfrm>
            <a:off x="7268369" y="1946603"/>
            <a:ext cx="1189037" cy="398462"/>
          </a:xfrm>
          <a:prstGeom prst="wedgeRectCallout">
            <a:avLst>
              <a:gd name="adj1" fmla="val -165166"/>
              <a:gd name="adj2" fmla="val -184553"/>
            </a:avLst>
          </a:prstGeom>
          <a:solidFill>
            <a:schemeClr val="accent1">
              <a:lumMod val="75000"/>
            </a:schemeClr>
          </a:solidFill>
          <a:ln w="9525">
            <a:solidFill>
              <a:schemeClr val="tx1"/>
            </a:solidFill>
            <a:miter lim="800000"/>
            <a:headEnd/>
            <a:tailEnd/>
          </a:ln>
        </p:spPr>
        <p:txBody>
          <a:bodyPr/>
          <a:lstStyle/>
          <a:p>
            <a:pPr marL="0" indent="0" algn="ctr" eaLnBrk="1" hangingPunct="1">
              <a:buNone/>
            </a:pPr>
            <a:r>
              <a:rPr lang="en-US" sz="2000" b="1" dirty="0">
                <a:solidFill>
                  <a:schemeClr val="bg1"/>
                </a:solidFill>
                <a:effectLst>
                  <a:outerShdw blurRad="38100" dist="38100" dir="2700000" algn="tl">
                    <a:srgbClr val="000000">
                      <a:alpha val="43137"/>
                    </a:srgbClr>
                  </a:outerShdw>
                </a:effectLst>
                <a:cs typeface="Arial" charset="0"/>
              </a:rPr>
              <a:t>Strand</a:t>
            </a:r>
          </a:p>
        </p:txBody>
      </p:sp>
      <p:sp>
        <p:nvSpPr>
          <p:cNvPr id="23" name="AutoShape 9"/>
          <p:cNvSpPr>
            <a:spLocks noGrp="1" noChangeArrowheads="1"/>
          </p:cNvSpPr>
          <p:nvPr>
            <p:ph sz="quarter" idx="4294967295"/>
          </p:nvPr>
        </p:nvSpPr>
        <p:spPr bwMode="auto">
          <a:xfrm>
            <a:off x="457200" y="1163965"/>
            <a:ext cx="1570038" cy="427037"/>
          </a:xfrm>
          <a:prstGeom prst="wedgeRectCallout">
            <a:avLst>
              <a:gd name="adj1" fmla="val 82423"/>
              <a:gd name="adj2" fmla="val 43702"/>
            </a:avLst>
          </a:prstGeom>
          <a:solidFill>
            <a:schemeClr val="accent1">
              <a:lumMod val="75000"/>
            </a:schemeClr>
          </a:solidFill>
          <a:ln w="9525">
            <a:solidFill>
              <a:schemeClr val="tx1"/>
            </a:solidFill>
            <a:miter lim="800000"/>
            <a:headEnd/>
            <a:tailEnd/>
          </a:ln>
        </p:spPr>
        <p:txBody>
          <a:bodyPr/>
          <a:lstStyle/>
          <a:p>
            <a:pPr marL="0" indent="0" algn="ctr" eaLnBrk="1" hangingPunct="1">
              <a:buNone/>
            </a:pPr>
            <a:r>
              <a:rPr lang="en-US" sz="2000" b="1" dirty="0" err="1">
                <a:solidFill>
                  <a:schemeClr val="bg1"/>
                </a:solidFill>
                <a:effectLst>
                  <a:outerShdw blurRad="38100" dist="38100" dir="2700000" algn="tl">
                    <a:srgbClr val="000000">
                      <a:alpha val="43137"/>
                    </a:srgbClr>
                  </a:outerShdw>
                </a:effectLst>
                <a:cs typeface="Arial" charset="0"/>
              </a:rPr>
              <a:t>Substrand</a:t>
            </a:r>
            <a:endParaRPr lang="en-US" sz="2000" b="1" dirty="0">
              <a:solidFill>
                <a:schemeClr val="bg1"/>
              </a:solidFill>
              <a:effectLst>
                <a:outerShdw blurRad="38100" dist="38100" dir="2700000" algn="tl">
                  <a:srgbClr val="000000">
                    <a:alpha val="43137"/>
                  </a:srgbClr>
                </a:outerShdw>
              </a:effectLst>
              <a:cs typeface="Arial" charset="0"/>
            </a:endParaRPr>
          </a:p>
        </p:txBody>
      </p:sp>
      <p:sp>
        <p:nvSpPr>
          <p:cNvPr id="24" name="AutoShape 11"/>
          <p:cNvSpPr>
            <a:spLocks noGrp="1" noChangeArrowheads="1"/>
          </p:cNvSpPr>
          <p:nvPr>
            <p:ph sz="quarter" idx="4294967295"/>
          </p:nvPr>
        </p:nvSpPr>
        <p:spPr bwMode="auto">
          <a:xfrm>
            <a:off x="457200" y="1670377"/>
            <a:ext cx="1104900" cy="404813"/>
          </a:xfrm>
          <a:prstGeom prst="wedgeRectCallout">
            <a:avLst>
              <a:gd name="adj1" fmla="val 153466"/>
              <a:gd name="adj2" fmla="val -23933"/>
            </a:avLst>
          </a:prstGeom>
          <a:solidFill>
            <a:schemeClr val="accent1">
              <a:lumMod val="75000"/>
            </a:schemeClr>
          </a:solidFill>
          <a:ln w="9525">
            <a:solidFill>
              <a:schemeClr val="tx1"/>
            </a:solidFill>
            <a:miter lim="800000"/>
            <a:headEnd/>
            <a:tailEnd/>
          </a:ln>
        </p:spPr>
        <p:txBody>
          <a:bodyPr/>
          <a:lstStyle/>
          <a:p>
            <a:pPr marL="0" indent="0" algn="ctr" eaLnBrk="1" hangingPunct="1">
              <a:buNone/>
            </a:pPr>
            <a:r>
              <a:rPr lang="en-US" sz="2000" b="1" dirty="0">
                <a:solidFill>
                  <a:schemeClr val="bg1"/>
                </a:solidFill>
                <a:effectLst>
                  <a:outerShdw blurRad="38100" dist="38100" dir="2700000" algn="tl">
                    <a:srgbClr val="000000">
                      <a:alpha val="43137"/>
                    </a:srgbClr>
                  </a:outerShdw>
                </a:effectLst>
                <a:cs typeface="Arial" charset="0"/>
              </a:rPr>
              <a:t>Focus</a:t>
            </a:r>
          </a:p>
        </p:txBody>
      </p:sp>
      <p:sp>
        <p:nvSpPr>
          <p:cNvPr id="25" name="AutoShape 12"/>
          <p:cNvSpPr>
            <a:spLocks noGrp="1" noChangeArrowheads="1"/>
          </p:cNvSpPr>
          <p:nvPr>
            <p:ph sz="quarter" idx="4294967295"/>
          </p:nvPr>
        </p:nvSpPr>
        <p:spPr bwMode="auto">
          <a:xfrm>
            <a:off x="1220568" y="2246173"/>
            <a:ext cx="1160463" cy="468312"/>
          </a:xfrm>
          <a:prstGeom prst="wedgeRectCallout">
            <a:avLst>
              <a:gd name="adj1" fmla="val 75617"/>
              <a:gd name="adj2" fmla="val -128802"/>
            </a:avLst>
          </a:prstGeom>
          <a:solidFill>
            <a:schemeClr val="accent1">
              <a:lumMod val="75000"/>
            </a:schemeClr>
          </a:solidFill>
          <a:ln w="9525">
            <a:solidFill>
              <a:schemeClr val="tx1"/>
            </a:solidFill>
            <a:miter lim="800000"/>
            <a:headEnd/>
            <a:tailEnd/>
          </a:ln>
        </p:spPr>
        <p:txBody>
          <a:bodyPr/>
          <a:lstStyle/>
          <a:p>
            <a:pPr marL="0" indent="0" algn="ctr" eaLnBrk="1" hangingPunct="1">
              <a:buNone/>
            </a:pPr>
            <a:r>
              <a:rPr lang="en-US" sz="2000" b="1" dirty="0">
                <a:solidFill>
                  <a:schemeClr val="bg1"/>
                </a:solidFill>
                <a:effectLst>
                  <a:outerShdw blurRad="38100" dist="38100" dir="2700000" algn="tl">
                    <a:srgbClr val="000000">
                      <a:alpha val="43137"/>
                    </a:srgbClr>
                  </a:outerShdw>
                </a:effectLst>
                <a:cs typeface="Arial" charset="0"/>
              </a:rPr>
              <a:t>Level</a:t>
            </a:r>
          </a:p>
        </p:txBody>
      </p:sp>
      <p:sp>
        <p:nvSpPr>
          <p:cNvPr id="26" name="AutoShape 13"/>
          <p:cNvSpPr>
            <a:spLocks noGrp="1" noChangeArrowheads="1"/>
          </p:cNvSpPr>
          <p:nvPr>
            <p:ph sz="quarter" idx="4294967295"/>
          </p:nvPr>
        </p:nvSpPr>
        <p:spPr bwMode="auto">
          <a:xfrm>
            <a:off x="6850856" y="3181678"/>
            <a:ext cx="1606550" cy="441325"/>
          </a:xfrm>
          <a:prstGeom prst="wedgeRectCallout">
            <a:avLst>
              <a:gd name="adj1" fmla="val -133115"/>
              <a:gd name="adj2" fmla="val -172645"/>
            </a:avLst>
          </a:prstGeom>
          <a:solidFill>
            <a:schemeClr val="accent1">
              <a:lumMod val="75000"/>
            </a:schemeClr>
          </a:solidFill>
          <a:ln w="9525">
            <a:solidFill>
              <a:schemeClr val="tx1"/>
            </a:solidFill>
            <a:miter lim="800000"/>
            <a:headEnd/>
            <a:tailEnd/>
          </a:ln>
        </p:spPr>
        <p:txBody>
          <a:bodyPr/>
          <a:lstStyle/>
          <a:p>
            <a:pPr marL="0" indent="0" algn="ctr" eaLnBrk="1" hangingPunct="1">
              <a:buNone/>
            </a:pPr>
            <a:r>
              <a:rPr lang="en-US" sz="2000" b="1" dirty="0">
                <a:solidFill>
                  <a:schemeClr val="bg1"/>
                </a:solidFill>
                <a:effectLst>
                  <a:outerShdw blurRad="38100" dist="38100" dir="2700000" algn="tl">
                    <a:srgbClr val="000000">
                      <a:alpha val="43137"/>
                    </a:srgbClr>
                  </a:outerShdw>
                </a:effectLst>
                <a:cs typeface="Arial" charset="0"/>
              </a:rPr>
              <a:t>Foundation</a:t>
            </a:r>
          </a:p>
        </p:txBody>
      </p:sp>
      <p:sp>
        <p:nvSpPr>
          <p:cNvPr id="21" name="AutoShape 16"/>
          <p:cNvSpPr>
            <a:spLocks noGrp="1" noChangeArrowheads="1"/>
          </p:cNvSpPr>
          <p:nvPr>
            <p:ph sz="quarter" idx="4294967295"/>
          </p:nvPr>
        </p:nvSpPr>
        <p:spPr bwMode="auto">
          <a:xfrm>
            <a:off x="7115969" y="4723140"/>
            <a:ext cx="1341437" cy="361950"/>
          </a:xfrm>
          <a:prstGeom prst="wedgeRectCallout">
            <a:avLst>
              <a:gd name="adj1" fmla="val -94792"/>
              <a:gd name="adj2" fmla="val 226215"/>
            </a:avLst>
          </a:prstGeom>
          <a:solidFill>
            <a:schemeClr val="accent1">
              <a:lumMod val="75000"/>
            </a:schemeClr>
          </a:solidFill>
          <a:ln w="9525">
            <a:solidFill>
              <a:schemeClr val="tx1"/>
            </a:solidFill>
            <a:miter lim="800000"/>
            <a:headEnd/>
            <a:tailEnd/>
          </a:ln>
        </p:spPr>
        <p:txBody>
          <a:bodyPr/>
          <a:lstStyle/>
          <a:p>
            <a:pPr marL="0" indent="0" algn="ctr" eaLnBrk="1" hangingPunct="1">
              <a:buNone/>
            </a:pPr>
            <a:r>
              <a:rPr lang="en-US" sz="2000" b="1" dirty="0">
                <a:solidFill>
                  <a:schemeClr val="bg1"/>
                </a:solidFill>
                <a:effectLst>
                  <a:outerShdw blurRad="38100" dist="38100" dir="2700000" algn="tl">
                    <a:srgbClr val="000000">
                      <a:alpha val="43137"/>
                    </a:srgbClr>
                  </a:outerShdw>
                </a:effectLst>
                <a:cs typeface="Arial" charset="0"/>
              </a:rPr>
              <a:t>Domain</a:t>
            </a:r>
          </a:p>
        </p:txBody>
      </p:sp>
      <p:sp>
        <p:nvSpPr>
          <p:cNvPr id="27" name="AutoShape 14"/>
          <p:cNvSpPr>
            <a:spLocks noGrp="1" noChangeArrowheads="1"/>
          </p:cNvSpPr>
          <p:nvPr>
            <p:ph sz="quarter" idx="4294967295"/>
          </p:nvPr>
        </p:nvSpPr>
        <p:spPr bwMode="auto">
          <a:xfrm>
            <a:off x="6207406" y="4094571"/>
            <a:ext cx="1373187" cy="442912"/>
          </a:xfrm>
          <a:prstGeom prst="wedgeRectCallout">
            <a:avLst>
              <a:gd name="adj1" fmla="val -77844"/>
              <a:gd name="adj2" fmla="val -181491"/>
            </a:avLst>
          </a:prstGeom>
          <a:solidFill>
            <a:schemeClr val="accent1">
              <a:lumMod val="75000"/>
            </a:schemeClr>
          </a:solidFill>
          <a:ln w="9525">
            <a:solidFill>
              <a:schemeClr val="tx1"/>
            </a:solidFill>
            <a:miter lim="800000"/>
            <a:headEnd/>
            <a:tailEnd/>
          </a:ln>
        </p:spPr>
        <p:txBody>
          <a:bodyPr/>
          <a:lstStyle/>
          <a:p>
            <a:pPr marL="0" indent="0" algn="ctr" eaLnBrk="1" hangingPunct="1">
              <a:buNone/>
            </a:pPr>
            <a:r>
              <a:rPr lang="en-US" sz="2000" b="1" dirty="0">
                <a:solidFill>
                  <a:schemeClr val="bg1"/>
                </a:solidFill>
                <a:effectLst>
                  <a:outerShdw blurRad="38100" dist="38100" dir="2700000" algn="tl">
                    <a:srgbClr val="000000">
                      <a:alpha val="43137"/>
                    </a:srgbClr>
                  </a:outerShdw>
                </a:effectLst>
                <a:cs typeface="Arial" charset="0"/>
              </a:rPr>
              <a:t>Examples</a:t>
            </a:r>
          </a:p>
        </p:txBody>
      </p:sp>
    </p:spTree>
    <p:extLst>
      <p:ext uri="{BB962C8B-B14F-4D97-AF65-F5344CB8AC3E}">
        <p14:creationId xmlns:p14="http://schemas.microsoft.com/office/powerpoint/2010/main" val="149958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bg/>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bg/>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bldP spid="23" grpId="0" uiExpand="1" build="p" animBg="1"/>
      <p:bldP spid="24" grpId="0" uiExpand="1" build="p" animBg="1"/>
      <p:bldP spid="25" grpId="0" uiExpand="1" build="p" animBg="1"/>
      <p:bldP spid="26" grpId="0" uiExpand="1" build="p" animBg="1"/>
      <p:bldP spid="21" grpId="0" uiExpand="1" build="p" animBg="1"/>
      <p:bldP spid="27"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Grp="1" noChangeArrowheads="1"/>
          </p:cNvSpPr>
          <p:nvPr>
            <p:ph type="title"/>
          </p:nvPr>
        </p:nvSpPr>
        <p:spPr/>
        <p:txBody>
          <a:bodyPr/>
          <a:lstStyle/>
          <a:p>
            <a:r>
              <a:rPr lang="en-US" altLang="en-US" dirty="0">
                <a:ea typeface="ＭＳ Ｐゴシック" panose="020B0600070205080204" pitchFamily="34" charset="-128"/>
              </a:rPr>
              <a:t>Alignment Document</a:t>
            </a:r>
          </a:p>
        </p:txBody>
      </p:sp>
      <p:pic>
        <p:nvPicPr>
          <p:cNvPr id="53251"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532290" y="1417638"/>
            <a:ext cx="4079420" cy="4988739"/>
          </a:xfrm>
          <a:ln>
            <a:solidFill>
              <a:schemeClr val="tx1"/>
            </a:solidFill>
            <a:miter lim="800000"/>
            <a:headEnd/>
            <a:tailEnd/>
          </a:ln>
        </p:spPr>
      </p:pic>
      <p:sp>
        <p:nvSpPr>
          <p:cNvPr id="53250"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38101EB-4C34-4C33-BD87-D34F30B0180D}" type="slidenum">
              <a:rPr lang="en-US" altLang="en-US" sz="1200"/>
              <a:pPr/>
              <a:t>12</a:t>
            </a:fld>
            <a:endParaRPr lang="en-US" altLang="en-US" sz="1200"/>
          </a:p>
        </p:txBody>
      </p:sp>
    </p:spTree>
    <p:extLst>
      <p:ext uri="{BB962C8B-B14F-4D97-AF65-F5344CB8AC3E}">
        <p14:creationId xmlns:p14="http://schemas.microsoft.com/office/powerpoint/2010/main" val="1794642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sz="half" idx="1"/>
          </p:nvPr>
        </p:nvSpPr>
        <p:spPr>
          <a:xfrm>
            <a:off x="457200" y="1508124"/>
            <a:ext cx="970156" cy="5045927"/>
          </a:xfrm>
          <a:extLst/>
        </p:spPr>
        <p:style>
          <a:lnRef idx="2">
            <a:schemeClr val="accent3"/>
          </a:lnRef>
          <a:fillRef idx="1">
            <a:schemeClr val="lt1"/>
          </a:fillRef>
          <a:effectRef idx="0">
            <a:schemeClr val="accent3"/>
          </a:effectRef>
          <a:fontRef idx="minor">
            <a:schemeClr val="dk1"/>
          </a:fontRef>
        </p:style>
        <p:txBody>
          <a:bodyPr vert="vert270"/>
          <a:lstStyle/>
          <a:p>
            <a:pPr marL="0" indent="0" algn="ctr">
              <a:spcBef>
                <a:spcPts val="400"/>
              </a:spcBef>
              <a:buFontTx/>
              <a:buNone/>
              <a:defRPr/>
            </a:pPr>
            <a:r>
              <a:rPr lang="en-US" sz="2400" dirty="0" err="1">
                <a:cs typeface="ＭＳ Ｐゴシック" charset="0"/>
              </a:rPr>
              <a:t>Substrand</a:t>
            </a:r>
            <a:r>
              <a:rPr lang="en-US" sz="2400" dirty="0">
                <a:cs typeface="ＭＳ Ｐゴシック" charset="0"/>
              </a:rPr>
              <a:t> 4.0: Comprehension and Analysis of Age-Appropriate Text</a:t>
            </a:r>
          </a:p>
          <a:p>
            <a:pPr>
              <a:spcBef>
                <a:spcPts val="400"/>
              </a:spcBef>
              <a:defRPr/>
            </a:pPr>
            <a:endParaRPr lang="en-US" sz="1400" dirty="0">
              <a:cs typeface="ＭＳ Ｐゴシック" charset="0"/>
            </a:endParaRPr>
          </a:p>
          <a:p>
            <a:pPr>
              <a:defRPr/>
            </a:pPr>
            <a:endParaRPr lang="en-US" sz="2400" dirty="0">
              <a:cs typeface="ＭＳ Ｐゴシック" charset="0"/>
            </a:endParaRPr>
          </a:p>
        </p:txBody>
      </p:sp>
      <p:sp>
        <p:nvSpPr>
          <p:cNvPr id="29700" name="Right Arrow 3"/>
          <p:cNvSpPr>
            <a:spLocks noChangeArrowheads="1"/>
          </p:cNvSpPr>
          <p:nvPr/>
        </p:nvSpPr>
        <p:spPr bwMode="auto">
          <a:xfrm>
            <a:off x="1427357" y="2956756"/>
            <a:ext cx="1121780" cy="1600200"/>
          </a:xfrm>
          <a:prstGeom prst="rightArrow">
            <a:avLst>
              <a:gd name="adj1" fmla="val 50000"/>
              <a:gd name="adj2" fmla="val 50001"/>
            </a:avLst>
          </a:prstGeom>
          <a:solidFill>
            <a:schemeClr val="accent1">
              <a:lumMod val="75000"/>
            </a:schemeClr>
          </a:solidFill>
          <a:ln w="9525">
            <a:solidFill>
              <a:schemeClr val="tx1"/>
            </a:solidFill>
            <a:round/>
            <a:headEnd/>
            <a:tailEnd/>
          </a:ln>
        </p:spPr>
        <p:txBody>
          <a:bodyPr/>
          <a:lstStyle/>
          <a:p>
            <a:pPr algn="r" eaLnBrk="1" hangingPunct="1"/>
            <a:endParaRPr lang="en-US" sz="1800" b="0">
              <a:solidFill>
                <a:schemeClr val="tx1"/>
              </a:solidFill>
              <a:cs typeface="Arial" charset="0"/>
            </a:endParaRPr>
          </a:p>
        </p:txBody>
      </p:sp>
      <p:sp>
        <p:nvSpPr>
          <p:cNvPr id="29697" name="Rectangle 2"/>
          <p:cNvSpPr>
            <a:spLocks noGrp="1" noChangeArrowheads="1"/>
          </p:cNvSpPr>
          <p:nvPr>
            <p:ph type="title"/>
          </p:nvPr>
        </p:nvSpPr>
        <p:spPr>
          <a:xfrm>
            <a:off x="457200" y="182562"/>
            <a:ext cx="8229600" cy="1143000"/>
          </a:xfrm>
        </p:spPr>
        <p:txBody>
          <a:bodyPr/>
          <a:lstStyle/>
          <a:p>
            <a:r>
              <a:rPr lang="en-US" sz="3600" b="1" dirty="0">
                <a:latin typeface="Arial" charset="0"/>
                <a:cs typeface="ＭＳ Ｐゴシック" charset="0"/>
              </a:rPr>
              <a:t>Alignment of Preschool Learning </a:t>
            </a:r>
            <a:br>
              <a:rPr lang="en-US" sz="3600" b="1" dirty="0">
                <a:latin typeface="Arial" charset="0"/>
                <a:cs typeface="ＭＳ Ｐゴシック" charset="0"/>
              </a:rPr>
            </a:br>
            <a:r>
              <a:rPr lang="en-US" sz="3600" b="1" dirty="0">
                <a:latin typeface="Arial" charset="0"/>
                <a:cs typeface="ＭＳ Ｐゴシック" charset="0"/>
              </a:rPr>
              <a:t>Foundations to California Standards</a:t>
            </a:r>
          </a:p>
        </p:txBody>
      </p:sp>
      <p:sp>
        <p:nvSpPr>
          <p:cNvPr id="21507" name="Rectangle 4"/>
          <p:cNvSpPr>
            <a:spLocks noGrp="1" noChangeArrowheads="1"/>
          </p:cNvSpPr>
          <p:nvPr>
            <p:ph sz="half" idx="2"/>
          </p:nvPr>
        </p:nvSpPr>
        <p:spPr>
          <a:xfrm>
            <a:off x="2549137" y="1508124"/>
            <a:ext cx="6137663" cy="4825769"/>
          </a:xfrm>
          <a:solidFill>
            <a:srgbClr val="FFFFFF">
              <a:alpha val="36000"/>
            </a:srgbClr>
          </a:solidFill>
        </p:spPr>
        <p:style>
          <a:lnRef idx="2">
            <a:schemeClr val="accent4"/>
          </a:lnRef>
          <a:fillRef idx="1">
            <a:schemeClr val="lt1"/>
          </a:fillRef>
          <a:effectRef idx="0">
            <a:schemeClr val="accent4"/>
          </a:effectRef>
          <a:fontRef idx="minor">
            <a:schemeClr val="dk1"/>
          </a:fontRef>
        </p:style>
        <p:txBody>
          <a:bodyPr/>
          <a:lstStyle/>
          <a:p>
            <a:pPr marL="228600" indent="0">
              <a:lnSpc>
                <a:spcPct val="120000"/>
              </a:lnSpc>
              <a:spcBef>
                <a:spcPts val="200"/>
              </a:spcBef>
              <a:buNone/>
              <a:defRPr/>
            </a:pPr>
            <a:r>
              <a:rPr lang="en-US" dirty="0"/>
              <a:t>Reading (strand)</a:t>
            </a:r>
          </a:p>
          <a:p>
            <a:pPr marL="685800" indent="-338138">
              <a:lnSpc>
                <a:spcPct val="120000"/>
              </a:lnSpc>
              <a:spcBef>
                <a:spcPts val="200"/>
              </a:spcBef>
              <a:defRPr/>
            </a:pPr>
            <a:r>
              <a:rPr lang="en-US" sz="2700" dirty="0"/>
              <a:t>Reading Standards for Literature </a:t>
            </a:r>
          </a:p>
          <a:p>
            <a:pPr marL="1085850" lvl="1" indent="-338138">
              <a:lnSpc>
                <a:spcPct val="120000"/>
              </a:lnSpc>
              <a:spcBef>
                <a:spcPts val="200"/>
              </a:spcBef>
              <a:defRPr/>
            </a:pPr>
            <a:r>
              <a:rPr lang="en-US" sz="2300" dirty="0"/>
              <a:t>Key Ideas and Details </a:t>
            </a:r>
          </a:p>
          <a:p>
            <a:pPr marL="1085850" lvl="1" indent="-338138">
              <a:lnSpc>
                <a:spcPct val="120000"/>
              </a:lnSpc>
              <a:spcBef>
                <a:spcPts val="200"/>
              </a:spcBef>
              <a:defRPr/>
            </a:pPr>
            <a:r>
              <a:rPr lang="en-US" sz="2300" dirty="0"/>
              <a:t>Integration of Knowledge and Ideas </a:t>
            </a:r>
          </a:p>
          <a:p>
            <a:pPr marL="685800" indent="-338138">
              <a:lnSpc>
                <a:spcPct val="120000"/>
              </a:lnSpc>
              <a:spcBef>
                <a:spcPts val="200"/>
              </a:spcBef>
              <a:defRPr/>
            </a:pPr>
            <a:r>
              <a:rPr lang="en-US" sz="2700" dirty="0"/>
              <a:t>Reading Standards for Informational Text </a:t>
            </a:r>
          </a:p>
          <a:p>
            <a:pPr marL="1085850" lvl="1" indent="-338138">
              <a:lnSpc>
                <a:spcPct val="120000"/>
              </a:lnSpc>
              <a:spcBef>
                <a:spcPts val="200"/>
              </a:spcBef>
              <a:defRPr/>
            </a:pPr>
            <a:r>
              <a:rPr lang="en-US" sz="2300" dirty="0"/>
              <a:t>Key Ideas and Details </a:t>
            </a:r>
          </a:p>
          <a:p>
            <a:pPr marL="1085850" lvl="1" indent="-338138">
              <a:lnSpc>
                <a:spcPct val="120000"/>
              </a:lnSpc>
              <a:spcBef>
                <a:spcPts val="200"/>
              </a:spcBef>
              <a:defRPr/>
            </a:pPr>
            <a:r>
              <a:rPr lang="en-US" sz="2300" dirty="0"/>
              <a:t>Integration of Knowledge and Ideas</a:t>
            </a:r>
          </a:p>
          <a:p>
            <a:pPr marL="228600" indent="0">
              <a:lnSpc>
                <a:spcPct val="120000"/>
              </a:lnSpc>
              <a:spcBef>
                <a:spcPts val="200"/>
              </a:spcBef>
              <a:buNone/>
              <a:defRPr/>
            </a:pPr>
            <a:r>
              <a:rPr lang="en-US" dirty="0"/>
              <a:t>Speaking and Listening (strand)</a:t>
            </a:r>
          </a:p>
          <a:p>
            <a:pPr marL="971550" lvl="1">
              <a:lnSpc>
                <a:spcPct val="120000"/>
              </a:lnSpc>
              <a:spcBef>
                <a:spcPts val="200"/>
              </a:spcBef>
              <a:defRPr/>
            </a:pPr>
            <a:r>
              <a:rPr lang="en-US" sz="1900" dirty="0"/>
              <a:t>Comprehension and Collaboration </a:t>
            </a:r>
          </a:p>
        </p:txBody>
      </p:sp>
      <p:sp>
        <p:nvSpPr>
          <p:cNvPr id="2" name="Slide Number Placeholder 1"/>
          <p:cNvSpPr>
            <a:spLocks noGrp="1"/>
          </p:cNvSpPr>
          <p:nvPr>
            <p:ph type="sldNum" sz="quarter" idx="10"/>
          </p:nvPr>
        </p:nvSpPr>
        <p:spPr/>
        <p:txBody>
          <a:bodyPr/>
          <a:lstStyle/>
          <a:p>
            <a:fld id="{15410E3B-9162-4089-93EA-17B606053D97}" type="slidenum">
              <a:rPr lang="en-US" altLang="en-US" smtClean="0"/>
              <a:pPr/>
              <a:t>13</a:t>
            </a:fld>
            <a:endParaRPr lang="en-US" altLang="en-US"/>
          </a:p>
        </p:txBody>
      </p:sp>
    </p:spTree>
    <p:extLst>
      <p:ext uri="{BB962C8B-B14F-4D97-AF65-F5344CB8AC3E}">
        <p14:creationId xmlns:p14="http://schemas.microsoft.com/office/powerpoint/2010/main" val="1759189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9"/>
          <p:cNvSpPr>
            <a:spLocks noGrp="1" noChangeArrowheads="1"/>
          </p:cNvSpPr>
          <p:nvPr>
            <p:ph type="title"/>
          </p:nvPr>
        </p:nvSpPr>
        <p:spPr>
          <a:xfrm>
            <a:off x="5776332" y="274638"/>
            <a:ext cx="2910468" cy="1143000"/>
          </a:xfrm>
        </p:spPr>
        <p:txBody>
          <a:bodyPr/>
          <a:lstStyle/>
          <a:p>
            <a:r>
              <a:rPr lang="en-US" sz="3600" dirty="0">
                <a:latin typeface="Arial" charset="0"/>
                <a:cs typeface="ＭＳ Ｐゴシック" charset="0"/>
              </a:rPr>
              <a:t>Teacher Role</a:t>
            </a:r>
          </a:p>
        </p:txBody>
      </p:sp>
      <p:pic>
        <p:nvPicPr>
          <p:cNvPr id="4" name="Content Placeholder 3"/>
          <p:cNvPicPr>
            <a:picLocks noGrp="1" noChangeAspect="1"/>
          </p:cNvPicPr>
          <p:nvPr>
            <p:ph sz="half" idx="1"/>
          </p:nvPr>
        </p:nvPicPr>
        <p:blipFill rotWithShape="1">
          <a:blip r:embed="rId3" cstate="email">
            <a:extLst>
              <a:ext uri="{28A0092B-C50C-407E-A947-70E740481C1C}">
                <a14:useLocalDpi xmlns:a14="http://schemas.microsoft.com/office/drawing/2010/main" val="0"/>
              </a:ext>
            </a:extLst>
          </a:blip>
          <a:stretch/>
        </p:blipFill>
        <p:spPr>
          <a:xfrm>
            <a:off x="1" y="0"/>
            <a:ext cx="5584190" cy="6941727"/>
          </a:xfrm>
          <a:ln>
            <a:solidFill>
              <a:schemeClr val="tx1"/>
            </a:solidFill>
          </a:ln>
        </p:spPr>
      </p:pic>
      <p:sp>
        <p:nvSpPr>
          <p:cNvPr id="16388" name="Rectangle 10"/>
          <p:cNvSpPr>
            <a:spLocks noGrp="1" noChangeArrowheads="1"/>
          </p:cNvSpPr>
          <p:nvPr>
            <p:ph sz="half" idx="2"/>
          </p:nvPr>
        </p:nvSpPr>
        <p:spPr>
          <a:xfrm>
            <a:off x="5776332" y="1600200"/>
            <a:ext cx="3077736" cy="4525963"/>
          </a:xfrm>
          <a:noFill/>
        </p:spPr>
        <p:txBody>
          <a:bodyPr/>
          <a:lstStyle/>
          <a:p>
            <a:pPr marL="0" indent="0">
              <a:lnSpc>
                <a:spcPct val="90000"/>
              </a:lnSpc>
              <a:buNone/>
            </a:pPr>
            <a:r>
              <a:rPr lang="en-US" sz="3000" dirty="0">
                <a:latin typeface="Arial" charset="0"/>
                <a:cs typeface="ＭＳ Ｐゴシック" charset="0"/>
              </a:rPr>
              <a:t>“Preschoolers’ [Young children] competence with narratives can be greatly expanded through instructional activities guided by teachers” </a:t>
            </a:r>
          </a:p>
          <a:p>
            <a:pPr marL="0" indent="0">
              <a:lnSpc>
                <a:spcPct val="90000"/>
              </a:lnSpc>
              <a:buNone/>
            </a:pPr>
            <a:r>
              <a:rPr lang="en-US" sz="1600" dirty="0">
                <a:latin typeface="Arial" charset="0"/>
                <a:cs typeface="ＭＳ Ｐゴシック" charset="0"/>
              </a:rPr>
              <a:t>(PLF, Vol. 1, p. 53).</a:t>
            </a:r>
            <a:endParaRPr lang="en-US" sz="1800" dirty="0">
              <a:latin typeface="Arial" charset="0"/>
              <a:cs typeface="ＭＳ Ｐゴシック" charset="0"/>
            </a:endParaRPr>
          </a:p>
          <a:p>
            <a:pPr marL="228600" indent="-228600">
              <a:lnSpc>
                <a:spcPct val="90000"/>
              </a:lnSpc>
            </a:pPr>
            <a:endParaRPr lang="en-US" sz="1800" dirty="0">
              <a:latin typeface="Arial" charset="0"/>
              <a:cs typeface="ＭＳ Ｐゴシック" charset="0"/>
            </a:endParaRPr>
          </a:p>
        </p:txBody>
      </p:sp>
      <p:sp>
        <p:nvSpPr>
          <p:cNvPr id="2" name="Slide Number Placeholder 1"/>
          <p:cNvSpPr>
            <a:spLocks noGrp="1"/>
          </p:cNvSpPr>
          <p:nvPr>
            <p:ph type="sldNum" sz="quarter" idx="10"/>
          </p:nvPr>
        </p:nvSpPr>
        <p:spPr/>
        <p:txBody>
          <a:bodyPr/>
          <a:lstStyle/>
          <a:p>
            <a:fld id="{CDFC3040-71D6-4951-B826-5E93683D7415}" type="slidenum">
              <a:rPr lang="en-US" altLang="en-US" smtClean="0"/>
              <a:pPr/>
              <a:t>14</a:t>
            </a:fld>
            <a:endParaRPr lang="en-US" altLang="en-US"/>
          </a:p>
        </p:txBody>
      </p:sp>
      <p:sp>
        <p:nvSpPr>
          <p:cNvPr id="8" name="Rectangle 7"/>
          <p:cNvSpPr>
            <a:spLocks noChangeArrowheads="1"/>
          </p:cNvSpPr>
          <p:nvPr/>
        </p:nvSpPr>
        <p:spPr bwMode="auto">
          <a:xfrm>
            <a:off x="5584191" y="6536228"/>
            <a:ext cx="3466402" cy="230832"/>
          </a:xfrm>
          <a:prstGeom prst="rect">
            <a:avLst/>
          </a:prstGeom>
          <a:solidFill>
            <a:srgbClr val="F7E6C2"/>
          </a:solidFill>
          <a:ln w="9525">
            <a:noFill/>
            <a:miter lim="800000"/>
            <a:headEnd/>
            <a:tailEnd/>
          </a:ln>
          <a:effectLst/>
        </p:spPr>
        <p:txBody>
          <a:bodyPr wrap="square" anchor="ctr">
            <a:spAutoFit/>
          </a:bodyPr>
          <a:lstStyle/>
          <a:p>
            <a:pPr algn="ctr" eaLnBrk="0" hangingPunct="0">
              <a:defRPr/>
            </a:pPr>
            <a:r>
              <a:rPr lang="en-US" sz="900" dirty="0">
                <a:latin typeface="Arial" pitchFamily="-83" charset="0"/>
                <a:ea typeface="Times New Roman" pitchFamily="-83" charset="0"/>
                <a:cs typeface="Times New Roman" pitchFamily="-83" charset="0"/>
              </a:rPr>
              <a:t>©2017 California Department of Education</a:t>
            </a:r>
            <a:endParaRPr lang="en-US" sz="900" dirty="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3725818226"/>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3" descr="child reading"/>
          <p:cNvPicPr>
            <a:picLocks noGrp="1" noChangeAspect="1" noChangeArrowheads="1"/>
          </p:cNvPicPr>
          <p:nvPr>
            <p:ph sz="half" idx="1"/>
          </p:nvPr>
        </p:nvPicPr>
        <p:blipFill rotWithShape="1">
          <a:blip r:embed="rId3" cstate="email">
            <a:lum bright="24000" contrast="30000"/>
            <a:extLst>
              <a:ext uri="{28A0092B-C50C-407E-A947-70E740481C1C}">
                <a14:useLocalDpi xmlns:a14="http://schemas.microsoft.com/office/drawing/2010/main" val="0"/>
              </a:ext>
            </a:extLst>
          </a:blip>
          <a:srcRect l="7165" r="7469"/>
          <a:stretch/>
        </p:blipFill>
        <p:spPr>
          <a:xfrm>
            <a:off x="-2" y="0"/>
            <a:ext cx="9144000" cy="6858000"/>
          </a:xfrm>
          <a:solidFill>
            <a:srgbClr val="F4D18C"/>
          </a:solidFill>
        </p:spPr>
      </p:pic>
      <p:sp>
        <p:nvSpPr>
          <p:cNvPr id="33794" name="Rectangle 4"/>
          <p:cNvSpPr>
            <a:spLocks noGrp="1" noChangeArrowheads="1"/>
          </p:cNvSpPr>
          <p:nvPr>
            <p:ph type="title"/>
          </p:nvPr>
        </p:nvSpPr>
        <p:spPr>
          <a:xfrm>
            <a:off x="0" y="0"/>
            <a:ext cx="5263376" cy="869795"/>
          </a:xfrm>
          <a:solidFill>
            <a:schemeClr val="tx1">
              <a:lumMod val="75000"/>
              <a:lumOff val="25000"/>
              <a:alpha val="62000"/>
            </a:schemeClr>
          </a:solidFill>
        </p:spPr>
        <p:txBody>
          <a:bodyPr anchor="b"/>
          <a:lstStyle/>
          <a:p>
            <a:r>
              <a:rPr lang="en-US" dirty="0">
                <a:solidFill>
                  <a:schemeClr val="bg1"/>
                </a:solidFill>
                <a:latin typeface="Arial" charset="0"/>
                <a:cs typeface="ＭＳ Ｐゴシック" charset="0"/>
              </a:rPr>
              <a:t>Shared Reading</a:t>
            </a:r>
          </a:p>
        </p:txBody>
      </p:sp>
      <p:sp>
        <p:nvSpPr>
          <p:cNvPr id="26628" name="Rectangle 5"/>
          <p:cNvSpPr>
            <a:spLocks noGrp="1" noChangeArrowheads="1"/>
          </p:cNvSpPr>
          <p:nvPr>
            <p:ph sz="half" idx="2"/>
          </p:nvPr>
        </p:nvSpPr>
        <p:spPr>
          <a:xfrm>
            <a:off x="-4" y="5275396"/>
            <a:ext cx="9144002" cy="1224347"/>
          </a:xfrm>
          <a:solidFill>
            <a:srgbClr val="4A4E5C">
              <a:alpha val="74000"/>
            </a:srgbClr>
          </a:solidFill>
          <a:ln>
            <a:solidFill>
              <a:schemeClr val="tx1"/>
            </a:solidFill>
          </a:ln>
        </p:spPr>
        <p:txBody>
          <a:bodyPr/>
          <a:lstStyle/>
          <a:p>
            <a:pPr marL="233363" indent="0">
              <a:lnSpc>
                <a:spcPct val="90000"/>
              </a:lnSpc>
              <a:buFontTx/>
              <a:buNone/>
            </a:pPr>
            <a:r>
              <a:rPr lang="en-US" dirty="0">
                <a:solidFill>
                  <a:schemeClr val="bg1"/>
                </a:solidFill>
                <a:latin typeface="Arial" charset="0"/>
                <a:cs typeface="Arial" charset="0"/>
              </a:rPr>
              <a:t>“Active discussion of stories before, during, and after shared reading has been shown to improve children’s understanding and recall of oral stories…</a:t>
            </a:r>
            <a:r>
              <a:rPr lang="en-US" sz="2400" dirty="0">
                <a:solidFill>
                  <a:schemeClr val="bg1"/>
                </a:solidFill>
                <a:latin typeface="Arial" charset="0"/>
                <a:cs typeface="Arial" charset="0"/>
              </a:rPr>
              <a:t>” </a:t>
            </a:r>
            <a:r>
              <a:rPr lang="en-US" sz="1600" dirty="0">
                <a:solidFill>
                  <a:schemeClr val="bg1"/>
                </a:solidFill>
                <a:latin typeface="Arial" charset="0"/>
                <a:cs typeface="Arial" charset="0"/>
              </a:rPr>
              <a:t>(PLF, Vol.1, p. 84).</a:t>
            </a:r>
          </a:p>
          <a:p>
            <a:pPr lvl="1">
              <a:lnSpc>
                <a:spcPct val="90000"/>
              </a:lnSpc>
            </a:pPr>
            <a:endParaRPr lang="en-US" sz="2000" dirty="0">
              <a:solidFill>
                <a:schemeClr val="bg1"/>
              </a:solidFill>
              <a:latin typeface="Arial" charset="0"/>
              <a:cs typeface="ＭＳ Ｐゴシック" charset="0"/>
            </a:endParaRPr>
          </a:p>
        </p:txBody>
      </p:sp>
      <p:sp>
        <p:nvSpPr>
          <p:cNvPr id="4" name="Slide Number Placeholder 3"/>
          <p:cNvSpPr>
            <a:spLocks noGrp="1"/>
          </p:cNvSpPr>
          <p:nvPr>
            <p:ph type="sldNum" sz="quarter" idx="10"/>
          </p:nvPr>
        </p:nvSpPr>
        <p:spPr/>
        <p:txBody>
          <a:bodyPr/>
          <a:lstStyle/>
          <a:p>
            <a:fld id="{15410E3B-9162-4089-93EA-17B606053D97}" type="slidenum">
              <a:rPr lang="en-US" altLang="en-US" smtClean="0"/>
              <a:pPr/>
              <a:t>15</a:t>
            </a:fld>
            <a:endParaRPr lang="en-US" altLang="en-US"/>
          </a:p>
        </p:txBody>
      </p:sp>
      <p:sp>
        <p:nvSpPr>
          <p:cNvPr id="7" name="Rectangle 6"/>
          <p:cNvSpPr>
            <a:spLocks noChangeArrowheads="1"/>
          </p:cNvSpPr>
          <p:nvPr/>
        </p:nvSpPr>
        <p:spPr bwMode="auto">
          <a:xfrm>
            <a:off x="0" y="6604371"/>
            <a:ext cx="9143999" cy="230832"/>
          </a:xfrm>
          <a:prstGeom prst="rect">
            <a:avLst/>
          </a:prstGeom>
          <a:noFill/>
          <a:ln w="9525">
            <a:noFill/>
            <a:miter lim="800000"/>
            <a:headEnd/>
            <a:tailEnd/>
          </a:ln>
          <a:effectLst/>
        </p:spPr>
        <p:txBody>
          <a:bodyPr wrap="square" anchor="ctr">
            <a:spAutoFit/>
          </a:bodyPr>
          <a:lstStyle/>
          <a:p>
            <a:pPr algn="ctr"/>
            <a:r>
              <a:rPr lang="en-US" sz="900" dirty="0">
                <a:solidFill>
                  <a:schemeClr val="bg1"/>
                </a:solidFill>
              </a:rPr>
              <a:t>© 2017 California Department of Education</a:t>
            </a:r>
          </a:p>
        </p:txBody>
      </p:sp>
    </p:spTree>
    <p:extLst>
      <p:ext uri="{BB962C8B-B14F-4D97-AF65-F5344CB8AC3E}">
        <p14:creationId xmlns:p14="http://schemas.microsoft.com/office/powerpoint/2010/main" val="406619335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r>
              <a:rPr lang="en-US" b="1" dirty="0">
                <a:latin typeface="Arial" charset="0"/>
                <a:cs typeface="ＭＳ Ｐゴシック" charset="0"/>
              </a:rPr>
              <a:t>Book Use in Classrooms</a:t>
            </a:r>
            <a:r>
              <a:rPr lang="en-US" dirty="0">
                <a:latin typeface="Arial" charset="0"/>
                <a:cs typeface="ＭＳ Ｐゴシック" charset="0"/>
              </a:rPr>
              <a:t> </a:t>
            </a:r>
          </a:p>
        </p:txBody>
      </p:sp>
      <p:sp>
        <p:nvSpPr>
          <p:cNvPr id="155651" name="Rectangle 3"/>
          <p:cNvSpPr>
            <a:spLocks noGrp="1" noChangeArrowheads="1"/>
          </p:cNvSpPr>
          <p:nvPr>
            <p:ph idx="1"/>
          </p:nvPr>
        </p:nvSpPr>
        <p:spPr/>
        <p:txBody>
          <a:bodyPr/>
          <a:lstStyle/>
          <a:p>
            <a:r>
              <a:rPr lang="en-US" sz="2800" dirty="0">
                <a:latin typeface="Arial" charset="0"/>
                <a:cs typeface="ＭＳ Ｐゴシック" charset="0"/>
              </a:rPr>
              <a:t>Frequency (169 days in 100 classrooms):  </a:t>
            </a:r>
          </a:p>
          <a:p>
            <a:pPr lvl="1"/>
            <a:r>
              <a:rPr lang="en-US" sz="2400" dirty="0">
                <a:latin typeface="Arial" charset="0"/>
                <a:cs typeface="Arial" charset="0"/>
              </a:rPr>
              <a:t>66 days with no book reading </a:t>
            </a:r>
          </a:p>
          <a:p>
            <a:r>
              <a:rPr lang="en-US" sz="2800" dirty="0">
                <a:latin typeface="Arial" charset="0"/>
                <a:cs typeface="ＭＳ Ｐゴシック" charset="0"/>
              </a:rPr>
              <a:t>Time per session:</a:t>
            </a:r>
          </a:p>
          <a:p>
            <a:pPr lvl="1"/>
            <a:r>
              <a:rPr lang="en-US" sz="2400" dirty="0">
                <a:latin typeface="Arial" charset="0"/>
                <a:cs typeface="Arial" charset="0"/>
              </a:rPr>
              <a:t>9 ½ minutes on average</a:t>
            </a:r>
          </a:p>
          <a:p>
            <a:pPr lvl="1"/>
            <a:r>
              <a:rPr lang="en-US" sz="2400" dirty="0">
                <a:latin typeface="Arial" charset="0"/>
                <a:cs typeface="Arial" charset="0"/>
              </a:rPr>
              <a:t>Usually one book (average = 1.3)</a:t>
            </a:r>
          </a:p>
          <a:p>
            <a:r>
              <a:rPr lang="en-US" sz="2800" dirty="0">
                <a:latin typeface="Arial" charset="0"/>
                <a:cs typeface="ＭＳ Ｐゴシック" charset="0"/>
              </a:rPr>
              <a:t>Time use observed during the day: </a:t>
            </a:r>
          </a:p>
          <a:p>
            <a:pPr lvl="1"/>
            <a:r>
              <a:rPr lang="en-US" sz="2400" dirty="0">
                <a:latin typeface="Arial" charset="0"/>
                <a:cs typeface="Arial" charset="0"/>
              </a:rPr>
              <a:t>Time reading books: 7% - 8%</a:t>
            </a:r>
          </a:p>
          <a:p>
            <a:r>
              <a:rPr lang="en-US" sz="2800" dirty="0">
                <a:latin typeface="Arial" charset="0"/>
                <a:cs typeface="ＭＳ Ｐゴシック" charset="0"/>
              </a:rPr>
              <a:t>Quality of conversations about books:</a:t>
            </a:r>
          </a:p>
          <a:p>
            <a:pPr lvl="1"/>
            <a:r>
              <a:rPr lang="en-US" sz="2400" dirty="0">
                <a:latin typeface="Arial" charset="0"/>
                <a:cs typeface="Arial" charset="0"/>
              </a:rPr>
              <a:t>72% of comments with low cognitive demand</a:t>
            </a:r>
          </a:p>
          <a:p>
            <a:pPr marL="401638" lvl="1" indent="0">
              <a:buFontTx/>
              <a:buNone/>
            </a:pPr>
            <a:r>
              <a:rPr lang="en-US" sz="1800" dirty="0">
                <a:latin typeface="Arial" charset="0"/>
                <a:cs typeface="Arial" charset="0"/>
              </a:rPr>
              <a:t>(</a:t>
            </a:r>
            <a:r>
              <a:rPr lang="en-US" sz="1800" dirty="0"/>
              <a:t>David K. Dickinson, </a:t>
            </a:r>
            <a:r>
              <a:rPr lang="en-US" sz="1800" i="1" dirty="0"/>
              <a:t>Effective Uses of Books in Preschool Classrooms </a:t>
            </a:r>
            <a:r>
              <a:rPr lang="en-US" sz="1800" dirty="0"/>
              <a:t>presentation for CPIN</a:t>
            </a:r>
            <a:r>
              <a:rPr lang="en-US" sz="1800" i="1" dirty="0"/>
              <a:t>, </a:t>
            </a:r>
            <a:r>
              <a:rPr lang="en-US" sz="1800" dirty="0"/>
              <a:t>October 27, 2005</a:t>
            </a:r>
            <a:r>
              <a:rPr lang="en-US" sz="1800" dirty="0">
                <a:latin typeface="Arial" charset="0"/>
                <a:cs typeface="Arial" charset="0"/>
              </a:rPr>
              <a:t>) </a:t>
            </a:r>
          </a:p>
        </p:txBody>
      </p:sp>
      <p:sp>
        <p:nvSpPr>
          <p:cNvPr id="2" name="Slide Number Placeholder 1"/>
          <p:cNvSpPr>
            <a:spLocks noGrp="1"/>
          </p:cNvSpPr>
          <p:nvPr>
            <p:ph type="sldNum" sz="quarter" idx="10"/>
          </p:nvPr>
        </p:nvSpPr>
        <p:spPr/>
        <p:txBody>
          <a:bodyPr/>
          <a:lstStyle/>
          <a:p>
            <a:fld id="{3DD1D8A4-18A6-4FF6-B04A-C7B283AD30F4}" type="slidenum">
              <a:rPr lang="en-US" altLang="en-US" smtClean="0"/>
              <a:pPr/>
              <a:t>16</a:t>
            </a:fld>
            <a:endParaRPr lang="en-US" altLang="en-US"/>
          </a:p>
        </p:txBody>
      </p:sp>
    </p:spTree>
    <p:extLst>
      <p:ext uri="{BB962C8B-B14F-4D97-AF65-F5344CB8AC3E}">
        <p14:creationId xmlns:p14="http://schemas.microsoft.com/office/powerpoint/2010/main" val="33588361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55651">
                                            <p:txEl>
                                              <p:pRg st="0" end="0"/>
                                            </p:txEl>
                                          </p:spTgt>
                                        </p:tgtEl>
                                        <p:attrNameLst>
                                          <p:attrName>style.visibility</p:attrName>
                                        </p:attrNameLst>
                                      </p:cBhvr>
                                      <p:to>
                                        <p:strVal val="visible"/>
                                      </p:to>
                                    </p:set>
                                    <p:anim calcmode="lin" valueType="num">
                                      <p:cBhvr additive="base">
                                        <p:cTn id="7" dur="500" fill="hold"/>
                                        <p:tgtEl>
                                          <p:spTgt spid="1556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5651">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55651">
                                            <p:txEl>
                                              <p:pRg st="1" end="1"/>
                                            </p:txEl>
                                          </p:spTgt>
                                        </p:tgtEl>
                                        <p:attrNameLst>
                                          <p:attrName>style.visibility</p:attrName>
                                        </p:attrNameLst>
                                      </p:cBhvr>
                                      <p:to>
                                        <p:strVal val="visible"/>
                                      </p:to>
                                    </p:set>
                                    <p:anim calcmode="lin" valueType="num">
                                      <p:cBhvr additive="base">
                                        <p:cTn id="11" dur="500" fill="hold"/>
                                        <p:tgtEl>
                                          <p:spTgt spid="155651">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565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9" fill="hold" grpId="0" nodeType="clickEffect">
                                  <p:stCondLst>
                                    <p:cond delay="0"/>
                                  </p:stCondLst>
                                  <p:childTnLst>
                                    <p:set>
                                      <p:cBhvr>
                                        <p:cTn id="16" dur="1" fill="hold">
                                          <p:stCondLst>
                                            <p:cond delay="0"/>
                                          </p:stCondLst>
                                        </p:cTn>
                                        <p:tgtEl>
                                          <p:spTgt spid="155651">
                                            <p:txEl>
                                              <p:pRg st="2" end="2"/>
                                            </p:txEl>
                                          </p:spTgt>
                                        </p:tgtEl>
                                        <p:attrNameLst>
                                          <p:attrName>style.visibility</p:attrName>
                                        </p:attrNameLst>
                                      </p:cBhvr>
                                      <p:to>
                                        <p:strVal val="visible"/>
                                      </p:to>
                                    </p:set>
                                    <p:anim calcmode="lin" valueType="num">
                                      <p:cBhvr additive="base">
                                        <p:cTn id="17" dur="500" fill="hold"/>
                                        <p:tgtEl>
                                          <p:spTgt spid="155651">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55651">
                                            <p:txEl>
                                              <p:pRg st="2" end="2"/>
                                            </p:txEl>
                                          </p:spTgt>
                                        </p:tgtEl>
                                        <p:attrNameLst>
                                          <p:attrName>ppt_y</p:attrName>
                                        </p:attrNameLst>
                                      </p:cBhvr>
                                      <p:tavLst>
                                        <p:tav tm="0">
                                          <p:val>
                                            <p:strVal val="0-#ppt_h/2"/>
                                          </p:val>
                                        </p:tav>
                                        <p:tav tm="100000">
                                          <p:val>
                                            <p:strVal val="#ppt_y"/>
                                          </p:val>
                                        </p:tav>
                                      </p:tavLst>
                                    </p:anim>
                                  </p:childTnLst>
                                </p:cTn>
                              </p:par>
                              <p:par>
                                <p:cTn id="19" presetID="2" presetClass="entr" presetSubtype="9" fill="hold" grpId="0" nodeType="withEffect">
                                  <p:stCondLst>
                                    <p:cond delay="0"/>
                                  </p:stCondLst>
                                  <p:childTnLst>
                                    <p:set>
                                      <p:cBhvr>
                                        <p:cTn id="20" dur="1" fill="hold">
                                          <p:stCondLst>
                                            <p:cond delay="0"/>
                                          </p:stCondLst>
                                        </p:cTn>
                                        <p:tgtEl>
                                          <p:spTgt spid="155651">
                                            <p:txEl>
                                              <p:pRg st="3" end="3"/>
                                            </p:txEl>
                                          </p:spTgt>
                                        </p:tgtEl>
                                        <p:attrNameLst>
                                          <p:attrName>style.visibility</p:attrName>
                                        </p:attrNameLst>
                                      </p:cBhvr>
                                      <p:to>
                                        <p:strVal val="visible"/>
                                      </p:to>
                                    </p:set>
                                    <p:anim calcmode="lin" valueType="num">
                                      <p:cBhvr additive="base">
                                        <p:cTn id="21" dur="500" fill="hold"/>
                                        <p:tgtEl>
                                          <p:spTgt spid="155651">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55651">
                                            <p:txEl>
                                              <p:pRg st="3" end="3"/>
                                            </p:txEl>
                                          </p:spTgt>
                                        </p:tgtEl>
                                        <p:attrNameLst>
                                          <p:attrName>ppt_y</p:attrName>
                                        </p:attrNameLst>
                                      </p:cBhvr>
                                      <p:tavLst>
                                        <p:tav tm="0">
                                          <p:val>
                                            <p:strVal val="0-#ppt_h/2"/>
                                          </p:val>
                                        </p:tav>
                                        <p:tav tm="100000">
                                          <p:val>
                                            <p:strVal val="#ppt_y"/>
                                          </p:val>
                                        </p:tav>
                                      </p:tavLst>
                                    </p:anim>
                                  </p:childTnLst>
                                </p:cTn>
                              </p:par>
                              <p:par>
                                <p:cTn id="23" presetID="2" presetClass="entr" presetSubtype="9" fill="hold" grpId="0" nodeType="withEffect">
                                  <p:stCondLst>
                                    <p:cond delay="0"/>
                                  </p:stCondLst>
                                  <p:childTnLst>
                                    <p:set>
                                      <p:cBhvr>
                                        <p:cTn id="24" dur="1" fill="hold">
                                          <p:stCondLst>
                                            <p:cond delay="0"/>
                                          </p:stCondLst>
                                        </p:cTn>
                                        <p:tgtEl>
                                          <p:spTgt spid="155651">
                                            <p:txEl>
                                              <p:pRg st="4" end="4"/>
                                            </p:txEl>
                                          </p:spTgt>
                                        </p:tgtEl>
                                        <p:attrNameLst>
                                          <p:attrName>style.visibility</p:attrName>
                                        </p:attrNameLst>
                                      </p:cBhvr>
                                      <p:to>
                                        <p:strVal val="visible"/>
                                      </p:to>
                                    </p:set>
                                    <p:anim calcmode="lin" valueType="num">
                                      <p:cBhvr additive="base">
                                        <p:cTn id="25" dur="500" fill="hold"/>
                                        <p:tgtEl>
                                          <p:spTgt spid="155651">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55651">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55651">
                                            <p:txEl>
                                              <p:pRg st="5" end="5"/>
                                            </p:txEl>
                                          </p:spTgt>
                                        </p:tgtEl>
                                        <p:attrNameLst>
                                          <p:attrName>style.visibility</p:attrName>
                                        </p:attrNameLst>
                                      </p:cBhvr>
                                      <p:to>
                                        <p:strVal val="visible"/>
                                      </p:to>
                                    </p:set>
                                    <p:anim calcmode="lin" valueType="num">
                                      <p:cBhvr additive="base">
                                        <p:cTn id="31" dur="500" fill="hold"/>
                                        <p:tgtEl>
                                          <p:spTgt spid="155651">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55651">
                                            <p:txEl>
                                              <p:pRg st="5" end="5"/>
                                            </p:txEl>
                                          </p:spTgt>
                                        </p:tgtEl>
                                        <p:attrNameLst>
                                          <p:attrName>ppt_y</p:attrName>
                                        </p:attrNameLst>
                                      </p:cBhvr>
                                      <p:tavLst>
                                        <p:tav tm="0">
                                          <p:val>
                                            <p:strVal val="0-#ppt_h/2"/>
                                          </p:val>
                                        </p:tav>
                                        <p:tav tm="100000">
                                          <p:val>
                                            <p:strVal val="#ppt_y"/>
                                          </p:val>
                                        </p:tav>
                                      </p:tavLst>
                                    </p:anim>
                                  </p:childTnLst>
                                </p:cTn>
                              </p:par>
                              <p:par>
                                <p:cTn id="33" presetID="2" presetClass="entr" presetSubtype="9" fill="hold" grpId="0" nodeType="withEffect">
                                  <p:stCondLst>
                                    <p:cond delay="0"/>
                                  </p:stCondLst>
                                  <p:childTnLst>
                                    <p:set>
                                      <p:cBhvr>
                                        <p:cTn id="34" dur="1" fill="hold">
                                          <p:stCondLst>
                                            <p:cond delay="0"/>
                                          </p:stCondLst>
                                        </p:cTn>
                                        <p:tgtEl>
                                          <p:spTgt spid="155651">
                                            <p:txEl>
                                              <p:pRg st="6" end="6"/>
                                            </p:txEl>
                                          </p:spTgt>
                                        </p:tgtEl>
                                        <p:attrNameLst>
                                          <p:attrName>style.visibility</p:attrName>
                                        </p:attrNameLst>
                                      </p:cBhvr>
                                      <p:to>
                                        <p:strVal val="visible"/>
                                      </p:to>
                                    </p:set>
                                    <p:anim calcmode="lin" valueType="num">
                                      <p:cBhvr additive="base">
                                        <p:cTn id="35" dur="500" fill="hold"/>
                                        <p:tgtEl>
                                          <p:spTgt spid="155651">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55651">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9" fill="hold" grpId="0" nodeType="clickEffect">
                                  <p:stCondLst>
                                    <p:cond delay="0"/>
                                  </p:stCondLst>
                                  <p:childTnLst>
                                    <p:set>
                                      <p:cBhvr>
                                        <p:cTn id="40" dur="1" fill="hold">
                                          <p:stCondLst>
                                            <p:cond delay="0"/>
                                          </p:stCondLst>
                                        </p:cTn>
                                        <p:tgtEl>
                                          <p:spTgt spid="155651">
                                            <p:txEl>
                                              <p:pRg st="7" end="7"/>
                                            </p:txEl>
                                          </p:spTgt>
                                        </p:tgtEl>
                                        <p:attrNameLst>
                                          <p:attrName>style.visibility</p:attrName>
                                        </p:attrNameLst>
                                      </p:cBhvr>
                                      <p:to>
                                        <p:strVal val="visible"/>
                                      </p:to>
                                    </p:set>
                                    <p:anim calcmode="lin" valueType="num">
                                      <p:cBhvr additive="base">
                                        <p:cTn id="41" dur="500" fill="hold"/>
                                        <p:tgtEl>
                                          <p:spTgt spid="155651">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55651">
                                            <p:txEl>
                                              <p:pRg st="7" end="7"/>
                                            </p:txEl>
                                          </p:spTgt>
                                        </p:tgtEl>
                                        <p:attrNameLst>
                                          <p:attrName>ppt_y</p:attrName>
                                        </p:attrNameLst>
                                      </p:cBhvr>
                                      <p:tavLst>
                                        <p:tav tm="0">
                                          <p:val>
                                            <p:strVal val="0-#ppt_h/2"/>
                                          </p:val>
                                        </p:tav>
                                        <p:tav tm="100000">
                                          <p:val>
                                            <p:strVal val="#ppt_y"/>
                                          </p:val>
                                        </p:tav>
                                      </p:tavLst>
                                    </p:anim>
                                  </p:childTnLst>
                                </p:cTn>
                              </p:par>
                              <p:par>
                                <p:cTn id="43" presetID="2" presetClass="entr" presetSubtype="9" fill="hold" grpId="0" nodeType="withEffect">
                                  <p:stCondLst>
                                    <p:cond delay="0"/>
                                  </p:stCondLst>
                                  <p:childTnLst>
                                    <p:set>
                                      <p:cBhvr>
                                        <p:cTn id="44" dur="1" fill="hold">
                                          <p:stCondLst>
                                            <p:cond delay="0"/>
                                          </p:stCondLst>
                                        </p:cTn>
                                        <p:tgtEl>
                                          <p:spTgt spid="155651">
                                            <p:txEl>
                                              <p:pRg st="8" end="8"/>
                                            </p:txEl>
                                          </p:spTgt>
                                        </p:tgtEl>
                                        <p:attrNameLst>
                                          <p:attrName>style.visibility</p:attrName>
                                        </p:attrNameLst>
                                      </p:cBhvr>
                                      <p:to>
                                        <p:strVal val="visible"/>
                                      </p:to>
                                    </p:set>
                                    <p:anim calcmode="lin" valueType="num">
                                      <p:cBhvr additive="base">
                                        <p:cTn id="45" dur="500" fill="hold"/>
                                        <p:tgtEl>
                                          <p:spTgt spid="155651">
                                            <p:txEl>
                                              <p:pRg st="8" end="8"/>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55651">
                                            <p:txEl>
                                              <p:pRg st="8" end="8"/>
                                            </p:txEl>
                                          </p:spTgt>
                                        </p:tgtEl>
                                        <p:attrNameLst>
                                          <p:attrName>ppt_y</p:attrName>
                                        </p:attrNameLst>
                                      </p:cBhvr>
                                      <p:tavLst>
                                        <p:tav tm="0">
                                          <p:val>
                                            <p:strVal val="0-#ppt_h/2"/>
                                          </p:val>
                                        </p:tav>
                                        <p:tav tm="100000">
                                          <p:val>
                                            <p:strVal val="#ppt_y"/>
                                          </p:val>
                                        </p:tav>
                                      </p:tavLst>
                                    </p:anim>
                                  </p:childTnLst>
                                </p:cTn>
                              </p:par>
                              <p:par>
                                <p:cTn id="47" presetID="2" presetClass="entr" presetSubtype="9" fill="hold" grpId="0" nodeType="withEffect">
                                  <p:stCondLst>
                                    <p:cond delay="0"/>
                                  </p:stCondLst>
                                  <p:childTnLst>
                                    <p:set>
                                      <p:cBhvr>
                                        <p:cTn id="48" dur="1" fill="hold">
                                          <p:stCondLst>
                                            <p:cond delay="0"/>
                                          </p:stCondLst>
                                        </p:cTn>
                                        <p:tgtEl>
                                          <p:spTgt spid="155651">
                                            <p:txEl>
                                              <p:pRg st="9" end="9"/>
                                            </p:txEl>
                                          </p:spTgt>
                                        </p:tgtEl>
                                        <p:attrNameLst>
                                          <p:attrName>style.visibility</p:attrName>
                                        </p:attrNameLst>
                                      </p:cBhvr>
                                      <p:to>
                                        <p:strVal val="visible"/>
                                      </p:to>
                                    </p:set>
                                    <p:anim calcmode="lin" valueType="num">
                                      <p:cBhvr additive="base">
                                        <p:cTn id="49" dur="500" fill="hold"/>
                                        <p:tgtEl>
                                          <p:spTgt spid="155651">
                                            <p:txEl>
                                              <p:pRg st="9" end="9"/>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55651">
                                            <p:txEl>
                                              <p:pRg st="9" end="9"/>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Recommendations to Support Comprehension of Age-Appropriate Text</a:t>
            </a:r>
          </a:p>
        </p:txBody>
      </p:sp>
      <p:sp>
        <p:nvSpPr>
          <p:cNvPr id="6" name="Text Placeholder 5"/>
          <p:cNvSpPr>
            <a:spLocks noGrp="1"/>
          </p:cNvSpPr>
          <p:nvPr>
            <p:ph type="body" idx="1"/>
          </p:nvPr>
        </p:nvSpPr>
        <p:spPr/>
        <p:txBody>
          <a:bodyPr/>
          <a:lstStyle/>
          <a:p>
            <a:r>
              <a:rPr lang="en-US" dirty="0"/>
              <a:t>Teachers should</a:t>
            </a:r>
          </a:p>
        </p:txBody>
      </p:sp>
      <p:sp>
        <p:nvSpPr>
          <p:cNvPr id="3" name="Content Placeholder 2"/>
          <p:cNvSpPr>
            <a:spLocks noGrp="1"/>
          </p:cNvSpPr>
          <p:nvPr>
            <p:ph sz="half" idx="2"/>
          </p:nvPr>
        </p:nvSpPr>
        <p:spPr>
          <a:xfrm>
            <a:off x="457200" y="2174875"/>
            <a:ext cx="4040188" cy="3470551"/>
          </a:xfrm>
        </p:spPr>
        <p:style>
          <a:lnRef idx="2">
            <a:schemeClr val="dk1"/>
          </a:lnRef>
          <a:fillRef idx="1">
            <a:schemeClr val="lt1"/>
          </a:fillRef>
          <a:effectRef idx="0">
            <a:schemeClr val="dk1"/>
          </a:effectRef>
          <a:fontRef idx="minor">
            <a:schemeClr val="dk1"/>
          </a:fontRef>
        </p:style>
        <p:txBody>
          <a:bodyPr/>
          <a:lstStyle/>
          <a:p>
            <a:pPr marL="404813" lvl="1">
              <a:buFont typeface="Arial"/>
              <a:buChar char="•"/>
            </a:pPr>
            <a:r>
              <a:rPr lang="en-US" sz="2400" dirty="0"/>
              <a:t>Read stories daily</a:t>
            </a:r>
          </a:p>
          <a:p>
            <a:pPr marL="404813" lvl="1">
              <a:buFont typeface="Arial"/>
              <a:buChar char="•"/>
            </a:pPr>
            <a:r>
              <a:rPr lang="en-US" sz="2400" dirty="0"/>
              <a:t>Plan support for story reading </a:t>
            </a:r>
          </a:p>
          <a:p>
            <a:pPr marL="404813" lvl="1">
              <a:buFont typeface="Arial"/>
              <a:buChar char="•"/>
            </a:pPr>
            <a:r>
              <a:rPr lang="en-US" sz="2400" dirty="0"/>
              <a:t>Read stories several times over a few days</a:t>
            </a:r>
          </a:p>
          <a:p>
            <a:pPr marL="404813" lvl="1">
              <a:buFont typeface="Arial"/>
              <a:buChar char="•"/>
            </a:pPr>
            <a:r>
              <a:rPr lang="en-US" sz="2400" dirty="0"/>
              <a:t>Help children understand the words and sentences in a story </a:t>
            </a:r>
          </a:p>
          <a:p>
            <a:pPr lvl="1">
              <a:buFont typeface="Arial"/>
              <a:buChar char="•"/>
            </a:pPr>
            <a:endParaRPr lang="en-US" sz="3200" dirty="0"/>
          </a:p>
          <a:p>
            <a:pPr lvl="1">
              <a:buFont typeface="Arial"/>
              <a:buChar char="•"/>
            </a:pPr>
            <a:endParaRPr lang="en-US" dirty="0"/>
          </a:p>
        </p:txBody>
      </p:sp>
      <p:sp>
        <p:nvSpPr>
          <p:cNvPr id="7" name="Text Placeholder 6"/>
          <p:cNvSpPr>
            <a:spLocks noGrp="1"/>
          </p:cNvSpPr>
          <p:nvPr>
            <p:ph type="body" sz="quarter" idx="3"/>
          </p:nvPr>
        </p:nvSpPr>
        <p:spPr/>
        <p:txBody>
          <a:bodyPr/>
          <a:lstStyle/>
          <a:p>
            <a:pPr algn="r"/>
            <a:r>
              <a:rPr lang="en-US" dirty="0"/>
              <a:t>So children can</a:t>
            </a:r>
          </a:p>
        </p:txBody>
      </p:sp>
      <p:sp>
        <p:nvSpPr>
          <p:cNvPr id="8" name="Content Placeholder 7"/>
          <p:cNvSpPr>
            <a:spLocks noGrp="1"/>
          </p:cNvSpPr>
          <p:nvPr>
            <p:ph sz="quarter" idx="4"/>
          </p:nvPr>
        </p:nvSpPr>
        <p:spPr>
          <a:xfrm>
            <a:off x="4645025" y="2174875"/>
            <a:ext cx="4041775" cy="3470551"/>
          </a:xfrm>
        </p:spPr>
        <p:style>
          <a:lnRef idx="2">
            <a:schemeClr val="dk1"/>
          </a:lnRef>
          <a:fillRef idx="1">
            <a:schemeClr val="lt1"/>
          </a:fillRef>
          <a:effectRef idx="0">
            <a:schemeClr val="dk1"/>
          </a:effectRef>
          <a:fontRef idx="minor">
            <a:schemeClr val="dk1"/>
          </a:fontRef>
        </p:style>
        <p:txBody>
          <a:bodyPr/>
          <a:lstStyle/>
          <a:p>
            <a:pPr marL="287338" indent="-287338"/>
            <a:r>
              <a:rPr lang="en-US" dirty="0"/>
              <a:t>Listen, think, and respond</a:t>
            </a:r>
          </a:p>
          <a:p>
            <a:pPr marL="287338" indent="-287338"/>
            <a:r>
              <a:rPr lang="en-US" dirty="0"/>
              <a:t>Engage and interact with parts of the reading</a:t>
            </a:r>
          </a:p>
          <a:p>
            <a:pPr marL="287338" indent="-287338"/>
            <a:r>
              <a:rPr lang="en-US" dirty="0"/>
              <a:t>Expand their thinking and share their thoughts over time</a:t>
            </a:r>
          </a:p>
          <a:p>
            <a:pPr marL="287338" indent="-287338"/>
            <a:r>
              <a:rPr lang="en-US" dirty="0"/>
              <a:t>Learn new words from the reading</a:t>
            </a:r>
          </a:p>
        </p:txBody>
      </p:sp>
      <p:sp>
        <p:nvSpPr>
          <p:cNvPr id="4" name="Slide Number Placeholder 3"/>
          <p:cNvSpPr>
            <a:spLocks noGrp="1"/>
          </p:cNvSpPr>
          <p:nvPr>
            <p:ph type="sldNum" sz="quarter" idx="10"/>
          </p:nvPr>
        </p:nvSpPr>
        <p:spPr/>
        <p:txBody>
          <a:bodyPr/>
          <a:lstStyle/>
          <a:p>
            <a:fld id="{E436384A-DEC4-49EB-8EED-3E4881782F01}" type="slidenum">
              <a:rPr lang="en-US" altLang="en-US" smtClean="0"/>
              <a:pPr/>
              <a:t>17</a:t>
            </a:fld>
            <a:endParaRPr lang="en-US" altLang="en-US"/>
          </a:p>
        </p:txBody>
      </p:sp>
      <p:sp>
        <p:nvSpPr>
          <p:cNvPr id="9" name="Right Arrow 8"/>
          <p:cNvSpPr/>
          <p:nvPr/>
        </p:nvSpPr>
        <p:spPr bwMode="auto">
          <a:xfrm>
            <a:off x="2991293" y="1500593"/>
            <a:ext cx="3200400" cy="762000"/>
          </a:xfrm>
          <a:prstGeom prst="rightArrow">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pitchFamily="34" charset="-128"/>
              <a:cs typeface="Arial" charset="0"/>
            </a:endParaRPr>
          </a:p>
        </p:txBody>
      </p:sp>
      <p:sp>
        <p:nvSpPr>
          <p:cNvPr id="5" name="Rectangle 4">
            <a:extLst>
              <a:ext uri="{FF2B5EF4-FFF2-40B4-BE49-F238E27FC236}">
                <a16:creationId xmlns:a16="http://schemas.microsoft.com/office/drawing/2014/main" id="{6ABC9216-AC8A-4437-A977-B48D6F5FCAB1}"/>
              </a:ext>
            </a:extLst>
          </p:cNvPr>
          <p:cNvSpPr/>
          <p:nvPr/>
        </p:nvSpPr>
        <p:spPr>
          <a:xfrm>
            <a:off x="5975673" y="5862638"/>
            <a:ext cx="2711127" cy="369332"/>
          </a:xfrm>
          <a:prstGeom prst="rect">
            <a:avLst/>
          </a:prstGeom>
        </p:spPr>
        <p:txBody>
          <a:bodyPr wrap="none">
            <a:spAutoFit/>
          </a:bodyPr>
          <a:lstStyle/>
          <a:p>
            <a:pPr lvl="1" algn="r"/>
            <a:r>
              <a:rPr lang="en-US" dirty="0">
                <a:latin typeface="Arial" charset="0"/>
                <a:ea typeface="ＭＳ Ｐゴシック" charset="0"/>
                <a:cs typeface="ＭＳ Ｐゴシック" charset="0"/>
              </a:rPr>
              <a:t>(PCF, Vol. 1, p. 148)</a:t>
            </a:r>
          </a:p>
        </p:txBody>
      </p:sp>
    </p:spTree>
    <p:extLst>
      <p:ext uri="{BB962C8B-B14F-4D97-AF65-F5344CB8AC3E}">
        <p14:creationId xmlns:p14="http://schemas.microsoft.com/office/powerpoint/2010/main" val="2488371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5705061" y="6505011"/>
            <a:ext cx="3419061" cy="230832"/>
          </a:xfrm>
          <a:prstGeom prst="rect">
            <a:avLst/>
          </a:prstGeom>
          <a:solidFill>
            <a:srgbClr val="F7E6C2"/>
          </a:solidFill>
          <a:ln w="9525">
            <a:noFill/>
            <a:miter lim="800000"/>
            <a:headEnd/>
            <a:tailEnd/>
          </a:ln>
          <a:effectLst/>
        </p:spPr>
        <p:txBody>
          <a:bodyPr wrap="square" anchor="ctr">
            <a:spAutoFit/>
          </a:bodyPr>
          <a:lstStyle/>
          <a:p>
            <a:pPr algn="ctr" eaLnBrk="0" hangingPunct="0">
              <a:defRPr/>
            </a:pPr>
            <a:r>
              <a:rPr lang="en-US" sz="900" dirty="0">
                <a:latin typeface="Arial" pitchFamily="-83" charset="0"/>
                <a:ea typeface="Times New Roman" pitchFamily="-83" charset="0"/>
                <a:cs typeface="Times New Roman" pitchFamily="-83" charset="0"/>
              </a:rPr>
              <a:t>©2017 California Department of Education</a:t>
            </a:r>
            <a:endParaRPr lang="en-US" sz="900" dirty="0">
              <a:latin typeface="Arial" pitchFamily="-83" charset="0"/>
              <a:ea typeface="Arial" pitchFamily="-83" charset="0"/>
              <a:cs typeface="Arial" pitchFamily="-83" charset="0"/>
            </a:endParaRPr>
          </a:p>
        </p:txBody>
      </p:sp>
      <p:sp>
        <p:nvSpPr>
          <p:cNvPr id="39937" name="Title 1"/>
          <p:cNvSpPr>
            <a:spLocks noGrp="1"/>
          </p:cNvSpPr>
          <p:nvPr>
            <p:ph type="title"/>
          </p:nvPr>
        </p:nvSpPr>
        <p:spPr>
          <a:xfrm>
            <a:off x="5897216" y="274638"/>
            <a:ext cx="2789583" cy="1143000"/>
          </a:xfrm>
        </p:spPr>
        <p:txBody>
          <a:bodyPr/>
          <a:lstStyle/>
          <a:p>
            <a:r>
              <a:rPr lang="en-US" b="1" dirty="0">
                <a:latin typeface="Arial" charset="0"/>
                <a:cs typeface="ＭＳ Ｐゴシック" charset="0"/>
              </a:rPr>
              <a:t>Guiding Principles</a:t>
            </a:r>
            <a:endParaRPr lang="en-US" dirty="0">
              <a:latin typeface="Arial" charset="0"/>
              <a:cs typeface="ＭＳ Ｐゴシック" charset="0"/>
            </a:endParaRPr>
          </a:p>
        </p:txBody>
      </p:sp>
      <p:pic>
        <p:nvPicPr>
          <p:cNvPr id="39939" name="Content Placeholder 1"/>
          <p:cNvPicPr>
            <a:picLocks noGrp="1" noChangeAspect="1"/>
          </p:cNvPicPr>
          <p:nvPr>
            <p:ph sz="half" idx="1"/>
          </p:nvPr>
        </p:nvPicPr>
        <p:blipFill rotWithShape="1">
          <a:blip r:embed="rId3" cstate="email">
            <a:extLst>
              <a:ext uri="{28A0092B-C50C-407E-A947-70E740481C1C}">
                <a14:useLocalDpi xmlns:a14="http://schemas.microsoft.com/office/drawing/2010/main" val="0"/>
              </a:ext>
            </a:extLst>
          </a:blip>
          <a:stretch/>
        </p:blipFill>
        <p:spPr>
          <a:xfrm>
            <a:off x="0" y="-14311"/>
            <a:ext cx="5705061" cy="6851761"/>
          </a:xfrm>
          <a:ln>
            <a:solidFill>
              <a:schemeClr val="dk1"/>
            </a:solidFill>
          </a:ln>
        </p:spPr>
      </p:pic>
      <p:sp>
        <p:nvSpPr>
          <p:cNvPr id="3" name="Text Placeholder 2"/>
          <p:cNvSpPr>
            <a:spLocks noGrp="1"/>
          </p:cNvSpPr>
          <p:nvPr>
            <p:ph sz="half" idx="2"/>
          </p:nvPr>
        </p:nvSpPr>
        <p:spPr>
          <a:xfrm>
            <a:off x="5943600" y="1600200"/>
            <a:ext cx="2743200" cy="4525963"/>
          </a:xfrm>
        </p:spPr>
        <p:txBody>
          <a:bodyPr/>
          <a:lstStyle/>
          <a:p>
            <a:pPr marL="0" indent="0">
              <a:buNone/>
              <a:defRPr/>
            </a:pPr>
            <a:r>
              <a:rPr lang="en-US" sz="3600" dirty="0"/>
              <a:t>“Language and literacy work together” </a:t>
            </a:r>
          </a:p>
          <a:p>
            <a:pPr marL="0" indent="0">
              <a:buFontTx/>
              <a:buNone/>
              <a:defRPr/>
            </a:pPr>
            <a:r>
              <a:rPr lang="en-US" sz="1800" dirty="0"/>
              <a:t>(PCF, Vol. 1, p. 100).</a:t>
            </a:r>
          </a:p>
        </p:txBody>
      </p:sp>
      <p:sp>
        <p:nvSpPr>
          <p:cNvPr id="2" name="Slide Number Placeholder 1"/>
          <p:cNvSpPr>
            <a:spLocks noGrp="1"/>
          </p:cNvSpPr>
          <p:nvPr>
            <p:ph type="sldNum" sz="quarter" idx="10"/>
          </p:nvPr>
        </p:nvSpPr>
        <p:spPr/>
        <p:txBody>
          <a:bodyPr/>
          <a:lstStyle/>
          <a:p>
            <a:fld id="{C74020CA-2C02-4D21-98D0-2FD884782858}" type="slidenum">
              <a:rPr lang="en-US" altLang="en-US" smtClean="0"/>
              <a:pPr/>
              <a:t>18</a:t>
            </a:fld>
            <a:endParaRPr lang="en-US" altLang="en-US"/>
          </a:p>
        </p:txBody>
      </p:sp>
    </p:spTree>
    <p:extLst>
      <p:ext uri="{BB962C8B-B14F-4D97-AF65-F5344CB8AC3E}">
        <p14:creationId xmlns:p14="http://schemas.microsoft.com/office/powerpoint/2010/main" val="1969037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411" name="Rectangle 2"/>
          <p:cNvSpPr>
            <a:spLocks noGrp="1" noChangeArrowheads="1"/>
          </p:cNvSpPr>
          <p:nvPr>
            <p:ph type="title"/>
          </p:nvPr>
        </p:nvSpPr>
        <p:spPr>
          <a:xfrm>
            <a:off x="3352800" y="0"/>
            <a:ext cx="5791200" cy="1036638"/>
          </a:xfrm>
          <a:noFill/>
        </p:spPr>
        <p:txBody>
          <a:bodyPr/>
          <a:lstStyle/>
          <a:p>
            <a:pPr algn="r"/>
            <a:r>
              <a:rPr lang="en-US" sz="4000">
                <a:solidFill>
                  <a:schemeClr val="bg1"/>
                </a:solidFill>
                <a:effectLst>
                  <a:outerShdw blurRad="38100" dist="38100" dir="2700000" algn="tl">
                    <a:srgbClr val="000000"/>
                  </a:outerShdw>
                </a:effectLst>
                <a:latin typeface="Arial" charset="0"/>
                <a:cs typeface="ＭＳ Ｐゴシック" charset="0"/>
              </a:rPr>
              <a:t>Framework Strategies</a:t>
            </a:r>
          </a:p>
        </p:txBody>
      </p:sp>
      <p:sp>
        <p:nvSpPr>
          <p:cNvPr id="17412" name="Rectangle 3"/>
          <p:cNvSpPr>
            <a:spLocks noGrp="1" noChangeArrowheads="1"/>
          </p:cNvSpPr>
          <p:nvPr>
            <p:ph type="body" sz="half" idx="1"/>
          </p:nvPr>
        </p:nvSpPr>
        <p:spPr>
          <a:xfrm>
            <a:off x="0" y="4540102"/>
            <a:ext cx="5638800" cy="2317898"/>
          </a:xfrm>
          <a:solidFill>
            <a:schemeClr val="tx1">
              <a:alpha val="15000"/>
            </a:schemeClr>
          </a:solidFill>
        </p:spPr>
        <p:txBody>
          <a:bodyPr/>
          <a:lstStyle/>
          <a:p>
            <a:pPr>
              <a:lnSpc>
                <a:spcPct val="90000"/>
              </a:lnSpc>
            </a:pPr>
            <a:r>
              <a:rPr lang="en-US" sz="2800" b="1" dirty="0">
                <a:solidFill>
                  <a:schemeClr val="bg1"/>
                </a:solidFill>
                <a:effectLst>
                  <a:outerShdw blurRad="38100" dist="38100" dir="2700000" algn="tl">
                    <a:srgbClr val="000000"/>
                  </a:outerShdw>
                </a:effectLst>
                <a:latin typeface="Arial" charset="0"/>
                <a:cs typeface="ＭＳ Ｐゴシック" charset="0"/>
              </a:rPr>
              <a:t>Developmentally appropriate</a:t>
            </a:r>
          </a:p>
          <a:p>
            <a:pPr>
              <a:lnSpc>
                <a:spcPct val="90000"/>
              </a:lnSpc>
            </a:pPr>
            <a:r>
              <a:rPr lang="en-US" sz="2800" b="1" dirty="0">
                <a:solidFill>
                  <a:schemeClr val="bg1"/>
                </a:solidFill>
                <a:effectLst>
                  <a:outerShdw blurRad="38100" dist="38100" dir="2700000" algn="tl">
                    <a:srgbClr val="000000"/>
                  </a:outerShdw>
                </a:effectLst>
                <a:latin typeface="Arial" charset="0"/>
                <a:cs typeface="ＭＳ Ｐゴシック" charset="0"/>
              </a:rPr>
              <a:t>Reflective and intentional</a:t>
            </a:r>
          </a:p>
          <a:p>
            <a:pPr>
              <a:lnSpc>
                <a:spcPct val="90000"/>
              </a:lnSpc>
            </a:pPr>
            <a:r>
              <a:rPr lang="en-US" sz="2800" b="1" dirty="0">
                <a:solidFill>
                  <a:schemeClr val="bg1"/>
                </a:solidFill>
                <a:effectLst>
                  <a:outerShdw blurRad="38100" dist="38100" dir="2700000" algn="tl">
                    <a:srgbClr val="000000"/>
                  </a:outerShdw>
                </a:effectLst>
                <a:latin typeface="Arial" charset="0"/>
                <a:cs typeface="ＭＳ Ｐゴシック" charset="0"/>
              </a:rPr>
              <a:t>Individually and culturally meaningful</a:t>
            </a:r>
          </a:p>
          <a:p>
            <a:pPr>
              <a:lnSpc>
                <a:spcPct val="90000"/>
              </a:lnSpc>
            </a:pPr>
            <a:r>
              <a:rPr lang="en-US" sz="2800" b="1" dirty="0">
                <a:solidFill>
                  <a:schemeClr val="bg1"/>
                </a:solidFill>
                <a:effectLst>
                  <a:outerShdw blurRad="38100" dist="38100" dir="2700000" algn="tl">
                    <a:srgbClr val="000000"/>
                  </a:outerShdw>
                </a:effectLst>
                <a:latin typeface="Arial" charset="0"/>
                <a:cs typeface="ＭＳ Ｐゴシック" charset="0"/>
              </a:rPr>
              <a:t>Inclusive</a:t>
            </a:r>
          </a:p>
        </p:txBody>
      </p:sp>
      <p:sp>
        <p:nvSpPr>
          <p:cNvPr id="7" name="Rectangle 6"/>
          <p:cNvSpPr>
            <a:spLocks noChangeArrowheads="1"/>
          </p:cNvSpPr>
          <p:nvPr/>
        </p:nvSpPr>
        <p:spPr bwMode="auto">
          <a:xfrm>
            <a:off x="5638800" y="6502373"/>
            <a:ext cx="3505199" cy="230832"/>
          </a:xfrm>
          <a:prstGeom prst="rect">
            <a:avLst/>
          </a:prstGeom>
          <a:noFill/>
          <a:ln w="9525">
            <a:noFill/>
            <a:miter lim="800000"/>
            <a:headEnd/>
            <a:tailEnd/>
          </a:ln>
          <a:effectLst/>
        </p:spPr>
        <p:txBody>
          <a:bodyPr wrap="square" anchor="ctr">
            <a:spAutoFit/>
          </a:bodyPr>
          <a:lstStyle/>
          <a:p>
            <a:pPr algn="ctr"/>
            <a:r>
              <a:rPr lang="en-US" sz="900" dirty="0">
                <a:solidFill>
                  <a:schemeClr val="bg1"/>
                </a:solidFill>
              </a:rPr>
              <a:t>© 2017 California Department of Education</a:t>
            </a:r>
          </a:p>
        </p:txBody>
      </p:sp>
      <p:sp>
        <p:nvSpPr>
          <p:cNvPr id="3" name="Slide Number Placeholder 2"/>
          <p:cNvSpPr>
            <a:spLocks noGrp="1"/>
          </p:cNvSpPr>
          <p:nvPr>
            <p:ph type="sldNum" sz="quarter" idx="10"/>
          </p:nvPr>
        </p:nvSpPr>
        <p:spPr/>
        <p:txBody>
          <a:bodyPr/>
          <a:lstStyle/>
          <a:p>
            <a:fld id="{E5EF1F58-297D-44FB-84ED-1B63DB0C2A7A}" type="slidenum">
              <a:rPr lang="en-US" altLang="en-US" smtClean="0"/>
              <a:pPr/>
              <a:t>19</a:t>
            </a:fld>
            <a:endParaRPr lang="en-US" altLang="en-US"/>
          </a:p>
        </p:txBody>
      </p:sp>
    </p:spTree>
    <p:extLst>
      <p:ext uri="{BB962C8B-B14F-4D97-AF65-F5344CB8AC3E}">
        <p14:creationId xmlns:p14="http://schemas.microsoft.com/office/powerpoint/2010/main" val="1189604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a:t>Objectives</a:t>
            </a:r>
          </a:p>
        </p:txBody>
      </p:sp>
      <p:sp>
        <p:nvSpPr>
          <p:cNvPr id="3" name="Content Placeholder 2"/>
          <p:cNvSpPr>
            <a:spLocks noGrp="1"/>
          </p:cNvSpPr>
          <p:nvPr>
            <p:ph idx="1"/>
          </p:nvPr>
        </p:nvSpPr>
        <p:spPr>
          <a:xfrm>
            <a:off x="609600" y="863600"/>
            <a:ext cx="8008374" cy="5618480"/>
          </a:xfrm>
        </p:spPr>
        <p:txBody>
          <a:bodyPr/>
          <a:lstStyle/>
          <a:p>
            <a:pPr lvl="0"/>
            <a:r>
              <a:rPr lang="en-US" altLang="en-US" sz="2300" dirty="0">
                <a:solidFill>
                  <a:prstClr val="black"/>
                </a:solidFill>
                <a:ea typeface="MS PGothic" panose="020B0600070205080204" pitchFamily="34" charset="-128"/>
              </a:rPr>
              <a:t>Gain understanding of key concepts from the </a:t>
            </a:r>
            <a:r>
              <a:rPr lang="en-US" altLang="en-US" sz="2300" i="1" dirty="0">
                <a:solidFill>
                  <a:prstClr val="black"/>
                </a:solidFill>
                <a:ea typeface="MS PGothic" panose="020B0600070205080204" pitchFamily="34" charset="-128"/>
              </a:rPr>
              <a:t>California Preschool Learning Foundations, Volume 1  and the California Preschool Curriculum Framework, Volume 1—</a:t>
            </a:r>
            <a:r>
              <a:rPr lang="en-US" altLang="en-US" sz="2300" dirty="0">
                <a:solidFill>
                  <a:prstClr val="black"/>
                </a:solidFill>
                <a:ea typeface="MS PGothic" panose="020B0600070205080204" pitchFamily="34" charset="-128"/>
              </a:rPr>
              <a:t>Language and Literacy domain, </a:t>
            </a:r>
            <a:r>
              <a:rPr lang="en-US" sz="2400" dirty="0"/>
              <a:t>Reading strand, Comprehension and Analysis of Age-Appropriate Text</a:t>
            </a:r>
            <a:r>
              <a:rPr lang="en-US" altLang="en-US" sz="2300" dirty="0">
                <a:solidFill>
                  <a:prstClr val="black"/>
                </a:solidFill>
                <a:ea typeface="MS PGothic" panose="020B0600070205080204" pitchFamily="34" charset="-128"/>
              </a:rPr>
              <a:t> </a:t>
            </a:r>
            <a:r>
              <a:rPr lang="en-US" altLang="en-US" sz="2300" dirty="0" err="1">
                <a:solidFill>
                  <a:prstClr val="black"/>
                </a:solidFill>
                <a:ea typeface="MS PGothic" panose="020B0600070205080204" pitchFamily="34" charset="-128"/>
              </a:rPr>
              <a:t>substrand</a:t>
            </a:r>
            <a:r>
              <a:rPr lang="en-US" altLang="en-US" sz="2300" dirty="0">
                <a:solidFill>
                  <a:prstClr val="black"/>
                </a:solidFill>
                <a:ea typeface="MS PGothic" panose="020B0600070205080204" pitchFamily="34" charset="-128"/>
              </a:rPr>
              <a:t>.</a:t>
            </a:r>
          </a:p>
          <a:p>
            <a:pPr lvl="0"/>
            <a:r>
              <a:rPr lang="en-US" altLang="en-US" sz="2300" dirty="0">
                <a:solidFill>
                  <a:prstClr val="black"/>
                </a:solidFill>
                <a:ea typeface="MS PGothic" panose="020B0600070205080204" pitchFamily="34" charset="-128"/>
              </a:rPr>
              <a:t>Observe, read, and discuss the developmental continuum for vocabulary that will guide instruction and learning in Transitional Kindergarten (TK).</a:t>
            </a:r>
          </a:p>
          <a:p>
            <a:r>
              <a:rPr lang="en-US" altLang="en-US" sz="2300" dirty="0">
                <a:solidFill>
                  <a:prstClr val="black"/>
                </a:solidFill>
                <a:ea typeface="MS PGothic" panose="020B0600070205080204" pitchFamily="34" charset="-128"/>
              </a:rPr>
              <a:t>Practice using the Preschool Learning Foundations and Preschool Curriculum Framework to intentionally plan developmentally appropriate, cultural, and inclusive strategies that promote the development of </a:t>
            </a:r>
            <a:r>
              <a:rPr lang="en-US" sz="2300" dirty="0"/>
              <a:t>skills, knowledge, and behaviors related to language and literacy development.</a:t>
            </a:r>
          </a:p>
          <a:p>
            <a:pPr lvl="0"/>
            <a:endParaRPr lang="en-US" altLang="en-US" sz="2300" dirty="0">
              <a:solidFill>
                <a:prstClr val="black"/>
              </a:solidFill>
              <a:ea typeface="MS PGothic" panose="020B0600070205080204" pitchFamily="34" charset="-128"/>
            </a:endParaRPr>
          </a:p>
          <a:p>
            <a:endParaRPr lang="en-US" sz="2300" dirty="0"/>
          </a:p>
        </p:txBody>
      </p:sp>
      <p:sp>
        <p:nvSpPr>
          <p:cNvPr id="4" name="Slide Number Placeholder 3"/>
          <p:cNvSpPr>
            <a:spLocks noGrp="1"/>
          </p:cNvSpPr>
          <p:nvPr>
            <p:ph type="sldNum" sz="quarter" idx="10"/>
          </p:nvPr>
        </p:nvSpPr>
        <p:spPr/>
        <p:txBody>
          <a:bodyPr/>
          <a:lstStyle/>
          <a:p>
            <a:fld id="{894E3918-0C58-4BC1-A1C2-4C804A6662F9}" type="slidenum">
              <a:rPr lang="en-US" altLang="en-US" smtClean="0"/>
              <a:pPr/>
              <a:t>2</a:t>
            </a:fld>
            <a:endParaRPr lang="en-US" altLang="en-US"/>
          </a:p>
        </p:txBody>
      </p:sp>
    </p:spTree>
    <p:extLst>
      <p:ext uri="{BB962C8B-B14F-4D97-AF65-F5344CB8AC3E}">
        <p14:creationId xmlns:p14="http://schemas.microsoft.com/office/powerpoint/2010/main" val="1202980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4"/>
          <p:cNvSpPr>
            <a:spLocks noGrp="1" noChangeArrowheads="1"/>
          </p:cNvSpPr>
          <p:nvPr>
            <p:ph type="title"/>
          </p:nvPr>
        </p:nvSpPr>
        <p:spPr>
          <a:xfrm>
            <a:off x="0" y="0"/>
            <a:ext cx="9144000" cy="1417638"/>
          </a:xfrm>
        </p:spPr>
        <p:txBody>
          <a:bodyPr anchor="ctr" anchorCtr="0"/>
          <a:lstStyle/>
          <a:p>
            <a:r>
              <a:rPr lang="en-US" sz="4000" dirty="0">
                <a:solidFill>
                  <a:schemeClr val="tx1"/>
                </a:solidFill>
                <a:latin typeface="Arial" charset="0"/>
                <a:cs typeface="ＭＳ Ｐゴシック" charset="0"/>
              </a:rPr>
              <a:t>Preschool Curriculum Framework</a:t>
            </a:r>
          </a:p>
        </p:txBody>
      </p:sp>
      <p:sp>
        <p:nvSpPr>
          <p:cNvPr id="46082" name="Rectangle 5"/>
          <p:cNvSpPr>
            <a:spLocks noGrp="1" noChangeArrowheads="1"/>
          </p:cNvSpPr>
          <p:nvPr>
            <p:ph sz="half" idx="1"/>
          </p:nvPr>
        </p:nvSpPr>
        <p:spPr>
          <a:xfrm>
            <a:off x="150341" y="1359821"/>
            <a:ext cx="4038600" cy="4525963"/>
          </a:xfrm>
        </p:spPr>
        <p:txBody>
          <a:bodyPr/>
          <a:lstStyle/>
          <a:p>
            <a:pPr lvl="0"/>
            <a:r>
              <a:rPr lang="en-US" dirty="0"/>
              <a:t>Routines, environments, and materials</a:t>
            </a:r>
          </a:p>
          <a:p>
            <a:pPr lvl="0"/>
            <a:r>
              <a:rPr lang="en-US" dirty="0"/>
              <a:t>Interactions and strategies</a:t>
            </a:r>
          </a:p>
          <a:p>
            <a:pPr lvl="0"/>
            <a:r>
              <a:rPr lang="en-US" dirty="0"/>
              <a:t>Planning learning opportunities </a:t>
            </a:r>
          </a:p>
          <a:p>
            <a:pPr lvl="0"/>
            <a:r>
              <a:rPr lang="en-US" dirty="0"/>
              <a:t>Teachable moments</a:t>
            </a:r>
          </a:p>
          <a:p>
            <a:pPr marL="0" indent="0">
              <a:spcAft>
                <a:spcPct val="20000"/>
              </a:spcAft>
              <a:buFontTx/>
              <a:buNone/>
            </a:pPr>
            <a:endParaRPr lang="en-US" sz="2900" dirty="0">
              <a:latin typeface="Arial" charset="0"/>
              <a:cs typeface="ＭＳ Ｐゴシック" charset="0"/>
            </a:endParaRPr>
          </a:p>
          <a:p>
            <a:pPr marL="0" indent="0">
              <a:buFontTx/>
              <a:buNone/>
            </a:pPr>
            <a:endParaRPr lang="en-US" sz="2400" dirty="0">
              <a:latin typeface="Arial" charset="0"/>
              <a:cs typeface="ＭＳ Ｐゴシック" charset="0"/>
            </a:endParaRPr>
          </a:p>
        </p:txBody>
      </p:sp>
      <p:pic>
        <p:nvPicPr>
          <p:cNvPr id="46083" name="Content Placeholder 2"/>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4188941" y="1249462"/>
            <a:ext cx="4633783" cy="5181454"/>
          </a:xfrm>
          <a:ln>
            <a:solidFill>
              <a:schemeClr val="dk1">
                <a:shade val="95000"/>
                <a:satMod val="105000"/>
              </a:schemeClr>
            </a:solidFill>
          </a:ln>
        </p:spPr>
      </p:pic>
      <p:sp>
        <p:nvSpPr>
          <p:cNvPr id="2" name="Slide Number Placeholder 1"/>
          <p:cNvSpPr>
            <a:spLocks noGrp="1"/>
          </p:cNvSpPr>
          <p:nvPr>
            <p:ph type="sldNum" sz="quarter" idx="10"/>
          </p:nvPr>
        </p:nvSpPr>
        <p:spPr/>
        <p:txBody>
          <a:bodyPr/>
          <a:lstStyle/>
          <a:p>
            <a:fld id="{15410E3B-9162-4089-93EA-17B606053D97}" type="slidenum">
              <a:rPr lang="en-US" altLang="en-US" smtClean="0"/>
              <a:pPr/>
              <a:t>20</a:t>
            </a:fld>
            <a:endParaRPr lang="en-US" altLang="en-US"/>
          </a:p>
        </p:txBody>
      </p:sp>
    </p:spTree>
    <p:extLst>
      <p:ext uri="{BB962C8B-B14F-4D97-AF65-F5344CB8AC3E}">
        <p14:creationId xmlns:p14="http://schemas.microsoft.com/office/powerpoint/2010/main" val="100153485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l_fi" descr="http://www.clipartpal.com/_thumbs/pd/education/open_book_large_T.png"/>
          <p:cNvPicPr>
            <a:picLocks noGrp="1" noChangeAspect="1" noChangeArrowheads="1"/>
          </p:cNvPicPr>
          <p:nvPr>
            <p:ph sz="quarter" idx="4"/>
          </p:nvPr>
        </p:nvPicPr>
        <p:blipFill>
          <a:blip r:embed="rId3" cstate="email">
            <a:extLst>
              <a:ext uri="{28A0092B-C50C-407E-A947-70E740481C1C}">
                <a14:useLocalDpi xmlns:a14="http://schemas.microsoft.com/office/drawing/2010/main" val="0"/>
              </a:ext>
            </a:extLst>
          </a:blip>
          <a:stretch>
            <a:fillRect/>
          </a:stretch>
        </p:blipFill>
        <p:spPr bwMode="auto">
          <a:xfrm>
            <a:off x="2113790" y="4284461"/>
            <a:ext cx="4908550" cy="2227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Guess Your Character!</a:t>
            </a:r>
          </a:p>
        </p:txBody>
      </p:sp>
      <p:sp>
        <p:nvSpPr>
          <p:cNvPr id="3" name="Text Placeholder 2"/>
          <p:cNvSpPr>
            <a:spLocks noGrp="1"/>
          </p:cNvSpPr>
          <p:nvPr>
            <p:ph type="body" idx="1"/>
          </p:nvPr>
        </p:nvSpPr>
        <p:spPr>
          <a:xfrm>
            <a:off x="1327149" y="4771542"/>
            <a:ext cx="4040188" cy="639762"/>
          </a:xfrm>
        </p:spPr>
        <p:txBody>
          <a:bodyPr/>
          <a:lstStyle/>
          <a:p>
            <a:pPr algn="ctr"/>
            <a:r>
              <a:rPr lang="en-US" sz="1800" dirty="0"/>
              <a:t>Who am I?</a:t>
            </a:r>
          </a:p>
        </p:txBody>
      </p:sp>
      <p:sp>
        <p:nvSpPr>
          <p:cNvPr id="8" name="Content Placeholder 5"/>
          <p:cNvSpPr>
            <a:spLocks noGrp="1"/>
          </p:cNvSpPr>
          <p:nvPr>
            <p:ph sz="half" idx="2"/>
          </p:nvPr>
        </p:nvSpPr>
        <p:spPr>
          <a:xfrm>
            <a:off x="457200" y="1417638"/>
            <a:ext cx="8229600" cy="3951288"/>
          </a:xfrm>
        </p:spPr>
        <p:txBody>
          <a:bodyPr/>
          <a:lstStyle/>
          <a:p>
            <a:pPr>
              <a:spcAft>
                <a:spcPts val="0"/>
              </a:spcAft>
            </a:pPr>
            <a:r>
              <a:rPr lang="en-US" sz="2800" dirty="0">
                <a:cs typeface="ＭＳ Ｐゴシック" charset="0"/>
              </a:rPr>
              <a:t>Each participant was assigned a secret identity—the name of a well-known storybook character was placed on </a:t>
            </a:r>
            <a:r>
              <a:rPr lang="en-US" altLang="ja-JP" sz="2800" dirty="0">
                <a:cs typeface="ＭＳ Ｐゴシック" charset="0"/>
              </a:rPr>
              <a:t>your back where you can’t see.</a:t>
            </a:r>
            <a:endParaRPr lang="en-US" sz="2800" dirty="0">
              <a:cs typeface="ＭＳ Ｐゴシック" charset="0"/>
            </a:endParaRPr>
          </a:p>
          <a:p>
            <a:pPr>
              <a:spcAft>
                <a:spcPts val="0"/>
              </a:spcAft>
            </a:pPr>
            <a:r>
              <a:rPr lang="en-US" sz="2800" dirty="0">
                <a:cs typeface="ＭＳ Ｐゴシック" charset="0"/>
              </a:rPr>
              <a:t>The object is to figure out your character based on your partner’s answers to your questions. </a:t>
            </a:r>
          </a:p>
          <a:p>
            <a:pPr marL="0" indent="0">
              <a:spcAft>
                <a:spcPts val="0"/>
              </a:spcAft>
              <a:buNone/>
            </a:pPr>
            <a:endParaRPr lang="en-US" dirty="0"/>
          </a:p>
        </p:txBody>
      </p:sp>
      <p:sp>
        <p:nvSpPr>
          <p:cNvPr id="5" name="Text Placeholder 4"/>
          <p:cNvSpPr>
            <a:spLocks noGrp="1"/>
          </p:cNvSpPr>
          <p:nvPr>
            <p:ph type="body" sz="quarter" idx="3"/>
          </p:nvPr>
        </p:nvSpPr>
        <p:spPr>
          <a:xfrm>
            <a:off x="3180934" y="4880032"/>
            <a:ext cx="4041775" cy="639762"/>
          </a:xfrm>
        </p:spPr>
        <p:txBody>
          <a:bodyPr/>
          <a:lstStyle/>
          <a:p>
            <a:pPr algn="ctr"/>
            <a:r>
              <a:rPr lang="en-US" sz="1800" dirty="0"/>
              <a:t>What story am </a:t>
            </a:r>
          </a:p>
          <a:p>
            <a:pPr algn="ctr"/>
            <a:r>
              <a:rPr lang="en-US" sz="1800" dirty="0"/>
              <a:t>I from?</a:t>
            </a:r>
          </a:p>
        </p:txBody>
      </p:sp>
      <p:sp>
        <p:nvSpPr>
          <p:cNvPr id="7" name="Slide Number Placeholder 6"/>
          <p:cNvSpPr>
            <a:spLocks noGrp="1"/>
          </p:cNvSpPr>
          <p:nvPr>
            <p:ph type="sldNum" sz="quarter" idx="10"/>
          </p:nvPr>
        </p:nvSpPr>
        <p:spPr/>
        <p:txBody>
          <a:bodyPr/>
          <a:lstStyle/>
          <a:p>
            <a:fld id="{E436384A-DEC4-49EB-8EED-3E4881782F01}" type="slidenum">
              <a:rPr lang="en-US" altLang="en-US" smtClean="0"/>
              <a:pPr/>
              <a:t>21</a:t>
            </a:fld>
            <a:endParaRPr lang="en-US" altLang="en-US"/>
          </a:p>
        </p:txBody>
      </p:sp>
    </p:spTree>
    <p:extLst>
      <p:ext uri="{BB962C8B-B14F-4D97-AF65-F5344CB8AC3E}">
        <p14:creationId xmlns:p14="http://schemas.microsoft.com/office/powerpoint/2010/main" val="3882698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026"/>
          <p:cNvSpPr>
            <a:spLocks noGrp="1" noChangeArrowheads="1"/>
          </p:cNvSpPr>
          <p:nvPr>
            <p:ph type="title"/>
          </p:nvPr>
        </p:nvSpPr>
        <p:spPr/>
        <p:txBody>
          <a:bodyPr/>
          <a:lstStyle/>
          <a:p>
            <a:r>
              <a:rPr lang="en-US" b="1" dirty="0">
                <a:latin typeface="Arial" charset="0"/>
                <a:cs typeface="ＭＳ Ｐゴシック" charset="0"/>
              </a:rPr>
              <a:t>Guess </a:t>
            </a:r>
            <a:r>
              <a:rPr lang="en-US" dirty="0">
                <a:latin typeface="Arial" charset="0"/>
                <a:cs typeface="ＭＳ Ｐゴシック" charset="0"/>
              </a:rPr>
              <a:t>Y</a:t>
            </a:r>
            <a:r>
              <a:rPr lang="en-US" b="1" dirty="0">
                <a:latin typeface="Arial" charset="0"/>
                <a:cs typeface="ＭＳ Ｐゴシック" charset="0"/>
              </a:rPr>
              <a:t>our </a:t>
            </a:r>
            <a:r>
              <a:rPr lang="en-US" dirty="0">
                <a:latin typeface="Arial" charset="0"/>
                <a:cs typeface="ＭＳ Ｐゴシック" charset="0"/>
              </a:rPr>
              <a:t>C</a:t>
            </a:r>
            <a:r>
              <a:rPr lang="en-US" b="1" dirty="0">
                <a:latin typeface="Arial" charset="0"/>
                <a:cs typeface="ＭＳ Ｐゴシック" charset="0"/>
              </a:rPr>
              <a:t>haracter!</a:t>
            </a:r>
          </a:p>
        </p:txBody>
      </p:sp>
      <p:sp>
        <p:nvSpPr>
          <p:cNvPr id="15362" name="Rectangle 1027"/>
          <p:cNvSpPr>
            <a:spLocks noGrp="1" noChangeArrowheads="1"/>
          </p:cNvSpPr>
          <p:nvPr>
            <p:ph sz="half" idx="1"/>
          </p:nvPr>
        </p:nvSpPr>
        <p:spPr>
          <a:solidFill>
            <a:srgbClr val="FAC55C"/>
          </a:solidFill>
        </p:spPr>
        <p:style>
          <a:lnRef idx="1">
            <a:schemeClr val="dk1"/>
          </a:lnRef>
          <a:fillRef idx="2">
            <a:schemeClr val="dk1"/>
          </a:fillRef>
          <a:effectRef idx="1">
            <a:schemeClr val="dk1"/>
          </a:effectRef>
          <a:fontRef idx="minor">
            <a:schemeClr val="dk1"/>
          </a:fontRef>
        </p:style>
        <p:txBody>
          <a:bodyPr tIns="91440"/>
          <a:lstStyle/>
          <a:p>
            <a:pPr marL="111125" indent="0">
              <a:lnSpc>
                <a:spcPct val="80000"/>
              </a:lnSpc>
              <a:spcAft>
                <a:spcPts val="600"/>
              </a:spcAft>
              <a:buFontTx/>
              <a:buNone/>
            </a:pPr>
            <a:r>
              <a:rPr lang="en-US" dirty="0">
                <a:solidFill>
                  <a:srgbClr val="000000"/>
                </a:solidFill>
                <a:latin typeface="Arial" charset="0"/>
                <a:ea typeface="ＭＳ Ｐゴシック" charset="0"/>
                <a:cs typeface="ＭＳ Ｐゴシック" charset="0"/>
              </a:rPr>
              <a:t>Directions:</a:t>
            </a:r>
          </a:p>
          <a:p>
            <a:pPr marL="568325" indent="-457200">
              <a:lnSpc>
                <a:spcPct val="80000"/>
              </a:lnSpc>
              <a:spcAft>
                <a:spcPts val="600"/>
              </a:spcAft>
              <a:buFont typeface="+mj-lt"/>
              <a:buAutoNum type="arabicPeriod"/>
            </a:pPr>
            <a:r>
              <a:rPr lang="en-US" sz="2400" dirty="0">
                <a:solidFill>
                  <a:srgbClr val="000000"/>
                </a:solidFill>
                <a:latin typeface="Arial" charset="0"/>
                <a:ea typeface="ＭＳ Ｐゴシック" charset="0"/>
                <a:cs typeface="ＭＳ Ｐゴシック" charset="0"/>
              </a:rPr>
              <a:t>Mingle throughout the room.</a:t>
            </a:r>
          </a:p>
          <a:p>
            <a:pPr marL="568325" indent="-457200">
              <a:lnSpc>
                <a:spcPct val="80000"/>
              </a:lnSpc>
              <a:spcAft>
                <a:spcPts val="600"/>
              </a:spcAft>
              <a:buFont typeface="+mj-lt"/>
              <a:buAutoNum type="arabicPeriod"/>
            </a:pPr>
            <a:r>
              <a:rPr lang="en-US" sz="2400" dirty="0">
                <a:solidFill>
                  <a:srgbClr val="000000"/>
                </a:solidFill>
                <a:latin typeface="Arial" charset="0"/>
                <a:ea typeface="ＭＳ Ｐゴシック" charset="0"/>
                <a:cs typeface="ＭＳ Ｐゴシック" charset="0"/>
              </a:rPr>
              <a:t>When the music stops, find a partner who is not from your table group.</a:t>
            </a:r>
          </a:p>
          <a:p>
            <a:pPr marL="568325" indent="-457200">
              <a:lnSpc>
                <a:spcPct val="80000"/>
              </a:lnSpc>
              <a:spcAft>
                <a:spcPts val="600"/>
              </a:spcAft>
              <a:buFont typeface="+mj-lt"/>
              <a:buAutoNum type="arabicPeriod"/>
            </a:pPr>
            <a:r>
              <a:rPr lang="en-US" sz="2400" dirty="0">
                <a:solidFill>
                  <a:srgbClr val="000000"/>
                </a:solidFill>
                <a:latin typeface="Arial" charset="0"/>
                <a:ea typeface="ＭＳ Ｐゴシック" charset="0"/>
                <a:cs typeface="ＭＳ Ｐゴシック" charset="0"/>
              </a:rPr>
              <a:t>Read (silently) the character name on your partner’s back </a:t>
            </a:r>
            <a:r>
              <a:rPr lang="en-US" altLang="ja-JP" sz="2400" dirty="0">
                <a:solidFill>
                  <a:srgbClr val="000000"/>
                </a:solidFill>
                <a:latin typeface="Arial" charset="0"/>
                <a:ea typeface="ＭＳ Ｐゴシック" charset="0"/>
                <a:cs typeface="ＭＳ Ｐゴシック" charset="0"/>
              </a:rPr>
              <a:t>and have them read yours.</a:t>
            </a:r>
          </a:p>
          <a:p>
            <a:pPr marL="568325" indent="-457200">
              <a:lnSpc>
                <a:spcPct val="80000"/>
              </a:lnSpc>
              <a:spcAft>
                <a:spcPts val="600"/>
              </a:spcAft>
              <a:buFont typeface="+mj-lt"/>
              <a:buAutoNum type="arabicPeriod"/>
            </a:pPr>
            <a:r>
              <a:rPr lang="en-US" sz="2400" dirty="0">
                <a:solidFill>
                  <a:srgbClr val="000000"/>
                </a:solidFill>
                <a:latin typeface="Arial" charset="0"/>
                <a:ea typeface="ＭＳ Ｐゴシック" charset="0"/>
                <a:cs typeface="ＭＳ Ｐゴシック" charset="0"/>
              </a:rPr>
              <a:t>Play 20 questions to figure out who your characters are.</a:t>
            </a:r>
          </a:p>
          <a:p>
            <a:pPr marL="0" indent="0">
              <a:lnSpc>
                <a:spcPct val="80000"/>
              </a:lnSpc>
              <a:buFontTx/>
              <a:buNone/>
            </a:pPr>
            <a:endParaRPr lang="en-US" sz="2400" dirty="0">
              <a:solidFill>
                <a:srgbClr val="000000"/>
              </a:solidFill>
              <a:latin typeface="Arial" charset="0"/>
              <a:ea typeface="ＭＳ Ｐゴシック" charset="0"/>
              <a:cs typeface="ＭＳ Ｐゴシック" charset="0"/>
            </a:endParaRPr>
          </a:p>
          <a:p>
            <a:pPr marL="0" indent="0">
              <a:lnSpc>
                <a:spcPct val="80000"/>
              </a:lnSpc>
              <a:spcAft>
                <a:spcPts val="600"/>
              </a:spcAft>
              <a:buFontTx/>
              <a:buNone/>
            </a:pPr>
            <a:endParaRPr lang="en-US" sz="2400" dirty="0">
              <a:solidFill>
                <a:srgbClr val="000000"/>
              </a:solidFill>
              <a:latin typeface="Arial" charset="0"/>
              <a:ea typeface="ＭＳ Ｐゴシック" charset="0"/>
              <a:cs typeface="ＭＳ Ｐゴシック" charset="0"/>
            </a:endParaRPr>
          </a:p>
        </p:txBody>
      </p:sp>
      <p:sp>
        <p:nvSpPr>
          <p:cNvPr id="2" name="Content Placeholder 1"/>
          <p:cNvSpPr>
            <a:spLocks noGrp="1"/>
          </p:cNvSpPr>
          <p:nvPr>
            <p:ph sz="half" idx="2"/>
          </p:nvPr>
        </p:nvSpPr>
        <p:spPr>
          <a:solidFill>
            <a:srgbClr val="F8E5BE"/>
          </a:solidFill>
        </p:spPr>
        <p:style>
          <a:lnRef idx="1">
            <a:schemeClr val="dk1"/>
          </a:lnRef>
          <a:fillRef idx="2">
            <a:schemeClr val="dk1"/>
          </a:fillRef>
          <a:effectRef idx="1">
            <a:schemeClr val="dk1"/>
          </a:effectRef>
          <a:fontRef idx="minor">
            <a:schemeClr val="dk1"/>
          </a:fontRef>
        </p:style>
        <p:txBody>
          <a:bodyPr/>
          <a:lstStyle/>
          <a:p>
            <a:pPr marL="111125" indent="0">
              <a:spcAft>
                <a:spcPts val="600"/>
              </a:spcAft>
              <a:buNone/>
            </a:pPr>
            <a:r>
              <a:rPr lang="en-US" dirty="0">
                <a:solidFill>
                  <a:srgbClr val="000000"/>
                </a:solidFill>
                <a:latin typeface="Arial" charset="0"/>
                <a:ea typeface="ＭＳ Ｐゴシック" charset="0"/>
                <a:cs typeface="Arial" charset="0"/>
              </a:rPr>
              <a:t>Reflection: </a:t>
            </a:r>
          </a:p>
          <a:p>
            <a:pPr marL="454025"/>
            <a:r>
              <a:rPr lang="en-US" sz="2400" dirty="0">
                <a:solidFill>
                  <a:srgbClr val="000000"/>
                </a:solidFill>
                <a:latin typeface="Arial" charset="0"/>
                <a:ea typeface="ＭＳ Ｐゴシック" charset="0"/>
                <a:cs typeface="Arial" charset="0"/>
              </a:rPr>
              <a:t>What comprehension strategies did you use to determine your character?</a:t>
            </a:r>
          </a:p>
          <a:p>
            <a:pPr marL="454025"/>
            <a:r>
              <a:rPr lang="en-US" sz="2400" dirty="0">
                <a:solidFill>
                  <a:srgbClr val="000000"/>
                </a:solidFill>
                <a:latin typeface="Arial" charset="0"/>
                <a:ea typeface="ＭＳ Ｐゴシック" charset="0"/>
                <a:cs typeface="Arial" charset="0"/>
              </a:rPr>
              <a:t>How did language and literacy work together in this experience?</a:t>
            </a:r>
          </a:p>
          <a:p>
            <a:pPr marL="454025"/>
            <a:r>
              <a:rPr lang="en-US" sz="2400" dirty="0">
                <a:solidFill>
                  <a:srgbClr val="000000"/>
                </a:solidFill>
                <a:latin typeface="Arial" charset="0"/>
                <a:ea typeface="ＭＳ Ｐゴシック" charset="0"/>
                <a:cs typeface="Arial" charset="0"/>
              </a:rPr>
              <a:t>What prior knowledge and context did you rely on?</a:t>
            </a:r>
          </a:p>
          <a:p>
            <a:pPr lvl="1"/>
            <a:endParaRPr lang="en-US" dirty="0">
              <a:solidFill>
                <a:srgbClr val="000000"/>
              </a:solidFill>
              <a:latin typeface="Arial" charset="0"/>
              <a:ea typeface="ＭＳ Ｐゴシック" charset="0"/>
              <a:cs typeface="Arial" charset="0"/>
            </a:endParaRPr>
          </a:p>
        </p:txBody>
      </p:sp>
      <p:sp>
        <p:nvSpPr>
          <p:cNvPr id="3" name="Slide Number Placeholder 2"/>
          <p:cNvSpPr>
            <a:spLocks noGrp="1"/>
          </p:cNvSpPr>
          <p:nvPr>
            <p:ph type="sldNum" sz="quarter" idx="10"/>
          </p:nvPr>
        </p:nvSpPr>
        <p:spPr/>
        <p:txBody>
          <a:bodyPr/>
          <a:lstStyle/>
          <a:p>
            <a:fld id="{15410E3B-9162-4089-93EA-17B606053D97}" type="slidenum">
              <a:rPr lang="en-US" altLang="en-US" smtClean="0"/>
              <a:pPr/>
              <a:t>22</a:t>
            </a:fld>
            <a:endParaRPr lang="en-US" altLang="en-US"/>
          </a:p>
        </p:txBody>
      </p:sp>
    </p:spTree>
    <p:extLst>
      <p:ext uri="{BB962C8B-B14F-4D97-AF65-F5344CB8AC3E}">
        <p14:creationId xmlns:p14="http://schemas.microsoft.com/office/powerpoint/2010/main" val="4042417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pPr>
              <a:spcBef>
                <a:spcPts val="1200"/>
              </a:spcBef>
              <a:spcAft>
                <a:spcPts val="1200"/>
              </a:spcAft>
            </a:pPr>
            <a:r>
              <a:rPr lang="en-US" dirty="0">
                <a:latin typeface="Arial" charset="0"/>
                <a:cs typeface="ＭＳ Ｐゴシック" charset="0"/>
              </a:rPr>
              <a:t>Focused Video Viewing: </a:t>
            </a:r>
            <a:br>
              <a:rPr lang="en-US" sz="3200" dirty="0">
                <a:latin typeface="Arial" charset="0"/>
                <a:cs typeface="ＭＳ Ｐゴシック" charset="0"/>
              </a:rPr>
            </a:br>
            <a:r>
              <a:rPr lang="en-US" sz="2800" b="0" dirty="0">
                <a:latin typeface="Arial" charset="0"/>
                <a:cs typeface="ＭＳ Ｐゴシック" charset="0"/>
              </a:rPr>
              <a:t>Watch for and take note of the developmental shift.</a:t>
            </a:r>
            <a:endParaRPr lang="en-US" sz="3200" b="0" dirty="0">
              <a:latin typeface="Arial" charset="0"/>
              <a:cs typeface="ＭＳ Ｐゴシック" charset="0"/>
            </a:endParaRPr>
          </a:p>
        </p:txBody>
      </p:sp>
      <p:sp>
        <p:nvSpPr>
          <p:cNvPr id="48130" name="Content Placeholder 2"/>
          <p:cNvSpPr>
            <a:spLocks noGrp="1"/>
          </p:cNvSpPr>
          <p:nvPr>
            <p:ph idx="1"/>
          </p:nvPr>
        </p:nvSpPr>
        <p:spPr/>
        <p:txBody>
          <a:bodyPr/>
          <a:lstStyle/>
          <a:p>
            <a:r>
              <a:rPr lang="en-US" dirty="0">
                <a:latin typeface="Arial" charset="0"/>
                <a:cs typeface="ＭＳ Ｐゴシック" charset="0"/>
              </a:rPr>
              <a:t>Foundation 4.1 video foundation examples</a:t>
            </a:r>
          </a:p>
        </p:txBody>
      </p:sp>
      <p:sp>
        <p:nvSpPr>
          <p:cNvPr id="2" name="Slide Number Placeholder 1"/>
          <p:cNvSpPr>
            <a:spLocks noGrp="1"/>
          </p:cNvSpPr>
          <p:nvPr>
            <p:ph type="sldNum" sz="quarter" idx="10"/>
          </p:nvPr>
        </p:nvSpPr>
        <p:spPr/>
        <p:txBody>
          <a:bodyPr/>
          <a:lstStyle/>
          <a:p>
            <a:fld id="{3DD1D8A4-18A6-4FF6-B04A-C7B283AD30F4}" type="slidenum">
              <a:rPr lang="en-US" altLang="en-US" smtClean="0"/>
              <a:pPr/>
              <a:t>23</a:t>
            </a:fld>
            <a:endParaRPr lang="en-US" altLang="en-US"/>
          </a:p>
        </p:txBody>
      </p:sp>
    </p:spTree>
    <p:extLst>
      <p:ext uri="{BB962C8B-B14F-4D97-AF65-F5344CB8AC3E}">
        <p14:creationId xmlns:p14="http://schemas.microsoft.com/office/powerpoint/2010/main" val="2117882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sz="4000" dirty="0">
                <a:latin typeface="Arial" charset="0"/>
                <a:cs typeface="ＭＳ Ｐゴシック" charset="0"/>
              </a:rPr>
              <a:t>Video Reflection</a:t>
            </a:r>
          </a:p>
        </p:txBody>
      </p:sp>
      <p:sp>
        <p:nvSpPr>
          <p:cNvPr id="50178" name="Content Placeholder 2"/>
          <p:cNvSpPr>
            <a:spLocks noGrp="1"/>
          </p:cNvSpPr>
          <p:nvPr>
            <p:ph idx="1"/>
          </p:nvPr>
        </p:nvSpPr>
        <p:spPr/>
        <p:txBody>
          <a:bodyPr/>
          <a:lstStyle/>
          <a:p>
            <a:pPr marL="0" indent="0">
              <a:buFontTx/>
              <a:buNone/>
            </a:pPr>
            <a:r>
              <a:rPr lang="en-US" dirty="0">
                <a:latin typeface="Arial" charset="0"/>
                <a:cs typeface="ＭＳ Ｐゴシック" charset="0"/>
              </a:rPr>
              <a:t>Find</a:t>
            </a:r>
            <a:r>
              <a:rPr lang="en-US" dirty="0">
                <a:latin typeface="Arial" pitchFamily="34" charset="0"/>
                <a:cs typeface="Arial" pitchFamily="34" charset="0"/>
              </a:rPr>
              <a:t> someone who had the same character name as you in the last activity </a:t>
            </a:r>
            <a:r>
              <a:rPr lang="en-US" dirty="0">
                <a:latin typeface="Arial" charset="0"/>
                <a:cs typeface="ＭＳ Ｐゴシック" charset="0"/>
              </a:rPr>
              <a:t>and discuss the following questions:</a:t>
            </a:r>
          </a:p>
          <a:p>
            <a:pPr lvl="1"/>
            <a:r>
              <a:rPr lang="en-US" dirty="0">
                <a:latin typeface="Arial" charset="0"/>
                <a:cs typeface="Arial" charset="0"/>
              </a:rPr>
              <a:t>What did you notice in the developmental shift occurring between 48 and 60 months?</a:t>
            </a:r>
          </a:p>
          <a:p>
            <a:pPr lvl="1"/>
            <a:r>
              <a:rPr lang="en-US" dirty="0">
                <a:latin typeface="Arial" charset="0"/>
                <a:cs typeface="Arial" charset="0"/>
              </a:rPr>
              <a:t>What did you see that reminded you of your classroom?</a:t>
            </a:r>
          </a:p>
        </p:txBody>
      </p:sp>
      <p:sp>
        <p:nvSpPr>
          <p:cNvPr id="2" name="Slide Number Placeholder 1"/>
          <p:cNvSpPr>
            <a:spLocks noGrp="1"/>
          </p:cNvSpPr>
          <p:nvPr>
            <p:ph type="sldNum" sz="quarter" idx="10"/>
          </p:nvPr>
        </p:nvSpPr>
        <p:spPr/>
        <p:txBody>
          <a:bodyPr/>
          <a:lstStyle/>
          <a:p>
            <a:fld id="{3DD1D8A4-18A6-4FF6-B04A-C7B283AD30F4}" type="slidenum">
              <a:rPr lang="en-US" altLang="en-US" smtClean="0"/>
              <a:pPr/>
              <a:t>24</a:t>
            </a:fld>
            <a:endParaRPr lang="en-US" altLang="en-US"/>
          </a:p>
        </p:txBody>
      </p:sp>
    </p:spTree>
    <p:extLst>
      <p:ext uri="{BB962C8B-B14F-4D97-AF65-F5344CB8AC3E}">
        <p14:creationId xmlns:p14="http://schemas.microsoft.com/office/powerpoint/2010/main" val="1766632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sz="4000" dirty="0">
                <a:latin typeface="Arial" charset="0"/>
                <a:cs typeface="ＭＳ Ｐゴシック" charset="0"/>
              </a:rPr>
              <a:t>Let</a:t>
            </a:r>
            <a:r>
              <a:rPr lang="fr-FR" sz="4000" dirty="0">
                <a:latin typeface="Arial" charset="0"/>
                <a:cs typeface="ＭＳ Ｐゴシック" charset="0"/>
              </a:rPr>
              <a:t>’</a:t>
            </a:r>
            <a:r>
              <a:rPr lang="en-US" altLang="ja-JP" sz="4000" dirty="0">
                <a:latin typeface="Arial" charset="0"/>
                <a:cs typeface="ＭＳ Ｐゴシック" charset="0"/>
              </a:rPr>
              <a:t>s read a story! </a:t>
            </a:r>
            <a:br>
              <a:rPr lang="en-US" altLang="ja-JP" dirty="0">
                <a:latin typeface="Arial" charset="0"/>
                <a:cs typeface="ＭＳ Ｐゴシック" charset="0"/>
              </a:rPr>
            </a:br>
            <a:r>
              <a:rPr lang="en-US" altLang="ja-JP" sz="2400" b="0" i="1" dirty="0">
                <a:latin typeface="Arial" charset="0"/>
                <a:cs typeface="ＭＳ Ｐゴシック" charset="0"/>
              </a:rPr>
              <a:t>The Little Mouse, The Red-Ripe Strawberry, </a:t>
            </a:r>
            <a:br>
              <a:rPr lang="en-US" altLang="ja-JP" sz="2400" b="0" i="1" dirty="0">
                <a:latin typeface="Arial" charset="0"/>
                <a:cs typeface="ＭＳ Ｐゴシック" charset="0"/>
              </a:rPr>
            </a:br>
            <a:r>
              <a:rPr lang="en-US" altLang="ja-JP" sz="2400" b="0" i="1" dirty="0">
                <a:latin typeface="Arial" charset="0"/>
                <a:cs typeface="ＭＳ Ｐゴシック" charset="0"/>
              </a:rPr>
              <a:t>and the Big Hungry Bear</a:t>
            </a:r>
            <a:endParaRPr lang="en-US" sz="2400" b="0" i="1" dirty="0">
              <a:latin typeface="Arial" charset="0"/>
              <a:cs typeface="ＭＳ Ｐゴシック"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51751" y="1692276"/>
            <a:ext cx="4123291" cy="4568743"/>
          </a:xfrm>
          <a:ln>
            <a:solidFill>
              <a:schemeClr val="dk1"/>
            </a:solidFill>
          </a:ln>
        </p:spPr>
      </p:pic>
      <p:sp>
        <p:nvSpPr>
          <p:cNvPr id="2" name="Slide Number Placeholder 1"/>
          <p:cNvSpPr>
            <a:spLocks noGrp="1"/>
          </p:cNvSpPr>
          <p:nvPr>
            <p:ph type="sldNum" sz="quarter" idx="10"/>
          </p:nvPr>
        </p:nvSpPr>
        <p:spPr/>
        <p:txBody>
          <a:bodyPr/>
          <a:lstStyle/>
          <a:p>
            <a:fld id="{15410E3B-9162-4089-93EA-17B606053D97}" type="slidenum">
              <a:rPr lang="en-US" altLang="en-US" smtClean="0"/>
              <a:pPr/>
              <a:t>25</a:t>
            </a:fld>
            <a:endParaRPr lang="en-US" altLang="en-US"/>
          </a:p>
        </p:txBody>
      </p:sp>
    </p:spTree>
    <p:extLst>
      <p:ext uri="{BB962C8B-B14F-4D97-AF65-F5344CB8AC3E}">
        <p14:creationId xmlns:p14="http://schemas.microsoft.com/office/powerpoint/2010/main" val="3719876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dirty="0">
                <a:latin typeface="Arial" charset="0"/>
                <a:cs typeface="ＭＳ Ｐゴシック" charset="0"/>
              </a:rPr>
              <a:t>Foundation 4.1 and Story Book Reading</a:t>
            </a:r>
          </a:p>
        </p:txBody>
      </p:sp>
      <p:graphicFrame>
        <p:nvGraphicFramePr>
          <p:cNvPr id="53250" name="Object 6"/>
          <p:cNvGraphicFramePr>
            <a:graphicFrameLocks noGrp="1" noChangeAspect="1"/>
          </p:cNvGraphicFramePr>
          <p:nvPr>
            <p:ph idx="1"/>
            <p:extLst>
              <p:ext uri="{D42A27DB-BD31-4B8C-83A1-F6EECF244321}">
                <p14:modId xmlns:p14="http://schemas.microsoft.com/office/powerpoint/2010/main" val="2598098012"/>
              </p:ext>
            </p:extLst>
          </p:nvPr>
        </p:nvGraphicFramePr>
        <p:xfrm>
          <a:off x="322729" y="1957063"/>
          <a:ext cx="8507506" cy="3450112"/>
        </p:xfrm>
        <a:graphic>
          <a:graphicData uri="http://schemas.openxmlformats.org/presentationml/2006/ole">
            <mc:AlternateContent xmlns:mc="http://schemas.openxmlformats.org/markup-compatibility/2006">
              <mc:Choice xmlns:v="urn:schemas-microsoft-com:vml" Requires="v">
                <p:oleObj spid="_x0000_s47240" name="Acrobat Document" r:id="rId4" imgW="5847619" imgH="2371429" progId="AcroExch.Document.7">
                  <p:embed/>
                </p:oleObj>
              </mc:Choice>
              <mc:Fallback>
                <p:oleObj name="Acrobat Document" r:id="rId4" imgW="5847619" imgH="2371429" progId="AcroExch.Document.7">
                  <p:embed/>
                  <p:pic>
                    <p:nvPicPr>
                      <p:cNvPr id="53250" name="Object 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729" y="1957063"/>
                        <a:ext cx="8507506" cy="345011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Slide Number Placeholder 1"/>
          <p:cNvSpPr>
            <a:spLocks noGrp="1"/>
          </p:cNvSpPr>
          <p:nvPr>
            <p:ph type="sldNum" sz="quarter" idx="10"/>
          </p:nvPr>
        </p:nvSpPr>
        <p:spPr/>
        <p:txBody>
          <a:bodyPr/>
          <a:lstStyle/>
          <a:p>
            <a:fld id="{15410E3B-9162-4089-93EA-17B606053D97}" type="slidenum">
              <a:rPr lang="en-US" altLang="en-US" smtClean="0"/>
              <a:pPr/>
              <a:t>26</a:t>
            </a:fld>
            <a:endParaRPr lang="en-US" altLang="en-US"/>
          </a:p>
        </p:txBody>
      </p:sp>
    </p:spTree>
    <p:extLst>
      <p:ext uri="{BB962C8B-B14F-4D97-AF65-F5344CB8AC3E}">
        <p14:creationId xmlns:p14="http://schemas.microsoft.com/office/powerpoint/2010/main" val="2722756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US" dirty="0"/>
              <a:t>Creating New Foundation Examples </a:t>
            </a:r>
            <a:endParaRPr lang="en-US" dirty="0">
              <a:latin typeface="Arial" charset="0"/>
              <a:cs typeface="ＭＳ Ｐゴシック" charset="0"/>
            </a:endParaRPr>
          </a:p>
        </p:txBody>
      </p:sp>
      <p:sp>
        <p:nvSpPr>
          <p:cNvPr id="2" name="Content Placeholder 1"/>
          <p:cNvSpPr>
            <a:spLocks noGrp="1"/>
          </p:cNvSpPr>
          <p:nvPr>
            <p:ph idx="1"/>
          </p:nvPr>
        </p:nvSpPr>
        <p:spPr>
          <a:xfrm>
            <a:off x="457200" y="1568825"/>
            <a:ext cx="8229600" cy="4347882"/>
          </a:xfrm>
        </p:spPr>
        <p:style>
          <a:lnRef idx="2">
            <a:schemeClr val="dk1"/>
          </a:lnRef>
          <a:fillRef idx="1">
            <a:schemeClr val="lt1"/>
          </a:fillRef>
          <a:effectRef idx="0">
            <a:schemeClr val="dk1"/>
          </a:effectRef>
          <a:fontRef idx="minor">
            <a:schemeClr val="dk1"/>
          </a:fontRef>
        </p:style>
        <p:txBody>
          <a:bodyPr/>
          <a:lstStyle/>
          <a:p>
            <a:pPr marL="0" indent="0">
              <a:buNone/>
            </a:pPr>
            <a:r>
              <a:rPr lang="en-US" dirty="0">
                <a:solidFill>
                  <a:srgbClr val="000000"/>
                </a:solidFill>
                <a:latin typeface="Arial" charset="0"/>
                <a:ea typeface="ＭＳ Ｐゴシック" charset="0"/>
                <a:cs typeface="Arial" charset="0"/>
              </a:rPr>
              <a:t>Step 1: </a:t>
            </a:r>
          </a:p>
          <a:p>
            <a:r>
              <a:rPr lang="en-US" sz="2400" dirty="0">
                <a:solidFill>
                  <a:schemeClr val="tx1"/>
                </a:solidFill>
                <a:latin typeface="Arial" pitchFamily="34" charset="0"/>
                <a:ea typeface="ＭＳ Ｐゴシック" pitchFamily="34" charset="-128"/>
                <a:cs typeface="Arial" pitchFamily="34" charset="0"/>
              </a:rPr>
              <a:t>Read Handout 1: PLF Map Comprehensions and Notes Page and focus on the foundation examples.  </a:t>
            </a:r>
          </a:p>
          <a:p>
            <a:pPr lvl="1"/>
            <a:r>
              <a:rPr lang="en-US" sz="2000" dirty="0">
                <a:solidFill>
                  <a:schemeClr val="tx1"/>
                </a:solidFill>
                <a:latin typeface="Arial" pitchFamily="34" charset="0"/>
                <a:ea typeface="ＭＳ Ｐゴシック" pitchFamily="34" charset="-128"/>
                <a:cs typeface="Arial" pitchFamily="34" charset="0"/>
              </a:rPr>
              <a:t>Pay close attention to the developmental shift that is occurring between 48 months and 60 months.</a:t>
            </a:r>
          </a:p>
          <a:p>
            <a:r>
              <a:rPr lang="en-US" sz="2400" dirty="0">
                <a:solidFill>
                  <a:schemeClr val="tx1"/>
                </a:solidFill>
                <a:latin typeface="Arial" pitchFamily="34" charset="0"/>
                <a:ea typeface="ＭＳ Ｐゴシック" pitchFamily="34" charset="-128"/>
                <a:cs typeface="Arial" pitchFamily="34" charset="0"/>
              </a:rPr>
              <a:t>Circle any examples that you have experienced in your classrooms.</a:t>
            </a:r>
          </a:p>
          <a:p>
            <a:pPr lvl="1"/>
            <a:r>
              <a:rPr lang="en-US" sz="2000" dirty="0">
                <a:solidFill>
                  <a:schemeClr val="tx1"/>
                </a:solidFill>
                <a:latin typeface="Arial" pitchFamily="34" charset="0"/>
                <a:ea typeface="ＭＳ Ｐゴシック" pitchFamily="34" charset="-128"/>
                <a:cs typeface="Arial" pitchFamily="34" charset="0"/>
              </a:rPr>
              <a:t>Document your examples on the Notes Page of the handout (first column). </a:t>
            </a:r>
            <a:endParaRPr lang="en-US" sz="2800" dirty="0">
              <a:solidFill>
                <a:schemeClr val="tx1"/>
              </a:solidFill>
              <a:latin typeface="Arial" pitchFamily="34" charset="0"/>
              <a:ea typeface="ＭＳ Ｐゴシック" pitchFamily="34" charset="-128"/>
              <a:cs typeface="Arial" pitchFamily="34" charset="0"/>
            </a:endParaRPr>
          </a:p>
          <a:p>
            <a:r>
              <a:rPr lang="en-US" sz="2400" dirty="0">
                <a:solidFill>
                  <a:schemeClr val="tx1"/>
                </a:solidFill>
                <a:latin typeface="Arial" pitchFamily="34" charset="0"/>
                <a:ea typeface="ＭＳ Ｐゴシック" pitchFamily="34" charset="-128"/>
                <a:cs typeface="Arial" pitchFamily="34" charset="0"/>
              </a:rPr>
              <a:t>Feel free to talk with your tablemates as you work.</a:t>
            </a:r>
          </a:p>
          <a:p>
            <a:endParaRPr lang="en-US" dirty="0">
              <a:solidFill>
                <a:srgbClr val="000000"/>
              </a:solidFill>
              <a:latin typeface="Arial" charset="0"/>
              <a:ea typeface="ＭＳ Ｐゴシック" charset="0"/>
              <a:cs typeface="Arial" charset="0"/>
            </a:endParaRPr>
          </a:p>
        </p:txBody>
      </p:sp>
      <p:sp>
        <p:nvSpPr>
          <p:cNvPr id="3" name="Slide Number Placeholder 2"/>
          <p:cNvSpPr>
            <a:spLocks noGrp="1"/>
          </p:cNvSpPr>
          <p:nvPr>
            <p:ph type="sldNum" sz="quarter" idx="10"/>
          </p:nvPr>
        </p:nvSpPr>
        <p:spPr/>
        <p:txBody>
          <a:bodyPr/>
          <a:lstStyle/>
          <a:p>
            <a:fld id="{15410E3B-9162-4089-93EA-17B606053D97}" type="slidenum">
              <a:rPr lang="en-US" altLang="en-US" smtClean="0"/>
              <a:pPr/>
              <a:t>27</a:t>
            </a:fld>
            <a:endParaRPr lang="en-US" altLang="en-US"/>
          </a:p>
        </p:txBody>
      </p:sp>
    </p:spTree>
    <p:extLst>
      <p:ext uri="{BB962C8B-B14F-4D97-AF65-F5344CB8AC3E}">
        <p14:creationId xmlns:p14="http://schemas.microsoft.com/office/powerpoint/2010/main" val="692976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r>
              <a:rPr lang="en-US" dirty="0"/>
              <a:t>Creating New Foundation Examples </a:t>
            </a:r>
            <a:endParaRPr lang="en-US" dirty="0">
              <a:latin typeface="Arial" charset="0"/>
              <a:cs typeface="ＭＳ Ｐゴシック" charset="0"/>
            </a:endParaRPr>
          </a:p>
        </p:txBody>
      </p:sp>
      <p:sp>
        <p:nvSpPr>
          <p:cNvPr id="57346" name="Content Placeholder 2"/>
          <p:cNvSpPr>
            <a:spLocks noGrp="1"/>
          </p:cNvSpPr>
          <p:nvPr>
            <p:ph idx="1"/>
          </p:nvPr>
        </p:nvSpPr>
        <p:spPr/>
        <p:txBody>
          <a:bodyPr/>
          <a:lstStyle/>
          <a:p>
            <a:pPr marL="0" indent="0" algn="ctr">
              <a:buNone/>
            </a:pPr>
            <a:r>
              <a:rPr lang="en-US" sz="2200" dirty="0"/>
              <a:t>Continue using Handout 1: PLF Map Comprehensions and Notes Page.</a:t>
            </a:r>
          </a:p>
        </p:txBody>
      </p:sp>
      <p:sp>
        <p:nvSpPr>
          <p:cNvPr id="3" name="Slide Number Placeholder 2"/>
          <p:cNvSpPr>
            <a:spLocks noGrp="1"/>
          </p:cNvSpPr>
          <p:nvPr>
            <p:ph type="sldNum" sz="quarter" idx="10"/>
          </p:nvPr>
        </p:nvSpPr>
        <p:spPr/>
        <p:txBody>
          <a:bodyPr/>
          <a:lstStyle/>
          <a:p>
            <a:fld id="{15410E3B-9162-4089-93EA-17B606053D97}" type="slidenum">
              <a:rPr lang="en-US" altLang="en-US" smtClean="0"/>
              <a:pPr/>
              <a:t>28</a:t>
            </a:fld>
            <a:endParaRPr lang="en-US" altLang="en-US"/>
          </a:p>
        </p:txBody>
      </p:sp>
      <p:sp>
        <p:nvSpPr>
          <p:cNvPr id="2" name="Content Placeholder 1"/>
          <p:cNvSpPr>
            <a:spLocks noGrp="1"/>
          </p:cNvSpPr>
          <p:nvPr>
            <p:ph sz="half" idx="4294967295"/>
          </p:nvPr>
        </p:nvSpPr>
        <p:spPr>
          <a:xfrm>
            <a:off x="457200" y="1676400"/>
            <a:ext cx="8305800" cy="4310063"/>
          </a:xfrm>
        </p:spPr>
        <p:style>
          <a:lnRef idx="2">
            <a:schemeClr val="dk1"/>
          </a:lnRef>
          <a:fillRef idx="1">
            <a:schemeClr val="lt1"/>
          </a:fillRef>
          <a:effectRef idx="0">
            <a:schemeClr val="dk1"/>
          </a:effectRef>
          <a:fontRef idx="minor">
            <a:schemeClr val="dk1"/>
          </a:fontRef>
        </p:style>
        <p:txBody>
          <a:bodyPr/>
          <a:lstStyle/>
          <a:p>
            <a:pPr marL="0" indent="0">
              <a:buFontTx/>
              <a:buNone/>
            </a:pPr>
            <a:r>
              <a:rPr lang="en-US" dirty="0">
                <a:solidFill>
                  <a:srgbClr val="000000"/>
                </a:solidFill>
                <a:latin typeface="Arial" charset="0"/>
                <a:ea typeface="ＭＳ Ｐゴシック" charset="0"/>
                <a:cs typeface="Arial" charset="0"/>
              </a:rPr>
              <a:t>Step 2: </a:t>
            </a:r>
          </a:p>
          <a:p>
            <a:pPr lvl="0"/>
            <a:r>
              <a:rPr lang="en-US" sz="2400" dirty="0">
                <a:solidFill>
                  <a:schemeClr val="tx1"/>
                </a:solidFill>
                <a:latin typeface="Arial" pitchFamily="34" charset="0"/>
                <a:ea typeface="ＭＳ Ｐゴシック" pitchFamily="34" charset="-128"/>
                <a:cs typeface="Arial" pitchFamily="34" charset="0"/>
              </a:rPr>
              <a:t>Think about the story you just heard. </a:t>
            </a:r>
          </a:p>
          <a:p>
            <a:pPr lvl="0"/>
            <a:r>
              <a:rPr lang="en-US" sz="2400" dirty="0">
                <a:solidFill>
                  <a:schemeClr val="tx1"/>
                </a:solidFill>
                <a:latin typeface="Arial" pitchFamily="34" charset="0"/>
                <a:ea typeface="ＭＳ Ｐゴシック" pitchFamily="34" charset="-128"/>
                <a:cs typeface="Arial" pitchFamily="34" charset="0"/>
              </a:rPr>
              <a:t>Create an example for 48 months and for 60 months that you could imagine observing in a child who had experienced the same story. </a:t>
            </a:r>
          </a:p>
          <a:p>
            <a:pPr lvl="1"/>
            <a:r>
              <a:rPr lang="en-US" sz="2000" dirty="0">
                <a:solidFill>
                  <a:schemeClr val="tx1"/>
                </a:solidFill>
                <a:latin typeface="Arial" pitchFamily="34" charset="0"/>
                <a:ea typeface="ＭＳ Ｐゴシック" pitchFamily="34" charset="-128"/>
                <a:cs typeface="Arial" pitchFamily="34" charset="0"/>
              </a:rPr>
              <a:t>Document your examples on the Notes Page of the handout (second column).</a:t>
            </a:r>
          </a:p>
          <a:p>
            <a:pPr marL="0" indent="0">
              <a:buFontTx/>
              <a:buNone/>
            </a:pPr>
            <a:r>
              <a:rPr lang="en-US" dirty="0">
                <a:solidFill>
                  <a:srgbClr val="000000"/>
                </a:solidFill>
                <a:latin typeface="Arial" charset="0"/>
                <a:ea typeface="ＭＳ Ｐゴシック" charset="0"/>
                <a:cs typeface="Arial" charset="0"/>
              </a:rPr>
              <a:t>Step 3: </a:t>
            </a:r>
          </a:p>
          <a:p>
            <a:r>
              <a:rPr lang="en-US" sz="2400" dirty="0">
                <a:solidFill>
                  <a:schemeClr val="tx1"/>
                </a:solidFill>
                <a:latin typeface="Arial" pitchFamily="34" charset="0"/>
                <a:ea typeface="ＭＳ Ｐゴシック" pitchFamily="34" charset="-128"/>
                <a:cs typeface="Arial" pitchFamily="34" charset="0"/>
              </a:rPr>
              <a:t>Pair up with someone wearing a different character label than you and to share your examples with them. </a:t>
            </a:r>
          </a:p>
          <a:p>
            <a:pPr marL="0" indent="0">
              <a:buNone/>
            </a:pPr>
            <a:endParaRPr lang="en-US" dirty="0">
              <a:solidFill>
                <a:srgbClr val="000000"/>
              </a:solidFill>
              <a:latin typeface="Arial" charset="0"/>
              <a:ea typeface="ＭＳ Ｐゴシック" charset="0"/>
              <a:cs typeface="Arial" charset="0"/>
            </a:endParaRPr>
          </a:p>
        </p:txBody>
      </p:sp>
    </p:spTree>
    <p:extLst>
      <p:ext uri="{BB962C8B-B14F-4D97-AF65-F5344CB8AC3E}">
        <p14:creationId xmlns:p14="http://schemas.microsoft.com/office/powerpoint/2010/main" val="1323118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047037338"/>
              </p:ext>
            </p:extLst>
          </p:nvPr>
        </p:nvGraphicFramePr>
        <p:xfrm>
          <a:off x="228600" y="2073349"/>
          <a:ext cx="8686800" cy="3934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1441" name="Title 5"/>
          <p:cNvSpPr>
            <a:spLocks noGrp="1"/>
          </p:cNvSpPr>
          <p:nvPr>
            <p:ph type="title" sz="quarter"/>
          </p:nvPr>
        </p:nvSpPr>
        <p:spPr>
          <a:xfrm>
            <a:off x="382773" y="1"/>
            <a:ext cx="8304028" cy="2073348"/>
          </a:xfrm>
        </p:spPr>
        <p:txBody>
          <a:bodyPr/>
          <a:lstStyle/>
          <a:p>
            <a:pPr eaLnBrk="1" hangingPunct="1"/>
            <a:r>
              <a:rPr lang="en-US" sz="3200" dirty="0">
                <a:latin typeface="Arial" charset="0"/>
                <a:cs typeface="ＭＳ Ｐゴシック" charset="0"/>
              </a:rPr>
              <a:t>Stages of Development for Comprehension and Analysis of Age-Appropriate Text</a:t>
            </a:r>
          </a:p>
        </p:txBody>
      </p:sp>
      <p:sp>
        <p:nvSpPr>
          <p:cNvPr id="3" name="Content Placeholder 2"/>
          <p:cNvSpPr>
            <a:spLocks noGrp="1"/>
          </p:cNvSpPr>
          <p:nvPr>
            <p:ph sz="quarter" idx="1"/>
          </p:nvPr>
        </p:nvSpPr>
        <p:spPr>
          <a:xfrm>
            <a:off x="382773" y="4183912"/>
            <a:ext cx="1861584" cy="2185988"/>
          </a:xfrm>
        </p:spPr>
        <p:txBody>
          <a:bodyPr/>
          <a:lstStyle/>
          <a:p>
            <a:pPr marL="117475" indent="0">
              <a:buNone/>
            </a:pPr>
            <a:r>
              <a:rPr lang="en-US" sz="2000" dirty="0"/>
              <a:t>Construct Primitive Scripts</a:t>
            </a:r>
          </a:p>
          <a:p>
            <a:endParaRPr lang="en-US" sz="2400" dirty="0"/>
          </a:p>
        </p:txBody>
      </p:sp>
      <p:sp>
        <p:nvSpPr>
          <p:cNvPr id="5" name="Content Placeholder 4"/>
          <p:cNvSpPr>
            <a:spLocks noGrp="1"/>
          </p:cNvSpPr>
          <p:nvPr>
            <p:ph sz="quarter" idx="2"/>
          </p:nvPr>
        </p:nvSpPr>
        <p:spPr>
          <a:xfrm>
            <a:off x="2628900" y="3641651"/>
            <a:ext cx="1943100" cy="2185988"/>
          </a:xfrm>
        </p:spPr>
        <p:txBody>
          <a:bodyPr/>
          <a:lstStyle/>
          <a:p>
            <a:pPr marL="117475" indent="0">
              <a:buNone/>
            </a:pPr>
            <a:r>
              <a:rPr lang="en-US" sz="2000" dirty="0"/>
              <a:t>Construct Narrative Schemas</a:t>
            </a:r>
          </a:p>
          <a:p>
            <a:pPr marL="0" indent="0">
              <a:buNone/>
            </a:pPr>
            <a:endParaRPr lang="en-US" dirty="0"/>
          </a:p>
        </p:txBody>
      </p:sp>
      <p:sp>
        <p:nvSpPr>
          <p:cNvPr id="6" name="Content Placeholder 5"/>
          <p:cNvSpPr>
            <a:spLocks noGrp="1"/>
          </p:cNvSpPr>
          <p:nvPr>
            <p:ph sz="quarter" idx="3"/>
          </p:nvPr>
        </p:nvSpPr>
        <p:spPr>
          <a:xfrm>
            <a:off x="4876800" y="3065556"/>
            <a:ext cx="1832344" cy="2187575"/>
          </a:xfrm>
        </p:spPr>
        <p:txBody>
          <a:bodyPr/>
          <a:lstStyle/>
          <a:p>
            <a:pPr marL="117475" indent="0">
              <a:buNone/>
            </a:pPr>
            <a:r>
              <a:rPr lang="en-US" sz="2000" dirty="0"/>
              <a:t>Understand and Relate to Characters’ Internal Responses</a:t>
            </a:r>
          </a:p>
          <a:p>
            <a:endParaRPr lang="en-US" sz="2000" dirty="0"/>
          </a:p>
        </p:txBody>
      </p:sp>
      <p:sp>
        <p:nvSpPr>
          <p:cNvPr id="7" name="Content Placeholder 6"/>
          <p:cNvSpPr>
            <a:spLocks noGrp="1"/>
          </p:cNvSpPr>
          <p:nvPr>
            <p:ph sz="quarter" idx="4"/>
          </p:nvPr>
        </p:nvSpPr>
        <p:spPr>
          <a:xfrm>
            <a:off x="7124700" y="2539943"/>
            <a:ext cx="1790700" cy="1238843"/>
          </a:xfrm>
        </p:spPr>
        <p:txBody>
          <a:bodyPr/>
          <a:lstStyle/>
          <a:p>
            <a:pPr marL="109538" indent="0">
              <a:buNone/>
            </a:pPr>
            <a:r>
              <a:rPr lang="en-US" sz="2000" dirty="0"/>
              <a:t>External and Internal Recognition of Narrative</a:t>
            </a:r>
          </a:p>
          <a:p>
            <a:pPr marL="0" indent="0">
              <a:buNone/>
            </a:pPr>
            <a:endParaRPr lang="en-US" sz="2000" dirty="0"/>
          </a:p>
        </p:txBody>
      </p:sp>
      <p:sp>
        <p:nvSpPr>
          <p:cNvPr id="2" name="Slide Number Placeholder 1"/>
          <p:cNvSpPr>
            <a:spLocks noGrp="1"/>
          </p:cNvSpPr>
          <p:nvPr>
            <p:ph type="sldNum" sz="quarter" idx="10"/>
          </p:nvPr>
        </p:nvSpPr>
        <p:spPr/>
        <p:txBody>
          <a:bodyPr/>
          <a:lstStyle/>
          <a:p>
            <a:fld id="{3DD1D8A4-18A6-4FF6-B04A-C7B283AD30F4}" type="slidenum">
              <a:rPr lang="en-US" altLang="en-US" smtClean="0"/>
              <a:pPr/>
              <a:t>29</a:t>
            </a:fld>
            <a:endParaRPr lang="en-US" altLang="en-US"/>
          </a:p>
        </p:txBody>
      </p:sp>
      <p:sp>
        <p:nvSpPr>
          <p:cNvPr id="8" name="Rectangle 7">
            <a:extLst>
              <a:ext uri="{FF2B5EF4-FFF2-40B4-BE49-F238E27FC236}">
                <a16:creationId xmlns:a16="http://schemas.microsoft.com/office/drawing/2014/main" id="{C9455799-AED4-49F2-B832-BCF60B32AE08}"/>
              </a:ext>
            </a:extLst>
          </p:cNvPr>
          <p:cNvSpPr/>
          <p:nvPr/>
        </p:nvSpPr>
        <p:spPr>
          <a:xfrm>
            <a:off x="6051265" y="5445597"/>
            <a:ext cx="2146870" cy="369332"/>
          </a:xfrm>
          <a:prstGeom prst="rect">
            <a:avLst/>
          </a:prstGeom>
        </p:spPr>
        <p:txBody>
          <a:bodyPr wrap="none">
            <a:spAutoFit/>
          </a:bodyPr>
          <a:lstStyle/>
          <a:p>
            <a:r>
              <a:rPr lang="en-US" altLang="ja-JP" dirty="0"/>
              <a:t>(PLF, Vol. 1, p. 53).</a:t>
            </a:r>
          </a:p>
        </p:txBody>
      </p:sp>
    </p:spTree>
    <p:extLst>
      <p:ext uri="{BB962C8B-B14F-4D97-AF65-F5344CB8AC3E}">
        <p14:creationId xmlns:p14="http://schemas.microsoft.com/office/powerpoint/2010/main" val="2624136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xfrm>
            <a:off x="457200" y="-4916"/>
            <a:ext cx="8229600" cy="1143000"/>
          </a:xfrm>
        </p:spPr>
        <p:txBody>
          <a:bodyPr/>
          <a:lstStyle/>
          <a:p>
            <a:r>
              <a:rPr lang="en-US" sz="4000" dirty="0">
                <a:latin typeface="Arial" charset="0"/>
                <a:cs typeface="ＭＳ Ｐゴシック" charset="0"/>
              </a:rPr>
              <a:t>Using Comprehension Skills</a:t>
            </a:r>
          </a:p>
        </p:txBody>
      </p:sp>
      <p:sp>
        <p:nvSpPr>
          <p:cNvPr id="15362" name="Rectangle 9"/>
          <p:cNvSpPr>
            <a:spLocks noGrp="1" noChangeArrowheads="1"/>
          </p:cNvSpPr>
          <p:nvPr>
            <p:ph sz="half" idx="1"/>
          </p:nvPr>
        </p:nvSpPr>
        <p:spPr>
          <a:xfrm>
            <a:off x="152399" y="1106129"/>
            <a:ext cx="6176211" cy="1700463"/>
          </a:xfrm>
          <a:solidFill>
            <a:srgbClr val="FCF4E4"/>
          </a:solidFill>
          <a:ln>
            <a:solidFill>
              <a:schemeClr val="tx1"/>
            </a:solidFill>
          </a:ln>
        </p:spPr>
        <p:style>
          <a:lnRef idx="2">
            <a:schemeClr val="dk1"/>
          </a:lnRef>
          <a:fillRef idx="1">
            <a:schemeClr val="lt1"/>
          </a:fillRef>
          <a:effectRef idx="0">
            <a:schemeClr val="dk1"/>
          </a:effectRef>
          <a:fontRef idx="minor">
            <a:schemeClr val="dk1"/>
          </a:fontRef>
        </p:style>
        <p:txBody>
          <a:bodyPr/>
          <a:lstStyle/>
          <a:p>
            <a:pPr marL="120650" indent="0">
              <a:buNone/>
            </a:pPr>
            <a:r>
              <a:rPr lang="en-US" sz="3200" dirty="0">
                <a:solidFill>
                  <a:schemeClr val="tx1"/>
                </a:solidFill>
                <a:latin typeface="Arial" pitchFamily="34" charset="0"/>
                <a:ea typeface="ＭＳ Ｐゴシック" pitchFamily="34" charset="-128"/>
                <a:cs typeface="Arial" pitchFamily="34" charset="0"/>
              </a:rPr>
              <a:t>Explore the reading picture/story cards on your tables and choose the card that you most relate to. </a:t>
            </a:r>
            <a:endParaRPr lang="en-US" sz="3200" dirty="0">
              <a:latin typeface="Arial" charset="0"/>
              <a:cs typeface="ＭＳ Ｐゴシック" charset="0"/>
            </a:endParaRPr>
          </a:p>
        </p:txBody>
      </p:sp>
      <p:sp>
        <p:nvSpPr>
          <p:cNvPr id="2" name="Content Placeholder 1"/>
          <p:cNvSpPr>
            <a:spLocks noGrp="1"/>
          </p:cNvSpPr>
          <p:nvPr>
            <p:ph sz="half" idx="2"/>
          </p:nvPr>
        </p:nvSpPr>
        <p:spPr>
          <a:xfrm>
            <a:off x="1034715" y="3086811"/>
            <a:ext cx="7956885" cy="3392905"/>
          </a:xfrm>
          <a:solidFill>
            <a:srgbClr val="F8E5BE"/>
          </a:solidFill>
        </p:spPr>
        <p:style>
          <a:lnRef idx="2">
            <a:schemeClr val="dk1"/>
          </a:lnRef>
          <a:fillRef idx="1">
            <a:schemeClr val="lt1"/>
          </a:fillRef>
          <a:effectRef idx="0">
            <a:schemeClr val="dk1"/>
          </a:effectRef>
          <a:fontRef idx="minor">
            <a:schemeClr val="dk1"/>
          </a:fontRef>
        </p:style>
        <p:txBody>
          <a:bodyPr/>
          <a:lstStyle/>
          <a:p>
            <a:pPr marL="120650" indent="0">
              <a:buNone/>
            </a:pPr>
            <a:r>
              <a:rPr lang="en-US" sz="3200" dirty="0">
                <a:latin typeface="Arial" charset="0"/>
                <a:cs typeface="ＭＳ Ｐゴシック" charset="0"/>
              </a:rPr>
              <a:t>Discuss the following questions with your table group:</a:t>
            </a:r>
          </a:p>
          <a:p>
            <a:pPr lvl="1"/>
            <a:r>
              <a:rPr lang="en-US" sz="2800" dirty="0">
                <a:latin typeface="Arial" charset="0"/>
                <a:cs typeface="Arial" charset="0"/>
              </a:rPr>
              <a:t>What comprehension and analysis skills did you use?</a:t>
            </a:r>
          </a:p>
          <a:p>
            <a:pPr lvl="1"/>
            <a:r>
              <a:rPr lang="en-US" sz="2800" dirty="0">
                <a:latin typeface="Arial" charset="0"/>
                <a:cs typeface="Arial" charset="0"/>
              </a:rPr>
              <a:t>What experiences do you remember as a small child that may have laid the groundwork for those skills?</a:t>
            </a:r>
          </a:p>
          <a:p>
            <a:endParaRPr lang="en-US" sz="2400" dirty="0"/>
          </a:p>
        </p:txBody>
      </p:sp>
      <p:sp>
        <p:nvSpPr>
          <p:cNvPr id="3" name="Slide Number Placeholder 2"/>
          <p:cNvSpPr>
            <a:spLocks noGrp="1"/>
          </p:cNvSpPr>
          <p:nvPr>
            <p:ph type="sldNum" sz="quarter" idx="10"/>
          </p:nvPr>
        </p:nvSpPr>
        <p:spPr/>
        <p:txBody>
          <a:bodyPr/>
          <a:lstStyle/>
          <a:p>
            <a:fld id="{15410E3B-9162-4089-93EA-17B606053D97}" type="slidenum">
              <a:rPr lang="en-US" altLang="en-US" smtClean="0"/>
              <a:pPr/>
              <a:t>3</a:t>
            </a:fld>
            <a:endParaRPr lang="en-US" altLang="en-US"/>
          </a:p>
        </p:txBody>
      </p:sp>
    </p:spTree>
    <p:extLst>
      <p:ext uri="{BB962C8B-B14F-4D97-AF65-F5344CB8AC3E}">
        <p14:creationId xmlns:p14="http://schemas.microsoft.com/office/powerpoint/2010/main" val="2168071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65212" y="1295400"/>
            <a:ext cx="7013575" cy="5130800"/>
          </a:xfrm>
          <a:prstGeom prst="rect">
            <a:avLst/>
          </a:prstGeom>
          <a:noFill/>
          <a:ln>
            <a:solidFill>
              <a:schemeClr val="dk1">
                <a:hueOff val="0"/>
                <a:satOff val="0"/>
                <a:lumOff val="0"/>
              </a:schemeClr>
            </a:solidFill>
          </a:ln>
          <a:extLst>
            <a:ext uri="{909E8E84-426E-40dd-AFC4-6F175D3DCCD1}">
              <a14:hiddenFill xmlns:a14="http://schemas.microsoft.com/office/drawing/2010/main" xmlns="">
                <a:solidFill>
                  <a:srgbClr val="FFFFFF"/>
                </a:solidFill>
              </a14:hiddenFill>
            </a:ext>
          </a:extLst>
        </p:spPr>
      </p:pic>
      <p:sp>
        <p:nvSpPr>
          <p:cNvPr id="63490" name="Title 3"/>
          <p:cNvSpPr>
            <a:spLocks noGrp="1"/>
          </p:cNvSpPr>
          <p:nvPr>
            <p:ph type="title"/>
          </p:nvPr>
        </p:nvSpPr>
        <p:spPr>
          <a:xfrm>
            <a:off x="0" y="0"/>
            <a:ext cx="9144000" cy="1295400"/>
          </a:xfrm>
        </p:spPr>
        <p:txBody>
          <a:bodyPr/>
          <a:lstStyle/>
          <a:p>
            <a:r>
              <a:rPr lang="en-US" dirty="0">
                <a:latin typeface="Arial" charset="0"/>
                <a:cs typeface="ＭＳ Ｐゴシック" charset="0"/>
              </a:rPr>
              <a:t>Alignment of Developmental Progression</a:t>
            </a:r>
          </a:p>
        </p:txBody>
      </p:sp>
      <p:sp>
        <p:nvSpPr>
          <p:cNvPr id="2" name="Slide Number Placeholder 1"/>
          <p:cNvSpPr>
            <a:spLocks noGrp="1"/>
          </p:cNvSpPr>
          <p:nvPr>
            <p:ph type="sldNum" sz="quarter" idx="10"/>
          </p:nvPr>
        </p:nvSpPr>
        <p:spPr/>
        <p:txBody>
          <a:bodyPr/>
          <a:lstStyle/>
          <a:p>
            <a:fld id="{3DD1D8A4-18A6-4FF6-B04A-C7B283AD30F4}" type="slidenum">
              <a:rPr lang="en-US" altLang="en-US" smtClean="0"/>
              <a:pPr/>
              <a:t>30</a:t>
            </a:fld>
            <a:endParaRPr lang="en-US" altLang="en-US"/>
          </a:p>
        </p:txBody>
      </p:sp>
    </p:spTree>
    <p:extLst>
      <p:ext uri="{BB962C8B-B14F-4D97-AF65-F5344CB8AC3E}">
        <p14:creationId xmlns:p14="http://schemas.microsoft.com/office/powerpoint/2010/main" val="1487108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2"/>
          <p:cNvSpPr>
            <a:spLocks noGrp="1"/>
          </p:cNvSpPr>
          <p:nvPr>
            <p:ph type="title"/>
          </p:nvPr>
        </p:nvSpPr>
        <p:spPr>
          <a:xfrm>
            <a:off x="0" y="274638"/>
            <a:ext cx="9144000" cy="1143000"/>
          </a:xfrm>
        </p:spPr>
        <p:txBody>
          <a:bodyPr/>
          <a:lstStyle/>
          <a:p>
            <a:r>
              <a:rPr lang="en-US" sz="4000" dirty="0">
                <a:solidFill>
                  <a:schemeClr val="tx1"/>
                </a:solidFill>
                <a:latin typeface="Arial" charset="0"/>
                <a:cs typeface="ＭＳ Ｐゴシック" charset="0"/>
              </a:rPr>
              <a:t>Key Features of the DRDP-K (2015)</a:t>
            </a:r>
          </a:p>
        </p:txBody>
      </p:sp>
      <p:sp>
        <p:nvSpPr>
          <p:cNvPr id="65538" name="Content Placeholder 1"/>
          <p:cNvSpPr>
            <a:spLocks noGrp="1"/>
          </p:cNvSpPr>
          <p:nvPr>
            <p:ph idx="1"/>
          </p:nvPr>
        </p:nvSpPr>
        <p:spPr/>
        <p:txBody>
          <a:bodyPr/>
          <a:lstStyle/>
          <a:p>
            <a:pPr marL="341313" indent="-341313">
              <a:spcAft>
                <a:spcPts val="600"/>
              </a:spcAft>
            </a:pPr>
            <a:r>
              <a:rPr lang="en-US" sz="2600" dirty="0">
                <a:latin typeface="Arial" charset="0"/>
                <a:cs typeface="ＭＳ Ｐゴシック" charset="0"/>
              </a:rPr>
              <a:t>An observation-based assessment tool, </a:t>
            </a:r>
            <a:br>
              <a:rPr lang="en-US" sz="2600" dirty="0">
                <a:latin typeface="Arial" charset="0"/>
                <a:cs typeface="ＭＳ Ｐゴシック" charset="0"/>
              </a:rPr>
            </a:br>
            <a:r>
              <a:rPr lang="en-US" sz="2600" b="1" i="1" dirty="0">
                <a:latin typeface="Arial" charset="0"/>
                <a:cs typeface="ＭＳ Ｐゴシック" charset="0"/>
              </a:rPr>
              <a:t>not</a:t>
            </a:r>
            <a:r>
              <a:rPr lang="en-US" sz="2600" i="1" dirty="0">
                <a:latin typeface="Arial" charset="0"/>
                <a:cs typeface="ＭＳ Ｐゴシック" charset="0"/>
              </a:rPr>
              <a:t> </a:t>
            </a:r>
            <a:r>
              <a:rPr lang="en-US" sz="2600" dirty="0">
                <a:latin typeface="Arial" charset="0"/>
                <a:cs typeface="ＭＳ Ｐゴシック" charset="0"/>
              </a:rPr>
              <a:t>a test</a:t>
            </a:r>
          </a:p>
          <a:p>
            <a:pPr marL="341313" indent="-341313">
              <a:spcAft>
                <a:spcPts val="600"/>
              </a:spcAft>
            </a:pPr>
            <a:r>
              <a:rPr lang="en-US" sz="2600" dirty="0">
                <a:latin typeface="Arial" charset="0"/>
                <a:cs typeface="ＭＳ Ｐゴシック" charset="0"/>
              </a:rPr>
              <a:t>Individual child assessment</a:t>
            </a:r>
          </a:p>
          <a:p>
            <a:pPr marL="341313" indent="-341313">
              <a:spcAft>
                <a:spcPts val="600"/>
              </a:spcAft>
            </a:pPr>
            <a:r>
              <a:rPr lang="en-US" sz="2600" dirty="0">
                <a:latin typeface="Arial" charset="0"/>
                <a:cs typeface="ＭＳ Ｐゴシック" charset="0"/>
              </a:rPr>
              <a:t>Completed by each child’</a:t>
            </a:r>
            <a:r>
              <a:rPr lang="en-US" altLang="ja-JP" sz="2600" dirty="0">
                <a:latin typeface="Arial" charset="0"/>
                <a:cs typeface="ＭＳ Ｐゴシック" charset="0"/>
              </a:rPr>
              <a:t>s teacher</a:t>
            </a:r>
          </a:p>
          <a:p>
            <a:pPr marL="341313" indent="-341313">
              <a:spcAft>
                <a:spcPts val="600"/>
              </a:spcAft>
            </a:pPr>
            <a:r>
              <a:rPr lang="en-US" sz="2600" dirty="0">
                <a:latin typeface="Arial" charset="0"/>
                <a:cs typeface="ＭＳ Ｐゴシック" charset="0"/>
              </a:rPr>
              <a:t>Based on developmental research and theory</a:t>
            </a:r>
          </a:p>
          <a:p>
            <a:pPr marL="341313" indent="-341313">
              <a:spcAft>
                <a:spcPts val="600"/>
              </a:spcAft>
            </a:pPr>
            <a:r>
              <a:rPr lang="en-US" sz="2600" dirty="0">
                <a:latin typeface="Arial" charset="0"/>
                <a:cs typeface="ＭＳ Ｐゴシック" charset="0"/>
              </a:rPr>
              <a:t>Includes developmental sequences of behaviors along a continuum</a:t>
            </a:r>
          </a:p>
          <a:p>
            <a:pPr marL="341313" indent="-341313">
              <a:spcAft>
                <a:spcPts val="600"/>
              </a:spcAft>
            </a:pPr>
            <a:r>
              <a:rPr lang="en-US" sz="2600" dirty="0">
                <a:latin typeface="Arial" charset="0"/>
                <a:cs typeface="ＭＳ Ｐゴシック" charset="0"/>
              </a:rPr>
              <a:t>Spans the developmental continuum of children in a two-year kindergarten program</a:t>
            </a:r>
          </a:p>
        </p:txBody>
      </p:sp>
      <p:pic>
        <p:nvPicPr>
          <p:cNvPr id="65539" name="Picture 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58000" y="1600200"/>
            <a:ext cx="1987550" cy="1539875"/>
          </a:xfrm>
          <a:prstGeom prst="rect">
            <a:avLst/>
          </a:prstGeom>
          <a:noFill/>
          <a:ln>
            <a:solidFill>
              <a:schemeClr val="dk1">
                <a:hueOff val="0"/>
                <a:satOff val="0"/>
                <a:lumOff val="0"/>
              </a:schemeClr>
            </a:solidFill>
          </a:ln>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0"/>
          </p:nvPr>
        </p:nvSpPr>
        <p:spPr/>
        <p:txBody>
          <a:bodyPr/>
          <a:lstStyle/>
          <a:p>
            <a:fld id="{3DD1D8A4-18A6-4FF6-B04A-C7B283AD30F4}" type="slidenum">
              <a:rPr lang="en-US" altLang="en-US" smtClean="0"/>
              <a:pPr/>
              <a:t>31</a:t>
            </a:fld>
            <a:endParaRPr lang="en-US" altLang="en-US"/>
          </a:p>
        </p:txBody>
      </p:sp>
    </p:spTree>
    <p:extLst>
      <p:ext uri="{BB962C8B-B14F-4D97-AF65-F5344CB8AC3E}">
        <p14:creationId xmlns:p14="http://schemas.microsoft.com/office/powerpoint/2010/main" val="196562500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4"/>
          <p:cNvSpPr>
            <a:spLocks noGrp="1" noChangeArrowheads="1"/>
          </p:cNvSpPr>
          <p:nvPr>
            <p:ph type="title"/>
          </p:nvPr>
        </p:nvSpPr>
        <p:spPr>
          <a:xfrm>
            <a:off x="457200" y="271869"/>
            <a:ext cx="8229600" cy="685800"/>
          </a:xfrm>
        </p:spPr>
        <p:txBody>
          <a:bodyPr/>
          <a:lstStyle/>
          <a:p>
            <a:r>
              <a:rPr lang="en-US" dirty="0">
                <a:latin typeface="Arial" charset="0"/>
                <a:cs typeface="ＭＳ Ｐゴシック" charset="0"/>
              </a:rPr>
              <a:t>DRDP-K (2015)</a:t>
            </a:r>
          </a:p>
        </p:txBody>
      </p:sp>
      <p:pic>
        <p:nvPicPr>
          <p:cNvPr id="3" name="Content Placeholder 2" descr="Screen Shot 2016-06-21 at 12.28.26 PM.png"/>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b="-98"/>
          <a:stretch/>
        </p:blipFill>
        <p:spPr>
          <a:xfrm>
            <a:off x="950259" y="935257"/>
            <a:ext cx="7288306" cy="5481309"/>
          </a:xfrm>
          <a:ln>
            <a:solidFill>
              <a:schemeClr val="dk1">
                <a:hueOff val="0"/>
                <a:satOff val="0"/>
                <a:lumOff val="0"/>
              </a:schemeClr>
            </a:solidFill>
          </a:ln>
        </p:spPr>
      </p:pic>
      <p:sp>
        <p:nvSpPr>
          <p:cNvPr id="2" name="Slide Number Placeholder 1"/>
          <p:cNvSpPr>
            <a:spLocks noGrp="1"/>
          </p:cNvSpPr>
          <p:nvPr>
            <p:ph type="sldNum" sz="quarter" idx="10"/>
          </p:nvPr>
        </p:nvSpPr>
        <p:spPr/>
        <p:txBody>
          <a:bodyPr/>
          <a:lstStyle/>
          <a:p>
            <a:fld id="{3DD1D8A4-18A6-4FF6-B04A-C7B283AD30F4}" type="slidenum">
              <a:rPr lang="en-US" altLang="en-US" smtClean="0"/>
              <a:pPr/>
              <a:t>32</a:t>
            </a:fld>
            <a:endParaRPr lang="en-US" altLang="en-US"/>
          </a:p>
        </p:txBody>
      </p:sp>
    </p:spTree>
    <p:extLst>
      <p:ext uri="{BB962C8B-B14F-4D97-AF65-F5344CB8AC3E}">
        <p14:creationId xmlns:p14="http://schemas.microsoft.com/office/powerpoint/2010/main" val="3032248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Content Placeholder 4"/>
          <p:cNvPicPr>
            <a:picLocks noGrp="1" noChangeAspect="1"/>
          </p:cNvPicPr>
          <p:nvPr>
            <p:ph sz="half" idx="2"/>
          </p:nvPr>
        </p:nvPicPr>
        <p:blipFill>
          <a:blip r:embed="rId3" cstate="screen">
            <a:extLst>
              <a:ext uri="{28A0092B-C50C-407E-A947-70E740481C1C}">
                <a14:useLocalDpi xmlns:a14="http://schemas.microsoft.com/office/drawing/2010/main" val="0"/>
              </a:ext>
            </a:extLst>
          </a:blip>
          <a:srcRect r="-23"/>
          <a:stretch>
            <a:fillRect/>
          </a:stretch>
        </p:blipFill>
        <p:spPr>
          <a:xfrm>
            <a:off x="0" y="833438"/>
            <a:ext cx="9144000" cy="6024562"/>
          </a:xfrm>
          <a:ln>
            <a:solidFill>
              <a:schemeClr val="dk1">
                <a:hueOff val="0"/>
                <a:satOff val="0"/>
                <a:lumOff val="0"/>
              </a:schemeClr>
            </a:solidFill>
          </a:ln>
        </p:spPr>
      </p:pic>
      <p:sp>
        <p:nvSpPr>
          <p:cNvPr id="69634" name="Rectangle 2"/>
          <p:cNvSpPr>
            <a:spLocks noGrp="1" noChangeArrowheads="1"/>
          </p:cNvSpPr>
          <p:nvPr>
            <p:ph type="title"/>
          </p:nvPr>
        </p:nvSpPr>
        <p:spPr>
          <a:xfrm>
            <a:off x="0" y="0"/>
            <a:ext cx="9144000" cy="833438"/>
          </a:xfrm>
        </p:spPr>
        <p:txBody>
          <a:bodyPr/>
          <a:lstStyle/>
          <a:p>
            <a:pPr eaLnBrk="1" hangingPunct="1"/>
            <a:r>
              <a:rPr lang="en-US" dirty="0">
                <a:latin typeface="Arial" charset="0"/>
                <a:cs typeface="ＭＳ Ｐゴシック" charset="0"/>
              </a:rPr>
              <a:t>Universal Design for Learning</a:t>
            </a:r>
          </a:p>
        </p:txBody>
      </p:sp>
      <p:sp>
        <p:nvSpPr>
          <p:cNvPr id="96259" name="Rectangle 4"/>
          <p:cNvSpPr>
            <a:spLocks noGrp="1" noChangeArrowheads="1"/>
          </p:cNvSpPr>
          <p:nvPr>
            <p:ph sz="half" idx="1"/>
          </p:nvPr>
        </p:nvSpPr>
        <p:spPr>
          <a:xfrm>
            <a:off x="0" y="4098913"/>
            <a:ext cx="8750459" cy="2537780"/>
          </a:xfrm>
        </p:spPr>
        <p:txBody>
          <a:bodyPr>
            <a:normAutofit/>
          </a:bodyPr>
          <a:lstStyle/>
          <a:p>
            <a:pPr>
              <a:lnSpc>
                <a:spcPct val="90000"/>
              </a:lnSpc>
              <a:buFontTx/>
              <a:buNone/>
            </a:pPr>
            <a:r>
              <a:rPr lang="en-US" sz="4000" b="1" dirty="0">
                <a:solidFill>
                  <a:srgbClr val="FFFFFF"/>
                </a:solidFill>
                <a:effectLst>
                  <a:outerShdw blurRad="38100" dist="38100" dir="2700000" algn="tl">
                    <a:srgbClr val="000000">
                      <a:alpha val="43137"/>
                    </a:srgbClr>
                  </a:outerShdw>
                </a:effectLst>
                <a:latin typeface="Arial" charset="0"/>
                <a:cs typeface="ＭＳ Ｐゴシック" charset="0"/>
              </a:rPr>
              <a:t>Multiple means of</a:t>
            </a:r>
            <a:r>
              <a:rPr lang="en-US" sz="3600" b="1" dirty="0">
                <a:solidFill>
                  <a:srgbClr val="FFFFFF"/>
                </a:solidFill>
                <a:effectLst>
                  <a:outerShdw blurRad="38100" dist="38100" dir="2700000" algn="tl">
                    <a:srgbClr val="000000">
                      <a:alpha val="43137"/>
                    </a:srgbClr>
                  </a:outerShdw>
                </a:effectLst>
                <a:latin typeface="Arial" charset="0"/>
                <a:cs typeface="ＭＳ Ｐゴシック" charset="0"/>
              </a:rPr>
              <a:t>:</a:t>
            </a:r>
          </a:p>
          <a:p>
            <a:pPr>
              <a:lnSpc>
                <a:spcPct val="90000"/>
              </a:lnSpc>
            </a:pPr>
            <a:r>
              <a:rPr lang="en-US" sz="3200" b="1" dirty="0">
                <a:solidFill>
                  <a:srgbClr val="FFFFFF"/>
                </a:solidFill>
                <a:effectLst>
                  <a:outerShdw blurRad="38100" dist="38100" dir="2700000" algn="tl">
                    <a:srgbClr val="000000">
                      <a:alpha val="43137"/>
                    </a:srgbClr>
                  </a:outerShdw>
                </a:effectLst>
                <a:latin typeface="Arial" charset="0"/>
                <a:cs typeface="ＭＳ Ｐゴシック" charset="0"/>
              </a:rPr>
              <a:t>Representation</a:t>
            </a:r>
          </a:p>
          <a:p>
            <a:pPr>
              <a:lnSpc>
                <a:spcPct val="90000"/>
              </a:lnSpc>
            </a:pPr>
            <a:r>
              <a:rPr lang="en-US" sz="3200" b="1" dirty="0">
                <a:solidFill>
                  <a:srgbClr val="FFFFFF"/>
                </a:solidFill>
                <a:effectLst>
                  <a:outerShdw blurRad="38100" dist="38100" dir="2700000" algn="tl">
                    <a:srgbClr val="000000">
                      <a:alpha val="43137"/>
                    </a:srgbClr>
                  </a:outerShdw>
                </a:effectLst>
                <a:latin typeface="Arial" charset="0"/>
                <a:cs typeface="ＭＳ Ｐゴシック" charset="0"/>
              </a:rPr>
              <a:t>Engagement    </a:t>
            </a:r>
          </a:p>
          <a:p>
            <a:pPr>
              <a:lnSpc>
                <a:spcPct val="90000"/>
              </a:lnSpc>
            </a:pPr>
            <a:r>
              <a:rPr lang="en-US" sz="3200" b="1" dirty="0">
                <a:solidFill>
                  <a:srgbClr val="FFFFFF"/>
                </a:solidFill>
                <a:effectLst>
                  <a:outerShdw blurRad="38100" dist="38100" dir="2700000" algn="tl">
                    <a:srgbClr val="000000">
                      <a:alpha val="43137"/>
                    </a:srgbClr>
                  </a:outerShdw>
                </a:effectLst>
                <a:latin typeface="Arial" charset="0"/>
                <a:cs typeface="ＭＳ Ｐゴシック" charset="0"/>
              </a:rPr>
              <a:t>Expression</a:t>
            </a:r>
          </a:p>
          <a:p>
            <a:pPr>
              <a:lnSpc>
                <a:spcPct val="90000"/>
              </a:lnSpc>
            </a:pPr>
            <a:endParaRPr lang="en-US" sz="3200" b="1" dirty="0">
              <a:solidFill>
                <a:srgbClr val="FFFFFF"/>
              </a:solidFill>
              <a:effectLst>
                <a:outerShdw blurRad="38100" dist="38100" dir="2700000" algn="tl">
                  <a:srgbClr val="000000">
                    <a:alpha val="43137"/>
                  </a:srgbClr>
                </a:outerShdw>
              </a:effectLst>
              <a:latin typeface="Arial" charset="0"/>
              <a:cs typeface="ＭＳ Ｐゴシック" charset="0"/>
            </a:endParaRPr>
          </a:p>
          <a:p>
            <a:pPr>
              <a:lnSpc>
                <a:spcPct val="90000"/>
              </a:lnSpc>
            </a:pPr>
            <a:endParaRPr lang="en-US" sz="3200" b="1" dirty="0">
              <a:solidFill>
                <a:srgbClr val="FFFFFF"/>
              </a:solidFill>
              <a:effectLst>
                <a:outerShdw blurRad="38100" dist="38100" dir="2700000" algn="tl">
                  <a:srgbClr val="000000">
                    <a:alpha val="43137"/>
                  </a:srgbClr>
                </a:outerShdw>
              </a:effectLst>
              <a:latin typeface="Arial" charset="0"/>
              <a:cs typeface="ＭＳ Ｐゴシック" charset="0"/>
            </a:endParaRPr>
          </a:p>
          <a:p>
            <a:pPr>
              <a:lnSpc>
                <a:spcPct val="90000"/>
              </a:lnSpc>
            </a:pPr>
            <a:endParaRPr lang="en-US" sz="2600" dirty="0">
              <a:solidFill>
                <a:srgbClr val="FFFFFF"/>
              </a:solidFill>
              <a:latin typeface="Arial" charset="0"/>
              <a:cs typeface="ＭＳ Ｐゴシック" charset="0"/>
            </a:endParaRPr>
          </a:p>
        </p:txBody>
      </p:sp>
      <p:sp>
        <p:nvSpPr>
          <p:cNvPr id="69636" name="Slide Number Placeholder 1"/>
          <p:cNvSpPr>
            <a:spLocks noGrp="1"/>
          </p:cNvSpPr>
          <p:nvPr>
            <p:ph type="sldNum" sz="quarter" idx="4294967295"/>
          </p:nvPr>
        </p:nvSpPr>
        <p:spPr bwMode="auto">
          <a:xfrm>
            <a:off x="8542116" y="1849"/>
            <a:ext cx="601884" cy="46113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a:defRPr sz="2000">
                <a:solidFill>
                  <a:schemeClr val="tx1"/>
                </a:solidFill>
                <a:latin typeface="Arial" charset="0"/>
                <a:ea typeface="Arial" charset="0"/>
                <a:cs typeface="Arial" charset="0"/>
              </a:defRPr>
            </a:lvl6pPr>
            <a:lvl7pPr>
              <a:defRPr sz="2000">
                <a:solidFill>
                  <a:schemeClr val="tx1"/>
                </a:solidFill>
                <a:latin typeface="Arial" charset="0"/>
                <a:ea typeface="Arial" charset="0"/>
                <a:cs typeface="Arial" charset="0"/>
              </a:defRPr>
            </a:lvl7pPr>
            <a:lvl8pPr>
              <a:defRPr sz="2000">
                <a:solidFill>
                  <a:schemeClr val="tx1"/>
                </a:solidFill>
                <a:latin typeface="Arial" charset="0"/>
                <a:ea typeface="Arial" charset="0"/>
                <a:cs typeface="Arial" charset="0"/>
              </a:defRPr>
            </a:lvl8pPr>
            <a:lvl9pPr>
              <a:defRPr sz="2000">
                <a:solidFill>
                  <a:schemeClr val="tx1"/>
                </a:solidFill>
                <a:latin typeface="Arial" charset="0"/>
                <a:ea typeface="Arial" charset="0"/>
                <a:cs typeface="Arial" charset="0"/>
              </a:defRPr>
            </a:lvl9pPr>
          </a:lstStyle>
          <a:p>
            <a:pPr eaLnBrk="1" hangingPunct="1"/>
            <a:fld id="{0973934E-C239-644F-96A6-E93BC955E46D}" type="slidenum">
              <a:rPr lang="en-US" sz="1200">
                <a:cs typeface="Arial" charset="0"/>
              </a:rPr>
              <a:pPr eaLnBrk="1" hangingPunct="1"/>
              <a:t>33</a:t>
            </a:fld>
            <a:endParaRPr lang="en-US" sz="1200" dirty="0">
              <a:cs typeface="Arial" charset="0"/>
            </a:endParaRPr>
          </a:p>
        </p:txBody>
      </p:sp>
      <p:sp>
        <p:nvSpPr>
          <p:cNvPr id="7" name="Rectangle 6"/>
          <p:cNvSpPr>
            <a:spLocks noChangeArrowheads="1"/>
          </p:cNvSpPr>
          <p:nvPr/>
        </p:nvSpPr>
        <p:spPr bwMode="auto">
          <a:xfrm>
            <a:off x="0" y="6636693"/>
            <a:ext cx="9144000" cy="230832"/>
          </a:xfrm>
          <a:prstGeom prst="rect">
            <a:avLst/>
          </a:prstGeom>
          <a:noFill/>
          <a:ln w="9525">
            <a:noFill/>
            <a:miter lim="800000"/>
            <a:headEnd/>
            <a:tailEnd/>
          </a:ln>
          <a:effectLst/>
        </p:spPr>
        <p:txBody>
          <a:bodyPr wrap="square" anchor="ctr">
            <a:spAutoFit/>
          </a:bodyPr>
          <a:lstStyle/>
          <a:p>
            <a:pPr algn="ctr"/>
            <a:r>
              <a:rPr lang="en-US" sz="900" dirty="0"/>
              <a:t>© 2017 California Department of Education</a:t>
            </a:r>
          </a:p>
        </p:txBody>
      </p:sp>
    </p:spTree>
    <p:extLst>
      <p:ext uri="{BB962C8B-B14F-4D97-AF65-F5344CB8AC3E}">
        <p14:creationId xmlns:p14="http://schemas.microsoft.com/office/powerpoint/2010/main" val="1396959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0" y="0"/>
            <a:ext cx="9144000" cy="1551008"/>
          </a:xfrm>
        </p:spPr>
        <p:txBody>
          <a:bodyPr/>
          <a:lstStyle/>
          <a:p>
            <a:r>
              <a:rPr lang="en-US" sz="3200" dirty="0">
                <a:latin typeface="Arial" charset="0"/>
                <a:cs typeface="ＭＳ Ｐゴシック" charset="0"/>
              </a:rPr>
              <a:t>Revisiting </a:t>
            </a:r>
            <a:r>
              <a:rPr lang="en-US" sz="3200" i="1" dirty="0">
                <a:latin typeface="Arial" charset="0"/>
                <a:cs typeface="ＭＳ Ｐゴシック" charset="0"/>
              </a:rPr>
              <a:t>The Little Mouse, The Red-Ripe Strawberry and the Big Hungry Bear</a:t>
            </a:r>
            <a:endParaRPr lang="en-US" sz="3200" dirty="0">
              <a:latin typeface="Arial" charset="0"/>
              <a:cs typeface="ＭＳ Ｐゴシック" charset="0"/>
            </a:endParaRPr>
          </a:p>
        </p:txBody>
      </p:sp>
      <p:pic>
        <p:nvPicPr>
          <p:cNvPr id="71682" name="Content Placeholder 2"/>
          <p:cNvPicPr>
            <a:picLocks noGrp="1" noChangeAspect="1"/>
          </p:cNvPicPr>
          <p:nvPr>
            <p:ph sz="half" idx="1"/>
          </p:nvPr>
        </p:nvPicPr>
        <p:blipFill rotWithShape="1">
          <a:blip r:embed="rId3" cstate="screen">
            <a:extLst>
              <a:ext uri="{28A0092B-C50C-407E-A947-70E740481C1C}">
                <a14:useLocalDpi xmlns:a14="http://schemas.microsoft.com/office/drawing/2010/main" val="0"/>
              </a:ext>
            </a:extLst>
          </a:blip>
          <a:srcRect b="-391"/>
          <a:stretch/>
        </p:blipFill>
        <p:spPr>
          <a:xfrm>
            <a:off x="1262657" y="1590035"/>
            <a:ext cx="3309343" cy="4582165"/>
          </a:xfrm>
          <a:ln>
            <a:solidFill>
              <a:schemeClr val="dk1">
                <a:hueOff val="0"/>
                <a:satOff val="0"/>
                <a:lumOff val="0"/>
              </a:schemeClr>
            </a:solidFill>
          </a:ln>
        </p:spPr>
      </p:pic>
      <p:pic>
        <p:nvPicPr>
          <p:cNvPr id="7168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63296" y="4227743"/>
            <a:ext cx="2509777" cy="1939374"/>
          </a:xfrm>
          <a:prstGeom prst="rect">
            <a:avLst/>
          </a:prstGeom>
          <a:noFill/>
          <a:ln>
            <a:solidFill>
              <a:schemeClr val="dk1">
                <a:hueOff val="0"/>
                <a:satOff val="0"/>
                <a:lumOff val="0"/>
              </a:schemeClr>
            </a:solidFill>
          </a:ln>
          <a:extLst>
            <a:ext uri="{909E8E84-426E-40dd-AFC4-6F175D3DCCD1}">
              <a14:hiddenFill xmlns:a14="http://schemas.microsoft.com/office/drawing/2010/main" xmlns="">
                <a:solidFill>
                  <a:srgbClr val="FFFFFF"/>
                </a:solidFill>
              </a14:hiddenFill>
            </a:ext>
          </a:extLst>
        </p:spPr>
      </p:pic>
      <p:pic>
        <p:nvPicPr>
          <p:cNvPr id="71684"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63296" y="1551008"/>
            <a:ext cx="2509777" cy="2556835"/>
          </a:xfrm>
          <a:prstGeom prst="rect">
            <a:avLst/>
          </a:prstGeom>
          <a:noFill/>
          <a:ln>
            <a:solidFill>
              <a:schemeClr val="dk1">
                <a:hueOff val="0"/>
                <a:satOff val="0"/>
                <a:lumOff val="0"/>
              </a:schemeClr>
            </a:solidFill>
          </a:ln>
          <a:extLst>
            <a:ext uri="{909E8E84-426E-40dd-AFC4-6F175D3DCCD1}">
              <a14:hiddenFill xmlns:a14="http://schemas.microsoft.com/office/drawing/2010/main" xmlns="">
                <a:solidFill>
                  <a:srgbClr val="FFFFFF"/>
                </a:solidFill>
              </a14:hiddenFill>
            </a:ext>
          </a:extLst>
        </p:spPr>
      </p:pic>
      <p:sp>
        <p:nvSpPr>
          <p:cNvPr id="2" name="Slide Number Placeholder 1"/>
          <p:cNvSpPr>
            <a:spLocks noGrp="1"/>
          </p:cNvSpPr>
          <p:nvPr>
            <p:ph type="sldNum" sz="quarter" idx="10"/>
          </p:nvPr>
        </p:nvSpPr>
        <p:spPr/>
        <p:txBody>
          <a:bodyPr/>
          <a:lstStyle/>
          <a:p>
            <a:fld id="{E5EF1F58-297D-44FB-84ED-1B63DB0C2A7A}" type="slidenum">
              <a:rPr lang="en-US" altLang="en-US" smtClean="0"/>
              <a:pPr/>
              <a:t>34</a:t>
            </a:fld>
            <a:endParaRPr lang="en-US" altLang="en-US"/>
          </a:p>
        </p:txBody>
      </p:sp>
    </p:spTree>
    <p:extLst>
      <p:ext uri="{BB962C8B-B14F-4D97-AF65-F5344CB8AC3E}">
        <p14:creationId xmlns:p14="http://schemas.microsoft.com/office/powerpoint/2010/main" val="1947166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7B3">
            <a:alpha val="69803"/>
          </a:srgbClr>
        </a:solidFill>
        <a:effectLst/>
      </p:bgPr>
    </p:bg>
    <p:spTree>
      <p:nvGrpSpPr>
        <p:cNvPr id="1" name=""/>
        <p:cNvGrpSpPr/>
        <p:nvPr/>
      </p:nvGrpSpPr>
      <p:grpSpPr>
        <a:xfrm>
          <a:off x="0" y="0"/>
          <a:ext cx="0" cy="0"/>
          <a:chOff x="0" y="0"/>
          <a:chExt cx="0" cy="0"/>
        </a:xfrm>
      </p:grpSpPr>
      <p:sp>
        <p:nvSpPr>
          <p:cNvPr id="73729" name="Title 1"/>
          <p:cNvSpPr>
            <a:spLocks noGrp="1"/>
          </p:cNvSpPr>
          <p:nvPr>
            <p:ph type="title"/>
          </p:nvPr>
        </p:nvSpPr>
        <p:spPr>
          <a:xfrm>
            <a:off x="0" y="-9567"/>
            <a:ext cx="9144000" cy="639762"/>
          </a:xfrm>
        </p:spPr>
        <p:txBody>
          <a:bodyPr/>
          <a:lstStyle/>
          <a:p>
            <a:r>
              <a:rPr lang="en-US" dirty="0">
                <a:latin typeface="Arial" charset="0"/>
                <a:cs typeface="ＭＳ Ｐゴシック" charset="0"/>
              </a:rPr>
              <a:t>Making Foundations Examples</a:t>
            </a:r>
            <a:r>
              <a:rPr lang="en-US" sz="3600" dirty="0">
                <a:latin typeface="Arial" charset="0"/>
                <a:cs typeface="ＭＳ Ｐゴシック" charset="0"/>
              </a:rPr>
              <a:t> </a:t>
            </a:r>
          </a:p>
        </p:txBody>
      </p:sp>
      <p:sp>
        <p:nvSpPr>
          <p:cNvPr id="3" name="Text Placeholder 2"/>
          <p:cNvSpPr>
            <a:spLocks noGrp="1"/>
          </p:cNvSpPr>
          <p:nvPr>
            <p:ph type="body" idx="1"/>
          </p:nvPr>
        </p:nvSpPr>
        <p:spPr>
          <a:xfrm>
            <a:off x="0" y="711113"/>
            <a:ext cx="9144000" cy="369307"/>
          </a:xfrm>
        </p:spPr>
        <p:txBody>
          <a:bodyPr/>
          <a:lstStyle/>
          <a:p>
            <a:pPr algn="ctr"/>
            <a:r>
              <a:rPr lang="en-US" sz="2300" b="0" dirty="0">
                <a:latin typeface="Arial" charset="0"/>
                <a:cs typeface="ＭＳ Ｐゴシック" charset="0"/>
              </a:rPr>
              <a:t>Relocate </a:t>
            </a:r>
            <a:r>
              <a:rPr lang="en-US" sz="2300" b="0" dirty="0"/>
              <a:t>Handout 1: PLF Map Comprehensions and Notes Page</a:t>
            </a:r>
          </a:p>
        </p:txBody>
      </p:sp>
      <p:sp>
        <p:nvSpPr>
          <p:cNvPr id="73730" name="Content Placeholder 2"/>
          <p:cNvSpPr>
            <a:spLocks noGrp="1"/>
          </p:cNvSpPr>
          <p:nvPr>
            <p:ph sz="half" idx="2"/>
          </p:nvPr>
        </p:nvSpPr>
        <p:spPr>
          <a:xfrm>
            <a:off x="185351" y="1080420"/>
            <a:ext cx="6400799" cy="5367677"/>
          </a:xfrm>
        </p:spPr>
        <p:style>
          <a:lnRef idx="2">
            <a:schemeClr val="dk1"/>
          </a:lnRef>
          <a:fillRef idx="1">
            <a:schemeClr val="lt1"/>
          </a:fillRef>
          <a:effectRef idx="0">
            <a:schemeClr val="dk1"/>
          </a:effectRef>
          <a:fontRef idx="minor">
            <a:schemeClr val="dk1"/>
          </a:fontRef>
        </p:style>
        <p:txBody>
          <a:bodyPr/>
          <a:lstStyle/>
          <a:p>
            <a:pPr marL="0" lvl="0" indent="0">
              <a:buNone/>
            </a:pPr>
            <a:r>
              <a:rPr lang="en-US" dirty="0">
                <a:solidFill>
                  <a:srgbClr val="000000"/>
                </a:solidFill>
                <a:latin typeface="Arial" charset="0"/>
                <a:ea typeface="ＭＳ Ｐゴシック" charset="0"/>
                <a:cs typeface="ＭＳ Ｐゴシック" charset="0"/>
              </a:rPr>
              <a:t>Step 4: </a:t>
            </a:r>
          </a:p>
          <a:p>
            <a:pPr lvl="0"/>
            <a:r>
              <a:rPr lang="en-US" dirty="0">
                <a:solidFill>
                  <a:prstClr val="black"/>
                </a:solidFill>
                <a:latin typeface="Arial" pitchFamily="34" charset="0"/>
                <a:ea typeface="ＭＳ Ｐゴシック" pitchFamily="34" charset="-128"/>
                <a:cs typeface="Arial" pitchFamily="34" charset="0"/>
              </a:rPr>
              <a:t>Considering the strawberry story, think of a child in your classroom who is just advancing beyond the 60 month foundation. </a:t>
            </a:r>
          </a:p>
          <a:p>
            <a:pPr lvl="0"/>
            <a:r>
              <a:rPr lang="en-US" dirty="0">
                <a:solidFill>
                  <a:prstClr val="black"/>
                </a:solidFill>
                <a:latin typeface="Arial" pitchFamily="34" charset="0"/>
                <a:ea typeface="ＭＳ Ｐゴシック" pitchFamily="34" charset="-128"/>
                <a:cs typeface="Arial" pitchFamily="34" charset="0"/>
              </a:rPr>
              <a:t>Write an example you could imagine observing in this child after they had experienced the same story with similar opportunities.</a:t>
            </a:r>
          </a:p>
          <a:p>
            <a:pPr lvl="1"/>
            <a:r>
              <a:rPr lang="en-US" dirty="0">
                <a:solidFill>
                  <a:prstClr val="black"/>
                </a:solidFill>
                <a:latin typeface="Arial" pitchFamily="34" charset="0"/>
                <a:ea typeface="ＭＳ Ｐゴシック" pitchFamily="34" charset="-128"/>
                <a:cs typeface="Arial" pitchFamily="34" charset="0"/>
              </a:rPr>
              <a:t>Document your example on the Notes Page of the handout (second column). </a:t>
            </a:r>
          </a:p>
          <a:p>
            <a:pPr lvl="0"/>
            <a:r>
              <a:rPr lang="en-US" dirty="0">
                <a:solidFill>
                  <a:prstClr val="black"/>
                </a:solidFill>
                <a:latin typeface="Arial" pitchFamily="34" charset="0"/>
                <a:ea typeface="ＭＳ Ｐゴシック" pitchFamily="34" charset="-128"/>
                <a:cs typeface="Arial" pitchFamily="34" charset="0"/>
              </a:rPr>
              <a:t>Write a strategy you could plan to use to support this child on the Notes Page of the handout (third column).</a:t>
            </a:r>
            <a:r>
              <a:rPr lang="en-US" b="1" dirty="0">
                <a:solidFill>
                  <a:prstClr val="black"/>
                </a:solidFill>
                <a:latin typeface="Arial" pitchFamily="34" charset="0"/>
                <a:ea typeface="ＭＳ Ｐゴシック" pitchFamily="34" charset="-128"/>
                <a:cs typeface="Arial" pitchFamily="34" charset="0"/>
              </a:rPr>
              <a:t> </a:t>
            </a:r>
            <a:endParaRPr lang="en-US" dirty="0">
              <a:solidFill>
                <a:prstClr val="black"/>
              </a:solidFill>
              <a:latin typeface="Arial" pitchFamily="34" charset="0"/>
              <a:ea typeface="ＭＳ Ｐゴシック" pitchFamily="34" charset="-128"/>
              <a:cs typeface="Arial" pitchFamily="34" charset="0"/>
            </a:endParaRPr>
          </a:p>
          <a:p>
            <a:pPr marL="0" indent="0">
              <a:buNone/>
            </a:pPr>
            <a:endParaRPr lang="en-US" dirty="0">
              <a:latin typeface="Arial" charset="0"/>
              <a:cs typeface="ＭＳ Ｐゴシック" charset="0"/>
            </a:endParaRPr>
          </a:p>
        </p:txBody>
      </p:sp>
      <p:sp>
        <p:nvSpPr>
          <p:cNvPr id="2" name="Content Placeholder 1"/>
          <p:cNvSpPr>
            <a:spLocks noGrp="1"/>
          </p:cNvSpPr>
          <p:nvPr>
            <p:ph sz="quarter" idx="4"/>
          </p:nvPr>
        </p:nvSpPr>
        <p:spPr>
          <a:xfrm>
            <a:off x="6709719" y="1080420"/>
            <a:ext cx="2310712" cy="5367677"/>
          </a:xfrm>
        </p:spPr>
        <p:style>
          <a:lnRef idx="2">
            <a:schemeClr val="dk1"/>
          </a:lnRef>
          <a:fillRef idx="1">
            <a:schemeClr val="lt1"/>
          </a:fillRef>
          <a:effectRef idx="0">
            <a:schemeClr val="dk1"/>
          </a:effectRef>
          <a:fontRef idx="minor">
            <a:schemeClr val="dk1"/>
          </a:fontRef>
        </p:style>
        <p:txBody>
          <a:bodyPr/>
          <a:lstStyle/>
          <a:p>
            <a:pPr marL="0" lvl="0" indent="0">
              <a:buNone/>
            </a:pPr>
            <a:r>
              <a:rPr lang="en-US" dirty="0">
                <a:solidFill>
                  <a:srgbClr val="000000"/>
                </a:solidFill>
                <a:latin typeface="Arial" charset="0"/>
                <a:cs typeface="ＭＳ Ｐゴシック" charset="0"/>
              </a:rPr>
              <a:t>Step 5: </a:t>
            </a:r>
          </a:p>
          <a:p>
            <a:pPr marL="234950" lvl="0" indent="-234950"/>
            <a:r>
              <a:rPr lang="en-US" dirty="0">
                <a:solidFill>
                  <a:prstClr val="black"/>
                </a:solidFill>
                <a:latin typeface="Arial" pitchFamily="34" charset="0"/>
                <a:ea typeface="ＭＳ Ｐゴシック" pitchFamily="34" charset="-128"/>
                <a:cs typeface="Arial" pitchFamily="34" charset="0"/>
              </a:rPr>
              <a:t>Pair up with a new partner—again, someone wearing a different character label than you—and share your example with them. </a:t>
            </a:r>
          </a:p>
          <a:p>
            <a:pPr marL="0" indent="0">
              <a:buNone/>
            </a:pPr>
            <a:endParaRPr lang="en-US" dirty="0">
              <a:solidFill>
                <a:srgbClr val="000000"/>
              </a:solidFill>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E436384A-DEC4-49EB-8EED-3E4881782F01}" type="slidenum">
              <a:rPr lang="en-US" altLang="en-US" smtClean="0"/>
              <a:pPr/>
              <a:t>35</a:t>
            </a:fld>
            <a:endParaRPr lang="en-US" altLang="en-US"/>
          </a:p>
        </p:txBody>
      </p:sp>
    </p:spTree>
    <p:extLst>
      <p:ext uri="{BB962C8B-B14F-4D97-AF65-F5344CB8AC3E}">
        <p14:creationId xmlns:p14="http://schemas.microsoft.com/office/powerpoint/2010/main" val="911827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noGrp="1" noChangeArrowheads="1"/>
          </p:cNvSpPr>
          <p:nvPr>
            <p:ph type="title" sz="quarter"/>
          </p:nvPr>
        </p:nvSpPr>
        <p:spPr>
          <a:xfrm>
            <a:off x="0" y="0"/>
            <a:ext cx="9144000" cy="1501187"/>
          </a:xfrm>
        </p:spPr>
        <p:txBody>
          <a:bodyPr/>
          <a:lstStyle/>
          <a:p>
            <a:r>
              <a:rPr lang="en-US" dirty="0">
                <a:solidFill>
                  <a:schemeClr val="tx1"/>
                </a:solidFill>
                <a:latin typeface="Arial" charset="0"/>
                <a:cs typeface="ＭＳ Ｐゴシック" charset="0"/>
              </a:rPr>
              <a:t>Preschool Curriculum Framework:</a:t>
            </a:r>
            <a:br>
              <a:rPr lang="en-US" dirty="0">
                <a:solidFill>
                  <a:schemeClr val="tx1"/>
                </a:solidFill>
                <a:latin typeface="Arial" charset="0"/>
                <a:cs typeface="ＭＳ Ｐゴシック" charset="0"/>
              </a:rPr>
            </a:br>
            <a:r>
              <a:rPr lang="en-US" dirty="0">
                <a:solidFill>
                  <a:schemeClr val="tx1"/>
                </a:solidFill>
                <a:latin typeface="Arial" charset="0"/>
                <a:cs typeface="ＭＳ Ｐゴシック" charset="0"/>
              </a:rPr>
              <a:t>Interaction and Strategy</a:t>
            </a:r>
          </a:p>
        </p:txBody>
      </p:sp>
      <p:sp>
        <p:nvSpPr>
          <p:cNvPr id="75779" name="Rectangle 6"/>
          <p:cNvSpPr>
            <a:spLocks noGrp="1" noChangeArrowheads="1"/>
          </p:cNvSpPr>
          <p:nvPr>
            <p:ph sz="quarter" idx="2"/>
          </p:nvPr>
        </p:nvSpPr>
        <p:spPr>
          <a:xfrm>
            <a:off x="390181" y="1501187"/>
            <a:ext cx="4743680" cy="4624976"/>
          </a:xfrm>
        </p:spPr>
        <p:txBody>
          <a:bodyPr/>
          <a:lstStyle/>
          <a:p>
            <a:pPr marL="0" indent="0">
              <a:buNone/>
            </a:pPr>
            <a:r>
              <a:rPr lang="en-US" dirty="0">
                <a:latin typeface="Arial" charset="0"/>
                <a:cs typeface="ＭＳ Ｐゴシック" charset="0"/>
              </a:rPr>
              <a:t>Read a story several times over a few days:</a:t>
            </a:r>
          </a:p>
          <a:p>
            <a:r>
              <a:rPr lang="en-US" sz="2400" dirty="0">
                <a:latin typeface="Arial" charset="0"/>
              </a:rPr>
              <a:t>P</a:t>
            </a:r>
            <a:r>
              <a:rPr lang="en-US" sz="2400" dirty="0"/>
              <a:t>rompts children’s thinking </a:t>
            </a:r>
          </a:p>
          <a:p>
            <a:r>
              <a:rPr lang="en-US" sz="2400" dirty="0"/>
              <a:t>Expands what the child says</a:t>
            </a:r>
          </a:p>
          <a:p>
            <a:r>
              <a:rPr lang="en-US" sz="2400" dirty="0"/>
              <a:t>Expands the child’s expressive language </a:t>
            </a:r>
          </a:p>
          <a:p>
            <a:r>
              <a:rPr lang="en-US" sz="2400" dirty="0"/>
              <a:t>Monitors a child’s understanding of a story</a:t>
            </a:r>
          </a:p>
          <a:p>
            <a:pPr marL="0" indent="0">
              <a:buNone/>
            </a:pPr>
            <a:r>
              <a:rPr lang="en-US" sz="2400" dirty="0">
                <a:latin typeface="Arial" charset="0"/>
                <a:cs typeface="ＭＳ Ｐゴシック" charset="0"/>
              </a:rPr>
              <a:t>    </a:t>
            </a:r>
            <a:r>
              <a:rPr lang="en-US" sz="1800" dirty="0">
                <a:latin typeface="Arial" charset="0"/>
                <a:cs typeface="ＭＳ Ｐゴシック" charset="0"/>
              </a:rPr>
              <a:t>(PCF, Vol. 1, p. 148)</a:t>
            </a:r>
          </a:p>
          <a:p>
            <a:pPr lvl="1"/>
            <a:endParaRPr lang="en-US" sz="1400" dirty="0"/>
          </a:p>
          <a:p>
            <a:pPr>
              <a:buNone/>
            </a:pPr>
            <a:endParaRPr lang="en-US" sz="1800" dirty="0"/>
          </a:p>
          <a:p>
            <a:pPr>
              <a:buNone/>
            </a:pPr>
            <a:r>
              <a:rPr lang="en-US" sz="1800" dirty="0"/>
              <a:t> </a:t>
            </a:r>
          </a:p>
          <a:p>
            <a:pPr>
              <a:buNone/>
            </a:pPr>
            <a:endParaRPr lang="en-US" sz="1800" dirty="0"/>
          </a:p>
          <a:p>
            <a:pPr>
              <a:buFontTx/>
              <a:buNone/>
            </a:pPr>
            <a:endParaRPr lang="en-US" sz="1800" dirty="0">
              <a:latin typeface="Arial" charset="0"/>
              <a:cs typeface="ＭＳ Ｐゴシック" charset="0"/>
            </a:endParaRPr>
          </a:p>
        </p:txBody>
      </p:sp>
      <p:sp>
        <p:nvSpPr>
          <p:cNvPr id="2" name="Slide Number Placeholder 1"/>
          <p:cNvSpPr>
            <a:spLocks noGrp="1"/>
          </p:cNvSpPr>
          <p:nvPr>
            <p:ph type="sldNum" sz="quarter" idx="10"/>
          </p:nvPr>
        </p:nvSpPr>
        <p:spPr/>
        <p:txBody>
          <a:bodyPr/>
          <a:lstStyle/>
          <a:p>
            <a:fld id="{E5EF1F58-297D-44FB-84ED-1B63DB0C2A7A}" type="slidenum">
              <a:rPr lang="en-US" altLang="en-US" smtClean="0"/>
              <a:pPr/>
              <a:t>36</a:t>
            </a:fld>
            <a:endParaRPr lang="en-US" altLang="en-US"/>
          </a:p>
        </p:txBody>
      </p:sp>
      <p:pic>
        <p:nvPicPr>
          <p:cNvPr id="9" name="Content Placeholder 8"/>
          <p:cNvPicPr>
            <a:picLocks noGrp="1" noChangeAspect="1"/>
          </p:cNvPicPr>
          <p:nvPr>
            <p:ph sz="quarter" idx="3"/>
          </p:nvPr>
        </p:nvPicPr>
        <p:blipFill>
          <a:blip r:embed="rId3" cstate="email">
            <a:extLst>
              <a:ext uri="{28A0092B-C50C-407E-A947-70E740481C1C}">
                <a14:useLocalDpi xmlns:a14="http://schemas.microsoft.com/office/drawing/2010/main" val="0"/>
              </a:ext>
            </a:extLst>
          </a:blip>
          <a:stretch>
            <a:fillRect/>
          </a:stretch>
        </p:blipFill>
        <p:spPr>
          <a:xfrm>
            <a:off x="5286450" y="4202993"/>
            <a:ext cx="3485563" cy="2187575"/>
          </a:xfrm>
          <a:prstGeom prst="rect">
            <a:avLst/>
          </a:prstGeom>
          <a:ln>
            <a:noFill/>
          </a:ln>
          <a:effectLst>
            <a:outerShdw blurRad="292100" dist="139700" dir="2700000" algn="tl" rotWithShape="0">
              <a:srgbClr val="333333">
                <a:alpha val="65000"/>
              </a:srgbClr>
            </a:outerShdw>
          </a:effectLst>
        </p:spPr>
      </p:pic>
      <p:pic>
        <p:nvPicPr>
          <p:cNvPr id="11" name="Content Placeholder 2"/>
          <p:cNvPicPr>
            <a:picLocks noGrp="1" noChangeAspect="1"/>
          </p:cNvPicPr>
          <p:nvPr>
            <p:ph sz="quarter" idx="1"/>
          </p:nvPr>
        </p:nvPicPr>
        <p:blipFill rotWithShape="1">
          <a:blip r:embed="rId4" cstate="email">
            <a:extLst>
              <a:ext uri="{28A0092B-C50C-407E-A947-70E740481C1C}">
                <a14:useLocalDpi xmlns:a14="http://schemas.microsoft.com/office/drawing/2010/main" val="0"/>
              </a:ext>
            </a:extLst>
          </a:blip>
          <a:stretch/>
        </p:blipFill>
        <p:spPr>
          <a:xfrm>
            <a:off x="5279374" y="1501187"/>
            <a:ext cx="3492639" cy="23877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6962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p:txBody>
          <a:bodyPr/>
          <a:lstStyle/>
          <a:p>
            <a:r>
              <a:rPr lang="en-US" dirty="0">
                <a:latin typeface="Arial" charset="0"/>
                <a:cs typeface="ＭＳ Ｐゴシック" charset="0"/>
              </a:rPr>
              <a:t>Being Prepared</a:t>
            </a:r>
          </a:p>
        </p:txBody>
      </p:sp>
      <p:sp>
        <p:nvSpPr>
          <p:cNvPr id="77826" name="Rectangle 3"/>
          <p:cNvSpPr>
            <a:spLocks noGrp="1" noChangeArrowheads="1"/>
          </p:cNvSpPr>
          <p:nvPr>
            <p:ph idx="1"/>
          </p:nvPr>
        </p:nvSpPr>
        <p:spPr>
          <a:xfrm>
            <a:off x="457200" y="1300164"/>
            <a:ext cx="8229600" cy="4826000"/>
          </a:xfrm>
        </p:spPr>
        <p:txBody>
          <a:bodyPr/>
          <a:lstStyle/>
          <a:p>
            <a:pPr>
              <a:spcBef>
                <a:spcPts val="0"/>
              </a:spcBef>
            </a:pPr>
            <a:r>
              <a:rPr lang="en-US" dirty="0">
                <a:latin typeface="Arial" charset="0"/>
                <a:cs typeface="ＭＳ Ｐゴシック" charset="0"/>
              </a:rPr>
              <a:t>Understand the storyline</a:t>
            </a:r>
          </a:p>
          <a:p>
            <a:pPr lvl="1">
              <a:spcBef>
                <a:spcPts val="0"/>
              </a:spcBef>
            </a:pPr>
            <a:r>
              <a:rPr lang="en-US" dirty="0">
                <a:latin typeface="Arial" charset="0"/>
                <a:cs typeface="Arial" charset="0"/>
              </a:rPr>
              <a:t>Characters</a:t>
            </a:r>
          </a:p>
          <a:p>
            <a:pPr lvl="1">
              <a:spcBef>
                <a:spcPts val="0"/>
              </a:spcBef>
            </a:pPr>
            <a:r>
              <a:rPr lang="en-US" dirty="0">
                <a:latin typeface="Arial" charset="0"/>
                <a:cs typeface="Arial" charset="0"/>
              </a:rPr>
              <a:t>Plot</a:t>
            </a:r>
          </a:p>
          <a:p>
            <a:pPr lvl="1">
              <a:spcBef>
                <a:spcPts val="0"/>
              </a:spcBef>
            </a:pPr>
            <a:r>
              <a:rPr lang="en-US" dirty="0">
                <a:latin typeface="Arial" charset="0"/>
                <a:cs typeface="Arial" charset="0"/>
              </a:rPr>
              <a:t>Transitions</a:t>
            </a:r>
          </a:p>
          <a:p>
            <a:pPr>
              <a:spcBef>
                <a:spcPts val="0"/>
              </a:spcBef>
            </a:pPr>
            <a:r>
              <a:rPr lang="en-US" dirty="0">
                <a:latin typeface="Arial" charset="0"/>
                <a:cs typeface="ＭＳ Ｐゴシック" charset="0"/>
              </a:rPr>
              <a:t>Connect to interests of children</a:t>
            </a:r>
          </a:p>
          <a:p>
            <a:pPr>
              <a:spcBef>
                <a:spcPts val="0"/>
              </a:spcBef>
            </a:pPr>
            <a:r>
              <a:rPr lang="en-US" dirty="0">
                <a:latin typeface="Arial" charset="0"/>
                <a:cs typeface="ＭＳ Ｐゴシック" charset="0"/>
              </a:rPr>
              <a:t>Plan an introduction</a:t>
            </a:r>
          </a:p>
          <a:p>
            <a:pPr>
              <a:spcBef>
                <a:spcPts val="0"/>
              </a:spcBef>
            </a:pPr>
            <a:r>
              <a:rPr lang="en-US" dirty="0">
                <a:latin typeface="Arial" charset="0"/>
                <a:cs typeface="ＭＳ Ｐゴシック" charset="0"/>
              </a:rPr>
              <a:t>Identify possible points of confusion</a:t>
            </a:r>
          </a:p>
          <a:p>
            <a:pPr>
              <a:spcBef>
                <a:spcPts val="0"/>
              </a:spcBef>
            </a:pPr>
            <a:r>
              <a:rPr lang="en-US" dirty="0">
                <a:latin typeface="Arial" charset="0"/>
                <a:cs typeface="ＭＳ Ｐゴシック" charset="0"/>
              </a:rPr>
              <a:t>Provide prompts</a:t>
            </a:r>
          </a:p>
          <a:p>
            <a:pPr>
              <a:spcBef>
                <a:spcPts val="0"/>
              </a:spcBef>
            </a:pPr>
            <a:r>
              <a:rPr lang="en-US" dirty="0">
                <a:latin typeface="Arial" charset="0"/>
                <a:cs typeface="ＭＳ Ｐゴシック" charset="0"/>
              </a:rPr>
              <a:t>Provide visual and tactile cues</a:t>
            </a:r>
          </a:p>
          <a:p>
            <a:pPr>
              <a:buFontTx/>
              <a:buNone/>
            </a:pPr>
            <a:endParaRPr lang="en-US" dirty="0">
              <a:latin typeface="Arial" charset="0"/>
              <a:cs typeface="ＭＳ Ｐゴシック" charset="0"/>
            </a:endParaRPr>
          </a:p>
        </p:txBody>
      </p:sp>
      <p:sp>
        <p:nvSpPr>
          <p:cNvPr id="2" name="Slide Number Placeholder 1"/>
          <p:cNvSpPr>
            <a:spLocks noGrp="1"/>
          </p:cNvSpPr>
          <p:nvPr>
            <p:ph type="sldNum" sz="quarter" idx="10"/>
          </p:nvPr>
        </p:nvSpPr>
        <p:spPr/>
        <p:txBody>
          <a:bodyPr/>
          <a:lstStyle/>
          <a:p>
            <a:fld id="{15410E3B-9162-4089-93EA-17B606053D97}" type="slidenum">
              <a:rPr lang="en-US" altLang="en-US" smtClean="0"/>
              <a:pPr/>
              <a:t>37</a:t>
            </a:fld>
            <a:endParaRPr lang="en-US" altLang="en-US"/>
          </a:p>
        </p:txBody>
      </p:sp>
    </p:spTree>
    <p:extLst>
      <p:ext uri="{BB962C8B-B14F-4D97-AF65-F5344CB8AC3E}">
        <p14:creationId xmlns:p14="http://schemas.microsoft.com/office/powerpoint/2010/main" val="32593018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a:xfrm>
            <a:off x="0" y="0"/>
            <a:ext cx="9144000" cy="1208790"/>
          </a:xfrm>
        </p:spPr>
        <p:txBody>
          <a:bodyPr/>
          <a:lstStyle/>
          <a:p>
            <a:br>
              <a:rPr lang="en-US" sz="4000" dirty="0">
                <a:latin typeface="Arial" charset="0"/>
                <a:cs typeface="ＭＳ Ｐゴシック" charset="0"/>
              </a:rPr>
            </a:br>
            <a:r>
              <a:rPr lang="en-US" sz="3800" dirty="0">
                <a:latin typeface="Arial" charset="0"/>
                <a:cs typeface="ＭＳ Ｐゴシック" charset="0"/>
              </a:rPr>
              <a:t>Being Prepared: Finding the Evidence</a:t>
            </a:r>
            <a:br>
              <a:rPr lang="en-US" sz="4000" dirty="0">
                <a:latin typeface="Arial" charset="0"/>
                <a:cs typeface="ＭＳ Ｐゴシック" charset="0"/>
              </a:rPr>
            </a:br>
            <a:endParaRPr lang="en-US" dirty="0">
              <a:latin typeface="Arial" charset="0"/>
              <a:cs typeface="ＭＳ Ｐゴシック" charset="0"/>
            </a:endParaRPr>
          </a:p>
        </p:txBody>
      </p:sp>
      <p:pic>
        <p:nvPicPr>
          <p:cNvPr id="79874" name="Picture 4"/>
          <p:cNvPicPr>
            <a:picLocks noGrp="1" noChangeAspect="1" noChangeArrowheads="1"/>
          </p:cNvPicPr>
          <p:nvPr>
            <p:ph sz="half" idx="1"/>
          </p:nvPr>
        </p:nvPicPr>
        <p:blipFill rotWithShape="1">
          <a:blip r:embed="rId3" cstate="email">
            <a:extLst>
              <a:ext uri="{28A0092B-C50C-407E-A947-70E740481C1C}">
                <a14:useLocalDpi xmlns:a14="http://schemas.microsoft.com/office/drawing/2010/main" val="0"/>
              </a:ext>
            </a:extLst>
          </a:blip>
          <a:srcRect/>
          <a:stretch/>
        </p:blipFill>
        <p:spPr>
          <a:xfrm>
            <a:off x="322730" y="1208790"/>
            <a:ext cx="3067456" cy="4492763"/>
          </a:xfrm>
          <a:noFill/>
          <a:ln>
            <a:solidFill>
              <a:schemeClr val="tx1"/>
            </a:solidFill>
            <a:miter lim="800000"/>
            <a:headEnd/>
            <a:tailEnd/>
          </a:ln>
        </p:spPr>
      </p:pic>
      <p:sp>
        <p:nvSpPr>
          <p:cNvPr id="79875" name="Rectangle 5"/>
          <p:cNvSpPr>
            <a:spLocks noGrp="1" noChangeArrowheads="1"/>
          </p:cNvSpPr>
          <p:nvPr>
            <p:ph type="body" sz="half" idx="2"/>
          </p:nvPr>
        </p:nvSpPr>
        <p:spPr>
          <a:xfrm>
            <a:off x="3576916" y="1075766"/>
            <a:ext cx="5567083" cy="5468469"/>
          </a:xfrm>
        </p:spPr>
        <p:txBody>
          <a:bodyPr/>
          <a:lstStyle/>
          <a:p>
            <a:r>
              <a:rPr lang="en-US" sz="2800" dirty="0"/>
              <a:t>Read the vignette and planned learning opportunity on page 147 of the </a:t>
            </a:r>
            <a:r>
              <a:rPr lang="en-US" sz="2800" dirty="0">
                <a:latin typeface="Arial" charset="0"/>
                <a:cs typeface="Arial" charset="0"/>
              </a:rPr>
              <a:t>Preschool Curriculum Framework (Vol. 1).</a:t>
            </a:r>
          </a:p>
          <a:p>
            <a:r>
              <a:rPr lang="en-US" sz="2800" dirty="0">
                <a:latin typeface="Arial" charset="0"/>
                <a:cs typeface="Arial" charset="0"/>
              </a:rPr>
              <a:t>Work with your tablemates to look for evidence of the teacher’s preparedness in the vignette.</a:t>
            </a:r>
          </a:p>
          <a:p>
            <a:r>
              <a:rPr lang="en-US" sz="2800" dirty="0"/>
              <a:t>Consider the needs of your TK classroom; how would you replicate this idea of intentional teaching?</a:t>
            </a:r>
          </a:p>
          <a:p>
            <a:endParaRPr lang="en-US" sz="2800" dirty="0">
              <a:latin typeface="Arial" charset="0"/>
              <a:cs typeface="Arial" charset="0"/>
            </a:endParaRPr>
          </a:p>
          <a:p>
            <a:endParaRPr lang="en-US" dirty="0">
              <a:latin typeface="Arial" charset="0"/>
              <a:cs typeface="ＭＳ Ｐゴシック" charset="0"/>
            </a:endParaRPr>
          </a:p>
        </p:txBody>
      </p:sp>
      <p:sp>
        <p:nvSpPr>
          <p:cNvPr id="2" name="Slide Number Placeholder 1"/>
          <p:cNvSpPr>
            <a:spLocks noGrp="1"/>
          </p:cNvSpPr>
          <p:nvPr>
            <p:ph type="sldNum" sz="quarter" idx="10"/>
          </p:nvPr>
        </p:nvSpPr>
        <p:spPr/>
        <p:txBody>
          <a:bodyPr/>
          <a:lstStyle/>
          <a:p>
            <a:fld id="{E5EF1F58-297D-44FB-84ED-1B63DB0C2A7A}" type="slidenum">
              <a:rPr lang="en-US" altLang="en-US" smtClean="0"/>
              <a:pPr/>
              <a:t>38</a:t>
            </a:fld>
            <a:endParaRPr lang="en-US" altLang="en-US"/>
          </a:p>
        </p:txBody>
      </p:sp>
    </p:spTree>
    <p:extLst>
      <p:ext uri="{BB962C8B-B14F-4D97-AF65-F5344CB8AC3E}">
        <p14:creationId xmlns:p14="http://schemas.microsoft.com/office/powerpoint/2010/main" val="1390115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a:xfrm>
            <a:off x="0" y="0"/>
            <a:ext cx="9144000" cy="924233"/>
          </a:xfrm>
        </p:spPr>
        <p:txBody>
          <a:bodyPr/>
          <a:lstStyle/>
          <a:p>
            <a:br>
              <a:rPr lang="en-US" sz="3200" dirty="0">
                <a:latin typeface="Arial" charset="0"/>
                <a:cs typeface="ＭＳ Ｐゴシック" charset="0"/>
              </a:rPr>
            </a:br>
            <a:r>
              <a:rPr lang="en-US" dirty="0">
                <a:latin typeface="Arial" charset="0"/>
                <a:cs typeface="ＭＳ Ｐゴシック" charset="0"/>
              </a:rPr>
              <a:t>Supporting English Learners</a:t>
            </a:r>
            <a:br>
              <a:rPr lang="en-US" sz="3600" dirty="0">
                <a:latin typeface="Arial" charset="0"/>
                <a:cs typeface="ＭＳ Ｐゴシック" charset="0"/>
              </a:rPr>
            </a:br>
            <a:endParaRPr lang="en-US" sz="3600" dirty="0">
              <a:solidFill>
                <a:srgbClr val="0000FF"/>
              </a:solidFill>
              <a:latin typeface="Arial" charset="0"/>
              <a:cs typeface="ＭＳ Ｐゴシック" charset="0"/>
            </a:endParaRPr>
          </a:p>
        </p:txBody>
      </p:sp>
      <p:sp>
        <p:nvSpPr>
          <p:cNvPr id="3" name="Content Placeholder 2"/>
          <p:cNvSpPr>
            <a:spLocks noGrp="1"/>
          </p:cNvSpPr>
          <p:nvPr>
            <p:ph sz="half" idx="1"/>
          </p:nvPr>
        </p:nvSpPr>
        <p:spPr>
          <a:xfrm>
            <a:off x="353961" y="1051429"/>
            <a:ext cx="4011561" cy="5302046"/>
          </a:xfrm>
        </p:spPr>
        <p:txBody>
          <a:bodyPr/>
          <a:lstStyle/>
          <a:p>
            <a:pPr>
              <a:lnSpc>
                <a:spcPct val="90000"/>
              </a:lnSpc>
              <a:spcBef>
                <a:spcPct val="50000"/>
              </a:spcBef>
            </a:pPr>
            <a:r>
              <a:rPr lang="en-US" sz="3200" dirty="0"/>
              <a:t>Start with what the child knows</a:t>
            </a:r>
          </a:p>
          <a:p>
            <a:pPr>
              <a:lnSpc>
                <a:spcPct val="90000"/>
              </a:lnSpc>
              <a:spcBef>
                <a:spcPct val="50000"/>
              </a:spcBef>
            </a:pPr>
            <a:r>
              <a:rPr lang="en-US" sz="3200" dirty="0"/>
              <a:t>Expand and extend</a:t>
            </a:r>
          </a:p>
          <a:p>
            <a:pPr>
              <a:lnSpc>
                <a:spcPct val="90000"/>
              </a:lnSpc>
              <a:spcBef>
                <a:spcPct val="50000"/>
              </a:spcBef>
            </a:pPr>
            <a:r>
              <a:rPr lang="en-US" sz="3200" dirty="0"/>
              <a:t>Use repetition</a:t>
            </a:r>
          </a:p>
          <a:p>
            <a:pPr>
              <a:lnSpc>
                <a:spcPct val="90000"/>
              </a:lnSpc>
              <a:spcBef>
                <a:spcPct val="50000"/>
              </a:spcBef>
            </a:pPr>
            <a:r>
              <a:rPr lang="en-US" sz="3200" dirty="0"/>
              <a:t>Point out print features during shared reading</a:t>
            </a:r>
          </a:p>
          <a:p>
            <a:pPr>
              <a:lnSpc>
                <a:spcPct val="90000"/>
              </a:lnSpc>
              <a:spcBef>
                <a:spcPct val="50000"/>
              </a:spcBef>
            </a:pPr>
            <a:r>
              <a:rPr lang="en-US" sz="3200" dirty="0">
                <a:latin typeface="Arial" charset="0"/>
                <a:cs typeface="ＭＳ Ｐゴシック" charset="0"/>
              </a:rPr>
              <a:t>Use props</a:t>
            </a:r>
          </a:p>
          <a:p>
            <a:endParaRPr lang="en-US" sz="3200" dirty="0">
              <a:latin typeface="Arial" charset="0"/>
              <a:cs typeface="ＭＳ Ｐゴシック" charset="0"/>
            </a:endParaRPr>
          </a:p>
        </p:txBody>
      </p:sp>
      <p:pic>
        <p:nvPicPr>
          <p:cNvPr id="2" name="Content Placeholder 1"/>
          <p:cNvPicPr>
            <a:picLocks noGrp="1" noChangeAspect="1"/>
          </p:cNvPicPr>
          <p:nvPr>
            <p:ph sz="half" idx="2"/>
          </p:nvPr>
        </p:nvPicPr>
        <p:blipFill rotWithShape="1">
          <a:blip r:embed="rId3" cstate="email">
            <a:extLst>
              <a:ext uri="{28A0092B-C50C-407E-A947-70E740481C1C}">
                <a14:useLocalDpi xmlns:a14="http://schemas.microsoft.com/office/drawing/2010/main" val="0"/>
              </a:ext>
            </a:extLst>
          </a:blip>
          <a:srcRect/>
          <a:stretch/>
        </p:blipFill>
        <p:spPr>
          <a:xfrm>
            <a:off x="4559341" y="1051429"/>
            <a:ext cx="4318082" cy="2627671"/>
          </a:xfrm>
          <a:ln>
            <a:solidFill>
              <a:schemeClr val="tx1"/>
            </a:solidFill>
          </a:ln>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534023" y="3886822"/>
            <a:ext cx="4343400" cy="2270007"/>
          </a:xfrm>
          <a:prstGeom prst="rect">
            <a:avLst/>
          </a:prstGeom>
          <a:ln>
            <a:solidFill>
              <a:schemeClr val="tx1"/>
            </a:solidFill>
          </a:ln>
        </p:spPr>
      </p:pic>
      <p:sp>
        <p:nvSpPr>
          <p:cNvPr id="5" name="Slide Number Placeholder 4"/>
          <p:cNvSpPr>
            <a:spLocks noGrp="1"/>
          </p:cNvSpPr>
          <p:nvPr>
            <p:ph type="sldNum" sz="quarter" idx="10"/>
          </p:nvPr>
        </p:nvSpPr>
        <p:spPr/>
        <p:txBody>
          <a:bodyPr/>
          <a:lstStyle/>
          <a:p>
            <a:fld id="{15410E3B-9162-4089-93EA-17B606053D97}" type="slidenum">
              <a:rPr lang="en-US" altLang="en-US" smtClean="0"/>
              <a:pPr/>
              <a:t>39</a:t>
            </a:fld>
            <a:endParaRPr lang="en-US" altLang="en-US"/>
          </a:p>
        </p:txBody>
      </p:sp>
    </p:spTree>
    <p:extLst>
      <p:ext uri="{BB962C8B-B14F-4D97-AF65-F5344CB8AC3E}">
        <p14:creationId xmlns:p14="http://schemas.microsoft.com/office/powerpoint/2010/main" val="3134752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4294967295"/>
          </p:nvPr>
        </p:nvSpPr>
        <p:spPr>
          <a:xfrm>
            <a:off x="6229350" y="4656255"/>
            <a:ext cx="2457450" cy="1350963"/>
          </a:xfrm>
        </p:spPr>
        <p:txBody>
          <a:bodyPr>
            <a:noAutofit/>
          </a:bodyPr>
          <a:lstStyle/>
          <a:p>
            <a:pPr marL="111125" indent="-111125"/>
            <a:r>
              <a:rPr lang="en-US" sz="200" dirty="0"/>
              <a:t>Preschool Learning Foundations</a:t>
            </a:r>
          </a:p>
          <a:p>
            <a:pPr marL="111125" indent="-111125"/>
            <a:r>
              <a:rPr lang="en-US" sz="200" dirty="0"/>
              <a:t>California Common Core State Standards</a:t>
            </a:r>
          </a:p>
          <a:p>
            <a:pPr marL="111125" indent="-111125"/>
            <a:r>
              <a:rPr lang="en-US" sz="200" dirty="0"/>
              <a:t>English–Language Arts Content Standards for California Public Schools </a:t>
            </a:r>
          </a:p>
          <a:p>
            <a:pPr marL="111125" indent="-111125"/>
            <a:r>
              <a:rPr lang="en-US" sz="200" dirty="0"/>
              <a:t>Preschool Curriculum Frameworks</a:t>
            </a:r>
          </a:p>
          <a:p>
            <a:pPr marL="111125" indent="-111125"/>
            <a:r>
              <a:rPr lang="en-US" sz="200" dirty="0"/>
              <a:t>English Language Arts/English Language Development Framework</a:t>
            </a:r>
          </a:p>
          <a:p>
            <a:pPr marL="111125" indent="-111125"/>
            <a:r>
              <a:rPr lang="en-US" sz="200" dirty="0"/>
              <a:t>DRDP Specific to TK and K</a:t>
            </a:r>
          </a:p>
          <a:p>
            <a:pPr marL="111125" indent="-111125"/>
            <a:r>
              <a:rPr lang="en-US" sz="200" dirty="0"/>
              <a:t>Preschool Alignment Document</a:t>
            </a:r>
          </a:p>
          <a:p>
            <a:pPr marL="111125" indent="-111125"/>
            <a:r>
              <a:rPr lang="en-US" sz="200" dirty="0"/>
              <a:t>Preschool English Learners Guide</a:t>
            </a:r>
          </a:p>
          <a:p>
            <a:pPr marL="111125" indent="-111125"/>
            <a:r>
              <a:rPr lang="en-US" sz="200" dirty="0"/>
              <a:t>Transitional Kindergarten Implementation Guide</a:t>
            </a:r>
          </a:p>
          <a:p>
            <a:endParaRPr lang="en-US" sz="200" dirty="0"/>
          </a:p>
        </p:txBody>
      </p:sp>
      <p:sp>
        <p:nvSpPr>
          <p:cNvPr id="28675" name="Slide Number Placeholder 4"/>
          <p:cNvSpPr>
            <a:spLocks noGrp="1"/>
          </p:cNvSpPr>
          <p:nvPr>
            <p:ph type="sldNum" sz="quarter" idx="10"/>
          </p:nvPr>
        </p:nvSpPr>
        <p:spPr bwMode="auto">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3054CF32-EC5E-41E2-8BB8-EDE8B489556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8673" name="Title 1"/>
          <p:cNvSpPr>
            <a:spLocks noGrp="1"/>
          </p:cNvSpPr>
          <p:nvPr>
            <p:ph type="title" idx="4294967295"/>
          </p:nvPr>
        </p:nvSpPr>
        <p:spPr>
          <a:xfrm>
            <a:off x="0" y="274638"/>
            <a:ext cx="9144000" cy="1143000"/>
          </a:xfrm>
        </p:spPr>
        <p:txBody>
          <a:bodyPr/>
          <a:lstStyle/>
          <a:p>
            <a:r>
              <a:rPr lang="en-US" altLang="en-US" sz="3200" dirty="0">
                <a:solidFill>
                  <a:srgbClr val="000000"/>
                </a:solidFill>
              </a:rPr>
              <a:t>CDE Publications and Resources that </a:t>
            </a:r>
            <a:br>
              <a:rPr lang="en-US" altLang="en-US" sz="3200" dirty="0">
                <a:solidFill>
                  <a:srgbClr val="000000"/>
                </a:solidFill>
              </a:rPr>
            </a:br>
            <a:r>
              <a:rPr lang="en-US" altLang="en-US" sz="3200" dirty="0">
                <a:solidFill>
                  <a:srgbClr val="000000"/>
                </a:solidFill>
              </a:rPr>
              <a:t>Support TK Implementation</a:t>
            </a:r>
          </a:p>
        </p:txBody>
      </p:sp>
      <p:grpSp>
        <p:nvGrpSpPr>
          <p:cNvPr id="8" name="Group 7"/>
          <p:cNvGrpSpPr/>
          <p:nvPr/>
        </p:nvGrpSpPr>
        <p:grpSpPr>
          <a:xfrm>
            <a:off x="61163" y="1081506"/>
            <a:ext cx="9021673" cy="5557840"/>
            <a:chOff x="35484" y="1081506"/>
            <a:chExt cx="9021673" cy="5557840"/>
          </a:xfrm>
        </p:grpSpPr>
        <p:sp>
          <p:nvSpPr>
            <p:cNvPr id="9" name="Rectangle 8"/>
            <p:cNvSpPr/>
            <p:nvPr/>
          </p:nvSpPr>
          <p:spPr>
            <a:xfrm>
              <a:off x="35484" y="1081506"/>
              <a:ext cx="9021673" cy="5557840"/>
            </a:xfrm>
            <a:prstGeom prst="rect">
              <a:avLst/>
            </a:prstGeom>
            <a:noFill/>
          </p:spPr>
        </p:sp>
        <p:sp>
          <p:nvSpPr>
            <p:cNvPr id="10" name="Freeform 9"/>
            <p:cNvSpPr/>
            <p:nvPr/>
          </p:nvSpPr>
          <p:spPr>
            <a:xfrm>
              <a:off x="1144024"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marL="0" marR="0" lvl="0" indent="0" algn="ctr" defTabSz="533400" rtl="0" eaLnBrk="0" fontAlgn="base" latinLnBrk="0" hangingPunct="0">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Preschool Learning Foundations</a:t>
              </a:r>
            </a:p>
          </p:txBody>
        </p:sp>
        <p:sp>
          <p:nvSpPr>
            <p:cNvPr id="11" name="Freeform 10"/>
            <p:cNvSpPr/>
            <p:nvPr/>
          </p:nvSpPr>
          <p:spPr>
            <a:xfrm>
              <a:off x="1119673"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marL="0" marR="0" lvl="0" indent="0" algn="ctr" defTabSz="533400" rtl="0" eaLnBrk="0" fontAlgn="base" latinLnBrk="0" hangingPunct="0">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Preschool Alignment Document</a:t>
              </a:r>
            </a:p>
          </p:txBody>
        </p:sp>
        <p:sp>
          <p:nvSpPr>
            <p:cNvPr id="13" name="Freeform 12"/>
            <p:cNvSpPr/>
            <p:nvPr/>
          </p:nvSpPr>
          <p:spPr>
            <a:xfrm>
              <a:off x="3522855"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marL="0" marR="0" lvl="0" indent="0" algn="ctr" defTabSz="533400" rtl="0" eaLnBrk="0" fontAlgn="base" latinLnBrk="0" hangingPunct="0">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California Common Core State Standards</a:t>
              </a:r>
            </a:p>
          </p:txBody>
        </p:sp>
        <p:sp>
          <p:nvSpPr>
            <p:cNvPr id="14" name="Freeform 13"/>
            <p:cNvSpPr/>
            <p:nvPr/>
          </p:nvSpPr>
          <p:spPr>
            <a:xfrm>
              <a:off x="5977642" y="15808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marL="0" marR="0" lvl="0" indent="0" algn="ctr" defTabSz="533400" rtl="0" eaLnBrk="0" fontAlgn="base" latinLnBrk="0" hangingPunct="0">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English-Language Arts Content Standards for California Public Schools</a:t>
              </a:r>
            </a:p>
          </p:txBody>
        </p:sp>
        <p:sp>
          <p:nvSpPr>
            <p:cNvPr id="15" name="Freeform 14"/>
            <p:cNvSpPr/>
            <p:nvPr/>
          </p:nvSpPr>
          <p:spPr>
            <a:xfrm>
              <a:off x="1119673"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marL="0" marR="0" lvl="0" indent="0" algn="ctr" defTabSz="533400" rtl="0" eaLnBrk="0" fontAlgn="base" latinLnBrk="0" hangingPunct="0">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Preschool Curriculum Framework</a:t>
              </a:r>
            </a:p>
          </p:txBody>
        </p:sp>
        <p:sp>
          <p:nvSpPr>
            <p:cNvPr id="16" name="Freeform 15"/>
            <p:cNvSpPr/>
            <p:nvPr/>
          </p:nvSpPr>
          <p:spPr>
            <a:xfrm>
              <a:off x="3506347" y="307339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marL="0" marR="0" lvl="0" indent="0" algn="ctr" defTabSz="533400" rtl="0" eaLnBrk="0" fontAlgn="base" latinLnBrk="0" hangingPunct="0">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English Language Arts/English Language Development Framework</a:t>
              </a:r>
            </a:p>
          </p:txBody>
        </p:sp>
        <p:sp>
          <p:nvSpPr>
            <p:cNvPr id="17" name="Freeform 16"/>
            <p:cNvSpPr/>
            <p:nvPr/>
          </p:nvSpPr>
          <p:spPr>
            <a:xfrm>
              <a:off x="5923931" y="45386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marL="0" marR="0" lvl="0" indent="0" algn="ctr" defTabSz="533400" rtl="0" eaLnBrk="0" fontAlgn="base" latinLnBrk="0" hangingPunct="0">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Transitional Kindergarten Implementation Guide</a:t>
              </a:r>
            </a:p>
          </p:txBody>
        </p:sp>
        <p:sp>
          <p:nvSpPr>
            <p:cNvPr id="18" name="Freeform 17"/>
            <p:cNvSpPr/>
            <p:nvPr/>
          </p:nvSpPr>
          <p:spPr>
            <a:xfrm>
              <a:off x="5923932"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marL="0" marR="0" lvl="0" indent="0" algn="ctr" defTabSz="533400" rtl="0" eaLnBrk="0" fontAlgn="base" latinLnBrk="0" hangingPunct="0">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DRDP Specific to TK and K</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p:txBody>
        </p:sp>
        <p:sp>
          <p:nvSpPr>
            <p:cNvPr id="20" name="Freeform 19"/>
            <p:cNvSpPr/>
            <p:nvPr/>
          </p:nvSpPr>
          <p:spPr>
            <a:xfrm>
              <a:off x="3501849"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marL="0" marR="0" lvl="0" indent="0" algn="ctr" defTabSz="533400" rtl="0" eaLnBrk="0" fontAlgn="base" latinLnBrk="0" hangingPunct="0">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Preschool English Learners Guide</a:t>
              </a:r>
            </a:p>
          </p:txBody>
        </p:sp>
      </p:grpSp>
      <p:pic>
        <p:nvPicPr>
          <p:cNvPr id="28677" name="Picture 7"/>
          <p:cNvPicPr>
            <a:picLocks/>
          </p:cNvPicPr>
          <p:nvPr/>
        </p:nvPicPr>
        <p:blipFill>
          <a:blip r:embed="rId3">
            <a:extLst>
              <a:ext uri="{28A0092B-C50C-407E-A947-70E740481C1C}">
                <a14:useLocalDpi xmlns:a14="http://schemas.microsoft.com/office/drawing/2010/main"/>
              </a:ext>
            </a:extLst>
          </a:blip>
          <a:srcRect/>
          <a:stretch>
            <a:fillRect/>
          </a:stretch>
        </p:blipFill>
        <p:spPr bwMode="auto">
          <a:xfrm>
            <a:off x="6636930" y="4964933"/>
            <a:ext cx="704088" cy="924165"/>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8678" name="Picture 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28320" y="3469857"/>
            <a:ext cx="723003" cy="923544"/>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8679" name="Picture 9"/>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847542" y="2012582"/>
            <a:ext cx="710418" cy="923544"/>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8680" name="Picture 10"/>
          <p:cNvPicPr>
            <a:picLocks/>
          </p:cNvPicPr>
          <p:nvPr/>
        </p:nvPicPr>
        <p:blipFill>
          <a:blip r:embed="rId6">
            <a:extLst>
              <a:ext uri="{28A0092B-C50C-407E-A947-70E740481C1C}">
                <a14:useLocalDpi xmlns:a14="http://schemas.microsoft.com/office/drawing/2010/main"/>
              </a:ext>
            </a:extLst>
          </a:blip>
          <a:srcRect/>
          <a:stretch>
            <a:fillRect/>
          </a:stretch>
        </p:blipFill>
        <p:spPr bwMode="auto">
          <a:xfrm>
            <a:off x="1837777" y="5030993"/>
            <a:ext cx="704088" cy="923544"/>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92203" y="3481349"/>
            <a:ext cx="1003752" cy="777051"/>
          </a:xfrm>
          <a:prstGeom prst="rect">
            <a:avLst/>
          </a:prstGeom>
          <a:ln>
            <a:solidFill>
              <a:schemeClr val="tx1"/>
            </a:solidFill>
          </a:ln>
        </p:spPr>
      </p:pic>
      <p:pic>
        <p:nvPicPr>
          <p:cNvPr id="28682" name="Picture 13"/>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214846" y="3615082"/>
            <a:ext cx="714303" cy="923544"/>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8683" name="Picture 14"/>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4066857" y="2065393"/>
            <a:ext cx="1052293" cy="814790"/>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225615" y="5010477"/>
            <a:ext cx="708050" cy="923544"/>
          </a:xfrm>
          <a:prstGeom prst="rect">
            <a:avLst/>
          </a:prstGeom>
          <a:ln>
            <a:solidFill>
              <a:schemeClr val="tx1"/>
            </a:solidFill>
          </a:ln>
        </p:spPr>
      </p:pic>
      <p:pic>
        <p:nvPicPr>
          <p:cNvPr id="3" name="Picture 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650867" y="2115030"/>
            <a:ext cx="709288" cy="894644"/>
          </a:xfrm>
          <a:prstGeom prst="rect">
            <a:avLst/>
          </a:prstGeom>
          <a:ln>
            <a:solidFill>
              <a:schemeClr val="tx1"/>
            </a:solidFill>
          </a:ln>
        </p:spPr>
      </p:pic>
    </p:spTree>
    <p:extLst>
      <p:ext uri="{BB962C8B-B14F-4D97-AF65-F5344CB8AC3E}">
        <p14:creationId xmlns:p14="http://schemas.microsoft.com/office/powerpoint/2010/main" val="8260258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0" y="0"/>
            <a:ext cx="9144000" cy="6874933"/>
          </a:xfrm>
        </p:spPr>
      </p:pic>
      <p:sp>
        <p:nvSpPr>
          <p:cNvPr id="83969" name="Title 1"/>
          <p:cNvSpPr>
            <a:spLocks noGrp="1"/>
          </p:cNvSpPr>
          <p:nvPr>
            <p:ph type="title"/>
          </p:nvPr>
        </p:nvSpPr>
        <p:spPr>
          <a:xfrm>
            <a:off x="0" y="0"/>
            <a:ext cx="9144000" cy="1371600"/>
          </a:xfrm>
        </p:spPr>
        <p:txBody>
          <a:bodyPr/>
          <a:lstStyle/>
          <a:p>
            <a:r>
              <a:rPr lang="en-US" sz="3400" dirty="0">
                <a:solidFill>
                  <a:srgbClr val="FFFFFF"/>
                </a:solidFill>
                <a:effectLst>
                  <a:outerShdw blurRad="38100" dist="38100" dir="2700000" algn="tl">
                    <a:srgbClr val="000000">
                      <a:alpha val="43137"/>
                    </a:srgbClr>
                  </a:outerShdw>
                </a:effectLst>
                <a:latin typeface="+mn-lt"/>
                <a:cs typeface="ＭＳ Ｐゴシック" charset="0"/>
              </a:rPr>
              <a:t>Interaction and Strategy: </a:t>
            </a:r>
            <a:r>
              <a:rPr lang="en-US" sz="3400" dirty="0">
                <a:solidFill>
                  <a:srgbClr val="FFFFFF"/>
                </a:solidFill>
                <a:effectLst>
                  <a:outerShdw blurRad="38100" dist="38100" dir="2700000" algn="tl">
                    <a:srgbClr val="000000">
                      <a:alpha val="43137"/>
                    </a:srgbClr>
                  </a:outerShdw>
                </a:effectLst>
                <a:latin typeface="+mn-lt"/>
              </a:rPr>
              <a:t>Retelling Stories</a:t>
            </a:r>
            <a:br>
              <a:rPr lang="en-US" sz="3400" dirty="0">
                <a:solidFill>
                  <a:srgbClr val="FFFFFF"/>
                </a:solidFill>
                <a:effectLst>
                  <a:outerShdw blurRad="38100" dist="38100" dir="2700000" algn="tl">
                    <a:srgbClr val="000000">
                      <a:alpha val="43137"/>
                    </a:srgbClr>
                  </a:outerShdw>
                </a:effectLst>
                <a:latin typeface="+mn-lt"/>
              </a:rPr>
            </a:br>
            <a:endParaRPr lang="en-US" sz="3400" dirty="0">
              <a:solidFill>
                <a:srgbClr val="FFFFFF"/>
              </a:solidFill>
              <a:effectLst>
                <a:outerShdw blurRad="38100" dist="38100" dir="2700000" algn="tl">
                  <a:srgbClr val="000000">
                    <a:alpha val="43137"/>
                  </a:srgbClr>
                </a:outerShdw>
              </a:effectLst>
              <a:latin typeface="+mn-lt"/>
              <a:cs typeface="ＭＳ Ｐゴシック" charset="0"/>
            </a:endParaRPr>
          </a:p>
        </p:txBody>
      </p:sp>
      <p:sp>
        <p:nvSpPr>
          <p:cNvPr id="3" name="Content Placeholder 2"/>
          <p:cNvSpPr>
            <a:spLocks noGrp="1"/>
          </p:cNvSpPr>
          <p:nvPr>
            <p:ph sz="half" idx="1"/>
          </p:nvPr>
        </p:nvSpPr>
        <p:spPr>
          <a:xfrm>
            <a:off x="25400" y="3823855"/>
            <a:ext cx="4520474" cy="3065632"/>
          </a:xfrm>
          <a:solidFill>
            <a:schemeClr val="tx1">
              <a:alpha val="16000"/>
            </a:schemeClr>
          </a:solidFill>
          <a:ln>
            <a:noFill/>
          </a:ln>
        </p:spPr>
        <p:txBody>
          <a:bodyPr/>
          <a:lstStyle/>
          <a:p>
            <a:pPr marL="0" indent="0" eaLnBrk="1" hangingPunct="1">
              <a:buNone/>
            </a:pPr>
            <a:r>
              <a:rPr lang="en-US" b="1" dirty="0">
                <a:solidFill>
                  <a:schemeClr val="bg1"/>
                </a:solidFill>
                <a:effectLst>
                  <a:outerShdw blurRad="38100" dist="38100" dir="2700000" algn="tl">
                    <a:srgbClr val="000000">
                      <a:alpha val="43137"/>
                    </a:srgbClr>
                  </a:outerShdw>
                </a:effectLst>
              </a:rPr>
              <a:t>“Support children to orally reconstruct a story that was read and move toward deeper comprehension of the narrative.” </a:t>
            </a:r>
          </a:p>
          <a:p>
            <a:pPr marL="0" indent="0" eaLnBrk="1" hangingPunct="1">
              <a:buNone/>
            </a:pPr>
            <a:r>
              <a:rPr lang="en-US" altLang="ja-JP" sz="1800" b="1" dirty="0">
                <a:solidFill>
                  <a:schemeClr val="bg1"/>
                </a:solidFill>
              </a:rPr>
              <a:t>(PCF, Volume 1, p. 150).</a:t>
            </a:r>
          </a:p>
          <a:p>
            <a:pPr marL="234950" indent="0" eaLnBrk="1" hangingPunct="1">
              <a:buNone/>
            </a:pPr>
            <a:endParaRPr lang="en-US" b="1" dirty="0">
              <a:solidFill>
                <a:schemeClr val="bg1"/>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0"/>
          </p:nvPr>
        </p:nvSpPr>
        <p:spPr/>
        <p:txBody>
          <a:bodyPr/>
          <a:lstStyle/>
          <a:p>
            <a:fld id="{15410E3B-9162-4089-93EA-17B606053D97}" type="slidenum">
              <a:rPr lang="en-US" altLang="en-US" smtClean="0"/>
              <a:pPr/>
              <a:t>40</a:t>
            </a:fld>
            <a:endParaRPr lang="en-US" altLang="en-US"/>
          </a:p>
        </p:txBody>
      </p:sp>
      <p:sp>
        <p:nvSpPr>
          <p:cNvPr id="7" name="Rectangle 6"/>
          <p:cNvSpPr>
            <a:spLocks noChangeArrowheads="1"/>
          </p:cNvSpPr>
          <p:nvPr/>
        </p:nvSpPr>
        <p:spPr bwMode="auto">
          <a:xfrm>
            <a:off x="4284132" y="6595803"/>
            <a:ext cx="4859867" cy="230832"/>
          </a:xfrm>
          <a:prstGeom prst="rect">
            <a:avLst/>
          </a:prstGeom>
          <a:noFill/>
          <a:ln w="9525">
            <a:noFill/>
            <a:miter lim="800000"/>
            <a:headEnd/>
            <a:tailEnd/>
          </a:ln>
          <a:effectLst/>
        </p:spPr>
        <p:txBody>
          <a:bodyPr wrap="square" anchor="ctr">
            <a:spAutoFit/>
          </a:bodyPr>
          <a:lstStyle/>
          <a:p>
            <a:pPr algn="ctr"/>
            <a:r>
              <a:rPr lang="en-US" sz="900" dirty="0"/>
              <a:t>© 2017 California Department of Education</a:t>
            </a:r>
          </a:p>
        </p:txBody>
      </p:sp>
    </p:spTree>
    <p:extLst>
      <p:ext uri="{BB962C8B-B14F-4D97-AF65-F5344CB8AC3E}">
        <p14:creationId xmlns:p14="http://schemas.microsoft.com/office/powerpoint/2010/main" val="1600517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62"/>
            <a:ext cx="8229600" cy="1143000"/>
          </a:xfrm>
        </p:spPr>
        <p:txBody>
          <a:bodyPr/>
          <a:lstStyle/>
          <a:p>
            <a:r>
              <a:rPr lang="en-US" sz="3600" dirty="0"/>
              <a:t>Scaffolding Comprehension of </a:t>
            </a:r>
            <a:br>
              <a:rPr lang="en-US" sz="3600" dirty="0"/>
            </a:br>
            <a:r>
              <a:rPr lang="en-US" sz="3600" dirty="0"/>
              <a:t>Text for English Learners</a:t>
            </a:r>
          </a:p>
        </p:txBody>
      </p:sp>
      <p:sp>
        <p:nvSpPr>
          <p:cNvPr id="5" name="Content Placeholder 4"/>
          <p:cNvSpPr>
            <a:spLocks noGrp="1"/>
          </p:cNvSpPr>
          <p:nvPr>
            <p:ph idx="1"/>
          </p:nvPr>
        </p:nvSpPr>
        <p:spPr>
          <a:xfrm>
            <a:off x="457200" y="1325562"/>
            <a:ext cx="8229600" cy="5186074"/>
          </a:xfrm>
        </p:spPr>
        <p:style>
          <a:lnRef idx="2">
            <a:schemeClr val="dk1"/>
          </a:lnRef>
          <a:fillRef idx="1">
            <a:schemeClr val="lt1"/>
          </a:fillRef>
          <a:effectRef idx="0">
            <a:schemeClr val="dk1"/>
          </a:effectRef>
          <a:fontRef idx="minor">
            <a:schemeClr val="dk1"/>
          </a:fontRef>
        </p:style>
        <p:txBody>
          <a:bodyPr/>
          <a:lstStyle/>
          <a:p>
            <a:r>
              <a:rPr lang="en-US" sz="2800" dirty="0"/>
              <a:t>Ask questions while reading text.</a:t>
            </a:r>
          </a:p>
          <a:p>
            <a:r>
              <a:rPr lang="en-US" sz="2800" dirty="0"/>
              <a:t>Point out cognates and connections between words in the home language and English.</a:t>
            </a:r>
          </a:p>
          <a:p>
            <a:r>
              <a:rPr lang="en-US" sz="2800" dirty="0"/>
              <a:t>Provide families with topics/text to be explored so they can build content knowledge at home.</a:t>
            </a:r>
          </a:p>
          <a:p>
            <a:r>
              <a:rPr lang="en-US" sz="2800" dirty="0"/>
              <a:t>Share copies of text in child’s home language with families.</a:t>
            </a:r>
          </a:p>
          <a:p>
            <a:r>
              <a:rPr lang="en-US" sz="2800" dirty="0"/>
              <a:t>Re-read or retell the story in a small group or one-on-one using </a:t>
            </a:r>
            <a:r>
              <a:rPr lang="en-US" sz="2800" dirty="0" err="1"/>
              <a:t>realia</a:t>
            </a:r>
            <a:r>
              <a:rPr lang="en-US" sz="2800" dirty="0"/>
              <a:t>.</a:t>
            </a:r>
          </a:p>
          <a:p>
            <a:r>
              <a:rPr lang="en-US" sz="2800" dirty="0"/>
              <a:t>Find time to embed new vocabulary from the text throughout the day.</a:t>
            </a:r>
          </a:p>
        </p:txBody>
      </p:sp>
      <p:sp>
        <p:nvSpPr>
          <p:cNvPr id="3" name="Slide Number Placeholder 2"/>
          <p:cNvSpPr>
            <a:spLocks noGrp="1"/>
          </p:cNvSpPr>
          <p:nvPr>
            <p:ph type="sldNum" sz="quarter" idx="10"/>
          </p:nvPr>
        </p:nvSpPr>
        <p:spPr/>
        <p:txBody>
          <a:bodyPr/>
          <a:lstStyle/>
          <a:p>
            <a:fld id="{15410E3B-9162-4089-93EA-17B606053D97}" type="slidenum">
              <a:rPr lang="en-US" altLang="en-US" smtClean="0"/>
              <a:pPr/>
              <a:t>41</a:t>
            </a:fld>
            <a:endParaRPr lang="en-US" altLang="en-US"/>
          </a:p>
        </p:txBody>
      </p:sp>
    </p:spTree>
    <p:extLst>
      <p:ext uri="{BB962C8B-B14F-4D97-AF65-F5344CB8AC3E}">
        <p14:creationId xmlns:p14="http://schemas.microsoft.com/office/powerpoint/2010/main" val="7811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p:cNvSpPr>
            <a:spLocks noGrp="1"/>
          </p:cNvSpPr>
          <p:nvPr>
            <p:ph type="title"/>
          </p:nvPr>
        </p:nvSpPr>
        <p:spPr/>
        <p:txBody>
          <a:bodyPr/>
          <a:lstStyle/>
          <a:p>
            <a:r>
              <a:rPr lang="en-US" dirty="0">
                <a:latin typeface="Arial" charset="0"/>
                <a:cs typeface="ＭＳ Ｐゴシック" charset="0"/>
              </a:rPr>
              <a:t>Reflect and Discuss</a:t>
            </a:r>
          </a:p>
        </p:txBody>
      </p:sp>
      <p:sp>
        <p:nvSpPr>
          <p:cNvPr id="114690" name="Content Placeholder 2"/>
          <p:cNvSpPr>
            <a:spLocks noGrp="1"/>
          </p:cNvSpPr>
          <p:nvPr>
            <p:ph idx="1"/>
          </p:nvPr>
        </p:nvSpPr>
        <p:spPr/>
        <p:txBody>
          <a:bodyPr/>
          <a:lstStyle/>
          <a:p>
            <a:pPr marL="0" indent="0">
              <a:buNone/>
            </a:pPr>
            <a:r>
              <a:rPr lang="en-US" dirty="0"/>
              <a:t>What scaffolding can be provided for English learners to support comprehension of text?</a:t>
            </a:r>
          </a:p>
          <a:p>
            <a:pPr marL="803275" indent="-525463"/>
            <a:r>
              <a:rPr lang="en-US" dirty="0">
                <a:latin typeface="Arial" charset="0"/>
                <a:cs typeface="ＭＳ Ｐゴシック" charset="0"/>
              </a:rPr>
              <a:t>Share opportunities that you currently provide for children to interact with text in their home language as well as in English.</a:t>
            </a:r>
          </a:p>
          <a:p>
            <a:pPr marL="803275" indent="-525463"/>
            <a:r>
              <a:rPr lang="en-US" dirty="0">
                <a:latin typeface="Arial" charset="0"/>
                <a:cs typeface="ＭＳ Ｐゴシック" charset="0"/>
              </a:rPr>
              <a:t>Share how you expand and extend on the child’s language while reading text.</a:t>
            </a:r>
          </a:p>
        </p:txBody>
      </p:sp>
      <p:sp>
        <p:nvSpPr>
          <p:cNvPr id="2" name="Slide Number Placeholder 1"/>
          <p:cNvSpPr>
            <a:spLocks noGrp="1"/>
          </p:cNvSpPr>
          <p:nvPr>
            <p:ph type="sldNum" sz="quarter" idx="10"/>
          </p:nvPr>
        </p:nvSpPr>
        <p:spPr/>
        <p:txBody>
          <a:bodyPr/>
          <a:lstStyle/>
          <a:p>
            <a:fld id="{3DD1D8A4-18A6-4FF6-B04A-C7B283AD30F4}" type="slidenum">
              <a:rPr lang="en-US" altLang="en-US" smtClean="0"/>
              <a:pPr/>
              <a:t>42</a:t>
            </a:fld>
            <a:endParaRPr lang="en-US" altLang="en-US"/>
          </a:p>
        </p:txBody>
      </p:sp>
    </p:spTree>
    <p:extLst>
      <p:ext uri="{BB962C8B-B14F-4D97-AF65-F5344CB8AC3E}">
        <p14:creationId xmlns:p14="http://schemas.microsoft.com/office/powerpoint/2010/main" val="373927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E7B3">
            <a:alpha val="69803"/>
          </a:srgbClr>
        </a:solidFill>
        <a:effectLst/>
      </p:bgPr>
    </p:bg>
    <p:spTree>
      <p:nvGrpSpPr>
        <p:cNvPr id="1" name=""/>
        <p:cNvGrpSpPr/>
        <p:nvPr/>
      </p:nvGrpSpPr>
      <p:grpSpPr>
        <a:xfrm>
          <a:off x="0" y="0"/>
          <a:ext cx="0" cy="0"/>
          <a:chOff x="0" y="0"/>
          <a:chExt cx="0" cy="0"/>
        </a:xfrm>
      </p:grpSpPr>
      <p:sp>
        <p:nvSpPr>
          <p:cNvPr id="7" name="Title 6"/>
          <p:cNvSpPr>
            <a:spLocks noGrp="1"/>
          </p:cNvSpPr>
          <p:nvPr>
            <p:ph type="title" sz="quarter"/>
          </p:nvPr>
        </p:nvSpPr>
        <p:spPr>
          <a:xfrm>
            <a:off x="0" y="30088"/>
            <a:ext cx="9144000" cy="1458469"/>
          </a:xfrm>
        </p:spPr>
        <p:txBody>
          <a:bodyPr/>
          <a:lstStyle/>
          <a:p>
            <a:br>
              <a:rPr lang="en-US" sz="3600" dirty="0">
                <a:solidFill>
                  <a:srgbClr val="000000"/>
                </a:solidFill>
                <a:latin typeface="Arial" charset="0"/>
                <a:cs typeface="ＭＳ Ｐゴシック" charset="0"/>
              </a:rPr>
            </a:br>
            <a:r>
              <a:rPr lang="en-US" sz="3600" dirty="0">
                <a:solidFill>
                  <a:srgbClr val="000000"/>
                </a:solidFill>
                <a:latin typeface="Arial" charset="0"/>
                <a:cs typeface="ＭＳ Ｐゴシック" charset="0"/>
              </a:rPr>
              <a:t>Environment Interaction and Strategy</a:t>
            </a:r>
            <a:br>
              <a:rPr lang="en-US" sz="3200" dirty="0">
                <a:solidFill>
                  <a:srgbClr val="000000"/>
                </a:solidFill>
                <a:latin typeface="Arial" charset="0"/>
                <a:cs typeface="ＭＳ Ｐゴシック" charset="0"/>
              </a:rPr>
            </a:br>
            <a:br>
              <a:rPr lang="en-US" sz="1600" dirty="0">
                <a:latin typeface="Arial" charset="0"/>
                <a:cs typeface="Arial" charset="0"/>
              </a:rPr>
            </a:br>
            <a:br>
              <a:rPr lang="en-US" sz="1600" dirty="0">
                <a:solidFill>
                  <a:srgbClr val="000000"/>
                </a:solidFill>
                <a:latin typeface="Arial" charset="0"/>
                <a:cs typeface="ＭＳ Ｐゴシック" charset="0"/>
              </a:rPr>
            </a:br>
            <a:endParaRPr lang="en-US" sz="1600" dirty="0"/>
          </a:p>
        </p:txBody>
      </p:sp>
      <p:sp>
        <p:nvSpPr>
          <p:cNvPr id="3" name="Content Placeholder 2"/>
          <p:cNvSpPr>
            <a:spLocks noGrp="1"/>
          </p:cNvSpPr>
          <p:nvPr>
            <p:ph sz="quarter" idx="1"/>
          </p:nvPr>
        </p:nvSpPr>
        <p:spPr>
          <a:xfrm>
            <a:off x="329610" y="1111045"/>
            <a:ext cx="8681680" cy="1279943"/>
          </a:xfrm>
        </p:spPr>
        <p:txBody>
          <a:bodyPr/>
          <a:lstStyle/>
          <a:p>
            <a:pPr marL="0" indent="0">
              <a:buNone/>
            </a:pPr>
            <a:r>
              <a:rPr lang="en-US" dirty="0">
                <a:latin typeface="Arial" charset="0"/>
                <a:cs typeface="Arial" charset="0"/>
              </a:rPr>
              <a:t>“Plan the environment to support independent story retellings” </a:t>
            </a:r>
            <a:r>
              <a:rPr lang="en-US" sz="1800" dirty="0">
                <a:latin typeface="Arial" charset="0"/>
                <a:cs typeface="Arial" charset="0"/>
              </a:rPr>
              <a:t>(PCF, Vol. 1, p. 150).</a:t>
            </a:r>
            <a:endParaRPr lang="en-US" sz="1800" dirty="0"/>
          </a:p>
        </p:txBody>
      </p:sp>
      <p:sp>
        <p:nvSpPr>
          <p:cNvPr id="2" name="Slide Number Placeholder 1"/>
          <p:cNvSpPr>
            <a:spLocks noGrp="1"/>
          </p:cNvSpPr>
          <p:nvPr>
            <p:ph type="sldNum" sz="quarter" idx="10"/>
          </p:nvPr>
        </p:nvSpPr>
        <p:spPr/>
        <p:txBody>
          <a:bodyPr/>
          <a:lstStyle/>
          <a:p>
            <a:fld id="{E436384A-DEC4-49EB-8EED-3E4881782F01}" type="slidenum">
              <a:rPr lang="en-US" altLang="en-US" smtClean="0"/>
              <a:pPr/>
              <a:t>43</a:t>
            </a:fld>
            <a:endParaRPr lang="en-US" altLang="en-US"/>
          </a:p>
        </p:txBody>
      </p:sp>
      <p:pic>
        <p:nvPicPr>
          <p:cNvPr id="9" name="Content Placeholder 1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bwMode="auto">
          <a:xfrm>
            <a:off x="411027" y="2234477"/>
            <a:ext cx="4084773" cy="368110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3" name="Content Placeholder 16"/>
          <p:cNvPicPr>
            <a:picLocks noGrp="1" noChangeAspect="1"/>
          </p:cNvPicPr>
          <p:nvPr>
            <p:ph sz="quarter" idx="2"/>
          </p:nvPr>
        </p:nvPicPr>
        <p:blipFill rotWithShape="1">
          <a:blip r:embed="rId4" cstate="email">
            <a:extLst>
              <a:ext uri="{28A0092B-C50C-407E-A947-70E740481C1C}">
                <a14:useLocalDpi xmlns:a14="http://schemas.microsoft.com/office/drawing/2010/main" val="0"/>
              </a:ext>
            </a:extLst>
          </a:blip>
          <a:stretch/>
        </p:blipFill>
        <p:spPr>
          <a:xfrm>
            <a:off x="4670450" y="2234476"/>
            <a:ext cx="3976380" cy="3681105"/>
          </a:xfrm>
          <a:ln>
            <a:solidFill>
              <a:srgbClr val="000000"/>
            </a:solidFill>
          </a:ln>
        </p:spPr>
      </p:pic>
      <p:sp>
        <p:nvSpPr>
          <p:cNvPr id="8" name="Text Placeholder 7"/>
          <p:cNvSpPr>
            <a:spLocks noGrp="1"/>
          </p:cNvSpPr>
          <p:nvPr>
            <p:ph sz="quarter" idx="3"/>
          </p:nvPr>
        </p:nvSpPr>
        <p:spPr>
          <a:xfrm>
            <a:off x="411027" y="5383049"/>
            <a:ext cx="4100820" cy="1065065"/>
          </a:xfrm>
        </p:spPr>
        <p:style>
          <a:lnRef idx="2">
            <a:schemeClr val="dk1"/>
          </a:lnRef>
          <a:fillRef idx="1">
            <a:schemeClr val="lt1"/>
          </a:fillRef>
          <a:effectRef idx="0">
            <a:schemeClr val="dk1"/>
          </a:effectRef>
          <a:fontRef idx="minor">
            <a:schemeClr val="dk1"/>
          </a:fontRef>
        </p:style>
        <p:txBody>
          <a:bodyPr/>
          <a:lstStyle/>
          <a:p>
            <a:pPr marL="117475" indent="0">
              <a:buNone/>
            </a:pPr>
            <a:r>
              <a:rPr lang="en-US" sz="2000" i="1" dirty="0"/>
              <a:t>The Three</a:t>
            </a:r>
            <a:r>
              <a:rPr lang="en-US" sz="2000" b="0" i="1" dirty="0"/>
              <a:t> Little Pigs </a:t>
            </a:r>
            <a:r>
              <a:rPr lang="en-US" sz="2000" dirty="0"/>
              <a:t>S</a:t>
            </a:r>
            <a:r>
              <a:rPr lang="en-US" sz="2000" b="0" dirty="0"/>
              <a:t>uitcase </a:t>
            </a:r>
            <a:r>
              <a:rPr lang="en-US" sz="2000" dirty="0"/>
              <a:t>S</a:t>
            </a:r>
            <a:r>
              <a:rPr lang="en-US" sz="2000" b="0" dirty="0"/>
              <a:t>tory in the reading area with labels in multiple languages</a:t>
            </a:r>
          </a:p>
        </p:txBody>
      </p:sp>
      <p:sp>
        <p:nvSpPr>
          <p:cNvPr id="10" name="Text Placeholder 9"/>
          <p:cNvSpPr>
            <a:spLocks noGrp="1"/>
          </p:cNvSpPr>
          <p:nvPr>
            <p:ph sz="quarter" idx="4"/>
          </p:nvPr>
        </p:nvSpPr>
        <p:spPr>
          <a:xfrm>
            <a:off x="4670450" y="5383049"/>
            <a:ext cx="3992427" cy="1065065"/>
          </a:xfrm>
        </p:spPr>
        <p:style>
          <a:lnRef idx="2">
            <a:schemeClr val="dk1"/>
          </a:lnRef>
          <a:fillRef idx="1">
            <a:schemeClr val="lt1"/>
          </a:fillRef>
          <a:effectRef idx="0">
            <a:schemeClr val="dk1"/>
          </a:effectRef>
          <a:fontRef idx="minor">
            <a:schemeClr val="dk1"/>
          </a:fontRef>
        </p:style>
        <p:txBody>
          <a:bodyPr/>
          <a:lstStyle/>
          <a:p>
            <a:pPr marL="117475" indent="0">
              <a:buNone/>
            </a:pPr>
            <a:r>
              <a:rPr lang="en-US" sz="2000" b="0" dirty="0"/>
              <a:t>Materials to build houses to retell </a:t>
            </a:r>
            <a:r>
              <a:rPr lang="en-US" sz="2000" b="0" i="1" dirty="0"/>
              <a:t>The Three Little Pigs </a:t>
            </a:r>
            <a:r>
              <a:rPr lang="en-US" sz="2000" b="0" dirty="0"/>
              <a:t>story in the building area</a:t>
            </a:r>
          </a:p>
        </p:txBody>
      </p:sp>
    </p:spTree>
    <p:extLst>
      <p:ext uri="{BB962C8B-B14F-4D97-AF65-F5344CB8AC3E}">
        <p14:creationId xmlns:p14="http://schemas.microsoft.com/office/powerpoint/2010/main" val="1948360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p:txBody>
          <a:bodyPr/>
          <a:lstStyle/>
          <a:p>
            <a:r>
              <a:rPr lang="en-US" sz="3800" dirty="0">
                <a:latin typeface="Arial" charset="0"/>
                <a:cs typeface="ＭＳ Ｐゴシック" charset="0"/>
              </a:rPr>
              <a:t>Environment Mapping Activity (Part 1)</a:t>
            </a:r>
          </a:p>
        </p:txBody>
      </p:sp>
      <p:sp>
        <p:nvSpPr>
          <p:cNvPr id="88066" name="Content Placeholder 2"/>
          <p:cNvSpPr>
            <a:spLocks noGrp="1"/>
          </p:cNvSpPr>
          <p:nvPr>
            <p:ph idx="1"/>
          </p:nvPr>
        </p:nvSpPr>
        <p:spPr/>
        <p:txBody>
          <a:bodyPr/>
          <a:lstStyle/>
          <a:p>
            <a:pPr marL="0" indent="0">
              <a:buNone/>
            </a:pPr>
            <a:r>
              <a:rPr lang="en-US" sz="2800" dirty="0">
                <a:latin typeface="Arial" pitchFamily="34" charset="0"/>
                <a:cs typeface="Arial" pitchFamily="34" charset="0"/>
              </a:rPr>
              <a:t>Each table has a different book at the center that will be used as the focus book.</a:t>
            </a:r>
          </a:p>
          <a:p>
            <a:pPr lvl="0"/>
            <a:r>
              <a:rPr lang="en-US" sz="2800" dirty="0">
                <a:latin typeface="Arial" pitchFamily="34" charset="0"/>
                <a:cs typeface="Arial" pitchFamily="34" charset="0"/>
              </a:rPr>
              <a:t>Find Handout 5: Environment Strategies and Handout 6: Environment Maps. </a:t>
            </a:r>
          </a:p>
          <a:p>
            <a:pPr lvl="0"/>
            <a:r>
              <a:rPr lang="en-US" sz="2800" dirty="0">
                <a:latin typeface="Arial" pitchFamily="34" charset="0"/>
                <a:cs typeface="Arial" pitchFamily="34" charset="0"/>
              </a:rPr>
              <a:t>Read the handouts and brainstorm with your table group about what could be added to the environment to support re-telling of this story in your classroom. </a:t>
            </a:r>
          </a:p>
          <a:p>
            <a:pPr lvl="0"/>
            <a:r>
              <a:rPr lang="en-US" sz="2800" dirty="0">
                <a:latin typeface="Arial" pitchFamily="34" charset="0"/>
                <a:cs typeface="Arial" pitchFamily="34" charset="0"/>
              </a:rPr>
              <a:t>Complete at least one written map to share with other table groups.</a:t>
            </a:r>
          </a:p>
          <a:p>
            <a:endParaRPr lang="en-US" sz="2800" dirty="0">
              <a:latin typeface="Arial" charset="0"/>
              <a:cs typeface="ＭＳ Ｐゴシック" charset="0"/>
            </a:endParaRPr>
          </a:p>
          <a:p>
            <a:endParaRPr lang="en-US" sz="2800" dirty="0">
              <a:latin typeface="Arial" charset="0"/>
              <a:cs typeface="ＭＳ Ｐゴシック" charset="0"/>
            </a:endParaRPr>
          </a:p>
        </p:txBody>
      </p:sp>
      <p:sp>
        <p:nvSpPr>
          <p:cNvPr id="2" name="Slide Number Placeholder 1"/>
          <p:cNvSpPr>
            <a:spLocks noGrp="1"/>
          </p:cNvSpPr>
          <p:nvPr>
            <p:ph type="sldNum" sz="quarter" idx="10"/>
          </p:nvPr>
        </p:nvSpPr>
        <p:spPr/>
        <p:txBody>
          <a:bodyPr/>
          <a:lstStyle/>
          <a:p>
            <a:fld id="{15410E3B-9162-4089-93EA-17B606053D97}" type="slidenum">
              <a:rPr lang="en-US" altLang="en-US" smtClean="0"/>
              <a:pPr/>
              <a:t>44</a:t>
            </a:fld>
            <a:endParaRPr lang="en-US" altLang="en-US"/>
          </a:p>
        </p:txBody>
      </p:sp>
    </p:spTree>
    <p:extLst>
      <p:ext uri="{BB962C8B-B14F-4D97-AF65-F5344CB8AC3E}">
        <p14:creationId xmlns:p14="http://schemas.microsoft.com/office/powerpoint/2010/main" val="78562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r>
              <a:rPr lang="en-US" sz="3600" dirty="0">
                <a:latin typeface="Arial" charset="0"/>
                <a:cs typeface="ＭＳ Ｐゴシック" charset="0"/>
              </a:rPr>
              <a:t>Environment Mapping Activity</a:t>
            </a:r>
            <a:br>
              <a:rPr lang="en-US" sz="3600" dirty="0">
                <a:latin typeface="Arial" charset="0"/>
                <a:cs typeface="ＭＳ Ｐゴシック" charset="0"/>
              </a:rPr>
            </a:br>
            <a:r>
              <a:rPr lang="en-US" sz="3600" dirty="0">
                <a:latin typeface="Arial" charset="0"/>
                <a:cs typeface="ＭＳ Ｐゴシック" charset="0"/>
              </a:rPr>
              <a:t>(Part 2): </a:t>
            </a:r>
            <a:r>
              <a:rPr lang="en-US" dirty="0">
                <a:latin typeface="Arial" charset="0"/>
                <a:cs typeface="ＭＳ Ｐゴシック" charset="0"/>
              </a:rPr>
              <a:t>Table Walk</a:t>
            </a:r>
            <a:endParaRPr lang="en-US" sz="3600" b="0" dirty="0">
              <a:latin typeface="Arial" charset="0"/>
              <a:cs typeface="ＭＳ Ｐゴシック" charset="0"/>
            </a:endParaRPr>
          </a:p>
        </p:txBody>
      </p:sp>
      <p:sp>
        <p:nvSpPr>
          <p:cNvPr id="90114" name="Content Placeholder 2"/>
          <p:cNvSpPr>
            <a:spLocks noGrp="1"/>
          </p:cNvSpPr>
          <p:nvPr>
            <p:ph idx="1"/>
          </p:nvPr>
        </p:nvSpPr>
        <p:spPr>
          <a:xfrm>
            <a:off x="457200" y="1600200"/>
            <a:ext cx="8229600" cy="4745182"/>
          </a:xfrm>
        </p:spPr>
        <p:txBody>
          <a:bodyPr/>
          <a:lstStyle/>
          <a:p>
            <a:pPr marL="0" indent="0">
              <a:buNone/>
            </a:pPr>
            <a:r>
              <a:rPr lang="en-US" sz="3200" dirty="0">
                <a:latin typeface="Arial" pitchFamily="34" charset="0"/>
                <a:cs typeface="Arial" pitchFamily="34" charset="0"/>
              </a:rPr>
              <a:t>When the soft music starts:</a:t>
            </a:r>
          </a:p>
          <a:p>
            <a:r>
              <a:rPr lang="en-US" dirty="0">
                <a:latin typeface="Arial" pitchFamily="34" charset="0"/>
                <a:cs typeface="Arial" pitchFamily="34" charset="0"/>
              </a:rPr>
              <a:t>Leave your groups’ completed map face up on your table.</a:t>
            </a:r>
          </a:p>
          <a:p>
            <a:pPr lvl="0"/>
            <a:r>
              <a:rPr lang="en-US" dirty="0">
                <a:latin typeface="Arial" pitchFamily="34" charset="0"/>
                <a:cs typeface="Arial" pitchFamily="34" charset="0"/>
              </a:rPr>
              <a:t>Visit other tables and look at the books and completed table maps left out by the other groups. </a:t>
            </a:r>
          </a:p>
          <a:p>
            <a:r>
              <a:rPr lang="en-US" dirty="0">
                <a:latin typeface="Arial" pitchFamily="34" charset="0"/>
                <a:cs typeface="Arial" pitchFamily="34" charset="0"/>
              </a:rPr>
              <a:t>Feel free to take photos or notes to document any interesting ideas you might want to replicate.</a:t>
            </a:r>
            <a:endParaRPr lang="en-US" dirty="0"/>
          </a:p>
        </p:txBody>
      </p:sp>
      <p:sp>
        <p:nvSpPr>
          <p:cNvPr id="2" name="Slide Number Placeholder 1"/>
          <p:cNvSpPr>
            <a:spLocks noGrp="1"/>
          </p:cNvSpPr>
          <p:nvPr>
            <p:ph type="sldNum" sz="quarter" idx="10"/>
          </p:nvPr>
        </p:nvSpPr>
        <p:spPr/>
        <p:txBody>
          <a:bodyPr/>
          <a:lstStyle/>
          <a:p>
            <a:fld id="{15410E3B-9162-4089-93EA-17B606053D97}" type="slidenum">
              <a:rPr lang="en-US" altLang="en-US" smtClean="0"/>
              <a:pPr/>
              <a:t>45</a:t>
            </a:fld>
            <a:endParaRPr lang="en-US" altLang="en-US"/>
          </a:p>
        </p:txBody>
      </p:sp>
    </p:spTree>
    <p:extLst>
      <p:ext uri="{BB962C8B-B14F-4D97-AF65-F5344CB8AC3E}">
        <p14:creationId xmlns:p14="http://schemas.microsoft.com/office/powerpoint/2010/main" val="8648886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803564" y="6496843"/>
            <a:ext cx="3444354" cy="230832"/>
          </a:xfrm>
          <a:prstGeom prst="rect">
            <a:avLst/>
          </a:prstGeom>
          <a:solidFill>
            <a:srgbClr val="F7E6C2"/>
          </a:solidFill>
          <a:ln w="9525">
            <a:noFill/>
            <a:miter lim="800000"/>
            <a:headEnd/>
            <a:tailEnd/>
          </a:ln>
          <a:effectLst/>
        </p:spPr>
        <p:txBody>
          <a:bodyPr wrap="square" anchor="ctr">
            <a:spAutoFit/>
          </a:bodyPr>
          <a:lstStyle/>
          <a:p>
            <a:pPr algn="ctr"/>
            <a:r>
              <a:rPr lang="en-US" sz="900" dirty="0"/>
              <a:t>© 2017 California Department of Education</a:t>
            </a:r>
          </a:p>
        </p:txBody>
      </p:sp>
      <p:sp>
        <p:nvSpPr>
          <p:cNvPr id="92162" name="Title 1"/>
          <p:cNvSpPr>
            <a:spLocks noGrp="1"/>
          </p:cNvSpPr>
          <p:nvPr>
            <p:ph type="title"/>
          </p:nvPr>
        </p:nvSpPr>
        <p:spPr>
          <a:xfrm>
            <a:off x="214537" y="369599"/>
            <a:ext cx="3553899" cy="1143000"/>
          </a:xfrm>
        </p:spPr>
        <p:txBody>
          <a:bodyPr/>
          <a:lstStyle/>
          <a:p>
            <a:br>
              <a:rPr lang="en-US" dirty="0">
                <a:solidFill>
                  <a:schemeClr val="tx1"/>
                </a:solidFill>
                <a:latin typeface="Arial" charset="0"/>
                <a:cs typeface="ＭＳ Ｐゴシック" charset="0"/>
              </a:rPr>
            </a:br>
            <a:r>
              <a:rPr lang="en-US" dirty="0">
                <a:solidFill>
                  <a:schemeClr val="tx1"/>
                </a:solidFill>
                <a:latin typeface="Arial" charset="0"/>
                <a:cs typeface="ＭＳ Ｐゴシック" charset="0"/>
              </a:rPr>
              <a:t>Environment Strategy</a:t>
            </a:r>
            <a:r>
              <a:rPr lang="en-US" dirty="0">
                <a:latin typeface="Arial" charset="0"/>
                <a:cs typeface="ＭＳ Ｐゴシック" charset="0"/>
              </a:rPr>
              <a:t> </a:t>
            </a:r>
            <a:br>
              <a:rPr lang="en-US" dirty="0">
                <a:latin typeface="Arial" charset="0"/>
                <a:cs typeface="ＭＳ Ｐゴシック" charset="0"/>
              </a:rPr>
            </a:br>
            <a:endParaRPr lang="en-US" dirty="0">
              <a:latin typeface="Arial" charset="0"/>
              <a:cs typeface="ＭＳ Ｐゴシック" charset="0"/>
            </a:endParaRPr>
          </a:p>
        </p:txBody>
      </p:sp>
      <p:sp>
        <p:nvSpPr>
          <p:cNvPr id="92163" name="Content Placeholder 2"/>
          <p:cNvSpPr>
            <a:spLocks noGrp="1"/>
          </p:cNvSpPr>
          <p:nvPr>
            <p:ph sz="half" idx="1"/>
          </p:nvPr>
        </p:nvSpPr>
        <p:spPr>
          <a:xfrm>
            <a:off x="214537" y="1856509"/>
            <a:ext cx="3553899" cy="4269654"/>
          </a:xfrm>
        </p:spPr>
        <p:txBody>
          <a:bodyPr/>
          <a:lstStyle/>
          <a:p>
            <a:pPr marL="0" indent="0">
              <a:buNone/>
            </a:pPr>
            <a:r>
              <a:rPr lang="en-US" sz="3200" dirty="0">
                <a:latin typeface="Arial" charset="0"/>
                <a:cs typeface="ＭＳ Ｐゴシック" charset="0"/>
              </a:rPr>
              <a:t>“Extend the classroom beyond</a:t>
            </a:r>
            <a:br>
              <a:rPr lang="en-US" sz="3200" dirty="0">
                <a:latin typeface="Arial" charset="0"/>
                <a:cs typeface="ＭＳ Ｐゴシック" charset="0"/>
              </a:rPr>
            </a:br>
            <a:r>
              <a:rPr lang="en-US" sz="3200" dirty="0">
                <a:latin typeface="Arial" charset="0"/>
                <a:cs typeface="ＭＳ Ｐゴシック" charset="0"/>
              </a:rPr>
              <a:t>its walls” </a:t>
            </a:r>
            <a:r>
              <a:rPr lang="en-US" sz="1800" dirty="0">
                <a:latin typeface="Arial" charset="0"/>
                <a:cs typeface="ＭＳ Ｐゴシック" charset="0"/>
              </a:rPr>
              <a:t>(PCF, Vol. 1, </a:t>
            </a:r>
            <a:br>
              <a:rPr lang="en-US" sz="1800" dirty="0">
                <a:latin typeface="Arial" charset="0"/>
                <a:cs typeface="ＭＳ Ｐゴシック" charset="0"/>
              </a:rPr>
            </a:br>
            <a:r>
              <a:rPr lang="en-US" sz="1800" dirty="0">
                <a:latin typeface="Arial" charset="0"/>
                <a:cs typeface="ＭＳ Ｐゴシック" charset="0"/>
              </a:rPr>
              <a:t>p. 108).</a:t>
            </a:r>
            <a:endParaRPr lang="en-US" dirty="0">
              <a:latin typeface="Arial" charset="0"/>
              <a:cs typeface="ＭＳ Ｐゴシック" charset="0"/>
            </a:endParaRPr>
          </a:p>
        </p:txBody>
      </p:sp>
      <p:pic>
        <p:nvPicPr>
          <p:cNvPr id="4" name="Content Placeholder 3"/>
          <p:cNvPicPr>
            <a:picLocks noGrp="1" noChangeAspect="1"/>
          </p:cNvPicPr>
          <p:nvPr>
            <p:ph sz="half" idx="2"/>
          </p:nvPr>
        </p:nvPicPr>
        <p:blipFill rotWithShape="1">
          <a:blip r:embed="rId3" cstate="email">
            <a:extLst>
              <a:ext uri="{28A0092B-C50C-407E-A947-70E740481C1C}">
                <a14:useLocalDpi xmlns:a14="http://schemas.microsoft.com/office/drawing/2010/main" val="0"/>
              </a:ext>
            </a:extLst>
          </a:blip>
          <a:stretch/>
        </p:blipFill>
        <p:spPr>
          <a:xfrm>
            <a:off x="4033381" y="1"/>
            <a:ext cx="5050544" cy="6858000"/>
          </a:xfrm>
          <a:ln>
            <a:solidFill>
              <a:schemeClr val="tx1"/>
            </a:solidFill>
          </a:ln>
        </p:spPr>
      </p:pic>
      <p:sp>
        <p:nvSpPr>
          <p:cNvPr id="2" name="Slide Number Placeholder 1"/>
          <p:cNvSpPr>
            <a:spLocks noGrp="1"/>
          </p:cNvSpPr>
          <p:nvPr>
            <p:ph type="sldNum" sz="quarter" idx="10"/>
          </p:nvPr>
        </p:nvSpPr>
        <p:spPr/>
        <p:txBody>
          <a:bodyPr/>
          <a:lstStyle/>
          <a:p>
            <a:fld id="{15410E3B-9162-4089-93EA-17B606053D97}" type="slidenum">
              <a:rPr lang="en-US" altLang="en-US" smtClean="0"/>
              <a:pPr/>
              <a:t>46</a:t>
            </a:fld>
            <a:endParaRPr lang="en-US" altLang="en-US"/>
          </a:p>
        </p:txBody>
      </p:sp>
      <p:sp>
        <p:nvSpPr>
          <p:cNvPr id="3" name="TextBox 2"/>
          <p:cNvSpPr txBox="1"/>
          <p:nvPr/>
        </p:nvSpPr>
        <p:spPr>
          <a:xfrm>
            <a:off x="8498354" y="226625"/>
            <a:ext cx="376889" cy="276999"/>
          </a:xfrm>
          <a:prstGeom prst="rect">
            <a:avLst/>
          </a:prstGeom>
          <a:noFill/>
        </p:spPr>
        <p:txBody>
          <a:bodyPr wrap="square" rtlCol="0">
            <a:spAutoFit/>
          </a:bodyPr>
          <a:lstStyle/>
          <a:p>
            <a:r>
              <a:rPr lang="en-US" sz="1200" dirty="0"/>
              <a:t>46</a:t>
            </a:r>
          </a:p>
        </p:txBody>
      </p:sp>
    </p:spTree>
    <p:extLst>
      <p:ext uri="{BB962C8B-B14F-4D97-AF65-F5344CB8AC3E}">
        <p14:creationId xmlns:p14="http://schemas.microsoft.com/office/powerpoint/2010/main" val="8657789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p:txBody>
          <a:bodyPr/>
          <a:lstStyle/>
          <a:p>
            <a:r>
              <a:rPr lang="en-US" dirty="0">
                <a:latin typeface="Arial" charset="0"/>
                <a:cs typeface="ＭＳ Ｐゴシック" charset="0"/>
              </a:rPr>
              <a:t>Foundation 4.2</a:t>
            </a:r>
          </a:p>
        </p:txBody>
      </p:sp>
      <p:pic>
        <p:nvPicPr>
          <p:cNvPr id="94210"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tretch/>
        </p:blipFill>
        <p:spPr>
          <a:xfrm>
            <a:off x="457200" y="1496291"/>
            <a:ext cx="8229600" cy="4733780"/>
          </a:xfrm>
          <a:ln>
            <a:solidFill>
              <a:schemeClr val="tx1"/>
            </a:solidFill>
            <a:miter lim="800000"/>
            <a:headEnd/>
            <a:tailEnd/>
          </a:ln>
        </p:spPr>
      </p:pic>
      <p:sp>
        <p:nvSpPr>
          <p:cNvPr id="2" name="Slide Number Placeholder 1"/>
          <p:cNvSpPr>
            <a:spLocks noGrp="1"/>
          </p:cNvSpPr>
          <p:nvPr>
            <p:ph type="sldNum" sz="quarter" idx="10"/>
          </p:nvPr>
        </p:nvSpPr>
        <p:spPr/>
        <p:txBody>
          <a:bodyPr/>
          <a:lstStyle/>
          <a:p>
            <a:fld id="{15410E3B-9162-4089-93EA-17B606053D97}" type="slidenum">
              <a:rPr lang="en-US" altLang="en-US" smtClean="0"/>
              <a:pPr/>
              <a:t>47</a:t>
            </a:fld>
            <a:endParaRPr lang="en-US" altLang="en-US"/>
          </a:p>
        </p:txBody>
      </p:sp>
    </p:spTree>
    <p:extLst>
      <p:ext uri="{BB962C8B-B14F-4D97-AF65-F5344CB8AC3E}">
        <p14:creationId xmlns:p14="http://schemas.microsoft.com/office/powerpoint/2010/main" val="15939851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6"/>
          <p:cNvSpPr>
            <a:spLocks noGrp="1"/>
          </p:cNvSpPr>
          <p:nvPr>
            <p:ph type="title"/>
          </p:nvPr>
        </p:nvSpPr>
        <p:spPr/>
        <p:txBody>
          <a:bodyPr/>
          <a:lstStyle/>
          <a:p>
            <a:pPr eaLnBrk="1" hangingPunct="1"/>
            <a:r>
              <a:rPr lang="en-US" sz="4000">
                <a:solidFill>
                  <a:schemeClr val="tx1"/>
                </a:solidFill>
                <a:latin typeface="Arial" charset="0"/>
                <a:cs typeface="ＭＳ Ｐゴシック" charset="0"/>
              </a:rPr>
              <a:t>Focused Video Viewing</a:t>
            </a:r>
          </a:p>
        </p:txBody>
      </p:sp>
      <p:sp>
        <p:nvSpPr>
          <p:cNvPr id="96258" name="Content Placeholder 1"/>
          <p:cNvSpPr>
            <a:spLocks noGrp="1"/>
          </p:cNvSpPr>
          <p:nvPr>
            <p:ph idx="1"/>
          </p:nvPr>
        </p:nvSpPr>
        <p:spPr/>
        <p:txBody>
          <a:bodyPr/>
          <a:lstStyle/>
          <a:p>
            <a:pPr marL="0" indent="0" algn="ctr">
              <a:buNone/>
            </a:pPr>
            <a:r>
              <a:rPr lang="en-US" dirty="0">
                <a:latin typeface="Arial" charset="0"/>
                <a:cs typeface="ＭＳ Ｐゴシック" charset="0"/>
              </a:rPr>
              <a:t>Foundations Video Example 4.2</a:t>
            </a:r>
          </a:p>
        </p:txBody>
      </p:sp>
      <p:sp>
        <p:nvSpPr>
          <p:cNvPr id="2" name="Slide Number Placeholder 1"/>
          <p:cNvSpPr>
            <a:spLocks noGrp="1"/>
          </p:cNvSpPr>
          <p:nvPr>
            <p:ph type="sldNum" sz="quarter" idx="10"/>
          </p:nvPr>
        </p:nvSpPr>
        <p:spPr/>
        <p:txBody>
          <a:bodyPr/>
          <a:lstStyle/>
          <a:p>
            <a:fld id="{3DD1D8A4-18A6-4FF6-B04A-C7B283AD30F4}" type="slidenum">
              <a:rPr lang="en-US" altLang="en-US" smtClean="0"/>
              <a:pPr/>
              <a:t>48</a:t>
            </a:fld>
            <a:endParaRPr lang="en-US" altLang="en-US"/>
          </a:p>
        </p:txBody>
      </p:sp>
    </p:spTree>
    <p:extLst>
      <p:ext uri="{BB962C8B-B14F-4D97-AF65-F5344CB8AC3E}">
        <p14:creationId xmlns:p14="http://schemas.microsoft.com/office/powerpoint/2010/main" val="35609499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Alignment to California Kindergarten Standards</a:t>
            </a:r>
          </a:p>
        </p:txBody>
      </p:sp>
      <p:pic>
        <p:nvPicPr>
          <p:cNvPr id="5" name="Content Placeholder 4"/>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tretch/>
        </p:blipFill>
        <p:spPr>
          <a:xfrm>
            <a:off x="1403014" y="1600200"/>
            <a:ext cx="6337972" cy="4525963"/>
          </a:xfrm>
          <a:ln>
            <a:solidFill>
              <a:schemeClr val="tx1"/>
            </a:solidFill>
          </a:ln>
        </p:spPr>
      </p:pic>
      <p:sp>
        <p:nvSpPr>
          <p:cNvPr id="4" name="Slide Number Placeholder 3"/>
          <p:cNvSpPr>
            <a:spLocks noGrp="1"/>
          </p:cNvSpPr>
          <p:nvPr>
            <p:ph type="sldNum" sz="quarter" idx="10"/>
          </p:nvPr>
        </p:nvSpPr>
        <p:spPr/>
        <p:txBody>
          <a:bodyPr/>
          <a:lstStyle/>
          <a:p>
            <a:fld id="{3DD1D8A4-18A6-4FF6-B04A-C7B283AD30F4}" type="slidenum">
              <a:rPr lang="en-US" altLang="en-US" smtClean="0"/>
              <a:pPr/>
              <a:t>49</a:t>
            </a:fld>
            <a:endParaRPr lang="en-US" altLang="en-US"/>
          </a:p>
        </p:txBody>
      </p:sp>
    </p:spTree>
    <p:extLst>
      <p:ext uri="{BB962C8B-B14F-4D97-AF65-F5344CB8AC3E}">
        <p14:creationId xmlns:p14="http://schemas.microsoft.com/office/powerpoint/2010/main" val="3598892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altLang="en-US" sz="4000" dirty="0">
                <a:ea typeface="ＭＳ Ｐゴシック" panose="020B0600070205080204" pitchFamily="34" charset="-128"/>
              </a:rPr>
              <a:t>Why Use the Preschool Learning Foundations for TK?</a:t>
            </a:r>
          </a:p>
        </p:txBody>
      </p:sp>
      <p:sp>
        <p:nvSpPr>
          <p:cNvPr id="3" name="Content Placeholder 2"/>
          <p:cNvSpPr>
            <a:spLocks noGrp="1"/>
          </p:cNvSpPr>
          <p:nvPr>
            <p:ph idx="1"/>
          </p:nvPr>
        </p:nvSpPr>
        <p:spPr>
          <a:xfrm>
            <a:off x="457200" y="1524000"/>
            <a:ext cx="8229600" cy="4702175"/>
          </a:xfrm>
        </p:spPr>
        <p:txBody>
          <a:bodyPr>
            <a:noAutofit/>
          </a:bodyPr>
          <a:lstStyle/>
          <a:p>
            <a:pPr marL="347472" indent="-347472">
              <a:spcBef>
                <a:spcPts val="0"/>
              </a:spcBef>
              <a:spcAft>
                <a:spcPts val="600"/>
              </a:spcAft>
              <a:buNone/>
              <a:defRPr/>
            </a:pPr>
            <a:r>
              <a:rPr lang="en-US" sz="2800" dirty="0">
                <a:cs typeface="ＭＳ Ｐゴシック" charset="0"/>
              </a:rPr>
              <a:t>CA Law (EC 48000):</a:t>
            </a:r>
          </a:p>
          <a:p>
            <a:pPr marL="347472" indent="-347472">
              <a:spcBef>
                <a:spcPts val="0"/>
              </a:spcBef>
              <a:spcAft>
                <a:spcPts val="600"/>
              </a:spcAft>
              <a:defRPr/>
            </a:pPr>
            <a:r>
              <a:rPr lang="en-US" sz="2800" dirty="0">
                <a:cs typeface="ＭＳ Ｐゴシック" charset="0"/>
              </a:rPr>
              <a:t>Transitional kindergarten is the first year of a two-year kindergarten program that uses a modified kindergarten curriculum that is age and developmentally appropriate.</a:t>
            </a:r>
          </a:p>
          <a:p>
            <a:pPr marL="347472" indent="-347472">
              <a:spcBef>
                <a:spcPts val="0"/>
              </a:spcBef>
              <a:spcAft>
                <a:spcPts val="600"/>
              </a:spcAft>
              <a:defRPr/>
            </a:pPr>
            <a:r>
              <a:rPr lang="en-US" sz="2800" dirty="0">
                <a:cs typeface="ＭＳ Ｐゴシック" charset="0"/>
              </a:rPr>
              <a:t>Transitional kindergarten programs are intended,</a:t>
            </a:r>
            <a:r>
              <a:rPr lang="en-US" sz="2800" dirty="0"/>
              <a:t> by legislative action,</a:t>
            </a:r>
            <a:r>
              <a:rPr lang="en-US" sz="2800" dirty="0">
                <a:cs typeface="ＭＳ Ｐゴシック" charset="0"/>
              </a:rPr>
              <a:t> to be aligned to the California Preschool Learning Foundations developed by the California Department of Education.</a:t>
            </a:r>
          </a:p>
        </p:txBody>
      </p:sp>
    </p:spTree>
    <p:extLst>
      <p:ext uri="{BB962C8B-B14F-4D97-AF65-F5344CB8AC3E}">
        <p14:creationId xmlns:p14="http://schemas.microsoft.com/office/powerpoint/2010/main" val="5482105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creen Shot 2016-06-22 at 8.12.06 AM.png"/>
          <p:cNvPicPr>
            <a:picLocks noGrp="1" noChangeAspect="1"/>
          </p:cNvPicPr>
          <p:nvPr>
            <p:ph sz="half" idx="1"/>
          </p:nvPr>
        </p:nvPicPr>
        <p:blipFill rotWithShape="1">
          <a:blip r:embed="rId3" cstate="email">
            <a:extLst>
              <a:ext uri="{28A0092B-C50C-407E-A947-70E740481C1C}">
                <a14:useLocalDpi xmlns:a14="http://schemas.microsoft.com/office/drawing/2010/main" val="0"/>
              </a:ext>
            </a:extLst>
          </a:blip>
          <a:srcRect/>
          <a:stretch/>
        </p:blipFill>
        <p:spPr>
          <a:xfrm>
            <a:off x="-1" y="0"/>
            <a:ext cx="9181315" cy="6867526"/>
          </a:xfrm>
        </p:spPr>
      </p:pic>
      <p:sp>
        <p:nvSpPr>
          <p:cNvPr id="67587" name="Rectangle 4"/>
          <p:cNvSpPr>
            <a:spLocks noGrp="1" noChangeArrowheads="1"/>
          </p:cNvSpPr>
          <p:nvPr>
            <p:ph type="title"/>
          </p:nvPr>
        </p:nvSpPr>
        <p:spPr>
          <a:xfrm>
            <a:off x="108154" y="18999"/>
            <a:ext cx="9035846" cy="679091"/>
          </a:xfrm>
          <a:noFill/>
        </p:spPr>
        <p:txBody>
          <a:bodyPr/>
          <a:lstStyle/>
          <a:p>
            <a:pPr algn="r"/>
            <a:r>
              <a:rPr lang="en-US" sz="4000" dirty="0">
                <a:solidFill>
                  <a:schemeClr val="bg1"/>
                </a:solidFill>
                <a:effectLst>
                  <a:outerShdw blurRad="38100" dist="38100" dir="2700000" algn="tl">
                    <a:srgbClr val="000000"/>
                  </a:outerShdw>
                </a:effectLst>
                <a:latin typeface="Arial" charset="0"/>
                <a:cs typeface="ＭＳ Ｐゴシック" charset="0"/>
              </a:rPr>
              <a:t>Interaction and Strategy</a:t>
            </a:r>
          </a:p>
        </p:txBody>
      </p:sp>
      <p:sp>
        <p:nvSpPr>
          <p:cNvPr id="67588" name="Rectangle 6"/>
          <p:cNvSpPr>
            <a:spLocks noGrp="1" noChangeArrowheads="1"/>
          </p:cNvSpPr>
          <p:nvPr>
            <p:ph sz="half" idx="2"/>
          </p:nvPr>
        </p:nvSpPr>
        <p:spPr>
          <a:xfrm>
            <a:off x="4821382" y="1579417"/>
            <a:ext cx="4322619" cy="5307107"/>
          </a:xfrm>
          <a:solidFill>
            <a:schemeClr val="tx2">
              <a:lumMod val="75000"/>
              <a:alpha val="49000"/>
            </a:schemeClr>
          </a:solidFill>
        </p:spPr>
        <p:txBody>
          <a:bodyPr/>
          <a:lstStyle/>
          <a:p>
            <a:pPr marL="0" indent="0">
              <a:lnSpc>
                <a:spcPct val="90000"/>
              </a:lnSpc>
              <a:buNone/>
            </a:pPr>
            <a:r>
              <a:rPr lang="en-US" sz="3200" b="1" dirty="0">
                <a:solidFill>
                  <a:schemeClr val="bg1"/>
                </a:solidFill>
                <a:effectLst>
                  <a:outerShdw blurRad="38100" dist="38100" dir="2700000" algn="tl">
                    <a:srgbClr val="000000"/>
                  </a:outerShdw>
                </a:effectLst>
                <a:latin typeface="Arial" charset="0"/>
                <a:cs typeface="ＭＳ Ｐゴシック" charset="0"/>
              </a:rPr>
              <a:t>Read information books:</a:t>
            </a:r>
          </a:p>
          <a:p>
            <a:pPr>
              <a:lnSpc>
                <a:spcPct val="90000"/>
              </a:lnSpc>
            </a:pPr>
            <a:r>
              <a:rPr lang="en-US" sz="3200" b="1" dirty="0">
                <a:solidFill>
                  <a:schemeClr val="bg1"/>
                </a:solidFill>
                <a:effectLst>
                  <a:outerShdw blurRad="38100" dist="38100" dir="2700000" algn="tl">
                    <a:srgbClr val="000000"/>
                  </a:outerShdw>
                </a:effectLst>
                <a:latin typeface="Arial" charset="0"/>
                <a:cs typeface="Arial" charset="0"/>
              </a:rPr>
              <a:t>To support children’</a:t>
            </a:r>
            <a:r>
              <a:rPr lang="en-US" altLang="ja-JP" sz="3200" b="1" dirty="0">
                <a:solidFill>
                  <a:schemeClr val="bg1"/>
                </a:solidFill>
                <a:effectLst>
                  <a:outerShdw blurRad="38100" dist="38100" dir="2700000" algn="tl">
                    <a:srgbClr val="000000"/>
                  </a:outerShdw>
                </a:effectLst>
                <a:latin typeface="Arial" charset="0"/>
                <a:cs typeface="Arial" charset="0"/>
              </a:rPr>
              <a:t>s current interests </a:t>
            </a:r>
          </a:p>
          <a:p>
            <a:pPr>
              <a:lnSpc>
                <a:spcPct val="90000"/>
              </a:lnSpc>
            </a:pPr>
            <a:r>
              <a:rPr lang="en-US" sz="3200" b="1" dirty="0">
                <a:solidFill>
                  <a:schemeClr val="bg1"/>
                </a:solidFill>
                <a:effectLst>
                  <a:outerShdw blurRad="38100" dist="38100" dir="2700000" algn="tl">
                    <a:srgbClr val="000000"/>
                  </a:outerShdw>
                </a:effectLst>
                <a:latin typeface="Arial" charset="0"/>
                <a:cs typeface="Arial" charset="0"/>
              </a:rPr>
              <a:t>In conjunction with firsthand experiences </a:t>
            </a:r>
          </a:p>
          <a:p>
            <a:pPr>
              <a:lnSpc>
                <a:spcPct val="90000"/>
              </a:lnSpc>
            </a:pPr>
            <a:r>
              <a:rPr lang="en-US" sz="3200" b="1" dirty="0">
                <a:solidFill>
                  <a:schemeClr val="bg1"/>
                </a:solidFill>
                <a:effectLst>
                  <a:outerShdw blurRad="38100" dist="38100" dir="2700000" algn="tl">
                    <a:srgbClr val="000000"/>
                  </a:outerShdw>
                </a:effectLst>
                <a:latin typeface="Arial" charset="0"/>
                <a:cs typeface="Arial" charset="0"/>
              </a:rPr>
              <a:t>In the context of children’s</a:t>
            </a:r>
            <a:r>
              <a:rPr lang="en-US" altLang="ja-JP" sz="3200" b="1" dirty="0">
                <a:solidFill>
                  <a:schemeClr val="bg1"/>
                </a:solidFill>
                <a:effectLst>
                  <a:outerShdw blurRad="38100" dist="38100" dir="2700000" algn="tl">
                    <a:srgbClr val="000000"/>
                  </a:outerShdw>
                </a:effectLst>
                <a:latin typeface="Arial" charset="0"/>
                <a:cs typeface="Arial" charset="0"/>
              </a:rPr>
              <a:t> families </a:t>
            </a:r>
            <a:r>
              <a:rPr lang="en-US" sz="3200" dirty="0">
                <a:solidFill>
                  <a:schemeClr val="bg1"/>
                </a:solidFill>
                <a:effectLst>
                  <a:outerShdw blurRad="38100" dist="38100" dir="2700000" algn="tl">
                    <a:srgbClr val="000000"/>
                  </a:outerShdw>
                </a:effectLst>
                <a:latin typeface="Arial" charset="0"/>
                <a:cs typeface="Arial" charset="0"/>
              </a:rPr>
              <a:t> </a:t>
            </a:r>
          </a:p>
          <a:p>
            <a:pPr marL="225425" indent="0">
              <a:lnSpc>
                <a:spcPct val="90000"/>
              </a:lnSpc>
              <a:buNone/>
            </a:pPr>
            <a:r>
              <a:rPr lang="en-US" sz="3200" dirty="0">
                <a:solidFill>
                  <a:schemeClr val="bg1"/>
                </a:solidFill>
                <a:effectLst>
                  <a:outerShdw blurRad="38100" dist="38100" dir="2700000" algn="tl">
                    <a:srgbClr val="000000"/>
                  </a:outerShdw>
                </a:effectLst>
                <a:latin typeface="Arial" charset="0"/>
                <a:cs typeface="Arial" charset="0"/>
              </a:rPr>
              <a:t>  </a:t>
            </a:r>
            <a:r>
              <a:rPr lang="en-US" sz="2400" dirty="0">
                <a:solidFill>
                  <a:schemeClr val="bg1"/>
                </a:solidFill>
                <a:effectLst>
                  <a:outerShdw blurRad="38100" dist="38100" dir="2700000" algn="tl">
                    <a:srgbClr val="000000"/>
                  </a:outerShdw>
                </a:effectLst>
                <a:latin typeface="Arial" charset="0"/>
                <a:cs typeface="Arial" charset="0"/>
              </a:rPr>
              <a:t>(PCF, Vol. 1, p. 149)</a:t>
            </a:r>
          </a:p>
          <a:p>
            <a:pPr lvl="1">
              <a:lnSpc>
                <a:spcPct val="90000"/>
              </a:lnSpc>
              <a:buFontTx/>
              <a:buNone/>
            </a:pPr>
            <a:endParaRPr lang="en-US" dirty="0">
              <a:solidFill>
                <a:schemeClr val="bg1"/>
              </a:solidFill>
              <a:effectLst>
                <a:outerShdw blurRad="38100" dist="38100" dir="2700000" algn="tl">
                  <a:srgbClr val="000000"/>
                </a:outerShdw>
              </a:effectLst>
              <a:latin typeface="Arial" charset="0"/>
              <a:cs typeface="Arial" charset="0"/>
            </a:endParaRPr>
          </a:p>
        </p:txBody>
      </p:sp>
      <p:sp>
        <p:nvSpPr>
          <p:cNvPr id="2" name="Slide Number Placeholder 1"/>
          <p:cNvSpPr>
            <a:spLocks noGrp="1"/>
          </p:cNvSpPr>
          <p:nvPr>
            <p:ph type="sldNum" sz="quarter" idx="10"/>
          </p:nvPr>
        </p:nvSpPr>
        <p:spPr/>
        <p:txBody>
          <a:bodyPr/>
          <a:lstStyle/>
          <a:p>
            <a:fld id="{E5EF1F58-297D-44FB-84ED-1B63DB0C2A7A}" type="slidenum">
              <a:rPr lang="en-US" altLang="en-US" smtClean="0"/>
              <a:pPr/>
              <a:t>50</a:t>
            </a:fld>
            <a:endParaRPr lang="en-US" altLang="en-US"/>
          </a:p>
        </p:txBody>
      </p:sp>
      <p:sp>
        <p:nvSpPr>
          <p:cNvPr id="7" name="Rectangle 6"/>
          <p:cNvSpPr>
            <a:spLocks noChangeArrowheads="1"/>
          </p:cNvSpPr>
          <p:nvPr/>
        </p:nvSpPr>
        <p:spPr bwMode="auto">
          <a:xfrm>
            <a:off x="0" y="6558075"/>
            <a:ext cx="4188542" cy="230832"/>
          </a:xfrm>
          <a:prstGeom prst="rect">
            <a:avLst/>
          </a:prstGeom>
          <a:noFill/>
          <a:ln w="9525">
            <a:noFill/>
            <a:miter lim="800000"/>
            <a:headEnd/>
            <a:tailEnd/>
          </a:ln>
          <a:effectLst/>
        </p:spPr>
        <p:txBody>
          <a:bodyPr wrap="square" anchor="ctr">
            <a:spAutoFit/>
          </a:bodyPr>
          <a:lstStyle/>
          <a:p>
            <a:pPr algn="ctr"/>
            <a:r>
              <a:rPr lang="en-US" sz="900" dirty="0">
                <a:solidFill>
                  <a:schemeClr val="bg1"/>
                </a:solidFill>
              </a:rPr>
              <a:t>© 2017 California Department of Education</a:t>
            </a:r>
          </a:p>
        </p:txBody>
      </p:sp>
    </p:spTree>
    <p:extLst>
      <p:ext uri="{BB962C8B-B14F-4D97-AF65-F5344CB8AC3E}">
        <p14:creationId xmlns:p14="http://schemas.microsoft.com/office/powerpoint/2010/main" val="2728144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4"/>
          <p:cNvSpPr>
            <a:spLocks noGrp="1" noChangeArrowheads="1"/>
          </p:cNvSpPr>
          <p:nvPr>
            <p:ph type="title"/>
          </p:nvPr>
        </p:nvSpPr>
        <p:spPr/>
        <p:txBody>
          <a:bodyPr/>
          <a:lstStyle/>
          <a:p>
            <a:br>
              <a:rPr lang="en-US" dirty="0">
                <a:solidFill>
                  <a:srgbClr val="000000"/>
                </a:solidFill>
                <a:effectLst>
                  <a:outerShdw blurRad="38100" dist="38100" dir="2700000" algn="tl">
                    <a:srgbClr val="FFFFFF"/>
                  </a:outerShdw>
                </a:effectLst>
                <a:latin typeface="Arial" charset="0"/>
                <a:cs typeface="ＭＳ Ｐゴシック" charset="0"/>
              </a:rPr>
            </a:br>
            <a:r>
              <a:rPr lang="en-US" dirty="0">
                <a:solidFill>
                  <a:srgbClr val="000000"/>
                </a:solidFill>
                <a:latin typeface="Arial" charset="0"/>
                <a:cs typeface="ＭＳ Ｐゴシック" charset="0"/>
              </a:rPr>
              <a:t>Environment Interaction </a:t>
            </a:r>
            <a:br>
              <a:rPr lang="en-US" dirty="0">
                <a:solidFill>
                  <a:srgbClr val="000000"/>
                </a:solidFill>
                <a:latin typeface="Arial" charset="0"/>
                <a:cs typeface="ＭＳ Ｐゴシック" charset="0"/>
              </a:rPr>
            </a:br>
            <a:r>
              <a:rPr lang="en-US" dirty="0">
                <a:solidFill>
                  <a:srgbClr val="000000"/>
                </a:solidFill>
                <a:latin typeface="Arial" charset="0"/>
                <a:cs typeface="ＭＳ Ｐゴシック" charset="0"/>
              </a:rPr>
              <a:t>and Strategies</a:t>
            </a:r>
            <a:br>
              <a:rPr lang="en-US" dirty="0">
                <a:solidFill>
                  <a:srgbClr val="000000"/>
                </a:solidFill>
                <a:effectLst>
                  <a:outerShdw blurRad="38100" dist="38100" dir="2700000" algn="tl">
                    <a:srgbClr val="FFFFFF"/>
                  </a:outerShdw>
                </a:effectLst>
                <a:latin typeface="Arial" charset="0"/>
                <a:cs typeface="ＭＳ Ｐゴシック" charset="0"/>
              </a:rPr>
            </a:br>
            <a:endParaRPr lang="en-US" dirty="0">
              <a:solidFill>
                <a:srgbClr val="000000"/>
              </a:solidFill>
              <a:effectLst>
                <a:outerShdw blurRad="38100" dist="38100" dir="2700000" algn="tl">
                  <a:srgbClr val="FFFFFF"/>
                </a:outerShdw>
              </a:effectLst>
              <a:latin typeface="Arial" charset="0"/>
              <a:cs typeface="ＭＳ Ｐゴシック" charset="0"/>
            </a:endParaRPr>
          </a:p>
        </p:txBody>
      </p:sp>
      <p:sp>
        <p:nvSpPr>
          <p:cNvPr id="2" name="Text Placeholder 1"/>
          <p:cNvSpPr>
            <a:spLocks noGrp="1"/>
          </p:cNvSpPr>
          <p:nvPr>
            <p:ph sz="half" idx="1"/>
          </p:nvPr>
        </p:nvSpPr>
        <p:spPr>
          <a:xfrm>
            <a:off x="226193" y="1674637"/>
            <a:ext cx="4913697" cy="4525963"/>
          </a:xfrm>
        </p:spPr>
        <p:txBody>
          <a:bodyPr/>
          <a:lstStyle/>
          <a:p>
            <a:pPr marL="0" indent="0">
              <a:buNone/>
            </a:pPr>
            <a:r>
              <a:rPr lang="en-US" sz="2800" dirty="0"/>
              <a:t>“Include information books among the materials utilized for science activities and other hands-on </a:t>
            </a:r>
            <a:r>
              <a:rPr lang="en-US" dirty="0"/>
              <a:t>experiences” </a:t>
            </a:r>
            <a:r>
              <a:rPr lang="en-US" sz="1800" dirty="0"/>
              <a:t>(PCF, Vol. 1, p.149).</a:t>
            </a:r>
          </a:p>
          <a:p>
            <a:pPr marL="0" indent="0">
              <a:buNone/>
            </a:pPr>
            <a:endParaRPr lang="en-US" sz="1800" kern="1200" dirty="0">
              <a:latin typeface="Arial" charset="0"/>
              <a:cs typeface="ＭＳ Ｐゴシック" charset="0"/>
            </a:endParaRPr>
          </a:p>
          <a:p>
            <a:pPr marL="0" indent="0">
              <a:buNone/>
            </a:pPr>
            <a:r>
              <a:rPr lang="en-US" sz="2800" kern="1200" dirty="0">
                <a:latin typeface="Arial" charset="0"/>
                <a:cs typeface="ＭＳ Ｐゴシック" charset="0"/>
              </a:rPr>
              <a:t>“Plan for children to use information gained from an information book” </a:t>
            </a:r>
            <a:br>
              <a:rPr lang="en-US" sz="2800" kern="1200" dirty="0">
                <a:latin typeface="Arial" charset="0"/>
                <a:cs typeface="ＭＳ Ｐゴシック" charset="0"/>
              </a:rPr>
            </a:br>
            <a:r>
              <a:rPr lang="en-US" sz="1800" dirty="0"/>
              <a:t>(PCF, Vol. 1, p. 150).</a:t>
            </a:r>
            <a:endParaRPr lang="en-US" dirty="0"/>
          </a:p>
          <a:p>
            <a:pPr marL="0" indent="0">
              <a:buNone/>
            </a:pPr>
            <a:endParaRPr lang="en-US" dirty="0">
              <a:cs typeface="ＭＳ Ｐゴシック" charset="0"/>
            </a:endParaRPr>
          </a:p>
          <a:p>
            <a:pPr marL="0" indent="0">
              <a:buNone/>
            </a:pPr>
            <a:r>
              <a:rPr lang="en-US" sz="2400" dirty="0"/>
              <a:t>    </a:t>
            </a:r>
          </a:p>
        </p:txBody>
      </p:sp>
      <p:sp>
        <p:nvSpPr>
          <p:cNvPr id="4" name="Slide Number Placeholder 3"/>
          <p:cNvSpPr>
            <a:spLocks noGrp="1"/>
          </p:cNvSpPr>
          <p:nvPr>
            <p:ph type="sldNum" sz="quarter" idx="10"/>
          </p:nvPr>
        </p:nvSpPr>
        <p:spPr/>
        <p:txBody>
          <a:bodyPr/>
          <a:lstStyle/>
          <a:p>
            <a:fld id="{CDFC3040-71D6-4951-B826-5E93683D7415}" type="slidenum">
              <a:rPr lang="en-US" altLang="en-US" smtClean="0"/>
              <a:pPr/>
              <a:t>51</a:t>
            </a:fld>
            <a:endParaRPr lang="en-US" altLang="en-US"/>
          </a:p>
        </p:txBody>
      </p:sp>
      <p:pic>
        <p:nvPicPr>
          <p:cNvPr id="9" name="Content Placeholder 4" descr="Screen Shot 2016-06-13 at 4.13.05 PM.png"/>
          <p:cNvPicPr>
            <a:picLocks noGrp="1" noChangeAspect="1"/>
          </p:cNvPicPr>
          <p:nvPr>
            <p:ph sz="half" idx="2"/>
          </p:nvPr>
        </p:nvPicPr>
        <p:blipFill rotWithShape="1">
          <a:blip r:embed="rId3" cstate="email">
            <a:extLst>
              <a:ext uri="{28A0092B-C50C-407E-A947-70E740481C1C}">
                <a14:useLocalDpi xmlns:a14="http://schemas.microsoft.com/office/drawing/2010/main" val="0"/>
              </a:ext>
            </a:extLst>
          </a:blip>
          <a:srcRect/>
          <a:stretch/>
        </p:blipFill>
        <p:spPr bwMode="auto">
          <a:xfrm>
            <a:off x="5139890" y="1766704"/>
            <a:ext cx="3701176" cy="4562449"/>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081813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p:txBody>
          <a:bodyPr/>
          <a:lstStyle/>
          <a:p>
            <a:r>
              <a:rPr lang="en-US" sz="4000" dirty="0">
                <a:latin typeface="Arial" charset="0"/>
                <a:cs typeface="ＭＳ Ｐゴシック" charset="0"/>
              </a:rPr>
              <a:t>Integrate Learning with </a:t>
            </a:r>
            <a:br>
              <a:rPr lang="en-US" sz="4000" dirty="0">
                <a:latin typeface="Arial" charset="0"/>
                <a:cs typeface="ＭＳ Ｐゴシック" charset="0"/>
              </a:rPr>
            </a:br>
            <a:r>
              <a:rPr lang="en-US" sz="4000" dirty="0">
                <a:latin typeface="Arial" charset="0"/>
                <a:cs typeface="ＭＳ Ｐゴシック" charset="0"/>
              </a:rPr>
              <a:t>Informational Text Opportunities</a:t>
            </a:r>
          </a:p>
        </p:txBody>
      </p:sp>
      <p:sp>
        <p:nvSpPr>
          <p:cNvPr id="104450" name="Rectangle 3"/>
          <p:cNvSpPr>
            <a:spLocks noGrp="1" noChangeArrowheads="1"/>
          </p:cNvSpPr>
          <p:nvPr>
            <p:ph sz="half" idx="1"/>
          </p:nvPr>
        </p:nvSpPr>
        <p:spPr>
          <a:xfrm>
            <a:off x="457200" y="1887214"/>
            <a:ext cx="3810000" cy="4238949"/>
          </a:xfrm>
        </p:spPr>
        <p:txBody>
          <a:bodyPr/>
          <a:lstStyle/>
          <a:p>
            <a:pPr marL="0" lvl="1" indent="0">
              <a:buNone/>
            </a:pPr>
            <a:r>
              <a:rPr lang="en-US" sz="2700" dirty="0">
                <a:latin typeface="Arial" charset="0"/>
                <a:cs typeface="Arial" charset="0"/>
              </a:rPr>
              <a:t>Information books, placed in the indoor science area as well as outside in suitable tubs or on a cart, extend children's firsthand science experiences” </a:t>
            </a:r>
            <a:r>
              <a:rPr lang="en-US" sz="1800" dirty="0">
                <a:latin typeface="Arial" charset="0"/>
                <a:cs typeface="Arial" charset="0"/>
              </a:rPr>
              <a:t>(PCF, Vol. 1, p. 107).</a:t>
            </a:r>
          </a:p>
        </p:txBody>
      </p:sp>
      <p:sp>
        <p:nvSpPr>
          <p:cNvPr id="2" name="Slide Number Placeholder 1"/>
          <p:cNvSpPr>
            <a:spLocks noGrp="1"/>
          </p:cNvSpPr>
          <p:nvPr>
            <p:ph type="sldNum" sz="quarter" idx="10"/>
          </p:nvPr>
        </p:nvSpPr>
        <p:spPr/>
        <p:txBody>
          <a:bodyPr/>
          <a:lstStyle/>
          <a:p>
            <a:fld id="{E5EF1F58-297D-44FB-84ED-1B63DB0C2A7A}" type="slidenum">
              <a:rPr lang="en-US" altLang="en-US" smtClean="0"/>
              <a:pPr/>
              <a:t>52</a:t>
            </a:fld>
            <a:endParaRPr lang="en-US" altLang="en-US"/>
          </a:p>
        </p:txBody>
      </p:sp>
      <p:pic>
        <p:nvPicPr>
          <p:cNvPr id="7" name="Picture 1">
            <a:extLst>
              <a:ext uri="{FF2B5EF4-FFF2-40B4-BE49-F238E27FC236}">
                <a16:creationId xmlns:a16="http://schemas.microsoft.com/office/drawing/2014/main" id="{0FF3AA76-5744-441C-8AE7-A5C36486572C}"/>
              </a:ext>
            </a:extLst>
          </p:cNvPr>
          <p:cNvPicPr>
            <a:picLocks noGrp="1" noChangeAspect="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bwMode="auto">
          <a:xfrm>
            <a:off x="4267200" y="1887214"/>
            <a:ext cx="4419600" cy="4324758"/>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631002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7E6C2">
            <a:alpha val="70979"/>
          </a:srgbClr>
        </a:solidFill>
        <a:effectLst/>
      </p:bgPr>
    </p:bg>
    <p:spTree>
      <p:nvGrpSpPr>
        <p:cNvPr id="1" name=""/>
        <p:cNvGrpSpPr/>
        <p:nvPr/>
      </p:nvGrpSpPr>
      <p:grpSpPr>
        <a:xfrm>
          <a:off x="0" y="0"/>
          <a:ext cx="0" cy="0"/>
          <a:chOff x="0" y="0"/>
          <a:chExt cx="0" cy="0"/>
        </a:xfrm>
      </p:grpSpPr>
      <p:sp>
        <p:nvSpPr>
          <p:cNvPr id="100353" name="Title 1"/>
          <p:cNvSpPr>
            <a:spLocks noGrp="1"/>
          </p:cNvSpPr>
          <p:nvPr>
            <p:ph type="title" sz="quarter"/>
          </p:nvPr>
        </p:nvSpPr>
        <p:spPr>
          <a:xfrm>
            <a:off x="401630" y="336074"/>
            <a:ext cx="3641701" cy="983377"/>
          </a:xfrm>
        </p:spPr>
        <p:txBody>
          <a:bodyPr/>
          <a:lstStyle/>
          <a:p>
            <a:r>
              <a:rPr lang="en-US" sz="3600" dirty="0">
                <a:latin typeface="Arial" charset="0"/>
                <a:cs typeface="ＭＳ Ｐゴシック" charset="0"/>
              </a:rPr>
              <a:t>Model Authentic Use</a:t>
            </a:r>
          </a:p>
        </p:txBody>
      </p:sp>
      <p:sp>
        <p:nvSpPr>
          <p:cNvPr id="100354" name="Text Placeholder 3"/>
          <p:cNvSpPr>
            <a:spLocks noGrp="1"/>
          </p:cNvSpPr>
          <p:nvPr>
            <p:ph sz="quarter" idx="2"/>
          </p:nvPr>
        </p:nvSpPr>
        <p:spPr>
          <a:xfrm>
            <a:off x="401630" y="1474125"/>
            <a:ext cx="3641702" cy="4622749"/>
          </a:xfrm>
        </p:spPr>
        <p:txBody>
          <a:bodyPr/>
          <a:lstStyle/>
          <a:p>
            <a:pPr marL="115888" indent="0">
              <a:buNone/>
            </a:pPr>
            <a:r>
              <a:rPr lang="en-US" dirty="0">
                <a:latin typeface="Arial" charset="0"/>
                <a:cs typeface="ＭＳ Ｐゴシック" charset="0"/>
              </a:rPr>
              <a:t>Invite families to bring in: </a:t>
            </a:r>
          </a:p>
          <a:p>
            <a:pPr marL="458788"/>
            <a:r>
              <a:rPr lang="en-US" sz="2800" dirty="0">
                <a:latin typeface="Arial" charset="0"/>
                <a:cs typeface="Arial" charset="0"/>
              </a:rPr>
              <a:t>Newspapers</a:t>
            </a:r>
          </a:p>
          <a:p>
            <a:pPr marL="458788"/>
            <a:r>
              <a:rPr lang="en-US" sz="2800" dirty="0">
                <a:latin typeface="Arial" charset="0"/>
                <a:cs typeface="Arial" charset="0"/>
              </a:rPr>
              <a:t>Food ads</a:t>
            </a:r>
          </a:p>
          <a:p>
            <a:pPr marL="458788"/>
            <a:r>
              <a:rPr lang="en-US" sz="2800" dirty="0">
                <a:latin typeface="Arial" charset="0"/>
                <a:cs typeface="Arial" charset="0"/>
              </a:rPr>
              <a:t>Restaurant takeout menus</a:t>
            </a:r>
          </a:p>
          <a:p>
            <a:pPr marL="458788"/>
            <a:r>
              <a:rPr lang="en-US" sz="2800" dirty="0">
                <a:latin typeface="Arial" charset="0"/>
                <a:cs typeface="Arial" charset="0"/>
              </a:rPr>
              <a:t>Children’s magazines</a:t>
            </a:r>
          </a:p>
          <a:p>
            <a:pPr marL="458788"/>
            <a:r>
              <a:rPr lang="en-US" sz="2800" dirty="0">
                <a:latin typeface="Arial" charset="0"/>
                <a:cs typeface="Arial" charset="0"/>
              </a:rPr>
              <a:t>Food coupons </a:t>
            </a:r>
          </a:p>
          <a:p>
            <a:pPr marL="115888" indent="0">
              <a:buNone/>
            </a:pPr>
            <a:r>
              <a:rPr lang="en-US" sz="2800" dirty="0">
                <a:latin typeface="Arial" charset="0"/>
                <a:cs typeface="Arial" charset="0"/>
              </a:rPr>
              <a:t>	</a:t>
            </a:r>
            <a:r>
              <a:rPr lang="en-US" sz="1800" dirty="0">
                <a:latin typeface="Arial" charset="0"/>
                <a:cs typeface="Arial" charset="0"/>
              </a:rPr>
              <a:t>(PCF, Vol. 1, p. 150)</a:t>
            </a:r>
            <a:endParaRPr lang="en-US" sz="1800" dirty="0">
              <a:latin typeface="Arial" charset="0"/>
              <a:cs typeface="ＭＳ Ｐゴシック" charset="0"/>
            </a:endParaRPr>
          </a:p>
        </p:txBody>
      </p:sp>
      <p:sp>
        <p:nvSpPr>
          <p:cNvPr id="2" name="Slide Number Placeholder 1"/>
          <p:cNvSpPr>
            <a:spLocks noGrp="1"/>
          </p:cNvSpPr>
          <p:nvPr>
            <p:ph type="sldNum" sz="quarter" idx="10"/>
          </p:nvPr>
        </p:nvSpPr>
        <p:spPr/>
        <p:txBody>
          <a:bodyPr/>
          <a:lstStyle/>
          <a:p>
            <a:fld id="{E5EF1F58-297D-44FB-84ED-1B63DB0C2A7A}" type="slidenum">
              <a:rPr lang="en-US" altLang="en-US" smtClean="0"/>
              <a:pPr/>
              <a:t>53</a:t>
            </a:fld>
            <a:endParaRPr lang="en-US" altLang="en-US"/>
          </a:p>
        </p:txBody>
      </p:sp>
      <p:sp>
        <p:nvSpPr>
          <p:cNvPr id="8" name="Rectangle 7"/>
          <p:cNvSpPr>
            <a:spLocks noChangeArrowheads="1"/>
          </p:cNvSpPr>
          <p:nvPr/>
        </p:nvSpPr>
        <p:spPr bwMode="auto">
          <a:xfrm>
            <a:off x="0" y="6574300"/>
            <a:ext cx="9144000" cy="230832"/>
          </a:xfrm>
          <a:prstGeom prst="rect">
            <a:avLst/>
          </a:prstGeom>
          <a:solidFill>
            <a:srgbClr val="F7E6C2"/>
          </a:solidFill>
          <a:ln w="9525">
            <a:noFill/>
            <a:miter lim="800000"/>
            <a:headEnd/>
            <a:tailEnd/>
          </a:ln>
          <a:effectLst/>
        </p:spPr>
        <p:txBody>
          <a:bodyPr wrap="square" anchor="ctr">
            <a:spAutoFit/>
          </a:bodyPr>
          <a:lstStyle/>
          <a:p>
            <a:pPr algn="ctr"/>
            <a:r>
              <a:rPr lang="en-US" sz="900" dirty="0"/>
              <a:t>© 2017 California Department of Education</a:t>
            </a:r>
          </a:p>
        </p:txBody>
      </p:sp>
      <p:pic>
        <p:nvPicPr>
          <p:cNvPr id="9" name="Content Placeholder 7"/>
          <p:cNvPicPr>
            <a:picLocks noGrp="1" noChangeAspect="1"/>
          </p:cNvPicPr>
          <p:nvPr>
            <p:ph sz="quarter" idx="1"/>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461302" y="393720"/>
            <a:ext cx="4154369" cy="5452612"/>
          </a:xfrm>
          <a:prstGeom prst="rect">
            <a:avLst/>
          </a:prstGeom>
          <a:ln>
            <a:solidFill>
              <a:schemeClr val="tx1"/>
            </a:solidFill>
          </a:ln>
        </p:spPr>
      </p:pic>
      <p:sp>
        <p:nvSpPr>
          <p:cNvPr id="3" name="Content Placeholder 2"/>
          <p:cNvSpPr>
            <a:spLocks noGrp="1"/>
          </p:cNvSpPr>
          <p:nvPr>
            <p:ph sz="quarter" idx="3"/>
          </p:nvPr>
        </p:nvSpPr>
        <p:spPr>
          <a:xfrm>
            <a:off x="4043333" y="5256397"/>
            <a:ext cx="4990308" cy="1179871"/>
          </a:xfrm>
          <a:solidFill>
            <a:schemeClr val="bg1"/>
          </a:solidFill>
          <a:ln>
            <a:solidFill>
              <a:schemeClr val="tx1"/>
            </a:solidFill>
          </a:ln>
        </p:spPr>
        <p:txBody>
          <a:bodyPr/>
          <a:lstStyle/>
          <a:p>
            <a:pPr marL="0" indent="0">
              <a:buNone/>
            </a:pPr>
            <a:r>
              <a:rPr lang="en-US" sz="2400" b="1" dirty="0">
                <a:latin typeface="Arial" charset="0"/>
                <a:cs typeface="ＭＳ Ｐゴシック" charset="0"/>
              </a:rPr>
              <a:t>“Model authentic uses of book and </a:t>
            </a:r>
            <a:r>
              <a:rPr lang="en-US" sz="2400" b="1" dirty="0" err="1">
                <a:latin typeface="Arial" charset="0"/>
                <a:cs typeface="ＭＳ Ｐゴシック" charset="0"/>
              </a:rPr>
              <a:t>nonbook</a:t>
            </a:r>
            <a:r>
              <a:rPr lang="en-US" sz="2400" b="1" dirty="0">
                <a:latin typeface="Arial" charset="0"/>
                <a:cs typeface="ＭＳ Ｐゴシック" charset="0"/>
              </a:rPr>
              <a:t> forms of information text” </a:t>
            </a:r>
            <a:r>
              <a:rPr lang="en-US" sz="1800" b="1" dirty="0">
                <a:latin typeface="Arial" charset="0"/>
                <a:cs typeface="ＭＳ Ｐゴシック" charset="0"/>
              </a:rPr>
              <a:t>(PCF, Vol. 1, p. 150).</a:t>
            </a:r>
            <a:endParaRPr lang="en-US" dirty="0"/>
          </a:p>
        </p:txBody>
      </p:sp>
    </p:spTree>
    <p:extLst>
      <p:ext uri="{BB962C8B-B14F-4D97-AF65-F5344CB8AC3E}">
        <p14:creationId xmlns:p14="http://schemas.microsoft.com/office/powerpoint/2010/main" val="36328995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sz="quarter"/>
          </p:nvPr>
        </p:nvSpPr>
        <p:spPr>
          <a:noFill/>
        </p:spPr>
        <p:txBody>
          <a:bodyPr/>
          <a:lstStyle/>
          <a:p>
            <a:r>
              <a:rPr lang="en-US" dirty="0">
                <a:latin typeface="Arial" charset="0"/>
                <a:cs typeface="ＭＳ Ｐゴシック" charset="0"/>
              </a:rPr>
              <a:t>Guiding Principle: </a:t>
            </a:r>
            <a:br>
              <a:rPr lang="en-US" dirty="0">
                <a:latin typeface="Arial" charset="0"/>
                <a:cs typeface="ＭＳ Ｐゴシック" charset="0"/>
              </a:rPr>
            </a:br>
            <a:r>
              <a:rPr lang="en-US" dirty="0">
                <a:latin typeface="Arial" charset="0"/>
                <a:cs typeface="ＭＳ Ｐゴシック" charset="0"/>
              </a:rPr>
              <a:t>Connect School and Home</a:t>
            </a:r>
          </a:p>
        </p:txBody>
      </p:sp>
      <p:sp>
        <p:nvSpPr>
          <p:cNvPr id="77826" name="Content Placeholder 2"/>
          <p:cNvSpPr>
            <a:spLocks noGrp="1"/>
          </p:cNvSpPr>
          <p:nvPr>
            <p:ph sz="quarter" idx="1"/>
          </p:nvPr>
        </p:nvSpPr>
        <p:spPr>
          <a:noFill/>
          <a:ln>
            <a:noFill/>
          </a:ln>
        </p:spPr>
        <p:style>
          <a:lnRef idx="2">
            <a:schemeClr val="dk1"/>
          </a:lnRef>
          <a:fillRef idx="1">
            <a:schemeClr val="lt1"/>
          </a:fillRef>
          <a:effectRef idx="0">
            <a:schemeClr val="dk1"/>
          </a:effectRef>
          <a:fontRef idx="minor">
            <a:schemeClr val="dk1"/>
          </a:fontRef>
        </p:style>
        <p:txBody>
          <a:bodyPr/>
          <a:lstStyle/>
          <a:p>
            <a:pPr marL="0" indent="0">
              <a:spcBef>
                <a:spcPts val="0"/>
              </a:spcBef>
              <a:spcAft>
                <a:spcPts val="0"/>
              </a:spcAft>
              <a:buNone/>
              <a:defRPr/>
            </a:pPr>
            <a:r>
              <a:rPr lang="en-US" dirty="0">
                <a:cs typeface="MS PGothic" charset="0"/>
              </a:rPr>
              <a:t>Read:</a:t>
            </a:r>
          </a:p>
          <a:p>
            <a:pPr>
              <a:spcBef>
                <a:spcPts val="0"/>
              </a:spcBef>
              <a:spcAft>
                <a:spcPts val="0"/>
              </a:spcAft>
              <a:defRPr/>
            </a:pPr>
            <a:r>
              <a:rPr lang="en-US" sz="2800" dirty="0">
                <a:cs typeface="MS PGothic" charset="0"/>
              </a:rPr>
              <a:t>Read </a:t>
            </a:r>
            <a:r>
              <a:rPr lang="en-US" sz="2800" dirty="0"/>
              <a:t>Handout 8: Interaction Strategy Toolkit for </a:t>
            </a:r>
            <a:r>
              <a:rPr lang="en-US" sz="2800" dirty="0">
                <a:cs typeface="MS PGothic" charset="0"/>
              </a:rPr>
              <a:t>inspiration.</a:t>
            </a:r>
          </a:p>
          <a:p>
            <a:pPr marL="0" indent="0">
              <a:spcBef>
                <a:spcPts val="0"/>
              </a:spcBef>
              <a:spcAft>
                <a:spcPts val="0"/>
              </a:spcAft>
              <a:buNone/>
              <a:defRPr/>
            </a:pPr>
            <a:endParaRPr lang="en-US" dirty="0">
              <a:cs typeface="MS PGothic" charset="0"/>
            </a:endParaRPr>
          </a:p>
          <a:p>
            <a:pPr marL="0" indent="0">
              <a:spcBef>
                <a:spcPts val="0"/>
              </a:spcBef>
              <a:spcAft>
                <a:spcPts val="0"/>
              </a:spcAft>
              <a:buNone/>
              <a:defRPr/>
            </a:pPr>
            <a:r>
              <a:rPr lang="en-US" dirty="0">
                <a:cs typeface="MS PGothic" charset="0"/>
              </a:rPr>
              <a:t>Discuss:</a:t>
            </a:r>
          </a:p>
          <a:p>
            <a:pPr>
              <a:spcBef>
                <a:spcPts val="0"/>
              </a:spcBef>
              <a:spcAft>
                <a:spcPts val="0"/>
              </a:spcAft>
              <a:defRPr/>
            </a:pPr>
            <a:r>
              <a:rPr lang="en-US" sz="2800" dirty="0">
                <a:cs typeface="MS PGothic" charset="0"/>
              </a:rPr>
              <a:t>How might you build on a story we have read today to partner with families?</a:t>
            </a:r>
          </a:p>
        </p:txBody>
      </p:sp>
      <p:pic>
        <p:nvPicPr>
          <p:cNvPr id="102401" name="Content Placeholder 5"/>
          <p:cNvPicPr>
            <a:picLocks noGrp="1" noChangeAspect="1"/>
          </p:cNvPicPr>
          <p:nvPr>
            <p:ph sz="quarter" idx="2"/>
          </p:nvPr>
        </p:nvPicPr>
        <p:blipFill rotWithShape="1">
          <a:blip r:embed="rId3" cstate="email">
            <a:extLst>
              <a:ext uri="{28A0092B-C50C-407E-A947-70E740481C1C}">
                <a14:useLocalDpi xmlns:a14="http://schemas.microsoft.com/office/drawing/2010/main" val="0"/>
              </a:ext>
            </a:extLst>
          </a:blip>
          <a:stretch/>
        </p:blipFill>
        <p:spPr>
          <a:xfrm>
            <a:off x="4469828" y="1600199"/>
            <a:ext cx="4216972" cy="4562167"/>
          </a:xfrm>
          <a:ln>
            <a:solidFill>
              <a:schemeClr val="tx1"/>
            </a:solidFill>
            <a:miter lim="800000"/>
            <a:headEnd/>
            <a:tailEnd/>
          </a:ln>
        </p:spPr>
      </p:pic>
      <p:sp>
        <p:nvSpPr>
          <p:cNvPr id="102404" name="Slide Number Placeholder 4"/>
          <p:cNvSpPr>
            <a:spLocks noGrp="1"/>
          </p:cNvSpPr>
          <p:nvPr>
            <p:ph type="sldNum" sz="quarter" idx="10"/>
          </p:nvPr>
        </p:nvSpPr>
        <p:spPr bwMode="auto">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a:defRPr sz="2000">
                <a:solidFill>
                  <a:schemeClr val="tx1"/>
                </a:solidFill>
                <a:latin typeface="Arial" charset="0"/>
                <a:ea typeface="Arial" charset="0"/>
                <a:cs typeface="Arial" charset="0"/>
              </a:defRPr>
            </a:lvl6pPr>
            <a:lvl7pPr>
              <a:defRPr sz="2000">
                <a:solidFill>
                  <a:schemeClr val="tx1"/>
                </a:solidFill>
                <a:latin typeface="Arial" charset="0"/>
                <a:ea typeface="Arial" charset="0"/>
                <a:cs typeface="Arial" charset="0"/>
              </a:defRPr>
            </a:lvl7pPr>
            <a:lvl8pPr>
              <a:defRPr sz="2000">
                <a:solidFill>
                  <a:schemeClr val="tx1"/>
                </a:solidFill>
                <a:latin typeface="Arial" charset="0"/>
                <a:ea typeface="Arial" charset="0"/>
                <a:cs typeface="Arial" charset="0"/>
              </a:defRPr>
            </a:lvl8pPr>
            <a:lvl9pPr>
              <a:defRPr sz="2000">
                <a:solidFill>
                  <a:schemeClr val="tx1"/>
                </a:solidFill>
                <a:latin typeface="Arial" charset="0"/>
                <a:ea typeface="Arial" charset="0"/>
                <a:cs typeface="Arial" charset="0"/>
              </a:defRPr>
            </a:lvl9pPr>
          </a:lstStyle>
          <a:p>
            <a:pPr eaLnBrk="1" hangingPunct="1"/>
            <a:fld id="{CFA9FD86-0CB9-4542-9E23-B99168E24597}" type="slidenum">
              <a:rPr lang="en-US" sz="1200">
                <a:cs typeface="Arial" charset="0"/>
              </a:rPr>
              <a:pPr eaLnBrk="1" hangingPunct="1"/>
              <a:t>54</a:t>
            </a:fld>
            <a:endParaRPr lang="en-US" sz="1200" dirty="0">
              <a:cs typeface="Arial" charset="0"/>
            </a:endParaRPr>
          </a:p>
        </p:txBody>
      </p:sp>
    </p:spTree>
    <p:extLst>
      <p:ext uri="{BB962C8B-B14F-4D97-AF65-F5344CB8AC3E}">
        <p14:creationId xmlns:p14="http://schemas.microsoft.com/office/powerpoint/2010/main" val="17160168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a:lstStyle/>
          <a:p>
            <a:r>
              <a:rPr lang="en-US" sz="4000" dirty="0">
                <a:latin typeface="Arial" charset="0"/>
                <a:cs typeface="ＭＳ Ｐゴシック" charset="0"/>
              </a:rPr>
              <a:t>Planning Reading to Support Comprehension</a:t>
            </a:r>
          </a:p>
        </p:txBody>
      </p:sp>
      <p:pic>
        <p:nvPicPr>
          <p:cNvPr id="106500" name="Picture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1" y="1692276"/>
            <a:ext cx="3346922" cy="4599628"/>
          </a:xfrm>
          <a:prstGeom prst="rect">
            <a:avLst/>
          </a:prstGeom>
          <a:ln>
            <a:noFill/>
          </a:ln>
          <a:effectLst>
            <a:outerShdw blurRad="292100" dist="139700" dir="2700000" algn="tl" rotWithShape="0">
              <a:srgbClr val="333333">
                <a:alpha val="65000"/>
              </a:srgbClr>
            </a:outerShdw>
          </a:effectLst>
        </p:spPr>
      </p:pic>
      <p:sp>
        <p:nvSpPr>
          <p:cNvPr id="106498" name="Rectangle 4"/>
          <p:cNvSpPr>
            <a:spLocks noGrp="1" noChangeArrowheads="1"/>
          </p:cNvSpPr>
          <p:nvPr>
            <p:ph sz="half" idx="2"/>
          </p:nvPr>
        </p:nvSpPr>
        <p:spPr>
          <a:xfrm>
            <a:off x="4003963" y="1600200"/>
            <a:ext cx="4682837" cy="4962326"/>
          </a:xfrm>
        </p:spPr>
        <p:txBody>
          <a:bodyPr/>
          <a:lstStyle/>
          <a:p>
            <a:r>
              <a:rPr lang="en-US" dirty="0">
                <a:cs typeface="ＭＳ Ｐゴシック" charset="0"/>
              </a:rPr>
              <a:t>Choose your children’</a:t>
            </a:r>
            <a:r>
              <a:rPr lang="en-US" altLang="ja-JP" dirty="0">
                <a:cs typeface="ＭＳ Ｐゴシック" charset="0"/>
              </a:rPr>
              <a:t>s book.</a:t>
            </a:r>
          </a:p>
          <a:p>
            <a:pPr lvl="1"/>
            <a:r>
              <a:rPr lang="en-US" dirty="0"/>
              <a:t>There are options on each table group.</a:t>
            </a:r>
            <a:endParaRPr lang="en-US" altLang="ja-JP" dirty="0">
              <a:cs typeface="Arial" charset="0"/>
            </a:endParaRPr>
          </a:p>
          <a:p>
            <a:r>
              <a:rPr lang="en-US" dirty="0">
                <a:cs typeface="ＭＳ Ｐゴシック" charset="0"/>
              </a:rPr>
              <a:t>Find </a:t>
            </a:r>
            <a:r>
              <a:rPr lang="en-US" dirty="0"/>
              <a:t>Handout 9: Planning for Comprehension.</a:t>
            </a:r>
          </a:p>
          <a:p>
            <a:pPr lvl="1"/>
            <a:r>
              <a:rPr lang="en-US" dirty="0">
                <a:cs typeface="ＭＳ Ｐゴシック" charset="0"/>
              </a:rPr>
              <a:t>Work on your own or with a partner complete </a:t>
            </a:r>
            <a:r>
              <a:rPr lang="en-US" dirty="0"/>
              <a:t>Handout 9: Planning for Comprehension.</a:t>
            </a:r>
          </a:p>
          <a:p>
            <a:pPr>
              <a:lnSpc>
                <a:spcPct val="130000"/>
              </a:lnSpc>
            </a:pPr>
            <a:r>
              <a:rPr lang="en-US" dirty="0">
                <a:cs typeface="ＭＳ Ｐゴシック" charset="0"/>
              </a:rPr>
              <a:t>Be prepared to share.</a:t>
            </a:r>
          </a:p>
        </p:txBody>
      </p:sp>
      <p:sp>
        <p:nvSpPr>
          <p:cNvPr id="2" name="Slide Number Placeholder 1"/>
          <p:cNvSpPr>
            <a:spLocks noGrp="1"/>
          </p:cNvSpPr>
          <p:nvPr>
            <p:ph type="sldNum" sz="quarter" idx="10"/>
          </p:nvPr>
        </p:nvSpPr>
        <p:spPr/>
        <p:txBody>
          <a:bodyPr/>
          <a:lstStyle/>
          <a:p>
            <a:fld id="{E5EF1F58-297D-44FB-84ED-1B63DB0C2A7A}" type="slidenum">
              <a:rPr lang="en-US" altLang="en-US" smtClean="0"/>
              <a:pPr/>
              <a:t>55</a:t>
            </a:fld>
            <a:endParaRPr lang="en-US" altLang="en-US"/>
          </a:p>
        </p:txBody>
      </p:sp>
    </p:spTree>
    <p:extLst>
      <p:ext uri="{BB962C8B-B14F-4D97-AF65-F5344CB8AC3E}">
        <p14:creationId xmlns:p14="http://schemas.microsoft.com/office/powerpoint/2010/main" val="11088574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itle 7"/>
          <p:cNvSpPr>
            <a:spLocks noGrp="1"/>
          </p:cNvSpPr>
          <p:nvPr>
            <p:ph type="title"/>
          </p:nvPr>
        </p:nvSpPr>
        <p:spPr>
          <a:xfrm>
            <a:off x="457200" y="274638"/>
            <a:ext cx="8229600" cy="944562"/>
          </a:xfrm>
        </p:spPr>
        <p:txBody>
          <a:bodyPr anchor="b"/>
          <a:lstStyle/>
          <a:p>
            <a:r>
              <a:rPr lang="en-US" dirty="0">
                <a:solidFill>
                  <a:schemeClr val="tx1"/>
                </a:solidFill>
                <a:latin typeface="Arial" charset="0"/>
                <a:cs typeface="ＭＳ Ｐゴシック" charset="0"/>
              </a:rPr>
              <a:t>Reflect and Share</a:t>
            </a:r>
          </a:p>
        </p:txBody>
      </p:sp>
      <p:pic>
        <p:nvPicPr>
          <p:cNvPr id="6" name="Content Placeholder 5"/>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rot="5400000">
            <a:off x="604241" y="1174717"/>
            <a:ext cx="4029637" cy="4515480"/>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sz="half" idx="2"/>
          </p:nvPr>
        </p:nvSpPr>
        <p:spPr>
          <a:xfrm>
            <a:off x="5181600" y="1600200"/>
            <a:ext cx="3505200" cy="4525963"/>
          </a:xfrm>
        </p:spPr>
        <p:txBody>
          <a:bodyPr/>
          <a:lstStyle/>
          <a:p>
            <a:pPr marL="0" indent="0">
              <a:buNone/>
            </a:pPr>
            <a:r>
              <a:rPr lang="en-US" sz="3200" dirty="0">
                <a:latin typeface="Arial" charset="0"/>
                <a:cs typeface="ＭＳ Ｐゴシック" charset="0"/>
              </a:rPr>
              <a:t>Reflect and share one new thing you will try to support comprehension of age-appropriate text.</a:t>
            </a:r>
            <a:endParaRPr lang="en-US" sz="3200" dirty="0"/>
          </a:p>
        </p:txBody>
      </p:sp>
      <p:sp>
        <p:nvSpPr>
          <p:cNvPr id="2" name="Slide Number Placeholder 1"/>
          <p:cNvSpPr>
            <a:spLocks noGrp="1"/>
          </p:cNvSpPr>
          <p:nvPr>
            <p:ph type="sldNum" sz="quarter" idx="10"/>
          </p:nvPr>
        </p:nvSpPr>
        <p:spPr/>
        <p:txBody>
          <a:bodyPr/>
          <a:lstStyle/>
          <a:p>
            <a:fld id="{3DD1D8A4-18A6-4FF6-B04A-C7B283AD30F4}" type="slidenum">
              <a:rPr lang="en-US" altLang="en-US" smtClean="0"/>
              <a:pPr/>
              <a:t>56</a:t>
            </a:fld>
            <a:endParaRPr lang="en-US" altLang="en-US"/>
          </a:p>
        </p:txBody>
      </p:sp>
    </p:spTree>
    <p:extLst>
      <p:ext uri="{BB962C8B-B14F-4D97-AF65-F5344CB8AC3E}">
        <p14:creationId xmlns:p14="http://schemas.microsoft.com/office/powerpoint/2010/main" val="8722780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0"/>
            <a:ext cx="9144000" cy="6858001"/>
          </a:xfrm>
          <a:prstGeom prst="rect">
            <a:avLst/>
          </a:prstGeom>
        </p:spPr>
      </p:pic>
      <p:sp>
        <p:nvSpPr>
          <p:cNvPr id="34819" name="Title 7"/>
          <p:cNvSpPr>
            <a:spLocks noGrp="1"/>
          </p:cNvSpPr>
          <p:nvPr>
            <p:ph type="title" idx="4294967295"/>
          </p:nvPr>
        </p:nvSpPr>
        <p:spPr>
          <a:xfrm>
            <a:off x="1" y="25400"/>
            <a:ext cx="9143999" cy="741516"/>
          </a:xfrm>
        </p:spPr>
        <p:txBody>
          <a:bodyPr anchor="b"/>
          <a:lstStyle/>
          <a:p>
            <a:r>
              <a:rPr lang="en-US" sz="4000" dirty="0">
                <a:solidFill>
                  <a:schemeClr val="bg1"/>
                </a:solidFill>
                <a:effectLst>
                  <a:outerShdw blurRad="38100" dist="38100" dir="2700000" algn="tl">
                    <a:srgbClr val="000000"/>
                  </a:outerShdw>
                </a:effectLst>
                <a:latin typeface="Arial" charset="0"/>
                <a:cs typeface="ＭＳ Ｐゴシック" charset="0"/>
              </a:rPr>
              <a:t>Thank You for Coming!</a:t>
            </a:r>
          </a:p>
        </p:txBody>
      </p:sp>
      <p:sp>
        <p:nvSpPr>
          <p:cNvPr id="3" name="Slide Number Placeholder 2"/>
          <p:cNvSpPr>
            <a:spLocks noGrp="1"/>
          </p:cNvSpPr>
          <p:nvPr>
            <p:ph type="sldNum" sz="quarter" idx="10"/>
          </p:nvPr>
        </p:nvSpPr>
        <p:spPr/>
        <p:txBody>
          <a:bodyPr/>
          <a:lstStyle/>
          <a:p>
            <a:fld id="{A49D72D0-9E64-4B1C-AB64-68FD03F07EE0}" type="slidenum">
              <a:rPr lang="en-US" altLang="en-US" smtClean="0"/>
              <a:pPr/>
              <a:t>57</a:t>
            </a:fld>
            <a:endParaRPr lang="en-US" altLang="en-US"/>
          </a:p>
        </p:txBody>
      </p:sp>
      <p:sp>
        <p:nvSpPr>
          <p:cNvPr id="6" name="Rectangle 5"/>
          <p:cNvSpPr>
            <a:spLocks noChangeArrowheads="1"/>
          </p:cNvSpPr>
          <p:nvPr/>
        </p:nvSpPr>
        <p:spPr bwMode="auto">
          <a:xfrm>
            <a:off x="0" y="6636693"/>
            <a:ext cx="9144000" cy="230832"/>
          </a:xfrm>
          <a:prstGeom prst="rect">
            <a:avLst/>
          </a:prstGeom>
          <a:noFill/>
          <a:ln w="9525">
            <a:noFill/>
            <a:miter lim="800000"/>
            <a:headEnd/>
            <a:tailEnd/>
          </a:ln>
          <a:effectLst/>
        </p:spPr>
        <p:txBody>
          <a:bodyPr wrap="square" anchor="ctr">
            <a:spAutoFit/>
          </a:bodyPr>
          <a:lstStyle/>
          <a:p>
            <a:pPr algn="ctr"/>
            <a:r>
              <a:rPr lang="en-US" sz="900" dirty="0">
                <a:solidFill>
                  <a:schemeClr val="bg1"/>
                </a:solidFill>
              </a:rPr>
              <a:t>© 2017 California Department of Education</a:t>
            </a:r>
          </a:p>
        </p:txBody>
      </p:sp>
    </p:spTree>
    <p:extLst>
      <p:ext uri="{BB962C8B-B14F-4D97-AF65-F5344CB8AC3E}">
        <p14:creationId xmlns:p14="http://schemas.microsoft.com/office/powerpoint/2010/main" val="41381558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8093"/>
            <a:ext cx="8229600" cy="1143000"/>
          </a:xfrm>
        </p:spPr>
        <p:txBody>
          <a:bodyPr/>
          <a:lstStyle/>
          <a:p>
            <a:r>
              <a:rPr lang="en-US" dirty="0"/>
              <a:t>References</a:t>
            </a:r>
          </a:p>
        </p:txBody>
      </p:sp>
      <p:sp>
        <p:nvSpPr>
          <p:cNvPr id="4" name="Content Placeholder 3"/>
          <p:cNvSpPr>
            <a:spLocks noGrp="1"/>
          </p:cNvSpPr>
          <p:nvPr>
            <p:ph idx="1"/>
          </p:nvPr>
        </p:nvSpPr>
        <p:spPr>
          <a:xfrm>
            <a:off x="457200" y="977629"/>
            <a:ext cx="8229600" cy="5556986"/>
          </a:xfrm>
          <a:solidFill>
            <a:srgbClr val="F2E7CE">
              <a:alpha val="69000"/>
            </a:srgbClr>
          </a:solidFill>
        </p:spPr>
        <p:txBody>
          <a:bodyPr/>
          <a:lstStyle/>
          <a:p>
            <a:pPr marL="233363" indent="-233363">
              <a:spcBef>
                <a:spcPts val="0"/>
              </a:spcBef>
              <a:spcAft>
                <a:spcPts val="600"/>
              </a:spcAft>
              <a:buNone/>
            </a:pPr>
            <a:r>
              <a:rPr lang="en-US" sz="1300" dirty="0" err="1"/>
              <a:t>Bredekamp</a:t>
            </a:r>
            <a:r>
              <a:rPr lang="en-US" sz="1300" dirty="0"/>
              <a:t>, Sue, and Carol Copple</a:t>
            </a:r>
            <a:r>
              <a:rPr lang="en-US" sz="1300" i="1" dirty="0"/>
              <a:t>. Developmentally Appropriate Practice in Early Childhood Programs</a:t>
            </a:r>
            <a:r>
              <a:rPr lang="en-US" sz="1300" dirty="0"/>
              <a:t>. NAEYC, 2008. </a:t>
            </a:r>
          </a:p>
          <a:p>
            <a:pPr marL="233363" lvl="0" indent="-233363">
              <a:spcBef>
                <a:spcPts val="0"/>
              </a:spcBef>
              <a:spcAft>
                <a:spcPts val="600"/>
              </a:spcAft>
              <a:buNone/>
            </a:pPr>
            <a:r>
              <a:rPr lang="en-US" sz="1300" dirty="0">
                <a:solidFill>
                  <a:srgbClr val="000000"/>
                </a:solidFill>
              </a:rPr>
              <a:t>California Department of Education. 2013. </a:t>
            </a:r>
            <a:r>
              <a:rPr lang="en-US" altLang="ja-JP" sz="1300" i="1" kern="1200" dirty="0">
                <a:solidFill>
                  <a:srgbClr val="000000"/>
                </a:solidFill>
                <a:cs typeface="Arial" charset="0"/>
              </a:rPr>
              <a:t>Best Practices for </a:t>
            </a:r>
            <a:r>
              <a:rPr lang="en-US" altLang="en-US" sz="1300" i="1" dirty="0"/>
              <a:t>Young Dual Language Learners Research: Overview Papers</a:t>
            </a:r>
            <a:r>
              <a:rPr lang="en-US" altLang="en-US" sz="1300" dirty="0"/>
              <a:t>, Governor’s State Advisory Council on Early Learning and Care. </a:t>
            </a:r>
            <a:r>
              <a:rPr lang="en-US" altLang="en-US" sz="1300" dirty="0">
                <a:hlinkClick r:id="rId3"/>
              </a:rPr>
              <a:t>http://www.cde.ca.gov/sp/cd/ce/documents/dllresearchpapers.pdf</a:t>
            </a:r>
            <a:r>
              <a:rPr lang="en-US" altLang="en-US" sz="1300" dirty="0"/>
              <a:t> (accessed May 11, 2016).</a:t>
            </a:r>
            <a:endParaRPr lang="en-US" sz="1300" dirty="0">
              <a:solidFill>
                <a:srgbClr val="000000"/>
              </a:solidFill>
            </a:endParaRPr>
          </a:p>
          <a:p>
            <a:pPr marL="233363" indent="-233363">
              <a:spcBef>
                <a:spcPts val="0"/>
              </a:spcBef>
              <a:spcAft>
                <a:spcPts val="600"/>
              </a:spcAft>
              <a:buNone/>
            </a:pPr>
            <a:r>
              <a:rPr lang="en-US" sz="1300" dirty="0"/>
              <a:t>California Department of Education. 2010. </a:t>
            </a:r>
            <a:r>
              <a:rPr lang="en-US" sz="1300" i="1" dirty="0"/>
              <a:t>California Preschool Curriculum Framework</a:t>
            </a:r>
            <a:r>
              <a:rPr lang="en-US" sz="1300" dirty="0"/>
              <a:t>, Volume 1. http://www.cde.ca.gov/sp/cd/re/documents/psframeworkkvol1.pdf (accessed April 10, 2016).</a:t>
            </a:r>
          </a:p>
          <a:p>
            <a:pPr marL="233363" indent="-233363">
              <a:spcBef>
                <a:spcPts val="0"/>
              </a:spcBef>
              <a:spcAft>
                <a:spcPts val="600"/>
              </a:spcAft>
              <a:buNone/>
            </a:pPr>
            <a:r>
              <a:rPr lang="en-US" sz="1300" dirty="0"/>
              <a:t>California Department of Education. 2011</a:t>
            </a:r>
            <a:r>
              <a:rPr lang="en-US" sz="1300" i="1" dirty="0"/>
              <a:t>. California Preschool Curriculum Framework</a:t>
            </a:r>
            <a:r>
              <a:rPr lang="en-US" sz="1300" dirty="0"/>
              <a:t>, Volume 2. http://www.cde.ca.gov/sp/cd/re/documents/psframeworkkvol2.pdf (accessed May 10, 2016). </a:t>
            </a:r>
          </a:p>
          <a:p>
            <a:pPr marL="233363" indent="-233363">
              <a:spcBef>
                <a:spcPts val="0"/>
              </a:spcBef>
              <a:spcAft>
                <a:spcPts val="600"/>
              </a:spcAft>
              <a:buNone/>
            </a:pPr>
            <a:r>
              <a:rPr lang="en-US" sz="1300" dirty="0"/>
              <a:t>California Department of Education. 2013. </a:t>
            </a:r>
            <a:r>
              <a:rPr lang="en-US" sz="1300" i="1" dirty="0"/>
              <a:t>California Preschool Curriculum Framework</a:t>
            </a:r>
            <a:r>
              <a:rPr lang="en-US" sz="1300" dirty="0"/>
              <a:t>, Volume 3. http://www.cde.ca.gov/sp/cd/re/documents/psframeworkkvol3.pdf (accessed May 10, 2016). </a:t>
            </a:r>
          </a:p>
          <a:p>
            <a:pPr marL="233363" indent="-233363">
              <a:spcBef>
                <a:spcPts val="0"/>
              </a:spcBef>
              <a:spcAft>
                <a:spcPts val="600"/>
              </a:spcAft>
              <a:buNone/>
            </a:pPr>
            <a:r>
              <a:rPr lang="en-US" sz="1300" dirty="0"/>
              <a:t>California Department of Education. 2008. </a:t>
            </a:r>
            <a:r>
              <a:rPr lang="en-US" sz="1300" i="1" dirty="0"/>
              <a:t>California Preschool Learning Foundations</a:t>
            </a:r>
            <a:r>
              <a:rPr lang="en-US" sz="1300" dirty="0"/>
              <a:t>, Volume 1. http://www.cde.ca.gov/sp/cd/re/documents/preschoollf.pdf (accessed April 10, 2016). California</a:t>
            </a:r>
          </a:p>
          <a:p>
            <a:pPr marL="233363" indent="-233363">
              <a:spcBef>
                <a:spcPts val="0"/>
              </a:spcBef>
              <a:spcAft>
                <a:spcPts val="600"/>
              </a:spcAft>
              <a:buNone/>
            </a:pPr>
            <a:r>
              <a:rPr lang="en-US" sz="1300" dirty="0">
                <a:solidFill>
                  <a:srgbClr val="000000"/>
                </a:solidFill>
              </a:rPr>
              <a:t>California Department of Education. 2012. </a:t>
            </a:r>
            <a:r>
              <a:rPr lang="en-US" sz="1300" i="1" dirty="0">
                <a:solidFill>
                  <a:srgbClr val="000000"/>
                </a:solidFill>
              </a:rPr>
              <a:t>The Alignment of the California Preschool Learning Foundations with Key Early Education Resources</a:t>
            </a:r>
            <a:r>
              <a:rPr lang="en-US" sz="1300" dirty="0">
                <a:solidFill>
                  <a:srgbClr val="000000"/>
                </a:solidFill>
              </a:rPr>
              <a:t>. </a:t>
            </a:r>
            <a:r>
              <a:rPr lang="en-US" sz="1300" dirty="0">
                <a:solidFill>
                  <a:srgbClr val="000000"/>
                </a:solidFill>
                <a:hlinkClick r:id="rId4"/>
              </a:rPr>
              <a:t>http://www.cde.ca.gov/sp/cd/re/documents/psalignment.pdf</a:t>
            </a:r>
            <a:r>
              <a:rPr lang="en-US" sz="1300" dirty="0">
                <a:solidFill>
                  <a:srgbClr val="000000"/>
                </a:solidFill>
              </a:rPr>
              <a:t> (accessed May 10, 2016).</a:t>
            </a:r>
          </a:p>
          <a:p>
            <a:pPr marL="233363" lvl="0" indent="-233363">
              <a:spcBef>
                <a:spcPts val="0"/>
              </a:spcBef>
              <a:spcAft>
                <a:spcPts val="600"/>
              </a:spcAft>
              <a:buNone/>
            </a:pPr>
            <a:r>
              <a:rPr lang="en-US" sz="1300" dirty="0">
                <a:ea typeface="Times New Roman" panose="02020603050405020304" pitchFamily="18" charset="0"/>
                <a:cs typeface="Times New Roman" panose="02020603050405020304" pitchFamily="18" charset="0"/>
              </a:rPr>
              <a:t>California Department of Education. 2013. </a:t>
            </a:r>
            <a:r>
              <a:rPr lang="en-US" sz="1300" i="1" dirty="0">
                <a:solidFill>
                  <a:srgbClr val="000000"/>
                </a:solidFill>
              </a:rPr>
              <a:t>Transitional Kindergarten Implementation Guide: A Resource for California Public School District Administrators and Teachers</a:t>
            </a:r>
            <a:r>
              <a:rPr lang="en-US" sz="1300" dirty="0">
                <a:solidFill>
                  <a:srgbClr val="000000"/>
                </a:solidFill>
              </a:rPr>
              <a:t>. </a:t>
            </a:r>
            <a:r>
              <a:rPr lang="en-US" sz="1300" dirty="0">
                <a:ea typeface="Times New Roman" panose="02020603050405020304" pitchFamily="18" charset="0"/>
                <a:cs typeface="Times New Roman" panose="02020603050405020304" pitchFamily="18" charset="0"/>
              </a:rPr>
              <a:t>Sacramento: California Department of Education.</a:t>
            </a:r>
          </a:p>
          <a:p>
            <a:pPr marL="233363" lvl="0" indent="-233363">
              <a:spcBef>
                <a:spcPts val="0"/>
              </a:spcBef>
              <a:spcAft>
                <a:spcPts val="600"/>
              </a:spcAft>
              <a:buNone/>
            </a:pPr>
            <a:r>
              <a:rPr lang="en-US" sz="1300" dirty="0"/>
              <a:t>Dickinson, David K. </a:t>
            </a:r>
            <a:r>
              <a:rPr lang="en-US" sz="1300" i="1" dirty="0"/>
              <a:t>Effective Uses of Books in Preschool Classrooms. </a:t>
            </a:r>
            <a:r>
              <a:rPr lang="en-US" sz="1300" dirty="0"/>
              <a:t>Presentation for CPIN Conference, Los Angeles, CA. October 27, 2005. </a:t>
            </a:r>
            <a:endParaRPr lang="en-US" sz="1300" dirty="0">
              <a:ea typeface="Times New Roman" panose="02020603050405020304" pitchFamily="18" charset="0"/>
              <a:cs typeface="Times New Roman" panose="02020603050405020304" pitchFamily="18" charset="0"/>
            </a:endParaRPr>
          </a:p>
          <a:p>
            <a:pPr marL="233363" lvl="0" indent="-233363">
              <a:spcBef>
                <a:spcPts val="0"/>
              </a:spcBef>
              <a:spcAft>
                <a:spcPts val="600"/>
              </a:spcAft>
              <a:buNone/>
            </a:pPr>
            <a:r>
              <a:rPr lang="en-US" sz="1300" dirty="0"/>
              <a:t>State Advisory Council on Early Learning and Care. California Department of Education. </a:t>
            </a:r>
            <a:r>
              <a:rPr lang="en-US" sz="1300" i="1" dirty="0"/>
              <a:t>California's Best Practices for Young Dual Language Learners: Research Papers.</a:t>
            </a:r>
            <a:r>
              <a:rPr lang="en-US" sz="1300" dirty="0"/>
              <a:t> 2013. Accessed May 12, 2016. </a:t>
            </a:r>
            <a:r>
              <a:rPr lang="en-US" sz="1300" dirty="0">
                <a:hlinkClick r:id="rId3"/>
              </a:rPr>
              <a:t>http://www.cde.ca.gov/sp/cd/ce/documents/dllresearchpapers.pdf</a:t>
            </a:r>
            <a:r>
              <a:rPr lang="en-US" sz="1300" dirty="0"/>
              <a:t>.</a:t>
            </a:r>
          </a:p>
          <a:p>
            <a:pPr marL="233363" indent="-233363">
              <a:spcBef>
                <a:spcPts val="0"/>
              </a:spcBef>
              <a:spcAft>
                <a:spcPts val="600"/>
              </a:spcAft>
              <a:buNone/>
            </a:pPr>
            <a:endParaRPr lang="en-US" sz="1300" dirty="0">
              <a:solidFill>
                <a:srgbClr val="000000"/>
              </a:solidFill>
            </a:endParaRPr>
          </a:p>
          <a:p>
            <a:pPr marL="233363" indent="-233363">
              <a:spcBef>
                <a:spcPts val="0"/>
              </a:spcBef>
              <a:spcAft>
                <a:spcPts val="600"/>
              </a:spcAft>
              <a:buNone/>
            </a:pPr>
            <a:endParaRPr lang="en-US" sz="1300" dirty="0"/>
          </a:p>
          <a:p>
            <a:pPr marL="233363" indent="-233363">
              <a:spcBef>
                <a:spcPts val="0"/>
              </a:spcBef>
              <a:spcAft>
                <a:spcPts val="600"/>
              </a:spcAft>
              <a:buNone/>
            </a:pPr>
            <a:endParaRPr lang="en-US" sz="1300" dirty="0"/>
          </a:p>
          <a:p>
            <a:pPr marL="233363" indent="-233363">
              <a:spcBef>
                <a:spcPts val="0"/>
              </a:spcBef>
              <a:spcAft>
                <a:spcPts val="600"/>
              </a:spcAft>
              <a:buNone/>
            </a:pPr>
            <a:endParaRPr lang="en-US" sz="1300" dirty="0"/>
          </a:p>
          <a:p>
            <a:pPr marL="233363" indent="-233363">
              <a:spcBef>
                <a:spcPts val="0"/>
              </a:spcBef>
              <a:spcAft>
                <a:spcPts val="600"/>
              </a:spcAft>
              <a:buNone/>
            </a:pPr>
            <a:endParaRPr lang="en-US" altLang="en-US" sz="1300" dirty="0"/>
          </a:p>
          <a:p>
            <a:pPr marL="233363" indent="-233363">
              <a:spcBef>
                <a:spcPts val="0"/>
              </a:spcBef>
              <a:spcAft>
                <a:spcPts val="600"/>
              </a:spcAft>
              <a:buNone/>
            </a:pPr>
            <a:endParaRPr lang="en-US" sz="1300" dirty="0"/>
          </a:p>
        </p:txBody>
      </p:sp>
      <p:sp>
        <p:nvSpPr>
          <p:cNvPr id="2" name="Slide Number Placeholder 1"/>
          <p:cNvSpPr>
            <a:spLocks noGrp="1"/>
          </p:cNvSpPr>
          <p:nvPr>
            <p:ph type="sldNum" sz="quarter" idx="10"/>
          </p:nvPr>
        </p:nvSpPr>
        <p:spPr/>
        <p:txBody>
          <a:bodyPr/>
          <a:lstStyle/>
          <a:p>
            <a:pPr>
              <a:defRPr/>
            </a:pPr>
            <a:fld id="{42513159-C94B-6F4F-9577-B35F5186F892}" type="slidenum">
              <a:rPr lang="en-US" altLang="en-US" smtClean="0"/>
              <a:pPr>
                <a:defRPr/>
              </a:pPr>
              <a:t>58</a:t>
            </a:fld>
            <a:endParaRPr lang="en-US" altLang="en-US" dirty="0"/>
          </a:p>
        </p:txBody>
      </p:sp>
    </p:spTree>
    <p:extLst>
      <p:ext uri="{BB962C8B-B14F-4D97-AF65-F5344CB8AC3E}">
        <p14:creationId xmlns:p14="http://schemas.microsoft.com/office/powerpoint/2010/main" val="769176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4"/>
          <p:cNvSpPr>
            <a:spLocks noGrp="1" noChangeArrowheads="1"/>
          </p:cNvSpPr>
          <p:nvPr>
            <p:ph type="title"/>
          </p:nvPr>
        </p:nvSpPr>
        <p:spPr/>
        <p:txBody>
          <a:bodyPr/>
          <a:lstStyle/>
          <a:p>
            <a:pPr eaLnBrk="1" hangingPunct="1"/>
            <a:r>
              <a:rPr lang="en-US" sz="3600">
                <a:latin typeface="Arial" charset="0"/>
                <a:cs typeface="ＭＳ Ｐゴシック" charset="0"/>
              </a:rPr>
              <a:t>Foundations and Framework, Volume 1</a:t>
            </a:r>
          </a:p>
        </p:txBody>
      </p:sp>
      <p:pic>
        <p:nvPicPr>
          <p:cNvPr id="63491" name="Content Placeholder 3"/>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790575" y="1667669"/>
            <a:ext cx="3371850" cy="4391025"/>
          </a:xfrm>
          <a:ln>
            <a:solidFill>
              <a:srgbClr val="000000"/>
            </a:solidFill>
            <a:miter lim="800000"/>
            <a:headEnd/>
            <a:tailEnd/>
          </a:ln>
        </p:spPr>
      </p:pic>
      <p:pic>
        <p:nvPicPr>
          <p:cNvPr id="63492" name="Content Placeholder 4"/>
          <p:cNvPicPr>
            <a:picLocks noGrp="1" noChangeAspect="1"/>
          </p:cNvPicPr>
          <p:nvPr>
            <p:ph sz="half" idx="2"/>
          </p:nvPr>
        </p:nvPicPr>
        <p:blipFill>
          <a:blip r:embed="rId4">
            <a:extLst>
              <a:ext uri="{28A0092B-C50C-407E-A947-70E740481C1C}">
                <a14:useLocalDpi xmlns:a14="http://schemas.microsoft.com/office/drawing/2010/main"/>
              </a:ext>
            </a:extLst>
          </a:blip>
          <a:stretch>
            <a:fillRect/>
          </a:stretch>
        </p:blipFill>
        <p:spPr>
          <a:xfrm>
            <a:off x="4981575" y="1672431"/>
            <a:ext cx="3371850" cy="4381500"/>
          </a:xfrm>
          <a:ln>
            <a:solidFill>
              <a:srgbClr val="000000"/>
            </a:solidFill>
            <a:miter lim="800000"/>
            <a:headEnd/>
            <a:tailEnd/>
          </a:ln>
        </p:spPr>
      </p:pic>
      <p:sp>
        <p:nvSpPr>
          <p:cNvPr id="13316" name="Slide Number Placeholder 1"/>
          <p:cNvSpPr>
            <a:spLocks noGrp="1"/>
          </p:cNvSpPr>
          <p:nvPr>
            <p:ph type="sldNum" sz="quarter" idx="10"/>
          </p:nvPr>
        </p:nvSpPr>
        <p:spPr bwMode="auto">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fld id="{63AFF2EB-5C3C-6742-B51A-6196597083E5}" type="slidenum">
              <a:rPr lang="en-US" sz="1200">
                <a:cs typeface="Arial" charset="0"/>
              </a:rPr>
              <a:pPr eaLnBrk="1" hangingPunct="1"/>
              <a:t>6</a:t>
            </a:fld>
            <a:endParaRPr lang="en-US" sz="1200">
              <a:cs typeface="Arial" charset="0"/>
            </a:endParaRPr>
          </a:p>
        </p:txBody>
      </p:sp>
    </p:spTree>
    <p:extLst>
      <p:ext uri="{BB962C8B-B14F-4D97-AF65-F5344CB8AC3E}">
        <p14:creationId xmlns:p14="http://schemas.microsoft.com/office/powerpoint/2010/main" val="3148191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4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3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8582" y="274638"/>
            <a:ext cx="3408218" cy="1143000"/>
          </a:xfrm>
        </p:spPr>
        <p:txBody>
          <a:bodyPr anchor="t" anchorCtr="0">
            <a:noAutofit/>
          </a:bodyPr>
          <a:lstStyle/>
          <a:p>
            <a:r>
              <a:rPr lang="en-US" sz="3600" dirty="0">
                <a:latin typeface="Arial" charset="0"/>
                <a:cs typeface="ＭＳ Ｐゴシック" charset="0"/>
              </a:rPr>
              <a:t>The Purpose of the Foundations</a:t>
            </a:r>
            <a:br>
              <a:rPr lang="en-US" sz="3600" dirty="0">
                <a:latin typeface="Arial" charset="0"/>
                <a:cs typeface="ＭＳ Ｐゴシック" charset="0"/>
              </a:rPr>
            </a:br>
            <a:br>
              <a:rPr lang="en-US" sz="3600" dirty="0">
                <a:latin typeface="Arial" charset="0"/>
                <a:cs typeface="ＭＳ Ｐゴシック" charset="0"/>
              </a:rPr>
            </a:br>
            <a:endParaRPr lang="en-US" sz="3600" dirty="0">
              <a:latin typeface="Arial" charset="0"/>
              <a:cs typeface="ＭＳ Ｐゴシック" charset="0"/>
            </a:endParaRPr>
          </a:p>
        </p:txBody>
      </p:sp>
      <p:pic>
        <p:nvPicPr>
          <p:cNvPr id="4" name="Content Placeholder 3"/>
          <p:cNvPicPr>
            <a:picLocks noGrp="1" noChangeAspect="1"/>
          </p:cNvPicPr>
          <p:nvPr>
            <p:ph sz="half" idx="1"/>
          </p:nvPr>
        </p:nvPicPr>
        <p:blipFill rotWithShape="1">
          <a:blip r:embed="rId3" cstate="email">
            <a:extLst>
              <a:ext uri="{28A0092B-C50C-407E-A947-70E740481C1C}">
                <a14:useLocalDpi xmlns:a14="http://schemas.microsoft.com/office/drawing/2010/main" val="0"/>
              </a:ext>
            </a:extLst>
          </a:blip>
          <a:stretch/>
        </p:blipFill>
        <p:spPr>
          <a:xfrm>
            <a:off x="0" y="8376"/>
            <a:ext cx="5098473" cy="6849624"/>
          </a:xfrm>
          <a:ln>
            <a:solidFill>
              <a:schemeClr val="tx1"/>
            </a:solidFill>
          </a:ln>
        </p:spPr>
      </p:pic>
      <p:sp>
        <p:nvSpPr>
          <p:cNvPr id="5" name="Content Placeholder 4"/>
          <p:cNvSpPr>
            <a:spLocks noGrp="1"/>
          </p:cNvSpPr>
          <p:nvPr>
            <p:ph sz="half" idx="2"/>
          </p:nvPr>
        </p:nvSpPr>
        <p:spPr>
          <a:xfrm>
            <a:off x="5333621" y="2064327"/>
            <a:ext cx="3408217" cy="4061836"/>
          </a:xfrm>
          <a:noFill/>
        </p:spPr>
        <p:txBody>
          <a:bodyPr/>
          <a:lstStyle/>
          <a:p>
            <a:pPr marL="0" indent="0">
              <a:buNone/>
            </a:pPr>
            <a:r>
              <a:rPr lang="en-US" dirty="0">
                <a:latin typeface="Arial" charset="0"/>
                <a:cs typeface="ＭＳ Ｐゴシック" charset="0"/>
              </a:rPr>
              <a:t>The purpose of the foundations is to promote a common understanding of young children’</a:t>
            </a:r>
            <a:r>
              <a:rPr lang="en-US" altLang="ja-JP" dirty="0">
                <a:latin typeface="Arial" charset="0"/>
                <a:cs typeface="ＭＳ Ｐゴシック" charset="0"/>
              </a:rPr>
              <a:t>s learning and to guide instructional practice. </a:t>
            </a:r>
            <a:br>
              <a:rPr lang="en-US" dirty="0">
                <a:latin typeface="Arial" charset="0"/>
                <a:cs typeface="ＭＳ Ｐゴシック" charset="0"/>
              </a:rPr>
            </a:br>
            <a:br>
              <a:rPr lang="en-US" altLang="ja-JP" sz="2000" dirty="0">
                <a:latin typeface="Arial" charset="0"/>
                <a:cs typeface="ＭＳ Ｐゴシック" charset="0"/>
              </a:rPr>
            </a:br>
            <a:endParaRPr lang="en-US" dirty="0"/>
          </a:p>
        </p:txBody>
      </p:sp>
      <p:sp>
        <p:nvSpPr>
          <p:cNvPr id="17411" name="Slide Number Placeholder 2"/>
          <p:cNvSpPr>
            <a:spLocks noGrp="1"/>
          </p:cNvSpPr>
          <p:nvPr>
            <p:ph type="sldNum" sz="quarter" idx="10"/>
          </p:nvPr>
        </p:nvSpPr>
        <p:spPr bwMode="auto">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fld id="{2DB298EB-602A-3E4D-8F74-15ED7F94F2B2}" type="slidenum">
              <a:rPr lang="en-US" sz="1200">
                <a:cs typeface="Arial" charset="0"/>
              </a:rPr>
              <a:pPr eaLnBrk="1" hangingPunct="1"/>
              <a:t>7</a:t>
            </a:fld>
            <a:endParaRPr lang="en-US" sz="1200" dirty="0">
              <a:cs typeface="Arial" charset="0"/>
            </a:endParaRPr>
          </a:p>
        </p:txBody>
      </p:sp>
      <p:sp>
        <p:nvSpPr>
          <p:cNvPr id="11" name="Rectangle 10"/>
          <p:cNvSpPr>
            <a:spLocks noChangeArrowheads="1"/>
          </p:cNvSpPr>
          <p:nvPr/>
        </p:nvSpPr>
        <p:spPr bwMode="auto">
          <a:xfrm>
            <a:off x="5105020" y="6545995"/>
            <a:ext cx="3865417" cy="230832"/>
          </a:xfrm>
          <a:prstGeom prst="rect">
            <a:avLst/>
          </a:prstGeom>
          <a:solidFill>
            <a:srgbClr val="F7E6C2"/>
          </a:solidFill>
          <a:ln w="9525">
            <a:noFill/>
            <a:miter lim="800000"/>
            <a:headEnd/>
            <a:tailEnd/>
          </a:ln>
          <a:effectLst/>
        </p:spPr>
        <p:txBody>
          <a:bodyPr wrap="square" anchor="ctr">
            <a:spAutoFit/>
          </a:bodyPr>
          <a:lstStyle/>
          <a:p>
            <a:pPr algn="ctr"/>
            <a:r>
              <a:rPr lang="en-US" sz="900" dirty="0"/>
              <a:t>© 2017 California Department of Education</a:t>
            </a:r>
          </a:p>
        </p:txBody>
      </p:sp>
    </p:spTree>
    <p:extLst>
      <p:ext uri="{BB962C8B-B14F-4D97-AF65-F5344CB8AC3E}">
        <p14:creationId xmlns:p14="http://schemas.microsoft.com/office/powerpoint/2010/main" val="888361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7B3">
            <a:alpha val="69803"/>
          </a:srgbClr>
        </a:solidFill>
        <a:effectLst/>
      </p:bgPr>
    </p:bg>
    <p:spTree>
      <p:nvGrpSpPr>
        <p:cNvPr id="1" name=""/>
        <p:cNvGrpSpPr/>
        <p:nvPr/>
      </p:nvGrpSpPr>
      <p:grpSpPr>
        <a:xfrm>
          <a:off x="0" y="0"/>
          <a:ext cx="0" cy="0"/>
          <a:chOff x="0" y="0"/>
          <a:chExt cx="0" cy="0"/>
        </a:xfrm>
      </p:grpSpPr>
      <p:sp>
        <p:nvSpPr>
          <p:cNvPr id="19457" name="Title 2"/>
          <p:cNvSpPr>
            <a:spLocks noGrp="1"/>
          </p:cNvSpPr>
          <p:nvPr>
            <p:ph type="title"/>
          </p:nvPr>
        </p:nvSpPr>
        <p:spPr/>
        <p:txBody>
          <a:bodyPr/>
          <a:lstStyle/>
          <a:p>
            <a:pPr eaLnBrk="1" hangingPunct="1"/>
            <a:r>
              <a:rPr lang="en-US" dirty="0">
                <a:solidFill>
                  <a:srgbClr val="F4D18C"/>
                </a:solidFill>
                <a:latin typeface="Arial" charset="0"/>
                <a:cs typeface="ＭＳ Ｐゴシック" charset="0"/>
              </a:rPr>
              <a:t>Domain Organization</a:t>
            </a:r>
          </a:p>
        </p:txBody>
      </p:sp>
      <p:sp>
        <p:nvSpPr>
          <p:cNvPr id="19458" name="Content Placeholder 3"/>
          <p:cNvSpPr>
            <a:spLocks noGrp="1"/>
          </p:cNvSpPr>
          <p:nvPr>
            <p:ph idx="1"/>
          </p:nvPr>
        </p:nvSpPr>
        <p:spPr/>
        <p:txBody>
          <a:bodyPr/>
          <a:lstStyle/>
          <a:p>
            <a:pPr eaLnBrk="1" hangingPunct="1"/>
            <a:r>
              <a:rPr lang="en-US" dirty="0">
                <a:solidFill>
                  <a:srgbClr val="F4D18C"/>
                </a:solidFill>
                <a:latin typeface="Arial" charset="0"/>
                <a:cs typeface="ＭＳ Ｐゴシック" charset="0"/>
              </a:rPr>
              <a:t>Language and Literacy</a:t>
            </a:r>
          </a:p>
          <a:p>
            <a:pPr lvl="1" eaLnBrk="1" hangingPunct="1"/>
            <a:r>
              <a:rPr lang="en-US" dirty="0">
                <a:solidFill>
                  <a:srgbClr val="F4D18C"/>
                </a:solidFill>
                <a:latin typeface="Arial" charset="0"/>
                <a:cs typeface="Arial" charset="0"/>
              </a:rPr>
              <a:t>Reading</a:t>
            </a:r>
          </a:p>
          <a:p>
            <a:pPr lvl="2" eaLnBrk="1" hangingPunct="1"/>
            <a:r>
              <a:rPr lang="en-US" dirty="0">
                <a:solidFill>
                  <a:srgbClr val="F4D18C"/>
                </a:solidFill>
                <a:latin typeface="Arial" charset="0"/>
                <a:ea typeface="Arial" charset="0"/>
                <a:cs typeface="Arial" charset="0"/>
              </a:rPr>
              <a:t>Comprehension and Analysis of Age Appropriate Text</a:t>
            </a:r>
          </a:p>
        </p:txBody>
      </p:sp>
      <p:sp>
        <p:nvSpPr>
          <p:cNvPr id="2" name="Slide Number Placeholder 1"/>
          <p:cNvSpPr>
            <a:spLocks noGrp="1"/>
          </p:cNvSpPr>
          <p:nvPr>
            <p:ph type="sldNum" sz="quarter" idx="10"/>
          </p:nvPr>
        </p:nvSpPr>
        <p:spPr/>
        <p:txBody>
          <a:bodyPr/>
          <a:lstStyle/>
          <a:p>
            <a:fld id="{3DD1D8A4-18A6-4FF6-B04A-C7B283AD30F4}" type="slidenum">
              <a:rPr lang="en-US" altLang="en-US" smtClean="0"/>
              <a:pPr/>
              <a:t>8</a:t>
            </a:fld>
            <a:endParaRPr lang="en-US" altLang="en-US"/>
          </a:p>
        </p:txBody>
      </p:sp>
      <p:graphicFrame>
        <p:nvGraphicFramePr>
          <p:cNvPr id="7" name="Diagram 6"/>
          <p:cNvGraphicFramePr/>
          <p:nvPr>
            <p:extLst>
              <p:ext uri="{D42A27DB-BD31-4B8C-83A1-F6EECF244321}">
                <p14:modId xmlns:p14="http://schemas.microsoft.com/office/powerpoint/2010/main" val="209822689"/>
              </p:ext>
            </p:extLst>
          </p:nvPr>
        </p:nvGraphicFramePr>
        <p:xfrm>
          <a:off x="171450" y="470533"/>
          <a:ext cx="8801100" cy="5846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460" name="Right Arrow 1"/>
          <p:cNvSpPr>
            <a:spLocks noChangeArrowheads="1"/>
          </p:cNvSpPr>
          <p:nvPr/>
        </p:nvSpPr>
        <p:spPr bwMode="auto">
          <a:xfrm rot="7679194" flipV="1">
            <a:off x="6373304" y="3479404"/>
            <a:ext cx="1800632" cy="1356962"/>
          </a:xfrm>
          <a:prstGeom prst="rightArrow">
            <a:avLst>
              <a:gd name="adj1" fmla="val 50000"/>
              <a:gd name="adj2" fmla="val 50017"/>
            </a:avLst>
          </a:prstGeom>
          <a:solidFill>
            <a:schemeClr val="accent1">
              <a:lumMod val="75000"/>
            </a:schemeClr>
          </a:solidFill>
          <a:ln w="9525">
            <a:solidFill>
              <a:schemeClr val="tx1"/>
            </a:solidFill>
            <a:round/>
            <a:headEnd/>
            <a:tailEnd/>
          </a:ln>
        </p:spPr>
        <p:txBody>
          <a:bodyPr vert="horz"/>
          <a:lstStyle/>
          <a:p>
            <a:pPr algn="ctr" eaLnBrk="1" hangingPunct="1"/>
            <a:r>
              <a:rPr lang="en-US" sz="1800" b="1" dirty="0">
                <a:solidFill>
                  <a:schemeClr val="bg1"/>
                </a:solidFill>
                <a:effectLst>
                  <a:outerShdw blurRad="38100" dist="38100" dir="2700000" algn="tl">
                    <a:srgbClr val="000000">
                      <a:alpha val="43137"/>
                    </a:srgbClr>
                  </a:outerShdw>
                </a:effectLst>
                <a:cs typeface="Arial" charset="0"/>
              </a:rPr>
              <a:t>Focus for Today</a:t>
            </a:r>
          </a:p>
        </p:txBody>
      </p:sp>
    </p:spTree>
    <p:extLst>
      <p:ext uri="{BB962C8B-B14F-4D97-AF65-F5344CB8AC3E}">
        <p14:creationId xmlns:p14="http://schemas.microsoft.com/office/powerpoint/2010/main" val="838263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p:cNvPicPr>
            <a:picLocks noGrp="1" noChangeAspect="1"/>
          </p:cNvPicPr>
          <p:nvPr>
            <p:ph sz="quarter" idx="3"/>
          </p:nvPr>
        </p:nvPicPr>
        <p:blipFill rotWithShape="1">
          <a:blip r:embed="rId3" cstate="email">
            <a:extLst>
              <a:ext uri="{28A0092B-C50C-407E-A947-70E740481C1C}">
                <a14:useLocalDpi xmlns:a14="http://schemas.microsoft.com/office/drawing/2010/main" val="0"/>
              </a:ext>
            </a:extLst>
          </a:blip>
          <a:srcRect/>
          <a:stretch/>
        </p:blipFill>
        <p:spPr>
          <a:xfrm>
            <a:off x="0" y="-1"/>
            <a:ext cx="9144000" cy="6867525"/>
          </a:xfrm>
        </p:spPr>
      </p:pic>
      <p:sp>
        <p:nvSpPr>
          <p:cNvPr id="21506" name="Rectangle 4"/>
          <p:cNvSpPr>
            <a:spLocks noGrp="1" noChangeArrowheads="1"/>
          </p:cNvSpPr>
          <p:nvPr>
            <p:ph type="title" sz="quarter"/>
          </p:nvPr>
        </p:nvSpPr>
        <p:spPr>
          <a:xfrm>
            <a:off x="-82626" y="-1"/>
            <a:ext cx="9226626" cy="1143000"/>
          </a:xfrm>
        </p:spPr>
        <p:txBody>
          <a:bodyPr/>
          <a:lstStyle/>
          <a:p>
            <a:r>
              <a:rPr lang="en-US" dirty="0">
                <a:solidFill>
                  <a:schemeClr val="bg1"/>
                </a:solidFill>
                <a:effectLst>
                  <a:outerShdw blurRad="38100" dist="38100" dir="2700000" algn="tl">
                    <a:srgbClr val="000000">
                      <a:alpha val="43137"/>
                    </a:srgbClr>
                  </a:outerShdw>
                </a:effectLst>
                <a:latin typeface="Arial" charset="0"/>
                <a:cs typeface="ＭＳ Ｐゴシック" charset="0"/>
              </a:rPr>
              <a:t>Foundations</a:t>
            </a:r>
          </a:p>
        </p:txBody>
      </p:sp>
      <p:sp>
        <p:nvSpPr>
          <p:cNvPr id="6" name="Content Placeholder 5"/>
          <p:cNvSpPr>
            <a:spLocks noGrp="1"/>
          </p:cNvSpPr>
          <p:nvPr>
            <p:ph sz="quarter" idx="4"/>
          </p:nvPr>
        </p:nvSpPr>
        <p:spPr>
          <a:xfrm>
            <a:off x="5266266" y="5266751"/>
            <a:ext cx="3420533" cy="1184135"/>
          </a:xfrm>
        </p:spPr>
        <p:txBody>
          <a:bodyPr/>
          <a:lstStyle/>
          <a:p>
            <a:r>
              <a:rPr lang="en-US" b="1" dirty="0">
                <a:solidFill>
                  <a:schemeClr val="bg1"/>
                </a:solidFill>
                <a:effectLst>
                  <a:outerShdw blurRad="38100" dist="38100" dir="2700000" algn="tl">
                    <a:srgbClr val="000000">
                      <a:alpha val="43137"/>
                    </a:srgbClr>
                  </a:outerShdw>
                </a:effectLst>
              </a:rPr>
              <a:t>High-quality program</a:t>
            </a:r>
          </a:p>
        </p:txBody>
      </p:sp>
      <p:sp>
        <p:nvSpPr>
          <p:cNvPr id="3" name="Slide Number Placeholder 2"/>
          <p:cNvSpPr>
            <a:spLocks noGrp="1"/>
          </p:cNvSpPr>
          <p:nvPr>
            <p:ph type="sldNum" sz="quarter" idx="10"/>
          </p:nvPr>
        </p:nvSpPr>
        <p:spPr/>
        <p:txBody>
          <a:bodyPr/>
          <a:lstStyle/>
          <a:p>
            <a:fld id="{15410E3B-9162-4089-93EA-17B606053D97}" type="slidenum">
              <a:rPr lang="en-US" altLang="en-US" smtClean="0"/>
              <a:pPr/>
              <a:t>9</a:t>
            </a:fld>
            <a:endParaRPr lang="en-US" altLang="en-US"/>
          </a:p>
        </p:txBody>
      </p:sp>
      <p:sp>
        <p:nvSpPr>
          <p:cNvPr id="8" name="Content Placeholder 7"/>
          <p:cNvSpPr>
            <a:spLocks noGrp="1"/>
          </p:cNvSpPr>
          <p:nvPr>
            <p:ph sz="quarter" idx="2"/>
          </p:nvPr>
        </p:nvSpPr>
        <p:spPr>
          <a:xfrm>
            <a:off x="304800" y="5234598"/>
            <a:ext cx="4038600" cy="1176981"/>
          </a:xfrm>
        </p:spPr>
        <p:txBody>
          <a:bodyPr/>
          <a:lstStyle/>
          <a:p>
            <a:r>
              <a:rPr lang="en-US" b="1" dirty="0">
                <a:solidFill>
                  <a:schemeClr val="bg1"/>
                </a:solidFill>
                <a:effectLst>
                  <a:outerShdw blurRad="38100" dist="38100" dir="2700000" algn="tl">
                    <a:srgbClr val="000000">
                      <a:alpha val="43137"/>
                    </a:srgbClr>
                  </a:outerShdw>
                </a:effectLst>
              </a:rPr>
              <a:t>With appropriate support</a:t>
            </a:r>
          </a:p>
        </p:txBody>
      </p:sp>
      <p:sp>
        <p:nvSpPr>
          <p:cNvPr id="15" name="Rectangle 14"/>
          <p:cNvSpPr>
            <a:spLocks noChangeArrowheads="1"/>
          </p:cNvSpPr>
          <p:nvPr/>
        </p:nvSpPr>
        <p:spPr bwMode="auto">
          <a:xfrm>
            <a:off x="0" y="6636693"/>
            <a:ext cx="9144000" cy="230832"/>
          </a:xfrm>
          <a:prstGeom prst="rect">
            <a:avLst/>
          </a:prstGeom>
          <a:noFill/>
          <a:ln w="9525">
            <a:noFill/>
            <a:miter lim="800000"/>
            <a:headEnd/>
            <a:tailEnd/>
          </a:ln>
          <a:effectLst/>
        </p:spPr>
        <p:txBody>
          <a:bodyPr wrap="square" anchor="ctr">
            <a:spAutoFit/>
          </a:bodyPr>
          <a:lstStyle/>
          <a:p>
            <a:pPr algn="ctr" eaLnBrk="0" hangingPunct="0">
              <a:defRPr/>
            </a:pPr>
            <a:r>
              <a:rPr lang="en-US" sz="900" dirty="0"/>
              <a:t>© 2017 California Department of Education</a:t>
            </a:r>
            <a:r>
              <a:rPr lang="en-US" sz="900" dirty="0">
                <a:latin typeface="Arial" pitchFamily="-83" charset="0"/>
                <a:ea typeface="Times New Roman" pitchFamily="-83" charset="0"/>
                <a:cs typeface="Times New Roman" pitchFamily="-83" charset="0"/>
              </a:rPr>
              <a:t> </a:t>
            </a:r>
            <a:endParaRPr lang="en-US" sz="900" dirty="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2164784881"/>
      </p:ext>
    </p:extLst>
  </p:cSld>
  <p:clrMapOvr>
    <a:masterClrMapping/>
  </p:clrMapOvr>
</p:sld>
</file>

<file path=ppt/theme/theme1.xml><?xml version="1.0" encoding="utf-8"?>
<a:theme xmlns:a="http://schemas.openxmlformats.org/drawingml/2006/main" name="3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11629</Words>
  <Application>Microsoft Office PowerPoint</Application>
  <PresentationFormat>On-screen Show (4:3)</PresentationFormat>
  <Paragraphs>1270</Paragraphs>
  <Slides>58</Slides>
  <Notes>58</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58</vt:i4>
      </vt:variant>
    </vt:vector>
  </HeadingPairs>
  <TitlesOfParts>
    <vt:vector size="70" baseType="lpstr">
      <vt:lpstr>MS PGothic</vt:lpstr>
      <vt:lpstr>MS PGothic</vt:lpstr>
      <vt:lpstr>Arial</vt:lpstr>
      <vt:lpstr>Calibri</vt:lpstr>
      <vt:lpstr>Courier New</vt:lpstr>
      <vt:lpstr>Times New Roman</vt:lpstr>
      <vt:lpstr>Wingdings</vt:lpstr>
      <vt:lpstr>3_Office Theme</vt:lpstr>
      <vt:lpstr>1_Office Theme</vt:lpstr>
      <vt:lpstr>2_Office Theme</vt:lpstr>
      <vt:lpstr>4_Office Theme</vt:lpstr>
      <vt:lpstr>Acrobat Document</vt:lpstr>
      <vt:lpstr>Title Slide</vt:lpstr>
      <vt:lpstr>Objectives</vt:lpstr>
      <vt:lpstr>Using Comprehension Skills</vt:lpstr>
      <vt:lpstr>CDE Publications and Resources that  Support TK Implementation</vt:lpstr>
      <vt:lpstr>Why Use the Preschool Learning Foundations for TK?</vt:lpstr>
      <vt:lpstr>Foundations and Framework, Volume 1</vt:lpstr>
      <vt:lpstr>The Purpose of the Foundations  </vt:lpstr>
      <vt:lpstr>Domain Organization</vt:lpstr>
      <vt:lpstr>Foundations</vt:lpstr>
      <vt:lpstr>Map of the Foundation</vt:lpstr>
      <vt:lpstr>Map of the Foundation</vt:lpstr>
      <vt:lpstr>Alignment Document</vt:lpstr>
      <vt:lpstr>Alignment of Preschool Learning  Foundations to California Standards</vt:lpstr>
      <vt:lpstr>Teacher Role</vt:lpstr>
      <vt:lpstr>Shared Reading</vt:lpstr>
      <vt:lpstr>Book Use in Classrooms </vt:lpstr>
      <vt:lpstr>Recommendations to Support Comprehension of Age-Appropriate Text</vt:lpstr>
      <vt:lpstr>Guiding Principles</vt:lpstr>
      <vt:lpstr>Framework Strategies</vt:lpstr>
      <vt:lpstr>Preschool Curriculum Framework</vt:lpstr>
      <vt:lpstr>Guess Your Character!</vt:lpstr>
      <vt:lpstr>Guess Your Character!</vt:lpstr>
      <vt:lpstr>Focused Video Viewing:  Watch for and take note of the developmental shift.</vt:lpstr>
      <vt:lpstr>Video Reflection</vt:lpstr>
      <vt:lpstr>Let’s read a story!  The Little Mouse, The Red-Ripe Strawberry,  and the Big Hungry Bear</vt:lpstr>
      <vt:lpstr>Foundation 4.1 and Story Book Reading</vt:lpstr>
      <vt:lpstr>Creating New Foundation Examples </vt:lpstr>
      <vt:lpstr>Creating New Foundation Examples </vt:lpstr>
      <vt:lpstr>Stages of Development for Comprehension and Analysis of Age-Appropriate Text</vt:lpstr>
      <vt:lpstr>Alignment of Developmental Progression</vt:lpstr>
      <vt:lpstr>Key Features of the DRDP-K (2015)</vt:lpstr>
      <vt:lpstr>DRDP-K (2015)</vt:lpstr>
      <vt:lpstr>Universal Design for Learning</vt:lpstr>
      <vt:lpstr>Revisiting The Little Mouse, The Red-Ripe Strawberry and the Big Hungry Bear</vt:lpstr>
      <vt:lpstr>Making Foundations Examples </vt:lpstr>
      <vt:lpstr>Preschool Curriculum Framework: Interaction and Strategy</vt:lpstr>
      <vt:lpstr>Being Prepared</vt:lpstr>
      <vt:lpstr> Being Prepared: Finding the Evidence </vt:lpstr>
      <vt:lpstr> Supporting English Learners </vt:lpstr>
      <vt:lpstr>Interaction and Strategy: Retelling Stories </vt:lpstr>
      <vt:lpstr>Scaffolding Comprehension of  Text for English Learners</vt:lpstr>
      <vt:lpstr>Reflect and Discuss</vt:lpstr>
      <vt:lpstr> Environment Interaction and Strategy   </vt:lpstr>
      <vt:lpstr>Environment Mapping Activity (Part 1)</vt:lpstr>
      <vt:lpstr>Environment Mapping Activity (Part 2): Table Walk</vt:lpstr>
      <vt:lpstr> Environment Strategy  </vt:lpstr>
      <vt:lpstr>Foundation 4.2</vt:lpstr>
      <vt:lpstr>Focused Video Viewing</vt:lpstr>
      <vt:lpstr>Alignment to California Kindergarten Standards</vt:lpstr>
      <vt:lpstr>Interaction and Strategy</vt:lpstr>
      <vt:lpstr> Environment Interaction  and Strategies </vt:lpstr>
      <vt:lpstr>Integrate Learning with  Informational Text Opportunities</vt:lpstr>
      <vt:lpstr>Model Authentic Use</vt:lpstr>
      <vt:lpstr>Guiding Principle:  Connect School and Home</vt:lpstr>
      <vt:lpstr>Planning Reading to Support Comprehension</vt:lpstr>
      <vt:lpstr>Reflect and Share</vt:lpstr>
      <vt:lpstr>Thank You for Coming!</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2014-10-21T20:59:18Z</cp:lastPrinted>
  <dcterms:created xsi:type="dcterms:W3CDTF">2014-11-04T07:14:03Z</dcterms:created>
  <dcterms:modified xsi:type="dcterms:W3CDTF">2017-10-19T22:52:05Z</dcterms:modified>
</cp:coreProperties>
</file>