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98" r:id="rId1"/>
    <p:sldMasterId id="2147483689" r:id="rId2"/>
    <p:sldMasterId id="2147484202" r:id="rId3"/>
  </p:sldMasterIdLst>
  <p:notesMasterIdLst>
    <p:notesMasterId r:id="rId59"/>
  </p:notesMasterIdLst>
  <p:handoutMasterIdLst>
    <p:handoutMasterId r:id="rId60"/>
  </p:handoutMasterIdLst>
  <p:sldIdLst>
    <p:sldId id="711" r:id="rId4"/>
    <p:sldId id="559" r:id="rId5"/>
    <p:sldId id="571" r:id="rId6"/>
    <p:sldId id="750" r:id="rId7"/>
    <p:sldId id="723" r:id="rId8"/>
    <p:sldId id="717" r:id="rId9"/>
    <p:sldId id="657" r:id="rId10"/>
    <p:sldId id="724" r:id="rId11"/>
    <p:sldId id="715" r:id="rId12"/>
    <p:sldId id="716" r:id="rId13"/>
    <p:sldId id="576" r:id="rId14"/>
    <p:sldId id="743" r:id="rId15"/>
    <p:sldId id="719" r:id="rId16"/>
    <p:sldId id="737" r:id="rId17"/>
    <p:sldId id="738" r:id="rId18"/>
    <p:sldId id="679" r:id="rId19"/>
    <p:sldId id="680" r:id="rId20"/>
    <p:sldId id="681" r:id="rId21"/>
    <p:sldId id="725" r:id="rId22"/>
    <p:sldId id="672" r:id="rId23"/>
    <p:sldId id="726" r:id="rId24"/>
    <p:sldId id="709" r:id="rId25"/>
    <p:sldId id="729" r:id="rId26"/>
    <p:sldId id="699" r:id="rId27"/>
    <p:sldId id="700" r:id="rId28"/>
    <p:sldId id="686" r:id="rId29"/>
    <p:sldId id="747" r:id="rId30"/>
    <p:sldId id="689" r:id="rId31"/>
    <p:sldId id="728" r:id="rId32"/>
    <p:sldId id="630" r:id="rId33"/>
    <p:sldId id="687" r:id="rId34"/>
    <p:sldId id="660" r:id="rId35"/>
    <p:sldId id="616" r:id="rId36"/>
    <p:sldId id="731" r:id="rId37"/>
    <p:sldId id="690" r:id="rId38"/>
    <p:sldId id="695" r:id="rId39"/>
    <p:sldId id="691" r:id="rId40"/>
    <p:sldId id="692" r:id="rId41"/>
    <p:sldId id="693" r:id="rId42"/>
    <p:sldId id="694" r:id="rId43"/>
    <p:sldId id="639" r:id="rId44"/>
    <p:sldId id="611" r:id="rId45"/>
    <p:sldId id="612" r:id="rId46"/>
    <p:sldId id="668" r:id="rId47"/>
    <p:sldId id="745" r:id="rId48"/>
    <p:sldId id="735" r:id="rId49"/>
    <p:sldId id="721" r:id="rId50"/>
    <p:sldId id="733" r:id="rId51"/>
    <p:sldId id="749" r:id="rId52"/>
    <p:sldId id="706" r:id="rId53"/>
    <p:sldId id="736" r:id="rId54"/>
    <p:sldId id="637" r:id="rId55"/>
    <p:sldId id="349" r:id="rId56"/>
    <p:sldId id="739" r:id="rId57"/>
    <p:sldId id="740" r:id="rId58"/>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39"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CDFB"/>
    <a:srgbClr val="A4CEFC"/>
    <a:srgbClr val="A5CFFD"/>
    <a:srgbClr val="918485"/>
    <a:srgbClr val="689195"/>
    <a:srgbClr val="FFFFCC"/>
    <a:srgbClr val="004FA5"/>
    <a:srgbClr val="005DC4"/>
    <a:srgbClr val="003876"/>
    <a:srgbClr val="0021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76" autoAdjust="0"/>
    <p:restoredTop sz="66082" autoAdjust="0"/>
  </p:normalViewPr>
  <p:slideViewPr>
    <p:cSldViewPr snapToGrid="0" snapToObjects="1">
      <p:cViewPr varScale="1">
        <p:scale>
          <a:sx n="57" d="100"/>
          <a:sy n="57" d="100"/>
        </p:scale>
        <p:origin x="1194" y="60"/>
      </p:cViewPr>
      <p:guideLst>
        <p:guide orient="horz" pos="2160"/>
        <p:guide pos="2880"/>
      </p:guideLst>
    </p:cSldViewPr>
  </p:slideViewPr>
  <p:outlineViewPr>
    <p:cViewPr>
      <p:scale>
        <a:sx n="33" d="100"/>
        <a:sy n="33" d="100"/>
      </p:scale>
      <p:origin x="0" y="-8261"/>
    </p:cViewPr>
  </p:outlineViewPr>
  <p:notesTextViewPr>
    <p:cViewPr>
      <p:scale>
        <a:sx n="150" d="100"/>
        <a:sy n="150" d="100"/>
      </p:scale>
      <p:origin x="0" y="-1380"/>
    </p:cViewPr>
  </p:notesTextViewPr>
  <p:sorterViewPr>
    <p:cViewPr>
      <p:scale>
        <a:sx n="100" d="100"/>
        <a:sy n="100" d="100"/>
      </p:scale>
      <p:origin x="0" y="-12492"/>
    </p:cViewPr>
  </p:sorterViewPr>
  <p:notesViewPr>
    <p:cSldViewPr snapToGrid="0" snapToObjects="1">
      <p:cViewPr varScale="1">
        <p:scale>
          <a:sx n="67" d="100"/>
          <a:sy n="67" d="100"/>
        </p:scale>
        <p:origin x="237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1"/>
      <c:rotY val="20"/>
      <c:depthPercent val="100"/>
      <c:rAngAx val="1"/>
    </c:view3D>
    <c:floor>
      <c:thickness val="0"/>
      <c:spPr>
        <a:solidFill>
          <a:srgbClr val="C0C0C0"/>
        </a:solidFill>
        <a:ln w="3175">
          <a:solidFill>
            <a:srgbClr val="000000"/>
          </a:solidFill>
          <a:prstDash val="solid"/>
        </a:ln>
      </c:spPr>
    </c:floor>
    <c:sideWall>
      <c:thickness val="0"/>
      <c:spPr>
        <a:solidFill>
          <a:srgbClr val="C0C0C0"/>
        </a:solidFill>
        <a:ln w="12700">
          <a:solidFill>
            <a:srgbClr val="808080"/>
          </a:solidFill>
          <a:prstDash val="solid"/>
        </a:ln>
      </c:spPr>
    </c:sideWall>
    <c:backWall>
      <c:thickness val="0"/>
      <c:spPr>
        <a:solidFill>
          <a:srgbClr val="C0C0C0"/>
        </a:solidFill>
        <a:ln w="12700">
          <a:solidFill>
            <a:srgbClr val="808080"/>
          </a:solidFill>
          <a:prstDash val="solid"/>
        </a:ln>
      </c:spPr>
    </c:backWall>
    <c:plotArea>
      <c:layout>
        <c:manualLayout>
          <c:layoutTarget val="inner"/>
          <c:xMode val="edge"/>
          <c:yMode val="edge"/>
          <c:x val="5.7441253263707602E-2"/>
          <c:y val="9.9273607748184001E-2"/>
          <c:w val="0.73237597911227204"/>
          <c:h val="0.83292978208232404"/>
        </c:manualLayout>
      </c:layout>
      <c:bar3DChart>
        <c:barDir val="col"/>
        <c:grouping val="stacked"/>
        <c:varyColors val="0"/>
        <c:ser>
          <c:idx val="0"/>
          <c:order val="0"/>
          <c:tx>
            <c:strRef>
              <c:f>'fam5 table'!$A$4</c:f>
              <c:strCache>
                <c:ptCount val="1"/>
                <c:pt idx="0">
                  <c:v>Spanish</c:v>
                </c:pt>
              </c:strCache>
            </c:strRef>
          </c:tx>
          <c:spPr>
            <a:solidFill>
              <a:srgbClr val="63AAFE"/>
            </a:solidFill>
            <a:ln w="11953">
              <a:solidFill>
                <a:srgbClr val="000000"/>
              </a:solidFill>
              <a:prstDash val="solid"/>
            </a:ln>
          </c:spPr>
          <c:invertIfNegative val="0"/>
          <c:cat>
            <c:strRef>
              <c:f>'fam5 table'!$B$3:$P$3</c:f>
              <c:strCache>
                <c:ptCount val="15"/>
                <c:pt idx="0">
                  <c:v>1979</c:v>
                </c:pt>
                <c:pt idx="1">
                  <c:v>1989</c:v>
                </c:pt>
                <c:pt idx="2">
                  <c:v>1992</c:v>
                </c:pt>
                <c:pt idx="3">
                  <c:v>1995b</c:v>
                </c:pt>
                <c:pt idx="4">
                  <c:v>1999b</c:v>
                </c:pt>
                <c:pt idx="5">
                  <c:v>2000</c:v>
                </c:pt>
                <c:pt idx="6">
                  <c:v>2001</c:v>
                </c:pt>
                <c:pt idx="7">
                  <c:v>2002</c:v>
                </c:pt>
                <c:pt idx="8">
                  <c:v>2003</c:v>
                </c:pt>
                <c:pt idx="9">
                  <c:v>2004</c:v>
                </c:pt>
                <c:pt idx="10">
                  <c:v>2005</c:v>
                </c:pt>
                <c:pt idx="11">
                  <c:v>2006</c:v>
                </c:pt>
                <c:pt idx="12">
                  <c:v>2007</c:v>
                </c:pt>
                <c:pt idx="13">
                  <c:v>2008</c:v>
                </c:pt>
                <c:pt idx="14">
                  <c:v>2009</c:v>
                </c:pt>
              </c:strCache>
            </c:strRef>
          </c:cat>
          <c:val>
            <c:numRef>
              <c:f>'fam5 table'!$B$4:$P$4</c:f>
              <c:numCache>
                <c:formatCode>#,##0</c:formatCode>
                <c:ptCount val="15"/>
                <c:pt idx="0">
                  <c:v>2529</c:v>
                </c:pt>
                <c:pt idx="1">
                  <c:v>3550</c:v>
                </c:pt>
                <c:pt idx="2">
                  <c:v>4314</c:v>
                </c:pt>
                <c:pt idx="3">
                  <c:v>5037</c:v>
                </c:pt>
                <c:pt idx="4">
                  <c:v>6339</c:v>
                </c:pt>
                <c:pt idx="5">
                  <c:v>6533</c:v>
                </c:pt>
                <c:pt idx="6">
                  <c:v>6794</c:v>
                </c:pt>
                <c:pt idx="7">
                  <c:v>6859</c:v>
                </c:pt>
                <c:pt idx="8">
                  <c:v>7021</c:v>
                </c:pt>
                <c:pt idx="9">
                  <c:v>7103</c:v>
                </c:pt>
                <c:pt idx="10">
                  <c:v>7530</c:v>
                </c:pt>
                <c:pt idx="11">
                  <c:v>7805</c:v>
                </c:pt>
                <c:pt idx="12">
                  <c:v>7872.2910000000002</c:v>
                </c:pt>
                <c:pt idx="13">
                  <c:v>7781.436999999999</c:v>
                </c:pt>
                <c:pt idx="14">
                  <c:v>8067</c:v>
                </c:pt>
              </c:numCache>
            </c:numRef>
          </c:val>
        </c:ser>
        <c:ser>
          <c:idx val="1"/>
          <c:order val="1"/>
          <c:tx>
            <c:strRef>
              <c:f>'fam5 table'!$A$5</c:f>
              <c:strCache>
                <c:ptCount val="1"/>
                <c:pt idx="0">
                  <c:v>Other Indo-European</c:v>
                </c:pt>
              </c:strCache>
            </c:strRef>
          </c:tx>
          <c:spPr>
            <a:solidFill>
              <a:srgbClr val="DD2D32"/>
            </a:solidFill>
            <a:ln w="11953">
              <a:solidFill>
                <a:srgbClr val="000000"/>
              </a:solidFill>
              <a:prstDash val="solid"/>
            </a:ln>
          </c:spPr>
          <c:invertIfNegative val="0"/>
          <c:cat>
            <c:strRef>
              <c:f>'fam5 table'!$B$3:$P$3</c:f>
              <c:strCache>
                <c:ptCount val="15"/>
                <c:pt idx="0">
                  <c:v>1979</c:v>
                </c:pt>
                <c:pt idx="1">
                  <c:v>1989</c:v>
                </c:pt>
                <c:pt idx="2">
                  <c:v>1992</c:v>
                </c:pt>
                <c:pt idx="3">
                  <c:v>1995b</c:v>
                </c:pt>
                <c:pt idx="4">
                  <c:v>1999b</c:v>
                </c:pt>
                <c:pt idx="5">
                  <c:v>2000</c:v>
                </c:pt>
                <c:pt idx="6">
                  <c:v>2001</c:v>
                </c:pt>
                <c:pt idx="7">
                  <c:v>2002</c:v>
                </c:pt>
                <c:pt idx="8">
                  <c:v>2003</c:v>
                </c:pt>
                <c:pt idx="9">
                  <c:v>2004</c:v>
                </c:pt>
                <c:pt idx="10">
                  <c:v>2005</c:v>
                </c:pt>
                <c:pt idx="11">
                  <c:v>2006</c:v>
                </c:pt>
                <c:pt idx="12">
                  <c:v>2007</c:v>
                </c:pt>
                <c:pt idx="13">
                  <c:v>2008</c:v>
                </c:pt>
                <c:pt idx="14">
                  <c:v>2009</c:v>
                </c:pt>
              </c:strCache>
            </c:strRef>
          </c:cat>
          <c:val>
            <c:numRef>
              <c:f>'fam5 table'!$B$5:$P$5</c:f>
              <c:numCache>
                <c:formatCode>#,##0</c:formatCode>
                <c:ptCount val="15"/>
                <c:pt idx="0">
                  <c:v>622</c:v>
                </c:pt>
                <c:pt idx="1">
                  <c:v>727</c:v>
                </c:pt>
                <c:pt idx="2">
                  <c:v>505</c:v>
                </c:pt>
                <c:pt idx="3">
                  <c:v>514</c:v>
                </c:pt>
                <c:pt idx="4">
                  <c:v>433</c:v>
                </c:pt>
                <c:pt idx="5">
                  <c:v>1535</c:v>
                </c:pt>
                <c:pt idx="6">
                  <c:v>1489</c:v>
                </c:pt>
                <c:pt idx="7">
                  <c:v>1480</c:v>
                </c:pt>
                <c:pt idx="8">
                  <c:v>1398</c:v>
                </c:pt>
                <c:pt idx="9">
                  <c:v>1440</c:v>
                </c:pt>
                <c:pt idx="10">
                  <c:v>1462</c:v>
                </c:pt>
                <c:pt idx="11">
                  <c:v>1458</c:v>
                </c:pt>
                <c:pt idx="12">
                  <c:v>1478.5160000000001</c:v>
                </c:pt>
                <c:pt idx="13">
                  <c:v>1512.9010000000001</c:v>
                </c:pt>
                <c:pt idx="14">
                  <c:v>1487</c:v>
                </c:pt>
              </c:numCache>
            </c:numRef>
          </c:val>
        </c:ser>
        <c:ser>
          <c:idx val="2"/>
          <c:order val="2"/>
          <c:tx>
            <c:strRef>
              <c:f>'fam5 table'!$A$6</c:f>
              <c:strCache>
                <c:ptCount val="1"/>
                <c:pt idx="0">
                  <c:v>Asian or Pacific Island languages</c:v>
                </c:pt>
              </c:strCache>
            </c:strRef>
          </c:tx>
          <c:spPr>
            <a:solidFill>
              <a:srgbClr val="FFF58C"/>
            </a:solidFill>
            <a:ln w="11953">
              <a:solidFill>
                <a:srgbClr val="000000"/>
              </a:solidFill>
              <a:prstDash val="solid"/>
            </a:ln>
          </c:spPr>
          <c:invertIfNegative val="0"/>
          <c:cat>
            <c:strRef>
              <c:f>'fam5 table'!$B$3:$P$3</c:f>
              <c:strCache>
                <c:ptCount val="15"/>
                <c:pt idx="0">
                  <c:v>1979</c:v>
                </c:pt>
                <c:pt idx="1">
                  <c:v>1989</c:v>
                </c:pt>
                <c:pt idx="2">
                  <c:v>1992</c:v>
                </c:pt>
                <c:pt idx="3">
                  <c:v>1995b</c:v>
                </c:pt>
                <c:pt idx="4">
                  <c:v>1999b</c:v>
                </c:pt>
                <c:pt idx="5">
                  <c:v>2000</c:v>
                </c:pt>
                <c:pt idx="6">
                  <c:v>2001</c:v>
                </c:pt>
                <c:pt idx="7">
                  <c:v>2002</c:v>
                </c:pt>
                <c:pt idx="8">
                  <c:v>2003</c:v>
                </c:pt>
                <c:pt idx="9">
                  <c:v>2004</c:v>
                </c:pt>
                <c:pt idx="10">
                  <c:v>2005</c:v>
                </c:pt>
                <c:pt idx="11">
                  <c:v>2006</c:v>
                </c:pt>
                <c:pt idx="12">
                  <c:v>2007</c:v>
                </c:pt>
                <c:pt idx="13">
                  <c:v>2008</c:v>
                </c:pt>
                <c:pt idx="14">
                  <c:v>2009</c:v>
                </c:pt>
              </c:strCache>
            </c:strRef>
          </c:cat>
          <c:val>
            <c:numRef>
              <c:f>'fam5 table'!$B$6:$P$6</c:f>
              <c:numCache>
                <c:formatCode>#,##0</c:formatCode>
                <c:ptCount val="15"/>
                <c:pt idx="0">
                  <c:v>160</c:v>
                </c:pt>
                <c:pt idx="1">
                  <c:v>551</c:v>
                </c:pt>
                <c:pt idx="2">
                  <c:v>978</c:v>
                </c:pt>
                <c:pt idx="3">
                  <c:v>504</c:v>
                </c:pt>
                <c:pt idx="4">
                  <c:v>1177</c:v>
                </c:pt>
                <c:pt idx="5">
                  <c:v>1147</c:v>
                </c:pt>
                <c:pt idx="6">
                  <c:v>1152</c:v>
                </c:pt>
                <c:pt idx="7">
                  <c:v>1127</c:v>
                </c:pt>
                <c:pt idx="8">
                  <c:v>1110</c:v>
                </c:pt>
                <c:pt idx="9">
                  <c:v>1116</c:v>
                </c:pt>
                <c:pt idx="10">
                  <c:v>1140</c:v>
                </c:pt>
                <c:pt idx="11">
                  <c:v>1177</c:v>
                </c:pt>
                <c:pt idx="12">
                  <c:v>1173.442</c:v>
                </c:pt>
                <c:pt idx="13">
                  <c:v>1153.29</c:v>
                </c:pt>
                <c:pt idx="14">
                  <c:v>1242</c:v>
                </c:pt>
              </c:numCache>
            </c:numRef>
          </c:val>
        </c:ser>
        <c:ser>
          <c:idx val="3"/>
          <c:order val="3"/>
          <c:tx>
            <c:strRef>
              <c:f>'fam5 table'!$A$7</c:f>
              <c:strCache>
                <c:ptCount val="1"/>
                <c:pt idx="0">
                  <c:v>Other languages</c:v>
                </c:pt>
              </c:strCache>
            </c:strRef>
          </c:tx>
          <c:spPr>
            <a:solidFill>
              <a:srgbClr val="4EE257"/>
            </a:solidFill>
            <a:ln w="11953">
              <a:solidFill>
                <a:srgbClr val="000000"/>
              </a:solidFill>
              <a:prstDash val="solid"/>
            </a:ln>
          </c:spPr>
          <c:invertIfNegative val="0"/>
          <c:cat>
            <c:strRef>
              <c:f>'fam5 table'!$B$3:$P$3</c:f>
              <c:strCache>
                <c:ptCount val="15"/>
                <c:pt idx="0">
                  <c:v>1979</c:v>
                </c:pt>
                <c:pt idx="1">
                  <c:v>1989</c:v>
                </c:pt>
                <c:pt idx="2">
                  <c:v>1992</c:v>
                </c:pt>
                <c:pt idx="3">
                  <c:v>1995b</c:v>
                </c:pt>
                <c:pt idx="4">
                  <c:v>1999b</c:v>
                </c:pt>
                <c:pt idx="5">
                  <c:v>2000</c:v>
                </c:pt>
                <c:pt idx="6">
                  <c:v>2001</c:v>
                </c:pt>
                <c:pt idx="7">
                  <c:v>2002</c:v>
                </c:pt>
                <c:pt idx="8">
                  <c:v>2003</c:v>
                </c:pt>
                <c:pt idx="9">
                  <c:v>2004</c:v>
                </c:pt>
                <c:pt idx="10">
                  <c:v>2005</c:v>
                </c:pt>
                <c:pt idx="11">
                  <c:v>2006</c:v>
                </c:pt>
                <c:pt idx="12">
                  <c:v>2007</c:v>
                </c:pt>
                <c:pt idx="13">
                  <c:v>2008</c:v>
                </c:pt>
                <c:pt idx="14">
                  <c:v>2009</c:v>
                </c:pt>
              </c:strCache>
            </c:strRef>
          </c:cat>
          <c:val>
            <c:numRef>
              <c:f>'fam5 table'!$B$7:$P$7</c:f>
              <c:numCache>
                <c:formatCode>#,##0</c:formatCode>
                <c:ptCount val="15"/>
                <c:pt idx="0">
                  <c:v>515</c:v>
                </c:pt>
                <c:pt idx="1">
                  <c:v>349</c:v>
                </c:pt>
                <c:pt idx="2">
                  <c:v>467</c:v>
                </c:pt>
                <c:pt idx="3">
                  <c:v>602</c:v>
                </c:pt>
                <c:pt idx="4">
                  <c:v>865</c:v>
                </c:pt>
                <c:pt idx="5">
                  <c:v>311</c:v>
                </c:pt>
                <c:pt idx="6">
                  <c:v>329</c:v>
                </c:pt>
                <c:pt idx="7">
                  <c:v>327</c:v>
                </c:pt>
                <c:pt idx="8">
                  <c:v>324</c:v>
                </c:pt>
                <c:pt idx="9">
                  <c:v>318</c:v>
                </c:pt>
                <c:pt idx="10">
                  <c:v>375</c:v>
                </c:pt>
                <c:pt idx="11">
                  <c:v>422</c:v>
                </c:pt>
                <c:pt idx="12">
                  <c:v>394.09500000000003</c:v>
                </c:pt>
                <c:pt idx="13">
                  <c:v>423.87200000000001</c:v>
                </c:pt>
                <c:pt idx="14">
                  <c:v>431</c:v>
                </c:pt>
              </c:numCache>
            </c:numRef>
          </c:val>
        </c:ser>
        <c:dLbls>
          <c:showLegendKey val="0"/>
          <c:showVal val="0"/>
          <c:showCatName val="0"/>
          <c:showSerName val="0"/>
          <c:showPercent val="0"/>
          <c:showBubbleSize val="0"/>
        </c:dLbls>
        <c:gapWidth val="150"/>
        <c:shape val="box"/>
        <c:axId val="360893960"/>
        <c:axId val="360895528"/>
        <c:axId val="0"/>
      </c:bar3DChart>
      <c:catAx>
        <c:axId val="360893960"/>
        <c:scaling>
          <c:orientation val="minMax"/>
        </c:scaling>
        <c:delete val="0"/>
        <c:axPos val="b"/>
        <c:numFmt formatCode="General" sourceLinked="1"/>
        <c:majorTickMark val="out"/>
        <c:minorTickMark val="none"/>
        <c:tickLblPos val="low"/>
        <c:spPr>
          <a:ln w="2988">
            <a:solidFill>
              <a:srgbClr val="000000"/>
            </a:solidFill>
            <a:prstDash val="solid"/>
          </a:ln>
        </c:spPr>
        <c:txPr>
          <a:bodyPr rot="0" vert="horz"/>
          <a:lstStyle/>
          <a:p>
            <a:pPr>
              <a:defRPr sz="847" b="0" i="0" u="none" strike="noStrike" baseline="0">
                <a:solidFill>
                  <a:srgbClr val="000000"/>
                </a:solidFill>
                <a:latin typeface="Arial"/>
                <a:ea typeface="Arial"/>
                <a:cs typeface="Arial"/>
              </a:defRPr>
            </a:pPr>
            <a:endParaRPr lang="en-US"/>
          </a:p>
        </c:txPr>
        <c:crossAx val="360895528"/>
        <c:crosses val="autoZero"/>
        <c:auto val="1"/>
        <c:lblAlgn val="ctr"/>
        <c:lblOffset val="100"/>
        <c:tickLblSkip val="1"/>
        <c:tickMarkSkip val="1"/>
        <c:noMultiLvlLbl val="0"/>
      </c:catAx>
      <c:valAx>
        <c:axId val="360895528"/>
        <c:scaling>
          <c:orientation val="minMax"/>
        </c:scaling>
        <c:delete val="0"/>
        <c:axPos val="l"/>
        <c:majorGridlines>
          <c:spPr>
            <a:ln w="2988">
              <a:solidFill>
                <a:srgbClr val="000000"/>
              </a:solidFill>
              <a:prstDash val="solid"/>
            </a:ln>
          </c:spPr>
        </c:majorGridlines>
        <c:numFmt formatCode="#,##0" sourceLinked="1"/>
        <c:majorTickMark val="out"/>
        <c:minorTickMark val="none"/>
        <c:tickLblPos val="nextTo"/>
        <c:spPr>
          <a:ln w="2988">
            <a:solidFill>
              <a:srgbClr val="000000"/>
            </a:solidFill>
            <a:prstDash val="solid"/>
          </a:ln>
        </c:spPr>
        <c:txPr>
          <a:bodyPr rot="0" vert="horz"/>
          <a:lstStyle/>
          <a:p>
            <a:pPr>
              <a:defRPr sz="847" b="0" i="0" u="none" strike="noStrike" baseline="0">
                <a:solidFill>
                  <a:srgbClr val="000000"/>
                </a:solidFill>
                <a:latin typeface="Arial"/>
                <a:ea typeface="Arial"/>
                <a:cs typeface="Arial"/>
              </a:defRPr>
            </a:pPr>
            <a:endParaRPr lang="en-US"/>
          </a:p>
        </c:txPr>
        <c:crossAx val="360893960"/>
        <c:crosses val="autoZero"/>
        <c:crossBetween val="between"/>
      </c:valAx>
      <c:spPr>
        <a:noFill/>
        <a:ln w="23906">
          <a:noFill/>
        </a:ln>
      </c:spPr>
    </c:plotArea>
    <c:legend>
      <c:legendPos val="r"/>
      <c:layout>
        <c:manualLayout>
          <c:xMode val="edge"/>
          <c:yMode val="edge"/>
          <c:x val="0.68790155268512798"/>
          <c:y val="0.53402550708558705"/>
          <c:w val="0.299854021056357"/>
          <c:h val="0.35347766460699298"/>
        </c:manualLayout>
      </c:layout>
      <c:overlay val="0"/>
      <c:spPr>
        <a:solidFill>
          <a:srgbClr val="FFFFFF"/>
        </a:solidFill>
        <a:ln w="2988">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847" b="0"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154A75-DF7E-42E5-8ACC-C600C90E9EEC}" type="doc">
      <dgm:prSet loTypeId="urn:microsoft.com/office/officeart/2005/8/layout/default" loCatId="list" qsTypeId="urn:microsoft.com/office/officeart/2005/8/quickstyle/simple3" qsCatId="simple" csTypeId="urn:microsoft.com/office/officeart/2005/8/colors/accent5_2" csCatId="accent5" phldr="1"/>
      <dgm:spPr/>
      <dgm:t>
        <a:bodyPr/>
        <a:lstStyle/>
        <a:p>
          <a:endParaRPr lang="en-US"/>
        </a:p>
      </dgm:t>
    </dgm:pt>
    <dgm:pt modelId="{DAC6EC14-805E-4E0F-803D-95F546305B67}">
      <dgm:prSet custT="1"/>
      <dgm:spPr>
        <a:gradFill rotWithShape="0">
          <a:gsLst>
            <a:gs pos="0">
              <a:srgbClr val="A3CDFB"/>
            </a:gs>
            <a:gs pos="35000">
              <a:srgbClr val="A4CEFC"/>
            </a:gs>
            <a:gs pos="100000">
              <a:schemeClr val="accent5">
                <a:hueOff val="0"/>
                <a:satOff val="0"/>
                <a:lumOff val="0"/>
                <a:alphaOff val="0"/>
                <a:tint val="15000"/>
                <a:satMod val="350000"/>
              </a:schemeClr>
            </a:gs>
          </a:gsLst>
        </a:gradFill>
      </dgm:spPr>
      <dgm:t>
        <a:bodyPr anchor="t" anchorCtr="0"/>
        <a:lstStyle/>
        <a:p>
          <a:r>
            <a:rPr lang="en-US" sz="1200" b="1" dirty="0" smtClean="0"/>
            <a:t>Preschool Alignment Document</a:t>
          </a:r>
          <a:endParaRPr lang="en-US" sz="1200" b="1" dirty="0"/>
        </a:p>
      </dgm:t>
    </dgm:pt>
    <dgm:pt modelId="{960F0A2D-44AB-4E45-A130-A7F80A7701AD}" type="parTrans" cxnId="{B4401D85-91A8-4FFE-825F-CB8AF0B2F985}">
      <dgm:prSet/>
      <dgm:spPr/>
      <dgm:t>
        <a:bodyPr/>
        <a:lstStyle/>
        <a:p>
          <a:endParaRPr lang="en-US" sz="1200">
            <a:solidFill>
              <a:schemeClr val="tx1"/>
            </a:solidFill>
          </a:endParaRPr>
        </a:p>
      </dgm:t>
    </dgm:pt>
    <dgm:pt modelId="{86C215FE-7B29-4655-B15A-B2FF64CA1B4A}" type="sibTrans" cxnId="{B4401D85-91A8-4FFE-825F-CB8AF0B2F985}">
      <dgm:prSet/>
      <dgm:spPr/>
      <dgm:t>
        <a:bodyPr/>
        <a:lstStyle/>
        <a:p>
          <a:endParaRPr lang="en-US" sz="1200">
            <a:solidFill>
              <a:schemeClr val="tx1"/>
            </a:solidFill>
          </a:endParaRPr>
        </a:p>
      </dgm:t>
    </dgm:pt>
    <dgm:pt modelId="{63477D06-CAC1-485A-81BE-08D645A28E5E}">
      <dgm:prSet custT="1"/>
      <dgm:spPr>
        <a:gradFill rotWithShape="0">
          <a:gsLst>
            <a:gs pos="0">
              <a:srgbClr val="A4CEFC"/>
            </a:gs>
            <a:gs pos="35000">
              <a:srgbClr val="A4CEFC"/>
            </a:gs>
            <a:gs pos="100000">
              <a:schemeClr val="accent5">
                <a:hueOff val="0"/>
                <a:satOff val="0"/>
                <a:lumOff val="0"/>
                <a:alphaOff val="0"/>
                <a:tint val="15000"/>
                <a:satMod val="350000"/>
              </a:schemeClr>
            </a:gs>
          </a:gsLst>
        </a:gradFill>
      </dgm:spPr>
      <dgm:t>
        <a:bodyPr anchor="t" anchorCtr="0"/>
        <a:lstStyle/>
        <a:p>
          <a:r>
            <a:rPr lang="en-US" sz="1200" b="1" dirty="0" smtClean="0"/>
            <a:t>Transitional Kindergarten Implementation Guide</a:t>
          </a:r>
          <a:endParaRPr lang="en-US" sz="1200" b="1" dirty="0"/>
        </a:p>
      </dgm:t>
    </dgm:pt>
    <dgm:pt modelId="{8F5642A4-1B6C-4E5D-9744-1B441175217A}" type="parTrans" cxnId="{3961F3CA-5DE2-49C5-939E-0FB9DA89D424}">
      <dgm:prSet/>
      <dgm:spPr/>
      <dgm:t>
        <a:bodyPr/>
        <a:lstStyle/>
        <a:p>
          <a:endParaRPr lang="en-US" sz="1200">
            <a:solidFill>
              <a:schemeClr val="tx1"/>
            </a:solidFill>
          </a:endParaRPr>
        </a:p>
      </dgm:t>
    </dgm:pt>
    <dgm:pt modelId="{EE6B2360-D04A-4132-AD92-8C611E1839C6}" type="sibTrans" cxnId="{3961F3CA-5DE2-49C5-939E-0FB9DA89D424}">
      <dgm:prSet/>
      <dgm:spPr/>
      <dgm:t>
        <a:bodyPr/>
        <a:lstStyle/>
        <a:p>
          <a:endParaRPr lang="en-US" sz="1200">
            <a:solidFill>
              <a:schemeClr val="tx1"/>
            </a:solidFill>
          </a:endParaRPr>
        </a:p>
      </dgm:t>
    </dgm:pt>
    <dgm:pt modelId="{7253252C-562D-45B5-B2CF-B24EBA30CCC9}">
      <dgm:prSet custT="1"/>
      <dgm:spPr>
        <a:gradFill rotWithShape="0">
          <a:gsLst>
            <a:gs pos="0">
              <a:srgbClr val="A4CEFC"/>
            </a:gs>
            <a:gs pos="35000">
              <a:srgbClr val="A4CEFC"/>
            </a:gs>
            <a:gs pos="100000">
              <a:schemeClr val="accent5">
                <a:hueOff val="0"/>
                <a:satOff val="0"/>
                <a:lumOff val="0"/>
                <a:alphaOff val="0"/>
                <a:tint val="15000"/>
                <a:satMod val="350000"/>
              </a:schemeClr>
            </a:gs>
          </a:gsLst>
        </a:gradFill>
      </dgm:spPr>
      <dgm:t>
        <a:bodyPr anchor="t" anchorCtr="0"/>
        <a:lstStyle/>
        <a:p>
          <a:r>
            <a:rPr lang="en-US" sz="1200" b="1" smtClean="0"/>
            <a:t>DRDP Specific to TK and K</a:t>
          </a:r>
          <a:endParaRPr lang="en-US" sz="1200" b="1" dirty="0"/>
        </a:p>
      </dgm:t>
    </dgm:pt>
    <dgm:pt modelId="{A7C7B4C5-8767-4F2C-B78F-B227EC88BCA5}" type="parTrans" cxnId="{9EC924EF-2CF3-4DF8-ADF8-FB515BAF91CE}">
      <dgm:prSet/>
      <dgm:spPr/>
      <dgm:t>
        <a:bodyPr/>
        <a:lstStyle/>
        <a:p>
          <a:endParaRPr lang="en-US" sz="1200">
            <a:solidFill>
              <a:schemeClr val="tx1"/>
            </a:solidFill>
          </a:endParaRPr>
        </a:p>
      </dgm:t>
    </dgm:pt>
    <dgm:pt modelId="{ECDE4A0B-E2B6-4278-B75C-9595825F7C2D}" type="sibTrans" cxnId="{9EC924EF-2CF3-4DF8-ADF8-FB515BAF91CE}">
      <dgm:prSet/>
      <dgm:spPr/>
      <dgm:t>
        <a:bodyPr/>
        <a:lstStyle/>
        <a:p>
          <a:endParaRPr lang="en-US" sz="1200">
            <a:solidFill>
              <a:schemeClr val="tx1"/>
            </a:solidFill>
          </a:endParaRPr>
        </a:p>
      </dgm:t>
    </dgm:pt>
    <dgm:pt modelId="{0C43711A-5400-9345-8491-16A86037C617}">
      <dgm:prSet custT="1"/>
      <dgm:spPr>
        <a:gradFill rotWithShape="0">
          <a:gsLst>
            <a:gs pos="0">
              <a:srgbClr val="A3CDFB"/>
            </a:gs>
            <a:gs pos="35000">
              <a:srgbClr val="A4CEFC"/>
            </a:gs>
            <a:gs pos="100000">
              <a:schemeClr val="accent5">
                <a:hueOff val="0"/>
                <a:satOff val="0"/>
                <a:lumOff val="0"/>
                <a:alphaOff val="0"/>
                <a:tint val="15000"/>
                <a:satMod val="350000"/>
              </a:schemeClr>
            </a:gs>
          </a:gsLst>
        </a:gradFill>
      </dgm:spPr>
      <dgm:t>
        <a:bodyPr anchor="t" anchorCtr="0"/>
        <a:lstStyle/>
        <a:p>
          <a:r>
            <a:rPr lang="en-US" sz="1200" b="1" dirty="0" smtClean="0"/>
            <a:t>California Common Core State Standards</a:t>
          </a:r>
        </a:p>
      </dgm:t>
    </dgm:pt>
    <dgm:pt modelId="{33763AD4-5A8F-FB41-8D55-F0F839D7C2EE}" type="parTrans" cxnId="{B60EF1EE-81B4-EC47-BCA2-8561D5A47DBC}">
      <dgm:prSet/>
      <dgm:spPr/>
      <dgm:t>
        <a:bodyPr/>
        <a:lstStyle/>
        <a:p>
          <a:endParaRPr lang="en-US" sz="1200">
            <a:solidFill>
              <a:schemeClr val="tx1"/>
            </a:solidFill>
          </a:endParaRPr>
        </a:p>
      </dgm:t>
    </dgm:pt>
    <dgm:pt modelId="{E692ADC0-B6A8-FF45-8451-A835E4E65E02}" type="sibTrans" cxnId="{B60EF1EE-81B4-EC47-BCA2-8561D5A47DBC}">
      <dgm:prSet/>
      <dgm:spPr/>
      <dgm:t>
        <a:bodyPr/>
        <a:lstStyle/>
        <a:p>
          <a:endParaRPr lang="en-US" sz="1200">
            <a:solidFill>
              <a:schemeClr val="tx1"/>
            </a:solidFill>
          </a:endParaRPr>
        </a:p>
      </dgm:t>
    </dgm:pt>
    <dgm:pt modelId="{F9C91EBA-2EBB-B349-A5F6-ED1ACBD9FE24}">
      <dgm:prSet custT="1"/>
      <dgm:spPr>
        <a:gradFill rotWithShape="0">
          <a:gsLst>
            <a:gs pos="0">
              <a:srgbClr val="A3CDFB"/>
            </a:gs>
            <a:gs pos="35000">
              <a:srgbClr val="A4CEFC"/>
            </a:gs>
            <a:gs pos="100000">
              <a:schemeClr val="accent5">
                <a:hueOff val="0"/>
                <a:satOff val="0"/>
                <a:lumOff val="0"/>
                <a:alphaOff val="0"/>
                <a:tint val="15000"/>
                <a:satMod val="350000"/>
              </a:schemeClr>
            </a:gs>
          </a:gsLst>
        </a:gradFill>
      </dgm:spPr>
      <dgm:t>
        <a:bodyPr anchor="t" anchorCtr="0"/>
        <a:lstStyle/>
        <a:p>
          <a:r>
            <a:rPr lang="en-US" sz="1200" b="1" dirty="0" smtClean="0"/>
            <a:t>Health Education Content Standards for California Public Schools</a:t>
          </a:r>
        </a:p>
      </dgm:t>
    </dgm:pt>
    <dgm:pt modelId="{FA95CD45-808E-E946-B331-F0E5D1A7F6CD}" type="parTrans" cxnId="{2E847B55-15AA-1E40-BA1C-C50B1D8FE329}">
      <dgm:prSet/>
      <dgm:spPr/>
      <dgm:t>
        <a:bodyPr/>
        <a:lstStyle/>
        <a:p>
          <a:endParaRPr lang="en-US" sz="1200">
            <a:solidFill>
              <a:schemeClr val="tx1"/>
            </a:solidFill>
          </a:endParaRPr>
        </a:p>
      </dgm:t>
    </dgm:pt>
    <dgm:pt modelId="{F6894773-0D41-7F48-AAF6-DC7C98C17ABF}" type="sibTrans" cxnId="{2E847B55-15AA-1E40-BA1C-C50B1D8FE329}">
      <dgm:prSet/>
      <dgm:spPr/>
      <dgm:t>
        <a:bodyPr/>
        <a:lstStyle/>
        <a:p>
          <a:endParaRPr lang="en-US" sz="1200">
            <a:solidFill>
              <a:schemeClr val="tx1"/>
            </a:solidFill>
          </a:endParaRPr>
        </a:p>
      </dgm:t>
    </dgm:pt>
    <dgm:pt modelId="{AB044D24-D6D0-1A4C-A8C8-D92E08EAF6FE}">
      <dgm:prSet custT="1"/>
      <dgm:spPr>
        <a:gradFill rotWithShape="0">
          <a:gsLst>
            <a:gs pos="0">
              <a:srgbClr val="A4CEFC"/>
            </a:gs>
            <a:gs pos="35000">
              <a:srgbClr val="A4CEFC"/>
            </a:gs>
            <a:gs pos="100000">
              <a:schemeClr val="accent5">
                <a:hueOff val="0"/>
                <a:satOff val="0"/>
                <a:lumOff val="0"/>
                <a:alphaOff val="0"/>
                <a:tint val="15000"/>
                <a:satMod val="350000"/>
              </a:schemeClr>
            </a:gs>
          </a:gsLst>
        </a:gradFill>
      </dgm:spPr>
      <dgm:t>
        <a:bodyPr anchor="t" anchorCtr="0"/>
        <a:lstStyle/>
        <a:p>
          <a:r>
            <a:rPr lang="en-US" sz="1200" b="1" dirty="0" smtClean="0"/>
            <a:t>English Language Arts/English Language Development Framework</a:t>
          </a:r>
          <a:endParaRPr lang="en-US" sz="1200" b="1" dirty="0"/>
        </a:p>
      </dgm:t>
    </dgm:pt>
    <dgm:pt modelId="{FAE334C9-9BC6-BF4C-B49B-4FA4D56B339B}" type="parTrans" cxnId="{831FB061-73A3-9043-9A61-2D68935A83BC}">
      <dgm:prSet/>
      <dgm:spPr/>
      <dgm:t>
        <a:bodyPr/>
        <a:lstStyle/>
        <a:p>
          <a:endParaRPr lang="en-US" sz="1200">
            <a:solidFill>
              <a:schemeClr val="tx1"/>
            </a:solidFill>
          </a:endParaRPr>
        </a:p>
      </dgm:t>
    </dgm:pt>
    <dgm:pt modelId="{38230808-331B-F349-9396-E6AF2301153D}" type="sibTrans" cxnId="{831FB061-73A3-9043-9A61-2D68935A83BC}">
      <dgm:prSet/>
      <dgm:spPr/>
      <dgm:t>
        <a:bodyPr/>
        <a:lstStyle/>
        <a:p>
          <a:endParaRPr lang="en-US" sz="1200">
            <a:solidFill>
              <a:schemeClr val="tx1"/>
            </a:solidFill>
          </a:endParaRPr>
        </a:p>
      </dgm:t>
    </dgm:pt>
    <dgm:pt modelId="{32CFD0A7-94F8-436F-9D39-539DF1237C1B}">
      <dgm:prSet custT="1"/>
      <dgm:spPr>
        <a:gradFill rotWithShape="0">
          <a:gsLst>
            <a:gs pos="0">
              <a:srgbClr val="A3CDFB"/>
            </a:gs>
            <a:gs pos="35000">
              <a:srgbClr val="A4CEFC"/>
            </a:gs>
            <a:gs pos="100000">
              <a:schemeClr val="accent5">
                <a:hueOff val="0"/>
                <a:satOff val="0"/>
                <a:lumOff val="0"/>
                <a:alphaOff val="0"/>
                <a:tint val="15000"/>
                <a:satMod val="350000"/>
              </a:schemeClr>
            </a:gs>
          </a:gsLst>
        </a:gradFill>
      </dgm:spPr>
      <dgm:t>
        <a:bodyPr anchor="t" anchorCtr="0"/>
        <a:lstStyle/>
        <a:p>
          <a:r>
            <a:rPr lang="en-US" sz="1200" b="1" dirty="0" smtClean="0"/>
            <a:t>Preschool Learning Foundations</a:t>
          </a:r>
        </a:p>
      </dgm:t>
    </dgm:pt>
    <dgm:pt modelId="{70952DD7-B6A1-490E-9D04-D19BB805DEBB}" type="sibTrans" cxnId="{E947ED4C-9208-4DD5-BD0C-63FFDFFA395F}">
      <dgm:prSet/>
      <dgm:spPr/>
      <dgm:t>
        <a:bodyPr/>
        <a:lstStyle/>
        <a:p>
          <a:endParaRPr lang="en-US" sz="1200">
            <a:solidFill>
              <a:schemeClr val="tx1"/>
            </a:solidFill>
          </a:endParaRPr>
        </a:p>
      </dgm:t>
    </dgm:pt>
    <dgm:pt modelId="{8EEE91EF-8FFB-488D-845A-622A0FBC048C}" type="parTrans" cxnId="{E947ED4C-9208-4DD5-BD0C-63FFDFFA395F}">
      <dgm:prSet/>
      <dgm:spPr/>
      <dgm:t>
        <a:bodyPr/>
        <a:lstStyle/>
        <a:p>
          <a:endParaRPr lang="en-US" sz="1200">
            <a:solidFill>
              <a:schemeClr val="tx1"/>
            </a:solidFill>
          </a:endParaRPr>
        </a:p>
      </dgm:t>
    </dgm:pt>
    <dgm:pt modelId="{46A9969B-E5C8-4FD5-8A9D-5DD0F02F2EF0}">
      <dgm:prSet custT="1"/>
      <dgm:spPr>
        <a:gradFill rotWithShape="0">
          <a:gsLst>
            <a:gs pos="0">
              <a:srgbClr val="A3CDFB"/>
            </a:gs>
            <a:gs pos="35000">
              <a:srgbClr val="A4CEFC"/>
            </a:gs>
            <a:gs pos="100000">
              <a:schemeClr val="accent5">
                <a:hueOff val="0"/>
                <a:satOff val="0"/>
                <a:lumOff val="0"/>
                <a:alphaOff val="0"/>
                <a:tint val="15000"/>
                <a:satMod val="350000"/>
              </a:schemeClr>
            </a:gs>
          </a:gsLst>
        </a:gradFill>
      </dgm:spPr>
      <dgm:t>
        <a:bodyPr anchor="t" anchorCtr="0"/>
        <a:lstStyle/>
        <a:p>
          <a:r>
            <a:rPr lang="en-US" sz="1200" b="1" dirty="0" smtClean="0"/>
            <a:t>Developmentally Appropriate Practice</a:t>
          </a:r>
        </a:p>
        <a:p>
          <a:endParaRPr lang="en-US" sz="1200" b="1" dirty="0"/>
        </a:p>
      </dgm:t>
    </dgm:pt>
    <dgm:pt modelId="{0119695B-9FF2-4F25-AEB0-3F0785BC2DF9}" type="parTrans" cxnId="{5ABDA591-602C-4362-A3D2-0BDA0D6928B5}">
      <dgm:prSet/>
      <dgm:spPr/>
      <dgm:t>
        <a:bodyPr/>
        <a:lstStyle/>
        <a:p>
          <a:endParaRPr lang="en-US">
            <a:solidFill>
              <a:schemeClr val="tx1"/>
            </a:solidFill>
          </a:endParaRPr>
        </a:p>
      </dgm:t>
    </dgm:pt>
    <dgm:pt modelId="{15B0BC5F-99E0-4B63-8914-4E6051D01245}" type="sibTrans" cxnId="{5ABDA591-602C-4362-A3D2-0BDA0D6928B5}">
      <dgm:prSet/>
      <dgm:spPr/>
      <dgm:t>
        <a:bodyPr/>
        <a:lstStyle/>
        <a:p>
          <a:endParaRPr lang="en-US">
            <a:solidFill>
              <a:schemeClr val="tx1"/>
            </a:solidFill>
          </a:endParaRPr>
        </a:p>
      </dgm:t>
    </dgm:pt>
    <dgm:pt modelId="{29C0DD82-D8A0-CB45-91B9-AFCE923AC38E}">
      <dgm:prSet custT="1"/>
      <dgm:spPr>
        <a:gradFill rotWithShape="0">
          <a:gsLst>
            <a:gs pos="0">
              <a:srgbClr val="A3CDFB"/>
            </a:gs>
            <a:gs pos="35000">
              <a:srgbClr val="A4CEFC"/>
            </a:gs>
            <a:gs pos="100000">
              <a:schemeClr val="accent5">
                <a:hueOff val="0"/>
                <a:satOff val="0"/>
                <a:lumOff val="0"/>
                <a:alphaOff val="0"/>
                <a:tint val="15000"/>
                <a:satMod val="350000"/>
              </a:schemeClr>
            </a:gs>
          </a:gsLst>
        </a:gradFill>
      </dgm:spPr>
      <dgm:t>
        <a:bodyPr anchor="t" anchorCtr="0"/>
        <a:lstStyle/>
        <a:p>
          <a:r>
            <a:rPr lang="en-US" sz="1200" b="1" dirty="0" smtClean="0"/>
            <a:t>Preschool Curriculum Framework</a:t>
          </a:r>
          <a:endParaRPr lang="en-US" sz="1200" b="1" dirty="0"/>
        </a:p>
      </dgm:t>
    </dgm:pt>
    <dgm:pt modelId="{6E81F350-180E-DF4B-98A3-6C23A049ACCE}" type="sibTrans" cxnId="{7DE733C1-1FCF-C04E-9723-158EC7530E4E}">
      <dgm:prSet/>
      <dgm:spPr/>
      <dgm:t>
        <a:bodyPr/>
        <a:lstStyle/>
        <a:p>
          <a:endParaRPr lang="en-US" sz="1200">
            <a:solidFill>
              <a:schemeClr val="tx1"/>
            </a:solidFill>
          </a:endParaRPr>
        </a:p>
      </dgm:t>
    </dgm:pt>
    <dgm:pt modelId="{6FA7FFB2-D863-D84E-90B7-921C6BD46DB9}" type="parTrans" cxnId="{7DE733C1-1FCF-C04E-9723-158EC7530E4E}">
      <dgm:prSet/>
      <dgm:spPr/>
      <dgm:t>
        <a:bodyPr/>
        <a:lstStyle/>
        <a:p>
          <a:endParaRPr lang="en-US" sz="1200">
            <a:solidFill>
              <a:schemeClr val="tx1"/>
            </a:solidFill>
          </a:endParaRPr>
        </a:p>
      </dgm:t>
    </dgm:pt>
    <dgm:pt modelId="{043120A1-7947-4C43-A119-93077AE89549}">
      <dgm:prSet custT="1"/>
      <dgm:spPr>
        <a:gradFill rotWithShape="0">
          <a:gsLst>
            <a:gs pos="0">
              <a:srgbClr val="A3CDFB"/>
            </a:gs>
            <a:gs pos="35000">
              <a:srgbClr val="A4CEFC"/>
            </a:gs>
            <a:gs pos="100000">
              <a:schemeClr val="accent5">
                <a:hueOff val="0"/>
                <a:satOff val="0"/>
                <a:lumOff val="0"/>
                <a:alphaOff val="0"/>
                <a:tint val="15000"/>
                <a:satMod val="350000"/>
              </a:schemeClr>
            </a:gs>
          </a:gsLst>
        </a:gradFill>
      </dgm:spPr>
      <dgm:t>
        <a:bodyPr anchor="t" anchorCtr="0"/>
        <a:lstStyle/>
        <a:p>
          <a:r>
            <a:rPr lang="en-US" sz="1200" b="1" dirty="0" smtClean="0"/>
            <a:t>Preschool English Learners Guide</a:t>
          </a:r>
          <a:endParaRPr lang="en-US" sz="1200" b="1" dirty="0"/>
        </a:p>
      </dgm:t>
    </dgm:pt>
    <dgm:pt modelId="{7DED40D7-8D52-4759-A8D2-000B7DEA0A37}" type="parTrans" cxnId="{9354FB1D-4614-471C-ADC6-308C72A79D75}">
      <dgm:prSet/>
      <dgm:spPr/>
      <dgm:t>
        <a:bodyPr/>
        <a:lstStyle/>
        <a:p>
          <a:endParaRPr lang="en-US"/>
        </a:p>
      </dgm:t>
    </dgm:pt>
    <dgm:pt modelId="{4F65E97C-1DF6-418C-A094-B15D99790933}" type="sibTrans" cxnId="{9354FB1D-4614-471C-ADC6-308C72A79D75}">
      <dgm:prSet/>
      <dgm:spPr/>
      <dgm:t>
        <a:bodyPr/>
        <a:lstStyle/>
        <a:p>
          <a:endParaRPr lang="en-US"/>
        </a:p>
      </dgm:t>
    </dgm:pt>
    <dgm:pt modelId="{5735245B-88AC-4AB4-ADC4-32D9E92E7DD1}" type="pres">
      <dgm:prSet presAssocID="{BF154A75-DF7E-42E5-8ACC-C600C90E9EEC}" presName="diagram" presStyleCnt="0">
        <dgm:presLayoutVars>
          <dgm:dir/>
          <dgm:resizeHandles val="exact"/>
        </dgm:presLayoutVars>
      </dgm:prSet>
      <dgm:spPr/>
      <dgm:t>
        <a:bodyPr/>
        <a:lstStyle/>
        <a:p>
          <a:endParaRPr lang="en-US"/>
        </a:p>
      </dgm:t>
    </dgm:pt>
    <dgm:pt modelId="{EBFC46D7-5D1B-46D5-BE23-CC76DFBE90F0}" type="pres">
      <dgm:prSet presAssocID="{32CFD0A7-94F8-436F-9D39-539DF1237C1B}" presName="node" presStyleLbl="node1" presStyleIdx="0" presStyleCnt="10" custScaleX="94276" custScaleY="92102" custLinFactNeighborX="50003" custLinFactNeighborY="-16079">
        <dgm:presLayoutVars>
          <dgm:bulletEnabled val="1"/>
        </dgm:presLayoutVars>
      </dgm:prSet>
      <dgm:spPr/>
      <dgm:t>
        <a:bodyPr/>
        <a:lstStyle/>
        <a:p>
          <a:endParaRPr lang="en-US"/>
        </a:p>
      </dgm:t>
    </dgm:pt>
    <dgm:pt modelId="{14F26DAD-A6C9-4274-B103-91E2DCC96CF4}" type="pres">
      <dgm:prSet presAssocID="{70952DD7-B6A1-490E-9D04-D19BB805DEBB}" presName="sibTrans" presStyleCnt="0"/>
      <dgm:spPr/>
      <dgm:t>
        <a:bodyPr/>
        <a:lstStyle/>
        <a:p>
          <a:endParaRPr lang="en-US"/>
        </a:p>
      </dgm:t>
    </dgm:pt>
    <dgm:pt modelId="{4A73C042-B3DE-46CE-9895-A1130DF46BA3}" type="pres">
      <dgm:prSet presAssocID="{DAC6EC14-805E-4E0F-803D-95F546305B67}" presName="node" presStyleLbl="node1" presStyleIdx="1" presStyleCnt="10" custScaleX="94276" custScaleY="92102" custLinFactY="100000" custLinFactNeighborX="-98473" custLinFactNeighborY="108545">
        <dgm:presLayoutVars>
          <dgm:bulletEnabled val="1"/>
        </dgm:presLayoutVars>
      </dgm:prSet>
      <dgm:spPr/>
      <dgm:t>
        <a:bodyPr/>
        <a:lstStyle/>
        <a:p>
          <a:endParaRPr lang="en-US"/>
        </a:p>
      </dgm:t>
    </dgm:pt>
    <dgm:pt modelId="{7123AB68-B7B5-409C-9E4E-188E97905E44}" type="pres">
      <dgm:prSet presAssocID="{86C215FE-7B29-4655-B15A-B2FF64CA1B4A}" presName="sibTrans" presStyleCnt="0"/>
      <dgm:spPr/>
      <dgm:t>
        <a:bodyPr/>
        <a:lstStyle/>
        <a:p>
          <a:endParaRPr lang="en-US"/>
        </a:p>
      </dgm:t>
    </dgm:pt>
    <dgm:pt modelId="{9D6E2EAD-AD97-4DD8-A144-434C9468CF74}" type="pres">
      <dgm:prSet presAssocID="{0C43711A-5400-9345-8491-16A86037C617}" presName="node" presStyleLbl="node1" presStyleIdx="2" presStyleCnt="10" custScaleX="94276" custScaleY="92102" custLinFactNeighborX="-51190" custLinFactNeighborY="-16079">
        <dgm:presLayoutVars>
          <dgm:bulletEnabled val="1"/>
        </dgm:presLayoutVars>
      </dgm:prSet>
      <dgm:spPr/>
      <dgm:t>
        <a:bodyPr/>
        <a:lstStyle/>
        <a:p>
          <a:endParaRPr lang="en-US"/>
        </a:p>
      </dgm:t>
    </dgm:pt>
    <dgm:pt modelId="{D9BDC765-3187-450B-A814-084343D20D32}" type="pres">
      <dgm:prSet presAssocID="{E692ADC0-B6A8-FF45-8451-A835E4E65E02}" presName="sibTrans" presStyleCnt="0"/>
      <dgm:spPr/>
      <dgm:t>
        <a:bodyPr/>
        <a:lstStyle/>
        <a:p>
          <a:endParaRPr lang="en-US"/>
        </a:p>
      </dgm:t>
    </dgm:pt>
    <dgm:pt modelId="{0F2CF843-5EB3-45EB-830F-81F940806C5F}" type="pres">
      <dgm:prSet presAssocID="{F9C91EBA-2EBB-B349-A5F6-ED1ACBD9FE24}" presName="node" presStyleLbl="node1" presStyleIdx="3" presStyleCnt="10" custScaleX="94276" custScaleY="92102" custLinFactNeighborX="-44679" custLinFactNeighborY="-16648">
        <dgm:presLayoutVars>
          <dgm:bulletEnabled val="1"/>
        </dgm:presLayoutVars>
      </dgm:prSet>
      <dgm:spPr/>
      <dgm:t>
        <a:bodyPr/>
        <a:lstStyle/>
        <a:p>
          <a:endParaRPr lang="en-US"/>
        </a:p>
      </dgm:t>
    </dgm:pt>
    <dgm:pt modelId="{5C2797A8-32A5-4F7D-A086-34859417BEB3}" type="pres">
      <dgm:prSet presAssocID="{F6894773-0D41-7F48-AAF6-DC7C98C17ABF}" presName="sibTrans" presStyleCnt="0"/>
      <dgm:spPr/>
      <dgm:t>
        <a:bodyPr/>
        <a:lstStyle/>
        <a:p>
          <a:endParaRPr lang="en-US"/>
        </a:p>
      </dgm:t>
    </dgm:pt>
    <dgm:pt modelId="{BEF14B41-DD5B-43B2-BD77-B4AD6B21F45A}" type="pres">
      <dgm:prSet presAssocID="{29C0DD82-D8A0-CB45-91B9-AFCE923AC38E}" presName="node" presStyleLbl="node1" presStyleIdx="4" presStyleCnt="10" custScaleX="94276" custScaleY="92102" custLinFactNeighborX="48904" custLinFactNeighborY="-11317">
        <dgm:presLayoutVars>
          <dgm:bulletEnabled val="1"/>
        </dgm:presLayoutVars>
      </dgm:prSet>
      <dgm:spPr/>
      <dgm:t>
        <a:bodyPr/>
        <a:lstStyle/>
        <a:p>
          <a:endParaRPr lang="en-US"/>
        </a:p>
      </dgm:t>
    </dgm:pt>
    <dgm:pt modelId="{6CFAD6BC-EB47-488A-A397-CF818C07F728}" type="pres">
      <dgm:prSet presAssocID="{6E81F350-180E-DF4B-98A3-6C23A049ACCE}" presName="sibTrans" presStyleCnt="0"/>
      <dgm:spPr/>
      <dgm:t>
        <a:bodyPr/>
        <a:lstStyle/>
        <a:p>
          <a:endParaRPr lang="en-US"/>
        </a:p>
      </dgm:t>
    </dgm:pt>
    <dgm:pt modelId="{61F108B0-8DD3-452C-BBBD-7E6FF735D92E}" type="pres">
      <dgm:prSet presAssocID="{AB044D24-D6D0-1A4C-A8C8-D92E08EAF6FE}" presName="node" presStyleLbl="node1" presStyleIdx="5" presStyleCnt="10" custScaleX="94276" custScaleY="92102" custLinFactNeighborX="52341" custLinFactNeighborY="-13148">
        <dgm:presLayoutVars>
          <dgm:bulletEnabled val="1"/>
        </dgm:presLayoutVars>
      </dgm:prSet>
      <dgm:spPr/>
      <dgm:t>
        <a:bodyPr/>
        <a:lstStyle/>
        <a:p>
          <a:endParaRPr lang="en-US"/>
        </a:p>
      </dgm:t>
    </dgm:pt>
    <dgm:pt modelId="{7A49A528-2D8C-4DD2-9F76-29A9C2BD86B6}" type="pres">
      <dgm:prSet presAssocID="{38230808-331B-F349-9396-E6AF2301153D}" presName="sibTrans" presStyleCnt="0"/>
      <dgm:spPr/>
      <dgm:t>
        <a:bodyPr/>
        <a:lstStyle/>
        <a:p>
          <a:endParaRPr lang="en-US"/>
        </a:p>
      </dgm:t>
    </dgm:pt>
    <dgm:pt modelId="{F5BBB810-CAC5-4280-A125-42D69C3AE2BD}" type="pres">
      <dgm:prSet presAssocID="{63477D06-CAC1-485A-81BE-08D645A28E5E}" presName="node" presStyleLbl="node1" presStyleIdx="6" presStyleCnt="10" custScaleX="94276" custScaleY="92102" custLinFactX="471" custLinFactY="1853" custLinFactNeighborX="100000" custLinFactNeighborY="100000">
        <dgm:presLayoutVars>
          <dgm:bulletEnabled val="1"/>
        </dgm:presLayoutVars>
      </dgm:prSet>
      <dgm:spPr/>
      <dgm:t>
        <a:bodyPr/>
        <a:lstStyle/>
        <a:p>
          <a:endParaRPr lang="en-US"/>
        </a:p>
      </dgm:t>
    </dgm:pt>
    <dgm:pt modelId="{2E14DE3A-5D30-4132-B529-0E633EA378A4}" type="pres">
      <dgm:prSet presAssocID="{EE6B2360-D04A-4132-AD92-8C611E1839C6}" presName="sibTrans" presStyleCnt="0"/>
      <dgm:spPr/>
      <dgm:t>
        <a:bodyPr/>
        <a:lstStyle/>
        <a:p>
          <a:endParaRPr lang="en-US"/>
        </a:p>
      </dgm:t>
    </dgm:pt>
    <dgm:pt modelId="{6A1920B5-755B-47CE-A245-53525FC7F61C}" type="pres">
      <dgm:prSet presAssocID="{7253252C-562D-45B5-B2CF-B24EBA30CCC9}" presName="node" presStyleLbl="node1" presStyleIdx="7" presStyleCnt="10" custScaleX="94276" custScaleY="92102" custLinFactNeighborX="-47103" custLinFactNeighborY="-11317">
        <dgm:presLayoutVars>
          <dgm:bulletEnabled val="1"/>
        </dgm:presLayoutVars>
      </dgm:prSet>
      <dgm:spPr/>
      <dgm:t>
        <a:bodyPr/>
        <a:lstStyle/>
        <a:p>
          <a:endParaRPr lang="en-US"/>
        </a:p>
      </dgm:t>
    </dgm:pt>
    <dgm:pt modelId="{57B4D1B9-16C8-4DA3-B20E-88D5584E57B0}" type="pres">
      <dgm:prSet presAssocID="{ECDE4A0B-E2B6-4278-B75C-9595825F7C2D}" presName="sibTrans" presStyleCnt="0"/>
      <dgm:spPr/>
      <dgm:t>
        <a:bodyPr/>
        <a:lstStyle/>
        <a:p>
          <a:endParaRPr lang="en-US"/>
        </a:p>
      </dgm:t>
    </dgm:pt>
    <dgm:pt modelId="{18E484C4-407F-42FB-A24D-9159C4CCFABC}" type="pres">
      <dgm:prSet presAssocID="{46A9969B-E5C8-4FD5-8A9D-5DD0F02F2EF0}" presName="node" presStyleLbl="node1" presStyleIdx="8" presStyleCnt="10" custScaleX="94276" custScaleY="92102" custLinFactNeighborX="3622" custLinFactNeighborY="-8854">
        <dgm:presLayoutVars>
          <dgm:bulletEnabled val="1"/>
        </dgm:presLayoutVars>
      </dgm:prSet>
      <dgm:spPr/>
      <dgm:t>
        <a:bodyPr/>
        <a:lstStyle/>
        <a:p>
          <a:endParaRPr lang="en-US"/>
        </a:p>
      </dgm:t>
    </dgm:pt>
    <dgm:pt modelId="{F46996F1-58B3-4C45-994A-36E5940C820A}" type="pres">
      <dgm:prSet presAssocID="{15B0BC5F-99E0-4B63-8914-4E6051D01245}" presName="sibTrans" presStyleCnt="0"/>
      <dgm:spPr/>
      <dgm:t>
        <a:bodyPr/>
        <a:lstStyle/>
        <a:p>
          <a:endParaRPr lang="en-US"/>
        </a:p>
      </dgm:t>
    </dgm:pt>
    <dgm:pt modelId="{49A8F452-8926-4C81-946D-11B4D00E1233}" type="pres">
      <dgm:prSet presAssocID="{043120A1-7947-4C43-A119-93077AE89549}" presName="node" presStyleLbl="node1" presStyleIdx="9" presStyleCnt="10" custScaleX="94276" custScaleY="92102" custLinFactNeighborX="-317" custLinFactNeighborY="-7885">
        <dgm:presLayoutVars>
          <dgm:bulletEnabled val="1"/>
        </dgm:presLayoutVars>
      </dgm:prSet>
      <dgm:spPr/>
      <dgm:t>
        <a:bodyPr/>
        <a:lstStyle/>
        <a:p>
          <a:endParaRPr lang="en-US"/>
        </a:p>
      </dgm:t>
    </dgm:pt>
  </dgm:ptLst>
  <dgm:cxnLst>
    <dgm:cxn modelId="{E947ED4C-9208-4DD5-BD0C-63FFDFFA395F}" srcId="{BF154A75-DF7E-42E5-8ACC-C600C90E9EEC}" destId="{32CFD0A7-94F8-436F-9D39-539DF1237C1B}" srcOrd="0" destOrd="0" parTransId="{8EEE91EF-8FFB-488D-845A-622A0FBC048C}" sibTransId="{70952DD7-B6A1-490E-9D04-D19BB805DEBB}"/>
    <dgm:cxn modelId="{724C6755-7702-403A-885E-A3187DC6785D}" type="presOf" srcId="{F9C91EBA-2EBB-B349-A5F6-ED1ACBD9FE24}" destId="{0F2CF843-5EB3-45EB-830F-81F940806C5F}" srcOrd="0" destOrd="0" presId="urn:microsoft.com/office/officeart/2005/8/layout/default"/>
    <dgm:cxn modelId="{27DBEAA7-971C-4F13-9639-FB12713C0D65}" type="presOf" srcId="{32CFD0A7-94F8-436F-9D39-539DF1237C1B}" destId="{EBFC46D7-5D1B-46D5-BE23-CC76DFBE90F0}" srcOrd="0" destOrd="0" presId="urn:microsoft.com/office/officeart/2005/8/layout/default"/>
    <dgm:cxn modelId="{DC61A0EB-69F3-4CDF-97E7-25418511AFCB}" type="presOf" srcId="{63477D06-CAC1-485A-81BE-08D645A28E5E}" destId="{F5BBB810-CAC5-4280-A125-42D69C3AE2BD}" srcOrd="0" destOrd="0" presId="urn:microsoft.com/office/officeart/2005/8/layout/default"/>
    <dgm:cxn modelId="{67D528E5-5279-4850-B384-4E9EA41363A9}" type="presOf" srcId="{7253252C-562D-45B5-B2CF-B24EBA30CCC9}" destId="{6A1920B5-755B-47CE-A245-53525FC7F61C}" srcOrd="0" destOrd="0" presId="urn:microsoft.com/office/officeart/2005/8/layout/default"/>
    <dgm:cxn modelId="{9EC924EF-2CF3-4DF8-ADF8-FB515BAF91CE}" srcId="{BF154A75-DF7E-42E5-8ACC-C600C90E9EEC}" destId="{7253252C-562D-45B5-B2CF-B24EBA30CCC9}" srcOrd="7" destOrd="0" parTransId="{A7C7B4C5-8767-4F2C-B78F-B227EC88BCA5}" sibTransId="{ECDE4A0B-E2B6-4278-B75C-9595825F7C2D}"/>
    <dgm:cxn modelId="{7727EAC6-3A02-4506-AD74-DE3D7AC07951}" type="presOf" srcId="{043120A1-7947-4C43-A119-93077AE89549}" destId="{49A8F452-8926-4C81-946D-11B4D00E1233}" srcOrd="0" destOrd="0" presId="urn:microsoft.com/office/officeart/2005/8/layout/default"/>
    <dgm:cxn modelId="{B4401D85-91A8-4FFE-825F-CB8AF0B2F985}" srcId="{BF154A75-DF7E-42E5-8ACC-C600C90E9EEC}" destId="{DAC6EC14-805E-4E0F-803D-95F546305B67}" srcOrd="1" destOrd="0" parTransId="{960F0A2D-44AB-4E45-A130-A7F80A7701AD}" sibTransId="{86C215FE-7B29-4655-B15A-B2FF64CA1B4A}"/>
    <dgm:cxn modelId="{2C93E0DE-427C-4660-AC15-C26E0430681F}" type="presOf" srcId="{BF154A75-DF7E-42E5-8ACC-C600C90E9EEC}" destId="{5735245B-88AC-4AB4-ADC4-32D9E92E7DD1}" srcOrd="0" destOrd="0" presId="urn:microsoft.com/office/officeart/2005/8/layout/default"/>
    <dgm:cxn modelId="{7DE733C1-1FCF-C04E-9723-158EC7530E4E}" srcId="{BF154A75-DF7E-42E5-8ACC-C600C90E9EEC}" destId="{29C0DD82-D8A0-CB45-91B9-AFCE923AC38E}" srcOrd="4" destOrd="0" parTransId="{6FA7FFB2-D863-D84E-90B7-921C6BD46DB9}" sibTransId="{6E81F350-180E-DF4B-98A3-6C23A049ACCE}"/>
    <dgm:cxn modelId="{631AB4A5-1702-4923-897F-A68A191F671C}" type="presOf" srcId="{29C0DD82-D8A0-CB45-91B9-AFCE923AC38E}" destId="{BEF14B41-DD5B-43B2-BD77-B4AD6B21F45A}" srcOrd="0" destOrd="0" presId="urn:microsoft.com/office/officeart/2005/8/layout/default"/>
    <dgm:cxn modelId="{9354FB1D-4614-471C-ADC6-308C72A79D75}" srcId="{BF154A75-DF7E-42E5-8ACC-C600C90E9EEC}" destId="{043120A1-7947-4C43-A119-93077AE89549}" srcOrd="9" destOrd="0" parTransId="{7DED40D7-8D52-4759-A8D2-000B7DEA0A37}" sibTransId="{4F65E97C-1DF6-418C-A094-B15D99790933}"/>
    <dgm:cxn modelId="{5ABDA591-602C-4362-A3D2-0BDA0D6928B5}" srcId="{BF154A75-DF7E-42E5-8ACC-C600C90E9EEC}" destId="{46A9969B-E5C8-4FD5-8A9D-5DD0F02F2EF0}" srcOrd="8" destOrd="0" parTransId="{0119695B-9FF2-4F25-AEB0-3F0785BC2DF9}" sibTransId="{15B0BC5F-99E0-4B63-8914-4E6051D01245}"/>
    <dgm:cxn modelId="{831FB061-73A3-9043-9A61-2D68935A83BC}" srcId="{BF154A75-DF7E-42E5-8ACC-C600C90E9EEC}" destId="{AB044D24-D6D0-1A4C-A8C8-D92E08EAF6FE}" srcOrd="5" destOrd="0" parTransId="{FAE334C9-9BC6-BF4C-B49B-4FA4D56B339B}" sibTransId="{38230808-331B-F349-9396-E6AF2301153D}"/>
    <dgm:cxn modelId="{B60EF1EE-81B4-EC47-BCA2-8561D5A47DBC}" srcId="{BF154A75-DF7E-42E5-8ACC-C600C90E9EEC}" destId="{0C43711A-5400-9345-8491-16A86037C617}" srcOrd="2" destOrd="0" parTransId="{33763AD4-5A8F-FB41-8D55-F0F839D7C2EE}" sibTransId="{E692ADC0-B6A8-FF45-8451-A835E4E65E02}"/>
    <dgm:cxn modelId="{FFC2EBB1-BE94-4FC5-ABBC-B7D043263A46}" type="presOf" srcId="{46A9969B-E5C8-4FD5-8A9D-5DD0F02F2EF0}" destId="{18E484C4-407F-42FB-A24D-9159C4CCFABC}" srcOrd="0" destOrd="0" presId="urn:microsoft.com/office/officeart/2005/8/layout/default"/>
    <dgm:cxn modelId="{3961F3CA-5DE2-49C5-939E-0FB9DA89D424}" srcId="{BF154A75-DF7E-42E5-8ACC-C600C90E9EEC}" destId="{63477D06-CAC1-485A-81BE-08D645A28E5E}" srcOrd="6" destOrd="0" parTransId="{8F5642A4-1B6C-4E5D-9744-1B441175217A}" sibTransId="{EE6B2360-D04A-4132-AD92-8C611E1839C6}"/>
    <dgm:cxn modelId="{75F26BAF-9BCE-462F-A4A6-59D66B92D1EE}" type="presOf" srcId="{0C43711A-5400-9345-8491-16A86037C617}" destId="{9D6E2EAD-AD97-4DD8-A144-434C9468CF74}" srcOrd="0" destOrd="0" presId="urn:microsoft.com/office/officeart/2005/8/layout/default"/>
    <dgm:cxn modelId="{3359985C-F5DF-48FB-A57B-CD5EDCBDE51D}" type="presOf" srcId="{DAC6EC14-805E-4E0F-803D-95F546305B67}" destId="{4A73C042-B3DE-46CE-9895-A1130DF46BA3}" srcOrd="0" destOrd="0" presId="urn:microsoft.com/office/officeart/2005/8/layout/default"/>
    <dgm:cxn modelId="{2DEB548F-3F33-4E9E-9CA3-496E487A1E00}" type="presOf" srcId="{AB044D24-D6D0-1A4C-A8C8-D92E08EAF6FE}" destId="{61F108B0-8DD3-452C-BBBD-7E6FF735D92E}" srcOrd="0" destOrd="0" presId="urn:microsoft.com/office/officeart/2005/8/layout/default"/>
    <dgm:cxn modelId="{2E847B55-15AA-1E40-BA1C-C50B1D8FE329}" srcId="{BF154A75-DF7E-42E5-8ACC-C600C90E9EEC}" destId="{F9C91EBA-2EBB-B349-A5F6-ED1ACBD9FE24}" srcOrd="3" destOrd="0" parTransId="{FA95CD45-808E-E946-B331-F0E5D1A7F6CD}" sibTransId="{F6894773-0D41-7F48-AAF6-DC7C98C17ABF}"/>
    <dgm:cxn modelId="{60838447-9590-4361-A0A1-47C56C292D30}" type="presParOf" srcId="{5735245B-88AC-4AB4-ADC4-32D9E92E7DD1}" destId="{EBFC46D7-5D1B-46D5-BE23-CC76DFBE90F0}" srcOrd="0" destOrd="0" presId="urn:microsoft.com/office/officeart/2005/8/layout/default"/>
    <dgm:cxn modelId="{FB55E7B1-BF55-4334-B1E6-32E99A5D415C}" type="presParOf" srcId="{5735245B-88AC-4AB4-ADC4-32D9E92E7DD1}" destId="{14F26DAD-A6C9-4274-B103-91E2DCC96CF4}" srcOrd="1" destOrd="0" presId="urn:microsoft.com/office/officeart/2005/8/layout/default"/>
    <dgm:cxn modelId="{B2FBCC81-8E6A-4D33-9CE1-FA11AE8B52D9}" type="presParOf" srcId="{5735245B-88AC-4AB4-ADC4-32D9E92E7DD1}" destId="{4A73C042-B3DE-46CE-9895-A1130DF46BA3}" srcOrd="2" destOrd="0" presId="urn:microsoft.com/office/officeart/2005/8/layout/default"/>
    <dgm:cxn modelId="{4738117E-C11D-4908-8FE4-BA3938E30A5C}" type="presParOf" srcId="{5735245B-88AC-4AB4-ADC4-32D9E92E7DD1}" destId="{7123AB68-B7B5-409C-9E4E-188E97905E44}" srcOrd="3" destOrd="0" presId="urn:microsoft.com/office/officeart/2005/8/layout/default"/>
    <dgm:cxn modelId="{B9313E74-8C35-458E-9EB8-CF950E0BF9C1}" type="presParOf" srcId="{5735245B-88AC-4AB4-ADC4-32D9E92E7DD1}" destId="{9D6E2EAD-AD97-4DD8-A144-434C9468CF74}" srcOrd="4" destOrd="0" presId="urn:microsoft.com/office/officeart/2005/8/layout/default"/>
    <dgm:cxn modelId="{833B1608-FFB7-48F8-860E-BCCAFBF335C6}" type="presParOf" srcId="{5735245B-88AC-4AB4-ADC4-32D9E92E7DD1}" destId="{D9BDC765-3187-450B-A814-084343D20D32}" srcOrd="5" destOrd="0" presId="urn:microsoft.com/office/officeart/2005/8/layout/default"/>
    <dgm:cxn modelId="{BB637F16-67BC-4D81-80D5-B02027FFC588}" type="presParOf" srcId="{5735245B-88AC-4AB4-ADC4-32D9E92E7DD1}" destId="{0F2CF843-5EB3-45EB-830F-81F940806C5F}" srcOrd="6" destOrd="0" presId="urn:microsoft.com/office/officeart/2005/8/layout/default"/>
    <dgm:cxn modelId="{0DBBE3F2-9DEA-4A9E-991B-A220018C1B00}" type="presParOf" srcId="{5735245B-88AC-4AB4-ADC4-32D9E92E7DD1}" destId="{5C2797A8-32A5-4F7D-A086-34859417BEB3}" srcOrd="7" destOrd="0" presId="urn:microsoft.com/office/officeart/2005/8/layout/default"/>
    <dgm:cxn modelId="{E00598AA-A7B1-4B34-A2D7-1DE0A4ACF2BD}" type="presParOf" srcId="{5735245B-88AC-4AB4-ADC4-32D9E92E7DD1}" destId="{BEF14B41-DD5B-43B2-BD77-B4AD6B21F45A}" srcOrd="8" destOrd="0" presId="urn:microsoft.com/office/officeart/2005/8/layout/default"/>
    <dgm:cxn modelId="{9022D8C3-97FC-46A5-AC06-DFA4569BE027}" type="presParOf" srcId="{5735245B-88AC-4AB4-ADC4-32D9E92E7DD1}" destId="{6CFAD6BC-EB47-488A-A397-CF818C07F728}" srcOrd="9" destOrd="0" presId="urn:microsoft.com/office/officeart/2005/8/layout/default"/>
    <dgm:cxn modelId="{5FB59B31-C2BE-4DF6-B118-00C48ACC205A}" type="presParOf" srcId="{5735245B-88AC-4AB4-ADC4-32D9E92E7DD1}" destId="{61F108B0-8DD3-452C-BBBD-7E6FF735D92E}" srcOrd="10" destOrd="0" presId="urn:microsoft.com/office/officeart/2005/8/layout/default"/>
    <dgm:cxn modelId="{0279B5F1-B963-41EE-BBF6-4192C752F7B7}" type="presParOf" srcId="{5735245B-88AC-4AB4-ADC4-32D9E92E7DD1}" destId="{7A49A528-2D8C-4DD2-9F76-29A9C2BD86B6}" srcOrd="11" destOrd="0" presId="urn:microsoft.com/office/officeart/2005/8/layout/default"/>
    <dgm:cxn modelId="{E49484EC-2E78-473B-979E-593D08490E58}" type="presParOf" srcId="{5735245B-88AC-4AB4-ADC4-32D9E92E7DD1}" destId="{F5BBB810-CAC5-4280-A125-42D69C3AE2BD}" srcOrd="12" destOrd="0" presId="urn:microsoft.com/office/officeart/2005/8/layout/default"/>
    <dgm:cxn modelId="{CB4F935F-4124-4445-9C7E-06E10B88F0A9}" type="presParOf" srcId="{5735245B-88AC-4AB4-ADC4-32D9E92E7DD1}" destId="{2E14DE3A-5D30-4132-B529-0E633EA378A4}" srcOrd="13" destOrd="0" presId="urn:microsoft.com/office/officeart/2005/8/layout/default"/>
    <dgm:cxn modelId="{12DEE250-BB53-472B-9F14-202FE373D2D2}" type="presParOf" srcId="{5735245B-88AC-4AB4-ADC4-32D9E92E7DD1}" destId="{6A1920B5-755B-47CE-A245-53525FC7F61C}" srcOrd="14" destOrd="0" presId="urn:microsoft.com/office/officeart/2005/8/layout/default"/>
    <dgm:cxn modelId="{26A8A8D7-A24A-4107-8578-ED9ACACD5184}" type="presParOf" srcId="{5735245B-88AC-4AB4-ADC4-32D9E92E7DD1}" destId="{57B4D1B9-16C8-4DA3-B20E-88D5584E57B0}" srcOrd="15" destOrd="0" presId="urn:microsoft.com/office/officeart/2005/8/layout/default"/>
    <dgm:cxn modelId="{FCBBF2F6-04AE-43F0-9E32-73AA29C2CEB7}" type="presParOf" srcId="{5735245B-88AC-4AB4-ADC4-32D9E92E7DD1}" destId="{18E484C4-407F-42FB-A24D-9159C4CCFABC}" srcOrd="16" destOrd="0" presId="urn:microsoft.com/office/officeart/2005/8/layout/default"/>
    <dgm:cxn modelId="{FA4A87CC-E58F-4F02-883A-C2DC7F7EDA61}" type="presParOf" srcId="{5735245B-88AC-4AB4-ADC4-32D9E92E7DD1}" destId="{F46996F1-58B3-4C45-994A-36E5940C820A}" srcOrd="17" destOrd="0" presId="urn:microsoft.com/office/officeart/2005/8/layout/default"/>
    <dgm:cxn modelId="{A6240B11-0484-46A1-AF63-D41A02D1B5DE}" type="presParOf" srcId="{5735245B-88AC-4AB4-ADC4-32D9E92E7DD1}" destId="{49A8F452-8926-4C81-946D-11B4D00E1233}" srcOrd="18"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A2EFA67-D843-4446-A443-E684E6D42CF1}" type="doc">
      <dgm:prSet loTypeId="urn:microsoft.com/office/officeart/2009/3/layout/HorizontalOrganizationChart" loCatId="" qsTypeId="urn:microsoft.com/office/officeart/2005/8/quickstyle/3D2" qsCatId="3D" csTypeId="urn:microsoft.com/office/officeart/2005/8/colors/accent1_2" csCatId="accent1" phldr="1"/>
      <dgm:spPr/>
      <dgm:t>
        <a:bodyPr/>
        <a:lstStyle/>
        <a:p>
          <a:endParaRPr lang="en-US"/>
        </a:p>
      </dgm:t>
    </dgm:pt>
    <dgm:pt modelId="{D04BC582-98BB-BC48-BA24-7FA6F2E83382}">
      <dgm:prSet phldrT="[Text]" custT="1"/>
      <dgm:spPr/>
      <dgm:t>
        <a:bodyPr/>
        <a:lstStyle/>
        <a:p>
          <a:pPr algn="ctr"/>
          <a:r>
            <a:rPr lang="en-US" sz="1200" b="1" i="0" dirty="0" smtClean="0"/>
            <a:t>1.0 Children demonstrate an appreciation and enjoyment of reading and literature. </a:t>
          </a:r>
        </a:p>
      </dgm:t>
    </dgm:pt>
    <dgm:pt modelId="{A2EE4DC5-E1F2-274E-B5C8-1B8EFBE859EB}" type="parTrans" cxnId="{CF3BE4AD-C72A-3C4E-8B62-C630D3B9754A}">
      <dgm:prSet/>
      <dgm:spPr/>
      <dgm:t>
        <a:bodyPr/>
        <a:lstStyle/>
        <a:p>
          <a:pPr algn="ctr"/>
          <a:endParaRPr lang="en-US" sz="1200" b="1" i="0"/>
        </a:p>
      </dgm:t>
    </dgm:pt>
    <dgm:pt modelId="{0BEDF274-38DC-0947-AD43-29FB0F19D71F}" type="sibTrans" cxnId="{CF3BE4AD-C72A-3C4E-8B62-C630D3B9754A}">
      <dgm:prSet/>
      <dgm:spPr/>
      <dgm:t>
        <a:bodyPr/>
        <a:lstStyle/>
        <a:p>
          <a:pPr algn="ctr"/>
          <a:endParaRPr lang="en-US" sz="1200" b="1" i="0"/>
        </a:p>
      </dgm:t>
    </dgm:pt>
    <dgm:pt modelId="{641A978D-D976-CD47-958B-37AB3A6BFC67}">
      <dgm:prSet phldrT="[Text]" custT="1"/>
      <dgm:spPr/>
      <dgm:t>
        <a:bodyPr/>
        <a:lstStyle/>
        <a:p>
          <a:pPr algn="ctr"/>
          <a:r>
            <a:rPr lang="en-US" sz="1200" b="1" i="0" dirty="0" smtClean="0"/>
            <a:t>Focus: Book Handling</a:t>
          </a:r>
          <a:endParaRPr lang="en-US" sz="1200" b="1" i="0" dirty="0"/>
        </a:p>
      </dgm:t>
    </dgm:pt>
    <dgm:pt modelId="{24494A31-7DEB-2443-B04F-F3A6C2A1BAF9}" type="parTrans" cxnId="{00B29572-1C5E-0642-BAB4-D76719204F6E}">
      <dgm:prSet/>
      <dgm:spPr/>
      <dgm:t>
        <a:bodyPr/>
        <a:lstStyle/>
        <a:p>
          <a:pPr algn="ctr"/>
          <a:endParaRPr lang="en-US" sz="1200" b="1" i="0"/>
        </a:p>
      </dgm:t>
    </dgm:pt>
    <dgm:pt modelId="{C0735586-BDA0-B84D-B1DC-56F76293D954}" type="sibTrans" cxnId="{00B29572-1C5E-0642-BAB4-D76719204F6E}">
      <dgm:prSet/>
      <dgm:spPr/>
      <dgm:t>
        <a:bodyPr/>
        <a:lstStyle/>
        <a:p>
          <a:pPr algn="ctr"/>
          <a:endParaRPr lang="en-US" sz="1200" b="1" i="0"/>
        </a:p>
      </dgm:t>
    </dgm:pt>
    <dgm:pt modelId="{C7F0E6DB-F0E4-8C42-9B11-31F31DFF99D2}">
      <dgm:prSet phldrT="[Text]" custT="1"/>
      <dgm:spPr/>
      <dgm:t>
        <a:bodyPr/>
        <a:lstStyle/>
        <a:p>
          <a:pPr algn="ctr"/>
          <a:r>
            <a:rPr lang="en-US" sz="1200" b="1" i="0" dirty="0" smtClean="0"/>
            <a:t>4.0:Children demonstrate awareness that print carries meaning. </a:t>
          </a:r>
          <a:endParaRPr lang="en-US" sz="1200" b="1" i="0" dirty="0"/>
        </a:p>
      </dgm:t>
    </dgm:pt>
    <dgm:pt modelId="{B18BD484-825C-894F-AA94-BABD507526C1}" type="parTrans" cxnId="{4ECB08F9-23BE-EA44-AA47-D0A11DD9AFB1}">
      <dgm:prSet/>
      <dgm:spPr/>
      <dgm:t>
        <a:bodyPr/>
        <a:lstStyle/>
        <a:p>
          <a:pPr algn="ctr"/>
          <a:endParaRPr lang="en-US" sz="1200" b="1" i="0"/>
        </a:p>
      </dgm:t>
    </dgm:pt>
    <dgm:pt modelId="{A823B94C-3850-0444-BE36-535D4B3E722C}" type="sibTrans" cxnId="{4ECB08F9-23BE-EA44-AA47-D0A11DD9AFB1}">
      <dgm:prSet/>
      <dgm:spPr/>
      <dgm:t>
        <a:bodyPr/>
        <a:lstStyle/>
        <a:p>
          <a:pPr algn="ctr"/>
          <a:endParaRPr lang="en-US" sz="1200" b="1" i="0"/>
        </a:p>
      </dgm:t>
    </dgm:pt>
    <dgm:pt modelId="{A4B66C95-5F3B-FB47-9319-FA10663EB641}">
      <dgm:prSet phldrT="[Text]" custT="1"/>
      <dgm:spPr/>
      <dgm:t>
        <a:bodyPr/>
        <a:lstStyle/>
        <a:p>
          <a:pPr algn="ctr"/>
          <a:r>
            <a:rPr lang="en-US" sz="1200" b="1" i="0" dirty="0" smtClean="0"/>
            <a:t>Focus: Rhyming</a:t>
          </a:r>
          <a:endParaRPr lang="en-US" sz="1200" b="1" i="0" dirty="0"/>
        </a:p>
      </dgm:t>
    </dgm:pt>
    <dgm:pt modelId="{F3208DDC-4155-324A-98C6-4D5062488D37}" type="parTrans" cxnId="{25597A05-5049-5747-9C7F-02BDCE5672FD}">
      <dgm:prSet/>
      <dgm:spPr/>
      <dgm:t>
        <a:bodyPr/>
        <a:lstStyle/>
        <a:p>
          <a:pPr algn="ctr"/>
          <a:endParaRPr lang="en-US" sz="1200" b="1" i="0"/>
        </a:p>
      </dgm:t>
    </dgm:pt>
    <dgm:pt modelId="{E93CA11F-D3E9-6445-B428-883A90FA7A37}" type="sibTrans" cxnId="{25597A05-5049-5747-9C7F-02BDCE5672FD}">
      <dgm:prSet/>
      <dgm:spPr/>
      <dgm:t>
        <a:bodyPr/>
        <a:lstStyle/>
        <a:p>
          <a:pPr algn="ctr"/>
          <a:endParaRPr lang="en-US" sz="1200" b="1" i="0"/>
        </a:p>
      </dgm:t>
    </dgm:pt>
    <dgm:pt modelId="{ACF17B13-38BE-1B49-89E2-5CE1935CFC7F}">
      <dgm:prSet phldrT="[Text]" custT="1"/>
      <dgm:spPr/>
      <dgm:t>
        <a:bodyPr/>
        <a:lstStyle/>
        <a:p>
          <a:pPr algn="ctr"/>
          <a:r>
            <a:rPr lang="en-US" sz="1200" b="1" i="0" dirty="0" smtClean="0"/>
            <a:t>5.0:Children demonstrate progress in their knowledge of the alphabet in English.</a:t>
          </a:r>
          <a:endParaRPr lang="en-US" sz="1200" b="1" i="0" dirty="0"/>
        </a:p>
      </dgm:t>
    </dgm:pt>
    <dgm:pt modelId="{10042F27-B144-6745-85D0-E5F0CEB51F01}" type="parTrans" cxnId="{67191817-C1BB-4746-8D52-8CDD42780CF9}">
      <dgm:prSet/>
      <dgm:spPr/>
      <dgm:t>
        <a:bodyPr/>
        <a:lstStyle/>
        <a:p>
          <a:pPr algn="ctr"/>
          <a:endParaRPr lang="en-US" sz="1200" b="1" i="0"/>
        </a:p>
      </dgm:t>
    </dgm:pt>
    <dgm:pt modelId="{8EFCFD05-36BC-7A47-A8D8-9CC034EC8ED4}" type="sibTrans" cxnId="{67191817-C1BB-4746-8D52-8CDD42780CF9}">
      <dgm:prSet/>
      <dgm:spPr/>
      <dgm:t>
        <a:bodyPr/>
        <a:lstStyle/>
        <a:p>
          <a:pPr algn="ctr"/>
          <a:endParaRPr lang="en-US" sz="1200" b="1" i="0"/>
        </a:p>
      </dgm:t>
    </dgm:pt>
    <dgm:pt modelId="{BBD51901-A55D-C243-9452-C0A9AC090F35}">
      <dgm:prSet phldrT="[Text]" custT="1"/>
      <dgm:spPr/>
      <dgm:t>
        <a:bodyPr/>
        <a:lstStyle/>
        <a:p>
          <a:pPr algn="ctr"/>
          <a:r>
            <a:rPr lang="en-US" sz="1200" b="1" i="0" dirty="0" smtClean="0"/>
            <a:t>6.0: Children demonstrate phonological awareness. </a:t>
          </a:r>
          <a:endParaRPr lang="en-US" sz="1200" b="1" i="0" dirty="0"/>
        </a:p>
      </dgm:t>
    </dgm:pt>
    <dgm:pt modelId="{4EF29A3B-6801-8944-9EFF-4E69D118C8BE}" type="parTrans" cxnId="{77EA6AFB-EF40-BE4D-B0F7-0DD41BB047F9}">
      <dgm:prSet/>
      <dgm:spPr/>
      <dgm:t>
        <a:bodyPr/>
        <a:lstStyle/>
        <a:p>
          <a:pPr algn="ctr"/>
          <a:endParaRPr lang="en-US" sz="1200" b="1" i="0"/>
        </a:p>
      </dgm:t>
    </dgm:pt>
    <dgm:pt modelId="{48FB7700-A95C-2842-BF04-CA53103061C2}" type="sibTrans" cxnId="{77EA6AFB-EF40-BE4D-B0F7-0DD41BB047F9}">
      <dgm:prSet/>
      <dgm:spPr/>
      <dgm:t>
        <a:bodyPr/>
        <a:lstStyle/>
        <a:p>
          <a:pPr algn="ctr"/>
          <a:endParaRPr lang="en-US" sz="1200" b="1" i="0"/>
        </a:p>
      </dgm:t>
    </dgm:pt>
    <dgm:pt modelId="{81FC8B30-797E-BF41-B31C-7A890D36E58F}">
      <dgm:prSet phldrT="[Text]" custT="1"/>
      <dgm:spPr/>
      <dgm:t>
        <a:bodyPr/>
        <a:lstStyle/>
        <a:p>
          <a:pPr algn="ctr"/>
          <a:r>
            <a:rPr lang="en-US" sz="1200" b="1" i="0" dirty="0" smtClean="0"/>
            <a:t>Focus: Environmental Print</a:t>
          </a:r>
          <a:endParaRPr lang="en-US" sz="1200" b="1" i="0" dirty="0"/>
        </a:p>
      </dgm:t>
    </dgm:pt>
    <dgm:pt modelId="{5B87AEF4-CF7A-3D48-B6E9-BED2840D3C2C}" type="parTrans" cxnId="{C87015E7-C628-9847-8BFF-6B31B5A8A83A}">
      <dgm:prSet/>
      <dgm:spPr/>
      <dgm:t>
        <a:bodyPr/>
        <a:lstStyle/>
        <a:p>
          <a:pPr algn="ctr"/>
          <a:endParaRPr lang="en-US" sz="1200" b="1" i="0"/>
        </a:p>
      </dgm:t>
    </dgm:pt>
    <dgm:pt modelId="{84C1658F-6F94-4E40-B8DF-51733E84D35B}" type="sibTrans" cxnId="{C87015E7-C628-9847-8BFF-6B31B5A8A83A}">
      <dgm:prSet/>
      <dgm:spPr/>
      <dgm:t>
        <a:bodyPr/>
        <a:lstStyle/>
        <a:p>
          <a:pPr algn="ctr"/>
          <a:endParaRPr lang="en-US" sz="1200" b="1" i="0"/>
        </a:p>
      </dgm:t>
    </dgm:pt>
    <dgm:pt modelId="{0C428691-2D1D-654D-BE4D-0481F80E1803}">
      <dgm:prSet phldrT="[Text]" custT="1"/>
      <dgm:spPr/>
      <dgm:t>
        <a:bodyPr/>
        <a:lstStyle/>
        <a:p>
          <a:pPr algn="ctr"/>
          <a:r>
            <a:rPr lang="en-US" sz="1200" b="1" i="0" dirty="0" smtClean="0"/>
            <a:t>Focus: Letter Awareness</a:t>
          </a:r>
          <a:endParaRPr lang="en-US" sz="1200" b="1" i="0" dirty="0"/>
        </a:p>
      </dgm:t>
    </dgm:pt>
    <dgm:pt modelId="{123ADFF7-588F-D249-A48E-D1F669674651}" type="parTrans" cxnId="{0E464586-644B-6246-86B3-EC8FC91EB5B7}">
      <dgm:prSet/>
      <dgm:spPr/>
      <dgm:t>
        <a:bodyPr/>
        <a:lstStyle/>
        <a:p>
          <a:pPr algn="ctr"/>
          <a:endParaRPr lang="en-US" sz="1200" b="1" i="0"/>
        </a:p>
      </dgm:t>
    </dgm:pt>
    <dgm:pt modelId="{F2E9E038-A1E7-BF4C-B475-D4FF300EB3FA}" type="sibTrans" cxnId="{0E464586-644B-6246-86B3-EC8FC91EB5B7}">
      <dgm:prSet/>
      <dgm:spPr/>
      <dgm:t>
        <a:bodyPr/>
        <a:lstStyle/>
        <a:p>
          <a:pPr algn="ctr"/>
          <a:endParaRPr lang="en-US" sz="1200" b="1" i="0"/>
        </a:p>
      </dgm:t>
    </dgm:pt>
    <dgm:pt modelId="{578472E6-06EC-654F-92D2-0D9B69BC7C37}">
      <dgm:prSet phldrT="[Text]" custT="1"/>
      <dgm:spPr/>
      <dgm:t>
        <a:bodyPr/>
        <a:lstStyle/>
        <a:p>
          <a:pPr algn="ctr"/>
          <a:r>
            <a:rPr lang="en-US" sz="1200" b="1" i="0" dirty="0" smtClean="0"/>
            <a:t>Focus: Letter Recognition</a:t>
          </a:r>
          <a:endParaRPr lang="en-US" sz="1200" b="1" i="0" dirty="0"/>
        </a:p>
      </dgm:t>
    </dgm:pt>
    <dgm:pt modelId="{D0145B04-01B3-CE41-90DA-360C5E347B3E}" type="parTrans" cxnId="{42789FCB-52B1-564A-960C-95BFE9E56398}">
      <dgm:prSet/>
      <dgm:spPr/>
      <dgm:t>
        <a:bodyPr/>
        <a:lstStyle/>
        <a:p>
          <a:pPr algn="ctr"/>
          <a:endParaRPr lang="en-US" sz="1200" b="1" i="0"/>
        </a:p>
      </dgm:t>
    </dgm:pt>
    <dgm:pt modelId="{7EA7DF02-9DD3-B649-ABE8-D2068F03EA47}" type="sibTrans" cxnId="{42789FCB-52B1-564A-960C-95BFE9E56398}">
      <dgm:prSet/>
      <dgm:spPr/>
      <dgm:t>
        <a:bodyPr/>
        <a:lstStyle/>
        <a:p>
          <a:pPr algn="ctr"/>
          <a:endParaRPr lang="en-US" sz="1200" b="1" i="0"/>
        </a:p>
      </dgm:t>
    </dgm:pt>
    <dgm:pt modelId="{158B5C30-9A0B-6E44-B241-A48DF7ACE04A}">
      <dgm:prSet phldrT="[Text]" custT="1"/>
      <dgm:spPr/>
      <dgm:t>
        <a:bodyPr/>
        <a:lstStyle/>
        <a:p>
          <a:pPr algn="ctr"/>
          <a:r>
            <a:rPr lang="en-US" sz="1200" b="1" i="0" dirty="0" smtClean="0"/>
            <a:t>Focus: Participate in read-aloud activity </a:t>
          </a:r>
          <a:endParaRPr lang="en-US" sz="1200" b="1" i="0" dirty="0"/>
        </a:p>
      </dgm:t>
    </dgm:pt>
    <dgm:pt modelId="{CE407E0F-30AE-534B-A1DD-4FF53E8820F3}" type="parTrans" cxnId="{0C14D470-1881-8C40-9344-86880FD7326E}">
      <dgm:prSet/>
      <dgm:spPr/>
      <dgm:t>
        <a:bodyPr/>
        <a:lstStyle/>
        <a:p>
          <a:pPr algn="ctr"/>
          <a:endParaRPr lang="en-US" sz="1200" b="1" i="0"/>
        </a:p>
      </dgm:t>
    </dgm:pt>
    <dgm:pt modelId="{7800C285-91FF-9848-82A4-56A82E74DB5A}" type="sibTrans" cxnId="{0C14D470-1881-8C40-9344-86880FD7326E}">
      <dgm:prSet/>
      <dgm:spPr/>
      <dgm:t>
        <a:bodyPr/>
        <a:lstStyle/>
        <a:p>
          <a:pPr algn="ctr"/>
          <a:endParaRPr lang="en-US" sz="1200" b="1" i="0"/>
        </a:p>
      </dgm:t>
    </dgm:pt>
    <dgm:pt modelId="{85203812-C858-DE4C-8A00-68CDBCE532F3}">
      <dgm:prSet phldrT="[Text]" custT="1"/>
      <dgm:spPr/>
      <dgm:t>
        <a:bodyPr/>
        <a:lstStyle/>
        <a:p>
          <a:pPr algn="ctr"/>
          <a:r>
            <a:rPr lang="en-US" sz="1200" b="1" i="0" dirty="0" smtClean="0"/>
            <a:t>Focus: Interest in books and reading </a:t>
          </a:r>
          <a:endParaRPr lang="en-US" sz="1200" b="1" i="0" dirty="0"/>
        </a:p>
      </dgm:t>
    </dgm:pt>
    <dgm:pt modelId="{369E2D4D-E337-0449-BB83-87D0ABF21426}" type="parTrans" cxnId="{8FE589B1-E953-8641-8392-006F5C10E956}">
      <dgm:prSet/>
      <dgm:spPr/>
      <dgm:t>
        <a:bodyPr/>
        <a:lstStyle/>
        <a:p>
          <a:pPr algn="ctr"/>
          <a:endParaRPr lang="en-US" sz="1200" b="1" i="0"/>
        </a:p>
      </dgm:t>
    </dgm:pt>
    <dgm:pt modelId="{00DBCF10-EBCA-1D4A-9BD2-53900884C6BE}" type="sibTrans" cxnId="{8FE589B1-E953-8641-8392-006F5C10E956}">
      <dgm:prSet/>
      <dgm:spPr/>
      <dgm:t>
        <a:bodyPr/>
        <a:lstStyle/>
        <a:p>
          <a:pPr algn="ctr"/>
          <a:endParaRPr lang="en-US" sz="1200" b="1" i="0"/>
        </a:p>
      </dgm:t>
    </dgm:pt>
    <dgm:pt modelId="{6675447A-6FA7-1B4C-8E05-C690709548BB}">
      <dgm:prSet phldrT="[Text]" custT="1"/>
      <dgm:spPr/>
      <dgm:t>
        <a:bodyPr/>
        <a:lstStyle/>
        <a:p>
          <a:pPr algn="ctr"/>
          <a:r>
            <a:rPr lang="en-US" sz="1200" b="1" i="0" dirty="0" smtClean="0"/>
            <a:t>2.0 Children show an increasing understanding of book reading. </a:t>
          </a:r>
          <a:endParaRPr lang="en-US" sz="1200" b="1" i="0" dirty="0"/>
        </a:p>
      </dgm:t>
    </dgm:pt>
    <dgm:pt modelId="{84DE5A6C-1771-514A-A2CA-421D426179E2}" type="parTrans" cxnId="{4794DBCA-3B17-CF49-8EE7-CE5D64C60C42}">
      <dgm:prSet/>
      <dgm:spPr/>
      <dgm:t>
        <a:bodyPr/>
        <a:lstStyle/>
        <a:p>
          <a:pPr algn="ctr"/>
          <a:endParaRPr lang="en-US" sz="1200" b="1" i="0"/>
        </a:p>
      </dgm:t>
    </dgm:pt>
    <dgm:pt modelId="{A0C789A3-F75B-C143-81C7-AA1AF39B4F0D}" type="sibTrans" cxnId="{4794DBCA-3B17-CF49-8EE7-CE5D64C60C42}">
      <dgm:prSet/>
      <dgm:spPr/>
      <dgm:t>
        <a:bodyPr/>
        <a:lstStyle/>
        <a:p>
          <a:pPr algn="ctr"/>
          <a:endParaRPr lang="en-US" sz="1200" b="1" i="0"/>
        </a:p>
      </dgm:t>
    </dgm:pt>
    <dgm:pt modelId="{684D8771-F5DD-6A45-8D12-D05739B65523}">
      <dgm:prSet phldrT="[Text]" custT="1"/>
      <dgm:spPr/>
      <dgm:t>
        <a:bodyPr/>
        <a:lstStyle/>
        <a:p>
          <a:pPr algn="ctr"/>
          <a:r>
            <a:rPr lang="en-US" sz="1200" b="1" i="0" dirty="0" smtClean="0"/>
            <a:t>Focus: Personal connection to story</a:t>
          </a:r>
          <a:endParaRPr lang="en-US" sz="1200" b="1" i="0" dirty="0"/>
        </a:p>
      </dgm:t>
    </dgm:pt>
    <dgm:pt modelId="{EB2C102C-11C3-0B4F-9AF0-66DA9584D4AA}" type="parTrans" cxnId="{001F6FD9-1684-3745-81CE-9DC2452ACDE5}">
      <dgm:prSet/>
      <dgm:spPr/>
      <dgm:t>
        <a:bodyPr/>
        <a:lstStyle/>
        <a:p>
          <a:pPr algn="ctr"/>
          <a:endParaRPr lang="en-US" sz="1200" b="1" i="0"/>
        </a:p>
      </dgm:t>
    </dgm:pt>
    <dgm:pt modelId="{D399A751-B9E8-EB49-92CC-0AC13756C8F0}" type="sibTrans" cxnId="{001F6FD9-1684-3745-81CE-9DC2452ACDE5}">
      <dgm:prSet/>
      <dgm:spPr/>
      <dgm:t>
        <a:bodyPr/>
        <a:lstStyle/>
        <a:p>
          <a:pPr algn="ctr"/>
          <a:endParaRPr lang="en-US" sz="1200" b="1" i="0"/>
        </a:p>
      </dgm:t>
    </dgm:pt>
    <dgm:pt modelId="{8846061D-9AE2-DC43-8003-C5028CB6BAC4}">
      <dgm:prSet phldrT="[Text]" custT="1"/>
      <dgm:spPr/>
      <dgm:t>
        <a:bodyPr/>
        <a:lstStyle/>
        <a:p>
          <a:pPr algn="ctr"/>
          <a:r>
            <a:rPr lang="en-US" sz="1200" b="1" i="0" dirty="0" smtClean="0"/>
            <a:t>3.0:Children demonstrate an understanding of print conventions. </a:t>
          </a:r>
          <a:endParaRPr lang="en-US" sz="1200" b="1" i="0" dirty="0"/>
        </a:p>
      </dgm:t>
    </dgm:pt>
    <dgm:pt modelId="{CC7B2695-25F3-324C-989E-ADC6FD4FDEDA}" type="parTrans" cxnId="{FC3024EB-91ED-AD4A-AB18-F91BCC5AEBC4}">
      <dgm:prSet/>
      <dgm:spPr/>
      <dgm:t>
        <a:bodyPr/>
        <a:lstStyle/>
        <a:p>
          <a:pPr algn="ctr"/>
          <a:endParaRPr lang="en-US" sz="1200" b="1" i="0"/>
        </a:p>
      </dgm:t>
    </dgm:pt>
    <dgm:pt modelId="{95829F93-0A1C-624B-9095-0AC4F5D421F3}" type="sibTrans" cxnId="{FC3024EB-91ED-AD4A-AB18-F91BCC5AEBC4}">
      <dgm:prSet/>
      <dgm:spPr/>
      <dgm:t>
        <a:bodyPr/>
        <a:lstStyle/>
        <a:p>
          <a:pPr algn="ctr"/>
          <a:endParaRPr lang="en-US" sz="1200" b="1" i="0"/>
        </a:p>
      </dgm:t>
    </dgm:pt>
    <dgm:pt modelId="{DFC78A2F-013E-3F4C-9D95-1C8BF71FB2A5}" type="pres">
      <dgm:prSet presAssocID="{CA2EFA67-D843-4446-A443-E684E6D42CF1}" presName="hierChild1" presStyleCnt="0">
        <dgm:presLayoutVars>
          <dgm:orgChart val="1"/>
          <dgm:chPref val="1"/>
          <dgm:dir/>
          <dgm:animOne val="branch"/>
          <dgm:animLvl val="lvl"/>
          <dgm:resizeHandles/>
        </dgm:presLayoutVars>
      </dgm:prSet>
      <dgm:spPr/>
      <dgm:t>
        <a:bodyPr/>
        <a:lstStyle/>
        <a:p>
          <a:endParaRPr lang="en-US"/>
        </a:p>
      </dgm:t>
    </dgm:pt>
    <dgm:pt modelId="{DE35B0AF-F349-094F-B82C-9DE4DED18FF4}" type="pres">
      <dgm:prSet presAssocID="{D04BC582-98BB-BC48-BA24-7FA6F2E83382}" presName="hierRoot1" presStyleCnt="0">
        <dgm:presLayoutVars>
          <dgm:hierBranch val="init"/>
        </dgm:presLayoutVars>
      </dgm:prSet>
      <dgm:spPr/>
    </dgm:pt>
    <dgm:pt modelId="{A45D1E1A-6257-A14C-A0B1-24514666D89C}" type="pres">
      <dgm:prSet presAssocID="{D04BC582-98BB-BC48-BA24-7FA6F2E83382}" presName="rootComposite1" presStyleCnt="0"/>
      <dgm:spPr/>
    </dgm:pt>
    <dgm:pt modelId="{36D0C272-E983-F94B-B883-914D769C3F81}" type="pres">
      <dgm:prSet presAssocID="{D04BC582-98BB-BC48-BA24-7FA6F2E83382}" presName="rootText1" presStyleLbl="node0" presStyleIdx="0" presStyleCnt="6" custScaleX="201765" custScaleY="151496">
        <dgm:presLayoutVars>
          <dgm:chPref val="3"/>
        </dgm:presLayoutVars>
      </dgm:prSet>
      <dgm:spPr/>
      <dgm:t>
        <a:bodyPr/>
        <a:lstStyle/>
        <a:p>
          <a:endParaRPr lang="en-US"/>
        </a:p>
      </dgm:t>
    </dgm:pt>
    <dgm:pt modelId="{A04352DB-FE35-E342-98A6-528A5EC814D1}" type="pres">
      <dgm:prSet presAssocID="{D04BC582-98BB-BC48-BA24-7FA6F2E83382}" presName="rootConnector1" presStyleLbl="node1" presStyleIdx="0" presStyleCnt="0"/>
      <dgm:spPr/>
      <dgm:t>
        <a:bodyPr/>
        <a:lstStyle/>
        <a:p>
          <a:endParaRPr lang="en-US"/>
        </a:p>
      </dgm:t>
    </dgm:pt>
    <dgm:pt modelId="{ACD415D1-4E44-4240-B8CB-67208B21972F}" type="pres">
      <dgm:prSet presAssocID="{D04BC582-98BB-BC48-BA24-7FA6F2E83382}" presName="hierChild2" presStyleCnt="0"/>
      <dgm:spPr/>
    </dgm:pt>
    <dgm:pt modelId="{9A053586-A447-1740-A9DB-26036EFD9227}" type="pres">
      <dgm:prSet presAssocID="{CE407E0F-30AE-534B-A1DD-4FF53E8820F3}" presName="Name64" presStyleLbl="parChTrans1D2" presStyleIdx="0" presStyleCnt="8"/>
      <dgm:spPr/>
      <dgm:t>
        <a:bodyPr/>
        <a:lstStyle/>
        <a:p>
          <a:endParaRPr lang="en-US"/>
        </a:p>
      </dgm:t>
    </dgm:pt>
    <dgm:pt modelId="{57A8B4A5-858C-FF4A-9631-0CE0D987D1DC}" type="pres">
      <dgm:prSet presAssocID="{158B5C30-9A0B-6E44-B241-A48DF7ACE04A}" presName="hierRoot2" presStyleCnt="0">
        <dgm:presLayoutVars>
          <dgm:hierBranch val="init"/>
        </dgm:presLayoutVars>
      </dgm:prSet>
      <dgm:spPr/>
    </dgm:pt>
    <dgm:pt modelId="{E7103984-D9CF-464C-B51B-5655F1A67A8F}" type="pres">
      <dgm:prSet presAssocID="{158B5C30-9A0B-6E44-B241-A48DF7ACE04A}" presName="rootComposite" presStyleCnt="0"/>
      <dgm:spPr/>
    </dgm:pt>
    <dgm:pt modelId="{CD2C3DE5-81DC-0F43-8B91-6E36333FF0F8}" type="pres">
      <dgm:prSet presAssocID="{158B5C30-9A0B-6E44-B241-A48DF7ACE04A}" presName="rootText" presStyleLbl="node2" presStyleIdx="0" presStyleCnt="8">
        <dgm:presLayoutVars>
          <dgm:chPref val="3"/>
        </dgm:presLayoutVars>
      </dgm:prSet>
      <dgm:spPr/>
      <dgm:t>
        <a:bodyPr/>
        <a:lstStyle/>
        <a:p>
          <a:endParaRPr lang="en-US"/>
        </a:p>
      </dgm:t>
    </dgm:pt>
    <dgm:pt modelId="{86BEEE1C-354C-E243-B83C-088C6E732D5D}" type="pres">
      <dgm:prSet presAssocID="{158B5C30-9A0B-6E44-B241-A48DF7ACE04A}" presName="rootConnector" presStyleLbl="node2" presStyleIdx="0" presStyleCnt="8"/>
      <dgm:spPr/>
      <dgm:t>
        <a:bodyPr/>
        <a:lstStyle/>
        <a:p>
          <a:endParaRPr lang="en-US"/>
        </a:p>
      </dgm:t>
    </dgm:pt>
    <dgm:pt modelId="{206B2FBD-61DB-594F-9E21-992637F545E8}" type="pres">
      <dgm:prSet presAssocID="{158B5C30-9A0B-6E44-B241-A48DF7ACE04A}" presName="hierChild4" presStyleCnt="0"/>
      <dgm:spPr/>
    </dgm:pt>
    <dgm:pt modelId="{EEB6C680-C17C-064B-BFE6-75103947F3FE}" type="pres">
      <dgm:prSet presAssocID="{158B5C30-9A0B-6E44-B241-A48DF7ACE04A}" presName="hierChild5" presStyleCnt="0"/>
      <dgm:spPr/>
    </dgm:pt>
    <dgm:pt modelId="{767482BF-5FD8-6347-90A7-31708362F920}" type="pres">
      <dgm:prSet presAssocID="{369E2D4D-E337-0449-BB83-87D0ABF21426}" presName="Name64" presStyleLbl="parChTrans1D2" presStyleIdx="1" presStyleCnt="8"/>
      <dgm:spPr/>
      <dgm:t>
        <a:bodyPr/>
        <a:lstStyle/>
        <a:p>
          <a:endParaRPr lang="en-US"/>
        </a:p>
      </dgm:t>
    </dgm:pt>
    <dgm:pt modelId="{9A2C0285-3DBE-A340-BB42-36BB53E0BC4D}" type="pres">
      <dgm:prSet presAssocID="{85203812-C858-DE4C-8A00-68CDBCE532F3}" presName="hierRoot2" presStyleCnt="0">
        <dgm:presLayoutVars>
          <dgm:hierBranch val="init"/>
        </dgm:presLayoutVars>
      </dgm:prSet>
      <dgm:spPr/>
    </dgm:pt>
    <dgm:pt modelId="{CE01013A-6085-F24C-B525-B5852C32B9A7}" type="pres">
      <dgm:prSet presAssocID="{85203812-C858-DE4C-8A00-68CDBCE532F3}" presName="rootComposite" presStyleCnt="0"/>
      <dgm:spPr/>
    </dgm:pt>
    <dgm:pt modelId="{09E5C3C1-ED2E-5344-8FE4-FC1DE42BBC47}" type="pres">
      <dgm:prSet presAssocID="{85203812-C858-DE4C-8A00-68CDBCE532F3}" presName="rootText" presStyleLbl="node2" presStyleIdx="1" presStyleCnt="8">
        <dgm:presLayoutVars>
          <dgm:chPref val="3"/>
        </dgm:presLayoutVars>
      </dgm:prSet>
      <dgm:spPr/>
      <dgm:t>
        <a:bodyPr/>
        <a:lstStyle/>
        <a:p>
          <a:endParaRPr lang="en-US"/>
        </a:p>
      </dgm:t>
    </dgm:pt>
    <dgm:pt modelId="{2B77BEB5-DEF9-9F4E-B88D-C882A405D11C}" type="pres">
      <dgm:prSet presAssocID="{85203812-C858-DE4C-8A00-68CDBCE532F3}" presName="rootConnector" presStyleLbl="node2" presStyleIdx="1" presStyleCnt="8"/>
      <dgm:spPr/>
      <dgm:t>
        <a:bodyPr/>
        <a:lstStyle/>
        <a:p>
          <a:endParaRPr lang="en-US"/>
        </a:p>
      </dgm:t>
    </dgm:pt>
    <dgm:pt modelId="{F484CBF8-DA0B-CE4C-9901-207C984C496E}" type="pres">
      <dgm:prSet presAssocID="{85203812-C858-DE4C-8A00-68CDBCE532F3}" presName="hierChild4" presStyleCnt="0"/>
      <dgm:spPr/>
    </dgm:pt>
    <dgm:pt modelId="{FCB50C2E-4037-054C-93F7-7F39ED3E8ECC}" type="pres">
      <dgm:prSet presAssocID="{85203812-C858-DE4C-8A00-68CDBCE532F3}" presName="hierChild5" presStyleCnt="0"/>
      <dgm:spPr/>
    </dgm:pt>
    <dgm:pt modelId="{767FD777-B2E1-8341-82F6-9C01B4818BDD}" type="pres">
      <dgm:prSet presAssocID="{D04BC582-98BB-BC48-BA24-7FA6F2E83382}" presName="hierChild3" presStyleCnt="0"/>
      <dgm:spPr/>
    </dgm:pt>
    <dgm:pt modelId="{A13FB2B9-4403-3C4B-81D8-38B3392D2C11}" type="pres">
      <dgm:prSet presAssocID="{6675447A-6FA7-1B4C-8E05-C690709548BB}" presName="hierRoot1" presStyleCnt="0">
        <dgm:presLayoutVars>
          <dgm:hierBranch val="init"/>
        </dgm:presLayoutVars>
      </dgm:prSet>
      <dgm:spPr/>
    </dgm:pt>
    <dgm:pt modelId="{7D7F3717-014F-4C45-8087-59EAAEADED97}" type="pres">
      <dgm:prSet presAssocID="{6675447A-6FA7-1B4C-8E05-C690709548BB}" presName="rootComposite1" presStyleCnt="0"/>
      <dgm:spPr/>
    </dgm:pt>
    <dgm:pt modelId="{1175EBF1-C734-C349-8810-88D0C5BFE6A5}" type="pres">
      <dgm:prSet presAssocID="{6675447A-6FA7-1B4C-8E05-C690709548BB}" presName="rootText1" presStyleLbl="node0" presStyleIdx="1" presStyleCnt="6" custScaleX="177011" custScaleY="128762">
        <dgm:presLayoutVars>
          <dgm:chPref val="3"/>
        </dgm:presLayoutVars>
      </dgm:prSet>
      <dgm:spPr/>
      <dgm:t>
        <a:bodyPr/>
        <a:lstStyle/>
        <a:p>
          <a:endParaRPr lang="en-US"/>
        </a:p>
      </dgm:t>
    </dgm:pt>
    <dgm:pt modelId="{27F740F1-416A-E344-AABB-7996A2DBCEDD}" type="pres">
      <dgm:prSet presAssocID="{6675447A-6FA7-1B4C-8E05-C690709548BB}" presName="rootConnector1" presStyleLbl="node1" presStyleIdx="0" presStyleCnt="0"/>
      <dgm:spPr/>
      <dgm:t>
        <a:bodyPr/>
        <a:lstStyle/>
        <a:p>
          <a:endParaRPr lang="en-US"/>
        </a:p>
      </dgm:t>
    </dgm:pt>
    <dgm:pt modelId="{3C279BAB-D577-C94D-9336-A65FB25A2D02}" type="pres">
      <dgm:prSet presAssocID="{6675447A-6FA7-1B4C-8E05-C690709548BB}" presName="hierChild2" presStyleCnt="0"/>
      <dgm:spPr/>
    </dgm:pt>
    <dgm:pt modelId="{F0542747-6FA7-B848-B716-E0F84F4B1BBC}" type="pres">
      <dgm:prSet presAssocID="{EB2C102C-11C3-0B4F-9AF0-66DA9584D4AA}" presName="Name64" presStyleLbl="parChTrans1D2" presStyleIdx="2" presStyleCnt="8"/>
      <dgm:spPr/>
      <dgm:t>
        <a:bodyPr/>
        <a:lstStyle/>
        <a:p>
          <a:endParaRPr lang="en-US"/>
        </a:p>
      </dgm:t>
    </dgm:pt>
    <dgm:pt modelId="{8FCE799C-8B57-7F42-BAA5-7AC10A40DC93}" type="pres">
      <dgm:prSet presAssocID="{684D8771-F5DD-6A45-8D12-D05739B65523}" presName="hierRoot2" presStyleCnt="0">
        <dgm:presLayoutVars>
          <dgm:hierBranch val="init"/>
        </dgm:presLayoutVars>
      </dgm:prSet>
      <dgm:spPr/>
    </dgm:pt>
    <dgm:pt modelId="{CCD0012F-9EB8-3E43-A459-DB65934A498A}" type="pres">
      <dgm:prSet presAssocID="{684D8771-F5DD-6A45-8D12-D05739B65523}" presName="rootComposite" presStyleCnt="0"/>
      <dgm:spPr/>
    </dgm:pt>
    <dgm:pt modelId="{C24B98E6-C153-8A46-8527-C6B5764A5529}" type="pres">
      <dgm:prSet presAssocID="{684D8771-F5DD-6A45-8D12-D05739B65523}" presName="rootText" presStyleLbl="node2" presStyleIdx="2" presStyleCnt="8">
        <dgm:presLayoutVars>
          <dgm:chPref val="3"/>
        </dgm:presLayoutVars>
      </dgm:prSet>
      <dgm:spPr/>
      <dgm:t>
        <a:bodyPr/>
        <a:lstStyle/>
        <a:p>
          <a:endParaRPr lang="en-US"/>
        </a:p>
      </dgm:t>
    </dgm:pt>
    <dgm:pt modelId="{7B25633F-1389-784F-B871-50CD9898CEC5}" type="pres">
      <dgm:prSet presAssocID="{684D8771-F5DD-6A45-8D12-D05739B65523}" presName="rootConnector" presStyleLbl="node2" presStyleIdx="2" presStyleCnt="8"/>
      <dgm:spPr/>
      <dgm:t>
        <a:bodyPr/>
        <a:lstStyle/>
        <a:p>
          <a:endParaRPr lang="en-US"/>
        </a:p>
      </dgm:t>
    </dgm:pt>
    <dgm:pt modelId="{AF09500C-37B7-CC41-8025-931436FA276E}" type="pres">
      <dgm:prSet presAssocID="{684D8771-F5DD-6A45-8D12-D05739B65523}" presName="hierChild4" presStyleCnt="0"/>
      <dgm:spPr/>
    </dgm:pt>
    <dgm:pt modelId="{9D166F06-60F0-3F46-A555-DF6CAB471B42}" type="pres">
      <dgm:prSet presAssocID="{684D8771-F5DD-6A45-8D12-D05739B65523}" presName="hierChild5" presStyleCnt="0"/>
      <dgm:spPr/>
    </dgm:pt>
    <dgm:pt modelId="{5D25A6A1-6826-9D43-A9C8-232C65463636}" type="pres">
      <dgm:prSet presAssocID="{6675447A-6FA7-1B4C-8E05-C690709548BB}" presName="hierChild3" presStyleCnt="0"/>
      <dgm:spPr/>
    </dgm:pt>
    <dgm:pt modelId="{DCC42634-690F-6046-8F72-6EEDD480623B}" type="pres">
      <dgm:prSet presAssocID="{8846061D-9AE2-DC43-8003-C5028CB6BAC4}" presName="hierRoot1" presStyleCnt="0">
        <dgm:presLayoutVars>
          <dgm:hierBranch val="init"/>
        </dgm:presLayoutVars>
      </dgm:prSet>
      <dgm:spPr/>
    </dgm:pt>
    <dgm:pt modelId="{D2327A04-3749-684F-A1AE-A4CC0E5E2F83}" type="pres">
      <dgm:prSet presAssocID="{8846061D-9AE2-DC43-8003-C5028CB6BAC4}" presName="rootComposite1" presStyleCnt="0"/>
      <dgm:spPr/>
    </dgm:pt>
    <dgm:pt modelId="{CE7C1866-90B4-C74C-B5E3-7661774A4D5F}" type="pres">
      <dgm:prSet presAssocID="{8846061D-9AE2-DC43-8003-C5028CB6BAC4}" presName="rootText1" presStyleLbl="node0" presStyleIdx="2" presStyleCnt="6" custScaleX="207414" custScaleY="108342">
        <dgm:presLayoutVars>
          <dgm:chPref val="3"/>
        </dgm:presLayoutVars>
      </dgm:prSet>
      <dgm:spPr/>
      <dgm:t>
        <a:bodyPr/>
        <a:lstStyle/>
        <a:p>
          <a:endParaRPr lang="en-US"/>
        </a:p>
      </dgm:t>
    </dgm:pt>
    <dgm:pt modelId="{70F5AC99-5A76-6544-9606-6BF03945E44E}" type="pres">
      <dgm:prSet presAssocID="{8846061D-9AE2-DC43-8003-C5028CB6BAC4}" presName="rootConnector1" presStyleLbl="node1" presStyleIdx="0" presStyleCnt="0"/>
      <dgm:spPr/>
      <dgm:t>
        <a:bodyPr/>
        <a:lstStyle/>
        <a:p>
          <a:endParaRPr lang="en-US"/>
        </a:p>
      </dgm:t>
    </dgm:pt>
    <dgm:pt modelId="{B0D950F2-7747-6544-826C-1B16A99BC878}" type="pres">
      <dgm:prSet presAssocID="{8846061D-9AE2-DC43-8003-C5028CB6BAC4}" presName="hierChild2" presStyleCnt="0"/>
      <dgm:spPr/>
    </dgm:pt>
    <dgm:pt modelId="{F49E735C-1958-594F-9A9C-7060202AEBC5}" type="pres">
      <dgm:prSet presAssocID="{24494A31-7DEB-2443-B04F-F3A6C2A1BAF9}" presName="Name64" presStyleLbl="parChTrans1D2" presStyleIdx="3" presStyleCnt="8"/>
      <dgm:spPr/>
      <dgm:t>
        <a:bodyPr/>
        <a:lstStyle/>
        <a:p>
          <a:endParaRPr lang="en-US"/>
        </a:p>
      </dgm:t>
    </dgm:pt>
    <dgm:pt modelId="{B4909466-4B60-DB4E-B009-9B4E4507EA1A}" type="pres">
      <dgm:prSet presAssocID="{641A978D-D976-CD47-958B-37AB3A6BFC67}" presName="hierRoot2" presStyleCnt="0">
        <dgm:presLayoutVars>
          <dgm:hierBranch val="init"/>
        </dgm:presLayoutVars>
      </dgm:prSet>
      <dgm:spPr/>
    </dgm:pt>
    <dgm:pt modelId="{59E26C1E-E40E-5E4D-BB12-A7DC22E73328}" type="pres">
      <dgm:prSet presAssocID="{641A978D-D976-CD47-958B-37AB3A6BFC67}" presName="rootComposite" presStyleCnt="0"/>
      <dgm:spPr/>
    </dgm:pt>
    <dgm:pt modelId="{B64A1296-BE6D-4942-8762-5E93D0A85BBD}" type="pres">
      <dgm:prSet presAssocID="{641A978D-D976-CD47-958B-37AB3A6BFC67}" presName="rootText" presStyleLbl="node2" presStyleIdx="3" presStyleCnt="8">
        <dgm:presLayoutVars>
          <dgm:chPref val="3"/>
        </dgm:presLayoutVars>
      </dgm:prSet>
      <dgm:spPr/>
      <dgm:t>
        <a:bodyPr/>
        <a:lstStyle/>
        <a:p>
          <a:endParaRPr lang="en-US"/>
        </a:p>
      </dgm:t>
    </dgm:pt>
    <dgm:pt modelId="{963E6636-1063-BA44-B7A8-6F2157EC610D}" type="pres">
      <dgm:prSet presAssocID="{641A978D-D976-CD47-958B-37AB3A6BFC67}" presName="rootConnector" presStyleLbl="node2" presStyleIdx="3" presStyleCnt="8"/>
      <dgm:spPr/>
      <dgm:t>
        <a:bodyPr/>
        <a:lstStyle/>
        <a:p>
          <a:endParaRPr lang="en-US"/>
        </a:p>
      </dgm:t>
    </dgm:pt>
    <dgm:pt modelId="{49E40300-A50B-6747-9579-3FA7291DE146}" type="pres">
      <dgm:prSet presAssocID="{641A978D-D976-CD47-958B-37AB3A6BFC67}" presName="hierChild4" presStyleCnt="0"/>
      <dgm:spPr/>
    </dgm:pt>
    <dgm:pt modelId="{A142B505-34F2-3643-9374-403AC19FF4EC}" type="pres">
      <dgm:prSet presAssocID="{641A978D-D976-CD47-958B-37AB3A6BFC67}" presName="hierChild5" presStyleCnt="0"/>
      <dgm:spPr/>
    </dgm:pt>
    <dgm:pt modelId="{506715FA-567E-4A46-A604-38B60180FE2D}" type="pres">
      <dgm:prSet presAssocID="{8846061D-9AE2-DC43-8003-C5028CB6BAC4}" presName="hierChild3" presStyleCnt="0"/>
      <dgm:spPr/>
    </dgm:pt>
    <dgm:pt modelId="{35F23EA8-29B5-9F45-9D8F-A34B3930BC4D}" type="pres">
      <dgm:prSet presAssocID="{C7F0E6DB-F0E4-8C42-9B11-31F31DFF99D2}" presName="hierRoot1" presStyleCnt="0">
        <dgm:presLayoutVars>
          <dgm:hierBranch val="init"/>
        </dgm:presLayoutVars>
      </dgm:prSet>
      <dgm:spPr/>
    </dgm:pt>
    <dgm:pt modelId="{DE9E575D-A031-B846-A87F-367E490DA704}" type="pres">
      <dgm:prSet presAssocID="{C7F0E6DB-F0E4-8C42-9B11-31F31DFF99D2}" presName="rootComposite1" presStyleCnt="0"/>
      <dgm:spPr/>
    </dgm:pt>
    <dgm:pt modelId="{470DD511-BED3-D841-B3D1-9E771FDD50C5}" type="pres">
      <dgm:prSet presAssocID="{C7F0E6DB-F0E4-8C42-9B11-31F31DFF99D2}" presName="rootText1" presStyleLbl="node0" presStyleIdx="3" presStyleCnt="6" custScaleX="220913" custScaleY="90908">
        <dgm:presLayoutVars>
          <dgm:chPref val="3"/>
        </dgm:presLayoutVars>
      </dgm:prSet>
      <dgm:spPr/>
      <dgm:t>
        <a:bodyPr/>
        <a:lstStyle/>
        <a:p>
          <a:endParaRPr lang="en-US"/>
        </a:p>
      </dgm:t>
    </dgm:pt>
    <dgm:pt modelId="{D9199466-5EA7-8947-81AD-BF4D1C7602CA}" type="pres">
      <dgm:prSet presAssocID="{C7F0E6DB-F0E4-8C42-9B11-31F31DFF99D2}" presName="rootConnector1" presStyleLbl="node1" presStyleIdx="0" presStyleCnt="0"/>
      <dgm:spPr/>
      <dgm:t>
        <a:bodyPr/>
        <a:lstStyle/>
        <a:p>
          <a:endParaRPr lang="en-US"/>
        </a:p>
      </dgm:t>
    </dgm:pt>
    <dgm:pt modelId="{441CC831-AD92-9143-8A9B-BF071077D20A}" type="pres">
      <dgm:prSet presAssocID="{C7F0E6DB-F0E4-8C42-9B11-31F31DFF99D2}" presName="hierChild2" presStyleCnt="0"/>
      <dgm:spPr/>
    </dgm:pt>
    <dgm:pt modelId="{2ACF0E54-384C-A944-A4DB-6A63C6D0EC3E}" type="pres">
      <dgm:prSet presAssocID="{5B87AEF4-CF7A-3D48-B6E9-BED2840D3C2C}" presName="Name64" presStyleLbl="parChTrans1D2" presStyleIdx="4" presStyleCnt="8"/>
      <dgm:spPr/>
      <dgm:t>
        <a:bodyPr/>
        <a:lstStyle/>
        <a:p>
          <a:endParaRPr lang="en-US"/>
        </a:p>
      </dgm:t>
    </dgm:pt>
    <dgm:pt modelId="{95652C58-C0D7-5B44-8599-1019BEE20944}" type="pres">
      <dgm:prSet presAssocID="{81FC8B30-797E-BF41-B31C-7A890D36E58F}" presName="hierRoot2" presStyleCnt="0">
        <dgm:presLayoutVars>
          <dgm:hierBranch val="init"/>
        </dgm:presLayoutVars>
      </dgm:prSet>
      <dgm:spPr/>
    </dgm:pt>
    <dgm:pt modelId="{50AA142A-8BFF-5C4B-B3BA-EF1BCEEC2B4B}" type="pres">
      <dgm:prSet presAssocID="{81FC8B30-797E-BF41-B31C-7A890D36E58F}" presName="rootComposite" presStyleCnt="0"/>
      <dgm:spPr/>
    </dgm:pt>
    <dgm:pt modelId="{7ACC05F7-6F9C-0D4C-9824-A471AB630DC1}" type="pres">
      <dgm:prSet presAssocID="{81FC8B30-797E-BF41-B31C-7A890D36E58F}" presName="rootText" presStyleLbl="node2" presStyleIdx="4" presStyleCnt="8">
        <dgm:presLayoutVars>
          <dgm:chPref val="3"/>
        </dgm:presLayoutVars>
      </dgm:prSet>
      <dgm:spPr/>
      <dgm:t>
        <a:bodyPr/>
        <a:lstStyle/>
        <a:p>
          <a:endParaRPr lang="en-US"/>
        </a:p>
      </dgm:t>
    </dgm:pt>
    <dgm:pt modelId="{81BAC9F7-D79F-7342-B4D3-BCC27CC2F4B0}" type="pres">
      <dgm:prSet presAssocID="{81FC8B30-797E-BF41-B31C-7A890D36E58F}" presName="rootConnector" presStyleLbl="node2" presStyleIdx="4" presStyleCnt="8"/>
      <dgm:spPr/>
      <dgm:t>
        <a:bodyPr/>
        <a:lstStyle/>
        <a:p>
          <a:endParaRPr lang="en-US"/>
        </a:p>
      </dgm:t>
    </dgm:pt>
    <dgm:pt modelId="{8A7E21E3-5987-0448-83A4-0234DB548E6F}" type="pres">
      <dgm:prSet presAssocID="{81FC8B30-797E-BF41-B31C-7A890D36E58F}" presName="hierChild4" presStyleCnt="0"/>
      <dgm:spPr/>
    </dgm:pt>
    <dgm:pt modelId="{BB972602-AA0A-6544-BF19-1F959B4C1155}" type="pres">
      <dgm:prSet presAssocID="{81FC8B30-797E-BF41-B31C-7A890D36E58F}" presName="hierChild5" presStyleCnt="0"/>
      <dgm:spPr/>
    </dgm:pt>
    <dgm:pt modelId="{E7000687-6745-6343-968B-C7D30373C7CF}" type="pres">
      <dgm:prSet presAssocID="{C7F0E6DB-F0E4-8C42-9B11-31F31DFF99D2}" presName="hierChild3" presStyleCnt="0"/>
      <dgm:spPr/>
    </dgm:pt>
    <dgm:pt modelId="{29514EF5-3F0C-934A-81C5-7FFF1763C4B3}" type="pres">
      <dgm:prSet presAssocID="{ACF17B13-38BE-1B49-89E2-5CE1935CFC7F}" presName="hierRoot1" presStyleCnt="0">
        <dgm:presLayoutVars>
          <dgm:hierBranch val="init"/>
        </dgm:presLayoutVars>
      </dgm:prSet>
      <dgm:spPr/>
    </dgm:pt>
    <dgm:pt modelId="{878B4775-2C82-E249-90AA-3075B7B5CCB2}" type="pres">
      <dgm:prSet presAssocID="{ACF17B13-38BE-1B49-89E2-5CE1935CFC7F}" presName="rootComposite1" presStyleCnt="0"/>
      <dgm:spPr/>
    </dgm:pt>
    <dgm:pt modelId="{267AA587-EBE9-8C4A-AEA2-42490500EF12}" type="pres">
      <dgm:prSet presAssocID="{ACF17B13-38BE-1B49-89E2-5CE1935CFC7F}" presName="rootText1" presStyleLbl="node0" presStyleIdx="4" presStyleCnt="6" custScaleX="202931" custScaleY="131076">
        <dgm:presLayoutVars>
          <dgm:chPref val="3"/>
        </dgm:presLayoutVars>
      </dgm:prSet>
      <dgm:spPr/>
      <dgm:t>
        <a:bodyPr/>
        <a:lstStyle/>
        <a:p>
          <a:endParaRPr lang="en-US"/>
        </a:p>
      </dgm:t>
    </dgm:pt>
    <dgm:pt modelId="{341DA1A2-A01B-474A-B353-30D23537FD5B}" type="pres">
      <dgm:prSet presAssocID="{ACF17B13-38BE-1B49-89E2-5CE1935CFC7F}" presName="rootConnector1" presStyleLbl="node1" presStyleIdx="0" presStyleCnt="0"/>
      <dgm:spPr/>
      <dgm:t>
        <a:bodyPr/>
        <a:lstStyle/>
        <a:p>
          <a:endParaRPr lang="en-US"/>
        </a:p>
      </dgm:t>
    </dgm:pt>
    <dgm:pt modelId="{2CC695C1-58E0-D64E-8C84-4797F382AD73}" type="pres">
      <dgm:prSet presAssocID="{ACF17B13-38BE-1B49-89E2-5CE1935CFC7F}" presName="hierChild2" presStyleCnt="0"/>
      <dgm:spPr/>
    </dgm:pt>
    <dgm:pt modelId="{BD6DC6E9-352C-7849-99F9-C7A3263B81B1}" type="pres">
      <dgm:prSet presAssocID="{123ADFF7-588F-D249-A48E-D1F669674651}" presName="Name64" presStyleLbl="parChTrans1D2" presStyleIdx="5" presStyleCnt="8"/>
      <dgm:spPr/>
      <dgm:t>
        <a:bodyPr/>
        <a:lstStyle/>
        <a:p>
          <a:endParaRPr lang="en-US"/>
        </a:p>
      </dgm:t>
    </dgm:pt>
    <dgm:pt modelId="{4E23B004-EFAF-4D4F-AEB1-09DC7C329598}" type="pres">
      <dgm:prSet presAssocID="{0C428691-2D1D-654D-BE4D-0481F80E1803}" presName="hierRoot2" presStyleCnt="0">
        <dgm:presLayoutVars>
          <dgm:hierBranch val="init"/>
        </dgm:presLayoutVars>
      </dgm:prSet>
      <dgm:spPr/>
    </dgm:pt>
    <dgm:pt modelId="{192792F2-7535-384B-AA78-BC19B7682384}" type="pres">
      <dgm:prSet presAssocID="{0C428691-2D1D-654D-BE4D-0481F80E1803}" presName="rootComposite" presStyleCnt="0"/>
      <dgm:spPr/>
    </dgm:pt>
    <dgm:pt modelId="{FD163F3B-2FEC-6F4A-8C06-9827013C3D3E}" type="pres">
      <dgm:prSet presAssocID="{0C428691-2D1D-654D-BE4D-0481F80E1803}" presName="rootText" presStyleLbl="node2" presStyleIdx="5" presStyleCnt="8">
        <dgm:presLayoutVars>
          <dgm:chPref val="3"/>
        </dgm:presLayoutVars>
      </dgm:prSet>
      <dgm:spPr/>
      <dgm:t>
        <a:bodyPr/>
        <a:lstStyle/>
        <a:p>
          <a:endParaRPr lang="en-US"/>
        </a:p>
      </dgm:t>
    </dgm:pt>
    <dgm:pt modelId="{330B562E-CDC0-4448-827B-947421ECB5C0}" type="pres">
      <dgm:prSet presAssocID="{0C428691-2D1D-654D-BE4D-0481F80E1803}" presName="rootConnector" presStyleLbl="node2" presStyleIdx="5" presStyleCnt="8"/>
      <dgm:spPr/>
      <dgm:t>
        <a:bodyPr/>
        <a:lstStyle/>
        <a:p>
          <a:endParaRPr lang="en-US"/>
        </a:p>
      </dgm:t>
    </dgm:pt>
    <dgm:pt modelId="{5956D85C-1EFC-3745-A625-9BB7D8FAFB0B}" type="pres">
      <dgm:prSet presAssocID="{0C428691-2D1D-654D-BE4D-0481F80E1803}" presName="hierChild4" presStyleCnt="0"/>
      <dgm:spPr/>
    </dgm:pt>
    <dgm:pt modelId="{933A72EE-262D-F140-8BBD-927336C8511E}" type="pres">
      <dgm:prSet presAssocID="{0C428691-2D1D-654D-BE4D-0481F80E1803}" presName="hierChild5" presStyleCnt="0"/>
      <dgm:spPr/>
    </dgm:pt>
    <dgm:pt modelId="{02D6A1D2-CDA6-BD42-BB72-E5489B5007C9}" type="pres">
      <dgm:prSet presAssocID="{D0145B04-01B3-CE41-90DA-360C5E347B3E}" presName="Name64" presStyleLbl="parChTrans1D2" presStyleIdx="6" presStyleCnt="8"/>
      <dgm:spPr/>
      <dgm:t>
        <a:bodyPr/>
        <a:lstStyle/>
        <a:p>
          <a:endParaRPr lang="en-US"/>
        </a:p>
      </dgm:t>
    </dgm:pt>
    <dgm:pt modelId="{54F4DD0A-AE4C-8041-83EA-F46FDCD83621}" type="pres">
      <dgm:prSet presAssocID="{578472E6-06EC-654F-92D2-0D9B69BC7C37}" presName="hierRoot2" presStyleCnt="0">
        <dgm:presLayoutVars>
          <dgm:hierBranch val="init"/>
        </dgm:presLayoutVars>
      </dgm:prSet>
      <dgm:spPr/>
    </dgm:pt>
    <dgm:pt modelId="{E669B284-20D9-7448-A81A-9E99119DB16A}" type="pres">
      <dgm:prSet presAssocID="{578472E6-06EC-654F-92D2-0D9B69BC7C37}" presName="rootComposite" presStyleCnt="0"/>
      <dgm:spPr/>
    </dgm:pt>
    <dgm:pt modelId="{08656C76-E024-C240-9001-20668353FD8E}" type="pres">
      <dgm:prSet presAssocID="{578472E6-06EC-654F-92D2-0D9B69BC7C37}" presName="rootText" presStyleLbl="node2" presStyleIdx="6" presStyleCnt="8">
        <dgm:presLayoutVars>
          <dgm:chPref val="3"/>
        </dgm:presLayoutVars>
      </dgm:prSet>
      <dgm:spPr/>
      <dgm:t>
        <a:bodyPr/>
        <a:lstStyle/>
        <a:p>
          <a:endParaRPr lang="en-US"/>
        </a:p>
      </dgm:t>
    </dgm:pt>
    <dgm:pt modelId="{F33B6F0F-1509-AA43-97BC-E22C076D1E9A}" type="pres">
      <dgm:prSet presAssocID="{578472E6-06EC-654F-92D2-0D9B69BC7C37}" presName="rootConnector" presStyleLbl="node2" presStyleIdx="6" presStyleCnt="8"/>
      <dgm:spPr/>
      <dgm:t>
        <a:bodyPr/>
        <a:lstStyle/>
        <a:p>
          <a:endParaRPr lang="en-US"/>
        </a:p>
      </dgm:t>
    </dgm:pt>
    <dgm:pt modelId="{C48F49CF-F639-1E43-9871-D767879E7F7E}" type="pres">
      <dgm:prSet presAssocID="{578472E6-06EC-654F-92D2-0D9B69BC7C37}" presName="hierChild4" presStyleCnt="0"/>
      <dgm:spPr/>
    </dgm:pt>
    <dgm:pt modelId="{8CDF1131-0070-8F4B-94A3-6ECCA3809059}" type="pres">
      <dgm:prSet presAssocID="{578472E6-06EC-654F-92D2-0D9B69BC7C37}" presName="hierChild5" presStyleCnt="0"/>
      <dgm:spPr/>
    </dgm:pt>
    <dgm:pt modelId="{955A66D7-6E6A-4D4D-9643-55BC1F3126DB}" type="pres">
      <dgm:prSet presAssocID="{ACF17B13-38BE-1B49-89E2-5CE1935CFC7F}" presName="hierChild3" presStyleCnt="0"/>
      <dgm:spPr/>
    </dgm:pt>
    <dgm:pt modelId="{5C6228E5-0918-9947-AF0C-74CFDF7946D6}" type="pres">
      <dgm:prSet presAssocID="{BBD51901-A55D-C243-9452-C0A9AC090F35}" presName="hierRoot1" presStyleCnt="0">
        <dgm:presLayoutVars>
          <dgm:hierBranch val="init"/>
        </dgm:presLayoutVars>
      </dgm:prSet>
      <dgm:spPr/>
    </dgm:pt>
    <dgm:pt modelId="{4757FD2C-1BE5-EF48-ACAD-BA289081D8C6}" type="pres">
      <dgm:prSet presAssocID="{BBD51901-A55D-C243-9452-C0A9AC090F35}" presName="rootComposite1" presStyleCnt="0"/>
      <dgm:spPr/>
    </dgm:pt>
    <dgm:pt modelId="{02193778-4562-DA42-9C88-C822C2FE3855}" type="pres">
      <dgm:prSet presAssocID="{BBD51901-A55D-C243-9452-C0A9AC090F35}" presName="rootText1" presStyleLbl="node0" presStyleIdx="5" presStyleCnt="6" custScaleX="230999" custScaleY="129556">
        <dgm:presLayoutVars>
          <dgm:chPref val="3"/>
        </dgm:presLayoutVars>
      </dgm:prSet>
      <dgm:spPr/>
      <dgm:t>
        <a:bodyPr/>
        <a:lstStyle/>
        <a:p>
          <a:endParaRPr lang="en-US"/>
        </a:p>
      </dgm:t>
    </dgm:pt>
    <dgm:pt modelId="{551F5858-9168-4D45-9444-C608211539C1}" type="pres">
      <dgm:prSet presAssocID="{BBD51901-A55D-C243-9452-C0A9AC090F35}" presName="rootConnector1" presStyleLbl="node1" presStyleIdx="0" presStyleCnt="0"/>
      <dgm:spPr/>
      <dgm:t>
        <a:bodyPr/>
        <a:lstStyle/>
        <a:p>
          <a:endParaRPr lang="en-US"/>
        </a:p>
      </dgm:t>
    </dgm:pt>
    <dgm:pt modelId="{61EFDD7C-6880-8541-81D3-6F98E7B2B7FB}" type="pres">
      <dgm:prSet presAssocID="{BBD51901-A55D-C243-9452-C0A9AC090F35}" presName="hierChild2" presStyleCnt="0"/>
      <dgm:spPr/>
    </dgm:pt>
    <dgm:pt modelId="{C32A9C19-330D-1F40-BF3A-FF12479854F8}" type="pres">
      <dgm:prSet presAssocID="{F3208DDC-4155-324A-98C6-4D5062488D37}" presName="Name64" presStyleLbl="parChTrans1D2" presStyleIdx="7" presStyleCnt="8"/>
      <dgm:spPr/>
      <dgm:t>
        <a:bodyPr/>
        <a:lstStyle/>
        <a:p>
          <a:endParaRPr lang="en-US"/>
        </a:p>
      </dgm:t>
    </dgm:pt>
    <dgm:pt modelId="{AE37261B-A677-0941-A3C1-51D876085760}" type="pres">
      <dgm:prSet presAssocID="{A4B66C95-5F3B-FB47-9319-FA10663EB641}" presName="hierRoot2" presStyleCnt="0">
        <dgm:presLayoutVars>
          <dgm:hierBranch val="init"/>
        </dgm:presLayoutVars>
      </dgm:prSet>
      <dgm:spPr/>
    </dgm:pt>
    <dgm:pt modelId="{7B8BF0F2-6B7E-CF4B-8A9A-24A2DA6D7707}" type="pres">
      <dgm:prSet presAssocID="{A4B66C95-5F3B-FB47-9319-FA10663EB641}" presName="rootComposite" presStyleCnt="0"/>
      <dgm:spPr/>
    </dgm:pt>
    <dgm:pt modelId="{EC8DB25B-0891-0148-BEDD-A2C7A66C8CA2}" type="pres">
      <dgm:prSet presAssocID="{A4B66C95-5F3B-FB47-9319-FA10663EB641}" presName="rootText" presStyleLbl="node2" presStyleIdx="7" presStyleCnt="8">
        <dgm:presLayoutVars>
          <dgm:chPref val="3"/>
        </dgm:presLayoutVars>
      </dgm:prSet>
      <dgm:spPr/>
      <dgm:t>
        <a:bodyPr/>
        <a:lstStyle/>
        <a:p>
          <a:endParaRPr lang="en-US"/>
        </a:p>
      </dgm:t>
    </dgm:pt>
    <dgm:pt modelId="{E2B567F9-9803-D547-B77F-C71204F9922E}" type="pres">
      <dgm:prSet presAssocID="{A4B66C95-5F3B-FB47-9319-FA10663EB641}" presName="rootConnector" presStyleLbl="node2" presStyleIdx="7" presStyleCnt="8"/>
      <dgm:spPr/>
      <dgm:t>
        <a:bodyPr/>
        <a:lstStyle/>
        <a:p>
          <a:endParaRPr lang="en-US"/>
        </a:p>
      </dgm:t>
    </dgm:pt>
    <dgm:pt modelId="{1CFC21AB-82DB-0443-BACF-AD843D29E338}" type="pres">
      <dgm:prSet presAssocID="{A4B66C95-5F3B-FB47-9319-FA10663EB641}" presName="hierChild4" presStyleCnt="0"/>
      <dgm:spPr/>
    </dgm:pt>
    <dgm:pt modelId="{85DA5992-957A-4840-A672-1ED2A987800D}" type="pres">
      <dgm:prSet presAssocID="{A4B66C95-5F3B-FB47-9319-FA10663EB641}" presName="hierChild5" presStyleCnt="0"/>
      <dgm:spPr/>
    </dgm:pt>
    <dgm:pt modelId="{40526309-4472-F941-B470-3B04A3AA3F2A}" type="pres">
      <dgm:prSet presAssocID="{BBD51901-A55D-C243-9452-C0A9AC090F35}" presName="hierChild3" presStyleCnt="0"/>
      <dgm:spPr/>
    </dgm:pt>
  </dgm:ptLst>
  <dgm:cxnLst>
    <dgm:cxn modelId="{4D641855-1710-324B-BD12-0FD24C2C119F}" type="presOf" srcId="{6675447A-6FA7-1B4C-8E05-C690709548BB}" destId="{1175EBF1-C734-C349-8810-88D0C5BFE6A5}" srcOrd="0" destOrd="0" presId="urn:microsoft.com/office/officeart/2009/3/layout/HorizontalOrganizationChart"/>
    <dgm:cxn modelId="{151DBC53-CD52-9347-A013-298CE422DBF3}" type="presOf" srcId="{EB2C102C-11C3-0B4F-9AF0-66DA9584D4AA}" destId="{F0542747-6FA7-B848-B716-E0F84F4B1BBC}" srcOrd="0" destOrd="0" presId="urn:microsoft.com/office/officeart/2009/3/layout/HorizontalOrganizationChart"/>
    <dgm:cxn modelId="{397FC41F-28FA-564D-9989-674B848B46C6}" type="presOf" srcId="{369E2D4D-E337-0449-BB83-87D0ABF21426}" destId="{767482BF-5FD8-6347-90A7-31708362F920}" srcOrd="0" destOrd="0" presId="urn:microsoft.com/office/officeart/2009/3/layout/HorizontalOrganizationChart"/>
    <dgm:cxn modelId="{30442DE2-98EA-214F-B0F3-4FD6533BC1C7}" type="presOf" srcId="{123ADFF7-588F-D249-A48E-D1F669674651}" destId="{BD6DC6E9-352C-7849-99F9-C7A3263B81B1}" srcOrd="0" destOrd="0" presId="urn:microsoft.com/office/officeart/2009/3/layout/HorizontalOrganizationChart"/>
    <dgm:cxn modelId="{170624D0-5DFA-B14A-B14A-03BA078F9170}" type="presOf" srcId="{ACF17B13-38BE-1B49-89E2-5CE1935CFC7F}" destId="{341DA1A2-A01B-474A-B353-30D23537FD5B}" srcOrd="1" destOrd="0" presId="urn:microsoft.com/office/officeart/2009/3/layout/HorizontalOrganizationChart"/>
    <dgm:cxn modelId="{36C954C5-5E1B-694F-B1B6-0C10D5961099}" type="presOf" srcId="{8846061D-9AE2-DC43-8003-C5028CB6BAC4}" destId="{70F5AC99-5A76-6544-9606-6BF03945E44E}" srcOrd="1" destOrd="0" presId="urn:microsoft.com/office/officeart/2009/3/layout/HorizontalOrganizationChart"/>
    <dgm:cxn modelId="{7C11C191-4AEE-C040-A231-19A1D5072620}" type="presOf" srcId="{85203812-C858-DE4C-8A00-68CDBCE532F3}" destId="{09E5C3C1-ED2E-5344-8FE4-FC1DE42BBC47}" srcOrd="0" destOrd="0" presId="urn:microsoft.com/office/officeart/2009/3/layout/HorizontalOrganizationChart"/>
    <dgm:cxn modelId="{FD4788A3-0C4C-9D4F-AC70-8BD32B37B8F5}" type="presOf" srcId="{6675447A-6FA7-1B4C-8E05-C690709548BB}" destId="{27F740F1-416A-E344-AABB-7996A2DBCEDD}" srcOrd="1" destOrd="0" presId="urn:microsoft.com/office/officeart/2009/3/layout/HorizontalOrganizationChart"/>
    <dgm:cxn modelId="{8FE589B1-E953-8641-8392-006F5C10E956}" srcId="{D04BC582-98BB-BC48-BA24-7FA6F2E83382}" destId="{85203812-C858-DE4C-8A00-68CDBCE532F3}" srcOrd="1" destOrd="0" parTransId="{369E2D4D-E337-0449-BB83-87D0ABF21426}" sibTransId="{00DBCF10-EBCA-1D4A-9BD2-53900884C6BE}"/>
    <dgm:cxn modelId="{C2D18009-DBC2-B54C-A700-D1ACA4A74164}" type="presOf" srcId="{A4B66C95-5F3B-FB47-9319-FA10663EB641}" destId="{E2B567F9-9803-D547-B77F-C71204F9922E}" srcOrd="1" destOrd="0" presId="urn:microsoft.com/office/officeart/2009/3/layout/HorizontalOrganizationChart"/>
    <dgm:cxn modelId="{CF3BE4AD-C72A-3C4E-8B62-C630D3B9754A}" srcId="{CA2EFA67-D843-4446-A443-E684E6D42CF1}" destId="{D04BC582-98BB-BC48-BA24-7FA6F2E83382}" srcOrd="0" destOrd="0" parTransId="{A2EE4DC5-E1F2-274E-B5C8-1B8EFBE859EB}" sibTransId="{0BEDF274-38DC-0947-AD43-29FB0F19D71F}"/>
    <dgm:cxn modelId="{FC3024EB-91ED-AD4A-AB18-F91BCC5AEBC4}" srcId="{CA2EFA67-D843-4446-A443-E684E6D42CF1}" destId="{8846061D-9AE2-DC43-8003-C5028CB6BAC4}" srcOrd="2" destOrd="0" parTransId="{CC7B2695-25F3-324C-989E-ADC6FD4FDEDA}" sibTransId="{95829F93-0A1C-624B-9095-0AC4F5D421F3}"/>
    <dgm:cxn modelId="{A3E7C0C8-3391-8A4E-826D-50DB6B6E2573}" type="presOf" srcId="{CE407E0F-30AE-534B-A1DD-4FF53E8820F3}" destId="{9A053586-A447-1740-A9DB-26036EFD9227}" srcOrd="0" destOrd="0" presId="urn:microsoft.com/office/officeart/2009/3/layout/HorizontalOrganizationChart"/>
    <dgm:cxn modelId="{EEF9A81C-D760-0847-AB38-7C5C224616CC}" type="presOf" srcId="{0C428691-2D1D-654D-BE4D-0481F80E1803}" destId="{FD163F3B-2FEC-6F4A-8C06-9827013C3D3E}" srcOrd="0" destOrd="0" presId="urn:microsoft.com/office/officeart/2009/3/layout/HorizontalOrganizationChart"/>
    <dgm:cxn modelId="{ADB2D0BE-D03B-454A-9DB4-A7022988AEFF}" type="presOf" srcId="{641A978D-D976-CD47-958B-37AB3A6BFC67}" destId="{B64A1296-BE6D-4942-8762-5E93D0A85BBD}" srcOrd="0" destOrd="0" presId="urn:microsoft.com/office/officeart/2009/3/layout/HorizontalOrganizationChart"/>
    <dgm:cxn modelId="{F59A4D67-19FC-4246-AF1E-8882EBDFCD61}" type="presOf" srcId="{158B5C30-9A0B-6E44-B241-A48DF7ACE04A}" destId="{CD2C3DE5-81DC-0F43-8B91-6E36333FF0F8}" srcOrd="0" destOrd="0" presId="urn:microsoft.com/office/officeart/2009/3/layout/HorizontalOrganizationChart"/>
    <dgm:cxn modelId="{442C66D4-C151-1F42-AB68-A73C3FF5AC11}" type="presOf" srcId="{F3208DDC-4155-324A-98C6-4D5062488D37}" destId="{C32A9C19-330D-1F40-BF3A-FF12479854F8}" srcOrd="0" destOrd="0" presId="urn:microsoft.com/office/officeart/2009/3/layout/HorizontalOrganizationChart"/>
    <dgm:cxn modelId="{6118DCAD-EAB8-DB48-921F-198BF81B5DF7}" type="presOf" srcId="{85203812-C858-DE4C-8A00-68CDBCE532F3}" destId="{2B77BEB5-DEF9-9F4E-B88D-C882A405D11C}" srcOrd="1" destOrd="0" presId="urn:microsoft.com/office/officeart/2009/3/layout/HorizontalOrganizationChart"/>
    <dgm:cxn modelId="{25597A05-5049-5747-9C7F-02BDCE5672FD}" srcId="{BBD51901-A55D-C243-9452-C0A9AC090F35}" destId="{A4B66C95-5F3B-FB47-9319-FA10663EB641}" srcOrd="0" destOrd="0" parTransId="{F3208DDC-4155-324A-98C6-4D5062488D37}" sibTransId="{E93CA11F-D3E9-6445-B428-883A90FA7A37}"/>
    <dgm:cxn modelId="{0C14D470-1881-8C40-9344-86880FD7326E}" srcId="{D04BC582-98BB-BC48-BA24-7FA6F2E83382}" destId="{158B5C30-9A0B-6E44-B241-A48DF7ACE04A}" srcOrd="0" destOrd="0" parTransId="{CE407E0F-30AE-534B-A1DD-4FF53E8820F3}" sibTransId="{7800C285-91FF-9848-82A4-56A82E74DB5A}"/>
    <dgm:cxn modelId="{A5A89F3F-3594-0048-A12E-0CFDCD7138D0}" type="presOf" srcId="{A4B66C95-5F3B-FB47-9319-FA10663EB641}" destId="{EC8DB25B-0891-0148-BEDD-A2C7A66C8CA2}" srcOrd="0" destOrd="0" presId="urn:microsoft.com/office/officeart/2009/3/layout/HorizontalOrganizationChart"/>
    <dgm:cxn modelId="{D4C0D6B4-629C-7C47-9ED0-23FFECA4B7F8}" type="presOf" srcId="{CA2EFA67-D843-4446-A443-E684E6D42CF1}" destId="{DFC78A2F-013E-3F4C-9D95-1C8BF71FB2A5}" srcOrd="0" destOrd="0" presId="urn:microsoft.com/office/officeart/2009/3/layout/HorizontalOrganizationChart"/>
    <dgm:cxn modelId="{2081A527-04F9-144A-8625-6F24F1C59C15}" type="presOf" srcId="{BBD51901-A55D-C243-9452-C0A9AC090F35}" destId="{551F5858-9168-4D45-9444-C608211539C1}" srcOrd="1" destOrd="0" presId="urn:microsoft.com/office/officeart/2009/3/layout/HorizontalOrganizationChart"/>
    <dgm:cxn modelId="{67191817-C1BB-4746-8D52-8CDD42780CF9}" srcId="{CA2EFA67-D843-4446-A443-E684E6D42CF1}" destId="{ACF17B13-38BE-1B49-89E2-5CE1935CFC7F}" srcOrd="4" destOrd="0" parTransId="{10042F27-B144-6745-85D0-E5F0CEB51F01}" sibTransId="{8EFCFD05-36BC-7A47-A8D8-9CC034EC8ED4}"/>
    <dgm:cxn modelId="{E85753D5-5A78-AC40-8FF7-622903B90CAD}" type="presOf" srcId="{D04BC582-98BB-BC48-BA24-7FA6F2E83382}" destId="{36D0C272-E983-F94B-B883-914D769C3F81}" srcOrd="0" destOrd="0" presId="urn:microsoft.com/office/officeart/2009/3/layout/HorizontalOrganizationChart"/>
    <dgm:cxn modelId="{9A736033-BC7D-FF42-A545-8D0DF7BFC4C1}" type="presOf" srcId="{81FC8B30-797E-BF41-B31C-7A890D36E58F}" destId="{81BAC9F7-D79F-7342-B4D3-BCC27CC2F4B0}" srcOrd="1" destOrd="0" presId="urn:microsoft.com/office/officeart/2009/3/layout/HorizontalOrganizationChart"/>
    <dgm:cxn modelId="{42789FCB-52B1-564A-960C-95BFE9E56398}" srcId="{ACF17B13-38BE-1B49-89E2-5CE1935CFC7F}" destId="{578472E6-06EC-654F-92D2-0D9B69BC7C37}" srcOrd="1" destOrd="0" parTransId="{D0145B04-01B3-CE41-90DA-360C5E347B3E}" sibTransId="{7EA7DF02-9DD3-B649-ABE8-D2068F03EA47}"/>
    <dgm:cxn modelId="{125B18BB-E075-D94F-8832-FB199465FDDC}" type="presOf" srcId="{24494A31-7DEB-2443-B04F-F3A6C2A1BAF9}" destId="{F49E735C-1958-594F-9A9C-7060202AEBC5}" srcOrd="0" destOrd="0" presId="urn:microsoft.com/office/officeart/2009/3/layout/HorizontalOrganizationChart"/>
    <dgm:cxn modelId="{63262635-5607-5849-BF7F-78580029C8C1}" type="presOf" srcId="{C7F0E6DB-F0E4-8C42-9B11-31F31DFF99D2}" destId="{470DD511-BED3-D841-B3D1-9E771FDD50C5}" srcOrd="0" destOrd="0" presId="urn:microsoft.com/office/officeart/2009/3/layout/HorizontalOrganizationChart"/>
    <dgm:cxn modelId="{4ECB08F9-23BE-EA44-AA47-D0A11DD9AFB1}" srcId="{CA2EFA67-D843-4446-A443-E684E6D42CF1}" destId="{C7F0E6DB-F0E4-8C42-9B11-31F31DFF99D2}" srcOrd="3" destOrd="0" parTransId="{B18BD484-825C-894F-AA94-BABD507526C1}" sibTransId="{A823B94C-3850-0444-BE36-535D4B3E722C}"/>
    <dgm:cxn modelId="{C87015E7-C628-9847-8BFF-6B31B5A8A83A}" srcId="{C7F0E6DB-F0E4-8C42-9B11-31F31DFF99D2}" destId="{81FC8B30-797E-BF41-B31C-7A890D36E58F}" srcOrd="0" destOrd="0" parTransId="{5B87AEF4-CF7A-3D48-B6E9-BED2840D3C2C}" sibTransId="{84C1658F-6F94-4E40-B8DF-51733E84D35B}"/>
    <dgm:cxn modelId="{4EBD9F39-0BDC-DB4B-AF7F-EA7C23AB15AA}" type="presOf" srcId="{BBD51901-A55D-C243-9452-C0A9AC090F35}" destId="{02193778-4562-DA42-9C88-C822C2FE3855}" srcOrd="0" destOrd="0" presId="urn:microsoft.com/office/officeart/2009/3/layout/HorizontalOrganizationChart"/>
    <dgm:cxn modelId="{6C2734E9-19AD-604F-9B69-24B6DDF55505}" type="presOf" srcId="{684D8771-F5DD-6A45-8D12-D05739B65523}" destId="{C24B98E6-C153-8A46-8527-C6B5764A5529}" srcOrd="0" destOrd="0" presId="urn:microsoft.com/office/officeart/2009/3/layout/HorizontalOrganizationChart"/>
    <dgm:cxn modelId="{77EA6AFB-EF40-BE4D-B0F7-0DD41BB047F9}" srcId="{CA2EFA67-D843-4446-A443-E684E6D42CF1}" destId="{BBD51901-A55D-C243-9452-C0A9AC090F35}" srcOrd="5" destOrd="0" parTransId="{4EF29A3B-6801-8944-9EFF-4E69D118C8BE}" sibTransId="{48FB7700-A95C-2842-BF04-CA53103061C2}"/>
    <dgm:cxn modelId="{D5776360-526D-AC49-A080-175A2AC9B6F5}" type="presOf" srcId="{578472E6-06EC-654F-92D2-0D9B69BC7C37}" destId="{08656C76-E024-C240-9001-20668353FD8E}" srcOrd="0" destOrd="0" presId="urn:microsoft.com/office/officeart/2009/3/layout/HorizontalOrganizationChart"/>
    <dgm:cxn modelId="{CB8EA08A-754A-1346-BCD6-AE002955EB4D}" type="presOf" srcId="{158B5C30-9A0B-6E44-B241-A48DF7ACE04A}" destId="{86BEEE1C-354C-E243-B83C-088C6E732D5D}" srcOrd="1" destOrd="0" presId="urn:microsoft.com/office/officeart/2009/3/layout/HorizontalOrganizationChart"/>
    <dgm:cxn modelId="{676AF278-49AF-6A4D-A3BC-CA5C90928CEC}" type="presOf" srcId="{684D8771-F5DD-6A45-8D12-D05739B65523}" destId="{7B25633F-1389-784F-B871-50CD9898CEC5}" srcOrd="1" destOrd="0" presId="urn:microsoft.com/office/officeart/2009/3/layout/HorizontalOrganizationChart"/>
    <dgm:cxn modelId="{E44B1745-831C-5443-8A93-84307B43A133}" type="presOf" srcId="{0C428691-2D1D-654D-BE4D-0481F80E1803}" destId="{330B562E-CDC0-4448-827B-947421ECB5C0}" srcOrd="1" destOrd="0" presId="urn:microsoft.com/office/officeart/2009/3/layout/HorizontalOrganizationChart"/>
    <dgm:cxn modelId="{1265E250-FACD-894D-A1DA-EBE415836A6E}" type="presOf" srcId="{5B87AEF4-CF7A-3D48-B6E9-BED2840D3C2C}" destId="{2ACF0E54-384C-A944-A4DB-6A63C6D0EC3E}" srcOrd="0" destOrd="0" presId="urn:microsoft.com/office/officeart/2009/3/layout/HorizontalOrganizationChart"/>
    <dgm:cxn modelId="{001F6FD9-1684-3745-81CE-9DC2452ACDE5}" srcId="{6675447A-6FA7-1B4C-8E05-C690709548BB}" destId="{684D8771-F5DD-6A45-8D12-D05739B65523}" srcOrd="0" destOrd="0" parTransId="{EB2C102C-11C3-0B4F-9AF0-66DA9584D4AA}" sibTransId="{D399A751-B9E8-EB49-92CC-0AC13756C8F0}"/>
    <dgm:cxn modelId="{0E464586-644B-6246-86B3-EC8FC91EB5B7}" srcId="{ACF17B13-38BE-1B49-89E2-5CE1935CFC7F}" destId="{0C428691-2D1D-654D-BE4D-0481F80E1803}" srcOrd="0" destOrd="0" parTransId="{123ADFF7-588F-D249-A48E-D1F669674651}" sibTransId="{F2E9E038-A1E7-BF4C-B475-D4FF300EB3FA}"/>
    <dgm:cxn modelId="{E365DB79-41C7-2F43-9AD9-F6B8788BAEF5}" type="presOf" srcId="{8846061D-9AE2-DC43-8003-C5028CB6BAC4}" destId="{CE7C1866-90B4-C74C-B5E3-7661774A4D5F}" srcOrd="0" destOrd="0" presId="urn:microsoft.com/office/officeart/2009/3/layout/HorizontalOrganizationChart"/>
    <dgm:cxn modelId="{C848A1C3-998B-2E4E-9EE6-4A2BA9013B6B}" type="presOf" srcId="{D04BC582-98BB-BC48-BA24-7FA6F2E83382}" destId="{A04352DB-FE35-E342-98A6-528A5EC814D1}" srcOrd="1" destOrd="0" presId="urn:microsoft.com/office/officeart/2009/3/layout/HorizontalOrganizationChart"/>
    <dgm:cxn modelId="{00B29572-1C5E-0642-BAB4-D76719204F6E}" srcId="{8846061D-9AE2-DC43-8003-C5028CB6BAC4}" destId="{641A978D-D976-CD47-958B-37AB3A6BFC67}" srcOrd="0" destOrd="0" parTransId="{24494A31-7DEB-2443-B04F-F3A6C2A1BAF9}" sibTransId="{C0735586-BDA0-B84D-B1DC-56F76293D954}"/>
    <dgm:cxn modelId="{4794DBCA-3B17-CF49-8EE7-CE5D64C60C42}" srcId="{CA2EFA67-D843-4446-A443-E684E6D42CF1}" destId="{6675447A-6FA7-1B4C-8E05-C690709548BB}" srcOrd="1" destOrd="0" parTransId="{84DE5A6C-1771-514A-A2CA-421D426179E2}" sibTransId="{A0C789A3-F75B-C143-81C7-AA1AF39B4F0D}"/>
    <dgm:cxn modelId="{D11CB56F-A949-AE43-9F64-34F26D0D60C0}" type="presOf" srcId="{641A978D-D976-CD47-958B-37AB3A6BFC67}" destId="{963E6636-1063-BA44-B7A8-6F2157EC610D}" srcOrd="1" destOrd="0" presId="urn:microsoft.com/office/officeart/2009/3/layout/HorizontalOrganizationChart"/>
    <dgm:cxn modelId="{6FBF653F-4D70-CA4F-8136-EF9CA79197D4}" type="presOf" srcId="{578472E6-06EC-654F-92D2-0D9B69BC7C37}" destId="{F33B6F0F-1509-AA43-97BC-E22C076D1E9A}" srcOrd="1" destOrd="0" presId="urn:microsoft.com/office/officeart/2009/3/layout/HorizontalOrganizationChart"/>
    <dgm:cxn modelId="{328866E8-6C1A-8140-A2AC-065CA94341C8}" type="presOf" srcId="{81FC8B30-797E-BF41-B31C-7A890D36E58F}" destId="{7ACC05F7-6F9C-0D4C-9824-A471AB630DC1}" srcOrd="0" destOrd="0" presId="urn:microsoft.com/office/officeart/2009/3/layout/HorizontalOrganizationChart"/>
    <dgm:cxn modelId="{21154F92-AE6B-534A-A579-AB2E4BE5E2E7}" type="presOf" srcId="{ACF17B13-38BE-1B49-89E2-5CE1935CFC7F}" destId="{267AA587-EBE9-8C4A-AEA2-42490500EF12}" srcOrd="0" destOrd="0" presId="urn:microsoft.com/office/officeart/2009/3/layout/HorizontalOrganizationChart"/>
    <dgm:cxn modelId="{B912CF30-E137-054E-A946-CACE7A2230B1}" type="presOf" srcId="{C7F0E6DB-F0E4-8C42-9B11-31F31DFF99D2}" destId="{D9199466-5EA7-8947-81AD-BF4D1C7602CA}" srcOrd="1" destOrd="0" presId="urn:microsoft.com/office/officeart/2009/3/layout/HorizontalOrganizationChart"/>
    <dgm:cxn modelId="{5C4112C4-0E79-274B-8C47-6616DE51EB71}" type="presOf" srcId="{D0145B04-01B3-CE41-90DA-360C5E347B3E}" destId="{02D6A1D2-CDA6-BD42-BB72-E5489B5007C9}" srcOrd="0" destOrd="0" presId="urn:microsoft.com/office/officeart/2009/3/layout/HorizontalOrganizationChart"/>
    <dgm:cxn modelId="{78CAB5ED-0774-0B40-89D4-788FB93E398E}" type="presParOf" srcId="{DFC78A2F-013E-3F4C-9D95-1C8BF71FB2A5}" destId="{DE35B0AF-F349-094F-B82C-9DE4DED18FF4}" srcOrd="0" destOrd="0" presId="urn:microsoft.com/office/officeart/2009/3/layout/HorizontalOrganizationChart"/>
    <dgm:cxn modelId="{B7107DF9-E17E-4B4D-A02E-265B5DC72EF8}" type="presParOf" srcId="{DE35B0AF-F349-094F-B82C-9DE4DED18FF4}" destId="{A45D1E1A-6257-A14C-A0B1-24514666D89C}" srcOrd="0" destOrd="0" presId="urn:microsoft.com/office/officeart/2009/3/layout/HorizontalOrganizationChart"/>
    <dgm:cxn modelId="{0F9329BB-4C5D-CE43-B6D2-8023E0CB0017}" type="presParOf" srcId="{A45D1E1A-6257-A14C-A0B1-24514666D89C}" destId="{36D0C272-E983-F94B-B883-914D769C3F81}" srcOrd="0" destOrd="0" presId="urn:microsoft.com/office/officeart/2009/3/layout/HorizontalOrganizationChart"/>
    <dgm:cxn modelId="{0FB678EE-9E35-AF40-8C07-1E833445F6D8}" type="presParOf" srcId="{A45D1E1A-6257-A14C-A0B1-24514666D89C}" destId="{A04352DB-FE35-E342-98A6-528A5EC814D1}" srcOrd="1" destOrd="0" presId="urn:microsoft.com/office/officeart/2009/3/layout/HorizontalOrganizationChart"/>
    <dgm:cxn modelId="{25F59B48-C5CD-8B4A-ABBA-AF64BEEB8FE4}" type="presParOf" srcId="{DE35B0AF-F349-094F-B82C-9DE4DED18FF4}" destId="{ACD415D1-4E44-4240-B8CB-67208B21972F}" srcOrd="1" destOrd="0" presId="urn:microsoft.com/office/officeart/2009/3/layout/HorizontalOrganizationChart"/>
    <dgm:cxn modelId="{3CD04C14-8FD3-9F4B-BA60-810C2E73D296}" type="presParOf" srcId="{ACD415D1-4E44-4240-B8CB-67208B21972F}" destId="{9A053586-A447-1740-A9DB-26036EFD9227}" srcOrd="0" destOrd="0" presId="urn:microsoft.com/office/officeart/2009/3/layout/HorizontalOrganizationChart"/>
    <dgm:cxn modelId="{68E122A8-04DB-5142-BF1E-726E628C347B}" type="presParOf" srcId="{ACD415D1-4E44-4240-B8CB-67208B21972F}" destId="{57A8B4A5-858C-FF4A-9631-0CE0D987D1DC}" srcOrd="1" destOrd="0" presId="urn:microsoft.com/office/officeart/2009/3/layout/HorizontalOrganizationChart"/>
    <dgm:cxn modelId="{05AC1CFF-2565-614B-BD57-70560A5CE876}" type="presParOf" srcId="{57A8B4A5-858C-FF4A-9631-0CE0D987D1DC}" destId="{E7103984-D9CF-464C-B51B-5655F1A67A8F}" srcOrd="0" destOrd="0" presId="urn:microsoft.com/office/officeart/2009/3/layout/HorizontalOrganizationChart"/>
    <dgm:cxn modelId="{B25318F2-BF35-104C-A3F9-00EAE57B4E52}" type="presParOf" srcId="{E7103984-D9CF-464C-B51B-5655F1A67A8F}" destId="{CD2C3DE5-81DC-0F43-8B91-6E36333FF0F8}" srcOrd="0" destOrd="0" presId="urn:microsoft.com/office/officeart/2009/3/layout/HorizontalOrganizationChart"/>
    <dgm:cxn modelId="{7ADD9364-FD64-3B40-960C-BEA36C78488A}" type="presParOf" srcId="{E7103984-D9CF-464C-B51B-5655F1A67A8F}" destId="{86BEEE1C-354C-E243-B83C-088C6E732D5D}" srcOrd="1" destOrd="0" presId="urn:microsoft.com/office/officeart/2009/3/layout/HorizontalOrganizationChart"/>
    <dgm:cxn modelId="{2091574B-838A-6D4E-997F-C319F87C9F2B}" type="presParOf" srcId="{57A8B4A5-858C-FF4A-9631-0CE0D987D1DC}" destId="{206B2FBD-61DB-594F-9E21-992637F545E8}" srcOrd="1" destOrd="0" presId="urn:microsoft.com/office/officeart/2009/3/layout/HorizontalOrganizationChart"/>
    <dgm:cxn modelId="{31C0870B-92A1-F442-809D-29136E919336}" type="presParOf" srcId="{57A8B4A5-858C-FF4A-9631-0CE0D987D1DC}" destId="{EEB6C680-C17C-064B-BFE6-75103947F3FE}" srcOrd="2" destOrd="0" presId="urn:microsoft.com/office/officeart/2009/3/layout/HorizontalOrganizationChart"/>
    <dgm:cxn modelId="{BAEA5513-E389-F94D-8C41-D3D9AE78652F}" type="presParOf" srcId="{ACD415D1-4E44-4240-B8CB-67208B21972F}" destId="{767482BF-5FD8-6347-90A7-31708362F920}" srcOrd="2" destOrd="0" presId="urn:microsoft.com/office/officeart/2009/3/layout/HorizontalOrganizationChart"/>
    <dgm:cxn modelId="{CF9D5B62-68F6-684A-9770-28C4F5AD89BF}" type="presParOf" srcId="{ACD415D1-4E44-4240-B8CB-67208B21972F}" destId="{9A2C0285-3DBE-A340-BB42-36BB53E0BC4D}" srcOrd="3" destOrd="0" presId="urn:microsoft.com/office/officeart/2009/3/layout/HorizontalOrganizationChart"/>
    <dgm:cxn modelId="{9CA0C0FA-0E31-454D-BEF0-3F39F228F1FB}" type="presParOf" srcId="{9A2C0285-3DBE-A340-BB42-36BB53E0BC4D}" destId="{CE01013A-6085-F24C-B525-B5852C32B9A7}" srcOrd="0" destOrd="0" presId="urn:microsoft.com/office/officeart/2009/3/layout/HorizontalOrganizationChart"/>
    <dgm:cxn modelId="{814E257D-B01D-0C4F-A75E-D920473BCD4D}" type="presParOf" srcId="{CE01013A-6085-F24C-B525-B5852C32B9A7}" destId="{09E5C3C1-ED2E-5344-8FE4-FC1DE42BBC47}" srcOrd="0" destOrd="0" presId="urn:microsoft.com/office/officeart/2009/3/layout/HorizontalOrganizationChart"/>
    <dgm:cxn modelId="{226D3BB3-67A1-284A-887B-C2788580A82A}" type="presParOf" srcId="{CE01013A-6085-F24C-B525-B5852C32B9A7}" destId="{2B77BEB5-DEF9-9F4E-B88D-C882A405D11C}" srcOrd="1" destOrd="0" presId="urn:microsoft.com/office/officeart/2009/3/layout/HorizontalOrganizationChart"/>
    <dgm:cxn modelId="{E7A2D927-A611-C044-AF5A-059081B5BC06}" type="presParOf" srcId="{9A2C0285-3DBE-A340-BB42-36BB53E0BC4D}" destId="{F484CBF8-DA0B-CE4C-9901-207C984C496E}" srcOrd="1" destOrd="0" presId="urn:microsoft.com/office/officeart/2009/3/layout/HorizontalOrganizationChart"/>
    <dgm:cxn modelId="{92C34A9B-FE15-434D-BA47-DE07CE349AD7}" type="presParOf" srcId="{9A2C0285-3DBE-A340-BB42-36BB53E0BC4D}" destId="{FCB50C2E-4037-054C-93F7-7F39ED3E8ECC}" srcOrd="2" destOrd="0" presId="urn:microsoft.com/office/officeart/2009/3/layout/HorizontalOrganizationChart"/>
    <dgm:cxn modelId="{9295FAEE-1156-4A4C-92AB-D9A699C2FFBA}" type="presParOf" srcId="{DE35B0AF-F349-094F-B82C-9DE4DED18FF4}" destId="{767FD777-B2E1-8341-82F6-9C01B4818BDD}" srcOrd="2" destOrd="0" presId="urn:microsoft.com/office/officeart/2009/3/layout/HorizontalOrganizationChart"/>
    <dgm:cxn modelId="{C40788BB-0200-E54E-928E-EB80BAD6A7F3}" type="presParOf" srcId="{DFC78A2F-013E-3F4C-9D95-1C8BF71FB2A5}" destId="{A13FB2B9-4403-3C4B-81D8-38B3392D2C11}" srcOrd="1" destOrd="0" presId="urn:microsoft.com/office/officeart/2009/3/layout/HorizontalOrganizationChart"/>
    <dgm:cxn modelId="{D5CBA8DF-B93E-4144-A513-4A6CF76D86CA}" type="presParOf" srcId="{A13FB2B9-4403-3C4B-81D8-38B3392D2C11}" destId="{7D7F3717-014F-4C45-8087-59EAAEADED97}" srcOrd="0" destOrd="0" presId="urn:microsoft.com/office/officeart/2009/3/layout/HorizontalOrganizationChart"/>
    <dgm:cxn modelId="{A1C1FC58-1F68-1143-AD58-C2491BD6D29D}" type="presParOf" srcId="{7D7F3717-014F-4C45-8087-59EAAEADED97}" destId="{1175EBF1-C734-C349-8810-88D0C5BFE6A5}" srcOrd="0" destOrd="0" presId="urn:microsoft.com/office/officeart/2009/3/layout/HorizontalOrganizationChart"/>
    <dgm:cxn modelId="{2A3C0A90-15F0-8641-AA5F-9754F07AE2FB}" type="presParOf" srcId="{7D7F3717-014F-4C45-8087-59EAAEADED97}" destId="{27F740F1-416A-E344-AABB-7996A2DBCEDD}" srcOrd="1" destOrd="0" presId="urn:microsoft.com/office/officeart/2009/3/layout/HorizontalOrganizationChart"/>
    <dgm:cxn modelId="{59DF0E50-6FFB-C84E-8007-A6FE79721840}" type="presParOf" srcId="{A13FB2B9-4403-3C4B-81D8-38B3392D2C11}" destId="{3C279BAB-D577-C94D-9336-A65FB25A2D02}" srcOrd="1" destOrd="0" presId="urn:microsoft.com/office/officeart/2009/3/layout/HorizontalOrganizationChart"/>
    <dgm:cxn modelId="{BE7054D7-B665-9041-B824-1155FE3F5672}" type="presParOf" srcId="{3C279BAB-D577-C94D-9336-A65FB25A2D02}" destId="{F0542747-6FA7-B848-B716-E0F84F4B1BBC}" srcOrd="0" destOrd="0" presId="urn:microsoft.com/office/officeart/2009/3/layout/HorizontalOrganizationChart"/>
    <dgm:cxn modelId="{2A8FDF04-8ACA-0E42-8971-C4B91D4B1F88}" type="presParOf" srcId="{3C279BAB-D577-C94D-9336-A65FB25A2D02}" destId="{8FCE799C-8B57-7F42-BAA5-7AC10A40DC93}" srcOrd="1" destOrd="0" presId="urn:microsoft.com/office/officeart/2009/3/layout/HorizontalOrganizationChart"/>
    <dgm:cxn modelId="{33B86BDE-2795-E447-9DF7-C2CC47736395}" type="presParOf" srcId="{8FCE799C-8B57-7F42-BAA5-7AC10A40DC93}" destId="{CCD0012F-9EB8-3E43-A459-DB65934A498A}" srcOrd="0" destOrd="0" presId="urn:microsoft.com/office/officeart/2009/3/layout/HorizontalOrganizationChart"/>
    <dgm:cxn modelId="{0E972ABC-9EE9-C743-ADC4-2E2D501304A8}" type="presParOf" srcId="{CCD0012F-9EB8-3E43-A459-DB65934A498A}" destId="{C24B98E6-C153-8A46-8527-C6B5764A5529}" srcOrd="0" destOrd="0" presId="urn:microsoft.com/office/officeart/2009/3/layout/HorizontalOrganizationChart"/>
    <dgm:cxn modelId="{6E09CB54-B608-3740-BDA1-BFE74B0F081D}" type="presParOf" srcId="{CCD0012F-9EB8-3E43-A459-DB65934A498A}" destId="{7B25633F-1389-784F-B871-50CD9898CEC5}" srcOrd="1" destOrd="0" presId="urn:microsoft.com/office/officeart/2009/3/layout/HorizontalOrganizationChart"/>
    <dgm:cxn modelId="{17ED0434-B83F-2A47-B13E-36CC0F5D573C}" type="presParOf" srcId="{8FCE799C-8B57-7F42-BAA5-7AC10A40DC93}" destId="{AF09500C-37B7-CC41-8025-931436FA276E}" srcOrd="1" destOrd="0" presId="urn:microsoft.com/office/officeart/2009/3/layout/HorizontalOrganizationChart"/>
    <dgm:cxn modelId="{F64C9864-B475-8442-B610-150944E0E68F}" type="presParOf" srcId="{8FCE799C-8B57-7F42-BAA5-7AC10A40DC93}" destId="{9D166F06-60F0-3F46-A555-DF6CAB471B42}" srcOrd="2" destOrd="0" presId="urn:microsoft.com/office/officeart/2009/3/layout/HorizontalOrganizationChart"/>
    <dgm:cxn modelId="{AD8A1858-57C8-9544-A9CD-562A356234CC}" type="presParOf" srcId="{A13FB2B9-4403-3C4B-81D8-38B3392D2C11}" destId="{5D25A6A1-6826-9D43-A9C8-232C65463636}" srcOrd="2" destOrd="0" presId="urn:microsoft.com/office/officeart/2009/3/layout/HorizontalOrganizationChart"/>
    <dgm:cxn modelId="{C40F2599-5B25-DD41-B127-EC07FD525DD8}" type="presParOf" srcId="{DFC78A2F-013E-3F4C-9D95-1C8BF71FB2A5}" destId="{DCC42634-690F-6046-8F72-6EEDD480623B}" srcOrd="2" destOrd="0" presId="urn:microsoft.com/office/officeart/2009/3/layout/HorizontalOrganizationChart"/>
    <dgm:cxn modelId="{0E8700D5-8F4D-634F-B71C-09450DE4C2BC}" type="presParOf" srcId="{DCC42634-690F-6046-8F72-6EEDD480623B}" destId="{D2327A04-3749-684F-A1AE-A4CC0E5E2F83}" srcOrd="0" destOrd="0" presId="urn:microsoft.com/office/officeart/2009/3/layout/HorizontalOrganizationChart"/>
    <dgm:cxn modelId="{6198D502-C088-B74F-9D27-623FF285714B}" type="presParOf" srcId="{D2327A04-3749-684F-A1AE-A4CC0E5E2F83}" destId="{CE7C1866-90B4-C74C-B5E3-7661774A4D5F}" srcOrd="0" destOrd="0" presId="urn:microsoft.com/office/officeart/2009/3/layout/HorizontalOrganizationChart"/>
    <dgm:cxn modelId="{765DECCB-1B9F-D147-91E4-00A5D19D2ED4}" type="presParOf" srcId="{D2327A04-3749-684F-A1AE-A4CC0E5E2F83}" destId="{70F5AC99-5A76-6544-9606-6BF03945E44E}" srcOrd="1" destOrd="0" presId="urn:microsoft.com/office/officeart/2009/3/layout/HorizontalOrganizationChart"/>
    <dgm:cxn modelId="{792E6BB4-382B-E641-AE7C-F2555FD780B1}" type="presParOf" srcId="{DCC42634-690F-6046-8F72-6EEDD480623B}" destId="{B0D950F2-7747-6544-826C-1B16A99BC878}" srcOrd="1" destOrd="0" presId="urn:microsoft.com/office/officeart/2009/3/layout/HorizontalOrganizationChart"/>
    <dgm:cxn modelId="{7EA9C4B3-A38C-9146-8C3B-56D02B842AD4}" type="presParOf" srcId="{B0D950F2-7747-6544-826C-1B16A99BC878}" destId="{F49E735C-1958-594F-9A9C-7060202AEBC5}" srcOrd="0" destOrd="0" presId="urn:microsoft.com/office/officeart/2009/3/layout/HorizontalOrganizationChart"/>
    <dgm:cxn modelId="{7B0CB761-53BD-5E44-BF76-046F1CA91BC9}" type="presParOf" srcId="{B0D950F2-7747-6544-826C-1B16A99BC878}" destId="{B4909466-4B60-DB4E-B009-9B4E4507EA1A}" srcOrd="1" destOrd="0" presId="urn:microsoft.com/office/officeart/2009/3/layout/HorizontalOrganizationChart"/>
    <dgm:cxn modelId="{850AE3EF-1891-8842-A9D1-50B0B662076F}" type="presParOf" srcId="{B4909466-4B60-DB4E-B009-9B4E4507EA1A}" destId="{59E26C1E-E40E-5E4D-BB12-A7DC22E73328}" srcOrd="0" destOrd="0" presId="urn:microsoft.com/office/officeart/2009/3/layout/HorizontalOrganizationChart"/>
    <dgm:cxn modelId="{1850BF7F-2B28-8249-9EE2-E02085BCD202}" type="presParOf" srcId="{59E26C1E-E40E-5E4D-BB12-A7DC22E73328}" destId="{B64A1296-BE6D-4942-8762-5E93D0A85BBD}" srcOrd="0" destOrd="0" presId="urn:microsoft.com/office/officeart/2009/3/layout/HorizontalOrganizationChart"/>
    <dgm:cxn modelId="{B0A3E624-E16E-5A46-87E9-FAC21FF8D0BA}" type="presParOf" srcId="{59E26C1E-E40E-5E4D-BB12-A7DC22E73328}" destId="{963E6636-1063-BA44-B7A8-6F2157EC610D}" srcOrd="1" destOrd="0" presId="urn:microsoft.com/office/officeart/2009/3/layout/HorizontalOrganizationChart"/>
    <dgm:cxn modelId="{D3D6E6C4-1C75-394B-B756-2CC952C646E9}" type="presParOf" srcId="{B4909466-4B60-DB4E-B009-9B4E4507EA1A}" destId="{49E40300-A50B-6747-9579-3FA7291DE146}" srcOrd="1" destOrd="0" presId="urn:microsoft.com/office/officeart/2009/3/layout/HorizontalOrganizationChart"/>
    <dgm:cxn modelId="{AA06032E-1C0B-6B4A-8F4D-C14E099FEED1}" type="presParOf" srcId="{B4909466-4B60-DB4E-B009-9B4E4507EA1A}" destId="{A142B505-34F2-3643-9374-403AC19FF4EC}" srcOrd="2" destOrd="0" presId="urn:microsoft.com/office/officeart/2009/3/layout/HorizontalOrganizationChart"/>
    <dgm:cxn modelId="{718F86BB-FB69-FD42-A4BC-8BFB6569F26C}" type="presParOf" srcId="{DCC42634-690F-6046-8F72-6EEDD480623B}" destId="{506715FA-567E-4A46-A604-38B60180FE2D}" srcOrd="2" destOrd="0" presId="urn:microsoft.com/office/officeart/2009/3/layout/HorizontalOrganizationChart"/>
    <dgm:cxn modelId="{667F3B4D-0799-1743-B802-6E338C95E349}" type="presParOf" srcId="{DFC78A2F-013E-3F4C-9D95-1C8BF71FB2A5}" destId="{35F23EA8-29B5-9F45-9D8F-A34B3930BC4D}" srcOrd="3" destOrd="0" presId="urn:microsoft.com/office/officeart/2009/3/layout/HorizontalOrganizationChart"/>
    <dgm:cxn modelId="{A533C1D3-71EF-5F49-9C50-0BFB288F37C4}" type="presParOf" srcId="{35F23EA8-29B5-9F45-9D8F-A34B3930BC4D}" destId="{DE9E575D-A031-B846-A87F-367E490DA704}" srcOrd="0" destOrd="0" presId="urn:microsoft.com/office/officeart/2009/3/layout/HorizontalOrganizationChart"/>
    <dgm:cxn modelId="{C3439B81-D7F3-2542-86F0-331E569D666E}" type="presParOf" srcId="{DE9E575D-A031-B846-A87F-367E490DA704}" destId="{470DD511-BED3-D841-B3D1-9E771FDD50C5}" srcOrd="0" destOrd="0" presId="urn:microsoft.com/office/officeart/2009/3/layout/HorizontalOrganizationChart"/>
    <dgm:cxn modelId="{85FC3303-AE12-3B46-B878-21D89195B512}" type="presParOf" srcId="{DE9E575D-A031-B846-A87F-367E490DA704}" destId="{D9199466-5EA7-8947-81AD-BF4D1C7602CA}" srcOrd="1" destOrd="0" presId="urn:microsoft.com/office/officeart/2009/3/layout/HorizontalOrganizationChart"/>
    <dgm:cxn modelId="{5246BC3A-5460-A24B-919D-3C6F4C8FC972}" type="presParOf" srcId="{35F23EA8-29B5-9F45-9D8F-A34B3930BC4D}" destId="{441CC831-AD92-9143-8A9B-BF071077D20A}" srcOrd="1" destOrd="0" presId="urn:microsoft.com/office/officeart/2009/3/layout/HorizontalOrganizationChart"/>
    <dgm:cxn modelId="{CB07F70F-157F-9245-B53D-BEB3161269A4}" type="presParOf" srcId="{441CC831-AD92-9143-8A9B-BF071077D20A}" destId="{2ACF0E54-384C-A944-A4DB-6A63C6D0EC3E}" srcOrd="0" destOrd="0" presId="urn:microsoft.com/office/officeart/2009/3/layout/HorizontalOrganizationChart"/>
    <dgm:cxn modelId="{BB68C2FC-F9EA-6044-A78E-7617CB8B6910}" type="presParOf" srcId="{441CC831-AD92-9143-8A9B-BF071077D20A}" destId="{95652C58-C0D7-5B44-8599-1019BEE20944}" srcOrd="1" destOrd="0" presId="urn:microsoft.com/office/officeart/2009/3/layout/HorizontalOrganizationChart"/>
    <dgm:cxn modelId="{5268FC8D-2745-3240-8FB1-7535AA2D8E66}" type="presParOf" srcId="{95652C58-C0D7-5B44-8599-1019BEE20944}" destId="{50AA142A-8BFF-5C4B-B3BA-EF1BCEEC2B4B}" srcOrd="0" destOrd="0" presId="urn:microsoft.com/office/officeart/2009/3/layout/HorizontalOrganizationChart"/>
    <dgm:cxn modelId="{0F6E084E-71F0-444F-B5BE-F43E43BB2224}" type="presParOf" srcId="{50AA142A-8BFF-5C4B-B3BA-EF1BCEEC2B4B}" destId="{7ACC05F7-6F9C-0D4C-9824-A471AB630DC1}" srcOrd="0" destOrd="0" presId="urn:microsoft.com/office/officeart/2009/3/layout/HorizontalOrganizationChart"/>
    <dgm:cxn modelId="{6EF44AA7-CEB3-F84F-AF94-762E90D7EC20}" type="presParOf" srcId="{50AA142A-8BFF-5C4B-B3BA-EF1BCEEC2B4B}" destId="{81BAC9F7-D79F-7342-B4D3-BCC27CC2F4B0}" srcOrd="1" destOrd="0" presId="urn:microsoft.com/office/officeart/2009/3/layout/HorizontalOrganizationChart"/>
    <dgm:cxn modelId="{7527EEF8-8D1C-6949-8A76-DF4CAAFB3232}" type="presParOf" srcId="{95652C58-C0D7-5B44-8599-1019BEE20944}" destId="{8A7E21E3-5987-0448-83A4-0234DB548E6F}" srcOrd="1" destOrd="0" presId="urn:microsoft.com/office/officeart/2009/3/layout/HorizontalOrganizationChart"/>
    <dgm:cxn modelId="{340E18E9-0D7F-B045-B349-ACE2E39BED4D}" type="presParOf" srcId="{95652C58-C0D7-5B44-8599-1019BEE20944}" destId="{BB972602-AA0A-6544-BF19-1F959B4C1155}" srcOrd="2" destOrd="0" presId="urn:microsoft.com/office/officeart/2009/3/layout/HorizontalOrganizationChart"/>
    <dgm:cxn modelId="{BCBD8817-720A-3D4E-A447-83211F48BA45}" type="presParOf" srcId="{35F23EA8-29B5-9F45-9D8F-A34B3930BC4D}" destId="{E7000687-6745-6343-968B-C7D30373C7CF}" srcOrd="2" destOrd="0" presId="urn:microsoft.com/office/officeart/2009/3/layout/HorizontalOrganizationChart"/>
    <dgm:cxn modelId="{BD0C4482-F015-B94B-A4AD-9FE61A9C383A}" type="presParOf" srcId="{DFC78A2F-013E-3F4C-9D95-1C8BF71FB2A5}" destId="{29514EF5-3F0C-934A-81C5-7FFF1763C4B3}" srcOrd="4" destOrd="0" presId="urn:microsoft.com/office/officeart/2009/3/layout/HorizontalOrganizationChart"/>
    <dgm:cxn modelId="{0A09ECE6-96E0-5D46-BC65-86936D18FD20}" type="presParOf" srcId="{29514EF5-3F0C-934A-81C5-7FFF1763C4B3}" destId="{878B4775-2C82-E249-90AA-3075B7B5CCB2}" srcOrd="0" destOrd="0" presId="urn:microsoft.com/office/officeart/2009/3/layout/HorizontalOrganizationChart"/>
    <dgm:cxn modelId="{165899BD-0722-5C40-B9E0-C954BA54D2B8}" type="presParOf" srcId="{878B4775-2C82-E249-90AA-3075B7B5CCB2}" destId="{267AA587-EBE9-8C4A-AEA2-42490500EF12}" srcOrd="0" destOrd="0" presId="urn:microsoft.com/office/officeart/2009/3/layout/HorizontalOrganizationChart"/>
    <dgm:cxn modelId="{72D5007E-AB90-2C43-BFFB-1320620BB48E}" type="presParOf" srcId="{878B4775-2C82-E249-90AA-3075B7B5CCB2}" destId="{341DA1A2-A01B-474A-B353-30D23537FD5B}" srcOrd="1" destOrd="0" presId="urn:microsoft.com/office/officeart/2009/3/layout/HorizontalOrganizationChart"/>
    <dgm:cxn modelId="{0D9A0F9C-B047-9141-9B97-CBE44B4CF02B}" type="presParOf" srcId="{29514EF5-3F0C-934A-81C5-7FFF1763C4B3}" destId="{2CC695C1-58E0-D64E-8C84-4797F382AD73}" srcOrd="1" destOrd="0" presId="urn:microsoft.com/office/officeart/2009/3/layout/HorizontalOrganizationChart"/>
    <dgm:cxn modelId="{A28AC045-38F4-114F-ADE2-10762BE99E52}" type="presParOf" srcId="{2CC695C1-58E0-D64E-8C84-4797F382AD73}" destId="{BD6DC6E9-352C-7849-99F9-C7A3263B81B1}" srcOrd="0" destOrd="0" presId="urn:microsoft.com/office/officeart/2009/3/layout/HorizontalOrganizationChart"/>
    <dgm:cxn modelId="{37EB3DF4-8CD4-5E47-B368-E50BD7806159}" type="presParOf" srcId="{2CC695C1-58E0-D64E-8C84-4797F382AD73}" destId="{4E23B004-EFAF-4D4F-AEB1-09DC7C329598}" srcOrd="1" destOrd="0" presId="urn:microsoft.com/office/officeart/2009/3/layout/HorizontalOrganizationChart"/>
    <dgm:cxn modelId="{EAFD11BE-2D33-584C-865F-EC24DB0E40A7}" type="presParOf" srcId="{4E23B004-EFAF-4D4F-AEB1-09DC7C329598}" destId="{192792F2-7535-384B-AA78-BC19B7682384}" srcOrd="0" destOrd="0" presId="urn:microsoft.com/office/officeart/2009/3/layout/HorizontalOrganizationChart"/>
    <dgm:cxn modelId="{1D59247E-938C-3040-B3C6-C59D2D788D29}" type="presParOf" srcId="{192792F2-7535-384B-AA78-BC19B7682384}" destId="{FD163F3B-2FEC-6F4A-8C06-9827013C3D3E}" srcOrd="0" destOrd="0" presId="urn:microsoft.com/office/officeart/2009/3/layout/HorizontalOrganizationChart"/>
    <dgm:cxn modelId="{12B73E20-AE08-A043-9248-BD8003D866C7}" type="presParOf" srcId="{192792F2-7535-384B-AA78-BC19B7682384}" destId="{330B562E-CDC0-4448-827B-947421ECB5C0}" srcOrd="1" destOrd="0" presId="urn:microsoft.com/office/officeart/2009/3/layout/HorizontalOrganizationChart"/>
    <dgm:cxn modelId="{5B634A37-EC27-A842-A7EE-A3E55735283F}" type="presParOf" srcId="{4E23B004-EFAF-4D4F-AEB1-09DC7C329598}" destId="{5956D85C-1EFC-3745-A625-9BB7D8FAFB0B}" srcOrd="1" destOrd="0" presId="urn:microsoft.com/office/officeart/2009/3/layout/HorizontalOrganizationChart"/>
    <dgm:cxn modelId="{A80DDBD3-A801-3749-89C0-D1C72DC9E046}" type="presParOf" srcId="{4E23B004-EFAF-4D4F-AEB1-09DC7C329598}" destId="{933A72EE-262D-F140-8BBD-927336C8511E}" srcOrd="2" destOrd="0" presId="urn:microsoft.com/office/officeart/2009/3/layout/HorizontalOrganizationChart"/>
    <dgm:cxn modelId="{95752143-5531-E442-878E-583ED2B6A70A}" type="presParOf" srcId="{2CC695C1-58E0-D64E-8C84-4797F382AD73}" destId="{02D6A1D2-CDA6-BD42-BB72-E5489B5007C9}" srcOrd="2" destOrd="0" presId="urn:microsoft.com/office/officeart/2009/3/layout/HorizontalOrganizationChart"/>
    <dgm:cxn modelId="{EF704B36-0EAA-EC4D-BC38-82C1CD5EDF4E}" type="presParOf" srcId="{2CC695C1-58E0-D64E-8C84-4797F382AD73}" destId="{54F4DD0A-AE4C-8041-83EA-F46FDCD83621}" srcOrd="3" destOrd="0" presId="urn:microsoft.com/office/officeart/2009/3/layout/HorizontalOrganizationChart"/>
    <dgm:cxn modelId="{E899A283-AB88-0B44-B388-B75D2F7119A7}" type="presParOf" srcId="{54F4DD0A-AE4C-8041-83EA-F46FDCD83621}" destId="{E669B284-20D9-7448-A81A-9E99119DB16A}" srcOrd="0" destOrd="0" presId="urn:microsoft.com/office/officeart/2009/3/layout/HorizontalOrganizationChart"/>
    <dgm:cxn modelId="{FE3688D8-BAED-2F4A-A138-6B445569DD7C}" type="presParOf" srcId="{E669B284-20D9-7448-A81A-9E99119DB16A}" destId="{08656C76-E024-C240-9001-20668353FD8E}" srcOrd="0" destOrd="0" presId="urn:microsoft.com/office/officeart/2009/3/layout/HorizontalOrganizationChart"/>
    <dgm:cxn modelId="{D6441E52-49FE-9642-AD1A-9E7E66438E96}" type="presParOf" srcId="{E669B284-20D9-7448-A81A-9E99119DB16A}" destId="{F33B6F0F-1509-AA43-97BC-E22C076D1E9A}" srcOrd="1" destOrd="0" presId="urn:microsoft.com/office/officeart/2009/3/layout/HorizontalOrganizationChart"/>
    <dgm:cxn modelId="{388DFC43-D314-DA45-B83D-1D102A36F00C}" type="presParOf" srcId="{54F4DD0A-AE4C-8041-83EA-F46FDCD83621}" destId="{C48F49CF-F639-1E43-9871-D767879E7F7E}" srcOrd="1" destOrd="0" presId="urn:microsoft.com/office/officeart/2009/3/layout/HorizontalOrganizationChart"/>
    <dgm:cxn modelId="{29D80299-B2B4-414A-92B7-9C75BB43A8BD}" type="presParOf" srcId="{54F4DD0A-AE4C-8041-83EA-F46FDCD83621}" destId="{8CDF1131-0070-8F4B-94A3-6ECCA3809059}" srcOrd="2" destOrd="0" presId="urn:microsoft.com/office/officeart/2009/3/layout/HorizontalOrganizationChart"/>
    <dgm:cxn modelId="{54236944-209E-D54E-AAE3-932CCB40F089}" type="presParOf" srcId="{29514EF5-3F0C-934A-81C5-7FFF1763C4B3}" destId="{955A66D7-6E6A-4D4D-9643-55BC1F3126DB}" srcOrd="2" destOrd="0" presId="urn:microsoft.com/office/officeart/2009/3/layout/HorizontalOrganizationChart"/>
    <dgm:cxn modelId="{7BB989CC-80D2-5342-AFFD-1808E093AC49}" type="presParOf" srcId="{DFC78A2F-013E-3F4C-9D95-1C8BF71FB2A5}" destId="{5C6228E5-0918-9947-AF0C-74CFDF7946D6}" srcOrd="5" destOrd="0" presId="urn:microsoft.com/office/officeart/2009/3/layout/HorizontalOrganizationChart"/>
    <dgm:cxn modelId="{685CB7C7-84CC-A142-AE07-D95B73838385}" type="presParOf" srcId="{5C6228E5-0918-9947-AF0C-74CFDF7946D6}" destId="{4757FD2C-1BE5-EF48-ACAD-BA289081D8C6}" srcOrd="0" destOrd="0" presId="urn:microsoft.com/office/officeart/2009/3/layout/HorizontalOrganizationChart"/>
    <dgm:cxn modelId="{CAEE8E90-175F-E743-B2AE-558DF1F7FC78}" type="presParOf" srcId="{4757FD2C-1BE5-EF48-ACAD-BA289081D8C6}" destId="{02193778-4562-DA42-9C88-C822C2FE3855}" srcOrd="0" destOrd="0" presId="urn:microsoft.com/office/officeart/2009/3/layout/HorizontalOrganizationChart"/>
    <dgm:cxn modelId="{7B483853-ED79-3842-AE17-485B65D4F7E0}" type="presParOf" srcId="{4757FD2C-1BE5-EF48-ACAD-BA289081D8C6}" destId="{551F5858-9168-4D45-9444-C608211539C1}" srcOrd="1" destOrd="0" presId="urn:microsoft.com/office/officeart/2009/3/layout/HorizontalOrganizationChart"/>
    <dgm:cxn modelId="{3A83B006-1FC8-754B-9FC9-106706B533E9}" type="presParOf" srcId="{5C6228E5-0918-9947-AF0C-74CFDF7946D6}" destId="{61EFDD7C-6880-8541-81D3-6F98E7B2B7FB}" srcOrd="1" destOrd="0" presId="urn:microsoft.com/office/officeart/2009/3/layout/HorizontalOrganizationChart"/>
    <dgm:cxn modelId="{B29D815B-7565-444D-894C-04AFACF9D984}" type="presParOf" srcId="{61EFDD7C-6880-8541-81D3-6F98E7B2B7FB}" destId="{C32A9C19-330D-1F40-BF3A-FF12479854F8}" srcOrd="0" destOrd="0" presId="urn:microsoft.com/office/officeart/2009/3/layout/HorizontalOrganizationChart"/>
    <dgm:cxn modelId="{236D0A34-AE32-5640-A10C-71547B541ACD}" type="presParOf" srcId="{61EFDD7C-6880-8541-81D3-6F98E7B2B7FB}" destId="{AE37261B-A677-0941-A3C1-51D876085760}" srcOrd="1" destOrd="0" presId="urn:microsoft.com/office/officeart/2009/3/layout/HorizontalOrganizationChart"/>
    <dgm:cxn modelId="{6E5E7F98-FE10-894B-B2CB-0A29ABDCE204}" type="presParOf" srcId="{AE37261B-A677-0941-A3C1-51D876085760}" destId="{7B8BF0F2-6B7E-CF4B-8A9A-24A2DA6D7707}" srcOrd="0" destOrd="0" presId="urn:microsoft.com/office/officeart/2009/3/layout/HorizontalOrganizationChart"/>
    <dgm:cxn modelId="{6D44F182-EFF1-B84B-9E41-C836B99C1D62}" type="presParOf" srcId="{7B8BF0F2-6B7E-CF4B-8A9A-24A2DA6D7707}" destId="{EC8DB25B-0891-0148-BEDD-A2C7A66C8CA2}" srcOrd="0" destOrd="0" presId="urn:microsoft.com/office/officeart/2009/3/layout/HorizontalOrganizationChart"/>
    <dgm:cxn modelId="{3943E623-07C0-9F45-887C-2BA1143AE7D5}" type="presParOf" srcId="{7B8BF0F2-6B7E-CF4B-8A9A-24A2DA6D7707}" destId="{E2B567F9-9803-D547-B77F-C71204F9922E}" srcOrd="1" destOrd="0" presId="urn:microsoft.com/office/officeart/2009/3/layout/HorizontalOrganizationChart"/>
    <dgm:cxn modelId="{BF9D46FB-96DB-AD4F-9F1D-F6D6A7A0DC9C}" type="presParOf" srcId="{AE37261B-A677-0941-A3C1-51D876085760}" destId="{1CFC21AB-82DB-0443-BACF-AD843D29E338}" srcOrd="1" destOrd="0" presId="urn:microsoft.com/office/officeart/2009/3/layout/HorizontalOrganizationChart"/>
    <dgm:cxn modelId="{31F18719-3F5C-CA40-B84D-8F05523BE695}" type="presParOf" srcId="{AE37261B-A677-0941-A3C1-51D876085760}" destId="{85DA5992-957A-4840-A672-1ED2A987800D}" srcOrd="2" destOrd="0" presId="urn:microsoft.com/office/officeart/2009/3/layout/HorizontalOrganizationChart"/>
    <dgm:cxn modelId="{DE1E27E0-96F1-C646-928D-6576F3A575A4}" type="presParOf" srcId="{5C6228E5-0918-9947-AF0C-74CFDF7946D6}" destId="{40526309-4472-F941-B470-3B04A3AA3F2A}"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A9C19-330D-1F40-BF3A-FF12479854F8}">
      <dsp:nvSpPr>
        <dsp:cNvPr id="0" name=""/>
        <dsp:cNvSpPr/>
      </dsp:nvSpPr>
      <dsp:spPr>
        <a:xfrm>
          <a:off x="5445482" y="5092461"/>
          <a:ext cx="314771" cy="91440"/>
        </a:xfrm>
        <a:custGeom>
          <a:avLst/>
          <a:gdLst/>
          <a:ahLst/>
          <a:cxnLst/>
          <a:rect l="0" t="0" r="0" b="0"/>
          <a:pathLst>
            <a:path>
              <a:moveTo>
                <a:pt x="0" y="45720"/>
              </a:moveTo>
              <a:lnTo>
                <a:pt x="314771" y="4572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2D6A1D2-CDA6-BD42-BB72-E5489B5007C9}">
      <dsp:nvSpPr>
        <dsp:cNvPr id="0" name=""/>
        <dsp:cNvSpPr/>
      </dsp:nvSpPr>
      <dsp:spPr>
        <a:xfrm>
          <a:off x="5003732" y="4052104"/>
          <a:ext cx="314771" cy="338379"/>
        </a:xfrm>
        <a:custGeom>
          <a:avLst/>
          <a:gdLst/>
          <a:ahLst/>
          <a:cxnLst/>
          <a:rect l="0" t="0" r="0" b="0"/>
          <a:pathLst>
            <a:path>
              <a:moveTo>
                <a:pt x="0" y="0"/>
              </a:moveTo>
              <a:lnTo>
                <a:pt x="157385" y="0"/>
              </a:lnTo>
              <a:lnTo>
                <a:pt x="157385" y="338379"/>
              </a:lnTo>
              <a:lnTo>
                <a:pt x="314771" y="338379"/>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D6DC6E9-352C-7849-99F9-C7A3263B81B1}">
      <dsp:nvSpPr>
        <dsp:cNvPr id="0" name=""/>
        <dsp:cNvSpPr/>
      </dsp:nvSpPr>
      <dsp:spPr>
        <a:xfrm>
          <a:off x="5003732" y="3713725"/>
          <a:ext cx="314771" cy="338379"/>
        </a:xfrm>
        <a:custGeom>
          <a:avLst/>
          <a:gdLst/>
          <a:ahLst/>
          <a:cxnLst/>
          <a:rect l="0" t="0" r="0" b="0"/>
          <a:pathLst>
            <a:path>
              <a:moveTo>
                <a:pt x="0" y="338379"/>
              </a:moveTo>
              <a:lnTo>
                <a:pt x="157385" y="338379"/>
              </a:lnTo>
              <a:lnTo>
                <a:pt x="157385" y="0"/>
              </a:lnTo>
              <a:lnTo>
                <a:pt x="314771"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ACF0E54-384C-A944-A4DB-6A63C6D0EC3E}">
      <dsp:nvSpPr>
        <dsp:cNvPr id="0" name=""/>
        <dsp:cNvSpPr/>
      </dsp:nvSpPr>
      <dsp:spPr>
        <a:xfrm>
          <a:off x="5286743" y="2991246"/>
          <a:ext cx="314771" cy="91440"/>
        </a:xfrm>
        <a:custGeom>
          <a:avLst/>
          <a:gdLst/>
          <a:ahLst/>
          <a:cxnLst/>
          <a:rect l="0" t="0" r="0" b="0"/>
          <a:pathLst>
            <a:path>
              <a:moveTo>
                <a:pt x="0" y="45720"/>
              </a:moveTo>
              <a:lnTo>
                <a:pt x="314771" y="4572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49E735C-1958-594F-9A9C-7060202AEBC5}">
      <dsp:nvSpPr>
        <dsp:cNvPr id="0" name=""/>
        <dsp:cNvSpPr/>
      </dsp:nvSpPr>
      <dsp:spPr>
        <a:xfrm>
          <a:off x="5074288" y="2314488"/>
          <a:ext cx="314771" cy="91440"/>
        </a:xfrm>
        <a:custGeom>
          <a:avLst/>
          <a:gdLst/>
          <a:ahLst/>
          <a:cxnLst/>
          <a:rect l="0" t="0" r="0" b="0"/>
          <a:pathLst>
            <a:path>
              <a:moveTo>
                <a:pt x="0" y="45720"/>
              </a:moveTo>
              <a:lnTo>
                <a:pt x="314771" y="4572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0542747-6FA7-B848-B716-E0F84F4B1BBC}">
      <dsp:nvSpPr>
        <dsp:cNvPr id="0" name=""/>
        <dsp:cNvSpPr/>
      </dsp:nvSpPr>
      <dsp:spPr>
        <a:xfrm>
          <a:off x="4595788" y="1548674"/>
          <a:ext cx="314771" cy="91440"/>
        </a:xfrm>
        <a:custGeom>
          <a:avLst/>
          <a:gdLst/>
          <a:ahLst/>
          <a:cxnLst/>
          <a:rect l="0" t="0" r="0" b="0"/>
          <a:pathLst>
            <a:path>
              <a:moveTo>
                <a:pt x="0" y="45720"/>
              </a:moveTo>
              <a:lnTo>
                <a:pt x="314771" y="4572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67482BF-5FD8-6347-90A7-31708362F920}">
      <dsp:nvSpPr>
        <dsp:cNvPr id="0" name=""/>
        <dsp:cNvSpPr/>
      </dsp:nvSpPr>
      <dsp:spPr>
        <a:xfrm>
          <a:off x="4985381" y="579256"/>
          <a:ext cx="314771" cy="338379"/>
        </a:xfrm>
        <a:custGeom>
          <a:avLst/>
          <a:gdLst/>
          <a:ahLst/>
          <a:cxnLst/>
          <a:rect l="0" t="0" r="0" b="0"/>
          <a:pathLst>
            <a:path>
              <a:moveTo>
                <a:pt x="0" y="0"/>
              </a:moveTo>
              <a:lnTo>
                <a:pt x="157385" y="0"/>
              </a:lnTo>
              <a:lnTo>
                <a:pt x="157385" y="338379"/>
              </a:lnTo>
              <a:lnTo>
                <a:pt x="314771" y="338379"/>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A053586-A447-1740-A9DB-26036EFD9227}">
      <dsp:nvSpPr>
        <dsp:cNvPr id="0" name=""/>
        <dsp:cNvSpPr/>
      </dsp:nvSpPr>
      <dsp:spPr>
        <a:xfrm>
          <a:off x="4985381" y="240877"/>
          <a:ext cx="314771" cy="338379"/>
        </a:xfrm>
        <a:custGeom>
          <a:avLst/>
          <a:gdLst/>
          <a:ahLst/>
          <a:cxnLst/>
          <a:rect l="0" t="0" r="0" b="0"/>
          <a:pathLst>
            <a:path>
              <a:moveTo>
                <a:pt x="0" y="338379"/>
              </a:moveTo>
              <a:lnTo>
                <a:pt x="157385" y="338379"/>
              </a:lnTo>
              <a:lnTo>
                <a:pt x="157385" y="0"/>
              </a:lnTo>
              <a:lnTo>
                <a:pt x="314771"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6D0C272-E983-F94B-B883-914D769C3F81}">
      <dsp:nvSpPr>
        <dsp:cNvPr id="0" name=""/>
        <dsp:cNvSpPr/>
      </dsp:nvSpPr>
      <dsp:spPr>
        <a:xfrm>
          <a:off x="1809888" y="215646"/>
          <a:ext cx="3175493" cy="72722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t>1.0 Children demonstrate an appreciation and enjoyment of reading and literature. </a:t>
          </a:r>
        </a:p>
      </dsp:txBody>
      <dsp:txXfrm>
        <a:off x="1809888" y="215646"/>
        <a:ext cx="3175493" cy="727220"/>
      </dsp:txXfrm>
    </dsp:sp>
    <dsp:sp modelId="{CD2C3DE5-81DC-0F43-8B91-6E36333FF0F8}">
      <dsp:nvSpPr>
        <dsp:cNvPr id="0" name=""/>
        <dsp:cNvSpPr/>
      </dsp:nvSpPr>
      <dsp:spPr>
        <a:xfrm>
          <a:off x="5300153" y="864"/>
          <a:ext cx="1573857" cy="48002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t>Focus: Participate in read-aloud activity </a:t>
          </a:r>
          <a:endParaRPr lang="en-US" sz="1200" b="1" i="0" kern="1200" dirty="0"/>
        </a:p>
      </dsp:txBody>
      <dsp:txXfrm>
        <a:off x="5300153" y="864"/>
        <a:ext cx="1573857" cy="480026"/>
      </dsp:txXfrm>
    </dsp:sp>
    <dsp:sp modelId="{09E5C3C1-ED2E-5344-8FE4-FC1DE42BBC47}">
      <dsp:nvSpPr>
        <dsp:cNvPr id="0" name=""/>
        <dsp:cNvSpPr/>
      </dsp:nvSpPr>
      <dsp:spPr>
        <a:xfrm>
          <a:off x="5300153" y="677622"/>
          <a:ext cx="1573857" cy="48002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t>Focus: Interest in books and reading </a:t>
          </a:r>
          <a:endParaRPr lang="en-US" sz="1200" b="1" i="0" kern="1200" dirty="0"/>
        </a:p>
      </dsp:txBody>
      <dsp:txXfrm>
        <a:off x="5300153" y="677622"/>
        <a:ext cx="1573857" cy="480026"/>
      </dsp:txXfrm>
    </dsp:sp>
    <dsp:sp modelId="{1175EBF1-C734-C349-8810-88D0C5BFE6A5}">
      <dsp:nvSpPr>
        <dsp:cNvPr id="0" name=""/>
        <dsp:cNvSpPr/>
      </dsp:nvSpPr>
      <dsp:spPr>
        <a:xfrm>
          <a:off x="1809888" y="1285349"/>
          <a:ext cx="2785900" cy="618091"/>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t>2.0 Children show an increasing understanding of book reading. </a:t>
          </a:r>
          <a:endParaRPr lang="en-US" sz="1200" b="1" i="0" kern="1200" dirty="0"/>
        </a:p>
      </dsp:txBody>
      <dsp:txXfrm>
        <a:off x="1809888" y="1285349"/>
        <a:ext cx="2785900" cy="618091"/>
      </dsp:txXfrm>
    </dsp:sp>
    <dsp:sp modelId="{C24B98E6-C153-8A46-8527-C6B5764A5529}">
      <dsp:nvSpPr>
        <dsp:cNvPr id="0" name=""/>
        <dsp:cNvSpPr/>
      </dsp:nvSpPr>
      <dsp:spPr>
        <a:xfrm>
          <a:off x="4910560" y="1354381"/>
          <a:ext cx="1573857" cy="48002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t>Focus: Personal connection to story</a:t>
          </a:r>
          <a:endParaRPr lang="en-US" sz="1200" b="1" i="0" kern="1200" dirty="0"/>
        </a:p>
      </dsp:txBody>
      <dsp:txXfrm>
        <a:off x="4910560" y="1354381"/>
        <a:ext cx="1573857" cy="480026"/>
      </dsp:txXfrm>
    </dsp:sp>
    <dsp:sp modelId="{CE7C1866-90B4-C74C-B5E3-7661774A4D5F}">
      <dsp:nvSpPr>
        <dsp:cNvPr id="0" name=""/>
        <dsp:cNvSpPr/>
      </dsp:nvSpPr>
      <dsp:spPr>
        <a:xfrm>
          <a:off x="1809888" y="2100172"/>
          <a:ext cx="3264400" cy="52007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t>3.0:Children demonstrate an understanding of print conventions. </a:t>
          </a:r>
          <a:endParaRPr lang="en-US" sz="1200" b="1" i="0" kern="1200" dirty="0"/>
        </a:p>
      </dsp:txBody>
      <dsp:txXfrm>
        <a:off x="1809888" y="2100172"/>
        <a:ext cx="3264400" cy="520070"/>
      </dsp:txXfrm>
    </dsp:sp>
    <dsp:sp modelId="{B64A1296-BE6D-4942-8762-5E93D0A85BBD}">
      <dsp:nvSpPr>
        <dsp:cNvPr id="0" name=""/>
        <dsp:cNvSpPr/>
      </dsp:nvSpPr>
      <dsp:spPr>
        <a:xfrm>
          <a:off x="5389060" y="2120194"/>
          <a:ext cx="1573857" cy="48002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t>Focus: Book Handling</a:t>
          </a:r>
          <a:endParaRPr lang="en-US" sz="1200" b="1" i="0" kern="1200" dirty="0"/>
        </a:p>
      </dsp:txBody>
      <dsp:txXfrm>
        <a:off x="5389060" y="2120194"/>
        <a:ext cx="1573857" cy="480026"/>
      </dsp:txXfrm>
    </dsp:sp>
    <dsp:sp modelId="{470DD511-BED3-D841-B3D1-9E771FDD50C5}">
      <dsp:nvSpPr>
        <dsp:cNvPr id="0" name=""/>
        <dsp:cNvSpPr/>
      </dsp:nvSpPr>
      <dsp:spPr>
        <a:xfrm>
          <a:off x="1809888" y="2818775"/>
          <a:ext cx="3476855" cy="436382"/>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t>4.0:Children demonstrate awareness that print carries meaning. </a:t>
          </a:r>
          <a:endParaRPr lang="en-US" sz="1200" b="1" i="0" kern="1200" dirty="0"/>
        </a:p>
      </dsp:txBody>
      <dsp:txXfrm>
        <a:off x="1809888" y="2818775"/>
        <a:ext cx="3476855" cy="436382"/>
      </dsp:txXfrm>
    </dsp:sp>
    <dsp:sp modelId="{7ACC05F7-6F9C-0D4C-9824-A471AB630DC1}">
      <dsp:nvSpPr>
        <dsp:cNvPr id="0" name=""/>
        <dsp:cNvSpPr/>
      </dsp:nvSpPr>
      <dsp:spPr>
        <a:xfrm>
          <a:off x="5601515" y="2796953"/>
          <a:ext cx="1573857" cy="48002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t>Focus: Environmental Print</a:t>
          </a:r>
          <a:endParaRPr lang="en-US" sz="1200" b="1" i="0" kern="1200" dirty="0"/>
        </a:p>
      </dsp:txBody>
      <dsp:txXfrm>
        <a:off x="5601515" y="2796953"/>
        <a:ext cx="1573857" cy="480026"/>
      </dsp:txXfrm>
    </dsp:sp>
    <dsp:sp modelId="{267AA587-EBE9-8C4A-AEA2-42490500EF12}">
      <dsp:nvSpPr>
        <dsp:cNvPr id="0" name=""/>
        <dsp:cNvSpPr/>
      </dsp:nvSpPr>
      <dsp:spPr>
        <a:xfrm>
          <a:off x="1809888" y="3737505"/>
          <a:ext cx="3193844" cy="629199"/>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t>5.0:Children demonstrate progress in their knowledge of the alphabet in English.</a:t>
          </a:r>
          <a:endParaRPr lang="en-US" sz="1200" b="1" i="0" kern="1200" dirty="0"/>
        </a:p>
      </dsp:txBody>
      <dsp:txXfrm>
        <a:off x="1809888" y="3737505"/>
        <a:ext cx="3193844" cy="629199"/>
      </dsp:txXfrm>
    </dsp:sp>
    <dsp:sp modelId="{FD163F3B-2FEC-6F4A-8C06-9827013C3D3E}">
      <dsp:nvSpPr>
        <dsp:cNvPr id="0" name=""/>
        <dsp:cNvSpPr/>
      </dsp:nvSpPr>
      <dsp:spPr>
        <a:xfrm>
          <a:off x="5318504" y="3473712"/>
          <a:ext cx="1573857" cy="48002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t>Focus: Letter Awareness</a:t>
          </a:r>
          <a:endParaRPr lang="en-US" sz="1200" b="1" i="0" kern="1200" dirty="0"/>
        </a:p>
      </dsp:txBody>
      <dsp:txXfrm>
        <a:off x="5318504" y="3473712"/>
        <a:ext cx="1573857" cy="480026"/>
      </dsp:txXfrm>
    </dsp:sp>
    <dsp:sp modelId="{08656C76-E024-C240-9001-20668353FD8E}">
      <dsp:nvSpPr>
        <dsp:cNvPr id="0" name=""/>
        <dsp:cNvSpPr/>
      </dsp:nvSpPr>
      <dsp:spPr>
        <a:xfrm>
          <a:off x="5318504" y="4150470"/>
          <a:ext cx="1573857" cy="48002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t>Focus: Letter Recognition</a:t>
          </a:r>
          <a:endParaRPr lang="en-US" sz="1200" b="1" i="0" kern="1200" dirty="0"/>
        </a:p>
      </dsp:txBody>
      <dsp:txXfrm>
        <a:off x="5318504" y="4150470"/>
        <a:ext cx="1573857" cy="480026"/>
      </dsp:txXfrm>
    </dsp:sp>
    <dsp:sp modelId="{02193778-4562-DA42-9C88-C822C2FE3855}">
      <dsp:nvSpPr>
        <dsp:cNvPr id="0" name=""/>
        <dsp:cNvSpPr/>
      </dsp:nvSpPr>
      <dsp:spPr>
        <a:xfrm>
          <a:off x="1809888" y="4827229"/>
          <a:ext cx="3635594" cy="621903"/>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t>6.0: Children demonstrate phonological awareness. </a:t>
          </a:r>
          <a:endParaRPr lang="en-US" sz="1200" b="1" i="0" kern="1200" dirty="0"/>
        </a:p>
      </dsp:txBody>
      <dsp:txXfrm>
        <a:off x="1809888" y="4827229"/>
        <a:ext cx="3635594" cy="621903"/>
      </dsp:txXfrm>
    </dsp:sp>
    <dsp:sp modelId="{EC8DB25B-0891-0148-BEDD-A2C7A66C8CA2}">
      <dsp:nvSpPr>
        <dsp:cNvPr id="0" name=""/>
        <dsp:cNvSpPr/>
      </dsp:nvSpPr>
      <dsp:spPr>
        <a:xfrm>
          <a:off x="5760254" y="4898167"/>
          <a:ext cx="1573857" cy="48002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t>Focus: Rhyming</a:t>
          </a:r>
          <a:endParaRPr lang="en-US" sz="1200" b="1" i="0" kern="1200" dirty="0"/>
        </a:p>
      </dsp:txBody>
      <dsp:txXfrm>
        <a:off x="5760254" y="4898167"/>
        <a:ext cx="1573857" cy="48002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fld id="{408FC2E8-034D-4BBE-9037-9AB52EFFCE06}" type="datetime1">
              <a:rPr lang="en-US" altLang="en-US"/>
              <a:pPr/>
              <a:t>5/24/2016</a:t>
            </a:fld>
            <a:endParaRPr lang="en-US"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fld id="{2A85CDAA-B49E-48FF-B871-360599DDE959}" type="slidenum">
              <a:rPr lang="en-US" altLang="en-US"/>
              <a:pPr/>
              <a:t>‹#›</a:t>
            </a:fld>
            <a:endParaRPr lang="en-US" altLang="en-US" dirty="0"/>
          </a:p>
        </p:txBody>
      </p:sp>
    </p:spTree>
    <p:extLst>
      <p:ext uri="{BB962C8B-B14F-4D97-AF65-F5344CB8AC3E}">
        <p14:creationId xmlns:p14="http://schemas.microsoft.com/office/powerpoint/2010/main" val="14685298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fld id="{3AD56FD8-0104-4DE6-855D-91B8E0F4C1FE}" type="datetime1">
              <a:rPr lang="en-US" altLang="en-US"/>
              <a:pPr/>
              <a:t>5/24/2016</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fld id="{FCE9ED2B-B8DD-438B-A0BE-FFD01778ACBF}" type="slidenum">
              <a:rPr lang="en-US" altLang="en-US"/>
              <a:pPr/>
              <a:t>‹#›</a:t>
            </a:fld>
            <a:endParaRPr lang="en-US" altLang="en-US" dirty="0"/>
          </a:p>
        </p:txBody>
      </p:sp>
    </p:spTree>
    <p:extLst>
      <p:ext uri="{BB962C8B-B14F-4D97-AF65-F5344CB8AC3E}">
        <p14:creationId xmlns:p14="http://schemas.microsoft.com/office/powerpoint/2010/main" val="395411952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ts val="0"/>
      </a:spcBef>
      <a:spcAft>
        <a:spcPct val="0"/>
      </a:spcAft>
      <a:defRPr sz="1200" kern="1200">
        <a:solidFill>
          <a:schemeClr val="tx1"/>
        </a:solidFill>
        <a:latin typeface="Arial" pitchFamily="34" charset="0"/>
        <a:ea typeface="MS PGothic" panose="020B0600070205080204" pitchFamily="34" charset="-128"/>
        <a:cs typeface="Arial" pitchFamily="34" charset="0"/>
      </a:defRPr>
    </a:lvl1pPr>
    <a:lvl2pPr marL="457200" algn="l" defTabSz="457200" rtl="0" eaLnBrk="0" fontAlgn="base" hangingPunct="0">
      <a:spcBef>
        <a:spcPts val="0"/>
      </a:spcBef>
      <a:spcAft>
        <a:spcPct val="0"/>
      </a:spcAft>
      <a:defRPr sz="1200" kern="1200">
        <a:solidFill>
          <a:schemeClr val="tx1"/>
        </a:solidFill>
        <a:latin typeface="Arial" pitchFamily="34" charset="0"/>
        <a:ea typeface="MS PGothic" panose="020B0600070205080204" pitchFamily="34" charset="-128"/>
        <a:cs typeface="Arial" pitchFamily="34" charset="0"/>
      </a:defRPr>
    </a:lvl2pPr>
    <a:lvl3pPr marL="914400" algn="l" defTabSz="457200" rtl="0" eaLnBrk="0" fontAlgn="base" hangingPunct="0">
      <a:spcBef>
        <a:spcPts val="0"/>
      </a:spcBef>
      <a:spcAft>
        <a:spcPct val="0"/>
      </a:spcAft>
      <a:defRPr sz="1200" kern="1200">
        <a:solidFill>
          <a:schemeClr val="tx1"/>
        </a:solidFill>
        <a:latin typeface="Arial" pitchFamily="34" charset="0"/>
        <a:ea typeface="MS PGothic" panose="020B0600070205080204" pitchFamily="34" charset="-128"/>
        <a:cs typeface="Arial" pitchFamily="34" charset="0"/>
      </a:defRPr>
    </a:lvl3pPr>
    <a:lvl4pPr marL="1371600" algn="l" defTabSz="457200" rtl="0" eaLnBrk="0" fontAlgn="base" hangingPunct="0">
      <a:spcBef>
        <a:spcPts val="0"/>
      </a:spcBef>
      <a:spcAft>
        <a:spcPct val="0"/>
      </a:spcAft>
      <a:defRPr sz="1200" kern="1200">
        <a:solidFill>
          <a:schemeClr val="tx1"/>
        </a:solidFill>
        <a:latin typeface="Arial" pitchFamily="34" charset="0"/>
        <a:ea typeface="MS PGothic" panose="020B0600070205080204" pitchFamily="34" charset="-128"/>
        <a:cs typeface="Arial" pitchFamily="34" charset="0"/>
      </a:defRPr>
    </a:lvl4pPr>
    <a:lvl5pPr marL="1828800" algn="l" defTabSz="457200" rtl="0" eaLnBrk="0" fontAlgn="base" hangingPunct="0">
      <a:spcBef>
        <a:spcPts val="0"/>
      </a:spcBef>
      <a:spcAft>
        <a:spcPct val="0"/>
      </a:spcAft>
      <a:defRPr sz="1200" kern="1200">
        <a:solidFill>
          <a:schemeClr val="tx1"/>
        </a:solidFill>
        <a:latin typeface="Arial" pitchFamily="34" charset="0"/>
        <a:ea typeface="MS PGothic" panose="020B0600070205080204"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1257D10-BE24-4255-9DED-1901978F3094}" type="slidenum">
              <a:rPr lang="en-US" altLang="en-US" smtClean="0"/>
              <a:pPr>
                <a:spcBef>
                  <a:spcPct val="0"/>
                </a:spcBef>
              </a:pPr>
              <a:t>1</a:t>
            </a:fld>
            <a:endParaRPr lang="en-US" altLang="en-US" dirty="0"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eaLnBrk="1" hangingPunct="1"/>
            <a:r>
              <a:rPr lang="en-US" altLang="en-US" b="1" dirty="0" smtClean="0">
                <a:ea typeface="ＭＳ Ｐゴシック" panose="020B0600070205080204" pitchFamily="34" charset="-128"/>
              </a:rPr>
              <a:t>Presenter Remarks: </a:t>
            </a:r>
          </a:p>
          <a:p>
            <a:pPr marL="0" marR="0" indent="0" algn="l" defTabSz="457200" rtl="0" eaLnBrk="1" fontAlgn="base" latinLnBrk="0" hangingPunct="1">
              <a:lnSpc>
                <a:spcPct val="100000"/>
              </a:lnSpc>
              <a:spcBef>
                <a:spcPct val="30000"/>
              </a:spcBef>
              <a:spcAft>
                <a:spcPct val="0"/>
              </a:spcAft>
              <a:buClrTx/>
              <a:buSzTx/>
              <a:buFontTx/>
              <a:buNone/>
              <a:tabLst/>
              <a:defRPr/>
            </a:pPr>
            <a:r>
              <a:rPr lang="en-US" altLang="en-US" dirty="0" smtClean="0">
                <a:ea typeface="ＭＳ Ｐゴシック" panose="020B0600070205080204" pitchFamily="34" charset="-128"/>
              </a:rPr>
              <a:t>Welcome to this </a:t>
            </a:r>
            <a:r>
              <a:rPr lang="en-US" altLang="en-US" dirty="0" smtClean="0"/>
              <a:t>t</a:t>
            </a:r>
            <a:r>
              <a:rPr lang="en-US" dirty="0" smtClean="0"/>
              <a:t>ransitional kindergarten English-language development presentation focusing on </a:t>
            </a:r>
            <a:r>
              <a:rPr lang="en-US" altLang="en-US" i="0" dirty="0" smtClean="0"/>
              <a:t>California’s Preschool Learning Foundations and Framework and other CDE resources in support of reading.</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altLang="en-US" dirty="0" smtClean="0">
              <a:ea typeface="ＭＳ Ｐゴシック" panose="020B0600070205080204" pitchFamily="34" charset="-128"/>
            </a:endParaRPr>
          </a:p>
          <a:p>
            <a:pPr marL="0" indent="0">
              <a:buFont typeface="Arial"/>
              <a:buNone/>
            </a:pPr>
            <a:r>
              <a:rPr lang="en-US" dirty="0" smtClean="0">
                <a:latin typeface="Arial" charset="0"/>
                <a:ea typeface="Arial" charset="0"/>
                <a:cs typeface="Arial" charset="0"/>
              </a:rPr>
              <a:t>This professional learning session is specifically designed to provide TK teachers exposure to California Department of Education (CDE) resources that support transitional kindergarten curriculum planning, developmentally appropriate strategies, and classroom environment design recommendations that support English-language development (ELD).</a:t>
            </a:r>
          </a:p>
          <a:p>
            <a:pPr eaLnBrk="1" hangingPunct="1"/>
            <a:endParaRPr lang="en-US" altLang="en-US" baseline="0" dirty="0" smtClean="0">
              <a:ea typeface="ＭＳ Ｐゴシック" panose="020B0600070205080204" pitchFamily="34" charset="-128"/>
            </a:endParaRPr>
          </a:p>
        </p:txBody>
      </p:sp>
    </p:spTree>
    <p:extLst>
      <p:ext uri="{BB962C8B-B14F-4D97-AF65-F5344CB8AC3E}">
        <p14:creationId xmlns:p14="http://schemas.microsoft.com/office/powerpoint/2010/main" val="1017025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829967"/>
            <a:ext cx="2971800" cy="464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MS Pゴシック" charset="0"/>
                <a:cs typeface="MS Pゴシック" charset="0"/>
              </a:defRPr>
            </a:lvl1pPr>
            <a:lvl2pPr marL="37931725" indent="-37474525" eaLnBrk="0" hangingPunct="0">
              <a:defRPr sz="2400">
                <a:solidFill>
                  <a:schemeClr val="tx1"/>
                </a:solidFill>
                <a:latin typeface="Arial" charset="0"/>
                <a:ea typeface="MS Pゴシック" charset="0"/>
                <a:cs typeface="MS Pゴシック" charset="0"/>
              </a:defRPr>
            </a:lvl2pPr>
            <a:lvl3pPr eaLnBrk="0" hangingPunct="0">
              <a:defRPr sz="2400">
                <a:solidFill>
                  <a:schemeClr val="tx1"/>
                </a:solidFill>
                <a:latin typeface="Arial" charset="0"/>
                <a:ea typeface="MS Pゴシック" charset="0"/>
                <a:cs typeface="MS Pゴシック" charset="0"/>
              </a:defRPr>
            </a:lvl3pPr>
            <a:lvl4pPr eaLnBrk="0" hangingPunct="0">
              <a:defRPr sz="2400">
                <a:solidFill>
                  <a:schemeClr val="tx1"/>
                </a:solidFill>
                <a:latin typeface="Arial" charset="0"/>
                <a:ea typeface="MS Pゴシック" charset="0"/>
                <a:cs typeface="MS Pゴシック" charset="0"/>
              </a:defRPr>
            </a:lvl4pPr>
            <a:lvl5pPr eaLnBrk="0" hangingPunct="0">
              <a:defRPr sz="2400">
                <a:solidFill>
                  <a:schemeClr val="tx1"/>
                </a:solidFill>
                <a:latin typeface="Arial"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Arial"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Arial"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Arial"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Arial" charset="0"/>
                <a:ea typeface="MS Pゴシック" charset="0"/>
                <a:cs typeface="MS Pゴシック" charset="0"/>
              </a:defRPr>
            </a:lvl9pPr>
          </a:lstStyle>
          <a:p>
            <a:pPr algn="r" eaLnBrk="1" hangingPunct="1"/>
            <a:fld id="{CFE34A62-67DC-E24A-8953-457E5F0486A4}" type="slidenum">
              <a:rPr lang="en-US" sz="1200">
                <a:ea typeface="ＭＳ Ｐゴシック" charset="0"/>
                <a:cs typeface="ＭＳ Ｐゴシック" charset="0"/>
              </a:rPr>
              <a:pPr algn="r" eaLnBrk="1" hangingPunct="1"/>
              <a:t>10</a:t>
            </a:fld>
            <a:endParaRPr lang="en-US" sz="1200">
              <a:ea typeface="ＭＳ Ｐゴシック" charset="0"/>
              <a:cs typeface="ＭＳ Ｐゴシック"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p>
            <a:pPr marL="107950" indent="-107950">
              <a:buClr>
                <a:srgbClr val="DA6D2D"/>
              </a:buClr>
              <a:buNone/>
            </a:pPr>
            <a:r>
              <a:rPr lang="en-US" b="1" i="0" dirty="0" smtClean="0"/>
              <a:t>Presenter Remarks:</a:t>
            </a:r>
          </a:p>
          <a:p>
            <a:pPr>
              <a:spcBef>
                <a:spcPct val="20000"/>
              </a:spcBef>
              <a:buClr>
                <a:srgbClr val="DA6D2D"/>
              </a:buClr>
              <a:buFont typeface="Wingdings" charset="0"/>
              <a:buNone/>
            </a:pPr>
            <a:r>
              <a:rPr lang="en-US" dirty="0" smtClean="0"/>
              <a:t>Language is a tool for learning. Children’s language is an essential tool enabling them to learn about the world around them</a:t>
            </a:r>
            <a:r>
              <a:rPr lang="en-US" baseline="0" dirty="0" smtClean="0"/>
              <a:t> </a:t>
            </a:r>
            <a:r>
              <a:rPr lang="en-US" i="0" baseline="0" dirty="0" smtClean="0"/>
              <a:t>(PEL Guide 2009, 3).</a:t>
            </a:r>
          </a:p>
          <a:p>
            <a:pPr marL="0" indent="0">
              <a:spcBef>
                <a:spcPts val="0"/>
              </a:spcBef>
              <a:buFont typeface="Arial"/>
              <a:buNone/>
            </a:pPr>
            <a:endParaRPr lang="en-US" sz="1200" b="0" i="1" dirty="0" smtClean="0">
              <a:ea typeface="MS PGothic" charset="0"/>
            </a:endParaRPr>
          </a:p>
          <a:p>
            <a:pPr marL="0" indent="0">
              <a:spcBef>
                <a:spcPts val="0"/>
              </a:spcBef>
              <a:buFont typeface="Arial"/>
              <a:buNone/>
            </a:pPr>
            <a:r>
              <a:rPr lang="en-US" sz="1200" b="0" i="0" dirty="0" smtClean="0">
                <a:ea typeface="MS PGothic" charset="0"/>
              </a:rPr>
              <a:t>“The preschool learning foundations in English Language development…are</a:t>
            </a:r>
            <a:r>
              <a:rPr lang="en-US" sz="1200" b="0" i="0" baseline="0" dirty="0" smtClean="0">
                <a:ea typeface="MS PGothic" charset="0"/>
              </a:rPr>
              <a:t> </a:t>
            </a:r>
            <a:r>
              <a:rPr lang="en-US" sz="1200" b="0" i="0" dirty="0" smtClean="0">
                <a:ea typeface="MS PGothic" charset="0"/>
              </a:rPr>
              <a:t>meant to be used along with the language and literacy foundations, not in place of them. The foundations can be demonstrated in a variety of settings, and children will often demonstrate their language abilities when engaged in authentic, natural, child-initiated</a:t>
            </a:r>
            <a:r>
              <a:rPr lang="en-US" sz="1200" b="0" i="0" baseline="0" dirty="0" smtClean="0">
                <a:ea typeface="MS PGothic" charset="0"/>
              </a:rPr>
              <a:t> activities” (PLF 2008, </a:t>
            </a:r>
            <a:r>
              <a:rPr lang="en-US" sz="1200" i="0" dirty="0" smtClean="0">
                <a:ea typeface="MS PGothic" charset="0"/>
              </a:rPr>
              <a:t>105).</a:t>
            </a:r>
            <a:endParaRPr lang="en-US" b="0" i="0" dirty="0" smtClean="0"/>
          </a:p>
          <a:p>
            <a:pPr>
              <a:spcBef>
                <a:spcPct val="20000"/>
              </a:spcBef>
              <a:buClr>
                <a:srgbClr val="DA6D2D"/>
              </a:buClr>
              <a:buFont typeface="Wingdings" charset="0"/>
              <a:buNone/>
            </a:pPr>
            <a:endParaRPr lang="en-US" i="1" baseline="0" dirty="0" smtClean="0"/>
          </a:p>
          <a:p>
            <a:pPr eaLnBrk="1" hangingPunct="1"/>
            <a:endParaRPr lang="en-US" baseline="0" dirty="0" smtClean="0"/>
          </a:p>
          <a:p>
            <a:pPr marL="0" marR="0" indent="0" algn="l" defTabSz="457200" rtl="0" eaLnBrk="1" fontAlgn="base" latinLnBrk="0" hangingPunct="1">
              <a:lnSpc>
                <a:spcPct val="100000"/>
              </a:lnSpc>
              <a:spcBef>
                <a:spcPct val="30000"/>
              </a:spcBef>
              <a:spcAft>
                <a:spcPct val="0"/>
              </a:spcAft>
              <a:buClrTx/>
              <a:buSzTx/>
              <a:buFontTx/>
              <a:buNone/>
              <a:tabLst/>
              <a:defRPr/>
            </a:pPr>
            <a:endParaRPr lang="en-US" baseline="0" dirty="0" smtClean="0"/>
          </a:p>
          <a:p>
            <a:pPr eaLnBrk="1" hangingPunct="1"/>
            <a:endParaRPr lang="en-US" dirty="0"/>
          </a:p>
        </p:txBody>
      </p:sp>
      <p:sp>
        <p:nvSpPr>
          <p:cNvPr id="2" name="Slide Number Placeholder 1"/>
          <p:cNvSpPr>
            <a:spLocks noGrp="1"/>
          </p:cNvSpPr>
          <p:nvPr>
            <p:ph type="sldNum" sz="quarter" idx="10"/>
          </p:nvPr>
        </p:nvSpPr>
        <p:spPr/>
        <p:txBody>
          <a:bodyPr/>
          <a:lstStyle/>
          <a:p>
            <a:fld id="{FCE9ED2B-B8DD-438B-A0BE-FFD01778ACBF}" type="slidenum">
              <a:rPr lang="en-US" altLang="en-US" smtClean="0"/>
              <a:pPr/>
              <a:t>10</a:t>
            </a:fld>
            <a:endParaRPr lang="en-US" altLang="en-US"/>
          </a:p>
        </p:txBody>
      </p:sp>
    </p:spTree>
    <p:extLst>
      <p:ext uri="{BB962C8B-B14F-4D97-AF65-F5344CB8AC3E}">
        <p14:creationId xmlns:p14="http://schemas.microsoft.com/office/powerpoint/2010/main" val="1753723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600" b="1" dirty="0" smtClean="0"/>
              <a:t>Presenter Remarks:</a:t>
            </a:r>
            <a:r>
              <a:rPr lang="en-US" sz="1600" b="1" baseline="0" dirty="0" smtClean="0"/>
              <a:t> </a:t>
            </a:r>
          </a:p>
          <a:p>
            <a:pPr marL="0" indent="0">
              <a:buNone/>
            </a:pPr>
            <a:r>
              <a:rPr lang="en-US" dirty="0" smtClean="0">
                <a:solidFill>
                  <a:schemeClr val="tx1"/>
                </a:solidFill>
              </a:rPr>
              <a:t>“Teachers of TK students recognize the value of diversity and show respect for each child’s home culture and language…” (TK Guide 2013, 55).</a:t>
            </a:r>
          </a:p>
          <a:p>
            <a:pPr marL="0" indent="0">
              <a:buNone/>
            </a:pPr>
            <a:endParaRPr lang="en-US" dirty="0" smtClean="0">
              <a:solidFill>
                <a:schemeClr val="bg1"/>
              </a:solidFill>
            </a:endParaRPr>
          </a:p>
          <a:p>
            <a:pPr marL="0" indent="0">
              <a:buNone/>
            </a:pPr>
            <a:r>
              <a:rPr lang="en-US" dirty="0" smtClean="0">
                <a:solidFill>
                  <a:schemeClr val="bg1"/>
                </a:solidFill>
              </a:rPr>
              <a:t>This</a:t>
            </a:r>
            <a:r>
              <a:rPr lang="en-US" baseline="0" dirty="0" smtClean="0">
                <a:solidFill>
                  <a:schemeClr val="bg1"/>
                </a:solidFill>
              </a:rPr>
              <a:t> is an essential, but potentially complex task. Think about how you accomplish this on a daily basis and share methods with your elbow partner or group (depending on size of tables).</a:t>
            </a:r>
          </a:p>
          <a:p>
            <a:pPr marL="0" indent="0">
              <a:buNone/>
            </a:pPr>
            <a:endParaRPr lang="en-US" baseline="0" dirty="0" smtClean="0">
              <a:solidFill>
                <a:schemeClr val="bg1"/>
              </a:solidFill>
            </a:endParaRPr>
          </a:p>
          <a:p>
            <a:pPr marL="0" indent="0">
              <a:buNone/>
            </a:pPr>
            <a:r>
              <a:rPr lang="en-US" baseline="0" dirty="0" smtClean="0">
                <a:solidFill>
                  <a:schemeClr val="bg1"/>
                </a:solidFill>
              </a:rPr>
              <a:t>The resources we will be focusing on today help provide a clear picture of development in order to honor home language while—at the same time—support English-language development. The framework also has clear strategies for supporting diversity and home culture in the classroom.</a:t>
            </a: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11</a:t>
            </a:fld>
            <a:endParaRPr lang="en-US" altLang="en-US" dirty="0"/>
          </a:p>
        </p:txBody>
      </p:sp>
    </p:spTree>
    <p:extLst>
      <p:ext uri="{BB962C8B-B14F-4D97-AF65-F5344CB8AC3E}">
        <p14:creationId xmlns:p14="http://schemas.microsoft.com/office/powerpoint/2010/main" val="1154013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lvl="0">
              <a:spcBef>
                <a:spcPts val="0"/>
              </a:spcBef>
            </a:pPr>
            <a:r>
              <a:rPr lang="en-US" b="1" dirty="0" smtClean="0"/>
              <a:t>Presenter Remarks:</a:t>
            </a:r>
            <a:r>
              <a:rPr lang="en-US" b="1" baseline="0" dirty="0" smtClean="0"/>
              <a:t> </a:t>
            </a:r>
          </a:p>
          <a:p>
            <a:pPr lvl="0">
              <a:spcBef>
                <a:spcPts val="0"/>
              </a:spcBef>
            </a:pPr>
            <a:r>
              <a:rPr lang="en-US" baseline="0" dirty="0" smtClean="0"/>
              <a:t>These are the t</a:t>
            </a:r>
            <a:r>
              <a:rPr lang="en-US" dirty="0" smtClean="0"/>
              <a:t>hree main questions that will guide us in our instructional</a:t>
            </a:r>
            <a:r>
              <a:rPr lang="en-US" baseline="0" dirty="0" smtClean="0"/>
              <a:t> decision-making for TK children:</a:t>
            </a:r>
            <a:endParaRPr kumimoji="0" lang="en-US" b="0" i="0" u="none" strike="noStrike" kern="1200" cap="none" spc="0" normalizeH="0" baseline="0" noProof="0" dirty="0" smtClean="0">
              <a:ln>
                <a:noFill/>
              </a:ln>
              <a:solidFill>
                <a:prstClr val="black"/>
              </a:solidFill>
              <a:effectLst/>
              <a:uLnTx/>
              <a:uFillTx/>
            </a:endParaRPr>
          </a:p>
          <a:p>
            <a:pPr marL="228600" marR="0" lvl="0" indent="-228600" algn="l" defTabSz="457200" rtl="0" eaLnBrk="0" fontAlgn="base" latinLnBrk="0" hangingPunct="0">
              <a:lnSpc>
                <a:spcPct val="100000"/>
              </a:lnSpc>
              <a:spcBef>
                <a:spcPct val="30000"/>
              </a:spcBef>
              <a:spcAft>
                <a:spcPct val="0"/>
              </a:spcAft>
              <a:buClrTx/>
              <a:buSzTx/>
              <a:buFontTx/>
              <a:buAutoNum type="arabicParenR"/>
              <a:tabLst/>
              <a:defRPr/>
            </a:pPr>
            <a:r>
              <a:rPr kumimoji="0" lang="en-US" b="1" i="0" u="none" strike="noStrike" kern="1200" cap="none" spc="0" normalizeH="0" baseline="0" noProof="0" dirty="0" smtClean="0">
                <a:ln>
                  <a:noFill/>
                </a:ln>
                <a:solidFill>
                  <a:prstClr val="black"/>
                </a:solidFill>
                <a:effectLst/>
                <a:uLnTx/>
                <a:uFillTx/>
              </a:rPr>
              <a:t>What are the developmental progressions of English-language development for listening and speaking? </a:t>
            </a:r>
            <a:r>
              <a:rPr kumimoji="0" lang="en-US" b="0" i="0" u="none" strike="noStrike" kern="1200" cap="none" spc="0" normalizeH="0" baseline="0" noProof="0" dirty="0" smtClean="0">
                <a:ln>
                  <a:noFill/>
                </a:ln>
                <a:solidFill>
                  <a:prstClr val="black"/>
                </a:solidFill>
                <a:effectLst/>
                <a:uLnTx/>
                <a:uFillTx/>
              </a:rPr>
              <a:t>Learning is a process which </a:t>
            </a:r>
            <a:r>
              <a:rPr lang="en-US" dirty="0" smtClean="0">
                <a:solidFill>
                  <a:prstClr val="black"/>
                </a:solidFill>
              </a:rPr>
              <a:t>follows</a:t>
            </a:r>
            <a:r>
              <a:rPr kumimoji="0" lang="en-US" b="0" i="0" u="none" strike="noStrike" kern="1200" cap="none" spc="0" normalizeH="0" baseline="0" noProof="0" dirty="0" smtClean="0">
                <a:ln>
                  <a:noFill/>
                </a:ln>
                <a:solidFill>
                  <a:prstClr val="black"/>
                </a:solidFill>
                <a:effectLst/>
                <a:uLnTx/>
                <a:uFillTx/>
              </a:rPr>
              <a:t> a typical trajectory or progression. First, we must closely examine the developmental progression associated with the English-language development, and more specifically, on the progression in which children develop listening and speaking skills. To guide our work, we will use the Preschool Learning Foundations and Framework, the</a:t>
            </a:r>
            <a:r>
              <a:rPr kumimoji="0" lang="en-US" b="0" i="0" u="none" strike="noStrike" kern="1200" cap="none" spc="0" normalizeH="0" noProof="0" dirty="0" smtClean="0">
                <a:ln>
                  <a:noFill/>
                </a:ln>
                <a:solidFill>
                  <a:prstClr val="black"/>
                </a:solidFill>
                <a:effectLst/>
                <a:uLnTx/>
                <a:uFillTx/>
              </a:rPr>
              <a:t> California Kindergarten English-Language Development (ELD) </a:t>
            </a:r>
            <a:r>
              <a:rPr kumimoji="0" lang="en-US" b="0" i="0" u="none" strike="noStrike" kern="1200" cap="none" spc="0" normalizeH="0" baseline="0" noProof="0" dirty="0" smtClean="0">
                <a:ln>
                  <a:noFill/>
                </a:ln>
                <a:solidFill>
                  <a:prstClr val="black"/>
                </a:solidFill>
                <a:effectLst/>
                <a:uLnTx/>
                <a:uFillTx/>
              </a:rPr>
              <a:t>Standards and the Desired Results Developmental Profile-</a:t>
            </a:r>
            <a:r>
              <a:rPr kumimoji="0" lang="en-US" b="0" i="0" u="none" strike="noStrike" kern="1200" cap="none" spc="0" normalizeH="0" noProof="0" dirty="0" smtClean="0">
                <a:ln>
                  <a:noFill/>
                </a:ln>
                <a:solidFill>
                  <a:prstClr val="black"/>
                </a:solidFill>
                <a:effectLst/>
                <a:uLnTx/>
                <a:uFillTx/>
              </a:rPr>
              <a:t> Kindergarten</a:t>
            </a:r>
            <a:r>
              <a:rPr kumimoji="0" lang="en-US" b="0" i="0" u="none" strike="noStrike" kern="1200" cap="none" spc="0" normalizeH="0" baseline="0" noProof="0" dirty="0" smtClean="0">
                <a:ln>
                  <a:noFill/>
                </a:ln>
                <a:solidFill>
                  <a:prstClr val="black"/>
                </a:solidFill>
                <a:effectLst/>
                <a:uLnTx/>
                <a:uFillTx/>
              </a:rPr>
              <a:t>. </a:t>
            </a:r>
          </a:p>
          <a:p>
            <a:pPr marL="228600" indent="-228600">
              <a:spcBef>
                <a:spcPct val="30000"/>
              </a:spcBef>
              <a:buFontTx/>
              <a:buAutoNum type="arabicParenR"/>
              <a:defRPr/>
            </a:pPr>
            <a:r>
              <a:rPr kumimoji="0" lang="en-US" b="1" i="0" u="none" strike="noStrike" kern="1200" cap="none" spc="0" normalizeH="0" baseline="0" noProof="0" dirty="0" smtClean="0">
                <a:ln>
                  <a:noFill/>
                </a:ln>
                <a:solidFill>
                  <a:prstClr val="black"/>
                </a:solidFill>
                <a:effectLst/>
                <a:uLnTx/>
                <a:uFillTx/>
              </a:rPr>
              <a:t>What are the developmentally appropriate strategies that support young children’s development? </a:t>
            </a:r>
            <a:r>
              <a:rPr kumimoji="0" lang="en-US" b="0" i="0" u="none" strike="noStrike" kern="1200" cap="none" spc="0" normalizeH="0" baseline="0" noProof="0" dirty="0" smtClean="0">
                <a:ln>
                  <a:noFill/>
                </a:ln>
                <a:solidFill>
                  <a:prstClr val="black"/>
                </a:solidFill>
                <a:effectLst/>
                <a:uLnTx/>
                <a:uFillTx/>
              </a:rPr>
              <a:t>Developmentally appropriate strategies are those that meet children where they are and provide scaffolding to help children reach goals that are both challenging and achievable.  When we employ Developmentally Appropriate Practice (DAP) strategies, our lessons are suited to young children’s learning needs and promote children’s interests as well as their program (</a:t>
            </a:r>
            <a:r>
              <a:rPr kumimoji="0" lang="en-US" b="0" i="0" u="none" strike="noStrike" kern="1200" cap="none" spc="0" normalizeH="0" baseline="0" noProof="0" dirty="0" err="1" smtClean="0">
                <a:ln>
                  <a:noFill/>
                </a:ln>
                <a:solidFill>
                  <a:prstClr val="black"/>
                </a:solidFill>
                <a:effectLst/>
                <a:uLnTx/>
                <a:uFillTx/>
              </a:rPr>
              <a:t>Copple</a:t>
            </a:r>
            <a:r>
              <a:rPr kumimoji="0" lang="en-US" b="0" i="0" u="none" strike="noStrike" kern="1200" cap="none" spc="0" normalizeH="0" baseline="0" noProof="0" dirty="0" smtClean="0">
                <a:ln>
                  <a:noFill/>
                </a:ln>
                <a:solidFill>
                  <a:prstClr val="black"/>
                </a:solidFill>
                <a:effectLst/>
                <a:uLnTx/>
                <a:uFillTx/>
              </a:rPr>
              <a:t> &amp; </a:t>
            </a:r>
            <a:r>
              <a:rPr kumimoji="0" lang="en-US" b="0" i="0" u="none" strike="noStrike" kern="1200" cap="none" spc="0" normalizeH="0" baseline="0" noProof="0" dirty="0" err="1" smtClean="0">
                <a:ln>
                  <a:noFill/>
                </a:ln>
                <a:solidFill>
                  <a:prstClr val="black"/>
                </a:solidFill>
                <a:effectLst/>
                <a:uLnTx/>
                <a:uFillTx/>
              </a:rPr>
              <a:t>Bredekamp</a:t>
            </a:r>
            <a:r>
              <a:rPr kumimoji="0" lang="en-US" b="0" i="0" u="none" strike="noStrike" kern="1200" cap="none" spc="0" normalizeH="0" baseline="0" noProof="0" dirty="0" smtClean="0">
                <a:ln>
                  <a:noFill/>
                </a:ln>
                <a:solidFill>
                  <a:prstClr val="black"/>
                </a:solidFill>
                <a:effectLst/>
                <a:uLnTx/>
                <a:uFillTx/>
              </a:rPr>
              <a:t> 2009).</a:t>
            </a:r>
            <a:r>
              <a:rPr lang="en-US" b="1" dirty="0">
                <a:solidFill>
                  <a:prstClr val="black"/>
                </a:solidFill>
              </a:rPr>
              <a:t> </a:t>
            </a:r>
            <a:endParaRPr lang="en-US" b="1" dirty="0" smtClean="0">
              <a:solidFill>
                <a:prstClr val="black"/>
              </a:solidFill>
            </a:endParaRPr>
          </a:p>
          <a:p>
            <a:pPr marL="228600" indent="-228600">
              <a:spcBef>
                <a:spcPct val="30000"/>
              </a:spcBef>
              <a:buFontTx/>
              <a:buAutoNum type="arabicParenR"/>
              <a:defRPr/>
            </a:pPr>
            <a:r>
              <a:rPr lang="en-US" b="1" dirty="0" smtClean="0">
                <a:solidFill>
                  <a:prstClr val="black"/>
                </a:solidFill>
              </a:rPr>
              <a:t>How </a:t>
            </a:r>
            <a:r>
              <a:rPr lang="en-US" b="1" dirty="0">
                <a:solidFill>
                  <a:prstClr val="black"/>
                </a:solidFill>
              </a:rPr>
              <a:t>can I incorporate these strategies into my existing classroom? </a:t>
            </a:r>
            <a:r>
              <a:rPr lang="en-US" dirty="0">
                <a:solidFill>
                  <a:prstClr val="black"/>
                </a:solidFill>
              </a:rPr>
              <a:t>Providing a “toolkit” is necessary, but not sufficient. Today we will examine current practices and create a plan. You will have the opportunity to consider how to use this information in conjunction with already existing resources such as the English Language Arts (ELA)/English-Language Development (ELD) Framework. </a:t>
            </a:r>
          </a:p>
          <a:p>
            <a:pPr marL="228600" marR="0" lvl="0" indent="-228600" algn="l" defTabSz="457200" rtl="0" eaLnBrk="0" fontAlgn="base" latinLnBrk="0" hangingPunct="0">
              <a:lnSpc>
                <a:spcPct val="100000"/>
              </a:lnSpc>
              <a:spcBef>
                <a:spcPct val="30000"/>
              </a:spcBef>
              <a:spcAft>
                <a:spcPct val="0"/>
              </a:spcAft>
              <a:buClrTx/>
              <a:buSzTx/>
              <a:buFontTx/>
              <a:buAutoNum type="arabicParenR"/>
              <a:tabLst/>
              <a:defRPr/>
            </a:pPr>
            <a:endParaRPr kumimoji="0" lang="en-US" b="0" i="0" u="none" strike="noStrike" kern="1200" cap="none" spc="0" normalizeH="0" baseline="0" noProof="0" dirty="0" smtClean="0">
              <a:ln>
                <a:noFill/>
              </a:ln>
              <a:solidFill>
                <a:prstClr val="black"/>
              </a:solidFill>
              <a:effectLst/>
              <a:uLnTx/>
              <a:uFillTx/>
            </a:endParaRPr>
          </a:p>
          <a:p>
            <a:endParaRPr lang="en-US" dirty="0"/>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12</a:t>
            </a:fld>
            <a:endParaRPr lang="en-US" altLang="en-US" dirty="0"/>
          </a:p>
        </p:txBody>
      </p:sp>
    </p:spTree>
    <p:extLst>
      <p:ext uri="{BB962C8B-B14F-4D97-AF65-F5344CB8AC3E}">
        <p14:creationId xmlns:p14="http://schemas.microsoft.com/office/powerpoint/2010/main" val="4164697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b="1" dirty="0" smtClean="0">
                <a:latin typeface="Arial" charset="0"/>
                <a:ea typeface="ＭＳ Ｐゴシック" charset="0"/>
              </a:rPr>
              <a:t>Presenter Remarks:</a:t>
            </a:r>
            <a:r>
              <a:rPr lang="en-US" b="1" baseline="0" dirty="0" smtClean="0">
                <a:latin typeface="Arial" charset="0"/>
                <a:ea typeface="ＭＳ Ｐゴシック" charset="0"/>
              </a:rPr>
              <a:t> </a:t>
            </a:r>
          </a:p>
          <a:p>
            <a:pPr marL="0" indent="0">
              <a:buFont typeface="Arial"/>
              <a:buNone/>
            </a:pPr>
            <a:r>
              <a:rPr lang="en-US" dirty="0" smtClean="0">
                <a:latin typeface="Arial" charset="0"/>
                <a:ea typeface="ＭＳ Ｐゴシック" charset="0"/>
              </a:rPr>
              <a:t>Let’s take a look at the </a:t>
            </a:r>
            <a:r>
              <a:rPr lang="en-US" dirty="0" smtClean="0"/>
              <a:t>developmental progression of English-language development for reading.</a:t>
            </a:r>
            <a:endParaRPr lang="en-US" baseline="0" dirty="0" smtClean="0">
              <a:ea typeface="ＭＳ Ｐゴシック" charset="0"/>
              <a:cs typeface="ＭＳ Ｐゴシック" charset="0"/>
            </a:endParaRPr>
          </a:p>
          <a:p>
            <a:endParaRPr lang="en-US" baseline="0" dirty="0" smtClean="0">
              <a:ea typeface="ＭＳ Ｐゴシック" charset="0"/>
              <a:cs typeface="ＭＳ Ｐゴシック" charset="0"/>
            </a:endParaRPr>
          </a:p>
          <a:p>
            <a:r>
              <a:rPr lang="en-US" baseline="0" dirty="0" smtClean="0">
                <a:ea typeface="ＭＳ Ｐゴシック" charset="0"/>
                <a:cs typeface="ＭＳ Ｐゴシック" charset="0"/>
              </a:rPr>
              <a:t>Ask participants: </a:t>
            </a:r>
          </a:p>
          <a:p>
            <a:pPr marL="171450" indent="-171450">
              <a:buFont typeface="Arial" panose="020B0604020202020204" pitchFamily="34" charset="0"/>
              <a:buChar char="•"/>
            </a:pPr>
            <a:r>
              <a:rPr lang="en-US" baseline="0" dirty="0" smtClean="0">
                <a:ea typeface="ＭＳ Ｐゴシック" charset="0"/>
                <a:cs typeface="ＭＳ Ｐゴシック" charset="0"/>
              </a:rPr>
              <a:t>What do you know about ________? (Hold up each resource.)</a:t>
            </a:r>
          </a:p>
          <a:p>
            <a:pPr marL="171450" indent="-171450">
              <a:buFont typeface="Arial" panose="020B0604020202020204" pitchFamily="34" charset="0"/>
              <a:buChar char="•"/>
            </a:pPr>
            <a:r>
              <a:rPr lang="en-US" baseline="0" dirty="0" smtClean="0">
                <a:ea typeface="ＭＳ Ｐゴシック" charset="0"/>
                <a:cs typeface="ＭＳ Ｐゴシック" charset="0"/>
              </a:rPr>
              <a:t>How do you use this resource now in your work? </a:t>
            </a:r>
          </a:p>
          <a:p>
            <a:endParaRPr lang="en-US" baseline="0" dirty="0" smtClean="0">
              <a:ea typeface="ＭＳ Ｐゴシック" charset="0"/>
              <a:cs typeface="ＭＳ Ｐゴシック" charset="0"/>
            </a:endParaRPr>
          </a:p>
          <a:p>
            <a:r>
              <a:rPr lang="en-US" baseline="0" dirty="0" smtClean="0">
                <a:ea typeface="ＭＳ Ｐゴシック" charset="0"/>
                <a:cs typeface="ＭＳ Ｐゴシック" charset="0"/>
              </a:rPr>
              <a:t>As we have established, TK is year one of a two-year program. </a:t>
            </a:r>
          </a:p>
          <a:p>
            <a:endParaRPr lang="en-US" baseline="0" dirty="0" smtClean="0">
              <a:ea typeface="ＭＳ Ｐゴシック" charset="0"/>
              <a:cs typeface="ＭＳ Ｐゴシック" charset="0"/>
            </a:endParaRPr>
          </a:p>
          <a:p>
            <a:r>
              <a:rPr lang="en-US" baseline="0" dirty="0" smtClean="0">
                <a:ea typeface="ＭＳ Ｐゴシック" charset="0"/>
                <a:cs typeface="ＭＳ Ｐゴシック" charset="0"/>
              </a:rPr>
              <a:t>The Preschool Learning Foundations, the California Common Core State Standards, and the California English Language Development </a:t>
            </a:r>
            <a:r>
              <a:rPr lang="en-US" dirty="0" smtClean="0">
                <a:ea typeface="ＭＳ Ｐゴシック" charset="0"/>
                <a:cs typeface="ＭＳ Ｐゴシック" charset="0"/>
              </a:rPr>
              <a:t>Standards </a:t>
            </a:r>
            <a:r>
              <a:rPr lang="en-US" baseline="0" dirty="0" smtClean="0">
                <a:ea typeface="ＭＳ Ｐゴシック" charset="0"/>
                <a:cs typeface="ＭＳ Ｐゴシック" charset="0"/>
              </a:rPr>
              <a:t>are resources that support the continuum of learning occurring over this two-year period. </a:t>
            </a:r>
          </a:p>
          <a:p>
            <a:endParaRPr lang="en-US" baseline="0" dirty="0" smtClean="0">
              <a:ea typeface="ＭＳ Ｐゴシック" charset="0"/>
              <a:cs typeface="ＭＳ Ｐゴシック" charset="0"/>
            </a:endParaRPr>
          </a:p>
          <a:p>
            <a:r>
              <a:rPr lang="en-US" baseline="0" dirty="0" smtClean="0">
                <a:ea typeface="ＭＳ Ｐゴシック" charset="0"/>
                <a:cs typeface="ＭＳ Ｐゴシック" charset="0"/>
              </a:rPr>
              <a:t>The </a:t>
            </a:r>
            <a:r>
              <a:rPr lang="en-US" dirty="0" smtClean="0">
                <a:latin typeface="Arial" charset="0"/>
                <a:ea typeface="Arial" charset="0"/>
                <a:cs typeface="Arial" charset="0"/>
              </a:rPr>
              <a:t>Desired Results Developmental Profile—</a:t>
            </a:r>
            <a:r>
              <a:rPr lang="en-US" baseline="0" dirty="0" smtClean="0">
                <a:latin typeface="Arial" charset="0"/>
                <a:ea typeface="Arial" charset="0"/>
                <a:cs typeface="Arial" charset="0"/>
              </a:rPr>
              <a:t>Kindergarten (2015)</a:t>
            </a:r>
            <a:r>
              <a:rPr lang="en-US" baseline="0" dirty="0" smtClean="0">
                <a:ea typeface="ＭＳ Ｐゴシック" charset="0"/>
                <a:cs typeface="ＭＳ Ｐゴシック" charset="0"/>
              </a:rPr>
              <a:t> can be used to better understand the range of English language development.</a:t>
            </a:r>
          </a:p>
        </p:txBody>
      </p:sp>
      <p:sp>
        <p:nvSpPr>
          <p:cNvPr id="2" name="Slide Number Placeholder 1"/>
          <p:cNvSpPr>
            <a:spLocks noGrp="1"/>
          </p:cNvSpPr>
          <p:nvPr>
            <p:ph type="sldNum" sz="quarter" idx="10"/>
          </p:nvPr>
        </p:nvSpPr>
        <p:spPr/>
        <p:txBody>
          <a:bodyPr/>
          <a:lstStyle/>
          <a:p>
            <a:fld id="{FCE9ED2B-B8DD-438B-A0BE-FFD01778ACBF}" type="slidenum">
              <a:rPr lang="en-US" altLang="en-US" smtClean="0"/>
              <a:pPr/>
              <a:t>13</a:t>
            </a:fld>
            <a:endParaRPr lang="en-US" altLang="en-US"/>
          </a:p>
        </p:txBody>
      </p:sp>
    </p:spTree>
    <p:extLst>
      <p:ext uri="{BB962C8B-B14F-4D97-AF65-F5344CB8AC3E}">
        <p14:creationId xmlns:p14="http://schemas.microsoft.com/office/powerpoint/2010/main" val="2219414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 name="Notes Placeholder 2"/>
          <p:cNvSpPr>
            <a:spLocks noGrp="1"/>
          </p:cNvSpPr>
          <p:nvPr>
            <p:ph type="body" idx="1"/>
          </p:nvPr>
        </p:nvSpPr>
        <p:spPr>
          <a:xfrm>
            <a:off x="457200" y="4343400"/>
            <a:ext cx="5715000" cy="4799013"/>
          </a:xfrm>
        </p:spPr>
        <p:txBody>
          <a:bodyPr>
            <a:normAutofit fontScale="77500" lnSpcReduction="20000"/>
          </a:bodyPr>
          <a:lstStyle/>
          <a:p>
            <a:pPr eaLnBrk="1" fontAlgn="auto" hangingPunct="1">
              <a:spcBef>
                <a:spcPts val="0"/>
              </a:spcBef>
              <a:spcAft>
                <a:spcPts val="0"/>
              </a:spcAft>
              <a:defRPr/>
            </a:pPr>
            <a:r>
              <a:rPr lang="en-US" altLang="en-US" sz="1500" b="1" dirty="0" smtClean="0">
                <a:ea typeface="Arial" charset="0"/>
              </a:rPr>
              <a:t>Presenter Remarks: </a:t>
            </a:r>
            <a:endParaRPr lang="en-US" altLang="en-US" sz="1500" dirty="0" smtClean="0">
              <a:ea typeface="Arial" charset="0"/>
            </a:endParaRPr>
          </a:p>
          <a:p>
            <a:pPr marL="0" indent="0" eaLnBrk="1" fontAlgn="auto" hangingPunct="1">
              <a:spcBef>
                <a:spcPts val="0"/>
              </a:spcBef>
              <a:spcAft>
                <a:spcPts val="0"/>
              </a:spcAft>
              <a:buFont typeface="Arial"/>
              <a:buNone/>
              <a:defRPr/>
            </a:pPr>
            <a:r>
              <a:rPr lang="en-US" altLang="en-US" sz="1500" dirty="0" smtClean="0">
                <a:ea typeface="Arial" charset="0"/>
              </a:rPr>
              <a:t>The purpose of the foundations is to promote a common understanding of preschool children’</a:t>
            </a:r>
            <a:r>
              <a:rPr lang="en-US" altLang="ja-JP" sz="1500" dirty="0" smtClean="0">
                <a:ea typeface="Arial" charset="0"/>
              </a:rPr>
              <a:t>s learning and to guide instructional practice. </a:t>
            </a:r>
          </a:p>
          <a:p>
            <a:pPr marL="171450" indent="-171450" eaLnBrk="1" fontAlgn="auto" hangingPunct="1">
              <a:spcBef>
                <a:spcPts val="0"/>
              </a:spcBef>
              <a:spcAft>
                <a:spcPts val="0"/>
              </a:spcAft>
              <a:buFont typeface="Arial"/>
              <a:buChar char="•"/>
              <a:defRPr/>
            </a:pPr>
            <a:endParaRPr lang="en-US" altLang="en-US" sz="1500" dirty="0" smtClean="0">
              <a:ea typeface="Arial" charset="0"/>
            </a:endParaRPr>
          </a:p>
          <a:p>
            <a:pPr marL="0" indent="0">
              <a:buFont typeface="Arial"/>
              <a:buNone/>
              <a:defRPr/>
            </a:pPr>
            <a:r>
              <a:rPr lang="en-US" altLang="en-US" sz="1500" dirty="0" smtClean="0">
                <a:ea typeface="ＭＳ Ｐゴシック" charset="-128"/>
              </a:rPr>
              <a:t>As teachers plan learning environments and experiences, the foundations (known as standards in the K-12 arena) provide the background information to help teachers understand children’s developing knowledge and skills.</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altLang="en-US" sz="1500" dirty="0" smtClean="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altLang="en-US" sz="1500" dirty="0" smtClean="0">
                <a:latin typeface="Arial" charset="0"/>
                <a:ea typeface="Arial" charset="0"/>
                <a:cs typeface="Arial" charset="0"/>
              </a:rPr>
              <a:t>The foundations and framework</a:t>
            </a:r>
            <a:r>
              <a:rPr lang="en-US" altLang="en-US" sz="1500" baseline="0" dirty="0" smtClean="0">
                <a:latin typeface="Arial" charset="0"/>
                <a:ea typeface="Arial" charset="0"/>
                <a:cs typeface="Arial" charset="0"/>
              </a:rPr>
              <a:t> are designed to work together.  While the foundations—known as standards in the K-12 arena—provide the background information to understand children’s developing knowledge and skills (the “what”), the curriculum framework offers guidance on how teachers and programs can support the learning and development that are described in the foundations (the “how”).</a:t>
            </a:r>
            <a:endParaRPr lang="en-US" altLang="en-US" sz="1500" dirty="0" smtClean="0">
              <a:latin typeface="Arial" charset="0"/>
              <a:ea typeface="Arial" charset="0"/>
              <a:cs typeface="Arial" charset="0"/>
            </a:endParaRPr>
          </a:p>
          <a:p>
            <a:pPr marL="0" indent="0">
              <a:buFont typeface="Arial"/>
              <a:buNone/>
            </a:pPr>
            <a:endParaRPr lang="en-US" sz="1500" b="1" dirty="0" smtClean="0">
              <a:latin typeface="Arial" charset="0"/>
            </a:endParaRPr>
          </a:p>
          <a:p>
            <a:pPr marL="0" indent="0">
              <a:buFont typeface="Arial"/>
              <a:buNone/>
            </a:pPr>
            <a:r>
              <a:rPr lang="en-US" sz="1500" b="1" dirty="0" smtClean="0">
                <a:latin typeface="Arial" charset="0"/>
              </a:rPr>
              <a:t>Extra Notes:</a:t>
            </a:r>
            <a:endParaRPr lang="en-US" altLang="en-US" sz="1500" dirty="0" smtClean="0">
              <a:latin typeface="Arial" charset="0"/>
              <a:ea typeface="ＭＳ Ｐゴシック" charset="-128"/>
            </a:endParaRPr>
          </a:p>
          <a:p>
            <a:pPr marL="0" indent="0" eaLnBrk="1" hangingPunct="1">
              <a:buFont typeface="Arial"/>
              <a:buNone/>
            </a:pPr>
            <a:r>
              <a:rPr lang="en-US" sz="1500" dirty="0" smtClean="0">
                <a:latin typeface="Arial" charset="0"/>
              </a:rPr>
              <a:t>The Preschool Learning Foundations were developed with research-based evidence and are enhanced with expert practitioners’ suggestions and examples.  All foundations were written by a team of researchers with expertise in that domain. Sources</a:t>
            </a:r>
            <a:r>
              <a:rPr lang="en-US" sz="1500" baseline="0" dirty="0" smtClean="0">
                <a:latin typeface="Arial" charset="0"/>
              </a:rPr>
              <a:t> used in the development of the foundations include: </a:t>
            </a:r>
          </a:p>
          <a:p>
            <a:pPr marL="171450" indent="-171450" eaLnBrk="1" hangingPunct="1">
              <a:buFont typeface="Arial" panose="020B0604020202020204" pitchFamily="34" charset="0"/>
              <a:buChar char="•"/>
            </a:pPr>
            <a:r>
              <a:rPr lang="en-US" sz="1500" dirty="0" smtClean="0">
                <a:latin typeface="Arial" charset="0"/>
              </a:rPr>
              <a:t>Documents from the California Department of Education such as the </a:t>
            </a:r>
            <a:r>
              <a:rPr lang="en-US" sz="1500" i="1" dirty="0" smtClean="0">
                <a:latin typeface="Arial" charset="0"/>
              </a:rPr>
              <a:t>English-Language Arts Content Standards for California Public Schools, Kindergarten Through Grade Twelve</a:t>
            </a:r>
            <a:r>
              <a:rPr lang="en-US" sz="1500" dirty="0" smtClean="0">
                <a:latin typeface="Arial" charset="0"/>
              </a:rPr>
              <a:t> (Language and Literacy, Introduction page 48 left column).</a:t>
            </a:r>
          </a:p>
          <a:p>
            <a:pPr marL="171450" indent="-171450" eaLnBrk="1" hangingPunct="1">
              <a:buFont typeface="Arial" panose="020B0604020202020204" pitchFamily="34" charset="0"/>
              <a:buChar char="•"/>
            </a:pPr>
            <a:r>
              <a:rPr lang="en-US" sz="1500" dirty="0" smtClean="0">
                <a:latin typeface="Arial" charset="0"/>
              </a:rPr>
              <a:t>Well-validated assessment tools such as the </a:t>
            </a:r>
            <a:r>
              <a:rPr lang="en-US" sz="1500" i="1" dirty="0" smtClean="0">
                <a:latin typeface="Arial" charset="0"/>
              </a:rPr>
              <a:t>Ages &amp; Stages Questionnaires (ASQ): A Parent-Completed, Child-Monitoring System</a:t>
            </a:r>
            <a:r>
              <a:rPr lang="en-US" sz="1500" dirty="0" smtClean="0">
                <a:latin typeface="Arial" charset="0"/>
              </a:rPr>
              <a:t> (Social-Emotional, References and Source Materials, page 36).</a:t>
            </a:r>
          </a:p>
          <a:p>
            <a:pPr marL="171450" indent="-171450" eaLnBrk="1" hangingPunct="1">
              <a:buFont typeface="Arial" panose="020B0604020202020204" pitchFamily="34" charset="0"/>
              <a:buChar char="•"/>
            </a:pPr>
            <a:r>
              <a:rPr lang="en-US" sz="1500" dirty="0" smtClean="0">
                <a:latin typeface="Arial" charset="0"/>
              </a:rPr>
              <a:t>General sources such as the  </a:t>
            </a:r>
            <a:r>
              <a:rPr lang="en-US" sz="1500" i="1" dirty="0" smtClean="0">
                <a:latin typeface="Arial" charset="0"/>
              </a:rPr>
              <a:t>Report of the National Reading Panel 2000</a:t>
            </a:r>
            <a:r>
              <a:rPr lang="en-US" sz="1500" dirty="0" smtClean="0">
                <a:latin typeface="Arial" charset="0"/>
              </a:rPr>
              <a:t>.  (Language and Literacy, Introduction page 73 left column).</a:t>
            </a:r>
          </a:p>
          <a:p>
            <a:pPr marL="171450" indent="-171450" eaLnBrk="1" hangingPunct="1">
              <a:buFont typeface="Arial" panose="020B0604020202020204" pitchFamily="34" charset="0"/>
              <a:buChar char="•"/>
            </a:pPr>
            <a:r>
              <a:rPr lang="en-US" sz="1500" dirty="0" smtClean="0">
                <a:latin typeface="Arial" charset="0"/>
              </a:rPr>
              <a:t>Early childhood education standards from other states such as Hawaii and Texas (Social-Emotional, Introduction page 5 footnote).</a:t>
            </a:r>
          </a:p>
          <a:p>
            <a:pPr marL="0" indent="0">
              <a:buFont typeface="Arial"/>
              <a:buNone/>
              <a:defRPr/>
            </a:pPr>
            <a:endParaRPr lang="en-US" altLang="en-US" dirty="0" smtClean="0">
              <a:ea typeface="ＭＳ Ｐゴシック" charset="-128"/>
            </a:endParaRPr>
          </a:p>
        </p:txBody>
      </p:sp>
      <p:sp>
        <p:nvSpPr>
          <p:cNvPr id="39939"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E98EB555-D1BA-B449-8B7F-D756DF4A72F2}" type="slidenum">
              <a:rPr lang="en-US" sz="1200"/>
              <a:pPr/>
              <a:t>14</a:t>
            </a:fld>
            <a:endParaRPr lang="en-US" sz="1200"/>
          </a:p>
        </p:txBody>
      </p:sp>
    </p:spTree>
    <p:extLst>
      <p:ext uri="{BB962C8B-B14F-4D97-AF65-F5344CB8AC3E}">
        <p14:creationId xmlns:p14="http://schemas.microsoft.com/office/powerpoint/2010/main" val="452680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5A92EF7-5F9C-499F-B730-0CB5EF94DF7B}" type="slidenum">
              <a:rPr lang="en-US" altLang="en-US" sz="1200"/>
              <a:pPr/>
              <a:t>15</a:t>
            </a:fld>
            <a:endParaRPr lang="en-US" altLang="en-US" sz="1200"/>
          </a:p>
        </p:txBody>
      </p:sp>
      <p:sp>
        <p:nvSpPr>
          <p:cNvPr id="41986"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marL="0" marR="0" lvl="0" indent="0" algn="l" defTabSz="457200" rtl="0" eaLnBrk="0" fontAlgn="base" latinLnBrk="0" hangingPunct="0">
              <a:lnSpc>
                <a:spcPct val="120000"/>
              </a:lnSpc>
              <a:spcBef>
                <a:spcPts val="0"/>
              </a:spcBef>
              <a:spcAft>
                <a:spcPct val="0"/>
              </a:spcAft>
              <a:buClrTx/>
              <a:buSzTx/>
              <a:buFontTx/>
              <a:buNone/>
              <a:tabLst/>
              <a:defRPr/>
            </a:pPr>
            <a:r>
              <a:rPr kumimoji="0" lang="en-US" altLang="en-US" b="1" i="0" u="none" strike="noStrike" kern="1200" cap="none" spc="0" normalizeH="0" baseline="0" noProof="0" dirty="0" smtClean="0">
                <a:ln>
                  <a:noFill/>
                </a:ln>
                <a:solidFill>
                  <a:prstClr val="black"/>
                </a:solidFill>
                <a:effectLst/>
                <a:uLnTx/>
                <a:uFillTx/>
              </a:rPr>
              <a:t>Background Information:</a:t>
            </a:r>
          </a:p>
          <a:p>
            <a:pPr marL="0" marR="0" lvl="0" indent="0" algn="l" defTabSz="457200" rtl="0" eaLnBrk="0" fontAlgn="base" latinLnBrk="0" hangingPunct="0">
              <a:lnSpc>
                <a:spcPct val="120000"/>
              </a:lnSpc>
              <a:spcBef>
                <a:spcPts val="0"/>
              </a:spcBef>
              <a:spcAft>
                <a:spcPct val="0"/>
              </a:spcAft>
              <a:buClrTx/>
              <a:buSzTx/>
              <a:buFontTx/>
              <a:buNone/>
              <a:tabLst/>
              <a:defRPr/>
            </a:pPr>
            <a:r>
              <a:rPr kumimoji="0" lang="en-US" altLang="en-US" b="0" i="0" u="none" strike="noStrike" kern="1200" cap="none" spc="0" normalizeH="0" baseline="0" noProof="0" dirty="0" smtClean="0">
                <a:ln>
                  <a:noFill/>
                </a:ln>
                <a:solidFill>
                  <a:prstClr val="black"/>
                </a:solidFill>
                <a:effectLst/>
                <a:uLnTx/>
                <a:uFillTx/>
              </a:rPr>
              <a:t>Developmental Levels:</a:t>
            </a:r>
          </a:p>
          <a:p>
            <a:pPr marL="0" marR="0" lvl="0" indent="0" algn="l" defTabSz="457200" rtl="0" eaLnBrk="0" fontAlgn="base" latinLnBrk="0" hangingPunct="0">
              <a:lnSpc>
                <a:spcPct val="120000"/>
              </a:lnSpc>
              <a:spcBef>
                <a:spcPts val="0"/>
              </a:spcBef>
              <a:spcAft>
                <a:spcPct val="0"/>
              </a:spcAft>
              <a:buClrTx/>
              <a:buSzTx/>
              <a:buFontTx/>
              <a:buNone/>
              <a:tabLst/>
              <a:defRPr/>
            </a:pPr>
            <a:r>
              <a:rPr kumimoji="0" lang="en-US" altLang="en-US" b="0" i="0" u="sng" strike="noStrike" kern="1200" cap="none" spc="0" normalizeH="0" baseline="0" noProof="0" dirty="0" smtClean="0">
                <a:ln>
                  <a:noFill/>
                </a:ln>
                <a:solidFill>
                  <a:prstClr val="black"/>
                </a:solidFill>
                <a:effectLst/>
                <a:uLnTx/>
                <a:uFillTx/>
              </a:rPr>
              <a:t>Beginning Level</a:t>
            </a:r>
            <a:r>
              <a:rPr kumimoji="0" lang="en-US" altLang="en-US" b="0" i="0" u="none" strike="noStrike" kern="1200" cap="none" spc="0" normalizeH="0" baseline="0" noProof="0" dirty="0" smtClean="0">
                <a:ln>
                  <a:noFill/>
                </a:ln>
                <a:solidFill>
                  <a:prstClr val="black"/>
                </a:solidFill>
                <a:effectLst/>
                <a:uLnTx/>
                <a:uFillTx/>
              </a:rPr>
              <a:t>: This is when typically developing children will have acquired age- appropriate language skills in their home language and, once introduced to English, will begin to develop recep­tive English abilities. Children at this level are actively processing the fea­tures of the English language, includ­ing vocabulary, grammar, phonology, and pragmatics. Most children speak little during this stage. They may be able to listen, point, match, move, draw, copy, mime, act out, choose, respond with gestures, and follow pre­dictable routines. They will begin to develop an understanding of English based on their home language. Fre­quently, children will spontaneously use their home language even when not understood. </a:t>
            </a:r>
          </a:p>
          <a:p>
            <a:pPr marL="0" marR="0" lvl="0" indent="0" algn="l" defTabSz="457200" rtl="0" eaLnBrk="0" fontAlgn="base" latinLnBrk="0" hangingPunct="0">
              <a:lnSpc>
                <a:spcPct val="120000"/>
              </a:lnSpc>
              <a:spcBef>
                <a:spcPts val="0"/>
              </a:spcBef>
              <a:spcAft>
                <a:spcPct val="0"/>
              </a:spcAft>
              <a:buClrTx/>
              <a:buSzTx/>
              <a:buFontTx/>
              <a:buNone/>
              <a:tabLst/>
              <a:defRPr/>
            </a:pPr>
            <a:endParaRPr kumimoji="0" lang="en-US" altLang="en-US" b="0" i="0" u="none" strike="noStrike" kern="1200" cap="none" spc="0" normalizeH="0" baseline="0" noProof="0" dirty="0" smtClean="0">
              <a:ln>
                <a:noFill/>
              </a:ln>
              <a:solidFill>
                <a:prstClr val="black"/>
              </a:solidFill>
              <a:effectLst/>
              <a:uLnTx/>
              <a:uFillTx/>
            </a:endParaRPr>
          </a:p>
          <a:p>
            <a:pPr marL="0" marR="0" lvl="0" indent="0" algn="l" defTabSz="457200" rtl="0" eaLnBrk="0" fontAlgn="base" latinLnBrk="0" hangingPunct="0">
              <a:lnSpc>
                <a:spcPct val="120000"/>
              </a:lnSpc>
              <a:spcBef>
                <a:spcPts val="0"/>
              </a:spcBef>
              <a:spcAft>
                <a:spcPct val="0"/>
              </a:spcAft>
              <a:buClrTx/>
              <a:buSzTx/>
              <a:buFontTx/>
              <a:buNone/>
              <a:tabLst/>
              <a:defRPr/>
            </a:pPr>
            <a:r>
              <a:rPr kumimoji="0" lang="en-US" altLang="en-US" b="0" i="0" u="sng" strike="noStrike" kern="1200" cap="none" spc="0" normalizeH="0" baseline="0" noProof="0" dirty="0" smtClean="0">
                <a:ln>
                  <a:noFill/>
                </a:ln>
                <a:solidFill>
                  <a:prstClr val="black"/>
                </a:solidFill>
                <a:effectLst/>
                <a:uLnTx/>
                <a:uFillTx/>
              </a:rPr>
              <a:t>Middle Level</a:t>
            </a:r>
            <a:r>
              <a:rPr kumimoji="0" lang="en-US" altLang="en-US" b="1" i="0" u="none" strike="noStrike" kern="1200" cap="none" spc="0" normalizeH="0" baseline="0" noProof="0" dirty="0" smtClean="0">
                <a:ln>
                  <a:noFill/>
                </a:ln>
                <a:solidFill>
                  <a:prstClr val="black"/>
                </a:solidFill>
                <a:effectLst/>
                <a:uLnTx/>
                <a:uFillTx/>
              </a:rPr>
              <a:t>:</a:t>
            </a:r>
            <a:r>
              <a:rPr kumimoji="0" lang="en-US" altLang="en-US" b="0" i="0" u="none" strike="noStrike" kern="1200" cap="none" spc="0" normalizeH="0" baseline="0" noProof="0" dirty="0" smtClean="0">
                <a:ln>
                  <a:noFill/>
                </a:ln>
                <a:solidFill>
                  <a:prstClr val="black"/>
                </a:solidFill>
                <a:effectLst/>
                <a:uLnTx/>
                <a:uFillTx/>
              </a:rPr>
              <a:t> Expressive language marks the mid­dle level of early speech production in English. Children may repeat familiar phrases that have been functionally effective, such as “</a:t>
            </a:r>
            <a:r>
              <a:rPr kumimoji="0" lang="en-US" altLang="ja-JP" b="0" i="0" u="none" strike="noStrike" kern="1200" cap="none" spc="0" normalizeH="0" baseline="0" noProof="0" dirty="0" smtClean="0">
                <a:ln>
                  <a:noFill/>
                </a:ln>
                <a:solidFill>
                  <a:prstClr val="black"/>
                </a:solidFill>
                <a:effectLst/>
                <a:uLnTx/>
                <a:uFillTx/>
              </a:rPr>
              <a:t>look it</a:t>
            </a:r>
            <a:r>
              <a:rPr kumimoji="0" lang="en-US" altLang="en-US" b="0" i="0" u="none" strike="noStrike" kern="1200" cap="none" spc="0" normalizeH="0" baseline="0" noProof="0" dirty="0" smtClean="0">
                <a:ln>
                  <a:noFill/>
                </a:ln>
                <a:solidFill>
                  <a:prstClr val="black"/>
                </a:solidFill>
                <a:effectLst/>
                <a:uLnTx/>
                <a:uFillTx/>
              </a:rPr>
              <a:t>”</a:t>
            </a:r>
            <a:r>
              <a:rPr kumimoji="0" lang="en-US" altLang="ja-JP" b="0" i="0" u="none" strike="noStrike" kern="1200" cap="none" spc="0" normalizeH="0" baseline="0" noProof="0" dirty="0" smtClean="0">
                <a:ln>
                  <a:noFill/>
                </a:ln>
                <a:solidFill>
                  <a:prstClr val="black"/>
                </a:solidFill>
                <a:effectLst/>
                <a:uLnTx/>
                <a:uFillTx/>
              </a:rPr>
              <a:t> or </a:t>
            </a:r>
            <a:r>
              <a:rPr kumimoji="0" lang="en-US" altLang="en-US" b="0" i="0" u="none" strike="noStrike" kern="1200" cap="none" spc="0" normalizeH="0" baseline="0" noProof="0" dirty="0" smtClean="0">
                <a:ln>
                  <a:noFill/>
                </a:ln>
                <a:solidFill>
                  <a:prstClr val="black"/>
                </a:solidFill>
                <a:effectLst/>
                <a:uLnTx/>
                <a:uFillTx/>
              </a:rPr>
              <a:t>“</a:t>
            </a:r>
            <a:r>
              <a:rPr kumimoji="0" lang="en-US" altLang="ja-JP" b="0" i="0" u="none" strike="noStrike" kern="1200" cap="none" spc="0" normalizeH="0" baseline="0" noProof="0" dirty="0" smtClean="0">
                <a:ln>
                  <a:noFill/>
                </a:ln>
                <a:solidFill>
                  <a:prstClr val="black"/>
                </a:solidFill>
                <a:effectLst/>
                <a:uLnTx/>
                <a:uFillTx/>
              </a:rPr>
              <a:t>I want</a:t>
            </a:r>
            <a:r>
              <a:rPr kumimoji="0" lang="en-US" altLang="en-US" b="0" i="0" u="none" strike="noStrike" kern="1200" cap="none" spc="0" normalizeH="0" baseline="0" noProof="0" dirty="0" smtClean="0">
                <a:ln>
                  <a:noFill/>
                </a:ln>
                <a:solidFill>
                  <a:prstClr val="black"/>
                </a:solidFill>
                <a:effectLst/>
                <a:uLnTx/>
                <a:uFillTx/>
              </a:rPr>
              <a:t>”</a:t>
            </a:r>
            <a:r>
              <a:rPr kumimoji="0" lang="en-US" altLang="ja-JP" b="0" i="0" u="none" strike="noStrike" kern="1200" cap="none" spc="0" normalizeH="0" baseline="0" noProof="0" dirty="0" smtClean="0">
                <a:ln>
                  <a:noFill/>
                </a:ln>
                <a:solidFill>
                  <a:prstClr val="black"/>
                </a:solidFill>
                <a:effectLst/>
                <a:uLnTx/>
                <a:uFillTx/>
              </a:rPr>
              <a:t> throughout the day. It is expected that vocabulary use increases and that children will begin to combine words and phrases in English. Comprehen­sion will continue to develop, and children will likely use telegraphic and formulaic speech in English. At the same time, they may continue to use their home language and may insert words from their home language into English-language utterances; this is known as code-switching and is a nor­mal part of second-language acquisi­tion. This period is analogous to the third stage of sequential bilingualism. </a:t>
            </a:r>
          </a:p>
          <a:p>
            <a:pPr marL="0" marR="0" lvl="0" indent="0" algn="l" defTabSz="457200" rtl="0" eaLnBrk="0" fontAlgn="base" latinLnBrk="0" hangingPunct="0">
              <a:lnSpc>
                <a:spcPct val="120000"/>
              </a:lnSpc>
              <a:spcBef>
                <a:spcPts val="0"/>
              </a:spcBef>
              <a:spcAft>
                <a:spcPct val="0"/>
              </a:spcAft>
              <a:buClrTx/>
              <a:buSzTx/>
              <a:buFontTx/>
              <a:buNone/>
              <a:tabLst/>
              <a:defRPr/>
            </a:pPr>
            <a:endParaRPr kumimoji="0" lang="en-US" altLang="en-US" b="0" i="0" u="none" strike="noStrike" kern="1200" cap="none" spc="0" normalizeH="0" baseline="0" noProof="0" dirty="0" smtClean="0">
              <a:ln>
                <a:noFill/>
              </a:ln>
              <a:solidFill>
                <a:prstClr val="black"/>
              </a:solidFill>
              <a:effectLst/>
              <a:uLnTx/>
              <a:uFillTx/>
            </a:endParaRPr>
          </a:p>
          <a:p>
            <a:pPr marL="0" marR="0" lvl="0" indent="0" algn="l" defTabSz="457200" rtl="0" eaLnBrk="0" fontAlgn="base" latinLnBrk="0" hangingPunct="0">
              <a:lnSpc>
                <a:spcPct val="120000"/>
              </a:lnSpc>
              <a:spcBef>
                <a:spcPts val="0"/>
              </a:spcBef>
              <a:spcAft>
                <a:spcPct val="0"/>
              </a:spcAft>
              <a:buClrTx/>
              <a:buSzTx/>
              <a:buFontTx/>
              <a:buNone/>
              <a:tabLst/>
              <a:defRPr/>
            </a:pPr>
            <a:r>
              <a:rPr kumimoji="0" lang="en-US" altLang="en-US" b="0" i="0" u="sng" strike="noStrike" kern="1200" cap="none" spc="0" normalizeH="0" baseline="0" noProof="0" dirty="0" smtClean="0">
                <a:ln>
                  <a:noFill/>
                </a:ln>
                <a:solidFill>
                  <a:prstClr val="black"/>
                </a:solidFill>
                <a:effectLst/>
                <a:uLnTx/>
                <a:uFillTx/>
              </a:rPr>
              <a:t>Later Level</a:t>
            </a:r>
            <a:r>
              <a:rPr kumimoji="0" lang="en-US" altLang="en-US" b="1" i="0" u="none" strike="noStrike" kern="1200" cap="none" spc="0" normalizeH="0" baseline="0" noProof="0" dirty="0" smtClean="0">
                <a:ln>
                  <a:noFill/>
                </a:ln>
                <a:solidFill>
                  <a:prstClr val="black"/>
                </a:solidFill>
                <a:effectLst/>
                <a:uLnTx/>
                <a:uFillTx/>
              </a:rPr>
              <a:t>: </a:t>
            </a:r>
            <a:r>
              <a:rPr kumimoji="0" lang="en-US" altLang="en-US" b="0" i="0" u="none" strike="noStrike" kern="1200" cap="none" spc="0" normalizeH="0" baseline="0" noProof="0" dirty="0" smtClean="0">
                <a:ln>
                  <a:noFill/>
                </a:ln>
                <a:solidFill>
                  <a:prstClr val="black"/>
                </a:solidFill>
                <a:effectLst/>
                <a:uLnTx/>
                <a:uFillTx/>
              </a:rPr>
              <a:t>Children at the later level in the continuum will have much stronger comprehension skills. Children will begin to use English to learn differ­ent concepts across the curriculum. Their use of age-appropriate English grammar improves. They use their first and second languages to acquire new knowledge at home and at school. Al­though children are improving during this period, it should not be assumed that they have complete age-appropri­ate mastery of English; they are, how­ever, able to engage in a majority of classroom activities in English. Errors in English usage are common at this point because children are continuing to experiment with the new language and are still learning its rules and structure. </a:t>
            </a:r>
            <a:r>
              <a:rPr kumimoji="0" lang="en-US" b="1" i="0" u="none" strike="noStrike" kern="1200" cap="all" spc="0" normalizeH="0" baseline="0" noProof="0" dirty="0" smtClean="0">
                <a:ln>
                  <a:noFill/>
                </a:ln>
                <a:solidFill>
                  <a:prstClr val="black"/>
                </a:solidFill>
                <a:effectLst/>
                <a:uLnTx/>
                <a:uFillTx/>
              </a:rPr>
              <a:t> </a:t>
            </a:r>
            <a:endParaRPr kumimoji="0" lang="en-US" b="0" i="0" u="none" strike="noStrike" kern="1200" cap="none" spc="0" normalizeH="0" baseline="0" noProof="0" dirty="0" smtClean="0">
              <a:ln>
                <a:noFill/>
              </a:ln>
              <a:solidFill>
                <a:prstClr val="black"/>
              </a:solidFill>
              <a:effectLst/>
              <a:uLnTx/>
              <a:uFillTx/>
            </a:endParaRPr>
          </a:p>
          <a:p>
            <a:pPr>
              <a:lnSpc>
                <a:spcPct val="120000"/>
              </a:lnSpc>
              <a:spcBef>
                <a:spcPts val="0"/>
              </a:spcBef>
              <a:spcAft>
                <a:spcPts val="600"/>
              </a:spcAft>
            </a:pPr>
            <a:endParaRPr lang="en-US" altLang="en-US" b="1" dirty="0" smtClean="0"/>
          </a:p>
          <a:p>
            <a:pPr>
              <a:spcBef>
                <a:spcPts val="0"/>
              </a:spcBef>
              <a:spcAft>
                <a:spcPts val="0"/>
              </a:spcAft>
            </a:pPr>
            <a:r>
              <a:rPr lang="en-US" altLang="en-US" b="1" dirty="0" smtClean="0"/>
              <a:t>Presenter Remarks: </a:t>
            </a:r>
          </a:p>
          <a:p>
            <a:pPr>
              <a:spcBef>
                <a:spcPts val="0"/>
              </a:spcBef>
              <a:spcAft>
                <a:spcPts val="0"/>
              </a:spcAft>
            </a:pPr>
            <a:r>
              <a:rPr lang="en-US" altLang="en-US" b="0" dirty="0" smtClean="0"/>
              <a:t>Please find </a:t>
            </a:r>
            <a:r>
              <a:rPr lang="en-US" altLang="en-US" b="0" dirty="0" smtClean="0"/>
              <a:t>Handouts </a:t>
            </a:r>
            <a:r>
              <a:rPr lang="en-US" altLang="en-US" b="0" dirty="0" smtClean="0"/>
              <a:t>1a and 1b. Follow</a:t>
            </a:r>
            <a:r>
              <a:rPr lang="en-US" altLang="en-US" b="0" baseline="0" dirty="0" smtClean="0"/>
              <a:t> along and fill in Handout 1a: ELD Foundation Map with the components of the domain structure as we discuss this slide together.</a:t>
            </a:r>
          </a:p>
          <a:p>
            <a:pPr>
              <a:spcBef>
                <a:spcPts val="0"/>
              </a:spcBef>
              <a:spcAft>
                <a:spcPts val="0"/>
              </a:spcAft>
            </a:pPr>
            <a:endParaRPr lang="en-US" altLang="en-US" b="1" dirty="0" smtClean="0"/>
          </a:p>
          <a:p>
            <a:pPr marL="0" indent="0">
              <a:spcBef>
                <a:spcPts val="0"/>
              </a:spcBef>
              <a:spcAft>
                <a:spcPts val="0"/>
              </a:spcAft>
              <a:buFont typeface="Arial"/>
              <a:buNone/>
            </a:pPr>
            <a:r>
              <a:rPr lang="en-US" altLang="en-US" dirty="0" smtClean="0"/>
              <a:t>Because the English-Language Development domain describes</a:t>
            </a:r>
            <a:r>
              <a:rPr lang="en-US" altLang="en-US" baseline="0" dirty="0" smtClean="0"/>
              <a:t> English development as a second language, it is the only domain that is not age-based; it is experience-based. Notice that there are three levels in the domain (beginning, middle, and later).  </a:t>
            </a:r>
          </a:p>
          <a:p>
            <a:pPr marL="0" indent="0">
              <a:spcBef>
                <a:spcPts val="0"/>
              </a:spcBef>
              <a:spcAft>
                <a:spcPts val="0"/>
              </a:spcAft>
              <a:buFont typeface="Arial"/>
              <a:buNone/>
            </a:pPr>
            <a:endParaRPr lang="en-US" altLang="en-US" baseline="0" dirty="0" smtClean="0"/>
          </a:p>
          <a:p>
            <a:pPr marL="0" indent="0">
              <a:spcBef>
                <a:spcPts val="0"/>
              </a:spcBef>
              <a:spcAft>
                <a:spcPts val="0"/>
              </a:spcAft>
              <a:buFont typeface="Arial"/>
              <a:buNone/>
            </a:pPr>
            <a:r>
              <a:rPr lang="en-US" altLang="en-US" baseline="0" dirty="0" smtClean="0"/>
              <a:t>Please take a moment to find a foundations page with the three levels (beginning, middle, and later). Why might the ELD domain be different? Turn and share an idea with a neighbor.</a:t>
            </a:r>
          </a:p>
          <a:p>
            <a:pPr marL="0" indent="0">
              <a:spcBef>
                <a:spcPts val="0"/>
              </a:spcBef>
              <a:spcAft>
                <a:spcPts val="0"/>
              </a:spcAft>
              <a:buFont typeface="Arial"/>
              <a:buNone/>
            </a:pPr>
            <a:endParaRPr lang="en-US" altLang="en-US" baseline="0" dirty="0" smtClean="0"/>
          </a:p>
          <a:p>
            <a:pPr marL="0" indent="0">
              <a:spcBef>
                <a:spcPts val="0"/>
              </a:spcBef>
              <a:spcAft>
                <a:spcPts val="0"/>
              </a:spcAft>
              <a:buFont typeface="Arial"/>
              <a:buNone/>
            </a:pPr>
            <a:r>
              <a:rPr lang="en-US" altLang="en-US" baseline="0" dirty="0" smtClean="0"/>
              <a:t>Another unique feature is the “focus” area within the </a:t>
            </a:r>
            <a:r>
              <a:rPr lang="en-US" altLang="en-US" baseline="0" dirty="0" err="1" smtClean="0"/>
              <a:t>substrand</a:t>
            </a:r>
            <a:r>
              <a:rPr lang="en-US" altLang="en-US" baseline="0" dirty="0" smtClean="0"/>
              <a:t>. This can be very helpful, especially when working with the alignment document. </a:t>
            </a:r>
          </a:p>
        </p:txBody>
      </p:sp>
    </p:spTree>
    <p:extLst>
      <p:ext uri="{BB962C8B-B14F-4D97-AF65-F5344CB8AC3E}">
        <p14:creationId xmlns:p14="http://schemas.microsoft.com/office/powerpoint/2010/main" val="3187499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270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Activity 2: Examining Development Level Differences—Part</a:t>
            </a:r>
            <a:r>
              <a:rPr lang="en-US" baseline="0" dirty="0" smtClean="0"/>
              <a:t> 1</a:t>
            </a:r>
            <a:r>
              <a:rPr lang="en-US" dirty="0" smtClean="0"/>
              <a:t> </a:t>
            </a:r>
          </a:p>
          <a:p>
            <a:endParaRPr lang="en-US" altLang="en-US" b="1" dirty="0" smtClean="0"/>
          </a:p>
          <a:p>
            <a:r>
              <a:rPr lang="en-US" altLang="en-US" b="1" dirty="0" smtClean="0"/>
              <a:t>Presenter Remarks:</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Arial" pitchFamily="34" charset="0"/>
                <a:ea typeface="MS PGothic" panose="020B0600070205080204" pitchFamily="34" charset="-128"/>
                <a:cs typeface="Arial" pitchFamily="34" charset="0"/>
              </a:rPr>
              <a:t>“The continuum of “beginning,” “middle,” and “later” levels provides</a:t>
            </a:r>
            <a:br>
              <a:rPr lang="en-US" sz="1200" b="0" kern="1200" dirty="0" smtClean="0">
                <a:solidFill>
                  <a:schemeClr val="tx1"/>
                </a:solidFill>
                <a:effectLst/>
                <a:latin typeface="Arial" pitchFamily="34" charset="0"/>
                <a:ea typeface="MS PGothic" panose="020B0600070205080204" pitchFamily="34" charset="-128"/>
                <a:cs typeface="Arial" pitchFamily="34" charset="0"/>
              </a:rPr>
            </a:br>
            <a:r>
              <a:rPr lang="en-US" sz="1200" b="0" kern="1200" dirty="0" smtClean="0">
                <a:solidFill>
                  <a:schemeClr val="tx1"/>
                </a:solidFill>
                <a:effectLst/>
                <a:latin typeface="Arial" pitchFamily="34" charset="0"/>
                <a:ea typeface="MS PGothic" panose="020B0600070205080204" pitchFamily="34" charset="-128"/>
                <a:cs typeface="Arial" pitchFamily="34" charset="0"/>
              </a:rPr>
              <a:t>a framework for understanding children’s second-language development in listening, speaking, reading, and writing” </a:t>
            </a:r>
            <a:r>
              <a:rPr lang="en-US" sz="1200" b="0" i="0" kern="1200" dirty="0" smtClean="0">
                <a:solidFill>
                  <a:schemeClr val="tx1"/>
                </a:solidFill>
                <a:effectLst/>
                <a:latin typeface="Arial" pitchFamily="34" charset="0"/>
                <a:ea typeface="MS PGothic" panose="020B0600070205080204" pitchFamily="34" charset="-128"/>
                <a:cs typeface="Arial" pitchFamily="34" charset="0"/>
              </a:rPr>
              <a:t>(</a:t>
            </a:r>
            <a:r>
              <a:rPr lang="en-US" sz="1200" i="0" dirty="0" smtClean="0">
                <a:ea typeface="MS PGothic" charset="0"/>
              </a:rPr>
              <a:t>PLF 2008, 107).</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1" dirty="0" smtClean="0">
              <a:ea typeface="MS PGothic"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Arial" pitchFamily="34" charset="0"/>
                <a:ea typeface="MS PGothic" panose="020B0600070205080204" pitchFamily="34" charset="-128"/>
                <a:cs typeface="Arial" pitchFamily="34" charset="0"/>
              </a:rPr>
              <a:t>“Progression through the continuum is highly contingent on the quantity and quality of language experience in both the home and the classroom” (PLF 2008, 107).</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lvl="0">
              <a:spcBef>
                <a:spcPts val="0"/>
              </a:spcBef>
            </a:pPr>
            <a:r>
              <a:rPr lang="en-US" dirty="0" smtClean="0"/>
              <a:t>Please read pages 107-108 in the Preschool Learning Foundations to find the differences between the levels.</a:t>
            </a:r>
            <a:r>
              <a:rPr lang="en-US" baseline="0" dirty="0" smtClean="0"/>
              <a:t> P</a:t>
            </a:r>
            <a:r>
              <a:rPr lang="en-US" dirty="0" smtClean="0"/>
              <a:t>ay special attention to any references to reading skills that you recognize to be parts of the </a:t>
            </a:r>
            <a:r>
              <a:rPr lang="en-US" dirty="0" err="1" smtClean="0"/>
              <a:t>substrands</a:t>
            </a:r>
            <a:r>
              <a:rPr lang="en-US" dirty="0" smtClean="0"/>
              <a:t>.</a:t>
            </a:r>
          </a:p>
          <a:p>
            <a:pPr>
              <a:spcBef>
                <a:spcPts val="0"/>
              </a:spcBef>
            </a:pPr>
            <a:r>
              <a:rPr lang="en-US" altLang="en-US" b="0" dirty="0" smtClean="0">
                <a:effectLst/>
              </a:rPr>
              <a:t/>
            </a:r>
            <a:br>
              <a:rPr lang="en-US" altLang="en-US" b="0" dirty="0" smtClean="0">
                <a:effectLst/>
              </a:rPr>
            </a:br>
            <a:endParaRPr lang="en-US" dirty="0" smtClean="0"/>
          </a:p>
          <a:p>
            <a:pPr>
              <a:spcBef>
                <a:spcPts val="0"/>
              </a:spcBef>
            </a:pPr>
            <a:endParaRPr lang="en-US" b="1" baseline="0" dirty="0" smtClean="0"/>
          </a:p>
        </p:txBody>
      </p:sp>
    </p:spTree>
    <p:extLst>
      <p:ext uri="{BB962C8B-B14F-4D97-AF65-F5344CB8AC3E}">
        <p14:creationId xmlns:p14="http://schemas.microsoft.com/office/powerpoint/2010/main" val="3146606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96886"/>
            <a:ext cx="5486400" cy="4114800"/>
          </a:xfrm>
        </p:spPr>
        <p:txBody>
          <a:bodyPr>
            <a:no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Activity 2: Examining Developmental Level Differences−Step 1</a:t>
            </a:r>
          </a:p>
          <a:p>
            <a:pPr>
              <a:spcBef>
                <a:spcPts val="0"/>
              </a:spcBef>
            </a:pPr>
            <a:endParaRPr lang="en-US" dirty="0" smtClean="0"/>
          </a:p>
          <a:p>
            <a:pPr>
              <a:spcBef>
                <a:spcPts val="0"/>
              </a:spcBef>
            </a:pPr>
            <a:r>
              <a:rPr lang="en-US" b="1" dirty="0" smtClean="0"/>
              <a:t>Background</a:t>
            </a:r>
            <a:r>
              <a:rPr lang="en-US" b="1" baseline="0" dirty="0" smtClean="0"/>
              <a:t> Information:</a:t>
            </a:r>
          </a:p>
          <a:p>
            <a:pPr marL="0" marR="0" indent="0" algn="l" defTabSz="457200" rtl="0" eaLnBrk="0" fontAlgn="base" latinLnBrk="0" hangingPunct="0">
              <a:lnSpc>
                <a:spcPct val="100000"/>
              </a:lnSpc>
              <a:spcBef>
                <a:spcPts val="0"/>
              </a:spcBef>
              <a:spcAft>
                <a:spcPct val="0"/>
              </a:spcAft>
              <a:buClrTx/>
              <a:buSzTx/>
              <a:buFontTx/>
              <a:buNone/>
              <a:tabLst/>
              <a:defRPr/>
            </a:pPr>
            <a:r>
              <a:rPr lang="en-US" b="0" baseline="0" dirty="0" smtClean="0"/>
              <a:t>Intent of Activity: </a:t>
            </a:r>
            <a:r>
              <a:rPr lang="en-US" dirty="0" smtClean="0"/>
              <a:t>Observe, discuss, and reflect upon the development occurring between the levels of beginning, middle, and later.</a:t>
            </a:r>
            <a:endParaRPr lang="en-US" b="0" baseline="0" dirty="0" smtClean="0"/>
          </a:p>
          <a:p>
            <a:pPr>
              <a:spcBef>
                <a:spcPts val="0"/>
              </a:spcBef>
            </a:pPr>
            <a:endParaRPr lang="en-US" b="0" baseline="0" dirty="0" smtClean="0"/>
          </a:p>
          <a:p>
            <a:pPr>
              <a:spcBef>
                <a:spcPts val="0"/>
              </a:spcBef>
            </a:pPr>
            <a:r>
              <a:rPr lang="en-US" b="0" baseline="0" dirty="0" smtClean="0"/>
              <a:t>Materials Required: </a:t>
            </a:r>
            <a:r>
              <a:rPr lang="en-US" dirty="0" smtClean="0"/>
              <a:t>PPT slide;</a:t>
            </a:r>
            <a:r>
              <a:rPr lang="en-US" baseline="0" dirty="0" smtClean="0"/>
              <a:t> </a:t>
            </a:r>
            <a:r>
              <a:rPr lang="en-US" dirty="0" smtClean="0"/>
              <a:t>Groupmates;</a:t>
            </a:r>
            <a:r>
              <a:rPr lang="en-US" baseline="0" dirty="0" smtClean="0"/>
              <a:t> </a:t>
            </a:r>
            <a:r>
              <a:rPr lang="en-US" dirty="0" smtClean="0"/>
              <a:t>Foundations video (Trainer choice: Two focus foundations);</a:t>
            </a:r>
            <a:r>
              <a:rPr lang="en-US" baseline="0" dirty="0" smtClean="0"/>
              <a:t> </a:t>
            </a:r>
            <a:r>
              <a:rPr lang="en-US" dirty="0" smtClean="0"/>
              <a:t>Preschool Curriculum Framework (Volume 1);</a:t>
            </a:r>
            <a:r>
              <a:rPr lang="en-US" baseline="0" dirty="0" smtClean="0"/>
              <a:t> </a:t>
            </a:r>
            <a:r>
              <a:rPr lang="en-US" dirty="0" smtClean="0"/>
              <a:t>Alignment document;</a:t>
            </a:r>
            <a:r>
              <a:rPr lang="en-US" baseline="0" dirty="0" smtClean="0"/>
              <a:t> </a:t>
            </a:r>
            <a:r>
              <a:rPr lang="en-US" dirty="0" smtClean="0"/>
              <a:t>DRDP-K;</a:t>
            </a:r>
            <a:r>
              <a:rPr lang="en-US" baseline="0" dirty="0" smtClean="0"/>
              <a:t> </a:t>
            </a:r>
            <a:r>
              <a:rPr lang="en-US" dirty="0" smtClean="0"/>
              <a:t>Chart paper titled with either Beginning, Middle, or Later at the top of the T-chart and three columns labeled Foundations, CA Content Standards, and DRDP-K;</a:t>
            </a:r>
            <a:r>
              <a:rPr lang="en-US" baseline="0" dirty="0" smtClean="0"/>
              <a:t> </a:t>
            </a:r>
            <a:r>
              <a:rPr lang="en-US" dirty="0" smtClean="0"/>
              <a:t>Markers;</a:t>
            </a:r>
            <a:r>
              <a:rPr lang="en-US" baseline="0" dirty="0" smtClean="0"/>
              <a:t> </a:t>
            </a:r>
            <a:r>
              <a:rPr lang="en-US" dirty="0" smtClean="0"/>
              <a:t>Sensory materials for each table;</a:t>
            </a:r>
            <a:r>
              <a:rPr lang="en-US" baseline="0" dirty="0" smtClean="0"/>
              <a:t> </a:t>
            </a:r>
            <a:r>
              <a:rPr lang="en-US" dirty="0" smtClean="0"/>
              <a:t>Letters “B,” “M,” and “L” for each table;</a:t>
            </a:r>
            <a:r>
              <a:rPr lang="en-US" baseline="0" dirty="0" smtClean="0"/>
              <a:t> </a:t>
            </a:r>
            <a:r>
              <a:rPr lang="en-US" dirty="0" smtClean="0"/>
              <a:t>Tupperware container to hold sensory materials and letters </a:t>
            </a:r>
          </a:p>
          <a:p>
            <a:pPr>
              <a:spcBef>
                <a:spcPts val="0"/>
              </a:spcBef>
            </a:pPr>
            <a:endParaRPr lang="en-US" b="1" dirty="0" smtClean="0"/>
          </a:p>
          <a:p>
            <a:pPr>
              <a:spcBef>
                <a:spcPts val="0"/>
              </a:spcBef>
            </a:pPr>
            <a:r>
              <a:rPr lang="en-US" b="1" dirty="0" smtClean="0"/>
              <a:t>Presenter Remarks:</a:t>
            </a:r>
          </a:p>
          <a:p>
            <a:pPr>
              <a:spcBef>
                <a:spcPts val="0"/>
              </a:spcBef>
            </a:pPr>
            <a:r>
              <a:rPr lang="en-US" dirty="0" smtClean="0"/>
              <a:t>Choose a letter from the sensory bin on your table and find the chart paper that matches the first sound of their letter (B-beginning, M-middle, L-later).</a:t>
            </a:r>
          </a:p>
          <a:p>
            <a:pPr lvl="0">
              <a:spcBef>
                <a:spcPts val="0"/>
              </a:spcBef>
            </a:pPr>
            <a:endParaRPr lang="en-US" dirty="0" smtClean="0"/>
          </a:p>
          <a:p>
            <a:pPr lvl="0">
              <a:spcBef>
                <a:spcPts val="0"/>
              </a:spcBef>
            </a:pPr>
            <a:r>
              <a:rPr lang="en-US" dirty="0" smtClean="0"/>
              <a:t>We will watch a video exemplifying the three levels of a foundation, and individual table groups will be responsible for noting the hallmarks of their chosen level as showcased in the video. </a:t>
            </a:r>
          </a:p>
          <a:p>
            <a:pPr lvl="0">
              <a:spcBef>
                <a:spcPts val="0"/>
              </a:spcBef>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17</a:t>
            </a:fld>
            <a:endParaRPr lang="en-US" dirty="0"/>
          </a:p>
        </p:txBody>
      </p:sp>
    </p:spTree>
    <p:extLst>
      <p:ext uri="{BB962C8B-B14F-4D97-AF65-F5344CB8AC3E}">
        <p14:creationId xmlns:p14="http://schemas.microsoft.com/office/powerpoint/2010/main" val="2892061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0898" name="Notes Placeholder 2"/>
          <p:cNvSpPr>
            <a:spLocks noGrp="1"/>
          </p:cNvSpPr>
          <p:nvPr>
            <p:ph type="body" idx="1"/>
          </p:nvPr>
        </p:nvSpPr>
        <p:spPr bwMode="auto">
          <a:xfrm>
            <a:off x="685800" y="4343400"/>
            <a:ext cx="54864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Activity 2: Examining Development Level Differences−Step 2</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r>
              <a:rPr lang="en-US" b="1" dirty="0" smtClean="0">
                <a:latin typeface="Arial" charset="0"/>
                <a:ea typeface="MS PGothic" charset="0"/>
              </a:rPr>
              <a:t>Presenter</a:t>
            </a:r>
            <a:r>
              <a:rPr lang="en-US" b="1" baseline="0" dirty="0" smtClean="0">
                <a:latin typeface="Arial" charset="0"/>
                <a:ea typeface="MS PGothic" charset="0"/>
              </a:rPr>
              <a:t> Remarks:</a:t>
            </a:r>
            <a:r>
              <a:rPr lang="en-US" b="1" baseline="0" dirty="0">
                <a:latin typeface="Arial" charset="0"/>
                <a:ea typeface="MS PGothic" charset="0"/>
              </a:rPr>
              <a:t> </a:t>
            </a:r>
            <a:endParaRPr lang="en-US" b="1" baseline="0" dirty="0" smtClean="0">
              <a:latin typeface="Arial" charset="0"/>
              <a:ea typeface="MS PGothic" charset="0"/>
            </a:endParaRPr>
          </a:p>
          <a:p>
            <a:r>
              <a:rPr lang="en-US" b="0" baseline="0" dirty="0" smtClean="0">
                <a:latin typeface="Arial" charset="0"/>
                <a:ea typeface="MS PGothic" charset="0"/>
              </a:rPr>
              <a:t>As the video plays, take notes on the developmental level that correlates to the letter you chose from the bin.</a:t>
            </a:r>
          </a:p>
        </p:txBody>
      </p:sp>
      <p:sp>
        <p:nvSpPr>
          <p:cNvPr id="808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E9E1389-BCB1-B94B-ADFF-FD8187BD0B27}" type="slidenum">
              <a:rPr lang="en-US" sz="1200">
                <a:cs typeface="Arial" charset="0"/>
              </a:rPr>
              <a:pPr/>
              <a:t>18</a:t>
            </a:fld>
            <a:endParaRPr lang="en-US" sz="1200" dirty="0">
              <a:cs typeface="Arial" charset="0"/>
            </a:endParaRPr>
          </a:p>
        </p:txBody>
      </p:sp>
    </p:spTree>
    <p:extLst>
      <p:ext uri="{BB962C8B-B14F-4D97-AF65-F5344CB8AC3E}">
        <p14:creationId xmlns:p14="http://schemas.microsoft.com/office/powerpoint/2010/main" val="3591823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Activity 2: Examining Developmental Level Differences−Step 3</a:t>
            </a:r>
          </a:p>
          <a:p>
            <a:endParaRPr lang="en-US" b="1" dirty="0" smtClean="0"/>
          </a:p>
          <a:p>
            <a:pPr lvl="0"/>
            <a:r>
              <a:rPr lang="en-US" sz="1200" b="1" u="none" kern="1200" dirty="0" smtClean="0">
                <a:solidFill>
                  <a:schemeClr val="tx1"/>
                </a:solidFill>
                <a:effectLst/>
                <a:latin typeface="Arial" pitchFamily="34" charset="0"/>
                <a:ea typeface="MS PGothic" panose="020B0600070205080204" pitchFamily="34" charset="-128"/>
                <a:cs typeface="Arial" pitchFamily="34" charset="0"/>
              </a:rPr>
              <a:t>Background</a:t>
            </a:r>
            <a:r>
              <a:rPr lang="en-US" sz="1200" b="1" u="none" kern="1200" baseline="0" dirty="0" smtClean="0">
                <a:solidFill>
                  <a:schemeClr val="tx1"/>
                </a:solidFill>
                <a:effectLst/>
                <a:latin typeface="Arial" pitchFamily="34" charset="0"/>
                <a:ea typeface="MS PGothic" panose="020B0600070205080204" pitchFamily="34" charset="-128"/>
                <a:cs typeface="Arial" pitchFamily="34" charset="0"/>
              </a:rPr>
              <a:t> Information:</a:t>
            </a:r>
          </a:p>
          <a:p>
            <a:r>
              <a:rPr lang="en-US" sz="1200" b="0" u="none" kern="1200" dirty="0" smtClean="0">
                <a:solidFill>
                  <a:schemeClr val="tx1"/>
                </a:solidFill>
                <a:effectLst/>
                <a:latin typeface="Arial" pitchFamily="34" charset="0"/>
                <a:ea typeface="MS PGothic" panose="020B0600070205080204" pitchFamily="34" charset="-128"/>
                <a:cs typeface="Arial" pitchFamily="34" charset="0"/>
              </a:rPr>
              <a:t>Read</a:t>
            </a:r>
            <a:r>
              <a:rPr lang="en-US" sz="1200" b="0" u="none" kern="1200" baseline="0" dirty="0" smtClean="0">
                <a:solidFill>
                  <a:schemeClr val="tx1"/>
                </a:solidFill>
                <a:effectLst/>
                <a:latin typeface="Arial" pitchFamily="34" charset="0"/>
                <a:ea typeface="MS PGothic" panose="020B0600070205080204" pitchFamily="34" charset="-128"/>
                <a:cs typeface="Arial" pitchFamily="34" charset="0"/>
              </a:rPr>
              <a:t> directions on slide.</a:t>
            </a:r>
            <a:endParaRPr lang="en-US" sz="1200" b="0" u="none" kern="1200" dirty="0" smtClean="0">
              <a:solidFill>
                <a:schemeClr val="tx1"/>
              </a:solidFill>
              <a:effectLst/>
              <a:latin typeface="Arial" pitchFamily="34" charset="0"/>
              <a:ea typeface="MS PGothic" panose="020B0600070205080204" pitchFamily="34" charset="-128"/>
              <a:cs typeface="Arial" pitchFamily="34" charset="0"/>
            </a:endParaRPr>
          </a:p>
          <a:p>
            <a:endParaRPr lang="en-US" sz="1200" b="1" u="sng" kern="1200" dirty="0" smtClean="0">
              <a:solidFill>
                <a:schemeClr val="tx1"/>
              </a:solidFill>
              <a:effectLst/>
              <a:latin typeface="Arial" pitchFamily="34" charset="0"/>
              <a:ea typeface="MS PGothic" panose="020B0600070205080204" pitchFamily="34" charset="-128"/>
              <a:cs typeface="Arial" pitchFamily="34" charset="0"/>
            </a:endParaRPr>
          </a:p>
          <a:p>
            <a:r>
              <a:rPr lang="en-US" sz="1200" b="1" u="none" kern="1200" dirty="0" smtClean="0">
                <a:solidFill>
                  <a:schemeClr val="tx1"/>
                </a:solidFill>
                <a:effectLst/>
                <a:latin typeface="Arial" pitchFamily="34" charset="0"/>
                <a:ea typeface="MS PGothic" panose="020B0600070205080204" pitchFamily="34" charset="-128"/>
                <a:cs typeface="Arial" pitchFamily="34" charset="0"/>
              </a:rPr>
              <a:t>Presenter Remarks:</a:t>
            </a:r>
            <a:endParaRPr lang="en-US" sz="1200" u="none" kern="1200" dirty="0" smtClean="0">
              <a:solidFill>
                <a:schemeClr val="tx1"/>
              </a:solidFill>
              <a:effectLst/>
              <a:latin typeface="Arial" pitchFamily="34" charset="0"/>
              <a:ea typeface="MS PGothic" panose="020B0600070205080204" pitchFamily="34" charset="-128"/>
              <a:cs typeface="Arial" pitchFamily="34" charset="0"/>
            </a:endParaRPr>
          </a:p>
          <a:p>
            <a:pPr lvl="0"/>
            <a:r>
              <a:rPr lang="en-US" sz="1200" kern="1200" dirty="0" smtClean="0">
                <a:solidFill>
                  <a:schemeClr val="tx1"/>
                </a:solidFill>
                <a:effectLst/>
                <a:latin typeface="Arial" pitchFamily="34" charset="0"/>
                <a:ea typeface="MS PGothic" panose="020B0600070205080204" pitchFamily="34" charset="-128"/>
                <a:cs typeface="Arial" pitchFamily="34" charset="0"/>
              </a:rPr>
              <a:t>The</a:t>
            </a:r>
            <a:r>
              <a:rPr lang="en-US" sz="1200" kern="1200" baseline="0" dirty="0" smtClean="0">
                <a:solidFill>
                  <a:schemeClr val="tx1"/>
                </a:solidFill>
                <a:effectLst/>
                <a:latin typeface="Arial" pitchFamily="34" charset="0"/>
                <a:ea typeface="MS PGothic" panose="020B0600070205080204" pitchFamily="34" charset="-128"/>
                <a:cs typeface="Arial" pitchFamily="34" charset="0"/>
              </a:rPr>
              <a:t> </a:t>
            </a:r>
            <a:r>
              <a:rPr lang="en-US" sz="1200" kern="1200" dirty="0" smtClean="0">
                <a:solidFill>
                  <a:schemeClr val="tx1"/>
                </a:solidFill>
                <a:effectLst/>
                <a:latin typeface="Arial" pitchFamily="34" charset="0"/>
                <a:ea typeface="MS PGothic" panose="020B0600070205080204" pitchFamily="34" charset="-128"/>
                <a:cs typeface="Arial" pitchFamily="34" charset="0"/>
              </a:rPr>
              <a:t>levels of the foundations are not expectations to be used as competencies, but rather the continuum provides a framework for teachers to better understand children’s English-language development.</a:t>
            </a:r>
          </a:p>
          <a:p>
            <a:endParaRPr lang="en-US" sz="1200" kern="1200" dirty="0" smtClean="0">
              <a:solidFill>
                <a:schemeClr val="tx1"/>
              </a:solidFill>
              <a:effectLst/>
              <a:latin typeface="Arial" pitchFamily="34" charset="0"/>
              <a:ea typeface="MS PGothic" panose="020B0600070205080204" pitchFamily="34" charset="-128"/>
              <a:cs typeface="Arial" pitchFamily="34" charset="0"/>
            </a:endParaRPr>
          </a:p>
          <a:p>
            <a:r>
              <a:rPr lang="en-US" sz="1200" b="1" kern="1200" dirty="0" smtClean="0">
                <a:solidFill>
                  <a:schemeClr val="tx1"/>
                </a:solidFill>
                <a:effectLst/>
                <a:latin typeface="Arial" pitchFamily="34" charset="0"/>
                <a:ea typeface="MS PGothic" panose="020B0600070205080204" pitchFamily="34" charset="-128"/>
                <a:cs typeface="Arial" pitchFamily="34" charset="0"/>
              </a:rPr>
              <a:t>Optional:</a:t>
            </a:r>
          </a:p>
          <a:p>
            <a:r>
              <a:rPr lang="en-US" sz="1200" kern="1200" dirty="0" smtClean="0">
                <a:solidFill>
                  <a:schemeClr val="tx1"/>
                </a:solidFill>
                <a:effectLst/>
                <a:latin typeface="Arial" pitchFamily="34" charset="0"/>
                <a:ea typeface="MS PGothic" panose="020B0600070205080204" pitchFamily="34" charset="-128"/>
                <a:cs typeface="Arial" pitchFamily="34" charset="0"/>
              </a:rPr>
              <a:t>Are there any thoughts about how we broke up into groups by using the sensory bins and letters? How might you use something like this with your students</a:t>
            </a:r>
            <a:r>
              <a:rPr lang="en-US" sz="1200" b="0" kern="1200" dirty="0" smtClean="0">
                <a:solidFill>
                  <a:schemeClr val="tx1"/>
                </a:solidFill>
                <a:effectLst/>
                <a:latin typeface="Arial" pitchFamily="34" charset="0"/>
                <a:ea typeface="MS PGothic" panose="020B0600070205080204" pitchFamily="34" charset="-128"/>
                <a:cs typeface="Arial" pitchFamily="34" charset="0"/>
              </a:rPr>
              <a:t>?</a:t>
            </a:r>
            <a:r>
              <a:rPr lang="en-US" b="0" dirty="0" smtClean="0">
                <a:effectLst/>
              </a:rPr>
              <a:t> </a:t>
            </a:r>
            <a:endParaRPr lang="en-US" sz="1200" b="0" kern="1200" dirty="0" smtClean="0">
              <a:solidFill>
                <a:schemeClr val="tx1"/>
              </a:solidFill>
              <a:effectLst/>
              <a:latin typeface="Arial" pitchFamily="34" charset="0"/>
              <a:ea typeface="MS PGothic" panose="020B0600070205080204" pitchFamily="34" charset="-128"/>
              <a:cs typeface="Arial" pitchFamily="34" charset="0"/>
            </a:endParaRPr>
          </a:p>
          <a:p>
            <a:endParaRPr lang="en-US" b="1" dirty="0"/>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19</a:t>
            </a:fld>
            <a:endParaRPr lang="en-US" altLang="en-US" dirty="0"/>
          </a:p>
        </p:txBody>
      </p:sp>
    </p:spTree>
    <p:extLst>
      <p:ext uri="{BB962C8B-B14F-4D97-AF65-F5344CB8AC3E}">
        <p14:creationId xmlns:p14="http://schemas.microsoft.com/office/powerpoint/2010/main" val="2448598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2" name="Notes Placeholder 2"/>
          <p:cNvSpPr>
            <a:spLocks noGrp="1"/>
          </p:cNvSpPr>
          <p:nvPr>
            <p:ph type="body" idx="1"/>
          </p:nvPr>
        </p:nvSpPr>
        <p:spPr bwMode="auto">
          <a:xfrm>
            <a:off x="685800" y="4343399"/>
            <a:ext cx="5486400" cy="43418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r>
              <a:rPr lang="en-US" kern="1200" dirty="0" smtClean="0">
                <a:solidFill>
                  <a:schemeClr val="tx1"/>
                </a:solidFill>
                <a:effectLst/>
              </a:rPr>
              <a:t>Activity 1: What do you remember? (Share and Compare)	 </a:t>
            </a:r>
          </a:p>
          <a:p>
            <a:endParaRPr lang="en-US" b="0" kern="1200" dirty="0" smtClean="0">
              <a:solidFill>
                <a:schemeClr val="tx1"/>
              </a:solidFill>
              <a:effectLst/>
            </a:endParaRPr>
          </a:p>
          <a:p>
            <a:r>
              <a:rPr lang="en-US" b="1" kern="1200" dirty="0" smtClean="0">
                <a:solidFill>
                  <a:schemeClr val="tx1"/>
                </a:solidFill>
                <a:effectLst/>
              </a:rPr>
              <a:t>Background Information:</a:t>
            </a:r>
          </a:p>
          <a:p>
            <a:pPr marL="0" marR="0" indent="0" algn="l" defTabSz="457200" rtl="0" eaLnBrk="0" fontAlgn="base" latinLnBrk="0" hangingPunct="0">
              <a:spcAft>
                <a:spcPct val="0"/>
              </a:spcAft>
              <a:buClrTx/>
              <a:buSzTx/>
              <a:buFontTx/>
              <a:buNone/>
              <a:tabLst/>
              <a:defRPr/>
            </a:pPr>
            <a:r>
              <a:rPr lang="en-US" kern="1200" baseline="0" dirty="0" smtClean="0">
                <a:solidFill>
                  <a:schemeClr val="tx1"/>
                </a:solidFill>
                <a:effectLst/>
              </a:rPr>
              <a:t>Intent: Use listening and speaking skills while greeting and sharing ELD experiences that connect the content of the day to personal life experiences.</a:t>
            </a:r>
          </a:p>
          <a:p>
            <a:pPr marL="0" marR="0" indent="0" algn="l" defTabSz="457200" rtl="0" eaLnBrk="0" fontAlgn="base" latinLnBrk="0" hangingPunct="0">
              <a:spcAft>
                <a:spcPct val="0"/>
              </a:spcAft>
              <a:buClrTx/>
              <a:buSzTx/>
              <a:buFontTx/>
              <a:buNone/>
              <a:tabLst/>
              <a:defRPr/>
            </a:pPr>
            <a:endParaRPr lang="en-US" kern="1200" baseline="0" dirty="0" smtClean="0">
              <a:solidFill>
                <a:schemeClr val="tx1"/>
              </a:solidFill>
              <a:effectLst/>
            </a:endParaRPr>
          </a:p>
          <a:p>
            <a:pPr marL="0" marR="0" indent="0" algn="l" defTabSz="457200" rtl="0" eaLnBrk="0" fontAlgn="base" latinLnBrk="0" hangingPunct="0">
              <a:spcAft>
                <a:spcPct val="0"/>
              </a:spcAft>
              <a:buClrTx/>
              <a:buSzTx/>
              <a:buFontTx/>
              <a:buNone/>
              <a:tabLst/>
              <a:defRPr/>
            </a:pPr>
            <a:r>
              <a:rPr lang="en-US" kern="1200" baseline="0" dirty="0" smtClean="0">
                <a:solidFill>
                  <a:schemeClr val="tx1"/>
                </a:solidFill>
                <a:effectLst/>
              </a:rPr>
              <a:t>Materials Required: </a:t>
            </a:r>
            <a:r>
              <a:rPr lang="en-US" kern="1200" dirty="0" smtClean="0">
                <a:solidFill>
                  <a:schemeClr val="tx1"/>
                </a:solidFill>
                <a:effectLst/>
              </a:rPr>
              <a:t>PPT slide;</a:t>
            </a:r>
            <a:r>
              <a:rPr lang="en-US" kern="1200" baseline="0" dirty="0" smtClean="0">
                <a:solidFill>
                  <a:schemeClr val="tx1"/>
                </a:solidFill>
                <a:effectLst/>
              </a:rPr>
              <a:t> </a:t>
            </a:r>
            <a:r>
              <a:rPr lang="en-US" kern="1200" dirty="0" smtClean="0">
                <a:solidFill>
                  <a:schemeClr val="tx1"/>
                </a:solidFill>
                <a:effectLst/>
              </a:rPr>
              <a:t>Tablemates/Partners;</a:t>
            </a:r>
            <a:r>
              <a:rPr lang="en-US" kern="1200" baseline="0" dirty="0" smtClean="0">
                <a:solidFill>
                  <a:schemeClr val="tx1"/>
                </a:solidFill>
                <a:effectLst/>
              </a:rPr>
              <a:t> </a:t>
            </a:r>
            <a:r>
              <a:rPr lang="en-US" kern="1200" dirty="0" smtClean="0">
                <a:solidFill>
                  <a:schemeClr val="tx1"/>
                </a:solidFill>
                <a:effectLst/>
              </a:rPr>
              <a:t>Literacy Memory Cards (printed on card stock and cut apart)                                                                          </a:t>
            </a:r>
          </a:p>
          <a:p>
            <a:endParaRPr lang="en-US" b="0" kern="1200" dirty="0" smtClean="0">
              <a:solidFill>
                <a:schemeClr val="tx1"/>
              </a:solidFill>
              <a:effectLst/>
            </a:endParaRPr>
          </a:p>
          <a:p>
            <a:r>
              <a:rPr lang="en-US" b="0" kern="1200" dirty="0" smtClean="0">
                <a:solidFill>
                  <a:schemeClr val="tx1"/>
                </a:solidFill>
                <a:effectLst/>
              </a:rPr>
              <a:t>Direct</a:t>
            </a:r>
            <a:r>
              <a:rPr lang="en-US" b="0" kern="1200" baseline="0" dirty="0" smtClean="0">
                <a:solidFill>
                  <a:schemeClr val="tx1"/>
                </a:solidFill>
                <a:effectLst/>
              </a:rPr>
              <a:t> participants’ attention to the Literacy Memory Cards.</a:t>
            </a:r>
          </a:p>
          <a:p>
            <a:endParaRPr lang="en-US" kern="1200" dirty="0" smtClean="0">
              <a:solidFill>
                <a:schemeClr val="tx1"/>
              </a:solidFill>
              <a:effectLst/>
            </a:endParaRPr>
          </a:p>
          <a:p>
            <a:pPr marL="0" marR="0" indent="0" algn="l" defTabSz="457200" rtl="0" eaLnBrk="0" fontAlgn="base" latinLnBrk="0" hangingPunct="0">
              <a:spcAft>
                <a:spcPct val="0"/>
              </a:spcAft>
              <a:buClrTx/>
              <a:buSzTx/>
              <a:buFontTx/>
              <a:buNone/>
              <a:tabLst/>
              <a:defRPr/>
            </a:pPr>
            <a:r>
              <a:rPr lang="en-US" b="1" kern="1200" dirty="0" smtClean="0">
                <a:solidFill>
                  <a:schemeClr val="tx1"/>
                </a:solidFill>
                <a:effectLst/>
              </a:rPr>
              <a:t>Presenter Remarks:</a:t>
            </a:r>
            <a:br>
              <a:rPr lang="en-US" b="1" kern="1200" dirty="0" smtClean="0">
                <a:solidFill>
                  <a:schemeClr val="tx1"/>
                </a:solidFill>
                <a:effectLst/>
              </a:rPr>
            </a:br>
            <a:r>
              <a:rPr lang="en-US" kern="1200" dirty="0" smtClean="0">
                <a:solidFill>
                  <a:schemeClr val="tx1"/>
                </a:solidFill>
                <a:effectLst/>
              </a:rPr>
              <a:t>These</a:t>
            </a:r>
            <a:r>
              <a:rPr lang="en-US" kern="1200" baseline="0" dirty="0" smtClean="0">
                <a:solidFill>
                  <a:schemeClr val="tx1"/>
                </a:solidFill>
                <a:effectLst/>
              </a:rPr>
              <a:t> </a:t>
            </a:r>
            <a:r>
              <a:rPr lang="en-US" kern="1200" dirty="0" smtClean="0">
                <a:solidFill>
                  <a:schemeClr val="tx1"/>
                </a:solidFill>
                <a:effectLst/>
              </a:rPr>
              <a:t>cards are marked with various literacy experiences that may relate to different reading skills.</a:t>
            </a:r>
            <a:r>
              <a:rPr lang="en-US" kern="1200" baseline="0" dirty="0" smtClean="0">
                <a:solidFill>
                  <a:schemeClr val="tx1"/>
                </a:solidFill>
                <a:effectLst/>
              </a:rPr>
              <a:t> P</a:t>
            </a:r>
            <a:r>
              <a:rPr lang="en-US" kern="1200" dirty="0" smtClean="0">
                <a:solidFill>
                  <a:schemeClr val="tx1"/>
                </a:solidFill>
                <a:effectLst/>
              </a:rPr>
              <a:t>lease choose a card that sparks a personal memory</a:t>
            </a:r>
            <a:r>
              <a:rPr lang="en-US" kern="1200" baseline="0" dirty="0" smtClean="0">
                <a:solidFill>
                  <a:schemeClr val="tx1"/>
                </a:solidFill>
                <a:effectLst/>
              </a:rPr>
              <a:t> and take a moment to focus on that memory.  </a:t>
            </a:r>
          </a:p>
          <a:p>
            <a:pPr marL="0" marR="0" indent="0" algn="l" defTabSz="457200" rtl="0" eaLnBrk="0" fontAlgn="base" latinLnBrk="0" hangingPunct="0">
              <a:spcAft>
                <a:spcPct val="0"/>
              </a:spcAft>
              <a:buClrTx/>
              <a:buSzTx/>
              <a:buFontTx/>
              <a:buNone/>
              <a:tabLst/>
              <a:defRPr/>
            </a:pPr>
            <a:endParaRPr lang="en-US" kern="1200" dirty="0" smtClean="0">
              <a:solidFill>
                <a:schemeClr val="tx1"/>
              </a:solidFill>
              <a:effectLst/>
            </a:endParaRPr>
          </a:p>
          <a:p>
            <a:pPr marL="0" marR="0" indent="0" algn="l" defTabSz="457200" rtl="0" eaLnBrk="0" fontAlgn="base" latinLnBrk="0" hangingPunct="0">
              <a:spcAft>
                <a:spcPct val="0"/>
              </a:spcAft>
              <a:buClrTx/>
              <a:buSzTx/>
              <a:buFontTx/>
              <a:buNone/>
              <a:tabLst/>
              <a:defRPr/>
            </a:pPr>
            <a:r>
              <a:rPr lang="en-US" kern="1200" dirty="0" smtClean="0">
                <a:solidFill>
                  <a:schemeClr val="tx1"/>
                </a:solidFill>
                <a:effectLst/>
              </a:rPr>
              <a:t>Now</a:t>
            </a:r>
            <a:r>
              <a:rPr lang="en-US" kern="1200" baseline="0" dirty="0" smtClean="0">
                <a:solidFill>
                  <a:schemeClr val="tx1"/>
                </a:solidFill>
                <a:effectLst/>
              </a:rPr>
              <a:t> </a:t>
            </a:r>
            <a:r>
              <a:rPr lang="en-US" kern="1200" dirty="0" smtClean="0">
                <a:solidFill>
                  <a:schemeClr val="tx1"/>
                </a:solidFill>
                <a:effectLst/>
              </a:rPr>
              <a:t>find someone who chose the same card as you and exchange memories with them.</a:t>
            </a:r>
            <a:r>
              <a:rPr lang="en-US" kern="1200" baseline="0" dirty="0" smtClean="0">
                <a:solidFill>
                  <a:schemeClr val="tx1"/>
                </a:solidFill>
                <a:effectLst/>
              </a:rPr>
              <a:t> Remember to discuss </a:t>
            </a:r>
            <a:r>
              <a:rPr lang="en-US" kern="1200" dirty="0" smtClean="0">
                <a:solidFill>
                  <a:schemeClr val="tx1"/>
                </a:solidFill>
                <a:effectLst/>
              </a:rPr>
              <a:t>how the memory makes you feel, who is included in the memory, and why the memory is special.</a:t>
            </a:r>
            <a:r>
              <a:rPr lang="en-US" kern="1200" baseline="0" dirty="0" smtClean="0">
                <a:solidFill>
                  <a:schemeClr val="tx1"/>
                </a:solidFill>
                <a:effectLst/>
              </a:rPr>
              <a:t> </a:t>
            </a:r>
            <a:r>
              <a:rPr lang="en-US" kern="1200" dirty="0" smtClean="0">
                <a:solidFill>
                  <a:schemeClr val="tx1"/>
                </a:solidFill>
                <a:effectLst/>
              </a:rPr>
              <a:t>(Allow at least five minutes for exchange.</a:t>
            </a:r>
            <a:r>
              <a:rPr lang="en-US" kern="1200" baseline="0" dirty="0" smtClean="0">
                <a:solidFill>
                  <a:schemeClr val="tx1"/>
                </a:solidFill>
                <a:effectLst/>
              </a:rPr>
              <a:t> W</a:t>
            </a:r>
            <a:r>
              <a:rPr lang="en-US" kern="1200" dirty="0" smtClean="0">
                <a:solidFill>
                  <a:schemeClr val="tx1"/>
                </a:solidFill>
                <a:effectLst/>
              </a:rPr>
              <a:t>ait for conversation to slow before moving on.).</a:t>
            </a:r>
          </a:p>
          <a:p>
            <a:endParaRPr lang="en-US" kern="1200" dirty="0" smtClean="0">
              <a:solidFill>
                <a:schemeClr val="tx1"/>
              </a:solidFill>
              <a:effectLst/>
            </a:endParaRPr>
          </a:p>
          <a:p>
            <a:endParaRPr lang="en-US" kern="1200" dirty="0" smtClean="0">
              <a:solidFill>
                <a:schemeClr val="tx1"/>
              </a:solidFill>
              <a:effectLst/>
            </a:endParaRPr>
          </a:p>
          <a:p>
            <a:endParaRPr lang="en-US" kern="1200" dirty="0" smtClean="0">
              <a:solidFill>
                <a:schemeClr val="tx1"/>
              </a:solidFill>
              <a:effectLst/>
            </a:endParaRPr>
          </a:p>
          <a:p>
            <a:endParaRPr lang="en-US" kern="1200" dirty="0" smtClean="0">
              <a:solidFill>
                <a:schemeClr val="tx1"/>
              </a:solidFill>
              <a:effectLst/>
            </a:endParaRPr>
          </a:p>
        </p:txBody>
      </p:sp>
      <p:sp>
        <p:nvSpPr>
          <p:cNvPr id="614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EAEB6A6-D87A-2642-9FF3-4A4262B2740E}" type="slidenum">
              <a:rPr lang="en-US" sz="1200">
                <a:cs typeface="Arial" charset="0"/>
              </a:rPr>
              <a:pPr/>
              <a:t>2</a:t>
            </a:fld>
            <a:endParaRPr lang="en-US" sz="1200" dirty="0">
              <a:cs typeface="Arial" charset="0"/>
            </a:endParaRPr>
          </a:p>
        </p:txBody>
      </p:sp>
    </p:spTree>
    <p:extLst>
      <p:ext uri="{BB962C8B-B14F-4D97-AF65-F5344CB8AC3E}">
        <p14:creationId xmlns:p14="http://schemas.microsoft.com/office/powerpoint/2010/main" val="2578698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spcBef>
                <a:spcPts val="0"/>
              </a:spcBef>
              <a:spcAft>
                <a:spcPts val="0"/>
              </a:spcAft>
            </a:pPr>
            <a:r>
              <a:rPr lang="en-US" b="1" dirty="0" smtClean="0"/>
              <a:t>Background Information:</a:t>
            </a:r>
          </a:p>
          <a:p>
            <a:pPr lvl="0">
              <a:spcBef>
                <a:spcPts val="0"/>
              </a:spcBef>
              <a:spcAft>
                <a:spcPts val="0"/>
              </a:spcAft>
            </a:pPr>
            <a:r>
              <a:rPr lang="en-US" b="0" dirty="0" smtClean="0"/>
              <a:t>Use Handout 1b: English-Language Development Reading </a:t>
            </a:r>
            <a:r>
              <a:rPr lang="en-US" b="0" dirty="0" smtClean="0"/>
              <a:t>Map.</a:t>
            </a:r>
            <a:endParaRPr lang="en-US" b="0" dirty="0" smtClean="0"/>
          </a:p>
          <a:p>
            <a:pPr lvl="0">
              <a:spcBef>
                <a:spcPts val="0"/>
              </a:spcBef>
              <a:spcAft>
                <a:spcPts val="0"/>
              </a:spcAft>
            </a:pPr>
            <a:endParaRPr lang="en-US" b="1" dirty="0" smtClean="0"/>
          </a:p>
          <a:p>
            <a:pPr lvl="0">
              <a:spcBef>
                <a:spcPts val="0"/>
              </a:spcBef>
              <a:spcAft>
                <a:spcPts val="0"/>
              </a:spcAft>
            </a:pPr>
            <a:r>
              <a:rPr lang="en-US" b="1" dirty="0" smtClean="0"/>
              <a:t>Presenter Remarks:</a:t>
            </a:r>
            <a:r>
              <a:rPr lang="en-US" dirty="0" smtClean="0"/>
              <a:t/>
            </a:r>
            <a:br>
              <a:rPr lang="en-US" dirty="0" smtClean="0"/>
            </a:br>
            <a:r>
              <a:rPr lang="en-US" dirty="0" smtClean="0"/>
              <a:t>We </a:t>
            </a:r>
            <a:r>
              <a:rPr lang="en-US" baseline="0" dirty="0" smtClean="0"/>
              <a:t>have explored that unlike the other domains—where the foundations are based on age (48 and 60 months)—the ELD domain foundations are organized based on experience (beginning, middle, and later).  We also need to understand the structure of each strand within the domain. </a:t>
            </a:r>
          </a:p>
          <a:p>
            <a:pPr lvl="0">
              <a:spcBef>
                <a:spcPts val="0"/>
              </a:spcBef>
              <a:spcAft>
                <a:spcPts val="0"/>
              </a:spcAft>
            </a:pPr>
            <a:endParaRPr lang="en-US" baseline="0" dirty="0" smtClean="0"/>
          </a:p>
          <a:p>
            <a:pPr lvl="0">
              <a:spcBef>
                <a:spcPts val="0"/>
              </a:spcBef>
              <a:spcAft>
                <a:spcPts val="0"/>
              </a:spcAft>
            </a:pPr>
            <a:r>
              <a:rPr lang="en-US" baseline="0" dirty="0" smtClean="0"/>
              <a:t>On the slide is a list of each </a:t>
            </a:r>
            <a:r>
              <a:rPr lang="en-US" baseline="0" dirty="0" err="1" smtClean="0"/>
              <a:t>substrand</a:t>
            </a:r>
            <a:r>
              <a:rPr lang="en-US" baseline="0" dirty="0" smtClean="0"/>
              <a:t> within the Reading strand. Connected to each </a:t>
            </a:r>
            <a:r>
              <a:rPr lang="en-US" baseline="0" dirty="0" err="1" smtClean="0"/>
              <a:t>substrand</a:t>
            </a:r>
            <a:r>
              <a:rPr lang="en-US" baseline="0" dirty="0" smtClean="0"/>
              <a:t> are the </a:t>
            </a:r>
            <a:r>
              <a:rPr lang="en-US" baseline="0" dirty="0" err="1" smtClean="0"/>
              <a:t>substrand’s</a:t>
            </a:r>
            <a:r>
              <a:rPr lang="en-US" baseline="0" dirty="0" smtClean="0"/>
              <a:t> relevant focus areas. Beneath the focus areas are foundations and developmental levels. </a:t>
            </a:r>
            <a:endParaRPr lang="en-US" b="0" baseline="0" dirty="0" smtClean="0"/>
          </a:p>
          <a:p>
            <a:pPr marL="0" marR="0" indent="0" algn="l" defTabSz="457200" rtl="0" eaLnBrk="0" fontAlgn="base" latinLnBrk="0" hangingPunct="0">
              <a:lnSpc>
                <a:spcPct val="100000"/>
              </a:lnSpc>
              <a:spcBef>
                <a:spcPts val="0"/>
              </a:spcBef>
              <a:spcAft>
                <a:spcPts val="0"/>
              </a:spcAft>
              <a:buClrTx/>
              <a:buSzTx/>
              <a:buFontTx/>
              <a:buNone/>
              <a:tabLst/>
              <a:defRPr/>
            </a:pPr>
            <a:endParaRPr lang="en-US" kern="1200" baseline="0" dirty="0" smtClean="0">
              <a:solidFill>
                <a:srgbClr val="000000"/>
              </a:solidFill>
              <a:effectLst/>
            </a:endParaRPr>
          </a:p>
          <a:p>
            <a:pPr marL="0" marR="0" indent="0" algn="l" defTabSz="457200" rtl="0" eaLnBrk="0" fontAlgn="base" latinLnBrk="0" hangingPunct="0">
              <a:lnSpc>
                <a:spcPct val="100000"/>
              </a:lnSpc>
              <a:spcBef>
                <a:spcPts val="0"/>
              </a:spcBef>
              <a:spcAft>
                <a:spcPts val="0"/>
              </a:spcAft>
              <a:buClrTx/>
              <a:buSzTx/>
              <a:buFontTx/>
              <a:buNone/>
              <a:tabLst/>
              <a:defRPr/>
            </a:pPr>
            <a:r>
              <a:rPr lang="en-US" b="0" kern="1200" baseline="0" dirty="0" smtClean="0">
                <a:solidFill>
                  <a:srgbClr val="000000"/>
                </a:solidFill>
                <a:effectLst/>
              </a:rPr>
              <a:t>Consider for example </a:t>
            </a:r>
            <a:r>
              <a:rPr lang="en-US" b="0" kern="1200" baseline="0" dirty="0" err="1" smtClean="0">
                <a:solidFill>
                  <a:srgbClr val="000000"/>
                </a:solidFill>
                <a:effectLst/>
              </a:rPr>
              <a:t>substrand</a:t>
            </a:r>
            <a:r>
              <a:rPr lang="en-US" kern="1200" baseline="0" dirty="0" smtClean="0">
                <a:solidFill>
                  <a:srgbClr val="000000"/>
                </a:solidFill>
                <a:effectLst/>
              </a:rPr>
              <a:t> </a:t>
            </a:r>
            <a:r>
              <a:rPr lang="en-US" sz="1200" b="1" kern="1200" dirty="0" smtClean="0">
                <a:solidFill>
                  <a:schemeClr val="tx1"/>
                </a:solidFill>
                <a:effectLst/>
                <a:latin typeface="Arial" pitchFamily="34" charset="0"/>
                <a:ea typeface="MS PGothic" panose="020B0600070205080204" pitchFamily="34" charset="-128"/>
                <a:cs typeface="Arial" pitchFamily="34" charset="0"/>
              </a:rPr>
              <a:t>6.0 Children demonstrate phonological awareness</a:t>
            </a:r>
            <a:r>
              <a:rPr lang="en-US" sz="1200" b="1" kern="1200" baseline="0" dirty="0" smtClean="0">
                <a:solidFill>
                  <a:schemeClr val="tx1"/>
                </a:solidFill>
                <a:effectLst/>
                <a:latin typeface="Arial" pitchFamily="34" charset="0"/>
                <a:ea typeface="MS PGothic" panose="020B0600070205080204" pitchFamily="34" charset="-128"/>
                <a:cs typeface="Arial" pitchFamily="34" charset="0"/>
              </a:rPr>
              <a:t> I am reminded of all my favorite silly songs that play with language. And when I read the third example in the middle level </a:t>
            </a:r>
            <a:r>
              <a:rPr lang="en-US" sz="1200" b="1" i="1" kern="1200" baseline="0" dirty="0" smtClean="0">
                <a:solidFill>
                  <a:schemeClr val="tx1"/>
                </a:solidFill>
                <a:effectLst/>
                <a:latin typeface="Arial" pitchFamily="34" charset="0"/>
                <a:ea typeface="MS PGothic" panose="020B0600070205080204" pitchFamily="34" charset="-128"/>
                <a:cs typeface="Arial" pitchFamily="34" charset="0"/>
              </a:rPr>
              <a:t>“</a:t>
            </a:r>
            <a:r>
              <a:rPr lang="en-US" sz="1200" i="1" kern="1200" dirty="0" smtClean="0">
                <a:solidFill>
                  <a:schemeClr val="tx1"/>
                </a:solidFill>
                <a:effectLst/>
                <a:latin typeface="Arial" pitchFamily="34" charset="0"/>
                <a:ea typeface="MS PGothic" panose="020B0600070205080204" pitchFamily="34" charset="-128"/>
                <a:cs typeface="Arial" pitchFamily="34" charset="0"/>
              </a:rPr>
              <a:t>Participates in activities, such as games and songs, that stress sounds in English (e.g., sings along to “The Ants Go Marching” or “This Old Man” with peers while marching outside).” </a:t>
            </a:r>
          </a:p>
          <a:p>
            <a:pPr marL="0" marR="0" indent="0" algn="l" defTabSz="457200" rtl="0" eaLnBrk="0" fontAlgn="base" latinLnBrk="0" hangingPunct="0">
              <a:lnSpc>
                <a:spcPct val="100000"/>
              </a:lnSpc>
              <a:spcBef>
                <a:spcPts val="0"/>
              </a:spcBef>
              <a:spcAft>
                <a:spcPts val="0"/>
              </a:spcAft>
              <a:buClrTx/>
              <a:buSzTx/>
              <a:buFontTx/>
              <a:buNone/>
              <a:tabLst/>
              <a:defRPr/>
            </a:pPr>
            <a:endParaRPr lang="en-US" sz="1200" i="1" kern="1200" baseline="0" dirty="0" smtClean="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ts val="0"/>
              </a:spcBef>
              <a:spcAft>
                <a:spcPts val="0"/>
              </a:spcAft>
              <a:buClrTx/>
              <a:buSzTx/>
              <a:buFontTx/>
              <a:buNone/>
              <a:tabLst/>
              <a:defRPr/>
            </a:pPr>
            <a:r>
              <a:rPr lang="en-US" sz="1200" i="0" kern="1200" baseline="0" dirty="0" smtClean="0">
                <a:solidFill>
                  <a:srgbClr val="000000"/>
                </a:solidFill>
                <a:effectLst/>
                <a:latin typeface="Arial" pitchFamily="34" charset="0"/>
                <a:ea typeface="MS PGothic" panose="020B0600070205080204" pitchFamily="34" charset="-128"/>
                <a:cs typeface="Arial" pitchFamily="34" charset="0"/>
              </a:rPr>
              <a:t>W</a:t>
            </a:r>
            <a:r>
              <a:rPr lang="en-US" kern="1200" baseline="0" dirty="0" smtClean="0">
                <a:solidFill>
                  <a:srgbClr val="000000"/>
                </a:solidFill>
                <a:effectLst/>
              </a:rPr>
              <a:t>hen I read the </a:t>
            </a:r>
            <a:r>
              <a:rPr lang="en-US" kern="1200" baseline="0" dirty="0" err="1" smtClean="0">
                <a:solidFill>
                  <a:srgbClr val="000000"/>
                </a:solidFill>
                <a:effectLst/>
              </a:rPr>
              <a:t>substrand</a:t>
            </a:r>
            <a:r>
              <a:rPr lang="en-US" kern="1200" baseline="0" dirty="0" smtClean="0">
                <a:solidFill>
                  <a:srgbClr val="000000"/>
                </a:solidFill>
                <a:effectLst/>
              </a:rPr>
              <a:t>, </a:t>
            </a:r>
            <a:r>
              <a:rPr lang="en-US" sz="1200" kern="1200" dirty="0" smtClean="0">
                <a:solidFill>
                  <a:schemeClr val="tx1"/>
                </a:solidFill>
                <a:effectLst/>
                <a:latin typeface="Arial" pitchFamily="34" charset="0"/>
                <a:ea typeface="MS PGothic" panose="020B0600070205080204" pitchFamily="34" charset="-128"/>
                <a:cs typeface="Arial" pitchFamily="34" charset="0"/>
              </a:rPr>
              <a:t>I</a:t>
            </a:r>
            <a:r>
              <a:rPr lang="en-US" sz="1200" kern="1200" baseline="0" dirty="0" smtClean="0">
                <a:solidFill>
                  <a:schemeClr val="tx1"/>
                </a:solidFill>
                <a:effectLst/>
                <a:latin typeface="Arial" pitchFamily="34" charset="0"/>
                <a:ea typeface="MS PGothic" panose="020B0600070205080204" pitchFamily="34" charset="-128"/>
                <a:cs typeface="Arial" pitchFamily="34" charset="0"/>
              </a:rPr>
              <a:t> have a vivid memory of one of my first students William whose home language was Punjabi. He would always become very excited when we sang Wheels on the Bus as a class and would sing along with the chorus as loudly as he could. So I would circle this example on my handout. </a:t>
            </a:r>
          </a:p>
          <a:p>
            <a:pPr marL="0" marR="0" indent="0" algn="l" defTabSz="457200" rtl="0" eaLnBrk="0" fontAlgn="base" latinLnBrk="0" hangingPunct="0">
              <a:lnSpc>
                <a:spcPct val="100000"/>
              </a:lnSpc>
              <a:spcBef>
                <a:spcPts val="0"/>
              </a:spcBef>
              <a:spcAft>
                <a:spcPts val="0"/>
              </a:spcAft>
              <a:buClrTx/>
              <a:buSzTx/>
              <a:buFontTx/>
              <a:buNone/>
              <a:tabLst/>
              <a:defRPr/>
            </a:pPr>
            <a:endParaRPr lang="en-US" sz="1200" kern="1200" baseline="0" dirty="0" smtClean="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ts val="0"/>
              </a:spcBef>
              <a:spcAft>
                <a:spcPts val="0"/>
              </a:spcAft>
              <a:buClrTx/>
              <a:buSzTx/>
              <a:buFontTx/>
              <a:buNone/>
              <a:tabLst/>
              <a:defRPr/>
            </a:pPr>
            <a:r>
              <a:rPr lang="en-US" sz="1200" kern="1200" baseline="0" dirty="0" smtClean="0">
                <a:solidFill>
                  <a:schemeClr val="tx1"/>
                </a:solidFill>
                <a:effectLst/>
                <a:latin typeface="Arial" pitchFamily="34" charset="0"/>
                <a:ea typeface="MS PGothic" panose="020B0600070205080204" pitchFamily="34" charset="-128"/>
                <a:cs typeface="Arial" pitchFamily="34" charset="0"/>
              </a:rPr>
              <a:t>You have 10 minutes to read and circle. </a:t>
            </a:r>
          </a:p>
          <a:p>
            <a:pPr marL="0" marR="0" indent="0" algn="l" defTabSz="457200" rtl="0" eaLnBrk="0" fontAlgn="base" latinLnBrk="0" hangingPunct="0">
              <a:lnSpc>
                <a:spcPct val="100000"/>
              </a:lnSpc>
              <a:spcBef>
                <a:spcPts val="0"/>
              </a:spcBef>
              <a:spcAft>
                <a:spcPts val="0"/>
              </a:spcAft>
              <a:buClrTx/>
              <a:buSzTx/>
              <a:buFontTx/>
              <a:buNone/>
              <a:tabLst/>
              <a:defRPr/>
            </a:pPr>
            <a:endParaRPr lang="en-US" sz="1200" kern="1200" baseline="0" dirty="0" smtClean="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ts val="0"/>
              </a:spcBef>
              <a:spcAft>
                <a:spcPts val="0"/>
              </a:spcAft>
              <a:buClrTx/>
              <a:buSzTx/>
              <a:buFontTx/>
              <a:buNone/>
              <a:tabLst/>
              <a:defRPr/>
            </a:pPr>
            <a:r>
              <a:rPr lang="en-US" sz="1200" b="1" kern="1200" baseline="0" dirty="0" smtClean="0">
                <a:solidFill>
                  <a:schemeClr val="tx1"/>
                </a:solidFill>
                <a:effectLst/>
                <a:latin typeface="Arial" pitchFamily="34" charset="0"/>
                <a:ea typeface="MS PGothic" panose="020B0600070205080204" pitchFamily="34" charset="-128"/>
                <a:cs typeface="Arial" pitchFamily="34" charset="0"/>
              </a:rPr>
              <a:t>Extra Notes:</a:t>
            </a:r>
            <a:endParaRPr lang="en-US" dirty="0" smtClean="0"/>
          </a:p>
          <a:p>
            <a:pPr marL="114300" marR="0" lvl="0" indent="-114300" eaLnBrk="0" fontAlgn="base" hangingPunct="0">
              <a:spcBef>
                <a:spcPts val="0"/>
              </a:spcBef>
              <a:spcAft>
                <a:spcPts val="0"/>
              </a:spcAft>
              <a:buFont typeface="Symbol" panose="05050102010706020507" pitchFamily="18" charset="2"/>
              <a:buChar char=""/>
              <a:tabLst>
                <a:tab pos="457200" algn="l"/>
              </a:tabLst>
            </a:pPr>
            <a:r>
              <a:rPr lang="en-US" kern="1200" dirty="0" smtClean="0">
                <a:solidFill>
                  <a:srgbClr val="000000"/>
                </a:solidFill>
                <a:effectLst/>
              </a:rPr>
              <a:t>1.0 Children demonstrate an appreciation and enjoyment of reading and literature. </a:t>
            </a:r>
            <a:endParaRPr lang="en-US" dirty="0" smtClean="0">
              <a:effectLst/>
              <a:ea typeface="Times New Roman" panose="02020603050405020304" pitchFamily="18" charset="0"/>
            </a:endParaRPr>
          </a:p>
          <a:p>
            <a:pPr marL="571500" marR="0" lvl="1" indent="-114300" eaLnBrk="0" fontAlgn="base" hangingPunct="0">
              <a:spcBef>
                <a:spcPts val="0"/>
              </a:spcBef>
              <a:spcAft>
                <a:spcPts val="0"/>
              </a:spcAft>
              <a:buFont typeface="Courier New" panose="02070309020205020404" pitchFamily="49" charset="0"/>
              <a:buChar char="o"/>
              <a:tabLst>
                <a:tab pos="914400" algn="l"/>
              </a:tabLst>
            </a:pPr>
            <a:r>
              <a:rPr lang="en-US" i="1" kern="1200" dirty="0" smtClean="0">
                <a:solidFill>
                  <a:srgbClr val="000000"/>
                </a:solidFill>
                <a:effectLst/>
              </a:rPr>
              <a:t>Focus: Participate in read-aloud activity </a:t>
            </a:r>
            <a:endParaRPr lang="en-US" dirty="0" smtClean="0"/>
          </a:p>
          <a:p>
            <a:pPr marL="571500" marR="0" lvl="1" indent="-114300" eaLnBrk="0" fontAlgn="base" hangingPunct="0">
              <a:spcBef>
                <a:spcPts val="0"/>
              </a:spcBef>
              <a:spcAft>
                <a:spcPts val="0"/>
              </a:spcAft>
              <a:buFont typeface="Courier New" panose="02070309020205020404" pitchFamily="49" charset="0"/>
              <a:buChar char="o"/>
              <a:tabLst>
                <a:tab pos="914400" algn="l"/>
              </a:tabLst>
            </a:pPr>
            <a:r>
              <a:rPr lang="en-US" i="1" kern="1200" dirty="0" smtClean="0">
                <a:solidFill>
                  <a:srgbClr val="000000"/>
                </a:solidFill>
                <a:effectLst/>
              </a:rPr>
              <a:t>Focus: Interest in books and reading </a:t>
            </a:r>
            <a:endParaRPr lang="en-US" dirty="0" smtClean="0">
              <a:effectLst/>
              <a:ea typeface="Times New Roman" panose="02020603050405020304" pitchFamily="18" charset="0"/>
            </a:endParaRPr>
          </a:p>
          <a:p>
            <a:pPr marL="114300" marR="0" lvl="0" indent="-114300" eaLnBrk="0" fontAlgn="base" hangingPunct="0">
              <a:spcBef>
                <a:spcPts val="0"/>
              </a:spcBef>
              <a:spcAft>
                <a:spcPts val="0"/>
              </a:spcAft>
              <a:buFont typeface="Symbol" panose="05050102010706020507" pitchFamily="18" charset="2"/>
              <a:buChar char=""/>
            </a:pPr>
            <a:r>
              <a:rPr lang="en-US" kern="1200" dirty="0" smtClean="0">
                <a:solidFill>
                  <a:srgbClr val="000000"/>
                </a:solidFill>
                <a:effectLst/>
              </a:rPr>
              <a:t>2.0 Children show an increasing understanding of book reading. </a:t>
            </a:r>
            <a:endParaRPr lang="en-US" dirty="0" smtClean="0">
              <a:effectLst/>
              <a:ea typeface="Times New Roman" panose="02020603050405020304" pitchFamily="18" charset="0"/>
            </a:endParaRPr>
          </a:p>
          <a:p>
            <a:pPr marL="571500" marR="0" lvl="1" indent="-114300" eaLnBrk="0" fontAlgn="base" hangingPunct="0">
              <a:spcBef>
                <a:spcPts val="0"/>
              </a:spcBef>
              <a:spcAft>
                <a:spcPts val="0"/>
              </a:spcAft>
              <a:buFont typeface="Courier New" panose="02070309020205020404" pitchFamily="49" charset="0"/>
              <a:buChar char="o"/>
            </a:pPr>
            <a:r>
              <a:rPr lang="en-US" i="1" kern="1200" dirty="0" smtClean="0">
                <a:solidFill>
                  <a:srgbClr val="000000"/>
                </a:solidFill>
                <a:effectLst/>
              </a:rPr>
              <a:t>Focus: Personal connections to the story</a:t>
            </a:r>
            <a:endParaRPr lang="en-US" dirty="0" smtClean="0">
              <a:effectLst/>
              <a:ea typeface="Times New Roman" panose="02020603050405020304" pitchFamily="18" charset="0"/>
            </a:endParaRPr>
          </a:p>
          <a:p>
            <a:pPr marL="114300" marR="0" lvl="0" indent="-114300" eaLnBrk="0" fontAlgn="base" hangingPunct="0">
              <a:spcBef>
                <a:spcPts val="0"/>
              </a:spcBef>
              <a:spcAft>
                <a:spcPts val="0"/>
              </a:spcAft>
              <a:buFont typeface="Symbol" panose="05050102010706020507" pitchFamily="18" charset="2"/>
              <a:buChar char=""/>
            </a:pPr>
            <a:r>
              <a:rPr lang="en-US" kern="1200" dirty="0" smtClean="0">
                <a:solidFill>
                  <a:srgbClr val="000000"/>
                </a:solidFill>
                <a:effectLst/>
              </a:rPr>
              <a:t>3.0 Children demonstrate an understanding of print conventions. </a:t>
            </a:r>
            <a:endParaRPr lang="en-US" dirty="0" smtClean="0">
              <a:effectLst/>
              <a:ea typeface="Times New Roman" panose="02020603050405020304" pitchFamily="18" charset="0"/>
            </a:endParaRPr>
          </a:p>
          <a:p>
            <a:pPr marL="571500" marR="0" lvl="1" indent="-114300" eaLnBrk="0" fontAlgn="base" hangingPunct="0">
              <a:spcBef>
                <a:spcPts val="0"/>
              </a:spcBef>
              <a:spcAft>
                <a:spcPts val="0"/>
              </a:spcAft>
              <a:buFont typeface="Courier New" panose="02070309020205020404" pitchFamily="49" charset="0"/>
              <a:buChar char="o"/>
            </a:pPr>
            <a:r>
              <a:rPr lang="en-US" i="1" kern="1200" dirty="0" smtClean="0">
                <a:solidFill>
                  <a:srgbClr val="000000"/>
                </a:solidFill>
                <a:effectLst/>
              </a:rPr>
              <a:t>Focus: Book handling</a:t>
            </a:r>
            <a:endParaRPr lang="en-US" dirty="0" smtClean="0">
              <a:effectLst/>
              <a:ea typeface="Times New Roman" panose="02020603050405020304" pitchFamily="18" charset="0"/>
            </a:endParaRPr>
          </a:p>
          <a:p>
            <a:pPr marL="114300" marR="0" lvl="0" indent="-114300" eaLnBrk="0" fontAlgn="base" hangingPunct="0">
              <a:spcBef>
                <a:spcPts val="0"/>
              </a:spcBef>
              <a:spcAft>
                <a:spcPts val="0"/>
              </a:spcAft>
              <a:buFont typeface="Symbol" panose="05050102010706020507" pitchFamily="18" charset="2"/>
              <a:buChar char=""/>
            </a:pPr>
            <a:r>
              <a:rPr lang="en-US" kern="1200" dirty="0" smtClean="0">
                <a:solidFill>
                  <a:srgbClr val="000000"/>
                </a:solidFill>
                <a:effectLst/>
              </a:rPr>
              <a:t>4.0 Children demonstrate awareness that print carries meaning. </a:t>
            </a:r>
            <a:endParaRPr lang="en-US" dirty="0" smtClean="0">
              <a:effectLst/>
              <a:ea typeface="Times New Roman" panose="02020603050405020304" pitchFamily="18" charset="0"/>
            </a:endParaRPr>
          </a:p>
          <a:p>
            <a:pPr marL="571500" marR="0" lvl="1" indent="-114300" eaLnBrk="0" fontAlgn="base" hangingPunct="0">
              <a:spcBef>
                <a:spcPts val="0"/>
              </a:spcBef>
              <a:spcAft>
                <a:spcPts val="0"/>
              </a:spcAft>
              <a:buFont typeface="Courier New" panose="02070309020205020404" pitchFamily="49" charset="0"/>
              <a:buChar char="o"/>
            </a:pPr>
            <a:r>
              <a:rPr lang="en-US" i="1" kern="1200" dirty="0" smtClean="0">
                <a:solidFill>
                  <a:srgbClr val="000000"/>
                </a:solidFill>
                <a:effectLst/>
              </a:rPr>
              <a:t>Focus: Environmental print</a:t>
            </a:r>
            <a:endParaRPr lang="en-US" dirty="0" smtClean="0">
              <a:effectLst/>
              <a:ea typeface="Times New Roman" panose="02020603050405020304" pitchFamily="18" charset="0"/>
            </a:endParaRPr>
          </a:p>
          <a:p>
            <a:pPr marL="114300" marR="0" lvl="0" indent="-114300" eaLnBrk="0" fontAlgn="base" hangingPunct="0">
              <a:spcBef>
                <a:spcPts val="0"/>
              </a:spcBef>
              <a:spcAft>
                <a:spcPts val="0"/>
              </a:spcAft>
              <a:buFont typeface="Symbol" panose="05050102010706020507" pitchFamily="18" charset="2"/>
              <a:buChar char=""/>
            </a:pPr>
            <a:r>
              <a:rPr lang="en-US" kern="1200" dirty="0" smtClean="0">
                <a:solidFill>
                  <a:srgbClr val="000000"/>
                </a:solidFill>
                <a:effectLst/>
              </a:rPr>
              <a:t>5.0 Children demonstrate progress in their knowledge of the alphabet in English.</a:t>
            </a:r>
            <a:endParaRPr lang="en-US" dirty="0" smtClean="0">
              <a:effectLst/>
              <a:ea typeface="Times New Roman" panose="02020603050405020304" pitchFamily="18" charset="0"/>
            </a:endParaRPr>
          </a:p>
          <a:p>
            <a:pPr marL="571500" marR="0" lvl="1" indent="-114300" eaLnBrk="0" fontAlgn="base" hangingPunct="0">
              <a:spcBef>
                <a:spcPts val="0"/>
              </a:spcBef>
              <a:spcAft>
                <a:spcPts val="0"/>
              </a:spcAft>
              <a:buFont typeface="Courier New" panose="02070309020205020404" pitchFamily="49" charset="0"/>
              <a:buChar char="o"/>
            </a:pPr>
            <a:r>
              <a:rPr lang="en-US" kern="1200" dirty="0" smtClean="0">
                <a:solidFill>
                  <a:srgbClr val="000000"/>
                </a:solidFill>
                <a:effectLst/>
              </a:rPr>
              <a:t>Letter awareness</a:t>
            </a:r>
            <a:endParaRPr lang="en-US" dirty="0" smtClean="0"/>
          </a:p>
          <a:p>
            <a:pPr marL="571500" marR="0" lvl="1" indent="-114300" eaLnBrk="0" fontAlgn="base" hangingPunct="0">
              <a:spcBef>
                <a:spcPts val="0"/>
              </a:spcBef>
              <a:spcAft>
                <a:spcPts val="0"/>
              </a:spcAft>
              <a:buFont typeface="Courier New" panose="02070309020205020404" pitchFamily="49" charset="0"/>
              <a:buChar char="o"/>
            </a:pPr>
            <a:r>
              <a:rPr lang="en-US" kern="1200" dirty="0" smtClean="0">
                <a:solidFill>
                  <a:srgbClr val="000000"/>
                </a:solidFill>
                <a:effectLst/>
              </a:rPr>
              <a:t>Letter recognition</a:t>
            </a:r>
            <a:endParaRPr lang="en-US" dirty="0" smtClean="0">
              <a:effectLst/>
              <a:ea typeface="Times New Roman" panose="02020603050405020304" pitchFamily="18" charset="0"/>
            </a:endParaRPr>
          </a:p>
          <a:p>
            <a:pPr marL="114300" marR="0" lvl="0" indent="-114300" eaLnBrk="0" fontAlgn="base" hangingPunct="0">
              <a:spcBef>
                <a:spcPts val="0"/>
              </a:spcBef>
              <a:spcAft>
                <a:spcPts val="0"/>
              </a:spcAft>
              <a:buFont typeface="Symbol" panose="05050102010706020507" pitchFamily="18" charset="2"/>
              <a:buChar char=""/>
            </a:pPr>
            <a:r>
              <a:rPr lang="en-US" kern="1200" dirty="0" smtClean="0">
                <a:solidFill>
                  <a:srgbClr val="000000"/>
                </a:solidFill>
                <a:effectLst/>
              </a:rPr>
              <a:t>6.0: Children demonstrate phonological awareness. </a:t>
            </a:r>
            <a:endParaRPr lang="en-US" dirty="0" smtClean="0">
              <a:effectLst/>
              <a:ea typeface="Times New Roman" panose="02020603050405020304" pitchFamily="18" charset="0"/>
            </a:endParaRPr>
          </a:p>
          <a:p>
            <a:pPr marL="571500" marR="0" lvl="1" indent="-114300" eaLnBrk="0" fontAlgn="base" hangingPunct="0">
              <a:spcBef>
                <a:spcPts val="0"/>
              </a:spcBef>
              <a:spcAft>
                <a:spcPts val="0"/>
              </a:spcAft>
              <a:buFont typeface="Courier New" panose="02070309020205020404" pitchFamily="49" charset="0"/>
              <a:buChar char="o"/>
            </a:pPr>
            <a:r>
              <a:rPr lang="en-US" kern="1200" dirty="0" smtClean="0">
                <a:solidFill>
                  <a:srgbClr val="000000"/>
                </a:solidFill>
                <a:effectLst/>
              </a:rPr>
              <a:t>Rhyming</a:t>
            </a:r>
            <a:endParaRPr lang="en-US" dirty="0" smtClean="0">
              <a:effectLst/>
              <a:ea typeface="Times New Roman" panose="02020603050405020304" pitchFamily="18" charset="0"/>
            </a:endParaRPr>
          </a:p>
          <a:p>
            <a:pPr marL="0" marR="0">
              <a:spcBef>
                <a:spcPts val="0"/>
              </a:spcBef>
              <a:spcAft>
                <a:spcPts val="0"/>
              </a:spcAft>
            </a:pPr>
            <a:r>
              <a:rPr lang="en-US" dirty="0" smtClean="0">
                <a:effectLst/>
                <a:ea typeface="Calibri" panose="020F0502020204030204" pitchFamily="34" charset="0"/>
              </a:rPr>
              <a:t> </a:t>
            </a:r>
          </a:p>
          <a:p>
            <a:pPr lvl="0"/>
            <a:endParaRPr lang="en-US" b="0" dirty="0" smtClean="0"/>
          </a:p>
          <a:p>
            <a:endParaRPr lang="en-US" b="0"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20</a:t>
            </a:fld>
            <a:endParaRPr lang="en-US" dirty="0"/>
          </a:p>
        </p:txBody>
      </p:sp>
    </p:spTree>
    <p:extLst>
      <p:ext uri="{BB962C8B-B14F-4D97-AF65-F5344CB8AC3E}">
        <p14:creationId xmlns:p14="http://schemas.microsoft.com/office/powerpoint/2010/main" val="1979007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lvl="0">
              <a:spcBef>
                <a:spcPts val="0"/>
              </a:spcBef>
              <a:spcAft>
                <a:spcPts val="0"/>
              </a:spcAft>
            </a:pPr>
            <a:r>
              <a:rPr lang="en-US" b="1" baseline="0" dirty="0" smtClean="0">
                <a:solidFill>
                  <a:schemeClr val="tx1"/>
                </a:solidFill>
              </a:rPr>
              <a:t>Background Information:</a:t>
            </a:r>
          </a:p>
          <a:p>
            <a:pPr lvl="0">
              <a:spcBef>
                <a:spcPts val="0"/>
              </a:spcBef>
              <a:spcAft>
                <a:spcPts val="0"/>
              </a:spcAft>
            </a:pPr>
            <a:r>
              <a:rPr lang="en-US" b="0" baseline="0" dirty="0" smtClean="0">
                <a:solidFill>
                  <a:schemeClr val="tx1"/>
                </a:solidFill>
              </a:rPr>
              <a:t>After inviting volunteers, strategically hold up one of the pigs and say “Who wants to be the __? Which pig is this?” and wait for a volunteer to read the label first, second, or third. Then say, “Ah yes, it says right here ‘the third pig.’” Repeat this type of interaction at least one more time to highlight the use of labels on the puppets. </a:t>
            </a:r>
          </a:p>
          <a:p>
            <a:pPr lvl="0">
              <a:spcBef>
                <a:spcPts val="0"/>
              </a:spcBef>
              <a:spcAft>
                <a:spcPts val="0"/>
              </a:spcAft>
            </a:pPr>
            <a:endParaRPr lang="en-US" b="0" baseline="0" dirty="0" smtClean="0">
              <a:solidFill>
                <a:schemeClr val="tx1"/>
              </a:solidFill>
            </a:endParaRPr>
          </a:p>
          <a:p>
            <a:pPr lvl="0">
              <a:spcBef>
                <a:spcPts val="0"/>
              </a:spcBef>
              <a:spcAft>
                <a:spcPts val="0"/>
              </a:spcAft>
            </a:pPr>
            <a:r>
              <a:rPr lang="en-US" b="1" baseline="0" dirty="0" smtClean="0">
                <a:solidFill>
                  <a:schemeClr val="tx1"/>
                </a:solidFill>
              </a:rPr>
              <a:t>Presenter Remarks: </a:t>
            </a:r>
          </a:p>
          <a:p>
            <a:pPr lvl="0">
              <a:spcBef>
                <a:spcPts val="0"/>
              </a:spcBef>
              <a:spcAft>
                <a:spcPts val="0"/>
              </a:spcAft>
            </a:pPr>
            <a:r>
              <a:rPr lang="en-US" baseline="0" dirty="0" smtClean="0"/>
              <a:t>We are going to experience some parallel process, and as adults, use the same strategies we might use with children (read aloud and re-telling) to support our group understanding of each of the </a:t>
            </a:r>
            <a:r>
              <a:rPr lang="en-US" baseline="0" dirty="0" err="1" smtClean="0"/>
              <a:t>substrands</a:t>
            </a:r>
            <a:r>
              <a:rPr lang="en-US" baseline="0" dirty="0" smtClean="0"/>
              <a:t>, focus areas, and foundations. </a:t>
            </a:r>
          </a:p>
          <a:p>
            <a:pPr lvl="0">
              <a:spcBef>
                <a:spcPts val="0"/>
              </a:spcBef>
              <a:spcAft>
                <a:spcPts val="0"/>
              </a:spcAft>
            </a:pPr>
            <a:endParaRPr lang="en-US" baseline="0" dirty="0" smtClean="0"/>
          </a:p>
          <a:p>
            <a:pPr lvl="0">
              <a:spcBef>
                <a:spcPts val="0"/>
              </a:spcBef>
              <a:spcAft>
                <a:spcPts val="0"/>
              </a:spcAft>
            </a:pPr>
            <a:r>
              <a:rPr lang="en-US" baseline="0" dirty="0" smtClean="0"/>
              <a:t>I would like to invite four or seven volunteers to the front. </a:t>
            </a:r>
          </a:p>
          <a:p>
            <a:pPr lvl="0">
              <a:spcBef>
                <a:spcPts val="0"/>
              </a:spcBef>
              <a:spcAft>
                <a:spcPts val="0"/>
              </a:spcAft>
            </a:pPr>
            <a:endParaRPr lang="en-US" baseline="0" dirty="0" smtClean="0"/>
          </a:p>
          <a:p>
            <a:pPr lvl="0">
              <a:spcBef>
                <a:spcPts val="0"/>
              </a:spcBef>
              <a:spcAft>
                <a:spcPts val="0"/>
              </a:spcAft>
            </a:pPr>
            <a:r>
              <a:rPr lang="en-US" baseline="0" dirty="0" smtClean="0"/>
              <a:t>Thank you. Now each of you choose a character to be. </a:t>
            </a:r>
          </a:p>
          <a:p>
            <a:pPr lvl="0">
              <a:spcBef>
                <a:spcPts val="0"/>
              </a:spcBef>
              <a:spcAft>
                <a:spcPts val="0"/>
              </a:spcAft>
            </a:pPr>
            <a:endParaRPr lang="en-US" baseline="0" dirty="0" smtClean="0"/>
          </a:p>
          <a:p>
            <a:pPr lvl="0">
              <a:spcBef>
                <a:spcPts val="0"/>
              </a:spcBef>
              <a:spcAft>
                <a:spcPts val="0"/>
              </a:spcAft>
            </a:pPr>
            <a:r>
              <a:rPr lang="en-US" baseline="0" dirty="0" smtClean="0"/>
              <a:t>This is a familiar story, so we can pretend that we have experienced multiple read-</a:t>
            </a:r>
            <a:r>
              <a:rPr lang="en-US" baseline="0" dirty="0" err="1" smtClean="0"/>
              <a:t>alouds</a:t>
            </a:r>
            <a:r>
              <a:rPr lang="en-US" baseline="0" dirty="0" smtClean="0"/>
              <a:t> throughout the week. Now we will act it out together. Characters please take your places and begin when you are ready. </a:t>
            </a:r>
          </a:p>
          <a:p>
            <a:pPr lvl="0">
              <a:spcBef>
                <a:spcPts val="0"/>
              </a:spcBef>
              <a:spcAft>
                <a:spcPts val="0"/>
              </a:spcAft>
            </a:pPr>
            <a:endParaRPr lang="en-US" baseline="0" dirty="0" smtClean="0"/>
          </a:p>
          <a:p>
            <a:pPr lvl="0">
              <a:spcBef>
                <a:spcPts val="0"/>
              </a:spcBef>
              <a:spcAft>
                <a:spcPts val="0"/>
              </a:spcAft>
            </a:pPr>
            <a:r>
              <a:rPr lang="en-US" baseline="0" dirty="0" smtClean="0"/>
              <a:t>(Watch while they act out the story). </a:t>
            </a:r>
          </a:p>
          <a:p>
            <a:pPr lvl="0">
              <a:spcBef>
                <a:spcPts val="0"/>
              </a:spcBef>
              <a:spcAft>
                <a:spcPts val="0"/>
              </a:spcAft>
            </a:pPr>
            <a:endParaRPr lang="en-US" baseline="0" dirty="0" smtClean="0"/>
          </a:p>
          <a:p>
            <a:pPr lvl="0">
              <a:spcBef>
                <a:spcPts val="0"/>
              </a:spcBef>
              <a:spcAft>
                <a:spcPts val="0"/>
              </a:spcAft>
            </a:pPr>
            <a:r>
              <a:rPr lang="en-US" baseline="0" dirty="0" smtClean="0"/>
              <a:t>Invite applause for the volunteers and invite them to be seated. </a:t>
            </a:r>
          </a:p>
          <a:p>
            <a:pPr lvl="0">
              <a:spcBef>
                <a:spcPts val="0"/>
              </a:spcBef>
              <a:spcAft>
                <a:spcPts val="0"/>
              </a:spcAft>
            </a:pPr>
            <a:endParaRPr lang="en-US" baseline="0" dirty="0" smtClean="0"/>
          </a:p>
          <a:p>
            <a:pPr lvl="0">
              <a:spcBef>
                <a:spcPts val="0"/>
              </a:spcBef>
              <a:spcAft>
                <a:spcPts val="0"/>
              </a:spcAft>
            </a:pPr>
            <a:r>
              <a:rPr lang="en-US" baseline="0" dirty="0" smtClean="0"/>
              <a:t>Please take out Handout 1B: English-Language Development Reading Map. You will have ten minutes to read each of the foundations and foundation examples in the </a:t>
            </a:r>
            <a:r>
              <a:rPr lang="en-US" baseline="0" dirty="0" err="1" smtClean="0"/>
              <a:t>substrands</a:t>
            </a:r>
            <a:r>
              <a:rPr lang="en-US" baseline="0" dirty="0" smtClean="0"/>
              <a:t> listed. As you, read think about how the foundation may connect to </a:t>
            </a:r>
            <a:r>
              <a:rPr lang="en-US" i="1" baseline="0" dirty="0" smtClean="0"/>
              <a:t>The Three Little Pigs </a:t>
            </a:r>
            <a:r>
              <a:rPr lang="en-US" baseline="0" dirty="0" smtClean="0"/>
              <a:t>demonstration we just experienced. </a:t>
            </a:r>
          </a:p>
          <a:p>
            <a:pPr lvl="0">
              <a:spcBef>
                <a:spcPts val="0"/>
              </a:spcBef>
              <a:spcAft>
                <a:spcPts val="0"/>
              </a:spcAft>
            </a:pPr>
            <a:endParaRPr lang="en-US" baseline="0" dirty="0" smtClean="0"/>
          </a:p>
          <a:p>
            <a:pPr lvl="0">
              <a:spcBef>
                <a:spcPts val="0"/>
              </a:spcBef>
              <a:spcAft>
                <a:spcPts val="0"/>
              </a:spcAft>
            </a:pPr>
            <a:r>
              <a:rPr lang="en-US" baseline="0" dirty="0" smtClean="0"/>
              <a:t>When you have read all of the </a:t>
            </a:r>
            <a:r>
              <a:rPr lang="en-US" baseline="0" dirty="0" err="1" smtClean="0"/>
              <a:t>substrands</a:t>
            </a:r>
            <a:r>
              <a:rPr lang="en-US" baseline="0" dirty="0" smtClean="0"/>
              <a:t>, focus areas, and foundations, share any highlights with your table group. </a:t>
            </a:r>
          </a:p>
          <a:p>
            <a:pPr lvl="0">
              <a:spcBef>
                <a:spcPts val="0"/>
              </a:spcBef>
              <a:spcAft>
                <a:spcPts val="0"/>
              </a:spcAft>
            </a:pPr>
            <a:endParaRPr lang="en-US" baseline="0" dirty="0" smtClean="0"/>
          </a:p>
          <a:p>
            <a:pPr lvl="0">
              <a:spcBef>
                <a:spcPts val="0"/>
              </a:spcBef>
              <a:spcAft>
                <a:spcPts val="0"/>
              </a:spcAft>
            </a:pPr>
            <a:r>
              <a:rPr lang="en-US" b="1" baseline="0" dirty="0" smtClean="0"/>
              <a:t>Extra Notes:  </a:t>
            </a:r>
          </a:p>
          <a:p>
            <a:pPr lvl="0">
              <a:spcBef>
                <a:spcPts val="0"/>
              </a:spcBef>
              <a:spcAft>
                <a:spcPts val="0"/>
              </a:spcAft>
            </a:pPr>
            <a:r>
              <a:rPr lang="en-US" baseline="0" dirty="0" smtClean="0"/>
              <a:t>Use puppets or hats for the characters: 3 little pigs, wolf, and 3 houses if you have 7 volunteers. The puppets and or hats must also have the title of the character printed on the prop in order to utilize environmental print. </a:t>
            </a:r>
          </a:p>
          <a:p>
            <a:pPr lvl="0">
              <a:spcBef>
                <a:spcPts val="0"/>
              </a:spcBef>
              <a:spcAft>
                <a:spcPts val="0"/>
              </a:spcAft>
            </a:pPr>
            <a:endParaRPr lang="en-US" baseline="0" dirty="0" smtClean="0"/>
          </a:p>
          <a:p>
            <a:pPr marL="114300" marR="0" lvl="0" indent="-114300" eaLnBrk="0" fontAlgn="base" hangingPunct="0">
              <a:spcBef>
                <a:spcPts val="0"/>
              </a:spcBef>
              <a:spcAft>
                <a:spcPts val="0"/>
              </a:spcAft>
              <a:buFont typeface="Symbol" panose="05050102010706020507" pitchFamily="18" charset="2"/>
              <a:buChar char=""/>
              <a:tabLst>
                <a:tab pos="457200" algn="l"/>
              </a:tabLst>
            </a:pPr>
            <a:r>
              <a:rPr lang="en-US" kern="1200" dirty="0" smtClean="0">
                <a:solidFill>
                  <a:srgbClr val="000000"/>
                </a:solidFill>
                <a:effectLst/>
              </a:rPr>
              <a:t>1.0 Children demonstrate an appreciation and enjoyment of reading and literature. </a:t>
            </a:r>
            <a:endParaRPr lang="en-US" dirty="0" smtClean="0">
              <a:effectLst/>
              <a:ea typeface="Times New Roman" panose="02020603050405020304" pitchFamily="18" charset="0"/>
            </a:endParaRPr>
          </a:p>
          <a:p>
            <a:pPr marL="571500" marR="0" lvl="1" indent="-114300" eaLnBrk="0" fontAlgn="base" hangingPunct="0">
              <a:spcBef>
                <a:spcPts val="0"/>
              </a:spcBef>
              <a:spcAft>
                <a:spcPts val="0"/>
              </a:spcAft>
              <a:buFont typeface="Courier New" panose="02070309020205020404" pitchFamily="49" charset="0"/>
              <a:buChar char="o"/>
              <a:tabLst>
                <a:tab pos="914400" algn="l"/>
              </a:tabLst>
            </a:pPr>
            <a:r>
              <a:rPr lang="en-US" i="1" kern="1200" dirty="0" smtClean="0">
                <a:solidFill>
                  <a:srgbClr val="000000"/>
                </a:solidFill>
                <a:effectLst/>
              </a:rPr>
              <a:t>Focus: Participate in read-aloud activity </a:t>
            </a:r>
            <a:endParaRPr lang="en-US" dirty="0" smtClean="0"/>
          </a:p>
          <a:p>
            <a:pPr marL="571500" marR="0" lvl="1" indent="-114300" eaLnBrk="0" fontAlgn="base" hangingPunct="0">
              <a:spcBef>
                <a:spcPts val="0"/>
              </a:spcBef>
              <a:spcAft>
                <a:spcPts val="0"/>
              </a:spcAft>
              <a:buFont typeface="Courier New" panose="02070309020205020404" pitchFamily="49" charset="0"/>
              <a:buChar char="o"/>
              <a:tabLst>
                <a:tab pos="914400" algn="l"/>
              </a:tabLst>
            </a:pPr>
            <a:r>
              <a:rPr lang="en-US" i="1" kern="1200" dirty="0" smtClean="0">
                <a:solidFill>
                  <a:srgbClr val="000000"/>
                </a:solidFill>
                <a:effectLst/>
              </a:rPr>
              <a:t>Focus: Interest in books and reading </a:t>
            </a:r>
            <a:endParaRPr lang="en-US" dirty="0" smtClean="0">
              <a:effectLst/>
              <a:ea typeface="Times New Roman" panose="02020603050405020304" pitchFamily="18" charset="0"/>
            </a:endParaRPr>
          </a:p>
          <a:p>
            <a:pPr marL="114300" marR="0" lvl="0" indent="-114300" eaLnBrk="0" fontAlgn="base" hangingPunct="0">
              <a:spcBef>
                <a:spcPts val="0"/>
              </a:spcBef>
              <a:spcAft>
                <a:spcPts val="0"/>
              </a:spcAft>
              <a:buFont typeface="Symbol" panose="05050102010706020507" pitchFamily="18" charset="2"/>
              <a:buChar char=""/>
            </a:pPr>
            <a:r>
              <a:rPr lang="en-US" kern="1200" dirty="0" smtClean="0">
                <a:solidFill>
                  <a:srgbClr val="000000"/>
                </a:solidFill>
                <a:effectLst/>
              </a:rPr>
              <a:t>2.0 Children show an increasing understanding of book reading. </a:t>
            </a:r>
            <a:endParaRPr lang="en-US" dirty="0" smtClean="0">
              <a:effectLst/>
              <a:ea typeface="Times New Roman" panose="02020603050405020304" pitchFamily="18" charset="0"/>
            </a:endParaRPr>
          </a:p>
          <a:p>
            <a:pPr marL="571500" marR="0" lvl="1" indent="-114300" eaLnBrk="0" fontAlgn="base" hangingPunct="0">
              <a:spcBef>
                <a:spcPts val="0"/>
              </a:spcBef>
              <a:spcAft>
                <a:spcPts val="0"/>
              </a:spcAft>
              <a:buFont typeface="Courier New" panose="02070309020205020404" pitchFamily="49" charset="0"/>
              <a:buChar char="o"/>
            </a:pPr>
            <a:r>
              <a:rPr lang="en-US" i="1" kern="1200" dirty="0" smtClean="0">
                <a:solidFill>
                  <a:srgbClr val="000000"/>
                </a:solidFill>
                <a:effectLst/>
              </a:rPr>
              <a:t>Focus: Personal connections to the story</a:t>
            </a:r>
            <a:endParaRPr lang="en-US" dirty="0" smtClean="0">
              <a:effectLst/>
              <a:ea typeface="Times New Roman" panose="02020603050405020304" pitchFamily="18" charset="0"/>
            </a:endParaRPr>
          </a:p>
          <a:p>
            <a:pPr marL="114300" marR="0" lvl="0" indent="-114300" eaLnBrk="0" fontAlgn="base" hangingPunct="0">
              <a:spcBef>
                <a:spcPts val="0"/>
              </a:spcBef>
              <a:spcAft>
                <a:spcPts val="0"/>
              </a:spcAft>
              <a:buFont typeface="Symbol" panose="05050102010706020507" pitchFamily="18" charset="2"/>
              <a:buChar char=""/>
            </a:pPr>
            <a:r>
              <a:rPr lang="en-US" kern="1200" dirty="0" smtClean="0">
                <a:solidFill>
                  <a:srgbClr val="000000"/>
                </a:solidFill>
                <a:effectLst/>
              </a:rPr>
              <a:t>3.0 Children demonstrate an understanding of print conventions. </a:t>
            </a:r>
            <a:endParaRPr lang="en-US" dirty="0" smtClean="0">
              <a:effectLst/>
              <a:ea typeface="Times New Roman" panose="02020603050405020304" pitchFamily="18" charset="0"/>
            </a:endParaRPr>
          </a:p>
          <a:p>
            <a:pPr marL="571500" marR="0" lvl="1" indent="-114300" eaLnBrk="0" fontAlgn="base" hangingPunct="0">
              <a:spcBef>
                <a:spcPts val="0"/>
              </a:spcBef>
              <a:spcAft>
                <a:spcPts val="0"/>
              </a:spcAft>
              <a:buFont typeface="Courier New" panose="02070309020205020404" pitchFamily="49" charset="0"/>
              <a:buChar char="o"/>
            </a:pPr>
            <a:r>
              <a:rPr lang="en-US" i="1" kern="1200" dirty="0" smtClean="0">
                <a:solidFill>
                  <a:srgbClr val="000000"/>
                </a:solidFill>
                <a:effectLst/>
              </a:rPr>
              <a:t>Focus: Book handling</a:t>
            </a:r>
            <a:endParaRPr lang="en-US" dirty="0" smtClean="0">
              <a:effectLst/>
              <a:ea typeface="Times New Roman" panose="02020603050405020304" pitchFamily="18" charset="0"/>
            </a:endParaRPr>
          </a:p>
          <a:p>
            <a:pPr marL="114300" marR="0" lvl="0" indent="-114300" eaLnBrk="0" fontAlgn="base" hangingPunct="0">
              <a:spcBef>
                <a:spcPts val="0"/>
              </a:spcBef>
              <a:spcAft>
                <a:spcPts val="0"/>
              </a:spcAft>
              <a:buFont typeface="Symbol" panose="05050102010706020507" pitchFamily="18" charset="2"/>
              <a:buChar char=""/>
            </a:pPr>
            <a:r>
              <a:rPr lang="en-US" kern="1200" dirty="0" smtClean="0">
                <a:solidFill>
                  <a:srgbClr val="000000"/>
                </a:solidFill>
                <a:effectLst/>
              </a:rPr>
              <a:t>4.0 Children demonstrate awareness that print carries meaning. </a:t>
            </a:r>
            <a:endParaRPr lang="en-US" dirty="0" smtClean="0">
              <a:effectLst/>
              <a:ea typeface="Times New Roman" panose="02020603050405020304" pitchFamily="18" charset="0"/>
            </a:endParaRPr>
          </a:p>
          <a:p>
            <a:pPr marL="571500" marR="0" lvl="1" indent="-114300" eaLnBrk="0" fontAlgn="base" hangingPunct="0">
              <a:spcBef>
                <a:spcPts val="0"/>
              </a:spcBef>
              <a:spcAft>
                <a:spcPts val="0"/>
              </a:spcAft>
              <a:buFont typeface="Courier New" panose="02070309020205020404" pitchFamily="49" charset="0"/>
              <a:buChar char="o"/>
            </a:pPr>
            <a:r>
              <a:rPr lang="en-US" i="1" kern="1200" dirty="0" smtClean="0">
                <a:solidFill>
                  <a:srgbClr val="000000"/>
                </a:solidFill>
                <a:effectLst/>
              </a:rPr>
              <a:t>Focus: Environmental print</a:t>
            </a:r>
            <a:endParaRPr lang="en-US" dirty="0" smtClean="0">
              <a:effectLst/>
              <a:ea typeface="Times New Roman" panose="02020603050405020304" pitchFamily="18" charset="0"/>
            </a:endParaRPr>
          </a:p>
          <a:p>
            <a:pPr marL="114300" marR="0" lvl="0" indent="-114300" eaLnBrk="0" fontAlgn="base" hangingPunct="0">
              <a:spcBef>
                <a:spcPts val="0"/>
              </a:spcBef>
              <a:spcAft>
                <a:spcPts val="0"/>
              </a:spcAft>
              <a:buFont typeface="Symbol" panose="05050102010706020507" pitchFamily="18" charset="2"/>
              <a:buChar char=""/>
            </a:pPr>
            <a:r>
              <a:rPr lang="en-US" kern="1200" dirty="0" smtClean="0">
                <a:solidFill>
                  <a:srgbClr val="000000"/>
                </a:solidFill>
                <a:effectLst/>
              </a:rPr>
              <a:t>5.0 Children demonstrate progress in their knowledge of the alphabet in English.</a:t>
            </a:r>
            <a:endParaRPr lang="en-US" dirty="0" smtClean="0">
              <a:effectLst/>
              <a:ea typeface="Times New Roman" panose="02020603050405020304" pitchFamily="18" charset="0"/>
            </a:endParaRPr>
          </a:p>
          <a:p>
            <a:pPr marL="571500" marR="0" lvl="1" indent="-114300" eaLnBrk="0" fontAlgn="base" hangingPunct="0">
              <a:spcBef>
                <a:spcPts val="0"/>
              </a:spcBef>
              <a:spcAft>
                <a:spcPts val="0"/>
              </a:spcAft>
              <a:buFont typeface="Courier New" panose="02070309020205020404" pitchFamily="49" charset="0"/>
              <a:buChar char="o"/>
            </a:pPr>
            <a:r>
              <a:rPr lang="en-US" i="1" kern="1200" dirty="0" smtClean="0">
                <a:solidFill>
                  <a:srgbClr val="000000"/>
                </a:solidFill>
                <a:effectLst/>
              </a:rPr>
              <a:t>Letter awareness</a:t>
            </a:r>
            <a:endParaRPr lang="en-US" i="1" dirty="0" smtClean="0"/>
          </a:p>
          <a:p>
            <a:pPr marL="571500" marR="0" lvl="1" indent="-114300" eaLnBrk="0" fontAlgn="base" hangingPunct="0">
              <a:spcBef>
                <a:spcPts val="0"/>
              </a:spcBef>
              <a:spcAft>
                <a:spcPts val="0"/>
              </a:spcAft>
              <a:buFont typeface="Courier New" panose="02070309020205020404" pitchFamily="49" charset="0"/>
              <a:buChar char="o"/>
            </a:pPr>
            <a:r>
              <a:rPr lang="en-US" i="1" kern="1200" dirty="0" smtClean="0">
                <a:solidFill>
                  <a:srgbClr val="000000"/>
                </a:solidFill>
                <a:effectLst/>
              </a:rPr>
              <a:t>Letter recognition</a:t>
            </a:r>
            <a:endParaRPr lang="en-US" i="1" dirty="0" smtClean="0">
              <a:effectLst/>
              <a:ea typeface="Times New Roman" panose="02020603050405020304" pitchFamily="18" charset="0"/>
            </a:endParaRPr>
          </a:p>
          <a:p>
            <a:pPr marL="114300" marR="0" lvl="0" indent="-114300" eaLnBrk="0" fontAlgn="base" hangingPunct="0">
              <a:spcBef>
                <a:spcPts val="0"/>
              </a:spcBef>
              <a:spcAft>
                <a:spcPts val="0"/>
              </a:spcAft>
              <a:buFont typeface="Symbol" panose="05050102010706020507" pitchFamily="18" charset="2"/>
              <a:buChar char=""/>
            </a:pPr>
            <a:r>
              <a:rPr lang="en-US" kern="1200" dirty="0" smtClean="0">
                <a:solidFill>
                  <a:srgbClr val="000000"/>
                </a:solidFill>
                <a:effectLst/>
              </a:rPr>
              <a:t>6.0: Children demonstrate phonological awareness. </a:t>
            </a:r>
            <a:endParaRPr lang="en-US" dirty="0" smtClean="0">
              <a:effectLst/>
              <a:ea typeface="Times New Roman" panose="02020603050405020304" pitchFamily="18" charset="0"/>
            </a:endParaRPr>
          </a:p>
          <a:p>
            <a:pPr marL="571500" marR="0" lvl="1" indent="-114300" eaLnBrk="0" fontAlgn="base" hangingPunct="0">
              <a:spcBef>
                <a:spcPts val="0"/>
              </a:spcBef>
              <a:spcAft>
                <a:spcPts val="0"/>
              </a:spcAft>
              <a:buFont typeface="Courier New" panose="02070309020205020404" pitchFamily="49" charset="0"/>
              <a:buChar char="o"/>
            </a:pPr>
            <a:r>
              <a:rPr lang="en-US" i="1" kern="1200" dirty="0" smtClean="0">
                <a:solidFill>
                  <a:srgbClr val="000000"/>
                </a:solidFill>
                <a:effectLst/>
              </a:rPr>
              <a:t>Rhyming</a:t>
            </a:r>
            <a:endParaRPr lang="en-US" i="1" dirty="0" smtClean="0">
              <a:effectLst/>
              <a:ea typeface="Times New Roman" panose="02020603050405020304" pitchFamily="18" charset="0"/>
            </a:endParaRPr>
          </a:p>
          <a:p>
            <a:pPr marL="0" marR="0">
              <a:spcBef>
                <a:spcPts val="0"/>
              </a:spcBef>
              <a:spcAft>
                <a:spcPts val="0"/>
              </a:spcAft>
            </a:pPr>
            <a:r>
              <a:rPr lang="en-US" dirty="0" smtClean="0">
                <a:effectLst/>
                <a:ea typeface="Calibri" panose="020F0502020204030204" pitchFamily="34" charset="0"/>
              </a:rPr>
              <a:t> </a:t>
            </a:r>
          </a:p>
          <a:p>
            <a:pPr lvl="0"/>
            <a:endParaRPr lang="en-US" b="0" dirty="0" smtClean="0"/>
          </a:p>
          <a:p>
            <a:endParaRPr lang="en-US" b="0" dirty="0" smtClean="0"/>
          </a:p>
          <a:p>
            <a:pPr lvl="0">
              <a:spcBef>
                <a:spcPts val="0"/>
              </a:spcBef>
              <a:spcAft>
                <a:spcPts val="0"/>
              </a:spcAft>
            </a:pPr>
            <a:endParaRPr lang="en-US" baseline="0" dirty="0" smtClean="0"/>
          </a:p>
          <a:p>
            <a:pPr lvl="0">
              <a:spcBef>
                <a:spcPts val="0"/>
              </a:spcBef>
              <a:spcAft>
                <a:spcPts val="0"/>
              </a:spcAft>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21</a:t>
            </a:fld>
            <a:endParaRPr lang="en-US" altLang="en-US" dirty="0"/>
          </a:p>
        </p:txBody>
      </p:sp>
    </p:spTree>
    <p:extLst>
      <p:ext uri="{BB962C8B-B14F-4D97-AF65-F5344CB8AC3E}">
        <p14:creationId xmlns:p14="http://schemas.microsoft.com/office/powerpoint/2010/main" val="846070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685800" y="4330700"/>
            <a:ext cx="5486400" cy="404114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spcAft>
                <a:spcPts val="0"/>
              </a:spcAft>
            </a:pPr>
            <a:r>
              <a:rPr lang="en-US" b="1" dirty="0" smtClean="0">
                <a:latin typeface="Arial" charset="0"/>
                <a:ea typeface="Arial" charset="0"/>
                <a:cs typeface="Arial" charset="0"/>
              </a:rPr>
              <a:t>Presenter</a:t>
            </a:r>
            <a:r>
              <a:rPr lang="en-US" b="1" baseline="0" dirty="0" smtClean="0">
                <a:latin typeface="Arial" charset="0"/>
                <a:ea typeface="Arial" charset="0"/>
                <a:cs typeface="Arial" charset="0"/>
              </a:rPr>
              <a:t> Remarks:</a:t>
            </a:r>
            <a:endParaRPr lang="en-US" b="1" dirty="0" smtClean="0">
              <a:latin typeface="Arial" charset="0"/>
              <a:ea typeface="Arial" charset="0"/>
              <a:cs typeface="Arial" charset="0"/>
            </a:endParaRPr>
          </a:p>
          <a:p>
            <a:pPr marL="0" indent="0">
              <a:spcAft>
                <a:spcPts val="0"/>
              </a:spcAft>
              <a:buFont typeface="Arial" panose="020B0604020202020204" pitchFamily="34" charset="0"/>
              <a:buNone/>
            </a:pPr>
            <a:r>
              <a:rPr lang="en-US" b="0" dirty="0" smtClean="0">
                <a:latin typeface="Arial" charset="0"/>
                <a:ea typeface="Arial" charset="0"/>
                <a:cs typeface="Arial" charset="0"/>
              </a:rPr>
              <a:t>This </a:t>
            </a:r>
            <a:r>
              <a:rPr lang="en-US" b="0" dirty="0">
                <a:latin typeface="Arial" charset="0"/>
                <a:ea typeface="Arial" charset="0"/>
                <a:cs typeface="Arial" charset="0"/>
              </a:rPr>
              <a:t>table represents an overview of the alignment among the nine domains of the </a:t>
            </a:r>
            <a:r>
              <a:rPr lang="en-US" b="0" i="0" dirty="0">
                <a:latin typeface="Arial" charset="0"/>
                <a:ea typeface="Arial" charset="0"/>
                <a:cs typeface="Arial" charset="0"/>
              </a:rPr>
              <a:t>Preschool Learning Foundations </a:t>
            </a:r>
            <a:r>
              <a:rPr lang="en-US" b="0" dirty="0">
                <a:latin typeface="Arial" charset="0"/>
                <a:ea typeface="Arial" charset="0"/>
                <a:cs typeface="Arial" charset="0"/>
              </a:rPr>
              <a:t>with the content of the </a:t>
            </a:r>
            <a:r>
              <a:rPr lang="en-US" b="0" dirty="0" smtClean="0">
                <a:latin typeface="Arial" charset="0"/>
                <a:ea typeface="Arial" charset="0"/>
                <a:cs typeface="Arial" charset="0"/>
              </a:rPr>
              <a:t>California Kindergarten Content Standards </a:t>
            </a:r>
            <a:r>
              <a:rPr lang="en-US" b="0" dirty="0">
                <a:latin typeface="Arial" charset="0"/>
                <a:ea typeface="Arial" charset="0"/>
                <a:cs typeface="Arial" charset="0"/>
              </a:rPr>
              <a:t>and the Common Core State Standards (CCSS</a:t>
            </a:r>
            <a:r>
              <a:rPr lang="en-US" b="0" dirty="0" smtClean="0">
                <a:latin typeface="Arial" charset="0"/>
                <a:ea typeface="Arial" charset="0"/>
                <a:cs typeface="Arial" charset="0"/>
              </a:rPr>
              <a:t>).</a:t>
            </a:r>
          </a:p>
          <a:p>
            <a:pPr marL="0" indent="0">
              <a:spcAft>
                <a:spcPts val="0"/>
              </a:spcAft>
              <a:buFont typeface="Arial" panose="020B0604020202020204" pitchFamily="34" charset="0"/>
              <a:buNone/>
            </a:pPr>
            <a:endParaRPr lang="en-US" b="0" dirty="0" smtClean="0">
              <a:latin typeface="Arial" charset="0"/>
              <a:ea typeface="Arial" charset="0"/>
              <a:cs typeface="Arial" charset="0"/>
            </a:endParaRPr>
          </a:p>
          <a:p>
            <a:pPr marL="0" indent="0">
              <a:spcAft>
                <a:spcPts val="0"/>
              </a:spcAft>
              <a:buFont typeface="Arial" panose="020B0604020202020204" pitchFamily="34" charset="0"/>
              <a:buNone/>
            </a:pPr>
            <a:r>
              <a:rPr lang="en-US" b="0" u="none" dirty="0" smtClean="0">
                <a:latin typeface="Arial" charset="0"/>
                <a:ea typeface="Arial" charset="0"/>
                <a:cs typeface="Arial" charset="0"/>
              </a:rPr>
              <a:t>The alignment document </a:t>
            </a:r>
            <a:r>
              <a:rPr lang="en-US" b="0" u="none" dirty="0">
                <a:latin typeface="Arial" charset="0"/>
                <a:ea typeface="Arial" charset="0"/>
                <a:cs typeface="Arial" charset="0"/>
              </a:rPr>
              <a:t>demonstrates that early learning is a significant part of the educational system and that the knowledge and skills of young children are foundational to future </a:t>
            </a:r>
            <a:r>
              <a:rPr lang="en-US" b="0" u="none" dirty="0" smtClean="0">
                <a:latin typeface="Arial" charset="0"/>
                <a:ea typeface="Arial" charset="0"/>
                <a:cs typeface="Arial" charset="0"/>
              </a:rPr>
              <a:t>learning.</a:t>
            </a:r>
          </a:p>
          <a:p>
            <a:pPr marL="0" indent="0">
              <a:spcAft>
                <a:spcPts val="0"/>
              </a:spcAft>
              <a:buFont typeface="Arial" panose="020B0604020202020204" pitchFamily="34" charset="0"/>
              <a:buNone/>
            </a:pPr>
            <a:endParaRPr lang="en-US" b="0" u="none" dirty="0" smtClean="0">
              <a:latin typeface="Arial" charset="0"/>
              <a:ea typeface="Arial" charset="0"/>
              <a:cs typeface="Arial" charset="0"/>
            </a:endParaRPr>
          </a:p>
          <a:p>
            <a:pPr marL="0" indent="0">
              <a:spcAft>
                <a:spcPts val="0"/>
              </a:spcAft>
              <a:buFont typeface="Arial" panose="020B0604020202020204" pitchFamily="34" charset="0"/>
              <a:buNone/>
            </a:pPr>
            <a:r>
              <a:rPr lang="en-US" b="0" dirty="0" smtClean="0">
                <a:latin typeface="Arial" charset="0"/>
                <a:ea typeface="Arial" charset="0"/>
                <a:cs typeface="Arial" charset="0"/>
              </a:rPr>
              <a:t>Understanding </a:t>
            </a:r>
            <a:r>
              <a:rPr lang="en-US" b="0" dirty="0">
                <a:latin typeface="Arial" charset="0"/>
                <a:ea typeface="Arial" charset="0"/>
                <a:cs typeface="Arial" charset="0"/>
              </a:rPr>
              <a:t>the </a:t>
            </a:r>
            <a:r>
              <a:rPr lang="en-US" b="0" u="none" dirty="0">
                <a:latin typeface="Arial" charset="0"/>
                <a:ea typeface="Arial" charset="0"/>
                <a:cs typeface="Arial" charset="0"/>
              </a:rPr>
              <a:t>links between </a:t>
            </a:r>
            <a:r>
              <a:rPr lang="en-US" b="0" dirty="0">
                <a:latin typeface="Arial" charset="0"/>
                <a:ea typeface="Arial" charset="0"/>
                <a:cs typeface="Arial" charset="0"/>
              </a:rPr>
              <a:t>the different ages and different early childhood services allows educators to build on children</a:t>
            </a:r>
            <a:r>
              <a:rPr lang="ja-JP" altLang="en-US" b="0" dirty="0">
                <a:latin typeface="Arial" charset="0"/>
                <a:ea typeface="Arial" charset="0"/>
                <a:cs typeface="Arial" charset="0"/>
              </a:rPr>
              <a:t>’</a:t>
            </a:r>
            <a:r>
              <a:rPr lang="en-US" b="0" dirty="0">
                <a:latin typeface="Arial" charset="0"/>
                <a:ea typeface="Arial" charset="0"/>
                <a:cs typeface="Arial" charset="0"/>
              </a:rPr>
              <a:t>s earlier learning and prepare them for the next educational challenge</a:t>
            </a:r>
            <a:r>
              <a:rPr lang="en-US" b="0" dirty="0" smtClean="0">
                <a:latin typeface="Arial" charset="0"/>
                <a:ea typeface="Arial" charset="0"/>
                <a:cs typeface="Arial" charset="0"/>
              </a:rPr>
              <a:t>.</a:t>
            </a:r>
          </a:p>
          <a:p>
            <a:pPr marL="0" indent="0">
              <a:spcAft>
                <a:spcPts val="0"/>
              </a:spcAft>
              <a:buFont typeface="Arial" panose="020B0604020202020204" pitchFamily="34" charset="0"/>
              <a:buNone/>
            </a:pPr>
            <a:endParaRPr lang="en-US" b="0" dirty="0" smtClean="0">
              <a:solidFill>
                <a:srgbClr val="000000"/>
              </a:solidFill>
              <a:latin typeface="Arial" charset="0"/>
              <a:ea typeface="Arial" charset="0"/>
              <a:cs typeface="Arial" charset="0"/>
            </a:endParaRPr>
          </a:p>
          <a:p>
            <a:pPr marL="0" indent="0" eaLnBrk="1" hangingPunct="1">
              <a:spcAft>
                <a:spcPts val="0"/>
              </a:spcAft>
              <a:buFont typeface="Arial" panose="020B0604020202020204" pitchFamily="34" charset="0"/>
              <a:buNone/>
            </a:pPr>
            <a:r>
              <a:rPr lang="en-US" b="0" dirty="0" smtClean="0">
                <a:solidFill>
                  <a:srgbClr val="000000"/>
                </a:solidFill>
                <a:latin typeface="Arial" charset="0"/>
                <a:ea typeface="Arial" charset="0"/>
                <a:cs typeface="Arial" charset="0"/>
              </a:rPr>
              <a:t>All domains of the </a:t>
            </a:r>
            <a:r>
              <a:rPr lang="en-US" b="0" i="0" dirty="0" smtClean="0">
                <a:solidFill>
                  <a:srgbClr val="000000"/>
                </a:solidFill>
                <a:latin typeface="Arial" charset="0"/>
                <a:ea typeface="Arial" charset="0"/>
                <a:cs typeface="Arial" charset="0"/>
              </a:rPr>
              <a:t>Preschool Learning Foundations </a:t>
            </a:r>
            <a:r>
              <a:rPr lang="en-US" b="0" dirty="0" smtClean="0">
                <a:solidFill>
                  <a:srgbClr val="000000"/>
                </a:solidFill>
                <a:latin typeface="Arial" charset="0"/>
                <a:ea typeface="Arial" charset="0"/>
                <a:cs typeface="Arial" charset="0"/>
              </a:rPr>
              <a:t>correspond to the California Kindergarten Content Standards.</a:t>
            </a:r>
          </a:p>
          <a:p>
            <a:pPr marL="0" indent="0" eaLnBrk="1" hangingPunct="1">
              <a:spcAft>
                <a:spcPts val="0"/>
              </a:spcAft>
              <a:buFont typeface="Arial" panose="020B0604020202020204" pitchFamily="34" charset="0"/>
              <a:buNone/>
            </a:pPr>
            <a:endParaRPr lang="en-US" b="0" i="1" dirty="0" smtClean="0">
              <a:solidFill>
                <a:srgbClr val="000000"/>
              </a:solidFill>
              <a:latin typeface="Arial" charset="0"/>
              <a:ea typeface="Arial" charset="0"/>
              <a:cs typeface="Arial" charset="0"/>
            </a:endParaRPr>
          </a:p>
          <a:p>
            <a:pPr marL="0" indent="0" eaLnBrk="1" hangingPunct="1">
              <a:spcAft>
                <a:spcPts val="0"/>
              </a:spcAft>
              <a:buFont typeface="Arial" panose="020B0604020202020204" pitchFamily="34" charset="0"/>
              <a:buNone/>
            </a:pPr>
            <a:r>
              <a:rPr lang="en-US" b="0" dirty="0" smtClean="0">
                <a:solidFill>
                  <a:srgbClr val="000000"/>
                </a:solidFill>
                <a:latin typeface="Arial" charset="0"/>
                <a:ea typeface="Arial" charset="0"/>
                <a:cs typeface="Arial" charset="0"/>
              </a:rPr>
              <a:t>The Language and Literacy domain from the Preschool Learning Foundations aligns with the California Common Core State Standards (CCSS) for English Language Arts.</a:t>
            </a:r>
            <a:endParaRPr lang="en-US" b="0" dirty="0">
              <a:latin typeface="Arial" charset="0"/>
              <a:ea typeface="Arial" charset="0"/>
              <a:cs typeface="Arial" charset="0"/>
            </a:endParaRPr>
          </a:p>
          <a:p>
            <a:endParaRPr lang="en-US" dirty="0">
              <a:latin typeface="Arial" charset="0"/>
              <a:ea typeface="Arial" charset="0"/>
              <a:cs typeface="Arial" charset="0"/>
            </a:endParaRPr>
          </a:p>
          <a:p>
            <a:endParaRPr lang="en-US" sz="1000" dirty="0">
              <a:solidFill>
                <a:srgbClr val="FF0000"/>
              </a:solidFill>
              <a:latin typeface="Calibri" charset="0"/>
            </a:endParaRPr>
          </a:p>
        </p:txBody>
      </p:sp>
      <p:sp>
        <p:nvSpPr>
          <p:cNvPr id="45060" name="Rectangle 3"/>
          <p:cNvSpPr>
            <a:spLocks noChangeArrowheads="1"/>
          </p:cNvSpPr>
          <p:nvPr/>
        </p:nvSpPr>
        <p:spPr bwMode="auto">
          <a:xfrm>
            <a:off x="6480810" y="8838679"/>
            <a:ext cx="352937" cy="275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4" tIns="45002" rIns="90004" bIns="45002">
            <a:spAutoFit/>
          </a:bodyPr>
          <a:lstStyle/>
          <a:p>
            <a:fld id="{1DF3ADD4-8CCF-484B-99DD-071049876F69}" type="slidenum">
              <a:rPr lang="en-US" sz="1200"/>
              <a:pPr/>
              <a:t>22</a:t>
            </a:fld>
            <a:endParaRPr lang="en-US" sz="1200" dirty="0"/>
          </a:p>
        </p:txBody>
      </p:sp>
    </p:spTree>
    <p:extLst>
      <p:ext uri="{BB962C8B-B14F-4D97-AF65-F5344CB8AC3E}">
        <p14:creationId xmlns:p14="http://schemas.microsoft.com/office/powerpoint/2010/main" val="1381966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xfrm>
            <a:off x="685800" y="4343400"/>
            <a:ext cx="5486400" cy="43418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spcBef>
                <a:spcPct val="0"/>
              </a:spcBef>
            </a:pPr>
            <a:r>
              <a:rPr lang="en-US" altLang="en-US" b="1" dirty="0" smtClean="0">
                <a:ea typeface="ＭＳ Ｐゴシック" charset="-128"/>
              </a:rPr>
              <a:t>Presenter Remarks:</a:t>
            </a:r>
          </a:p>
          <a:p>
            <a:pPr>
              <a:spcBef>
                <a:spcPct val="0"/>
              </a:spcBef>
            </a:pPr>
            <a:r>
              <a:rPr lang="en-US" altLang="en-US" dirty="0" smtClean="0">
                <a:ea typeface="ＭＳ Ｐゴシック" charset="-128"/>
              </a:rPr>
              <a:t>The California</a:t>
            </a:r>
            <a:r>
              <a:rPr lang="en-US" altLang="en-US" baseline="0" dirty="0" smtClean="0">
                <a:ea typeface="ＭＳ Ｐゴシック" charset="-128"/>
              </a:rPr>
              <a:t> English Language Development Standards describe the knowledge, skills, and abilities in English that are expected of English learners at the exit from each proficiency level; with the highest proficiency level being </a:t>
            </a:r>
            <a:r>
              <a:rPr lang="en-US" altLang="en-US" i="1" baseline="0" dirty="0" smtClean="0">
                <a:ea typeface="ＭＳ Ｐゴシック" charset="-128"/>
              </a:rPr>
              <a:t>bridging</a:t>
            </a:r>
            <a:r>
              <a:rPr lang="en-US" altLang="en-US" baseline="0" dirty="0" smtClean="0">
                <a:ea typeface="ＭＳ Ｐゴシック" charset="-128"/>
              </a:rPr>
              <a:t>. </a:t>
            </a:r>
          </a:p>
          <a:p>
            <a:pPr>
              <a:spcBef>
                <a:spcPct val="0"/>
              </a:spcBef>
            </a:pPr>
            <a:endParaRPr lang="en-US" altLang="en-US" baseline="0" dirty="0" smtClean="0">
              <a:ea typeface="ＭＳ Ｐゴシック" charset="-128"/>
            </a:endParaRPr>
          </a:p>
          <a:p>
            <a:pPr>
              <a:spcBef>
                <a:spcPct val="0"/>
              </a:spcBef>
            </a:pPr>
            <a:r>
              <a:rPr lang="en-US" altLang="en-US" baseline="0" dirty="0" smtClean="0">
                <a:ea typeface="ＭＳ Ｐゴシック" charset="-128"/>
              </a:rPr>
              <a:t>The ELD standards are aligned with the CA Common Core Standards.</a:t>
            </a:r>
          </a:p>
          <a:p>
            <a:pPr>
              <a:spcBef>
                <a:spcPct val="0"/>
              </a:spcBef>
            </a:pPr>
            <a:endParaRPr lang="en-US" altLang="en-US" dirty="0">
              <a:ea typeface="ＭＳ Ｐゴシック" charset="-128"/>
            </a:endParaRPr>
          </a:p>
          <a:p>
            <a:pPr>
              <a:spcBef>
                <a:spcPct val="0"/>
              </a:spcBef>
            </a:pPr>
            <a:r>
              <a:rPr lang="en-US" altLang="en-US" dirty="0" smtClean="0">
                <a:ea typeface="ＭＳ Ｐゴシック" charset="-128"/>
              </a:rPr>
              <a:t>The </a:t>
            </a:r>
            <a:r>
              <a:rPr lang="en-US" altLang="en-US" dirty="0">
                <a:ea typeface="ＭＳ Ｐゴシック" charset="-128"/>
              </a:rPr>
              <a:t>ELD </a:t>
            </a:r>
            <a:r>
              <a:rPr lang="en-US" altLang="en-US" dirty="0" smtClean="0">
                <a:ea typeface="ＭＳ Ｐゴシック" charset="-128"/>
              </a:rPr>
              <a:t>continuum</a:t>
            </a:r>
            <a:r>
              <a:rPr lang="en-US" altLang="en-US" i="1" dirty="0" smtClean="0">
                <a:ea typeface="ＭＳ Ｐゴシック" charset="-128"/>
              </a:rPr>
              <a:t> </a:t>
            </a:r>
            <a:r>
              <a:rPr lang="en-US" altLang="en-US" dirty="0">
                <a:ea typeface="ＭＳ Ｐゴシック" charset="-128"/>
              </a:rPr>
              <a:t>notes what </a:t>
            </a:r>
            <a:r>
              <a:rPr lang="en-US" altLang="en-US" dirty="0" smtClean="0">
                <a:ea typeface="ＭＳ Ｐゴシック" charset="-128"/>
              </a:rPr>
              <a:t>English learners </a:t>
            </a:r>
            <a:r>
              <a:rPr lang="en-US" altLang="en-US" dirty="0">
                <a:ea typeface="ＭＳ Ｐゴシック" charset="-128"/>
              </a:rPr>
              <a:t>know </a:t>
            </a:r>
            <a:r>
              <a:rPr lang="en-US" altLang="en-US" dirty="0" smtClean="0">
                <a:ea typeface="ＭＳ Ｐゴシック" charset="-128"/>
              </a:rPr>
              <a:t>and </a:t>
            </a:r>
            <a:r>
              <a:rPr lang="en-US" altLang="en-US" dirty="0">
                <a:ea typeface="ＭＳ Ｐゴシック" charset="-128"/>
              </a:rPr>
              <a:t>do at three proficiency levels: emerging, expanding, and bridging. </a:t>
            </a:r>
            <a:r>
              <a:rPr lang="en-US" sz="1200" kern="1200" dirty="0" smtClean="0">
                <a:solidFill>
                  <a:schemeClr val="tx1"/>
                </a:solidFill>
                <a:effectLst/>
                <a:latin typeface="Arial" pitchFamily="34" charset="0"/>
                <a:ea typeface="MS PGothic" panose="020B0600070205080204" pitchFamily="34" charset="-128"/>
                <a:cs typeface="Arial" pitchFamily="34" charset="0"/>
              </a:rPr>
              <a:t>There are also descriptors that can help guide instruction and support curriculum planning.  The descriptors help teachers see a student’s progress within a proficiency level of emerging, expanding, or bridging.</a:t>
            </a:r>
            <a:r>
              <a:rPr lang="en-US" dirty="0" smtClean="0">
                <a:effectLst/>
              </a:rPr>
              <a:t> </a:t>
            </a:r>
          </a:p>
          <a:p>
            <a:pPr>
              <a:spcBef>
                <a:spcPct val="0"/>
              </a:spcBef>
            </a:pPr>
            <a:endParaRPr lang="en-US" altLang="ja-JP" dirty="0" smtClean="0">
              <a:effectLst/>
              <a:ea typeface="ＭＳ Ｐゴシック" charset="-128"/>
            </a:endParaRPr>
          </a:p>
          <a:p>
            <a:pPr>
              <a:spcBef>
                <a:spcPct val="0"/>
              </a:spcBef>
            </a:pPr>
            <a:r>
              <a:rPr lang="en-US" altLang="ja-JP" dirty="0" smtClean="0">
                <a:ea typeface="ＭＳ Ｐゴシック" charset="-128"/>
              </a:rPr>
              <a:t>The organization of the proficiency levels represents English language development as a continuum of increasing proficiency in language learning and use, starting with native language competencies students possess when they enter school, and concluding with lifelong learning that all language users engage in.</a:t>
            </a:r>
            <a:endParaRPr lang="en-US" altLang="ja-JP" dirty="0">
              <a:ea typeface="ＭＳ Ｐゴシック" charset="-128"/>
            </a:endParaRPr>
          </a:p>
          <a:p>
            <a:pPr>
              <a:spcBef>
                <a:spcPct val="0"/>
              </a:spcBef>
            </a:pPr>
            <a:endParaRPr lang="en-US" altLang="en-US" dirty="0" smtClean="0">
              <a:ea typeface="ＭＳ Ｐゴシック" charset="-128"/>
            </a:endParaRPr>
          </a:p>
          <a:p>
            <a:pPr>
              <a:spcBef>
                <a:spcPct val="0"/>
              </a:spcBef>
            </a:pPr>
            <a:r>
              <a:rPr lang="en-US" altLang="en-US" dirty="0" smtClean="0">
                <a:ea typeface="ＭＳ Ｐゴシック" charset="-128"/>
              </a:rPr>
              <a:t>The three levels are labeled to represent three stages of English language development, describing expectations for how well students can understand and use English language at each level as they continue to build on existing language skills and knowledge.</a:t>
            </a:r>
            <a:endParaRPr lang="en-US" altLang="en-US" dirty="0">
              <a:ea typeface="ＭＳ Ｐゴシック" charset="-128"/>
            </a:endParaRPr>
          </a:p>
          <a:p>
            <a:pPr>
              <a:spcBef>
                <a:spcPct val="0"/>
              </a:spcBef>
            </a:pPr>
            <a:endParaRPr lang="en-US" altLang="en-US" dirty="0" smtClean="0">
              <a:ea typeface="ＭＳ Ｐゴシック" charset="-128"/>
            </a:endParaRPr>
          </a:p>
          <a:p>
            <a:pPr>
              <a:spcBef>
                <a:spcPct val="0"/>
              </a:spcBef>
            </a:pPr>
            <a:r>
              <a:rPr lang="en-US" altLang="en-US" dirty="0" smtClean="0">
                <a:ea typeface="ＭＳ Ｐゴシック" charset="-128"/>
              </a:rPr>
              <a:t>The </a:t>
            </a:r>
            <a:r>
              <a:rPr lang="en-US" altLang="en-US" baseline="0" dirty="0" smtClean="0">
                <a:ea typeface="ＭＳ Ｐゴシック" charset="-128"/>
              </a:rPr>
              <a:t>English Language Development Standards </a:t>
            </a:r>
            <a:r>
              <a:rPr lang="en-US" altLang="en-US" dirty="0" smtClean="0">
                <a:ea typeface="ＭＳ Ｐゴシック" charset="-128"/>
              </a:rPr>
              <a:t>also point </a:t>
            </a:r>
            <a:r>
              <a:rPr lang="en-US" altLang="en-US" dirty="0">
                <a:ea typeface="ＭＳ Ｐゴシック" charset="-128"/>
              </a:rPr>
              <a:t>out that students with less English language proficiency need more linguistic support (scaffolding) than students at higher levels of English proficiency. However, more scaffolding/support may be needed even for students at high proficiency levels if the concept is new or more cognitively demanding.  </a:t>
            </a:r>
          </a:p>
          <a:p>
            <a:pPr>
              <a:spcBef>
                <a:spcPct val="0"/>
              </a:spcBef>
            </a:pPr>
            <a:endParaRPr lang="en-US" altLang="en-US" dirty="0">
              <a:solidFill>
                <a:srgbClr val="FF0000"/>
              </a:solidFill>
              <a:ea typeface="ＭＳ Ｐゴシック" charset="-128"/>
            </a:endParaRPr>
          </a:p>
          <a:p>
            <a:pPr>
              <a:spcBef>
                <a:spcPct val="0"/>
              </a:spcBef>
            </a:pPr>
            <a:endParaRPr lang="en-US" altLang="en-US" i="1" dirty="0">
              <a:ea typeface="ＭＳ Ｐゴシック" charset="-128"/>
            </a:endParaRPr>
          </a:p>
          <a:p>
            <a:pPr>
              <a:spcBef>
                <a:spcPct val="0"/>
              </a:spcBef>
            </a:pPr>
            <a:endParaRPr lang="en-US" altLang="en-US" dirty="0">
              <a:solidFill>
                <a:srgbClr val="FF0000"/>
              </a:solidFill>
              <a:ea typeface="ＭＳ Ｐゴシック" charset="-128"/>
            </a:endParaRPr>
          </a:p>
        </p:txBody>
      </p:sp>
      <p:sp>
        <p:nvSpPr>
          <p:cNvPr id="55300"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Arial" charset="0"/>
                <a:ea typeface="ＭＳ Ｐゴシック" charset="-128"/>
              </a:defRPr>
            </a:lvl1pPr>
            <a:lvl2pPr marL="37931725" indent="-37474525" defTabSz="93027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0473C42-CE27-5E4D-A7B2-2973D20129CA}" type="slidenum">
              <a:rPr lang="en-US" altLang="en-US" sz="1200"/>
              <a:pPr eaLnBrk="1" hangingPunct="1"/>
              <a:t>23</a:t>
            </a:fld>
            <a:endParaRPr lang="en-US" altLang="en-US" sz="1200" dirty="0"/>
          </a:p>
        </p:txBody>
      </p:sp>
    </p:spTree>
    <p:extLst>
      <p:ext uri="{BB962C8B-B14F-4D97-AF65-F5344CB8AC3E}">
        <p14:creationId xmlns:p14="http://schemas.microsoft.com/office/powerpoint/2010/main" val="1403653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ts val="0"/>
              </a:spcBef>
              <a:spcAft>
                <a:spcPct val="0"/>
              </a:spcAft>
              <a:buClrTx/>
              <a:buSzTx/>
              <a:buFont typeface="Arial"/>
              <a:buNone/>
              <a:tabLst/>
              <a:defRPr/>
            </a:pPr>
            <a:r>
              <a:rPr lang="en-US" sz="1200" b="1" kern="1200" dirty="0" smtClean="0">
                <a:solidFill>
                  <a:schemeClr val="tx1"/>
                </a:solidFill>
                <a:latin typeface="Arial" pitchFamily="34" charset="0"/>
                <a:ea typeface="MS PGothic" panose="020B0600070205080204" pitchFamily="34" charset="-128"/>
                <a:cs typeface="Arial" pitchFamily="34" charset="0"/>
              </a:rPr>
              <a:t>Presenter Remarks:</a:t>
            </a:r>
          </a:p>
          <a:p>
            <a:pPr marL="0" marR="0" indent="0" algn="l" defTabSz="457200" rtl="0" eaLnBrk="0" fontAlgn="base" latinLnBrk="0" hangingPunct="0">
              <a:lnSpc>
                <a:spcPct val="100000"/>
              </a:lnSpc>
              <a:spcBef>
                <a:spcPts val="0"/>
              </a:spcBef>
              <a:spcAft>
                <a:spcPct val="0"/>
              </a:spcAft>
              <a:buClrTx/>
              <a:buSzTx/>
              <a:buFont typeface="Arial"/>
              <a:buNone/>
              <a:tabLst/>
              <a:defRPr/>
            </a:pPr>
            <a:r>
              <a:rPr lang="en-US" sz="1200" kern="1200" dirty="0" smtClean="0">
                <a:solidFill>
                  <a:schemeClr val="tx1"/>
                </a:solidFill>
                <a:effectLst/>
                <a:latin typeface="Arial" pitchFamily="34" charset="0"/>
                <a:ea typeface="MS PGothic" panose="020B0600070205080204" pitchFamily="34" charset="-128"/>
                <a:cs typeface="Arial" pitchFamily="34" charset="0"/>
              </a:rPr>
              <a:t>The alignment highlights the similar</a:t>
            </a:r>
            <a:r>
              <a:rPr lang="en-US" sz="1200" kern="1200" baseline="0" dirty="0" smtClean="0">
                <a:solidFill>
                  <a:schemeClr val="tx1"/>
                </a:solidFill>
                <a:effectLst/>
                <a:latin typeface="Arial" pitchFamily="34" charset="0"/>
                <a:ea typeface="MS PGothic" panose="020B0600070205080204" pitchFamily="34" charset="-128"/>
                <a:cs typeface="Arial" pitchFamily="34" charset="0"/>
              </a:rPr>
              <a:t> content addressed in the ELD standards and the ELD preschool learning foundations. It appears to line up simply with three levels in the Preschool Learning Foundations and three levels in the ELD standards, but is not a straight alignment of the developmental continuum. </a:t>
            </a:r>
          </a:p>
          <a:p>
            <a:pPr marL="0" marR="0" indent="0" algn="l" defTabSz="457200" rtl="0" eaLnBrk="0" fontAlgn="base" latinLnBrk="0" hangingPunct="0">
              <a:lnSpc>
                <a:spcPct val="100000"/>
              </a:lnSpc>
              <a:spcBef>
                <a:spcPts val="0"/>
              </a:spcBef>
              <a:spcAft>
                <a:spcPct val="0"/>
              </a:spcAft>
              <a:buClrTx/>
              <a:buSzTx/>
              <a:buFont typeface="Arial"/>
              <a:buNone/>
              <a:tabLst/>
              <a:defRPr/>
            </a:pPr>
            <a:endParaRPr lang="en-US" sz="1200" kern="1200" baseline="0" dirty="0" smtClean="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ts val="0"/>
              </a:spcBef>
              <a:spcAft>
                <a:spcPct val="0"/>
              </a:spcAft>
              <a:buClrTx/>
              <a:buSzTx/>
              <a:buFont typeface="Arial"/>
              <a:buNone/>
              <a:tabLst/>
              <a:defRPr/>
            </a:pPr>
            <a:r>
              <a:rPr lang="en-US" sz="1200" kern="1200" baseline="0" dirty="0" smtClean="0">
                <a:solidFill>
                  <a:schemeClr val="tx1"/>
                </a:solidFill>
                <a:effectLst/>
                <a:latin typeface="Arial" pitchFamily="34" charset="0"/>
                <a:ea typeface="MS PGothic" panose="020B0600070205080204" pitchFamily="34" charset="-128"/>
                <a:cs typeface="Arial" pitchFamily="34" charset="0"/>
              </a:rPr>
              <a:t>Please locate and read Handout 2: Alignment Document ELD Excerpt. </a:t>
            </a:r>
          </a:p>
          <a:p>
            <a:pPr marL="0" indent="0">
              <a:spcBef>
                <a:spcPts val="0"/>
              </a:spcBef>
              <a:buFont typeface="Arial"/>
              <a:buNone/>
            </a:pPr>
            <a:endParaRPr lang="en-US" sz="1200" kern="1200" baseline="0" dirty="0" smtClean="0">
              <a:solidFill>
                <a:schemeClr val="tx1"/>
              </a:solidFill>
              <a:latin typeface="Arial" pitchFamily="34" charset="0"/>
              <a:ea typeface="MS PGothic" panose="020B0600070205080204" pitchFamily="34" charset="-128"/>
              <a:cs typeface="Arial" pitchFamily="34" charset="0"/>
            </a:endParaRPr>
          </a:p>
          <a:p>
            <a:pPr marL="0" indent="0">
              <a:spcBef>
                <a:spcPts val="0"/>
              </a:spcBef>
              <a:buFont typeface="Arial"/>
              <a:buNone/>
            </a:pPr>
            <a:r>
              <a:rPr lang="en-US" sz="1200" kern="1200" baseline="0" dirty="0" smtClean="0">
                <a:solidFill>
                  <a:schemeClr val="tx1"/>
                </a:solidFill>
                <a:latin typeface="Arial" pitchFamily="34" charset="0"/>
                <a:ea typeface="MS PGothic" panose="020B0600070205080204" pitchFamily="34" charset="-128"/>
                <a:cs typeface="Arial" pitchFamily="34" charset="0"/>
              </a:rPr>
              <a:t>(Allow five minutes for participants to read Handout 2.)</a:t>
            </a:r>
          </a:p>
          <a:p>
            <a:pPr marL="0" indent="0">
              <a:spcBef>
                <a:spcPts val="0"/>
              </a:spcBef>
              <a:buFont typeface="Arial"/>
              <a:buNone/>
            </a:pPr>
            <a:r>
              <a:rPr lang="en-US" sz="1200" kern="1200" baseline="0" dirty="0" smtClean="0">
                <a:solidFill>
                  <a:schemeClr val="tx1"/>
                </a:solidFill>
                <a:latin typeface="Arial" pitchFamily="34" charset="0"/>
                <a:ea typeface="MS PGothic" panose="020B0600070205080204" pitchFamily="34" charset="-128"/>
                <a:cs typeface="Arial" pitchFamily="34" charset="0"/>
              </a:rPr>
              <a:t> </a:t>
            </a:r>
          </a:p>
          <a:p>
            <a:pPr marL="0" indent="0">
              <a:spcBef>
                <a:spcPts val="0"/>
              </a:spcBef>
              <a:buFont typeface="Arial"/>
              <a:buNone/>
            </a:pPr>
            <a:r>
              <a:rPr lang="en-US" sz="1200" kern="1200" baseline="0" dirty="0" smtClean="0">
                <a:solidFill>
                  <a:schemeClr val="tx1"/>
                </a:solidFill>
                <a:latin typeface="Arial" pitchFamily="34" charset="0"/>
                <a:ea typeface="MS PGothic" panose="020B0600070205080204" pitchFamily="34" charset="-128"/>
                <a:cs typeface="Arial" pitchFamily="34" charset="0"/>
              </a:rPr>
              <a:t>Debrief Questions: </a:t>
            </a:r>
          </a:p>
          <a:p>
            <a:pPr marL="0" indent="0">
              <a:spcBef>
                <a:spcPts val="0"/>
              </a:spcBef>
              <a:buFont typeface="Arial"/>
              <a:buNone/>
            </a:pPr>
            <a:r>
              <a:rPr lang="en-US" sz="1200" kern="1200" baseline="0" dirty="0" smtClean="0">
                <a:solidFill>
                  <a:schemeClr val="tx1"/>
                </a:solidFill>
                <a:latin typeface="Arial" pitchFamily="34" charset="0"/>
                <a:ea typeface="MS PGothic" panose="020B0600070205080204" pitchFamily="34" charset="-128"/>
                <a:cs typeface="Arial" pitchFamily="34" charset="0"/>
              </a:rPr>
              <a:t>What did you find interesting?</a:t>
            </a:r>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24</a:t>
            </a:fld>
            <a:endParaRPr lang="en-US" altLang="en-US" dirty="0"/>
          </a:p>
        </p:txBody>
      </p:sp>
    </p:spTree>
    <p:extLst>
      <p:ext uri="{BB962C8B-B14F-4D97-AF65-F5344CB8AC3E}">
        <p14:creationId xmlns:p14="http://schemas.microsoft.com/office/powerpoint/2010/main" val="3322276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Font typeface="Arial"/>
              <a:buNone/>
            </a:pPr>
            <a:r>
              <a:rPr lang="en-US" sz="1200" b="1" kern="1200" dirty="0" smtClean="0">
                <a:solidFill>
                  <a:schemeClr val="tx1"/>
                </a:solidFill>
                <a:latin typeface="Arial" pitchFamily="34" charset="0"/>
                <a:ea typeface="MS PGothic" panose="020B0600070205080204" pitchFamily="34" charset="-128"/>
                <a:cs typeface="Arial" pitchFamily="34" charset="0"/>
              </a:rPr>
              <a:t>Background Information:</a:t>
            </a:r>
          </a:p>
          <a:p>
            <a:pPr marL="0" indent="0">
              <a:spcBef>
                <a:spcPts val="0"/>
              </a:spcBef>
              <a:buFont typeface="Arial"/>
              <a:buNone/>
            </a:pPr>
            <a:r>
              <a:rPr lang="en-US" sz="1200" kern="1200" dirty="0" smtClean="0">
                <a:solidFill>
                  <a:schemeClr val="tx1"/>
                </a:solidFill>
                <a:latin typeface="Arial" pitchFamily="34" charset="0"/>
                <a:ea typeface="MS PGothic" panose="020B0600070205080204" pitchFamily="34" charset="-128"/>
                <a:cs typeface="Arial" pitchFamily="34" charset="0"/>
              </a:rPr>
              <a:t>Use Handout</a:t>
            </a:r>
            <a:r>
              <a:rPr lang="en-US" sz="1200" kern="1200" baseline="0" dirty="0" smtClean="0">
                <a:solidFill>
                  <a:schemeClr val="tx1"/>
                </a:solidFill>
                <a:latin typeface="Arial" pitchFamily="34" charset="0"/>
                <a:ea typeface="MS PGothic" panose="020B0600070205080204" pitchFamily="34" charset="-128"/>
                <a:cs typeface="Arial" pitchFamily="34" charset="0"/>
              </a:rPr>
              <a:t> 3: Language and Literacy Development Alignment. </a:t>
            </a:r>
            <a:endParaRPr lang="en-US" sz="1200" b="1" kern="1200" dirty="0" smtClean="0">
              <a:solidFill>
                <a:schemeClr val="tx1"/>
              </a:solidFill>
              <a:latin typeface="Arial" pitchFamily="34" charset="0"/>
              <a:ea typeface="MS PGothic" panose="020B0600070205080204" pitchFamily="34" charset="-128"/>
              <a:cs typeface="Arial" pitchFamily="34" charset="0"/>
            </a:endParaRPr>
          </a:p>
          <a:p>
            <a:pPr marL="0" indent="0">
              <a:spcBef>
                <a:spcPts val="0"/>
              </a:spcBef>
              <a:buFont typeface="Arial"/>
              <a:buNone/>
            </a:pPr>
            <a:endParaRPr lang="en-US" sz="1200" b="1" kern="1200" dirty="0" smtClean="0">
              <a:solidFill>
                <a:schemeClr val="tx1"/>
              </a:solidFill>
              <a:latin typeface="Arial" pitchFamily="34" charset="0"/>
              <a:ea typeface="MS PGothic" panose="020B0600070205080204" pitchFamily="34" charset="-128"/>
              <a:cs typeface="Arial" pitchFamily="34" charset="0"/>
            </a:endParaRPr>
          </a:p>
          <a:p>
            <a:pPr marL="0" indent="0">
              <a:spcBef>
                <a:spcPts val="0"/>
              </a:spcBef>
              <a:buFont typeface="Arial"/>
              <a:buNone/>
            </a:pPr>
            <a:r>
              <a:rPr lang="en-US" sz="1200" b="1" kern="1200" dirty="0" smtClean="0">
                <a:solidFill>
                  <a:schemeClr val="tx1"/>
                </a:solidFill>
                <a:latin typeface="Arial" pitchFamily="34" charset="0"/>
                <a:ea typeface="MS PGothic" panose="020B0600070205080204" pitchFamily="34" charset="-128"/>
                <a:cs typeface="Arial" pitchFamily="34" charset="0"/>
              </a:rPr>
              <a:t>Presenter Remarks:</a:t>
            </a:r>
          </a:p>
          <a:p>
            <a:pPr marL="0" indent="0">
              <a:spcBef>
                <a:spcPts val="0"/>
              </a:spcBef>
              <a:buFont typeface="Arial"/>
              <a:buNone/>
            </a:pPr>
            <a:r>
              <a:rPr lang="en-US" sz="1200" kern="1200" dirty="0" smtClean="0">
                <a:solidFill>
                  <a:schemeClr val="tx1"/>
                </a:solidFill>
                <a:latin typeface="Arial" pitchFamily="34" charset="0"/>
                <a:ea typeface="MS PGothic" panose="020B0600070205080204" pitchFamily="34" charset="-128"/>
                <a:cs typeface="Arial" pitchFamily="34" charset="0"/>
              </a:rPr>
              <a:t>This slide comes from the Alignment</a:t>
            </a:r>
            <a:r>
              <a:rPr lang="en-US" sz="1200" kern="1200" baseline="0" dirty="0" smtClean="0">
                <a:solidFill>
                  <a:schemeClr val="tx1"/>
                </a:solidFill>
                <a:latin typeface="Arial" pitchFamily="34" charset="0"/>
                <a:ea typeface="MS PGothic" panose="020B0600070205080204" pitchFamily="34" charset="-128"/>
                <a:cs typeface="Arial" pitchFamily="34" charset="0"/>
              </a:rPr>
              <a:t> document. It shows the alignment between the preschool language and literacy foundations for reading and California’s State Standards for K-12.</a:t>
            </a:r>
          </a:p>
          <a:p>
            <a:pPr marL="0" indent="0">
              <a:spcBef>
                <a:spcPts val="0"/>
              </a:spcBef>
              <a:buFont typeface="Arial"/>
              <a:buNone/>
            </a:pPr>
            <a:endParaRPr lang="en-US" sz="1200" kern="1200" baseline="0" dirty="0" smtClean="0">
              <a:solidFill>
                <a:schemeClr val="tx1"/>
              </a:solidFill>
              <a:latin typeface="Arial" pitchFamily="34" charset="0"/>
              <a:ea typeface="MS PGothic" panose="020B0600070205080204" pitchFamily="34" charset="-128"/>
              <a:cs typeface="Arial" pitchFamily="34" charset="0"/>
            </a:endParaRPr>
          </a:p>
          <a:p>
            <a:pPr marL="0" indent="0">
              <a:spcBef>
                <a:spcPts val="0"/>
              </a:spcBef>
              <a:buFont typeface="Arial"/>
              <a:buNone/>
            </a:pPr>
            <a:r>
              <a:rPr lang="en-US" sz="1200" kern="1200" baseline="0" dirty="0" smtClean="0">
                <a:solidFill>
                  <a:schemeClr val="tx1"/>
                </a:solidFill>
                <a:latin typeface="Arial" pitchFamily="34" charset="0"/>
                <a:ea typeface="MS PGothic" panose="020B0600070205080204" pitchFamily="34" charset="-128"/>
                <a:cs typeface="Arial" pitchFamily="34" charset="0"/>
              </a:rPr>
              <a:t>Read the table and share any key findings you have with your elbow partner. If you were going to extend </a:t>
            </a:r>
            <a:r>
              <a:rPr lang="en-US" sz="1200" i="1" kern="1200" baseline="0" dirty="0" smtClean="0">
                <a:solidFill>
                  <a:schemeClr val="tx1"/>
                </a:solidFill>
                <a:latin typeface="Arial" pitchFamily="34" charset="0"/>
                <a:ea typeface="MS PGothic" panose="020B0600070205080204" pitchFamily="34" charset="-128"/>
                <a:cs typeface="Arial" pitchFamily="34" charset="0"/>
              </a:rPr>
              <a:t>The Three Little Pigs </a:t>
            </a:r>
            <a:r>
              <a:rPr lang="en-US" sz="1200" kern="1200" baseline="0" dirty="0" smtClean="0">
                <a:solidFill>
                  <a:schemeClr val="tx1"/>
                </a:solidFill>
                <a:latin typeface="Arial" pitchFamily="34" charset="0"/>
                <a:ea typeface="MS PGothic" panose="020B0600070205080204" pitchFamily="34" charset="-128"/>
                <a:cs typeface="Arial" pitchFamily="34" charset="0"/>
              </a:rPr>
              <a:t>demonstration into your TK classroom, how might you use this document to support your planning? What other information about the students learning English as a second language might you want to find out?</a:t>
            </a:r>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25</a:t>
            </a:fld>
            <a:endParaRPr lang="en-US" altLang="en-US" dirty="0"/>
          </a:p>
        </p:txBody>
      </p:sp>
    </p:spTree>
    <p:extLst>
      <p:ext uri="{BB962C8B-B14F-4D97-AF65-F5344CB8AC3E}">
        <p14:creationId xmlns:p14="http://schemas.microsoft.com/office/powerpoint/2010/main" val="2045825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6" name="Rectangle 3"/>
          <p:cNvSpPr>
            <a:spLocks noGrp="1" noChangeArrowheads="1"/>
          </p:cNvSpPr>
          <p:nvPr>
            <p:ph type="body" idx="1"/>
          </p:nvPr>
        </p:nvSpPr>
        <p:spPr bwMode="auto">
          <a:xfrm>
            <a:off x="685800" y="4343400"/>
            <a:ext cx="5486400" cy="433324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a:lnSpc>
                <a:spcPct val="107000"/>
              </a:lnSpc>
              <a:spcBef>
                <a:spcPts val="0"/>
              </a:spcBef>
              <a:spcAft>
                <a:spcPts val="0"/>
              </a:spcAft>
            </a:pPr>
            <a:r>
              <a:rPr lang="en-US" sz="1200" kern="1200" dirty="0" smtClean="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Activity 3: Practice Using ELD Foundations to Plan for the TK Classroom‒Part</a:t>
            </a:r>
            <a:r>
              <a:rPr lang="en-US" sz="1200" kern="1200" baseline="0" dirty="0" smtClean="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 1</a:t>
            </a:r>
            <a:r>
              <a:rPr lang="en-US" sz="1200" kern="1200" dirty="0" smtClean="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7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l" defTabSz="457200" rtl="0" eaLnBrk="0" fontAlgn="base" latinLnBrk="0" hangingPunct="0">
              <a:lnSpc>
                <a:spcPct val="107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Background Information:</a:t>
            </a:r>
            <a:endParaRPr kumimoji="0" lang="en-US" sz="11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7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Intent: Use the developmental levels of the ELD reading foundations to reflect upon and plan for different development progressions.</a:t>
            </a:r>
          </a:p>
          <a:p>
            <a:pPr marL="0" marR="0" lvl="0" indent="0" algn="l" defTabSz="457200" rtl="0" eaLnBrk="0" fontAlgn="base" latinLnBrk="0" hangingPunct="0">
              <a:lnSpc>
                <a:spcPct val="107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7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Materials: PPT Slide; Partners/Tablemates; Foundations pages (maps); Chart paper with four questions and space to write answers; Bag story book (</a:t>
            </a:r>
            <a:r>
              <a:rPr kumimoji="0" lang="en-US" sz="1200" b="0" i="1"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The Bag I’m Taking to Grandma’s </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or another book); DRDP-K (one per table group)</a:t>
            </a:r>
            <a:endParaRPr lang="en-US" sz="1200" kern="1200" dirty="0" smtClean="0">
              <a:solidFill>
                <a:srgbClr val="000000"/>
              </a:solidFill>
              <a:effectLst/>
              <a:latin typeface="Arial" panose="020B0604020202020204" pitchFamily="34" charset="0"/>
              <a:ea typeface="MS PGothic" panose="020B0600070205080204" pitchFamily="34" charset="-128"/>
              <a:cs typeface="Times New Roman" panose="02020603050405020304" pitchFamily="18" charset="0"/>
            </a:endParaRPr>
          </a:p>
          <a:p>
            <a:pPr marL="0" marR="0">
              <a:lnSpc>
                <a:spcPct val="107000"/>
              </a:lnSpc>
              <a:spcBef>
                <a:spcPts val="0"/>
              </a:spcBef>
              <a:spcAft>
                <a:spcPts val="0"/>
              </a:spcAf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smtClean="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Presenter Remarks:</a:t>
            </a:r>
            <a:r>
              <a:rPr lang="en-US" sz="1200" kern="1200" dirty="0" smtClean="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
            </a:r>
            <a:br>
              <a:rPr lang="en-US" sz="1200" kern="1200" dirty="0" smtClean="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br>
            <a:r>
              <a:rPr lang="en-US" sz="1200" kern="1200" dirty="0" smtClean="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Turn to page 123 in the Preschool Learning Foundations and read all the foundations in the ELD Reading strand. When finished, choose one foundation to focus on with your tablemates.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smtClean="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smtClean="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Now we will walk through the process of using a focused conversation to think about what the teacher’s role is in supporting the achievement of ELD students in the Reading strand.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smtClean="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smtClean="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Let’s look at page 123 of the Preschool Learning Foundations (Reading 1.0: Children demonstrate an appreciation and enjoyment of reading and literature. Focus: Participate in read-aloud activity). Please read the beginning level foundation to yourself.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smtClean="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smtClean="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Now, let’s answer the following questions as a group: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mj-lt"/>
              <a:buAutoNum type="arabicPeriod"/>
            </a:pPr>
            <a:r>
              <a:rPr lang="en-US" sz="1200" dirty="0" smtClean="0"/>
              <a:t>What is the progression of behavior, knowledge and skills across the levels of the foundation</a:t>
            </a:r>
            <a:r>
              <a:rPr lang="en-US" sz="1200" kern="1200" dirty="0" smtClean="0">
                <a:solidFill>
                  <a:srgbClr val="000000"/>
                </a:solidFill>
                <a:effectLst/>
                <a:latin typeface="Arial" panose="020B0604020202020204" pitchFamily="34" charset="0"/>
                <a:ea typeface="MS PGothic" panose="020B0600070205080204" pitchFamily="34" charset="-128"/>
              </a:rPr>
              <a:t>? </a:t>
            </a:r>
            <a:endParaRPr lang="en-US" sz="1200" dirty="0" smtClean="0">
              <a:effectLst/>
              <a:latin typeface="Times New Roman" panose="02020603050405020304" pitchFamily="18" charset="0"/>
              <a:ea typeface="Times New Roman" panose="02020603050405020304" pitchFamily="18" charset="0"/>
            </a:endParaRPr>
          </a:p>
          <a:p>
            <a:pPr marL="457200" lvl="1" indent="0">
              <a:buFont typeface="Arial"/>
              <a:buNone/>
            </a:pPr>
            <a:r>
              <a:rPr lang="en-US" sz="1200" kern="1200" dirty="0" smtClean="0">
                <a:solidFill>
                  <a:schemeClr val="tx1"/>
                </a:solidFill>
                <a:effectLst/>
                <a:latin typeface="Arial" pitchFamily="34" charset="0"/>
                <a:ea typeface="MS PGothic" panose="020B0600070205080204" pitchFamily="34" charset="-128"/>
                <a:cs typeface="Arial" pitchFamily="34" charset="0"/>
              </a:rPr>
              <a:t>A1) </a:t>
            </a:r>
            <a:r>
              <a:rPr lang="en-US" sz="1200" i="1" kern="1200" dirty="0" smtClean="0">
                <a:solidFill>
                  <a:schemeClr val="tx1"/>
                </a:solidFill>
                <a:effectLst/>
                <a:latin typeface="Arial" pitchFamily="34" charset="0"/>
                <a:ea typeface="MS PGothic" panose="020B0600070205080204" pitchFamily="34" charset="-128"/>
                <a:cs typeface="Arial" pitchFamily="34" charset="0"/>
              </a:rPr>
              <a:t>Example: Attending—to English or home language</a:t>
            </a:r>
            <a:r>
              <a:rPr lang="en-US" sz="1200" kern="1200" dirty="0" smtClean="0">
                <a:solidFill>
                  <a:schemeClr val="tx1"/>
                </a:solidFill>
                <a:effectLst/>
                <a:latin typeface="Arial" pitchFamily="34" charset="0"/>
                <a:ea typeface="MS PGothic" panose="020B0600070205080204" pitchFamily="34" charset="-128"/>
                <a:cs typeface="Arial" pitchFamily="34" charset="0"/>
              </a:rPr>
              <a:t>  </a:t>
            </a:r>
            <a:endParaRPr lang="en-US" sz="1100" kern="1200" dirty="0" smtClean="0">
              <a:solidFill>
                <a:schemeClr val="tx1"/>
              </a:solidFill>
              <a:effectLst/>
              <a:latin typeface="Arial" pitchFamily="34" charset="0"/>
              <a:ea typeface="MS PGothic" panose="020B0600070205080204" pitchFamily="34" charset="-128"/>
              <a:cs typeface="Arial" pitchFamily="34" charset="0"/>
            </a:endParaRPr>
          </a:p>
          <a:p>
            <a:pPr marL="228600" indent="-228600">
              <a:buFont typeface="+mj-lt"/>
              <a:buAutoNum type="arabicPeriod"/>
            </a:pPr>
            <a:r>
              <a:rPr lang="en-US" sz="1200" kern="1200" dirty="0" smtClean="0">
                <a:solidFill>
                  <a:schemeClr val="tx1"/>
                </a:solidFill>
                <a:effectLst/>
                <a:latin typeface="Arial" pitchFamily="34" charset="0"/>
                <a:ea typeface="MS PGothic" panose="020B0600070205080204" pitchFamily="34" charset="-128"/>
                <a:cs typeface="Arial" pitchFamily="34" charset="0"/>
              </a:rPr>
              <a:t>What key words jump out at you?  </a:t>
            </a:r>
            <a:endParaRPr lang="en-US" sz="1100" kern="1200" dirty="0" smtClean="0">
              <a:solidFill>
                <a:schemeClr val="tx1"/>
              </a:solidFill>
              <a:effectLst/>
              <a:latin typeface="Arial" pitchFamily="34" charset="0"/>
              <a:ea typeface="MS PGothic" panose="020B0600070205080204" pitchFamily="34" charset="-128"/>
              <a:cs typeface="Arial" pitchFamily="34" charset="0"/>
            </a:endParaRPr>
          </a:p>
          <a:p>
            <a:pPr lvl="1"/>
            <a:r>
              <a:rPr lang="en-US" sz="1200" kern="1200" dirty="0" smtClean="0">
                <a:solidFill>
                  <a:schemeClr val="tx1"/>
                </a:solidFill>
                <a:effectLst/>
                <a:latin typeface="Arial" pitchFamily="34" charset="0"/>
                <a:ea typeface="MS PGothic" panose="020B0600070205080204" pitchFamily="34" charset="-128"/>
                <a:cs typeface="Arial" pitchFamily="34" charset="0"/>
              </a:rPr>
              <a:t>A2) </a:t>
            </a:r>
            <a:r>
              <a:rPr lang="en-US" sz="1200" i="1" kern="1200" dirty="0" smtClean="0">
                <a:solidFill>
                  <a:schemeClr val="tx1"/>
                </a:solidFill>
                <a:effectLst/>
                <a:latin typeface="Arial" pitchFamily="34" charset="0"/>
                <a:ea typeface="MS PGothic" panose="020B0600070205080204" pitchFamily="34" charset="-128"/>
                <a:cs typeface="Arial" pitchFamily="34" charset="0"/>
              </a:rPr>
              <a:t>Example: Home language, storybook</a:t>
            </a:r>
            <a:r>
              <a:rPr lang="en-US" sz="1200" kern="1200" dirty="0" smtClean="0">
                <a:solidFill>
                  <a:schemeClr val="tx1"/>
                </a:solidFill>
                <a:effectLst/>
                <a:latin typeface="Arial" pitchFamily="34" charset="0"/>
                <a:ea typeface="MS PGothic" panose="020B0600070205080204" pitchFamily="34" charset="-128"/>
                <a:cs typeface="Arial" pitchFamily="34" charset="0"/>
              </a:rPr>
              <a:t>  </a:t>
            </a:r>
            <a:endParaRPr lang="en-US" sz="1100" kern="1200" dirty="0" smtClean="0">
              <a:solidFill>
                <a:schemeClr val="tx1"/>
              </a:solidFill>
              <a:effectLst/>
              <a:latin typeface="Arial" pitchFamily="34" charset="0"/>
              <a:ea typeface="MS PGothic" panose="020B0600070205080204" pitchFamily="34" charset="-128"/>
              <a:cs typeface="Arial" pitchFamily="34" charset="0"/>
            </a:endParaRPr>
          </a:p>
          <a:p>
            <a:pPr marL="228600" indent="-228600">
              <a:buFont typeface="+mj-lt"/>
              <a:buAutoNum type="arabicPeriod"/>
            </a:pPr>
            <a:r>
              <a:rPr lang="en-US" sz="1200" kern="1200" dirty="0" smtClean="0">
                <a:solidFill>
                  <a:schemeClr val="tx1"/>
                </a:solidFill>
                <a:effectLst/>
                <a:latin typeface="Arial" pitchFamily="34" charset="0"/>
                <a:ea typeface="MS PGothic" panose="020B0600070205080204" pitchFamily="34" charset="-128"/>
                <a:cs typeface="Arial" pitchFamily="34" charset="0"/>
              </a:rPr>
              <a:t>What opportunities does a child need to make progress in acquiring the knowledge skills and abilities for this foundation </a:t>
            </a:r>
            <a:endParaRPr lang="en-US" sz="1100" kern="1200" dirty="0" smtClean="0">
              <a:solidFill>
                <a:schemeClr val="tx1"/>
              </a:solidFill>
              <a:effectLst/>
              <a:latin typeface="Arial" pitchFamily="34" charset="0"/>
              <a:ea typeface="MS PGothic" panose="020B0600070205080204" pitchFamily="34" charset="-128"/>
              <a:cs typeface="Arial" pitchFamily="34" charset="0"/>
            </a:endParaRPr>
          </a:p>
          <a:p>
            <a:pPr lvl="1"/>
            <a:r>
              <a:rPr lang="en-US" sz="1200" kern="1200" dirty="0" smtClean="0">
                <a:solidFill>
                  <a:schemeClr val="tx1"/>
                </a:solidFill>
                <a:effectLst/>
                <a:latin typeface="Arial" pitchFamily="34" charset="0"/>
                <a:ea typeface="MS PGothic" panose="020B0600070205080204" pitchFamily="34" charset="-128"/>
                <a:cs typeface="Arial" pitchFamily="34" charset="0"/>
              </a:rPr>
              <a:t>A3) </a:t>
            </a:r>
            <a:r>
              <a:rPr lang="en-US" sz="1200" i="1" kern="1200" dirty="0" smtClean="0">
                <a:solidFill>
                  <a:schemeClr val="tx1"/>
                </a:solidFill>
                <a:effectLst/>
                <a:latin typeface="Arial" pitchFamily="34" charset="0"/>
                <a:ea typeface="MS PGothic" panose="020B0600070205080204" pitchFamily="34" charset="-128"/>
                <a:cs typeface="Arial" pitchFamily="34" charset="0"/>
              </a:rPr>
              <a:t>Example: Opportunities to hear storybooks in home language. </a:t>
            </a:r>
            <a:endParaRPr lang="en-US" sz="1100" kern="1200" dirty="0" smtClean="0">
              <a:solidFill>
                <a:schemeClr val="tx1"/>
              </a:solidFill>
              <a:effectLst/>
              <a:latin typeface="Arial" pitchFamily="34" charset="0"/>
              <a:ea typeface="MS PGothic" panose="020B0600070205080204" pitchFamily="34" charset="-128"/>
              <a:cs typeface="Arial" pitchFamily="34" charset="0"/>
            </a:endParaRPr>
          </a:p>
        </p:txBody>
      </p:sp>
    </p:spTree>
    <p:extLst>
      <p:ext uri="{BB962C8B-B14F-4D97-AF65-F5344CB8AC3E}">
        <p14:creationId xmlns:p14="http://schemas.microsoft.com/office/powerpoint/2010/main" val="1770090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spcBef>
                <a:spcPts val="0"/>
              </a:spcBef>
            </a:pPr>
            <a:r>
              <a:rPr lang="en-US" b="1" dirty="0" smtClean="0"/>
              <a:t>Presenter Remarks:</a:t>
            </a:r>
            <a:r>
              <a:rPr lang="en-US" b="1" baseline="0" dirty="0" smtClean="0"/>
              <a:t> </a:t>
            </a:r>
          </a:p>
          <a:p>
            <a:pPr marL="0" marR="0" lvl="0" indent="0" algn="l" defTabSz="457200" rtl="0" eaLnBrk="0" fontAlgn="base" latinLnBrk="0" hangingPunct="0">
              <a:lnSpc>
                <a:spcPct val="100000"/>
              </a:lnSpc>
              <a:spcBef>
                <a:spcPts val="0"/>
              </a:spcBef>
              <a:spcAft>
                <a:spcPct val="0"/>
              </a:spcAft>
              <a:buClrTx/>
              <a:buSzTx/>
              <a:buFontTx/>
              <a:buNone/>
              <a:tabLst/>
              <a:defRPr/>
            </a:pPr>
            <a:r>
              <a:rPr lang="en-US" baseline="0" dirty="0" smtClean="0"/>
              <a:t>We now have a deeper understanding of the developmental continuums and resources. These resources guide our understanding of what developmentally appropriate strategies support the </a:t>
            </a:r>
            <a:r>
              <a:rPr lang="en-US" sz="1200" b="0" dirty="0" smtClean="0">
                <a:effectLst>
                  <a:outerShdw blurRad="38100" dist="38100" dir="2700000" algn="tl">
                    <a:srgbClr val="000000">
                      <a:alpha val="43137"/>
                    </a:srgbClr>
                  </a:outerShdw>
                </a:effectLst>
              </a:rPr>
              <a:t>developmental progressions of English-language development for reading</a:t>
            </a:r>
            <a:r>
              <a:rPr lang="en-US" sz="1200" b="0" dirty="0" smtClean="0">
                <a:effectLst/>
              </a:rPr>
              <a:t>.</a:t>
            </a:r>
            <a:endParaRPr lang="en-US" baseline="0" dirty="0" smtClean="0"/>
          </a:p>
          <a:p>
            <a:pPr lvl="0">
              <a:spcBef>
                <a:spcPts val="0"/>
              </a:spcBef>
            </a:pPr>
            <a:endParaRPr lang="en-US" baseline="0" dirty="0" smtClean="0"/>
          </a:p>
          <a:p>
            <a:pPr lvl="0">
              <a:spcBef>
                <a:spcPts val="0"/>
              </a:spcBef>
            </a:pPr>
            <a:r>
              <a:rPr lang="en-US" baseline="0" dirty="0" smtClean="0"/>
              <a:t>Now we need to think about </a:t>
            </a:r>
            <a:r>
              <a:rPr lang="en-US" i="1" baseline="0" dirty="0" smtClean="0"/>
              <a:t>how</a:t>
            </a:r>
            <a:r>
              <a:rPr lang="en-US" baseline="0" dirty="0" smtClean="0"/>
              <a:t> we support this development with strategies in the classroom. For example, what questions do we ask ourselves when we are differentiating instruction or creating flexible groupings? </a:t>
            </a:r>
          </a:p>
          <a:p>
            <a:pPr marL="0" lvl="0" indent="0">
              <a:spcBef>
                <a:spcPts val="0"/>
              </a:spcBef>
              <a:buNone/>
            </a:pPr>
            <a:endParaRPr lang="en-US" b="1" baseline="0" dirty="0" smtClean="0">
              <a:solidFill>
                <a:schemeClr val="tx1"/>
              </a:solidFill>
            </a:endParaRPr>
          </a:p>
          <a:p>
            <a:pPr marL="0" lvl="0" indent="0">
              <a:spcBef>
                <a:spcPts val="0"/>
              </a:spcBef>
              <a:buNone/>
            </a:pPr>
            <a:r>
              <a:rPr lang="en-US" b="1" baseline="0" dirty="0" smtClean="0">
                <a:solidFill>
                  <a:schemeClr val="tx1"/>
                </a:solidFill>
              </a:rPr>
              <a:t>What are the developmentally appropriate strategies that support that development? </a:t>
            </a:r>
            <a:r>
              <a:rPr lang="en-US" b="0" baseline="0" dirty="0" smtClean="0">
                <a:solidFill>
                  <a:schemeClr val="tx1"/>
                </a:solidFill>
              </a:rPr>
              <a:t>“</a:t>
            </a:r>
            <a:r>
              <a:rPr lang="en-US" b="0" i="0" kern="1200" dirty="0" smtClean="0">
                <a:solidFill>
                  <a:schemeClr val="tx1"/>
                </a:solidFill>
                <a:effectLst/>
              </a:rPr>
              <a:t>Developmentally appropriate strategies are those</a:t>
            </a:r>
            <a:r>
              <a:rPr lang="en-US" b="0" i="0" kern="1200" baseline="0" dirty="0" smtClean="0">
                <a:solidFill>
                  <a:schemeClr val="tx1"/>
                </a:solidFill>
                <a:effectLst/>
              </a:rPr>
              <a:t> that </a:t>
            </a:r>
            <a:r>
              <a:rPr lang="en-US" b="0" i="0" kern="1200" dirty="0" smtClean="0">
                <a:solidFill>
                  <a:schemeClr val="tx1"/>
                </a:solidFill>
                <a:effectLst/>
              </a:rPr>
              <a:t>meet children where they are</a:t>
            </a:r>
            <a:r>
              <a:rPr lang="en-US" b="0" i="0" kern="1200" baseline="0" dirty="0" smtClean="0">
                <a:solidFill>
                  <a:schemeClr val="tx1"/>
                </a:solidFill>
                <a:effectLst/>
              </a:rPr>
              <a:t> and provide scaffolding to help children </a:t>
            </a:r>
            <a:r>
              <a:rPr lang="en-US" b="0" i="0" kern="1200" dirty="0" smtClean="0">
                <a:solidFill>
                  <a:schemeClr val="tx1"/>
                </a:solidFill>
                <a:effectLst/>
              </a:rPr>
              <a:t>reach goals that are both challenging and achievable.  When we employ DAP strategies,</a:t>
            </a:r>
            <a:r>
              <a:rPr lang="en-US" b="0" i="0" kern="1200" baseline="0" dirty="0" smtClean="0">
                <a:solidFill>
                  <a:schemeClr val="tx1"/>
                </a:solidFill>
                <a:effectLst/>
              </a:rPr>
              <a:t> our lessons are suited to young children’s learning needs and promote children’s interests as well as their program” (</a:t>
            </a:r>
            <a:r>
              <a:rPr lang="en-US" b="0" i="0" kern="1200" baseline="0" dirty="0" err="1" smtClean="0">
                <a:solidFill>
                  <a:schemeClr val="tx1"/>
                </a:solidFill>
                <a:effectLst/>
              </a:rPr>
              <a:t>Copple</a:t>
            </a:r>
            <a:r>
              <a:rPr lang="en-US" b="0" i="0" kern="1200" baseline="0" dirty="0" smtClean="0">
                <a:solidFill>
                  <a:schemeClr val="tx1"/>
                </a:solidFill>
                <a:effectLst/>
              </a:rPr>
              <a:t> &amp; </a:t>
            </a:r>
            <a:r>
              <a:rPr lang="en-US" b="0" i="0" kern="1200" baseline="0" dirty="0" err="1" smtClean="0">
                <a:solidFill>
                  <a:schemeClr val="tx1"/>
                </a:solidFill>
                <a:effectLst/>
              </a:rPr>
              <a:t>Bredekamp</a:t>
            </a:r>
            <a:r>
              <a:rPr lang="en-US" b="0" i="0" kern="1200" baseline="0" dirty="0" smtClean="0">
                <a:solidFill>
                  <a:schemeClr val="tx1"/>
                </a:solidFill>
                <a:effectLst/>
              </a:rPr>
              <a:t> 2009).</a:t>
            </a:r>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27</a:t>
            </a:fld>
            <a:endParaRPr lang="en-US" altLang="en-US" dirty="0"/>
          </a:p>
        </p:txBody>
      </p:sp>
    </p:spTree>
    <p:extLst>
      <p:ext uri="{BB962C8B-B14F-4D97-AF65-F5344CB8AC3E}">
        <p14:creationId xmlns:p14="http://schemas.microsoft.com/office/powerpoint/2010/main" val="4084021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a:ln/>
        </p:spPr>
      </p:sp>
      <p:sp>
        <p:nvSpPr>
          <p:cNvPr id="3" name="Notes Placeholder 2"/>
          <p:cNvSpPr>
            <a:spLocks noGrp="1"/>
          </p:cNvSpPr>
          <p:nvPr>
            <p:ph type="body" idx="1"/>
          </p:nvPr>
        </p:nvSpPr>
        <p:spPr>
          <a:xfrm>
            <a:off x="685800" y="4343400"/>
            <a:ext cx="5486400" cy="3865880"/>
          </a:xfrm>
        </p:spPr>
        <p:txBody>
          <a:bodyPr>
            <a:noAutofit/>
          </a:bodyPr>
          <a:lstStyle/>
          <a:p>
            <a:pPr marL="0" marR="0" lvl="0" indent="0" algn="l" defTabSz="457200" rtl="0" eaLnBrk="0" fontAlgn="base" latinLnBrk="0" hangingPunct="0">
              <a:lnSpc>
                <a:spcPct val="100000"/>
              </a:lnSpc>
              <a:spcBef>
                <a:spcPts val="0"/>
              </a:spcBef>
              <a:spcAft>
                <a:spcPct val="0"/>
              </a:spcAft>
              <a:buClrTx/>
              <a:buSzTx/>
              <a:buFontTx/>
              <a:buNone/>
              <a:tabLst/>
              <a:defRPr/>
            </a:pPr>
            <a:r>
              <a:rPr lang="en-US" b="1" dirty="0" smtClean="0"/>
              <a:t>Presenter Remarks:</a:t>
            </a:r>
            <a:r>
              <a:rPr lang="en-US" b="1" baseline="0" dirty="0" smtClean="0"/>
              <a:t> </a:t>
            </a:r>
          </a:p>
          <a:p>
            <a:pPr marL="0" indent="0">
              <a:spcBef>
                <a:spcPts val="0"/>
              </a:spcBef>
              <a:buFont typeface="Arial"/>
              <a:buNone/>
            </a:pPr>
            <a:r>
              <a:rPr lang="en-US" b="0" baseline="0" dirty="0" smtClean="0"/>
              <a:t>Let’s take a look at some </a:t>
            </a:r>
            <a:r>
              <a:rPr lang="en-US" b="0" dirty="0" smtClean="0"/>
              <a:t>resources we can use to support TK children’s learning and development.</a:t>
            </a:r>
            <a:r>
              <a:rPr lang="en-US" b="0" baseline="0" dirty="0" smtClean="0"/>
              <a:t> (</a:t>
            </a:r>
            <a:r>
              <a:rPr lang="en-US" dirty="0" smtClean="0"/>
              <a:t>Hold</a:t>
            </a:r>
            <a:r>
              <a:rPr lang="en-US" baseline="0" dirty="0" smtClean="0"/>
              <a:t> up each resource separately while describing the core components.)</a:t>
            </a:r>
          </a:p>
          <a:p>
            <a:pPr marL="171450" indent="-171450">
              <a:spcBef>
                <a:spcPts val="0"/>
              </a:spcBef>
              <a:buFont typeface="Arial"/>
              <a:buChar char="•"/>
            </a:pPr>
            <a:endParaRPr lang="en-US" baseline="0" dirty="0" smtClean="0"/>
          </a:p>
          <a:p>
            <a:pPr marL="0" indent="0" eaLnBrk="1" hangingPunct="1">
              <a:spcBef>
                <a:spcPts val="0"/>
              </a:spcBef>
              <a:buFont typeface="Arial" panose="020B0604020202020204" pitchFamily="34" charset="0"/>
              <a:buNone/>
            </a:pPr>
            <a:r>
              <a:rPr lang="en-US" baseline="0" dirty="0" smtClean="0"/>
              <a:t>The Preschool Curriculum Framework is the companion guide to the foundations. It offers </a:t>
            </a:r>
            <a:r>
              <a:rPr lang="en-US" dirty="0" smtClean="0">
                <a:latin typeface="Arial" charset="0"/>
                <a:ea typeface="MS PGothic" charset="0"/>
              </a:rPr>
              <a:t>strategies for the environment, daily routines, teacher</a:t>
            </a:r>
            <a:r>
              <a:rPr lang="en-US" baseline="0" dirty="0" smtClean="0">
                <a:latin typeface="Arial" charset="0"/>
                <a:ea typeface="MS PGothic" charset="0"/>
              </a:rPr>
              <a:t> interactions, planned learning opportunities, and for engaging families; it also poses questions for reflection. The strategies provided are:</a:t>
            </a:r>
          </a:p>
          <a:p>
            <a:pPr marL="171450" indent="-171450" eaLnBrk="1" hangingPunct="1">
              <a:spcBef>
                <a:spcPts val="0"/>
              </a:spcBef>
              <a:buFont typeface="Arial" panose="020B0604020202020204" pitchFamily="34" charset="0"/>
              <a:buChar char="•"/>
            </a:pPr>
            <a:r>
              <a:rPr lang="en-US" dirty="0" smtClean="0">
                <a:latin typeface="Arial" charset="0"/>
                <a:ea typeface="MS PGothic" charset="0"/>
              </a:rPr>
              <a:t>Developmentally appropriate</a:t>
            </a:r>
          </a:p>
          <a:p>
            <a:pPr marL="171450" indent="-171450" eaLnBrk="1" hangingPunct="1">
              <a:spcBef>
                <a:spcPts val="0"/>
              </a:spcBef>
              <a:buFont typeface="Arial" panose="020B0604020202020204" pitchFamily="34" charset="0"/>
              <a:buChar char="•"/>
            </a:pPr>
            <a:r>
              <a:rPr lang="en-US" dirty="0" smtClean="0">
                <a:latin typeface="Arial" charset="0"/>
                <a:ea typeface="MS PGothic" charset="0"/>
              </a:rPr>
              <a:t>Reflective and intentional</a:t>
            </a:r>
          </a:p>
          <a:p>
            <a:pPr marL="171450" indent="-171450" eaLnBrk="1" hangingPunct="1">
              <a:spcBef>
                <a:spcPts val="0"/>
              </a:spcBef>
              <a:buFont typeface="Arial" panose="020B0604020202020204" pitchFamily="34" charset="0"/>
              <a:buChar char="•"/>
            </a:pPr>
            <a:r>
              <a:rPr lang="en-US" dirty="0" smtClean="0">
                <a:latin typeface="Arial" charset="0"/>
                <a:ea typeface="MS PGothic" charset="0"/>
              </a:rPr>
              <a:t>Individually and culturally meaningful</a:t>
            </a:r>
          </a:p>
          <a:p>
            <a:pPr marL="171450" indent="-171450" eaLnBrk="1" hangingPunct="1">
              <a:spcBef>
                <a:spcPts val="0"/>
              </a:spcBef>
              <a:buFont typeface="Arial" panose="020B0604020202020204" pitchFamily="34" charset="0"/>
              <a:buChar char="•"/>
            </a:pPr>
            <a:r>
              <a:rPr lang="en-US" dirty="0" smtClean="0">
                <a:latin typeface="Arial" charset="0"/>
                <a:ea typeface="MS PGothic" charset="0"/>
              </a:rPr>
              <a:t>Inclusive</a:t>
            </a:r>
          </a:p>
          <a:p>
            <a:pPr marL="171450" indent="-171450">
              <a:spcBef>
                <a:spcPts val="0"/>
              </a:spcBef>
              <a:buFont typeface="Arial"/>
              <a:buChar char="•"/>
            </a:pPr>
            <a:endParaRPr lang="en-US" baseline="0" dirty="0" smtClean="0"/>
          </a:p>
          <a:p>
            <a:pPr marL="0" indent="0">
              <a:spcBef>
                <a:spcPts val="0"/>
              </a:spcBef>
              <a:buFont typeface="Arial"/>
              <a:buNone/>
            </a:pPr>
            <a:r>
              <a:rPr lang="en-US" baseline="0" dirty="0" smtClean="0"/>
              <a:t>The ELA/ELD framework has a chapter dedicated to TK and is closely aligned via the Alignment document and the CA Standards to the foundations. </a:t>
            </a:r>
          </a:p>
          <a:p>
            <a:pPr marL="171450" indent="-171450">
              <a:spcBef>
                <a:spcPts val="0"/>
              </a:spcBef>
              <a:buFont typeface="Arial"/>
              <a:buChar char="•"/>
            </a:pPr>
            <a:endParaRPr lang="en-US" baseline="0" dirty="0" smtClean="0"/>
          </a:p>
          <a:p>
            <a:pPr marL="0" indent="0">
              <a:spcBef>
                <a:spcPts val="0"/>
              </a:spcBef>
              <a:buFont typeface="Arial"/>
              <a:buNone/>
            </a:pPr>
            <a:r>
              <a:rPr lang="en-US" baseline="0" dirty="0" smtClean="0"/>
              <a:t>The Developmentally Appropriate Practice (DAP) publication offers key ways to look at learning and to set up environments and daily routines. It also contains a “what it is not” section that is very illuminating. </a:t>
            </a:r>
          </a:p>
          <a:p>
            <a:pPr marL="171450" indent="-171450">
              <a:spcBef>
                <a:spcPts val="0"/>
              </a:spcBef>
              <a:buFont typeface="Arial"/>
              <a:buChar char="•"/>
            </a:pPr>
            <a:endParaRPr lang="en-US" baseline="0" dirty="0" smtClean="0"/>
          </a:p>
          <a:p>
            <a:pPr marL="0" indent="0">
              <a:spcBef>
                <a:spcPts val="0"/>
              </a:spcBef>
              <a:buFont typeface="Arial"/>
              <a:buNone/>
            </a:pPr>
            <a:r>
              <a:rPr lang="en-US" baseline="0" dirty="0" smtClean="0"/>
              <a:t>The TK Implementation Guide provides information about all components of transitional kindergarten including curriculum, environments, teacher strategies, and key information about English-language development and language and literacy development in the TK years. </a:t>
            </a:r>
          </a:p>
          <a:p>
            <a:pPr marL="171450" indent="-171450">
              <a:spcBef>
                <a:spcPts val="0"/>
              </a:spcBef>
              <a:buFont typeface="Arial"/>
              <a:buChar char="•"/>
            </a:pPr>
            <a:endParaRPr lang="en-US" baseline="0" dirty="0" smtClean="0"/>
          </a:p>
          <a:p>
            <a:pPr marL="0" indent="0">
              <a:spcBef>
                <a:spcPts val="0"/>
              </a:spcBef>
              <a:buFont typeface="Arial"/>
              <a:buNone/>
            </a:pPr>
            <a:r>
              <a:rPr lang="en-US" dirty="0" smtClean="0"/>
              <a:t>U</a:t>
            </a:r>
            <a:r>
              <a:rPr lang="en-US" baseline="0" dirty="0" smtClean="0"/>
              <a:t>se these resources together to create the richest experiences for your students.</a:t>
            </a:r>
            <a:endParaRPr lang="en-US" dirty="0"/>
          </a:p>
        </p:txBody>
      </p:sp>
      <p:sp>
        <p:nvSpPr>
          <p:cNvPr id="1085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A9A7A7-82E7-3B4A-BB83-9A4FFD298A93}" type="slidenum">
              <a:rPr lang="en-US" sz="1200"/>
              <a:pPr eaLnBrk="1" hangingPunct="1"/>
              <a:t>28</a:t>
            </a:fld>
            <a:endParaRPr lang="en-US" sz="1200" dirty="0"/>
          </a:p>
        </p:txBody>
      </p:sp>
    </p:spTree>
    <p:extLst>
      <p:ext uri="{BB962C8B-B14F-4D97-AF65-F5344CB8AC3E}">
        <p14:creationId xmlns:p14="http://schemas.microsoft.com/office/powerpoint/2010/main" val="2477361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MS Pゴシック" charset="0"/>
                <a:cs typeface="MS Pゴシック" charset="0"/>
              </a:defRPr>
            </a:lvl1pPr>
            <a:lvl2pPr marL="37931725" indent="-37474525" eaLnBrk="0" hangingPunct="0">
              <a:defRPr sz="2400">
                <a:solidFill>
                  <a:schemeClr val="tx1"/>
                </a:solidFill>
                <a:latin typeface="Arial" charset="0"/>
                <a:ea typeface="MS Pゴシック" charset="0"/>
                <a:cs typeface="MS Pゴシック" charset="0"/>
              </a:defRPr>
            </a:lvl2pPr>
            <a:lvl3pPr eaLnBrk="0" hangingPunct="0">
              <a:defRPr sz="2400">
                <a:solidFill>
                  <a:schemeClr val="tx1"/>
                </a:solidFill>
                <a:latin typeface="Arial" charset="0"/>
                <a:ea typeface="MS Pゴシック" charset="0"/>
                <a:cs typeface="MS Pゴシック" charset="0"/>
              </a:defRPr>
            </a:lvl3pPr>
            <a:lvl4pPr eaLnBrk="0" hangingPunct="0">
              <a:defRPr sz="2400">
                <a:solidFill>
                  <a:schemeClr val="tx1"/>
                </a:solidFill>
                <a:latin typeface="Arial" charset="0"/>
                <a:ea typeface="MS Pゴシック" charset="0"/>
                <a:cs typeface="MS Pゴシック" charset="0"/>
              </a:defRPr>
            </a:lvl4pPr>
            <a:lvl5pPr eaLnBrk="0" hangingPunct="0">
              <a:defRPr sz="2400">
                <a:solidFill>
                  <a:schemeClr val="tx1"/>
                </a:solidFill>
                <a:latin typeface="Arial"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Arial"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Arial"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Arial"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Arial" charset="0"/>
                <a:ea typeface="MS Pゴシック" charset="0"/>
                <a:cs typeface="MS Pゴシック" charset="0"/>
              </a:defRPr>
            </a:lvl9pPr>
          </a:lstStyle>
          <a:p>
            <a:pPr algn="r" eaLnBrk="1" hangingPunct="1"/>
            <a:fld id="{F612EF48-FD5B-7D4B-A7A3-1D0740115994}" type="slidenum">
              <a:rPr lang="en-US" sz="1200"/>
              <a:pPr algn="r" eaLnBrk="1" hangingPunct="1"/>
              <a:t>29</a:t>
            </a:fld>
            <a:endParaRPr lang="en-US" sz="1200" dirty="0"/>
          </a:p>
        </p:txBody>
      </p:sp>
      <p:sp>
        <p:nvSpPr>
          <p:cNvPr id="72707" name="Rectangle 2"/>
          <p:cNvSpPr>
            <a:spLocks noGrp="1" noRot="1" noChangeAspect="1" noChangeArrowheads="1" noTextEdit="1"/>
          </p:cNvSpPr>
          <p:nvPr>
            <p:ph type="sldImg"/>
          </p:nvPr>
        </p:nvSpPr>
        <p:spPr>
          <a:xfrm>
            <a:off x="1144588" y="685800"/>
            <a:ext cx="4572000" cy="3429000"/>
          </a:xfrm>
          <a:ln/>
        </p:spPr>
      </p:sp>
      <p:sp>
        <p:nvSpPr>
          <p:cNvPr id="72708" name="Rectangle 3"/>
          <p:cNvSpPr>
            <a:spLocks noGrp="1" noChangeArrowheads="1"/>
          </p:cNvSpPr>
          <p:nvPr>
            <p:ph type="body" idx="1"/>
          </p:nvPr>
        </p:nvSpPr>
        <p:spPr>
          <a:xfrm>
            <a:off x="687388" y="4384519"/>
            <a:ext cx="54864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smtClean="0"/>
              <a:t>Presenter Remarks:</a:t>
            </a:r>
            <a:r>
              <a:rPr lang="en-US" b="1" baseline="0" dirty="0" smtClean="0"/>
              <a:t> </a:t>
            </a:r>
          </a:p>
          <a:p>
            <a:pPr defTabSz="457200"/>
            <a:r>
              <a:rPr lang="en-US" dirty="0" smtClean="0"/>
              <a:t>The Preschool Curriculum Framework </a:t>
            </a:r>
            <a:r>
              <a:rPr lang="en-US" dirty="0"/>
              <a:t>offers guidance on how </a:t>
            </a:r>
            <a:r>
              <a:rPr lang="en-US" dirty="0" smtClean="0"/>
              <a:t>teachers </a:t>
            </a:r>
            <a:r>
              <a:rPr lang="en-US" dirty="0"/>
              <a:t>can </a:t>
            </a:r>
            <a:r>
              <a:rPr lang="en-US" dirty="0" smtClean="0"/>
              <a:t>support </a:t>
            </a:r>
            <a:r>
              <a:rPr lang="en-US" dirty="0"/>
              <a:t>learning and development described in the foundations through </a:t>
            </a:r>
            <a:r>
              <a:rPr lang="en-US" dirty="0" smtClean="0"/>
              <a:t>environments </a:t>
            </a:r>
            <a:r>
              <a:rPr lang="en-US" dirty="0"/>
              <a:t>and </a:t>
            </a:r>
            <a:r>
              <a:rPr lang="en-US" dirty="0" smtClean="0"/>
              <a:t>materials</a:t>
            </a:r>
            <a:r>
              <a:rPr lang="en-US" baseline="0" dirty="0" smtClean="0"/>
              <a:t> </a:t>
            </a:r>
            <a:r>
              <a:rPr lang="en-US" dirty="0" smtClean="0"/>
              <a:t>that </a:t>
            </a:r>
            <a:r>
              <a:rPr lang="en-US" dirty="0"/>
              <a:t>are </a:t>
            </a:r>
            <a:r>
              <a:rPr lang="en-US" dirty="0" smtClean="0"/>
              <a:t>developmentally </a:t>
            </a:r>
            <a:r>
              <a:rPr lang="en-US" dirty="0"/>
              <a:t>appropriate, as well as individually and culturally meaningful </a:t>
            </a:r>
            <a:r>
              <a:rPr lang="en-US" dirty="0" smtClean="0"/>
              <a:t>experiences that engage families.</a:t>
            </a:r>
          </a:p>
          <a:p>
            <a:pPr defTabSz="457200"/>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Family engagement with schools has been linked to important outcomes for children of all families including families with English</a:t>
            </a:r>
            <a:r>
              <a:rPr lang="en-US" altLang="en-US" baseline="0" dirty="0" smtClean="0"/>
              <a:t> language learner </a:t>
            </a:r>
            <a:r>
              <a:rPr lang="en-US" altLang="en-US" dirty="0" smtClean="0"/>
              <a:t>students.</a:t>
            </a:r>
            <a:r>
              <a:rPr lang="en-US" altLang="en-US" baseline="0" dirty="0" smtClean="0"/>
              <a:t> Numerous positive developmental child outcomes have been associated with family engagement including: Early literacy skills, cognitive language developments skills, social emotional skills, and academic achievement (</a:t>
            </a:r>
            <a:r>
              <a:rPr lang="en-US" i="1" dirty="0" smtClean="0"/>
              <a:t>Young Dual Language Learners </a:t>
            </a:r>
            <a:r>
              <a:rPr lang="en-US" dirty="0" smtClean="0"/>
              <a:t>2013, 121).</a:t>
            </a:r>
          </a:p>
          <a:p>
            <a:pPr defTabSz="457200">
              <a:spcBef>
                <a:spcPts val="450"/>
              </a:spcBef>
            </a:pPr>
            <a:endParaRPr lang="en-US" dirty="0"/>
          </a:p>
        </p:txBody>
      </p:sp>
      <p:sp>
        <p:nvSpPr>
          <p:cNvPr id="2" name="Slide Number Placeholder 1"/>
          <p:cNvSpPr>
            <a:spLocks noGrp="1"/>
          </p:cNvSpPr>
          <p:nvPr>
            <p:ph type="sldNum" sz="quarter" idx="10"/>
          </p:nvPr>
        </p:nvSpPr>
        <p:spPr/>
        <p:txBody>
          <a:bodyPr/>
          <a:lstStyle/>
          <a:p>
            <a:fld id="{FCE9ED2B-B8DD-438B-A0BE-FFD01778ACBF}" type="slidenum">
              <a:rPr lang="en-US" altLang="en-US" smtClean="0"/>
              <a:pPr/>
              <a:t>29</a:t>
            </a:fld>
            <a:endParaRPr lang="en-US" altLang="en-US" dirty="0"/>
          </a:p>
        </p:txBody>
      </p:sp>
    </p:spTree>
    <p:extLst>
      <p:ext uri="{BB962C8B-B14F-4D97-AF65-F5344CB8AC3E}">
        <p14:creationId xmlns:p14="http://schemas.microsoft.com/office/powerpoint/2010/main" val="1433027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Presenter</a:t>
            </a:r>
            <a:r>
              <a:rPr lang="en-US" altLang="en-US" b="1" baseline="0" dirty="0" smtClean="0"/>
              <a:t> Remarks: </a:t>
            </a:r>
          </a:p>
          <a:p>
            <a:r>
              <a:rPr lang="en-US" altLang="en-US" baseline="0" dirty="0" smtClean="0"/>
              <a:t>As you are aware, today we are concentrating on English-language development reading—specifically focusing on supporting ELD reading development in the TK classroom. </a:t>
            </a:r>
          </a:p>
          <a:p>
            <a:endParaRPr lang="en-US" altLang="en-US" baseline="0" dirty="0" smtClean="0"/>
          </a:p>
          <a:p>
            <a:r>
              <a:rPr lang="en-US" altLang="en-US" baseline="0" dirty="0" smtClean="0"/>
              <a:t>The outcomes we will address are listed on the screen. </a:t>
            </a:r>
          </a:p>
          <a:p>
            <a:pPr marL="171450" indent="-171450">
              <a:buFont typeface="Arial" panose="020B0604020202020204" pitchFamily="34" charset="0"/>
              <a:buChar char="•"/>
            </a:pPr>
            <a:r>
              <a:rPr lang="en-US" altLang="en-US" baseline="0" dirty="0" smtClean="0"/>
              <a:t>Will someone volunteer to read the first outcome please? (Allow time for participant to read.)</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aseline="0" dirty="0" smtClean="0"/>
              <a:t>Will someone volunteer to read the second outcome please? (Allow time for participant to read.)</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aseline="0" dirty="0" smtClean="0"/>
              <a:t>Will someone volunteer to read the third outcome please? (Allow time for participant to read.)</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smtClean="0"/>
              <a:t>To accomplish these outcomes, we will utilize multiple resources. On the next slide, we will highlight each resource and discuss how it may be used.</a:t>
            </a:r>
          </a:p>
          <a:p>
            <a:endParaRPr lang="en-US" altLang="en-US" dirty="0" smtClean="0"/>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FD91187-B715-4655-BAB2-2E6B7FA8AE80}" type="slidenum">
              <a:rPr lang="en-US" altLang="en-US" sz="1200"/>
              <a:pPr/>
              <a:t>3</a:t>
            </a:fld>
            <a:endParaRPr lang="en-US" altLang="en-US" sz="1200" dirty="0"/>
          </a:p>
        </p:txBody>
      </p:sp>
    </p:spTree>
    <p:extLst>
      <p:ext uri="{BB962C8B-B14F-4D97-AF65-F5344CB8AC3E}">
        <p14:creationId xmlns:p14="http://schemas.microsoft.com/office/powerpoint/2010/main" val="2794904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Presenter Remarks:</a:t>
            </a:r>
            <a:r>
              <a:rPr lang="en-US" b="1" baseline="0" dirty="0" smtClean="0"/>
              <a:t> </a:t>
            </a:r>
          </a:p>
          <a:p>
            <a:pPr marL="0" indent="0">
              <a:buNone/>
            </a:pPr>
            <a:r>
              <a:rPr lang="en-US" sz="1200" dirty="0" smtClean="0">
                <a:latin typeface="Arial" pitchFamily="34" charset="0"/>
                <a:cs typeface="Arial" pitchFamily="34" charset="0"/>
              </a:rPr>
              <a:t>“Young children need repeated opportunities to associate reading with pleasure, positive feelings, and interesting learning”(PCF 2010, 207).</a:t>
            </a:r>
          </a:p>
          <a:p>
            <a:pPr marL="0" indent="0">
              <a:buNone/>
            </a:pPr>
            <a:endParaRPr lang="en-US" dirty="0" smtClean="0"/>
          </a:p>
          <a:p>
            <a:r>
              <a:rPr lang="en-US" dirty="0" smtClean="0"/>
              <a:t>This quote is from the curriculum framework.</a:t>
            </a:r>
            <a:r>
              <a:rPr lang="en-US" baseline="0" dirty="0" smtClean="0"/>
              <a:t> It connects to ELD foundations such as:</a:t>
            </a:r>
          </a:p>
          <a:p>
            <a:pPr marL="171450" indent="-171450">
              <a:buFont typeface="Arial"/>
              <a:buChar char="•"/>
            </a:pPr>
            <a:r>
              <a:rPr lang="en-US" sz="1200" kern="1200" dirty="0" smtClean="0">
                <a:solidFill>
                  <a:schemeClr val="tx1"/>
                </a:solidFill>
                <a:latin typeface="Arial" pitchFamily="34" charset="0"/>
                <a:ea typeface="MS PGothic" panose="020B0600070205080204" pitchFamily="34" charset="-128"/>
                <a:cs typeface="Arial" pitchFamily="34" charset="0"/>
              </a:rPr>
              <a:t>Participate in read-aloud activity</a:t>
            </a:r>
          </a:p>
          <a:p>
            <a:pPr marL="171450" indent="-171450">
              <a:buFont typeface="Arial"/>
              <a:buChar char="•"/>
            </a:pPr>
            <a:r>
              <a:rPr lang="en-US" sz="1200" kern="1200" dirty="0" smtClean="0">
                <a:solidFill>
                  <a:schemeClr val="tx1"/>
                </a:solidFill>
                <a:latin typeface="Arial" pitchFamily="34" charset="0"/>
                <a:ea typeface="MS PGothic" panose="020B0600070205080204" pitchFamily="34" charset="-128"/>
                <a:cs typeface="Arial" pitchFamily="34" charset="0"/>
              </a:rPr>
              <a:t>Interest in books and reading</a:t>
            </a:r>
            <a:endParaRPr lang="en-US" dirty="0" smtClean="0"/>
          </a:p>
          <a:p>
            <a:pPr marL="171450" indent="-171450">
              <a:buFont typeface="Arial"/>
              <a:buChar char="•"/>
            </a:pPr>
            <a:endParaRPr lang="en-US" dirty="0" smtClean="0"/>
          </a:p>
          <a:p>
            <a:pPr marL="0" indent="0">
              <a:buFont typeface="Arial"/>
              <a:buNone/>
            </a:pPr>
            <a:r>
              <a:rPr lang="en-US" dirty="0" smtClean="0"/>
              <a:t>Have you</a:t>
            </a:r>
            <a:r>
              <a:rPr lang="en-US" baseline="0" dirty="0" smtClean="0"/>
              <a:t> experienced anything today so far that you would consider an opportunity to associate reading with pleasure? If so, please share with your elbow partner. If you have not, please share an experience that is associated with pleasure and reading for you. </a:t>
            </a:r>
          </a:p>
          <a:p>
            <a:pPr marL="0" indent="0">
              <a:buNone/>
            </a:pPr>
            <a:endParaRPr lang="en-US" baseline="0" dirty="0" smtClean="0"/>
          </a:p>
          <a:p>
            <a:pPr marL="0" indent="0">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30</a:t>
            </a:fld>
            <a:endParaRPr lang="en-US" dirty="0"/>
          </a:p>
        </p:txBody>
      </p:sp>
    </p:spTree>
    <p:extLst>
      <p:ext uri="{BB962C8B-B14F-4D97-AF65-F5344CB8AC3E}">
        <p14:creationId xmlns:p14="http://schemas.microsoft.com/office/powerpoint/2010/main" val="3747754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b="1" kern="1200" dirty="0" smtClean="0">
                <a:solidFill>
                  <a:schemeClr val="tx1"/>
                </a:solidFill>
                <a:effectLst/>
              </a:rPr>
              <a:t>Presenter Remarks:</a:t>
            </a:r>
          </a:p>
          <a:p>
            <a:r>
              <a:rPr lang="en-US" b="1" kern="1200" dirty="0" smtClean="0">
                <a:solidFill>
                  <a:schemeClr val="tx1"/>
                </a:solidFill>
                <a:effectLst/>
              </a:rPr>
              <a:t>Build on existing strengths. </a:t>
            </a:r>
            <a:r>
              <a:rPr lang="en-US" b="0" kern="1200" dirty="0" smtClean="0">
                <a:solidFill>
                  <a:schemeClr val="tx1"/>
                </a:solidFill>
                <a:effectLst/>
              </a:rPr>
              <a:t>All children have areas of development where they show strength and perhaps an unusual amount of background knowledge. For example, a young girl from Korea might display well-developed physical agility and interest in the performing arts. For this child who is learning English, opportunities to “move like the wind,” “run like a river,” or be “silent as a cat” may help her learn new English vocabulary while demonstrating her own unique talents. </a:t>
            </a:r>
          </a:p>
          <a:p>
            <a:endParaRPr lang="en-US" b="0" kern="1200" dirty="0" smtClean="0">
              <a:solidFill>
                <a:schemeClr val="tx1"/>
              </a:solidFill>
              <a:effectLst/>
            </a:endParaRPr>
          </a:p>
          <a:p>
            <a:r>
              <a:rPr lang="en-US" b="0" kern="1200" dirty="0" smtClean="0">
                <a:solidFill>
                  <a:schemeClr val="tx1"/>
                </a:solidFill>
                <a:effectLst/>
              </a:rPr>
              <a:t>Many children of recent immigrant families have been shown to have exceptional skills in social relations. If a child who is an English learner shows strengths in forming peer relationships, teachers can systematically arrange small groups so that English learners have opportunities to both learn English and learn through their home language with peers. </a:t>
            </a:r>
          </a:p>
          <a:p>
            <a:endParaRPr lang="en-US" b="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31</a:t>
            </a:fld>
            <a:endParaRPr lang="en-US" dirty="0"/>
          </a:p>
        </p:txBody>
      </p:sp>
    </p:spTree>
    <p:extLst>
      <p:ext uri="{BB962C8B-B14F-4D97-AF65-F5344CB8AC3E}">
        <p14:creationId xmlns:p14="http://schemas.microsoft.com/office/powerpoint/2010/main" val="3236234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Presenter Remarks: </a:t>
            </a:r>
          </a:p>
          <a:p>
            <a:r>
              <a:rPr lang="en-US" dirty="0" smtClean="0"/>
              <a:t>In order</a:t>
            </a:r>
            <a:r>
              <a:rPr lang="en-US" baseline="0" dirty="0" smtClean="0"/>
              <a:t> to effectively build on children's existing strengths we must understand them. To do this we need to </a:t>
            </a:r>
            <a:r>
              <a:rPr lang="en-US" sz="1200" b="0" baseline="0" dirty="0" smtClean="0">
                <a:latin typeface="Arial" charset="0"/>
                <a:ea typeface="MS PGothic" charset="0"/>
              </a:rPr>
              <a:t>p</a:t>
            </a:r>
            <a:r>
              <a:rPr lang="en-US" sz="1200" b="0" dirty="0" smtClean="0">
                <a:latin typeface="Arial" charset="0"/>
                <a:ea typeface="MS PGothic" charset="0"/>
              </a:rPr>
              <a:t>artner with families to learn about strengths.</a:t>
            </a:r>
          </a:p>
          <a:p>
            <a:endParaRPr lang="en-US" dirty="0" smtClean="0"/>
          </a:p>
          <a:p>
            <a:r>
              <a:rPr lang="en-US" dirty="0" smtClean="0"/>
              <a:t>These</a:t>
            </a:r>
            <a:r>
              <a:rPr lang="en-US" baseline="0" dirty="0" smtClean="0"/>
              <a:t> resources are specifically beneficial for partnering with families. You may want to take a picture of this screen and remember it later. </a:t>
            </a:r>
          </a:p>
          <a:p>
            <a:endParaRPr lang="en-US" baseline="0" dirty="0" smtClean="0"/>
          </a:p>
          <a:p>
            <a:r>
              <a:rPr lang="en-US" b="1" baseline="0" dirty="0" smtClean="0"/>
              <a:t>Extra Notes: </a:t>
            </a:r>
          </a:p>
          <a:p>
            <a:r>
              <a:rPr lang="en-US" baseline="0" dirty="0" smtClean="0"/>
              <a:t>The resources are hyperlinked, so if you have wifi access you can go directly to them and do a resource walk through.</a:t>
            </a:r>
          </a:p>
          <a:p>
            <a:endParaRPr lang="en-US" baseline="0" dirty="0" smtClean="0"/>
          </a:p>
          <a:p>
            <a:r>
              <a:rPr lang="en-US" b="1" baseline="0" dirty="0" smtClean="0"/>
              <a:t>Optional: </a:t>
            </a:r>
          </a:p>
          <a:p>
            <a:r>
              <a:rPr lang="en-US" baseline="0" dirty="0" smtClean="0"/>
              <a:t>Create a gallery table and have examples of documents there.</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32</a:t>
            </a:fld>
            <a:endParaRPr lang="en-US" dirty="0"/>
          </a:p>
        </p:txBody>
      </p:sp>
    </p:spTree>
    <p:extLst>
      <p:ext uri="{BB962C8B-B14F-4D97-AF65-F5344CB8AC3E}">
        <p14:creationId xmlns:p14="http://schemas.microsoft.com/office/powerpoint/2010/main" val="677532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indent="0">
              <a:buNone/>
            </a:pPr>
            <a:r>
              <a:rPr lang="en-US" b="1" dirty="0" smtClean="0">
                <a:latin typeface="Arial" charset="0"/>
                <a:ea typeface="MS PGothic" charset="0"/>
              </a:rPr>
              <a:t>Presenter</a:t>
            </a:r>
            <a:r>
              <a:rPr lang="en-US" b="1" baseline="0" dirty="0" smtClean="0">
                <a:latin typeface="Arial" charset="0"/>
                <a:ea typeface="MS PGothic" charset="0"/>
              </a:rPr>
              <a:t> Remarks: </a:t>
            </a:r>
          </a:p>
          <a:p>
            <a:pPr marL="0" indent="0">
              <a:buNone/>
            </a:pPr>
            <a:r>
              <a:rPr lang="en-US" baseline="0" dirty="0" smtClean="0">
                <a:latin typeface="Arial" charset="0"/>
                <a:ea typeface="MS PGothic" charset="0"/>
              </a:rPr>
              <a:t>May I have a volunteer read the quote on the slide.</a:t>
            </a:r>
          </a:p>
          <a:p>
            <a:pPr marL="0" indent="0">
              <a:buNone/>
            </a:pPr>
            <a:endParaRPr lang="en-US" baseline="0" dirty="0" smtClean="0">
              <a:latin typeface="Arial" charset="0"/>
              <a:ea typeface="MS PGothic" charset="0"/>
            </a:endParaRPr>
          </a:p>
          <a:p>
            <a:pPr marL="0" indent="0">
              <a:buNone/>
            </a:pPr>
            <a:r>
              <a:rPr lang="en-US" baseline="0" dirty="0" smtClean="0">
                <a:latin typeface="Arial" charset="0"/>
                <a:ea typeface="MS PGothic" charset="0"/>
              </a:rPr>
              <a:t>“</a:t>
            </a:r>
            <a:r>
              <a:rPr lang="en-US" dirty="0" smtClean="0">
                <a:latin typeface="Arial" charset="0"/>
                <a:ea typeface="MS PGothic" charset="0"/>
              </a:rPr>
              <a:t>Reading development in English is supported when teachers include literacy activities that are found in children’s homes and communities” (DLL Overview Papers 2013, 94).</a:t>
            </a:r>
          </a:p>
          <a:p>
            <a:pPr marL="0" indent="0">
              <a:buNone/>
            </a:pPr>
            <a:endParaRPr lang="en-US" dirty="0" smtClean="0">
              <a:latin typeface="Arial" charset="0"/>
              <a:ea typeface="MS PGothic" charset="0"/>
            </a:endParaRPr>
          </a:p>
          <a:p>
            <a:pPr marL="0" indent="0">
              <a:buNone/>
            </a:pPr>
            <a:r>
              <a:rPr lang="en-US" dirty="0" smtClean="0">
                <a:latin typeface="Arial" charset="0"/>
                <a:ea typeface="MS PGothic" charset="0"/>
              </a:rPr>
              <a:t>Thank you.</a:t>
            </a:r>
            <a:r>
              <a:rPr lang="en-US" baseline="0" dirty="0" smtClean="0">
                <a:latin typeface="Arial" charset="0"/>
                <a:ea typeface="MS PGothic" charset="0"/>
              </a:rPr>
              <a:t> This was modeled when we used the familiar story of the Three Little Pigs. Because everyone here is connected to “education culture,” and the Three Little Pigs is a common story for early childhood and educators, I used that information to guide my choice of sample story.  Likewise you can use the knowledge and information you have about the cultures in which your children have had experience to guide your story choice as well.  </a:t>
            </a:r>
          </a:p>
          <a:p>
            <a:pPr marL="0" indent="0">
              <a:buNone/>
            </a:pPr>
            <a:endParaRPr lang="en-US" baseline="0" dirty="0" smtClean="0">
              <a:latin typeface="Arial" charset="0"/>
              <a:ea typeface="MS PGothic" charset="0"/>
            </a:endParaRPr>
          </a:p>
          <a:p>
            <a:pPr marL="0" indent="0">
              <a:buNone/>
            </a:pPr>
            <a:r>
              <a:rPr lang="en-US" baseline="0" dirty="0" smtClean="0">
                <a:latin typeface="Arial" charset="0"/>
                <a:ea typeface="MS PGothic" charset="0"/>
              </a:rPr>
              <a:t>There is a short book list on page 183 of the ELA/ELD Curriculum Framework that may have some ideas of good read aloud books to choose. </a:t>
            </a:r>
          </a:p>
          <a:p>
            <a:pPr marL="0" indent="0">
              <a:buNone/>
            </a:pPr>
            <a:endParaRPr lang="en-US" baseline="0" dirty="0" smtClean="0">
              <a:latin typeface="Arial" charset="0"/>
              <a:ea typeface="MS PGothic" charset="0"/>
            </a:endParaRPr>
          </a:p>
          <a:p>
            <a:pPr marL="0" indent="0">
              <a:buNone/>
            </a:pPr>
            <a:r>
              <a:rPr lang="en-US" baseline="0" dirty="0" smtClean="0">
                <a:latin typeface="Arial" charset="0"/>
                <a:ea typeface="MS PGothic" charset="0"/>
              </a:rPr>
              <a:t>Find a copy in your table materials and glance at the titles with your table mates. Considering the homes and communities of your students, would any of these books be good choices for your class read aloud? Take a moment and discuss with your table group. </a:t>
            </a:r>
          </a:p>
          <a:p>
            <a:pPr marL="0" indent="0">
              <a:buNone/>
            </a:pPr>
            <a:endParaRPr lang="en-US" baseline="0" dirty="0" smtClean="0">
              <a:latin typeface="Arial" charset="0"/>
              <a:ea typeface="MS PGothic" charset="0"/>
            </a:endParaRPr>
          </a:p>
          <a:p>
            <a:pPr marL="0" indent="0">
              <a:buNone/>
            </a:pPr>
            <a:r>
              <a:rPr lang="en-US" baseline="0" dirty="0" smtClean="0">
                <a:latin typeface="Arial" charset="0"/>
                <a:ea typeface="MS PGothic" charset="0"/>
              </a:rPr>
              <a:t>Would anyone care to share out about their discussions?</a:t>
            </a:r>
            <a:endParaRPr lang="en-US" dirty="0" smtClean="0">
              <a:latin typeface="Arial" charset="0"/>
              <a:ea typeface="MS PGothic" charset="0"/>
            </a:endParaRPr>
          </a:p>
          <a:p>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33</a:t>
            </a:fld>
            <a:endParaRPr lang="en-US" dirty="0"/>
          </a:p>
        </p:txBody>
      </p:sp>
    </p:spTree>
    <p:extLst>
      <p:ext uri="{BB962C8B-B14F-4D97-AF65-F5344CB8AC3E}">
        <p14:creationId xmlns:p14="http://schemas.microsoft.com/office/powerpoint/2010/main" val="4021368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ln/>
        </p:spPr>
      </p:sp>
      <p:sp>
        <p:nvSpPr>
          <p:cNvPr id="97282" name="Rectangle 3"/>
          <p:cNvSpPr>
            <a:spLocks noGrp="1" noChangeArrowheads="1"/>
          </p:cNvSpPr>
          <p:nvPr>
            <p:ph type="body" idx="1"/>
          </p:nvPr>
        </p:nvSpPr>
        <p:spPr>
          <a:xfrm>
            <a:off x="685800" y="4367213"/>
            <a:ext cx="5486400"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defRPr/>
            </a:pPr>
            <a:r>
              <a:rPr lang="en-US" b="1" dirty="0" smtClean="0">
                <a:latin typeface="Arial" panose="020B0604020202020204" pitchFamily="34" charset="0"/>
                <a:ea typeface="MS PGothic" charset="0"/>
                <a:cs typeface="Arial" panose="020B0604020202020204" pitchFamily="34" charset="0"/>
              </a:rPr>
              <a:t>Presenter Remarks:</a:t>
            </a:r>
          </a:p>
          <a:p>
            <a:pPr marL="0" lvl="2" indent="0">
              <a:buFont typeface="Arial" charset="0"/>
              <a:buNone/>
              <a:defRPr/>
            </a:pPr>
            <a:r>
              <a:rPr lang="en-US" dirty="0" smtClean="0">
                <a:latin typeface="Arial" panose="020B0604020202020204" pitchFamily="34" charset="0"/>
                <a:ea typeface="MS PGothic" charset="0"/>
                <a:cs typeface="Arial" panose="020B0604020202020204" pitchFamily="34" charset="0"/>
              </a:rPr>
              <a:t>The Preschool Curriculum Framework includes Universal Design for Learning. Many of the strategies we have already discussed are examples of Universal Design for Learning. For example, re-telling and acting out the Three Little Pigs has many opportunities for different means of expression</a:t>
            </a:r>
            <a:r>
              <a:rPr lang="en-US" baseline="0" dirty="0" smtClean="0">
                <a:latin typeface="Arial" panose="020B0604020202020204" pitchFamily="34" charset="0"/>
                <a:ea typeface="MS PGothic" charset="0"/>
                <a:cs typeface="Arial" panose="020B0604020202020204" pitchFamily="34" charset="0"/>
              </a:rPr>
              <a:t> and engagement. Is anyone familiar enough with this concept of Universal Design to share their understanding with us?</a:t>
            </a:r>
          </a:p>
          <a:p>
            <a:pPr marL="0" lvl="2" indent="0">
              <a:buFont typeface="Arial" charset="0"/>
              <a:buNone/>
              <a:defRPr/>
            </a:pPr>
            <a:endParaRPr lang="en-US" baseline="0" dirty="0" smtClean="0">
              <a:latin typeface="Arial" panose="020B0604020202020204" pitchFamily="34" charset="0"/>
              <a:ea typeface="MS PGothic" charset="0"/>
              <a:cs typeface="Arial" panose="020B0604020202020204" pitchFamily="34" charset="0"/>
            </a:endParaRPr>
          </a:p>
          <a:p>
            <a:pPr marL="0" lvl="2" indent="0">
              <a:buFont typeface="Arial" charset="0"/>
              <a:buNone/>
              <a:defRPr/>
            </a:pPr>
            <a:r>
              <a:rPr lang="en-US" baseline="0" dirty="0" smtClean="0">
                <a:latin typeface="Arial" panose="020B0604020202020204" pitchFamily="34" charset="0"/>
                <a:ea typeface="MS PGothic" charset="0"/>
                <a:cs typeface="Arial" panose="020B0604020202020204" pitchFamily="34" charset="0"/>
              </a:rPr>
              <a:t>(Allow participants to share.)</a:t>
            </a:r>
          </a:p>
          <a:p>
            <a:pPr marL="0" lvl="2" indent="0">
              <a:buFont typeface="Arial" charset="0"/>
              <a:buNone/>
              <a:defRPr/>
            </a:pPr>
            <a:endParaRPr lang="en-US" dirty="0" smtClean="0">
              <a:latin typeface="Arial" panose="020B0604020202020204" pitchFamily="34" charset="0"/>
              <a:ea typeface="MS PGothic" charset="0"/>
              <a:cs typeface="Arial" panose="020B0604020202020204" pitchFamily="34" charset="0"/>
            </a:endParaRPr>
          </a:p>
          <a:p>
            <a:pPr marL="0" lvl="2" indent="0">
              <a:buFont typeface="Arial" charset="0"/>
              <a:buNone/>
              <a:defRPr/>
            </a:pPr>
            <a:r>
              <a:rPr lang="en-US" dirty="0" smtClean="0">
                <a:latin typeface="Arial" panose="020B0604020202020204" pitchFamily="34" charset="0"/>
                <a:ea typeface="MS PGothic" charset="0"/>
                <a:cs typeface="Arial" panose="020B0604020202020204" pitchFamily="34" charset="0"/>
              </a:rPr>
              <a:t>Universal </a:t>
            </a:r>
            <a:r>
              <a:rPr lang="en-US" dirty="0">
                <a:latin typeface="Arial" panose="020B0604020202020204" pitchFamily="34" charset="0"/>
                <a:ea typeface="MS PGothic" charset="0"/>
                <a:cs typeface="Arial" panose="020B0604020202020204" pitchFamily="34" charset="0"/>
              </a:rPr>
              <a:t>design provides for multiple means of representation, multiple means of engagement, and multiple means of expression. </a:t>
            </a:r>
            <a:endParaRPr lang="en-US" dirty="0" smtClean="0">
              <a:latin typeface="Arial" panose="020B0604020202020204" pitchFamily="34" charset="0"/>
              <a:ea typeface="MS PGothic" charset="0"/>
              <a:cs typeface="Arial" panose="020B0604020202020204" pitchFamily="34" charset="0"/>
            </a:endParaRPr>
          </a:p>
          <a:p>
            <a:pPr marL="0" lvl="2" indent="0">
              <a:buFont typeface="Arial" charset="0"/>
              <a:buNone/>
              <a:defRPr/>
            </a:pPr>
            <a:endParaRPr lang="en-US" dirty="0">
              <a:latin typeface="Arial" panose="020B0604020202020204" pitchFamily="34" charset="0"/>
              <a:ea typeface="MS PGothic" charset="0"/>
              <a:cs typeface="Arial" panose="020B0604020202020204" pitchFamily="34" charset="0"/>
            </a:endParaRPr>
          </a:p>
          <a:p>
            <a:pPr marL="0" marR="0" lvl="2" indent="0" algn="l" defTabSz="457200" rtl="0" eaLnBrk="0" fontAlgn="base" latinLnBrk="0" hangingPunct="0">
              <a:lnSpc>
                <a:spcPct val="100000"/>
              </a:lnSpc>
              <a:spcBef>
                <a:spcPct val="30000"/>
              </a:spcBef>
              <a:spcAft>
                <a:spcPct val="0"/>
              </a:spcAft>
              <a:buClrTx/>
              <a:buSzTx/>
              <a:buFont typeface="Arial" charset="0"/>
              <a:buNone/>
              <a:tabLst/>
              <a:defRPr/>
            </a:pPr>
            <a:r>
              <a:rPr lang="en-US" i="1" dirty="0" smtClean="0">
                <a:latin typeface="Arial" panose="020B0604020202020204" pitchFamily="34" charset="0"/>
                <a:ea typeface="MS PGothic" charset="0"/>
                <a:cs typeface="Arial" panose="020B0604020202020204" pitchFamily="34" charset="0"/>
              </a:rPr>
              <a:t>Multiple means of expression </a:t>
            </a:r>
            <a:r>
              <a:rPr lang="en-US" dirty="0" smtClean="0">
                <a:latin typeface="Arial" panose="020B0604020202020204" pitchFamily="34" charset="0"/>
                <a:ea typeface="MS PGothic" charset="0"/>
                <a:cs typeface="Arial" panose="020B0604020202020204" pitchFamily="34" charset="0"/>
              </a:rPr>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p>
          <a:p>
            <a:pPr marL="0" marR="0" lvl="2" indent="0" algn="l" defTabSz="457200" rtl="0" eaLnBrk="0" fontAlgn="base" latinLnBrk="0" hangingPunct="0">
              <a:lnSpc>
                <a:spcPct val="100000"/>
              </a:lnSpc>
              <a:spcBef>
                <a:spcPct val="30000"/>
              </a:spcBef>
              <a:spcAft>
                <a:spcPct val="0"/>
              </a:spcAft>
              <a:buClrTx/>
              <a:buSzTx/>
              <a:buFont typeface="Arial" charset="0"/>
              <a:buNone/>
              <a:tabLst/>
              <a:defRPr/>
            </a:pPr>
            <a:endParaRPr lang="en-US" dirty="0" smtClean="0">
              <a:latin typeface="Arial" panose="020B0604020202020204" pitchFamily="34" charset="0"/>
              <a:ea typeface="MS PGothic" charset="0"/>
              <a:cs typeface="Arial" panose="020B0604020202020204" pitchFamily="34" charset="0"/>
            </a:endParaRPr>
          </a:p>
          <a:p>
            <a:pPr marL="0" lvl="2" indent="0">
              <a:buFont typeface="Arial" charset="0"/>
              <a:buNone/>
              <a:defRPr/>
            </a:pPr>
            <a:r>
              <a:rPr lang="en-US" i="1" dirty="0" smtClean="0">
                <a:latin typeface="Arial" panose="020B0604020202020204" pitchFamily="34" charset="0"/>
                <a:ea typeface="MS PGothic" charset="0"/>
                <a:cs typeface="Arial" panose="020B0604020202020204" pitchFamily="34" charset="0"/>
              </a:rPr>
              <a:t>Multiple </a:t>
            </a:r>
            <a:r>
              <a:rPr lang="en-US" i="1" dirty="0">
                <a:latin typeface="Arial" panose="020B0604020202020204" pitchFamily="34" charset="0"/>
                <a:ea typeface="MS PGothic" charset="0"/>
                <a:cs typeface="Arial" panose="020B0604020202020204" pitchFamily="34" charset="0"/>
              </a:rPr>
              <a:t>means of representation </a:t>
            </a:r>
            <a:r>
              <a:rPr lang="en-US" dirty="0">
                <a:latin typeface="Arial" panose="020B0604020202020204" pitchFamily="34" charset="0"/>
                <a:ea typeface="MS PGothic" charset="0"/>
                <a:cs typeface="Arial" panose="020B0604020202020204" pitchFamily="34" charset="0"/>
              </a:rPr>
              <a:t>refers to providing information in a variety of ways so the learning needs of all children are met. For example, it is important to speak clearly to children with auditory disabilities while also presenting information visually (such as with objects and pictures</a:t>
            </a:r>
            <a:r>
              <a:rPr lang="en-US" dirty="0" smtClean="0">
                <a:latin typeface="Arial" panose="020B0604020202020204" pitchFamily="34" charset="0"/>
                <a:ea typeface="MS PGothic" charset="0"/>
                <a:cs typeface="Arial" panose="020B0604020202020204" pitchFamily="34" charset="0"/>
              </a:rPr>
              <a:t>).</a:t>
            </a:r>
          </a:p>
          <a:p>
            <a:pPr marL="0" lvl="2" indent="0">
              <a:buFont typeface="Arial" charset="0"/>
              <a:buNone/>
              <a:defRPr/>
            </a:pPr>
            <a:endParaRPr lang="en-US" dirty="0">
              <a:latin typeface="Arial" panose="020B0604020202020204" pitchFamily="34" charset="0"/>
              <a:ea typeface="MS PGothic" charset="0"/>
              <a:cs typeface="Arial" panose="020B0604020202020204" pitchFamily="34" charset="0"/>
            </a:endParaRPr>
          </a:p>
          <a:p>
            <a:pPr marL="0" lvl="2" indent="0">
              <a:buFont typeface="Arial" charset="0"/>
              <a:buNone/>
              <a:defRPr/>
            </a:pPr>
            <a:r>
              <a:rPr lang="en-US" i="1" dirty="0" smtClean="0">
                <a:latin typeface="Arial" panose="020B0604020202020204" pitchFamily="34" charset="0"/>
                <a:ea typeface="MS PGothic" charset="0"/>
                <a:cs typeface="Arial" panose="020B0604020202020204" pitchFamily="34" charset="0"/>
              </a:rPr>
              <a:t>Multiple </a:t>
            </a:r>
            <a:r>
              <a:rPr lang="en-US" i="1" dirty="0">
                <a:latin typeface="Arial" panose="020B0604020202020204" pitchFamily="34" charset="0"/>
                <a:ea typeface="MS PGothic" charset="0"/>
                <a:cs typeface="Arial" panose="020B0604020202020204" pitchFamily="34" charset="0"/>
              </a:rPr>
              <a:t>means of engagement </a:t>
            </a:r>
            <a:r>
              <a:rPr lang="en-US" dirty="0">
                <a:latin typeface="Arial" panose="020B0604020202020204" pitchFamily="34" charset="0"/>
                <a:ea typeface="MS PGothic" charset="0"/>
                <a:cs typeface="Arial" panose="020B0604020202020204" pitchFamily="34" charset="0"/>
              </a:rPr>
              <a:t>refers to providing choices in the setting or program that facilitate learning by building on children</a:t>
            </a:r>
            <a:r>
              <a:rPr lang="ja-JP" altLang="en-US" dirty="0">
                <a:latin typeface="Arial" panose="020B0604020202020204" pitchFamily="34" charset="0"/>
                <a:ea typeface="MS PGothic" charset="0"/>
                <a:cs typeface="Arial" panose="020B0604020202020204" pitchFamily="34" charset="0"/>
              </a:rPr>
              <a:t>’</a:t>
            </a:r>
            <a:r>
              <a:rPr lang="en-US" altLang="ja-JP" dirty="0">
                <a:latin typeface="Arial" panose="020B0604020202020204" pitchFamily="34" charset="0"/>
                <a:ea typeface="MS PGothic" charset="0"/>
                <a:cs typeface="Arial" panose="020B0604020202020204" pitchFamily="34" charset="0"/>
              </a:rPr>
              <a:t>s interests. The information in this curriculum framework has been worded to incorporate multiple means of representation, expression, and engagement. </a:t>
            </a:r>
          </a:p>
          <a:p>
            <a:pPr marL="0" lvl="2">
              <a:defRPr/>
            </a:pPr>
            <a:r>
              <a:rPr lang="en-US" dirty="0" smtClean="0">
                <a:latin typeface="Arial" panose="020B0604020202020204" pitchFamily="34" charset="0"/>
                <a:ea typeface="MS PGothic" charset="0"/>
                <a:cs typeface="Arial" panose="020B0604020202020204" pitchFamily="34" charset="0"/>
              </a:rPr>
              <a:t>(PCF 2011, 14)</a:t>
            </a:r>
          </a:p>
          <a:p>
            <a:pPr marL="0" lvl="2">
              <a:defRPr/>
            </a:pPr>
            <a:endParaRPr lang="en-US" dirty="0" smtClean="0">
              <a:latin typeface="Arial" panose="020B0604020202020204" pitchFamily="34" charset="0"/>
              <a:ea typeface="MS PGothic" charset="0"/>
              <a:cs typeface="Arial" panose="020B0604020202020204" pitchFamily="34" charset="0"/>
            </a:endParaRPr>
          </a:p>
          <a:p>
            <a:pPr marL="0" lvl="2">
              <a:defRPr/>
            </a:pPr>
            <a:r>
              <a:rPr lang="en-US" dirty="0" smtClean="0">
                <a:latin typeface="Arial" panose="020B0604020202020204" pitchFamily="34" charset="0"/>
                <a:ea typeface="MS PGothic" charset="0"/>
                <a:cs typeface="Arial" panose="020B0604020202020204" pitchFamily="34" charset="0"/>
              </a:rPr>
              <a:t>The</a:t>
            </a:r>
            <a:r>
              <a:rPr lang="en-US" baseline="0" dirty="0" smtClean="0">
                <a:latin typeface="Arial" panose="020B0604020202020204" pitchFamily="34" charset="0"/>
                <a:ea typeface="MS PGothic" charset="0"/>
                <a:cs typeface="Arial" panose="020B0604020202020204" pitchFamily="34" charset="0"/>
              </a:rPr>
              <a:t> next slide and handout highlights a variety of interactions and strategies for both ELD and LLD that also incorporates ideas of supporting students with Universal Design for Learning. </a:t>
            </a:r>
            <a:endParaRPr lang="en-US" dirty="0">
              <a:latin typeface="Arial" panose="020B0604020202020204" pitchFamily="34" charset="0"/>
              <a:ea typeface="MS PGothic" charset="0"/>
              <a:cs typeface="Arial" panose="020B0604020202020204" pitchFamily="34" charset="0"/>
            </a:endParaRPr>
          </a:p>
        </p:txBody>
      </p:sp>
      <p:sp>
        <p:nvSpPr>
          <p:cNvPr id="191491" name="Slide Number Placeholder 1"/>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789F249-A268-8940-9A8E-6A2E809758F1}" type="slidenum">
              <a:rPr lang="en-US" sz="1200"/>
              <a:pPr/>
              <a:t>34</a:t>
            </a:fld>
            <a:endParaRPr lang="en-US" sz="1200"/>
          </a:p>
        </p:txBody>
      </p:sp>
    </p:spTree>
    <p:extLst>
      <p:ext uri="{BB962C8B-B14F-4D97-AF65-F5344CB8AC3E}">
        <p14:creationId xmlns:p14="http://schemas.microsoft.com/office/powerpoint/2010/main" val="1693785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Presenter Remarks:</a:t>
            </a:r>
          </a:p>
          <a:p>
            <a:r>
              <a:rPr lang="en-US" sz="1200" dirty="0" smtClean="0"/>
              <a:t>Take out Handout 4: ELD and LLD Interactions and Strategies.</a:t>
            </a:r>
          </a:p>
          <a:p>
            <a:endParaRPr lang="en-US" sz="1200" dirty="0" smtClean="0"/>
          </a:p>
          <a:p>
            <a:r>
              <a:rPr lang="en-US" sz="1200" dirty="0" smtClean="0"/>
              <a:t>This handout has information from both the ELD and LLD Preschool Curriculum Framework. We have already experienced some of the strategies listed. For example we re-told a story and discussed and reacted to story narratives during </a:t>
            </a:r>
            <a:r>
              <a:rPr lang="en-US" sz="1200" i="1" dirty="0" smtClean="0"/>
              <a:t>The</a:t>
            </a:r>
            <a:r>
              <a:rPr lang="en-US" sz="1200" i="1" baseline="0" dirty="0" smtClean="0"/>
              <a:t> </a:t>
            </a:r>
            <a:r>
              <a:rPr lang="en-US" sz="1200" i="1" dirty="0" smtClean="0"/>
              <a:t>Three Little Pigs </a:t>
            </a:r>
            <a:r>
              <a:rPr lang="en-US" sz="1200" dirty="0" smtClean="0"/>
              <a:t>demonstration. We will experience multiple strategies throughout the day</a:t>
            </a:r>
            <a:r>
              <a:rPr lang="en-US" sz="1200" baseline="0" dirty="0" smtClean="0"/>
              <a:t> and you will have opportunities to take notes and add other strategy ideas to this handout. </a:t>
            </a:r>
            <a:endParaRPr lang="en-US" b="1" dirty="0"/>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35</a:t>
            </a:fld>
            <a:endParaRPr lang="en-US" altLang="en-US" dirty="0"/>
          </a:p>
        </p:txBody>
      </p:sp>
    </p:spTree>
    <p:extLst>
      <p:ext uri="{BB962C8B-B14F-4D97-AF65-F5344CB8AC3E}">
        <p14:creationId xmlns:p14="http://schemas.microsoft.com/office/powerpoint/2010/main" val="647150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t>Background Information:</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Demonstrate the “bag</a:t>
            </a:r>
            <a:r>
              <a:rPr lang="en-US" baseline="0" dirty="0" smtClean="0"/>
              <a:t> story” </a:t>
            </a:r>
            <a:r>
              <a:rPr lang="en-US" dirty="0" smtClean="0"/>
              <a:t>strategy using a bag and reading the book, </a:t>
            </a:r>
            <a:r>
              <a:rPr lang="en-US" i="1" dirty="0" smtClean="0"/>
              <a:t>The Bag I’m Taking to Grandma’s</a:t>
            </a:r>
            <a:r>
              <a:rPr lang="en-US" dirty="0" smtClean="0"/>
              <a:t>.</a:t>
            </a:r>
            <a:r>
              <a:rPr lang="en-US" baseline="0" dirty="0" smtClean="0"/>
              <a:t> Model how to front-load the vocabulary with </a:t>
            </a:r>
            <a:r>
              <a:rPr lang="en-US" baseline="0" dirty="0" err="1" smtClean="0"/>
              <a:t>realia</a:t>
            </a:r>
            <a:r>
              <a:rPr lang="en-US" baseline="0" dirty="0" smtClean="0"/>
              <a:t> and reinforce new vocabulary with home language connections.</a:t>
            </a:r>
          </a:p>
          <a:p>
            <a:endParaRPr lang="en-US" b="1" dirty="0" smtClean="0"/>
          </a:p>
          <a:p>
            <a:r>
              <a:rPr lang="en-US" b="1" dirty="0" smtClean="0"/>
              <a:t>Presenter</a:t>
            </a:r>
            <a:r>
              <a:rPr lang="en-US" b="1" baseline="0" dirty="0" smtClean="0"/>
              <a:t> Remarks: </a:t>
            </a:r>
          </a:p>
          <a:p>
            <a:r>
              <a:rPr lang="en-US" baseline="0" dirty="0" smtClean="0"/>
              <a:t>We will now experience a </a:t>
            </a:r>
            <a:r>
              <a:rPr lang="en-US" i="1" baseline="0" dirty="0" smtClean="0"/>
              <a:t>bag</a:t>
            </a:r>
            <a:r>
              <a:rPr lang="en-US" baseline="0" dirty="0" smtClean="0"/>
              <a:t> or </a:t>
            </a:r>
            <a:r>
              <a:rPr lang="en-US" i="1" baseline="0" dirty="0" smtClean="0"/>
              <a:t>suitcase story </a:t>
            </a:r>
            <a:r>
              <a:rPr lang="en-US" baseline="0" dirty="0" smtClean="0"/>
              <a:t>as a group. This strategy is one way to integrate multiple ELD Reading </a:t>
            </a:r>
            <a:r>
              <a:rPr lang="en-US" baseline="0" dirty="0" err="1" smtClean="0"/>
              <a:t>substrands</a:t>
            </a:r>
            <a:r>
              <a:rPr lang="en-US" baseline="0" dirty="0" smtClean="0"/>
              <a:t> and use developmentally appropriate strategies to support ELD students developing reading skills. </a:t>
            </a:r>
          </a:p>
          <a:p>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The strategies you just watched are those that we know serve to help children fall in love—and stay engaged—with reading. In addition to also including multiple means of expression, engagement and representation (Universal Design for Learning Properties).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The following few slides share some resources that will provide more information about how, why, and when to use these strategies.  After spending time reading and exploring some of the resources there will be an opportunity to plan an extension activity on this read-aloud that could be used in either </a:t>
            </a:r>
            <a:r>
              <a:rPr lang="en-US" i="1" baseline="0" dirty="0" smtClean="0"/>
              <a:t>integrated </a:t>
            </a:r>
            <a:r>
              <a:rPr lang="en-US" baseline="0" dirty="0" smtClean="0"/>
              <a:t>or </a:t>
            </a:r>
            <a:r>
              <a:rPr lang="en-US" i="1" baseline="0" dirty="0" smtClean="0"/>
              <a:t>designated</a:t>
            </a:r>
            <a:r>
              <a:rPr lang="en-US" baseline="0" dirty="0" smtClean="0"/>
              <a:t> instruction time.</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36</a:t>
            </a:fld>
            <a:endParaRPr lang="en-US" dirty="0"/>
          </a:p>
        </p:txBody>
      </p:sp>
    </p:spTree>
    <p:extLst>
      <p:ext uri="{BB962C8B-B14F-4D97-AF65-F5344CB8AC3E}">
        <p14:creationId xmlns:p14="http://schemas.microsoft.com/office/powerpoint/2010/main" val="1937688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MS Pゴシック" charset="0"/>
                <a:cs typeface="MS Pゴシック" charset="0"/>
              </a:defRPr>
            </a:lvl1pPr>
            <a:lvl2pPr marL="37931725" indent="-37474525" eaLnBrk="0" hangingPunct="0">
              <a:defRPr sz="2400">
                <a:solidFill>
                  <a:schemeClr val="tx1"/>
                </a:solidFill>
                <a:latin typeface="Arial" charset="0"/>
                <a:ea typeface="MS Pゴシック" charset="0"/>
                <a:cs typeface="MS Pゴシック" charset="0"/>
              </a:defRPr>
            </a:lvl2pPr>
            <a:lvl3pPr eaLnBrk="0" hangingPunct="0">
              <a:defRPr sz="2400">
                <a:solidFill>
                  <a:schemeClr val="tx1"/>
                </a:solidFill>
                <a:latin typeface="Arial" charset="0"/>
                <a:ea typeface="MS Pゴシック" charset="0"/>
                <a:cs typeface="MS Pゴシック" charset="0"/>
              </a:defRPr>
            </a:lvl3pPr>
            <a:lvl4pPr eaLnBrk="0" hangingPunct="0">
              <a:defRPr sz="2400">
                <a:solidFill>
                  <a:schemeClr val="tx1"/>
                </a:solidFill>
                <a:latin typeface="Arial" charset="0"/>
                <a:ea typeface="MS Pゴシック" charset="0"/>
                <a:cs typeface="MS Pゴシック" charset="0"/>
              </a:defRPr>
            </a:lvl4pPr>
            <a:lvl5pPr eaLnBrk="0" hangingPunct="0">
              <a:defRPr sz="2400">
                <a:solidFill>
                  <a:schemeClr val="tx1"/>
                </a:solidFill>
                <a:latin typeface="Arial"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Arial"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Arial"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Arial"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Arial" charset="0"/>
                <a:ea typeface="MS Pゴシック" charset="0"/>
                <a:cs typeface="MS Pゴシック" charset="0"/>
              </a:defRPr>
            </a:lvl9pPr>
          </a:lstStyle>
          <a:p>
            <a:pPr algn="r" eaLnBrk="1" hangingPunct="1"/>
            <a:fld id="{F612EF48-FD5B-7D4B-A7A3-1D0740115994}" type="slidenum">
              <a:rPr lang="en-US" sz="1200"/>
              <a:pPr algn="r" eaLnBrk="1" hangingPunct="1"/>
              <a:t>37</a:t>
            </a:fld>
            <a:endParaRPr lang="en-US" sz="1200" dirty="0"/>
          </a:p>
        </p:txBody>
      </p:sp>
      <p:sp>
        <p:nvSpPr>
          <p:cNvPr id="72707" name="Rectangle 2"/>
          <p:cNvSpPr>
            <a:spLocks noGrp="1" noRot="1" noChangeAspect="1" noChangeArrowheads="1" noTextEdit="1"/>
          </p:cNvSpPr>
          <p:nvPr>
            <p:ph type="sldImg"/>
          </p:nvPr>
        </p:nvSpPr>
        <p:spPr>
          <a:xfrm>
            <a:off x="1144588" y="685800"/>
            <a:ext cx="4572000" cy="3429000"/>
          </a:xfrm>
          <a:ln/>
        </p:spPr>
      </p:sp>
      <p:sp>
        <p:nvSpPr>
          <p:cNvPr id="72708" name="Rectangle 3"/>
          <p:cNvSpPr>
            <a:spLocks noGrp="1" noChangeArrowheads="1"/>
          </p:cNvSpPr>
          <p:nvPr>
            <p:ph type="body" idx="1"/>
          </p:nvPr>
        </p:nvSpPr>
        <p:spPr>
          <a:xfrm>
            <a:off x="687388" y="4342606"/>
            <a:ext cx="54864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oAutofit/>
          </a:bodyPr>
          <a:lstStyle/>
          <a:p>
            <a:pPr marL="0" marR="0" lvl="0" indent="0" algn="l" defTabSz="457200" rtl="0" eaLnBrk="0" fontAlgn="base" latinLnBrk="0" hangingPunct="0">
              <a:spcBef>
                <a:spcPts val="0"/>
              </a:spcBef>
              <a:spcAft>
                <a:spcPts val="0"/>
              </a:spcAft>
              <a:buClrTx/>
              <a:buSzTx/>
              <a:buFontTx/>
              <a:buNone/>
              <a:tabLst/>
              <a:defRPr/>
            </a:pPr>
            <a:r>
              <a:rPr lang="en-US" b="1" dirty="0" smtClean="0"/>
              <a:t>Presenter Remarks:</a:t>
            </a:r>
            <a:r>
              <a:rPr lang="en-US" b="1" baseline="0" dirty="0" smtClean="0"/>
              <a:t> </a:t>
            </a:r>
          </a:p>
          <a:p>
            <a:pPr defTabSz="457200">
              <a:spcBef>
                <a:spcPts val="0"/>
              </a:spcBef>
              <a:spcAft>
                <a:spcPts val="0"/>
              </a:spcAft>
            </a:pPr>
            <a:r>
              <a:rPr lang="en-US" dirty="0" smtClean="0"/>
              <a:t>The Preschool Curriculum Framework offers guidance on how programs and teachers can support the learning and development described in the foundations through environments and experiences that are linguistically and developmentally appropriate, as well as individually and culturally meaningful and connected.</a:t>
            </a:r>
          </a:p>
          <a:p>
            <a:pPr>
              <a:spcBef>
                <a:spcPts val="0"/>
              </a:spcBef>
              <a:spcAft>
                <a:spcPts val="0"/>
              </a:spcAft>
            </a:pPr>
            <a:endParaRPr lang="en-US" dirty="0" smtClean="0">
              <a:latin typeface="Arial" charset="0"/>
              <a:ea typeface="MS Pゴシック" charset="0"/>
            </a:endParaRPr>
          </a:p>
          <a:p>
            <a:pPr>
              <a:spcBef>
                <a:spcPts val="0"/>
              </a:spcBef>
              <a:spcAft>
                <a:spcPts val="0"/>
              </a:spcAft>
            </a:pPr>
            <a:r>
              <a:rPr lang="en-US" dirty="0" smtClean="0">
                <a:latin typeface="Arial" charset="0"/>
                <a:ea typeface="MS Pゴシック" charset="0"/>
              </a:rPr>
              <a:t>The</a:t>
            </a:r>
            <a:r>
              <a:rPr lang="en-US" baseline="0" dirty="0" smtClean="0">
                <a:latin typeface="Arial" charset="0"/>
                <a:ea typeface="MS Pゴシック" charset="0"/>
              </a:rPr>
              <a:t> framework contains sections on:</a:t>
            </a:r>
          </a:p>
          <a:p>
            <a:pPr marL="171450" indent="-171450">
              <a:spcBef>
                <a:spcPts val="0"/>
              </a:spcBef>
              <a:spcAft>
                <a:spcPts val="0"/>
              </a:spcAft>
              <a:buFont typeface="Arial" panose="020B0604020202020204" pitchFamily="34" charset="0"/>
              <a:buChar char="•"/>
            </a:pPr>
            <a:r>
              <a:rPr lang="en-US" baseline="0" dirty="0" smtClean="0">
                <a:latin typeface="Arial" charset="0"/>
                <a:ea typeface="MS Pゴシック" charset="0"/>
              </a:rPr>
              <a:t>Strategies to enrich learning</a:t>
            </a:r>
          </a:p>
          <a:p>
            <a:pPr marL="171450" indent="-171450">
              <a:spcBef>
                <a:spcPts val="0"/>
              </a:spcBef>
              <a:spcAft>
                <a:spcPts val="0"/>
              </a:spcAft>
              <a:buFont typeface="Arial" panose="020B0604020202020204" pitchFamily="34" charset="0"/>
              <a:buChar char="•"/>
            </a:pPr>
            <a:r>
              <a:rPr lang="en-US" dirty="0">
                <a:latin typeface="Arial" charset="0"/>
                <a:ea typeface="MS Pゴシック" charset="0"/>
              </a:rPr>
              <a:t>P</a:t>
            </a:r>
            <a:r>
              <a:rPr lang="en-US" baseline="0" dirty="0" smtClean="0">
                <a:latin typeface="Arial" charset="0"/>
                <a:ea typeface="MS Pゴシック" charset="0"/>
              </a:rPr>
              <a:t>lanning learning opportunities</a:t>
            </a:r>
          </a:p>
          <a:p>
            <a:pPr marL="171450" indent="-171450">
              <a:spcBef>
                <a:spcPts val="0"/>
              </a:spcBef>
              <a:spcAft>
                <a:spcPts val="0"/>
              </a:spcAft>
              <a:buFont typeface="Arial" panose="020B0604020202020204" pitchFamily="34" charset="0"/>
              <a:buChar char="•"/>
            </a:pPr>
            <a:r>
              <a:rPr lang="en-US" dirty="0" smtClean="0">
                <a:latin typeface="Arial" charset="0"/>
                <a:ea typeface="MS Pゴシック" charset="0"/>
              </a:rPr>
              <a:t>Routines, environments, and materials</a:t>
            </a:r>
          </a:p>
          <a:p>
            <a:pPr defTabSz="457200">
              <a:spcBef>
                <a:spcPts val="0"/>
              </a:spcBef>
              <a:spcAft>
                <a:spcPts val="0"/>
              </a:spcAft>
            </a:pPr>
            <a:endParaRPr lang="en-US" dirty="0" smtClean="0"/>
          </a:p>
          <a:p>
            <a:pPr defTabSz="457200">
              <a:spcBef>
                <a:spcPts val="0"/>
              </a:spcBef>
              <a:spcAft>
                <a:spcPts val="0"/>
              </a:spcAft>
            </a:pPr>
            <a:endParaRPr lang="en-US" dirty="0"/>
          </a:p>
        </p:txBody>
      </p:sp>
    </p:spTree>
    <p:extLst>
      <p:ext uri="{BB962C8B-B14F-4D97-AF65-F5344CB8AC3E}">
        <p14:creationId xmlns:p14="http://schemas.microsoft.com/office/powerpoint/2010/main" val="2347511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US" b="1" dirty="0" smtClean="0">
                <a:solidFill>
                  <a:srgbClr val="000000"/>
                </a:solidFill>
                <a:latin typeface="Arial" panose="020B0604020202020204" pitchFamily="34" charset="0"/>
                <a:ea typeface="Arial" charset="0"/>
                <a:cs typeface="Arial" panose="020B0604020202020204" pitchFamily="34" charset="0"/>
              </a:rPr>
              <a:t>Presenter Remarks: </a:t>
            </a:r>
          </a:p>
          <a:p>
            <a:pPr marL="0" marR="0" indent="0" algn="l" defTabSz="457200" rtl="0" eaLnBrk="1" fontAlgn="auto" latinLnBrk="0" hangingPunct="1">
              <a:lnSpc>
                <a:spcPct val="100000"/>
              </a:lnSpc>
              <a:spcBef>
                <a:spcPct val="0"/>
              </a:spcBef>
              <a:spcAft>
                <a:spcPts val="0"/>
              </a:spcAft>
              <a:buClrTx/>
              <a:buSzTx/>
              <a:buFontTx/>
              <a:buNone/>
              <a:tabLst/>
              <a:defRPr/>
            </a:pPr>
            <a:r>
              <a:rPr lang="en-US" sz="1200" b="0" i="0" kern="1200" dirty="0" smtClean="0">
                <a:solidFill>
                  <a:schemeClr val="tx1"/>
                </a:solidFill>
                <a:effectLst/>
                <a:latin typeface="Arial" charset="0"/>
                <a:ea typeface="Arial" charset="0"/>
                <a:cs typeface="Arial" charset="0"/>
              </a:rPr>
              <a:t>The TK Implementation Guide is a resource that focuses on the essential components for school district administrators and teachers to consider as they develop comprehensive TK programs.</a:t>
            </a:r>
          </a:p>
          <a:p>
            <a:pPr eaLnBrk="1" hangingPunct="1">
              <a:spcBef>
                <a:spcPct val="0"/>
              </a:spcBef>
              <a:buFontTx/>
              <a:buNone/>
            </a:pPr>
            <a:endParaRPr lang="en-US" dirty="0" smtClean="0">
              <a:latin typeface="Arial" panose="020B0604020202020204" pitchFamily="34" charset="0"/>
              <a:cs typeface="Arial" panose="020B0604020202020204" pitchFamily="34" charset="0"/>
            </a:endParaRPr>
          </a:p>
          <a:p>
            <a:pPr marL="0" indent="0">
              <a:buFont typeface="Arial"/>
              <a:buNone/>
            </a:pPr>
            <a:r>
              <a:rPr lang="en-US" dirty="0" smtClean="0">
                <a:latin typeface="Arial" panose="020B0604020202020204" pitchFamily="34" charset="0"/>
                <a:cs typeface="Arial" panose="020B0604020202020204" pitchFamily="34" charset="0"/>
              </a:rPr>
              <a:t>The</a:t>
            </a:r>
            <a:r>
              <a:rPr lang="en-US" baseline="0" dirty="0" smtClean="0">
                <a:latin typeface="Arial" panose="020B0604020202020204" pitchFamily="34" charset="0"/>
                <a:cs typeface="Arial" panose="020B0604020202020204" pitchFamily="34" charset="0"/>
              </a:rPr>
              <a:t> </a:t>
            </a:r>
            <a:r>
              <a:rPr lang="en-US" sz="1200" b="0" i="0" kern="1200" dirty="0" smtClean="0">
                <a:solidFill>
                  <a:schemeClr val="tx1"/>
                </a:solidFill>
                <a:effectLst/>
                <a:latin typeface="Arial" charset="0"/>
                <a:ea typeface="Arial" charset="0"/>
                <a:cs typeface="Arial" charset="0"/>
              </a:rPr>
              <a:t>TK Guide </a:t>
            </a:r>
            <a:r>
              <a:rPr lang="en-US" baseline="0" dirty="0" smtClean="0">
                <a:latin typeface="Arial" panose="020B0604020202020204" pitchFamily="34" charset="0"/>
                <a:cs typeface="Arial" panose="020B0604020202020204" pitchFamily="34" charset="0"/>
              </a:rPr>
              <a:t>contains</a:t>
            </a:r>
            <a:r>
              <a:rPr lang="en-US" dirty="0" smtClean="0">
                <a:latin typeface="Arial" panose="020B0604020202020204" pitchFamily="34" charset="0"/>
                <a:cs typeface="Arial" panose="020B0604020202020204" pitchFamily="34" charset="0"/>
              </a:rPr>
              <a:t> content</a:t>
            </a:r>
            <a:r>
              <a:rPr lang="en-US" baseline="0" dirty="0" smtClean="0">
                <a:latin typeface="Arial" panose="020B0604020202020204" pitchFamily="34" charset="0"/>
                <a:cs typeface="Arial" panose="020B0604020202020204" pitchFamily="34" charset="0"/>
              </a:rPr>
              <a:t> that bridges preschool and kindergarten.</a:t>
            </a:r>
          </a:p>
          <a:p>
            <a:pPr marL="171450" indent="-171450">
              <a:buFont typeface="Arial"/>
              <a:buChar char="•"/>
            </a:pPr>
            <a:endParaRPr lang="en-US" baseline="0" dirty="0" smtClean="0">
              <a:latin typeface="Arial" panose="020B0604020202020204" pitchFamily="34" charset="0"/>
              <a:cs typeface="Arial" panose="020B0604020202020204" pitchFamily="34" charset="0"/>
            </a:endParaRPr>
          </a:p>
          <a:p>
            <a:pPr marL="0" indent="0">
              <a:buFont typeface="Arial"/>
              <a:buNone/>
            </a:pPr>
            <a:r>
              <a:rPr lang="en-US" baseline="0" dirty="0" smtClean="0">
                <a:latin typeface="Arial" panose="020B0604020202020204" pitchFamily="34" charset="0"/>
                <a:cs typeface="Arial" panose="020B0604020202020204" pitchFamily="34" charset="0"/>
              </a:rPr>
              <a:t>TK teachers have the unique opportunity to plan and implement a curriculum reflective of a developmental continuum. This continuum reinforces and builds on the foundations to prepare students to meet or exceed rigorous standards at the completion of the end of their second year in kindergarten.</a:t>
            </a:r>
          </a:p>
          <a:p>
            <a:pPr lvl="1"/>
            <a:endParaRPr lang="en-US" dirty="0" smtClean="0"/>
          </a:p>
          <a:p>
            <a:r>
              <a:rPr lang="en-US" dirty="0" smtClean="0"/>
              <a:t>Glance at pages 55-58 and find one strategy that you saw or experienced during the “bag</a:t>
            </a:r>
            <a:r>
              <a:rPr lang="en-US" baseline="0" dirty="0" smtClean="0"/>
              <a:t> story</a:t>
            </a:r>
            <a:r>
              <a:rPr lang="en-US" dirty="0" smtClean="0"/>
              <a:t>.”</a:t>
            </a:r>
          </a:p>
          <a:p>
            <a:endParaRPr lang="en-US" dirty="0"/>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38</a:t>
            </a:fld>
            <a:endParaRPr lang="en-US" altLang="en-US" dirty="0"/>
          </a:p>
        </p:txBody>
      </p:sp>
    </p:spTree>
    <p:extLst>
      <p:ext uri="{BB962C8B-B14F-4D97-AF65-F5344CB8AC3E}">
        <p14:creationId xmlns:p14="http://schemas.microsoft.com/office/powerpoint/2010/main" val="3534154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baseline="0" dirty="0" smtClean="0">
                <a:solidFill>
                  <a:schemeClr val="tx1"/>
                </a:solidFill>
                <a:effectLst/>
                <a:latin typeface="Arial" pitchFamily="34" charset="0"/>
                <a:ea typeface="MS PGothic" panose="020B0600070205080204" pitchFamily="34" charset="-128"/>
                <a:cs typeface="Arial" pitchFamily="34" charset="0"/>
              </a:rPr>
              <a:t>Presenter Remarks: </a:t>
            </a:r>
          </a:p>
          <a:p>
            <a:pPr marL="0" indent="0">
              <a:spcAft>
                <a:spcPts val="600"/>
              </a:spcAft>
              <a:buFont typeface="Arial" charset="0"/>
              <a:buNone/>
            </a:pPr>
            <a:r>
              <a:rPr lang="en-US" altLang="en-US" i="1" dirty="0" smtClean="0">
                <a:latin typeface="Arial" charset="0"/>
                <a:ea typeface="Arial" charset="0"/>
                <a:cs typeface="Arial" charset="0"/>
              </a:rPr>
              <a:t>The English Language Arts/English Language Development Framework for California Public Schools: Kindergarten Through Grade Twelve </a:t>
            </a:r>
            <a:r>
              <a:rPr lang="en-US" altLang="en-US" i="0" dirty="0" smtClean="0">
                <a:latin typeface="Arial" charset="0"/>
                <a:ea typeface="Arial" charset="0"/>
                <a:cs typeface="Arial" charset="0"/>
              </a:rPr>
              <a:t>(ELA/ELD Framework) breaks new ground by providing a blueprint for the</a:t>
            </a:r>
            <a:r>
              <a:rPr lang="en-US" altLang="en-US" i="0" baseline="0" dirty="0" smtClean="0">
                <a:latin typeface="Arial" charset="0"/>
                <a:ea typeface="Arial" charset="0"/>
                <a:cs typeface="Arial" charset="0"/>
              </a:rPr>
              <a:t> </a:t>
            </a:r>
            <a:r>
              <a:rPr lang="en-US" altLang="en-US" i="0" dirty="0" smtClean="0">
                <a:latin typeface="Arial" charset="0"/>
                <a:ea typeface="Arial" charset="0"/>
                <a:cs typeface="Arial" charset="0"/>
              </a:rPr>
              <a:t>implementation of two sets of interrelated standards: </a:t>
            </a:r>
          </a:p>
          <a:p>
            <a:pPr marL="171450" indent="-171450">
              <a:spcAft>
                <a:spcPts val="600"/>
              </a:spcAft>
              <a:buFont typeface="Arial" charset="0"/>
              <a:buChar char="•"/>
            </a:pPr>
            <a:r>
              <a:rPr lang="en-US" altLang="en-US" i="0" dirty="0" smtClean="0">
                <a:latin typeface="Arial" charset="0"/>
                <a:ea typeface="Arial" charset="0"/>
                <a:cs typeface="Arial" charset="0"/>
              </a:rPr>
              <a:t>The California Common Core State Standards for English Language Arts and Literacy in History/Social Studies, Science, and Technical Subjects (CA CCSS for ELA/Literacy)</a:t>
            </a:r>
          </a:p>
          <a:p>
            <a:pPr marL="171450" indent="-171450">
              <a:lnSpc>
                <a:spcPct val="110000"/>
              </a:lnSpc>
              <a:spcAft>
                <a:spcPts val="0"/>
              </a:spcAft>
              <a:buFont typeface="Arial" charset="0"/>
              <a:buChar char="•"/>
            </a:pPr>
            <a:r>
              <a:rPr lang="en-US" altLang="en-US" i="0" dirty="0" smtClean="0">
                <a:latin typeface="Arial" charset="0"/>
                <a:ea typeface="Arial" charset="0"/>
                <a:cs typeface="Arial" charset="0"/>
              </a:rPr>
              <a:t>The</a:t>
            </a:r>
            <a:r>
              <a:rPr lang="en-US" altLang="en-US" i="0" baseline="0" dirty="0" smtClean="0">
                <a:latin typeface="Arial" charset="0"/>
                <a:ea typeface="Arial" charset="0"/>
                <a:cs typeface="Arial" charset="0"/>
              </a:rPr>
              <a:t> </a:t>
            </a:r>
            <a:r>
              <a:rPr lang="en-US" altLang="en-US" i="0" dirty="0" smtClean="0">
                <a:latin typeface="Arial" charset="0"/>
                <a:ea typeface="Arial" charset="0"/>
                <a:cs typeface="Arial" charset="0"/>
              </a:rPr>
              <a:t>California </a:t>
            </a:r>
            <a:r>
              <a:rPr lang="en-US" altLang="en-US" sz="1300" i="0" dirty="0" smtClean="0">
                <a:latin typeface="Arial" charset="0"/>
                <a:ea typeface="Arial" charset="0"/>
                <a:cs typeface="Arial" charset="0"/>
              </a:rPr>
              <a:t>English</a:t>
            </a:r>
            <a:r>
              <a:rPr lang="en-US" altLang="en-US" i="0" dirty="0" smtClean="0">
                <a:latin typeface="Arial" charset="0"/>
                <a:ea typeface="Arial" charset="0"/>
                <a:cs typeface="Arial" charset="0"/>
              </a:rPr>
              <a:t> Language Development Standards (CA ELD Standards). </a:t>
            </a:r>
          </a:p>
          <a:p>
            <a:pPr marL="0" indent="0">
              <a:lnSpc>
                <a:spcPct val="110000"/>
              </a:lnSpc>
              <a:spcAft>
                <a:spcPts val="0"/>
              </a:spcAft>
              <a:buFont typeface="Arial" charset="0"/>
              <a:buNone/>
            </a:pPr>
            <a:endParaRPr lang="en-US" altLang="en-US" i="0" dirty="0" smtClean="0">
              <a:latin typeface="Arial" charset="0"/>
              <a:ea typeface="Arial" charset="0"/>
              <a:cs typeface="Arial" charset="0"/>
            </a:endParaRPr>
          </a:p>
          <a:p>
            <a:pPr marL="0" indent="0">
              <a:lnSpc>
                <a:spcPct val="110000"/>
              </a:lnSpc>
              <a:spcAft>
                <a:spcPts val="0"/>
              </a:spcAft>
              <a:buFont typeface="Arial" charset="0"/>
              <a:buNone/>
            </a:pPr>
            <a:r>
              <a:rPr lang="en-US" altLang="en-US" i="0" dirty="0" smtClean="0">
                <a:latin typeface="Arial" charset="0"/>
                <a:ea typeface="Arial" charset="0"/>
                <a:cs typeface="Arial" charset="0"/>
              </a:rPr>
              <a:t>Although two separate documents, these standards are inextricably linked in their conception and realization in California’s classrooms. Literacy and language are fundamental elements of every discipline and should be taught in ways that further students’ development of their skills, abilities, and knowledge in literacy, language, and the specific areas of study. </a:t>
            </a:r>
          </a:p>
          <a:p>
            <a:pPr marL="0" indent="0">
              <a:lnSpc>
                <a:spcPct val="110000"/>
              </a:lnSpc>
              <a:spcAft>
                <a:spcPts val="0"/>
              </a:spcAft>
              <a:buFont typeface="Arial" charset="0"/>
              <a:buNone/>
            </a:pPr>
            <a:endParaRPr lang="en-US" altLang="en-US" i="0" dirty="0" smtClean="0">
              <a:latin typeface="Arial" charset="0"/>
              <a:ea typeface="Arial" charset="0"/>
              <a:cs typeface="Arial" charset="0"/>
            </a:endParaRPr>
          </a:p>
          <a:p>
            <a:pPr>
              <a:lnSpc>
                <a:spcPct val="110000"/>
              </a:lnSpc>
              <a:spcAft>
                <a:spcPts val="0"/>
              </a:spcAft>
            </a:pPr>
            <a:r>
              <a:rPr lang="en-US" dirty="0" smtClean="0"/>
              <a:t>Glance at p. 5 in the English Language Arts/English Language Development Framework.</a:t>
            </a:r>
            <a:r>
              <a:rPr lang="en-US" baseline="0" dirty="0" smtClean="0"/>
              <a:t> </a:t>
            </a:r>
            <a:r>
              <a:rPr lang="en-US" dirty="0" smtClean="0"/>
              <a:t>Find one developmentally appropriate strategy that you saw or experienced during the bag story and write it in the last column in your handout.</a:t>
            </a:r>
          </a:p>
          <a:p>
            <a:pPr marL="0" indent="0">
              <a:spcAft>
                <a:spcPts val="600"/>
              </a:spcAft>
              <a:buFont typeface="Arial" charset="0"/>
              <a:buNone/>
            </a:pPr>
            <a:endParaRPr lang="en-US" altLang="en-US" i="0" dirty="0" smtClean="0">
              <a:latin typeface="Arial" charset="0"/>
              <a:ea typeface="Arial" charset="0"/>
              <a:cs typeface="Arial" charset="0"/>
            </a:endParaRPr>
          </a:p>
          <a:p>
            <a:endParaRPr lang="en-US" i="0" dirty="0"/>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39</a:t>
            </a:fld>
            <a:endParaRPr lang="en-US" altLang="en-US" dirty="0"/>
          </a:p>
        </p:txBody>
      </p:sp>
    </p:spTree>
    <p:extLst>
      <p:ext uri="{BB962C8B-B14F-4D97-AF65-F5344CB8AC3E}">
        <p14:creationId xmlns:p14="http://schemas.microsoft.com/office/powerpoint/2010/main" val="172182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85800" y="4284663"/>
            <a:ext cx="5486400" cy="4541837"/>
          </a:xfrm>
        </p:spPr>
        <p:txBody>
          <a:bodyPr>
            <a:normAutofit fontScale="85000" lnSpcReduction="20000"/>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charset="0"/>
                <a:ea typeface="Arial" charset="0"/>
                <a:cs typeface="Arial" charset="0"/>
              </a:rPr>
              <a:t>Presenter Remarks: </a:t>
            </a:r>
            <a:endParaRPr kumimoji="0" lang="en-US" sz="1200" b="0" i="0" u="none" strike="noStrike" kern="1200" cap="none" spc="0" normalizeH="0" baseline="0" noProof="0" dirty="0" smtClean="0">
              <a:ln>
                <a:noFill/>
              </a:ln>
              <a:solidFill>
                <a:prstClr val="black"/>
              </a:solidFill>
              <a:effectLst/>
              <a:uLnTx/>
              <a:uFillTx/>
              <a:latin typeface="Arial" charset="0"/>
              <a:ea typeface="Arial" charset="0"/>
              <a:cs typeface="Arial"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charset="0"/>
                <a:ea typeface="MS PGothic" charset="0"/>
                <a:cs typeface="Arial" pitchFamily="34" charset="0"/>
              </a:rPr>
              <a:t>The state of California has developed many publications, resources, and supports that enable teachers to facilitate the most positive outcomes for students. </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charset="0"/>
              <a:ea typeface="MS PGothic" charset="0"/>
              <a:cs typeface="Arial"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charset="0"/>
                <a:ea typeface="MS PGothic" charset="0"/>
                <a:cs typeface="Arial" pitchFamily="34" charset="0"/>
              </a:rPr>
              <a:t>Today our main focus will be the on the Preschool Learning Foundations and Framework.  In addition, there are other key resources that support English learners: the </a:t>
            </a:r>
            <a:r>
              <a:rPr kumimoji="0" lang="en-US" sz="1200" b="0" i="0" u="none" strike="noStrike" kern="1200" cap="none" spc="0" normalizeH="0" baseline="0" noProof="0" dirty="0" smtClean="0">
                <a:ln>
                  <a:noFill/>
                </a:ln>
                <a:solidFill>
                  <a:prstClr val="black"/>
                </a:solidFill>
                <a:effectLst/>
                <a:uLnTx/>
                <a:uFillTx/>
                <a:latin typeface="Arial" pitchFamily="34" charset="0"/>
                <a:ea typeface="MS PGothic" panose="020B0600070205080204" pitchFamily="34" charset="-128"/>
                <a:cs typeface="Arial" pitchFamily="34" charset="0"/>
              </a:rPr>
              <a:t>English Language Arts/English Language Development Framework</a:t>
            </a:r>
            <a:r>
              <a:rPr kumimoji="0" lang="en-US" sz="1200" b="0" i="0" u="none" strike="noStrike" kern="1200" cap="none" spc="0" normalizeH="0" baseline="0" noProof="0" dirty="0" smtClean="0">
                <a:ln>
                  <a:noFill/>
                </a:ln>
                <a:solidFill>
                  <a:prstClr val="black"/>
                </a:solidFill>
                <a:effectLst/>
                <a:uLnTx/>
                <a:uFillTx/>
                <a:latin typeface="Arial" charset="0"/>
                <a:ea typeface="MS PGothic" charset="0"/>
                <a:cs typeface="Arial" pitchFamily="34" charset="0"/>
              </a:rPr>
              <a:t>, the California English Language Development Standards for Kindergarten, the Transitional Kindergarten Implementation Guide, and the DRDP-K (2015).</a:t>
            </a:r>
          </a:p>
          <a:p>
            <a:pPr marL="0" marR="0" lvl="0" indent="0" algn="l" defTabSz="457200" rtl="0" eaLnBrk="0" fontAlgn="base" latinLnBrk="0" hangingPunct="0">
              <a:lnSpc>
                <a:spcPct val="110000"/>
              </a:lnSpc>
              <a:spcBef>
                <a:spcPts val="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charset="0"/>
              <a:ea typeface="Arial" charset="0"/>
              <a:cs typeface="Arial" charset="0"/>
            </a:endParaRPr>
          </a:p>
          <a:p>
            <a:pPr marL="0" marR="0" lvl="0" indent="0" algn="l" defTabSz="457200" rtl="0" eaLnBrk="0" fontAlgn="base" latinLnBrk="0" hangingPunct="0">
              <a:lnSpc>
                <a:spcPct val="11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charset="0"/>
                <a:ea typeface="Arial" charset="0"/>
                <a:cs typeface="Arial" charset="0"/>
              </a:rPr>
              <a:t>(Name and hold up each resource.) The California Preschool Learning Foundations, Volumes 1, 2, and 3 and the California Preschool Curriculum Frameworks, Volumes 1, 2, and 3 are the center of the California Early Learning and Development System. CPIN professional learning will focus on the foundations and framework. </a:t>
            </a:r>
          </a:p>
          <a:p>
            <a:pPr marL="0" marR="0" lvl="0" indent="0" algn="l" defTabSz="457200" rtl="0" eaLnBrk="0" fontAlgn="base" latinLnBrk="0" hangingPunct="0">
              <a:lnSpc>
                <a:spcPct val="110000"/>
              </a:lnSpc>
              <a:spcBef>
                <a:spcPts val="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charset="0"/>
              <a:ea typeface="Arial" charset="0"/>
              <a:cs typeface="Arial" charset="0"/>
            </a:endParaRPr>
          </a:p>
          <a:p>
            <a:pPr marL="0" marR="0" lvl="0" indent="0" algn="l" defTabSz="457200" rtl="0" eaLnBrk="0" fontAlgn="base" latinLnBrk="0" hangingPunct="0">
              <a:lnSpc>
                <a:spcPct val="11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charset="0"/>
                <a:ea typeface="Arial" charset="0"/>
                <a:cs typeface="Arial" charset="0"/>
              </a:rPr>
              <a:t>We will also discuss alignment and make connections to all additional resources pictured in the graphic at professional learning opportunities offered through July 2017:</a:t>
            </a:r>
          </a:p>
          <a:p>
            <a:pPr marL="292100" marR="0" lvl="1" indent="-177800" algn="l" defTabSz="457200" rtl="0" eaLnBrk="0" fontAlgn="base" latinLnBrk="0" hangingPunct="0">
              <a:lnSpc>
                <a:spcPct val="110000"/>
              </a:lnSpc>
              <a:spcBef>
                <a:spcPts val="0"/>
              </a:spcBef>
              <a:spcAft>
                <a:spcPct val="0"/>
              </a:spcAft>
              <a:buClrTx/>
              <a:buSzTx/>
              <a:buFont typeface="Arial" charset="0"/>
              <a:buChar char="•"/>
              <a:tabLst/>
              <a:defRPr/>
            </a:pPr>
            <a:r>
              <a:rPr kumimoji="0" lang="en-US" sz="1200" b="0" i="1" u="none" strike="noStrike" kern="1200" cap="none" spc="0" normalizeH="0" baseline="0" noProof="0" dirty="0" smtClean="0">
                <a:ln>
                  <a:noFill/>
                </a:ln>
                <a:solidFill>
                  <a:prstClr val="black"/>
                </a:solidFill>
                <a:effectLst/>
                <a:uLnTx/>
                <a:uFillTx/>
                <a:latin typeface="Arial" charset="0"/>
                <a:ea typeface="Arial" charset="0"/>
                <a:cs typeface="Arial" charset="0"/>
              </a:rPr>
              <a:t>The Alignment of the California Preschool Learning Foundations with Key Early Education Resources</a:t>
            </a:r>
          </a:p>
          <a:p>
            <a:pPr marL="292100" marR="0" lvl="1" indent="-177800" algn="l" defTabSz="457200" rtl="0" eaLnBrk="0" fontAlgn="base" latinLnBrk="0" hangingPunct="0">
              <a:lnSpc>
                <a:spcPct val="110000"/>
              </a:lnSpc>
              <a:spcBef>
                <a:spcPct val="30000"/>
              </a:spcBef>
              <a:spcAft>
                <a:spcPct val="0"/>
              </a:spcAft>
              <a:buClrTx/>
              <a:buSzTx/>
              <a:buFont typeface="Arial" charset="0"/>
              <a:buChar char="•"/>
              <a:tabLst/>
              <a:defRPr/>
            </a:pPr>
            <a:r>
              <a:rPr kumimoji="0" lang="en-US" sz="1200" b="0" i="1" u="none" strike="noStrike" kern="1200" cap="none" spc="0" normalizeH="0" baseline="0" noProof="0" dirty="0" smtClean="0">
                <a:ln>
                  <a:noFill/>
                </a:ln>
                <a:solidFill>
                  <a:prstClr val="black"/>
                </a:solidFill>
                <a:effectLst/>
                <a:uLnTx/>
                <a:uFillTx/>
                <a:latin typeface="Arial" charset="0"/>
                <a:ea typeface="Arial" charset="0"/>
                <a:cs typeface="Arial" charset="0"/>
              </a:rPr>
              <a:t>Developmentally Appropriate Practice in Early Childhood Programs Serving Children from Birth through Age 8  </a:t>
            </a:r>
            <a:r>
              <a:rPr kumimoji="0" lang="en-US" sz="1200" b="0" i="0" u="none" strike="noStrike" kern="1200" cap="none" spc="0" normalizeH="0" baseline="0" noProof="0" dirty="0" smtClean="0">
                <a:ln>
                  <a:noFill/>
                </a:ln>
                <a:solidFill>
                  <a:prstClr val="black"/>
                </a:solidFill>
                <a:effectLst/>
                <a:uLnTx/>
                <a:uFillTx/>
                <a:latin typeface="Arial" charset="0"/>
                <a:ea typeface="Arial" charset="0"/>
                <a:cs typeface="Arial" charset="0"/>
              </a:rPr>
              <a:t>(National Association for the Education of Young Children, 2009)</a:t>
            </a:r>
          </a:p>
          <a:p>
            <a:pPr marL="292100" marR="0" lvl="1" indent="-177800" algn="l" defTabSz="457200" rtl="0" eaLnBrk="0" fontAlgn="base" latinLnBrk="0" hangingPunct="0">
              <a:lnSpc>
                <a:spcPct val="110000"/>
              </a:lnSpc>
              <a:spcBef>
                <a:spcPct val="30000"/>
              </a:spcBef>
              <a:spcAft>
                <a:spcPct val="0"/>
              </a:spcAft>
              <a:buClrTx/>
              <a:buSzTx/>
              <a:buFont typeface="Arial" charset="0"/>
              <a:buChar char="•"/>
              <a:tabLst/>
              <a:defRPr/>
            </a:pPr>
            <a:r>
              <a:rPr kumimoji="0" lang="en-US" sz="1200" b="0" i="0" u="none" strike="noStrike" kern="1200" cap="none" spc="0" normalizeH="0" baseline="0" noProof="0" dirty="0" smtClean="0">
                <a:ln>
                  <a:noFill/>
                </a:ln>
                <a:solidFill>
                  <a:prstClr val="black"/>
                </a:solidFill>
                <a:effectLst/>
                <a:uLnTx/>
                <a:uFillTx/>
                <a:latin typeface="Arial" charset="0"/>
                <a:ea typeface="Arial" charset="0"/>
                <a:cs typeface="Arial" charset="0"/>
              </a:rPr>
              <a:t>California State Standards</a:t>
            </a:r>
          </a:p>
          <a:p>
            <a:pPr marL="292100" marR="0" lvl="1" indent="-177800" algn="l" defTabSz="457200" rtl="0" eaLnBrk="0" fontAlgn="base" latinLnBrk="0" hangingPunct="0">
              <a:lnSpc>
                <a:spcPct val="110000"/>
              </a:lnSpc>
              <a:spcBef>
                <a:spcPct val="30000"/>
              </a:spcBef>
              <a:spcAft>
                <a:spcPct val="0"/>
              </a:spcAft>
              <a:buClrTx/>
              <a:buSzTx/>
              <a:buFont typeface="Arial" charset="0"/>
              <a:buChar char="•"/>
              <a:tabLst/>
              <a:defRPr/>
            </a:pPr>
            <a:r>
              <a:rPr kumimoji="0" lang="en-US" sz="1200" b="0" i="1" u="none" strike="noStrike" kern="1200" cap="none" spc="0" normalizeH="0" baseline="0" noProof="0" dirty="0" smtClean="0">
                <a:ln>
                  <a:noFill/>
                </a:ln>
                <a:solidFill>
                  <a:prstClr val="black"/>
                </a:solidFill>
                <a:effectLst/>
                <a:uLnTx/>
                <a:uFillTx/>
                <a:latin typeface="Arial" pitchFamily="34" charset="0"/>
                <a:ea typeface="MS PGothic" panose="020B0600070205080204" pitchFamily="34" charset="-128"/>
                <a:cs typeface="Arial" pitchFamily="34" charset="0"/>
              </a:rPr>
              <a:t>Mathematics Framework for California Public Schools: Kindergarten Through Grade Twelve </a:t>
            </a:r>
            <a:r>
              <a:rPr kumimoji="0" lang="en-US" sz="1200" b="0" i="0" u="none" strike="noStrike" kern="1200" cap="none" spc="0" normalizeH="0" baseline="0" noProof="0" dirty="0" smtClean="0">
                <a:ln>
                  <a:noFill/>
                </a:ln>
                <a:solidFill>
                  <a:prstClr val="black"/>
                </a:solidFill>
                <a:effectLst/>
                <a:uLnTx/>
                <a:uFillTx/>
                <a:latin typeface="Arial" pitchFamily="34" charset="0"/>
                <a:ea typeface="MS PGothic" panose="020B0600070205080204" pitchFamily="34" charset="-128"/>
                <a:cs typeface="Arial" pitchFamily="34" charset="0"/>
              </a:rPr>
              <a:t>(2015 edition) (CDE, 2015)</a:t>
            </a:r>
          </a:p>
          <a:p>
            <a:pPr marL="292100" marR="0" lvl="1" indent="-177800" algn="l" defTabSz="457200" rtl="0" eaLnBrk="0" fontAlgn="base" latinLnBrk="0" hangingPunct="0">
              <a:lnSpc>
                <a:spcPct val="110000"/>
              </a:lnSpc>
              <a:spcBef>
                <a:spcPct val="30000"/>
              </a:spcBef>
              <a:spcAft>
                <a:spcPct val="0"/>
              </a:spcAft>
              <a:buClrTx/>
              <a:buSzTx/>
              <a:buFont typeface="Arial" charset="0"/>
              <a:buChar char="•"/>
              <a:tabLst/>
              <a:defRPr/>
            </a:pPr>
            <a:r>
              <a:rPr kumimoji="0" lang="en-US" sz="1200" b="0" i="1" u="none" strike="noStrike" kern="1200" cap="none" spc="0" normalizeH="0" baseline="0" noProof="0" dirty="0" smtClean="0">
                <a:ln>
                  <a:noFill/>
                </a:ln>
                <a:solidFill>
                  <a:prstClr val="black"/>
                </a:solidFill>
                <a:effectLst/>
                <a:uLnTx/>
                <a:uFillTx/>
                <a:latin typeface="Arial" pitchFamily="34" charset="0"/>
                <a:ea typeface="MS PGothic" panose="020B0600070205080204" pitchFamily="34" charset="-128"/>
                <a:cs typeface="Arial" pitchFamily="34" charset="0"/>
              </a:rPr>
              <a:t>English Language Arts/English Language Development Framework for California Public Schools: Kindergarten Through Grade Twelve </a:t>
            </a:r>
            <a:r>
              <a:rPr kumimoji="0" lang="en-US" sz="1200" b="0" i="0" u="none" strike="noStrike" kern="1200" cap="none" spc="0" normalizeH="0" baseline="0" noProof="0" dirty="0" smtClean="0">
                <a:ln>
                  <a:noFill/>
                </a:ln>
                <a:solidFill>
                  <a:prstClr val="black"/>
                </a:solidFill>
                <a:effectLst/>
                <a:uLnTx/>
                <a:uFillTx/>
                <a:latin typeface="Arial" pitchFamily="34" charset="0"/>
                <a:ea typeface="MS PGothic" panose="020B0600070205080204" pitchFamily="34" charset="-128"/>
                <a:cs typeface="Arial" pitchFamily="34" charset="0"/>
              </a:rPr>
              <a:t>(2015 edition) (CDE, 2015)</a:t>
            </a:r>
          </a:p>
          <a:p>
            <a:pPr marL="292100" marR="0" lvl="1" indent="-177800" algn="l" defTabSz="457200" rtl="0" eaLnBrk="0" fontAlgn="base" latinLnBrk="0" hangingPunct="0">
              <a:lnSpc>
                <a:spcPct val="110000"/>
              </a:lnSpc>
              <a:spcBef>
                <a:spcPct val="30000"/>
              </a:spcBef>
              <a:spcAft>
                <a:spcPct val="0"/>
              </a:spcAft>
              <a:buClrTx/>
              <a:buSzTx/>
              <a:buFont typeface="Arial" charset="0"/>
              <a:buChar char="•"/>
              <a:tabLst/>
              <a:defRPr/>
            </a:pPr>
            <a:r>
              <a:rPr kumimoji="0" lang="en-US" sz="1200" b="0" i="1" u="none" strike="noStrike" kern="1200" cap="none" spc="0" normalizeH="0" baseline="0" noProof="0" dirty="0" smtClean="0">
                <a:ln>
                  <a:noFill/>
                </a:ln>
                <a:solidFill>
                  <a:prstClr val="black"/>
                </a:solidFill>
                <a:effectLst/>
                <a:uLnTx/>
                <a:uFillTx/>
                <a:latin typeface="Arial" charset="0"/>
                <a:ea typeface="Arial" charset="0"/>
                <a:cs typeface="Arial" charset="0"/>
              </a:rPr>
              <a:t>Transitional Kindergarten Implementation Guide – A Resource for Public School District Administrators and Teachers </a:t>
            </a:r>
            <a:r>
              <a:rPr kumimoji="0" lang="en-US" sz="1200" b="0" i="0" u="none" strike="noStrike" kern="1200" cap="none" spc="0" normalizeH="0" baseline="0" noProof="0" dirty="0" smtClean="0">
                <a:ln>
                  <a:noFill/>
                </a:ln>
                <a:solidFill>
                  <a:prstClr val="black"/>
                </a:solidFill>
                <a:effectLst/>
                <a:uLnTx/>
                <a:uFillTx/>
                <a:latin typeface="Arial" charset="0"/>
                <a:ea typeface="Arial" charset="0"/>
                <a:cs typeface="Arial" charset="0"/>
              </a:rPr>
              <a:t>(CDE, 2013)</a:t>
            </a:r>
          </a:p>
          <a:p>
            <a:pPr marL="292100" marR="0" lvl="1" indent="-177800" algn="l" defTabSz="457200" rtl="0" eaLnBrk="0" fontAlgn="base" latinLnBrk="0" hangingPunct="0">
              <a:lnSpc>
                <a:spcPct val="110000"/>
              </a:lnSpc>
              <a:spcBef>
                <a:spcPts val="0"/>
              </a:spcBef>
              <a:spcAft>
                <a:spcPct val="0"/>
              </a:spcAft>
              <a:buClrTx/>
              <a:buSzTx/>
              <a:buFont typeface="Arial" charset="0"/>
              <a:buChar char="•"/>
              <a:tabLst/>
              <a:defRPr/>
            </a:pPr>
            <a:r>
              <a:rPr kumimoji="0" lang="en-US" sz="1200" b="0" i="0" u="none" strike="noStrike" kern="1200" cap="none" spc="0" normalizeH="0" baseline="0" noProof="0" dirty="0" smtClean="0">
                <a:ln>
                  <a:noFill/>
                </a:ln>
                <a:solidFill>
                  <a:prstClr val="black"/>
                </a:solidFill>
                <a:effectLst/>
                <a:uLnTx/>
                <a:uFillTx/>
                <a:latin typeface="Arial" charset="0"/>
                <a:ea typeface="Arial" charset="0"/>
                <a:cs typeface="Arial" charset="0"/>
              </a:rPr>
              <a:t>Desired Results Developmental Profile—Kindergarten (2015): A Developmental Continuum for Kindergarten (</a:t>
            </a:r>
            <a:r>
              <a:rPr kumimoji="0" lang="en-US" sz="1200" b="0" i="0" u="none" strike="noStrike" kern="1200" cap="none" spc="0" normalizeH="0" baseline="0" noProof="0" dirty="0" smtClean="0">
                <a:ln>
                  <a:noFill/>
                </a:ln>
                <a:solidFill>
                  <a:prstClr val="black"/>
                </a:solidFill>
                <a:effectLst/>
                <a:uLnTx/>
                <a:uFillTx/>
                <a:latin typeface="Arial" pitchFamily="34" charset="0"/>
                <a:ea typeface="MS PGothic" panose="020B0600070205080204" pitchFamily="34" charset="-128"/>
                <a:cs typeface="Arial" pitchFamily="34" charset="0"/>
              </a:rPr>
              <a:t>DRDP-K [2015])</a:t>
            </a:r>
          </a:p>
        </p:txBody>
      </p:sp>
      <p:sp>
        <p:nvSpPr>
          <p:cNvPr id="2969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cs typeface="Arial" panose="020B0604020202020204" pitchFamily="34" charset="0"/>
              </a:rPr>
              <a:pPr/>
              <a:t>4</a:t>
            </a:fld>
            <a:endParaRPr lang="en-US" altLang="en-US" sz="1200">
              <a:cs typeface="Arial" panose="020B0604020202020204" pitchFamily="34" charset="0"/>
            </a:endParaRPr>
          </a:p>
        </p:txBody>
      </p:sp>
    </p:spTree>
    <p:extLst>
      <p:ext uri="{BB962C8B-B14F-4D97-AF65-F5344CB8AC3E}">
        <p14:creationId xmlns:p14="http://schemas.microsoft.com/office/powerpoint/2010/main" val="5357495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 typeface="Arial"/>
              <a:buNone/>
              <a:tabLst/>
              <a:defRPr/>
            </a:pPr>
            <a:r>
              <a:rPr lang="en-US" sz="1200" b="1" kern="1200" baseline="0" dirty="0" smtClean="0">
                <a:solidFill>
                  <a:schemeClr val="tx1"/>
                </a:solidFill>
                <a:effectLst/>
                <a:latin typeface="Arial" pitchFamily="34" charset="0"/>
                <a:ea typeface="MS PGothic" panose="020B0600070205080204" pitchFamily="34" charset="-128"/>
                <a:cs typeface="Arial" pitchFamily="34" charset="0"/>
              </a:rPr>
              <a:t>Presenter Remarks: </a:t>
            </a:r>
            <a:endParaRPr lang="en-US" sz="1200" dirty="0" smtClean="0"/>
          </a:p>
          <a:p>
            <a:pPr marL="0" indent="0">
              <a:buFont typeface="Arial"/>
              <a:buNone/>
            </a:pPr>
            <a:r>
              <a:rPr lang="en-US" sz="1200" dirty="0" smtClean="0"/>
              <a:t>Take another look at the strategies you circled and wrote down. Are there any that you want to implement in your classroom?</a:t>
            </a:r>
          </a:p>
          <a:p>
            <a:pPr marL="0" indent="0">
              <a:buFont typeface="Arial"/>
              <a:buNone/>
            </a:pPr>
            <a:endParaRPr lang="en-US" sz="1200" dirty="0" smtClean="0"/>
          </a:p>
          <a:p>
            <a:pPr marL="0" indent="0">
              <a:buFont typeface="Arial"/>
              <a:buNone/>
            </a:pPr>
            <a:r>
              <a:rPr lang="en-US" sz="1200" dirty="0" smtClean="0"/>
              <a:t>Find a partner who has been to a country you have not visited</a:t>
            </a:r>
            <a:r>
              <a:rPr lang="en-US" sz="1200" baseline="0" dirty="0" smtClean="0"/>
              <a:t> </a:t>
            </a:r>
            <a:r>
              <a:rPr lang="en-US" sz="1200" dirty="0" smtClean="0"/>
              <a:t>and exchange ideas.</a:t>
            </a:r>
            <a:endParaRPr lang="en-US" dirty="0" smtClean="0"/>
          </a:p>
          <a:p>
            <a:endParaRPr lang="en-US" dirty="0"/>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40</a:t>
            </a:fld>
            <a:endParaRPr lang="en-US" altLang="en-US" dirty="0"/>
          </a:p>
        </p:txBody>
      </p:sp>
    </p:spTree>
    <p:extLst>
      <p:ext uri="{BB962C8B-B14F-4D97-AF65-F5344CB8AC3E}">
        <p14:creationId xmlns:p14="http://schemas.microsoft.com/office/powerpoint/2010/main" val="3671278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3784600"/>
          </a:xfrm>
        </p:spPr>
        <p:txBody>
          <a:bodyPr>
            <a:no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kern="1200" dirty="0" smtClean="0">
                <a:solidFill>
                  <a:schemeClr val="tx1"/>
                </a:solidFill>
              </a:rPr>
              <a:t>Background Information:</a:t>
            </a:r>
          </a:p>
          <a:p>
            <a:pPr marL="0" marR="0" indent="0" algn="l" defTabSz="457200" rtl="0" eaLnBrk="0" fontAlgn="base" latinLnBrk="0" hangingPunct="0">
              <a:lnSpc>
                <a:spcPct val="100000"/>
              </a:lnSpc>
              <a:spcBef>
                <a:spcPct val="30000"/>
              </a:spcBef>
              <a:spcAft>
                <a:spcPct val="0"/>
              </a:spcAft>
              <a:buClrTx/>
              <a:buSzTx/>
              <a:buFontTx/>
              <a:buNone/>
              <a:tabLst/>
              <a:defRPr/>
            </a:pPr>
            <a:r>
              <a:rPr lang="en-US" kern="1200" dirty="0" smtClean="0">
                <a:solidFill>
                  <a:schemeClr val="tx1"/>
                </a:solidFill>
              </a:rPr>
              <a:t>Use </a:t>
            </a:r>
            <a:r>
              <a:rPr lang="en-US" dirty="0" smtClean="0"/>
              <a:t>Handout 4: ELD and LLD Interactions and Strategies.</a:t>
            </a:r>
            <a:endParaRPr lang="en-US" kern="1200" dirty="0" smtClean="0">
              <a:solidFill>
                <a:schemeClr val="tx1"/>
              </a:solidFill>
            </a:endParaRPr>
          </a:p>
          <a:p>
            <a:endParaRPr lang="en-US" b="1" kern="1200" baseline="0" dirty="0" smtClean="0">
              <a:solidFill>
                <a:schemeClr val="tx1"/>
              </a:solidFill>
              <a:effectLst/>
            </a:endParaRPr>
          </a:p>
          <a:p>
            <a:r>
              <a:rPr lang="en-US" b="1" kern="1200" baseline="0" dirty="0" smtClean="0">
                <a:solidFill>
                  <a:schemeClr val="tx1"/>
                </a:solidFill>
                <a:effectLst/>
              </a:rPr>
              <a:t>Presenter Remarks: </a:t>
            </a:r>
          </a:p>
          <a:p>
            <a:r>
              <a:rPr lang="en-US" b="0" kern="1200" baseline="0" dirty="0" smtClean="0">
                <a:solidFill>
                  <a:schemeClr val="tx1"/>
                </a:solidFill>
                <a:effectLst/>
              </a:rPr>
              <a:t>Now we are going to take a step back and think about the research behind many of the strategies we just explored. That was just a sample of the strategies in these resources and a small example of what they may look like in action. </a:t>
            </a:r>
          </a:p>
          <a:p>
            <a:endParaRPr lang="en-US" b="0" kern="1200" baseline="0" dirty="0" smtClean="0">
              <a:solidFill>
                <a:schemeClr val="tx1"/>
              </a:solidFill>
              <a:effectLst/>
            </a:endParaRPr>
          </a:p>
          <a:p>
            <a:r>
              <a:rPr lang="en-US" b="0" kern="1200" baseline="0" dirty="0" smtClean="0">
                <a:solidFill>
                  <a:schemeClr val="tx1"/>
                </a:solidFill>
                <a:effectLst/>
              </a:rPr>
              <a:t>To be able to best choose which strategies will support our students along the developmental progressions we explored earlier today, we need to also know a little about the research behind our understanding of second language acquisition. For some of you this may be a review, for others it may be new information.</a:t>
            </a:r>
          </a:p>
          <a:p>
            <a:endParaRPr lang="en-US" b="1" kern="1200" baseline="0" dirty="0" smtClean="0">
              <a:solidFill>
                <a:schemeClr val="tx1"/>
              </a:solidFill>
              <a:effectLst/>
            </a:endParaRPr>
          </a:p>
          <a:p>
            <a:r>
              <a:rPr lang="en-US" kern="1200" dirty="0" smtClean="0">
                <a:solidFill>
                  <a:schemeClr val="tx1"/>
                </a:solidFill>
                <a:effectLst/>
              </a:rPr>
              <a:t>California’s Best Practices for Young Dual Language Learners: Research Overview Papers</a:t>
            </a:r>
            <a:r>
              <a:rPr lang="en-US" kern="1200" baseline="0" dirty="0" smtClean="0">
                <a:solidFill>
                  <a:schemeClr val="tx1"/>
                </a:solidFill>
                <a:effectLst/>
              </a:rPr>
              <a:t> is a publication produced by CDE to provide early childhood educators with the most current research on the development of young English learners. The series of research overviews spans the disciplines of neuroscience, cognitive science, developmental psychology, assessment, educational research, family engagement, and special needs. </a:t>
            </a:r>
          </a:p>
          <a:p>
            <a:endParaRPr lang="en-US" dirty="0" smtClean="0"/>
          </a:p>
          <a:p>
            <a:r>
              <a:rPr lang="en-US" kern="1200" baseline="0" dirty="0" smtClean="0">
                <a:solidFill>
                  <a:schemeClr val="tx1"/>
                </a:solidFill>
                <a:effectLst/>
              </a:rPr>
              <a:t>While your Cross-cultural,  Language,  and  Academic  Development (CLAD) or California Teacher of English Learners (CTEL) coursework included research on second language acquisition and instructional practices such as specially designed academic instruction in English (SDAIE), the focus was likely on children age five and older.  Because children ages zero to five are still learning the structure of their first language, it is important that we pay special attention to the second language acquisition process in early childhood.  The abovementioned research papers provide the most current discoveries about second language acquisition in early childhood as well as best practices.</a:t>
            </a:r>
          </a:p>
          <a:p>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41</a:t>
            </a:fld>
            <a:endParaRPr lang="en-US" dirty="0"/>
          </a:p>
        </p:txBody>
      </p:sp>
    </p:spTree>
    <p:extLst>
      <p:ext uri="{BB962C8B-B14F-4D97-AF65-F5344CB8AC3E}">
        <p14:creationId xmlns:p14="http://schemas.microsoft.com/office/powerpoint/2010/main" val="1509579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kern="1200" dirty="0" smtClean="0">
                <a:solidFill>
                  <a:schemeClr val="tx1"/>
                </a:solidFill>
                <a:effectLst/>
              </a:rPr>
              <a:t>Background Information: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0" kern="1200" dirty="0" smtClean="0">
                <a:solidFill>
                  <a:schemeClr val="tx1"/>
                </a:solidFill>
                <a:effectLst/>
              </a:rPr>
              <a:t>Read white paper ahead of time.</a:t>
            </a:r>
          </a:p>
          <a:p>
            <a:pPr marL="0" marR="0" indent="0" algn="l" defTabSz="457200" rtl="0" eaLnBrk="0" fontAlgn="base" latinLnBrk="0" hangingPunct="0">
              <a:spcAft>
                <a:spcPct val="0"/>
              </a:spcAft>
              <a:buClrTx/>
              <a:buSzTx/>
              <a:buFontTx/>
              <a:buNone/>
              <a:tabLst/>
              <a:defRPr/>
            </a:pPr>
            <a:endParaRPr lang="en-US" b="1" kern="1200" dirty="0" smtClean="0">
              <a:solidFill>
                <a:schemeClr val="tx1"/>
              </a:solidFill>
              <a:effectLst/>
            </a:endParaRPr>
          </a:p>
          <a:p>
            <a:pPr marL="0" marR="0" indent="0" algn="l" defTabSz="457200" rtl="0" eaLnBrk="0" fontAlgn="base" latinLnBrk="0" hangingPunct="0">
              <a:spcAft>
                <a:spcPct val="0"/>
              </a:spcAft>
              <a:buClrTx/>
              <a:buSzTx/>
              <a:buFontTx/>
              <a:buNone/>
              <a:tabLst/>
              <a:defRPr/>
            </a:pPr>
            <a:r>
              <a:rPr lang="en-US" b="1" kern="1200" dirty="0" smtClean="0">
                <a:solidFill>
                  <a:schemeClr val="tx1"/>
                </a:solidFill>
                <a:effectLst/>
              </a:rPr>
              <a:t>Presenter Remarks:</a:t>
            </a:r>
          </a:p>
          <a:p>
            <a:pPr marL="0" marR="0" indent="0" algn="l" defTabSz="457200" rtl="0" eaLnBrk="0" fontAlgn="base" latinLnBrk="0" hangingPunct="0">
              <a:spcAft>
                <a:spcPct val="0"/>
              </a:spcAft>
              <a:buClrTx/>
              <a:buSzTx/>
              <a:buFontTx/>
              <a:buNone/>
              <a:tabLst/>
              <a:defRPr/>
            </a:pPr>
            <a:r>
              <a:rPr lang="en-US" b="0" dirty="0" smtClean="0"/>
              <a:t>Phonological Awareness appears to transfer between languages.</a:t>
            </a:r>
            <a:r>
              <a:rPr lang="en-US" b="0" kern="1200" baseline="0" dirty="0" smtClean="0">
                <a:solidFill>
                  <a:schemeClr val="tx1"/>
                </a:solidFill>
                <a:effectLst/>
              </a:rPr>
              <a:t> </a:t>
            </a:r>
            <a:r>
              <a:rPr lang="en-US" kern="1200" baseline="0" dirty="0" smtClean="0">
                <a:solidFill>
                  <a:schemeClr val="tx1"/>
                </a:solidFill>
                <a:effectLst/>
              </a:rPr>
              <a:t>In fact, it even shows tendencies to transfer between languages that do not share writing systems like Chinese and English. </a:t>
            </a:r>
          </a:p>
          <a:p>
            <a:pPr marL="0" marR="0" indent="0" algn="l" defTabSz="457200" rtl="0" eaLnBrk="0" fontAlgn="base" latinLnBrk="0" hangingPunct="0">
              <a:spcAft>
                <a:spcPct val="0"/>
              </a:spcAft>
              <a:buClrTx/>
              <a:buSzTx/>
              <a:buFontTx/>
              <a:buNone/>
              <a:tabLst/>
              <a:defRPr/>
            </a:pPr>
            <a:endParaRPr lang="en-US" kern="1200" baseline="0" dirty="0" smtClean="0">
              <a:solidFill>
                <a:schemeClr val="tx1"/>
              </a:solidFill>
              <a:effectLst/>
            </a:endParaRPr>
          </a:p>
          <a:p>
            <a:pPr marL="0" marR="0" indent="0" algn="l" defTabSz="457200" rtl="0" eaLnBrk="0" fontAlgn="base" latinLnBrk="0" hangingPunct="0">
              <a:spcAft>
                <a:spcPct val="0"/>
              </a:spcAft>
              <a:buClrTx/>
              <a:buSzTx/>
              <a:buFontTx/>
              <a:buNone/>
              <a:tabLst/>
              <a:defRPr/>
            </a:pPr>
            <a:r>
              <a:rPr lang="en-US" kern="1200" baseline="0" dirty="0" smtClean="0">
                <a:solidFill>
                  <a:schemeClr val="tx1"/>
                </a:solidFill>
                <a:effectLst/>
              </a:rPr>
              <a:t>(Read the following quotes aloud.)</a:t>
            </a:r>
          </a:p>
          <a:p>
            <a:pPr marL="0" marR="0" indent="0" algn="l" defTabSz="457200" rtl="0" eaLnBrk="0" fontAlgn="base" latinLnBrk="0" hangingPunct="0">
              <a:spcAft>
                <a:spcPct val="0"/>
              </a:spcAft>
              <a:buClrTx/>
              <a:buSzTx/>
              <a:buFontTx/>
              <a:buNone/>
              <a:tabLst/>
              <a:defRPr/>
            </a:pPr>
            <a:r>
              <a:rPr lang="en-US" kern="1200" dirty="0" smtClean="0">
                <a:solidFill>
                  <a:schemeClr val="tx1"/>
                </a:solidFill>
                <a:effectLst/>
              </a:rPr>
              <a:t>“Phonological awareness skills are related across languages for bilinguals and appear to transfer between languages (Anthony et al. 2009; Dickinson et al. 2004; Kim 2009; López and Greenfield 2004; Tabors, Páez, and López 2003). Cross-language correlations in performance of phonological awareness tasks have been reported for early elementary school age Spanish– English bilinguals (Lindsey, Manis, and Bailey 2003), English–French bilinguals (Comeau et al. 1999), and Cantonese–English bilinguals (Luk and Bialystok 2008), suggesting a common basis for this ability across languages” (</a:t>
            </a:r>
            <a:r>
              <a:rPr lang="en-US" dirty="0" smtClean="0">
                <a:effectLst/>
                <a:latin typeface="Arial" panose="020B0604020202020204" pitchFamily="34" charset="0"/>
              </a:rPr>
              <a:t>DLL Overview Papers 2013 ,67).</a:t>
            </a:r>
          </a:p>
          <a:p>
            <a:pPr marL="0" marR="0" indent="0" algn="l" defTabSz="457200" rtl="0" eaLnBrk="0" fontAlgn="base" latinLnBrk="0" hangingPunct="0">
              <a:spcAft>
                <a:spcPct val="0"/>
              </a:spcAft>
              <a:buClrTx/>
              <a:buSzTx/>
              <a:buFontTx/>
              <a:buNone/>
              <a:tabLst/>
              <a:defRPr/>
            </a:pPr>
            <a:endParaRPr lang="en-US" kern="1200" dirty="0" smtClean="0">
              <a:solidFill>
                <a:schemeClr val="tx1"/>
              </a:solidFill>
              <a:effectLst/>
            </a:endParaRPr>
          </a:p>
          <a:p>
            <a:pPr marL="0" marR="0" indent="0" algn="l" defTabSz="457200" rtl="0" eaLnBrk="0" fontAlgn="base" latinLnBrk="0" hangingPunct="0">
              <a:spcAft>
                <a:spcPct val="0"/>
              </a:spcAft>
              <a:buClrTx/>
              <a:buSzTx/>
              <a:buFontTx/>
              <a:buNone/>
              <a:tabLst/>
              <a:defRPr/>
            </a:pPr>
            <a:r>
              <a:rPr lang="en-US" kern="1200" dirty="0" smtClean="0">
                <a:solidFill>
                  <a:schemeClr val="tx1"/>
                </a:solidFill>
                <a:effectLst/>
              </a:rPr>
              <a:t>“Implication: Because phonological awareness develops from experience with languages, practitioners who work with young children should be cognizant that the child is receiving quality experiences (i.e., experience with fluent speakers) in each of their languages” (DLL Overview Papers</a:t>
            </a:r>
            <a:r>
              <a:rPr lang="en-US" kern="1200" baseline="0" dirty="0" smtClean="0">
                <a:solidFill>
                  <a:schemeClr val="tx1"/>
                </a:solidFill>
                <a:effectLst/>
              </a:rPr>
              <a:t> </a:t>
            </a:r>
            <a:r>
              <a:rPr lang="en-US" kern="1200" dirty="0" smtClean="0">
                <a:solidFill>
                  <a:schemeClr val="tx1"/>
                </a:solidFill>
                <a:effectLst/>
              </a:rPr>
              <a:t>2013,</a:t>
            </a:r>
            <a:r>
              <a:rPr lang="en-US" kern="1200" baseline="0" dirty="0" smtClean="0">
                <a:solidFill>
                  <a:schemeClr val="tx1"/>
                </a:solidFill>
                <a:effectLst/>
              </a:rPr>
              <a:t> </a:t>
            </a:r>
            <a:r>
              <a:rPr lang="en-US" kern="1200" dirty="0" smtClean="0">
                <a:solidFill>
                  <a:schemeClr val="tx1"/>
                </a:solidFill>
                <a:effectLst/>
              </a:rPr>
              <a:t>68).</a:t>
            </a:r>
          </a:p>
          <a:p>
            <a:endParaRPr lang="en-US" dirty="0" smtClean="0"/>
          </a:p>
          <a:p>
            <a:pPr marL="0" marR="0" indent="0" algn="l" defTabSz="457200" rtl="0" eaLnBrk="0" fontAlgn="base" latinLnBrk="0" hangingPunct="0">
              <a:spcAft>
                <a:spcPct val="0"/>
              </a:spcAft>
              <a:buClrTx/>
              <a:buSzTx/>
              <a:buFontTx/>
              <a:buNone/>
              <a:tabLst/>
              <a:defRPr/>
            </a:pPr>
            <a:r>
              <a:rPr lang="en-US" kern="1200" dirty="0" smtClean="0">
                <a:solidFill>
                  <a:schemeClr val="tx1"/>
                </a:solidFill>
                <a:effectLst/>
              </a:rPr>
              <a:t>“Children with a strong foundation in language and literacy skills in Spanish are better able to transfer those skills to English than children with a weaker foundation in Spanish language and literacy (Lindholm-Leary and Genesee 2010). Lopez and Greenfield (2004) found that Spanish and English oral proficiency and phonological awareness in Spanish were predictive of phonological skill development in English. More recently, Gorman (2012) has shown that teaching kindergartners phonemic awareness skills in Spanish produces gains in phonemic awareness when they are measured in English. Building first-language literacy skills in preschool not only helps the child to develop that language but also provides valuable tools for learning to read in English (Lee 1996)”</a:t>
            </a:r>
            <a:r>
              <a:rPr lang="en-US" kern="1200" baseline="0" dirty="0" smtClean="0">
                <a:solidFill>
                  <a:schemeClr val="tx1"/>
                </a:solidFill>
                <a:effectLst/>
              </a:rPr>
              <a:t> </a:t>
            </a:r>
            <a:r>
              <a:rPr lang="en-US" kern="1200" dirty="0" smtClean="0">
                <a:solidFill>
                  <a:schemeClr val="tx1"/>
                </a:solidFill>
                <a:effectLst/>
              </a:rPr>
              <a:t>(</a:t>
            </a:r>
            <a:r>
              <a:rPr lang="en-US" dirty="0" smtClean="0">
                <a:effectLst/>
                <a:latin typeface="Arial" panose="020B0604020202020204" pitchFamily="34" charset="0"/>
              </a:rPr>
              <a:t>DLL Overview Papers 2013, 104).</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42</a:t>
            </a:fld>
            <a:endParaRPr lang="en-US" dirty="0"/>
          </a:p>
        </p:txBody>
      </p:sp>
    </p:spTree>
    <p:extLst>
      <p:ext uri="{BB962C8B-B14F-4D97-AF65-F5344CB8AC3E}">
        <p14:creationId xmlns:p14="http://schemas.microsoft.com/office/powerpoint/2010/main" val="1509579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Arial" pitchFamily="34" charset="0"/>
                <a:ea typeface="MS PGothic" panose="020B0600070205080204" pitchFamily="34" charset="-128"/>
                <a:cs typeface="Arial" pitchFamily="34" charset="0"/>
              </a:rPr>
              <a:t>Background Information: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Arial" pitchFamily="34" charset="0"/>
                <a:ea typeface="MS PGothic" panose="020B0600070205080204" pitchFamily="34" charset="-128"/>
                <a:cs typeface="Arial" pitchFamily="34" charset="0"/>
              </a:rPr>
              <a:t>Read white paper ahead of time.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1" kern="1200" dirty="0" smtClean="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Arial" pitchFamily="34" charset="0"/>
                <a:ea typeface="MS PGothic" panose="020B0600070205080204" pitchFamily="34" charset="-128"/>
                <a:cs typeface="Arial" pitchFamily="34" charset="0"/>
              </a:rPr>
              <a:t>Presenter Remarks: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MS PGothic" panose="020B0600070205080204" pitchFamily="34" charset="-128"/>
                <a:cs typeface="Arial" pitchFamily="34" charset="0"/>
              </a:rPr>
              <a:t>Research</a:t>
            </a:r>
            <a:r>
              <a:rPr lang="en-US" sz="1200" kern="1200" baseline="0" dirty="0" smtClean="0">
                <a:solidFill>
                  <a:schemeClr val="tx1"/>
                </a:solidFill>
                <a:effectLst/>
                <a:latin typeface="Arial" pitchFamily="34" charset="0"/>
                <a:ea typeface="MS PGothic" panose="020B0600070205080204" pitchFamily="34" charset="-128"/>
                <a:cs typeface="Arial" pitchFamily="34" charset="0"/>
              </a:rPr>
              <a:t> continues to support the importance of a strong home language base. For example the quote on the screen demonstrates how the cross language transfer may happen in multiple aspects of literacy including reading and writing.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MS PGothic" panose="020B0600070205080204" pitchFamily="34" charset="-128"/>
                <a:cs typeface="Arial" pitchFamily="34" charset="0"/>
              </a:rPr>
              <a:t>It</a:t>
            </a:r>
            <a:r>
              <a:rPr lang="en-US" sz="1200" kern="1200" baseline="0" dirty="0" smtClean="0">
                <a:solidFill>
                  <a:schemeClr val="tx1"/>
                </a:solidFill>
                <a:effectLst/>
                <a:latin typeface="Arial" pitchFamily="34" charset="0"/>
                <a:ea typeface="MS PGothic" panose="020B0600070205080204" pitchFamily="34" charset="-128"/>
                <a:cs typeface="Arial" pitchFamily="34" charset="0"/>
              </a:rPr>
              <a:t> is important to note that not all children who are bilingual experience this language transfer in reading principles. For example, </a:t>
            </a:r>
            <a:r>
              <a:rPr lang="en-US" sz="1200" kern="1200" dirty="0" smtClean="0">
                <a:solidFill>
                  <a:schemeClr val="tx1"/>
                </a:solidFill>
                <a:effectLst/>
                <a:latin typeface="Arial" pitchFamily="34" charset="0"/>
                <a:ea typeface="MS PGothic" panose="020B0600070205080204" pitchFamily="34" charset="-128"/>
                <a:cs typeface="Arial" pitchFamily="34" charset="0"/>
              </a:rPr>
              <a:t>for bilinguals whose two languages have a different writing system, such as Chinese–English bilinguals, although they showed some advantage over the monolinguals on decoding skills, their advantage was modest and not significant (</a:t>
            </a:r>
            <a:r>
              <a:rPr lang="en-US" sz="1200" i="1" kern="1200" dirty="0" smtClean="0">
                <a:solidFill>
                  <a:schemeClr val="tx1"/>
                </a:solidFill>
                <a:effectLst/>
                <a:latin typeface="Arial" pitchFamily="34" charset="0"/>
                <a:ea typeface="MS PGothic" panose="020B0600070205080204" pitchFamily="34" charset="-128"/>
                <a:cs typeface="Arial" pitchFamily="34" charset="0"/>
              </a:rPr>
              <a:t>Young Dual Language  Learners</a:t>
            </a:r>
            <a:r>
              <a:rPr lang="en-US" sz="1200" kern="1200" dirty="0" smtClean="0">
                <a:solidFill>
                  <a:schemeClr val="tx1"/>
                </a:solidFill>
                <a:effectLst/>
                <a:latin typeface="Arial" pitchFamily="34" charset="0"/>
                <a:ea typeface="MS PGothic" panose="020B0600070205080204" pitchFamily="34" charset="-128"/>
                <a:cs typeface="Arial" pitchFamily="34" charset="0"/>
              </a:rPr>
              <a:t> 2013, 69).</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MS PGothic" panose="020B0600070205080204" pitchFamily="34" charset="-128"/>
                <a:cs typeface="Arial" pitchFamily="34" charset="0"/>
              </a:rPr>
              <a:t>Teachers and caregivers may want to have some awareness of the structure of each language the child is learning (e.g., Do the languages share the same alphabet? Is the language read from left to right or right to left?)</a:t>
            </a:r>
            <a:r>
              <a:rPr lang="en-US" sz="1200" kern="1200" baseline="0" dirty="0" smtClean="0">
                <a:solidFill>
                  <a:schemeClr val="tx1"/>
                </a:solidFill>
                <a:effectLst/>
                <a:latin typeface="Arial" pitchFamily="34" charset="0"/>
                <a:ea typeface="MS PGothic" panose="020B0600070205080204" pitchFamily="34" charset="-128"/>
                <a:cs typeface="Arial" pitchFamily="34" charset="0"/>
              </a:rPr>
              <a:t> (</a:t>
            </a:r>
            <a:r>
              <a:rPr lang="en-US" sz="1200" i="1" kern="1200" baseline="0" dirty="0" smtClean="0">
                <a:solidFill>
                  <a:schemeClr val="tx1"/>
                </a:solidFill>
                <a:effectLst/>
                <a:latin typeface="Arial" pitchFamily="34" charset="0"/>
                <a:ea typeface="MS PGothic" panose="020B0600070205080204" pitchFamily="34" charset="-128"/>
                <a:cs typeface="Arial" pitchFamily="34" charset="0"/>
              </a:rPr>
              <a:t>Young Dual Language Learners </a:t>
            </a:r>
            <a:r>
              <a:rPr lang="en-US" sz="1200" kern="1200" baseline="0" dirty="0" smtClean="0">
                <a:solidFill>
                  <a:schemeClr val="tx1"/>
                </a:solidFill>
                <a:effectLst/>
                <a:latin typeface="Arial" pitchFamily="34" charset="0"/>
                <a:ea typeface="MS PGothic" panose="020B0600070205080204" pitchFamily="34" charset="-128"/>
                <a:cs typeface="Arial" pitchFamily="34" charset="0"/>
              </a:rPr>
              <a:t>2013, 69).</a:t>
            </a:r>
            <a:endParaRPr lang="en-US" sz="1200" kern="1200" dirty="0" smtClean="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MS PGothic" panose="020B0600070205080204" pitchFamily="34" charset="-128"/>
                <a:cs typeface="Arial" pitchFamily="34" charset="0"/>
              </a:rPr>
              <a:t>This</a:t>
            </a:r>
            <a:r>
              <a:rPr lang="en-US" sz="1200" kern="1200" baseline="0" dirty="0" smtClean="0">
                <a:solidFill>
                  <a:schemeClr val="tx1"/>
                </a:solidFill>
                <a:effectLst/>
                <a:latin typeface="Arial" pitchFamily="34" charset="0"/>
                <a:ea typeface="MS PGothic" panose="020B0600070205080204" pitchFamily="34" charset="-128"/>
                <a:cs typeface="Arial" pitchFamily="34" charset="0"/>
              </a:rPr>
              <a:t> research highlight on this and the previous slide speak to the importance of a strong home language base. Think back to all the experiences we have had today and reflect on how they could be replicated in your TK classroom and used to support home language. Please share your thoughts with an elbow partner.</a:t>
            </a:r>
            <a:endParaRPr lang="en-US" sz="1200" kern="1200" dirty="0" smtClean="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MS PGothic" panose="020B0600070205080204" pitchFamily="34" charset="-128"/>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43</a:t>
            </a:fld>
            <a:endParaRPr lang="en-US" dirty="0"/>
          </a:p>
        </p:txBody>
      </p:sp>
    </p:spTree>
    <p:extLst>
      <p:ext uri="{BB962C8B-B14F-4D97-AF65-F5344CB8AC3E}">
        <p14:creationId xmlns:p14="http://schemas.microsoft.com/office/powerpoint/2010/main" val="2665773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Arial" pitchFamily="34" charset="0"/>
                <a:ea typeface="MS PGothic" panose="020B0600070205080204" pitchFamily="34" charset="-128"/>
                <a:cs typeface="Arial" pitchFamily="34" charset="0"/>
              </a:rPr>
              <a:t>Presenter</a:t>
            </a:r>
            <a:r>
              <a:rPr lang="en-US" sz="1200" b="1" kern="1200" baseline="0" dirty="0" smtClean="0">
                <a:solidFill>
                  <a:schemeClr val="tx1"/>
                </a:solidFill>
                <a:effectLst/>
                <a:latin typeface="Arial" pitchFamily="34" charset="0"/>
                <a:ea typeface="MS PGothic" panose="020B0600070205080204" pitchFamily="34" charset="-128"/>
                <a:cs typeface="Arial" pitchFamily="34" charset="0"/>
              </a:rPr>
              <a:t> Remarks:</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Arial" pitchFamily="34" charset="0"/>
                <a:ea typeface="MS PGothic" panose="020B0600070205080204" pitchFamily="34" charset="-128"/>
                <a:cs typeface="Arial" pitchFamily="34" charset="0"/>
              </a:rPr>
              <a:t>“Learning to read is promoted by close and nurturing relationships with adults who foster interactions with interesting and engaging print” (PCF 2010, 207).</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kern="1200" dirty="0" smtClean="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Arial" pitchFamily="34" charset="0"/>
                <a:ea typeface="MS PGothic" panose="020B0600070205080204" pitchFamily="34" charset="-128"/>
                <a:cs typeface="Arial" pitchFamily="34" charset="0"/>
              </a:rPr>
              <a:t>Look at the strategies that you underlined.</a:t>
            </a:r>
            <a:r>
              <a:rPr lang="en-US" sz="1200" b="0" kern="1200" baseline="0" dirty="0" smtClean="0">
                <a:solidFill>
                  <a:schemeClr val="tx1"/>
                </a:solidFill>
                <a:effectLst/>
                <a:latin typeface="Arial" pitchFamily="34" charset="0"/>
                <a:ea typeface="MS PGothic" panose="020B0600070205080204" pitchFamily="34" charset="-128"/>
                <a:cs typeface="Arial" pitchFamily="34" charset="0"/>
              </a:rPr>
              <a:t> Would any of those strategies also support relationships or provide time for relationships to further develop in reading? (Ask for volunteers to share.)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kern="1200" baseline="0" dirty="0" smtClean="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Arial" pitchFamily="34" charset="0"/>
                <a:ea typeface="MS PGothic" panose="020B0600070205080204" pitchFamily="34" charset="-128"/>
                <a:cs typeface="Arial" pitchFamily="34" charset="0"/>
              </a:rPr>
              <a:t>“Attention to the bridging of the home language and English, strategic use of the home language, and connecting content to preschool English learners’ cultural knowledge will help to foster their motivation to learn the specific literacy skills addressed in the English-language development foundations”(PCF 2010, 208).</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kern="1200" baseline="0" dirty="0" smtClean="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baseline="0" dirty="0" smtClean="0">
                <a:solidFill>
                  <a:schemeClr val="tx1"/>
                </a:solidFill>
                <a:effectLst/>
                <a:latin typeface="Arial" pitchFamily="34" charset="0"/>
                <a:ea typeface="MS PGothic" panose="020B0600070205080204" pitchFamily="34" charset="-128"/>
                <a:cs typeface="Arial" pitchFamily="34" charset="0"/>
              </a:rPr>
              <a:t>One strategy to ensure the teacher and students have time to spend together reading and nurturing positive experience with reading is to extend the read </a:t>
            </a:r>
            <a:r>
              <a:rPr lang="en-US" sz="1200" b="0" kern="1200" baseline="0" dirty="0" err="1" smtClean="0">
                <a:solidFill>
                  <a:schemeClr val="tx1"/>
                </a:solidFill>
                <a:effectLst/>
                <a:latin typeface="Arial" pitchFamily="34" charset="0"/>
                <a:ea typeface="MS PGothic" panose="020B0600070205080204" pitchFamily="34" charset="-128"/>
                <a:cs typeface="Arial" pitchFamily="34" charset="0"/>
              </a:rPr>
              <a:t>alouds</a:t>
            </a:r>
            <a:r>
              <a:rPr lang="en-US" sz="1200" b="0" kern="1200" baseline="0" dirty="0" smtClean="0">
                <a:solidFill>
                  <a:schemeClr val="tx1"/>
                </a:solidFill>
                <a:effectLst/>
                <a:latin typeface="Arial" pitchFamily="34" charset="0"/>
                <a:ea typeface="MS PGothic" panose="020B0600070205080204" pitchFamily="34" charset="-128"/>
                <a:cs typeface="Arial" pitchFamily="34" charset="0"/>
              </a:rPr>
              <a:t> in a fun playful way. This will be demonstrated in the next activity.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44</a:t>
            </a:fld>
            <a:endParaRPr lang="en-US" dirty="0"/>
          </a:p>
        </p:txBody>
      </p:sp>
    </p:spTree>
    <p:extLst>
      <p:ext uri="{BB962C8B-B14F-4D97-AF65-F5344CB8AC3E}">
        <p14:creationId xmlns:p14="http://schemas.microsoft.com/office/powerpoint/2010/main" val="4038619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Activity 4: Board Games</a:t>
            </a:r>
          </a:p>
          <a:p>
            <a:endParaRPr lang="en-US" b="1" dirty="0" smtClean="0"/>
          </a:p>
          <a:p>
            <a:r>
              <a:rPr lang="en-US" b="1" dirty="0" smtClean="0"/>
              <a:t>Background Information: </a:t>
            </a:r>
          </a:p>
          <a:p>
            <a:r>
              <a:rPr lang="en-US" b="0" dirty="0" smtClean="0"/>
              <a:t>Intent: Gain experience and familiarity with reading concepts by playing games and by creating personalized games for students to use to practice reading concepts in the classroom.</a:t>
            </a:r>
          </a:p>
          <a:p>
            <a:endParaRPr lang="en-US" sz="1200" b="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1200" b="0" dirty="0" smtClean="0">
                <a:effectLst/>
                <a:latin typeface="Calibri" panose="020F0502020204030204" pitchFamily="34" charset="0"/>
                <a:ea typeface="Calibri" panose="020F0502020204030204" pitchFamily="34" charset="0"/>
                <a:cs typeface="Times New Roman" panose="02020603050405020304" pitchFamily="18" charset="0"/>
              </a:rPr>
              <a:t>Materials</a:t>
            </a:r>
            <a:r>
              <a:rPr lang="en-US" sz="1200" b="0" baseline="0" dirty="0" smtClean="0">
                <a:effectLst/>
                <a:latin typeface="Calibri" panose="020F0502020204030204" pitchFamily="34" charset="0"/>
                <a:ea typeface="Calibri" panose="020F0502020204030204" pitchFamily="34" charset="0"/>
                <a:cs typeface="Times New Roman" panose="02020603050405020304" pitchFamily="18" charset="0"/>
              </a:rPr>
              <a:t> required: </a:t>
            </a:r>
            <a:r>
              <a:rPr lang="en-US" sz="1200" dirty="0" smtClean="0">
                <a:effectLst/>
                <a:latin typeface="Arial" panose="020B0604020202020204" pitchFamily="34" charset="0"/>
                <a:ea typeface="Times" panose="02020603050405020304" pitchFamily="18" charset="0"/>
                <a:cs typeface="Times New Roman" panose="02020603050405020304" pitchFamily="18" charset="0"/>
              </a:rPr>
              <a:t>PPT slide;</a:t>
            </a:r>
            <a:r>
              <a:rPr lang="en-US" sz="1600" baseline="0" dirty="0" smtClean="0">
                <a:effectLst/>
                <a:latin typeface="Times" panose="02020603050405020304" pitchFamily="18" charset="0"/>
                <a:ea typeface="Times" panose="02020603050405020304" pitchFamily="18" charset="0"/>
                <a:cs typeface="Times New Roman" panose="02020603050405020304" pitchFamily="18" charset="0"/>
              </a:rPr>
              <a:t> </a:t>
            </a:r>
            <a:r>
              <a:rPr lang="en-US" sz="1200" dirty="0" smtClean="0">
                <a:effectLst/>
                <a:latin typeface="Arial" panose="020B0604020202020204" pitchFamily="34" charset="0"/>
                <a:ea typeface="Times" panose="02020603050405020304" pitchFamily="18" charset="0"/>
                <a:cs typeface="Times New Roman" panose="02020603050405020304" pitchFamily="18" charset="0"/>
              </a:rPr>
              <a:t>Game materials (see Table Materials 2: Game Pieces: Grandma’s Bag Photos);</a:t>
            </a:r>
            <a:r>
              <a:rPr lang="en-US" sz="1600" baseline="0" dirty="0" smtClean="0">
                <a:effectLst/>
                <a:latin typeface="Times" panose="02020603050405020304" pitchFamily="18" charset="0"/>
                <a:ea typeface="Times" panose="02020603050405020304" pitchFamily="18" charset="0"/>
                <a:cs typeface="Times New Roman" panose="02020603050405020304" pitchFamily="18" charset="0"/>
              </a:rPr>
              <a:t> </a:t>
            </a:r>
            <a:r>
              <a:rPr lang="en-US" sz="1200" dirty="0" smtClean="0">
                <a:effectLst/>
                <a:latin typeface="Arial" panose="020B0604020202020204" pitchFamily="34" charset="0"/>
                <a:ea typeface="Times" panose="02020603050405020304" pitchFamily="18" charset="0"/>
                <a:cs typeface="Times New Roman" panose="02020603050405020304" pitchFamily="18" charset="0"/>
              </a:rPr>
              <a:t>Board game materials for “make and take” for each participant (large foam cardboard, four pawns, brown bag, printed book icons, dice or spinner);</a:t>
            </a:r>
            <a:r>
              <a:rPr lang="en-US" sz="1600" baseline="0" dirty="0" smtClean="0">
                <a:effectLst/>
                <a:latin typeface="Times" panose="02020603050405020304" pitchFamily="18" charset="0"/>
                <a:ea typeface="Times" panose="02020603050405020304" pitchFamily="18" charset="0"/>
                <a:cs typeface="Times New Roman" panose="02020603050405020304" pitchFamily="18" charset="0"/>
              </a:rPr>
              <a:t> </a:t>
            </a:r>
            <a:r>
              <a:rPr lang="en-US" sz="1200" dirty="0" smtClean="0">
                <a:effectLst/>
                <a:latin typeface="Arial" panose="020B0604020202020204" pitchFamily="34" charset="0"/>
                <a:ea typeface="Calibri" panose="020F0502020204030204" pitchFamily="34" charset="0"/>
              </a:rPr>
              <a:t>Chart paper labeled with questions</a:t>
            </a:r>
            <a:endParaRPr lang="en-US" b="1" dirty="0" smtClean="0"/>
          </a:p>
          <a:p>
            <a:endParaRPr lang="en-US" b="1" dirty="0" smtClean="0"/>
          </a:p>
          <a:p>
            <a:r>
              <a:rPr lang="en-US" b="1" dirty="0" smtClean="0"/>
              <a:t>Presenter Remarks:</a:t>
            </a:r>
            <a:endParaRPr lang="en-US" sz="1200" kern="1200" dirty="0" smtClean="0">
              <a:solidFill>
                <a:schemeClr val="tx1"/>
              </a:solidFill>
              <a:effectLst/>
              <a:latin typeface="Arial" pitchFamily="34" charset="0"/>
              <a:ea typeface="MS PGothic" panose="020B0600070205080204" pitchFamily="34" charset="-128"/>
              <a:cs typeface="Arial" pitchFamily="34" charset="0"/>
            </a:endParaRPr>
          </a:p>
          <a:p>
            <a:pPr lvl="0"/>
            <a:r>
              <a:rPr lang="en-US" sz="1200" kern="1200" dirty="0" smtClean="0">
                <a:solidFill>
                  <a:schemeClr val="tx1"/>
                </a:solidFill>
                <a:effectLst/>
                <a:latin typeface="Arial" pitchFamily="34" charset="0"/>
                <a:ea typeface="MS PGothic" panose="020B0600070205080204" pitchFamily="34" charset="-128"/>
                <a:cs typeface="Arial" pitchFamily="34" charset="0"/>
              </a:rPr>
              <a:t>Think back to the bag story. How could you build on that activity and focus on one of the substrands we highlighted? One idea is to create a board game. Find the Handout 6: Board Games and glance over it.</a:t>
            </a:r>
            <a:r>
              <a:rPr lang="en-US" sz="1100" kern="1200" baseline="0" dirty="0" smtClean="0">
                <a:solidFill>
                  <a:schemeClr val="tx1"/>
                </a:solidFill>
                <a:effectLst/>
                <a:latin typeface="Arial" pitchFamily="34" charset="0"/>
                <a:ea typeface="MS PGothic" panose="020B0600070205080204" pitchFamily="34" charset="-128"/>
                <a:cs typeface="Arial" pitchFamily="34" charset="0"/>
              </a:rPr>
              <a:t> </a:t>
            </a:r>
            <a:r>
              <a:rPr lang="en-US" sz="1200" kern="1200" dirty="0" smtClean="0">
                <a:solidFill>
                  <a:schemeClr val="tx1"/>
                </a:solidFill>
                <a:effectLst/>
                <a:latin typeface="Arial" pitchFamily="34" charset="0"/>
                <a:ea typeface="MS PGothic" panose="020B0600070205080204" pitchFamily="34" charset="-128"/>
                <a:cs typeface="Arial" pitchFamily="34" charset="0"/>
              </a:rPr>
              <a:t>Let’s do this together.</a:t>
            </a:r>
            <a:r>
              <a:rPr lang="en-US" sz="1100" kern="1200" baseline="0" dirty="0" smtClean="0">
                <a:solidFill>
                  <a:schemeClr val="tx1"/>
                </a:solidFill>
                <a:effectLst/>
                <a:latin typeface="Arial" pitchFamily="34" charset="0"/>
                <a:ea typeface="MS PGothic" panose="020B0600070205080204" pitchFamily="34" charset="-128"/>
                <a:cs typeface="Arial" pitchFamily="34" charset="0"/>
              </a:rPr>
              <a:t> </a:t>
            </a:r>
          </a:p>
          <a:p>
            <a:pPr lvl="0"/>
            <a:endParaRPr lang="en-US" sz="1100" kern="1200" baseline="0" dirty="0" smtClean="0">
              <a:solidFill>
                <a:schemeClr val="tx1"/>
              </a:solidFill>
              <a:effectLst/>
              <a:latin typeface="Arial" pitchFamily="34" charset="0"/>
              <a:ea typeface="MS PGothic" panose="020B0600070205080204" pitchFamily="34" charset="-128"/>
              <a:cs typeface="Arial" pitchFamily="34" charset="0"/>
            </a:endParaRPr>
          </a:p>
          <a:p>
            <a:pPr lvl="0"/>
            <a:r>
              <a:rPr lang="en-US" sz="1200" b="1" kern="1200" dirty="0" smtClean="0">
                <a:solidFill>
                  <a:schemeClr val="tx1"/>
                </a:solidFill>
                <a:effectLst/>
                <a:latin typeface="Arial" pitchFamily="34" charset="0"/>
                <a:ea typeface="MS PGothic" panose="020B0600070205080204" pitchFamily="34" charset="-128"/>
                <a:cs typeface="Arial" pitchFamily="34" charset="0"/>
              </a:rPr>
              <a:t>Extra Notes:</a:t>
            </a:r>
          </a:p>
          <a:p>
            <a:pPr lvl="0"/>
            <a:r>
              <a:rPr lang="en-US" sz="1200" kern="1200" dirty="0" smtClean="0">
                <a:solidFill>
                  <a:schemeClr val="tx1"/>
                </a:solidFill>
                <a:effectLst/>
                <a:latin typeface="Arial" pitchFamily="34" charset="0"/>
                <a:ea typeface="MS PGothic" panose="020B0600070205080204" pitchFamily="34" charset="-128"/>
                <a:cs typeface="Arial" pitchFamily="34" charset="0"/>
              </a:rPr>
              <a:t>Demo the Grandma’s Bag Board Game and share materials with participants for “make and take.” </a:t>
            </a:r>
            <a:endParaRPr lang="en-US" sz="1100" kern="1200" dirty="0" smtClean="0">
              <a:solidFill>
                <a:schemeClr val="tx1"/>
              </a:solidFill>
              <a:effectLst/>
              <a:latin typeface="Arial" pitchFamily="34" charset="0"/>
              <a:ea typeface="MS PGothic" panose="020B0600070205080204" pitchFamily="34" charset="-128"/>
              <a:cs typeface="Arial" pitchFamily="34" charset="0"/>
            </a:endParaRP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45</a:t>
            </a:fld>
            <a:endParaRPr lang="en-US" dirty="0"/>
          </a:p>
        </p:txBody>
      </p:sp>
    </p:spTree>
    <p:extLst>
      <p:ext uri="{BB962C8B-B14F-4D97-AF65-F5344CB8AC3E}">
        <p14:creationId xmlns:p14="http://schemas.microsoft.com/office/powerpoint/2010/main" val="4359914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Activity 4: Board Games continued</a:t>
            </a:r>
          </a:p>
          <a:p>
            <a:endParaRPr lang="en-US" dirty="0" smtClean="0"/>
          </a:p>
          <a:p>
            <a:r>
              <a:rPr lang="en-US" sz="1200" b="1" kern="1200" dirty="0" smtClean="0">
                <a:solidFill>
                  <a:schemeClr val="tx1"/>
                </a:solidFill>
                <a:effectLst/>
                <a:latin typeface="Arial" pitchFamily="34" charset="0"/>
                <a:ea typeface="MS PGothic" panose="020B0600070205080204" pitchFamily="34" charset="-128"/>
                <a:cs typeface="Arial" pitchFamily="34" charset="0"/>
              </a:rPr>
              <a:t>Background</a:t>
            </a:r>
            <a:r>
              <a:rPr lang="en-US" sz="1200" b="1" kern="1200" baseline="0" dirty="0" smtClean="0">
                <a:solidFill>
                  <a:schemeClr val="tx1"/>
                </a:solidFill>
                <a:effectLst/>
                <a:latin typeface="Arial" pitchFamily="34" charset="0"/>
                <a:ea typeface="MS PGothic" panose="020B0600070205080204" pitchFamily="34" charset="-128"/>
                <a:cs typeface="Arial" pitchFamily="34" charset="0"/>
              </a:rPr>
              <a:t> Information:</a:t>
            </a:r>
            <a:endParaRPr lang="en-US" sz="1100" b="1" kern="1200" dirty="0" smtClean="0">
              <a:solidFill>
                <a:schemeClr val="tx1"/>
              </a:solidFill>
              <a:effectLst/>
              <a:latin typeface="Arial" pitchFamily="34" charset="0"/>
              <a:ea typeface="MS PGothic" panose="020B0600070205080204" pitchFamily="34" charset="-128"/>
              <a:cs typeface="Arial" pitchFamily="34" charset="0"/>
            </a:endParaRPr>
          </a:p>
          <a:p>
            <a:r>
              <a:rPr lang="en-US" sz="1200" b="0" kern="1200" dirty="0" smtClean="0">
                <a:solidFill>
                  <a:schemeClr val="tx1"/>
                </a:solidFill>
                <a:effectLst/>
                <a:latin typeface="Arial" pitchFamily="34" charset="0"/>
                <a:ea typeface="MS PGothic" panose="020B0600070205080204" pitchFamily="34" charset="-128"/>
                <a:cs typeface="Arial" pitchFamily="34" charset="0"/>
              </a:rPr>
              <a:t>You may want to use HO1b while</a:t>
            </a:r>
            <a:r>
              <a:rPr lang="en-US" sz="1200" b="0" kern="1200" baseline="0" dirty="0" smtClean="0">
                <a:solidFill>
                  <a:schemeClr val="tx1"/>
                </a:solidFill>
                <a:effectLst/>
                <a:latin typeface="Arial" pitchFamily="34" charset="0"/>
                <a:ea typeface="MS PGothic" panose="020B0600070205080204" pitchFamily="34" charset="-128"/>
                <a:cs typeface="Arial" pitchFamily="34" charset="0"/>
              </a:rPr>
              <a:t> identify which foundations the game supports. </a:t>
            </a:r>
          </a:p>
          <a:p>
            <a:endParaRPr lang="en-US" sz="1200" b="0" kern="1200" dirty="0" smtClean="0">
              <a:solidFill>
                <a:schemeClr val="tx1"/>
              </a:solidFill>
              <a:effectLst/>
              <a:latin typeface="Arial" pitchFamily="34" charset="0"/>
              <a:ea typeface="MS PGothic" panose="020B0600070205080204" pitchFamily="34" charset="-128"/>
              <a:cs typeface="Arial" pitchFamily="34" charset="0"/>
            </a:endParaRPr>
          </a:p>
          <a:p>
            <a:r>
              <a:rPr lang="en-US" b="1" dirty="0" smtClean="0"/>
              <a:t>Presenter Remarks:</a:t>
            </a:r>
          </a:p>
          <a:p>
            <a:pPr lvl="0"/>
            <a:r>
              <a:rPr lang="en-US" sz="1200" kern="1200" dirty="0" smtClean="0">
                <a:solidFill>
                  <a:schemeClr val="tx1"/>
                </a:solidFill>
                <a:effectLst/>
                <a:latin typeface="Arial" pitchFamily="34" charset="0"/>
                <a:ea typeface="MS PGothic" panose="020B0600070205080204" pitchFamily="34" charset="-128"/>
                <a:cs typeface="Arial" pitchFamily="34" charset="0"/>
              </a:rPr>
              <a:t>Once you have finished game with tablemates, chart your reflections and</a:t>
            </a:r>
            <a:r>
              <a:rPr lang="en-US" sz="1200" kern="1200" baseline="0" dirty="0" smtClean="0">
                <a:solidFill>
                  <a:schemeClr val="tx1"/>
                </a:solidFill>
                <a:effectLst/>
                <a:latin typeface="Arial" pitchFamily="34" charset="0"/>
                <a:ea typeface="MS PGothic" panose="020B0600070205080204" pitchFamily="34" charset="-128"/>
                <a:cs typeface="Arial" pitchFamily="34" charset="0"/>
              </a:rPr>
              <a:t> </a:t>
            </a:r>
            <a:r>
              <a:rPr lang="en-US" sz="1200" kern="1200" dirty="0" smtClean="0">
                <a:solidFill>
                  <a:schemeClr val="tx1"/>
                </a:solidFill>
                <a:effectLst/>
                <a:latin typeface="Arial" pitchFamily="34" charset="0"/>
                <a:ea typeface="MS PGothic" panose="020B0600070205080204" pitchFamily="34" charset="-128"/>
                <a:cs typeface="Arial" pitchFamily="34" charset="0"/>
              </a:rPr>
              <a:t>answer the following questions:</a:t>
            </a:r>
            <a:endParaRPr lang="en-US" sz="1100" kern="1200" dirty="0" smtClean="0">
              <a:solidFill>
                <a:schemeClr val="tx1"/>
              </a:solidFill>
              <a:effectLst/>
              <a:latin typeface="Arial" pitchFamily="34" charset="0"/>
              <a:ea typeface="MS PGothic" panose="020B0600070205080204" pitchFamily="34" charset="-128"/>
              <a:cs typeface="Arial" pitchFamily="34" charset="0"/>
            </a:endParaRPr>
          </a:p>
          <a:p>
            <a:pPr marL="171450" lvl="0" indent="-171450">
              <a:buFont typeface="Arial" panose="020B0604020202020204" pitchFamily="34" charset="0"/>
              <a:buChar char="•"/>
            </a:pPr>
            <a:r>
              <a:rPr lang="en-US" sz="1200" kern="1200" dirty="0" smtClean="0">
                <a:solidFill>
                  <a:schemeClr val="tx1"/>
                </a:solidFill>
                <a:effectLst/>
                <a:latin typeface="Arial" pitchFamily="34" charset="0"/>
                <a:ea typeface="MS PGothic" panose="020B0600070205080204" pitchFamily="34" charset="-128"/>
                <a:cs typeface="Arial" pitchFamily="34" charset="0"/>
              </a:rPr>
              <a:t>What foundations does your game support?</a:t>
            </a:r>
            <a:endParaRPr lang="en-US" sz="1600" kern="1200" dirty="0" smtClean="0">
              <a:solidFill>
                <a:schemeClr val="tx1"/>
              </a:solidFill>
              <a:effectLst/>
              <a:latin typeface="Arial" pitchFamily="34" charset="0"/>
              <a:ea typeface="MS PGothic" panose="020B0600070205080204" pitchFamily="34" charset="-128"/>
              <a:cs typeface="Arial" pitchFamily="34" charset="0"/>
            </a:endParaRPr>
          </a:p>
          <a:p>
            <a:pPr marL="171450" lvl="0" indent="-171450">
              <a:buFont typeface="Arial" panose="020B0604020202020204" pitchFamily="34" charset="0"/>
              <a:buChar char="•"/>
            </a:pPr>
            <a:r>
              <a:rPr lang="en-US" sz="1200" kern="1200" dirty="0" smtClean="0">
                <a:solidFill>
                  <a:schemeClr val="tx1"/>
                </a:solidFill>
                <a:effectLst/>
                <a:latin typeface="Arial" pitchFamily="34" charset="0"/>
                <a:ea typeface="MS PGothic" panose="020B0600070205080204" pitchFamily="34" charset="-128"/>
                <a:cs typeface="Arial" pitchFamily="34" charset="0"/>
              </a:rPr>
              <a:t>What CA Content standards is it leading up to?</a:t>
            </a:r>
            <a:endParaRPr lang="en-US" sz="1600" kern="1200" dirty="0" smtClean="0">
              <a:solidFill>
                <a:schemeClr val="tx1"/>
              </a:solidFill>
              <a:effectLst/>
              <a:latin typeface="Arial" pitchFamily="34" charset="0"/>
              <a:ea typeface="MS PGothic" panose="020B0600070205080204" pitchFamily="34" charset="-128"/>
              <a:cs typeface="Arial" pitchFamily="34" charset="0"/>
            </a:endParaRPr>
          </a:p>
          <a:p>
            <a:pPr marL="171450" lvl="0" indent="-171450">
              <a:buFont typeface="Arial" panose="020B0604020202020204" pitchFamily="34" charset="0"/>
              <a:buChar char="•"/>
            </a:pPr>
            <a:r>
              <a:rPr lang="en-US" sz="1200" kern="1200" dirty="0" smtClean="0">
                <a:solidFill>
                  <a:schemeClr val="tx1"/>
                </a:solidFill>
                <a:effectLst/>
                <a:latin typeface="Arial" pitchFamily="34" charset="0"/>
                <a:ea typeface="MS PGothic" panose="020B0600070205080204" pitchFamily="34" charset="-128"/>
                <a:cs typeface="Arial" pitchFamily="34" charset="0"/>
              </a:rPr>
              <a:t>How will you individualize for students with your game?</a:t>
            </a:r>
            <a:endParaRPr lang="en-US" sz="1600" kern="1200" dirty="0" smtClean="0">
              <a:solidFill>
                <a:schemeClr val="tx1"/>
              </a:solidFill>
              <a:effectLst/>
              <a:latin typeface="Arial" pitchFamily="34" charset="0"/>
              <a:ea typeface="MS PGothic" panose="020B0600070205080204" pitchFamily="34" charset="-128"/>
              <a:cs typeface="Arial" pitchFamily="34" charset="0"/>
            </a:endParaRPr>
          </a:p>
          <a:p>
            <a:pPr marL="171450" lvl="0" indent="-171450">
              <a:buFont typeface="Arial" panose="020B0604020202020204" pitchFamily="34" charset="0"/>
              <a:buChar char="•"/>
            </a:pPr>
            <a:r>
              <a:rPr lang="en-US" sz="1200" kern="1200" dirty="0" smtClean="0">
                <a:solidFill>
                  <a:schemeClr val="tx1"/>
                </a:solidFill>
                <a:effectLst/>
                <a:latin typeface="Arial" pitchFamily="34" charset="0"/>
                <a:ea typeface="MS PGothic" panose="020B0600070205080204" pitchFamily="34" charset="-128"/>
                <a:cs typeface="Arial" pitchFamily="34" charset="0"/>
              </a:rPr>
              <a:t>What other domains are integrating in the ELD experience. </a:t>
            </a:r>
            <a:endParaRPr lang="en-US" sz="1600" kern="1200" dirty="0" smtClean="0">
              <a:solidFill>
                <a:schemeClr val="tx1"/>
              </a:solidFill>
              <a:effectLst/>
              <a:latin typeface="Arial" pitchFamily="34" charset="0"/>
              <a:ea typeface="MS PGothic" panose="020B0600070205080204" pitchFamily="34" charset="-128"/>
              <a:cs typeface="Arial" pitchFamily="34" charset="0"/>
            </a:endParaRPr>
          </a:p>
          <a:p>
            <a:endParaRPr lang="en-US" sz="1200" kern="1200" dirty="0" smtClean="0">
              <a:solidFill>
                <a:schemeClr val="tx1"/>
              </a:solidFill>
              <a:effectLst/>
              <a:latin typeface="Arial" pitchFamily="34" charset="0"/>
              <a:ea typeface="MS PGothic" panose="020B0600070205080204" pitchFamily="34" charset="-128"/>
              <a:cs typeface="Arial" pitchFamily="34" charset="0"/>
            </a:endParaRPr>
          </a:p>
          <a:p>
            <a:r>
              <a:rPr lang="en-US" sz="1200" kern="1200" dirty="0" smtClean="0">
                <a:solidFill>
                  <a:schemeClr val="tx1"/>
                </a:solidFill>
                <a:effectLst/>
                <a:latin typeface="Arial" pitchFamily="34" charset="0"/>
                <a:ea typeface="MS PGothic" panose="020B0600070205080204" pitchFamily="34" charset="-128"/>
                <a:cs typeface="Arial" pitchFamily="34" charset="0"/>
              </a:rPr>
              <a:t>Walk around the room and look at the other charts.</a:t>
            </a:r>
          </a:p>
          <a:p>
            <a:endParaRPr lang="en-US" sz="1200" kern="1200" dirty="0" smtClean="0">
              <a:solidFill>
                <a:schemeClr val="tx1"/>
              </a:solidFill>
              <a:effectLst/>
              <a:latin typeface="Arial" pitchFamily="34" charset="0"/>
              <a:ea typeface="MS PGothic" panose="020B0600070205080204" pitchFamily="34" charset="-128"/>
              <a:cs typeface="Arial" pitchFamily="34" charset="0"/>
            </a:endParaRPr>
          </a:p>
          <a:p>
            <a:r>
              <a:rPr lang="en-US" sz="1200" kern="1200" dirty="0" smtClean="0">
                <a:solidFill>
                  <a:schemeClr val="tx1"/>
                </a:solidFill>
                <a:effectLst/>
                <a:latin typeface="Arial" pitchFamily="34" charset="0"/>
                <a:ea typeface="MS PGothic" panose="020B0600070205080204" pitchFamily="34" charset="-128"/>
                <a:cs typeface="Arial" pitchFamily="34" charset="0"/>
              </a:rPr>
              <a:t>Bonus Question: When might</a:t>
            </a:r>
            <a:r>
              <a:rPr lang="en-US" sz="1200" kern="1200" baseline="0" dirty="0" smtClean="0">
                <a:solidFill>
                  <a:schemeClr val="tx1"/>
                </a:solidFill>
                <a:effectLst/>
                <a:latin typeface="Arial" pitchFamily="34" charset="0"/>
                <a:ea typeface="MS PGothic" panose="020B0600070205080204" pitchFamily="34" charset="-128"/>
                <a:cs typeface="Arial" pitchFamily="34" charset="0"/>
              </a:rPr>
              <a:t> you do this activity? Designated ELD time or Integrated ELD time?</a:t>
            </a:r>
            <a:endParaRPr lang="en-US" sz="1200" kern="1200" dirty="0" smtClean="0">
              <a:solidFill>
                <a:schemeClr val="tx1"/>
              </a:solidFill>
              <a:effectLst/>
              <a:latin typeface="Arial" pitchFamily="34" charset="0"/>
              <a:ea typeface="MS PGothic" panose="020B0600070205080204" pitchFamily="34" charset="-128"/>
              <a:cs typeface="Arial" pitchFamily="34" charset="0"/>
            </a:endParaRPr>
          </a:p>
          <a:p>
            <a:endParaRPr lang="en-US" sz="1200" kern="1200" dirty="0" smtClean="0">
              <a:solidFill>
                <a:schemeClr val="tx1"/>
              </a:solidFill>
              <a:effectLst/>
              <a:latin typeface="Arial" pitchFamily="34" charset="0"/>
              <a:ea typeface="MS PGothic" panose="020B0600070205080204" pitchFamily="34" charset="-128"/>
              <a:cs typeface="Arial" pitchFamily="34" charset="0"/>
            </a:endParaRPr>
          </a:p>
          <a:p>
            <a:r>
              <a:rPr lang="en-US" sz="1200" b="1" kern="1200" dirty="0" smtClean="0">
                <a:solidFill>
                  <a:schemeClr val="tx1"/>
                </a:solidFill>
                <a:effectLst/>
                <a:latin typeface="Arial" pitchFamily="34" charset="0"/>
                <a:ea typeface="MS PGothic" panose="020B0600070205080204" pitchFamily="34" charset="-128"/>
                <a:cs typeface="Arial" pitchFamily="34" charset="0"/>
              </a:rPr>
              <a:t> </a:t>
            </a:r>
            <a:endParaRPr lang="en-US" sz="1100" kern="1200" dirty="0" smtClean="0">
              <a:solidFill>
                <a:schemeClr val="tx1"/>
              </a:solidFill>
              <a:effectLst/>
              <a:latin typeface="Arial" pitchFamily="34" charset="0"/>
              <a:ea typeface="MS PGothic" panose="020B0600070205080204" pitchFamily="34" charset="-128"/>
              <a:cs typeface="Arial" pitchFamily="34" charset="0"/>
            </a:endParaRPr>
          </a:p>
          <a:p>
            <a:endParaRPr lang="en-US" sz="1200" kern="1200" dirty="0" smtClean="0">
              <a:solidFill>
                <a:schemeClr val="tx1"/>
              </a:solidFill>
              <a:effectLst/>
              <a:latin typeface="Arial" pitchFamily="34" charset="0"/>
              <a:ea typeface="MS PGothic" panose="020B0600070205080204" pitchFamily="34" charset="-128"/>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46</a:t>
            </a:fld>
            <a:endParaRPr lang="en-US" altLang="en-US" dirty="0"/>
          </a:p>
        </p:txBody>
      </p:sp>
    </p:spTree>
    <p:extLst>
      <p:ext uri="{BB962C8B-B14F-4D97-AF65-F5344CB8AC3E}">
        <p14:creationId xmlns:p14="http://schemas.microsoft.com/office/powerpoint/2010/main" val="921711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Presenter</a:t>
            </a:r>
            <a:r>
              <a:rPr lang="en-US" sz="1200" b="1" baseline="0" dirty="0" smtClean="0"/>
              <a:t> Remarks: </a:t>
            </a:r>
          </a:p>
          <a:p>
            <a:r>
              <a:rPr lang="en-US" sz="1200" b="0" baseline="0" dirty="0" smtClean="0"/>
              <a:t>Let’s transition to think about observation and assessment. </a:t>
            </a:r>
          </a:p>
          <a:p>
            <a:endParaRPr lang="en-US" sz="1200" b="0" baseline="0" dirty="0" smtClean="0"/>
          </a:p>
          <a:p>
            <a:r>
              <a:rPr lang="en-US" sz="1200" b="0" baseline="0" dirty="0" smtClean="0"/>
              <a:t>The </a:t>
            </a:r>
            <a:r>
              <a:rPr lang="en-US" sz="1200" b="0" baseline="0" dirty="0" smtClean="0"/>
              <a:t>DRDP-K </a:t>
            </a:r>
            <a:r>
              <a:rPr lang="en-US" sz="1200" b="0" baseline="0" dirty="0" smtClean="0"/>
              <a:t>has four measures of English Language Development designed to measure children’s progress in English Language Development. </a:t>
            </a:r>
          </a:p>
          <a:p>
            <a:endParaRPr lang="en-US" sz="1200" kern="1200" baseline="0" dirty="0" smtClean="0">
              <a:solidFill>
                <a:schemeClr val="tx1"/>
              </a:solidFill>
              <a:latin typeface="Arial" pitchFamily="34" charset="0"/>
              <a:ea typeface="MS PGothic" panose="020B0600070205080204" pitchFamily="34" charset="-128"/>
              <a:cs typeface="Arial" pitchFamily="34" charset="0"/>
            </a:endParaRPr>
          </a:p>
          <a:p>
            <a:r>
              <a:rPr lang="en-US" sz="1200" kern="1200" baseline="0" dirty="0" smtClean="0">
                <a:solidFill>
                  <a:schemeClr val="tx1"/>
                </a:solidFill>
                <a:latin typeface="Arial" pitchFamily="34" charset="0"/>
                <a:ea typeface="MS PGothic" panose="020B0600070205080204" pitchFamily="34" charset="-128"/>
                <a:cs typeface="Arial" pitchFamily="34" charset="0"/>
              </a:rPr>
              <a:t>Now let’s look at the </a:t>
            </a:r>
            <a:r>
              <a:rPr lang="en-US" sz="1200" kern="1200" baseline="0" dirty="0" smtClean="0">
                <a:solidFill>
                  <a:schemeClr val="tx1"/>
                </a:solidFill>
                <a:latin typeface="Arial" pitchFamily="34" charset="0"/>
                <a:ea typeface="MS PGothic" panose="020B0600070205080204" pitchFamily="34" charset="-128"/>
                <a:cs typeface="Arial" pitchFamily="34" charset="0"/>
              </a:rPr>
              <a:t>Handout 5: DRDP-K </a:t>
            </a:r>
            <a:r>
              <a:rPr lang="en-US" sz="1200" kern="1200" baseline="0" dirty="0" smtClean="0">
                <a:solidFill>
                  <a:schemeClr val="tx1"/>
                </a:solidFill>
                <a:latin typeface="Arial" pitchFamily="34" charset="0"/>
                <a:ea typeface="MS PGothic" panose="020B0600070205080204" pitchFamily="34" charset="-128"/>
                <a:cs typeface="Arial" pitchFamily="34" charset="0"/>
              </a:rPr>
              <a:t>ELD </a:t>
            </a:r>
            <a:r>
              <a:rPr lang="en-US" sz="1200" kern="1200" baseline="0" dirty="0" smtClean="0">
                <a:solidFill>
                  <a:schemeClr val="tx1"/>
                </a:solidFill>
                <a:latin typeface="Arial" pitchFamily="34" charset="0"/>
                <a:ea typeface="MS PGothic" panose="020B0600070205080204" pitchFamily="34" charset="-128"/>
                <a:cs typeface="Arial" pitchFamily="34" charset="0"/>
              </a:rPr>
              <a:t>Measures </a:t>
            </a:r>
            <a:r>
              <a:rPr lang="en-US" sz="1200" kern="1200" baseline="0" dirty="0" smtClean="0">
                <a:solidFill>
                  <a:schemeClr val="tx1"/>
                </a:solidFill>
                <a:latin typeface="Arial" pitchFamily="34" charset="0"/>
                <a:ea typeface="MS PGothic" panose="020B0600070205080204" pitchFamily="34" charset="-128"/>
                <a:cs typeface="Arial" pitchFamily="34" charset="0"/>
              </a:rPr>
              <a:t>which assess children’s progress in English Language Development. The information can be used to plan instruction.</a:t>
            </a:r>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47</a:t>
            </a:fld>
            <a:endParaRPr lang="en-US" altLang="en-US" dirty="0"/>
          </a:p>
        </p:txBody>
      </p:sp>
    </p:spTree>
    <p:extLst>
      <p:ext uri="{BB962C8B-B14F-4D97-AF65-F5344CB8AC3E}">
        <p14:creationId xmlns:p14="http://schemas.microsoft.com/office/powerpoint/2010/main" val="651750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spcBef>
                <a:spcPts val="0"/>
              </a:spcBef>
              <a:spcAft>
                <a:spcPts val="600"/>
              </a:spcAft>
              <a:buClrTx/>
              <a:buSzTx/>
              <a:buFontTx/>
              <a:buNone/>
              <a:tabLst/>
              <a:defRPr/>
            </a:pPr>
            <a:r>
              <a:rPr lang="en-US" altLang="en-US" b="1" dirty="0" smtClean="0"/>
              <a:t>Presenter Remarks: </a:t>
            </a:r>
          </a:p>
          <a:p>
            <a:pPr>
              <a:spcBef>
                <a:spcPts val="0"/>
              </a:spcBef>
              <a:spcAft>
                <a:spcPts val="600"/>
              </a:spcAft>
            </a:pPr>
            <a:r>
              <a:rPr lang="en-US" kern="1200" dirty="0" smtClean="0">
                <a:solidFill>
                  <a:schemeClr val="tx1"/>
                </a:solidFill>
                <a:effectLst/>
              </a:rPr>
              <a:t>The DRDP-K</a:t>
            </a:r>
            <a:r>
              <a:rPr lang="en-US" kern="1200" baseline="0" dirty="0" smtClean="0">
                <a:solidFill>
                  <a:schemeClr val="tx1"/>
                </a:solidFill>
                <a:effectLst/>
              </a:rPr>
              <a:t> has four English-Language Development measures:</a:t>
            </a:r>
          </a:p>
          <a:p>
            <a:pPr marL="171450" indent="-171450">
              <a:spcBef>
                <a:spcPts val="0"/>
              </a:spcBef>
              <a:buFont typeface="Arial" panose="020B0604020202020204" pitchFamily="34" charset="0"/>
              <a:buChar char="•"/>
            </a:pPr>
            <a:r>
              <a:rPr lang="en-US" dirty="0" smtClean="0"/>
              <a:t>ELD 1: Comprehension of English (Receptive English) </a:t>
            </a:r>
          </a:p>
          <a:p>
            <a:pPr marL="171450" indent="-171450">
              <a:spcBef>
                <a:spcPts val="0"/>
              </a:spcBef>
              <a:buFont typeface="Arial"/>
              <a:buChar char="•"/>
            </a:pPr>
            <a:r>
              <a:rPr lang="en-US" dirty="0" smtClean="0"/>
              <a:t>ELD 2: Self -Expression in English (Expressive English) </a:t>
            </a:r>
          </a:p>
          <a:p>
            <a:pPr marL="171450" indent="-171450">
              <a:spcBef>
                <a:spcPts val="0"/>
              </a:spcBef>
              <a:buFont typeface="Arial"/>
              <a:buChar char="•"/>
            </a:pPr>
            <a:r>
              <a:rPr lang="en-US" dirty="0" smtClean="0"/>
              <a:t>ELD 3: Understanding and Response to English Literacy Activities </a:t>
            </a:r>
          </a:p>
          <a:p>
            <a:pPr marL="171450" indent="-171450">
              <a:spcBef>
                <a:spcPts val="0"/>
              </a:spcBef>
              <a:buFont typeface="Arial"/>
              <a:buChar char="•"/>
            </a:pPr>
            <a:r>
              <a:rPr lang="en-US" dirty="0" smtClean="0"/>
              <a:t>ELD 4: Symbol, Letter, and Print Knowledge in English </a:t>
            </a:r>
          </a:p>
          <a:p>
            <a:pPr marL="0" marR="0" indent="0" algn="l" defTabSz="457200" rtl="0" eaLnBrk="0" fontAlgn="base" latinLnBrk="0" hangingPunct="0">
              <a:spcBef>
                <a:spcPts val="0"/>
              </a:spcBef>
              <a:spcAft>
                <a:spcPct val="0"/>
              </a:spcAft>
              <a:buClrTx/>
              <a:buSzTx/>
              <a:buFontTx/>
              <a:buNone/>
              <a:tabLst/>
              <a:defRPr/>
            </a:pPr>
            <a:endParaRPr lang="en-US" kern="1200" dirty="0" smtClean="0">
              <a:solidFill>
                <a:schemeClr val="tx1"/>
              </a:solidFill>
              <a:effectLst/>
            </a:endParaRPr>
          </a:p>
          <a:p>
            <a:pPr marL="0" marR="0" indent="0" algn="l" defTabSz="457200" rtl="0" eaLnBrk="0" fontAlgn="base" latinLnBrk="0" hangingPunct="0">
              <a:spcBef>
                <a:spcPts val="0"/>
              </a:spcBef>
              <a:spcAft>
                <a:spcPct val="0"/>
              </a:spcAft>
              <a:buClrTx/>
              <a:buSzTx/>
              <a:buFontTx/>
              <a:buNone/>
              <a:tabLst/>
              <a:defRPr/>
            </a:pPr>
            <a:r>
              <a:rPr lang="en-US" sz="1200" kern="1200" dirty="0" smtClean="0">
                <a:solidFill>
                  <a:schemeClr val="tx1"/>
                </a:solidFill>
                <a:effectLst/>
                <a:latin typeface="Arial" pitchFamily="34" charset="0"/>
                <a:ea typeface="MS PGothic" panose="020B0600070205080204" pitchFamily="34" charset="-128"/>
                <a:cs typeface="Arial" pitchFamily="34" charset="0"/>
              </a:rPr>
              <a:t>If a TK teacher uses the DRDP-K, he/she must complete these measures</a:t>
            </a:r>
            <a:r>
              <a:rPr lang="en-US" dirty="0" smtClean="0">
                <a:effectLst/>
              </a:rPr>
              <a:t> </a:t>
            </a:r>
            <a:r>
              <a:rPr lang="en-US" kern="1200" dirty="0" smtClean="0">
                <a:solidFill>
                  <a:schemeClr val="tx1"/>
                </a:solidFill>
                <a:effectLst/>
              </a:rPr>
              <a:t>if a language other than English</a:t>
            </a:r>
            <a:r>
              <a:rPr lang="en-US" b="0" kern="1200" dirty="0" smtClean="0">
                <a:solidFill>
                  <a:schemeClr val="tx1"/>
                </a:solidFill>
                <a:effectLst/>
              </a:rPr>
              <a:t> is </a:t>
            </a:r>
            <a:r>
              <a:rPr lang="en-US" kern="1200" dirty="0" smtClean="0">
                <a:solidFill>
                  <a:schemeClr val="tx1"/>
                </a:solidFill>
                <a:effectLst/>
              </a:rPr>
              <a:t>spoken in the child’s home language.</a:t>
            </a:r>
            <a:r>
              <a:rPr lang="en-US" kern="1200" baseline="0" dirty="0" smtClean="0">
                <a:solidFill>
                  <a:schemeClr val="tx1"/>
                </a:solidFill>
                <a:effectLst/>
              </a:rPr>
              <a:t> </a:t>
            </a:r>
          </a:p>
          <a:p>
            <a:pPr marL="0" marR="0" indent="0" algn="l" defTabSz="457200" rtl="0" eaLnBrk="0" fontAlgn="base" latinLnBrk="0" hangingPunct="0">
              <a:spcBef>
                <a:spcPts val="0"/>
              </a:spcBef>
              <a:spcAft>
                <a:spcPct val="0"/>
              </a:spcAft>
              <a:buClrTx/>
              <a:buSzTx/>
              <a:buFontTx/>
              <a:buNone/>
              <a:tabLst/>
              <a:defRPr/>
            </a:pPr>
            <a:endParaRPr lang="en-US" kern="1200" baseline="0" dirty="0" smtClean="0">
              <a:solidFill>
                <a:schemeClr val="tx1"/>
              </a:solidFill>
              <a:effectLst/>
            </a:endParaRPr>
          </a:p>
          <a:p>
            <a:pPr marL="0" marR="0" indent="0" algn="l" defTabSz="457200" rtl="0" eaLnBrk="0" fontAlgn="base" latinLnBrk="0" hangingPunct="0">
              <a:lnSpc>
                <a:spcPct val="100000"/>
              </a:lnSpc>
              <a:spcBef>
                <a:spcPts val="0"/>
              </a:spcBef>
              <a:spcAft>
                <a:spcPct val="0"/>
              </a:spcAft>
              <a:buClrTx/>
              <a:buSzTx/>
              <a:buFontTx/>
              <a:buNone/>
              <a:tabLst/>
              <a:defRPr/>
            </a:pPr>
            <a:r>
              <a:rPr lang="en-US" kern="1200" baseline="0" dirty="0" smtClean="0">
                <a:solidFill>
                  <a:schemeClr val="tx1"/>
                </a:solidFill>
                <a:effectLst/>
              </a:rPr>
              <a:t>Consider the benefit of understanding your student’s developmental progress learning the English language. </a:t>
            </a:r>
            <a:r>
              <a:rPr lang="en-US" sz="1200" dirty="0" smtClean="0"/>
              <a:t>How might you use the information from using the DRDP-K to support planning in your classroom? </a:t>
            </a:r>
          </a:p>
          <a:p>
            <a:pPr marL="0" marR="0" indent="0" algn="l" defTabSz="457200" rtl="0" eaLnBrk="0" fontAlgn="base" latinLnBrk="0" hangingPunct="0">
              <a:lnSpc>
                <a:spcPct val="100000"/>
              </a:lnSpc>
              <a:spcBef>
                <a:spcPts val="0"/>
              </a:spcBef>
              <a:spcAft>
                <a:spcPct val="0"/>
              </a:spcAft>
              <a:buClrTx/>
              <a:buSzTx/>
              <a:buFontTx/>
              <a:buNone/>
              <a:tabLst/>
              <a:defRPr/>
            </a:pPr>
            <a:endParaRPr lang="en-US" sz="1200" dirty="0" smtClean="0"/>
          </a:p>
          <a:p>
            <a:pPr marL="0" marR="0" indent="0" algn="l" defTabSz="457200" rtl="0" eaLnBrk="0" fontAlgn="base" latinLnBrk="0" hangingPunct="0">
              <a:lnSpc>
                <a:spcPct val="100000"/>
              </a:lnSpc>
              <a:spcBef>
                <a:spcPts val="0"/>
              </a:spcBef>
              <a:spcAft>
                <a:spcPct val="0"/>
              </a:spcAft>
              <a:buClrTx/>
              <a:buSzTx/>
              <a:buFontTx/>
              <a:buNone/>
              <a:tabLst/>
              <a:defRPr/>
            </a:pPr>
            <a:r>
              <a:rPr lang="en-US" sz="1200" dirty="0" smtClean="0"/>
              <a:t>Think</a:t>
            </a:r>
            <a:r>
              <a:rPr lang="en-US" sz="1200" baseline="0" dirty="0" smtClean="0"/>
              <a:t> about the board game you just created. How would having assessment information from the DRDP-K influence plans to scaffold individual students?</a:t>
            </a:r>
            <a:endParaRPr lang="en-US" sz="1200" dirty="0" smtClean="0"/>
          </a:p>
          <a:p>
            <a:pPr marL="0" marR="0" indent="0" algn="l" defTabSz="457200" rtl="0" eaLnBrk="0" fontAlgn="base" latinLnBrk="0" hangingPunct="0">
              <a:spcBef>
                <a:spcPts val="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48</a:t>
            </a:fld>
            <a:endParaRPr lang="en-US" altLang="en-US" dirty="0"/>
          </a:p>
        </p:txBody>
      </p:sp>
    </p:spTree>
    <p:extLst>
      <p:ext uri="{BB962C8B-B14F-4D97-AF65-F5344CB8AC3E}">
        <p14:creationId xmlns:p14="http://schemas.microsoft.com/office/powerpoint/2010/main" val="18778263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spcBef>
                <a:spcPts val="0"/>
              </a:spcBef>
            </a:pPr>
            <a:r>
              <a:rPr lang="en-US" b="1" dirty="0" smtClean="0"/>
              <a:t>Presenter Remarks: </a:t>
            </a:r>
            <a:endParaRPr lang="en-US" dirty="0" smtClean="0"/>
          </a:p>
          <a:p>
            <a:pPr lvl="0"/>
            <a:r>
              <a:rPr lang="en-US" dirty="0" smtClean="0"/>
              <a:t>To make today’s experience effective, we have to think deeply about the third question:</a:t>
            </a:r>
          </a:p>
          <a:p>
            <a:pPr marL="0" lvl="0" indent="0">
              <a:spcBef>
                <a:spcPts val="0"/>
              </a:spcBef>
              <a:buNone/>
            </a:pPr>
            <a:endParaRPr lang="en-US" b="1" i="0" kern="1200" baseline="0" dirty="0" smtClean="0">
              <a:solidFill>
                <a:schemeClr val="tx1"/>
              </a:solidFill>
              <a:effectLst/>
            </a:endParaRPr>
          </a:p>
          <a:p>
            <a:pPr marL="0" lvl="0" indent="0">
              <a:spcBef>
                <a:spcPts val="0"/>
              </a:spcBef>
              <a:buNone/>
            </a:pPr>
            <a:r>
              <a:rPr lang="en-US" b="1" i="0" kern="1200" baseline="0" dirty="0" smtClean="0">
                <a:solidFill>
                  <a:schemeClr val="tx1"/>
                </a:solidFill>
                <a:effectLst/>
              </a:rPr>
              <a:t>How can I incorporate these strategies into my existing classroom? </a:t>
            </a:r>
            <a:r>
              <a:rPr lang="en-US" b="0" i="0" kern="1200" baseline="0" dirty="0" smtClean="0">
                <a:solidFill>
                  <a:schemeClr val="tx1"/>
                </a:solidFill>
                <a:effectLst/>
              </a:rPr>
              <a:t>Providing you with a “toolkit” is necessary, but it is not sufficient. We need to examine our current practices and create a plan for using the tools. </a:t>
            </a:r>
            <a:r>
              <a:rPr lang="en-US" dirty="0" smtClean="0"/>
              <a:t>You will have the opportunity to think about ways to use this information in conjunction with already existing initiatives,</a:t>
            </a:r>
            <a:r>
              <a:rPr lang="en-US" baseline="0" dirty="0" smtClean="0"/>
              <a:t> such as </a:t>
            </a:r>
            <a:r>
              <a:rPr lang="en-US" dirty="0" smtClean="0"/>
              <a:t>Science, Technology, Engineering and Mathematics (STEM) and the</a:t>
            </a:r>
            <a:r>
              <a:rPr lang="en-US" baseline="0" dirty="0" smtClean="0"/>
              <a:t> Framework for </a:t>
            </a:r>
            <a:r>
              <a:rPr lang="en-US" dirty="0" smtClean="0"/>
              <a:t>21</a:t>
            </a:r>
            <a:r>
              <a:rPr lang="en-US" baseline="30000" dirty="0" smtClean="0"/>
              <a:t>st</a:t>
            </a:r>
            <a:r>
              <a:rPr lang="en-US" dirty="0" smtClean="0"/>
              <a:t> Century Learning. </a:t>
            </a:r>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49</a:t>
            </a:fld>
            <a:endParaRPr lang="en-US" altLang="en-US" dirty="0"/>
          </a:p>
        </p:txBody>
      </p:sp>
    </p:spTree>
    <p:extLst>
      <p:ext uri="{BB962C8B-B14F-4D97-AF65-F5344CB8AC3E}">
        <p14:creationId xmlns:p14="http://schemas.microsoft.com/office/powerpoint/2010/main" val="3359090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76179"/>
            <a:ext cx="5486400" cy="4047344"/>
          </a:xfrm>
        </p:spPr>
        <p:txBody>
          <a:bodyPr>
            <a:noAutofit/>
          </a:bodyPr>
          <a:lstStyle/>
          <a:p>
            <a:r>
              <a:rPr lang="en-US" b="1" baseline="0" dirty="0" smtClean="0"/>
              <a:t>Background Information: </a:t>
            </a:r>
          </a:p>
          <a:p>
            <a:pPr marL="0" indent="0">
              <a:buFont typeface="Arial"/>
              <a:buNone/>
            </a:pPr>
            <a:r>
              <a:rPr lang="en-US" baseline="0" dirty="0" smtClean="0"/>
              <a:t>CDE.CA.gov/ci/</a:t>
            </a:r>
            <a:r>
              <a:rPr lang="en-US" baseline="0" dirty="0" err="1" smtClean="0"/>
              <a:t>gs</a:t>
            </a:r>
            <a:r>
              <a:rPr lang="en-US" baseline="0" dirty="0" smtClean="0"/>
              <a:t>/</a:t>
            </a:r>
            <a:r>
              <a:rPr lang="en-US" baseline="0" dirty="0" err="1" smtClean="0"/>
              <a:t>em</a:t>
            </a:r>
            <a:r>
              <a:rPr lang="en-US" baseline="0" dirty="0" smtClean="0"/>
              <a:t>/</a:t>
            </a:r>
            <a:r>
              <a:rPr lang="en-US" baseline="0" dirty="0" err="1" smtClean="0"/>
              <a:t>kinderfaq.asp#program</a:t>
            </a:r>
            <a:r>
              <a:rPr lang="en-US" baseline="0" dirty="0" smtClean="0"/>
              <a:t> </a:t>
            </a:r>
            <a:endParaRPr lang="en-US" dirty="0" smtClean="0"/>
          </a:p>
          <a:p>
            <a:endParaRPr lang="en-US" b="1" dirty="0" smtClean="0"/>
          </a:p>
          <a:p>
            <a:r>
              <a:rPr lang="en-US" b="1" dirty="0" smtClean="0"/>
              <a:t>Presenter Remarks: </a:t>
            </a:r>
          </a:p>
          <a:p>
            <a:pPr marL="0" marR="0" indent="0" algn="l" defTabSz="457200" rtl="0" eaLnBrk="0" fontAlgn="base" latinLnBrk="0" hangingPunct="0">
              <a:spcAft>
                <a:spcPct val="0"/>
              </a:spcAft>
              <a:buClrTx/>
              <a:buSzTx/>
              <a:buFont typeface="Arial"/>
              <a:buNone/>
              <a:tabLst/>
              <a:defRPr/>
            </a:pPr>
            <a:r>
              <a:rPr lang="en-US" dirty="0" smtClean="0"/>
              <a:t>The state of California provides guidance on utilizing the Preschool Learning Foundations and the Preschool Curriculum Framework</a:t>
            </a:r>
            <a:r>
              <a:rPr lang="en-US" baseline="0" dirty="0" smtClean="0"/>
              <a:t> as planning and curriculum resources in the t</a:t>
            </a:r>
            <a:r>
              <a:rPr lang="en-US" dirty="0" smtClean="0"/>
              <a:t>ransitional kindergarten classroom.</a:t>
            </a:r>
          </a:p>
          <a:p>
            <a:pPr marL="0" indent="0">
              <a:buFont typeface="Arial"/>
              <a:buNone/>
            </a:pPr>
            <a:endParaRPr lang="en-US" dirty="0" smtClean="0"/>
          </a:p>
          <a:p>
            <a:pPr marL="0" indent="0">
              <a:buFont typeface="Arial" panose="020B0604020202020204" pitchFamily="34" charset="0"/>
              <a:buNone/>
            </a:pPr>
            <a:r>
              <a:rPr lang="en-US" dirty="0" smtClean="0"/>
              <a:t>In</a:t>
            </a:r>
            <a:r>
              <a:rPr lang="en-US" baseline="0" dirty="0" smtClean="0"/>
              <a:t> addition, the following publications</a:t>
            </a:r>
            <a:r>
              <a:rPr lang="en-US" dirty="0" smtClean="0"/>
              <a:t> and resources should also be used:</a:t>
            </a:r>
            <a:endParaRPr lang="en-US" baseline="0" dirty="0" smtClean="0"/>
          </a:p>
          <a:p>
            <a:pPr marL="171450" indent="-171450">
              <a:buFont typeface="Arial" panose="020B0604020202020204" pitchFamily="34" charset="0"/>
              <a:buChar char="•"/>
            </a:pPr>
            <a:r>
              <a:rPr lang="en-US" baseline="0" dirty="0" smtClean="0"/>
              <a:t>Transitional Kindergarten Implementation Guide</a:t>
            </a:r>
          </a:p>
          <a:p>
            <a:pPr marL="171450" indent="-171450">
              <a:buFont typeface="Arial" panose="020B0604020202020204" pitchFamily="34" charset="0"/>
              <a:buChar char="•"/>
            </a:pPr>
            <a:r>
              <a:rPr lang="en-US" baseline="0" dirty="0" smtClean="0"/>
              <a:t>California Content Standards</a:t>
            </a:r>
          </a:p>
          <a:p>
            <a:pPr marL="171450" indent="-171450">
              <a:buFont typeface="Arial" panose="020B0604020202020204" pitchFamily="34" charset="0"/>
              <a:buChar char="•"/>
            </a:pPr>
            <a:r>
              <a:rPr lang="en-US" baseline="0" dirty="0" smtClean="0"/>
              <a:t>English Language Development Standards</a:t>
            </a:r>
          </a:p>
          <a:p>
            <a:pPr marL="171450" indent="-171450">
              <a:buFont typeface="Arial" panose="020B0604020202020204" pitchFamily="34" charset="0"/>
              <a:buChar char="•"/>
            </a:pPr>
            <a:r>
              <a:rPr lang="en-US" baseline="0" dirty="0" smtClean="0"/>
              <a:t>English Language Arts (ELA) and English Language Development (ELD) </a:t>
            </a:r>
            <a:r>
              <a:rPr lang="en-US" dirty="0" smtClean="0"/>
              <a:t>Frameworks</a:t>
            </a:r>
            <a:endParaRPr lang="en-US" dirty="0"/>
          </a:p>
          <a:p>
            <a:pPr marL="171450" indent="-171450">
              <a:buFont typeface="Arial" panose="020B0604020202020204" pitchFamily="34" charset="0"/>
              <a:buChar char="•"/>
            </a:pPr>
            <a:r>
              <a:rPr lang="en-US" baseline="0" dirty="0" smtClean="0"/>
              <a:t>DRDP-K</a:t>
            </a:r>
          </a:p>
          <a:p>
            <a:endParaRPr lang="en-US" dirty="0" smtClean="0"/>
          </a:p>
          <a:p>
            <a:r>
              <a:rPr lang="en-US" dirty="0" smtClean="0"/>
              <a:t>Now</a:t>
            </a:r>
            <a:r>
              <a:rPr lang="en-US" baseline="0" dirty="0" smtClean="0"/>
              <a:t> we will look at how all these resources </a:t>
            </a:r>
            <a:r>
              <a:rPr lang="en-US" dirty="0" smtClean="0"/>
              <a:t>work</a:t>
            </a:r>
            <a:r>
              <a:rPr lang="en-US" baseline="0" dirty="0" smtClean="0"/>
              <a:t> together</a:t>
            </a:r>
            <a:r>
              <a:rPr lang="en-US" dirty="0"/>
              <a:t> </a:t>
            </a:r>
            <a:r>
              <a:rPr lang="en-US" dirty="0" smtClean="0"/>
              <a:t>to support English learners. </a:t>
            </a:r>
          </a:p>
          <a:p>
            <a:endParaRPr lang="en-US" b="1" baseline="0" dirty="0"/>
          </a:p>
        </p:txBody>
      </p:sp>
      <p:sp>
        <p:nvSpPr>
          <p:cNvPr id="4" name="Slide Number Placeholder 3"/>
          <p:cNvSpPr>
            <a:spLocks noGrp="1"/>
          </p:cNvSpPr>
          <p:nvPr>
            <p:ph type="sldNum" sz="quarter" idx="10"/>
          </p:nvPr>
        </p:nvSpPr>
        <p:spPr/>
        <p:txBody>
          <a:bodyPr/>
          <a:lstStyle/>
          <a:p>
            <a:fld id="{141CDE28-188D-8445-8E5A-D149FF595DF3}" type="slidenum">
              <a:rPr lang="en-US" smtClean="0"/>
              <a:t>5</a:t>
            </a:fld>
            <a:endParaRPr lang="en-US" dirty="0"/>
          </a:p>
        </p:txBody>
      </p:sp>
    </p:spTree>
    <p:extLst>
      <p:ext uri="{BB962C8B-B14F-4D97-AF65-F5344CB8AC3E}">
        <p14:creationId xmlns:p14="http://schemas.microsoft.com/office/powerpoint/2010/main" val="27395714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Arial" pitchFamily="34" charset="0"/>
                <a:ea typeface="MS PGothic" panose="020B0600070205080204" pitchFamily="34" charset="-128"/>
                <a:cs typeface="Arial" pitchFamily="34" charset="0"/>
              </a:rPr>
              <a:t>Presenter Remarks:</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Arial" pitchFamily="34" charset="0"/>
                <a:ea typeface="MS PGothic" panose="020B0600070205080204" pitchFamily="34" charset="-128"/>
                <a:cs typeface="Arial" pitchFamily="34" charset="0"/>
              </a:rPr>
              <a:t>Support English-language development across all domains.</a:t>
            </a:r>
            <a:br>
              <a:rPr lang="en-US" sz="1200" b="1" kern="1200" dirty="0" smtClean="0">
                <a:solidFill>
                  <a:schemeClr val="tx1"/>
                </a:solidFill>
                <a:effectLst/>
                <a:latin typeface="Arial" pitchFamily="34" charset="0"/>
                <a:ea typeface="MS PGothic" panose="020B0600070205080204" pitchFamily="34" charset="-128"/>
                <a:cs typeface="Arial" pitchFamily="34" charset="0"/>
              </a:rPr>
            </a:br>
            <a:r>
              <a:rPr lang="en-US" sz="1200" b="1" kern="1200" dirty="0" smtClean="0">
                <a:solidFill>
                  <a:schemeClr val="tx1"/>
                </a:solidFill>
                <a:effectLst/>
                <a:latin typeface="Arial" pitchFamily="34" charset="0"/>
                <a:ea typeface="MS PGothic" panose="020B0600070205080204" pitchFamily="34" charset="-128"/>
                <a:cs typeface="Arial" pitchFamily="34" charset="0"/>
              </a:rPr>
              <a:t>“</a:t>
            </a:r>
            <a:r>
              <a:rPr lang="en-US" sz="1200" b="0" kern="1200" dirty="0" smtClean="0">
                <a:solidFill>
                  <a:schemeClr val="tx1"/>
                </a:solidFill>
                <a:effectLst/>
                <a:latin typeface="Arial" pitchFamily="34" charset="0"/>
                <a:ea typeface="MS PGothic" panose="020B0600070205080204" pitchFamily="34" charset="-128"/>
                <a:cs typeface="Arial" pitchFamily="34" charset="0"/>
              </a:rPr>
              <a:t>Language is a tool of communication used in all developmental domains. Children who are English learners need to be supported not only in activities focused on language and literacy, but across the entire curriculum”</a:t>
            </a:r>
            <a:r>
              <a:rPr lang="en-US" sz="1200" b="0" kern="1200" baseline="0" dirty="0" smtClean="0">
                <a:solidFill>
                  <a:schemeClr val="tx1"/>
                </a:solidFill>
                <a:effectLst/>
                <a:latin typeface="Arial" pitchFamily="34" charset="0"/>
                <a:ea typeface="MS PGothic" panose="020B0600070205080204" pitchFamily="34" charset="-128"/>
                <a:cs typeface="Arial" pitchFamily="34" charset="0"/>
              </a:rPr>
              <a:t> (</a:t>
            </a:r>
            <a:r>
              <a:rPr lang="en-US" dirty="0" smtClean="0"/>
              <a:t>PCF 2010, 181).</a:t>
            </a:r>
          </a:p>
          <a:p>
            <a:endParaRPr lang="en-US" dirty="0" smtClean="0"/>
          </a:p>
          <a:p>
            <a:r>
              <a:rPr lang="en-US" dirty="0" smtClean="0"/>
              <a:t>English-language development occurs throughout the day (integrated) and during specific</a:t>
            </a:r>
            <a:r>
              <a:rPr lang="en-US" baseline="0" dirty="0" smtClean="0"/>
              <a:t> time (designated). During both times, teachers must use developmentally appropriate strategies to bring reading and learning the English language to life. </a:t>
            </a:r>
          </a:p>
          <a:p>
            <a:endParaRPr lang="en-US" baseline="0" dirty="0" smtClean="0"/>
          </a:p>
          <a:p>
            <a:r>
              <a:rPr lang="en-US" baseline="0" dirty="0" smtClean="0"/>
              <a:t>Think back throughout the day. What experience or ideas might you use in integrated ELD instruction? What ideas for designated instruction? What ideas have you gathered for all of your students, not only your English-language learners?</a:t>
            </a:r>
          </a:p>
          <a:p>
            <a:endParaRPr lang="en-US" baseline="0" dirty="0" smtClean="0"/>
          </a:p>
          <a:p>
            <a:r>
              <a:rPr lang="en-US" baseline="0" dirty="0" smtClean="0"/>
              <a:t>Does your district or school have existing initiatives that the information discussed today may relate to? Is it beneficial in more than one way to your teaching practice?</a:t>
            </a:r>
            <a:endParaRPr lang="en-US" dirty="0" smtClean="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50</a:t>
            </a:fld>
            <a:endParaRPr lang="en-US" dirty="0"/>
          </a:p>
        </p:txBody>
      </p:sp>
    </p:spTree>
    <p:extLst>
      <p:ext uri="{BB962C8B-B14F-4D97-AF65-F5344CB8AC3E}">
        <p14:creationId xmlns:p14="http://schemas.microsoft.com/office/powerpoint/2010/main" val="41658685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baseline="0" dirty="0" smtClean="0"/>
              <a:t>Background Information: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The intent of this interaction is for personal reflection and summary.</a:t>
            </a:r>
            <a:endParaRPr lang="en-US" dirty="0" smtClean="0"/>
          </a:p>
          <a:p>
            <a:endParaRPr lang="en-US" b="1" dirty="0" smtClean="0"/>
          </a:p>
          <a:p>
            <a:r>
              <a:rPr lang="en-US" b="1" dirty="0" smtClean="0"/>
              <a:t>Presenter Remarks: </a:t>
            </a:r>
          </a:p>
          <a:p>
            <a:r>
              <a:rPr lang="en-US" dirty="0" smtClean="0"/>
              <a:t>Find Handout 7: ELD Reading Swap</a:t>
            </a:r>
            <a:r>
              <a:rPr lang="en-US" baseline="0" dirty="0" smtClean="0"/>
              <a:t> Meet.</a:t>
            </a:r>
          </a:p>
          <a:p>
            <a:endParaRPr lang="en-US" dirty="0" smtClean="0"/>
          </a:p>
          <a:p>
            <a:r>
              <a:rPr lang="en-US" dirty="0" smtClean="0"/>
              <a:t>In order to implement the great ideas and discussion from today, we need to pause and reflect. </a:t>
            </a:r>
          </a:p>
          <a:p>
            <a:pPr marL="171450" indent="-171450">
              <a:buFont typeface="Arial" panose="020B0604020202020204" pitchFamily="34" charset="0"/>
              <a:buChar char="•"/>
            </a:pPr>
            <a:r>
              <a:rPr lang="en-US" dirty="0" smtClean="0"/>
              <a:t>First, silently think about what</a:t>
            </a:r>
            <a:r>
              <a:rPr lang="en-US" baseline="0" dirty="0" smtClean="0"/>
              <a:t> you most want to remember from today. </a:t>
            </a:r>
          </a:p>
          <a:p>
            <a:pPr marL="171450" indent="-171450">
              <a:buFont typeface="Arial" panose="020B0604020202020204" pitchFamily="34" charset="0"/>
              <a:buChar char="•"/>
            </a:pPr>
            <a:r>
              <a:rPr lang="en-US" baseline="0" dirty="0" smtClean="0"/>
              <a:t>Write down your ideas. </a:t>
            </a:r>
          </a:p>
          <a:p>
            <a:pPr marL="171450" indent="-171450">
              <a:buFont typeface="Arial" panose="020B0604020202020204" pitchFamily="34" charset="0"/>
              <a:buChar char="•"/>
            </a:pPr>
            <a:r>
              <a:rPr lang="en-US" baseline="0" dirty="0" smtClean="0"/>
              <a:t>Then, when the music begins, stand up and find someone to swap ideas with. (Do this at least 5 times.)</a:t>
            </a:r>
          </a:p>
          <a:p>
            <a:pPr marL="171450" indent="-171450">
              <a:buFont typeface="Arial" panose="020B0604020202020204" pitchFamily="34" charset="0"/>
              <a:buChar char="•"/>
            </a:pPr>
            <a:r>
              <a:rPr lang="en-US" baseline="0" dirty="0" smtClean="0"/>
              <a:t>When you are done return to your seat.</a:t>
            </a:r>
          </a:p>
          <a:p>
            <a:endParaRPr lang="en-US" baseline="0" dirty="0" smtClean="0"/>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51</a:t>
            </a:fld>
            <a:endParaRPr lang="en-US" altLang="en-US" dirty="0"/>
          </a:p>
        </p:txBody>
      </p:sp>
    </p:spTree>
    <p:extLst>
      <p:ext uri="{BB962C8B-B14F-4D97-AF65-F5344CB8AC3E}">
        <p14:creationId xmlns:p14="http://schemas.microsoft.com/office/powerpoint/2010/main" val="34353243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Presenter Remarks: </a:t>
            </a:r>
          </a:p>
          <a:p>
            <a:r>
              <a:rPr lang="en-US" dirty="0" smtClean="0"/>
              <a:t>Any Last Questions?</a:t>
            </a:r>
            <a:br>
              <a:rPr lang="en-US" dirty="0" smtClean="0"/>
            </a:br>
            <a:endParaRPr lang="en-US" dirty="0"/>
          </a:p>
        </p:txBody>
      </p:sp>
      <p:sp>
        <p:nvSpPr>
          <p:cNvPr id="4" name="Slide Number Placeholder 3"/>
          <p:cNvSpPr>
            <a:spLocks noGrp="1"/>
          </p:cNvSpPr>
          <p:nvPr>
            <p:ph type="sldNum" sz="quarter" idx="10"/>
          </p:nvPr>
        </p:nvSpPr>
        <p:spPr/>
        <p:txBody>
          <a:bodyPr/>
          <a:lstStyle/>
          <a:p>
            <a:fld id="{141CDE28-188D-8445-8E5A-D149FF595DF3}" type="slidenum">
              <a:rPr lang="en-US" smtClean="0"/>
              <a:pPr/>
              <a:t>52</a:t>
            </a:fld>
            <a:endParaRPr lang="en-US" dirty="0"/>
          </a:p>
        </p:txBody>
      </p:sp>
    </p:spTree>
    <p:extLst>
      <p:ext uri="{BB962C8B-B14F-4D97-AF65-F5344CB8AC3E}">
        <p14:creationId xmlns:p14="http://schemas.microsoft.com/office/powerpoint/2010/main" val="2205725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Presenter Remarks:</a:t>
            </a:r>
            <a:br>
              <a:rPr lang="en-US" altLang="en-US" b="1" dirty="0" smtClean="0"/>
            </a:br>
            <a:r>
              <a:rPr lang="en-US" altLang="en-US" b="0" dirty="0" smtClean="0"/>
              <a:t>Thank you for coming!</a:t>
            </a:r>
          </a:p>
        </p:txBody>
      </p:sp>
      <p:sp>
        <p:nvSpPr>
          <p:cNvPr id="1024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DD030A0-9B75-455B-B444-C140AA4C8C2F}" type="slidenum">
              <a:rPr lang="en-US" altLang="en-US" sz="1200"/>
              <a:pPr/>
              <a:t>53</a:t>
            </a:fld>
            <a:endParaRPr lang="en-US" altLang="en-US" sz="1200" dirty="0"/>
          </a:p>
        </p:txBody>
      </p:sp>
    </p:spTree>
    <p:extLst>
      <p:ext uri="{BB962C8B-B14F-4D97-AF65-F5344CB8AC3E}">
        <p14:creationId xmlns:p14="http://schemas.microsoft.com/office/powerpoint/2010/main" val="36178962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DF57B4-8C25-7F41-9672-84CBE7B69B90}" type="slidenum">
              <a:rPr lang="en-US" altLang="en-US" smtClean="0"/>
              <a:pPr>
                <a:defRPr/>
              </a:pPr>
              <a:t>54</a:t>
            </a:fld>
            <a:endParaRPr lang="en-US" altLang="en-US"/>
          </a:p>
        </p:txBody>
      </p:sp>
    </p:spTree>
    <p:extLst>
      <p:ext uri="{BB962C8B-B14F-4D97-AF65-F5344CB8AC3E}">
        <p14:creationId xmlns:p14="http://schemas.microsoft.com/office/powerpoint/2010/main" val="42596809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24B72-0CD3-4378-91FA-C2FA7A18C896}" type="slidenum">
              <a:rPr lang="en-US" altLang="en-US" smtClean="0"/>
              <a:pPr/>
              <a:t>55</a:t>
            </a:fld>
            <a:endParaRPr lang="en-US" altLang="en-US"/>
          </a:p>
        </p:txBody>
      </p:sp>
    </p:spTree>
    <p:extLst>
      <p:ext uri="{BB962C8B-B14F-4D97-AF65-F5344CB8AC3E}">
        <p14:creationId xmlns:p14="http://schemas.microsoft.com/office/powerpoint/2010/main" val="2895455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829967"/>
            <a:ext cx="2971800" cy="464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0084C15C-9CD0-4D17-B1C8-5DB27A6106CD}" type="slidenum">
              <a:rPr lang="en-US" altLang="en-US" i="0">
                <a:cs typeface="Arial" panose="020B0604020202020204" pitchFamily="34" charset="0"/>
              </a:rPr>
              <a:pPr algn="r" eaLnBrk="1" hangingPunct="1">
                <a:spcBef>
                  <a:spcPct val="0"/>
                </a:spcBef>
              </a:pPr>
              <a:t>6</a:t>
            </a:fld>
            <a:endParaRPr lang="en-US" altLang="en-US" i="0" dirty="0">
              <a:cs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685800" y="4278891"/>
            <a:ext cx="5486400" cy="455107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marL="0" indent="0" defTabSz="914400" eaLnBrk="1" fontAlgn="auto" hangingPunct="1">
              <a:spcBef>
                <a:spcPts val="0"/>
              </a:spcBef>
              <a:spcAft>
                <a:spcPts val="0"/>
              </a:spcAft>
              <a:buFont typeface="Arial"/>
              <a:buNone/>
              <a:defRPr/>
            </a:pPr>
            <a:r>
              <a:rPr lang="en-US" b="1" dirty="0" smtClean="0"/>
              <a:t>Presenter Remarks:</a:t>
            </a:r>
            <a:r>
              <a:rPr lang="en-US" b="1" baseline="0" dirty="0" smtClean="0"/>
              <a:t> </a:t>
            </a:r>
            <a:endParaRPr lang="en-US" altLang="en-US" b="1"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altLang="en-US" dirty="0" smtClean="0">
                <a:latin typeface="Arial" charset="0"/>
                <a:ea typeface="Arial" charset="0"/>
                <a:cs typeface="Arial" charset="0"/>
              </a:rPr>
              <a:t>The </a:t>
            </a:r>
            <a:r>
              <a:rPr lang="en-US" altLang="en-US" dirty="0">
                <a:latin typeface="Arial" charset="0"/>
                <a:ea typeface="Arial" charset="0"/>
                <a:cs typeface="Arial" charset="0"/>
              </a:rPr>
              <a:t>purpose of the </a:t>
            </a:r>
            <a:r>
              <a:rPr lang="en-US" altLang="en-US" dirty="0" smtClean="0">
                <a:latin typeface="Arial" charset="0"/>
                <a:ea typeface="Arial" charset="0"/>
                <a:cs typeface="Arial" charset="0"/>
              </a:rPr>
              <a:t>Preschool</a:t>
            </a:r>
            <a:r>
              <a:rPr lang="en-US" altLang="en-US" baseline="0" dirty="0" smtClean="0">
                <a:latin typeface="Arial" charset="0"/>
                <a:ea typeface="Arial" charset="0"/>
                <a:cs typeface="Arial" charset="0"/>
              </a:rPr>
              <a:t> Learning Foundations </a:t>
            </a:r>
            <a:r>
              <a:rPr lang="en-US" altLang="en-US" dirty="0" smtClean="0">
                <a:latin typeface="Arial" charset="0"/>
                <a:ea typeface="Arial" charset="0"/>
                <a:cs typeface="Arial" charset="0"/>
              </a:rPr>
              <a:t>is </a:t>
            </a:r>
            <a:r>
              <a:rPr lang="en-US" altLang="en-US" dirty="0">
                <a:latin typeface="Arial" charset="0"/>
                <a:ea typeface="Arial" charset="0"/>
                <a:cs typeface="Arial" charset="0"/>
              </a:rPr>
              <a:t>to promote a common understanding of preschool children’</a:t>
            </a:r>
            <a:r>
              <a:rPr lang="en-US" altLang="ja-JP" dirty="0">
                <a:latin typeface="Arial" charset="0"/>
                <a:ea typeface="Arial" charset="0"/>
                <a:cs typeface="Arial" charset="0"/>
              </a:rPr>
              <a:t>s learning and to guide instructional </a:t>
            </a:r>
            <a:r>
              <a:rPr lang="en-US" altLang="ja-JP" dirty="0" smtClean="0">
                <a:latin typeface="Arial" charset="0"/>
                <a:ea typeface="Arial" charset="0"/>
                <a:cs typeface="Arial" charset="0"/>
              </a:rPr>
              <a:t>practice</a:t>
            </a:r>
            <a:r>
              <a:rPr lang="en-US" altLang="ja-JP" baseline="0" dirty="0" smtClean="0">
                <a:latin typeface="Arial" charset="0"/>
                <a:ea typeface="Arial" charset="0"/>
                <a:cs typeface="Arial" charset="0"/>
              </a:rPr>
              <a:t>; they describe the knowledge and </a:t>
            </a:r>
            <a:r>
              <a:rPr lang="en-US" altLang="en-US" dirty="0" smtClean="0">
                <a:latin typeface="Arial" charset="0"/>
                <a:ea typeface="Arial" charset="0"/>
                <a:cs typeface="Arial" charset="0"/>
              </a:rPr>
              <a:t>skills that young children typically develop when provided with developmentally, culturally, and linguistically appropriate learning experiences.</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altLang="ja-JP" i="0" baseline="0" dirty="0" smtClean="0">
              <a:latin typeface="Arial" charset="0"/>
              <a:ea typeface="ＭＳ Ｐゴシック" panose="020B0600070205080204"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altLang="ja-JP" i="0" baseline="0" dirty="0" smtClean="0">
                <a:latin typeface="Arial" charset="0"/>
                <a:ea typeface="ＭＳ Ｐゴシック" panose="020B0600070205080204" pitchFamily="34" charset="-128"/>
                <a:cs typeface="Arial" charset="0"/>
              </a:rPr>
              <a:t>T</a:t>
            </a:r>
            <a:r>
              <a:rPr lang="en-US" altLang="ja-JP" i="0" dirty="0" smtClean="0">
                <a:ea typeface="ＭＳ Ｐゴシック" panose="020B0600070205080204" pitchFamily="34" charset="-128"/>
              </a:rPr>
              <a:t>he Preschool Curriculum</a:t>
            </a:r>
            <a:r>
              <a:rPr lang="en-US" altLang="ja-JP" i="0" baseline="0" dirty="0" smtClean="0">
                <a:ea typeface="ＭＳ Ｐゴシック" panose="020B0600070205080204" pitchFamily="34" charset="-128"/>
              </a:rPr>
              <a:t> Framework</a:t>
            </a:r>
            <a:r>
              <a:rPr lang="en-US" altLang="ja-JP" i="1" dirty="0" smtClean="0">
                <a:ea typeface="ＭＳ Ｐゴシック" panose="020B0600070205080204" pitchFamily="34" charset="-128"/>
              </a:rPr>
              <a:t> </a:t>
            </a:r>
            <a:r>
              <a:rPr lang="en-US" altLang="ja-JP" baseline="0" dirty="0" smtClean="0">
                <a:latin typeface="Arial" charset="0"/>
                <a:ea typeface="Arial" charset="0"/>
                <a:cs typeface="Arial" charset="0"/>
              </a:rPr>
              <a:t>was created as a companion to the Preschool Learning Foundations. </a:t>
            </a:r>
            <a:r>
              <a:rPr lang="en-US" altLang="ja-JP" dirty="0" smtClean="0">
                <a:ea typeface="ＭＳ Ｐゴシック" panose="020B0600070205080204" pitchFamily="34" charset="-128"/>
              </a:rPr>
              <a:t>The framework presents strategies and information to enrich learning and development opportunities for all children</a:t>
            </a:r>
            <a:r>
              <a:rPr lang="en-US" altLang="ja-JP" baseline="0" dirty="0" smtClean="0">
                <a:ea typeface="ＭＳ Ｐゴシック" panose="020B0600070205080204" pitchFamily="34" charset="-128"/>
              </a:rPr>
              <a:t> (</a:t>
            </a:r>
            <a:r>
              <a:rPr lang="en-US" altLang="ja-JP" dirty="0" smtClean="0">
                <a:ea typeface="ＭＳ Ｐゴシック" panose="020B0600070205080204" pitchFamily="34" charset="-128"/>
              </a:rPr>
              <a:t>PCF</a:t>
            </a:r>
            <a:r>
              <a:rPr lang="en-US" altLang="ja-JP" baseline="0" dirty="0" smtClean="0">
                <a:ea typeface="ＭＳ Ｐゴシック" panose="020B0600070205080204" pitchFamily="34" charset="-128"/>
              </a:rPr>
              <a:t> 2008, v).</a:t>
            </a:r>
            <a:endParaRPr lang="en-US" altLang="en-US" dirty="0" smtClean="0">
              <a:ea typeface="ＭＳ Ｐゴシック" panose="020B0600070205080204" pitchFamily="34" charset="-128"/>
            </a:endParaRP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altLang="en-US" dirty="0" smtClean="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altLang="en-US" dirty="0" smtClean="0">
                <a:latin typeface="Arial" charset="0"/>
                <a:ea typeface="Arial" charset="0"/>
                <a:cs typeface="Arial" charset="0"/>
              </a:rPr>
              <a:t>The foundations and framework</a:t>
            </a:r>
            <a:r>
              <a:rPr lang="en-US" altLang="en-US" baseline="0" dirty="0" smtClean="0">
                <a:latin typeface="Arial" charset="0"/>
                <a:ea typeface="Arial" charset="0"/>
                <a:cs typeface="Arial" charset="0"/>
              </a:rPr>
              <a:t> are designed to work together.  While the foundations—known as standards in the K-12 arena—provide the background information to understand children’s developing knowledge and skills (the “what”), the curriculum framework offers guidance on how teachers and programs can support the learning and development that are described in the foundations (the “how”).</a:t>
            </a:r>
            <a:endParaRPr lang="en-US" altLang="en-US" dirty="0" smtClean="0">
              <a:latin typeface="Arial" charset="0"/>
              <a:ea typeface="Arial" charset="0"/>
              <a:cs typeface="Arial" charset="0"/>
            </a:endParaRPr>
          </a:p>
          <a:p>
            <a:pPr marL="0" indent="0">
              <a:buFont typeface="Arial"/>
              <a:buNone/>
            </a:pPr>
            <a:endParaRPr lang="en-US" b="1" dirty="0" smtClean="0">
              <a:latin typeface="Arial" charset="0"/>
            </a:endParaRPr>
          </a:p>
          <a:p>
            <a:pPr marL="0" indent="0">
              <a:buFont typeface="Arial"/>
              <a:buNone/>
            </a:pPr>
            <a:r>
              <a:rPr lang="en-US" b="1" dirty="0" smtClean="0">
                <a:latin typeface="Arial" charset="0"/>
              </a:rPr>
              <a:t>Extra </a:t>
            </a:r>
            <a:r>
              <a:rPr lang="en-US" b="1" dirty="0">
                <a:latin typeface="Arial" charset="0"/>
              </a:rPr>
              <a:t>Notes</a:t>
            </a:r>
            <a:r>
              <a:rPr lang="en-US" b="1" dirty="0" smtClean="0">
                <a:latin typeface="Arial" charset="0"/>
              </a:rPr>
              <a:t>:</a:t>
            </a:r>
            <a:endParaRPr lang="en-US" altLang="en-US" dirty="0">
              <a:latin typeface="Arial" charset="0"/>
              <a:ea typeface="ＭＳ Ｐゴシック" charset="-128"/>
            </a:endParaRPr>
          </a:p>
          <a:p>
            <a:pPr marL="0" indent="0" eaLnBrk="1" hangingPunct="1">
              <a:buFont typeface="Arial"/>
              <a:buNone/>
            </a:pPr>
            <a:r>
              <a:rPr lang="en-US" dirty="0" smtClean="0">
                <a:latin typeface="Arial" charset="0"/>
              </a:rPr>
              <a:t>The </a:t>
            </a:r>
            <a:r>
              <a:rPr lang="en-US" dirty="0">
                <a:latin typeface="Arial" charset="0"/>
              </a:rPr>
              <a:t>Preschool Learning Foundations were developed with research-based evidence and are enhanced with expert practitioners’ suggestions and examples. </a:t>
            </a:r>
            <a:r>
              <a:rPr lang="en-US" dirty="0" smtClean="0">
                <a:latin typeface="Arial" charset="0"/>
              </a:rPr>
              <a:t> All </a:t>
            </a:r>
            <a:r>
              <a:rPr lang="en-US" dirty="0">
                <a:latin typeface="Arial" charset="0"/>
              </a:rPr>
              <a:t>foundations were written by a team of researchers with expertise in that domain. </a:t>
            </a:r>
            <a:r>
              <a:rPr lang="en-US" dirty="0" smtClean="0">
                <a:latin typeface="Arial" charset="0"/>
              </a:rPr>
              <a:t>Sources</a:t>
            </a:r>
            <a:r>
              <a:rPr lang="en-US" baseline="0" dirty="0" smtClean="0">
                <a:latin typeface="Arial" charset="0"/>
              </a:rPr>
              <a:t> used in the development of the foundations include: </a:t>
            </a:r>
          </a:p>
          <a:p>
            <a:pPr marL="171450" indent="-171450" eaLnBrk="1" hangingPunct="1">
              <a:buFont typeface="Arial" panose="020B0604020202020204" pitchFamily="34" charset="0"/>
              <a:buChar char="•"/>
            </a:pPr>
            <a:r>
              <a:rPr lang="en-US" dirty="0" smtClean="0">
                <a:latin typeface="Arial" charset="0"/>
              </a:rPr>
              <a:t>Documents </a:t>
            </a:r>
            <a:r>
              <a:rPr lang="en-US" dirty="0">
                <a:latin typeface="Arial" charset="0"/>
              </a:rPr>
              <a:t>from the California Department of Education such as the </a:t>
            </a:r>
            <a:r>
              <a:rPr lang="en-US" i="1" dirty="0">
                <a:latin typeface="Arial" charset="0"/>
              </a:rPr>
              <a:t>English-Language Arts Content Standards for California Public Schools, Kindergarten Through Grade Twelve</a:t>
            </a:r>
            <a:r>
              <a:rPr lang="en-US" dirty="0">
                <a:latin typeface="Arial" charset="0"/>
              </a:rPr>
              <a:t> (Language and Literacy, Introduction page 48 left column</a:t>
            </a:r>
            <a:r>
              <a:rPr lang="en-US" dirty="0" smtClean="0">
                <a:latin typeface="Arial" charset="0"/>
              </a:rPr>
              <a:t>).</a:t>
            </a:r>
          </a:p>
          <a:p>
            <a:pPr marL="171450" indent="-171450" eaLnBrk="1" hangingPunct="1">
              <a:buFont typeface="Arial" panose="020B0604020202020204" pitchFamily="34" charset="0"/>
              <a:buChar char="•"/>
            </a:pPr>
            <a:r>
              <a:rPr lang="en-US" dirty="0" smtClean="0">
                <a:latin typeface="Arial" charset="0"/>
              </a:rPr>
              <a:t>Well-validated </a:t>
            </a:r>
            <a:r>
              <a:rPr lang="en-US" dirty="0">
                <a:latin typeface="Arial" charset="0"/>
              </a:rPr>
              <a:t>assessment tools such as the </a:t>
            </a:r>
            <a:r>
              <a:rPr lang="en-US" i="1" dirty="0">
                <a:latin typeface="Arial" charset="0"/>
              </a:rPr>
              <a:t>Ages &amp; Stages Questionnaires (ASQ): A Parent-Completed, Child-Monitoring System</a:t>
            </a:r>
            <a:r>
              <a:rPr lang="en-US" dirty="0">
                <a:latin typeface="Arial" charset="0"/>
              </a:rPr>
              <a:t> (Social-Emotional, References and Source Materials, page 36</a:t>
            </a:r>
            <a:r>
              <a:rPr lang="en-US" dirty="0" smtClean="0">
                <a:latin typeface="Arial" charset="0"/>
              </a:rPr>
              <a:t>).</a:t>
            </a:r>
          </a:p>
          <a:p>
            <a:pPr marL="171450" indent="-171450" eaLnBrk="1" hangingPunct="1">
              <a:buFont typeface="Arial" panose="020B0604020202020204" pitchFamily="34" charset="0"/>
              <a:buChar char="•"/>
            </a:pPr>
            <a:r>
              <a:rPr lang="en-US" dirty="0" smtClean="0">
                <a:latin typeface="Arial" charset="0"/>
              </a:rPr>
              <a:t>General </a:t>
            </a:r>
            <a:r>
              <a:rPr lang="en-US" dirty="0">
                <a:latin typeface="Arial" charset="0"/>
              </a:rPr>
              <a:t>sources such as the  </a:t>
            </a:r>
            <a:r>
              <a:rPr lang="en-US" i="1" dirty="0">
                <a:latin typeface="Arial" charset="0"/>
              </a:rPr>
              <a:t>Report of the National Reading Panel 2000</a:t>
            </a:r>
            <a:r>
              <a:rPr lang="en-US" dirty="0">
                <a:latin typeface="Arial" charset="0"/>
              </a:rPr>
              <a:t>.  (Language and Literacy, Introduction page 73 left column</a:t>
            </a:r>
            <a:r>
              <a:rPr lang="en-US" dirty="0" smtClean="0">
                <a:latin typeface="Arial" charset="0"/>
              </a:rPr>
              <a:t>).</a:t>
            </a:r>
          </a:p>
          <a:p>
            <a:pPr marL="171450" indent="-171450" eaLnBrk="1" hangingPunct="1">
              <a:buFont typeface="Arial" panose="020B0604020202020204" pitchFamily="34" charset="0"/>
              <a:buChar char="•"/>
            </a:pPr>
            <a:r>
              <a:rPr lang="en-US" dirty="0" smtClean="0">
                <a:latin typeface="Arial" charset="0"/>
              </a:rPr>
              <a:t>Early </a:t>
            </a:r>
            <a:r>
              <a:rPr lang="en-US" dirty="0">
                <a:latin typeface="Arial" charset="0"/>
              </a:rPr>
              <a:t>childhood education standards from other states such as Hawaii and Texas (Social-Emotional, Introduction page 5 footnote).</a:t>
            </a:r>
          </a:p>
          <a:p>
            <a:pPr marL="171450" indent="-171450" eaLnBrk="1" hangingPunct="1">
              <a:buFont typeface="Arial" panose="020B0604020202020204" pitchFamily="34" charset="0"/>
              <a:buChar char="•"/>
            </a:pPr>
            <a:endParaRPr lang="en-US" dirty="0">
              <a:latin typeface="Arial" charset="0"/>
            </a:endParaRPr>
          </a:p>
          <a:p>
            <a:pPr marL="0" indent="0" eaLnBrk="1" hangingPunct="1">
              <a:buFont typeface="Arial" panose="020B0604020202020204" pitchFamily="34" charset="0"/>
              <a:buNone/>
            </a:pPr>
            <a:r>
              <a:rPr lang="en-US" dirty="0">
                <a:latin typeface="Arial" charset="0"/>
              </a:rPr>
              <a:t>A reference list of these source materials is included in this document, along with detailed bibliographic notes for each of the developmental domains.</a:t>
            </a:r>
          </a:p>
          <a:p>
            <a:endParaRPr lang="en-US"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b="1" baseline="0" dirty="0" smtClean="0"/>
          </a:p>
        </p:txBody>
      </p:sp>
      <p:sp>
        <p:nvSpPr>
          <p:cNvPr id="2" name="Slide Number Placeholder 1"/>
          <p:cNvSpPr>
            <a:spLocks noGrp="1"/>
          </p:cNvSpPr>
          <p:nvPr>
            <p:ph type="sldNum" sz="quarter" idx="10"/>
          </p:nvPr>
        </p:nvSpPr>
        <p:spPr/>
        <p:txBody>
          <a:bodyPr/>
          <a:lstStyle/>
          <a:p>
            <a:fld id="{FCE9ED2B-B8DD-438B-A0BE-FFD01778ACBF}" type="slidenum">
              <a:rPr lang="en-US" altLang="en-US" smtClean="0"/>
              <a:pPr/>
              <a:t>6</a:t>
            </a:fld>
            <a:endParaRPr lang="en-US" altLang="en-US"/>
          </a:p>
        </p:txBody>
      </p:sp>
    </p:spTree>
    <p:extLst>
      <p:ext uri="{BB962C8B-B14F-4D97-AF65-F5344CB8AC3E}">
        <p14:creationId xmlns:p14="http://schemas.microsoft.com/office/powerpoint/2010/main" val="60552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none" dirty="0" smtClean="0">
                <a:latin typeface="Arial" panose="020B0604020202020204" pitchFamily="34" charset="0"/>
                <a:ea typeface="ＭＳ Ｐゴシック" charset="0"/>
                <a:cs typeface="Arial" panose="020B0604020202020204" pitchFamily="34" charset="0"/>
              </a:rPr>
              <a:t>Presenter Remarks:</a:t>
            </a:r>
            <a:endParaRPr lang="en-US" u="none" dirty="0" smtClean="0">
              <a:latin typeface="Arial" panose="020B0604020202020204" pitchFamily="34" charset="0"/>
              <a:ea typeface="+mn-ea"/>
              <a:cs typeface="Arial" panose="020B0604020202020204" pitchFamily="34" charset="0"/>
            </a:endParaRPr>
          </a:p>
          <a:p>
            <a:pPr>
              <a:defRPr/>
            </a:pPr>
            <a:r>
              <a:rPr lang="en-US" dirty="0" smtClean="0">
                <a:latin typeface="Arial" panose="020B0604020202020204" pitchFamily="34" charset="0"/>
                <a:ea typeface="+mn-ea"/>
                <a:cs typeface="Arial" panose="020B0604020202020204" pitchFamily="34" charset="0"/>
              </a:rPr>
              <a:t>In supporting children</a:t>
            </a:r>
            <a:r>
              <a:rPr lang="en-US" baseline="0" dirty="0" smtClean="0">
                <a:latin typeface="Arial" panose="020B0604020202020204" pitchFamily="34" charset="0"/>
                <a:ea typeface="+mn-ea"/>
                <a:cs typeface="Arial" panose="020B0604020202020204" pitchFamily="34" charset="0"/>
              </a:rPr>
              <a:t> in transitional kindergarten</a:t>
            </a:r>
            <a:r>
              <a:rPr lang="en-US" dirty="0" smtClean="0">
                <a:latin typeface="Arial" panose="020B0604020202020204" pitchFamily="34" charset="0"/>
                <a:ea typeface="+mn-ea"/>
                <a:cs typeface="Arial" panose="020B0604020202020204" pitchFamily="34" charset="0"/>
              </a:rPr>
              <a:t>, it is important to consider their developmental progression.</a:t>
            </a:r>
          </a:p>
          <a:p>
            <a:pPr>
              <a:defRPr/>
            </a:pPr>
            <a:endParaRPr lang="en-US" dirty="0" smtClean="0">
              <a:latin typeface="Arial" panose="020B0604020202020204" pitchFamily="34" charset="0"/>
              <a:ea typeface="+mn-ea"/>
              <a:cs typeface="Arial" panose="020B0604020202020204" pitchFamily="34" charset="0"/>
            </a:endParaRPr>
          </a:p>
          <a:p>
            <a:pPr>
              <a:defRPr/>
            </a:pPr>
            <a:r>
              <a:rPr lang="en-US" dirty="0" smtClean="0">
                <a:latin typeface="Arial" panose="020B0604020202020204" pitchFamily="34" charset="0"/>
                <a:ea typeface="+mn-ea"/>
                <a:cs typeface="Arial" panose="020B0604020202020204" pitchFamily="34" charset="0"/>
              </a:rPr>
              <a:t>Transitional kindergarten (TK) works toward the kindergarten standards</a:t>
            </a:r>
            <a:r>
              <a:rPr lang="en-US" baseline="0" dirty="0" smtClean="0">
                <a:latin typeface="Arial" panose="020B0604020202020204" pitchFamily="34" charset="0"/>
                <a:ea typeface="+mn-ea"/>
                <a:cs typeface="Arial" panose="020B0604020202020204" pitchFamily="34" charset="0"/>
              </a:rPr>
              <a:t> w</a:t>
            </a:r>
            <a:r>
              <a:rPr lang="en-US" dirty="0" smtClean="0">
                <a:latin typeface="Arial" panose="020B0604020202020204" pitchFamily="34" charset="0"/>
                <a:ea typeface="+mn-ea"/>
                <a:cs typeface="Arial" panose="020B0604020202020204" pitchFamily="34" charset="0"/>
              </a:rPr>
              <a:t>hile using the Preschool Learning</a:t>
            </a:r>
            <a:r>
              <a:rPr lang="en-US" baseline="0" dirty="0" smtClean="0">
                <a:latin typeface="Arial" panose="020B0604020202020204" pitchFamily="34" charset="0"/>
                <a:ea typeface="+mn-ea"/>
                <a:cs typeface="Arial" panose="020B0604020202020204" pitchFamily="34" charset="0"/>
              </a:rPr>
              <a:t> Foundations/Framework as the foundation upon which to build.</a:t>
            </a:r>
            <a:endParaRPr lang="en-US" dirty="0" smtClean="0">
              <a:latin typeface="Arial" panose="020B0604020202020204" pitchFamily="34" charset="0"/>
              <a:ea typeface="+mn-ea"/>
              <a:cs typeface="Arial" panose="020B0604020202020204" pitchFamily="34" charset="0"/>
            </a:endParaRPr>
          </a:p>
          <a:p>
            <a:pPr>
              <a:defRPr/>
            </a:pPr>
            <a:endParaRPr lang="en-US" dirty="0" smtClean="0">
              <a:latin typeface="Arial" panose="020B0604020202020204" pitchFamily="34" charset="0"/>
              <a:ea typeface="+mn-ea"/>
              <a:cs typeface="Arial" panose="020B0604020202020204" pitchFamily="34" charset="0"/>
            </a:endParaRPr>
          </a:p>
          <a:p>
            <a:pPr>
              <a:defRPr/>
            </a:pPr>
            <a:r>
              <a:rPr lang="en-US" dirty="0" smtClean="0">
                <a:latin typeface="Arial" panose="020B0604020202020204" pitchFamily="34" charset="0"/>
                <a:ea typeface="+mn-ea"/>
                <a:cs typeface="Arial" panose="020B0604020202020204" pitchFamily="34" charset="0"/>
              </a:rPr>
              <a:t>Transitional kindergarten</a:t>
            </a:r>
            <a:r>
              <a:rPr lang="en-US" baseline="0" dirty="0" smtClean="0">
                <a:latin typeface="Arial" panose="020B0604020202020204" pitchFamily="34" charset="0"/>
                <a:ea typeface="+mn-ea"/>
                <a:cs typeface="Arial" panose="020B0604020202020204" pitchFamily="34" charset="0"/>
              </a:rPr>
              <a:t> </a:t>
            </a:r>
            <a:r>
              <a:rPr lang="en-US" dirty="0" smtClean="0">
                <a:latin typeface="Arial" panose="020B0604020202020204" pitchFamily="34" charset="0"/>
                <a:ea typeface="+mn-ea"/>
                <a:cs typeface="Arial" panose="020B0604020202020204" pitchFamily="34" charset="0"/>
              </a:rPr>
              <a:t>allows the gift of time to move students along the standards continuum</a:t>
            </a:r>
            <a:r>
              <a:rPr lang="en-US" baseline="0" dirty="0" smtClean="0">
                <a:latin typeface="Arial" panose="020B0604020202020204" pitchFamily="34" charset="0"/>
                <a:ea typeface="+mn-ea"/>
                <a:cs typeface="Arial" panose="020B0604020202020204" pitchFamily="34" charset="0"/>
              </a:rPr>
              <a:t> and prepare </a:t>
            </a:r>
            <a:r>
              <a:rPr lang="en-US" dirty="0" smtClean="0">
                <a:latin typeface="Arial" panose="020B0604020202020204" pitchFamily="34" charset="0"/>
                <a:ea typeface="+mn-ea"/>
                <a:cs typeface="Arial" panose="020B0604020202020204" pitchFamily="34" charset="0"/>
              </a:rPr>
              <a:t>them for a successful kindergarten year. </a:t>
            </a:r>
            <a:endParaRPr lang="en-US" b="1" dirty="0" smtClean="0">
              <a:latin typeface="Arial" panose="020B0604020202020204" pitchFamily="34" charset="0"/>
              <a:ea typeface="+mn-ea"/>
              <a:cs typeface="Arial" panose="020B0604020202020204" pitchFamily="34" charset="0"/>
            </a:endParaRPr>
          </a:p>
          <a:p>
            <a:pPr>
              <a:defRPr/>
            </a:pPr>
            <a:r>
              <a:rPr lang="en-US" b="1" dirty="0" smtClean="0">
                <a:latin typeface="Arial" panose="020B0604020202020204" pitchFamily="34" charset="0"/>
                <a:ea typeface="+mn-ea"/>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17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D5237D-3D4A-BC49-89ED-085A62272462}" type="slidenum">
              <a:rPr lang="en-US" sz="1200"/>
              <a:pPr eaLnBrk="1" hangingPunct="1"/>
              <a:t>7</a:t>
            </a:fld>
            <a:endParaRPr lang="en-US" sz="1200" dirty="0"/>
          </a:p>
        </p:txBody>
      </p:sp>
    </p:spTree>
    <p:extLst>
      <p:ext uri="{BB962C8B-B14F-4D97-AF65-F5344CB8AC3E}">
        <p14:creationId xmlns:p14="http://schemas.microsoft.com/office/powerpoint/2010/main" val="1353484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7B68A22-E49D-4B62-824C-86E03D4E04B7}" type="slidenum">
              <a:rPr lang="en-US" altLang="en-US" sz="1200">
                <a:latin typeface="Helvetica" pitchFamily="34" charset="0"/>
                <a:cs typeface="Arial" panose="020B0604020202020204" pitchFamily="34" charset="0"/>
              </a:rPr>
              <a:pPr algn="r" eaLnBrk="1" hangingPunct="1"/>
              <a:t>8</a:t>
            </a:fld>
            <a:endParaRPr lang="en-US" altLang="en-US" sz="1200" dirty="0">
              <a:latin typeface="Helvetica" pitchFamily="34" charset="0"/>
              <a:cs typeface="Arial" panose="020B0604020202020204" pitchFamily="34" charset="0"/>
            </a:endParaRPr>
          </a:p>
        </p:txBody>
      </p:sp>
      <p:sp>
        <p:nvSpPr>
          <p:cNvPr id="53250" name="Rectangle 3"/>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3251" name="Rectangle 4"/>
          <p:cNvSpPr>
            <a:spLocks noGrp="1" noChangeArrowheads="1"/>
          </p:cNvSpPr>
          <p:nvPr>
            <p:ph type="body" idx="1"/>
          </p:nvPr>
        </p:nvSpPr>
        <p:spPr bwMode="auto">
          <a:xfrm>
            <a:off x="685800" y="4371975"/>
            <a:ext cx="5486400" cy="449480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indent="0">
              <a:spcBef>
                <a:spcPts val="0"/>
              </a:spcBef>
              <a:buFont typeface="Arial"/>
              <a:buNone/>
            </a:pPr>
            <a:r>
              <a:rPr lang="en-US" b="1" dirty="0" smtClean="0"/>
              <a:t>Background Information:</a:t>
            </a:r>
          </a:p>
          <a:p>
            <a:pPr marL="0" indent="0">
              <a:spcBef>
                <a:spcPts val="0"/>
              </a:spcBef>
              <a:buFont typeface="Arial"/>
              <a:buNone/>
            </a:pPr>
            <a:r>
              <a:rPr lang="en-US" dirty="0" smtClean="0"/>
              <a:t>Additional information regarding English</a:t>
            </a:r>
            <a:r>
              <a:rPr lang="en-US" baseline="0" dirty="0" smtClean="0"/>
              <a:t> learners (EL) </a:t>
            </a:r>
            <a:r>
              <a:rPr lang="en-US" dirty="0" smtClean="0"/>
              <a:t>can be found</a:t>
            </a:r>
            <a:r>
              <a:rPr lang="en-US" baseline="0" dirty="0" smtClean="0"/>
              <a:t> in the </a:t>
            </a:r>
            <a:r>
              <a:rPr lang="en-US" dirty="0" smtClean="0"/>
              <a:t>Preschool Curriculum Framework, beginning </a:t>
            </a:r>
            <a:r>
              <a:rPr lang="en-US" baseline="0" dirty="0" smtClean="0"/>
              <a:t>on page </a:t>
            </a:r>
            <a:r>
              <a:rPr lang="en-US" dirty="0" smtClean="0"/>
              <a:t>178.</a:t>
            </a:r>
            <a:endParaRPr lang="en-US" b="0" dirty="0" smtClean="0"/>
          </a:p>
          <a:p>
            <a:pPr marL="0" indent="0">
              <a:spcBef>
                <a:spcPts val="0"/>
              </a:spcBef>
              <a:buFont typeface="Arial"/>
              <a:buNone/>
            </a:pPr>
            <a:endParaRPr lang="en-US" dirty="0" smtClean="0"/>
          </a:p>
          <a:p>
            <a:pPr marL="0" indent="0">
              <a:spcBef>
                <a:spcPts val="0"/>
              </a:spcBef>
              <a:buFont typeface="Arial"/>
              <a:buNone/>
            </a:pPr>
            <a:r>
              <a:rPr lang="en-US" dirty="0" smtClean="0"/>
              <a:t>“The term English</a:t>
            </a:r>
            <a:r>
              <a:rPr lang="en-US" baseline="0" dirty="0" smtClean="0"/>
              <a:t> </a:t>
            </a:r>
            <a:r>
              <a:rPr lang="en-US" dirty="0" smtClean="0"/>
              <a:t>language learner is commonly used in K–12 (kindergarten through grade twelve) schools to identify children who speak a language other than English at home and are not yet proficient in English. Preschoolers with a home language other than English are often a distinct group, since they are still developing the basics of oral language in their home language even as they begin to learn English. Therefore, many preschool programs use the term dual language learners (DLL) to describe children who are learning English while also developing proficiency in their native language (</a:t>
            </a:r>
            <a:r>
              <a:rPr lang="en-US" dirty="0" err="1" smtClean="0"/>
              <a:t>Severns</a:t>
            </a:r>
            <a:r>
              <a:rPr lang="en-US" dirty="0" smtClean="0"/>
              <a:t> 2012)”</a:t>
            </a:r>
            <a:r>
              <a:rPr lang="en-US" baseline="0" dirty="0" smtClean="0"/>
              <a:t> (</a:t>
            </a:r>
            <a:r>
              <a:rPr lang="en-US" sz="1200" kern="1200" dirty="0" smtClean="0">
                <a:solidFill>
                  <a:schemeClr val="tx1"/>
                </a:solidFill>
                <a:effectLst/>
                <a:latin typeface="Arial" pitchFamily="34" charset="0"/>
                <a:ea typeface="MS PGothic" panose="020B0600070205080204" pitchFamily="34" charset="-128"/>
                <a:cs typeface="Arial" pitchFamily="34" charset="0"/>
              </a:rPr>
              <a:t>DLL Overview Papers 2013</a:t>
            </a:r>
            <a:r>
              <a:rPr lang="en-US" dirty="0" smtClean="0"/>
              <a:t>, 91).</a:t>
            </a:r>
          </a:p>
          <a:p>
            <a:pPr marL="0" indent="0">
              <a:spcBef>
                <a:spcPts val="0"/>
              </a:spcBef>
              <a:buFont typeface="Arial"/>
              <a:buNone/>
            </a:pPr>
            <a:endParaRPr lang="en-US" dirty="0" smtClean="0"/>
          </a:p>
          <a:p>
            <a:pPr marL="0" indent="0">
              <a:spcBef>
                <a:spcPts val="0"/>
              </a:spcBef>
              <a:buFont typeface="Arial"/>
              <a:buNone/>
            </a:pPr>
            <a:r>
              <a:rPr lang="en-US" dirty="0" smtClean="0"/>
              <a:t>“According to the report of the Public Policy Institute of California, about 11 percent of the state’s four-year-olds are enrolled in federally funded Head Start programs, and an additional 17 percent are enrolled in state-funded preschool (Cannon, </a:t>
            </a:r>
            <a:r>
              <a:rPr lang="en-US" dirty="0" err="1" smtClean="0"/>
              <a:t>Jacknowitz</a:t>
            </a:r>
            <a:r>
              <a:rPr lang="en-US" dirty="0" smtClean="0"/>
              <a:t>, and </a:t>
            </a:r>
            <a:r>
              <a:rPr lang="en-US" dirty="0" err="1" smtClean="0"/>
              <a:t>Karoly</a:t>
            </a:r>
            <a:r>
              <a:rPr lang="en-US" dirty="0" smtClean="0"/>
              <a:t> 2012). Of those, nearly 40 percent are young DLL (Cannon, </a:t>
            </a:r>
            <a:r>
              <a:rPr lang="en-US" dirty="0" err="1" smtClean="0"/>
              <a:t>Jacknowitz</a:t>
            </a:r>
            <a:r>
              <a:rPr lang="en-US" dirty="0" smtClean="0"/>
              <a:t>, and </a:t>
            </a:r>
            <a:r>
              <a:rPr lang="en-US" dirty="0" err="1" smtClean="0"/>
              <a:t>Karoly</a:t>
            </a:r>
            <a:r>
              <a:rPr lang="en-US" dirty="0" smtClean="0"/>
              <a:t> 2012)”</a:t>
            </a:r>
            <a:r>
              <a:rPr lang="en-US" baseline="0" dirty="0" smtClean="0"/>
              <a:t> (</a:t>
            </a:r>
            <a:r>
              <a:rPr lang="en-US" sz="1200" kern="1200" dirty="0" smtClean="0">
                <a:solidFill>
                  <a:schemeClr val="tx1"/>
                </a:solidFill>
                <a:effectLst/>
                <a:latin typeface="Arial" pitchFamily="34" charset="0"/>
                <a:ea typeface="MS PGothic" panose="020B0600070205080204" pitchFamily="34" charset="-128"/>
                <a:cs typeface="Arial" pitchFamily="34" charset="0"/>
              </a:rPr>
              <a:t>DLL Overview Papers </a:t>
            </a:r>
            <a:r>
              <a:rPr lang="en-US" dirty="0" smtClean="0"/>
              <a:t>2013,</a:t>
            </a:r>
            <a:r>
              <a:rPr lang="en-US" baseline="0" dirty="0" smtClean="0"/>
              <a:t> </a:t>
            </a:r>
            <a:r>
              <a:rPr lang="en-US" dirty="0" smtClean="0"/>
              <a:t>91).</a:t>
            </a:r>
            <a:endParaRPr lang="en-US" altLang="en-US" b="0" dirty="0" smtClean="0">
              <a:solidFill>
                <a:schemeClr val="tx1"/>
              </a:solidFill>
            </a:endParaRPr>
          </a:p>
          <a:p>
            <a:pPr>
              <a:spcBef>
                <a:spcPts val="0"/>
              </a:spcBef>
            </a:pPr>
            <a:endParaRPr lang="en-US" altLang="en-US" b="1" dirty="0" smtClean="0"/>
          </a:p>
          <a:p>
            <a:pPr>
              <a:spcBef>
                <a:spcPts val="0"/>
              </a:spcBef>
            </a:pPr>
            <a:r>
              <a:rPr lang="en-US" altLang="en-US" b="1" dirty="0" smtClean="0"/>
              <a:t>Presenter Remarks: </a:t>
            </a:r>
          </a:p>
          <a:p>
            <a:pPr marL="0" marR="0" indent="0" algn="l" defTabSz="457200" rtl="0" eaLnBrk="0" fontAlgn="base" latinLnBrk="0" hangingPunct="0">
              <a:lnSpc>
                <a:spcPct val="100000"/>
              </a:lnSpc>
              <a:spcBef>
                <a:spcPts val="0"/>
              </a:spcBef>
              <a:spcAft>
                <a:spcPct val="0"/>
              </a:spcAft>
              <a:buClrTx/>
              <a:buSzTx/>
              <a:buFont typeface="Arial"/>
              <a:buNone/>
              <a:tabLst/>
              <a:defRPr/>
            </a:pPr>
            <a:r>
              <a:rPr lang="en-US" b="0" dirty="0" smtClean="0"/>
              <a:t>“The preschool learning foundations in English-language development are foundations in language and literacy for preschool children whose home language is not English”</a:t>
            </a:r>
            <a:r>
              <a:rPr lang="en-US" b="0" baseline="0" dirty="0" smtClean="0"/>
              <a:t> </a:t>
            </a:r>
            <a:r>
              <a:rPr lang="en-US" b="0" i="0" baseline="0" dirty="0" smtClean="0"/>
              <a:t>(</a:t>
            </a:r>
            <a:r>
              <a:rPr lang="en-US" sz="1200" i="0" dirty="0" smtClean="0">
                <a:ea typeface="MS PGothic" charset="0"/>
              </a:rPr>
              <a:t>PLF 2008, 104).</a:t>
            </a:r>
            <a:endParaRPr lang="en-US" b="0" i="0" dirty="0" smtClean="0"/>
          </a:p>
          <a:p>
            <a:pPr marL="0" indent="0">
              <a:spcBef>
                <a:spcPts val="0"/>
              </a:spcBef>
              <a:buFont typeface="Arial"/>
              <a:buNone/>
            </a:pPr>
            <a:endParaRPr lang="en-US" b="0" dirty="0" smtClean="0"/>
          </a:p>
          <a:p>
            <a:pPr marL="0" indent="0">
              <a:spcBef>
                <a:spcPts val="0"/>
              </a:spcBef>
              <a:buFont typeface="Arial"/>
              <a:buNone/>
            </a:pPr>
            <a:r>
              <a:rPr lang="en-US" b="0" dirty="0" smtClean="0"/>
              <a:t>Let’s begin by thinking about </a:t>
            </a:r>
            <a:r>
              <a:rPr lang="en-US" dirty="0" smtClean="0"/>
              <a:t>students who are</a:t>
            </a:r>
            <a:r>
              <a:rPr lang="en-US" b="0" baseline="0" dirty="0" smtClean="0"/>
              <a:t> </a:t>
            </a:r>
            <a:r>
              <a:rPr lang="en-US" dirty="0" smtClean="0"/>
              <a:t>English</a:t>
            </a:r>
            <a:r>
              <a:rPr lang="en-US" b="0" baseline="0" dirty="0" smtClean="0"/>
              <a:t> learners.</a:t>
            </a:r>
            <a:r>
              <a:rPr lang="en-US" b="0" dirty="0" smtClean="0"/>
              <a:t> The</a:t>
            </a:r>
            <a:r>
              <a:rPr lang="en-US" b="0" baseline="0" dirty="0" smtClean="0"/>
              <a:t> term English learner refers to children whose first language is not English. It encompasses children learning English for the first time in the early childhood setting, as well as children who have developed various level of English proficiency. </a:t>
            </a:r>
            <a:r>
              <a:rPr lang="en-US" b="0" i="0" baseline="0" dirty="0" smtClean="0"/>
              <a:t>(PLF 2008, 10</a:t>
            </a:r>
            <a:r>
              <a:rPr lang="en-US" sz="1200" i="0" dirty="0" smtClean="0">
                <a:ea typeface="MS PGothic" charset="0"/>
              </a:rPr>
              <a:t>3)</a:t>
            </a:r>
          </a:p>
          <a:p>
            <a:pPr marL="0" indent="0">
              <a:spcBef>
                <a:spcPts val="0"/>
              </a:spcBef>
              <a:buFont typeface="Arial"/>
              <a:buNone/>
            </a:pPr>
            <a:endParaRPr lang="en-US" b="0" dirty="0" smtClean="0"/>
          </a:p>
          <a:p>
            <a:pPr marL="0" indent="0">
              <a:spcBef>
                <a:spcPts val="0"/>
              </a:spcBef>
              <a:buFont typeface="Arial"/>
              <a:buNone/>
            </a:pPr>
            <a:endParaRPr lang="en-US" b="0" dirty="0" smtClean="0"/>
          </a:p>
          <a:p>
            <a:pPr>
              <a:spcBef>
                <a:spcPts val="0"/>
              </a:spcBef>
            </a:pPr>
            <a:endParaRPr lang="en-US" altLang="en-US" dirty="0" smtClean="0"/>
          </a:p>
        </p:txBody>
      </p:sp>
      <p:sp>
        <p:nvSpPr>
          <p:cNvPr id="2" name="Slide Number Placeholder 1"/>
          <p:cNvSpPr>
            <a:spLocks noGrp="1"/>
          </p:cNvSpPr>
          <p:nvPr>
            <p:ph type="sldNum" sz="quarter" idx="10"/>
          </p:nvPr>
        </p:nvSpPr>
        <p:spPr/>
        <p:txBody>
          <a:bodyPr/>
          <a:lstStyle/>
          <a:p>
            <a:fld id="{FCE9ED2B-B8DD-438B-A0BE-FFD01778ACBF}" type="slidenum">
              <a:rPr lang="en-US" altLang="en-US" smtClean="0"/>
              <a:pPr/>
              <a:t>8</a:t>
            </a:fld>
            <a:endParaRPr lang="en-US" altLang="en-US" dirty="0"/>
          </a:p>
        </p:txBody>
      </p:sp>
    </p:spTree>
    <p:extLst>
      <p:ext uri="{BB962C8B-B14F-4D97-AF65-F5344CB8AC3E}">
        <p14:creationId xmlns:p14="http://schemas.microsoft.com/office/powerpoint/2010/main" val="3667545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xfrm>
            <a:off x="685800" y="4299584"/>
            <a:ext cx="54864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marL="0" marR="0" lvl="0" indent="0" algn="l" defTabSz="457200" rtl="0" eaLnBrk="0" fontAlgn="base" latinLnBrk="0" hangingPunct="0">
              <a:lnSpc>
                <a:spcPct val="100000"/>
              </a:lnSpc>
              <a:spcBef>
                <a:spcPts val="0"/>
              </a:spcBef>
              <a:spcAft>
                <a:spcPct val="0"/>
              </a:spcAft>
              <a:buClrTx/>
              <a:buSzTx/>
              <a:buFontTx/>
              <a:buNone/>
              <a:tabLst/>
              <a:defRPr/>
            </a:pPr>
            <a:r>
              <a:rPr lang="en-US" b="1" dirty="0" smtClean="0"/>
              <a:t>Presenter Remarks</a:t>
            </a:r>
            <a:r>
              <a:rPr lang="en-US" b="1" baseline="0" dirty="0" smtClean="0"/>
              <a:t>: </a:t>
            </a:r>
            <a:r>
              <a:rPr lang="en-US" b="0" baseline="0" dirty="0" smtClean="0"/>
              <a:t>(In own words) </a:t>
            </a:r>
          </a:p>
          <a:p>
            <a:pPr marL="0" marR="0" lvl="0" indent="0" algn="l" defTabSz="457200" rtl="0" eaLnBrk="0" fontAlgn="base" latinLnBrk="0" hangingPunct="0">
              <a:lnSpc>
                <a:spcPct val="100000"/>
              </a:lnSpc>
              <a:spcBef>
                <a:spcPts val="0"/>
              </a:spcBef>
              <a:spcAft>
                <a:spcPct val="0"/>
              </a:spcAft>
              <a:buClrTx/>
              <a:buSzTx/>
              <a:buFontTx/>
              <a:buNone/>
              <a:tabLst/>
              <a:defRPr/>
            </a:pPr>
            <a:r>
              <a:rPr lang="en-US" b="0" i="0" kern="1200" baseline="0" dirty="0" smtClean="0">
                <a:solidFill>
                  <a:schemeClr val="tx1"/>
                </a:solidFill>
                <a:effectLst/>
              </a:rPr>
              <a:t>Let’s review the data on English learners (EL) in K-12 and make connections to the experiences of teachers. </a:t>
            </a:r>
          </a:p>
          <a:p>
            <a:endParaRPr lang="en-US" b="0" i="0" kern="1200" baseline="0" dirty="0" smtClean="0">
              <a:solidFill>
                <a:schemeClr val="tx1"/>
              </a:solidFill>
              <a:effectLst/>
            </a:endParaRPr>
          </a:p>
          <a:p>
            <a:pPr marL="171450" indent="-171450">
              <a:spcBef>
                <a:spcPts val="0"/>
              </a:spcBef>
              <a:buFont typeface="Arial" panose="020B0604020202020204" pitchFamily="34" charset="0"/>
              <a:buChar char="•"/>
            </a:pPr>
            <a:r>
              <a:rPr lang="en-US" b="0" i="0" kern="1200" baseline="0" dirty="0" smtClean="0">
                <a:solidFill>
                  <a:schemeClr val="tx1"/>
                </a:solidFill>
                <a:effectLst/>
              </a:rPr>
              <a:t>How many English learners do you have in your class right now? </a:t>
            </a:r>
          </a:p>
          <a:p>
            <a:pPr marL="171450" indent="-171450">
              <a:spcBef>
                <a:spcPts val="0"/>
              </a:spcBef>
              <a:buFont typeface="Arial" panose="020B0604020202020204" pitchFamily="34" charset="0"/>
              <a:buChar char="•"/>
            </a:pPr>
            <a:r>
              <a:rPr lang="en-US" dirty="0" smtClean="0"/>
              <a:t>How many languages have you had represented in your classroom at one time?</a:t>
            </a:r>
            <a:endParaRPr lang="en-US" b="0" i="0" kern="1200" baseline="0" dirty="0" smtClean="0">
              <a:solidFill>
                <a:schemeClr val="tx1"/>
              </a:solidFill>
              <a:effectLst/>
            </a:endParaRPr>
          </a:p>
          <a:p>
            <a:pPr marL="171450" indent="-171450">
              <a:spcBef>
                <a:spcPts val="0"/>
              </a:spcBef>
              <a:buFont typeface="Arial" panose="020B0604020202020204" pitchFamily="34" charset="0"/>
              <a:buChar char="•"/>
            </a:pPr>
            <a:endParaRPr lang="en-US" b="0" i="0" kern="1200" baseline="0" dirty="0" smtClean="0">
              <a:solidFill>
                <a:schemeClr val="tx1"/>
              </a:solidFill>
              <a:effectLst/>
            </a:endParaRPr>
          </a:p>
          <a:p>
            <a:r>
              <a:rPr lang="en-US" b="0" i="0" kern="1200" dirty="0" smtClean="0">
                <a:solidFill>
                  <a:schemeClr val="tx1"/>
                </a:solidFill>
                <a:effectLst/>
              </a:rPr>
              <a:t>Based on the</a:t>
            </a:r>
            <a:r>
              <a:rPr lang="en-US" b="0" i="0" kern="1200" baseline="0" dirty="0" smtClean="0">
                <a:solidFill>
                  <a:schemeClr val="tx1"/>
                </a:solidFill>
                <a:effectLst/>
              </a:rPr>
              <a:t> </a:t>
            </a:r>
            <a:r>
              <a:rPr lang="en-US" b="0" i="0" kern="1200" dirty="0" smtClean="0">
                <a:solidFill>
                  <a:schemeClr val="tx1"/>
                </a:solidFill>
                <a:effectLst/>
              </a:rPr>
              <a:t>California Language Census</a:t>
            </a:r>
            <a:r>
              <a:rPr lang="en-US" b="0" i="0" kern="1200" baseline="0" dirty="0" smtClean="0">
                <a:solidFill>
                  <a:schemeClr val="tx1"/>
                </a:solidFill>
                <a:effectLst/>
              </a:rPr>
              <a:t> from</a:t>
            </a:r>
            <a:r>
              <a:rPr lang="en-US" b="0" i="0" kern="1200" dirty="0" smtClean="0">
                <a:solidFill>
                  <a:schemeClr val="tx1"/>
                </a:solidFill>
                <a:effectLst/>
              </a:rPr>
              <a:t> Fall 2014, we know the following:</a:t>
            </a:r>
          </a:p>
          <a:p>
            <a:pPr marL="171450" indent="-171450">
              <a:spcBef>
                <a:spcPts val="0"/>
              </a:spcBef>
              <a:buFont typeface="Arial" panose="020B0604020202020204" pitchFamily="34" charset="0"/>
              <a:buChar char="•"/>
            </a:pPr>
            <a:r>
              <a:rPr lang="en-US" b="0" i="0" kern="1200" dirty="0" smtClean="0">
                <a:solidFill>
                  <a:schemeClr val="tx1"/>
                </a:solidFill>
                <a:effectLst/>
              </a:rPr>
              <a:t>There are more than one</a:t>
            </a:r>
            <a:r>
              <a:rPr lang="en-US" b="0" i="0" kern="1200" baseline="0" dirty="0" smtClean="0">
                <a:solidFill>
                  <a:schemeClr val="tx1"/>
                </a:solidFill>
                <a:effectLst/>
              </a:rPr>
              <a:t> million ELs in TK-12</a:t>
            </a:r>
          </a:p>
          <a:p>
            <a:pPr marL="171450" indent="-171450">
              <a:spcBef>
                <a:spcPts val="0"/>
              </a:spcBef>
              <a:buFont typeface="Arial" panose="020B0604020202020204" pitchFamily="34" charset="0"/>
              <a:buChar char="•"/>
            </a:pPr>
            <a:r>
              <a:rPr lang="en-US" b="0" i="0" kern="1200" baseline="0" dirty="0" smtClean="0">
                <a:solidFill>
                  <a:schemeClr val="tx1"/>
                </a:solidFill>
                <a:effectLst/>
              </a:rPr>
              <a:t>Nearly one quarter (22.3%) of total enrollment is comprised of English</a:t>
            </a:r>
            <a:r>
              <a:rPr lang="en-US" b="0" i="0" kern="1200" dirty="0" smtClean="0">
                <a:solidFill>
                  <a:schemeClr val="tx1"/>
                </a:solidFill>
                <a:effectLst/>
              </a:rPr>
              <a:t> learners</a:t>
            </a:r>
            <a:endParaRPr lang="en-US" b="0" i="0" kern="1200" baseline="0" dirty="0" smtClean="0">
              <a:solidFill>
                <a:schemeClr val="tx1"/>
              </a:solidFill>
              <a:effectLst/>
            </a:endParaRPr>
          </a:p>
          <a:p>
            <a:pPr marL="171450" indent="-171450">
              <a:spcBef>
                <a:spcPts val="0"/>
              </a:spcBef>
              <a:buFont typeface="Arial" panose="020B0604020202020204" pitchFamily="34" charset="0"/>
              <a:buChar char="•"/>
            </a:pPr>
            <a:r>
              <a:rPr lang="en-US" b="0" i="0" kern="1200" dirty="0" smtClean="0">
                <a:solidFill>
                  <a:schemeClr val="tx1"/>
                </a:solidFill>
                <a:effectLst/>
              </a:rPr>
              <a:t>More than 2.5 million students, or approximately 40%</a:t>
            </a:r>
            <a:r>
              <a:rPr lang="en-US" b="0" i="0" kern="1200" baseline="0" dirty="0" smtClean="0">
                <a:solidFill>
                  <a:schemeClr val="tx1"/>
                </a:solidFill>
                <a:effectLst/>
              </a:rPr>
              <a:t> of students </a:t>
            </a:r>
            <a:r>
              <a:rPr lang="en-US" b="0" i="0" kern="1200" dirty="0" smtClean="0">
                <a:solidFill>
                  <a:schemeClr val="tx1"/>
                </a:solidFill>
                <a:effectLst/>
              </a:rPr>
              <a:t>(English Learners and Fluent English Proficient) speak a language other than English in their homes. </a:t>
            </a:r>
          </a:p>
          <a:p>
            <a:pPr marL="171450" indent="-171450">
              <a:spcBef>
                <a:spcPts val="0"/>
              </a:spcBef>
              <a:buFont typeface="Arial" panose="020B0604020202020204" pitchFamily="34" charset="0"/>
              <a:buChar char="•"/>
            </a:pPr>
            <a:endParaRPr lang="en-US" b="0" i="0" kern="1200" dirty="0" smtClean="0">
              <a:solidFill>
                <a:schemeClr val="tx1"/>
              </a:solidFill>
              <a:effectLst/>
            </a:endParaRPr>
          </a:p>
          <a:p>
            <a:pPr marL="0" indent="0">
              <a:spcBef>
                <a:spcPts val="0"/>
              </a:spcBef>
              <a:buFont typeface="Arial" panose="020B0604020202020204" pitchFamily="34" charset="0"/>
              <a:buNone/>
            </a:pPr>
            <a:r>
              <a:rPr lang="en-US" b="0" i="0" kern="1200" dirty="0" smtClean="0">
                <a:solidFill>
                  <a:schemeClr val="tx1"/>
                </a:solidFill>
                <a:effectLst/>
              </a:rPr>
              <a:t>The majority of English learners (73%) are enrolled in TK</a:t>
            </a:r>
            <a:r>
              <a:rPr lang="en-US" b="0" i="0" kern="1200" baseline="0" dirty="0" smtClean="0">
                <a:solidFill>
                  <a:schemeClr val="tx1"/>
                </a:solidFill>
                <a:effectLst/>
              </a:rPr>
              <a:t> </a:t>
            </a:r>
            <a:r>
              <a:rPr lang="en-US" b="0" i="0" kern="1200" dirty="0" smtClean="0">
                <a:solidFill>
                  <a:schemeClr val="tx1"/>
                </a:solidFill>
                <a:effectLst/>
              </a:rPr>
              <a:t>through</a:t>
            </a:r>
            <a:r>
              <a:rPr lang="en-US" b="0" i="0" kern="1200" baseline="0" dirty="0" smtClean="0">
                <a:solidFill>
                  <a:schemeClr val="tx1"/>
                </a:solidFill>
                <a:effectLst/>
              </a:rPr>
              <a:t> sixth grade</a:t>
            </a:r>
            <a:r>
              <a:rPr lang="en-US" b="0" i="0" kern="1200" dirty="0" smtClean="0">
                <a:solidFill>
                  <a:schemeClr val="tx1"/>
                </a:solidFill>
                <a:effectLst/>
              </a:rPr>
              <a:t>.</a:t>
            </a:r>
            <a:r>
              <a:rPr lang="en-US" b="0" i="0" kern="1200" baseline="0" dirty="0" smtClean="0">
                <a:solidFill>
                  <a:schemeClr val="tx1"/>
                </a:solidFill>
                <a:effectLst/>
              </a:rPr>
              <a:t> </a:t>
            </a:r>
            <a:r>
              <a:rPr lang="en-US" b="0" i="0" kern="1200" dirty="0" smtClean="0">
                <a:solidFill>
                  <a:schemeClr val="tx1"/>
                </a:solidFill>
                <a:effectLst/>
              </a:rPr>
              <a:t>English learner data is collected for 60 language groups;</a:t>
            </a:r>
            <a:r>
              <a:rPr lang="en-US" b="0" i="0" kern="1200" baseline="0" dirty="0" smtClean="0">
                <a:solidFill>
                  <a:schemeClr val="tx1"/>
                </a:solidFill>
                <a:effectLst/>
              </a:rPr>
              <a:t> however,</a:t>
            </a:r>
            <a:r>
              <a:rPr lang="en-US" b="0" i="0" kern="1200" dirty="0" smtClean="0">
                <a:solidFill>
                  <a:schemeClr val="tx1"/>
                </a:solidFill>
                <a:effectLst/>
              </a:rPr>
              <a:t> 94 percent speak one of the top ten languages in the state:</a:t>
            </a:r>
          </a:p>
          <a:p>
            <a:pPr marL="171450" indent="-171450">
              <a:spcBef>
                <a:spcPts val="0"/>
              </a:spcBef>
              <a:buFont typeface="Arial" panose="020B0604020202020204" pitchFamily="34" charset="0"/>
              <a:buChar char="•"/>
            </a:pPr>
            <a:r>
              <a:rPr lang="en-US" dirty="0" smtClean="0">
                <a:effectLst/>
              </a:rPr>
              <a:t>Spanish  83.7%</a:t>
            </a:r>
          </a:p>
          <a:p>
            <a:pPr marL="171450" indent="-171450">
              <a:spcBef>
                <a:spcPts val="0"/>
              </a:spcBef>
              <a:buFont typeface="Arial" panose="020B0604020202020204" pitchFamily="34" charset="0"/>
              <a:buChar char="•"/>
            </a:pPr>
            <a:r>
              <a:rPr lang="en-US" dirty="0" smtClean="0">
                <a:effectLst/>
              </a:rPr>
              <a:t>Vietnamese  2.3%</a:t>
            </a:r>
          </a:p>
          <a:p>
            <a:pPr marL="171450" indent="-171450">
              <a:spcBef>
                <a:spcPts val="0"/>
              </a:spcBef>
              <a:buFont typeface="Arial" panose="020B0604020202020204" pitchFamily="34" charset="0"/>
              <a:buChar char="•"/>
            </a:pPr>
            <a:r>
              <a:rPr lang="en-US" dirty="0" smtClean="0">
                <a:effectLst/>
              </a:rPr>
              <a:t>Filipino (Filipino or Tagalog)</a:t>
            </a:r>
            <a:r>
              <a:rPr lang="en-US" baseline="0" dirty="0" smtClean="0">
                <a:effectLst/>
              </a:rPr>
              <a:t>  </a:t>
            </a:r>
            <a:r>
              <a:rPr lang="en-US" dirty="0" smtClean="0">
                <a:effectLst/>
              </a:rPr>
              <a:t>1.4%</a:t>
            </a:r>
          </a:p>
          <a:p>
            <a:pPr marL="171450" indent="-171450">
              <a:spcBef>
                <a:spcPts val="0"/>
              </a:spcBef>
              <a:buFont typeface="Arial" panose="020B0604020202020204" pitchFamily="34" charset="0"/>
              <a:buChar char="•"/>
            </a:pPr>
            <a:r>
              <a:rPr lang="en-US" dirty="0" smtClean="0">
                <a:effectLst/>
              </a:rPr>
              <a:t>Mandarin (Putonghua) </a:t>
            </a:r>
            <a:r>
              <a:rPr lang="en-US" baseline="0" dirty="0" smtClean="0">
                <a:effectLst/>
              </a:rPr>
              <a:t> </a:t>
            </a:r>
            <a:r>
              <a:rPr lang="en-US" dirty="0" smtClean="0">
                <a:effectLst/>
              </a:rPr>
              <a:t>1.4%</a:t>
            </a:r>
          </a:p>
          <a:p>
            <a:pPr marL="171450" indent="-171450">
              <a:spcBef>
                <a:spcPts val="0"/>
              </a:spcBef>
              <a:buFont typeface="Arial" panose="020B0604020202020204" pitchFamily="34" charset="0"/>
              <a:buChar char="•"/>
            </a:pPr>
            <a:r>
              <a:rPr lang="en-US" dirty="0" smtClean="0">
                <a:effectLst/>
              </a:rPr>
              <a:t>Cantonese  1.3%</a:t>
            </a:r>
          </a:p>
          <a:p>
            <a:pPr marL="171450" indent="-171450">
              <a:spcBef>
                <a:spcPts val="0"/>
              </a:spcBef>
              <a:buFont typeface="Arial" panose="020B0604020202020204" pitchFamily="34" charset="0"/>
              <a:buChar char="•"/>
            </a:pPr>
            <a:r>
              <a:rPr lang="en-US" dirty="0" smtClean="0">
                <a:effectLst/>
              </a:rPr>
              <a:t>Arabic  1.2%</a:t>
            </a:r>
          </a:p>
          <a:p>
            <a:pPr marL="171450" indent="-171450">
              <a:spcBef>
                <a:spcPts val="0"/>
              </a:spcBef>
              <a:buFont typeface="Arial" panose="020B0604020202020204" pitchFamily="34" charset="0"/>
              <a:buChar char="•"/>
            </a:pPr>
            <a:r>
              <a:rPr lang="en-US" dirty="0" smtClean="0">
                <a:effectLst/>
              </a:rPr>
              <a:t>Hmong  0.9%</a:t>
            </a:r>
          </a:p>
          <a:p>
            <a:pPr marL="171450" indent="-171450">
              <a:spcBef>
                <a:spcPts val="0"/>
              </a:spcBef>
              <a:buFont typeface="Arial" panose="020B0604020202020204" pitchFamily="34" charset="0"/>
              <a:buChar char="•"/>
            </a:pPr>
            <a:r>
              <a:rPr lang="en-US" dirty="0" smtClean="0">
                <a:effectLst/>
              </a:rPr>
              <a:t>Korean  0.8%</a:t>
            </a:r>
          </a:p>
          <a:p>
            <a:pPr marL="171450" indent="-171450">
              <a:spcBef>
                <a:spcPts val="0"/>
              </a:spcBef>
              <a:buFont typeface="Arial" panose="020B0604020202020204" pitchFamily="34" charset="0"/>
              <a:buChar char="•"/>
            </a:pPr>
            <a:r>
              <a:rPr lang="en-US" dirty="0" smtClean="0">
                <a:effectLst/>
              </a:rPr>
              <a:t>Punjabi  0.7%</a:t>
            </a:r>
          </a:p>
          <a:p>
            <a:pPr marL="171450" indent="-171450">
              <a:spcBef>
                <a:spcPts val="0"/>
              </a:spcBef>
              <a:buFont typeface="Arial" panose="020B0604020202020204" pitchFamily="34" charset="0"/>
              <a:buChar char="•"/>
            </a:pPr>
            <a:r>
              <a:rPr lang="en-US" dirty="0" smtClean="0">
                <a:effectLst/>
              </a:rPr>
              <a:t>Russian  0.6%</a:t>
            </a:r>
          </a:p>
          <a:p>
            <a:pPr marL="0" marR="0" indent="0" algn="l" defTabSz="457200" rtl="0" eaLnBrk="0" fontAlgn="base" latinLnBrk="0" hangingPunct="0">
              <a:lnSpc>
                <a:spcPct val="100000"/>
              </a:lnSpc>
              <a:spcBef>
                <a:spcPts val="0"/>
              </a:spcBef>
              <a:spcAft>
                <a:spcPct val="0"/>
              </a:spcAft>
              <a:buClrTx/>
              <a:buSzTx/>
              <a:buFont typeface="Arial" panose="020B0604020202020204" pitchFamily="34" charset="0"/>
              <a:buNone/>
              <a:tabLst/>
              <a:defRPr/>
            </a:pPr>
            <a:endParaRPr lang="en-US" b="0" i="0" kern="1200" baseline="0" dirty="0" smtClean="0">
              <a:solidFill>
                <a:schemeClr val="tx1"/>
              </a:solidFill>
              <a:effectLst/>
            </a:endParaRPr>
          </a:p>
          <a:p>
            <a:pPr marL="0" marR="0" indent="0" algn="l" defTabSz="4572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b="1" i="0" kern="1200" baseline="0" dirty="0" smtClean="0">
                <a:solidFill>
                  <a:schemeClr val="tx1"/>
                </a:solidFill>
                <a:effectLst/>
              </a:rPr>
              <a:t>Extra Notes:</a:t>
            </a:r>
          </a:p>
          <a:p>
            <a:pPr marL="0" marR="0" indent="0" algn="l" defTabSz="4572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b="0" i="0" kern="1200" baseline="0" dirty="0" smtClean="0">
                <a:solidFill>
                  <a:schemeClr val="tx1"/>
                </a:solidFill>
                <a:effectLst/>
              </a:rPr>
              <a:t>After reviewing the data above, ask teachers to share the approximate percentage of </a:t>
            </a:r>
            <a:r>
              <a:rPr lang="en-US" dirty="0" smtClean="0"/>
              <a:t>English Language leaners</a:t>
            </a:r>
            <a:r>
              <a:rPr lang="en-US" b="0" i="0" kern="1200" baseline="0" dirty="0" smtClean="0">
                <a:solidFill>
                  <a:schemeClr val="tx1"/>
                </a:solidFill>
                <a:effectLst/>
              </a:rPr>
              <a:t> in their class and the language groups represented.</a:t>
            </a:r>
            <a:endParaRPr lang="en-US" b="0" i="0" kern="1200" dirty="0" smtClean="0">
              <a:solidFill>
                <a:schemeClr val="tx1"/>
              </a:solidFill>
              <a:effectLst/>
            </a:endParaRPr>
          </a:p>
          <a:p>
            <a:pPr marL="0" indent="0">
              <a:spcBef>
                <a:spcPts val="0"/>
              </a:spcBef>
              <a:buFont typeface="Arial" panose="020B0604020202020204" pitchFamily="34" charset="0"/>
              <a:buNone/>
            </a:pPr>
            <a:endParaRPr lang="en-US" b="0" i="0" kern="1200" dirty="0" smtClean="0">
              <a:solidFill>
                <a:schemeClr val="tx1"/>
              </a:solidFill>
              <a:effectLst/>
            </a:endParaRPr>
          </a:p>
          <a:p>
            <a:endParaRPr lang="en-US" dirty="0" smtClean="0"/>
          </a:p>
          <a:p>
            <a:r>
              <a:rPr lang="en-US" dirty="0" smtClean="0"/>
              <a:t>Source: CDE (2016).</a:t>
            </a:r>
            <a:r>
              <a:rPr lang="en-US" baseline="0" dirty="0" smtClean="0"/>
              <a:t>  Facts about EL in CA—</a:t>
            </a:r>
            <a:r>
              <a:rPr lang="en-US" baseline="0" dirty="0" err="1" smtClean="0"/>
              <a:t>CalEdFacts</a:t>
            </a:r>
            <a:r>
              <a:rPr lang="en-US" baseline="0" dirty="0" smtClean="0"/>
              <a:t>.  Retrieved from </a:t>
            </a:r>
            <a:r>
              <a:rPr lang="en-US" dirty="0" smtClean="0"/>
              <a:t>http://</a:t>
            </a:r>
            <a:r>
              <a:rPr lang="en-US" dirty="0" err="1" smtClean="0"/>
              <a:t>www.cde.ca.gov</a:t>
            </a:r>
            <a:r>
              <a:rPr lang="en-US" dirty="0" smtClean="0"/>
              <a:t>/ds/</a:t>
            </a:r>
            <a:r>
              <a:rPr lang="en-US" dirty="0" err="1" smtClean="0"/>
              <a:t>sd</a:t>
            </a:r>
            <a:r>
              <a:rPr lang="en-US" dirty="0" smtClean="0"/>
              <a:t>/</a:t>
            </a:r>
            <a:r>
              <a:rPr lang="en-US" dirty="0" err="1" smtClean="0"/>
              <a:t>cb</a:t>
            </a:r>
            <a:r>
              <a:rPr lang="en-US" dirty="0" smtClean="0"/>
              <a:t>/</a:t>
            </a:r>
            <a:r>
              <a:rPr lang="en-US" dirty="0" err="1" smtClean="0"/>
              <a:t>cefelfacts.asp</a:t>
            </a:r>
            <a:r>
              <a:rPr lang="en-US" dirty="0" smtClean="0"/>
              <a:t>. </a:t>
            </a:r>
            <a:endParaRPr lang="en-US" dirty="0"/>
          </a:p>
        </p:txBody>
      </p:sp>
      <p:sp>
        <p:nvSpPr>
          <p:cNvPr id="52228"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ゴシック" charset="0"/>
                <a:cs typeface="MS Pゴシック" charset="0"/>
              </a:defRPr>
            </a:lvl1pPr>
            <a:lvl2pPr marL="37931725" indent="-37474525" eaLnBrk="0" hangingPunct="0">
              <a:defRPr sz="2400">
                <a:solidFill>
                  <a:schemeClr val="tx1"/>
                </a:solidFill>
                <a:latin typeface="Arial" charset="0"/>
                <a:ea typeface="MS Pゴシック" charset="0"/>
                <a:cs typeface="MS Pゴシック" charset="0"/>
              </a:defRPr>
            </a:lvl2pPr>
            <a:lvl3pPr eaLnBrk="0" hangingPunct="0">
              <a:defRPr sz="2400">
                <a:solidFill>
                  <a:schemeClr val="tx1"/>
                </a:solidFill>
                <a:latin typeface="Arial" charset="0"/>
                <a:ea typeface="MS Pゴシック" charset="0"/>
                <a:cs typeface="MS Pゴシック" charset="0"/>
              </a:defRPr>
            </a:lvl3pPr>
            <a:lvl4pPr eaLnBrk="0" hangingPunct="0">
              <a:defRPr sz="2400">
                <a:solidFill>
                  <a:schemeClr val="tx1"/>
                </a:solidFill>
                <a:latin typeface="Arial" charset="0"/>
                <a:ea typeface="MS Pゴシック" charset="0"/>
                <a:cs typeface="MS Pゴシック" charset="0"/>
              </a:defRPr>
            </a:lvl4pPr>
            <a:lvl5pPr eaLnBrk="0" hangingPunct="0">
              <a:defRPr sz="2400">
                <a:solidFill>
                  <a:schemeClr val="tx1"/>
                </a:solidFill>
                <a:latin typeface="Arial"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Arial"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Arial"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Arial"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Arial" charset="0"/>
                <a:ea typeface="MS Pゴシック" charset="0"/>
                <a:cs typeface="MS Pゴシック" charset="0"/>
              </a:defRPr>
            </a:lvl9pPr>
          </a:lstStyle>
          <a:p>
            <a:pPr eaLnBrk="1" hangingPunct="1"/>
            <a:fld id="{E4F11924-8193-3C42-B619-3C543FD47B1F}" type="slidenum">
              <a:rPr lang="en-US" sz="1200">
                <a:ea typeface="ＭＳ Ｐゴシック" charset="0"/>
                <a:cs typeface="ＭＳ Ｐゴシック" charset="0"/>
              </a:rPr>
              <a:pPr eaLnBrk="1" hangingPunct="1"/>
              <a:t>9</a:t>
            </a:fld>
            <a:endParaRPr lang="en-US" sz="1200">
              <a:ea typeface="ＭＳ Ｐゴシック" charset="0"/>
              <a:cs typeface="ＭＳ Ｐゴシック" charset="0"/>
            </a:endParaRPr>
          </a:p>
        </p:txBody>
      </p:sp>
    </p:spTree>
    <p:extLst>
      <p:ext uri="{BB962C8B-B14F-4D97-AF65-F5344CB8AC3E}">
        <p14:creationId xmlns:p14="http://schemas.microsoft.com/office/powerpoint/2010/main" val="204930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fld id="{49AAAA17-FDB8-4EB5-BC5B-09C212FB11BD}" type="slidenum">
              <a:rPr lang="en-US" altLang="en-US"/>
              <a:pPr/>
              <a:t>‹#›</a:t>
            </a:fld>
            <a:endParaRPr lang="en-US" altLang="en-US" dirty="0"/>
          </a:p>
        </p:txBody>
      </p:sp>
    </p:spTree>
    <p:extLst>
      <p:ext uri="{BB962C8B-B14F-4D97-AF65-F5344CB8AC3E}">
        <p14:creationId xmlns:p14="http://schemas.microsoft.com/office/powerpoint/2010/main" val="142033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201500E9-0911-4324-A275-A6532FC7A9FC}" type="slidenum">
              <a:rPr lang="en-US" altLang="en-US"/>
              <a:pPr/>
              <a:t>‹#›</a:t>
            </a:fld>
            <a:endParaRPr lang="en-US" altLang="en-US" dirty="0"/>
          </a:p>
        </p:txBody>
      </p:sp>
    </p:spTree>
    <p:extLst>
      <p:ext uri="{BB962C8B-B14F-4D97-AF65-F5344CB8AC3E}">
        <p14:creationId xmlns:p14="http://schemas.microsoft.com/office/powerpoint/2010/main" val="3143203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F2E57E38-CFB5-4F4B-8175-E954F159CAC7}" type="slidenum">
              <a:rPr lang="en-US" altLang="en-US"/>
              <a:pPr/>
              <a:t>‹#›</a:t>
            </a:fld>
            <a:endParaRPr lang="en-US" altLang="en-US" dirty="0"/>
          </a:p>
        </p:txBody>
      </p:sp>
    </p:spTree>
    <p:extLst>
      <p:ext uri="{BB962C8B-B14F-4D97-AF65-F5344CB8AC3E}">
        <p14:creationId xmlns:p14="http://schemas.microsoft.com/office/powerpoint/2010/main" val="148526311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cs typeface="Arial" panose="020B0604020202020204" pitchFamily="34" charset="0"/>
              </a:defRPr>
            </a:lvl1pPr>
          </a:lstStyle>
          <a:p>
            <a:fld id="{1DF67E9B-77D6-44BD-9ACE-91AD9F7338C4}" type="slidenum">
              <a:rPr lang="en-US" altLang="en-US"/>
              <a:pPr/>
              <a:t>‹#›</a:t>
            </a:fld>
            <a:endParaRPr lang="en-US" altLang="en-US" dirty="0"/>
          </a:p>
        </p:txBody>
      </p:sp>
    </p:spTree>
    <p:extLst>
      <p:ext uri="{BB962C8B-B14F-4D97-AF65-F5344CB8AC3E}">
        <p14:creationId xmlns:p14="http://schemas.microsoft.com/office/powerpoint/2010/main" val="8677035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cs typeface="Arial" panose="020B0604020202020204" pitchFamily="34" charset="0"/>
              </a:defRPr>
            </a:lvl1pPr>
          </a:lstStyle>
          <a:p>
            <a:fld id="{1DF67E9B-77D6-44BD-9ACE-91AD9F7338C4}" type="slidenum">
              <a:rPr lang="en-US" altLang="en-US"/>
              <a:pPr/>
              <a:t>‹#›</a:t>
            </a:fld>
            <a:endParaRPr lang="en-US" altLang="en-US" dirty="0"/>
          </a:p>
        </p:txBody>
      </p:sp>
    </p:spTree>
    <p:extLst>
      <p:ext uri="{BB962C8B-B14F-4D97-AF65-F5344CB8AC3E}">
        <p14:creationId xmlns:p14="http://schemas.microsoft.com/office/powerpoint/2010/main" val="1482536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fld id="{580F5CF7-8C0F-4D29-B715-0EA1A661ECDD}" type="slidenum">
              <a:rPr lang="en-US" altLang="en-US"/>
              <a:pPr/>
              <a:t>‹#›</a:t>
            </a:fld>
            <a:endParaRPr lang="en-US" altLang="en-US" dirty="0"/>
          </a:p>
        </p:txBody>
      </p:sp>
    </p:spTree>
    <p:extLst>
      <p:ext uri="{BB962C8B-B14F-4D97-AF65-F5344CB8AC3E}">
        <p14:creationId xmlns:p14="http://schemas.microsoft.com/office/powerpoint/2010/main" val="3185739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CCA21AD4-B3CD-4633-9887-9E447C49F907}" type="slidenum">
              <a:rPr lang="en-US" altLang="en-US"/>
              <a:pPr/>
              <a:t>‹#›</a:t>
            </a:fld>
            <a:endParaRPr lang="en-US" altLang="en-US" dirty="0"/>
          </a:p>
        </p:txBody>
      </p:sp>
    </p:spTree>
    <p:extLst>
      <p:ext uri="{BB962C8B-B14F-4D97-AF65-F5344CB8AC3E}">
        <p14:creationId xmlns:p14="http://schemas.microsoft.com/office/powerpoint/2010/main" val="4194258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fld id="{5953079B-7398-4422-AD9E-75657CF6666B}" type="slidenum">
              <a:rPr lang="en-US" altLang="en-US"/>
              <a:pPr/>
              <a:t>‹#›</a:t>
            </a:fld>
            <a:endParaRPr lang="en-US" altLang="en-US" dirty="0"/>
          </a:p>
        </p:txBody>
      </p:sp>
    </p:spTree>
    <p:extLst>
      <p:ext uri="{BB962C8B-B14F-4D97-AF65-F5344CB8AC3E}">
        <p14:creationId xmlns:p14="http://schemas.microsoft.com/office/powerpoint/2010/main" val="161071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fld id="{6AE998C0-B894-4E03-93C4-4A7044B9DB46}" type="slidenum">
              <a:rPr lang="en-US" altLang="en-US"/>
              <a:pPr/>
              <a:t>‹#›</a:t>
            </a:fld>
            <a:endParaRPr lang="en-US" altLang="en-US" dirty="0"/>
          </a:p>
        </p:txBody>
      </p:sp>
    </p:spTree>
    <p:extLst>
      <p:ext uri="{BB962C8B-B14F-4D97-AF65-F5344CB8AC3E}">
        <p14:creationId xmlns:p14="http://schemas.microsoft.com/office/powerpoint/2010/main" val="1354593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fld id="{0BF75D80-8FF6-48A8-A954-B4F573F482AF}" type="slidenum">
              <a:rPr lang="en-US" altLang="en-US"/>
              <a:pPr/>
              <a:t>‹#›</a:t>
            </a:fld>
            <a:endParaRPr lang="en-US" altLang="en-US" dirty="0"/>
          </a:p>
        </p:txBody>
      </p:sp>
    </p:spTree>
    <p:extLst>
      <p:ext uri="{BB962C8B-B14F-4D97-AF65-F5344CB8AC3E}">
        <p14:creationId xmlns:p14="http://schemas.microsoft.com/office/powerpoint/2010/main" val="1932196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fld id="{63E7B099-500E-4E96-B864-44289216F31E}" type="slidenum">
              <a:rPr lang="en-US" altLang="en-US"/>
              <a:pPr/>
              <a:t>‹#›</a:t>
            </a:fld>
            <a:endParaRPr lang="en-US" altLang="en-US" dirty="0"/>
          </a:p>
        </p:txBody>
      </p:sp>
    </p:spTree>
    <p:extLst>
      <p:ext uri="{BB962C8B-B14F-4D97-AF65-F5344CB8AC3E}">
        <p14:creationId xmlns:p14="http://schemas.microsoft.com/office/powerpoint/2010/main" val="278636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7BF583F8-3E0E-4B2C-8C07-596A1EA1CD7C}" type="slidenum">
              <a:rPr lang="en-US" altLang="en-US"/>
              <a:pPr/>
              <a:t>‹#›</a:t>
            </a:fld>
            <a:endParaRPr lang="en-US" altLang="en-US" dirty="0"/>
          </a:p>
        </p:txBody>
      </p:sp>
    </p:spTree>
    <p:extLst>
      <p:ext uri="{BB962C8B-B14F-4D97-AF65-F5344CB8AC3E}">
        <p14:creationId xmlns:p14="http://schemas.microsoft.com/office/powerpoint/2010/main" val="1208831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5E2A38DE-7728-4B9C-A46E-23C4A5FE32E5}" type="slidenum">
              <a:rPr lang="en-US" altLang="en-US"/>
              <a:pPr/>
              <a:t>‹#›</a:t>
            </a:fld>
            <a:endParaRPr lang="en-US" altLang="en-US" dirty="0"/>
          </a:p>
        </p:txBody>
      </p:sp>
    </p:spTree>
    <p:extLst>
      <p:ext uri="{BB962C8B-B14F-4D97-AF65-F5344CB8AC3E}">
        <p14:creationId xmlns:p14="http://schemas.microsoft.com/office/powerpoint/2010/main" val="3523061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20416789-8C83-4FBA-886E-147D1859241E}" type="slidenum">
              <a:rPr lang="en-US" altLang="en-US"/>
              <a:pPr/>
              <a:t>‹#›</a:t>
            </a:fld>
            <a:endParaRPr lang="en-US" altLang="en-US" dirty="0"/>
          </a:p>
        </p:txBody>
      </p:sp>
    </p:spTree>
    <p:extLst>
      <p:ext uri="{BB962C8B-B14F-4D97-AF65-F5344CB8AC3E}">
        <p14:creationId xmlns:p14="http://schemas.microsoft.com/office/powerpoint/2010/main" val="1762240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4DB3ED60-29D0-4FE4-A0F4-CF8375A95044}" type="slidenum">
              <a:rPr lang="en-US" altLang="en-US"/>
              <a:pPr/>
              <a:t>‹#›</a:t>
            </a:fld>
            <a:endParaRPr lang="en-US" altLang="en-US" dirty="0"/>
          </a:p>
        </p:txBody>
      </p:sp>
    </p:spTree>
    <p:extLst>
      <p:ext uri="{BB962C8B-B14F-4D97-AF65-F5344CB8AC3E}">
        <p14:creationId xmlns:p14="http://schemas.microsoft.com/office/powerpoint/2010/main" val="2487588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BE321BF5-E4C8-4DFA-A690-86CD76B8F7D9}" type="slidenum">
              <a:rPr lang="en-US" altLang="en-US"/>
              <a:pPr/>
              <a:t>‹#›</a:t>
            </a:fld>
            <a:endParaRPr lang="en-US" altLang="en-US" dirty="0"/>
          </a:p>
        </p:txBody>
      </p:sp>
    </p:spTree>
    <p:extLst>
      <p:ext uri="{BB962C8B-B14F-4D97-AF65-F5344CB8AC3E}">
        <p14:creationId xmlns:p14="http://schemas.microsoft.com/office/powerpoint/2010/main" val="107408026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E4D11536-76F9-4888-AECB-C599A6F2CB71}" type="slidenum">
              <a:rPr lang="en-US" altLang="en-US"/>
              <a:pPr/>
              <a:t>‹#›</a:t>
            </a:fld>
            <a:endParaRPr lang="en-US" altLang="en-US" dirty="0"/>
          </a:p>
        </p:txBody>
      </p:sp>
    </p:spTree>
    <p:extLst>
      <p:ext uri="{BB962C8B-B14F-4D97-AF65-F5344CB8AC3E}">
        <p14:creationId xmlns:p14="http://schemas.microsoft.com/office/powerpoint/2010/main" val="295125937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cs typeface="Arial" panose="020B0604020202020204" pitchFamily="34" charset="0"/>
              </a:defRPr>
            </a:lvl1pPr>
          </a:lstStyle>
          <a:p>
            <a:fld id="{1DF67E9B-77D6-44BD-9ACE-91AD9F7338C4}" type="slidenum">
              <a:rPr lang="en-US" altLang="en-US"/>
              <a:pPr/>
              <a:t>‹#›</a:t>
            </a:fld>
            <a:endParaRPr lang="en-US" altLang="en-US" dirty="0"/>
          </a:p>
        </p:txBody>
      </p:sp>
    </p:spTree>
    <p:extLst>
      <p:ext uri="{BB962C8B-B14F-4D97-AF65-F5344CB8AC3E}">
        <p14:creationId xmlns:p14="http://schemas.microsoft.com/office/powerpoint/2010/main" val="119218213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fld id="{3CDA576C-DA18-42E8-93D8-A2289FD59900}" type="slidenum">
              <a:rPr lang="en-US" altLang="en-US"/>
              <a:pPr/>
              <a:t>‹#›</a:t>
            </a:fld>
            <a:endParaRPr lang="en-US" altLang="en-US" dirty="0"/>
          </a:p>
        </p:txBody>
      </p:sp>
    </p:spTree>
    <p:extLst>
      <p:ext uri="{BB962C8B-B14F-4D97-AF65-F5344CB8AC3E}">
        <p14:creationId xmlns:p14="http://schemas.microsoft.com/office/powerpoint/2010/main" val="1618297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panose="020B0604020202020204" pitchFamily="34" charset="0"/>
              </a:defRPr>
            </a:lvl1pPr>
          </a:lstStyle>
          <a:p>
            <a:endParaRPr lang="en-US" altLang="en-US" dirty="0"/>
          </a:p>
        </p:txBody>
      </p:sp>
      <p:sp>
        <p:nvSpPr>
          <p:cNvPr id="5" name="Footer Placeholder 4"/>
          <p:cNvSpPr>
            <a:spLocks noGrp="1"/>
          </p:cNvSpPr>
          <p:nvPr>
            <p:ph type="ftr" sz="quarter" idx="11"/>
          </p:nvPr>
        </p:nvSpPr>
        <p:spPr>
          <a:xfrm>
            <a:off x="457200" y="6356350"/>
            <a:ext cx="8229600" cy="365125"/>
          </a:xfrm>
          <a:prstGeom prst="rect">
            <a:avLst/>
          </a:prstGeom>
        </p:spPr>
        <p:txBody>
          <a:bodyPr/>
          <a:lstStyle>
            <a:lvl1pPr eaLnBrk="1" hangingPunct="1">
              <a:defRPr>
                <a:latin typeface="Arial" pitchFamily="-83" charset="0"/>
                <a:ea typeface="Arial" pitchFamily="-83" charset="0"/>
                <a:cs typeface="Arial" pitchFamily="-83"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E4F76FE-E913-4EE8-9488-C511D295C4FB}" type="slidenum">
              <a:rPr lang="en-US" altLang="en-US"/>
              <a:pPr/>
              <a:t>‹#›</a:t>
            </a:fld>
            <a:endParaRPr lang="en-US" altLang="en-US" dirty="0"/>
          </a:p>
        </p:txBody>
      </p:sp>
    </p:spTree>
    <p:extLst>
      <p:ext uri="{BB962C8B-B14F-4D97-AF65-F5344CB8AC3E}">
        <p14:creationId xmlns:p14="http://schemas.microsoft.com/office/powerpoint/2010/main" val="232956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fld id="{6D834E98-EC7A-49FC-8E3D-090CB4323F32}" type="slidenum">
              <a:rPr lang="en-US" altLang="en-US"/>
              <a:pPr/>
              <a:t>‹#›</a:t>
            </a:fld>
            <a:endParaRPr lang="en-US" altLang="en-US" dirty="0"/>
          </a:p>
        </p:txBody>
      </p:sp>
    </p:spTree>
    <p:extLst>
      <p:ext uri="{BB962C8B-B14F-4D97-AF65-F5344CB8AC3E}">
        <p14:creationId xmlns:p14="http://schemas.microsoft.com/office/powerpoint/2010/main" val="205577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fld id="{9AE7D25E-5024-4110-B41E-573C9F4E44E4}" type="slidenum">
              <a:rPr lang="en-US" altLang="en-US"/>
              <a:pPr/>
              <a:t>‹#›</a:t>
            </a:fld>
            <a:endParaRPr lang="en-US" altLang="en-US" dirty="0"/>
          </a:p>
        </p:txBody>
      </p:sp>
    </p:spTree>
    <p:extLst>
      <p:ext uri="{BB962C8B-B14F-4D97-AF65-F5344CB8AC3E}">
        <p14:creationId xmlns:p14="http://schemas.microsoft.com/office/powerpoint/2010/main" val="2634457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fld id="{A44E5E89-F2FF-4919-899B-15CAB52D7619}" type="slidenum">
              <a:rPr lang="en-US" altLang="en-US"/>
              <a:pPr/>
              <a:t>‹#›</a:t>
            </a:fld>
            <a:endParaRPr lang="en-US" altLang="en-US" dirty="0"/>
          </a:p>
        </p:txBody>
      </p:sp>
    </p:spTree>
    <p:extLst>
      <p:ext uri="{BB962C8B-B14F-4D97-AF65-F5344CB8AC3E}">
        <p14:creationId xmlns:p14="http://schemas.microsoft.com/office/powerpoint/2010/main" val="210335006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fld id="{6D923E4E-FB37-4065-96CD-4E22E4299DB1}" type="slidenum">
              <a:rPr lang="en-US" altLang="en-US"/>
              <a:pPr/>
              <a:t>‹#›</a:t>
            </a:fld>
            <a:endParaRPr lang="en-US" altLang="en-US" dirty="0"/>
          </a:p>
        </p:txBody>
      </p:sp>
    </p:spTree>
    <p:extLst>
      <p:ext uri="{BB962C8B-B14F-4D97-AF65-F5344CB8AC3E}">
        <p14:creationId xmlns:p14="http://schemas.microsoft.com/office/powerpoint/2010/main" val="2819680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fld id="{1F206696-5447-4F83-B72F-24574BA37AD4}" type="slidenum">
              <a:rPr lang="en-US" altLang="en-US"/>
              <a:pPr/>
              <a:t>‹#›</a:t>
            </a:fld>
            <a:endParaRPr lang="en-US" altLang="en-US" dirty="0"/>
          </a:p>
        </p:txBody>
      </p:sp>
    </p:spTree>
    <p:extLst>
      <p:ext uri="{BB962C8B-B14F-4D97-AF65-F5344CB8AC3E}">
        <p14:creationId xmlns:p14="http://schemas.microsoft.com/office/powerpoint/2010/main" val="36027677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0689DCBB-51A9-41DD-A7D2-993758F356B9}" type="slidenum">
              <a:rPr lang="en-US" altLang="en-US"/>
              <a:pPr/>
              <a:t>‹#›</a:t>
            </a:fld>
            <a:endParaRPr lang="en-US" altLang="en-US" dirty="0"/>
          </a:p>
        </p:txBody>
      </p:sp>
    </p:spTree>
    <p:extLst>
      <p:ext uri="{BB962C8B-B14F-4D97-AF65-F5344CB8AC3E}">
        <p14:creationId xmlns:p14="http://schemas.microsoft.com/office/powerpoint/2010/main" val="2043556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DA155234-4CDC-4E3F-B190-545BC26D600B}" type="slidenum">
              <a:rPr lang="en-US" altLang="en-US"/>
              <a:pPr/>
              <a:t>‹#›</a:t>
            </a:fld>
            <a:endParaRPr lang="en-US" altLang="en-US" dirty="0"/>
          </a:p>
        </p:txBody>
      </p:sp>
    </p:spTree>
    <p:extLst>
      <p:ext uri="{BB962C8B-B14F-4D97-AF65-F5344CB8AC3E}">
        <p14:creationId xmlns:p14="http://schemas.microsoft.com/office/powerpoint/2010/main" val="3899095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740CD793-2380-4220-80E9-91F6303B9CCE}" type="slidenum">
              <a:rPr lang="en-US" altLang="en-US"/>
              <a:pPr/>
              <a:t>‹#›</a:t>
            </a:fld>
            <a:endParaRPr lang="en-US" altLang="en-US" dirty="0"/>
          </a:p>
        </p:txBody>
      </p:sp>
    </p:spTree>
    <p:extLst>
      <p:ext uri="{BB962C8B-B14F-4D97-AF65-F5344CB8AC3E}">
        <p14:creationId xmlns:p14="http://schemas.microsoft.com/office/powerpoint/2010/main" val="1120752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E1469E8D-8FDF-4606-9A74-BFB001DA4D38}" type="slidenum">
              <a:rPr lang="en-US" altLang="en-US"/>
              <a:pPr/>
              <a:t>‹#›</a:t>
            </a:fld>
            <a:endParaRPr lang="en-US" altLang="en-US" dirty="0"/>
          </a:p>
        </p:txBody>
      </p:sp>
    </p:spTree>
    <p:extLst>
      <p:ext uri="{BB962C8B-B14F-4D97-AF65-F5344CB8AC3E}">
        <p14:creationId xmlns:p14="http://schemas.microsoft.com/office/powerpoint/2010/main" val="1053193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B97DAB39-9895-4103-9616-96926E0C4E17}" type="slidenum">
              <a:rPr lang="en-US" altLang="en-US"/>
              <a:pPr/>
              <a:t>‹#›</a:t>
            </a:fld>
            <a:endParaRPr lang="en-US" altLang="en-US" dirty="0"/>
          </a:p>
        </p:txBody>
      </p:sp>
    </p:spTree>
    <p:extLst>
      <p:ext uri="{BB962C8B-B14F-4D97-AF65-F5344CB8AC3E}">
        <p14:creationId xmlns:p14="http://schemas.microsoft.com/office/powerpoint/2010/main" val="278321283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cs typeface="Arial" panose="020B0604020202020204" pitchFamily="34" charset="0"/>
              </a:defRPr>
            </a:lvl1pPr>
          </a:lstStyle>
          <a:p>
            <a:fld id="{1DF67E9B-77D6-44BD-9ACE-91AD9F7338C4}" type="slidenum">
              <a:rPr lang="en-US" altLang="en-US"/>
              <a:pPr/>
              <a:t>‹#›</a:t>
            </a:fld>
            <a:endParaRPr lang="en-US" altLang="en-US" dirty="0"/>
          </a:p>
        </p:txBody>
      </p:sp>
    </p:spTree>
    <p:extLst>
      <p:ext uri="{BB962C8B-B14F-4D97-AF65-F5344CB8AC3E}">
        <p14:creationId xmlns:p14="http://schemas.microsoft.com/office/powerpoint/2010/main" val="368471822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1039305"/>
          </a:xfrm>
        </p:spPr>
        <p:txBody>
          <a:bodyPr/>
          <a:lstStyle/>
          <a:p>
            <a:pPr lvl="0"/>
            <a:r>
              <a:rPr lang="en-US" dirty="0" smtClean="0"/>
              <a:t>Click to edit Master text styles</a:t>
            </a:r>
          </a:p>
        </p:txBody>
      </p:sp>
      <p:sp>
        <p:nvSpPr>
          <p:cNvPr id="7" name="Content Placeholder 2"/>
          <p:cNvSpPr>
            <a:spLocks noGrp="1"/>
          </p:cNvSpPr>
          <p:nvPr>
            <p:ph sz="quarter" idx="10"/>
          </p:nvPr>
        </p:nvSpPr>
        <p:spPr>
          <a:xfrm>
            <a:off x="4648200" y="1611198"/>
            <a:ext cx="4038600" cy="1039305"/>
          </a:xfrm>
        </p:spPr>
        <p:txBody>
          <a:bodyPr/>
          <a:lstStyle/>
          <a:p>
            <a:pPr lvl="0"/>
            <a:r>
              <a:rPr lang="en-US" dirty="0" smtClean="0"/>
              <a:t>Click to edit Master text styles</a:t>
            </a:r>
          </a:p>
        </p:txBody>
      </p:sp>
      <p:sp>
        <p:nvSpPr>
          <p:cNvPr id="8" name="Content Placeholder 2"/>
          <p:cNvSpPr>
            <a:spLocks noGrp="1"/>
          </p:cNvSpPr>
          <p:nvPr>
            <p:ph sz="quarter" idx="11"/>
          </p:nvPr>
        </p:nvSpPr>
        <p:spPr>
          <a:xfrm>
            <a:off x="457200" y="2791905"/>
            <a:ext cx="4038600" cy="1039305"/>
          </a:xfrm>
        </p:spPr>
        <p:txBody>
          <a:bodyPr/>
          <a:lstStyle/>
          <a:p>
            <a:pPr lvl="0"/>
            <a:r>
              <a:rPr lang="en-US" dirty="0" smtClean="0"/>
              <a:t>Click to edit Master text styles</a:t>
            </a:r>
          </a:p>
        </p:txBody>
      </p:sp>
      <p:sp>
        <p:nvSpPr>
          <p:cNvPr id="9" name="Content Placeholder 2"/>
          <p:cNvSpPr>
            <a:spLocks noGrp="1"/>
          </p:cNvSpPr>
          <p:nvPr>
            <p:ph sz="quarter" idx="12"/>
          </p:nvPr>
        </p:nvSpPr>
        <p:spPr>
          <a:xfrm>
            <a:off x="4648200" y="2812330"/>
            <a:ext cx="4038600" cy="1039305"/>
          </a:xfrm>
        </p:spPr>
        <p:txBody>
          <a:bodyPr/>
          <a:lstStyle/>
          <a:p>
            <a:pPr lvl="0"/>
            <a:r>
              <a:rPr lang="en-US" dirty="0" smtClean="0"/>
              <a:t>Click to edit Master text styles</a:t>
            </a:r>
          </a:p>
        </p:txBody>
      </p:sp>
      <p:sp>
        <p:nvSpPr>
          <p:cNvPr id="10" name="Content Placeholder 2"/>
          <p:cNvSpPr>
            <a:spLocks noGrp="1"/>
          </p:cNvSpPr>
          <p:nvPr>
            <p:ph sz="quarter" idx="13"/>
          </p:nvPr>
        </p:nvSpPr>
        <p:spPr>
          <a:xfrm>
            <a:off x="457200" y="3983610"/>
            <a:ext cx="4038600" cy="1039305"/>
          </a:xfrm>
        </p:spPr>
        <p:txBody>
          <a:bodyPr/>
          <a:lstStyle/>
          <a:p>
            <a:pPr lvl="0"/>
            <a:r>
              <a:rPr lang="en-US" dirty="0" smtClean="0"/>
              <a:t>Click to edit Master text styles</a:t>
            </a:r>
          </a:p>
        </p:txBody>
      </p:sp>
      <p:sp>
        <p:nvSpPr>
          <p:cNvPr id="11" name="Content Placeholder 2"/>
          <p:cNvSpPr>
            <a:spLocks noGrp="1"/>
          </p:cNvSpPr>
          <p:nvPr>
            <p:ph sz="quarter" idx="14"/>
          </p:nvPr>
        </p:nvSpPr>
        <p:spPr>
          <a:xfrm>
            <a:off x="4648200" y="4013462"/>
            <a:ext cx="4038600" cy="1039305"/>
          </a:xfrm>
        </p:spPr>
        <p:txBody>
          <a:bodyPr/>
          <a:lstStyle/>
          <a:p>
            <a:pPr lvl="0"/>
            <a:r>
              <a:rPr lang="en-US" dirty="0" smtClean="0"/>
              <a:t>Click to edit Master text styles</a:t>
            </a:r>
          </a:p>
        </p:txBody>
      </p:sp>
      <p:sp>
        <p:nvSpPr>
          <p:cNvPr id="12" name="Content Placeholder 2"/>
          <p:cNvSpPr>
            <a:spLocks noGrp="1"/>
          </p:cNvSpPr>
          <p:nvPr>
            <p:ph sz="quarter" idx="15"/>
          </p:nvPr>
        </p:nvSpPr>
        <p:spPr>
          <a:xfrm>
            <a:off x="457200" y="5259371"/>
            <a:ext cx="4038600" cy="1039305"/>
          </a:xfrm>
        </p:spPr>
        <p:txBody>
          <a:bodyPr/>
          <a:lstStyle/>
          <a:p>
            <a:pPr lvl="0"/>
            <a:r>
              <a:rPr lang="en-US" dirty="0" smtClean="0"/>
              <a:t>Click to edit Master text styles</a:t>
            </a:r>
          </a:p>
        </p:txBody>
      </p:sp>
      <p:sp>
        <p:nvSpPr>
          <p:cNvPr id="13" name="Content Placeholder 2"/>
          <p:cNvSpPr>
            <a:spLocks noGrp="1"/>
          </p:cNvSpPr>
          <p:nvPr>
            <p:ph sz="quarter" idx="16"/>
          </p:nvPr>
        </p:nvSpPr>
        <p:spPr>
          <a:xfrm>
            <a:off x="4648200" y="5279796"/>
            <a:ext cx="4038600" cy="1039305"/>
          </a:xfrm>
        </p:spPr>
        <p:txBody>
          <a:bodyPr/>
          <a:lstStyle/>
          <a:p>
            <a:pPr lvl="0"/>
            <a:r>
              <a:rPr lang="en-US" dirty="0" smtClean="0"/>
              <a:t>Click to edit Master text styles</a:t>
            </a:r>
          </a:p>
        </p:txBody>
      </p:sp>
      <p:sp>
        <p:nvSpPr>
          <p:cNvPr id="14" name="Content Placeholder 2"/>
          <p:cNvSpPr>
            <a:spLocks noGrp="1"/>
          </p:cNvSpPr>
          <p:nvPr>
            <p:ph sz="quarter" idx="17"/>
          </p:nvPr>
        </p:nvSpPr>
        <p:spPr>
          <a:xfrm>
            <a:off x="457200" y="6319101"/>
            <a:ext cx="4038600" cy="538899"/>
          </a:xfrm>
        </p:spPr>
        <p:txBody>
          <a:bodyPr/>
          <a:lstStyle/>
          <a:p>
            <a:pPr lvl="0"/>
            <a:r>
              <a:rPr lang="en-US" dirty="0" smtClean="0"/>
              <a:t>Click to edit Master text styles</a:t>
            </a:r>
          </a:p>
        </p:txBody>
      </p:sp>
      <p:sp>
        <p:nvSpPr>
          <p:cNvPr id="15" name="Content Placeholder 2"/>
          <p:cNvSpPr>
            <a:spLocks noGrp="1"/>
          </p:cNvSpPr>
          <p:nvPr>
            <p:ph sz="quarter" idx="18"/>
          </p:nvPr>
        </p:nvSpPr>
        <p:spPr>
          <a:xfrm>
            <a:off x="4648200" y="6338347"/>
            <a:ext cx="4038600" cy="1039305"/>
          </a:xfrm>
        </p:spPr>
        <p:txBody>
          <a:bodyPr/>
          <a:lstStyle/>
          <a:p>
            <a:pPr lvl="0"/>
            <a:r>
              <a:rPr lang="en-US" dirty="0" smtClean="0"/>
              <a:t>Click to edit Master text styles</a:t>
            </a:r>
          </a:p>
        </p:txBody>
      </p:sp>
      <p:sp>
        <p:nvSpPr>
          <p:cNvPr id="16"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cs typeface="Arial" panose="020B0604020202020204" pitchFamily="34" charset="0"/>
              </a:defRPr>
            </a:lvl1pPr>
          </a:lstStyle>
          <a:p>
            <a:fld id="{1DF67E9B-77D6-44BD-9ACE-91AD9F7338C4}" type="slidenum">
              <a:rPr lang="en-US" altLang="en-US"/>
              <a:pPr/>
              <a:t>‹#›</a:t>
            </a:fld>
            <a:endParaRPr lang="en-US" altLang="en-US" dirty="0"/>
          </a:p>
        </p:txBody>
      </p:sp>
    </p:spTree>
    <p:extLst>
      <p:ext uri="{BB962C8B-B14F-4D97-AF65-F5344CB8AC3E}">
        <p14:creationId xmlns:p14="http://schemas.microsoft.com/office/powerpoint/2010/main" val="48147750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cs typeface="Arial" panose="020B0604020202020204" pitchFamily="34" charset="0"/>
              </a:defRPr>
            </a:lvl1pPr>
          </a:lstStyle>
          <a:p>
            <a:fld id="{1DF67E9B-77D6-44BD-9ACE-91AD9F7338C4}" type="slidenum">
              <a:rPr lang="en-US" altLang="en-US"/>
              <a:pPr/>
              <a:t>‹#›</a:t>
            </a:fld>
            <a:endParaRPr lang="en-US" altLang="en-US" dirty="0"/>
          </a:p>
        </p:txBody>
      </p:sp>
    </p:spTree>
    <p:extLst>
      <p:ext uri="{BB962C8B-B14F-4D97-AF65-F5344CB8AC3E}">
        <p14:creationId xmlns:p14="http://schemas.microsoft.com/office/powerpoint/2010/main" val="29632294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fld id="{FCCD4C73-F94D-482C-9D48-349968E853D5}" type="slidenum">
              <a:rPr lang="en-US" altLang="en-US"/>
              <a:pPr/>
              <a:t>‹#›</a:t>
            </a:fld>
            <a:endParaRPr lang="en-US" altLang="en-US" dirty="0"/>
          </a:p>
        </p:txBody>
      </p:sp>
    </p:spTree>
    <p:extLst>
      <p:ext uri="{BB962C8B-B14F-4D97-AF65-F5344CB8AC3E}">
        <p14:creationId xmlns:p14="http://schemas.microsoft.com/office/powerpoint/2010/main" val="312752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fld id="{2BE68345-1B66-4722-A6C9-E5F1986DE884}" type="slidenum">
              <a:rPr lang="en-US" altLang="en-US"/>
              <a:pPr/>
              <a:t>‹#›</a:t>
            </a:fld>
            <a:endParaRPr lang="en-US" altLang="en-US" dirty="0"/>
          </a:p>
        </p:txBody>
      </p:sp>
    </p:spTree>
    <p:extLst>
      <p:ext uri="{BB962C8B-B14F-4D97-AF65-F5344CB8AC3E}">
        <p14:creationId xmlns:p14="http://schemas.microsoft.com/office/powerpoint/2010/main" val="3271184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fld id="{137D07DD-07BA-4B10-BF04-F7CCC27A1F2F}" type="slidenum">
              <a:rPr lang="en-US" altLang="en-US"/>
              <a:pPr/>
              <a:t>‹#›</a:t>
            </a:fld>
            <a:endParaRPr lang="en-US" altLang="en-US" dirty="0"/>
          </a:p>
        </p:txBody>
      </p:sp>
    </p:spTree>
    <p:extLst>
      <p:ext uri="{BB962C8B-B14F-4D97-AF65-F5344CB8AC3E}">
        <p14:creationId xmlns:p14="http://schemas.microsoft.com/office/powerpoint/2010/main" val="370717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E74138FE-B525-467A-B63D-1B920D1B7D58}" type="slidenum">
              <a:rPr lang="en-US" altLang="en-US"/>
              <a:pPr/>
              <a:t>‹#›</a:t>
            </a:fld>
            <a:endParaRPr lang="en-US" altLang="en-US" dirty="0"/>
          </a:p>
        </p:txBody>
      </p:sp>
    </p:spTree>
    <p:extLst>
      <p:ext uri="{BB962C8B-B14F-4D97-AF65-F5344CB8AC3E}">
        <p14:creationId xmlns:p14="http://schemas.microsoft.com/office/powerpoint/2010/main" val="4647034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F0DD9B7E-AC38-4102-A666-016ED6BF440A}" type="slidenum">
              <a:rPr lang="en-US" altLang="en-US"/>
              <a:pPr/>
              <a:t>‹#›</a:t>
            </a:fld>
            <a:endParaRPr lang="en-US" altLang="en-US" dirty="0"/>
          </a:p>
        </p:txBody>
      </p:sp>
    </p:spTree>
    <p:extLst>
      <p:ext uri="{BB962C8B-B14F-4D97-AF65-F5344CB8AC3E}">
        <p14:creationId xmlns:p14="http://schemas.microsoft.com/office/powerpoint/2010/main" val="3157539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AF069220-B3E8-4758-9E19-67A10BFDA090}" type="slidenum">
              <a:rPr lang="en-US" altLang="en-US"/>
              <a:pPr/>
              <a:t>‹#›</a:t>
            </a:fld>
            <a:endParaRPr lang="en-US" altLang="en-US" dirty="0"/>
          </a:p>
        </p:txBody>
      </p:sp>
    </p:spTree>
    <p:extLst>
      <p:ext uri="{BB962C8B-B14F-4D97-AF65-F5344CB8AC3E}">
        <p14:creationId xmlns:p14="http://schemas.microsoft.com/office/powerpoint/2010/main" val="3722170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81BDFF">
            <a:alpha val="69803"/>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cs typeface="Arial" panose="020B0604020202020204" pitchFamily="34" charset="0"/>
              </a:defRPr>
            </a:lvl1pPr>
          </a:lstStyle>
          <a:p>
            <a:fld id="{1DF67E9B-77D6-44BD-9ACE-91AD9F7338C4}" type="slidenum">
              <a:rPr lang="en-US" altLang="en-US"/>
              <a:pPr/>
              <a:t>‹#›</a:t>
            </a:fld>
            <a:endParaRPr lang="en-US" altLang="en-US" dirty="0"/>
          </a:p>
        </p:txBody>
      </p:sp>
      <p:sp>
        <p:nvSpPr>
          <p:cNvPr id="1029" name="Rectangle 5"/>
          <p:cNvSpPr>
            <a:spLocks noChangeArrowheads="1"/>
          </p:cNvSpPr>
          <p:nvPr userDrawn="1"/>
        </p:nvSpPr>
        <p:spPr bwMode="auto">
          <a:xfrm>
            <a:off x="739775" y="6623522"/>
            <a:ext cx="840422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a:t>
            </a:r>
            <a:r>
              <a:rPr lang="en-US" altLang="en-US" sz="900" dirty="0" smtClean="0"/>
              <a:t>with </a:t>
            </a:r>
            <a:r>
              <a:rPr lang="en-US" altLang="en-US" sz="900" dirty="0"/>
              <a:t>the </a:t>
            </a:r>
            <a:r>
              <a:rPr lang="en-US" altLang="en-US" sz="900" dirty="0" smtClean="0"/>
              <a:t>Wested </a:t>
            </a:r>
            <a:r>
              <a:rPr lang="en-US" altLang="en-US" sz="900" dirty="0"/>
              <a:t>Center for Child &amp; Family Studies, California Preschool Instructional </a:t>
            </a:r>
            <a:r>
              <a:rPr lang="en-US" altLang="en-US" sz="900" dirty="0" smtClean="0"/>
              <a:t>Network. (04/2016) </a:t>
            </a:r>
            <a:endParaRPr lang="en-US" altLang="en-US" sz="900" dirty="0"/>
          </a:p>
        </p:txBody>
      </p:sp>
      <p:pic>
        <p:nvPicPr>
          <p:cNvPr id="1030" name="Picture 6" descr="cpincolorlist.JP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0" y="6124575"/>
            <a:ext cx="739775"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 id="2147484747" r:id="rId12"/>
    <p:sldLayoutId id="2147484749" r:id="rId13"/>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81BDFF">
            <a:alpha val="69803"/>
          </a:srgbClr>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cs typeface="Arial" panose="020B0604020202020204" pitchFamily="34" charset="0"/>
              </a:defRPr>
            </a:lvl1pPr>
          </a:lstStyle>
          <a:p>
            <a:fld id="{0E4EF394-3668-487C-8B95-0E2F9CAE1DBD}" type="slidenum">
              <a:rPr lang="en-US" altLang="en-US"/>
              <a:pPr/>
              <a:t>‹#›</a:t>
            </a:fld>
            <a:endParaRPr lang="en-US" altLang="en-US" dirty="0"/>
          </a:p>
        </p:txBody>
      </p:sp>
      <p:sp>
        <p:nvSpPr>
          <p:cNvPr id="13317" name="Rectangle 5"/>
          <p:cNvSpPr>
            <a:spLocks noChangeArrowheads="1"/>
          </p:cNvSpPr>
          <p:nvPr userDrawn="1"/>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a:t>
            </a:r>
            <a:r>
              <a:rPr lang="en-US" altLang="en-US" sz="900" dirty="0" smtClean="0"/>
              <a:t>with </a:t>
            </a:r>
            <a:r>
              <a:rPr lang="en-US" altLang="en-US" sz="900" dirty="0"/>
              <a:t>the </a:t>
            </a:r>
            <a:r>
              <a:rPr lang="en-US" altLang="en-US" sz="900" dirty="0" smtClean="0"/>
              <a:t>Wested </a:t>
            </a:r>
            <a:r>
              <a:rPr lang="en-US" altLang="en-US" sz="900" dirty="0"/>
              <a:t>Center for Child &amp; Family Studies, California Preschool Instructional </a:t>
            </a:r>
            <a:r>
              <a:rPr lang="en-US" altLang="en-US" sz="900" dirty="0" smtClean="0"/>
              <a:t>Network (CPIN).  </a:t>
            </a:r>
            <a:r>
              <a:rPr lang="en-US" altLang="en-US" sz="900" dirty="0"/>
              <a:t>(</a:t>
            </a:r>
            <a:r>
              <a:rPr lang="en-US" altLang="en-US" sz="900" dirty="0" smtClean="0"/>
              <a:t>04/2016) </a:t>
            </a:r>
            <a:endParaRPr lang="en-US" altLang="en-US" sz="900" dirty="0"/>
          </a:p>
        </p:txBody>
      </p:sp>
    </p:spTree>
  </p:cSld>
  <p:clrMap bg1="lt1" tx1="dk1" bg2="lt2" tx2="dk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 id="2147484750" r:id="rId12"/>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81BDFF">
            <a:alpha val="70979"/>
          </a:srgbClr>
        </a:solidFill>
        <a:effectLst/>
      </p:bgPr>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cs typeface="Arial" panose="020B0604020202020204" pitchFamily="34" charset="0"/>
              </a:defRPr>
            </a:lvl1pPr>
          </a:lstStyle>
          <a:p>
            <a:fld id="{4B53C49B-3A1E-4DFF-81A5-627325D5A56C}"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4737" r:id="rId1"/>
    <p:sldLayoutId id="2147484751"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 id="2147484752" r:id="rId12"/>
    <p:sldLayoutId id="2147484753" r:id="rId13"/>
    <p:sldLayoutId id="2147484754" r:id="rId14"/>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microsoft.com/office/2007/relationships/hdphoto" Target="../media/hdphoto1.wdp"/><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cde.ca.gov/sp/cd/re/documents/preschoollf.pdf" TargetMode="External"/><Relationship Id="rId7" Type="http://schemas.openxmlformats.org/officeDocument/2006/relationships/hyperlink" Target="http://www.cde.ca.gov/be/st/ss/documents/finalelaccssstandards.pdf" TargetMode="External"/><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hyperlink" Target="http://www.drdpk.org/docs/DRDPK2015FULL081214v5.pdf" TargetMode="External"/><Relationship Id="rId4" Type="http://schemas.openxmlformats.org/officeDocument/2006/relationships/image" Target="../media/image22.jpe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hyperlink" Target="http://www.cde.ca.gov/sp/cd/re/documents/preschoollf.pdf" TargetMode="External"/><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hyperlink" Target="http://www.cde.ca.gov/sp/cd/re/documents/preschoollf.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30.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hyperlink" Target="http://www.cde.ca.gov/sp/cd/re/documents/psframeworkkvol1.pdf" TargetMode="External"/><Relationship Id="rId2" Type="http://schemas.openxmlformats.org/officeDocument/2006/relationships/notesSlide" Target="../notesSlides/notesSlide29.xml"/><Relationship Id="rId1" Type="http://schemas.openxmlformats.org/officeDocument/2006/relationships/slideLayout" Target="../slideLayouts/slideLayout39.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hyperlink" Target="https://allaboutyoungchildren.org"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cde.ca.gov/sp/cd/re/documents/psframeworkkvol1.pdf"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jpeg"/><Relationship Id="rId17" Type="http://schemas.openxmlformats.org/officeDocument/2006/relationships/image" Target="../media/image12.JPG"/><Relationship Id="rId2" Type="http://schemas.openxmlformats.org/officeDocument/2006/relationships/notesSlide" Target="../notesSlides/notesSlide4.xml"/><Relationship Id="rId16"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6.png"/><Relationship Id="rId5" Type="http://schemas.openxmlformats.org/officeDocument/2006/relationships/diagramQuickStyle" Target="../diagrams/quickStyle1.xml"/><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image" Target="../media/image4.png"/><Relationship Id="rId1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www.cde.ca.gov/sp/cd/ce/documents/dllresearchpapers.pdf"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www.cde.ca.gov/sp/cd/re/documents/psalignment.pdf" TargetMode="External"/><Relationship Id="rId4" Type="http://schemas.openxmlformats.org/officeDocument/2006/relationships/hyperlink" Target="http://www.cde.ca.gov/sp/cd/re/documents/psenglearnersed2.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cde.ca.gov/sp/cd/ce/documents/dllresearchpapers.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FA5"/>
        </a:solidFill>
        <a:effectLst/>
      </p:bgPr>
    </p:bg>
    <p:spTree>
      <p:nvGrpSpPr>
        <p:cNvPr id="1" name=""/>
        <p:cNvGrpSpPr/>
        <p:nvPr/>
      </p:nvGrpSpPr>
      <p:grpSpPr>
        <a:xfrm>
          <a:off x="0" y="0"/>
          <a:ext cx="0" cy="0"/>
          <a:chOff x="0" y="0"/>
          <a:chExt cx="0" cy="0"/>
        </a:xfrm>
      </p:grpSpPr>
      <p:sp>
        <p:nvSpPr>
          <p:cNvPr id="34819" name="Rectangle 4"/>
          <p:cNvSpPr>
            <a:spLocks noGrp="1" noChangeArrowheads="1"/>
          </p:cNvSpPr>
          <p:nvPr>
            <p:ph type="ctrTitle"/>
          </p:nvPr>
        </p:nvSpPr>
        <p:spPr>
          <a:xfrm>
            <a:off x="0" y="365125"/>
            <a:ext cx="3165988" cy="6492875"/>
          </a:xfrm>
          <a:solidFill>
            <a:srgbClr val="004FA5"/>
          </a:solidFill>
        </p:spPr>
        <p:txBody>
          <a:bodyPr anchor="t" anchorCtr="0"/>
          <a:lstStyle/>
          <a:p>
            <a:pPr eaLnBrk="1" hangingPunct="1">
              <a:defRPr/>
            </a:pPr>
            <a:r>
              <a:rPr lang="en-US" sz="3600" dirty="0">
                <a:solidFill>
                  <a:schemeClr val="bg1"/>
                </a:solidFill>
                <a:effectLst>
                  <a:outerShdw blurRad="38100" dist="38100" dir="2700000" algn="tl">
                    <a:srgbClr val="000000">
                      <a:alpha val="43137"/>
                    </a:srgbClr>
                  </a:outerShdw>
                </a:effectLst>
              </a:rPr>
              <a:t>English-Language Development </a:t>
            </a:r>
            <a:r>
              <a:rPr lang="en-US" sz="3600" dirty="0" smtClean="0">
                <a:solidFill>
                  <a:schemeClr val="bg1"/>
                </a:solidFill>
                <a:effectLst>
                  <a:outerShdw blurRad="38100" dist="38100" dir="2700000" algn="tl">
                    <a:srgbClr val="000000">
                      <a:alpha val="43137"/>
                    </a:srgbClr>
                  </a:outerShdw>
                </a:effectLst>
              </a:rPr>
              <a:t/>
            </a:r>
            <a:br>
              <a:rPr lang="en-US" sz="3600" dirty="0" smtClean="0">
                <a:solidFill>
                  <a:schemeClr val="bg1"/>
                </a:solidFill>
                <a:effectLst>
                  <a:outerShdw blurRad="38100" dist="38100" dir="2700000" algn="tl">
                    <a:srgbClr val="000000">
                      <a:alpha val="43137"/>
                    </a:srgbClr>
                  </a:outerShdw>
                </a:effectLst>
              </a:rPr>
            </a:br>
            <a:r>
              <a:rPr lang="en-US" sz="3600" dirty="0">
                <a:solidFill>
                  <a:schemeClr val="bg1"/>
                </a:solidFill>
                <a:effectLst>
                  <a:outerShdw blurRad="38100" dist="38100" dir="2700000" algn="tl">
                    <a:srgbClr val="000000">
                      <a:alpha val="43137"/>
                    </a:srgbClr>
                  </a:outerShdw>
                </a:effectLst>
              </a:rPr>
              <a:t/>
            </a:r>
            <a:br>
              <a:rPr lang="en-US" sz="3600" dirty="0">
                <a:solidFill>
                  <a:schemeClr val="bg1"/>
                </a:solidFill>
                <a:effectLst>
                  <a:outerShdw blurRad="38100" dist="38100" dir="2700000" algn="tl">
                    <a:srgbClr val="000000">
                      <a:alpha val="43137"/>
                    </a:srgbClr>
                  </a:outerShdw>
                </a:effectLst>
              </a:rPr>
            </a:br>
            <a:r>
              <a:rPr lang="en-US" altLang="en-US" sz="3200" b="0" dirty="0" smtClean="0">
                <a:solidFill>
                  <a:schemeClr val="bg1"/>
                </a:solidFill>
                <a:effectLst>
                  <a:outerShdw blurRad="38100" dist="38100" dir="2700000" algn="tl">
                    <a:srgbClr val="000000">
                      <a:alpha val="43137"/>
                    </a:srgbClr>
                  </a:outerShdw>
                </a:effectLst>
              </a:rPr>
              <a:t>California’s Early Learning </a:t>
            </a:r>
            <a:r>
              <a:rPr lang="en-US" altLang="en-US" sz="3200" b="0" dirty="0">
                <a:solidFill>
                  <a:schemeClr val="bg1"/>
                </a:solidFill>
                <a:effectLst>
                  <a:outerShdw blurRad="38100" dist="38100" dir="2700000" algn="tl">
                    <a:srgbClr val="000000">
                      <a:alpha val="43137"/>
                    </a:srgbClr>
                  </a:outerShdw>
                </a:effectLst>
              </a:rPr>
              <a:t>Foundations and </a:t>
            </a:r>
            <a:r>
              <a:rPr lang="en-US" altLang="en-US" sz="3200" b="0" dirty="0" smtClean="0">
                <a:solidFill>
                  <a:schemeClr val="bg1"/>
                </a:solidFill>
                <a:effectLst>
                  <a:outerShdw blurRad="38100" dist="38100" dir="2700000" algn="tl">
                    <a:srgbClr val="000000">
                      <a:alpha val="43137"/>
                    </a:srgbClr>
                  </a:outerShdw>
                </a:effectLst>
              </a:rPr>
              <a:t>Framework: </a:t>
            </a:r>
            <a:r>
              <a:rPr lang="en-US" altLang="en-US" sz="3200" dirty="0" smtClean="0">
                <a:solidFill>
                  <a:schemeClr val="bg1"/>
                </a:solidFill>
                <a:effectLst>
                  <a:outerShdw blurRad="38100" dist="38100" dir="2700000" algn="tl">
                    <a:srgbClr val="000000">
                      <a:alpha val="43137"/>
                    </a:srgbClr>
                  </a:outerShdw>
                </a:effectLst>
              </a:rPr>
              <a:t>Reading </a:t>
            </a:r>
            <a:r>
              <a:rPr lang="en-US" altLang="en-US" sz="3200" dirty="0" err="1" smtClean="0">
                <a:solidFill>
                  <a:schemeClr val="bg1"/>
                </a:solidFill>
                <a:effectLst>
                  <a:outerShdw blurRad="38100" dist="38100" dir="2700000" algn="tl">
                    <a:srgbClr val="000000">
                      <a:alpha val="43137"/>
                    </a:srgbClr>
                  </a:outerShdw>
                </a:effectLst>
              </a:rPr>
              <a:t>Substrand</a:t>
            </a:r>
            <a:endParaRPr lang="en-US" altLang="en-US" sz="3200" dirty="0" smtClean="0">
              <a:solidFill>
                <a:srgbClr val="FFFFFF"/>
              </a:solidFill>
              <a:effectLst>
                <a:outerShdw blurRad="38100" dist="38100" dir="2700000" algn="tl">
                  <a:srgbClr val="000000">
                    <a:alpha val="43137"/>
                  </a:srgbClr>
                </a:outerShdw>
              </a:effectLst>
              <a:ea typeface="ＭＳ Ｐゴシック" panose="020B0600070205080204" pitchFamily="34" charset="-128"/>
            </a:endParaRPr>
          </a:p>
        </p:txBody>
      </p:sp>
      <p:sp>
        <p:nvSpPr>
          <p:cNvPr id="57350" name="Rectangle 10"/>
          <p:cNvSpPr>
            <a:spLocks noChangeArrowheads="1"/>
          </p:cNvSpPr>
          <p:nvPr/>
        </p:nvSpPr>
        <p:spPr bwMode="auto">
          <a:xfrm>
            <a:off x="3429000" y="2643188"/>
            <a:ext cx="1841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30000"/>
              </a:spcBef>
              <a:buFontTx/>
              <a:buNone/>
            </a:pPr>
            <a:endParaRPr lang="en-US" altLang="en-US" sz="1200" i="0" dirty="0"/>
          </a:p>
        </p:txBody>
      </p:sp>
      <p:pic>
        <p:nvPicPr>
          <p:cNvPr id="8" name="Picture 6" descr="cpincolorl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124575"/>
            <a:ext cx="739775"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fld id="{3CDA576C-DA18-42E8-93D8-A2289FD59900}" type="slidenum">
              <a:rPr lang="en-US" altLang="en-US" smtClean="0"/>
              <a:pPr/>
              <a:t>1</a:t>
            </a:fld>
            <a:endParaRPr lang="en-US" altLang="en-US"/>
          </a:p>
        </p:txBody>
      </p:sp>
      <p:pic>
        <p:nvPicPr>
          <p:cNvPr id="11" name="Picture 10"/>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l="23819" t="7284" r="10804" b="17715"/>
          <a:stretch/>
        </p:blipFill>
        <p:spPr>
          <a:xfrm>
            <a:off x="3175819" y="0"/>
            <a:ext cx="5978013" cy="6858000"/>
          </a:xfrm>
          <a:prstGeom prst="rect">
            <a:avLst/>
          </a:prstGeom>
          <a:ln>
            <a:solidFill>
              <a:schemeClr val="tx1"/>
            </a:solidFill>
          </a:ln>
        </p:spPr>
      </p:pic>
      <p:sp>
        <p:nvSpPr>
          <p:cNvPr id="7" name="Rectangle 5"/>
          <p:cNvSpPr>
            <a:spLocks noChangeArrowheads="1"/>
          </p:cNvSpPr>
          <p:nvPr/>
        </p:nvSpPr>
        <p:spPr bwMode="auto">
          <a:xfrm>
            <a:off x="3175819" y="6503551"/>
            <a:ext cx="596818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800" dirty="0">
                <a:solidFill>
                  <a:schemeClr val="bg1"/>
                </a:solidFill>
              </a:rPr>
              <a:t>©</a:t>
            </a:r>
            <a:r>
              <a:rPr lang="en-US" altLang="en-US" sz="800" dirty="0" smtClean="0">
                <a:solidFill>
                  <a:schemeClr val="bg1"/>
                </a:solidFill>
              </a:rPr>
              <a:t>2016 </a:t>
            </a:r>
            <a:r>
              <a:rPr lang="en-US" altLang="en-US" sz="800" dirty="0">
                <a:solidFill>
                  <a:schemeClr val="bg1"/>
                </a:solidFill>
              </a:rPr>
              <a:t>California Department of Education </a:t>
            </a:r>
            <a:r>
              <a:rPr lang="en-US" altLang="en-US" sz="800" dirty="0" smtClean="0">
                <a:solidFill>
                  <a:schemeClr val="bg1"/>
                </a:solidFill>
              </a:rPr>
              <a:t>with </a:t>
            </a:r>
            <a:r>
              <a:rPr lang="en-US" altLang="en-US" sz="800" dirty="0">
                <a:solidFill>
                  <a:schemeClr val="bg1"/>
                </a:solidFill>
              </a:rPr>
              <a:t>the </a:t>
            </a:r>
            <a:r>
              <a:rPr lang="en-US" altLang="en-US" sz="800" dirty="0" err="1">
                <a:solidFill>
                  <a:schemeClr val="bg1"/>
                </a:solidFill>
              </a:rPr>
              <a:t>WestEd</a:t>
            </a:r>
            <a:r>
              <a:rPr lang="en-US" altLang="en-US" sz="800" dirty="0">
                <a:solidFill>
                  <a:schemeClr val="bg1"/>
                </a:solidFill>
              </a:rPr>
              <a:t> Center for Child &amp; Family Studies, </a:t>
            </a:r>
            <a:endParaRPr lang="en-US" altLang="en-US" sz="800" dirty="0" smtClean="0">
              <a:solidFill>
                <a:schemeClr val="bg1"/>
              </a:solidFill>
            </a:endParaRPr>
          </a:p>
          <a:p>
            <a:pPr algn="ctr"/>
            <a:r>
              <a:rPr lang="en-US" altLang="en-US" sz="800" dirty="0" smtClean="0">
                <a:solidFill>
                  <a:schemeClr val="bg1"/>
                </a:solidFill>
              </a:rPr>
              <a:t>California </a:t>
            </a:r>
            <a:r>
              <a:rPr lang="en-US" altLang="en-US" sz="800" dirty="0">
                <a:solidFill>
                  <a:schemeClr val="bg1"/>
                </a:solidFill>
              </a:rPr>
              <a:t>Preschool Instructional </a:t>
            </a:r>
            <a:r>
              <a:rPr lang="en-US" altLang="en-US" sz="800" dirty="0" smtClean="0">
                <a:solidFill>
                  <a:schemeClr val="bg1"/>
                </a:solidFill>
              </a:rPr>
              <a:t>Network.</a:t>
            </a:r>
            <a:r>
              <a:rPr lang="en-US" altLang="en-US" sz="800" baseline="0" dirty="0" smtClean="0">
                <a:solidFill>
                  <a:schemeClr val="bg1"/>
                </a:solidFill>
              </a:rPr>
              <a:t> </a:t>
            </a:r>
            <a:r>
              <a:rPr lang="en-US" altLang="en-US" sz="800" dirty="0" smtClean="0">
                <a:solidFill>
                  <a:schemeClr val="bg1"/>
                </a:solidFill>
              </a:rPr>
              <a:t>(04/2016) </a:t>
            </a:r>
            <a:endParaRPr lang="en-US" altLang="en-US" sz="800" dirty="0">
              <a:solidFill>
                <a:schemeClr val="bg1"/>
              </a:solidFill>
            </a:endParaRPr>
          </a:p>
        </p:txBody>
      </p:sp>
    </p:spTree>
    <p:extLst>
      <p:ext uri="{BB962C8B-B14F-4D97-AF65-F5344CB8AC3E}">
        <p14:creationId xmlns:p14="http://schemas.microsoft.com/office/powerpoint/2010/main" val="2181637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Teacher and children"/>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t="-363"/>
          <a:stretch/>
        </p:blipFill>
        <p:spPr>
          <a:xfrm>
            <a:off x="-35859" y="-17929"/>
            <a:ext cx="9233648" cy="6882915"/>
          </a:xfrm>
        </p:spPr>
      </p:pic>
      <p:sp>
        <p:nvSpPr>
          <p:cNvPr id="53250" name="Rectangle 5"/>
          <p:cNvSpPr>
            <a:spLocks noChangeArrowheads="1"/>
          </p:cNvSpPr>
          <p:nvPr/>
        </p:nvSpPr>
        <p:spPr bwMode="auto">
          <a:xfrm>
            <a:off x="1371600" y="1981200"/>
            <a:ext cx="4572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DA6D2D"/>
              </a:buClr>
              <a:buFont typeface="Wingdings" charset="0"/>
              <a:buNone/>
            </a:pPr>
            <a:endParaRPr lang="en-US" sz="2000" dirty="0"/>
          </a:p>
        </p:txBody>
      </p:sp>
      <p:sp>
        <p:nvSpPr>
          <p:cNvPr id="53252" name="Rectangle 8"/>
          <p:cNvSpPr>
            <a:spLocks noGrp="1" noChangeArrowheads="1"/>
          </p:cNvSpPr>
          <p:nvPr>
            <p:ph type="title"/>
          </p:nvPr>
        </p:nvSpPr>
        <p:spPr>
          <a:xfrm>
            <a:off x="0" y="36037"/>
            <a:ext cx="9112623" cy="694033"/>
          </a:xfrm>
        </p:spPr>
        <p:txBody>
          <a:bodyPr/>
          <a:lstStyle/>
          <a:p>
            <a:r>
              <a:rPr lang="en-US" dirty="0">
                <a:latin typeface="Arial" charset="0"/>
                <a:ea typeface="MS Pゴシック" charset="0"/>
              </a:rPr>
              <a:t>What does this mean for us?</a:t>
            </a:r>
          </a:p>
        </p:txBody>
      </p:sp>
      <p:sp>
        <p:nvSpPr>
          <p:cNvPr id="2" name="Content Placeholder 1"/>
          <p:cNvSpPr>
            <a:spLocks noGrp="1"/>
          </p:cNvSpPr>
          <p:nvPr>
            <p:ph sz="half" idx="1"/>
          </p:nvPr>
        </p:nvSpPr>
        <p:spPr>
          <a:xfrm>
            <a:off x="31377" y="784036"/>
            <a:ext cx="4679576" cy="3057935"/>
          </a:xfrm>
          <a:noFill/>
        </p:spPr>
        <p:txBody>
          <a:bodyPr/>
          <a:lstStyle/>
          <a:p>
            <a:pPr marL="107950" indent="-107950">
              <a:buClr>
                <a:srgbClr val="DA6D2D"/>
              </a:buClr>
              <a:buNone/>
            </a:pPr>
            <a:r>
              <a:rPr lang="en-US" dirty="0" smtClean="0"/>
              <a:t> “…[We] must </a:t>
            </a:r>
            <a:r>
              <a:rPr lang="en-US" dirty="0"/>
              <a:t>take into consideration how young </a:t>
            </a:r>
            <a:r>
              <a:rPr lang="en-US" dirty="0" smtClean="0"/>
              <a:t>children </a:t>
            </a:r>
            <a:r>
              <a:rPr lang="en-US" dirty="0"/>
              <a:t>whose home language is not </a:t>
            </a:r>
            <a:r>
              <a:rPr lang="en-US" dirty="0" smtClean="0"/>
              <a:t>English </a:t>
            </a:r>
            <a:r>
              <a:rPr lang="en-US" dirty="0"/>
              <a:t>negotiate learning in all content and curricular </a:t>
            </a:r>
            <a:r>
              <a:rPr lang="en-US" dirty="0" smtClean="0"/>
              <a:t>areas” </a:t>
            </a:r>
            <a:r>
              <a:rPr lang="en-US" sz="1800" dirty="0" smtClean="0"/>
              <a:t>(PLF 2008,103).</a:t>
            </a:r>
            <a:endParaRPr lang="en-US" sz="1800" dirty="0"/>
          </a:p>
          <a:p>
            <a:endParaRPr lang="en-US" dirty="0"/>
          </a:p>
        </p:txBody>
      </p:sp>
      <p:sp>
        <p:nvSpPr>
          <p:cNvPr id="3" name="Slide Number Placeholder 2"/>
          <p:cNvSpPr>
            <a:spLocks noGrp="1"/>
          </p:cNvSpPr>
          <p:nvPr>
            <p:ph type="sldNum" sz="quarter" idx="10"/>
          </p:nvPr>
        </p:nvSpPr>
        <p:spPr/>
        <p:txBody>
          <a:bodyPr/>
          <a:lstStyle/>
          <a:p>
            <a:fld id="{9AE7D25E-5024-4110-B41E-573C9F4E44E4}" type="slidenum">
              <a:rPr lang="en-US" altLang="en-US" smtClean="0"/>
              <a:pPr/>
              <a:t>10</a:t>
            </a:fld>
            <a:endParaRPr lang="en-US" altLang="en-US"/>
          </a:p>
        </p:txBody>
      </p:sp>
      <p:sp>
        <p:nvSpPr>
          <p:cNvPr id="7" name="Rectangle 5"/>
          <p:cNvSpPr>
            <a:spLocks noChangeArrowheads="1"/>
          </p:cNvSpPr>
          <p:nvPr/>
        </p:nvSpPr>
        <p:spPr bwMode="auto">
          <a:xfrm>
            <a:off x="-35859" y="6623522"/>
            <a:ext cx="917985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(CDE) with the </a:t>
            </a:r>
            <a:r>
              <a:rPr lang="en-US" altLang="en-US" sz="900" dirty="0" err="1"/>
              <a:t>WestEd</a:t>
            </a:r>
            <a:r>
              <a:rPr lang="en-US" altLang="en-US" sz="900" dirty="0"/>
              <a:t> Center for Child &amp; Family Studies, California Preschool Instructional Network (CPIN). </a:t>
            </a:r>
            <a:r>
              <a:rPr lang="en-US" altLang="en-US" sz="900" dirty="0" smtClean="0"/>
              <a:t>(02/2016) </a:t>
            </a:r>
            <a:endParaRPr lang="en-US" altLang="en-US" sz="900" dirty="0"/>
          </a:p>
        </p:txBody>
      </p:sp>
    </p:spTree>
    <p:extLst>
      <p:ext uri="{BB962C8B-B14F-4D97-AF65-F5344CB8AC3E}">
        <p14:creationId xmlns:p14="http://schemas.microsoft.com/office/powerpoint/2010/main" val="2485787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65"/>
            <a:ext cx="4380931" cy="2224585"/>
          </a:xfrm>
        </p:spPr>
        <p:txBody>
          <a:bodyPr/>
          <a:lstStyle/>
          <a:p>
            <a:r>
              <a:rPr lang="en-US" sz="3600" dirty="0" smtClean="0"/>
              <a:t>Recognizing, Valuing, and Respecting</a:t>
            </a:r>
            <a:endParaRPr lang="en-US" sz="3600" dirty="0"/>
          </a:p>
        </p:txBody>
      </p:sp>
      <p:pic>
        <p:nvPicPr>
          <p:cNvPr id="8" name="Content Placeholder 5" descr="DSC_4870.JPG"/>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t="-66"/>
          <a:stretch/>
        </p:blipFill>
        <p:spPr>
          <a:xfrm>
            <a:off x="-40943" y="-3366"/>
            <a:ext cx="4694830" cy="6861365"/>
          </a:xfrm>
          <a:noFill/>
          <a:ln>
            <a:solidFill>
              <a:schemeClr val="tx1"/>
            </a:solidFill>
          </a:ln>
        </p:spPr>
      </p:pic>
      <p:sp>
        <p:nvSpPr>
          <p:cNvPr id="3" name="Content Placeholder 2"/>
          <p:cNvSpPr>
            <a:spLocks noGrp="1"/>
          </p:cNvSpPr>
          <p:nvPr>
            <p:ph sz="half" idx="1"/>
          </p:nvPr>
        </p:nvSpPr>
        <p:spPr>
          <a:xfrm>
            <a:off x="4694830" y="652250"/>
            <a:ext cx="4449170" cy="5339117"/>
          </a:xfrm>
          <a:noFill/>
        </p:spPr>
        <p:txBody>
          <a:bodyPr/>
          <a:lstStyle/>
          <a:p>
            <a:pPr marL="109538" indent="0">
              <a:buNone/>
            </a:pPr>
            <a:r>
              <a:rPr lang="en-US" sz="3600" dirty="0" smtClean="0"/>
              <a:t>“Teachers </a:t>
            </a:r>
            <a:r>
              <a:rPr lang="en-US" sz="3600" dirty="0"/>
              <a:t>of TK students recognize the value of diversity and show </a:t>
            </a:r>
            <a:r>
              <a:rPr lang="en-US" sz="3600" dirty="0" smtClean="0"/>
              <a:t>respect </a:t>
            </a:r>
            <a:r>
              <a:rPr lang="en-US" sz="3600" dirty="0"/>
              <a:t>for each child’s home culture and </a:t>
            </a:r>
            <a:r>
              <a:rPr lang="en-US" sz="3600" dirty="0" smtClean="0"/>
              <a:t>language…”    </a:t>
            </a:r>
            <a:r>
              <a:rPr lang="en-US" sz="1800" dirty="0" smtClean="0"/>
              <a:t>                               (TK Guide 2013, 55).</a:t>
            </a:r>
            <a:endParaRPr lang="en-US" sz="1800" dirty="0"/>
          </a:p>
        </p:txBody>
      </p:sp>
      <p:sp>
        <p:nvSpPr>
          <p:cNvPr id="5" name="Slide Number Placeholder 4"/>
          <p:cNvSpPr>
            <a:spLocks noGrp="1"/>
          </p:cNvSpPr>
          <p:nvPr>
            <p:ph type="sldNum" sz="quarter" idx="10"/>
          </p:nvPr>
        </p:nvSpPr>
        <p:spPr/>
        <p:txBody>
          <a:bodyPr/>
          <a:lstStyle/>
          <a:p>
            <a:fld id="{9AE7D25E-5024-4110-B41E-573C9F4E44E4}" type="slidenum">
              <a:rPr lang="en-US" altLang="en-US" smtClean="0"/>
              <a:pPr/>
              <a:t>11</a:t>
            </a:fld>
            <a:endParaRPr lang="en-US" altLang="en-US" dirty="0"/>
          </a:p>
        </p:txBody>
      </p:sp>
      <p:sp>
        <p:nvSpPr>
          <p:cNvPr id="9" name="Rectangle 5"/>
          <p:cNvSpPr>
            <a:spLocks noChangeArrowheads="1"/>
          </p:cNvSpPr>
          <p:nvPr/>
        </p:nvSpPr>
        <p:spPr bwMode="auto">
          <a:xfrm>
            <a:off x="4653886" y="6482687"/>
            <a:ext cx="4490113" cy="37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a:t>
            </a:r>
            <a:r>
              <a:rPr lang="en-US" altLang="en-US" sz="900" dirty="0" smtClean="0"/>
              <a:t>with </a:t>
            </a:r>
            <a:r>
              <a:rPr lang="en-US" altLang="en-US" sz="900" dirty="0"/>
              <a:t>the </a:t>
            </a:r>
            <a:r>
              <a:rPr lang="en-US" altLang="en-US" sz="900" dirty="0" smtClean="0"/>
              <a:t>Wested </a:t>
            </a:r>
            <a:r>
              <a:rPr lang="en-US" altLang="en-US" sz="900" dirty="0"/>
              <a:t>Center for Child &amp; Family Studies, California Preschool Instructional </a:t>
            </a:r>
            <a:r>
              <a:rPr lang="en-US" altLang="en-US" sz="900" dirty="0" smtClean="0"/>
              <a:t>Network (CPIN).  </a:t>
            </a:r>
            <a:r>
              <a:rPr lang="en-US" altLang="en-US" sz="900" dirty="0"/>
              <a:t>(</a:t>
            </a:r>
            <a:r>
              <a:rPr lang="en-US" altLang="en-US" sz="900" dirty="0" smtClean="0"/>
              <a:t>04/2016) </a:t>
            </a:r>
            <a:endParaRPr lang="en-US" altLang="en-US" sz="900" dirty="0"/>
          </a:p>
        </p:txBody>
      </p:sp>
    </p:spTree>
    <p:extLst>
      <p:ext uri="{BB962C8B-B14F-4D97-AF65-F5344CB8AC3E}">
        <p14:creationId xmlns:p14="http://schemas.microsoft.com/office/powerpoint/2010/main" val="27372851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5400000">
            <a:off x="7039729" y="1540310"/>
            <a:ext cx="1033539" cy="788194"/>
          </a:xfrm>
          <a:prstGeom prst="rightArrow">
            <a:avLst/>
          </a:prstGeom>
          <a:solidFill>
            <a:srgbClr val="9184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5400000">
            <a:off x="3778407" y="1817134"/>
            <a:ext cx="1587186" cy="788194"/>
          </a:xfrm>
          <a:prstGeom prst="rightArrow">
            <a:avLst/>
          </a:prstGeom>
          <a:solidFill>
            <a:srgbClr val="68919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5400000">
            <a:off x="1026319" y="1584722"/>
            <a:ext cx="1122362" cy="788194"/>
          </a:xfrm>
          <a:prstGeom prs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sz="quarter"/>
          </p:nvPr>
        </p:nvSpPr>
        <p:spPr>
          <a:noFill/>
          <a:ln w="38100">
            <a:solidFill>
              <a:schemeClr val="bg1"/>
            </a:solidFill>
          </a:ln>
          <a:effectLst/>
        </p:spPr>
        <p:txBody>
          <a:bodyPr/>
          <a:lstStyle/>
          <a:p>
            <a:pPr lvl="0"/>
            <a:r>
              <a:rPr lang="en-US" dirty="0"/>
              <a:t>Three Guiding Questions</a:t>
            </a:r>
          </a:p>
        </p:txBody>
      </p:sp>
      <p:sp>
        <p:nvSpPr>
          <p:cNvPr id="6" name="Content Placeholder 5"/>
          <p:cNvSpPr>
            <a:spLocks noGrp="1"/>
          </p:cNvSpPr>
          <p:nvPr>
            <p:ph sz="quarter" idx="1"/>
          </p:nvPr>
        </p:nvSpPr>
        <p:spPr>
          <a:xfrm>
            <a:off x="266700" y="2540000"/>
            <a:ext cx="2641600" cy="3416300"/>
          </a:xfrm>
          <a:solidFill>
            <a:schemeClr val="accent4"/>
          </a:solidFill>
          <a:ln w="38100">
            <a:solidFill>
              <a:schemeClr val="lt1">
                <a:hueOff val="0"/>
                <a:satOff val="0"/>
                <a:lumOff val="0"/>
              </a:schemeClr>
            </a:solidFill>
          </a:ln>
        </p:spPr>
        <p:txBody>
          <a:bodyPr anchor="ctr" anchorCtr="0"/>
          <a:lstStyle/>
          <a:p>
            <a:pPr marL="0" lvl="0" indent="0" algn="ctr">
              <a:buNone/>
            </a:pPr>
            <a:r>
              <a:rPr lang="en-US" sz="2400" b="1" dirty="0">
                <a:solidFill>
                  <a:schemeClr val="bg1"/>
                </a:solidFill>
                <a:effectLst>
                  <a:outerShdw blurRad="38100" dist="38100" dir="2700000" algn="tl">
                    <a:srgbClr val="000000">
                      <a:alpha val="43137"/>
                    </a:srgbClr>
                  </a:outerShdw>
                </a:effectLst>
              </a:rPr>
              <a:t>What are the developmental progressions of English-language development for reading?</a:t>
            </a:r>
          </a:p>
          <a:p>
            <a:pPr marL="0" indent="0">
              <a:buNone/>
            </a:pPr>
            <a:endParaRPr lang="en-US" sz="2400" b="1" dirty="0">
              <a:solidFill>
                <a:schemeClr val="bg1"/>
              </a:solidFill>
            </a:endParaRPr>
          </a:p>
        </p:txBody>
      </p:sp>
      <p:sp>
        <p:nvSpPr>
          <p:cNvPr id="7" name="Content Placeholder 6"/>
          <p:cNvSpPr>
            <a:spLocks noGrp="1"/>
          </p:cNvSpPr>
          <p:nvPr>
            <p:ph sz="quarter" idx="2"/>
          </p:nvPr>
        </p:nvSpPr>
        <p:spPr>
          <a:xfrm>
            <a:off x="3251200" y="3035300"/>
            <a:ext cx="2641600" cy="3530600"/>
          </a:xfrm>
          <a:solidFill>
            <a:srgbClr val="689195"/>
          </a:solidFill>
          <a:ln w="38100">
            <a:solidFill>
              <a:schemeClr val="lt1">
                <a:hueOff val="0"/>
                <a:satOff val="0"/>
                <a:lumOff val="0"/>
              </a:schemeClr>
            </a:solidFill>
          </a:ln>
        </p:spPr>
        <p:txBody>
          <a:bodyPr anchor="ctr" anchorCtr="0"/>
          <a:lstStyle/>
          <a:p>
            <a:pPr marL="0" lvl="0" indent="0" algn="ctr">
              <a:buNone/>
            </a:pPr>
            <a:r>
              <a:rPr lang="en-US" sz="2400" b="1" dirty="0">
                <a:solidFill>
                  <a:schemeClr val="bg1"/>
                </a:solidFill>
                <a:effectLst>
                  <a:outerShdw blurRad="38100" dist="38100" dir="2700000" algn="tl">
                    <a:srgbClr val="000000">
                      <a:alpha val="43137"/>
                    </a:srgbClr>
                  </a:outerShdw>
                </a:effectLst>
              </a:rPr>
              <a:t>What are the developmentally appropriate strategies that support English-language development?</a:t>
            </a:r>
          </a:p>
          <a:p>
            <a:pPr marL="0" indent="0">
              <a:buNone/>
            </a:pPr>
            <a:endParaRPr lang="en-US" sz="2400"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sz="quarter" idx="3"/>
          </p:nvPr>
        </p:nvSpPr>
        <p:spPr>
          <a:xfrm>
            <a:off x="6235700" y="2451894"/>
            <a:ext cx="2641600" cy="3504406"/>
          </a:xfrm>
          <a:solidFill>
            <a:srgbClr val="918485"/>
          </a:solidFill>
          <a:ln w="38100">
            <a:solidFill>
              <a:schemeClr val="lt1">
                <a:hueOff val="0"/>
                <a:satOff val="0"/>
                <a:lumOff val="0"/>
              </a:schemeClr>
            </a:solidFill>
          </a:ln>
        </p:spPr>
        <p:txBody>
          <a:bodyPr anchor="ctr" anchorCtr="0"/>
          <a:lstStyle/>
          <a:p>
            <a:pPr marL="0" lvl="0" indent="0" algn="ctr">
              <a:buNone/>
            </a:pPr>
            <a:r>
              <a:rPr lang="en-US" sz="2400" b="1" dirty="0">
                <a:solidFill>
                  <a:schemeClr val="bg1"/>
                </a:solidFill>
                <a:effectLst>
                  <a:outerShdw blurRad="38100" dist="38100" dir="2700000" algn="tl">
                    <a:srgbClr val="000000">
                      <a:alpha val="43137"/>
                    </a:srgbClr>
                  </a:outerShdw>
                </a:effectLst>
              </a:rPr>
              <a:t>How can I incorporate these strategies into my existing classroom?</a:t>
            </a:r>
          </a:p>
          <a:p>
            <a:pPr marL="0" indent="0">
              <a:buNone/>
            </a:pPr>
            <a:endParaRPr lang="en-US" sz="2400" b="1" dirty="0">
              <a:solidFill>
                <a:schemeClr val="bg1"/>
              </a:solidFill>
            </a:endParaRPr>
          </a:p>
        </p:txBody>
      </p:sp>
      <p:sp>
        <p:nvSpPr>
          <p:cNvPr id="4" name="Slide Number Placeholder 3"/>
          <p:cNvSpPr>
            <a:spLocks noGrp="1"/>
          </p:cNvSpPr>
          <p:nvPr>
            <p:ph type="sldNum" sz="quarter" idx="10"/>
          </p:nvPr>
        </p:nvSpPr>
        <p:spPr/>
        <p:txBody>
          <a:bodyPr/>
          <a:lstStyle/>
          <a:p>
            <a:fld id="{BE4F76FE-E913-4EE8-9488-C511D295C4FB}" type="slidenum">
              <a:rPr lang="en-US" altLang="en-US" smtClean="0"/>
              <a:pPr/>
              <a:t>12</a:t>
            </a:fld>
            <a:endParaRPr lang="en-US" altLang="en-US" dirty="0"/>
          </a:p>
        </p:txBody>
      </p:sp>
      <p:sp>
        <p:nvSpPr>
          <p:cNvPr id="16" name="Connector 5"/>
          <p:cNvSpPr/>
          <p:nvPr/>
        </p:nvSpPr>
        <p:spPr>
          <a:xfrm>
            <a:off x="109169" y="1878909"/>
            <a:ext cx="2956663" cy="4738483"/>
          </a:xfrm>
          <a:prstGeom prst="flowChartConnector">
            <a:avLst/>
          </a:prstGeom>
          <a:no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510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p:txBody>
          <a:bodyPr>
            <a:noAutofit/>
          </a:bodyPr>
          <a:lstStyle/>
          <a:p>
            <a:r>
              <a:rPr lang="en-US" dirty="0" smtClean="0"/>
              <a:t>English-Language Development: </a:t>
            </a:r>
            <a:br>
              <a:rPr lang="en-US" dirty="0" smtClean="0"/>
            </a:br>
            <a:r>
              <a:rPr lang="en-US" dirty="0" smtClean="0"/>
              <a:t> Reading</a:t>
            </a:r>
            <a:endParaRPr lang="en-US" dirty="0" smtClean="0">
              <a:solidFill>
                <a:schemeClr val="tx1"/>
              </a:solidFill>
            </a:endParaRPr>
          </a:p>
        </p:txBody>
      </p:sp>
      <p:pic>
        <p:nvPicPr>
          <p:cNvPr id="11" name="Content Placeholder 20">
            <a:hlinkClick r:id="rId3"/>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462516" y="1777342"/>
            <a:ext cx="2627482" cy="3417779"/>
          </a:xfrm>
          <a:prstGeom prst="rect">
            <a:avLst/>
          </a:prstGeom>
          <a:ln>
            <a:solidFill>
              <a:srgbClr val="000000"/>
            </a:solidFill>
          </a:ln>
        </p:spPr>
      </p:pic>
      <p:pic>
        <p:nvPicPr>
          <p:cNvPr id="8" name="Content Placeholder 2">
            <a:hlinkClick r:id="rId5"/>
          </p:cNvPr>
          <p:cNvPicPr>
            <a:picLocks noGrp="1" noChangeAspect="1"/>
          </p:cNvPicPr>
          <p:nvPr>
            <p:ph sz="half" idx="2"/>
          </p:nvPr>
        </p:nvPicPr>
        <p:blipFill>
          <a:blip r:embed="rId6" cstate="email">
            <a:extLst>
              <a:ext uri="{28A0092B-C50C-407E-A947-70E740481C1C}">
                <a14:useLocalDpi xmlns:a14="http://schemas.microsoft.com/office/drawing/2010/main"/>
              </a:ext>
            </a:extLst>
          </a:blip>
          <a:stretch>
            <a:fillRect/>
          </a:stretch>
        </p:blipFill>
        <p:spPr>
          <a:xfrm>
            <a:off x="3522652" y="4055410"/>
            <a:ext cx="3333333" cy="2209524"/>
          </a:xfrm>
          <a:prstGeom prst="rect">
            <a:avLst/>
          </a:prstGeom>
          <a:ln>
            <a:solidFill>
              <a:schemeClr val="tx1"/>
            </a:solidFill>
          </a:ln>
        </p:spPr>
      </p:pic>
      <p:sp>
        <p:nvSpPr>
          <p:cNvPr id="2" name="Slide Number Placeholder 1"/>
          <p:cNvSpPr>
            <a:spLocks noGrp="1"/>
          </p:cNvSpPr>
          <p:nvPr>
            <p:ph type="sldNum" sz="quarter" idx="10"/>
          </p:nvPr>
        </p:nvSpPr>
        <p:spPr>
          <a:prstGeom prst="rect">
            <a:avLst/>
          </a:prstGeom>
        </p:spPr>
        <p:txBody>
          <a:bodyPr/>
          <a:lstStyle/>
          <a:p>
            <a:pPr algn="r"/>
            <a:fld id="{DC4D492A-F7E5-49BD-85E2-4473C7CE2E12}" type="slidenum">
              <a:rPr lang="en-US" altLang="en-US" sz="1200" smtClean="0"/>
              <a:pPr algn="r"/>
              <a:t>13</a:t>
            </a:fld>
            <a:endParaRPr lang="en-US" altLang="en-US" sz="1200" dirty="0"/>
          </a:p>
        </p:txBody>
      </p:sp>
      <p:pic>
        <p:nvPicPr>
          <p:cNvPr id="10" name="Picture 9">
            <a:hlinkClick r:id="rId7"/>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29155" y="1962521"/>
            <a:ext cx="2581921" cy="1801772"/>
          </a:xfrm>
          <a:prstGeom prst="rect">
            <a:avLst/>
          </a:prstGeom>
          <a:ln>
            <a:solidFill>
              <a:schemeClr val="tx1"/>
            </a:solidFill>
          </a:ln>
        </p:spPr>
      </p:pic>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24153" y="1622115"/>
            <a:ext cx="2816497" cy="2186679"/>
          </a:xfrm>
          <a:prstGeom prst="rect">
            <a:avLst/>
          </a:prstGeom>
          <a:ln>
            <a:solidFill>
              <a:schemeClr val="tx1"/>
            </a:solidFill>
          </a:ln>
        </p:spPr>
      </p:pic>
      <p:sp>
        <p:nvSpPr>
          <p:cNvPr id="13" name="Rectangle 5"/>
          <p:cNvSpPr>
            <a:spLocks noChangeArrowheads="1"/>
          </p:cNvSpPr>
          <p:nvPr/>
        </p:nvSpPr>
        <p:spPr bwMode="auto">
          <a:xfrm>
            <a:off x="1" y="6607337"/>
            <a:ext cx="91439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a:t>
            </a:r>
            <a:r>
              <a:rPr lang="en-US" altLang="en-US" sz="900" dirty="0" smtClean="0"/>
              <a:t>with </a:t>
            </a:r>
            <a:r>
              <a:rPr lang="en-US" altLang="en-US" sz="900" dirty="0"/>
              <a:t>the </a:t>
            </a:r>
            <a:r>
              <a:rPr lang="en-US" altLang="en-US" sz="900" dirty="0" smtClean="0"/>
              <a:t>Wested </a:t>
            </a:r>
            <a:r>
              <a:rPr lang="en-US" altLang="en-US" sz="900" dirty="0"/>
              <a:t>Center for Child &amp; Family Studies, California Preschool Instructional </a:t>
            </a:r>
            <a:r>
              <a:rPr lang="en-US" altLang="en-US" sz="900" dirty="0" smtClean="0"/>
              <a:t>Network (CPIN).  </a:t>
            </a:r>
            <a:r>
              <a:rPr lang="en-US" altLang="en-US" sz="900" dirty="0"/>
              <a:t>(</a:t>
            </a:r>
            <a:r>
              <a:rPr lang="en-US" altLang="en-US" sz="900" dirty="0" smtClean="0"/>
              <a:t>04/2016) </a:t>
            </a:r>
            <a:endParaRPr lang="en-US" altLang="en-US" sz="900" dirty="0"/>
          </a:p>
        </p:txBody>
      </p:sp>
    </p:spTree>
    <p:extLst>
      <p:ext uri="{BB962C8B-B14F-4D97-AF65-F5344CB8AC3E}">
        <p14:creationId xmlns:p14="http://schemas.microsoft.com/office/powerpoint/2010/main" val="21568096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4757" y="2023227"/>
            <a:ext cx="1820779" cy="367046"/>
          </a:xfrm>
        </p:spPr>
        <p:txBody>
          <a:bodyPr>
            <a:normAutofit fontScale="90000"/>
          </a:bodyPr>
          <a:lstStyle/>
          <a:p>
            <a:pPr defTabSz="914400">
              <a:spcBef>
                <a:spcPts val="0"/>
              </a:spcBef>
              <a:defRPr/>
            </a:pPr>
            <a:r>
              <a:rPr lang="en-US" altLang="en-US" sz="800" dirty="0">
                <a:effectLst>
                  <a:outerShdw blurRad="38100" dist="38100" dir="2700000" algn="tl">
                    <a:srgbClr val="000000">
                      <a:alpha val="43137"/>
                    </a:srgbClr>
                  </a:outerShdw>
                </a:effectLst>
                <a:latin typeface="Arial" charset="0"/>
                <a:ea typeface="Arial" charset="0"/>
                <a:cs typeface="Arial" charset="0"/>
              </a:rPr>
              <a:t/>
            </a:r>
            <a:br>
              <a:rPr lang="en-US" altLang="en-US" sz="800" dirty="0">
                <a:effectLst>
                  <a:outerShdw blurRad="38100" dist="38100" dir="2700000" algn="tl">
                    <a:srgbClr val="000000">
                      <a:alpha val="43137"/>
                    </a:srgbClr>
                  </a:outerShdw>
                </a:effectLst>
                <a:latin typeface="Arial" charset="0"/>
                <a:ea typeface="Arial" charset="0"/>
                <a:cs typeface="Arial" charset="0"/>
              </a:rPr>
            </a:br>
            <a:r>
              <a:rPr lang="en-US" sz="800" dirty="0">
                <a:latin typeface="Arial" charset="0"/>
              </a:rPr>
              <a:t/>
            </a:r>
            <a:br>
              <a:rPr lang="en-US" sz="800" dirty="0">
                <a:latin typeface="Arial" charset="0"/>
              </a:rPr>
            </a:br>
            <a:r>
              <a:rPr lang="en-US" sz="800" dirty="0" smtClean="0">
                <a:latin typeface="Arial" charset="0"/>
              </a:rPr>
              <a:t>Purpose of the Foundations</a:t>
            </a:r>
            <a:endParaRPr lang="en-US" sz="800" dirty="0"/>
          </a:p>
        </p:txBody>
      </p:sp>
      <p:sp>
        <p:nvSpPr>
          <p:cNvPr id="5" name="Content Placeholder 4"/>
          <p:cNvSpPr>
            <a:spLocks noGrp="1"/>
          </p:cNvSpPr>
          <p:nvPr>
            <p:ph sz="half" idx="2"/>
          </p:nvPr>
        </p:nvSpPr>
        <p:spPr>
          <a:xfrm>
            <a:off x="208547" y="567503"/>
            <a:ext cx="4038600" cy="4718469"/>
          </a:xfrm>
        </p:spPr>
        <p:txBody>
          <a:bodyPr/>
          <a:lstStyle/>
          <a:p>
            <a:pPr marL="0" indent="0">
              <a:buNone/>
            </a:pPr>
            <a:r>
              <a:rPr lang="en-US" altLang="en-US" sz="3200" dirty="0">
                <a:latin typeface="Arial" charset="0"/>
                <a:ea typeface="Arial" charset="0"/>
                <a:cs typeface="Arial" charset="0"/>
              </a:rPr>
              <a:t>The purpose of the </a:t>
            </a:r>
            <a:r>
              <a:rPr lang="en-US" altLang="en-US" sz="3200" dirty="0" smtClean="0">
                <a:latin typeface="Arial" charset="0"/>
                <a:ea typeface="Arial" charset="0"/>
                <a:cs typeface="Arial" charset="0"/>
              </a:rPr>
              <a:t>foundations </a:t>
            </a:r>
            <a:r>
              <a:rPr lang="en-US" altLang="en-US" sz="3200" dirty="0">
                <a:latin typeface="Arial" charset="0"/>
                <a:ea typeface="Arial" charset="0"/>
                <a:cs typeface="Arial" charset="0"/>
              </a:rPr>
              <a:t>is to promote a common understanding of young children’</a:t>
            </a:r>
            <a:r>
              <a:rPr lang="en-US" altLang="ja-JP" sz="3200" dirty="0">
                <a:latin typeface="Arial" charset="0"/>
                <a:ea typeface="Arial" charset="0"/>
                <a:cs typeface="Arial" charset="0"/>
              </a:rPr>
              <a:t>s learning and to guide instructional practice. </a:t>
            </a:r>
            <a:r>
              <a:rPr lang="en-US" altLang="en-US" sz="3200" dirty="0">
                <a:effectLst>
                  <a:outerShdw blurRad="38100" dist="38100" dir="2700000" algn="tl">
                    <a:srgbClr val="000000">
                      <a:alpha val="43137"/>
                    </a:srgbClr>
                  </a:outerShdw>
                </a:effectLst>
                <a:latin typeface="Arial" charset="0"/>
                <a:ea typeface="Arial" charset="0"/>
                <a:cs typeface="Arial" charset="0"/>
              </a:rPr>
              <a:t/>
            </a:r>
            <a:br>
              <a:rPr lang="en-US" altLang="en-US" sz="3200" dirty="0">
                <a:effectLst>
                  <a:outerShdw blurRad="38100" dist="38100" dir="2700000" algn="tl">
                    <a:srgbClr val="000000">
                      <a:alpha val="43137"/>
                    </a:srgbClr>
                  </a:outerShdw>
                </a:effectLst>
                <a:latin typeface="Arial" charset="0"/>
                <a:ea typeface="Arial" charset="0"/>
                <a:cs typeface="Arial" charset="0"/>
              </a:rPr>
            </a:br>
            <a:endParaRPr lang="en-US" sz="3200" dirty="0"/>
          </a:p>
        </p:txBody>
      </p:sp>
      <p:pic>
        <p:nvPicPr>
          <p:cNvPr id="7" name="Content Placeholder 20">
            <a:hlinkClick r:id="rId3"/>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4379495" y="567503"/>
            <a:ext cx="4395536" cy="5717631"/>
          </a:xfrm>
          <a:prstGeom prst="rect">
            <a:avLst/>
          </a:prstGeom>
          <a:ln>
            <a:solidFill>
              <a:srgbClr val="000000"/>
            </a:solidFill>
          </a:ln>
        </p:spPr>
      </p:pic>
      <p:sp>
        <p:nvSpPr>
          <p:cNvPr id="6" name="Slide Number Placeholder 5"/>
          <p:cNvSpPr>
            <a:spLocks noGrp="1"/>
          </p:cNvSpPr>
          <p:nvPr>
            <p:ph type="sldNum" sz="quarter" idx="10"/>
          </p:nvPr>
        </p:nvSpPr>
        <p:spPr/>
        <p:txBody>
          <a:bodyPr/>
          <a:lstStyle/>
          <a:p>
            <a:fld id="{FCCD4C73-F94D-482C-9D48-349968E853D5}" type="slidenum">
              <a:rPr lang="en-US" altLang="en-US" smtClean="0"/>
              <a:pPr/>
              <a:t>14</a:t>
            </a:fld>
            <a:endParaRPr lang="en-US" altLang="en-US" dirty="0"/>
          </a:p>
        </p:txBody>
      </p:sp>
    </p:spTree>
    <p:extLst>
      <p:ext uri="{BB962C8B-B14F-4D97-AF65-F5344CB8AC3E}">
        <p14:creationId xmlns:p14="http://schemas.microsoft.com/office/powerpoint/2010/main" val="926648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9944" y="1334612"/>
            <a:ext cx="5718865" cy="5245812"/>
          </a:xfrm>
        </p:spPr>
      </p:pic>
      <p:sp>
        <p:nvSpPr>
          <p:cNvPr id="40962" name="Title 1"/>
          <p:cNvSpPr>
            <a:spLocks noGrp="1"/>
          </p:cNvSpPr>
          <p:nvPr>
            <p:ph type="title"/>
          </p:nvPr>
        </p:nvSpPr>
        <p:spPr/>
        <p:txBody>
          <a:bodyPr/>
          <a:lstStyle/>
          <a:p>
            <a:r>
              <a:rPr lang="en-US" altLang="en-US" sz="2400" dirty="0" smtClean="0"/>
              <a:t>Map of the Foundations</a:t>
            </a:r>
            <a:br>
              <a:rPr lang="en-US" altLang="en-US" sz="2400" dirty="0" smtClean="0"/>
            </a:br>
            <a:r>
              <a:rPr lang="en-US" altLang="en-US" sz="3200" dirty="0" smtClean="0">
                <a:latin typeface="Arial" panose="020B0604020202020204" pitchFamily="34" charset="0"/>
                <a:cs typeface="Arial" panose="020B0604020202020204" pitchFamily="34" charset="0"/>
              </a:rPr>
              <a:t>English-Language Development</a:t>
            </a:r>
          </a:p>
        </p:txBody>
      </p:sp>
      <p:sp>
        <p:nvSpPr>
          <p:cNvPr id="40970" name="Slide Number Placeholder 3"/>
          <p:cNvSpPr>
            <a:spLocks noGrp="1"/>
          </p:cNvSpPr>
          <p:nvPr>
            <p:ph type="sldNum" sz="quarter" idx="10"/>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4A874D2-9FB9-46E0-A4BF-AB5552065D83}" type="slidenum">
              <a:rPr lang="en-US" altLang="en-US" sz="1400"/>
              <a:pPr/>
              <a:t>15</a:t>
            </a:fld>
            <a:endParaRPr lang="en-US" altLang="en-US" sz="1400"/>
          </a:p>
        </p:txBody>
      </p:sp>
      <p:sp>
        <p:nvSpPr>
          <p:cNvPr id="30" name="AutoShape 4"/>
          <p:cNvSpPr>
            <a:spLocks noGrp="1" noChangeArrowheads="1"/>
          </p:cNvSpPr>
          <p:nvPr>
            <p:ph sz="quarter" idx="4294967295"/>
          </p:nvPr>
        </p:nvSpPr>
        <p:spPr>
          <a:xfrm>
            <a:off x="7162800" y="292987"/>
            <a:ext cx="1524000" cy="366713"/>
          </a:xfrm>
          <a:prstGeom prst="wedgeRectCallout">
            <a:avLst>
              <a:gd name="adj1" fmla="val -76614"/>
              <a:gd name="adj2" fmla="val 122456"/>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Domain</a:t>
            </a:r>
          </a:p>
        </p:txBody>
      </p:sp>
      <p:sp>
        <p:nvSpPr>
          <p:cNvPr id="31" name="AutoShape 2"/>
          <p:cNvSpPr>
            <a:spLocks noGrp="1" noChangeArrowheads="1"/>
          </p:cNvSpPr>
          <p:nvPr>
            <p:ph sz="quarter" idx="4294967295"/>
          </p:nvPr>
        </p:nvSpPr>
        <p:spPr>
          <a:xfrm>
            <a:off x="403744" y="1167130"/>
            <a:ext cx="838200" cy="334963"/>
          </a:xfrm>
          <a:prstGeom prst="wedgeRectCallout">
            <a:avLst>
              <a:gd name="adj1" fmla="val 389512"/>
              <a:gd name="adj2" fmla="val 144349"/>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Strand</a:t>
            </a:r>
          </a:p>
        </p:txBody>
      </p:sp>
      <p:sp>
        <p:nvSpPr>
          <p:cNvPr id="32" name="AutoShape 8"/>
          <p:cNvSpPr>
            <a:spLocks noGrp="1" noChangeArrowheads="1"/>
          </p:cNvSpPr>
          <p:nvPr>
            <p:ph sz="quarter" idx="4294967295"/>
          </p:nvPr>
        </p:nvSpPr>
        <p:spPr>
          <a:xfrm>
            <a:off x="531953" y="1805795"/>
            <a:ext cx="1295400" cy="354012"/>
          </a:xfrm>
          <a:prstGeom prst="wedgeRectCallout">
            <a:avLst>
              <a:gd name="adj1" fmla="val 84683"/>
              <a:gd name="adj2" fmla="val 45794"/>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err="1">
                <a:ea typeface="ＭＳ Ｐゴシック" charset="0"/>
                <a:cs typeface="ＭＳ Ｐゴシック" charset="0"/>
              </a:rPr>
              <a:t>Substrand</a:t>
            </a:r>
            <a:endParaRPr lang="en-US" sz="1600" b="1" dirty="0">
              <a:ea typeface="ＭＳ Ｐゴシック" charset="0"/>
              <a:cs typeface="ＭＳ Ｐゴシック" charset="0"/>
            </a:endParaRPr>
          </a:p>
        </p:txBody>
      </p:sp>
      <p:sp>
        <p:nvSpPr>
          <p:cNvPr id="35" name="AutoShape 12"/>
          <p:cNvSpPr>
            <a:spLocks noGrp="1" noChangeArrowheads="1"/>
          </p:cNvSpPr>
          <p:nvPr>
            <p:ph sz="quarter" idx="4294967295"/>
          </p:nvPr>
        </p:nvSpPr>
        <p:spPr>
          <a:xfrm>
            <a:off x="6666052" y="3351981"/>
            <a:ext cx="1609725" cy="382588"/>
          </a:xfrm>
          <a:prstGeom prst="wedgeRectCallout">
            <a:avLst>
              <a:gd name="adj1" fmla="val -55605"/>
              <a:gd name="adj2" fmla="val -100826"/>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Foundation </a:t>
            </a:r>
          </a:p>
        </p:txBody>
      </p:sp>
      <p:sp>
        <p:nvSpPr>
          <p:cNvPr id="36" name="AutoShape 9"/>
          <p:cNvSpPr>
            <a:spLocks noGrp="1" noChangeArrowheads="1"/>
          </p:cNvSpPr>
          <p:nvPr>
            <p:ph sz="quarter" idx="4294967295"/>
          </p:nvPr>
        </p:nvSpPr>
        <p:spPr>
          <a:xfrm>
            <a:off x="533335" y="3071006"/>
            <a:ext cx="1294018" cy="381000"/>
          </a:xfrm>
          <a:prstGeom prst="wedgeRectCallout">
            <a:avLst>
              <a:gd name="adj1" fmla="val 117751"/>
              <a:gd name="adj2" fmla="val -195518"/>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smtClean="0">
                <a:ea typeface="ＭＳ Ｐゴシック" charset="0"/>
                <a:cs typeface="ＭＳ Ｐゴシック" charset="0"/>
              </a:rPr>
              <a:t>Focus</a:t>
            </a:r>
            <a:endParaRPr lang="en-US" sz="1600" b="1" dirty="0">
              <a:ea typeface="ＭＳ Ｐゴシック" charset="0"/>
              <a:cs typeface="ＭＳ Ｐゴシック" charset="0"/>
            </a:endParaRPr>
          </a:p>
        </p:txBody>
      </p:sp>
      <p:sp>
        <p:nvSpPr>
          <p:cNvPr id="33" name="AutoShape 7"/>
          <p:cNvSpPr>
            <a:spLocks noGrp="1" noChangeArrowheads="1"/>
          </p:cNvSpPr>
          <p:nvPr>
            <p:ph sz="quarter" idx="4294967295"/>
          </p:nvPr>
        </p:nvSpPr>
        <p:spPr>
          <a:xfrm>
            <a:off x="7585215" y="4718050"/>
            <a:ext cx="1381125" cy="349250"/>
          </a:xfrm>
          <a:prstGeom prst="wedgeRectCallout">
            <a:avLst>
              <a:gd name="adj1" fmla="val -134136"/>
              <a:gd name="adj2" fmla="val -96440"/>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smtClean="0">
                <a:ea typeface="ＭＳ Ｐゴシック" charset="0"/>
                <a:cs typeface="ＭＳ Ｐゴシック" charset="0"/>
              </a:rPr>
              <a:t>Examples</a:t>
            </a:r>
            <a:endParaRPr lang="en-US" sz="1600" b="1" dirty="0">
              <a:ea typeface="ＭＳ Ｐゴシック" charset="0"/>
              <a:cs typeface="ＭＳ Ｐゴシック" charset="0"/>
            </a:endParaRPr>
          </a:p>
        </p:txBody>
      </p:sp>
      <p:sp>
        <p:nvSpPr>
          <p:cNvPr id="4" name="AutoShape 2"/>
          <p:cNvSpPr>
            <a:spLocks noChangeArrowheads="1"/>
          </p:cNvSpPr>
          <p:nvPr/>
        </p:nvSpPr>
        <p:spPr bwMode="auto">
          <a:xfrm>
            <a:off x="6952267" y="2519364"/>
            <a:ext cx="1323510" cy="397312"/>
          </a:xfrm>
          <a:prstGeom prst="wedgeRectCallout">
            <a:avLst>
              <a:gd name="adj1" fmla="val -144386"/>
              <a:gd name="adj2" fmla="val -18570"/>
            </a:avLst>
          </a:prstGeom>
          <a:solidFill>
            <a:srgbClr val="FFFF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rPr>
              <a:t>Level</a:t>
            </a:r>
            <a:endParaRPr kumimoji="0" lang="en-US" altLang="en-US" sz="2800" b="1" i="0" u="none" strike="noStrike" cap="none" normalizeH="0" baseline="0" dirty="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9797" y="4116741"/>
            <a:ext cx="1146147" cy="1487553"/>
          </a:xfrm>
          <a:prstGeom prst="rect">
            <a:avLst/>
          </a:prstGeom>
        </p:spPr>
      </p:pic>
    </p:spTree>
    <p:extLst>
      <p:ext uri="{BB962C8B-B14F-4D97-AF65-F5344CB8AC3E}">
        <p14:creationId xmlns:p14="http://schemas.microsoft.com/office/powerpoint/2010/main" val="4088490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3" grpId="0" animBg="1"/>
      <p:bldP spid="3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Grp="1" noChangeArrowheads="1"/>
          </p:cNvSpPr>
          <p:nvPr>
            <p:ph type="title"/>
          </p:nvPr>
        </p:nvSpPr>
        <p:spPr>
          <a:xfrm>
            <a:off x="0" y="0"/>
            <a:ext cx="9144000" cy="2034662"/>
          </a:xfrm>
        </p:spPr>
        <p:txBody>
          <a:bodyPr/>
          <a:lstStyle/>
          <a:p>
            <a:pPr eaLnBrk="1" hangingPunct="1"/>
            <a:r>
              <a:rPr lang="en-US" sz="3600" dirty="0" smtClean="0"/>
              <a:t>English-Language Development Continuum of Learning </a:t>
            </a:r>
            <a:br>
              <a:rPr lang="en-US" sz="3600" dirty="0" smtClean="0"/>
            </a:br>
            <a:r>
              <a:rPr lang="en-US" sz="3600" dirty="0" smtClean="0"/>
              <a:t>(Beginning, Middle, Later)</a:t>
            </a:r>
            <a:endParaRPr lang="en-US" altLang="en-US" sz="2800" dirty="0" smtClean="0">
              <a:solidFill>
                <a:srgbClr val="FF0000"/>
              </a:solidFill>
            </a:endParaRPr>
          </a:p>
        </p:txBody>
      </p:sp>
      <p:sp>
        <p:nvSpPr>
          <p:cNvPr id="71683" name="Content Placeholder 3"/>
          <p:cNvSpPr>
            <a:spLocks noGrp="1"/>
          </p:cNvSpPr>
          <p:nvPr>
            <p:ph idx="1"/>
          </p:nvPr>
        </p:nvSpPr>
        <p:spPr>
          <a:xfrm>
            <a:off x="457200" y="2034662"/>
            <a:ext cx="8229600" cy="3684494"/>
          </a:xfrm>
        </p:spPr>
        <p:style>
          <a:lnRef idx="2">
            <a:schemeClr val="dk1"/>
          </a:lnRef>
          <a:fillRef idx="1">
            <a:schemeClr val="lt1"/>
          </a:fillRef>
          <a:effectRef idx="0">
            <a:schemeClr val="dk1"/>
          </a:effectRef>
          <a:fontRef idx="minor">
            <a:schemeClr val="dk1"/>
          </a:fontRef>
        </p:style>
        <p:txBody>
          <a:bodyPr/>
          <a:lstStyle/>
          <a:p>
            <a:pPr>
              <a:spcAft>
                <a:spcPts val="1800"/>
              </a:spcAft>
            </a:pPr>
            <a:r>
              <a:rPr lang="en-US" altLang="en-US" sz="3600" dirty="0" smtClean="0"/>
              <a:t>Read pages 107-108.</a:t>
            </a:r>
            <a:endParaRPr lang="en-US" altLang="en-US" sz="3600" dirty="0"/>
          </a:p>
          <a:p>
            <a:pPr>
              <a:spcAft>
                <a:spcPts val="1800"/>
              </a:spcAft>
            </a:pPr>
            <a:r>
              <a:rPr lang="en-US" altLang="en-US" sz="3600" dirty="0" smtClean="0"/>
              <a:t>What do you find interesting about the continuum of beginning, middle, later?</a:t>
            </a:r>
            <a:endParaRPr lang="en-US" altLang="en-US" sz="3600" dirty="0"/>
          </a:p>
          <a:p>
            <a:pPr>
              <a:spcAft>
                <a:spcPts val="1800"/>
              </a:spcAft>
            </a:pPr>
            <a:r>
              <a:rPr lang="en-US" altLang="en-US" sz="3600" dirty="0" smtClean="0"/>
              <a:t>Share with your group.</a:t>
            </a:r>
          </a:p>
        </p:txBody>
      </p:sp>
      <p:sp>
        <p:nvSpPr>
          <p:cNvPr id="2" name="Slide Number Placeholder 1"/>
          <p:cNvSpPr>
            <a:spLocks noGrp="1"/>
          </p:cNvSpPr>
          <p:nvPr>
            <p:ph type="sldNum" sz="quarter" idx="10"/>
          </p:nvPr>
        </p:nvSpPr>
        <p:spPr/>
        <p:txBody>
          <a:bodyPr/>
          <a:lstStyle/>
          <a:p>
            <a:fld id="{FCCD4C73-F94D-482C-9D48-349968E853D5}" type="slidenum">
              <a:rPr lang="en-US" altLang="en-US" smtClean="0"/>
              <a:pPr/>
              <a:t>16</a:t>
            </a:fld>
            <a:endParaRPr lang="en-US" altLang="en-US" dirty="0"/>
          </a:p>
        </p:txBody>
      </p:sp>
      <p:pic>
        <p:nvPicPr>
          <p:cNvPr id="7" name="Content Placeholder 20">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7065819" y="4139737"/>
            <a:ext cx="1782215" cy="2318271"/>
          </a:xfrm>
          <a:prstGeom prst="rect">
            <a:avLst/>
          </a:prstGeom>
          <a:noFill/>
          <a:ln>
            <a:solidFill>
              <a:srgbClr val="000000"/>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990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Examining Developmental </a:t>
            </a:r>
            <a:r>
              <a:rPr lang="en-US" dirty="0"/>
              <a:t/>
            </a:r>
            <a:br>
              <a:rPr lang="en-US" dirty="0"/>
            </a:br>
            <a:r>
              <a:rPr lang="en-US" dirty="0"/>
              <a:t>Level </a:t>
            </a:r>
            <a:r>
              <a:rPr lang="en-US" dirty="0" smtClean="0"/>
              <a:t>Differences−</a:t>
            </a:r>
            <a:r>
              <a:rPr lang="en-US" dirty="0" smtClean="0">
                <a:ea typeface="MS PGothic" charset="0"/>
              </a:rPr>
              <a:t>Step 1</a:t>
            </a:r>
            <a:endParaRPr lang="en-US" dirty="0">
              <a:solidFill>
                <a:srgbClr val="FF0000"/>
              </a:solidFill>
            </a:endParaRPr>
          </a:p>
        </p:txBody>
      </p:sp>
      <p:sp>
        <p:nvSpPr>
          <p:cNvPr id="3" name="Content Placeholder 2"/>
          <p:cNvSpPr>
            <a:spLocks noGrp="1"/>
          </p:cNvSpPr>
          <p:nvPr>
            <p:ph idx="1"/>
          </p:nvPr>
        </p:nvSpPr>
        <p:spPr/>
        <p:txBody>
          <a:bodyPr/>
          <a:lstStyle/>
          <a:p>
            <a:pPr>
              <a:spcAft>
                <a:spcPts val="1200"/>
              </a:spcAft>
            </a:pPr>
            <a:r>
              <a:rPr lang="en-US" sz="3200" dirty="0"/>
              <a:t>Reach into the sensory bin at the center of </a:t>
            </a:r>
            <a:r>
              <a:rPr lang="en-US" sz="3200" dirty="0" smtClean="0"/>
              <a:t>the </a:t>
            </a:r>
            <a:r>
              <a:rPr lang="en-US" sz="3200" dirty="0"/>
              <a:t>table and pull out a </a:t>
            </a:r>
            <a:r>
              <a:rPr lang="en-US" sz="3200" dirty="0" smtClean="0"/>
              <a:t>either a B, M, or L.</a:t>
            </a:r>
          </a:p>
          <a:p>
            <a:pPr>
              <a:spcAft>
                <a:spcPts val="1200"/>
              </a:spcAft>
            </a:pPr>
            <a:r>
              <a:rPr lang="en-US" sz="3200" dirty="0" smtClean="0"/>
              <a:t>The letter represents which level to focus your attention upon while watching the videos (</a:t>
            </a:r>
            <a:r>
              <a:rPr lang="en-US" sz="3200" b="1" u="sng" dirty="0"/>
              <a:t>B</a:t>
            </a:r>
            <a:r>
              <a:rPr lang="en-US" sz="3200" dirty="0"/>
              <a:t>eginning, </a:t>
            </a:r>
            <a:r>
              <a:rPr lang="en-US" sz="3200" b="1" u="sng" dirty="0"/>
              <a:t>M</a:t>
            </a:r>
            <a:r>
              <a:rPr lang="en-US" sz="3200" dirty="0"/>
              <a:t>iddle, or </a:t>
            </a:r>
            <a:r>
              <a:rPr lang="en-US" sz="3200" b="1" u="sng" dirty="0"/>
              <a:t>L</a:t>
            </a:r>
            <a:r>
              <a:rPr lang="en-US" sz="3200" dirty="0"/>
              <a:t>ater).</a:t>
            </a:r>
          </a:p>
          <a:p>
            <a:pPr>
              <a:spcAft>
                <a:spcPts val="1200"/>
              </a:spcAft>
            </a:pPr>
            <a:r>
              <a:rPr lang="en-US" sz="3200" dirty="0" smtClean="0"/>
              <a:t>While we watch the ELD </a:t>
            </a:r>
            <a:r>
              <a:rPr lang="en-US" dirty="0" smtClean="0"/>
              <a:t>Foundations video </a:t>
            </a:r>
            <a:r>
              <a:rPr lang="en-US" sz="3200" dirty="0" smtClean="0"/>
              <a:t>examples take notes on your focus level.</a:t>
            </a:r>
            <a:endParaRPr lang="en-US" sz="3200" dirty="0">
              <a:latin typeface="Arial" pitchFamily="34" charset="0"/>
              <a:cs typeface="Arial" pitchFamily="34" charset="0"/>
            </a:endParaRPr>
          </a:p>
          <a:p>
            <a:endParaRPr lang="en-US" sz="3200" dirty="0" smtClean="0">
              <a:latin typeface="Arial" pitchFamily="34" charset="0"/>
              <a:cs typeface="Arial" pitchFamily="34" charset="0"/>
            </a:endParaRPr>
          </a:p>
        </p:txBody>
      </p:sp>
      <p:sp>
        <p:nvSpPr>
          <p:cNvPr id="5" name="Slide Number Placeholder 4"/>
          <p:cNvSpPr>
            <a:spLocks noGrp="1"/>
          </p:cNvSpPr>
          <p:nvPr>
            <p:ph type="sldNum" sz="quarter" idx="10"/>
          </p:nvPr>
        </p:nvSpPr>
        <p:spPr/>
        <p:txBody>
          <a:bodyPr/>
          <a:lstStyle/>
          <a:p>
            <a:pPr>
              <a:defRPr/>
            </a:pPr>
            <a:fld id="{1F339033-4A6A-214C-A9A2-031E8DAD7DB9}" type="slidenum">
              <a:rPr lang="en-US" smtClean="0"/>
              <a:pPr>
                <a:defRPr/>
              </a:pPr>
              <a:t>17</a:t>
            </a:fld>
            <a:endParaRPr lang="en-US" dirty="0"/>
          </a:p>
        </p:txBody>
      </p:sp>
    </p:spTree>
    <p:extLst>
      <p:ext uri="{BB962C8B-B14F-4D97-AF65-F5344CB8AC3E}">
        <p14:creationId xmlns:p14="http://schemas.microsoft.com/office/powerpoint/2010/main" val="1818560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457200" y="411162"/>
            <a:ext cx="8229600" cy="1143000"/>
          </a:xfrm>
        </p:spPr>
        <p:txBody>
          <a:bodyPr/>
          <a:lstStyle/>
          <a:p>
            <a:r>
              <a:rPr lang="en-US" sz="3600" dirty="0"/>
              <a:t>Examining </a:t>
            </a:r>
            <a:r>
              <a:rPr lang="en-US" sz="3600" dirty="0" smtClean="0"/>
              <a:t>Developmental Level Differences−</a:t>
            </a:r>
            <a:r>
              <a:rPr lang="en-US" sz="3600" dirty="0" smtClean="0">
                <a:ea typeface="MS PGothic" charset="0"/>
              </a:rPr>
              <a:t>Step 2 </a:t>
            </a:r>
            <a:br>
              <a:rPr lang="en-US" sz="3600" dirty="0" smtClean="0">
                <a:ea typeface="MS PGothic" charset="0"/>
              </a:rPr>
            </a:br>
            <a:r>
              <a:rPr lang="en-US" sz="3600" dirty="0" smtClean="0">
                <a:ea typeface="MS PGothic" charset="0"/>
              </a:rPr>
              <a:t>Foundations Video Example</a:t>
            </a:r>
            <a:endParaRPr lang="en-US" sz="3600" dirty="0">
              <a:ea typeface="MS PGothic" charset="0"/>
            </a:endParaRPr>
          </a:p>
        </p:txBody>
      </p:sp>
      <p:sp>
        <p:nvSpPr>
          <p:cNvPr id="2" name="Content Placeholder 1"/>
          <p:cNvSpPr>
            <a:spLocks noGrp="1"/>
          </p:cNvSpPr>
          <p:nvPr>
            <p:ph idx="1"/>
          </p:nvPr>
        </p:nvSpPr>
        <p:spPr/>
        <p:txBody>
          <a:bodyPr/>
          <a:lstStyle/>
          <a:p>
            <a:endParaRPr lang="en-US"/>
          </a:p>
        </p:txBody>
      </p:sp>
      <p:sp>
        <p:nvSpPr>
          <p:cNvPr id="79876"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A308A59-282B-4248-9083-876B1129EDA9}" type="slidenum">
              <a:rPr lang="en-US" sz="1200">
                <a:cs typeface="Arial" charset="0"/>
              </a:rPr>
              <a:pPr/>
              <a:t>18</a:t>
            </a:fld>
            <a:endParaRPr lang="en-US" sz="1200" dirty="0">
              <a:cs typeface="Arial" charset="0"/>
            </a:endParaRPr>
          </a:p>
        </p:txBody>
      </p:sp>
    </p:spTree>
    <p:extLst>
      <p:ext uri="{BB962C8B-B14F-4D97-AF65-F5344CB8AC3E}">
        <p14:creationId xmlns:p14="http://schemas.microsoft.com/office/powerpoint/2010/main" val="20907088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Examining Developmental Level Differences−</a:t>
            </a:r>
            <a:r>
              <a:rPr lang="en-US" dirty="0"/>
              <a:t>Step </a:t>
            </a:r>
            <a:r>
              <a:rPr lang="en-US" dirty="0" smtClean="0"/>
              <a:t>3</a:t>
            </a:r>
            <a:endParaRPr lang="en-US"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pPr>
              <a:spcAft>
                <a:spcPts val="600"/>
              </a:spcAft>
            </a:pPr>
            <a:r>
              <a:rPr lang="en-US" sz="2600" dirty="0" smtClean="0"/>
              <a:t>Walk to chart with the letter chosen from the bin (B, M, or L).</a:t>
            </a:r>
          </a:p>
          <a:p>
            <a:pPr lvl="0">
              <a:spcAft>
                <a:spcPts val="600"/>
              </a:spcAft>
            </a:pPr>
            <a:r>
              <a:rPr lang="en-US" sz="2600" dirty="0" smtClean="0"/>
              <a:t>With a new group, </a:t>
            </a:r>
            <a:r>
              <a:rPr lang="en-US" sz="2600" dirty="0">
                <a:cs typeface="Arial" pitchFamily="34" charset="0"/>
              </a:rPr>
              <a:t>fill in </a:t>
            </a:r>
            <a:r>
              <a:rPr lang="en-US" sz="2600" dirty="0" smtClean="0">
                <a:cs typeface="Arial" pitchFamily="34" charset="0"/>
              </a:rPr>
              <a:t>important </a:t>
            </a:r>
            <a:r>
              <a:rPr lang="en-US" sz="2600" dirty="0">
                <a:cs typeface="Arial" pitchFamily="34" charset="0"/>
              </a:rPr>
              <a:t>differences or unique key points about </a:t>
            </a:r>
            <a:r>
              <a:rPr lang="en-US" sz="2600" dirty="0" smtClean="0">
                <a:cs typeface="Arial" pitchFamily="34" charset="0"/>
              </a:rPr>
              <a:t>the developmental </a:t>
            </a:r>
            <a:r>
              <a:rPr lang="en-US" sz="2600" dirty="0">
                <a:cs typeface="Arial" pitchFamily="34" charset="0"/>
              </a:rPr>
              <a:t>level </a:t>
            </a:r>
            <a:r>
              <a:rPr lang="en-US" sz="2600" dirty="0" smtClean="0">
                <a:cs typeface="Arial" pitchFamily="34" charset="0"/>
              </a:rPr>
              <a:t>illustrated </a:t>
            </a:r>
            <a:r>
              <a:rPr lang="en-US" sz="2600" dirty="0">
                <a:cs typeface="Arial" pitchFamily="34" charset="0"/>
              </a:rPr>
              <a:t>in the videos for </a:t>
            </a:r>
            <a:r>
              <a:rPr lang="en-US" sz="2600" dirty="0" smtClean="0">
                <a:cs typeface="Arial" pitchFamily="34" charset="0"/>
              </a:rPr>
              <a:t>the chosen </a:t>
            </a:r>
            <a:r>
              <a:rPr lang="en-US" sz="2600" dirty="0">
                <a:cs typeface="Arial" pitchFamily="34" charset="0"/>
              </a:rPr>
              <a:t>level</a:t>
            </a:r>
            <a:r>
              <a:rPr lang="en-US" sz="2600" dirty="0" smtClean="0">
                <a:cs typeface="Arial" pitchFamily="34" charset="0"/>
              </a:rPr>
              <a:t>.</a:t>
            </a:r>
          </a:p>
        </p:txBody>
      </p:sp>
      <p:sp>
        <p:nvSpPr>
          <p:cNvPr id="4" name="Content Placeholder 3"/>
          <p:cNvSpPr>
            <a:spLocks noGrp="1"/>
          </p:cNvSpPr>
          <p:nvPr>
            <p:ph sz="half" idx="2"/>
          </p:nvPr>
        </p:nvSpPr>
        <p:spPr/>
        <p:style>
          <a:lnRef idx="2">
            <a:schemeClr val="dk1"/>
          </a:lnRef>
          <a:fillRef idx="1">
            <a:schemeClr val="lt1"/>
          </a:fillRef>
          <a:effectRef idx="0">
            <a:schemeClr val="dk1"/>
          </a:effectRef>
          <a:fontRef idx="minor">
            <a:schemeClr val="dk1"/>
          </a:fontRef>
        </p:style>
        <p:txBody>
          <a:bodyPr/>
          <a:lstStyle/>
          <a:p>
            <a:pPr lvl="0">
              <a:spcAft>
                <a:spcPts val="600"/>
              </a:spcAft>
            </a:pPr>
            <a:r>
              <a:rPr lang="en-US" sz="2600" dirty="0" smtClean="0">
                <a:latin typeface="Arial" pitchFamily="34" charset="0"/>
                <a:cs typeface="Arial" pitchFamily="34" charset="0"/>
              </a:rPr>
              <a:t>At bottom </a:t>
            </a:r>
            <a:r>
              <a:rPr lang="en-US" sz="2600" dirty="0">
                <a:latin typeface="Arial" pitchFamily="34" charset="0"/>
                <a:cs typeface="Arial" pitchFamily="34" charset="0"/>
              </a:rPr>
              <a:t>of </a:t>
            </a:r>
            <a:r>
              <a:rPr lang="en-US" sz="2600" dirty="0" smtClean="0">
                <a:latin typeface="Arial" pitchFamily="34" charset="0"/>
                <a:cs typeface="Arial" pitchFamily="34" charset="0"/>
              </a:rPr>
              <a:t>chart, </a:t>
            </a:r>
            <a:r>
              <a:rPr lang="en-US" sz="2600" dirty="0">
                <a:latin typeface="Arial" pitchFamily="34" charset="0"/>
                <a:cs typeface="Arial" pitchFamily="34" charset="0"/>
              </a:rPr>
              <a:t>write </a:t>
            </a:r>
            <a:r>
              <a:rPr lang="en-US" sz="2600" dirty="0" smtClean="0">
                <a:latin typeface="Arial" pitchFamily="34" charset="0"/>
                <a:cs typeface="Arial" pitchFamily="34" charset="0"/>
              </a:rPr>
              <a:t>examples </a:t>
            </a:r>
            <a:r>
              <a:rPr lang="en-US" sz="2600" dirty="0">
                <a:latin typeface="Arial" pitchFamily="34" charset="0"/>
                <a:cs typeface="Arial" pitchFamily="34" charset="0"/>
              </a:rPr>
              <a:t>of </a:t>
            </a:r>
            <a:r>
              <a:rPr lang="en-US" sz="2600" dirty="0" smtClean="0">
                <a:latin typeface="Arial" pitchFamily="34" charset="0"/>
                <a:cs typeface="Arial" pitchFamily="34" charset="0"/>
              </a:rPr>
              <a:t>students in </a:t>
            </a:r>
            <a:r>
              <a:rPr lang="en-US" sz="2600" dirty="0">
                <a:latin typeface="Arial" pitchFamily="34" charset="0"/>
                <a:cs typeface="Arial" pitchFamily="34" charset="0"/>
              </a:rPr>
              <a:t>your classroom that </a:t>
            </a:r>
            <a:r>
              <a:rPr lang="en-US" sz="2600" dirty="0" smtClean="0">
                <a:latin typeface="Arial" pitchFamily="34" charset="0"/>
                <a:cs typeface="Arial" pitchFamily="34" charset="0"/>
              </a:rPr>
              <a:t>exemplify this </a:t>
            </a:r>
            <a:r>
              <a:rPr lang="en-US" sz="2600" dirty="0">
                <a:latin typeface="Arial" pitchFamily="34" charset="0"/>
                <a:cs typeface="Arial" pitchFamily="34" charset="0"/>
              </a:rPr>
              <a:t>part of the </a:t>
            </a:r>
            <a:r>
              <a:rPr lang="en-US" sz="2600" dirty="0" smtClean="0">
                <a:latin typeface="Arial" pitchFamily="34" charset="0"/>
                <a:cs typeface="Arial" pitchFamily="34" charset="0"/>
              </a:rPr>
              <a:t>continuum.</a:t>
            </a:r>
            <a:endParaRPr lang="en-US" sz="2600" dirty="0">
              <a:latin typeface="Arial" pitchFamily="34" charset="0"/>
              <a:cs typeface="Arial" pitchFamily="34" charset="0"/>
            </a:endParaRPr>
          </a:p>
          <a:p>
            <a:pPr lvl="0">
              <a:spcAft>
                <a:spcPts val="600"/>
              </a:spcAft>
            </a:pPr>
            <a:r>
              <a:rPr lang="en-US" sz="2600" dirty="0">
                <a:latin typeface="Arial" pitchFamily="34" charset="0"/>
                <a:cs typeface="Arial" pitchFamily="34" charset="0"/>
              </a:rPr>
              <a:t>Walk around and learn from other charts</a:t>
            </a:r>
          </a:p>
          <a:p>
            <a:pPr lvl="0">
              <a:spcAft>
                <a:spcPts val="600"/>
              </a:spcAft>
            </a:pPr>
            <a:r>
              <a:rPr lang="en-US" sz="2600" dirty="0">
                <a:latin typeface="Arial" pitchFamily="34" charset="0"/>
                <a:cs typeface="Arial" pitchFamily="34" charset="0"/>
              </a:rPr>
              <a:t>When </a:t>
            </a:r>
            <a:r>
              <a:rPr lang="en-US" sz="2600" dirty="0" smtClean="0">
                <a:latin typeface="Arial" pitchFamily="34" charset="0"/>
                <a:cs typeface="Arial" pitchFamily="34" charset="0"/>
              </a:rPr>
              <a:t>finished, return </a:t>
            </a:r>
            <a:r>
              <a:rPr lang="en-US" sz="2600" dirty="0">
                <a:latin typeface="Arial" pitchFamily="34" charset="0"/>
                <a:cs typeface="Arial" pitchFamily="34" charset="0"/>
              </a:rPr>
              <a:t>to your </a:t>
            </a:r>
            <a:r>
              <a:rPr lang="en-US" sz="2600" dirty="0" smtClean="0">
                <a:latin typeface="Arial" pitchFamily="34" charset="0"/>
                <a:cs typeface="Arial" pitchFamily="34" charset="0"/>
              </a:rPr>
              <a:t>table.</a:t>
            </a:r>
            <a:endParaRPr lang="en-US" sz="2600" dirty="0">
              <a:latin typeface="Arial" pitchFamily="34" charset="0"/>
              <a:cs typeface="Arial" pitchFamily="34" charset="0"/>
            </a:endParaRPr>
          </a:p>
          <a:p>
            <a:endParaRPr lang="en-US" dirty="0"/>
          </a:p>
        </p:txBody>
      </p:sp>
      <p:sp>
        <p:nvSpPr>
          <p:cNvPr id="5" name="Slide Number Placeholder 4"/>
          <p:cNvSpPr>
            <a:spLocks noGrp="1"/>
          </p:cNvSpPr>
          <p:nvPr>
            <p:ph type="sldNum" sz="quarter" idx="10"/>
          </p:nvPr>
        </p:nvSpPr>
        <p:spPr/>
        <p:txBody>
          <a:bodyPr/>
          <a:lstStyle/>
          <a:p>
            <a:fld id="{FCCD4C73-F94D-482C-9D48-349968E853D5}" type="slidenum">
              <a:rPr lang="en-US" altLang="en-US" smtClean="0"/>
              <a:pPr/>
              <a:t>19</a:t>
            </a:fld>
            <a:endParaRPr lang="en-US" altLang="en-US" dirty="0"/>
          </a:p>
        </p:txBody>
      </p:sp>
    </p:spTree>
    <p:extLst>
      <p:ext uri="{BB962C8B-B14F-4D97-AF65-F5344CB8AC3E}">
        <p14:creationId xmlns:p14="http://schemas.microsoft.com/office/powerpoint/2010/main" val="3089799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dirty="0">
                <a:latin typeface="Arial" charset="0"/>
                <a:ea typeface="MS PGothic" charset="0"/>
              </a:rPr>
              <a:t>What do you remember?</a:t>
            </a:r>
            <a:r>
              <a:rPr lang="en-US" sz="4800" b="0" dirty="0">
                <a:latin typeface="Arial" charset="0"/>
                <a:ea typeface="MS PGothic" charset="0"/>
              </a:rPr>
              <a:t/>
            </a:r>
            <a:br>
              <a:rPr lang="en-US" sz="4800" b="0" dirty="0">
                <a:latin typeface="Arial" charset="0"/>
                <a:ea typeface="MS PGothic" charset="0"/>
              </a:rPr>
            </a:br>
            <a:r>
              <a:rPr lang="en-US" sz="2800" b="0" dirty="0" smtClean="0">
                <a:latin typeface="Arial" charset="0"/>
                <a:ea typeface="MS PGothic" charset="0"/>
              </a:rPr>
              <a:t>(Share and Compare)</a:t>
            </a:r>
            <a:endParaRPr lang="en-US" sz="2800" b="0" dirty="0">
              <a:latin typeface="Arial" charset="0"/>
              <a:ea typeface="MS PGothic" charset="0"/>
            </a:endParaRPr>
          </a:p>
        </p:txBody>
      </p:sp>
      <p:sp>
        <p:nvSpPr>
          <p:cNvPr id="60420" name="Content Placeholder 1"/>
          <p:cNvSpPr>
            <a:spLocks noGrp="1"/>
          </p:cNvSpPr>
          <p:nvPr>
            <p:ph sz="half" idx="1"/>
          </p:nvPr>
        </p:nvSpPr>
        <p:spPr/>
        <p:txBody>
          <a:bodyPr/>
          <a:lstStyle/>
          <a:p>
            <a:r>
              <a:rPr lang="en-US" sz="2900" dirty="0" smtClean="0">
                <a:latin typeface="Arial" charset="0"/>
                <a:ea typeface="MS PGothic" charset="0"/>
              </a:rPr>
              <a:t>Choose a card that sparks a personal memory.</a:t>
            </a:r>
          </a:p>
          <a:p>
            <a:r>
              <a:rPr lang="en-US" sz="2900" dirty="0">
                <a:latin typeface="Arial" pitchFamily="34" charset="0"/>
                <a:cs typeface="Arial" pitchFamily="34" charset="0"/>
              </a:rPr>
              <a:t>F</a:t>
            </a:r>
            <a:r>
              <a:rPr lang="en-US" sz="2900" dirty="0" smtClean="0">
                <a:latin typeface="Arial" pitchFamily="34" charset="0"/>
                <a:cs typeface="Arial" pitchFamily="34" charset="0"/>
              </a:rPr>
              <a:t>ind </a:t>
            </a:r>
            <a:r>
              <a:rPr lang="en-US" sz="2900" dirty="0">
                <a:latin typeface="Arial" pitchFamily="34" charset="0"/>
                <a:cs typeface="Arial" pitchFamily="34" charset="0"/>
              </a:rPr>
              <a:t>someone who chose the same card </a:t>
            </a:r>
            <a:r>
              <a:rPr lang="en-US" sz="2900" dirty="0" smtClean="0">
                <a:latin typeface="Arial" pitchFamily="34" charset="0"/>
                <a:cs typeface="Arial" pitchFamily="34" charset="0"/>
              </a:rPr>
              <a:t>and </a:t>
            </a:r>
            <a:r>
              <a:rPr lang="en-US" sz="2900" dirty="0">
                <a:latin typeface="Arial" pitchFamily="34" charset="0"/>
                <a:cs typeface="Arial" pitchFamily="34" charset="0"/>
              </a:rPr>
              <a:t>exchange memories with them. </a:t>
            </a:r>
          </a:p>
        </p:txBody>
      </p:sp>
      <p:sp>
        <p:nvSpPr>
          <p:cNvPr id="2" name="Content Placeholder 1"/>
          <p:cNvSpPr>
            <a:spLocks noGrp="1"/>
          </p:cNvSpPr>
          <p:nvPr>
            <p:ph sz="half" idx="2"/>
          </p:nvPr>
        </p:nvSpPr>
        <p:spPr/>
        <p:txBody>
          <a:bodyPr/>
          <a:lstStyle/>
          <a:p>
            <a:r>
              <a:rPr lang="en-US" sz="2900" dirty="0">
                <a:latin typeface="Arial" pitchFamily="34" charset="0"/>
                <a:cs typeface="Arial" pitchFamily="34" charset="0"/>
              </a:rPr>
              <a:t>Discuss:</a:t>
            </a:r>
          </a:p>
          <a:p>
            <a:pPr lvl="1">
              <a:spcAft>
                <a:spcPts val="600"/>
              </a:spcAft>
            </a:pPr>
            <a:r>
              <a:rPr lang="en-US" sz="2500" dirty="0">
                <a:latin typeface="Arial" pitchFamily="34" charset="0"/>
                <a:cs typeface="Arial" pitchFamily="34" charset="0"/>
              </a:rPr>
              <a:t>how the memory makes you feel, who is included in the memory, and why the memory is special. </a:t>
            </a:r>
          </a:p>
          <a:p>
            <a:pPr lvl="1">
              <a:spcAft>
                <a:spcPts val="600"/>
              </a:spcAft>
            </a:pPr>
            <a:r>
              <a:rPr lang="en-US" sz="2500" dirty="0">
                <a:latin typeface="Arial" charset="0"/>
                <a:ea typeface="MS PGothic" charset="0"/>
              </a:rPr>
              <a:t>the similarities and differences between your memories.</a:t>
            </a:r>
            <a:r>
              <a:rPr lang="en-US" sz="2500" dirty="0">
                <a:latin typeface="Arial" pitchFamily="34" charset="0"/>
                <a:cs typeface="Arial" pitchFamily="34" charset="0"/>
              </a:rPr>
              <a:t> </a:t>
            </a:r>
          </a:p>
          <a:p>
            <a:endParaRPr lang="en-US" dirty="0"/>
          </a:p>
        </p:txBody>
      </p:sp>
      <p:sp>
        <p:nvSpPr>
          <p:cNvPr id="60419"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64C5747-19F0-DB43-83FB-7E06BD961A56}" type="slidenum">
              <a:rPr lang="en-US" sz="1200">
                <a:cs typeface="Arial" charset="0"/>
              </a:rPr>
              <a:pPr/>
              <a:t>2</a:t>
            </a:fld>
            <a:endParaRPr lang="en-US" sz="1200" dirty="0">
              <a:cs typeface="Arial" charset="0"/>
            </a:endParaRPr>
          </a:p>
        </p:txBody>
      </p:sp>
    </p:spTree>
    <p:extLst>
      <p:ext uri="{BB962C8B-B14F-4D97-AF65-F5344CB8AC3E}">
        <p14:creationId xmlns:p14="http://schemas.microsoft.com/office/powerpoint/2010/main" val="3155290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Substrands 1.0 – 6.0</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22558239"/>
              </p:ext>
            </p:extLst>
          </p:nvPr>
        </p:nvGraphicFramePr>
        <p:xfrm>
          <a:off x="0" y="902677"/>
          <a:ext cx="9144000" cy="5449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0"/>
          </p:nvPr>
        </p:nvSpPr>
        <p:spPr/>
        <p:txBody>
          <a:bodyPr/>
          <a:lstStyle/>
          <a:p>
            <a:pPr>
              <a:defRPr/>
            </a:pPr>
            <a:fld id="{1F339033-4A6A-214C-A9A2-031E8DAD7DB9}" type="slidenum">
              <a:rPr lang="en-US" smtClean="0"/>
              <a:pPr>
                <a:defRPr/>
              </a:pPr>
              <a:t>20</a:t>
            </a:fld>
            <a:endParaRPr lang="en-US" dirty="0"/>
          </a:p>
        </p:txBody>
      </p:sp>
    </p:spTree>
    <p:extLst>
      <p:ext uri="{BB962C8B-B14F-4D97-AF65-F5344CB8AC3E}">
        <p14:creationId xmlns:p14="http://schemas.microsoft.com/office/powerpoint/2010/main" val="1799212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Focus: </a:t>
            </a:r>
            <a:br>
              <a:rPr lang="en-US" dirty="0" smtClean="0"/>
            </a:br>
            <a:r>
              <a:rPr lang="en-US" i="1" dirty="0" smtClean="0"/>
              <a:t>The Three Little Pigs </a:t>
            </a:r>
            <a:r>
              <a:rPr lang="en-US" dirty="0" smtClean="0"/>
              <a:t>Demonstration</a:t>
            </a:r>
            <a:endParaRPr lang="en-US" dirty="0"/>
          </a:p>
        </p:txBody>
      </p:sp>
      <p:pic>
        <p:nvPicPr>
          <p:cNvPr id="6" name="Content Placeholder 5"/>
          <p:cNvPicPr>
            <a:picLocks noGrp="1" noChangeAspect="1"/>
          </p:cNvPicPr>
          <p:nvPr>
            <p:ph sz="half" idx="1"/>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p:cNvPicPr>
            <a:picLocks noGrp="1" noChangeAspect="1"/>
          </p:cNvPicPr>
          <p:nvPr>
            <p:ph sz="half" idx="2"/>
          </p:nvPr>
        </p:nvPicPr>
        <p:blipFill>
          <a:blip r:embed="rId5" cstate="email">
            <a:extLst>
              <a:ext uri="{28A0092B-C50C-407E-A947-70E740481C1C}">
                <a14:useLocalDpi xmlns:a14="http://schemas.microsoft.com/office/drawing/2010/main"/>
              </a:ext>
            </a:extLst>
          </a:blip>
          <a:srcRect/>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p:cNvSpPr>
            <a:spLocks noGrp="1"/>
          </p:cNvSpPr>
          <p:nvPr>
            <p:ph type="sldNum" sz="quarter" idx="10"/>
          </p:nvPr>
        </p:nvSpPr>
        <p:spPr/>
        <p:txBody>
          <a:bodyPr/>
          <a:lstStyle/>
          <a:p>
            <a:fld id="{9AE7D25E-5024-4110-B41E-573C9F4E44E4}" type="slidenum">
              <a:rPr lang="en-US" altLang="en-US" smtClean="0"/>
              <a:pPr/>
              <a:t>21</a:t>
            </a:fld>
            <a:endParaRPr lang="en-US" altLang="en-US" dirty="0"/>
          </a:p>
        </p:txBody>
      </p:sp>
    </p:spTree>
    <p:extLst>
      <p:ext uri="{BB962C8B-B14F-4D97-AF65-F5344CB8AC3E}">
        <p14:creationId xmlns:p14="http://schemas.microsoft.com/office/powerpoint/2010/main" val="11201448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0"/>
            <a:ext cx="9144000" cy="1397000"/>
          </a:xfrm>
        </p:spPr>
        <p:txBody>
          <a:bodyPr>
            <a:normAutofit/>
          </a:bodyPr>
          <a:lstStyle/>
          <a:p>
            <a:pPr eaLnBrk="1" hangingPunct="1"/>
            <a:r>
              <a:rPr lang="en-US" sz="4000" dirty="0" smtClean="0">
                <a:latin typeface="Arial" charset="0"/>
              </a:rPr>
              <a:t>Overview of Alignment</a:t>
            </a:r>
            <a:endParaRPr lang="en-US" sz="4000" dirty="0">
              <a:latin typeface="Arial"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78927905"/>
              </p:ext>
            </p:extLst>
          </p:nvPr>
        </p:nvGraphicFramePr>
        <p:xfrm>
          <a:off x="718457" y="1375065"/>
          <a:ext cx="7744185" cy="4627443"/>
        </p:xfrm>
        <a:graphic>
          <a:graphicData uri="http://schemas.openxmlformats.org/drawingml/2006/table">
            <a:tbl>
              <a:tblPr>
                <a:effectLst>
                  <a:outerShdw blurRad="50800" dist="38100" dir="18900000" algn="bl" rotWithShape="0">
                    <a:prstClr val="black">
                      <a:alpha val="40000"/>
                    </a:prstClr>
                  </a:outerShdw>
                </a:effectLst>
                <a:tableStyleId>{1E171933-4619-4E11-9A3F-F7608DF75F80}</a:tableStyleId>
              </a:tblPr>
              <a:tblGrid>
                <a:gridCol w="2581395"/>
                <a:gridCol w="2581395"/>
                <a:gridCol w="2581395"/>
              </a:tblGrid>
              <a:tr h="6509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California Preschool Learning Foundations</a:t>
                      </a:r>
                      <a:endParaRPr kumimoji="0" lang="en-US" sz="12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California Kindergarten Content Standards</a:t>
                      </a:r>
                      <a:endParaRPr kumimoji="0" lang="en-US" sz="12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rPr>
                        <a:t>Common Core State Standards</a:t>
                      </a:r>
                      <a:endParaRPr kumimoji="0" lang="en-US" sz="12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r>
              <a:tr h="4996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Social-Emotional Development</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Health, Education Mental, Emotional, and Social Health</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Language and Literacy</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English-Language Arts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smtClean="0">
                          <a:ln>
                            <a:noFill/>
                          </a:ln>
                          <a:effectLst/>
                        </a:rPr>
                        <a:t>    English-Language </a:t>
                      </a:r>
                      <a:r>
                        <a:rPr kumimoji="0" lang="en-US" sz="1100" u="none" strike="noStrike" cap="none" normalizeH="0" baseline="0" dirty="0">
                          <a:ln>
                            <a:noFill/>
                          </a:ln>
                          <a:effectLst/>
                        </a:rPr>
                        <a:t>Arts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English-Language Development</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English-Language Development</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Mathematics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Mathematics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smtClean="0">
                          <a:ln>
                            <a:noFill/>
                          </a:ln>
                          <a:effectLst/>
                        </a:rPr>
                        <a:t>   Mathematics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Visual and Performing Arts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Visual and Performing Arts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Physical Development</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Physical Education</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Health</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Health Education</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History-Social Science</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History-Social Science</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r>
              <a:tr h="43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Science</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Science</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8" marB="45728" horzOverflow="overflow"/>
                </a:tc>
              </a:tr>
            </a:tbl>
          </a:graphicData>
        </a:graphic>
      </p:graphicFrame>
      <p:pic>
        <p:nvPicPr>
          <p:cNvPr id="44081" name="Picture 49" descr="cov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3645735"/>
            <a:ext cx="1872343" cy="2480396"/>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718457" y="6257914"/>
            <a:ext cx="8122539" cy="276225"/>
          </a:xfrm>
          <a:prstGeom prst="rect">
            <a:avLst/>
          </a:prstGeom>
          <a:noFill/>
        </p:spPr>
        <p:txBody>
          <a:bodyPr wrap="square">
            <a:spAutoFit/>
          </a:bodyPr>
          <a:lstStyle/>
          <a:p>
            <a:pPr>
              <a:defRPr/>
            </a:pPr>
            <a:r>
              <a:rPr lang="en-US" sz="1150" dirty="0">
                <a:latin typeface="Arial" pitchFamily="-110" charset="0"/>
                <a:ea typeface="ＭＳ Ｐゴシック" pitchFamily="-110" charset="-128"/>
                <a:cs typeface="ＭＳ Ｐゴシック" pitchFamily="-110" charset="-128"/>
              </a:rPr>
              <a:t>Source: </a:t>
            </a:r>
            <a:r>
              <a:rPr lang="en-US" sz="1150" i="1" dirty="0" smtClean="0">
                <a:latin typeface="Arial" pitchFamily="-110" charset="0"/>
                <a:ea typeface="ＭＳ Ｐゴシック" pitchFamily="-110" charset="-128"/>
                <a:cs typeface="ＭＳ Ｐゴシック" pitchFamily="-110" charset="-128"/>
              </a:rPr>
              <a:t>The </a:t>
            </a:r>
            <a:r>
              <a:rPr lang="en-US" sz="1150" i="1" dirty="0">
                <a:latin typeface="Arial" pitchFamily="-110" charset="0"/>
                <a:ea typeface="ＭＳ Ｐゴシック" pitchFamily="-110" charset="-128"/>
                <a:cs typeface="ＭＳ Ｐゴシック" pitchFamily="-110" charset="-128"/>
              </a:rPr>
              <a:t>Alignment of the California Preschool Learning Foundations with Key Early Education Resources</a:t>
            </a:r>
            <a:r>
              <a:rPr lang="en-US" sz="1150" dirty="0">
                <a:latin typeface="Arial" pitchFamily="-110" charset="0"/>
                <a:ea typeface="ＭＳ Ｐゴシック" pitchFamily="-110" charset="-128"/>
                <a:cs typeface="ＭＳ Ｐゴシック" pitchFamily="-110" charset="-128"/>
              </a:rPr>
              <a:t>, CDE, 2012</a:t>
            </a:r>
            <a:r>
              <a:rPr lang="en-US" sz="1200" dirty="0">
                <a:latin typeface="Arial" pitchFamily="-110" charset="0"/>
                <a:ea typeface="ＭＳ Ｐゴシック" pitchFamily="-110" charset="-128"/>
                <a:cs typeface="ＭＳ Ｐゴシック" pitchFamily="-110" charset="-128"/>
              </a:rPr>
              <a:t>.</a:t>
            </a:r>
          </a:p>
        </p:txBody>
      </p:sp>
      <p:sp>
        <p:nvSpPr>
          <p:cNvPr id="44083" name="Slide Number Placeholder 6"/>
          <p:cNvSpPr>
            <a:spLocks noGrp="1"/>
          </p:cNvSpPr>
          <p:nvPr>
            <p:ph type="sldNum" sz="quarter" idx="4294967295"/>
          </p:nvPr>
        </p:nvSpPr>
        <p:spPr bwMode="auto">
          <a:xfrm>
            <a:off x="8641976" y="0"/>
            <a:ext cx="502024"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70450B-C317-F64F-A59D-A5AA602B4467}" type="slidenum">
              <a:rPr lang="en-US" sz="1200">
                <a:solidFill>
                  <a:srgbClr val="595959"/>
                </a:solidFill>
                <a:latin typeface="+mn-lt"/>
              </a:rPr>
              <a:pPr eaLnBrk="1" hangingPunct="1"/>
              <a:t>22</a:t>
            </a:fld>
            <a:endParaRPr lang="en-US" sz="1200" dirty="0">
              <a:solidFill>
                <a:srgbClr val="595959"/>
              </a:solidFill>
              <a:latin typeface="+mn-lt"/>
            </a:endParaRPr>
          </a:p>
        </p:txBody>
      </p:sp>
    </p:spTree>
    <p:extLst>
      <p:ext uri="{BB962C8B-B14F-4D97-AF65-F5344CB8AC3E}">
        <p14:creationId xmlns:p14="http://schemas.microsoft.com/office/powerpoint/2010/main" val="25559822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5"/>
          <p:cNvSpPr txBox="1">
            <a:spLocks noChangeArrowheads="1"/>
          </p:cNvSpPr>
          <p:nvPr/>
        </p:nvSpPr>
        <p:spPr bwMode="auto">
          <a:xfrm>
            <a:off x="228600" y="1822450"/>
            <a:ext cx="8763000" cy="523875"/>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800" b="1" i="1" dirty="0" smtClean="0">
                <a:latin typeface="+mn-lt"/>
                <a:cs typeface="Arial" charset="0"/>
              </a:rPr>
              <a:t>ELD Continuum</a:t>
            </a:r>
          </a:p>
        </p:txBody>
      </p:sp>
      <p:cxnSp>
        <p:nvCxnSpPr>
          <p:cNvPr id="7" name="Straight Arrow Connector 6"/>
          <p:cNvCxnSpPr/>
          <p:nvPr/>
        </p:nvCxnSpPr>
        <p:spPr>
          <a:xfrm>
            <a:off x="185738" y="2460625"/>
            <a:ext cx="914400" cy="0"/>
          </a:xfrm>
          <a:prstGeom prst="straightConnector1">
            <a:avLst/>
          </a:prstGeom>
          <a:ln w="57150">
            <a:solidFill>
              <a:srgbClr val="B95B22"/>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794000" y="2489200"/>
            <a:ext cx="762000" cy="0"/>
          </a:xfrm>
          <a:prstGeom prst="straightConnector1">
            <a:avLst/>
          </a:prstGeom>
          <a:ln w="57150">
            <a:solidFill>
              <a:srgbClr val="B95B22"/>
            </a:solidFill>
            <a:tailEnd type="arrow"/>
          </a:ln>
        </p:spPr>
        <p:style>
          <a:lnRef idx="1">
            <a:schemeClr val="accent1"/>
          </a:lnRef>
          <a:fillRef idx="0">
            <a:schemeClr val="accent1"/>
          </a:fillRef>
          <a:effectRef idx="0">
            <a:schemeClr val="accent1"/>
          </a:effectRef>
          <a:fontRef idx="minor">
            <a:schemeClr val="tx1"/>
          </a:fontRef>
        </p:style>
      </p:cxnSp>
      <p:sp>
        <p:nvSpPr>
          <p:cNvPr id="11" name="TextBox 2"/>
          <p:cNvSpPr txBox="1">
            <a:spLocks noChangeArrowheads="1"/>
          </p:cNvSpPr>
          <p:nvPr/>
        </p:nvSpPr>
        <p:spPr bwMode="auto">
          <a:xfrm>
            <a:off x="455613" y="3070225"/>
            <a:ext cx="8153400" cy="968375"/>
          </a:xfrm>
          <a:prstGeom prst="rect">
            <a:avLst/>
          </a:prstGeom>
          <a:solidFill>
            <a:schemeClr val="bg2">
              <a:lumMod val="25000"/>
              <a:alpha val="20000"/>
            </a:schemeClr>
          </a:solidFill>
          <a:ln w="12700" cmpd="sng">
            <a:solidFill>
              <a:schemeClr val="bg2">
                <a:lumMod val="50000"/>
              </a:schemeClr>
            </a:solidFill>
            <a:prstDash val="dot"/>
            <a:miter lim="800000"/>
            <a:headEnd/>
            <a:tailEnd/>
          </a:ln>
        </p:spPr>
        <p:txBody>
          <a:bodyPr>
            <a:spAutoFit/>
          </a:bodyPr>
          <a:lstStyle/>
          <a:p>
            <a:pPr marL="0" lvl="1" algn="ctr" fontAlgn="auto">
              <a:lnSpc>
                <a:spcPct val="120000"/>
              </a:lnSpc>
              <a:spcBef>
                <a:spcPts val="0"/>
              </a:spcBef>
              <a:spcAft>
                <a:spcPts val="0"/>
              </a:spcAft>
              <a:defRPr/>
            </a:pPr>
            <a:r>
              <a:rPr lang="en-US" sz="2800" b="1" dirty="0">
                <a:latin typeface="+mn-lt"/>
                <a:ea typeface="+mn-ea"/>
                <a:cs typeface="Arial" pitchFamily="34" charset="0"/>
              </a:rPr>
              <a:t>Extent of Linguistic Support</a:t>
            </a:r>
          </a:p>
          <a:p>
            <a:pPr marL="0" lvl="1" algn="ctr" fontAlgn="auto">
              <a:lnSpc>
                <a:spcPct val="120000"/>
              </a:lnSpc>
              <a:spcBef>
                <a:spcPts val="0"/>
              </a:spcBef>
              <a:spcAft>
                <a:spcPts val="0"/>
              </a:spcAft>
              <a:defRPr/>
            </a:pPr>
            <a:r>
              <a:rPr lang="en-US" sz="2000" dirty="0">
                <a:latin typeface="+mn-lt"/>
                <a:ea typeface="+mn-ea"/>
                <a:cs typeface="Arial" pitchFamily="34" charset="0"/>
              </a:rPr>
              <a:t>Substantial                                 Moderate                                    Light</a:t>
            </a:r>
          </a:p>
        </p:txBody>
      </p:sp>
      <p:cxnSp>
        <p:nvCxnSpPr>
          <p:cNvPr id="19" name="Straight Arrow Connector 18"/>
          <p:cNvCxnSpPr/>
          <p:nvPr/>
        </p:nvCxnSpPr>
        <p:spPr>
          <a:xfrm>
            <a:off x="5468938" y="2503488"/>
            <a:ext cx="762000" cy="0"/>
          </a:xfrm>
          <a:prstGeom prst="straightConnector1">
            <a:avLst/>
          </a:prstGeom>
          <a:ln w="57150">
            <a:solidFill>
              <a:srgbClr val="B95B22"/>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805738" y="2503488"/>
            <a:ext cx="762000" cy="0"/>
          </a:xfrm>
          <a:prstGeom prst="straightConnector1">
            <a:avLst/>
          </a:prstGeom>
          <a:ln w="57150">
            <a:solidFill>
              <a:srgbClr val="B95B22"/>
            </a:solidFill>
            <a:tailEnd type="arrow"/>
          </a:ln>
        </p:spPr>
        <p:style>
          <a:lnRef idx="1">
            <a:schemeClr val="accent1"/>
          </a:lnRef>
          <a:fillRef idx="0">
            <a:schemeClr val="accent1"/>
          </a:fillRef>
          <a:effectRef idx="0">
            <a:schemeClr val="accent1"/>
          </a:effectRef>
          <a:fontRef idx="minor">
            <a:schemeClr val="tx1"/>
          </a:fontRef>
        </p:style>
      </p:cxnSp>
      <p:sp>
        <p:nvSpPr>
          <p:cNvPr id="54280" name="Title 2"/>
          <p:cNvSpPr>
            <a:spLocks noGrp="1"/>
          </p:cNvSpPr>
          <p:nvPr>
            <p:ph type="title" sz="quarter"/>
          </p:nvPr>
        </p:nvSpPr>
        <p:spPr/>
        <p:txBody>
          <a:bodyPr/>
          <a:lstStyle/>
          <a:p>
            <a:r>
              <a:rPr lang="en-US" altLang="en-US" sz="2800" dirty="0" smtClean="0">
                <a:latin typeface="Arial" charset="0"/>
                <a:ea typeface="ＭＳ Ｐゴシック" charset="-128"/>
              </a:rPr>
              <a:t>English Language Development Standards </a:t>
            </a:r>
            <a:r>
              <a:rPr lang="en-US" altLang="en-US" dirty="0" smtClean="0">
                <a:latin typeface="Arial" charset="0"/>
                <a:ea typeface="ＭＳ Ｐゴシック" charset="-128"/>
              </a:rPr>
              <a:t>ELD </a:t>
            </a:r>
            <a:r>
              <a:rPr lang="en-US" altLang="en-US" dirty="0">
                <a:latin typeface="Arial" charset="0"/>
                <a:ea typeface="ＭＳ Ｐゴシック" charset="-128"/>
              </a:rPr>
              <a:t>Proficiency Levels</a:t>
            </a:r>
          </a:p>
        </p:txBody>
      </p:sp>
      <p:sp>
        <p:nvSpPr>
          <p:cNvPr id="5" name="Content Placeholder 4"/>
          <p:cNvSpPr>
            <a:spLocks noGrp="1"/>
          </p:cNvSpPr>
          <p:nvPr>
            <p:ph sz="quarter" idx="3"/>
          </p:nvPr>
        </p:nvSpPr>
        <p:spPr>
          <a:xfrm>
            <a:off x="455613" y="4395787"/>
            <a:ext cx="8188325" cy="2187575"/>
          </a:xfrm>
        </p:spPr>
        <p:txBody>
          <a:bodyPr/>
          <a:lstStyle/>
          <a:p>
            <a:pPr marL="0" indent="0" algn="ctr" eaLnBrk="1" hangingPunct="1">
              <a:buNone/>
            </a:pPr>
            <a:r>
              <a:rPr lang="en-US" altLang="en-US" sz="2400" b="1" dirty="0"/>
              <a:t>Use appropriate scaffolding strategies </a:t>
            </a:r>
            <a:r>
              <a:rPr lang="en-US" altLang="en-US" sz="2400" b="1" dirty="0" smtClean="0"/>
              <a:t>for </a:t>
            </a:r>
            <a:r>
              <a:rPr lang="en-US" altLang="en-US" sz="2400" b="1" dirty="0"/>
              <a:t>each level of the ELD continuum </a:t>
            </a:r>
            <a:r>
              <a:rPr lang="en-US" altLang="en-US" sz="2400" b="1" dirty="0" smtClean="0"/>
              <a:t>to </a:t>
            </a:r>
            <a:r>
              <a:rPr lang="en-US" altLang="en-US" sz="2400" b="1" dirty="0"/>
              <a:t>help English </a:t>
            </a:r>
            <a:r>
              <a:rPr lang="en-US" altLang="en-US" sz="2400" b="1" dirty="0" smtClean="0"/>
              <a:t>learners.</a:t>
            </a:r>
            <a:endParaRPr lang="en-US" altLang="en-US" sz="2400" b="1" dirty="0"/>
          </a:p>
          <a:p>
            <a:pPr marL="0" indent="0">
              <a:buNone/>
            </a:pPr>
            <a:endParaRPr lang="en-US" sz="2400" dirty="0"/>
          </a:p>
        </p:txBody>
      </p:sp>
      <p:sp>
        <p:nvSpPr>
          <p:cNvPr id="54287" name="Slide Number Placeholder 11"/>
          <p:cNvSpPr>
            <a:spLocks noGrp="1"/>
          </p:cNvSpPr>
          <p:nvPr>
            <p:ph type="sldNum" sz="quarter" idx="10"/>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CDF15C9-8669-264C-B6CA-92FD68A005E8}" type="slidenum">
              <a:rPr lang="en-US" altLang="en-US" sz="1200">
                <a:solidFill>
                  <a:srgbClr val="595959"/>
                </a:solidFill>
                <a:latin typeface="+mj-lt"/>
              </a:rPr>
              <a:pPr eaLnBrk="1" hangingPunct="1"/>
              <a:t>23</a:t>
            </a:fld>
            <a:endParaRPr lang="en-US" altLang="en-US" sz="1200" dirty="0">
              <a:solidFill>
                <a:srgbClr val="595959"/>
              </a:solidFill>
              <a:latin typeface="+mj-lt"/>
            </a:endParaRPr>
          </a:p>
        </p:txBody>
      </p:sp>
      <p:graphicFrame>
        <p:nvGraphicFramePr>
          <p:cNvPr id="2" name="Table 1"/>
          <p:cNvGraphicFramePr>
            <a:graphicFrameLocks noGrp="1"/>
          </p:cNvGraphicFramePr>
          <p:nvPr/>
        </p:nvGraphicFramePr>
        <p:xfrm>
          <a:off x="1100138" y="2219325"/>
          <a:ext cx="7543800" cy="457200"/>
        </p:xfrm>
        <a:graphic>
          <a:graphicData uri="http://schemas.openxmlformats.org/drawingml/2006/table">
            <a:tbl>
              <a:tblPr/>
              <a:tblGrid>
                <a:gridCol w="2514600"/>
                <a:gridCol w="2514600"/>
                <a:gridCol w="2514600"/>
              </a:tblGrid>
              <a:tr h="457200">
                <a:tc>
                  <a:txBody>
                    <a:bodyPr/>
                    <a:lstStyle>
                      <a:lvl1pPr eaLnBrk="0" hangingPunct="0">
                        <a:spcBef>
                          <a:spcPts val="2000"/>
                        </a:spcBef>
                        <a:buClr>
                          <a:schemeClr val="accent1"/>
                        </a:buClr>
                        <a:buFont typeface="Wingdings 2" pitchFamily="18" charset="2"/>
                        <a:defRPr>
                          <a:solidFill>
                            <a:srgbClr val="595959"/>
                          </a:solidFill>
                          <a:latin typeface="Century Gothic" pitchFamily="34" charset="0"/>
                          <a:ea typeface="ＭＳ Ｐゴシック" pitchFamily="34" charset="-128"/>
                        </a:defRPr>
                      </a:lvl1pPr>
                      <a:lvl2pPr marL="37931725" indent="-37474525" eaLnBrk="0" hangingPunct="0">
                        <a:spcBef>
                          <a:spcPts val="600"/>
                        </a:spcBef>
                        <a:buClr>
                          <a:srgbClr val="51640B"/>
                        </a:buClr>
                        <a:buFont typeface="Wingdings 2" pitchFamily="18" charset="2"/>
                        <a:defRPr sz="1600">
                          <a:solidFill>
                            <a:srgbClr val="595959"/>
                          </a:solidFill>
                          <a:latin typeface="Century Gothic" pitchFamily="34" charset="0"/>
                          <a:ea typeface="ＭＳ Ｐゴシック" pitchFamily="34" charset="-128"/>
                        </a:defRPr>
                      </a:lvl2pPr>
                      <a:lvl3pPr eaLnBrk="0" hangingPunct="0">
                        <a:spcBef>
                          <a:spcPts val="600"/>
                        </a:spcBef>
                        <a:defRPr sz="1600">
                          <a:solidFill>
                            <a:srgbClr val="595959"/>
                          </a:solidFill>
                          <a:latin typeface="Century Gothic" pitchFamily="34" charset="0"/>
                          <a:ea typeface="ＭＳ Ｐゴシック" pitchFamily="34" charset="-128"/>
                        </a:defRPr>
                      </a:lvl3pPr>
                      <a:lvl4pPr eaLnBrk="0" hangingPunct="0">
                        <a:spcBef>
                          <a:spcPts val="600"/>
                        </a:spcBef>
                        <a:defRPr sz="1600">
                          <a:solidFill>
                            <a:srgbClr val="595959"/>
                          </a:solidFill>
                          <a:latin typeface="Century Gothic" pitchFamily="34" charset="0"/>
                          <a:ea typeface="ＭＳ Ｐゴシック" pitchFamily="34" charset="-128"/>
                        </a:defRPr>
                      </a:lvl4pPr>
                      <a:lvl5pPr eaLnBrk="0" hangingPunct="0">
                        <a:spcBef>
                          <a:spcPts val="600"/>
                        </a:spcBef>
                        <a:defRPr sz="1600">
                          <a:solidFill>
                            <a:srgbClr val="595959"/>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rgbClr val="595959"/>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rgbClr val="595959"/>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rgbClr val="595959"/>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rgbClr val="595959"/>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Century Gothic" pitchFamily="34" charset="0"/>
                          <a:ea typeface="ＭＳ Ｐゴシック" pitchFamily="34" charset="-128"/>
                        </a:rPr>
                        <a:t>Emerging</a:t>
                      </a:r>
                    </a:p>
                  </a:txBody>
                  <a:tcPr horzOverflow="overflow">
                    <a:lnL>
                      <a:noFill/>
                    </a:lnL>
                    <a:lnR>
                      <a:noFill/>
                    </a:lnR>
                    <a:lnT>
                      <a:noFill/>
                    </a:lnT>
                    <a:lnB>
                      <a:noFill/>
                    </a:lnB>
                    <a:lnTlToBr>
                      <a:noFill/>
                    </a:lnTlToBr>
                    <a:lnBlToTr>
                      <a:noFill/>
                    </a:lnBlToTr>
                    <a:noFill/>
                  </a:tcPr>
                </a:tc>
                <a:tc>
                  <a:txBody>
                    <a:bodyPr/>
                    <a:lstStyle>
                      <a:lvl1pPr eaLnBrk="0" hangingPunct="0">
                        <a:spcBef>
                          <a:spcPts val="2000"/>
                        </a:spcBef>
                        <a:buClr>
                          <a:schemeClr val="accent1"/>
                        </a:buClr>
                        <a:buFont typeface="Wingdings 2" pitchFamily="18" charset="2"/>
                        <a:defRPr>
                          <a:solidFill>
                            <a:srgbClr val="595959"/>
                          </a:solidFill>
                          <a:latin typeface="Century Gothic" pitchFamily="34" charset="0"/>
                          <a:ea typeface="ＭＳ Ｐゴシック" pitchFamily="34" charset="-128"/>
                        </a:defRPr>
                      </a:lvl1pPr>
                      <a:lvl2pPr marL="37931725" indent="-37474525" eaLnBrk="0" hangingPunct="0">
                        <a:spcBef>
                          <a:spcPts val="600"/>
                        </a:spcBef>
                        <a:buClr>
                          <a:srgbClr val="51640B"/>
                        </a:buClr>
                        <a:buFont typeface="Wingdings 2" pitchFamily="18" charset="2"/>
                        <a:defRPr sz="1600">
                          <a:solidFill>
                            <a:srgbClr val="595959"/>
                          </a:solidFill>
                          <a:latin typeface="Century Gothic" pitchFamily="34" charset="0"/>
                          <a:ea typeface="ＭＳ Ｐゴシック" pitchFamily="34" charset="-128"/>
                        </a:defRPr>
                      </a:lvl2pPr>
                      <a:lvl3pPr eaLnBrk="0" hangingPunct="0">
                        <a:spcBef>
                          <a:spcPts val="600"/>
                        </a:spcBef>
                        <a:defRPr sz="1600">
                          <a:solidFill>
                            <a:srgbClr val="595959"/>
                          </a:solidFill>
                          <a:latin typeface="Century Gothic" pitchFamily="34" charset="0"/>
                          <a:ea typeface="ＭＳ Ｐゴシック" pitchFamily="34" charset="-128"/>
                        </a:defRPr>
                      </a:lvl3pPr>
                      <a:lvl4pPr eaLnBrk="0" hangingPunct="0">
                        <a:spcBef>
                          <a:spcPts val="600"/>
                        </a:spcBef>
                        <a:defRPr sz="1600">
                          <a:solidFill>
                            <a:srgbClr val="595959"/>
                          </a:solidFill>
                          <a:latin typeface="Century Gothic" pitchFamily="34" charset="0"/>
                          <a:ea typeface="ＭＳ Ｐゴシック" pitchFamily="34" charset="-128"/>
                        </a:defRPr>
                      </a:lvl4pPr>
                      <a:lvl5pPr eaLnBrk="0" hangingPunct="0">
                        <a:spcBef>
                          <a:spcPts val="600"/>
                        </a:spcBef>
                        <a:defRPr sz="1600">
                          <a:solidFill>
                            <a:srgbClr val="595959"/>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rgbClr val="595959"/>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rgbClr val="595959"/>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rgbClr val="595959"/>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rgbClr val="595959"/>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Century Gothic" pitchFamily="34" charset="0"/>
                          <a:ea typeface="ＭＳ Ｐゴシック" pitchFamily="34" charset="-128"/>
                        </a:rPr>
                        <a:t>Expanding</a:t>
                      </a:r>
                    </a:p>
                  </a:txBody>
                  <a:tcPr horzOverflow="overflow">
                    <a:lnL>
                      <a:noFill/>
                    </a:lnL>
                    <a:lnR>
                      <a:noFill/>
                    </a:lnR>
                    <a:lnT>
                      <a:noFill/>
                    </a:lnT>
                    <a:lnB>
                      <a:noFill/>
                    </a:lnB>
                    <a:lnTlToBr>
                      <a:noFill/>
                    </a:lnTlToBr>
                    <a:lnBlToTr>
                      <a:noFill/>
                    </a:lnBlToTr>
                    <a:noFill/>
                  </a:tcPr>
                </a:tc>
                <a:tc>
                  <a:txBody>
                    <a:bodyPr/>
                    <a:lstStyle>
                      <a:lvl1pPr eaLnBrk="0" hangingPunct="0">
                        <a:spcBef>
                          <a:spcPts val="2000"/>
                        </a:spcBef>
                        <a:buClr>
                          <a:schemeClr val="accent1"/>
                        </a:buClr>
                        <a:buFont typeface="Wingdings 2" pitchFamily="18" charset="2"/>
                        <a:defRPr>
                          <a:solidFill>
                            <a:srgbClr val="595959"/>
                          </a:solidFill>
                          <a:latin typeface="Century Gothic" pitchFamily="34" charset="0"/>
                          <a:ea typeface="ＭＳ Ｐゴシック" pitchFamily="34" charset="-128"/>
                        </a:defRPr>
                      </a:lvl1pPr>
                      <a:lvl2pPr marL="37931725" indent="-37474525" eaLnBrk="0" hangingPunct="0">
                        <a:spcBef>
                          <a:spcPts val="600"/>
                        </a:spcBef>
                        <a:buClr>
                          <a:srgbClr val="51640B"/>
                        </a:buClr>
                        <a:buFont typeface="Wingdings 2" pitchFamily="18" charset="2"/>
                        <a:defRPr sz="1600">
                          <a:solidFill>
                            <a:srgbClr val="595959"/>
                          </a:solidFill>
                          <a:latin typeface="Century Gothic" pitchFamily="34" charset="0"/>
                          <a:ea typeface="ＭＳ Ｐゴシック" pitchFamily="34" charset="-128"/>
                        </a:defRPr>
                      </a:lvl2pPr>
                      <a:lvl3pPr eaLnBrk="0" hangingPunct="0">
                        <a:spcBef>
                          <a:spcPts val="600"/>
                        </a:spcBef>
                        <a:defRPr sz="1600">
                          <a:solidFill>
                            <a:srgbClr val="595959"/>
                          </a:solidFill>
                          <a:latin typeface="Century Gothic" pitchFamily="34" charset="0"/>
                          <a:ea typeface="ＭＳ Ｐゴシック" pitchFamily="34" charset="-128"/>
                        </a:defRPr>
                      </a:lvl3pPr>
                      <a:lvl4pPr eaLnBrk="0" hangingPunct="0">
                        <a:spcBef>
                          <a:spcPts val="600"/>
                        </a:spcBef>
                        <a:defRPr sz="1600">
                          <a:solidFill>
                            <a:srgbClr val="595959"/>
                          </a:solidFill>
                          <a:latin typeface="Century Gothic" pitchFamily="34" charset="0"/>
                          <a:ea typeface="ＭＳ Ｐゴシック" pitchFamily="34" charset="-128"/>
                        </a:defRPr>
                      </a:lvl4pPr>
                      <a:lvl5pPr eaLnBrk="0" hangingPunct="0">
                        <a:spcBef>
                          <a:spcPts val="600"/>
                        </a:spcBef>
                        <a:defRPr sz="1600">
                          <a:solidFill>
                            <a:srgbClr val="595959"/>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rgbClr val="595959"/>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rgbClr val="595959"/>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rgbClr val="595959"/>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rgbClr val="595959"/>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Century Gothic" pitchFamily="34" charset="0"/>
                          <a:ea typeface="ＭＳ Ｐゴシック" pitchFamily="34" charset="-128"/>
                        </a:rPr>
                        <a:t>   Bridging</a:t>
                      </a:r>
                    </a:p>
                  </a:txBody>
                  <a:tcPr horzOverflow="overflow">
                    <a:lnL>
                      <a:noFill/>
                    </a:lnL>
                    <a:lnR>
                      <a:noFill/>
                    </a:lnR>
                    <a:lnT>
                      <a:noFill/>
                    </a:lnT>
                    <a:lnB>
                      <a:noFill/>
                    </a:lnB>
                    <a:lnTlToBr>
                      <a:noFill/>
                    </a:lnTlToBr>
                    <a:lnBlToTr>
                      <a:noFill/>
                    </a:lnBlToTr>
                    <a:noFill/>
                  </a:tcPr>
                </a:tc>
              </a:tr>
            </a:tbl>
          </a:graphicData>
        </a:graphic>
      </p:graphicFrame>
      <p:pic>
        <p:nvPicPr>
          <p:cNvPr id="54285" name="Picture 12" descr="ELD ppt-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 y="2765425"/>
            <a:ext cx="81518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29751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Key information about ELD Domain in the Alignment Document</a:t>
            </a:r>
            <a:endParaRPr lang="en-US" sz="3600" dirty="0"/>
          </a:p>
        </p:txBody>
      </p:sp>
      <p:sp>
        <p:nvSpPr>
          <p:cNvPr id="2" name="Content Placeholder 1"/>
          <p:cNvSpPr>
            <a:spLocks noGrp="1"/>
          </p:cNvSpPr>
          <p:nvPr>
            <p:ph idx="1"/>
          </p:nvPr>
        </p:nvSpPr>
        <p:spPr>
          <a:xfrm>
            <a:off x="457200" y="1477796"/>
            <a:ext cx="8229600" cy="4525963"/>
          </a:xfrm>
        </p:spPr>
        <p:txBody>
          <a:bodyPr/>
          <a:lstStyle/>
          <a:p>
            <a:pPr>
              <a:spcAft>
                <a:spcPts val="600"/>
              </a:spcAft>
            </a:pPr>
            <a:r>
              <a:rPr lang="en-US" sz="2800" dirty="0"/>
              <a:t>The ELD </a:t>
            </a:r>
            <a:r>
              <a:rPr lang="en-US" sz="2800" dirty="0" smtClean="0"/>
              <a:t>foundations </a:t>
            </a:r>
            <a:r>
              <a:rPr lang="en-US" sz="2800" dirty="0"/>
              <a:t>have a 3 level continuum </a:t>
            </a:r>
            <a:r>
              <a:rPr lang="en-US" sz="2800" dirty="0" smtClean="0"/>
              <a:t>(beginning</a:t>
            </a:r>
            <a:r>
              <a:rPr lang="en-US" sz="2800" dirty="0"/>
              <a:t>, middle, and later</a:t>
            </a:r>
            <a:r>
              <a:rPr lang="en-US" sz="2800" dirty="0" smtClean="0"/>
              <a:t>).</a:t>
            </a:r>
            <a:endParaRPr lang="en-US" sz="2800" dirty="0"/>
          </a:p>
          <a:p>
            <a:pPr>
              <a:spcAft>
                <a:spcPts val="600"/>
              </a:spcAft>
            </a:pPr>
            <a:r>
              <a:rPr lang="en-US" sz="2800" dirty="0" smtClean="0"/>
              <a:t>The K</a:t>
            </a:r>
            <a:r>
              <a:rPr lang="en-US" sz="2800" dirty="0"/>
              <a:t>–12 ELD standards have three levels: </a:t>
            </a:r>
            <a:r>
              <a:rPr lang="en-US" sz="2800" dirty="0" smtClean="0"/>
              <a:t>emerging, expanding, and bridging. </a:t>
            </a:r>
          </a:p>
          <a:p>
            <a:pPr>
              <a:spcAft>
                <a:spcPts val="600"/>
              </a:spcAft>
            </a:pPr>
            <a:r>
              <a:rPr lang="en-US" sz="2800" dirty="0" smtClean="0"/>
              <a:t>The </a:t>
            </a:r>
            <a:r>
              <a:rPr lang="en-US" sz="2800" dirty="0"/>
              <a:t>K–12 ELD standards do not </a:t>
            </a:r>
            <a:r>
              <a:rPr lang="en-US" sz="2800" dirty="0" smtClean="0"/>
              <a:t>represent </a:t>
            </a:r>
            <a:r>
              <a:rPr lang="en-US" sz="2800" dirty="0"/>
              <a:t>a developmental progression from preschool to </a:t>
            </a:r>
            <a:r>
              <a:rPr lang="en-US" sz="2800" dirty="0" smtClean="0"/>
              <a:t>kindergarten.</a:t>
            </a:r>
          </a:p>
          <a:p>
            <a:pPr>
              <a:spcAft>
                <a:spcPts val="600"/>
              </a:spcAft>
            </a:pPr>
            <a:r>
              <a:rPr lang="en-US" sz="2800" dirty="0" smtClean="0"/>
              <a:t>It </a:t>
            </a:r>
            <a:r>
              <a:rPr lang="en-US" sz="2800" dirty="0"/>
              <a:t>is not appropriate to align specific preschool foundations with specific kindergarten standards in the ELD domain. </a:t>
            </a:r>
          </a:p>
          <a:p>
            <a:endParaRPr lang="en-US" sz="2800" dirty="0"/>
          </a:p>
          <a:p>
            <a:endParaRPr lang="en-US" sz="2800" dirty="0"/>
          </a:p>
        </p:txBody>
      </p:sp>
      <p:sp>
        <p:nvSpPr>
          <p:cNvPr id="4" name="Slide Number Placeholder 3"/>
          <p:cNvSpPr>
            <a:spLocks noGrp="1"/>
          </p:cNvSpPr>
          <p:nvPr>
            <p:ph type="sldNum" sz="quarter" idx="10"/>
          </p:nvPr>
        </p:nvSpPr>
        <p:spPr/>
        <p:txBody>
          <a:bodyPr/>
          <a:lstStyle/>
          <a:p>
            <a:fld id="{BE4F76FE-E913-4EE8-9488-C511D295C4FB}" type="slidenum">
              <a:rPr lang="en-US" altLang="en-US" smtClean="0"/>
              <a:pPr/>
              <a:t>24</a:t>
            </a:fld>
            <a:endParaRPr lang="en-US" altLang="en-US" dirty="0"/>
          </a:p>
        </p:txBody>
      </p:sp>
    </p:spTree>
    <p:extLst>
      <p:ext uri="{BB962C8B-B14F-4D97-AF65-F5344CB8AC3E}">
        <p14:creationId xmlns:p14="http://schemas.microsoft.com/office/powerpoint/2010/main" val="2651702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LLD Alignment Reading Alignment Sample</a:t>
            </a:r>
            <a:endParaRPr lang="en-US" dirty="0"/>
          </a:p>
        </p:txBody>
      </p:sp>
      <p:pic>
        <p:nvPicPr>
          <p:cNvPr id="5"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a:ext>
            </a:extLst>
          </a:blip>
          <a:stretch/>
        </p:blipFill>
        <p:spPr>
          <a:xfrm>
            <a:off x="1482798" y="1600200"/>
            <a:ext cx="6178404" cy="4525963"/>
          </a:xfrm>
        </p:spPr>
      </p:pic>
      <p:sp>
        <p:nvSpPr>
          <p:cNvPr id="4" name="Slide Number Placeholder 3"/>
          <p:cNvSpPr>
            <a:spLocks noGrp="1"/>
          </p:cNvSpPr>
          <p:nvPr>
            <p:ph type="sldNum" sz="quarter" idx="10"/>
          </p:nvPr>
        </p:nvSpPr>
        <p:spPr>
          <a:prstGeom prst="rect">
            <a:avLst/>
          </a:prstGeom>
        </p:spPr>
        <p:txBody>
          <a:bodyPr/>
          <a:lstStyle/>
          <a:p>
            <a:fld id="{BE4F76FE-E913-4EE8-9488-C511D295C4FB}" type="slidenum">
              <a:rPr lang="en-US" altLang="en-US" smtClean="0"/>
              <a:pPr/>
              <a:t>25</a:t>
            </a:fld>
            <a:endParaRPr lang="en-US" altLang="en-US" dirty="0"/>
          </a:p>
        </p:txBody>
      </p:sp>
    </p:spTree>
    <p:extLst>
      <p:ext uri="{BB962C8B-B14F-4D97-AF65-F5344CB8AC3E}">
        <p14:creationId xmlns:p14="http://schemas.microsoft.com/office/powerpoint/2010/main" val="18349094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n-US" sz="3600" dirty="0" smtClean="0"/>
              <a:t>Unpacking the ELD Foundations</a:t>
            </a:r>
            <a:endParaRPr lang="en-US" sz="3600" dirty="0">
              <a:solidFill>
                <a:srgbClr val="000000"/>
              </a:solidFill>
              <a:latin typeface="Arial" charset="0"/>
              <a:ea typeface="MS PGothic" charset="0"/>
            </a:endParaRPr>
          </a:p>
        </p:txBody>
      </p:sp>
      <p:sp>
        <p:nvSpPr>
          <p:cNvPr id="81923" name="Content Placeholder 1"/>
          <p:cNvSpPr>
            <a:spLocks noGrp="1"/>
          </p:cNvSpPr>
          <p:nvPr>
            <p:ph sz="half" idx="1"/>
          </p:nvPr>
        </p:nvSpPr>
        <p:spPr>
          <a:xfrm>
            <a:off x="264694" y="1600200"/>
            <a:ext cx="4692315" cy="4525963"/>
          </a:xfrm>
        </p:spPr>
        <p:txBody>
          <a:bodyPr/>
          <a:lstStyle/>
          <a:p>
            <a:pPr marL="401638" lvl="2" indent="-401638">
              <a:buFont typeface="+mj-lt"/>
              <a:buAutoNum type="arabicPeriod"/>
            </a:pPr>
            <a:r>
              <a:rPr lang="en-US" sz="2700" dirty="0"/>
              <a:t>U</a:t>
            </a:r>
            <a:r>
              <a:rPr lang="en-US" sz="2700" dirty="0" smtClean="0"/>
              <a:t>npack as a large group.</a:t>
            </a:r>
          </a:p>
          <a:p>
            <a:pPr marL="401638" lvl="2" indent="-401638">
              <a:buFont typeface="+mj-lt"/>
              <a:buAutoNum type="arabicPeriod"/>
            </a:pPr>
            <a:r>
              <a:rPr lang="en-US" sz="2700" dirty="0" smtClean="0"/>
              <a:t>Unpack with table groups:</a:t>
            </a:r>
          </a:p>
          <a:p>
            <a:pPr marL="692150" lvl="3" indent="-357188"/>
            <a:r>
              <a:rPr lang="en-US" sz="2500" dirty="0" smtClean="0"/>
              <a:t>Select a foundation</a:t>
            </a:r>
          </a:p>
          <a:p>
            <a:pPr marL="692150" lvl="3" indent="-357188"/>
            <a:r>
              <a:rPr lang="en-US" sz="2500" dirty="0" smtClean="0"/>
              <a:t>Read the foundation</a:t>
            </a:r>
            <a:endParaRPr lang="en-US" sz="2500" dirty="0"/>
          </a:p>
          <a:p>
            <a:pPr marL="692150" lvl="3" indent="-357188"/>
            <a:r>
              <a:rPr lang="en-US" sz="2500" dirty="0" smtClean="0"/>
              <a:t>Reflect on each developmental level with this focused conversation on the chart </a:t>
            </a:r>
            <a:endParaRPr lang="en-US" sz="2500" dirty="0"/>
          </a:p>
          <a:p>
            <a:pPr marL="401638" lvl="2" indent="-401638">
              <a:buFont typeface="+mj-lt"/>
              <a:buAutoNum type="arabicPeriod"/>
            </a:pPr>
            <a:r>
              <a:rPr lang="en-US" sz="2900" dirty="0" smtClean="0">
                <a:latin typeface="Arial" pitchFamily="34" charset="0"/>
                <a:cs typeface="Arial" pitchFamily="34" charset="0"/>
              </a:rPr>
              <a:t>Each group record thoughts on the chart.</a:t>
            </a:r>
            <a:endParaRPr lang="en-US" sz="2900" dirty="0"/>
          </a:p>
        </p:txBody>
      </p:sp>
      <p:sp>
        <p:nvSpPr>
          <p:cNvPr id="3" name="Content Placeholder 2"/>
          <p:cNvSpPr>
            <a:spLocks noGrp="1"/>
          </p:cNvSpPr>
          <p:nvPr>
            <p:ph sz="half" idx="2"/>
          </p:nvPr>
        </p:nvSpPr>
        <p:spPr>
          <a:xfrm>
            <a:off x="4957009" y="1594624"/>
            <a:ext cx="3958391" cy="4872789"/>
          </a:xfrm>
        </p:spPr>
        <p:style>
          <a:lnRef idx="2">
            <a:schemeClr val="dk1"/>
          </a:lnRef>
          <a:fillRef idx="1">
            <a:schemeClr val="lt1"/>
          </a:fillRef>
          <a:effectRef idx="0">
            <a:schemeClr val="dk1"/>
          </a:effectRef>
          <a:fontRef idx="minor">
            <a:schemeClr val="dk1"/>
          </a:fontRef>
        </p:style>
        <p:txBody>
          <a:bodyPr/>
          <a:lstStyle/>
          <a:p>
            <a:pPr marL="336550" lvl="1" indent="-288925">
              <a:spcAft>
                <a:spcPts val="600"/>
              </a:spcAft>
              <a:buNone/>
            </a:pPr>
            <a:r>
              <a:rPr lang="en-US" b="1" dirty="0" smtClean="0"/>
              <a:t>Focused Conversation</a:t>
            </a:r>
          </a:p>
          <a:p>
            <a:pPr marL="336550" lvl="1" indent="-288925">
              <a:spcAft>
                <a:spcPts val="600"/>
              </a:spcAft>
              <a:buFont typeface="+mj-lt"/>
              <a:buAutoNum type="arabicPeriod"/>
            </a:pPr>
            <a:r>
              <a:rPr lang="en-US" sz="2200" dirty="0" smtClean="0"/>
              <a:t>What is the progression of behavior, knowledge, and skills across the levels of the foundation?</a:t>
            </a:r>
            <a:endParaRPr lang="en-US" sz="2200" dirty="0"/>
          </a:p>
          <a:p>
            <a:pPr marL="336550" lvl="1" indent="-288925">
              <a:spcAft>
                <a:spcPts val="600"/>
              </a:spcAft>
              <a:buFont typeface="+mj-lt"/>
              <a:buAutoNum type="arabicPeriod"/>
            </a:pPr>
            <a:r>
              <a:rPr lang="en-US" sz="2200" dirty="0"/>
              <a:t>What key words jump out at you?  </a:t>
            </a:r>
          </a:p>
          <a:p>
            <a:pPr marL="336550" lvl="1" indent="-288925">
              <a:spcAft>
                <a:spcPts val="600"/>
              </a:spcAft>
              <a:buFont typeface="+mj-lt"/>
              <a:buAutoNum type="arabicPeriod"/>
            </a:pPr>
            <a:r>
              <a:rPr lang="en-US" sz="2200" dirty="0"/>
              <a:t>What opportunities does a child need to make progress in acquiring the knowledge skills and abilities for this foundation?</a:t>
            </a:r>
          </a:p>
          <a:p>
            <a:endParaRPr lang="en-US" sz="2000" dirty="0"/>
          </a:p>
        </p:txBody>
      </p:sp>
      <p:sp>
        <p:nvSpPr>
          <p:cNvPr id="2" name="Slide Number Placeholder 1"/>
          <p:cNvSpPr>
            <a:spLocks noGrp="1"/>
          </p:cNvSpPr>
          <p:nvPr>
            <p:ph type="sldNum" sz="quarter" idx="10"/>
          </p:nvPr>
        </p:nvSpPr>
        <p:spPr/>
        <p:txBody>
          <a:bodyPr/>
          <a:lstStyle/>
          <a:p>
            <a:fld id="{CCA21AD4-B3CD-4633-9887-9E447C49F907}" type="slidenum">
              <a:rPr lang="en-US" altLang="en-US" smtClean="0"/>
              <a:pPr/>
              <a:t>26</a:t>
            </a:fld>
            <a:endParaRPr lang="en-US" altLang="en-US" dirty="0"/>
          </a:p>
        </p:txBody>
      </p:sp>
    </p:spTree>
    <p:extLst>
      <p:ext uri="{BB962C8B-B14F-4D97-AF65-F5344CB8AC3E}">
        <p14:creationId xmlns:p14="http://schemas.microsoft.com/office/powerpoint/2010/main" val="37329089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5400000">
            <a:off x="7039729" y="1540310"/>
            <a:ext cx="1033539" cy="788194"/>
          </a:xfrm>
          <a:prstGeom prst="rightArrow">
            <a:avLst/>
          </a:prstGeom>
          <a:solidFill>
            <a:srgbClr val="9184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5400000">
            <a:off x="3778407" y="1817134"/>
            <a:ext cx="1587186" cy="788194"/>
          </a:xfrm>
          <a:prstGeom prst="rightArrow">
            <a:avLst/>
          </a:prstGeom>
          <a:solidFill>
            <a:srgbClr val="68919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5400000">
            <a:off x="1026319" y="1584722"/>
            <a:ext cx="1122362" cy="788194"/>
          </a:xfrm>
          <a:prstGeom prs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sz="quarter"/>
          </p:nvPr>
        </p:nvSpPr>
        <p:spPr>
          <a:noFill/>
          <a:ln w="38100">
            <a:solidFill>
              <a:schemeClr val="bg1"/>
            </a:solidFill>
          </a:ln>
          <a:effectLst/>
        </p:spPr>
        <p:txBody>
          <a:bodyPr/>
          <a:lstStyle/>
          <a:p>
            <a:pPr lvl="0"/>
            <a:r>
              <a:rPr lang="en-US" dirty="0"/>
              <a:t>Three Guiding Questions</a:t>
            </a:r>
          </a:p>
        </p:txBody>
      </p:sp>
      <p:sp>
        <p:nvSpPr>
          <p:cNvPr id="6" name="Content Placeholder 5"/>
          <p:cNvSpPr>
            <a:spLocks noGrp="1"/>
          </p:cNvSpPr>
          <p:nvPr>
            <p:ph sz="quarter" idx="1"/>
          </p:nvPr>
        </p:nvSpPr>
        <p:spPr>
          <a:xfrm>
            <a:off x="266700" y="2540000"/>
            <a:ext cx="2641600" cy="3416300"/>
          </a:xfrm>
          <a:solidFill>
            <a:schemeClr val="accent4"/>
          </a:solidFill>
          <a:ln w="38100">
            <a:solidFill>
              <a:schemeClr val="lt1">
                <a:hueOff val="0"/>
                <a:satOff val="0"/>
                <a:lumOff val="0"/>
              </a:schemeClr>
            </a:solidFill>
          </a:ln>
        </p:spPr>
        <p:txBody>
          <a:bodyPr anchor="ctr" anchorCtr="0"/>
          <a:lstStyle/>
          <a:p>
            <a:pPr marL="0" lvl="0" indent="0" algn="ctr">
              <a:buNone/>
            </a:pPr>
            <a:r>
              <a:rPr lang="en-US" sz="2400" b="1" dirty="0">
                <a:solidFill>
                  <a:schemeClr val="bg1"/>
                </a:solidFill>
                <a:effectLst>
                  <a:outerShdw blurRad="38100" dist="38100" dir="2700000" algn="tl">
                    <a:srgbClr val="000000">
                      <a:alpha val="43137"/>
                    </a:srgbClr>
                  </a:outerShdw>
                </a:effectLst>
              </a:rPr>
              <a:t>What are the developmental progressions of English-language development for reading?</a:t>
            </a:r>
          </a:p>
          <a:p>
            <a:pPr marL="0" indent="0">
              <a:buNone/>
            </a:pPr>
            <a:endParaRPr lang="en-US" sz="2400" b="1" dirty="0">
              <a:solidFill>
                <a:schemeClr val="bg1"/>
              </a:solidFill>
            </a:endParaRPr>
          </a:p>
        </p:txBody>
      </p:sp>
      <p:sp>
        <p:nvSpPr>
          <p:cNvPr id="7" name="Content Placeholder 6"/>
          <p:cNvSpPr>
            <a:spLocks noGrp="1"/>
          </p:cNvSpPr>
          <p:nvPr>
            <p:ph sz="quarter" idx="2"/>
          </p:nvPr>
        </p:nvSpPr>
        <p:spPr>
          <a:xfrm>
            <a:off x="3251200" y="3035300"/>
            <a:ext cx="2641600" cy="3530600"/>
          </a:xfrm>
          <a:solidFill>
            <a:srgbClr val="689195"/>
          </a:solidFill>
          <a:ln w="38100">
            <a:solidFill>
              <a:schemeClr val="lt1">
                <a:hueOff val="0"/>
                <a:satOff val="0"/>
                <a:lumOff val="0"/>
              </a:schemeClr>
            </a:solidFill>
          </a:ln>
        </p:spPr>
        <p:txBody>
          <a:bodyPr anchor="ctr" anchorCtr="0"/>
          <a:lstStyle/>
          <a:p>
            <a:pPr marL="0" lvl="0" indent="0" algn="ctr">
              <a:buNone/>
            </a:pPr>
            <a:r>
              <a:rPr lang="en-US" sz="2400" b="1" dirty="0">
                <a:solidFill>
                  <a:schemeClr val="bg1"/>
                </a:solidFill>
                <a:effectLst>
                  <a:outerShdw blurRad="38100" dist="38100" dir="2700000" algn="tl">
                    <a:srgbClr val="000000">
                      <a:alpha val="43137"/>
                    </a:srgbClr>
                  </a:outerShdw>
                </a:effectLst>
              </a:rPr>
              <a:t>What are the developmentally appropriate strategies that support English-language development?</a:t>
            </a:r>
          </a:p>
          <a:p>
            <a:pPr marL="0" indent="0">
              <a:buNone/>
            </a:pPr>
            <a:endParaRPr lang="en-US" sz="2400"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sz="quarter" idx="3"/>
          </p:nvPr>
        </p:nvSpPr>
        <p:spPr>
          <a:xfrm>
            <a:off x="6235700" y="2451894"/>
            <a:ext cx="2641600" cy="3504406"/>
          </a:xfrm>
          <a:solidFill>
            <a:srgbClr val="918485"/>
          </a:solidFill>
          <a:ln w="38100">
            <a:solidFill>
              <a:schemeClr val="lt1">
                <a:hueOff val="0"/>
                <a:satOff val="0"/>
                <a:lumOff val="0"/>
              </a:schemeClr>
            </a:solidFill>
          </a:ln>
        </p:spPr>
        <p:txBody>
          <a:bodyPr anchor="ctr" anchorCtr="0"/>
          <a:lstStyle/>
          <a:p>
            <a:pPr marL="0" lvl="0" indent="0" algn="ctr">
              <a:buNone/>
            </a:pPr>
            <a:r>
              <a:rPr lang="en-US" sz="2400" b="1" dirty="0">
                <a:solidFill>
                  <a:schemeClr val="bg1"/>
                </a:solidFill>
                <a:effectLst>
                  <a:outerShdw blurRad="38100" dist="38100" dir="2700000" algn="tl">
                    <a:srgbClr val="000000">
                      <a:alpha val="43137"/>
                    </a:srgbClr>
                  </a:outerShdw>
                </a:effectLst>
              </a:rPr>
              <a:t>How can I incorporate these strategies into my existing classroom?</a:t>
            </a:r>
          </a:p>
          <a:p>
            <a:pPr marL="0" indent="0">
              <a:buNone/>
            </a:pPr>
            <a:endParaRPr lang="en-US" sz="2400" b="1" dirty="0">
              <a:solidFill>
                <a:schemeClr val="bg1"/>
              </a:solidFill>
            </a:endParaRPr>
          </a:p>
        </p:txBody>
      </p:sp>
      <p:sp>
        <p:nvSpPr>
          <p:cNvPr id="4" name="Slide Number Placeholder 3"/>
          <p:cNvSpPr>
            <a:spLocks noGrp="1"/>
          </p:cNvSpPr>
          <p:nvPr>
            <p:ph type="sldNum" sz="quarter" idx="10"/>
          </p:nvPr>
        </p:nvSpPr>
        <p:spPr/>
        <p:txBody>
          <a:bodyPr/>
          <a:lstStyle/>
          <a:p>
            <a:fld id="{BE4F76FE-E913-4EE8-9488-C511D295C4FB}" type="slidenum">
              <a:rPr lang="en-US" altLang="en-US" smtClean="0"/>
              <a:pPr/>
              <a:t>27</a:t>
            </a:fld>
            <a:endParaRPr lang="en-US" altLang="en-US" dirty="0"/>
          </a:p>
        </p:txBody>
      </p:sp>
      <p:sp>
        <p:nvSpPr>
          <p:cNvPr id="16" name="Connector 5"/>
          <p:cNvSpPr/>
          <p:nvPr/>
        </p:nvSpPr>
        <p:spPr>
          <a:xfrm>
            <a:off x="3086511" y="2119517"/>
            <a:ext cx="2956663" cy="4738483"/>
          </a:xfrm>
          <a:prstGeom prst="flowChartConnector">
            <a:avLst/>
          </a:prstGeom>
          <a:no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658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smtClean="0">
                <a:latin typeface="Arial" charset="0"/>
                <a:ea typeface="ＭＳ Ｐゴシック" charset="0"/>
              </a:rPr>
              <a:t>Key Resources</a:t>
            </a:r>
            <a:endParaRPr lang="en-US" dirty="0">
              <a:latin typeface="Arial" charset="0"/>
              <a:ea typeface="ＭＳ Ｐゴシック" charset="0"/>
            </a:endParaRPr>
          </a:p>
        </p:txBody>
      </p:sp>
      <p:pic>
        <p:nvPicPr>
          <p:cNvPr id="107523" name="Picture 32"/>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49705" y="1630432"/>
            <a:ext cx="2631090" cy="3215778"/>
          </a:xfrm>
        </p:spPr>
      </p:pic>
      <p:pic>
        <p:nvPicPr>
          <p:cNvPr id="107522" name="Content Placeholder 7"/>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3992038" y="3787520"/>
            <a:ext cx="1392050" cy="1808230"/>
          </a:xfrm>
        </p:spPr>
      </p:pic>
      <p:sp>
        <p:nvSpPr>
          <p:cNvPr id="2" name="Slide Number Placeholder 1"/>
          <p:cNvSpPr>
            <a:spLocks noGrp="1"/>
          </p:cNvSpPr>
          <p:nvPr>
            <p:ph type="sldNum" sz="quarter" idx="10"/>
          </p:nvPr>
        </p:nvSpPr>
        <p:spPr/>
        <p:txBody>
          <a:bodyPr/>
          <a:lstStyle/>
          <a:p>
            <a:fld id="{6D923E4E-FB37-4065-96CD-4E22E4299DB1}" type="slidenum">
              <a:rPr lang="en-US" altLang="en-US" smtClean="0"/>
              <a:pPr/>
              <a:t>28</a:t>
            </a:fld>
            <a:endParaRPr lang="en-US" altLang="en-US" dirty="0"/>
          </a:p>
        </p:txBody>
      </p:sp>
      <p:pic>
        <p:nvPicPr>
          <p:cNvPr id="107524"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02332" y="1943715"/>
            <a:ext cx="2127250" cy="258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2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92038" y="1943715"/>
            <a:ext cx="1299051" cy="1668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1" y="6627168"/>
            <a:ext cx="91439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a:t>
            </a:r>
            <a:r>
              <a:rPr lang="en-US" altLang="en-US" sz="900" dirty="0" smtClean="0"/>
              <a:t>with </a:t>
            </a:r>
            <a:r>
              <a:rPr lang="en-US" altLang="en-US" sz="900" dirty="0"/>
              <a:t>the </a:t>
            </a:r>
            <a:r>
              <a:rPr lang="en-US" altLang="en-US" sz="900" dirty="0" smtClean="0"/>
              <a:t>Wested </a:t>
            </a:r>
            <a:r>
              <a:rPr lang="en-US" altLang="en-US" sz="900" dirty="0"/>
              <a:t>Center for Child &amp; Family Studies, California Preschool Instructional </a:t>
            </a:r>
            <a:r>
              <a:rPr lang="en-US" altLang="en-US" sz="900" dirty="0" smtClean="0"/>
              <a:t>Network (CPIN).  </a:t>
            </a:r>
            <a:r>
              <a:rPr lang="en-US" altLang="en-US" sz="900" dirty="0"/>
              <a:t>(</a:t>
            </a:r>
            <a:r>
              <a:rPr lang="en-US" altLang="en-US" sz="900" dirty="0" smtClean="0"/>
              <a:t>04/2016) </a:t>
            </a:r>
            <a:endParaRPr lang="en-US" altLang="en-US" sz="900" dirty="0"/>
          </a:p>
        </p:txBody>
      </p:sp>
    </p:spTree>
    <p:extLst>
      <p:ext uri="{BB962C8B-B14F-4D97-AF65-F5344CB8AC3E}">
        <p14:creationId xmlns:p14="http://schemas.microsoft.com/office/powerpoint/2010/main" val="9754315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952610" y="396766"/>
            <a:ext cx="7488238" cy="990600"/>
          </a:xfrm>
        </p:spPr>
        <p:txBody>
          <a:bodyPr/>
          <a:lstStyle/>
          <a:p>
            <a:r>
              <a:rPr lang="en-US" dirty="0">
                <a:latin typeface="Arial" charset="0"/>
                <a:ea typeface="MS Pゴシック" charset="0"/>
              </a:rPr>
              <a:t>Curriculum </a:t>
            </a:r>
            <a:r>
              <a:rPr lang="en-US" dirty="0" smtClean="0">
                <a:latin typeface="Arial" charset="0"/>
                <a:ea typeface="MS Pゴシック" charset="0"/>
              </a:rPr>
              <a:t>Framework:</a:t>
            </a:r>
            <a:r>
              <a:rPr lang="en-US" dirty="0">
                <a:latin typeface="Arial" charset="0"/>
                <a:ea typeface="MS Pゴシック" charset="0"/>
              </a:rPr>
              <a:t/>
            </a:r>
            <a:br>
              <a:rPr lang="en-US" dirty="0">
                <a:latin typeface="Arial" charset="0"/>
                <a:ea typeface="MS Pゴシック" charset="0"/>
              </a:rPr>
            </a:br>
            <a:r>
              <a:rPr lang="en-US" sz="2500" dirty="0">
                <a:latin typeface="Arial" charset="0"/>
                <a:ea typeface="MS Pゴシック" charset="0"/>
              </a:rPr>
              <a:t>Strategies to Enrich Learning Opportunities</a:t>
            </a:r>
          </a:p>
        </p:txBody>
      </p:sp>
      <p:sp>
        <p:nvSpPr>
          <p:cNvPr id="71683" name="Rectangle 4"/>
          <p:cNvSpPr>
            <a:spLocks noGrp="1" noChangeArrowheads="1"/>
          </p:cNvSpPr>
          <p:nvPr>
            <p:ph type="body" sz="half" idx="2"/>
          </p:nvPr>
        </p:nvSpPr>
        <p:spPr>
          <a:xfrm>
            <a:off x="4674477" y="1676400"/>
            <a:ext cx="4303986" cy="4579938"/>
          </a:xfrm>
        </p:spPr>
        <p:txBody>
          <a:bodyPr/>
          <a:lstStyle/>
          <a:p>
            <a:pPr>
              <a:spcAft>
                <a:spcPct val="20000"/>
              </a:spcAft>
            </a:pPr>
            <a:r>
              <a:rPr lang="en-US" sz="2600" dirty="0" smtClean="0">
                <a:latin typeface="Arial" charset="0"/>
                <a:ea typeface="MS Pゴシック" charset="0"/>
              </a:rPr>
              <a:t>Planned </a:t>
            </a:r>
            <a:r>
              <a:rPr lang="en-US" sz="2600" dirty="0">
                <a:latin typeface="Arial" charset="0"/>
                <a:ea typeface="MS Pゴシック" charset="0"/>
              </a:rPr>
              <a:t>learning opportunities </a:t>
            </a:r>
          </a:p>
          <a:p>
            <a:pPr>
              <a:spcAft>
                <a:spcPct val="20000"/>
              </a:spcAft>
            </a:pPr>
            <a:r>
              <a:rPr lang="en-US" sz="2600" dirty="0">
                <a:latin typeface="Arial" charset="0"/>
                <a:ea typeface="MS Pゴシック" charset="0"/>
              </a:rPr>
              <a:t>Routines, environments, and materials</a:t>
            </a:r>
          </a:p>
          <a:p>
            <a:pPr>
              <a:spcAft>
                <a:spcPct val="20000"/>
              </a:spcAft>
            </a:pPr>
            <a:r>
              <a:rPr lang="en-US" sz="2600" dirty="0">
                <a:latin typeface="Arial" charset="0"/>
                <a:ea typeface="MS Pゴシック" charset="0"/>
              </a:rPr>
              <a:t>Building on children</a:t>
            </a:r>
            <a:r>
              <a:rPr lang="ja-JP" altLang="en-US" sz="2600" dirty="0">
                <a:latin typeface="Arial" charset="0"/>
                <a:ea typeface="MS Pゴシック" charset="0"/>
              </a:rPr>
              <a:t>’</a:t>
            </a:r>
            <a:r>
              <a:rPr lang="en-US" altLang="ja-JP" sz="2600" dirty="0">
                <a:latin typeface="Arial" charset="0"/>
                <a:ea typeface="MS Pゴシック" charset="0"/>
              </a:rPr>
              <a:t>s knowledge, skills, and interests</a:t>
            </a:r>
          </a:p>
          <a:p>
            <a:r>
              <a:rPr lang="en-US" sz="2600" dirty="0">
                <a:latin typeface="Arial" charset="0"/>
                <a:ea typeface="MS Pゴシック" charset="0"/>
              </a:rPr>
              <a:t>Linguistically appropriate and culturally meaningful</a:t>
            </a:r>
          </a:p>
        </p:txBody>
      </p:sp>
      <p:pic>
        <p:nvPicPr>
          <p:cNvPr id="71684" name="Picture 40" descr="Cover_ppt">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2610" y="1770137"/>
            <a:ext cx="3558956" cy="4588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5" name="Oval 13"/>
          <p:cNvSpPr>
            <a:spLocks noChangeArrowheads="1"/>
          </p:cNvSpPr>
          <p:nvPr/>
        </p:nvSpPr>
        <p:spPr bwMode="auto">
          <a:xfrm>
            <a:off x="682171" y="2616200"/>
            <a:ext cx="1146629" cy="914400"/>
          </a:xfrm>
          <a:prstGeom prst="ellipse">
            <a:avLst/>
          </a:prstGeom>
          <a:noFill/>
          <a:ln w="635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i="1" dirty="0"/>
          </a:p>
        </p:txBody>
      </p:sp>
      <p:sp>
        <p:nvSpPr>
          <p:cNvPr id="2" name="Slide Number Placeholder 1"/>
          <p:cNvSpPr>
            <a:spLocks noGrp="1"/>
          </p:cNvSpPr>
          <p:nvPr>
            <p:ph type="sldNum" sz="quarter" idx="4"/>
          </p:nvPr>
        </p:nvSpPr>
        <p:spPr/>
        <p:txBody>
          <a:bodyPr/>
          <a:lstStyle/>
          <a:p>
            <a:fld id="{1DF67E9B-77D6-44BD-9ACE-91AD9F7338C4}" type="slidenum">
              <a:rPr lang="en-US" altLang="en-US" smtClean="0"/>
              <a:pPr/>
              <a:t>29</a:t>
            </a:fld>
            <a:endParaRPr lang="en-US" altLang="en-US" dirty="0"/>
          </a:p>
        </p:txBody>
      </p:sp>
    </p:spTree>
    <p:extLst>
      <p:ext uri="{BB962C8B-B14F-4D97-AF65-F5344CB8AC3E}">
        <p14:creationId xmlns:p14="http://schemas.microsoft.com/office/powerpoint/2010/main" val="3693749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altLang="en-US" dirty="0" smtClean="0"/>
              <a:t>Outcomes </a:t>
            </a:r>
          </a:p>
        </p:txBody>
      </p:sp>
      <p:sp>
        <p:nvSpPr>
          <p:cNvPr id="41986" name="Content Placeholder 2"/>
          <p:cNvSpPr>
            <a:spLocks noGrp="1"/>
          </p:cNvSpPr>
          <p:nvPr>
            <p:ph idx="1"/>
          </p:nvPr>
        </p:nvSpPr>
        <p:spPr/>
        <p:txBody>
          <a:bodyPr/>
          <a:lstStyle/>
          <a:p>
            <a:pPr marL="285750" lvl="1">
              <a:spcAft>
                <a:spcPts val="1200"/>
              </a:spcAft>
              <a:buFont typeface="Arial" panose="020B0604020202020204" pitchFamily="34" charset="0"/>
              <a:buChar char="•"/>
              <a:tabLst>
                <a:tab pos="1724025" algn="l"/>
              </a:tabLst>
            </a:pPr>
            <a:r>
              <a:rPr lang="en-US" altLang="en-US" dirty="0" smtClean="0"/>
              <a:t>Observe, read, and discuss the developmental </a:t>
            </a:r>
            <a:r>
              <a:rPr lang="en-US" altLang="en-US" dirty="0"/>
              <a:t>c</a:t>
            </a:r>
            <a:r>
              <a:rPr lang="en-US" altLang="en-US" dirty="0" smtClean="0"/>
              <a:t>ontinuum for the Reading strand from the English-Language Development (ELD) domain </a:t>
            </a:r>
          </a:p>
          <a:p>
            <a:pPr marL="285750" lvl="1">
              <a:spcAft>
                <a:spcPts val="1200"/>
              </a:spcAft>
              <a:buFont typeface="Arial" panose="020B0604020202020204" pitchFamily="34" charset="0"/>
              <a:buChar char="•"/>
              <a:tabLst>
                <a:tab pos="1724025" algn="l"/>
              </a:tabLst>
            </a:pPr>
            <a:r>
              <a:rPr lang="en-US" altLang="en-US" dirty="0" smtClean="0"/>
              <a:t>Discuss </a:t>
            </a:r>
            <a:r>
              <a:rPr lang="en-US" altLang="en-US" dirty="0"/>
              <a:t>c</a:t>
            </a:r>
            <a:r>
              <a:rPr lang="en-US" altLang="en-US" dirty="0" smtClean="0"/>
              <a:t>urrent </a:t>
            </a:r>
            <a:r>
              <a:rPr lang="en-US" altLang="en-US" dirty="0"/>
              <a:t>r</a:t>
            </a:r>
            <a:r>
              <a:rPr lang="en-US" altLang="en-US" dirty="0" smtClean="0"/>
              <a:t>esearch underlying the strategies in the Reading strand</a:t>
            </a:r>
          </a:p>
          <a:p>
            <a:pPr marL="285750" lvl="1">
              <a:spcAft>
                <a:spcPts val="1200"/>
              </a:spcAft>
              <a:buFont typeface="Arial" panose="020B0604020202020204" pitchFamily="34" charset="0"/>
              <a:buChar char="•"/>
              <a:tabLst>
                <a:tab pos="1724025" algn="l"/>
              </a:tabLst>
            </a:pPr>
            <a:r>
              <a:rPr lang="en-US" altLang="en-US" dirty="0" smtClean="0"/>
              <a:t>Practice using the ELD foundations and framework to intentionally plan culturally and linguistically responsive routines and environments</a:t>
            </a:r>
          </a:p>
          <a:p>
            <a:pPr>
              <a:buFont typeface="Arial" panose="020B0604020202020204" pitchFamily="34" charset="0"/>
              <a:buNone/>
            </a:pPr>
            <a:endParaRPr lang="en-US" altLang="en-US" dirty="0" smtClean="0"/>
          </a:p>
        </p:txBody>
      </p:sp>
      <p:sp>
        <p:nvSpPr>
          <p:cNvPr id="41987"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8B2CBB8-2078-4424-BA3A-727A4965FAC7}" type="slidenum">
              <a:rPr lang="en-US" altLang="en-US" sz="1200"/>
              <a:pPr/>
              <a:t>3</a:t>
            </a:fld>
            <a:endParaRPr lang="en-US" altLang="en-US" sz="1200" dirty="0"/>
          </a:p>
        </p:txBody>
      </p:sp>
    </p:spTree>
    <p:extLst>
      <p:ext uri="{BB962C8B-B14F-4D97-AF65-F5344CB8AC3E}">
        <p14:creationId xmlns:p14="http://schemas.microsoft.com/office/powerpoint/2010/main" val="24551292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sz="quarter"/>
          </p:nvPr>
        </p:nvSpPr>
        <p:spPr>
          <a:xfrm>
            <a:off x="457200" y="0"/>
            <a:ext cx="4362314" cy="1417638"/>
          </a:xfrm>
        </p:spPr>
        <p:txBody>
          <a:bodyPr/>
          <a:lstStyle/>
          <a:p>
            <a:r>
              <a:rPr lang="en-US" dirty="0" smtClean="0"/>
              <a:t>Interesting Learning</a:t>
            </a:r>
            <a:endParaRPr lang="en-US" dirty="0"/>
          </a:p>
        </p:txBody>
      </p:sp>
      <p:pic>
        <p:nvPicPr>
          <p:cNvPr id="12" name="Content Placeholder 11"/>
          <p:cNvPicPr>
            <a:picLocks noGrp="1" noChangeAspect="1"/>
          </p:cNvPicPr>
          <p:nvPr>
            <p:ph sz="quarter" idx="2"/>
          </p:nvPr>
        </p:nvPicPr>
        <p:blipFill rotWithShape="1">
          <a:blip r:embed="rId3" cstate="email">
            <a:extLst>
              <a:ext uri="{28A0092B-C50C-407E-A947-70E740481C1C}">
                <a14:useLocalDpi xmlns:a14="http://schemas.microsoft.com/office/drawing/2010/main"/>
              </a:ext>
            </a:extLst>
          </a:blip>
          <a:srcRect/>
          <a:stretch/>
        </p:blipFill>
        <p:spPr>
          <a:xfrm>
            <a:off x="0" y="0"/>
            <a:ext cx="5977692" cy="6858000"/>
          </a:xfrm>
        </p:spPr>
      </p:pic>
      <p:sp>
        <p:nvSpPr>
          <p:cNvPr id="3" name="Content Placeholder 2"/>
          <p:cNvSpPr>
            <a:spLocks noGrp="1"/>
          </p:cNvSpPr>
          <p:nvPr>
            <p:ph sz="quarter" idx="1"/>
          </p:nvPr>
        </p:nvSpPr>
        <p:spPr>
          <a:xfrm>
            <a:off x="5977692" y="246062"/>
            <a:ext cx="3194328" cy="6492875"/>
          </a:xfrm>
        </p:spPr>
        <p:txBody>
          <a:bodyPr/>
          <a:lstStyle/>
          <a:p>
            <a:pPr marL="0" indent="0">
              <a:buNone/>
            </a:pPr>
            <a:r>
              <a:rPr lang="en-US" sz="3600" dirty="0" smtClean="0">
                <a:latin typeface="Arial" pitchFamily="34" charset="0"/>
                <a:cs typeface="Arial" pitchFamily="34" charset="0"/>
              </a:rPr>
              <a:t>“Young </a:t>
            </a:r>
            <a:r>
              <a:rPr lang="en-US" sz="3600" dirty="0">
                <a:latin typeface="Arial" pitchFamily="34" charset="0"/>
                <a:cs typeface="Arial" pitchFamily="34" charset="0"/>
              </a:rPr>
              <a:t>children need repeated </a:t>
            </a:r>
            <a:r>
              <a:rPr lang="en-US" sz="3600" dirty="0" smtClean="0">
                <a:latin typeface="Arial" pitchFamily="34" charset="0"/>
                <a:cs typeface="Arial" pitchFamily="34" charset="0"/>
              </a:rPr>
              <a:t>opportunities </a:t>
            </a:r>
            <a:r>
              <a:rPr lang="en-US" sz="3600" dirty="0">
                <a:latin typeface="Arial" pitchFamily="34" charset="0"/>
                <a:cs typeface="Arial" pitchFamily="34" charset="0"/>
              </a:rPr>
              <a:t>to associate reading with pleasure, positive feelings, and interesting </a:t>
            </a:r>
            <a:r>
              <a:rPr lang="en-US" sz="3600" dirty="0" smtClean="0">
                <a:latin typeface="Arial" pitchFamily="34" charset="0"/>
                <a:cs typeface="Arial" pitchFamily="34" charset="0"/>
              </a:rPr>
              <a:t>learning”</a:t>
            </a:r>
            <a:r>
              <a:rPr lang="en-US" sz="1800" dirty="0" smtClean="0">
                <a:cs typeface="Arial" pitchFamily="34" charset="0"/>
              </a:rPr>
              <a:t>(</a:t>
            </a:r>
            <a:r>
              <a:rPr lang="en-US" sz="1800" dirty="0" smtClean="0"/>
              <a:t>PCF 2010, 207).</a:t>
            </a:r>
            <a:endParaRPr lang="en-US" sz="1800" dirty="0"/>
          </a:p>
          <a:p>
            <a:endParaRPr lang="en-US" dirty="0"/>
          </a:p>
        </p:txBody>
      </p:sp>
      <p:sp>
        <p:nvSpPr>
          <p:cNvPr id="5" name="Slide Number Placeholder 4"/>
          <p:cNvSpPr>
            <a:spLocks noGrp="1"/>
          </p:cNvSpPr>
          <p:nvPr>
            <p:ph type="sldNum" sz="quarter" idx="10"/>
          </p:nvPr>
        </p:nvSpPr>
        <p:spPr/>
        <p:txBody>
          <a:bodyPr/>
          <a:lstStyle/>
          <a:p>
            <a:pPr>
              <a:defRPr/>
            </a:pPr>
            <a:fld id="{1F339033-4A6A-214C-A9A2-031E8DAD7DB9}" type="slidenum">
              <a:rPr lang="en-US" smtClean="0"/>
              <a:pPr>
                <a:defRPr/>
              </a:pPr>
              <a:t>30</a:t>
            </a:fld>
            <a:endParaRPr lang="en-US" dirty="0"/>
          </a:p>
        </p:txBody>
      </p:sp>
      <p:sp>
        <p:nvSpPr>
          <p:cNvPr id="6" name="Rectangle 5"/>
          <p:cNvSpPr>
            <a:spLocks noChangeArrowheads="1"/>
          </p:cNvSpPr>
          <p:nvPr/>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a:t>
            </a:r>
            <a:r>
              <a:rPr lang="en-US" altLang="en-US" sz="900" dirty="0" smtClean="0"/>
              <a:t>with </a:t>
            </a:r>
            <a:r>
              <a:rPr lang="en-US" altLang="en-US" sz="900" dirty="0"/>
              <a:t>the </a:t>
            </a:r>
            <a:r>
              <a:rPr lang="en-US" altLang="en-US" sz="900" dirty="0" smtClean="0"/>
              <a:t>Wested </a:t>
            </a:r>
            <a:r>
              <a:rPr lang="en-US" altLang="en-US" sz="900" dirty="0"/>
              <a:t>Center for Child &amp; Family Studies, California Preschool Instructional </a:t>
            </a:r>
            <a:r>
              <a:rPr lang="en-US" altLang="en-US" sz="900" dirty="0" smtClean="0"/>
              <a:t>Network (CPIN).  </a:t>
            </a:r>
            <a:r>
              <a:rPr lang="en-US" altLang="en-US" sz="900" dirty="0"/>
              <a:t>(</a:t>
            </a:r>
            <a:r>
              <a:rPr lang="en-US" altLang="en-US" sz="900" dirty="0" smtClean="0"/>
              <a:t>04/2016) </a:t>
            </a:r>
            <a:endParaRPr lang="en-US" altLang="en-US" sz="900" dirty="0"/>
          </a:p>
        </p:txBody>
      </p:sp>
    </p:spTree>
    <p:extLst>
      <p:ext uri="{BB962C8B-B14F-4D97-AF65-F5344CB8AC3E}">
        <p14:creationId xmlns:p14="http://schemas.microsoft.com/office/powerpoint/2010/main" val="32519875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descr="DSC_4797.jpg"/>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l="-1835" r="-4692"/>
          <a:stretch/>
        </p:blipFill>
        <p:spPr>
          <a:xfrm>
            <a:off x="-186805" y="0"/>
            <a:ext cx="9639028" cy="6858000"/>
          </a:xfrm>
        </p:spPr>
      </p:pic>
      <p:sp>
        <p:nvSpPr>
          <p:cNvPr id="2" name="Title 1"/>
          <p:cNvSpPr>
            <a:spLocks noGrp="1"/>
          </p:cNvSpPr>
          <p:nvPr>
            <p:ph type="title"/>
          </p:nvPr>
        </p:nvSpPr>
        <p:spPr>
          <a:xfrm>
            <a:off x="5562600" y="0"/>
            <a:ext cx="3581399" cy="2819401"/>
          </a:xfrm>
        </p:spPr>
        <p:txBody>
          <a:bodyPr/>
          <a:lstStyle/>
          <a:p>
            <a:r>
              <a:rPr lang="en-US" sz="4000" dirty="0">
                <a:solidFill>
                  <a:schemeClr val="bg1"/>
                </a:solidFill>
                <a:latin typeface="Arial" pitchFamily="34" charset="0"/>
                <a:cs typeface="Arial" pitchFamily="34" charset="0"/>
              </a:rPr>
              <a:t>Build on existing </a:t>
            </a:r>
            <a:r>
              <a:rPr lang="en-US" sz="4000" dirty="0" smtClean="0">
                <a:solidFill>
                  <a:schemeClr val="bg1"/>
                </a:solidFill>
                <a:latin typeface="Arial" pitchFamily="34" charset="0"/>
                <a:cs typeface="Arial" pitchFamily="34" charset="0"/>
              </a:rPr>
              <a:t>strengths.</a:t>
            </a:r>
            <a:endParaRPr lang="en-US" sz="4000" dirty="0">
              <a:solidFill>
                <a:schemeClr val="bg1"/>
              </a:solidFill>
            </a:endParaRPr>
          </a:p>
        </p:txBody>
      </p:sp>
      <p:sp>
        <p:nvSpPr>
          <p:cNvPr id="5" name="Slide Number Placeholder 4"/>
          <p:cNvSpPr>
            <a:spLocks noGrp="1"/>
          </p:cNvSpPr>
          <p:nvPr>
            <p:ph type="sldNum" sz="quarter" idx="10"/>
          </p:nvPr>
        </p:nvSpPr>
        <p:spPr/>
        <p:txBody>
          <a:bodyPr/>
          <a:lstStyle/>
          <a:p>
            <a:pPr>
              <a:defRPr/>
            </a:pPr>
            <a:fld id="{1F339033-4A6A-214C-A9A2-031E8DAD7DB9}" type="slidenum">
              <a:rPr lang="en-US" smtClean="0"/>
              <a:pPr>
                <a:defRPr/>
              </a:pPr>
              <a:t>31</a:t>
            </a:fld>
            <a:endParaRPr lang="en-US" dirty="0"/>
          </a:p>
        </p:txBody>
      </p:sp>
      <p:sp>
        <p:nvSpPr>
          <p:cNvPr id="6" name="Rectangle 5"/>
          <p:cNvSpPr>
            <a:spLocks noChangeArrowheads="1"/>
          </p:cNvSpPr>
          <p:nvPr/>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a:t>
            </a:r>
            <a:r>
              <a:rPr lang="en-US" altLang="en-US" sz="900" dirty="0" smtClean="0"/>
              <a:t>with </a:t>
            </a:r>
            <a:r>
              <a:rPr lang="en-US" altLang="en-US" sz="900" dirty="0"/>
              <a:t>the </a:t>
            </a:r>
            <a:r>
              <a:rPr lang="en-US" altLang="en-US" sz="900" dirty="0" smtClean="0"/>
              <a:t>Wested </a:t>
            </a:r>
            <a:r>
              <a:rPr lang="en-US" altLang="en-US" sz="900" dirty="0"/>
              <a:t>Center for Child &amp; Family Studies, California Preschool Instructional </a:t>
            </a:r>
            <a:r>
              <a:rPr lang="en-US" altLang="en-US" sz="900" dirty="0" smtClean="0"/>
              <a:t>Network (CPIN).  </a:t>
            </a:r>
            <a:r>
              <a:rPr lang="en-US" altLang="en-US" sz="900" dirty="0"/>
              <a:t>(</a:t>
            </a:r>
            <a:r>
              <a:rPr lang="en-US" altLang="en-US" sz="900" dirty="0" smtClean="0"/>
              <a:t>04/2016) </a:t>
            </a:r>
            <a:endParaRPr lang="en-US" altLang="en-US" sz="900" dirty="0"/>
          </a:p>
        </p:txBody>
      </p:sp>
    </p:spTree>
    <p:extLst>
      <p:ext uri="{BB962C8B-B14F-4D97-AF65-F5344CB8AC3E}">
        <p14:creationId xmlns:p14="http://schemas.microsoft.com/office/powerpoint/2010/main" val="33784868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sz="3600" dirty="0" smtClean="0">
                <a:latin typeface="Arial" charset="0"/>
                <a:ea typeface="MS PGothic" charset="0"/>
              </a:rPr>
              <a:t>Partner with families to learn about strengths.</a:t>
            </a:r>
            <a:endParaRPr lang="en-US" sz="3600" dirty="0">
              <a:latin typeface="Arial" charset="0"/>
              <a:ea typeface="MS PGothic" charset="0"/>
            </a:endParaRPr>
          </a:p>
        </p:txBody>
      </p:sp>
      <p:sp>
        <p:nvSpPr>
          <p:cNvPr id="73730" name="Content Placeholder 2"/>
          <p:cNvSpPr>
            <a:spLocks noGrp="1"/>
          </p:cNvSpPr>
          <p:nvPr>
            <p:ph sz="half" idx="1"/>
          </p:nvPr>
        </p:nvSpPr>
        <p:spPr/>
        <p:txBody>
          <a:bodyPr/>
          <a:lstStyle/>
          <a:p>
            <a:pPr>
              <a:spcAft>
                <a:spcPts val="1200"/>
              </a:spcAft>
            </a:pPr>
            <a:r>
              <a:rPr lang="en-US" dirty="0" smtClean="0">
                <a:latin typeface="Arial" charset="0"/>
                <a:ea typeface="MS PGothic" charset="0"/>
                <a:hlinkClick r:id="rId3"/>
              </a:rPr>
              <a:t>Engaging Families PCF</a:t>
            </a:r>
          </a:p>
          <a:p>
            <a:pPr>
              <a:spcAft>
                <a:spcPts val="1200"/>
              </a:spcAft>
            </a:pPr>
            <a:r>
              <a:rPr lang="en-US" dirty="0" smtClean="0">
                <a:latin typeface="Arial" charset="0"/>
                <a:ea typeface="MS PGothic" charset="0"/>
                <a:hlinkClick r:id="rId3"/>
              </a:rPr>
              <a:t>All About Young Children</a:t>
            </a:r>
            <a:endParaRPr lang="en-US" dirty="0">
              <a:latin typeface="Arial" charset="0"/>
              <a:ea typeface="MS PGothic" charset="0"/>
            </a:endParaRPr>
          </a:p>
          <a:p>
            <a:pPr>
              <a:spcAft>
                <a:spcPts val="1200"/>
              </a:spcAft>
            </a:pPr>
            <a:r>
              <a:rPr lang="en-US" dirty="0">
                <a:latin typeface="Arial" charset="0"/>
                <a:ea typeface="MS PGothic" charset="0"/>
              </a:rPr>
              <a:t>Best Practices for Planning Curriculum: Family Partnerships and </a:t>
            </a:r>
            <a:r>
              <a:rPr lang="en-US" dirty="0" smtClean="0">
                <a:latin typeface="Arial" charset="0"/>
                <a:ea typeface="MS PGothic" charset="0"/>
              </a:rPr>
              <a:t>Culture</a:t>
            </a:r>
            <a:endParaRPr lang="en-US" dirty="0">
              <a:latin typeface="Arial" charset="0"/>
              <a:ea typeface="MS PGothic" charset="0"/>
            </a:endParaRPr>
          </a:p>
        </p:txBody>
      </p:sp>
      <p:pic>
        <p:nvPicPr>
          <p:cNvPr id="4" name="Content Placeholder 3"/>
          <p:cNvPicPr>
            <a:picLocks noGrp="1" noChangeAspect="1"/>
          </p:cNvPicPr>
          <p:nvPr>
            <p:ph sz="half" idx="2"/>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l="18372" t="772" r="16087" b="-772"/>
          <a:stretch/>
        </p:blipFill>
        <p:spPr>
          <a:xfrm>
            <a:off x="5269832" y="1766092"/>
            <a:ext cx="3104147" cy="3655736"/>
          </a:xfrm>
        </p:spPr>
      </p:pic>
      <p:sp>
        <p:nvSpPr>
          <p:cNvPr id="73732"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3BF22FED-C64D-B540-B530-190972E4A6FD}" type="slidenum">
              <a:rPr lang="en-US" sz="1200">
                <a:cs typeface="Arial" charset="0"/>
              </a:rPr>
              <a:pPr/>
              <a:t>32</a:t>
            </a:fld>
            <a:endParaRPr lang="en-US" sz="1200" dirty="0">
              <a:cs typeface="Arial" charset="0"/>
            </a:endParaRPr>
          </a:p>
        </p:txBody>
      </p:sp>
      <p:sp>
        <p:nvSpPr>
          <p:cNvPr id="6" name="Rectangle 5"/>
          <p:cNvSpPr>
            <a:spLocks noChangeArrowheads="1"/>
          </p:cNvSpPr>
          <p:nvPr/>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a:t>
            </a:r>
            <a:r>
              <a:rPr lang="en-US" altLang="en-US" sz="900" dirty="0" smtClean="0"/>
              <a:t>with </a:t>
            </a:r>
            <a:r>
              <a:rPr lang="en-US" altLang="en-US" sz="900" dirty="0"/>
              <a:t>the </a:t>
            </a:r>
            <a:r>
              <a:rPr lang="en-US" altLang="en-US" sz="900" dirty="0" smtClean="0"/>
              <a:t>Wested </a:t>
            </a:r>
            <a:r>
              <a:rPr lang="en-US" altLang="en-US" sz="900" dirty="0"/>
              <a:t>Center for Child &amp; Family Studies, California Preschool Instructional </a:t>
            </a:r>
            <a:r>
              <a:rPr lang="en-US" altLang="en-US" sz="900" dirty="0" smtClean="0"/>
              <a:t>Network (CPIN).  </a:t>
            </a:r>
            <a:r>
              <a:rPr lang="en-US" altLang="en-US" sz="900" dirty="0"/>
              <a:t>(</a:t>
            </a:r>
            <a:r>
              <a:rPr lang="en-US" altLang="en-US" sz="900" dirty="0" smtClean="0"/>
              <a:t>04/2016) </a:t>
            </a:r>
            <a:endParaRPr lang="en-US" altLang="en-US" sz="900" dirty="0"/>
          </a:p>
        </p:txBody>
      </p:sp>
    </p:spTree>
    <p:extLst>
      <p:ext uri="{BB962C8B-B14F-4D97-AF65-F5344CB8AC3E}">
        <p14:creationId xmlns:p14="http://schemas.microsoft.com/office/powerpoint/2010/main" val="2006818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t>Community connections</a:t>
            </a:r>
            <a:endParaRPr lang="en-US" dirty="0"/>
          </a:p>
        </p:txBody>
      </p:sp>
      <p:pic>
        <p:nvPicPr>
          <p:cNvPr id="19" name="Content Placeholder 18"/>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0" y="1"/>
            <a:ext cx="9144000" cy="6858000"/>
          </a:xfrm>
        </p:spPr>
      </p:pic>
      <p:sp>
        <p:nvSpPr>
          <p:cNvPr id="3" name="Content Placeholder 2"/>
          <p:cNvSpPr>
            <a:spLocks noGrp="1"/>
          </p:cNvSpPr>
          <p:nvPr>
            <p:ph sz="half" idx="1"/>
          </p:nvPr>
        </p:nvSpPr>
        <p:spPr>
          <a:xfrm>
            <a:off x="-1" y="4137286"/>
            <a:ext cx="6130978" cy="2720714"/>
          </a:xfrm>
          <a:solidFill>
            <a:schemeClr val="tx2"/>
          </a:solidFill>
        </p:spPr>
        <p:txBody>
          <a:bodyPr/>
          <a:lstStyle/>
          <a:p>
            <a:pPr marL="0" indent="0">
              <a:buNone/>
            </a:pPr>
            <a:r>
              <a:rPr lang="en-US" sz="3200" dirty="0" smtClean="0">
                <a:solidFill>
                  <a:srgbClr val="FFFFFF"/>
                </a:solidFill>
                <a:latin typeface="Arial" charset="0"/>
                <a:ea typeface="MS PGothic" charset="0"/>
              </a:rPr>
              <a:t>“Reading is </a:t>
            </a:r>
            <a:r>
              <a:rPr lang="en-US" sz="3200" dirty="0">
                <a:solidFill>
                  <a:srgbClr val="FFFFFF"/>
                </a:solidFill>
                <a:latin typeface="Arial" charset="0"/>
                <a:ea typeface="MS PGothic" charset="0"/>
              </a:rPr>
              <a:t>supported when teachers include literacy activities that are found in children’s homes and communities</a:t>
            </a:r>
            <a:r>
              <a:rPr lang="en-US" dirty="0">
                <a:solidFill>
                  <a:srgbClr val="FFFFFF"/>
                </a:solidFill>
                <a:latin typeface="Arial" charset="0"/>
                <a:ea typeface="MS PGothic" charset="0"/>
              </a:rPr>
              <a:t>” </a:t>
            </a:r>
            <a:r>
              <a:rPr lang="en-US" sz="1800" dirty="0" smtClean="0">
                <a:solidFill>
                  <a:srgbClr val="FFFFFF"/>
                </a:solidFill>
                <a:latin typeface="Arial" charset="0"/>
                <a:ea typeface="MS PGothic" charset="0"/>
              </a:rPr>
              <a:t>(DLL Overview Papers 2013</a:t>
            </a:r>
            <a:r>
              <a:rPr lang="en-US" sz="1800" dirty="0">
                <a:solidFill>
                  <a:srgbClr val="FFFFFF"/>
                </a:solidFill>
                <a:latin typeface="Arial" charset="0"/>
                <a:ea typeface="MS PGothic" charset="0"/>
              </a:rPr>
              <a:t>, </a:t>
            </a:r>
            <a:r>
              <a:rPr lang="en-US" sz="1800" dirty="0" smtClean="0">
                <a:solidFill>
                  <a:srgbClr val="FFFFFF"/>
                </a:solidFill>
                <a:latin typeface="Arial" charset="0"/>
                <a:ea typeface="MS PGothic" charset="0"/>
              </a:rPr>
              <a:t>94</a:t>
            </a:r>
            <a:r>
              <a:rPr lang="en-US" sz="1800" dirty="0">
                <a:solidFill>
                  <a:srgbClr val="FFFFFF"/>
                </a:solidFill>
                <a:latin typeface="Arial" charset="0"/>
                <a:ea typeface="MS PGothic" charset="0"/>
              </a:rPr>
              <a:t>).</a:t>
            </a:r>
          </a:p>
        </p:txBody>
      </p:sp>
      <p:sp>
        <p:nvSpPr>
          <p:cNvPr id="5" name="Slide Number Placeholder 4"/>
          <p:cNvSpPr>
            <a:spLocks noGrp="1"/>
          </p:cNvSpPr>
          <p:nvPr>
            <p:ph type="sldNum" sz="quarter" idx="10"/>
          </p:nvPr>
        </p:nvSpPr>
        <p:spPr/>
        <p:txBody>
          <a:bodyPr/>
          <a:lstStyle/>
          <a:p>
            <a:pPr>
              <a:defRPr/>
            </a:pPr>
            <a:fld id="{1F339033-4A6A-214C-A9A2-031E8DAD7DB9}" type="slidenum">
              <a:rPr lang="en-US" smtClean="0"/>
              <a:pPr>
                <a:defRPr/>
              </a:pPr>
              <a:t>33</a:t>
            </a:fld>
            <a:endParaRPr lang="en-US" dirty="0"/>
          </a:p>
        </p:txBody>
      </p:sp>
      <p:sp>
        <p:nvSpPr>
          <p:cNvPr id="6" name="Rectangle 5"/>
          <p:cNvSpPr>
            <a:spLocks noChangeArrowheads="1"/>
          </p:cNvSpPr>
          <p:nvPr/>
        </p:nvSpPr>
        <p:spPr bwMode="auto">
          <a:xfrm>
            <a:off x="6130976" y="6340839"/>
            <a:ext cx="3013023" cy="517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a:t>
            </a:r>
            <a:r>
              <a:rPr lang="en-US" altLang="en-US" sz="900" dirty="0" smtClean="0"/>
              <a:t>with </a:t>
            </a:r>
            <a:r>
              <a:rPr lang="en-US" altLang="en-US" sz="900" dirty="0"/>
              <a:t>the </a:t>
            </a:r>
            <a:r>
              <a:rPr lang="en-US" altLang="en-US" sz="900" dirty="0" smtClean="0"/>
              <a:t>Wested </a:t>
            </a:r>
            <a:r>
              <a:rPr lang="en-US" altLang="en-US" sz="900" dirty="0"/>
              <a:t>Center for Child &amp; Family Studies, California Preschool Instructional </a:t>
            </a:r>
            <a:r>
              <a:rPr lang="en-US" altLang="en-US" sz="900" dirty="0" smtClean="0"/>
              <a:t>Network (CPIN).  </a:t>
            </a:r>
            <a:r>
              <a:rPr lang="en-US" altLang="en-US" sz="900" dirty="0"/>
              <a:t>(</a:t>
            </a:r>
            <a:r>
              <a:rPr lang="en-US" altLang="en-US" sz="900" dirty="0" smtClean="0"/>
              <a:t>04/2016) </a:t>
            </a:r>
            <a:endParaRPr lang="en-US" altLang="en-US" sz="900" dirty="0"/>
          </a:p>
        </p:txBody>
      </p:sp>
    </p:spTree>
    <p:extLst>
      <p:ext uri="{BB962C8B-B14F-4D97-AF65-F5344CB8AC3E}">
        <p14:creationId xmlns:p14="http://schemas.microsoft.com/office/powerpoint/2010/main" val="19244514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rcRect r="-23"/>
          <a:stretch>
            <a:fillRect/>
          </a:stretch>
        </p:blipFill>
        <p:spPr>
          <a:xfrm>
            <a:off x="0" y="1225550"/>
            <a:ext cx="9144000" cy="5632450"/>
          </a:xfrm>
        </p:spPr>
      </p:pic>
      <p:sp>
        <p:nvSpPr>
          <p:cNvPr id="96258" name="Rectangle 2"/>
          <p:cNvSpPr>
            <a:spLocks noGrp="1" noChangeArrowheads="1"/>
          </p:cNvSpPr>
          <p:nvPr>
            <p:ph type="title"/>
          </p:nvPr>
        </p:nvSpPr>
        <p:spPr>
          <a:xfrm>
            <a:off x="0" y="136525"/>
            <a:ext cx="9144000" cy="952500"/>
          </a:xfrm>
        </p:spPr>
        <p:txBody>
          <a:bodyPr>
            <a:normAutofit fontScale="90000"/>
          </a:bodyPr>
          <a:lstStyle/>
          <a:p>
            <a:pPr eaLnBrk="1" hangingPunct="1">
              <a:defRPr/>
            </a:pPr>
            <a:r>
              <a:rPr lang="en-US" dirty="0" smtClean="0">
                <a:latin typeface="Arial" charset="0"/>
              </a:rPr>
              <a:t>Preschool Curriculum Framework Includes: Universal Design for Learning</a:t>
            </a:r>
            <a:endParaRPr lang="en-US" dirty="0">
              <a:latin typeface="Arial" charset="0"/>
            </a:endParaRPr>
          </a:p>
        </p:txBody>
      </p:sp>
      <p:sp>
        <p:nvSpPr>
          <p:cNvPr id="188419" name="Rectangle 4"/>
          <p:cNvSpPr>
            <a:spLocks noGrp="1" noChangeArrowheads="1"/>
          </p:cNvSpPr>
          <p:nvPr>
            <p:ph sz="half" idx="1"/>
          </p:nvPr>
        </p:nvSpPr>
        <p:spPr>
          <a:xfrm>
            <a:off x="0" y="3175000"/>
            <a:ext cx="9144000" cy="1270000"/>
          </a:xfrm>
        </p:spPr>
        <p:txBody>
          <a:bodyPr/>
          <a:lstStyle/>
          <a:p>
            <a:pPr algn="ctr">
              <a:buFontTx/>
              <a:buNone/>
            </a:pPr>
            <a:r>
              <a:rPr lang="en-US">
                <a:solidFill>
                  <a:srgbClr val="FFFFFF"/>
                </a:solidFill>
                <a:latin typeface="Arial" charset="0"/>
                <a:ea typeface="MS PGothic" charset="0"/>
              </a:rPr>
              <a:t>Multiple means of…</a:t>
            </a:r>
          </a:p>
          <a:p>
            <a:pPr algn="ctr">
              <a:buFontTx/>
              <a:buNone/>
            </a:pPr>
            <a:r>
              <a:rPr lang="en-US">
                <a:solidFill>
                  <a:srgbClr val="FFFFFF"/>
                </a:solidFill>
                <a:latin typeface="Arial" charset="0"/>
                <a:ea typeface="MS PGothic" charset="0"/>
              </a:rPr>
              <a:t>			Expression			Engagement     Representation</a:t>
            </a:r>
          </a:p>
          <a:p>
            <a:endParaRPr lang="en-US">
              <a:solidFill>
                <a:srgbClr val="FFFFFF"/>
              </a:solidFill>
              <a:latin typeface="Arial" charset="0"/>
              <a:ea typeface="MS PGothic" charset="0"/>
            </a:endParaRPr>
          </a:p>
        </p:txBody>
      </p:sp>
      <p:sp>
        <p:nvSpPr>
          <p:cNvPr id="188420" name="Slide Number Placeholder 1"/>
          <p:cNvSpPr>
            <a:spLocks noGrp="1"/>
          </p:cNvSpPr>
          <p:nvPr>
            <p:ph type="sldNum" sz="quarter" idx="10"/>
          </p:nvPr>
        </p:nvSpPr>
        <p:spPr bwMode="auto">
          <a:xfrm>
            <a:off x="6553200" y="6356350"/>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C8B63BC-5489-EA42-8129-363BABBE252C}" type="slidenum">
              <a:rPr lang="en-US" sz="1100"/>
              <a:pPr/>
              <a:t>34</a:t>
            </a:fld>
            <a:endParaRPr lang="en-US" sz="1100"/>
          </a:p>
        </p:txBody>
      </p:sp>
    </p:spTree>
    <p:extLst>
      <p:ext uri="{BB962C8B-B14F-4D97-AF65-F5344CB8AC3E}">
        <p14:creationId xmlns:p14="http://schemas.microsoft.com/office/powerpoint/2010/main" val="36486677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sz="4000" dirty="0" smtClean="0"/>
              <a:t>ELD and LLD </a:t>
            </a:r>
            <a:br>
              <a:rPr lang="en-US" sz="4000" dirty="0" smtClean="0"/>
            </a:br>
            <a:r>
              <a:rPr lang="en-US" sz="4000" dirty="0" smtClean="0"/>
              <a:t>Interactions and Strategies</a:t>
            </a:r>
            <a:endParaRPr lang="en-US" sz="4000" dirty="0"/>
          </a:p>
        </p:txBody>
      </p:sp>
      <p:pic>
        <p:nvPicPr>
          <p:cNvPr id="11" name="Content Placeholder 10"/>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a:off x="457200" y="1692276"/>
            <a:ext cx="4038600" cy="3003608"/>
          </a:xfrm>
        </p:spPr>
      </p:pic>
      <p:sp>
        <p:nvSpPr>
          <p:cNvPr id="10" name="Text Placeholder 9"/>
          <p:cNvSpPr>
            <a:spLocks noGrp="1"/>
          </p:cNvSpPr>
          <p:nvPr>
            <p:ph sz="half" idx="2"/>
          </p:nvPr>
        </p:nvSpPr>
        <p:spPr>
          <a:xfrm>
            <a:off x="4648200" y="1692276"/>
            <a:ext cx="4038600" cy="4433887"/>
          </a:xfrm>
        </p:spPr>
        <p:txBody>
          <a:bodyPr/>
          <a:lstStyle/>
          <a:p>
            <a:pPr>
              <a:spcBef>
                <a:spcPts val="1200"/>
              </a:spcBef>
            </a:pPr>
            <a:r>
              <a:rPr lang="en-US" sz="3200" dirty="0" smtClean="0"/>
              <a:t>Take out Handout 4: ELD </a:t>
            </a:r>
            <a:r>
              <a:rPr lang="en-US" sz="3200" dirty="0"/>
              <a:t>and LLD Interactions and </a:t>
            </a:r>
            <a:r>
              <a:rPr lang="en-US" sz="3200" dirty="0" smtClean="0"/>
              <a:t>Strategies.</a:t>
            </a:r>
            <a:endParaRPr lang="en-US" sz="3200" dirty="0"/>
          </a:p>
          <a:p>
            <a:pPr>
              <a:spcBef>
                <a:spcPts val="1200"/>
              </a:spcBef>
            </a:pPr>
            <a:r>
              <a:rPr lang="en-US" sz="3200" dirty="0"/>
              <a:t>T</a:t>
            </a:r>
            <a:r>
              <a:rPr lang="en-US" sz="3200" dirty="0" smtClean="0"/>
              <a:t>ake notes as we walk through the resources</a:t>
            </a:r>
            <a:r>
              <a:rPr lang="en-US" sz="3200" dirty="0"/>
              <a:t>.</a:t>
            </a:r>
          </a:p>
        </p:txBody>
      </p:sp>
      <p:sp>
        <p:nvSpPr>
          <p:cNvPr id="7" name="Slide Number Placeholder 6"/>
          <p:cNvSpPr>
            <a:spLocks noGrp="1"/>
          </p:cNvSpPr>
          <p:nvPr>
            <p:ph type="sldNum" sz="quarter" idx="10"/>
          </p:nvPr>
        </p:nvSpPr>
        <p:spPr/>
        <p:txBody>
          <a:bodyPr/>
          <a:lstStyle/>
          <a:p>
            <a:fld id="{0BF75D80-8FF6-48A8-A954-B4F573F482AF}" type="slidenum">
              <a:rPr lang="en-US" altLang="en-US" smtClean="0"/>
              <a:pPr/>
              <a:t>35</a:t>
            </a:fld>
            <a:endParaRPr lang="en-US" altLang="en-US" dirty="0"/>
          </a:p>
        </p:txBody>
      </p:sp>
    </p:spTree>
    <p:extLst>
      <p:ext uri="{BB962C8B-B14F-4D97-AF65-F5344CB8AC3E}">
        <p14:creationId xmlns:p14="http://schemas.microsoft.com/office/powerpoint/2010/main" val="31077597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9144000" cy="1143000"/>
          </a:xfrm>
          <a:noFill/>
        </p:spPr>
        <p:txBody>
          <a:bodyPr/>
          <a:lstStyle/>
          <a:p>
            <a:r>
              <a:rPr lang="en-US" sz="3600" dirty="0" smtClean="0"/>
              <a:t>Small Group Read Aloud Example:    </a:t>
            </a:r>
            <a:r>
              <a:rPr lang="en-US" sz="3600" b="0" dirty="0" smtClean="0"/>
              <a:t>“The Bag I’m </a:t>
            </a:r>
            <a:r>
              <a:rPr lang="en-US" sz="3600" b="0" dirty="0"/>
              <a:t>T</a:t>
            </a:r>
            <a:r>
              <a:rPr lang="en-US" sz="3600" b="0" dirty="0" smtClean="0"/>
              <a:t>aking to Grandma’s”</a:t>
            </a:r>
            <a:endParaRPr lang="en-US" sz="3600" b="0" dirty="0"/>
          </a:p>
        </p:txBody>
      </p:sp>
      <p:pic>
        <p:nvPicPr>
          <p:cNvPr id="7" name="Content Placeholder 6"/>
          <p:cNvPicPr>
            <a:picLocks noGrp="1" noChangeAspect="1"/>
          </p:cNvPicPr>
          <p:nvPr>
            <p:ph idx="1"/>
          </p:nvPr>
        </p:nvPicPr>
        <p:blipFill>
          <a:blip r:embed="rId3"/>
          <a:stretch>
            <a:fillRect/>
          </a:stretch>
        </p:blipFill>
        <p:spPr>
          <a:xfrm>
            <a:off x="2704444" y="1873250"/>
            <a:ext cx="3736410" cy="4503487"/>
          </a:xfrm>
          <a:prstGeom prst="rect">
            <a:avLst/>
          </a:prstGeom>
        </p:spPr>
      </p:pic>
      <p:sp>
        <p:nvSpPr>
          <p:cNvPr id="5" name="Slide Number Placeholder 4"/>
          <p:cNvSpPr>
            <a:spLocks noGrp="1"/>
          </p:cNvSpPr>
          <p:nvPr>
            <p:ph type="sldNum" sz="quarter" idx="10"/>
          </p:nvPr>
        </p:nvSpPr>
        <p:spPr/>
        <p:txBody>
          <a:bodyPr/>
          <a:lstStyle/>
          <a:p>
            <a:pPr>
              <a:defRPr/>
            </a:pPr>
            <a:fld id="{1F339033-4A6A-214C-A9A2-031E8DAD7DB9}" type="slidenum">
              <a:rPr lang="en-US" smtClean="0"/>
              <a:pPr>
                <a:defRPr/>
              </a:pPr>
              <a:t>36</a:t>
            </a:fld>
            <a:endParaRPr lang="en-US" dirty="0"/>
          </a:p>
        </p:txBody>
      </p:sp>
      <p:sp>
        <p:nvSpPr>
          <p:cNvPr id="6" name="Rectangle 5"/>
          <p:cNvSpPr>
            <a:spLocks noChangeArrowheads="1"/>
          </p:cNvSpPr>
          <p:nvPr/>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a:r>
              <a:rPr lang="en-US" sz="900" dirty="0"/>
              <a:t>©</a:t>
            </a:r>
            <a:r>
              <a:rPr lang="en-US" sz="900" dirty="0" smtClean="0"/>
              <a:t>2016 </a:t>
            </a:r>
            <a:r>
              <a:rPr lang="en-US" sz="900" dirty="0"/>
              <a:t>California Department of Education (CDE) with the </a:t>
            </a:r>
            <a:r>
              <a:rPr lang="en-US" sz="900" dirty="0" smtClean="0"/>
              <a:t>Wested </a:t>
            </a:r>
            <a:r>
              <a:rPr lang="en-US" sz="900" dirty="0"/>
              <a:t>Center for Child &amp; Family Studies, California Preschool Instructional Network (CPIN).  (</a:t>
            </a:r>
            <a:r>
              <a:rPr lang="en-US" sz="900" dirty="0" smtClean="0"/>
              <a:t>03/2016) </a:t>
            </a:r>
            <a:endParaRPr lang="en-US" sz="900" dirty="0"/>
          </a:p>
        </p:txBody>
      </p:sp>
    </p:spTree>
    <p:extLst>
      <p:ext uri="{BB962C8B-B14F-4D97-AF65-F5344CB8AC3E}">
        <p14:creationId xmlns:p14="http://schemas.microsoft.com/office/powerpoint/2010/main" val="37888378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Autofit/>
          </a:bodyPr>
          <a:lstStyle/>
          <a:p>
            <a:r>
              <a:rPr lang="en-US" dirty="0" smtClean="0">
                <a:latin typeface="Arial" charset="0"/>
                <a:ea typeface="MS Pゴシック" charset="0"/>
              </a:rPr>
              <a:t>Preschool Curriculum </a:t>
            </a:r>
            <a:r>
              <a:rPr lang="en-US" dirty="0">
                <a:latin typeface="Arial" charset="0"/>
                <a:ea typeface="MS Pゴシック" charset="0"/>
              </a:rPr>
              <a:t>Framework</a:t>
            </a:r>
            <a:br>
              <a:rPr lang="en-US" dirty="0">
                <a:latin typeface="Arial" charset="0"/>
                <a:ea typeface="MS Pゴシック" charset="0"/>
              </a:rPr>
            </a:br>
            <a:endParaRPr lang="en-US" sz="2500" dirty="0">
              <a:latin typeface="Arial" charset="0"/>
              <a:ea typeface="MS Pゴシック" charset="0"/>
            </a:endParaRPr>
          </a:p>
        </p:txBody>
      </p:sp>
      <p:sp>
        <p:nvSpPr>
          <p:cNvPr id="71683" name="Rectangle 4"/>
          <p:cNvSpPr>
            <a:spLocks noGrp="1" noChangeArrowheads="1"/>
          </p:cNvSpPr>
          <p:nvPr>
            <p:ph sz="half" idx="1"/>
          </p:nvPr>
        </p:nvSpPr>
        <p:spPr>
          <a:xfrm>
            <a:off x="457199" y="1600200"/>
            <a:ext cx="4456489" cy="4525963"/>
          </a:xfrm>
        </p:spPr>
        <p:txBody>
          <a:bodyPr/>
          <a:lstStyle/>
          <a:p>
            <a:r>
              <a:rPr lang="en-US" dirty="0" smtClean="0"/>
              <a:t>Glance </a:t>
            </a:r>
            <a:r>
              <a:rPr lang="en-US" dirty="0"/>
              <a:t>at pages </a:t>
            </a:r>
            <a:r>
              <a:rPr lang="en-US" dirty="0" smtClean="0"/>
              <a:t>206-218 in the Preschool Curriculum Framework.</a:t>
            </a:r>
          </a:p>
          <a:p>
            <a:r>
              <a:rPr lang="en-US" dirty="0" smtClean="0"/>
              <a:t>Find and circle one </a:t>
            </a:r>
            <a:r>
              <a:rPr lang="en-US" dirty="0"/>
              <a:t>strategy </a:t>
            </a:r>
            <a:r>
              <a:rPr lang="en-US" dirty="0" smtClean="0"/>
              <a:t>from the bag story. </a:t>
            </a:r>
            <a:endParaRPr lang="en-US" dirty="0"/>
          </a:p>
          <a:p>
            <a:r>
              <a:rPr lang="en-US" dirty="0"/>
              <a:t>U</a:t>
            </a:r>
            <a:r>
              <a:rPr lang="en-US" dirty="0" smtClean="0"/>
              <a:t>se your personal copy or handout of </a:t>
            </a:r>
            <a:r>
              <a:rPr lang="en-US" dirty="0"/>
              <a:t>the framework </a:t>
            </a:r>
            <a:r>
              <a:rPr lang="en-US" dirty="0" smtClean="0"/>
              <a:t>to circle a strategy.</a:t>
            </a:r>
          </a:p>
          <a:p>
            <a:pPr marL="0" indent="0">
              <a:buNone/>
            </a:pPr>
            <a:endParaRPr lang="en-US" sz="3200" dirty="0">
              <a:latin typeface="Arial" charset="0"/>
              <a:ea typeface="MS Pゴシック" charset="0"/>
            </a:endParaRPr>
          </a:p>
        </p:txBody>
      </p:sp>
      <p:pic>
        <p:nvPicPr>
          <p:cNvPr id="7" name="Picture 40" descr="Cover_ppt">
            <a:hlinkClick r:id="rId3"/>
          </p:cNvPr>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tretch>
            <a:fillRect/>
          </a:stretch>
        </p:blipFill>
        <p:spPr bwMode="auto">
          <a:xfrm>
            <a:off x="5317959" y="1600200"/>
            <a:ext cx="3368842" cy="4346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fld id="{1DF67E9B-77D6-44BD-9ACE-91AD9F7338C4}" type="slidenum">
              <a:rPr lang="en-US" altLang="en-US" smtClean="0"/>
              <a:pPr/>
              <a:t>37</a:t>
            </a:fld>
            <a:endParaRPr lang="en-US" altLang="en-US" dirty="0"/>
          </a:p>
        </p:txBody>
      </p:sp>
    </p:spTree>
    <p:extLst>
      <p:ext uri="{BB962C8B-B14F-4D97-AF65-F5344CB8AC3E}">
        <p14:creationId xmlns:p14="http://schemas.microsoft.com/office/powerpoint/2010/main" val="113973621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ELD Support from the Transitional Kindergarten Implementation Guide</a:t>
            </a:r>
            <a:endParaRPr lang="en-US" sz="3600" dirty="0"/>
          </a:p>
        </p:txBody>
      </p:sp>
      <p:pic>
        <p:nvPicPr>
          <p:cNvPr id="8" name="Content Placeholder 7"/>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a:off x="1044195" y="1993024"/>
            <a:ext cx="3073902" cy="3740313"/>
          </a:xfrm>
          <a:prstGeom prst="rect">
            <a:avLst/>
          </a:prstGeom>
        </p:spPr>
      </p:pic>
      <p:sp>
        <p:nvSpPr>
          <p:cNvPr id="6" name="Content Placeholder 5"/>
          <p:cNvSpPr>
            <a:spLocks noGrp="1"/>
          </p:cNvSpPr>
          <p:nvPr>
            <p:ph sz="half" idx="2"/>
          </p:nvPr>
        </p:nvSpPr>
        <p:spPr/>
        <p:txBody>
          <a:bodyPr/>
          <a:lstStyle/>
          <a:p>
            <a:pPr>
              <a:spcAft>
                <a:spcPts val="1200"/>
              </a:spcAft>
            </a:pPr>
            <a:r>
              <a:rPr lang="en-US" sz="3200" dirty="0" smtClean="0"/>
              <a:t>Glance </a:t>
            </a:r>
            <a:r>
              <a:rPr lang="en-US" sz="3200" dirty="0"/>
              <a:t>at pages </a:t>
            </a:r>
            <a:r>
              <a:rPr lang="en-US" sz="3200" dirty="0" smtClean="0"/>
              <a:t>55-58 of </a:t>
            </a:r>
            <a:r>
              <a:rPr lang="en-US" sz="3200" dirty="0"/>
              <a:t>the </a:t>
            </a:r>
            <a:r>
              <a:rPr lang="en-US" sz="3200" dirty="0" smtClean="0"/>
              <a:t>TK Guide.</a:t>
            </a:r>
            <a:endParaRPr lang="en-US" sz="3200" dirty="0"/>
          </a:p>
          <a:p>
            <a:pPr>
              <a:spcAft>
                <a:spcPts val="1200"/>
              </a:spcAft>
            </a:pPr>
            <a:r>
              <a:rPr lang="en-US" sz="3200" dirty="0"/>
              <a:t>Find </a:t>
            </a:r>
            <a:r>
              <a:rPr lang="en-US" sz="3200" dirty="0" smtClean="0"/>
              <a:t>one strategy from the bag story and write it in </a:t>
            </a:r>
            <a:r>
              <a:rPr lang="en-US" sz="3200" dirty="0"/>
              <a:t>the last column </a:t>
            </a:r>
            <a:r>
              <a:rPr lang="en-US" sz="3200" dirty="0" smtClean="0"/>
              <a:t>on handout.</a:t>
            </a:r>
            <a:endParaRPr lang="en-US" sz="3200" dirty="0"/>
          </a:p>
        </p:txBody>
      </p:sp>
      <p:sp>
        <p:nvSpPr>
          <p:cNvPr id="7" name="Slide Number Placeholder 6"/>
          <p:cNvSpPr>
            <a:spLocks noGrp="1"/>
          </p:cNvSpPr>
          <p:nvPr>
            <p:ph type="sldNum" sz="quarter" idx="10"/>
          </p:nvPr>
        </p:nvSpPr>
        <p:spPr/>
        <p:txBody>
          <a:bodyPr/>
          <a:lstStyle/>
          <a:p>
            <a:fld id="{0BF75D80-8FF6-48A8-A954-B4F573F482AF}" type="slidenum">
              <a:rPr lang="en-US" altLang="en-US" smtClean="0"/>
              <a:pPr/>
              <a:t>38</a:t>
            </a:fld>
            <a:endParaRPr lang="en-US" altLang="en-US" dirty="0"/>
          </a:p>
        </p:txBody>
      </p:sp>
    </p:spTree>
    <p:extLst>
      <p:ext uri="{BB962C8B-B14F-4D97-AF65-F5344CB8AC3E}">
        <p14:creationId xmlns:p14="http://schemas.microsoft.com/office/powerpoint/2010/main" val="25955826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Contents of the English Language Arts/English Language Development Framework</a:t>
            </a:r>
            <a:endParaRPr lang="en-US" sz="3200" dirty="0"/>
          </a:p>
        </p:txBody>
      </p:sp>
      <p:pic>
        <p:nvPicPr>
          <p:cNvPr id="8" name="Content Placeholder 7"/>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tretch/>
        </p:blipFill>
        <p:spPr>
          <a:xfrm>
            <a:off x="986588" y="2069432"/>
            <a:ext cx="2804573" cy="3515593"/>
          </a:xfrm>
          <a:prstGeom prst="rect">
            <a:avLst/>
          </a:prstGeom>
        </p:spPr>
      </p:pic>
      <p:sp>
        <p:nvSpPr>
          <p:cNvPr id="6" name="Content Placeholder 5"/>
          <p:cNvSpPr>
            <a:spLocks noGrp="1"/>
          </p:cNvSpPr>
          <p:nvPr>
            <p:ph sz="half" idx="2"/>
          </p:nvPr>
        </p:nvSpPr>
        <p:spPr>
          <a:xfrm>
            <a:off x="4162926" y="1692276"/>
            <a:ext cx="4596063" cy="4525963"/>
          </a:xfrm>
        </p:spPr>
        <p:txBody>
          <a:bodyPr/>
          <a:lstStyle/>
          <a:p>
            <a:pPr>
              <a:spcAft>
                <a:spcPts val="1200"/>
              </a:spcAft>
            </a:pPr>
            <a:r>
              <a:rPr lang="en-US" sz="3000" dirty="0" smtClean="0"/>
              <a:t>Glance </a:t>
            </a:r>
            <a:r>
              <a:rPr lang="en-US" sz="3000" dirty="0"/>
              <a:t>at </a:t>
            </a:r>
            <a:r>
              <a:rPr lang="en-US" sz="3000" dirty="0" smtClean="0"/>
              <a:t>p. 5 in the English Language Arts/English Language Development Framework.</a:t>
            </a:r>
          </a:p>
          <a:p>
            <a:pPr>
              <a:spcAft>
                <a:spcPts val="1200"/>
              </a:spcAft>
            </a:pPr>
            <a:r>
              <a:rPr lang="en-US" sz="3000" dirty="0" smtClean="0"/>
              <a:t>Find </a:t>
            </a:r>
            <a:r>
              <a:rPr lang="en-US" sz="3000" dirty="0"/>
              <a:t>one strategy </a:t>
            </a:r>
            <a:r>
              <a:rPr lang="en-US" sz="3000" dirty="0" smtClean="0"/>
              <a:t>from the </a:t>
            </a:r>
            <a:r>
              <a:rPr lang="en-US" sz="3000" dirty="0"/>
              <a:t>“Bag Story” and write it in the last column in your handout.</a:t>
            </a:r>
          </a:p>
          <a:p>
            <a:pPr marL="514350" lvl="1" indent="0">
              <a:buNone/>
            </a:pPr>
            <a:endParaRPr lang="en-US" dirty="0"/>
          </a:p>
        </p:txBody>
      </p:sp>
      <p:sp>
        <p:nvSpPr>
          <p:cNvPr id="7" name="Slide Number Placeholder 6"/>
          <p:cNvSpPr>
            <a:spLocks noGrp="1"/>
          </p:cNvSpPr>
          <p:nvPr>
            <p:ph type="sldNum" sz="quarter" idx="10"/>
          </p:nvPr>
        </p:nvSpPr>
        <p:spPr/>
        <p:txBody>
          <a:bodyPr/>
          <a:lstStyle/>
          <a:p>
            <a:fld id="{0BF75D80-8FF6-48A8-A954-B4F573F482AF}" type="slidenum">
              <a:rPr lang="en-US" altLang="en-US" smtClean="0"/>
              <a:pPr/>
              <a:t>39</a:t>
            </a:fld>
            <a:endParaRPr lang="en-US" altLang="en-US" dirty="0"/>
          </a:p>
        </p:txBody>
      </p:sp>
    </p:spTree>
    <p:extLst>
      <p:ext uri="{BB962C8B-B14F-4D97-AF65-F5344CB8AC3E}">
        <p14:creationId xmlns:p14="http://schemas.microsoft.com/office/powerpoint/2010/main" val="1799267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508014" y="1441086"/>
            <a:ext cx="5504313" cy="4358705"/>
          </a:xfrm>
        </p:spPr>
        <p:txBody>
          <a:bodyPr/>
          <a:lstStyle/>
          <a:p>
            <a:r>
              <a:rPr lang="en-US" sz="1400" dirty="0">
                <a:solidFill>
                  <a:srgbClr val="A5CFFD"/>
                </a:solidFill>
              </a:rPr>
              <a:t>Preschool Curriculum Frameworks</a:t>
            </a:r>
          </a:p>
          <a:p>
            <a:r>
              <a:rPr lang="en-US" sz="1400" dirty="0">
                <a:solidFill>
                  <a:srgbClr val="A5CFFD"/>
                </a:solidFill>
              </a:rPr>
              <a:t>Preschool Alignment Document</a:t>
            </a:r>
          </a:p>
          <a:p>
            <a:r>
              <a:rPr lang="en-US" sz="1400" dirty="0">
                <a:solidFill>
                  <a:srgbClr val="A5CFFD"/>
                </a:solidFill>
              </a:rPr>
              <a:t>Developmentally Appropriate Practice</a:t>
            </a:r>
          </a:p>
          <a:p>
            <a:r>
              <a:rPr lang="en-US" sz="1400" dirty="0">
                <a:solidFill>
                  <a:srgbClr val="A5CFFD"/>
                </a:solidFill>
              </a:rPr>
              <a:t>California Common Core State Standards</a:t>
            </a:r>
          </a:p>
          <a:p>
            <a:r>
              <a:rPr lang="en-US" sz="1400" dirty="0">
                <a:solidFill>
                  <a:srgbClr val="A5CFFD"/>
                </a:solidFill>
              </a:rPr>
              <a:t>Preschool Learning Foundations</a:t>
            </a:r>
          </a:p>
          <a:p>
            <a:r>
              <a:rPr lang="en-US" sz="1400" dirty="0">
                <a:solidFill>
                  <a:srgbClr val="A5CFFD"/>
                </a:solidFill>
              </a:rPr>
              <a:t>English Language Arts/English Language Development Framework</a:t>
            </a:r>
          </a:p>
          <a:p>
            <a:r>
              <a:rPr lang="en-US" sz="1400" dirty="0">
                <a:solidFill>
                  <a:srgbClr val="A5CFFD"/>
                </a:solidFill>
              </a:rPr>
              <a:t>Transitional Kindergarten Implementation Guide</a:t>
            </a:r>
          </a:p>
          <a:p>
            <a:r>
              <a:rPr lang="en-US" sz="1400" dirty="0">
                <a:solidFill>
                  <a:srgbClr val="A5CFFD"/>
                </a:solidFill>
              </a:rPr>
              <a:t>DRDP Specific to TK and K</a:t>
            </a:r>
          </a:p>
          <a:p>
            <a:r>
              <a:rPr lang="en-US" sz="1400" dirty="0">
                <a:solidFill>
                  <a:srgbClr val="A5CFFD"/>
                </a:solidFill>
              </a:rPr>
              <a:t>Health Education Content Standards for California Public Schools</a:t>
            </a:r>
          </a:p>
          <a:p>
            <a:r>
              <a:rPr lang="en-US" sz="1400" dirty="0">
                <a:solidFill>
                  <a:srgbClr val="A5CFFD"/>
                </a:solidFill>
              </a:rPr>
              <a:t>Preschool English Learners Guide</a:t>
            </a:r>
          </a:p>
          <a:p>
            <a:endParaRPr lang="en-US" dirty="0">
              <a:solidFill>
                <a:srgbClr val="A5CFFD"/>
              </a:solidFill>
            </a:endParaRP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843912996"/>
              </p:ext>
            </p:extLst>
          </p:nvPr>
        </p:nvGraphicFramePr>
        <p:xfrm>
          <a:off x="35484" y="1081506"/>
          <a:ext cx="9021673" cy="555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3" name="Title 1"/>
          <p:cNvSpPr>
            <a:spLocks noGrp="1"/>
          </p:cNvSpPr>
          <p:nvPr>
            <p:ph type="title"/>
          </p:nvPr>
        </p:nvSpPr>
        <p:spPr/>
        <p:txBody>
          <a:bodyPr/>
          <a:lstStyle/>
          <a:p>
            <a:r>
              <a:rPr lang="en-US" altLang="en-US" sz="3200" dirty="0" smtClean="0">
                <a:solidFill>
                  <a:srgbClr val="000000"/>
                </a:solidFill>
              </a:rPr>
              <a:t>CDE Publications and Resources that Support TK Implementation</a:t>
            </a:r>
          </a:p>
        </p:txBody>
      </p:sp>
      <p:sp>
        <p:nvSpPr>
          <p:cNvPr id="28675"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054CF32-EC5E-41E2-8BB8-EDE8B489556B}" type="slidenum">
              <a:rPr lang="en-US" altLang="en-US" sz="1200"/>
              <a:pPr/>
              <a:t>4</a:t>
            </a:fld>
            <a:endParaRPr lang="en-US" altLang="en-US" sz="1200"/>
          </a:p>
        </p:txBody>
      </p:sp>
      <p:pic>
        <p:nvPicPr>
          <p:cNvPr id="28677" name="Picture 7"/>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7494013" y="4953050"/>
            <a:ext cx="704088" cy="92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51353" y="3502038"/>
            <a:ext cx="723003" cy="92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63938" y="1998066"/>
            <a:ext cx="710418" cy="92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0"/>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858014" y="4953050"/>
            <a:ext cx="704088" cy="92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2"/>
          <a:stretch>
            <a:fillRect/>
          </a:stretch>
        </p:blipFill>
        <p:spPr>
          <a:xfrm>
            <a:off x="6411078" y="3471901"/>
            <a:ext cx="1003752" cy="777051"/>
          </a:xfrm>
          <a:prstGeom prst="rect">
            <a:avLst/>
          </a:prstGeom>
          <a:ln>
            <a:solidFill>
              <a:schemeClr val="bg1">
                <a:lumMod val="75000"/>
              </a:schemeClr>
            </a:solidFill>
          </a:ln>
        </p:spPr>
      </p:pic>
      <p:pic>
        <p:nvPicPr>
          <p:cNvPr id="28682" name="Picture 1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10174" y="3619724"/>
            <a:ext cx="714303" cy="92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038264" y="2039349"/>
            <a:ext cx="1052293" cy="81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157444" y="4953050"/>
            <a:ext cx="701140" cy="92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89659" y="2101385"/>
            <a:ext cx="646589" cy="83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61555" y="4953050"/>
            <a:ext cx="708050" cy="923544"/>
          </a:xfrm>
          <a:prstGeom prst="rect">
            <a:avLst/>
          </a:prstGeom>
        </p:spPr>
      </p:pic>
    </p:spTree>
    <p:extLst>
      <p:ext uri="{BB962C8B-B14F-4D97-AF65-F5344CB8AC3E}">
        <p14:creationId xmlns:p14="http://schemas.microsoft.com/office/powerpoint/2010/main" val="31718031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spcBef>
                <a:spcPts val="1200"/>
              </a:spcBef>
            </a:pPr>
            <a:r>
              <a:rPr lang="en-US" dirty="0" smtClean="0"/>
              <a:t>ELD </a:t>
            </a:r>
            <a:r>
              <a:rPr lang="en-US" dirty="0"/>
              <a:t>and LLD </a:t>
            </a:r>
            <a:r>
              <a:rPr lang="en-US" dirty="0" smtClean="0"/>
              <a:t/>
            </a:r>
            <a:br>
              <a:rPr lang="en-US" dirty="0" smtClean="0"/>
            </a:br>
            <a:r>
              <a:rPr lang="en-US" dirty="0" smtClean="0"/>
              <a:t>Interactions and Strategies</a:t>
            </a:r>
            <a:endParaRPr lang="en-US" dirty="0"/>
          </a:p>
        </p:txBody>
      </p:sp>
      <p:pic>
        <p:nvPicPr>
          <p:cNvPr id="11" name="Content Placeholder 10"/>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a:off x="152400" y="1956971"/>
            <a:ext cx="4038600" cy="3003608"/>
          </a:xfrm>
        </p:spPr>
      </p:pic>
      <p:sp>
        <p:nvSpPr>
          <p:cNvPr id="10" name="Text Placeholder 9"/>
          <p:cNvSpPr>
            <a:spLocks noGrp="1"/>
          </p:cNvSpPr>
          <p:nvPr>
            <p:ph sz="half" idx="2"/>
          </p:nvPr>
        </p:nvSpPr>
        <p:spPr>
          <a:xfrm>
            <a:off x="4191000" y="1600200"/>
            <a:ext cx="4495800" cy="4525963"/>
          </a:xfrm>
        </p:spPr>
        <p:txBody>
          <a:bodyPr/>
          <a:lstStyle/>
          <a:p>
            <a:pPr marL="457200" indent="-336550">
              <a:buFont typeface="Arial"/>
              <a:buChar char="•"/>
            </a:pPr>
            <a:r>
              <a:rPr lang="en-US" sz="2800" dirty="0" smtClean="0"/>
              <a:t>Take another look at the strategies you circled and wrote down. </a:t>
            </a:r>
          </a:p>
          <a:p>
            <a:pPr marL="457200" indent="-336550">
              <a:buFont typeface="Arial"/>
              <a:buChar char="•"/>
            </a:pPr>
            <a:r>
              <a:rPr lang="en-US" sz="2800" dirty="0" smtClean="0"/>
              <a:t>Are there any that you want to implement in your classroom?</a:t>
            </a:r>
          </a:p>
          <a:p>
            <a:pPr marL="457200" indent="-336550">
              <a:buFont typeface="Arial"/>
              <a:buChar char="•"/>
            </a:pPr>
            <a:r>
              <a:rPr lang="en-US" sz="2800" dirty="0" smtClean="0"/>
              <a:t>Find a partner who has been to a country you have not visited and exchange ideas.</a:t>
            </a:r>
            <a:endParaRPr lang="en-US" dirty="0"/>
          </a:p>
        </p:txBody>
      </p:sp>
      <p:sp>
        <p:nvSpPr>
          <p:cNvPr id="7" name="Slide Number Placeholder 6"/>
          <p:cNvSpPr>
            <a:spLocks noGrp="1"/>
          </p:cNvSpPr>
          <p:nvPr>
            <p:ph type="sldNum" sz="quarter" idx="10"/>
          </p:nvPr>
        </p:nvSpPr>
        <p:spPr/>
        <p:txBody>
          <a:bodyPr/>
          <a:lstStyle/>
          <a:p>
            <a:fld id="{0BF75D80-8FF6-48A8-A954-B4F573F482AF}" type="slidenum">
              <a:rPr lang="en-US" altLang="en-US" smtClean="0"/>
              <a:pPr/>
              <a:t>40</a:t>
            </a:fld>
            <a:endParaRPr lang="en-US" altLang="en-US" dirty="0"/>
          </a:p>
        </p:txBody>
      </p:sp>
    </p:spTree>
    <p:extLst>
      <p:ext uri="{BB962C8B-B14F-4D97-AF65-F5344CB8AC3E}">
        <p14:creationId xmlns:p14="http://schemas.microsoft.com/office/powerpoint/2010/main" val="38431896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800" dirty="0" smtClean="0"/>
              <a:t>Using Research to Choose Strategies</a:t>
            </a:r>
            <a:endParaRPr lang="en-US" sz="3800" dirty="0"/>
          </a:p>
        </p:txBody>
      </p:sp>
      <p:pic>
        <p:nvPicPr>
          <p:cNvPr id="8" name="Content Placeholder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502568" y="1600200"/>
            <a:ext cx="4179731" cy="4870932"/>
          </a:xfrm>
          <a:ln>
            <a:solidFill>
              <a:schemeClr val="tx1"/>
            </a:solidFill>
          </a:ln>
        </p:spPr>
      </p:pic>
      <p:sp>
        <p:nvSpPr>
          <p:cNvPr id="7" name="Slide Number Placeholder 6"/>
          <p:cNvSpPr>
            <a:spLocks noGrp="1"/>
          </p:cNvSpPr>
          <p:nvPr>
            <p:ph type="sldNum" sz="quarter" idx="10"/>
          </p:nvPr>
        </p:nvSpPr>
        <p:spPr/>
        <p:txBody>
          <a:bodyPr/>
          <a:lstStyle/>
          <a:p>
            <a:pPr>
              <a:defRPr/>
            </a:pPr>
            <a:fld id="{84302291-6913-2449-8505-9AAE4D5EED20}" type="slidenum">
              <a:rPr lang="en-US" smtClean="0"/>
              <a:pPr>
                <a:defRPr/>
              </a:pPr>
              <a:t>41</a:t>
            </a:fld>
            <a:endParaRPr lang="en-US" dirty="0"/>
          </a:p>
        </p:txBody>
      </p:sp>
    </p:spTree>
    <p:extLst>
      <p:ext uri="{BB962C8B-B14F-4D97-AF65-F5344CB8AC3E}">
        <p14:creationId xmlns:p14="http://schemas.microsoft.com/office/powerpoint/2010/main" val="29129058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4"/>
          </p:nvPr>
        </p:nvPicPr>
        <p:blipFill rotWithShape="1">
          <a:blip r:embed="rId3" cstate="email">
            <a:extLst>
              <a:ext uri="{28A0092B-C50C-407E-A947-70E740481C1C}">
                <a14:useLocalDpi xmlns:a14="http://schemas.microsoft.com/office/drawing/2010/main"/>
              </a:ext>
            </a:extLst>
          </a:blip>
          <a:srcRect l="-162"/>
          <a:stretch/>
        </p:blipFill>
        <p:spPr>
          <a:xfrm>
            <a:off x="0" y="1504441"/>
            <a:ext cx="9143999" cy="5353559"/>
          </a:xfrm>
        </p:spPr>
      </p:pic>
      <p:sp>
        <p:nvSpPr>
          <p:cNvPr id="2" name="Title 1"/>
          <p:cNvSpPr>
            <a:spLocks noGrp="1"/>
          </p:cNvSpPr>
          <p:nvPr>
            <p:ph type="title"/>
          </p:nvPr>
        </p:nvSpPr>
        <p:spPr>
          <a:xfrm>
            <a:off x="0" y="-1"/>
            <a:ext cx="9144000" cy="1535113"/>
          </a:xfrm>
        </p:spPr>
        <p:txBody>
          <a:bodyPr/>
          <a:lstStyle/>
          <a:p>
            <a:r>
              <a:rPr lang="en-US" sz="3600" dirty="0" smtClean="0"/>
              <a:t>Research supports the importance of a strong </a:t>
            </a:r>
            <a:r>
              <a:rPr lang="en-US" sz="3600" dirty="0"/>
              <a:t>h</a:t>
            </a:r>
            <a:r>
              <a:rPr lang="en-US" sz="3600" dirty="0" smtClean="0"/>
              <a:t>ome </a:t>
            </a:r>
            <a:r>
              <a:rPr lang="en-US" sz="3600" dirty="0"/>
              <a:t>l</a:t>
            </a:r>
            <a:r>
              <a:rPr lang="en-US" sz="3600" dirty="0" smtClean="0"/>
              <a:t>anguage </a:t>
            </a:r>
            <a:r>
              <a:rPr lang="en-US" sz="3600" dirty="0"/>
              <a:t>b</a:t>
            </a:r>
            <a:r>
              <a:rPr lang="en-US" sz="3600" dirty="0" smtClean="0"/>
              <a:t>ase.</a:t>
            </a:r>
            <a:endParaRPr lang="en-US" sz="3600" dirty="0"/>
          </a:p>
        </p:txBody>
      </p:sp>
      <p:sp>
        <p:nvSpPr>
          <p:cNvPr id="4" name="Content Placeholder 3"/>
          <p:cNvSpPr>
            <a:spLocks noGrp="1"/>
          </p:cNvSpPr>
          <p:nvPr>
            <p:ph sz="half" idx="2"/>
          </p:nvPr>
        </p:nvSpPr>
        <p:spPr>
          <a:xfrm>
            <a:off x="2477294" y="2486447"/>
            <a:ext cx="4040188" cy="4317577"/>
          </a:xfrm>
          <a:solidFill>
            <a:srgbClr val="404040">
              <a:alpha val="42000"/>
            </a:srgbClr>
          </a:solidFill>
        </p:spPr>
        <p:txBody>
          <a:bodyPr/>
          <a:lstStyle/>
          <a:p>
            <a:pPr marL="0" indent="0" algn="ctr">
              <a:buNone/>
            </a:pPr>
            <a:r>
              <a:rPr lang="en-US" sz="3200" dirty="0">
                <a:solidFill>
                  <a:schemeClr val="bg1"/>
                </a:solidFill>
              </a:rPr>
              <a:t>“Cross-language correlations in performance of phonological awareness tasks have been reported for early elementary school </a:t>
            </a:r>
            <a:r>
              <a:rPr lang="en-US" sz="3200" dirty="0" smtClean="0">
                <a:solidFill>
                  <a:schemeClr val="bg1"/>
                </a:solidFill>
              </a:rPr>
              <a:t>age”</a:t>
            </a:r>
          </a:p>
          <a:p>
            <a:pPr marL="0" indent="0" algn="ctr">
              <a:buNone/>
            </a:pPr>
            <a:r>
              <a:rPr lang="en-US" sz="1100" dirty="0" smtClean="0">
                <a:solidFill>
                  <a:srgbClr val="FFFFFF"/>
                </a:solidFill>
              </a:rPr>
              <a:t>(</a:t>
            </a:r>
            <a:r>
              <a:rPr lang="en-US" sz="1100" dirty="0">
                <a:solidFill>
                  <a:srgbClr val="FFFFFF"/>
                </a:solidFill>
                <a:latin typeface="Arial" panose="020B0604020202020204" pitchFamily="34" charset="0"/>
              </a:rPr>
              <a:t>DLL Overview Papers 2013 ,67).</a:t>
            </a:r>
            <a:r>
              <a:rPr lang="en-US" sz="1100" dirty="0" smtClean="0">
                <a:solidFill>
                  <a:srgbClr val="FFFFFF"/>
                </a:solidFill>
              </a:rPr>
              <a:t>)</a:t>
            </a:r>
            <a:r>
              <a:rPr lang="en-US" sz="1800" dirty="0" smtClean="0">
                <a:solidFill>
                  <a:schemeClr val="bg1"/>
                </a:solidFill>
              </a:rPr>
              <a:t>. </a:t>
            </a:r>
            <a:endParaRPr lang="en-US" sz="1800" dirty="0">
              <a:solidFill>
                <a:schemeClr val="bg1"/>
              </a:solidFill>
            </a:endParaRPr>
          </a:p>
        </p:txBody>
      </p:sp>
      <p:sp>
        <p:nvSpPr>
          <p:cNvPr id="7" name="Slide Number Placeholder 6"/>
          <p:cNvSpPr>
            <a:spLocks noGrp="1"/>
          </p:cNvSpPr>
          <p:nvPr>
            <p:ph type="sldNum" sz="quarter" idx="10"/>
          </p:nvPr>
        </p:nvSpPr>
        <p:spPr/>
        <p:txBody>
          <a:bodyPr/>
          <a:lstStyle/>
          <a:p>
            <a:pPr>
              <a:defRPr/>
            </a:pPr>
            <a:fld id="{84302291-6913-2449-8505-9AAE4D5EED20}" type="slidenum">
              <a:rPr lang="en-US" smtClean="0"/>
              <a:pPr>
                <a:defRPr/>
              </a:pPr>
              <a:t>42</a:t>
            </a:fld>
            <a:endParaRPr lang="en-US" dirty="0"/>
          </a:p>
        </p:txBody>
      </p:sp>
      <p:sp>
        <p:nvSpPr>
          <p:cNvPr id="6" name="Rectangle 5"/>
          <p:cNvSpPr>
            <a:spLocks noChangeArrowheads="1"/>
          </p:cNvSpPr>
          <p:nvPr/>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a:t>
            </a:r>
            <a:r>
              <a:rPr lang="en-US" altLang="en-US" sz="900" dirty="0" smtClean="0"/>
              <a:t>with </a:t>
            </a:r>
            <a:r>
              <a:rPr lang="en-US" altLang="en-US" sz="900" dirty="0"/>
              <a:t>the </a:t>
            </a:r>
            <a:r>
              <a:rPr lang="en-US" altLang="en-US" sz="900" dirty="0" smtClean="0"/>
              <a:t>Wested </a:t>
            </a:r>
            <a:r>
              <a:rPr lang="en-US" altLang="en-US" sz="900" dirty="0"/>
              <a:t>Center for Child &amp; Family Studies, California Preschool Instructional </a:t>
            </a:r>
            <a:r>
              <a:rPr lang="en-US" altLang="en-US" sz="900" dirty="0" smtClean="0"/>
              <a:t>Network (CPIN).  </a:t>
            </a:r>
            <a:r>
              <a:rPr lang="en-US" altLang="en-US" sz="900" dirty="0"/>
              <a:t>(</a:t>
            </a:r>
            <a:r>
              <a:rPr lang="en-US" altLang="en-US" sz="900" dirty="0" smtClean="0"/>
              <a:t>04/2016) </a:t>
            </a:r>
            <a:endParaRPr lang="en-US" altLang="en-US" sz="900" dirty="0"/>
          </a:p>
        </p:txBody>
      </p:sp>
    </p:spTree>
    <p:extLst>
      <p:ext uri="{BB962C8B-B14F-4D97-AF65-F5344CB8AC3E}">
        <p14:creationId xmlns:p14="http://schemas.microsoft.com/office/powerpoint/2010/main" val="7799619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a:t>
            </a:r>
            <a:r>
              <a:rPr lang="en-US" altLang="en-US" sz="900" dirty="0" smtClean="0"/>
              <a:t>with </a:t>
            </a:r>
            <a:r>
              <a:rPr lang="en-US" altLang="en-US" sz="900" dirty="0"/>
              <a:t>the </a:t>
            </a:r>
            <a:r>
              <a:rPr lang="en-US" altLang="en-US" sz="900" dirty="0" smtClean="0"/>
              <a:t>Wested </a:t>
            </a:r>
            <a:r>
              <a:rPr lang="en-US" altLang="en-US" sz="900" dirty="0"/>
              <a:t>Center for Child &amp; Family Studies, California Preschool Instructional </a:t>
            </a:r>
            <a:r>
              <a:rPr lang="en-US" altLang="en-US" sz="900" dirty="0" smtClean="0"/>
              <a:t>Network (CPIN).  </a:t>
            </a:r>
            <a:r>
              <a:rPr lang="en-US" altLang="en-US" sz="900" dirty="0"/>
              <a:t>(</a:t>
            </a:r>
            <a:r>
              <a:rPr lang="en-US" altLang="en-US" sz="900" dirty="0" smtClean="0"/>
              <a:t>04/2016) </a:t>
            </a:r>
            <a:endParaRPr lang="en-US" altLang="en-US" sz="900" dirty="0"/>
          </a:p>
        </p:txBody>
      </p:sp>
      <p:sp>
        <p:nvSpPr>
          <p:cNvPr id="2" name="Title 1"/>
          <p:cNvSpPr>
            <a:spLocks noGrp="1"/>
          </p:cNvSpPr>
          <p:nvPr>
            <p:ph type="title"/>
          </p:nvPr>
        </p:nvSpPr>
        <p:spPr>
          <a:xfrm>
            <a:off x="0" y="150335"/>
            <a:ext cx="9144000" cy="1081064"/>
          </a:xfrm>
          <a:noFill/>
        </p:spPr>
        <p:txBody>
          <a:bodyPr/>
          <a:lstStyle/>
          <a:p>
            <a:pPr algn="ctr"/>
            <a:r>
              <a:rPr lang="en-US" sz="3600" dirty="0"/>
              <a:t>Research Supports the Importance of a Strong Home Language </a:t>
            </a:r>
            <a:r>
              <a:rPr lang="en-US" sz="3600" dirty="0" smtClean="0"/>
              <a:t>Base.</a:t>
            </a:r>
            <a:endParaRPr lang="en-US" sz="3600" dirty="0">
              <a:solidFill>
                <a:schemeClr val="bg1"/>
              </a:solidFill>
            </a:endParaRPr>
          </a:p>
        </p:txBody>
      </p:sp>
      <p:pic>
        <p:nvPicPr>
          <p:cNvPr id="6" name="Content Placeholder 5" descr="DSC_4731.JPG"/>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232"/>
          <a:stretch/>
        </p:blipFill>
        <p:spPr>
          <a:xfrm>
            <a:off x="0" y="1315739"/>
            <a:ext cx="9219056" cy="5542262"/>
          </a:xfrm>
        </p:spPr>
      </p:pic>
      <p:sp>
        <p:nvSpPr>
          <p:cNvPr id="3" name="Text Placeholder 2"/>
          <p:cNvSpPr>
            <a:spLocks noGrp="1"/>
          </p:cNvSpPr>
          <p:nvPr>
            <p:ph type="body" sz="half" idx="2"/>
          </p:nvPr>
        </p:nvSpPr>
        <p:spPr>
          <a:xfrm>
            <a:off x="0" y="1273568"/>
            <a:ext cx="4547937" cy="5584431"/>
          </a:xfrm>
          <a:solidFill>
            <a:schemeClr val="tx1">
              <a:lumMod val="65000"/>
              <a:lumOff val="35000"/>
              <a:alpha val="55000"/>
            </a:schemeClr>
          </a:solidFill>
        </p:spPr>
        <p:txBody>
          <a:bodyPr/>
          <a:lstStyle/>
          <a:p>
            <a:r>
              <a:rPr lang="en-US" sz="3600" dirty="0" smtClean="0">
                <a:solidFill>
                  <a:schemeClr val="bg1"/>
                </a:solidFill>
                <a:latin typeface="Arial" pitchFamily="34" charset="0"/>
                <a:cs typeface="Arial" pitchFamily="34" charset="0"/>
              </a:rPr>
              <a:t>(Children who are Bilingual) “whose </a:t>
            </a:r>
            <a:r>
              <a:rPr lang="en-US" sz="3600" dirty="0">
                <a:solidFill>
                  <a:schemeClr val="bg1"/>
                </a:solidFill>
                <a:latin typeface="Arial" pitchFamily="34" charset="0"/>
                <a:cs typeface="Arial" pitchFamily="34" charset="0"/>
              </a:rPr>
              <a:t>two languages are written using the same system also have the potential for transfer of reading principles across </a:t>
            </a:r>
            <a:r>
              <a:rPr lang="en-US" sz="3600" dirty="0" smtClean="0">
                <a:solidFill>
                  <a:schemeClr val="bg1"/>
                </a:solidFill>
                <a:latin typeface="Arial" pitchFamily="34" charset="0"/>
                <a:cs typeface="Arial" pitchFamily="34" charset="0"/>
              </a:rPr>
              <a:t>languages”</a:t>
            </a:r>
            <a:r>
              <a:rPr lang="en-US" sz="3600" dirty="0">
                <a:solidFill>
                  <a:schemeClr val="bg1"/>
                </a:solidFill>
                <a:cs typeface="Arial" pitchFamily="34" charset="0"/>
              </a:rPr>
              <a:t> </a:t>
            </a:r>
            <a:r>
              <a:rPr lang="en-US" sz="1800" dirty="0" smtClean="0">
                <a:solidFill>
                  <a:schemeClr val="bg1"/>
                </a:solidFill>
                <a:latin typeface="Arial" pitchFamily="34" charset="0"/>
                <a:cs typeface="Arial" pitchFamily="34" charset="0"/>
              </a:rPr>
              <a:t>(</a:t>
            </a:r>
            <a:r>
              <a:rPr lang="en-US" sz="1800" i="1" dirty="0" smtClean="0">
                <a:solidFill>
                  <a:schemeClr val="bg1"/>
                </a:solidFill>
                <a:latin typeface="Arial" pitchFamily="34" charset="0"/>
                <a:cs typeface="Arial" pitchFamily="34" charset="0"/>
              </a:rPr>
              <a:t>Young Dual </a:t>
            </a:r>
            <a:r>
              <a:rPr lang="en-US" sz="1800" i="1" dirty="0">
                <a:solidFill>
                  <a:schemeClr val="bg1"/>
                </a:solidFill>
                <a:latin typeface="Arial" pitchFamily="34" charset="0"/>
                <a:cs typeface="Arial" pitchFamily="34" charset="0"/>
              </a:rPr>
              <a:t>Language </a:t>
            </a:r>
            <a:r>
              <a:rPr lang="en-US" sz="1800" i="1" dirty="0" smtClean="0">
                <a:solidFill>
                  <a:schemeClr val="bg1"/>
                </a:solidFill>
                <a:latin typeface="Arial" pitchFamily="34" charset="0"/>
                <a:cs typeface="Arial" pitchFamily="34" charset="0"/>
              </a:rPr>
              <a:t> Learners</a:t>
            </a:r>
            <a:r>
              <a:rPr lang="en-US" sz="1800" dirty="0" smtClean="0">
                <a:solidFill>
                  <a:schemeClr val="bg1"/>
                </a:solidFill>
                <a:latin typeface="Arial" pitchFamily="34" charset="0"/>
                <a:cs typeface="Arial" pitchFamily="34" charset="0"/>
              </a:rPr>
              <a:t> 2013, 69).</a:t>
            </a:r>
            <a:endParaRPr lang="en-US" sz="1800" dirty="0">
              <a:solidFill>
                <a:schemeClr val="bg1"/>
              </a:solidFill>
              <a:latin typeface="Arial" pitchFamily="34" charset="0"/>
              <a:cs typeface="Arial" pitchFamily="34" charset="0"/>
            </a:endParaRPr>
          </a:p>
          <a:p>
            <a:endParaRPr lang="en-US" dirty="0"/>
          </a:p>
        </p:txBody>
      </p:sp>
      <p:sp>
        <p:nvSpPr>
          <p:cNvPr id="7" name="Slide Number Placeholder 6"/>
          <p:cNvSpPr>
            <a:spLocks noGrp="1"/>
          </p:cNvSpPr>
          <p:nvPr>
            <p:ph type="sldNum" sz="quarter" idx="10"/>
          </p:nvPr>
        </p:nvSpPr>
        <p:spPr/>
        <p:txBody>
          <a:bodyPr/>
          <a:lstStyle/>
          <a:p>
            <a:pPr>
              <a:defRPr/>
            </a:pPr>
            <a:fld id="{84302291-6913-2449-8505-9AAE4D5EED20}" type="slidenum">
              <a:rPr lang="en-US" smtClean="0"/>
              <a:pPr>
                <a:defRPr/>
              </a:pPr>
              <a:t>43</a:t>
            </a:fld>
            <a:endParaRPr lang="en-US" dirty="0"/>
          </a:p>
        </p:txBody>
      </p:sp>
    </p:spTree>
    <p:extLst>
      <p:ext uri="{BB962C8B-B14F-4D97-AF65-F5344CB8AC3E}">
        <p14:creationId xmlns:p14="http://schemas.microsoft.com/office/powerpoint/2010/main" val="29575290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779838"/>
            <a:ext cx="8229600" cy="1143000"/>
          </a:xfrm>
        </p:spPr>
        <p:txBody>
          <a:bodyPr/>
          <a:lstStyle/>
          <a:p>
            <a:r>
              <a:rPr lang="en-US" dirty="0" smtClean="0"/>
              <a:t>Reading is Emotional</a:t>
            </a:r>
            <a:endParaRPr lang="en-US" dirty="0"/>
          </a:p>
        </p:txBody>
      </p:sp>
      <p:pic>
        <p:nvPicPr>
          <p:cNvPr id="8" name="Content Placeholder 5" descr="DSC_4790.JPG"/>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l="-246"/>
          <a:stretch/>
        </p:blipFill>
        <p:spPr>
          <a:xfrm>
            <a:off x="0" y="0"/>
            <a:ext cx="9144000" cy="6877242"/>
          </a:xfrm>
        </p:spPr>
      </p:pic>
      <p:sp>
        <p:nvSpPr>
          <p:cNvPr id="3" name="Content Placeholder 2"/>
          <p:cNvSpPr>
            <a:spLocks noGrp="1"/>
          </p:cNvSpPr>
          <p:nvPr>
            <p:ph sz="half" idx="1"/>
          </p:nvPr>
        </p:nvSpPr>
        <p:spPr>
          <a:xfrm>
            <a:off x="0" y="0"/>
            <a:ext cx="9144000" cy="1493914"/>
          </a:xfrm>
          <a:solidFill>
            <a:srgbClr val="404040">
              <a:alpha val="67000"/>
            </a:srgbClr>
          </a:solidFill>
        </p:spPr>
        <p:txBody>
          <a:bodyPr/>
          <a:lstStyle/>
          <a:p>
            <a:pPr marL="0" indent="0">
              <a:spcBef>
                <a:spcPct val="30000"/>
              </a:spcBef>
              <a:buNone/>
              <a:defRPr/>
            </a:pPr>
            <a:r>
              <a:rPr lang="en-US" sz="3200" dirty="0" smtClean="0">
                <a:solidFill>
                  <a:srgbClr val="FFFFFF"/>
                </a:solidFill>
                <a:latin typeface="Arial" pitchFamily="34" charset="0"/>
                <a:cs typeface="Arial" pitchFamily="34" charset="0"/>
              </a:rPr>
              <a:t>“Learning </a:t>
            </a:r>
            <a:r>
              <a:rPr lang="en-US" sz="3200" dirty="0">
                <a:solidFill>
                  <a:srgbClr val="FFFFFF"/>
                </a:solidFill>
                <a:latin typeface="Arial" pitchFamily="34" charset="0"/>
                <a:cs typeface="Arial" pitchFamily="34" charset="0"/>
              </a:rPr>
              <a:t>to read is promoted by close and nurturing relationships with </a:t>
            </a:r>
            <a:r>
              <a:rPr lang="en-US" sz="3200" dirty="0" smtClean="0">
                <a:solidFill>
                  <a:srgbClr val="FFFFFF"/>
                </a:solidFill>
                <a:latin typeface="Arial" pitchFamily="34" charset="0"/>
                <a:cs typeface="Arial" pitchFamily="34" charset="0"/>
              </a:rPr>
              <a:t>adults…” </a:t>
            </a:r>
            <a:r>
              <a:rPr lang="en-US" sz="1800" dirty="0" smtClean="0">
                <a:solidFill>
                  <a:srgbClr val="FFFFFF"/>
                </a:solidFill>
                <a:cs typeface="Arial" pitchFamily="34" charset="0"/>
              </a:rPr>
              <a:t>(</a:t>
            </a:r>
            <a:r>
              <a:rPr lang="en-US" sz="1800" dirty="0" smtClean="0">
                <a:solidFill>
                  <a:srgbClr val="FFFFFF"/>
                </a:solidFill>
              </a:rPr>
              <a:t>PCF 2010, 207).</a:t>
            </a:r>
            <a:endParaRPr lang="en-US" sz="1800" dirty="0">
              <a:solidFill>
                <a:srgbClr val="FFFFFF"/>
              </a:solidFill>
            </a:endParaRPr>
          </a:p>
          <a:p>
            <a:endParaRPr lang="en-US" dirty="0"/>
          </a:p>
        </p:txBody>
      </p:sp>
      <p:sp>
        <p:nvSpPr>
          <p:cNvPr id="5" name="Slide Number Placeholder 4"/>
          <p:cNvSpPr>
            <a:spLocks noGrp="1"/>
          </p:cNvSpPr>
          <p:nvPr>
            <p:ph type="sldNum" sz="quarter" idx="10"/>
          </p:nvPr>
        </p:nvSpPr>
        <p:spPr/>
        <p:txBody>
          <a:bodyPr/>
          <a:lstStyle/>
          <a:p>
            <a:pPr>
              <a:defRPr/>
            </a:pPr>
            <a:fld id="{1F339033-4A6A-214C-A9A2-031E8DAD7DB9}" type="slidenum">
              <a:rPr lang="en-US" smtClean="0"/>
              <a:pPr>
                <a:defRPr/>
              </a:pPr>
              <a:t>44</a:t>
            </a:fld>
            <a:endParaRPr lang="en-US" dirty="0"/>
          </a:p>
        </p:txBody>
      </p:sp>
      <p:sp>
        <p:nvSpPr>
          <p:cNvPr id="9" name="Rectangle 5"/>
          <p:cNvSpPr>
            <a:spLocks noChangeArrowheads="1"/>
          </p:cNvSpPr>
          <p:nvPr/>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a:t>
            </a:r>
            <a:r>
              <a:rPr lang="en-US" altLang="en-US" sz="900" dirty="0" smtClean="0"/>
              <a:t>with </a:t>
            </a:r>
            <a:r>
              <a:rPr lang="en-US" altLang="en-US" sz="900" dirty="0"/>
              <a:t>the </a:t>
            </a:r>
            <a:r>
              <a:rPr lang="en-US" altLang="en-US" sz="900" dirty="0" smtClean="0"/>
              <a:t>Wested </a:t>
            </a:r>
            <a:r>
              <a:rPr lang="en-US" altLang="en-US" sz="900" dirty="0"/>
              <a:t>Center for Child &amp; Family Studies, California Preschool Instructional </a:t>
            </a:r>
            <a:r>
              <a:rPr lang="en-US" altLang="en-US" sz="900" dirty="0" smtClean="0"/>
              <a:t>Network (CPIN).  </a:t>
            </a:r>
            <a:r>
              <a:rPr lang="en-US" altLang="en-US" sz="900" dirty="0"/>
              <a:t>(</a:t>
            </a:r>
            <a:r>
              <a:rPr lang="en-US" altLang="en-US" sz="900" dirty="0" smtClean="0"/>
              <a:t>04/2016) </a:t>
            </a:r>
            <a:endParaRPr lang="en-US" altLang="en-US" sz="900" dirty="0"/>
          </a:p>
        </p:txBody>
      </p:sp>
    </p:spTree>
    <p:extLst>
      <p:ext uri="{BB962C8B-B14F-4D97-AF65-F5344CB8AC3E}">
        <p14:creationId xmlns:p14="http://schemas.microsoft.com/office/powerpoint/2010/main" val="6537927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a:off x="0" y="0"/>
            <a:ext cx="5360000" cy="6858000"/>
          </a:xfrm>
        </p:spPr>
      </p:pic>
      <p:sp>
        <p:nvSpPr>
          <p:cNvPr id="95233" name="Title 5"/>
          <p:cNvSpPr>
            <a:spLocks noGrp="1"/>
          </p:cNvSpPr>
          <p:nvPr>
            <p:ph type="title"/>
          </p:nvPr>
        </p:nvSpPr>
        <p:spPr>
          <a:xfrm>
            <a:off x="0" y="1"/>
            <a:ext cx="5360000" cy="1211792"/>
          </a:xfrm>
        </p:spPr>
        <p:txBody>
          <a:bodyPr/>
          <a:lstStyle/>
          <a:p>
            <a:r>
              <a:rPr lang="en-US" sz="3600" dirty="0" smtClean="0">
                <a:solidFill>
                  <a:srgbClr val="FFFFFF"/>
                </a:solidFill>
                <a:latin typeface="Arial" charset="0"/>
                <a:ea typeface="MS PGothic" charset="0"/>
              </a:rPr>
              <a:t>Extend the Read Aloud</a:t>
            </a:r>
            <a:endParaRPr lang="en-US" sz="3600" dirty="0">
              <a:solidFill>
                <a:srgbClr val="FFFFFF"/>
              </a:solidFill>
              <a:latin typeface="Arial" charset="0"/>
              <a:ea typeface="MS PGothic" charset="0"/>
            </a:endParaRPr>
          </a:p>
        </p:txBody>
      </p:sp>
      <p:sp>
        <p:nvSpPr>
          <p:cNvPr id="3" name="Content Placeholder 2"/>
          <p:cNvSpPr>
            <a:spLocks noGrp="1"/>
          </p:cNvSpPr>
          <p:nvPr>
            <p:ph sz="half" idx="2"/>
          </p:nvPr>
        </p:nvSpPr>
        <p:spPr>
          <a:xfrm>
            <a:off x="5360000" y="818147"/>
            <a:ext cx="3784000" cy="6039853"/>
          </a:xfrm>
        </p:spPr>
        <p:txBody>
          <a:bodyPr/>
          <a:lstStyle/>
          <a:p>
            <a:pPr>
              <a:spcAft>
                <a:spcPts val="1200"/>
              </a:spcAft>
            </a:pPr>
            <a:r>
              <a:rPr lang="en-US" dirty="0" smtClean="0">
                <a:latin typeface="Arial" pitchFamily="34" charset="0"/>
                <a:cs typeface="Arial" pitchFamily="34" charset="0"/>
              </a:rPr>
              <a:t>Find board game materials and group chart paper</a:t>
            </a:r>
          </a:p>
          <a:p>
            <a:pPr>
              <a:spcAft>
                <a:spcPts val="1200"/>
              </a:spcAft>
            </a:pPr>
            <a:r>
              <a:rPr lang="en-US" dirty="0" smtClean="0">
                <a:latin typeface="Arial" pitchFamily="34" charset="0"/>
                <a:cs typeface="Arial" pitchFamily="34" charset="0"/>
              </a:rPr>
              <a:t>Get creative</a:t>
            </a:r>
          </a:p>
          <a:p>
            <a:pPr>
              <a:spcAft>
                <a:spcPts val="1200"/>
              </a:spcAft>
            </a:pPr>
            <a:r>
              <a:rPr lang="en-US" dirty="0" smtClean="0">
                <a:latin typeface="Arial" pitchFamily="34" charset="0"/>
                <a:cs typeface="Arial" pitchFamily="34" charset="0"/>
              </a:rPr>
              <a:t>Play board game with your group</a:t>
            </a:r>
          </a:p>
          <a:p>
            <a:pPr>
              <a:spcAft>
                <a:spcPts val="1200"/>
              </a:spcAft>
            </a:pPr>
            <a:r>
              <a:rPr lang="en-US" dirty="0" smtClean="0">
                <a:latin typeface="Arial" pitchFamily="34" charset="0"/>
                <a:cs typeface="Arial" pitchFamily="34" charset="0"/>
              </a:rPr>
              <a:t>Share ideas and chart reflections with your group</a:t>
            </a:r>
            <a:endParaRPr lang="en-US" dirty="0">
              <a:latin typeface="Arial" pitchFamily="34" charset="0"/>
              <a:cs typeface="Arial" pitchFamily="34" charset="0"/>
            </a:endParaRPr>
          </a:p>
        </p:txBody>
      </p:sp>
      <p:sp>
        <p:nvSpPr>
          <p:cNvPr id="95236"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566D26A-5E2C-F940-A539-D0034E2B9F10}" type="slidenum">
              <a:rPr lang="en-US" sz="1200">
                <a:cs typeface="Arial" charset="0"/>
              </a:rPr>
              <a:pPr/>
              <a:t>45</a:t>
            </a:fld>
            <a:endParaRPr lang="en-US" sz="1200" dirty="0">
              <a:cs typeface="Arial" charset="0"/>
            </a:endParaRPr>
          </a:p>
        </p:txBody>
      </p:sp>
      <p:sp>
        <p:nvSpPr>
          <p:cNvPr id="6" name="Rectangle 5"/>
          <p:cNvSpPr>
            <a:spLocks noChangeArrowheads="1"/>
          </p:cNvSpPr>
          <p:nvPr/>
        </p:nvSpPr>
        <p:spPr bwMode="auto">
          <a:xfrm>
            <a:off x="5360000" y="6503308"/>
            <a:ext cx="3784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800" dirty="0"/>
              <a:t>©</a:t>
            </a:r>
            <a:r>
              <a:rPr lang="en-US" altLang="en-US" sz="800" dirty="0" smtClean="0"/>
              <a:t>2016 </a:t>
            </a:r>
            <a:r>
              <a:rPr lang="en-US" altLang="en-US" sz="800" dirty="0"/>
              <a:t>California Department of Education </a:t>
            </a:r>
            <a:r>
              <a:rPr lang="en-US" altLang="en-US" sz="800" dirty="0" smtClean="0"/>
              <a:t>with </a:t>
            </a:r>
            <a:r>
              <a:rPr lang="en-US" altLang="en-US" sz="800" dirty="0"/>
              <a:t>the </a:t>
            </a:r>
            <a:r>
              <a:rPr lang="en-US" altLang="en-US" sz="800" dirty="0" smtClean="0"/>
              <a:t>Wested </a:t>
            </a:r>
            <a:r>
              <a:rPr lang="en-US" altLang="en-US" sz="800" dirty="0"/>
              <a:t>Center for Child &amp; Family Studies, California Preschool Instructional </a:t>
            </a:r>
            <a:r>
              <a:rPr lang="en-US" altLang="en-US" sz="800" dirty="0" smtClean="0"/>
              <a:t>Network (CPIN).  </a:t>
            </a:r>
            <a:r>
              <a:rPr lang="en-US" altLang="en-US" sz="800" dirty="0"/>
              <a:t>(</a:t>
            </a:r>
            <a:r>
              <a:rPr lang="en-US" altLang="en-US" sz="800" dirty="0" smtClean="0"/>
              <a:t>04/2016) </a:t>
            </a:r>
            <a:endParaRPr lang="en-US" altLang="en-US" sz="800" dirty="0"/>
          </a:p>
        </p:txBody>
      </p:sp>
    </p:spTree>
    <p:extLst>
      <p:ext uri="{BB962C8B-B14F-4D97-AF65-F5344CB8AC3E}">
        <p14:creationId xmlns:p14="http://schemas.microsoft.com/office/powerpoint/2010/main" val="24314529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 the Read Aloud: Board Game </a:t>
            </a:r>
            <a:endParaRPr lang="en-US" dirty="0"/>
          </a:p>
        </p:txBody>
      </p:sp>
      <p:sp>
        <p:nvSpPr>
          <p:cNvPr id="4" name="Content Placeholder 3"/>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marL="0" indent="0">
              <a:buNone/>
            </a:pPr>
            <a:r>
              <a:rPr lang="en-US" dirty="0"/>
              <a:t>As a group discuss and chart the </a:t>
            </a:r>
            <a:r>
              <a:rPr lang="en-US" dirty="0" smtClean="0"/>
              <a:t>following: </a:t>
            </a:r>
            <a:endParaRPr lang="en-US" dirty="0"/>
          </a:p>
          <a:p>
            <a:r>
              <a:rPr lang="en-US" sz="2800" dirty="0"/>
              <a:t>What foundations does your game support?</a:t>
            </a:r>
          </a:p>
          <a:p>
            <a:r>
              <a:rPr lang="en-US" sz="2800" dirty="0"/>
              <a:t>What CA Content standards is it leading up to?</a:t>
            </a:r>
          </a:p>
          <a:p>
            <a:r>
              <a:rPr lang="en-US" sz="2800" dirty="0"/>
              <a:t>How will you individualize for students with your game?</a:t>
            </a:r>
          </a:p>
          <a:p>
            <a:r>
              <a:rPr lang="en-US" sz="2800" dirty="0"/>
              <a:t>What other domains are integrating in the ELD </a:t>
            </a:r>
            <a:r>
              <a:rPr lang="en-US" sz="2800" dirty="0" smtClean="0"/>
              <a:t>experience</a:t>
            </a:r>
            <a:r>
              <a:rPr lang="en-US" sz="2800" dirty="0"/>
              <a:t>?</a:t>
            </a:r>
          </a:p>
          <a:p>
            <a:r>
              <a:rPr lang="en-US" sz="2800" dirty="0"/>
              <a:t>Walk around the room and look at the other charts.</a:t>
            </a:r>
          </a:p>
          <a:p>
            <a:endParaRPr lang="en-US" dirty="0"/>
          </a:p>
        </p:txBody>
      </p:sp>
      <p:sp>
        <p:nvSpPr>
          <p:cNvPr id="5" name="Slide Number Placeholder 4"/>
          <p:cNvSpPr>
            <a:spLocks noGrp="1"/>
          </p:cNvSpPr>
          <p:nvPr>
            <p:ph type="sldNum" sz="quarter" idx="10"/>
          </p:nvPr>
        </p:nvSpPr>
        <p:spPr/>
        <p:txBody>
          <a:bodyPr/>
          <a:lstStyle/>
          <a:p>
            <a:fld id="{FCCD4C73-F94D-482C-9D48-349968E853D5}" type="slidenum">
              <a:rPr lang="en-US" altLang="en-US" smtClean="0"/>
              <a:pPr/>
              <a:t>46</a:t>
            </a:fld>
            <a:endParaRPr lang="en-US" altLang="en-US" dirty="0"/>
          </a:p>
        </p:txBody>
      </p:sp>
    </p:spTree>
    <p:extLst>
      <p:ext uri="{BB962C8B-B14F-4D97-AF65-F5344CB8AC3E}">
        <p14:creationId xmlns:p14="http://schemas.microsoft.com/office/powerpoint/2010/main" val="12614521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DRDP-K Measures</a:t>
            </a:r>
            <a:endParaRPr lang="en-US" dirty="0"/>
          </a:p>
        </p:txBody>
      </p:sp>
      <p:sp>
        <p:nvSpPr>
          <p:cNvPr id="5" name="Slide Number Placeholder 4"/>
          <p:cNvSpPr>
            <a:spLocks noGrp="1"/>
          </p:cNvSpPr>
          <p:nvPr>
            <p:ph type="sldNum" sz="quarter" idx="10"/>
          </p:nvPr>
        </p:nvSpPr>
        <p:spPr/>
        <p:txBody>
          <a:bodyPr/>
          <a:lstStyle/>
          <a:p>
            <a:fld id="{9AE7D25E-5024-4110-B41E-573C9F4E44E4}" type="slidenum">
              <a:rPr lang="en-US" altLang="en-US" smtClean="0"/>
              <a:pPr/>
              <a:t>47</a:t>
            </a:fld>
            <a:endParaRPr lang="en-US" altLang="en-US" dirty="0"/>
          </a:p>
        </p:txBody>
      </p:sp>
      <p:pic>
        <p:nvPicPr>
          <p:cNvPr id="9" name="Content Placeholder 8"/>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58842" y="1417638"/>
            <a:ext cx="6026316" cy="4525963"/>
          </a:xfrm>
        </p:spPr>
      </p:pic>
    </p:spTree>
    <p:extLst>
      <p:ext uri="{BB962C8B-B14F-4D97-AF65-F5344CB8AC3E}">
        <p14:creationId xmlns:p14="http://schemas.microsoft.com/office/powerpoint/2010/main" val="7533465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DRDP-K (2015) ELD Measures</a:t>
            </a:r>
          </a:p>
        </p:txBody>
      </p:sp>
      <p:sp>
        <p:nvSpPr>
          <p:cNvPr id="3" name="Content Placeholder 2"/>
          <p:cNvSpPr>
            <a:spLocks noGrp="1"/>
          </p:cNvSpPr>
          <p:nvPr>
            <p:ph idx="1"/>
          </p:nvPr>
        </p:nvSpPr>
        <p:spPr>
          <a:xfrm>
            <a:off x="457200" y="1417638"/>
            <a:ext cx="8398042" cy="4285331"/>
          </a:xfrm>
        </p:spPr>
        <p:style>
          <a:lnRef idx="2">
            <a:schemeClr val="dk1"/>
          </a:lnRef>
          <a:fillRef idx="1">
            <a:schemeClr val="lt1"/>
          </a:fillRef>
          <a:effectRef idx="0">
            <a:schemeClr val="dk1"/>
          </a:effectRef>
          <a:fontRef idx="minor">
            <a:schemeClr val="dk1"/>
          </a:fontRef>
        </p:style>
        <p:txBody>
          <a:bodyPr/>
          <a:lstStyle/>
          <a:p>
            <a:pPr marL="0" indent="0">
              <a:spcBef>
                <a:spcPts val="600"/>
              </a:spcBef>
              <a:spcAft>
                <a:spcPts val="1200"/>
              </a:spcAft>
              <a:buNone/>
            </a:pPr>
            <a:r>
              <a:rPr lang="en-US" dirty="0" smtClean="0"/>
              <a:t>Use the information from the DRDP-K to support planning in the classroom:</a:t>
            </a:r>
          </a:p>
          <a:p>
            <a:pPr marL="241300" indent="-241300">
              <a:spcBef>
                <a:spcPts val="600"/>
              </a:spcBef>
              <a:spcAft>
                <a:spcPts val="1200"/>
              </a:spcAft>
            </a:pPr>
            <a:r>
              <a:rPr lang="en-US" sz="2400" dirty="0" smtClean="0"/>
              <a:t>ELD 1: Comprehension of English (Receptive English) </a:t>
            </a:r>
          </a:p>
          <a:p>
            <a:pPr marL="241300" indent="-241300">
              <a:spcBef>
                <a:spcPts val="600"/>
              </a:spcBef>
              <a:spcAft>
                <a:spcPts val="1200"/>
              </a:spcAft>
            </a:pPr>
            <a:r>
              <a:rPr lang="en-US" sz="2400" dirty="0" smtClean="0"/>
              <a:t>ELD 2: Self -Expression in English (Expressive English) </a:t>
            </a:r>
          </a:p>
          <a:p>
            <a:pPr marL="241300" indent="-241300">
              <a:spcBef>
                <a:spcPts val="600"/>
              </a:spcBef>
              <a:spcAft>
                <a:spcPts val="1200"/>
              </a:spcAft>
            </a:pPr>
            <a:r>
              <a:rPr lang="en-US" sz="2400" dirty="0" smtClean="0"/>
              <a:t>ELD 3: Understanding and Response to English Literacy Activities </a:t>
            </a:r>
          </a:p>
          <a:p>
            <a:pPr marL="241300" indent="-241300">
              <a:spcBef>
                <a:spcPts val="600"/>
              </a:spcBef>
              <a:spcAft>
                <a:spcPts val="1200"/>
              </a:spcAft>
            </a:pPr>
            <a:r>
              <a:rPr lang="en-US" sz="2400" dirty="0" smtClean="0"/>
              <a:t>ELD 4: Symbol, Letter, and Print Knowledge in English </a:t>
            </a:r>
          </a:p>
          <a:p>
            <a:pPr>
              <a:spcBef>
                <a:spcPts val="600"/>
              </a:spcBef>
              <a:spcAft>
                <a:spcPts val="1200"/>
              </a:spcAft>
            </a:pPr>
            <a:endParaRPr lang="en-US" sz="2800" dirty="0"/>
          </a:p>
        </p:txBody>
      </p:sp>
      <p:sp>
        <p:nvSpPr>
          <p:cNvPr id="5" name="Slide Number Placeholder 4"/>
          <p:cNvSpPr>
            <a:spLocks noGrp="1"/>
          </p:cNvSpPr>
          <p:nvPr>
            <p:ph type="sldNum" sz="quarter" idx="10"/>
          </p:nvPr>
        </p:nvSpPr>
        <p:spPr/>
        <p:txBody>
          <a:bodyPr/>
          <a:lstStyle/>
          <a:p>
            <a:fld id="{FCCD4C73-F94D-482C-9D48-349968E853D5}" type="slidenum">
              <a:rPr lang="en-US" altLang="en-US" smtClean="0"/>
              <a:pPr/>
              <a:t>48</a:t>
            </a:fld>
            <a:endParaRPr lang="en-US" altLang="en-US" dirty="0"/>
          </a:p>
        </p:txBody>
      </p:sp>
    </p:spTree>
    <p:extLst>
      <p:ext uri="{BB962C8B-B14F-4D97-AF65-F5344CB8AC3E}">
        <p14:creationId xmlns:p14="http://schemas.microsoft.com/office/powerpoint/2010/main" val="36638181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5400000">
            <a:off x="7039729" y="1540310"/>
            <a:ext cx="1033539" cy="788194"/>
          </a:xfrm>
          <a:prstGeom prst="rightArrow">
            <a:avLst/>
          </a:prstGeom>
          <a:solidFill>
            <a:srgbClr val="9184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5400000">
            <a:off x="3778407" y="1817134"/>
            <a:ext cx="1587186" cy="788194"/>
          </a:xfrm>
          <a:prstGeom prst="rightArrow">
            <a:avLst/>
          </a:prstGeom>
          <a:solidFill>
            <a:srgbClr val="68919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5400000">
            <a:off x="1026319" y="1584722"/>
            <a:ext cx="1122362" cy="788194"/>
          </a:xfrm>
          <a:prstGeom prs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sz="quarter"/>
          </p:nvPr>
        </p:nvSpPr>
        <p:spPr>
          <a:noFill/>
          <a:ln w="38100">
            <a:solidFill>
              <a:schemeClr val="bg1"/>
            </a:solidFill>
          </a:ln>
          <a:effectLst/>
        </p:spPr>
        <p:txBody>
          <a:bodyPr/>
          <a:lstStyle/>
          <a:p>
            <a:pPr lvl="0"/>
            <a:r>
              <a:rPr lang="en-US" dirty="0"/>
              <a:t>Three Guiding Questions</a:t>
            </a:r>
          </a:p>
        </p:txBody>
      </p:sp>
      <p:sp>
        <p:nvSpPr>
          <p:cNvPr id="6" name="Content Placeholder 5"/>
          <p:cNvSpPr>
            <a:spLocks noGrp="1"/>
          </p:cNvSpPr>
          <p:nvPr>
            <p:ph sz="quarter" idx="1"/>
          </p:nvPr>
        </p:nvSpPr>
        <p:spPr>
          <a:xfrm>
            <a:off x="266700" y="2540000"/>
            <a:ext cx="2641600" cy="3416300"/>
          </a:xfrm>
          <a:solidFill>
            <a:schemeClr val="accent4"/>
          </a:solidFill>
          <a:ln w="38100">
            <a:solidFill>
              <a:schemeClr val="lt1">
                <a:hueOff val="0"/>
                <a:satOff val="0"/>
                <a:lumOff val="0"/>
              </a:schemeClr>
            </a:solidFill>
          </a:ln>
        </p:spPr>
        <p:txBody>
          <a:bodyPr anchor="ctr" anchorCtr="0"/>
          <a:lstStyle/>
          <a:p>
            <a:pPr marL="0" lvl="0" indent="0" algn="ctr">
              <a:buNone/>
            </a:pPr>
            <a:r>
              <a:rPr lang="en-US" sz="2400" b="1" dirty="0">
                <a:solidFill>
                  <a:schemeClr val="bg1"/>
                </a:solidFill>
                <a:effectLst>
                  <a:outerShdw blurRad="38100" dist="38100" dir="2700000" algn="tl">
                    <a:srgbClr val="000000">
                      <a:alpha val="43137"/>
                    </a:srgbClr>
                  </a:outerShdw>
                </a:effectLst>
              </a:rPr>
              <a:t>What are the developmental progressions of English-language development for reading?</a:t>
            </a:r>
          </a:p>
          <a:p>
            <a:pPr marL="0" indent="0">
              <a:buNone/>
            </a:pPr>
            <a:endParaRPr lang="en-US" sz="2400" b="1" dirty="0">
              <a:solidFill>
                <a:schemeClr val="bg1"/>
              </a:solidFill>
            </a:endParaRPr>
          </a:p>
        </p:txBody>
      </p:sp>
      <p:sp>
        <p:nvSpPr>
          <p:cNvPr id="7" name="Content Placeholder 6"/>
          <p:cNvSpPr>
            <a:spLocks noGrp="1"/>
          </p:cNvSpPr>
          <p:nvPr>
            <p:ph sz="quarter" idx="2"/>
          </p:nvPr>
        </p:nvSpPr>
        <p:spPr>
          <a:xfrm>
            <a:off x="3251200" y="3035300"/>
            <a:ext cx="2641600" cy="3530600"/>
          </a:xfrm>
          <a:solidFill>
            <a:srgbClr val="689195"/>
          </a:solidFill>
          <a:ln w="38100">
            <a:solidFill>
              <a:schemeClr val="lt1">
                <a:hueOff val="0"/>
                <a:satOff val="0"/>
                <a:lumOff val="0"/>
              </a:schemeClr>
            </a:solidFill>
          </a:ln>
        </p:spPr>
        <p:txBody>
          <a:bodyPr anchor="ctr" anchorCtr="0"/>
          <a:lstStyle/>
          <a:p>
            <a:pPr marL="0" lvl="0" indent="0" algn="ctr">
              <a:buNone/>
            </a:pPr>
            <a:r>
              <a:rPr lang="en-US" sz="2400" b="1" dirty="0">
                <a:solidFill>
                  <a:schemeClr val="bg1"/>
                </a:solidFill>
                <a:effectLst>
                  <a:outerShdw blurRad="38100" dist="38100" dir="2700000" algn="tl">
                    <a:srgbClr val="000000">
                      <a:alpha val="43137"/>
                    </a:srgbClr>
                  </a:outerShdw>
                </a:effectLst>
              </a:rPr>
              <a:t>What are the developmentally appropriate strategies that support English-language development?</a:t>
            </a:r>
          </a:p>
          <a:p>
            <a:pPr marL="0" indent="0">
              <a:buNone/>
            </a:pPr>
            <a:endParaRPr lang="en-US" sz="2400"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sz="quarter" idx="3"/>
          </p:nvPr>
        </p:nvSpPr>
        <p:spPr>
          <a:xfrm>
            <a:off x="6235700" y="2451894"/>
            <a:ext cx="2641600" cy="3504406"/>
          </a:xfrm>
          <a:solidFill>
            <a:srgbClr val="918485"/>
          </a:solidFill>
          <a:ln w="38100">
            <a:solidFill>
              <a:schemeClr val="lt1">
                <a:hueOff val="0"/>
                <a:satOff val="0"/>
                <a:lumOff val="0"/>
              </a:schemeClr>
            </a:solidFill>
          </a:ln>
        </p:spPr>
        <p:txBody>
          <a:bodyPr anchor="ctr" anchorCtr="0"/>
          <a:lstStyle/>
          <a:p>
            <a:pPr marL="0" lvl="0" indent="0" algn="ctr">
              <a:buNone/>
            </a:pPr>
            <a:r>
              <a:rPr lang="en-US" sz="2400" b="1" dirty="0">
                <a:solidFill>
                  <a:schemeClr val="bg1"/>
                </a:solidFill>
                <a:effectLst>
                  <a:outerShdw blurRad="38100" dist="38100" dir="2700000" algn="tl">
                    <a:srgbClr val="000000">
                      <a:alpha val="43137"/>
                    </a:srgbClr>
                  </a:outerShdw>
                </a:effectLst>
              </a:rPr>
              <a:t>How can I incorporate these strategies into my existing classroom?</a:t>
            </a:r>
          </a:p>
          <a:p>
            <a:pPr marL="0" indent="0">
              <a:buNone/>
            </a:pPr>
            <a:endParaRPr lang="en-US" sz="2400" b="1" dirty="0">
              <a:solidFill>
                <a:schemeClr val="bg1"/>
              </a:solidFill>
            </a:endParaRPr>
          </a:p>
        </p:txBody>
      </p:sp>
      <p:sp>
        <p:nvSpPr>
          <p:cNvPr id="4" name="Slide Number Placeholder 3"/>
          <p:cNvSpPr>
            <a:spLocks noGrp="1"/>
          </p:cNvSpPr>
          <p:nvPr>
            <p:ph type="sldNum" sz="quarter" idx="10"/>
          </p:nvPr>
        </p:nvSpPr>
        <p:spPr/>
        <p:txBody>
          <a:bodyPr/>
          <a:lstStyle/>
          <a:p>
            <a:fld id="{BE4F76FE-E913-4EE8-9488-C511D295C4FB}" type="slidenum">
              <a:rPr lang="en-US" altLang="en-US" smtClean="0"/>
              <a:pPr/>
              <a:t>49</a:t>
            </a:fld>
            <a:endParaRPr lang="en-US" altLang="en-US" dirty="0"/>
          </a:p>
        </p:txBody>
      </p:sp>
      <p:sp>
        <p:nvSpPr>
          <p:cNvPr id="16" name="Connector 5"/>
          <p:cNvSpPr/>
          <p:nvPr/>
        </p:nvSpPr>
        <p:spPr>
          <a:xfrm>
            <a:off x="6078167" y="2073361"/>
            <a:ext cx="2956663" cy="4738483"/>
          </a:xfrm>
          <a:prstGeom prst="flowChartConnector">
            <a:avLst/>
          </a:prstGeom>
          <a:no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469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A3CDFB"/>
            </a:gs>
            <a:gs pos="35000">
              <a:srgbClr val="A4CEFC"/>
            </a:gs>
            <a:gs pos="100000">
              <a:schemeClr val="accent5">
                <a:hueOff val="0"/>
                <a:satOff val="0"/>
                <a:lumOff val="0"/>
                <a:alphaOff val="0"/>
                <a:tint val="15000"/>
                <a:satMod val="35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a:t>
            </a:r>
            <a:r>
              <a:rPr lang="en-US" dirty="0" smtClean="0"/>
              <a:t>use </a:t>
            </a:r>
            <a:r>
              <a:rPr lang="en-US" dirty="0"/>
              <a:t>the </a:t>
            </a:r>
            <a:r>
              <a:rPr lang="en-US" dirty="0" smtClean="0"/>
              <a:t>Preschool Learning Foundations for TK?</a:t>
            </a:r>
            <a:endParaRPr lang="en-US" dirty="0"/>
          </a:p>
        </p:txBody>
      </p:sp>
      <p:sp>
        <p:nvSpPr>
          <p:cNvPr id="3" name="Content Placeholder 2"/>
          <p:cNvSpPr>
            <a:spLocks noGrp="1"/>
          </p:cNvSpPr>
          <p:nvPr>
            <p:ph sz="half" idx="2"/>
          </p:nvPr>
        </p:nvSpPr>
        <p:spPr>
          <a:xfrm>
            <a:off x="457200" y="1765017"/>
            <a:ext cx="8077200" cy="4377779"/>
          </a:xfrm>
        </p:spPr>
        <p:txBody>
          <a:bodyPr>
            <a:normAutofit/>
          </a:bodyPr>
          <a:lstStyle/>
          <a:p>
            <a:pPr marL="0" indent="0">
              <a:buNone/>
            </a:pPr>
            <a:r>
              <a:rPr lang="en-US" sz="3600" dirty="0" smtClean="0"/>
              <a:t>CA Law (EC 48000):</a:t>
            </a:r>
            <a:endParaRPr lang="en-US" sz="3600" dirty="0"/>
          </a:p>
          <a:p>
            <a:pPr>
              <a:spcBef>
                <a:spcPts val="600"/>
              </a:spcBef>
              <a:spcAft>
                <a:spcPts val="600"/>
              </a:spcAft>
            </a:pPr>
            <a:r>
              <a:rPr lang="en-US" sz="3200" dirty="0" smtClean="0"/>
              <a:t>Transitional kindergarten </a:t>
            </a:r>
            <a:r>
              <a:rPr lang="en-US" sz="3200" dirty="0"/>
              <a:t>is the first of a </a:t>
            </a:r>
            <a:r>
              <a:rPr lang="en-US" sz="3200" dirty="0" smtClean="0"/>
              <a:t>two-year </a:t>
            </a:r>
            <a:r>
              <a:rPr lang="en-US" sz="3200" dirty="0"/>
              <a:t>kindergarten program that uses a modified kindergarten curriculum that is age and developmentally </a:t>
            </a:r>
            <a:r>
              <a:rPr lang="en-US" sz="3200" dirty="0" smtClean="0"/>
              <a:t>appropriate.</a:t>
            </a:r>
          </a:p>
          <a:p>
            <a:pPr>
              <a:spcBef>
                <a:spcPts val="600"/>
              </a:spcBef>
              <a:spcAft>
                <a:spcPts val="600"/>
              </a:spcAft>
            </a:pPr>
            <a:r>
              <a:rPr lang="en-US" sz="3200" dirty="0" smtClean="0"/>
              <a:t>Transitional kindergarten curriculum is intended </a:t>
            </a:r>
            <a:r>
              <a:rPr lang="en-US" sz="3200" dirty="0"/>
              <a:t>to be aligned to the California Preschool Learning </a:t>
            </a:r>
            <a:r>
              <a:rPr lang="en-US" sz="3200" dirty="0" smtClean="0"/>
              <a:t>Foundations.</a:t>
            </a:r>
            <a:endParaRPr lang="en-US" sz="3200" dirty="0"/>
          </a:p>
        </p:txBody>
      </p:sp>
      <p:sp>
        <p:nvSpPr>
          <p:cNvPr id="4" name="Slide Number Placeholder 3"/>
          <p:cNvSpPr>
            <a:spLocks noGrp="1"/>
          </p:cNvSpPr>
          <p:nvPr>
            <p:ph type="sldNum" sz="quarter" idx="10"/>
          </p:nvPr>
        </p:nvSpPr>
        <p:spPr/>
        <p:txBody>
          <a:bodyPr/>
          <a:lstStyle/>
          <a:p>
            <a:fld id="{6AE998C0-B894-4E03-93C4-4A7044B9DB46}" type="slidenum">
              <a:rPr lang="en-US" altLang="en-US" smtClean="0"/>
              <a:pPr/>
              <a:t>5</a:t>
            </a:fld>
            <a:endParaRPr lang="en-US" altLang="en-US" dirty="0"/>
          </a:p>
        </p:txBody>
      </p:sp>
    </p:spTree>
    <p:extLst>
      <p:ext uri="{BB962C8B-B14F-4D97-AF65-F5344CB8AC3E}">
        <p14:creationId xmlns:p14="http://schemas.microsoft.com/office/powerpoint/2010/main" val="9639506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5646199" y="365125"/>
            <a:ext cx="3497802" cy="5068010"/>
          </a:xfrm>
          <a:noFill/>
        </p:spPr>
        <p:txBody>
          <a:bodyPr/>
          <a:lstStyle/>
          <a:p>
            <a:r>
              <a:rPr lang="en-US" sz="3600" b="0" dirty="0" smtClean="0"/>
              <a:t>Support </a:t>
            </a:r>
            <a:r>
              <a:rPr lang="en-US" sz="3600" b="0" dirty="0"/>
              <a:t>English-language </a:t>
            </a:r>
            <a:r>
              <a:rPr lang="en-US" sz="3600" b="0" dirty="0" smtClean="0"/>
              <a:t>development </a:t>
            </a:r>
            <a:r>
              <a:rPr lang="en-US" sz="3600" b="0" dirty="0"/>
              <a:t>across all </a:t>
            </a:r>
            <a:r>
              <a:rPr lang="en-US" sz="3600" b="0" dirty="0" smtClean="0"/>
              <a:t>domains.</a:t>
            </a:r>
            <a:br>
              <a:rPr lang="en-US" sz="3600" b="0" dirty="0" smtClean="0"/>
            </a:br>
            <a:r>
              <a:rPr lang="en-US" sz="1400" dirty="0" smtClean="0"/>
              <a:t>(PCF </a:t>
            </a:r>
            <a:r>
              <a:rPr lang="en-US" sz="1400" dirty="0"/>
              <a:t>2010, </a:t>
            </a:r>
            <a:r>
              <a:rPr lang="en-US" sz="1400" dirty="0" smtClean="0"/>
              <a:t>181)</a:t>
            </a:r>
            <a:r>
              <a:rPr lang="en-US" sz="1400" dirty="0"/>
              <a:t/>
            </a:r>
            <a:br>
              <a:rPr lang="en-US" sz="1400" dirty="0"/>
            </a:br>
            <a:endParaRPr lang="en-US" sz="1400" dirty="0"/>
          </a:p>
        </p:txBody>
      </p:sp>
      <p:pic>
        <p:nvPicPr>
          <p:cNvPr id="7" name="Content Placeholder 6"/>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r="4145"/>
          <a:stretch/>
        </p:blipFill>
        <p:spPr>
          <a:xfrm>
            <a:off x="0" y="0"/>
            <a:ext cx="6309335" cy="6631248"/>
          </a:xfrm>
        </p:spPr>
      </p:pic>
      <p:sp>
        <p:nvSpPr>
          <p:cNvPr id="96262" name="Slide Number Placeholder 6"/>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6120B5C-0B1B-C741-BC0E-37ADBC9320F0}" type="slidenum">
              <a:rPr lang="en-US" sz="1200">
                <a:cs typeface="Arial" charset="0"/>
              </a:rPr>
              <a:pPr/>
              <a:t>50</a:t>
            </a:fld>
            <a:endParaRPr lang="en-US" sz="1200" dirty="0">
              <a:cs typeface="Arial" charset="0"/>
            </a:endParaRPr>
          </a:p>
        </p:txBody>
      </p:sp>
    </p:spTree>
    <p:extLst>
      <p:ext uri="{BB962C8B-B14F-4D97-AF65-F5344CB8AC3E}">
        <p14:creationId xmlns:p14="http://schemas.microsoft.com/office/powerpoint/2010/main" val="2684115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Pause and Reflect: </a:t>
            </a:r>
            <a:br>
              <a:rPr lang="en-US" dirty="0" smtClean="0"/>
            </a:br>
            <a:r>
              <a:rPr lang="en-US" b="0" dirty="0" smtClean="0"/>
              <a:t>ELD Reading Swap Meet</a:t>
            </a:r>
            <a:endParaRPr lang="en-US" b="0" dirty="0"/>
          </a:p>
        </p:txBody>
      </p:sp>
      <p:pic>
        <p:nvPicPr>
          <p:cNvPr id="6" name="Content Placeholder 5"/>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57200" y="2191073"/>
            <a:ext cx="4038600" cy="3344216"/>
          </a:xfrm>
        </p:spPr>
      </p:pic>
      <p:sp>
        <p:nvSpPr>
          <p:cNvPr id="4" name="Content Placeholder 3"/>
          <p:cNvSpPr>
            <a:spLocks noGrp="1"/>
          </p:cNvSpPr>
          <p:nvPr>
            <p:ph sz="half" idx="2"/>
          </p:nvPr>
        </p:nvSpPr>
        <p:spPr/>
        <p:txBody>
          <a:bodyPr/>
          <a:lstStyle/>
          <a:p>
            <a:pPr>
              <a:spcAft>
                <a:spcPts val="600"/>
              </a:spcAft>
            </a:pPr>
            <a:r>
              <a:rPr lang="en-US" dirty="0" smtClean="0"/>
              <a:t>Find Handout 7: ELD Reading Swap Meet.</a:t>
            </a:r>
            <a:endParaRPr lang="en-US" dirty="0"/>
          </a:p>
          <a:p>
            <a:pPr>
              <a:spcAft>
                <a:spcPts val="600"/>
              </a:spcAft>
            </a:pPr>
            <a:r>
              <a:rPr lang="en-US" dirty="0" smtClean="0"/>
              <a:t>Complete the left hand column.</a:t>
            </a:r>
          </a:p>
          <a:p>
            <a:pPr>
              <a:spcAft>
                <a:spcPts val="600"/>
              </a:spcAft>
            </a:pPr>
            <a:r>
              <a:rPr lang="en-US" dirty="0" smtClean="0"/>
              <a:t>When the music begins, find at least five other people to swap ideas with.</a:t>
            </a:r>
          </a:p>
          <a:p>
            <a:pPr>
              <a:spcAft>
                <a:spcPts val="600"/>
              </a:spcAft>
            </a:pPr>
            <a:r>
              <a:rPr lang="en-US" dirty="0" smtClean="0"/>
              <a:t>Go swap!</a:t>
            </a:r>
            <a:endParaRPr lang="en-US" dirty="0"/>
          </a:p>
        </p:txBody>
      </p:sp>
      <p:sp>
        <p:nvSpPr>
          <p:cNvPr id="5" name="Slide Number Placeholder 4"/>
          <p:cNvSpPr>
            <a:spLocks noGrp="1"/>
          </p:cNvSpPr>
          <p:nvPr>
            <p:ph type="sldNum" sz="quarter" idx="10"/>
          </p:nvPr>
        </p:nvSpPr>
        <p:spPr/>
        <p:txBody>
          <a:bodyPr/>
          <a:lstStyle/>
          <a:p>
            <a:fld id="{FCCD4C73-F94D-482C-9D48-349968E853D5}" type="slidenum">
              <a:rPr lang="en-US" altLang="en-US" smtClean="0"/>
              <a:pPr/>
              <a:t>51</a:t>
            </a:fld>
            <a:endParaRPr lang="en-US" altLang="en-US" dirty="0"/>
          </a:p>
        </p:txBody>
      </p:sp>
    </p:spTree>
    <p:extLst>
      <p:ext uri="{BB962C8B-B14F-4D97-AF65-F5344CB8AC3E}">
        <p14:creationId xmlns:p14="http://schemas.microsoft.com/office/powerpoint/2010/main" val="17596829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b="-1459"/>
          <a:stretch/>
        </p:blipFill>
        <p:spPr>
          <a:xfrm>
            <a:off x="0" y="0"/>
            <a:ext cx="9144000" cy="6958013"/>
          </a:xfrm>
        </p:spPr>
      </p:pic>
      <p:sp>
        <p:nvSpPr>
          <p:cNvPr id="5" name="Title 4"/>
          <p:cNvSpPr>
            <a:spLocks noGrp="1"/>
          </p:cNvSpPr>
          <p:nvPr>
            <p:ph type="title"/>
          </p:nvPr>
        </p:nvSpPr>
        <p:spPr>
          <a:xfrm>
            <a:off x="208414" y="-19825"/>
            <a:ext cx="5292520" cy="2848416"/>
          </a:xfrm>
        </p:spPr>
        <p:txBody>
          <a:bodyPr>
            <a:normAutofit/>
          </a:bodyPr>
          <a:lstStyle/>
          <a:p>
            <a:r>
              <a:rPr lang="en-US" dirty="0" smtClean="0">
                <a:solidFill>
                  <a:schemeClr val="bg1"/>
                </a:solidFill>
                <a:effectLst>
                  <a:outerShdw blurRad="38100" dist="38100" dir="2700000" algn="tl">
                    <a:srgbClr val="000000">
                      <a:alpha val="43137"/>
                    </a:srgbClr>
                  </a:outerShdw>
                </a:effectLst>
              </a:rPr>
              <a:t>Any Last Questions?</a:t>
            </a:r>
            <a:br>
              <a:rPr lang="en-US" dirty="0" smtClean="0">
                <a:solidFill>
                  <a:schemeClr val="bg1"/>
                </a:solidFill>
                <a:effectLst>
                  <a:outerShdw blurRad="38100" dist="38100" dir="2700000" algn="tl">
                    <a:srgbClr val="000000">
                      <a:alpha val="43137"/>
                    </a:srgbClr>
                  </a:outerShdw>
                </a:effectLst>
              </a:rPr>
            </a:br>
            <a:endParaRPr lang="en-US" dirty="0">
              <a:solidFill>
                <a:schemeClr val="bg1"/>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6972989D-1687-1D45-800E-0F4D4141408A}" type="slidenum">
              <a:rPr lang="en-US" smtClean="0"/>
              <a:pPr/>
              <a:t>52</a:t>
            </a:fld>
            <a:endParaRPr lang="en-US" dirty="0"/>
          </a:p>
        </p:txBody>
      </p:sp>
      <p:sp>
        <p:nvSpPr>
          <p:cNvPr id="6" name="Rectangle 5"/>
          <p:cNvSpPr>
            <a:spLocks noChangeArrowheads="1"/>
          </p:cNvSpPr>
          <p:nvPr/>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a:t>
            </a:r>
            <a:r>
              <a:rPr lang="en-US" altLang="en-US" sz="900" dirty="0" smtClean="0"/>
              <a:t>with </a:t>
            </a:r>
            <a:r>
              <a:rPr lang="en-US" altLang="en-US" sz="900" dirty="0"/>
              <a:t>the </a:t>
            </a:r>
            <a:r>
              <a:rPr lang="en-US" altLang="en-US" sz="900" dirty="0" smtClean="0"/>
              <a:t>Wested </a:t>
            </a:r>
            <a:r>
              <a:rPr lang="en-US" altLang="en-US" sz="900" dirty="0"/>
              <a:t>Center for Child &amp; Family Studies, California Preschool Instructional </a:t>
            </a:r>
            <a:r>
              <a:rPr lang="en-US" altLang="en-US" sz="900" dirty="0" smtClean="0"/>
              <a:t>Network (CPIN).  </a:t>
            </a:r>
            <a:r>
              <a:rPr lang="en-US" altLang="en-US" sz="900" dirty="0"/>
              <a:t>(</a:t>
            </a:r>
            <a:r>
              <a:rPr lang="en-US" altLang="en-US" sz="900" dirty="0" smtClean="0"/>
              <a:t>04/2016) </a:t>
            </a:r>
            <a:endParaRPr lang="en-US" altLang="en-US" sz="900" dirty="0"/>
          </a:p>
        </p:txBody>
      </p:sp>
    </p:spTree>
    <p:extLst>
      <p:ext uri="{BB962C8B-B14F-4D97-AF65-F5344CB8AC3E}">
        <p14:creationId xmlns:p14="http://schemas.microsoft.com/office/powerpoint/2010/main" val="27835358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38100" y="365125"/>
            <a:ext cx="3697794" cy="6489701"/>
          </a:xfrm>
          <a:noFill/>
          <a:ln>
            <a:noFill/>
          </a:ln>
        </p:spPr>
        <p:txBody>
          <a:bodyPr anchor="t" anchorCtr="0"/>
          <a:lstStyle/>
          <a:p>
            <a:r>
              <a:rPr lang="en-US" altLang="en-US" sz="3600" dirty="0" smtClean="0"/>
              <a:t>Thank you for coming!</a:t>
            </a:r>
            <a:endParaRPr lang="en-US" altLang="en-US" sz="3200" dirty="0" smtClean="0"/>
          </a:p>
        </p:txBody>
      </p:sp>
      <p:sp>
        <p:nvSpPr>
          <p:cNvPr id="101379"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A0DB3DA-DA8C-4C88-B577-69DF482718BE}" type="slidenum">
              <a:rPr lang="en-US" altLang="en-US" sz="1200"/>
              <a:pPr/>
              <a:t>53</a:t>
            </a:fld>
            <a:endParaRPr lang="en-US" altLang="en-US" sz="1200" dirty="0"/>
          </a:p>
        </p:txBody>
      </p:sp>
      <p:pic>
        <p:nvPicPr>
          <p:cNvPr id="7" name="Content Placeholder 6" descr="DSC_0798_2.jpg"/>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3773994" y="-1"/>
            <a:ext cx="5370006" cy="6858001"/>
          </a:xfrm>
          <a:prstGeom prst="rect">
            <a:avLst/>
          </a:prstGeom>
        </p:spPr>
      </p:pic>
      <p:sp>
        <p:nvSpPr>
          <p:cNvPr id="6" name="Rectangle 5"/>
          <p:cNvSpPr>
            <a:spLocks noChangeArrowheads="1"/>
          </p:cNvSpPr>
          <p:nvPr/>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a:t>
            </a:r>
            <a:r>
              <a:rPr lang="en-US" altLang="en-US" sz="900" dirty="0" smtClean="0"/>
              <a:t>with </a:t>
            </a:r>
            <a:r>
              <a:rPr lang="en-US" altLang="en-US" sz="900" dirty="0"/>
              <a:t>the </a:t>
            </a:r>
            <a:r>
              <a:rPr lang="en-US" altLang="en-US" sz="900" dirty="0" smtClean="0"/>
              <a:t>Wested </a:t>
            </a:r>
            <a:r>
              <a:rPr lang="en-US" altLang="en-US" sz="900" dirty="0"/>
              <a:t>Center for Child &amp; Family Studies, California Preschool Instructional </a:t>
            </a:r>
            <a:r>
              <a:rPr lang="en-US" altLang="en-US" sz="900" dirty="0" smtClean="0"/>
              <a:t>Network (CPIN).  </a:t>
            </a:r>
            <a:r>
              <a:rPr lang="en-US" altLang="en-US" sz="900" dirty="0"/>
              <a:t>(</a:t>
            </a:r>
            <a:r>
              <a:rPr lang="en-US" altLang="en-US" sz="900" dirty="0" smtClean="0"/>
              <a:t>04/2016) </a:t>
            </a:r>
            <a:endParaRPr lang="en-US" altLang="en-US" sz="9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67"/>
            <a:ext cx="8229600" cy="1143000"/>
          </a:xfrm>
        </p:spPr>
        <p:txBody>
          <a:bodyPr/>
          <a:lstStyle/>
          <a:p>
            <a:r>
              <a:rPr lang="en-US" dirty="0" smtClean="0"/>
              <a:t>References</a:t>
            </a:r>
            <a:endParaRPr lang="en-US" dirty="0"/>
          </a:p>
        </p:txBody>
      </p:sp>
      <p:sp>
        <p:nvSpPr>
          <p:cNvPr id="4" name="Content Placeholder 3"/>
          <p:cNvSpPr>
            <a:spLocks noGrp="1"/>
          </p:cNvSpPr>
          <p:nvPr>
            <p:ph idx="1"/>
          </p:nvPr>
        </p:nvSpPr>
        <p:spPr>
          <a:xfrm>
            <a:off x="457200" y="1032388"/>
            <a:ext cx="8229600" cy="5279922"/>
          </a:xfrm>
        </p:spPr>
        <p:txBody>
          <a:bodyPr/>
          <a:lstStyle/>
          <a:p>
            <a:pPr marL="233363" indent="-233363">
              <a:spcBef>
                <a:spcPts val="0"/>
              </a:spcBef>
              <a:spcAft>
                <a:spcPts val="600"/>
              </a:spcAft>
              <a:buNone/>
            </a:pPr>
            <a:r>
              <a:rPr lang="en-US" sz="1400" dirty="0" err="1">
                <a:latin typeface="+mj-lt"/>
              </a:rPr>
              <a:t>Bredekamp</a:t>
            </a:r>
            <a:r>
              <a:rPr lang="en-US" sz="1400" dirty="0">
                <a:latin typeface="+mj-lt"/>
              </a:rPr>
              <a:t>, Sue, and Carol </a:t>
            </a:r>
            <a:r>
              <a:rPr lang="en-US" sz="1400" dirty="0" err="1" smtClean="0">
                <a:latin typeface="+mj-lt"/>
              </a:rPr>
              <a:t>Copple</a:t>
            </a:r>
            <a:r>
              <a:rPr lang="en-US" sz="1400" i="1" dirty="0">
                <a:latin typeface="+mj-lt"/>
              </a:rPr>
              <a:t>. Developmentally Appropriate Practice in Early Childhood Programs</a:t>
            </a:r>
            <a:r>
              <a:rPr lang="en-US" sz="1400" dirty="0">
                <a:latin typeface="+mj-lt"/>
              </a:rPr>
              <a:t>. NAEYC, 2008. </a:t>
            </a:r>
            <a:endParaRPr lang="en-US" sz="1400" dirty="0" smtClean="0">
              <a:latin typeface="+mj-lt"/>
            </a:endParaRPr>
          </a:p>
          <a:p>
            <a:pPr marL="233363" lvl="0" indent="-233363">
              <a:spcBef>
                <a:spcPts val="0"/>
              </a:spcBef>
              <a:spcAft>
                <a:spcPts val="600"/>
              </a:spcAft>
              <a:buNone/>
            </a:pPr>
            <a:r>
              <a:rPr lang="en-US" sz="1400" dirty="0" smtClean="0">
                <a:solidFill>
                  <a:srgbClr val="000000"/>
                </a:solidFill>
                <a:latin typeface="+mj-lt"/>
              </a:rPr>
              <a:t>California </a:t>
            </a:r>
            <a:r>
              <a:rPr lang="en-US" sz="1400" dirty="0">
                <a:solidFill>
                  <a:srgbClr val="000000"/>
                </a:solidFill>
                <a:latin typeface="+mj-lt"/>
              </a:rPr>
              <a:t>Department of Education. </a:t>
            </a:r>
            <a:r>
              <a:rPr lang="en-US" sz="1400" dirty="0" smtClean="0">
                <a:solidFill>
                  <a:srgbClr val="000000"/>
                </a:solidFill>
                <a:latin typeface="+mj-lt"/>
              </a:rPr>
              <a:t>2013. </a:t>
            </a:r>
            <a:r>
              <a:rPr lang="en-US" altLang="ja-JP" sz="1400" i="1" kern="1200" dirty="0">
                <a:solidFill>
                  <a:srgbClr val="000000"/>
                </a:solidFill>
                <a:latin typeface="+mj-lt"/>
                <a:cs typeface="Arial" charset="0"/>
              </a:rPr>
              <a:t>Best Practices </a:t>
            </a:r>
            <a:r>
              <a:rPr lang="en-US" altLang="ja-JP" sz="1400" i="1" kern="1200" dirty="0" smtClean="0">
                <a:solidFill>
                  <a:srgbClr val="000000"/>
                </a:solidFill>
                <a:latin typeface="+mj-lt"/>
                <a:cs typeface="Arial" charset="0"/>
              </a:rPr>
              <a:t>for </a:t>
            </a:r>
            <a:r>
              <a:rPr lang="en-US" altLang="en-US" sz="1400" i="1" dirty="0">
                <a:latin typeface="+mj-lt"/>
              </a:rPr>
              <a:t>Young Dual Language Learners Research: Overview Papers</a:t>
            </a:r>
            <a:r>
              <a:rPr lang="en-US" altLang="en-US" sz="1400" dirty="0">
                <a:latin typeface="+mj-lt"/>
              </a:rPr>
              <a:t>, Governor’s State Advisory Council on Early Learning and Care. </a:t>
            </a:r>
            <a:r>
              <a:rPr lang="en-US" altLang="en-US" sz="1400" dirty="0">
                <a:latin typeface="+mj-lt"/>
                <a:hlinkClick r:id="rId3"/>
              </a:rPr>
              <a:t>http://</a:t>
            </a:r>
            <a:r>
              <a:rPr lang="en-US" altLang="en-US" sz="1400" dirty="0" smtClean="0">
                <a:latin typeface="+mj-lt"/>
                <a:hlinkClick r:id="rId3"/>
              </a:rPr>
              <a:t>www.cde.ca.gov/sp/cd/ce/documents/dllresearchpapers.pdf</a:t>
            </a:r>
            <a:r>
              <a:rPr lang="en-US" altLang="en-US" sz="1400" dirty="0" smtClean="0">
                <a:latin typeface="+mj-lt"/>
              </a:rPr>
              <a:t> (accessed May 11, 2016).</a:t>
            </a:r>
            <a:endParaRPr lang="en-US" sz="1400" dirty="0" smtClean="0">
              <a:solidFill>
                <a:srgbClr val="000000"/>
              </a:solidFill>
              <a:latin typeface="+mj-lt"/>
            </a:endParaRPr>
          </a:p>
          <a:p>
            <a:pPr marL="233363" lvl="0" indent="-233363">
              <a:spcBef>
                <a:spcPts val="0"/>
              </a:spcBef>
              <a:spcAft>
                <a:spcPts val="600"/>
              </a:spcAft>
              <a:buNone/>
            </a:pPr>
            <a:r>
              <a:rPr lang="en-US" sz="1400" dirty="0" smtClean="0">
                <a:solidFill>
                  <a:srgbClr val="000000"/>
                </a:solidFill>
                <a:latin typeface="+mj-lt"/>
              </a:rPr>
              <a:t>California </a:t>
            </a:r>
            <a:r>
              <a:rPr lang="en-US" sz="1400" dirty="0">
                <a:solidFill>
                  <a:srgbClr val="000000"/>
                </a:solidFill>
                <a:latin typeface="+mj-lt"/>
              </a:rPr>
              <a:t>Department of Education. 2013. California English Language Development Standards. http://www.cde.ca.gov/sp/el/er/eldstandards.asp (accessed July 20, 2013).</a:t>
            </a:r>
          </a:p>
          <a:p>
            <a:pPr marL="233363" indent="-233363">
              <a:spcBef>
                <a:spcPts val="0"/>
              </a:spcBef>
              <a:spcAft>
                <a:spcPts val="600"/>
              </a:spcAft>
              <a:buNone/>
            </a:pPr>
            <a:r>
              <a:rPr lang="en-US" sz="1400" dirty="0" smtClean="0">
                <a:latin typeface="+mj-lt"/>
              </a:rPr>
              <a:t>California </a:t>
            </a:r>
            <a:r>
              <a:rPr lang="en-US" sz="1400" dirty="0">
                <a:latin typeface="+mj-lt"/>
              </a:rPr>
              <a:t>Department of Education. 2010. </a:t>
            </a:r>
            <a:r>
              <a:rPr lang="en-US" sz="1400" i="1" dirty="0">
                <a:latin typeface="+mj-lt"/>
              </a:rPr>
              <a:t>California Preschool Curriculum Framework</a:t>
            </a:r>
            <a:r>
              <a:rPr lang="en-US" sz="1400" dirty="0">
                <a:latin typeface="+mj-lt"/>
              </a:rPr>
              <a:t>, Volume 1. http://www.cde.ca.gov/sp/cd/re/documents/psframeworkkvol1.pdf (accessed </a:t>
            </a:r>
            <a:r>
              <a:rPr lang="en-US" sz="1400" dirty="0" smtClean="0">
                <a:latin typeface="+mj-lt"/>
              </a:rPr>
              <a:t>April 10, 2016).</a:t>
            </a:r>
          </a:p>
          <a:p>
            <a:pPr marL="233363" indent="-233363">
              <a:spcBef>
                <a:spcPts val="0"/>
              </a:spcBef>
              <a:spcAft>
                <a:spcPts val="600"/>
              </a:spcAft>
              <a:buNone/>
            </a:pPr>
            <a:r>
              <a:rPr lang="en-US" sz="1400" dirty="0">
                <a:latin typeface="+mj-lt"/>
              </a:rPr>
              <a:t>California Department of Education. </a:t>
            </a:r>
            <a:r>
              <a:rPr lang="en-US" sz="1400" dirty="0" smtClean="0">
                <a:latin typeface="+mj-lt"/>
              </a:rPr>
              <a:t>2011</a:t>
            </a:r>
            <a:r>
              <a:rPr lang="en-US" sz="1400" i="1" dirty="0" smtClean="0">
                <a:latin typeface="+mj-lt"/>
              </a:rPr>
              <a:t>. </a:t>
            </a:r>
            <a:r>
              <a:rPr lang="en-US" sz="1400" i="1" dirty="0">
                <a:latin typeface="+mj-lt"/>
              </a:rPr>
              <a:t>California Preschool Curriculum Framework</a:t>
            </a:r>
            <a:r>
              <a:rPr lang="en-US" sz="1400" dirty="0">
                <a:latin typeface="+mj-lt"/>
              </a:rPr>
              <a:t>, Volume </a:t>
            </a:r>
            <a:r>
              <a:rPr lang="en-US" sz="1400" dirty="0" smtClean="0">
                <a:latin typeface="+mj-lt"/>
              </a:rPr>
              <a:t>2. </a:t>
            </a:r>
            <a:r>
              <a:rPr lang="en-US" sz="1400" dirty="0">
                <a:latin typeface="+mj-lt"/>
              </a:rPr>
              <a:t>http://</a:t>
            </a:r>
            <a:r>
              <a:rPr lang="en-US" sz="1400" dirty="0" smtClean="0">
                <a:latin typeface="+mj-lt"/>
              </a:rPr>
              <a:t>www.cde.ca.gov/sp/cd/re/documents/psframeworkkvol2.pdf </a:t>
            </a:r>
            <a:r>
              <a:rPr lang="en-US" sz="1400" dirty="0">
                <a:latin typeface="+mj-lt"/>
              </a:rPr>
              <a:t>(accessed May 10, 2016). </a:t>
            </a:r>
          </a:p>
          <a:p>
            <a:pPr marL="233363" indent="-233363">
              <a:spcBef>
                <a:spcPts val="0"/>
              </a:spcBef>
              <a:spcAft>
                <a:spcPts val="600"/>
              </a:spcAft>
              <a:buNone/>
            </a:pPr>
            <a:r>
              <a:rPr lang="en-US" sz="1400" dirty="0" smtClean="0">
                <a:latin typeface="+mj-lt"/>
              </a:rPr>
              <a:t>California </a:t>
            </a:r>
            <a:r>
              <a:rPr lang="en-US" sz="1400" dirty="0">
                <a:latin typeface="+mj-lt"/>
              </a:rPr>
              <a:t>Department of Education. </a:t>
            </a:r>
            <a:r>
              <a:rPr lang="en-US" sz="1400" dirty="0" smtClean="0">
                <a:latin typeface="+mj-lt"/>
              </a:rPr>
              <a:t>2013. </a:t>
            </a:r>
            <a:r>
              <a:rPr lang="en-US" sz="1400" i="1" dirty="0">
                <a:latin typeface="+mj-lt"/>
              </a:rPr>
              <a:t>California Preschool Curriculum Framework</a:t>
            </a:r>
            <a:r>
              <a:rPr lang="en-US" sz="1400" dirty="0">
                <a:latin typeface="+mj-lt"/>
              </a:rPr>
              <a:t>, Volume </a:t>
            </a:r>
            <a:r>
              <a:rPr lang="en-US" sz="1400" dirty="0" smtClean="0">
                <a:latin typeface="+mj-lt"/>
              </a:rPr>
              <a:t>3. </a:t>
            </a:r>
            <a:r>
              <a:rPr lang="en-US" sz="1400" dirty="0">
                <a:latin typeface="+mj-lt"/>
              </a:rPr>
              <a:t>http://</a:t>
            </a:r>
            <a:r>
              <a:rPr lang="en-US" sz="1400" dirty="0" smtClean="0">
                <a:latin typeface="+mj-lt"/>
              </a:rPr>
              <a:t>www.cde.ca.gov/sp/cd/re/documents/psframeworkkvol3.pdf </a:t>
            </a:r>
            <a:r>
              <a:rPr lang="en-US" sz="1400" dirty="0">
                <a:latin typeface="+mj-lt"/>
              </a:rPr>
              <a:t>(accessed </a:t>
            </a:r>
            <a:r>
              <a:rPr lang="en-US" sz="1400" dirty="0" smtClean="0">
                <a:latin typeface="+mj-lt"/>
              </a:rPr>
              <a:t>May 10, 2016). </a:t>
            </a:r>
          </a:p>
          <a:p>
            <a:pPr marL="233363" indent="-233363">
              <a:spcBef>
                <a:spcPts val="0"/>
              </a:spcBef>
              <a:spcAft>
                <a:spcPts val="600"/>
              </a:spcAft>
              <a:buNone/>
            </a:pPr>
            <a:r>
              <a:rPr lang="en-US" sz="1400" dirty="0"/>
              <a:t>California Department of Education. 2008. </a:t>
            </a:r>
            <a:r>
              <a:rPr lang="en-US" sz="1400" i="1" dirty="0"/>
              <a:t>California Preschool Learning Foundations</a:t>
            </a:r>
            <a:r>
              <a:rPr lang="en-US" sz="1400" dirty="0"/>
              <a:t>, Volume 1. http://www.cde.ca.gov/sp/cd/re/documents/preschoollf.pdf (accessed April 10, 2016</a:t>
            </a:r>
            <a:r>
              <a:rPr lang="en-US" sz="1400" dirty="0" smtClean="0"/>
              <a:t>).</a:t>
            </a:r>
            <a:r>
              <a:rPr lang="en-US" sz="1400" dirty="0"/>
              <a:t> </a:t>
            </a:r>
            <a:r>
              <a:rPr lang="en-US" sz="1400" dirty="0" smtClean="0"/>
              <a:t>California</a:t>
            </a:r>
          </a:p>
          <a:p>
            <a:pPr marL="233363" indent="-233363">
              <a:spcBef>
                <a:spcPts val="0"/>
              </a:spcBef>
              <a:spcAft>
                <a:spcPts val="600"/>
              </a:spcAft>
              <a:buNone/>
            </a:pPr>
            <a:r>
              <a:rPr lang="en-US" sz="1400" dirty="0"/>
              <a:t>California Department of Education. 2009. </a:t>
            </a:r>
            <a:r>
              <a:rPr lang="en-US" sz="1400" i="1" dirty="0"/>
              <a:t>Preschool English Learners: Principles and Practices to Promote Language, Literacy, and Learning—A Resource Guide (Second Edition</a:t>
            </a:r>
            <a:r>
              <a:rPr lang="en-US" sz="1400" i="1" dirty="0" smtClean="0"/>
              <a:t>). </a:t>
            </a:r>
            <a:r>
              <a:rPr lang="en-US" sz="1400" dirty="0">
                <a:hlinkClick r:id="rId4"/>
              </a:rPr>
              <a:t>http://www.cde.ca.gov/sp/cd/re/documents/psenglearnersed2.pdf</a:t>
            </a:r>
            <a:r>
              <a:rPr lang="en-US" sz="1400" dirty="0"/>
              <a:t> (accessed May 16, 2016</a:t>
            </a:r>
            <a:r>
              <a:rPr lang="en-US" sz="1400" dirty="0" smtClean="0"/>
              <a:t>).</a:t>
            </a:r>
          </a:p>
          <a:p>
            <a:pPr marL="233363" indent="-233363">
              <a:spcBef>
                <a:spcPts val="0"/>
              </a:spcBef>
              <a:spcAft>
                <a:spcPts val="600"/>
              </a:spcAft>
              <a:buNone/>
            </a:pPr>
            <a:r>
              <a:rPr lang="en-US" sz="1400" dirty="0" smtClean="0">
                <a:solidFill>
                  <a:srgbClr val="000000"/>
                </a:solidFill>
              </a:rPr>
              <a:t>California </a:t>
            </a:r>
            <a:r>
              <a:rPr lang="en-US" sz="1400" dirty="0">
                <a:solidFill>
                  <a:srgbClr val="000000"/>
                </a:solidFill>
              </a:rPr>
              <a:t>Department of Education. 2012. </a:t>
            </a:r>
            <a:r>
              <a:rPr lang="en-US" sz="1400" i="1" dirty="0">
                <a:solidFill>
                  <a:srgbClr val="000000"/>
                </a:solidFill>
              </a:rPr>
              <a:t>The Alignment of the California Preschool Learning Foundations with Key Early Education Resources</a:t>
            </a:r>
            <a:r>
              <a:rPr lang="en-US" sz="1400" dirty="0">
                <a:solidFill>
                  <a:srgbClr val="000000"/>
                </a:solidFill>
              </a:rPr>
              <a:t>. </a:t>
            </a:r>
            <a:r>
              <a:rPr lang="en-US" sz="1400" dirty="0">
                <a:solidFill>
                  <a:srgbClr val="000000"/>
                </a:solidFill>
                <a:hlinkClick r:id="rId5"/>
              </a:rPr>
              <a:t>http://www.cde.ca.gov/sp/cd/re/documents/psalignment.pdf</a:t>
            </a:r>
            <a:r>
              <a:rPr lang="en-US" sz="1400" dirty="0">
                <a:solidFill>
                  <a:srgbClr val="000000"/>
                </a:solidFill>
              </a:rPr>
              <a:t> (accessed May 10, 2016).</a:t>
            </a:r>
          </a:p>
          <a:p>
            <a:pPr marL="233363" indent="-233363">
              <a:spcBef>
                <a:spcPts val="0"/>
              </a:spcBef>
              <a:spcAft>
                <a:spcPts val="600"/>
              </a:spcAft>
              <a:buNone/>
            </a:pPr>
            <a:endParaRPr lang="en-US" sz="1400" dirty="0"/>
          </a:p>
          <a:p>
            <a:pPr marL="233363" indent="-233363">
              <a:spcBef>
                <a:spcPts val="0"/>
              </a:spcBef>
              <a:spcAft>
                <a:spcPts val="600"/>
              </a:spcAft>
              <a:buNone/>
            </a:pPr>
            <a:endParaRPr lang="en-US" sz="1400" dirty="0" smtClean="0">
              <a:latin typeface="+mj-lt"/>
            </a:endParaRPr>
          </a:p>
          <a:p>
            <a:pPr marL="233363" indent="-233363">
              <a:spcBef>
                <a:spcPts val="0"/>
              </a:spcBef>
              <a:spcAft>
                <a:spcPts val="600"/>
              </a:spcAft>
              <a:buNone/>
            </a:pPr>
            <a:endParaRPr lang="en-US" sz="1400" dirty="0" smtClean="0">
              <a:latin typeface="+mj-lt"/>
            </a:endParaRPr>
          </a:p>
          <a:p>
            <a:pPr marL="233363" indent="-233363">
              <a:spcBef>
                <a:spcPts val="0"/>
              </a:spcBef>
              <a:spcAft>
                <a:spcPts val="600"/>
              </a:spcAft>
              <a:buNone/>
            </a:pPr>
            <a:endParaRPr lang="en-US" altLang="en-US" sz="1400" dirty="0">
              <a:latin typeface="+mj-lt"/>
            </a:endParaRPr>
          </a:p>
          <a:p>
            <a:pPr marL="233363" indent="-233363">
              <a:spcBef>
                <a:spcPts val="0"/>
              </a:spcBef>
              <a:spcAft>
                <a:spcPts val="600"/>
              </a:spcAft>
              <a:buNone/>
            </a:pPr>
            <a:endParaRPr lang="en-US" sz="1400" dirty="0" smtClean="0">
              <a:latin typeface="+mj-lt"/>
            </a:endParaRPr>
          </a:p>
        </p:txBody>
      </p:sp>
      <p:sp>
        <p:nvSpPr>
          <p:cNvPr id="2" name="Slide Number Placeholder 1"/>
          <p:cNvSpPr>
            <a:spLocks noGrp="1"/>
          </p:cNvSpPr>
          <p:nvPr>
            <p:ph type="sldNum" sz="quarter" idx="10"/>
          </p:nvPr>
        </p:nvSpPr>
        <p:spPr/>
        <p:txBody>
          <a:bodyPr/>
          <a:lstStyle/>
          <a:p>
            <a:pPr>
              <a:defRPr/>
            </a:pPr>
            <a:fld id="{42513159-C94B-6F4F-9577-B35F5186F892}" type="slidenum">
              <a:rPr lang="en-US" altLang="en-US" smtClean="0"/>
              <a:pPr>
                <a:defRPr/>
              </a:pPr>
              <a:t>54</a:t>
            </a:fld>
            <a:endParaRPr lang="en-US" altLang="en-US" dirty="0"/>
          </a:p>
        </p:txBody>
      </p:sp>
    </p:spTree>
    <p:extLst>
      <p:ext uri="{BB962C8B-B14F-4D97-AF65-F5344CB8AC3E}">
        <p14:creationId xmlns:p14="http://schemas.microsoft.com/office/powerpoint/2010/main" val="35597010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Continued</a:t>
            </a:r>
            <a:endParaRPr lang="en-US" dirty="0"/>
          </a:p>
        </p:txBody>
      </p:sp>
      <p:sp>
        <p:nvSpPr>
          <p:cNvPr id="3" name="Content Placeholder 2"/>
          <p:cNvSpPr>
            <a:spLocks noGrp="1"/>
          </p:cNvSpPr>
          <p:nvPr>
            <p:ph idx="1"/>
          </p:nvPr>
        </p:nvSpPr>
        <p:spPr/>
        <p:txBody>
          <a:bodyPr/>
          <a:lstStyle/>
          <a:p>
            <a:pPr marL="233363" lvl="0" indent="-233363">
              <a:spcBef>
                <a:spcPts val="0"/>
              </a:spcBef>
              <a:spcAft>
                <a:spcPts val="600"/>
              </a:spcAft>
              <a:buNone/>
            </a:pPr>
            <a:r>
              <a:rPr lang="en-US" sz="1400" dirty="0" smtClean="0">
                <a:ea typeface="Times New Roman" panose="02020603050405020304" pitchFamily="18" charset="0"/>
                <a:cs typeface="Times New Roman" panose="02020603050405020304" pitchFamily="18" charset="0"/>
              </a:rPr>
              <a:t>California </a:t>
            </a:r>
            <a:r>
              <a:rPr lang="en-US" sz="1400" dirty="0">
                <a:ea typeface="Times New Roman" panose="02020603050405020304" pitchFamily="18" charset="0"/>
                <a:cs typeface="Times New Roman" panose="02020603050405020304" pitchFamily="18" charset="0"/>
              </a:rPr>
              <a:t>Department of Education. 2013. </a:t>
            </a:r>
            <a:r>
              <a:rPr lang="en-US" sz="1400" i="1" dirty="0">
                <a:solidFill>
                  <a:srgbClr val="000000"/>
                </a:solidFill>
              </a:rPr>
              <a:t>Transitional Kindergarten Implementation Guide: A Resource for California Public School District Administrators and Teachers</a:t>
            </a:r>
            <a:r>
              <a:rPr lang="en-US" sz="1400" dirty="0">
                <a:solidFill>
                  <a:srgbClr val="000000"/>
                </a:solidFill>
              </a:rPr>
              <a:t>. </a:t>
            </a:r>
            <a:r>
              <a:rPr lang="en-US" sz="1400" dirty="0">
                <a:ea typeface="Times New Roman" panose="02020603050405020304" pitchFamily="18" charset="0"/>
                <a:cs typeface="Times New Roman" panose="02020603050405020304" pitchFamily="18" charset="0"/>
              </a:rPr>
              <a:t>Sacramento: California Department of Education</a:t>
            </a:r>
            <a:r>
              <a:rPr lang="en-US" sz="1400" dirty="0" smtClean="0">
                <a:ea typeface="Times New Roman" panose="02020603050405020304" pitchFamily="18" charset="0"/>
                <a:cs typeface="Times New Roman" panose="02020603050405020304" pitchFamily="18" charset="0"/>
              </a:rPr>
              <a:t>.</a:t>
            </a:r>
          </a:p>
          <a:p>
            <a:pPr marL="233363" lvl="0" indent="-233363">
              <a:spcBef>
                <a:spcPts val="0"/>
              </a:spcBef>
              <a:spcAft>
                <a:spcPts val="600"/>
              </a:spcAft>
              <a:buNone/>
            </a:pPr>
            <a:r>
              <a:rPr lang="en-US" sz="1400" dirty="0" smtClean="0"/>
              <a:t>State </a:t>
            </a:r>
            <a:r>
              <a:rPr lang="en-US" sz="1400" dirty="0"/>
              <a:t>Advisory Council on Early Learning and Care. California Department of Education. </a:t>
            </a:r>
            <a:r>
              <a:rPr lang="en-US" sz="1400" i="1" dirty="0"/>
              <a:t>California's Best Practices for Young Dual Language Learners: Research Papers.</a:t>
            </a:r>
            <a:r>
              <a:rPr lang="en-US" sz="1400" dirty="0"/>
              <a:t> </a:t>
            </a:r>
            <a:r>
              <a:rPr lang="en-US" sz="1400" dirty="0" smtClean="0"/>
              <a:t>2013. Accessed May 12, 2016. </a:t>
            </a:r>
            <a:r>
              <a:rPr lang="en-US" sz="1400" dirty="0" smtClean="0">
                <a:hlinkClick r:id="rId3"/>
              </a:rPr>
              <a:t>http</a:t>
            </a:r>
            <a:r>
              <a:rPr lang="en-US" sz="1400" dirty="0">
                <a:hlinkClick r:id="rId3"/>
              </a:rPr>
              <a:t>://www.cde.ca.gov/sp/cd/ce/documents/dllresearchpapers.pdf</a:t>
            </a:r>
            <a:r>
              <a:rPr lang="en-US" sz="1400" dirty="0" smtClean="0"/>
              <a:t>.</a:t>
            </a:r>
          </a:p>
          <a:p>
            <a:pPr marL="0" indent="0">
              <a:buNone/>
            </a:pPr>
            <a:endParaRPr lang="en-US" dirty="0"/>
          </a:p>
        </p:txBody>
      </p:sp>
      <p:sp>
        <p:nvSpPr>
          <p:cNvPr id="4" name="Slide Number Placeholder 3"/>
          <p:cNvSpPr>
            <a:spLocks noGrp="1"/>
          </p:cNvSpPr>
          <p:nvPr>
            <p:ph type="sldNum" sz="quarter" idx="10"/>
          </p:nvPr>
        </p:nvSpPr>
        <p:spPr/>
        <p:txBody>
          <a:bodyPr/>
          <a:lstStyle/>
          <a:p>
            <a:fld id="{ABC98F65-93A4-4E94-8856-E3A9F143BA2F}" type="slidenum">
              <a:rPr lang="en-US" altLang="en-US" smtClean="0"/>
              <a:pPr/>
              <a:t>55</a:t>
            </a:fld>
            <a:endParaRPr lang="en-US" altLang="en-US"/>
          </a:p>
        </p:txBody>
      </p:sp>
    </p:spTree>
    <p:extLst>
      <p:ext uri="{BB962C8B-B14F-4D97-AF65-F5344CB8AC3E}">
        <p14:creationId xmlns:p14="http://schemas.microsoft.com/office/powerpoint/2010/main" val="2137644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pPr eaLnBrk="1" hangingPunct="1"/>
            <a:r>
              <a:rPr lang="en-US" altLang="en-US" sz="3600" dirty="0" smtClean="0">
                <a:ea typeface="ＭＳ Ｐゴシック" panose="020B0600070205080204" pitchFamily="34" charset="-128"/>
              </a:rPr>
              <a:t>Preschool Learning Foundations and Framework, Volume 1</a:t>
            </a:r>
          </a:p>
        </p:txBody>
      </p:sp>
      <p:pic>
        <p:nvPicPr>
          <p:cNvPr id="63491" name="Content Placeholder 3"/>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63600" y="1692276"/>
            <a:ext cx="3295650" cy="4287624"/>
          </a:xfrm>
          <a:ln>
            <a:solidFill>
              <a:srgbClr val="000000"/>
            </a:solidFill>
            <a:miter lim="800000"/>
            <a:headEnd/>
            <a:tailEnd/>
          </a:ln>
        </p:spPr>
      </p:pic>
      <p:pic>
        <p:nvPicPr>
          <p:cNvPr id="63492" name="Content Placeholder 4"/>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4724400" y="1692276"/>
            <a:ext cx="3300724" cy="4287624"/>
          </a:xfrm>
          <a:ln>
            <a:solidFill>
              <a:srgbClr val="000000"/>
            </a:solidFill>
            <a:miter lim="800000"/>
            <a:headEnd/>
            <a:tailEnd/>
          </a:ln>
        </p:spPr>
      </p:pic>
      <p:sp>
        <p:nvSpPr>
          <p:cNvPr id="63493" name="Slide Number Placeholder 1"/>
          <p:cNvSpPr>
            <a:spLocks noGrp="1"/>
          </p:cNvSpPr>
          <p:nvPr>
            <p:ph type="sldNum" sz="quarter" idx="10"/>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5FCF8B07-6324-4A85-8888-898121B13765}" type="slidenum">
              <a:rPr lang="en-US" altLang="en-US" sz="1200" smtClean="0"/>
              <a:pPr>
                <a:spcBef>
                  <a:spcPct val="0"/>
                </a:spcBef>
                <a:buFontTx/>
                <a:buNone/>
              </a:pPr>
              <a:t>6</a:t>
            </a:fld>
            <a:endParaRPr lang="en-US" altLang="en-US" sz="1200" dirty="0" smtClean="0"/>
          </a:p>
        </p:txBody>
      </p:sp>
      <p:sp>
        <p:nvSpPr>
          <p:cNvPr id="6" name="Rectangle 5"/>
          <p:cNvSpPr>
            <a:spLocks noChangeArrowheads="1"/>
          </p:cNvSpPr>
          <p:nvPr/>
        </p:nvSpPr>
        <p:spPr bwMode="auto">
          <a:xfrm>
            <a:off x="-35859" y="6623522"/>
            <a:ext cx="917985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(CDE) with the </a:t>
            </a:r>
            <a:r>
              <a:rPr lang="en-US" altLang="en-US" sz="900" dirty="0" err="1"/>
              <a:t>WestEd</a:t>
            </a:r>
            <a:r>
              <a:rPr lang="en-US" altLang="en-US" sz="900" dirty="0"/>
              <a:t> Center for Child &amp; Family Studies, California Preschool Instructional Network (CPIN). </a:t>
            </a:r>
            <a:r>
              <a:rPr lang="en-US" altLang="en-US" sz="900" dirty="0" smtClean="0"/>
              <a:t>(02/2016) </a:t>
            </a:r>
            <a:endParaRPr lang="en-US" altLang="en-US" sz="900" dirty="0"/>
          </a:p>
        </p:txBody>
      </p:sp>
    </p:spTree>
    <p:extLst>
      <p:ext uri="{BB962C8B-B14F-4D97-AF65-F5344CB8AC3E}">
        <p14:creationId xmlns:p14="http://schemas.microsoft.com/office/powerpoint/2010/main" val="4580734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Learning and Development on the </a:t>
            </a:r>
            <a:r>
              <a:rPr lang="en-US" dirty="0"/>
              <a:t>Standards Continuum</a:t>
            </a:r>
          </a:p>
        </p:txBody>
      </p:sp>
      <p:sp>
        <p:nvSpPr>
          <p:cNvPr id="4" name="Slide Number Placeholder 3"/>
          <p:cNvSpPr>
            <a:spLocks noGrp="1"/>
          </p:cNvSpPr>
          <p:nvPr>
            <p:ph type="sldNum" sz="quarter" idx="10"/>
          </p:nvPr>
        </p:nvSpPr>
        <p:spPr/>
        <p:txBody>
          <a:bodyPr/>
          <a:lstStyle/>
          <a:p>
            <a:pPr>
              <a:defRPr/>
            </a:pPr>
            <a:fld id="{F5C3F775-AEE9-1B49-8C0C-A326EB90C173}" type="slidenum">
              <a:rPr lang="en-US" smtClean="0"/>
              <a:pPr>
                <a:defRPr/>
              </a:pPr>
              <a:t>7</a:t>
            </a:fld>
            <a:endParaRPr lang="en-US" dirty="0"/>
          </a:p>
        </p:txBody>
      </p:sp>
      <p:sp>
        <p:nvSpPr>
          <p:cNvPr id="7" name="Right Arrow 6"/>
          <p:cNvSpPr/>
          <p:nvPr/>
        </p:nvSpPr>
        <p:spPr>
          <a:xfrm>
            <a:off x="3733800" y="2438400"/>
            <a:ext cx="906462" cy="30321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ight Arrow 7"/>
          <p:cNvSpPr/>
          <p:nvPr/>
        </p:nvSpPr>
        <p:spPr>
          <a:xfrm>
            <a:off x="4419600" y="3200400"/>
            <a:ext cx="906463" cy="30321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Right Arrow 8"/>
          <p:cNvSpPr/>
          <p:nvPr/>
        </p:nvSpPr>
        <p:spPr>
          <a:xfrm>
            <a:off x="4038600" y="2819400"/>
            <a:ext cx="906463" cy="30321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5303"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39000" y="1447800"/>
            <a:ext cx="1704236" cy="2006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0"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11798" y="1981201"/>
            <a:ext cx="1679602" cy="2057400"/>
          </a:xfrm>
          <a:prstGeom prst="rect">
            <a:avLst/>
          </a:prstGeom>
          <a:noFill/>
          <a:ln>
            <a:solidFill>
              <a:srgbClr val="000000"/>
            </a:solidFill>
          </a:ln>
          <a:extLst>
            <a:ext uri="{909E8E84-426E-40dd-AFC4-6F175D3DCCD1}">
              <a14:hiddenFill xmlns="" xmlns:a14="http://schemas.microsoft.com/office/drawing/2010/main">
                <a:solidFill>
                  <a:srgbClr val="FFFFFF"/>
                </a:solidFill>
              </a14:hiddenFill>
            </a:ext>
          </a:extLst>
        </p:spPr>
      </p:pic>
      <p:pic>
        <p:nvPicPr>
          <p:cNvPr id="12" name="Content Placeholder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5800" y="1620838"/>
            <a:ext cx="1522307" cy="1981006"/>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3" name="Content Placeholder 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030894" y="1947456"/>
            <a:ext cx="1575319" cy="2047100"/>
          </a:xfrm>
          <a:prstGeom prst="rect">
            <a:avLst/>
          </a:prstGeom>
          <a:ln>
            <a:solidFill>
              <a:srgbClr val="000000"/>
            </a:solidFill>
            <a:miter lim="800000"/>
            <a:headEnd/>
            <a:tailEnd/>
          </a:ln>
        </p:spPr>
      </p:pic>
    </p:spTree>
    <p:extLst>
      <p:ext uri="{BB962C8B-B14F-4D97-AF65-F5344CB8AC3E}">
        <p14:creationId xmlns:p14="http://schemas.microsoft.com/office/powerpoint/2010/main" val="1735033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274638"/>
            <a:ext cx="4820687" cy="1143000"/>
          </a:xfrm>
          <a:noFill/>
        </p:spPr>
        <p:txBody>
          <a:bodyPr/>
          <a:lstStyle/>
          <a:p>
            <a:pPr eaLnBrk="1" hangingPunct="1"/>
            <a:r>
              <a:rPr lang="en-US" altLang="en-US" sz="3800" dirty="0" smtClean="0"/>
              <a:t>Who are </a:t>
            </a:r>
            <a:br>
              <a:rPr lang="en-US" altLang="en-US" sz="3800" dirty="0" smtClean="0"/>
            </a:br>
            <a:r>
              <a:rPr lang="en-US" altLang="en-US" sz="3800" dirty="0" smtClean="0"/>
              <a:t>English learners?</a:t>
            </a:r>
          </a:p>
        </p:txBody>
      </p:sp>
      <p:pic>
        <p:nvPicPr>
          <p:cNvPr id="8" name="Content Placeholder 3" title="Boy"/>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a:off x="4820687" y="0"/>
            <a:ext cx="4323313" cy="6858000"/>
          </a:xfrm>
          <a:ln>
            <a:solidFill>
              <a:schemeClr val="tx1"/>
            </a:solidFill>
          </a:ln>
        </p:spPr>
      </p:pic>
      <p:sp>
        <p:nvSpPr>
          <p:cNvPr id="53251" name="Rectangle 3"/>
          <p:cNvSpPr>
            <a:spLocks noGrp="1" noChangeArrowheads="1"/>
          </p:cNvSpPr>
          <p:nvPr>
            <p:ph sz="half" idx="2"/>
          </p:nvPr>
        </p:nvSpPr>
        <p:spPr>
          <a:xfrm>
            <a:off x="280386" y="1692276"/>
            <a:ext cx="4336002" cy="4525963"/>
          </a:xfrm>
        </p:spPr>
        <p:txBody>
          <a:bodyPr/>
          <a:lstStyle/>
          <a:p>
            <a:pPr eaLnBrk="1" hangingPunct="1">
              <a:lnSpc>
                <a:spcPct val="90000"/>
              </a:lnSpc>
              <a:spcAft>
                <a:spcPts val="1200"/>
              </a:spcAft>
              <a:buFont typeface="Arial" charset="0"/>
              <a:buChar char="•"/>
              <a:defRPr/>
            </a:pPr>
            <a:r>
              <a:rPr lang="en-US" sz="2800" dirty="0">
                <a:ea typeface="MS PGothic" charset="0"/>
              </a:rPr>
              <a:t>Children whose families use a language other than English at </a:t>
            </a:r>
            <a:r>
              <a:rPr lang="en-US" sz="2800" dirty="0" smtClean="0">
                <a:ea typeface="MS PGothic" charset="0"/>
              </a:rPr>
              <a:t>home</a:t>
            </a:r>
          </a:p>
          <a:p>
            <a:pPr eaLnBrk="1" hangingPunct="1">
              <a:lnSpc>
                <a:spcPct val="90000"/>
              </a:lnSpc>
              <a:spcAft>
                <a:spcPts val="1200"/>
              </a:spcAft>
              <a:buFont typeface="Arial" charset="0"/>
              <a:buChar char="•"/>
              <a:defRPr/>
            </a:pPr>
            <a:r>
              <a:rPr lang="en-US" sz="2800" dirty="0" smtClean="0">
                <a:ea typeface="MS PGothic" charset="0"/>
              </a:rPr>
              <a:t>Children </a:t>
            </a:r>
            <a:r>
              <a:rPr lang="en-US" sz="2800" dirty="0">
                <a:ea typeface="MS PGothic" charset="0"/>
              </a:rPr>
              <a:t>whose primary or first language is a language other than </a:t>
            </a:r>
            <a:r>
              <a:rPr lang="en-US" sz="2800" dirty="0" smtClean="0">
                <a:ea typeface="MS PGothic" charset="0"/>
              </a:rPr>
              <a:t>English</a:t>
            </a:r>
            <a:r>
              <a:rPr lang="en-US" dirty="0">
                <a:ea typeface="MS PGothic" charset="0"/>
              </a:rPr>
              <a:t> </a:t>
            </a:r>
            <a:br>
              <a:rPr lang="en-US" dirty="0">
                <a:ea typeface="MS PGothic" charset="0"/>
              </a:rPr>
            </a:br>
            <a:r>
              <a:rPr lang="en-US" dirty="0" smtClean="0">
                <a:ea typeface="MS PGothic" charset="0"/>
              </a:rPr>
              <a:t/>
            </a:r>
            <a:br>
              <a:rPr lang="en-US" dirty="0" smtClean="0">
                <a:ea typeface="MS PGothic" charset="0"/>
              </a:rPr>
            </a:br>
            <a:r>
              <a:rPr lang="en-US" sz="1800" dirty="0" smtClean="0">
                <a:ea typeface="MS PGothic" charset="0"/>
              </a:rPr>
              <a:t>(PLF 2008, 103)</a:t>
            </a:r>
          </a:p>
        </p:txBody>
      </p:sp>
      <p:sp>
        <p:nvSpPr>
          <p:cNvPr id="2" name="Slide Number Placeholder 1"/>
          <p:cNvSpPr>
            <a:spLocks noGrp="1"/>
          </p:cNvSpPr>
          <p:nvPr>
            <p:ph type="sldNum" sz="quarter" idx="10"/>
          </p:nvPr>
        </p:nvSpPr>
        <p:spPr/>
        <p:txBody>
          <a:bodyPr/>
          <a:lstStyle/>
          <a:p>
            <a:fld id="{9AE7D25E-5024-4110-B41E-573C9F4E44E4}" type="slidenum">
              <a:rPr lang="en-US" altLang="en-US" smtClean="0"/>
              <a:pPr/>
              <a:t>8</a:t>
            </a:fld>
            <a:endParaRPr lang="en-US" altLang="en-US" dirty="0"/>
          </a:p>
        </p:txBody>
      </p:sp>
    </p:spTree>
    <p:extLst>
      <p:ext uri="{BB962C8B-B14F-4D97-AF65-F5344CB8AC3E}">
        <p14:creationId xmlns:p14="http://schemas.microsoft.com/office/powerpoint/2010/main" val="6314704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5"/>
          <p:cNvSpPr txBox="1">
            <a:spLocks noChangeArrowheads="1"/>
          </p:cNvSpPr>
          <p:nvPr/>
        </p:nvSpPr>
        <p:spPr bwMode="auto">
          <a:xfrm>
            <a:off x="7239000" y="6117756"/>
            <a:ext cx="1752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ゴシック" charset="0"/>
                <a:cs typeface="MS Pゴシック" charset="0"/>
              </a:defRPr>
            </a:lvl1pPr>
            <a:lvl2pPr marL="37931725" indent="-37474525" eaLnBrk="0" hangingPunct="0">
              <a:defRPr sz="2400">
                <a:solidFill>
                  <a:schemeClr val="tx1"/>
                </a:solidFill>
                <a:latin typeface="Arial" charset="0"/>
                <a:ea typeface="MS Pゴシック" charset="0"/>
                <a:cs typeface="MS Pゴシック" charset="0"/>
              </a:defRPr>
            </a:lvl2pPr>
            <a:lvl3pPr eaLnBrk="0" hangingPunct="0">
              <a:defRPr sz="2400">
                <a:solidFill>
                  <a:schemeClr val="tx1"/>
                </a:solidFill>
                <a:latin typeface="Arial" charset="0"/>
                <a:ea typeface="MS Pゴシック" charset="0"/>
                <a:cs typeface="MS Pゴシック" charset="0"/>
              </a:defRPr>
            </a:lvl3pPr>
            <a:lvl4pPr eaLnBrk="0" hangingPunct="0">
              <a:defRPr sz="2400">
                <a:solidFill>
                  <a:schemeClr val="tx1"/>
                </a:solidFill>
                <a:latin typeface="Arial" charset="0"/>
                <a:ea typeface="MS Pゴシック" charset="0"/>
                <a:cs typeface="MS Pゴシック" charset="0"/>
              </a:defRPr>
            </a:lvl4pPr>
            <a:lvl5pPr eaLnBrk="0" hangingPunct="0">
              <a:defRPr sz="2400">
                <a:solidFill>
                  <a:schemeClr val="tx1"/>
                </a:solidFill>
                <a:latin typeface="Arial"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Arial"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Arial"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Arial"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Arial" charset="0"/>
                <a:ea typeface="MS Pゴシック" charset="0"/>
                <a:cs typeface="MS Pゴシック" charset="0"/>
              </a:defRPr>
            </a:lvl9pPr>
          </a:lstStyle>
          <a:p>
            <a:pPr eaLnBrk="1" hangingPunct="1">
              <a:spcBef>
                <a:spcPct val="50000"/>
              </a:spcBef>
            </a:pPr>
            <a:r>
              <a:rPr lang="en-US" sz="1800" dirty="0">
                <a:ea typeface="ＭＳ Ｐゴシック" charset="0"/>
                <a:cs typeface="ＭＳ Ｐゴシック" charset="0"/>
              </a:rPr>
              <a:t>Childstats.gov</a:t>
            </a:r>
          </a:p>
        </p:txBody>
      </p:sp>
      <p:sp>
        <p:nvSpPr>
          <p:cNvPr id="51204" name="Rectangle 6"/>
          <p:cNvSpPr>
            <a:spLocks noGrp="1" noChangeArrowheads="1"/>
          </p:cNvSpPr>
          <p:nvPr>
            <p:ph type="title"/>
          </p:nvPr>
        </p:nvSpPr>
        <p:spPr/>
        <p:txBody>
          <a:bodyPr/>
          <a:lstStyle/>
          <a:p>
            <a:pPr eaLnBrk="1" hangingPunct="1"/>
            <a:r>
              <a:rPr lang="en-US" sz="3200" dirty="0">
                <a:latin typeface="Arial" charset="0"/>
                <a:ea typeface="MS Pゴシック" charset="0"/>
              </a:rPr>
              <a:t>Number of </a:t>
            </a:r>
            <a:r>
              <a:rPr lang="en-US" sz="3200" dirty="0" smtClean="0">
                <a:latin typeface="Arial" charset="0"/>
                <a:ea typeface="MS Pゴシック" charset="0"/>
              </a:rPr>
              <a:t>children, ages 5-17, </a:t>
            </a:r>
            <a:r>
              <a:rPr lang="en-US" sz="3200" dirty="0">
                <a:latin typeface="Arial" charset="0"/>
                <a:ea typeface="MS Pゴシック" charset="0"/>
              </a:rPr>
              <a:t>who speak a language other than English at </a:t>
            </a:r>
            <a:r>
              <a:rPr lang="en-US" sz="3200" dirty="0" smtClean="0">
                <a:latin typeface="Arial" charset="0"/>
                <a:ea typeface="MS Pゴシック" charset="0"/>
              </a:rPr>
              <a:t>home (thousands):</a:t>
            </a:r>
            <a:endParaRPr lang="en-US" sz="3200" dirty="0">
              <a:latin typeface="Arial" charset="0"/>
              <a:ea typeface="MS Pゴシック" charset="0"/>
            </a:endParaRPr>
          </a:p>
        </p:txBody>
      </p:sp>
      <p:sp>
        <p:nvSpPr>
          <p:cNvPr id="3" name="Slide Number Placeholder 2"/>
          <p:cNvSpPr>
            <a:spLocks noGrp="1"/>
          </p:cNvSpPr>
          <p:nvPr>
            <p:ph type="sldNum" sz="quarter" idx="12"/>
          </p:nvPr>
        </p:nvSpPr>
        <p:spPr/>
        <p:txBody>
          <a:bodyPr/>
          <a:lstStyle/>
          <a:p>
            <a:fld id="{E74138FE-B525-467A-B63D-1B920D1B7D58}" type="slidenum">
              <a:rPr lang="en-US" altLang="en-US" smtClean="0"/>
              <a:pPr/>
              <a:t>9</a:t>
            </a:fld>
            <a:endParaRPr lang="en-US" altLang="en-US"/>
          </a:p>
        </p:txBody>
      </p:sp>
      <p:sp>
        <p:nvSpPr>
          <p:cNvPr id="6" name="Rectangle 5"/>
          <p:cNvSpPr>
            <a:spLocks noChangeArrowheads="1"/>
          </p:cNvSpPr>
          <p:nvPr/>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a:t>
            </a:r>
            <a:r>
              <a:rPr lang="en-US" altLang="en-US" sz="900" dirty="0" smtClean="0"/>
              <a:t>2016 </a:t>
            </a:r>
            <a:r>
              <a:rPr lang="en-US" altLang="en-US" sz="900" dirty="0"/>
              <a:t>California Department of Education </a:t>
            </a:r>
            <a:r>
              <a:rPr lang="en-US" altLang="en-US" sz="900" dirty="0" smtClean="0"/>
              <a:t>with </a:t>
            </a:r>
            <a:r>
              <a:rPr lang="en-US" altLang="en-US" sz="900" dirty="0"/>
              <a:t>the </a:t>
            </a:r>
            <a:r>
              <a:rPr lang="en-US" altLang="en-US" sz="900" dirty="0" smtClean="0"/>
              <a:t>Wested </a:t>
            </a:r>
            <a:r>
              <a:rPr lang="en-US" altLang="en-US" sz="900" dirty="0"/>
              <a:t>Center for Child &amp; Family Studies, California Preschool Instructional </a:t>
            </a:r>
            <a:r>
              <a:rPr lang="en-US" altLang="en-US" sz="900" dirty="0" smtClean="0"/>
              <a:t>Network (CPIN).  </a:t>
            </a:r>
            <a:r>
              <a:rPr lang="en-US" altLang="en-US" sz="900" dirty="0"/>
              <a:t>(</a:t>
            </a:r>
            <a:r>
              <a:rPr lang="en-US" altLang="en-US" sz="900" dirty="0" smtClean="0"/>
              <a:t>04/2016) </a:t>
            </a:r>
            <a:endParaRPr lang="en-US" altLang="en-US" sz="900" dirty="0"/>
          </a:p>
        </p:txBody>
      </p:sp>
      <p:graphicFrame>
        <p:nvGraphicFramePr>
          <p:cNvPr id="8" name="Object 4"/>
          <p:cNvGraphicFramePr>
            <a:graphicFrameLocks noGrp="1" noChangeAspect="1"/>
          </p:cNvGraphicFramePr>
          <p:nvPr>
            <p:ph idx="1"/>
            <p:extLst>
              <p:ext uri="{D42A27DB-BD31-4B8C-83A1-F6EECF244321}">
                <p14:modId xmlns:p14="http://schemas.microsoft.com/office/powerpoint/2010/main" val="541915997"/>
              </p:ext>
            </p:extLst>
          </p:nvPr>
        </p:nvGraphicFramePr>
        <p:xfrm>
          <a:off x="304800" y="1417638"/>
          <a:ext cx="8610600" cy="47354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4655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10382</Words>
  <Application>Microsoft Office PowerPoint</Application>
  <PresentationFormat>On-screen Show (4:3)</PresentationFormat>
  <Paragraphs>942</Paragraphs>
  <Slides>55</Slides>
  <Notes>55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55</vt:i4>
      </vt:variant>
    </vt:vector>
  </HeadingPairs>
  <TitlesOfParts>
    <vt:vector size="70" baseType="lpstr">
      <vt:lpstr>MS PGothic</vt:lpstr>
      <vt:lpstr>MS PGothic</vt:lpstr>
      <vt:lpstr>Arial</vt:lpstr>
      <vt:lpstr>Calibri</vt:lpstr>
      <vt:lpstr>Century Gothic</vt:lpstr>
      <vt:lpstr>Courier New</vt:lpstr>
      <vt:lpstr>Helvetica</vt:lpstr>
      <vt:lpstr>MS Pゴシック</vt:lpstr>
      <vt:lpstr>Symbol</vt:lpstr>
      <vt:lpstr>Times</vt:lpstr>
      <vt:lpstr>Times New Roman</vt:lpstr>
      <vt:lpstr>Wingdings</vt:lpstr>
      <vt:lpstr>3_Office Theme</vt:lpstr>
      <vt:lpstr>1_Office Theme</vt:lpstr>
      <vt:lpstr>2_Office Theme</vt:lpstr>
      <vt:lpstr>English-Language Development   California’s Early Learning Foundations and Framework: Reading Substrand</vt:lpstr>
      <vt:lpstr>What do you remember? (Share and Compare)</vt:lpstr>
      <vt:lpstr>Outcomes </vt:lpstr>
      <vt:lpstr>CDE Publications and Resources that Support TK Implementation</vt:lpstr>
      <vt:lpstr>Why use the Preschool Learning Foundations for TK?</vt:lpstr>
      <vt:lpstr>Preschool Learning Foundations and Framework, Volume 1</vt:lpstr>
      <vt:lpstr>Learning and Development on the Standards Continuum</vt:lpstr>
      <vt:lpstr>Who are  English learners?</vt:lpstr>
      <vt:lpstr>Number of children, ages 5-17, who speak a language other than English at home (thousands):</vt:lpstr>
      <vt:lpstr>What does this mean for us?</vt:lpstr>
      <vt:lpstr>Recognizing, Valuing, and Respecting</vt:lpstr>
      <vt:lpstr>Three Guiding Questions</vt:lpstr>
      <vt:lpstr>English-Language Development:   Reading</vt:lpstr>
      <vt:lpstr>  Purpose of the Foundations</vt:lpstr>
      <vt:lpstr>Map of the Foundations English-Language Development</vt:lpstr>
      <vt:lpstr>English-Language Development Continuum of Learning  (Beginning, Middle, Later)</vt:lpstr>
      <vt:lpstr>Examining Developmental  Level Differences−Step 1</vt:lpstr>
      <vt:lpstr>Examining Developmental Level Differences−Step 2  Foundations Video Example</vt:lpstr>
      <vt:lpstr>Examining Developmental Level Differences−Step 3</vt:lpstr>
      <vt:lpstr>Substrands 1.0 – 6.0</vt:lpstr>
      <vt:lpstr>Focus:  The Three Little Pigs Demonstration</vt:lpstr>
      <vt:lpstr>Overview of Alignment</vt:lpstr>
      <vt:lpstr>English Language Development Standards ELD Proficiency Levels</vt:lpstr>
      <vt:lpstr>Key information about ELD Domain in the Alignment Document</vt:lpstr>
      <vt:lpstr>LLD Alignment Reading Alignment Sample</vt:lpstr>
      <vt:lpstr>Unpacking the ELD Foundations</vt:lpstr>
      <vt:lpstr>Three Guiding Questions</vt:lpstr>
      <vt:lpstr>Key Resources</vt:lpstr>
      <vt:lpstr>Curriculum Framework: Strategies to Enrich Learning Opportunities</vt:lpstr>
      <vt:lpstr>Interesting Learning</vt:lpstr>
      <vt:lpstr>Build on existing strengths.</vt:lpstr>
      <vt:lpstr>Partner with families to learn about strengths.</vt:lpstr>
      <vt:lpstr>Community connections</vt:lpstr>
      <vt:lpstr>Preschool Curriculum Framework Includes: Universal Design for Learning</vt:lpstr>
      <vt:lpstr>ELD and LLD  Interactions and Strategies</vt:lpstr>
      <vt:lpstr>Small Group Read Aloud Example:    “The Bag I’m Taking to Grandma’s”</vt:lpstr>
      <vt:lpstr>Preschool Curriculum Framework </vt:lpstr>
      <vt:lpstr>ELD Support from the Transitional Kindergarten Implementation Guide</vt:lpstr>
      <vt:lpstr>Contents of the English Language Arts/English Language Development Framework</vt:lpstr>
      <vt:lpstr>ELD and LLD  Interactions and Strategies</vt:lpstr>
      <vt:lpstr>Using Research to Choose Strategies</vt:lpstr>
      <vt:lpstr>Research supports the importance of a strong home language base.</vt:lpstr>
      <vt:lpstr>Research Supports the Importance of a Strong Home Language Base.</vt:lpstr>
      <vt:lpstr>Reading is Emotional</vt:lpstr>
      <vt:lpstr>Extend the Read Aloud</vt:lpstr>
      <vt:lpstr>Extend the Read Aloud: Board Game </vt:lpstr>
      <vt:lpstr>DRDP-K Measures</vt:lpstr>
      <vt:lpstr>DRDP-K (2015) ELD Measures</vt:lpstr>
      <vt:lpstr>Three Guiding Questions</vt:lpstr>
      <vt:lpstr>Support English-language development across all domains. (PCF 2010, 181) </vt:lpstr>
      <vt:lpstr>Pause and Reflect:  ELD Reading Swap Meet</vt:lpstr>
      <vt:lpstr>Any Last Questions? </vt:lpstr>
      <vt:lpstr>Thank you for coming!</vt:lpstr>
      <vt:lpstr>References</vt:lpstr>
      <vt:lpstr>References Continued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2016-04-26T16:26:54Z</cp:lastPrinted>
  <dcterms:created xsi:type="dcterms:W3CDTF">2016-04-26T16:25:19Z</dcterms:created>
  <dcterms:modified xsi:type="dcterms:W3CDTF">2016-05-24T18:39:49Z</dcterms:modified>
</cp:coreProperties>
</file>