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97" r:id="rId1"/>
    <p:sldMasterId id="2147483689" r:id="rId2"/>
    <p:sldMasterId id="2147484202" r:id="rId3"/>
    <p:sldMasterId id="2147484469" r:id="rId4"/>
  </p:sldMasterIdLst>
  <p:notesMasterIdLst>
    <p:notesMasterId r:id="rId71"/>
  </p:notesMasterIdLst>
  <p:handoutMasterIdLst>
    <p:handoutMasterId r:id="rId72"/>
  </p:handoutMasterIdLst>
  <p:sldIdLst>
    <p:sldId id="257" r:id="rId5"/>
    <p:sldId id="323" r:id="rId6"/>
    <p:sldId id="349" r:id="rId7"/>
    <p:sldId id="350" r:id="rId8"/>
    <p:sldId id="259" r:id="rId9"/>
    <p:sldId id="260" r:id="rId10"/>
    <p:sldId id="261" r:id="rId11"/>
    <p:sldId id="352" r:id="rId12"/>
    <p:sldId id="263" r:id="rId13"/>
    <p:sldId id="264" r:id="rId14"/>
    <p:sldId id="265" r:id="rId15"/>
    <p:sldId id="266" r:id="rId16"/>
    <p:sldId id="267" r:id="rId17"/>
    <p:sldId id="345" r:id="rId18"/>
    <p:sldId id="271" r:id="rId19"/>
    <p:sldId id="272" r:id="rId20"/>
    <p:sldId id="273" r:id="rId21"/>
    <p:sldId id="274" r:id="rId22"/>
    <p:sldId id="275" r:id="rId23"/>
    <p:sldId id="276" r:id="rId24"/>
    <p:sldId id="277" r:id="rId25"/>
    <p:sldId id="278" r:id="rId26"/>
    <p:sldId id="326" r:id="rId27"/>
    <p:sldId id="280" r:id="rId28"/>
    <p:sldId id="328" r:id="rId29"/>
    <p:sldId id="330" r:id="rId30"/>
    <p:sldId id="331" r:id="rId31"/>
    <p:sldId id="284" r:id="rId32"/>
    <p:sldId id="285" r:id="rId33"/>
    <p:sldId id="286" r:id="rId34"/>
    <p:sldId id="287" r:id="rId35"/>
    <p:sldId id="288" r:id="rId36"/>
    <p:sldId id="289" r:id="rId37"/>
    <p:sldId id="290" r:id="rId38"/>
    <p:sldId id="334" r:id="rId39"/>
    <p:sldId id="292" r:id="rId40"/>
    <p:sldId id="293" r:id="rId41"/>
    <p:sldId id="294" r:id="rId42"/>
    <p:sldId id="295" r:id="rId43"/>
    <p:sldId id="296" r:id="rId44"/>
    <p:sldId id="297" r:id="rId45"/>
    <p:sldId id="336" r:id="rId46"/>
    <p:sldId id="299" r:id="rId47"/>
    <p:sldId id="324" r:id="rId48"/>
    <p:sldId id="301" r:id="rId49"/>
    <p:sldId id="302" r:id="rId50"/>
    <p:sldId id="303" r:id="rId51"/>
    <p:sldId id="338" r:id="rId52"/>
    <p:sldId id="306" r:id="rId53"/>
    <p:sldId id="307" r:id="rId54"/>
    <p:sldId id="308" r:id="rId55"/>
    <p:sldId id="340" r:id="rId56"/>
    <p:sldId id="342" r:id="rId57"/>
    <p:sldId id="347" r:id="rId58"/>
    <p:sldId id="312" r:id="rId59"/>
    <p:sldId id="313" r:id="rId60"/>
    <p:sldId id="314" r:id="rId61"/>
    <p:sldId id="315" r:id="rId62"/>
    <p:sldId id="316" r:id="rId63"/>
    <p:sldId id="317" r:id="rId64"/>
    <p:sldId id="318" r:id="rId65"/>
    <p:sldId id="319" r:id="rId66"/>
    <p:sldId id="348" r:id="rId67"/>
    <p:sldId id="320" r:id="rId68"/>
    <p:sldId id="321" r:id="rId69"/>
    <p:sldId id="344" r:id="rId7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9"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86A"/>
    <a:srgbClr val="FCD8DC"/>
    <a:srgbClr val="FDE9EB"/>
    <a:srgbClr val="F8AAB3"/>
    <a:srgbClr val="F1C1AA"/>
    <a:srgbClr val="F03E53"/>
    <a:srgbClr val="ED1B34"/>
    <a:srgbClr val="F79FA9"/>
    <a:srgbClr val="F57F8D"/>
    <a:srgbClr val="FAC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83" autoAdjust="0"/>
    <p:restoredTop sz="87537" autoAdjust="0"/>
  </p:normalViewPr>
  <p:slideViewPr>
    <p:cSldViewPr snapToGrid="0" snapToObjects="1">
      <p:cViewPr varScale="1">
        <p:scale>
          <a:sx n="47" d="100"/>
          <a:sy n="47" d="100"/>
        </p:scale>
        <p:origin x="1326" y="54"/>
      </p:cViewPr>
      <p:guideLst>
        <p:guide orient="horz" pos="2160"/>
        <p:guide pos="2880"/>
      </p:guideLst>
    </p:cSldViewPr>
  </p:slideViewPr>
  <p:outlineViewPr>
    <p:cViewPr>
      <p:scale>
        <a:sx n="33" d="100"/>
        <a:sy n="33" d="100"/>
      </p:scale>
      <p:origin x="0" y="-39168"/>
    </p:cViewPr>
  </p:outlineViewPr>
  <p:notesTextViewPr>
    <p:cViewPr>
      <p:scale>
        <a:sx n="150" d="100"/>
        <a:sy n="150" d="100"/>
      </p:scale>
      <p:origin x="0" y="0"/>
    </p:cViewPr>
  </p:notesTextViewPr>
  <p:sorterViewPr>
    <p:cViewPr>
      <p:scale>
        <a:sx n="150" d="100"/>
        <a:sy n="150" d="100"/>
      </p:scale>
      <p:origin x="0" y="-24480"/>
    </p:cViewPr>
  </p:sorterViewPr>
  <p:notesViewPr>
    <p:cSldViewPr snapToGrid="0" snapToObjects="1">
      <p:cViewPr varScale="1">
        <p:scale>
          <a:sx n="66" d="100"/>
          <a:sy n="66" d="100"/>
        </p:scale>
        <p:origin x="32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72E0C6-3E1C-4A31-BE39-73C028B16878}" type="doc">
      <dgm:prSet loTypeId="urn:microsoft.com/office/officeart/2005/8/layout/hierarchy4" loCatId="relationship" qsTypeId="urn:microsoft.com/office/officeart/2005/8/quickstyle/simple5" qsCatId="simple" csTypeId="urn:microsoft.com/office/officeart/2005/8/colors/accent0_2" csCatId="mainScheme" phldr="1"/>
      <dgm:spPr/>
      <dgm:t>
        <a:bodyPr/>
        <a:lstStyle/>
        <a:p>
          <a:endParaRPr lang="en-US"/>
        </a:p>
      </dgm:t>
    </dgm:pt>
    <dgm:pt modelId="{C8809C66-B633-454C-99BE-3CE884E2B894}">
      <dgm:prSet phldrT="[Text]" custT="1"/>
      <dgm:spPr/>
      <dgm:t>
        <a:bodyPr/>
        <a:lstStyle/>
        <a:p>
          <a:pPr algn="l"/>
          <a:r>
            <a:rPr lang="en-US" sz="4400" b="0" dirty="0">
              <a:solidFill>
                <a:schemeClr val="tx1"/>
              </a:solidFill>
            </a:rPr>
            <a:t>Domain: </a:t>
          </a:r>
        </a:p>
        <a:p>
          <a:pPr algn="l"/>
          <a:r>
            <a:rPr lang="en-US" sz="5400" b="1" dirty="0">
              <a:solidFill>
                <a:schemeClr val="tx1"/>
              </a:solidFill>
            </a:rPr>
            <a:t>History-Social Science</a:t>
          </a:r>
        </a:p>
      </dgm:t>
    </dgm:pt>
    <dgm:pt modelId="{524FC79A-150E-4A28-89EC-3B627B3DBA40}" type="parTrans" cxnId="{0B8432B5-5B5E-4313-856F-F6119002FA8F}">
      <dgm:prSet/>
      <dgm:spPr/>
      <dgm:t>
        <a:bodyPr/>
        <a:lstStyle/>
        <a:p>
          <a:endParaRPr lang="en-US" sz="2000"/>
        </a:p>
      </dgm:t>
    </dgm:pt>
    <dgm:pt modelId="{8316CC86-8D08-4321-B48F-1406D245BA9B}" type="sibTrans" cxnId="{0B8432B5-5B5E-4313-856F-F6119002FA8F}">
      <dgm:prSet/>
      <dgm:spPr/>
      <dgm:t>
        <a:bodyPr/>
        <a:lstStyle/>
        <a:p>
          <a:endParaRPr lang="en-US" sz="2000"/>
        </a:p>
      </dgm:t>
    </dgm:pt>
    <dgm:pt modelId="{4AA67AEF-DC85-4311-80AE-D15FA43BE531}">
      <dgm:prSet phldrT="[Text]" custT="1"/>
      <dgm:spPr/>
      <dgm:t>
        <a:bodyPr/>
        <a:lstStyle/>
        <a:p>
          <a:pPr algn="l"/>
          <a:r>
            <a:rPr lang="en-US" sz="4000" b="0" dirty="0">
              <a:ln/>
              <a:solidFill>
                <a:schemeClr val="tx1"/>
              </a:solidFill>
            </a:rPr>
            <a:t>Strand: </a:t>
          </a:r>
        </a:p>
        <a:p>
          <a:pPr algn="l"/>
          <a:r>
            <a:rPr lang="en-US" sz="4000" b="1" dirty="0">
              <a:ln/>
              <a:solidFill>
                <a:schemeClr val="tx1"/>
              </a:solidFill>
            </a:rPr>
            <a:t>Becoming a Preschool [TK] Community Member (Civics)</a:t>
          </a:r>
        </a:p>
      </dgm:t>
    </dgm:pt>
    <dgm:pt modelId="{36EEC902-A40A-4B66-A5AC-5FF6EAA58FB9}" type="parTrans" cxnId="{4CFBF434-929A-4991-BAB7-E6B462936F44}">
      <dgm:prSet/>
      <dgm:spPr/>
      <dgm:t>
        <a:bodyPr/>
        <a:lstStyle/>
        <a:p>
          <a:endParaRPr lang="en-US" sz="2000"/>
        </a:p>
      </dgm:t>
    </dgm:pt>
    <dgm:pt modelId="{92E2BAC7-420F-470F-BDE9-1B3E32A5FAA8}" type="sibTrans" cxnId="{4CFBF434-929A-4991-BAB7-E6B462936F44}">
      <dgm:prSet/>
      <dgm:spPr/>
      <dgm:t>
        <a:bodyPr/>
        <a:lstStyle/>
        <a:p>
          <a:endParaRPr lang="en-US" sz="2000"/>
        </a:p>
      </dgm:t>
    </dgm:pt>
    <dgm:pt modelId="{FE31F774-01A8-4E84-8EB3-18175967EF85}">
      <dgm:prSet phldrT="[Text]" custT="1"/>
      <dgm:spPr/>
      <dgm:t>
        <a:bodyPr anchor="t" anchorCtr="0"/>
        <a:lstStyle/>
        <a:p>
          <a:pPr>
            <a:spcBef>
              <a:spcPts val="600"/>
            </a:spcBef>
          </a:pPr>
          <a:r>
            <a:rPr lang="en-US" sz="2000" b="1" dirty="0" err="1">
              <a:solidFill>
                <a:schemeClr val="tx1"/>
              </a:solidFill>
            </a:rPr>
            <a:t>Substrand</a:t>
          </a:r>
          <a:r>
            <a:rPr lang="en-US" sz="2000" b="1" dirty="0">
              <a:solidFill>
                <a:schemeClr val="tx1"/>
              </a:solidFill>
            </a:rPr>
            <a:t>:</a:t>
          </a:r>
        </a:p>
        <a:p>
          <a:pPr>
            <a:spcBef>
              <a:spcPts val="600"/>
            </a:spcBef>
          </a:pPr>
          <a:r>
            <a:rPr lang="en-US" sz="2000" b="0" dirty="0">
              <a:solidFill>
                <a:schemeClr val="tx1"/>
              </a:solidFill>
            </a:rPr>
            <a:t> Skills for Democratic Participation</a:t>
          </a:r>
        </a:p>
      </dgm:t>
    </dgm:pt>
    <dgm:pt modelId="{D0C2C174-3EB7-4481-A200-97BB9D36AE07}" type="parTrans" cxnId="{534C18CF-1EFA-4515-9CCB-E4F5158DD0AD}">
      <dgm:prSet/>
      <dgm:spPr/>
      <dgm:t>
        <a:bodyPr/>
        <a:lstStyle/>
        <a:p>
          <a:endParaRPr lang="en-US" sz="2000"/>
        </a:p>
      </dgm:t>
    </dgm:pt>
    <dgm:pt modelId="{D6B4CF95-D3E6-4CA4-992F-9B076140EAD8}" type="sibTrans" cxnId="{534C18CF-1EFA-4515-9CCB-E4F5158DD0AD}">
      <dgm:prSet/>
      <dgm:spPr/>
      <dgm:t>
        <a:bodyPr/>
        <a:lstStyle/>
        <a:p>
          <a:endParaRPr lang="en-US" sz="2000"/>
        </a:p>
      </dgm:t>
    </dgm:pt>
    <dgm:pt modelId="{205476E7-019E-4A53-8C5D-52ED3DB37BC5}">
      <dgm:prSet phldrT="[Text]" custT="1"/>
      <dgm:spPr>
        <a:solidFill>
          <a:schemeClr val="bg1"/>
        </a:solidFill>
      </dgm:spPr>
      <dgm:t>
        <a:bodyPr anchor="t" anchorCtr="0"/>
        <a:lstStyle/>
        <a:p>
          <a:r>
            <a:rPr lang="en-US" sz="2000" b="1" dirty="0" err="1">
              <a:solidFill>
                <a:schemeClr val="tx1"/>
              </a:solidFill>
            </a:rPr>
            <a:t>Substrand</a:t>
          </a:r>
          <a:r>
            <a:rPr lang="en-US" sz="2000" b="1" dirty="0">
              <a:solidFill>
                <a:schemeClr val="tx1"/>
              </a:solidFill>
            </a:rPr>
            <a:t>:</a:t>
          </a:r>
        </a:p>
        <a:p>
          <a:r>
            <a:rPr lang="en-US" sz="2000" b="1" dirty="0">
              <a:solidFill>
                <a:schemeClr val="tx1"/>
              </a:solidFill>
            </a:rPr>
            <a:t> </a:t>
          </a:r>
          <a:r>
            <a:rPr lang="en-US" sz="2000" b="0" dirty="0">
              <a:solidFill>
                <a:schemeClr val="tx1"/>
              </a:solidFill>
            </a:rPr>
            <a:t>Conflict Resolution</a:t>
          </a:r>
        </a:p>
      </dgm:t>
    </dgm:pt>
    <dgm:pt modelId="{8E97A144-AC8D-4029-A890-6C608CB170A8}" type="parTrans" cxnId="{46EF692E-219D-4251-86E5-63F402CE28D7}">
      <dgm:prSet/>
      <dgm:spPr/>
      <dgm:t>
        <a:bodyPr/>
        <a:lstStyle/>
        <a:p>
          <a:endParaRPr lang="en-US" sz="2000"/>
        </a:p>
      </dgm:t>
    </dgm:pt>
    <dgm:pt modelId="{F2DEBEC9-E825-47B2-AF5D-5DA30B39C37D}" type="sibTrans" cxnId="{46EF692E-219D-4251-86E5-63F402CE28D7}">
      <dgm:prSet/>
      <dgm:spPr/>
      <dgm:t>
        <a:bodyPr/>
        <a:lstStyle/>
        <a:p>
          <a:endParaRPr lang="en-US" sz="2000"/>
        </a:p>
      </dgm:t>
    </dgm:pt>
    <dgm:pt modelId="{0DBD51CD-DF5D-442A-8D3F-9D74C00D341D}">
      <dgm:prSet phldrT="[Text]" custT="1"/>
      <dgm:spPr/>
      <dgm:t>
        <a:bodyPr anchor="t" anchorCtr="0"/>
        <a:lstStyle/>
        <a:p>
          <a:r>
            <a:rPr lang="en-US" sz="2000" b="1" dirty="0" err="1">
              <a:solidFill>
                <a:schemeClr val="tx1"/>
              </a:solidFill>
            </a:rPr>
            <a:t>Substrand</a:t>
          </a:r>
          <a:r>
            <a:rPr lang="en-US" sz="2000" b="1" dirty="0">
              <a:solidFill>
                <a:schemeClr val="tx1"/>
              </a:solidFill>
            </a:rPr>
            <a:t>:</a:t>
          </a:r>
        </a:p>
        <a:p>
          <a:r>
            <a:rPr lang="en-US" sz="2000" b="1" dirty="0">
              <a:solidFill>
                <a:schemeClr val="tx1"/>
              </a:solidFill>
            </a:rPr>
            <a:t> </a:t>
          </a:r>
          <a:r>
            <a:rPr lang="en-US" sz="2000" b="0" dirty="0">
              <a:solidFill>
                <a:schemeClr val="tx1"/>
              </a:solidFill>
            </a:rPr>
            <a:t>Responsible Conduct</a:t>
          </a:r>
        </a:p>
      </dgm:t>
    </dgm:pt>
    <dgm:pt modelId="{97D103B7-631B-4A67-A1F2-B257F886407C}" type="parTrans" cxnId="{A54E7AE2-4C4A-4BF9-BC2D-E9D433C6C361}">
      <dgm:prSet/>
      <dgm:spPr/>
      <dgm:t>
        <a:bodyPr/>
        <a:lstStyle/>
        <a:p>
          <a:endParaRPr lang="en-US" sz="2000"/>
        </a:p>
      </dgm:t>
    </dgm:pt>
    <dgm:pt modelId="{CA2F0643-6C3F-47AA-87C3-33E918902C39}" type="sibTrans" cxnId="{A54E7AE2-4C4A-4BF9-BC2D-E9D433C6C361}">
      <dgm:prSet/>
      <dgm:spPr/>
      <dgm:t>
        <a:bodyPr/>
        <a:lstStyle/>
        <a:p>
          <a:endParaRPr lang="en-US" sz="2000"/>
        </a:p>
      </dgm:t>
    </dgm:pt>
    <dgm:pt modelId="{D2B1BDE1-3671-4572-9475-387AB1AC5C88}">
      <dgm:prSet phldrT="[Text]" custT="1"/>
      <dgm:spPr>
        <a:solidFill>
          <a:schemeClr val="bg1"/>
        </a:solidFill>
      </dgm:spPr>
      <dgm:t>
        <a:bodyPr anchor="t" anchorCtr="0"/>
        <a:lstStyle/>
        <a:p>
          <a:r>
            <a:rPr lang="en-US" sz="2000" b="1" dirty="0" err="1">
              <a:solidFill>
                <a:schemeClr val="tx1"/>
              </a:solidFill>
            </a:rPr>
            <a:t>Substrand</a:t>
          </a:r>
          <a:r>
            <a:rPr lang="en-US" sz="2000" b="1" dirty="0">
              <a:solidFill>
                <a:schemeClr val="tx1"/>
              </a:solidFill>
            </a:rPr>
            <a:t>:</a:t>
          </a:r>
        </a:p>
        <a:p>
          <a:r>
            <a:rPr lang="en-US" sz="2000" b="1" dirty="0">
              <a:solidFill>
                <a:schemeClr val="tx1"/>
              </a:solidFill>
            </a:rPr>
            <a:t> </a:t>
          </a:r>
          <a:r>
            <a:rPr lang="en-US" sz="2000" b="0" dirty="0">
              <a:solidFill>
                <a:schemeClr val="tx1"/>
              </a:solidFill>
            </a:rPr>
            <a:t>Fairness and Respect for Other People</a:t>
          </a:r>
        </a:p>
      </dgm:t>
    </dgm:pt>
    <dgm:pt modelId="{6B99DA1C-CB0E-493D-8ECD-8FA3328519BA}" type="parTrans" cxnId="{A142A300-180B-4A4D-8554-206E80DBAD33}">
      <dgm:prSet/>
      <dgm:spPr/>
      <dgm:t>
        <a:bodyPr/>
        <a:lstStyle/>
        <a:p>
          <a:endParaRPr lang="en-US" sz="2000"/>
        </a:p>
      </dgm:t>
    </dgm:pt>
    <dgm:pt modelId="{B19CF658-1E37-4D82-B057-420BE9E3C859}" type="sibTrans" cxnId="{A142A300-180B-4A4D-8554-206E80DBAD33}">
      <dgm:prSet/>
      <dgm:spPr/>
      <dgm:t>
        <a:bodyPr/>
        <a:lstStyle/>
        <a:p>
          <a:endParaRPr lang="en-US" sz="2000"/>
        </a:p>
      </dgm:t>
    </dgm:pt>
    <dgm:pt modelId="{2968131C-C982-41BA-862D-4EB75D703D7B}" type="pres">
      <dgm:prSet presAssocID="{1272E0C6-3E1C-4A31-BE39-73C028B16878}" presName="Name0" presStyleCnt="0">
        <dgm:presLayoutVars>
          <dgm:chPref val="1"/>
          <dgm:dir/>
          <dgm:animOne val="branch"/>
          <dgm:animLvl val="lvl"/>
          <dgm:resizeHandles/>
        </dgm:presLayoutVars>
      </dgm:prSet>
      <dgm:spPr/>
    </dgm:pt>
    <dgm:pt modelId="{90B6D1E7-8364-4A54-B920-C519DC7BA5E8}" type="pres">
      <dgm:prSet presAssocID="{C8809C66-B633-454C-99BE-3CE884E2B894}" presName="vertOne" presStyleCnt="0"/>
      <dgm:spPr/>
    </dgm:pt>
    <dgm:pt modelId="{2B9BF48D-7293-4BEE-97CD-79C69D1EA275}" type="pres">
      <dgm:prSet presAssocID="{C8809C66-B633-454C-99BE-3CE884E2B894}" presName="txOne" presStyleLbl="node0" presStyleIdx="0" presStyleCnt="1" custScaleY="118902" custLinFactNeighborX="628" custLinFactNeighborY="-40745">
        <dgm:presLayoutVars>
          <dgm:chPref val="3"/>
        </dgm:presLayoutVars>
      </dgm:prSet>
      <dgm:spPr/>
    </dgm:pt>
    <dgm:pt modelId="{6858B09B-D53F-4ADE-BE1B-CE06926D21AA}" type="pres">
      <dgm:prSet presAssocID="{C8809C66-B633-454C-99BE-3CE884E2B894}" presName="parTransOne" presStyleCnt="0"/>
      <dgm:spPr/>
    </dgm:pt>
    <dgm:pt modelId="{C3D39C7D-37FD-4DF7-8C1C-B635E641326B}" type="pres">
      <dgm:prSet presAssocID="{C8809C66-B633-454C-99BE-3CE884E2B894}" presName="horzOne" presStyleCnt="0"/>
      <dgm:spPr/>
    </dgm:pt>
    <dgm:pt modelId="{57FF9F6E-998D-4A4F-8A97-1F5216D14B07}" type="pres">
      <dgm:prSet presAssocID="{4AA67AEF-DC85-4311-80AE-D15FA43BE531}" presName="vertTwo" presStyleCnt="0"/>
      <dgm:spPr/>
    </dgm:pt>
    <dgm:pt modelId="{37739391-0FC3-43F3-99E5-2DC1B4A061BC}" type="pres">
      <dgm:prSet presAssocID="{4AA67AEF-DC85-4311-80AE-D15FA43BE531}" presName="txTwo" presStyleLbl="node2" presStyleIdx="0" presStyleCnt="1" custScaleY="121890" custLinFactNeighborX="36" custLinFactNeighborY="-42376">
        <dgm:presLayoutVars>
          <dgm:chPref val="3"/>
        </dgm:presLayoutVars>
      </dgm:prSet>
      <dgm:spPr/>
    </dgm:pt>
    <dgm:pt modelId="{4B9084EF-BD0A-48D0-9700-866FC3C94B90}" type="pres">
      <dgm:prSet presAssocID="{4AA67AEF-DC85-4311-80AE-D15FA43BE531}" presName="parTransTwo" presStyleCnt="0"/>
      <dgm:spPr/>
    </dgm:pt>
    <dgm:pt modelId="{E7D71ED8-3124-41DF-A6B6-AF26CB086F26}" type="pres">
      <dgm:prSet presAssocID="{4AA67AEF-DC85-4311-80AE-D15FA43BE531}" presName="horzTwo" presStyleCnt="0"/>
      <dgm:spPr/>
    </dgm:pt>
    <dgm:pt modelId="{5973F38B-50E9-442E-AA3D-CA6F32D44DBB}" type="pres">
      <dgm:prSet presAssocID="{FE31F774-01A8-4E84-8EB3-18175967EF85}" presName="vertThree" presStyleCnt="0"/>
      <dgm:spPr/>
    </dgm:pt>
    <dgm:pt modelId="{F785FD4E-4525-4DF6-BD35-5C26F95C6818}" type="pres">
      <dgm:prSet presAssocID="{FE31F774-01A8-4E84-8EB3-18175967EF85}" presName="txThree" presStyleLbl="node3" presStyleIdx="0" presStyleCnt="4">
        <dgm:presLayoutVars>
          <dgm:chPref val="3"/>
        </dgm:presLayoutVars>
      </dgm:prSet>
      <dgm:spPr/>
    </dgm:pt>
    <dgm:pt modelId="{ECCFADE3-F7A7-451A-85FE-F4394E391608}" type="pres">
      <dgm:prSet presAssocID="{FE31F774-01A8-4E84-8EB3-18175967EF85}" presName="horzThree" presStyleCnt="0"/>
      <dgm:spPr/>
    </dgm:pt>
    <dgm:pt modelId="{1EBDAC87-47C0-4483-B9E1-93F6ED1049A8}" type="pres">
      <dgm:prSet presAssocID="{D6B4CF95-D3E6-4CA4-992F-9B076140EAD8}" presName="sibSpaceThree" presStyleCnt="0"/>
      <dgm:spPr/>
    </dgm:pt>
    <dgm:pt modelId="{3DAFA7EB-14F0-496C-AFBE-7C98F51B96E8}" type="pres">
      <dgm:prSet presAssocID="{0DBD51CD-DF5D-442A-8D3F-9D74C00D341D}" presName="vertThree" presStyleCnt="0"/>
      <dgm:spPr/>
    </dgm:pt>
    <dgm:pt modelId="{51D2900B-4AD8-4D47-A27D-C4F3BF66BD4C}" type="pres">
      <dgm:prSet presAssocID="{0DBD51CD-DF5D-442A-8D3F-9D74C00D341D}" presName="txThree" presStyleLbl="node3" presStyleIdx="1" presStyleCnt="4" custScaleX="103956" custLinFactNeighborX="947" custLinFactNeighborY="263">
        <dgm:presLayoutVars>
          <dgm:chPref val="3"/>
        </dgm:presLayoutVars>
      </dgm:prSet>
      <dgm:spPr/>
    </dgm:pt>
    <dgm:pt modelId="{148BC66E-C187-4B2B-89ED-0251DB9471CB}" type="pres">
      <dgm:prSet presAssocID="{0DBD51CD-DF5D-442A-8D3F-9D74C00D341D}" presName="horzThree" presStyleCnt="0"/>
      <dgm:spPr/>
    </dgm:pt>
    <dgm:pt modelId="{215C6B5D-D137-43CC-84CF-C6FDF7EF07A7}" type="pres">
      <dgm:prSet presAssocID="{CA2F0643-6C3F-47AA-87C3-33E918902C39}" presName="sibSpaceThree" presStyleCnt="0"/>
      <dgm:spPr/>
    </dgm:pt>
    <dgm:pt modelId="{A3B92E14-6E6F-4782-B9F3-2403A20A28B3}" type="pres">
      <dgm:prSet presAssocID="{D2B1BDE1-3671-4572-9475-387AB1AC5C88}" presName="vertThree" presStyleCnt="0"/>
      <dgm:spPr/>
    </dgm:pt>
    <dgm:pt modelId="{FDE17D78-052C-47CC-ACEA-46F5C687E048}" type="pres">
      <dgm:prSet presAssocID="{D2B1BDE1-3671-4572-9475-387AB1AC5C88}" presName="txThree" presStyleLbl="node3" presStyleIdx="2" presStyleCnt="4">
        <dgm:presLayoutVars>
          <dgm:chPref val="3"/>
        </dgm:presLayoutVars>
      </dgm:prSet>
      <dgm:spPr/>
    </dgm:pt>
    <dgm:pt modelId="{E9E4FC40-3371-434F-89EA-BD883A900C16}" type="pres">
      <dgm:prSet presAssocID="{D2B1BDE1-3671-4572-9475-387AB1AC5C88}" presName="horzThree" presStyleCnt="0"/>
      <dgm:spPr/>
    </dgm:pt>
    <dgm:pt modelId="{083667F4-3FB6-417B-8228-BD121C45F1E3}" type="pres">
      <dgm:prSet presAssocID="{B19CF658-1E37-4D82-B057-420BE9E3C859}" presName="sibSpaceThree" presStyleCnt="0"/>
      <dgm:spPr/>
    </dgm:pt>
    <dgm:pt modelId="{6EB9EF3C-085C-4E49-A099-7154BD60E08B}" type="pres">
      <dgm:prSet presAssocID="{205476E7-019E-4A53-8C5D-52ED3DB37BC5}" presName="vertThree" presStyleCnt="0"/>
      <dgm:spPr/>
    </dgm:pt>
    <dgm:pt modelId="{1ADF242F-40A4-474D-A057-00DA774B0C73}" type="pres">
      <dgm:prSet presAssocID="{205476E7-019E-4A53-8C5D-52ED3DB37BC5}" presName="txThree" presStyleLbl="node3" presStyleIdx="3" presStyleCnt="4" custLinFactNeighborX="-1874" custLinFactNeighborY="263">
        <dgm:presLayoutVars>
          <dgm:chPref val="3"/>
        </dgm:presLayoutVars>
      </dgm:prSet>
      <dgm:spPr/>
    </dgm:pt>
    <dgm:pt modelId="{0F2C4FBB-5C27-424B-89E4-EBDB66640445}" type="pres">
      <dgm:prSet presAssocID="{205476E7-019E-4A53-8C5D-52ED3DB37BC5}" presName="horzThree" presStyleCnt="0"/>
      <dgm:spPr/>
    </dgm:pt>
  </dgm:ptLst>
  <dgm:cxnLst>
    <dgm:cxn modelId="{0C0F58FF-5E83-4A43-A489-32C5C0F546C5}" type="presOf" srcId="{C8809C66-B633-454C-99BE-3CE884E2B894}" destId="{2B9BF48D-7293-4BEE-97CD-79C69D1EA275}" srcOrd="0" destOrd="0" presId="urn:microsoft.com/office/officeart/2005/8/layout/hierarchy4"/>
    <dgm:cxn modelId="{4CFBF434-929A-4991-BAB7-E6B462936F44}" srcId="{C8809C66-B633-454C-99BE-3CE884E2B894}" destId="{4AA67AEF-DC85-4311-80AE-D15FA43BE531}" srcOrd="0" destOrd="0" parTransId="{36EEC902-A40A-4B66-A5AC-5FF6EAA58FB9}" sibTransId="{92E2BAC7-420F-470F-BDE9-1B3E32A5FAA8}"/>
    <dgm:cxn modelId="{0B8432B5-5B5E-4313-856F-F6119002FA8F}" srcId="{1272E0C6-3E1C-4A31-BE39-73C028B16878}" destId="{C8809C66-B633-454C-99BE-3CE884E2B894}" srcOrd="0" destOrd="0" parTransId="{524FC79A-150E-4A28-89EC-3B627B3DBA40}" sibTransId="{8316CC86-8D08-4321-B48F-1406D245BA9B}"/>
    <dgm:cxn modelId="{052FB22A-484C-C440-962B-C5007889E62E}" type="presOf" srcId="{205476E7-019E-4A53-8C5D-52ED3DB37BC5}" destId="{1ADF242F-40A4-474D-A057-00DA774B0C73}" srcOrd="0" destOrd="0" presId="urn:microsoft.com/office/officeart/2005/8/layout/hierarchy4"/>
    <dgm:cxn modelId="{A54E7AE2-4C4A-4BF9-BC2D-E9D433C6C361}" srcId="{4AA67AEF-DC85-4311-80AE-D15FA43BE531}" destId="{0DBD51CD-DF5D-442A-8D3F-9D74C00D341D}" srcOrd="1" destOrd="0" parTransId="{97D103B7-631B-4A67-A1F2-B257F886407C}" sibTransId="{CA2F0643-6C3F-47AA-87C3-33E918902C39}"/>
    <dgm:cxn modelId="{75D65025-44F3-D246-B7D9-F67C48ADCDFC}" type="presOf" srcId="{0DBD51CD-DF5D-442A-8D3F-9D74C00D341D}" destId="{51D2900B-4AD8-4D47-A27D-C4F3BF66BD4C}" srcOrd="0" destOrd="0" presId="urn:microsoft.com/office/officeart/2005/8/layout/hierarchy4"/>
    <dgm:cxn modelId="{534C18CF-1EFA-4515-9CCB-E4F5158DD0AD}" srcId="{4AA67AEF-DC85-4311-80AE-D15FA43BE531}" destId="{FE31F774-01A8-4E84-8EB3-18175967EF85}" srcOrd="0" destOrd="0" parTransId="{D0C2C174-3EB7-4481-A200-97BB9D36AE07}" sibTransId="{D6B4CF95-D3E6-4CA4-992F-9B076140EAD8}"/>
    <dgm:cxn modelId="{46EF692E-219D-4251-86E5-63F402CE28D7}" srcId="{4AA67AEF-DC85-4311-80AE-D15FA43BE531}" destId="{205476E7-019E-4A53-8C5D-52ED3DB37BC5}" srcOrd="3" destOrd="0" parTransId="{8E97A144-AC8D-4029-A890-6C608CB170A8}" sibTransId="{F2DEBEC9-E825-47B2-AF5D-5DA30B39C37D}"/>
    <dgm:cxn modelId="{A142A300-180B-4A4D-8554-206E80DBAD33}" srcId="{4AA67AEF-DC85-4311-80AE-D15FA43BE531}" destId="{D2B1BDE1-3671-4572-9475-387AB1AC5C88}" srcOrd="2" destOrd="0" parTransId="{6B99DA1C-CB0E-493D-8ECD-8FA3328519BA}" sibTransId="{B19CF658-1E37-4D82-B057-420BE9E3C859}"/>
    <dgm:cxn modelId="{6A2E96AD-53B1-4C4E-BE46-A0E7559332C1}" type="presOf" srcId="{4AA67AEF-DC85-4311-80AE-D15FA43BE531}" destId="{37739391-0FC3-43F3-99E5-2DC1B4A061BC}" srcOrd="0" destOrd="0" presId="urn:microsoft.com/office/officeart/2005/8/layout/hierarchy4"/>
    <dgm:cxn modelId="{3C039F2C-6101-5743-AEC2-CF46F6BCD488}" type="presOf" srcId="{D2B1BDE1-3671-4572-9475-387AB1AC5C88}" destId="{FDE17D78-052C-47CC-ACEA-46F5C687E048}" srcOrd="0" destOrd="0" presId="urn:microsoft.com/office/officeart/2005/8/layout/hierarchy4"/>
    <dgm:cxn modelId="{65D81C7A-E152-2C43-A650-B25A655F0150}" type="presOf" srcId="{1272E0C6-3E1C-4A31-BE39-73C028B16878}" destId="{2968131C-C982-41BA-862D-4EB75D703D7B}" srcOrd="0" destOrd="0" presId="urn:microsoft.com/office/officeart/2005/8/layout/hierarchy4"/>
    <dgm:cxn modelId="{48E77C9A-794E-8D4C-9AF8-AF2204D45005}" type="presOf" srcId="{FE31F774-01A8-4E84-8EB3-18175967EF85}" destId="{F785FD4E-4525-4DF6-BD35-5C26F95C6818}" srcOrd="0" destOrd="0" presId="urn:microsoft.com/office/officeart/2005/8/layout/hierarchy4"/>
    <dgm:cxn modelId="{92F49801-43C4-B24E-945B-AB1A02ABCA2C}" type="presParOf" srcId="{2968131C-C982-41BA-862D-4EB75D703D7B}" destId="{90B6D1E7-8364-4A54-B920-C519DC7BA5E8}" srcOrd="0" destOrd="0" presId="urn:microsoft.com/office/officeart/2005/8/layout/hierarchy4"/>
    <dgm:cxn modelId="{6B0CA899-9AFF-1149-B421-799F1E8969DD}" type="presParOf" srcId="{90B6D1E7-8364-4A54-B920-C519DC7BA5E8}" destId="{2B9BF48D-7293-4BEE-97CD-79C69D1EA275}" srcOrd="0" destOrd="0" presId="urn:microsoft.com/office/officeart/2005/8/layout/hierarchy4"/>
    <dgm:cxn modelId="{F285FE37-8C9A-7A41-A7DB-255C26C1DD0A}" type="presParOf" srcId="{90B6D1E7-8364-4A54-B920-C519DC7BA5E8}" destId="{6858B09B-D53F-4ADE-BE1B-CE06926D21AA}" srcOrd="1" destOrd="0" presId="urn:microsoft.com/office/officeart/2005/8/layout/hierarchy4"/>
    <dgm:cxn modelId="{A2BA0F75-51F9-CA49-88DE-13E230EBBFAF}" type="presParOf" srcId="{90B6D1E7-8364-4A54-B920-C519DC7BA5E8}" destId="{C3D39C7D-37FD-4DF7-8C1C-B635E641326B}" srcOrd="2" destOrd="0" presId="urn:microsoft.com/office/officeart/2005/8/layout/hierarchy4"/>
    <dgm:cxn modelId="{236A35E5-678C-1B43-A695-FC31F4337B72}" type="presParOf" srcId="{C3D39C7D-37FD-4DF7-8C1C-B635E641326B}" destId="{57FF9F6E-998D-4A4F-8A97-1F5216D14B07}" srcOrd="0" destOrd="0" presId="urn:microsoft.com/office/officeart/2005/8/layout/hierarchy4"/>
    <dgm:cxn modelId="{7F5FA09C-57C2-6443-9A3F-3FC841C684DF}" type="presParOf" srcId="{57FF9F6E-998D-4A4F-8A97-1F5216D14B07}" destId="{37739391-0FC3-43F3-99E5-2DC1B4A061BC}" srcOrd="0" destOrd="0" presId="urn:microsoft.com/office/officeart/2005/8/layout/hierarchy4"/>
    <dgm:cxn modelId="{4D8F1BAB-FAFC-D04B-9AAB-8A8EF213F7AC}" type="presParOf" srcId="{57FF9F6E-998D-4A4F-8A97-1F5216D14B07}" destId="{4B9084EF-BD0A-48D0-9700-866FC3C94B90}" srcOrd="1" destOrd="0" presId="urn:microsoft.com/office/officeart/2005/8/layout/hierarchy4"/>
    <dgm:cxn modelId="{CBA666AF-6692-AB44-B5DF-54B34CCA6C28}" type="presParOf" srcId="{57FF9F6E-998D-4A4F-8A97-1F5216D14B07}" destId="{E7D71ED8-3124-41DF-A6B6-AF26CB086F26}" srcOrd="2" destOrd="0" presId="urn:microsoft.com/office/officeart/2005/8/layout/hierarchy4"/>
    <dgm:cxn modelId="{0A278441-A368-8A47-9C58-8F5115549C9F}" type="presParOf" srcId="{E7D71ED8-3124-41DF-A6B6-AF26CB086F26}" destId="{5973F38B-50E9-442E-AA3D-CA6F32D44DBB}" srcOrd="0" destOrd="0" presId="urn:microsoft.com/office/officeart/2005/8/layout/hierarchy4"/>
    <dgm:cxn modelId="{EABEEB86-419C-FD4A-B22B-17B53C293FB1}" type="presParOf" srcId="{5973F38B-50E9-442E-AA3D-CA6F32D44DBB}" destId="{F785FD4E-4525-4DF6-BD35-5C26F95C6818}" srcOrd="0" destOrd="0" presId="urn:microsoft.com/office/officeart/2005/8/layout/hierarchy4"/>
    <dgm:cxn modelId="{B5390891-04AD-7241-9D15-3D13A5B87575}" type="presParOf" srcId="{5973F38B-50E9-442E-AA3D-CA6F32D44DBB}" destId="{ECCFADE3-F7A7-451A-85FE-F4394E391608}" srcOrd="1" destOrd="0" presId="urn:microsoft.com/office/officeart/2005/8/layout/hierarchy4"/>
    <dgm:cxn modelId="{8E7ED96C-1360-6544-8A24-7E96ACF26839}" type="presParOf" srcId="{E7D71ED8-3124-41DF-A6B6-AF26CB086F26}" destId="{1EBDAC87-47C0-4483-B9E1-93F6ED1049A8}" srcOrd="1" destOrd="0" presId="urn:microsoft.com/office/officeart/2005/8/layout/hierarchy4"/>
    <dgm:cxn modelId="{BC2716CC-D0BD-814B-9823-EDE094A2C255}" type="presParOf" srcId="{E7D71ED8-3124-41DF-A6B6-AF26CB086F26}" destId="{3DAFA7EB-14F0-496C-AFBE-7C98F51B96E8}" srcOrd="2" destOrd="0" presId="urn:microsoft.com/office/officeart/2005/8/layout/hierarchy4"/>
    <dgm:cxn modelId="{16CA1FF6-2EFE-2144-99C2-58F6D0F1E35C}" type="presParOf" srcId="{3DAFA7EB-14F0-496C-AFBE-7C98F51B96E8}" destId="{51D2900B-4AD8-4D47-A27D-C4F3BF66BD4C}" srcOrd="0" destOrd="0" presId="urn:microsoft.com/office/officeart/2005/8/layout/hierarchy4"/>
    <dgm:cxn modelId="{E38FF842-90DC-C247-B303-1386FF8FB5F5}" type="presParOf" srcId="{3DAFA7EB-14F0-496C-AFBE-7C98F51B96E8}" destId="{148BC66E-C187-4B2B-89ED-0251DB9471CB}" srcOrd="1" destOrd="0" presId="urn:microsoft.com/office/officeart/2005/8/layout/hierarchy4"/>
    <dgm:cxn modelId="{54A37F72-5ECB-2246-9920-49E0D7F7BE67}" type="presParOf" srcId="{E7D71ED8-3124-41DF-A6B6-AF26CB086F26}" destId="{215C6B5D-D137-43CC-84CF-C6FDF7EF07A7}" srcOrd="3" destOrd="0" presId="urn:microsoft.com/office/officeart/2005/8/layout/hierarchy4"/>
    <dgm:cxn modelId="{8B717FD4-882B-744C-A0C9-F23E131A0424}" type="presParOf" srcId="{E7D71ED8-3124-41DF-A6B6-AF26CB086F26}" destId="{A3B92E14-6E6F-4782-B9F3-2403A20A28B3}" srcOrd="4" destOrd="0" presId="urn:microsoft.com/office/officeart/2005/8/layout/hierarchy4"/>
    <dgm:cxn modelId="{2340A918-9857-B54A-B7A9-B0A872A4DA65}" type="presParOf" srcId="{A3B92E14-6E6F-4782-B9F3-2403A20A28B3}" destId="{FDE17D78-052C-47CC-ACEA-46F5C687E048}" srcOrd="0" destOrd="0" presId="urn:microsoft.com/office/officeart/2005/8/layout/hierarchy4"/>
    <dgm:cxn modelId="{8F043C69-C218-AE44-B8CA-EAACA3BD2F3B}" type="presParOf" srcId="{A3B92E14-6E6F-4782-B9F3-2403A20A28B3}" destId="{E9E4FC40-3371-434F-89EA-BD883A900C16}" srcOrd="1" destOrd="0" presId="urn:microsoft.com/office/officeart/2005/8/layout/hierarchy4"/>
    <dgm:cxn modelId="{08556E3C-0D22-6C4F-A423-392080F049E3}" type="presParOf" srcId="{E7D71ED8-3124-41DF-A6B6-AF26CB086F26}" destId="{083667F4-3FB6-417B-8228-BD121C45F1E3}" srcOrd="5" destOrd="0" presId="urn:microsoft.com/office/officeart/2005/8/layout/hierarchy4"/>
    <dgm:cxn modelId="{3FDEC63A-B920-1348-9E3F-5C2574311264}" type="presParOf" srcId="{E7D71ED8-3124-41DF-A6B6-AF26CB086F26}" destId="{6EB9EF3C-085C-4E49-A099-7154BD60E08B}" srcOrd="6" destOrd="0" presId="urn:microsoft.com/office/officeart/2005/8/layout/hierarchy4"/>
    <dgm:cxn modelId="{51261DE1-9184-4845-8C70-77C363E58903}" type="presParOf" srcId="{6EB9EF3C-085C-4E49-A099-7154BD60E08B}" destId="{1ADF242F-40A4-474D-A057-00DA774B0C73}" srcOrd="0" destOrd="0" presId="urn:microsoft.com/office/officeart/2005/8/layout/hierarchy4"/>
    <dgm:cxn modelId="{2493EE41-AB4A-9E4D-9C17-80CD88AFE4E1}" type="presParOf" srcId="{6EB9EF3C-085C-4E49-A099-7154BD60E08B}" destId="{0F2C4FBB-5C27-424B-89E4-EBDB66640445}" srcOrd="1" destOrd="0" presId="urn:microsoft.com/office/officeart/2005/8/layout/hierarchy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9DBF14-8902-AB4B-B0D2-E1B18B844549}" type="doc">
      <dgm:prSet loTypeId="urn:microsoft.com/office/officeart/2005/8/layout/matrix1" loCatId="" qsTypeId="urn:microsoft.com/office/officeart/2005/8/quickstyle/simple1" qsCatId="simple" csTypeId="urn:microsoft.com/office/officeart/2005/8/colors/accent2_3" csCatId="accent2" phldr="1"/>
      <dgm:spPr/>
      <dgm:t>
        <a:bodyPr/>
        <a:lstStyle/>
        <a:p>
          <a:endParaRPr lang="en-US"/>
        </a:p>
      </dgm:t>
    </dgm:pt>
    <dgm:pt modelId="{01578C4D-42C7-9940-82B2-C1F1E971D4BE}">
      <dgm:prSet phldrT="[Text]" custT="1"/>
      <dgm:spPr>
        <a:solidFill>
          <a:srgbClr val="FDE9EB"/>
        </a:solidFill>
      </dgm:spPr>
      <dgm:t>
        <a:bodyPr/>
        <a:lstStyle/>
        <a:p>
          <a:pPr algn="ctr"/>
          <a:r>
            <a:rPr lang="en-US" sz="2800" b="0" dirty="0"/>
            <a:t>Becoming a Preschool [TK] Community Member</a:t>
          </a:r>
        </a:p>
      </dgm:t>
    </dgm:pt>
    <dgm:pt modelId="{BEA2BDFE-FFD3-B34C-A194-406220EB9F80}" type="parTrans" cxnId="{1D4477A2-813A-6349-8F8F-04798833C84C}">
      <dgm:prSet/>
      <dgm:spPr/>
      <dgm:t>
        <a:bodyPr/>
        <a:lstStyle/>
        <a:p>
          <a:pPr algn="l"/>
          <a:endParaRPr lang="en-US" sz="2400"/>
        </a:p>
      </dgm:t>
    </dgm:pt>
    <dgm:pt modelId="{F30587DA-7F29-B342-96F0-F78ED70A458B}" type="sibTrans" cxnId="{1D4477A2-813A-6349-8F8F-04798833C84C}">
      <dgm:prSet/>
      <dgm:spPr/>
      <dgm:t>
        <a:bodyPr/>
        <a:lstStyle/>
        <a:p>
          <a:pPr algn="l"/>
          <a:endParaRPr lang="en-US" sz="2400"/>
        </a:p>
      </dgm:t>
    </dgm:pt>
    <dgm:pt modelId="{D2EC19BE-FF28-D54F-8C3B-A7047EA29FB6}">
      <dgm:prSet custT="1"/>
      <dgm:spPr>
        <a:solidFill>
          <a:srgbClr val="ED1B34"/>
        </a:solidFill>
      </dgm:spPr>
      <dgm:t>
        <a:bodyPr/>
        <a:lstStyle/>
        <a:p>
          <a:pPr marL="112713" indent="0" algn="l"/>
          <a:endParaRPr lang="en-US" sz="2800" b="1" dirty="0">
            <a:effectLst>
              <a:outerShdw blurRad="38100" dist="38100" dir="2700000" algn="tl">
                <a:srgbClr val="000000">
                  <a:alpha val="43137"/>
                </a:srgbClr>
              </a:outerShdw>
            </a:effectLst>
          </a:endParaRPr>
        </a:p>
        <a:p>
          <a:pPr marL="112713" indent="0" algn="l"/>
          <a:r>
            <a:rPr lang="en-US" sz="2800" b="1" dirty="0">
              <a:effectLst>
                <a:outerShdw blurRad="38100" dist="38100" dir="2700000" algn="tl">
                  <a:srgbClr val="000000">
                    <a:alpha val="43137"/>
                  </a:srgbClr>
                </a:outerShdw>
              </a:effectLst>
            </a:rPr>
            <a:t>Skills for Democratic Participation               </a:t>
          </a:r>
          <a:r>
            <a:rPr lang="nl-NL" sz="2800" b="1" dirty="0">
              <a:effectLst>
                <a:outerShdw blurRad="38100" dist="38100" dir="2700000" algn="tl">
                  <a:srgbClr val="000000">
                    <a:alpha val="43137"/>
                  </a:srgbClr>
                </a:outerShdw>
              </a:effectLst>
            </a:rPr>
            <a:t>(p. 26)</a:t>
          </a:r>
          <a:endParaRPr lang="en-US" sz="2800" b="1" dirty="0">
            <a:effectLst>
              <a:outerShdw blurRad="38100" dist="38100" dir="2700000" algn="tl">
                <a:srgbClr val="000000">
                  <a:alpha val="43137"/>
                </a:srgbClr>
              </a:outerShdw>
            </a:effectLst>
          </a:endParaRPr>
        </a:p>
        <a:p>
          <a:pPr marL="112713" indent="0" algn="l"/>
          <a:endParaRPr lang="en-US" sz="2800" b="1" dirty="0">
            <a:effectLst>
              <a:outerShdw blurRad="38100" dist="38100" dir="2700000" algn="tl">
                <a:srgbClr val="000000">
                  <a:alpha val="43137"/>
                </a:srgbClr>
              </a:outerShdw>
            </a:effectLst>
          </a:endParaRPr>
        </a:p>
      </dgm:t>
    </dgm:pt>
    <dgm:pt modelId="{A12F5871-01B6-AF46-BDCC-475D37B64E19}" type="parTrans" cxnId="{6312E86B-B485-B94D-9C1E-C837E1F56EA7}">
      <dgm:prSet/>
      <dgm:spPr/>
      <dgm:t>
        <a:bodyPr/>
        <a:lstStyle/>
        <a:p>
          <a:pPr algn="l"/>
          <a:endParaRPr lang="en-US" sz="2400"/>
        </a:p>
      </dgm:t>
    </dgm:pt>
    <dgm:pt modelId="{415CBFC7-E282-0345-B993-EC62679F2F9A}" type="sibTrans" cxnId="{6312E86B-B485-B94D-9C1E-C837E1F56EA7}">
      <dgm:prSet/>
      <dgm:spPr/>
      <dgm:t>
        <a:bodyPr/>
        <a:lstStyle/>
        <a:p>
          <a:pPr algn="l"/>
          <a:endParaRPr lang="en-US" sz="2400"/>
        </a:p>
      </dgm:t>
    </dgm:pt>
    <dgm:pt modelId="{1DBB73EB-21B7-B349-A663-51205F2B720D}">
      <dgm:prSet custT="1"/>
      <dgm:spPr>
        <a:solidFill>
          <a:srgbClr val="F2586A"/>
        </a:solidFill>
      </dgm:spPr>
      <dgm:t>
        <a:bodyPr/>
        <a:lstStyle/>
        <a:p>
          <a:pPr marL="2116138" indent="-625475" algn="r">
            <a:tabLst>
              <a:tab pos="3544888" algn="l"/>
            </a:tabLst>
          </a:pPr>
          <a:r>
            <a:rPr lang="en-US" sz="2800" b="1" dirty="0">
              <a:effectLst>
                <a:outerShdw blurRad="38100" dist="38100" dir="2700000" algn="tl">
                  <a:srgbClr val="000000">
                    <a:alpha val="43137"/>
                  </a:srgbClr>
                </a:outerShdw>
              </a:effectLst>
            </a:rPr>
            <a:t>Responsible </a:t>
          </a:r>
          <a:br>
            <a:rPr lang="en-US" sz="28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Conduct (p. 27)</a:t>
          </a:r>
        </a:p>
      </dgm:t>
    </dgm:pt>
    <dgm:pt modelId="{AD9A4123-7D34-9B44-ACBF-E924D5B78C20}" type="parTrans" cxnId="{C7F3C95C-3E3D-8B46-9E43-344602BF5973}">
      <dgm:prSet/>
      <dgm:spPr/>
      <dgm:t>
        <a:bodyPr/>
        <a:lstStyle/>
        <a:p>
          <a:pPr algn="l"/>
          <a:endParaRPr lang="en-US" sz="2400"/>
        </a:p>
      </dgm:t>
    </dgm:pt>
    <dgm:pt modelId="{16DC708A-6973-5A42-811E-BB8FF5B732E9}" type="sibTrans" cxnId="{C7F3C95C-3E3D-8B46-9E43-344602BF5973}">
      <dgm:prSet/>
      <dgm:spPr/>
      <dgm:t>
        <a:bodyPr/>
        <a:lstStyle/>
        <a:p>
          <a:pPr algn="l"/>
          <a:endParaRPr lang="en-US" sz="2400"/>
        </a:p>
      </dgm:t>
    </dgm:pt>
    <dgm:pt modelId="{4F0CC845-C88C-6143-A327-27F6BC826E56}">
      <dgm:prSet custT="1"/>
      <dgm:spPr>
        <a:solidFill>
          <a:srgbClr val="F57F8D"/>
        </a:solidFill>
      </dgm:spPr>
      <dgm:t>
        <a:bodyPr/>
        <a:lstStyle/>
        <a:p>
          <a:pPr marL="112713" indent="0" algn="l"/>
          <a:r>
            <a:rPr lang="en-US" sz="2800" b="1" dirty="0">
              <a:effectLst>
                <a:outerShdw blurRad="38100" dist="38100" dir="2700000" algn="tl">
                  <a:srgbClr val="000000">
                    <a:alpha val="43137"/>
                  </a:srgbClr>
                </a:outerShdw>
              </a:effectLst>
            </a:rPr>
            <a:t>Fairness and Respect for Other People (p. 28)</a:t>
          </a:r>
        </a:p>
      </dgm:t>
    </dgm:pt>
    <dgm:pt modelId="{8206FAE3-4145-3F41-B401-3FDA89F8E788}" type="parTrans" cxnId="{B002AE5B-93D4-AD42-AAD7-FAFD682F3D8E}">
      <dgm:prSet/>
      <dgm:spPr/>
      <dgm:t>
        <a:bodyPr/>
        <a:lstStyle/>
        <a:p>
          <a:pPr algn="l"/>
          <a:endParaRPr lang="en-US" sz="2400"/>
        </a:p>
      </dgm:t>
    </dgm:pt>
    <dgm:pt modelId="{A8846BE1-EA9C-B640-B60D-641D2F9DCAB2}" type="sibTrans" cxnId="{B002AE5B-93D4-AD42-AAD7-FAFD682F3D8E}">
      <dgm:prSet/>
      <dgm:spPr/>
      <dgm:t>
        <a:bodyPr/>
        <a:lstStyle/>
        <a:p>
          <a:pPr algn="l"/>
          <a:endParaRPr lang="en-US" sz="2400"/>
        </a:p>
      </dgm:t>
    </dgm:pt>
    <dgm:pt modelId="{93231073-61F7-074E-AC4B-DA8A315FDEE0}">
      <dgm:prSet custT="1"/>
      <dgm:spPr>
        <a:solidFill>
          <a:srgbClr val="F79FA9"/>
        </a:solidFill>
      </dgm:spPr>
      <dgm:t>
        <a:bodyPr/>
        <a:lstStyle/>
        <a:p>
          <a:pPr marL="1766888" indent="461963" algn="r"/>
          <a:r>
            <a:rPr lang="en-US" sz="2800" b="1" dirty="0">
              <a:effectLst>
                <a:outerShdw blurRad="38100" dist="38100" dir="2700000" algn="tl">
                  <a:srgbClr val="000000">
                    <a:alpha val="43137"/>
                  </a:srgbClr>
                </a:outerShdw>
              </a:effectLst>
            </a:rPr>
            <a:t>Conflict       Resolution (p. 29)</a:t>
          </a:r>
        </a:p>
      </dgm:t>
    </dgm:pt>
    <dgm:pt modelId="{7F3CA795-29CB-DF41-9021-787DD63C7DF0}" type="parTrans" cxnId="{DAAC4E8C-56AD-BB40-A9AC-E7A89AAF9032}">
      <dgm:prSet/>
      <dgm:spPr/>
      <dgm:t>
        <a:bodyPr/>
        <a:lstStyle/>
        <a:p>
          <a:pPr algn="l"/>
          <a:endParaRPr lang="en-US" sz="2400"/>
        </a:p>
      </dgm:t>
    </dgm:pt>
    <dgm:pt modelId="{5920A03B-239B-E74F-BEC8-7B5F4C7DCA6D}" type="sibTrans" cxnId="{DAAC4E8C-56AD-BB40-A9AC-E7A89AAF9032}">
      <dgm:prSet/>
      <dgm:spPr/>
      <dgm:t>
        <a:bodyPr/>
        <a:lstStyle/>
        <a:p>
          <a:pPr algn="l"/>
          <a:endParaRPr lang="en-US" sz="2400"/>
        </a:p>
      </dgm:t>
    </dgm:pt>
    <dgm:pt modelId="{6E3020A2-0459-5040-9A74-6B9D37CE377D}" type="pres">
      <dgm:prSet presAssocID="{A39DBF14-8902-AB4B-B0D2-E1B18B844549}" presName="diagram" presStyleCnt="0">
        <dgm:presLayoutVars>
          <dgm:chMax val="1"/>
          <dgm:dir/>
          <dgm:animLvl val="ctr"/>
          <dgm:resizeHandles val="exact"/>
        </dgm:presLayoutVars>
      </dgm:prSet>
      <dgm:spPr/>
    </dgm:pt>
    <dgm:pt modelId="{BD7355C6-79CB-8F40-8818-F6A149454ABA}" type="pres">
      <dgm:prSet presAssocID="{A39DBF14-8902-AB4B-B0D2-E1B18B844549}" presName="matrix" presStyleCnt="0"/>
      <dgm:spPr/>
    </dgm:pt>
    <dgm:pt modelId="{92D1D328-8C41-564A-8272-1AA5BEF5EC02}" type="pres">
      <dgm:prSet presAssocID="{A39DBF14-8902-AB4B-B0D2-E1B18B844549}" presName="tile1" presStyleLbl="node1" presStyleIdx="0" presStyleCnt="4" custLinFactNeighborX="0" custLinFactNeighborY="0"/>
      <dgm:spPr/>
    </dgm:pt>
    <dgm:pt modelId="{479B8D54-35BA-D246-A229-2E04ACC00101}" type="pres">
      <dgm:prSet presAssocID="{A39DBF14-8902-AB4B-B0D2-E1B18B844549}" presName="tile1text" presStyleLbl="node1" presStyleIdx="0" presStyleCnt="4">
        <dgm:presLayoutVars>
          <dgm:chMax val="0"/>
          <dgm:chPref val="0"/>
          <dgm:bulletEnabled val="1"/>
        </dgm:presLayoutVars>
      </dgm:prSet>
      <dgm:spPr/>
    </dgm:pt>
    <dgm:pt modelId="{7A77ECB2-597B-D34C-9DB0-665560A361EB}" type="pres">
      <dgm:prSet presAssocID="{A39DBF14-8902-AB4B-B0D2-E1B18B844549}" presName="tile2" presStyleLbl="node1" presStyleIdx="1" presStyleCnt="4"/>
      <dgm:spPr/>
    </dgm:pt>
    <dgm:pt modelId="{6E5638D7-4B97-1347-9BD0-44ECF2A303B0}" type="pres">
      <dgm:prSet presAssocID="{A39DBF14-8902-AB4B-B0D2-E1B18B844549}" presName="tile2text" presStyleLbl="node1" presStyleIdx="1" presStyleCnt="4">
        <dgm:presLayoutVars>
          <dgm:chMax val="0"/>
          <dgm:chPref val="0"/>
          <dgm:bulletEnabled val="1"/>
        </dgm:presLayoutVars>
      </dgm:prSet>
      <dgm:spPr/>
    </dgm:pt>
    <dgm:pt modelId="{7153993A-FF56-3A42-9295-770BD5F3B634}" type="pres">
      <dgm:prSet presAssocID="{A39DBF14-8902-AB4B-B0D2-E1B18B844549}" presName="tile3" presStyleLbl="node1" presStyleIdx="2" presStyleCnt="4"/>
      <dgm:spPr/>
    </dgm:pt>
    <dgm:pt modelId="{EF8FD2A4-7D31-494D-BF00-4149E630BB60}" type="pres">
      <dgm:prSet presAssocID="{A39DBF14-8902-AB4B-B0D2-E1B18B844549}" presName="tile3text" presStyleLbl="node1" presStyleIdx="2" presStyleCnt="4">
        <dgm:presLayoutVars>
          <dgm:chMax val="0"/>
          <dgm:chPref val="0"/>
          <dgm:bulletEnabled val="1"/>
        </dgm:presLayoutVars>
      </dgm:prSet>
      <dgm:spPr/>
    </dgm:pt>
    <dgm:pt modelId="{2408BB8B-EF6C-FE44-9880-53A76AAD1816}" type="pres">
      <dgm:prSet presAssocID="{A39DBF14-8902-AB4B-B0D2-E1B18B844549}" presName="tile4" presStyleLbl="node1" presStyleIdx="3" presStyleCnt="4"/>
      <dgm:spPr/>
    </dgm:pt>
    <dgm:pt modelId="{0F2D3B7E-5542-184F-9BB0-EBA15147014D}" type="pres">
      <dgm:prSet presAssocID="{A39DBF14-8902-AB4B-B0D2-E1B18B844549}" presName="tile4text" presStyleLbl="node1" presStyleIdx="3" presStyleCnt="4">
        <dgm:presLayoutVars>
          <dgm:chMax val="0"/>
          <dgm:chPref val="0"/>
          <dgm:bulletEnabled val="1"/>
        </dgm:presLayoutVars>
      </dgm:prSet>
      <dgm:spPr/>
    </dgm:pt>
    <dgm:pt modelId="{06EF5063-D191-4445-89F1-4DF86F2CAC9A}" type="pres">
      <dgm:prSet presAssocID="{A39DBF14-8902-AB4B-B0D2-E1B18B844549}" presName="centerTile" presStyleLbl="fgShp" presStyleIdx="0" presStyleCnt="1" custScaleX="218163" custScaleY="113577">
        <dgm:presLayoutVars>
          <dgm:chMax val="0"/>
          <dgm:chPref val="0"/>
        </dgm:presLayoutVars>
      </dgm:prSet>
      <dgm:spPr/>
    </dgm:pt>
  </dgm:ptLst>
  <dgm:cxnLst>
    <dgm:cxn modelId="{DAAC4E8C-56AD-BB40-A9AC-E7A89AAF9032}" srcId="{01578C4D-42C7-9940-82B2-C1F1E971D4BE}" destId="{93231073-61F7-074E-AC4B-DA8A315FDEE0}" srcOrd="3" destOrd="0" parTransId="{7F3CA795-29CB-DF41-9021-787DD63C7DF0}" sibTransId="{5920A03B-239B-E74F-BEC8-7B5F4C7DCA6D}"/>
    <dgm:cxn modelId="{52E895A1-6265-CD46-B493-2035545F657A}" type="presOf" srcId="{93231073-61F7-074E-AC4B-DA8A315FDEE0}" destId="{0F2D3B7E-5542-184F-9BB0-EBA15147014D}" srcOrd="1" destOrd="0" presId="urn:microsoft.com/office/officeart/2005/8/layout/matrix1"/>
    <dgm:cxn modelId="{1D4477A2-813A-6349-8F8F-04798833C84C}" srcId="{A39DBF14-8902-AB4B-B0D2-E1B18B844549}" destId="{01578C4D-42C7-9940-82B2-C1F1E971D4BE}" srcOrd="0" destOrd="0" parTransId="{BEA2BDFE-FFD3-B34C-A194-406220EB9F80}" sibTransId="{F30587DA-7F29-B342-96F0-F78ED70A458B}"/>
    <dgm:cxn modelId="{85EB94AB-B99F-4946-A568-3A10F12C8D05}" type="presOf" srcId="{D2EC19BE-FF28-D54F-8C3B-A7047EA29FB6}" destId="{92D1D328-8C41-564A-8272-1AA5BEF5EC02}" srcOrd="0" destOrd="0" presId="urn:microsoft.com/office/officeart/2005/8/layout/matrix1"/>
    <dgm:cxn modelId="{C7F3C95C-3E3D-8B46-9E43-344602BF5973}" srcId="{01578C4D-42C7-9940-82B2-C1F1E971D4BE}" destId="{1DBB73EB-21B7-B349-A663-51205F2B720D}" srcOrd="1" destOrd="0" parTransId="{AD9A4123-7D34-9B44-ACBF-E924D5B78C20}" sibTransId="{16DC708A-6973-5A42-811E-BB8FF5B732E9}"/>
    <dgm:cxn modelId="{C0CA21FB-F43F-D646-91E9-85E5036EFA5E}" type="presOf" srcId="{1DBB73EB-21B7-B349-A663-51205F2B720D}" destId="{6E5638D7-4B97-1347-9BD0-44ECF2A303B0}" srcOrd="1" destOrd="0" presId="urn:microsoft.com/office/officeart/2005/8/layout/matrix1"/>
    <dgm:cxn modelId="{8A0094FF-B0FF-2B4C-8514-0BA9A0911F0D}" type="presOf" srcId="{A39DBF14-8902-AB4B-B0D2-E1B18B844549}" destId="{6E3020A2-0459-5040-9A74-6B9D37CE377D}" srcOrd="0" destOrd="0" presId="urn:microsoft.com/office/officeart/2005/8/layout/matrix1"/>
    <dgm:cxn modelId="{E5A81EF9-692A-1144-9EDB-EE2D591E81DA}" type="presOf" srcId="{4F0CC845-C88C-6143-A327-27F6BC826E56}" destId="{7153993A-FF56-3A42-9295-770BD5F3B634}" srcOrd="0" destOrd="0" presId="urn:microsoft.com/office/officeart/2005/8/layout/matrix1"/>
    <dgm:cxn modelId="{499E7C2F-C142-7D4F-A2B0-5A152A2416A7}" type="presOf" srcId="{D2EC19BE-FF28-D54F-8C3B-A7047EA29FB6}" destId="{479B8D54-35BA-D246-A229-2E04ACC00101}" srcOrd="1" destOrd="0" presId="urn:microsoft.com/office/officeart/2005/8/layout/matrix1"/>
    <dgm:cxn modelId="{B002AE5B-93D4-AD42-AAD7-FAFD682F3D8E}" srcId="{01578C4D-42C7-9940-82B2-C1F1E971D4BE}" destId="{4F0CC845-C88C-6143-A327-27F6BC826E56}" srcOrd="2" destOrd="0" parTransId="{8206FAE3-4145-3F41-B401-3FDA89F8E788}" sibTransId="{A8846BE1-EA9C-B640-B60D-641D2F9DCAB2}"/>
    <dgm:cxn modelId="{EC24B515-62AD-4E4C-98F1-8AD4D7CBC5C1}" type="presOf" srcId="{1DBB73EB-21B7-B349-A663-51205F2B720D}" destId="{7A77ECB2-597B-D34C-9DB0-665560A361EB}" srcOrd="0" destOrd="0" presId="urn:microsoft.com/office/officeart/2005/8/layout/matrix1"/>
    <dgm:cxn modelId="{F9541388-9098-2946-8314-D8E9D5876A84}" type="presOf" srcId="{01578C4D-42C7-9940-82B2-C1F1E971D4BE}" destId="{06EF5063-D191-4445-89F1-4DF86F2CAC9A}" srcOrd="0" destOrd="0" presId="urn:microsoft.com/office/officeart/2005/8/layout/matrix1"/>
    <dgm:cxn modelId="{B7F48130-8866-0A42-A23D-B050107DA26E}" type="presOf" srcId="{93231073-61F7-074E-AC4B-DA8A315FDEE0}" destId="{2408BB8B-EF6C-FE44-9880-53A76AAD1816}" srcOrd="0" destOrd="0" presId="urn:microsoft.com/office/officeart/2005/8/layout/matrix1"/>
    <dgm:cxn modelId="{6312E86B-B485-B94D-9C1E-C837E1F56EA7}" srcId="{01578C4D-42C7-9940-82B2-C1F1E971D4BE}" destId="{D2EC19BE-FF28-D54F-8C3B-A7047EA29FB6}" srcOrd="0" destOrd="0" parTransId="{A12F5871-01B6-AF46-BDCC-475D37B64E19}" sibTransId="{415CBFC7-E282-0345-B993-EC62679F2F9A}"/>
    <dgm:cxn modelId="{5D038635-66B3-9640-9FC2-64072F9EFF11}" type="presOf" srcId="{4F0CC845-C88C-6143-A327-27F6BC826E56}" destId="{EF8FD2A4-7D31-494D-BF00-4149E630BB60}" srcOrd="1" destOrd="0" presId="urn:microsoft.com/office/officeart/2005/8/layout/matrix1"/>
    <dgm:cxn modelId="{1F7F7FC2-CFE4-6345-B9CE-3C060A803784}" type="presParOf" srcId="{6E3020A2-0459-5040-9A74-6B9D37CE377D}" destId="{BD7355C6-79CB-8F40-8818-F6A149454ABA}" srcOrd="0" destOrd="0" presId="urn:microsoft.com/office/officeart/2005/8/layout/matrix1"/>
    <dgm:cxn modelId="{8B81BC59-5EC5-AC45-A3D1-081A8682D2BC}" type="presParOf" srcId="{BD7355C6-79CB-8F40-8818-F6A149454ABA}" destId="{92D1D328-8C41-564A-8272-1AA5BEF5EC02}" srcOrd="0" destOrd="0" presId="urn:microsoft.com/office/officeart/2005/8/layout/matrix1"/>
    <dgm:cxn modelId="{B00A9969-E8BF-9F4A-9E70-EEF38CFCF569}" type="presParOf" srcId="{BD7355C6-79CB-8F40-8818-F6A149454ABA}" destId="{479B8D54-35BA-D246-A229-2E04ACC00101}" srcOrd="1" destOrd="0" presId="urn:microsoft.com/office/officeart/2005/8/layout/matrix1"/>
    <dgm:cxn modelId="{E413A326-BF7B-F247-B2CA-4F8DCFFF8B37}" type="presParOf" srcId="{BD7355C6-79CB-8F40-8818-F6A149454ABA}" destId="{7A77ECB2-597B-D34C-9DB0-665560A361EB}" srcOrd="2" destOrd="0" presId="urn:microsoft.com/office/officeart/2005/8/layout/matrix1"/>
    <dgm:cxn modelId="{E539F6FC-5AB8-CC47-87A6-8208CFF9601B}" type="presParOf" srcId="{BD7355C6-79CB-8F40-8818-F6A149454ABA}" destId="{6E5638D7-4B97-1347-9BD0-44ECF2A303B0}" srcOrd="3" destOrd="0" presId="urn:microsoft.com/office/officeart/2005/8/layout/matrix1"/>
    <dgm:cxn modelId="{D23760A1-D453-1940-AFFE-134C21AC7CE1}" type="presParOf" srcId="{BD7355C6-79CB-8F40-8818-F6A149454ABA}" destId="{7153993A-FF56-3A42-9295-770BD5F3B634}" srcOrd="4" destOrd="0" presId="urn:microsoft.com/office/officeart/2005/8/layout/matrix1"/>
    <dgm:cxn modelId="{F1D13EDF-9BC3-A446-88B4-E7CDA336075F}" type="presParOf" srcId="{BD7355C6-79CB-8F40-8818-F6A149454ABA}" destId="{EF8FD2A4-7D31-494D-BF00-4149E630BB60}" srcOrd="5" destOrd="0" presId="urn:microsoft.com/office/officeart/2005/8/layout/matrix1"/>
    <dgm:cxn modelId="{966A0B0E-BC07-C64B-ADBD-D5A6782D0C84}" type="presParOf" srcId="{BD7355C6-79CB-8F40-8818-F6A149454ABA}" destId="{2408BB8B-EF6C-FE44-9880-53A76AAD1816}" srcOrd="6" destOrd="0" presId="urn:microsoft.com/office/officeart/2005/8/layout/matrix1"/>
    <dgm:cxn modelId="{6F84C3AF-FEDC-8842-81E9-004D65D6AADA}" type="presParOf" srcId="{BD7355C6-79CB-8F40-8818-F6A149454ABA}" destId="{0F2D3B7E-5542-184F-9BB0-EBA15147014D}" srcOrd="7" destOrd="0" presId="urn:microsoft.com/office/officeart/2005/8/layout/matrix1"/>
    <dgm:cxn modelId="{303192FF-5096-DF4A-B9E2-A92722E7234F}" type="presParOf" srcId="{6E3020A2-0459-5040-9A74-6B9D37CE377D}" destId="{06EF5063-D191-4445-89F1-4DF86F2CAC9A}"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BF48D-7293-4BEE-97CD-79C69D1EA275}">
      <dsp:nvSpPr>
        <dsp:cNvPr id="0" name=""/>
        <dsp:cNvSpPr/>
      </dsp:nvSpPr>
      <dsp:spPr>
        <a:xfrm>
          <a:off x="2549" y="0"/>
          <a:ext cx="8321071" cy="1990760"/>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0" kern="1200" dirty="0">
              <a:solidFill>
                <a:schemeClr val="tx1"/>
              </a:solidFill>
            </a:rPr>
            <a:t>Domain: </a:t>
          </a:r>
        </a:p>
        <a:p>
          <a:pPr marL="0" lvl="0" indent="0" algn="l" defTabSz="1955800">
            <a:lnSpc>
              <a:spcPct val="90000"/>
            </a:lnSpc>
            <a:spcBef>
              <a:spcPct val="0"/>
            </a:spcBef>
            <a:spcAft>
              <a:spcPct val="35000"/>
            </a:spcAft>
            <a:buNone/>
          </a:pPr>
          <a:r>
            <a:rPr lang="en-US" sz="5400" b="1" kern="1200" dirty="0">
              <a:solidFill>
                <a:schemeClr val="tx1"/>
              </a:solidFill>
            </a:rPr>
            <a:t>History-Social Science</a:t>
          </a:r>
        </a:p>
      </dsp:txBody>
      <dsp:txXfrm>
        <a:off x="60856" y="58307"/>
        <a:ext cx="8204457" cy="1874146"/>
      </dsp:txXfrm>
    </dsp:sp>
    <dsp:sp modelId="{37739391-0FC3-43F3-99E5-2DC1B4A061BC}">
      <dsp:nvSpPr>
        <dsp:cNvPr id="0" name=""/>
        <dsp:cNvSpPr/>
      </dsp:nvSpPr>
      <dsp:spPr>
        <a:xfrm>
          <a:off x="12386" y="2069363"/>
          <a:ext cx="8304827" cy="2040788"/>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kern="1200" dirty="0">
              <a:ln/>
              <a:solidFill>
                <a:schemeClr val="tx1"/>
              </a:solidFill>
            </a:rPr>
            <a:t>Strand: </a:t>
          </a:r>
        </a:p>
        <a:p>
          <a:pPr marL="0" lvl="0" indent="0" algn="l" defTabSz="1778000">
            <a:lnSpc>
              <a:spcPct val="90000"/>
            </a:lnSpc>
            <a:spcBef>
              <a:spcPct val="0"/>
            </a:spcBef>
            <a:spcAft>
              <a:spcPct val="35000"/>
            </a:spcAft>
            <a:buNone/>
          </a:pPr>
          <a:r>
            <a:rPr lang="en-US" sz="4000" b="1" kern="1200" dirty="0">
              <a:ln/>
              <a:solidFill>
                <a:schemeClr val="tx1"/>
              </a:solidFill>
            </a:rPr>
            <a:t>Becoming a Preschool [TK] Community Member (Civics)</a:t>
          </a:r>
        </a:p>
      </dsp:txBody>
      <dsp:txXfrm>
        <a:off x="72159" y="2129136"/>
        <a:ext cx="8185281" cy="1921242"/>
      </dsp:txXfrm>
    </dsp:sp>
    <dsp:sp modelId="{F785FD4E-4525-4DF6-BD35-5C26F95C6818}">
      <dsp:nvSpPr>
        <dsp:cNvPr id="0" name=""/>
        <dsp:cNvSpPr/>
      </dsp:nvSpPr>
      <dsp:spPr>
        <a:xfrm>
          <a:off x="9396" y="4296154"/>
          <a:ext cx="1993688" cy="1674287"/>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rPr>
            <a:t>Substrand</a:t>
          </a:r>
          <a:r>
            <a:rPr lang="en-US" sz="2000" b="1" kern="1200" dirty="0">
              <a:solidFill>
                <a:schemeClr val="tx1"/>
              </a:solidFill>
            </a:rPr>
            <a:t>:</a:t>
          </a:r>
        </a:p>
        <a:p>
          <a:pPr marL="0" lvl="0" indent="0" algn="ctr" defTabSz="889000">
            <a:lnSpc>
              <a:spcPct val="90000"/>
            </a:lnSpc>
            <a:spcBef>
              <a:spcPct val="0"/>
            </a:spcBef>
            <a:spcAft>
              <a:spcPct val="35000"/>
            </a:spcAft>
            <a:buNone/>
          </a:pPr>
          <a:r>
            <a:rPr lang="en-US" sz="2000" b="0" kern="1200" dirty="0">
              <a:solidFill>
                <a:schemeClr val="tx1"/>
              </a:solidFill>
            </a:rPr>
            <a:t> Skills for Democratic Participation</a:t>
          </a:r>
        </a:p>
      </dsp:txBody>
      <dsp:txXfrm>
        <a:off x="58434" y="4345192"/>
        <a:ext cx="1895612" cy="1576211"/>
      </dsp:txXfrm>
    </dsp:sp>
    <dsp:sp modelId="{51D2900B-4AD8-4D47-A27D-C4F3BF66BD4C}">
      <dsp:nvSpPr>
        <dsp:cNvPr id="0" name=""/>
        <dsp:cNvSpPr/>
      </dsp:nvSpPr>
      <dsp:spPr>
        <a:xfrm>
          <a:off x="2105700" y="4299475"/>
          <a:ext cx="2072558" cy="1674287"/>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rPr>
            <a:t>Substrand</a:t>
          </a:r>
          <a:r>
            <a:rPr lang="en-US" sz="2000" b="1" kern="1200" dirty="0">
              <a:solidFill>
                <a:schemeClr val="tx1"/>
              </a:solidFill>
            </a:rPr>
            <a:t>:</a:t>
          </a:r>
        </a:p>
        <a:p>
          <a:pPr marL="0" lvl="0" indent="0" algn="ctr" defTabSz="889000">
            <a:lnSpc>
              <a:spcPct val="90000"/>
            </a:lnSpc>
            <a:spcBef>
              <a:spcPct val="0"/>
            </a:spcBef>
            <a:spcAft>
              <a:spcPct val="35000"/>
            </a:spcAft>
            <a:buNone/>
          </a:pPr>
          <a:r>
            <a:rPr lang="en-US" sz="2000" b="1" kern="1200" dirty="0">
              <a:solidFill>
                <a:schemeClr val="tx1"/>
              </a:solidFill>
            </a:rPr>
            <a:t> </a:t>
          </a:r>
          <a:r>
            <a:rPr lang="en-US" sz="2000" b="0" kern="1200" dirty="0">
              <a:solidFill>
                <a:schemeClr val="tx1"/>
              </a:solidFill>
            </a:rPr>
            <a:t>Responsible Conduct</a:t>
          </a:r>
        </a:p>
      </dsp:txBody>
      <dsp:txXfrm>
        <a:off x="2154738" y="4348513"/>
        <a:ext cx="1974482" cy="1576211"/>
      </dsp:txXfrm>
    </dsp:sp>
    <dsp:sp modelId="{FDE17D78-052C-47CC-ACEA-46F5C687E048}">
      <dsp:nvSpPr>
        <dsp:cNvPr id="0" name=""/>
        <dsp:cNvSpPr/>
      </dsp:nvSpPr>
      <dsp:spPr>
        <a:xfrm>
          <a:off x="4243113" y="4296154"/>
          <a:ext cx="1993688" cy="1674287"/>
        </a:xfrm>
        <a:prstGeom prst="roundRect">
          <a:avLst>
            <a:gd name="adj" fmla="val 10000"/>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rPr>
            <a:t>Substrand</a:t>
          </a:r>
          <a:r>
            <a:rPr lang="en-US" sz="2000" b="1" kern="1200" dirty="0">
              <a:solidFill>
                <a:schemeClr val="tx1"/>
              </a:solidFill>
            </a:rPr>
            <a:t>:</a:t>
          </a:r>
        </a:p>
        <a:p>
          <a:pPr marL="0" lvl="0" indent="0" algn="ctr" defTabSz="889000">
            <a:lnSpc>
              <a:spcPct val="90000"/>
            </a:lnSpc>
            <a:spcBef>
              <a:spcPct val="0"/>
            </a:spcBef>
            <a:spcAft>
              <a:spcPct val="35000"/>
            </a:spcAft>
            <a:buNone/>
          </a:pPr>
          <a:r>
            <a:rPr lang="en-US" sz="2000" b="1" kern="1200" dirty="0">
              <a:solidFill>
                <a:schemeClr val="tx1"/>
              </a:solidFill>
            </a:rPr>
            <a:t> </a:t>
          </a:r>
          <a:r>
            <a:rPr lang="en-US" sz="2000" b="0" kern="1200" dirty="0">
              <a:solidFill>
                <a:schemeClr val="tx1"/>
              </a:solidFill>
            </a:rPr>
            <a:t>Fairness and Respect for Other People</a:t>
          </a:r>
        </a:p>
      </dsp:txBody>
      <dsp:txXfrm>
        <a:off x="4292151" y="4345192"/>
        <a:ext cx="1895612" cy="1576211"/>
      </dsp:txXfrm>
    </dsp:sp>
    <dsp:sp modelId="{1ADF242F-40A4-474D-A057-00DA774B0C73}">
      <dsp:nvSpPr>
        <dsp:cNvPr id="0" name=""/>
        <dsp:cNvSpPr/>
      </dsp:nvSpPr>
      <dsp:spPr>
        <a:xfrm>
          <a:off x="6283174" y="4299475"/>
          <a:ext cx="1993688" cy="1674287"/>
        </a:xfrm>
        <a:prstGeom prst="roundRect">
          <a:avLst>
            <a:gd name="adj" fmla="val 10000"/>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rPr>
            <a:t>Substrand</a:t>
          </a:r>
          <a:r>
            <a:rPr lang="en-US" sz="2000" b="1" kern="1200" dirty="0">
              <a:solidFill>
                <a:schemeClr val="tx1"/>
              </a:solidFill>
            </a:rPr>
            <a:t>:</a:t>
          </a:r>
        </a:p>
        <a:p>
          <a:pPr marL="0" lvl="0" indent="0" algn="ctr" defTabSz="889000">
            <a:lnSpc>
              <a:spcPct val="90000"/>
            </a:lnSpc>
            <a:spcBef>
              <a:spcPct val="0"/>
            </a:spcBef>
            <a:spcAft>
              <a:spcPct val="35000"/>
            </a:spcAft>
            <a:buNone/>
          </a:pPr>
          <a:r>
            <a:rPr lang="en-US" sz="2000" b="1" kern="1200" dirty="0">
              <a:solidFill>
                <a:schemeClr val="tx1"/>
              </a:solidFill>
            </a:rPr>
            <a:t> </a:t>
          </a:r>
          <a:r>
            <a:rPr lang="en-US" sz="2000" b="0" kern="1200" dirty="0">
              <a:solidFill>
                <a:schemeClr val="tx1"/>
              </a:solidFill>
            </a:rPr>
            <a:t>Conflict Resolution</a:t>
          </a:r>
        </a:p>
      </dsp:txBody>
      <dsp:txXfrm>
        <a:off x="6332212" y="4348513"/>
        <a:ext cx="1895612" cy="15762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1D328-8C41-564A-8272-1AA5BEF5EC02}">
      <dsp:nvSpPr>
        <dsp:cNvPr id="0" name=""/>
        <dsp:cNvSpPr/>
      </dsp:nvSpPr>
      <dsp:spPr>
        <a:xfrm rot="16200000">
          <a:off x="874315" y="-874315"/>
          <a:ext cx="2366169" cy="4114800"/>
        </a:xfrm>
        <a:prstGeom prst="round1Rect">
          <a:avLst/>
        </a:prstGeom>
        <a:solidFill>
          <a:srgbClr val="ED1B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112713" lvl="0" indent="0" algn="l" defTabSz="1244600">
            <a:lnSpc>
              <a:spcPct val="90000"/>
            </a:lnSpc>
            <a:spcBef>
              <a:spcPct val="0"/>
            </a:spcBef>
            <a:spcAft>
              <a:spcPct val="35000"/>
            </a:spcAft>
            <a:buNone/>
          </a:pPr>
          <a:endParaRPr lang="en-US" sz="2800" b="1" kern="1200" dirty="0">
            <a:effectLst>
              <a:outerShdw blurRad="38100" dist="38100" dir="2700000" algn="tl">
                <a:srgbClr val="000000">
                  <a:alpha val="43137"/>
                </a:srgbClr>
              </a:outerShdw>
            </a:effectLst>
          </a:endParaRPr>
        </a:p>
        <a:p>
          <a:pPr marL="112713" lvl="0" indent="0" algn="l"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Skills for Democratic Participation               </a:t>
          </a:r>
          <a:r>
            <a:rPr lang="nl-NL" sz="2800" b="1" kern="1200" dirty="0">
              <a:effectLst>
                <a:outerShdw blurRad="38100" dist="38100" dir="2700000" algn="tl">
                  <a:srgbClr val="000000">
                    <a:alpha val="43137"/>
                  </a:srgbClr>
                </a:outerShdw>
              </a:effectLst>
            </a:rPr>
            <a:t>(p. 26)</a:t>
          </a:r>
          <a:endParaRPr lang="en-US" sz="2800" b="1" kern="1200" dirty="0">
            <a:effectLst>
              <a:outerShdw blurRad="38100" dist="38100" dir="2700000" algn="tl">
                <a:srgbClr val="000000">
                  <a:alpha val="43137"/>
                </a:srgbClr>
              </a:outerShdw>
            </a:effectLst>
          </a:endParaRPr>
        </a:p>
        <a:p>
          <a:pPr marL="112713" lvl="0" indent="0" algn="l" defTabSz="1244600">
            <a:lnSpc>
              <a:spcPct val="90000"/>
            </a:lnSpc>
            <a:spcBef>
              <a:spcPct val="0"/>
            </a:spcBef>
            <a:spcAft>
              <a:spcPct val="35000"/>
            </a:spcAft>
            <a:buNone/>
          </a:pPr>
          <a:endParaRPr lang="en-US" sz="2800" b="1" kern="1200" dirty="0">
            <a:effectLst>
              <a:outerShdw blurRad="38100" dist="38100" dir="2700000" algn="tl">
                <a:srgbClr val="000000">
                  <a:alpha val="43137"/>
                </a:srgbClr>
              </a:outerShdw>
            </a:effectLst>
          </a:endParaRPr>
        </a:p>
      </dsp:txBody>
      <dsp:txXfrm rot="5400000">
        <a:off x="-1" y="1"/>
        <a:ext cx="4114800" cy="1774626"/>
      </dsp:txXfrm>
    </dsp:sp>
    <dsp:sp modelId="{7A77ECB2-597B-D34C-9DB0-665560A361EB}">
      <dsp:nvSpPr>
        <dsp:cNvPr id="0" name=""/>
        <dsp:cNvSpPr/>
      </dsp:nvSpPr>
      <dsp:spPr>
        <a:xfrm>
          <a:off x="4114800" y="0"/>
          <a:ext cx="4114800" cy="2366169"/>
        </a:xfrm>
        <a:prstGeom prst="round1Rect">
          <a:avLst/>
        </a:prstGeom>
        <a:solidFill>
          <a:srgbClr val="F2586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2116138" lvl="0" indent="-625475" algn="r" defTabSz="1244600">
            <a:lnSpc>
              <a:spcPct val="90000"/>
            </a:lnSpc>
            <a:spcBef>
              <a:spcPct val="0"/>
            </a:spcBef>
            <a:spcAft>
              <a:spcPct val="35000"/>
            </a:spcAft>
            <a:buNone/>
            <a:tabLst>
              <a:tab pos="3544888" algn="l"/>
            </a:tabLst>
          </a:pPr>
          <a:r>
            <a:rPr lang="en-US" sz="2800" b="1" kern="1200" dirty="0">
              <a:effectLst>
                <a:outerShdw blurRad="38100" dist="38100" dir="2700000" algn="tl">
                  <a:srgbClr val="000000">
                    <a:alpha val="43137"/>
                  </a:srgbClr>
                </a:outerShdw>
              </a:effectLst>
            </a:rPr>
            <a:t>Responsible </a:t>
          </a:r>
          <a:br>
            <a:rPr lang="en-US" sz="2800" b="1" kern="1200" dirty="0">
              <a:effectLst>
                <a:outerShdw blurRad="38100" dist="38100" dir="2700000" algn="tl">
                  <a:srgbClr val="000000">
                    <a:alpha val="43137"/>
                  </a:srgbClr>
                </a:outerShdw>
              </a:effectLst>
            </a:rPr>
          </a:br>
          <a:r>
            <a:rPr lang="en-US" sz="2800" b="1" kern="1200" dirty="0">
              <a:effectLst>
                <a:outerShdw blurRad="38100" dist="38100" dir="2700000" algn="tl">
                  <a:srgbClr val="000000">
                    <a:alpha val="43137"/>
                  </a:srgbClr>
                </a:outerShdw>
              </a:effectLst>
            </a:rPr>
            <a:t>Conduct (p. 27)</a:t>
          </a:r>
        </a:p>
      </dsp:txBody>
      <dsp:txXfrm>
        <a:off x="4114800" y="0"/>
        <a:ext cx="4114800" cy="1774626"/>
      </dsp:txXfrm>
    </dsp:sp>
    <dsp:sp modelId="{7153993A-FF56-3A42-9295-770BD5F3B634}">
      <dsp:nvSpPr>
        <dsp:cNvPr id="0" name=""/>
        <dsp:cNvSpPr/>
      </dsp:nvSpPr>
      <dsp:spPr>
        <a:xfrm rot="10800000">
          <a:off x="0" y="2366169"/>
          <a:ext cx="4114800" cy="2366169"/>
        </a:xfrm>
        <a:prstGeom prst="round1Rect">
          <a:avLst/>
        </a:prstGeom>
        <a:solidFill>
          <a:srgbClr val="F57F8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112713" lvl="0" indent="0" algn="l"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Fairness and Respect for Other People (p. 28)</a:t>
          </a:r>
        </a:p>
      </dsp:txBody>
      <dsp:txXfrm rot="10800000">
        <a:off x="0" y="2957711"/>
        <a:ext cx="4114800" cy="1774626"/>
      </dsp:txXfrm>
    </dsp:sp>
    <dsp:sp modelId="{2408BB8B-EF6C-FE44-9880-53A76AAD1816}">
      <dsp:nvSpPr>
        <dsp:cNvPr id="0" name=""/>
        <dsp:cNvSpPr/>
      </dsp:nvSpPr>
      <dsp:spPr>
        <a:xfrm rot="5400000">
          <a:off x="4989115" y="1491853"/>
          <a:ext cx="2366169" cy="4114800"/>
        </a:xfrm>
        <a:prstGeom prst="round1Rect">
          <a:avLst/>
        </a:prstGeom>
        <a:solidFill>
          <a:srgbClr val="F79F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1766888" lvl="0" indent="461963" algn="r" defTabSz="1244600">
            <a:lnSpc>
              <a:spcPct val="90000"/>
            </a:lnSpc>
            <a:spcBef>
              <a:spcPct val="0"/>
            </a:spcBef>
            <a:spcAft>
              <a:spcPct val="35000"/>
            </a:spcAft>
            <a:buNone/>
          </a:pPr>
          <a:r>
            <a:rPr lang="en-US" sz="2800" b="1" kern="1200" dirty="0">
              <a:effectLst>
                <a:outerShdw blurRad="38100" dist="38100" dir="2700000" algn="tl">
                  <a:srgbClr val="000000">
                    <a:alpha val="43137"/>
                  </a:srgbClr>
                </a:outerShdw>
              </a:effectLst>
            </a:rPr>
            <a:t>Conflict       Resolution (p. 29)</a:t>
          </a:r>
        </a:p>
      </dsp:txBody>
      <dsp:txXfrm rot="-5400000">
        <a:off x="4114799" y="2957711"/>
        <a:ext cx="4114800" cy="1774626"/>
      </dsp:txXfrm>
    </dsp:sp>
    <dsp:sp modelId="{06EF5063-D191-4445-89F1-4DF86F2CAC9A}">
      <dsp:nvSpPr>
        <dsp:cNvPr id="0" name=""/>
        <dsp:cNvSpPr/>
      </dsp:nvSpPr>
      <dsp:spPr>
        <a:xfrm>
          <a:off x="1421708" y="1694313"/>
          <a:ext cx="5386182" cy="1343711"/>
        </a:xfrm>
        <a:prstGeom prst="roundRect">
          <a:avLst/>
        </a:prstGeom>
        <a:solidFill>
          <a:srgbClr val="FDE9E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Becoming a Preschool [TK] Community Member</a:t>
          </a:r>
        </a:p>
      </dsp:txBody>
      <dsp:txXfrm>
        <a:off x="1487303" y="1759908"/>
        <a:ext cx="5254992" cy="121252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1" charset="0"/>
                <a:ea typeface="Arial" pitchFamily="-1" charset="0"/>
                <a:cs typeface="Arial" pitchFamily="-1" charset="0"/>
              </a:defRPr>
            </a:lvl1pPr>
          </a:lstStyle>
          <a:p>
            <a:pPr>
              <a:defRPr/>
            </a:pPr>
            <a:fld id="{46A395FD-F4E6-4BE8-A59E-D2E18F386251}" type="datetime1">
              <a:rPr lang="en-US"/>
              <a:pPr>
                <a:defRPr/>
              </a:pPr>
              <a:t>3/16/2017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9CCF563-CEDD-4151-88AF-58C88E8BE953}" type="slidenum">
              <a:rPr lang="en-US" altLang="en-US"/>
              <a:pPr>
                <a:defRPr/>
              </a:pPr>
              <a:t>‹#›</a:t>
            </a:fld>
            <a:endParaRPr lang="en-US" altLang="en-US"/>
          </a:p>
        </p:txBody>
      </p:sp>
    </p:spTree>
    <p:extLst>
      <p:ext uri="{BB962C8B-B14F-4D97-AF65-F5344CB8AC3E}">
        <p14:creationId xmlns:p14="http://schemas.microsoft.com/office/powerpoint/2010/main" val="35259996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1" charset="0"/>
                <a:ea typeface="Arial" pitchFamily="-1" charset="0"/>
                <a:cs typeface="Arial" pitchFamily="-1" charset="0"/>
              </a:defRPr>
            </a:lvl1pPr>
          </a:lstStyle>
          <a:p>
            <a:pPr>
              <a:defRPr/>
            </a:pPr>
            <a:fld id="{B712DA4A-F5AB-4D21-885D-6B7F9FAE7EC8}" type="datetime1">
              <a:rPr lang="en-US"/>
              <a:pPr>
                <a:defRPr/>
              </a:pPr>
              <a:t>3/16/2017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50966B6-A9F7-4E78-BB4D-0104811ED0D9}" type="slidenum">
              <a:rPr lang="en-US" altLang="en-US"/>
              <a:pPr>
                <a:defRPr/>
              </a:pPr>
              <a:t>‹#›</a:t>
            </a:fld>
            <a:endParaRPr lang="en-US" altLang="en-US"/>
          </a:p>
        </p:txBody>
      </p:sp>
    </p:spTree>
    <p:extLst>
      <p:ext uri="{BB962C8B-B14F-4D97-AF65-F5344CB8AC3E}">
        <p14:creationId xmlns:p14="http://schemas.microsoft.com/office/powerpoint/2010/main" val="30954122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1pPr>
    <a:lvl2pPr marL="4572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2pPr>
    <a:lvl3pPr marL="9144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3pPr>
    <a:lvl4pPr marL="13716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4pPr>
    <a:lvl5pPr marL="1828800" algn="l" defTabSz="457200"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Arial"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naeyc.org/tyc/article/8_ways_to_encourage_laughter"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csefel.vanderbilt.edu/documents/booklist.pdf"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csefel.vanderbilt.edu/resources/strategies.html"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ts val="0"/>
              </a:spcBef>
            </a:pPr>
            <a:r>
              <a:rPr lang="en-US" altLang="en-US" b="1" dirty="0">
                <a:latin typeface="Arial" charset="0"/>
                <a:ea typeface="ＭＳ Ｐゴシック" charset="-128"/>
                <a:cs typeface="Arial" charset="0"/>
              </a:rPr>
              <a:t>Presenter Remarks: </a:t>
            </a:r>
            <a:endParaRPr lang="en-US" altLang="en-US" dirty="0">
              <a:latin typeface="Arial" charset="0"/>
              <a:ea typeface="ＭＳ Ｐゴシック" charset="-128"/>
              <a:cs typeface="Arial" charset="0"/>
            </a:endParaRPr>
          </a:p>
          <a:p>
            <a:pPr eaLnBrk="1" hangingPunct="1">
              <a:spcBef>
                <a:spcPts val="0"/>
              </a:spcBef>
            </a:pPr>
            <a:r>
              <a:rPr lang="en-US" altLang="en-US" dirty="0"/>
              <a:t>Welcome to </a:t>
            </a:r>
            <a:r>
              <a:rPr lang="en-US" altLang="en-US" dirty="0">
                <a:cs typeface="Arial" panose="020B0604020202020204" pitchFamily="34" charset="0"/>
              </a:rPr>
              <a:t>History-Social Science in Transitional Kindergarten: Becoming a Community Member (Civics)</a:t>
            </a:r>
            <a:r>
              <a:rPr lang="en-US" altLang="en-US" dirty="0"/>
              <a:t>—a presentation focusing on the </a:t>
            </a:r>
            <a:r>
              <a:rPr lang="en-US" altLang="en-US" i="1" dirty="0"/>
              <a:t>California Preschool Learning Foundations </a:t>
            </a:r>
            <a:r>
              <a:rPr lang="en-US" altLang="en-US" dirty="0"/>
              <a:t>(Preschool Learning Foundations or PLF), the </a:t>
            </a:r>
            <a:r>
              <a:rPr lang="en-US" altLang="en-US" i="1" dirty="0"/>
              <a:t>California Preschool Curriculum Framework </a:t>
            </a:r>
            <a:r>
              <a:rPr lang="en-US" altLang="en-US" dirty="0"/>
              <a:t>(Preschool Curriculum Framework or PCF), and other California Department of Education (CDE) resources in support of the History-Social Science domain.</a:t>
            </a:r>
          </a:p>
          <a:p>
            <a:pPr eaLnBrk="1" hangingPunct="1">
              <a:spcBef>
                <a:spcPts val="0"/>
              </a:spcBef>
            </a:pPr>
            <a:endParaRPr lang="en-US" altLang="en-US" dirty="0"/>
          </a:p>
          <a:p>
            <a:pPr>
              <a:spcBef>
                <a:spcPts val="0"/>
              </a:spcBef>
            </a:pPr>
            <a:r>
              <a:rPr lang="en-US" altLang="en-US" dirty="0"/>
              <a:t>This professional learning session is specifically designed to provide TK teachers with exposure to CDE resources that support TK curriculum planning of developmentally appropriate strategies. Classroom environment design recommendations are included to support the content area of civics. </a:t>
            </a:r>
            <a:endParaRPr lang="en-US" dirty="0"/>
          </a:p>
          <a:p>
            <a:pPr>
              <a:spcBef>
                <a:spcPts val="0"/>
              </a:spcBef>
            </a:pPr>
            <a:endParaRPr lang="en-US" altLang="en-US" dirty="0">
              <a:latin typeface="Arial" charset="0"/>
              <a:ea typeface="ＭＳ Ｐゴシック" charset="-128"/>
              <a:cs typeface="Arial" charset="0"/>
            </a:endParaRPr>
          </a:p>
        </p:txBody>
      </p:sp>
      <p:sp>
        <p:nvSpPr>
          <p:cNvPr id="4" name="Slide Number Placeholder 3"/>
          <p:cNvSpPr>
            <a:spLocks noGrp="1"/>
          </p:cNvSpPr>
          <p:nvPr>
            <p:ph type="sldNum" sz="quarter" idx="10"/>
          </p:nvPr>
        </p:nvSpPr>
        <p:spPr/>
        <p:txBody>
          <a:bodyPr/>
          <a:lstStyle/>
          <a:p>
            <a:fld id="{F76CAE68-6BBD-164B-BE97-97E5EA682EC6}" type="slidenum">
              <a:rPr lang="en-US" smtClean="0"/>
              <a:t>1</a:t>
            </a:fld>
            <a:endParaRPr lang="en-US"/>
          </a:p>
        </p:txBody>
      </p:sp>
    </p:spTree>
    <p:extLst>
      <p:ext uri="{BB962C8B-B14F-4D97-AF65-F5344CB8AC3E}">
        <p14:creationId xmlns:p14="http://schemas.microsoft.com/office/powerpoint/2010/main" val="1984077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ea typeface="ＭＳ Ｐゴシック" pitchFamily="-110" charset="-128"/>
                <a:cs typeface="ＭＳ Ｐゴシック" pitchFamily="-110" charset="-128"/>
              </a:rPr>
              <a:t>Presenter Remarks: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a typeface="ＭＳ Ｐゴシック" pitchFamily="-110" charset="-128"/>
                <a:cs typeface="ＭＳ Ｐゴシック" pitchFamily="-110" charset="-128"/>
              </a:rPr>
              <a:t>What is history-social</a:t>
            </a:r>
            <a:r>
              <a:rPr lang="en-US" sz="1200" baseline="0" dirty="0">
                <a:ea typeface="ＭＳ Ｐゴシック" pitchFamily="-110" charset="-128"/>
                <a:cs typeface="ＭＳ Ｐゴシック" pitchFamily="-110" charset="-128"/>
              </a:rPr>
              <a:t> science?  “</a:t>
            </a:r>
            <a:r>
              <a:rPr lang="en-US" sz="1200" dirty="0">
                <a:ea typeface="ＭＳ Ｐゴシック" pitchFamily="-110" charset="-128"/>
                <a:cs typeface="ＭＳ Ｐゴシック" pitchFamily="-110" charset="-128"/>
              </a:rPr>
              <a:t>Social science is a branch of learning that pertains to how people live together in the social world” (PLF, Vol. 3, p. 1).</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ea typeface="ＭＳ Ｐゴシック" pitchFamily="-110" charset="-128"/>
              <a:cs typeface="ＭＳ Ｐゴシック" pitchFamily="-110"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a typeface="ＭＳ Ｐゴシック" pitchFamily="-110" charset="-128"/>
                <a:cs typeface="ＭＳ Ｐゴシック" pitchFamily="-110" charset="-128"/>
              </a:rPr>
              <a:t>At first glance, what do you notice going on in this picture that relates to history-social science (relationships, community, joint learning, sense of belonging, etc.)?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ea typeface="ＭＳ Ｐゴシック" pitchFamily="-110" charset="-128"/>
              <a:cs typeface="ＭＳ Ｐゴシック" pitchFamily="-110"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a typeface="ＭＳ Ｐゴシック" pitchFamily="-110" charset="-128"/>
                <a:cs typeface="ＭＳ Ｐゴシック" pitchFamily="-110" charset="-128"/>
              </a:rPr>
              <a:t>The children are talking</a:t>
            </a:r>
            <a:r>
              <a:rPr lang="en-US" sz="1200" baseline="0" dirty="0">
                <a:ea typeface="ＭＳ Ｐゴシック" pitchFamily="-110" charset="-128"/>
                <a:cs typeface="ＭＳ Ｐゴシック" pitchFamily="-110" charset="-128"/>
              </a:rPr>
              <a:t>, exploring, and learning together. This is a great opportunity for interactions to happen and for community building to take place.</a:t>
            </a:r>
            <a:endParaRPr lang="en-US" sz="1200" dirty="0">
              <a:ea typeface="ＭＳ Ｐゴシック" pitchFamily="-110" charset="-128"/>
              <a:cs typeface="ＭＳ Ｐゴシック" pitchFamily="-110" charset="-128"/>
            </a:endParaRPr>
          </a:p>
          <a:p>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10</a:t>
            </a:fld>
            <a:endParaRPr lang="en-US"/>
          </a:p>
        </p:txBody>
      </p:sp>
    </p:spTree>
    <p:extLst>
      <p:ext uri="{BB962C8B-B14F-4D97-AF65-F5344CB8AC3E}">
        <p14:creationId xmlns:p14="http://schemas.microsoft.com/office/powerpoint/2010/main" val="4163957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spcBef>
                <a:spcPts val="0"/>
              </a:spcBef>
              <a:spcAft>
                <a:spcPts val="0"/>
              </a:spcAft>
              <a:buClrTx/>
              <a:buSzTx/>
              <a:buFontTx/>
              <a:buNone/>
              <a:tabLst/>
              <a:defRPr/>
            </a:pPr>
            <a:r>
              <a:rPr lang="en-US" sz="1200" b="1" dirty="0">
                <a:ea typeface="ＭＳ Ｐゴシック" pitchFamily="-110" charset="-128"/>
                <a:cs typeface="ＭＳ Ｐゴシック" pitchFamily="-110" charset="-128"/>
              </a:rPr>
              <a:t>Presenter Remarks:</a:t>
            </a:r>
          </a:p>
          <a:p>
            <a:pPr>
              <a:spcBef>
                <a:spcPts val="0"/>
              </a:spcBef>
              <a:spcAft>
                <a:spcPts val="0"/>
              </a:spcAft>
              <a:buNone/>
            </a:pPr>
            <a:r>
              <a:rPr lang="en-US" b="0" dirty="0"/>
              <a:t>Answer</a:t>
            </a:r>
            <a:r>
              <a:rPr lang="en-US" b="0" baseline="0" dirty="0"/>
              <a:t> the question on the screen with your tablemates. (What does it mean to become a community member?)</a:t>
            </a:r>
            <a:endParaRPr lang="en-US" b="0" dirty="0"/>
          </a:p>
          <a:p>
            <a:pPr>
              <a:spcBef>
                <a:spcPts val="0"/>
              </a:spcBef>
              <a:spcAft>
                <a:spcPts val="0"/>
              </a:spcAft>
              <a:buNone/>
            </a:pPr>
            <a:endParaRPr lang="en-US" b="0" dirty="0"/>
          </a:p>
          <a:p>
            <a:pPr>
              <a:spcBef>
                <a:spcPts val="0"/>
              </a:spcBef>
              <a:spcAft>
                <a:spcPts val="0"/>
              </a:spcAft>
              <a:buNone/>
            </a:pPr>
            <a:r>
              <a:rPr lang="en-US" sz="1200" b="0" dirty="0"/>
              <a:t>“An early childhood program is a wonderful setting for learning how to get along with others and for understanding and respecting differences between people.  It is also and important setting for learning about oneself as a responsible member of the group.  In an early childhood setting, young children are enlisted into responsible citizenship for the first time outside of the family, encouraged to think of themselves as sharing responsibility for keeping the room orderly, cooperating with teachers and peers, knowing what to do during group routines (e.g., circle time), cleaning up after group activities, participating in group decisions, supporting and complying with the rules of the learning community, and acting as citizens...” (PCF, Vol. 3, p. 69). </a:t>
            </a:r>
            <a:endParaRPr lang="en-US" dirty="0"/>
          </a:p>
          <a:p>
            <a:pPr>
              <a:spcBef>
                <a:spcPts val="0"/>
              </a:spcBef>
              <a:spcAft>
                <a:spcPts val="0"/>
              </a:spcAft>
              <a:buNone/>
            </a:pPr>
            <a:endParaRPr lang="en-US" dirty="0"/>
          </a:p>
          <a:p>
            <a:pPr>
              <a:spcBef>
                <a:spcPts val="0"/>
              </a:spcBef>
              <a:spcAft>
                <a:spcPts val="0"/>
              </a:spcAft>
              <a:buNone/>
            </a:pPr>
            <a:r>
              <a:rPr lang="en-US" dirty="0"/>
              <a:t>Let’s take</a:t>
            </a:r>
            <a:r>
              <a:rPr lang="en-US" baseline="0" dirty="0"/>
              <a:t> a look at our first resource, the Preschool Learning Foundations, to see the organization of this topic.</a:t>
            </a:r>
            <a:br>
              <a:rPr lang="en-US" dirty="0"/>
            </a:b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11</a:t>
            </a:fld>
            <a:endParaRPr lang="en-US"/>
          </a:p>
        </p:txBody>
      </p:sp>
    </p:spTree>
    <p:extLst>
      <p:ext uri="{BB962C8B-B14F-4D97-AF65-F5344CB8AC3E}">
        <p14:creationId xmlns:p14="http://schemas.microsoft.com/office/powerpoint/2010/main" val="361862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4" name="Notes Placeholder 2"/>
          <p:cNvSpPr>
            <a:spLocks noGrp="1"/>
          </p:cNvSpPr>
          <p:nvPr>
            <p:ph type="body" idx="1"/>
          </p:nvPr>
        </p:nvSpPr>
        <p:spPr bwMode="auto">
          <a:xfrm>
            <a:off x="685800" y="4343399"/>
            <a:ext cx="5486400" cy="43418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indent="0" algn="l" defTabSz="457200" rtl="0" eaLnBrk="1" fontAlgn="auto" latinLnBrk="0" hangingPunct="1">
              <a:spcBef>
                <a:spcPts val="0"/>
              </a:spcBef>
              <a:spcAft>
                <a:spcPts val="0"/>
              </a:spcAft>
              <a:buClrTx/>
              <a:buSzTx/>
              <a:buFontTx/>
              <a:buNone/>
              <a:tabLst/>
              <a:defRPr/>
            </a:pPr>
            <a:r>
              <a:rPr lang="en-US" altLang="en-US" b="1" dirty="0">
                <a:latin typeface="Arial" charset="0"/>
                <a:ea typeface="ＭＳ Ｐゴシック" charset="-128"/>
                <a:cs typeface="Arial" charset="0"/>
              </a:rPr>
              <a:t>Presenter Remarks: </a:t>
            </a:r>
          </a:p>
          <a:p>
            <a:pPr eaLnBrk="1" hangingPunct="1">
              <a:spcBef>
                <a:spcPts val="0"/>
              </a:spcBef>
              <a:spcAft>
                <a:spcPts val="0"/>
              </a:spcAft>
            </a:pPr>
            <a:r>
              <a:rPr lang="en-US" altLang="en-US" dirty="0"/>
              <a:t>The purpose of the foundations is to promote a common understanding of young children’</a:t>
            </a:r>
            <a:r>
              <a:rPr lang="en-US" altLang="ja-JP" dirty="0"/>
              <a:t>s learning and to guide instructional practice. The foundations and framework are designed to work together.  While the foundations provide the background information to understand children</a:t>
            </a:r>
            <a:r>
              <a:rPr lang="en-US" altLang="en-US" dirty="0"/>
              <a:t>’</a:t>
            </a:r>
            <a:r>
              <a:rPr lang="en-US" altLang="ja-JP" dirty="0"/>
              <a:t>s developing knowledge and skills (the </a:t>
            </a:r>
            <a:r>
              <a:rPr lang="en-US" altLang="en-US" dirty="0"/>
              <a:t>“</a:t>
            </a:r>
            <a:r>
              <a:rPr lang="en-US" altLang="ja-JP" dirty="0"/>
              <a:t>what</a:t>
            </a:r>
            <a:r>
              <a:rPr lang="en-US" altLang="en-US" dirty="0"/>
              <a:t>”</a:t>
            </a:r>
            <a:r>
              <a:rPr lang="en-US" altLang="ja-JP" dirty="0"/>
              <a:t>), the curriculum framework offers guidance on how teachers and programs can support the learning and development that are described in the foundations (the </a:t>
            </a:r>
            <a:r>
              <a:rPr lang="en-US" altLang="en-US" dirty="0"/>
              <a:t>“</a:t>
            </a:r>
            <a:r>
              <a:rPr lang="en-US" altLang="ja-JP" dirty="0"/>
              <a:t>how</a:t>
            </a:r>
            <a:r>
              <a:rPr lang="en-US" altLang="en-US" dirty="0"/>
              <a:t>”</a:t>
            </a:r>
            <a:r>
              <a:rPr lang="en-US" altLang="ja-JP" dirty="0"/>
              <a:t>).</a:t>
            </a:r>
          </a:p>
          <a:p>
            <a:pPr eaLnBrk="1" hangingPunct="1">
              <a:spcBef>
                <a:spcPts val="0"/>
              </a:spcBef>
              <a:spcAft>
                <a:spcPts val="0"/>
              </a:spcAft>
              <a:buFontTx/>
              <a:buChar char="•"/>
            </a:pPr>
            <a:endParaRPr lang="en-US" altLang="en-US" dirty="0">
              <a:latin typeface="Arial" charset="0"/>
              <a:ea typeface="ＭＳ Ｐゴシック" charset="-128"/>
              <a:cs typeface="Arial" charset="0"/>
            </a:endParaRPr>
          </a:p>
          <a:p>
            <a:pPr eaLnBrk="1" hangingPunct="1">
              <a:spcBef>
                <a:spcPts val="0"/>
              </a:spcBef>
              <a:spcAft>
                <a:spcPts val="0"/>
              </a:spcAft>
            </a:pPr>
            <a:r>
              <a:rPr lang="en-US" altLang="en-US" dirty="0">
                <a:latin typeface="Arial" charset="0"/>
                <a:ea typeface="ＭＳ Ｐゴシック" charset="-128"/>
                <a:cs typeface="Arial" charset="0"/>
              </a:rPr>
              <a:t>The foundations were developed with research-based evidence and are enhanced with suggestions and examples from expert practitioners. All foundations were written by a team of researchers with expertise in the various domains. </a:t>
            </a:r>
            <a:endParaRPr lang="en-US" altLang="en-US" dirty="0">
              <a:solidFill>
                <a:srgbClr val="FF0000"/>
              </a:solidFill>
              <a:latin typeface="Arial" charset="0"/>
              <a:ea typeface="ＭＳ Ｐゴシック" charset="-128"/>
              <a:cs typeface="Arial" charset="0"/>
            </a:endParaRPr>
          </a:p>
          <a:p>
            <a:pPr eaLnBrk="1" hangingPunct="1">
              <a:spcBef>
                <a:spcPts val="0"/>
              </a:spcBef>
              <a:spcAft>
                <a:spcPts val="0"/>
              </a:spcAft>
              <a:buFont typeface="Times" charset="0"/>
              <a:buNone/>
            </a:pPr>
            <a:endParaRPr lang="en-US" dirty="0">
              <a:latin typeface="Arial" charset="0"/>
              <a:ea typeface="MS PGothic" charset="0"/>
            </a:endParaRPr>
          </a:p>
          <a:p>
            <a:pPr>
              <a:spcBef>
                <a:spcPts val="0"/>
              </a:spcBef>
              <a:spcAft>
                <a:spcPts val="0"/>
              </a:spcAft>
              <a:buFontTx/>
              <a:buNone/>
            </a:pPr>
            <a:r>
              <a:rPr lang="en-US" dirty="0"/>
              <a:t>The foundations assume that children have access to appropriate support in high-quality programs that include the following aspects:</a:t>
            </a:r>
            <a:r>
              <a:rPr lang="en-US" baseline="0" dirty="0"/>
              <a:t> </a:t>
            </a:r>
          </a:p>
          <a:p>
            <a:pPr marL="171450" indent="-171450">
              <a:spcBef>
                <a:spcPts val="0"/>
              </a:spcBef>
              <a:spcAft>
                <a:spcPts val="0"/>
              </a:spcAft>
              <a:buFont typeface="Arial" panose="020B0604020202020204" pitchFamily="34" charset="0"/>
              <a:buChar char="•"/>
            </a:pPr>
            <a:r>
              <a:rPr lang="en-US" dirty="0"/>
              <a:t>Environments and experiences that encourage active, playful exploration and experimentation</a:t>
            </a:r>
          </a:p>
          <a:p>
            <a:pPr marL="171450" indent="-171450" eaLnBrk="1" hangingPunct="1">
              <a:spcBef>
                <a:spcPts val="0"/>
              </a:spcBef>
              <a:spcAft>
                <a:spcPts val="0"/>
              </a:spcAft>
              <a:buFont typeface="Arial" panose="020B0604020202020204" pitchFamily="34" charset="0"/>
              <a:buChar char="•"/>
            </a:pPr>
            <a:r>
              <a:rPr lang="en-US" dirty="0"/>
              <a:t>Clearly defined learning centers where materials are rotated</a:t>
            </a:r>
          </a:p>
          <a:p>
            <a:pPr marL="171450" indent="-171450" eaLnBrk="1" hangingPunct="1">
              <a:spcBef>
                <a:spcPts val="0"/>
              </a:spcBef>
              <a:spcAft>
                <a:spcPts val="0"/>
              </a:spcAft>
              <a:buFont typeface="Arial" panose="020B0604020202020204" pitchFamily="34" charset="0"/>
              <a:buChar char="•"/>
            </a:pPr>
            <a:r>
              <a:rPr lang="en-US" dirty="0"/>
              <a:t>Purposeful teaching to help children gain knowledge and skills</a:t>
            </a:r>
          </a:p>
          <a:p>
            <a:pPr marL="171450" indent="-171450" eaLnBrk="1" hangingPunct="1">
              <a:spcBef>
                <a:spcPts val="0"/>
              </a:spcBef>
              <a:spcAft>
                <a:spcPts val="0"/>
              </a:spcAft>
              <a:buFont typeface="Arial" panose="020B0604020202020204" pitchFamily="34" charset="0"/>
              <a:buChar char="•"/>
            </a:pPr>
            <a:r>
              <a:rPr lang="en-US" dirty="0"/>
              <a:t>Predictable schedules and routines with large blocks of time for play and skillful integration of curriculum with an intentional focus on content</a:t>
            </a:r>
          </a:p>
          <a:p>
            <a:pPr marL="171450" indent="-171450" eaLnBrk="1" hangingPunct="1">
              <a:spcBef>
                <a:spcPts val="0"/>
              </a:spcBef>
              <a:spcAft>
                <a:spcPts val="0"/>
              </a:spcAft>
              <a:buFont typeface="Arial" panose="020B0604020202020204" pitchFamily="34" charset="0"/>
              <a:buChar char="•"/>
            </a:pPr>
            <a:r>
              <a:rPr lang="en-US" dirty="0"/>
              <a:t>Specific support for English learners with staff that have knowledge of the stages of English-language acquisition</a:t>
            </a:r>
          </a:p>
          <a:p>
            <a:pPr marL="171450" indent="-171450" eaLnBrk="1" hangingPunct="1">
              <a:spcBef>
                <a:spcPts val="0"/>
              </a:spcBef>
              <a:spcAft>
                <a:spcPts val="0"/>
              </a:spcAft>
              <a:buFont typeface="Arial" panose="020B0604020202020204" pitchFamily="34" charset="0"/>
              <a:buChar char="•"/>
            </a:pPr>
            <a:r>
              <a:rPr lang="en-US" dirty="0"/>
              <a:t>Accommodations and adaptations for children with disabilities and additional support when needed</a:t>
            </a:r>
          </a:p>
          <a:p>
            <a:pPr eaLnBrk="1" hangingPunct="1">
              <a:spcBef>
                <a:spcPts val="0"/>
              </a:spcBef>
              <a:spcAft>
                <a:spcPts val="0"/>
              </a:spcAft>
              <a:defRPr/>
            </a:pPr>
            <a:endParaRPr lang="en-US" dirty="0"/>
          </a:p>
          <a:p>
            <a:pPr eaLnBrk="1" hangingPunct="1">
              <a:spcBef>
                <a:spcPts val="0"/>
              </a:spcBef>
              <a:spcAft>
                <a:spcPts val="0"/>
              </a:spcAft>
              <a:defRPr/>
            </a:pPr>
            <a:r>
              <a:rPr lang="en-US" dirty="0"/>
              <a:t>Let’s take a closer look at one of the foundations for an example. Turn to pages 11-14 of the Preschool Learning Foundations (Volume 3) and find a page where the age levels appear.</a:t>
            </a:r>
            <a:r>
              <a:rPr lang="en-US" baseline="0" dirty="0"/>
              <a:t> T</a:t>
            </a:r>
            <a:r>
              <a:rPr lang="en-US" dirty="0"/>
              <a:t>his is an example of a foundation page. </a:t>
            </a:r>
          </a:p>
          <a:p>
            <a:pPr eaLnBrk="1" hangingPunct="1">
              <a:spcBef>
                <a:spcPts val="0"/>
              </a:spcBef>
              <a:spcAft>
                <a:spcPts val="0"/>
              </a:spcAft>
              <a:defRPr/>
            </a:pPr>
            <a:endParaRPr lang="en-US" dirty="0"/>
          </a:p>
          <a:p>
            <a:pPr eaLnBrk="1" hangingPunct="1">
              <a:spcBef>
                <a:spcPts val="0"/>
              </a:spcBef>
              <a:spcAft>
                <a:spcPts val="0"/>
              </a:spcAft>
              <a:defRPr/>
            </a:pPr>
            <a:r>
              <a:rPr lang="en-US" dirty="0"/>
              <a:t>Look across the page at the developmental progression at around 48 months.</a:t>
            </a:r>
            <a:r>
              <a:rPr lang="en-US" baseline="0" dirty="0"/>
              <a:t> N</a:t>
            </a:r>
            <a:r>
              <a:rPr lang="en-US" dirty="0"/>
              <a:t>otice the changes at around 60 months of age. (Solicit a few participants to read what they see.) </a:t>
            </a:r>
          </a:p>
          <a:p>
            <a:pPr>
              <a:spcBef>
                <a:spcPts val="0"/>
              </a:spcBef>
              <a:spcAft>
                <a:spcPts val="0"/>
              </a:spcAft>
              <a:defRPr/>
            </a:pPr>
            <a:endParaRPr lang="en-US" dirty="0"/>
          </a:p>
          <a:p>
            <a:pPr>
              <a:spcBef>
                <a:spcPts val="0"/>
              </a:spcBef>
              <a:spcAft>
                <a:spcPts val="0"/>
              </a:spcAft>
              <a:defRPr/>
            </a:pPr>
            <a:r>
              <a:rPr lang="en-US" dirty="0"/>
              <a:t>(Summarize the exploration with the following key note.) Because children develop at different rates, the foundations were designed to support the belief that certain stages of development will occur at different times for all students.  You will notice “at around” in the description. It is important to remember that this variability occurs.</a:t>
            </a:r>
          </a:p>
          <a:p>
            <a:pPr eaLnBrk="1" hangingPunct="1">
              <a:spcBef>
                <a:spcPts val="0"/>
              </a:spcBef>
              <a:spcAft>
                <a:spcPts val="0"/>
              </a:spcAft>
            </a:pPr>
            <a:endParaRPr lang="en-US" dirty="0">
              <a:latin typeface="Arial" charset="0"/>
              <a:ea typeface="MS PGothic" charset="0"/>
            </a:endParaRPr>
          </a:p>
        </p:txBody>
      </p:sp>
      <p:sp>
        <p:nvSpPr>
          <p:cNvPr id="4915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0979A4-7945-154C-B7C0-CD72C3B49FA9}" type="slidenum">
              <a:rPr lang="en-US" sz="1200">
                <a:latin typeface="Calibri" charset="0"/>
              </a:rPr>
              <a:pPr eaLnBrk="1" hangingPunct="1"/>
              <a:t>12</a:t>
            </a:fld>
            <a:endParaRPr lang="en-US" sz="1200">
              <a:latin typeface="Calibri" charset="0"/>
            </a:endParaRPr>
          </a:p>
        </p:txBody>
      </p:sp>
    </p:spTree>
    <p:extLst>
      <p:ext uri="{BB962C8B-B14F-4D97-AF65-F5344CB8AC3E}">
        <p14:creationId xmlns:p14="http://schemas.microsoft.com/office/powerpoint/2010/main" val="647909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ln/>
        </p:spPr>
      </p:sp>
      <p:sp>
        <p:nvSpPr>
          <p:cNvPr id="12185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a:spcBef>
                <a:spcPts val="0"/>
              </a:spcBef>
              <a:buFont typeface="Arial"/>
              <a:buNone/>
              <a:defRPr/>
            </a:pPr>
            <a:r>
              <a:rPr lang="en-US" b="1" dirty="0">
                <a:ea typeface="MS PGothic" charset="0"/>
              </a:rPr>
              <a:t>Presenter Remarks:</a:t>
            </a:r>
          </a:p>
          <a:p>
            <a:pPr marL="0" marR="0" lvl="0" indent="0" algn="l" defTabSz="457200" rtl="0" eaLnBrk="0" fontAlgn="base" latinLnBrk="0" hangingPunct="0">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In the Preschool Learning Foundations and Preschool Curriculum Framework, </a:t>
            </a:r>
            <a:r>
              <a:rPr lang="en-US" sz="1200" b="0" dirty="0">
                <a:ln/>
                <a:solidFill>
                  <a:schemeClr val="tx1"/>
                </a:solidFill>
              </a:rPr>
              <a:t>Becoming a Preschool [TK] Community Member (Civics)</a:t>
            </a:r>
            <a:r>
              <a:rPr kumimoji="0" 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 is a strand within the History-Social Science domain.</a:t>
            </a:r>
          </a:p>
          <a:p>
            <a:pPr marL="0" indent="0">
              <a:spcBef>
                <a:spcPts val="0"/>
              </a:spcBef>
              <a:buFont typeface="Arial" charset="0"/>
              <a:buNone/>
              <a:defRPr/>
            </a:pPr>
            <a:endParaRPr lang="en-US" dirty="0">
              <a:latin typeface="Arial" pitchFamily="-1" charset="0"/>
              <a:cs typeface="Arial" pitchFamily="-1" charset="0"/>
            </a:endParaRPr>
          </a:p>
          <a:p>
            <a:pPr marL="0" indent="0">
              <a:spcBef>
                <a:spcPts val="0"/>
              </a:spcBef>
              <a:buFont typeface="Arial" charset="0"/>
              <a:buNone/>
              <a:defRPr/>
            </a:pPr>
            <a:r>
              <a:rPr lang="en-US" dirty="0">
                <a:latin typeface="Arial" pitchFamily="-1" charset="0"/>
                <a:cs typeface="Arial" pitchFamily="-1" charset="0"/>
              </a:rPr>
              <a:t>There are four </a:t>
            </a:r>
            <a:r>
              <a:rPr lang="en-US" dirty="0" err="1">
                <a:latin typeface="Arial" pitchFamily="-1" charset="0"/>
                <a:cs typeface="Arial" pitchFamily="-1" charset="0"/>
              </a:rPr>
              <a:t>substrands</a:t>
            </a:r>
            <a:r>
              <a:rPr lang="en-US" dirty="0">
                <a:latin typeface="Arial" pitchFamily="-1" charset="0"/>
                <a:cs typeface="Arial" pitchFamily="-1" charset="0"/>
              </a:rPr>
              <a:t> within the </a:t>
            </a:r>
            <a:r>
              <a:rPr lang="en-US" sz="1200" b="0" dirty="0">
                <a:ln/>
                <a:solidFill>
                  <a:schemeClr val="tx1"/>
                </a:solidFill>
              </a:rPr>
              <a:t>Becoming a Preschool [TK] Community Member (Civics)</a:t>
            </a:r>
            <a:r>
              <a:rPr lang="en-US" dirty="0">
                <a:latin typeface="Arial" pitchFamily="-1" charset="0"/>
                <a:cs typeface="Arial" pitchFamily="-1" charset="0"/>
              </a:rPr>
              <a:t> strand. Within each of these four </a:t>
            </a:r>
            <a:r>
              <a:rPr lang="en-US" dirty="0" err="1">
                <a:latin typeface="Arial" pitchFamily="-1" charset="0"/>
                <a:cs typeface="Arial" pitchFamily="-1" charset="0"/>
              </a:rPr>
              <a:t>substrands</a:t>
            </a:r>
            <a:r>
              <a:rPr lang="en-US" dirty="0">
                <a:latin typeface="Arial" pitchFamily="-1" charset="0"/>
                <a:cs typeface="Arial" pitchFamily="-1" charset="0"/>
              </a:rPr>
              <a:t> there are foundations for both 48 and 60 months. </a:t>
            </a:r>
          </a:p>
          <a:p>
            <a:pPr>
              <a:spcBef>
                <a:spcPts val="0"/>
              </a:spcBef>
            </a:pPr>
            <a:endParaRPr lang="en-US" altLang="en-US" dirty="0">
              <a:latin typeface="Arial" panose="020B0604020202020204" pitchFamily="34" charset="0"/>
            </a:endParaRPr>
          </a:p>
          <a:p>
            <a:pPr>
              <a:spcBef>
                <a:spcPts val="0"/>
              </a:spcBef>
            </a:pPr>
            <a:r>
              <a:rPr lang="en-US" altLang="en-US" dirty="0">
                <a:latin typeface="Arial" panose="020B0604020202020204" pitchFamily="34" charset="0"/>
              </a:rPr>
              <a:t>There are obvious connections and integrated components between the four </a:t>
            </a:r>
            <a:r>
              <a:rPr lang="en-US" altLang="en-US" baseline="0" dirty="0">
                <a:latin typeface="Arial" panose="020B0604020202020204" pitchFamily="34" charset="0"/>
              </a:rPr>
              <a:t>substrands</a:t>
            </a:r>
            <a:r>
              <a:rPr lang="en-US" altLang="en-US" dirty="0">
                <a:latin typeface="Arial" panose="020B0604020202020204" pitchFamily="34" charset="0"/>
              </a:rPr>
              <a:t>. Take a moment to read and</a:t>
            </a:r>
            <a:r>
              <a:rPr lang="en-US" altLang="en-US" baseline="0" dirty="0">
                <a:latin typeface="Arial" panose="020B0604020202020204" pitchFamily="34" charset="0"/>
              </a:rPr>
              <a:t> discuss </a:t>
            </a:r>
            <a:r>
              <a:rPr lang="en-US" altLang="en-US" dirty="0">
                <a:latin typeface="Arial" panose="020B0604020202020204" pitchFamily="34" charset="0"/>
              </a:rPr>
              <a:t>the titles of each </a:t>
            </a:r>
            <a:r>
              <a:rPr lang="en-US" altLang="en-US" dirty="0" err="1">
                <a:latin typeface="Arial" panose="020B0604020202020204" pitchFamily="34" charset="0"/>
              </a:rPr>
              <a:t>substrand</a:t>
            </a:r>
            <a:r>
              <a:rPr lang="en-US" altLang="en-US" dirty="0">
                <a:latin typeface="Arial" panose="020B0604020202020204" pitchFamily="34" charset="0"/>
              </a:rPr>
              <a:t> with your tablemates.  </a:t>
            </a:r>
          </a:p>
          <a:p>
            <a:pPr>
              <a:spcBef>
                <a:spcPts val="0"/>
              </a:spcBef>
            </a:pPr>
            <a:endParaRPr lang="en-US" altLang="en-US" dirty="0">
              <a:latin typeface="Arial" panose="020B0604020202020204" pitchFamily="34" charset="0"/>
            </a:endParaRPr>
          </a:p>
        </p:txBody>
      </p:sp>
    </p:spTree>
    <p:extLst>
      <p:ext uri="{BB962C8B-B14F-4D97-AF65-F5344CB8AC3E}">
        <p14:creationId xmlns:p14="http://schemas.microsoft.com/office/powerpoint/2010/main" val="4122067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spcBef>
                <a:spcPts val="0"/>
              </a:spcBef>
              <a:spcAft>
                <a:spcPts val="0"/>
              </a:spcAft>
              <a:buClrTx/>
              <a:buSzTx/>
              <a:buFontTx/>
              <a:buNone/>
              <a:tabLst/>
              <a:defRPr/>
            </a:pPr>
            <a:r>
              <a:rPr lang="en-US" b="1" dirty="0">
                <a:latin typeface="Arial" charset="0"/>
                <a:ea typeface="ＭＳ Ｐゴシック" charset="0"/>
              </a:rPr>
              <a:t>Presenter Remarks: </a:t>
            </a:r>
            <a:endParaRPr lang="en-US" dirty="0">
              <a:latin typeface="Arial" charset="0"/>
              <a:ea typeface="ＭＳ Ｐゴシック" charset="0"/>
            </a:endParaRPr>
          </a:p>
          <a:p>
            <a:pPr>
              <a:spcBef>
                <a:spcPts val="0"/>
              </a:spcBef>
              <a:spcAft>
                <a:spcPts val="0"/>
              </a:spcAft>
            </a:pPr>
            <a:r>
              <a:rPr lang="en-US" dirty="0"/>
              <a:t>We are going to examine each of the </a:t>
            </a:r>
            <a:r>
              <a:rPr lang="en-US" dirty="0" err="1"/>
              <a:t>substrands</a:t>
            </a:r>
            <a:r>
              <a:rPr lang="en-US" dirty="0"/>
              <a:t> to acquire more information.  </a:t>
            </a:r>
          </a:p>
          <a:p>
            <a:pPr>
              <a:spcBef>
                <a:spcPts val="0"/>
              </a:spcBef>
              <a:spcAft>
                <a:spcPts val="0"/>
              </a:spcAft>
            </a:pPr>
            <a:endParaRPr lang="en-US" dirty="0"/>
          </a:p>
          <a:p>
            <a:pPr>
              <a:spcBef>
                <a:spcPts val="0"/>
              </a:spcBef>
              <a:spcAft>
                <a:spcPts val="0"/>
              </a:spcAft>
            </a:pPr>
            <a:r>
              <a:rPr lang="en-US" sz="1200" kern="1200" dirty="0">
                <a:solidFill>
                  <a:schemeClr val="tx1"/>
                </a:solidFill>
                <a:effectLst/>
                <a:latin typeface="Arial" pitchFamily="34" charset="0"/>
                <a:ea typeface="ＭＳ Ｐゴシック" pitchFamily="34" charset="-128"/>
                <a:cs typeface="Arial" pitchFamily="34" charset="0"/>
              </a:rPr>
              <a:t>In the bibliographic notes section of the Preschool Learning Foundations (Volume 3) find one sentence</a:t>
            </a:r>
            <a:r>
              <a:rPr lang="en-US" baseline="0" dirty="0"/>
              <a:t> about</a:t>
            </a:r>
            <a:r>
              <a:rPr lang="en-US" dirty="0"/>
              <a:t> each of the following topics: </a:t>
            </a:r>
            <a:r>
              <a:rPr lang="en-US" baseline="0" dirty="0"/>
              <a:t>democratic participation, responsible conduct, fairness and respect to others, and conflict resolution.</a:t>
            </a:r>
          </a:p>
          <a:p>
            <a:pPr>
              <a:spcBef>
                <a:spcPts val="0"/>
              </a:spcBef>
              <a:spcAft>
                <a:spcPts val="0"/>
              </a:spcAft>
            </a:pPr>
            <a:endParaRPr lang="en-US" baseline="0" dirty="0"/>
          </a:p>
          <a:p>
            <a:pPr>
              <a:spcBef>
                <a:spcPts val="0"/>
              </a:spcBef>
              <a:spcAft>
                <a:spcPts val="0"/>
              </a:spcAft>
            </a:pPr>
            <a:r>
              <a:rPr lang="en-US" baseline="0" dirty="0"/>
              <a:t>Now take turns reading your sentences aloud to your groupmates. Feel free to take notes on your PowerPoint. </a:t>
            </a:r>
          </a:p>
          <a:p>
            <a:pPr>
              <a:spcBef>
                <a:spcPts val="0"/>
              </a:spcBef>
              <a:spcAft>
                <a:spcPts val="0"/>
              </a:spcAft>
            </a:pPr>
            <a:endParaRPr lang="en-US" baseline="0" dirty="0"/>
          </a:p>
          <a:p>
            <a:pPr>
              <a:spcBef>
                <a:spcPts val="0"/>
              </a:spcBef>
              <a:spcAft>
                <a:spcPts val="0"/>
              </a:spcAft>
            </a:pPr>
            <a:r>
              <a:rPr lang="en-US" baseline="0" dirty="0"/>
              <a:t>When everyone in your group has read one sentence about each topic, demonstrate completion of the activity with a community table group high-five.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150966B6-A9F7-4E78-BB4D-0104811ED0D9}" type="slidenum">
              <a:rPr lang="en-US" altLang="en-US" smtClean="0"/>
              <a:pPr>
                <a:defRPr/>
              </a:pPr>
              <a:t>14</a:t>
            </a:fld>
            <a:endParaRPr lang="en-US" altLang="en-US"/>
          </a:p>
        </p:txBody>
      </p:sp>
    </p:spTree>
    <p:extLst>
      <p:ext uri="{BB962C8B-B14F-4D97-AF65-F5344CB8AC3E}">
        <p14:creationId xmlns:p14="http://schemas.microsoft.com/office/powerpoint/2010/main" val="2438989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solidFill>
            <a:srgbClr val="FFFFFF"/>
          </a:solidFill>
          <a:ln/>
        </p:spPr>
      </p:sp>
      <p:sp>
        <p:nvSpPr>
          <p:cNvPr id="124930" name="Rectangle 3"/>
          <p:cNvSpPr>
            <a:spLocks noGrp="1" noChangeArrowheads="1"/>
          </p:cNvSpPr>
          <p:nvPr>
            <p:ph type="body" idx="1"/>
          </p:nvPr>
        </p:nvSpPr>
        <p:spPr>
          <a:xfrm>
            <a:off x="608013" y="4410074"/>
            <a:ext cx="5641975" cy="4629423"/>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eaLnBrk="1" hangingPunct="1">
              <a:spcBef>
                <a:spcPts val="0"/>
              </a:spcBef>
            </a:pPr>
            <a:r>
              <a:rPr lang="en-US" altLang="en-US" b="1" dirty="0">
                <a:latin typeface="Arial" panose="020B0604020202020204" pitchFamily="34" charset="0"/>
              </a:rPr>
              <a:t>Presenter Remarks:</a:t>
            </a:r>
          </a:p>
          <a:p>
            <a:pPr>
              <a:spcBef>
                <a:spcPts val="0"/>
              </a:spcBef>
            </a:pPr>
            <a:r>
              <a:rPr lang="en-US" altLang="en-US" dirty="0"/>
              <a:t>Please find Handout 1: Foundations Map</a:t>
            </a:r>
            <a:r>
              <a:rPr lang="en-US" altLang="en-US" baseline="0" dirty="0"/>
              <a:t> and follow along </a:t>
            </a:r>
            <a:r>
              <a:rPr lang="en-US" baseline="0" dirty="0"/>
              <a:t>while we discuss each </a:t>
            </a:r>
            <a:r>
              <a:rPr lang="en-US" kern="1200" dirty="0">
                <a:solidFill>
                  <a:schemeClr val="tx1"/>
                </a:solidFill>
                <a:effectLst/>
                <a:latin typeface="Arial" pitchFamily="34" charset="0"/>
                <a:ea typeface="MS PGothic" panose="020B0600070205080204" pitchFamily="34" charset="-128"/>
                <a:cs typeface="Arial" pitchFamily="34" charset="0"/>
              </a:rPr>
              <a:t>component of the</a:t>
            </a:r>
            <a:r>
              <a:rPr lang="en-US" kern="1200" baseline="0" dirty="0">
                <a:solidFill>
                  <a:schemeClr val="tx1"/>
                </a:solidFill>
                <a:effectLst/>
                <a:latin typeface="Arial" pitchFamily="34" charset="0"/>
                <a:ea typeface="MS PGothic" panose="020B0600070205080204" pitchFamily="34" charset="-128"/>
                <a:cs typeface="Arial" pitchFamily="34" charset="0"/>
              </a:rPr>
              <a:t> foundations</a:t>
            </a:r>
            <a:r>
              <a:rPr lang="en-US" b="0" i="0" u="none" baseline="0" dirty="0"/>
              <a:t>:</a:t>
            </a:r>
            <a:endParaRPr lang="en-US" dirty="0">
              <a:latin typeface="Arial" charset="0"/>
              <a:ea typeface="ＭＳ Ｐゴシック" charset="0"/>
              <a:cs typeface="Arial" charset="0"/>
            </a:endParaRPr>
          </a:p>
          <a:p>
            <a:pPr marL="174708" indent="-174708" eaLnBrk="1" hangingPunct="1">
              <a:spcBef>
                <a:spcPts val="0"/>
              </a:spcBef>
              <a:buFont typeface="Arial" panose="020B0604020202020204" pitchFamily="34" charset="0"/>
              <a:buChar char="•"/>
            </a:pPr>
            <a:r>
              <a:rPr lang="en-US" dirty="0">
                <a:latin typeface="Arial" charset="0"/>
                <a:ea typeface="ＭＳ Ｐゴシック" charset="0"/>
                <a:cs typeface="Arial" charset="0"/>
              </a:rPr>
              <a:t>Th</a:t>
            </a:r>
            <a:r>
              <a:rPr lang="en-US" baseline="0" dirty="0">
                <a:latin typeface="Arial" charset="0"/>
                <a:ea typeface="ＭＳ Ｐゴシック" charset="0"/>
                <a:cs typeface="Arial" charset="0"/>
              </a:rPr>
              <a:t>e n</a:t>
            </a:r>
            <a:r>
              <a:rPr lang="en-US" dirty="0">
                <a:latin typeface="Arial" charset="0"/>
                <a:ea typeface="ＭＳ Ｐゴシック" charset="0"/>
                <a:cs typeface="Arial" charset="0"/>
              </a:rPr>
              <a:t>ame of the domain</a:t>
            </a:r>
            <a:r>
              <a:rPr lang="en-US" baseline="0" dirty="0">
                <a:latin typeface="Arial" charset="0"/>
                <a:ea typeface="ＭＳ Ｐゴシック" charset="0"/>
                <a:cs typeface="Arial" charset="0"/>
              </a:rPr>
              <a:t> is </a:t>
            </a:r>
            <a:r>
              <a:rPr lang="en-US" dirty="0">
                <a:latin typeface="Arial" charset="0"/>
                <a:ea typeface="ＭＳ Ｐゴシック" charset="0"/>
                <a:cs typeface="Arial" charset="0"/>
              </a:rPr>
              <a:t>History-Social Science</a:t>
            </a:r>
            <a:r>
              <a:rPr lang="en-US" baseline="0" dirty="0">
                <a:latin typeface="Arial" charset="0"/>
                <a:ea typeface="ＭＳ Ｐゴシック" charset="0"/>
                <a:cs typeface="Arial" charset="0"/>
              </a:rPr>
              <a:t>.</a:t>
            </a:r>
            <a:endParaRPr lang="en-US" dirty="0">
              <a:latin typeface="Arial" charset="0"/>
              <a:ea typeface="ＭＳ Ｐゴシック" charset="0"/>
              <a:cs typeface="Arial" charset="0"/>
            </a:endParaRPr>
          </a:p>
          <a:p>
            <a:pPr marL="174708" indent="-174708" defTabSz="465887" eaLnBrk="1" hangingPunct="1">
              <a:spcBef>
                <a:spcPts val="0"/>
              </a:spcBef>
              <a:buFont typeface="Arial" panose="020B0604020202020204" pitchFamily="34" charset="0"/>
              <a:buChar char="•"/>
              <a:defRPr/>
            </a:pPr>
            <a:r>
              <a:rPr lang="en-US" dirty="0">
                <a:latin typeface="Arial" charset="0"/>
                <a:ea typeface="ＭＳ Ｐゴシック" charset="0"/>
                <a:cs typeface="Arial" charset="0"/>
              </a:rPr>
              <a:t>The name of the strand</a:t>
            </a:r>
            <a:r>
              <a:rPr lang="en-US" baseline="0" dirty="0">
                <a:latin typeface="Arial" charset="0"/>
                <a:ea typeface="ＭＳ Ｐゴシック" charset="0"/>
                <a:cs typeface="Arial" charset="0"/>
              </a:rPr>
              <a:t> is </a:t>
            </a:r>
            <a:r>
              <a:rPr lang="en-US" b="0" dirty="0">
                <a:ln/>
                <a:solidFill>
                  <a:schemeClr val="tx1"/>
                </a:solidFill>
              </a:rPr>
              <a:t>Becoming a Preschool [TK] Community Member (Civics)</a:t>
            </a:r>
            <a:r>
              <a:rPr lang="en-US" dirty="0">
                <a:latin typeface="Arial" charset="0"/>
                <a:ea typeface="ＭＳ Ｐゴシック" charset="0"/>
                <a:cs typeface="Arial" charset="0"/>
              </a:rPr>
              <a:t>.</a:t>
            </a:r>
          </a:p>
          <a:p>
            <a:pPr marL="174708" indent="-174708" eaLnBrk="1" hangingPunct="1">
              <a:spcBef>
                <a:spcPts val="0"/>
              </a:spcBef>
              <a:buFont typeface="Arial" panose="020B0604020202020204" pitchFamily="34" charset="0"/>
              <a:buChar char="•"/>
            </a:pPr>
            <a:r>
              <a:rPr lang="en-US" dirty="0">
                <a:latin typeface="Arial" charset="0"/>
                <a:ea typeface="ＭＳ Ｐゴシック" charset="0"/>
                <a:cs typeface="Arial" charset="0"/>
              </a:rPr>
              <a:t>The name of the </a:t>
            </a:r>
            <a:r>
              <a:rPr lang="en-US" dirty="0" err="1">
                <a:latin typeface="Arial" charset="0"/>
                <a:ea typeface="ＭＳ Ｐゴシック" charset="0"/>
                <a:cs typeface="Arial" charset="0"/>
              </a:rPr>
              <a:t>substrand</a:t>
            </a:r>
            <a:r>
              <a:rPr lang="en-US" baseline="0" dirty="0">
                <a:latin typeface="Arial" charset="0"/>
                <a:ea typeface="ＭＳ Ｐゴシック" charset="0"/>
                <a:cs typeface="Arial" charset="0"/>
              </a:rPr>
              <a:t> is </a:t>
            </a:r>
            <a:r>
              <a:rPr lang="en-US" dirty="0">
                <a:latin typeface="Arial" charset="0"/>
                <a:ea typeface="ＭＳ Ｐゴシック" charset="0"/>
                <a:cs typeface="Arial" charset="0"/>
              </a:rPr>
              <a:t>Skills for Democratic Participation.</a:t>
            </a:r>
          </a:p>
          <a:p>
            <a:pPr marL="640594" lvl="1" indent="-174708" eaLnBrk="1" hangingPunct="1">
              <a:spcBef>
                <a:spcPts val="0"/>
              </a:spcBef>
              <a:buFont typeface="Wingdings" panose="05000000000000000000" pitchFamily="2" charset="2"/>
              <a:buChar char="§"/>
            </a:pPr>
            <a:r>
              <a:rPr lang="en-US" dirty="0">
                <a:latin typeface="Arial" charset="0"/>
                <a:ea typeface="ＭＳ Ｐゴシック" charset="0"/>
                <a:cs typeface="Arial" charset="0"/>
              </a:rPr>
              <a:t>Note that </a:t>
            </a:r>
            <a:r>
              <a:rPr lang="en-US" dirty="0" err="1">
                <a:latin typeface="Arial" charset="0"/>
                <a:ea typeface="ＭＳ Ｐゴシック" charset="0"/>
                <a:cs typeface="Arial" charset="0"/>
              </a:rPr>
              <a:t>substrands</a:t>
            </a:r>
            <a:r>
              <a:rPr lang="en-US" dirty="0">
                <a:latin typeface="Arial" charset="0"/>
                <a:ea typeface="ＭＳ Ｐゴシック" charset="0"/>
                <a:cs typeface="Arial" charset="0"/>
              </a:rPr>
              <a:t> always end with</a:t>
            </a:r>
            <a:r>
              <a:rPr lang="en-US" baseline="0" dirty="0">
                <a:latin typeface="Arial" charset="0"/>
                <a:ea typeface="ＭＳ Ｐゴシック" charset="0"/>
                <a:cs typeface="Arial" charset="0"/>
              </a:rPr>
              <a:t> a </a:t>
            </a:r>
            <a:r>
              <a:rPr lang="en-US" dirty="0">
                <a:latin typeface="Arial" charset="0"/>
                <a:ea typeface="ＭＳ Ｐゴシック" charset="0"/>
                <a:cs typeface="Arial" charset="0"/>
              </a:rPr>
              <a:t>zero (1.0, 2.0, etc.).</a:t>
            </a:r>
          </a:p>
          <a:p>
            <a:pPr marL="174708" indent="-174708" eaLnBrk="1" hangingPunct="1">
              <a:spcBef>
                <a:spcPts val="0"/>
              </a:spcBef>
              <a:buFont typeface="Arial" panose="020B0604020202020204" pitchFamily="34" charset="0"/>
              <a:buChar char="•"/>
            </a:pPr>
            <a:r>
              <a:rPr lang="en-US" dirty="0">
                <a:latin typeface="Arial" charset="0"/>
                <a:ea typeface="ＭＳ Ｐゴシック" charset="0"/>
                <a:cs typeface="Arial" charset="0"/>
              </a:rPr>
              <a:t>The two age levels</a:t>
            </a:r>
            <a:r>
              <a:rPr lang="en-US" baseline="0" dirty="0">
                <a:latin typeface="Arial" charset="0"/>
                <a:ea typeface="ＭＳ Ｐゴシック" charset="0"/>
                <a:cs typeface="Arial" charset="0"/>
              </a:rPr>
              <a:t> are a</a:t>
            </a:r>
            <a:r>
              <a:rPr lang="en-US" dirty="0">
                <a:latin typeface="Arial" charset="0"/>
                <a:ea typeface="ＭＳ Ｐゴシック" charset="0"/>
                <a:cs typeface="Arial" charset="0"/>
              </a:rPr>
              <a:t>t around 48 months and at around 60 months.</a:t>
            </a:r>
          </a:p>
          <a:p>
            <a:pPr marL="640594" lvl="1" indent="-174708" eaLnBrk="1" hangingPunct="1">
              <a:spcBef>
                <a:spcPts val="0"/>
              </a:spcBef>
              <a:buFont typeface="Wingdings" panose="05000000000000000000" pitchFamily="2" charset="2"/>
              <a:buChar char="§"/>
            </a:pPr>
            <a:r>
              <a:rPr lang="en-US" dirty="0">
                <a:latin typeface="Arial" charset="0"/>
                <a:ea typeface="ＭＳ Ｐゴシック" charset="0"/>
                <a:cs typeface="Arial" charset="0"/>
              </a:rPr>
              <a:t>Each foundation describes typical behaviors at around 48 months and at around 60 months (or four to five</a:t>
            </a:r>
            <a:r>
              <a:rPr lang="en-US" baseline="0" dirty="0">
                <a:latin typeface="Arial" charset="0"/>
                <a:ea typeface="ＭＳ Ｐゴシック" charset="0"/>
                <a:cs typeface="Arial" charset="0"/>
              </a:rPr>
              <a:t> years of age).</a:t>
            </a:r>
            <a:endParaRPr lang="en-US" dirty="0">
              <a:latin typeface="Arial" charset="0"/>
              <a:ea typeface="ＭＳ Ｐゴシック" charset="0"/>
              <a:cs typeface="Arial" charset="0"/>
            </a:endParaRPr>
          </a:p>
          <a:p>
            <a:pPr marL="174708" indent="-174708" eaLnBrk="1" hangingPunct="1">
              <a:spcBef>
                <a:spcPts val="0"/>
              </a:spcBef>
              <a:buFont typeface="Arial" panose="020B0604020202020204" pitchFamily="34" charset="0"/>
              <a:buChar char="•"/>
            </a:pPr>
            <a:r>
              <a:rPr lang="en-US" dirty="0">
                <a:latin typeface="Arial" charset="0"/>
                <a:ea typeface="ＭＳ Ｐゴシック" charset="0"/>
                <a:cs typeface="Arial" charset="0"/>
              </a:rPr>
              <a:t>The foundation</a:t>
            </a:r>
            <a:r>
              <a:rPr lang="en-US" baseline="0" dirty="0">
                <a:latin typeface="Arial" charset="0"/>
                <a:ea typeface="ＭＳ Ｐゴシック" charset="0"/>
                <a:cs typeface="Arial" charset="0"/>
              </a:rPr>
              <a:t>s for each age level are listed below the age levels.</a:t>
            </a:r>
          </a:p>
          <a:p>
            <a:pPr marL="640594" lvl="1" indent="-174708" eaLnBrk="1" hangingPunct="1">
              <a:spcBef>
                <a:spcPts val="0"/>
              </a:spcBef>
              <a:buFont typeface="Wingdings" panose="05000000000000000000" pitchFamily="2" charset="2"/>
              <a:buChar char="§"/>
            </a:pPr>
            <a:r>
              <a:rPr lang="en-US" baseline="0" dirty="0">
                <a:latin typeface="Arial" charset="0"/>
                <a:ea typeface="ＭＳ Ｐゴシック" charset="0"/>
                <a:cs typeface="Arial" charset="0"/>
              </a:rPr>
              <a:t>There is one for each age level on this page (</a:t>
            </a:r>
            <a:r>
              <a:rPr lang="en-US" dirty="0">
                <a:latin typeface="Arial" charset="0"/>
                <a:ea typeface="ＭＳ Ｐゴシック" charset="0"/>
                <a:cs typeface="Arial" charset="0"/>
              </a:rPr>
              <a:t>1.1 for 48 months and 1.1 for 60 months).</a:t>
            </a:r>
          </a:p>
          <a:p>
            <a:pPr marL="640594" marR="0" lvl="1" indent="-174708" algn="l" defTabSz="457200" rtl="0" eaLnBrk="1" fontAlgn="base" latinLnBrk="0" hangingPunct="1">
              <a:spcBef>
                <a:spcPts val="0"/>
              </a:spcBef>
              <a:spcAft>
                <a:spcPct val="0"/>
              </a:spcAft>
              <a:buClrTx/>
              <a:buSzTx/>
              <a:buFont typeface="Wingdings" panose="05000000000000000000" pitchFamily="2" charset="2"/>
              <a:buChar char="§"/>
              <a:tabLst/>
              <a:defRPr/>
            </a:pPr>
            <a:r>
              <a:rPr lang="en-US" dirty="0">
                <a:latin typeface="Arial" charset="0"/>
                <a:ea typeface="ＭＳ Ｐゴシック" charset="0"/>
                <a:cs typeface="ＭＳ Ｐゴシック" charset="0"/>
              </a:rPr>
              <a:t>Notice</a:t>
            </a:r>
            <a:r>
              <a:rPr lang="en-US" baseline="0" dirty="0">
                <a:latin typeface="Arial" charset="0"/>
                <a:ea typeface="ＭＳ Ｐゴシック" charset="0"/>
                <a:cs typeface="ＭＳ Ｐゴシック" charset="0"/>
              </a:rPr>
              <a:t> that</a:t>
            </a:r>
            <a:r>
              <a:rPr lang="en-US" dirty="0">
                <a:latin typeface="Arial" charset="0"/>
                <a:ea typeface="ＭＳ Ｐゴシック" charset="0"/>
                <a:cs typeface="ＭＳ Ｐゴシック" charset="0"/>
              </a:rPr>
              <a:t> there is a developmental progression from four</a:t>
            </a:r>
            <a:r>
              <a:rPr lang="en-US" baseline="0" dirty="0">
                <a:latin typeface="Arial" charset="0"/>
                <a:ea typeface="ＭＳ Ｐゴシック" charset="0"/>
                <a:cs typeface="ＭＳ Ｐゴシック" charset="0"/>
              </a:rPr>
              <a:t> years old</a:t>
            </a:r>
            <a:r>
              <a:rPr lang="en-US" dirty="0">
                <a:latin typeface="Arial" charset="0"/>
                <a:ea typeface="ＭＳ Ｐゴシック" charset="0"/>
                <a:cs typeface="ＭＳ Ｐゴシック" charset="0"/>
              </a:rPr>
              <a:t> to five years</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old within a </a:t>
            </a:r>
            <a:r>
              <a:rPr lang="en-US" dirty="0" err="1">
                <a:latin typeface="Arial" charset="0"/>
                <a:ea typeface="ＭＳ Ｐゴシック" charset="0"/>
                <a:cs typeface="ＭＳ Ｐゴシック" charset="0"/>
              </a:rPr>
              <a:t>substrand</a:t>
            </a:r>
            <a:r>
              <a:rPr lang="en-US" dirty="0">
                <a:latin typeface="Arial" charset="0"/>
                <a:ea typeface="ＭＳ Ｐゴシック" charset="0"/>
                <a:cs typeface="ＭＳ Ｐゴシック" charset="0"/>
              </a:rPr>
              <a:t>.</a:t>
            </a:r>
            <a:endParaRPr lang="en-US" dirty="0">
              <a:latin typeface="Arial" charset="0"/>
              <a:ea typeface="ＭＳ Ｐゴシック" charset="0"/>
              <a:cs typeface="Arial" charset="0"/>
            </a:endParaRPr>
          </a:p>
          <a:p>
            <a:pPr marL="174708" indent="-174708" eaLnBrk="1" hangingPunct="1">
              <a:spcBef>
                <a:spcPts val="0"/>
              </a:spcBef>
              <a:buFont typeface="Arial" panose="020B0604020202020204" pitchFamily="34" charset="0"/>
              <a:buChar char="•"/>
            </a:pPr>
            <a:r>
              <a:rPr lang="en-US" dirty="0">
                <a:latin typeface="Arial" charset="0"/>
                <a:ea typeface="ＭＳ Ｐゴシック" charset="0"/>
                <a:cs typeface="Arial" charset="0"/>
              </a:rPr>
              <a:t>The examples for</a:t>
            </a:r>
            <a:r>
              <a:rPr lang="en-US" baseline="0" dirty="0">
                <a:latin typeface="Arial" charset="0"/>
                <a:ea typeface="ＭＳ Ｐゴシック" charset="0"/>
                <a:cs typeface="Arial" charset="0"/>
              </a:rPr>
              <a:t> each foundation are listed.</a:t>
            </a:r>
          </a:p>
          <a:p>
            <a:pPr marL="640594" lvl="1" indent="-174708" eaLnBrk="1" hangingPunct="1">
              <a:spcBef>
                <a:spcPts val="0"/>
              </a:spcBef>
              <a:buFont typeface="Wingdings" panose="05000000000000000000" pitchFamily="2" charset="2"/>
              <a:buChar char="§"/>
            </a:pPr>
            <a:r>
              <a:rPr lang="en-US" baseline="0" dirty="0">
                <a:latin typeface="Arial" charset="0"/>
                <a:ea typeface="ＭＳ Ｐゴシック" charset="0"/>
                <a:cs typeface="Arial" charset="0"/>
              </a:rPr>
              <a:t>T</a:t>
            </a:r>
            <a:r>
              <a:rPr lang="en-US" dirty="0">
                <a:latin typeface="Arial" charset="0"/>
                <a:ea typeface="ＭＳ Ｐゴシック" charset="0"/>
                <a:cs typeface="Arial" charset="0"/>
              </a:rPr>
              <a:t>hese are only a few of the ways that children may demonstrate the behavior in the foundation.</a:t>
            </a:r>
          </a:p>
          <a:p>
            <a:pPr eaLnBrk="1" hangingPunct="1">
              <a:spcBef>
                <a:spcPts val="0"/>
              </a:spcBef>
            </a:pPr>
            <a:endParaRPr lang="en-US" dirty="0">
              <a:latin typeface="Arial" charset="0"/>
              <a:ea typeface="ＭＳ Ｐゴシック" charset="0"/>
              <a:cs typeface="Arial" charset="0"/>
            </a:endParaRPr>
          </a:p>
          <a:p>
            <a:pPr eaLnBrk="1" hangingPunct="1">
              <a:spcBef>
                <a:spcPts val="0"/>
              </a:spcBef>
            </a:pPr>
            <a:r>
              <a:rPr lang="en-US" dirty="0">
                <a:latin typeface="Arial" charset="0"/>
                <a:ea typeface="ＭＳ Ｐゴシック" charset="0"/>
                <a:cs typeface="Arial" charset="0"/>
              </a:rPr>
              <a:t>Many</a:t>
            </a:r>
            <a:r>
              <a:rPr lang="en-US" baseline="0" dirty="0">
                <a:latin typeface="Arial" charset="0"/>
                <a:ea typeface="ＭＳ Ｐゴシック" charset="0"/>
                <a:cs typeface="Arial" charset="0"/>
              </a:rPr>
              <a:t> of the foundations also have footnotes that include information specific for students with IEPs or students with disabilities, such as information about adaptations or accommodations.</a:t>
            </a:r>
            <a:endParaRPr lang="en-US" dirty="0">
              <a:latin typeface="Arial" charset="0"/>
              <a:ea typeface="ＭＳ Ｐゴシック" charset="0"/>
              <a:cs typeface="Arial" charset="0"/>
            </a:endParaRPr>
          </a:p>
          <a:p>
            <a:pPr eaLnBrk="1" hangingPunct="1">
              <a:spcBef>
                <a:spcPts val="0"/>
              </a:spcBef>
            </a:pPr>
            <a:endParaRPr lang="en-US" altLang="en-US" b="1" u="sng" dirty="0">
              <a:latin typeface="Arial" panose="020B0604020202020204" pitchFamily="34" charset="0"/>
            </a:endParaRPr>
          </a:p>
        </p:txBody>
      </p:sp>
      <p:sp>
        <p:nvSpPr>
          <p:cNvPr id="124931" name="Slide Number Placeholder 1"/>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631E47-9314-4658-A0A8-444D4D4BD2DA}" type="slidenum">
              <a:rPr lang="en-US" altLang="en-US" sz="1200"/>
              <a:pPr/>
              <a:t>15</a:t>
            </a:fld>
            <a:endParaRPr lang="en-US" altLang="en-US" sz="1200"/>
          </a:p>
        </p:txBody>
      </p:sp>
    </p:spTree>
    <p:extLst>
      <p:ext uri="{BB962C8B-B14F-4D97-AF65-F5344CB8AC3E}">
        <p14:creationId xmlns:p14="http://schemas.microsoft.com/office/powerpoint/2010/main" val="250699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734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defTabSz="457200">
              <a:spcBef>
                <a:spcPts val="0"/>
              </a:spcBef>
            </a:pPr>
            <a:r>
              <a:rPr lang="en-US" altLang="en-US" b="1" dirty="0"/>
              <a:t>Presenter Remarks: </a:t>
            </a:r>
          </a:p>
          <a:p>
            <a:pPr defTabSz="457200">
              <a:spcBef>
                <a:spcPts val="0"/>
              </a:spcBef>
            </a:pPr>
            <a:r>
              <a:rPr lang="en-US" altLang="en-US" dirty="0"/>
              <a:t>The Preschool Curriculum Framework offers guidance on how teachers—through planned</a:t>
            </a:r>
            <a:r>
              <a:rPr lang="en-US" altLang="en-US" baseline="0" dirty="0"/>
              <a:t> learning environments, materials, and experiences that are developmentally appropriate, individually and culturally meaningful, and engaging to families—</a:t>
            </a:r>
            <a:r>
              <a:rPr lang="en-US" altLang="en-US" dirty="0"/>
              <a:t>can support the learning and development described in the foundations.</a:t>
            </a:r>
          </a:p>
          <a:p>
            <a:pPr defTabSz="457200">
              <a:spcBef>
                <a:spcPts val="0"/>
              </a:spcBef>
            </a:pPr>
            <a:endParaRPr lang="en-US" altLang="en-US" dirty="0"/>
          </a:p>
          <a:p>
            <a:pPr defTabSz="457200">
              <a:spcBef>
                <a:spcPts val="0"/>
              </a:spcBef>
            </a:pPr>
            <a:r>
              <a:rPr lang="en-US" altLang="en-US" dirty="0"/>
              <a:t>“Teachers address ideas and concepts that children can grasp at their developmental level and then progressively build on what children already know and understand. This approach applies to all children, including children with various abilities, disabilities, or other special needs (such as delays in language, cognition, or physical ability)” (PCF, Vol. 2,</a:t>
            </a:r>
            <a:r>
              <a:rPr lang="en-US" altLang="en-US" baseline="0" dirty="0"/>
              <a:t> p. 227).</a:t>
            </a:r>
            <a:endParaRPr lang="en-US" altLang="en-US" dirty="0"/>
          </a:p>
          <a:p>
            <a:pPr defTabSz="457200">
              <a:spcBef>
                <a:spcPts val="0"/>
              </a:spcBef>
            </a:pPr>
            <a:endParaRPr lang="en-US" altLang="en-US" dirty="0"/>
          </a:p>
          <a:p>
            <a:pPr defTabSz="457200" eaLnBrk="1" hangingPunct="1">
              <a:spcBef>
                <a:spcPts val="0"/>
              </a:spcBef>
            </a:pPr>
            <a:r>
              <a:rPr lang="en-US" altLang="en-US" dirty="0">
                <a:latin typeface="Arial" panose="020B0604020202020204" pitchFamily="34" charset="0"/>
              </a:rPr>
              <a:t>Let’s look at two examples from the Preschool Curriculum Framework that offer insight on creating an inclusive environment:</a:t>
            </a:r>
          </a:p>
          <a:p>
            <a:pPr marL="171450" indent="-171450" defTabSz="457200" eaLnBrk="1" hangingPunct="1">
              <a:spcBef>
                <a:spcPts val="0"/>
              </a:spcBef>
              <a:buFont typeface="Arial" panose="020B0604020202020204" pitchFamily="34" charset="0"/>
              <a:buChar char="•"/>
            </a:pPr>
            <a:r>
              <a:rPr lang="en-US" altLang="en-US" dirty="0">
                <a:latin typeface="Arial" panose="020B0604020202020204" pitchFamily="34" charset="0"/>
              </a:rPr>
              <a:t>“</a:t>
            </a:r>
            <a:r>
              <a:rPr lang="en-US" altLang="en-US" b="0" dirty="0">
                <a:latin typeface="Arial" panose="020B0604020202020204" pitchFamily="34" charset="0"/>
              </a:rPr>
              <a:t>Provide multicultural,</a:t>
            </a:r>
            <a:r>
              <a:rPr lang="en-US" altLang="en-US" b="0" baseline="0" dirty="0">
                <a:latin typeface="Arial" panose="020B0604020202020204" pitchFamily="34" charset="0"/>
              </a:rPr>
              <a:t> anti-bias literature, displays, materials, and goods that represent the linguistic and cultural backgrounds of the community”</a:t>
            </a:r>
            <a:r>
              <a:rPr lang="en-US" altLang="en-US" baseline="0" dirty="0">
                <a:latin typeface="Arial" panose="020B0604020202020204" pitchFamily="34" charset="0"/>
              </a:rPr>
              <a:t> (PCF, Vol. 3, p. 73).  Examples may include the following items: </a:t>
            </a:r>
          </a:p>
          <a:p>
            <a:pPr marL="628650" lvl="1" indent="-171450" defTabSz="457200" eaLnBrk="1" hangingPunct="1">
              <a:spcBef>
                <a:spcPts val="0"/>
              </a:spcBef>
              <a:buFont typeface="Courier New" panose="02070309020205020404" pitchFamily="49" charset="0"/>
              <a:buChar char="o"/>
            </a:pPr>
            <a:r>
              <a:rPr lang="en-US" altLang="en-US" baseline="0" dirty="0">
                <a:latin typeface="Arial" panose="020B0604020202020204" pitchFamily="34" charset="0"/>
              </a:rPr>
              <a:t>Books in different languages and with different cultures represented</a:t>
            </a:r>
          </a:p>
          <a:p>
            <a:pPr marL="628650" lvl="1" indent="-171450" defTabSz="457200" eaLnBrk="1" hangingPunct="1">
              <a:spcBef>
                <a:spcPts val="0"/>
              </a:spcBef>
              <a:buFont typeface="Courier New" panose="02070309020205020404" pitchFamily="49" charset="0"/>
              <a:buChar char="o"/>
            </a:pPr>
            <a:r>
              <a:rPr lang="en-US" altLang="en-US" baseline="0" dirty="0">
                <a:latin typeface="Arial" panose="020B0604020202020204" pitchFamily="34" charset="0"/>
              </a:rPr>
              <a:t>Multicultural dolls</a:t>
            </a:r>
          </a:p>
          <a:p>
            <a:pPr marL="628650" lvl="1" indent="-171450" defTabSz="457200" eaLnBrk="1" hangingPunct="1">
              <a:spcBef>
                <a:spcPts val="0"/>
              </a:spcBef>
              <a:buFont typeface="Courier New" panose="02070309020205020404" pitchFamily="49" charset="0"/>
              <a:buChar char="o"/>
            </a:pPr>
            <a:r>
              <a:rPr lang="en-US" altLang="en-US" baseline="0" dirty="0">
                <a:latin typeface="Arial" panose="020B0604020202020204" pitchFamily="34" charset="0"/>
              </a:rPr>
              <a:t>Kitchen items, food containers, and clothing from other cultures in the dramatic play area</a:t>
            </a:r>
          </a:p>
          <a:p>
            <a:pPr marL="171450" indent="-171450" defTabSz="457200" eaLnBrk="1" hangingPunct="1">
              <a:spcBef>
                <a:spcPts val="0"/>
              </a:spcBef>
              <a:buFont typeface="Arial" panose="020B0604020202020204" pitchFamily="34" charset="0"/>
              <a:buChar char="•"/>
            </a:pPr>
            <a:r>
              <a:rPr lang="en-US" altLang="en-US" dirty="0">
                <a:latin typeface="Arial" panose="020B0604020202020204" pitchFamily="34" charset="0"/>
              </a:rPr>
              <a:t>“</a:t>
            </a:r>
            <a:r>
              <a:rPr lang="en-US" altLang="en-US" b="0" dirty="0">
                <a:latin typeface="Arial" panose="020B0604020202020204" pitchFamily="34" charset="0"/>
              </a:rPr>
              <a:t>Adapt materials and activities to foster inclusion of children with</a:t>
            </a:r>
            <a:r>
              <a:rPr lang="en-US" altLang="en-US" b="0" baseline="0" dirty="0">
                <a:latin typeface="Arial" panose="020B0604020202020204" pitchFamily="34" charset="0"/>
              </a:rPr>
              <a:t> special needs</a:t>
            </a:r>
            <a:r>
              <a:rPr lang="en-US" altLang="ja-JP" dirty="0">
                <a:latin typeface="Arial" panose="020B0604020202020204" pitchFamily="34" charset="0"/>
              </a:rPr>
              <a:t>” (PCF, Vol.</a:t>
            </a:r>
            <a:r>
              <a:rPr lang="en-US" altLang="ja-JP" baseline="0" dirty="0">
                <a:latin typeface="Arial" panose="020B0604020202020204" pitchFamily="34" charset="0"/>
              </a:rPr>
              <a:t> 3, p. 73).  Examples may include the use of a variety of voting methods (e.g., buttons, stickers, paddles, etc.) to ensure all children’s active participation.</a:t>
            </a:r>
          </a:p>
          <a:p>
            <a:pPr marL="171450" indent="-171450" defTabSz="457200" eaLnBrk="1" hangingPunct="1">
              <a:spcBef>
                <a:spcPts val="0"/>
              </a:spcBef>
              <a:buFont typeface="Arial" panose="020B0604020202020204" pitchFamily="34" charset="0"/>
              <a:buChar char="•"/>
            </a:pPr>
            <a:endParaRPr lang="en-US" altLang="ja-JP" baseline="0" dirty="0">
              <a:latin typeface="Arial" panose="020B0604020202020204" pitchFamily="34" charset="0"/>
            </a:endParaRPr>
          </a:p>
          <a:p>
            <a:pPr marL="0" indent="0" defTabSz="457200" eaLnBrk="1" hangingPunct="1">
              <a:spcBef>
                <a:spcPts val="0"/>
              </a:spcBef>
              <a:buFont typeface="Arial" panose="020B0604020202020204" pitchFamily="34" charset="0"/>
              <a:buNone/>
            </a:pPr>
            <a:r>
              <a:rPr lang="en-US" altLang="ja-JP" baseline="0" dirty="0">
                <a:latin typeface="Arial" panose="020B0604020202020204" pitchFamily="34" charset="0"/>
              </a:rPr>
              <a:t>When children are represented and included it helps them develop a positive self-concept and affirm the value of diversity.</a:t>
            </a:r>
          </a:p>
          <a:p>
            <a:pPr eaLnBrk="1" hangingPunct="1">
              <a:spcBef>
                <a:spcPts val="0"/>
              </a:spcBef>
            </a:pPr>
            <a:endParaRPr lang="en-US" dirty="0">
              <a:latin typeface="Arial" charset="0"/>
              <a:ea typeface="MS PGothic" charset="0"/>
            </a:endParaRPr>
          </a:p>
          <a:p>
            <a:pPr eaLnBrk="1" hangingPunct="1">
              <a:spcBef>
                <a:spcPts val="0"/>
              </a:spcBef>
            </a:pPr>
            <a:endParaRPr lang="en-US" dirty="0">
              <a:latin typeface="Arial" charset="0"/>
              <a:ea typeface="MS PGothic" charset="0"/>
            </a:endParaRPr>
          </a:p>
        </p:txBody>
      </p:sp>
    </p:spTree>
    <p:extLst>
      <p:ext uri="{BB962C8B-B14F-4D97-AF65-F5344CB8AC3E}">
        <p14:creationId xmlns:p14="http://schemas.microsoft.com/office/powerpoint/2010/main" val="4265722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txBox="1">
            <a:spLocks noGrp="1" noChangeArrowheads="1"/>
          </p:cNvSpPr>
          <p:nvPr/>
        </p:nvSpPr>
        <p:spPr bwMode="auto">
          <a:xfrm>
            <a:off x="3884613" y="8977313"/>
            <a:ext cx="2971800" cy="47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fld id="{887029A0-C375-AC41-94BC-5446108C5B1D}" type="slidenum">
              <a:rPr lang="en-US" sz="1200"/>
              <a:pPr algn="r" eaLnBrk="1" hangingPunct="1"/>
              <a:t>17</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defTabSz="457200">
              <a:spcBef>
                <a:spcPts val="0"/>
              </a:spcBef>
              <a:spcAft>
                <a:spcPts val="0"/>
              </a:spcAft>
            </a:pPr>
            <a:r>
              <a:rPr lang="en-US" b="1" dirty="0">
                <a:ea typeface="MS PGothic" charset="0"/>
              </a:rPr>
              <a:t>Presenter Remarks:</a:t>
            </a:r>
          </a:p>
          <a:p>
            <a:pPr defTabSz="457200">
              <a:spcBef>
                <a:spcPts val="0"/>
              </a:spcBef>
              <a:spcAft>
                <a:spcPts val="0"/>
              </a:spcAft>
            </a:pPr>
            <a:r>
              <a:rPr lang="en-US" dirty="0">
                <a:ea typeface="MS PGothic" charset="0"/>
              </a:rPr>
              <a:t>The Preschool Curriculum Framework</a:t>
            </a:r>
            <a:r>
              <a:rPr lang="en-US" baseline="0" dirty="0">
                <a:ea typeface="MS PGothic" charset="0"/>
              </a:rPr>
              <a:t> is organized into sections that teachers can use to glean ideas for the classroom. </a:t>
            </a:r>
          </a:p>
          <a:p>
            <a:pPr defTabSz="457200">
              <a:spcBef>
                <a:spcPts val="0"/>
              </a:spcBef>
              <a:spcAft>
                <a:spcPts val="0"/>
              </a:spcAft>
            </a:pPr>
            <a:endParaRPr lang="en-US" baseline="0" dirty="0">
              <a:ea typeface="MS PGothic" charset="0"/>
            </a:endParaRPr>
          </a:p>
          <a:p>
            <a:pPr defTabSz="457200">
              <a:spcBef>
                <a:spcPts val="0"/>
              </a:spcBef>
              <a:spcAft>
                <a:spcPts val="0"/>
              </a:spcAft>
            </a:pPr>
            <a:r>
              <a:rPr lang="en-US" baseline="0" dirty="0">
                <a:ea typeface="MS PGothic" charset="0"/>
              </a:rPr>
              <a:t>These are the sections that we will explore today:</a:t>
            </a:r>
          </a:p>
          <a:p>
            <a:pPr marL="171450" indent="-171450">
              <a:spcBef>
                <a:spcPts val="0"/>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Guiding principles</a:t>
            </a:r>
          </a:p>
          <a:p>
            <a:pPr marL="171450" indent="-171450">
              <a:spcBef>
                <a:spcPts val="0"/>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Environments and materials</a:t>
            </a:r>
          </a:p>
          <a:p>
            <a:pPr marL="171450" indent="-171450">
              <a:spcBef>
                <a:spcPts val="0"/>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Vignettes</a:t>
            </a:r>
          </a:p>
          <a:p>
            <a:pPr marL="628650" lvl="1" indent="-171450">
              <a:spcBef>
                <a:spcPts val="0"/>
              </a:spcBef>
              <a:spcAft>
                <a:spcPts val="0"/>
              </a:spcAft>
              <a:buFont typeface="Courier New" panose="02070309020205020404" pitchFamily="49" charset="0"/>
              <a:buChar char="o"/>
              <a:defRPr/>
            </a:pPr>
            <a:r>
              <a:rPr lang="en-US" dirty="0">
                <a:solidFill>
                  <a:srgbClr val="000000"/>
                </a:solidFill>
                <a:ea typeface="ＭＳ Ｐゴシック" pitchFamily="34" charset="-128"/>
                <a:cs typeface="ＭＳ Ｐゴシック" charset="0"/>
              </a:rPr>
              <a:t>Planning learning opportunities </a:t>
            </a:r>
          </a:p>
          <a:p>
            <a:pPr marL="628650" lvl="1" indent="-171450">
              <a:spcBef>
                <a:spcPts val="0"/>
              </a:spcBef>
              <a:spcAft>
                <a:spcPts val="0"/>
              </a:spcAft>
              <a:buFont typeface="Courier New" panose="02070309020205020404" pitchFamily="49" charset="0"/>
              <a:buChar char="o"/>
              <a:defRPr/>
            </a:pPr>
            <a:r>
              <a:rPr lang="en-US" dirty="0">
                <a:solidFill>
                  <a:srgbClr val="000000"/>
                </a:solidFill>
                <a:ea typeface="ＭＳ Ｐゴシック" pitchFamily="34" charset="-128"/>
                <a:cs typeface="ＭＳ Ｐゴシック" charset="0"/>
              </a:rPr>
              <a:t>Teachable moments</a:t>
            </a:r>
          </a:p>
          <a:p>
            <a:pPr marL="171450" indent="-171450">
              <a:spcBef>
                <a:spcPts val="0"/>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Interactions and strategies</a:t>
            </a:r>
          </a:p>
          <a:p>
            <a:pPr marL="171450" indent="-171450">
              <a:spcBef>
                <a:spcPts val="0"/>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Engaging families</a:t>
            </a:r>
          </a:p>
          <a:p>
            <a:pPr defTabSz="457200">
              <a:spcBef>
                <a:spcPts val="0"/>
              </a:spcBef>
              <a:spcAft>
                <a:spcPts val="0"/>
              </a:spcAft>
            </a:pPr>
            <a:endParaRPr lang="en-US" dirty="0">
              <a:ea typeface="MS PGothic" charset="0"/>
            </a:endParaRPr>
          </a:p>
          <a:p>
            <a:pPr defTabSz="457200">
              <a:spcBef>
                <a:spcPts val="0"/>
              </a:spcBef>
              <a:spcAft>
                <a:spcPts val="0"/>
              </a:spcAft>
            </a:pPr>
            <a:endParaRPr lang="en-US" dirty="0">
              <a:ea typeface="MS PGothic" charset="0"/>
            </a:endParaRPr>
          </a:p>
        </p:txBody>
      </p:sp>
    </p:spTree>
    <p:extLst>
      <p:ext uri="{BB962C8B-B14F-4D97-AF65-F5344CB8AC3E}">
        <p14:creationId xmlns:p14="http://schemas.microsoft.com/office/powerpoint/2010/main" val="38663795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Presenter Remarks: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guiding principles set</a:t>
            </a:r>
            <a:r>
              <a:rPr lang="en-US" baseline="0" dirty="0"/>
              <a:t> the tone for the domain. Reviewing the guiding principles can be one way teachers might answer the question, “Am</a:t>
            </a:r>
            <a:r>
              <a:rPr lang="en-US" dirty="0"/>
              <a:t> I </a:t>
            </a:r>
            <a:r>
              <a:rPr lang="en-US" baseline="0" dirty="0"/>
              <a:t>providing appropriate social interactions and environmental experiences for this domain?”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 key guiding principle for the History-Social Science domain is, </a:t>
            </a:r>
            <a:r>
              <a:rPr lang="en-US" dirty="0"/>
              <a:t>“</a:t>
            </a:r>
            <a:r>
              <a:rPr lang="en-US" b="1" dirty="0"/>
              <a:t>Create activities that will actively engage children’s social skills and understanding</a:t>
            </a:r>
            <a:r>
              <a:rPr lang="en-US" dirty="0"/>
              <a:t>” (PCF, Vol. 3, p. 45).</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As we work</a:t>
            </a:r>
            <a:r>
              <a:rPr lang="en-US" baseline="0" dirty="0"/>
              <a:t> through this module and think about ways to support children in becoming community members</a:t>
            </a:r>
            <a:r>
              <a:rPr lang="en-US" dirty="0"/>
              <a:t> </a:t>
            </a:r>
            <a:r>
              <a:rPr lang="en-US" baseline="0" dirty="0"/>
              <a:t>we want to continue to ask, “Are we exemplifying this guiding principle?”</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18</a:t>
            </a:fld>
            <a:endParaRPr lang="en-US"/>
          </a:p>
        </p:txBody>
      </p:sp>
    </p:spTree>
    <p:extLst>
      <p:ext uri="{BB962C8B-B14F-4D97-AF65-F5344CB8AC3E}">
        <p14:creationId xmlns:p14="http://schemas.microsoft.com/office/powerpoint/2010/main" val="1772302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cs typeface="Arial" panose="020B0604020202020204" pitchFamily="34" charset="0"/>
              </a:rPr>
              <a:t>Presenter Remarks:</a:t>
            </a:r>
          </a:p>
          <a:p>
            <a:pPr>
              <a:spcBef>
                <a:spcPts val="0"/>
              </a:spcBef>
            </a:pPr>
            <a:r>
              <a:rPr lang="en-US" altLang="en-US" dirty="0">
                <a:latin typeface="Arial" panose="020B0604020202020204" pitchFamily="34" charset="0"/>
                <a:cs typeface="Arial" panose="020B0604020202020204" pitchFamily="34" charset="0"/>
              </a:rPr>
              <a:t>The Alignment Document is another resource that will help us to answer questions related to developmental progression. </a:t>
            </a:r>
          </a:p>
          <a:p>
            <a:pPr>
              <a:spcBef>
                <a:spcPts val="0"/>
              </a:spcBef>
            </a:pPr>
            <a:endParaRPr lang="en-US" altLang="en-US" dirty="0">
              <a:latin typeface="Arial" panose="020B0604020202020204" pitchFamily="34" charset="0"/>
              <a:cs typeface="Arial" panose="020B0604020202020204" pitchFamily="34" charset="0"/>
            </a:endParaRPr>
          </a:p>
          <a:p>
            <a:pPr>
              <a:spcBef>
                <a:spcPts val="0"/>
              </a:spcBef>
            </a:pPr>
            <a:r>
              <a:rPr lang="en-US" altLang="en-US" dirty="0">
                <a:latin typeface="Arial" panose="020B0604020202020204" pitchFamily="34" charset="0"/>
                <a:cs typeface="Arial" panose="020B0604020202020204" pitchFamily="34" charset="0"/>
              </a:rPr>
              <a:t>What do you know about this document? How do you use it in your work now?</a:t>
            </a:r>
          </a:p>
          <a:p>
            <a:pPr>
              <a:spcBef>
                <a:spcPts val="0"/>
              </a:spcBef>
            </a:pPr>
            <a:endParaRPr lang="en-US" altLang="en-US" b="1" dirty="0">
              <a:latin typeface="Arial" panose="020B0604020202020204" pitchFamily="34" charset="0"/>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Extra Notes:</a:t>
            </a:r>
          </a:p>
          <a:p>
            <a:pPr>
              <a:spcBef>
                <a:spcPts val="0"/>
              </a:spcBef>
            </a:pPr>
            <a:r>
              <a:rPr lang="en-US" altLang="en-US" dirty="0">
                <a:latin typeface="Arial" panose="020B0604020202020204" pitchFamily="34" charset="0"/>
                <a:cs typeface="Arial" panose="020B0604020202020204" pitchFamily="34" charset="0"/>
              </a:rPr>
              <a:t>Depending on the size of the group, participants can share responses with tablemates or in pairs.  </a:t>
            </a:r>
          </a:p>
          <a:p>
            <a:pPr>
              <a:spcBef>
                <a:spcPts val="0"/>
              </a:spcBef>
            </a:pPr>
            <a:endParaRPr lang="en-US" altLang="en-US" dirty="0">
              <a:latin typeface="Arial" panose="020B0604020202020204" pitchFamily="34" charset="0"/>
              <a:cs typeface="Arial" panose="020B0604020202020204" pitchFamily="34" charset="0"/>
            </a:endParaRPr>
          </a:p>
        </p:txBody>
      </p:sp>
      <p:sp>
        <p:nvSpPr>
          <p:cNvPr id="54275" name="Slide Number Placeholder 1"/>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320996-504C-4972-A27F-646538533AA7}" type="slidenum">
              <a:rPr lang="en-US" altLang="en-US" sz="1200"/>
              <a:pPr/>
              <a:t>19</a:t>
            </a:fld>
            <a:endParaRPr lang="en-US" altLang="en-US" sz="1200"/>
          </a:p>
        </p:txBody>
      </p:sp>
    </p:spTree>
    <p:extLst>
      <p:ext uri="{BB962C8B-B14F-4D97-AF65-F5344CB8AC3E}">
        <p14:creationId xmlns:p14="http://schemas.microsoft.com/office/powerpoint/2010/main" val="1298986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a:t>
            </a:r>
          </a:p>
          <a:p>
            <a:pPr>
              <a:spcBef>
                <a:spcPts val="0"/>
              </a:spcBef>
            </a:pPr>
            <a:r>
              <a:rPr lang="en-US" dirty="0"/>
              <a:t>This slide shows the objectives for today’s training:</a:t>
            </a:r>
          </a:p>
          <a:p>
            <a:pPr marL="171450" lvl="0" indent="-171450">
              <a:spcBef>
                <a:spcPts val="0"/>
              </a:spcBef>
              <a:buFont typeface="Arial" panose="020B0604020202020204" pitchFamily="34" charset="0"/>
              <a:buChar char="•"/>
            </a:pPr>
            <a:r>
              <a:rPr lang="en-US" altLang="en-US" sz="1200" dirty="0">
                <a:solidFill>
                  <a:prstClr val="black"/>
                </a:solidFill>
                <a:ea typeface="MS PGothic" panose="020B0600070205080204" pitchFamily="34" charset="-128"/>
              </a:rPr>
              <a:t>Gain understanding of key concepts from the </a:t>
            </a:r>
            <a:r>
              <a:rPr lang="en-US" altLang="en-US" sz="1200" i="1" dirty="0">
                <a:solidFill>
                  <a:prstClr val="black"/>
                </a:solidFill>
                <a:ea typeface="MS PGothic" panose="020B0600070205080204" pitchFamily="34" charset="-128"/>
              </a:rPr>
              <a:t>California Preschool Learning Foundations, Volume 3  and the California Preschool Curriculum Framework, Volume 3—</a:t>
            </a:r>
            <a:r>
              <a:rPr lang="en-US" altLang="en-US" sz="1200" dirty="0">
                <a:solidFill>
                  <a:prstClr val="black"/>
                </a:solidFill>
                <a:ea typeface="MS PGothic" panose="020B0600070205080204" pitchFamily="34" charset="-128"/>
              </a:rPr>
              <a:t>History-Social Science domain, Becoming a Preschool [TK] Community Member (Civics) strand.</a:t>
            </a:r>
          </a:p>
          <a:p>
            <a:pPr marL="171450" lvl="0" indent="-171450">
              <a:spcBef>
                <a:spcPts val="0"/>
              </a:spcBef>
              <a:buFont typeface="Arial" panose="020B0604020202020204" pitchFamily="34" charset="0"/>
              <a:buChar char="•"/>
            </a:pPr>
            <a:r>
              <a:rPr lang="en-US" altLang="en-US" sz="1200" dirty="0">
                <a:solidFill>
                  <a:prstClr val="black"/>
                </a:solidFill>
                <a:ea typeface="MS PGothic" panose="020B0600070205080204" pitchFamily="34" charset="-128"/>
              </a:rPr>
              <a:t>Observe, read, and discuss the developmental continuum for civics and develop strategies that will guide instruction and learning in Transitional Kindergarten (TK).</a:t>
            </a:r>
          </a:p>
          <a:p>
            <a:pPr marL="171450" indent="-171450">
              <a:spcBef>
                <a:spcPts val="0"/>
              </a:spcBef>
              <a:buFont typeface="Arial" panose="020B0604020202020204" pitchFamily="34" charset="0"/>
              <a:buChar char="•"/>
            </a:pPr>
            <a:r>
              <a:rPr lang="en-US" altLang="en-US" sz="1200" dirty="0">
                <a:solidFill>
                  <a:prstClr val="black"/>
                </a:solidFill>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a:t>
            </a:r>
            <a:r>
              <a:rPr lang="en-US" sz="1200" dirty="0"/>
              <a:t>skills, knowledge, and behaviors related to civics.</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fld id="{EF32236E-DBDE-4F84-8A8D-B4FE3BF401E9}" type="slidenum">
              <a:rPr lang="en-US" altLang="en-US" smtClean="0"/>
              <a:pPr/>
              <a:t>2</a:t>
            </a:fld>
            <a:endParaRPr lang="en-US" altLang="en-US"/>
          </a:p>
        </p:txBody>
      </p:sp>
    </p:spTree>
    <p:extLst>
      <p:ext uri="{BB962C8B-B14F-4D97-AF65-F5344CB8AC3E}">
        <p14:creationId xmlns:p14="http://schemas.microsoft.com/office/powerpoint/2010/main" val="3938457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a:t>
            </a:r>
          </a:p>
          <a:p>
            <a:pPr>
              <a:spcBef>
                <a:spcPts val="0"/>
              </a:spcBef>
            </a:pPr>
            <a:r>
              <a:rPr lang="en-US" dirty="0"/>
              <a:t>By supporting this development in the History-Social Science domain we are supporting the developmental continuum that</a:t>
            </a:r>
            <a:r>
              <a:rPr lang="en-US" baseline="0" dirty="0"/>
              <a:t> began in infancy and continues after preschool and TK into kindergarten and elementary school.</a:t>
            </a:r>
          </a:p>
          <a:p>
            <a:pPr>
              <a:spcBef>
                <a:spcPts val="0"/>
              </a:spcBef>
            </a:pPr>
            <a:endParaRPr lang="en-US" baseline="0" dirty="0"/>
          </a:p>
          <a:p>
            <a:pPr>
              <a:spcBef>
                <a:spcPts val="0"/>
              </a:spcBef>
            </a:pPr>
            <a:r>
              <a:rPr lang="en-US" baseline="0" dirty="0"/>
              <a:t>These connections are illustrated by Table 11: Overview of the Alignment Between the History-Social Science Domain and the California Content Standards. This table can be found on page 155 of the Preschool Learning Foundations (Volume 3). </a:t>
            </a:r>
          </a:p>
          <a:p>
            <a:pPr>
              <a:spcBef>
                <a:spcPts val="0"/>
              </a:spcBef>
            </a:pPr>
            <a:endParaRPr lang="en-US" baseline="0" dirty="0"/>
          </a:p>
          <a:p>
            <a:pPr>
              <a:spcBef>
                <a:spcPts val="0"/>
              </a:spcBef>
            </a:pPr>
            <a:r>
              <a:rPr lang="en-US" baseline="0" dirty="0"/>
              <a:t>What challenges could you foresee in kindergarten if some of the foundations in preschool and TK were missing?</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20</a:t>
            </a:fld>
            <a:endParaRPr lang="en-US"/>
          </a:p>
        </p:txBody>
      </p:sp>
    </p:spTree>
    <p:extLst>
      <p:ext uri="{BB962C8B-B14F-4D97-AF65-F5344CB8AC3E}">
        <p14:creationId xmlns:p14="http://schemas.microsoft.com/office/powerpoint/2010/main" val="134103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xfrm>
            <a:off x="685800" y="4343400"/>
            <a:ext cx="5486400" cy="389926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a:spcBef>
                <a:spcPts val="0"/>
              </a:spcBef>
            </a:pPr>
            <a:r>
              <a:rPr lang="en-US" altLang="en-US" b="1" dirty="0">
                <a:latin typeface="Arial" panose="020B0604020202020204" pitchFamily="34" charset="0"/>
              </a:rPr>
              <a:t>Background Information:</a:t>
            </a:r>
          </a:p>
          <a:p>
            <a:pPr>
              <a:spcBef>
                <a:spcPts val="0"/>
              </a:spcBef>
            </a:pPr>
            <a:r>
              <a:rPr lang="en-US" altLang="en-US" dirty="0">
                <a:latin typeface="Arial" panose="020B0604020202020204" pitchFamily="34" charset="0"/>
              </a:rPr>
              <a:t>The chart</a:t>
            </a:r>
            <a:r>
              <a:rPr lang="en-US" altLang="en-US" baseline="0" dirty="0">
                <a:latin typeface="Arial" panose="020B0604020202020204" pitchFamily="34" charset="0"/>
              </a:rPr>
              <a:t> on the slide can be found on pages 149-150 of the Alignment Document.</a:t>
            </a:r>
          </a:p>
          <a:p>
            <a:pPr>
              <a:spcBef>
                <a:spcPts val="0"/>
              </a:spcBef>
            </a:pPr>
            <a:endParaRPr lang="en-US" altLang="en-US" dirty="0">
              <a:latin typeface="Arial" panose="020B0604020202020204" pitchFamily="34" charset="0"/>
            </a:endParaRPr>
          </a:p>
          <a:p>
            <a:pPr>
              <a:spcBef>
                <a:spcPts val="0"/>
              </a:spcBef>
            </a:pPr>
            <a:r>
              <a:rPr lang="en-US" altLang="en-US" b="1" dirty="0">
                <a:latin typeface="Arial" panose="020B0604020202020204" pitchFamily="34" charset="0"/>
              </a:rPr>
              <a:t>Presenter Remarks:</a:t>
            </a:r>
          </a:p>
          <a:p>
            <a:pPr>
              <a:spcBef>
                <a:spcPts val="0"/>
              </a:spcBef>
            </a:pPr>
            <a:r>
              <a:rPr lang="en-US" altLang="en-US" dirty="0">
                <a:latin typeface="Arial" panose="020B0604020202020204" pitchFamily="34" charset="0"/>
              </a:rPr>
              <a:t>The</a:t>
            </a:r>
            <a:r>
              <a:rPr lang="en-US" altLang="en-US" baseline="0" dirty="0">
                <a:latin typeface="Arial" panose="020B0604020202020204" pitchFamily="34" charset="0"/>
              </a:rPr>
              <a:t> </a:t>
            </a:r>
            <a:r>
              <a:rPr lang="en-US" altLang="en-US" dirty="0">
                <a:latin typeface="Arial" panose="020B0604020202020204" pitchFamily="34" charset="0"/>
              </a:rPr>
              <a:t>Alignment Document provides information about the connections between the Preschool Learning Foundations and the kindergarten content standards for California public schools. </a:t>
            </a:r>
          </a:p>
          <a:p>
            <a:pPr>
              <a:spcBef>
                <a:spcPts val="0"/>
              </a:spcBef>
            </a:pPr>
            <a:endParaRPr lang="en-US" altLang="en-US" b="1" dirty="0">
              <a:latin typeface="Arial" panose="020B0604020202020204" pitchFamily="34" charset="0"/>
            </a:endParaRPr>
          </a:p>
          <a:p>
            <a:pPr>
              <a:spcBef>
                <a:spcPts val="0"/>
              </a:spcBef>
            </a:pPr>
            <a:r>
              <a:rPr lang="en-US" altLang="en-US" dirty="0">
                <a:latin typeface="Arial" panose="020B0604020202020204" pitchFamily="34" charset="0"/>
              </a:rPr>
              <a:t>Look at Handout 2: </a:t>
            </a:r>
            <a:r>
              <a:rPr lang="en-US" kern="1200" dirty="0">
                <a:solidFill>
                  <a:schemeClr val="tx1"/>
                </a:solidFill>
                <a:effectLst/>
                <a:latin typeface="Arial" charset="0"/>
                <a:ea typeface="ＭＳ Ｐゴシック" panose="020B0600070205080204" pitchFamily="34" charset="-128"/>
                <a:cs typeface="MS Pゴシック" charset="0"/>
              </a:rPr>
              <a:t>Alignment of Developmental Progression </a:t>
            </a:r>
            <a:r>
              <a:rPr lang="en-US" altLang="en-US" dirty="0">
                <a:latin typeface="Arial" panose="020B0604020202020204" pitchFamily="34" charset="0"/>
              </a:rPr>
              <a:t>to see the detailed alignment of substrand 1.0 and the kindergarten</a:t>
            </a:r>
            <a:r>
              <a:rPr lang="en-US" altLang="en-US" baseline="0" dirty="0">
                <a:latin typeface="Arial" panose="020B0604020202020204" pitchFamily="34" charset="0"/>
              </a:rPr>
              <a:t> content standards</a:t>
            </a:r>
            <a:r>
              <a:rPr lang="en-US" altLang="en-US" dirty="0">
                <a:latin typeface="Arial" panose="020B0604020202020204" pitchFamily="34" charset="0"/>
              </a:rPr>
              <a:t>. Underline anything you find interesting. </a:t>
            </a:r>
            <a:r>
              <a:rPr lang="en-US" altLang="en-US" i="1" dirty="0">
                <a:latin typeface="Arial" panose="020B0604020202020204" pitchFamily="34" charset="0"/>
              </a:rPr>
              <a:t>Allow 3-4 minutes to read and underline.</a:t>
            </a:r>
          </a:p>
          <a:p>
            <a:pPr>
              <a:spcBef>
                <a:spcPts val="0"/>
              </a:spcBef>
            </a:pPr>
            <a:endParaRPr lang="en-US" altLang="en-US" dirty="0">
              <a:latin typeface="Arial" panose="020B0604020202020204" pitchFamily="34" charset="0"/>
            </a:endParaRPr>
          </a:p>
          <a:p>
            <a:pPr>
              <a:spcBef>
                <a:spcPts val="0"/>
              </a:spcBef>
            </a:pPr>
            <a:r>
              <a:rPr lang="en-US" altLang="en-US" dirty="0">
                <a:latin typeface="Arial" panose="020B0604020202020204" pitchFamily="34" charset="0"/>
              </a:rPr>
              <a:t>Would anyone like to share what they underlined or found to be of interest?</a:t>
            </a:r>
          </a:p>
          <a:p>
            <a:pPr>
              <a:spcBef>
                <a:spcPts val="0"/>
              </a:spcBef>
            </a:pPr>
            <a:endParaRPr lang="en-US" altLang="en-US" dirty="0">
              <a:latin typeface="Arial" panose="020B0604020202020204" pitchFamily="34" charset="0"/>
            </a:endParaRPr>
          </a:p>
          <a:p>
            <a:pPr>
              <a:spcBef>
                <a:spcPts val="0"/>
              </a:spcBef>
            </a:pPr>
            <a:r>
              <a:rPr lang="en-US" altLang="en-US" dirty="0">
                <a:latin typeface="Arial" panose="020B0604020202020204" pitchFamily="34" charset="0"/>
              </a:rPr>
              <a:t>When you look at the alignment table you can see the connections between the preschool foundations and the kindergarten content standards.  Although the foundations and standards may, at times, be organized differently or may not correspond exactly, there is a correlational</a:t>
            </a:r>
            <a:r>
              <a:rPr lang="en-US" altLang="en-US" baseline="0" dirty="0">
                <a:latin typeface="Arial" panose="020B0604020202020204" pitchFamily="34" charset="0"/>
              </a:rPr>
              <a:t> </a:t>
            </a:r>
            <a:r>
              <a:rPr lang="en-US" altLang="en-US" dirty="0">
                <a:latin typeface="Arial" panose="020B0604020202020204" pitchFamily="34" charset="0"/>
              </a:rPr>
              <a:t>progression between them. </a:t>
            </a:r>
          </a:p>
          <a:p>
            <a:pPr>
              <a:spcBef>
                <a:spcPts val="0"/>
              </a:spcBef>
            </a:pPr>
            <a:endParaRPr lang="en-US" altLang="en-US" dirty="0">
              <a:latin typeface="Arial" panose="020B0604020202020204" pitchFamily="34" charset="0"/>
            </a:endParaRPr>
          </a:p>
          <a:p>
            <a:pPr>
              <a:spcBef>
                <a:spcPts val="0"/>
              </a:spcBef>
            </a:pPr>
            <a:r>
              <a:rPr lang="en-US" altLang="en-US" b="1" dirty="0">
                <a:latin typeface="Arial" panose="020B0604020202020204" pitchFamily="34" charset="0"/>
              </a:rPr>
              <a:t>Extra Notes:</a:t>
            </a:r>
          </a:p>
          <a:p>
            <a:pPr>
              <a:spcBef>
                <a:spcPts val="0"/>
              </a:spcBef>
            </a:pPr>
            <a:r>
              <a:rPr lang="en-US" altLang="en-US" dirty="0">
                <a:latin typeface="Arial" panose="020B0604020202020204" pitchFamily="34" charset="0"/>
              </a:rPr>
              <a:t>The following optional discussion questions that</a:t>
            </a:r>
            <a:r>
              <a:rPr lang="en-US" altLang="en-US" baseline="0" dirty="0">
                <a:latin typeface="Arial" panose="020B0604020202020204" pitchFamily="34" charset="0"/>
              </a:rPr>
              <a:t> can be used i</a:t>
            </a:r>
            <a:r>
              <a:rPr lang="en-US" altLang="en-US" dirty="0">
                <a:latin typeface="Arial" panose="020B0604020202020204" pitchFamily="34" charset="0"/>
              </a:rPr>
              <a:t>f participants need prompting to start discussion:</a:t>
            </a:r>
          </a:p>
          <a:p>
            <a:pPr marL="171450" indent="-171450">
              <a:spcBef>
                <a:spcPts val="0"/>
              </a:spcBef>
              <a:buFont typeface="Arial" panose="020B0604020202020204" pitchFamily="34" charset="0"/>
              <a:buChar char="•"/>
            </a:pPr>
            <a:r>
              <a:rPr lang="en-US" altLang="en-US" dirty="0">
                <a:latin typeface="Arial" panose="020B0604020202020204" pitchFamily="34" charset="0"/>
              </a:rPr>
              <a:t>What do you observe about the different expectations for children at around 48 months of age, at around 60 months of age, and by the end of kindergarten? </a:t>
            </a:r>
          </a:p>
          <a:p>
            <a:pPr marL="171450" indent="-171450">
              <a:spcBef>
                <a:spcPts val="0"/>
              </a:spcBef>
              <a:buFont typeface="Arial" panose="020B0604020202020204" pitchFamily="34" charset="0"/>
              <a:buChar char="•"/>
            </a:pPr>
            <a:r>
              <a:rPr lang="en-US" altLang="en-US" dirty="0">
                <a:latin typeface="Arial" panose="020B0604020202020204" pitchFamily="34" charset="0"/>
              </a:rPr>
              <a:t>In recognition of these developmental stages, what are the implications for TK teachers in supporting children’s developing ability in becoming a preschool community</a:t>
            </a:r>
            <a:r>
              <a:rPr lang="en-US" altLang="en-US" baseline="0" dirty="0">
                <a:latin typeface="Arial" panose="020B0604020202020204" pitchFamily="34" charset="0"/>
              </a:rPr>
              <a:t> member</a:t>
            </a:r>
            <a:r>
              <a:rPr lang="en-US" altLang="en-US" dirty="0">
                <a:latin typeface="Arial" panose="020B0604020202020204" pitchFamily="34" charset="0"/>
              </a:rPr>
              <a:t>?</a:t>
            </a:r>
          </a:p>
        </p:txBody>
      </p:sp>
      <p:sp>
        <p:nvSpPr>
          <p:cNvPr id="563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083258-E58D-4452-B5A9-B5973CA92390}" type="slidenum">
              <a:rPr lang="en-US" altLang="en-US" sz="1200"/>
              <a:pPr/>
              <a:t>21</a:t>
            </a:fld>
            <a:endParaRPr lang="en-US" altLang="en-US" sz="1200"/>
          </a:p>
        </p:txBody>
      </p:sp>
    </p:spTree>
    <p:extLst>
      <p:ext uri="{BB962C8B-B14F-4D97-AF65-F5344CB8AC3E}">
        <p14:creationId xmlns:p14="http://schemas.microsoft.com/office/powerpoint/2010/main" val="3708079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Background Information:</a:t>
            </a:r>
          </a:p>
          <a:p>
            <a:pPr>
              <a:spcBef>
                <a:spcPts val="0"/>
              </a:spcBef>
            </a:pPr>
            <a:r>
              <a:rPr lang="en-US" dirty="0"/>
              <a:t>This is the transition slide to the Skills for Democratic Participation </a:t>
            </a:r>
            <a:r>
              <a:rPr lang="en-US" dirty="0" err="1"/>
              <a:t>substrand</a:t>
            </a:r>
            <a:r>
              <a:rPr lang="en-US" dirty="0"/>
              <a:t>.</a:t>
            </a:r>
          </a:p>
          <a:p>
            <a:pPr>
              <a:spcBef>
                <a:spcPts val="0"/>
              </a:spcBef>
            </a:pPr>
            <a:endParaRPr lang="en-US" dirty="0"/>
          </a:p>
          <a:p>
            <a:pPr>
              <a:spcBef>
                <a:spcPts val="0"/>
              </a:spcBef>
            </a:pPr>
            <a:r>
              <a:rPr lang="en-US" b="1" dirty="0"/>
              <a:t>Presenter Remarks:</a:t>
            </a:r>
            <a:endParaRPr lang="en-US" dirty="0"/>
          </a:p>
          <a:p>
            <a:pPr>
              <a:spcBef>
                <a:spcPts val="0"/>
              </a:spcBef>
            </a:pPr>
            <a:r>
              <a:rPr lang="en-US" dirty="0"/>
              <a:t>“A</a:t>
            </a:r>
            <a:r>
              <a:rPr lang="en-US" sz="1200" b="0" kern="1200" dirty="0">
                <a:solidFill>
                  <a:schemeClr val="tx1"/>
                </a:solidFill>
              </a:rPr>
              <a:t>n early childhood program is the first social setting outside the home in which young children can learn, understand, and practice the skills of democratic participation” (PCF, Vol. 3, p. 70).</a:t>
            </a:r>
          </a:p>
          <a:p>
            <a:pPr>
              <a:spcBef>
                <a:spcPts val="0"/>
              </a:spcBef>
            </a:pPr>
            <a:endParaRPr lang="en-US" sz="1200" b="0" kern="1200" dirty="0">
              <a:solidFill>
                <a:schemeClr val="tx1"/>
              </a:solidFill>
            </a:endParaRPr>
          </a:p>
          <a:p>
            <a:pPr>
              <a:spcBef>
                <a:spcPts val="0"/>
              </a:spcBef>
            </a:pPr>
            <a:r>
              <a:rPr lang="en-US" sz="1200" b="0" kern="1200" dirty="0">
                <a:solidFill>
                  <a:schemeClr val="tx1"/>
                </a:solidFill>
              </a:rPr>
              <a:t>Find </a:t>
            </a:r>
            <a:r>
              <a:rPr lang="en-US" altLang="en-US" dirty="0">
                <a:latin typeface="Arial" panose="020B0604020202020204" pitchFamily="34" charset="0"/>
              </a:rPr>
              <a:t>Handout 2: </a:t>
            </a:r>
            <a:r>
              <a:rPr lang="en-US" sz="1200" kern="1200" dirty="0">
                <a:solidFill>
                  <a:schemeClr val="tx1"/>
                </a:solidFill>
                <a:effectLst/>
                <a:latin typeface="Arial" charset="0"/>
                <a:ea typeface="ＭＳ Ｐゴシック" panose="020B0600070205080204" pitchFamily="34" charset="-128"/>
                <a:cs typeface="MS Pゴシック" charset="0"/>
              </a:rPr>
              <a:t>Alignment of Developmental Progression </a:t>
            </a:r>
            <a:r>
              <a:rPr lang="en-US" sz="1200" b="0" kern="1200" dirty="0">
                <a:solidFill>
                  <a:schemeClr val="tx1"/>
                </a:solidFill>
              </a:rPr>
              <a:t>and read a sentence you identify as interesting.</a:t>
            </a:r>
            <a:r>
              <a:rPr lang="en-US" sz="1200" b="0" kern="1200" baseline="0" dirty="0">
                <a:solidFill>
                  <a:schemeClr val="tx1"/>
                </a:solidFill>
              </a:rPr>
              <a:t> </a:t>
            </a:r>
          </a:p>
          <a:p>
            <a:pPr>
              <a:spcBef>
                <a:spcPts val="0"/>
              </a:spcBef>
            </a:pPr>
            <a:endParaRPr lang="en-US" sz="1200" b="0" kern="1200" baseline="0" dirty="0">
              <a:solidFill>
                <a:schemeClr val="tx1"/>
              </a:solidFill>
            </a:endParaRPr>
          </a:p>
          <a:p>
            <a:pPr>
              <a:spcBef>
                <a:spcPts val="0"/>
              </a:spcBef>
            </a:pPr>
            <a:r>
              <a:rPr lang="en-US" sz="1200" b="0" kern="1200" baseline="0" dirty="0">
                <a:solidFill>
                  <a:schemeClr val="tx1"/>
                </a:solidFill>
              </a:rPr>
              <a:t>Stand up and find your “sole-mate”—a person who wears the same size shoes as you—and compare sentences. Share why you found that particular sentence interesting.</a:t>
            </a:r>
          </a:p>
          <a:p>
            <a:pPr>
              <a:spcBef>
                <a:spcPts val="0"/>
              </a:spcBef>
            </a:pPr>
            <a:endParaRPr lang="en-US" sz="1200" b="0" kern="1200" baseline="0" dirty="0">
              <a:solidFill>
                <a:schemeClr val="tx1"/>
              </a:solidFill>
            </a:endParaRPr>
          </a:p>
          <a:p>
            <a:pPr>
              <a:spcBef>
                <a:spcPts val="0"/>
              </a:spcBef>
            </a:pPr>
            <a:r>
              <a:rPr lang="en-US" dirty="0"/>
              <a:t>Please r</a:t>
            </a:r>
            <a:r>
              <a:rPr lang="en-US" sz="1200" b="0" kern="1200" baseline="0" dirty="0">
                <a:solidFill>
                  <a:schemeClr val="tx1"/>
                </a:solidFill>
              </a:rPr>
              <a:t>eturn to your seats.  </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22</a:t>
            </a:fld>
            <a:endParaRPr lang="en-US"/>
          </a:p>
        </p:txBody>
      </p:sp>
    </p:spTree>
    <p:extLst>
      <p:ext uri="{BB962C8B-B14F-4D97-AF65-F5344CB8AC3E}">
        <p14:creationId xmlns:p14="http://schemas.microsoft.com/office/powerpoint/2010/main" val="2721478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140201"/>
          </a:xfrm>
        </p:spPr>
        <p:txBody>
          <a:bodyPr>
            <a:noAutofit/>
          </a:bodyPr>
          <a:lstStyle/>
          <a:p>
            <a:pPr marL="0" marR="0" indent="0" algn="l" defTabSz="457200" rtl="0" eaLnBrk="1" fontAlgn="auto" latinLnBrk="0" hangingPunct="1">
              <a:spcBef>
                <a:spcPts val="0"/>
              </a:spcBef>
              <a:spcAft>
                <a:spcPts val="0"/>
              </a:spcAft>
              <a:buClrTx/>
              <a:buSzTx/>
              <a:buFontTx/>
              <a:buNone/>
              <a:tabLst/>
              <a:defRPr/>
            </a:pPr>
            <a:r>
              <a:rPr lang="en-US" b="1" dirty="0">
                <a:ea typeface="ＭＳ Ｐゴシック" pitchFamily="-102" charset="-128"/>
              </a:rPr>
              <a:t>Presenter</a:t>
            </a:r>
            <a:r>
              <a:rPr lang="en-US" b="1" baseline="0" dirty="0">
                <a:ea typeface="ＭＳ Ｐゴシック" pitchFamily="-102" charset="-128"/>
              </a:rPr>
              <a:t> Remarks:</a:t>
            </a:r>
          </a:p>
          <a:p>
            <a:pPr marL="0" marR="0" indent="0" algn="l" defTabSz="457200" rtl="0" eaLnBrk="1" fontAlgn="auto" latinLnBrk="0" hangingPunct="1">
              <a:spcBef>
                <a:spcPts val="0"/>
              </a:spcBef>
              <a:spcAft>
                <a:spcPts val="0"/>
              </a:spcAft>
              <a:buClrTx/>
              <a:buSzTx/>
              <a:buFontTx/>
              <a:buNone/>
              <a:tabLst/>
              <a:defRPr/>
            </a:pPr>
            <a:r>
              <a:rPr lang="en-US" dirty="0">
                <a:ea typeface="ＭＳ Ｐゴシック" pitchFamily="-102" charset="-128"/>
              </a:rPr>
              <a:t>“For young children, participation as a group citizen is challenging because it requires several skills that are emerging during this period…” (PLF, Vol. 3, pp. 26-27).</a:t>
            </a:r>
            <a:endParaRPr lang="en-US" dirty="0"/>
          </a:p>
          <a:p>
            <a:pPr marL="0" indent="0">
              <a:spcBef>
                <a:spcPts val="0"/>
              </a:spcBef>
              <a:spcAft>
                <a:spcPts val="0"/>
              </a:spcAft>
              <a:buNone/>
            </a:pPr>
            <a:endParaRPr lang="en-US" dirty="0">
              <a:ea typeface="ＭＳ Ｐゴシック" pitchFamily="-102" charset="-128"/>
            </a:endParaRPr>
          </a:p>
          <a:p>
            <a:pPr marL="0" indent="0">
              <a:spcBef>
                <a:spcPts val="0"/>
              </a:spcBef>
              <a:spcAft>
                <a:spcPts val="0"/>
              </a:spcAft>
              <a:buNone/>
            </a:pPr>
            <a:r>
              <a:rPr lang="en-US" dirty="0">
                <a:ea typeface="ＭＳ Ｐゴシック" pitchFamily="-102" charset="-128"/>
              </a:rPr>
              <a:t>We are going to vote</a:t>
            </a:r>
            <a:r>
              <a:rPr lang="en-US" baseline="0" dirty="0">
                <a:ea typeface="ＭＳ Ｐゴシック" pitchFamily="-102" charset="-128"/>
              </a:rPr>
              <a:t> with our </a:t>
            </a:r>
            <a:r>
              <a:rPr lang="en-US" dirty="0">
                <a:ea typeface="ＭＳ Ｐゴシック" pitchFamily="-102" charset="-128"/>
              </a:rPr>
              <a:t>feet.</a:t>
            </a:r>
            <a:r>
              <a:rPr lang="en-US" baseline="0" dirty="0">
                <a:ea typeface="ＭＳ Ｐゴシック" pitchFamily="-102" charset="-128"/>
              </a:rPr>
              <a:t>  </a:t>
            </a:r>
            <a:r>
              <a:rPr lang="en-US" dirty="0">
                <a:ea typeface="ＭＳ Ｐゴシック" pitchFamily="-102" charset="-128"/>
              </a:rPr>
              <a:t>Everyone stand up and move to one side of the room. </a:t>
            </a:r>
            <a:r>
              <a:rPr lang="en-US" baseline="0" dirty="0">
                <a:ea typeface="ＭＳ Ｐゴシック" pitchFamily="-102" charset="-128"/>
              </a:rPr>
              <a:t> The right side is “agree” and the left is “disagree.”  If you agree that the skill I name is an underlying skill for developing the skillset to become a community member, walk to the “agree” side. If you disagree, walk to the “disagree” side. After each vote we will pause and you can share your reasoning for the choice you made and discuss any examples you may have.</a:t>
            </a:r>
          </a:p>
          <a:p>
            <a:pPr marL="0" indent="0">
              <a:spcBef>
                <a:spcPts val="0"/>
              </a:spcBef>
              <a:spcAft>
                <a:spcPts val="0"/>
              </a:spcAft>
              <a:buNone/>
            </a:pPr>
            <a:endParaRPr lang="en-US" sz="1200" kern="1200" baseline="0" dirty="0">
              <a:effectLst/>
              <a:latin typeface="Arial" pitchFamily="34" charset="0"/>
              <a:ea typeface="ＭＳ Ｐゴシック" pitchFamily="-102" charset="-128"/>
              <a:cs typeface="Arial" pitchFamily="34" charset="0"/>
            </a:endParaRPr>
          </a:p>
          <a:p>
            <a:pPr marL="0" indent="0">
              <a:spcBef>
                <a:spcPts val="0"/>
              </a:spcBef>
              <a:spcAft>
                <a:spcPts val="0"/>
              </a:spcAft>
              <a:buNone/>
            </a:pPr>
            <a:r>
              <a:rPr lang="en-US" sz="1200" kern="1200" dirty="0">
                <a:effectLst/>
                <a:latin typeface="Arial" pitchFamily="34" charset="0"/>
                <a:ea typeface="ＭＳ Ｐゴシック" pitchFamily="34" charset="-128"/>
                <a:cs typeface="Arial" pitchFamily="34" charset="0"/>
              </a:rPr>
              <a:t>To become a community member students need to have the ability to do the following (</a:t>
            </a:r>
            <a:r>
              <a:rPr lang="nl-NL" sz="1200" kern="1200" dirty="0">
                <a:effectLst/>
                <a:latin typeface="Arial" pitchFamily="34" charset="0"/>
                <a:ea typeface="ＭＳ Ｐゴシック" pitchFamily="34" charset="-128"/>
                <a:cs typeface="Arial" pitchFamily="34" charset="0"/>
              </a:rPr>
              <a:t>PLF, Vol. 3, pp. 26-27)</a:t>
            </a:r>
            <a:r>
              <a:rPr lang="en-US" sz="1200" kern="1200" dirty="0">
                <a:effectLst/>
              </a:rPr>
              <a:t>:</a:t>
            </a:r>
            <a:endParaRPr lang="en-US" baseline="0" dirty="0">
              <a:ea typeface="ＭＳ Ｐゴシック" pitchFamily="-102" charset="-128"/>
            </a:endParaRPr>
          </a:p>
          <a:p>
            <a:pPr marL="171450" indent="-171450">
              <a:spcBef>
                <a:spcPts val="0"/>
              </a:spcBef>
              <a:spcAft>
                <a:spcPts val="0"/>
              </a:spcAft>
              <a:buFont typeface="Arial" panose="020B0604020202020204" pitchFamily="34" charset="0"/>
              <a:buChar char="•"/>
            </a:pPr>
            <a:r>
              <a:rPr lang="en-US" dirty="0">
                <a:ea typeface="ＭＳ Ｐゴシック" pitchFamily="-102" charset="-128"/>
              </a:rPr>
              <a:t>Have an awareness of others’ feelings and desires</a:t>
            </a:r>
          </a:p>
          <a:p>
            <a:pPr marL="171450" indent="-171450">
              <a:spcBef>
                <a:spcPts val="0"/>
              </a:spcBef>
              <a:spcAft>
                <a:spcPts val="0"/>
              </a:spcAft>
              <a:buFont typeface="Arial" panose="020B0604020202020204" pitchFamily="34" charset="0"/>
              <a:buChar char="•"/>
            </a:pPr>
            <a:r>
              <a:rPr lang="en-US" dirty="0">
                <a:ea typeface="ＭＳ Ｐゴシック" pitchFamily="-102" charset="-128"/>
              </a:rPr>
              <a:t>Coordinate others’ interests with one’s own</a:t>
            </a:r>
          </a:p>
          <a:p>
            <a:pPr marL="171450" indent="-171450">
              <a:spcBef>
                <a:spcPts val="0"/>
              </a:spcBef>
              <a:spcAft>
                <a:spcPts val="0"/>
              </a:spcAft>
              <a:buFont typeface="Arial" panose="020B0604020202020204" pitchFamily="34" charset="0"/>
              <a:buChar char="•"/>
            </a:pPr>
            <a:r>
              <a:rPr lang="en-US" dirty="0">
                <a:ea typeface="ＭＳ Ｐゴシック" pitchFamily="-102" charset="-128"/>
              </a:rPr>
              <a:t>Exercise self-regulation</a:t>
            </a:r>
          </a:p>
          <a:p>
            <a:pPr marL="171450" indent="-171450">
              <a:spcBef>
                <a:spcPts val="0"/>
              </a:spcBef>
              <a:spcAft>
                <a:spcPts val="0"/>
              </a:spcAft>
              <a:buFont typeface="Arial" panose="020B0604020202020204" pitchFamily="34" charset="0"/>
              <a:buChar char="•"/>
            </a:pPr>
            <a:r>
              <a:rPr lang="en-US" dirty="0">
                <a:ea typeface="ＭＳ Ｐゴシック" pitchFamily="-102" charset="-128"/>
              </a:rPr>
              <a:t>Exercise self-control (especially when participating in group activities that are not personally interesting or desirable)</a:t>
            </a:r>
          </a:p>
          <a:p>
            <a:pPr marL="171450" indent="-171450">
              <a:spcBef>
                <a:spcPts val="0"/>
              </a:spcBef>
              <a:spcAft>
                <a:spcPts val="0"/>
              </a:spcAft>
              <a:buFont typeface="Arial" panose="020B0604020202020204" pitchFamily="34" charset="0"/>
              <a:buChar char="•"/>
            </a:pPr>
            <a:r>
              <a:rPr lang="en-US" dirty="0">
                <a:ea typeface="ＭＳ Ｐゴシック" pitchFamily="-102" charset="-128"/>
              </a:rPr>
              <a:t>Tap into memory </a:t>
            </a:r>
          </a:p>
          <a:p>
            <a:pPr marL="171450" indent="-171450">
              <a:spcBef>
                <a:spcPts val="0"/>
              </a:spcBef>
              <a:spcAft>
                <a:spcPts val="0"/>
              </a:spcAft>
              <a:buFont typeface="Arial" panose="020B0604020202020204" pitchFamily="34" charset="0"/>
              <a:buChar char="•"/>
            </a:pPr>
            <a:r>
              <a:rPr lang="en-US" dirty="0">
                <a:ea typeface="ＭＳ Ｐゴシック" pitchFamily="-102" charset="-128"/>
              </a:rPr>
              <a:t>Self-identify as a group member—not just as an individual</a:t>
            </a:r>
          </a:p>
          <a:p>
            <a:pPr>
              <a:spcBef>
                <a:spcPts val="0"/>
              </a:spcBef>
              <a:spcAft>
                <a:spcPts val="0"/>
              </a:spcAft>
            </a:pPr>
            <a:endParaRPr lang="en-US" dirty="0"/>
          </a:p>
          <a:p>
            <a:pPr>
              <a:spcBef>
                <a:spcPts val="0"/>
              </a:spcBef>
              <a:spcAft>
                <a:spcPts val="0"/>
              </a:spcAft>
            </a:pPr>
            <a:r>
              <a:rPr lang="en-US" b="0" kern="1200" dirty="0"/>
              <a:t>Volume 1 of the PCF offers more about emerging self</a:t>
            </a:r>
            <a:r>
              <a:rPr lang="en-US" dirty="0"/>
              <a:t>-</a:t>
            </a:r>
            <a:r>
              <a:rPr lang="en-US" b="0" kern="1200" baseline="0" dirty="0"/>
              <a:t>regulation: </a:t>
            </a:r>
          </a:p>
          <a:p>
            <a:pPr>
              <a:spcBef>
                <a:spcPts val="0"/>
              </a:spcBef>
              <a:spcAft>
                <a:spcPts val="0"/>
              </a:spcAft>
            </a:pPr>
            <a:r>
              <a:rPr lang="en-US" b="0" kern="1200" dirty="0"/>
              <a:t>“Preschool children differ significantly in their abilities to pay attention in a group, finish a task, cooperate with adults and peers, and express their strong feelings in ways that do not hurt others. Even young children who are sometimes able to do these things will probably not manage them independently all the time, but they will be more capable of self-regulation given adult guidance and support” (</a:t>
            </a:r>
            <a:r>
              <a:rPr lang="en-US" dirty="0"/>
              <a:t>PCF, Vol. 1, p. 48).</a:t>
            </a:r>
          </a:p>
          <a:p>
            <a:pPr>
              <a:spcBef>
                <a:spcPts val="0"/>
              </a:spcBef>
              <a:spcAft>
                <a:spcPts val="0"/>
              </a:spcAft>
            </a:pPr>
            <a:endParaRPr lang="en-US" baseline="0" dirty="0"/>
          </a:p>
          <a:p>
            <a:pPr>
              <a:spcBef>
                <a:spcPts val="0"/>
              </a:spcBef>
              <a:spcAft>
                <a:spcPts val="0"/>
              </a:spcAft>
            </a:pPr>
            <a:r>
              <a:rPr lang="en-US" dirty="0"/>
              <a:t>It</a:t>
            </a:r>
            <a:r>
              <a:rPr lang="en-US" baseline="0" dirty="0"/>
              <a:t> is clear that in order to effectively provide an environment for children to become community members, teachers need to simultaneously foster social-emotional and cognitive skills.</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23</a:t>
            </a:fld>
            <a:endParaRPr lang="en-US"/>
          </a:p>
        </p:txBody>
      </p:sp>
    </p:spTree>
    <p:extLst>
      <p:ext uri="{BB962C8B-B14F-4D97-AF65-F5344CB8AC3E}">
        <p14:creationId xmlns:p14="http://schemas.microsoft.com/office/powerpoint/2010/main" val="3775831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457200" rtl="0" eaLnBrk="0" fontAlgn="base" latinLnBrk="0" hangingPunct="0">
              <a:spcBef>
                <a:spcPts val="0"/>
              </a:spcBef>
              <a:spcAft>
                <a:spcPts val="0"/>
              </a:spcAft>
              <a:buClrTx/>
              <a:buSzTx/>
              <a:buFontTx/>
              <a:buNone/>
              <a:tabLst/>
              <a:defRPr/>
            </a:pPr>
            <a:r>
              <a:rPr lang="en-US" b="1" dirty="0">
                <a:effectLst/>
                <a:ea typeface="Calibri" panose="020F0502020204030204" pitchFamily="34" charset="0"/>
              </a:rPr>
              <a:t>Activity 2: Community Brainstorm</a:t>
            </a:r>
          </a:p>
          <a:p>
            <a:pPr lvl="0">
              <a:spcBef>
                <a:spcPts val="0"/>
              </a:spcBef>
              <a:spcAft>
                <a:spcPts val="0"/>
              </a:spcAft>
            </a:pPr>
            <a:endParaRPr lang="en-US" b="1" dirty="0"/>
          </a:p>
          <a:p>
            <a:pPr lvl="0">
              <a:spcBef>
                <a:spcPts val="0"/>
              </a:spcBef>
              <a:spcAft>
                <a:spcPts val="0"/>
              </a:spcAft>
            </a:pPr>
            <a:r>
              <a:rPr lang="en-US" b="1" dirty="0"/>
              <a:t>Background Information:</a:t>
            </a:r>
          </a:p>
          <a:p>
            <a:pPr lvl="0">
              <a:spcBef>
                <a:spcPts val="0"/>
              </a:spcBef>
              <a:spcAft>
                <a:spcPts val="0"/>
              </a:spcAft>
            </a:pPr>
            <a:r>
              <a:rPr lang="en-US" i="0" u="sng" dirty="0"/>
              <a:t>Skills for Democratic Participation foundation at around 48 months of age</a:t>
            </a:r>
            <a:r>
              <a:rPr lang="en-US" dirty="0"/>
              <a:t>: Identify as members of a group, participate willingly in group activities, and begin to understand and accept responsibility as group members, although assistance is required in coordinating personal interests with those of others. </a:t>
            </a:r>
          </a:p>
          <a:p>
            <a:pPr lvl="0">
              <a:spcBef>
                <a:spcPts val="0"/>
              </a:spcBef>
              <a:spcAft>
                <a:spcPts val="0"/>
              </a:spcAft>
            </a:pPr>
            <a:endParaRPr lang="en-US" dirty="0"/>
          </a:p>
          <a:p>
            <a:pPr lvl="0">
              <a:spcBef>
                <a:spcPts val="0"/>
              </a:spcBef>
              <a:spcAft>
                <a:spcPts val="0"/>
              </a:spcAft>
            </a:pPr>
            <a:r>
              <a:rPr lang="en-US" i="0" u="sng" dirty="0"/>
              <a:t>Skills for Democratic Participation foundation at around 60 months of age</a:t>
            </a:r>
            <a:r>
              <a:rPr lang="en-US" dirty="0"/>
              <a:t>:</a:t>
            </a:r>
          </a:p>
          <a:p>
            <a:pPr>
              <a:spcBef>
                <a:spcPts val="0"/>
              </a:spcBef>
              <a:spcAft>
                <a:spcPts val="0"/>
              </a:spcAft>
            </a:pPr>
            <a:r>
              <a:rPr lang="en-US" kern="1200" dirty="0">
                <a:solidFill>
                  <a:schemeClr val="tx1"/>
                </a:solidFill>
                <a:effectLst/>
              </a:rPr>
              <a:t>Become involved as responsible participants in group activities, with growing understanding of the importance of considering others’ opinions, group decision making, and respect for majority rules and the views of group members who disagree with the majority. </a:t>
            </a:r>
          </a:p>
          <a:p>
            <a:pPr>
              <a:spcBef>
                <a:spcPts val="0"/>
              </a:spcBef>
              <a:spcAft>
                <a:spcPts val="0"/>
              </a:spcAft>
            </a:pPr>
            <a:endParaRPr lang="en-US" b="1" dirty="0">
              <a:ea typeface="Calibri" panose="020F0502020204030204" pitchFamily="34" charset="0"/>
            </a:endParaRPr>
          </a:p>
          <a:p>
            <a:pPr>
              <a:spcBef>
                <a:spcPts val="0"/>
              </a:spcBef>
              <a:spcAft>
                <a:spcPts val="0"/>
              </a:spcAft>
            </a:pPr>
            <a:r>
              <a:rPr lang="en-US" b="1" dirty="0">
                <a:ea typeface="Calibri" panose="020F0502020204030204" pitchFamily="34" charset="0"/>
              </a:rPr>
              <a:t>Presenter Remarks:</a:t>
            </a:r>
          </a:p>
          <a:p>
            <a:pPr>
              <a:spcBef>
                <a:spcPts val="0"/>
              </a:spcBef>
              <a:spcAft>
                <a:spcPts val="0"/>
              </a:spcAft>
            </a:pPr>
            <a:r>
              <a:rPr lang="en-US" dirty="0">
                <a:ea typeface="Calibri" panose="020F0502020204030204" pitchFamily="34" charset="0"/>
              </a:rPr>
              <a:t>Please read the foundations for the Skills for Democratic Participation </a:t>
            </a:r>
            <a:r>
              <a:rPr lang="en-US" dirty="0" err="1">
                <a:ea typeface="Calibri" panose="020F0502020204030204" pitchFamily="34" charset="0"/>
              </a:rPr>
              <a:t>substrand</a:t>
            </a:r>
            <a:r>
              <a:rPr lang="en-US" dirty="0">
                <a:ea typeface="Calibri" panose="020F0502020204030204" pitchFamily="34" charset="0"/>
              </a:rPr>
              <a:t> and discuss with your group what you notice about the progression of the foundations.  </a:t>
            </a:r>
          </a:p>
          <a:p>
            <a:pPr>
              <a:spcBef>
                <a:spcPts val="0"/>
              </a:spcBef>
              <a:spcAft>
                <a:spcPts val="0"/>
              </a:spcAft>
            </a:pPr>
            <a:r>
              <a:rPr lang="en-US" dirty="0">
                <a:effectLst/>
                <a:ea typeface="Calibri" panose="020F0502020204030204" pitchFamily="34" charset="0"/>
              </a:rPr>
              <a:t> </a:t>
            </a:r>
          </a:p>
          <a:p>
            <a:pPr marL="0" marR="0">
              <a:spcBef>
                <a:spcPts val="0"/>
              </a:spcBef>
              <a:spcAft>
                <a:spcPts val="0"/>
              </a:spcAft>
            </a:pPr>
            <a:r>
              <a:rPr lang="en-US" b="1" cap="all" dirty="0">
                <a:effectLst/>
                <a:ea typeface="Times New Roman" panose="02020603050405020304" pitchFamily="18" charset="0"/>
              </a:rPr>
              <a:t>intent: </a:t>
            </a:r>
            <a:endParaRPr lang="en-US" dirty="0">
              <a:effectLst/>
              <a:ea typeface="Calibri" panose="020F0502020204030204" pitchFamily="34" charset="0"/>
            </a:endParaRPr>
          </a:p>
          <a:p>
            <a:pPr marL="0" marR="0">
              <a:spcBef>
                <a:spcPts val="0"/>
              </a:spcBef>
              <a:spcAft>
                <a:spcPts val="0"/>
              </a:spcAft>
            </a:pPr>
            <a:r>
              <a:rPr lang="en-US" dirty="0">
                <a:effectLst/>
                <a:ea typeface="Times New Roman" panose="02020603050405020304" pitchFamily="18" charset="0"/>
              </a:rPr>
              <a:t>Participants brainstorm for a variety of communities children may be a part of.</a:t>
            </a:r>
          </a:p>
          <a:p>
            <a:pPr marL="0" marR="0">
              <a:spcBef>
                <a:spcPts val="0"/>
              </a:spcBef>
              <a:spcAft>
                <a:spcPts val="0"/>
              </a:spcAft>
            </a:pPr>
            <a:endParaRPr lang="en-US" dirty="0">
              <a:effectLst/>
              <a:ea typeface="Calibri" panose="020F0502020204030204" pitchFamily="34" charset="0"/>
            </a:endParaRP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Participants discuss potential communities children may be a part of.</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Materials Required: </a:t>
            </a:r>
            <a:endParaRPr lang="en-US" dirty="0">
              <a:effectLst/>
              <a:ea typeface="Calibri" panose="020F0502020204030204" pitchFamily="34" charset="0"/>
            </a:endParaRP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PPT slide </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Preschool Learning Foundations (Volume 3)</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Partners/Tablemates</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Chart paper</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Markers</a:t>
            </a:r>
          </a:p>
          <a:p>
            <a:pPr marL="0" marR="0" algn="l">
              <a:spcBef>
                <a:spcPts val="0"/>
              </a:spcBef>
              <a:spcAft>
                <a:spcPts val="0"/>
              </a:spcAft>
            </a:pPr>
            <a:endParaRPr lang="en-US" b="1" dirty="0">
              <a:effectLst/>
              <a:ea typeface="Times" pitchFamily="18" charset="0"/>
            </a:endParaRPr>
          </a:p>
          <a:p>
            <a:pPr marL="0" marR="0" algn="l">
              <a:spcBef>
                <a:spcPts val="0"/>
              </a:spcBef>
              <a:spcAft>
                <a:spcPts val="0"/>
              </a:spcAft>
            </a:pPr>
            <a:r>
              <a:rPr lang="en-US" b="1" dirty="0">
                <a:effectLst/>
                <a:ea typeface="Times" pitchFamily="18" charset="0"/>
              </a:rPr>
              <a:t>TIME</a:t>
            </a:r>
            <a:r>
              <a:rPr lang="en-US" dirty="0">
                <a:effectLst/>
                <a:ea typeface="Times" pitchFamily="18" charset="0"/>
              </a:rPr>
              <a:t>: 10 minutes</a:t>
            </a:r>
          </a:p>
          <a:p>
            <a:pPr marL="0" marR="0" algn="r">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lvl="0" indent="0">
              <a:spcBef>
                <a:spcPts val="0"/>
              </a:spcBef>
              <a:spcAft>
                <a:spcPts val="0"/>
              </a:spcAft>
              <a:buFont typeface="Symbol" panose="05050102010706020507" pitchFamily="18" charset="2"/>
              <a:buNone/>
            </a:pPr>
            <a:r>
              <a:rPr lang="en-US" b="1" cap="all" dirty="0">
                <a:effectLst/>
                <a:ea typeface="Times New Roman" panose="02020603050405020304" pitchFamily="18" charset="0"/>
              </a:rPr>
              <a:t>Process: </a:t>
            </a: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Invite participants to again turn to page 104 of the Preschool Learning Foundations (Volume 3) to find the foundation chart.</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Have groups send one member to get the chart paper for their group.</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Ask one participant from each group to volunteer as a recorder.</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Have groups brainstorm for all the potential communities that their students might be—or might have been—a part of.  The recorder will create a list of all the ideas produced during the brainstorming session.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Wait until all groups have a long list of communities, then pose the following questions: What knowledge do you have of this community? Do you know the social norms? Have you been a part of a similar community in the past? </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ea typeface="Times New Roman" panose="02020603050405020304" pitchFamily="18" charset="0"/>
              </a:rPr>
              <a:t>Potential Answers: Church, neighborhood, children from the same apartment complex, library groups, youth groups, family, family childcare, afterschool care, children from the same preschool, etc.</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b="1" dirty="0">
                <a:effectLst/>
                <a:ea typeface="Times New Roman" panose="02020603050405020304" pitchFamily="18" charset="0"/>
              </a:rPr>
              <a:t>Debrief</a:t>
            </a:r>
            <a:r>
              <a:rPr lang="en-US" dirty="0">
                <a:effectLst/>
                <a:ea typeface="Times New Roman" panose="02020603050405020304" pitchFamily="18" charset="0"/>
              </a:rPr>
              <a:t>: The connections that students already have are what their existing knowledge of communities is based upon. To be as effective as possible in building a TK community we must build on this existing knowledge. </a:t>
            </a:r>
            <a:endParaRPr lang="en-US" dirty="0">
              <a:effectLst/>
              <a:ea typeface="Calibri" panose="020F0502020204030204" pitchFamily="34" charset="0"/>
            </a:endParaRPr>
          </a:p>
          <a:p>
            <a:pPr marL="0" marR="0">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endParaRPr lang="en-US" dirty="0"/>
          </a:p>
          <a:p>
            <a:pPr>
              <a:spcBef>
                <a:spcPts val="0"/>
              </a:spcBef>
              <a:spcAft>
                <a:spcPts val="0"/>
              </a:spcAft>
            </a:pPr>
            <a:endParaRPr lang="en-US" kern="1200" dirty="0">
              <a:solidFill>
                <a:schemeClr val="tx1"/>
              </a:solidFill>
              <a:effectLst/>
            </a:endParaRPr>
          </a:p>
          <a:p>
            <a:pPr>
              <a:spcBef>
                <a:spcPts val="0"/>
              </a:spcBef>
              <a:spcAft>
                <a:spcPts val="0"/>
              </a:spcAft>
            </a:pPr>
            <a:endParaRPr lang="en-US" dirty="0">
              <a:effectLst/>
            </a:endParaRPr>
          </a:p>
          <a:p>
            <a:pPr>
              <a:spcBef>
                <a:spcPts val="0"/>
              </a:spcBef>
              <a:spcAft>
                <a:spcPts val="0"/>
              </a:spcAft>
            </a:pPr>
            <a:endParaRPr lang="en-US" dirty="0"/>
          </a:p>
          <a:p>
            <a:pPr>
              <a:spcBef>
                <a:spcPts val="0"/>
              </a:spcBef>
              <a:spcAft>
                <a:spcPts val="0"/>
              </a:spcAft>
            </a:pPr>
            <a:endParaRPr lang="en-US" kern="1200" dirty="0">
              <a:solidFill>
                <a:schemeClr val="tx1"/>
              </a:solidFill>
              <a:ea typeface="+mn-ea"/>
            </a:endParaRPr>
          </a:p>
        </p:txBody>
      </p:sp>
      <p:sp>
        <p:nvSpPr>
          <p:cNvPr id="4" name="Slide Number Placeholder 3"/>
          <p:cNvSpPr>
            <a:spLocks noGrp="1"/>
          </p:cNvSpPr>
          <p:nvPr>
            <p:ph type="sldNum" sz="quarter" idx="10"/>
          </p:nvPr>
        </p:nvSpPr>
        <p:spPr/>
        <p:txBody>
          <a:bodyPr/>
          <a:lstStyle/>
          <a:p>
            <a:fld id="{096A1DEB-3031-F94F-92FD-7FFBA65F3CFE}" type="slidenum">
              <a:rPr lang="en-US" smtClean="0"/>
              <a:pPr/>
              <a:t>24</a:t>
            </a:fld>
            <a:endParaRPr lang="en-US"/>
          </a:p>
        </p:txBody>
      </p:sp>
    </p:spTree>
    <p:extLst>
      <p:ext uri="{BB962C8B-B14F-4D97-AF65-F5344CB8AC3E}">
        <p14:creationId xmlns:p14="http://schemas.microsoft.com/office/powerpoint/2010/main" val="2922852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457200" rtl="0" eaLnBrk="0" fontAlgn="base" latinLnBrk="0" hangingPunct="0">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rPr>
              <a:t>Background Information:</a:t>
            </a:r>
          </a:p>
          <a:p>
            <a:pPr marL="0" marR="0" lvl="0" indent="0" algn="l" defTabSz="457200" rtl="0" eaLnBrk="0" fontAlgn="base" latinLnBrk="0" hangingPunct="0">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rPr>
              <a:t>Skills for Democratic Participation foundation at around 48 months of age</a:t>
            </a:r>
            <a:r>
              <a:rPr kumimoji="0" lang="en-US" b="0" i="0" u="none" strike="noStrike" kern="1200" cap="none" spc="0" normalizeH="0" baseline="0" noProof="0" dirty="0">
                <a:ln>
                  <a:noFill/>
                </a:ln>
                <a:solidFill>
                  <a:prstClr val="black"/>
                </a:solidFill>
                <a:effectLst/>
                <a:uLnTx/>
                <a:uFillTx/>
              </a:rPr>
              <a:t>: Identify as members of a group, participate willingly in group activities, and begin to understand and accept responsibility as group members, although assistance is required in coordinating personal interests with those of others. </a:t>
            </a:r>
          </a:p>
          <a:p>
            <a:pPr marL="0" marR="0" lvl="0" indent="0" algn="l" defTabSz="457200" rtl="0" eaLnBrk="0" fontAlgn="base" latinLnBrk="0" hangingPunct="0">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ndParaRPr>
          </a:p>
          <a:p>
            <a:pPr marL="0" marR="0" lvl="0" indent="0" algn="l" defTabSz="457200" rtl="0" eaLnBrk="0" fontAlgn="base" latinLnBrk="0" hangingPunct="0">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rPr>
              <a:t>Skills for Democratic Participation foundation at around 60 months of age</a:t>
            </a:r>
            <a:r>
              <a:rPr kumimoji="0" lang="en-US" b="0" i="0" u="none" strike="noStrike" kern="1200" cap="none" spc="0" normalizeH="0" baseline="0" noProof="0" dirty="0">
                <a:ln>
                  <a:noFill/>
                </a:ln>
                <a:solidFill>
                  <a:prstClr val="black"/>
                </a:solidFill>
                <a:effectLst/>
                <a:uLnTx/>
                <a:uFillTx/>
              </a:rPr>
              <a:t>:</a:t>
            </a:r>
          </a:p>
          <a:p>
            <a:pPr marL="0" marR="0" lvl="0" indent="0" algn="l" defTabSz="457200" rtl="0" eaLnBrk="0" fontAlgn="base" latinLnBrk="0" hangingPunct="0">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rPr>
              <a:t>Become involved as responsible participants in group activities, with growing understanding of the importance of considering others’ opinions, group decision making, and respect for majority rules and the views of group members who disagree with the majority. </a:t>
            </a:r>
          </a:p>
          <a:p>
            <a:pPr marL="0" marR="0" lvl="0" indent="0" algn="l" defTabSz="457200" rtl="0" eaLnBrk="0" fontAlgn="base" latinLnBrk="0" hangingPunct="0">
              <a:spcBef>
                <a:spcPts val="0"/>
              </a:spcBef>
              <a:spcAft>
                <a:spcPts val="0"/>
              </a:spcAft>
              <a:buClrTx/>
              <a:buSzTx/>
              <a:buFontTx/>
              <a:buNone/>
              <a:tabLst/>
              <a:defRPr/>
            </a:pPr>
            <a:endParaRPr kumimoji="0" lang="en-US" b="1" i="0" u="none" strike="noStrike" kern="1200" cap="none" spc="0" normalizeH="0" baseline="0" noProof="0" dirty="0">
              <a:ln>
                <a:noFill/>
              </a:ln>
              <a:solidFill>
                <a:prstClr val="black"/>
              </a:solidFill>
              <a:effectLst/>
              <a:uLnTx/>
              <a:uFillTx/>
              <a:ea typeface="Calibri" panose="020F0502020204030204" pitchFamily="34" charset="0"/>
            </a:endParaRPr>
          </a:p>
          <a:p>
            <a:pPr marL="0" marR="0" lvl="0" indent="0" algn="l" defTabSz="457200" rtl="0" eaLnBrk="0" fontAlgn="base" latinLnBrk="0" hangingPunct="0">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ea typeface="Calibri" panose="020F0502020204030204" pitchFamily="34" charset="0"/>
              </a:rPr>
              <a:t>Presenter Remarks:</a:t>
            </a:r>
          </a:p>
          <a:p>
            <a:pPr marL="0" marR="0" lvl="0" indent="0" algn="l" defTabSz="457200" rtl="0" eaLnBrk="0" fontAlgn="base" latinLnBrk="0" hangingPunct="0">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Calibri" panose="020F0502020204030204" pitchFamily="34" charset="0"/>
              </a:rPr>
              <a:t>Please read the foundations for the Skills for Democratic Participation </a:t>
            </a:r>
            <a:r>
              <a:rPr kumimoji="0" lang="en-US" b="0" i="0" u="none" strike="noStrike" kern="1200" cap="none" spc="0" normalizeH="0" baseline="0" noProof="0" dirty="0" err="1">
                <a:ln>
                  <a:noFill/>
                </a:ln>
                <a:solidFill>
                  <a:prstClr val="black"/>
                </a:solidFill>
                <a:effectLst/>
                <a:uLnTx/>
                <a:uFillTx/>
                <a:ea typeface="Calibri" panose="020F0502020204030204" pitchFamily="34" charset="0"/>
              </a:rPr>
              <a:t>substrand</a:t>
            </a:r>
            <a:r>
              <a:rPr kumimoji="0" lang="en-US" b="0" i="0" u="none" strike="noStrike" kern="1200" cap="none" spc="0" normalizeH="0" baseline="0" noProof="0" dirty="0">
                <a:ln>
                  <a:noFill/>
                </a:ln>
                <a:solidFill>
                  <a:prstClr val="black"/>
                </a:solidFill>
                <a:effectLst/>
                <a:uLnTx/>
                <a:uFillTx/>
                <a:ea typeface="Calibri" panose="020F0502020204030204" pitchFamily="34" charset="0"/>
              </a:rPr>
              <a:t> and discuss with your group what you notice about the progression of the foundations.  </a:t>
            </a:r>
          </a:p>
          <a:p>
            <a:pPr marL="0" marR="0" lvl="0" indent="0" algn="l" defTabSz="457200" rtl="0" eaLnBrk="0" fontAlgn="base" latinLnBrk="0" hangingPunct="0">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Calibri" panose="020F0502020204030204" pitchFamily="34" charset="0"/>
            </a:endParaRPr>
          </a:p>
          <a:p>
            <a:pPr marL="0" marR="0" lvl="0" indent="0" algn="l" defTabSz="457200" rtl="0" eaLnBrk="0" fontAlgn="base" latinLnBrk="0" hangingPunct="0">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ea typeface="Calibri" panose="020F0502020204030204" pitchFamily="34" charset="0"/>
              </a:rPr>
              <a:t>You may also look back at </a:t>
            </a:r>
            <a:r>
              <a:rPr lang="en-US" sz="1200" kern="1200" dirty="0">
                <a:solidFill>
                  <a:schemeClr val="tx1"/>
                </a:solidFill>
                <a:effectLst/>
                <a:latin typeface="Arial" pitchFamily="34" charset="0"/>
                <a:ea typeface="ＭＳ Ｐゴシック" pitchFamily="34" charset="-128"/>
                <a:cs typeface="Arial" pitchFamily="34" charset="0"/>
              </a:rPr>
              <a:t>Handout 2: Alignment of Developmental Progression to read and discuss the shift from the 60 month</a:t>
            </a:r>
            <a:r>
              <a:rPr lang="en-US" sz="1200" kern="1200" baseline="0" dirty="0">
                <a:solidFill>
                  <a:schemeClr val="tx1"/>
                </a:solidFill>
                <a:effectLst/>
                <a:latin typeface="Arial" pitchFamily="34" charset="0"/>
                <a:ea typeface="ＭＳ Ｐゴシック" pitchFamily="34" charset="-128"/>
                <a:cs typeface="Arial" pitchFamily="34" charset="0"/>
              </a:rPr>
              <a:t> (5 year) foundation</a:t>
            </a:r>
            <a:r>
              <a:rPr lang="en-US" sz="1200" kern="1200" dirty="0">
                <a:solidFill>
                  <a:schemeClr val="tx1"/>
                </a:solidFill>
                <a:effectLst/>
                <a:latin typeface="Arial" pitchFamily="34" charset="0"/>
                <a:ea typeface="ＭＳ Ｐゴシック" pitchFamily="34" charset="-128"/>
                <a:cs typeface="Arial" pitchFamily="34" charset="0"/>
              </a:rPr>
              <a:t> to the kindergarten standard.</a:t>
            </a:r>
            <a:endParaRPr kumimoji="0" lang="en-US" b="0" i="0" u="none" strike="noStrike" kern="1200" cap="none" spc="0" normalizeH="0" baseline="0" noProof="0" dirty="0">
              <a:ln>
                <a:noFill/>
              </a:ln>
              <a:solidFill>
                <a:prstClr val="black"/>
              </a:solidFill>
              <a:effectLst/>
              <a:uLnTx/>
              <a:uFillTx/>
              <a:ea typeface="Calibri" panose="020F0502020204030204" pitchFamily="34" charset="0"/>
            </a:endParaRPr>
          </a:p>
        </p:txBody>
      </p:sp>
      <p:sp>
        <p:nvSpPr>
          <p:cNvPr id="4" name="Slide Number Placeholder 3"/>
          <p:cNvSpPr>
            <a:spLocks noGrp="1"/>
          </p:cNvSpPr>
          <p:nvPr>
            <p:ph type="sldNum" sz="quarter" idx="10"/>
          </p:nvPr>
        </p:nvSpPr>
        <p:spPr/>
        <p:txBody>
          <a:bodyPr/>
          <a:lstStyle/>
          <a:p>
            <a:fld id="{096A1DEB-3031-F94F-92FD-7FFBA65F3CFE}" type="slidenum">
              <a:rPr lang="en-US" smtClean="0"/>
              <a:pPr/>
              <a:t>25</a:t>
            </a:fld>
            <a:endParaRPr lang="en-US"/>
          </a:p>
        </p:txBody>
      </p:sp>
    </p:spTree>
    <p:extLst>
      <p:ext uri="{BB962C8B-B14F-4D97-AF65-F5344CB8AC3E}">
        <p14:creationId xmlns:p14="http://schemas.microsoft.com/office/powerpoint/2010/main" val="2744929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0"/>
              </a:spcAft>
              <a:buNone/>
            </a:pPr>
            <a:r>
              <a:rPr lang="en-US" b="1" dirty="0">
                <a:ea typeface="ＭＳ Ｐゴシック" pitchFamily="-102" charset="-128"/>
              </a:rPr>
              <a:t>Presenter</a:t>
            </a:r>
            <a:r>
              <a:rPr lang="en-US" b="1" baseline="0" dirty="0">
                <a:ea typeface="ＭＳ Ｐゴシック" pitchFamily="-102" charset="-128"/>
              </a:rPr>
              <a:t> Remarks:</a:t>
            </a:r>
          </a:p>
          <a:p>
            <a:pPr marL="0" indent="0">
              <a:spcBef>
                <a:spcPts val="0"/>
              </a:spcBef>
              <a:spcAft>
                <a:spcPts val="0"/>
              </a:spcAft>
              <a:buNone/>
            </a:pPr>
            <a:r>
              <a:rPr lang="en-US" dirty="0">
                <a:ea typeface="ＭＳ Ｐゴシック" pitchFamily="-102" charset="-128"/>
              </a:rPr>
              <a:t>An example of one interaction and strategy we can use that builds upon</a:t>
            </a:r>
            <a:r>
              <a:rPr lang="en-US" baseline="0" dirty="0">
                <a:ea typeface="ＭＳ Ｐゴシック" pitchFamily="-102" charset="-128"/>
              </a:rPr>
              <a:t> students existing knowledge is, </a:t>
            </a:r>
            <a:r>
              <a:rPr lang="en-US" b="1" dirty="0">
                <a:ea typeface="ＭＳ Ｐゴシック" pitchFamily="-102" charset="-128"/>
              </a:rPr>
              <a:t>“Support freedom of thought and speech in individual investigations, as well as in planned group experiences. </a:t>
            </a:r>
            <a:r>
              <a:rPr lang="en-US" dirty="0">
                <a:ea typeface="ＭＳ Ｐゴシック" pitchFamily="-102" charset="-128"/>
              </a:rPr>
              <a:t>Free speech is an important foundation of democracy. Children can practice expressing their own ideas, thoughts, and feelings as they create unique art, build with blocks, develop their own ideas about scientific phenomena, and dictate their stories. T</a:t>
            </a:r>
            <a:r>
              <a:rPr lang="en-US" sz="1200" b="0" kern="1200" dirty="0">
                <a:solidFill>
                  <a:schemeClr val="tx1"/>
                </a:solidFill>
                <a:effectLst/>
              </a:rPr>
              <a:t>eachers should listen attentively</a:t>
            </a:r>
            <a:r>
              <a:rPr lang="en-US" sz="1200" b="0" kern="1200" baseline="0" dirty="0">
                <a:solidFill>
                  <a:schemeClr val="tx1"/>
                </a:solidFill>
                <a:effectLst/>
              </a:rPr>
              <a:t> to children’s ideas and mediate conflicting</a:t>
            </a:r>
            <a:r>
              <a:rPr lang="en-US" sz="1200" b="0" kern="1200" dirty="0">
                <a:solidFill>
                  <a:schemeClr val="tx1"/>
                </a:solidFill>
                <a:effectLst/>
              </a:rPr>
              <a:t> viewpoints and perspectives (‘You think the balloon will get bigger, and Taiga thinks it will stay the same size. You have different ideas.’)” (</a:t>
            </a:r>
            <a:r>
              <a:rPr lang="en-US" dirty="0">
                <a:ea typeface="ＭＳ Ｐゴシック" pitchFamily="-102" charset="-128"/>
              </a:rPr>
              <a:t>PCF, Vol. 3, p. 72).</a:t>
            </a:r>
            <a:endParaRPr lang="en-US" dirty="0"/>
          </a:p>
          <a:p>
            <a:pPr marL="0" marR="0" indent="0" algn="l" defTabSz="457200" rtl="0" eaLnBrk="1" fontAlgn="auto" latinLnBrk="0" hangingPunct="1">
              <a:spcBef>
                <a:spcPts val="0"/>
              </a:spcBef>
              <a:spcAft>
                <a:spcPts val="0"/>
              </a:spcAft>
              <a:buClrTx/>
              <a:buSzTx/>
              <a:buFontTx/>
              <a:buNone/>
              <a:tabLst/>
              <a:defRPr/>
            </a:pPr>
            <a:endParaRPr lang="en-US" dirty="0"/>
          </a:p>
          <a:p>
            <a:pPr marL="0" marR="0" indent="0" algn="l" defTabSz="457200" rtl="0" eaLnBrk="1" fontAlgn="auto" latinLnBrk="0" hangingPunct="1">
              <a:spcBef>
                <a:spcPts val="0"/>
              </a:spcBef>
              <a:spcAft>
                <a:spcPts val="0"/>
              </a:spcAft>
              <a:buClrTx/>
              <a:buSzTx/>
              <a:buFontTx/>
              <a:buNone/>
              <a:tabLst/>
              <a:defRPr/>
            </a:pPr>
            <a:r>
              <a:rPr lang="en-US" dirty="0"/>
              <a:t>Can</a:t>
            </a:r>
            <a:r>
              <a:rPr lang="en-US" baseline="0" dirty="0"/>
              <a:t> you think of a way we have done this today? How might you adapt this with your students?</a:t>
            </a:r>
            <a:endParaRPr lang="en-US" dirty="0"/>
          </a:p>
          <a:p>
            <a:pPr marL="0" marR="0" indent="0" algn="l" defTabSz="457200" rtl="0" eaLnBrk="1" fontAlgn="auto" latinLnBrk="0" hangingPunct="1">
              <a:spcBef>
                <a:spcPts val="0"/>
              </a:spcBef>
              <a:spcAft>
                <a:spcPts val="0"/>
              </a:spcAft>
              <a:buClrTx/>
              <a:buSzTx/>
              <a:buFontTx/>
              <a:buNone/>
              <a:tabLst/>
              <a:defRPr/>
            </a:pPr>
            <a:endParaRPr lang="en-US" dirty="0"/>
          </a:p>
          <a:p>
            <a:pPr>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26</a:t>
            </a:fld>
            <a:endParaRPr lang="en-US"/>
          </a:p>
        </p:txBody>
      </p:sp>
    </p:spTree>
    <p:extLst>
      <p:ext uri="{BB962C8B-B14F-4D97-AF65-F5344CB8AC3E}">
        <p14:creationId xmlns:p14="http://schemas.microsoft.com/office/powerpoint/2010/main" val="3148111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spcBef>
                <a:spcPts val="0"/>
              </a:spcBef>
              <a:buNone/>
            </a:pPr>
            <a:r>
              <a:rPr lang="en-US" b="1" dirty="0">
                <a:ea typeface="ＭＳ Ｐゴシック" pitchFamily="-102" charset="-128"/>
              </a:rPr>
              <a:t>Presenter</a:t>
            </a:r>
            <a:r>
              <a:rPr lang="en-US" b="1" baseline="0" dirty="0">
                <a:ea typeface="ＭＳ Ｐゴシック" pitchFamily="-102" charset="-128"/>
              </a:rPr>
              <a:t> Remarks:</a:t>
            </a:r>
          </a:p>
          <a:p>
            <a:pPr marL="0" marR="0" indent="0" algn="l" defTabSz="457200" rtl="0" eaLnBrk="0" fontAlgn="base" latinLnBrk="0" hangingPunct="0">
              <a:lnSpc>
                <a:spcPct val="100000"/>
              </a:lnSpc>
              <a:spcBef>
                <a:spcPts val="0"/>
              </a:spcBef>
              <a:spcAft>
                <a:spcPct val="0"/>
              </a:spcAft>
              <a:buClrTx/>
              <a:buSzTx/>
              <a:buFontTx/>
              <a:buNone/>
              <a:tabLst/>
              <a:defRPr/>
            </a:pPr>
            <a:r>
              <a:rPr lang="en-US" dirty="0">
                <a:ea typeface="ＭＳ Ｐゴシック" pitchFamily="-102" charset="-128"/>
              </a:rPr>
              <a:t>Another interaction and strategy </a:t>
            </a:r>
            <a:r>
              <a:rPr lang="en-US" sz="1200" b="0" kern="1200" baseline="0" dirty="0">
                <a:solidFill>
                  <a:schemeClr val="tx1"/>
                </a:solidFill>
                <a:effectLst/>
                <a:latin typeface="Arial" pitchFamily="34" charset="0"/>
                <a:ea typeface="ＭＳ Ｐゴシック" pitchFamily="-102" charset="-128"/>
                <a:cs typeface="Arial" pitchFamily="34" charset="0"/>
              </a:rPr>
              <a:t>is, </a:t>
            </a:r>
            <a:r>
              <a:rPr lang="en-US" sz="1200" b="1" kern="1200" dirty="0">
                <a:solidFill>
                  <a:schemeClr val="tx1"/>
                </a:solidFill>
                <a:effectLst/>
                <a:latin typeface="Arial" pitchFamily="34" charset="0"/>
                <a:ea typeface="ＭＳ Ｐゴシック" pitchFamily="34" charset="-128"/>
                <a:cs typeface="Arial" pitchFamily="34" charset="0"/>
              </a:rPr>
              <a:t>“Make group decisions when appropriate”</a:t>
            </a:r>
            <a:r>
              <a:rPr lang="en-US" sz="1200" kern="1200" dirty="0">
                <a:solidFill>
                  <a:schemeClr val="tx1"/>
                </a:solidFill>
                <a:effectLst/>
                <a:latin typeface="Arial" pitchFamily="34" charset="0"/>
                <a:ea typeface="ＭＳ Ｐゴシック" pitchFamily="34" charset="-128"/>
                <a:cs typeface="Arial" pitchFamily="34" charset="0"/>
              </a:rPr>
              <a:t> (PCF, Vol. 3, pp. 72-73). R</a:t>
            </a:r>
            <a:r>
              <a:rPr lang="en-US" sz="1200" dirty="0"/>
              <a:t>ead the Interaction and Strategy </a:t>
            </a:r>
            <a:r>
              <a:rPr lang="en-US" sz="1200" kern="1200" dirty="0">
                <a:solidFill>
                  <a:schemeClr val="tx1"/>
                </a:solidFill>
                <a:effectLst/>
                <a:latin typeface="Arial" pitchFamily="34" charset="0"/>
                <a:ea typeface="ＭＳ Ｐゴシック" pitchFamily="34" charset="-128"/>
                <a:cs typeface="Arial" pitchFamily="34" charset="0"/>
              </a:rPr>
              <a:t>beginning on page 72</a:t>
            </a:r>
            <a:r>
              <a:rPr lang="en-US" sz="1200" dirty="0"/>
              <a:t>. Highlight ideas that are similar to strategies you have used in your classroom. We will use this reading for the activity on the following slide. </a:t>
            </a:r>
          </a:p>
          <a:p>
            <a:pPr marL="0" marR="0" indent="0" algn="l" defTabSz="457200" rtl="0" eaLnBrk="0" fontAlgn="base" latinLnBrk="0" hangingPunct="0">
              <a:lnSpc>
                <a:spcPct val="100000"/>
              </a:lnSpc>
              <a:spcBef>
                <a:spcPts val="0"/>
              </a:spcBef>
              <a:spcAft>
                <a:spcPct val="0"/>
              </a:spcAft>
              <a:buClrTx/>
              <a:buSzTx/>
              <a:buFontTx/>
              <a:buNone/>
              <a:tabLst/>
              <a:defRPr/>
            </a:pPr>
            <a:endParaRPr lang="en-US" sz="1200" kern="1200" dirty="0">
              <a:solidFill>
                <a:schemeClr val="tx1"/>
              </a:solidFill>
              <a:effectLst/>
              <a:latin typeface="Arial" pitchFamily="34" charset="0"/>
              <a:ea typeface="ＭＳ Ｐゴシック" pitchFamily="34" charset="-128"/>
              <a:cs typeface="Arial" pitchFamily="34" charset="0"/>
            </a:endParaRPr>
          </a:p>
          <a:p>
            <a:pPr marL="0" indent="0">
              <a:spcBef>
                <a:spcPts val="0"/>
              </a:spcBef>
              <a:buNone/>
            </a:pPr>
            <a:endParaRPr lang="en-US" sz="1200" b="1" kern="1200" dirty="0">
              <a:solidFill>
                <a:schemeClr val="tx1"/>
              </a:solidFill>
              <a:effectLst/>
              <a:latin typeface="Arial" pitchFamily="34" charset="0"/>
              <a:ea typeface="ＭＳ Ｐゴシック" pitchFamily="34" charset="-128"/>
              <a:cs typeface="Arial" pitchFamily="34" charset="0"/>
            </a:endParaRPr>
          </a:p>
          <a:p>
            <a:pPr marL="0" indent="0">
              <a:spcBef>
                <a:spcPts val="0"/>
              </a:spcBef>
              <a:buNone/>
            </a:pPr>
            <a:endParaRPr lang="en-US" sz="1200" b="1" kern="1200" dirty="0">
              <a:solidFill>
                <a:schemeClr val="tx1"/>
              </a:solidFill>
              <a:effectLst/>
              <a:latin typeface="Arial" pitchFamily="34" charset="0"/>
              <a:ea typeface="ＭＳ Ｐゴシック" pitchFamily="34" charset="-128"/>
              <a:cs typeface="Arial" pitchFamily="34" charset="0"/>
            </a:endParaRPr>
          </a:p>
          <a:p>
            <a:pPr marL="0" indent="0">
              <a:spcBef>
                <a:spcPts val="0"/>
              </a:spcBef>
              <a:buNone/>
            </a:pPr>
            <a:endParaRPr lang="en-US" sz="1200" b="1" kern="1200" dirty="0">
              <a:solidFill>
                <a:schemeClr val="tx1"/>
              </a:solidFill>
              <a:effectLst/>
              <a:latin typeface="Arial" pitchFamily="34" charset="0"/>
              <a:ea typeface="ＭＳ Ｐゴシック" pitchFamily="34" charset="-128"/>
              <a:cs typeface="Arial" pitchFamily="34" charset="0"/>
            </a:endParaRPr>
          </a:p>
          <a:p>
            <a:pPr marL="0" indent="0">
              <a:spcBef>
                <a:spcPts val="0"/>
              </a:spcBef>
              <a:buNone/>
            </a:pPr>
            <a:r>
              <a:rPr lang="en-US" sz="1200" b="1" kern="1200" dirty="0">
                <a:solidFill>
                  <a:schemeClr val="tx1"/>
                </a:solidFill>
                <a:effectLst/>
                <a:latin typeface="Arial" pitchFamily="34" charset="0"/>
                <a:ea typeface="ＭＳ Ｐゴシック" pitchFamily="34" charset="-128"/>
                <a:cs typeface="Arial" pitchFamily="34" charset="0"/>
              </a:rPr>
              <a:t>Background Information: </a:t>
            </a:r>
          </a:p>
          <a:p>
            <a:pPr marL="0" indent="0">
              <a:spcBef>
                <a:spcPts val="0"/>
              </a:spcBef>
              <a:buNone/>
            </a:pPr>
            <a:r>
              <a:rPr lang="en-US" sz="1200" b="1" kern="1200" dirty="0">
                <a:solidFill>
                  <a:schemeClr val="tx1"/>
                </a:solidFill>
                <a:effectLst/>
                <a:latin typeface="Arial" pitchFamily="34" charset="0"/>
                <a:ea typeface="ＭＳ Ｐゴシック" pitchFamily="34" charset="-128"/>
                <a:cs typeface="Arial" pitchFamily="34" charset="0"/>
              </a:rPr>
              <a:t>Interaction and Strategy participants are reading: “</a:t>
            </a:r>
            <a:r>
              <a:rPr lang="en-US" sz="1200" kern="1200" dirty="0">
                <a:solidFill>
                  <a:schemeClr val="tx1"/>
                </a:solidFill>
                <a:effectLst/>
                <a:latin typeface="Arial" pitchFamily="34" charset="0"/>
                <a:ea typeface="ＭＳ Ｐゴシック" pitchFamily="34" charset="-128"/>
                <a:cs typeface="Arial" pitchFamily="34" charset="0"/>
              </a:rPr>
              <a:t>Voting, a cherished right and privilege of democracy, introduces children to accepting the majority’s judgment while still respecting the minority view. Teachers should first set up voting activities that permit each child to have his or her own way. (‘Which topping will you have on your biscuit? Butter or jam?’) Graph votes to document individual and group decisions (‘Four friends will have butter, and 10 friends will have jam’). With experience, children can vote using the majority rule. Make decisions about what to name a program pet, what type of restaurant to add to the dramatic play area, or what game to play at large-group time (‘Some of our friends wanted to play “Red Light, Green Light,” but more of our friends wanted to play “Simon Says,” so today we will play “Simon Says”’). When children have strong differing points of view, build consensus through discussion and negotiation” (PCF, Vol. 3, pp. 72-73).</a:t>
            </a:r>
          </a:p>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150966B6-A9F7-4E78-BB4D-0104811ED0D9}" type="slidenum">
              <a:rPr lang="en-US" altLang="en-US" smtClean="0"/>
              <a:pPr>
                <a:defRPr/>
              </a:pPr>
              <a:t>27</a:t>
            </a:fld>
            <a:endParaRPr lang="en-US" altLang="en-US"/>
          </a:p>
        </p:txBody>
      </p:sp>
    </p:spTree>
    <p:extLst>
      <p:ext uri="{BB962C8B-B14F-4D97-AF65-F5344CB8AC3E}">
        <p14:creationId xmlns:p14="http://schemas.microsoft.com/office/powerpoint/2010/main" val="2126969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39343"/>
          </a:xfrm>
        </p:spPr>
        <p:txBody>
          <a:bodyPr>
            <a:noAutofit/>
          </a:bodyPr>
          <a:lstStyle/>
          <a:p>
            <a:pPr marL="0" marR="0" indent="0" algn="l" defTabSz="457200" rtl="0" eaLnBrk="1" fontAlgn="auto" latinLnBrk="0" hangingPunct="1">
              <a:spcBef>
                <a:spcPts val="0"/>
              </a:spcBef>
              <a:spcAft>
                <a:spcPts val="0"/>
              </a:spcAft>
              <a:buClrTx/>
              <a:buSzTx/>
              <a:buFontTx/>
              <a:buNone/>
              <a:tabLst/>
              <a:defRPr/>
            </a:pPr>
            <a:r>
              <a:rPr lang="en-US" b="1" dirty="0">
                <a:ea typeface="ＭＳ Ｐゴシック" pitchFamily="-102" charset="-128"/>
              </a:rPr>
              <a:t>Presenter</a:t>
            </a:r>
            <a:r>
              <a:rPr lang="en-US" b="1" baseline="0" dirty="0">
                <a:ea typeface="ＭＳ Ｐゴシック" pitchFamily="-102" charset="-128"/>
              </a:rPr>
              <a:t> Remarks:</a:t>
            </a:r>
          </a:p>
          <a:p>
            <a:pPr marL="0" marR="0" indent="0" algn="l" defTabSz="457200" rtl="0" eaLnBrk="1" fontAlgn="auto" latinLnBrk="0" hangingPunct="1">
              <a:spcBef>
                <a:spcPts val="0"/>
              </a:spcBef>
              <a:spcAft>
                <a:spcPts val="0"/>
              </a:spcAft>
              <a:buClrTx/>
              <a:buSzTx/>
              <a:buFontTx/>
              <a:buNone/>
              <a:tabLst/>
              <a:defRPr/>
            </a:pPr>
            <a:r>
              <a:rPr lang="en-US" dirty="0">
                <a:ea typeface="ＭＳ Ｐゴシック" pitchFamily="-102" charset="-128"/>
              </a:rPr>
              <a:t>Another interaction and strategy </a:t>
            </a:r>
            <a:r>
              <a:rPr lang="en-US" b="0" kern="1200" baseline="0" dirty="0">
                <a:solidFill>
                  <a:schemeClr val="tx1"/>
                </a:solidFill>
                <a:effectLst/>
                <a:latin typeface="Arial" pitchFamily="34" charset="0"/>
                <a:ea typeface="ＭＳ Ｐゴシック" pitchFamily="-102" charset="-128"/>
                <a:cs typeface="Arial" pitchFamily="34" charset="0"/>
              </a:rPr>
              <a:t>is, </a:t>
            </a:r>
            <a:r>
              <a:rPr lang="en-US" b="1" dirty="0">
                <a:ea typeface="ＭＳ Ｐゴシック" pitchFamily="-102" charset="-128"/>
              </a:rPr>
              <a:t>“Share control of the preschool environment with children.  </a:t>
            </a:r>
            <a:r>
              <a:rPr lang="en-US" b="0" dirty="0">
                <a:ea typeface="ＭＳ Ｐゴシック" pitchFamily="-102" charset="-128"/>
              </a:rPr>
              <a:t>An environment that prepares children to become members of a democratic society fosters mutual respect and focuses on how children feel, act, and interact with others. </a:t>
            </a:r>
            <a:r>
              <a:rPr lang="en-US" dirty="0">
                <a:ea typeface="ＭＳ Ｐゴシック" pitchFamily="-102" charset="-128"/>
              </a:rPr>
              <a:t>Rather than primarily asserting their authority and giving orders, teachers sensitively attend to children’s ideas and offer developmentally appropriate guidance to enable children's successful, shared engagement in the early learning environment…Assigning class jobs is another way of sharing control. Having a responsibility helps children to have a different perspective” (PCF, Vol. 3, p. 71).</a:t>
            </a:r>
          </a:p>
          <a:p>
            <a:pPr>
              <a:spcBef>
                <a:spcPts val="0"/>
              </a:spcBef>
              <a:spcAft>
                <a:spcPts val="0"/>
              </a:spcAft>
            </a:pPr>
            <a:endParaRPr lang="en-US" dirty="0"/>
          </a:p>
          <a:p>
            <a:pPr marL="0" marR="0" lvl="0" indent="0" algn="l" defTabSz="457200" rtl="0" eaLnBrk="0" fontAlgn="base" latinLnBrk="0" hangingPunct="0">
              <a:spcBef>
                <a:spcPts val="0"/>
              </a:spcBef>
              <a:spcAft>
                <a:spcPts val="0"/>
              </a:spcAft>
              <a:buClrTx/>
              <a:buSzTx/>
              <a:buFontTx/>
              <a:buNone/>
              <a:tabLst/>
              <a:defRPr/>
            </a:pPr>
            <a:r>
              <a:rPr lang="en-US" dirty="0"/>
              <a:t>Find</a:t>
            </a:r>
            <a:r>
              <a:rPr lang="en-US" baseline="0" dirty="0"/>
              <a:t> </a:t>
            </a:r>
            <a:r>
              <a:rPr lang="en-US" kern="1200" dirty="0">
                <a:solidFill>
                  <a:schemeClr val="tx1"/>
                </a:solidFill>
                <a:effectLst/>
                <a:latin typeface="Arial" pitchFamily="34" charset="0"/>
                <a:ea typeface="ＭＳ Ｐゴシック" pitchFamily="34" charset="-128"/>
                <a:cs typeface="Arial" pitchFamily="34" charset="0"/>
              </a:rPr>
              <a:t>Handout 3: Interactions and Strategies to Support Democratic Participation.  </a:t>
            </a:r>
          </a:p>
          <a:p>
            <a:pPr marL="0" marR="0" lvl="0" indent="0" algn="l" defTabSz="457200" rtl="0" eaLnBrk="0" fontAlgn="base" latinLnBrk="0" hangingPunct="0">
              <a:spcBef>
                <a:spcPts val="0"/>
              </a:spcBef>
              <a:spcAft>
                <a:spcPts val="0"/>
              </a:spcAft>
              <a:buClrTx/>
              <a:buSzTx/>
              <a:buFontTx/>
              <a:buNone/>
              <a:tabLst/>
              <a:defRPr/>
            </a:pPr>
            <a:endParaRPr lang="en-US" kern="1200" dirty="0">
              <a:solidFill>
                <a:schemeClr val="tx1"/>
              </a:solidFill>
              <a:effectLst/>
              <a:latin typeface="Arial" pitchFamily="34" charset="0"/>
              <a:ea typeface="ＭＳ Ｐゴシック" pitchFamily="34" charset="-128"/>
              <a:cs typeface="Arial" pitchFamily="34" charset="0"/>
            </a:endParaRPr>
          </a:p>
          <a:p>
            <a:pPr marL="0" marR="0" lvl="0" indent="0" algn="l" defTabSz="457200" rtl="0" eaLnBrk="0" fontAlgn="base" latinLnBrk="0" hangingPunct="0">
              <a:spcBef>
                <a:spcPts val="0"/>
              </a:spcBef>
              <a:spcAft>
                <a:spcPts val="0"/>
              </a:spcAft>
              <a:buClrTx/>
              <a:buSzTx/>
              <a:buFontTx/>
              <a:buNone/>
              <a:tabLst/>
              <a:defRPr/>
            </a:pPr>
            <a:r>
              <a:rPr lang="en-US" kern="1200" dirty="0">
                <a:solidFill>
                  <a:schemeClr val="tx1"/>
                </a:solidFill>
                <a:effectLst/>
                <a:latin typeface="Arial" pitchFamily="34" charset="0"/>
                <a:ea typeface="ＭＳ Ｐゴシック" pitchFamily="34" charset="-128"/>
                <a:cs typeface="Arial" pitchFamily="34" charset="0"/>
              </a:rPr>
              <a:t>W</a:t>
            </a:r>
            <a:r>
              <a:rPr lang="en-US" baseline="0" dirty="0"/>
              <a:t>e just reviewed two of these strategies. Take the time now to read through the other strategies. For more information, please look up the strategies on </a:t>
            </a:r>
            <a:r>
              <a:rPr lang="en-US" sz="1200" kern="1200" dirty="0">
                <a:solidFill>
                  <a:schemeClr val="tx1"/>
                </a:solidFill>
                <a:effectLst/>
                <a:latin typeface="Arial" pitchFamily="34" charset="0"/>
                <a:ea typeface="ＭＳ Ｐゴシック" pitchFamily="34" charset="-128"/>
                <a:cs typeface="Arial" pitchFamily="34" charset="0"/>
              </a:rPr>
              <a:t>pages 71-74 </a:t>
            </a:r>
            <a:r>
              <a:rPr lang="en-US" baseline="0" dirty="0"/>
              <a:t>of the Preschool Curriculum Framework (Volume 3).</a:t>
            </a:r>
          </a:p>
          <a:p>
            <a:pPr marL="0" marR="0" lvl="0" indent="0" algn="l" defTabSz="457200" rtl="0" eaLnBrk="0" fontAlgn="base" latinLnBrk="0" hangingPunct="0">
              <a:spcBef>
                <a:spcPts val="0"/>
              </a:spcBef>
              <a:spcAft>
                <a:spcPts val="0"/>
              </a:spcAft>
              <a:buClrTx/>
              <a:buSzTx/>
              <a:buFontTx/>
              <a:buNone/>
              <a:tabLst/>
              <a:defRPr/>
            </a:pPr>
            <a:endParaRPr lang="en-US" baseline="0" dirty="0"/>
          </a:p>
          <a:p>
            <a:pPr marL="0" marR="0" lvl="0" indent="0" algn="l" defTabSz="457200" rtl="0" eaLnBrk="0" fontAlgn="base" latinLnBrk="0" hangingPunct="0">
              <a:spcBef>
                <a:spcPts val="0"/>
              </a:spcBef>
              <a:spcAft>
                <a:spcPts val="0"/>
              </a:spcAft>
              <a:buClrTx/>
              <a:buSzTx/>
              <a:buFontTx/>
              <a:buNone/>
              <a:tabLst/>
              <a:defRPr/>
            </a:pPr>
            <a:r>
              <a:rPr lang="en-US" baseline="0" dirty="0"/>
              <a:t>As you read, fill in the middle column if you already do this in your classroom. Or, fill in the right-hand column if you have an idea for how you might try this in your classroom. </a:t>
            </a:r>
            <a:r>
              <a:rPr lang="en-US" sz="1200" kern="1200" dirty="0">
                <a:solidFill>
                  <a:schemeClr val="tx1"/>
                </a:solidFill>
                <a:effectLst/>
                <a:latin typeface="Arial" pitchFamily="34" charset="0"/>
                <a:ea typeface="ＭＳ Ｐゴシック" pitchFamily="34" charset="-128"/>
                <a:cs typeface="Arial" pitchFamily="34" charset="0"/>
              </a:rPr>
              <a:t>While you are completing the handout, I will collect examples to share with the whole group.</a:t>
            </a:r>
            <a:endParaRPr lang="en-US" dirty="0"/>
          </a:p>
          <a:p>
            <a:pPr>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28</a:t>
            </a:fld>
            <a:endParaRPr lang="en-US"/>
          </a:p>
        </p:txBody>
      </p:sp>
    </p:spTree>
    <p:extLst>
      <p:ext uri="{BB962C8B-B14F-4D97-AF65-F5344CB8AC3E}">
        <p14:creationId xmlns:p14="http://schemas.microsoft.com/office/powerpoint/2010/main" val="2301318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Autofit/>
          </a:bodyPr>
          <a:lstStyle/>
          <a:p>
            <a:pPr marL="0" marR="0">
              <a:spcBef>
                <a:spcPts val="0"/>
              </a:spcBef>
              <a:spcAft>
                <a:spcPts val="0"/>
              </a:spcAft>
            </a:pPr>
            <a:r>
              <a:rPr lang="en-US" b="1" dirty="0">
                <a:effectLst/>
                <a:ea typeface="Calibri" panose="020F0502020204030204" pitchFamily="34" charset="0"/>
              </a:rPr>
              <a:t>Activity 3: Democratic Trail Mix</a:t>
            </a:r>
          </a:p>
          <a:p>
            <a:pPr marL="0" marR="0" algn="r">
              <a:spcBef>
                <a:spcPts val="0"/>
              </a:spcBef>
              <a:spcAft>
                <a:spcPts val="0"/>
              </a:spcAft>
            </a:pPr>
            <a:r>
              <a:rPr lang="en-US" dirty="0">
                <a:effectLst/>
                <a:ea typeface="Calibri" panose="020F0502020204030204" pitchFamily="34" charset="0"/>
              </a:rPr>
              <a:t> </a:t>
            </a:r>
          </a:p>
          <a:p>
            <a:pPr marL="0" marR="0">
              <a:spcBef>
                <a:spcPts val="0"/>
              </a:spcBef>
              <a:spcAft>
                <a:spcPts val="0"/>
              </a:spcAft>
            </a:pPr>
            <a:r>
              <a:rPr lang="en-US" b="1" cap="all" dirty="0">
                <a:effectLst/>
                <a:ea typeface="Times New Roman" panose="02020603050405020304" pitchFamily="18" charset="0"/>
              </a:rPr>
              <a:t>intent: </a:t>
            </a:r>
            <a:endParaRPr lang="en-US" dirty="0">
              <a:effectLst/>
              <a:ea typeface="Calibri" panose="020F0502020204030204" pitchFamily="34" charset="0"/>
            </a:endParaRPr>
          </a:p>
          <a:p>
            <a:pPr marL="0" marR="0">
              <a:spcBef>
                <a:spcPts val="0"/>
              </a:spcBef>
              <a:spcAft>
                <a:spcPts val="0"/>
              </a:spcAft>
            </a:pPr>
            <a:r>
              <a:rPr lang="en-US" dirty="0">
                <a:effectLst/>
                <a:ea typeface="Times New Roman" panose="02020603050405020304" pitchFamily="18" charset="0"/>
              </a:rPr>
              <a:t>Participants engage in different democratic experiences utilizing seven-seed trail mix.</a:t>
            </a:r>
          </a:p>
          <a:p>
            <a:pPr marL="0" marR="0">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Participants will experience different forms of democratic experiences.</a:t>
            </a:r>
            <a:r>
              <a:rPr lang="en-US" b="1"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endParaRPr lang="en-US" b="1" cap="all" dirty="0">
              <a:effectLst/>
              <a:ea typeface="Times New Roman" panose="02020603050405020304" pitchFamily="18" charset="0"/>
            </a:endParaRPr>
          </a:p>
          <a:p>
            <a:pPr marL="0" marR="0">
              <a:spcBef>
                <a:spcPts val="0"/>
              </a:spcBef>
              <a:spcAft>
                <a:spcPts val="0"/>
              </a:spcAft>
            </a:pPr>
            <a:r>
              <a:rPr lang="en-US" b="1" cap="all" dirty="0">
                <a:effectLst/>
                <a:ea typeface="Times New Roman" panose="02020603050405020304" pitchFamily="18" charset="0"/>
              </a:rPr>
              <a:t>Materials Required: </a:t>
            </a:r>
            <a:endParaRPr lang="en-US" dirty="0">
              <a:effectLst/>
              <a:ea typeface="Calibri" panose="020F0502020204030204" pitchFamily="34" charset="0"/>
            </a:endParaRP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Handout 3: Interactions and Strategies to Support Democratic Participation</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Handout 4: Democratic Trail Mix</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Seven seeds (or other trail mix components—with or without peanuts)</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Paper cups or bags</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Group members</a:t>
            </a:r>
          </a:p>
          <a:p>
            <a:pPr marL="0" marR="0" algn="l">
              <a:spcBef>
                <a:spcPts val="0"/>
              </a:spcBef>
              <a:spcAft>
                <a:spcPts val="0"/>
              </a:spcAft>
            </a:pPr>
            <a:r>
              <a:rPr lang="en-US" dirty="0">
                <a:effectLst/>
                <a:ea typeface="Times" pitchFamily="18" charset="0"/>
              </a:rPr>
              <a:t> </a:t>
            </a:r>
          </a:p>
          <a:p>
            <a:pPr marL="0" marR="0" algn="l">
              <a:spcBef>
                <a:spcPts val="0"/>
              </a:spcBef>
              <a:spcAft>
                <a:spcPts val="0"/>
              </a:spcAft>
            </a:pPr>
            <a:r>
              <a:rPr lang="en-US" b="1" dirty="0">
                <a:effectLst/>
                <a:ea typeface="Times" pitchFamily="18" charset="0"/>
              </a:rPr>
              <a:t>TIME</a:t>
            </a:r>
            <a:r>
              <a:rPr lang="en-US" dirty="0">
                <a:effectLst/>
                <a:ea typeface="Times" pitchFamily="18" charset="0"/>
              </a:rPr>
              <a:t>: 15 minutes</a:t>
            </a:r>
          </a:p>
          <a:p>
            <a:pPr marL="0" marR="0" algn="r">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Process: </a:t>
            </a:r>
          </a:p>
          <a:p>
            <a:pPr marL="0" marR="0">
              <a:spcBef>
                <a:spcPts val="0"/>
              </a:spcBef>
              <a:spcAft>
                <a:spcPts val="0"/>
              </a:spcAft>
            </a:pPr>
            <a:r>
              <a:rPr lang="en-US" dirty="0">
                <a:effectLst/>
                <a:ea typeface="Times New Roman" panose="02020603050405020304" pitchFamily="18" charset="0"/>
              </a:rPr>
              <a:t>Participants should have already read the paragraph from the PCF (p. 72) describing when to appropriately use the democratic process two slides earlier.</a:t>
            </a:r>
            <a:r>
              <a:rPr lang="en-US" baseline="0" dirty="0">
                <a:effectLst/>
                <a:ea typeface="Times New Roman" panose="02020603050405020304" pitchFamily="18" charset="0"/>
              </a:rPr>
              <a:t> I</a:t>
            </a:r>
            <a:r>
              <a:rPr lang="en-US" dirty="0">
                <a:effectLst/>
                <a:ea typeface="Times New Roman" panose="02020603050405020304" pitchFamily="18" charset="0"/>
              </a:rPr>
              <a:t>f they have not yet done so, invite them to read it now.</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Ask groups to locate their seven-seed trail mix components.</a:t>
            </a:r>
            <a:r>
              <a:rPr lang="en-US" baseline="0" dirty="0">
                <a:effectLst/>
                <a:ea typeface="Times New Roman" panose="02020603050405020304" pitchFamily="18" charset="0"/>
              </a:rPr>
              <a:t> S</a:t>
            </a:r>
            <a:r>
              <a:rPr lang="en-US" dirty="0">
                <a:effectLst/>
                <a:ea typeface="Times New Roman" panose="02020603050405020304" pitchFamily="18" charset="0"/>
              </a:rPr>
              <a:t>hare that they can feel free to snack on the trail mix throughout the activity.</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Have group members use Handout 3: Interactions and Strategies to Support Democratic Participation as a guide to create different ways of obtaining, choosing, and/or interacting with the seven-seed trail mix and to generate examples of the three different democratic experiences mentioned in the Preschool Curriculum Framework:</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ea typeface="Times New Roman" panose="02020603050405020304" pitchFamily="18" charset="0"/>
              </a:rPr>
              <a:t>Child gets own way</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ea typeface="Times New Roman" panose="02020603050405020304" pitchFamily="18" charset="0"/>
              </a:rPr>
              <a:t>Decisions by graph (individual and group)</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ea typeface="Times New Roman" panose="02020603050405020304" pitchFamily="18" charset="0"/>
              </a:rPr>
              <a:t>Group decision based on majority rule</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Direct participants to complete the middle column of Handout 4: Democratic Trail Mix.</a:t>
            </a:r>
            <a:r>
              <a:rPr lang="en-US" baseline="0" dirty="0">
                <a:effectLst/>
                <a:ea typeface="Times New Roman" panose="02020603050405020304" pitchFamily="18" charset="0"/>
              </a:rPr>
              <a:t> T</a:t>
            </a:r>
            <a:r>
              <a:rPr lang="en-US" dirty="0">
                <a:effectLst/>
                <a:ea typeface="Times New Roman" panose="02020603050405020304" pitchFamily="18" charset="0"/>
              </a:rPr>
              <a:t>hey should be prepared to share individually.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Ask participants to vote on how they will travel to find a partner with whom to share their ideas.</a:t>
            </a:r>
            <a:r>
              <a:rPr lang="en-US" baseline="0" dirty="0">
                <a:effectLst/>
                <a:ea typeface="Times New Roman" panose="02020603050405020304" pitchFamily="18" charset="0"/>
              </a:rPr>
              <a:t> T</a:t>
            </a:r>
            <a:r>
              <a:rPr lang="en-US" dirty="0">
                <a:effectLst/>
                <a:ea typeface="Times New Roman" panose="02020603050405020304" pitchFamily="18" charset="0"/>
              </a:rPr>
              <a:t>he options are five hops, 15 steps, or 30 seconds of dancing.</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Have partners exchange ideas and fill in the second column of Handout 4: Democratic Trail Mix. (Have participants rotate to multiple partners if time allows.)</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Direct participants to return to their seats and to follow the prompts on the bottom of Handout 4: Democratic Trail Mix:</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ea typeface="Times New Roman" panose="02020603050405020304" pitchFamily="18" charset="0"/>
              </a:rPr>
              <a:t>Circle your two favorite ideas.</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ea typeface="Times New Roman" panose="02020603050405020304" pitchFamily="18" charset="0"/>
              </a:rPr>
              <a:t>When would you use these ideas?</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Calibri" panose="020F0502020204030204" pitchFamily="34" charset="0"/>
              </a:rPr>
              <a:t>Debrief: Invite a few participants to share their responses. </a:t>
            </a:r>
          </a:p>
          <a:p>
            <a:pPr marL="0" marR="0">
              <a:spcBef>
                <a:spcPts val="0"/>
              </a:spcBef>
              <a:spcAft>
                <a:spcPts val="0"/>
              </a:spcAft>
            </a:pPr>
            <a:r>
              <a:rPr lang="en-US" dirty="0">
                <a:effectLst/>
                <a:ea typeface="Calibri" panose="020F0502020204030204" pitchFamily="34" charset="0"/>
              </a:rPr>
              <a:t> </a:t>
            </a:r>
          </a:p>
          <a:p>
            <a:pPr>
              <a:spcBef>
                <a:spcPts val="0"/>
              </a:spcBef>
              <a:spcAft>
                <a:spcPts val="0"/>
              </a:spcAft>
            </a:pPr>
            <a:r>
              <a:rPr lang="en-US" kern="1200" dirty="0">
                <a:solidFill>
                  <a:schemeClr val="tx1"/>
                </a:solidFill>
                <a:effectLst/>
              </a:rPr>
              <a:t> </a:t>
            </a:r>
          </a:p>
          <a:p>
            <a:pPr>
              <a:spcBef>
                <a:spcPts val="0"/>
              </a:spcBef>
              <a:spcAft>
                <a:spcPts val="0"/>
              </a:spcAft>
            </a:pPr>
            <a:r>
              <a:rPr lang="en-US" kern="1200" dirty="0">
                <a:solidFill>
                  <a:schemeClr val="tx1"/>
                </a:solidFill>
                <a:effectLst/>
              </a:rPr>
              <a:t> </a:t>
            </a:r>
          </a:p>
          <a:p>
            <a:pPr>
              <a:spcBef>
                <a:spcPts val="0"/>
              </a:spcBef>
              <a:spcAft>
                <a:spcPts val="0"/>
              </a:spcAft>
            </a:pPr>
            <a:endParaRPr lang="en-US" dirty="0">
              <a:ea typeface="Calibri" panose="020F0502020204030204" pitchFamily="34" charset="0"/>
            </a:endParaRPr>
          </a:p>
          <a:p>
            <a:pPr>
              <a:spcBef>
                <a:spcPts val="0"/>
              </a:spcBef>
              <a:spcAft>
                <a:spcPts val="0"/>
              </a:spcAft>
            </a:pPr>
            <a:r>
              <a:rPr lang="en-US" dirty="0">
                <a:ea typeface="Calibri" panose="020F0502020204030204" pitchFamily="34" charset="0"/>
              </a:rPr>
              <a:t> </a:t>
            </a:r>
          </a:p>
          <a:p>
            <a:pPr>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29</a:t>
            </a:fld>
            <a:endParaRPr lang="en-US"/>
          </a:p>
        </p:txBody>
      </p:sp>
    </p:spTree>
    <p:extLst>
      <p:ext uri="{BB962C8B-B14F-4D97-AF65-F5344CB8AC3E}">
        <p14:creationId xmlns:p14="http://schemas.microsoft.com/office/powerpoint/2010/main" val="2327777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341813"/>
          </a:xfrm>
        </p:spPr>
        <p:txBody>
          <a:bodyPr>
            <a:noAutofit/>
          </a:bodyPr>
          <a:lstStyle/>
          <a:p>
            <a:pPr>
              <a:spcBef>
                <a:spcPts val="0"/>
              </a:spcBef>
              <a:spcAft>
                <a:spcPts val="0"/>
              </a:spcAft>
            </a:pPr>
            <a:r>
              <a:rPr lang="en-US" b="1" dirty="0"/>
              <a:t>Activity 1: Cups Challenge</a:t>
            </a:r>
          </a:p>
          <a:p>
            <a:pPr>
              <a:spcBef>
                <a:spcPts val="0"/>
              </a:spcBef>
              <a:spcAft>
                <a:spcPts val="0"/>
              </a:spcAft>
            </a:pPr>
            <a:endParaRPr lang="en-US" b="1" dirty="0"/>
          </a:p>
          <a:p>
            <a:pPr>
              <a:spcBef>
                <a:spcPts val="0"/>
              </a:spcBef>
              <a:spcAft>
                <a:spcPts val="0"/>
              </a:spcAft>
            </a:pPr>
            <a:r>
              <a:rPr lang="en-US" b="1" dirty="0"/>
              <a:t>Presenter Remarks:</a:t>
            </a:r>
          </a:p>
          <a:p>
            <a:pPr>
              <a:spcBef>
                <a:spcPts val="0"/>
              </a:spcBef>
              <a:spcAft>
                <a:spcPts val="0"/>
              </a:spcAft>
            </a:pPr>
            <a:r>
              <a:rPr lang="en-US" dirty="0"/>
              <a:t>Let’s explore the History-Social Science domain with an activity.</a:t>
            </a:r>
            <a:endParaRPr lang="en-US" baseline="0" dirty="0"/>
          </a:p>
          <a:p>
            <a:pPr marL="0" marR="0" algn="r">
              <a:spcBef>
                <a:spcPts val="0"/>
              </a:spcBef>
              <a:spcAft>
                <a:spcPts val="0"/>
              </a:spcAft>
            </a:pPr>
            <a:r>
              <a:rPr lang="en-US" dirty="0">
                <a:effectLst/>
                <a:ea typeface="Calibri" panose="020F0502020204030204" pitchFamily="34" charset="0"/>
              </a:rPr>
              <a:t> </a:t>
            </a:r>
          </a:p>
          <a:p>
            <a:pPr marL="0" marR="0">
              <a:spcBef>
                <a:spcPts val="0"/>
              </a:spcBef>
              <a:spcAft>
                <a:spcPts val="0"/>
              </a:spcAft>
            </a:pPr>
            <a:r>
              <a:rPr lang="en-US" b="1" cap="all" dirty="0">
                <a:effectLst/>
                <a:ea typeface="Times New Roman" panose="02020603050405020304" pitchFamily="18" charset="0"/>
              </a:rPr>
              <a:t>intent: </a:t>
            </a:r>
            <a:endParaRPr lang="en-US" dirty="0">
              <a:effectLst/>
              <a:ea typeface="Calibri" panose="020F0502020204030204" pitchFamily="34" charset="0"/>
            </a:endParaRPr>
          </a:p>
          <a:p>
            <a:pPr marL="0" marR="0">
              <a:spcBef>
                <a:spcPts val="0"/>
              </a:spcBef>
              <a:spcAft>
                <a:spcPts val="0"/>
              </a:spcAft>
            </a:pPr>
            <a:r>
              <a:rPr lang="en-US" dirty="0">
                <a:effectLst/>
                <a:ea typeface="Times New Roman" panose="02020603050405020304" pitchFamily="18" charset="0"/>
              </a:rPr>
              <a:t>Participants work in groups to create a visual representation of the History-Social Science domain.</a:t>
            </a:r>
          </a:p>
          <a:p>
            <a:pPr marL="0" marR="0">
              <a:spcBef>
                <a:spcPts val="0"/>
              </a:spcBef>
              <a:spcAft>
                <a:spcPts val="0"/>
              </a:spcAft>
            </a:pPr>
            <a:endParaRPr lang="en-US" dirty="0">
              <a:effectLst/>
              <a:ea typeface="Calibri" panose="020F0502020204030204" pitchFamily="34" charset="0"/>
            </a:endParaRP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Participants read the foundations chart, stack cups to represent the domain, and use string and rubber bands to problem solve how to move the cups without touching them.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Materials Required: </a:t>
            </a:r>
            <a:endParaRPr lang="en-US" dirty="0">
              <a:effectLst/>
              <a:ea typeface="Calibri" panose="020F0502020204030204" pitchFamily="34" charset="0"/>
            </a:endParaRP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PPT slide </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Partners/Tablemates</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Preschool Learning Foundations (Volume 3)</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13 Cups with labels:</a:t>
            </a:r>
          </a:p>
          <a:p>
            <a:pPr marL="800100" marR="0" lvl="1" indent="-342900" algn="l">
              <a:spcBef>
                <a:spcPts val="0"/>
              </a:spcBef>
              <a:spcAft>
                <a:spcPts val="0"/>
              </a:spcAft>
              <a:buFont typeface="Courier New" panose="02070309020205020404" pitchFamily="49" charset="0"/>
              <a:buChar char="o"/>
            </a:pPr>
            <a:r>
              <a:rPr lang="en-US" dirty="0">
                <a:effectLst/>
                <a:ea typeface="Times" pitchFamily="18" charset="0"/>
              </a:rPr>
              <a:t>1 cup for the Becoming a Community Member strand</a:t>
            </a:r>
          </a:p>
          <a:p>
            <a:pPr marL="800100" marR="0" lvl="1" indent="-342900" algn="l">
              <a:spcBef>
                <a:spcPts val="0"/>
              </a:spcBef>
              <a:spcAft>
                <a:spcPts val="0"/>
              </a:spcAft>
              <a:buFont typeface="Courier New" panose="02070309020205020404" pitchFamily="49" charset="0"/>
              <a:buChar char="o"/>
            </a:pPr>
            <a:r>
              <a:rPr lang="en-US" dirty="0">
                <a:effectLst/>
                <a:ea typeface="Times New Roman" panose="02020603050405020304" pitchFamily="18" charset="0"/>
              </a:rPr>
              <a:t>1 cup for each of the following: democratic participation, fairness, responsible conduct, conflict resolution</a:t>
            </a:r>
          </a:p>
          <a:p>
            <a:pPr marL="800100" marR="0" lvl="1" indent="-342900" algn="l">
              <a:spcBef>
                <a:spcPts val="0"/>
              </a:spcBef>
              <a:spcAft>
                <a:spcPts val="0"/>
              </a:spcAft>
              <a:buFont typeface="Courier New" panose="02070309020205020404" pitchFamily="49" charset="0"/>
              <a:buChar char="o"/>
            </a:pPr>
            <a:r>
              <a:rPr lang="en-US" dirty="0">
                <a:effectLst/>
                <a:ea typeface="Times New Roman" panose="02020603050405020304" pitchFamily="18" charset="0"/>
              </a:rPr>
              <a:t>4 cups for 48 months</a:t>
            </a:r>
          </a:p>
          <a:p>
            <a:pPr marL="800100" marR="0" lvl="1" indent="-342900" algn="l">
              <a:spcBef>
                <a:spcPts val="0"/>
              </a:spcBef>
              <a:spcAft>
                <a:spcPts val="0"/>
              </a:spcAft>
              <a:buFont typeface="Courier New" panose="02070309020205020404" pitchFamily="49" charset="0"/>
              <a:buChar char="o"/>
            </a:pPr>
            <a:r>
              <a:rPr lang="en-US" dirty="0">
                <a:effectLst/>
                <a:ea typeface="Times New Roman" panose="02020603050405020304" pitchFamily="18" charset="0"/>
              </a:rPr>
              <a:t>4 cups for 60 months</a:t>
            </a:r>
            <a:endParaRPr lang="en-US" dirty="0">
              <a:effectLst/>
              <a:ea typeface="Times" pitchFamily="18" charset="0"/>
            </a:endParaRP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Rubber band</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Six pieces of string</a:t>
            </a:r>
            <a:endParaRPr lang="en-US" b="0" dirty="0">
              <a:effectLst/>
              <a:ea typeface="Times" pitchFamily="18" charset="0"/>
            </a:endParaRPr>
          </a:p>
          <a:p>
            <a:pPr marL="0" marR="0" lvl="0" indent="0" algn="l">
              <a:spcBef>
                <a:spcPts val="0"/>
              </a:spcBef>
              <a:spcAft>
                <a:spcPts val="0"/>
              </a:spcAft>
              <a:buFont typeface="Symbol" panose="05050102010706020507" pitchFamily="18" charset="2"/>
              <a:buNone/>
              <a:tabLst>
                <a:tab pos="457200" algn="l"/>
              </a:tabLst>
            </a:pPr>
            <a:endParaRPr lang="en-US" b="0" dirty="0">
              <a:effectLst/>
              <a:ea typeface="Times" pitchFamily="18" charset="0"/>
            </a:endParaRPr>
          </a:p>
          <a:p>
            <a:pPr marL="0" marR="0" lvl="0" indent="0" algn="l">
              <a:spcBef>
                <a:spcPts val="0"/>
              </a:spcBef>
              <a:spcAft>
                <a:spcPts val="0"/>
              </a:spcAft>
              <a:buFont typeface="Symbol" panose="05050102010706020507" pitchFamily="18" charset="2"/>
              <a:buNone/>
              <a:tabLst>
                <a:tab pos="457200" algn="l"/>
              </a:tabLst>
            </a:pPr>
            <a:r>
              <a:rPr lang="en-US" b="1" dirty="0">
                <a:effectLst/>
                <a:ea typeface="Times" pitchFamily="18" charset="0"/>
              </a:rPr>
              <a:t>TIME</a:t>
            </a:r>
            <a:r>
              <a:rPr lang="en-US" dirty="0">
                <a:effectLst/>
                <a:ea typeface="Times" pitchFamily="18" charset="0"/>
              </a:rPr>
              <a:t>: 15 minutes</a:t>
            </a:r>
          </a:p>
          <a:p>
            <a:pPr marL="0" marR="0" algn="r">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lvl="0" indent="0">
              <a:spcBef>
                <a:spcPts val="0"/>
              </a:spcBef>
              <a:spcAft>
                <a:spcPts val="0"/>
              </a:spcAft>
              <a:buFont typeface="Symbol" panose="05050102010706020507" pitchFamily="18" charset="2"/>
              <a:buNone/>
            </a:pPr>
            <a:r>
              <a:rPr lang="en-US" b="1" cap="all" dirty="0">
                <a:effectLst/>
                <a:ea typeface="Times New Roman" panose="02020603050405020304" pitchFamily="18" charset="0"/>
              </a:rPr>
              <a:t>Process: </a:t>
            </a: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Invite participants to turn to page 104 of the Preschool Learning Foundations (Volume 3) to find the foundation chart.</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Have groups send one member to gather their materials from the front (cups, string, rubber band).</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Challenge participants to use the cups to represent the structure of the strand by building a pyramid. The challenge requires each group member to help move the cups without touching them.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Ready, begin! Allow ample time for participants to experiment and laugh while building their pyramid.</a:t>
            </a:r>
            <a:r>
              <a:rPr lang="en-US" baseline="0" dirty="0">
                <a:effectLst/>
                <a:ea typeface="Times New Roman" panose="02020603050405020304" pitchFamily="18" charset="0"/>
              </a:rPr>
              <a:t> W</a:t>
            </a:r>
            <a:r>
              <a:rPr lang="en-US" dirty="0">
                <a:effectLst/>
                <a:ea typeface="Times New Roman" panose="02020603050405020304" pitchFamily="18" charset="0"/>
              </a:rPr>
              <a:t>ait for all groups to be successful. </a:t>
            </a:r>
            <a:endParaRPr lang="en-US" dirty="0">
              <a:effectLst/>
              <a:ea typeface="Calibri" panose="020F0502020204030204" pitchFamily="34" charset="0"/>
            </a:endParaRPr>
          </a:p>
          <a:p>
            <a:pPr marL="0" marR="0">
              <a:spcBef>
                <a:spcPts val="0"/>
              </a:spcBef>
              <a:spcAft>
                <a:spcPts val="0"/>
              </a:spcAft>
              <a:tabLst>
                <a:tab pos="1293495" algn="l"/>
              </a:tabLs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dirty="0">
                <a:effectLst/>
                <a:ea typeface="Calibri" panose="020F0502020204030204" pitchFamily="34" charset="0"/>
              </a:rPr>
              <a:t> </a:t>
            </a:r>
          </a:p>
          <a:p>
            <a:pPr marL="0" marR="0">
              <a:spcBef>
                <a:spcPts val="0"/>
              </a:spcBef>
              <a:spcAft>
                <a:spcPts val="0"/>
              </a:spcAft>
            </a:pPr>
            <a:r>
              <a:rPr lang="en-US" dirty="0">
                <a:effectLst/>
                <a:ea typeface="Calibri" panose="020F0502020204030204" pitchFamily="34" charset="0"/>
              </a:rPr>
              <a:t> </a:t>
            </a:r>
          </a:p>
          <a:p>
            <a:pPr marL="0" marR="0" algn="ctr">
              <a:spcBef>
                <a:spcPts val="0"/>
              </a:spcBef>
              <a:spcAft>
                <a:spcPts val="0"/>
              </a:spcAft>
            </a:pPr>
            <a:r>
              <a:rPr lang="en-US" dirty="0">
                <a:effectLst/>
                <a:ea typeface="Calibri" panose="020F0502020204030204" pitchFamily="34" charset="0"/>
              </a:rPr>
              <a:t> </a:t>
            </a:r>
          </a:p>
          <a:p>
            <a:pPr>
              <a:spcBef>
                <a:spcPts val="0"/>
              </a:spcBef>
              <a:spcAft>
                <a:spcPts val="0"/>
              </a:spcAft>
            </a:pPr>
            <a:r>
              <a:rPr lang="en-US" dirty="0"/>
              <a:t> </a:t>
            </a:r>
          </a:p>
          <a:p>
            <a:pPr>
              <a:spcBef>
                <a:spcPts val="0"/>
              </a:spcBef>
              <a:spcAft>
                <a:spcPts val="0"/>
              </a:spcAft>
            </a:pPr>
            <a:endParaRPr lang="en-US" kern="1200" dirty="0">
              <a:solidFill>
                <a:schemeClr val="tx1"/>
              </a:solidFill>
              <a:ea typeface="+mn-ea"/>
            </a:endParaRPr>
          </a:p>
        </p:txBody>
      </p:sp>
      <p:sp>
        <p:nvSpPr>
          <p:cNvPr id="4" name="Slide Number Placeholder 3"/>
          <p:cNvSpPr>
            <a:spLocks noGrp="1"/>
          </p:cNvSpPr>
          <p:nvPr>
            <p:ph type="sldNum" sz="quarter" idx="10"/>
          </p:nvPr>
        </p:nvSpPr>
        <p:spPr/>
        <p:txBody>
          <a:bodyPr/>
          <a:lstStyle/>
          <a:p>
            <a:fld id="{096A1DEB-3031-F94F-92FD-7FFBA65F3CFE}" type="slidenum">
              <a:rPr lang="en-US" smtClean="0"/>
              <a:pPr/>
              <a:t>3</a:t>
            </a:fld>
            <a:endParaRPr lang="en-US"/>
          </a:p>
        </p:txBody>
      </p:sp>
    </p:spTree>
    <p:extLst>
      <p:ext uri="{BB962C8B-B14F-4D97-AF65-F5344CB8AC3E}">
        <p14:creationId xmlns:p14="http://schemas.microsoft.com/office/powerpoint/2010/main" val="2300827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ln/>
        </p:spPr>
      </p:sp>
      <p:sp>
        <p:nvSpPr>
          <p:cNvPr id="89090" name="Rectangle 3"/>
          <p:cNvSpPr>
            <a:spLocks noGrp="1" noChangeArrowheads="1"/>
          </p:cNvSpPr>
          <p:nvPr>
            <p:ph type="body" idx="1"/>
          </p:nvPr>
        </p:nvSpPr>
        <p:spPr>
          <a:xfrm>
            <a:off x="685800" y="4448175"/>
            <a:ext cx="5486400" cy="400349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marL="0" lvl="2">
              <a:spcBef>
                <a:spcPts val="0"/>
              </a:spcBef>
            </a:pPr>
            <a:r>
              <a:rPr lang="en-US" b="1" dirty="0">
                <a:ea typeface="MS PGothic" charset="0"/>
              </a:rPr>
              <a:t>Presenter Remarks:</a:t>
            </a:r>
          </a:p>
          <a:p>
            <a:pPr marL="0" marR="0" lvl="0" indent="0" algn="l" defTabSz="914318" rtl="0" eaLnBrk="1" fontAlgn="base" latinLnBrk="0" hangingPunct="1">
              <a:spcBef>
                <a:spcPts val="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The strategies within the Preschool Curriculum Framework include the idea of Universal Design for Learning (UDL). This means there are many suggestions for ways to support learning that teachers can use to provide multiple means of representation, expression, and engagement. </a:t>
            </a:r>
          </a:p>
          <a:p>
            <a:pPr marL="0" lvl="2">
              <a:spcBef>
                <a:spcPts val="0"/>
              </a:spcBef>
            </a:pPr>
            <a:endParaRPr lang="en-US" dirty="0">
              <a:ea typeface="MS PGothic" charset="0"/>
            </a:endParaRPr>
          </a:p>
          <a:p>
            <a:pPr marL="0" lvl="2">
              <a:spcBef>
                <a:spcPts val="0"/>
              </a:spcBef>
            </a:pPr>
            <a:r>
              <a:rPr lang="en-US" i="0" dirty="0">
                <a:ea typeface="MS PGothic" charset="0"/>
              </a:rPr>
              <a:t>Turn to page 14 in the Preschool Curriculum Framework (Volume 3) </a:t>
            </a:r>
            <a:r>
              <a:rPr lang="en-US" i="0" baseline="0" dirty="0">
                <a:ea typeface="MS PGothic" charset="0"/>
              </a:rPr>
              <a:t>and read the description of Universal Design for Learning.</a:t>
            </a:r>
          </a:p>
          <a:p>
            <a:pPr marL="0" marR="0" lvl="0" indent="0" algn="l" defTabSz="914318" rtl="0" eaLnBrk="1" fontAlgn="base" latinLnBrk="0" hangingPunct="1">
              <a:spcBef>
                <a:spcPts val="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2" indent="0" algn="l" defTabSz="457200" rtl="0" eaLnBrk="0" fontAlgn="base" latinLnBrk="0" hangingPunct="0">
              <a:spcBef>
                <a:spcPts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t>
            </a:r>
            <a:r>
              <a:rPr kumimoji="0" lang="en-US" altLang="en-US"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Multiple means of representation </a:t>
            </a:r>
            <a:r>
              <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refers to providing information in a variety of ways so the learning needs of all children are met. For example, it is important to speak clearly to children with auditory disabilities while also presenting information visually (such as with objects and pictures).</a:t>
            </a:r>
          </a:p>
          <a:p>
            <a:pPr marL="0" marR="0" lvl="2" indent="0" algn="l" defTabSz="457200" rtl="0" eaLnBrk="0" fontAlgn="base" latinLnBrk="0" hangingPunct="0">
              <a:spcBef>
                <a:spcPts val="0"/>
              </a:spcBef>
              <a:spcAft>
                <a:spcPct val="0"/>
              </a:spcAft>
              <a:buClrTx/>
              <a:buSzTx/>
              <a:buFontTx/>
              <a:buNone/>
              <a:tabLst/>
              <a:defRPr/>
            </a:pPr>
            <a:endParaRPr kumimoji="0" lang="en-US" altLang="en-US"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2" indent="0" algn="l" defTabSz="457200" rtl="0" eaLnBrk="0" fontAlgn="base" latinLnBrk="0" hangingPunct="0">
              <a:spcBef>
                <a:spcPts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t>
            </a:r>
            <a:r>
              <a:rPr kumimoji="0" lang="en-US" altLang="en-US"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Multiple means of expression </a:t>
            </a:r>
            <a:r>
              <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by gazing, by gesturing, by using a picture system of communication, or by using any other form of alternative or augmented communication system.</a:t>
            </a:r>
          </a:p>
          <a:p>
            <a:pPr marL="0" marR="0" lvl="2" indent="0" algn="l" defTabSz="457200" rtl="0" eaLnBrk="0" fontAlgn="base" latinLnBrk="0" hangingPunct="0">
              <a:spcBef>
                <a:spcPts val="0"/>
              </a:spcBef>
              <a:spcAft>
                <a:spcPct val="0"/>
              </a:spcAft>
              <a:buClrTx/>
              <a:buSzTx/>
              <a:buFontTx/>
              <a:buNone/>
              <a:tabLst/>
              <a:defRPr/>
            </a:pPr>
            <a:endPar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endParaRPr>
          </a:p>
          <a:p>
            <a:pPr marL="0" marR="0" lvl="2" indent="0" algn="l" defTabSz="457200" rtl="0" eaLnBrk="0" fontAlgn="base" latinLnBrk="0" hangingPunct="0">
              <a:spcBef>
                <a:spcPts val="0"/>
              </a:spcBef>
              <a:spcAft>
                <a:spcPct val="0"/>
              </a:spcAft>
              <a:buClrTx/>
              <a:buSzTx/>
              <a:buFontTx/>
              <a:buNone/>
              <a:tabLst/>
              <a:defRPr/>
            </a:pPr>
            <a:r>
              <a:rPr kumimoji="0" lang="en-US" altLang="en-US"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a:t>
            </a:r>
            <a:r>
              <a:rPr kumimoji="0" lang="en-US" altLang="en-US" b="0" i="1"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Multiple means of engagement </a:t>
            </a:r>
            <a:r>
              <a:rPr kumimoji="0" lang="en-US" altLang="en-US"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Arial" pitchFamily="34" charset="0"/>
              </a:rPr>
              <a:t>refers to providing choices in the setting or program that facilitate learning by building on children’s interests. The information in this curriculum framework has been worded to incorporate multiple means of representation, expression, and engagement” (PCF, Vol. 3, p. 14). </a:t>
            </a:r>
            <a:endParaRPr lang="en-US" dirty="0">
              <a:ea typeface="MS PGothic" charset="0"/>
            </a:endParaRPr>
          </a:p>
          <a:p>
            <a:pPr>
              <a:spcBef>
                <a:spcPts val="0"/>
              </a:spcBef>
            </a:pPr>
            <a:endParaRPr lang="en-US" dirty="0">
              <a:ea typeface="MS PGothic" charset="0"/>
            </a:endParaRPr>
          </a:p>
        </p:txBody>
      </p:sp>
      <p:sp>
        <p:nvSpPr>
          <p:cNvPr id="89091" name="Slide Number Placeholder 1"/>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A9002C5-7EC7-B247-885E-70592D44651A}" type="slidenum">
              <a:rPr lang="en-US" sz="1200">
                <a:ea typeface="ＭＳ Ｐゴシック" charset="0"/>
                <a:cs typeface="ＭＳ Ｐゴシック" charset="0"/>
              </a:rPr>
              <a:pPr/>
              <a:t>30</a:t>
            </a:fld>
            <a:endParaRPr lang="en-US" sz="1200">
              <a:ea typeface="ＭＳ Ｐゴシック" charset="0"/>
              <a:cs typeface="ＭＳ Ｐゴシック" charset="0"/>
            </a:endParaRPr>
          </a:p>
        </p:txBody>
      </p:sp>
    </p:spTree>
    <p:extLst>
      <p:ext uri="{BB962C8B-B14F-4D97-AF65-F5344CB8AC3E}">
        <p14:creationId xmlns:p14="http://schemas.microsoft.com/office/powerpoint/2010/main" val="950565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spcBef>
                <a:spcPts val="0"/>
              </a:spcBef>
              <a:spcAft>
                <a:spcPts val="0"/>
              </a:spcAft>
              <a:buClrTx/>
              <a:buSzTx/>
              <a:buFontTx/>
              <a:buNone/>
              <a:tabLst/>
              <a:defRPr/>
            </a:pPr>
            <a:r>
              <a:rPr lang="en-US" b="1" dirty="0">
                <a:ea typeface="ＭＳ Ｐゴシック" pitchFamily="-102" charset="-128"/>
              </a:rPr>
              <a:t>Presenter</a:t>
            </a:r>
            <a:r>
              <a:rPr lang="en-US" b="1" baseline="0" dirty="0">
                <a:ea typeface="ＭＳ Ｐゴシック" pitchFamily="-102" charset="-128"/>
              </a:rPr>
              <a:t> Remarks:</a:t>
            </a:r>
          </a:p>
          <a:p>
            <a:pPr marL="0" marR="0" indent="0" algn="l" defTabSz="457200" rtl="0" eaLnBrk="1" fontAlgn="auto" latinLnBrk="0" hangingPunct="1">
              <a:spcBef>
                <a:spcPts val="0"/>
              </a:spcBef>
              <a:spcAft>
                <a:spcPts val="0"/>
              </a:spcAft>
              <a:buClrTx/>
              <a:buSzTx/>
              <a:buFontTx/>
              <a:buNone/>
              <a:tabLst/>
              <a:defRPr/>
            </a:pPr>
            <a:r>
              <a:rPr lang="en-US" sz="1200" b="0" kern="1200" dirty="0">
                <a:solidFill>
                  <a:schemeClr val="tx1"/>
                </a:solidFill>
                <a:effectLst/>
              </a:rPr>
              <a:t>Another interaction and strategy is, </a:t>
            </a:r>
            <a:r>
              <a:rPr lang="en-US" sz="1200" b="1" dirty="0"/>
              <a:t>“Create an inclusive environment that values and encourages the participation of children from all cultural and linguistic backgrounds as well as children with special needs” </a:t>
            </a:r>
            <a:r>
              <a:rPr lang="en-US" sz="1200" b="0" dirty="0"/>
              <a:t>(PCF, Vol. </a:t>
            </a:r>
            <a:r>
              <a:rPr lang="en-US" dirty="0"/>
              <a:t>3, p. 73).</a:t>
            </a:r>
          </a:p>
          <a:p>
            <a:pPr marL="0" marR="0" indent="0" algn="l" defTabSz="457200" rtl="0" eaLnBrk="1" fontAlgn="auto" latinLnBrk="0" hangingPunct="1">
              <a:spcBef>
                <a:spcPts val="0"/>
              </a:spcBef>
              <a:spcAft>
                <a:spcPts val="0"/>
              </a:spcAft>
              <a:buClrTx/>
              <a:buSzTx/>
              <a:buFontTx/>
              <a:buNone/>
              <a:tabLst/>
              <a:defRPr/>
            </a:pPr>
            <a:endParaRPr lang="en-US" sz="1200" b="0" kern="1200" dirty="0">
              <a:solidFill>
                <a:schemeClr val="tx1"/>
              </a:solidFill>
              <a:effectLst/>
            </a:endParaRPr>
          </a:p>
          <a:p>
            <a:pPr marL="0" marR="0" indent="0" algn="l" defTabSz="457200" rtl="0" eaLnBrk="1" fontAlgn="auto" latinLnBrk="0" hangingPunct="1">
              <a:spcBef>
                <a:spcPts val="0"/>
              </a:spcBef>
              <a:spcAft>
                <a:spcPts val="0"/>
              </a:spcAft>
              <a:buClrTx/>
              <a:buSzTx/>
              <a:buFontTx/>
              <a:buNone/>
              <a:tabLst/>
              <a:defRPr/>
            </a:pPr>
            <a:r>
              <a:rPr lang="en-US" sz="1200" b="0" kern="1200" dirty="0">
                <a:solidFill>
                  <a:schemeClr val="tx1"/>
                </a:solidFill>
                <a:effectLst/>
              </a:rPr>
              <a:t>“Sometimes lack of participation in the group is due to linguistic and cultural barriers more than disinterest, and teachers can support emerging citizenship by purposefully ensuring that each child’s cultural and linguistic background is valued” (</a:t>
            </a:r>
            <a:r>
              <a:rPr lang="en-US" dirty="0"/>
              <a:t>PLF, Vol. 3, p. 27).</a:t>
            </a:r>
          </a:p>
          <a:p>
            <a:pPr>
              <a:spcBef>
                <a:spcPts val="0"/>
              </a:spcBef>
              <a:spcAft>
                <a:spcPts val="0"/>
              </a:spcAft>
            </a:pPr>
            <a:endParaRPr lang="en-US" dirty="0"/>
          </a:p>
          <a:p>
            <a:pPr>
              <a:spcBef>
                <a:spcPts val="0"/>
              </a:spcBef>
              <a:spcAft>
                <a:spcPts val="0"/>
              </a:spcAft>
            </a:pPr>
            <a:r>
              <a:rPr lang="en-US" dirty="0"/>
              <a:t>Think</a:t>
            </a:r>
            <a:r>
              <a:rPr lang="en-US" baseline="0" dirty="0"/>
              <a:t> back to the strategies and experiences you designed with the trail mix: </a:t>
            </a:r>
            <a:endParaRPr lang="en-US" dirty="0"/>
          </a:p>
          <a:p>
            <a:pPr marL="171450" indent="-171450">
              <a:spcBef>
                <a:spcPts val="0"/>
              </a:spcBef>
              <a:spcAft>
                <a:spcPts val="0"/>
              </a:spcAft>
              <a:buFont typeface="Arial" panose="020B0604020202020204" pitchFamily="34" charset="0"/>
              <a:buChar char="•"/>
            </a:pPr>
            <a:r>
              <a:rPr lang="en-US" baseline="0" dirty="0"/>
              <a:t>Are they inclusive of cultures and children’s individual needs in your classroom? </a:t>
            </a:r>
          </a:p>
          <a:p>
            <a:pPr marL="171450" indent="-171450">
              <a:spcBef>
                <a:spcPts val="0"/>
              </a:spcBef>
              <a:spcAft>
                <a:spcPts val="0"/>
              </a:spcAft>
              <a:buFont typeface="Arial" panose="020B0604020202020204" pitchFamily="34" charset="0"/>
              <a:buChar char="•"/>
            </a:pPr>
            <a:r>
              <a:rPr lang="en-US" baseline="0" dirty="0"/>
              <a:t>Could the strategies you use be more inclusive?</a:t>
            </a:r>
          </a:p>
          <a:p>
            <a:pPr marL="171450" indent="-171450">
              <a:spcBef>
                <a:spcPts val="0"/>
              </a:spcBef>
              <a:spcAft>
                <a:spcPts val="0"/>
              </a:spcAft>
              <a:buFont typeface="Arial" panose="020B0604020202020204" pitchFamily="34" charset="0"/>
              <a:buChar char="•"/>
            </a:pPr>
            <a:r>
              <a:rPr lang="en-US" baseline="0" dirty="0"/>
              <a:t>What would you add to enhance their inclusiveness?</a:t>
            </a:r>
          </a:p>
          <a:p>
            <a:pPr marL="171450" indent="-171450">
              <a:spcBef>
                <a:spcPts val="0"/>
              </a:spcBef>
              <a:spcAft>
                <a:spcPts val="0"/>
              </a:spcAft>
              <a:buFont typeface="Arial" panose="020B0604020202020204" pitchFamily="34" charset="0"/>
              <a:buChar char="•"/>
            </a:pPr>
            <a:endParaRPr lang="en-US" baseline="0" dirty="0"/>
          </a:p>
          <a:p>
            <a:pPr>
              <a:spcBef>
                <a:spcPts val="0"/>
              </a:spcBef>
              <a:spcAft>
                <a:spcPts val="0"/>
              </a:spcAft>
            </a:pPr>
            <a:r>
              <a:rPr lang="en-US" baseline="0" dirty="0"/>
              <a:t>Go find a new “sole-mate” and share one way you have made your environment inclusive. </a:t>
            </a:r>
          </a:p>
          <a:p>
            <a:pPr marL="171450" indent="-171450">
              <a:spcBef>
                <a:spcPts val="0"/>
              </a:spcBef>
              <a:spcAft>
                <a:spcPts val="0"/>
              </a:spcAft>
              <a:buFont typeface="Arial" panose="020B0604020202020204" pitchFamily="34" charset="0"/>
              <a:buChar char="•"/>
            </a:pPr>
            <a:endParaRPr lang="en-US" b="1" baseline="0" dirty="0"/>
          </a:p>
          <a:p>
            <a:pPr marL="0" indent="0">
              <a:spcBef>
                <a:spcPts val="0"/>
              </a:spcBef>
              <a:spcAft>
                <a:spcPts val="0"/>
              </a:spcAft>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31</a:t>
            </a:fld>
            <a:endParaRPr lang="en-US"/>
          </a:p>
        </p:txBody>
      </p:sp>
    </p:spTree>
    <p:extLst>
      <p:ext uri="{BB962C8B-B14F-4D97-AF65-F5344CB8AC3E}">
        <p14:creationId xmlns:p14="http://schemas.microsoft.com/office/powerpoint/2010/main" val="1706155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Background Information:</a:t>
            </a:r>
          </a:p>
          <a:p>
            <a:pPr marL="0" marR="0" lvl="0" indent="0" algn="l" defTabSz="457200" rtl="0" eaLnBrk="0" fontAlgn="base" latinLnBrk="0" hangingPunct="0">
              <a:spcBef>
                <a:spcPts val="0"/>
              </a:spcBef>
              <a:spcAft>
                <a:spcPct val="0"/>
              </a:spcAft>
              <a:buClrTx/>
              <a:buSzTx/>
              <a:buFontTx/>
              <a:buNone/>
              <a:tabLst/>
              <a:defRPr/>
            </a:pPr>
            <a:r>
              <a:rPr lang="en-US" dirty="0"/>
              <a:t>This is the transition slide to the Responsible Conduct </a:t>
            </a:r>
            <a:r>
              <a:rPr lang="en-US" dirty="0" err="1"/>
              <a:t>substrand</a:t>
            </a:r>
            <a:r>
              <a:rPr lang="en-US" dirty="0"/>
              <a:t>.</a:t>
            </a:r>
          </a:p>
          <a:p>
            <a:pPr>
              <a:spcBef>
                <a:spcPts val="0"/>
              </a:spcBef>
            </a:pPr>
            <a:endParaRPr lang="en-US" dirty="0"/>
          </a:p>
          <a:p>
            <a:pPr marL="0" indent="0">
              <a:spcBef>
                <a:spcPts val="0"/>
              </a:spcBef>
              <a:buNone/>
            </a:pPr>
            <a:r>
              <a:rPr lang="en-US" b="1" dirty="0">
                <a:ea typeface="ＭＳ Ｐゴシック" pitchFamily="-102" charset="-128"/>
              </a:rPr>
              <a:t>Presenter</a:t>
            </a:r>
            <a:r>
              <a:rPr lang="en-US" b="1" baseline="0" dirty="0">
                <a:ea typeface="ＭＳ Ｐゴシック" pitchFamily="-102" charset="-128"/>
              </a:rPr>
              <a:t> Remarks:</a:t>
            </a:r>
          </a:p>
          <a:p>
            <a:pPr>
              <a:spcBef>
                <a:spcPts val="0"/>
              </a:spcBef>
            </a:pPr>
            <a:r>
              <a:rPr lang="en-US" sz="1200" b="0" kern="1200" dirty="0">
                <a:solidFill>
                  <a:schemeClr val="tx1"/>
                </a:solidFill>
              </a:rPr>
              <a:t>“As preschoolers develop greater self-regulatory skills, and as their memory for preschool setting expectations and rules grows, they become more capable of responsible conduct in the early childhood education setting” (PCF, Vol. </a:t>
            </a:r>
            <a:r>
              <a:rPr lang="en-US" dirty="0"/>
              <a:t>3, p. 75).</a:t>
            </a:r>
          </a:p>
          <a:p>
            <a:pPr>
              <a:spcBef>
                <a:spcPts val="0"/>
              </a:spcBef>
            </a:pPr>
            <a:endParaRPr lang="en-US" dirty="0"/>
          </a:p>
          <a:p>
            <a:pPr>
              <a:spcBef>
                <a:spcPts val="0"/>
              </a:spcBef>
            </a:pPr>
            <a:r>
              <a:rPr lang="en-US" dirty="0"/>
              <a:t>Think about your classroom.  Have you</a:t>
            </a:r>
            <a:r>
              <a:rPr lang="en-US" baseline="0" dirty="0"/>
              <a:t> seen this growth from the beginning to the end of the year? Take a minute to share with your elbow partner.</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32</a:t>
            </a:fld>
            <a:endParaRPr lang="en-US"/>
          </a:p>
        </p:txBody>
      </p:sp>
    </p:spTree>
    <p:extLst>
      <p:ext uri="{BB962C8B-B14F-4D97-AF65-F5344CB8AC3E}">
        <p14:creationId xmlns:p14="http://schemas.microsoft.com/office/powerpoint/2010/main" val="42822879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0"/>
              </a:spcBef>
              <a:spcAft>
                <a:spcPts val="0"/>
              </a:spcAft>
            </a:pPr>
            <a:r>
              <a:rPr lang="en-US" b="1" dirty="0"/>
              <a:t>Background Info: </a:t>
            </a:r>
          </a:p>
          <a:p>
            <a:pPr marL="0" marR="0" lvl="0" indent="0" algn="l" defTabSz="457200" rtl="0" eaLnBrk="0" fontAlgn="base" latinLnBrk="0" hangingPunct="0">
              <a:spcBef>
                <a:spcPts val="0"/>
              </a:spcBef>
              <a:spcAft>
                <a:spcPts val="0"/>
              </a:spcAft>
              <a:buClrTx/>
              <a:buSzTx/>
              <a:buFontTx/>
              <a:buNone/>
              <a:tabLst/>
              <a:defRPr/>
            </a:pPr>
            <a:r>
              <a:rPr lang="en-US" altLang="en-US" i="0" dirty="0"/>
              <a:t>Prior to the training, embed foundations video example 2.1—Responsible Conduct,</a:t>
            </a:r>
            <a:r>
              <a:rPr lang="en-US" altLang="en-US" i="0" baseline="0" dirty="0"/>
              <a:t> </a:t>
            </a:r>
            <a:r>
              <a:rPr lang="en-US" altLang="en-US" i="0" dirty="0"/>
              <a:t>48 and 60 months.</a:t>
            </a:r>
          </a:p>
          <a:p>
            <a:pPr eaLnBrk="1" hangingPunct="1">
              <a:spcBef>
                <a:spcPts val="0"/>
              </a:spcBef>
              <a:spcAft>
                <a:spcPts val="0"/>
              </a:spcAft>
            </a:pPr>
            <a:endParaRPr lang="en-US" dirty="0"/>
          </a:p>
          <a:p>
            <a:pPr>
              <a:spcBef>
                <a:spcPts val="0"/>
              </a:spcBef>
              <a:spcAft>
                <a:spcPts val="0"/>
              </a:spcAft>
            </a:pPr>
            <a:r>
              <a:rPr lang="en-US" b="1" dirty="0"/>
              <a:t>Presenter Remarks:</a:t>
            </a:r>
          </a:p>
          <a:p>
            <a:pPr>
              <a:spcBef>
                <a:spcPts val="0"/>
              </a:spcBef>
              <a:spcAft>
                <a:spcPts val="0"/>
              </a:spcAft>
            </a:pPr>
            <a:r>
              <a:rPr lang="en-US" sz="1200" kern="1200" dirty="0">
                <a:solidFill>
                  <a:schemeClr val="tx1"/>
                </a:solidFill>
                <a:effectLst/>
                <a:latin typeface="Arial" pitchFamily="34" charset="0"/>
                <a:ea typeface="ＭＳ Ｐゴシック" pitchFamily="34" charset="-128"/>
                <a:cs typeface="Arial" pitchFamily="34" charset="0"/>
              </a:rPr>
              <a:t>Let’s take a look at what responsible conduct looks like in classrooms with four and five year olds.</a:t>
            </a:r>
            <a:endParaRPr lang="en-US" dirty="0"/>
          </a:p>
          <a:p>
            <a:pPr>
              <a:spcBef>
                <a:spcPts val="0"/>
              </a:spcBef>
              <a:spcAft>
                <a:spcPts val="0"/>
              </a:spcAft>
            </a:pPr>
            <a:endParaRPr lang="en-US" dirty="0"/>
          </a:p>
          <a:p>
            <a:pPr>
              <a:spcBef>
                <a:spcPts val="0"/>
              </a:spcBef>
              <a:spcAft>
                <a:spcPts val="0"/>
              </a:spcAft>
            </a:pPr>
            <a:r>
              <a:rPr lang="en-US" dirty="0"/>
              <a:t>As you watch the video, notice the knowledge, skills, and behaviors that take on a developmental shift.</a:t>
            </a:r>
          </a:p>
          <a:p>
            <a:pPr>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pPr>
              <a:defRPr/>
            </a:pPr>
            <a:fld id="{8BA39E67-BE34-4049-A79B-9C4D180A6B7E}" type="slidenum">
              <a:rPr lang="en-US" altLang="en-US" smtClean="0"/>
              <a:pPr>
                <a:defRPr/>
              </a:pPr>
              <a:t>33</a:t>
            </a:fld>
            <a:endParaRPr lang="en-US" altLang="en-US"/>
          </a:p>
        </p:txBody>
      </p:sp>
    </p:spTree>
    <p:extLst>
      <p:ext uri="{BB962C8B-B14F-4D97-AF65-F5344CB8AC3E}">
        <p14:creationId xmlns:p14="http://schemas.microsoft.com/office/powerpoint/2010/main" val="2182467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b="1" dirty="0"/>
              <a:t>Presenter Remarks:</a:t>
            </a:r>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latin typeface="Arial" charset="0"/>
                <a:cs typeface="ＭＳ Ｐゴシック" charset="0"/>
              </a:rPr>
              <a:t>Turn to the</a:t>
            </a:r>
            <a:r>
              <a:rPr lang="en-US" baseline="0" dirty="0">
                <a:latin typeface="Arial" charset="0"/>
                <a:cs typeface="ＭＳ Ｐゴシック" charset="0"/>
              </a:rPr>
              <a:t> person on your right and discuss the questions on the slide. </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baseline="0" dirty="0">
              <a:latin typeface="Arial"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i="1" baseline="0" dirty="0">
                <a:latin typeface="Arial" charset="0"/>
                <a:cs typeface="ＭＳ Ｐゴシック" charset="0"/>
              </a:rPr>
              <a:t>Bring the group back together. Have two or three participants share their answers.</a:t>
            </a:r>
          </a:p>
        </p:txBody>
      </p:sp>
      <p:sp>
        <p:nvSpPr>
          <p:cNvPr id="4" name="Slide Number Placeholder 3"/>
          <p:cNvSpPr>
            <a:spLocks noGrp="1"/>
          </p:cNvSpPr>
          <p:nvPr>
            <p:ph type="sldNum" sz="quarter" idx="10"/>
          </p:nvPr>
        </p:nvSpPr>
        <p:spPr/>
        <p:txBody>
          <a:bodyPr/>
          <a:lstStyle/>
          <a:p>
            <a:fld id="{D305B610-5561-8849-8A2F-D8625E1B921A}" type="slidenum">
              <a:rPr lang="en-US" smtClean="0"/>
              <a:pPr/>
              <a:t>34</a:t>
            </a:fld>
            <a:endParaRPr lang="en-US"/>
          </a:p>
        </p:txBody>
      </p:sp>
    </p:spTree>
    <p:extLst>
      <p:ext uri="{BB962C8B-B14F-4D97-AF65-F5344CB8AC3E}">
        <p14:creationId xmlns:p14="http://schemas.microsoft.com/office/powerpoint/2010/main" val="1422679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spcBef>
                <a:spcPts val="0"/>
              </a:spcBef>
            </a:pPr>
            <a:r>
              <a:rPr lang="en-US" b="1" dirty="0"/>
              <a:t>Presenter Remarks:</a:t>
            </a:r>
          </a:p>
          <a:p>
            <a:pPr lvl="0">
              <a:spcBef>
                <a:spcPts val="0"/>
              </a:spcBef>
            </a:pPr>
            <a:r>
              <a:rPr lang="en-US" dirty="0"/>
              <a:t>What do you notice about these foundations</a:t>
            </a:r>
            <a:r>
              <a:rPr lang="en-US" baseline="0" dirty="0"/>
              <a:t> that might influence how you structure your classroom? </a:t>
            </a:r>
          </a:p>
          <a:p>
            <a:pPr lvl="0">
              <a:spcBef>
                <a:spcPts val="0"/>
              </a:spcBef>
            </a:pPr>
            <a:endParaRPr lang="en-US" baseline="0" dirty="0"/>
          </a:p>
          <a:p>
            <a:pPr lvl="0">
              <a:spcBef>
                <a:spcPts val="0"/>
              </a:spcBef>
            </a:pPr>
            <a:r>
              <a:rPr lang="en-US" baseline="0" dirty="0"/>
              <a:t>Thinking only about this foundation, what might you focus on to support development between 48 and 60 months?</a:t>
            </a:r>
            <a:r>
              <a:rPr lang="en-US" dirty="0"/>
              <a:t> (Some p</a:t>
            </a:r>
            <a:r>
              <a:rPr lang="en-US" baseline="0" dirty="0"/>
              <a:t>otential </a:t>
            </a:r>
            <a:r>
              <a:rPr lang="en-US" dirty="0"/>
              <a:t>a</a:t>
            </a:r>
            <a:r>
              <a:rPr lang="en-US" baseline="0" dirty="0"/>
              <a:t>nswers are: self-esteem, self-concept, ways to help learn self-control, and s</a:t>
            </a:r>
            <a:r>
              <a:rPr lang="en-US" dirty="0"/>
              <a:t>elf-regulation.)</a:t>
            </a:r>
            <a:endParaRPr lang="en-US" sz="1200" u="none" kern="1200" baseline="0" dirty="0"/>
          </a:p>
          <a:p>
            <a:pPr lvl="0">
              <a:spcBef>
                <a:spcPts val="0"/>
              </a:spcBef>
            </a:pPr>
            <a:endParaRPr lang="en-US" sz="1200" u="none" kern="1200" baseline="0" dirty="0"/>
          </a:p>
          <a:p>
            <a:pPr lvl="0">
              <a:spcBef>
                <a:spcPts val="0"/>
              </a:spcBef>
            </a:pPr>
            <a:r>
              <a:rPr lang="en-US" sz="1200" u="sng" kern="0" dirty="0"/>
              <a:t>48 months</a:t>
            </a:r>
            <a:r>
              <a:rPr lang="en-US" sz="1200" u="none" kern="0" dirty="0"/>
              <a:t>:</a:t>
            </a:r>
            <a:endParaRPr lang="en-US" sz="1200" u="sng" kern="0" dirty="0"/>
          </a:p>
          <a:p>
            <a:pPr lvl="0">
              <a:spcBef>
                <a:spcPts val="0"/>
              </a:spcBef>
            </a:pPr>
            <a:r>
              <a:rPr lang="en-US" sz="1200" kern="0" dirty="0"/>
              <a:t>Strive to cooperate with group expectations to maintain adult approval and get along with others. Self-control is inconsistent, however, especially when children are frustrated or upset. </a:t>
            </a:r>
          </a:p>
          <a:p>
            <a:pPr lvl="0">
              <a:spcBef>
                <a:spcPts val="0"/>
              </a:spcBef>
            </a:pPr>
            <a:endParaRPr lang="en-US" sz="1200" u="sng" kern="0" dirty="0"/>
          </a:p>
          <a:p>
            <a:pPr lvl="0">
              <a:spcBef>
                <a:spcPts val="0"/>
              </a:spcBef>
            </a:pPr>
            <a:r>
              <a:rPr lang="en-US" sz="1200" u="sng" dirty="0"/>
              <a:t>60 months</a:t>
            </a:r>
          </a:p>
          <a:p>
            <a:pPr lvl="0">
              <a:spcBef>
                <a:spcPts val="0"/>
              </a:spcBef>
            </a:pPr>
            <a:r>
              <a:rPr lang="en-US" sz="1200" dirty="0"/>
              <a:t>Exhibit responsible conduct more reliably as children develop self-esteem (and adult approval) from being responsible group members. May also manage others’ behavior to ensure that others also fit in with group expectations. </a:t>
            </a:r>
          </a:p>
          <a:p>
            <a:pPr>
              <a:spcBef>
                <a:spcPts val="0"/>
              </a:spcBef>
            </a:pPr>
            <a:endParaRPr lang="en-US" sz="1200" kern="1200" dirty="0"/>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35</a:t>
            </a:fld>
            <a:endParaRPr lang="en-US"/>
          </a:p>
        </p:txBody>
      </p:sp>
    </p:spTree>
    <p:extLst>
      <p:ext uri="{BB962C8B-B14F-4D97-AF65-F5344CB8AC3E}">
        <p14:creationId xmlns:p14="http://schemas.microsoft.com/office/powerpoint/2010/main" val="2603927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539343"/>
          </a:xfrm>
        </p:spPr>
        <p:txBody>
          <a:bodyPr>
            <a:noAutofit/>
          </a:bodyPr>
          <a:lstStyle/>
          <a:p>
            <a:pPr>
              <a:spcBef>
                <a:spcPts val="0"/>
              </a:spcBef>
              <a:spcAft>
                <a:spcPts val="0"/>
              </a:spcAft>
            </a:pPr>
            <a:r>
              <a:rPr lang="en-US" b="1" dirty="0">
                <a:ea typeface="Calibri" panose="020F0502020204030204" pitchFamily="34" charset="0"/>
              </a:rPr>
              <a:t>Presenter Remarks:</a:t>
            </a:r>
          </a:p>
          <a:p>
            <a:pPr>
              <a:spcBef>
                <a:spcPts val="0"/>
              </a:spcBef>
              <a:spcAft>
                <a:spcPts val="0"/>
              </a:spcAft>
            </a:pPr>
            <a:r>
              <a:rPr lang="en-US" b="0" dirty="0">
                <a:ea typeface="Calibri" panose="020F0502020204030204" pitchFamily="34" charset="0"/>
              </a:rPr>
              <a:t>Take a moment to consider the question on the slide (What motivates children to act responsibly?). Our next activity will help us examine this question. </a:t>
            </a:r>
          </a:p>
        </p:txBody>
      </p:sp>
      <p:sp>
        <p:nvSpPr>
          <p:cNvPr id="4" name="Slide Number Placeholder 3"/>
          <p:cNvSpPr>
            <a:spLocks noGrp="1"/>
          </p:cNvSpPr>
          <p:nvPr>
            <p:ph type="sldNum" sz="quarter" idx="10"/>
          </p:nvPr>
        </p:nvSpPr>
        <p:spPr/>
        <p:txBody>
          <a:bodyPr/>
          <a:lstStyle/>
          <a:p>
            <a:fld id="{096A1DEB-3031-F94F-92FD-7FFBA65F3CFE}" type="slidenum">
              <a:rPr lang="en-US" smtClean="0"/>
              <a:pPr/>
              <a:t>36</a:t>
            </a:fld>
            <a:endParaRPr lang="en-US"/>
          </a:p>
        </p:txBody>
      </p:sp>
    </p:spTree>
    <p:extLst>
      <p:ext uri="{BB962C8B-B14F-4D97-AF65-F5344CB8AC3E}">
        <p14:creationId xmlns:p14="http://schemas.microsoft.com/office/powerpoint/2010/main" val="3463275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00154"/>
          </a:xfrm>
        </p:spPr>
        <p:txBody>
          <a:bodyPr>
            <a:noAutofit/>
          </a:bodyPr>
          <a:lstStyle/>
          <a:p>
            <a:pPr marL="0" marR="0" lvl="0" indent="0" algn="l" defTabSz="457200" rtl="0" eaLnBrk="0" fontAlgn="base" latinLnBrk="0" hangingPunct="0">
              <a:spcBef>
                <a:spcPts val="0"/>
              </a:spcBef>
              <a:spcAft>
                <a:spcPts val="0"/>
              </a:spcAft>
              <a:buClrTx/>
              <a:buSzTx/>
              <a:buFontTx/>
              <a:buNone/>
              <a:tabLst/>
              <a:defRPr/>
            </a:pPr>
            <a:r>
              <a:rPr lang="en-US" b="1" dirty="0">
                <a:effectLst/>
                <a:ea typeface="Calibri" panose="020F0502020204030204" pitchFamily="34" charset="0"/>
              </a:rPr>
              <a:t>Activity 4: Roll and Review</a:t>
            </a:r>
          </a:p>
          <a:p>
            <a:pPr>
              <a:spcBef>
                <a:spcPts val="0"/>
              </a:spcBef>
              <a:spcAft>
                <a:spcPts val="0"/>
              </a:spcAft>
            </a:pPr>
            <a:endParaRPr lang="en-US" b="1" dirty="0">
              <a:ea typeface="Calibri" panose="020F0502020204030204" pitchFamily="34" charset="0"/>
            </a:endParaRPr>
          </a:p>
          <a:p>
            <a:pPr>
              <a:spcBef>
                <a:spcPts val="0"/>
              </a:spcBef>
              <a:spcAft>
                <a:spcPts val="0"/>
              </a:spcAft>
            </a:pPr>
            <a:r>
              <a:rPr lang="en-US" b="1" dirty="0">
                <a:ea typeface="Calibri" panose="020F0502020204030204" pitchFamily="34" charset="0"/>
              </a:rPr>
              <a:t>Presenter Remarks:</a:t>
            </a:r>
          </a:p>
          <a:p>
            <a:pPr>
              <a:spcBef>
                <a:spcPts val="0"/>
              </a:spcBef>
              <a:spcAft>
                <a:spcPts val="0"/>
              </a:spcAft>
            </a:pPr>
            <a:r>
              <a:rPr lang="en-US" b="0" dirty="0">
                <a:ea typeface="Calibri" panose="020F0502020204030204" pitchFamily="34" charset="0"/>
              </a:rPr>
              <a:t>Let’s take a closer</a:t>
            </a:r>
            <a:r>
              <a:rPr lang="en-US" b="0" baseline="0" dirty="0">
                <a:ea typeface="Calibri" panose="020F0502020204030204" pitchFamily="34" charset="0"/>
              </a:rPr>
              <a:t> look at responsible conduct.</a:t>
            </a:r>
          </a:p>
          <a:p>
            <a:pPr>
              <a:spcBef>
                <a:spcPts val="0"/>
              </a:spcBef>
              <a:spcAft>
                <a:spcPts val="0"/>
              </a:spcAft>
            </a:pPr>
            <a:endParaRPr lang="en-US" b="0" cap="all" baseline="0" dirty="0">
              <a:effectLst/>
              <a:ea typeface="Times New Roman" panose="02020603050405020304" pitchFamily="18" charset="0"/>
            </a:endParaRPr>
          </a:p>
          <a:p>
            <a:pPr>
              <a:spcBef>
                <a:spcPts val="0"/>
              </a:spcBef>
              <a:spcAft>
                <a:spcPts val="0"/>
              </a:spcAft>
            </a:pPr>
            <a:r>
              <a:rPr lang="en-US" b="1" cap="all" dirty="0">
                <a:effectLst/>
                <a:ea typeface="Times New Roman" panose="02020603050405020304" pitchFamily="18" charset="0"/>
              </a:rPr>
              <a:t>intent: </a:t>
            </a:r>
            <a:endParaRPr lang="en-US" dirty="0">
              <a:effectLst/>
              <a:ea typeface="Calibri" panose="020F0502020204030204" pitchFamily="34" charset="0"/>
            </a:endParaRPr>
          </a:p>
          <a:p>
            <a:pPr marL="0" marR="0">
              <a:spcBef>
                <a:spcPts val="0"/>
              </a:spcBef>
              <a:spcAft>
                <a:spcPts val="0"/>
              </a:spcAft>
            </a:pPr>
            <a:r>
              <a:rPr lang="en-US" dirty="0">
                <a:effectLst/>
                <a:ea typeface="Times New Roman" panose="02020603050405020304" pitchFamily="18" charset="0"/>
              </a:rPr>
              <a:t>Participants read Bibliographic Notes on the topic of responsible conduct.</a:t>
            </a:r>
          </a:p>
          <a:p>
            <a:pPr marL="0" marR="0">
              <a:spcBef>
                <a:spcPts val="0"/>
              </a:spcBef>
              <a:spcAft>
                <a:spcPts val="0"/>
              </a:spcAft>
            </a:pPr>
            <a:endParaRPr lang="en-US" dirty="0">
              <a:effectLst/>
              <a:ea typeface="Calibri" panose="020F0502020204030204" pitchFamily="34" charset="0"/>
            </a:endParaRP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Participants read the framework, roll a die, and answer aligned question.</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Materials Required: </a:t>
            </a:r>
            <a:endParaRPr lang="en-US" dirty="0">
              <a:effectLst/>
              <a:ea typeface="Calibri" panose="020F0502020204030204" pitchFamily="34" charset="0"/>
            </a:endParaRP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PPT slide </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New Roman" panose="02020603050405020304" pitchFamily="18" charset="0"/>
              </a:rPr>
              <a:t>PPT slide with questions</a:t>
            </a:r>
            <a:endParaRPr lang="en-US" dirty="0">
              <a:effectLst/>
              <a:ea typeface="Times" pitchFamily="18" charset="0"/>
            </a:endParaRP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New Roman" panose="02020603050405020304" pitchFamily="18" charset="0"/>
              </a:rPr>
              <a:t>Dice (one die per group)</a:t>
            </a:r>
            <a:endParaRPr lang="en-US" dirty="0">
              <a:effectLst/>
              <a:ea typeface="Times" pitchFamily="18" charset="0"/>
            </a:endParaRP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New Roman" panose="02020603050405020304" pitchFamily="18" charset="0"/>
              </a:rPr>
              <a:t>Preschool Learning Foundations (Volume 3)</a:t>
            </a:r>
            <a:endParaRPr lang="en-US" dirty="0">
              <a:effectLst/>
              <a:ea typeface="Times" pitchFamily="18" charset="0"/>
            </a:endParaRP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New Roman" panose="02020603050405020304" pitchFamily="18" charset="0"/>
              </a:rPr>
              <a:t>Handout 5: Roll and Review</a:t>
            </a:r>
            <a:endParaRPr lang="en-US" b="0" dirty="0">
              <a:effectLst/>
              <a:ea typeface="Times New Roman" panose="02020603050405020304" pitchFamily="18" charset="0"/>
            </a:endParaRPr>
          </a:p>
          <a:p>
            <a:pPr marL="0" marR="0" lvl="0" indent="0" algn="l">
              <a:spcBef>
                <a:spcPts val="0"/>
              </a:spcBef>
              <a:spcAft>
                <a:spcPts val="0"/>
              </a:spcAft>
              <a:buFont typeface="Symbol" panose="05050102010706020507" pitchFamily="18" charset="2"/>
              <a:buNone/>
              <a:tabLst>
                <a:tab pos="457200" algn="l"/>
              </a:tabLst>
            </a:pPr>
            <a:endParaRPr lang="en-US" b="0" dirty="0">
              <a:effectLst/>
              <a:ea typeface="Times" pitchFamily="18" charset="0"/>
            </a:endParaRPr>
          </a:p>
          <a:p>
            <a:pPr marL="0" marR="0" lvl="0" indent="0" algn="l">
              <a:spcBef>
                <a:spcPts val="0"/>
              </a:spcBef>
              <a:spcAft>
                <a:spcPts val="0"/>
              </a:spcAft>
              <a:buFont typeface="Symbol" panose="05050102010706020507" pitchFamily="18" charset="2"/>
              <a:buNone/>
              <a:tabLst>
                <a:tab pos="457200" algn="l"/>
              </a:tabLst>
            </a:pPr>
            <a:r>
              <a:rPr lang="en-US" b="1" dirty="0">
                <a:effectLst/>
                <a:ea typeface="Times" pitchFamily="18" charset="0"/>
              </a:rPr>
              <a:t>TIME</a:t>
            </a:r>
            <a:r>
              <a:rPr lang="en-US" dirty="0">
                <a:effectLst/>
                <a:ea typeface="Times" pitchFamily="18" charset="0"/>
              </a:rPr>
              <a:t>: 15 minutes</a:t>
            </a:r>
          </a:p>
          <a:p>
            <a:pPr marL="0" marR="0" algn="r">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lvl="0" indent="0">
              <a:spcBef>
                <a:spcPts val="0"/>
              </a:spcBef>
              <a:spcAft>
                <a:spcPts val="0"/>
              </a:spcAft>
              <a:buFont typeface="Symbol" panose="05050102010706020507" pitchFamily="18" charset="2"/>
              <a:buNone/>
            </a:pPr>
            <a:r>
              <a:rPr lang="en-US" b="1" cap="all" dirty="0">
                <a:effectLst/>
                <a:ea typeface="Times New Roman" panose="02020603050405020304" pitchFamily="18" charset="0"/>
              </a:rPr>
              <a:t>Process: </a:t>
            </a: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Ask participants to turn to page 27 of the Preschool Learning Foundations (Volume 3) and to read the Responsible Conduct section of the bibliographic notes.</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Share the “Roll and Review” PPT slide.</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Have groups send one member to retrieve the die for their group.</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Share the game rules:</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ea typeface="Times New Roman" panose="02020603050405020304" pitchFamily="18" charset="0"/>
              </a:rPr>
              <a:t>One person rolls the die</a:t>
            </a:r>
            <a:r>
              <a:rPr lang="en-US" baseline="0" dirty="0">
                <a:effectLst/>
                <a:ea typeface="Times New Roman" panose="02020603050405020304" pitchFamily="18" charset="0"/>
              </a:rPr>
              <a:t> and </a:t>
            </a:r>
            <a:r>
              <a:rPr lang="en-US" dirty="0">
                <a:effectLst/>
                <a:ea typeface="Times New Roman" panose="02020603050405020304" pitchFamily="18" charset="0"/>
              </a:rPr>
              <a:t>answers whichever question number it lands on.</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ea typeface="Times New Roman" panose="02020603050405020304" pitchFamily="18" charset="0"/>
              </a:rPr>
              <a:t>The next person rolls the die. If </a:t>
            </a:r>
            <a:r>
              <a:rPr lang="en-US" baseline="0" dirty="0">
                <a:effectLst/>
                <a:ea typeface="Times New Roman" panose="02020603050405020304" pitchFamily="18" charset="0"/>
              </a:rPr>
              <a:t>he </a:t>
            </a:r>
            <a:r>
              <a:rPr lang="en-US" dirty="0">
                <a:effectLst/>
                <a:ea typeface="Times New Roman" panose="02020603050405020304" pitchFamily="18" charset="0"/>
              </a:rPr>
              <a:t>rolls the same number the die passes to the next person and they roll.</a:t>
            </a:r>
            <a:endParaRPr lang="en-US"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dirty="0">
                <a:effectLst/>
                <a:ea typeface="Times New Roman" panose="02020603050405020304" pitchFamily="18" charset="0"/>
              </a:rPr>
              <a:t>This pattern continues until all questions have been answered.</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Invite participants to take notes on Handout 5: Roll and Review.</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b="1" dirty="0">
                <a:effectLst/>
                <a:ea typeface="Times New Roman" panose="02020603050405020304" pitchFamily="18" charset="0"/>
              </a:rPr>
              <a:t>Debrief</a:t>
            </a:r>
            <a:r>
              <a:rPr lang="en-US" dirty="0">
                <a:effectLst/>
                <a:ea typeface="Times New Roman" panose="02020603050405020304" pitchFamily="18" charset="0"/>
              </a:rPr>
              <a:t>: What does this mean for TK teachers? What daily applications can you think of that this impacts?</a:t>
            </a:r>
            <a:endParaRPr lang="en-US" dirty="0">
              <a:effectLst/>
              <a:ea typeface="Calibri" panose="020F0502020204030204" pitchFamily="34" charset="0"/>
            </a:endParaRPr>
          </a:p>
          <a:p>
            <a:pPr>
              <a:spcBef>
                <a:spcPts val="0"/>
              </a:spcBef>
              <a:spcAft>
                <a:spcPts val="0"/>
              </a:spcAft>
            </a:pPr>
            <a:r>
              <a:rPr lang="en-US" dirty="0">
                <a:ea typeface="Calibri" panose="020F0502020204030204" pitchFamily="34" charset="0"/>
              </a:rPr>
              <a:t> </a:t>
            </a:r>
          </a:p>
          <a:p>
            <a:pPr>
              <a:spcBef>
                <a:spcPts val="0"/>
              </a:spcBef>
              <a:spcAft>
                <a:spcPts val="0"/>
              </a:spcAft>
            </a:pPr>
            <a:endParaRPr lang="en-US" kern="1200" dirty="0">
              <a:solidFill>
                <a:schemeClr val="tx1"/>
              </a:solidFill>
              <a:ea typeface="+mn-ea"/>
            </a:endParaRPr>
          </a:p>
        </p:txBody>
      </p:sp>
      <p:sp>
        <p:nvSpPr>
          <p:cNvPr id="4" name="Slide Number Placeholder 3"/>
          <p:cNvSpPr>
            <a:spLocks noGrp="1"/>
          </p:cNvSpPr>
          <p:nvPr>
            <p:ph type="sldNum" sz="quarter" idx="10"/>
          </p:nvPr>
        </p:nvSpPr>
        <p:spPr/>
        <p:txBody>
          <a:bodyPr/>
          <a:lstStyle/>
          <a:p>
            <a:fld id="{096A1DEB-3031-F94F-92FD-7FFBA65F3CFE}" type="slidenum">
              <a:rPr lang="en-US" smtClean="0"/>
              <a:pPr/>
              <a:t>37</a:t>
            </a:fld>
            <a:endParaRPr lang="en-US"/>
          </a:p>
        </p:txBody>
      </p:sp>
    </p:spTree>
    <p:extLst>
      <p:ext uri="{BB962C8B-B14F-4D97-AF65-F5344CB8AC3E}">
        <p14:creationId xmlns:p14="http://schemas.microsoft.com/office/powerpoint/2010/main" val="35666872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rPr>
              <a:t>Presenter Remarks: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rPr>
              <a:t>As mentioned in the Roll and Review activity, “The major obstacle to responsible conduct in preschoolers is not egocentrism but limitations in their capacities for self-regulation, especially when they are frustrated or upset”</a:t>
            </a:r>
            <a:r>
              <a:rPr lang="en-US" sz="1200" b="0" kern="1200" baseline="0" dirty="0">
                <a:solidFill>
                  <a:schemeClr val="tx1"/>
                </a:solidFill>
              </a:rPr>
              <a:t> (PLF,</a:t>
            </a:r>
            <a:r>
              <a:rPr lang="en-US" sz="1200" b="0" kern="1200" dirty="0">
                <a:solidFill>
                  <a:schemeClr val="tx1"/>
                </a:solidFill>
              </a:rPr>
              <a:t> Vol. 3, p. 28).</a:t>
            </a:r>
            <a:endParaRPr lang="en-US" sz="1200" b="0" kern="120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rPr>
              <a:t>The question then becomes, </a:t>
            </a:r>
            <a:r>
              <a:rPr lang="en-US" dirty="0"/>
              <a:t>h</a:t>
            </a:r>
            <a:r>
              <a:rPr lang="en-US" sz="1200" b="0" kern="1200" baseline="0" dirty="0">
                <a:solidFill>
                  <a:schemeClr val="tx1"/>
                </a:solidFill>
              </a:rPr>
              <a:t>ow do we provide opportunities for children to develop </a:t>
            </a:r>
            <a:r>
              <a:rPr lang="en-US" dirty="0"/>
              <a:t>s</a:t>
            </a:r>
            <a:r>
              <a:rPr lang="en-US" sz="1200" b="0" kern="1200" baseline="0" dirty="0">
                <a:solidFill>
                  <a:schemeClr val="tx1"/>
                </a:solidFill>
              </a:rPr>
              <a:t>elf-</a:t>
            </a:r>
            <a:r>
              <a:rPr lang="en-US" dirty="0"/>
              <a:t>r</a:t>
            </a:r>
            <a:r>
              <a:rPr lang="en-US" sz="1200" b="0" kern="1200" baseline="0" dirty="0">
                <a:solidFill>
                  <a:schemeClr val="tx1"/>
                </a:solidFill>
              </a:rPr>
              <a:t>egulation at the same time as creating opportunities for children to practice skills in becoming a community member?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rPr>
              <a:t>To do this, we need to look to the Social-Emotional Development domain and closely study the types of brain development that may be occurring with </a:t>
            </a:r>
            <a:r>
              <a:rPr lang="en-US" dirty="0"/>
              <a:t>self-r</a:t>
            </a:r>
            <a:r>
              <a:rPr lang="en-US" sz="1200" b="0" kern="1200" baseline="0" dirty="0">
                <a:solidFill>
                  <a:schemeClr val="tx1"/>
                </a:solidFill>
              </a:rPr>
              <a:t>egulation.</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38</a:t>
            </a:fld>
            <a:endParaRPr lang="en-US"/>
          </a:p>
        </p:txBody>
      </p:sp>
    </p:spTree>
    <p:extLst>
      <p:ext uri="{BB962C8B-B14F-4D97-AF65-F5344CB8AC3E}">
        <p14:creationId xmlns:p14="http://schemas.microsoft.com/office/powerpoint/2010/main" val="1147415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xfrm>
            <a:off x="685800" y="4343399"/>
            <a:ext cx="5486400" cy="434181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eaLnBrk="1" hangingPunct="1">
              <a:lnSpc>
                <a:spcPct val="110000"/>
              </a:lnSpc>
              <a:spcBef>
                <a:spcPct val="0"/>
              </a:spcBef>
            </a:pPr>
            <a:r>
              <a:rPr lang="en-US" b="1" dirty="0">
                <a:latin typeface="Arial" charset="0"/>
              </a:rPr>
              <a:t>Presenter</a:t>
            </a:r>
            <a:r>
              <a:rPr lang="en-US" b="1" baseline="0" dirty="0">
                <a:latin typeface="Arial" charset="0"/>
              </a:rPr>
              <a:t> Remarks:</a:t>
            </a:r>
          </a:p>
          <a:p>
            <a:pPr eaLnBrk="1" hangingPunct="1">
              <a:lnSpc>
                <a:spcPct val="110000"/>
              </a:lnSpc>
              <a:spcBef>
                <a:spcPct val="0"/>
              </a:spcBef>
            </a:pPr>
            <a:r>
              <a:rPr lang="en-US" dirty="0">
                <a:latin typeface="Arial" charset="0"/>
              </a:rPr>
              <a:t>This slide is used in the Social-Emotional Development domain training. It demonstrates that </a:t>
            </a:r>
            <a:r>
              <a:rPr lang="en-US" sz="1200" kern="1200" dirty="0">
                <a:solidFill>
                  <a:schemeClr val="tx1"/>
                </a:solidFill>
                <a:effectLst/>
                <a:latin typeface="Arial" pitchFamily="34" charset="0"/>
                <a:ea typeface="ＭＳ Ｐゴシック" pitchFamily="34" charset="-128"/>
                <a:cs typeface="Arial" pitchFamily="34" charset="0"/>
              </a:rPr>
              <a:t>higher cognitive function develops later than vision, hearing, and language.</a:t>
            </a:r>
          </a:p>
          <a:p>
            <a:pPr eaLnBrk="1" hangingPunct="1">
              <a:lnSpc>
                <a:spcPct val="110000"/>
              </a:lnSpc>
              <a:spcBef>
                <a:spcPct val="0"/>
              </a:spcBef>
            </a:pPr>
            <a:endParaRPr lang="en-US" baseline="0" dirty="0">
              <a:latin typeface="Arial" charset="0"/>
            </a:endParaRPr>
          </a:p>
          <a:p>
            <a:pPr eaLnBrk="1" hangingPunct="1">
              <a:lnSpc>
                <a:spcPct val="110000"/>
              </a:lnSpc>
              <a:spcBef>
                <a:spcPct val="0"/>
              </a:spcBef>
            </a:pPr>
            <a:r>
              <a:rPr lang="en-US" baseline="0" dirty="0">
                <a:latin typeface="Arial" charset="0"/>
              </a:rPr>
              <a:t>It is important to remember that many skills—such as self-regulation—are still developing long past the preschool/TK year. </a:t>
            </a:r>
            <a:r>
              <a:rPr lang="en-US" dirty="0">
                <a:latin typeface="Arial" charset="0"/>
              </a:rPr>
              <a:t>I</a:t>
            </a:r>
            <a:r>
              <a:rPr lang="en-US" baseline="0" dirty="0">
                <a:latin typeface="Arial" charset="0"/>
              </a:rPr>
              <a:t>t is typical for young children to struggle and require adult support in regulatory experiences.  </a:t>
            </a:r>
          </a:p>
          <a:p>
            <a:pPr eaLnBrk="1" hangingPunct="1">
              <a:lnSpc>
                <a:spcPct val="110000"/>
              </a:lnSpc>
              <a:spcBef>
                <a:spcPct val="0"/>
              </a:spcBef>
            </a:pPr>
            <a:endParaRPr lang="en-US" baseline="0" dirty="0">
              <a:latin typeface="Arial" charset="0"/>
            </a:endParaRPr>
          </a:p>
          <a:p>
            <a:pPr marL="0" marR="0" lvl="0" indent="0" algn="l" defTabSz="457200" rtl="0" eaLnBrk="1" fontAlgn="base" latinLnBrk="0" hangingPunct="1">
              <a:lnSpc>
                <a:spcPct val="110000"/>
              </a:lnSpc>
              <a:spcBef>
                <a:spcPct val="0"/>
              </a:spcBef>
              <a:spcAft>
                <a:spcPct val="0"/>
              </a:spcAft>
              <a:buClrTx/>
              <a:buSzTx/>
              <a:buFontTx/>
              <a:buNone/>
              <a:tabLst/>
              <a:defRPr/>
            </a:pPr>
            <a:r>
              <a:rPr lang="en-US" baseline="0" dirty="0">
                <a:latin typeface="Arial" charset="0"/>
              </a:rPr>
              <a:t>Thus, in </a:t>
            </a:r>
            <a:r>
              <a:rPr lang="en-US" sz="1200" kern="1200" dirty="0">
                <a:solidFill>
                  <a:schemeClr val="tx1"/>
                </a:solidFill>
                <a:effectLst/>
                <a:latin typeface="Arial" pitchFamily="34" charset="0"/>
                <a:ea typeface="ＭＳ Ｐゴシック" pitchFamily="34" charset="-128"/>
                <a:cs typeface="Arial" pitchFamily="34" charset="0"/>
              </a:rPr>
              <a:t>helping children learn to become part of</a:t>
            </a:r>
            <a:r>
              <a:rPr lang="en-US" sz="1200" kern="1200" baseline="0" dirty="0">
                <a:solidFill>
                  <a:schemeClr val="tx1"/>
                </a:solidFill>
                <a:effectLst/>
                <a:latin typeface="Arial" charset="0"/>
                <a:ea typeface="ＭＳ Ｐゴシック" pitchFamily="34" charset="-128"/>
                <a:cs typeface="Arial" pitchFamily="34" charset="0"/>
              </a:rPr>
              <a:t> </a:t>
            </a:r>
            <a:r>
              <a:rPr lang="en-US" baseline="0" dirty="0">
                <a:latin typeface="Arial" charset="0"/>
              </a:rPr>
              <a:t>a community, adults will need to </a:t>
            </a:r>
            <a:r>
              <a:rPr lang="en-US" dirty="0"/>
              <a:t>embed strategies for supporting self regulation.</a:t>
            </a:r>
          </a:p>
          <a:p>
            <a:pPr marL="0" marR="0" lvl="0" indent="0" algn="l" defTabSz="457200" rtl="0" eaLnBrk="1" fontAlgn="base" latinLnBrk="0" hangingPunct="1">
              <a:lnSpc>
                <a:spcPct val="110000"/>
              </a:lnSpc>
              <a:spcBef>
                <a:spcPct val="0"/>
              </a:spcBef>
              <a:spcAft>
                <a:spcPct val="0"/>
              </a:spcAft>
              <a:buClrTx/>
              <a:buSzTx/>
              <a:buFontTx/>
              <a:buNone/>
              <a:tabLst/>
              <a:defRPr/>
            </a:pPr>
            <a:endParaRPr lang="en-US" dirty="0">
              <a:latin typeface="Arial" charset="0"/>
            </a:endParaRPr>
          </a:p>
          <a:p>
            <a:pPr eaLnBrk="1" hangingPunct="1">
              <a:lnSpc>
                <a:spcPct val="110000"/>
              </a:lnSpc>
              <a:spcBef>
                <a:spcPct val="0"/>
              </a:spcBef>
            </a:pPr>
            <a:r>
              <a:rPr lang="en-US" b="1" dirty="0">
                <a:latin typeface="Arial" charset="0"/>
              </a:rPr>
              <a:t>Extra Notes:</a:t>
            </a:r>
          </a:p>
          <a:p>
            <a:pPr eaLnBrk="1" hangingPunct="1">
              <a:lnSpc>
                <a:spcPct val="110000"/>
              </a:lnSpc>
              <a:spcBef>
                <a:spcPct val="0"/>
              </a:spcBef>
            </a:pPr>
            <a:r>
              <a:rPr lang="en-US" b="0" u="sng" dirty="0">
                <a:latin typeface="Arial" charset="0"/>
              </a:rPr>
              <a:t>Content Information:</a:t>
            </a:r>
            <a:endParaRPr lang="en-US" b="0" dirty="0">
              <a:latin typeface="Arial" charset="0"/>
            </a:endParaRPr>
          </a:p>
          <a:p>
            <a:pPr marL="114300" indent="-114300" eaLnBrk="1" hangingPunct="1">
              <a:lnSpc>
                <a:spcPct val="110000"/>
              </a:lnSpc>
              <a:spcBef>
                <a:spcPct val="0"/>
              </a:spcBef>
              <a:buFont typeface="Arial" panose="020B0604020202020204" pitchFamily="34" charset="0"/>
              <a:buChar char="•"/>
            </a:pPr>
            <a:r>
              <a:rPr lang="en-US" dirty="0">
                <a:latin typeface="Arial" charset="0"/>
              </a:rPr>
              <a:t>Brain growth occurs in response to experiences. This slide shows the density of synapses increasing over the first year of life. After synapse growth peaks, excess synapses are gradually weeded out over time. </a:t>
            </a:r>
          </a:p>
          <a:p>
            <a:pPr marL="114300" indent="-114300" eaLnBrk="1" hangingPunct="1">
              <a:lnSpc>
                <a:spcPct val="110000"/>
              </a:lnSpc>
              <a:spcBef>
                <a:spcPct val="0"/>
              </a:spcBef>
              <a:buFont typeface="Arial" panose="020B0604020202020204" pitchFamily="34" charset="0"/>
              <a:buChar char="•"/>
            </a:pPr>
            <a:r>
              <a:rPr lang="en-US" dirty="0">
                <a:latin typeface="Arial" charset="0"/>
              </a:rPr>
              <a:t>Synapse growth has been linked to learning. Each child's brain is different due to different social and emotional experiences. For example, researchers experimented with the visual systems of kittens to determine the importance of early experiences on brain development. The researchers covered one of the kittens’ eyes. When the eye was uncovered, the area of the brain used for depth perception was underdeveloped. The kittens did not have the ability to use both eyes. </a:t>
            </a:r>
          </a:p>
        </p:txBody>
      </p:sp>
      <p:sp>
        <p:nvSpPr>
          <p:cNvPr id="4" name="Slide Number Placeholder 3"/>
          <p:cNvSpPr>
            <a:spLocks noGrp="1"/>
          </p:cNvSpPr>
          <p:nvPr>
            <p:ph type="sldNum" sz="quarter" idx="5"/>
          </p:nvPr>
        </p:nvSpPr>
        <p:spPr>
          <a:xfrm>
            <a:off x="3884613" y="8685213"/>
            <a:ext cx="2971800" cy="457200"/>
          </a:xfrm>
        </p:spPr>
        <p:txBody>
          <a:bodyPr/>
          <a:lstStyle/>
          <a:p>
            <a:fld id="{096A1DEB-3031-F94F-92FD-7FFBA65F3CFE}" type="slidenum">
              <a:rPr lang="en-US" smtClean="0"/>
              <a:pPr/>
              <a:t>39</a:t>
            </a:fld>
            <a:endParaRPr lang="en-US"/>
          </a:p>
        </p:txBody>
      </p:sp>
    </p:spTree>
    <p:extLst>
      <p:ext uri="{BB962C8B-B14F-4D97-AF65-F5344CB8AC3E}">
        <p14:creationId xmlns:p14="http://schemas.microsoft.com/office/powerpoint/2010/main" val="156864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spcBef>
                <a:spcPts val="0"/>
              </a:spcBef>
              <a:spcAft>
                <a:spcPts val="0"/>
              </a:spcAft>
              <a:buClrTx/>
              <a:buSzTx/>
              <a:buFontTx/>
              <a:buNone/>
              <a:tabLst/>
              <a:defRPr/>
            </a:pPr>
            <a:r>
              <a:rPr lang="en-US" b="1" dirty="0"/>
              <a:t>Presenter Remarks:</a:t>
            </a:r>
          </a:p>
          <a:p>
            <a:pPr lvl="0">
              <a:spcBef>
                <a:spcPts val="0"/>
              </a:spcBef>
              <a:spcAft>
                <a:spcPts val="0"/>
              </a:spcAft>
            </a:pPr>
            <a:r>
              <a:rPr lang="en-US" dirty="0"/>
              <a:t>Now that everyone has been successful with the cups challenge, let’s answer the following questions together:  </a:t>
            </a:r>
            <a:endParaRPr lang="en-US" sz="1400" dirty="0">
              <a:effectLst/>
            </a:endParaRPr>
          </a:p>
          <a:p>
            <a:pPr marL="171450" lvl="0" indent="-171450">
              <a:spcBef>
                <a:spcPts val="0"/>
              </a:spcBef>
              <a:spcAft>
                <a:spcPts val="0"/>
              </a:spcAft>
              <a:buFont typeface="Arial" panose="020B0604020202020204" pitchFamily="34" charset="0"/>
              <a:buChar char="•"/>
            </a:pPr>
            <a:r>
              <a:rPr lang="en-US" sz="1200" dirty="0">
                <a:effectLst/>
                <a:ea typeface="Times New Roman" panose="02020603050405020304" pitchFamily="18" charset="0"/>
              </a:rPr>
              <a:t>What skills did you use during this activity?  </a:t>
            </a:r>
          </a:p>
          <a:p>
            <a:pPr marL="171450" lvl="0" indent="-171450">
              <a:spcBef>
                <a:spcPts val="0"/>
              </a:spcBef>
              <a:spcAft>
                <a:spcPts val="0"/>
              </a:spcAft>
              <a:buFont typeface="Arial" panose="020B0604020202020204" pitchFamily="34" charset="0"/>
              <a:buChar char="•"/>
            </a:pPr>
            <a:r>
              <a:rPr lang="en-US" sz="1200" dirty="0">
                <a:effectLst/>
                <a:ea typeface="Times New Roman" panose="02020603050405020304" pitchFamily="18" charset="0"/>
              </a:rPr>
              <a:t>Did you use any skills needed for children to build community?</a:t>
            </a:r>
          </a:p>
          <a:p>
            <a:pPr marL="171450" lvl="0" indent="-171450">
              <a:spcBef>
                <a:spcPts val="0"/>
              </a:spcBef>
              <a:spcAft>
                <a:spcPts val="0"/>
              </a:spcAft>
              <a:buFont typeface="Arial" panose="020B0604020202020204" pitchFamily="34" charset="0"/>
              <a:buChar char="•"/>
            </a:pPr>
            <a:r>
              <a:rPr lang="en-US" sz="1200" dirty="0">
                <a:effectLst/>
                <a:ea typeface="Times New Roman" panose="02020603050405020304" pitchFamily="18" charset="0"/>
              </a:rPr>
              <a:t>Did you have to make any decisions using the democratic process? If so, how did you do it?</a:t>
            </a:r>
          </a:p>
          <a:p>
            <a:pPr marL="171450" lvl="0" indent="-171450">
              <a:spcBef>
                <a:spcPts val="0"/>
              </a:spcBef>
              <a:spcAft>
                <a:spcPts val="0"/>
              </a:spcAft>
              <a:buFont typeface="Arial" panose="020B0604020202020204" pitchFamily="34" charset="0"/>
              <a:buChar char="•"/>
            </a:pPr>
            <a:r>
              <a:rPr lang="en-US" sz="1200" dirty="0">
                <a:effectLst/>
                <a:ea typeface="Times New Roman" panose="02020603050405020304" pitchFamily="18" charset="0"/>
              </a:rPr>
              <a:t>Did you have to consider fairness for the group? If so, how did you do it?</a:t>
            </a:r>
          </a:p>
          <a:p>
            <a:pPr marL="171450" lvl="0" indent="-171450">
              <a:spcBef>
                <a:spcPts val="0"/>
              </a:spcBef>
              <a:spcAft>
                <a:spcPts val="0"/>
              </a:spcAft>
              <a:buFont typeface="Arial" panose="020B0604020202020204" pitchFamily="34" charset="0"/>
              <a:buChar char="•"/>
            </a:pPr>
            <a:r>
              <a:rPr lang="en-US" sz="1200" dirty="0">
                <a:effectLst/>
                <a:ea typeface="Times New Roman" panose="02020603050405020304" pitchFamily="18" charset="0"/>
              </a:rPr>
              <a:t>Did all group members use responsible conduct? What happened when they didn’t? Or what would have happened if they didn’t?</a:t>
            </a:r>
          </a:p>
          <a:p>
            <a:pPr marL="171450" lvl="0" indent="-171450">
              <a:spcBef>
                <a:spcPts val="0"/>
              </a:spcBef>
              <a:spcAft>
                <a:spcPts val="0"/>
              </a:spcAft>
              <a:buFont typeface="Arial" panose="020B0604020202020204" pitchFamily="34" charset="0"/>
              <a:buChar char="•"/>
            </a:pPr>
            <a:r>
              <a:rPr lang="en-US" sz="1200" dirty="0">
                <a:effectLst/>
                <a:ea typeface="Times New Roman" panose="02020603050405020304" pitchFamily="18" charset="0"/>
              </a:rPr>
              <a:t>Did you have to resolve any conflicts? If so, how did you do it?</a:t>
            </a:r>
            <a:endParaRPr lang="en-US" sz="1200" dirty="0">
              <a:effectLst/>
              <a:ea typeface="Calibri" panose="020F0502020204030204" pitchFamily="34" charset="0"/>
            </a:endParaRPr>
          </a:p>
          <a:p>
            <a:pPr marL="171450" lvl="0" indent="-171450">
              <a:spcBef>
                <a:spcPts val="0"/>
              </a:spcBef>
              <a:spcAft>
                <a:spcPts val="0"/>
              </a:spcAft>
              <a:buFont typeface="Arial" panose="020B0604020202020204" pitchFamily="34" charset="0"/>
              <a:buChar char="•"/>
            </a:pPr>
            <a:endParaRPr lang="en-US" sz="1400" dirty="0"/>
          </a:p>
          <a:p>
            <a:pPr lvl="0">
              <a:spcBef>
                <a:spcPts val="0"/>
              </a:spcBef>
              <a:spcAft>
                <a:spcPts val="0"/>
              </a:spcAft>
            </a:pPr>
            <a:r>
              <a:rPr lang="en-US" dirty="0"/>
              <a:t>Turn to page 104 of the Preschool Learning Foundations (Volume 3) and read one of the 60 month foundations (1.1, 2.1,</a:t>
            </a:r>
            <a:r>
              <a:rPr lang="en-US" baseline="0" dirty="0"/>
              <a:t> 3.1, or 4.1). Can you imagine children in your classroom developing this foundation? What might it look like?</a:t>
            </a:r>
            <a:endParaRPr lang="en-US" dirty="0"/>
          </a:p>
          <a:p>
            <a:pPr>
              <a:spcBef>
                <a:spcPts val="0"/>
              </a:spcBef>
              <a:spcAft>
                <a:spcPts val="0"/>
              </a:spcAft>
            </a:pPr>
            <a:r>
              <a:rPr lang="en-US" sz="1200" kern="1200" dirty="0">
                <a:solidFill>
                  <a:schemeClr val="tx1"/>
                </a:solidFill>
                <a:ea typeface="+mn-ea"/>
              </a:rPr>
              <a:t> </a:t>
            </a:r>
          </a:p>
          <a:p>
            <a:pPr>
              <a:spcBef>
                <a:spcPts val="0"/>
              </a:spcBef>
              <a:spcAft>
                <a:spcPts val="0"/>
              </a:spcAft>
            </a:pPr>
            <a:endParaRPr lang="en-US" baseline="0"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4</a:t>
            </a:fld>
            <a:endParaRPr lang="en-US"/>
          </a:p>
        </p:txBody>
      </p:sp>
    </p:spTree>
    <p:extLst>
      <p:ext uri="{BB962C8B-B14F-4D97-AF65-F5344CB8AC3E}">
        <p14:creationId xmlns:p14="http://schemas.microsoft.com/office/powerpoint/2010/main" val="41296037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a:t>
            </a:r>
          </a:p>
          <a:p>
            <a:pPr>
              <a:spcBef>
                <a:spcPts val="0"/>
              </a:spcBef>
            </a:pPr>
            <a:r>
              <a:rPr lang="en-US" dirty="0"/>
              <a:t>The Social-Emotional Development domain, found in Volume 1 of the Preschool Learning Foundations, also contains information related to conflict resolution. It is important to look at the similarities to understand how the Social-Emotional Development domain and the Becoming a Preschool Community Member strand </a:t>
            </a:r>
            <a:r>
              <a:rPr lang="en-US" baseline="0" dirty="0"/>
              <a:t>work hand in hand. </a:t>
            </a:r>
          </a:p>
          <a:p>
            <a:pPr>
              <a:spcBef>
                <a:spcPts val="0"/>
              </a:spcBef>
            </a:pPr>
            <a:endParaRPr lang="en-US" baseline="0" dirty="0"/>
          </a:p>
          <a:p>
            <a:pPr>
              <a:spcBef>
                <a:spcPts val="0"/>
              </a:spcBef>
            </a:pPr>
            <a:r>
              <a:rPr lang="en-US" baseline="0" dirty="0"/>
              <a:t>Take a moment to review this slide, then discuss the following questions with your tablemates:</a:t>
            </a:r>
          </a:p>
          <a:p>
            <a:pPr marL="114300" indent="-114300">
              <a:spcBef>
                <a:spcPts val="0"/>
              </a:spcBef>
              <a:buFont typeface="Arial" panose="020B0604020202020204" pitchFamily="34" charset="0"/>
              <a:buChar char="•"/>
            </a:pPr>
            <a:r>
              <a:rPr lang="en-US" baseline="0" dirty="0"/>
              <a:t>What information was interesting to you?</a:t>
            </a:r>
          </a:p>
          <a:p>
            <a:pPr marL="114300" indent="-114300">
              <a:spcBef>
                <a:spcPts val="0"/>
              </a:spcBef>
              <a:buFont typeface="Arial" panose="020B0604020202020204" pitchFamily="34" charset="0"/>
              <a:buChar char="•"/>
            </a:pPr>
            <a:r>
              <a:rPr lang="en-US" baseline="0" dirty="0"/>
              <a:t>Did any images come to mind while you were reading this information?</a:t>
            </a:r>
          </a:p>
          <a:p>
            <a:pPr marL="114300" indent="-114300">
              <a:spcBef>
                <a:spcPts val="0"/>
              </a:spcBef>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What do you notice about how the Social-Emotional Development domain and the Becoming a Community Member strand work together?” </a:t>
            </a:r>
          </a:p>
          <a:p>
            <a:pPr marL="114300" indent="-114300">
              <a:spcBef>
                <a:spcPts val="0"/>
              </a:spcBef>
              <a:buFont typeface="Arial" panose="020B0604020202020204" pitchFamily="34" charset="0"/>
              <a:buChar char="•"/>
            </a:pPr>
            <a:r>
              <a:rPr lang="en-US" sz="1200" kern="1200" dirty="0">
                <a:solidFill>
                  <a:schemeClr val="tx1"/>
                </a:solidFill>
                <a:effectLst/>
                <a:latin typeface="Arial" pitchFamily="34" charset="0"/>
                <a:ea typeface="ＭＳ Ｐゴシック" pitchFamily="34" charset="-128"/>
                <a:cs typeface="Arial" pitchFamily="34" charset="0"/>
              </a:rPr>
              <a:t>What skills do you notice that are developing simultaneously?</a:t>
            </a:r>
            <a:endParaRPr lang="en-US" baseline="0"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40</a:t>
            </a:fld>
            <a:endParaRPr lang="en-US"/>
          </a:p>
        </p:txBody>
      </p:sp>
    </p:spTree>
    <p:extLst>
      <p:ext uri="{BB962C8B-B14F-4D97-AF65-F5344CB8AC3E}">
        <p14:creationId xmlns:p14="http://schemas.microsoft.com/office/powerpoint/2010/main" val="14102944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Autofit/>
          </a:bodyPr>
          <a:lstStyle/>
          <a:p>
            <a:pPr marL="0" marR="0" indent="0" algn="l" defTabSz="457200" rtl="0" eaLnBrk="1" fontAlgn="auto" latinLnBrk="0" hangingPunct="1">
              <a:spcBef>
                <a:spcPts val="0"/>
              </a:spcBef>
              <a:spcAft>
                <a:spcPts val="0"/>
              </a:spcAft>
              <a:buClrTx/>
              <a:buSzTx/>
              <a:buFontTx/>
              <a:buNone/>
              <a:tabLst/>
              <a:defRPr/>
            </a:pPr>
            <a:r>
              <a:rPr lang="en-US" b="1" dirty="0">
                <a:latin typeface="Arial" charset="0"/>
              </a:rPr>
              <a:t>Presenter</a:t>
            </a:r>
            <a:r>
              <a:rPr lang="en-US" b="1" baseline="0" dirty="0">
                <a:latin typeface="Arial" charset="0"/>
              </a:rPr>
              <a:t> Remarks:</a:t>
            </a:r>
          </a:p>
          <a:p>
            <a:pPr>
              <a:spcBef>
                <a:spcPts val="0"/>
              </a:spcBef>
              <a:spcAft>
                <a:spcPts val="0"/>
              </a:spcAft>
            </a:pPr>
            <a:r>
              <a:rPr lang="en-US" dirty="0"/>
              <a:t>It is essential to provide opportunities to support children’s development of self-regulation skills. The following interactions and strategies can support growth in this area:</a:t>
            </a:r>
            <a:endParaRPr lang="en-US" b="0" kern="1200" baseline="0" dirty="0"/>
          </a:p>
          <a:p>
            <a:pPr marL="171450" indent="-171450">
              <a:spcBef>
                <a:spcPts val="0"/>
              </a:spcBef>
              <a:spcAft>
                <a:spcPts val="0"/>
              </a:spcAft>
              <a:buFont typeface="Arial" panose="020B0604020202020204" pitchFamily="34" charset="0"/>
              <a:buChar char="•"/>
            </a:pPr>
            <a:r>
              <a:rPr lang="en-US" b="1" kern="1200" dirty="0"/>
              <a:t>“Alternate between active and quiet activities. </a:t>
            </a:r>
            <a:r>
              <a:rPr lang="en-US" b="0" kern="1200" dirty="0"/>
              <a:t>Guiding children through appropriately varied levels of stimulation encourages self-regulation. It leads to more positive behavior and increases children’s ability to fully engage with their learning environment, peers, and teachers” (PCF, Vol. 1, p. 50).  </a:t>
            </a:r>
          </a:p>
          <a:p>
            <a:pPr marL="171450" indent="-171450">
              <a:spcBef>
                <a:spcPts val="0"/>
              </a:spcBef>
              <a:spcAft>
                <a:spcPts val="0"/>
              </a:spcAft>
              <a:buFont typeface="Arial" panose="020B0604020202020204" pitchFamily="34" charset="0"/>
              <a:buChar char="•"/>
            </a:pPr>
            <a:r>
              <a:rPr lang="en-US" b="1" kern="1200" dirty="0"/>
              <a:t>“Eliminate or reduce background noise </a:t>
            </a:r>
            <a:r>
              <a:rPr lang="en-US" b="0" kern="1200" dirty="0"/>
              <a:t>to help children with learning disabilities, speech and language impairments, and hearing impairments attend to auditory input. Reducing background noise helps all children, including English learners, focus more readily on oral language as conversations take place near them while they are playing. For more information about strategies to support children who are English learners, see Chapter 5” (PLF, Vol. 1, p. 49).</a:t>
            </a:r>
          </a:p>
          <a:p>
            <a:pPr>
              <a:spcBef>
                <a:spcPts val="0"/>
              </a:spcBef>
              <a:spcAft>
                <a:spcPts val="0"/>
              </a:spcAft>
            </a:pPr>
            <a:endParaRPr lang="en-US" dirty="0">
              <a:solidFill>
                <a:srgbClr val="FF0000"/>
              </a:solidFill>
            </a:endParaRPr>
          </a:p>
          <a:p>
            <a:pPr marL="0" marR="0" indent="0" algn="l" defTabSz="457200" rtl="0" eaLnBrk="1" fontAlgn="auto" latinLnBrk="0" hangingPunct="1">
              <a:spcBef>
                <a:spcPts val="0"/>
              </a:spcBef>
              <a:spcAft>
                <a:spcPts val="0"/>
              </a:spcAft>
              <a:buClrTx/>
              <a:buSzTx/>
              <a:buFontTx/>
              <a:buNone/>
              <a:tabLst/>
              <a:defRPr/>
            </a:pPr>
            <a:r>
              <a:rPr lang="en-US" b="0" kern="1200" baseline="0" dirty="0"/>
              <a:t>Jot down the daily schedule in your classroom as you consider the following questions: </a:t>
            </a:r>
          </a:p>
          <a:p>
            <a:pPr marL="171450" marR="0" indent="-171450" algn="l" defTabSz="457200" rtl="0" eaLnBrk="1" fontAlgn="auto" latinLnBrk="0" hangingPunct="1">
              <a:spcBef>
                <a:spcPts val="0"/>
              </a:spcBef>
              <a:spcAft>
                <a:spcPts val="0"/>
              </a:spcAft>
              <a:buClrTx/>
              <a:buSzTx/>
              <a:buFont typeface="Arial" panose="020B0604020202020204" pitchFamily="34" charset="0"/>
              <a:buChar char="•"/>
              <a:tabLst/>
              <a:defRPr/>
            </a:pPr>
            <a:r>
              <a:rPr lang="en-US" b="0" kern="1200" dirty="0"/>
              <a:t>Does </a:t>
            </a:r>
            <a:r>
              <a:rPr lang="en-US" sz="1200" kern="1200" dirty="0">
                <a:solidFill>
                  <a:schemeClr val="tx1"/>
                </a:solidFill>
                <a:effectLst/>
                <a:latin typeface="Arial" pitchFamily="34" charset="0"/>
                <a:ea typeface="ＭＳ Ｐゴシック" pitchFamily="34" charset="-128"/>
                <a:cs typeface="Arial" pitchFamily="34" charset="0"/>
              </a:rPr>
              <a:t>your schedule alternate between active and quiet activities? </a:t>
            </a:r>
          </a:p>
          <a:p>
            <a:pPr marL="171450" marR="0" indent="-171450" algn="l" defTabSz="457200" rtl="0" eaLnBrk="1" fontAlgn="auto" latinLnBrk="0" hangingPunct="1">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itchFamily="34" charset="0"/>
                <a:ea typeface="ＭＳ Ｐゴシック" pitchFamily="34" charset="-128"/>
                <a:cs typeface="Arial" pitchFamily="34" charset="0"/>
              </a:rPr>
              <a:t>Are there changes that need to be made to your schedule to allow for alternating between active and quiet activities?  </a:t>
            </a:r>
          </a:p>
          <a:p>
            <a:pPr marL="171450" marR="0" indent="-171450" algn="l" defTabSz="457200" rtl="0" eaLnBrk="1" fontAlgn="auto" latinLnBrk="0" hangingPunct="1">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itchFamily="34" charset="0"/>
                <a:ea typeface="ＭＳ Ｐゴシック" pitchFamily="34" charset="-128"/>
                <a:cs typeface="Arial" pitchFamily="34" charset="0"/>
              </a:rPr>
              <a:t>Is your classroom heavier in one type of activity? Do you need to add or change some activities to create balance?</a:t>
            </a:r>
          </a:p>
          <a:p>
            <a:pPr marL="171450" marR="0" indent="-171450" algn="l" defTabSz="457200" rtl="0" eaLnBrk="1" fontAlgn="auto" latinLnBrk="0" hangingPunct="1">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itchFamily="34" charset="0"/>
                <a:ea typeface="ＭＳ Ｐゴシック" pitchFamily="34" charset="-128"/>
                <a:cs typeface="Arial" pitchFamily="34" charset="0"/>
              </a:rPr>
              <a:t>Do you have continuous background noise in the classroom? </a:t>
            </a:r>
          </a:p>
          <a:p>
            <a:pPr marL="171450" marR="0" indent="-171450" algn="l" defTabSz="457200" rtl="0" eaLnBrk="1" fontAlgn="auto" latinLnBrk="0" hangingPunct="1">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itchFamily="34" charset="0"/>
                <a:ea typeface="ＭＳ Ｐゴシック" pitchFamily="34" charset="-128"/>
                <a:cs typeface="Arial" pitchFamily="34" charset="0"/>
              </a:rPr>
              <a:t>If you have music playing in the classroom, is it for a specific purpose, or is it background noise that could be eliminated?</a:t>
            </a:r>
          </a:p>
          <a:p>
            <a:r>
              <a:rPr lang="en-US" sz="1200" kern="1200" dirty="0">
                <a:solidFill>
                  <a:schemeClr val="tx1"/>
                </a:solidFill>
                <a:effectLst/>
                <a:latin typeface="Arial" pitchFamily="34" charset="0"/>
                <a:ea typeface="ＭＳ Ｐゴシック" pitchFamily="34" charset="-128"/>
                <a:cs typeface="Arial" pitchFamily="34" charset="0"/>
              </a:rPr>
              <a:t> </a:t>
            </a:r>
          </a:p>
          <a:p>
            <a:pPr>
              <a:spcBef>
                <a:spcPts val="0"/>
              </a:spcBef>
              <a:spcAft>
                <a:spcPts val="0"/>
              </a:spcAft>
            </a:pPr>
            <a:r>
              <a:rPr lang="en-US" b="0" kern="1200" baseline="0" dirty="0"/>
              <a:t>Feel free to use the Alternating Activities Group Discussion guide—available on your tabletop—to reference these questions and to document your group’s discussion. </a:t>
            </a:r>
          </a:p>
          <a:p>
            <a:pPr>
              <a:spcBef>
                <a:spcPts val="0"/>
              </a:spcBef>
              <a:spcAft>
                <a:spcPts val="0"/>
              </a:spcAft>
            </a:pPr>
            <a:endParaRPr lang="en-US" dirty="0">
              <a:solidFill>
                <a:srgbClr val="FF0000"/>
              </a:solidFill>
            </a:endParaRPr>
          </a:p>
          <a:p>
            <a:r>
              <a:rPr lang="en-US" baseline="0" dirty="0"/>
              <a:t>The</a:t>
            </a:r>
            <a:r>
              <a:rPr lang="en-US" dirty="0"/>
              <a:t> </a:t>
            </a:r>
            <a:r>
              <a:rPr lang="en-US" b="0" dirty="0"/>
              <a:t>Center on the Social and Emotional Foundations for Early Learning (CSEFEL) has some great literacy</a:t>
            </a:r>
            <a:r>
              <a:rPr lang="en-US" b="0" baseline="0" dirty="0"/>
              <a:t> activities that support this strategy. The Book Nook activity based on the book </a:t>
            </a:r>
            <a:r>
              <a:rPr lang="en-US" sz="1200" b="0" i="1" kern="1200" dirty="0">
                <a:solidFill>
                  <a:schemeClr val="tx1"/>
                </a:solidFill>
                <a:effectLst/>
                <a:latin typeface="Arial" pitchFamily="34" charset="0"/>
                <a:ea typeface="ＭＳ Ｐゴシック" pitchFamily="34" charset="-128"/>
                <a:cs typeface="Arial" pitchFamily="34" charset="0"/>
              </a:rPr>
              <a:t>Quiet LOUD </a:t>
            </a:r>
            <a:r>
              <a:rPr lang="en-US" sz="1200" kern="1200" dirty="0">
                <a:solidFill>
                  <a:schemeClr val="tx1"/>
                </a:solidFill>
                <a:effectLst/>
                <a:latin typeface="Arial" pitchFamily="34" charset="0"/>
                <a:ea typeface="ＭＳ Ｐゴシック" pitchFamily="34" charset="-128"/>
                <a:cs typeface="Arial" pitchFamily="34" charset="0"/>
              </a:rPr>
              <a:t>by Leslie Patricelli is one</a:t>
            </a:r>
            <a:r>
              <a:rPr lang="en-US" sz="1200" kern="1200" baseline="0" dirty="0">
                <a:solidFill>
                  <a:schemeClr val="tx1"/>
                </a:solidFill>
                <a:effectLst/>
                <a:latin typeface="Arial" pitchFamily="34" charset="0"/>
                <a:ea typeface="ＭＳ Ｐゴシック" pitchFamily="34" charset="-128"/>
                <a:cs typeface="Arial" pitchFamily="34" charset="0"/>
              </a:rPr>
              <a:t> example. These resources are on the gallery table for your reference.</a:t>
            </a:r>
            <a:endParaRPr lang="en-US" dirty="0"/>
          </a:p>
          <a:p>
            <a:pPr>
              <a:spcBef>
                <a:spcPts val="0"/>
              </a:spcBef>
              <a:spcAft>
                <a:spcPts val="0"/>
              </a:spcAft>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096A1DEB-3031-F94F-92FD-7FFBA65F3CFE}" type="slidenum">
              <a:rPr lang="en-US" smtClean="0"/>
              <a:pPr/>
              <a:t>41</a:t>
            </a:fld>
            <a:endParaRPr lang="en-US"/>
          </a:p>
        </p:txBody>
      </p:sp>
    </p:spTree>
    <p:extLst>
      <p:ext uri="{BB962C8B-B14F-4D97-AF65-F5344CB8AC3E}">
        <p14:creationId xmlns:p14="http://schemas.microsoft.com/office/powerpoint/2010/main" val="3966945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Autofit/>
          </a:bodyPr>
          <a:lstStyle/>
          <a:p>
            <a:pPr marL="0" marR="0" lvl="0" indent="0" algn="l" defTabSz="457200" rtl="0" eaLnBrk="0" fontAlgn="base" latinLnBrk="0" hangingPunct="0">
              <a:spcBef>
                <a:spcPts val="0"/>
              </a:spcBef>
              <a:spcAft>
                <a:spcPts val="0"/>
              </a:spcAft>
              <a:buClrTx/>
              <a:buSzTx/>
              <a:buFontTx/>
              <a:buNone/>
              <a:tabLst/>
              <a:defRPr/>
            </a:pPr>
            <a:r>
              <a:rPr lang="en-US" b="1" dirty="0">
                <a:effectLst/>
                <a:ea typeface="Calibri" panose="020F0502020204030204" pitchFamily="34" charset="0"/>
              </a:rPr>
              <a:t>Activity 5: Yoga Time</a:t>
            </a:r>
          </a:p>
          <a:p>
            <a:pPr>
              <a:spcBef>
                <a:spcPts val="0"/>
              </a:spcBef>
              <a:spcAft>
                <a:spcPts val="0"/>
              </a:spcAft>
            </a:pPr>
            <a:endParaRPr lang="en-US" baseline="0" dirty="0"/>
          </a:p>
          <a:p>
            <a:pPr lvl="0">
              <a:spcBef>
                <a:spcPts val="0"/>
              </a:spcBef>
              <a:spcAft>
                <a:spcPts val="0"/>
              </a:spcAft>
              <a:defRPr/>
            </a:pPr>
            <a:r>
              <a:rPr lang="en-US" b="1" dirty="0">
                <a:solidFill>
                  <a:prstClr val="black"/>
                </a:solidFill>
              </a:rPr>
              <a:t>Presenter Remarks:</a:t>
            </a:r>
          </a:p>
          <a:p>
            <a:pPr lvl="0">
              <a:spcBef>
                <a:spcPts val="0"/>
              </a:spcBef>
              <a:spcAft>
                <a:spcPts val="0"/>
              </a:spcAft>
              <a:defRPr/>
            </a:pPr>
            <a:r>
              <a:rPr lang="en-US" b="0" dirty="0">
                <a:solidFill>
                  <a:prstClr val="black"/>
                </a:solidFill>
                <a:effectLst/>
                <a:ea typeface="Calibri" panose="020F0502020204030204" pitchFamily="34" charset="0"/>
              </a:rPr>
              <a:t>Let’s practice an activity that can either be a calm, quiet activity or an energizing loud activity. It may also support friendships and self-regulation at the same time.</a:t>
            </a:r>
          </a:p>
          <a:p>
            <a:pPr lvl="0">
              <a:spcBef>
                <a:spcPts val="0"/>
              </a:spcBef>
              <a:spcAft>
                <a:spcPts val="0"/>
              </a:spcAft>
              <a:defRPr/>
            </a:pP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intent: </a:t>
            </a:r>
            <a:endParaRPr lang="en-US" dirty="0">
              <a:effectLst/>
              <a:ea typeface="Calibri" panose="020F0502020204030204" pitchFamily="34" charset="0"/>
            </a:endParaRPr>
          </a:p>
          <a:p>
            <a:pPr marL="0" marR="0">
              <a:spcBef>
                <a:spcPts val="0"/>
              </a:spcBef>
              <a:spcAft>
                <a:spcPts val="0"/>
              </a:spcAft>
            </a:pPr>
            <a:r>
              <a:rPr lang="en-US" dirty="0">
                <a:effectLst/>
                <a:ea typeface="Times New Roman" panose="02020603050405020304" pitchFamily="18" charset="0"/>
              </a:rPr>
              <a:t>Participants practice self-regulating with yoga.</a:t>
            </a:r>
          </a:p>
          <a:p>
            <a:pPr marL="0" marR="0">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Participants explore yoga examples and practice yoga in partner groups.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Materials Required: </a:t>
            </a:r>
            <a:endParaRPr lang="en-US" dirty="0">
              <a:effectLst/>
              <a:ea typeface="Calibri" panose="020F0502020204030204" pitchFamily="34" charset="0"/>
            </a:endParaRP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PPT slide</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Partners/Peer Yoga cards scattered on the floor (at least 2 of each or 1 per participant)</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Space</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Handout 6A: Partner Yoga/Handout 6B: Daily Routine</a:t>
            </a:r>
          </a:p>
          <a:p>
            <a:pPr marL="457200" marR="0" algn="l">
              <a:spcBef>
                <a:spcPts val="0"/>
              </a:spcBef>
              <a:spcAft>
                <a:spcPts val="0"/>
              </a:spcAft>
            </a:pPr>
            <a:r>
              <a:rPr lang="en-US" dirty="0">
                <a:effectLst/>
                <a:ea typeface="Times" pitchFamily="18" charset="0"/>
              </a:rPr>
              <a:t> </a:t>
            </a:r>
          </a:p>
          <a:p>
            <a:pPr marL="0" marR="0" algn="l">
              <a:spcBef>
                <a:spcPts val="0"/>
              </a:spcBef>
              <a:spcAft>
                <a:spcPts val="0"/>
              </a:spcAft>
            </a:pPr>
            <a:r>
              <a:rPr lang="en-US" b="1" dirty="0">
                <a:effectLst/>
                <a:ea typeface="Times" pitchFamily="18" charset="0"/>
              </a:rPr>
              <a:t>TIME</a:t>
            </a:r>
            <a:r>
              <a:rPr lang="en-US" dirty="0">
                <a:effectLst/>
                <a:ea typeface="Times" pitchFamily="18" charset="0"/>
              </a:rPr>
              <a:t>: 15 minutes</a:t>
            </a:r>
          </a:p>
          <a:p>
            <a:pPr marL="0" marR="0" algn="r">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lvl="0" indent="0">
              <a:spcBef>
                <a:spcPts val="0"/>
              </a:spcBef>
              <a:spcAft>
                <a:spcPts val="0"/>
              </a:spcAft>
              <a:buFont typeface="Symbol" panose="05050102010706020507" pitchFamily="18" charset="2"/>
              <a:buNone/>
            </a:pPr>
            <a:r>
              <a:rPr lang="en-US" b="1" cap="all" dirty="0">
                <a:effectLst/>
                <a:ea typeface="Times New Roman" panose="02020603050405020304" pitchFamily="18" charset="0"/>
              </a:rPr>
              <a:t>Process: </a:t>
            </a: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Have participants pick up a peer yoga card.</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Ask participants to pair up with another person with the same card.</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Have pairs practice their peer yoga position together.</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Ask pairs choose three new positions to try.</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Have pairs to create and name their own new yoga position.</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Ask pairs to join another partner-pair to form a foursome.</a:t>
            </a:r>
            <a:r>
              <a:rPr lang="en-US" baseline="0" dirty="0">
                <a:effectLst/>
                <a:ea typeface="Times New Roman" panose="02020603050405020304" pitchFamily="18" charset="0"/>
              </a:rPr>
              <a:t> T</a:t>
            </a:r>
            <a:r>
              <a:rPr lang="en-US" dirty="0">
                <a:effectLst/>
                <a:ea typeface="Times New Roman" panose="02020603050405020304" pitchFamily="18" charset="0"/>
              </a:rPr>
              <a:t>hey will teach each other the new positions.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Challenge foursome groups to create a new four person yoga position.</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Wrap-up by inviting foursomes to share their new yoga positions with the entire group.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Direct participants to return to their seats.</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Ask participants to think of three different times during the school day that they could incorporate yoga.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Have participants use Handout 6B: Daily Routine to document their thoughts.</a:t>
            </a:r>
            <a:r>
              <a:rPr lang="en-US" baseline="0" dirty="0">
                <a:effectLst/>
                <a:ea typeface="Times New Roman" panose="02020603050405020304" pitchFamily="18" charset="0"/>
              </a:rPr>
              <a:t> W</a:t>
            </a:r>
            <a:r>
              <a:rPr lang="en-US" dirty="0">
                <a:effectLst/>
                <a:ea typeface="Times New Roman" panose="02020603050405020304" pitchFamily="18" charset="0"/>
              </a:rPr>
              <a:t>hen finished, they will share with their elbow partner.</a:t>
            </a:r>
            <a:endParaRPr lang="en-US" dirty="0">
              <a:effectLst/>
              <a:ea typeface="Calibri" panose="020F0502020204030204" pitchFamily="34" charset="0"/>
            </a:endParaRPr>
          </a:p>
        </p:txBody>
      </p:sp>
      <p:sp>
        <p:nvSpPr>
          <p:cNvPr id="4" name="Slide Number Placeholder 3"/>
          <p:cNvSpPr>
            <a:spLocks noGrp="1"/>
          </p:cNvSpPr>
          <p:nvPr>
            <p:ph type="sldNum" sz="quarter" idx="10"/>
          </p:nvPr>
        </p:nvSpPr>
        <p:spPr/>
        <p:txBody>
          <a:bodyPr/>
          <a:lstStyle/>
          <a:p>
            <a:fld id="{096A1DEB-3031-F94F-92FD-7FFBA65F3CFE}" type="slidenum">
              <a:rPr lang="en-US" smtClean="0"/>
              <a:pPr/>
              <a:t>42</a:t>
            </a:fld>
            <a:endParaRPr lang="en-US"/>
          </a:p>
        </p:txBody>
      </p:sp>
    </p:spTree>
    <p:extLst>
      <p:ext uri="{BB962C8B-B14F-4D97-AF65-F5344CB8AC3E}">
        <p14:creationId xmlns:p14="http://schemas.microsoft.com/office/powerpoint/2010/main" val="1495353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eaLnBrk="0" fontAlgn="base" hangingPunct="0">
              <a:spcBef>
                <a:spcPts val="0"/>
              </a:spcBef>
              <a:spcAft>
                <a:spcPct val="0"/>
              </a:spcAft>
            </a:pPr>
            <a:r>
              <a:rPr lang="en-US" b="1" dirty="0">
                <a:solidFill>
                  <a:prstClr val="black"/>
                </a:solidFill>
                <a:latin typeface="Arial"/>
                <a:ea typeface="ＭＳ Ｐゴシック" pitchFamily="34" charset="-128"/>
              </a:rPr>
              <a:t>Presenter</a:t>
            </a:r>
            <a:r>
              <a:rPr lang="en-US" b="1" baseline="0" dirty="0">
                <a:solidFill>
                  <a:prstClr val="black"/>
                </a:solidFill>
                <a:latin typeface="Arial"/>
                <a:ea typeface="ＭＳ Ｐゴシック" pitchFamily="34" charset="-128"/>
              </a:rPr>
              <a:t> Remarks:</a:t>
            </a:r>
          </a:p>
          <a:p>
            <a:pPr marL="0" lvl="0" indent="0" eaLnBrk="0" fontAlgn="base" hangingPunct="0">
              <a:spcBef>
                <a:spcPts val="0"/>
              </a:spcBef>
              <a:spcAft>
                <a:spcPct val="0"/>
              </a:spcAft>
              <a:buFont typeface="Arial" pitchFamily="-110" charset="0"/>
              <a:buNone/>
            </a:pPr>
            <a:r>
              <a:rPr lang="en-US" dirty="0">
                <a:solidFill>
                  <a:prstClr val="black"/>
                </a:solidFill>
                <a:latin typeface="Arial"/>
                <a:ea typeface="ＭＳ Ｐゴシック" pitchFamily="34" charset="-128"/>
              </a:rPr>
              <a:t>Now</a:t>
            </a:r>
            <a:r>
              <a:rPr lang="en-US" baseline="0" dirty="0">
                <a:solidFill>
                  <a:prstClr val="black"/>
                </a:solidFill>
                <a:latin typeface="Arial"/>
                <a:ea typeface="ＭＳ Ｐゴシック" pitchFamily="34" charset="-128"/>
              </a:rPr>
              <a:t> that you’ve had time to create some new poses, please work with your partner to answer the questions on the slide—be prepared to share. </a:t>
            </a:r>
          </a:p>
          <a:p>
            <a:pPr marL="0" lvl="0" indent="0" eaLnBrk="0" fontAlgn="base" hangingPunct="0">
              <a:spcBef>
                <a:spcPts val="0"/>
              </a:spcBef>
              <a:spcAft>
                <a:spcPct val="0"/>
              </a:spcAft>
              <a:buFont typeface="Arial" pitchFamily="-110" charset="0"/>
              <a:buNone/>
            </a:pPr>
            <a:endParaRPr lang="en-US" baseline="0" dirty="0">
              <a:solidFill>
                <a:schemeClr val="tx1"/>
              </a:solidFill>
              <a:latin typeface="Arial" pitchFamily="34" charset="0"/>
              <a:ea typeface="ＭＳ Ｐゴシック" pitchFamily="34" charset="-128"/>
            </a:endParaRPr>
          </a:p>
          <a:p>
            <a:pPr marL="0" lvl="0" indent="0" eaLnBrk="0" fontAlgn="base" hangingPunct="0">
              <a:spcBef>
                <a:spcPts val="0"/>
              </a:spcBef>
              <a:spcAft>
                <a:spcPct val="0"/>
              </a:spcAft>
              <a:buFont typeface="Arial" pitchFamily="-110" charset="0"/>
              <a:buNone/>
            </a:pPr>
            <a:r>
              <a:rPr lang="en-US" i="1" baseline="0" dirty="0">
                <a:solidFill>
                  <a:schemeClr val="tx1"/>
                </a:solidFill>
                <a:latin typeface="Arial" pitchFamily="34" charset="0"/>
                <a:ea typeface="ＭＳ Ｐゴシック" pitchFamily="34" charset="-128"/>
              </a:rPr>
              <a:t>Allow time for participants to answer questions. Then solicit responses from the whole group.</a:t>
            </a:r>
          </a:p>
          <a:p>
            <a:pPr marL="0" lvl="0" indent="0" eaLnBrk="0" fontAlgn="base" hangingPunct="0">
              <a:spcBef>
                <a:spcPts val="0"/>
              </a:spcBef>
              <a:spcAft>
                <a:spcPct val="0"/>
              </a:spcAft>
              <a:buFont typeface="Arial" pitchFamily="-110" charset="0"/>
              <a:buNone/>
            </a:pPr>
            <a:endParaRPr lang="en-US" baseline="0" dirty="0">
              <a:solidFill>
                <a:schemeClr val="tx1"/>
              </a:solidFill>
              <a:latin typeface="Arial" pitchFamily="34" charset="0"/>
              <a:ea typeface="ＭＳ Ｐゴシック" pitchFamily="34" charset="-128"/>
            </a:endParaRPr>
          </a:p>
          <a:p>
            <a:pPr marL="0" marR="0" lvl="0" indent="0" algn="l" defTabSz="457200" rtl="0" eaLnBrk="0" fontAlgn="base" latinLnBrk="0" hangingPunct="0">
              <a:lnSpc>
                <a:spcPct val="100000"/>
              </a:lnSpc>
              <a:spcBef>
                <a:spcPts val="0"/>
              </a:spcBef>
              <a:spcAft>
                <a:spcPct val="0"/>
              </a:spcAft>
              <a:buClrTx/>
              <a:buSzTx/>
              <a:buFont typeface="Arial" pitchFamily="-110" charset="0"/>
              <a:buNone/>
              <a:tabLst/>
              <a:defRPr/>
            </a:pPr>
            <a:r>
              <a:rPr lang="en-US" baseline="0" dirty="0">
                <a:solidFill>
                  <a:schemeClr val="tx1"/>
                </a:solidFill>
                <a:latin typeface="Arial" pitchFamily="34" charset="0"/>
                <a:ea typeface="ＭＳ Ｐゴシック" pitchFamily="34" charset="-128"/>
              </a:rPr>
              <a:t>“</a:t>
            </a:r>
            <a:r>
              <a:rPr lang="en-US" sz="1200" b="0" kern="1200" dirty="0">
                <a:solidFill>
                  <a:schemeClr val="tx1"/>
                </a:solidFill>
                <a:effectLst/>
                <a:latin typeface="Arial" pitchFamily="34" charset="0"/>
                <a:ea typeface="ＭＳ Ｐゴシック" pitchFamily="34" charset="-128"/>
                <a:cs typeface="Arial" pitchFamily="34" charset="0"/>
              </a:rPr>
              <a:t>Research shows that healthy social–emotional development helps young children learn, for example, to sustain attention more easily, to make and maintain friendships, and to communicate needs and ideas” </a:t>
            </a:r>
            <a:r>
              <a:rPr lang="en-US" b="0" kern="1200" dirty="0"/>
              <a:t>(PCF, Vol. 3, p. 6).  </a:t>
            </a:r>
          </a:p>
          <a:p>
            <a:pPr marL="0" marR="0" lvl="0" indent="0" algn="l" defTabSz="457200" rtl="0" eaLnBrk="0" fontAlgn="base" latinLnBrk="0" hangingPunct="0">
              <a:lnSpc>
                <a:spcPct val="100000"/>
              </a:lnSpc>
              <a:spcBef>
                <a:spcPts val="0"/>
              </a:spcBef>
              <a:spcAft>
                <a:spcPct val="0"/>
              </a:spcAft>
              <a:buClrTx/>
              <a:buSzTx/>
              <a:buFont typeface="Arial" pitchFamily="-110" charset="0"/>
              <a:buNone/>
              <a:tabLst/>
              <a:defRPr/>
            </a:pPr>
            <a:endParaRPr lang="en-US" b="0" kern="1200" dirty="0"/>
          </a:p>
          <a:p>
            <a:pPr marL="0" marR="0" lvl="0" indent="0" algn="l" defTabSz="457200" rtl="0" eaLnBrk="0" fontAlgn="base" latinLnBrk="0" hangingPunct="0">
              <a:lnSpc>
                <a:spcPct val="100000"/>
              </a:lnSpc>
              <a:spcBef>
                <a:spcPts val="0"/>
              </a:spcBef>
              <a:spcAft>
                <a:spcPct val="0"/>
              </a:spcAft>
              <a:buClrTx/>
              <a:buSzTx/>
              <a:buFont typeface="Arial" pitchFamily="-110" charset="0"/>
              <a:buNone/>
              <a:tabLst/>
              <a:defRPr/>
            </a:pPr>
            <a:r>
              <a:rPr lang="en-US" b="0" kern="1200" dirty="0"/>
              <a:t>Activities such as yoga that engage self-regulation</a:t>
            </a:r>
            <a:r>
              <a:rPr lang="en-US" b="0" kern="1200" baseline="0" dirty="0"/>
              <a:t> capacities in order to breathe, balance, and wait are powerful tools for teachers. This particular yoga experience—by including opportunities to work together and build relationships while being creative—can even further support the skills necessary for responsible conduct and democratic practice in the TK classroom.</a:t>
            </a:r>
            <a:endParaRPr lang="en-US" dirty="0"/>
          </a:p>
          <a:p>
            <a:pPr marL="0" lvl="0" indent="0" eaLnBrk="0" fontAlgn="base" hangingPunct="0">
              <a:spcBef>
                <a:spcPts val="0"/>
              </a:spcBef>
              <a:spcAft>
                <a:spcPct val="0"/>
              </a:spcAft>
              <a:buFont typeface="Arial" pitchFamily="-110" charset="0"/>
              <a:buNone/>
            </a:pPr>
            <a:endParaRPr lang="en-US" baseline="0" dirty="0">
              <a:solidFill>
                <a:prstClr val="black"/>
              </a:solidFill>
              <a:latin typeface="Arial"/>
              <a:ea typeface="ＭＳ Ｐゴシック" pitchFamily="34" charset="-128"/>
            </a:endParaRPr>
          </a:p>
        </p:txBody>
      </p:sp>
      <p:sp>
        <p:nvSpPr>
          <p:cNvPr id="4" name="Slide Number Placeholder 3"/>
          <p:cNvSpPr>
            <a:spLocks noGrp="1"/>
          </p:cNvSpPr>
          <p:nvPr>
            <p:ph type="sldNum" sz="quarter" idx="10"/>
          </p:nvPr>
        </p:nvSpPr>
        <p:spPr/>
        <p:txBody>
          <a:bodyPr/>
          <a:lstStyle/>
          <a:p>
            <a:fld id="{096A1DEB-3031-F94F-92FD-7FFBA65F3CFE}" type="slidenum">
              <a:rPr lang="en-US" smtClean="0"/>
              <a:pPr/>
              <a:t>43</a:t>
            </a:fld>
            <a:endParaRPr lang="en-US"/>
          </a:p>
        </p:txBody>
      </p:sp>
    </p:spTree>
    <p:extLst>
      <p:ext uri="{BB962C8B-B14F-4D97-AF65-F5344CB8AC3E}">
        <p14:creationId xmlns:p14="http://schemas.microsoft.com/office/powerpoint/2010/main" val="19960654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altLang="en-US" b="1" dirty="0"/>
              <a:t>Presenter Remarks: </a:t>
            </a:r>
          </a:p>
          <a:p>
            <a:pPr>
              <a:spcBef>
                <a:spcPts val="0"/>
              </a:spcBef>
            </a:pPr>
            <a:r>
              <a:rPr lang="en-US" dirty="0"/>
              <a:t>In order to effectively build on children's existing strengths, we must understand them. To do this, we need to </a:t>
            </a:r>
            <a:r>
              <a:rPr lang="en-US" dirty="0">
                <a:latin typeface="Arial" charset="0"/>
                <a:ea typeface="MS PGothic" charset="0"/>
              </a:rPr>
              <a:t>partner with families to learn about their children’s strengths.</a:t>
            </a:r>
          </a:p>
          <a:p>
            <a:pPr>
              <a:spcBef>
                <a:spcPts val="0"/>
              </a:spcBef>
            </a:pPr>
            <a:endParaRPr lang="en-US" dirty="0"/>
          </a:p>
          <a:p>
            <a:pPr>
              <a:spcBef>
                <a:spcPts val="0"/>
              </a:spcBef>
            </a:pPr>
            <a:r>
              <a:rPr lang="en-US" dirty="0"/>
              <a:t>The resources on this slide are specifically beneficial for partnering with families. You may want to take a picture of this slide and refer to it later. </a:t>
            </a:r>
          </a:p>
          <a:p>
            <a:pPr>
              <a:spcBef>
                <a:spcPts val="0"/>
              </a:spcBef>
            </a:pPr>
            <a:endParaRPr lang="en-US" altLang="en-US" dirty="0"/>
          </a:p>
          <a:p>
            <a:pPr>
              <a:spcBef>
                <a:spcPts val="0"/>
              </a:spcBef>
            </a:pPr>
            <a:r>
              <a:rPr lang="en-US" altLang="en-US" b="1" dirty="0"/>
              <a:t>Optional: </a:t>
            </a:r>
          </a:p>
          <a:p>
            <a:pPr>
              <a:spcBef>
                <a:spcPts val="0"/>
              </a:spcBef>
            </a:pPr>
            <a:r>
              <a:rPr lang="en-US" altLang="en-US" dirty="0"/>
              <a:t>Create a gallery table and have examples of documents there.</a:t>
            </a:r>
          </a:p>
          <a:p>
            <a:pPr>
              <a:spcBef>
                <a:spcPts val="0"/>
              </a:spcBef>
            </a:pPr>
            <a:endParaRPr lang="en-US" altLang="en-US" dirty="0"/>
          </a:p>
          <a:p>
            <a:pPr>
              <a:spcBef>
                <a:spcPts val="0"/>
              </a:spcBef>
            </a:pPr>
            <a:r>
              <a:rPr lang="en-US" altLang="en-US" b="1" dirty="0"/>
              <a:t>Extra Notes: </a:t>
            </a:r>
          </a:p>
          <a:p>
            <a:pPr>
              <a:spcBef>
                <a:spcPts val="0"/>
              </a:spcBef>
            </a:pPr>
            <a:r>
              <a:rPr lang="en-US" altLang="en-US" dirty="0"/>
              <a:t>The resources are hyperlinked. If Wi-Fi access is available, display the resources and do a walkthrough.</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44</a:t>
            </a:fld>
            <a:endParaRPr lang="en-US" dirty="0"/>
          </a:p>
        </p:txBody>
      </p:sp>
    </p:spTree>
    <p:extLst>
      <p:ext uri="{BB962C8B-B14F-4D97-AF65-F5344CB8AC3E}">
        <p14:creationId xmlns:p14="http://schemas.microsoft.com/office/powerpoint/2010/main" val="23632402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lnSpc>
                <a:spcPct val="110000"/>
              </a:lnSpc>
              <a:spcBef>
                <a:spcPts val="0"/>
              </a:spcBef>
            </a:pPr>
            <a:r>
              <a:rPr lang="en-US" b="1" dirty="0"/>
              <a:t>Background Information:</a:t>
            </a:r>
          </a:p>
          <a:p>
            <a:pPr>
              <a:lnSpc>
                <a:spcPct val="110000"/>
              </a:lnSpc>
              <a:spcBef>
                <a:spcPts val="0"/>
              </a:spcBef>
            </a:pPr>
            <a:r>
              <a:rPr lang="en-US" b="0" dirty="0"/>
              <a:t>The image on the slide is hyperlinked.</a:t>
            </a:r>
          </a:p>
          <a:p>
            <a:pPr>
              <a:lnSpc>
                <a:spcPct val="110000"/>
              </a:lnSpc>
              <a:spcBef>
                <a:spcPts val="0"/>
              </a:spcBef>
            </a:pPr>
            <a:endParaRPr lang="en-US" b="1" dirty="0"/>
          </a:p>
          <a:p>
            <a:pPr>
              <a:lnSpc>
                <a:spcPct val="110000"/>
              </a:lnSpc>
              <a:spcBef>
                <a:spcPts val="0"/>
              </a:spcBef>
            </a:pPr>
            <a:r>
              <a:rPr lang="en-US" b="1" dirty="0"/>
              <a:t>Presenter Remarks:</a:t>
            </a:r>
          </a:p>
          <a:p>
            <a:pPr>
              <a:lnSpc>
                <a:spcPct val="110000"/>
              </a:lnSpc>
              <a:spcBef>
                <a:spcPts val="0"/>
              </a:spcBef>
            </a:pPr>
            <a:r>
              <a:rPr lang="en-US" dirty="0"/>
              <a:t>Let’s take a moment</a:t>
            </a:r>
            <a:r>
              <a:rPr lang="en-US" baseline="0" dirty="0"/>
              <a:t> and look at </a:t>
            </a:r>
            <a:r>
              <a:rPr lang="en-US" sz="1200" dirty="0"/>
              <a:t>Handout 7: All About Young Children </a:t>
            </a:r>
            <a:r>
              <a:rPr lang="en-US" baseline="0" dirty="0"/>
              <a:t>in more depth. The information on this handout was excerpted from the </a:t>
            </a:r>
            <a:r>
              <a:rPr lang="en-US" dirty="0"/>
              <a:t>The All About Young Children Web site. This Web site is full of tips and suggestions to support families as children are developing self-regulation (https://allaboutyoungchildren.org/english/48-months-to-60-months/).</a:t>
            </a:r>
          </a:p>
          <a:p>
            <a:pPr>
              <a:lnSpc>
                <a:spcPct val="110000"/>
              </a:lnSpc>
              <a:spcBef>
                <a:spcPts val="0"/>
              </a:spcBef>
            </a:pPr>
            <a:endParaRPr lang="en-US" dirty="0"/>
          </a:p>
          <a:p>
            <a:pPr>
              <a:lnSpc>
                <a:spcPct val="110000"/>
              </a:lnSpc>
              <a:spcBef>
                <a:spcPts val="0"/>
              </a:spcBef>
            </a:pPr>
            <a:r>
              <a:rPr lang="en-US" dirty="0"/>
              <a:t>The All About Young Children Web site resources are available in multiple </a:t>
            </a:r>
            <a:r>
              <a:rPr lang="en-US" baseline="0" dirty="0"/>
              <a:t>languages for families and teachers. </a:t>
            </a:r>
          </a:p>
          <a:p>
            <a:pPr>
              <a:lnSpc>
                <a:spcPct val="110000"/>
              </a:lnSpc>
              <a:spcBef>
                <a:spcPts val="0"/>
              </a:spcBef>
            </a:pPr>
            <a:endParaRPr lang="en-US" baseline="0" dirty="0"/>
          </a:p>
          <a:p>
            <a:pPr>
              <a:lnSpc>
                <a:spcPct val="110000"/>
              </a:lnSpc>
              <a:spcBef>
                <a:spcPts val="0"/>
              </a:spcBef>
            </a:pPr>
            <a:r>
              <a:rPr lang="en-US" b="1" baseline="0" dirty="0"/>
              <a:t>Optional</a:t>
            </a:r>
            <a:r>
              <a:rPr lang="en-US" baseline="0" dirty="0"/>
              <a:t>: </a:t>
            </a:r>
          </a:p>
          <a:p>
            <a:pPr>
              <a:lnSpc>
                <a:spcPct val="110000"/>
              </a:lnSpc>
              <a:spcBef>
                <a:spcPts val="0"/>
              </a:spcBef>
            </a:pPr>
            <a:r>
              <a:rPr lang="en-US" baseline="0" dirty="0"/>
              <a:t>Play the social-emotional development video from the All About Young Children Web site. It focuses on children practicing, and parents discussing, </a:t>
            </a:r>
            <a:r>
              <a:rPr lang="en-US" dirty="0"/>
              <a:t>self-regulation.</a:t>
            </a:r>
            <a:r>
              <a:rPr lang="en-US" baseline="0" dirty="0"/>
              <a:t> Following the video, have</a:t>
            </a:r>
            <a:r>
              <a:rPr lang="en-US" dirty="0"/>
              <a:t> table groups discuss </a:t>
            </a:r>
            <a:r>
              <a:rPr lang="en-US" baseline="0" dirty="0"/>
              <a:t>the following questions: </a:t>
            </a:r>
            <a:endParaRPr lang="en-US" dirty="0"/>
          </a:p>
          <a:p>
            <a:pPr marL="171450" indent="-171450">
              <a:lnSpc>
                <a:spcPct val="110000"/>
              </a:lnSpc>
              <a:spcBef>
                <a:spcPts val="0"/>
              </a:spcBef>
              <a:buFont typeface="Arial" panose="020B0604020202020204" pitchFamily="34" charset="0"/>
              <a:buChar char="•"/>
            </a:pPr>
            <a:r>
              <a:rPr lang="en-US" baseline="0" dirty="0"/>
              <a:t>How might you further develop the reflective discussion from the video and invite family members to partner in building community in the TK classroom? </a:t>
            </a:r>
          </a:p>
          <a:p>
            <a:pPr marL="171450" indent="-171450">
              <a:lnSpc>
                <a:spcPct val="110000"/>
              </a:lnSpc>
              <a:spcBef>
                <a:spcPts val="0"/>
              </a:spcBef>
              <a:buFont typeface="Arial" panose="020B0604020202020204" pitchFamily="34" charset="0"/>
              <a:buChar char="•"/>
            </a:pPr>
            <a:r>
              <a:rPr lang="en-US" baseline="0" dirty="0"/>
              <a:t>How might you replicate this in your classroom?</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45</a:t>
            </a:fld>
            <a:endParaRPr lang="en-US"/>
          </a:p>
        </p:txBody>
      </p:sp>
    </p:spTree>
    <p:extLst>
      <p:ext uri="{BB962C8B-B14F-4D97-AF65-F5344CB8AC3E}">
        <p14:creationId xmlns:p14="http://schemas.microsoft.com/office/powerpoint/2010/main" val="3157820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spcBef>
                <a:spcPts val="0"/>
              </a:spcBef>
              <a:spcAft>
                <a:spcPts val="0"/>
              </a:spcAft>
              <a:buClrTx/>
              <a:buSzTx/>
              <a:buFontTx/>
              <a:buNone/>
              <a:tabLst/>
              <a:defRPr/>
            </a:pPr>
            <a:r>
              <a:rPr lang="en-US" b="1" dirty="0"/>
              <a:t>Presenter Remarks:</a:t>
            </a:r>
          </a:p>
          <a:p>
            <a:pPr>
              <a:spcBef>
                <a:spcPts val="0"/>
              </a:spcBef>
              <a:spcAft>
                <a:spcPts val="0"/>
              </a:spcAft>
            </a:pPr>
            <a:r>
              <a:rPr lang="en-US" b="0" dirty="0">
                <a:effectLst/>
              </a:rPr>
              <a:t>Find Handout 8: Interactions and Strategies to Support Responsible Conduct. Read through the interactions and strategies with a partner and make note of any ideas you have gathered from your experiences today. Y</a:t>
            </a:r>
            <a:r>
              <a:rPr lang="en-US" dirty="0"/>
              <a:t>ou may wish to underline</a:t>
            </a:r>
            <a:r>
              <a:rPr lang="en-US" baseline="0" dirty="0"/>
              <a:t> strategies we have talked about, circle ideas you want to try,</a:t>
            </a:r>
            <a:r>
              <a:rPr lang="en-US" dirty="0"/>
              <a:t> </a:t>
            </a:r>
            <a:r>
              <a:rPr lang="en-US" baseline="0" dirty="0"/>
              <a:t>or jot down all your notes in the extra column.</a:t>
            </a:r>
          </a:p>
          <a:p>
            <a:pPr>
              <a:spcBef>
                <a:spcPts val="0"/>
              </a:spcBef>
              <a:spcAft>
                <a:spcPts val="0"/>
              </a:spcAft>
            </a:pPr>
            <a:endParaRPr lang="en-US" baseline="0" dirty="0"/>
          </a:p>
          <a:p>
            <a:pPr marL="0" marR="0" indent="0" algn="l" defTabSz="457200" rtl="0" eaLnBrk="1" fontAlgn="auto" latinLnBrk="0" hangingPunct="1">
              <a:spcBef>
                <a:spcPts val="0"/>
              </a:spcBef>
              <a:spcAft>
                <a:spcPts val="0"/>
              </a:spcAft>
              <a:buClrTx/>
              <a:buSzTx/>
              <a:buFontTx/>
              <a:buNone/>
              <a:tabLst/>
              <a:defRPr/>
            </a:pPr>
            <a:r>
              <a:rPr lang="en-US" b="1" dirty="0"/>
              <a:t>Extra Notes:</a:t>
            </a:r>
          </a:p>
          <a:p>
            <a:pPr marL="0" marR="0" indent="0" algn="l" defTabSz="457200" rtl="0" eaLnBrk="1" fontAlgn="auto" latinLnBrk="0" hangingPunct="1">
              <a:spcBef>
                <a:spcPts val="0"/>
              </a:spcBef>
              <a:spcAft>
                <a:spcPts val="0"/>
              </a:spcAft>
              <a:buClrTx/>
              <a:buSzTx/>
              <a:buFontTx/>
              <a:buNone/>
              <a:tabLst/>
              <a:defRPr/>
            </a:pPr>
            <a:r>
              <a:rPr lang="en-US" b="0" dirty="0"/>
              <a:t>Refer participants to the tabletop material titled “Self-Regulation Strategies from the Social-Emotional Development Domain” to emphasize connections to Volume 1 of the Preschool Curriculum Framework.</a:t>
            </a:r>
          </a:p>
        </p:txBody>
      </p:sp>
      <p:sp>
        <p:nvSpPr>
          <p:cNvPr id="4" name="Slide Number Placeholder 3"/>
          <p:cNvSpPr>
            <a:spLocks noGrp="1"/>
          </p:cNvSpPr>
          <p:nvPr>
            <p:ph type="sldNum" sz="quarter" idx="10"/>
          </p:nvPr>
        </p:nvSpPr>
        <p:spPr/>
        <p:txBody>
          <a:bodyPr/>
          <a:lstStyle/>
          <a:p>
            <a:fld id="{F76CAE68-6BBD-164B-BE97-97E5EA682EC6}" type="slidenum">
              <a:rPr lang="en-US" smtClean="0"/>
              <a:t>46</a:t>
            </a:fld>
            <a:endParaRPr lang="en-US"/>
          </a:p>
        </p:txBody>
      </p:sp>
    </p:spTree>
    <p:extLst>
      <p:ext uri="{BB962C8B-B14F-4D97-AF65-F5344CB8AC3E}">
        <p14:creationId xmlns:p14="http://schemas.microsoft.com/office/powerpoint/2010/main" val="9577257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487091"/>
          </a:xfrm>
        </p:spPr>
        <p:txBody>
          <a:bodyPr>
            <a:noAutofit/>
          </a:bodyPr>
          <a:lstStyle/>
          <a:p>
            <a:pPr>
              <a:spcBef>
                <a:spcPts val="0"/>
              </a:spcBef>
              <a:spcAft>
                <a:spcPts val="0"/>
              </a:spcAft>
            </a:pPr>
            <a:r>
              <a:rPr lang="en-US" b="1" dirty="0"/>
              <a:t>Presenter Remarks:</a:t>
            </a:r>
          </a:p>
          <a:p>
            <a:pPr>
              <a:spcBef>
                <a:spcPts val="0"/>
              </a:spcBef>
              <a:spcAft>
                <a:spcPts val="0"/>
              </a:spcAft>
            </a:pPr>
            <a:r>
              <a:rPr lang="en-US" dirty="0"/>
              <a:t>Think about your daily routine.</a:t>
            </a:r>
            <a:r>
              <a:rPr lang="en-US" baseline="0" dirty="0"/>
              <a:t> H</a:t>
            </a:r>
            <a:r>
              <a:rPr lang="en-US" dirty="0"/>
              <a:t>ow can you apply one of the strategies from Handout 8: Interactions and Strategies to Support Responsible Conduct to your daily routine?</a:t>
            </a:r>
          </a:p>
          <a:p>
            <a:pPr>
              <a:spcBef>
                <a:spcPts val="0"/>
              </a:spcBef>
              <a:spcAft>
                <a:spcPts val="0"/>
              </a:spcAft>
            </a:pPr>
            <a:endParaRPr lang="en-US" dirty="0"/>
          </a:p>
          <a:p>
            <a:pPr>
              <a:spcBef>
                <a:spcPts val="0"/>
              </a:spcBef>
              <a:spcAft>
                <a:spcPts val="0"/>
              </a:spcAft>
            </a:pPr>
            <a:r>
              <a:rPr lang="en-US" dirty="0"/>
              <a:t>Jot down at least two of your ideas on Handout 9: Swap Meet.  </a:t>
            </a:r>
          </a:p>
          <a:p>
            <a:pPr>
              <a:spcBef>
                <a:spcPts val="0"/>
              </a:spcBef>
              <a:spcAft>
                <a:spcPts val="0"/>
              </a:spcAft>
            </a:pPr>
            <a:endParaRPr lang="en-US" dirty="0"/>
          </a:p>
          <a:p>
            <a:pPr>
              <a:spcBef>
                <a:spcPts val="0"/>
              </a:spcBef>
              <a:spcAft>
                <a:spcPts val="0"/>
              </a:spcAft>
            </a:pPr>
            <a:r>
              <a:rPr lang="en-US" dirty="0"/>
              <a:t>Now stand up and swap ideas with three people you haven’t talked with yet today.</a:t>
            </a:r>
          </a:p>
          <a:p>
            <a:pPr marL="0" marR="0" lvl="1" algn="l" defTabSz="457200" rtl="0" eaLnBrk="1" fontAlgn="auto" latinLnBrk="0" hangingPunct="1">
              <a:spcBef>
                <a:spcPts val="0"/>
              </a:spcBef>
              <a:spcAft>
                <a:spcPts val="0"/>
              </a:spcAft>
              <a:buClrTx/>
              <a:buSzTx/>
              <a:buFontTx/>
              <a:buNone/>
              <a:tabLst/>
              <a:defRPr/>
            </a:pPr>
            <a:endParaRPr lang="en-US" dirty="0"/>
          </a:p>
          <a:p>
            <a:pPr marL="0" marR="0" lvl="1" algn="l" defTabSz="457200" rtl="0" eaLnBrk="1" fontAlgn="auto" latinLnBrk="0" hangingPunct="1">
              <a:spcBef>
                <a:spcPts val="0"/>
              </a:spcBef>
              <a:spcAft>
                <a:spcPts val="0"/>
              </a:spcAft>
              <a:buClrTx/>
              <a:buSzTx/>
              <a:buFontTx/>
              <a:buNone/>
              <a:tabLst/>
              <a:defRPr/>
            </a:pPr>
            <a:r>
              <a:rPr lang="en-US" b="1" kern="1200" dirty="0"/>
              <a:t>Extra Notes:</a:t>
            </a:r>
          </a:p>
          <a:p>
            <a:pPr marL="0" marR="0" lvl="1" algn="l" defTabSz="457200" rtl="0" eaLnBrk="1" fontAlgn="auto" latinLnBrk="0" hangingPunct="1">
              <a:spcBef>
                <a:spcPts val="0"/>
              </a:spcBef>
              <a:spcAft>
                <a:spcPts val="0"/>
              </a:spcAft>
              <a:buClrTx/>
              <a:buSzTx/>
              <a:buFontTx/>
              <a:buNone/>
              <a:tabLst/>
              <a:defRPr/>
            </a:pPr>
            <a:r>
              <a:rPr lang="en-US" b="0" dirty="0">
                <a:effectLst/>
              </a:rPr>
              <a:t>The following strategies were addressed on Handout 8: Interactions and Strategies to Support Responsible Conduct</a:t>
            </a:r>
            <a:r>
              <a:rPr lang="en-US" b="0" kern="1200" dirty="0">
                <a:effectLst/>
              </a:rPr>
              <a:t>:</a:t>
            </a:r>
            <a:endParaRPr lang="en-US" b="1" kern="1200" dirty="0"/>
          </a:p>
          <a:p>
            <a:pPr marL="171450" indent="-171450">
              <a:spcBef>
                <a:spcPts val="0"/>
              </a:spcBef>
              <a:spcAft>
                <a:spcPts val="0"/>
              </a:spcAft>
              <a:buFont typeface="Arial" panose="020B0604020202020204" pitchFamily="34" charset="0"/>
              <a:buChar char="•"/>
            </a:pPr>
            <a:r>
              <a:rPr lang="en-US" b="1" kern="1200" dirty="0">
                <a:effectLst/>
                <a:latin typeface="Arial" pitchFamily="34" charset="0"/>
                <a:ea typeface="ＭＳ Ｐゴシック" pitchFamily="34" charset="-128"/>
                <a:cs typeface="Arial" pitchFamily="34" charset="0"/>
              </a:rPr>
              <a:t>“Set the tone for responsible conduct by creating a high-quality learning environment and thoughtfully scheduled daily routine. </a:t>
            </a:r>
            <a:r>
              <a:rPr lang="en-US" kern="1200" dirty="0">
                <a:effectLst/>
                <a:latin typeface="Arial" pitchFamily="34" charset="0"/>
                <a:cs typeface="Arial" pitchFamily="34" charset="0"/>
              </a:rPr>
              <a:t>Make the space aesthetically pleasing and designate learning areas to guide children’s constructive, self-initiated play. Choose developmentally appropriate materials organized for exploration to ensure successful learning experiences for all children. Plan a predictable daily routine that promotes self-regulation, limits transitions, and offers a balance of active and quiet activities, individual and group experiences” (PCF, Vol. 3, p. 76).</a:t>
            </a:r>
            <a:endParaRPr lang="en-US" b="0" kern="1200" dirty="0">
              <a:effectLst/>
              <a:latin typeface="Arial" pitchFamily="34" charset="0"/>
              <a:ea typeface="ＭＳ Ｐゴシック" pitchFamily="-102" charset="-128"/>
              <a:cs typeface="Arial" pitchFamily="34" charset="0"/>
            </a:endParaRPr>
          </a:p>
          <a:p>
            <a:pPr marL="171450" indent="-171450">
              <a:spcBef>
                <a:spcPts val="0"/>
              </a:spcBef>
              <a:spcAft>
                <a:spcPts val="0"/>
              </a:spcAft>
              <a:buFont typeface="Arial" panose="020B0604020202020204" pitchFamily="34" charset="0"/>
              <a:buChar char="•"/>
            </a:pPr>
            <a:r>
              <a:rPr lang="en-US" b="1" kern="1200" dirty="0">
                <a:effectLst/>
                <a:latin typeface="Arial" pitchFamily="34" charset="0"/>
                <a:ea typeface="ＭＳ Ｐゴシック" pitchFamily="34" charset="-128"/>
                <a:cs typeface="Arial" pitchFamily="34" charset="0"/>
              </a:rPr>
              <a:t>“Help children remember and meet community generated rules and expectations by providing both visual and auditory cues and prompts. </a:t>
            </a:r>
            <a:r>
              <a:rPr lang="en-US" kern="1200" dirty="0">
                <a:effectLst/>
                <a:latin typeface="Arial" pitchFamily="34" charset="0"/>
                <a:ea typeface="ＭＳ Ｐゴシック" pitchFamily="34" charset="-128"/>
                <a:cs typeface="Arial" pitchFamily="34" charset="0"/>
              </a:rPr>
              <a:t>Display posters with pictures illustrating steps for positive action throughout the environment (“Gentle hands, Emilia. See [pointing to the rule poster], our rule is ‘be gentle’”). Use picture cards in different contexts with children to help them recall and apply appropriate social norms (“Look. Wait.” [Child looks and points at a picture of child waiting for a turn.] “Yes, it’s time to wait. It will be your turn to wash hands next”). Coach children and provide prompts to prepare them for success (“I can tell you are excited for our walk to the park. Remember, we hold hands together on our walk. Ask Liam, ‘Can I hold your hand?’”). When commenting on appropriate behavior, link the behavior to the rule or expectation (“Wow, you handed her the block so carefully. Way to use gentle hands!”). For more information about resources for teachers of children with disabilities or other special needs, see appendix D of the California </a:t>
            </a:r>
            <a:r>
              <a:rPr lang="en-US" i="1" kern="1200" dirty="0">
                <a:effectLst/>
                <a:latin typeface="Arial" pitchFamily="34" charset="0"/>
                <a:ea typeface="ＭＳ Ｐゴシック" pitchFamily="34" charset="-128"/>
                <a:cs typeface="Arial" pitchFamily="34" charset="0"/>
              </a:rPr>
              <a:t>Preschool Curriculum Framework, Volume 1. </a:t>
            </a:r>
            <a:r>
              <a:rPr lang="en-US" kern="1200" dirty="0">
                <a:effectLst/>
                <a:latin typeface="Arial" pitchFamily="34" charset="0"/>
                <a:ea typeface="ＭＳ Ｐゴシック" pitchFamily="34" charset="-128"/>
                <a:cs typeface="Arial" pitchFamily="34" charset="0"/>
              </a:rPr>
              <a:t>For more information about strategies to support children who are English learners, see chapter 5 of the </a:t>
            </a:r>
            <a:r>
              <a:rPr lang="en-US" i="1" kern="1200" dirty="0">
                <a:effectLst/>
                <a:latin typeface="Arial" pitchFamily="34" charset="0"/>
                <a:ea typeface="ＭＳ Ｐゴシック" pitchFamily="34" charset="-128"/>
                <a:cs typeface="Arial" pitchFamily="34" charset="0"/>
              </a:rPr>
              <a:t>California Preschool Curriculum Framework, Volume 1” </a:t>
            </a:r>
            <a:r>
              <a:rPr lang="en-US" kern="1200" dirty="0">
                <a:effectLst/>
                <a:latin typeface="Arial" pitchFamily="34" charset="0"/>
                <a:ea typeface="ＭＳ Ｐゴシック" pitchFamily="34" charset="-128"/>
                <a:cs typeface="Arial" pitchFamily="34" charset="0"/>
              </a:rPr>
              <a:t>(PCF, Vol. 3, p. 76).</a:t>
            </a:r>
            <a:endParaRPr lang="en-US" b="0" kern="1200" dirty="0">
              <a:effectLst/>
              <a:latin typeface="Arial" pitchFamily="34" charset="0"/>
              <a:ea typeface="ＭＳ Ｐゴシック" pitchFamily="34" charset="-128"/>
              <a:cs typeface="Arial" pitchFamily="34" charset="0"/>
            </a:endParaRPr>
          </a:p>
          <a:p>
            <a:pPr marL="171450" indent="-171450">
              <a:spcBef>
                <a:spcPts val="0"/>
              </a:spcBef>
              <a:spcAft>
                <a:spcPts val="0"/>
              </a:spcAft>
              <a:buFont typeface="Arial" panose="020B0604020202020204" pitchFamily="34" charset="0"/>
              <a:buChar char="•"/>
            </a:pPr>
            <a:r>
              <a:rPr lang="en-US" b="1" kern="1200" dirty="0">
                <a:effectLst/>
                <a:latin typeface="Arial" pitchFamily="34" charset="0"/>
                <a:ea typeface="ＭＳ Ｐゴシック" pitchFamily="34" charset="-128"/>
                <a:cs typeface="Arial" pitchFamily="34" charset="0"/>
              </a:rPr>
              <a:t>“Utilize books to build on the children’s ability to empathize and extend care to others. </a:t>
            </a:r>
            <a:r>
              <a:rPr lang="en-US" kern="1200" dirty="0">
                <a:effectLst/>
              </a:rPr>
              <a:t>Stories can promote positive values such as cooperation, generosity, kindness, compassion, and interdependence. Read stories and engage children in conversation about the content. Help them extend ideals described in text and illustrations into their own lives and social experiences” (PCF, Vol. 3, p. 77).</a:t>
            </a:r>
            <a:endParaRPr lang="en-US" dirty="0">
              <a:ea typeface="Times New Roman" pitchFamily="-102" charset="0"/>
            </a:endParaRPr>
          </a:p>
        </p:txBody>
      </p:sp>
      <p:sp>
        <p:nvSpPr>
          <p:cNvPr id="4" name="Slide Number Placeholder 3"/>
          <p:cNvSpPr>
            <a:spLocks noGrp="1"/>
          </p:cNvSpPr>
          <p:nvPr>
            <p:ph type="sldNum" sz="quarter" idx="10"/>
          </p:nvPr>
        </p:nvSpPr>
        <p:spPr/>
        <p:txBody>
          <a:bodyPr/>
          <a:lstStyle/>
          <a:p>
            <a:fld id="{096A1DEB-3031-F94F-92FD-7FFBA65F3CFE}" type="slidenum">
              <a:rPr lang="en-US" smtClean="0"/>
              <a:pPr/>
              <a:t>47</a:t>
            </a:fld>
            <a:endParaRPr lang="en-US"/>
          </a:p>
        </p:txBody>
      </p:sp>
    </p:spTree>
    <p:extLst>
      <p:ext uri="{BB962C8B-B14F-4D97-AF65-F5344CB8AC3E}">
        <p14:creationId xmlns:p14="http://schemas.microsoft.com/office/powerpoint/2010/main" val="14580788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xfrm>
            <a:off x="685800" y="4459287"/>
            <a:ext cx="5486400" cy="438426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a:spcBef>
                <a:spcPts val="0"/>
              </a:spcBef>
            </a:pPr>
            <a:r>
              <a:rPr lang="en-US" b="1" dirty="0"/>
              <a:t>Presenter Remarks:</a:t>
            </a:r>
          </a:p>
          <a:p>
            <a:pPr marL="0" marR="0" indent="0" algn="l" defTabSz="914400" rtl="0" eaLnBrk="0" fontAlgn="base" latinLnBrk="0" hangingPunct="0">
              <a:spcBef>
                <a:spcPts val="0"/>
              </a:spcBef>
              <a:spcAft>
                <a:spcPct val="0"/>
              </a:spcAft>
              <a:buClrTx/>
              <a:buSzTx/>
              <a:buFontTx/>
              <a:buNone/>
              <a:tabLst/>
              <a:defRPr/>
            </a:pPr>
            <a:r>
              <a:rPr lang="en-US" dirty="0">
                <a:latin typeface="Arial" charset="0"/>
                <a:cs typeface="Arial" charset="0"/>
              </a:rPr>
              <a:t>One </a:t>
            </a:r>
            <a:r>
              <a:rPr lang="en-US" baseline="0" dirty="0">
                <a:latin typeface="Arial" charset="0"/>
                <a:cs typeface="Arial" charset="0"/>
              </a:rPr>
              <a:t>resource that is used to support children’s development is the </a:t>
            </a:r>
            <a:r>
              <a:rPr lang="en-US" altLang="en-US" dirty="0">
                <a:solidFill>
                  <a:srgbClr val="000000"/>
                </a:solidFill>
                <a:ea typeface="Arial" panose="020B0604020202020204" pitchFamily="34" charset="0"/>
              </a:rPr>
              <a:t>Desired Results Developmental Profile—Kindergarten (2015): A Developmental Continuum for Kindergarten </a:t>
            </a:r>
            <a:r>
              <a:rPr lang="en-US" baseline="0" dirty="0"/>
              <a:t>(DRDP-K [2015])</a:t>
            </a:r>
            <a:r>
              <a:rPr lang="en-US" baseline="0" dirty="0">
                <a:latin typeface="Arial" charset="0"/>
                <a:cs typeface="Arial" charset="0"/>
              </a:rPr>
              <a:t>.  This is especially helpful for English Learners.</a:t>
            </a:r>
            <a:endParaRPr lang="en-US" dirty="0">
              <a:latin typeface="Arial" charset="0"/>
              <a:cs typeface="Arial" charset="0"/>
            </a:endParaRPr>
          </a:p>
          <a:p>
            <a:pPr>
              <a:spcBef>
                <a:spcPts val="0"/>
              </a:spcBef>
            </a:pPr>
            <a:endParaRPr lang="en-US" dirty="0"/>
          </a:p>
          <a:p>
            <a:pPr>
              <a:spcBef>
                <a:spcPts val="0"/>
              </a:spcBef>
            </a:pPr>
            <a:r>
              <a:rPr lang="en-US" dirty="0"/>
              <a:t>The </a:t>
            </a:r>
            <a:r>
              <a:rPr lang="en-US" baseline="0" dirty="0"/>
              <a:t>DRDP-K (2015) in</a:t>
            </a:r>
            <a:r>
              <a:rPr lang="en-US" dirty="0"/>
              <a:t>forms teachers’ understanding of the</a:t>
            </a:r>
            <a:r>
              <a:rPr lang="en-US" baseline="0" dirty="0"/>
              <a:t> d</a:t>
            </a:r>
            <a:r>
              <a:rPr lang="en-US" dirty="0"/>
              <a:t>evelopmental continuum. It can be</a:t>
            </a:r>
            <a:r>
              <a:rPr lang="en-US" baseline="0" dirty="0"/>
              <a:t> used with the Alignment Document to expand upon the developmental continuum.</a:t>
            </a:r>
            <a:endParaRPr lang="en-US" b="1" dirty="0"/>
          </a:p>
          <a:p>
            <a:pPr>
              <a:spcBef>
                <a:spcPts val="0"/>
              </a:spcBef>
            </a:pPr>
            <a:endParaRPr lang="en-US" dirty="0"/>
          </a:p>
          <a:p>
            <a:pPr>
              <a:spcBef>
                <a:spcPts val="0"/>
              </a:spcBef>
            </a:pPr>
            <a:r>
              <a:rPr lang="en-US" dirty="0"/>
              <a:t>One key feature of the </a:t>
            </a:r>
            <a:r>
              <a:rPr lang="en-US" baseline="0" dirty="0"/>
              <a:t>DRDP-K (2015)</a:t>
            </a:r>
            <a:r>
              <a:rPr lang="en-US" dirty="0"/>
              <a:t> to consider is that it is an observation-based assessment and not a test. It is used to support children’s learning. Observing and documenting children's progress provides teachers the information needed to differentiate instruction and experiences. It also provides information to individualize.</a:t>
            </a:r>
          </a:p>
          <a:p>
            <a:pPr>
              <a:spcBef>
                <a:spcPts val="0"/>
              </a:spcBef>
            </a:pPr>
            <a:endParaRPr lang="en-US" b="1" dirty="0"/>
          </a:p>
          <a:p>
            <a:pPr eaLnBrk="1" hangingPunct="1">
              <a:spcBef>
                <a:spcPts val="0"/>
              </a:spcBef>
            </a:pPr>
            <a:r>
              <a:rPr lang="en-US" dirty="0"/>
              <a:t>Observational tools are preferred over criterion-referenced tools because the information gathered by observation more accurately reflects what children are able to do.</a:t>
            </a:r>
          </a:p>
          <a:p>
            <a:pPr>
              <a:spcBef>
                <a:spcPts val="0"/>
              </a:spcBef>
              <a:buFontTx/>
              <a:buNone/>
            </a:pPr>
            <a:endParaRPr lang="en-US" dirty="0"/>
          </a:p>
          <a:p>
            <a:pPr>
              <a:spcBef>
                <a:spcPts val="0"/>
              </a:spcBef>
              <a:buFontTx/>
              <a:buNone/>
            </a:pPr>
            <a:r>
              <a:rPr lang="en-US" dirty="0"/>
              <a:t>Documentation provides concrete evidence of what children are able to do. With</a:t>
            </a:r>
            <a:r>
              <a:rPr lang="en-US" baseline="0" dirty="0"/>
              <a:t> this documentation, w</a:t>
            </a:r>
            <a:r>
              <a:rPr lang="en-US" dirty="0"/>
              <a:t>e are then able to better plan activities that will meet and appropriately challenge children's developmental needs.</a:t>
            </a:r>
          </a:p>
          <a:p>
            <a:pPr marL="228600" lvl="1">
              <a:spcBef>
                <a:spcPts val="0"/>
              </a:spcBef>
            </a:pPr>
            <a:endParaRPr lang="en-US" dirty="0"/>
          </a:p>
          <a:p>
            <a:pPr>
              <a:spcBef>
                <a:spcPts val="0"/>
              </a:spcBef>
            </a:pPr>
            <a:r>
              <a:rPr lang="en-US" dirty="0"/>
              <a:t>The DRDP-K (2015) also includes the following features:</a:t>
            </a:r>
          </a:p>
          <a:p>
            <a:pPr marL="171450" indent="-171450">
              <a:spcBef>
                <a:spcPts val="0"/>
              </a:spcBef>
              <a:buFont typeface="Arial" panose="020B0604020202020204" pitchFamily="34" charset="0"/>
              <a:buChar char="•"/>
            </a:pPr>
            <a:r>
              <a:rPr lang="en-US" dirty="0"/>
              <a:t>It is an individual child assessment that can be shared with families. </a:t>
            </a:r>
          </a:p>
          <a:p>
            <a:pPr marL="171450" indent="-171450">
              <a:spcBef>
                <a:spcPts val="0"/>
              </a:spcBef>
              <a:buFont typeface="Arial" panose="020B0604020202020204" pitchFamily="34" charset="0"/>
              <a:buChar char="•"/>
            </a:pPr>
            <a:r>
              <a:rPr lang="en-US" dirty="0"/>
              <a:t>It</a:t>
            </a:r>
            <a:r>
              <a:rPr lang="en-US" baseline="0" dirty="0"/>
              <a:t> is </a:t>
            </a:r>
            <a:r>
              <a:rPr lang="en-US" dirty="0"/>
              <a:t>aligned with the Preschool Learning Foundations. </a:t>
            </a:r>
          </a:p>
          <a:p>
            <a:pPr marL="171450" indent="-171450">
              <a:spcBef>
                <a:spcPts val="0"/>
              </a:spcBef>
              <a:buFont typeface="Arial" panose="020B0604020202020204" pitchFamily="34" charset="0"/>
              <a:buChar char="•"/>
            </a:pPr>
            <a:r>
              <a:rPr lang="en-US" dirty="0"/>
              <a:t>It</a:t>
            </a:r>
            <a:r>
              <a:rPr lang="en-US" baseline="0" dirty="0"/>
              <a:t> </a:t>
            </a:r>
            <a:r>
              <a:rPr lang="en-US" dirty="0"/>
              <a:t>opens up the opportunity for articulation between preschool and TK teachers. </a:t>
            </a:r>
          </a:p>
          <a:p>
            <a:pPr marL="628650" lvl="1" indent="-171450">
              <a:spcBef>
                <a:spcPts val="0"/>
              </a:spcBef>
              <a:buFontTx/>
              <a:buChar char="-"/>
            </a:pPr>
            <a:r>
              <a:rPr lang="en-US" dirty="0"/>
              <a:t>Sharing information as to where children are on the developmental continuum can better prepare the TK teacher to work with students.</a:t>
            </a:r>
          </a:p>
          <a:p>
            <a:pPr marL="628650" lvl="1" indent="-171450">
              <a:spcBef>
                <a:spcPts val="0"/>
              </a:spcBef>
              <a:buFontTx/>
              <a:buChar char="-"/>
            </a:pPr>
            <a:r>
              <a:rPr lang="en-US" dirty="0"/>
              <a:t>A teacher can include a request form for previous records as part of the TK registration to help support the relationship between preschool, family, and TK.</a:t>
            </a:r>
          </a:p>
          <a:p>
            <a:pPr>
              <a:spcBef>
                <a:spcPts val="0"/>
              </a:spcBef>
              <a:buFontTx/>
              <a:buChar char="•"/>
            </a:pPr>
            <a:endParaRPr lang="en-US" dirty="0"/>
          </a:p>
          <a:p>
            <a:pPr eaLnBrk="1" hangingPunct="1">
              <a:spcBef>
                <a:spcPts val="0"/>
              </a:spcBef>
            </a:pPr>
            <a:r>
              <a:rPr lang="en-US" dirty="0"/>
              <a:t>The DRDP-K (2015) has been developed with world renowned experts. It is based on research and knowledge of what is most important for predicting school success.</a:t>
            </a:r>
          </a:p>
          <a:p>
            <a:pPr eaLnBrk="1" hangingPunct="1">
              <a:spcBef>
                <a:spcPts val="0"/>
              </a:spcBef>
            </a:pPr>
            <a:endParaRPr lang="en-US" dirty="0"/>
          </a:p>
          <a:p>
            <a:pPr eaLnBrk="1" hangingPunct="1">
              <a:spcBef>
                <a:spcPts val="0"/>
              </a:spcBef>
            </a:pPr>
            <a:endParaRPr lang="en-US" dirty="0"/>
          </a:p>
        </p:txBody>
      </p:sp>
      <p:sp>
        <p:nvSpPr>
          <p:cNvPr id="665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2930D78D-AC3C-CB42-A1E4-90EC367EB041}" type="slidenum">
              <a:rPr lang="en-US">
                <a:solidFill>
                  <a:srgbClr val="000000"/>
                </a:solidFill>
                <a:latin typeface="Calibri" charset="0"/>
                <a:cs typeface="Arial" charset="0"/>
              </a:rPr>
              <a:pPr/>
              <a:t>48</a:t>
            </a:fld>
            <a:endParaRPr lang="en-US">
              <a:solidFill>
                <a:srgbClr val="000000"/>
              </a:solidFill>
              <a:latin typeface="Calibri" charset="0"/>
              <a:cs typeface="Arial" charset="0"/>
            </a:endParaRPr>
          </a:p>
        </p:txBody>
      </p:sp>
    </p:spTree>
    <p:extLst>
      <p:ext uri="{BB962C8B-B14F-4D97-AF65-F5344CB8AC3E}">
        <p14:creationId xmlns:p14="http://schemas.microsoft.com/office/powerpoint/2010/main" val="9442620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rPr>
              <a:t>Presenter Remarks:</a:t>
            </a:r>
          </a:p>
          <a:p>
            <a:pPr marL="0" marR="0" lvl="0" indent="0" algn="l" defTabSz="914400" rtl="0" eaLnBrk="0" fontAlgn="base" latinLnBrk="0" hangingPunct="0">
              <a:spcBef>
                <a:spcPts val="0"/>
              </a:spcBef>
              <a:spcAft>
                <a:spcPct val="0"/>
              </a:spcAft>
              <a:buClrTx/>
              <a:buSzTx/>
              <a:buFontTx/>
              <a:buNone/>
              <a:tabLst/>
              <a:defRPr/>
            </a:pPr>
            <a:r>
              <a:rPr lang="en-US" altLang="en-US" dirty="0">
                <a:latin typeface="Arial" panose="020B0604020202020204" pitchFamily="34" charset="0"/>
              </a:rPr>
              <a:t>Find </a:t>
            </a:r>
            <a:r>
              <a:rPr lang="en-US" sz="1200" kern="1200" dirty="0">
                <a:solidFill>
                  <a:schemeClr val="tx1"/>
                </a:solidFill>
                <a:effectLst/>
                <a:latin typeface="Arial" charset="0"/>
                <a:ea typeface="ＭＳ Ｐゴシック" panose="020B0600070205080204" pitchFamily="34" charset="-128"/>
                <a:cs typeface="MS Pゴシック" charset="0"/>
              </a:rPr>
              <a:t>Handout 10: Conflict Negotiation </a:t>
            </a:r>
            <a:r>
              <a:rPr lang="en-US" sz="1200" kern="1200" baseline="0" dirty="0">
                <a:solidFill>
                  <a:schemeClr val="tx1"/>
                </a:solidFill>
                <a:effectLst/>
                <a:latin typeface="Arial" charset="0"/>
                <a:ea typeface="ＭＳ Ｐゴシック" panose="020B0600070205080204" pitchFamily="34" charset="-128"/>
                <a:cs typeface="MS Pゴシック" charset="0"/>
              </a:rPr>
              <a:t>and read through the DRDP-K (2015) measure with an elbow partner.</a:t>
            </a:r>
          </a:p>
          <a:p>
            <a:pPr marL="0" marR="0" lvl="0" indent="0" algn="l" defTabSz="914400" rtl="0" eaLnBrk="0" fontAlgn="base" latinLnBrk="0" hangingPunct="0">
              <a:spcBef>
                <a:spcPts val="0"/>
              </a:spcBef>
              <a:spcAft>
                <a:spcPct val="0"/>
              </a:spcAft>
              <a:buClrTx/>
              <a:buSzTx/>
              <a:buFont typeface="Arial" panose="020B0604020202020204" pitchFamily="34" charset="0"/>
              <a:buNone/>
              <a:tabLst/>
              <a:defRPr/>
            </a:pPr>
            <a:endParaRPr lang="en-US" altLang="en-US" dirty="0">
              <a:latin typeface="Arial" panose="020B0604020202020204" pitchFamily="34" charset="0"/>
            </a:endParaRPr>
          </a:p>
          <a:p>
            <a:pPr marL="0" marR="0" lvl="0" indent="0" algn="l" defTabSz="914400" rtl="0" eaLnBrk="0" fontAlgn="base" latinLnBrk="0" hangingPunct="0">
              <a:spcBef>
                <a:spcPts val="0"/>
              </a:spcBef>
              <a:spcAft>
                <a:spcPct val="0"/>
              </a:spcAft>
              <a:buClrTx/>
              <a:buSzTx/>
              <a:buFont typeface="Arial" panose="020B0604020202020204" pitchFamily="34" charset="0"/>
              <a:buNone/>
              <a:tabLst/>
              <a:defRPr/>
            </a:pPr>
            <a:r>
              <a:rPr lang="en-US" altLang="en-US" dirty="0">
                <a:latin typeface="Arial" panose="020B0604020202020204" pitchFamily="34" charset="0"/>
              </a:rPr>
              <a:t>How does this measure relate to the foundations we have discussed today? </a:t>
            </a:r>
          </a:p>
          <a:p>
            <a:pPr marL="0" marR="0" lvl="0" indent="0" algn="l" defTabSz="914400" rtl="0" eaLnBrk="0" fontAlgn="base" latinLnBrk="0" hangingPunct="0">
              <a:spcBef>
                <a:spcPts val="0"/>
              </a:spcBef>
              <a:spcAft>
                <a:spcPct val="0"/>
              </a:spcAft>
              <a:buClrTx/>
              <a:buSzTx/>
              <a:buFont typeface="Arial" panose="020B0604020202020204" pitchFamily="34" charset="0"/>
              <a:buNone/>
              <a:tabLst/>
              <a:defRPr/>
            </a:pPr>
            <a:endParaRPr lang="en-US" altLang="en-US" dirty="0">
              <a:latin typeface="Arial" panose="020B0604020202020204" pitchFamily="34" charset="0"/>
            </a:endParaRPr>
          </a:p>
          <a:p>
            <a:pPr marL="0" marR="0" lvl="0" indent="0" algn="l" defTabSz="914400" rtl="0" eaLnBrk="0" fontAlgn="base" latinLnBrk="0" hangingPunct="0">
              <a:spcBef>
                <a:spcPts val="0"/>
              </a:spcBef>
              <a:spcAft>
                <a:spcPct val="0"/>
              </a:spcAft>
              <a:buClrTx/>
              <a:buSzTx/>
              <a:buFont typeface="Arial" panose="020B0604020202020204" pitchFamily="34" charset="0"/>
              <a:buNone/>
              <a:tabLst/>
              <a:defRPr/>
            </a:pPr>
            <a:r>
              <a:rPr lang="en-US" altLang="en-US" dirty="0">
                <a:latin typeface="Arial" panose="020B0604020202020204" pitchFamily="34" charset="0"/>
              </a:rPr>
              <a:t>How could you use this information to scaffold one of the interactions and strategies we just discussed? </a:t>
            </a:r>
          </a:p>
          <a:p>
            <a:pPr>
              <a:spcBef>
                <a:spcPts val="0"/>
              </a:spcBef>
            </a:pPr>
            <a:endParaRPr lang="en-US" altLang="en-US" dirty="0">
              <a:latin typeface="Arial" panose="020B0604020202020204" pitchFamily="34" charset="0"/>
            </a:endParaRPr>
          </a:p>
          <a:p>
            <a:pPr>
              <a:spcBef>
                <a:spcPts val="0"/>
              </a:spcBef>
            </a:pPr>
            <a:r>
              <a:rPr lang="en-US" altLang="en-US" dirty="0">
                <a:latin typeface="Arial" panose="020B0604020202020204" pitchFamily="34" charset="0"/>
              </a:rPr>
              <a:t>How else might you use this information in planning for your classroom?</a:t>
            </a:r>
          </a:p>
        </p:txBody>
      </p:sp>
      <p:sp>
        <p:nvSpPr>
          <p:cNvPr id="921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2C887C0-CA5A-0646-AAEC-D1387B423959}" type="slidenum">
              <a:rPr lang="en-US" sz="1200"/>
              <a:pPr/>
              <a:t>49</a:t>
            </a:fld>
            <a:endParaRPr lang="en-US" sz="1200"/>
          </a:p>
        </p:txBody>
      </p:sp>
    </p:spTree>
    <p:extLst>
      <p:ext uri="{BB962C8B-B14F-4D97-AF65-F5344CB8AC3E}">
        <p14:creationId xmlns:p14="http://schemas.microsoft.com/office/powerpoint/2010/main" val="2938313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spcBef>
                <a:spcPct val="0"/>
              </a:spcBef>
              <a:spcAft>
                <a:spcPts val="0"/>
              </a:spcAft>
              <a:defRPr/>
            </a:pPr>
            <a:r>
              <a:rPr lang="en-US" b="1" dirty="0">
                <a:latin typeface="Arial" charset="0"/>
                <a:ea typeface="Arial" charset="0"/>
                <a:cs typeface="Arial" charset="0"/>
              </a:rPr>
              <a:t>Presenter Remarks:</a:t>
            </a: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The TK Implementation Guide is a resource that focuses on the essential components for school district administrators and teachers to consider for TK programs. The TK Implementation Guide, published by the California Department of Education, is a resource to support implementation of comprehensive TK programs. </a:t>
            </a:r>
          </a:p>
          <a:p>
            <a:pPr marL="0" marR="0" lvl="0" indent="0" algn="l" defTabSz="457200" rtl="0" eaLnBrk="1" fontAlgn="auto" latinLnBrk="0" hangingPunct="1">
              <a:spcBef>
                <a:spcPct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endParaRP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This publication provides resources and guidance in the areas of program design, curriculum, instruction, assessment, and family/community partnerships.</a:t>
            </a:r>
          </a:p>
        </p:txBody>
      </p:sp>
      <p:sp>
        <p:nvSpPr>
          <p:cNvPr id="4" name="Slide Number Placeholder 3"/>
          <p:cNvSpPr>
            <a:spLocks noGrp="1"/>
          </p:cNvSpPr>
          <p:nvPr>
            <p:ph type="sldNum" sz="quarter" idx="10"/>
          </p:nvPr>
        </p:nvSpPr>
        <p:spPr/>
        <p:txBody>
          <a:bodyPr/>
          <a:lstStyle/>
          <a:p>
            <a:fld id="{C97BDEB4-3C8D-4D4E-BA50-91D785A10A5F}" type="slidenum">
              <a:rPr lang="en-US" smtClean="0"/>
              <a:t>5</a:t>
            </a:fld>
            <a:endParaRPr lang="en-US"/>
          </a:p>
        </p:txBody>
      </p:sp>
    </p:spTree>
    <p:extLst>
      <p:ext uri="{BB962C8B-B14F-4D97-AF65-F5344CB8AC3E}">
        <p14:creationId xmlns:p14="http://schemas.microsoft.com/office/powerpoint/2010/main" val="8857413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a:spcBef>
                <a:spcPts val="0"/>
              </a:spcBef>
            </a:pPr>
            <a:r>
              <a:rPr lang="en-US" altLang="en-US" b="1" dirty="0">
                <a:latin typeface="Arial" panose="020B0604020202020204" pitchFamily="34" charset="0"/>
              </a:rPr>
              <a:t>Presenter Remarks:</a:t>
            </a:r>
          </a:p>
          <a:p>
            <a:pPr>
              <a:spcBef>
                <a:spcPts val="0"/>
              </a:spcBef>
            </a:pPr>
            <a:r>
              <a:rPr lang="en-US" altLang="en-US" dirty="0">
                <a:latin typeface="Arial" panose="020B0604020202020204" pitchFamily="34" charset="0"/>
              </a:rPr>
              <a:t>The Alignment Document provides information about the connections between the Preschool Learning Foundations and the kindergarten content standards for California public schools. </a:t>
            </a:r>
          </a:p>
          <a:p>
            <a:pPr>
              <a:spcBef>
                <a:spcPts val="0"/>
              </a:spcBef>
            </a:pPr>
            <a:endParaRPr lang="en-US" altLang="en-US" sz="1200" kern="1200" baseline="0" dirty="0">
              <a:solidFill>
                <a:schemeClr val="tx1"/>
              </a:solidFill>
              <a:effectLst/>
              <a:latin typeface="Arial" charset="0"/>
              <a:ea typeface="ＭＳ Ｐゴシック" panose="020B0600070205080204" pitchFamily="34" charset="-128"/>
            </a:endParaRPr>
          </a:p>
          <a:p>
            <a:pPr marL="0" marR="0" lvl="0" indent="0" algn="l" defTabSz="457200" rtl="0" eaLnBrk="0" fontAlgn="base" latinLnBrk="0" hangingPunct="0">
              <a:spcBef>
                <a:spcPts val="0"/>
              </a:spcBef>
              <a:spcAft>
                <a:spcPct val="0"/>
              </a:spcAft>
              <a:buClrTx/>
              <a:buSzTx/>
              <a:buFontTx/>
              <a:buNone/>
              <a:tabLst/>
              <a:defRPr/>
            </a:pPr>
            <a:r>
              <a:rPr lang="en-US" altLang="en-US" dirty="0">
                <a:latin typeface="Arial" panose="020B0604020202020204" pitchFamily="34" charset="0"/>
              </a:rPr>
              <a:t>Let’s look at the alignment of substrand 4.0 (</a:t>
            </a:r>
            <a:r>
              <a:rPr lang="en-US" sz="1200" kern="1200" dirty="0">
                <a:solidFill>
                  <a:schemeClr val="tx1"/>
                </a:solidFill>
                <a:effectLst/>
                <a:latin typeface="Arial" pitchFamily="34" charset="0"/>
                <a:ea typeface="ＭＳ Ｐゴシック" pitchFamily="34" charset="-128"/>
                <a:cs typeface="Arial" pitchFamily="34" charset="0"/>
              </a:rPr>
              <a:t>Handout 2: Alignment of Developmental Progression</a:t>
            </a:r>
            <a:r>
              <a:rPr lang="en-US" altLang="en-US" dirty="0">
                <a:latin typeface="Arial" panose="020B0604020202020204" pitchFamily="34" charset="0"/>
              </a:rPr>
              <a:t>) and the kindergarten</a:t>
            </a:r>
            <a:r>
              <a:rPr lang="en-US" altLang="en-US" baseline="0" dirty="0">
                <a:latin typeface="Arial" panose="020B0604020202020204" pitchFamily="34" charset="0"/>
              </a:rPr>
              <a:t> content standards and </a:t>
            </a:r>
            <a:r>
              <a:rPr lang="en-US" altLang="en-US" dirty="0">
                <a:latin typeface="Arial" panose="020B0604020202020204" pitchFamily="34" charset="0"/>
              </a:rPr>
              <a:t>compare that information to the</a:t>
            </a:r>
            <a:r>
              <a:rPr lang="en-US" altLang="en-US" baseline="0" dirty="0">
                <a:latin typeface="Arial" panose="020B0604020202020204" pitchFamily="34" charset="0"/>
              </a:rPr>
              <a:t> DRDP-K (2015) measure on</a:t>
            </a:r>
            <a:r>
              <a:rPr lang="en-US" altLang="en-US" dirty="0">
                <a:latin typeface="Arial" panose="020B0604020202020204" pitchFamily="34" charset="0"/>
              </a:rPr>
              <a:t> conflict negotiation (</a:t>
            </a:r>
            <a:r>
              <a:rPr lang="en-US" sz="1200" kern="1200" dirty="0">
                <a:solidFill>
                  <a:schemeClr val="tx1"/>
                </a:solidFill>
                <a:effectLst/>
                <a:latin typeface="Arial" charset="0"/>
                <a:ea typeface="ＭＳ Ｐゴシック" panose="020B0600070205080204" pitchFamily="34" charset="-128"/>
                <a:cs typeface="MS Pゴシック" charset="0"/>
              </a:rPr>
              <a:t>Handout 10: Conflict Negotiation).</a:t>
            </a:r>
            <a:r>
              <a:rPr lang="en-US" sz="1200" kern="1200" baseline="0" dirty="0">
                <a:solidFill>
                  <a:schemeClr val="tx1"/>
                </a:solidFill>
                <a:effectLst/>
                <a:latin typeface="Arial" charset="0"/>
                <a:ea typeface="ＭＳ Ｐゴシック" panose="020B0600070205080204" pitchFamily="34" charset="-128"/>
                <a:cs typeface="MS Pゴシック" charset="0"/>
              </a:rPr>
              <a:t> Underline anything that you find to be interesting during your analysis.</a:t>
            </a:r>
          </a:p>
          <a:p>
            <a:pPr>
              <a:spcBef>
                <a:spcPts val="0"/>
              </a:spcBef>
            </a:pPr>
            <a:endParaRPr lang="en-US" altLang="en-US" dirty="0">
              <a:latin typeface="Arial" panose="020B0604020202020204" pitchFamily="34" charset="0"/>
            </a:endParaRPr>
          </a:p>
          <a:p>
            <a:pPr>
              <a:spcBef>
                <a:spcPts val="0"/>
              </a:spcBef>
            </a:pPr>
            <a:r>
              <a:rPr lang="en-US" altLang="en-US" dirty="0">
                <a:latin typeface="Arial" panose="020B0604020202020204" pitchFamily="34" charset="0"/>
              </a:rPr>
              <a:t>Would anyone like to share their findings? </a:t>
            </a:r>
            <a:r>
              <a:rPr lang="en-US" altLang="en-US" i="1" dirty="0">
                <a:latin typeface="Arial" panose="020B0604020202020204" pitchFamily="34" charset="0"/>
              </a:rPr>
              <a:t>Solicit responses from a few participants.</a:t>
            </a:r>
          </a:p>
        </p:txBody>
      </p:sp>
      <p:sp>
        <p:nvSpPr>
          <p:cNvPr id="829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A399202-9D79-4A8E-A413-100985528168}" type="slidenum">
              <a:rPr lang="en-US" altLang="en-US" sz="1200"/>
              <a:pPr/>
              <a:t>50</a:t>
            </a:fld>
            <a:endParaRPr lang="en-US" altLang="en-US" sz="1200"/>
          </a:p>
        </p:txBody>
      </p:sp>
    </p:spTree>
    <p:extLst>
      <p:ext uri="{BB962C8B-B14F-4D97-AF65-F5344CB8AC3E}">
        <p14:creationId xmlns:p14="http://schemas.microsoft.com/office/powerpoint/2010/main" val="41883179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spcBef>
                <a:spcPts val="0"/>
              </a:spcBef>
              <a:spcAft>
                <a:spcPts val="0"/>
              </a:spcAft>
              <a:buClrTx/>
              <a:buSzTx/>
              <a:buFontTx/>
              <a:buNone/>
              <a:tabLst/>
              <a:defRPr/>
            </a:pPr>
            <a:r>
              <a:rPr lang="en-US" b="1" kern="1200" dirty="0">
                <a:solidFill>
                  <a:schemeClr val="tx1"/>
                </a:solidFill>
              </a:rPr>
              <a:t>Background Information:</a:t>
            </a:r>
          </a:p>
          <a:p>
            <a:pPr marL="0" marR="0" lvl="0" indent="0" algn="l" defTabSz="457200" rtl="0" eaLnBrk="1" fontAlgn="auto" latinLnBrk="0" hangingPunct="1">
              <a:spcBef>
                <a:spcPts val="0"/>
              </a:spcBef>
              <a:spcAft>
                <a:spcPts val="0"/>
              </a:spcAft>
              <a:buClrTx/>
              <a:buSzTx/>
              <a:buFontTx/>
              <a:buNone/>
              <a:tabLst/>
              <a:defRPr/>
            </a:pPr>
            <a:r>
              <a:rPr lang="en-US" dirty="0"/>
              <a:t>This is the transition slide to the </a:t>
            </a:r>
            <a:r>
              <a:rPr lang="en-US" b="0" kern="1200" dirty="0">
                <a:solidFill>
                  <a:schemeClr val="tx1"/>
                </a:solidFill>
              </a:rPr>
              <a:t>Fairness and Respect for Other People </a:t>
            </a:r>
            <a:r>
              <a:rPr lang="en-US" b="0" kern="1200" dirty="0" err="1">
                <a:solidFill>
                  <a:schemeClr val="tx1"/>
                </a:solidFill>
              </a:rPr>
              <a:t>substrand</a:t>
            </a:r>
            <a:r>
              <a:rPr lang="en-US" b="0" kern="1200" dirty="0">
                <a:solidFill>
                  <a:schemeClr val="tx1"/>
                </a:solidFill>
              </a:rPr>
              <a:t>.</a:t>
            </a:r>
          </a:p>
          <a:p>
            <a:pPr marL="0" marR="0" indent="0" algn="l" defTabSz="457200" rtl="0" eaLnBrk="1" fontAlgn="auto" latinLnBrk="0" hangingPunct="1">
              <a:spcBef>
                <a:spcPts val="0"/>
              </a:spcBef>
              <a:spcAft>
                <a:spcPts val="0"/>
              </a:spcAft>
              <a:buClrTx/>
              <a:buSzTx/>
              <a:buFontTx/>
              <a:buNone/>
              <a:tabLst/>
              <a:defRPr/>
            </a:pPr>
            <a:endParaRPr lang="en-US" b="0" kern="1200" dirty="0">
              <a:solidFill>
                <a:schemeClr val="tx1"/>
              </a:solidFill>
            </a:endParaRPr>
          </a:p>
          <a:p>
            <a:pPr marL="0" marR="0" indent="0" algn="l" defTabSz="457200" rtl="0" eaLnBrk="1" fontAlgn="auto" latinLnBrk="0" hangingPunct="1">
              <a:spcBef>
                <a:spcPts val="0"/>
              </a:spcBef>
              <a:spcAft>
                <a:spcPts val="0"/>
              </a:spcAft>
              <a:buClrTx/>
              <a:buSzTx/>
              <a:buFontTx/>
              <a:buNone/>
              <a:tabLst/>
              <a:defRPr/>
            </a:pPr>
            <a:r>
              <a:rPr lang="en-US" b="1" dirty="0"/>
              <a:t>Presenter Remarks:</a:t>
            </a:r>
          </a:p>
          <a:p>
            <a:pPr marL="0" marR="0" lvl="0" indent="0" algn="l" defTabSz="457200" rtl="0" eaLnBrk="1" fontAlgn="auto" latinLnBrk="0" hangingPunct="1">
              <a:spcBef>
                <a:spcPts val="0"/>
              </a:spcBef>
              <a:spcAft>
                <a:spcPts val="0"/>
              </a:spcAft>
              <a:buClrTx/>
              <a:buSzTx/>
              <a:buFontTx/>
              <a:buNone/>
              <a:tabLst/>
              <a:defRPr/>
            </a:pPr>
            <a:r>
              <a:rPr lang="en-US" b="0" kern="1200" dirty="0">
                <a:solidFill>
                  <a:schemeClr val="tx1"/>
                </a:solidFill>
              </a:rPr>
              <a:t>Earlier you found and read one sentence about </a:t>
            </a:r>
            <a:r>
              <a:rPr lang="en-US" dirty="0"/>
              <a:t>each of the following topics: </a:t>
            </a:r>
            <a:r>
              <a:rPr lang="en-US" baseline="0" dirty="0"/>
              <a:t>democratic participation, responsible conduct, fairness and respect to others, and conflict resolution.</a:t>
            </a:r>
          </a:p>
          <a:p>
            <a:pPr marL="0" marR="0" lvl="0" indent="0" algn="l" defTabSz="457200" rtl="0" eaLnBrk="1" fontAlgn="auto" latinLnBrk="0" hangingPunct="1">
              <a:spcBef>
                <a:spcPts val="0"/>
              </a:spcBef>
              <a:spcAft>
                <a:spcPts val="0"/>
              </a:spcAft>
              <a:buClrTx/>
              <a:buSzTx/>
              <a:buFontTx/>
              <a:buNone/>
              <a:tabLst/>
              <a:defRPr/>
            </a:pPr>
            <a:endParaRPr lang="en-US" baseline="0" dirty="0"/>
          </a:p>
          <a:p>
            <a:pPr marL="0" marR="0" lvl="0" indent="0" algn="l" defTabSz="457200" rtl="0" eaLnBrk="1" fontAlgn="auto" latinLnBrk="0" hangingPunct="1">
              <a:spcBef>
                <a:spcPts val="0"/>
              </a:spcBef>
              <a:spcAft>
                <a:spcPts val="0"/>
              </a:spcAft>
              <a:buClrTx/>
              <a:buSzTx/>
              <a:buFontTx/>
              <a:buNone/>
              <a:tabLst/>
              <a:defRPr/>
            </a:pPr>
            <a:r>
              <a:rPr lang="en-US" b="0" kern="1200" dirty="0">
                <a:solidFill>
                  <a:schemeClr val="tx1"/>
                </a:solidFill>
              </a:rPr>
              <a:t>Does anyone remember something</a:t>
            </a:r>
            <a:r>
              <a:rPr lang="en-US" b="0" kern="1200" baseline="0" dirty="0">
                <a:solidFill>
                  <a:schemeClr val="tx1"/>
                </a:solidFill>
              </a:rPr>
              <a:t> from the sentence they read about fairness and respect to others? If you do, share it now with your tablemates.</a:t>
            </a:r>
            <a:r>
              <a:rPr lang="en-US" baseline="0" dirty="0"/>
              <a:t> </a:t>
            </a:r>
            <a:endParaRPr lang="en-US" b="0" kern="1200" baseline="0" dirty="0">
              <a:solidFill>
                <a:schemeClr val="tx1"/>
              </a:solidFill>
            </a:endParaRPr>
          </a:p>
          <a:p>
            <a:pPr marL="0" marR="0" indent="0" algn="l" defTabSz="457200" rtl="0" eaLnBrk="1" fontAlgn="auto" latinLnBrk="0" hangingPunct="1">
              <a:spcBef>
                <a:spcPts val="0"/>
              </a:spcBef>
              <a:spcAft>
                <a:spcPts val="0"/>
              </a:spcAft>
              <a:buClrTx/>
              <a:buSzTx/>
              <a:buFontTx/>
              <a:buNone/>
              <a:tabLst/>
              <a:defRPr/>
            </a:pPr>
            <a:endParaRPr lang="en-US" dirty="0"/>
          </a:p>
          <a:p>
            <a:pPr marL="0" marR="0" indent="0" algn="l" defTabSz="457200" rtl="0" eaLnBrk="1" fontAlgn="auto" latinLnBrk="0" hangingPunct="1">
              <a:spcBef>
                <a:spcPts val="0"/>
              </a:spcBef>
              <a:spcAft>
                <a:spcPts val="0"/>
              </a:spcAft>
              <a:buClrTx/>
              <a:buSzTx/>
              <a:buFontTx/>
              <a:buNone/>
              <a:tabLst/>
              <a:defRPr/>
            </a:pPr>
            <a:r>
              <a:rPr lang="en-US" b="1" dirty="0"/>
              <a:t>Extra Notes:</a:t>
            </a:r>
          </a:p>
          <a:p>
            <a:pPr>
              <a:spcBef>
                <a:spcPts val="0"/>
              </a:spcBef>
              <a:spcAft>
                <a:spcPts val="0"/>
              </a:spcAft>
            </a:pPr>
            <a:r>
              <a:rPr lang="en-US" b="0" i="1" kern="1200" dirty="0">
                <a:solidFill>
                  <a:schemeClr val="tx1"/>
                </a:solidFill>
                <a:effectLst/>
              </a:rPr>
              <a:t>“Fairness and respect for other people </a:t>
            </a:r>
            <a:r>
              <a:rPr lang="en-US" b="0" kern="1200" dirty="0">
                <a:solidFill>
                  <a:schemeClr val="tx1"/>
                </a:solidFill>
                <a:effectLst/>
              </a:rPr>
              <a:t>describes developing sensitivity to the feelings and needs of others through cooperation and helpfulness, and developing consideration of fairness for all” (PCF, Vol. 3, p. 49).</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51</a:t>
            </a:fld>
            <a:endParaRPr lang="en-US"/>
          </a:p>
        </p:txBody>
      </p:sp>
    </p:spTree>
    <p:extLst>
      <p:ext uri="{BB962C8B-B14F-4D97-AF65-F5344CB8AC3E}">
        <p14:creationId xmlns:p14="http://schemas.microsoft.com/office/powerpoint/2010/main" val="2302066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457200" rtl="0" eaLnBrk="1" fontAlgn="auto" latinLnBrk="0" hangingPunct="1">
              <a:spcBef>
                <a:spcPts val="0"/>
              </a:spcBef>
              <a:spcAft>
                <a:spcPts val="0"/>
              </a:spcAft>
              <a:buClrTx/>
              <a:buSzTx/>
              <a:buFontTx/>
              <a:buNone/>
              <a:tabLst/>
              <a:defRPr/>
            </a:pPr>
            <a:r>
              <a:rPr lang="en-US" b="1" dirty="0"/>
              <a:t>Background Information:</a:t>
            </a:r>
          </a:p>
          <a:p>
            <a:pPr>
              <a:spcBef>
                <a:spcPts val="0"/>
              </a:spcBef>
              <a:spcAft>
                <a:spcPts val="0"/>
              </a:spcAft>
            </a:pPr>
            <a:r>
              <a:rPr lang="en-US" sz="1200" kern="1200" dirty="0"/>
              <a:t>“Young children also begin to con-struct an understanding of standards of conduct. Researchers have shown that as young as age three, children distinguish between two kinds of standards (Smetana 1981, 1985; Smetana and </a:t>
            </a:r>
            <a:r>
              <a:rPr lang="en-US" sz="1200" kern="1200" dirty="0" err="1"/>
              <a:t>Braeges</a:t>
            </a:r>
            <a:r>
              <a:rPr lang="en-US" sz="1200" kern="1200" dirty="0"/>
              <a:t> 1990). The first are moral standards that are based on young children’s awareness of other people’s feelings and needs. Moral standards include simple prohibitions such as that it is wrong to hurt others or steal from another person. The second are social conventional standards that are intended to maintain social order. Examples include expectations about putting away toys in their proper places, sitting in the right place for circle time, and cleaning up after meals. By age four, young children understand that moral rules are more serious because they are based on human welfare (Thompson, Meyer, and </a:t>
            </a:r>
            <a:r>
              <a:rPr lang="en-US" sz="1200" kern="1200" dirty="0" err="1"/>
              <a:t>McGin</a:t>
            </a:r>
            <a:r>
              <a:rPr lang="en-US" sz="1200" kern="1200" dirty="0"/>
              <a:t>-ley 2006; Smetana 1981, 1985)” (PLF, Vol. 3, p. 29).</a:t>
            </a:r>
          </a:p>
          <a:p>
            <a:pPr>
              <a:spcBef>
                <a:spcPts val="0"/>
              </a:spcBef>
              <a:spcAft>
                <a:spcPts val="0"/>
              </a:spcAft>
            </a:pPr>
            <a:endParaRPr lang="en-US" dirty="0"/>
          </a:p>
          <a:p>
            <a:pPr marL="0" marR="0" lvl="0" indent="0" algn="l" defTabSz="457200" rtl="0" eaLnBrk="1" fontAlgn="auto" latinLnBrk="0" hangingPunct="1">
              <a:spcBef>
                <a:spcPts val="0"/>
              </a:spcBef>
              <a:spcAft>
                <a:spcPts val="0"/>
              </a:spcAft>
              <a:buClrTx/>
              <a:buSzTx/>
              <a:buFontTx/>
              <a:buNone/>
              <a:tabLst/>
              <a:defRPr/>
            </a:pPr>
            <a:r>
              <a:rPr lang="en-US" b="1" dirty="0"/>
              <a:t>Presenter Remarks:</a:t>
            </a:r>
          </a:p>
          <a:p>
            <a:pPr lvl="0">
              <a:spcBef>
                <a:spcPts val="0"/>
              </a:spcBef>
              <a:spcAft>
                <a:spcPts val="0"/>
              </a:spcAft>
            </a:pPr>
            <a:r>
              <a:rPr lang="en-US" dirty="0"/>
              <a:t>What do you notice about these foundations</a:t>
            </a:r>
            <a:r>
              <a:rPr lang="en-US" baseline="0" dirty="0"/>
              <a:t> that might influence how you structure your classroom? </a:t>
            </a:r>
          </a:p>
          <a:p>
            <a:pPr lvl="0">
              <a:spcBef>
                <a:spcPts val="0"/>
              </a:spcBef>
              <a:spcAft>
                <a:spcPts val="0"/>
              </a:spcAft>
            </a:pPr>
            <a:endParaRPr lang="en-US" sz="1200" b="1" u="sng" kern="0" baseline="0" dirty="0"/>
          </a:p>
          <a:p>
            <a:pPr lvl="0">
              <a:spcBef>
                <a:spcPts val="0"/>
              </a:spcBef>
              <a:spcAft>
                <a:spcPts val="0"/>
              </a:spcAft>
            </a:pPr>
            <a:r>
              <a:rPr lang="en-US" sz="1200" b="0" u="sng" kern="0" dirty="0"/>
              <a:t>48 months</a:t>
            </a:r>
            <a:r>
              <a:rPr lang="en-US" sz="1200" b="0" u="none" kern="0" dirty="0"/>
              <a:t>:</a:t>
            </a:r>
            <a:endParaRPr lang="en-US" sz="1200" b="0" u="sng" kern="0" dirty="0"/>
          </a:p>
          <a:p>
            <a:pPr lvl="0">
              <a:spcBef>
                <a:spcPts val="0"/>
              </a:spcBef>
              <a:spcAft>
                <a:spcPts val="0"/>
              </a:spcAft>
            </a:pPr>
            <a:r>
              <a:rPr lang="en-US" sz="1200" b="0" kern="0" dirty="0"/>
              <a:t>Respond to the feelings and needs of others with simple forms of assistance, sharing, and turn-taking. Understand the importance of rules that protect fairness and maintain order.</a:t>
            </a:r>
            <a:endParaRPr lang="en-US" b="0" dirty="0"/>
          </a:p>
          <a:p>
            <a:pPr lvl="0">
              <a:spcBef>
                <a:spcPts val="0"/>
              </a:spcBef>
              <a:spcAft>
                <a:spcPts val="0"/>
              </a:spcAft>
            </a:pPr>
            <a:endParaRPr lang="en-US" dirty="0"/>
          </a:p>
          <a:p>
            <a:pPr lvl="0">
              <a:spcBef>
                <a:spcPts val="0"/>
              </a:spcBef>
              <a:spcAft>
                <a:spcPts val="0"/>
              </a:spcAft>
            </a:pPr>
            <a:r>
              <a:rPr lang="en-US" u="sng" dirty="0"/>
              <a:t>60 months:</a:t>
            </a:r>
          </a:p>
          <a:p>
            <a:pPr lvl="0">
              <a:spcBef>
                <a:spcPts val="0"/>
              </a:spcBef>
              <a:spcAft>
                <a:spcPts val="0"/>
              </a:spcAft>
            </a:pPr>
            <a:r>
              <a:rPr lang="en-US" dirty="0"/>
              <a:t>Pay attention to others’ feelings, more likely to provide assistance, and try to coordinate personal desires with those of other children in mutually satisfactory ways. Actively support rules that protect fairness to others.</a:t>
            </a:r>
          </a:p>
          <a:p>
            <a:pPr lvl="0">
              <a:spcBef>
                <a:spcPts val="0"/>
              </a:spcBef>
              <a:spcAft>
                <a:spcPts val="0"/>
              </a:spcAft>
            </a:pPr>
            <a:endParaRPr lang="en-US" dirty="0"/>
          </a:p>
          <a:p>
            <a:pPr lvl="0">
              <a:spcBef>
                <a:spcPts val="0"/>
              </a:spcBef>
              <a:spcAft>
                <a:spcPts val="0"/>
              </a:spcAft>
            </a:pPr>
            <a:r>
              <a:rPr lang="en-US" dirty="0"/>
              <a:t>Here is an example. Based on these</a:t>
            </a:r>
            <a:r>
              <a:rPr lang="en-US" baseline="0" dirty="0"/>
              <a:t> foundations, and the understanding of moral vs. social conventional standards, children find rules that support feelings to be important. I would structure my classroom to capitalize on this idea that feelings are important. </a:t>
            </a:r>
            <a:endParaRPr lang="en-US" dirty="0"/>
          </a:p>
          <a:p>
            <a:pPr>
              <a:spcBef>
                <a:spcPts val="0"/>
              </a:spcBef>
              <a:spcAft>
                <a:spcPts val="0"/>
              </a:spcAft>
            </a:pPr>
            <a:endParaRPr lang="en-US" sz="1200" kern="1200" dirty="0"/>
          </a:p>
          <a:p>
            <a:pPr>
              <a:spcBef>
                <a:spcPts val="0"/>
              </a:spcBef>
              <a:spcAft>
                <a:spcPts val="0"/>
              </a:spcAft>
            </a:pPr>
            <a:r>
              <a:rPr lang="en-US" b="1" dirty="0"/>
              <a:t>Optional:</a:t>
            </a:r>
          </a:p>
          <a:p>
            <a:pPr>
              <a:spcBef>
                <a:spcPts val="0"/>
              </a:spcBef>
              <a:spcAft>
                <a:spcPts val="0"/>
              </a:spcAft>
            </a:pPr>
            <a:r>
              <a:rPr lang="en-US" dirty="0"/>
              <a:t>Read the background information on moral standards and social conventional standards to the participants or direct them to page 29 of the Preschool Learning Foundations (Volume 1) to read the information themselves.</a:t>
            </a:r>
          </a:p>
        </p:txBody>
      </p:sp>
      <p:sp>
        <p:nvSpPr>
          <p:cNvPr id="4" name="Slide Number Placeholder 3"/>
          <p:cNvSpPr>
            <a:spLocks noGrp="1"/>
          </p:cNvSpPr>
          <p:nvPr>
            <p:ph type="sldNum" sz="quarter" idx="10"/>
          </p:nvPr>
        </p:nvSpPr>
        <p:spPr/>
        <p:txBody>
          <a:bodyPr/>
          <a:lstStyle/>
          <a:p>
            <a:fld id="{096A1DEB-3031-F94F-92FD-7FFBA65F3CFE}" type="slidenum">
              <a:rPr lang="en-US" smtClean="0"/>
              <a:pPr/>
              <a:t>52</a:t>
            </a:fld>
            <a:endParaRPr lang="en-US"/>
          </a:p>
        </p:txBody>
      </p:sp>
    </p:spTree>
    <p:extLst>
      <p:ext uri="{BB962C8B-B14F-4D97-AF65-F5344CB8AC3E}">
        <p14:creationId xmlns:p14="http://schemas.microsoft.com/office/powerpoint/2010/main" val="5862046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spcBef>
                <a:spcPts val="0"/>
              </a:spcBef>
              <a:spcAft>
                <a:spcPts val="0"/>
              </a:spcAft>
              <a:buClrTx/>
              <a:buSzTx/>
              <a:buFontTx/>
              <a:buNone/>
              <a:tabLst/>
              <a:defRPr/>
            </a:pPr>
            <a:r>
              <a:rPr lang="en-US" b="1" dirty="0"/>
              <a:t>Presenter Remarks:</a:t>
            </a:r>
            <a:endParaRPr lang="en-US" sz="1200" dirty="0">
              <a:ea typeface="ＭＳ Ｐゴシック" pitchFamily="-102" charset="-128"/>
            </a:endParaRPr>
          </a:p>
          <a:p>
            <a:pPr marL="0" marR="0" indent="0" algn="l" defTabSz="457200" rtl="0" eaLnBrk="1" fontAlgn="auto" latinLnBrk="0" hangingPunct="1">
              <a:spcBef>
                <a:spcPts val="0"/>
              </a:spcBef>
              <a:spcAft>
                <a:spcPts val="0"/>
              </a:spcAft>
              <a:buClrTx/>
              <a:buSzTx/>
              <a:buFontTx/>
              <a:buNone/>
              <a:tabLst/>
              <a:defRPr/>
            </a:pPr>
            <a:r>
              <a:rPr lang="en-US" sz="1200" dirty="0">
                <a:ea typeface="ＭＳ Ｐゴシック" pitchFamily="-102" charset="-128"/>
              </a:rPr>
              <a:t>Learning how to respond appropriately to the feelings and needs of other people can be challenging for young children</a:t>
            </a:r>
            <a:r>
              <a:rPr lang="en-US" sz="1200" baseline="0" dirty="0">
                <a:ea typeface="ＭＳ Ｐゴシック" pitchFamily="-102" charset="-128"/>
              </a:rPr>
              <a:t> for many reasons. Here are two examples:</a:t>
            </a:r>
          </a:p>
          <a:p>
            <a:pPr marL="171450" marR="0" indent="-171450" algn="l" defTabSz="457200" rtl="0" eaLnBrk="1" fontAlgn="auto" latinLnBrk="0" hangingPunct="1">
              <a:spcBef>
                <a:spcPts val="0"/>
              </a:spcBef>
              <a:spcAft>
                <a:spcPts val="0"/>
              </a:spcAft>
              <a:buClrTx/>
              <a:buSzTx/>
              <a:buFont typeface="Arial" panose="020B0604020202020204" pitchFamily="34" charset="0"/>
              <a:buChar char="•"/>
              <a:tabLst/>
              <a:defRPr/>
            </a:pPr>
            <a:r>
              <a:rPr lang="en-US" sz="1200" dirty="0">
                <a:ea typeface="ＭＳ Ｐゴシック" pitchFamily="-102" charset="-128"/>
              </a:rPr>
              <a:t>“First, they must figure out how to respond in a way that is appropriate to what another child feels or wants (e.g., ‘What will make Maria feel better right now?’)” (PLF, Vol. 3, p. 29).</a:t>
            </a:r>
          </a:p>
          <a:p>
            <a:pPr marL="171450" marR="0" indent="-171450" algn="l" defTabSz="457200" rtl="0" eaLnBrk="1" fontAlgn="auto" latinLnBrk="0" hangingPunct="1">
              <a:spcBef>
                <a:spcPts val="0"/>
              </a:spcBef>
              <a:spcAft>
                <a:spcPts val="0"/>
              </a:spcAft>
              <a:buClrTx/>
              <a:buSzTx/>
              <a:buFont typeface="Arial" panose="020B0604020202020204" pitchFamily="34" charset="0"/>
              <a:buChar char="•"/>
              <a:tabLst/>
              <a:defRPr/>
            </a:pPr>
            <a:r>
              <a:rPr lang="en-US" sz="1200" dirty="0">
                <a:ea typeface="ＭＳ Ｐゴシック" pitchFamily="-102" charset="-128"/>
              </a:rPr>
              <a:t>“Second, when another child’s desires conflict with the child’s own— such as when they both want to play with the same train—they must figure out how to cooperate in a manner that can satisfy both children” (PLF,</a:t>
            </a:r>
            <a:r>
              <a:rPr lang="en-US" sz="1200" baseline="0" dirty="0">
                <a:ea typeface="ＭＳ Ｐゴシック" pitchFamily="-102" charset="-128"/>
              </a:rPr>
              <a:t> Vol. 3, p. 29).</a:t>
            </a:r>
            <a:endParaRPr lang="en-US" sz="1200" dirty="0">
              <a:ea typeface="ＭＳ Ｐゴシック" pitchFamily="-102" charset="-128"/>
            </a:endParaRPr>
          </a:p>
          <a:p>
            <a:pPr marL="228600" marR="0" indent="-228600" algn="l" defTabSz="457200" rtl="0" eaLnBrk="1" fontAlgn="auto" latinLnBrk="0" hangingPunct="1">
              <a:spcBef>
                <a:spcPts val="0"/>
              </a:spcBef>
              <a:spcAft>
                <a:spcPts val="0"/>
              </a:spcAft>
              <a:buClrTx/>
              <a:buSzTx/>
              <a:buFontTx/>
              <a:buAutoNum type="arabicParenR"/>
              <a:tabLst/>
              <a:defRPr/>
            </a:pPr>
            <a:endParaRPr lang="en-US" sz="1200" dirty="0">
              <a:ea typeface="ＭＳ Ｐゴシック" pitchFamily="-102" charset="-128"/>
            </a:endParaRPr>
          </a:p>
          <a:p>
            <a:pPr>
              <a:spcBef>
                <a:spcPts val="0"/>
              </a:spcBef>
              <a:spcAft>
                <a:spcPts val="0"/>
              </a:spcAft>
            </a:pPr>
            <a:r>
              <a:rPr lang="en-US" sz="1200" b="0" kern="1200" dirty="0">
                <a:solidFill>
                  <a:schemeClr val="tx1"/>
                </a:solidFill>
                <a:effectLst/>
              </a:rPr>
              <a:t>These are challenging skills to master, therefore “It is also important to assist children when they think that fair equals the same. Sometimes what is fair is doing what is needed for each child. There are times that a child may need an adult’s help to do something (e.g., hold the jar steady) and another child is asked to do it without an adult’s help” (</a:t>
            </a:r>
            <a:r>
              <a:rPr lang="en-US" dirty="0"/>
              <a:t>PCF, Vol. 3, p. 78).</a:t>
            </a:r>
          </a:p>
          <a:p>
            <a:pPr>
              <a:spcBef>
                <a:spcPts val="0"/>
              </a:spcBef>
              <a:spcAft>
                <a:spcPts val="0"/>
              </a:spcAft>
            </a:pPr>
            <a:endParaRPr lang="en-US" dirty="0"/>
          </a:p>
          <a:p>
            <a:pPr>
              <a:spcBef>
                <a:spcPts val="0"/>
              </a:spcBef>
              <a:spcAft>
                <a:spcPts val="0"/>
              </a:spcAft>
            </a:pPr>
            <a:r>
              <a:rPr lang="en-US" dirty="0"/>
              <a:t>What are examples</a:t>
            </a:r>
            <a:r>
              <a:rPr lang="en-US" baseline="0" dirty="0"/>
              <a:t> of this that you see in your classroom?  What strategies do you use to help children in this area? Take a minute and share with your groupmates.</a:t>
            </a:r>
          </a:p>
          <a:p>
            <a:pPr>
              <a:spcBef>
                <a:spcPts val="0"/>
              </a:spcBef>
              <a:spcAft>
                <a:spcPts val="0"/>
              </a:spcAft>
            </a:pPr>
            <a:endParaRPr lang="en-US" baseline="0" dirty="0"/>
          </a:p>
          <a:p>
            <a:pPr marL="0" marR="0" lvl="0" indent="0" algn="l" defTabSz="457200" rtl="0" eaLnBrk="0" fontAlgn="base" latinLnBrk="0" hangingPunct="0">
              <a:lnSpc>
                <a:spcPct val="100000"/>
              </a:lnSpc>
              <a:spcBef>
                <a:spcPts val="0"/>
              </a:spcBef>
              <a:spcAft>
                <a:spcPts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One strategy example is the CSEFEL Solution Kit that is on the gallery table. </a:t>
            </a:r>
            <a:r>
              <a:rPr lang="en-US" sz="1200" i="1" kern="1200" dirty="0">
                <a:solidFill>
                  <a:schemeClr val="tx1"/>
                </a:solidFill>
                <a:effectLst/>
                <a:latin typeface="Arial" pitchFamily="34" charset="0"/>
                <a:ea typeface="ＭＳ Ｐゴシック" pitchFamily="34" charset="-128"/>
                <a:cs typeface="Arial" pitchFamily="34" charset="0"/>
              </a:rPr>
              <a:t>Hold up kit so participants can see where it is located on the table.</a:t>
            </a:r>
          </a:p>
          <a:p>
            <a:pPr>
              <a:spcBef>
                <a:spcPts val="0"/>
              </a:spcBef>
              <a:spcAft>
                <a:spcPts val="0"/>
              </a:spcAft>
            </a:pPr>
            <a:endParaRPr lang="en-US" baseline="0" dirty="0"/>
          </a:p>
          <a:p>
            <a:pPr>
              <a:spcBef>
                <a:spcPts val="0"/>
              </a:spcBef>
              <a:spcAft>
                <a:spcPts val="0"/>
              </a:spcAft>
            </a:pPr>
            <a:endParaRPr lang="en-US" baseline="0" dirty="0"/>
          </a:p>
          <a:p>
            <a:pPr>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53</a:t>
            </a:fld>
            <a:endParaRPr lang="en-US"/>
          </a:p>
        </p:txBody>
      </p:sp>
    </p:spTree>
    <p:extLst>
      <p:ext uri="{BB962C8B-B14F-4D97-AF65-F5344CB8AC3E}">
        <p14:creationId xmlns:p14="http://schemas.microsoft.com/office/powerpoint/2010/main" val="11107955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Presenter Remarks: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Expectations have an underlying connection to the welfare of the community (TK class), so it is important to </a:t>
            </a:r>
            <a:r>
              <a:rPr lang="en-US" b="1" dirty="0"/>
              <a:t>“Move </a:t>
            </a:r>
            <a:r>
              <a:rPr lang="en-US" sz="1200" b="1" kern="1200" dirty="0">
                <a:solidFill>
                  <a:schemeClr val="tx1"/>
                </a:solidFill>
              </a:rPr>
              <a:t>beyond rules to expectations to emphasize guiding principles or values. </a:t>
            </a:r>
            <a:r>
              <a:rPr lang="en-US" sz="1200" b="0" kern="1200" dirty="0">
                <a:solidFill>
                  <a:schemeClr val="tx1"/>
                </a:solidFill>
              </a:rPr>
              <a:t>State a reason along with a request. Communication such as, “Let’s all move back a little to make room in the circle for everyone,” informs children of the immediate goal of the request. Adding, “In our class we make sure that everyone is included because we are friendly and kind,” broadens that goal and states the general principle/expecta</a:t>
            </a:r>
            <a:r>
              <a:rPr lang="en-US" dirty="0"/>
              <a:t>t</a:t>
            </a:r>
            <a:r>
              <a:rPr lang="en-US" sz="1200" b="0" kern="1200" dirty="0">
                <a:solidFill>
                  <a:schemeClr val="tx1"/>
                </a:solidFill>
              </a:rPr>
              <a:t>ion behind it: that of including or taking care of each other” (</a:t>
            </a:r>
            <a:r>
              <a:rPr lang="en-US" dirty="0"/>
              <a:t>PCF, Vol. 1, p. 74).</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Think</a:t>
            </a:r>
            <a:r>
              <a:rPr lang="en-US" baseline="0" dirty="0"/>
              <a:t> about a rule you have in your classroom. How can you turn that rule into an expectation? Brainstorm for ideas with your group.</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54</a:t>
            </a:fld>
            <a:endParaRPr lang="en-US"/>
          </a:p>
        </p:txBody>
      </p:sp>
    </p:spTree>
    <p:extLst>
      <p:ext uri="{BB962C8B-B14F-4D97-AF65-F5344CB8AC3E}">
        <p14:creationId xmlns:p14="http://schemas.microsoft.com/office/powerpoint/2010/main" val="38856709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9749"/>
            <a:ext cx="5486400" cy="4792663"/>
          </a:xfrm>
        </p:spPr>
        <p:txBody>
          <a:bodyPr>
            <a:noAutofit/>
          </a:bodyPr>
          <a:lstStyle/>
          <a:p>
            <a:pPr marL="0" marR="0" indent="0" algn="l" defTabSz="457200" rtl="0" eaLnBrk="1" fontAlgn="auto" latinLnBrk="0" hangingPunct="1">
              <a:spcBef>
                <a:spcPts val="0"/>
              </a:spcBef>
              <a:spcAft>
                <a:spcPts val="0"/>
              </a:spcAft>
              <a:buClrTx/>
              <a:buSzTx/>
              <a:buFontTx/>
              <a:buNone/>
              <a:tabLst/>
              <a:defRPr/>
            </a:pPr>
            <a:r>
              <a:rPr lang="en-US" b="1" dirty="0"/>
              <a:t>Presenter Remarks:</a:t>
            </a:r>
          </a:p>
          <a:p>
            <a:pPr marL="0" marR="0" indent="0" algn="l" defTabSz="457200" rtl="0" eaLnBrk="1" fontAlgn="auto" latinLnBrk="0" hangingPunct="1">
              <a:spcBef>
                <a:spcPts val="0"/>
              </a:spcBef>
              <a:spcAft>
                <a:spcPts val="0"/>
              </a:spcAft>
              <a:buClrTx/>
              <a:buSzTx/>
              <a:buFontTx/>
              <a:buNone/>
              <a:tabLst/>
              <a:defRPr/>
            </a:pPr>
            <a:r>
              <a:rPr lang="en-US" kern="1200" dirty="0">
                <a:solidFill>
                  <a:schemeClr val="tx1"/>
                </a:solidFill>
              </a:rPr>
              <a:t>One strategy to capitalize on children’s growing sensitivity to others is to </a:t>
            </a:r>
            <a:r>
              <a:rPr lang="en-US" b="1" kern="1200" dirty="0">
                <a:solidFill>
                  <a:schemeClr val="tx1"/>
                </a:solidFill>
              </a:rPr>
              <a:t>“Maintain a culturally inclusive environment. </a:t>
            </a:r>
            <a:r>
              <a:rPr lang="en-US" b="0" kern="1200" dirty="0">
                <a:solidFill>
                  <a:schemeClr val="tx1"/>
                </a:solidFill>
              </a:rPr>
              <a:t>Encourage friendships among all children in the preschool community. Be mindful of the social expectations of children’s home cultures. Build strong relationships with families and ask authentic questions to gain insight into family norms and values” (PCF,</a:t>
            </a:r>
            <a:r>
              <a:rPr lang="en-US" b="0" kern="1200" baseline="0" dirty="0">
                <a:solidFill>
                  <a:schemeClr val="tx1"/>
                </a:solidFill>
              </a:rPr>
              <a:t> Vol. 3, p. 79). </a:t>
            </a:r>
          </a:p>
          <a:p>
            <a:pPr marL="0" marR="0" indent="0" algn="l" defTabSz="457200" rtl="0" eaLnBrk="1" fontAlgn="auto" latinLnBrk="0" hangingPunct="1">
              <a:spcBef>
                <a:spcPts val="0"/>
              </a:spcBef>
              <a:spcAft>
                <a:spcPts val="0"/>
              </a:spcAft>
              <a:buClrTx/>
              <a:buSzTx/>
              <a:buFontTx/>
              <a:buNone/>
              <a:tabLst/>
              <a:defRPr/>
            </a:pPr>
            <a:endParaRPr lang="en-US" b="0" kern="1200" baseline="0" dirty="0">
              <a:solidFill>
                <a:schemeClr val="tx1"/>
              </a:solidFill>
            </a:endParaRPr>
          </a:p>
          <a:p>
            <a:pPr marL="0" marR="0" indent="0" algn="l" defTabSz="457200" rtl="0" eaLnBrk="1" fontAlgn="auto" latinLnBrk="0" hangingPunct="1">
              <a:spcBef>
                <a:spcPts val="0"/>
              </a:spcBef>
              <a:spcAft>
                <a:spcPts val="0"/>
              </a:spcAft>
              <a:buClrTx/>
              <a:buSzTx/>
              <a:buFontTx/>
              <a:buNone/>
              <a:tabLst/>
              <a:defRPr/>
            </a:pPr>
            <a:r>
              <a:rPr lang="en-US" b="0" kern="1200" baseline="0" dirty="0">
                <a:solidFill>
                  <a:schemeClr val="tx1"/>
                </a:solidFill>
              </a:rPr>
              <a:t>Please reflect on the following questions with your groupmates:</a:t>
            </a:r>
          </a:p>
          <a:p>
            <a:pPr marL="228600" marR="0" indent="-228600" algn="l" defTabSz="457200" rtl="0" eaLnBrk="1" fontAlgn="auto" latinLnBrk="0" hangingPunct="1">
              <a:spcBef>
                <a:spcPts val="0"/>
              </a:spcBef>
              <a:spcAft>
                <a:spcPts val="0"/>
              </a:spcAft>
              <a:buClrTx/>
              <a:buSzTx/>
              <a:buFont typeface="+mj-lt"/>
              <a:buAutoNum type="arabicPeriod"/>
              <a:tabLst/>
              <a:defRPr/>
            </a:pPr>
            <a:r>
              <a:rPr lang="en-US" b="0" kern="1200" baseline="0" dirty="0">
                <a:solidFill>
                  <a:schemeClr val="tx1"/>
                </a:solidFill>
              </a:rPr>
              <a:t>Do you intentionally encourage friendships between all children?  If so, how?  </a:t>
            </a:r>
          </a:p>
          <a:p>
            <a:pPr marL="228600" marR="0" indent="-228600" algn="l" defTabSz="457200" rtl="0" eaLnBrk="1" fontAlgn="auto" latinLnBrk="0" hangingPunct="1">
              <a:spcBef>
                <a:spcPts val="0"/>
              </a:spcBef>
              <a:spcAft>
                <a:spcPts val="0"/>
              </a:spcAft>
              <a:buClrTx/>
              <a:buSzTx/>
              <a:buFont typeface="+mj-lt"/>
              <a:buAutoNum type="arabicPeriod"/>
              <a:tabLst/>
              <a:defRPr/>
            </a:pPr>
            <a:r>
              <a:rPr lang="en-US" b="0" kern="1200" baseline="0" dirty="0">
                <a:solidFill>
                  <a:schemeClr val="tx1"/>
                </a:solidFill>
              </a:rPr>
              <a:t>How do you build relationships with your students’ families?</a:t>
            </a:r>
            <a:endParaRPr lang="en-US" dirty="0"/>
          </a:p>
          <a:p>
            <a:pPr>
              <a:spcBef>
                <a:spcPts val="0"/>
              </a:spcBef>
              <a:spcAft>
                <a:spcPts val="0"/>
              </a:spcAft>
            </a:pPr>
            <a:endParaRPr lang="en-US" baseline="0" dirty="0"/>
          </a:p>
          <a:p>
            <a:pPr>
              <a:spcBef>
                <a:spcPts val="0"/>
              </a:spcBef>
              <a:spcAft>
                <a:spcPts val="0"/>
              </a:spcAft>
            </a:pPr>
            <a:r>
              <a:rPr lang="en-US" b="1" dirty="0"/>
              <a:t>Extra Notes:</a:t>
            </a:r>
          </a:p>
          <a:p>
            <a:pPr>
              <a:spcBef>
                <a:spcPts val="0"/>
              </a:spcBef>
              <a:spcAft>
                <a:spcPts val="0"/>
              </a:spcAft>
            </a:pPr>
            <a:r>
              <a:rPr lang="en-US" baseline="0" dirty="0"/>
              <a:t>More resources that can be utilized in support of such strategies as increasing peer interactions, using visual cues for problem solving, etcetera </a:t>
            </a:r>
            <a:r>
              <a:rPr lang="en-US" dirty="0"/>
              <a:t>can be found on </a:t>
            </a:r>
            <a:r>
              <a:rPr lang="en-US" baseline="0" dirty="0"/>
              <a:t>the</a:t>
            </a:r>
            <a:r>
              <a:rPr lang="en-US" dirty="0"/>
              <a:t> </a:t>
            </a:r>
            <a:r>
              <a:rPr lang="en-US" b="0" dirty="0"/>
              <a:t>Center on the Social and Emotional Foundations for Early Learning (CSEFEL) </a:t>
            </a:r>
            <a:r>
              <a:rPr lang="en-US" baseline="0" dirty="0"/>
              <a:t>Web site (http://csefel.vanderbilt.edu/). One example is the CSEFEL Solution Kit that is on the gallery table (trainer hold up kit so participants can see where it is located on the table).</a:t>
            </a:r>
          </a:p>
          <a:p>
            <a:pPr>
              <a:spcBef>
                <a:spcPts val="0"/>
              </a:spcBef>
              <a:spcAft>
                <a:spcPts val="0"/>
              </a:spcAft>
            </a:pPr>
            <a:endParaRPr lang="en-US" baseline="0" dirty="0"/>
          </a:p>
          <a:p>
            <a:pPr>
              <a:spcBef>
                <a:spcPts val="0"/>
              </a:spcBef>
              <a:spcAft>
                <a:spcPts val="0"/>
              </a:spcAft>
            </a:pPr>
            <a:r>
              <a:rPr lang="en-US" baseline="0" dirty="0"/>
              <a:t>Information on including and encouraging laughter in the classroom as a way to build community can be found on the </a:t>
            </a:r>
            <a:r>
              <a:rPr lang="en-US" dirty="0"/>
              <a:t>National Association for the Education of Young Children (NAEYC) Web site (</a:t>
            </a:r>
            <a:r>
              <a:rPr lang="en-US" baseline="0" dirty="0">
                <a:solidFill>
                  <a:schemeClr val="tx1"/>
                </a:solidFill>
                <a:hlinkClick r:id="rId3"/>
              </a:rPr>
              <a:t>http://www.naeyc.org/tyc/article/8_ways_to_encourage_laughter</a:t>
            </a:r>
            <a:r>
              <a:rPr lang="en-US" baseline="0" dirty="0"/>
              <a:t>).</a:t>
            </a:r>
          </a:p>
          <a:p>
            <a:pPr>
              <a:spcBef>
                <a:spcPts val="0"/>
              </a:spcBef>
              <a:spcAft>
                <a:spcPts val="0"/>
              </a:spcAft>
            </a:pPr>
            <a:endParaRPr lang="en-US" dirty="0"/>
          </a:p>
          <a:p>
            <a:pPr>
              <a:spcBef>
                <a:spcPts val="0"/>
              </a:spcBef>
              <a:spcAft>
                <a:spcPts val="0"/>
              </a:spcAft>
            </a:pPr>
            <a:endParaRPr lang="en-US" baseline="0"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55</a:t>
            </a:fld>
            <a:endParaRPr lang="en-US"/>
          </a:p>
        </p:txBody>
      </p:sp>
    </p:spTree>
    <p:extLst>
      <p:ext uri="{BB962C8B-B14F-4D97-AF65-F5344CB8AC3E}">
        <p14:creationId xmlns:p14="http://schemas.microsoft.com/office/powerpoint/2010/main" val="684844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spcBef>
                <a:spcPts val="0"/>
              </a:spcBef>
              <a:spcAft>
                <a:spcPts val="0"/>
              </a:spcAft>
              <a:buClrTx/>
              <a:buSzTx/>
              <a:buFontTx/>
              <a:buNone/>
              <a:tabLst/>
              <a:defRPr/>
            </a:pPr>
            <a:r>
              <a:rPr lang="en-US" b="1" dirty="0"/>
              <a:t>Background Information</a:t>
            </a:r>
            <a:r>
              <a:rPr lang="en-US" b="0" dirty="0"/>
              <a:t>: </a:t>
            </a:r>
          </a:p>
          <a:p>
            <a:pPr marL="0" marR="0" indent="0" algn="l" defTabSz="457200" rtl="0" eaLnBrk="1" fontAlgn="auto" latinLnBrk="0" hangingPunct="1">
              <a:spcBef>
                <a:spcPts val="0"/>
              </a:spcBef>
              <a:spcAft>
                <a:spcPts val="0"/>
              </a:spcAft>
              <a:buClrTx/>
              <a:buSzTx/>
              <a:buFontTx/>
              <a:buNone/>
              <a:tabLst/>
              <a:defRPr/>
            </a:pPr>
            <a:r>
              <a:rPr lang="en-US" b="0" dirty="0"/>
              <a:t>Prior to training download and embed the Community Art video.</a:t>
            </a:r>
          </a:p>
          <a:p>
            <a:pPr marL="0" marR="0" indent="0" algn="l" defTabSz="457200" rtl="0" eaLnBrk="1" fontAlgn="auto" latinLnBrk="0" hangingPunct="1">
              <a:spcBef>
                <a:spcPts val="0"/>
              </a:spcBef>
              <a:spcAft>
                <a:spcPts val="0"/>
              </a:spcAft>
              <a:buClrTx/>
              <a:buSzTx/>
              <a:buFontTx/>
              <a:buNone/>
              <a:tabLst/>
              <a:defRPr/>
            </a:pPr>
            <a:endParaRPr lang="en-US" b="1" dirty="0"/>
          </a:p>
          <a:p>
            <a:pPr marL="0" marR="0" indent="0" algn="l" defTabSz="457200" rtl="0" eaLnBrk="1" fontAlgn="auto" latinLnBrk="0" hangingPunct="1">
              <a:spcBef>
                <a:spcPts val="0"/>
              </a:spcBef>
              <a:spcAft>
                <a:spcPts val="0"/>
              </a:spcAft>
              <a:buClrTx/>
              <a:buSzTx/>
              <a:buFontTx/>
              <a:buNone/>
              <a:tabLst/>
              <a:defRPr/>
            </a:pPr>
            <a:r>
              <a:rPr lang="en-US" b="1" dirty="0"/>
              <a:t>Presenter Remarks:</a:t>
            </a:r>
          </a:p>
          <a:p>
            <a:pPr marL="0" marR="0" indent="0" algn="l" defTabSz="457200" rtl="0" eaLnBrk="1" fontAlgn="auto" latinLnBrk="0" hangingPunct="1">
              <a:spcBef>
                <a:spcPts val="0"/>
              </a:spcBef>
              <a:spcAft>
                <a:spcPts val="0"/>
              </a:spcAft>
              <a:buClrTx/>
              <a:buSzTx/>
              <a:buFontTx/>
              <a:buNone/>
              <a:tabLst/>
              <a:defRPr/>
            </a:pPr>
            <a:r>
              <a:rPr lang="en-US" sz="1200" dirty="0"/>
              <a:t>How do you think the activity we observed in the video would support English learners?</a:t>
            </a:r>
          </a:p>
          <a:p>
            <a:pPr marL="0" marR="0" indent="0" algn="l" defTabSz="457200" rtl="0" eaLnBrk="1" fontAlgn="auto" latinLnBrk="0" hangingPunct="1">
              <a:spcBef>
                <a:spcPts val="0"/>
              </a:spcBef>
              <a:spcAft>
                <a:spcPts val="0"/>
              </a:spcAft>
              <a:buClrTx/>
              <a:buSzTx/>
              <a:buFontTx/>
              <a:buNone/>
              <a:tabLst/>
              <a:defRPr/>
            </a:pPr>
            <a:endParaRPr lang="en-US" sz="1200" dirty="0"/>
          </a:p>
          <a:p>
            <a:pPr>
              <a:spcBef>
                <a:spcPts val="0"/>
              </a:spcBef>
              <a:spcAft>
                <a:spcPts val="0"/>
              </a:spcAft>
            </a:pPr>
            <a:r>
              <a:rPr lang="en-US" dirty="0"/>
              <a:t>Activities like the one in the video </a:t>
            </a:r>
            <a:r>
              <a:rPr lang="en-US" baseline="0" dirty="0"/>
              <a:t>allow all children to participate, regardless of their English proficiency. Being intentional in providing activities for peer interaction is extremely important for supporting English learners. These types of activities allow children to easily include their peers, allow conversations to take place (which is valuable for English learners’ English language development), and provide an opportunity for children to work together in a way that requires “…responsible conduct, fairness, and respect for others” (PCF, Vol. 3, p. 45).  </a:t>
            </a:r>
          </a:p>
        </p:txBody>
      </p:sp>
      <p:sp>
        <p:nvSpPr>
          <p:cNvPr id="4" name="Slide Number Placeholder 3"/>
          <p:cNvSpPr>
            <a:spLocks noGrp="1"/>
          </p:cNvSpPr>
          <p:nvPr>
            <p:ph type="sldNum" sz="quarter" idx="10"/>
          </p:nvPr>
        </p:nvSpPr>
        <p:spPr/>
        <p:txBody>
          <a:bodyPr/>
          <a:lstStyle/>
          <a:p>
            <a:fld id="{096A1DEB-3031-F94F-92FD-7FFBA65F3CFE}" type="slidenum">
              <a:rPr lang="en-US" smtClean="0"/>
              <a:pPr/>
              <a:t>56</a:t>
            </a:fld>
            <a:endParaRPr lang="en-US"/>
          </a:p>
        </p:txBody>
      </p:sp>
    </p:spTree>
    <p:extLst>
      <p:ext uri="{BB962C8B-B14F-4D97-AF65-F5344CB8AC3E}">
        <p14:creationId xmlns:p14="http://schemas.microsoft.com/office/powerpoint/2010/main" val="30086690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spcBef>
                <a:spcPts val="0"/>
              </a:spcBef>
              <a:spcAft>
                <a:spcPts val="0"/>
              </a:spcAft>
              <a:buClrTx/>
              <a:buSzTx/>
              <a:buFontTx/>
              <a:buNone/>
              <a:tabLst/>
              <a:defRPr/>
            </a:pPr>
            <a:r>
              <a:rPr lang="en-US" b="1" dirty="0"/>
              <a:t>Presenter Remarks:</a:t>
            </a:r>
          </a:p>
          <a:p>
            <a:pPr>
              <a:spcBef>
                <a:spcPts val="0"/>
              </a:spcBef>
              <a:spcAft>
                <a:spcPts val="0"/>
              </a:spcAft>
            </a:pPr>
            <a:r>
              <a:rPr lang="en-US" dirty="0"/>
              <a:t>Let’s consider the following reflective questions: </a:t>
            </a:r>
          </a:p>
          <a:p>
            <a:pPr marL="171450" indent="-171450">
              <a:spcBef>
                <a:spcPts val="0"/>
              </a:spcBef>
              <a:spcAft>
                <a:spcPts val="0"/>
              </a:spcAft>
              <a:buFont typeface="Arial" panose="020B0604020202020204" pitchFamily="34" charset="0"/>
              <a:buChar char="•"/>
            </a:pPr>
            <a:r>
              <a:rPr lang="en-US" dirty="0"/>
              <a:t>“How does your program work to help children who are English learners build a sense of being part of the preschool [TK] community and overcome possible feelings of being outsiders?” (PCF, Vol. 3, p. 85).</a:t>
            </a:r>
          </a:p>
          <a:p>
            <a:pPr marL="171450" indent="-171450">
              <a:spcBef>
                <a:spcPts val="0"/>
              </a:spcBef>
              <a:spcAft>
                <a:spcPts val="0"/>
              </a:spcAft>
              <a:buFont typeface="Arial" panose="020B0604020202020204" pitchFamily="34" charset="0"/>
              <a:buChar char="•"/>
            </a:pPr>
            <a:r>
              <a:rPr lang="en-US" dirty="0"/>
              <a:t>“What process do you use to create expectations or rules for responsible behavior in your preschool [TK] setting? What differences do you observe in rule-following behavior when children participate in setting class rules?“ (PCF, Vol. 3, p. 85).</a:t>
            </a:r>
          </a:p>
          <a:p>
            <a:pPr>
              <a:spcBef>
                <a:spcPts val="0"/>
              </a:spcBef>
              <a:spcAft>
                <a:spcPts val="0"/>
              </a:spcAft>
            </a:pPr>
            <a:endParaRPr lang="en-US" dirty="0"/>
          </a:p>
          <a:p>
            <a:pPr>
              <a:spcBef>
                <a:spcPts val="0"/>
              </a:spcBef>
              <a:spcAft>
                <a:spcPts val="0"/>
              </a:spcAft>
            </a:pPr>
            <a:r>
              <a:rPr lang="en-US" dirty="0"/>
              <a:t>Please find Handout 11: Impact of Language Differences.</a:t>
            </a:r>
            <a:r>
              <a:rPr lang="en-US" baseline="0" dirty="0"/>
              <a:t> T</a:t>
            </a:r>
            <a:r>
              <a:rPr lang="en-US" dirty="0"/>
              <a:t>his handout provides insight into the</a:t>
            </a:r>
            <a:r>
              <a:rPr lang="en-US" baseline="0" dirty="0"/>
              <a:t> importance of, and strategies for, supporting English learners accessing routines in the TK classroom. </a:t>
            </a:r>
          </a:p>
          <a:p>
            <a:pPr>
              <a:spcBef>
                <a:spcPts val="0"/>
              </a:spcBef>
              <a:spcAft>
                <a:spcPts val="0"/>
              </a:spcAft>
            </a:pPr>
            <a:endParaRPr lang="en-US" baseline="0" dirty="0"/>
          </a:p>
          <a:p>
            <a:pPr>
              <a:spcBef>
                <a:spcPts val="0"/>
              </a:spcBef>
              <a:spcAft>
                <a:spcPts val="0"/>
              </a:spcAft>
            </a:pPr>
            <a:r>
              <a:rPr lang="en-US" baseline="0" dirty="0"/>
              <a:t>Take a moment now to talk through</a:t>
            </a:r>
            <a:r>
              <a:rPr lang="en-US" dirty="0"/>
              <a:t> the two reflective questions with </a:t>
            </a:r>
            <a:r>
              <a:rPr lang="en-US" baseline="0" dirty="0"/>
              <a:t>your tablemates. Next, thumb through Handout 11: Impact of Language Differences and consider when and how you might utilize it in the future. </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57</a:t>
            </a:fld>
            <a:endParaRPr lang="en-US"/>
          </a:p>
        </p:txBody>
      </p:sp>
    </p:spTree>
    <p:extLst>
      <p:ext uri="{BB962C8B-B14F-4D97-AF65-F5344CB8AC3E}">
        <p14:creationId xmlns:p14="http://schemas.microsoft.com/office/powerpoint/2010/main" val="32846968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spcBef>
                <a:spcPts val="0"/>
              </a:spcBef>
              <a:spcAft>
                <a:spcPts val="0"/>
              </a:spcAft>
              <a:buClrTx/>
              <a:buSzTx/>
              <a:buFontTx/>
              <a:buNone/>
              <a:tabLst/>
              <a:defRPr/>
            </a:pPr>
            <a:r>
              <a:rPr lang="en-US" b="1" dirty="0"/>
              <a:t>Background Information:</a:t>
            </a:r>
          </a:p>
          <a:p>
            <a:pPr marL="0" marR="0" lvl="0" indent="0" algn="l" defTabSz="457200" rtl="0" eaLnBrk="0" fontAlgn="base" latinLnBrk="0" hangingPunct="0">
              <a:spcBef>
                <a:spcPts val="0"/>
              </a:spcBef>
              <a:spcAft>
                <a:spcPts val="0"/>
              </a:spcAft>
              <a:buClrTx/>
              <a:buSzTx/>
              <a:buFontTx/>
              <a:buNone/>
              <a:tabLst/>
              <a:defRPr/>
            </a:pPr>
            <a:r>
              <a:rPr lang="en-US" dirty="0"/>
              <a:t>This is the transition slide to the Conflict Resolution </a:t>
            </a:r>
            <a:r>
              <a:rPr lang="en-US" dirty="0" err="1"/>
              <a:t>substrand</a:t>
            </a:r>
            <a:r>
              <a:rPr lang="en-US" dirty="0"/>
              <a:t>.</a:t>
            </a:r>
          </a:p>
          <a:p>
            <a:pPr>
              <a:spcBef>
                <a:spcPts val="0"/>
              </a:spcBef>
              <a:spcAft>
                <a:spcPts val="0"/>
              </a:spcAft>
            </a:pPr>
            <a:endParaRPr lang="en-US" dirty="0"/>
          </a:p>
          <a:p>
            <a:pPr>
              <a:spcBef>
                <a:spcPts val="0"/>
              </a:spcBef>
              <a:spcAft>
                <a:spcPts val="0"/>
              </a:spcAft>
            </a:pPr>
            <a:r>
              <a:rPr lang="en-US" b="1" dirty="0"/>
              <a:t>Presenter Remarks:</a:t>
            </a:r>
          </a:p>
          <a:p>
            <a:pPr marL="0" marR="0" indent="0" algn="l" defTabSz="457200" rtl="0" eaLnBrk="1" fontAlgn="auto" latinLnBrk="0" hangingPunct="1">
              <a:spcBef>
                <a:spcPts val="0"/>
              </a:spcBef>
              <a:spcAft>
                <a:spcPts val="0"/>
              </a:spcAft>
              <a:buClrTx/>
              <a:buSzTx/>
              <a:buFontTx/>
              <a:buNone/>
              <a:tabLst/>
              <a:defRPr/>
            </a:pPr>
            <a:r>
              <a:rPr lang="en-US" sz="1200" b="0" kern="1200" dirty="0">
                <a:solidFill>
                  <a:schemeClr val="tx1"/>
                </a:solidFill>
                <a:effectLst/>
              </a:rPr>
              <a:t>“Conflict</a:t>
            </a:r>
            <a:r>
              <a:rPr lang="en-US" sz="1200" b="0" kern="1200" baseline="0" dirty="0">
                <a:solidFill>
                  <a:schemeClr val="tx1"/>
                </a:solidFill>
                <a:effectLst/>
              </a:rPr>
              <a:t> with peers and teachers is inevitable in</a:t>
            </a:r>
            <a:r>
              <a:rPr lang="en-US" sz="1200" b="0" kern="1200" dirty="0">
                <a:solidFill>
                  <a:schemeClr val="tx1"/>
                </a:solidFill>
                <a:effectLst/>
              </a:rPr>
              <a:t> an early childhood education setting, and it offers opportunities for learning about conflict resolution” (</a:t>
            </a:r>
            <a:r>
              <a:rPr lang="en-US" dirty="0"/>
              <a:t>PCF, Vol. 3, p. 80).</a:t>
            </a:r>
          </a:p>
          <a:p>
            <a:pPr marL="0" marR="0" indent="0" algn="l" defTabSz="457200" rtl="0" eaLnBrk="1" fontAlgn="auto" latinLnBrk="0" hangingPunct="1">
              <a:spcBef>
                <a:spcPts val="0"/>
              </a:spcBef>
              <a:spcAft>
                <a:spcPts val="0"/>
              </a:spcAft>
              <a:buClrTx/>
              <a:buSzTx/>
              <a:buFontTx/>
              <a:buNone/>
              <a:tabLst/>
              <a:defRPr/>
            </a:pPr>
            <a:endParaRPr lang="en-US" dirty="0"/>
          </a:p>
          <a:p>
            <a:pPr marL="0" marR="0" indent="0" algn="l" defTabSz="457200" rtl="0" eaLnBrk="1" fontAlgn="auto" latinLnBrk="0" hangingPunct="1">
              <a:spcBef>
                <a:spcPts val="0"/>
              </a:spcBef>
              <a:spcAft>
                <a:spcPts val="0"/>
              </a:spcAft>
              <a:buClrTx/>
              <a:buSzTx/>
              <a:buFontTx/>
              <a:buNone/>
              <a:tabLst/>
              <a:defRPr/>
            </a:pPr>
            <a:r>
              <a:rPr lang="en-US" dirty="0"/>
              <a:t>What kind of conflicts happen in your classroom? Are there specific ways you work with children to learn about conflict resolution? Share your</a:t>
            </a:r>
            <a:r>
              <a:rPr lang="en-US" baseline="0" dirty="0"/>
              <a:t> ideas with your tablemates.</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58</a:t>
            </a:fld>
            <a:endParaRPr lang="en-US"/>
          </a:p>
        </p:txBody>
      </p:sp>
    </p:spTree>
    <p:extLst>
      <p:ext uri="{BB962C8B-B14F-4D97-AF65-F5344CB8AC3E}">
        <p14:creationId xmlns:p14="http://schemas.microsoft.com/office/powerpoint/2010/main" val="35360516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sz="1200" b="1" kern="1200" dirty="0">
                <a:solidFill>
                  <a:schemeClr val="tx1"/>
                </a:solidFill>
              </a:rPr>
              <a:t>Background Information:</a:t>
            </a:r>
          </a:p>
          <a:p>
            <a:r>
              <a:rPr lang="en-US" sz="1200" kern="1200" dirty="0">
                <a:solidFill>
                  <a:schemeClr val="tx1"/>
                </a:solidFill>
                <a:effectLst/>
                <a:latin typeface="Arial" pitchFamily="34" charset="0"/>
                <a:ea typeface="ＭＳ Ｐゴシック" pitchFamily="34" charset="-128"/>
                <a:cs typeface="Arial" pitchFamily="34" charset="0"/>
              </a:rPr>
              <a:t>The following question guides participants to look at conflict negation as leading to the following skills:</a:t>
            </a:r>
          </a:p>
          <a:p>
            <a:pPr marL="171450" indent="-171450">
              <a:buFont typeface="Arial" panose="020B0604020202020204" pitchFamily="34" charset="0"/>
              <a:buChar char="•"/>
            </a:pPr>
            <a:r>
              <a:rPr lang="en-US" dirty="0"/>
              <a:t>Bargaining</a:t>
            </a:r>
          </a:p>
          <a:p>
            <a:pPr marL="171450" indent="-171450">
              <a:buFont typeface="Arial" panose="020B0604020202020204" pitchFamily="34" charset="0"/>
              <a:buChar char="•"/>
            </a:pPr>
            <a:r>
              <a:rPr lang="en-US" dirty="0"/>
              <a:t>Negotiation</a:t>
            </a:r>
          </a:p>
          <a:p>
            <a:pPr marL="171450" indent="-171450">
              <a:buFont typeface="Arial" panose="020B0604020202020204" pitchFamily="34" charset="0"/>
              <a:buChar char="•"/>
            </a:pPr>
            <a:r>
              <a:rPr lang="en-US" dirty="0"/>
              <a:t>Compromise</a:t>
            </a:r>
          </a:p>
          <a:p>
            <a:pPr marL="171450" indent="-171450">
              <a:buFont typeface="Arial" panose="020B0604020202020204" pitchFamily="34" charset="0"/>
              <a:buChar char="•"/>
            </a:pPr>
            <a:r>
              <a:rPr lang="en-US" dirty="0"/>
              <a:t>Other self-regulatory skills</a:t>
            </a:r>
          </a:p>
          <a:p>
            <a:pPr>
              <a:spcBef>
                <a:spcPts val="0"/>
              </a:spcBef>
            </a:pPr>
            <a:endParaRPr lang="en-US" sz="1200" b="1" kern="1200" dirty="0">
              <a:solidFill>
                <a:schemeClr val="tx1"/>
              </a:solidFill>
            </a:endParaRPr>
          </a:p>
          <a:p>
            <a:pPr>
              <a:spcBef>
                <a:spcPts val="0"/>
              </a:spcBef>
            </a:pPr>
            <a:r>
              <a:rPr lang="en-US" sz="1200" b="1" kern="1200" dirty="0">
                <a:solidFill>
                  <a:schemeClr val="tx1"/>
                </a:solidFill>
              </a:rPr>
              <a:t>Presenter Remarks:</a:t>
            </a:r>
          </a:p>
          <a:p>
            <a:pPr>
              <a:spcBef>
                <a:spcPts val="0"/>
              </a:spcBef>
            </a:pPr>
            <a:r>
              <a:rPr lang="en-US" sz="1200" b="0" kern="1200" dirty="0">
                <a:solidFill>
                  <a:schemeClr val="tx1"/>
                </a:solidFill>
              </a:rPr>
              <a:t>What</a:t>
            </a:r>
            <a:r>
              <a:rPr lang="en-US" sz="1200" b="0" kern="1200" baseline="0" dirty="0">
                <a:solidFill>
                  <a:schemeClr val="tx1"/>
                </a:solidFill>
              </a:rPr>
              <a:t> do you think bargaining, negotiations, compromise, and regulatory skills are an outcome of? </a:t>
            </a:r>
            <a:endParaRPr lang="en-US" sz="1200" b="0" kern="1200" dirty="0">
              <a:solidFill>
                <a:schemeClr val="tx1"/>
              </a:solidFill>
            </a:endParaRPr>
          </a:p>
          <a:p>
            <a:pPr>
              <a:spcBef>
                <a:spcPts val="0"/>
              </a:spcBef>
            </a:pPr>
            <a:endParaRPr lang="en-US" sz="1200" b="0" kern="1200" dirty="0">
              <a:solidFill>
                <a:schemeClr val="tx1"/>
              </a:solidFill>
            </a:endParaRPr>
          </a:p>
          <a:p>
            <a:pPr>
              <a:spcBef>
                <a:spcPts val="0"/>
              </a:spcBef>
            </a:pPr>
            <a:r>
              <a:rPr lang="en-US" sz="1200" b="0" kern="1200" dirty="0">
                <a:solidFill>
                  <a:schemeClr val="tx1"/>
                </a:solidFill>
              </a:rPr>
              <a:t>“Although distress, aggression, and adult mediation are common outcomes of peer conflict, so also are bargaining, negotiation, compromise, and other approaches that reflect growth in social and emotional understanding and in self-regulation”</a:t>
            </a:r>
            <a:r>
              <a:rPr lang="en-US" dirty="0"/>
              <a:t> (PCF, Vol. 3, p. 80).</a:t>
            </a:r>
          </a:p>
        </p:txBody>
      </p:sp>
      <p:sp>
        <p:nvSpPr>
          <p:cNvPr id="4" name="Slide Number Placeholder 3"/>
          <p:cNvSpPr>
            <a:spLocks noGrp="1"/>
          </p:cNvSpPr>
          <p:nvPr>
            <p:ph type="sldNum" sz="quarter" idx="10"/>
          </p:nvPr>
        </p:nvSpPr>
        <p:spPr/>
        <p:txBody>
          <a:bodyPr/>
          <a:lstStyle/>
          <a:p>
            <a:fld id="{096A1DEB-3031-F94F-92FD-7FFBA65F3CFE}" type="slidenum">
              <a:rPr lang="en-US" smtClean="0"/>
              <a:pPr/>
              <a:t>59</a:t>
            </a:fld>
            <a:endParaRPr lang="en-US"/>
          </a:p>
        </p:txBody>
      </p:sp>
    </p:spTree>
    <p:extLst>
      <p:ext uri="{BB962C8B-B14F-4D97-AF65-F5344CB8AC3E}">
        <p14:creationId xmlns:p14="http://schemas.microsoft.com/office/powerpoint/2010/main" val="471913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4157" y="4343399"/>
            <a:ext cx="5649686" cy="4799013"/>
          </a:xfrm>
        </p:spPr>
        <p:txBody>
          <a:bodyPr>
            <a:noAutofit/>
          </a:bodyPr>
          <a:lstStyle/>
          <a:p>
            <a:pPr fontAlgn="ctr">
              <a:spcBef>
                <a:spcPts val="0"/>
              </a:spcBef>
            </a:pPr>
            <a:r>
              <a:rPr lang="en-US" b="1" dirty="0">
                <a:latin typeface="Arial" charset="0"/>
                <a:ea typeface="Arial" charset="0"/>
                <a:cs typeface="Arial" charset="0"/>
              </a:rPr>
              <a:t>Presenter Remarks:</a:t>
            </a:r>
          </a:p>
          <a:p>
            <a:pPr fontAlgn="ctr">
              <a:spcBef>
                <a:spcPts val="0"/>
              </a:spcBef>
            </a:pPr>
            <a:r>
              <a:rPr lang="en-US" dirty="0">
                <a:latin typeface="Arial" charset="0"/>
                <a:ea typeface="Arial" charset="0"/>
                <a:cs typeface="Arial" charset="0"/>
              </a:rPr>
              <a:t>The TK Implementation Guide is organized into the following two sections: </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1 is covered in Chapter 1. The information in this section was developed with the administrator in mind and focuses on the program structure and design.</a:t>
            </a:r>
          </a:p>
          <a:p>
            <a:pPr marL="171450" indent="-171450" fontAlgn="ctr">
              <a:spcBef>
                <a:spcPts val="0"/>
              </a:spcBef>
              <a:buFont typeface="Arial" panose="020B0604020202020204" pitchFamily="34" charset="0"/>
              <a:buChar char="•"/>
            </a:pPr>
            <a:r>
              <a:rPr lang="en-US" dirty="0">
                <a:latin typeface="Arial" charset="0"/>
                <a:ea typeface="Arial" charset="0"/>
                <a:cs typeface="Arial" charset="0"/>
              </a:rPr>
              <a:t>Section 2 is covered in Chapters 2-8. This section is a resource for both teachers and administrators and focuses on building a comprehensive TK programs by addressing curriculum, instruction environment, assessment and partnership with families and community.</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Within each of these chapters, vignettes, highlighted boxes, and resource boxes are included to illustrate examples of the information covered in each of the chapters.</a:t>
            </a:r>
          </a:p>
          <a:p>
            <a:pPr fontAlgn="ctr">
              <a:spcBef>
                <a:spcPts val="0"/>
              </a:spcBef>
            </a:pPr>
            <a:endParaRPr lang="en-US" dirty="0">
              <a:latin typeface="Arial" charset="0"/>
              <a:ea typeface="Arial" charset="0"/>
              <a:cs typeface="Arial" charset="0"/>
            </a:endParaRPr>
          </a:p>
          <a:p>
            <a:pPr fontAlgn="ctr">
              <a:spcBef>
                <a:spcPts val="0"/>
              </a:spcBef>
            </a:pPr>
            <a:r>
              <a:rPr lang="en-US" dirty="0">
                <a:latin typeface="Arial" charset="0"/>
                <a:ea typeface="Arial" charset="0"/>
                <a:cs typeface="Arial" charset="0"/>
              </a:rPr>
              <a:t>A PDF copy of the document can be accessed at the California Department of Education Web page (</a:t>
            </a:r>
            <a:r>
              <a:rPr lang="en-US" b="1" dirty="0">
                <a:latin typeface="Arial" charset="0"/>
                <a:ea typeface="Arial" charset="0"/>
                <a:cs typeface="Arial" charset="0"/>
              </a:rPr>
              <a:t>www.cde.ca.gov/ci/gs/em/documents/tkguide.pdf</a:t>
            </a:r>
            <a:r>
              <a:rPr lang="en-US" b="0" dirty="0">
                <a:latin typeface="Arial" charset="0"/>
                <a:ea typeface="Arial" charset="0"/>
                <a:cs typeface="Arial" charset="0"/>
              </a:rPr>
              <a:t>).</a:t>
            </a:r>
          </a:p>
          <a:p>
            <a:pPr>
              <a:spcBef>
                <a:spcPts val="0"/>
              </a:spcBef>
            </a:pPr>
            <a:endParaRPr lang="en-US" dirty="0">
              <a:latin typeface="Arial" charset="0"/>
              <a:ea typeface="Arial" charset="0"/>
              <a:cs typeface="Arial" charset="0"/>
            </a:endParaRPr>
          </a:p>
          <a:p>
            <a:pPr>
              <a:spcBef>
                <a:spcPts val="0"/>
              </a:spcBef>
            </a:pPr>
            <a:r>
              <a:rPr lang="en-US" dirty="0">
                <a:latin typeface="Arial" charset="0"/>
                <a:ea typeface="Arial" charset="0"/>
                <a:cs typeface="Arial" charset="0"/>
              </a:rPr>
              <a:t>Video footage for each chapter can be accessed at the California Department of Education.</a:t>
            </a:r>
            <a:r>
              <a:rPr lang="en-US" baseline="0" dirty="0">
                <a:latin typeface="Arial" charset="0"/>
                <a:ea typeface="Arial" charset="0"/>
                <a:cs typeface="Arial" charset="0"/>
              </a:rPr>
              <a:t>  The video clips include footage of TK classrooms and interviews with teachers, administrators, and parents.</a:t>
            </a:r>
            <a:r>
              <a:rPr lang="en-US" dirty="0">
                <a:latin typeface="Arial" charset="0"/>
                <a:ea typeface="Arial" charset="0"/>
                <a:cs typeface="Arial" charset="0"/>
              </a:rPr>
              <a:t> </a:t>
            </a:r>
            <a:r>
              <a:rPr lang="en-US" b="1" dirty="0">
                <a:latin typeface="Arial" charset="0"/>
                <a:ea typeface="Arial" charset="0"/>
                <a:cs typeface="Arial" charset="0"/>
              </a:rPr>
              <a:t>https://</a:t>
            </a:r>
            <a:r>
              <a:rPr lang="en-US" b="1" dirty="0" err="1">
                <a:latin typeface="Arial" charset="0"/>
                <a:ea typeface="Arial" charset="0"/>
                <a:cs typeface="Arial" charset="0"/>
              </a:rPr>
              <a:t>www.youtube.com</a:t>
            </a:r>
            <a:r>
              <a:rPr lang="en-US" b="1" dirty="0">
                <a:latin typeface="Arial" charset="0"/>
                <a:ea typeface="Arial" charset="0"/>
                <a:cs typeface="Arial" charset="0"/>
              </a:rPr>
              <a:t>/user/</a:t>
            </a:r>
            <a:r>
              <a:rPr lang="en-US" b="1" dirty="0" err="1">
                <a:latin typeface="Arial" charset="0"/>
                <a:ea typeface="Arial" charset="0"/>
                <a:cs typeface="Arial" charset="0"/>
              </a:rPr>
              <a:t>caeducation</a:t>
            </a:r>
            <a:br>
              <a:rPr lang="en-US" b="1" dirty="0">
                <a:latin typeface="Arial" charset="0"/>
                <a:ea typeface="Arial" charset="0"/>
                <a:cs typeface="Arial" charset="0"/>
              </a:rPr>
            </a:br>
            <a:r>
              <a:rPr lang="en-US" b="1" dirty="0">
                <a:latin typeface="Arial" charset="0"/>
                <a:ea typeface="Arial" charset="0"/>
                <a:cs typeface="Arial" charset="0"/>
              </a:rPr>
              <a:t>https://</a:t>
            </a:r>
            <a:r>
              <a:rPr lang="en-US" b="1" dirty="0" err="1">
                <a:latin typeface="Arial" charset="0"/>
                <a:ea typeface="Arial" charset="0"/>
                <a:cs typeface="Arial" charset="0"/>
              </a:rPr>
              <a:t>www.youtube.com</a:t>
            </a:r>
            <a:r>
              <a:rPr lang="en-US" b="1" dirty="0">
                <a:latin typeface="Arial" charset="0"/>
                <a:ea typeface="Arial" charset="0"/>
                <a:cs typeface="Arial" charset="0"/>
              </a:rPr>
              <a:t>/</a:t>
            </a:r>
            <a:r>
              <a:rPr lang="en-US" b="1" dirty="0" err="1">
                <a:latin typeface="Arial" charset="0"/>
                <a:ea typeface="Arial" charset="0"/>
                <a:cs typeface="Arial" charset="0"/>
              </a:rPr>
              <a:t>results?search_query</a:t>
            </a:r>
            <a:r>
              <a:rPr lang="en-US" b="1" dirty="0">
                <a:latin typeface="Arial" charset="0"/>
                <a:ea typeface="Arial" charset="0"/>
                <a:cs typeface="Arial" charset="0"/>
              </a:rPr>
              <a:t>=</a:t>
            </a:r>
            <a:r>
              <a:rPr lang="en-US" b="1" dirty="0" err="1">
                <a:latin typeface="Arial" charset="0"/>
                <a:ea typeface="Arial" charset="0"/>
                <a:cs typeface="Arial" charset="0"/>
              </a:rPr>
              <a:t>tk+implmentation+guide</a:t>
            </a:r>
            <a:endParaRPr lang="en-US" b="1"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C97BDEB4-3C8D-4D4E-BA50-91D785A10A5F}" type="slidenum">
              <a:rPr lang="en-US" smtClean="0"/>
              <a:t>6</a:t>
            </a:fld>
            <a:endParaRPr lang="en-US"/>
          </a:p>
        </p:txBody>
      </p:sp>
    </p:spTree>
    <p:extLst>
      <p:ext uri="{BB962C8B-B14F-4D97-AF65-F5344CB8AC3E}">
        <p14:creationId xmlns:p14="http://schemas.microsoft.com/office/powerpoint/2010/main" val="35158056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1" fontAlgn="auto" latinLnBrk="0" hangingPunct="1">
              <a:spcBef>
                <a:spcPts val="0"/>
              </a:spcBef>
              <a:spcAft>
                <a:spcPts val="0"/>
              </a:spcAft>
              <a:buClrTx/>
              <a:buSzTx/>
              <a:buFontTx/>
              <a:buNone/>
              <a:tabLst/>
              <a:defRPr/>
            </a:pPr>
            <a:r>
              <a:rPr lang="en-US" b="1" kern="1200" dirty="0">
                <a:solidFill>
                  <a:schemeClr val="tx1"/>
                </a:solidFill>
              </a:rPr>
              <a:t>Presenter Remarks:</a:t>
            </a:r>
          </a:p>
          <a:p>
            <a:pPr>
              <a:spcBef>
                <a:spcPts val="0"/>
              </a:spcBef>
              <a:spcAft>
                <a:spcPts val="0"/>
              </a:spcAft>
            </a:pPr>
            <a:r>
              <a:rPr lang="en-US" dirty="0"/>
              <a:t>This developmental sequence information is an excerpt from </a:t>
            </a:r>
            <a:r>
              <a:rPr lang="en-US" baseline="0" dirty="0"/>
              <a:t>page 68 of the Preschool Curriculum Framework (Volume 1). </a:t>
            </a:r>
          </a:p>
          <a:p>
            <a:pPr>
              <a:spcBef>
                <a:spcPts val="0"/>
              </a:spcBef>
              <a:spcAft>
                <a:spcPts val="0"/>
              </a:spcAft>
            </a:pPr>
            <a:endParaRPr lang="en-US" baseline="0" dirty="0"/>
          </a:p>
          <a:p>
            <a:pPr>
              <a:spcBef>
                <a:spcPts val="0"/>
              </a:spcBef>
              <a:spcAft>
                <a:spcPts val="0"/>
              </a:spcAft>
            </a:pPr>
            <a:r>
              <a:rPr lang="en-US" baseline="0" dirty="0"/>
              <a:t>Can you think of a reason it might be important to understand this sequence when supporting children to resolve conflict? How might you use this in your classroom or with parents?</a:t>
            </a:r>
          </a:p>
          <a:p>
            <a:pPr>
              <a:spcBef>
                <a:spcPts val="0"/>
              </a:spcBef>
              <a:spcAft>
                <a:spcPts val="0"/>
              </a:spcAft>
            </a:pPr>
            <a:endParaRPr lang="en-US" baseline="0" dirty="0"/>
          </a:p>
          <a:p>
            <a:pPr>
              <a:spcBef>
                <a:spcPts val="0"/>
              </a:spcBef>
              <a:spcAft>
                <a:spcPts val="0"/>
              </a:spcAft>
            </a:pPr>
            <a:r>
              <a:rPr lang="en-US" b="1" baseline="0" dirty="0"/>
              <a:t>Optional: </a:t>
            </a:r>
          </a:p>
          <a:p>
            <a:pPr>
              <a:spcBef>
                <a:spcPts val="0"/>
              </a:spcBef>
              <a:spcAft>
                <a:spcPts val="0"/>
              </a:spcAft>
            </a:pPr>
            <a:r>
              <a:rPr lang="en-US" baseline="0" dirty="0"/>
              <a:t>Invite participants to take out the Preschool Curriculum Framework (Volume 1) and read through the sequence in detail—page 68. </a:t>
            </a:r>
          </a:p>
          <a:p>
            <a:pPr>
              <a:spcBef>
                <a:spcPts val="0"/>
              </a:spcBef>
              <a:spcAft>
                <a:spcPts val="0"/>
              </a:spcAft>
            </a:pPr>
            <a:endParaRPr lang="en-US" dirty="0"/>
          </a:p>
          <a:p>
            <a:pPr>
              <a:spcBef>
                <a:spcPts val="0"/>
              </a:spcBef>
              <a:spcAft>
                <a:spcPts val="0"/>
              </a:spcAft>
            </a:pPr>
            <a:r>
              <a:rPr lang="en-US" b="1" baseline="0" dirty="0"/>
              <a:t>Extra Notes:</a:t>
            </a:r>
          </a:p>
          <a:p>
            <a:pPr>
              <a:spcBef>
                <a:spcPts val="0"/>
              </a:spcBef>
              <a:spcAft>
                <a:spcPts val="0"/>
              </a:spcAft>
            </a:pPr>
            <a:r>
              <a:rPr lang="en-US" baseline="0" dirty="0"/>
              <a:t>The following information has been excerpted from pages 200-201 of </a:t>
            </a:r>
            <a:r>
              <a:rPr lang="en-US" b="0" i="1" dirty="0"/>
              <a:t>Beyond Behavior Management: The Six Life Skills Children Need, Second Edition, </a:t>
            </a:r>
            <a:r>
              <a:rPr lang="en-US" b="0" i="0" dirty="0"/>
              <a:t>by Jenna Bilmes.</a:t>
            </a:r>
          </a:p>
          <a:p>
            <a:pPr>
              <a:spcBef>
                <a:spcPts val="0"/>
              </a:spcBef>
              <a:spcAft>
                <a:spcPts val="0"/>
              </a:spcAft>
            </a:pPr>
            <a:endParaRPr lang="en-US" b="0" i="1" baseline="0" dirty="0"/>
          </a:p>
          <a:p>
            <a:pPr>
              <a:spcBef>
                <a:spcPts val="0"/>
              </a:spcBef>
              <a:spcAft>
                <a:spcPts val="0"/>
              </a:spcAft>
            </a:pPr>
            <a:r>
              <a:rPr lang="en-US" baseline="0" dirty="0"/>
              <a:t>Problem-Solving</a:t>
            </a:r>
            <a:r>
              <a:rPr lang="en-US" dirty="0"/>
              <a:t> Roadblocks:</a:t>
            </a:r>
          </a:p>
          <a:p>
            <a:pPr marL="171450" indent="-171450">
              <a:spcBef>
                <a:spcPts val="0"/>
              </a:spcBef>
              <a:spcAft>
                <a:spcPts val="0"/>
              </a:spcAft>
              <a:buFont typeface="Arial" panose="020B0604020202020204" pitchFamily="34" charset="0"/>
              <a:buChar char="•"/>
            </a:pPr>
            <a:r>
              <a:rPr lang="en-US" baseline="0" dirty="0"/>
              <a:t>Children</a:t>
            </a:r>
            <a:r>
              <a:rPr lang="en-US" dirty="0"/>
              <a:t> (or adults) are so emotionally charged that they can’t engage in problem solving.</a:t>
            </a:r>
          </a:p>
          <a:p>
            <a:pPr marL="171450" indent="-171450">
              <a:spcBef>
                <a:spcPts val="0"/>
              </a:spcBef>
              <a:spcAft>
                <a:spcPts val="0"/>
              </a:spcAft>
              <a:buFont typeface="Arial" panose="020B0604020202020204" pitchFamily="34" charset="0"/>
              <a:buChar char="•"/>
            </a:pPr>
            <a:r>
              <a:rPr lang="en-US" baseline="0" dirty="0"/>
              <a:t>Even</a:t>
            </a:r>
            <a:r>
              <a:rPr lang="en-US" dirty="0"/>
              <a:t> when they are calmed down, some children can’t tell you what they need or want.</a:t>
            </a:r>
          </a:p>
          <a:p>
            <a:pPr marL="171450" indent="-171450">
              <a:spcBef>
                <a:spcPts val="0"/>
              </a:spcBef>
              <a:spcAft>
                <a:spcPts val="0"/>
              </a:spcAft>
              <a:buFont typeface="Arial" panose="020B0604020202020204" pitchFamily="34" charset="0"/>
              <a:buChar char="•"/>
            </a:pPr>
            <a:r>
              <a:rPr lang="en-US" baseline="0" dirty="0"/>
              <a:t>Children often don’t have the skills to define the problem.</a:t>
            </a:r>
          </a:p>
          <a:p>
            <a:pPr marL="171450" indent="-171450">
              <a:spcBef>
                <a:spcPts val="0"/>
              </a:spcBef>
              <a:spcAft>
                <a:spcPts val="0"/>
              </a:spcAft>
              <a:buFont typeface="Arial" panose="020B0604020202020204" pitchFamily="34" charset="0"/>
              <a:buChar char="•"/>
            </a:pPr>
            <a:r>
              <a:rPr lang="en-US" dirty="0"/>
              <a:t>Children have very little experience at solving problems and might need help to learn how to think of and choose solutions.</a:t>
            </a:r>
          </a:p>
          <a:p>
            <a:pPr marL="171450" indent="-171450">
              <a:spcBef>
                <a:spcPts val="0"/>
              </a:spcBef>
              <a:spcAft>
                <a:spcPts val="0"/>
              </a:spcAft>
              <a:buFont typeface="Arial" panose="020B0604020202020204" pitchFamily="34" charset="0"/>
              <a:buChar char="•"/>
            </a:pPr>
            <a:r>
              <a:rPr lang="en-US" baseline="0" dirty="0"/>
              <a:t>Sometimes</a:t>
            </a:r>
            <a:r>
              <a:rPr lang="en-US" dirty="0"/>
              <a:t> solutions don’t work!</a:t>
            </a:r>
            <a:endParaRPr lang="en-US" baseline="0"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60</a:t>
            </a:fld>
            <a:endParaRPr lang="en-US"/>
          </a:p>
        </p:txBody>
      </p:sp>
    </p:spTree>
    <p:extLst>
      <p:ext uri="{BB962C8B-B14F-4D97-AF65-F5344CB8AC3E}">
        <p14:creationId xmlns:p14="http://schemas.microsoft.com/office/powerpoint/2010/main" val="30432679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799013"/>
          </a:xfrm>
        </p:spPr>
        <p:txBody>
          <a:bodyPr>
            <a:noAutofit/>
          </a:bodyPr>
          <a:lstStyle/>
          <a:p>
            <a:pPr marL="0" marR="0" indent="0" algn="l" defTabSz="457200" rtl="0" eaLnBrk="1" fontAlgn="auto" latinLnBrk="0" hangingPunct="1">
              <a:spcBef>
                <a:spcPts val="0"/>
              </a:spcBef>
              <a:spcAft>
                <a:spcPts val="0"/>
              </a:spcAft>
              <a:buClrTx/>
              <a:buSzTx/>
              <a:buFontTx/>
              <a:buNone/>
              <a:tabLst/>
              <a:defRPr/>
            </a:pPr>
            <a:r>
              <a:rPr lang="en-US" b="1" kern="1200" dirty="0">
                <a:solidFill>
                  <a:schemeClr val="tx1"/>
                </a:solidFill>
              </a:rPr>
              <a:t>Presenter Remarks:</a:t>
            </a:r>
          </a:p>
          <a:p>
            <a:pPr marL="0" marR="0" indent="0" algn="l" defTabSz="457200" rtl="0" eaLnBrk="1" fontAlgn="auto" latinLnBrk="0" hangingPunct="1">
              <a:spcBef>
                <a:spcPts val="0"/>
              </a:spcBef>
              <a:spcAft>
                <a:spcPts val="0"/>
              </a:spcAft>
              <a:buClrTx/>
              <a:buSzTx/>
              <a:buFontTx/>
              <a:buNone/>
              <a:tabLst/>
              <a:defRPr/>
            </a:pPr>
            <a:r>
              <a:rPr lang="en-US" b="0" kern="1200" dirty="0">
                <a:solidFill>
                  <a:schemeClr val="tx1"/>
                </a:solidFill>
              </a:rPr>
              <a:t>Intentionally choosing books for classroom use and story time can provide opportunities for discussing feelings, relationships, and social conflict.</a:t>
            </a:r>
          </a:p>
          <a:p>
            <a:pPr marL="0" marR="0" indent="0" algn="l" defTabSz="457200" rtl="0" eaLnBrk="1" fontAlgn="auto" latinLnBrk="0" hangingPunct="1">
              <a:spcBef>
                <a:spcPts val="0"/>
              </a:spcBef>
              <a:spcAft>
                <a:spcPts val="0"/>
              </a:spcAft>
              <a:buClrTx/>
              <a:buSzTx/>
              <a:buFontTx/>
              <a:buNone/>
              <a:tabLst/>
              <a:defRPr/>
            </a:pPr>
            <a:endParaRPr lang="en-US" b="0" kern="1200" dirty="0">
              <a:solidFill>
                <a:schemeClr val="tx1"/>
              </a:solidFill>
            </a:endParaRPr>
          </a:p>
          <a:p>
            <a:pPr marL="0" marR="0" indent="0" algn="l" defTabSz="457200" rtl="0" eaLnBrk="1" fontAlgn="auto" latinLnBrk="0" hangingPunct="1">
              <a:spcBef>
                <a:spcPts val="0"/>
              </a:spcBef>
              <a:spcAft>
                <a:spcPts val="0"/>
              </a:spcAft>
              <a:buClrTx/>
              <a:buSzTx/>
              <a:buFontTx/>
              <a:buNone/>
              <a:tabLst/>
              <a:defRPr/>
            </a:pPr>
            <a:r>
              <a:rPr lang="en-US" b="0" kern="1200" dirty="0">
                <a:solidFill>
                  <a:schemeClr val="tx1"/>
                </a:solidFill>
              </a:rPr>
              <a:t>“</a:t>
            </a:r>
            <a:r>
              <a:rPr lang="en-US" b="1" i="0" kern="1200" dirty="0">
                <a:solidFill>
                  <a:schemeClr val="tx1"/>
                </a:solidFill>
              </a:rPr>
              <a:t>Use storybooks to enhance children’s understanding of ways to express feelings and build peer relationships. </a:t>
            </a:r>
            <a:r>
              <a:rPr lang="en-US" b="0" i="0" kern="1200" dirty="0">
                <a:solidFill>
                  <a:schemeClr val="tx1"/>
                </a:solidFill>
              </a:rPr>
              <a:t>S</a:t>
            </a:r>
            <a:r>
              <a:rPr lang="en-US" b="0" kern="1200" dirty="0">
                <a:solidFill>
                  <a:schemeClr val="tx1"/>
                </a:solidFill>
              </a:rPr>
              <a:t>elect books, such as </a:t>
            </a:r>
            <a:r>
              <a:rPr lang="en-US" b="0" i="1" kern="1200" dirty="0">
                <a:solidFill>
                  <a:schemeClr val="tx1"/>
                </a:solidFill>
              </a:rPr>
              <a:t>If Everybody Did </a:t>
            </a:r>
            <a:r>
              <a:rPr lang="en-US" b="0" kern="1200" dirty="0">
                <a:solidFill>
                  <a:schemeClr val="tx1"/>
                </a:solidFill>
              </a:rPr>
              <a:t>by Jo Ann Stover, </a:t>
            </a:r>
            <a:r>
              <a:rPr lang="en-US" b="0" i="1" kern="1200" dirty="0">
                <a:solidFill>
                  <a:schemeClr val="tx1"/>
                </a:solidFill>
              </a:rPr>
              <a:t>My Mouth Is a Volcano </a:t>
            </a:r>
            <a:r>
              <a:rPr lang="en-US" b="0" kern="1200" dirty="0">
                <a:solidFill>
                  <a:schemeClr val="tx1"/>
                </a:solidFill>
              </a:rPr>
              <a:t>by Julia Cook, or Jamaica and Brianna by Anne Sibley O’Brien, to match emerging challenges with fairness and respect in the pre- school community. Encourage children to reflect on the text and illustrations (‘What do you think Jamaica is feeling now? What does the illustration show us?’). Invite them to share personal experiences that match story content (‘Have you ever felt mad at a friend? What did you do? How did you solve the problem? Was it fair?’)” (PCF, Vol. 3, p. </a:t>
            </a:r>
            <a:r>
              <a:rPr lang="en-US" dirty="0"/>
              <a:t>79).</a:t>
            </a:r>
            <a:endParaRPr lang="en-US" b="0" kern="1200" dirty="0">
              <a:solidFill>
                <a:schemeClr val="tx1"/>
              </a:solidFill>
            </a:endParaRPr>
          </a:p>
          <a:p>
            <a:pPr marL="0" marR="0" indent="0" algn="l" defTabSz="457200" rtl="0" eaLnBrk="1" fontAlgn="auto" latinLnBrk="0" hangingPunct="1">
              <a:spcBef>
                <a:spcPts val="0"/>
              </a:spcBef>
              <a:spcAft>
                <a:spcPts val="0"/>
              </a:spcAft>
              <a:buClrTx/>
              <a:buSzTx/>
              <a:buFontTx/>
              <a:buNone/>
              <a:tabLst/>
              <a:defRPr/>
            </a:pPr>
            <a:endParaRPr lang="en-US" b="0" kern="1200" dirty="0">
              <a:solidFill>
                <a:schemeClr val="tx1"/>
              </a:solidFill>
            </a:endParaRPr>
          </a:p>
          <a:p>
            <a:pPr>
              <a:spcBef>
                <a:spcPts val="0"/>
              </a:spcBef>
              <a:spcAft>
                <a:spcPts val="0"/>
              </a:spcAft>
            </a:pPr>
            <a:r>
              <a:rPr lang="en-US" b="0" kern="1200" dirty="0">
                <a:solidFill>
                  <a:schemeClr val="tx1"/>
                </a:solidFill>
              </a:rPr>
              <a:t>“</a:t>
            </a:r>
            <a:r>
              <a:rPr lang="en-US" b="1" kern="1200" dirty="0">
                <a:solidFill>
                  <a:schemeClr val="tx1"/>
                </a:solidFill>
              </a:rPr>
              <a:t>Read books related to social conflict</a:t>
            </a:r>
            <a:r>
              <a:rPr lang="en-US" b="0" kern="1200" dirty="0">
                <a:solidFill>
                  <a:schemeClr val="tx1"/>
                </a:solidFill>
              </a:rPr>
              <a:t>. Help children connect previous experience with storybook content. Invite them to think of ways the characters could solve their problem” (</a:t>
            </a:r>
            <a:r>
              <a:rPr lang="en-US" b="0" dirty="0"/>
              <a:t>PCF, Vol. 3, p. 82).</a:t>
            </a:r>
          </a:p>
          <a:p>
            <a:pPr marL="0" marR="0" indent="0" algn="l" defTabSz="457200" rtl="0" eaLnBrk="1" fontAlgn="auto" latinLnBrk="0" hangingPunct="1">
              <a:spcBef>
                <a:spcPts val="0"/>
              </a:spcBef>
              <a:spcAft>
                <a:spcPts val="0"/>
              </a:spcAft>
              <a:buClrTx/>
              <a:buSzTx/>
              <a:buFontTx/>
              <a:buNone/>
              <a:tabLst/>
              <a:defRPr/>
            </a:pPr>
            <a:endParaRPr lang="en-US" dirty="0"/>
          </a:p>
          <a:p>
            <a:pPr marL="0" marR="0" indent="0" algn="l" defTabSz="457200" rtl="0" eaLnBrk="1" fontAlgn="auto" latinLnBrk="0" hangingPunct="1">
              <a:spcBef>
                <a:spcPts val="0"/>
              </a:spcBef>
              <a:spcAft>
                <a:spcPts val="0"/>
              </a:spcAft>
              <a:buClrTx/>
              <a:buSzTx/>
              <a:buFontTx/>
              <a:buNone/>
              <a:tabLst/>
              <a:defRPr/>
            </a:pPr>
            <a:r>
              <a:rPr lang="en-US" b="1" dirty="0"/>
              <a:t>Optional: </a:t>
            </a:r>
          </a:p>
          <a:p>
            <a:pPr marL="0" marR="0" indent="0" algn="l" defTabSz="457200" rtl="0" eaLnBrk="1" fontAlgn="auto" latinLnBrk="0" hangingPunct="1">
              <a:spcBef>
                <a:spcPts val="0"/>
              </a:spcBef>
              <a:spcAft>
                <a:spcPts val="0"/>
              </a:spcAft>
              <a:buClrTx/>
              <a:buSzTx/>
              <a:buFontTx/>
              <a:buNone/>
              <a:tabLst/>
              <a:defRPr/>
            </a:pPr>
            <a:r>
              <a:rPr lang="en-US" dirty="0"/>
              <a:t>Show participants the Book List and Book Nook resources from CSEFEL:</a:t>
            </a:r>
          </a:p>
          <a:p>
            <a:pPr marL="114300" marR="0" indent="-114300" algn="l" defTabSz="457200" rtl="0" eaLnBrk="1" fontAlgn="auto" latinLnBrk="0" hangingPunct="1">
              <a:spcBef>
                <a:spcPts val="0"/>
              </a:spcBef>
              <a:spcAft>
                <a:spcPts val="0"/>
              </a:spcAft>
              <a:buClrTx/>
              <a:buSzTx/>
              <a:buFont typeface="Arial" panose="020B0604020202020204" pitchFamily="34" charset="0"/>
              <a:buChar char="•"/>
              <a:tabLst/>
              <a:defRPr/>
            </a:pPr>
            <a:r>
              <a:rPr lang="en-US" dirty="0"/>
              <a:t>Book List        </a:t>
            </a:r>
            <a:r>
              <a:rPr lang="en-US" dirty="0">
                <a:hlinkClick r:id="rId3"/>
              </a:rPr>
              <a:t>http://csefel.vanderbilt.edu/documents/booklist.pdf</a:t>
            </a:r>
            <a:endParaRPr lang="en-US" dirty="0"/>
          </a:p>
          <a:p>
            <a:pPr marL="114300" marR="0" indent="-114300" algn="l" defTabSz="457200" rtl="0" eaLnBrk="1" fontAlgn="auto" latinLnBrk="0" hangingPunct="1">
              <a:spcBef>
                <a:spcPts val="0"/>
              </a:spcBef>
              <a:spcAft>
                <a:spcPts val="0"/>
              </a:spcAft>
              <a:buClrTx/>
              <a:buSzTx/>
              <a:buFont typeface="Arial" panose="020B0604020202020204" pitchFamily="34" charset="0"/>
              <a:buChar char="•"/>
              <a:tabLst/>
              <a:defRPr/>
            </a:pPr>
            <a:r>
              <a:rPr lang="en-US" dirty="0"/>
              <a:t>Book</a:t>
            </a:r>
            <a:r>
              <a:rPr lang="en-US" baseline="0" dirty="0"/>
              <a:t> Nook     </a:t>
            </a:r>
            <a:r>
              <a:rPr lang="en-US" baseline="0" dirty="0">
                <a:hlinkClick r:id="rId4"/>
              </a:rPr>
              <a:t>http://csefel.vanderbilt.edu/resources/strategies.html</a:t>
            </a:r>
            <a:endParaRPr lang="en-US" baseline="0" dirty="0"/>
          </a:p>
          <a:p>
            <a:pPr marL="0" marR="0" indent="0" algn="l" defTabSz="457200" rtl="0" eaLnBrk="1" fontAlgn="auto" latinLnBrk="0" hangingPunct="1">
              <a:spcBef>
                <a:spcPts val="0"/>
              </a:spcBef>
              <a:spcAft>
                <a:spcPts val="0"/>
              </a:spcAft>
              <a:buClrTx/>
              <a:buSzTx/>
              <a:buFontTx/>
              <a:buNone/>
              <a:tabLst/>
              <a:defRPr/>
            </a:pPr>
            <a:endParaRPr lang="en-US" baseline="0" dirty="0"/>
          </a:p>
          <a:p>
            <a:pPr marL="0" marR="0" indent="0" algn="l" defTabSz="457200" rtl="0" eaLnBrk="1" fontAlgn="auto" latinLnBrk="0" hangingPunct="1">
              <a:spcBef>
                <a:spcPts val="0"/>
              </a:spcBef>
              <a:spcAft>
                <a:spcPts val="0"/>
              </a:spcAft>
              <a:buClrTx/>
              <a:buSzTx/>
              <a:buFontTx/>
              <a:buNone/>
              <a:tabLst/>
              <a:defRPr/>
            </a:pPr>
            <a:r>
              <a:rPr lang="en-US" baseline="0" dirty="0"/>
              <a:t>Demo an interactive reading of one of the books on the CSEFEL book list.</a:t>
            </a: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61</a:t>
            </a:fld>
            <a:endParaRPr lang="en-US"/>
          </a:p>
        </p:txBody>
      </p:sp>
    </p:spTree>
    <p:extLst>
      <p:ext uri="{BB962C8B-B14F-4D97-AF65-F5344CB8AC3E}">
        <p14:creationId xmlns:p14="http://schemas.microsoft.com/office/powerpoint/2010/main" val="16140906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lvl="0" indent="0" algn="l" defTabSz="457200" rtl="0" eaLnBrk="0" fontAlgn="base" latinLnBrk="0" hangingPunct="0">
              <a:spcBef>
                <a:spcPts val="0"/>
              </a:spcBef>
              <a:spcAft>
                <a:spcPts val="0"/>
              </a:spcAft>
              <a:buClrTx/>
              <a:buSzTx/>
              <a:buFontTx/>
              <a:buNone/>
              <a:tabLst/>
              <a:defRPr/>
            </a:pPr>
            <a:r>
              <a:rPr lang="en-US" b="1" dirty="0">
                <a:effectLst/>
                <a:ea typeface="Calibri" panose="020F0502020204030204" pitchFamily="34" charset="0"/>
              </a:rPr>
              <a:t>Activity 6: Community Art</a:t>
            </a:r>
          </a:p>
          <a:p>
            <a:pPr>
              <a:spcBef>
                <a:spcPts val="0"/>
              </a:spcBef>
              <a:spcAft>
                <a:spcPts val="0"/>
              </a:spcAft>
            </a:pPr>
            <a:endParaRPr lang="en-US" b="0" kern="1200" dirty="0">
              <a:solidFill>
                <a:schemeClr val="tx1"/>
              </a:solidFill>
            </a:endParaRPr>
          </a:p>
          <a:p>
            <a:pPr>
              <a:spcBef>
                <a:spcPts val="0"/>
              </a:spcBef>
              <a:spcAft>
                <a:spcPts val="0"/>
              </a:spcAft>
            </a:pPr>
            <a:r>
              <a:rPr lang="en-US" b="1" kern="1200" dirty="0">
                <a:solidFill>
                  <a:schemeClr val="tx1"/>
                </a:solidFill>
              </a:rPr>
              <a:t>Background Information:</a:t>
            </a:r>
          </a:p>
          <a:p>
            <a:pPr>
              <a:spcBef>
                <a:spcPts val="0"/>
              </a:spcBef>
              <a:spcAft>
                <a:spcPts val="0"/>
              </a:spcAft>
            </a:pPr>
            <a:r>
              <a:rPr lang="en-US" b="0" kern="1200" dirty="0">
                <a:solidFill>
                  <a:schemeClr val="tx1"/>
                </a:solidFill>
              </a:rPr>
              <a:t>The image on the screen has been hyperlinked to the Community Art video.</a:t>
            </a:r>
          </a:p>
          <a:p>
            <a:pPr>
              <a:spcBef>
                <a:spcPts val="0"/>
              </a:spcBef>
              <a:spcAft>
                <a:spcPts val="0"/>
              </a:spcAft>
            </a:pPr>
            <a:endParaRPr lang="en-US" b="1" kern="1200" dirty="0">
              <a:solidFill>
                <a:schemeClr val="tx1"/>
              </a:solidFill>
            </a:endParaRPr>
          </a:p>
          <a:p>
            <a:pPr>
              <a:spcBef>
                <a:spcPts val="0"/>
              </a:spcBef>
              <a:spcAft>
                <a:spcPts val="0"/>
              </a:spcAft>
            </a:pPr>
            <a:r>
              <a:rPr lang="en-US" b="1" kern="1200" dirty="0">
                <a:solidFill>
                  <a:schemeClr val="tx1"/>
                </a:solidFill>
              </a:rPr>
              <a:t>Presenter</a:t>
            </a:r>
            <a:r>
              <a:rPr lang="en-US" b="1" kern="1200" baseline="0" dirty="0">
                <a:solidFill>
                  <a:schemeClr val="tx1"/>
                </a:solidFill>
              </a:rPr>
              <a:t> Remarks:</a:t>
            </a:r>
          </a:p>
          <a:p>
            <a:pPr>
              <a:spcBef>
                <a:spcPts val="0"/>
              </a:spcBef>
              <a:spcAft>
                <a:spcPts val="0"/>
              </a:spcAft>
            </a:pPr>
            <a:r>
              <a:rPr lang="en-US" kern="1200" dirty="0">
                <a:solidFill>
                  <a:schemeClr val="tx1"/>
                </a:solidFill>
              </a:rPr>
              <a:t>Let’s experience</a:t>
            </a:r>
            <a:r>
              <a:rPr lang="en-US" kern="1200" baseline="0" dirty="0">
                <a:solidFill>
                  <a:schemeClr val="tx1"/>
                </a:solidFill>
              </a:rPr>
              <a:t> some community art! As we engage in this activity, reflect on the opportunities presented to create work together and to negotiate conflict. </a:t>
            </a:r>
            <a:r>
              <a:rPr lang="en-US" dirty="0">
                <a:effectLst/>
                <a:ea typeface="Calibri" panose="020F0502020204030204" pitchFamily="34" charset="0"/>
              </a:rPr>
              <a:t> </a:t>
            </a:r>
          </a:p>
          <a:p>
            <a:pPr>
              <a:spcBef>
                <a:spcPts val="0"/>
              </a:spcBef>
              <a:spcAft>
                <a:spcPts val="0"/>
              </a:spcAft>
            </a:pP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intent: </a:t>
            </a:r>
            <a:endParaRPr lang="en-US" dirty="0">
              <a:effectLst/>
              <a:ea typeface="Calibri" panose="020F0502020204030204" pitchFamily="34" charset="0"/>
            </a:endParaRPr>
          </a:p>
          <a:p>
            <a:pPr marL="0" marR="0">
              <a:spcBef>
                <a:spcPts val="0"/>
              </a:spcBef>
              <a:spcAft>
                <a:spcPts val="0"/>
              </a:spcAft>
            </a:pPr>
            <a:r>
              <a:rPr lang="en-US" dirty="0">
                <a:effectLst/>
                <a:ea typeface="Times New Roman" panose="02020603050405020304" pitchFamily="18" charset="0"/>
              </a:rPr>
              <a:t>Participants create a community art experience.</a:t>
            </a:r>
          </a:p>
          <a:p>
            <a:pPr marL="0" marR="0">
              <a:spcBef>
                <a:spcPts val="0"/>
              </a:spcBef>
              <a:spcAft>
                <a:spcPts val="0"/>
              </a:spcAft>
            </a:pPr>
            <a:endParaRPr lang="en-US" dirty="0">
              <a:effectLst/>
              <a:ea typeface="Calibri" panose="020F0502020204030204" pitchFamily="34" charset="0"/>
            </a:endParaRPr>
          </a:p>
          <a:p>
            <a:pPr marL="0" marR="0">
              <a:spcBef>
                <a:spcPts val="0"/>
              </a:spcBef>
              <a:spcAft>
                <a:spcPts val="0"/>
              </a:spcAft>
            </a:pPr>
            <a:r>
              <a:rPr lang="en-US" b="1" dirty="0">
                <a:solidFill>
                  <a:srgbClr val="000000"/>
                </a:solidFill>
                <a:effectLst/>
                <a:ea typeface="Times New Roman" panose="02020603050405020304" pitchFamily="18" charset="0"/>
              </a:rPr>
              <a:t>OUTCOMES: </a:t>
            </a:r>
            <a:endParaRPr lang="en-US" dirty="0">
              <a:solidFill>
                <a:srgbClr val="000000"/>
              </a:solidFill>
              <a:effectLst/>
              <a:ea typeface="Times New Roman" panose="02020603050405020304" pitchFamily="18" charset="0"/>
            </a:endParaRPr>
          </a:p>
          <a:p>
            <a:pPr marL="0" marR="0">
              <a:spcBef>
                <a:spcPts val="0"/>
              </a:spcBef>
              <a:spcAft>
                <a:spcPts val="0"/>
              </a:spcAft>
            </a:pPr>
            <a:r>
              <a:rPr lang="en-US" dirty="0">
                <a:effectLst/>
                <a:ea typeface="Times New Roman" panose="02020603050405020304" pitchFamily="18" charset="0"/>
              </a:rPr>
              <a:t>Participants use materials to create an art experience that requires peer interaction.</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b="1" cap="all" dirty="0">
                <a:effectLst/>
                <a:ea typeface="Times New Roman" panose="02020603050405020304" pitchFamily="18" charset="0"/>
              </a:rPr>
              <a:t>Materials Required: </a:t>
            </a:r>
            <a:endParaRPr lang="en-US" dirty="0">
              <a:effectLst/>
              <a:ea typeface="Calibri" panose="020F0502020204030204" pitchFamily="34" charset="0"/>
            </a:endParaRP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PPT slide</a:t>
            </a:r>
          </a:p>
          <a:p>
            <a:pPr marL="342900" marR="0" lvl="0" indent="-342900" algn="l" defTabSz="457200" rtl="0" eaLnBrk="0" fontAlgn="base" latinLnBrk="0" hangingPunct="0">
              <a:spcBef>
                <a:spcPts val="0"/>
              </a:spcBef>
              <a:spcAft>
                <a:spcPts val="0"/>
              </a:spcAft>
              <a:buClrTx/>
              <a:buSzTx/>
              <a:buFont typeface="Symbol" panose="05050102010706020507" pitchFamily="18" charset="2"/>
              <a:buChar char=""/>
              <a:tabLst>
                <a:tab pos="457200" algn="l"/>
              </a:tabLst>
              <a:defRPr/>
            </a:pPr>
            <a:r>
              <a:rPr lang="en-US" dirty="0">
                <a:effectLst/>
                <a:ea typeface="Times" pitchFamily="18" charset="0"/>
              </a:rPr>
              <a:t>Community Art video (</a:t>
            </a:r>
            <a:r>
              <a:rPr lang="en-US" b="0" kern="1200" dirty="0">
                <a:solidFill>
                  <a:schemeClr val="tx1"/>
                </a:solidFill>
              </a:rPr>
              <a:t>https://cpin.us/sites/default/files/CC/PD/Community%20Art%20Video.MOV)</a:t>
            </a:r>
            <a:endParaRPr lang="en-US" dirty="0">
              <a:effectLst/>
              <a:ea typeface="Times" pitchFamily="18" charset="0"/>
            </a:endParaRP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Partners/Tablemates</a:t>
            </a:r>
          </a:p>
          <a:p>
            <a:pPr marL="342900" marR="0" lvl="0" indent="-342900" algn="l">
              <a:spcBef>
                <a:spcPts val="0"/>
              </a:spcBef>
              <a:spcAft>
                <a:spcPts val="0"/>
              </a:spcAft>
              <a:buFont typeface="Symbol" panose="05050102010706020507" pitchFamily="18" charset="2"/>
              <a:buChar char=""/>
              <a:tabLst>
                <a:tab pos="457200" algn="l"/>
              </a:tabLst>
            </a:pPr>
            <a:r>
              <a:rPr lang="en-US" dirty="0">
                <a:effectLst/>
                <a:ea typeface="Times" pitchFamily="18" charset="0"/>
              </a:rPr>
              <a:t>Art materials:</a:t>
            </a:r>
          </a:p>
          <a:p>
            <a:pPr marL="742950" marR="0" lvl="1" indent="-285750" algn="l">
              <a:spcBef>
                <a:spcPts val="0"/>
              </a:spcBef>
              <a:spcAft>
                <a:spcPts val="0"/>
              </a:spcAft>
              <a:buFont typeface="Courier New" panose="02070309020205020404" pitchFamily="49" charset="0"/>
              <a:buChar char="o"/>
            </a:pPr>
            <a:r>
              <a:rPr lang="en-US" dirty="0">
                <a:effectLst/>
                <a:ea typeface="Times" pitchFamily="18" charset="0"/>
              </a:rPr>
              <a:t>Large canvas, butcher paper, balls, paints, yarn, swimming pool noodles, straws, poof balls, chalk,                        balloons, blocks, cars, bubble wrap, etc.</a:t>
            </a:r>
          </a:p>
          <a:p>
            <a:pPr marL="457200" marR="0" algn="l">
              <a:spcBef>
                <a:spcPts val="0"/>
              </a:spcBef>
              <a:spcAft>
                <a:spcPts val="0"/>
              </a:spcAft>
            </a:pPr>
            <a:r>
              <a:rPr lang="en-US" dirty="0">
                <a:effectLst/>
                <a:ea typeface="Times" pitchFamily="18" charset="0"/>
              </a:rPr>
              <a:t> </a:t>
            </a:r>
          </a:p>
          <a:p>
            <a:pPr marL="0" marR="0" algn="l">
              <a:spcBef>
                <a:spcPts val="0"/>
              </a:spcBef>
              <a:spcAft>
                <a:spcPts val="0"/>
              </a:spcAft>
            </a:pPr>
            <a:r>
              <a:rPr lang="en-US" b="1" dirty="0">
                <a:effectLst/>
                <a:ea typeface="Times" pitchFamily="18" charset="0"/>
              </a:rPr>
              <a:t>TIME</a:t>
            </a:r>
            <a:r>
              <a:rPr lang="en-US" dirty="0">
                <a:effectLst/>
                <a:ea typeface="Times" pitchFamily="18" charset="0"/>
              </a:rPr>
              <a:t>: 25 minutes</a:t>
            </a:r>
          </a:p>
          <a:p>
            <a:pPr marL="0" marR="0" algn="r">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lvl="0" indent="0">
              <a:spcBef>
                <a:spcPts val="0"/>
              </a:spcBef>
              <a:spcAft>
                <a:spcPts val="0"/>
              </a:spcAft>
              <a:buFont typeface="Symbol" panose="05050102010706020507" pitchFamily="18" charset="2"/>
              <a:buNone/>
            </a:pPr>
            <a:r>
              <a:rPr lang="en-US" b="1" cap="all" dirty="0">
                <a:effectLst/>
                <a:ea typeface="Times New Roman" panose="02020603050405020304" pitchFamily="18" charset="0"/>
              </a:rPr>
              <a:t>Process: </a:t>
            </a: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Invite participants to select some art materials to work with.</a:t>
            </a:r>
            <a:r>
              <a:rPr lang="en-US" baseline="0" dirty="0">
                <a:effectLst/>
                <a:ea typeface="Times New Roman" panose="02020603050405020304" pitchFamily="18" charset="0"/>
              </a:rPr>
              <a:t> T</a:t>
            </a:r>
            <a:r>
              <a:rPr lang="en-US" dirty="0">
                <a:effectLst/>
                <a:ea typeface="Times New Roman" panose="02020603050405020304" pitchFamily="18" charset="0"/>
              </a:rPr>
              <a:t>hey can go back and get more at any time.</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Show the Community Art video, then task participants with creating a fun way of doing art together.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Remind participants that the art experience they create should include all members of the community working together—not just “side-by-side” art. </a:t>
            </a:r>
            <a:endParaRPr lang="en-US"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effectLst/>
                <a:ea typeface="Times New Roman" panose="02020603050405020304" pitchFamily="18" charset="0"/>
              </a:rPr>
              <a:t>Have participants first brainstorm individually to come up with ideas, then have them join up in teams to create an art experience. </a:t>
            </a:r>
            <a:r>
              <a:rPr lang="en-US" i="1" dirty="0">
                <a:effectLst/>
                <a:ea typeface="Times New Roman" panose="02020603050405020304" pitchFamily="18" charset="0"/>
              </a:rPr>
              <a:t>Allow ample time for groups to finish.</a:t>
            </a:r>
            <a:endParaRPr lang="en-US" i="1" dirty="0">
              <a:effectLst/>
              <a:ea typeface="Calibri" panose="020F0502020204030204" pitchFamily="34" charset="0"/>
            </a:endParaRPr>
          </a:p>
          <a:p>
            <a:pPr>
              <a:spcBef>
                <a:spcPts val="0"/>
              </a:spcBef>
              <a:spcAft>
                <a:spcPts val="0"/>
              </a:spcAft>
            </a:pPr>
            <a:endParaRPr lang="en-US" dirty="0"/>
          </a:p>
          <a:p>
            <a:pPr>
              <a:spcBef>
                <a:spcPts val="0"/>
              </a:spcBef>
              <a:spcAft>
                <a:spcPts val="0"/>
              </a:spcAft>
            </a:pPr>
            <a:r>
              <a:rPr lang="en-US" i="1" dirty="0"/>
              <a:t>Click to the next slide for reflective questions.</a:t>
            </a:r>
          </a:p>
        </p:txBody>
      </p:sp>
      <p:sp>
        <p:nvSpPr>
          <p:cNvPr id="4" name="Slide Number Placeholder 3"/>
          <p:cNvSpPr>
            <a:spLocks noGrp="1"/>
          </p:cNvSpPr>
          <p:nvPr>
            <p:ph type="sldNum" sz="quarter" idx="10"/>
          </p:nvPr>
        </p:nvSpPr>
        <p:spPr/>
        <p:txBody>
          <a:bodyPr/>
          <a:lstStyle/>
          <a:p>
            <a:fld id="{096A1DEB-3031-F94F-92FD-7FFBA65F3CFE}" type="slidenum">
              <a:rPr lang="en-US" smtClean="0"/>
              <a:pPr/>
              <a:t>62</a:t>
            </a:fld>
            <a:endParaRPr lang="en-US"/>
          </a:p>
        </p:txBody>
      </p:sp>
    </p:spTree>
    <p:extLst>
      <p:ext uri="{BB962C8B-B14F-4D97-AF65-F5344CB8AC3E}">
        <p14:creationId xmlns:p14="http://schemas.microsoft.com/office/powerpoint/2010/main" val="29763044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spcBef>
                <a:spcPts val="0"/>
              </a:spcBef>
              <a:spcAft>
                <a:spcPts val="0"/>
              </a:spcAft>
              <a:buFont typeface="Symbol" panose="05050102010706020507" pitchFamily="18" charset="2"/>
              <a:buNone/>
            </a:pPr>
            <a:r>
              <a:rPr lang="en-US" b="1" dirty="0">
                <a:effectLst/>
                <a:ea typeface="Times New Roman" panose="02020603050405020304" pitchFamily="18" charset="0"/>
              </a:rPr>
              <a:t>Background Information:</a:t>
            </a:r>
          </a:p>
          <a:p>
            <a:pPr marL="0" marR="0" lvl="0" indent="0">
              <a:spcBef>
                <a:spcPts val="0"/>
              </a:spcBef>
              <a:spcAft>
                <a:spcPts val="0"/>
              </a:spcAft>
              <a:buFont typeface="Symbol" panose="05050102010706020507" pitchFamily="18" charset="2"/>
              <a:buNone/>
            </a:pPr>
            <a:r>
              <a:rPr lang="en-US" dirty="0">
                <a:effectLst/>
                <a:ea typeface="Times New Roman" panose="02020603050405020304" pitchFamily="18" charset="0"/>
              </a:rPr>
              <a:t>Record the responses to the reflective questions on chart paper.  </a:t>
            </a:r>
            <a:endParaRPr lang="en-US" dirty="0">
              <a:effectLst/>
              <a:ea typeface="Calibri" panose="020F0502020204030204" pitchFamily="34" charset="0"/>
            </a:endParaRPr>
          </a:p>
          <a:p>
            <a:pPr marL="0" marR="0">
              <a:spcBef>
                <a:spcPts val="0"/>
              </a:spcBef>
              <a:spcAft>
                <a:spcPts val="0"/>
              </a:spcAft>
            </a:pPr>
            <a:endParaRPr lang="en-US" b="1" dirty="0"/>
          </a:p>
          <a:p>
            <a:r>
              <a:rPr lang="en-US" b="1" dirty="0"/>
              <a:t>Presenter Remarks:</a:t>
            </a:r>
          </a:p>
          <a:p>
            <a:pPr marL="0" marR="0" lvl="0" indent="0">
              <a:spcBef>
                <a:spcPts val="0"/>
              </a:spcBef>
              <a:spcAft>
                <a:spcPts val="0"/>
              </a:spcAft>
              <a:buFont typeface="Symbol" panose="05050102010706020507" pitchFamily="18" charset="2"/>
              <a:buNone/>
            </a:pPr>
            <a:r>
              <a:rPr lang="en-US" dirty="0">
                <a:effectLst/>
                <a:ea typeface="Times New Roman" panose="02020603050405020304" pitchFamily="18" charset="0"/>
              </a:rPr>
              <a:t>Please remain in your groups as we go through these reflective questions:</a:t>
            </a:r>
          </a:p>
          <a:p>
            <a:pPr marL="171450" marR="0" lvl="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What problems did you think through while coming up with this idea?</a:t>
            </a:r>
          </a:p>
          <a:p>
            <a:pPr marL="171450" marR="0" lvl="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What solutions did you come to?</a:t>
            </a:r>
          </a:p>
          <a:p>
            <a:pPr marL="171450" marR="0" lvl="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In your class, which children would this specifically benefit?</a:t>
            </a:r>
          </a:p>
          <a:p>
            <a:pPr marL="171450" marR="0" lvl="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How might you scaffold this activity?</a:t>
            </a:r>
          </a:p>
          <a:p>
            <a:pPr marL="171450" marR="0" lvl="0" indent="-171450">
              <a:spcBef>
                <a:spcPts val="0"/>
              </a:spcBef>
              <a:spcAft>
                <a:spcPts val="0"/>
              </a:spcAft>
              <a:buFont typeface="Arial" panose="020B0604020202020204" pitchFamily="34" charset="0"/>
              <a:buChar char="•"/>
            </a:pPr>
            <a:r>
              <a:rPr lang="en-US" dirty="0">
                <a:effectLst/>
                <a:ea typeface="Times New Roman" panose="02020603050405020304" pitchFamily="18" charset="0"/>
              </a:rPr>
              <a:t>If you were to take anecdotal notes for this activity, what other domains would you expect to see?</a:t>
            </a:r>
            <a:endParaRPr lang="en-US" dirty="0">
              <a:effectLst/>
              <a:ea typeface="Calibri" panose="020F0502020204030204" pitchFamily="34" charset="0"/>
            </a:endParaRPr>
          </a:p>
          <a:p>
            <a:pPr marL="0" marR="0">
              <a:spcBef>
                <a:spcPts val="0"/>
              </a:spcBef>
              <a:spcAft>
                <a:spcPts val="0"/>
              </a:spcAft>
            </a:pPr>
            <a:r>
              <a:rPr lang="en-US" dirty="0">
                <a:effectLst/>
                <a:ea typeface="Times New Roman" panose="02020603050405020304" pitchFamily="18" charset="0"/>
              </a:rPr>
              <a:t> </a:t>
            </a:r>
            <a:endParaRPr lang="en-US" dirty="0">
              <a:effectLst/>
              <a:ea typeface="Calibri" panose="020F0502020204030204" pitchFamily="34" charset="0"/>
            </a:endParaRPr>
          </a:p>
          <a:p>
            <a:pPr marL="0" marR="0">
              <a:spcBef>
                <a:spcPts val="0"/>
              </a:spcBef>
              <a:spcAft>
                <a:spcPts val="0"/>
              </a:spcAft>
            </a:pPr>
            <a:r>
              <a:rPr lang="en-US" dirty="0">
                <a:effectLst/>
                <a:ea typeface="Calibri" panose="020F0502020204030204" pitchFamily="34" charset="0"/>
              </a:rPr>
              <a:t> </a:t>
            </a:r>
          </a:p>
          <a:p>
            <a:endParaRPr lang="en-US" dirty="0"/>
          </a:p>
        </p:txBody>
      </p:sp>
      <p:sp>
        <p:nvSpPr>
          <p:cNvPr id="4" name="Slide Number Placeholder 3"/>
          <p:cNvSpPr>
            <a:spLocks noGrp="1"/>
          </p:cNvSpPr>
          <p:nvPr>
            <p:ph type="sldNum" sz="quarter" idx="10"/>
          </p:nvPr>
        </p:nvSpPr>
        <p:spPr/>
        <p:txBody>
          <a:bodyPr/>
          <a:lstStyle/>
          <a:p>
            <a:pPr>
              <a:defRPr/>
            </a:pPr>
            <a:fld id="{150966B6-A9F7-4E78-BB4D-0104811ED0D9}" type="slidenum">
              <a:rPr lang="en-US" altLang="en-US" smtClean="0"/>
              <a:pPr>
                <a:defRPr/>
              </a:pPr>
              <a:t>63</a:t>
            </a:fld>
            <a:endParaRPr lang="en-US" altLang="en-US"/>
          </a:p>
        </p:txBody>
      </p:sp>
    </p:spTree>
    <p:extLst>
      <p:ext uri="{BB962C8B-B14F-4D97-AF65-F5344CB8AC3E}">
        <p14:creationId xmlns:p14="http://schemas.microsoft.com/office/powerpoint/2010/main" val="32824923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b="1" dirty="0"/>
              <a:t>Presenter</a:t>
            </a:r>
            <a:r>
              <a:rPr lang="en-US" b="1" baseline="0" dirty="0"/>
              <a:t> Remarks:</a:t>
            </a:r>
          </a:p>
          <a:p>
            <a:pPr lvl="0">
              <a:spcBef>
                <a:spcPts val="0"/>
              </a:spcBef>
              <a:buNone/>
            </a:pPr>
            <a:r>
              <a:rPr lang="en-US" dirty="0"/>
              <a:t>What drops will you start putting in the ocean tomorrow? Tell your neighbor about two small changes or additions you are going to make:</a:t>
            </a:r>
          </a:p>
          <a:p>
            <a:pPr marL="171450" lvl="0" indent="-171450">
              <a:spcBef>
                <a:spcPts val="0"/>
              </a:spcBef>
              <a:buFont typeface="Arial" panose="020B0604020202020204" pitchFamily="34" charset="0"/>
              <a:buChar char="•"/>
            </a:pPr>
            <a:r>
              <a:rPr lang="en-US" dirty="0"/>
              <a:t>How will you do it? </a:t>
            </a:r>
          </a:p>
          <a:p>
            <a:pPr marL="171450" lvl="0" indent="-171450">
              <a:spcBef>
                <a:spcPts val="0"/>
              </a:spcBef>
              <a:buFont typeface="Arial" panose="020B0604020202020204" pitchFamily="34" charset="0"/>
              <a:buChar char="•"/>
            </a:pPr>
            <a:r>
              <a:rPr lang="en-US" dirty="0"/>
              <a:t>Which foundations will these changes will be supporting? </a:t>
            </a:r>
          </a:p>
          <a:p>
            <a:pPr>
              <a:spcBef>
                <a:spcPts val="0"/>
              </a:spcBef>
            </a:pPr>
            <a:endParaRPr lang="en-US" dirty="0"/>
          </a:p>
        </p:txBody>
      </p:sp>
      <p:sp>
        <p:nvSpPr>
          <p:cNvPr id="4" name="Slide Number Placeholder 3"/>
          <p:cNvSpPr>
            <a:spLocks noGrp="1"/>
          </p:cNvSpPr>
          <p:nvPr>
            <p:ph type="sldNum" sz="quarter" idx="10"/>
          </p:nvPr>
        </p:nvSpPr>
        <p:spPr/>
        <p:txBody>
          <a:bodyPr/>
          <a:lstStyle/>
          <a:p>
            <a:fld id="{F76CAE68-6BBD-164B-BE97-97E5EA682EC6}" type="slidenum">
              <a:rPr lang="en-US" smtClean="0"/>
              <a:t>64</a:t>
            </a:fld>
            <a:endParaRPr lang="en-US"/>
          </a:p>
        </p:txBody>
      </p:sp>
    </p:spTree>
    <p:extLst>
      <p:ext uri="{BB962C8B-B14F-4D97-AF65-F5344CB8AC3E}">
        <p14:creationId xmlns:p14="http://schemas.microsoft.com/office/powerpoint/2010/main" val="27778948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a:t>
            </a:r>
            <a:r>
              <a:rPr lang="en-US" b="1" baseline="0" dirty="0"/>
              <a:t> Remarks:</a:t>
            </a:r>
          </a:p>
          <a:p>
            <a:pPr>
              <a:spcBef>
                <a:spcPts val="0"/>
              </a:spcBef>
            </a:pPr>
            <a:r>
              <a:rPr lang="en-US" b="0" dirty="0"/>
              <a:t>Thank you for coming.</a:t>
            </a:r>
            <a:r>
              <a:rPr lang="en-US" b="0" baseline="0" dirty="0"/>
              <a:t> W</a:t>
            </a:r>
            <a:r>
              <a:rPr lang="en-US" b="0" dirty="0"/>
              <a:t>e hope you collected some new ideas for your bucket today!</a:t>
            </a:r>
            <a:endParaRPr lang="en-US" dirty="0"/>
          </a:p>
        </p:txBody>
      </p:sp>
      <p:sp>
        <p:nvSpPr>
          <p:cNvPr id="4" name="Slide Number Placeholder 3"/>
          <p:cNvSpPr>
            <a:spLocks noGrp="1"/>
          </p:cNvSpPr>
          <p:nvPr>
            <p:ph type="sldNum" sz="quarter" idx="10"/>
          </p:nvPr>
        </p:nvSpPr>
        <p:spPr/>
        <p:txBody>
          <a:bodyPr/>
          <a:lstStyle/>
          <a:p>
            <a:fld id="{096A1DEB-3031-F94F-92FD-7FFBA65F3CFE}" type="slidenum">
              <a:rPr lang="en-US" smtClean="0"/>
              <a:pPr/>
              <a:t>65</a:t>
            </a:fld>
            <a:endParaRPr lang="en-US"/>
          </a:p>
        </p:txBody>
      </p:sp>
    </p:spTree>
    <p:extLst>
      <p:ext uri="{BB962C8B-B14F-4D97-AF65-F5344CB8AC3E}">
        <p14:creationId xmlns:p14="http://schemas.microsoft.com/office/powerpoint/2010/main" val="37456660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ts val="0"/>
              </a:spcBef>
              <a:spcAft>
                <a:spcPct val="0"/>
              </a:spcAft>
              <a:buClrTx/>
              <a:buSzTx/>
              <a:buFontTx/>
              <a:buNone/>
              <a:tabLst/>
              <a:defRPr/>
            </a:pPr>
            <a:endParaRPr lang="en-US" dirty="0"/>
          </a:p>
          <a:p>
            <a:pPr marL="0" marR="0" lvl="0" indent="0" algn="l" defTabSz="457200" rtl="0" eaLnBrk="0" fontAlgn="base" latinLnBrk="0" hangingPunct="0">
              <a:lnSpc>
                <a:spcPct val="100000"/>
              </a:lnSpc>
              <a:spcBef>
                <a:spcPts val="0"/>
              </a:spcBef>
              <a:spcAft>
                <a:spcPct val="0"/>
              </a:spcAft>
              <a:buClrTx/>
              <a:buSzTx/>
              <a:buFontTx/>
              <a:buNone/>
              <a:tabLst/>
              <a:defRPr/>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66</a:t>
            </a:fld>
            <a:endParaRPr lang="en-US"/>
          </a:p>
        </p:txBody>
      </p:sp>
    </p:spTree>
    <p:extLst>
      <p:ext uri="{BB962C8B-B14F-4D97-AF65-F5344CB8AC3E}">
        <p14:creationId xmlns:p14="http://schemas.microsoft.com/office/powerpoint/2010/main" val="4010660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9091" name="Notes Placeholder 2"/>
          <p:cNvSpPr>
            <a:spLocks noGrp="1"/>
          </p:cNvSpPr>
          <p:nvPr>
            <p:ph type="body" idx="1"/>
          </p:nvPr>
        </p:nvSpPr>
        <p:spPr bwMode="auto">
          <a:xfrm>
            <a:off x="685800" y="4376738"/>
            <a:ext cx="5486400" cy="404653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defRPr/>
            </a:pPr>
            <a:r>
              <a:rPr lang="en-US" b="1" dirty="0"/>
              <a:t>Background Information: </a:t>
            </a:r>
          </a:p>
          <a:p>
            <a:pPr>
              <a:spcBef>
                <a:spcPts val="0"/>
              </a:spcBef>
              <a:buFont typeface="Arial"/>
              <a:buNone/>
              <a:defRPr/>
            </a:pPr>
            <a:r>
              <a:rPr lang="en-US" dirty="0"/>
              <a:t>CDE.CA.gov/ci/</a:t>
            </a:r>
            <a:r>
              <a:rPr lang="en-US" dirty="0" err="1"/>
              <a:t>gs</a:t>
            </a:r>
            <a:r>
              <a:rPr lang="en-US" dirty="0"/>
              <a:t>/</a:t>
            </a:r>
            <a:r>
              <a:rPr lang="en-US" dirty="0" err="1"/>
              <a:t>em</a:t>
            </a:r>
            <a:r>
              <a:rPr lang="en-US" dirty="0"/>
              <a:t>/</a:t>
            </a:r>
            <a:r>
              <a:rPr lang="en-US" dirty="0" err="1"/>
              <a:t>kinderfaq.asp#program</a:t>
            </a:r>
            <a:r>
              <a:rPr lang="en-US" dirty="0"/>
              <a:t> </a:t>
            </a:r>
          </a:p>
          <a:p>
            <a:pPr>
              <a:spcBef>
                <a:spcPts val="0"/>
              </a:spcBef>
              <a:defRPr/>
            </a:pPr>
            <a:endParaRPr lang="en-US" b="1" dirty="0"/>
          </a:p>
          <a:p>
            <a:pPr>
              <a:spcBef>
                <a:spcPts val="0"/>
              </a:spcBef>
              <a:defRPr/>
            </a:pPr>
            <a:r>
              <a:rPr lang="en-US" b="1" dirty="0"/>
              <a:t>Presenter Remarks: </a:t>
            </a:r>
          </a:p>
          <a:p>
            <a:pPr>
              <a:spcBef>
                <a:spcPts val="0"/>
              </a:spcBef>
              <a:buFont typeface="Arial"/>
              <a:buNone/>
              <a:defRPr/>
            </a:pPr>
            <a:r>
              <a:rPr lang="en-US" dirty="0"/>
              <a:t>The state of California provides guidance on utilizing the Preschool Learning Foundations and the Preschool Curriculum Framework as planning and curriculum resources in the transitional kindergarten classroom.</a:t>
            </a:r>
          </a:p>
          <a:p>
            <a:pPr>
              <a:spcBef>
                <a:spcPts val="0"/>
              </a:spcBef>
              <a:buFont typeface="Arial"/>
              <a:buNone/>
              <a:defRPr/>
            </a:pPr>
            <a:endParaRPr lang="en-US" dirty="0"/>
          </a:p>
          <a:p>
            <a:pPr>
              <a:spcBef>
                <a:spcPts val="0"/>
              </a:spcBef>
              <a:defRPr/>
            </a:pPr>
            <a:r>
              <a:rPr lang="en-US" dirty="0">
                <a:ea typeface="MS PGothic" pitchFamily="34" charset="-128"/>
              </a:rPr>
              <a:t>In addition, the following publications and resources </a:t>
            </a:r>
            <a:r>
              <a:rPr lang="en-US" sz="1200" kern="1200" dirty="0">
                <a:solidFill>
                  <a:schemeClr val="tx1"/>
                </a:solidFill>
                <a:effectLst/>
                <a:latin typeface="Arial" pitchFamily="34" charset="0"/>
                <a:ea typeface="ＭＳ Ｐゴシック" pitchFamily="34" charset="-128"/>
                <a:cs typeface="Arial" pitchFamily="34" charset="0"/>
              </a:rPr>
              <a:t>are available to support age and developmentally appropriate TK curriculum</a:t>
            </a:r>
            <a:r>
              <a:rPr lang="en-US" dirty="0">
                <a:ea typeface="MS PGothic" pitchFamily="34" charset="-128"/>
              </a:rPr>
              <a:t>:</a:t>
            </a:r>
          </a:p>
          <a:p>
            <a:pPr marL="171450" indent="-171450">
              <a:spcBef>
                <a:spcPts val="0"/>
              </a:spcBef>
              <a:buFont typeface="Arial" panose="020B0604020202020204" pitchFamily="34" charset="0"/>
              <a:buChar char="•"/>
              <a:defRPr/>
            </a:pPr>
            <a:r>
              <a:rPr lang="en-US" dirty="0"/>
              <a:t>TK Implementation Guide</a:t>
            </a:r>
          </a:p>
          <a:p>
            <a:pPr marL="171450" indent="-171450">
              <a:spcBef>
                <a:spcPts val="0"/>
              </a:spcBef>
              <a:buFont typeface="Arial" panose="020B0604020202020204" pitchFamily="34" charset="0"/>
              <a:buChar char="•"/>
              <a:defRPr/>
            </a:pPr>
            <a:r>
              <a:rPr lang="en-US" dirty="0"/>
              <a:t>Alignment Document</a:t>
            </a:r>
          </a:p>
          <a:p>
            <a:pPr marL="171450" indent="-171450">
              <a:spcBef>
                <a:spcPts val="0"/>
              </a:spcBef>
              <a:buFont typeface="Arial" panose="020B0604020202020204" pitchFamily="34" charset="0"/>
              <a:buChar char="•"/>
              <a:defRPr/>
            </a:pPr>
            <a:r>
              <a:rPr lang="en-US" dirty="0"/>
              <a:t>California Common Core State Standards (CA CCSS)</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lang="en-US" dirty="0"/>
              <a:t>DRDP-K (2015)</a:t>
            </a:r>
          </a:p>
          <a:p>
            <a:pPr marL="171430" indent="-171430">
              <a:spcBef>
                <a:spcPts val="0"/>
              </a:spcBef>
              <a:buFont typeface="Arial" panose="020B0604020202020204" pitchFamily="34" charset="0"/>
              <a:buChar char="•"/>
              <a:defRPr/>
            </a:pPr>
            <a:r>
              <a:rPr lang="en-US" i="0" dirty="0"/>
              <a:t>History-Social</a:t>
            </a:r>
            <a:r>
              <a:rPr lang="en-US" i="0" baseline="0" dirty="0"/>
              <a:t> </a:t>
            </a:r>
            <a:r>
              <a:rPr lang="en-US" i="0" dirty="0"/>
              <a:t>Sciences Standards</a:t>
            </a:r>
          </a:p>
          <a:p>
            <a:pPr marL="171430" indent="-171430">
              <a:spcBef>
                <a:spcPts val="0"/>
              </a:spcBef>
              <a:buFont typeface="Arial" panose="020B0604020202020204" pitchFamily="34" charset="0"/>
              <a:buChar char="•"/>
              <a:defRPr/>
            </a:pPr>
            <a:r>
              <a:rPr lang="en-US" i="0" dirty="0"/>
              <a:t>History-Social</a:t>
            </a:r>
            <a:r>
              <a:rPr lang="en-US" i="0" baseline="0" dirty="0"/>
              <a:t> </a:t>
            </a:r>
            <a:r>
              <a:rPr lang="en-US" i="0" dirty="0"/>
              <a:t>Sciences </a:t>
            </a:r>
            <a:r>
              <a:rPr lang="en-US" baseline="0" dirty="0"/>
              <a:t>Framework</a:t>
            </a:r>
          </a:p>
          <a:p>
            <a:pPr>
              <a:spcBef>
                <a:spcPts val="0"/>
              </a:spcBef>
              <a:defRPr/>
            </a:pPr>
            <a:endParaRPr lang="en-US" dirty="0"/>
          </a:p>
          <a:p>
            <a:pPr>
              <a:spcBef>
                <a:spcPts val="0"/>
              </a:spcBef>
              <a:defRPr/>
            </a:pPr>
            <a:r>
              <a:rPr lang="en-US" dirty="0"/>
              <a:t>We will now look at how these resources work together to support all</a:t>
            </a:r>
            <a:r>
              <a:rPr lang="en-US" baseline="0" dirty="0"/>
              <a:t> </a:t>
            </a:r>
            <a:r>
              <a:rPr lang="en-US" dirty="0"/>
              <a:t>learners in</a:t>
            </a:r>
            <a:r>
              <a:rPr lang="en-US" baseline="0" dirty="0"/>
              <a:t> history-social sciences development</a:t>
            </a:r>
            <a:r>
              <a:rPr lang="en-US" dirty="0"/>
              <a:t>. </a:t>
            </a:r>
          </a:p>
          <a:p>
            <a:pPr marL="181240" indent="-181240">
              <a:spcBef>
                <a:spcPts val="0"/>
              </a:spcBef>
              <a:buFont typeface="Arial"/>
              <a:buChar char="•"/>
              <a:defRPr/>
            </a:pPr>
            <a:endParaRPr lang="en-US" dirty="0">
              <a:ea typeface="MS PGothic" pitchFamily="34" charset="-128"/>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F43FC3-B18E-48B7-B9E9-4381331EFDE6}" type="slidenum">
              <a:rPr lang="en-US" altLang="en-US" sz="1200"/>
              <a:pPr eaLnBrk="1" hangingPunct="1"/>
              <a:t>7</a:t>
            </a:fld>
            <a:endParaRPr lang="en-US" altLang="en-US" sz="1200"/>
          </a:p>
        </p:txBody>
      </p:sp>
    </p:spTree>
    <p:extLst>
      <p:ext uri="{BB962C8B-B14F-4D97-AF65-F5344CB8AC3E}">
        <p14:creationId xmlns:p14="http://schemas.microsoft.com/office/powerpoint/2010/main" val="4076302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xfrm>
            <a:off x="685800" y="4364038"/>
            <a:ext cx="5486400" cy="46259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defTabSz="457200" eaLnBrk="1" hangingPunct="1">
              <a:spcBef>
                <a:spcPct val="0"/>
              </a:spcBef>
            </a:pPr>
            <a:r>
              <a:rPr lang="en-US" altLang="en-US" b="1" dirty="0">
                <a:solidFill>
                  <a:srgbClr val="000000"/>
                </a:solidFill>
                <a:ea typeface="MS PGothic" charset="-128"/>
              </a:rPr>
              <a:t>Presenter Remarks: </a:t>
            </a:r>
            <a:endParaRPr lang="en-US" altLang="en-US" dirty="0">
              <a:solidFill>
                <a:srgbClr val="000000"/>
              </a:solidFill>
              <a:ea typeface="MS PGothic" charset="-128"/>
            </a:endParaRPr>
          </a:p>
          <a:p>
            <a:pPr eaLnBrk="1" hangingPunct="1">
              <a:spcBef>
                <a:spcPct val="0"/>
              </a:spcBef>
            </a:pPr>
            <a:r>
              <a:rPr lang="en-US" altLang="en-US" dirty="0"/>
              <a:t>The </a:t>
            </a:r>
            <a:r>
              <a:rPr lang="en-US" altLang="en-US" dirty="0">
                <a:solidFill>
                  <a:srgbClr val="000000"/>
                </a:solidFill>
              </a:rPr>
              <a:t>California Department of Education has developed many publications, resources, and supporting</a:t>
            </a:r>
            <a:r>
              <a:rPr lang="en-US" altLang="en-US" baseline="0" dirty="0">
                <a:solidFill>
                  <a:srgbClr val="000000"/>
                </a:solidFill>
              </a:rPr>
              <a:t> documents</a:t>
            </a:r>
            <a:r>
              <a:rPr lang="en-US" altLang="en-US" dirty="0">
                <a:solidFill>
                  <a:srgbClr val="000000"/>
                </a:solidFill>
              </a:rPr>
              <a:t> that enable teachers to facilitate the most positive outcomes for students. </a:t>
            </a:r>
          </a:p>
          <a:p>
            <a:pPr eaLnBrk="1" hangingPunct="1">
              <a:spcBef>
                <a:spcPct val="0"/>
              </a:spcBef>
            </a:pPr>
            <a:endParaRPr lang="en-US" altLang="en-US" dirty="0">
              <a:solidFill>
                <a:srgbClr val="000000"/>
              </a:solidFill>
            </a:endParaRPr>
          </a:p>
          <a:p>
            <a:pPr eaLnBrk="1" hangingPunct="1">
              <a:spcBef>
                <a:spcPct val="0"/>
              </a:spcBef>
            </a:pPr>
            <a:r>
              <a:rPr lang="en-US" altLang="en-US" dirty="0">
                <a:solidFill>
                  <a:srgbClr val="000000"/>
                </a:solidFill>
              </a:rPr>
              <a:t>Today our main focus will be the on the Preschool Learning Foundations and the Preschool Curriculum Framework, Volume 3, History-Social Science domain. </a:t>
            </a:r>
          </a:p>
          <a:p>
            <a:pPr eaLnBrk="1" hangingPunct="1">
              <a:spcBef>
                <a:spcPct val="0"/>
              </a:spcBef>
            </a:pPr>
            <a:endParaRPr lang="en-US" altLang="en-US" dirty="0">
              <a:solidFill>
                <a:srgbClr val="000000"/>
              </a:solidFill>
            </a:endParaRPr>
          </a:p>
          <a:p>
            <a:pPr marL="0" marR="0" lvl="0" indent="0" algn="l" defTabSz="455613" rtl="0" eaLnBrk="0" fontAlgn="base" latinLnBrk="0" hangingPunct="0">
              <a:spcBef>
                <a:spcPct val="0"/>
              </a:spcBef>
              <a:spcAft>
                <a:spcPct val="0"/>
              </a:spcAft>
              <a:buClrTx/>
              <a:buSzTx/>
              <a:buFont typeface="Arial" panose="020B0604020202020204" pitchFamily="34" charset="0"/>
              <a:buNone/>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There are additional key resources that support </a:t>
            </a:r>
            <a:r>
              <a:rPr lang="en-US" sz="1200" kern="1200" dirty="0">
                <a:solidFill>
                  <a:schemeClr val="tx1"/>
                </a:solidFill>
                <a:effectLst/>
                <a:latin typeface="Arial" pitchFamily="34" charset="0"/>
                <a:ea typeface="ＭＳ Ｐゴシック" pitchFamily="34" charset="-128"/>
                <a:cs typeface="Arial" pitchFamily="34" charset="0"/>
              </a:rPr>
              <a:t>history-social science </a:t>
            </a:r>
            <a:r>
              <a:rPr lang="en-US" dirty="0">
                <a:effectLst/>
                <a:latin typeface="Arial" panose="020B0604020202020204" pitchFamily="34" charset="0"/>
                <a:ea typeface="Times New Roman" panose="02020603050405020304" pitchFamily="18" charset="0"/>
              </a:rPr>
              <a:t>development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in young children. We will also discuss alignment with CA standards and make connections to additional resources pictured in the graphic (name and hold up each resource): </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prstClr val="black"/>
                </a:solidFill>
                <a:effectLst/>
                <a:uLnTx/>
                <a:uFillTx/>
                <a:ea typeface="ＭＳ Ｐゴシック" pitchFamily="34" charset="-128"/>
              </a:rPr>
              <a:t>The Alignment of the California Preschool Learning Foundations with Key Early Education Resources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(Alignment Document)</a:t>
            </a:r>
            <a:endParaRPr kumimoji="0" lang="en-US" altLang="en-US" b="0" i="1" u="none" strike="noStrike" kern="1200" cap="none" spc="0" normalizeH="0" baseline="0" noProof="0" dirty="0">
              <a:ln>
                <a:noFill/>
              </a:ln>
              <a:solidFill>
                <a:prstClr val="black"/>
              </a:solidFill>
              <a:effectLst/>
              <a:uLnTx/>
              <a:uFillTx/>
              <a:ea typeface="ＭＳ Ｐゴシック" pitchFamily="34" charset="-128"/>
            </a:endParaRP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California Common Core State Standards (CA CCSS)</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sz="1200" b="0" i="1" dirty="0"/>
              <a:t>History–Social Science </a:t>
            </a:r>
            <a:r>
              <a:rPr lang="en-US" i="1" dirty="0"/>
              <a:t>Framework for California Public Schools: Kindergarten Through Grade Twelve </a:t>
            </a:r>
            <a:r>
              <a:rPr lang="en-US" dirty="0"/>
              <a:t>(HSS Framework) </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Preschool English Learners: Principles and Practices to Promote Language, Literacy, and Learning—A Resource Guide (Second Edition) </a:t>
            </a:r>
            <a:r>
              <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rPr>
              <a:t>(PEL Resource Guide)</a:t>
            </a:r>
            <a:endParaRPr kumimoji="0" lang="en-US" b="0" i="0" u="none" strike="noStrike" kern="1200" cap="none" spc="0" normalizeH="0" baseline="0" noProof="0" dirty="0">
              <a:ln>
                <a:noFill/>
              </a:ln>
              <a:solidFill>
                <a:srgbClr val="000000"/>
              </a:solidFill>
              <a:uLnTx/>
              <a:uFillTx/>
              <a:latin typeface="Arial" charset="0"/>
              <a:ea typeface="ＭＳ Ｐゴシック" panose="020B0600070205080204" pitchFamily="34" charset="-128"/>
            </a:endParaRP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sz="1200" i="1" kern="1200" baseline="0" dirty="0">
                <a:solidFill>
                  <a:schemeClr val="tx1"/>
                </a:solidFill>
                <a:latin typeface="Arial" pitchFamily="34" charset="0"/>
                <a:ea typeface="ＭＳ Ｐゴシック" pitchFamily="34" charset="-128"/>
                <a:cs typeface="Arial" pitchFamily="34" charset="0"/>
              </a:rPr>
              <a:t>History–Social Science Content Standards for California Public Schools, Kindergarten Through Grade Twelve </a:t>
            </a:r>
            <a:r>
              <a:rPr lang="en-US" altLang="en-US" b="0" i="1" dirty="0">
                <a:solidFill>
                  <a:srgbClr val="000000"/>
                </a:solidFill>
              </a:rPr>
              <a:t>(CA HSS Standards) </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kumimoji="0" lang="en-US" altLang="en-US" b="0" i="0" u="none" strike="noStrike" kern="1200" cap="none" spc="0" normalizeH="0" baseline="0" noProof="0" dirty="0">
                <a:ln>
                  <a:noFill/>
                </a:ln>
                <a:solidFill>
                  <a:srgbClr val="000000"/>
                </a:solidFill>
                <a:effectLst/>
                <a:uLnTx/>
                <a:uFillTx/>
                <a:ea typeface="ＭＳ Ｐゴシック" pitchFamily="34" charset="-128"/>
              </a:rPr>
              <a:t>Desired Results Developmental Profile—Kindergarten (2015): A Developmental Continuum for Kindergarten (DRDP-K [2015])</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kumimoji="0" lang="en-US" altLang="en-US" b="0" i="1" u="none" strike="noStrike" kern="1200" cap="none" spc="0" normalizeH="0" baseline="0" noProof="0" dirty="0">
                <a:ln>
                  <a:noFill/>
                </a:ln>
                <a:solidFill>
                  <a:srgbClr val="000000"/>
                </a:solidFill>
                <a:effectLst/>
                <a:uLnTx/>
                <a:uFillTx/>
                <a:ea typeface="ＭＳ Ｐゴシック" pitchFamily="34" charset="-128"/>
              </a:rPr>
              <a:t>Transitional Kindergarten Implementation Guide – A Resource for Public School District Administrators and Teachers </a:t>
            </a:r>
            <a:r>
              <a:rPr kumimoji="0" lang="en-US" altLang="en-US" b="0" i="0" u="none" strike="noStrike" kern="1200" cap="none" spc="0" normalizeH="0" baseline="0" noProof="0" dirty="0">
                <a:ln>
                  <a:noFill/>
                </a:ln>
                <a:solidFill>
                  <a:srgbClr val="000000"/>
                </a:solidFill>
                <a:effectLst/>
                <a:uLnTx/>
                <a:uFillTx/>
                <a:ea typeface="ＭＳ Ｐゴシック" pitchFamily="34" charset="-128"/>
              </a:rPr>
              <a:t>(TK Implementation Guide)</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Arial" charset="0"/>
              <a:ea typeface="ＭＳ Ｐゴシック" panose="020B0600070205080204" pitchFamily="34" charset="-128"/>
            </a:endParaRPr>
          </a:p>
          <a:p>
            <a:pPr>
              <a:spcBef>
                <a:spcPct val="0"/>
              </a:spcBef>
            </a:pPr>
            <a:endParaRPr lang="en-US" altLang="en-US" dirty="0">
              <a:solidFill>
                <a:srgbClr val="000000"/>
              </a:solidFill>
            </a:endParaRPr>
          </a:p>
        </p:txBody>
      </p:sp>
      <p:sp>
        <p:nvSpPr>
          <p:cNvPr id="1638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eaLnBrk="0" fontAlgn="base" hangingPunct="0">
              <a:spcBef>
                <a:spcPct val="0"/>
              </a:spcBef>
              <a:spcAft>
                <a:spcPct val="0"/>
              </a:spcAft>
              <a:defRPr>
                <a:solidFill>
                  <a:schemeClr val="tx1"/>
                </a:solidFill>
                <a:latin typeface="Arial" charset="0"/>
                <a:ea typeface="MS PGothic" charset="-128"/>
              </a:defRPr>
            </a:lvl6pPr>
            <a:lvl7pPr marL="2971800" indent="-228600" eaLnBrk="0" fontAlgn="base" hangingPunct="0">
              <a:spcBef>
                <a:spcPct val="0"/>
              </a:spcBef>
              <a:spcAft>
                <a:spcPct val="0"/>
              </a:spcAft>
              <a:defRPr>
                <a:solidFill>
                  <a:schemeClr val="tx1"/>
                </a:solidFill>
                <a:latin typeface="Arial" charset="0"/>
                <a:ea typeface="MS PGothic" charset="-128"/>
              </a:defRPr>
            </a:lvl7pPr>
            <a:lvl8pPr marL="3429000" indent="-228600" eaLnBrk="0" fontAlgn="base" hangingPunct="0">
              <a:spcBef>
                <a:spcPct val="0"/>
              </a:spcBef>
              <a:spcAft>
                <a:spcPct val="0"/>
              </a:spcAft>
              <a:defRPr>
                <a:solidFill>
                  <a:schemeClr val="tx1"/>
                </a:solidFill>
                <a:latin typeface="Arial" charset="0"/>
                <a:ea typeface="MS PGothic" charset="-128"/>
              </a:defRPr>
            </a:lvl8pPr>
            <a:lvl9pPr marL="3886200" indent="-228600" eaLnBrk="0" fontAlgn="base" hangingPunct="0">
              <a:spcBef>
                <a:spcPct val="0"/>
              </a:spcBef>
              <a:spcAft>
                <a:spcPct val="0"/>
              </a:spcAft>
              <a:defRPr>
                <a:solidFill>
                  <a:schemeClr val="tx1"/>
                </a:solidFill>
                <a:latin typeface="Arial" charset="0"/>
                <a:ea typeface="MS PGothic" charset="-128"/>
              </a:defRPr>
            </a:lvl9pPr>
          </a:lstStyle>
          <a:p>
            <a:fld id="{BE2E452D-5F83-484D-A7BC-F12D64EF05AC}" type="slidenum">
              <a:rPr lang="en-US" altLang="en-US"/>
              <a:pPr/>
              <a:t>8</a:t>
            </a:fld>
            <a:endParaRPr lang="en-US" altLang="en-US"/>
          </a:p>
        </p:txBody>
      </p:sp>
    </p:spTree>
    <p:extLst>
      <p:ext uri="{BB962C8B-B14F-4D97-AF65-F5344CB8AC3E}">
        <p14:creationId xmlns:p14="http://schemas.microsoft.com/office/powerpoint/2010/main" val="1903212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a:lstStyle/>
          <a:p>
            <a:fld id="{F44D5096-B221-884B-BCCC-9BE776D566AB}" type="slidenum">
              <a:rPr lang="en-US"/>
              <a:pPr/>
              <a:t>9</a:t>
            </a:fld>
            <a:endParaRPr lang="en-US"/>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noAutofit/>
          </a:bodyPr>
          <a:lstStyle/>
          <a:p>
            <a:pPr eaLnBrk="1" hangingPunct="1">
              <a:spcBef>
                <a:spcPts val="0"/>
              </a:spcBef>
              <a:spcAft>
                <a:spcPts val="0"/>
              </a:spcAft>
              <a:defRPr/>
            </a:pPr>
            <a:r>
              <a:rPr lang="en-US" b="1" dirty="0"/>
              <a:t>Presenter Remarks: </a:t>
            </a:r>
            <a:endParaRPr lang="en-US" b="1" dirty="0">
              <a:cs typeface="Arial" charset="0"/>
            </a:endParaRPr>
          </a:p>
          <a:p>
            <a:pPr eaLnBrk="1" hangingPunct="1">
              <a:spcBef>
                <a:spcPts val="0"/>
              </a:spcBef>
              <a:spcAft>
                <a:spcPts val="0"/>
              </a:spcAft>
              <a:defRPr/>
            </a:pPr>
            <a:r>
              <a:rPr lang="en-US" dirty="0">
                <a:cs typeface="Arial" charset="0"/>
              </a:rPr>
              <a:t>The purposes of the Preschool Learning Foundations are to promote a common understanding of TK children'</a:t>
            </a:r>
            <a:r>
              <a:rPr lang="en-US" altLang="ja-JP" dirty="0">
                <a:cs typeface="Arial" charset="0"/>
              </a:rPr>
              <a:t>s learning and to guide instructional practice; they describe the knowledge and skills that young children typically develop when provided with developmentally, culturally, and linguistically appropriate learning experiences. </a:t>
            </a:r>
          </a:p>
          <a:p>
            <a:pPr eaLnBrk="1" hangingPunct="1">
              <a:spcBef>
                <a:spcPts val="0"/>
              </a:spcBef>
              <a:spcAft>
                <a:spcPts val="0"/>
              </a:spcAft>
              <a:defRPr/>
            </a:pPr>
            <a:endParaRPr lang="en-US" altLang="ja-JP" dirty="0">
              <a:cs typeface="Arial" charset="0"/>
            </a:endParaRPr>
          </a:p>
          <a:p>
            <a:pPr eaLnBrk="1" hangingPunct="1">
              <a:spcBef>
                <a:spcPts val="0"/>
              </a:spcBef>
              <a:spcAft>
                <a:spcPts val="0"/>
              </a:spcAft>
              <a:defRPr/>
            </a:pPr>
            <a:r>
              <a:rPr lang="en-US" altLang="ja-JP" dirty="0">
                <a:cs typeface="Arial" charset="0"/>
              </a:rPr>
              <a:t>T</a:t>
            </a:r>
            <a:r>
              <a:rPr lang="en-US" altLang="ja-JP" dirty="0"/>
              <a:t>he Preschool Curriculum Framework </a:t>
            </a:r>
            <a:r>
              <a:rPr lang="en-US" altLang="ja-JP" dirty="0">
                <a:cs typeface="Arial" charset="0"/>
              </a:rPr>
              <a:t>was created as a companion to the Preschool Learning Foundations. </a:t>
            </a:r>
            <a:r>
              <a:rPr lang="en-US" altLang="ja-JP" dirty="0"/>
              <a:t>The framework ". . . presents strategies and information to enrich learning and development opportunities for all of California’s preschool [and TK] children" (PCF, Vol. 3, </a:t>
            </a:r>
            <a:r>
              <a:rPr lang="en-US" dirty="0">
                <a:latin typeface="Arial" pitchFamily="-1" charset="0"/>
                <a:ea typeface="ＭＳ Ｐゴシック" pitchFamily="-1" charset="-128"/>
                <a:cs typeface="ＭＳ Ｐゴシック" pitchFamily="-1" charset="-128"/>
              </a:rPr>
              <a:t>p. </a:t>
            </a:r>
            <a:r>
              <a:rPr lang="en-US" altLang="ja-JP" dirty="0"/>
              <a:t>v). </a:t>
            </a:r>
          </a:p>
          <a:p>
            <a:pPr eaLnBrk="1" hangingPunct="1">
              <a:spcBef>
                <a:spcPts val="0"/>
              </a:spcBef>
              <a:spcAft>
                <a:spcPts val="0"/>
              </a:spcAft>
              <a:defRPr/>
            </a:pPr>
            <a:endParaRPr lang="en-US" dirty="0">
              <a:cs typeface="Arial" charset="0"/>
            </a:endParaRPr>
          </a:p>
          <a:p>
            <a:pPr eaLnBrk="1" hangingPunct="1">
              <a:spcBef>
                <a:spcPts val="0"/>
              </a:spcBef>
              <a:spcAft>
                <a:spcPts val="0"/>
              </a:spcAft>
              <a:defRPr/>
            </a:pPr>
            <a:r>
              <a:rPr lang="en-US" dirty="0">
                <a:cs typeface="Arial" charset="0"/>
              </a:rPr>
              <a:t>The Preschool Learning Foundations and the Preschool Curriculum Framework are designed to work together. While </a:t>
            </a:r>
            <a:r>
              <a:rPr lang="en-US">
                <a:cs typeface="Arial" charset="0"/>
              </a:rPr>
              <a:t>the foundations</a:t>
            </a:r>
            <a:r>
              <a:rPr lang="en-US" baseline="0">
                <a:cs typeface="Arial" charset="0"/>
              </a:rPr>
              <a:t> </a:t>
            </a:r>
            <a:r>
              <a:rPr lang="en-US">
                <a:cs typeface="Arial" charset="0"/>
              </a:rPr>
              <a:t>provide </a:t>
            </a:r>
            <a:r>
              <a:rPr lang="en-US" dirty="0">
                <a:cs typeface="Arial" charset="0"/>
              </a:rPr>
              <a:t>the background information to understand children's developing knowledge and skills (the "what"), the framework offers guidance on how teachers and programs can support the learning and development that are described in the foundations (the "how").</a:t>
            </a:r>
          </a:p>
          <a:p>
            <a:pPr>
              <a:spcBef>
                <a:spcPts val="0"/>
              </a:spcBef>
              <a:spcAft>
                <a:spcPts val="0"/>
              </a:spcAft>
              <a:defRPr/>
            </a:pPr>
            <a:endParaRPr lang="en-US" b="1" dirty="0"/>
          </a:p>
          <a:p>
            <a:pPr>
              <a:spcBef>
                <a:spcPts val="0"/>
              </a:spcBef>
              <a:spcAft>
                <a:spcPts val="0"/>
              </a:spcAft>
              <a:defRPr/>
            </a:pPr>
            <a:r>
              <a:rPr lang="en-US" b="1" dirty="0"/>
              <a:t>Extra Notes:</a:t>
            </a:r>
            <a:endParaRPr lang="en-US" dirty="0"/>
          </a:p>
          <a:p>
            <a:pPr eaLnBrk="1" hangingPunct="1">
              <a:spcBef>
                <a:spcPts val="0"/>
              </a:spcBef>
              <a:spcAft>
                <a:spcPts val="0"/>
              </a:spcAft>
              <a:defRPr/>
            </a:pPr>
            <a:r>
              <a:rPr lang="en-US" dirty="0"/>
              <a:t>The Preschool Learning Foundations were developed with research-based evidence and are enhanced with expert practitioners' suggestions and examples. All foundations were written by a team of researchers with expertise in the given domain. A complete reference list of the source materials, along with detailed bibliographic notes for each of the developmental domains, can be found in the Preschool Learning Foundations. Sources used in the development of the foundations include: </a:t>
            </a:r>
          </a:p>
          <a:p>
            <a:pPr marL="171450" indent="-171450" eaLnBrk="1" hangingPunct="1">
              <a:spcBef>
                <a:spcPts val="0"/>
              </a:spcBef>
              <a:spcAft>
                <a:spcPts val="0"/>
              </a:spcAft>
              <a:buFont typeface="Arial" panose="020B0604020202020204" pitchFamily="34" charset="0"/>
              <a:buChar char="•"/>
              <a:defRPr/>
            </a:pPr>
            <a:r>
              <a:rPr lang="en-US" dirty="0"/>
              <a:t>Documents from the California Department of Education, such as the </a:t>
            </a:r>
            <a:r>
              <a:rPr lang="en-US" i="1" dirty="0"/>
              <a:t>English-Language Arts Content Standards for California Public Schools, Kindergarten Through Grade Twelve</a:t>
            </a:r>
            <a:r>
              <a:rPr lang="en-US" dirty="0"/>
              <a:t> (Language and Literacy, Introduction, p. 48, left column).</a:t>
            </a:r>
          </a:p>
          <a:p>
            <a:pPr marL="171450" indent="-171450" eaLnBrk="1" hangingPunct="1">
              <a:spcBef>
                <a:spcPts val="0"/>
              </a:spcBef>
              <a:spcAft>
                <a:spcPts val="0"/>
              </a:spcAft>
              <a:buFont typeface="Arial" panose="020B0604020202020204" pitchFamily="34" charset="0"/>
              <a:buChar char="•"/>
              <a:defRPr/>
            </a:pPr>
            <a:r>
              <a:rPr lang="en-US" dirty="0"/>
              <a:t>Well-validated assessment tools such as the </a:t>
            </a:r>
            <a:r>
              <a:rPr lang="en-US" i="1" dirty="0"/>
              <a:t>Ages &amp; Stages Questionnaires (ASQ): A Parent-Completed, Child-Monitoring System</a:t>
            </a:r>
            <a:r>
              <a:rPr lang="en-US" dirty="0"/>
              <a:t> (Social-Emotional, References and Source Materials, p. 36).</a:t>
            </a:r>
          </a:p>
          <a:p>
            <a:pPr marL="171450" indent="-171450" eaLnBrk="1" hangingPunct="1">
              <a:spcBef>
                <a:spcPts val="0"/>
              </a:spcBef>
              <a:spcAft>
                <a:spcPts val="0"/>
              </a:spcAft>
              <a:buFont typeface="Arial" panose="020B0604020202020204" pitchFamily="34" charset="0"/>
              <a:buChar char="•"/>
              <a:defRPr/>
            </a:pPr>
            <a:r>
              <a:rPr lang="en-US" dirty="0"/>
              <a:t>General sources such as the </a:t>
            </a:r>
            <a:r>
              <a:rPr lang="en-US" i="1" dirty="0"/>
              <a:t>Report of the National Reading Panel 2000</a:t>
            </a:r>
            <a:r>
              <a:rPr lang="en-US" dirty="0"/>
              <a:t> (Language and Literacy, Introduction, p. 73, left column).</a:t>
            </a:r>
          </a:p>
          <a:p>
            <a:pPr marL="171450" indent="-171450" eaLnBrk="1" hangingPunct="1">
              <a:spcBef>
                <a:spcPts val="0"/>
              </a:spcBef>
              <a:spcAft>
                <a:spcPts val="0"/>
              </a:spcAft>
              <a:buFont typeface="Arial" panose="020B0604020202020204" pitchFamily="34" charset="0"/>
              <a:buChar char="•"/>
              <a:defRPr/>
            </a:pPr>
            <a:r>
              <a:rPr lang="en-US" dirty="0"/>
              <a:t>Early childhood education standards from other states such as Hawaii and Texas (Social-Emotional, Introduction, p. 5, footnote).</a:t>
            </a:r>
          </a:p>
          <a:p>
            <a:pPr eaLnBrk="1" hangingPunct="1">
              <a:spcAft>
                <a:spcPts val="0"/>
              </a:spcAft>
            </a:pPr>
            <a:endParaRPr lang="en-US" altLang="en-US" dirty="0">
              <a:latin typeface="Arial" panose="020B0604020202020204" pitchFamily="34" charset="0"/>
            </a:endParaRPr>
          </a:p>
        </p:txBody>
      </p:sp>
    </p:spTree>
    <p:extLst>
      <p:ext uri="{BB962C8B-B14F-4D97-AF65-F5344CB8AC3E}">
        <p14:creationId xmlns:p14="http://schemas.microsoft.com/office/powerpoint/2010/main" val="4189092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3B7C19B0-5E9B-45C1-8B6F-19430DEE0321}" type="slidenum">
              <a:rPr lang="en-US" altLang="en-US"/>
              <a:pPr>
                <a:defRPr/>
              </a:pPr>
              <a:t>‹#›</a:t>
            </a:fld>
            <a:endParaRPr lang="en-US" altLang="en-US"/>
          </a:p>
        </p:txBody>
      </p:sp>
    </p:spTree>
    <p:extLst>
      <p:ext uri="{BB962C8B-B14F-4D97-AF65-F5344CB8AC3E}">
        <p14:creationId xmlns:p14="http://schemas.microsoft.com/office/powerpoint/2010/main" val="3366991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94F2E61-A8C5-48D7-9242-D7A84933F89B}" type="slidenum">
              <a:rPr lang="en-US" altLang="en-US"/>
              <a:pPr>
                <a:defRPr/>
              </a:pPr>
              <a:t>‹#›</a:t>
            </a:fld>
            <a:endParaRPr lang="en-US" altLang="en-US"/>
          </a:p>
        </p:txBody>
      </p:sp>
    </p:spTree>
    <p:extLst>
      <p:ext uri="{BB962C8B-B14F-4D97-AF65-F5344CB8AC3E}">
        <p14:creationId xmlns:p14="http://schemas.microsoft.com/office/powerpoint/2010/main" val="125802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134C189-FDC7-4474-8C06-0061349BAE64}" type="slidenum">
              <a:rPr lang="en-US" altLang="en-US"/>
              <a:pPr>
                <a:defRPr/>
              </a:pPr>
              <a:t>‹#›</a:t>
            </a:fld>
            <a:endParaRPr lang="en-US" altLang="en-US"/>
          </a:p>
        </p:txBody>
      </p:sp>
    </p:spTree>
    <p:extLst>
      <p:ext uri="{BB962C8B-B14F-4D97-AF65-F5344CB8AC3E}">
        <p14:creationId xmlns:p14="http://schemas.microsoft.com/office/powerpoint/2010/main" val="1766771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sz="4000"/>
            </a:lvl1p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pPr>
              <a:defRPr/>
            </a:pPr>
            <a:fld id="{0134C189-FDC7-4474-8C06-0061349BAE64}" type="slidenum">
              <a:rPr lang="en-US" altLang="en-US"/>
              <a:pPr>
                <a:defRPr/>
              </a:pPr>
              <a:t>‹#›</a:t>
            </a:fld>
            <a:endParaRPr lang="en-US" altLang="en-US"/>
          </a:p>
        </p:txBody>
      </p:sp>
    </p:spTree>
    <p:extLst>
      <p:ext uri="{BB962C8B-B14F-4D97-AF65-F5344CB8AC3E}">
        <p14:creationId xmlns:p14="http://schemas.microsoft.com/office/powerpoint/2010/main" val="1425097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1"/>
            <a:ext cx="4038600" cy="543232"/>
          </a:xfrm>
        </p:spPr>
        <p:txBody>
          <a:bodyPr/>
          <a:lstStyle/>
          <a:p>
            <a:pPr lvl="0"/>
            <a:r>
              <a:rPr lang="en-US" dirty="0"/>
              <a:t>Click to edit Master</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
        <p:nvSpPr>
          <p:cNvPr id="8" name="Content Placeholder 2"/>
          <p:cNvSpPr>
            <a:spLocks noGrp="1"/>
          </p:cNvSpPr>
          <p:nvPr>
            <p:ph sz="quarter" idx="11" hasCustomPrompt="1"/>
          </p:nvPr>
        </p:nvSpPr>
        <p:spPr>
          <a:xfrm>
            <a:off x="4648200" y="1600201"/>
            <a:ext cx="4038600" cy="543232"/>
          </a:xfrm>
        </p:spPr>
        <p:txBody>
          <a:bodyPr/>
          <a:lstStyle/>
          <a:p>
            <a:pPr lvl="0"/>
            <a:r>
              <a:rPr lang="en-US" dirty="0"/>
              <a:t>Click to edit Master</a:t>
            </a:r>
          </a:p>
        </p:txBody>
      </p:sp>
      <p:sp>
        <p:nvSpPr>
          <p:cNvPr id="9" name="Content Placeholder 2"/>
          <p:cNvSpPr>
            <a:spLocks noGrp="1"/>
          </p:cNvSpPr>
          <p:nvPr>
            <p:ph sz="quarter" idx="12" hasCustomPrompt="1"/>
          </p:nvPr>
        </p:nvSpPr>
        <p:spPr>
          <a:xfrm>
            <a:off x="457200" y="2291584"/>
            <a:ext cx="4038600" cy="543232"/>
          </a:xfrm>
        </p:spPr>
        <p:txBody>
          <a:bodyPr/>
          <a:lstStyle/>
          <a:p>
            <a:pPr lvl="0"/>
            <a:r>
              <a:rPr lang="en-US" dirty="0"/>
              <a:t>Click to edit Master</a:t>
            </a:r>
          </a:p>
        </p:txBody>
      </p:sp>
      <p:sp>
        <p:nvSpPr>
          <p:cNvPr id="10" name="Content Placeholder 2"/>
          <p:cNvSpPr>
            <a:spLocks noGrp="1"/>
          </p:cNvSpPr>
          <p:nvPr>
            <p:ph sz="quarter" idx="13" hasCustomPrompt="1"/>
          </p:nvPr>
        </p:nvSpPr>
        <p:spPr>
          <a:xfrm>
            <a:off x="4648200" y="2331579"/>
            <a:ext cx="4038600" cy="543232"/>
          </a:xfrm>
        </p:spPr>
        <p:txBody>
          <a:bodyPr/>
          <a:lstStyle/>
          <a:p>
            <a:pPr lvl="0"/>
            <a:r>
              <a:rPr lang="en-US" dirty="0"/>
              <a:t>Click to edit Master</a:t>
            </a:r>
          </a:p>
        </p:txBody>
      </p:sp>
      <p:sp>
        <p:nvSpPr>
          <p:cNvPr id="11" name="Content Placeholder 2"/>
          <p:cNvSpPr>
            <a:spLocks noGrp="1"/>
          </p:cNvSpPr>
          <p:nvPr>
            <p:ph sz="quarter" idx="14" hasCustomPrompt="1"/>
          </p:nvPr>
        </p:nvSpPr>
        <p:spPr>
          <a:xfrm>
            <a:off x="457200" y="2982967"/>
            <a:ext cx="4038600" cy="543232"/>
          </a:xfrm>
        </p:spPr>
        <p:txBody>
          <a:bodyPr/>
          <a:lstStyle/>
          <a:p>
            <a:pPr lvl="0"/>
            <a:r>
              <a:rPr lang="en-US" dirty="0"/>
              <a:t>Click to edit Master</a:t>
            </a:r>
          </a:p>
        </p:txBody>
      </p:sp>
      <p:sp>
        <p:nvSpPr>
          <p:cNvPr id="12" name="Content Placeholder 2"/>
          <p:cNvSpPr>
            <a:spLocks noGrp="1"/>
          </p:cNvSpPr>
          <p:nvPr>
            <p:ph sz="quarter" idx="15" hasCustomPrompt="1"/>
          </p:nvPr>
        </p:nvSpPr>
        <p:spPr>
          <a:xfrm>
            <a:off x="4648200" y="2978052"/>
            <a:ext cx="4038600" cy="543232"/>
          </a:xfrm>
        </p:spPr>
        <p:txBody>
          <a:bodyPr/>
          <a:lstStyle/>
          <a:p>
            <a:pPr lvl="0"/>
            <a:r>
              <a:rPr lang="en-US" dirty="0"/>
              <a:t>Click to edit Master</a:t>
            </a:r>
          </a:p>
        </p:txBody>
      </p:sp>
      <p:sp>
        <p:nvSpPr>
          <p:cNvPr id="13" name="Content Placeholder 2"/>
          <p:cNvSpPr>
            <a:spLocks noGrp="1"/>
          </p:cNvSpPr>
          <p:nvPr>
            <p:ph sz="quarter" idx="16" hasCustomPrompt="1"/>
          </p:nvPr>
        </p:nvSpPr>
        <p:spPr>
          <a:xfrm>
            <a:off x="457200" y="3694682"/>
            <a:ext cx="4038600" cy="543232"/>
          </a:xfrm>
        </p:spPr>
        <p:txBody>
          <a:bodyPr/>
          <a:lstStyle/>
          <a:p>
            <a:pPr lvl="0"/>
            <a:r>
              <a:rPr lang="en-US" dirty="0"/>
              <a:t>Click to edit Master</a:t>
            </a:r>
          </a:p>
        </p:txBody>
      </p:sp>
      <p:sp>
        <p:nvSpPr>
          <p:cNvPr id="14" name="Content Placeholder 2"/>
          <p:cNvSpPr>
            <a:spLocks noGrp="1"/>
          </p:cNvSpPr>
          <p:nvPr>
            <p:ph sz="quarter" idx="17" hasCustomPrompt="1"/>
          </p:nvPr>
        </p:nvSpPr>
        <p:spPr>
          <a:xfrm>
            <a:off x="4638368" y="3694682"/>
            <a:ext cx="4038600" cy="543232"/>
          </a:xfrm>
        </p:spPr>
        <p:txBody>
          <a:bodyPr/>
          <a:lstStyle/>
          <a:p>
            <a:pPr lvl="0"/>
            <a:r>
              <a:rPr lang="en-US" dirty="0"/>
              <a:t>Click to edit Master</a:t>
            </a:r>
          </a:p>
        </p:txBody>
      </p:sp>
      <p:sp>
        <p:nvSpPr>
          <p:cNvPr id="15" name="Content Placeholder 2"/>
          <p:cNvSpPr>
            <a:spLocks noGrp="1"/>
          </p:cNvSpPr>
          <p:nvPr>
            <p:ph sz="quarter" idx="18" hasCustomPrompt="1"/>
          </p:nvPr>
        </p:nvSpPr>
        <p:spPr>
          <a:xfrm>
            <a:off x="457200" y="4407065"/>
            <a:ext cx="4038600" cy="543232"/>
          </a:xfrm>
        </p:spPr>
        <p:txBody>
          <a:bodyPr/>
          <a:lstStyle/>
          <a:p>
            <a:pPr lvl="0"/>
            <a:r>
              <a:rPr lang="en-US" dirty="0"/>
              <a:t>Click to edit Master</a:t>
            </a:r>
          </a:p>
        </p:txBody>
      </p:sp>
      <p:sp>
        <p:nvSpPr>
          <p:cNvPr id="16" name="Content Placeholder 2"/>
          <p:cNvSpPr>
            <a:spLocks noGrp="1"/>
          </p:cNvSpPr>
          <p:nvPr>
            <p:ph sz="quarter" idx="19" hasCustomPrompt="1"/>
          </p:nvPr>
        </p:nvSpPr>
        <p:spPr>
          <a:xfrm>
            <a:off x="4648200" y="4407065"/>
            <a:ext cx="4038600" cy="543232"/>
          </a:xfrm>
        </p:spPr>
        <p:txBody>
          <a:bodyPr/>
          <a:lstStyle/>
          <a:p>
            <a:pPr lvl="0"/>
            <a:r>
              <a:rPr lang="en-US" dirty="0"/>
              <a:t>Click to edit Master</a:t>
            </a:r>
          </a:p>
        </p:txBody>
      </p:sp>
      <p:sp>
        <p:nvSpPr>
          <p:cNvPr id="17" name="Content Placeholder 2"/>
          <p:cNvSpPr>
            <a:spLocks noGrp="1"/>
          </p:cNvSpPr>
          <p:nvPr>
            <p:ph sz="quarter" idx="20" hasCustomPrompt="1"/>
          </p:nvPr>
        </p:nvSpPr>
        <p:spPr>
          <a:xfrm>
            <a:off x="457200" y="5121575"/>
            <a:ext cx="4038600" cy="543232"/>
          </a:xfrm>
        </p:spPr>
        <p:txBody>
          <a:bodyPr/>
          <a:lstStyle/>
          <a:p>
            <a:pPr lvl="0"/>
            <a:r>
              <a:rPr lang="en-US" dirty="0"/>
              <a:t>Click to edit Master</a:t>
            </a:r>
          </a:p>
        </p:txBody>
      </p:sp>
      <p:sp>
        <p:nvSpPr>
          <p:cNvPr id="18" name="Content Placeholder 2"/>
          <p:cNvSpPr>
            <a:spLocks noGrp="1"/>
          </p:cNvSpPr>
          <p:nvPr>
            <p:ph sz="quarter" idx="21" hasCustomPrompt="1"/>
          </p:nvPr>
        </p:nvSpPr>
        <p:spPr>
          <a:xfrm>
            <a:off x="4648200" y="5119448"/>
            <a:ext cx="4038600" cy="543232"/>
          </a:xfrm>
        </p:spPr>
        <p:txBody>
          <a:bodyPr/>
          <a:lstStyle/>
          <a:p>
            <a:pPr lvl="0"/>
            <a:r>
              <a:rPr lang="en-US" dirty="0"/>
              <a:t>Click to edit Master</a:t>
            </a:r>
          </a:p>
        </p:txBody>
      </p:sp>
      <p:sp>
        <p:nvSpPr>
          <p:cNvPr id="19" name="Content Placeholder 2"/>
          <p:cNvSpPr>
            <a:spLocks noGrp="1"/>
          </p:cNvSpPr>
          <p:nvPr>
            <p:ph sz="quarter" idx="22" hasCustomPrompt="1"/>
          </p:nvPr>
        </p:nvSpPr>
        <p:spPr>
          <a:xfrm>
            <a:off x="457200" y="5836085"/>
            <a:ext cx="4038600" cy="543232"/>
          </a:xfrm>
        </p:spPr>
        <p:txBody>
          <a:bodyPr/>
          <a:lstStyle/>
          <a:p>
            <a:pPr lvl="0"/>
            <a:r>
              <a:rPr lang="en-US" dirty="0"/>
              <a:t>Click to edit Master</a:t>
            </a:r>
          </a:p>
        </p:txBody>
      </p:sp>
      <p:sp>
        <p:nvSpPr>
          <p:cNvPr id="20" name="Content Placeholder 2"/>
          <p:cNvSpPr>
            <a:spLocks noGrp="1"/>
          </p:cNvSpPr>
          <p:nvPr>
            <p:ph sz="quarter" idx="23" hasCustomPrompt="1"/>
          </p:nvPr>
        </p:nvSpPr>
        <p:spPr>
          <a:xfrm>
            <a:off x="4648200" y="5838212"/>
            <a:ext cx="4038600" cy="543232"/>
          </a:xfrm>
        </p:spPr>
        <p:txBody>
          <a:bodyPr/>
          <a:lstStyle/>
          <a:p>
            <a:pPr lvl="0"/>
            <a:r>
              <a:rPr lang="en-US" dirty="0"/>
              <a:t>Click to edit Master</a:t>
            </a:r>
          </a:p>
        </p:txBody>
      </p:sp>
    </p:spTree>
    <p:extLst>
      <p:ext uri="{BB962C8B-B14F-4D97-AF65-F5344CB8AC3E}">
        <p14:creationId xmlns:p14="http://schemas.microsoft.com/office/powerpoint/2010/main" val="80914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0"/>
            <a:ext cx="4038600" cy="990600"/>
          </a:xfrm>
        </p:spPr>
        <p:txBody>
          <a:bodyPr/>
          <a:lstStyle>
            <a:lvl1pPr>
              <a:defRPr/>
            </a:lvl1pPr>
          </a:lstStyle>
          <a:p>
            <a:pPr lvl="0"/>
            <a:r>
              <a:rPr lang="en-US" dirty="0"/>
              <a:t>Click to edit Master text styles</a:t>
            </a:r>
          </a:p>
        </p:txBody>
      </p:sp>
      <p:sp>
        <p:nvSpPr>
          <p:cNvPr id="7" name="Slide Number Placeholder 5"/>
          <p:cNvSpPr>
            <a:spLocks noGrp="1"/>
          </p:cNvSpPr>
          <p:nvPr>
            <p:ph type="sldNum" sz="quarter" idx="10"/>
          </p:nvPr>
        </p:nvSpPr>
        <p:spPr/>
        <p:txBody>
          <a:bodyPr/>
          <a:lstStyle>
            <a:lvl1pPr>
              <a:defRPr/>
            </a:lvl1pPr>
          </a:lstStyle>
          <a:p>
            <a:pPr>
              <a:defRPr/>
            </a:pPr>
            <a:fld id="{004876A5-5258-D644-8832-690637D3B8B4}" type="slidenum">
              <a:rPr lang="en-US"/>
              <a:pPr>
                <a:defRPr/>
              </a:pPr>
              <a:t>‹#›</a:t>
            </a:fld>
            <a:endParaRPr lang="en-US"/>
          </a:p>
        </p:txBody>
      </p:sp>
      <p:sp>
        <p:nvSpPr>
          <p:cNvPr id="8" name="Content Placeholder 2"/>
          <p:cNvSpPr>
            <a:spLocks noGrp="1"/>
          </p:cNvSpPr>
          <p:nvPr>
            <p:ph sz="quarter" idx="11" hasCustomPrompt="1"/>
          </p:nvPr>
        </p:nvSpPr>
        <p:spPr>
          <a:xfrm>
            <a:off x="4648200" y="1600200"/>
            <a:ext cx="4038600" cy="990600"/>
          </a:xfrm>
        </p:spPr>
        <p:txBody>
          <a:bodyPr/>
          <a:lstStyle>
            <a:lvl1pPr>
              <a:defRPr/>
            </a:lvl1pPr>
          </a:lstStyle>
          <a:p>
            <a:pPr lvl="0"/>
            <a:r>
              <a:rPr lang="en-US" dirty="0"/>
              <a:t>Click to edit Master text styles</a:t>
            </a:r>
          </a:p>
        </p:txBody>
      </p:sp>
      <p:sp>
        <p:nvSpPr>
          <p:cNvPr id="9" name="Content Placeholder 2"/>
          <p:cNvSpPr>
            <a:spLocks noGrp="1"/>
          </p:cNvSpPr>
          <p:nvPr>
            <p:ph sz="quarter" idx="12" hasCustomPrompt="1"/>
          </p:nvPr>
        </p:nvSpPr>
        <p:spPr>
          <a:xfrm>
            <a:off x="457200" y="2590800"/>
            <a:ext cx="4038600" cy="990600"/>
          </a:xfrm>
        </p:spPr>
        <p:txBody>
          <a:bodyPr/>
          <a:lstStyle>
            <a:lvl1pPr>
              <a:defRPr/>
            </a:lvl1pPr>
          </a:lstStyle>
          <a:p>
            <a:pPr lvl="0"/>
            <a:r>
              <a:rPr lang="en-US" dirty="0"/>
              <a:t>Click to edit Master text styles</a:t>
            </a:r>
          </a:p>
        </p:txBody>
      </p:sp>
      <p:sp>
        <p:nvSpPr>
          <p:cNvPr id="10" name="Content Placeholder 2"/>
          <p:cNvSpPr>
            <a:spLocks noGrp="1"/>
          </p:cNvSpPr>
          <p:nvPr>
            <p:ph sz="quarter" idx="13" hasCustomPrompt="1"/>
          </p:nvPr>
        </p:nvSpPr>
        <p:spPr>
          <a:xfrm>
            <a:off x="4648200" y="2590800"/>
            <a:ext cx="4038600" cy="990600"/>
          </a:xfrm>
        </p:spPr>
        <p:txBody>
          <a:bodyPr/>
          <a:lstStyle>
            <a:lvl1pPr>
              <a:defRPr/>
            </a:lvl1pPr>
          </a:lstStyle>
          <a:p>
            <a:pPr lvl="0"/>
            <a:r>
              <a:rPr lang="en-US" dirty="0"/>
              <a:t>Click to edit Master text styles</a:t>
            </a:r>
          </a:p>
        </p:txBody>
      </p:sp>
      <p:sp>
        <p:nvSpPr>
          <p:cNvPr id="11" name="Content Placeholder 2"/>
          <p:cNvSpPr>
            <a:spLocks noGrp="1"/>
          </p:cNvSpPr>
          <p:nvPr>
            <p:ph sz="quarter" idx="14" hasCustomPrompt="1"/>
          </p:nvPr>
        </p:nvSpPr>
        <p:spPr>
          <a:xfrm>
            <a:off x="457200" y="3611562"/>
            <a:ext cx="4038600" cy="990600"/>
          </a:xfrm>
        </p:spPr>
        <p:txBody>
          <a:bodyPr/>
          <a:lstStyle>
            <a:lvl1pPr>
              <a:defRPr/>
            </a:lvl1pPr>
          </a:lstStyle>
          <a:p>
            <a:pPr lvl="0"/>
            <a:r>
              <a:rPr lang="en-US" dirty="0"/>
              <a:t>Click to edit Master text styles</a:t>
            </a:r>
          </a:p>
        </p:txBody>
      </p:sp>
      <p:sp>
        <p:nvSpPr>
          <p:cNvPr id="12" name="Content Placeholder 2"/>
          <p:cNvSpPr>
            <a:spLocks noGrp="1"/>
          </p:cNvSpPr>
          <p:nvPr>
            <p:ph sz="quarter" idx="15" hasCustomPrompt="1"/>
          </p:nvPr>
        </p:nvSpPr>
        <p:spPr>
          <a:xfrm>
            <a:off x="4648200" y="3581400"/>
            <a:ext cx="4038600" cy="990600"/>
          </a:xfrm>
        </p:spPr>
        <p:txBody>
          <a:bodyPr/>
          <a:lstStyle>
            <a:lvl1pPr>
              <a:defRPr/>
            </a:lvl1pPr>
          </a:lstStyle>
          <a:p>
            <a:pPr lvl="0"/>
            <a:r>
              <a:rPr lang="en-US" dirty="0"/>
              <a:t>Click to edit Master text styles</a:t>
            </a:r>
          </a:p>
        </p:txBody>
      </p:sp>
      <p:sp>
        <p:nvSpPr>
          <p:cNvPr id="13" name="Content Placeholder 2"/>
          <p:cNvSpPr>
            <a:spLocks noGrp="1"/>
          </p:cNvSpPr>
          <p:nvPr>
            <p:ph sz="quarter" idx="16" hasCustomPrompt="1"/>
          </p:nvPr>
        </p:nvSpPr>
        <p:spPr>
          <a:xfrm>
            <a:off x="457200" y="4632324"/>
            <a:ext cx="4038600" cy="990600"/>
          </a:xfrm>
        </p:spPr>
        <p:txBody>
          <a:bodyPr/>
          <a:lstStyle>
            <a:lvl1pPr>
              <a:defRPr/>
            </a:lvl1pPr>
          </a:lstStyle>
          <a:p>
            <a:pPr lvl="0"/>
            <a:r>
              <a:rPr lang="en-US" dirty="0"/>
              <a:t>Click to edit Master text styles</a:t>
            </a:r>
          </a:p>
        </p:txBody>
      </p:sp>
      <p:sp>
        <p:nvSpPr>
          <p:cNvPr id="14" name="Content Placeholder 2"/>
          <p:cNvSpPr>
            <a:spLocks noGrp="1"/>
          </p:cNvSpPr>
          <p:nvPr>
            <p:ph sz="quarter" idx="17" hasCustomPrompt="1"/>
          </p:nvPr>
        </p:nvSpPr>
        <p:spPr>
          <a:xfrm>
            <a:off x="4648200" y="4602162"/>
            <a:ext cx="4038600" cy="990600"/>
          </a:xfrm>
        </p:spPr>
        <p:txBody>
          <a:bodyPr/>
          <a:lstStyle>
            <a:lvl1pPr>
              <a:defRPr/>
            </a:lvl1pPr>
          </a:lstStyle>
          <a:p>
            <a:pPr lvl="0"/>
            <a:r>
              <a:rPr lang="en-US" dirty="0"/>
              <a:t>Click to edit Master text styles</a:t>
            </a:r>
          </a:p>
        </p:txBody>
      </p:sp>
    </p:spTree>
    <p:extLst>
      <p:ext uri="{BB962C8B-B14F-4D97-AF65-F5344CB8AC3E}">
        <p14:creationId xmlns:p14="http://schemas.microsoft.com/office/powerpoint/2010/main" val="2663882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1A6FCE51-1A3B-4EE4-A2A5-FD034DFDFCC0}" type="slidenum">
              <a:rPr lang="en-US" altLang="en-US"/>
              <a:pPr>
                <a:defRPr/>
              </a:pPr>
              <a:t>‹#›</a:t>
            </a:fld>
            <a:endParaRPr lang="en-US" altLang="en-US"/>
          </a:p>
        </p:txBody>
      </p:sp>
    </p:spTree>
    <p:extLst>
      <p:ext uri="{BB962C8B-B14F-4D97-AF65-F5344CB8AC3E}">
        <p14:creationId xmlns:p14="http://schemas.microsoft.com/office/powerpoint/2010/main" val="831096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2F7B8D9C-836B-4B58-B352-4970277E9ECA}" type="slidenum">
              <a:rPr lang="en-US" altLang="en-US"/>
              <a:pPr>
                <a:defRPr/>
              </a:pPr>
              <a:t>‹#›</a:t>
            </a:fld>
            <a:endParaRPr lang="en-US" altLang="en-US"/>
          </a:p>
        </p:txBody>
      </p:sp>
    </p:spTree>
    <p:extLst>
      <p:ext uri="{BB962C8B-B14F-4D97-AF65-F5344CB8AC3E}">
        <p14:creationId xmlns:p14="http://schemas.microsoft.com/office/powerpoint/2010/main" val="3403566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3F33DA82-D867-4F73-99A1-191230050D44}" type="slidenum">
              <a:rPr lang="en-US" altLang="en-US"/>
              <a:pPr>
                <a:defRPr/>
              </a:pPr>
              <a:t>‹#›</a:t>
            </a:fld>
            <a:endParaRPr lang="en-US" altLang="en-US"/>
          </a:p>
        </p:txBody>
      </p:sp>
    </p:spTree>
    <p:extLst>
      <p:ext uri="{BB962C8B-B14F-4D97-AF65-F5344CB8AC3E}">
        <p14:creationId xmlns:p14="http://schemas.microsoft.com/office/powerpoint/2010/main" val="3569106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87376611-EC6C-4973-BD05-E27D57BD965D}" type="slidenum">
              <a:rPr lang="en-US" altLang="en-US"/>
              <a:pPr>
                <a:defRPr/>
              </a:pPr>
              <a:t>‹#›</a:t>
            </a:fld>
            <a:endParaRPr lang="en-US" altLang="en-US"/>
          </a:p>
        </p:txBody>
      </p:sp>
    </p:spTree>
    <p:extLst>
      <p:ext uri="{BB962C8B-B14F-4D97-AF65-F5344CB8AC3E}">
        <p14:creationId xmlns:p14="http://schemas.microsoft.com/office/powerpoint/2010/main" val="1832307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7343F314-29C3-4E4A-9E8B-FBA2C5AA79D6}" type="slidenum">
              <a:rPr lang="en-US" altLang="en-US"/>
              <a:pPr>
                <a:defRPr/>
              </a:pPr>
              <a:t>‹#›</a:t>
            </a:fld>
            <a:endParaRPr lang="en-US" altLang="en-US"/>
          </a:p>
        </p:txBody>
      </p:sp>
    </p:spTree>
    <p:extLst>
      <p:ext uri="{BB962C8B-B14F-4D97-AF65-F5344CB8AC3E}">
        <p14:creationId xmlns:p14="http://schemas.microsoft.com/office/powerpoint/2010/main" val="1796104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BF116810-8C97-4CB2-B4D9-4A9E4F573E8F}" type="slidenum">
              <a:rPr lang="en-US" altLang="en-US"/>
              <a:pPr>
                <a:defRPr/>
              </a:pPr>
              <a:t>‹#›</a:t>
            </a:fld>
            <a:endParaRPr lang="en-US" altLang="en-US"/>
          </a:p>
        </p:txBody>
      </p:sp>
    </p:spTree>
    <p:extLst>
      <p:ext uri="{BB962C8B-B14F-4D97-AF65-F5344CB8AC3E}">
        <p14:creationId xmlns:p14="http://schemas.microsoft.com/office/powerpoint/2010/main" val="28410314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89430148-D70E-435C-8F40-05A408E78F06}" type="slidenum">
              <a:rPr lang="en-US" altLang="en-US"/>
              <a:pPr>
                <a:defRPr/>
              </a:pPr>
              <a:t>‹#›</a:t>
            </a:fld>
            <a:endParaRPr lang="en-US" altLang="en-US"/>
          </a:p>
        </p:txBody>
      </p:sp>
    </p:spTree>
    <p:extLst>
      <p:ext uri="{BB962C8B-B14F-4D97-AF65-F5344CB8AC3E}">
        <p14:creationId xmlns:p14="http://schemas.microsoft.com/office/powerpoint/2010/main" val="12369286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75F0523-D745-4167-B635-FBF56B17B0C3}" type="slidenum">
              <a:rPr lang="en-US" altLang="en-US"/>
              <a:pPr>
                <a:defRPr/>
              </a:pPr>
              <a:t>‹#›</a:t>
            </a:fld>
            <a:endParaRPr lang="en-US" altLang="en-US"/>
          </a:p>
        </p:txBody>
      </p:sp>
    </p:spTree>
    <p:extLst>
      <p:ext uri="{BB962C8B-B14F-4D97-AF65-F5344CB8AC3E}">
        <p14:creationId xmlns:p14="http://schemas.microsoft.com/office/powerpoint/2010/main" val="3775744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DE81987-00D4-458C-9FCE-93E6A290AF49}" type="slidenum">
              <a:rPr lang="en-US" altLang="en-US"/>
              <a:pPr>
                <a:defRPr/>
              </a:pPr>
              <a:t>‹#›</a:t>
            </a:fld>
            <a:endParaRPr lang="en-US" altLang="en-US"/>
          </a:p>
        </p:txBody>
      </p:sp>
    </p:spTree>
    <p:extLst>
      <p:ext uri="{BB962C8B-B14F-4D97-AF65-F5344CB8AC3E}">
        <p14:creationId xmlns:p14="http://schemas.microsoft.com/office/powerpoint/2010/main" val="1136234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DA844DD7-C64A-4948-B432-45E51350075D}" type="slidenum">
              <a:rPr lang="en-US" altLang="en-US"/>
              <a:pPr>
                <a:defRPr/>
              </a:pPr>
              <a:t>‹#›</a:t>
            </a:fld>
            <a:endParaRPr lang="en-US" altLang="en-US"/>
          </a:p>
        </p:txBody>
      </p:sp>
    </p:spTree>
    <p:extLst>
      <p:ext uri="{BB962C8B-B14F-4D97-AF65-F5344CB8AC3E}">
        <p14:creationId xmlns:p14="http://schemas.microsoft.com/office/powerpoint/2010/main" val="4164552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158F8BF9-8D53-41E9-8B52-8338C1E06A91}" type="slidenum">
              <a:rPr lang="en-US" altLang="en-US"/>
              <a:pPr>
                <a:defRPr/>
              </a:pPr>
              <a:t>‹#›</a:t>
            </a:fld>
            <a:endParaRPr lang="en-US" altLang="en-US"/>
          </a:p>
        </p:txBody>
      </p:sp>
    </p:spTree>
    <p:extLst>
      <p:ext uri="{BB962C8B-B14F-4D97-AF65-F5344CB8AC3E}">
        <p14:creationId xmlns:p14="http://schemas.microsoft.com/office/powerpoint/2010/main" val="4147977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B916940-98C8-473A-9EDC-533C88C6D5B0}" type="slidenum">
              <a:rPr lang="en-US" altLang="en-US"/>
              <a:pPr>
                <a:defRPr/>
              </a:pPr>
              <a:t>‹#›</a:t>
            </a:fld>
            <a:endParaRPr lang="en-US" altLang="en-US"/>
          </a:p>
        </p:txBody>
      </p:sp>
    </p:spTree>
    <p:extLst>
      <p:ext uri="{BB962C8B-B14F-4D97-AF65-F5344CB8AC3E}">
        <p14:creationId xmlns:p14="http://schemas.microsoft.com/office/powerpoint/2010/main" val="1581729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Tree>
    <p:extLst>
      <p:ext uri="{BB962C8B-B14F-4D97-AF65-F5344CB8AC3E}">
        <p14:creationId xmlns:p14="http://schemas.microsoft.com/office/powerpoint/2010/main" val="3262852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1"/>
            <a:ext cx="4038600" cy="543232"/>
          </a:xfrm>
        </p:spPr>
        <p:txBody>
          <a:bodyPr/>
          <a:lstStyle/>
          <a:p>
            <a:pPr lvl="0"/>
            <a:r>
              <a:rPr lang="en-US" dirty="0"/>
              <a:t>Click to edit Master</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
        <p:nvSpPr>
          <p:cNvPr id="8" name="Content Placeholder 2"/>
          <p:cNvSpPr>
            <a:spLocks noGrp="1"/>
          </p:cNvSpPr>
          <p:nvPr>
            <p:ph sz="quarter" idx="11" hasCustomPrompt="1"/>
          </p:nvPr>
        </p:nvSpPr>
        <p:spPr>
          <a:xfrm>
            <a:off x="4648200" y="1600201"/>
            <a:ext cx="4038600" cy="543232"/>
          </a:xfrm>
        </p:spPr>
        <p:txBody>
          <a:bodyPr/>
          <a:lstStyle/>
          <a:p>
            <a:pPr lvl="0"/>
            <a:r>
              <a:rPr lang="en-US" dirty="0"/>
              <a:t>Click to edit Master</a:t>
            </a:r>
          </a:p>
        </p:txBody>
      </p:sp>
      <p:sp>
        <p:nvSpPr>
          <p:cNvPr id="9" name="Content Placeholder 2"/>
          <p:cNvSpPr>
            <a:spLocks noGrp="1"/>
          </p:cNvSpPr>
          <p:nvPr>
            <p:ph sz="quarter" idx="12" hasCustomPrompt="1"/>
          </p:nvPr>
        </p:nvSpPr>
        <p:spPr>
          <a:xfrm>
            <a:off x="457200" y="2291584"/>
            <a:ext cx="4038600" cy="543232"/>
          </a:xfrm>
        </p:spPr>
        <p:txBody>
          <a:bodyPr/>
          <a:lstStyle/>
          <a:p>
            <a:pPr lvl="0"/>
            <a:r>
              <a:rPr lang="en-US" dirty="0"/>
              <a:t>Click to edit Master</a:t>
            </a:r>
          </a:p>
        </p:txBody>
      </p:sp>
      <p:sp>
        <p:nvSpPr>
          <p:cNvPr id="10" name="Content Placeholder 2"/>
          <p:cNvSpPr>
            <a:spLocks noGrp="1"/>
          </p:cNvSpPr>
          <p:nvPr>
            <p:ph sz="quarter" idx="13" hasCustomPrompt="1"/>
          </p:nvPr>
        </p:nvSpPr>
        <p:spPr>
          <a:xfrm>
            <a:off x="4648200" y="2331579"/>
            <a:ext cx="4038600" cy="543232"/>
          </a:xfrm>
        </p:spPr>
        <p:txBody>
          <a:bodyPr/>
          <a:lstStyle/>
          <a:p>
            <a:pPr lvl="0"/>
            <a:r>
              <a:rPr lang="en-US" dirty="0"/>
              <a:t>Click to edit Master</a:t>
            </a:r>
          </a:p>
        </p:txBody>
      </p:sp>
      <p:sp>
        <p:nvSpPr>
          <p:cNvPr id="11" name="Content Placeholder 2"/>
          <p:cNvSpPr>
            <a:spLocks noGrp="1"/>
          </p:cNvSpPr>
          <p:nvPr>
            <p:ph sz="quarter" idx="14" hasCustomPrompt="1"/>
          </p:nvPr>
        </p:nvSpPr>
        <p:spPr>
          <a:xfrm>
            <a:off x="457200" y="2982967"/>
            <a:ext cx="4038600" cy="543232"/>
          </a:xfrm>
        </p:spPr>
        <p:txBody>
          <a:bodyPr/>
          <a:lstStyle/>
          <a:p>
            <a:pPr lvl="0"/>
            <a:r>
              <a:rPr lang="en-US" dirty="0"/>
              <a:t>Click to edit Master</a:t>
            </a:r>
          </a:p>
        </p:txBody>
      </p:sp>
      <p:sp>
        <p:nvSpPr>
          <p:cNvPr id="12" name="Content Placeholder 2"/>
          <p:cNvSpPr>
            <a:spLocks noGrp="1"/>
          </p:cNvSpPr>
          <p:nvPr>
            <p:ph sz="quarter" idx="15" hasCustomPrompt="1"/>
          </p:nvPr>
        </p:nvSpPr>
        <p:spPr>
          <a:xfrm>
            <a:off x="4648200" y="2978052"/>
            <a:ext cx="4038600" cy="543232"/>
          </a:xfrm>
        </p:spPr>
        <p:txBody>
          <a:bodyPr/>
          <a:lstStyle/>
          <a:p>
            <a:pPr lvl="0"/>
            <a:r>
              <a:rPr lang="en-US" dirty="0"/>
              <a:t>Click to edit Master</a:t>
            </a:r>
          </a:p>
        </p:txBody>
      </p:sp>
      <p:sp>
        <p:nvSpPr>
          <p:cNvPr id="13" name="Content Placeholder 2"/>
          <p:cNvSpPr>
            <a:spLocks noGrp="1"/>
          </p:cNvSpPr>
          <p:nvPr>
            <p:ph sz="quarter" idx="16" hasCustomPrompt="1"/>
          </p:nvPr>
        </p:nvSpPr>
        <p:spPr>
          <a:xfrm>
            <a:off x="457200" y="3694682"/>
            <a:ext cx="4038600" cy="543232"/>
          </a:xfrm>
        </p:spPr>
        <p:txBody>
          <a:bodyPr/>
          <a:lstStyle/>
          <a:p>
            <a:pPr lvl="0"/>
            <a:r>
              <a:rPr lang="en-US" dirty="0"/>
              <a:t>Click to edit Master</a:t>
            </a:r>
          </a:p>
        </p:txBody>
      </p:sp>
      <p:sp>
        <p:nvSpPr>
          <p:cNvPr id="14" name="Content Placeholder 2"/>
          <p:cNvSpPr>
            <a:spLocks noGrp="1"/>
          </p:cNvSpPr>
          <p:nvPr>
            <p:ph sz="quarter" idx="17" hasCustomPrompt="1"/>
          </p:nvPr>
        </p:nvSpPr>
        <p:spPr>
          <a:xfrm>
            <a:off x="4638368" y="3694682"/>
            <a:ext cx="4038600" cy="543232"/>
          </a:xfrm>
        </p:spPr>
        <p:txBody>
          <a:bodyPr/>
          <a:lstStyle/>
          <a:p>
            <a:pPr lvl="0"/>
            <a:r>
              <a:rPr lang="en-US" dirty="0"/>
              <a:t>Click to edit Master</a:t>
            </a:r>
          </a:p>
        </p:txBody>
      </p:sp>
      <p:sp>
        <p:nvSpPr>
          <p:cNvPr id="15" name="Content Placeholder 2"/>
          <p:cNvSpPr>
            <a:spLocks noGrp="1"/>
          </p:cNvSpPr>
          <p:nvPr>
            <p:ph sz="quarter" idx="18" hasCustomPrompt="1"/>
          </p:nvPr>
        </p:nvSpPr>
        <p:spPr>
          <a:xfrm>
            <a:off x="457200" y="4407065"/>
            <a:ext cx="4038600" cy="543232"/>
          </a:xfrm>
        </p:spPr>
        <p:txBody>
          <a:bodyPr/>
          <a:lstStyle/>
          <a:p>
            <a:pPr lvl="0"/>
            <a:r>
              <a:rPr lang="en-US" dirty="0"/>
              <a:t>Click to edit Master</a:t>
            </a:r>
          </a:p>
        </p:txBody>
      </p:sp>
      <p:sp>
        <p:nvSpPr>
          <p:cNvPr id="16" name="Content Placeholder 2"/>
          <p:cNvSpPr>
            <a:spLocks noGrp="1"/>
          </p:cNvSpPr>
          <p:nvPr>
            <p:ph sz="quarter" idx="19" hasCustomPrompt="1"/>
          </p:nvPr>
        </p:nvSpPr>
        <p:spPr>
          <a:xfrm>
            <a:off x="4648200" y="4407065"/>
            <a:ext cx="4038600" cy="543232"/>
          </a:xfrm>
        </p:spPr>
        <p:txBody>
          <a:bodyPr/>
          <a:lstStyle/>
          <a:p>
            <a:pPr lvl="0"/>
            <a:r>
              <a:rPr lang="en-US" dirty="0"/>
              <a:t>Click to edit Master</a:t>
            </a:r>
          </a:p>
        </p:txBody>
      </p:sp>
      <p:sp>
        <p:nvSpPr>
          <p:cNvPr id="17" name="Content Placeholder 2"/>
          <p:cNvSpPr>
            <a:spLocks noGrp="1"/>
          </p:cNvSpPr>
          <p:nvPr>
            <p:ph sz="quarter" idx="20" hasCustomPrompt="1"/>
          </p:nvPr>
        </p:nvSpPr>
        <p:spPr>
          <a:xfrm>
            <a:off x="457200" y="5121575"/>
            <a:ext cx="4038600" cy="543232"/>
          </a:xfrm>
        </p:spPr>
        <p:txBody>
          <a:bodyPr/>
          <a:lstStyle/>
          <a:p>
            <a:pPr lvl="0"/>
            <a:r>
              <a:rPr lang="en-US" dirty="0"/>
              <a:t>Click to edit Master</a:t>
            </a:r>
          </a:p>
        </p:txBody>
      </p:sp>
      <p:sp>
        <p:nvSpPr>
          <p:cNvPr id="18" name="Content Placeholder 2"/>
          <p:cNvSpPr>
            <a:spLocks noGrp="1"/>
          </p:cNvSpPr>
          <p:nvPr>
            <p:ph sz="quarter" idx="21" hasCustomPrompt="1"/>
          </p:nvPr>
        </p:nvSpPr>
        <p:spPr>
          <a:xfrm>
            <a:off x="4648200" y="5119448"/>
            <a:ext cx="4038600" cy="543232"/>
          </a:xfrm>
        </p:spPr>
        <p:txBody>
          <a:bodyPr/>
          <a:lstStyle/>
          <a:p>
            <a:pPr lvl="0"/>
            <a:r>
              <a:rPr lang="en-US" dirty="0"/>
              <a:t>Click to edit Master</a:t>
            </a:r>
          </a:p>
        </p:txBody>
      </p:sp>
      <p:sp>
        <p:nvSpPr>
          <p:cNvPr id="19" name="Content Placeholder 2"/>
          <p:cNvSpPr>
            <a:spLocks noGrp="1"/>
          </p:cNvSpPr>
          <p:nvPr>
            <p:ph sz="quarter" idx="22" hasCustomPrompt="1"/>
          </p:nvPr>
        </p:nvSpPr>
        <p:spPr>
          <a:xfrm>
            <a:off x="457200" y="5836085"/>
            <a:ext cx="4038600" cy="543232"/>
          </a:xfrm>
        </p:spPr>
        <p:txBody>
          <a:bodyPr/>
          <a:lstStyle/>
          <a:p>
            <a:pPr lvl="0"/>
            <a:r>
              <a:rPr lang="en-US" dirty="0"/>
              <a:t>Click to edit Master</a:t>
            </a:r>
          </a:p>
        </p:txBody>
      </p:sp>
      <p:sp>
        <p:nvSpPr>
          <p:cNvPr id="20" name="Content Placeholder 2"/>
          <p:cNvSpPr>
            <a:spLocks noGrp="1"/>
          </p:cNvSpPr>
          <p:nvPr>
            <p:ph sz="quarter" idx="23" hasCustomPrompt="1"/>
          </p:nvPr>
        </p:nvSpPr>
        <p:spPr>
          <a:xfrm>
            <a:off x="4648200" y="5838212"/>
            <a:ext cx="4038600" cy="543232"/>
          </a:xfrm>
        </p:spPr>
        <p:txBody>
          <a:bodyPr/>
          <a:lstStyle/>
          <a:p>
            <a:pPr lvl="0"/>
            <a:r>
              <a:rPr lang="en-US" dirty="0"/>
              <a:t>Click to edit Master</a:t>
            </a:r>
          </a:p>
        </p:txBody>
      </p:sp>
    </p:spTree>
    <p:extLst>
      <p:ext uri="{BB962C8B-B14F-4D97-AF65-F5344CB8AC3E}">
        <p14:creationId xmlns:p14="http://schemas.microsoft.com/office/powerpoint/2010/main" val="4188569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16191C14-88AA-406E-B7C5-CFDE8632FA6E}" type="slidenum">
              <a:rPr lang="en-US" altLang="en-US"/>
              <a:pPr>
                <a:defRPr/>
              </a:pPr>
              <a:t>‹#›</a:t>
            </a:fld>
            <a:endParaRPr lang="en-US" altLang="en-US"/>
          </a:p>
        </p:txBody>
      </p:sp>
    </p:spTree>
    <p:extLst>
      <p:ext uri="{BB962C8B-B14F-4D97-AF65-F5344CB8AC3E}">
        <p14:creationId xmlns:p14="http://schemas.microsoft.com/office/powerpoint/2010/main" val="3420618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B609DC0C-0A13-4AB8-A08D-0F81ACBD2EE5}" type="slidenum">
              <a:rPr lang="en-US" altLang="en-US"/>
              <a:pPr>
                <a:defRPr/>
              </a:pPr>
              <a:t>‹#›</a:t>
            </a:fld>
            <a:endParaRPr lang="en-US" altLang="en-US"/>
          </a:p>
        </p:txBody>
      </p:sp>
    </p:spTree>
    <p:extLst>
      <p:ext uri="{BB962C8B-B14F-4D97-AF65-F5344CB8AC3E}">
        <p14:creationId xmlns:p14="http://schemas.microsoft.com/office/powerpoint/2010/main" val="2622329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893F92B8-0304-428A-836C-1675E43B9F09}" type="slidenum">
              <a:rPr lang="en-US" altLang="en-US"/>
              <a:pPr>
                <a:defRPr/>
              </a:pPr>
              <a:t>‹#›</a:t>
            </a:fld>
            <a:endParaRPr lang="en-US" altLang="en-US"/>
          </a:p>
        </p:txBody>
      </p:sp>
    </p:spTree>
    <p:extLst>
      <p:ext uri="{BB962C8B-B14F-4D97-AF65-F5344CB8AC3E}">
        <p14:creationId xmlns:p14="http://schemas.microsoft.com/office/powerpoint/2010/main" val="7488131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3DFD03CB-63D4-4987-8158-0F296F5C1CE0}" type="slidenum">
              <a:rPr lang="en-US" altLang="en-US"/>
              <a:pPr>
                <a:defRPr/>
              </a:pPr>
              <a:t>‹#›</a:t>
            </a:fld>
            <a:endParaRPr lang="en-US" altLang="en-US"/>
          </a:p>
        </p:txBody>
      </p:sp>
    </p:spTree>
    <p:extLst>
      <p:ext uri="{BB962C8B-B14F-4D97-AF65-F5344CB8AC3E}">
        <p14:creationId xmlns:p14="http://schemas.microsoft.com/office/powerpoint/2010/main" val="558551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90CA74FD-7D13-4802-9571-0DAFD870C6AA}" type="slidenum">
              <a:rPr lang="en-US" altLang="en-US"/>
              <a:pPr>
                <a:defRPr/>
              </a:pPr>
              <a:t>‹#›</a:t>
            </a:fld>
            <a:endParaRPr lang="en-US" altLang="en-US"/>
          </a:p>
        </p:txBody>
      </p:sp>
    </p:spTree>
    <p:extLst>
      <p:ext uri="{BB962C8B-B14F-4D97-AF65-F5344CB8AC3E}">
        <p14:creationId xmlns:p14="http://schemas.microsoft.com/office/powerpoint/2010/main" val="1115766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F2E1283B-2819-4CB1-9BF7-D08F6A669194}" type="slidenum">
              <a:rPr lang="en-US" altLang="en-US"/>
              <a:pPr>
                <a:defRPr/>
              </a:pPr>
              <a:t>‹#›</a:t>
            </a:fld>
            <a:endParaRPr lang="en-US" altLang="en-US"/>
          </a:p>
        </p:txBody>
      </p:sp>
    </p:spTree>
    <p:extLst>
      <p:ext uri="{BB962C8B-B14F-4D97-AF65-F5344CB8AC3E}">
        <p14:creationId xmlns:p14="http://schemas.microsoft.com/office/powerpoint/2010/main" val="3927894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68F49205-2EE8-4690-AF8E-574242FA82A6}" type="slidenum">
              <a:rPr lang="en-US" altLang="en-US"/>
              <a:pPr>
                <a:defRPr/>
              </a:pPr>
              <a:t>‹#›</a:t>
            </a:fld>
            <a:endParaRPr lang="en-US" altLang="en-US"/>
          </a:p>
        </p:txBody>
      </p:sp>
    </p:spTree>
    <p:extLst>
      <p:ext uri="{BB962C8B-B14F-4D97-AF65-F5344CB8AC3E}">
        <p14:creationId xmlns:p14="http://schemas.microsoft.com/office/powerpoint/2010/main" val="12849500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A591A565-67A8-44D8-94E6-4EB64D3C1993}" type="slidenum">
              <a:rPr lang="en-US" altLang="en-US"/>
              <a:pPr>
                <a:defRPr/>
              </a:pPr>
              <a:t>‹#›</a:t>
            </a:fld>
            <a:endParaRPr lang="en-US" altLang="en-US"/>
          </a:p>
        </p:txBody>
      </p:sp>
    </p:spTree>
    <p:extLst>
      <p:ext uri="{BB962C8B-B14F-4D97-AF65-F5344CB8AC3E}">
        <p14:creationId xmlns:p14="http://schemas.microsoft.com/office/powerpoint/2010/main" val="5293155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2153BA4-374F-44E7-AE77-85EFBB1AC590}" type="slidenum">
              <a:rPr lang="en-US" altLang="en-US"/>
              <a:pPr>
                <a:defRPr/>
              </a:pPr>
              <a:t>‹#›</a:t>
            </a:fld>
            <a:endParaRPr lang="en-US" altLang="en-US"/>
          </a:p>
        </p:txBody>
      </p:sp>
    </p:spTree>
    <p:extLst>
      <p:ext uri="{BB962C8B-B14F-4D97-AF65-F5344CB8AC3E}">
        <p14:creationId xmlns:p14="http://schemas.microsoft.com/office/powerpoint/2010/main" val="1579369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9C24FFE-61F0-4683-B1BA-9479A0207F39}" type="slidenum">
              <a:rPr lang="en-US" altLang="en-US"/>
              <a:pPr>
                <a:defRPr/>
              </a:pPr>
              <a:t>‹#›</a:t>
            </a:fld>
            <a:endParaRPr lang="en-US" altLang="en-US"/>
          </a:p>
        </p:txBody>
      </p:sp>
    </p:spTree>
    <p:extLst>
      <p:ext uri="{BB962C8B-B14F-4D97-AF65-F5344CB8AC3E}">
        <p14:creationId xmlns:p14="http://schemas.microsoft.com/office/powerpoint/2010/main" val="566509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B773975A-4EED-4CF3-B527-FFFB3084588E}" type="slidenum">
              <a:rPr lang="en-US" altLang="en-US"/>
              <a:pPr>
                <a:defRPr/>
              </a:pPr>
              <a:t>‹#›</a:t>
            </a:fld>
            <a:endParaRPr lang="en-US" altLang="en-US"/>
          </a:p>
        </p:txBody>
      </p:sp>
    </p:spTree>
    <p:extLst>
      <p:ext uri="{BB962C8B-B14F-4D97-AF65-F5344CB8AC3E}">
        <p14:creationId xmlns:p14="http://schemas.microsoft.com/office/powerpoint/2010/main" val="747918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4439090C-B109-4B57-B830-42F64B44393B}" type="slidenum">
              <a:rPr lang="en-US" altLang="en-US"/>
              <a:pPr>
                <a:defRPr/>
              </a:pPr>
              <a:t>‹#›</a:t>
            </a:fld>
            <a:endParaRPr lang="en-US" altLang="en-US"/>
          </a:p>
        </p:txBody>
      </p:sp>
    </p:spTree>
    <p:extLst>
      <p:ext uri="{BB962C8B-B14F-4D97-AF65-F5344CB8AC3E}">
        <p14:creationId xmlns:p14="http://schemas.microsoft.com/office/powerpoint/2010/main" val="33177869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Tree>
    <p:extLst>
      <p:ext uri="{BB962C8B-B14F-4D97-AF65-F5344CB8AC3E}">
        <p14:creationId xmlns:p14="http://schemas.microsoft.com/office/powerpoint/2010/main" val="1208281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BB72ECD-BAC0-40EF-AA93-D5B2681CD9D7}" type="slidenum">
              <a:rPr lang="en-US" altLang="en-US"/>
              <a:pPr>
                <a:defRPr/>
              </a:pPr>
              <a:t>‹#›</a:t>
            </a:fld>
            <a:endParaRPr lang="en-US" altLang="en-US"/>
          </a:p>
        </p:txBody>
      </p:sp>
    </p:spTree>
    <p:extLst>
      <p:ext uri="{BB962C8B-B14F-4D97-AF65-F5344CB8AC3E}">
        <p14:creationId xmlns:p14="http://schemas.microsoft.com/office/powerpoint/2010/main" val="1646671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1"/>
            <a:ext cx="4038600" cy="543232"/>
          </a:xfrm>
        </p:spPr>
        <p:txBody>
          <a:bodyPr/>
          <a:lstStyle/>
          <a:p>
            <a:pPr lvl="0"/>
            <a:r>
              <a:rPr lang="en-US" dirty="0"/>
              <a:t>Click to edit Master</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
        <p:nvSpPr>
          <p:cNvPr id="8" name="Content Placeholder 2"/>
          <p:cNvSpPr>
            <a:spLocks noGrp="1"/>
          </p:cNvSpPr>
          <p:nvPr>
            <p:ph sz="quarter" idx="11" hasCustomPrompt="1"/>
          </p:nvPr>
        </p:nvSpPr>
        <p:spPr>
          <a:xfrm>
            <a:off x="4648200" y="1600201"/>
            <a:ext cx="4038600" cy="543232"/>
          </a:xfrm>
        </p:spPr>
        <p:txBody>
          <a:bodyPr/>
          <a:lstStyle/>
          <a:p>
            <a:pPr lvl="0"/>
            <a:r>
              <a:rPr lang="en-US" dirty="0"/>
              <a:t>Click to edit Master</a:t>
            </a:r>
          </a:p>
        </p:txBody>
      </p:sp>
      <p:sp>
        <p:nvSpPr>
          <p:cNvPr id="9" name="Content Placeholder 2"/>
          <p:cNvSpPr>
            <a:spLocks noGrp="1"/>
          </p:cNvSpPr>
          <p:nvPr>
            <p:ph sz="quarter" idx="12" hasCustomPrompt="1"/>
          </p:nvPr>
        </p:nvSpPr>
        <p:spPr>
          <a:xfrm>
            <a:off x="457200" y="2291584"/>
            <a:ext cx="4038600" cy="543232"/>
          </a:xfrm>
        </p:spPr>
        <p:txBody>
          <a:bodyPr/>
          <a:lstStyle/>
          <a:p>
            <a:pPr lvl="0"/>
            <a:r>
              <a:rPr lang="en-US" dirty="0"/>
              <a:t>Click to edit Master</a:t>
            </a:r>
          </a:p>
        </p:txBody>
      </p:sp>
      <p:sp>
        <p:nvSpPr>
          <p:cNvPr id="10" name="Content Placeholder 2"/>
          <p:cNvSpPr>
            <a:spLocks noGrp="1"/>
          </p:cNvSpPr>
          <p:nvPr>
            <p:ph sz="quarter" idx="13" hasCustomPrompt="1"/>
          </p:nvPr>
        </p:nvSpPr>
        <p:spPr>
          <a:xfrm>
            <a:off x="4648200" y="2331579"/>
            <a:ext cx="4038600" cy="543232"/>
          </a:xfrm>
        </p:spPr>
        <p:txBody>
          <a:bodyPr/>
          <a:lstStyle/>
          <a:p>
            <a:pPr lvl="0"/>
            <a:r>
              <a:rPr lang="en-US" dirty="0"/>
              <a:t>Click to edit Master</a:t>
            </a:r>
          </a:p>
        </p:txBody>
      </p:sp>
      <p:sp>
        <p:nvSpPr>
          <p:cNvPr id="11" name="Content Placeholder 2"/>
          <p:cNvSpPr>
            <a:spLocks noGrp="1"/>
          </p:cNvSpPr>
          <p:nvPr>
            <p:ph sz="quarter" idx="14" hasCustomPrompt="1"/>
          </p:nvPr>
        </p:nvSpPr>
        <p:spPr>
          <a:xfrm>
            <a:off x="457200" y="2982967"/>
            <a:ext cx="4038600" cy="543232"/>
          </a:xfrm>
        </p:spPr>
        <p:txBody>
          <a:bodyPr/>
          <a:lstStyle/>
          <a:p>
            <a:pPr lvl="0"/>
            <a:r>
              <a:rPr lang="en-US" dirty="0"/>
              <a:t>Click to edit Master</a:t>
            </a:r>
          </a:p>
        </p:txBody>
      </p:sp>
      <p:sp>
        <p:nvSpPr>
          <p:cNvPr id="12" name="Content Placeholder 2"/>
          <p:cNvSpPr>
            <a:spLocks noGrp="1"/>
          </p:cNvSpPr>
          <p:nvPr>
            <p:ph sz="quarter" idx="15" hasCustomPrompt="1"/>
          </p:nvPr>
        </p:nvSpPr>
        <p:spPr>
          <a:xfrm>
            <a:off x="4648200" y="2978052"/>
            <a:ext cx="4038600" cy="543232"/>
          </a:xfrm>
        </p:spPr>
        <p:txBody>
          <a:bodyPr/>
          <a:lstStyle/>
          <a:p>
            <a:pPr lvl="0"/>
            <a:r>
              <a:rPr lang="en-US" dirty="0"/>
              <a:t>Click to edit Master</a:t>
            </a:r>
          </a:p>
        </p:txBody>
      </p:sp>
      <p:sp>
        <p:nvSpPr>
          <p:cNvPr id="13" name="Content Placeholder 2"/>
          <p:cNvSpPr>
            <a:spLocks noGrp="1"/>
          </p:cNvSpPr>
          <p:nvPr>
            <p:ph sz="quarter" idx="16" hasCustomPrompt="1"/>
          </p:nvPr>
        </p:nvSpPr>
        <p:spPr>
          <a:xfrm>
            <a:off x="457200" y="3694682"/>
            <a:ext cx="4038600" cy="543232"/>
          </a:xfrm>
        </p:spPr>
        <p:txBody>
          <a:bodyPr/>
          <a:lstStyle/>
          <a:p>
            <a:pPr lvl="0"/>
            <a:r>
              <a:rPr lang="en-US" dirty="0"/>
              <a:t>Click to edit Master</a:t>
            </a:r>
          </a:p>
        </p:txBody>
      </p:sp>
      <p:sp>
        <p:nvSpPr>
          <p:cNvPr id="14" name="Content Placeholder 2"/>
          <p:cNvSpPr>
            <a:spLocks noGrp="1"/>
          </p:cNvSpPr>
          <p:nvPr>
            <p:ph sz="quarter" idx="17" hasCustomPrompt="1"/>
          </p:nvPr>
        </p:nvSpPr>
        <p:spPr>
          <a:xfrm>
            <a:off x="4638368" y="3694682"/>
            <a:ext cx="4038600" cy="543232"/>
          </a:xfrm>
        </p:spPr>
        <p:txBody>
          <a:bodyPr/>
          <a:lstStyle/>
          <a:p>
            <a:pPr lvl="0"/>
            <a:r>
              <a:rPr lang="en-US" dirty="0"/>
              <a:t>Click to edit Master</a:t>
            </a:r>
          </a:p>
        </p:txBody>
      </p:sp>
      <p:sp>
        <p:nvSpPr>
          <p:cNvPr id="15" name="Content Placeholder 2"/>
          <p:cNvSpPr>
            <a:spLocks noGrp="1"/>
          </p:cNvSpPr>
          <p:nvPr>
            <p:ph sz="quarter" idx="18" hasCustomPrompt="1"/>
          </p:nvPr>
        </p:nvSpPr>
        <p:spPr>
          <a:xfrm>
            <a:off x="457200" y="4407065"/>
            <a:ext cx="4038600" cy="543232"/>
          </a:xfrm>
        </p:spPr>
        <p:txBody>
          <a:bodyPr/>
          <a:lstStyle/>
          <a:p>
            <a:pPr lvl="0"/>
            <a:r>
              <a:rPr lang="en-US" dirty="0"/>
              <a:t>Click to edit Master</a:t>
            </a:r>
          </a:p>
        </p:txBody>
      </p:sp>
      <p:sp>
        <p:nvSpPr>
          <p:cNvPr id="16" name="Content Placeholder 2"/>
          <p:cNvSpPr>
            <a:spLocks noGrp="1"/>
          </p:cNvSpPr>
          <p:nvPr>
            <p:ph sz="quarter" idx="19" hasCustomPrompt="1"/>
          </p:nvPr>
        </p:nvSpPr>
        <p:spPr>
          <a:xfrm>
            <a:off x="4648200" y="4407065"/>
            <a:ext cx="4038600" cy="543232"/>
          </a:xfrm>
        </p:spPr>
        <p:txBody>
          <a:bodyPr/>
          <a:lstStyle/>
          <a:p>
            <a:pPr lvl="0"/>
            <a:r>
              <a:rPr lang="en-US" dirty="0"/>
              <a:t>Click to edit Master</a:t>
            </a:r>
          </a:p>
        </p:txBody>
      </p:sp>
      <p:sp>
        <p:nvSpPr>
          <p:cNvPr id="17" name="Content Placeholder 2"/>
          <p:cNvSpPr>
            <a:spLocks noGrp="1"/>
          </p:cNvSpPr>
          <p:nvPr>
            <p:ph sz="quarter" idx="20" hasCustomPrompt="1"/>
          </p:nvPr>
        </p:nvSpPr>
        <p:spPr>
          <a:xfrm>
            <a:off x="457200" y="5121575"/>
            <a:ext cx="4038600" cy="543232"/>
          </a:xfrm>
        </p:spPr>
        <p:txBody>
          <a:bodyPr/>
          <a:lstStyle/>
          <a:p>
            <a:pPr lvl="0"/>
            <a:r>
              <a:rPr lang="en-US" dirty="0"/>
              <a:t>Click to edit Master</a:t>
            </a:r>
          </a:p>
        </p:txBody>
      </p:sp>
      <p:sp>
        <p:nvSpPr>
          <p:cNvPr id="18" name="Content Placeholder 2"/>
          <p:cNvSpPr>
            <a:spLocks noGrp="1"/>
          </p:cNvSpPr>
          <p:nvPr>
            <p:ph sz="quarter" idx="21" hasCustomPrompt="1"/>
          </p:nvPr>
        </p:nvSpPr>
        <p:spPr>
          <a:xfrm>
            <a:off x="4648200" y="5119448"/>
            <a:ext cx="4038600" cy="543232"/>
          </a:xfrm>
        </p:spPr>
        <p:txBody>
          <a:bodyPr/>
          <a:lstStyle/>
          <a:p>
            <a:pPr lvl="0"/>
            <a:r>
              <a:rPr lang="en-US" dirty="0"/>
              <a:t>Click to edit Master</a:t>
            </a:r>
          </a:p>
        </p:txBody>
      </p:sp>
      <p:sp>
        <p:nvSpPr>
          <p:cNvPr id="19" name="Content Placeholder 2"/>
          <p:cNvSpPr>
            <a:spLocks noGrp="1"/>
          </p:cNvSpPr>
          <p:nvPr>
            <p:ph sz="quarter" idx="22" hasCustomPrompt="1"/>
          </p:nvPr>
        </p:nvSpPr>
        <p:spPr>
          <a:xfrm>
            <a:off x="457200" y="5836085"/>
            <a:ext cx="4038600" cy="543232"/>
          </a:xfrm>
        </p:spPr>
        <p:txBody>
          <a:bodyPr/>
          <a:lstStyle/>
          <a:p>
            <a:pPr lvl="0"/>
            <a:r>
              <a:rPr lang="en-US" dirty="0"/>
              <a:t>Click to edit Master</a:t>
            </a:r>
          </a:p>
        </p:txBody>
      </p:sp>
      <p:sp>
        <p:nvSpPr>
          <p:cNvPr id="20" name="Content Placeholder 2"/>
          <p:cNvSpPr>
            <a:spLocks noGrp="1"/>
          </p:cNvSpPr>
          <p:nvPr>
            <p:ph sz="quarter" idx="23" hasCustomPrompt="1"/>
          </p:nvPr>
        </p:nvSpPr>
        <p:spPr>
          <a:xfrm>
            <a:off x="4648200" y="5838212"/>
            <a:ext cx="4038600" cy="543232"/>
          </a:xfrm>
        </p:spPr>
        <p:txBody>
          <a:bodyPr/>
          <a:lstStyle/>
          <a:p>
            <a:pPr lvl="0"/>
            <a:r>
              <a:rPr lang="en-US" dirty="0"/>
              <a:t>Click to edit Master</a:t>
            </a:r>
          </a:p>
        </p:txBody>
      </p:sp>
    </p:spTree>
    <p:extLst>
      <p:ext uri="{BB962C8B-B14F-4D97-AF65-F5344CB8AC3E}">
        <p14:creationId xmlns:p14="http://schemas.microsoft.com/office/powerpoint/2010/main" val="14497701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3B7C19B0-5E9B-45C1-8B6F-19430DEE0321}" type="slidenum">
              <a:rPr lang="en-US" altLang="en-US"/>
              <a:pPr>
                <a:defRPr/>
              </a:pPr>
              <a:t>‹#›</a:t>
            </a:fld>
            <a:endParaRPr lang="en-US" altLang="en-US"/>
          </a:p>
        </p:txBody>
      </p:sp>
    </p:spTree>
    <p:extLst>
      <p:ext uri="{BB962C8B-B14F-4D97-AF65-F5344CB8AC3E}">
        <p14:creationId xmlns:p14="http://schemas.microsoft.com/office/powerpoint/2010/main" val="3912207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BF116810-8C97-4CB2-B4D9-4A9E4F573E8F}" type="slidenum">
              <a:rPr lang="en-US" altLang="en-US"/>
              <a:pPr>
                <a:defRPr/>
              </a:pPr>
              <a:t>‹#›</a:t>
            </a:fld>
            <a:endParaRPr lang="en-US" altLang="en-US"/>
          </a:p>
        </p:txBody>
      </p:sp>
    </p:spTree>
    <p:extLst>
      <p:ext uri="{BB962C8B-B14F-4D97-AF65-F5344CB8AC3E}">
        <p14:creationId xmlns:p14="http://schemas.microsoft.com/office/powerpoint/2010/main" val="1326552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893F92B8-0304-428A-836C-1675E43B9F09}" type="slidenum">
              <a:rPr lang="en-US" altLang="en-US"/>
              <a:pPr>
                <a:defRPr/>
              </a:pPr>
              <a:t>‹#›</a:t>
            </a:fld>
            <a:endParaRPr lang="en-US" altLang="en-US"/>
          </a:p>
        </p:txBody>
      </p:sp>
    </p:spTree>
    <p:extLst>
      <p:ext uri="{BB962C8B-B14F-4D97-AF65-F5344CB8AC3E}">
        <p14:creationId xmlns:p14="http://schemas.microsoft.com/office/powerpoint/2010/main" val="34293584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BB72ECD-BAC0-40EF-AA93-D5B2681CD9D7}" type="slidenum">
              <a:rPr lang="en-US" altLang="en-US"/>
              <a:pPr>
                <a:defRPr/>
              </a:pPr>
              <a:t>‹#›</a:t>
            </a:fld>
            <a:endParaRPr lang="en-US" altLang="en-US"/>
          </a:p>
        </p:txBody>
      </p:sp>
    </p:spTree>
    <p:extLst>
      <p:ext uri="{BB962C8B-B14F-4D97-AF65-F5344CB8AC3E}">
        <p14:creationId xmlns:p14="http://schemas.microsoft.com/office/powerpoint/2010/main" val="25486948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9532F29A-FFCF-4FDC-9261-EE8FD89C56F8}" type="slidenum">
              <a:rPr lang="en-US" altLang="en-US"/>
              <a:pPr>
                <a:defRPr/>
              </a:pPr>
              <a:t>‹#›</a:t>
            </a:fld>
            <a:endParaRPr lang="en-US" altLang="en-US"/>
          </a:p>
        </p:txBody>
      </p:sp>
    </p:spTree>
    <p:extLst>
      <p:ext uri="{BB962C8B-B14F-4D97-AF65-F5344CB8AC3E}">
        <p14:creationId xmlns:p14="http://schemas.microsoft.com/office/powerpoint/2010/main" val="12088510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6D587FC1-BE8B-4C6B-BADF-603A65B210A2}" type="slidenum">
              <a:rPr lang="en-US" altLang="en-US"/>
              <a:pPr>
                <a:defRPr/>
              </a:pPr>
              <a:t>‹#›</a:t>
            </a:fld>
            <a:endParaRPr lang="en-US" altLang="en-US"/>
          </a:p>
        </p:txBody>
      </p:sp>
    </p:spTree>
    <p:extLst>
      <p:ext uri="{BB962C8B-B14F-4D97-AF65-F5344CB8AC3E}">
        <p14:creationId xmlns:p14="http://schemas.microsoft.com/office/powerpoint/2010/main" val="1765697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D6CD725A-2118-46F9-97AC-1DFF4F0219F6}" type="slidenum">
              <a:rPr lang="en-US" altLang="en-US"/>
              <a:pPr>
                <a:defRPr/>
              </a:pPr>
              <a:t>‹#›</a:t>
            </a:fld>
            <a:endParaRPr lang="en-US" altLang="en-US"/>
          </a:p>
        </p:txBody>
      </p:sp>
    </p:spTree>
    <p:extLst>
      <p:ext uri="{BB962C8B-B14F-4D97-AF65-F5344CB8AC3E}">
        <p14:creationId xmlns:p14="http://schemas.microsoft.com/office/powerpoint/2010/main" val="2711230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ABC7A3BD-1D29-4A56-BA2C-2B4D759B3FF0}" type="slidenum">
              <a:rPr lang="en-US" altLang="en-US"/>
              <a:pPr>
                <a:defRPr/>
              </a:pPr>
              <a:t>‹#›</a:t>
            </a:fld>
            <a:endParaRPr lang="en-US" altLang="en-US"/>
          </a:p>
        </p:txBody>
      </p:sp>
    </p:spTree>
    <p:extLst>
      <p:ext uri="{BB962C8B-B14F-4D97-AF65-F5344CB8AC3E}">
        <p14:creationId xmlns:p14="http://schemas.microsoft.com/office/powerpoint/2010/main" val="18871152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5F7A2FC2-B036-4DBE-A8F8-8D5C38C771C4}" type="slidenum">
              <a:rPr lang="en-US" altLang="en-US"/>
              <a:pPr>
                <a:defRPr/>
              </a:pPr>
              <a:t>‹#›</a:t>
            </a:fld>
            <a:endParaRPr lang="en-US" altLang="en-US"/>
          </a:p>
        </p:txBody>
      </p:sp>
    </p:spTree>
    <p:extLst>
      <p:ext uri="{BB962C8B-B14F-4D97-AF65-F5344CB8AC3E}">
        <p14:creationId xmlns:p14="http://schemas.microsoft.com/office/powerpoint/2010/main" val="1847914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9532F29A-FFCF-4FDC-9261-EE8FD89C56F8}" type="slidenum">
              <a:rPr lang="en-US" altLang="en-US"/>
              <a:pPr>
                <a:defRPr/>
              </a:pPr>
              <a:t>‹#›</a:t>
            </a:fld>
            <a:endParaRPr lang="en-US" altLang="en-US"/>
          </a:p>
        </p:txBody>
      </p:sp>
    </p:spTree>
    <p:extLst>
      <p:ext uri="{BB962C8B-B14F-4D97-AF65-F5344CB8AC3E}">
        <p14:creationId xmlns:p14="http://schemas.microsoft.com/office/powerpoint/2010/main" val="528192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694F2E61-A8C5-48D7-9242-D7A84933F89B}" type="slidenum">
              <a:rPr lang="en-US" altLang="en-US"/>
              <a:pPr>
                <a:defRPr/>
              </a:pPr>
              <a:t>‹#›</a:t>
            </a:fld>
            <a:endParaRPr lang="en-US" altLang="en-US"/>
          </a:p>
        </p:txBody>
      </p:sp>
    </p:spTree>
    <p:extLst>
      <p:ext uri="{BB962C8B-B14F-4D97-AF65-F5344CB8AC3E}">
        <p14:creationId xmlns:p14="http://schemas.microsoft.com/office/powerpoint/2010/main" val="28487529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134C189-FDC7-4474-8C06-0061349BAE64}" type="slidenum">
              <a:rPr lang="en-US" altLang="en-US"/>
              <a:pPr>
                <a:defRPr/>
              </a:pPr>
              <a:t>‹#›</a:t>
            </a:fld>
            <a:endParaRPr lang="en-US" altLang="en-US"/>
          </a:p>
        </p:txBody>
      </p:sp>
    </p:spTree>
    <p:extLst>
      <p:ext uri="{BB962C8B-B14F-4D97-AF65-F5344CB8AC3E}">
        <p14:creationId xmlns:p14="http://schemas.microsoft.com/office/powerpoint/2010/main" val="6791709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pPr>
              <a:defRPr/>
            </a:pPr>
            <a:fld id="{0134C189-FDC7-4474-8C06-0061349BAE64}" type="slidenum">
              <a:rPr lang="en-US" altLang="en-US"/>
              <a:pPr>
                <a:defRPr/>
              </a:pPr>
              <a:t>‹#›</a:t>
            </a:fld>
            <a:endParaRPr lang="en-US" altLang="en-US"/>
          </a:p>
        </p:txBody>
      </p:sp>
    </p:spTree>
    <p:extLst>
      <p:ext uri="{BB962C8B-B14F-4D97-AF65-F5344CB8AC3E}">
        <p14:creationId xmlns:p14="http://schemas.microsoft.com/office/powerpoint/2010/main" val="11205706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1"/>
            <a:ext cx="4038600" cy="543232"/>
          </a:xfrm>
        </p:spPr>
        <p:txBody>
          <a:bodyPr/>
          <a:lstStyle/>
          <a:p>
            <a:pPr lvl="0"/>
            <a:r>
              <a:rPr lang="en-US" dirty="0"/>
              <a:t>Click to edit Master</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
        <p:nvSpPr>
          <p:cNvPr id="8" name="Content Placeholder 2"/>
          <p:cNvSpPr>
            <a:spLocks noGrp="1"/>
          </p:cNvSpPr>
          <p:nvPr>
            <p:ph sz="quarter" idx="11" hasCustomPrompt="1"/>
          </p:nvPr>
        </p:nvSpPr>
        <p:spPr>
          <a:xfrm>
            <a:off x="4648200" y="1600201"/>
            <a:ext cx="4038600" cy="543232"/>
          </a:xfrm>
        </p:spPr>
        <p:txBody>
          <a:bodyPr/>
          <a:lstStyle/>
          <a:p>
            <a:pPr lvl="0"/>
            <a:r>
              <a:rPr lang="en-US" dirty="0"/>
              <a:t>Click to edit Master</a:t>
            </a:r>
          </a:p>
        </p:txBody>
      </p:sp>
      <p:sp>
        <p:nvSpPr>
          <p:cNvPr id="9" name="Content Placeholder 2"/>
          <p:cNvSpPr>
            <a:spLocks noGrp="1"/>
          </p:cNvSpPr>
          <p:nvPr>
            <p:ph sz="quarter" idx="12" hasCustomPrompt="1"/>
          </p:nvPr>
        </p:nvSpPr>
        <p:spPr>
          <a:xfrm>
            <a:off x="457200" y="2291584"/>
            <a:ext cx="4038600" cy="543232"/>
          </a:xfrm>
        </p:spPr>
        <p:txBody>
          <a:bodyPr/>
          <a:lstStyle/>
          <a:p>
            <a:pPr lvl="0"/>
            <a:r>
              <a:rPr lang="en-US" dirty="0"/>
              <a:t>Click to edit Master</a:t>
            </a:r>
          </a:p>
        </p:txBody>
      </p:sp>
      <p:sp>
        <p:nvSpPr>
          <p:cNvPr id="10" name="Content Placeholder 2"/>
          <p:cNvSpPr>
            <a:spLocks noGrp="1"/>
          </p:cNvSpPr>
          <p:nvPr>
            <p:ph sz="quarter" idx="13" hasCustomPrompt="1"/>
          </p:nvPr>
        </p:nvSpPr>
        <p:spPr>
          <a:xfrm>
            <a:off x="4648200" y="2331579"/>
            <a:ext cx="4038600" cy="543232"/>
          </a:xfrm>
        </p:spPr>
        <p:txBody>
          <a:bodyPr/>
          <a:lstStyle/>
          <a:p>
            <a:pPr lvl="0"/>
            <a:r>
              <a:rPr lang="en-US" dirty="0"/>
              <a:t>Click to edit Master</a:t>
            </a:r>
          </a:p>
        </p:txBody>
      </p:sp>
      <p:sp>
        <p:nvSpPr>
          <p:cNvPr id="11" name="Content Placeholder 2"/>
          <p:cNvSpPr>
            <a:spLocks noGrp="1"/>
          </p:cNvSpPr>
          <p:nvPr>
            <p:ph sz="quarter" idx="14" hasCustomPrompt="1"/>
          </p:nvPr>
        </p:nvSpPr>
        <p:spPr>
          <a:xfrm>
            <a:off x="457200" y="2982967"/>
            <a:ext cx="4038600" cy="543232"/>
          </a:xfrm>
        </p:spPr>
        <p:txBody>
          <a:bodyPr/>
          <a:lstStyle/>
          <a:p>
            <a:pPr lvl="0"/>
            <a:r>
              <a:rPr lang="en-US" dirty="0"/>
              <a:t>Click to edit Master</a:t>
            </a:r>
          </a:p>
        </p:txBody>
      </p:sp>
      <p:sp>
        <p:nvSpPr>
          <p:cNvPr id="12" name="Content Placeholder 2"/>
          <p:cNvSpPr>
            <a:spLocks noGrp="1"/>
          </p:cNvSpPr>
          <p:nvPr>
            <p:ph sz="quarter" idx="15" hasCustomPrompt="1"/>
          </p:nvPr>
        </p:nvSpPr>
        <p:spPr>
          <a:xfrm>
            <a:off x="4648200" y="2978052"/>
            <a:ext cx="4038600" cy="543232"/>
          </a:xfrm>
        </p:spPr>
        <p:txBody>
          <a:bodyPr/>
          <a:lstStyle/>
          <a:p>
            <a:pPr lvl="0"/>
            <a:r>
              <a:rPr lang="en-US" dirty="0"/>
              <a:t>Click to edit Master</a:t>
            </a:r>
          </a:p>
        </p:txBody>
      </p:sp>
      <p:sp>
        <p:nvSpPr>
          <p:cNvPr id="13" name="Content Placeholder 2"/>
          <p:cNvSpPr>
            <a:spLocks noGrp="1"/>
          </p:cNvSpPr>
          <p:nvPr>
            <p:ph sz="quarter" idx="16" hasCustomPrompt="1"/>
          </p:nvPr>
        </p:nvSpPr>
        <p:spPr>
          <a:xfrm>
            <a:off x="457200" y="3694682"/>
            <a:ext cx="4038600" cy="543232"/>
          </a:xfrm>
        </p:spPr>
        <p:txBody>
          <a:bodyPr/>
          <a:lstStyle/>
          <a:p>
            <a:pPr lvl="0"/>
            <a:r>
              <a:rPr lang="en-US" dirty="0"/>
              <a:t>Click to edit Master</a:t>
            </a:r>
          </a:p>
        </p:txBody>
      </p:sp>
      <p:sp>
        <p:nvSpPr>
          <p:cNvPr id="14" name="Content Placeholder 2"/>
          <p:cNvSpPr>
            <a:spLocks noGrp="1"/>
          </p:cNvSpPr>
          <p:nvPr>
            <p:ph sz="quarter" idx="17" hasCustomPrompt="1"/>
          </p:nvPr>
        </p:nvSpPr>
        <p:spPr>
          <a:xfrm>
            <a:off x="4638368" y="3694682"/>
            <a:ext cx="4038600" cy="543232"/>
          </a:xfrm>
        </p:spPr>
        <p:txBody>
          <a:bodyPr/>
          <a:lstStyle/>
          <a:p>
            <a:pPr lvl="0"/>
            <a:r>
              <a:rPr lang="en-US" dirty="0"/>
              <a:t>Click to edit Master</a:t>
            </a:r>
          </a:p>
        </p:txBody>
      </p:sp>
      <p:sp>
        <p:nvSpPr>
          <p:cNvPr id="15" name="Content Placeholder 2"/>
          <p:cNvSpPr>
            <a:spLocks noGrp="1"/>
          </p:cNvSpPr>
          <p:nvPr>
            <p:ph sz="quarter" idx="18" hasCustomPrompt="1"/>
          </p:nvPr>
        </p:nvSpPr>
        <p:spPr>
          <a:xfrm>
            <a:off x="457200" y="4407065"/>
            <a:ext cx="4038600" cy="543232"/>
          </a:xfrm>
        </p:spPr>
        <p:txBody>
          <a:bodyPr/>
          <a:lstStyle/>
          <a:p>
            <a:pPr lvl="0"/>
            <a:r>
              <a:rPr lang="en-US" dirty="0"/>
              <a:t>Click to edit Master</a:t>
            </a:r>
          </a:p>
        </p:txBody>
      </p:sp>
      <p:sp>
        <p:nvSpPr>
          <p:cNvPr id="16" name="Content Placeholder 2"/>
          <p:cNvSpPr>
            <a:spLocks noGrp="1"/>
          </p:cNvSpPr>
          <p:nvPr>
            <p:ph sz="quarter" idx="19" hasCustomPrompt="1"/>
          </p:nvPr>
        </p:nvSpPr>
        <p:spPr>
          <a:xfrm>
            <a:off x="4648200" y="4407065"/>
            <a:ext cx="4038600" cy="543232"/>
          </a:xfrm>
        </p:spPr>
        <p:txBody>
          <a:bodyPr/>
          <a:lstStyle/>
          <a:p>
            <a:pPr lvl="0"/>
            <a:r>
              <a:rPr lang="en-US" dirty="0"/>
              <a:t>Click to edit Master</a:t>
            </a:r>
          </a:p>
        </p:txBody>
      </p:sp>
      <p:sp>
        <p:nvSpPr>
          <p:cNvPr id="17" name="Content Placeholder 2"/>
          <p:cNvSpPr>
            <a:spLocks noGrp="1"/>
          </p:cNvSpPr>
          <p:nvPr>
            <p:ph sz="quarter" idx="20" hasCustomPrompt="1"/>
          </p:nvPr>
        </p:nvSpPr>
        <p:spPr>
          <a:xfrm>
            <a:off x="457200" y="5121575"/>
            <a:ext cx="4038600" cy="543232"/>
          </a:xfrm>
        </p:spPr>
        <p:txBody>
          <a:bodyPr/>
          <a:lstStyle/>
          <a:p>
            <a:pPr lvl="0"/>
            <a:r>
              <a:rPr lang="en-US" dirty="0"/>
              <a:t>Click to edit Master</a:t>
            </a:r>
          </a:p>
        </p:txBody>
      </p:sp>
      <p:sp>
        <p:nvSpPr>
          <p:cNvPr id="18" name="Content Placeholder 2"/>
          <p:cNvSpPr>
            <a:spLocks noGrp="1"/>
          </p:cNvSpPr>
          <p:nvPr>
            <p:ph sz="quarter" idx="21" hasCustomPrompt="1"/>
          </p:nvPr>
        </p:nvSpPr>
        <p:spPr>
          <a:xfrm>
            <a:off x="4648200" y="5119448"/>
            <a:ext cx="4038600" cy="543232"/>
          </a:xfrm>
        </p:spPr>
        <p:txBody>
          <a:bodyPr/>
          <a:lstStyle/>
          <a:p>
            <a:pPr lvl="0"/>
            <a:r>
              <a:rPr lang="en-US" dirty="0"/>
              <a:t>Click to edit Master</a:t>
            </a:r>
          </a:p>
        </p:txBody>
      </p:sp>
      <p:sp>
        <p:nvSpPr>
          <p:cNvPr id="19" name="Content Placeholder 2"/>
          <p:cNvSpPr>
            <a:spLocks noGrp="1"/>
          </p:cNvSpPr>
          <p:nvPr>
            <p:ph sz="quarter" idx="22" hasCustomPrompt="1"/>
          </p:nvPr>
        </p:nvSpPr>
        <p:spPr>
          <a:xfrm>
            <a:off x="457200" y="5836085"/>
            <a:ext cx="4038600" cy="543232"/>
          </a:xfrm>
        </p:spPr>
        <p:txBody>
          <a:bodyPr/>
          <a:lstStyle/>
          <a:p>
            <a:pPr lvl="0"/>
            <a:r>
              <a:rPr lang="en-US" dirty="0"/>
              <a:t>Click to edit Master</a:t>
            </a:r>
          </a:p>
        </p:txBody>
      </p:sp>
      <p:sp>
        <p:nvSpPr>
          <p:cNvPr id="20" name="Content Placeholder 2"/>
          <p:cNvSpPr>
            <a:spLocks noGrp="1"/>
          </p:cNvSpPr>
          <p:nvPr>
            <p:ph sz="quarter" idx="23" hasCustomPrompt="1"/>
          </p:nvPr>
        </p:nvSpPr>
        <p:spPr>
          <a:xfrm>
            <a:off x="4648200" y="5838212"/>
            <a:ext cx="4038600" cy="543232"/>
          </a:xfrm>
        </p:spPr>
        <p:txBody>
          <a:bodyPr/>
          <a:lstStyle/>
          <a:p>
            <a:pPr lvl="0"/>
            <a:r>
              <a:rPr lang="en-US" dirty="0"/>
              <a:t>Click to edit Master</a:t>
            </a:r>
          </a:p>
        </p:txBody>
      </p:sp>
    </p:spTree>
    <p:extLst>
      <p:ext uri="{BB962C8B-B14F-4D97-AF65-F5344CB8AC3E}">
        <p14:creationId xmlns:p14="http://schemas.microsoft.com/office/powerpoint/2010/main" val="1988391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1"/>
            <a:ext cx="4038600" cy="543232"/>
          </a:xfrm>
        </p:spPr>
        <p:txBody>
          <a:bodyPr/>
          <a:lstStyle/>
          <a:p>
            <a:pPr lvl="0"/>
            <a:r>
              <a:rPr lang="en-US" dirty="0"/>
              <a:t>Click to edit Master</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501A35B3-B121-451B-ADF3-755E498ADE08}" type="slidenum">
              <a:rPr lang="en-US" altLang="en-US"/>
              <a:pPr/>
              <a:t>‹#›</a:t>
            </a:fld>
            <a:endParaRPr lang="en-US" altLang="en-US"/>
          </a:p>
        </p:txBody>
      </p:sp>
      <p:sp>
        <p:nvSpPr>
          <p:cNvPr id="8" name="Content Placeholder 2"/>
          <p:cNvSpPr>
            <a:spLocks noGrp="1"/>
          </p:cNvSpPr>
          <p:nvPr>
            <p:ph sz="quarter" idx="11" hasCustomPrompt="1"/>
          </p:nvPr>
        </p:nvSpPr>
        <p:spPr>
          <a:xfrm>
            <a:off x="4648200" y="1600201"/>
            <a:ext cx="4038600" cy="543232"/>
          </a:xfrm>
        </p:spPr>
        <p:txBody>
          <a:bodyPr/>
          <a:lstStyle/>
          <a:p>
            <a:pPr lvl="0"/>
            <a:r>
              <a:rPr lang="en-US" dirty="0"/>
              <a:t>Click to edit Master</a:t>
            </a:r>
          </a:p>
        </p:txBody>
      </p:sp>
      <p:sp>
        <p:nvSpPr>
          <p:cNvPr id="9" name="Content Placeholder 2"/>
          <p:cNvSpPr>
            <a:spLocks noGrp="1"/>
          </p:cNvSpPr>
          <p:nvPr>
            <p:ph sz="quarter" idx="12" hasCustomPrompt="1"/>
          </p:nvPr>
        </p:nvSpPr>
        <p:spPr>
          <a:xfrm>
            <a:off x="457200" y="2291584"/>
            <a:ext cx="4038600" cy="543232"/>
          </a:xfrm>
        </p:spPr>
        <p:txBody>
          <a:bodyPr/>
          <a:lstStyle/>
          <a:p>
            <a:pPr lvl="0"/>
            <a:r>
              <a:rPr lang="en-US" dirty="0"/>
              <a:t>Click to edit Master</a:t>
            </a:r>
          </a:p>
        </p:txBody>
      </p:sp>
      <p:sp>
        <p:nvSpPr>
          <p:cNvPr id="10" name="Content Placeholder 2"/>
          <p:cNvSpPr>
            <a:spLocks noGrp="1"/>
          </p:cNvSpPr>
          <p:nvPr>
            <p:ph sz="quarter" idx="13" hasCustomPrompt="1"/>
          </p:nvPr>
        </p:nvSpPr>
        <p:spPr>
          <a:xfrm>
            <a:off x="4648200" y="2331579"/>
            <a:ext cx="4038600" cy="543232"/>
          </a:xfrm>
        </p:spPr>
        <p:txBody>
          <a:bodyPr/>
          <a:lstStyle/>
          <a:p>
            <a:pPr lvl="0"/>
            <a:r>
              <a:rPr lang="en-US" dirty="0"/>
              <a:t>Click to edit Master</a:t>
            </a:r>
          </a:p>
        </p:txBody>
      </p:sp>
      <p:sp>
        <p:nvSpPr>
          <p:cNvPr id="11" name="Content Placeholder 2"/>
          <p:cNvSpPr>
            <a:spLocks noGrp="1"/>
          </p:cNvSpPr>
          <p:nvPr>
            <p:ph sz="quarter" idx="14" hasCustomPrompt="1"/>
          </p:nvPr>
        </p:nvSpPr>
        <p:spPr>
          <a:xfrm>
            <a:off x="457200" y="2982967"/>
            <a:ext cx="4038600" cy="543232"/>
          </a:xfrm>
        </p:spPr>
        <p:txBody>
          <a:bodyPr/>
          <a:lstStyle/>
          <a:p>
            <a:pPr lvl="0"/>
            <a:r>
              <a:rPr lang="en-US" dirty="0"/>
              <a:t>Click to edit Master</a:t>
            </a:r>
          </a:p>
        </p:txBody>
      </p:sp>
      <p:sp>
        <p:nvSpPr>
          <p:cNvPr id="12" name="Content Placeholder 2"/>
          <p:cNvSpPr>
            <a:spLocks noGrp="1"/>
          </p:cNvSpPr>
          <p:nvPr>
            <p:ph sz="quarter" idx="15" hasCustomPrompt="1"/>
          </p:nvPr>
        </p:nvSpPr>
        <p:spPr>
          <a:xfrm>
            <a:off x="4648200" y="2978052"/>
            <a:ext cx="4038600" cy="543232"/>
          </a:xfrm>
        </p:spPr>
        <p:txBody>
          <a:bodyPr/>
          <a:lstStyle/>
          <a:p>
            <a:pPr lvl="0"/>
            <a:r>
              <a:rPr lang="en-US" dirty="0"/>
              <a:t>Click to edit Master</a:t>
            </a:r>
          </a:p>
        </p:txBody>
      </p:sp>
      <p:sp>
        <p:nvSpPr>
          <p:cNvPr id="13" name="Content Placeholder 2"/>
          <p:cNvSpPr>
            <a:spLocks noGrp="1"/>
          </p:cNvSpPr>
          <p:nvPr>
            <p:ph sz="quarter" idx="16" hasCustomPrompt="1"/>
          </p:nvPr>
        </p:nvSpPr>
        <p:spPr>
          <a:xfrm>
            <a:off x="457200" y="3694682"/>
            <a:ext cx="4038600" cy="543232"/>
          </a:xfrm>
        </p:spPr>
        <p:txBody>
          <a:bodyPr/>
          <a:lstStyle/>
          <a:p>
            <a:pPr lvl="0"/>
            <a:r>
              <a:rPr lang="en-US" dirty="0"/>
              <a:t>Click to edit Master</a:t>
            </a:r>
          </a:p>
        </p:txBody>
      </p:sp>
      <p:sp>
        <p:nvSpPr>
          <p:cNvPr id="14" name="Content Placeholder 2"/>
          <p:cNvSpPr>
            <a:spLocks noGrp="1"/>
          </p:cNvSpPr>
          <p:nvPr>
            <p:ph sz="quarter" idx="17" hasCustomPrompt="1"/>
          </p:nvPr>
        </p:nvSpPr>
        <p:spPr>
          <a:xfrm>
            <a:off x="4638368" y="3694682"/>
            <a:ext cx="4038600" cy="543232"/>
          </a:xfrm>
        </p:spPr>
        <p:txBody>
          <a:bodyPr/>
          <a:lstStyle/>
          <a:p>
            <a:pPr lvl="0"/>
            <a:r>
              <a:rPr lang="en-US" dirty="0"/>
              <a:t>Click to edit Master</a:t>
            </a:r>
          </a:p>
        </p:txBody>
      </p:sp>
      <p:sp>
        <p:nvSpPr>
          <p:cNvPr id="15" name="Content Placeholder 2"/>
          <p:cNvSpPr>
            <a:spLocks noGrp="1"/>
          </p:cNvSpPr>
          <p:nvPr>
            <p:ph sz="quarter" idx="18" hasCustomPrompt="1"/>
          </p:nvPr>
        </p:nvSpPr>
        <p:spPr>
          <a:xfrm>
            <a:off x="457200" y="4407065"/>
            <a:ext cx="4038600" cy="543232"/>
          </a:xfrm>
        </p:spPr>
        <p:txBody>
          <a:bodyPr/>
          <a:lstStyle/>
          <a:p>
            <a:pPr lvl="0"/>
            <a:r>
              <a:rPr lang="en-US" dirty="0"/>
              <a:t>Click to edit Master</a:t>
            </a:r>
          </a:p>
        </p:txBody>
      </p:sp>
      <p:sp>
        <p:nvSpPr>
          <p:cNvPr id="16" name="Content Placeholder 2"/>
          <p:cNvSpPr>
            <a:spLocks noGrp="1"/>
          </p:cNvSpPr>
          <p:nvPr>
            <p:ph sz="quarter" idx="19" hasCustomPrompt="1"/>
          </p:nvPr>
        </p:nvSpPr>
        <p:spPr>
          <a:xfrm>
            <a:off x="4648200" y="4407065"/>
            <a:ext cx="4038600" cy="543232"/>
          </a:xfrm>
        </p:spPr>
        <p:txBody>
          <a:bodyPr/>
          <a:lstStyle/>
          <a:p>
            <a:pPr lvl="0"/>
            <a:r>
              <a:rPr lang="en-US" dirty="0"/>
              <a:t>Click to edit Master</a:t>
            </a:r>
          </a:p>
        </p:txBody>
      </p:sp>
      <p:sp>
        <p:nvSpPr>
          <p:cNvPr id="17" name="Content Placeholder 2"/>
          <p:cNvSpPr>
            <a:spLocks noGrp="1"/>
          </p:cNvSpPr>
          <p:nvPr>
            <p:ph sz="quarter" idx="20" hasCustomPrompt="1"/>
          </p:nvPr>
        </p:nvSpPr>
        <p:spPr>
          <a:xfrm>
            <a:off x="457200" y="5121575"/>
            <a:ext cx="4038600" cy="543232"/>
          </a:xfrm>
        </p:spPr>
        <p:txBody>
          <a:bodyPr/>
          <a:lstStyle/>
          <a:p>
            <a:pPr lvl="0"/>
            <a:r>
              <a:rPr lang="en-US" dirty="0"/>
              <a:t>Click to edit Master</a:t>
            </a:r>
          </a:p>
        </p:txBody>
      </p:sp>
      <p:sp>
        <p:nvSpPr>
          <p:cNvPr id="18" name="Content Placeholder 2"/>
          <p:cNvSpPr>
            <a:spLocks noGrp="1"/>
          </p:cNvSpPr>
          <p:nvPr>
            <p:ph sz="quarter" idx="21" hasCustomPrompt="1"/>
          </p:nvPr>
        </p:nvSpPr>
        <p:spPr>
          <a:xfrm>
            <a:off x="4648200" y="5119448"/>
            <a:ext cx="4038600" cy="543232"/>
          </a:xfrm>
        </p:spPr>
        <p:txBody>
          <a:bodyPr/>
          <a:lstStyle/>
          <a:p>
            <a:pPr lvl="0"/>
            <a:r>
              <a:rPr lang="en-US" dirty="0"/>
              <a:t>Click to edit Master</a:t>
            </a:r>
          </a:p>
        </p:txBody>
      </p:sp>
      <p:sp>
        <p:nvSpPr>
          <p:cNvPr id="19" name="Content Placeholder 2"/>
          <p:cNvSpPr>
            <a:spLocks noGrp="1"/>
          </p:cNvSpPr>
          <p:nvPr>
            <p:ph sz="quarter" idx="22" hasCustomPrompt="1"/>
          </p:nvPr>
        </p:nvSpPr>
        <p:spPr>
          <a:xfrm>
            <a:off x="457200" y="5836085"/>
            <a:ext cx="4038600" cy="543232"/>
          </a:xfrm>
        </p:spPr>
        <p:txBody>
          <a:bodyPr/>
          <a:lstStyle/>
          <a:p>
            <a:pPr lvl="0"/>
            <a:r>
              <a:rPr lang="en-US" dirty="0"/>
              <a:t>Click to edit Master</a:t>
            </a:r>
          </a:p>
        </p:txBody>
      </p:sp>
      <p:sp>
        <p:nvSpPr>
          <p:cNvPr id="20" name="Content Placeholder 2"/>
          <p:cNvSpPr>
            <a:spLocks noGrp="1"/>
          </p:cNvSpPr>
          <p:nvPr>
            <p:ph sz="quarter" idx="23" hasCustomPrompt="1"/>
          </p:nvPr>
        </p:nvSpPr>
        <p:spPr>
          <a:xfrm>
            <a:off x="4648200" y="5838212"/>
            <a:ext cx="4038600" cy="543232"/>
          </a:xfrm>
        </p:spPr>
        <p:txBody>
          <a:bodyPr/>
          <a:lstStyle/>
          <a:p>
            <a:pPr lvl="0"/>
            <a:r>
              <a:rPr lang="en-US" dirty="0"/>
              <a:t>Click to edit Master</a:t>
            </a:r>
          </a:p>
        </p:txBody>
      </p:sp>
    </p:spTree>
    <p:extLst>
      <p:ext uri="{BB962C8B-B14F-4D97-AF65-F5344CB8AC3E}">
        <p14:creationId xmlns:p14="http://schemas.microsoft.com/office/powerpoint/2010/main" val="1038961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6D587FC1-BE8B-4C6B-BADF-603A65B210A2}" type="slidenum">
              <a:rPr lang="en-US" altLang="en-US"/>
              <a:pPr>
                <a:defRPr/>
              </a:pPr>
              <a:t>‹#›</a:t>
            </a:fld>
            <a:endParaRPr lang="en-US" altLang="en-US"/>
          </a:p>
        </p:txBody>
      </p:sp>
    </p:spTree>
    <p:extLst>
      <p:ext uri="{BB962C8B-B14F-4D97-AF65-F5344CB8AC3E}">
        <p14:creationId xmlns:p14="http://schemas.microsoft.com/office/powerpoint/2010/main" val="592555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D6CD725A-2118-46F9-97AC-1DFF4F0219F6}" type="slidenum">
              <a:rPr lang="en-US" altLang="en-US"/>
              <a:pPr>
                <a:defRPr/>
              </a:pPr>
              <a:t>‹#›</a:t>
            </a:fld>
            <a:endParaRPr lang="en-US" altLang="en-US"/>
          </a:p>
        </p:txBody>
      </p:sp>
    </p:spTree>
    <p:extLst>
      <p:ext uri="{BB962C8B-B14F-4D97-AF65-F5344CB8AC3E}">
        <p14:creationId xmlns:p14="http://schemas.microsoft.com/office/powerpoint/2010/main" val="1709655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ABC7A3BD-1D29-4A56-BA2C-2B4D759B3FF0}" type="slidenum">
              <a:rPr lang="en-US" altLang="en-US"/>
              <a:pPr>
                <a:defRPr/>
              </a:pPr>
              <a:t>‹#›</a:t>
            </a:fld>
            <a:endParaRPr lang="en-US" altLang="en-US"/>
          </a:p>
        </p:txBody>
      </p:sp>
    </p:spTree>
    <p:extLst>
      <p:ext uri="{BB962C8B-B14F-4D97-AF65-F5344CB8AC3E}">
        <p14:creationId xmlns:p14="http://schemas.microsoft.com/office/powerpoint/2010/main" val="2277323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5F7A2FC2-B036-4DBE-A8F8-8D5C38C771C4}" type="slidenum">
              <a:rPr lang="en-US" altLang="en-US"/>
              <a:pPr>
                <a:defRPr/>
              </a:pPr>
              <a:t>‹#›</a:t>
            </a:fld>
            <a:endParaRPr lang="en-US" altLang="en-US"/>
          </a:p>
        </p:txBody>
      </p:sp>
    </p:spTree>
    <p:extLst>
      <p:ext uri="{BB962C8B-B14F-4D97-AF65-F5344CB8AC3E}">
        <p14:creationId xmlns:p14="http://schemas.microsoft.com/office/powerpoint/2010/main" val="3573811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1.jpe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CD8DC"/>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fld id="{09C1BB25-CF30-4423-B66B-661ACC5618FE}" type="slidenum">
              <a:rPr lang="en-US" altLang="en-US"/>
              <a:pPr>
                <a:defRPr/>
              </a:pPr>
              <a:t>‹#›</a:t>
            </a:fld>
            <a:endParaRPr lang="en-US" altLang="en-US"/>
          </a:p>
        </p:txBody>
      </p:sp>
      <p:sp>
        <p:nvSpPr>
          <p:cNvPr id="1029" name="Rectangle 5"/>
          <p:cNvSpPr>
            <a:spLocks noChangeArrowheads="1"/>
          </p:cNvSpPr>
          <p:nvPr userDrawn="1"/>
        </p:nvSpPr>
        <p:spPr bwMode="auto">
          <a:xfrm>
            <a:off x="0" y="6623050"/>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pic>
        <p:nvPicPr>
          <p:cNvPr id="1030" name="Picture 6" descr="SS.JP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235700"/>
            <a:ext cx="752475"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63" r:id="rId12"/>
    <p:sldLayoutId id="2147484466" r:id="rId13"/>
    <p:sldLayoutId id="2147484484" r:id="rId14"/>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CD8DC"/>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fld id="{A63FD5BA-DB2A-4E70-8A0D-059488B20F01}" type="slidenum">
              <a:rPr lang="en-US" altLang="en-US"/>
              <a:pPr>
                <a:defRPr/>
              </a:pPr>
              <a:t>‹#›</a:t>
            </a:fld>
            <a:endParaRPr lang="en-US" altLang="en-US"/>
          </a:p>
        </p:txBody>
      </p:sp>
      <p:sp>
        <p:nvSpPr>
          <p:cNvPr id="2053" name="Rectangle 5"/>
          <p:cNvSpPr>
            <a:spLocks noChangeArrowheads="1"/>
          </p:cNvSpPr>
          <p:nvPr userDrawn="1"/>
        </p:nvSpPr>
        <p:spPr bwMode="auto">
          <a:xfrm>
            <a:off x="0" y="6619875"/>
            <a:ext cx="9144000" cy="238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spTree>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 id="2147484464" r:id="rId12"/>
    <p:sldLayoutId id="2147484467" r:id="rId13"/>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CD8DC"/>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fld id="{21545AF7-8497-4DC3-BC98-0A9315192FC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65" r:id="rId12"/>
    <p:sldLayoutId id="2147484468" r:id="rId13"/>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CD8DC"/>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lvl1pPr>
          </a:lstStyle>
          <a:p>
            <a:pPr>
              <a:defRPr/>
            </a:pPr>
            <a:fld id="{09C1BB25-CF30-4423-B66B-661ACC5618FE}" type="slidenum">
              <a:rPr lang="en-US" altLang="en-US"/>
              <a:pPr>
                <a:defRPr/>
              </a:pPr>
              <a:t>‹#›</a:t>
            </a:fld>
            <a:endParaRPr lang="en-US" altLang="en-US"/>
          </a:p>
        </p:txBody>
      </p:sp>
      <p:pic>
        <p:nvPicPr>
          <p:cNvPr id="1030" name="Picture 6" descr="SS.JP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6235700"/>
            <a:ext cx="752475"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772530"/>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 id="2147484481" r:id="rId12"/>
    <p:sldLayoutId id="2147484482" r:id="rId13"/>
    <p:sldLayoutId id="2147484483" r:id="rId14"/>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pitchFamily="34" charset="-128"/>
          <a:cs typeface="MS PGothic" pitchFamily="34" charset="-128"/>
        </a:defRPr>
      </a:lvl1pPr>
      <a:lvl2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2pPr>
      <a:lvl3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3pPr>
      <a:lvl4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4pPr>
      <a:lvl5pPr algn="ctr" defTabSz="457200" rtl="0" eaLnBrk="0" fontAlgn="base" hangingPunct="0">
        <a:spcBef>
          <a:spcPct val="0"/>
        </a:spcBef>
        <a:spcAft>
          <a:spcPct val="0"/>
        </a:spcAft>
        <a:defRPr sz="4400" b="1">
          <a:solidFill>
            <a:schemeClr val="tx1"/>
          </a:solidFill>
          <a:latin typeface="Arial" charset="0"/>
          <a:ea typeface="ＭＳ Ｐゴシック" pitchFamily="34" charset="-128"/>
          <a:cs typeface="MS PGothic"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44.jpe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39.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hyperlink" Target="https://www.google.com/url?sa=t&amp;rct=j&amp;q=&amp;esrc=s&amp;source=web&amp;cd=1&amp;cad=rja&amp;uact=8&amp;ved=0ahUKEwjluf-Wv7fOAhVU-GMKHZy0ChcQFggcMAA&amp;url=http://www.cde.ca.gov/ci/gs/em/documents/tkguide.pdf&amp;usg=AFQjCNGLkZjjCSncKT0z-jzu9UjYFR5yfQ&amp;bvm=bv.129389765,d.cGc"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hyperlink" Target="https://www.google.com/url?sa=t&amp;rct=j&amp;q=&amp;esrc=s&amp;source=web&amp;cd=1&amp;cad=rja&amp;uact=8&amp;ved=0ahUKEwjvuJOtv7fOAhUK32MKHb-cCDsQFgghMAA&amp;url=http://www.cde.ca.gov/sp/cd/re/documents/familypartnerships.pdf&amp;usg=AFQjCNE4pI6AWAIjG4YTNT4JE4KiR_Xa0g&amp;bvm=bv.129389765,d.cGc" TargetMode="External"/><Relationship Id="rId5" Type="http://schemas.openxmlformats.org/officeDocument/2006/relationships/hyperlink" Target="https://www.google.com/url?sa=t&amp;rct=j&amp;q=&amp;esrc=s&amp;source=web&amp;cd=1&amp;cad=rja&amp;uact=8&amp;ved=0ahUKEwjqlfOBv7fOAhUCKGMKHcYjCBoQFggcMAA&amp;url=https://allaboutyoungchildren.org/english/&amp;usg=AFQjCNGZjAeHHuqyd4jwZ4mjXsYkX4jnYQ&amp;bvm=bv.129389765,d.cGc" TargetMode="Externa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hyperlink" Target="https://allaboutyoungchildren.org/english/48-months-to-60-months/" TargetMode="External"/><Relationship Id="rId2" Type="http://schemas.openxmlformats.org/officeDocument/2006/relationships/notesSlide" Target="../notesSlides/notesSlide45.xml"/><Relationship Id="rId1" Type="http://schemas.openxmlformats.org/officeDocument/2006/relationships/slideLayout" Target="../slideLayouts/slideLayout52.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52.tiff"/></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microsoft.com/office/2007/relationships/hdphoto" Target="../media/hdphoto3.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4.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9.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s://cpin.us/sites/default/files/CC/PD/Community%20Art%20Video.MOV"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title="Group son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r="11250"/>
          <a:stretch/>
        </p:blipFill>
        <p:spPr>
          <a:xfrm>
            <a:off x="1" y="0"/>
            <a:ext cx="9144000" cy="6858000"/>
          </a:xfrm>
          <a:prstGeom prst="rect">
            <a:avLst/>
          </a:prstGeom>
        </p:spPr>
      </p:pic>
      <p:sp>
        <p:nvSpPr>
          <p:cNvPr id="2" name="Title 1"/>
          <p:cNvSpPr>
            <a:spLocks noGrp="1"/>
          </p:cNvSpPr>
          <p:nvPr>
            <p:ph type="title" sz="quarter"/>
          </p:nvPr>
        </p:nvSpPr>
        <p:spPr>
          <a:xfrm>
            <a:off x="0" y="0"/>
            <a:ext cx="9143999" cy="1315092"/>
          </a:xfrm>
          <a:solidFill>
            <a:schemeClr val="tx1">
              <a:alpha val="30000"/>
            </a:schemeClr>
          </a:solidFill>
        </p:spPr>
        <p:txBody>
          <a:bodyPr/>
          <a:lstStyle/>
          <a:p>
            <a:r>
              <a:rPr lang="en-US" altLang="en-US" sz="2800" dirty="0">
                <a:solidFill>
                  <a:schemeClr val="bg1"/>
                </a:solidFill>
                <a:effectLst>
                  <a:outerShdw blurRad="38100" dist="38100" dir="2700000" algn="tl">
                    <a:srgbClr val="000000">
                      <a:alpha val="43137"/>
                    </a:srgbClr>
                  </a:outerShdw>
                </a:effectLst>
                <a:cs typeface="Arial" panose="020B0604020202020204" pitchFamily="34" charset="0"/>
              </a:rPr>
              <a:t>History-Social Science in Transitional Kindergarten: </a:t>
            </a:r>
            <a:br>
              <a:rPr lang="en-US" altLang="en-US" sz="4000" dirty="0">
                <a:solidFill>
                  <a:schemeClr val="bg1"/>
                </a:solidFill>
                <a:effectLst>
                  <a:outerShdw blurRad="38100" dist="38100" dir="2700000" algn="tl">
                    <a:srgbClr val="000000">
                      <a:alpha val="43137"/>
                    </a:srgbClr>
                  </a:outerShdw>
                </a:effectLst>
                <a:cs typeface="Arial" panose="020B0604020202020204" pitchFamily="34" charset="0"/>
              </a:rPr>
            </a:br>
            <a:r>
              <a:rPr lang="en-US" altLang="en-US" sz="3600" dirty="0">
                <a:solidFill>
                  <a:schemeClr val="bg1"/>
                </a:solidFill>
                <a:effectLst>
                  <a:outerShdw blurRad="38100" dist="38100" dir="2700000" algn="tl">
                    <a:srgbClr val="000000">
                      <a:alpha val="43137"/>
                    </a:srgbClr>
                  </a:outerShdw>
                </a:effectLst>
                <a:cs typeface="Arial" panose="020B0604020202020204" pitchFamily="34" charset="0"/>
              </a:rPr>
              <a:t>Becoming a Community Member (Civics)</a:t>
            </a:r>
            <a:endParaRPr lang="en-US" dirty="0">
              <a:solidFill>
                <a:schemeClr val="bg1"/>
              </a:solidFill>
              <a:effectLst>
                <a:outerShdw blurRad="38100" dist="38100" dir="2700000" algn="tl">
                  <a:srgbClr val="000000">
                    <a:alpha val="43137"/>
                  </a:srgbClr>
                </a:outerShdw>
              </a:effectLst>
            </a:endParaRPr>
          </a:p>
        </p:txBody>
      </p:sp>
      <p:sp>
        <p:nvSpPr>
          <p:cNvPr id="5" name="Subtitle 4"/>
          <p:cNvSpPr>
            <a:spLocks noGrp="1"/>
          </p:cNvSpPr>
          <p:nvPr>
            <p:ph sz="quarter" idx="1"/>
          </p:nvPr>
        </p:nvSpPr>
        <p:spPr>
          <a:xfrm>
            <a:off x="1" y="1315092"/>
            <a:ext cx="9143997" cy="1335640"/>
          </a:xfrm>
          <a:solidFill>
            <a:schemeClr val="tx1">
              <a:alpha val="30000"/>
            </a:schemeClr>
          </a:solidFill>
        </p:spPr>
        <p:txBody>
          <a:bodyPr/>
          <a:lstStyle/>
          <a:p>
            <a:pPr marL="0" lvl="0" indent="0" algn="ctr">
              <a:buNone/>
            </a:pPr>
            <a:r>
              <a:rPr lang="en-US" altLang="en-US" sz="1800" b="1" dirty="0">
                <a:solidFill>
                  <a:schemeClr val="bg1"/>
                </a:solidFill>
                <a:effectLst>
                  <a:outerShdw blurRad="38100" dist="38100" dir="2700000" algn="tl">
                    <a:srgbClr val="000000">
                      <a:alpha val="43137"/>
                    </a:srgbClr>
                  </a:outerShdw>
                </a:effectLst>
                <a:cs typeface="Arial" panose="020B0604020202020204" pitchFamily="34" charset="0"/>
              </a:rPr>
              <a:t> </a:t>
            </a:r>
            <a:r>
              <a:rPr lang="en-US" altLang="en-US" sz="1800" b="1" i="1" dirty="0">
                <a:solidFill>
                  <a:schemeClr val="bg1"/>
                </a:solidFill>
                <a:effectLst>
                  <a:outerShdw blurRad="38100" dist="38100" dir="2700000" algn="tl">
                    <a:srgbClr val="000000">
                      <a:alpha val="43137"/>
                    </a:srgbClr>
                  </a:outerShdw>
                </a:effectLst>
                <a:cs typeface="Arial" panose="020B0604020202020204" pitchFamily="34" charset="0"/>
              </a:rPr>
              <a:t>California Preschool Learning Foundations, Volume 3</a:t>
            </a:r>
          </a:p>
          <a:p>
            <a:pPr marL="0" lvl="0" indent="0" algn="ctr">
              <a:buNone/>
            </a:pPr>
            <a:r>
              <a:rPr lang="en-US" altLang="en-US" sz="1800" b="1" i="1" dirty="0">
                <a:solidFill>
                  <a:schemeClr val="bg1"/>
                </a:solidFill>
                <a:effectLst>
                  <a:outerShdw blurRad="38100" dist="38100" dir="2700000" algn="tl">
                    <a:srgbClr val="000000">
                      <a:alpha val="43137"/>
                    </a:srgbClr>
                  </a:outerShdw>
                </a:effectLst>
                <a:cs typeface="Arial" panose="020B0604020202020204" pitchFamily="34" charset="0"/>
              </a:rPr>
              <a:t>California Preschool Curriculum Framework, Volume 3</a:t>
            </a:r>
            <a:endParaRPr lang="en-US" b="1" dirty="0">
              <a:solidFill>
                <a:schemeClr val="bg1"/>
              </a:solidFill>
              <a:effectLst>
                <a:outerShdw blurRad="38100" dist="38100" dir="2700000" algn="tl">
                  <a:srgbClr val="000000">
                    <a:alpha val="43137"/>
                  </a:srgbClr>
                </a:outerShdw>
              </a:effectLst>
            </a:endParaRPr>
          </a:p>
        </p:txBody>
      </p:sp>
      <p:sp>
        <p:nvSpPr>
          <p:cNvPr id="6" name="Rectangle 5"/>
          <p:cNvSpPr>
            <a:spLocks noChangeArrowheads="1"/>
          </p:cNvSpPr>
          <p:nvPr/>
        </p:nvSpPr>
        <p:spPr bwMode="auto">
          <a:xfrm>
            <a:off x="0" y="6623050"/>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0"/>
          </p:nvPr>
        </p:nvSpPr>
        <p:spPr/>
        <p:txBody>
          <a:bodyPr/>
          <a:lstStyle/>
          <a:p>
            <a:pPr>
              <a:defRPr/>
            </a:pPr>
            <a:fld id="{0134C189-FDC7-4474-8C06-0061349BAE64}" type="slidenum">
              <a:rPr lang="en-US" altLang="en-US" smtClean="0"/>
              <a:pPr>
                <a:defRPr/>
              </a:pPr>
              <a:t>1</a:t>
            </a:fld>
            <a:endParaRPr lang="en-US" altLang="en-US"/>
          </a:p>
        </p:txBody>
      </p:sp>
    </p:spTree>
    <p:extLst>
      <p:ext uri="{BB962C8B-B14F-4D97-AF65-F5344CB8AC3E}">
        <p14:creationId xmlns:p14="http://schemas.microsoft.com/office/powerpoint/2010/main" val="3626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rotWithShape="1">
          <a:blip r:embed="rId3"/>
          <a:srcRect l="15103" t="5324" r="17789"/>
          <a:stretch/>
        </p:blipFill>
        <p:spPr>
          <a:xfrm>
            <a:off x="3104148" y="1122445"/>
            <a:ext cx="5656162" cy="5311537"/>
          </a:xfrm>
          <a:ln>
            <a:solidFill>
              <a:schemeClr val="tx1"/>
            </a:solidFill>
          </a:ln>
        </p:spPr>
      </p:pic>
      <p:sp>
        <p:nvSpPr>
          <p:cNvPr id="7" name="Title 6"/>
          <p:cNvSpPr>
            <a:spLocks noGrp="1"/>
          </p:cNvSpPr>
          <p:nvPr>
            <p:ph type="title"/>
          </p:nvPr>
        </p:nvSpPr>
        <p:spPr>
          <a:xfrm>
            <a:off x="457200" y="0"/>
            <a:ext cx="8229600" cy="1044574"/>
          </a:xfrm>
          <a:noFill/>
        </p:spPr>
        <p:txBody>
          <a:bodyPr/>
          <a:lstStyle/>
          <a:p>
            <a:r>
              <a:rPr lang="en-US" dirty="0"/>
              <a:t>History-Social Science</a:t>
            </a:r>
          </a:p>
        </p:txBody>
      </p:sp>
      <p:sp>
        <p:nvSpPr>
          <p:cNvPr id="8" name="Content Placeholder 7"/>
          <p:cNvSpPr>
            <a:spLocks noGrp="1"/>
          </p:cNvSpPr>
          <p:nvPr>
            <p:ph sz="half" idx="1"/>
          </p:nvPr>
        </p:nvSpPr>
        <p:spPr>
          <a:xfrm>
            <a:off x="280737" y="1122445"/>
            <a:ext cx="2646948" cy="4525963"/>
          </a:xfrm>
          <a:noFill/>
        </p:spPr>
        <p:txBody>
          <a:bodyPr/>
          <a:lstStyle/>
          <a:p>
            <a:pPr marL="0" indent="0">
              <a:buNone/>
            </a:pPr>
            <a:r>
              <a:rPr lang="en-US" sz="2800" dirty="0">
                <a:ea typeface="ＭＳ Ｐゴシック" pitchFamily="-110" charset="-128"/>
                <a:cs typeface="ＭＳ Ｐゴシック" pitchFamily="-110" charset="-128"/>
              </a:rPr>
              <a:t>History-social science “…pertains to how people live together in the social world”                      </a:t>
            </a:r>
            <a:r>
              <a:rPr lang="en-US" sz="1800" dirty="0">
                <a:ea typeface="ＭＳ Ｐゴシック" pitchFamily="-110" charset="-128"/>
                <a:cs typeface="ＭＳ Ｐゴシック" pitchFamily="-110" charset="-128"/>
              </a:rPr>
              <a:t>(PLF, Vol. 3, p. 1)</a:t>
            </a:r>
            <a:r>
              <a:rPr lang="en-US" sz="2800" dirty="0">
                <a:ea typeface="ＭＳ Ｐゴシック" pitchFamily="-110" charset="-128"/>
                <a:cs typeface="ＭＳ Ｐゴシック" pitchFamily="-110" charset="-128"/>
              </a:rPr>
              <a:t>.</a:t>
            </a:r>
          </a:p>
          <a:p>
            <a:pPr marL="0" indent="0">
              <a:buNone/>
            </a:pPr>
            <a:endParaRPr lang="en-US" dirty="0"/>
          </a:p>
        </p:txBody>
      </p:sp>
      <p:sp>
        <p:nvSpPr>
          <p:cNvPr id="5" name="Slide Number Placeholder 4"/>
          <p:cNvSpPr>
            <a:spLocks noGrp="1"/>
          </p:cNvSpPr>
          <p:nvPr>
            <p:ph type="sldNum" sz="quarter" idx="10"/>
          </p:nvPr>
        </p:nvSpPr>
        <p:spPr/>
        <p:txBody>
          <a:bodyPr/>
          <a:lstStyle/>
          <a:p>
            <a:fld id="{5FB20F3D-06F2-2640-B8A5-11F69AE100BF}" type="slidenum">
              <a:rPr lang="en-US" smtClean="0">
                <a:solidFill>
                  <a:schemeClr val="bg1"/>
                </a:solidFill>
              </a:rPr>
              <a:pPr/>
              <a:t>10</a:t>
            </a:fld>
            <a:endParaRPr lang="en-US" dirty="0">
              <a:solidFill>
                <a:schemeClr val="bg1"/>
              </a:solidFill>
            </a:endParaRPr>
          </a:p>
        </p:txBody>
      </p:sp>
    </p:spTree>
    <p:extLst>
      <p:ext uri="{BB962C8B-B14F-4D97-AF65-F5344CB8AC3E}">
        <p14:creationId xmlns:p14="http://schemas.microsoft.com/office/powerpoint/2010/main" val="99238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Smiling child"/>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7824" b="18674"/>
          <a:stretch/>
        </p:blipFill>
        <p:spPr>
          <a:xfrm>
            <a:off x="0" y="1"/>
            <a:ext cx="9144000" cy="6858000"/>
          </a:xfrm>
        </p:spPr>
      </p:pic>
      <p:sp>
        <p:nvSpPr>
          <p:cNvPr id="2" name="Title 1"/>
          <p:cNvSpPr>
            <a:spLocks noGrp="1"/>
          </p:cNvSpPr>
          <p:nvPr>
            <p:ph type="title"/>
          </p:nvPr>
        </p:nvSpPr>
        <p:spPr>
          <a:xfrm>
            <a:off x="457200" y="-1"/>
            <a:ext cx="8229600" cy="1187117"/>
          </a:xfrm>
          <a:noFill/>
        </p:spPr>
        <p:txBody>
          <a:bodyPr>
            <a:normAutofit fontScale="90000"/>
          </a:bodyPr>
          <a:lstStyle/>
          <a:p>
            <a:pPr indent="1588"/>
            <a:br>
              <a:rPr lang="en-US" b="0" dirty="0"/>
            </a:br>
            <a:r>
              <a:rPr lang="en-US" dirty="0">
                <a:solidFill>
                  <a:schemeClr val="bg1"/>
                </a:solidFill>
                <a:effectLst>
                  <a:outerShdw blurRad="38100" dist="38100" dir="2700000" algn="tl">
                    <a:srgbClr val="000000">
                      <a:alpha val="43137"/>
                    </a:srgbClr>
                  </a:outerShdw>
                </a:effectLst>
              </a:rPr>
              <a:t>What Does It Mean to Become a Community Member?</a:t>
            </a:r>
            <a:br>
              <a:rPr lang="en-US" b="0" dirty="0"/>
            </a:br>
            <a:endParaRPr lang="en-US" dirty="0"/>
          </a:p>
        </p:txBody>
      </p:sp>
      <p:sp>
        <p:nvSpPr>
          <p:cNvPr id="3" name="Content Placeholder 2"/>
          <p:cNvSpPr>
            <a:spLocks noGrp="1"/>
          </p:cNvSpPr>
          <p:nvPr>
            <p:ph sz="half" idx="2"/>
          </p:nvPr>
        </p:nvSpPr>
        <p:spPr>
          <a:xfrm>
            <a:off x="0" y="1417638"/>
            <a:ext cx="4668254" cy="5440363"/>
          </a:xfrm>
          <a:noFill/>
        </p:spPr>
        <p:txBody>
          <a:bodyPr>
            <a:normAutofit/>
          </a:bodyPr>
          <a:lstStyle/>
          <a:p>
            <a:pPr marL="112713" indent="0">
              <a:spcAft>
                <a:spcPts val="600"/>
              </a:spcAft>
              <a:buNone/>
            </a:pPr>
            <a:r>
              <a:rPr lang="en-US" b="1" dirty="0">
                <a:solidFill>
                  <a:schemeClr val="bg1"/>
                </a:solidFill>
              </a:rPr>
              <a:t>“An early childhood program is a wonderful setting for learning how to get along with others and for understanding and respecting differences between people.  It is also an important setting for learning about oneself as a responsible member of the group” </a:t>
            </a:r>
            <a:r>
              <a:rPr lang="en-US" sz="1800" b="1" dirty="0">
                <a:solidFill>
                  <a:schemeClr val="bg1"/>
                </a:solidFill>
              </a:rPr>
              <a:t>(PCF, Vol. 3, p. 69)</a:t>
            </a:r>
            <a:r>
              <a:rPr lang="en-US" sz="3000" b="1" dirty="0">
                <a:solidFill>
                  <a:schemeClr val="bg1"/>
                </a:solidFill>
              </a:rPr>
              <a:t>.</a:t>
            </a:r>
          </a:p>
          <a:p>
            <a:pPr>
              <a:spcAft>
                <a:spcPts val="600"/>
              </a:spcAft>
            </a:pPr>
            <a:endParaRPr lang="en-US" dirty="0"/>
          </a:p>
        </p:txBody>
      </p:sp>
      <p:sp>
        <p:nvSpPr>
          <p:cNvPr id="9" name="Slide Number Placeholder 8"/>
          <p:cNvSpPr>
            <a:spLocks noGrp="1"/>
          </p:cNvSpPr>
          <p:nvPr>
            <p:ph type="sldNum" sz="quarter" idx="10"/>
          </p:nvPr>
        </p:nvSpPr>
        <p:spPr/>
        <p:txBody>
          <a:bodyPr/>
          <a:lstStyle/>
          <a:p>
            <a:fld id="{9A336049-E27B-924A-95B9-AC5968D1714E}" type="slidenum">
              <a:rPr lang="en-US" smtClean="0">
                <a:solidFill>
                  <a:schemeClr val="bg1"/>
                </a:solidFill>
              </a:rPr>
              <a:pPr/>
              <a:t>11</a:t>
            </a:fld>
            <a:endParaRPr lang="en-US" dirty="0">
              <a:solidFill>
                <a:schemeClr val="bg1"/>
              </a:solidFill>
            </a:endParaRPr>
          </a:p>
        </p:txBody>
      </p:sp>
      <p:sp>
        <p:nvSpPr>
          <p:cNvPr id="6" name="Rectangle 5"/>
          <p:cNvSpPr>
            <a:spLocks noChangeArrowheads="1"/>
          </p:cNvSpPr>
          <p:nvPr/>
        </p:nvSpPr>
        <p:spPr bwMode="auto">
          <a:xfrm>
            <a:off x="6031832" y="6623050"/>
            <a:ext cx="3112168"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spTree>
    <p:extLst>
      <p:ext uri="{BB962C8B-B14F-4D97-AF65-F5344CB8AC3E}">
        <p14:creationId xmlns:p14="http://schemas.microsoft.com/office/powerpoint/2010/main" val="151797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7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2" name="Title 1"/>
          <p:cNvSpPr>
            <a:spLocks noGrp="1"/>
          </p:cNvSpPr>
          <p:nvPr>
            <p:ph type="title" sz="quarter"/>
          </p:nvPr>
        </p:nvSpPr>
        <p:spPr>
          <a:xfrm>
            <a:off x="457200" y="-14287"/>
            <a:ext cx="8229600" cy="1143000"/>
          </a:xfrm>
        </p:spPr>
        <p:txBody>
          <a:bodyPr/>
          <a:lstStyle/>
          <a:p>
            <a:pPr>
              <a:defRPr/>
            </a:pPr>
            <a:r>
              <a:rPr lang="en-US" sz="1800" dirty="0">
                <a:solidFill>
                  <a:srgbClr val="FFFFFF"/>
                </a:solidFill>
                <a:effectLst>
                  <a:outerShdw blurRad="38100" dist="38100" dir="2700000" algn="tl">
                    <a:srgbClr val="000000"/>
                  </a:outerShdw>
                </a:effectLst>
                <a:latin typeface="Arial" charset="0"/>
                <a:ea typeface="MS PGothic" charset="0"/>
                <a:cs typeface="Arial" charset="0"/>
              </a:rPr>
              <a:t>Foundations</a:t>
            </a:r>
          </a:p>
        </p:txBody>
      </p:sp>
      <p:pic>
        <p:nvPicPr>
          <p:cNvPr id="14" name="Picture 13" title="Circle time"/>
          <p:cNvPicPr>
            <a:picLocks noChangeAspect="1"/>
          </p:cNvPicPr>
          <p:nvPr/>
        </p:nvPicPr>
        <p:blipFill rotWithShape="1">
          <a:blip r:embed="rId3">
            <a:extLst>
              <a:ext uri="{28A0092B-C50C-407E-A947-70E740481C1C}">
                <a14:useLocalDpi xmlns:a14="http://schemas.microsoft.com/office/drawing/2010/main" val="0"/>
              </a:ext>
            </a:extLst>
          </a:blip>
          <a:srcRect l="10408" t="17378" r="18845" b="7519"/>
          <a:stretch/>
        </p:blipFill>
        <p:spPr>
          <a:xfrm>
            <a:off x="4645743" y="3614214"/>
            <a:ext cx="4498257" cy="3243785"/>
          </a:xfrm>
          <a:prstGeom prst="rect">
            <a:avLst/>
          </a:prstGeom>
          <a:ln>
            <a:solidFill>
              <a:schemeClr val="tx1"/>
            </a:solidFill>
          </a:ln>
        </p:spPr>
      </p:pic>
      <p:pic>
        <p:nvPicPr>
          <p:cNvPr id="13" name="Picture 12" title="Pretend play"/>
          <p:cNvPicPr>
            <a:picLocks noChangeAspect="1"/>
          </p:cNvPicPr>
          <p:nvPr/>
        </p:nvPicPr>
        <p:blipFill rotWithShape="1">
          <a:blip r:embed="rId4">
            <a:extLst>
              <a:ext uri="{28A0092B-C50C-407E-A947-70E740481C1C}">
                <a14:useLocalDpi xmlns:a14="http://schemas.microsoft.com/office/drawing/2010/main" val="0"/>
              </a:ext>
            </a:extLst>
          </a:blip>
          <a:srcRect l="14496" t="15993" r="6953" b="6039"/>
          <a:stretch/>
        </p:blipFill>
        <p:spPr>
          <a:xfrm>
            <a:off x="0" y="-14288"/>
            <a:ext cx="4645743" cy="3076623"/>
          </a:xfrm>
          <a:prstGeom prst="rect">
            <a:avLst/>
          </a:prstGeom>
          <a:ln>
            <a:solidFill>
              <a:schemeClr val="tx1"/>
            </a:solidFill>
          </a:ln>
        </p:spPr>
      </p:pic>
      <p:pic>
        <p:nvPicPr>
          <p:cNvPr id="10" name="Content Placeholder 9" title="Working with teacher"/>
          <p:cNvPicPr>
            <a:picLocks noGrp="1" noChangeAspect="1"/>
          </p:cNvPicPr>
          <p:nvPr>
            <p:ph sz="quarter" idx="1"/>
          </p:nvPr>
        </p:nvPicPr>
        <p:blipFill rotWithShape="1">
          <a:blip r:embed="rId5">
            <a:extLst>
              <a:ext uri="{28A0092B-C50C-407E-A947-70E740481C1C}">
                <a14:useLocalDpi xmlns:a14="http://schemas.microsoft.com/office/drawing/2010/main" val="0"/>
              </a:ext>
            </a:extLst>
          </a:blip>
          <a:srcRect l="11917" t="1296" r="3299" b="12169"/>
          <a:stretch/>
        </p:blipFill>
        <p:spPr>
          <a:xfrm>
            <a:off x="4645739" y="-863"/>
            <a:ext cx="4498261" cy="3063200"/>
          </a:xfrm>
          <a:ln>
            <a:solidFill>
              <a:schemeClr val="tx1"/>
            </a:solidFill>
          </a:ln>
        </p:spPr>
      </p:pic>
      <p:pic>
        <p:nvPicPr>
          <p:cNvPr id="4" name="Content Placeholder 3" title="Outside play"/>
          <p:cNvPicPr>
            <a:picLocks noGrp="1" noChangeAspect="1"/>
          </p:cNvPicPr>
          <p:nvPr>
            <p:ph sz="quarter" idx="14"/>
          </p:nvPr>
        </p:nvPicPr>
        <p:blipFill rotWithShape="1">
          <a:blip r:embed="rId6">
            <a:extLst>
              <a:ext uri="{28A0092B-C50C-407E-A947-70E740481C1C}">
                <a14:useLocalDpi xmlns:a14="http://schemas.microsoft.com/office/drawing/2010/main" val="0"/>
              </a:ext>
            </a:extLst>
          </a:blip>
          <a:srcRect l="16855" t="14179" r="1187"/>
          <a:stretch/>
        </p:blipFill>
        <p:spPr>
          <a:xfrm>
            <a:off x="0" y="3614215"/>
            <a:ext cx="4645740" cy="3238069"/>
          </a:xfrm>
          <a:ln>
            <a:solidFill>
              <a:schemeClr val="tx1"/>
            </a:solidFill>
          </a:ln>
        </p:spPr>
      </p:pic>
      <p:sp>
        <p:nvSpPr>
          <p:cNvPr id="5" name="Content Placeholder 4"/>
          <p:cNvSpPr>
            <a:spLocks noGrp="1"/>
          </p:cNvSpPr>
          <p:nvPr>
            <p:ph sz="quarter" idx="13"/>
          </p:nvPr>
        </p:nvSpPr>
        <p:spPr>
          <a:xfrm>
            <a:off x="-22128" y="3043989"/>
            <a:ext cx="4667863" cy="567051"/>
          </a:xfrm>
          <a:solidFill>
            <a:srgbClr val="FDE9EB"/>
          </a:solidFill>
          <a:ln>
            <a:solidFill>
              <a:srgbClr val="000000"/>
            </a:solidFill>
          </a:ln>
        </p:spPr>
        <p:txBody>
          <a:bodyPr/>
          <a:lstStyle/>
          <a:p>
            <a:pPr marL="0" indent="0" algn="ctr">
              <a:buNone/>
            </a:pPr>
            <a:r>
              <a:rPr lang="en-US" sz="2800" dirty="0"/>
              <a:t>With appropriate support</a:t>
            </a:r>
          </a:p>
          <a:p>
            <a:pPr algn="ctr"/>
            <a:endParaRPr lang="en-US" sz="2800" dirty="0"/>
          </a:p>
        </p:txBody>
      </p:sp>
      <p:sp>
        <p:nvSpPr>
          <p:cNvPr id="9" name="Content Placeholder 8"/>
          <p:cNvSpPr>
            <a:spLocks noGrp="1"/>
          </p:cNvSpPr>
          <p:nvPr>
            <p:ph sz="quarter" idx="17"/>
          </p:nvPr>
        </p:nvSpPr>
        <p:spPr>
          <a:xfrm>
            <a:off x="4645743" y="3043989"/>
            <a:ext cx="4498257" cy="567051"/>
          </a:xfrm>
          <a:solidFill>
            <a:srgbClr val="F79FA9"/>
          </a:solidFill>
          <a:ln>
            <a:solidFill>
              <a:srgbClr val="000000"/>
            </a:solidFill>
          </a:ln>
        </p:spPr>
        <p:txBody>
          <a:bodyPr/>
          <a:lstStyle/>
          <a:p>
            <a:pPr marL="0" indent="0" algn="ctr">
              <a:buNone/>
            </a:pPr>
            <a:r>
              <a:rPr lang="en-US" sz="2800" dirty="0"/>
              <a:t>High-quality program</a:t>
            </a:r>
          </a:p>
          <a:p>
            <a:pPr marL="0" indent="0" algn="ctr">
              <a:buNone/>
            </a:pPr>
            <a:endParaRPr lang="en-US" sz="2800" dirty="0"/>
          </a:p>
        </p:txBody>
      </p:sp>
      <p:sp>
        <p:nvSpPr>
          <p:cNvPr id="48134" name="TextBox 10"/>
          <p:cNvSpPr txBox="1">
            <a:spLocks noChangeArrowheads="1"/>
          </p:cNvSpPr>
          <p:nvPr/>
        </p:nvSpPr>
        <p:spPr bwMode="auto">
          <a:xfrm>
            <a:off x="3468688" y="1952625"/>
            <a:ext cx="1841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11" name="Slide Number Placeholder 10"/>
          <p:cNvSpPr>
            <a:spLocks noGrp="1"/>
          </p:cNvSpPr>
          <p:nvPr>
            <p:ph type="sldNum" sz="quarter" idx="10"/>
          </p:nvPr>
        </p:nvSpPr>
        <p:spPr/>
        <p:txBody>
          <a:bodyPr/>
          <a:lstStyle/>
          <a:p>
            <a:pPr>
              <a:defRPr/>
            </a:pPr>
            <a:fld id="{004876A5-5258-D644-8832-690637D3B8B4}" type="slidenum">
              <a:rPr lang="en-US" smtClean="0"/>
              <a:pPr>
                <a:defRPr/>
              </a:pPr>
              <a:t>12</a:t>
            </a:fld>
            <a:endParaRPr lang="en-US"/>
          </a:p>
        </p:txBody>
      </p:sp>
      <p:sp>
        <p:nvSpPr>
          <p:cNvPr id="16" name="Rectangle 15"/>
          <p:cNvSpPr>
            <a:spLocks noChangeArrowheads="1"/>
          </p:cNvSpPr>
          <p:nvPr/>
        </p:nvSpPr>
        <p:spPr bwMode="auto">
          <a:xfrm>
            <a:off x="0" y="6623050"/>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9799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2"/>
          <p:cNvSpPr>
            <a:spLocks noGrp="1"/>
          </p:cNvSpPr>
          <p:nvPr>
            <p:ph type="title"/>
          </p:nvPr>
        </p:nvSpPr>
        <p:spPr>
          <a:xfrm>
            <a:off x="504210" y="274638"/>
            <a:ext cx="8229600" cy="1143000"/>
          </a:xfrm>
        </p:spPr>
        <p:txBody>
          <a:bodyPr/>
          <a:lstStyle/>
          <a:p>
            <a:pPr eaLnBrk="1" hangingPunct="1"/>
            <a:r>
              <a:rPr lang="en-US" altLang="en-US" dirty="0">
                <a:solidFill>
                  <a:srgbClr val="F4D18C"/>
                </a:solidFill>
                <a:ea typeface="ＭＳ Ｐゴシック" panose="020B0600070205080204" pitchFamily="34" charset="-128"/>
              </a:rPr>
              <a:t>Domain Organization</a:t>
            </a:r>
          </a:p>
        </p:txBody>
      </p:sp>
      <p:sp>
        <p:nvSpPr>
          <p:cNvPr id="94210" name="Content Placeholder 3"/>
          <p:cNvSpPr>
            <a:spLocks noGrp="1"/>
          </p:cNvSpPr>
          <p:nvPr>
            <p:ph idx="1"/>
          </p:nvPr>
        </p:nvSpPr>
        <p:spPr>
          <a:xfrm>
            <a:off x="469900" y="1417638"/>
            <a:ext cx="8229600" cy="4525963"/>
          </a:xfrm>
        </p:spPr>
        <p:txBody>
          <a:bodyPr/>
          <a:lstStyle/>
          <a:p>
            <a:pPr eaLnBrk="1" hangingPunct="1"/>
            <a:r>
              <a:rPr lang="en-US" altLang="en-US" dirty="0">
                <a:solidFill>
                  <a:srgbClr val="F4D18C"/>
                </a:solidFill>
                <a:ea typeface="ＭＳ Ｐゴシック" panose="020B0600070205080204" pitchFamily="34" charset="-128"/>
              </a:rPr>
              <a:t>Domain: Language and Literacy</a:t>
            </a:r>
          </a:p>
          <a:p>
            <a:pPr lvl="1" eaLnBrk="1" hangingPunct="1"/>
            <a:r>
              <a:rPr lang="en-US" altLang="en-US" dirty="0">
                <a:solidFill>
                  <a:srgbClr val="F4D18C"/>
                </a:solidFill>
              </a:rPr>
              <a:t>Strand: Reading</a:t>
            </a:r>
          </a:p>
          <a:p>
            <a:pPr lvl="2" eaLnBrk="1" hangingPunct="1"/>
            <a:r>
              <a:rPr lang="en-US" altLang="en-US" dirty="0" err="1">
                <a:solidFill>
                  <a:srgbClr val="F4D18C"/>
                </a:solidFill>
              </a:rPr>
              <a:t>Substrand</a:t>
            </a:r>
            <a:r>
              <a:rPr lang="en-US" altLang="en-US" dirty="0">
                <a:solidFill>
                  <a:srgbClr val="F4D18C"/>
                </a:solidFill>
              </a:rPr>
              <a:t>: Comprehension and Analysis of Age Appropriate Text</a:t>
            </a:r>
          </a:p>
        </p:txBody>
      </p:sp>
      <p:sp>
        <p:nvSpPr>
          <p:cNvPr id="94211"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FB8C5E-01F5-4E36-8773-9F74BFC87326}" type="slidenum">
              <a:rPr lang="en-US" altLang="en-US" sz="1200"/>
              <a:pPr/>
              <a:t>13</a:t>
            </a:fld>
            <a:endParaRPr lang="en-US" altLang="en-US" sz="1200"/>
          </a:p>
        </p:txBody>
      </p:sp>
      <p:graphicFrame>
        <p:nvGraphicFramePr>
          <p:cNvPr id="7" name="Diagram 6"/>
          <p:cNvGraphicFramePr/>
          <p:nvPr>
            <p:extLst>
              <p:ext uri="{D42A27DB-BD31-4B8C-83A1-F6EECF244321}">
                <p14:modId xmlns:p14="http://schemas.microsoft.com/office/powerpoint/2010/main" val="599199885"/>
              </p:ext>
            </p:extLst>
          </p:nvPr>
        </p:nvGraphicFramePr>
        <p:xfrm>
          <a:off x="422889" y="182562"/>
          <a:ext cx="8323621" cy="5973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9720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sz="quarter" idx="2"/>
          </p:nvPr>
        </p:nvSpPr>
        <p:spPr>
          <a:xfrm>
            <a:off x="4965108" y="4202710"/>
            <a:ext cx="4038600" cy="951294"/>
          </a:xfrm>
        </p:spPr>
        <p:txBody>
          <a:bodyPr/>
          <a:lstStyle/>
          <a:p>
            <a:r>
              <a:rPr lang="en-US" sz="600" dirty="0"/>
              <a:t>Skills for Democratic Participation (PLF, Vol. 3, p. 26)</a:t>
            </a:r>
          </a:p>
          <a:p>
            <a:r>
              <a:rPr lang="en-US" sz="600" dirty="0"/>
              <a:t>Responsible Conduct (PLF, Vol. 3, p. 27)</a:t>
            </a:r>
          </a:p>
          <a:p>
            <a:r>
              <a:rPr lang="en-US" sz="600" dirty="0"/>
              <a:t>Fairness and Respect for Other People (PLF, Vol. 3, p. 28)</a:t>
            </a:r>
          </a:p>
          <a:p>
            <a:r>
              <a:rPr lang="en-US" sz="600" dirty="0"/>
              <a:t>Conflict Resolution (PLF, Vol. 3, p. 29)</a:t>
            </a:r>
          </a:p>
          <a:p>
            <a:endParaRPr lang="en-US" sz="600" dirty="0"/>
          </a:p>
        </p:txBody>
      </p:sp>
      <p:sp>
        <p:nvSpPr>
          <p:cNvPr id="5" name="Title 4"/>
          <p:cNvSpPr>
            <a:spLocks noGrp="1"/>
          </p:cNvSpPr>
          <p:nvPr>
            <p:ph type="title" sz="quarter"/>
          </p:nvPr>
        </p:nvSpPr>
        <p:spPr>
          <a:xfrm>
            <a:off x="457200" y="-1"/>
            <a:ext cx="8229600" cy="917861"/>
          </a:xfrm>
        </p:spPr>
        <p:txBody>
          <a:bodyPr/>
          <a:lstStyle/>
          <a:p>
            <a:r>
              <a:rPr lang="en-US" dirty="0"/>
              <a:t>Bibliographic Notes</a:t>
            </a:r>
          </a:p>
        </p:txBody>
      </p:sp>
      <p:sp>
        <p:nvSpPr>
          <p:cNvPr id="8" name="Content Placeholder 7"/>
          <p:cNvSpPr>
            <a:spLocks noGrp="1"/>
          </p:cNvSpPr>
          <p:nvPr>
            <p:ph sz="quarter" idx="3"/>
          </p:nvPr>
        </p:nvSpPr>
        <p:spPr>
          <a:xfrm>
            <a:off x="0" y="5644898"/>
            <a:ext cx="9144000" cy="1176485"/>
          </a:xfrm>
        </p:spPr>
        <p:txBody>
          <a:bodyPr/>
          <a:lstStyle/>
          <a:p>
            <a:pPr marL="0" indent="0" algn="ctr">
              <a:buNone/>
            </a:pPr>
            <a:r>
              <a:rPr lang="en-US" sz="2800" dirty="0"/>
              <a:t>Find and read one sentence about the above topics.</a:t>
            </a:r>
          </a:p>
        </p:txBody>
      </p:sp>
      <p:sp>
        <p:nvSpPr>
          <p:cNvPr id="4" name="Slide Number Placeholder 3"/>
          <p:cNvSpPr>
            <a:spLocks noGrp="1"/>
          </p:cNvSpPr>
          <p:nvPr>
            <p:ph type="sldNum" sz="quarter" idx="10"/>
          </p:nvPr>
        </p:nvSpPr>
        <p:spPr/>
        <p:txBody>
          <a:bodyPr/>
          <a:lstStyle/>
          <a:p>
            <a:pPr>
              <a:defRPr/>
            </a:pPr>
            <a:fld id="{BF116810-8C97-4CB2-B4D9-4A9E4F573E8F}" type="slidenum">
              <a:rPr lang="en-US" altLang="en-US" smtClean="0"/>
              <a:pPr>
                <a:defRPr/>
              </a:pPr>
              <a:t>14</a:t>
            </a:fld>
            <a:endParaRPr lang="en-US" altLang="en-US"/>
          </a:p>
        </p:txBody>
      </p:sp>
      <p:graphicFrame>
        <p:nvGraphicFramePr>
          <p:cNvPr id="10" name="Content Placeholder 4"/>
          <p:cNvGraphicFramePr>
            <a:graphicFrameLocks noGrp="1"/>
          </p:cNvGraphicFramePr>
          <p:nvPr>
            <p:ph sz="quarter" idx="1"/>
            <p:extLst>
              <p:ext uri="{D42A27DB-BD31-4B8C-83A1-F6EECF244321}">
                <p14:modId xmlns:p14="http://schemas.microsoft.com/office/powerpoint/2010/main" val="837005029"/>
              </p:ext>
            </p:extLst>
          </p:nvPr>
        </p:nvGraphicFramePr>
        <p:xfrm>
          <a:off x="457200" y="917861"/>
          <a:ext cx="8229600" cy="4732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6221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9528" b="5184"/>
          <a:stretch/>
        </p:blipFill>
        <p:spPr>
          <a:xfrm>
            <a:off x="1671739" y="685800"/>
            <a:ext cx="5800522" cy="5927756"/>
          </a:xfrm>
          <a:prstGeom prst="rect">
            <a:avLst/>
          </a:prstGeom>
          <a:ln>
            <a:solidFill>
              <a:schemeClr val="tx1"/>
            </a:solidFill>
          </a:ln>
        </p:spPr>
      </p:pic>
      <p:sp>
        <p:nvSpPr>
          <p:cNvPr id="244741" name="AutoShape 5"/>
          <p:cNvSpPr>
            <a:spLocks noChangeArrowheads="1"/>
          </p:cNvSpPr>
          <p:nvPr/>
        </p:nvSpPr>
        <p:spPr bwMode="auto">
          <a:xfrm>
            <a:off x="7753680" y="2767666"/>
            <a:ext cx="1143000" cy="381000"/>
          </a:xfrm>
          <a:prstGeom prst="wedgeRectCallout">
            <a:avLst>
              <a:gd name="adj1" fmla="val -85767"/>
              <a:gd name="adj2" fmla="val -42500"/>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Domain</a:t>
            </a:r>
          </a:p>
        </p:txBody>
      </p:sp>
      <p:sp>
        <p:nvSpPr>
          <p:cNvPr id="244739" name="AutoShape 3"/>
          <p:cNvSpPr>
            <a:spLocks noChangeArrowheads="1"/>
          </p:cNvSpPr>
          <p:nvPr/>
        </p:nvSpPr>
        <p:spPr bwMode="auto">
          <a:xfrm>
            <a:off x="1854320" y="864234"/>
            <a:ext cx="990600" cy="464914"/>
          </a:xfrm>
          <a:prstGeom prst="wedgeRectCallout">
            <a:avLst>
              <a:gd name="adj1" fmla="val 78866"/>
              <a:gd name="adj2" fmla="val 69917"/>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Strand</a:t>
            </a:r>
          </a:p>
        </p:txBody>
      </p:sp>
      <p:sp>
        <p:nvSpPr>
          <p:cNvPr id="244743" name="AutoShape 7"/>
          <p:cNvSpPr>
            <a:spLocks noChangeArrowheads="1"/>
          </p:cNvSpPr>
          <p:nvPr/>
        </p:nvSpPr>
        <p:spPr bwMode="auto">
          <a:xfrm>
            <a:off x="881501" y="1656251"/>
            <a:ext cx="1295400" cy="304800"/>
          </a:xfrm>
          <a:prstGeom prst="wedgeRectCallout">
            <a:avLst>
              <a:gd name="adj1" fmla="val 46719"/>
              <a:gd name="adj2" fmla="val 102290"/>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Substrand</a:t>
            </a:r>
          </a:p>
        </p:txBody>
      </p:sp>
      <p:sp>
        <p:nvSpPr>
          <p:cNvPr id="244740" name="AutoShape 4"/>
          <p:cNvSpPr>
            <a:spLocks noChangeArrowheads="1"/>
          </p:cNvSpPr>
          <p:nvPr/>
        </p:nvSpPr>
        <p:spPr bwMode="auto">
          <a:xfrm>
            <a:off x="5877232" y="2090770"/>
            <a:ext cx="762000" cy="311573"/>
          </a:xfrm>
          <a:prstGeom prst="wedgeRectCallout">
            <a:avLst>
              <a:gd name="adj1" fmla="val -82145"/>
              <a:gd name="adj2" fmla="val 54893"/>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Age</a:t>
            </a:r>
          </a:p>
        </p:txBody>
      </p:sp>
      <p:sp>
        <p:nvSpPr>
          <p:cNvPr id="244745" name="AutoShape 9"/>
          <p:cNvSpPr>
            <a:spLocks noChangeArrowheads="1"/>
          </p:cNvSpPr>
          <p:nvPr/>
        </p:nvSpPr>
        <p:spPr bwMode="auto">
          <a:xfrm>
            <a:off x="411407" y="3459178"/>
            <a:ext cx="1260332" cy="381000"/>
          </a:xfrm>
          <a:prstGeom prst="wedgeRectCallout">
            <a:avLst>
              <a:gd name="adj1" fmla="val 76949"/>
              <a:gd name="adj2" fmla="val -187426"/>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Foundation</a:t>
            </a:r>
          </a:p>
        </p:txBody>
      </p:sp>
      <p:sp>
        <p:nvSpPr>
          <p:cNvPr id="244744" name="AutoShape 8"/>
          <p:cNvSpPr>
            <a:spLocks noChangeArrowheads="1"/>
          </p:cNvSpPr>
          <p:nvPr/>
        </p:nvSpPr>
        <p:spPr bwMode="auto">
          <a:xfrm>
            <a:off x="7543800" y="4607112"/>
            <a:ext cx="1447800" cy="381000"/>
          </a:xfrm>
          <a:prstGeom prst="wedgeRectCallout">
            <a:avLst>
              <a:gd name="adj1" fmla="val -118519"/>
              <a:gd name="adj2" fmla="val -113465"/>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Examples</a:t>
            </a:r>
          </a:p>
        </p:txBody>
      </p:sp>
      <p:sp>
        <p:nvSpPr>
          <p:cNvPr id="96266" name="Title 7"/>
          <p:cNvSpPr>
            <a:spLocks noGrp="1"/>
          </p:cNvSpPr>
          <p:nvPr>
            <p:ph type="title"/>
          </p:nvPr>
        </p:nvSpPr>
        <p:spPr>
          <a:xfrm>
            <a:off x="457200" y="-14288"/>
            <a:ext cx="8229600" cy="700088"/>
          </a:xfrm>
        </p:spPr>
        <p:txBody>
          <a:bodyPr/>
          <a:lstStyle/>
          <a:p>
            <a:r>
              <a:rPr lang="en-US" altLang="en-US" dirty="0">
                <a:ea typeface="ＭＳ Ｐゴシック" panose="020B0600070205080204" pitchFamily="34" charset="-128"/>
              </a:rPr>
              <a:t>Map of the Foundations</a:t>
            </a:r>
          </a:p>
        </p:txBody>
      </p:sp>
      <p:sp>
        <p:nvSpPr>
          <p:cNvPr id="96267" name="Slide Number Placeholder 8"/>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8AFA9B-79B2-4EE6-83A5-99EDDA0B3521}" type="slidenum">
              <a:rPr lang="en-US" altLang="en-US" sz="1200"/>
              <a:pPr/>
              <a:t>15</a:t>
            </a:fld>
            <a:endParaRPr lang="en-US" altLang="en-US" sz="1200"/>
          </a:p>
        </p:txBody>
      </p:sp>
    </p:spTree>
    <p:extLst>
      <p:ext uri="{BB962C8B-B14F-4D97-AF65-F5344CB8AC3E}">
        <p14:creationId xmlns:p14="http://schemas.microsoft.com/office/powerpoint/2010/main" val="119557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4741"/>
                                        </p:tgtEl>
                                        <p:attrNameLst>
                                          <p:attrName>style.visibility</p:attrName>
                                        </p:attrNameLst>
                                      </p:cBhvr>
                                      <p:to>
                                        <p:strVal val="visible"/>
                                      </p:to>
                                    </p:set>
                                    <p:animEffect transition="in" filter="fade">
                                      <p:cBhvr>
                                        <p:cTn id="7" dur="500"/>
                                        <p:tgtEl>
                                          <p:spTgt spid="2447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4739"/>
                                        </p:tgtEl>
                                        <p:attrNameLst>
                                          <p:attrName>style.visibility</p:attrName>
                                        </p:attrNameLst>
                                      </p:cBhvr>
                                      <p:to>
                                        <p:strVal val="visible"/>
                                      </p:to>
                                    </p:set>
                                    <p:animEffect transition="in" filter="fade">
                                      <p:cBhvr>
                                        <p:cTn id="12" dur="500"/>
                                        <p:tgtEl>
                                          <p:spTgt spid="2447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4743"/>
                                        </p:tgtEl>
                                        <p:attrNameLst>
                                          <p:attrName>style.visibility</p:attrName>
                                        </p:attrNameLst>
                                      </p:cBhvr>
                                      <p:to>
                                        <p:strVal val="visible"/>
                                      </p:to>
                                    </p:set>
                                    <p:animEffect transition="in" filter="fade">
                                      <p:cBhvr>
                                        <p:cTn id="17" dur="500"/>
                                        <p:tgtEl>
                                          <p:spTgt spid="2447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4740"/>
                                        </p:tgtEl>
                                        <p:attrNameLst>
                                          <p:attrName>style.visibility</p:attrName>
                                        </p:attrNameLst>
                                      </p:cBhvr>
                                      <p:to>
                                        <p:strVal val="visible"/>
                                      </p:to>
                                    </p:set>
                                    <p:animEffect transition="in" filter="fade">
                                      <p:cBhvr>
                                        <p:cTn id="22" dur="500"/>
                                        <p:tgtEl>
                                          <p:spTgt spid="2447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4745"/>
                                        </p:tgtEl>
                                        <p:attrNameLst>
                                          <p:attrName>style.visibility</p:attrName>
                                        </p:attrNameLst>
                                      </p:cBhvr>
                                      <p:to>
                                        <p:strVal val="visible"/>
                                      </p:to>
                                    </p:set>
                                    <p:animEffect transition="in" filter="fade">
                                      <p:cBhvr>
                                        <p:cTn id="27" dur="500"/>
                                        <p:tgtEl>
                                          <p:spTgt spid="2447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4744"/>
                                        </p:tgtEl>
                                        <p:attrNameLst>
                                          <p:attrName>style.visibility</p:attrName>
                                        </p:attrNameLst>
                                      </p:cBhvr>
                                      <p:to>
                                        <p:strVal val="visible"/>
                                      </p:to>
                                    </p:set>
                                    <p:animEffect transition="in" filter="fade">
                                      <p:cBhvr>
                                        <p:cTn id="32" dur="500"/>
                                        <p:tgtEl>
                                          <p:spTgt spid="244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1" grpId="0" animBg="1"/>
      <p:bldP spid="244739" grpId="0" animBg="1"/>
      <p:bldP spid="244743" grpId="0" animBg="1"/>
      <p:bldP spid="244740" grpId="0" animBg="1"/>
      <p:bldP spid="244745" grpId="0" animBg="1"/>
      <p:bldP spid="2447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0" y="0"/>
            <a:ext cx="9144000" cy="1447800"/>
          </a:xfrm>
          <a:noFill/>
        </p:spPr>
        <p:txBody>
          <a:bodyPr>
            <a:normAutofit/>
          </a:bodyPr>
          <a:lstStyle/>
          <a:p>
            <a:pPr eaLnBrk="1" hangingPunct="1">
              <a:defRPr/>
            </a:pPr>
            <a:r>
              <a:rPr lang="en-US" dirty="0">
                <a:latin typeface="Arial" charset="0"/>
                <a:ea typeface="MS PGothic" charset="0"/>
              </a:rPr>
              <a:t>Framework Strategies</a:t>
            </a:r>
          </a:p>
        </p:txBody>
      </p:sp>
      <p:sp>
        <p:nvSpPr>
          <p:cNvPr id="17412" name="Rectangle 3"/>
          <p:cNvSpPr>
            <a:spLocks noGrp="1" noChangeArrowheads="1"/>
          </p:cNvSpPr>
          <p:nvPr>
            <p:ph sz="half" idx="1"/>
          </p:nvPr>
        </p:nvSpPr>
        <p:spPr>
          <a:xfrm>
            <a:off x="5037667" y="1447800"/>
            <a:ext cx="3886200" cy="4968081"/>
          </a:xfrm>
          <a:noFill/>
        </p:spPr>
        <p:txBody>
          <a:bodyPr>
            <a:noAutofit/>
          </a:bodyPr>
          <a:lstStyle/>
          <a:p>
            <a:pPr eaLnBrk="1" hangingPunct="1">
              <a:defRPr/>
            </a:pPr>
            <a:r>
              <a:rPr lang="en-US" dirty="0">
                <a:latin typeface="Arial" charset="0"/>
                <a:ea typeface="MS PGothic" charset="0"/>
              </a:rPr>
              <a:t>Developmentally appropriate</a:t>
            </a:r>
          </a:p>
          <a:p>
            <a:pPr eaLnBrk="1" hangingPunct="1">
              <a:lnSpc>
                <a:spcPct val="90000"/>
              </a:lnSpc>
              <a:defRPr/>
            </a:pPr>
            <a:r>
              <a:rPr lang="en-US" dirty="0">
                <a:latin typeface="Arial" charset="0"/>
                <a:ea typeface="MS PGothic" charset="0"/>
              </a:rPr>
              <a:t>Reflective and intentional</a:t>
            </a:r>
          </a:p>
          <a:p>
            <a:pPr eaLnBrk="1" hangingPunct="1">
              <a:lnSpc>
                <a:spcPct val="90000"/>
              </a:lnSpc>
              <a:defRPr/>
            </a:pPr>
            <a:r>
              <a:rPr lang="en-US" dirty="0">
                <a:latin typeface="Arial" charset="0"/>
                <a:ea typeface="MS PGothic" charset="0"/>
              </a:rPr>
              <a:t>Individually and culturally meaningful</a:t>
            </a:r>
          </a:p>
          <a:p>
            <a:pPr eaLnBrk="1" hangingPunct="1">
              <a:lnSpc>
                <a:spcPct val="90000"/>
              </a:lnSpc>
              <a:defRPr/>
            </a:pPr>
            <a:r>
              <a:rPr lang="en-US" dirty="0">
                <a:latin typeface="Arial" charset="0"/>
                <a:ea typeface="MS PGothic" charset="0"/>
              </a:rPr>
              <a:t>Inclusive of children with disabilities or other special needs</a:t>
            </a:r>
          </a:p>
        </p:txBody>
      </p:sp>
      <p:sp>
        <p:nvSpPr>
          <p:cNvPr id="56324" name="Slide Number Placeholder 4"/>
          <p:cNvSpPr>
            <a:spLocks noGrp="1"/>
          </p:cNvSpPr>
          <p:nvPr>
            <p:ph type="sldNum" sz="quarter" idx="4294967295"/>
          </p:nvPr>
        </p:nvSpPr>
        <p:spPr bwMode="auto">
          <a:xfrm>
            <a:off x="8686800" y="0"/>
            <a:ext cx="4572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D7D45E-63F2-0C41-9D91-B2FF3CB153B0}" type="slidenum">
              <a:rPr lang="en-US" sz="1200"/>
              <a:pPr eaLnBrk="1" hangingPunct="1"/>
              <a:t>16</a:t>
            </a:fld>
            <a:endParaRPr lang="en-US" sz="1200"/>
          </a:p>
        </p:txBody>
      </p:sp>
      <p:pic>
        <p:nvPicPr>
          <p:cNvPr id="6" name="Content Placeholder 5" title="Colori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5646" y="1447800"/>
            <a:ext cx="4415942" cy="4457700"/>
          </a:xfrm>
          <a:ln>
            <a:solidFill>
              <a:schemeClr val="tx1"/>
            </a:solidFill>
          </a:ln>
        </p:spPr>
      </p:pic>
    </p:spTree>
    <p:extLst>
      <p:ext uri="{BB962C8B-B14F-4D97-AF65-F5344CB8AC3E}">
        <p14:creationId xmlns:p14="http://schemas.microsoft.com/office/powerpoint/2010/main" val="1305103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4"/>
          <p:cNvSpPr>
            <a:spLocks noGrp="1" noChangeArrowheads="1"/>
          </p:cNvSpPr>
          <p:nvPr>
            <p:ph type="title"/>
          </p:nvPr>
        </p:nvSpPr>
        <p:spPr>
          <a:xfrm>
            <a:off x="0" y="88490"/>
            <a:ext cx="4568430" cy="1329148"/>
          </a:xfrm>
        </p:spPr>
        <p:txBody>
          <a:bodyPr/>
          <a:lstStyle/>
          <a:p>
            <a:r>
              <a:rPr lang="en-US" dirty="0">
                <a:latin typeface="Arial" charset="0"/>
                <a:ea typeface="MS PGothic" charset="0"/>
                <a:cs typeface="MS PGothic" charset="0"/>
              </a:rPr>
              <a:t>Curriculum Framework</a:t>
            </a:r>
          </a:p>
        </p:txBody>
      </p:sp>
      <p:sp>
        <p:nvSpPr>
          <p:cNvPr id="46082" name="Rectangle 5"/>
          <p:cNvSpPr>
            <a:spLocks noGrp="1" noChangeArrowheads="1"/>
          </p:cNvSpPr>
          <p:nvPr>
            <p:ph sz="half" idx="1"/>
          </p:nvPr>
        </p:nvSpPr>
        <p:spPr>
          <a:xfrm>
            <a:off x="457200" y="1600200"/>
            <a:ext cx="4038600" cy="4889090"/>
          </a:xfrm>
          <a:noFill/>
        </p:spPr>
        <p:txBody>
          <a:bodyPr/>
          <a:lstStyle/>
          <a:p>
            <a:pPr>
              <a:spcBef>
                <a:spcPts val="672"/>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Guiding principles</a:t>
            </a:r>
          </a:p>
          <a:p>
            <a:pPr>
              <a:spcBef>
                <a:spcPts val="672"/>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Environments and materials</a:t>
            </a:r>
          </a:p>
          <a:p>
            <a:pPr>
              <a:spcBef>
                <a:spcPts val="672"/>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Vignettes</a:t>
            </a:r>
          </a:p>
          <a:p>
            <a:pPr lvl="1">
              <a:spcBef>
                <a:spcPts val="672"/>
              </a:spcBef>
              <a:spcAft>
                <a:spcPts val="0"/>
              </a:spcAft>
              <a:buFont typeface="Courier New" panose="02070309020205020404" pitchFamily="49" charset="0"/>
              <a:buChar char="o"/>
              <a:defRPr/>
            </a:pPr>
            <a:r>
              <a:rPr lang="en-US" dirty="0">
                <a:solidFill>
                  <a:srgbClr val="000000"/>
                </a:solidFill>
                <a:ea typeface="ＭＳ Ｐゴシック" pitchFamily="34" charset="-128"/>
                <a:cs typeface="ＭＳ Ｐゴシック" charset="0"/>
              </a:rPr>
              <a:t>Planning learning opportunities </a:t>
            </a:r>
            <a:endParaRPr lang="en-US" dirty="0">
              <a:solidFill>
                <a:srgbClr val="000000"/>
              </a:solidFill>
              <a:cs typeface="ＭＳ Ｐゴシック" charset="0"/>
            </a:endParaRPr>
          </a:p>
          <a:p>
            <a:pPr lvl="1">
              <a:spcBef>
                <a:spcPts val="672"/>
              </a:spcBef>
              <a:spcAft>
                <a:spcPts val="0"/>
              </a:spcAft>
              <a:buFont typeface="Courier New" panose="02070309020205020404" pitchFamily="49" charset="0"/>
              <a:buChar char="o"/>
              <a:defRPr/>
            </a:pPr>
            <a:r>
              <a:rPr lang="en-US" dirty="0">
                <a:solidFill>
                  <a:srgbClr val="000000"/>
                </a:solidFill>
                <a:ea typeface="ＭＳ Ｐゴシック" pitchFamily="34" charset="-128"/>
                <a:cs typeface="ＭＳ Ｐゴシック" charset="0"/>
              </a:rPr>
              <a:t>Teachable moments</a:t>
            </a:r>
          </a:p>
          <a:p>
            <a:pPr>
              <a:spcBef>
                <a:spcPts val="672"/>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Interactions and strategies</a:t>
            </a:r>
          </a:p>
          <a:p>
            <a:pPr>
              <a:spcBef>
                <a:spcPts val="672"/>
              </a:spcBef>
              <a:spcAft>
                <a:spcPts val="0"/>
              </a:spcAft>
              <a:buFont typeface="Arial" panose="020B0604020202020204" pitchFamily="34" charset="0"/>
              <a:buChar char="•"/>
              <a:defRPr/>
            </a:pPr>
            <a:r>
              <a:rPr lang="en-US" dirty="0">
                <a:solidFill>
                  <a:srgbClr val="000000"/>
                </a:solidFill>
                <a:ea typeface="ＭＳ Ｐゴシック" pitchFamily="34" charset="-128"/>
                <a:cs typeface="ＭＳ Ｐゴシック" charset="0"/>
              </a:rPr>
              <a:t>Engaging families</a:t>
            </a:r>
          </a:p>
          <a:p>
            <a:pPr marL="0" indent="0">
              <a:spcBef>
                <a:spcPts val="672"/>
              </a:spcBef>
              <a:spcAft>
                <a:spcPts val="0"/>
              </a:spcAft>
              <a:buFontTx/>
              <a:buNone/>
              <a:defRPr/>
            </a:pPr>
            <a:endParaRPr lang="en-US" dirty="0">
              <a:solidFill>
                <a:srgbClr val="000000"/>
              </a:solidFill>
              <a:ea typeface="ＭＳ Ｐゴシック" pitchFamily="34" charset="-128"/>
              <a:cs typeface="ＭＳ Ｐゴシック" charset="0"/>
            </a:endParaRPr>
          </a:p>
          <a:p>
            <a:pPr marL="0" indent="0">
              <a:spcBef>
                <a:spcPts val="672"/>
              </a:spcBef>
              <a:spcAft>
                <a:spcPts val="0"/>
              </a:spcAft>
              <a:buFontTx/>
              <a:buNone/>
              <a:defRPr/>
            </a:pPr>
            <a:endParaRPr lang="en-US" dirty="0">
              <a:solidFill>
                <a:srgbClr val="000000"/>
              </a:solidFill>
              <a:ea typeface="ＭＳ Ｐゴシック" pitchFamily="34" charset="-128"/>
              <a:cs typeface="ＭＳ Ｐゴシック" charset="0"/>
            </a:endParaRPr>
          </a:p>
        </p:txBody>
      </p:sp>
      <p:pic>
        <p:nvPicPr>
          <p:cNvPr id="3" name="Content Placeholder 2" title="Holding butterfly"/>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5294" t="25743" r="30681" b="30920"/>
          <a:stretch/>
        </p:blipFill>
        <p:spPr>
          <a:xfrm>
            <a:off x="4495801" y="-1"/>
            <a:ext cx="4648200" cy="6858001"/>
          </a:xfrm>
          <a:ln>
            <a:solidFill>
              <a:schemeClr val="tx1"/>
            </a:solidFill>
          </a:ln>
        </p:spPr>
      </p:pic>
      <p:sp>
        <p:nvSpPr>
          <p:cNvPr id="41988" name="Slide Number Placeholder 1"/>
          <p:cNvSpPr>
            <a:spLocks noGrp="1"/>
          </p:cNvSpPr>
          <p:nvPr>
            <p:ph type="sldNum" sz="quarter" idx="10"/>
          </p:nvPr>
        </p:nvSpPr>
        <p:spPr bwMode="auto">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EC73C11-C81B-5942-81BD-D7B6CC6DFDEA}" type="slidenum">
              <a:rPr lang="en-US" sz="1200"/>
              <a:pPr/>
              <a:t>17</a:t>
            </a:fld>
            <a:endParaRPr lang="en-US" sz="1200"/>
          </a:p>
        </p:txBody>
      </p:sp>
      <p:sp>
        <p:nvSpPr>
          <p:cNvPr id="7" name="Rectangle 6"/>
          <p:cNvSpPr>
            <a:spLocks noChangeArrowheads="1"/>
          </p:cNvSpPr>
          <p:nvPr/>
        </p:nvSpPr>
        <p:spPr bwMode="auto">
          <a:xfrm>
            <a:off x="4568430" y="6623050"/>
            <a:ext cx="4575569"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5262754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0" title="Group activity"/>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349" r="12293"/>
          <a:stretch/>
        </p:blipFill>
        <p:spPr>
          <a:xfrm>
            <a:off x="-307846" y="-1"/>
            <a:ext cx="9451845" cy="6909151"/>
          </a:xfrm>
          <a:prstGeom prst="rect">
            <a:avLst/>
          </a:prstGeom>
        </p:spPr>
      </p:pic>
      <p:sp>
        <p:nvSpPr>
          <p:cNvPr id="2" name="Title 1"/>
          <p:cNvSpPr>
            <a:spLocks noGrp="1"/>
          </p:cNvSpPr>
          <p:nvPr>
            <p:ph type="title"/>
          </p:nvPr>
        </p:nvSpPr>
        <p:spPr>
          <a:xfrm>
            <a:off x="4073356" y="-19886"/>
            <a:ext cx="5058611" cy="770021"/>
          </a:xfrm>
        </p:spPr>
        <p:txBody>
          <a:bodyPr/>
          <a:lstStyle/>
          <a:p>
            <a:r>
              <a:rPr lang="en-US" dirty="0">
                <a:solidFill>
                  <a:schemeClr val="bg1"/>
                </a:solidFill>
                <a:effectLst>
                  <a:outerShdw blurRad="38100" dist="38100" dir="2700000" algn="tl">
                    <a:srgbClr val="000000">
                      <a:alpha val="43137"/>
                    </a:srgbClr>
                  </a:outerShdw>
                </a:effectLst>
              </a:rPr>
              <a:t>Guiding Principle</a:t>
            </a:r>
          </a:p>
        </p:txBody>
      </p:sp>
      <p:sp>
        <p:nvSpPr>
          <p:cNvPr id="3" name="Content Placeholder 2"/>
          <p:cNvSpPr>
            <a:spLocks noGrp="1"/>
          </p:cNvSpPr>
          <p:nvPr>
            <p:ph sz="half" idx="1"/>
          </p:nvPr>
        </p:nvSpPr>
        <p:spPr>
          <a:xfrm>
            <a:off x="0" y="5390146"/>
            <a:ext cx="6605337" cy="1493253"/>
          </a:xfrm>
        </p:spPr>
        <p:txBody>
          <a:bodyPr/>
          <a:lstStyle/>
          <a:p>
            <a:pPr marL="114300" indent="0">
              <a:buNone/>
            </a:pPr>
            <a:r>
              <a:rPr lang="en-US" b="1" dirty="0">
                <a:solidFill>
                  <a:schemeClr val="bg1"/>
                </a:solidFill>
                <a:effectLst>
                  <a:outerShdw blurRad="38100" dist="38100" dir="2700000" algn="tl">
                    <a:srgbClr val="000000">
                      <a:alpha val="43137"/>
                    </a:srgbClr>
                  </a:outerShdw>
                </a:effectLst>
              </a:rPr>
              <a:t>“Create activities that will actively engage children’s social skills and understanding” </a:t>
            </a:r>
            <a:r>
              <a:rPr lang="en-US" sz="1800" b="1" dirty="0">
                <a:solidFill>
                  <a:schemeClr val="bg1"/>
                </a:solidFill>
                <a:effectLst>
                  <a:outerShdw blurRad="38100" dist="38100" dir="2700000" algn="tl">
                    <a:srgbClr val="000000">
                      <a:alpha val="43137"/>
                    </a:srgbClr>
                  </a:outerShdw>
                </a:effectLst>
              </a:rPr>
              <a:t>(PCF, Vol. 3, p. 45)</a:t>
            </a:r>
            <a:r>
              <a:rPr lang="en-US" b="1" dirty="0">
                <a:solidFill>
                  <a:schemeClr val="bg1"/>
                </a:solidFill>
                <a:effectLst>
                  <a:outerShdw blurRad="38100" dist="38100" dir="2700000" algn="tl">
                    <a:srgbClr val="000000">
                      <a:alpha val="43137"/>
                    </a:srgbClr>
                  </a:outerShdw>
                </a:effectLst>
              </a:rPr>
              <a:t>.</a:t>
            </a:r>
            <a:endParaRPr lang="en-US" sz="1800" b="1" dirty="0">
              <a:solidFill>
                <a:schemeClr val="bg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4294967295"/>
          </p:nvPr>
        </p:nvSpPr>
        <p:spPr>
          <a:xfrm>
            <a:off x="8686800" y="0"/>
            <a:ext cx="457200" cy="365125"/>
          </a:xfrm>
        </p:spPr>
        <p:txBody>
          <a:bodyPr/>
          <a:lstStyle/>
          <a:p>
            <a:fld id="{76976C20-52AA-204E-BA8C-8343D906340F}" type="slidenum">
              <a:rPr lang="en-US" smtClean="0"/>
              <a:pPr/>
              <a:t>18</a:t>
            </a:fld>
            <a:endParaRPr lang="en-US" dirty="0"/>
          </a:p>
        </p:txBody>
      </p:sp>
      <p:sp>
        <p:nvSpPr>
          <p:cNvPr id="9" name="Rectangle 8"/>
          <p:cNvSpPr>
            <a:spLocks noChangeArrowheads="1"/>
          </p:cNvSpPr>
          <p:nvPr/>
        </p:nvSpPr>
        <p:spPr bwMode="auto">
          <a:xfrm>
            <a:off x="6087978" y="6623050"/>
            <a:ext cx="3056021"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06297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Grp="1" noChangeArrowheads="1"/>
          </p:cNvSpPr>
          <p:nvPr>
            <p:ph type="title"/>
          </p:nvPr>
        </p:nvSpPr>
        <p:spPr>
          <a:xfrm>
            <a:off x="457200" y="1"/>
            <a:ext cx="8229600" cy="808074"/>
          </a:xfrm>
        </p:spPr>
        <p:txBody>
          <a:bodyPr/>
          <a:lstStyle/>
          <a:p>
            <a:r>
              <a:rPr lang="en-US" altLang="en-US" sz="3200" dirty="0">
                <a:ea typeface="ＭＳ Ｐゴシック" panose="020B0600070205080204" pitchFamily="34" charset="-128"/>
              </a:rPr>
              <a:t>Alignment Document</a:t>
            </a:r>
          </a:p>
        </p:txBody>
      </p:sp>
      <p:sp>
        <p:nvSpPr>
          <p:cNvPr id="53250"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8101EB-4C34-4C33-BD87-D34F30B0180D}" type="slidenum">
              <a:rPr lang="en-US" altLang="en-US" sz="1200"/>
              <a:pPr/>
              <a:t>19</a:t>
            </a:fld>
            <a:endParaRPr lang="en-US" altLang="en-US" sz="1200"/>
          </a:p>
        </p:txBody>
      </p:sp>
      <p:pic>
        <p:nvPicPr>
          <p:cNvPr id="5325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37581" y="808075"/>
            <a:ext cx="4668837" cy="5712814"/>
          </a:xfrm>
          <a:ln>
            <a:solidFill>
              <a:schemeClr val="tx1"/>
            </a:solidFill>
            <a:miter lim="800000"/>
            <a:headEnd/>
            <a:tailEnd/>
          </a:ln>
        </p:spPr>
      </p:pic>
    </p:spTree>
    <p:extLst>
      <p:ext uri="{BB962C8B-B14F-4D97-AF65-F5344CB8AC3E}">
        <p14:creationId xmlns:p14="http://schemas.microsoft.com/office/powerpoint/2010/main" val="1794642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73394"/>
          </a:xfrm>
        </p:spPr>
        <p:txBody>
          <a:bodyPr/>
          <a:lstStyle/>
          <a:p>
            <a:r>
              <a:rPr lang="en-US" dirty="0"/>
              <a:t>Objectives</a:t>
            </a:r>
          </a:p>
        </p:txBody>
      </p:sp>
      <p:sp>
        <p:nvSpPr>
          <p:cNvPr id="3" name="Content Placeholder 2"/>
          <p:cNvSpPr>
            <a:spLocks noGrp="1"/>
          </p:cNvSpPr>
          <p:nvPr>
            <p:ph idx="1"/>
          </p:nvPr>
        </p:nvSpPr>
        <p:spPr>
          <a:xfrm>
            <a:off x="388374" y="973394"/>
            <a:ext cx="8229600" cy="5513670"/>
          </a:xfrm>
        </p:spPr>
        <p:txBody>
          <a:bodyPr/>
          <a:lstStyle/>
          <a:p>
            <a:pPr lvl="0"/>
            <a:r>
              <a:rPr lang="en-US" altLang="en-US" sz="2400" dirty="0">
                <a:solidFill>
                  <a:prstClr val="black"/>
                </a:solidFill>
                <a:ea typeface="MS PGothic" panose="020B0600070205080204" pitchFamily="34" charset="-128"/>
              </a:rPr>
              <a:t>Gain understanding of key concepts from the </a:t>
            </a:r>
            <a:r>
              <a:rPr lang="en-US" altLang="en-US" sz="2400" i="1" dirty="0">
                <a:solidFill>
                  <a:prstClr val="black"/>
                </a:solidFill>
                <a:ea typeface="MS PGothic" panose="020B0600070205080204" pitchFamily="34" charset="-128"/>
              </a:rPr>
              <a:t>California Preschool Learning Foundations, Volume 3  and the California Preschool Curriculum Framework, Volume 3—</a:t>
            </a:r>
            <a:r>
              <a:rPr lang="en-US" altLang="en-US" sz="2400" dirty="0">
                <a:solidFill>
                  <a:prstClr val="black"/>
                </a:solidFill>
                <a:ea typeface="MS PGothic" panose="020B0600070205080204" pitchFamily="34" charset="-128"/>
              </a:rPr>
              <a:t>History-Social Science domain, Becoming a Preschool [TK] Community Member (Civics) strand.</a:t>
            </a:r>
          </a:p>
          <a:p>
            <a:pPr lvl="0"/>
            <a:r>
              <a:rPr lang="en-US" altLang="en-US" sz="2400" dirty="0">
                <a:solidFill>
                  <a:prstClr val="black"/>
                </a:solidFill>
                <a:ea typeface="MS PGothic" panose="020B0600070205080204" pitchFamily="34" charset="-128"/>
              </a:rPr>
              <a:t>Observe, read, and discuss the developmental continuum for civics and develop strategies that will guide instruction and learning in Transitional Kindergarten (TK).</a:t>
            </a:r>
          </a:p>
          <a:p>
            <a:r>
              <a:rPr lang="en-US" altLang="en-US" sz="2400" dirty="0">
                <a:solidFill>
                  <a:prstClr val="black"/>
                </a:solidFill>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a:t>
            </a:r>
            <a:r>
              <a:rPr lang="en-US" sz="2400" dirty="0"/>
              <a:t>skills, knowledge, and behaviors related to civics.</a:t>
            </a:r>
          </a:p>
          <a:p>
            <a:pPr lvl="0"/>
            <a:endParaRPr lang="en-US" altLang="en-US" sz="2400" dirty="0">
              <a:solidFill>
                <a:prstClr val="black"/>
              </a:solidFill>
              <a:ea typeface="MS PGothic"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894E3918-0C58-4BC1-A1C2-4C804A6662F9}" type="slidenum">
              <a:rPr lang="en-US" altLang="en-US" smtClean="0"/>
              <a:pPr/>
              <a:t>2</a:t>
            </a:fld>
            <a:endParaRPr lang="en-US" altLang="en-US"/>
          </a:p>
        </p:txBody>
      </p:sp>
    </p:spTree>
    <p:extLst>
      <p:ext uri="{BB962C8B-B14F-4D97-AF65-F5344CB8AC3E}">
        <p14:creationId xmlns:p14="http://schemas.microsoft.com/office/powerpoint/2010/main" val="1202980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06777"/>
            <a:ext cx="8229600" cy="1143000"/>
          </a:xfrm>
        </p:spPr>
        <p:txBody>
          <a:bodyPr/>
          <a:lstStyle/>
          <a:p>
            <a:r>
              <a:rPr lang="en-US" sz="4000" b="1" kern="1200" baseline="0" dirty="0">
                <a:solidFill>
                  <a:schemeClr val="tx1"/>
                </a:solidFill>
                <a:effectLst/>
                <a:latin typeface="+mj-lt"/>
                <a:ea typeface="ＭＳ Ｐゴシック" pitchFamily="34" charset="-128"/>
                <a:cs typeface="MS PGothic" pitchFamily="34" charset="-128"/>
              </a:rPr>
              <a:t>Table 11: Overview of the Alignment Between the History-Social Science Domain and the California Content Standards</a:t>
            </a:r>
            <a:endParaRPr lang="en-US" dirty="0"/>
          </a:p>
        </p:txBody>
      </p:sp>
      <p:pic>
        <p:nvPicPr>
          <p:cNvPr id="5" name="Content Placeholder 4" descr="HHSalignment1.tiff"/>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7042" t="7231" r="3762" b="5697"/>
          <a:stretch/>
        </p:blipFill>
        <p:spPr>
          <a:xfrm rot="5400000">
            <a:off x="1143000" y="-1146175"/>
            <a:ext cx="6857999" cy="9144001"/>
          </a:xfrm>
        </p:spPr>
      </p:pic>
      <p:sp>
        <p:nvSpPr>
          <p:cNvPr id="6" name="Slide Number Placeholder 1"/>
          <p:cNvSpPr>
            <a:spLocks noGrp="1"/>
          </p:cNvSpPr>
          <p:nvPr>
            <p:ph type="sldNum" sz="quarter" idx="10"/>
          </p:nvPr>
        </p:nvSpPr>
        <p:spPr/>
        <p:txBody>
          <a:bodyPr/>
          <a:lstStyle/>
          <a:p>
            <a:fld id="{9A336049-E27B-924A-95B9-AC5968D1714E}" type="slidenum">
              <a:rPr lang="en-US" smtClean="0"/>
              <a:pPr/>
              <a:t>20</a:t>
            </a:fld>
            <a:endParaRPr lang="en-US" dirty="0"/>
          </a:p>
        </p:txBody>
      </p:sp>
      <p:sp>
        <p:nvSpPr>
          <p:cNvPr id="3" name="Right Arrow 2"/>
          <p:cNvSpPr/>
          <p:nvPr/>
        </p:nvSpPr>
        <p:spPr>
          <a:xfrm>
            <a:off x="316006" y="4104234"/>
            <a:ext cx="739588" cy="510988"/>
          </a:xfrm>
          <a:prstGeom prst="rightArrow">
            <a:avLst/>
          </a:prstGeom>
          <a:solidFill>
            <a:srgbClr val="ED1B3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a:spLocks noChangeArrowheads="1"/>
          </p:cNvSpPr>
          <p:nvPr/>
        </p:nvSpPr>
        <p:spPr bwMode="auto">
          <a:xfrm>
            <a:off x="0" y="6623050"/>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spTree>
    <p:extLst>
      <p:ext uri="{BB962C8B-B14F-4D97-AF65-F5344CB8AC3E}">
        <p14:creationId xmlns:p14="http://schemas.microsoft.com/office/powerpoint/2010/main" val="2204612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title"/>
          </p:nvPr>
        </p:nvSpPr>
        <p:spPr>
          <a:xfrm>
            <a:off x="0" y="0"/>
            <a:ext cx="9144000" cy="1676400"/>
          </a:xfrm>
        </p:spPr>
        <p:txBody>
          <a:bodyPr/>
          <a:lstStyle/>
          <a:p>
            <a:r>
              <a:rPr lang="en-US" altLang="en-US" dirty="0">
                <a:ea typeface="ＭＳ Ｐゴシック" panose="020B0600070205080204" pitchFamily="34" charset="-128"/>
              </a:rPr>
              <a:t>Alignment of </a:t>
            </a:r>
            <a:br>
              <a:rPr lang="en-US" altLang="en-US" dirty="0">
                <a:ea typeface="ＭＳ Ｐゴシック" panose="020B0600070205080204" pitchFamily="34" charset="-128"/>
              </a:rPr>
            </a:br>
            <a:r>
              <a:rPr lang="en-US" altLang="en-US" dirty="0">
                <a:ea typeface="ＭＳ Ｐゴシック" panose="020B0600070205080204" pitchFamily="34" charset="-128"/>
              </a:rPr>
              <a:t>Developmental Progression</a:t>
            </a:r>
          </a:p>
        </p:txBody>
      </p:sp>
      <p:sp>
        <p:nvSpPr>
          <p:cNvPr id="55298"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FF54809-F5B7-47F2-A742-F1E4BBF68673}" type="slidenum">
              <a:rPr lang="en-US" altLang="en-US" sz="1200"/>
              <a:pPr/>
              <a:t>21</a:t>
            </a:fld>
            <a:endParaRPr lang="en-US" altLang="en-US" sz="1200"/>
          </a:p>
        </p:txBody>
      </p:sp>
      <p:pic>
        <p:nvPicPr>
          <p:cNvPr id="2" name="Picture 1"/>
          <p:cNvPicPr>
            <a:picLocks noChangeAspect="1"/>
          </p:cNvPicPr>
          <p:nvPr/>
        </p:nvPicPr>
        <p:blipFill>
          <a:blip r:embed="rId3"/>
          <a:stretch>
            <a:fillRect/>
          </a:stretch>
        </p:blipFill>
        <p:spPr>
          <a:xfrm>
            <a:off x="280584" y="1676400"/>
            <a:ext cx="8582832" cy="3650343"/>
          </a:xfrm>
          <a:prstGeom prst="rect">
            <a:avLst/>
          </a:prstGeom>
          <a:ln>
            <a:solidFill>
              <a:schemeClr val="tx1"/>
            </a:solidFill>
          </a:ln>
        </p:spPr>
      </p:pic>
    </p:spTree>
    <p:extLst>
      <p:ext uri="{BB962C8B-B14F-4D97-AF65-F5344CB8AC3E}">
        <p14:creationId xmlns:p14="http://schemas.microsoft.com/office/powerpoint/2010/main" val="157357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Making pretend smoothie"/>
          <p:cNvPicPr>
            <a:picLocks noGrp="1" noChangeAspect="1"/>
          </p:cNvPicPr>
          <p:nvPr>
            <p:ph idx="1"/>
          </p:nvPr>
        </p:nvPicPr>
        <p:blipFill rotWithShape="1">
          <a:blip r:embed="rId3">
            <a:extLst>
              <a:ext uri="{28A0092B-C50C-407E-A947-70E740481C1C}">
                <a14:useLocalDpi xmlns:a14="http://schemas.microsoft.com/office/drawing/2010/main" val="0"/>
              </a:ext>
            </a:extLst>
          </a:blip>
          <a:srcRect b="3789"/>
          <a:stretch/>
        </p:blipFill>
        <p:spPr>
          <a:xfrm>
            <a:off x="0" y="971965"/>
            <a:ext cx="9143999" cy="5886035"/>
          </a:xfrm>
          <a:ln>
            <a:solidFill>
              <a:schemeClr val="tx1"/>
            </a:solidFill>
          </a:ln>
        </p:spPr>
      </p:pic>
      <p:sp>
        <p:nvSpPr>
          <p:cNvPr id="2" name="Title 1"/>
          <p:cNvSpPr>
            <a:spLocks noGrp="1"/>
          </p:cNvSpPr>
          <p:nvPr>
            <p:ph type="title"/>
          </p:nvPr>
        </p:nvSpPr>
        <p:spPr>
          <a:xfrm>
            <a:off x="-1" y="-1"/>
            <a:ext cx="9143999" cy="971966"/>
          </a:xfrm>
          <a:noFill/>
        </p:spPr>
        <p:txBody>
          <a:bodyPr/>
          <a:lstStyle/>
          <a:p>
            <a:r>
              <a:rPr lang="en-US" dirty="0"/>
              <a:t>Skills for Democratic Participation</a:t>
            </a:r>
          </a:p>
        </p:txBody>
      </p:sp>
      <p:sp>
        <p:nvSpPr>
          <p:cNvPr id="3" name="Slide Number Placeholder 2"/>
          <p:cNvSpPr>
            <a:spLocks noGrp="1"/>
          </p:cNvSpPr>
          <p:nvPr>
            <p:ph type="sldNum" sz="quarter" idx="10"/>
          </p:nvPr>
        </p:nvSpPr>
        <p:spPr/>
        <p:txBody>
          <a:bodyPr/>
          <a:lstStyle/>
          <a:p>
            <a:fld id="{76976C20-52AA-204E-BA8C-8343D906340F}" type="slidenum">
              <a:rPr lang="en-US" smtClean="0"/>
              <a:pPr/>
              <a:t>22</a:t>
            </a:fld>
            <a:endParaRPr lang="en-US" dirty="0"/>
          </a:p>
        </p:txBody>
      </p:sp>
      <p:sp>
        <p:nvSpPr>
          <p:cNvPr id="6" name="Rectangle 5"/>
          <p:cNvSpPr>
            <a:spLocks noChangeArrowheads="1"/>
          </p:cNvSpPr>
          <p:nvPr/>
        </p:nvSpPr>
        <p:spPr bwMode="auto">
          <a:xfrm>
            <a:off x="0" y="6623050"/>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71028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16" y="3459501"/>
            <a:ext cx="8229600" cy="1143000"/>
          </a:xfrm>
        </p:spPr>
        <p:txBody>
          <a:bodyPr/>
          <a:lstStyle/>
          <a:p>
            <a:r>
              <a:rPr lang="en-US" sz="2000" dirty="0"/>
              <a:t>Participation Challenges</a:t>
            </a:r>
          </a:p>
        </p:txBody>
      </p:sp>
      <p:pic>
        <p:nvPicPr>
          <p:cNvPr id="10" name="Content Placeholder 9" title="Outside time"/>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9934" r="1134" b="11229"/>
          <a:stretch/>
        </p:blipFill>
        <p:spPr>
          <a:xfrm>
            <a:off x="-1" y="1623258"/>
            <a:ext cx="9144001" cy="5231567"/>
          </a:xfrm>
          <a:ln>
            <a:solidFill>
              <a:schemeClr val="tx1"/>
            </a:solidFill>
          </a:ln>
        </p:spPr>
      </p:pic>
      <p:sp>
        <p:nvSpPr>
          <p:cNvPr id="4" name="Content Placeholder 3"/>
          <p:cNvSpPr>
            <a:spLocks noGrp="1"/>
          </p:cNvSpPr>
          <p:nvPr>
            <p:ph sz="half" idx="2"/>
          </p:nvPr>
        </p:nvSpPr>
        <p:spPr>
          <a:xfrm>
            <a:off x="0" y="108283"/>
            <a:ext cx="9144000" cy="1536867"/>
          </a:xfrm>
          <a:noFill/>
        </p:spPr>
        <p:txBody>
          <a:bodyPr/>
          <a:lstStyle/>
          <a:p>
            <a:pPr marL="349250" indent="0">
              <a:buNone/>
            </a:pPr>
            <a:r>
              <a:rPr lang="en-US" dirty="0">
                <a:ea typeface="ＭＳ Ｐゴシック" pitchFamily="-102" charset="-128"/>
              </a:rPr>
              <a:t>“Participation as a group citizen is challenging because it requires several skills that are emerging during this period…” </a:t>
            </a:r>
            <a:r>
              <a:rPr lang="en-US" sz="1800" dirty="0">
                <a:ea typeface="ＭＳ Ｐゴシック" pitchFamily="-102" charset="-128"/>
              </a:rPr>
              <a:t>(PLF, Vol. 3, pp. 26-27)</a:t>
            </a:r>
            <a:r>
              <a:rPr lang="en-US" dirty="0">
                <a:ea typeface="ＭＳ Ｐゴシック" pitchFamily="-102" charset="-128"/>
              </a:rPr>
              <a:t>.</a:t>
            </a:r>
            <a:endParaRPr lang="en-US" sz="1800" dirty="0"/>
          </a:p>
        </p:txBody>
      </p:sp>
      <p:sp>
        <p:nvSpPr>
          <p:cNvPr id="3" name="Slide Number Placeholder 2"/>
          <p:cNvSpPr>
            <a:spLocks noGrp="1"/>
          </p:cNvSpPr>
          <p:nvPr>
            <p:ph type="sldNum" sz="quarter" idx="10"/>
          </p:nvPr>
        </p:nvSpPr>
        <p:spPr/>
        <p:txBody>
          <a:bodyPr/>
          <a:lstStyle/>
          <a:p>
            <a:fld id="{76976C20-52AA-204E-BA8C-8343D906340F}" type="slidenum">
              <a:rPr lang="en-US" smtClean="0"/>
              <a:pPr/>
              <a:t>23</a:t>
            </a:fld>
            <a:endParaRPr lang="en-US" dirty="0"/>
          </a:p>
        </p:txBody>
      </p:sp>
      <p:sp>
        <p:nvSpPr>
          <p:cNvPr id="6" name="Rectangle 5"/>
          <p:cNvSpPr>
            <a:spLocks noChangeArrowheads="1"/>
          </p:cNvSpPr>
          <p:nvPr/>
        </p:nvSpPr>
        <p:spPr bwMode="auto">
          <a:xfrm>
            <a:off x="0" y="6623050"/>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18967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Brainstorm</a:t>
            </a:r>
          </a:p>
        </p:txBody>
      </p:sp>
      <p:pic>
        <p:nvPicPr>
          <p:cNvPr id="5" name="Content Placeholder 4" title="Colori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1311"/>
          <a:stretch/>
        </p:blipFill>
        <p:spPr>
          <a:xfrm>
            <a:off x="0" y="0"/>
            <a:ext cx="9144000" cy="6878829"/>
          </a:xfrm>
        </p:spPr>
      </p:pic>
      <p:sp>
        <p:nvSpPr>
          <p:cNvPr id="9" name="Content Placeholder 8"/>
          <p:cNvSpPr>
            <a:spLocks noGrp="1"/>
          </p:cNvSpPr>
          <p:nvPr>
            <p:ph sz="half" idx="2"/>
          </p:nvPr>
        </p:nvSpPr>
        <p:spPr>
          <a:xfrm>
            <a:off x="4163421" y="262763"/>
            <a:ext cx="4505566" cy="4357204"/>
          </a:xfrm>
          <a:prstGeom prst="wedgeEllipseCallout">
            <a:avLst>
              <a:gd name="adj1" fmla="val -59501"/>
              <a:gd name="adj2" fmla="val 1476"/>
            </a:avLst>
          </a:prstGeom>
          <a:solidFill>
            <a:srgbClr val="FCD8DC"/>
          </a:solidFill>
          <a:ln>
            <a:solidFill>
              <a:srgbClr val="F8144A"/>
            </a:solid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dirty="0">
                <a:solidFill>
                  <a:schemeClr val="tx1"/>
                </a:solidFill>
                <a:ea typeface="Times New Roman" panose="02020603050405020304" pitchFamily="18" charset="0"/>
              </a:rPr>
              <a:t>Brainstorm for all the potential communities that your students might be—or might have been—a part of.</a:t>
            </a:r>
            <a:endParaRPr lang="en-US" dirty="0">
              <a:solidFill>
                <a:schemeClr val="tx1"/>
              </a:solidFill>
            </a:endParaRPr>
          </a:p>
        </p:txBody>
      </p:sp>
      <p:sp>
        <p:nvSpPr>
          <p:cNvPr id="3" name="Slide Number Placeholder 2"/>
          <p:cNvSpPr>
            <a:spLocks noGrp="1"/>
          </p:cNvSpPr>
          <p:nvPr>
            <p:ph type="sldNum" sz="quarter" idx="10"/>
          </p:nvPr>
        </p:nvSpPr>
        <p:spPr/>
        <p:txBody>
          <a:bodyPr/>
          <a:lstStyle/>
          <a:p>
            <a:fld id="{76976C20-52AA-204E-BA8C-8343D906340F}" type="slidenum">
              <a:rPr lang="en-US" smtClean="0"/>
              <a:pPr/>
              <a:t>24</a:t>
            </a:fld>
            <a:endParaRPr lang="en-US" dirty="0"/>
          </a:p>
        </p:txBody>
      </p:sp>
      <p:sp>
        <p:nvSpPr>
          <p:cNvPr id="6" name="Rectangle 5"/>
          <p:cNvSpPr>
            <a:spLocks noChangeArrowheads="1"/>
          </p:cNvSpPr>
          <p:nvPr/>
        </p:nvSpPr>
        <p:spPr bwMode="auto">
          <a:xfrm>
            <a:off x="0" y="6623050"/>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4588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a:xfrm>
            <a:off x="47997" y="471333"/>
            <a:ext cx="9031705" cy="5546008"/>
          </a:xfrm>
          <a:prstGeom prst="rightArrow">
            <a:avLst/>
          </a:prstGeom>
          <a:solidFill>
            <a:srgbClr val="F3193D">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
          </p:nvPr>
        </p:nvSpPr>
        <p:spPr>
          <a:xfrm>
            <a:off x="360948" y="833215"/>
            <a:ext cx="4038600" cy="4944032"/>
          </a:xfrm>
          <a:solidFill>
            <a:srgbClr val="F03E53"/>
          </a:solidFill>
        </p:spPr>
        <p:txBody>
          <a:bodyPr/>
          <a:lstStyle/>
          <a:p>
            <a:pPr marL="176213" marR="0" lvl="0" indent="0" defTabSz="914400" eaLnBrk="1" fontAlgn="auto" latinLnBrk="0" hangingPunct="1">
              <a:lnSpc>
                <a:spcPct val="100000"/>
              </a:lnSpc>
              <a:spcBef>
                <a:spcPts val="0"/>
              </a:spcBef>
              <a:spcAft>
                <a:spcPts val="0"/>
              </a:spcAft>
              <a:buClrTx/>
              <a:buSzTx/>
              <a:buFontTx/>
              <a:buNone/>
              <a:tabLst/>
              <a:defRPr/>
            </a:pPr>
            <a:r>
              <a:rPr lang="en-US" sz="2400" b="1" u="sng" kern="0" dirty="0">
                <a:solidFill>
                  <a:schemeClr val="bg1"/>
                </a:solidFill>
                <a:effectLst>
                  <a:outerShdw blurRad="38100" dist="38100" dir="2700000" algn="tl">
                    <a:srgbClr val="000000">
                      <a:alpha val="43137"/>
                    </a:srgbClr>
                  </a:outerShdw>
                </a:effectLst>
              </a:rPr>
              <a:t>48 months    </a:t>
            </a:r>
          </a:p>
          <a:p>
            <a:pPr marL="176213" marR="0" lvl="0" indent="0" defTabSz="914400" eaLnBrk="1" fontAlgn="auto" latinLnBrk="0" hangingPunct="1">
              <a:lnSpc>
                <a:spcPct val="100000"/>
              </a:lnSpc>
              <a:spcBef>
                <a:spcPts val="0"/>
              </a:spcBef>
              <a:spcAft>
                <a:spcPts val="0"/>
              </a:spcAft>
              <a:buClrTx/>
              <a:buSzTx/>
              <a:buFontTx/>
              <a:buNone/>
              <a:tabLst/>
              <a:defRPr/>
            </a:pPr>
            <a:r>
              <a:rPr lang="en-US" sz="2400" b="1" kern="0" dirty="0">
                <a:solidFill>
                  <a:schemeClr val="bg1"/>
                </a:solidFill>
                <a:effectLst>
                  <a:outerShdw blurRad="38100" dist="38100" dir="2700000" algn="tl">
                    <a:srgbClr val="000000">
                      <a:alpha val="43137"/>
                    </a:srgbClr>
                  </a:outerShdw>
                </a:effectLst>
              </a:rPr>
              <a:t>Identify as members of a group, participate willingly in group activities, and begin to understand and accept responsibility as group members, although assistance is required in coordinating personal interests with those of others. </a:t>
            </a:r>
          </a:p>
          <a:p>
            <a:pPr marL="0" indent="0">
              <a:buNone/>
            </a:pPr>
            <a:endParaRPr lang="en-US" dirty="0"/>
          </a:p>
        </p:txBody>
      </p:sp>
      <p:sp>
        <p:nvSpPr>
          <p:cNvPr id="4" name="Content Placeholder 3"/>
          <p:cNvSpPr>
            <a:spLocks noGrp="1"/>
          </p:cNvSpPr>
          <p:nvPr>
            <p:ph sz="quarter" idx="2"/>
          </p:nvPr>
        </p:nvSpPr>
        <p:spPr>
          <a:xfrm>
            <a:off x="4571999" y="824928"/>
            <a:ext cx="4038600" cy="4940942"/>
          </a:xfrm>
          <a:solidFill>
            <a:srgbClr val="F2586A"/>
          </a:solidFill>
        </p:spPr>
        <p:txBody>
          <a:bodyPr/>
          <a:lstStyle/>
          <a:p>
            <a:pPr marL="176213" lvl="0" indent="0">
              <a:buNone/>
            </a:pPr>
            <a:r>
              <a:rPr lang="en-US" sz="2400" b="1" u="sng" dirty="0">
                <a:solidFill>
                  <a:schemeClr val="bg1"/>
                </a:solidFill>
                <a:effectLst>
                  <a:outerShdw blurRad="38100" dist="38100" dir="2700000" algn="tl">
                    <a:srgbClr val="000000">
                      <a:alpha val="43137"/>
                    </a:srgbClr>
                  </a:outerShdw>
                </a:effectLst>
              </a:rPr>
              <a:t>60 months</a:t>
            </a:r>
          </a:p>
          <a:p>
            <a:pPr marL="176213" lvl="0" indent="0">
              <a:buNone/>
            </a:pPr>
            <a:r>
              <a:rPr lang="en-US" sz="2400" b="1" dirty="0">
                <a:solidFill>
                  <a:schemeClr val="bg1"/>
                </a:solidFill>
                <a:effectLst>
                  <a:outerShdw blurRad="38100" dist="38100" dir="2700000" algn="tl">
                    <a:srgbClr val="000000">
                      <a:alpha val="43137"/>
                    </a:srgbClr>
                  </a:outerShdw>
                </a:effectLst>
              </a:rPr>
              <a:t>Become involved as responsible participants in group activities, with growing understanding of the importance of considering others’ opinions, group decision making, and respect for majority rules and the views of group members who disagree with the majority. </a:t>
            </a:r>
          </a:p>
          <a:p>
            <a:pPr marL="0" indent="0">
              <a:buNone/>
            </a:pPr>
            <a:endParaRPr lang="en-US" sz="2400" dirty="0"/>
          </a:p>
        </p:txBody>
      </p:sp>
      <p:sp>
        <p:nvSpPr>
          <p:cNvPr id="5" name="Slide Number Placeholder 4"/>
          <p:cNvSpPr>
            <a:spLocks noGrp="1"/>
          </p:cNvSpPr>
          <p:nvPr>
            <p:ph type="sldNum" sz="quarter" idx="10"/>
          </p:nvPr>
        </p:nvSpPr>
        <p:spPr/>
        <p:txBody>
          <a:bodyPr/>
          <a:lstStyle/>
          <a:p>
            <a:fld id="{5FB20F3D-06F2-2640-B8A5-11F69AE100BF}" type="slidenum">
              <a:rPr lang="en-US" smtClean="0"/>
              <a:pPr/>
              <a:t>25</a:t>
            </a:fld>
            <a:endParaRPr lang="en-US" dirty="0"/>
          </a:p>
        </p:txBody>
      </p:sp>
      <p:sp>
        <p:nvSpPr>
          <p:cNvPr id="9" name="Content Placeholder 8"/>
          <p:cNvSpPr>
            <a:spLocks noGrp="1"/>
          </p:cNvSpPr>
          <p:nvPr>
            <p:ph sz="quarter" idx="3"/>
          </p:nvPr>
        </p:nvSpPr>
        <p:spPr>
          <a:xfrm>
            <a:off x="8148" y="6119466"/>
            <a:ext cx="9127701" cy="465880"/>
          </a:xfrm>
          <a:prstGeom prst="rect">
            <a:avLst/>
          </a:prstGeom>
          <a:noFill/>
          <a:effectLst>
            <a:outerShdw blurRad="40000" dist="23000" dir="5400000" rotWithShape="0">
              <a:schemeClr val="bg1">
                <a:alpha val="35000"/>
              </a:schemeClr>
            </a:outerShdw>
          </a:effectLst>
        </p:spPr>
        <p:style>
          <a:lnRef idx="0">
            <a:schemeClr val="dk1"/>
          </a:lnRef>
          <a:fillRef idx="3">
            <a:schemeClr val="dk1"/>
          </a:fillRef>
          <a:effectRef idx="3">
            <a:schemeClr val="dk1"/>
          </a:effectRef>
          <a:fontRef idx="minor">
            <a:schemeClr val="lt1"/>
          </a:fontRef>
        </p:style>
        <p:txBody>
          <a:bodyPr rtlCol="0" anchor="t" anchorCtr="0"/>
          <a:lstStyle/>
          <a:p>
            <a:pPr marL="0" lvl="0" indent="0" algn="ctr">
              <a:buNone/>
            </a:pPr>
            <a:r>
              <a:rPr lang="en-US" sz="2400" dirty="0">
                <a:ln w="0"/>
                <a:solidFill>
                  <a:schemeClr val="tx1"/>
                </a:solidFill>
              </a:rPr>
              <a:t>What do you notice about the progression of these foundations?</a:t>
            </a:r>
          </a:p>
        </p:txBody>
      </p:sp>
      <p:sp>
        <p:nvSpPr>
          <p:cNvPr id="2" name="Title 1"/>
          <p:cNvSpPr>
            <a:spLocks noGrp="1"/>
          </p:cNvSpPr>
          <p:nvPr>
            <p:ph type="title" sz="quarter"/>
          </p:nvPr>
        </p:nvSpPr>
        <p:spPr>
          <a:xfrm>
            <a:off x="-1" y="-1"/>
            <a:ext cx="9144000" cy="824929"/>
          </a:xfrm>
        </p:spPr>
        <p:txBody>
          <a:bodyPr>
            <a:normAutofit/>
          </a:bodyPr>
          <a:lstStyle/>
          <a:p>
            <a:r>
              <a:rPr lang="en-US" dirty="0"/>
              <a:t>Skills for Democratic Participation</a:t>
            </a:r>
          </a:p>
        </p:txBody>
      </p:sp>
    </p:spTree>
    <p:extLst>
      <p:ext uri="{BB962C8B-B14F-4D97-AF65-F5344CB8AC3E}">
        <p14:creationId xmlns:p14="http://schemas.microsoft.com/office/powerpoint/2010/main" val="4038681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787757" y="1195111"/>
            <a:ext cx="4299735" cy="1143000"/>
          </a:xfrm>
        </p:spPr>
        <p:txBody>
          <a:bodyPr/>
          <a:lstStyle/>
          <a:p>
            <a:r>
              <a:rPr lang="en-US" sz="3200" dirty="0">
                <a:ea typeface="ＭＳ Ｐゴシック" pitchFamily="-102" charset="-128"/>
              </a:rPr>
              <a:t>Promote Freedom of Thought and Speech</a:t>
            </a:r>
            <a:endParaRPr lang="en-US" sz="3200" dirty="0"/>
          </a:p>
        </p:txBody>
      </p:sp>
      <p:pic>
        <p:nvPicPr>
          <p:cNvPr id="11" name="Content Placeholder 10" descr="25.jpg" title="Girls holding hands"/>
          <p:cNvPicPr>
            <a:picLocks noGrp="1" noChangeAspect="1"/>
          </p:cNvPicPr>
          <p:nvPr>
            <p:ph sz="half" idx="2"/>
          </p:nvPr>
        </p:nvPicPr>
        <p:blipFill rotWithShape="1">
          <a:blip r:embed="rId3"/>
          <a:srcRect l="33544" t="8368" r="27532" b="43"/>
          <a:stretch/>
        </p:blipFill>
        <p:spPr>
          <a:xfrm>
            <a:off x="4787757" y="0"/>
            <a:ext cx="4356243" cy="6854825"/>
          </a:xfrm>
          <a:prstGeom prst="rect">
            <a:avLst/>
          </a:prstGeom>
          <a:ln>
            <a:solidFill>
              <a:schemeClr val="tx1"/>
            </a:solidFill>
          </a:ln>
        </p:spPr>
      </p:pic>
      <p:sp>
        <p:nvSpPr>
          <p:cNvPr id="13" name="Content Placeholder 12"/>
          <p:cNvSpPr>
            <a:spLocks noGrp="1"/>
          </p:cNvSpPr>
          <p:nvPr>
            <p:ph sz="half" idx="1"/>
          </p:nvPr>
        </p:nvSpPr>
        <p:spPr>
          <a:xfrm>
            <a:off x="272265" y="540752"/>
            <a:ext cx="4458984" cy="3075907"/>
          </a:xfrm>
        </p:spPr>
        <p:txBody>
          <a:bodyPr/>
          <a:lstStyle/>
          <a:p>
            <a:pPr marL="0" indent="0">
              <a:buNone/>
            </a:pPr>
            <a:r>
              <a:rPr lang="en-US" b="1" dirty="0">
                <a:ea typeface="ＭＳ Ｐゴシック" pitchFamily="-102" charset="-128"/>
              </a:rPr>
              <a:t>“Support freedom of thought and speech in individual investigations, as well as in planned group experiences”    </a:t>
            </a:r>
            <a:r>
              <a:rPr lang="en-US" sz="1800" dirty="0"/>
              <a:t>(</a:t>
            </a:r>
            <a:r>
              <a:rPr lang="en-US" sz="1800" dirty="0">
                <a:ea typeface="ＭＳ Ｐゴシック" pitchFamily="-102" charset="-128"/>
              </a:rPr>
              <a:t>PCF, Vol. 3, p. 72)</a:t>
            </a:r>
            <a:r>
              <a:rPr lang="en-US" dirty="0">
                <a:ea typeface="ＭＳ Ｐゴシック" pitchFamily="-102" charset="-128"/>
              </a:rPr>
              <a:t>.</a:t>
            </a:r>
            <a:endParaRPr lang="en-US" dirty="0"/>
          </a:p>
          <a:p>
            <a:pPr marL="0" indent="0">
              <a:buNone/>
            </a:pPr>
            <a:endParaRPr lang="en-US" sz="1800" dirty="0"/>
          </a:p>
        </p:txBody>
      </p:sp>
      <p:sp>
        <p:nvSpPr>
          <p:cNvPr id="2" name="Slide Number Placeholder 1"/>
          <p:cNvSpPr>
            <a:spLocks noGrp="1"/>
          </p:cNvSpPr>
          <p:nvPr>
            <p:ph type="sldNum" sz="quarter" idx="10"/>
          </p:nvPr>
        </p:nvSpPr>
        <p:spPr/>
        <p:txBody>
          <a:bodyPr/>
          <a:lstStyle/>
          <a:p>
            <a:fld id="{1186E6D5-32FB-4541-8993-B35A83E10CC4}" type="slidenum">
              <a:rPr lang="en-US" smtClean="0"/>
              <a:pPr/>
              <a:t>26</a:t>
            </a:fld>
            <a:endParaRPr lang="en-US" dirty="0"/>
          </a:p>
        </p:txBody>
      </p:sp>
      <p:sp>
        <p:nvSpPr>
          <p:cNvPr id="8" name="Rectangle 7"/>
          <p:cNvSpPr>
            <a:spLocks noChangeArrowheads="1"/>
          </p:cNvSpPr>
          <p:nvPr/>
        </p:nvSpPr>
        <p:spPr bwMode="auto">
          <a:xfrm>
            <a:off x="0" y="6659881"/>
            <a:ext cx="4787757"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spTree>
    <p:extLst>
      <p:ext uri="{BB962C8B-B14F-4D97-AF65-F5344CB8AC3E}">
        <p14:creationId xmlns:p14="http://schemas.microsoft.com/office/powerpoint/2010/main" val="24149369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sz="quarter"/>
          </p:nvPr>
        </p:nvSpPr>
        <p:spPr/>
        <p:txBody>
          <a:bodyPr/>
          <a:lstStyle/>
          <a:p>
            <a:r>
              <a:rPr lang="en-US" dirty="0"/>
              <a:t>Group Decision Making</a:t>
            </a:r>
          </a:p>
        </p:txBody>
      </p:sp>
      <p:sp>
        <p:nvSpPr>
          <p:cNvPr id="7" name="Content Placeholder 6"/>
          <p:cNvSpPr>
            <a:spLocks noGrp="1"/>
          </p:cNvSpPr>
          <p:nvPr>
            <p:ph sz="quarter" idx="1"/>
          </p:nvPr>
        </p:nvSpPr>
        <p:spPr>
          <a:xfrm>
            <a:off x="457200" y="1243360"/>
            <a:ext cx="8229601" cy="897674"/>
          </a:xfrm>
        </p:spPr>
        <p:txBody>
          <a:bodyPr/>
          <a:lstStyle/>
          <a:p>
            <a:pPr marL="0" indent="0" algn="ctr">
              <a:buNone/>
            </a:pPr>
            <a:r>
              <a:rPr lang="en-US" sz="2800" b="1" dirty="0">
                <a:latin typeface="Arial" pitchFamily="34" charset="0"/>
                <a:cs typeface="Arial" pitchFamily="34" charset="0"/>
              </a:rPr>
              <a:t>“Make group decisions when appropriate”</a:t>
            </a:r>
          </a:p>
          <a:p>
            <a:pPr marL="0" indent="0" algn="ctr">
              <a:spcBef>
                <a:spcPts val="0"/>
              </a:spcBef>
              <a:buNone/>
            </a:pPr>
            <a:r>
              <a:rPr lang="en-US" sz="1800" b="1" dirty="0">
                <a:latin typeface="Arial" pitchFamily="34" charset="0"/>
                <a:cs typeface="Arial" pitchFamily="34" charset="0"/>
              </a:rPr>
              <a:t> </a:t>
            </a:r>
            <a:r>
              <a:rPr lang="en-US" sz="1800" dirty="0">
                <a:latin typeface="Arial" pitchFamily="34" charset="0"/>
                <a:cs typeface="Arial" pitchFamily="34" charset="0"/>
              </a:rPr>
              <a:t>(PCF, Vol. 3, p. 72).</a:t>
            </a:r>
            <a:endParaRPr lang="en-US" sz="1800" dirty="0"/>
          </a:p>
          <a:p>
            <a:pPr marL="0" indent="0">
              <a:buNone/>
            </a:pPr>
            <a:endParaRPr lang="en-US" dirty="0"/>
          </a:p>
        </p:txBody>
      </p:sp>
      <p:sp>
        <p:nvSpPr>
          <p:cNvPr id="8" name="Content Placeholder 7"/>
          <p:cNvSpPr>
            <a:spLocks noGrp="1"/>
          </p:cNvSpPr>
          <p:nvPr>
            <p:ph sz="quarter" idx="2"/>
          </p:nvPr>
        </p:nvSpPr>
        <p:spPr>
          <a:xfrm>
            <a:off x="669073" y="2294615"/>
            <a:ext cx="7805853" cy="3012088"/>
          </a:xfrm>
          <a:solidFill>
            <a:srgbClr val="FDE9EB"/>
          </a:solidFill>
          <a:ln>
            <a:solidFill>
              <a:schemeClr val="tx1"/>
            </a:solidFill>
          </a:ln>
        </p:spPr>
        <p:txBody>
          <a:bodyPr/>
          <a:lstStyle/>
          <a:p>
            <a:pPr marL="631825" indent="-514350">
              <a:buFont typeface="+mj-lt"/>
              <a:buAutoNum type="arabicPeriod"/>
            </a:pPr>
            <a:r>
              <a:rPr lang="en-US" sz="2800" dirty="0"/>
              <a:t>Begin on page 72 and read the Interaction and Strategy beginning with “group decision making” from the Preschool Curriculum Framework (Volume 3). </a:t>
            </a:r>
          </a:p>
          <a:p>
            <a:pPr marL="631825" indent="-514350">
              <a:buFont typeface="+mj-lt"/>
              <a:buAutoNum type="arabicPeriod"/>
            </a:pPr>
            <a:r>
              <a:rPr lang="en-US" sz="2800" dirty="0"/>
              <a:t>Highlight ideas that are similar to strategies you have used in your classroom.</a:t>
            </a:r>
          </a:p>
        </p:txBody>
      </p:sp>
      <p:sp>
        <p:nvSpPr>
          <p:cNvPr id="5" name="Slide Number Placeholder 4"/>
          <p:cNvSpPr>
            <a:spLocks noGrp="1"/>
          </p:cNvSpPr>
          <p:nvPr>
            <p:ph type="sldNum" sz="quarter" idx="10"/>
          </p:nvPr>
        </p:nvSpPr>
        <p:spPr/>
        <p:txBody>
          <a:bodyPr/>
          <a:lstStyle/>
          <a:p>
            <a:pPr>
              <a:defRPr/>
            </a:pPr>
            <a:fld id="{3BB72ECD-BAC0-40EF-AA93-D5B2681CD9D7}" type="slidenum">
              <a:rPr lang="en-US" altLang="en-US" smtClean="0"/>
              <a:pPr>
                <a:defRPr/>
              </a:pPr>
              <a:t>27</a:t>
            </a:fld>
            <a:endParaRPr lang="en-US" altLang="en-US"/>
          </a:p>
        </p:txBody>
      </p:sp>
    </p:spTree>
    <p:extLst>
      <p:ext uri="{BB962C8B-B14F-4D97-AF65-F5344CB8AC3E}">
        <p14:creationId xmlns:p14="http://schemas.microsoft.com/office/powerpoint/2010/main" val="918347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1157503"/>
          </a:xfrm>
        </p:spPr>
        <p:txBody>
          <a:bodyPr/>
          <a:lstStyle/>
          <a:p>
            <a:r>
              <a:rPr lang="en-US" dirty="0"/>
              <a:t>Democratic Participation Strategies</a:t>
            </a:r>
          </a:p>
        </p:txBody>
      </p:sp>
      <p:sp>
        <p:nvSpPr>
          <p:cNvPr id="4" name="Content Placeholder 3"/>
          <p:cNvSpPr>
            <a:spLocks noGrp="1"/>
          </p:cNvSpPr>
          <p:nvPr>
            <p:ph sz="half" idx="2"/>
          </p:nvPr>
        </p:nvSpPr>
        <p:spPr>
          <a:xfrm>
            <a:off x="321029" y="1157503"/>
            <a:ext cx="7505653" cy="2627688"/>
          </a:xfrm>
          <a:solidFill>
            <a:srgbClr val="FDE9EB"/>
          </a:solidFill>
          <a:ln>
            <a:solidFill>
              <a:schemeClr val="tx1"/>
            </a:solidFill>
          </a:ln>
        </p:spPr>
        <p:txBody>
          <a:bodyPr/>
          <a:lstStyle/>
          <a:p>
            <a:r>
              <a:rPr lang="en-US" dirty="0"/>
              <a:t>Find </a:t>
            </a:r>
            <a:r>
              <a:rPr lang="en-US" dirty="0">
                <a:latin typeface="Arial" pitchFamily="34" charset="0"/>
                <a:cs typeface="Arial" pitchFamily="34" charset="0"/>
              </a:rPr>
              <a:t>Handout 3: Interactions and Strategies to Support Democratic Participation</a:t>
            </a:r>
            <a:r>
              <a:rPr lang="en-US" dirty="0"/>
              <a:t>.</a:t>
            </a:r>
          </a:p>
          <a:p>
            <a:r>
              <a:rPr lang="en-US" dirty="0"/>
              <a:t>Read through the strategies and fill in the second and third columns.</a:t>
            </a:r>
          </a:p>
          <a:p>
            <a:r>
              <a:rPr lang="en-US" dirty="0"/>
              <a:t>Feel free to work in pairs.</a:t>
            </a:r>
          </a:p>
        </p:txBody>
      </p:sp>
      <p:sp>
        <p:nvSpPr>
          <p:cNvPr id="5" name="Slide Number Placeholder 4"/>
          <p:cNvSpPr>
            <a:spLocks noGrp="1"/>
          </p:cNvSpPr>
          <p:nvPr>
            <p:ph type="sldNum" sz="quarter" idx="4294967295"/>
          </p:nvPr>
        </p:nvSpPr>
        <p:spPr>
          <a:xfrm>
            <a:off x="8686800" y="0"/>
            <a:ext cx="457200" cy="365125"/>
          </a:xfrm>
        </p:spPr>
        <p:txBody>
          <a:bodyPr/>
          <a:lstStyle/>
          <a:p>
            <a:fld id="{5FB20F3D-06F2-2640-B8A5-11F69AE100BF}" type="slidenum">
              <a:rPr lang="en-US" smtClean="0"/>
              <a:pPr/>
              <a:t>28</a:t>
            </a:fld>
            <a:endParaRPr lang="en-US"/>
          </a:p>
        </p:txBody>
      </p:sp>
      <p:pic>
        <p:nvPicPr>
          <p:cNvPr id="7" name="Content Placeholder 6"/>
          <p:cNvPicPr>
            <a:picLocks noGrp="1" noChangeAspect="1"/>
          </p:cNvPicPr>
          <p:nvPr>
            <p:ph sz="half" idx="1"/>
          </p:nvPr>
        </p:nvPicPr>
        <p:blipFill>
          <a:blip r:embed="rId3"/>
          <a:stretch>
            <a:fillRect/>
          </a:stretch>
        </p:blipFill>
        <p:spPr>
          <a:xfrm>
            <a:off x="5324501" y="2791326"/>
            <a:ext cx="3638745" cy="2866753"/>
          </a:xfrm>
          <a:prstGeom prst="rect">
            <a:avLst/>
          </a:prstGeom>
          <a:ln>
            <a:solidFill>
              <a:schemeClr val="tx1"/>
            </a:solidFill>
          </a:ln>
        </p:spPr>
      </p:pic>
    </p:spTree>
    <p:extLst>
      <p:ext uri="{BB962C8B-B14F-4D97-AF65-F5344CB8AC3E}">
        <p14:creationId xmlns:p14="http://schemas.microsoft.com/office/powerpoint/2010/main" val="1230751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Democratic Trail Mix</a:t>
            </a:r>
          </a:p>
        </p:txBody>
      </p:sp>
      <p:sp>
        <p:nvSpPr>
          <p:cNvPr id="10" name="Content Placeholder 9"/>
          <p:cNvSpPr>
            <a:spLocks noGrp="1"/>
          </p:cNvSpPr>
          <p:nvPr>
            <p:ph sz="half" idx="2"/>
          </p:nvPr>
        </p:nvSpPr>
        <p:spPr>
          <a:xfrm>
            <a:off x="661737" y="1600200"/>
            <a:ext cx="8025063" cy="4525963"/>
          </a:xfrm>
        </p:spPr>
        <p:txBody>
          <a:bodyPr/>
          <a:lstStyle/>
          <a:p>
            <a:pPr marL="0" indent="0">
              <a:buNone/>
            </a:pPr>
            <a:r>
              <a:rPr lang="en-US" dirty="0">
                <a:latin typeface="Arial" panose="020B0604020202020204" pitchFamily="34" charset="0"/>
                <a:ea typeface="Times New Roman" panose="02020603050405020304" pitchFamily="18" charset="0"/>
                <a:cs typeface="Times New Roman" panose="02020603050405020304" pitchFamily="18" charset="0"/>
              </a:rPr>
              <a:t>Use your seven-seed trail mix components to generate examples of the three different democratic experiences mentioned in the Preschool Curriculum Framework:</a:t>
            </a:r>
          </a:p>
          <a:p>
            <a:r>
              <a:rPr lang="en-US" sz="2800" dirty="0"/>
              <a:t>Child gets own way</a:t>
            </a:r>
          </a:p>
          <a:p>
            <a:r>
              <a:rPr lang="en-US" sz="2800" dirty="0"/>
              <a:t>Decisions by graph (individual and group)</a:t>
            </a:r>
          </a:p>
          <a:p>
            <a:r>
              <a:rPr lang="en-US" sz="2800" dirty="0"/>
              <a:t>Group decision based on majority rule</a:t>
            </a:r>
          </a:p>
          <a:p>
            <a:endParaRPr lang="en-US" dirty="0"/>
          </a:p>
        </p:txBody>
      </p:sp>
      <p:sp>
        <p:nvSpPr>
          <p:cNvPr id="5" name="Slide Number Placeholder 4"/>
          <p:cNvSpPr>
            <a:spLocks noGrp="1"/>
          </p:cNvSpPr>
          <p:nvPr>
            <p:ph type="sldNum" sz="quarter" idx="10"/>
          </p:nvPr>
        </p:nvSpPr>
        <p:spPr/>
        <p:txBody>
          <a:bodyPr/>
          <a:lstStyle/>
          <a:p>
            <a:fld id="{76976C20-52AA-204E-BA8C-8343D906340F}" type="slidenum">
              <a:rPr lang="en-US" smtClean="0"/>
              <a:pPr/>
              <a:t>29</a:t>
            </a:fld>
            <a:endParaRPr lang="en-US" dirty="0"/>
          </a:p>
        </p:txBody>
      </p:sp>
    </p:spTree>
    <p:extLst>
      <p:ext uri="{BB962C8B-B14F-4D97-AF65-F5344CB8AC3E}">
        <p14:creationId xmlns:p14="http://schemas.microsoft.com/office/powerpoint/2010/main" val="3940316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92276"/>
          </a:xfrm>
        </p:spPr>
        <p:txBody>
          <a:bodyPr/>
          <a:lstStyle/>
          <a:p>
            <a:r>
              <a:rPr lang="en-US" dirty="0"/>
              <a:t>Cups Challenge</a:t>
            </a:r>
          </a:p>
        </p:txBody>
      </p:sp>
      <p:sp>
        <p:nvSpPr>
          <p:cNvPr id="3" name="Content Placeholder 2"/>
          <p:cNvSpPr>
            <a:spLocks noGrp="1"/>
          </p:cNvSpPr>
          <p:nvPr>
            <p:ph idx="1"/>
          </p:nvPr>
        </p:nvSpPr>
        <p:spPr>
          <a:xfrm>
            <a:off x="586740" y="1539876"/>
            <a:ext cx="7970520" cy="3395662"/>
          </a:xfrm>
          <a:solidFill>
            <a:srgbClr val="F03E53"/>
          </a:solidFill>
          <a:ln>
            <a:solidFill>
              <a:schemeClr val="tx1"/>
            </a:solidFill>
          </a:ln>
        </p:spPr>
        <p:txBody>
          <a:bodyPr/>
          <a:lstStyle/>
          <a:p>
            <a:r>
              <a:rPr lang="en-US" b="1" dirty="0">
                <a:solidFill>
                  <a:schemeClr val="bg1"/>
                </a:solidFill>
                <a:effectLst>
                  <a:outerShdw blurRad="38100" dist="38100" dir="2700000" algn="tl">
                    <a:srgbClr val="000000">
                      <a:alpha val="43137"/>
                    </a:srgbClr>
                  </a:outerShdw>
                </a:effectLst>
              </a:rPr>
              <a:t>Create a structure to represent the Becoming a Preschool [or TK] Community Member strand.</a:t>
            </a:r>
          </a:p>
          <a:p>
            <a:r>
              <a:rPr lang="en-US" b="1" dirty="0">
                <a:solidFill>
                  <a:schemeClr val="bg1"/>
                </a:solidFill>
                <a:effectLst>
                  <a:outerShdw blurRad="38100" dist="38100" dir="2700000" algn="tl">
                    <a:srgbClr val="000000">
                      <a:alpha val="43137"/>
                    </a:srgbClr>
                  </a:outerShdw>
                </a:effectLst>
              </a:rPr>
              <a:t>Work with your group to complete the challenge without touching the cups.</a:t>
            </a:r>
          </a:p>
          <a:p>
            <a:r>
              <a:rPr lang="en-US" b="1" dirty="0">
                <a:solidFill>
                  <a:schemeClr val="bg1"/>
                </a:solidFill>
                <a:effectLst>
                  <a:outerShdw blurRad="38100" dist="38100" dir="2700000" algn="tl">
                    <a:srgbClr val="000000">
                      <a:alpha val="43137"/>
                    </a:srgbClr>
                  </a:outerShdw>
                </a:effectLst>
              </a:rPr>
              <a:t>Ready, set, go!</a:t>
            </a:r>
          </a:p>
        </p:txBody>
      </p:sp>
      <p:sp>
        <p:nvSpPr>
          <p:cNvPr id="4" name="Slide Number Placeholder 3"/>
          <p:cNvSpPr>
            <a:spLocks noGrp="1"/>
          </p:cNvSpPr>
          <p:nvPr>
            <p:ph type="sldNum" sz="quarter" idx="10"/>
          </p:nvPr>
        </p:nvSpPr>
        <p:spPr/>
        <p:txBody>
          <a:bodyPr/>
          <a:lstStyle/>
          <a:p>
            <a:fld id="{55BFBCDA-CA0C-3449-9174-5FEC7AC9BDCD}" type="slidenum">
              <a:rPr lang="en-US" smtClean="0"/>
              <a:pPr/>
              <a:t>3</a:t>
            </a:fld>
            <a:endParaRPr lang="en-US" dirty="0"/>
          </a:p>
        </p:txBody>
      </p:sp>
    </p:spTree>
    <p:extLst>
      <p:ext uri="{BB962C8B-B14F-4D97-AF65-F5344CB8AC3E}">
        <p14:creationId xmlns:p14="http://schemas.microsoft.com/office/powerpoint/2010/main" val="3443603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Table group experi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1952"/>
            <a:ext cx="9135840" cy="5795487"/>
          </a:xfrm>
          <a:prstGeom prst="rect">
            <a:avLst/>
          </a:prstGeom>
          <a:ln>
            <a:solidFill>
              <a:schemeClr val="tx1"/>
            </a:solidFill>
          </a:ln>
        </p:spPr>
      </p:pic>
      <p:sp>
        <p:nvSpPr>
          <p:cNvPr id="88065" name="Rectangle 2"/>
          <p:cNvSpPr>
            <a:spLocks noGrp="1" noChangeArrowheads="1"/>
          </p:cNvSpPr>
          <p:nvPr>
            <p:ph type="title" sz="quarter"/>
          </p:nvPr>
        </p:nvSpPr>
        <p:spPr>
          <a:xfrm>
            <a:off x="-13694" y="8391"/>
            <a:ext cx="9149534" cy="1093561"/>
          </a:xfrm>
          <a:noFill/>
        </p:spPr>
        <p:txBody>
          <a:bodyPr/>
          <a:lstStyle/>
          <a:p>
            <a:pPr eaLnBrk="1" hangingPunct="1"/>
            <a:br>
              <a:rPr lang="en-US" dirty="0">
                <a:latin typeface="Arial" charset="0"/>
                <a:ea typeface="MS PGothic" charset="0"/>
                <a:cs typeface="MS PGothic" charset="0"/>
              </a:rPr>
            </a:br>
            <a:r>
              <a:rPr lang="en-US" dirty="0">
                <a:latin typeface="Arial" charset="0"/>
                <a:ea typeface="MS PGothic" charset="0"/>
                <a:cs typeface="MS PGothic" charset="0"/>
              </a:rPr>
              <a:t>Universal Design for Learning</a:t>
            </a:r>
            <a:br>
              <a:rPr lang="en-US" dirty="0">
                <a:latin typeface="Arial" charset="0"/>
                <a:ea typeface="MS PGothic" charset="0"/>
                <a:cs typeface="MS PGothic" charset="0"/>
              </a:rPr>
            </a:br>
            <a:endParaRPr lang="en-US" dirty="0">
              <a:latin typeface="Arial" charset="0"/>
              <a:ea typeface="MS PGothic" charset="0"/>
              <a:cs typeface="MS PGothic" charset="0"/>
            </a:endParaRPr>
          </a:p>
        </p:txBody>
      </p:sp>
      <p:sp>
        <p:nvSpPr>
          <p:cNvPr id="88067" name="Slide Number Placeholder 1"/>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149E218-8324-1345-B1A1-1883D4FF1A1C}" type="slidenum">
              <a:rPr lang="en-US" sz="1200"/>
              <a:pPr/>
              <a:t>30</a:t>
            </a:fld>
            <a:endParaRPr lang="en-US" sz="1200"/>
          </a:p>
        </p:txBody>
      </p:sp>
      <p:sp>
        <p:nvSpPr>
          <p:cNvPr id="88066" name="Rectangle 4"/>
          <p:cNvSpPr>
            <a:spLocks noGrp="1" noChangeArrowheads="1"/>
          </p:cNvSpPr>
          <p:nvPr>
            <p:ph sz="quarter" idx="1"/>
          </p:nvPr>
        </p:nvSpPr>
        <p:spPr>
          <a:xfrm>
            <a:off x="0" y="4711451"/>
            <a:ext cx="3810000" cy="2185988"/>
          </a:xfrm>
          <a:solidFill>
            <a:srgbClr val="FAA2A7"/>
          </a:solidFill>
          <a:ln>
            <a:solidFill>
              <a:schemeClr val="dk1"/>
            </a:solidFill>
          </a:ln>
        </p:spPr>
        <p:txBody>
          <a:bodyPr/>
          <a:lstStyle/>
          <a:p>
            <a:pPr marL="111125" indent="0">
              <a:buNone/>
            </a:pPr>
            <a:r>
              <a:rPr lang="en-US" dirty="0">
                <a:latin typeface="Arial" charset="0"/>
                <a:ea typeface="MS PGothic" charset="0"/>
                <a:cs typeface="MS PGothic" charset="0"/>
              </a:rPr>
              <a:t>Multiple means of:</a:t>
            </a:r>
          </a:p>
          <a:p>
            <a:pPr marL="568325" indent="-457200">
              <a:spcBef>
                <a:spcPts val="400"/>
              </a:spcBef>
            </a:pPr>
            <a:r>
              <a:rPr lang="en-US" dirty="0">
                <a:latin typeface="Arial" charset="0"/>
                <a:ea typeface="MS PGothic" charset="0"/>
                <a:cs typeface="MS PGothic" charset="0"/>
              </a:rPr>
              <a:t>Expression</a:t>
            </a:r>
          </a:p>
          <a:p>
            <a:pPr marL="568325" indent="-457200">
              <a:spcBef>
                <a:spcPts val="400"/>
              </a:spcBef>
            </a:pPr>
            <a:r>
              <a:rPr lang="en-US" dirty="0">
                <a:latin typeface="Arial" charset="0"/>
                <a:ea typeface="MS PGothic" charset="0"/>
                <a:cs typeface="MS PGothic" charset="0"/>
              </a:rPr>
              <a:t>Engagement</a:t>
            </a:r>
          </a:p>
          <a:p>
            <a:pPr marL="568325" indent="-457200">
              <a:spcBef>
                <a:spcPts val="400"/>
              </a:spcBef>
            </a:pPr>
            <a:r>
              <a:rPr lang="en-US" dirty="0">
                <a:latin typeface="Arial" charset="0"/>
                <a:ea typeface="MS PGothic" charset="0"/>
                <a:cs typeface="MS PGothic" charset="0"/>
              </a:rPr>
              <a:t>Representation</a:t>
            </a:r>
          </a:p>
          <a:p>
            <a:endParaRPr lang="en-US" dirty="0">
              <a:latin typeface="Arial" charset="0"/>
              <a:ea typeface="MS PGothic" charset="0"/>
              <a:cs typeface="MS PGothic" charset="0"/>
            </a:endParaRPr>
          </a:p>
        </p:txBody>
      </p:sp>
      <p:sp>
        <p:nvSpPr>
          <p:cNvPr id="8" name="Rectangle 7"/>
          <p:cNvSpPr>
            <a:spLocks noChangeArrowheads="1"/>
          </p:cNvSpPr>
          <p:nvPr/>
        </p:nvSpPr>
        <p:spPr bwMode="auto">
          <a:xfrm>
            <a:off x="3810000" y="6623050"/>
            <a:ext cx="5333999"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4513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3785" y="5635008"/>
            <a:ext cx="5133703" cy="806562"/>
          </a:xfrm>
        </p:spPr>
        <p:txBody>
          <a:bodyPr/>
          <a:lstStyle/>
          <a:p>
            <a:r>
              <a:rPr lang="en-US" sz="4000" dirty="0"/>
              <a:t>Value Inclusivity</a:t>
            </a:r>
          </a:p>
        </p:txBody>
      </p:sp>
      <p:pic>
        <p:nvPicPr>
          <p:cNvPr id="7" name="Content Placeholder 6" title="Table group play"/>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3879" b="31722"/>
          <a:stretch/>
        </p:blipFill>
        <p:spPr>
          <a:xfrm>
            <a:off x="0" y="2211387"/>
            <a:ext cx="9144000" cy="4643437"/>
          </a:xfrm>
          <a:ln>
            <a:solidFill>
              <a:schemeClr val="tx1"/>
            </a:solidFill>
          </a:ln>
        </p:spPr>
      </p:pic>
      <p:sp>
        <p:nvSpPr>
          <p:cNvPr id="4" name="Content Placeholder 3"/>
          <p:cNvSpPr>
            <a:spLocks noGrp="1"/>
          </p:cNvSpPr>
          <p:nvPr>
            <p:ph sz="half" idx="2"/>
          </p:nvPr>
        </p:nvSpPr>
        <p:spPr>
          <a:xfrm>
            <a:off x="0" y="100521"/>
            <a:ext cx="9144000" cy="2211387"/>
          </a:xfrm>
          <a:noFill/>
        </p:spPr>
        <p:txBody>
          <a:bodyPr/>
          <a:lstStyle/>
          <a:p>
            <a:pPr marL="228600" indent="0">
              <a:buNone/>
            </a:pPr>
            <a:r>
              <a:rPr lang="en-US" sz="3200" dirty="0"/>
              <a:t>“Create an inclusive environment that values and encourages the participation of children from all cultural and linguistic backgrounds as well as children with special needs” </a:t>
            </a:r>
            <a:r>
              <a:rPr lang="en-US" sz="1800" dirty="0"/>
              <a:t>(PCF, Vol. 3, p. 73)</a:t>
            </a:r>
            <a:r>
              <a:rPr lang="en-US" dirty="0"/>
              <a:t>.</a:t>
            </a:r>
            <a:endParaRPr lang="en-US" sz="1800" dirty="0"/>
          </a:p>
        </p:txBody>
      </p:sp>
      <p:sp>
        <p:nvSpPr>
          <p:cNvPr id="3" name="Slide Number Placeholder 2"/>
          <p:cNvSpPr>
            <a:spLocks noGrp="1"/>
          </p:cNvSpPr>
          <p:nvPr>
            <p:ph type="sldNum" sz="quarter" idx="10"/>
          </p:nvPr>
        </p:nvSpPr>
        <p:spPr/>
        <p:txBody>
          <a:bodyPr/>
          <a:lstStyle/>
          <a:p>
            <a:fld id="{76976C20-52AA-204E-BA8C-8343D906340F}" type="slidenum">
              <a:rPr lang="en-US" smtClean="0"/>
              <a:pPr/>
              <a:t>31</a:t>
            </a:fld>
            <a:endParaRPr lang="en-US" dirty="0"/>
          </a:p>
        </p:txBody>
      </p:sp>
      <p:sp>
        <p:nvSpPr>
          <p:cNvPr id="8" name="Rectangle 7"/>
          <p:cNvSpPr>
            <a:spLocks noChangeArrowheads="1"/>
          </p:cNvSpPr>
          <p:nvPr/>
        </p:nvSpPr>
        <p:spPr bwMode="auto">
          <a:xfrm>
            <a:off x="0" y="6623050"/>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spTree>
    <p:extLst>
      <p:ext uri="{BB962C8B-B14F-4D97-AF65-F5344CB8AC3E}">
        <p14:creationId xmlns:p14="http://schemas.microsoft.com/office/powerpoint/2010/main" val="2182916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543"/>
            <a:ext cx="9144000" cy="1143000"/>
          </a:xfrm>
          <a:noFill/>
        </p:spPr>
        <p:txBody>
          <a:bodyPr/>
          <a:lstStyle/>
          <a:p>
            <a:r>
              <a:rPr lang="en-US" dirty="0"/>
              <a:t>Responsible Conduct</a:t>
            </a:r>
          </a:p>
        </p:txBody>
      </p:sp>
      <p:sp>
        <p:nvSpPr>
          <p:cNvPr id="3" name="Slide Number Placeholder 2"/>
          <p:cNvSpPr>
            <a:spLocks noGrp="1"/>
          </p:cNvSpPr>
          <p:nvPr>
            <p:ph type="sldNum" sz="quarter" idx="10"/>
          </p:nvPr>
        </p:nvSpPr>
        <p:spPr/>
        <p:txBody>
          <a:bodyPr/>
          <a:lstStyle/>
          <a:p>
            <a:fld id="{76976C20-52AA-204E-BA8C-8343D906340F}" type="slidenum">
              <a:rPr lang="en-US" smtClean="0"/>
              <a:pPr/>
              <a:t>32</a:t>
            </a:fld>
            <a:endParaRPr lang="en-US" dirty="0"/>
          </a:p>
        </p:txBody>
      </p:sp>
      <p:pic>
        <p:nvPicPr>
          <p:cNvPr id="5" name="Content Placeholder 4"/>
          <p:cNvPicPr>
            <a:picLocks noGrp="1" noChangeAspect="1"/>
          </p:cNvPicPr>
          <p:nvPr>
            <p:ph idx="1"/>
          </p:nvPr>
        </p:nvPicPr>
        <p:blipFill>
          <a:blip r:embed="rId3"/>
          <a:stretch>
            <a:fillRect/>
          </a:stretch>
        </p:blipFill>
        <p:spPr>
          <a:xfrm>
            <a:off x="1188102" y="1600200"/>
            <a:ext cx="6767795" cy="4525963"/>
          </a:xfrm>
        </p:spPr>
      </p:pic>
    </p:spTree>
    <p:extLst>
      <p:ext uri="{BB962C8B-B14F-4D97-AF65-F5344CB8AC3E}">
        <p14:creationId xmlns:p14="http://schemas.microsoft.com/office/powerpoint/2010/main" val="1904081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83724"/>
          </a:xfrm>
        </p:spPr>
        <p:txBody>
          <a:bodyPr/>
          <a:lstStyle/>
          <a:p>
            <a:r>
              <a:rPr lang="en-US" dirty="0"/>
              <a:t>Responsible Conduct Video</a:t>
            </a:r>
          </a:p>
        </p:txBody>
      </p:sp>
      <p:pic>
        <p:nvPicPr>
          <p:cNvPr id="6" name="Content Placeholder 5" title="Art project"/>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2829" y="1183724"/>
            <a:ext cx="7518342" cy="5016143"/>
          </a:xfrm>
          <a:ln>
            <a:solidFill>
              <a:schemeClr val="tx1"/>
            </a:solidFill>
          </a:ln>
        </p:spPr>
      </p:pic>
      <p:sp>
        <p:nvSpPr>
          <p:cNvPr id="5" name="Slide Number Placeholder 4"/>
          <p:cNvSpPr>
            <a:spLocks noGrp="1"/>
          </p:cNvSpPr>
          <p:nvPr>
            <p:ph type="sldNum" sz="quarter" idx="4294967295"/>
          </p:nvPr>
        </p:nvSpPr>
        <p:spPr>
          <a:xfrm>
            <a:off x="8686800" y="0"/>
            <a:ext cx="457200" cy="365125"/>
          </a:xfrm>
        </p:spPr>
        <p:txBody>
          <a:bodyPr/>
          <a:lstStyle/>
          <a:p>
            <a:pPr>
              <a:defRPr/>
            </a:pPr>
            <a:fld id="{086D1A3F-9C99-4E6E-A310-ADF5483870AE}" type="slidenum">
              <a:rPr lang="en-US" altLang="en-US" smtClean="0"/>
              <a:pPr>
                <a:defRPr/>
              </a:pPr>
              <a:t>33</a:t>
            </a:fld>
            <a:endParaRPr lang="en-US" altLang="en-US"/>
          </a:p>
        </p:txBody>
      </p:sp>
    </p:spTree>
    <p:extLst>
      <p:ext uri="{BB962C8B-B14F-4D97-AF65-F5344CB8AC3E}">
        <p14:creationId xmlns:p14="http://schemas.microsoft.com/office/powerpoint/2010/main" val="3791366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sz="4000" dirty="0">
                <a:latin typeface="Arial" charset="0"/>
                <a:cs typeface="ＭＳ Ｐゴシック" charset="0"/>
              </a:rPr>
              <a:t>Reflection</a:t>
            </a:r>
          </a:p>
        </p:txBody>
      </p:sp>
      <p:sp>
        <p:nvSpPr>
          <p:cNvPr id="50178" name="Content Placeholder 2"/>
          <p:cNvSpPr>
            <a:spLocks noGrp="1"/>
          </p:cNvSpPr>
          <p:nvPr>
            <p:ph idx="1"/>
          </p:nvPr>
        </p:nvSpPr>
        <p:spPr/>
        <p:txBody>
          <a:bodyPr/>
          <a:lstStyle/>
          <a:p>
            <a:r>
              <a:rPr lang="en-US" dirty="0">
                <a:solidFill>
                  <a:prstClr val="black"/>
                </a:solidFill>
                <a:latin typeface="Arial" pitchFamily="34" charset="0"/>
                <a:cs typeface="Arial" pitchFamily="34" charset="0"/>
              </a:rPr>
              <a:t>What are the differences in developmental levels at around 48 months versus at around 60 months?</a:t>
            </a:r>
          </a:p>
          <a:p>
            <a:r>
              <a:rPr lang="en-US" dirty="0">
                <a:solidFill>
                  <a:prstClr val="black"/>
                </a:solidFill>
                <a:latin typeface="Arial" pitchFamily="34" charset="0"/>
                <a:cs typeface="Arial" pitchFamily="34" charset="0"/>
              </a:rPr>
              <a:t>How do you scaffold responsible conduct in your classroom?</a:t>
            </a:r>
          </a:p>
          <a:p>
            <a:endParaRPr lang="en-US" dirty="0">
              <a:solidFill>
                <a:prstClr val="black"/>
              </a:solidFill>
              <a:latin typeface="Arial" pitchFamily="34" charset="0"/>
              <a:cs typeface="Arial" pitchFamily="34" charset="0"/>
            </a:endParaRPr>
          </a:p>
          <a:p>
            <a:endParaRPr lang="en-US" dirty="0">
              <a:solidFill>
                <a:prstClr val="black"/>
              </a:solidFill>
              <a:latin typeface="Arial" pitchFamily="34" charset="0"/>
              <a:cs typeface="Arial" pitchFamily="34" charset="0"/>
            </a:endParaRPr>
          </a:p>
          <a:p>
            <a:endParaRPr lang="en-US" dirty="0">
              <a:latin typeface="Arial" charset="0"/>
              <a:cs typeface="Arial" charset="0"/>
            </a:endParaRP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34</a:t>
            </a:fld>
            <a:endParaRPr lang="en-US" altLang="en-US"/>
          </a:p>
        </p:txBody>
      </p:sp>
    </p:spTree>
    <p:extLst>
      <p:ext uri="{BB962C8B-B14F-4D97-AF65-F5344CB8AC3E}">
        <p14:creationId xmlns:p14="http://schemas.microsoft.com/office/powerpoint/2010/main" val="1455403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a:xfrm>
            <a:off x="47997" y="648129"/>
            <a:ext cx="9031705" cy="5192413"/>
          </a:xfrm>
          <a:prstGeom prst="rightArrow">
            <a:avLst/>
          </a:prstGeom>
          <a:solidFill>
            <a:srgbClr val="F3193D">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
          </p:nvPr>
        </p:nvSpPr>
        <p:spPr>
          <a:xfrm>
            <a:off x="360948" y="960876"/>
            <a:ext cx="4038600" cy="4566921"/>
          </a:xfrm>
          <a:solidFill>
            <a:srgbClr val="F03E53"/>
          </a:solidFill>
        </p:spPr>
        <p:txBody>
          <a:bodyPr/>
          <a:lstStyle/>
          <a:p>
            <a:pPr marL="176213" marR="0" lvl="0" indent="0" defTabSz="914400" eaLnBrk="1" fontAlgn="auto" latinLnBrk="0" hangingPunct="1">
              <a:lnSpc>
                <a:spcPct val="100000"/>
              </a:lnSpc>
              <a:spcBef>
                <a:spcPts val="0"/>
              </a:spcBef>
              <a:spcAft>
                <a:spcPts val="0"/>
              </a:spcAft>
              <a:buClrTx/>
              <a:buSzTx/>
              <a:buFontTx/>
              <a:buNone/>
              <a:tabLst/>
              <a:defRPr/>
            </a:pPr>
            <a:r>
              <a:rPr lang="en-US" sz="2400" b="1" u="sng" kern="0" dirty="0">
                <a:solidFill>
                  <a:schemeClr val="bg1"/>
                </a:solidFill>
                <a:effectLst>
                  <a:outerShdw blurRad="38100" dist="38100" dir="2700000" algn="tl">
                    <a:srgbClr val="000000">
                      <a:alpha val="43137"/>
                    </a:srgbClr>
                  </a:outerShdw>
                </a:effectLst>
              </a:rPr>
              <a:t>48 months    </a:t>
            </a:r>
          </a:p>
          <a:p>
            <a:pPr marL="176213" marR="0" lvl="0" indent="0" defTabSz="914400" eaLnBrk="1" fontAlgn="auto" latinLnBrk="0" hangingPunct="1">
              <a:lnSpc>
                <a:spcPct val="100000"/>
              </a:lnSpc>
              <a:spcBef>
                <a:spcPts val="0"/>
              </a:spcBef>
              <a:spcAft>
                <a:spcPts val="0"/>
              </a:spcAft>
              <a:buClrTx/>
              <a:buSzTx/>
              <a:buFontTx/>
              <a:buNone/>
              <a:tabLst/>
              <a:defRPr/>
            </a:pPr>
            <a:r>
              <a:rPr lang="en-US" sz="2400" b="1" kern="0" dirty="0">
                <a:solidFill>
                  <a:schemeClr val="bg1"/>
                </a:solidFill>
                <a:effectLst>
                  <a:outerShdw blurRad="38100" dist="38100" dir="2700000" algn="tl">
                    <a:srgbClr val="000000">
                      <a:alpha val="43137"/>
                    </a:srgbClr>
                  </a:outerShdw>
                </a:effectLst>
              </a:rPr>
              <a:t>Strive to cooperate with group expectations to maintain adult approval and get along with others. Self-control is inconsistent, however, especially when children are frustrated or upset. </a:t>
            </a:r>
          </a:p>
          <a:p>
            <a:pPr marL="0" indent="0">
              <a:buNone/>
            </a:pPr>
            <a:endParaRPr lang="en-US" dirty="0"/>
          </a:p>
        </p:txBody>
      </p:sp>
      <p:sp>
        <p:nvSpPr>
          <p:cNvPr id="4" name="Content Placeholder 3"/>
          <p:cNvSpPr>
            <a:spLocks noGrp="1"/>
          </p:cNvSpPr>
          <p:nvPr>
            <p:ph sz="quarter" idx="2"/>
          </p:nvPr>
        </p:nvSpPr>
        <p:spPr>
          <a:xfrm>
            <a:off x="4648200" y="960876"/>
            <a:ext cx="4038600" cy="4575208"/>
          </a:xfrm>
          <a:solidFill>
            <a:srgbClr val="F2586A"/>
          </a:solidFill>
        </p:spPr>
        <p:txBody>
          <a:bodyPr/>
          <a:lstStyle/>
          <a:p>
            <a:pPr marL="176213" lvl="0" indent="0">
              <a:buNone/>
            </a:pPr>
            <a:r>
              <a:rPr lang="en-US" sz="2400" b="1" u="sng" dirty="0">
                <a:solidFill>
                  <a:schemeClr val="bg1"/>
                </a:solidFill>
                <a:effectLst>
                  <a:outerShdw blurRad="38100" dist="38100" dir="2700000" algn="tl">
                    <a:srgbClr val="000000">
                      <a:alpha val="43137"/>
                    </a:srgbClr>
                  </a:outerShdw>
                </a:effectLst>
              </a:rPr>
              <a:t>60 months</a:t>
            </a:r>
          </a:p>
          <a:p>
            <a:pPr marL="176213" lvl="0" indent="0">
              <a:buNone/>
            </a:pPr>
            <a:r>
              <a:rPr lang="en-US" sz="2400" b="1" dirty="0">
                <a:solidFill>
                  <a:schemeClr val="bg1"/>
                </a:solidFill>
                <a:effectLst>
                  <a:outerShdw blurRad="38100" dist="38100" dir="2700000" algn="tl">
                    <a:srgbClr val="000000">
                      <a:alpha val="43137"/>
                    </a:srgbClr>
                  </a:outerShdw>
                </a:effectLst>
              </a:rPr>
              <a:t>Exhibit responsible conduct more reliably as children develop self-esteem (and adult approval) from being responsible group members. May also manage others’ behavior to ensure that others also fit in with group expectations. </a:t>
            </a:r>
          </a:p>
          <a:p>
            <a:pPr marL="0" indent="0">
              <a:buNone/>
            </a:pPr>
            <a:endParaRPr lang="en-US" sz="2400" dirty="0"/>
          </a:p>
        </p:txBody>
      </p:sp>
      <p:sp>
        <p:nvSpPr>
          <p:cNvPr id="5" name="Slide Number Placeholder 4"/>
          <p:cNvSpPr>
            <a:spLocks noGrp="1"/>
          </p:cNvSpPr>
          <p:nvPr>
            <p:ph type="sldNum" sz="quarter" idx="10"/>
          </p:nvPr>
        </p:nvSpPr>
        <p:spPr/>
        <p:txBody>
          <a:bodyPr/>
          <a:lstStyle/>
          <a:p>
            <a:fld id="{5FB20F3D-06F2-2640-B8A5-11F69AE100BF}" type="slidenum">
              <a:rPr lang="en-US" smtClean="0"/>
              <a:pPr/>
              <a:t>35</a:t>
            </a:fld>
            <a:endParaRPr lang="en-US" dirty="0"/>
          </a:p>
        </p:txBody>
      </p:sp>
      <p:sp>
        <p:nvSpPr>
          <p:cNvPr id="9" name="Content Placeholder 8"/>
          <p:cNvSpPr>
            <a:spLocks noGrp="1"/>
          </p:cNvSpPr>
          <p:nvPr>
            <p:ph sz="quarter" idx="3"/>
          </p:nvPr>
        </p:nvSpPr>
        <p:spPr>
          <a:xfrm>
            <a:off x="-16300" y="5821167"/>
            <a:ext cx="9160300" cy="909697"/>
          </a:xfrm>
          <a:prstGeom prst="rect">
            <a:avLst/>
          </a:prstGeom>
          <a:noFill/>
          <a:effectLst>
            <a:outerShdw blurRad="40000" dist="23000" dir="5400000" rotWithShape="0">
              <a:schemeClr val="bg1">
                <a:alpha val="35000"/>
              </a:schemeClr>
            </a:outerShdw>
          </a:effectLst>
        </p:spPr>
        <p:style>
          <a:lnRef idx="0">
            <a:schemeClr val="dk1"/>
          </a:lnRef>
          <a:fillRef idx="3">
            <a:schemeClr val="dk1"/>
          </a:fillRef>
          <a:effectRef idx="3">
            <a:schemeClr val="dk1"/>
          </a:effectRef>
          <a:fontRef idx="minor">
            <a:schemeClr val="lt1"/>
          </a:fontRef>
        </p:style>
        <p:txBody>
          <a:bodyPr rtlCol="0" anchor="t" anchorCtr="0"/>
          <a:lstStyle/>
          <a:p>
            <a:pPr marL="0" lvl="0" indent="0" algn="ctr">
              <a:buNone/>
            </a:pPr>
            <a:r>
              <a:rPr lang="en-US" sz="2400" dirty="0">
                <a:ln w="0"/>
                <a:solidFill>
                  <a:schemeClr val="tx1"/>
                </a:solidFill>
              </a:rPr>
              <a:t>Thinking only about this foundation, what might you focus on to support development between 48 and 60 months? </a:t>
            </a:r>
          </a:p>
        </p:txBody>
      </p:sp>
      <p:sp>
        <p:nvSpPr>
          <p:cNvPr id="2" name="Title 1"/>
          <p:cNvSpPr>
            <a:spLocks noGrp="1"/>
          </p:cNvSpPr>
          <p:nvPr>
            <p:ph type="title" sz="quarter"/>
          </p:nvPr>
        </p:nvSpPr>
        <p:spPr>
          <a:xfrm>
            <a:off x="-1" y="-1"/>
            <a:ext cx="9144000" cy="824929"/>
          </a:xfrm>
        </p:spPr>
        <p:txBody>
          <a:bodyPr>
            <a:normAutofit/>
          </a:bodyPr>
          <a:lstStyle/>
          <a:p>
            <a:r>
              <a:rPr lang="en-US" dirty="0"/>
              <a:t>Responsible Conduct</a:t>
            </a:r>
          </a:p>
        </p:txBody>
      </p:sp>
      <p:sp>
        <p:nvSpPr>
          <p:cNvPr id="8" name="Rectangle 7"/>
          <p:cNvSpPr>
            <a:spLocks noChangeArrowheads="1"/>
          </p:cNvSpPr>
          <p:nvPr/>
        </p:nvSpPr>
        <p:spPr bwMode="auto">
          <a:xfrm>
            <a:off x="0" y="6623050"/>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spTree>
    <p:extLst>
      <p:ext uri="{BB962C8B-B14F-4D97-AF65-F5344CB8AC3E}">
        <p14:creationId xmlns:p14="http://schemas.microsoft.com/office/powerpoint/2010/main" val="430728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099"/>
            <a:ext cx="9144000" cy="768573"/>
          </a:xfrm>
          <a:solidFill>
            <a:schemeClr val="tx1">
              <a:alpha val="2000"/>
            </a:schemeClr>
          </a:solidFill>
        </p:spPr>
        <p:txBody>
          <a:bodyPr/>
          <a:lstStyle/>
          <a:p>
            <a:pPr marL="238125"/>
            <a:r>
              <a:rPr lang="en-US" sz="4400" dirty="0">
                <a:solidFill>
                  <a:schemeClr val="bg1"/>
                </a:solidFill>
                <a:effectLst>
                  <a:outerShdw blurRad="38100" dist="38100" dir="2700000" algn="tl">
                    <a:srgbClr val="000000">
                      <a:alpha val="43137"/>
                    </a:srgbClr>
                  </a:outerShdw>
                </a:effectLst>
              </a:rPr>
              <a:t>Motivation</a:t>
            </a:r>
          </a:p>
        </p:txBody>
      </p:sp>
      <p:pic>
        <p:nvPicPr>
          <p:cNvPr id="11" name="Content Placeholder 10" title="Colori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7919" t="26560" b="18670"/>
          <a:stretch/>
        </p:blipFill>
        <p:spPr>
          <a:xfrm>
            <a:off x="0" y="0"/>
            <a:ext cx="9144000" cy="6854825"/>
          </a:xfrm>
          <a:solidFill>
            <a:schemeClr val="tx1">
              <a:alpha val="0"/>
            </a:schemeClr>
          </a:solidFill>
          <a:ln>
            <a:solidFill>
              <a:schemeClr val="tx1"/>
            </a:solidFill>
          </a:ln>
        </p:spPr>
      </p:pic>
      <p:sp>
        <p:nvSpPr>
          <p:cNvPr id="9" name="Content Placeholder 8"/>
          <p:cNvSpPr>
            <a:spLocks noGrp="1"/>
          </p:cNvSpPr>
          <p:nvPr>
            <p:ph sz="half" idx="2"/>
          </p:nvPr>
        </p:nvSpPr>
        <p:spPr>
          <a:xfrm>
            <a:off x="5422392" y="1159109"/>
            <a:ext cx="3493008" cy="2268303"/>
          </a:xfrm>
          <a:prstGeom prst="wedgeEllipseCallout">
            <a:avLst>
              <a:gd name="adj1" fmla="val -66855"/>
              <a:gd name="adj2" fmla="val 27645"/>
            </a:avLst>
          </a:prstGeom>
          <a:solidFill>
            <a:srgbClr val="FDE9EB"/>
          </a:solidFill>
          <a:ln>
            <a:solidFill>
              <a:srgbClr val="F8144A"/>
            </a:solidFill>
          </a:ln>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dirty="0">
                <a:solidFill>
                  <a:schemeClr val="tx1"/>
                </a:solidFill>
              </a:rPr>
              <a:t>What motivates children to act responsibly?</a:t>
            </a:r>
          </a:p>
        </p:txBody>
      </p:sp>
      <p:sp>
        <p:nvSpPr>
          <p:cNvPr id="3" name="Slide Number Placeholder 2"/>
          <p:cNvSpPr>
            <a:spLocks noGrp="1"/>
          </p:cNvSpPr>
          <p:nvPr>
            <p:ph type="sldNum" sz="quarter" idx="10"/>
          </p:nvPr>
        </p:nvSpPr>
        <p:spPr/>
        <p:txBody>
          <a:bodyPr/>
          <a:lstStyle/>
          <a:p>
            <a:fld id="{76976C20-52AA-204E-BA8C-8343D906340F}" type="slidenum">
              <a:rPr lang="en-US" smtClean="0"/>
              <a:pPr/>
              <a:t>36</a:t>
            </a:fld>
            <a:endParaRPr lang="en-US" dirty="0"/>
          </a:p>
        </p:txBody>
      </p:sp>
      <p:sp>
        <p:nvSpPr>
          <p:cNvPr id="7" name="Rectangle 6"/>
          <p:cNvSpPr>
            <a:spLocks noChangeArrowheads="1"/>
          </p:cNvSpPr>
          <p:nvPr/>
        </p:nvSpPr>
        <p:spPr bwMode="auto">
          <a:xfrm>
            <a:off x="0" y="6623050"/>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7087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9807"/>
          </a:xfrm>
        </p:spPr>
        <p:txBody>
          <a:bodyPr>
            <a:normAutofit fontScale="90000"/>
          </a:bodyPr>
          <a:lstStyle/>
          <a:p>
            <a:br>
              <a:rPr lang="en-US" dirty="0">
                <a:ea typeface="ＭＳ Ｐゴシック" pitchFamily="-102" charset="-128"/>
              </a:rPr>
            </a:br>
            <a:r>
              <a:rPr lang="en-US" dirty="0">
                <a:ea typeface="ＭＳ Ｐゴシック" pitchFamily="-102" charset="-128"/>
              </a:rPr>
              <a:t>Roll and Review</a:t>
            </a:r>
            <a:br>
              <a:rPr lang="en-US" dirty="0">
                <a:ea typeface="ＭＳ Ｐゴシック" pitchFamily="-102" charset="-128"/>
              </a:rPr>
            </a:br>
            <a:endParaRPr lang="en-US" dirty="0"/>
          </a:p>
        </p:txBody>
      </p:sp>
      <p:sp>
        <p:nvSpPr>
          <p:cNvPr id="8" name="Content Placeholder 7"/>
          <p:cNvSpPr>
            <a:spLocks noGrp="1"/>
          </p:cNvSpPr>
          <p:nvPr>
            <p:ph idx="1"/>
          </p:nvPr>
        </p:nvSpPr>
        <p:spPr>
          <a:xfrm>
            <a:off x="310896" y="585218"/>
            <a:ext cx="8833104" cy="6272782"/>
          </a:xfrm>
        </p:spPr>
        <p:txBody>
          <a:bodyPr/>
          <a:lstStyle/>
          <a:p>
            <a:pPr marL="971550" lvl="1" indent="-514350">
              <a:buAutoNum type="arabicPeriod"/>
            </a:pPr>
            <a:r>
              <a:rPr lang="en-US" dirty="0">
                <a:ea typeface="ＭＳ Ｐゴシック" pitchFamily="-102" charset="-128"/>
              </a:rPr>
              <a:t>What has traditionally been emphasized as the reason young children are motivated to act responsibly? </a:t>
            </a:r>
          </a:p>
          <a:p>
            <a:pPr marL="971550" lvl="1" indent="-514350">
              <a:buAutoNum type="arabicPeriod"/>
            </a:pPr>
            <a:r>
              <a:rPr lang="en-US" dirty="0">
                <a:ea typeface="ＭＳ Ｐゴシック" pitchFamily="-102" charset="-128"/>
              </a:rPr>
              <a:t>What are the four research-based reasons why young children are motivated to act responsibly?</a:t>
            </a:r>
          </a:p>
          <a:p>
            <a:pPr marL="971550" lvl="1" indent="-514350">
              <a:buAutoNum type="arabicPeriod"/>
            </a:pPr>
            <a:r>
              <a:rPr lang="en-US" dirty="0">
                <a:ea typeface="ＭＳ Ｐゴシック" pitchFamily="-102" charset="-128"/>
              </a:rPr>
              <a:t>What is the main barrier to responsible conduct in young children?</a:t>
            </a:r>
          </a:p>
          <a:p>
            <a:pPr marL="971550" lvl="1" indent="-514350">
              <a:buAutoNum type="arabicPeriod"/>
            </a:pPr>
            <a:r>
              <a:rPr lang="en-US" dirty="0">
                <a:ea typeface="ＭＳ Ｐゴシック" pitchFamily="-102" charset="-128"/>
              </a:rPr>
              <a:t>Generally, how can teachers help with this barrier?</a:t>
            </a:r>
          </a:p>
          <a:p>
            <a:pPr marL="971550" lvl="1" indent="-514350">
              <a:buAutoNum type="arabicPeriod"/>
            </a:pPr>
            <a:r>
              <a:rPr lang="en-US" dirty="0">
                <a:ea typeface="ＭＳ Ｐゴシック" pitchFamily="-102" charset="-128"/>
              </a:rPr>
              <a:t>Which children should teachers be especially sensitive to when supporting responsible conduct?</a:t>
            </a:r>
          </a:p>
          <a:p>
            <a:pPr marL="971550" lvl="1" indent="-514350">
              <a:buAutoNum type="arabicPeriod"/>
            </a:pPr>
            <a:r>
              <a:rPr lang="en-US" dirty="0">
                <a:ea typeface="ＭＳ Ｐゴシック" pitchFamily="-102" charset="-128"/>
              </a:rPr>
              <a:t>BONUS: Choose any question to answer.</a:t>
            </a:r>
          </a:p>
        </p:txBody>
      </p:sp>
      <p:sp>
        <p:nvSpPr>
          <p:cNvPr id="3" name="Slide Number Placeholder 2"/>
          <p:cNvSpPr>
            <a:spLocks noGrp="1"/>
          </p:cNvSpPr>
          <p:nvPr>
            <p:ph type="sldNum" sz="quarter" idx="10"/>
          </p:nvPr>
        </p:nvSpPr>
        <p:spPr/>
        <p:txBody>
          <a:bodyPr/>
          <a:lstStyle/>
          <a:p>
            <a:fld id="{55BFBCDA-CA0C-3449-9174-5FEC7AC9BDCD}" type="slidenum">
              <a:rPr lang="en-US" smtClean="0"/>
              <a:pPr/>
              <a:t>37</a:t>
            </a:fld>
            <a:endParaRPr lang="en-US" dirty="0"/>
          </a:p>
        </p:txBody>
      </p:sp>
    </p:spTree>
    <p:extLst>
      <p:ext uri="{BB962C8B-B14F-4D97-AF65-F5344CB8AC3E}">
        <p14:creationId xmlns:p14="http://schemas.microsoft.com/office/powerpoint/2010/main" val="3703421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50983"/>
            <a:ext cx="8229600" cy="1143000"/>
          </a:xfrm>
        </p:spPr>
        <p:txBody>
          <a:bodyPr/>
          <a:lstStyle/>
          <a:p>
            <a:r>
              <a:rPr lang="en-US" dirty="0"/>
              <a:t>Obstacle to Responsible Conduct</a:t>
            </a:r>
          </a:p>
        </p:txBody>
      </p:sp>
      <p:pic>
        <p:nvPicPr>
          <p:cNvPr id="8" name="Content Placeholder 7" title="Standing in line"/>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2720" t="5673" r="966" b="43533"/>
          <a:stretch/>
        </p:blipFill>
        <p:spPr>
          <a:xfrm>
            <a:off x="1608666" y="2009140"/>
            <a:ext cx="5842002" cy="4501602"/>
          </a:xfrm>
          <a:ln>
            <a:solidFill>
              <a:schemeClr val="tx1"/>
            </a:solidFill>
          </a:ln>
        </p:spPr>
      </p:pic>
      <p:sp>
        <p:nvSpPr>
          <p:cNvPr id="3" name="Content Placeholder 2"/>
          <p:cNvSpPr>
            <a:spLocks noGrp="1"/>
          </p:cNvSpPr>
          <p:nvPr>
            <p:ph sz="half" idx="1"/>
          </p:nvPr>
        </p:nvSpPr>
        <p:spPr>
          <a:xfrm>
            <a:off x="115746" y="15908"/>
            <a:ext cx="9028253" cy="1993232"/>
          </a:xfrm>
          <a:noFill/>
        </p:spPr>
        <p:txBody>
          <a:bodyPr/>
          <a:lstStyle/>
          <a:p>
            <a:pPr marL="109538" indent="0" eaLnBrk="1" fontAlgn="auto" hangingPunct="1">
              <a:spcBef>
                <a:spcPts val="0"/>
              </a:spcBef>
              <a:spcAft>
                <a:spcPts val="0"/>
              </a:spcAft>
              <a:buNone/>
              <a:defRPr/>
            </a:pPr>
            <a:r>
              <a:rPr lang="en-US" sz="2750" dirty="0"/>
              <a:t>“The major obstacle to responsible conduct in preschoolers [and TK students] is not egocentrism but limitations in their capacities for self-regulation, especially when they are frustrated or upset” </a:t>
            </a:r>
            <a:r>
              <a:rPr lang="en-US" sz="1600" dirty="0"/>
              <a:t>(PLF, Vol. 3, p. 28)</a:t>
            </a:r>
            <a:r>
              <a:rPr lang="en-US" dirty="0"/>
              <a:t>.</a:t>
            </a:r>
          </a:p>
        </p:txBody>
      </p:sp>
      <p:sp>
        <p:nvSpPr>
          <p:cNvPr id="4" name="Slide Number Placeholder 3"/>
          <p:cNvSpPr>
            <a:spLocks noGrp="1"/>
          </p:cNvSpPr>
          <p:nvPr>
            <p:ph type="sldNum" sz="quarter" idx="10"/>
          </p:nvPr>
        </p:nvSpPr>
        <p:spPr/>
        <p:txBody>
          <a:bodyPr/>
          <a:lstStyle/>
          <a:p>
            <a:fld id="{76976C20-52AA-204E-BA8C-8343D906340F}" type="slidenum">
              <a:rPr lang="en-US" smtClean="0"/>
              <a:pPr/>
              <a:t>38</a:t>
            </a:fld>
            <a:endParaRPr lang="en-US" dirty="0"/>
          </a:p>
        </p:txBody>
      </p:sp>
      <p:sp>
        <p:nvSpPr>
          <p:cNvPr id="9" name="Rectangle 8"/>
          <p:cNvSpPr>
            <a:spLocks noChangeArrowheads="1"/>
          </p:cNvSpPr>
          <p:nvPr/>
        </p:nvSpPr>
        <p:spPr bwMode="auto">
          <a:xfrm>
            <a:off x="0" y="6623050"/>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59784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0" y="28978"/>
            <a:ext cx="9144000" cy="1143000"/>
          </a:xfrm>
        </p:spPr>
        <p:txBody>
          <a:bodyPr/>
          <a:lstStyle/>
          <a:p>
            <a:r>
              <a:rPr lang="en-US" dirty="0"/>
              <a:t>Brain Growth in the Early Years</a:t>
            </a:r>
          </a:p>
        </p:txBody>
      </p:sp>
      <p:pic>
        <p:nvPicPr>
          <p:cNvPr id="142346" name="Picture 10"/>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802855" y="1171978"/>
            <a:ext cx="7538290" cy="5236505"/>
          </a:xfrm>
          <a:noFill/>
          <a:ln>
            <a:solidFill>
              <a:schemeClr val="tx1"/>
            </a:solidFill>
          </a:ln>
        </p:spPr>
      </p:pic>
      <p:sp>
        <p:nvSpPr>
          <p:cNvPr id="2" name="Slide Number Placeholder 1"/>
          <p:cNvSpPr>
            <a:spLocks noGrp="1"/>
          </p:cNvSpPr>
          <p:nvPr>
            <p:ph type="sldNum" sz="quarter" idx="10"/>
          </p:nvPr>
        </p:nvSpPr>
        <p:spPr/>
        <p:txBody>
          <a:bodyPr/>
          <a:lstStyle/>
          <a:p>
            <a:fld id="{55BFBCDA-CA0C-3449-9174-5FEC7AC9BDCD}" type="slidenum">
              <a:rPr lang="en-US" smtClean="0"/>
              <a:pPr/>
              <a:t>39</a:t>
            </a:fld>
            <a:endParaRPr lang="en-US" dirty="0"/>
          </a:p>
        </p:txBody>
      </p:sp>
    </p:spTree>
    <p:extLst>
      <p:ext uri="{BB962C8B-B14F-4D97-AF65-F5344CB8AC3E}">
        <p14:creationId xmlns:p14="http://schemas.microsoft.com/office/powerpoint/2010/main" val="157713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37969"/>
          </a:xfrm>
        </p:spPr>
        <p:txBody>
          <a:bodyPr>
            <a:normAutofit/>
          </a:bodyPr>
          <a:lstStyle/>
          <a:p>
            <a:r>
              <a:rPr lang="en-US" dirty="0"/>
              <a:t>Cups Challenge Debrief</a:t>
            </a:r>
          </a:p>
        </p:txBody>
      </p:sp>
      <p:pic>
        <p:nvPicPr>
          <p:cNvPr id="6" name="Content Placeholder 5" descr="TableHSS.tiff"/>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7954" t="2372" r="6745" b="6062"/>
          <a:stretch/>
        </p:blipFill>
        <p:spPr>
          <a:xfrm>
            <a:off x="1158900" y="935983"/>
            <a:ext cx="6635750" cy="5556182"/>
          </a:xfrm>
          <a:scene3d>
            <a:camera prst="orthographicFront"/>
            <a:lightRig rig="threePt" dir="t"/>
          </a:scene3d>
          <a:sp3d>
            <a:bevelT/>
          </a:sp3d>
        </p:spPr>
      </p:pic>
      <p:sp>
        <p:nvSpPr>
          <p:cNvPr id="3" name="Slide Number Placeholder 2"/>
          <p:cNvSpPr>
            <a:spLocks noGrp="1"/>
          </p:cNvSpPr>
          <p:nvPr>
            <p:ph type="sldNum" sz="quarter" idx="10"/>
          </p:nvPr>
        </p:nvSpPr>
        <p:spPr/>
        <p:txBody>
          <a:bodyPr/>
          <a:lstStyle/>
          <a:p>
            <a:fld id="{9A336049-E27B-924A-95B9-AC5968D1714E}" type="slidenum">
              <a:rPr lang="en-US" smtClean="0"/>
              <a:pPr/>
              <a:t>4</a:t>
            </a:fld>
            <a:endParaRPr lang="en-US" dirty="0"/>
          </a:p>
        </p:txBody>
      </p:sp>
      <p:sp>
        <p:nvSpPr>
          <p:cNvPr id="7" name="Rectangle 6"/>
          <p:cNvSpPr/>
          <p:nvPr/>
        </p:nvSpPr>
        <p:spPr>
          <a:xfrm>
            <a:off x="978084" y="2691852"/>
            <a:ext cx="6997381" cy="1137070"/>
          </a:xfrm>
          <a:prstGeom prst="rect">
            <a:avLst/>
          </a:prstGeom>
          <a:noFill/>
          <a:ln w="69850">
            <a:solidFill>
              <a:srgbClr val="F8144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769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sz="quarter"/>
          </p:nvPr>
        </p:nvSpPr>
        <p:spPr>
          <a:xfrm>
            <a:off x="0" y="29113"/>
            <a:ext cx="9144000" cy="1143000"/>
          </a:xfrm>
        </p:spPr>
        <p:txBody>
          <a:bodyPr/>
          <a:lstStyle/>
          <a:p>
            <a:r>
              <a:rPr lang="en-US" sz="4000" dirty="0"/>
              <a:t>Social-Emotional and Social Science</a:t>
            </a:r>
          </a:p>
        </p:txBody>
      </p:sp>
      <p:sp>
        <p:nvSpPr>
          <p:cNvPr id="35" name="Content Placeholder 34"/>
          <p:cNvSpPr>
            <a:spLocks noGrp="1"/>
          </p:cNvSpPr>
          <p:nvPr>
            <p:ph sz="quarter" idx="1"/>
          </p:nvPr>
        </p:nvSpPr>
        <p:spPr>
          <a:xfrm>
            <a:off x="103616" y="1173143"/>
            <a:ext cx="4399338" cy="427255"/>
          </a:xfrm>
          <a:solidFill>
            <a:srgbClr val="F3193D">
              <a:alpha val="45000"/>
            </a:srgbClr>
          </a:solidFill>
          <a:ln>
            <a:solidFill>
              <a:schemeClr val="tx1"/>
            </a:solidFill>
          </a:ln>
        </p:spPr>
        <p:txBody>
          <a:bodyPr/>
          <a:lstStyle/>
          <a:p>
            <a:pPr marL="0" indent="0" algn="ctr">
              <a:buNone/>
            </a:pPr>
            <a:r>
              <a:rPr lang="en-US" sz="2000" b="1" dirty="0">
                <a:solidFill>
                  <a:schemeClr val="bg1"/>
                </a:solidFill>
                <a:effectLst>
                  <a:outerShdw blurRad="38100" dist="38100" dir="2700000" algn="tl">
                    <a:srgbClr val="000000">
                      <a:alpha val="43137"/>
                    </a:srgbClr>
                  </a:outerShdw>
                </a:effectLst>
              </a:rPr>
              <a:t>Cooperation and Responsibility</a:t>
            </a:r>
          </a:p>
        </p:txBody>
      </p:sp>
      <p:sp>
        <p:nvSpPr>
          <p:cNvPr id="2" name="Slide Number Placeholder 1"/>
          <p:cNvSpPr>
            <a:spLocks noGrp="1"/>
          </p:cNvSpPr>
          <p:nvPr>
            <p:ph type="sldNum" sz="quarter" idx="10"/>
          </p:nvPr>
        </p:nvSpPr>
        <p:spPr/>
        <p:txBody>
          <a:bodyPr/>
          <a:lstStyle/>
          <a:p>
            <a:fld id="{55BFBCDA-CA0C-3449-9174-5FEC7AC9BDCD}" type="slidenum">
              <a:rPr lang="en-US" smtClean="0"/>
              <a:pPr/>
              <a:t>40</a:t>
            </a:fld>
            <a:endParaRPr lang="en-US" dirty="0"/>
          </a:p>
        </p:txBody>
      </p:sp>
      <p:sp>
        <p:nvSpPr>
          <p:cNvPr id="32" name="Content Placeholder 31"/>
          <p:cNvSpPr>
            <a:spLocks noGrp="1"/>
          </p:cNvSpPr>
          <p:nvPr>
            <p:ph sz="quarter" idx="11"/>
          </p:nvPr>
        </p:nvSpPr>
        <p:spPr>
          <a:xfrm>
            <a:off x="4648201" y="1163259"/>
            <a:ext cx="4404096" cy="421565"/>
          </a:xfrm>
          <a:solidFill>
            <a:srgbClr val="F3193D"/>
          </a:solidFill>
          <a:ln>
            <a:solidFill>
              <a:schemeClr val="tx1"/>
            </a:solidFill>
          </a:ln>
        </p:spPr>
        <p:txBody>
          <a:bodyPr/>
          <a:lstStyle/>
          <a:p>
            <a:pPr marL="0" indent="0" algn="ctr">
              <a:buNone/>
            </a:pPr>
            <a:r>
              <a:rPr lang="en-US" sz="2000" b="1" dirty="0">
                <a:solidFill>
                  <a:schemeClr val="bg1"/>
                </a:solidFill>
                <a:effectLst>
                  <a:outerShdw blurRad="38100" dist="38100" dir="2700000" algn="tl">
                    <a:srgbClr val="000000">
                      <a:alpha val="43137"/>
                    </a:srgbClr>
                  </a:outerShdw>
                </a:effectLst>
              </a:rPr>
              <a:t>Conflict Resolution</a:t>
            </a:r>
          </a:p>
        </p:txBody>
      </p:sp>
      <p:pic>
        <p:nvPicPr>
          <p:cNvPr id="36" name="Content Placeholder 12"/>
          <p:cNvPicPr>
            <a:picLocks noGrp="1" noChangeAspect="1"/>
          </p:cNvPicPr>
          <p:nvPr>
            <p:ph sz="quarter" idx="12"/>
          </p:nvPr>
        </p:nvPicPr>
        <p:blipFill>
          <a:blip r:embed="rId3" cstate="screen">
            <a:extLst>
              <a:ext uri="{28A0092B-C50C-407E-A947-70E740481C1C}">
                <a14:useLocalDpi xmlns:a14="http://schemas.microsoft.com/office/drawing/2010/main"/>
              </a:ext>
            </a:extLst>
          </a:blip>
          <a:stretch>
            <a:fillRect/>
          </a:stretch>
        </p:blipFill>
        <p:spPr>
          <a:xfrm>
            <a:off x="103616" y="1600398"/>
            <a:ext cx="4404096" cy="1908790"/>
          </a:xfrm>
          <a:prstGeom prst="rect">
            <a:avLst/>
          </a:prstGeom>
          <a:ln>
            <a:solidFill>
              <a:schemeClr val="tx1"/>
            </a:solidFill>
          </a:ln>
        </p:spPr>
      </p:pic>
      <p:pic>
        <p:nvPicPr>
          <p:cNvPr id="38" name="Content Placeholder 13"/>
          <p:cNvPicPr>
            <a:picLocks noGrp="1" noChangeAspect="1"/>
          </p:cNvPicPr>
          <p:nvPr>
            <p:ph sz="quarter" idx="13"/>
          </p:nvPr>
        </p:nvPicPr>
        <p:blipFill>
          <a:blip r:embed="rId4"/>
          <a:stretch>
            <a:fillRect/>
          </a:stretch>
        </p:blipFill>
        <p:spPr>
          <a:xfrm>
            <a:off x="4648200" y="1600398"/>
            <a:ext cx="4404096" cy="1921339"/>
          </a:xfrm>
          <a:prstGeom prst="rect">
            <a:avLst/>
          </a:prstGeom>
          <a:ln>
            <a:solidFill>
              <a:schemeClr val="tx1"/>
            </a:solidFill>
          </a:ln>
        </p:spPr>
      </p:pic>
      <p:sp>
        <p:nvSpPr>
          <p:cNvPr id="24" name="Content Placeholder 23"/>
          <p:cNvSpPr>
            <a:spLocks noGrp="1"/>
          </p:cNvSpPr>
          <p:nvPr>
            <p:ph sz="quarter" idx="14"/>
          </p:nvPr>
        </p:nvSpPr>
        <p:spPr>
          <a:xfrm>
            <a:off x="98858" y="3819468"/>
            <a:ext cx="4404096" cy="393074"/>
          </a:xfrm>
          <a:solidFill>
            <a:srgbClr val="F3193D">
              <a:alpha val="45000"/>
            </a:srgbClr>
          </a:solidFill>
          <a:ln>
            <a:solidFill>
              <a:schemeClr val="tx1"/>
            </a:solidFill>
          </a:ln>
        </p:spPr>
        <p:txBody>
          <a:bodyPr/>
          <a:lstStyle/>
          <a:p>
            <a:pPr marL="0" indent="0" algn="ctr">
              <a:buNone/>
            </a:pPr>
            <a:r>
              <a:rPr lang="en-US" sz="2000" b="1" dirty="0">
                <a:solidFill>
                  <a:schemeClr val="bg1"/>
                </a:solidFill>
                <a:effectLst>
                  <a:outerShdw blurRad="38100" dist="38100" dir="2700000" algn="tl">
                    <a:srgbClr val="000000">
                      <a:alpha val="43137"/>
                    </a:srgbClr>
                  </a:outerShdw>
                </a:effectLst>
              </a:rPr>
              <a:t>Group Participation</a:t>
            </a:r>
          </a:p>
        </p:txBody>
      </p:sp>
      <p:sp>
        <p:nvSpPr>
          <p:cNvPr id="37" name="Content Placeholder 36"/>
          <p:cNvSpPr>
            <a:spLocks noGrp="1"/>
          </p:cNvSpPr>
          <p:nvPr>
            <p:ph sz="quarter" idx="15"/>
          </p:nvPr>
        </p:nvSpPr>
        <p:spPr>
          <a:xfrm>
            <a:off x="4648200" y="3795835"/>
            <a:ext cx="4404096" cy="393074"/>
          </a:xfrm>
          <a:solidFill>
            <a:srgbClr val="F3193D"/>
          </a:solidFill>
          <a:ln>
            <a:solidFill>
              <a:schemeClr val="tx1"/>
            </a:solidFill>
          </a:ln>
        </p:spPr>
        <p:txBody>
          <a:bodyPr/>
          <a:lstStyle/>
          <a:p>
            <a:pPr marL="0" indent="0" algn="ctr">
              <a:buNone/>
            </a:pPr>
            <a:r>
              <a:rPr lang="en-US" sz="2000" b="1" dirty="0">
                <a:solidFill>
                  <a:schemeClr val="bg1"/>
                </a:solidFill>
                <a:effectLst>
                  <a:outerShdw blurRad="38100" dist="38100" dir="2700000" algn="tl">
                    <a:srgbClr val="000000">
                      <a:alpha val="43137"/>
                    </a:srgbClr>
                  </a:outerShdw>
                </a:effectLst>
              </a:rPr>
              <a:t>Responsible Conduct</a:t>
            </a:r>
          </a:p>
        </p:txBody>
      </p:sp>
      <p:pic>
        <p:nvPicPr>
          <p:cNvPr id="29" name="Content Placeholder 14"/>
          <p:cNvPicPr>
            <a:picLocks noGrp="1" noChangeAspect="1"/>
          </p:cNvPicPr>
          <p:nvPr>
            <p:ph sz="quarter" idx="16"/>
          </p:nvPr>
        </p:nvPicPr>
        <p:blipFill>
          <a:blip r:embed="rId5" cstate="screen">
            <a:extLst>
              <a:ext uri="{28A0092B-C50C-407E-A947-70E740481C1C}">
                <a14:useLocalDpi xmlns:a14="http://schemas.microsoft.com/office/drawing/2010/main"/>
              </a:ext>
            </a:extLst>
          </a:blip>
          <a:stretch>
            <a:fillRect/>
          </a:stretch>
        </p:blipFill>
        <p:spPr>
          <a:xfrm>
            <a:off x="98858" y="4203510"/>
            <a:ext cx="4404096" cy="1930825"/>
          </a:xfrm>
          <a:prstGeom prst="rect">
            <a:avLst/>
          </a:prstGeom>
          <a:ln>
            <a:solidFill>
              <a:schemeClr val="tx1"/>
            </a:solidFill>
          </a:ln>
        </p:spPr>
      </p:pic>
      <p:pic>
        <p:nvPicPr>
          <p:cNvPr id="31" name="Content Placeholder 15"/>
          <p:cNvPicPr>
            <a:picLocks noGrp="1" noChangeAspect="1"/>
          </p:cNvPicPr>
          <p:nvPr>
            <p:ph sz="quarter" idx="17"/>
          </p:nvPr>
        </p:nvPicPr>
        <p:blipFill>
          <a:blip r:embed="rId6"/>
          <a:stretch>
            <a:fillRect/>
          </a:stretch>
        </p:blipFill>
        <p:spPr>
          <a:xfrm>
            <a:off x="4648200" y="4203509"/>
            <a:ext cx="4404096" cy="1930825"/>
          </a:xfrm>
          <a:prstGeom prst="rect">
            <a:avLst/>
          </a:prstGeom>
          <a:ln>
            <a:solidFill>
              <a:schemeClr val="tx1"/>
            </a:solidFill>
          </a:ln>
        </p:spPr>
      </p:pic>
    </p:spTree>
    <p:extLst>
      <p:ext uri="{BB962C8B-B14F-4D97-AF65-F5344CB8AC3E}">
        <p14:creationId xmlns:p14="http://schemas.microsoft.com/office/powerpoint/2010/main" val="1661878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0310" t="2870" r="12793" b="27525"/>
          <a:stretch/>
        </p:blipFill>
        <p:spPr>
          <a:xfrm>
            <a:off x="399975" y="1174544"/>
            <a:ext cx="3854246" cy="4007932"/>
          </a:xfrm>
          <a:prstGeom prst="rect">
            <a:avLst/>
          </a:prstGeom>
          <a:ln>
            <a:solidFill>
              <a:schemeClr val="tx1"/>
            </a:solidFill>
          </a:ln>
        </p:spPr>
      </p:pic>
      <p:sp>
        <p:nvSpPr>
          <p:cNvPr id="2" name="Title 1"/>
          <p:cNvSpPr>
            <a:spLocks noGrp="1"/>
          </p:cNvSpPr>
          <p:nvPr>
            <p:ph type="title" sz="quarter"/>
          </p:nvPr>
        </p:nvSpPr>
        <p:spPr>
          <a:xfrm>
            <a:off x="0" y="0"/>
            <a:ext cx="9144000" cy="1174544"/>
          </a:xfrm>
        </p:spPr>
        <p:txBody>
          <a:bodyPr/>
          <a:lstStyle/>
          <a:p>
            <a:pPr marL="119063"/>
            <a:r>
              <a:rPr lang="en-US" dirty="0"/>
              <a:t>Alternate Activity Types</a:t>
            </a:r>
          </a:p>
        </p:txBody>
      </p:sp>
      <p:pic>
        <p:nvPicPr>
          <p:cNvPr id="12" name="Content Placeholder 5" descr="DSC_4870.JPG"/>
          <p:cNvPicPr>
            <a:picLocks noGrp="1" noChangeAspect="1"/>
          </p:cNvPicPr>
          <p:nvPr>
            <p:ph sz="quarter" idx="2"/>
          </p:nvPr>
        </p:nvPicPr>
        <p:blipFill rotWithShape="1">
          <a:blip r:embed="rId5" cstate="print">
            <a:extLst>
              <a:ext uri="{28A0092B-C50C-407E-A947-70E740481C1C}">
                <a14:useLocalDpi xmlns:a14="http://schemas.microsoft.com/office/drawing/2010/main"/>
              </a:ext>
            </a:extLst>
          </a:blip>
          <a:srcRect l="29409" t="22935" r="30630" b="19107"/>
          <a:stretch/>
        </p:blipFill>
        <p:spPr>
          <a:xfrm>
            <a:off x="4654195" y="1174544"/>
            <a:ext cx="4129809" cy="4007932"/>
          </a:xfrm>
          <a:ln>
            <a:solidFill>
              <a:schemeClr val="tx1"/>
            </a:solidFill>
          </a:ln>
        </p:spPr>
      </p:pic>
      <p:sp>
        <p:nvSpPr>
          <p:cNvPr id="3" name="Slide Number Placeholder 2"/>
          <p:cNvSpPr>
            <a:spLocks noGrp="1"/>
          </p:cNvSpPr>
          <p:nvPr>
            <p:ph type="sldNum" sz="quarter" idx="10"/>
          </p:nvPr>
        </p:nvSpPr>
        <p:spPr/>
        <p:txBody>
          <a:bodyPr/>
          <a:lstStyle/>
          <a:p>
            <a:fld id="{9A336049-E27B-924A-95B9-AC5968D1714E}" type="slidenum">
              <a:rPr lang="en-US" smtClean="0"/>
              <a:pPr/>
              <a:t>41</a:t>
            </a:fld>
            <a:endParaRPr lang="en-US" dirty="0"/>
          </a:p>
        </p:txBody>
      </p:sp>
      <p:sp>
        <p:nvSpPr>
          <p:cNvPr id="9" name="Content Placeholder 8"/>
          <p:cNvSpPr>
            <a:spLocks noGrp="1"/>
          </p:cNvSpPr>
          <p:nvPr>
            <p:ph sz="quarter" idx="3"/>
          </p:nvPr>
        </p:nvSpPr>
        <p:spPr>
          <a:xfrm>
            <a:off x="1528545" y="5361436"/>
            <a:ext cx="5925822" cy="1059029"/>
          </a:xfrm>
          <a:solidFill>
            <a:srgbClr val="F2586A"/>
          </a:solidFill>
          <a:ln>
            <a:solidFill>
              <a:schemeClr val="tx1"/>
            </a:solidFill>
          </a:ln>
        </p:spPr>
        <p:txBody>
          <a:bodyPr anchor="t" anchorCtr="0"/>
          <a:lstStyle/>
          <a:p>
            <a:pPr marL="114300" indent="0">
              <a:spcBef>
                <a:spcPts val="674"/>
              </a:spcBef>
              <a:buNone/>
            </a:pPr>
            <a:r>
              <a:rPr lang="en-US" sz="2800" b="1" dirty="0">
                <a:solidFill>
                  <a:schemeClr val="bg1"/>
                </a:solidFill>
                <a:effectLst>
                  <a:outerShdw blurRad="38100" dist="38100" dir="2700000" algn="tl">
                    <a:srgbClr val="000000">
                      <a:alpha val="43137"/>
                    </a:srgbClr>
                  </a:outerShdw>
                </a:effectLst>
              </a:rPr>
              <a:t>“Alternate between active and quiet activities” </a:t>
            </a:r>
            <a:r>
              <a:rPr lang="en-US" sz="1800" b="1" dirty="0">
                <a:solidFill>
                  <a:schemeClr val="bg1"/>
                </a:solidFill>
                <a:effectLst>
                  <a:outerShdw blurRad="38100" dist="38100" dir="2700000" algn="tl">
                    <a:srgbClr val="000000">
                      <a:alpha val="43137"/>
                    </a:srgbClr>
                  </a:outerShdw>
                </a:effectLst>
              </a:rPr>
              <a:t>(PCF, Vol. 1, p. 50)</a:t>
            </a:r>
            <a:r>
              <a:rPr lang="en-US" sz="2800" b="1" dirty="0">
                <a:solidFill>
                  <a:schemeClr val="bg1"/>
                </a:solidFill>
                <a:effectLst>
                  <a:outerShdw blurRad="38100" dist="38100" dir="2700000" algn="tl">
                    <a:srgbClr val="000000">
                      <a:alpha val="43137"/>
                    </a:srgbClr>
                  </a:outerShdw>
                </a:effectLst>
              </a:rPr>
              <a:t>.</a:t>
            </a:r>
            <a:br>
              <a:rPr lang="en-US" sz="1400" b="1" dirty="0">
                <a:solidFill>
                  <a:schemeClr val="bg1"/>
                </a:solidFill>
                <a:effectLst>
                  <a:outerShdw blurRad="38100" dist="38100" dir="2700000" algn="tl">
                    <a:srgbClr val="000000">
                      <a:alpha val="43137"/>
                    </a:srgbClr>
                  </a:outerShdw>
                </a:effectLst>
              </a:rPr>
            </a:br>
            <a:endParaRPr lang="en-US" b="1" dirty="0">
              <a:solidFill>
                <a:schemeClr val="bg1"/>
              </a:solidFill>
              <a:effectLst>
                <a:outerShdw blurRad="38100" dist="38100" dir="2700000" algn="tl">
                  <a:srgbClr val="000000">
                    <a:alpha val="43137"/>
                  </a:srgbClr>
                </a:outerShdw>
              </a:effectLst>
            </a:endParaRPr>
          </a:p>
        </p:txBody>
      </p:sp>
      <p:sp>
        <p:nvSpPr>
          <p:cNvPr id="8" name="Rectangle 7"/>
          <p:cNvSpPr>
            <a:spLocks noChangeArrowheads="1"/>
          </p:cNvSpPr>
          <p:nvPr/>
        </p:nvSpPr>
        <p:spPr bwMode="auto">
          <a:xfrm>
            <a:off x="4491456" y="6623050"/>
            <a:ext cx="4632268"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spTree>
    <p:extLst>
      <p:ext uri="{BB962C8B-B14F-4D97-AF65-F5344CB8AC3E}">
        <p14:creationId xmlns:p14="http://schemas.microsoft.com/office/powerpoint/2010/main" val="458237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6" descr="yoga1a.jpg"/>
          <p:cNvPicPr>
            <a:picLocks noGrp="1" noChangeAspect="1"/>
          </p:cNvPicPr>
          <p:nvPr>
            <p:ph sz="quarter" idx="1"/>
          </p:nvPr>
        </p:nvPicPr>
        <p:blipFill>
          <a:blip r:embed="rId3" cstate="screen">
            <a:extLst>
              <a:ext uri="{28A0092B-C50C-407E-A947-70E740481C1C}">
                <a14:useLocalDpi xmlns:a14="http://schemas.microsoft.com/office/drawing/2010/main"/>
              </a:ext>
            </a:extLst>
          </a:blip>
          <a:stretch>
            <a:fillRect/>
          </a:stretch>
        </p:blipFill>
        <p:spPr>
          <a:xfrm>
            <a:off x="0" y="135"/>
            <a:ext cx="4648200" cy="4458479"/>
          </a:xfrm>
          <a:ln>
            <a:noFill/>
          </a:ln>
        </p:spPr>
      </p:pic>
      <p:sp>
        <p:nvSpPr>
          <p:cNvPr id="2" name="Title 1"/>
          <p:cNvSpPr>
            <a:spLocks noGrp="1"/>
          </p:cNvSpPr>
          <p:nvPr>
            <p:ph type="title" sz="quarter"/>
          </p:nvPr>
        </p:nvSpPr>
        <p:spPr>
          <a:xfrm>
            <a:off x="4648200" y="15558"/>
            <a:ext cx="4495800" cy="1036002"/>
          </a:xfrm>
        </p:spPr>
        <p:txBody>
          <a:bodyPr/>
          <a:lstStyle/>
          <a:p>
            <a:r>
              <a:rPr lang="en-US" dirty="0"/>
              <a:t>Partner Yoga</a:t>
            </a:r>
          </a:p>
        </p:txBody>
      </p:sp>
      <p:sp>
        <p:nvSpPr>
          <p:cNvPr id="4" name="Slide Number Placeholder 3"/>
          <p:cNvSpPr>
            <a:spLocks noGrp="1"/>
          </p:cNvSpPr>
          <p:nvPr>
            <p:ph type="sldNum" sz="quarter" idx="10"/>
          </p:nvPr>
        </p:nvSpPr>
        <p:spPr/>
        <p:txBody>
          <a:bodyPr/>
          <a:lstStyle/>
          <a:p>
            <a:fld id="{76976C20-52AA-204E-BA8C-8343D906340F}" type="slidenum">
              <a:rPr lang="en-US" smtClean="0"/>
              <a:pPr/>
              <a:t>42</a:t>
            </a:fld>
            <a:endParaRPr lang="en-US" dirty="0"/>
          </a:p>
        </p:txBody>
      </p:sp>
      <p:sp>
        <p:nvSpPr>
          <p:cNvPr id="9" name="Content Placeholder 2"/>
          <p:cNvSpPr>
            <a:spLocks noGrp="1"/>
          </p:cNvSpPr>
          <p:nvPr>
            <p:ph sz="quarter" idx="4"/>
          </p:nvPr>
        </p:nvSpPr>
        <p:spPr>
          <a:xfrm>
            <a:off x="4815840" y="1051560"/>
            <a:ext cx="4328160" cy="5608320"/>
          </a:xfrm>
          <a:noFill/>
        </p:spPr>
        <p:txBody>
          <a:bodyPr/>
          <a:lstStyle/>
          <a:p>
            <a:pPr>
              <a:buFont typeface="Arial"/>
              <a:buChar char="•"/>
            </a:pPr>
            <a:r>
              <a:rPr lang="en-US" dirty="0"/>
              <a:t>Find your partner and practice your pose.</a:t>
            </a:r>
          </a:p>
          <a:p>
            <a:pPr>
              <a:buFont typeface="Arial"/>
              <a:buChar char="•"/>
            </a:pPr>
            <a:r>
              <a:rPr lang="en-US" dirty="0"/>
              <a:t>Choose two more poses to try.</a:t>
            </a:r>
          </a:p>
          <a:p>
            <a:r>
              <a:rPr lang="en-US" dirty="0"/>
              <a:t>Join another group and create a new pose.</a:t>
            </a:r>
          </a:p>
          <a:p>
            <a:r>
              <a:rPr lang="en-US" dirty="0"/>
              <a:t>Be ready to share.</a:t>
            </a:r>
          </a:p>
          <a:p>
            <a:pPr>
              <a:buFont typeface="Arial"/>
              <a:buChar char="•"/>
            </a:pPr>
            <a:endParaRPr lang="en-US" dirty="0"/>
          </a:p>
          <a:p>
            <a:pPr>
              <a:buNone/>
            </a:pPr>
            <a:endParaRPr lang="en-US" dirty="0"/>
          </a:p>
          <a:p>
            <a:pPr>
              <a:buNone/>
            </a:pPr>
            <a:endParaRPr lang="en-US" dirty="0"/>
          </a:p>
        </p:txBody>
      </p:sp>
      <p:pic>
        <p:nvPicPr>
          <p:cNvPr id="8" name="Content Placeholder 7" descr="yoga2a.jpg"/>
          <p:cNvPicPr>
            <a:picLocks noGrp="1" noChangeAspect="1"/>
          </p:cNvPicPr>
          <p:nvPr>
            <p:ph sz="quarter" idx="2"/>
          </p:nvPr>
        </p:nvPicPr>
        <p:blipFill>
          <a:blip r:embed="rId4" cstate="screen">
            <a:extLst>
              <a:ext uri="{28A0092B-C50C-407E-A947-70E740481C1C}">
                <a14:useLocalDpi xmlns:a14="http://schemas.microsoft.com/office/drawing/2010/main"/>
              </a:ext>
            </a:extLst>
          </a:blip>
          <a:stretch>
            <a:fillRect/>
          </a:stretch>
        </p:blipFill>
        <p:spPr>
          <a:xfrm>
            <a:off x="0" y="4297680"/>
            <a:ext cx="4648200" cy="2560320"/>
          </a:xfrm>
          <a:ln>
            <a:noFill/>
          </a:ln>
        </p:spPr>
      </p:pic>
      <p:sp>
        <p:nvSpPr>
          <p:cNvPr id="10" name="Rectangle 9"/>
          <p:cNvSpPr>
            <a:spLocks noChangeArrowheads="1"/>
          </p:cNvSpPr>
          <p:nvPr/>
        </p:nvSpPr>
        <p:spPr bwMode="auto">
          <a:xfrm>
            <a:off x="4648200" y="6623050"/>
            <a:ext cx="44958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sp>
        <p:nvSpPr>
          <p:cNvPr id="5" name="Rectangle 4"/>
          <p:cNvSpPr/>
          <p:nvPr/>
        </p:nvSpPr>
        <p:spPr>
          <a:xfrm>
            <a:off x="0" y="15558"/>
            <a:ext cx="4648200" cy="684244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7823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71375"/>
            <a:ext cx="9144000" cy="1467863"/>
          </a:xfrm>
        </p:spPr>
        <p:txBody>
          <a:bodyPr/>
          <a:lstStyle/>
          <a:p>
            <a:r>
              <a:rPr lang="en-US" dirty="0"/>
              <a:t>Sharing the Experience</a:t>
            </a:r>
          </a:p>
        </p:txBody>
      </p:sp>
      <p:sp>
        <p:nvSpPr>
          <p:cNvPr id="3" name="Content Placeholder 2"/>
          <p:cNvSpPr>
            <a:spLocks noGrp="1"/>
          </p:cNvSpPr>
          <p:nvPr>
            <p:ph sz="quarter" idx="1"/>
          </p:nvPr>
        </p:nvSpPr>
        <p:spPr>
          <a:xfrm>
            <a:off x="457200" y="1539239"/>
            <a:ext cx="8229600" cy="4176161"/>
          </a:xfrm>
          <a:noFill/>
          <a:ln>
            <a:noFill/>
          </a:ln>
        </p:spPr>
        <p:txBody>
          <a:bodyPr/>
          <a:lstStyle/>
          <a:p>
            <a:pPr marL="0" indent="0">
              <a:buNone/>
            </a:pPr>
            <a:r>
              <a:rPr lang="en-US" sz="2800" dirty="0"/>
              <a:t>Answer the following questions with your partner:</a:t>
            </a:r>
          </a:p>
          <a:p>
            <a:r>
              <a:rPr lang="en-US" sz="2800" dirty="0"/>
              <a:t>How do you feel?</a:t>
            </a:r>
          </a:p>
          <a:p>
            <a:r>
              <a:rPr lang="en-US" sz="2800" dirty="0"/>
              <a:t>What about this experience do you want to apply in the classroom?</a:t>
            </a:r>
          </a:p>
          <a:p>
            <a:r>
              <a:rPr lang="en-US" sz="2800" dirty="0"/>
              <a:t>Would anyone like to share their creative yoga poses?</a:t>
            </a:r>
          </a:p>
        </p:txBody>
      </p:sp>
      <p:sp>
        <p:nvSpPr>
          <p:cNvPr id="4" name="Slide Number Placeholder 3"/>
          <p:cNvSpPr>
            <a:spLocks noGrp="1"/>
          </p:cNvSpPr>
          <p:nvPr>
            <p:ph type="sldNum" sz="quarter" idx="10"/>
          </p:nvPr>
        </p:nvSpPr>
        <p:spPr/>
        <p:txBody>
          <a:bodyPr/>
          <a:lstStyle/>
          <a:p>
            <a:fld id="{76976C20-52AA-204E-BA8C-8343D906340F}" type="slidenum">
              <a:rPr lang="en-US" smtClean="0"/>
              <a:pPr/>
              <a:t>43</a:t>
            </a:fld>
            <a:endParaRPr lang="en-US" dirty="0"/>
          </a:p>
        </p:txBody>
      </p:sp>
    </p:spTree>
    <p:extLst>
      <p:ext uri="{BB962C8B-B14F-4D97-AF65-F5344CB8AC3E}">
        <p14:creationId xmlns:p14="http://schemas.microsoft.com/office/powerpoint/2010/main" val="5327283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0" y="13818"/>
            <a:ext cx="9131300" cy="1303748"/>
          </a:xfrm>
        </p:spPr>
        <p:txBody>
          <a:bodyPr>
            <a:noAutofit/>
          </a:bodyPr>
          <a:lstStyle/>
          <a:p>
            <a:r>
              <a:rPr lang="en-US" sz="4000" dirty="0">
                <a:latin typeface="Arial" charset="0"/>
                <a:ea typeface="MS PGothic" charset="0"/>
              </a:rPr>
              <a:t>Partner with Families</a:t>
            </a:r>
          </a:p>
        </p:txBody>
      </p:sp>
      <p:sp>
        <p:nvSpPr>
          <p:cNvPr id="73730" name="Content Placeholder 2"/>
          <p:cNvSpPr>
            <a:spLocks noGrp="1"/>
          </p:cNvSpPr>
          <p:nvPr>
            <p:ph sz="half" idx="1"/>
          </p:nvPr>
        </p:nvSpPr>
        <p:spPr>
          <a:xfrm>
            <a:off x="532912" y="1317566"/>
            <a:ext cx="4114800" cy="5105400"/>
          </a:xfrm>
        </p:spPr>
        <p:txBody>
          <a:bodyPr/>
          <a:lstStyle/>
          <a:p>
            <a:pPr>
              <a:spcAft>
                <a:spcPts val="0"/>
              </a:spcAft>
            </a:pPr>
            <a:r>
              <a:rPr lang="en-US" dirty="0">
                <a:latin typeface="Arial" charset="0"/>
                <a:ea typeface="MS PGothic" charset="0"/>
              </a:rPr>
              <a:t>Engaging Families: Preschool Curriculum Framework</a:t>
            </a:r>
            <a:endParaRPr lang="en-US" dirty="0">
              <a:latin typeface="Arial" charset="0"/>
              <a:ea typeface="MS PGothic" charset="0"/>
              <a:hlinkClick r:id=""/>
            </a:endParaRPr>
          </a:p>
          <a:p>
            <a:pPr>
              <a:spcAft>
                <a:spcPts val="0"/>
              </a:spcAft>
            </a:pPr>
            <a:r>
              <a:rPr lang="en-US" dirty="0">
                <a:latin typeface="Arial" charset="0"/>
                <a:ea typeface="MS PGothic" charset="0"/>
              </a:rPr>
              <a:t>All About Young Children</a:t>
            </a:r>
          </a:p>
          <a:p>
            <a:pPr>
              <a:spcAft>
                <a:spcPts val="0"/>
              </a:spcAft>
            </a:pPr>
            <a:r>
              <a:rPr lang="en-US" dirty="0">
                <a:latin typeface="Arial" charset="0"/>
                <a:ea typeface="MS PGothic" charset="0"/>
              </a:rPr>
              <a:t>Best Practices for Planning Curriculum: Family Partnerships and Culture</a:t>
            </a:r>
          </a:p>
          <a:p>
            <a:pPr>
              <a:spcAft>
                <a:spcPts val="0"/>
              </a:spcAft>
            </a:pPr>
            <a:r>
              <a:rPr lang="en-US" dirty="0">
                <a:latin typeface="Arial" charset="0"/>
                <a:ea typeface="MS PGothic" charset="0"/>
              </a:rPr>
              <a:t>TK Implementation Guide</a:t>
            </a:r>
          </a:p>
        </p:txBody>
      </p:sp>
      <p:pic>
        <p:nvPicPr>
          <p:cNvPr id="4" name="Content Placeholder 3" title="Family"/>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8372" t="773" r="16087" b="1059"/>
          <a:stretch/>
        </p:blipFill>
        <p:spPr>
          <a:xfrm>
            <a:off x="4913616" y="1427045"/>
            <a:ext cx="3573379" cy="4131274"/>
          </a:xfrm>
          <a:ln>
            <a:solidFill>
              <a:schemeClr val="dk1"/>
            </a:solidFill>
          </a:ln>
        </p:spPr>
      </p:pic>
      <p:sp>
        <p:nvSpPr>
          <p:cNvPr id="2" name="Slide Number Placeholder 1"/>
          <p:cNvSpPr>
            <a:spLocks noGrp="1"/>
          </p:cNvSpPr>
          <p:nvPr>
            <p:ph type="sldNum" sz="quarter" idx="10"/>
          </p:nvPr>
        </p:nvSpPr>
        <p:spPr/>
        <p:txBody>
          <a:bodyPr/>
          <a:lstStyle/>
          <a:p>
            <a:fld id="{BEBBF190-489A-403C-B44B-DFF113AA7E88}" type="slidenum">
              <a:rPr lang="en-US" altLang="en-US" smtClean="0"/>
              <a:pPr/>
              <a:t>44</a:t>
            </a:fld>
            <a:endParaRPr lang="en-US" altLang="en-US"/>
          </a:p>
        </p:txBody>
      </p:sp>
      <p:sp>
        <p:nvSpPr>
          <p:cNvPr id="3" name="Rectangle 2">
            <a:hlinkClick r:id="rId5"/>
          </p:cNvPr>
          <p:cNvSpPr/>
          <p:nvPr/>
        </p:nvSpPr>
        <p:spPr>
          <a:xfrm>
            <a:off x="951470" y="2718486"/>
            <a:ext cx="2582562" cy="8402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6"/>
          </p:cNvPr>
          <p:cNvSpPr/>
          <p:nvPr/>
        </p:nvSpPr>
        <p:spPr>
          <a:xfrm>
            <a:off x="951470" y="3669957"/>
            <a:ext cx="3484606" cy="17175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7"/>
          </p:cNvPr>
          <p:cNvSpPr/>
          <p:nvPr/>
        </p:nvSpPr>
        <p:spPr>
          <a:xfrm>
            <a:off x="951470" y="5387546"/>
            <a:ext cx="3212757" cy="8896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823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717536" y="318"/>
            <a:ext cx="4426464" cy="1143000"/>
          </a:xfrm>
        </p:spPr>
        <p:txBody>
          <a:bodyPr/>
          <a:lstStyle/>
          <a:p>
            <a:r>
              <a:rPr lang="en-US" dirty="0"/>
              <a:t>Involve Family</a:t>
            </a:r>
          </a:p>
        </p:txBody>
      </p:sp>
      <p:sp>
        <p:nvSpPr>
          <p:cNvPr id="9" name="Content Placeholder 8"/>
          <p:cNvSpPr>
            <a:spLocks noGrp="1"/>
          </p:cNvSpPr>
          <p:nvPr>
            <p:ph sz="quarter" idx="1"/>
          </p:nvPr>
        </p:nvSpPr>
        <p:spPr>
          <a:xfrm>
            <a:off x="5105400" y="1251588"/>
            <a:ext cx="4038600" cy="5211762"/>
          </a:xfrm>
        </p:spPr>
        <p:txBody>
          <a:bodyPr/>
          <a:lstStyle/>
          <a:p>
            <a:pPr marL="0" indent="0">
              <a:buNone/>
            </a:pPr>
            <a:r>
              <a:rPr lang="en-US" sz="2800" dirty="0"/>
              <a:t>Handout 7: All About Young Children—an excerpt from the All About Young Children Web site—offers families tips to support their children in learning about themselves as a person, about other people, and about their feelings.</a:t>
            </a:r>
          </a:p>
        </p:txBody>
      </p:sp>
      <p:pic>
        <p:nvPicPr>
          <p:cNvPr id="12" name="Content Placeholder 11">
            <a:hlinkClick r:id="rId3"/>
          </p:cNvPr>
          <p:cNvPicPr>
            <a:picLocks noGrp="1" noChangeAspect="1"/>
          </p:cNvPicPr>
          <p:nvPr>
            <p:ph sz="quarter" idx="3"/>
          </p:nvPr>
        </p:nvPicPr>
        <p:blipFill>
          <a:blip r:embed="rId4"/>
          <a:stretch>
            <a:fillRect/>
          </a:stretch>
        </p:blipFill>
        <p:spPr>
          <a:xfrm>
            <a:off x="0" y="318"/>
            <a:ext cx="4717538" cy="6858001"/>
          </a:xfrm>
          <a:prstGeom prst="rect">
            <a:avLst/>
          </a:prstGeom>
          <a:ln>
            <a:solidFill>
              <a:schemeClr val="tx1"/>
            </a:solidFill>
          </a:ln>
        </p:spPr>
      </p:pic>
      <p:sp>
        <p:nvSpPr>
          <p:cNvPr id="4" name="Slide Number Placeholder 3"/>
          <p:cNvSpPr>
            <a:spLocks noGrp="1"/>
          </p:cNvSpPr>
          <p:nvPr>
            <p:ph type="sldNum" sz="quarter" idx="10"/>
          </p:nvPr>
        </p:nvSpPr>
        <p:spPr/>
        <p:txBody>
          <a:bodyPr/>
          <a:lstStyle/>
          <a:p>
            <a:fld id="{76976C20-52AA-204E-BA8C-8343D906340F}" type="slidenum">
              <a:rPr lang="en-US" smtClean="0"/>
              <a:pPr/>
              <a:t>45</a:t>
            </a:fld>
            <a:endParaRPr lang="en-US" dirty="0"/>
          </a:p>
        </p:txBody>
      </p:sp>
    </p:spTree>
    <p:extLst>
      <p:ext uri="{BB962C8B-B14F-4D97-AF65-F5344CB8AC3E}">
        <p14:creationId xmlns:p14="http://schemas.microsoft.com/office/powerpoint/2010/main" val="137166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stretch>
            <a:fillRect/>
          </a:stretch>
        </p:blipFill>
        <p:spPr>
          <a:xfrm>
            <a:off x="457199" y="1091270"/>
            <a:ext cx="5804115" cy="4250802"/>
          </a:xfrm>
          <a:prstGeom prst="rect">
            <a:avLst/>
          </a:prstGeom>
          <a:ln>
            <a:solidFill>
              <a:schemeClr val="tx1"/>
            </a:solidFill>
          </a:ln>
        </p:spPr>
      </p:pic>
      <p:sp>
        <p:nvSpPr>
          <p:cNvPr id="7" name="Title 6"/>
          <p:cNvSpPr>
            <a:spLocks noGrp="1"/>
          </p:cNvSpPr>
          <p:nvPr>
            <p:ph type="title"/>
          </p:nvPr>
        </p:nvSpPr>
        <p:spPr>
          <a:xfrm>
            <a:off x="0" y="0"/>
            <a:ext cx="9144000" cy="1072050"/>
          </a:xfrm>
        </p:spPr>
        <p:txBody>
          <a:bodyPr/>
          <a:lstStyle/>
          <a:p>
            <a:r>
              <a:rPr lang="en-US" dirty="0"/>
              <a:t>Responsible Conduct Strategies</a:t>
            </a:r>
          </a:p>
        </p:txBody>
      </p:sp>
      <p:sp>
        <p:nvSpPr>
          <p:cNvPr id="4" name="Content Placeholder 3"/>
          <p:cNvSpPr>
            <a:spLocks noGrp="1"/>
          </p:cNvSpPr>
          <p:nvPr>
            <p:ph sz="half" idx="2"/>
          </p:nvPr>
        </p:nvSpPr>
        <p:spPr>
          <a:xfrm>
            <a:off x="4160519" y="1813302"/>
            <a:ext cx="4754881" cy="4694178"/>
          </a:xfrm>
          <a:solidFill>
            <a:srgbClr val="F03E53"/>
          </a:solidFill>
          <a:ln>
            <a:solidFill>
              <a:schemeClr val="tx1"/>
            </a:solidFill>
          </a:ln>
        </p:spPr>
        <p:txBody>
          <a:bodyPr/>
          <a:lstStyle/>
          <a:p>
            <a:r>
              <a:rPr lang="en-US" b="1" dirty="0">
                <a:solidFill>
                  <a:schemeClr val="bg1"/>
                </a:solidFill>
                <a:effectLst>
                  <a:outerShdw blurRad="38100" dist="38100" dir="2700000" algn="tl">
                    <a:srgbClr val="000000">
                      <a:alpha val="43137"/>
                    </a:srgbClr>
                  </a:outerShdw>
                </a:effectLst>
              </a:rPr>
              <a:t>Find Handout 8: Interactions and Strategies to Support Responsible Conduct.</a:t>
            </a:r>
          </a:p>
          <a:p>
            <a:r>
              <a:rPr lang="en-US" b="1" dirty="0">
                <a:solidFill>
                  <a:schemeClr val="bg1"/>
                </a:solidFill>
                <a:effectLst>
                  <a:outerShdw blurRad="38100" dist="38100" dir="2700000" algn="tl">
                    <a:srgbClr val="000000">
                      <a:alpha val="43137"/>
                    </a:srgbClr>
                  </a:outerShdw>
                </a:effectLst>
              </a:rPr>
              <a:t>Read through the interactions and strategies with a partner.</a:t>
            </a:r>
          </a:p>
          <a:p>
            <a:r>
              <a:rPr lang="en-US" b="1" dirty="0">
                <a:solidFill>
                  <a:schemeClr val="bg1"/>
                </a:solidFill>
                <a:effectLst>
                  <a:outerShdw blurRad="38100" dist="38100" dir="2700000" algn="tl">
                    <a:srgbClr val="000000">
                      <a:alpha val="43137"/>
                    </a:srgbClr>
                  </a:outerShdw>
                </a:effectLst>
              </a:rPr>
              <a:t>Make note of any ideas you have gathered from your experiences today.</a:t>
            </a:r>
          </a:p>
        </p:txBody>
      </p:sp>
      <p:sp>
        <p:nvSpPr>
          <p:cNvPr id="2" name="Slide Number Placeholder 1"/>
          <p:cNvSpPr>
            <a:spLocks noGrp="1"/>
          </p:cNvSpPr>
          <p:nvPr>
            <p:ph type="sldNum" sz="quarter" idx="4294967295"/>
          </p:nvPr>
        </p:nvSpPr>
        <p:spPr>
          <a:xfrm>
            <a:off x="8686800" y="0"/>
            <a:ext cx="457200" cy="365125"/>
          </a:xfrm>
        </p:spPr>
        <p:txBody>
          <a:bodyPr/>
          <a:lstStyle/>
          <a:p>
            <a:fld id="{76976C20-52AA-204E-BA8C-8343D906340F}" type="slidenum">
              <a:rPr lang="en-US" smtClean="0"/>
              <a:pPr/>
              <a:t>46</a:t>
            </a:fld>
            <a:endParaRPr lang="en-US" dirty="0"/>
          </a:p>
        </p:txBody>
      </p:sp>
    </p:spTree>
    <p:extLst>
      <p:ext uri="{BB962C8B-B14F-4D97-AF65-F5344CB8AC3E}">
        <p14:creationId xmlns:p14="http://schemas.microsoft.com/office/powerpoint/2010/main" val="3840368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391890"/>
          </a:xfrm>
        </p:spPr>
        <p:txBody>
          <a:bodyPr>
            <a:noAutofit/>
          </a:bodyPr>
          <a:lstStyle/>
          <a:p>
            <a:r>
              <a:rPr lang="en-US" dirty="0"/>
              <a:t>Daily Routine Swap Meet</a:t>
            </a:r>
          </a:p>
        </p:txBody>
      </p:sp>
      <p:sp>
        <p:nvSpPr>
          <p:cNvPr id="4" name="Content Placeholder 3"/>
          <p:cNvSpPr>
            <a:spLocks noGrp="1"/>
          </p:cNvSpPr>
          <p:nvPr>
            <p:ph sz="quarter" idx="2"/>
          </p:nvPr>
        </p:nvSpPr>
        <p:spPr>
          <a:xfrm>
            <a:off x="978195" y="1455685"/>
            <a:ext cx="7506586" cy="3881859"/>
          </a:xfrm>
          <a:solidFill>
            <a:srgbClr val="FDE9EB">
              <a:alpha val="75000"/>
            </a:srgbClr>
          </a:solidFill>
          <a:ln w="38100">
            <a:solidFill>
              <a:srgbClr val="F03E53"/>
            </a:solidFill>
          </a:ln>
          <a:scene3d>
            <a:camera prst="orthographicFront"/>
            <a:lightRig rig="threePt" dir="t"/>
          </a:scene3d>
          <a:sp3d>
            <a:bevelT/>
          </a:sp3d>
        </p:spPr>
        <p:txBody>
          <a:bodyPr/>
          <a:lstStyle/>
          <a:p>
            <a:r>
              <a:rPr lang="en-US" sz="2800" dirty="0"/>
              <a:t>Think about your daily routine. How can you apply one of the strategies from Handout 8: Interactions and Strategies to Support Responsible Conduct to your daily routine?</a:t>
            </a:r>
          </a:p>
          <a:p>
            <a:r>
              <a:rPr lang="en-US" sz="2800" dirty="0"/>
              <a:t>Jot down at least two of your ideas on Handout 9: Swap Meet.</a:t>
            </a:r>
          </a:p>
          <a:p>
            <a:r>
              <a:rPr lang="en-US" sz="2800" dirty="0"/>
              <a:t>Stand up and swap ideas with three people you have not talked with yet today.</a:t>
            </a:r>
          </a:p>
        </p:txBody>
      </p:sp>
      <p:sp>
        <p:nvSpPr>
          <p:cNvPr id="3" name="Slide Number Placeholder 2"/>
          <p:cNvSpPr>
            <a:spLocks noGrp="1"/>
          </p:cNvSpPr>
          <p:nvPr>
            <p:ph type="sldNum" sz="quarter" idx="10"/>
          </p:nvPr>
        </p:nvSpPr>
        <p:spPr/>
        <p:txBody>
          <a:bodyPr/>
          <a:lstStyle/>
          <a:p>
            <a:fld id="{76976C20-52AA-204E-BA8C-8343D906340F}" type="slidenum">
              <a:rPr lang="en-US" smtClean="0"/>
              <a:pPr/>
              <a:t>47</a:t>
            </a:fld>
            <a:endParaRPr lang="en-US" dirty="0"/>
          </a:p>
        </p:txBody>
      </p:sp>
    </p:spTree>
    <p:extLst>
      <p:ext uri="{BB962C8B-B14F-4D97-AF65-F5344CB8AC3E}">
        <p14:creationId xmlns:p14="http://schemas.microsoft.com/office/powerpoint/2010/main" val="86891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title"/>
          </p:nvPr>
        </p:nvSpPr>
        <p:spPr>
          <a:xfrm>
            <a:off x="0" y="274638"/>
            <a:ext cx="9144000" cy="1143000"/>
          </a:xfrm>
        </p:spPr>
        <p:txBody>
          <a:bodyPr/>
          <a:lstStyle/>
          <a:p>
            <a:r>
              <a:rPr lang="en-US" sz="4000" dirty="0">
                <a:solidFill>
                  <a:schemeClr val="tx1"/>
                </a:solidFill>
                <a:latin typeface="Arial" charset="0"/>
                <a:cs typeface="ＭＳ Ｐゴシック" charset="0"/>
              </a:rPr>
              <a:t>Key Features of the DRDP-K (2015)</a:t>
            </a:r>
          </a:p>
        </p:txBody>
      </p:sp>
      <p:sp>
        <p:nvSpPr>
          <p:cNvPr id="65538" name="Content Placeholder 1"/>
          <p:cNvSpPr>
            <a:spLocks noGrp="1"/>
          </p:cNvSpPr>
          <p:nvPr>
            <p:ph idx="1"/>
          </p:nvPr>
        </p:nvSpPr>
        <p:spPr/>
        <p:txBody>
          <a:bodyPr/>
          <a:lstStyle/>
          <a:p>
            <a:pPr marL="341313" indent="-341313">
              <a:spcAft>
                <a:spcPts val="600"/>
              </a:spcAft>
            </a:pPr>
            <a:r>
              <a:rPr lang="en-US" sz="2600" dirty="0">
                <a:latin typeface="Arial" charset="0"/>
                <a:cs typeface="ＭＳ Ｐゴシック" charset="0"/>
              </a:rPr>
              <a:t>An observation-based assessment tool, </a:t>
            </a:r>
            <a:br>
              <a:rPr lang="en-US" sz="2600" dirty="0">
                <a:latin typeface="Arial" charset="0"/>
                <a:cs typeface="ＭＳ Ｐゴシック" charset="0"/>
              </a:rPr>
            </a:br>
            <a:r>
              <a:rPr lang="en-US" sz="2600" b="1" i="1" dirty="0">
                <a:latin typeface="Arial" charset="0"/>
                <a:cs typeface="ＭＳ Ｐゴシック" charset="0"/>
              </a:rPr>
              <a:t>not</a:t>
            </a:r>
            <a:r>
              <a:rPr lang="en-US" sz="2600" i="1" dirty="0">
                <a:latin typeface="Arial" charset="0"/>
                <a:cs typeface="ＭＳ Ｐゴシック" charset="0"/>
              </a:rPr>
              <a:t> </a:t>
            </a:r>
            <a:r>
              <a:rPr lang="en-US" sz="2600" dirty="0">
                <a:latin typeface="Arial" charset="0"/>
                <a:cs typeface="ＭＳ Ｐゴシック" charset="0"/>
              </a:rPr>
              <a:t>a test</a:t>
            </a:r>
          </a:p>
          <a:p>
            <a:pPr marL="341313" indent="-341313">
              <a:spcAft>
                <a:spcPts val="600"/>
              </a:spcAft>
            </a:pPr>
            <a:r>
              <a:rPr lang="en-US" sz="2600" dirty="0">
                <a:latin typeface="Arial" charset="0"/>
                <a:cs typeface="ＭＳ Ｐゴシック" charset="0"/>
              </a:rPr>
              <a:t>Individual child assessment</a:t>
            </a:r>
          </a:p>
          <a:p>
            <a:pPr marL="341313" indent="-341313">
              <a:spcAft>
                <a:spcPts val="600"/>
              </a:spcAft>
            </a:pPr>
            <a:r>
              <a:rPr lang="en-US" sz="2600" dirty="0">
                <a:latin typeface="Arial" charset="0"/>
                <a:cs typeface="ＭＳ Ｐゴシック" charset="0"/>
              </a:rPr>
              <a:t>Completed by each child’</a:t>
            </a:r>
            <a:r>
              <a:rPr lang="en-US" altLang="ja-JP" sz="2600" dirty="0">
                <a:latin typeface="Arial" charset="0"/>
                <a:cs typeface="ＭＳ Ｐゴシック" charset="0"/>
              </a:rPr>
              <a:t>s teacher</a:t>
            </a:r>
          </a:p>
          <a:p>
            <a:pPr marL="341313" indent="-341313">
              <a:spcAft>
                <a:spcPts val="600"/>
              </a:spcAft>
            </a:pPr>
            <a:r>
              <a:rPr lang="en-US" sz="2600" dirty="0">
                <a:latin typeface="Arial" charset="0"/>
                <a:cs typeface="ＭＳ Ｐゴシック" charset="0"/>
              </a:rPr>
              <a:t>Based on developmental research and theory</a:t>
            </a:r>
          </a:p>
          <a:p>
            <a:pPr marL="341313" indent="-341313">
              <a:spcAft>
                <a:spcPts val="600"/>
              </a:spcAft>
            </a:pPr>
            <a:r>
              <a:rPr lang="en-US" sz="2600" dirty="0">
                <a:latin typeface="Arial" charset="0"/>
                <a:cs typeface="ＭＳ Ｐゴシック" charset="0"/>
              </a:rPr>
              <a:t>Includes developmental sequences of behaviors along a continuum</a:t>
            </a:r>
          </a:p>
          <a:p>
            <a:pPr marL="341313" indent="-341313">
              <a:spcAft>
                <a:spcPts val="600"/>
              </a:spcAft>
            </a:pPr>
            <a:r>
              <a:rPr lang="en-US" sz="2600" dirty="0">
                <a:latin typeface="Arial" charset="0"/>
                <a:cs typeface="ＭＳ Ｐゴシック" charset="0"/>
              </a:rPr>
              <a:t>Spans the developmental continuum of children in a two-year kindergarten program</a:t>
            </a:r>
          </a:p>
        </p:txBody>
      </p:sp>
      <p:pic>
        <p:nvPicPr>
          <p:cNvPr id="65539" name="Picture 4"/>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0" y="1600200"/>
            <a:ext cx="1987550" cy="1539875"/>
          </a:xfrm>
          <a:prstGeom prst="rect">
            <a:avLst/>
          </a:prstGeom>
          <a:noFill/>
          <a:ln>
            <a:solidFill>
              <a:schemeClr val="dk1">
                <a:hueOff val="0"/>
                <a:satOff val="0"/>
                <a:lumOff val="0"/>
              </a:schemeClr>
            </a:solidFill>
          </a:ln>
          <a:extLst>
            <a:ext uri="{909E8E84-426E-40dd-AFC4-6F175D3DCCD1}">
              <a14:hiddenFill xmlns=""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fld id="{3DD1D8A4-18A6-4FF6-B04A-C7B283AD30F4}" type="slidenum">
              <a:rPr lang="en-US" altLang="en-US" smtClean="0"/>
              <a:pPr/>
              <a:t>48</a:t>
            </a:fld>
            <a:endParaRPr lang="en-US" altLang="en-US"/>
          </a:p>
        </p:txBody>
      </p:sp>
    </p:spTree>
    <p:extLst>
      <p:ext uri="{BB962C8B-B14F-4D97-AF65-F5344CB8AC3E}">
        <p14:creationId xmlns:p14="http://schemas.microsoft.com/office/powerpoint/2010/main" val="196562500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0" y="0"/>
            <a:ext cx="9144000" cy="838200"/>
          </a:xfrm>
        </p:spPr>
        <p:txBody>
          <a:bodyPr/>
          <a:lstStyle/>
          <a:p>
            <a:r>
              <a:rPr lang="en-US" dirty="0">
                <a:latin typeface="Arial" charset="0"/>
                <a:ea typeface="MS PGothic" charset="0"/>
                <a:cs typeface="MS PGothic" charset="0"/>
              </a:rPr>
              <a:t>HSS 4: Conflict Negotiation</a:t>
            </a:r>
          </a:p>
        </p:txBody>
      </p:sp>
      <p:pic>
        <p:nvPicPr>
          <p:cNvPr id="3" name="Content Placeholder 2"/>
          <p:cNvPicPr>
            <a:picLocks noGrp="1" noChangeAspect="1"/>
          </p:cNvPicPr>
          <p:nvPr>
            <p:ph sz="half" idx="1"/>
          </p:nvPr>
        </p:nvPicPr>
        <p:blipFill>
          <a:blip r:embed="rId3"/>
          <a:stretch>
            <a:fillRect/>
          </a:stretch>
        </p:blipFill>
        <p:spPr>
          <a:xfrm>
            <a:off x="881742" y="838200"/>
            <a:ext cx="7380515" cy="5711982"/>
          </a:xfrm>
          <a:prstGeom prst="rect">
            <a:avLst/>
          </a:prstGeom>
        </p:spPr>
      </p:pic>
      <p:sp>
        <p:nvSpPr>
          <p:cNvPr id="91139" name="Slide Number Placeholder 3"/>
          <p:cNvSpPr>
            <a:spLocks noGrp="1"/>
          </p:cNvSpPr>
          <p:nvPr>
            <p:ph type="sldNum" sz="quarter" idx="4294967295"/>
          </p:nvPr>
        </p:nvSpPr>
        <p:spPr bwMode="auto">
          <a:xfrm>
            <a:off x="8686800" y="0"/>
            <a:ext cx="4572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F5F6A603-CA11-8B43-B11B-079BF5DED549}" type="slidenum">
              <a:rPr lang="en-US" sz="1200"/>
              <a:pPr/>
              <a:t>49</a:t>
            </a:fld>
            <a:endParaRPr lang="en-US" sz="1200"/>
          </a:p>
        </p:txBody>
      </p:sp>
    </p:spTree>
    <p:extLst>
      <p:ext uri="{BB962C8B-B14F-4D97-AF65-F5344CB8AC3E}">
        <p14:creationId xmlns:p14="http://schemas.microsoft.com/office/powerpoint/2010/main" val="1410221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pPr algn="ctr"/>
            <a:r>
              <a:rPr lang="en-US" dirty="0">
                <a:latin typeface="Arial" charset="0"/>
                <a:cs typeface="Arial" charset="0"/>
              </a:rPr>
              <a:t> Transitional Kindergarten Implementation Guide</a:t>
            </a:r>
          </a:p>
        </p:txBody>
      </p:sp>
      <p:sp>
        <p:nvSpPr>
          <p:cNvPr id="5" name="Content Placeholder 4"/>
          <p:cNvSpPr>
            <a:spLocks noGrp="1"/>
          </p:cNvSpPr>
          <p:nvPr>
            <p:ph sz="half" idx="1"/>
          </p:nvPr>
        </p:nvSpPr>
        <p:spPr>
          <a:xfrm>
            <a:off x="311102" y="1738632"/>
            <a:ext cx="4953229" cy="2723313"/>
          </a:xfrm>
        </p:spPr>
        <p:txBody>
          <a:bodyPr>
            <a:normAutofit/>
          </a:bodyPr>
          <a:lstStyle/>
          <a:p>
            <a:pPr marL="0" indent="0" defTabSz="342900">
              <a:spcBef>
                <a:spcPct val="0"/>
              </a:spcBef>
              <a:buNone/>
              <a:defRPr/>
            </a:pPr>
            <a:r>
              <a:rPr lang="en-US" dirty="0">
                <a:latin typeface="Arial" charset="0"/>
                <a:ea typeface="Arial" charset="0"/>
                <a:cs typeface="Arial" charset="0"/>
              </a:rPr>
              <a:t>The TK Implementation Guide is a resource for California public school district administrators and teachers to support implementation of comprehensive TK programs.</a:t>
            </a:r>
          </a:p>
        </p:txBody>
      </p:sp>
      <p:sp>
        <p:nvSpPr>
          <p:cNvPr id="2" name="Slide Number Placeholder 1"/>
          <p:cNvSpPr>
            <a:spLocks noGrp="1"/>
          </p:cNvSpPr>
          <p:nvPr>
            <p:ph type="sldNum" sz="quarter" idx="4294967295"/>
          </p:nvPr>
        </p:nvSpPr>
        <p:spPr>
          <a:xfrm>
            <a:off x="8686800" y="0"/>
            <a:ext cx="457200" cy="365125"/>
          </a:xfrm>
          <a:prstGeom prst="rect">
            <a:avLst/>
          </a:prstGeom>
        </p:spPr>
        <p:txBody>
          <a:bodyPr/>
          <a:lstStyle/>
          <a:p>
            <a:fld id="{11EEF7C2-6334-4E7A-B967-5F31FD9C23C6}" type="slidenum">
              <a:rPr lang="en-US" altLang="en-US" smtClean="0"/>
              <a:pPr/>
              <a:t>5</a:t>
            </a:fld>
            <a:endParaRPr lang="en-US" altLang="en-US"/>
          </a:p>
        </p:txBody>
      </p:sp>
      <p:pic>
        <p:nvPicPr>
          <p:cNvPr id="8"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5523334" y="1838428"/>
            <a:ext cx="3248526" cy="4233657"/>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815978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a:xfrm>
            <a:off x="0" y="0"/>
            <a:ext cx="9144000" cy="1010255"/>
          </a:xfrm>
        </p:spPr>
        <p:txBody>
          <a:bodyPr/>
          <a:lstStyle/>
          <a:p>
            <a:r>
              <a:rPr lang="en-US" altLang="en-US" sz="3200" dirty="0">
                <a:ea typeface="ＭＳ Ｐゴシック" panose="020B0600070205080204" pitchFamily="34" charset="-128"/>
              </a:rPr>
              <a:t>Alignment Document and the DRDP-K (2015)</a:t>
            </a:r>
          </a:p>
        </p:txBody>
      </p:sp>
      <p:pic>
        <p:nvPicPr>
          <p:cNvPr id="10" name="Content Placeholder 2"/>
          <p:cNvPicPr>
            <a:picLocks noGrp="1" noChangeAspect="1"/>
          </p:cNvPicPr>
          <p:nvPr>
            <p:ph sz="half" idx="1"/>
          </p:nvPr>
        </p:nvPicPr>
        <p:blipFill>
          <a:blip r:embed="rId3"/>
          <a:stretch>
            <a:fillRect/>
          </a:stretch>
        </p:blipFill>
        <p:spPr>
          <a:xfrm>
            <a:off x="2605680" y="3497467"/>
            <a:ext cx="4038600" cy="3125583"/>
          </a:xfrm>
          <a:prstGeom prst="rect">
            <a:avLst/>
          </a:prstGeom>
          <a:ln>
            <a:solidFill>
              <a:schemeClr val="tx1"/>
            </a:solidFill>
          </a:ln>
        </p:spPr>
      </p:pic>
      <p:sp>
        <p:nvSpPr>
          <p:cNvPr id="81922" name="Slide Number Placeholder 4"/>
          <p:cNvSpPr>
            <a:spLocks noGrp="1"/>
          </p:cNvSpPr>
          <p:nvPr>
            <p:ph type="sldNum"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FF5D477-5A95-4FB1-BFFA-4B55FDB36FDB}" type="slidenum">
              <a:rPr lang="en-US" altLang="en-US" sz="1200"/>
              <a:pPr/>
              <a:t>50</a:t>
            </a:fld>
            <a:endParaRPr lang="en-US" altLang="en-US" sz="1200"/>
          </a:p>
        </p:txBody>
      </p:sp>
      <p:sp>
        <p:nvSpPr>
          <p:cNvPr id="6" name="Rectangle 5"/>
          <p:cNvSpPr>
            <a:spLocks noChangeArrowheads="1"/>
          </p:cNvSpPr>
          <p:nvPr/>
        </p:nvSpPr>
        <p:spPr bwMode="auto">
          <a:xfrm>
            <a:off x="0" y="6623050"/>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pic>
        <p:nvPicPr>
          <p:cNvPr id="8" name="Content Placeholder 7"/>
          <p:cNvPicPr>
            <a:picLocks noGrp="1" noChangeAspect="1"/>
          </p:cNvPicPr>
          <p:nvPr>
            <p:ph sz="half" idx="2"/>
          </p:nvPr>
        </p:nvPicPr>
        <p:blipFill>
          <a:blip r:embed="rId4"/>
          <a:stretch>
            <a:fillRect/>
          </a:stretch>
        </p:blipFill>
        <p:spPr>
          <a:xfrm>
            <a:off x="411178" y="1010255"/>
            <a:ext cx="8427604" cy="2301479"/>
          </a:xfrm>
          <a:prstGeom prst="rect">
            <a:avLst/>
          </a:prstGeom>
          <a:ln>
            <a:solidFill>
              <a:schemeClr val="tx1"/>
            </a:solidFill>
          </a:ln>
        </p:spPr>
      </p:pic>
    </p:spTree>
    <p:extLst>
      <p:ext uri="{BB962C8B-B14F-4D97-AF65-F5344CB8AC3E}">
        <p14:creationId xmlns:p14="http://schemas.microsoft.com/office/powerpoint/2010/main" val="2035780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title="Outdoor classroom"/>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26064" b="16482"/>
          <a:stretch/>
        </p:blipFill>
        <p:spPr>
          <a:xfrm>
            <a:off x="0" y="0"/>
            <a:ext cx="9144000" cy="7004466"/>
          </a:xfrm>
        </p:spPr>
      </p:pic>
      <p:sp>
        <p:nvSpPr>
          <p:cNvPr id="2" name="Title 1"/>
          <p:cNvSpPr>
            <a:spLocks noGrp="1"/>
          </p:cNvSpPr>
          <p:nvPr>
            <p:ph type="title"/>
          </p:nvPr>
        </p:nvSpPr>
        <p:spPr>
          <a:xfrm>
            <a:off x="0" y="-15876"/>
            <a:ext cx="9144000" cy="1191533"/>
          </a:xfrm>
          <a:noFill/>
        </p:spPr>
        <p:txBody>
          <a:bodyPr/>
          <a:lstStyle/>
          <a:p>
            <a:r>
              <a:rPr lang="en-US" sz="3700" dirty="0">
                <a:solidFill>
                  <a:schemeClr val="bg1"/>
                </a:solidFill>
                <a:effectLst>
                  <a:outerShdw blurRad="38100" dist="38100" dir="2700000" algn="tl">
                    <a:srgbClr val="000000">
                      <a:alpha val="43137"/>
                    </a:srgbClr>
                  </a:outerShdw>
                </a:effectLst>
              </a:rPr>
              <a:t>Fairness and Respect for Other People </a:t>
            </a:r>
          </a:p>
        </p:txBody>
      </p:sp>
      <p:sp>
        <p:nvSpPr>
          <p:cNvPr id="3" name="Slide Number Placeholder 2"/>
          <p:cNvSpPr>
            <a:spLocks noGrp="1"/>
          </p:cNvSpPr>
          <p:nvPr>
            <p:ph type="sldNum" sz="quarter" idx="10"/>
          </p:nvPr>
        </p:nvSpPr>
        <p:spPr/>
        <p:txBody>
          <a:bodyPr/>
          <a:lstStyle/>
          <a:p>
            <a:fld id="{76976C20-52AA-204E-BA8C-8343D906340F}" type="slidenum">
              <a:rPr lang="en-US" smtClean="0">
                <a:solidFill>
                  <a:schemeClr val="bg1"/>
                </a:solidFill>
              </a:rPr>
              <a:pPr/>
              <a:t>51</a:t>
            </a:fld>
            <a:endParaRPr lang="en-US" dirty="0">
              <a:solidFill>
                <a:schemeClr val="bg1"/>
              </a:solidFill>
            </a:endParaRPr>
          </a:p>
        </p:txBody>
      </p:sp>
      <p:sp>
        <p:nvSpPr>
          <p:cNvPr id="6" name="Rectangle 5"/>
          <p:cNvSpPr>
            <a:spLocks noChangeArrowheads="1"/>
          </p:cNvSpPr>
          <p:nvPr/>
        </p:nvSpPr>
        <p:spPr bwMode="auto">
          <a:xfrm>
            <a:off x="0" y="6742584"/>
            <a:ext cx="91440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0060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Arrow 10"/>
          <p:cNvSpPr/>
          <p:nvPr/>
        </p:nvSpPr>
        <p:spPr>
          <a:xfrm>
            <a:off x="47997" y="648129"/>
            <a:ext cx="9031705" cy="5192413"/>
          </a:xfrm>
          <a:prstGeom prst="rightArrow">
            <a:avLst/>
          </a:prstGeom>
          <a:solidFill>
            <a:srgbClr val="F3193D">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
          </p:nvPr>
        </p:nvSpPr>
        <p:spPr>
          <a:xfrm>
            <a:off x="360948" y="1107932"/>
            <a:ext cx="4038600" cy="4269885"/>
          </a:xfrm>
          <a:solidFill>
            <a:srgbClr val="F03E53"/>
          </a:solidFill>
        </p:spPr>
        <p:txBody>
          <a:bodyPr/>
          <a:lstStyle/>
          <a:p>
            <a:pPr marL="176213" marR="0" lvl="0" indent="0" defTabSz="914400" eaLnBrk="1" fontAlgn="auto" latinLnBrk="0" hangingPunct="1">
              <a:lnSpc>
                <a:spcPct val="100000"/>
              </a:lnSpc>
              <a:spcBef>
                <a:spcPts val="0"/>
              </a:spcBef>
              <a:spcAft>
                <a:spcPts val="0"/>
              </a:spcAft>
              <a:buClrTx/>
              <a:buSzTx/>
              <a:buFontTx/>
              <a:buNone/>
              <a:tabLst/>
              <a:defRPr/>
            </a:pPr>
            <a:r>
              <a:rPr lang="en-US" sz="2400" b="1" u="sng" kern="0" dirty="0">
                <a:solidFill>
                  <a:schemeClr val="bg1"/>
                </a:solidFill>
                <a:effectLst>
                  <a:outerShdw blurRad="38100" dist="38100" dir="2700000" algn="tl">
                    <a:srgbClr val="000000">
                      <a:alpha val="43137"/>
                    </a:srgbClr>
                  </a:outerShdw>
                </a:effectLst>
              </a:rPr>
              <a:t>48 months    </a:t>
            </a:r>
          </a:p>
          <a:p>
            <a:pPr marL="176213" marR="0" lvl="0" indent="0" defTabSz="914400" eaLnBrk="1" fontAlgn="auto" latinLnBrk="0" hangingPunct="1">
              <a:lnSpc>
                <a:spcPct val="100000"/>
              </a:lnSpc>
              <a:spcBef>
                <a:spcPts val="0"/>
              </a:spcBef>
              <a:spcAft>
                <a:spcPts val="0"/>
              </a:spcAft>
              <a:buClrTx/>
              <a:buSzTx/>
              <a:buFontTx/>
              <a:buNone/>
              <a:tabLst/>
              <a:defRPr/>
            </a:pPr>
            <a:r>
              <a:rPr lang="en-US" sz="2400" b="1" kern="0" dirty="0">
                <a:solidFill>
                  <a:schemeClr val="bg1"/>
                </a:solidFill>
                <a:effectLst>
                  <a:outerShdw blurRad="38100" dist="38100" dir="2700000" algn="tl">
                    <a:srgbClr val="000000">
                      <a:alpha val="43137"/>
                    </a:srgbClr>
                  </a:outerShdw>
                </a:effectLst>
              </a:rPr>
              <a:t>Respond to the feelings and needs of others with simple forms of assistance, sharing, and turn-taking. Understand the importance of rules that protect fairness and maintain order.</a:t>
            </a:r>
          </a:p>
          <a:p>
            <a:pPr marL="0" indent="0">
              <a:buNone/>
            </a:pPr>
            <a:endParaRPr lang="en-US" dirty="0"/>
          </a:p>
        </p:txBody>
      </p:sp>
      <p:sp>
        <p:nvSpPr>
          <p:cNvPr id="4" name="Content Placeholder 3"/>
          <p:cNvSpPr>
            <a:spLocks noGrp="1"/>
          </p:cNvSpPr>
          <p:nvPr>
            <p:ph sz="quarter" idx="2"/>
          </p:nvPr>
        </p:nvSpPr>
        <p:spPr>
          <a:xfrm>
            <a:off x="4661897" y="1109392"/>
            <a:ext cx="4038600" cy="4269885"/>
          </a:xfrm>
          <a:solidFill>
            <a:srgbClr val="F2586A"/>
          </a:solidFill>
        </p:spPr>
        <p:txBody>
          <a:bodyPr/>
          <a:lstStyle/>
          <a:p>
            <a:pPr marL="176213" lvl="0" indent="0">
              <a:buNone/>
            </a:pPr>
            <a:r>
              <a:rPr lang="en-US" sz="2400" b="1" u="sng" dirty="0">
                <a:solidFill>
                  <a:schemeClr val="bg1"/>
                </a:solidFill>
                <a:effectLst>
                  <a:outerShdw blurRad="38100" dist="38100" dir="2700000" algn="tl">
                    <a:srgbClr val="000000">
                      <a:alpha val="43137"/>
                    </a:srgbClr>
                  </a:outerShdw>
                </a:effectLst>
              </a:rPr>
              <a:t>60 months</a:t>
            </a:r>
          </a:p>
          <a:p>
            <a:pPr marL="176213" lvl="0" indent="0">
              <a:buNone/>
            </a:pPr>
            <a:r>
              <a:rPr lang="en-US" sz="2400" b="1" dirty="0">
                <a:solidFill>
                  <a:schemeClr val="bg1"/>
                </a:solidFill>
                <a:effectLst>
                  <a:outerShdw blurRad="38100" dist="38100" dir="2700000" algn="tl">
                    <a:srgbClr val="000000">
                      <a:alpha val="43137"/>
                    </a:srgbClr>
                  </a:outerShdw>
                </a:effectLst>
              </a:rPr>
              <a:t>Pay attention to others’ feelings, more likely to provide assistance, and try to coordinate personal desires with those of other children in mutually satisfactory ways. Actively support rules that protect fairness to others.</a:t>
            </a:r>
          </a:p>
          <a:p>
            <a:pPr marL="0" indent="0">
              <a:buNone/>
            </a:pPr>
            <a:endParaRPr lang="en-US" sz="2400" dirty="0"/>
          </a:p>
        </p:txBody>
      </p:sp>
      <p:sp>
        <p:nvSpPr>
          <p:cNvPr id="5" name="Slide Number Placeholder 4"/>
          <p:cNvSpPr>
            <a:spLocks noGrp="1"/>
          </p:cNvSpPr>
          <p:nvPr>
            <p:ph type="sldNum" sz="quarter" idx="10"/>
          </p:nvPr>
        </p:nvSpPr>
        <p:spPr/>
        <p:txBody>
          <a:bodyPr/>
          <a:lstStyle/>
          <a:p>
            <a:fld id="{5FB20F3D-06F2-2640-B8A5-11F69AE100BF}" type="slidenum">
              <a:rPr lang="en-US" smtClean="0"/>
              <a:pPr/>
              <a:t>52</a:t>
            </a:fld>
            <a:endParaRPr lang="en-US" dirty="0"/>
          </a:p>
        </p:txBody>
      </p:sp>
      <p:sp>
        <p:nvSpPr>
          <p:cNvPr id="9" name="Content Placeholder 8"/>
          <p:cNvSpPr>
            <a:spLocks noGrp="1"/>
          </p:cNvSpPr>
          <p:nvPr>
            <p:ph sz="quarter" idx="3"/>
          </p:nvPr>
        </p:nvSpPr>
        <p:spPr>
          <a:xfrm>
            <a:off x="-16300" y="5821167"/>
            <a:ext cx="9160300" cy="909697"/>
          </a:xfrm>
          <a:prstGeom prst="rect">
            <a:avLst/>
          </a:prstGeom>
          <a:noFill/>
          <a:effectLst>
            <a:outerShdw blurRad="40000" dist="23000" dir="5400000" rotWithShape="0">
              <a:schemeClr val="bg1">
                <a:alpha val="35000"/>
              </a:schemeClr>
            </a:outerShdw>
          </a:effectLst>
        </p:spPr>
        <p:style>
          <a:lnRef idx="0">
            <a:schemeClr val="dk1"/>
          </a:lnRef>
          <a:fillRef idx="3">
            <a:schemeClr val="dk1"/>
          </a:fillRef>
          <a:effectRef idx="3">
            <a:schemeClr val="dk1"/>
          </a:effectRef>
          <a:fontRef idx="minor">
            <a:schemeClr val="lt1"/>
          </a:fontRef>
        </p:style>
        <p:txBody>
          <a:bodyPr rtlCol="0" anchor="t" anchorCtr="0"/>
          <a:lstStyle/>
          <a:p>
            <a:pPr marL="0" indent="0" algn="ctr">
              <a:buNone/>
            </a:pPr>
            <a:r>
              <a:rPr lang="en-US" sz="2400" dirty="0">
                <a:ln w="0"/>
                <a:solidFill>
                  <a:schemeClr val="tx1"/>
                </a:solidFill>
              </a:rPr>
              <a:t>What do you notice about these foundations that might                  influence how you structure your classroom?</a:t>
            </a:r>
          </a:p>
          <a:p>
            <a:pPr marL="0" lvl="0" indent="0" algn="ctr">
              <a:buNone/>
            </a:pPr>
            <a:endParaRPr lang="en-US" sz="2400" dirty="0">
              <a:ln w="0"/>
              <a:solidFill>
                <a:schemeClr val="tx1"/>
              </a:solidFill>
            </a:endParaRPr>
          </a:p>
        </p:txBody>
      </p:sp>
      <p:sp>
        <p:nvSpPr>
          <p:cNvPr id="2" name="Title 1"/>
          <p:cNvSpPr>
            <a:spLocks noGrp="1"/>
          </p:cNvSpPr>
          <p:nvPr>
            <p:ph type="title" sz="quarter"/>
          </p:nvPr>
        </p:nvSpPr>
        <p:spPr>
          <a:xfrm>
            <a:off x="-1" y="-1"/>
            <a:ext cx="9144000" cy="824929"/>
          </a:xfrm>
        </p:spPr>
        <p:txBody>
          <a:bodyPr>
            <a:normAutofit/>
          </a:bodyPr>
          <a:lstStyle/>
          <a:p>
            <a:r>
              <a:rPr lang="en-US" dirty="0"/>
              <a:t>Fairness and Respect for Others</a:t>
            </a:r>
          </a:p>
        </p:txBody>
      </p:sp>
    </p:spTree>
    <p:extLst>
      <p:ext uri="{BB962C8B-B14F-4D97-AF65-F5344CB8AC3E}">
        <p14:creationId xmlns:p14="http://schemas.microsoft.com/office/powerpoint/2010/main" val="4229097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24" y="3274241"/>
            <a:ext cx="3257550" cy="1985918"/>
          </a:xfrm>
          <a:noFill/>
        </p:spPr>
        <p:txBody>
          <a:bodyPr>
            <a:noAutofit/>
          </a:bodyPr>
          <a:lstStyle/>
          <a:p>
            <a:r>
              <a:rPr lang="en-US" sz="3600" dirty="0"/>
              <a:t>Sense of Fairness and Respect</a:t>
            </a:r>
          </a:p>
        </p:txBody>
      </p:sp>
      <p:pic>
        <p:nvPicPr>
          <p:cNvPr id="10" name="Content Placeholder 9" title="Partner play"/>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2828" r="23466" b="-118"/>
          <a:stretch/>
        </p:blipFill>
        <p:spPr>
          <a:xfrm>
            <a:off x="4059382" y="0"/>
            <a:ext cx="5084618" cy="6854825"/>
          </a:xfrm>
          <a:ln>
            <a:solidFill>
              <a:schemeClr val="tx1"/>
            </a:solidFill>
          </a:ln>
        </p:spPr>
      </p:pic>
      <p:sp>
        <p:nvSpPr>
          <p:cNvPr id="5" name="Content Placeholder 4"/>
          <p:cNvSpPr>
            <a:spLocks noGrp="1"/>
          </p:cNvSpPr>
          <p:nvPr>
            <p:ph sz="half" idx="2"/>
          </p:nvPr>
        </p:nvSpPr>
        <p:spPr>
          <a:xfrm>
            <a:off x="0" y="353001"/>
            <a:ext cx="3964131" cy="6130925"/>
          </a:xfrm>
          <a:noFill/>
          <a:ln>
            <a:noFill/>
          </a:ln>
        </p:spPr>
        <p:txBody>
          <a:bodyPr/>
          <a:lstStyle/>
          <a:p>
            <a:pPr marL="231775" indent="0">
              <a:buNone/>
            </a:pPr>
            <a:r>
              <a:rPr lang="en-US" dirty="0">
                <a:ea typeface="ＭＳ Ｐゴシック" pitchFamily="-102" charset="-128"/>
              </a:rPr>
              <a:t>Learning how to respond appropriately to the feelings and needs of other people can be challenging for young children.</a:t>
            </a:r>
            <a:endParaRPr lang="en-US" dirty="0"/>
          </a:p>
        </p:txBody>
      </p:sp>
      <p:sp>
        <p:nvSpPr>
          <p:cNvPr id="3" name="Slide Number Placeholder 2"/>
          <p:cNvSpPr>
            <a:spLocks noGrp="1"/>
          </p:cNvSpPr>
          <p:nvPr>
            <p:ph type="sldNum" sz="quarter" idx="4294967295"/>
          </p:nvPr>
        </p:nvSpPr>
        <p:spPr>
          <a:xfrm>
            <a:off x="8686800" y="0"/>
            <a:ext cx="457200" cy="365125"/>
          </a:xfrm>
        </p:spPr>
        <p:txBody>
          <a:bodyPr/>
          <a:lstStyle/>
          <a:p>
            <a:fld id="{9A336049-E27B-924A-95B9-AC5968D1714E}" type="slidenum">
              <a:rPr lang="en-US" smtClean="0"/>
              <a:pPr/>
              <a:t>53</a:t>
            </a:fld>
            <a:endParaRPr lang="en-US" dirty="0"/>
          </a:p>
        </p:txBody>
      </p:sp>
      <p:sp>
        <p:nvSpPr>
          <p:cNvPr id="7" name="Rectangle 6"/>
          <p:cNvSpPr>
            <a:spLocks noChangeArrowheads="1"/>
          </p:cNvSpPr>
          <p:nvPr/>
        </p:nvSpPr>
        <p:spPr bwMode="auto">
          <a:xfrm>
            <a:off x="3790950" y="6623050"/>
            <a:ext cx="535305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dirty="0">
                <a:cs typeface="Times New Roman" panose="02020603050405020304" pitchFamily="18" charset="0"/>
              </a:rPr>
              <a:t>©2017 California Department of Education</a:t>
            </a:r>
            <a:endParaRPr lang="en-US" altLang="en-US" sz="900" dirty="0"/>
          </a:p>
        </p:txBody>
      </p:sp>
    </p:spTree>
    <p:extLst>
      <p:ext uri="{BB962C8B-B14F-4D97-AF65-F5344CB8AC3E}">
        <p14:creationId xmlns:p14="http://schemas.microsoft.com/office/powerpoint/2010/main" val="632946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1" y="3768942"/>
            <a:ext cx="9143999" cy="1257300"/>
          </a:xfrm>
        </p:spPr>
        <p:txBody>
          <a:bodyPr/>
          <a:lstStyle/>
          <a:p>
            <a:r>
              <a:rPr lang="en-US" dirty="0"/>
              <a:t>Rules vs. Expectations</a:t>
            </a:r>
          </a:p>
        </p:txBody>
      </p:sp>
      <p:sp>
        <p:nvSpPr>
          <p:cNvPr id="4" name="Content Placeholder 3"/>
          <p:cNvSpPr>
            <a:spLocks noGrp="1"/>
          </p:cNvSpPr>
          <p:nvPr>
            <p:ph sz="half" idx="2"/>
          </p:nvPr>
        </p:nvSpPr>
        <p:spPr>
          <a:xfrm>
            <a:off x="228107" y="233794"/>
            <a:ext cx="8915893" cy="1103685"/>
          </a:xfrm>
        </p:spPr>
        <p:txBody>
          <a:bodyPr/>
          <a:lstStyle/>
          <a:p>
            <a:pPr marL="0" indent="0">
              <a:buNone/>
            </a:pPr>
            <a:r>
              <a:rPr lang="en-US" dirty="0"/>
              <a:t>“</a:t>
            </a:r>
            <a:r>
              <a:rPr lang="en-US" b="1" dirty="0"/>
              <a:t>Move beyond rules to expectations to emphasize guiding principles or values” </a:t>
            </a:r>
            <a:r>
              <a:rPr lang="en-US" sz="1800" dirty="0"/>
              <a:t>(PCF, Vol. 1, p. 74)</a:t>
            </a:r>
            <a:r>
              <a:rPr lang="en-US" dirty="0"/>
              <a:t>. </a:t>
            </a:r>
            <a:endParaRPr lang="en-US" sz="1600" dirty="0"/>
          </a:p>
        </p:txBody>
      </p:sp>
      <p:sp>
        <p:nvSpPr>
          <p:cNvPr id="3" name="Slide Number Placeholder 2"/>
          <p:cNvSpPr>
            <a:spLocks noGrp="1"/>
          </p:cNvSpPr>
          <p:nvPr>
            <p:ph type="sldNum" sz="quarter" idx="10"/>
          </p:nvPr>
        </p:nvSpPr>
        <p:spPr/>
        <p:txBody>
          <a:bodyPr/>
          <a:lstStyle/>
          <a:p>
            <a:fld id="{9A336049-E27B-924A-95B9-AC5968D1714E}" type="slidenum">
              <a:rPr lang="en-US" smtClean="0"/>
              <a:pPr/>
              <a:t>54</a:t>
            </a:fld>
            <a:endParaRPr lang="en-US" dirty="0"/>
          </a:p>
        </p:txBody>
      </p:sp>
      <p:sp>
        <p:nvSpPr>
          <p:cNvPr id="8" name="Rectangle 7"/>
          <p:cNvSpPr>
            <a:spLocks noChangeArrowheads="1"/>
          </p:cNvSpPr>
          <p:nvPr/>
        </p:nvSpPr>
        <p:spPr bwMode="auto">
          <a:xfrm>
            <a:off x="0" y="6623050"/>
            <a:ext cx="454914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pic>
        <p:nvPicPr>
          <p:cNvPr id="6" name="Content Placeholder 5" title="Posters"/>
          <p:cNvPicPr>
            <a:picLocks noGrp="1" noChangeAspect="1"/>
          </p:cNvPicPr>
          <p:nvPr>
            <p:ph sz="half" idx="1"/>
          </p:nvPr>
        </p:nvPicPr>
        <p:blipFill rotWithShape="1">
          <a:blip r:embed="rId3"/>
          <a:srcRect l="11062" t="56804" r="6098" b="6013"/>
          <a:stretch/>
        </p:blipFill>
        <p:spPr>
          <a:xfrm>
            <a:off x="0" y="1369471"/>
            <a:ext cx="9171049" cy="5488529"/>
          </a:xfrm>
          <a:prstGeom prst="rect">
            <a:avLst/>
          </a:prstGeom>
          <a:ln>
            <a:solidFill>
              <a:schemeClr val="tx1"/>
            </a:solidFill>
          </a:ln>
          <a:effectLst/>
        </p:spPr>
      </p:pic>
    </p:spTree>
    <p:extLst>
      <p:ext uri="{BB962C8B-B14F-4D97-AF65-F5344CB8AC3E}">
        <p14:creationId xmlns:p14="http://schemas.microsoft.com/office/powerpoint/2010/main" val="1575490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2039" y="2841057"/>
            <a:ext cx="4144296" cy="1143000"/>
          </a:xfrm>
        </p:spPr>
        <p:txBody>
          <a:bodyPr/>
          <a:lstStyle/>
          <a:p>
            <a:pPr algn="l"/>
            <a:br>
              <a:rPr lang="en-US" sz="500" dirty="0"/>
            </a:br>
            <a:r>
              <a:rPr lang="en-US" sz="500" dirty="0"/>
              <a:t>Culturally Inclusive Environment</a:t>
            </a:r>
            <a:br>
              <a:rPr lang="en-US" sz="500" dirty="0"/>
            </a:br>
            <a:endParaRPr lang="en-US" sz="500" dirty="0"/>
          </a:p>
        </p:txBody>
      </p:sp>
      <p:pic>
        <p:nvPicPr>
          <p:cNvPr id="8" name="Content Placeholder 3"/>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884903" y="1779371"/>
            <a:ext cx="6931741" cy="4624771"/>
          </a:xfrm>
          <a:ln>
            <a:solidFill>
              <a:schemeClr val="tx1"/>
            </a:solidFill>
          </a:ln>
        </p:spPr>
      </p:pic>
      <p:sp>
        <p:nvSpPr>
          <p:cNvPr id="4" name="Content Placeholder 3"/>
          <p:cNvSpPr>
            <a:spLocks noGrp="1"/>
          </p:cNvSpPr>
          <p:nvPr>
            <p:ph sz="half" idx="2"/>
          </p:nvPr>
        </p:nvSpPr>
        <p:spPr>
          <a:xfrm>
            <a:off x="582561" y="182562"/>
            <a:ext cx="8332839" cy="1928551"/>
          </a:xfrm>
        </p:spPr>
        <p:txBody>
          <a:bodyPr/>
          <a:lstStyle/>
          <a:p>
            <a:pPr marL="0" indent="0" eaLnBrk="1" fontAlgn="auto" hangingPunct="1">
              <a:spcBef>
                <a:spcPts val="0"/>
              </a:spcBef>
              <a:spcAft>
                <a:spcPts val="0"/>
              </a:spcAft>
              <a:buNone/>
              <a:defRPr/>
            </a:pPr>
            <a:r>
              <a:rPr lang="en-US" b="1" dirty="0"/>
              <a:t>“Maintain a culturally inclusive environment. </a:t>
            </a:r>
            <a:r>
              <a:rPr lang="en-US" dirty="0"/>
              <a:t>Encourage friendships among all children in the preschool community” </a:t>
            </a:r>
            <a:r>
              <a:rPr lang="en-US" sz="1800" dirty="0"/>
              <a:t>(PCF, Vol. 3, p. 79)</a:t>
            </a:r>
            <a:r>
              <a:rPr lang="en-US" dirty="0"/>
              <a:t>. </a:t>
            </a:r>
          </a:p>
          <a:p>
            <a:pPr marL="0" indent="0">
              <a:buNone/>
            </a:pPr>
            <a:endParaRPr lang="en-US" sz="3200" dirty="0"/>
          </a:p>
        </p:txBody>
      </p:sp>
      <p:sp>
        <p:nvSpPr>
          <p:cNvPr id="3" name="Slide Number Placeholder 2"/>
          <p:cNvSpPr>
            <a:spLocks noGrp="1"/>
          </p:cNvSpPr>
          <p:nvPr>
            <p:ph type="sldNum" sz="quarter" idx="10"/>
          </p:nvPr>
        </p:nvSpPr>
        <p:spPr/>
        <p:txBody>
          <a:bodyPr/>
          <a:lstStyle/>
          <a:p>
            <a:fld id="{9A336049-E27B-924A-95B9-AC5968D1714E}" type="slidenum">
              <a:rPr lang="en-US" smtClean="0"/>
              <a:pPr/>
              <a:t>55</a:t>
            </a:fld>
            <a:endParaRPr lang="en-US" dirty="0"/>
          </a:p>
        </p:txBody>
      </p:sp>
    </p:spTree>
    <p:extLst>
      <p:ext uri="{BB962C8B-B14F-4D97-AF65-F5344CB8AC3E}">
        <p14:creationId xmlns:p14="http://schemas.microsoft.com/office/powerpoint/2010/main" val="2633224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057" y="5711825"/>
            <a:ext cx="8229600" cy="1143000"/>
          </a:xfrm>
        </p:spPr>
        <p:txBody>
          <a:bodyPr/>
          <a:lstStyle/>
          <a:p>
            <a:r>
              <a:rPr lang="en-US" dirty="0">
                <a:solidFill>
                  <a:srgbClr val="FCD8DC"/>
                </a:solidFill>
              </a:rPr>
              <a:t>Supporting English Learners</a:t>
            </a:r>
          </a:p>
        </p:txBody>
      </p:sp>
      <p:sp>
        <p:nvSpPr>
          <p:cNvPr id="3" name="Content Placeholder 2"/>
          <p:cNvSpPr>
            <a:spLocks noGrp="1"/>
          </p:cNvSpPr>
          <p:nvPr>
            <p:ph sz="half" idx="2"/>
          </p:nvPr>
        </p:nvSpPr>
        <p:spPr>
          <a:xfrm>
            <a:off x="0" y="-14515"/>
            <a:ext cx="9144000" cy="1284159"/>
          </a:xfrm>
          <a:noFill/>
          <a:ln>
            <a:noFill/>
          </a:ln>
        </p:spPr>
        <p:txBody>
          <a:bodyPr anchor="ctr" anchorCtr="0"/>
          <a:lstStyle/>
          <a:p>
            <a:pPr marL="115888" indent="0" algn="ctr">
              <a:buNone/>
            </a:pPr>
            <a:r>
              <a:rPr lang="en-US" sz="3600" b="1" dirty="0"/>
              <a:t>Video Reflection</a:t>
            </a:r>
          </a:p>
          <a:p>
            <a:pPr marL="115888" indent="0" algn="ctr">
              <a:buNone/>
            </a:pPr>
            <a:r>
              <a:rPr lang="en-US" dirty="0"/>
              <a:t>How might an activity like this support English learners?</a:t>
            </a:r>
          </a:p>
        </p:txBody>
      </p:sp>
      <p:sp>
        <p:nvSpPr>
          <p:cNvPr id="5" name="Slide Number Placeholder 4"/>
          <p:cNvSpPr>
            <a:spLocks noGrp="1"/>
          </p:cNvSpPr>
          <p:nvPr>
            <p:ph type="sldNum" sz="quarter" idx="10"/>
          </p:nvPr>
        </p:nvSpPr>
        <p:spPr/>
        <p:txBody>
          <a:bodyPr/>
          <a:lstStyle/>
          <a:p>
            <a:fld id="{5FB20F3D-06F2-2640-B8A5-11F69AE100BF}" type="slidenum">
              <a:rPr lang="en-US" smtClean="0"/>
              <a:pPr/>
              <a:t>56</a:t>
            </a:fld>
            <a:endParaRPr lang="en-US"/>
          </a:p>
        </p:txBody>
      </p:sp>
      <p:sp>
        <p:nvSpPr>
          <p:cNvPr id="4" name="Content Placeholder 3"/>
          <p:cNvSpPr>
            <a:spLocks noGrp="1"/>
          </p:cNvSpPr>
          <p:nvPr>
            <p:ph sz="half" idx="1"/>
          </p:nvPr>
        </p:nvSpPr>
        <p:spPr/>
        <p:txBody>
          <a:bodyPr/>
          <a:lstStyle/>
          <a:p>
            <a:endParaRPr lang="en-US" dirty="0"/>
          </a:p>
        </p:txBody>
      </p:sp>
    </p:spTree>
    <p:extLst>
      <p:ext uri="{BB962C8B-B14F-4D97-AF65-F5344CB8AC3E}">
        <p14:creationId xmlns:p14="http://schemas.microsoft.com/office/powerpoint/2010/main" val="9177093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78805"/>
          </a:xfrm>
        </p:spPr>
        <p:txBody>
          <a:bodyPr/>
          <a:lstStyle/>
          <a:p>
            <a:r>
              <a:rPr lang="en-US" sz="4000" dirty="0"/>
              <a:t>Supporting English Learners</a:t>
            </a:r>
          </a:p>
        </p:txBody>
      </p:sp>
      <p:sp>
        <p:nvSpPr>
          <p:cNvPr id="11" name="Content Placeholder 10"/>
          <p:cNvSpPr>
            <a:spLocks noGrp="1"/>
          </p:cNvSpPr>
          <p:nvPr>
            <p:ph sz="half" idx="2"/>
          </p:nvPr>
        </p:nvSpPr>
        <p:spPr>
          <a:xfrm>
            <a:off x="4800600" y="1181560"/>
            <a:ext cx="4114800" cy="5208223"/>
          </a:xfrm>
          <a:solidFill>
            <a:srgbClr val="FDE9EB"/>
          </a:solidFill>
          <a:ln>
            <a:solidFill>
              <a:schemeClr val="tx1"/>
            </a:solidFill>
          </a:ln>
        </p:spPr>
        <p:txBody>
          <a:bodyPr/>
          <a:lstStyle/>
          <a:p>
            <a:pPr marL="120650" lvl="0" indent="0">
              <a:buNone/>
            </a:pPr>
            <a:r>
              <a:rPr lang="en-US" dirty="0">
                <a:solidFill>
                  <a:prstClr val="black"/>
                </a:solidFill>
              </a:rPr>
              <a:t>“What process do you use to create expectations or rules for responsible behavior in your preschool [TK] setting? What differences do you observe in rule-following behavior when children participate in setting class rules?” </a:t>
            </a:r>
            <a:r>
              <a:rPr lang="en-US" sz="1800" dirty="0">
                <a:solidFill>
                  <a:prstClr val="black"/>
                </a:solidFill>
              </a:rPr>
              <a:t>(PCF, Vol. 3, p. 85)</a:t>
            </a:r>
            <a:r>
              <a:rPr lang="en-US" dirty="0">
                <a:solidFill>
                  <a:prstClr val="black"/>
                </a:solidFill>
              </a:rPr>
              <a:t>.</a:t>
            </a:r>
          </a:p>
          <a:p>
            <a:endParaRPr lang="en-US" dirty="0"/>
          </a:p>
        </p:txBody>
      </p:sp>
      <p:sp>
        <p:nvSpPr>
          <p:cNvPr id="5" name="Slide Number Placeholder 4"/>
          <p:cNvSpPr>
            <a:spLocks noGrp="1"/>
          </p:cNvSpPr>
          <p:nvPr>
            <p:ph type="sldNum" sz="quarter" idx="10"/>
          </p:nvPr>
        </p:nvSpPr>
        <p:spPr/>
        <p:txBody>
          <a:bodyPr/>
          <a:lstStyle/>
          <a:p>
            <a:fld id="{5FB20F3D-06F2-2640-B8A5-11F69AE100BF}" type="slidenum">
              <a:rPr lang="en-US" smtClean="0"/>
              <a:pPr/>
              <a:t>57</a:t>
            </a:fld>
            <a:endParaRPr lang="en-US"/>
          </a:p>
        </p:txBody>
      </p:sp>
      <p:sp>
        <p:nvSpPr>
          <p:cNvPr id="4" name="Content Placeholder 3"/>
          <p:cNvSpPr>
            <a:spLocks noGrp="1"/>
          </p:cNvSpPr>
          <p:nvPr>
            <p:ph sz="half" idx="1"/>
          </p:nvPr>
        </p:nvSpPr>
        <p:spPr>
          <a:xfrm>
            <a:off x="305718" y="1178805"/>
            <a:ext cx="4114800" cy="5210978"/>
          </a:xfrm>
          <a:solidFill>
            <a:srgbClr val="F8AAB3"/>
          </a:solidFill>
          <a:ln>
            <a:solidFill>
              <a:schemeClr val="tx1"/>
            </a:solidFill>
          </a:ln>
          <a:scene3d>
            <a:camera prst="orthographicFront"/>
            <a:lightRig rig="threePt" dir="t"/>
          </a:scene3d>
          <a:sp3d>
            <a:bevelT/>
          </a:sp3d>
        </p:spPr>
        <p:txBody>
          <a:bodyPr>
            <a:normAutofit/>
          </a:bodyPr>
          <a:lstStyle/>
          <a:p>
            <a:pPr marL="120650" indent="0">
              <a:buNone/>
            </a:pPr>
            <a:r>
              <a:rPr lang="en-US" dirty="0"/>
              <a:t>“How does your program work to help children who are English learners build a sense of being part of the preschool [TK] community and overcome possible feelings of being outsiders?” </a:t>
            </a:r>
            <a:r>
              <a:rPr lang="en-US" sz="1800" dirty="0"/>
              <a:t>(</a:t>
            </a:r>
            <a:r>
              <a:rPr lang="en-US" sz="1700" dirty="0"/>
              <a:t>PCF, Vol. 3, p. 85</a:t>
            </a:r>
            <a:r>
              <a:rPr lang="en-US" sz="1800" dirty="0"/>
              <a:t>)</a:t>
            </a:r>
            <a:r>
              <a:rPr lang="en-US" dirty="0"/>
              <a:t>.</a:t>
            </a:r>
          </a:p>
          <a:p>
            <a:pPr marL="347472" indent="-457200"/>
            <a:endParaRPr lang="en-US" dirty="0"/>
          </a:p>
          <a:p>
            <a:pPr marL="347472" indent="-457200"/>
            <a:endParaRPr lang="en-US" dirty="0"/>
          </a:p>
        </p:txBody>
      </p:sp>
    </p:spTree>
    <p:extLst>
      <p:ext uri="{BB962C8B-B14F-4D97-AF65-F5344CB8AC3E}">
        <p14:creationId xmlns:p14="http://schemas.microsoft.com/office/powerpoint/2010/main" val="6279993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4022"/>
          </a:xfrm>
          <a:noFill/>
        </p:spPr>
        <p:txBody>
          <a:bodyPr/>
          <a:lstStyle/>
          <a:p>
            <a:r>
              <a:rPr lang="en-US" dirty="0"/>
              <a:t>Conflict Resolution</a:t>
            </a:r>
          </a:p>
        </p:txBody>
      </p:sp>
      <p:sp>
        <p:nvSpPr>
          <p:cNvPr id="3" name="Slide Number Placeholder 2"/>
          <p:cNvSpPr>
            <a:spLocks noGrp="1"/>
          </p:cNvSpPr>
          <p:nvPr>
            <p:ph type="sldNum" sz="quarter" idx="4294967295"/>
          </p:nvPr>
        </p:nvSpPr>
        <p:spPr>
          <a:xfrm>
            <a:off x="8686800" y="0"/>
            <a:ext cx="457200" cy="365125"/>
          </a:xfrm>
        </p:spPr>
        <p:txBody>
          <a:bodyPr/>
          <a:lstStyle/>
          <a:p>
            <a:fld id="{9A336049-E27B-924A-95B9-AC5968D1714E}" type="slidenum">
              <a:rPr lang="en-US" smtClean="0"/>
              <a:pPr/>
              <a:t>58</a:t>
            </a:fld>
            <a:endParaRPr lang="en-US" dirty="0"/>
          </a:p>
        </p:txBody>
      </p:sp>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49886" y="1294022"/>
            <a:ext cx="7244228" cy="4833257"/>
          </a:xfrm>
          <a:ln>
            <a:solidFill>
              <a:schemeClr val="tx1"/>
            </a:solidFill>
          </a:ln>
        </p:spPr>
      </p:pic>
    </p:spTree>
    <p:extLst>
      <p:ext uri="{BB962C8B-B14F-4D97-AF65-F5344CB8AC3E}">
        <p14:creationId xmlns:p14="http://schemas.microsoft.com/office/powerpoint/2010/main" val="666360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0550" t="-46" r="13668" b="46"/>
          <a:stretch/>
        </p:blipFill>
        <p:spPr>
          <a:xfrm>
            <a:off x="3892731" y="0"/>
            <a:ext cx="5251269" cy="6854825"/>
          </a:xfrm>
          <a:prstGeom prst="rect">
            <a:avLst/>
          </a:prstGeom>
          <a:ln>
            <a:solidFill>
              <a:schemeClr val="tx1"/>
            </a:solidFill>
          </a:ln>
        </p:spPr>
      </p:pic>
      <p:sp>
        <p:nvSpPr>
          <p:cNvPr id="2" name="Title 1"/>
          <p:cNvSpPr>
            <a:spLocks noGrp="1"/>
          </p:cNvSpPr>
          <p:nvPr>
            <p:ph type="title"/>
          </p:nvPr>
        </p:nvSpPr>
        <p:spPr>
          <a:xfrm>
            <a:off x="0" y="0"/>
            <a:ext cx="3892730" cy="1267097"/>
          </a:xfrm>
          <a:noFill/>
        </p:spPr>
        <p:txBody>
          <a:bodyPr/>
          <a:lstStyle/>
          <a:p>
            <a:r>
              <a:rPr lang="en-US" dirty="0"/>
              <a:t>Skills Gained</a:t>
            </a:r>
          </a:p>
        </p:txBody>
      </p:sp>
      <p:sp>
        <p:nvSpPr>
          <p:cNvPr id="3" name="Content Placeholder 2"/>
          <p:cNvSpPr>
            <a:spLocks noGrp="1"/>
          </p:cNvSpPr>
          <p:nvPr>
            <p:ph sz="half" idx="1"/>
          </p:nvPr>
        </p:nvSpPr>
        <p:spPr>
          <a:xfrm>
            <a:off x="326572" y="1417638"/>
            <a:ext cx="3435530" cy="4525963"/>
          </a:xfrm>
          <a:noFill/>
        </p:spPr>
        <p:txBody>
          <a:bodyPr>
            <a:normAutofit/>
          </a:bodyPr>
          <a:lstStyle/>
          <a:p>
            <a:r>
              <a:rPr lang="en-US" dirty="0"/>
              <a:t>Bargaining</a:t>
            </a:r>
          </a:p>
          <a:p>
            <a:r>
              <a:rPr lang="en-US" dirty="0"/>
              <a:t>Negotiation</a:t>
            </a:r>
          </a:p>
          <a:p>
            <a:r>
              <a:rPr lang="en-US" dirty="0"/>
              <a:t>Compromise</a:t>
            </a:r>
          </a:p>
          <a:p>
            <a:r>
              <a:rPr lang="en-US" dirty="0"/>
              <a:t>Other self-regulatory skills</a:t>
            </a:r>
          </a:p>
        </p:txBody>
      </p:sp>
      <p:sp>
        <p:nvSpPr>
          <p:cNvPr id="5" name="Slide Number Placeholder 4"/>
          <p:cNvSpPr>
            <a:spLocks noGrp="1"/>
          </p:cNvSpPr>
          <p:nvPr>
            <p:ph type="sldNum" sz="quarter" idx="10"/>
          </p:nvPr>
        </p:nvSpPr>
        <p:spPr/>
        <p:txBody>
          <a:bodyPr/>
          <a:lstStyle/>
          <a:p>
            <a:fld id="{5FB20F3D-06F2-2640-B8A5-11F69AE100BF}" type="slidenum">
              <a:rPr lang="en-US" smtClean="0">
                <a:solidFill>
                  <a:schemeClr val="bg1"/>
                </a:solidFill>
              </a:rPr>
              <a:pPr/>
              <a:t>59</a:t>
            </a:fld>
            <a:endParaRPr lang="en-US" dirty="0">
              <a:solidFill>
                <a:schemeClr val="bg1"/>
              </a:solidFill>
            </a:endParaRPr>
          </a:p>
        </p:txBody>
      </p:sp>
      <p:sp>
        <p:nvSpPr>
          <p:cNvPr id="8" name="Rectangle 7"/>
          <p:cNvSpPr>
            <a:spLocks noChangeArrowheads="1"/>
          </p:cNvSpPr>
          <p:nvPr/>
        </p:nvSpPr>
        <p:spPr bwMode="auto">
          <a:xfrm>
            <a:off x="3892730" y="6623050"/>
            <a:ext cx="5251269"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5566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7517"/>
          </a:xfrm>
        </p:spPr>
        <p:txBody>
          <a:bodyPr>
            <a:normAutofit fontScale="90000"/>
          </a:bodyPr>
          <a:lstStyle/>
          <a:p>
            <a:r>
              <a:rPr lang="en-US" dirty="0">
                <a:solidFill>
                  <a:prstClr val="black"/>
                </a:solidFill>
                <a:latin typeface="Arial" charset="0"/>
                <a:cs typeface="Arial" charset="0"/>
              </a:rPr>
              <a:t> Overview of the Transitional Kindergarten Implementation Guide</a:t>
            </a:r>
            <a:endParaRPr lang="en-US" sz="2700" dirty="0">
              <a:latin typeface="Arial" charset="0"/>
              <a:cs typeface="Arial" charset="0"/>
            </a:endParaRPr>
          </a:p>
        </p:txBody>
      </p:sp>
      <p:sp>
        <p:nvSpPr>
          <p:cNvPr id="3" name="Content Placeholder 2"/>
          <p:cNvSpPr>
            <a:spLocks noGrp="1"/>
          </p:cNvSpPr>
          <p:nvPr>
            <p:ph sz="half" idx="1"/>
          </p:nvPr>
        </p:nvSpPr>
        <p:spPr>
          <a:xfrm>
            <a:off x="770861" y="1240011"/>
            <a:ext cx="8144539" cy="5229519"/>
          </a:xfrm>
        </p:spPr>
        <p:txBody>
          <a:bodyPr>
            <a:noAutofit/>
          </a:bodyPr>
          <a:lstStyle/>
          <a:p>
            <a:pPr marL="0" lvl="1" indent="0">
              <a:buNone/>
            </a:pPr>
            <a:r>
              <a:rPr lang="en-US" sz="2800" b="1" dirty="0">
                <a:latin typeface="Arial" panose="020B0604020202020204" pitchFamily="34" charset="0"/>
                <a:cs typeface="Arial" panose="020B0604020202020204" pitchFamily="34" charset="0"/>
              </a:rPr>
              <a:t>Section One </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Program Structure and Design</a:t>
            </a:r>
          </a:p>
          <a:p>
            <a:pPr marL="0" lvl="1" indent="0">
              <a:spcBef>
                <a:spcPts val="1800"/>
              </a:spcBef>
              <a:buNone/>
            </a:pPr>
            <a:r>
              <a:rPr lang="en-US" sz="2800" b="1" dirty="0">
                <a:latin typeface="Arial" panose="020B0604020202020204" pitchFamily="34" charset="0"/>
                <a:cs typeface="Arial" panose="020B0604020202020204" pitchFamily="34" charset="0"/>
              </a:rPr>
              <a:t>Section Two </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TK Student</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Curriculum in a TK Program</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Effective Instruction in a TK Program</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TK Learning Environment</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Assessment and Differentiated Instruction</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Involving Families and Community Partners</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Supporting TK Implementation</a:t>
            </a:r>
          </a:p>
          <a:p>
            <a:endParaRPr lang="en-US" dirty="0"/>
          </a:p>
        </p:txBody>
      </p:sp>
      <p:sp>
        <p:nvSpPr>
          <p:cNvPr id="4" name="Slide Number Placeholder 3"/>
          <p:cNvSpPr>
            <a:spLocks noGrp="1"/>
          </p:cNvSpPr>
          <p:nvPr>
            <p:ph type="sldNum" sz="quarter" idx="4294967295"/>
          </p:nvPr>
        </p:nvSpPr>
        <p:spPr>
          <a:xfrm>
            <a:off x="8686800" y="0"/>
            <a:ext cx="457200" cy="365125"/>
          </a:xfrm>
          <a:prstGeom prst="rect">
            <a:avLst/>
          </a:prstGeom>
        </p:spPr>
        <p:txBody>
          <a:bodyPr/>
          <a:lstStyle/>
          <a:p>
            <a:fld id="{894E3918-0C58-4BC1-A1C2-4C804A6662F9}" type="slidenum">
              <a:rPr lang="en-US" altLang="en-US" smtClean="0"/>
              <a:pPr/>
              <a:t>6</a:t>
            </a:fld>
            <a:endParaRPr lang="en-US" altLang="en-US"/>
          </a:p>
        </p:txBody>
      </p:sp>
      <p:pic>
        <p:nvPicPr>
          <p:cNvPr id="10"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602818" y="1417639"/>
            <a:ext cx="2083981" cy="253740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56634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Negotiation</a:t>
            </a:r>
          </a:p>
        </p:txBody>
      </p:sp>
      <p:pic>
        <p:nvPicPr>
          <p:cNvPr id="7" name="Content Placeholder 6" descr="ConflictNegotiation.tiff"/>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t="608"/>
          <a:stretch/>
        </p:blipFill>
        <p:spPr>
          <a:xfrm>
            <a:off x="5250425" y="-14513"/>
            <a:ext cx="3893575" cy="6872513"/>
          </a:xfrm>
          <a:ln>
            <a:solidFill>
              <a:schemeClr val="tx1"/>
            </a:solidFill>
          </a:ln>
        </p:spPr>
      </p:pic>
      <p:sp>
        <p:nvSpPr>
          <p:cNvPr id="3" name="Slide Number Placeholder 2"/>
          <p:cNvSpPr>
            <a:spLocks noGrp="1"/>
          </p:cNvSpPr>
          <p:nvPr>
            <p:ph type="sldNum" sz="quarter" idx="4294967295"/>
          </p:nvPr>
        </p:nvSpPr>
        <p:spPr>
          <a:xfrm>
            <a:off x="8686800" y="0"/>
            <a:ext cx="457200" cy="365125"/>
          </a:xfrm>
        </p:spPr>
        <p:txBody>
          <a:bodyPr/>
          <a:lstStyle/>
          <a:p>
            <a:fld id="{9A336049-E27B-924A-95B9-AC5968D1714E}" type="slidenum">
              <a:rPr lang="en-US" smtClean="0"/>
              <a:pPr/>
              <a:t>60</a:t>
            </a:fld>
            <a:endParaRPr lang="en-US" dirty="0"/>
          </a:p>
        </p:txBody>
      </p:sp>
      <p:pic>
        <p:nvPicPr>
          <p:cNvPr id="5" name="Content Placeholder 4"/>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1239" t="1405" b="11066"/>
          <a:stretch/>
        </p:blipFill>
        <p:spPr>
          <a:xfrm>
            <a:off x="-1" y="-14512"/>
            <a:ext cx="5250425" cy="6869338"/>
          </a:xfrm>
          <a:ln>
            <a:solidFill>
              <a:schemeClr val="tx1"/>
            </a:solidFill>
          </a:ln>
        </p:spPr>
      </p:pic>
      <p:sp>
        <p:nvSpPr>
          <p:cNvPr id="8" name="Rectangle 7"/>
          <p:cNvSpPr>
            <a:spLocks noChangeArrowheads="1"/>
          </p:cNvSpPr>
          <p:nvPr/>
        </p:nvSpPr>
        <p:spPr bwMode="auto">
          <a:xfrm>
            <a:off x="0" y="6623050"/>
            <a:ext cx="5250424"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82789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4614" y="3670981"/>
            <a:ext cx="2792186" cy="1143000"/>
          </a:xfrm>
        </p:spPr>
        <p:txBody>
          <a:bodyPr/>
          <a:lstStyle/>
          <a:p>
            <a:r>
              <a:rPr lang="en-US" sz="500" dirty="0"/>
              <a:t>Book Opportunities</a:t>
            </a:r>
          </a:p>
        </p:txBody>
      </p:sp>
      <p:sp>
        <p:nvSpPr>
          <p:cNvPr id="7" name="Content Placeholder 6"/>
          <p:cNvSpPr>
            <a:spLocks noGrp="1"/>
          </p:cNvSpPr>
          <p:nvPr>
            <p:ph sz="half" idx="1"/>
          </p:nvPr>
        </p:nvSpPr>
        <p:spPr>
          <a:xfrm>
            <a:off x="783771" y="1"/>
            <a:ext cx="7903030" cy="1520176"/>
          </a:xfrm>
        </p:spPr>
        <p:txBody>
          <a:bodyPr/>
          <a:lstStyle/>
          <a:p>
            <a:pPr marL="0" indent="0" eaLnBrk="1" fontAlgn="auto" hangingPunct="1">
              <a:spcBef>
                <a:spcPts val="0"/>
              </a:spcBef>
              <a:spcAft>
                <a:spcPts val="0"/>
              </a:spcAft>
              <a:buNone/>
              <a:defRPr/>
            </a:pPr>
            <a:r>
              <a:rPr lang="en-US" dirty="0"/>
              <a:t>“</a:t>
            </a:r>
            <a:r>
              <a:rPr lang="en-US" b="1" dirty="0"/>
              <a:t>Use storybooks to enhance children’s understanding of ways to express feelings and build peer relationships” </a:t>
            </a:r>
            <a:r>
              <a:rPr lang="en-US" sz="1800" dirty="0"/>
              <a:t>(PCF, Vol. 3, p. 79)</a:t>
            </a:r>
            <a:r>
              <a:rPr lang="en-US" dirty="0"/>
              <a:t>.</a:t>
            </a:r>
          </a:p>
          <a:p>
            <a:pPr marL="0" indent="0">
              <a:buNone/>
            </a:pPr>
            <a:endParaRPr lang="en-US" sz="1800" dirty="0"/>
          </a:p>
          <a:p>
            <a:pPr marL="1588" indent="-1588">
              <a:buNone/>
            </a:pPr>
            <a:endParaRPr lang="en-US" sz="1800" dirty="0"/>
          </a:p>
          <a:p>
            <a:pPr marL="0" indent="0" eaLnBrk="1" fontAlgn="auto" hangingPunct="1">
              <a:spcBef>
                <a:spcPts val="0"/>
              </a:spcBef>
              <a:spcAft>
                <a:spcPts val="0"/>
              </a:spcAft>
              <a:buNone/>
              <a:defRPr/>
            </a:pPr>
            <a:endParaRPr lang="en-US" sz="1800" dirty="0"/>
          </a:p>
          <a:p>
            <a:pPr>
              <a:buNone/>
            </a:pPr>
            <a:endParaRPr lang="en-US" dirty="0"/>
          </a:p>
        </p:txBody>
      </p:sp>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0657"/>
          <a:stretch/>
        </p:blipFill>
        <p:spPr>
          <a:xfrm>
            <a:off x="0" y="1404256"/>
            <a:ext cx="9144000" cy="5450569"/>
          </a:xfrm>
          <a:ln>
            <a:solidFill>
              <a:schemeClr val="tx1"/>
            </a:solidFill>
          </a:ln>
        </p:spPr>
      </p:pic>
      <p:sp>
        <p:nvSpPr>
          <p:cNvPr id="3" name="Slide Number Placeholder 2"/>
          <p:cNvSpPr>
            <a:spLocks noGrp="1"/>
          </p:cNvSpPr>
          <p:nvPr>
            <p:ph type="sldNum" sz="quarter" idx="10"/>
          </p:nvPr>
        </p:nvSpPr>
        <p:spPr/>
        <p:txBody>
          <a:bodyPr/>
          <a:lstStyle/>
          <a:p>
            <a:fld id="{9A336049-E27B-924A-95B9-AC5968D1714E}" type="slidenum">
              <a:rPr lang="en-US" smtClean="0"/>
              <a:pPr/>
              <a:t>61</a:t>
            </a:fld>
            <a:endParaRPr lang="en-US" dirty="0"/>
          </a:p>
        </p:txBody>
      </p:sp>
      <p:sp>
        <p:nvSpPr>
          <p:cNvPr id="9" name="Rectangle 8"/>
          <p:cNvSpPr>
            <a:spLocks noChangeArrowheads="1"/>
          </p:cNvSpPr>
          <p:nvPr/>
        </p:nvSpPr>
        <p:spPr bwMode="auto">
          <a:xfrm>
            <a:off x="0" y="6623050"/>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7361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287463"/>
          </a:xfrm>
          <a:noFill/>
        </p:spPr>
        <p:txBody>
          <a:bodyPr/>
          <a:lstStyle/>
          <a:p>
            <a:r>
              <a:rPr lang="en-US" dirty="0"/>
              <a:t>Community Art</a:t>
            </a:r>
          </a:p>
        </p:txBody>
      </p:sp>
      <p:sp>
        <p:nvSpPr>
          <p:cNvPr id="5" name="Slide Number Placeholder 4"/>
          <p:cNvSpPr>
            <a:spLocks noGrp="1"/>
          </p:cNvSpPr>
          <p:nvPr>
            <p:ph type="sldNum" sz="quarter" idx="10"/>
          </p:nvPr>
        </p:nvSpPr>
        <p:spPr/>
        <p:txBody>
          <a:bodyPr/>
          <a:lstStyle/>
          <a:p>
            <a:fld id="{5FB20F3D-06F2-2640-B8A5-11F69AE100BF}" type="slidenum">
              <a:rPr lang="en-US" smtClean="0">
                <a:solidFill>
                  <a:schemeClr val="bg1"/>
                </a:solidFill>
              </a:rPr>
              <a:pPr/>
              <a:t>62</a:t>
            </a:fld>
            <a:endParaRPr lang="en-US">
              <a:solidFill>
                <a:schemeClr val="bg1"/>
              </a:solidFill>
            </a:endParaRPr>
          </a:p>
        </p:txBody>
      </p:sp>
      <p:pic>
        <p:nvPicPr>
          <p:cNvPr id="7" name="Content Placeholder 6">
            <a:hlinkClick r:id="rId3"/>
          </p:cNvPr>
          <p:cNvPicPr>
            <a:picLocks noGrp="1" noChangeAspect="1"/>
          </p:cNvPicPr>
          <p:nvPr>
            <p:ph idx="1"/>
          </p:nvPr>
        </p:nvPicPr>
        <p:blipFill>
          <a:blip r:embed="rId4"/>
          <a:stretch>
            <a:fillRect/>
          </a:stretch>
        </p:blipFill>
        <p:spPr>
          <a:xfrm>
            <a:off x="534490" y="1287462"/>
            <a:ext cx="8075020" cy="4527551"/>
          </a:xfrm>
          <a:prstGeom prst="rect">
            <a:avLst/>
          </a:prstGeom>
          <a:ln>
            <a:solidFill>
              <a:schemeClr val="tx1"/>
            </a:solidFill>
          </a:ln>
        </p:spPr>
      </p:pic>
    </p:spTree>
    <p:extLst>
      <p:ext uri="{BB962C8B-B14F-4D97-AF65-F5344CB8AC3E}">
        <p14:creationId xmlns:p14="http://schemas.microsoft.com/office/powerpoint/2010/main" val="35444585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3600" dirty="0"/>
              <a:t>Community Art Reflective Questions</a:t>
            </a:r>
          </a:p>
        </p:txBody>
      </p:sp>
      <p:sp>
        <p:nvSpPr>
          <p:cNvPr id="3" name="Content Placeholder 2"/>
          <p:cNvSpPr>
            <a:spLocks noGrp="1"/>
          </p:cNvSpPr>
          <p:nvPr>
            <p:ph idx="1"/>
          </p:nvPr>
        </p:nvSpPr>
        <p:spPr/>
        <p:txBody>
          <a:bodyPr/>
          <a:lstStyle/>
          <a:p>
            <a:pPr lvl="1">
              <a:spcBef>
                <a:spcPts val="672"/>
              </a:spcBef>
              <a:spcAft>
                <a:spcPts val="0"/>
              </a:spcAft>
              <a:buFont typeface="Arial" panose="020B0604020202020204" pitchFamily="34" charset="0"/>
              <a:buChar char="•"/>
            </a:pPr>
            <a:r>
              <a:rPr lang="en-US" dirty="0">
                <a:ea typeface="Times New Roman" panose="02020603050405020304" pitchFamily="18" charset="0"/>
              </a:rPr>
              <a:t>What problems did you think through while coming up with this idea?</a:t>
            </a:r>
          </a:p>
          <a:p>
            <a:pPr lvl="1">
              <a:spcBef>
                <a:spcPts val="672"/>
              </a:spcBef>
              <a:spcAft>
                <a:spcPts val="0"/>
              </a:spcAft>
              <a:buFont typeface="Arial" panose="020B0604020202020204" pitchFamily="34" charset="0"/>
              <a:buChar char="•"/>
            </a:pPr>
            <a:r>
              <a:rPr lang="en-US" dirty="0">
                <a:ea typeface="Times New Roman" panose="02020603050405020304" pitchFamily="18" charset="0"/>
              </a:rPr>
              <a:t>What solutions did you come to?</a:t>
            </a:r>
          </a:p>
          <a:p>
            <a:pPr lvl="1">
              <a:spcBef>
                <a:spcPts val="672"/>
              </a:spcBef>
              <a:spcAft>
                <a:spcPts val="0"/>
              </a:spcAft>
              <a:buFont typeface="Arial" panose="020B0604020202020204" pitchFamily="34" charset="0"/>
              <a:buChar char="•"/>
            </a:pPr>
            <a:r>
              <a:rPr lang="en-US" dirty="0">
                <a:ea typeface="Times New Roman" panose="02020603050405020304" pitchFamily="18" charset="0"/>
              </a:rPr>
              <a:t>In your class, which children would this specifically benefit?</a:t>
            </a:r>
          </a:p>
          <a:p>
            <a:pPr lvl="1">
              <a:spcBef>
                <a:spcPts val="672"/>
              </a:spcBef>
              <a:spcAft>
                <a:spcPts val="0"/>
              </a:spcAft>
              <a:buFont typeface="Arial" panose="020B0604020202020204" pitchFamily="34" charset="0"/>
              <a:buChar char="•"/>
            </a:pPr>
            <a:r>
              <a:rPr lang="en-US" dirty="0">
                <a:ea typeface="Times New Roman" panose="02020603050405020304" pitchFamily="18" charset="0"/>
              </a:rPr>
              <a:t>How might you scaffold this activity?</a:t>
            </a:r>
          </a:p>
          <a:p>
            <a:pPr lvl="1">
              <a:spcBef>
                <a:spcPts val="672"/>
              </a:spcBef>
              <a:spcAft>
                <a:spcPts val="0"/>
              </a:spcAft>
              <a:buFont typeface="Arial" panose="020B0604020202020204" pitchFamily="34" charset="0"/>
              <a:buChar char="•"/>
            </a:pPr>
            <a:r>
              <a:rPr lang="en-US" dirty="0">
                <a:ea typeface="Times New Roman" panose="02020603050405020304" pitchFamily="18" charset="0"/>
              </a:rPr>
              <a:t>If you were to take anecdotal notes for this activity, what other domains would you expect to see?</a:t>
            </a:r>
            <a:endParaRPr lang="en-US" dirty="0">
              <a:ea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BF116810-8C97-4CB2-B4D9-4A9E4F573E8F}" type="slidenum">
              <a:rPr lang="en-US" altLang="en-US" smtClean="0"/>
              <a:pPr>
                <a:defRPr/>
              </a:pPr>
              <a:t>63</a:t>
            </a:fld>
            <a:endParaRPr lang="en-US" altLang="en-US"/>
          </a:p>
        </p:txBody>
      </p:sp>
    </p:spTree>
    <p:extLst>
      <p:ext uri="{BB962C8B-B14F-4D97-AF65-F5344CB8AC3E}">
        <p14:creationId xmlns:p14="http://schemas.microsoft.com/office/powerpoint/2010/main" val="16304601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9A336049-E27B-924A-95B9-AC5968D1714E}" type="slidenum">
              <a:rPr lang="en-US" smtClean="0"/>
              <a:pPr/>
              <a:t>64</a:t>
            </a:fld>
            <a:endParaRPr lang="en-US" dirty="0"/>
          </a:p>
        </p:txBody>
      </p:sp>
      <p:sp>
        <p:nvSpPr>
          <p:cNvPr id="6" name="Title 5"/>
          <p:cNvSpPr>
            <a:spLocks noGrp="1"/>
          </p:cNvSpPr>
          <p:nvPr>
            <p:ph type="title" sz="quarter"/>
          </p:nvPr>
        </p:nvSpPr>
        <p:spPr/>
        <p:txBody>
          <a:bodyPr/>
          <a:lstStyle/>
          <a:p>
            <a:r>
              <a:rPr lang="en-US" dirty="0"/>
              <a:t>A Drop in the Ocean</a:t>
            </a:r>
          </a:p>
        </p:txBody>
      </p:sp>
      <p:pic>
        <p:nvPicPr>
          <p:cNvPr id="11" name="Content Placeholder 10"/>
          <p:cNvPicPr>
            <a:picLocks noGrp="1" noChangeAspect="1"/>
          </p:cNvPicPr>
          <p:nvPr>
            <p:ph sz="quarter" idx="1"/>
          </p:nvPr>
        </p:nvPicPr>
        <p:blipFill rotWithShape="1">
          <a:blip r:embed="rId3" cstate="screen">
            <a:extLst>
              <a:ext uri="{28A0092B-C50C-407E-A947-70E740481C1C}">
                <a14:useLocalDpi xmlns:a14="http://schemas.microsoft.com/office/drawing/2010/main"/>
              </a:ext>
            </a:extLst>
          </a:blip>
          <a:srcRect/>
          <a:stretch/>
        </p:blipFill>
        <p:spPr>
          <a:xfrm>
            <a:off x="-25051" y="-12526"/>
            <a:ext cx="9206630" cy="6870526"/>
          </a:xfrm>
          <a:solidFill>
            <a:srgbClr val="000018"/>
          </a:solidFill>
        </p:spPr>
      </p:pic>
      <p:sp>
        <p:nvSpPr>
          <p:cNvPr id="9" name="Content Placeholder 8"/>
          <p:cNvSpPr>
            <a:spLocks noGrp="1"/>
          </p:cNvSpPr>
          <p:nvPr>
            <p:ph sz="quarter" idx="3"/>
          </p:nvPr>
        </p:nvSpPr>
        <p:spPr>
          <a:xfrm>
            <a:off x="-25051" y="0"/>
            <a:ext cx="9206630" cy="6857999"/>
          </a:xfrm>
          <a:solidFill>
            <a:schemeClr val="tx1">
              <a:alpha val="31000"/>
            </a:schemeClr>
          </a:solidFill>
        </p:spPr>
        <p:txBody>
          <a:bodyPr/>
          <a:lstStyle/>
          <a:p>
            <a:pPr marL="400050" lvl="0"/>
            <a:endParaRPr lang="en-US" sz="2600" b="1" dirty="0">
              <a:solidFill>
                <a:schemeClr val="bg1"/>
              </a:solidFill>
              <a:effectLst>
                <a:outerShdw blurRad="38100" dist="38100" dir="2700000" algn="tl">
                  <a:srgbClr val="000000">
                    <a:alpha val="43137"/>
                  </a:srgbClr>
                </a:outerShdw>
              </a:effectLst>
            </a:endParaRPr>
          </a:p>
          <a:p>
            <a:pPr marL="400050" lvl="0"/>
            <a:endParaRPr lang="en-US" sz="2600" b="1" dirty="0">
              <a:solidFill>
                <a:schemeClr val="bg1"/>
              </a:solidFill>
              <a:effectLst>
                <a:outerShdw blurRad="38100" dist="38100" dir="2700000" algn="tl">
                  <a:srgbClr val="000000">
                    <a:alpha val="43137"/>
                  </a:srgbClr>
                </a:outerShdw>
              </a:effectLst>
            </a:endParaRPr>
          </a:p>
          <a:p>
            <a:pPr marL="400050" lvl="0"/>
            <a:endParaRPr lang="en-US" sz="2600" b="1" dirty="0">
              <a:solidFill>
                <a:schemeClr val="bg1"/>
              </a:solidFill>
              <a:effectLst>
                <a:outerShdw blurRad="38100" dist="38100" dir="2700000" algn="tl">
                  <a:srgbClr val="000000">
                    <a:alpha val="43137"/>
                  </a:srgbClr>
                </a:outerShdw>
              </a:effectLst>
            </a:endParaRPr>
          </a:p>
          <a:p>
            <a:pPr marL="400050" lvl="0"/>
            <a:endParaRPr lang="en-US" sz="2600" b="1" dirty="0">
              <a:solidFill>
                <a:schemeClr val="bg1"/>
              </a:solidFill>
              <a:effectLst>
                <a:outerShdw blurRad="38100" dist="38100" dir="2700000" algn="tl">
                  <a:srgbClr val="000000">
                    <a:alpha val="43137"/>
                  </a:srgbClr>
                </a:outerShdw>
              </a:effectLst>
            </a:endParaRPr>
          </a:p>
          <a:p>
            <a:pPr marL="400050" lvl="0"/>
            <a:endParaRPr lang="en-US" sz="2600" b="1" dirty="0">
              <a:solidFill>
                <a:schemeClr val="bg1"/>
              </a:solidFill>
              <a:effectLst>
                <a:outerShdw blurRad="38100" dist="38100" dir="2700000" algn="tl">
                  <a:srgbClr val="000000">
                    <a:alpha val="43137"/>
                  </a:srgbClr>
                </a:outerShdw>
              </a:effectLst>
            </a:endParaRPr>
          </a:p>
          <a:p>
            <a:pPr marL="400050" lvl="0"/>
            <a:endParaRPr lang="en-US" sz="2600" b="1" dirty="0">
              <a:solidFill>
                <a:schemeClr val="bg1"/>
              </a:solidFill>
              <a:effectLst>
                <a:outerShdw blurRad="38100" dist="38100" dir="2700000" algn="tl">
                  <a:srgbClr val="000000">
                    <a:alpha val="43137"/>
                  </a:srgbClr>
                </a:outerShdw>
              </a:effectLst>
            </a:endParaRPr>
          </a:p>
          <a:p>
            <a:pPr marL="400050" lvl="0"/>
            <a:endParaRPr lang="en-US" sz="2600" b="1" dirty="0">
              <a:solidFill>
                <a:schemeClr val="bg1"/>
              </a:solidFill>
              <a:effectLst>
                <a:outerShdw blurRad="38100" dist="38100" dir="2700000" algn="tl">
                  <a:srgbClr val="000000">
                    <a:alpha val="43137"/>
                  </a:srgbClr>
                </a:outerShdw>
              </a:effectLst>
            </a:endParaRPr>
          </a:p>
          <a:p>
            <a:pPr marL="400050" lvl="0"/>
            <a:endParaRPr lang="en-US" sz="2600" b="1" dirty="0">
              <a:solidFill>
                <a:schemeClr val="bg1"/>
              </a:solidFill>
              <a:effectLst>
                <a:outerShdw blurRad="38100" dist="38100" dir="2700000" algn="tl">
                  <a:srgbClr val="000000">
                    <a:alpha val="43137"/>
                  </a:srgbClr>
                </a:outerShdw>
              </a:effectLst>
            </a:endParaRPr>
          </a:p>
          <a:p>
            <a:pPr marL="233363" lvl="0" indent="0">
              <a:buNone/>
            </a:pPr>
            <a:endParaRPr lang="en-US" sz="2600" b="1" dirty="0">
              <a:solidFill>
                <a:schemeClr val="bg1"/>
              </a:solidFill>
              <a:effectLst>
                <a:outerShdw blurRad="38100" dist="38100" dir="2700000" algn="tl">
                  <a:srgbClr val="000000">
                    <a:alpha val="43137"/>
                  </a:srgbClr>
                </a:outerShdw>
              </a:effectLst>
            </a:endParaRPr>
          </a:p>
          <a:p>
            <a:pPr marL="233363" lvl="0" indent="0">
              <a:buNone/>
            </a:pPr>
            <a:endParaRPr lang="en-US" sz="2600" b="1" dirty="0">
              <a:solidFill>
                <a:schemeClr val="bg1"/>
              </a:solidFill>
              <a:effectLst>
                <a:outerShdw blurRad="38100" dist="38100" dir="2700000" algn="tl">
                  <a:srgbClr val="000000">
                    <a:alpha val="43137"/>
                  </a:srgbClr>
                </a:outerShdw>
              </a:effectLst>
            </a:endParaRPr>
          </a:p>
          <a:p>
            <a:pPr marL="233363" lvl="0" indent="0">
              <a:buNone/>
            </a:pPr>
            <a:endParaRPr lang="en-US" sz="2600" b="1" dirty="0">
              <a:solidFill>
                <a:schemeClr val="bg1"/>
              </a:solidFill>
              <a:effectLst>
                <a:outerShdw blurRad="38100" dist="38100" dir="2700000" algn="tl">
                  <a:srgbClr val="000000">
                    <a:alpha val="43137"/>
                  </a:srgbClr>
                </a:outerShdw>
              </a:effectLst>
            </a:endParaRPr>
          </a:p>
          <a:p>
            <a:pPr marL="344488" lvl="0" indent="0">
              <a:buNone/>
            </a:pPr>
            <a:r>
              <a:rPr lang="en-US" sz="3000" b="1" dirty="0">
                <a:solidFill>
                  <a:schemeClr val="bg1"/>
                </a:solidFill>
                <a:effectLst>
                  <a:outerShdw blurRad="38100" dist="38100" dir="2700000" algn="tl">
                    <a:srgbClr val="000000">
                      <a:alpha val="43137"/>
                    </a:srgbClr>
                  </a:outerShdw>
                </a:effectLst>
              </a:rPr>
              <a:t>Tell your neighbor about two small changes    or additions you are going to make.</a:t>
            </a:r>
          </a:p>
          <a:p>
            <a:pPr marL="0" indent="0">
              <a:buNone/>
            </a:pPr>
            <a:endParaRPr lang="en-US" dirty="0"/>
          </a:p>
        </p:txBody>
      </p:sp>
      <p:sp>
        <p:nvSpPr>
          <p:cNvPr id="8" name="Content Placeholder 7"/>
          <p:cNvSpPr>
            <a:spLocks noGrp="1"/>
          </p:cNvSpPr>
          <p:nvPr>
            <p:ph sz="quarter" idx="2"/>
          </p:nvPr>
        </p:nvSpPr>
        <p:spPr>
          <a:xfrm>
            <a:off x="112734" y="0"/>
            <a:ext cx="9031266" cy="1753644"/>
          </a:xfrm>
        </p:spPr>
        <p:txBody>
          <a:bodyPr/>
          <a:lstStyle/>
          <a:p>
            <a:pPr marL="0" indent="0">
              <a:buNone/>
            </a:pPr>
            <a:r>
              <a:rPr lang="en-US" sz="3000" b="1" i="1" dirty="0">
                <a:solidFill>
                  <a:schemeClr val="bg1"/>
                </a:solidFill>
                <a:effectLst>
                  <a:outerShdw blurRad="38100" dist="38100" dir="2700000" algn="tl">
                    <a:srgbClr val="000000">
                      <a:alpha val="43137"/>
                    </a:srgbClr>
                  </a:outerShdw>
                </a:effectLst>
              </a:rPr>
              <a:t>“We ourselves feel that what we are doing is  just a drop in the ocean.  But the ocean would be less because of that missing drop.” </a:t>
            </a:r>
            <a:r>
              <a:rPr lang="en-US" sz="1600" b="1" dirty="0">
                <a:solidFill>
                  <a:schemeClr val="bg1"/>
                </a:solidFill>
                <a:effectLst>
                  <a:outerShdw blurRad="38100" dist="38100" dir="2700000" algn="tl">
                    <a:srgbClr val="000000">
                      <a:alpha val="43137"/>
                    </a:srgbClr>
                  </a:outerShdw>
                </a:effectLst>
              </a:rPr>
              <a:t>~Mother Theresa</a:t>
            </a:r>
          </a:p>
        </p:txBody>
      </p:sp>
      <p:sp>
        <p:nvSpPr>
          <p:cNvPr id="10" name="Rectangle 9"/>
          <p:cNvSpPr>
            <a:spLocks noChangeArrowheads="1"/>
          </p:cNvSpPr>
          <p:nvPr/>
        </p:nvSpPr>
        <p:spPr bwMode="auto">
          <a:xfrm>
            <a:off x="0" y="6623050"/>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
        <p:nvSpPr>
          <p:cNvPr id="12" name="Slide Number Placeholder 2"/>
          <p:cNvSpPr txBox="1">
            <a:spLocks/>
          </p:cNvSpPr>
          <p:nvPr/>
        </p:nvSpPr>
        <p:spPr>
          <a:xfrm>
            <a:off x="8743169" y="7694"/>
            <a:ext cx="457200"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fld id="{55BFBCDA-CA0C-3449-9174-5FEC7AC9BDCD}" type="slidenum">
              <a:rPr lang="en-US" smtClean="0">
                <a:solidFill>
                  <a:schemeClr val="bg1"/>
                </a:solidFill>
              </a:rPr>
              <a:pPr/>
              <a:t>64</a:t>
            </a:fld>
            <a:endParaRPr lang="en-US" dirty="0">
              <a:solidFill>
                <a:schemeClr val="bg1"/>
              </a:solidFill>
            </a:endParaRPr>
          </a:p>
        </p:txBody>
      </p:sp>
    </p:spTree>
    <p:extLst>
      <p:ext uri="{BB962C8B-B14F-4D97-AF65-F5344CB8AC3E}">
        <p14:creationId xmlns:p14="http://schemas.microsoft.com/office/powerpoint/2010/main" val="4670568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0" dirty="0">
                <a:solidFill>
                  <a:schemeClr val="bg1"/>
                </a:solidFill>
              </a:rPr>
              <a:t>Thank you for coming!</a:t>
            </a:r>
          </a:p>
        </p:txBody>
      </p:sp>
      <p:pic>
        <p:nvPicPr>
          <p:cNvPr id="6" name="Content Placeholder 5" descr="img_9776_9777725436_o.jpg"/>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1" y="-27295"/>
            <a:ext cx="9144000" cy="6892120"/>
          </a:xfrm>
        </p:spPr>
      </p:pic>
      <p:sp>
        <p:nvSpPr>
          <p:cNvPr id="4" name="Content Placeholder 3"/>
          <p:cNvSpPr>
            <a:spLocks noGrp="1"/>
          </p:cNvSpPr>
          <p:nvPr>
            <p:ph sz="half" idx="2"/>
          </p:nvPr>
        </p:nvSpPr>
        <p:spPr>
          <a:xfrm>
            <a:off x="4416757" y="3672765"/>
            <a:ext cx="4612943" cy="2588335"/>
          </a:xfrm>
          <a:solidFill>
            <a:schemeClr val="tx1">
              <a:alpha val="27000"/>
            </a:schemeClr>
          </a:solidFill>
        </p:spPr>
        <p:txBody>
          <a:bodyPr/>
          <a:lstStyle/>
          <a:p>
            <a:pPr marL="0" indent="0" algn="ctr">
              <a:spcBef>
                <a:spcPts val="1800"/>
              </a:spcBef>
              <a:buNone/>
            </a:pPr>
            <a:r>
              <a:rPr lang="en-US" sz="3200" b="1" dirty="0">
                <a:solidFill>
                  <a:schemeClr val="bg1"/>
                </a:solidFill>
                <a:effectLst>
                  <a:outerShdw blurRad="38100" dist="38100" dir="2700000" algn="tl">
                    <a:srgbClr val="000000">
                      <a:alpha val="43137"/>
                    </a:srgbClr>
                  </a:outerShdw>
                </a:effectLst>
              </a:rPr>
              <a:t>Thank you for coming.</a:t>
            </a:r>
            <a:br>
              <a:rPr lang="en-US" sz="3200" b="1" dirty="0">
                <a:solidFill>
                  <a:schemeClr val="bg1"/>
                </a:solidFill>
                <a:effectLst>
                  <a:outerShdw blurRad="38100" dist="38100" dir="2700000" algn="tl">
                    <a:srgbClr val="000000">
                      <a:alpha val="43137"/>
                    </a:srgbClr>
                  </a:outerShdw>
                </a:effectLst>
              </a:rPr>
            </a:br>
            <a:r>
              <a:rPr lang="en-US" sz="3200" b="1" dirty="0">
                <a:solidFill>
                  <a:schemeClr val="bg1"/>
                </a:solidFill>
                <a:effectLst>
                  <a:outerShdw blurRad="38100" dist="38100" dir="2700000" algn="tl">
                    <a:srgbClr val="000000">
                      <a:alpha val="43137"/>
                    </a:srgbClr>
                  </a:outerShdw>
                </a:effectLst>
              </a:rPr>
              <a:t> We hope you collected some new ideas for your bucket today!</a:t>
            </a:r>
            <a:endParaRPr lang="en-US" sz="3200"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4294967295"/>
          </p:nvPr>
        </p:nvSpPr>
        <p:spPr>
          <a:xfrm>
            <a:off x="8686800" y="0"/>
            <a:ext cx="457200" cy="365125"/>
          </a:xfrm>
        </p:spPr>
        <p:txBody>
          <a:bodyPr/>
          <a:lstStyle/>
          <a:p>
            <a:fld id="{55BFBCDA-CA0C-3449-9174-5FEC7AC9BDCD}" type="slidenum">
              <a:rPr lang="en-US" smtClean="0">
                <a:solidFill>
                  <a:schemeClr val="bg1"/>
                </a:solidFill>
              </a:rPr>
              <a:pPr/>
              <a:t>65</a:t>
            </a:fld>
            <a:endParaRPr lang="en-US" dirty="0">
              <a:solidFill>
                <a:schemeClr val="bg1"/>
              </a:solidFill>
            </a:endParaRPr>
          </a:p>
        </p:txBody>
      </p:sp>
      <p:sp>
        <p:nvSpPr>
          <p:cNvPr id="8" name="Rectangle 7"/>
          <p:cNvSpPr>
            <a:spLocks noChangeArrowheads="1"/>
          </p:cNvSpPr>
          <p:nvPr/>
        </p:nvSpPr>
        <p:spPr bwMode="auto">
          <a:xfrm>
            <a:off x="0" y="6623050"/>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900" b="1" dirty="0">
                <a:solidFill>
                  <a:schemeClr val="bg1"/>
                </a:solidFill>
                <a:effectLst>
                  <a:outerShdw blurRad="38100" dist="38100" dir="2700000" algn="tl">
                    <a:srgbClr val="000000">
                      <a:alpha val="43137"/>
                    </a:srgbClr>
                  </a:outerShdw>
                </a:effectLst>
                <a:cs typeface="Times New Roman" panose="02020603050405020304" pitchFamily="18" charset="0"/>
              </a:rPr>
              <a:t>©2017 California Department of Education</a:t>
            </a:r>
            <a:endParaRPr lang="en-US" altLang="en-US" sz="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333218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574" y="-1"/>
            <a:ext cx="9213574" cy="983973"/>
          </a:xfrm>
        </p:spPr>
        <p:txBody>
          <a:bodyPr/>
          <a:lstStyle/>
          <a:p>
            <a:r>
              <a:rPr lang="en-US" sz="3200" dirty="0"/>
              <a:t>Reference Guide for PowerPoint Citations</a:t>
            </a:r>
          </a:p>
        </p:txBody>
      </p:sp>
      <p:sp>
        <p:nvSpPr>
          <p:cNvPr id="3" name="Content Placeholder 2"/>
          <p:cNvSpPr>
            <a:spLocks noGrp="1"/>
          </p:cNvSpPr>
          <p:nvPr>
            <p:ph idx="1"/>
          </p:nvPr>
        </p:nvSpPr>
        <p:spPr>
          <a:xfrm>
            <a:off x="530942" y="983973"/>
            <a:ext cx="8155858" cy="5565913"/>
          </a:xfrm>
        </p:spPr>
        <p:txBody>
          <a:bodyPr/>
          <a:lstStyle/>
          <a:p>
            <a:pPr marL="233363" indent="-233363">
              <a:spcBef>
                <a:spcPts val="0"/>
              </a:spcBef>
              <a:spcAft>
                <a:spcPts val="1200"/>
              </a:spcAft>
              <a:buNone/>
            </a:pPr>
            <a:r>
              <a:rPr lang="en-US" sz="1400" dirty="0"/>
              <a:t>Bilmes, Jenna. </a:t>
            </a:r>
            <a:r>
              <a:rPr lang="en-US" sz="1400" i="1" dirty="0"/>
              <a:t>Beyond Behavior Management: The Six Life Skills Children Need, Second Edition</a:t>
            </a:r>
            <a:r>
              <a:rPr lang="en-US" sz="1400" dirty="0"/>
              <a:t>. St. Paul, MN: </a:t>
            </a:r>
            <a:r>
              <a:rPr lang="en-US" sz="1400" dirty="0" err="1"/>
              <a:t>Redleaf</a:t>
            </a:r>
            <a:r>
              <a:rPr lang="en-US" sz="1400" dirty="0"/>
              <a:t> Press, 2012.</a:t>
            </a:r>
            <a:endParaRPr lang="en-US" sz="1400" dirty="0">
              <a:cs typeface="Arial"/>
            </a:endParaRPr>
          </a:p>
          <a:p>
            <a:pPr marL="233363" lvl="0" indent="-233363">
              <a:spcBef>
                <a:spcPts val="0"/>
              </a:spcBef>
              <a:spcAft>
                <a:spcPts val="1200"/>
              </a:spcAft>
              <a:buNone/>
            </a:pPr>
            <a:r>
              <a:rPr lang="en-US" sz="1400" dirty="0">
                <a:cs typeface="Arial"/>
              </a:rPr>
              <a:t>California Department of Education. 2010</a:t>
            </a:r>
            <a:r>
              <a:rPr lang="en-US" sz="1400" i="1" dirty="0">
                <a:cs typeface="Arial"/>
              </a:rPr>
              <a:t>. California Preschool Curriculum Framework, Volume 1</a:t>
            </a:r>
            <a:r>
              <a:rPr lang="en-US" sz="1400" dirty="0">
                <a:cs typeface="Arial"/>
              </a:rPr>
              <a:t>. http://www.cde.ca.gov/sp/cd/re/documents/psframeworkkvol1.pdf (accessed January 23, 2017).</a:t>
            </a:r>
          </a:p>
          <a:p>
            <a:pPr marL="233363" indent="-233363">
              <a:spcBef>
                <a:spcPts val="0"/>
              </a:spcBef>
              <a:spcAft>
                <a:spcPts val="1200"/>
              </a:spcAft>
              <a:buNone/>
            </a:pPr>
            <a:r>
              <a:rPr lang="en-US" sz="1400" dirty="0">
                <a:cs typeface="Arial"/>
              </a:rPr>
              <a:t>California Department of Education. 2011. </a:t>
            </a:r>
            <a:r>
              <a:rPr lang="en-US" sz="1400" i="1" dirty="0">
                <a:cs typeface="Arial"/>
              </a:rPr>
              <a:t>California Preschool Curriculum Framework, Volume 2</a:t>
            </a:r>
            <a:r>
              <a:rPr lang="en-US" sz="1400" dirty="0">
                <a:cs typeface="Arial"/>
              </a:rPr>
              <a:t>. </a:t>
            </a:r>
            <a:r>
              <a:rPr lang="en-US" sz="1400" dirty="0"/>
              <a:t>http://www.cde.ca.gov/sp/cd/re/documents/psframeworkvol2.pdf </a:t>
            </a:r>
            <a:r>
              <a:rPr lang="en-US" sz="1400" dirty="0">
                <a:cs typeface="Arial"/>
              </a:rPr>
              <a:t>(accessed January 23, 2017). </a:t>
            </a:r>
          </a:p>
          <a:p>
            <a:pPr marL="233363" lvl="0" indent="-233363">
              <a:spcBef>
                <a:spcPts val="0"/>
              </a:spcBef>
              <a:spcAft>
                <a:spcPts val="1200"/>
              </a:spcAft>
              <a:buNone/>
            </a:pPr>
            <a:r>
              <a:rPr lang="en-US" sz="1400" dirty="0">
                <a:cs typeface="Arial"/>
              </a:rPr>
              <a:t>California Department of Education. 2012. </a:t>
            </a:r>
            <a:r>
              <a:rPr lang="en-US" sz="1400" i="1" dirty="0">
                <a:cs typeface="Arial"/>
              </a:rPr>
              <a:t>California Preschool Learning Foundations, Volume 3</a:t>
            </a:r>
            <a:r>
              <a:rPr lang="en-US" sz="1400" dirty="0">
                <a:cs typeface="Arial"/>
              </a:rPr>
              <a:t>. </a:t>
            </a:r>
            <a:r>
              <a:rPr lang="en-US" sz="1400" dirty="0"/>
              <a:t>http://www.cde.ca.gov/SP/cd/re/documents/preschoolfoundationsvol3.pdf </a:t>
            </a:r>
            <a:r>
              <a:rPr lang="en-US" sz="1400" dirty="0">
                <a:cs typeface="Arial"/>
              </a:rPr>
              <a:t>(accessed January 23, 2017). </a:t>
            </a:r>
          </a:p>
          <a:p>
            <a:pPr marL="233363" indent="-233363">
              <a:spcBef>
                <a:spcPts val="0"/>
              </a:spcBef>
              <a:spcAft>
                <a:spcPts val="1200"/>
              </a:spcAft>
              <a:buNone/>
            </a:pPr>
            <a:r>
              <a:rPr lang="en-US" sz="1400" dirty="0">
                <a:cs typeface="Arial"/>
              </a:rPr>
              <a:t>California Department of Education. 2013. </a:t>
            </a:r>
            <a:r>
              <a:rPr lang="en-US" sz="1400" i="1" dirty="0">
                <a:cs typeface="Arial"/>
              </a:rPr>
              <a:t>California Preschool Curriculum Framework, Volume 3</a:t>
            </a:r>
            <a:r>
              <a:rPr lang="en-US" sz="1400" dirty="0">
                <a:cs typeface="Arial"/>
              </a:rPr>
              <a:t>. </a:t>
            </a:r>
            <a:r>
              <a:rPr lang="en-US" sz="1400" dirty="0"/>
              <a:t>http://www.cde.ca.gov/sp/cd/re/documents/preschoolframeworkvol3.pdf </a:t>
            </a:r>
            <a:r>
              <a:rPr lang="en-US" sz="1400" dirty="0">
                <a:cs typeface="Arial"/>
              </a:rPr>
              <a:t>(accessed January 23, 2017).</a:t>
            </a:r>
          </a:p>
        </p:txBody>
      </p:sp>
      <p:sp>
        <p:nvSpPr>
          <p:cNvPr id="4" name="Slide Number Placeholder 3"/>
          <p:cNvSpPr>
            <a:spLocks noGrp="1"/>
          </p:cNvSpPr>
          <p:nvPr>
            <p:ph type="sldNum" sz="quarter" idx="10"/>
          </p:nvPr>
        </p:nvSpPr>
        <p:spPr/>
        <p:txBody>
          <a:bodyPr/>
          <a:lstStyle/>
          <a:p>
            <a:fld id="{7AA60F99-9F44-48DE-90AC-DD876E6106BD}" type="slidenum">
              <a:rPr lang="en-US" altLang="en-US" smtClean="0"/>
              <a:pPr/>
              <a:t>66</a:t>
            </a:fld>
            <a:endParaRPr lang="en-US" altLang="en-US"/>
          </a:p>
        </p:txBody>
      </p:sp>
    </p:spTree>
    <p:extLst>
      <p:ext uri="{BB962C8B-B14F-4D97-AF65-F5344CB8AC3E}">
        <p14:creationId xmlns:p14="http://schemas.microsoft.com/office/powerpoint/2010/main" val="2045406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sz="4000" dirty="0">
                <a:ea typeface="ＭＳ Ｐゴシック" panose="020B0600070205080204" pitchFamily="34" charset="-128"/>
              </a:rPr>
              <a:t>Why Use the Preschool Learning Foundations for TK?</a:t>
            </a:r>
          </a:p>
        </p:txBody>
      </p:sp>
      <p:sp>
        <p:nvSpPr>
          <p:cNvPr id="3" name="Content Placeholder 2"/>
          <p:cNvSpPr>
            <a:spLocks noGrp="1"/>
          </p:cNvSpPr>
          <p:nvPr>
            <p:ph sz="half" idx="2"/>
          </p:nvPr>
        </p:nvSpPr>
        <p:spPr>
          <a:xfrm>
            <a:off x="457200" y="1669416"/>
            <a:ext cx="8077200" cy="4615180"/>
          </a:xfrm>
        </p:spPr>
        <p:txBody>
          <a:bodyPr>
            <a:normAutofit fontScale="77500" lnSpcReduction="20000"/>
          </a:bodyPr>
          <a:lstStyle/>
          <a:p>
            <a:pPr marL="347472" indent="-347472">
              <a:lnSpc>
                <a:spcPct val="120000"/>
              </a:lnSpc>
              <a:spcBef>
                <a:spcPts val="672"/>
              </a:spcBef>
              <a:buNone/>
              <a:defRPr/>
            </a:pPr>
            <a:r>
              <a:rPr lang="en-US" sz="3600" dirty="0">
                <a:cs typeface="ＭＳ Ｐゴシック" charset="0"/>
              </a:rPr>
              <a:t>CA Law (EC 48000):</a:t>
            </a:r>
          </a:p>
          <a:p>
            <a:pPr marL="347472" indent="-347472">
              <a:lnSpc>
                <a:spcPct val="120000"/>
              </a:lnSpc>
              <a:spcBef>
                <a:spcPts val="672"/>
              </a:spcBef>
              <a:defRPr/>
            </a:pPr>
            <a:r>
              <a:rPr lang="en-US" sz="3600" dirty="0">
                <a:cs typeface="ＭＳ Ｐゴシック" charset="0"/>
              </a:rPr>
              <a:t>Transitional kindergarten is the first year of a two-year kindergarten program that uses a modified kindergarten curriculum that is age and developmentally appropriate.</a:t>
            </a:r>
          </a:p>
          <a:p>
            <a:pPr marL="347472" indent="-347472">
              <a:lnSpc>
                <a:spcPct val="120000"/>
              </a:lnSpc>
              <a:spcBef>
                <a:spcPts val="672"/>
              </a:spcBef>
              <a:defRPr/>
            </a:pPr>
            <a:r>
              <a:rPr lang="en-US" sz="3600" dirty="0">
                <a:cs typeface="ＭＳ Ｐゴシック" charset="0"/>
              </a:rPr>
              <a:t>Transitional kindergarten programs are intended, </a:t>
            </a:r>
            <a:r>
              <a:rPr lang="en-US" sz="3600" dirty="0"/>
              <a:t>by legislative action,</a:t>
            </a:r>
            <a:r>
              <a:rPr lang="en-US" sz="3600" dirty="0">
                <a:cs typeface="ＭＳ Ｐゴシック" charset="0"/>
              </a:rPr>
              <a:t> to be aligned to the California Preschool Learning Foundations developed by the California Department of Education.</a:t>
            </a:r>
            <a:endParaRPr lang="en-US" sz="3200" dirty="0">
              <a:ea typeface="ＭＳ Ｐゴシック" pitchFamily="34" charset="-128"/>
              <a:cs typeface="ＭＳ Ｐゴシック" charset="0"/>
            </a:endParaRPr>
          </a:p>
        </p:txBody>
      </p:sp>
      <p:sp>
        <p:nvSpPr>
          <p:cNvPr id="2" name="Slide Number Placeholder 1"/>
          <p:cNvSpPr>
            <a:spLocks noGrp="1"/>
          </p:cNvSpPr>
          <p:nvPr>
            <p:ph type="sldNum" sz="quarter" idx="4294967295"/>
          </p:nvPr>
        </p:nvSpPr>
        <p:spPr>
          <a:xfrm>
            <a:off x="8686800" y="0"/>
            <a:ext cx="457200" cy="365125"/>
          </a:xfrm>
          <a:prstGeom prst="rect">
            <a:avLst/>
          </a:prstGeom>
        </p:spPr>
        <p:txBody>
          <a:bodyPr/>
          <a:lstStyle/>
          <a:p>
            <a:fld id="{BEBBF190-489A-403C-B44B-DFF113AA7E88}" type="slidenum">
              <a:rPr lang="en-US" altLang="en-US" smtClean="0"/>
              <a:pPr/>
              <a:t>7</a:t>
            </a:fld>
            <a:endParaRPr lang="en-US" altLang="en-US"/>
          </a:p>
        </p:txBody>
      </p:sp>
    </p:spTree>
    <p:extLst>
      <p:ext uri="{BB962C8B-B14F-4D97-AF65-F5344CB8AC3E}">
        <p14:creationId xmlns:p14="http://schemas.microsoft.com/office/powerpoint/2010/main" val="19078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z="3200">
                <a:solidFill>
                  <a:srgbClr val="000000"/>
                </a:solidFill>
                <a:ea typeface="MS PGothic" charset="-128"/>
              </a:rPr>
              <a:t>CDE Publications and Resources that Support TK Implementation</a:t>
            </a:r>
          </a:p>
        </p:txBody>
      </p:sp>
      <p:sp>
        <p:nvSpPr>
          <p:cNvPr id="15363" name="Content Placeholder 4"/>
          <p:cNvSpPr>
            <a:spLocks noGrp="1"/>
          </p:cNvSpPr>
          <p:nvPr>
            <p:ph sz="half" idx="1"/>
          </p:nvPr>
        </p:nvSpPr>
        <p:spPr>
          <a:xfrm>
            <a:off x="6497474" y="4972050"/>
            <a:ext cx="2457450" cy="1350963"/>
          </a:xfrm>
        </p:spPr>
        <p:txBody>
          <a:bodyPr/>
          <a:lstStyle/>
          <a:p>
            <a:pPr marL="111125" indent="-111125"/>
            <a:r>
              <a:rPr lang="en-US" altLang="en-US" sz="200" dirty="0">
                <a:ea typeface="MS PGothic" charset="-128"/>
              </a:rPr>
              <a:t>Preschool Learning Foundations</a:t>
            </a:r>
          </a:p>
          <a:p>
            <a:pPr marL="111125" indent="-111125"/>
            <a:r>
              <a:rPr lang="en-US" altLang="en-US" sz="200" dirty="0">
                <a:ea typeface="MS PGothic" charset="-128"/>
              </a:rPr>
              <a:t>California Common Core State Standards</a:t>
            </a:r>
          </a:p>
          <a:p>
            <a:pPr marL="111125" indent="-111125"/>
            <a:r>
              <a:rPr lang="en-US" altLang="en-US" sz="200" dirty="0">
                <a:ea typeface="MS PGothic" charset="-128"/>
              </a:rPr>
              <a:t>Health Education Content Standards for California Public Schools</a:t>
            </a:r>
          </a:p>
          <a:p>
            <a:pPr marL="111125" indent="-111125"/>
            <a:r>
              <a:rPr lang="en-US" altLang="en-US" sz="200" dirty="0">
                <a:ea typeface="MS PGothic" charset="-128"/>
              </a:rPr>
              <a:t>Preschool Curriculum Frameworks</a:t>
            </a:r>
          </a:p>
          <a:p>
            <a:pPr marL="111125" indent="-111125"/>
            <a:r>
              <a:rPr lang="en-US" altLang="en-US" sz="200" dirty="0">
                <a:ea typeface="MS PGothic" charset="-128"/>
              </a:rPr>
              <a:t>English Language Arts/English Language Development Framework</a:t>
            </a:r>
          </a:p>
          <a:p>
            <a:pPr marL="111125" indent="-111125"/>
            <a:r>
              <a:rPr lang="en-US" altLang="en-US" sz="200" dirty="0">
                <a:ea typeface="MS PGothic" charset="-128"/>
              </a:rPr>
              <a:t>DRDP Specific to TK and K</a:t>
            </a:r>
          </a:p>
          <a:p>
            <a:pPr marL="111125" indent="-111125"/>
            <a:r>
              <a:rPr lang="en-US" altLang="en-US" sz="200" dirty="0">
                <a:ea typeface="MS PGothic" charset="-128"/>
              </a:rPr>
              <a:t>Preschool Alignment Document</a:t>
            </a:r>
          </a:p>
          <a:p>
            <a:pPr marL="111125" indent="-111125"/>
            <a:r>
              <a:rPr lang="en-US" altLang="en-US" sz="200" dirty="0">
                <a:ea typeface="MS PGothic" charset="-128"/>
              </a:rPr>
              <a:t>Preschool English Learners Guide</a:t>
            </a:r>
          </a:p>
          <a:p>
            <a:pPr marL="111125" indent="-111125"/>
            <a:r>
              <a:rPr lang="en-US" altLang="en-US" sz="200" dirty="0">
                <a:ea typeface="MS PGothic" charset="-128"/>
              </a:rPr>
              <a:t>Transitional Kindergarten Implementation Guide</a:t>
            </a:r>
          </a:p>
          <a:p>
            <a:pPr marL="111125" indent="-111125"/>
            <a:endParaRPr lang="en-US" altLang="en-US" sz="200" dirty="0">
              <a:ea typeface="MS PGothic" charset="-128"/>
            </a:endParaRPr>
          </a:p>
        </p:txBody>
      </p:sp>
      <p:sp>
        <p:nvSpPr>
          <p:cNvPr id="15364" name="Slide Number Placeholder 4"/>
          <p:cNvSpPr>
            <a:spLocks noGrp="1"/>
          </p:cNvSpPr>
          <p:nvPr>
            <p:ph type="sldNum" sz="quarter" idx="10"/>
          </p:nvPr>
        </p:nvSpPr>
        <p:spPr bwMode="auto">
          <a:xfrm>
            <a:off x="8686800" y="14288"/>
            <a:ext cx="422275" cy="26035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Arial" charset="0"/>
                <a:ea typeface="MS PGothic" charset="-128"/>
              </a:defRPr>
            </a:lvl1pPr>
            <a:lvl2pPr marL="742950" indent="-285750">
              <a:spcBef>
                <a:spcPct val="20000"/>
              </a:spcBef>
              <a:buFont typeface="Arial" charset="0"/>
              <a:buChar char="–"/>
              <a:defRPr sz="2800">
                <a:solidFill>
                  <a:schemeClr val="tx1"/>
                </a:solidFill>
                <a:latin typeface="Arial" charset="0"/>
                <a:ea typeface="MS PGothic" charset="-128"/>
              </a:defRPr>
            </a:lvl2pPr>
            <a:lvl3pPr marL="1143000" indent="-228600">
              <a:spcBef>
                <a:spcPct val="20000"/>
              </a:spcBef>
              <a:buFont typeface="Arial" charset="0"/>
              <a:buChar char="•"/>
              <a:defRPr sz="2400">
                <a:solidFill>
                  <a:schemeClr val="tx1"/>
                </a:solidFill>
                <a:latin typeface="Arial" charset="0"/>
                <a:ea typeface="MS PGothic" charset="-128"/>
              </a:defRPr>
            </a:lvl3pPr>
            <a:lvl4pPr marL="1600200" indent="-228600">
              <a:spcBef>
                <a:spcPct val="20000"/>
              </a:spcBef>
              <a:buFont typeface="Arial" charset="0"/>
              <a:buChar char="–"/>
              <a:defRPr sz="2000">
                <a:solidFill>
                  <a:schemeClr val="tx1"/>
                </a:solidFill>
                <a:latin typeface="Arial" charset="0"/>
                <a:ea typeface="MS PGothic" charset="-128"/>
              </a:defRPr>
            </a:lvl4pPr>
            <a:lvl5pPr marL="2057400" indent="-228600">
              <a:spcBef>
                <a:spcPct val="20000"/>
              </a:spcBef>
              <a:buFont typeface="Arial" charset="0"/>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MS PGothic" charset="-128"/>
              </a:defRPr>
            </a:lvl9pPr>
          </a:lstStyle>
          <a:p>
            <a:pPr>
              <a:spcBef>
                <a:spcPct val="0"/>
              </a:spcBef>
              <a:buFontTx/>
              <a:buNone/>
            </a:pPr>
            <a:fld id="{585BC62E-A72E-384F-AC4A-E306A93EF4A4}" type="slidenum">
              <a:rPr lang="en-US" altLang="en-US" sz="1200"/>
              <a:pPr>
                <a:spcBef>
                  <a:spcPct val="0"/>
                </a:spcBef>
                <a:buFontTx/>
                <a:buNone/>
              </a:pPr>
              <a:t>8</a:t>
            </a:fld>
            <a:endParaRPr lang="en-US" altLang="en-US" sz="1200"/>
          </a:p>
        </p:txBody>
      </p:sp>
      <p:grpSp>
        <p:nvGrpSpPr>
          <p:cNvPr id="15365" name="Group 7"/>
          <p:cNvGrpSpPr>
            <a:grpSpLocks/>
          </p:cNvGrpSpPr>
          <p:nvPr/>
        </p:nvGrpSpPr>
        <p:grpSpPr bwMode="auto">
          <a:xfrm>
            <a:off x="35861" y="1081088"/>
            <a:ext cx="9020175" cy="5557837"/>
            <a:chOff x="35484" y="1081506"/>
            <a:chExt cx="9021673" cy="5557840"/>
          </a:xfrm>
        </p:grpSpPr>
        <p:sp>
          <p:nvSpPr>
            <p:cNvPr id="72718" name="Rectangle 8"/>
            <p:cNvSpPr>
              <a:spLocks noChangeArrowheads="1"/>
            </p:cNvSpPr>
            <p:nvPr/>
          </p:nvSpPr>
          <p:spPr bwMode="auto">
            <a:xfrm>
              <a:off x="35484" y="1081506"/>
              <a:ext cx="9021673" cy="5557840"/>
            </a:xfrm>
            <a:prstGeom prst="rect">
              <a:avLst/>
            </a:prstGeom>
            <a:noFill/>
            <a:ln>
              <a:noFill/>
            </a:ln>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ea typeface="MS PGothic" panose="020B0600070205080204" pitchFamily="34" charset="-128"/>
              </a:endParaRPr>
            </a:p>
          </p:txBody>
        </p:sp>
        <p:sp>
          <p:nvSpPr>
            <p:cNvPr id="10" name="Freeform 9"/>
            <p:cNvSpPr/>
            <p:nvPr/>
          </p:nvSpPr>
          <p:spPr>
            <a:xfrm>
              <a:off x="1144024"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dirty="0">
                  <a:solidFill>
                    <a:srgbClr val="000000"/>
                  </a:solidFill>
                  <a:effectLst>
                    <a:outerShdw blurRad="38100" dist="38100" dir="2700000" algn="tl">
                      <a:srgbClr val="FFFFFF"/>
                    </a:outerShdw>
                  </a:effectLst>
                </a:rPr>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a:solidFill>
                    <a:srgbClr val="000000"/>
                  </a:solidFill>
                  <a:effectLst>
                    <a:outerShdw blurRad="38100" dist="38100" dir="2700000" algn="tl">
                      <a:srgbClr val="FFFFFF"/>
                    </a:outerShdw>
                  </a:effectLst>
                </a:rPr>
                <a:t>Preschool Alignment Document</a:t>
              </a:r>
            </a:p>
          </p:txBody>
        </p:sp>
        <p:sp>
          <p:nvSpPr>
            <p:cNvPr id="13" name="Freeform 12"/>
            <p:cNvSpPr/>
            <p:nvPr/>
          </p:nvSpPr>
          <p:spPr>
            <a:xfrm>
              <a:off x="3522855"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dirty="0">
                  <a:solidFill>
                    <a:srgbClr val="000000"/>
                  </a:solidFill>
                  <a:effectLst>
                    <a:outerShdw blurRad="38100" dist="38100" dir="2700000" algn="tl">
                      <a:srgbClr val="FFFFFF"/>
                    </a:outerShdw>
                  </a:effectLst>
                </a:rPr>
                <a:t>California Common Core State Standards</a:t>
              </a:r>
            </a:p>
          </p:txBody>
        </p:sp>
        <p:sp>
          <p:nvSpPr>
            <p:cNvPr id="14" name="Freeform 13"/>
            <p:cNvSpPr/>
            <p:nvPr/>
          </p:nvSpPr>
          <p:spPr>
            <a:xfrm>
              <a:off x="5977642" y="15808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sz="1200" b="1" dirty="0"/>
                <a:t>California History–Social Science Content Standards </a:t>
              </a:r>
              <a:endParaRPr lang="en-US" altLang="en-US" sz="1200" b="1" dirty="0">
                <a:solidFill>
                  <a:srgbClr val="000000"/>
                </a:solidFill>
                <a:effectLst>
                  <a:outerShdw blurRad="38100" dist="38100" dir="2700000" algn="tl">
                    <a:srgbClr val="FFFFFF"/>
                  </a:outerShdw>
                </a:effectLst>
              </a:endParaRPr>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a:solidFill>
                    <a:srgbClr val="000000"/>
                  </a:solidFill>
                  <a:effectLst>
                    <a:outerShdw blurRad="38100" dist="38100" dir="2700000" algn="tl">
                      <a:srgbClr val="FFFFFF"/>
                    </a:outerShdw>
                  </a:effectLst>
                </a:rPr>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sz="1200" b="1" dirty="0"/>
                <a:t>History–Social Science </a:t>
              </a:r>
              <a:r>
                <a:rPr lang="en-US" altLang="en-US" sz="1200" b="1" dirty="0">
                  <a:solidFill>
                    <a:srgbClr val="000000"/>
                  </a:solidFill>
                  <a:effectLst>
                    <a:outerShdw blurRad="38100" dist="38100" dir="2700000" algn="tl">
                      <a:srgbClr val="FFFFFF"/>
                    </a:outerShdw>
                  </a:effectLst>
                </a:rPr>
                <a:t>Framework</a:t>
              </a:r>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a:solidFill>
                    <a:srgbClr val="000000"/>
                  </a:solidFill>
                  <a:effectLst>
                    <a:outerShdw blurRad="38100" dist="38100" dir="2700000" algn="tl">
                      <a:srgbClr val="FFFFFF"/>
                    </a:outerShdw>
                  </a:effectLst>
                </a:rPr>
                <a:t>Transitional Kindergarten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a:solidFill>
                    <a:srgbClr val="000000"/>
                  </a:solidFill>
                  <a:effectLst>
                    <a:outerShdw blurRad="38100" dist="38100" dir="2700000" algn="tl">
                      <a:srgbClr val="FFFFFF"/>
                    </a:outerShdw>
                  </a:effectLst>
                </a:rPr>
                <a:t>DRDP Specific to TK and K</a:t>
              </a:r>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57F8D"/>
                </a:gs>
                <a:gs pos="35000">
                  <a:srgbClr val="FCD8DC"/>
                </a:gs>
                <a:gs pos="100000">
                  <a:schemeClr val="accent5">
                    <a:hueOff val="0"/>
                    <a:satOff val="0"/>
                    <a:lumOff val="0"/>
                    <a:alphaOff val="0"/>
                    <a:tint val="15000"/>
                    <a:satMod val="350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lIns="45720" rIns="45720"/>
            <a:lstStyle>
              <a:lvl1pPr defTabSz="533400">
                <a:defRPr sz="2400">
                  <a:solidFill>
                    <a:schemeClr val="tx1"/>
                  </a:solidFill>
                  <a:latin typeface="Arial" panose="020B0604020202020204" pitchFamily="34" charset="0"/>
                  <a:ea typeface="MS PGothic" panose="020B0600070205080204" pitchFamily="34" charset="-128"/>
                </a:defRPr>
              </a:lvl1pPr>
              <a:lvl2pPr marL="742950" indent="-285750" defTabSz="533400">
                <a:defRPr sz="2400">
                  <a:solidFill>
                    <a:schemeClr val="tx1"/>
                  </a:solidFill>
                  <a:latin typeface="Arial" panose="020B0604020202020204" pitchFamily="34" charset="0"/>
                  <a:ea typeface="MS PGothic" panose="020B0600070205080204" pitchFamily="34" charset="-128"/>
                </a:defRPr>
              </a:lvl2pPr>
              <a:lvl3pPr marL="1143000" indent="-228600" defTabSz="533400">
                <a:defRPr sz="2400">
                  <a:solidFill>
                    <a:schemeClr val="tx1"/>
                  </a:solidFill>
                  <a:latin typeface="Arial" panose="020B0604020202020204" pitchFamily="34" charset="0"/>
                  <a:ea typeface="MS PGothic" panose="020B0600070205080204" pitchFamily="34" charset="-128"/>
                </a:defRPr>
              </a:lvl3pPr>
              <a:lvl4pPr marL="1600200" indent="-228600" defTabSz="533400">
                <a:defRPr sz="2400">
                  <a:solidFill>
                    <a:schemeClr val="tx1"/>
                  </a:solidFill>
                  <a:latin typeface="Arial" panose="020B0604020202020204" pitchFamily="34" charset="0"/>
                  <a:ea typeface="MS PGothic" panose="020B0600070205080204" pitchFamily="34" charset="-128"/>
                </a:defRPr>
              </a:lvl4pPr>
              <a:lvl5pPr marL="2057400" indent="-228600" defTabSz="533400">
                <a:defRPr sz="2400">
                  <a:solidFill>
                    <a:schemeClr val="tx1"/>
                  </a:solidFill>
                  <a:latin typeface="Arial" panose="020B0604020202020204" pitchFamily="34" charset="0"/>
                  <a:ea typeface="MS PGothic" panose="020B0600070205080204" pitchFamily="34" charset="-128"/>
                </a:defRPr>
              </a:lvl5pPr>
              <a:lvl6pPr marL="25146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5334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lnSpc>
                  <a:spcPct val="90000"/>
                </a:lnSpc>
                <a:spcAft>
                  <a:spcPct val="35000"/>
                </a:spcAft>
                <a:defRPr/>
              </a:pPr>
              <a:r>
                <a:rPr lang="en-US" altLang="en-US" sz="1200" b="1">
                  <a:solidFill>
                    <a:srgbClr val="000000"/>
                  </a:solidFill>
                  <a:effectLst>
                    <a:outerShdw blurRad="38100" dist="38100" dir="2700000" algn="tl">
                      <a:srgbClr val="FFFFFF"/>
                    </a:outerShdw>
                  </a:effectLst>
                </a:rPr>
                <a:t>Preschool English Learners Guide</a:t>
              </a:r>
            </a:p>
          </p:txBody>
        </p:sp>
      </p:grpSp>
      <p:pic>
        <p:nvPicPr>
          <p:cNvPr id="15366" name="Picture 7"/>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7338" y="4965700"/>
            <a:ext cx="703262" cy="9239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5369" name="Picture 10"/>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8325" y="5030788"/>
            <a:ext cx="703263" cy="9239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5370"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2875" y="3481388"/>
            <a:ext cx="1003300" cy="77628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5372" name="Picture 1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7175" y="2065338"/>
            <a:ext cx="1052513" cy="81438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5374" name="Picture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5925" y="5010150"/>
            <a:ext cx="708025" cy="92392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cstate="print"/>
          <a:srcRect/>
          <a:stretch>
            <a:fillRect/>
          </a:stretch>
        </p:blipFill>
        <p:spPr bwMode="auto">
          <a:xfrm>
            <a:off x="6637338" y="2022475"/>
            <a:ext cx="708849" cy="914400"/>
          </a:xfrm>
          <a:prstGeom prst="rect">
            <a:avLst/>
          </a:prstGeom>
          <a:noFill/>
          <a:ln w="9525">
            <a:noFill/>
            <a:miter lim="800000"/>
            <a:headEnd/>
            <a:tailEnd/>
          </a:ln>
        </p:spPr>
      </p:pic>
      <p:pic>
        <p:nvPicPr>
          <p:cNvPr id="1027" name="Picture 3"/>
          <p:cNvPicPr>
            <a:picLocks noChangeAspect="1" noChangeArrowheads="1"/>
          </p:cNvPicPr>
          <p:nvPr/>
        </p:nvPicPr>
        <p:blipFill>
          <a:blip r:embed="rId9" cstate="print"/>
          <a:srcRect/>
          <a:stretch>
            <a:fillRect/>
          </a:stretch>
        </p:blipFill>
        <p:spPr bwMode="auto">
          <a:xfrm>
            <a:off x="4210620" y="3481388"/>
            <a:ext cx="723330" cy="914400"/>
          </a:xfrm>
          <a:prstGeom prst="rect">
            <a:avLst/>
          </a:prstGeom>
          <a:noFill/>
          <a:ln w="9525">
            <a:noFill/>
            <a:miter lim="800000"/>
            <a:headEnd/>
            <a:tailEnd/>
          </a:ln>
        </p:spPr>
      </p:pic>
      <p:pic>
        <p:nvPicPr>
          <p:cNvPr id="25" name="Content Placeholder 11" descr="PLF v 3.JPG"/>
          <p:cNvPicPr>
            <a:picLocks noGrp="1" noChangeAspect="1"/>
          </p:cNvPicPr>
          <p:nvPr>
            <p:ph sz="half" idx="1"/>
          </p:nvPr>
        </p:nvPicPr>
        <p:blipFill>
          <a:blip r:embed="rId10" cstate="print">
            <a:extLst>
              <a:ext uri="{28A0092B-C50C-407E-A947-70E740481C1C}">
                <a14:useLocalDpi xmlns:a14="http://schemas.microsoft.com/office/drawing/2010/main"/>
              </a:ext>
            </a:extLst>
          </a:blip>
          <a:stretch>
            <a:fillRect/>
          </a:stretch>
        </p:blipFill>
        <p:spPr bwMode="auto">
          <a:xfrm>
            <a:off x="1806947" y="2023005"/>
            <a:ext cx="714440" cy="923544"/>
          </a:xfrm>
          <a:prstGeom prst="rect">
            <a:avLst/>
          </a:prstGeom>
          <a:noFill/>
          <a:ln>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26" name="Content Placeholder 12" descr="PCF v 3.JPG"/>
          <p:cNvPicPr>
            <a:picLocks noGrp="1" noChangeAspect="1"/>
          </p:cNvPicPr>
          <p:nvPr>
            <p:ph sz="half" idx="2"/>
          </p:nvPr>
        </p:nvPicPr>
        <p:blipFill>
          <a:blip r:embed="rId11" cstate="print">
            <a:extLst>
              <a:ext uri="{28A0092B-C50C-407E-A947-70E740481C1C}">
                <a14:useLocalDpi xmlns:a14="http://schemas.microsoft.com/office/drawing/2010/main"/>
              </a:ext>
            </a:extLst>
          </a:blip>
          <a:stretch>
            <a:fillRect/>
          </a:stretch>
        </p:blipFill>
        <p:spPr bwMode="auto">
          <a:xfrm>
            <a:off x="1795992" y="3514577"/>
            <a:ext cx="735599" cy="923544"/>
          </a:xfrm>
          <a:prstGeom prst="rect">
            <a:avLst/>
          </a:prstGeom>
          <a:noFill/>
          <a:ln>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33008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a:xfrm>
            <a:off x="0" y="274638"/>
            <a:ext cx="9144000" cy="1143000"/>
          </a:xfrm>
        </p:spPr>
        <p:txBody>
          <a:bodyPr>
            <a:normAutofit fontScale="90000"/>
          </a:bodyPr>
          <a:lstStyle/>
          <a:p>
            <a:pPr eaLnBrk="1" hangingPunct="1">
              <a:defRPr/>
            </a:pPr>
            <a:r>
              <a:rPr lang="en-US" altLang="en-US" dirty="0"/>
              <a:t>Foundations and Framework, Volume 3</a:t>
            </a:r>
            <a:endParaRPr lang="en-US" sz="4000" dirty="0">
              <a:ea typeface="Arial" pitchFamily="-111" charset="0"/>
              <a:cs typeface="Arial" pitchFamily="-111" charset="0"/>
            </a:endParaRPr>
          </a:p>
        </p:txBody>
      </p:sp>
      <p:pic>
        <p:nvPicPr>
          <p:cNvPr id="70659" name="Content Placeholder 11" descr="PLF v 3.JPG"/>
          <p:cNvPicPr>
            <a:picLocks noGrp="1" noChangeAspect="1"/>
          </p:cNvPicPr>
          <p:nvPr>
            <p:ph sz="half" idx="1"/>
          </p:nvPr>
        </p:nvPicPr>
        <p:blipFill>
          <a:blip r:embed="rId3"/>
          <a:stretch>
            <a:fillRect/>
          </a:stretch>
        </p:blipFill>
        <p:spPr>
          <a:xfrm>
            <a:off x="726948" y="1601565"/>
            <a:ext cx="3499104" cy="4523232"/>
          </a:xfrm>
          <a:ln>
            <a:solidFill>
              <a:schemeClr val="tx1"/>
            </a:solidFill>
          </a:ln>
        </p:spPr>
      </p:pic>
      <p:pic>
        <p:nvPicPr>
          <p:cNvPr id="70660" name="Content Placeholder 12" descr="PCF v 3.JPG"/>
          <p:cNvPicPr>
            <a:picLocks noGrp="1" noChangeAspect="1"/>
          </p:cNvPicPr>
          <p:nvPr>
            <p:ph sz="half" idx="2"/>
          </p:nvPr>
        </p:nvPicPr>
        <p:blipFill>
          <a:blip r:embed="rId4"/>
          <a:stretch>
            <a:fillRect/>
          </a:stretch>
        </p:blipFill>
        <p:spPr>
          <a:xfrm>
            <a:off x="4866132" y="1601565"/>
            <a:ext cx="3602736" cy="4523232"/>
          </a:xfrm>
          <a:ln>
            <a:solidFill>
              <a:schemeClr val="tx1"/>
            </a:solidFill>
          </a:ln>
        </p:spPr>
      </p:pic>
      <p:sp>
        <p:nvSpPr>
          <p:cNvPr id="2" name="Slide Number Placeholder 1"/>
          <p:cNvSpPr>
            <a:spLocks noGrp="1"/>
          </p:cNvSpPr>
          <p:nvPr>
            <p:ph type="sldNum" sz="quarter" idx="4294967295"/>
          </p:nvPr>
        </p:nvSpPr>
        <p:spPr>
          <a:xfrm>
            <a:off x="8686800" y="0"/>
            <a:ext cx="457200" cy="365125"/>
          </a:xfrm>
        </p:spPr>
        <p:txBody>
          <a:bodyPr/>
          <a:lstStyle/>
          <a:p>
            <a:fld id="{9A336049-E27B-924A-95B9-AC5968D1714E}" type="slidenum">
              <a:rPr lang="en-US" smtClean="0"/>
              <a:pPr/>
              <a:t>9</a:t>
            </a:fld>
            <a:endParaRPr lang="en-US" dirty="0"/>
          </a:p>
        </p:txBody>
      </p:sp>
      <p:sp>
        <p:nvSpPr>
          <p:cNvPr id="9" name="Right Arrow 8"/>
          <p:cNvSpPr>
            <a:spLocks noChangeArrowheads="1"/>
          </p:cNvSpPr>
          <p:nvPr/>
        </p:nvSpPr>
        <p:spPr bwMode="auto">
          <a:xfrm>
            <a:off x="119856" y="1438125"/>
            <a:ext cx="674687" cy="687387"/>
          </a:xfrm>
          <a:prstGeom prst="rightArrow">
            <a:avLst>
              <a:gd name="adj1" fmla="val 50000"/>
              <a:gd name="adj2" fmla="val 53302"/>
            </a:avLst>
          </a:prstGeom>
          <a:solidFill>
            <a:srgbClr val="F79FA9"/>
          </a:solidFill>
          <a:ln w="9525">
            <a:solidFill>
              <a:srgbClr val="F8144A"/>
            </a:solidFill>
            <a:miter lim="800000"/>
            <a:headEnd/>
            <a:tailEnd/>
          </a:ln>
          <a:effectLst>
            <a:outerShdw blurRad="63500" dist="23000" dir="5400000" rotWithShape="0">
              <a:srgbClr val="000000">
                <a:alpha val="34998"/>
              </a:srgbClr>
            </a:outerShdw>
          </a:effectLst>
        </p:spPr>
        <p:txBody>
          <a:bodyPr anchor="ctr">
            <a:prstTxWarp prst="textNoShape">
              <a:avLst/>
            </a:prstTxWarp>
          </a:bodyPr>
          <a:lstStyle/>
          <a:p>
            <a:pPr algn="ctr">
              <a:defRPr/>
            </a:pPr>
            <a:endParaRPr lang="en-US" dirty="0">
              <a:solidFill>
                <a:schemeClr val="lt1"/>
              </a:solidFill>
              <a:latin typeface="+mn-lt"/>
              <a:ea typeface="+mn-ea"/>
              <a:cs typeface="+mn-cs"/>
            </a:endParaRPr>
          </a:p>
        </p:txBody>
      </p:sp>
      <p:sp>
        <p:nvSpPr>
          <p:cNvPr id="10" name="Right Arrow 9"/>
          <p:cNvSpPr>
            <a:spLocks noChangeArrowheads="1"/>
          </p:cNvSpPr>
          <p:nvPr/>
        </p:nvSpPr>
        <p:spPr bwMode="auto">
          <a:xfrm>
            <a:off x="4336161" y="1454643"/>
            <a:ext cx="654050" cy="687387"/>
          </a:xfrm>
          <a:prstGeom prst="rightArrow">
            <a:avLst>
              <a:gd name="adj1" fmla="val 50000"/>
              <a:gd name="adj2" fmla="val 50000"/>
            </a:avLst>
          </a:prstGeom>
          <a:solidFill>
            <a:srgbClr val="F79FA9"/>
          </a:solidFill>
          <a:ln w="9525">
            <a:solidFill>
              <a:srgbClr val="F8144A"/>
            </a:solidFill>
            <a:miter lim="800000"/>
            <a:headEnd/>
            <a:tailEnd/>
          </a:ln>
          <a:effectLst>
            <a:outerShdw blurRad="63500" dist="23000" dir="5400000" rotWithShape="0">
              <a:srgbClr val="000000">
                <a:alpha val="34998"/>
              </a:srgbClr>
            </a:outerShdw>
          </a:effectLst>
        </p:spPr>
        <p:txBody>
          <a:bodyPr anchor="ctr">
            <a:prstTxWarp prst="textNoShape">
              <a:avLst/>
            </a:prstTxWarp>
          </a:bodyPr>
          <a:lstStyle/>
          <a:p>
            <a:pPr algn="ctr">
              <a:defRPr/>
            </a:pPr>
            <a:endParaRPr lang="en-US" dirty="0">
              <a:solidFill>
                <a:schemeClr val="lt1"/>
              </a:solidFill>
              <a:latin typeface="+mn-lt"/>
              <a:ea typeface="+mn-ea"/>
              <a:cs typeface="+mn-cs"/>
            </a:endParaRPr>
          </a:p>
        </p:txBody>
      </p:sp>
    </p:spTree>
    <p:extLst>
      <p:ext uri="{BB962C8B-B14F-4D97-AF65-F5344CB8AC3E}">
        <p14:creationId xmlns:p14="http://schemas.microsoft.com/office/powerpoint/2010/main" val="424007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12226</Words>
  <Application>Microsoft Office PowerPoint</Application>
  <PresentationFormat>On-screen Show (4:3)</PresentationFormat>
  <Paragraphs>1185</Paragraphs>
  <Slides>66</Slides>
  <Notes>66</Notes>
  <HiddenSlides>1</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66</vt:i4>
      </vt:variant>
    </vt:vector>
  </HeadingPairs>
  <TitlesOfParts>
    <vt:vector size="80" baseType="lpstr">
      <vt:lpstr>ＭＳ Ｐゴシック</vt:lpstr>
      <vt:lpstr>ＭＳ Ｐゴシック</vt:lpstr>
      <vt:lpstr>Arial</vt:lpstr>
      <vt:lpstr>Calibri</vt:lpstr>
      <vt:lpstr>Courier New</vt:lpstr>
      <vt:lpstr>MS Pゴシック</vt:lpstr>
      <vt:lpstr>Symbol</vt:lpstr>
      <vt:lpstr>Times</vt:lpstr>
      <vt:lpstr>Times New Roman</vt:lpstr>
      <vt:lpstr>Wingdings</vt:lpstr>
      <vt:lpstr>3_Office Theme</vt:lpstr>
      <vt:lpstr>1_Office Theme</vt:lpstr>
      <vt:lpstr>2_Office Theme</vt:lpstr>
      <vt:lpstr>4_Office Theme</vt:lpstr>
      <vt:lpstr>History-Social Science in Transitional Kindergarten:  Becoming a Community Member (Civics)</vt:lpstr>
      <vt:lpstr>Objectives</vt:lpstr>
      <vt:lpstr>Cups Challenge</vt:lpstr>
      <vt:lpstr>Cups Challenge Debrief</vt:lpstr>
      <vt:lpstr> Transitional Kindergarten Implementation Guide</vt:lpstr>
      <vt:lpstr> Overview of the Transitional Kindergarten Implementation Guide</vt:lpstr>
      <vt:lpstr>Why Use the Preschool Learning Foundations for TK?</vt:lpstr>
      <vt:lpstr>CDE Publications and Resources that Support TK Implementation</vt:lpstr>
      <vt:lpstr>Foundations and Framework, Volume 3</vt:lpstr>
      <vt:lpstr>History-Social Science</vt:lpstr>
      <vt:lpstr> What Does It Mean to Become a Community Member? </vt:lpstr>
      <vt:lpstr>Foundations</vt:lpstr>
      <vt:lpstr>Domain Organization</vt:lpstr>
      <vt:lpstr>Bibliographic Notes</vt:lpstr>
      <vt:lpstr>Map of the Foundations</vt:lpstr>
      <vt:lpstr>Framework Strategies</vt:lpstr>
      <vt:lpstr>Curriculum Framework</vt:lpstr>
      <vt:lpstr>Guiding Principle</vt:lpstr>
      <vt:lpstr>Alignment Document</vt:lpstr>
      <vt:lpstr>Table 11: Overview of the Alignment Between the History-Social Science Domain and the California Content Standards</vt:lpstr>
      <vt:lpstr>Alignment of  Developmental Progression</vt:lpstr>
      <vt:lpstr>Skills for Democratic Participation</vt:lpstr>
      <vt:lpstr>Participation Challenges</vt:lpstr>
      <vt:lpstr>Community Brainstorm</vt:lpstr>
      <vt:lpstr>Skills for Democratic Participation</vt:lpstr>
      <vt:lpstr>Promote Freedom of Thought and Speech</vt:lpstr>
      <vt:lpstr>Group Decision Making</vt:lpstr>
      <vt:lpstr>Democratic Participation Strategies</vt:lpstr>
      <vt:lpstr>Democratic Trail Mix</vt:lpstr>
      <vt:lpstr> Universal Design for Learning </vt:lpstr>
      <vt:lpstr>Value Inclusivity</vt:lpstr>
      <vt:lpstr>Responsible Conduct</vt:lpstr>
      <vt:lpstr>Responsible Conduct Video</vt:lpstr>
      <vt:lpstr>Reflection</vt:lpstr>
      <vt:lpstr>Responsible Conduct</vt:lpstr>
      <vt:lpstr>Motivation</vt:lpstr>
      <vt:lpstr> Roll and Review </vt:lpstr>
      <vt:lpstr>Obstacle to Responsible Conduct</vt:lpstr>
      <vt:lpstr>Brain Growth in the Early Years</vt:lpstr>
      <vt:lpstr>Social-Emotional and Social Science</vt:lpstr>
      <vt:lpstr>Alternate Activity Types</vt:lpstr>
      <vt:lpstr>Partner Yoga</vt:lpstr>
      <vt:lpstr>Sharing the Experience</vt:lpstr>
      <vt:lpstr>Partner with Families</vt:lpstr>
      <vt:lpstr>Involve Family</vt:lpstr>
      <vt:lpstr>Responsible Conduct Strategies</vt:lpstr>
      <vt:lpstr>Daily Routine Swap Meet</vt:lpstr>
      <vt:lpstr>Key Features of the DRDP-K (2015)</vt:lpstr>
      <vt:lpstr>HSS 4: Conflict Negotiation</vt:lpstr>
      <vt:lpstr>Alignment Document and the DRDP-K (2015)</vt:lpstr>
      <vt:lpstr>Fairness and Respect for Other People </vt:lpstr>
      <vt:lpstr>Fairness and Respect for Others</vt:lpstr>
      <vt:lpstr>Sense of Fairness and Respect</vt:lpstr>
      <vt:lpstr>Rules vs. Expectations</vt:lpstr>
      <vt:lpstr> Culturally Inclusive Environment </vt:lpstr>
      <vt:lpstr>Supporting English Learners</vt:lpstr>
      <vt:lpstr>Supporting English Learners</vt:lpstr>
      <vt:lpstr>Conflict Resolution</vt:lpstr>
      <vt:lpstr>Skills Gained</vt:lpstr>
      <vt:lpstr>Conflict Negotiation</vt:lpstr>
      <vt:lpstr>Book Opportunities</vt:lpstr>
      <vt:lpstr>Community Art</vt:lpstr>
      <vt:lpstr>Community Art Reflective Questions</vt:lpstr>
      <vt:lpstr>A Drop in the Ocean</vt:lpstr>
      <vt:lpstr>Thank you for coming!</vt:lpstr>
      <vt:lpstr>Reference Guide for PowerPoint 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2014-10-21T20:59:18Z</cp:lastPrinted>
  <dcterms:created xsi:type="dcterms:W3CDTF">2014-11-04T07:14:03Z</dcterms:created>
  <dcterms:modified xsi:type="dcterms:W3CDTF">2017-03-16T20:12:59Z</dcterms:modified>
</cp:coreProperties>
</file>