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97" r:id="rId1"/>
    <p:sldMasterId id="2147483689" r:id="rId2"/>
    <p:sldMasterId id="2147484202" r:id="rId3"/>
    <p:sldMasterId id="2147484469" r:id="rId4"/>
  </p:sldMasterIdLst>
  <p:notesMasterIdLst>
    <p:notesMasterId r:id="rId68"/>
  </p:notesMasterIdLst>
  <p:handoutMasterIdLst>
    <p:handoutMasterId r:id="rId69"/>
  </p:handoutMasterIdLst>
  <p:sldIdLst>
    <p:sldId id="257" r:id="rId5"/>
    <p:sldId id="258" r:id="rId6"/>
    <p:sldId id="326" r:id="rId7"/>
    <p:sldId id="260" r:id="rId8"/>
    <p:sldId id="319" r:id="rId9"/>
    <p:sldId id="323" r:id="rId10"/>
    <p:sldId id="262" r:id="rId11"/>
    <p:sldId id="263" r:id="rId12"/>
    <p:sldId id="264" r:id="rId13"/>
    <p:sldId id="265" r:id="rId14"/>
    <p:sldId id="266" r:id="rId15"/>
    <p:sldId id="267" r:id="rId16"/>
    <p:sldId id="268" r:id="rId17"/>
    <p:sldId id="269" r:id="rId18"/>
    <p:sldId id="270" r:id="rId19"/>
    <p:sldId id="271" r:id="rId20"/>
    <p:sldId id="324" r:id="rId21"/>
    <p:sldId id="325"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320" r:id="rId45"/>
    <p:sldId id="296" r:id="rId46"/>
    <p:sldId id="297" r:id="rId47"/>
    <p:sldId id="298" r:id="rId48"/>
    <p:sldId id="299" r:id="rId49"/>
    <p:sldId id="300" r:id="rId50"/>
    <p:sldId id="301" r:id="rId51"/>
    <p:sldId id="302"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22" r:id="rId6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CAC"/>
    <a:srgbClr val="FCD8DC"/>
    <a:srgbClr val="0033CC"/>
    <a:srgbClr val="CCCCFF"/>
    <a:srgbClr val="FFFFCC"/>
    <a:srgbClr val="FFCC99"/>
    <a:srgbClr val="FFFF99"/>
    <a:srgbClr val="FFCC66"/>
    <a:srgbClr val="F57F8D"/>
    <a:srgbClr val="EE1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21946" autoAdjust="0"/>
    <p:restoredTop sz="28635" autoAdjust="0"/>
  </p:normalViewPr>
  <p:slideViewPr>
    <p:cSldViewPr snapToGrid="0" snapToObjects="1">
      <p:cViewPr varScale="1">
        <p:scale>
          <a:sx n="22" d="100"/>
          <a:sy n="22" d="100"/>
        </p:scale>
        <p:origin x="2970" y="24"/>
      </p:cViewPr>
      <p:guideLst>
        <p:guide orient="horz" pos="2160"/>
        <p:guide pos="2880"/>
      </p:guideLst>
    </p:cSldViewPr>
  </p:slideViewPr>
  <p:outlineViewPr>
    <p:cViewPr>
      <p:scale>
        <a:sx n="33" d="100"/>
        <a:sy n="33" d="100"/>
      </p:scale>
      <p:origin x="0" y="0"/>
    </p:cViewPr>
  </p:outlineViewPr>
  <p:notesTextViewPr>
    <p:cViewPr>
      <p:scale>
        <a:sx n="150" d="100"/>
        <a:sy n="150" d="100"/>
      </p:scale>
      <p:origin x="0" y="-2490"/>
    </p:cViewPr>
  </p:notesTextViewPr>
  <p:sorterViewPr>
    <p:cViewPr>
      <p:scale>
        <a:sx n="150" d="100"/>
        <a:sy n="150" d="100"/>
      </p:scale>
      <p:origin x="0" y="0"/>
    </p:cViewPr>
  </p:sorterViewPr>
  <p:notesViewPr>
    <p:cSldViewPr snapToGrid="0" snapToObjects="1">
      <p:cViewPr>
        <p:scale>
          <a:sx n="100" d="100"/>
          <a:sy n="100" d="100"/>
        </p:scale>
        <p:origin x="2508" y="-6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35551-C37A-994C-9A63-4880CE4ED315}"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9B2590DA-2377-FA49-AACF-CC25817B95E7}" type="pres">
      <dgm:prSet presAssocID="{53235551-C37A-994C-9A63-4880CE4ED315}" presName="CompostProcess" presStyleCnt="0">
        <dgm:presLayoutVars>
          <dgm:dir/>
          <dgm:resizeHandles val="exact"/>
        </dgm:presLayoutVars>
      </dgm:prSet>
      <dgm:spPr/>
    </dgm:pt>
    <dgm:pt modelId="{8E2632A1-51B1-0E45-B238-8758385077C7}" type="pres">
      <dgm:prSet presAssocID="{53235551-C37A-994C-9A63-4880CE4ED315}" presName="arrow" presStyleLbl="bgShp" presStyleIdx="0" presStyleCnt="1" custScaleX="117647" custLinFactNeighborX="-3875"/>
      <dgm:spPr>
        <a:solidFill>
          <a:srgbClr val="F3193D">
            <a:alpha val="30000"/>
          </a:srgbClr>
        </a:solidFill>
        <a:ln>
          <a:solidFill>
            <a:schemeClr val="accent1">
              <a:shade val="95000"/>
              <a:satMod val="105000"/>
            </a:schemeClr>
          </a:solidFill>
        </a:ln>
      </dgm:spPr>
    </dgm:pt>
    <dgm:pt modelId="{468CC1A7-1F33-A14F-B4F8-C66CC38E0C0E}" type="pres">
      <dgm:prSet presAssocID="{53235551-C37A-994C-9A63-4880CE4ED315}" presName="linearProcess" presStyleCnt="0"/>
      <dgm:spPr/>
    </dgm:pt>
  </dgm:ptLst>
  <dgm:cxnLst>
    <dgm:cxn modelId="{B112C799-0F4E-48B5-9DB1-C6C14C1F332D}" type="presOf" srcId="{53235551-C37A-994C-9A63-4880CE4ED315}" destId="{9B2590DA-2377-FA49-AACF-CC25817B95E7}" srcOrd="0" destOrd="0" presId="urn:microsoft.com/office/officeart/2005/8/layout/hProcess9"/>
    <dgm:cxn modelId="{A5EA88CE-381D-4F55-98BA-4E93AC60D8A8}" type="presParOf" srcId="{9B2590DA-2377-FA49-AACF-CC25817B95E7}" destId="{8E2632A1-51B1-0E45-B238-8758385077C7}" srcOrd="0" destOrd="0" presId="urn:microsoft.com/office/officeart/2005/8/layout/hProcess9"/>
    <dgm:cxn modelId="{FBC484ED-9E63-4B06-890C-8A3F688E9A6B}" type="presParOf" srcId="{9B2590DA-2377-FA49-AACF-CC25817B95E7}" destId="{468CC1A7-1F33-A14F-B4F8-C66CC38E0C0E}"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235551-C37A-994C-9A63-4880CE4ED315}"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9B2590DA-2377-FA49-AACF-CC25817B95E7}" type="pres">
      <dgm:prSet presAssocID="{53235551-C37A-994C-9A63-4880CE4ED315}" presName="CompostProcess" presStyleCnt="0">
        <dgm:presLayoutVars>
          <dgm:dir/>
          <dgm:resizeHandles val="exact"/>
        </dgm:presLayoutVars>
      </dgm:prSet>
      <dgm:spPr/>
    </dgm:pt>
    <dgm:pt modelId="{8E2632A1-51B1-0E45-B238-8758385077C7}" type="pres">
      <dgm:prSet presAssocID="{53235551-C37A-994C-9A63-4880CE4ED315}" presName="arrow" presStyleLbl="bgShp" presStyleIdx="0" presStyleCnt="1" custScaleX="117647" custLinFactY="-38808" custLinFactNeighborX="-72142" custLinFactNeighborY="-100000"/>
      <dgm:spPr>
        <a:solidFill>
          <a:srgbClr val="F3193D">
            <a:alpha val="30000"/>
          </a:srgbClr>
        </a:solidFill>
        <a:ln>
          <a:solidFill>
            <a:schemeClr val="accent1">
              <a:shade val="95000"/>
              <a:satMod val="105000"/>
            </a:schemeClr>
          </a:solidFill>
        </a:ln>
      </dgm:spPr>
    </dgm:pt>
    <dgm:pt modelId="{468CC1A7-1F33-A14F-B4F8-C66CC38E0C0E}" type="pres">
      <dgm:prSet presAssocID="{53235551-C37A-994C-9A63-4880CE4ED315}" presName="linearProcess" presStyleCnt="0"/>
      <dgm:spPr/>
    </dgm:pt>
  </dgm:ptLst>
  <dgm:cxnLst>
    <dgm:cxn modelId="{524BDB22-AD5F-4D14-94D7-141EE41C98EE}" type="presOf" srcId="{53235551-C37A-994C-9A63-4880CE4ED315}" destId="{9B2590DA-2377-FA49-AACF-CC25817B95E7}" srcOrd="0" destOrd="0" presId="urn:microsoft.com/office/officeart/2005/8/layout/hProcess9"/>
    <dgm:cxn modelId="{913EEBE1-C805-4959-8677-66F392197D7F}" type="presParOf" srcId="{9B2590DA-2377-FA49-AACF-CC25817B95E7}" destId="{8E2632A1-51B1-0E45-B238-8758385077C7}" srcOrd="0" destOrd="0" presId="urn:microsoft.com/office/officeart/2005/8/layout/hProcess9"/>
    <dgm:cxn modelId="{C4F21A4D-F527-4B7B-9D49-22D755900808}" type="presParOf" srcId="{9B2590DA-2377-FA49-AACF-CC25817B95E7}" destId="{468CC1A7-1F33-A14F-B4F8-C66CC38E0C0E}"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235551-C37A-994C-9A63-4880CE4ED315}"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9B2590DA-2377-FA49-AACF-CC25817B95E7}" type="pres">
      <dgm:prSet presAssocID="{53235551-C37A-994C-9A63-4880CE4ED315}" presName="CompostProcess" presStyleCnt="0">
        <dgm:presLayoutVars>
          <dgm:dir/>
          <dgm:resizeHandles val="exact"/>
        </dgm:presLayoutVars>
      </dgm:prSet>
      <dgm:spPr/>
    </dgm:pt>
    <dgm:pt modelId="{8E2632A1-51B1-0E45-B238-8758385077C7}" type="pres">
      <dgm:prSet presAssocID="{53235551-C37A-994C-9A63-4880CE4ED315}" presName="arrow" presStyleLbl="bgShp" presStyleIdx="0" presStyleCnt="1" custScaleX="117647" custLinFactY="-38808" custLinFactNeighborX="-72142" custLinFactNeighborY="-100000"/>
      <dgm:spPr>
        <a:solidFill>
          <a:srgbClr val="F3193D">
            <a:alpha val="30000"/>
          </a:srgbClr>
        </a:solidFill>
        <a:ln>
          <a:solidFill>
            <a:schemeClr val="accent1">
              <a:shade val="95000"/>
              <a:satMod val="105000"/>
            </a:schemeClr>
          </a:solidFill>
        </a:ln>
      </dgm:spPr>
    </dgm:pt>
    <dgm:pt modelId="{468CC1A7-1F33-A14F-B4F8-C66CC38E0C0E}" type="pres">
      <dgm:prSet presAssocID="{53235551-C37A-994C-9A63-4880CE4ED315}" presName="linearProcess" presStyleCnt="0"/>
      <dgm:spPr/>
    </dgm:pt>
  </dgm:ptLst>
  <dgm:cxnLst>
    <dgm:cxn modelId="{A988BA96-C49E-884F-8EB5-F6FBC8A2847B}" type="presOf" srcId="{53235551-C37A-994C-9A63-4880CE4ED315}" destId="{9B2590DA-2377-FA49-AACF-CC25817B95E7}" srcOrd="0" destOrd="0" presId="urn:microsoft.com/office/officeart/2005/8/layout/hProcess9"/>
    <dgm:cxn modelId="{C024BDE9-BE43-C24F-A5B6-1773E4C88672}" type="presParOf" srcId="{9B2590DA-2377-FA49-AACF-CC25817B95E7}" destId="{8E2632A1-51B1-0E45-B238-8758385077C7}" srcOrd="0" destOrd="0" presId="urn:microsoft.com/office/officeart/2005/8/layout/hProcess9"/>
    <dgm:cxn modelId="{EAADAAC0-6107-E541-BB73-6C7E39164387}" type="presParOf" srcId="{9B2590DA-2377-FA49-AACF-CC25817B95E7}" destId="{468CC1A7-1F33-A14F-B4F8-C66CC38E0C0E}"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632A1-51B1-0E45-B238-8758385077C7}">
      <dsp:nvSpPr>
        <dsp:cNvPr id="0" name=""/>
        <dsp:cNvSpPr/>
      </dsp:nvSpPr>
      <dsp:spPr>
        <a:xfrm>
          <a:off x="0" y="0"/>
          <a:ext cx="8592453" cy="5936343"/>
        </a:xfrm>
        <a:prstGeom prst="rightArrow">
          <a:avLst/>
        </a:prstGeom>
        <a:solidFill>
          <a:srgbClr val="F3193D">
            <a:alpha val="30000"/>
          </a:srgbClr>
        </a:solidFill>
        <a:ln>
          <a:solidFill>
            <a:schemeClr val="accent1">
              <a:shade val="95000"/>
              <a:satMod val="105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632A1-51B1-0E45-B238-8758385077C7}">
      <dsp:nvSpPr>
        <dsp:cNvPr id="0" name=""/>
        <dsp:cNvSpPr/>
      </dsp:nvSpPr>
      <dsp:spPr>
        <a:xfrm>
          <a:off x="0" y="0"/>
          <a:ext cx="8592453" cy="5936343"/>
        </a:xfrm>
        <a:prstGeom prst="rightArrow">
          <a:avLst/>
        </a:prstGeom>
        <a:solidFill>
          <a:srgbClr val="F3193D">
            <a:alpha val="30000"/>
          </a:srgbClr>
        </a:solidFill>
        <a:ln>
          <a:solidFill>
            <a:schemeClr val="accent1">
              <a:shade val="95000"/>
              <a:satMod val="105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632A1-51B1-0E45-B238-8758385077C7}">
      <dsp:nvSpPr>
        <dsp:cNvPr id="0" name=""/>
        <dsp:cNvSpPr/>
      </dsp:nvSpPr>
      <dsp:spPr>
        <a:xfrm>
          <a:off x="0" y="0"/>
          <a:ext cx="8592453" cy="5936343"/>
        </a:xfrm>
        <a:prstGeom prst="rightArrow">
          <a:avLst/>
        </a:prstGeom>
        <a:solidFill>
          <a:srgbClr val="F3193D">
            <a:alpha val="30000"/>
          </a:srgbClr>
        </a:solidFill>
        <a:ln>
          <a:solidFill>
            <a:schemeClr val="accent1">
              <a:shade val="95000"/>
              <a:satMod val="105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46A395FD-F4E6-4BE8-A59E-D2E18F386251}" type="datetime1">
              <a:rPr lang="en-US"/>
              <a:pPr>
                <a:defRPr/>
              </a:pPr>
              <a:t>3/16/2017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9CCF563-CEDD-4151-88AF-58C88E8BE953}" type="slidenum">
              <a:rPr lang="en-US" altLang="en-US"/>
              <a:pPr>
                <a:defRPr/>
              </a:pPr>
              <a:t>‹#›</a:t>
            </a:fld>
            <a:endParaRPr lang="en-US" altLang="en-US"/>
          </a:p>
        </p:txBody>
      </p:sp>
    </p:spTree>
    <p:extLst>
      <p:ext uri="{BB962C8B-B14F-4D97-AF65-F5344CB8AC3E}">
        <p14:creationId xmlns:p14="http://schemas.microsoft.com/office/powerpoint/2010/main" val="38624113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B712DA4A-F5AB-4D21-885D-6B7F9FAE7EC8}" type="datetime1">
              <a:rPr lang="en-US"/>
              <a:pPr>
                <a:defRPr/>
              </a:pPr>
              <a:t>3/16/2017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0966B6-A9F7-4E78-BB4D-0104811ED0D9}" type="slidenum">
              <a:rPr lang="en-US" altLang="en-US"/>
              <a:pPr>
                <a:defRPr/>
              </a:pPr>
              <a:t>‹#›</a:t>
            </a:fld>
            <a:endParaRPr lang="en-US" altLang="en-US"/>
          </a:p>
        </p:txBody>
      </p:sp>
    </p:spTree>
    <p:extLst>
      <p:ext uri="{BB962C8B-B14F-4D97-AF65-F5344CB8AC3E}">
        <p14:creationId xmlns:p14="http://schemas.microsoft.com/office/powerpoint/2010/main" val="13262561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ested.box.com/s/5lnv9r1kepzx5m2gkgiwuubdlt60t8vj"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xfrm>
            <a:off x="1136650" y="681038"/>
            <a:ext cx="4654550" cy="3492500"/>
          </a:xfrm>
          <a:solidFill>
            <a:srgbClr val="FFFFFF"/>
          </a:solidFill>
          <a:ln/>
        </p:spPr>
      </p:sp>
      <p:sp>
        <p:nvSpPr>
          <p:cNvPr id="32770" name="Notes Placeholder 2"/>
          <p:cNvSpPr>
            <a:spLocks noGrp="1"/>
          </p:cNvSpPr>
          <p:nvPr>
            <p:ph type="body" idx="1"/>
          </p:nvPr>
        </p:nvSpPr>
        <p:spPr>
          <a:noFill/>
          <a:ln>
            <a:noFill/>
          </a:ln>
          <a:extLst>
            <a:ext uri="{909E8E84-426E-40dd-AFC4-6F175D3DCCD1}">
              <a14:hiddenFill xmlns:a14="http://schemas.microsoft.com/office/drawing/2010/main" xmlns="">
                <a:solidFill>
                  <a:srgbClr val="FFFFFF"/>
                </a:solidFill>
              </a14:hiddenFill>
            </a:ext>
          </a:extLst>
        </p:spPr>
        <p:txBody>
          <a:bodyPr/>
          <a:lstStyle/>
          <a:p>
            <a:pPr eaLnBrk="1" hangingPunct="1">
              <a:spcBef>
                <a:spcPct val="0"/>
              </a:spcBef>
            </a:pPr>
            <a:r>
              <a:rPr lang="en-US" altLang="en-US" b="1" dirty="0"/>
              <a:t>Presenter Remarks: </a:t>
            </a:r>
          </a:p>
          <a:p>
            <a:pPr eaLnBrk="1" hangingPunct="1">
              <a:spcBef>
                <a:spcPct val="0"/>
              </a:spcBef>
            </a:pPr>
            <a:r>
              <a:rPr lang="en-US" altLang="en-US" dirty="0"/>
              <a:t>Welcome to </a:t>
            </a:r>
            <a:r>
              <a:rPr lang="en-US" baseline="0" dirty="0">
                <a:ea typeface="MS PGothic" charset="0"/>
              </a:rPr>
              <a:t>History-Social Science </a:t>
            </a:r>
            <a:r>
              <a:rPr lang="en-US" altLang="en-US" dirty="0"/>
              <a:t>in Transitional Kindergarten: </a:t>
            </a:r>
            <a:r>
              <a:rPr lang="en-US" baseline="0" dirty="0">
                <a:ea typeface="MS PGothic" charset="0"/>
              </a:rPr>
              <a:t>Sense of Time and Sense of Place </a:t>
            </a:r>
            <a:r>
              <a:rPr lang="en-US" altLang="en-US" dirty="0"/>
              <a:t>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a:t>
            </a:r>
            <a:r>
              <a:rPr lang="en-US" baseline="0" dirty="0">
                <a:ea typeface="MS PGothic" charset="0"/>
              </a:rPr>
              <a:t>History-Social Science </a:t>
            </a:r>
            <a:r>
              <a:rPr lang="en-US" altLang="en-US" dirty="0"/>
              <a:t>domain.</a:t>
            </a:r>
          </a:p>
          <a:p>
            <a:pPr eaLnBrk="1" hangingPunct="1">
              <a:spcBef>
                <a:spcPct val="0"/>
              </a:spcBef>
            </a:pPr>
            <a:endParaRPr lang="en-US" altLang="en-US" dirty="0"/>
          </a:p>
          <a:p>
            <a:pPr>
              <a:spcBef>
                <a:spcPct val="0"/>
              </a:spcBef>
            </a:pPr>
            <a:r>
              <a:rPr lang="en-US" altLang="en-US" dirty="0"/>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 of sense of time and sense of place.</a:t>
            </a:r>
          </a:p>
          <a:p>
            <a:pPr eaLnBrk="1" hangingPunct="1">
              <a:spcBef>
                <a:spcPct val="0"/>
              </a:spcBef>
            </a:pPr>
            <a:endParaRPr lang="en-US" altLang="en-US" dirty="0"/>
          </a:p>
          <a:p>
            <a:pPr eaLnBrk="1" hangingPunct="1"/>
            <a:endParaRPr lang="en-US" baseline="0" dirty="0">
              <a:ea typeface="MS PGothic" charset="0"/>
            </a:endParaRPr>
          </a:p>
        </p:txBody>
      </p:sp>
      <p:sp>
        <p:nvSpPr>
          <p:cNvPr id="32771" name="Slide Number Placeholder 3"/>
          <p:cNvSpPr txBox="1">
            <a:spLocks noGrp="1"/>
          </p:cNvSpPr>
          <p:nvPr/>
        </p:nvSpPr>
        <p:spPr bwMode="auto">
          <a:xfrm>
            <a:off x="3884613" y="8847138"/>
            <a:ext cx="297180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2A34CAC4-BF49-B744-A8C1-215BFC062050}" type="slidenum">
              <a:rPr lang="en-US" sz="1200"/>
              <a:pPr algn="r" eaLnBrk="1" hangingPunct="1"/>
              <a:t>1</a:t>
            </a:fld>
            <a:endParaRPr lang="en-US" sz="1200"/>
          </a:p>
        </p:txBody>
      </p:sp>
      <p:sp>
        <p:nvSpPr>
          <p:cNvPr id="5" name="Slide Number Placeholder 4"/>
          <p:cNvSpPr>
            <a:spLocks noGrp="1"/>
          </p:cNvSpPr>
          <p:nvPr>
            <p:ph type="sldNum" sz="quarter" idx="10"/>
          </p:nvPr>
        </p:nvSpPr>
        <p:spPr/>
        <p:txBody>
          <a:bodyPr/>
          <a:lstStyle/>
          <a:p>
            <a:pPr>
              <a:defRPr/>
            </a:pPr>
            <a:fld id="{150966B6-A9F7-4E78-BB4D-0104811ED0D9}" type="slidenum">
              <a:rPr lang="en-US" altLang="en-US" smtClean="0"/>
              <a:pPr>
                <a:defRPr/>
              </a:pPr>
              <a:t>1</a:t>
            </a:fld>
            <a:endParaRPr lang="en-US" altLang="en-US"/>
          </a:p>
        </p:txBody>
      </p:sp>
    </p:spTree>
    <p:extLst>
      <p:ext uri="{BB962C8B-B14F-4D97-AF65-F5344CB8AC3E}">
        <p14:creationId xmlns:p14="http://schemas.microsoft.com/office/powerpoint/2010/main" val="3824450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ea typeface="Calibri" panose="020F0502020204030204" pitchFamily="34" charset="0"/>
                <a:cs typeface="Times New Roman" panose="02020603050405020304" pitchFamily="18" charset="0"/>
              </a:rPr>
              <a:t>Presenter Remarks:</a:t>
            </a:r>
          </a:p>
          <a:p>
            <a:pPr>
              <a:defRPr/>
            </a:pPr>
            <a:r>
              <a:rPr lang="en-US" sz="1200" i="1" kern="1200" dirty="0">
                <a:solidFill>
                  <a:schemeClr val="tx1"/>
                </a:solidFill>
                <a:latin typeface="Arial" pitchFamily="34" charset="0"/>
                <a:ea typeface="ＭＳ Ｐゴシック" pitchFamily="34" charset="-128"/>
                <a:cs typeface="Arial" pitchFamily="34" charset="0"/>
              </a:rPr>
              <a:t>Participants discuss Activity 1: </a:t>
            </a:r>
            <a:r>
              <a:rPr lang="en-US" i="1" dirty="0">
                <a:ea typeface="Calibri" panose="020F0502020204030204" pitchFamily="34" charset="0"/>
              </a:rPr>
              <a:t>Do You Remember When? </a:t>
            </a:r>
            <a:r>
              <a:rPr lang="en-US" sz="1200" i="1" kern="1200" dirty="0">
                <a:solidFill>
                  <a:schemeClr val="tx1"/>
                </a:solidFill>
                <a:latin typeface="Arial" pitchFamily="34" charset="0"/>
                <a:ea typeface="ＭＳ Ｐゴシック" pitchFamily="34" charset="-128"/>
                <a:cs typeface="Arial" pitchFamily="34" charset="0"/>
              </a:rPr>
              <a:t>in table groups.</a:t>
            </a:r>
          </a:p>
          <a:p>
            <a:pPr>
              <a:defRPr/>
            </a:pPr>
            <a:endParaRPr lang="en-US" sz="1200" kern="1200" dirty="0">
              <a:solidFill>
                <a:schemeClr val="tx1"/>
              </a:solidFill>
              <a:latin typeface="Arial" pitchFamily="34" charset="0"/>
              <a:ea typeface="ＭＳ Ｐゴシック" pitchFamily="34" charset="-128"/>
              <a:cs typeface="Arial" pitchFamily="34" charset="0"/>
            </a:endParaRPr>
          </a:p>
          <a:p>
            <a:pPr>
              <a:defRPr/>
            </a:pPr>
            <a:r>
              <a:rPr lang="en-US" sz="1200" kern="1200" dirty="0">
                <a:solidFill>
                  <a:schemeClr val="tx1"/>
                </a:solidFill>
                <a:latin typeface="Arial" pitchFamily="34" charset="0"/>
                <a:ea typeface="ＭＳ Ｐゴシック" pitchFamily="34" charset="-128"/>
                <a:cs typeface="Arial" pitchFamily="34" charset="0"/>
              </a:rPr>
              <a:t>In your conversations about events did you demonstrate:</a:t>
            </a:r>
          </a:p>
          <a:p>
            <a:pPr marL="171450" indent="-171450">
              <a:buFont typeface="Arial" panose="020B0604020202020204" pitchFamily="34" charset="0"/>
              <a:buChar char="•"/>
              <a:defRPr/>
            </a:pPr>
            <a:r>
              <a:rPr lang="en-US" sz="1200" kern="1200" dirty="0">
                <a:solidFill>
                  <a:schemeClr val="tx1"/>
                </a:solidFill>
                <a:latin typeface="Arial" pitchFamily="34" charset="0"/>
                <a:ea typeface="ＭＳ Ｐゴシック" pitchFamily="34" charset="-128"/>
                <a:cs typeface="Arial" pitchFamily="34" charset="0"/>
              </a:rPr>
              <a:t>An understanding of past events?</a:t>
            </a:r>
          </a:p>
          <a:p>
            <a:pPr marL="171450" indent="-171450">
              <a:buFont typeface="Arial" panose="020B0604020202020204" pitchFamily="34" charset="0"/>
              <a:buChar char="•"/>
              <a:defRPr/>
            </a:pPr>
            <a:r>
              <a:rPr lang="en-US" sz="1200" kern="1200" dirty="0">
                <a:solidFill>
                  <a:schemeClr val="tx1"/>
                </a:solidFill>
                <a:latin typeface="Arial" pitchFamily="34" charset="0"/>
                <a:ea typeface="ＭＳ Ｐゴシック" pitchFamily="34" charset="-128"/>
                <a:cs typeface="Arial" pitchFamily="34" charset="0"/>
              </a:rPr>
              <a:t>Anticipation and planning of future events?</a:t>
            </a:r>
          </a:p>
          <a:p>
            <a:pPr marL="171450" indent="-171450">
              <a:buFont typeface="Arial"/>
              <a:buChar char="•"/>
              <a:defRPr/>
            </a:pPr>
            <a:r>
              <a:rPr lang="en-US" sz="1200" kern="1200" dirty="0">
                <a:solidFill>
                  <a:schemeClr val="tx1"/>
                </a:solidFill>
                <a:latin typeface="Arial" pitchFamily="34" charset="0"/>
                <a:ea typeface="ＭＳ Ｐゴシック" pitchFamily="34" charset="-128"/>
                <a:cs typeface="Arial" pitchFamily="34" charset="0"/>
              </a:rPr>
              <a:t>Personal history?</a:t>
            </a:r>
          </a:p>
          <a:p>
            <a:pPr marL="171450" indent="-171450">
              <a:buFont typeface="Arial"/>
              <a:buChar char="•"/>
              <a:defRPr/>
            </a:pPr>
            <a:r>
              <a:rPr lang="en-US" sz="1200" kern="1200" dirty="0">
                <a:solidFill>
                  <a:schemeClr val="tx1"/>
                </a:solidFill>
                <a:latin typeface="Arial" pitchFamily="34" charset="0"/>
                <a:ea typeface="ＭＳ Ｐゴシック" pitchFamily="34" charset="-128"/>
                <a:cs typeface="Arial" pitchFamily="34" charset="0"/>
              </a:rPr>
              <a:t>Historical changes in people and the world?</a:t>
            </a:r>
          </a:p>
          <a:p>
            <a:pPr marL="171450" indent="-171450">
              <a:buFont typeface="Arial"/>
              <a:buChar char="•"/>
              <a:defRPr/>
            </a:pPr>
            <a:r>
              <a:rPr lang="en-US" sz="1200" kern="1200" dirty="0">
                <a:solidFill>
                  <a:schemeClr val="tx1"/>
                </a:solidFill>
                <a:latin typeface="Arial" pitchFamily="34" charset="0"/>
                <a:ea typeface="ＭＳ Ｐゴシック" pitchFamily="34" charset="-128"/>
                <a:cs typeface="Arial" pitchFamily="34" charset="0"/>
              </a:rPr>
              <a:t>Navigation of familiar locations?</a:t>
            </a:r>
          </a:p>
          <a:p>
            <a:pPr marL="171450" indent="-171450">
              <a:buFont typeface="Arial"/>
              <a:buChar char="•"/>
              <a:defRPr/>
            </a:pPr>
            <a:r>
              <a:rPr lang="en-US" sz="1200" kern="1200" dirty="0">
                <a:solidFill>
                  <a:schemeClr val="tx1"/>
                </a:solidFill>
                <a:latin typeface="Arial" pitchFamily="34" charset="0"/>
                <a:ea typeface="ＭＳ Ｐゴシック" pitchFamily="34" charset="-128"/>
                <a:cs typeface="Arial" pitchFamily="34" charset="0"/>
              </a:rPr>
              <a:t>Care for the natural world?</a:t>
            </a:r>
          </a:p>
          <a:p>
            <a:pPr marL="171450" indent="-171450">
              <a:buFont typeface="Arial"/>
              <a:buChar char="•"/>
              <a:defRPr/>
            </a:pPr>
            <a:r>
              <a:rPr lang="en-US" sz="1200" kern="1200" dirty="0">
                <a:solidFill>
                  <a:schemeClr val="tx1"/>
                </a:solidFill>
                <a:latin typeface="Arial" pitchFamily="34" charset="0"/>
                <a:ea typeface="ＭＳ Ｐゴシック" pitchFamily="34" charset="-128"/>
                <a:cs typeface="Arial" pitchFamily="34" charset="0"/>
              </a:rPr>
              <a:t>Understanding of the physical world through maps?</a:t>
            </a:r>
          </a:p>
          <a:p>
            <a:pPr marL="171450" indent="-171450">
              <a:buFont typeface="Arial"/>
              <a:buChar char="•"/>
              <a:defRPr/>
            </a:pPr>
            <a:endParaRPr lang="en-US" sz="1200" kern="1200" dirty="0">
              <a:solidFill>
                <a:schemeClr val="tx1"/>
              </a:solidFill>
              <a:latin typeface="Arial" pitchFamily="34" charset="0"/>
              <a:ea typeface="ＭＳ Ｐゴシック" pitchFamily="34" charset="-128"/>
              <a:cs typeface="Arial" pitchFamily="34" charset="0"/>
            </a:endParaRPr>
          </a:p>
          <a:p>
            <a:pPr>
              <a:defRPr/>
            </a:pPr>
            <a:r>
              <a:rPr lang="en-US" sz="1200" kern="1200" dirty="0">
                <a:solidFill>
                  <a:schemeClr val="tx1"/>
                </a:solidFill>
                <a:latin typeface="Arial" pitchFamily="34" charset="0"/>
                <a:ea typeface="ＭＳ Ｐゴシック" pitchFamily="34" charset="-128"/>
                <a:cs typeface="Arial" pitchFamily="34" charset="0"/>
              </a:rPr>
              <a:t>Did this discussion spark any other thoughts about the understanding of sense of time and place for you?</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5D198A-5CB5-4EE1-BC45-E89DC9643873}" type="slidenum">
              <a:rPr lang="en-US" altLang="en-US" smtClean="0"/>
              <a:pPr/>
              <a:t>10</a:t>
            </a:fld>
            <a:endParaRPr lang="en-US" altLang="en-US" dirty="0"/>
          </a:p>
        </p:txBody>
      </p:sp>
    </p:spTree>
    <p:extLst>
      <p:ext uri="{BB962C8B-B14F-4D97-AF65-F5344CB8AC3E}">
        <p14:creationId xmlns:p14="http://schemas.microsoft.com/office/powerpoint/2010/main" val="288638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ea typeface="Calibri" panose="020F0502020204030204" pitchFamily="34" charset="0"/>
                <a:cs typeface="Times New Roman" panose="02020603050405020304" pitchFamily="18" charset="0"/>
              </a:rPr>
              <a:t>Presenter Remarks:</a:t>
            </a:r>
          </a:p>
          <a:p>
            <a:r>
              <a:rPr lang="en-US" altLang="en-US" dirty="0"/>
              <a:t>We will now narrow our focus and talk about the Sense of Time and Sense of Place strands. </a:t>
            </a:r>
          </a:p>
          <a:p>
            <a:endParaRPr lang="en-US" altLang="en-US" dirty="0"/>
          </a:p>
          <a:p>
            <a:r>
              <a:rPr lang="en-US" altLang="en-US" dirty="0"/>
              <a:t>Optional: </a:t>
            </a:r>
          </a:p>
          <a:p>
            <a:pPr marL="171450" indent="-171450">
              <a:buFont typeface="Arial" panose="020B0604020202020204" pitchFamily="34" charset="0"/>
              <a:buChar char="•"/>
            </a:pPr>
            <a:r>
              <a:rPr lang="en-US" altLang="en-US" dirty="0"/>
              <a:t>Take a moment now to find an interesting sentence about each of these two strands in the Preschool Learning Foundations or the Preschool Curriculum</a:t>
            </a:r>
            <a:r>
              <a:rPr lang="en-US" altLang="en-US" baseline="0" dirty="0"/>
              <a:t> </a:t>
            </a:r>
            <a:r>
              <a:rPr lang="en-US" altLang="en-US" dirty="0"/>
              <a:t>Framework. </a:t>
            </a:r>
          </a:p>
          <a:p>
            <a:pPr marL="171450" indent="-171450">
              <a:buFont typeface="Arial" panose="020B0604020202020204" pitchFamily="34" charset="0"/>
              <a:buChar char="•"/>
            </a:pPr>
            <a:r>
              <a:rPr lang="en-US" altLang="en-US" dirty="0"/>
              <a:t>Partner with someone who grew up in a place different than you. </a:t>
            </a:r>
            <a:r>
              <a:rPr lang="en-US" sz="1200" kern="1200" dirty="0">
                <a:solidFill>
                  <a:schemeClr val="tx1"/>
                </a:solidFill>
                <a:effectLst/>
                <a:latin typeface="Arial" pitchFamily="34" charset="0"/>
                <a:ea typeface="ＭＳ Ｐゴシック" pitchFamily="34" charset="-128"/>
                <a:cs typeface="Arial" pitchFamily="34" charset="0"/>
              </a:rPr>
              <a:t>Share the interesting sentences you found with your partner.</a:t>
            </a:r>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FE25B5-6C01-4ABA-A9FA-76EA62D2A833}" type="slidenum">
              <a:rPr lang="en-US" altLang="en-US" smtClean="0"/>
              <a:pPr/>
              <a:t>11</a:t>
            </a:fld>
            <a:endParaRPr lang="en-US" altLang="en-US" dirty="0"/>
          </a:p>
        </p:txBody>
      </p:sp>
    </p:spTree>
    <p:extLst>
      <p:ext uri="{BB962C8B-B14F-4D97-AF65-F5344CB8AC3E}">
        <p14:creationId xmlns:p14="http://schemas.microsoft.com/office/powerpoint/2010/main" val="4291560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b="1" dirty="0">
                <a:ea typeface="Calibri" panose="020F0502020204030204" pitchFamily="34" charset="0"/>
                <a:cs typeface="Times New Roman" panose="02020603050405020304" pitchFamily="18" charset="0"/>
              </a:rPr>
              <a:t>Presenter Remarks:</a:t>
            </a:r>
          </a:p>
          <a:p>
            <a:pPr eaLnBrk="1" hangingPunct="1">
              <a:spcBef>
                <a:spcPct val="0"/>
              </a:spcBef>
            </a:pPr>
            <a:r>
              <a:rPr lang="en-US" dirty="0">
                <a:latin typeface="Arial" charset="0"/>
                <a:ea typeface="MS PGothic" charset="0"/>
              </a:rPr>
              <a:t>At</a:t>
            </a:r>
            <a:r>
              <a:rPr lang="en-US" baseline="0" dirty="0">
                <a:latin typeface="Arial" charset="0"/>
                <a:ea typeface="MS PGothic" charset="0"/>
              </a:rPr>
              <a:t> the center of the Early Learning and Development System are the Foundations. </a:t>
            </a:r>
          </a:p>
          <a:p>
            <a:pPr eaLnBrk="1" hangingPunct="1">
              <a:spcBef>
                <a:spcPct val="0"/>
              </a:spcBef>
            </a:pPr>
            <a:endParaRPr lang="en-US" dirty="0">
              <a:latin typeface="Arial" charset="0"/>
              <a:ea typeface="MS PGothic" charset="0"/>
            </a:endParaRPr>
          </a:p>
          <a:p>
            <a:pPr eaLnBrk="1" hangingPunct="1">
              <a:spcBef>
                <a:spcPct val="0"/>
              </a:spcBef>
            </a:pPr>
            <a:r>
              <a:rPr lang="en-US" dirty="0">
                <a:latin typeface="Arial" charset="0"/>
                <a:ea typeface="MS PGothic" charset="0"/>
              </a:rPr>
              <a:t>The foundations describe what we know children can learn to do: </a:t>
            </a:r>
          </a:p>
          <a:p>
            <a:pPr marL="171450" indent="-171450" eaLnBrk="1" hangingPunct="1">
              <a:spcBef>
                <a:spcPct val="0"/>
              </a:spcBef>
              <a:buFont typeface="Arial" pitchFamily="34" charset="0"/>
              <a:buChar char="•"/>
            </a:pPr>
            <a:r>
              <a:rPr lang="en-US" dirty="0">
                <a:latin typeface="Arial" charset="0"/>
                <a:ea typeface="MS PGothic" charset="0"/>
              </a:rPr>
              <a:t>At around 48 and 60 months of age </a:t>
            </a:r>
          </a:p>
          <a:p>
            <a:pPr marL="171450" indent="-171450" eaLnBrk="1" hangingPunct="1">
              <a:spcBef>
                <a:spcPct val="0"/>
              </a:spcBef>
              <a:buFont typeface="Arial" pitchFamily="34" charset="0"/>
              <a:buChar char="•"/>
            </a:pPr>
            <a:r>
              <a:rPr lang="en-US" dirty="0">
                <a:latin typeface="Arial" charset="0"/>
                <a:ea typeface="MS PGothic" charset="0"/>
              </a:rPr>
              <a:t>As they complete their first or second year of preschool</a:t>
            </a:r>
          </a:p>
          <a:p>
            <a:pPr marL="171450" indent="-171450" eaLnBrk="1" hangingPunct="1">
              <a:spcBef>
                <a:spcPct val="0"/>
              </a:spcBef>
              <a:buFont typeface="Arial" pitchFamily="34" charset="0"/>
              <a:buChar char="•"/>
            </a:pPr>
            <a:r>
              <a:rPr lang="en-US" dirty="0">
                <a:latin typeface="Arial" charset="0"/>
                <a:ea typeface="MS PGothic" charset="0"/>
              </a:rPr>
              <a:t>With appropriate support</a:t>
            </a:r>
          </a:p>
          <a:p>
            <a:pPr marL="171450" indent="-171450" eaLnBrk="1" hangingPunct="1">
              <a:spcBef>
                <a:spcPct val="0"/>
              </a:spcBef>
              <a:buFont typeface="Arial" pitchFamily="34" charset="0"/>
              <a:buChar char="•"/>
            </a:pPr>
            <a:r>
              <a:rPr lang="en-US" dirty="0">
                <a:latin typeface="Arial" charset="0"/>
                <a:ea typeface="MS PGothic" charset="0"/>
              </a:rPr>
              <a:t>When attending a high-quality preschool program</a:t>
            </a:r>
          </a:p>
          <a:p>
            <a:pPr eaLnBrk="1" hangingPunct="1">
              <a:spcBef>
                <a:spcPct val="0"/>
              </a:spcBef>
            </a:pPr>
            <a:endParaRPr lang="en-US" dirty="0">
              <a:latin typeface="Arial" charset="0"/>
              <a:ea typeface="MS PGothic"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979A4-7945-154C-B7C0-CD72C3B49FA9}" type="slidenum">
              <a:rPr lang="en-US" sz="1200">
                <a:latin typeface="Arial" pitchFamily="34" charset="0"/>
                <a:cs typeface="Arial" pitchFamily="34" charset="0"/>
              </a:rPr>
              <a:pPr eaLnBrk="1" hangingPunct="1"/>
              <a:t>12</a:t>
            </a:fld>
            <a:endParaRPr lang="en-US" sz="1200" dirty="0">
              <a:latin typeface="Arial" pitchFamily="34" charset="0"/>
              <a:cs typeface="Arial" pitchFamily="34" charset="0"/>
            </a:endParaRPr>
          </a:p>
        </p:txBody>
      </p:sp>
    </p:spTree>
    <p:extLst>
      <p:ext uri="{BB962C8B-B14F-4D97-AF65-F5344CB8AC3E}">
        <p14:creationId xmlns:p14="http://schemas.microsoft.com/office/powerpoint/2010/main" val="2692835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lvl="0" eaLnBrk="1" hangingPunct="1">
              <a:spcBef>
                <a:spcPts val="0"/>
              </a:spcBef>
              <a:defRPr/>
            </a:pPr>
            <a:r>
              <a:rPr lang="en-US" b="1" dirty="0">
                <a:solidFill>
                  <a:prstClr val="black"/>
                </a:solidFill>
              </a:rPr>
              <a:t>Presenter Remarks: </a:t>
            </a:r>
          </a:p>
          <a:p>
            <a:pPr lvl="0" eaLnBrk="1" hangingPunct="1">
              <a:spcBef>
                <a:spcPts val="0"/>
              </a:spcBef>
              <a:defRPr/>
            </a:pPr>
            <a:r>
              <a:rPr lang="en-US" dirty="0">
                <a:solidFill>
                  <a:prstClr val="black"/>
                </a:solidFill>
              </a:rPr>
              <a:t>The Preschool Learning Foundations describe what children should know and be able to do at around 48 months (4 years old) and at around 60 months (5 years old).</a:t>
            </a:r>
          </a:p>
          <a:p>
            <a:pPr lvl="0" eaLnBrk="1" hangingPunct="1">
              <a:spcBef>
                <a:spcPts val="0"/>
              </a:spcBef>
              <a:defRPr/>
            </a:pPr>
            <a:endParaRPr lang="en-US" dirty="0">
              <a:solidFill>
                <a:prstClr val="black"/>
              </a:solidFill>
            </a:endParaRPr>
          </a:p>
          <a:p>
            <a:pPr lvl="0">
              <a:spcBef>
                <a:spcPts val="0"/>
              </a:spcBef>
              <a:defRPr/>
            </a:pPr>
            <a:r>
              <a:rPr lang="en-US" dirty="0">
                <a:solidFill>
                  <a:prstClr val="black"/>
                </a:solidFill>
              </a:rPr>
              <a:t>The foundations also assume that children have access to appropriate support in high quality programs that include the following aspects: </a:t>
            </a:r>
          </a:p>
          <a:p>
            <a:pPr marL="171450" lvl="0" indent="-171450">
              <a:spcBef>
                <a:spcPts val="0"/>
              </a:spcBef>
              <a:buFont typeface="Arial" panose="020B0604020202020204" pitchFamily="34" charset="0"/>
              <a:buChar char="•"/>
              <a:defRPr/>
            </a:pPr>
            <a:r>
              <a:rPr lang="en-US" dirty="0">
                <a:solidFill>
                  <a:prstClr val="black"/>
                </a:solidFill>
              </a:rPr>
              <a:t>Environments and experiences that encourage active, playful exploration and experimentation</a:t>
            </a:r>
          </a:p>
          <a:p>
            <a:pPr marL="171450" lvl="0" indent="-171450" eaLnBrk="1" hangingPunct="1">
              <a:spcBef>
                <a:spcPts val="0"/>
              </a:spcBef>
              <a:buFont typeface="Arial" panose="020B0604020202020204" pitchFamily="34" charset="0"/>
              <a:buChar char="•"/>
              <a:defRPr/>
            </a:pPr>
            <a:r>
              <a:rPr lang="en-US" dirty="0">
                <a:solidFill>
                  <a:prstClr val="black"/>
                </a:solidFill>
              </a:rPr>
              <a:t>Clearly defined learning centers where materials are rotated</a:t>
            </a:r>
          </a:p>
          <a:p>
            <a:pPr marL="171450" lvl="0" indent="-171450" eaLnBrk="1" hangingPunct="1">
              <a:spcBef>
                <a:spcPts val="0"/>
              </a:spcBef>
              <a:buFont typeface="Arial" panose="020B0604020202020204" pitchFamily="34" charset="0"/>
              <a:buChar char="•"/>
              <a:defRPr/>
            </a:pPr>
            <a:r>
              <a:rPr lang="en-US" dirty="0">
                <a:solidFill>
                  <a:prstClr val="black"/>
                </a:solidFill>
              </a:rPr>
              <a:t>Purposeful teaching to help children gain knowledge and skills</a:t>
            </a:r>
          </a:p>
          <a:p>
            <a:pPr marL="171450" lvl="0" indent="-171450" eaLnBrk="1" hangingPunct="1">
              <a:spcBef>
                <a:spcPts val="0"/>
              </a:spcBef>
              <a:buFont typeface="Arial" panose="020B0604020202020204" pitchFamily="34" charset="0"/>
              <a:buChar char="•"/>
              <a:defRPr/>
            </a:pPr>
            <a:r>
              <a:rPr lang="en-US" dirty="0">
                <a:solidFill>
                  <a:prstClr val="black"/>
                </a:solidFill>
              </a:rPr>
              <a:t>Predictable schedules and routines with large blocks of time for play and skillful integration of curriculum with an intentional focus on content</a:t>
            </a:r>
          </a:p>
          <a:p>
            <a:pPr marL="171450" lvl="0" indent="-171450" eaLnBrk="1" hangingPunct="1">
              <a:spcBef>
                <a:spcPts val="0"/>
              </a:spcBef>
              <a:buFont typeface="Arial" panose="020B0604020202020204" pitchFamily="34" charset="0"/>
              <a:buChar char="•"/>
              <a:defRPr/>
            </a:pPr>
            <a:r>
              <a:rPr lang="en-US" dirty="0">
                <a:solidFill>
                  <a:prstClr val="black"/>
                </a:solidFill>
              </a:rPr>
              <a:t>Specific support for English learners with staff that have knowledge of the stages of English-language acquisition</a:t>
            </a:r>
          </a:p>
          <a:p>
            <a:pPr marL="171450" lvl="0" indent="-171450" eaLnBrk="1" hangingPunct="1">
              <a:spcBef>
                <a:spcPts val="0"/>
              </a:spcBef>
              <a:buFont typeface="Arial" panose="020B0604020202020204" pitchFamily="34" charset="0"/>
              <a:buChar char="•"/>
              <a:defRPr/>
            </a:pPr>
            <a:r>
              <a:rPr lang="en-US" dirty="0">
                <a:solidFill>
                  <a:prstClr val="black"/>
                </a:solidFill>
              </a:rPr>
              <a:t>Accommodations and adaptations for children with disabilities and additional support when needed</a:t>
            </a:r>
          </a:p>
          <a:p>
            <a:pPr lvl="0" eaLnBrk="1" hangingPunct="1">
              <a:spcBef>
                <a:spcPts val="0"/>
              </a:spcBef>
              <a:defRPr/>
            </a:pPr>
            <a:endParaRPr lang="en-US" dirty="0">
              <a:solidFill>
                <a:prstClr val="black"/>
              </a:solidFill>
            </a:endParaRPr>
          </a:p>
          <a:p>
            <a:pPr lvl="0" eaLnBrk="1" hangingPunct="1">
              <a:spcBef>
                <a:spcPts val="0"/>
              </a:spcBef>
              <a:defRPr/>
            </a:pPr>
            <a:r>
              <a:rPr lang="en-US" dirty="0">
                <a:solidFill>
                  <a:prstClr val="black"/>
                </a:solidFill>
              </a:rPr>
              <a:t>Let’s take a closer look at one of the foundations for an example. Open the Preschool Learning Foundations, Volume 3, and turn to pages 15-18 where the age levels appear. This is an example of a foundation page. </a:t>
            </a:r>
          </a:p>
          <a:p>
            <a:pPr lvl="0" eaLnBrk="1" hangingPunct="1">
              <a:spcBef>
                <a:spcPts val="0"/>
              </a:spcBef>
              <a:defRPr/>
            </a:pPr>
            <a:endParaRPr lang="en-US" dirty="0">
              <a:solidFill>
                <a:prstClr val="black"/>
              </a:solidFill>
            </a:endParaRPr>
          </a:p>
          <a:p>
            <a:pPr lvl="0" eaLnBrk="1" hangingPunct="1">
              <a:spcBef>
                <a:spcPts val="0"/>
              </a:spcBef>
              <a:defRPr/>
            </a:pPr>
            <a:r>
              <a:rPr lang="en-US" dirty="0">
                <a:solidFill>
                  <a:prstClr val="black"/>
                </a:solidFill>
              </a:rPr>
              <a:t>Look across the page at the developmental progression at around 48 months.</a:t>
            </a:r>
            <a:r>
              <a:rPr lang="en-US" baseline="0" dirty="0">
                <a:solidFill>
                  <a:prstClr val="black"/>
                </a:solidFill>
              </a:rPr>
              <a:t> N</a:t>
            </a:r>
            <a:r>
              <a:rPr lang="en-US" dirty="0">
                <a:solidFill>
                  <a:prstClr val="black"/>
                </a:solidFill>
              </a:rPr>
              <a:t>otice the changes at around 60 months of age. </a:t>
            </a:r>
          </a:p>
          <a:p>
            <a:pPr lvl="0" eaLnBrk="1" hangingPunct="1">
              <a:spcBef>
                <a:spcPts val="0"/>
              </a:spcBef>
              <a:defRPr/>
            </a:pPr>
            <a:endParaRPr lang="en-US" dirty="0">
              <a:solidFill>
                <a:prstClr val="black"/>
              </a:solidFill>
            </a:endParaRPr>
          </a:p>
          <a:p>
            <a:pPr lvl="0" eaLnBrk="1" hangingPunct="1">
              <a:spcBef>
                <a:spcPts val="0"/>
              </a:spcBef>
              <a:defRPr/>
            </a:pPr>
            <a:r>
              <a:rPr lang="en-US" i="1" dirty="0">
                <a:solidFill>
                  <a:prstClr val="black"/>
                </a:solidFill>
              </a:rPr>
              <a:t>Solicit a few participants to read what they see. Summarize the exploration with the following key note:</a:t>
            </a:r>
          </a:p>
          <a:p>
            <a:pPr lvl="0" eaLnBrk="1" hangingPunct="1">
              <a:spcBef>
                <a:spcPts val="0"/>
              </a:spcBef>
              <a:defRPr/>
            </a:pPr>
            <a:endParaRPr lang="en-US" dirty="0">
              <a:solidFill>
                <a:prstClr val="black"/>
              </a:solidFill>
            </a:endParaRPr>
          </a:p>
          <a:p>
            <a:pPr lvl="0">
              <a:spcBef>
                <a:spcPts val="0"/>
              </a:spcBef>
              <a:defRPr/>
            </a:pPr>
            <a:r>
              <a:rPr lang="en-US" dirty="0">
                <a:solidFill>
                  <a:prstClr val="black"/>
                </a:solidFill>
              </a:rPr>
              <a:t>Because children develop at different rates, the foundations were designed to support the belief that certain stages of development will occur at different times for all students. Notice “at around” in the description. It is important to remember this variability occurs.</a:t>
            </a:r>
          </a:p>
        </p:txBody>
      </p:sp>
      <p:sp>
        <p:nvSpPr>
          <p:cNvPr id="4" name="Slide Number Placeholder 3"/>
          <p:cNvSpPr>
            <a:spLocks noGrp="1"/>
          </p:cNvSpPr>
          <p:nvPr>
            <p:ph type="sldNum" sz="quarter" idx="10"/>
          </p:nvPr>
        </p:nvSpPr>
        <p:spPr/>
        <p:txBody>
          <a:bodyPr/>
          <a:lstStyle/>
          <a:p>
            <a:pPr>
              <a:defRPr/>
            </a:pPr>
            <a:fld id="{150966B6-A9F7-4E78-BB4D-0104811ED0D9}" type="slidenum">
              <a:rPr lang="en-US" altLang="en-US" smtClean="0"/>
              <a:pPr>
                <a:defRPr/>
              </a:pPr>
              <a:t>13</a:t>
            </a:fld>
            <a:endParaRPr lang="en-US" altLang="en-US"/>
          </a:p>
        </p:txBody>
      </p:sp>
    </p:spTree>
    <p:extLst>
      <p:ext uri="{BB962C8B-B14F-4D97-AF65-F5344CB8AC3E}">
        <p14:creationId xmlns:p14="http://schemas.microsoft.com/office/powerpoint/2010/main" val="58927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solidFill>
            <a:srgbClr val="FFFFFF"/>
          </a:solidFill>
          <a:ln/>
        </p:spPr>
      </p:sp>
      <p:sp>
        <p:nvSpPr>
          <p:cNvPr id="48131" name="Rectangle 3"/>
          <p:cNvSpPr>
            <a:spLocks noGrp="1" noChangeArrowheads="1"/>
          </p:cNvSpPr>
          <p:nvPr>
            <p:ph type="body" idx="1"/>
          </p:nvPr>
        </p:nvSpPr>
        <p:spPr>
          <a:xfrm>
            <a:off x="655701" y="4257675"/>
            <a:ext cx="5486400" cy="4291858"/>
          </a:xfrm>
          <a:solidFill>
            <a:srgbClr val="FFFFFF"/>
          </a:solidFill>
          <a:ln>
            <a:noFill/>
          </a:ln>
        </p:spPr>
        <p:txBody>
          <a:bodyPr>
            <a:noAutofit/>
          </a:bodyPr>
          <a:lstStyle/>
          <a:p>
            <a:pPr marL="0" marR="0" indent="0" algn="l" defTabSz="914400" rtl="0" eaLnBrk="1" fontAlgn="base" latinLnBrk="0" hangingPunct="1">
              <a:spcAft>
                <a:spcPts val="0"/>
              </a:spcAft>
              <a:buClrTx/>
              <a:buSzTx/>
              <a:buFontTx/>
              <a:buNone/>
              <a:tabLst/>
              <a:defRPr/>
            </a:pPr>
            <a:r>
              <a:rPr lang="en-US" b="1" u="none" baseline="0" dirty="0">
                <a:ea typeface="ＭＳ Ｐゴシック" charset="0"/>
                <a:cs typeface="ＭＳ Ｐゴシック" charset="0"/>
              </a:rPr>
              <a:t>Presenter Remarks:</a:t>
            </a:r>
          </a:p>
          <a:p>
            <a:pPr marL="0" marR="0" indent="0" algn="l" defTabSz="914400" rtl="0" eaLnBrk="1" fontAlgn="base" latinLnBrk="0" hangingPunct="1">
              <a:spcAft>
                <a:spcPts val="0"/>
              </a:spcAft>
              <a:buClrTx/>
              <a:buSzTx/>
              <a:buFontTx/>
              <a:buNone/>
              <a:tabLst/>
              <a:defRPr/>
            </a:pPr>
            <a:r>
              <a:rPr lang="en-US" b="0" u="none" baseline="0" dirty="0">
                <a:ea typeface="ＭＳ Ｐゴシック" charset="0"/>
                <a:cs typeface="ＭＳ Ｐゴシック" charset="0"/>
              </a:rPr>
              <a:t>Please refer to Handout 1: Map of the Foundations or page 15 in the Preschool Learning Foundations, Volume 3.</a:t>
            </a:r>
          </a:p>
          <a:p>
            <a:pPr marL="0" marR="0" indent="0" algn="l" defTabSz="914400" rtl="0" eaLnBrk="1" fontAlgn="base" latinLnBrk="0" hangingPunct="1">
              <a:spcAft>
                <a:spcPts val="0"/>
              </a:spcAft>
              <a:buClrTx/>
              <a:buSzTx/>
              <a:buFontTx/>
              <a:buNone/>
              <a:tabLst/>
              <a:defRPr/>
            </a:pPr>
            <a:endParaRPr lang="en-US" sz="700" b="0" u="none" baseline="0" dirty="0">
              <a:ea typeface="ＭＳ Ｐゴシック" charset="0"/>
              <a:cs typeface="ＭＳ Ｐゴシック" charset="0"/>
            </a:endParaRPr>
          </a:p>
          <a:p>
            <a:pPr eaLnBrk="1" hangingPunct="1">
              <a:spcAft>
                <a:spcPts val="0"/>
              </a:spcAft>
            </a:pPr>
            <a:r>
              <a:rPr lang="en-US" b="0" u="none" baseline="0" dirty="0">
                <a:ea typeface="ＭＳ Ｐゴシック" charset="0"/>
                <a:cs typeface="ＭＳ Ｐゴシック" charset="0"/>
              </a:rPr>
              <a:t>The research supports the importance of this focus. Let’s look closely at how it is structured in the Preschool Learning Foundations.</a:t>
            </a:r>
          </a:p>
          <a:p>
            <a:pPr eaLnBrk="1" hangingPunct="1">
              <a:spcAft>
                <a:spcPts val="0"/>
              </a:spcAft>
            </a:pPr>
            <a:endParaRPr lang="en-US" sz="700" b="0" u="none" baseline="0" dirty="0">
              <a:ea typeface="ＭＳ Ｐゴシック" charset="0"/>
              <a:cs typeface="ＭＳ Ｐゴシック" charset="0"/>
            </a:endParaRPr>
          </a:p>
          <a:p>
            <a:pPr marL="171450" indent="-171450" eaLnBrk="1" hangingPunct="1">
              <a:spcAft>
                <a:spcPts val="0"/>
              </a:spcAft>
              <a:buFont typeface="Arial" pitchFamily="34" charset="0"/>
              <a:buChar char="•"/>
            </a:pPr>
            <a:r>
              <a:rPr lang="en-US" dirty="0">
                <a:ea typeface="ＭＳ Ｐゴシック" charset="0"/>
                <a:cs typeface="ＭＳ Ｐゴシック" charset="0"/>
              </a:rPr>
              <a:t>The name of the domain (History-Social Science)</a:t>
            </a:r>
          </a:p>
          <a:p>
            <a:pPr marL="171450" indent="-171450" eaLnBrk="1" hangingPunct="1">
              <a:spcAft>
                <a:spcPts val="0"/>
              </a:spcAft>
              <a:buFont typeface="Arial" pitchFamily="34" charset="0"/>
              <a:buChar char="•"/>
            </a:pPr>
            <a:r>
              <a:rPr lang="en-US" dirty="0">
                <a:ea typeface="ＭＳ Ｐゴシック" charset="0"/>
                <a:cs typeface="ＭＳ Ｐゴシック" charset="0"/>
              </a:rPr>
              <a:t>The name of the strand at the top of the table (in this case, </a:t>
            </a:r>
            <a:r>
              <a:rPr lang="en-US" i="1" dirty="0">
                <a:ea typeface="ＭＳ Ｐゴシック" charset="0"/>
                <a:cs typeface="ＭＳ Ｐゴシック" charset="0"/>
              </a:rPr>
              <a:t>Sense of Time</a:t>
            </a:r>
            <a:r>
              <a:rPr lang="en-US" dirty="0">
                <a:ea typeface="ＭＳ Ｐゴシック" charset="0"/>
                <a:cs typeface="ＭＳ Ｐゴシック" charset="0"/>
              </a:rPr>
              <a:t>)</a:t>
            </a:r>
          </a:p>
          <a:p>
            <a:pPr marL="171450" indent="-171450" eaLnBrk="1" hangingPunct="1">
              <a:spcAft>
                <a:spcPts val="0"/>
              </a:spcAft>
              <a:buFont typeface="Arial" pitchFamily="34" charset="0"/>
              <a:buChar char="•"/>
            </a:pPr>
            <a:r>
              <a:rPr lang="en-US" dirty="0">
                <a:ea typeface="ＭＳ Ｐゴシック" charset="0"/>
                <a:cs typeface="ＭＳ Ｐゴシック" charset="0"/>
              </a:rPr>
              <a:t>The name of the substrand (Understanding Past Events</a:t>
            </a:r>
            <a:r>
              <a:rPr lang="en-US" baseline="0" dirty="0">
                <a:ea typeface="ＭＳ Ｐゴシック" charset="0"/>
                <a:cs typeface="ＭＳ Ｐゴシック" charset="0"/>
              </a:rPr>
              <a:t>)</a:t>
            </a:r>
            <a:r>
              <a:rPr lang="en-US" dirty="0">
                <a:ea typeface="ＭＳ Ｐゴシック" charset="0"/>
                <a:cs typeface="ＭＳ Ｐゴシック" charset="0"/>
              </a:rPr>
              <a:t>.</a:t>
            </a:r>
          </a:p>
          <a:p>
            <a:pPr marL="628650" lvl="1" indent="-171450" eaLnBrk="1" hangingPunct="1">
              <a:spcAft>
                <a:spcPts val="0"/>
              </a:spcAft>
              <a:buFont typeface="Wingdings" pitchFamily="2" charset="2"/>
              <a:buChar char="§"/>
            </a:pPr>
            <a:r>
              <a:rPr lang="en-US" dirty="0">
                <a:ea typeface="ＭＳ Ｐゴシック" charset="0"/>
                <a:cs typeface="ＭＳ Ｐゴシック" charset="0"/>
              </a:rPr>
              <a:t>Note that when looking at numbering, substrands always end in a zero (1.0, 2.0, 3.0, etc.).   </a:t>
            </a:r>
          </a:p>
          <a:p>
            <a:pPr marL="171450" indent="-171450" eaLnBrk="1" hangingPunct="1">
              <a:spcAft>
                <a:spcPts val="0"/>
              </a:spcAft>
              <a:buFont typeface="Arial" panose="020B0604020202020204" pitchFamily="34" charset="0"/>
              <a:buChar char="•"/>
            </a:pPr>
            <a:r>
              <a:rPr lang="en-US" dirty="0">
                <a:latin typeface="Arial" charset="0"/>
                <a:ea typeface="ＭＳ Ｐゴシック" charset="0"/>
                <a:cs typeface="Arial" charset="0"/>
              </a:rPr>
              <a:t>The two age levels (at around 48 months and at around 60 months)</a:t>
            </a:r>
          </a:p>
          <a:p>
            <a:pPr marL="628650" lvl="1" indent="-171450" eaLnBrk="1" hangingPunct="1">
              <a:spcAft>
                <a:spcPts val="0"/>
              </a:spcAft>
              <a:buFont typeface="Wingdings" panose="05000000000000000000" pitchFamily="2" charset="2"/>
              <a:buChar char="§"/>
            </a:pPr>
            <a:r>
              <a:rPr lang="en-US" dirty="0">
                <a:latin typeface="Arial" charset="0"/>
                <a:ea typeface="ＭＳ Ｐゴシック" charset="0"/>
                <a:cs typeface="Arial" charset="0"/>
              </a:rPr>
              <a:t>Each foundation describes typical behaviors at around 48 months and at around 60 months or four to five years old.</a:t>
            </a:r>
          </a:p>
          <a:p>
            <a:pPr marL="171450" indent="-171450" eaLnBrk="1" hangingPunct="1">
              <a:spcAft>
                <a:spcPts val="0"/>
              </a:spcAft>
              <a:buFont typeface="Arial" panose="020B0604020202020204" pitchFamily="34" charset="0"/>
              <a:buChar char="•"/>
            </a:pPr>
            <a:r>
              <a:rPr lang="en-US" dirty="0">
                <a:latin typeface="Arial" charset="0"/>
                <a:ea typeface="ＭＳ Ｐゴシック" charset="0"/>
                <a:cs typeface="Arial" charset="0"/>
              </a:rPr>
              <a:t>The foundations for the </a:t>
            </a:r>
            <a:r>
              <a:rPr lang="en-US" dirty="0" err="1">
                <a:latin typeface="Arial" charset="0"/>
                <a:ea typeface="ＭＳ Ｐゴシック" charset="0"/>
                <a:cs typeface="Arial" charset="0"/>
              </a:rPr>
              <a:t>substrand</a:t>
            </a:r>
            <a:endParaRPr lang="en-US" dirty="0">
              <a:latin typeface="Arial" charset="0"/>
              <a:ea typeface="ＭＳ Ｐゴシック" charset="0"/>
              <a:cs typeface="Arial" charset="0"/>
            </a:endParaRPr>
          </a:p>
          <a:p>
            <a:pPr marL="628650" lvl="1" indent="-171450" eaLnBrk="1" hangingPunct="1">
              <a:spcAft>
                <a:spcPts val="0"/>
              </a:spcAft>
              <a:buFont typeface="Wingdings" panose="05000000000000000000" pitchFamily="2" charset="2"/>
              <a:buChar char="§"/>
            </a:pPr>
            <a:r>
              <a:rPr lang="en-US" dirty="0">
                <a:latin typeface="Arial" charset="0"/>
                <a:ea typeface="ＭＳ Ｐゴシック" charset="0"/>
                <a:cs typeface="Arial" charset="0"/>
              </a:rPr>
              <a:t>There is</a:t>
            </a:r>
            <a:r>
              <a:rPr lang="en-US" baseline="0" dirty="0">
                <a:latin typeface="Arial" charset="0"/>
                <a:ea typeface="ＭＳ Ｐゴシック" charset="0"/>
                <a:cs typeface="Arial" charset="0"/>
              </a:rPr>
              <a:t> one foundation </a:t>
            </a:r>
            <a:r>
              <a:rPr lang="en-US" dirty="0">
                <a:latin typeface="Arial" charset="0"/>
                <a:ea typeface="ＭＳ Ｐゴシック" charset="0"/>
                <a:cs typeface="Arial" charset="0"/>
              </a:rPr>
              <a:t>for each age level on this page (1.1 for 48 months and 1.1 for 60 months).</a:t>
            </a:r>
          </a:p>
          <a:p>
            <a:pPr marL="171450" lvl="0" indent="-171450" eaLnBrk="1" hangingPunct="1">
              <a:spcAft>
                <a:spcPts val="0"/>
              </a:spcAft>
              <a:buFont typeface="Arial" panose="020B0604020202020204" pitchFamily="34" charset="0"/>
              <a:buChar char="•"/>
            </a:pPr>
            <a:r>
              <a:rPr lang="en-US" dirty="0">
                <a:latin typeface="Arial" charset="0"/>
                <a:ea typeface="ＭＳ Ｐゴシック" charset="0"/>
                <a:cs typeface="Arial" charset="0"/>
              </a:rPr>
              <a:t>The examples for each foundation </a:t>
            </a:r>
          </a:p>
          <a:p>
            <a:pPr marL="628650" lvl="1" indent="-171450" eaLnBrk="1" hangingPunct="1">
              <a:spcAft>
                <a:spcPts val="0"/>
              </a:spcAft>
              <a:buFont typeface="Wingdings" panose="05000000000000000000" pitchFamily="2" charset="2"/>
              <a:buChar char="§"/>
            </a:pPr>
            <a:r>
              <a:rPr lang="en-US" dirty="0">
                <a:latin typeface="Arial" charset="0"/>
                <a:ea typeface="ＭＳ Ｐゴシック" charset="0"/>
                <a:cs typeface="Arial" charset="0"/>
              </a:rPr>
              <a:t>These are only a few ways that children may demonstrate the behavior in the foundation.</a:t>
            </a:r>
          </a:p>
          <a:p>
            <a:pPr eaLnBrk="1" hangingPunct="1">
              <a:spcAft>
                <a:spcPts val="0"/>
              </a:spcAft>
            </a:pPr>
            <a:endParaRPr lang="en-US" sz="500" dirty="0">
              <a:latin typeface="Arial" charset="0"/>
              <a:ea typeface="ＭＳ Ｐゴシック" charset="0"/>
              <a:cs typeface="Arial" charset="0"/>
            </a:endParaRPr>
          </a:p>
          <a:p>
            <a:pPr eaLnBrk="1" hangingPunct="1">
              <a:spcAft>
                <a:spcPts val="0"/>
              </a:spcAft>
            </a:pPr>
            <a:r>
              <a:rPr lang="en-US" dirty="0">
                <a:latin typeface="Arial" charset="0"/>
                <a:ea typeface="ＭＳ Ｐゴシック" charset="0"/>
                <a:cs typeface="Arial" charset="0"/>
              </a:rPr>
              <a:t>Many of the foundations have footnotes that include information specific for students with IEPs or students with disabilities, such as information about adaptations or accommodations.</a:t>
            </a:r>
          </a:p>
          <a:p>
            <a:pPr eaLnBrk="1" hangingPunct="1">
              <a:spcAft>
                <a:spcPts val="0"/>
              </a:spcAft>
            </a:pPr>
            <a:endParaRPr lang="en-US" sz="500" dirty="0">
              <a:latin typeface="Arial" charset="0"/>
              <a:ea typeface="ＭＳ Ｐゴシック" charset="0"/>
              <a:cs typeface="ＭＳ Ｐゴシック" charset="0"/>
            </a:endParaRPr>
          </a:p>
          <a:p>
            <a:pPr eaLnBrk="1" hangingPunct="1">
              <a:spcAft>
                <a:spcPts val="0"/>
              </a:spcAft>
            </a:pPr>
            <a:r>
              <a:rPr lang="en-US" dirty="0">
                <a:latin typeface="Arial" charset="0"/>
                <a:ea typeface="ＭＳ Ｐゴシック" charset="0"/>
                <a:cs typeface="ＭＳ Ｐゴシック" charset="0"/>
              </a:rPr>
              <a:t>Notice that there is a developmental progression from four years old to five years 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a:t>
            </a:r>
          </a:p>
          <a:p>
            <a:pPr eaLnBrk="1" hangingPunct="1">
              <a:spcAft>
                <a:spcPts val="0"/>
              </a:spcAft>
            </a:pPr>
            <a:endParaRPr lang="en-US" b="1" u="sng" dirty="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pPr>
              <a:defRPr/>
            </a:pPr>
            <a:fld id="{D349D2A4-865E-914A-9849-036AA55FB1E9}" type="slidenum">
              <a:rPr lang="en-US" smtClean="0"/>
              <a:pPr>
                <a:defRPr/>
              </a:pPr>
              <a:t>14</a:t>
            </a:fld>
            <a:endParaRPr lang="en-US" dirty="0"/>
          </a:p>
        </p:txBody>
      </p:sp>
    </p:spTree>
    <p:extLst>
      <p:ext uri="{BB962C8B-B14F-4D97-AF65-F5344CB8AC3E}">
        <p14:creationId xmlns:p14="http://schemas.microsoft.com/office/powerpoint/2010/main" val="2826352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ln/>
          <a:extLst/>
        </p:spPr>
        <p:txBody>
          <a:bodyPr/>
          <a:lstStyle/>
          <a:p>
            <a:pPr>
              <a:spcBef>
                <a:spcPts val="0"/>
              </a:spcBef>
            </a:pPr>
            <a:r>
              <a:rPr lang="en-US" b="1" dirty="0">
                <a:cs typeface="Arial" charset="0"/>
              </a:rPr>
              <a:t>Presenter Remarks:</a:t>
            </a:r>
          </a:p>
          <a:p>
            <a:pPr>
              <a:spcBef>
                <a:spcPts val="0"/>
              </a:spcBef>
              <a:buFontTx/>
              <a:buNone/>
            </a:pPr>
            <a:r>
              <a:rPr lang="en-US" dirty="0">
                <a:cs typeface="Arial" charset="0"/>
              </a:rPr>
              <a:t>The Alignment Document is another resource that will help us to answer questions related to developmental progression. </a:t>
            </a:r>
          </a:p>
          <a:p>
            <a:pPr>
              <a:spcBef>
                <a:spcPts val="0"/>
              </a:spcBef>
              <a:buFontTx/>
              <a:buNone/>
            </a:pPr>
            <a:endParaRPr lang="en-US" dirty="0">
              <a:cs typeface="Arial" charset="0"/>
            </a:endParaRPr>
          </a:p>
          <a:p>
            <a:pPr>
              <a:spcBef>
                <a:spcPts val="0"/>
              </a:spcBef>
              <a:buFontTx/>
              <a:buNone/>
            </a:pPr>
            <a:r>
              <a:rPr lang="en-US" dirty="0">
                <a:cs typeface="Arial" charset="0"/>
              </a:rPr>
              <a:t>What do you know about this document? How do you use it in your work now?</a:t>
            </a:r>
          </a:p>
          <a:p>
            <a:pPr>
              <a:spcBef>
                <a:spcPts val="0"/>
              </a:spcBef>
            </a:pPr>
            <a:endParaRPr lang="en-US" b="1" dirty="0">
              <a:cs typeface="Arial" charset="0"/>
            </a:endParaRPr>
          </a:p>
          <a:p>
            <a:pPr>
              <a:spcBef>
                <a:spcPts val="0"/>
              </a:spcBef>
            </a:pPr>
            <a:r>
              <a:rPr lang="en-US" b="1" dirty="0">
                <a:cs typeface="Arial" charset="0"/>
              </a:rPr>
              <a:t>Extra Notes:</a:t>
            </a:r>
          </a:p>
          <a:p>
            <a:pPr>
              <a:spcBef>
                <a:spcPts val="0"/>
              </a:spcBef>
            </a:pPr>
            <a:r>
              <a:rPr lang="en-US" dirty="0">
                <a:cs typeface="Arial" charset="0"/>
              </a:rPr>
              <a:t>Depending on the size of the group, participants can share responses with table partners or in pairs.  </a:t>
            </a:r>
          </a:p>
          <a:p>
            <a:pPr>
              <a:spcBef>
                <a:spcPts val="0"/>
              </a:spcBef>
            </a:pPr>
            <a:endParaRPr lang="en-US" dirty="0">
              <a:cs typeface="Arial" charset="0"/>
            </a:endParaRPr>
          </a:p>
        </p:txBody>
      </p:sp>
      <p:sp>
        <p:nvSpPr>
          <p:cNvPr id="28676"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E6A3292-8569-8B48-829C-14DF174E38D8}" type="slidenum">
              <a:rPr lang="en-US">
                <a:cs typeface="Arial" charset="0"/>
              </a:rPr>
              <a:pPr/>
              <a:t>15</a:t>
            </a:fld>
            <a:endParaRPr lang="en-US" dirty="0">
              <a:cs typeface="Arial" charset="0"/>
            </a:endParaRPr>
          </a:p>
        </p:txBody>
      </p:sp>
    </p:spTree>
    <p:extLst>
      <p:ext uri="{BB962C8B-B14F-4D97-AF65-F5344CB8AC3E}">
        <p14:creationId xmlns:p14="http://schemas.microsoft.com/office/powerpoint/2010/main" val="9726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xfrm>
            <a:off x="685800" y="4343400"/>
            <a:ext cx="5486400" cy="45148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b="1" u="none" dirty="0"/>
              <a:t>Background Information:</a:t>
            </a:r>
          </a:p>
          <a:p>
            <a:pPr>
              <a:spcBef>
                <a:spcPts val="0"/>
              </a:spcBef>
            </a:pPr>
            <a:r>
              <a:rPr lang="en-US" dirty="0"/>
              <a:t>This image comes from the </a:t>
            </a:r>
            <a:r>
              <a:rPr lang="en-US" i="1" dirty="0"/>
              <a:t>Alignment of the California Preschool Learning Foundations with the California</a:t>
            </a:r>
            <a:r>
              <a:rPr lang="en-US" i="1" baseline="0" dirty="0"/>
              <a:t> Content Standards Kindergarten</a:t>
            </a:r>
            <a:r>
              <a:rPr lang="en-US" dirty="0"/>
              <a:t>, page 151.</a:t>
            </a:r>
          </a:p>
          <a:p>
            <a:pPr>
              <a:spcBef>
                <a:spcPts val="0"/>
              </a:spcBef>
            </a:pPr>
            <a:endParaRPr lang="en-US" dirty="0"/>
          </a:p>
          <a:p>
            <a:pPr>
              <a:spcBef>
                <a:spcPts val="0"/>
              </a:spcBef>
            </a:pPr>
            <a:r>
              <a:rPr lang="en-US" b="1" u="none" dirty="0"/>
              <a:t>Presenter Remarks:</a:t>
            </a:r>
          </a:p>
          <a:p>
            <a:pPr>
              <a:spcBef>
                <a:spcPts val="0"/>
              </a:spcBef>
            </a:pPr>
            <a:r>
              <a:rPr lang="en-US" dirty="0"/>
              <a:t>As discussed on the</a:t>
            </a:r>
            <a:r>
              <a:rPr lang="en-US" baseline="0" dirty="0"/>
              <a:t> previous slide</a:t>
            </a:r>
            <a:r>
              <a:rPr lang="en-US" dirty="0"/>
              <a:t>, the Alignment Document provides information about the connections between the foundations and the California Kindergarten Standards. </a:t>
            </a:r>
          </a:p>
          <a:p>
            <a:pPr>
              <a:spcBef>
                <a:spcPts val="0"/>
              </a:spcBef>
            </a:pPr>
            <a:endParaRPr lang="en-US" b="1" dirty="0"/>
          </a:p>
          <a:p>
            <a:pPr marL="0" marR="0" lvl="0" indent="0" algn="l" defTabSz="457200" rtl="0" eaLnBrk="0" fontAlgn="base" latinLnBrk="0" hangingPunct="0">
              <a:spcBef>
                <a:spcPts val="0"/>
              </a:spcBef>
              <a:spcAft>
                <a:spcPct val="0"/>
              </a:spcAft>
              <a:buClrTx/>
              <a:buSzTx/>
              <a:buFontTx/>
              <a:buNone/>
              <a:tabLst/>
              <a:defRPr/>
            </a:pPr>
            <a:r>
              <a:rPr lang="en-US" b="0" dirty="0"/>
              <a:t>Please look at </a:t>
            </a:r>
            <a:r>
              <a:rPr lang="en-US" kern="1200" dirty="0">
                <a:effectLst/>
              </a:rPr>
              <a:t>Handout 2: Alignment Document and DRDP-K Measure HSS 1</a:t>
            </a:r>
            <a:r>
              <a:rPr lang="en-US" kern="1200" baseline="0" dirty="0">
                <a:effectLst/>
              </a:rPr>
              <a:t> t</a:t>
            </a:r>
            <a:r>
              <a:rPr lang="en-US" dirty="0"/>
              <a:t>o see the detailed alignment of the foundation 1.0 and the California Kindergarten Standards. Underline anything you find interesting. </a:t>
            </a:r>
            <a:r>
              <a:rPr lang="en-US" i="1" dirty="0"/>
              <a:t>Allow 3-4 minutes to read and underline. </a:t>
            </a:r>
          </a:p>
          <a:p>
            <a:pPr>
              <a:spcBef>
                <a:spcPts val="0"/>
              </a:spcBef>
            </a:pPr>
            <a:endParaRPr lang="en-US" dirty="0"/>
          </a:p>
          <a:p>
            <a:pPr>
              <a:spcBef>
                <a:spcPts val="0"/>
              </a:spcBef>
            </a:pPr>
            <a:r>
              <a:rPr lang="en-US" dirty="0"/>
              <a:t>Would anyone like to share out what they underlined or found interesting?</a:t>
            </a:r>
          </a:p>
          <a:p>
            <a:pPr>
              <a:spcBef>
                <a:spcPts val="0"/>
              </a:spcBef>
            </a:pPr>
            <a:endParaRPr lang="en-US" dirty="0"/>
          </a:p>
          <a:p>
            <a:pPr>
              <a:spcBef>
                <a:spcPts val="0"/>
              </a:spcBef>
            </a:pPr>
            <a:r>
              <a:rPr lang="en-US" b="1" dirty="0"/>
              <a:t>Extra Notes:</a:t>
            </a:r>
          </a:p>
          <a:p>
            <a:pPr>
              <a:spcBef>
                <a:spcPts val="0"/>
              </a:spcBef>
            </a:pPr>
            <a:r>
              <a:rPr lang="en-US" dirty="0"/>
              <a:t>Below are optional discussion questions if participants need prompting to start discussion:</a:t>
            </a:r>
          </a:p>
          <a:p>
            <a:pPr marL="171450" indent="-171450">
              <a:spcBef>
                <a:spcPts val="0"/>
              </a:spcBef>
              <a:buFont typeface="Arial" panose="020B0604020202020204" pitchFamily="34" charset="0"/>
              <a:buChar char="•"/>
            </a:pPr>
            <a:r>
              <a:rPr lang="en-US" dirty="0"/>
              <a:t>What do you observe about the different expectations for children at around 48 months of age, 60 months of age, and the end of kindergarten? </a:t>
            </a:r>
          </a:p>
          <a:p>
            <a:pPr marL="171450" indent="-171450">
              <a:spcBef>
                <a:spcPts val="0"/>
              </a:spcBef>
              <a:buFont typeface="Arial" panose="020B0604020202020204" pitchFamily="34" charset="0"/>
              <a:buChar char="•"/>
            </a:pPr>
            <a:r>
              <a:rPr lang="en-US" dirty="0"/>
              <a:t>In recognition of these developmental stages, what are the implications for TK teachers in supporting children’s developing ability to understand past events?</a:t>
            </a:r>
          </a:p>
          <a:p>
            <a:pPr>
              <a:spcBef>
                <a:spcPts val="0"/>
              </a:spcBef>
            </a:pPr>
            <a:endParaRPr lang="en-US" b="1" u="sng" dirty="0"/>
          </a:p>
          <a:p>
            <a:pPr>
              <a:spcBef>
                <a:spcPts val="0"/>
              </a:spcBef>
            </a:pPr>
            <a:endParaRPr lang="en-US" b="1" dirty="0"/>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64DFD9D-7833-C04A-B8C3-9196ACA08F9C}" type="slidenum">
              <a:rPr lang="en-US">
                <a:cs typeface="Arial" charset="0"/>
              </a:rPr>
              <a:pPr/>
              <a:t>16</a:t>
            </a:fld>
            <a:endParaRPr lang="en-US" dirty="0">
              <a:cs typeface="Arial" charset="0"/>
            </a:endParaRPr>
          </a:p>
        </p:txBody>
      </p:sp>
    </p:spTree>
    <p:extLst>
      <p:ext uri="{BB962C8B-B14F-4D97-AF65-F5344CB8AC3E}">
        <p14:creationId xmlns:p14="http://schemas.microsoft.com/office/powerpoint/2010/main" val="323765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685800" y="4459288"/>
            <a:ext cx="5486400" cy="4108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dirty="0"/>
              <a:t>Desired Results Developmental Profile-Kindergarten (2015)</a:t>
            </a:r>
            <a:r>
              <a:rPr lang="en-US" baseline="30000" dirty="0"/>
              <a:t>©</a:t>
            </a:r>
            <a:r>
              <a:rPr lang="en-US" baseline="0" dirty="0"/>
              <a:t> (DRDP-K)</a:t>
            </a:r>
            <a:r>
              <a:rPr lang="en-US" baseline="0" dirty="0">
                <a:latin typeface="Arial" charset="0"/>
                <a:cs typeface="Arial" charset="0"/>
              </a:rPr>
              <a:t>. This is especially helpful for English learners.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in</a:t>
            </a:r>
            <a:r>
              <a:rPr lang="en-US" dirty="0"/>
              <a:t>forms teachers understanding of the</a:t>
            </a:r>
            <a:r>
              <a:rPr lang="en-US" baseline="0" dirty="0"/>
              <a:t> d</a:t>
            </a:r>
            <a:r>
              <a:rPr lang="en-US" dirty="0"/>
              <a:t>evelopmental continuum. It can be</a:t>
            </a:r>
            <a:r>
              <a:rPr lang="en-US" baseline="0" dirty="0"/>
              <a:t> used with the Alignment </a:t>
            </a:r>
            <a:r>
              <a:rPr lang="en-US" dirty="0"/>
              <a:t>d</a:t>
            </a:r>
            <a:r>
              <a:rPr lang="en-US" baseline="0" dirty="0"/>
              <a:t>ocument we saw on slide 14 to expand upon the developmental continuum.</a:t>
            </a:r>
            <a:endParaRPr lang="en-US" b="1" dirty="0"/>
          </a:p>
          <a:p>
            <a:pPr>
              <a:spcBef>
                <a:spcPts val="0"/>
              </a:spcBef>
            </a:pPr>
            <a:endParaRPr lang="en-US" dirty="0"/>
          </a:p>
          <a:p>
            <a:pPr>
              <a:spcBef>
                <a:spcPts val="0"/>
              </a:spcBef>
            </a:pPr>
            <a:r>
              <a:rPr lang="en-US" dirty="0"/>
              <a:t>One key feature of the DRDP-K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Other features of the DRDP-K include:</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Tx/>
              <a:buChar char="-"/>
            </a:pPr>
            <a:r>
              <a:rPr lang="en-US" dirty="0"/>
              <a:t>Sharing information as to where children are on the developmental continuum can better prepare the TK teacher to work with students.</a:t>
            </a:r>
          </a:p>
          <a:p>
            <a:pPr marL="628650" lvl="1" indent="-171450">
              <a:spcBef>
                <a:spcPts val="0"/>
              </a:spcBef>
              <a:buFontTx/>
              <a:buChar char="-"/>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Calibri" charset="0"/>
                <a:cs typeface="Arial" charset="0"/>
              </a:rPr>
              <a:pPr/>
              <a:t>17</a:t>
            </a:fld>
            <a:endParaRPr lang="en-US">
              <a:solidFill>
                <a:srgbClr val="000000"/>
              </a:solidFill>
              <a:latin typeface="Calibri" charset="0"/>
              <a:cs typeface="Arial" charset="0"/>
            </a:endParaRPr>
          </a:p>
        </p:txBody>
      </p:sp>
    </p:spTree>
    <p:extLst>
      <p:ext uri="{BB962C8B-B14F-4D97-AF65-F5344CB8AC3E}">
        <p14:creationId xmlns:p14="http://schemas.microsoft.com/office/powerpoint/2010/main" val="2122173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Background Info:</a:t>
            </a:r>
          </a:p>
          <a:p>
            <a:r>
              <a:rPr lang="en-US" altLang="ja-JP" dirty="0"/>
              <a:t>Information comes from Preschool</a:t>
            </a:r>
            <a:r>
              <a:rPr lang="en-US" altLang="ja-JP" baseline="0" dirty="0"/>
              <a:t> Learning Foundations, Volume 1, page 50.</a:t>
            </a:r>
          </a:p>
          <a:p>
            <a:endParaRPr lang="en-US" b="1" dirty="0"/>
          </a:p>
          <a:p>
            <a:r>
              <a:rPr lang="en-US" b="1" dirty="0"/>
              <a:t>Presenter Remarks:</a:t>
            </a:r>
            <a:endParaRPr lang="en-US" dirty="0"/>
          </a:p>
          <a:p>
            <a:r>
              <a:rPr lang="en-US" dirty="0"/>
              <a:t>The DRDP-K gives TK teachers a lens to measure TK children’s</a:t>
            </a:r>
            <a:r>
              <a:rPr lang="en-US" baseline="0" dirty="0"/>
              <a:t> </a:t>
            </a:r>
            <a:r>
              <a:rPr lang="en-US" sz="1200" kern="1200" dirty="0">
                <a:solidFill>
                  <a:schemeClr val="tx1"/>
                </a:solidFill>
                <a:effectLst/>
                <a:latin typeface="Arial" pitchFamily="34" charset="0"/>
                <a:ea typeface="ＭＳ Ｐゴシック" pitchFamily="34" charset="-128"/>
                <a:cs typeface="Arial" pitchFamily="34" charset="0"/>
              </a:rPr>
              <a:t>development. </a:t>
            </a:r>
            <a:endParaRPr lang="en-US" dirty="0"/>
          </a:p>
          <a:p>
            <a:pPr marR="0" lvl="0" algn="l" defTabSz="457200" rtl="0" eaLnBrk="0" fontAlgn="base" latinLnBrk="0" hangingPunct="0">
              <a:lnSpc>
                <a:spcPct val="100000"/>
              </a:lnSpc>
              <a:spcBef>
                <a:spcPct val="0"/>
              </a:spcBef>
              <a:spcAft>
                <a:spcPct val="0"/>
              </a:spcAft>
              <a:buClrTx/>
              <a:buSzTx/>
              <a:defRPr/>
            </a:pPr>
            <a:r>
              <a:rPr lang="en-US" dirty="0"/>
              <a:t>The measurements show the</a:t>
            </a:r>
            <a:r>
              <a:rPr lang="en-US" b="1" baseline="0" dirty="0"/>
              <a:t> </a:t>
            </a:r>
            <a:r>
              <a:rPr lang="en-US" sz="1200" kern="1200" dirty="0">
                <a:solidFill>
                  <a:schemeClr val="tx1"/>
                </a:solidFill>
                <a:effectLst/>
                <a:latin typeface="Arial" pitchFamily="34" charset="0"/>
                <a:ea typeface="ＭＳ Ｐゴシック" pitchFamily="34" charset="-128"/>
                <a:cs typeface="Arial" pitchFamily="34" charset="0"/>
              </a:rPr>
              <a:t>child’s development regarding </a:t>
            </a:r>
            <a:r>
              <a:rPr lang="en-US" sz="1200" kern="1200" baseline="0" dirty="0">
                <a:solidFill>
                  <a:schemeClr val="tx1"/>
                </a:solidFill>
                <a:latin typeface="Arial" pitchFamily="34" charset="0"/>
                <a:ea typeface="ＭＳ Ｐゴシック" pitchFamily="34" charset="-128"/>
                <a:cs typeface="Arial" pitchFamily="34" charset="0"/>
              </a:rPr>
              <a:t>past, present, and future. </a:t>
            </a:r>
          </a:p>
          <a:p>
            <a:pPr marR="0" lvl="0" algn="l" defTabSz="457200" rtl="0" eaLnBrk="0" fontAlgn="base" latinLnBrk="0" hangingPunct="0">
              <a:lnSpc>
                <a:spcPct val="100000"/>
              </a:lnSpc>
              <a:spcBef>
                <a:spcPct val="0"/>
              </a:spcBef>
              <a:spcAft>
                <a:spcPct val="0"/>
              </a:spcAft>
              <a:buClrTx/>
              <a:buSzTx/>
              <a:defRPr/>
            </a:pPr>
            <a:endParaRPr lang="en-US" sz="1200" kern="1200" dirty="0">
              <a:solidFill>
                <a:schemeClr val="tx1"/>
              </a:solidFill>
              <a:effectLst/>
              <a:latin typeface="Arial" pitchFamily="34" charset="0"/>
              <a:ea typeface="ＭＳ Ｐゴシック" pitchFamily="34" charset="-128"/>
              <a:cs typeface="Arial" pitchFamily="34" charset="0"/>
            </a:endParaRPr>
          </a:p>
          <a:p>
            <a:pPr marR="0" lvl="0" algn="l" defTabSz="457200" rtl="0" eaLnBrk="0" fontAlgn="base" latinLnBrk="0" hangingPunct="0">
              <a:lnSpc>
                <a:spcPct val="100000"/>
              </a:lnSpc>
              <a:spcBef>
                <a:spcPct val="0"/>
              </a:spcBef>
              <a:spcAft>
                <a:spcPct val="0"/>
              </a:spcAft>
              <a:buClrTx/>
              <a:buSzTx/>
              <a:defRPr/>
            </a:pPr>
            <a:r>
              <a:rPr lang="en-US" sz="1200" kern="1200" dirty="0">
                <a:solidFill>
                  <a:schemeClr val="tx1"/>
                </a:solidFill>
                <a:effectLst/>
                <a:latin typeface="Arial" pitchFamily="34" charset="0"/>
                <a:ea typeface="ＭＳ Ｐゴシック" pitchFamily="34" charset="-128"/>
                <a:cs typeface="Arial" pitchFamily="34" charset="0"/>
              </a:rPr>
              <a:t>Take out Handout 2: Alignment Document and DRDP-K Measure HSS</a:t>
            </a:r>
            <a:r>
              <a:rPr lang="en-US" sz="1200" kern="1200" baseline="0" dirty="0">
                <a:solidFill>
                  <a:schemeClr val="tx1"/>
                </a:solidFill>
                <a:effectLst/>
                <a:latin typeface="Arial" pitchFamily="34" charset="0"/>
                <a:ea typeface="ＭＳ Ｐゴシック" pitchFamily="34" charset="-128"/>
                <a:cs typeface="Arial" pitchFamily="34" charset="0"/>
              </a:rPr>
              <a:t> 1</a:t>
            </a:r>
            <a:r>
              <a:rPr lang="en-US" sz="1200" kern="1200" dirty="0">
                <a:solidFill>
                  <a:schemeClr val="tx1"/>
                </a:solidFill>
                <a:effectLst/>
                <a:latin typeface="Arial" pitchFamily="34" charset="0"/>
                <a:ea typeface="ＭＳ Ｐゴシック" pitchFamily="34" charset="-128"/>
                <a:cs typeface="Arial" pitchFamily="34" charset="0"/>
              </a:rPr>
              <a:t>.</a:t>
            </a:r>
            <a:r>
              <a:rPr lang="en-US" sz="1200" kern="1200" baseline="0" dirty="0">
                <a:solidFill>
                  <a:schemeClr val="tx1"/>
                </a:solidFill>
                <a:effectLst/>
                <a:latin typeface="Arial" pitchFamily="34" charset="0"/>
                <a:ea typeface="ＭＳ Ｐゴシック" pitchFamily="34" charset="-128"/>
                <a:cs typeface="Arial" pitchFamily="34" charset="0"/>
              </a:rPr>
              <a:t>  The last page of this handout</a:t>
            </a:r>
            <a:r>
              <a:rPr lang="en-US" altLang="ja-JP" dirty="0"/>
              <a:t> is a copy of the DRDP-K measure that most closely relates to the foundations for Sense of Time. </a:t>
            </a:r>
          </a:p>
          <a:p>
            <a:pPr marR="0" lvl="0" algn="l" defTabSz="457200" rtl="0" eaLnBrk="0" fontAlgn="base" latinLnBrk="0" hangingPunct="0">
              <a:lnSpc>
                <a:spcPct val="100000"/>
              </a:lnSpc>
              <a:spcBef>
                <a:spcPct val="0"/>
              </a:spcBef>
              <a:spcAft>
                <a:spcPct val="0"/>
              </a:spcAft>
              <a:buClrTx/>
              <a:buSzTx/>
              <a:defRPr/>
            </a:pPr>
            <a:endParaRPr lang="en-US" altLang="ja-JP" dirty="0"/>
          </a:p>
          <a:p>
            <a:pPr>
              <a:spcBef>
                <a:spcPct val="0"/>
              </a:spcBef>
            </a:pPr>
            <a:r>
              <a:rPr lang="en-US" altLang="ja-JP" dirty="0"/>
              <a:t>Look closely at this DRDP-K</a:t>
            </a:r>
            <a:r>
              <a:rPr lang="en-US" altLang="ja-JP" baseline="0" dirty="0"/>
              <a:t> </a:t>
            </a:r>
            <a:r>
              <a:rPr lang="en-US" altLang="ja-JP" dirty="0"/>
              <a:t>measure and </a:t>
            </a:r>
            <a:r>
              <a:rPr lang="en-US" altLang="ja-JP" baseline="0" dirty="0"/>
              <a:t>t</a:t>
            </a:r>
            <a:r>
              <a:rPr lang="en-US" altLang="ja-JP" dirty="0"/>
              <a:t>ake a few minutes</a:t>
            </a:r>
            <a:r>
              <a:rPr lang="en-US" altLang="ja-JP" baseline="0" dirty="0"/>
              <a:t> </a:t>
            </a:r>
            <a:r>
              <a:rPr lang="en-US" altLang="ja-JP" dirty="0"/>
              <a:t>to read each stage along with a few of the examples. Underline examples that you have seen in your classroom.</a:t>
            </a:r>
          </a:p>
          <a:p>
            <a:pPr>
              <a:spcBef>
                <a:spcPct val="0"/>
              </a:spcBef>
            </a:pPr>
            <a:endParaRPr lang="en-US" altLang="ja-JP" dirty="0"/>
          </a:p>
          <a:p>
            <a:pPr>
              <a:spcBef>
                <a:spcPct val="0"/>
              </a:spcBef>
            </a:pPr>
            <a:r>
              <a:rPr lang="en-US" altLang="ja-JP" dirty="0"/>
              <a:t>Using information from</a:t>
            </a:r>
            <a:r>
              <a:rPr lang="en-US" altLang="ja-JP" baseline="0" dirty="0"/>
              <a:t> </a:t>
            </a:r>
            <a:r>
              <a:rPr lang="en-US" altLang="ja-JP" dirty="0"/>
              <a:t>Preschool</a:t>
            </a:r>
            <a:r>
              <a:rPr lang="en-US" altLang="ja-JP" baseline="0" dirty="0"/>
              <a:t> Learning Foundations, </a:t>
            </a:r>
            <a:r>
              <a:rPr lang="en-US" dirty="0"/>
              <a:t>the Alignment Document </a:t>
            </a:r>
            <a:r>
              <a:rPr lang="en-US" altLang="ja-JP" baseline="0" dirty="0"/>
              <a:t>and the DRDP-K  assists us in identify strategies to support individual students development. Lets look at the </a:t>
            </a:r>
            <a:r>
              <a:rPr lang="en-US" altLang="en-US" dirty="0"/>
              <a:t>Preschool Curriculum Framework  to think about how we may choose strategies.</a:t>
            </a:r>
            <a:endParaRPr lang="en-US" altLang="ja-JP" dirty="0"/>
          </a:p>
        </p:txBody>
      </p:sp>
      <p:sp>
        <p:nvSpPr>
          <p:cNvPr id="4" name="Slide Number Placeholder 3"/>
          <p:cNvSpPr>
            <a:spLocks noGrp="1"/>
          </p:cNvSpPr>
          <p:nvPr>
            <p:ph type="sldNum" sz="quarter" idx="10"/>
          </p:nvPr>
        </p:nvSpPr>
        <p:spPr/>
        <p:txBody>
          <a:bodyPr/>
          <a:lstStyle/>
          <a:p>
            <a:pPr>
              <a:defRPr/>
            </a:pPr>
            <a:fld id="{150966B6-A9F7-4E78-BB4D-0104811ED0D9}" type="slidenum">
              <a:rPr lang="en-US" altLang="en-US" smtClean="0"/>
              <a:pPr>
                <a:defRPr/>
              </a:pPr>
              <a:t>18</a:t>
            </a:fld>
            <a:endParaRPr lang="en-US" altLang="en-US"/>
          </a:p>
        </p:txBody>
      </p:sp>
    </p:spTree>
    <p:extLst>
      <p:ext uri="{BB962C8B-B14F-4D97-AF65-F5344CB8AC3E}">
        <p14:creationId xmlns:p14="http://schemas.microsoft.com/office/powerpoint/2010/main" val="3749478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0" name="Rectangle 3"/>
          <p:cNvSpPr>
            <a:spLocks noGrp="1" noChangeArrowheads="1"/>
          </p:cNvSpPr>
          <p:nvPr>
            <p:ph type="body" idx="1"/>
          </p:nvPr>
        </p:nvSpPr>
        <p:spPr>
          <a:ln/>
          <a:extLst/>
        </p:spPr>
        <p:txBody>
          <a:bodyPr wrap="square" numCol="1" anchor="t" anchorCtr="0" compatLnSpc="1">
            <a:prstTxWarp prst="textNoShape">
              <a:avLst/>
            </a:prstTxWarp>
            <a:noAutofit/>
          </a:bodyPr>
          <a:lstStyle/>
          <a:p>
            <a:pPr>
              <a:spcBef>
                <a:spcPct val="0"/>
              </a:spcBef>
            </a:pPr>
            <a:r>
              <a:rPr lang="en-US" altLang="en-US" b="1" dirty="0"/>
              <a:t>Presenter Remarks: </a:t>
            </a:r>
          </a:p>
          <a:p>
            <a:pPr>
              <a:spcBef>
                <a:spcPct val="0"/>
              </a:spcBef>
            </a:pPr>
            <a:r>
              <a:rPr lang="en-US" altLang="en-US" dirty="0"/>
              <a:t>The Preschool Curriculum Framework offers guidance on how teachers can support the learning and development described in the foundations, through environments, materials, and experiences that are developmentally appropriate, individually and culturally meaningful, and engaging to families.</a:t>
            </a:r>
          </a:p>
          <a:p>
            <a:pPr>
              <a:spcBef>
                <a:spcPct val="0"/>
              </a:spcBef>
            </a:pPr>
            <a:endParaRPr lang="en-US" altLang="en-US" dirty="0"/>
          </a:p>
          <a:p>
            <a:pPr>
              <a:spcBef>
                <a:spcPct val="0"/>
              </a:spcBef>
            </a:pPr>
            <a:r>
              <a:rPr lang="en-US" altLang="ja-JP"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a:t>
            </a:r>
            <a:r>
              <a:rPr lang="en-US" altLang="ja-JP" dirty="0">
                <a:solidFill>
                  <a:srgbClr val="000000"/>
                </a:solidFill>
              </a:rPr>
              <a:t>PCF, Vol. 2, p. </a:t>
            </a:r>
            <a:r>
              <a:rPr lang="en-US" altLang="ja-JP" dirty="0"/>
              <a:t>227).</a:t>
            </a:r>
          </a:p>
          <a:p>
            <a:pPr>
              <a:spcBef>
                <a:spcPct val="0"/>
              </a:spcBef>
            </a:pPr>
            <a:endParaRPr lang="en-US" altLang="en-US" dirty="0"/>
          </a:p>
          <a:p>
            <a:pPr>
              <a:spcBef>
                <a:spcPct val="0"/>
              </a:spcBef>
            </a:pPr>
            <a:r>
              <a:rPr lang="en-US" altLang="en-US" dirty="0"/>
              <a:t>The History−Social Science domain begins with guiding principles that set the tone for the entire chapter. </a:t>
            </a:r>
            <a:endParaRPr lang="en-US" altLang="en-US" dirty="0">
              <a:solidFill>
                <a:srgbClr val="000000"/>
              </a:solidFill>
              <a:effectLst>
                <a:outerShdw blurRad="38100" dist="38100" dir="2700000" algn="tl">
                  <a:srgbClr val="C0C0C0"/>
                </a:outerShdw>
              </a:effectLst>
            </a:endParaRPr>
          </a:p>
        </p:txBody>
      </p:sp>
      <p:sp>
        <p:nvSpPr>
          <p:cNvPr id="2" name="Slide Number Placeholder 1"/>
          <p:cNvSpPr>
            <a:spLocks noGrp="1"/>
          </p:cNvSpPr>
          <p:nvPr>
            <p:ph type="sldNum" sz="quarter" idx="10"/>
          </p:nvPr>
        </p:nvSpPr>
        <p:spPr/>
        <p:txBody>
          <a:bodyPr/>
          <a:lstStyle/>
          <a:p>
            <a:pPr>
              <a:defRPr/>
            </a:pPr>
            <a:fld id="{BE2B68A9-8518-4B29-A2B2-B9AC23C4138F}" type="slidenum">
              <a:rPr lang="en-US" altLang="en-US" smtClean="0"/>
              <a:pPr>
                <a:defRPr/>
              </a:pPr>
              <a:t>19</a:t>
            </a:fld>
            <a:endParaRPr lang="en-US" altLang="en-US" dirty="0"/>
          </a:p>
        </p:txBody>
      </p:sp>
    </p:spTree>
    <p:extLst>
      <p:ext uri="{BB962C8B-B14F-4D97-AF65-F5344CB8AC3E}">
        <p14:creationId xmlns:p14="http://schemas.microsoft.com/office/powerpoint/2010/main" val="2171585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ln/>
        </p:spPr>
      </p:sp>
      <p:sp>
        <p:nvSpPr>
          <p:cNvPr id="8194" name="Notes Placeholder 2"/>
          <p:cNvSpPr>
            <a:spLocks noGrp="1"/>
          </p:cNvSpPr>
          <p:nvPr>
            <p:ph type="body" idx="1"/>
          </p:nvPr>
        </p:nvSpPr>
        <p:spPr>
          <a:xfrm>
            <a:off x="685800" y="4343399"/>
            <a:ext cx="5486400" cy="447402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defRPr/>
            </a:pPr>
            <a:r>
              <a:rPr lang="en-US" b="1" dirty="0">
                <a:latin typeface="Arial" charset="0"/>
                <a:ea typeface="MS PGothic" charset="0"/>
                <a:cs typeface="Arial" charset="0"/>
              </a:rPr>
              <a:t>Presenter Remarks:</a:t>
            </a:r>
          </a:p>
          <a:p>
            <a:pPr>
              <a:spcBef>
                <a:spcPts val="0"/>
              </a:spcBef>
              <a:defRPr/>
            </a:pPr>
            <a:r>
              <a:rPr lang="en-US" dirty="0">
                <a:latin typeface="Arial" charset="0"/>
                <a:ea typeface="MS PGothic" charset="0"/>
                <a:cs typeface="Arial" charset="0"/>
              </a:rPr>
              <a:t>This slide shows what we will cover in today’s training. </a:t>
            </a:r>
          </a:p>
          <a:p>
            <a:pPr marL="0" indent="0">
              <a:spcBef>
                <a:spcPts val="0"/>
              </a:spcBef>
              <a:buFont typeface="Arial" panose="020B0604020202020204" pitchFamily="34" charset="0"/>
              <a:buNone/>
              <a:defRPr/>
            </a:pPr>
            <a:endParaRPr lang="en-US" altLang="en-US" b="1" dirty="0"/>
          </a:p>
          <a:p>
            <a:pPr>
              <a:spcBef>
                <a:spcPts val="0"/>
              </a:spcBef>
              <a:defRPr/>
            </a:pPr>
            <a:r>
              <a:rPr lang="en-US" altLang="en-US" dirty="0"/>
              <a:t>Objectives:</a:t>
            </a:r>
          </a:p>
          <a:p>
            <a:pPr>
              <a:spcBef>
                <a:spcPts val="0"/>
              </a:spcBef>
            </a:pPr>
            <a:r>
              <a:rPr lang="en-US" altLang="en-US" dirty="0"/>
              <a:t>Become aware of key concepts from the </a:t>
            </a:r>
            <a:r>
              <a:rPr lang="en-US" altLang="en-US" i="1" dirty="0"/>
              <a:t>California Preschool Learning Foundations, Volume 3</a:t>
            </a:r>
            <a:r>
              <a:rPr lang="en-US" altLang="en-US" dirty="0"/>
              <a:t>—History-Social Science domain, Sense of Time and Sense of Place.</a:t>
            </a:r>
          </a:p>
          <a:p>
            <a:pPr>
              <a:spcBef>
                <a:spcPts val="0"/>
              </a:spcBef>
            </a:pPr>
            <a:endParaRPr lang="en-US" altLang="en-US" dirty="0"/>
          </a:p>
          <a:p>
            <a:pPr>
              <a:spcBef>
                <a:spcPts val="0"/>
              </a:spcBef>
            </a:pPr>
            <a:r>
              <a:rPr lang="en-US" altLang="en-US" dirty="0"/>
              <a:t>Explore the developmental continuum of sense of time and sense of place and develop strategies that will guide instruction and learning in transitional kindergarten (TK).</a:t>
            </a:r>
          </a:p>
          <a:p>
            <a:pPr>
              <a:spcBef>
                <a:spcPts val="0"/>
              </a:spcBef>
            </a:pPr>
            <a:endParaRPr lang="en-US" altLang="en-US" dirty="0"/>
          </a:p>
          <a:p>
            <a:pPr>
              <a:spcBef>
                <a:spcPts val="0"/>
              </a:spcBef>
            </a:pPr>
            <a:r>
              <a:rPr lang="en-US" altLang="en-US" dirty="0"/>
              <a:t>Discuss current research underlying the teaching strategies used to support the development of sense</a:t>
            </a:r>
            <a:r>
              <a:rPr lang="en-US" altLang="en-US" baseline="0" dirty="0"/>
              <a:t> of time and sense of place</a:t>
            </a:r>
            <a:r>
              <a:rPr lang="en-US" altLang="en-US" dirty="0"/>
              <a:t>.</a:t>
            </a:r>
          </a:p>
          <a:p>
            <a:pPr>
              <a:spcBef>
                <a:spcPts val="0"/>
              </a:spcBef>
            </a:pPr>
            <a:endParaRPr lang="en-US" altLang="en-US" dirty="0"/>
          </a:p>
          <a:p>
            <a:pPr>
              <a:spcBef>
                <a:spcPts val="0"/>
              </a:spcBef>
            </a:pPr>
            <a:r>
              <a:rPr lang="en-US" altLang="en-US" dirty="0"/>
              <a:t>Practice using the Preschool Learning Foundations and Preschool Curriculum Framework to intentionally plan age-appropriate, developmentally appropriate, cultural and inclusive strategies that promote sense of time and sense of place.</a:t>
            </a: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0066E70A-3847-C848-875A-47C4863337D9}" type="slidenum">
              <a:rPr lang="en-US">
                <a:cs typeface="Arial" charset="0"/>
              </a:rPr>
              <a:pPr/>
              <a:t>2</a:t>
            </a:fld>
            <a:endParaRPr lang="en-US">
              <a:cs typeface="Arial" charset="0"/>
            </a:endParaRPr>
          </a:p>
        </p:txBody>
      </p:sp>
    </p:spTree>
    <p:extLst>
      <p:ext uri="{BB962C8B-B14F-4D97-AF65-F5344CB8AC3E}">
        <p14:creationId xmlns:p14="http://schemas.microsoft.com/office/powerpoint/2010/main" val="3823568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xfrm>
            <a:off x="685800" y="4305300"/>
            <a:ext cx="5486400" cy="4191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b="1" dirty="0"/>
              <a:t>Presenter Remarks:</a:t>
            </a:r>
          </a:p>
          <a:p>
            <a:pPr>
              <a:spcBef>
                <a:spcPts val="0"/>
              </a:spcBef>
            </a:pPr>
            <a:r>
              <a:rPr lang="en-US" dirty="0"/>
              <a:t>The strategies within the Preschool Curriculum Framework include the idea of Universal Design for Learning (UDL). This means there are many suggestions for ways to support learning that teachers can use to provide multiple means of representation, engagement, and expression. </a:t>
            </a:r>
          </a:p>
          <a:p>
            <a:pPr>
              <a:spcBef>
                <a:spcPts val="0"/>
              </a:spcBef>
            </a:pPr>
            <a:endParaRPr lang="en-US" dirty="0"/>
          </a:p>
          <a:p>
            <a:pPr>
              <a:spcBef>
                <a:spcPts val="0"/>
              </a:spcBef>
            </a:pPr>
            <a:r>
              <a:rPr lang="en-US" dirty="0"/>
              <a:t>“Multiple means of representation refers to providing information in a variety of ways so the learning needs of all children are met. For example, it is important to speak clearly to children with auditory disabilities while also presenting information visually (such as with objects and pictures).</a:t>
            </a:r>
          </a:p>
          <a:p>
            <a:pPr>
              <a:spcBef>
                <a:spcPts val="0"/>
              </a:spcBef>
            </a:pPr>
            <a:endParaRPr lang="en-US" dirty="0"/>
          </a:p>
          <a:p>
            <a:pPr>
              <a:spcBef>
                <a:spcPts val="0"/>
              </a:spcBef>
            </a:pPr>
            <a:r>
              <a:rPr lang="en-US" dirty="0"/>
              <a:t>Multiple means of expression 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a:spcBef>
                <a:spcPts val="0"/>
              </a:spcBef>
            </a:pPr>
            <a:endParaRPr lang="en-US" dirty="0"/>
          </a:p>
          <a:p>
            <a:pPr>
              <a:spcBef>
                <a:spcPts val="0"/>
              </a:spcBef>
            </a:pPr>
            <a:r>
              <a:rPr lang="en-US" dirty="0"/>
              <a:t>Multiple means of engagement refers to providing choices in the setting or program that facilitate learning by building on children’s interests. The information in this curriculum framework has been worded to incorporate multiple means of representation, expression, and engagement” (PCF, Vol. 2, p. 14). </a:t>
            </a:r>
          </a:p>
        </p:txBody>
      </p:sp>
      <p:sp>
        <p:nvSpPr>
          <p:cNvPr id="89091"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9002C5-7EC7-B247-885E-70592D44651A}" type="slidenum">
              <a:rPr lang="en-US" sz="1200">
                <a:ea typeface="ＭＳ Ｐゴシック" charset="0"/>
                <a:cs typeface="ＭＳ Ｐゴシック" charset="0"/>
              </a:rPr>
              <a:pPr/>
              <a:t>20</a:t>
            </a:fld>
            <a:endParaRPr lang="en-US" sz="1200" dirty="0">
              <a:ea typeface="ＭＳ Ｐゴシック" charset="0"/>
              <a:cs typeface="ＭＳ Ｐゴシック" charset="0"/>
            </a:endParaRPr>
          </a:p>
        </p:txBody>
      </p:sp>
    </p:spTree>
    <p:extLst>
      <p:ext uri="{BB962C8B-B14F-4D97-AF65-F5344CB8AC3E}">
        <p14:creationId xmlns:p14="http://schemas.microsoft.com/office/powerpoint/2010/main" val="230147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a:xfrm>
            <a:off x="685800" y="4318000"/>
            <a:ext cx="5486400" cy="4286250"/>
          </a:xfrm>
        </p:spPr>
        <p:txBody>
          <a:bodyPr>
            <a:noAutofit/>
          </a:bodyPr>
          <a:lstStyle/>
          <a:p>
            <a:pPr marL="0" marR="0" lvl="0" indent="0" algn="l" defTabSz="457200" rtl="0" eaLnBrk="1" fontAlgn="auto" latinLnBrk="0" hangingPunct="1">
              <a:spcBef>
                <a:spcPts val="0"/>
              </a:spcBef>
              <a:spcAft>
                <a:spcPts val="0"/>
              </a:spcAft>
              <a:buClrTx/>
              <a:buSzTx/>
              <a:buFontTx/>
              <a:buNone/>
              <a:tabLst/>
              <a:defRPr/>
            </a:pPr>
            <a:r>
              <a:rPr lang="en-US" b="1" dirty="0">
                <a:latin typeface="Arial" panose="020B0604020202020204" pitchFamily="34" charset="0"/>
                <a:ea typeface="Calibri" panose="020F0502020204030204" pitchFamily="34" charset="0"/>
                <a:cs typeface="Arial" panose="020B0604020202020204" pitchFamily="34" charset="0"/>
              </a:rPr>
              <a:t>Activity 2:</a:t>
            </a:r>
            <a:r>
              <a:rPr lang="en-US" b="1" baseline="0" dirty="0">
                <a:latin typeface="Arial" panose="020B0604020202020204" pitchFamily="34" charset="0"/>
                <a:ea typeface="Calibri" panose="020F0502020204030204" pitchFamily="34" charset="0"/>
                <a:cs typeface="Arial" panose="020B0604020202020204" pitchFamily="34" charset="0"/>
              </a:rPr>
              <a:t> </a:t>
            </a:r>
            <a:r>
              <a:rPr lang="en-US" b="1" dirty="0">
                <a:latin typeface="Arial" panose="020B0604020202020204" pitchFamily="34" charset="0"/>
                <a:ea typeface="Calibri" panose="020F0502020204030204" pitchFamily="34" charset="0"/>
                <a:cs typeface="Arial" panose="020B0604020202020204" pitchFamily="34" charset="0"/>
              </a:rPr>
              <a:t>Match ‘</a:t>
            </a:r>
            <a:r>
              <a:rPr lang="en-US" b="1" dirty="0" err="1">
                <a:latin typeface="Arial" panose="020B0604020202020204" pitchFamily="34" charset="0"/>
                <a:ea typeface="Calibri" panose="020F0502020204030204" pitchFamily="34" charset="0"/>
                <a:cs typeface="Arial" panose="020B0604020202020204" pitchFamily="34" charset="0"/>
              </a:rPr>
              <a:t>Em</a:t>
            </a:r>
            <a:r>
              <a:rPr lang="en-US" b="1" dirty="0">
                <a:latin typeface="Arial" panose="020B0604020202020204" pitchFamily="34" charset="0"/>
                <a:ea typeface="Calibri" panose="020F0502020204030204" pitchFamily="34" charset="0"/>
                <a:cs typeface="Arial" panose="020B0604020202020204" pitchFamily="34" charset="0"/>
              </a:rPr>
              <a:t> Up: Movement and Memory	 </a:t>
            </a:r>
          </a:p>
          <a:p>
            <a:pPr eaLnBrk="1" fontAlgn="auto" hangingPunct="1">
              <a:spcBef>
                <a:spcPts val="0"/>
              </a:spcBef>
              <a:spcAft>
                <a:spcPts val="0"/>
              </a:spcAft>
              <a:defRPr/>
            </a:pPr>
            <a:endParaRPr lang="en-US" b="1" dirty="0">
              <a:ea typeface="+mn-ea"/>
            </a:endParaRPr>
          </a:p>
          <a:p>
            <a:pPr eaLnBrk="1" fontAlgn="auto" hangingPunct="1">
              <a:spcBef>
                <a:spcPts val="0"/>
              </a:spcBef>
              <a:spcAft>
                <a:spcPts val="0"/>
              </a:spcAft>
              <a:defRPr/>
            </a:pPr>
            <a:r>
              <a:rPr lang="en-US" b="1" dirty="0">
                <a:ea typeface="+mn-ea"/>
              </a:rPr>
              <a:t>Presenter Remarks:</a:t>
            </a:r>
          </a:p>
          <a:p>
            <a:pPr>
              <a:spcAft>
                <a:spcPts val="0"/>
              </a:spcAft>
            </a:pPr>
            <a:r>
              <a:rPr lang="en-US" dirty="0"/>
              <a:t>For this activity, we will begin by finding the glossary in the Preschool Learning Foundations on page 95 for reference. This glossary is specific to the strands in the History-Social Science (HSS) domain. </a:t>
            </a:r>
          </a:p>
          <a:p>
            <a:pPr>
              <a:spcAft>
                <a:spcPts val="0"/>
              </a:spcAft>
            </a:pPr>
            <a:endParaRPr lang="en-US" b="1" cap="all" dirty="0"/>
          </a:p>
          <a:p>
            <a:pPr>
              <a:spcAft>
                <a:spcPts val="0"/>
              </a:spcAft>
            </a:pPr>
            <a:r>
              <a:rPr lang="en-US" b="1" cap="all" dirty="0"/>
              <a:t>Intent: </a:t>
            </a:r>
            <a:endParaRPr lang="en-US" dirty="0"/>
          </a:p>
          <a:p>
            <a:pPr>
              <a:spcAft>
                <a:spcPts val="0"/>
              </a:spcAft>
            </a:pPr>
            <a:r>
              <a:rPr lang="en-US" dirty="0"/>
              <a:t>Participants review key terminology.</a:t>
            </a:r>
          </a:p>
          <a:p>
            <a:pPr>
              <a:spcAft>
                <a:spcPts val="0"/>
              </a:spcAft>
            </a:pPr>
            <a:endParaRPr lang="en-US" b="1" dirty="0"/>
          </a:p>
          <a:p>
            <a:pPr>
              <a:spcAft>
                <a:spcPts val="0"/>
              </a:spcAft>
            </a:pPr>
            <a:r>
              <a:rPr lang="en-US" b="1" dirty="0"/>
              <a:t>OUTCOME: </a:t>
            </a:r>
            <a:endParaRPr lang="en-US" dirty="0"/>
          </a:p>
          <a:p>
            <a:pPr>
              <a:spcAft>
                <a:spcPts val="0"/>
              </a:spcAft>
            </a:pPr>
            <a:r>
              <a:rPr lang="en-US" dirty="0"/>
              <a:t>Participants will match up vocabulary cards. </a:t>
            </a:r>
          </a:p>
          <a:p>
            <a:pPr>
              <a:spcAft>
                <a:spcPts val="0"/>
              </a:spcAft>
            </a:pPr>
            <a:r>
              <a:rPr lang="en-US" b="1" cap="all" dirty="0"/>
              <a:t> </a:t>
            </a:r>
            <a:endParaRPr lang="en-US" dirty="0"/>
          </a:p>
          <a:p>
            <a:pPr>
              <a:spcAft>
                <a:spcPts val="0"/>
              </a:spcAft>
            </a:pPr>
            <a:r>
              <a:rPr lang="en-US" b="1" cap="all" dirty="0"/>
              <a:t>Materials Required: </a:t>
            </a:r>
            <a:endParaRPr lang="en-US" dirty="0"/>
          </a:p>
          <a:p>
            <a:pPr marL="171450" lvl="0" indent="-171450">
              <a:spcAft>
                <a:spcPts val="0"/>
              </a:spcAft>
              <a:buFont typeface="Arial" panose="020B0604020202020204" pitchFamily="34" charset="0"/>
              <a:buChar char="•"/>
            </a:pPr>
            <a:r>
              <a:rPr lang="en-US" dirty="0"/>
              <a:t>PowerPoint slide </a:t>
            </a:r>
          </a:p>
          <a:p>
            <a:pPr marL="171450" lvl="0" indent="-171450">
              <a:spcAft>
                <a:spcPts val="0"/>
              </a:spcAft>
              <a:buFont typeface="Arial" panose="020B0604020202020204" pitchFamily="34" charset="0"/>
              <a:buChar char="•"/>
            </a:pPr>
            <a:r>
              <a:rPr lang="en-US" dirty="0"/>
              <a:t>Preschool Learning Foundations, Volume 3</a:t>
            </a:r>
          </a:p>
          <a:p>
            <a:pPr marL="171450" lvl="0" indent="-171450">
              <a:spcAft>
                <a:spcPts val="0"/>
              </a:spcAft>
              <a:buFont typeface="Arial" panose="020B0604020202020204" pitchFamily="34" charset="0"/>
              <a:buChar char="•"/>
            </a:pPr>
            <a:r>
              <a:rPr lang="en-US" dirty="0"/>
              <a:t>Handout 3: Glossary </a:t>
            </a:r>
          </a:p>
          <a:p>
            <a:pPr marL="171450" lvl="0" indent="-171450">
              <a:spcAft>
                <a:spcPts val="0"/>
              </a:spcAft>
              <a:buFont typeface="Arial" panose="020B0604020202020204" pitchFamily="34" charset="0"/>
              <a:buChar char="•"/>
            </a:pPr>
            <a:r>
              <a:rPr lang="en-US" dirty="0"/>
              <a:t>Vocabulary cards</a:t>
            </a:r>
          </a:p>
          <a:p>
            <a:pPr marL="171450" lvl="0" indent="-171450">
              <a:spcAft>
                <a:spcPts val="0"/>
              </a:spcAft>
            </a:pPr>
            <a:endParaRPr lang="en-US" b="1" dirty="0"/>
          </a:p>
          <a:p>
            <a:pPr marL="171450" lvl="0" indent="-171450">
              <a:spcAft>
                <a:spcPts val="0"/>
              </a:spcAft>
            </a:pPr>
            <a:r>
              <a:rPr lang="en-US" b="1" dirty="0"/>
              <a:t>TIME</a:t>
            </a:r>
            <a:r>
              <a:rPr lang="en-US" dirty="0"/>
              <a:t>: 10 minutes</a:t>
            </a:r>
          </a:p>
          <a:p>
            <a:pPr lvl="0">
              <a:spcAft>
                <a:spcPts val="0"/>
              </a:spcAft>
            </a:pPr>
            <a:endParaRPr lang="en-US" b="1" cap="all" dirty="0"/>
          </a:p>
          <a:p>
            <a:pPr lvl="0">
              <a:spcAft>
                <a:spcPts val="0"/>
              </a:spcAft>
            </a:pPr>
            <a:r>
              <a:rPr lang="en-US" b="1" cap="all" dirty="0"/>
              <a:t>Process:</a:t>
            </a:r>
          </a:p>
          <a:p>
            <a:pPr marL="0" marR="0" lvl="0" indent="0" algn="l" defTabSz="457200" rtl="0" eaLnBrk="0" fontAlgn="base" latinLnBrk="0" hangingPunct="0">
              <a:lnSpc>
                <a:spcPct val="100000"/>
              </a:lnSpc>
              <a:spcBef>
                <a:spcPts val="0"/>
              </a:spcBef>
              <a:spcAft>
                <a:spcPts val="0"/>
              </a:spcAft>
              <a:buClrTx/>
              <a:buSzTx/>
              <a:buFontTx/>
              <a:buNone/>
              <a:tabLst/>
              <a:defRPr/>
            </a:pPr>
            <a:r>
              <a:rPr lang="en-US" sz="1200" b="0" kern="1200" dirty="0">
                <a:solidFill>
                  <a:schemeClr val="tx1"/>
                </a:solidFill>
                <a:effectLst/>
              </a:rPr>
              <a:t>Part 1</a:t>
            </a:r>
            <a:r>
              <a:rPr lang="en-US" b="0" cap="all" dirty="0"/>
              <a:t> </a:t>
            </a:r>
          </a:p>
          <a:p>
            <a:pPr marL="171450" lvl="0" indent="-171450">
              <a:spcAft>
                <a:spcPts val="0"/>
              </a:spcAft>
              <a:buFont typeface="Arial" pitchFamily="34" charset="0"/>
              <a:buChar char="•"/>
            </a:pPr>
            <a:r>
              <a:rPr lang="en-US" dirty="0"/>
              <a:t>Have participants find the glossary in the Preschool Learning Foundations on page 95 for reference. This glossary is specific to the strands in the History-Social Science (HSS) domain. </a:t>
            </a:r>
          </a:p>
          <a:p>
            <a:pPr marL="171450" lvl="0" indent="-171450">
              <a:spcAft>
                <a:spcPts val="0"/>
              </a:spcAft>
              <a:buFont typeface="Arial" pitchFamily="34" charset="0"/>
              <a:buChar char="•"/>
            </a:pPr>
            <a:r>
              <a:rPr lang="en-US" dirty="0"/>
              <a:t>Remind participants that although we are focusing on the Sense of Time and Sense of Place strands today, all the HSS strands are interrelated. Also, as learning is integrated, many other domains are supported when we support HSS.</a:t>
            </a:r>
          </a:p>
          <a:p>
            <a:pPr marL="171450" lvl="0" indent="-171450">
              <a:spcAft>
                <a:spcPts val="0"/>
              </a:spcAft>
              <a:buFont typeface="Arial" pitchFamily="34" charset="0"/>
              <a:buChar char="•"/>
            </a:pPr>
            <a:r>
              <a:rPr lang="en-US" dirty="0"/>
              <a:t>Share that in order to best support children’s learning environments, we need to have the deepest understanding possible of the vocabulary in the History-Social Science domain. </a:t>
            </a:r>
          </a:p>
          <a:p>
            <a:pPr marL="171450" lvl="0" indent="-171450">
              <a:spcAft>
                <a:spcPts val="0"/>
              </a:spcAft>
              <a:buFont typeface="Arial" pitchFamily="34" charset="0"/>
              <a:buChar char="•"/>
            </a:pPr>
            <a:r>
              <a:rPr lang="en-US" dirty="0"/>
              <a:t>Ask participants to glance through the glossary to become familiar with the terms. </a:t>
            </a:r>
          </a:p>
          <a:p>
            <a:pPr lvl="0">
              <a:spcAft>
                <a:spcPts val="0"/>
              </a:spcAft>
            </a:pPr>
            <a:endParaRPr lang="en-US" dirty="0"/>
          </a:p>
          <a:p>
            <a:pPr marL="0" lvl="0" indent="0">
              <a:spcAft>
                <a:spcPts val="0"/>
              </a:spcAft>
              <a:buFont typeface="Arial" pitchFamily="34" charset="0"/>
              <a:buNone/>
            </a:pPr>
            <a:r>
              <a:rPr lang="en-US" b="0" dirty="0"/>
              <a:t>Part 2</a:t>
            </a:r>
          </a:p>
          <a:p>
            <a:pPr marL="171450" lvl="0" indent="-171450">
              <a:spcAft>
                <a:spcPts val="0"/>
              </a:spcAft>
              <a:buFont typeface="Arial" pitchFamily="34" charset="0"/>
              <a:buChar char="•"/>
            </a:pPr>
            <a:r>
              <a:rPr lang="en-US" dirty="0"/>
              <a:t>Point out the cards table and ask that they be distributed face down for the game “Match ‘</a:t>
            </a:r>
            <a:r>
              <a:rPr lang="en-US" dirty="0" err="1"/>
              <a:t>em</a:t>
            </a:r>
            <a:r>
              <a:rPr lang="en-US" dirty="0"/>
              <a:t> Up”—a movement form of the childhood card game, “Memory.”</a:t>
            </a:r>
          </a:p>
          <a:p>
            <a:pPr marL="171450" lvl="0" indent="-171450">
              <a:spcAft>
                <a:spcPts val="0"/>
              </a:spcAft>
              <a:buFont typeface="Arial" pitchFamily="34" charset="0"/>
              <a:buChar char="•"/>
            </a:pPr>
            <a:r>
              <a:rPr lang="en-US" dirty="0"/>
              <a:t>Tell participants, “When I say ‘go,’ navigate your way through the cards and try and get as many matches as you can. Ready…go find matches!”</a:t>
            </a:r>
          </a:p>
          <a:p>
            <a:pPr marL="171450" lvl="0" indent="-171450">
              <a:spcAft>
                <a:spcPts val="0"/>
              </a:spcAft>
              <a:buFont typeface="Arial" pitchFamily="34" charset="0"/>
              <a:buChar char="•"/>
            </a:pPr>
            <a:r>
              <a:rPr lang="en-US" dirty="0"/>
              <a:t>After about one minute say, “Now tip-toe to find the matches.” </a:t>
            </a:r>
          </a:p>
          <a:p>
            <a:pPr marL="171450" lvl="0" indent="-171450">
              <a:spcAft>
                <a:spcPts val="0"/>
              </a:spcAft>
              <a:buFont typeface="Arial" pitchFamily="34" charset="0"/>
              <a:buChar char="•"/>
            </a:pPr>
            <a:r>
              <a:rPr lang="en-US" dirty="0"/>
              <a:t>After another minute say, “Duck walk to find matches.”</a:t>
            </a:r>
          </a:p>
          <a:p>
            <a:pPr marL="171450" lvl="0" indent="-171450">
              <a:spcAft>
                <a:spcPts val="0"/>
              </a:spcAft>
              <a:buFont typeface="Arial" pitchFamily="34" charset="0"/>
              <a:buChar char="•"/>
            </a:pPr>
            <a:r>
              <a:rPr lang="en-US" dirty="0"/>
              <a:t>Repeat with several movements (slides, jumps, hops, backwards walking, squat walking, etc.).</a:t>
            </a:r>
          </a:p>
          <a:p>
            <a:pPr>
              <a:spcAft>
                <a:spcPts val="0"/>
              </a:spcAft>
            </a:pPr>
            <a:r>
              <a:rPr lang="en-US" b="1" dirty="0"/>
              <a:t> </a:t>
            </a:r>
            <a:endParaRPr lang="en-US" dirty="0"/>
          </a:p>
          <a:p>
            <a:pPr>
              <a:spcAft>
                <a:spcPts val="0"/>
              </a:spcAft>
            </a:pPr>
            <a:r>
              <a:rPr lang="en-US" b="1" dirty="0"/>
              <a:t>Debrief</a:t>
            </a:r>
            <a:r>
              <a:rPr lang="en-US" dirty="0"/>
              <a:t>:  </a:t>
            </a:r>
          </a:p>
          <a:p>
            <a:pPr lvl="0">
              <a:spcAft>
                <a:spcPts val="0"/>
              </a:spcAft>
            </a:pPr>
            <a:r>
              <a:rPr lang="en-US" dirty="0"/>
              <a:t>This game highlights how movement can be incorporated into the strategy. </a:t>
            </a:r>
          </a:p>
          <a:p>
            <a:pPr marL="171450" lvl="0" indent="-171450">
              <a:spcAft>
                <a:spcPts val="0"/>
              </a:spcAft>
              <a:buFont typeface="Arial" pitchFamily="34" charset="0"/>
              <a:buChar char="•"/>
            </a:pPr>
            <a:r>
              <a:rPr lang="en-US" dirty="0"/>
              <a:t>How might you use a similar game in class? </a:t>
            </a:r>
          </a:p>
          <a:p>
            <a:pPr marL="171450" lvl="0" indent="-171450">
              <a:spcAft>
                <a:spcPts val="0"/>
              </a:spcAft>
              <a:buFont typeface="Arial" pitchFamily="34" charset="0"/>
              <a:buChar char="•"/>
            </a:pPr>
            <a:r>
              <a:rPr lang="en-US" dirty="0"/>
              <a:t>How might you incorporate the vocabulary into daily interactions, either through teacher knowledge or actually use of the vocabulary? </a:t>
            </a:r>
          </a:p>
          <a:p>
            <a:pPr>
              <a:spcAft>
                <a:spcPts val="0"/>
              </a:spcAft>
            </a:pPr>
            <a:r>
              <a:rPr lang="en-US" dirty="0"/>
              <a:t> </a:t>
            </a: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755AFF-4627-4A86-BE09-2C7C548CA0B9}" type="slidenum">
              <a:rPr lang="en-US" altLang="en-US" smtClean="0"/>
              <a:pPr/>
              <a:t>21</a:t>
            </a:fld>
            <a:endParaRPr lang="en-US" altLang="en-US" dirty="0"/>
          </a:p>
        </p:txBody>
      </p:sp>
    </p:spTree>
    <p:extLst>
      <p:ext uri="{BB962C8B-B14F-4D97-AF65-F5344CB8AC3E}">
        <p14:creationId xmlns:p14="http://schemas.microsoft.com/office/powerpoint/2010/main" val="1915344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a:spcBef>
                <a:spcPts val="0"/>
              </a:spcBef>
              <a:spcAft>
                <a:spcPts val="0"/>
              </a:spcAft>
            </a:pPr>
            <a:r>
              <a:rPr lang="en-US" sz="1200" b="1" dirty="0">
                <a:ea typeface="Calibri" panose="020F0502020204030204" pitchFamily="34" charset="0"/>
              </a:rPr>
              <a:t>Presenter 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This game foreshadows content that we will explore in</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the Sense of Place </a:t>
            </a:r>
            <a:r>
              <a:rPr lang="en-US" sz="1200" kern="1200" dirty="0" err="1">
                <a:solidFill>
                  <a:schemeClr val="tx1"/>
                </a:solidFill>
                <a:effectLst/>
                <a:latin typeface="Arial" pitchFamily="34" charset="0"/>
                <a:ea typeface="ＭＳ Ｐゴシック" pitchFamily="34" charset="-128"/>
                <a:cs typeface="Arial" pitchFamily="34" charset="0"/>
              </a:rPr>
              <a:t>substrand</a:t>
            </a:r>
            <a:r>
              <a:rPr lang="en-US" sz="1200" kern="1200" dirty="0">
                <a:solidFill>
                  <a:schemeClr val="tx1"/>
                </a:solidFill>
                <a:effectLst/>
                <a:latin typeface="Arial" pitchFamily="34" charset="0"/>
                <a:ea typeface="ＭＳ Ｐゴシック" pitchFamily="34" charset="-128"/>
                <a:cs typeface="Arial" pitchFamily="34" charset="0"/>
              </a:rPr>
              <a:t>. Playing path games</a:t>
            </a:r>
            <a:r>
              <a:rPr lang="en-US" sz="1200" kern="1200" baseline="0" dirty="0">
                <a:solidFill>
                  <a:schemeClr val="tx1"/>
                </a:solidFill>
                <a:effectLst/>
                <a:latin typeface="Arial" pitchFamily="34" charset="0"/>
                <a:ea typeface="ＭＳ Ｐゴシック" pitchFamily="34" charset="-128"/>
                <a:cs typeface="Arial" pitchFamily="34" charset="0"/>
              </a:rPr>
              <a:t> is </a:t>
            </a:r>
            <a:r>
              <a:rPr lang="en-US" sz="1200" kern="1200" dirty="0">
                <a:solidFill>
                  <a:schemeClr val="tx1"/>
                </a:solidFill>
                <a:effectLst/>
                <a:latin typeface="Arial" pitchFamily="34" charset="0"/>
                <a:ea typeface="ＭＳ Ｐゴシック" pitchFamily="34" charset="-128"/>
                <a:cs typeface="Arial" pitchFamily="34" charset="0"/>
              </a:rPr>
              <a:t>one</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strategy that can be used for supporting sense of place and </a:t>
            </a:r>
            <a:r>
              <a:rPr lang="en-US" sz="1200" baseline="0" dirty="0">
                <a:ea typeface="Calibri" panose="020F0502020204030204" pitchFamily="34" charset="0"/>
              </a:rPr>
              <a:t>“</a:t>
            </a:r>
            <a:r>
              <a:rPr lang="en-US" sz="1200" kern="1200" dirty="0">
                <a:solidFill>
                  <a:schemeClr val="tx1"/>
                </a:solidFill>
              </a:rPr>
              <a:t>Challenge children to see how many different ways (e.g., walking, skipping, crawling, and so on) they can move from one location to another” (PCF, Vol. 3, p. 106).</a:t>
            </a:r>
            <a:r>
              <a:rPr lang="en-US" sz="1200" kern="1200" baseline="0" dirty="0">
                <a:solidFill>
                  <a:schemeClr val="tx1"/>
                </a:solidFill>
              </a:rPr>
              <a:t> </a:t>
            </a:r>
            <a:r>
              <a:rPr lang="en-US" sz="1200" kern="1200" dirty="0">
                <a:solidFill>
                  <a:schemeClr val="tx1"/>
                </a:solidFill>
                <a:effectLst/>
                <a:latin typeface="Arial" pitchFamily="34" charset="0"/>
                <a:ea typeface="ＭＳ Ｐゴシック" pitchFamily="34" charset="-128"/>
                <a:cs typeface="Arial" pitchFamily="34" charset="0"/>
              </a:rPr>
              <a:t> We used this strategy to become more familiar with vocabulary that is important for the Sense of Time and Sense of Place </a:t>
            </a:r>
            <a:r>
              <a:rPr lang="en-US" sz="1200" kern="1200" dirty="0" err="1">
                <a:solidFill>
                  <a:schemeClr val="tx1"/>
                </a:solidFill>
                <a:effectLst/>
                <a:latin typeface="Arial" pitchFamily="34" charset="0"/>
                <a:ea typeface="ＭＳ Ｐゴシック" pitchFamily="34" charset="-128"/>
                <a:cs typeface="Arial" pitchFamily="34" charset="0"/>
              </a:rPr>
              <a:t>substrands</a:t>
            </a:r>
            <a:r>
              <a:rPr lang="en-US" sz="1200" kern="1200" dirty="0">
                <a:solidFill>
                  <a:schemeClr val="tx1"/>
                </a:solidFill>
                <a:effectLst/>
                <a:latin typeface="Arial" pitchFamily="34" charset="0"/>
                <a:ea typeface="ＭＳ Ｐゴシック" pitchFamily="34" charset="-128"/>
                <a:cs typeface="Arial" pitchFamily="34" charset="0"/>
              </a:rPr>
              <a:t>. It is important for teachers to think about how to incorporate this vocabulary.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ea typeface="Calibri" panose="020F0502020204030204" pitchFamily="34" charset="0"/>
            </a:endParaRPr>
          </a:p>
          <a:p>
            <a:pPr marL="0" marR="0">
              <a:spcBef>
                <a:spcPts val="0"/>
              </a:spcBef>
              <a:spcAft>
                <a:spcPts val="0"/>
              </a:spcAft>
            </a:pPr>
            <a:r>
              <a:rPr lang="en-US" sz="1200" dirty="0">
                <a:ea typeface="Calibri" panose="020F0502020204030204" pitchFamily="34" charset="0"/>
              </a:rPr>
              <a:t>How might you use a similar game in class? How might you incorporate the vocabulary into daily interactions, either through teacher knowledge or actual use of the vocabulary? </a:t>
            </a:r>
          </a:p>
          <a:p>
            <a:pPr marL="0" marR="0">
              <a:spcBef>
                <a:spcPts val="0"/>
              </a:spcBef>
              <a:spcAft>
                <a:spcPts val="0"/>
              </a:spcAft>
            </a:pPr>
            <a:endParaRPr lang="en-US" sz="1200" dirty="0">
              <a:ea typeface="Calibri" panose="020F0502020204030204" pitchFamily="34" charset="0"/>
            </a:endParaRPr>
          </a:p>
          <a:p>
            <a:pPr eaLnBrk="1" fontAlgn="auto" hangingPunct="1">
              <a:spcBef>
                <a:spcPts val="0"/>
              </a:spcBef>
              <a:spcAft>
                <a:spcPts val="0"/>
              </a:spcAft>
              <a:defRPr/>
            </a:pPr>
            <a:r>
              <a:rPr lang="en-US" sz="1200" kern="1200" dirty="0">
                <a:solidFill>
                  <a:schemeClr val="tx1"/>
                </a:solidFill>
              </a:rPr>
              <a:t>When using a strategy such as this, teachers must be intentional about planning. “Incorporate children with mobility challenges utilizing their adaptive equipment (e.g., wheelchair, walker, “skateboard”). For more information about resources for teachers of children with disabilities or other special needs, see appendix D of the </a:t>
            </a:r>
            <a:r>
              <a:rPr lang="en-US" sz="1200" i="1" kern="1200" dirty="0">
                <a:solidFill>
                  <a:schemeClr val="tx1"/>
                </a:solidFill>
              </a:rPr>
              <a:t>California Preschool Curriculum Framework, Volume 1” </a:t>
            </a:r>
            <a:r>
              <a:rPr lang="en-US" sz="1200" kern="1200" dirty="0">
                <a:solidFill>
                  <a:schemeClr val="tx1"/>
                </a:solidFill>
              </a:rPr>
              <a:t>(PCF, Vol. 3, p. 106).</a:t>
            </a:r>
          </a:p>
          <a:p>
            <a:pPr marL="0" marR="0">
              <a:spcBef>
                <a:spcPts val="0"/>
              </a:spcBef>
              <a:spcAft>
                <a:spcPts val="0"/>
              </a:spcAft>
            </a:pPr>
            <a:endParaRPr lang="en-US" sz="1200" dirty="0">
              <a:ea typeface="Calibri" panose="020F0502020204030204" pitchFamily="34" charset="0"/>
            </a:endParaRPr>
          </a:p>
          <a:p>
            <a:pPr marL="0" marR="0">
              <a:spcBef>
                <a:spcPts val="0"/>
              </a:spcBef>
              <a:spcAft>
                <a:spcPts val="0"/>
              </a:spcAft>
            </a:pPr>
            <a:r>
              <a:rPr lang="en-US" sz="1200" dirty="0">
                <a:ea typeface="Calibri" panose="020F0502020204030204" pitchFamily="34" charset="0"/>
              </a:rPr>
              <a:t>Think about the experience we had today. Do you have any children with mobility</a:t>
            </a:r>
            <a:r>
              <a:rPr lang="en-US" sz="1200" baseline="0" dirty="0">
                <a:ea typeface="Calibri" panose="020F0502020204030204" pitchFamily="34" charset="0"/>
              </a:rPr>
              <a:t> challenges that you may need to make adaptations to include? What adaptations could you make?</a:t>
            </a:r>
            <a:endParaRPr lang="en-US" sz="1200" dirty="0">
              <a:ea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22</a:t>
            </a:fld>
            <a:endParaRPr lang="en-US" altLang="en-US" dirty="0"/>
          </a:p>
        </p:txBody>
      </p:sp>
    </p:spTree>
    <p:extLst>
      <p:ext uri="{BB962C8B-B14F-4D97-AF65-F5344CB8AC3E}">
        <p14:creationId xmlns:p14="http://schemas.microsoft.com/office/powerpoint/2010/main" val="2554504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Aft>
                <a:spcPct val="0"/>
              </a:spcAft>
              <a:buClrTx/>
              <a:buSzTx/>
              <a:buFontTx/>
              <a:buNone/>
              <a:tabLst/>
              <a:defRPr/>
            </a:pPr>
            <a:r>
              <a:rPr lang="en-US" b="1" dirty="0"/>
              <a:t>Presenter Remarks:</a:t>
            </a:r>
          </a:p>
          <a:p>
            <a:pPr marL="0" marR="0" indent="0" algn="l" defTabSz="457200" rtl="0" eaLnBrk="0" fontAlgn="base" latinLnBrk="0" hangingPunct="0">
              <a:lnSpc>
                <a:spcPct val="100000"/>
              </a:lnSpc>
              <a:spcAft>
                <a:spcPct val="0"/>
              </a:spcAft>
              <a:buClrTx/>
              <a:buSzTx/>
              <a:buFontTx/>
              <a:buNone/>
              <a:tabLst/>
              <a:defRPr/>
            </a:pPr>
            <a:r>
              <a:rPr lang="en-US" dirty="0"/>
              <a:t>Let’s look</a:t>
            </a:r>
            <a:r>
              <a:rPr lang="en-US" baseline="0" dirty="0"/>
              <a:t> at some </a:t>
            </a:r>
            <a:r>
              <a:rPr lang="en-US" sz="1200" b="0" kern="1200" baseline="0" dirty="0">
                <a:solidFill>
                  <a:schemeClr val="tx1"/>
                </a:solidFill>
                <a:effectLst/>
                <a:latin typeface="Arial" pitchFamily="34" charset="0"/>
                <a:ea typeface="ＭＳ Ｐゴシック" pitchFamily="34" charset="-128"/>
                <a:cs typeface="Arial" pitchFamily="34" charset="0"/>
              </a:rPr>
              <a:t>e</a:t>
            </a:r>
            <a:r>
              <a:rPr lang="en-US" sz="1200" b="0" kern="1200" dirty="0">
                <a:solidFill>
                  <a:schemeClr val="tx1"/>
                </a:solidFill>
                <a:effectLst/>
                <a:latin typeface="Arial" pitchFamily="34" charset="0"/>
                <a:ea typeface="ＭＳ Ｐゴシック" pitchFamily="34" charset="-128"/>
                <a:cs typeface="Arial" pitchFamily="34" charset="0"/>
              </a:rPr>
              <a:t>xperiences and environments</a:t>
            </a:r>
            <a:r>
              <a:rPr lang="en-US" b="0" dirty="0">
                <a:effectLst/>
              </a:rPr>
              <a:t> </a:t>
            </a:r>
            <a:r>
              <a:rPr lang="en-US" baseline="0" dirty="0"/>
              <a:t>that come from the Preschool Curriculum Framework, </a:t>
            </a:r>
            <a:r>
              <a:rPr lang="en-US" dirty="0"/>
              <a:t>V</a:t>
            </a:r>
            <a:r>
              <a:rPr lang="en-US" baseline="0" dirty="0"/>
              <a:t>ol</a:t>
            </a:r>
            <a:r>
              <a:rPr lang="en-US" dirty="0"/>
              <a:t>ume </a:t>
            </a:r>
            <a:r>
              <a:rPr lang="en-US" baseline="0" dirty="0"/>
              <a:t>3 that support sense of time and sense of place in the classroom. </a:t>
            </a:r>
          </a:p>
          <a:p>
            <a:pPr marL="0" marR="0" indent="0" algn="l" defTabSz="457200" rtl="0" eaLnBrk="0" fontAlgn="base" latinLnBrk="0" hangingPunct="0">
              <a:lnSpc>
                <a:spcPct val="100000"/>
              </a:lnSpc>
              <a:spcAft>
                <a:spcPct val="0"/>
              </a:spcAft>
              <a:buClrTx/>
              <a:buSzTx/>
              <a:buFontTx/>
              <a:buNone/>
              <a:tabLst/>
              <a:defRPr/>
            </a:pPr>
            <a:endParaRPr lang="en-US" dirty="0"/>
          </a:p>
          <a:p>
            <a:pPr marL="0" marR="0" indent="0" algn="l" defTabSz="457200" rtl="0" eaLnBrk="0" fontAlgn="base" latinLnBrk="0" hangingPunct="0">
              <a:lnSpc>
                <a:spcPct val="100000"/>
              </a:lnSpc>
              <a:spcAft>
                <a:spcPct val="0"/>
              </a:spcAft>
              <a:buClrTx/>
              <a:buSzTx/>
              <a:buFontTx/>
              <a:buNone/>
              <a:tabLst/>
              <a:defRPr/>
            </a:pPr>
            <a:r>
              <a:rPr lang="en-US" baseline="0" dirty="0"/>
              <a:t>These experiences can be integrated with other learning domains, as well as a variety of environments, to provide in depth opportunities for students to experience, discuss and understand sense of time and sense of place.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23</a:t>
            </a:fld>
            <a:endParaRPr lang="en-US" altLang="en-US" dirty="0"/>
          </a:p>
        </p:txBody>
      </p:sp>
    </p:spTree>
    <p:extLst>
      <p:ext uri="{BB962C8B-B14F-4D97-AF65-F5344CB8AC3E}">
        <p14:creationId xmlns:p14="http://schemas.microsoft.com/office/powerpoint/2010/main" val="2205999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a:spcBef>
                <a:spcPts val="0"/>
              </a:spcBef>
              <a:spcAft>
                <a:spcPts val="0"/>
              </a:spcAft>
            </a:pPr>
            <a:r>
              <a:rPr lang="en-US" b="1" dirty="0">
                <a:ea typeface="Calibri" panose="020F0502020204030204" pitchFamily="34" charset="0"/>
                <a:cs typeface="Times New Roman" panose="02020603050405020304" pitchFamily="18" charset="0"/>
              </a:rPr>
              <a:t>Activity 3: Read a Little, Reflect a Little</a:t>
            </a:r>
            <a:r>
              <a:rPr lang="en-US" dirty="0">
                <a:ea typeface="Calibri" panose="020F0502020204030204" pitchFamily="34" charset="0"/>
                <a:cs typeface="Times New Roman" panose="02020603050405020304" pitchFamily="18" charset="0"/>
              </a:rPr>
              <a:t>	</a:t>
            </a:r>
          </a:p>
          <a:p>
            <a:pPr>
              <a:spcBef>
                <a:spcPts val="0"/>
              </a:spcBef>
              <a:spcAft>
                <a:spcPts val="0"/>
              </a:spcAft>
            </a:pPr>
            <a:endParaRPr lang="en-US" b="1" dirty="0"/>
          </a:p>
          <a:p>
            <a:pPr>
              <a:spcBef>
                <a:spcPts val="0"/>
              </a:spcBef>
              <a:spcAft>
                <a:spcPts val="0"/>
              </a:spcAft>
            </a:pPr>
            <a:r>
              <a:rPr lang="en-US" b="1" dirty="0"/>
              <a:t>Presenter Remarks:</a:t>
            </a:r>
          </a:p>
          <a:p>
            <a:pPr>
              <a:spcBef>
                <a:spcPts val="0"/>
              </a:spcBef>
              <a:spcAft>
                <a:spcPts val="0"/>
              </a:spcAft>
            </a:pPr>
            <a:r>
              <a:rPr lang="en-US" b="0" dirty="0"/>
              <a:t>For</a:t>
            </a:r>
            <a:r>
              <a:rPr lang="en-US" b="0" baseline="0" dirty="0"/>
              <a:t> this next activity, each group will identify their table letter and then use this slide to determine </a:t>
            </a:r>
            <a:r>
              <a:rPr lang="en-US" dirty="0"/>
              <a:t>their assigned section from the introduction of the Preschool Learning Foundations, Volume 3.</a:t>
            </a:r>
            <a:endParaRPr lang="en-US" b="1" dirty="0"/>
          </a:p>
          <a:p>
            <a:pPr marL="0" marR="0">
              <a:spcBef>
                <a:spcPts val="0"/>
              </a:spcBef>
              <a:spcAft>
                <a:spcPts val="0"/>
              </a:spcAft>
            </a:pPr>
            <a:r>
              <a:rPr lang="en-US" dirty="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b="1" cap="all" dirty="0"/>
              <a:t>intent: </a:t>
            </a:r>
            <a:endParaRPr lang="en-US" sz="1100" dirty="0"/>
          </a:p>
          <a:p>
            <a:pPr>
              <a:spcBef>
                <a:spcPts val="0"/>
              </a:spcBef>
              <a:spcAft>
                <a:spcPts val="0"/>
              </a:spcAft>
            </a:pPr>
            <a:r>
              <a:rPr lang="en-US" dirty="0"/>
              <a:t>Participants look at pictures and discuss the ways environments and materials can be used in support of the History-Social Science (HSS) Sense of Time and Sense of Place domains.</a:t>
            </a:r>
          </a:p>
          <a:p>
            <a:pPr>
              <a:spcBef>
                <a:spcPts val="0"/>
              </a:spcBef>
              <a:spcAft>
                <a:spcPts val="0"/>
              </a:spcAft>
            </a:pPr>
            <a:r>
              <a:rPr lang="en-US" dirty="0"/>
              <a:t> </a:t>
            </a:r>
          </a:p>
          <a:p>
            <a:pPr>
              <a:spcBef>
                <a:spcPts val="0"/>
              </a:spcBef>
              <a:spcAft>
                <a:spcPts val="0"/>
              </a:spcAft>
            </a:pPr>
            <a:r>
              <a:rPr lang="en-US" b="1" dirty="0"/>
              <a:t>OUTCOMES: </a:t>
            </a:r>
            <a:endParaRPr lang="en-US" dirty="0"/>
          </a:p>
          <a:p>
            <a:pPr>
              <a:spcBef>
                <a:spcPts val="0"/>
              </a:spcBef>
              <a:spcAft>
                <a:spcPts val="0"/>
              </a:spcAft>
            </a:pPr>
            <a:r>
              <a:rPr lang="en-US" dirty="0"/>
              <a:t>Participants will view photo slides, discuss ways the environments and materials in the photo can be used to support the HSS Sense of Time and Sense of Place domains, and chart responses to the following questions in relation to each photo</a:t>
            </a:r>
            <a:r>
              <a:rPr lang="en-US" b="1" dirty="0"/>
              <a:t>: </a:t>
            </a:r>
            <a:endParaRPr lang="en-US" dirty="0"/>
          </a:p>
          <a:p>
            <a:pPr marL="171450" lvl="0" indent="-171450">
              <a:spcBef>
                <a:spcPts val="0"/>
              </a:spcBef>
              <a:spcAft>
                <a:spcPts val="0"/>
              </a:spcAft>
              <a:buFont typeface="Arial" panose="020B0604020202020204" pitchFamily="34" charset="0"/>
              <a:buChar char="•"/>
            </a:pPr>
            <a:r>
              <a:rPr lang="en-US" dirty="0"/>
              <a:t>How does it support English learners?</a:t>
            </a:r>
            <a:endParaRPr lang="en-US" sz="1100" dirty="0"/>
          </a:p>
          <a:p>
            <a:pPr marL="171450" lvl="0" indent="-171450">
              <a:spcBef>
                <a:spcPts val="0"/>
              </a:spcBef>
              <a:spcAft>
                <a:spcPts val="0"/>
              </a:spcAft>
              <a:buFont typeface="Arial" panose="020B0604020202020204" pitchFamily="34" charset="0"/>
              <a:buChar char="•"/>
            </a:pPr>
            <a:r>
              <a:rPr lang="en-US" dirty="0"/>
              <a:t>How does it support the Sense of Time </a:t>
            </a:r>
            <a:r>
              <a:rPr lang="en-US" dirty="0" err="1"/>
              <a:t>substrand</a:t>
            </a:r>
            <a:r>
              <a:rPr lang="en-US" dirty="0"/>
              <a:t>?</a:t>
            </a:r>
            <a:endParaRPr lang="en-US" sz="1100" dirty="0"/>
          </a:p>
          <a:p>
            <a:pPr marL="171450" lvl="0" indent="-171450">
              <a:spcBef>
                <a:spcPts val="0"/>
              </a:spcBef>
              <a:spcAft>
                <a:spcPts val="0"/>
              </a:spcAft>
              <a:buFont typeface="Arial" panose="020B0604020202020204" pitchFamily="34" charset="0"/>
              <a:buChar char="•"/>
            </a:pPr>
            <a:r>
              <a:rPr lang="en-US" dirty="0"/>
              <a:t>How does it support the Sense of place </a:t>
            </a:r>
            <a:r>
              <a:rPr lang="en-US" dirty="0" err="1"/>
              <a:t>substrand</a:t>
            </a:r>
            <a:r>
              <a:rPr lang="en-US" dirty="0"/>
              <a:t>?</a:t>
            </a:r>
            <a:endParaRPr lang="en-US" sz="1100" dirty="0"/>
          </a:p>
          <a:p>
            <a:pPr marL="171450" lvl="0" indent="-171450">
              <a:spcBef>
                <a:spcPts val="0"/>
              </a:spcBef>
              <a:spcAft>
                <a:spcPts val="0"/>
              </a:spcAft>
              <a:buFont typeface="Arial" panose="020B0604020202020204" pitchFamily="34" charset="0"/>
              <a:buChar char="•"/>
            </a:pPr>
            <a:r>
              <a:rPr lang="en-US" dirty="0"/>
              <a:t>What adaptations might you consider to this scene to meet the specific needs of your classroom?  </a:t>
            </a:r>
            <a:endParaRPr lang="en-US" sz="1100" dirty="0"/>
          </a:p>
          <a:p>
            <a:pPr>
              <a:spcBef>
                <a:spcPts val="0"/>
              </a:spcBef>
              <a:spcAft>
                <a:spcPts val="0"/>
              </a:spcAft>
            </a:pPr>
            <a:r>
              <a:rPr lang="en-US" b="1" cap="all" dirty="0"/>
              <a:t> </a:t>
            </a:r>
            <a:endParaRPr lang="en-US" sz="1100" dirty="0"/>
          </a:p>
          <a:p>
            <a:pPr>
              <a:spcBef>
                <a:spcPts val="0"/>
              </a:spcBef>
              <a:spcAft>
                <a:spcPts val="0"/>
              </a:spcAft>
            </a:pPr>
            <a:r>
              <a:rPr lang="en-US" b="1" cap="all" dirty="0"/>
              <a:t>Materials Required: </a:t>
            </a:r>
            <a:endParaRPr lang="en-US" sz="1100" dirty="0"/>
          </a:p>
          <a:p>
            <a:pPr marL="171450" lvl="0" indent="-171450">
              <a:spcBef>
                <a:spcPts val="0"/>
              </a:spcBef>
              <a:spcAft>
                <a:spcPts val="0"/>
              </a:spcAft>
              <a:buFont typeface="Arial" panose="020B0604020202020204" pitchFamily="34" charset="0"/>
              <a:buChar char="•"/>
            </a:pPr>
            <a:r>
              <a:rPr lang="en-US" dirty="0"/>
              <a:t>Preschool Learning Foundations (PLF), Volume 3, pp. 15-21</a:t>
            </a:r>
            <a:endParaRPr lang="en-US" sz="1600" dirty="0"/>
          </a:p>
          <a:p>
            <a:pPr marL="171450" lvl="0" indent="-171450">
              <a:spcBef>
                <a:spcPts val="0"/>
              </a:spcBef>
              <a:spcAft>
                <a:spcPts val="0"/>
              </a:spcAft>
              <a:buFont typeface="Arial" panose="020B0604020202020204" pitchFamily="34" charset="0"/>
              <a:buChar char="•"/>
            </a:pPr>
            <a:r>
              <a:rPr lang="en-US" dirty="0"/>
              <a:t>Table group letters (A-F)</a:t>
            </a:r>
            <a:endParaRPr lang="en-US" sz="1600" dirty="0"/>
          </a:p>
          <a:p>
            <a:pPr marL="171450" lvl="0" indent="-171450">
              <a:spcBef>
                <a:spcPts val="0"/>
              </a:spcBef>
              <a:spcAft>
                <a:spcPts val="0"/>
              </a:spcAft>
              <a:buFont typeface="Arial" panose="020B0604020202020204" pitchFamily="34" charset="0"/>
              <a:buChar char="•"/>
            </a:pPr>
            <a:r>
              <a:rPr lang="en-US" dirty="0"/>
              <a:t>PowerPoint slides </a:t>
            </a:r>
            <a:endParaRPr lang="en-US" sz="1600" dirty="0"/>
          </a:p>
          <a:p>
            <a:pPr marL="171450" lvl="0" indent="-171450">
              <a:spcBef>
                <a:spcPts val="0"/>
              </a:spcBef>
              <a:spcAft>
                <a:spcPts val="0"/>
              </a:spcAft>
              <a:buFont typeface="Arial" panose="020B0604020202020204" pitchFamily="34" charset="0"/>
              <a:buChar char="•"/>
            </a:pPr>
            <a:r>
              <a:rPr lang="en-US" dirty="0"/>
              <a:t>Chart paper</a:t>
            </a:r>
            <a:endParaRPr lang="en-US" sz="1600" dirty="0"/>
          </a:p>
          <a:p>
            <a:pPr marL="171450" lvl="0" indent="-171450">
              <a:spcBef>
                <a:spcPts val="0"/>
              </a:spcBef>
              <a:spcAft>
                <a:spcPts val="0"/>
              </a:spcAft>
              <a:buFont typeface="Arial" panose="020B0604020202020204" pitchFamily="34" charset="0"/>
              <a:buChar char="•"/>
            </a:pPr>
            <a:r>
              <a:rPr lang="en-US" dirty="0"/>
              <a:t>Markers</a:t>
            </a:r>
            <a:endParaRPr lang="en-US" sz="1600" dirty="0"/>
          </a:p>
          <a:p>
            <a:pPr>
              <a:spcBef>
                <a:spcPts val="0"/>
              </a:spcBef>
              <a:spcAft>
                <a:spcPts val="0"/>
              </a:spcAft>
            </a:pPr>
            <a:endParaRPr lang="en-US" b="1" dirty="0"/>
          </a:p>
          <a:p>
            <a:pPr>
              <a:spcBef>
                <a:spcPts val="0"/>
              </a:spcBef>
              <a:spcAft>
                <a:spcPts val="0"/>
              </a:spcAft>
            </a:pPr>
            <a:r>
              <a:rPr lang="en-US" b="1" dirty="0"/>
              <a:t>TIME</a:t>
            </a:r>
            <a:r>
              <a:rPr lang="en-US" dirty="0"/>
              <a:t>:</a:t>
            </a:r>
          </a:p>
          <a:p>
            <a:pPr>
              <a:spcBef>
                <a:spcPts val="0"/>
              </a:spcBef>
              <a:spcAft>
                <a:spcPts val="0"/>
              </a:spcAft>
            </a:pPr>
            <a:r>
              <a:rPr lang="en-US" dirty="0"/>
              <a:t>15 minutes</a:t>
            </a:r>
            <a:endParaRPr lang="en-US" sz="1600" dirty="0"/>
          </a:p>
          <a:p>
            <a:pPr lvl="0">
              <a:spcBef>
                <a:spcPts val="0"/>
              </a:spcBef>
              <a:spcAft>
                <a:spcPts val="0"/>
              </a:spcAft>
            </a:pPr>
            <a:endParaRPr lang="en-US" b="1" cap="all" dirty="0"/>
          </a:p>
          <a:p>
            <a:pPr lvl="0">
              <a:spcBef>
                <a:spcPts val="0"/>
              </a:spcBef>
              <a:spcAft>
                <a:spcPts val="0"/>
              </a:spcAft>
            </a:pPr>
            <a:r>
              <a:rPr lang="en-US" b="1" cap="all" dirty="0"/>
              <a:t>Process: </a:t>
            </a:r>
          </a:p>
          <a:p>
            <a:pPr marL="171450" lvl="0" indent="-171450">
              <a:spcBef>
                <a:spcPts val="0"/>
              </a:spcBef>
              <a:spcAft>
                <a:spcPts val="0"/>
              </a:spcAft>
              <a:buFont typeface="Arial" panose="020B0604020202020204" pitchFamily="34" charset="0"/>
              <a:buChar char="•"/>
            </a:pPr>
            <a:r>
              <a:rPr lang="en-US" dirty="0"/>
              <a:t>Prior to the training, hang chart paper around the room.</a:t>
            </a:r>
            <a:endParaRPr lang="en-US" sz="1100" dirty="0"/>
          </a:p>
          <a:p>
            <a:pPr marL="171450" lvl="0" indent="-171450">
              <a:spcBef>
                <a:spcPts val="0"/>
              </a:spcBef>
              <a:spcAft>
                <a:spcPts val="0"/>
              </a:spcAft>
              <a:buFont typeface="Arial" panose="020B0604020202020204" pitchFamily="34" charset="0"/>
              <a:buChar char="•"/>
            </a:pPr>
            <a:r>
              <a:rPr lang="en-US" dirty="0"/>
              <a:t>Ask table groups to identify their table letter (A-F). </a:t>
            </a:r>
            <a:endParaRPr lang="en-US" sz="1100" dirty="0"/>
          </a:p>
          <a:p>
            <a:pPr marL="171450" lvl="0" indent="-171450">
              <a:spcBef>
                <a:spcPts val="0"/>
              </a:spcBef>
              <a:spcAft>
                <a:spcPts val="0"/>
              </a:spcAft>
              <a:buFont typeface="Arial" panose="020B0604020202020204" pitchFamily="34" charset="0"/>
              <a:buChar char="•"/>
            </a:pPr>
            <a:r>
              <a:rPr lang="en-US" dirty="0"/>
              <a:t>Have participants look at the slide to determine their assigned section in the Preschool Learning Foundations introduction (based on table letter).</a:t>
            </a:r>
            <a:endParaRPr lang="en-US" sz="1100" dirty="0"/>
          </a:p>
          <a:p>
            <a:pPr marL="171450" lvl="0" indent="-171450">
              <a:spcBef>
                <a:spcPts val="0"/>
              </a:spcBef>
              <a:spcAft>
                <a:spcPts val="0"/>
              </a:spcAft>
              <a:buFont typeface="Arial" panose="020B0604020202020204" pitchFamily="34" charset="0"/>
              <a:buChar char="•"/>
            </a:pPr>
            <a:r>
              <a:rPr lang="en-US" dirty="0"/>
              <a:t>Give participants five minutes to read their identified section of the Preschool Learning Foundations introduction. </a:t>
            </a:r>
            <a:endParaRPr lang="en-US" sz="1100" dirty="0"/>
          </a:p>
          <a:p>
            <a:pPr marL="171450" lvl="0" indent="-171450">
              <a:spcBef>
                <a:spcPts val="0"/>
              </a:spcBef>
              <a:spcAft>
                <a:spcPts val="0"/>
              </a:spcAft>
              <a:buFont typeface="Arial" panose="020B0604020202020204" pitchFamily="34" charset="0"/>
              <a:buChar char="•"/>
            </a:pPr>
            <a:r>
              <a:rPr lang="en-US" dirty="0"/>
              <a:t>Remind participants that each of them is responsible for being the resident expert for their assigned section, so they should take notes. </a:t>
            </a:r>
            <a:endParaRPr lang="en-US" sz="1100" dirty="0"/>
          </a:p>
          <a:p>
            <a:pPr marL="171450" lvl="0" indent="-171450">
              <a:spcBef>
                <a:spcPts val="0"/>
              </a:spcBef>
              <a:spcAft>
                <a:spcPts val="0"/>
              </a:spcAft>
              <a:buFont typeface="Arial" panose="020B0604020202020204" pitchFamily="34" charset="0"/>
              <a:buChar char="•"/>
            </a:pPr>
            <a:r>
              <a:rPr lang="en-US" dirty="0"/>
              <a:t>When participants are done reading, invite each table group to stand and split up so that one person from each table group is standing by each piece of chart paper. </a:t>
            </a:r>
            <a:endParaRPr lang="en-US" sz="1100" dirty="0"/>
          </a:p>
          <a:p>
            <a:pPr marL="628650" lvl="1" indent="-171450">
              <a:spcBef>
                <a:spcPts val="0"/>
              </a:spcBef>
              <a:spcAft>
                <a:spcPts val="0"/>
              </a:spcAft>
              <a:buFont typeface="Courier New" panose="02070309020205020404" pitchFamily="49" charset="0"/>
              <a:buChar char="o"/>
            </a:pPr>
            <a:r>
              <a:rPr lang="en-US" dirty="0"/>
              <a:t>Adaptations will need to be made with very large groups to account for additional people.</a:t>
            </a:r>
            <a:endParaRPr lang="en-US" sz="1100" dirty="0"/>
          </a:p>
          <a:p>
            <a:pPr marL="171450" lvl="0" indent="-171450">
              <a:spcBef>
                <a:spcPts val="0"/>
              </a:spcBef>
              <a:spcAft>
                <a:spcPts val="0"/>
              </a:spcAft>
              <a:buFont typeface="Arial" panose="020B0604020202020204" pitchFamily="34" charset="0"/>
              <a:buChar char="•"/>
            </a:pPr>
            <a:r>
              <a:rPr lang="en-US" dirty="0"/>
              <a:t>Go through the six photo slides one at a time, pausing after each to allow participants to study the slide, discuss it with their group, and chart responses to the following questions in relation to each photo</a:t>
            </a:r>
            <a:r>
              <a:rPr lang="en-US" b="1" dirty="0"/>
              <a:t>: </a:t>
            </a:r>
            <a:endParaRPr lang="en-US" sz="1100" dirty="0"/>
          </a:p>
          <a:p>
            <a:pPr marL="628650" lvl="1" indent="-171450">
              <a:spcBef>
                <a:spcPts val="0"/>
              </a:spcBef>
              <a:spcAft>
                <a:spcPts val="0"/>
              </a:spcAft>
              <a:buFont typeface="Courier New" panose="02070309020205020404" pitchFamily="49" charset="0"/>
              <a:buChar char="o"/>
            </a:pPr>
            <a:r>
              <a:rPr lang="en-US" dirty="0"/>
              <a:t>How does it support English learners?</a:t>
            </a:r>
            <a:endParaRPr lang="en-US" sz="1100" dirty="0"/>
          </a:p>
          <a:p>
            <a:pPr marL="628650" lvl="1" indent="-171450">
              <a:spcBef>
                <a:spcPts val="0"/>
              </a:spcBef>
              <a:spcAft>
                <a:spcPts val="0"/>
              </a:spcAft>
              <a:buFont typeface="Courier New" panose="02070309020205020404" pitchFamily="49" charset="0"/>
              <a:buChar char="o"/>
            </a:pPr>
            <a:r>
              <a:rPr lang="en-US" dirty="0"/>
              <a:t>How does it support the Sense of Time </a:t>
            </a:r>
            <a:r>
              <a:rPr lang="en-US" dirty="0" err="1"/>
              <a:t>substrand</a:t>
            </a:r>
            <a:r>
              <a:rPr lang="en-US" dirty="0"/>
              <a:t>?</a:t>
            </a:r>
            <a:endParaRPr lang="en-US" sz="1100" dirty="0"/>
          </a:p>
          <a:p>
            <a:pPr marL="628650" lvl="1" indent="-171450">
              <a:spcBef>
                <a:spcPts val="0"/>
              </a:spcBef>
              <a:spcAft>
                <a:spcPts val="0"/>
              </a:spcAft>
              <a:buFont typeface="Courier New" panose="02070309020205020404" pitchFamily="49" charset="0"/>
              <a:buChar char="o"/>
            </a:pPr>
            <a:r>
              <a:rPr lang="en-US" dirty="0"/>
              <a:t>How does it support the Sense of place </a:t>
            </a:r>
            <a:r>
              <a:rPr lang="en-US" dirty="0" err="1"/>
              <a:t>substrand</a:t>
            </a:r>
            <a:r>
              <a:rPr lang="en-US" dirty="0"/>
              <a:t>?</a:t>
            </a:r>
            <a:endParaRPr lang="en-US" sz="1100" dirty="0"/>
          </a:p>
          <a:p>
            <a:pPr marL="628650" lvl="1" indent="-171450">
              <a:spcBef>
                <a:spcPts val="0"/>
              </a:spcBef>
              <a:spcAft>
                <a:spcPts val="0"/>
              </a:spcAft>
              <a:buFont typeface="Courier New" panose="02070309020205020404" pitchFamily="49" charset="0"/>
              <a:buChar char="o"/>
            </a:pPr>
            <a:r>
              <a:rPr lang="en-US" dirty="0"/>
              <a:t>What adaptations might you consider to this scene to meet the specific needs of your classroom?  </a:t>
            </a:r>
            <a:endParaRPr lang="en-US" sz="1100" dirty="0"/>
          </a:p>
          <a:p>
            <a:pPr marL="171450" lvl="0" indent="-171450">
              <a:spcBef>
                <a:spcPts val="0"/>
              </a:spcBef>
              <a:spcAft>
                <a:spcPts val="0"/>
              </a:spcAft>
              <a:buFont typeface="Arial" panose="020B0604020202020204" pitchFamily="34" charset="0"/>
              <a:buChar char="•"/>
            </a:pPr>
            <a:r>
              <a:rPr lang="en-US" dirty="0"/>
              <a:t>Walk around the room as the groups discuss their ideas.</a:t>
            </a:r>
            <a:r>
              <a:rPr lang="en-US" baseline="0" dirty="0"/>
              <a:t> L</a:t>
            </a:r>
            <a:r>
              <a:rPr lang="en-US" dirty="0"/>
              <a:t>isten for key examples that can be highlighted. </a:t>
            </a:r>
            <a:endParaRPr lang="en-US" sz="1100" dirty="0"/>
          </a:p>
          <a:p>
            <a:pPr>
              <a:spcBef>
                <a:spcPts val="0"/>
              </a:spcBef>
              <a:spcAft>
                <a:spcPts val="0"/>
              </a:spcAft>
            </a:pPr>
            <a:r>
              <a:rPr lang="en-US" b="1" dirty="0"/>
              <a:t> </a:t>
            </a:r>
            <a:endParaRPr lang="en-US" sz="1100" dirty="0"/>
          </a:p>
          <a:p>
            <a:pPr>
              <a:spcBef>
                <a:spcPts val="0"/>
              </a:spcBef>
              <a:spcAft>
                <a:spcPts val="0"/>
              </a:spcAft>
            </a:pPr>
            <a:r>
              <a:rPr lang="en-US" b="1" dirty="0"/>
              <a:t>Debrief:</a:t>
            </a:r>
            <a:r>
              <a:rPr lang="en-US" dirty="0"/>
              <a:t> </a:t>
            </a:r>
            <a:endParaRPr lang="en-US" sz="1100" dirty="0"/>
          </a:p>
          <a:p>
            <a:pPr>
              <a:spcBef>
                <a:spcPts val="0"/>
              </a:spcBef>
              <a:spcAft>
                <a:spcPts val="0"/>
              </a:spcAft>
            </a:pPr>
            <a:r>
              <a:rPr lang="en-US" dirty="0"/>
              <a:t>Highlight some of the key examples that were discussed. Next, invite participants to go back to their table groups and to do a debrief of all the ideas for environments and materials that they want to remember from these photos and discussions.</a:t>
            </a:r>
            <a:endParaRPr lang="en-US" sz="1100" dirty="0"/>
          </a:p>
          <a:p>
            <a:pPr>
              <a:spcBef>
                <a:spcPts val="0"/>
              </a:spcBef>
              <a:spcAft>
                <a:spcPts val="0"/>
              </a:spcAft>
            </a:pPr>
            <a:r>
              <a:rPr lang="en-US" dirty="0"/>
              <a:t>  </a:t>
            </a:r>
            <a:endParaRPr lang="en-US" sz="1100" dirty="0"/>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24</a:t>
            </a:fld>
            <a:endParaRPr lang="en-US" altLang="en-US" dirty="0"/>
          </a:p>
        </p:txBody>
      </p:sp>
    </p:spTree>
    <p:extLst>
      <p:ext uri="{BB962C8B-B14F-4D97-AF65-F5344CB8AC3E}">
        <p14:creationId xmlns:p14="http://schemas.microsoft.com/office/powerpoint/2010/main" val="1237367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itchFamily="34" charset="0"/>
                <a:ea typeface="ＭＳ Ｐゴシック" pitchFamily="34" charset="-128"/>
                <a:cs typeface="Arial" pitchFamily="34" charset="0"/>
              </a:rPr>
              <a:t>Presenter</a:t>
            </a:r>
            <a:r>
              <a:rPr lang="en-US" sz="1200" b="1" kern="1200" baseline="0" dirty="0">
                <a:solidFill>
                  <a:schemeClr val="tx1"/>
                </a:solidFill>
                <a:effectLst/>
                <a:latin typeface="Arial" pitchFamily="34" charset="0"/>
                <a:ea typeface="ＭＳ Ｐゴシック" pitchFamily="34" charset="-128"/>
                <a:cs typeface="Arial" pitchFamily="34" charset="0"/>
              </a:rPr>
              <a:t> Remarks:</a:t>
            </a:r>
          </a:p>
          <a:p>
            <a:pPr>
              <a:defRPr/>
            </a:pPr>
            <a:r>
              <a:rPr lang="en-US" dirty="0"/>
              <a:t>“Supply open-ended materials in the indoor and outdoor early learning environment to promote exploration of spatial relationships. Blocks, plastic or wooden animals and people, and transportation vehicles offer children opportunities to construct pretend homes and habitats as well as larger cities and worlds. Provide additional loose parts to designate bodies of water (e.g., an empty container filled with water or pieces of blue felt) and land formations (e.g., small cardboard boxes)” (PCF, Vol. 3, p. 106).</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dirty="0"/>
              <a:t>Take a moment to chart how this interaction and strategy supports English learners’ understanding of sense of time</a:t>
            </a:r>
            <a:r>
              <a:rPr lang="en-US" baseline="0" dirty="0"/>
              <a:t> and </a:t>
            </a:r>
            <a:r>
              <a:rPr lang="en-US" dirty="0"/>
              <a:t>sense of place.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What are some adaptations you may consider for the specific needs of your classroom?</a:t>
            </a:r>
          </a:p>
          <a:p>
            <a:pPr eaLnBrk="1" fontAlgn="auto" hangingPunct="1">
              <a:spcBef>
                <a:spcPts val="0"/>
              </a:spcBef>
              <a:spcAft>
                <a:spcPts val="0"/>
              </a:spcAft>
              <a:defRPr/>
            </a:pPr>
            <a:endParaRPr lang="en-US" b="1" dirty="0">
              <a:ea typeface="+mn-ea"/>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E813D4-F0CB-460D-8C43-2A5BBED2DC7C}" type="slidenum">
              <a:rPr lang="en-US" altLang="en-US" smtClean="0"/>
              <a:pPr/>
              <a:t>25</a:t>
            </a:fld>
            <a:endParaRPr lang="en-US" altLang="en-US" dirty="0"/>
          </a:p>
        </p:txBody>
      </p:sp>
    </p:spTree>
    <p:extLst>
      <p:ext uri="{BB962C8B-B14F-4D97-AF65-F5344CB8AC3E}">
        <p14:creationId xmlns:p14="http://schemas.microsoft.com/office/powerpoint/2010/main" val="2660310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itchFamily="34" charset="0"/>
                <a:ea typeface="ＭＳ Ｐゴシック" pitchFamily="34" charset="-128"/>
                <a:cs typeface="Arial" pitchFamily="34" charset="0"/>
              </a:rPr>
              <a:t>Presenter</a:t>
            </a:r>
            <a:r>
              <a:rPr lang="en-US" sz="1200" b="1" kern="1200" baseline="0" dirty="0">
                <a:solidFill>
                  <a:schemeClr val="tx1"/>
                </a:solidFill>
                <a:effectLst/>
                <a:latin typeface="Arial" pitchFamily="34" charset="0"/>
                <a:ea typeface="ＭＳ Ｐゴシック" pitchFamily="34" charset="-128"/>
                <a:cs typeface="Arial" pitchFamily="34" charset="0"/>
              </a:rPr>
              <a:t> 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dirty="0"/>
              <a:t>“Make a map of the early learning environment” (PCF, Vol. 3, p. 113).</a:t>
            </a:r>
            <a:endParaRPr lang="en-US" b="1" dirty="0">
              <a:latin typeface="+mn-lt"/>
              <a:ea typeface="+mn-ea"/>
              <a:cs typeface="+mn-cs"/>
            </a:endParaRPr>
          </a:p>
          <a:p>
            <a:pPr eaLnBrk="1" fontAlgn="auto" hangingPunct="1">
              <a:spcBef>
                <a:spcPts val="0"/>
              </a:spcBef>
              <a:spcAft>
                <a:spcPts val="0"/>
              </a:spcAft>
              <a:defRPr/>
            </a:pPr>
            <a:endParaRPr lang="en-US" b="1" dirty="0">
              <a:latin typeface="+mn-lt"/>
              <a:ea typeface="+mn-ea"/>
              <a:cs typeface="+mn-cs"/>
            </a:endParaRPr>
          </a:p>
          <a:p>
            <a:pPr eaLnBrk="1" fontAlgn="auto" hangingPunct="1">
              <a:spcAft>
                <a:spcPts val="0"/>
              </a:spcAft>
              <a:defRPr/>
            </a:pPr>
            <a:r>
              <a:rPr lang="en-US" dirty="0"/>
              <a:t>Take a moment to chart how this interaction and strategy supports English learners’ understanding of sense of time and sense of place.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What are some adaptations you may consider for the specific needs of your classroom?</a:t>
            </a:r>
          </a:p>
          <a:p>
            <a:pPr>
              <a:defRPr/>
            </a:pPr>
            <a:endParaRPr lang="en-US" dirty="0"/>
          </a:p>
          <a:p>
            <a:pPr>
              <a:defRPr/>
            </a:pPr>
            <a:r>
              <a:rPr lang="en-US" i="1" dirty="0"/>
              <a:t>Do a gallery walk.</a:t>
            </a:r>
          </a:p>
          <a:p>
            <a:pPr eaLnBrk="1" fontAlgn="auto" hangingPunct="1">
              <a:spcBef>
                <a:spcPts val="0"/>
              </a:spcBef>
              <a:spcAft>
                <a:spcPts val="0"/>
              </a:spcAft>
              <a:defRPr/>
            </a:pPr>
            <a:endParaRPr lang="en-US" b="1" dirty="0">
              <a:latin typeface="+mn-lt"/>
              <a:ea typeface="+mn-ea"/>
              <a:cs typeface="+mn-cs"/>
            </a:endParaRPr>
          </a:p>
          <a:p>
            <a:pPr>
              <a:defRPr/>
            </a:pPr>
            <a:endParaRPr lang="en-US" dirty="0"/>
          </a:p>
          <a:p>
            <a:pPr>
              <a:defRPr/>
            </a:pPr>
            <a:r>
              <a:rPr lang="en-US" b="1" dirty="0"/>
              <a:t> </a:t>
            </a:r>
            <a:endParaRPr lang="en-US" dirty="0"/>
          </a:p>
          <a:p>
            <a:pPr eaLnBrk="1" fontAlgn="auto" hangingPunct="1">
              <a:spcBef>
                <a:spcPts val="0"/>
              </a:spcBef>
              <a:spcAft>
                <a:spcPts val="0"/>
              </a:spcAft>
              <a:defRPr/>
            </a:pPr>
            <a:endParaRPr 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D60673-C6E5-439A-86BE-47471CD9D108}" type="slidenum">
              <a:rPr lang="en-US" altLang="en-US" smtClean="0"/>
              <a:pPr/>
              <a:t>26</a:t>
            </a:fld>
            <a:endParaRPr lang="en-US" altLang="en-US" dirty="0"/>
          </a:p>
        </p:txBody>
      </p:sp>
    </p:spTree>
    <p:extLst>
      <p:ext uri="{BB962C8B-B14F-4D97-AF65-F5344CB8AC3E}">
        <p14:creationId xmlns:p14="http://schemas.microsoft.com/office/powerpoint/2010/main" val="3224643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itchFamily="34" charset="0"/>
                <a:ea typeface="ＭＳ Ｐゴシック" pitchFamily="34" charset="-128"/>
                <a:cs typeface="Arial" pitchFamily="34" charset="0"/>
              </a:rPr>
              <a:t>Presenter</a:t>
            </a:r>
            <a:r>
              <a:rPr lang="en-US" sz="1200" b="1" kern="1200" baseline="0" dirty="0">
                <a:solidFill>
                  <a:schemeClr val="tx1"/>
                </a:solidFill>
                <a:effectLst/>
                <a:latin typeface="Arial" pitchFamily="34" charset="0"/>
                <a:ea typeface="ＭＳ Ｐゴシック" pitchFamily="34" charset="-128"/>
                <a:cs typeface="Arial" pitchFamily="34" charset="0"/>
              </a:rPr>
              <a:t> 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slide shows a picture of objects that a teacher brought in from her house. The three bowls/baskets are each made of different materials that were used prior to the current era in which plastic is the dominant material.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Arial" pitchFamily="34" charset="0"/>
              <a:ea typeface="ＭＳ Ｐゴシック" pitchFamily="34" charset="-128"/>
              <a:cs typeface="Arial" pitchFamily="34" charset="0"/>
            </a:endParaRPr>
          </a:p>
          <a:p>
            <a:pPr eaLnBrk="1" fontAlgn="auto" hangingPunct="1">
              <a:spcBef>
                <a:spcPts val="0"/>
              </a:spcBef>
              <a:spcAft>
                <a:spcPts val="0"/>
              </a:spcAft>
              <a:defRPr/>
            </a:pPr>
            <a:r>
              <a:rPr lang="en-US" dirty="0"/>
              <a:t>“Provide children with hands-on experiences with concrete artifacts and historical objects (e.g., toys, utensils, tools). Allow children to explore and experiment. Facilitate conversation about how the object was used and compare with current tools—“We have three kinds of egg beaters: a hand egg beater, an egg beater with a crank, and an electric egg beater. Which one do you think will work the fastest? Which one is the hardest work for your body?” Document the conversation and display with the objects” (PCF, Vol. 3, p. 99).</a:t>
            </a:r>
          </a:p>
          <a:p>
            <a:pPr>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Take a moment to chart how this interaction and strategy supports English learners’ understanding of sense of time</a:t>
            </a:r>
            <a:r>
              <a:rPr lang="en-US" baseline="0" dirty="0"/>
              <a:t> and </a:t>
            </a:r>
            <a:r>
              <a:rPr lang="en-US" dirty="0"/>
              <a:t>sense of place.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What are some adaptations you may consider for the specific needs of your classroom?</a:t>
            </a:r>
            <a:endParaRPr lang="en-US" b="1" dirty="0">
              <a:ea typeface="+mn-ea"/>
            </a:endParaRPr>
          </a:p>
          <a:p>
            <a:pPr>
              <a:defRPr/>
            </a:pPr>
            <a:endParaRPr lang="en-US"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258869-A6B0-4EA2-94B4-EE6B3184FEA4}" type="slidenum">
              <a:rPr lang="en-US" altLang="en-US" smtClean="0"/>
              <a:pPr/>
              <a:t>27</a:t>
            </a:fld>
            <a:endParaRPr lang="en-US" altLang="en-US" dirty="0"/>
          </a:p>
        </p:txBody>
      </p:sp>
    </p:spTree>
    <p:extLst>
      <p:ext uri="{BB962C8B-B14F-4D97-AF65-F5344CB8AC3E}">
        <p14:creationId xmlns:p14="http://schemas.microsoft.com/office/powerpoint/2010/main" val="2582464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itchFamily="34" charset="0"/>
                <a:ea typeface="ＭＳ Ｐゴシック" pitchFamily="34" charset="-128"/>
                <a:cs typeface="Arial" pitchFamily="34" charset="0"/>
              </a:rPr>
              <a:t>Presenter</a:t>
            </a:r>
            <a:r>
              <a:rPr lang="en-US" sz="1200" b="1" kern="1200" baseline="0" dirty="0">
                <a:solidFill>
                  <a:schemeClr val="tx1"/>
                </a:solidFill>
                <a:effectLst/>
                <a:latin typeface="Arial" pitchFamily="34" charset="0"/>
                <a:ea typeface="ＭＳ Ｐゴシック" pitchFamily="34" charset="-128"/>
                <a:cs typeface="Arial" pitchFamily="34" charset="0"/>
              </a:rPr>
              <a:t> Remarks:</a:t>
            </a:r>
          </a:p>
          <a:p>
            <a:pPr>
              <a:buNone/>
            </a:pPr>
            <a:r>
              <a:rPr lang="en-US" dirty="0"/>
              <a:t>“Materials for building include items such as pinecones, milk crates, building blocks, and small stumps, logs, or branches. Loose parts promote constructive play and encourage the development of both fine and gross motor skills. Recycle, reuse, and borrow from nature to create a cache of loose parts that stimulate creativity. Children manipulate materials and experiment with building in different ways outdoors than they do with blocks indoors. Observe, and follow their lead!” </a:t>
            </a:r>
            <a:r>
              <a:rPr lang="en-US" sz="1200" dirty="0"/>
              <a:t>(Karin H. Spencer and Paul M.</a:t>
            </a:r>
            <a:r>
              <a:rPr lang="en-US" sz="1200" baseline="0" dirty="0"/>
              <a:t> </a:t>
            </a:r>
            <a:r>
              <a:rPr lang="en-US" sz="1200" dirty="0"/>
              <a:t>Wright, </a:t>
            </a:r>
            <a:r>
              <a:rPr lang="en-US" sz="1200" i="1" dirty="0"/>
              <a:t>Quality Outdoor Play Spaces for Young Children</a:t>
            </a:r>
            <a:r>
              <a:rPr lang="en-US" sz="1200" dirty="0"/>
              <a:t>, p. 32).</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Take a moment to chart how this interaction and strategy supports English learners’ understanding of sense of time</a:t>
            </a:r>
            <a:r>
              <a:rPr lang="en-US" baseline="0" dirty="0"/>
              <a:t> and </a:t>
            </a:r>
            <a:r>
              <a:rPr lang="en-US" dirty="0"/>
              <a:t>sense of place.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What are some adaptations you may consider for the specific needs of your classroom?</a:t>
            </a:r>
          </a:p>
          <a:p>
            <a:pPr eaLnBrk="1" fontAlgn="auto" hangingPunct="1">
              <a:spcBef>
                <a:spcPts val="0"/>
              </a:spcBef>
              <a:spcAft>
                <a:spcPts val="0"/>
              </a:spcAft>
              <a:defRPr/>
            </a:pPr>
            <a:endParaRPr lang="en-US" b="1" dirty="0">
              <a:ea typeface="+mn-ea"/>
            </a:endParaRPr>
          </a:p>
          <a:p>
            <a:pPr>
              <a:defRPr/>
            </a:pPr>
            <a:endParaRPr lang="en-US"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DD2FA2-59DE-469B-AD45-F30241A50925}" type="slidenum">
              <a:rPr lang="en-US" altLang="en-US" smtClean="0"/>
              <a:pPr/>
              <a:t>28</a:t>
            </a:fld>
            <a:endParaRPr lang="en-US" altLang="en-US" dirty="0"/>
          </a:p>
        </p:txBody>
      </p:sp>
    </p:spTree>
    <p:extLst>
      <p:ext uri="{BB962C8B-B14F-4D97-AF65-F5344CB8AC3E}">
        <p14:creationId xmlns:p14="http://schemas.microsoft.com/office/powerpoint/2010/main" val="1337894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spcAft>
                <a:spcPts val="0"/>
              </a:spcAft>
              <a:buClrTx/>
              <a:buSzTx/>
              <a:buFontTx/>
              <a:buNone/>
              <a:tabLst/>
              <a:defRPr/>
            </a:pPr>
            <a:r>
              <a:rPr lang="en-US" sz="1200" b="1" kern="1200" dirty="0">
                <a:solidFill>
                  <a:schemeClr val="tx1"/>
                </a:solidFill>
                <a:effectLst/>
                <a:latin typeface="Arial" pitchFamily="34" charset="0"/>
                <a:ea typeface="ＭＳ Ｐゴシック" pitchFamily="34" charset="-128"/>
                <a:cs typeface="Arial" pitchFamily="34" charset="0"/>
              </a:rPr>
              <a:t>Presenter</a:t>
            </a:r>
            <a:r>
              <a:rPr lang="en-US" sz="1200" b="1" kern="1200" baseline="0" dirty="0">
                <a:solidFill>
                  <a:schemeClr val="tx1"/>
                </a:solidFill>
                <a:effectLst/>
                <a:latin typeface="Arial" pitchFamily="34" charset="0"/>
                <a:ea typeface="ＭＳ Ｐゴシック" pitchFamily="34" charset="-128"/>
                <a:cs typeface="Arial" pitchFamily="34" charset="0"/>
              </a:rPr>
              <a:t> Remarks:</a:t>
            </a:r>
          </a:p>
          <a:p>
            <a:pPr marL="0" marR="0" indent="0" algn="l" defTabSz="457200" rtl="0" eaLnBrk="0" fontAlgn="base" latinLnBrk="0" hangingPunct="0">
              <a:spcAft>
                <a:spcPts val="0"/>
              </a:spcAft>
              <a:buClrTx/>
              <a:buSzTx/>
              <a:buFontTx/>
              <a:buNone/>
              <a:tabLst/>
              <a:defRPr/>
            </a:pPr>
            <a:r>
              <a:rPr lang="en-US" sz="1200" b="0" kern="1200" dirty="0">
                <a:solidFill>
                  <a:schemeClr val="tx1"/>
                </a:solidFill>
                <a:effectLst/>
                <a:latin typeface="Arial" pitchFamily="34" charset="0"/>
                <a:ea typeface="ＭＳ Ｐゴシック" pitchFamily="34" charset="-128"/>
                <a:cs typeface="Arial" pitchFamily="34" charset="0"/>
              </a:rPr>
              <a:t>“A thoughtfully designed early childhood program includes many activities that help young children develop a sense of the past and future. The activities may include conversations about a child’s memorable experiences, discussions of</a:t>
            </a:r>
            <a:r>
              <a:rPr lang="en-US" sz="1200" b="0" kern="1200" baseline="0" dirty="0">
                <a:solidFill>
                  <a:schemeClr val="tx1"/>
                </a:solidFill>
                <a:effectLst/>
                <a:latin typeface="Arial" pitchFamily="34" charset="0"/>
                <a:ea typeface="ＭＳ Ｐゴシック" pitchFamily="34" charset="-128"/>
                <a:cs typeface="Arial" pitchFamily="34" charset="0"/>
              </a:rPr>
              <a:t> </a:t>
            </a:r>
            <a:r>
              <a:rPr lang="en-US" sz="1200" b="0" kern="1200" dirty="0">
                <a:solidFill>
                  <a:schemeClr val="tx1"/>
                </a:solidFill>
                <a:effectLst/>
                <a:latin typeface="Arial" pitchFamily="34" charset="0"/>
                <a:ea typeface="ＭＳ Ｐゴシック" pitchFamily="34" charset="-128"/>
                <a:cs typeface="Arial" pitchFamily="34" charset="0"/>
              </a:rPr>
              <a:t>a group activity that occurred yesterday, stories about historical events, circle-time activities in anticipation of a field trip tomorrow, and picture boards with the daily schedule in which special events can be distinguished from what normally happens” (</a:t>
            </a:r>
            <a:r>
              <a:rPr lang="en-US" sz="1200" dirty="0"/>
              <a:t>PCF, Vol. 3, p. 86).</a:t>
            </a:r>
          </a:p>
          <a:p>
            <a:pPr>
              <a:spcAft>
                <a:spcPts val="0"/>
              </a:spcAft>
            </a:pPr>
            <a:endParaRPr lang="en-US" altLang="en-US" dirty="0"/>
          </a:p>
          <a:p>
            <a:pPr eaLnBrk="1" fontAlgn="auto" hangingPunct="1">
              <a:spcBef>
                <a:spcPts val="0"/>
              </a:spcBef>
              <a:spcAft>
                <a:spcPts val="0"/>
              </a:spcAft>
              <a:defRPr/>
            </a:pPr>
            <a:r>
              <a:rPr lang="en-US" dirty="0"/>
              <a:t>Take a moment to chart how this interaction and strategy supports English learners’ understanding of sense of time</a:t>
            </a:r>
            <a:r>
              <a:rPr lang="en-US" baseline="0" dirty="0"/>
              <a:t> and </a:t>
            </a:r>
            <a:r>
              <a:rPr lang="en-US" dirty="0"/>
              <a:t>sense of place. </a:t>
            </a:r>
          </a:p>
          <a:p>
            <a:pPr eaLnBrk="1" fontAlgn="auto" hangingPunct="1">
              <a:spcAft>
                <a:spcPts val="0"/>
              </a:spcAft>
              <a:defRPr/>
            </a:pPr>
            <a:endParaRPr lang="en-US" dirty="0"/>
          </a:p>
          <a:p>
            <a:pPr eaLnBrk="1" fontAlgn="auto" hangingPunct="1">
              <a:spcAft>
                <a:spcPts val="0"/>
              </a:spcAft>
              <a:defRPr/>
            </a:pPr>
            <a:r>
              <a:rPr lang="en-US" dirty="0"/>
              <a:t>What are some adaptations you may consider for the specific needs of your classroom?</a:t>
            </a:r>
          </a:p>
          <a:p>
            <a:pPr>
              <a:spcAft>
                <a:spcPts val="0"/>
              </a:spcAft>
            </a:pPr>
            <a:endParaRPr lang="en-US"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EB89C4-A23E-4E98-858F-A12405FF7670}" type="slidenum">
              <a:rPr lang="en-US" altLang="en-US" smtClean="0"/>
              <a:pPr/>
              <a:t>29</a:t>
            </a:fld>
            <a:endParaRPr lang="en-US" altLang="en-US" dirty="0"/>
          </a:p>
        </p:txBody>
      </p:sp>
    </p:spTree>
    <p:extLst>
      <p:ext uri="{BB962C8B-B14F-4D97-AF65-F5344CB8AC3E}">
        <p14:creationId xmlns:p14="http://schemas.microsoft.com/office/powerpoint/2010/main" val="35624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xfrm>
            <a:off x="685800" y="4364038"/>
            <a:ext cx="5486400" cy="46259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defTabSz="457200" eaLnBrk="1" hangingPunct="1">
              <a:spcBef>
                <a:spcPct val="0"/>
              </a:spcBef>
            </a:pPr>
            <a:r>
              <a:rPr lang="en-US" altLang="en-US" b="1" dirty="0">
                <a:solidFill>
                  <a:srgbClr val="000000"/>
                </a:solidFill>
                <a:ea typeface="MS PGothic" charset="-128"/>
              </a:rPr>
              <a:t>Presenter Remarks: </a:t>
            </a:r>
            <a:endParaRPr lang="en-US" altLang="en-US" dirty="0">
              <a:solidFill>
                <a:srgbClr val="000000"/>
              </a:solidFill>
              <a:ea typeface="MS PGothic" charset="-128"/>
            </a:endParaRPr>
          </a:p>
          <a:p>
            <a:pPr eaLnBrk="1" hangingPunct="1">
              <a:spcBef>
                <a:spcPct val="0"/>
              </a:spcBef>
            </a:pPr>
            <a:r>
              <a:rPr lang="en-US" altLang="en-US" dirty="0"/>
              <a:t>The </a:t>
            </a:r>
            <a:r>
              <a:rPr lang="en-US" altLang="en-US" dirty="0">
                <a:solidFill>
                  <a:srgbClr val="000000"/>
                </a:solidFill>
              </a:rPr>
              <a:t>California Department of Education has developed many publications, resources, and supporting</a:t>
            </a:r>
            <a:r>
              <a:rPr lang="en-US" altLang="en-US" baseline="0" dirty="0">
                <a:solidFill>
                  <a:srgbClr val="000000"/>
                </a:solidFill>
              </a:rPr>
              <a:t> documents</a:t>
            </a:r>
            <a:r>
              <a:rPr lang="en-US" altLang="en-US" dirty="0">
                <a:solidFill>
                  <a:srgbClr val="000000"/>
                </a:solidFill>
              </a:rPr>
              <a:t> that enable teachers to facilitate the most positive outcomes for students. </a:t>
            </a:r>
          </a:p>
          <a:p>
            <a:pPr eaLnBrk="1" hangingPunct="1">
              <a:spcBef>
                <a:spcPct val="0"/>
              </a:spcBef>
            </a:pPr>
            <a:endParaRPr lang="en-US" altLang="en-US" dirty="0">
              <a:solidFill>
                <a:srgbClr val="000000"/>
              </a:solidFill>
            </a:endParaRPr>
          </a:p>
          <a:p>
            <a:pPr eaLnBrk="1" hangingPunct="1">
              <a:spcBef>
                <a:spcPct val="0"/>
              </a:spcBef>
            </a:pPr>
            <a:r>
              <a:rPr lang="en-US" altLang="en-US" dirty="0">
                <a:solidFill>
                  <a:srgbClr val="000000"/>
                </a:solidFill>
              </a:rPr>
              <a:t>Today our main focus will be the on the Preschool Learning Foundations and the Preschool Curriculum Framework, Volume 3, History-Social Science domain. </a:t>
            </a:r>
          </a:p>
          <a:p>
            <a:pPr eaLnBrk="1" hangingPunct="1">
              <a:spcBef>
                <a:spcPct val="0"/>
              </a:spcBef>
            </a:pPr>
            <a:endParaRPr lang="en-US" altLang="en-US" dirty="0">
              <a:solidFill>
                <a:srgbClr val="000000"/>
              </a:solidFill>
            </a:endParaRPr>
          </a:p>
          <a:p>
            <a:pPr marL="0" marR="0" lvl="0" indent="0" algn="l" defTabSz="455613" rtl="0" eaLnBrk="0" fontAlgn="base" latinLnBrk="0" hangingPunct="0">
              <a:spcBef>
                <a:spcPct val="0"/>
              </a:spcBef>
              <a:spcAft>
                <a:spcPct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There are additional key resources that support </a:t>
            </a:r>
            <a:r>
              <a:rPr lang="en-US" sz="1200" kern="1200" dirty="0">
                <a:solidFill>
                  <a:schemeClr val="tx1"/>
                </a:solidFill>
                <a:effectLst/>
                <a:latin typeface="Arial" pitchFamily="34" charset="0"/>
                <a:ea typeface="ＭＳ Ｐゴシック" pitchFamily="34" charset="-128"/>
                <a:cs typeface="Arial" pitchFamily="34" charset="0"/>
              </a:rPr>
              <a:t>history-social science </a:t>
            </a:r>
            <a:r>
              <a:rPr lang="en-US" dirty="0">
                <a:effectLst/>
                <a:latin typeface="Arial" panose="020B0604020202020204" pitchFamily="34" charset="0"/>
                <a:ea typeface="Times New Roman" panose="02020603050405020304" pitchFamily="18" charset="0"/>
              </a:rPr>
              <a:t>development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in young children. We will also discuss alignment with CA standards and make connections to additional resources pictured in the graphic (name and hold up each resource):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prstClr val="black"/>
                </a:solidFill>
                <a:effectLst/>
                <a:uLnTx/>
                <a:uFillTx/>
                <a:ea typeface="ＭＳ Ｐゴシック" pitchFamily="34" charset="-128"/>
              </a:rPr>
              <a:t>The Alignment of the California Preschool Learning Foundations with Key Early Education Resources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(Alignment Document)</a:t>
            </a:r>
            <a:endParaRPr kumimoji="0" lang="en-US" altLang="en-US" b="0" i="1" u="none" strike="noStrike" kern="1200" cap="none" spc="0" normalizeH="0" baseline="0" noProof="0" dirty="0">
              <a:ln>
                <a:noFill/>
              </a:ln>
              <a:solidFill>
                <a:prstClr val="black"/>
              </a:solidFill>
              <a:effectLst/>
              <a:uLnTx/>
              <a:uFillTx/>
              <a:ea typeface="ＭＳ Ｐゴシック" pitchFamily="34" charset="-128"/>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Common Core State Standards (CA CCSS)</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b="0" i="1" dirty="0"/>
              <a:t>History–Social Science </a:t>
            </a:r>
            <a:r>
              <a:rPr lang="en-US" i="1" dirty="0"/>
              <a:t>Framework for California Public Schools: Kindergarten Through Grade Twelve </a:t>
            </a:r>
            <a:r>
              <a:rPr lang="en-US" dirty="0"/>
              <a:t>(HSS Framework)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Preschool English Learners: Principles and Practices to Promote Language, Literacy, and Learning—A Resource Guide (Second Edition)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(PEL Resource Guide)</a:t>
            </a:r>
            <a:endParaRPr kumimoji="0" lang="en-US" b="0" i="0" u="none" strike="noStrike" kern="1200" cap="none" spc="0" normalizeH="0" baseline="0" noProof="0" dirty="0">
              <a:ln>
                <a:noFill/>
              </a:ln>
              <a:solidFill>
                <a:srgbClr val="000000"/>
              </a:solidFill>
              <a:uLnTx/>
              <a:uFillTx/>
              <a:latin typeface="Arial" charset="0"/>
              <a:ea typeface="ＭＳ Ｐゴシック" panose="020B0600070205080204" pitchFamily="34" charset="-128"/>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i="1" kern="1200" baseline="0" dirty="0">
                <a:solidFill>
                  <a:schemeClr val="tx1"/>
                </a:solidFill>
                <a:latin typeface="Arial" pitchFamily="34" charset="0"/>
                <a:ea typeface="ＭＳ Ｐゴシック" pitchFamily="34" charset="-128"/>
                <a:cs typeface="Arial" pitchFamily="34" charset="0"/>
              </a:rPr>
              <a:t>History–Social Science Content Standards for California Public Schools, Kindergarten Through Grade Twelve </a:t>
            </a:r>
            <a:r>
              <a:rPr lang="en-US" altLang="en-US" b="0" i="1" dirty="0">
                <a:solidFill>
                  <a:srgbClr val="000000"/>
                </a:solidFill>
              </a:rPr>
              <a:t>(CA HSS Standards)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Desired Results Developmental Profile—Kindergarten (2015): A Developmental Continuum for Kindergarten (DRDP-K [2015])</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Transitional Kindergarten Implementation Guide – A Resource for Public School District Administrators and Teachers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(TK Implementation Guide)</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endParaRPr>
          </a:p>
          <a:p>
            <a:pPr>
              <a:spcBef>
                <a:spcPct val="0"/>
              </a:spcBef>
            </a:pPr>
            <a:endParaRPr lang="en-US" altLang="en-US" dirty="0">
              <a:solidFill>
                <a:srgbClr val="000000"/>
              </a:solidFill>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BE2E452D-5F83-484D-A7BC-F12D64EF05AC}" type="slidenum">
              <a:rPr lang="en-US" altLang="en-US"/>
              <a:pPr/>
              <a:t>3</a:t>
            </a:fld>
            <a:endParaRPr lang="en-US" altLang="en-US"/>
          </a:p>
        </p:txBody>
      </p:sp>
    </p:spTree>
    <p:extLst>
      <p:ext uri="{BB962C8B-B14F-4D97-AF65-F5344CB8AC3E}">
        <p14:creationId xmlns:p14="http://schemas.microsoft.com/office/powerpoint/2010/main" val="1903212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itchFamily="34" charset="0"/>
                <a:ea typeface="ＭＳ Ｐゴシック" pitchFamily="34" charset="-128"/>
                <a:cs typeface="Arial" pitchFamily="34" charset="0"/>
              </a:rPr>
              <a:t>Presenter</a:t>
            </a:r>
            <a:r>
              <a:rPr lang="en-US" sz="1200" b="1" kern="1200" baseline="0" dirty="0">
                <a:solidFill>
                  <a:schemeClr val="tx1"/>
                </a:solidFill>
                <a:effectLst/>
                <a:latin typeface="Arial" pitchFamily="34" charset="0"/>
                <a:ea typeface="ＭＳ Ｐゴシック" pitchFamily="34" charset="-128"/>
                <a:cs typeface="Arial" pitchFamily="34" charset="0"/>
              </a:rPr>
              <a:t> Remarks:</a:t>
            </a:r>
          </a:p>
          <a:p>
            <a:r>
              <a:rPr lang="en-US" dirty="0"/>
              <a:t>Provide children with sensory experiences, especially those with sand and water. </a:t>
            </a:r>
            <a:r>
              <a:rPr lang="en-US" sz="1200" b="0" i="0" u="none" strike="noStrike" kern="1200" baseline="0" dirty="0">
                <a:solidFill>
                  <a:schemeClr val="tx1"/>
                </a:solidFill>
                <a:latin typeface="Arial" pitchFamily="34" charset="0"/>
                <a:ea typeface="ＭＳ Ｐゴシック" pitchFamily="34" charset="-128"/>
                <a:cs typeface="Arial" pitchFamily="34" charset="0"/>
              </a:rPr>
              <a:t>Create a generously sized sandbox in the outdoor environment with access to water for children’s experiments. Indoors, offer children a sensory table for similar, small-scale investigation. Supply children with tools for exploration (e.g., magnifying lenses, small shovels, buckets, clear containers, drawing tools)</a:t>
            </a:r>
            <a:r>
              <a:rPr lang="en-US" dirty="0"/>
              <a:t>” (PCF, Vol. 3, p. 109).</a:t>
            </a:r>
          </a:p>
          <a:p>
            <a:pPr>
              <a:defRPr/>
            </a:pPr>
            <a:endParaRPr lang="en-US" sz="800" dirty="0"/>
          </a:p>
          <a:p>
            <a:pPr eaLnBrk="1" fontAlgn="auto" hangingPunct="1">
              <a:spcBef>
                <a:spcPts val="0"/>
              </a:spcBef>
              <a:spcAft>
                <a:spcPts val="0"/>
              </a:spcAft>
              <a:defRPr/>
            </a:pPr>
            <a:r>
              <a:rPr lang="en-US" dirty="0"/>
              <a:t>Take a moment to chart how this interaction and strategy supports English learners’ understanding of sense of time</a:t>
            </a:r>
            <a:r>
              <a:rPr lang="en-US" baseline="0" dirty="0"/>
              <a:t> and </a:t>
            </a:r>
            <a:r>
              <a:rPr lang="en-US" dirty="0"/>
              <a:t>sense of place.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What are some adaptations you may consider for the specific needs of your classroom?</a:t>
            </a:r>
          </a:p>
          <a:p>
            <a:pPr eaLnBrk="1" fontAlgn="auto" hangingPunct="1">
              <a:spcBef>
                <a:spcPts val="0"/>
              </a:spcBef>
              <a:spcAft>
                <a:spcPts val="0"/>
              </a:spcAft>
              <a:defRPr/>
            </a:pPr>
            <a:endParaRPr lang="en-US" dirty="0"/>
          </a:p>
          <a:p>
            <a:pPr>
              <a:defRPr/>
            </a:pPr>
            <a:r>
              <a:rPr lang="en-US" b="1" dirty="0"/>
              <a:t>Extra Note: </a:t>
            </a:r>
          </a:p>
          <a:p>
            <a:pPr>
              <a:defRPr/>
            </a:pPr>
            <a:r>
              <a:rPr lang="en-US" dirty="0"/>
              <a:t>This is the last slide for Activity 3: Read a little, Reflect a little. You may invite</a:t>
            </a:r>
            <a:r>
              <a:rPr lang="en-US" baseline="0" dirty="0"/>
              <a:t> groups to share out their final thoughts and experiences and then ask everyone to return to their seats.</a:t>
            </a:r>
            <a:endParaRPr lang="en-US" dirty="0"/>
          </a:p>
          <a:p>
            <a:pPr eaLnBrk="1" fontAlgn="auto" hangingPunct="1">
              <a:spcBef>
                <a:spcPts val="0"/>
              </a:spcBef>
              <a:spcAft>
                <a:spcPts val="0"/>
              </a:spcAft>
              <a:defRPr/>
            </a:pPr>
            <a:endParaRPr lang="en-US" b="1" dirty="0">
              <a:ea typeface="+mn-ea"/>
            </a:endParaRPr>
          </a:p>
          <a:p>
            <a:pPr>
              <a:defRPr/>
            </a:pPr>
            <a:endParaRPr 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BDE14B-6FFC-4B44-84EF-67E50956FED6}" type="slidenum">
              <a:rPr lang="en-US" altLang="en-US" smtClean="0"/>
              <a:pPr/>
              <a:t>30</a:t>
            </a:fld>
            <a:endParaRPr lang="en-US" altLang="en-US" dirty="0"/>
          </a:p>
        </p:txBody>
      </p:sp>
    </p:spTree>
    <p:extLst>
      <p:ext uri="{BB962C8B-B14F-4D97-AF65-F5344CB8AC3E}">
        <p14:creationId xmlns:p14="http://schemas.microsoft.com/office/powerpoint/2010/main" val="2263325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b="1" kern="1200" dirty="0">
                <a:solidFill>
                  <a:schemeClr val="tx1"/>
                </a:solidFill>
                <a:effectLst/>
                <a:latin typeface="Arial" pitchFamily="34" charset="0"/>
                <a:ea typeface="ＭＳ Ｐゴシック" pitchFamily="34" charset="-128"/>
                <a:cs typeface="Arial" pitchFamily="34" charset="0"/>
              </a:rPr>
              <a:t>Presenter</a:t>
            </a:r>
            <a:r>
              <a:rPr lang="en-US" sz="1200" b="1" kern="1200" baseline="0" dirty="0">
                <a:solidFill>
                  <a:schemeClr val="tx1"/>
                </a:solidFill>
                <a:effectLst/>
                <a:latin typeface="Arial" pitchFamily="34" charset="0"/>
                <a:ea typeface="ＭＳ Ｐゴシック" pitchFamily="34" charset="-128"/>
                <a:cs typeface="Arial" pitchFamily="34" charset="0"/>
              </a:rPr>
              <a:t> Remarks:</a:t>
            </a:r>
          </a:p>
          <a:p>
            <a:pPr eaLnBrk="1" hangingPunct="1">
              <a:spcBef>
                <a:spcPct val="0"/>
              </a:spcBef>
            </a:pPr>
            <a:r>
              <a:rPr lang="en-US" altLang="en-US" dirty="0"/>
              <a:t>The next section</a:t>
            </a:r>
            <a:r>
              <a:rPr lang="en-US" altLang="en-US" baseline="0" dirty="0"/>
              <a:t> will focus on children’s developing sense of time. </a:t>
            </a:r>
          </a:p>
          <a:p>
            <a:pPr eaLnBrk="1" hangingPunct="1">
              <a:spcBef>
                <a:spcPct val="0"/>
              </a:spcBef>
            </a:pPr>
            <a:endParaRPr lang="en-US" altLang="en-US" baseline="0" dirty="0"/>
          </a:p>
          <a:p>
            <a:pPr eaLnBrk="1" hangingPunct="1">
              <a:spcBef>
                <a:spcPct val="0"/>
              </a:spcBef>
            </a:pPr>
            <a:r>
              <a:rPr lang="en-US" altLang="en-US" baseline="0" dirty="0"/>
              <a:t>“</a:t>
            </a:r>
            <a:r>
              <a:rPr lang="en-US" altLang="en-US" dirty="0"/>
              <a:t>The ability to see oneself in time enables us to derive lessons from past experiences, understand how we are affected by historical events, and plan for the immediate future (such as preparing a meal) or the long-term (such as obtaining an education). The ability to see oneself in time is also the basis for perceiving one’s own growth and development, and the expectation of future changes in one’s life” (PCF, Vol. 3, p. 86). </a:t>
            </a:r>
          </a:p>
          <a:p>
            <a:pPr eaLnBrk="1" hangingPunct="1">
              <a:spcBef>
                <a:spcPct val="0"/>
              </a:spcBef>
            </a:pPr>
            <a:endParaRPr lang="en-US" altLang="en-US" dirty="0"/>
          </a:p>
          <a:p>
            <a:r>
              <a:rPr lang="en-US" altLang="en-US" dirty="0"/>
              <a:t>We will focus on these three </a:t>
            </a:r>
            <a:r>
              <a:rPr lang="en-US" altLang="en-US" dirty="0" err="1"/>
              <a:t>substrands</a:t>
            </a:r>
            <a:r>
              <a:rPr lang="en-US" altLang="en-US" dirty="0"/>
              <a:t>: </a:t>
            </a:r>
          </a:p>
          <a:p>
            <a:pPr marL="171450" indent="-171450">
              <a:buFont typeface="Arial" panose="020B0604020202020204" pitchFamily="34" charset="0"/>
              <a:buChar char="•"/>
            </a:pPr>
            <a:r>
              <a:rPr lang="en-US" altLang="en-US" dirty="0"/>
              <a:t>1.0 Understanding Past Events </a:t>
            </a:r>
          </a:p>
          <a:p>
            <a:pPr marL="171450" indent="-171450">
              <a:buFont typeface="Arial" panose="020B0604020202020204" pitchFamily="34" charset="0"/>
              <a:buChar char="•"/>
            </a:pPr>
            <a:r>
              <a:rPr lang="en-US" altLang="en-US" dirty="0"/>
              <a:t>2.0 Anticipating and Planning Future Events </a:t>
            </a:r>
          </a:p>
          <a:p>
            <a:pPr marL="171450" indent="-171450">
              <a:buFont typeface="Arial" panose="020B0604020202020204" pitchFamily="34" charset="0"/>
              <a:buChar char="•"/>
            </a:pPr>
            <a:r>
              <a:rPr lang="en-US" altLang="en-US" dirty="0"/>
              <a:t>3.0 Personal History </a:t>
            </a:r>
          </a:p>
          <a:p>
            <a:endParaRPr lang="en-US" altLang="en-US" b="1" dirty="0"/>
          </a:p>
          <a:p>
            <a:pPr eaLnBrk="1" hangingPunct="1">
              <a:spcBef>
                <a:spcPct val="0"/>
              </a:spcBef>
            </a:pPr>
            <a:endParaRPr lang="en-US" altLang="en-US" dirty="0"/>
          </a:p>
          <a:p>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F63339-8CCB-4D50-B279-8CCDBE6E5F0F}" type="slidenum">
              <a:rPr lang="en-US" altLang="en-US" smtClean="0"/>
              <a:pPr/>
              <a:t>31</a:t>
            </a:fld>
            <a:endParaRPr lang="en-US" altLang="en-US" dirty="0"/>
          </a:p>
        </p:txBody>
      </p:sp>
    </p:spTree>
    <p:extLst>
      <p:ext uri="{BB962C8B-B14F-4D97-AF65-F5344CB8AC3E}">
        <p14:creationId xmlns:p14="http://schemas.microsoft.com/office/powerpoint/2010/main" val="1787476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a:xfrm>
            <a:off x="733295" y="4343400"/>
            <a:ext cx="5486400" cy="4662814"/>
          </a:xfrm>
        </p:spPr>
        <p:txBody>
          <a:bodyPr>
            <a:no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itchFamily="34" charset="0"/>
                <a:ea typeface="ＭＳ Ｐゴシック" pitchFamily="34" charset="-128"/>
                <a:cs typeface="Arial" pitchFamily="34" charset="0"/>
              </a:rPr>
              <a:t>Presenter</a:t>
            </a:r>
            <a:r>
              <a:rPr lang="en-US" sz="1200" b="1" kern="1200" baseline="0" dirty="0">
                <a:solidFill>
                  <a:schemeClr val="tx1"/>
                </a:solidFill>
                <a:effectLst/>
                <a:latin typeface="Arial" pitchFamily="34" charset="0"/>
                <a:ea typeface="ＭＳ Ｐゴシック" pitchFamily="34" charset="-128"/>
                <a:cs typeface="Arial" pitchFamily="34" charset="0"/>
              </a:rPr>
              <a:t> Remarks:</a:t>
            </a:r>
          </a:p>
          <a:p>
            <a:pPr marL="0" indent="0">
              <a:buNone/>
            </a:pPr>
            <a:r>
              <a:rPr lang="en-US" dirty="0">
                <a:ea typeface="ＭＳ Ｐゴシック" pitchFamily="-112" charset="-128"/>
                <a:cs typeface="ＭＳ Ｐゴシック" pitchFamily="-112" charset="-128"/>
              </a:rPr>
              <a:t>Have you ever heard a child say, “My birthday was yesterday,”</a:t>
            </a:r>
            <a:r>
              <a:rPr lang="en-US" baseline="0" dirty="0">
                <a:ea typeface="ＭＳ Ｐゴシック" pitchFamily="-112" charset="-128"/>
                <a:cs typeface="ＭＳ Ｐゴシック" pitchFamily="-112" charset="-128"/>
              </a:rPr>
              <a:t> even though it was months ago? That’s because children’s memory of events is still developing. Listen to these quotes.</a:t>
            </a:r>
          </a:p>
          <a:p>
            <a:pPr marL="0" indent="0">
              <a:buNone/>
            </a:pPr>
            <a:endParaRPr lang="en-US" dirty="0">
              <a:ea typeface="ＭＳ Ｐゴシック" pitchFamily="-112" charset="-128"/>
              <a:cs typeface="ＭＳ Ｐゴシック" pitchFamily="-112" charset="-128"/>
            </a:endParaRPr>
          </a:p>
          <a:p>
            <a:pPr marL="0" indent="0">
              <a:buNone/>
            </a:pPr>
            <a:r>
              <a:rPr lang="en-US" dirty="0">
                <a:ea typeface="ＭＳ Ｐゴシック" pitchFamily="-112" charset="-128"/>
                <a:cs typeface="ＭＳ Ｐゴシック" pitchFamily="-112" charset="-128"/>
              </a:rPr>
              <a:t>“Young children’s memory of events is not the continuous timeline that it is for adults; instead, it consists of recollections of particular events that are isolated “islands in time” that may not be well connected to other past events;…[they] may also confuse events in the recent past and the near future, such as describing a Valentine’s Day that has just passed as an event to come. They also have difficulty connecting past events to present experience without adult assistance” (</a:t>
            </a:r>
            <a:r>
              <a:rPr lang="en-US" altLang="en-US" dirty="0"/>
              <a:t>PLF, Vol. 3, p. 30).</a:t>
            </a:r>
            <a:br>
              <a:rPr lang="en-US" altLang="en-US" i="1" dirty="0"/>
            </a:br>
            <a:endParaRPr lang="en-US" dirty="0">
              <a:ea typeface="ＭＳ Ｐゴシック" pitchFamily="-112" charset="-128"/>
              <a:cs typeface="ＭＳ Ｐゴシック" pitchFamily="-112" charset="-128"/>
            </a:endParaRPr>
          </a:p>
          <a:p>
            <a:pPr marL="0" indent="0" eaLnBrk="1" fontAlgn="auto" hangingPunct="1">
              <a:spcBef>
                <a:spcPts val="0"/>
              </a:spcBef>
              <a:spcAft>
                <a:spcPts val="0"/>
              </a:spcAft>
              <a:buNone/>
              <a:defRPr/>
            </a:pPr>
            <a:r>
              <a:rPr lang="en-US" dirty="0">
                <a:ea typeface="ＭＳ Ｐゴシック" pitchFamily="-112" charset="-128"/>
                <a:cs typeface="ＭＳ Ｐゴシック" pitchFamily="-112" charset="-128"/>
              </a:rPr>
              <a:t>“The preschool [transitional kindergarten] years are a period of major advance in young children’s understanding of past, present, and future and the association between these events in time” (</a:t>
            </a:r>
            <a:r>
              <a:rPr lang="en-US" altLang="en-US" dirty="0"/>
              <a:t>PCF, Vol. 1, p. 30).</a:t>
            </a:r>
          </a:p>
          <a:p>
            <a:pPr marL="0" indent="0">
              <a:buNone/>
            </a:pPr>
            <a:endParaRPr lang="en-US" dirty="0">
              <a:ea typeface="ＭＳ Ｐゴシック" pitchFamily="-112" charset="-128"/>
              <a:cs typeface="ＭＳ Ｐゴシック" pitchFamily="-112" charset="-128"/>
            </a:endParaRPr>
          </a:p>
          <a:p>
            <a:pPr marL="0" indent="0">
              <a:buNone/>
            </a:pPr>
            <a:r>
              <a:rPr lang="en-US" dirty="0">
                <a:ea typeface="ＭＳ Ｐゴシック" pitchFamily="-112" charset="-128"/>
                <a:cs typeface="ＭＳ Ｐゴシック" pitchFamily="-112" charset="-128"/>
              </a:rPr>
              <a:t>Adults</a:t>
            </a:r>
            <a:r>
              <a:rPr lang="en-US" baseline="0" dirty="0">
                <a:ea typeface="ＭＳ Ｐゴシック" pitchFamily="-112" charset="-128"/>
                <a:cs typeface="ＭＳ Ｐゴシック" pitchFamily="-112" charset="-128"/>
              </a:rPr>
              <a:t> tend </a:t>
            </a:r>
            <a:r>
              <a:rPr lang="en-US" dirty="0">
                <a:ea typeface="ＭＳ Ｐゴシック" pitchFamily="-112" charset="-128"/>
                <a:cs typeface="ＭＳ Ｐゴシック" pitchFamily="-112" charset="-128"/>
              </a:rPr>
              <a:t>to overestimate children’s understanding of time sequences. </a:t>
            </a:r>
            <a:br>
              <a:rPr lang="en-US" altLang="en-US" dirty="0"/>
            </a:br>
            <a:endParaRPr lang="en-US" altLang="en-US" dirty="0"/>
          </a:p>
          <a:p>
            <a:pPr marL="0" indent="0">
              <a:buNone/>
            </a:pPr>
            <a:r>
              <a:rPr lang="en-US" dirty="0">
                <a:ea typeface="ＭＳ Ｐゴシック" pitchFamily="-112" charset="-128"/>
                <a:cs typeface="ＭＳ Ｐゴシック" pitchFamily="-112" charset="-128"/>
              </a:rPr>
              <a:t>“In a sense, young children’s sense of history is like an accordion. At first, every event that did not occur recently took place “long ago,” and subsequently children make a distinction between the “long ago” of dinosaurs and when their grandparents were little children. Later, as young children learn more about events of the past, the accordion expands as children better understand the historical timeline in which events occurred…children work to comprehend when all these events occurred in relation to each other until middle childhood, when they begin to create their own mental timeline of events” (</a:t>
            </a:r>
            <a:r>
              <a:rPr lang="en-US" altLang="en-US" dirty="0"/>
              <a:t>PLF, Vol. 3, p. 34).</a:t>
            </a:r>
            <a:endParaRPr lang="en-US" dirty="0"/>
          </a:p>
          <a:p>
            <a:pPr>
              <a:defRPr/>
            </a:pPr>
            <a:endParaRPr lang="en-US" i="0" dirty="0"/>
          </a:p>
          <a:p>
            <a:pPr>
              <a:defRPr/>
            </a:pPr>
            <a:r>
              <a:rPr lang="en-US" i="0" dirty="0"/>
              <a:t>Now let’s try</a:t>
            </a:r>
            <a:r>
              <a:rPr lang="en-US" i="0" baseline="0" dirty="0"/>
              <a:t> an activity that will serve as a </a:t>
            </a:r>
            <a:r>
              <a:rPr lang="en-US" dirty="0">
                <a:ea typeface="Calibri" panose="020F0502020204030204" pitchFamily="34" charset="0"/>
                <a:cs typeface="Times New Roman" panose="02020603050405020304" pitchFamily="18" charset="0"/>
              </a:rPr>
              <a:t>metaphoric reminder of the developmental sequence of time. </a:t>
            </a:r>
            <a:endParaRPr lang="en-US" i="0"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5FA604-5D29-45B3-9911-1218F6A6ED95}" type="slidenum">
              <a:rPr lang="en-US" altLang="en-US" smtClean="0"/>
              <a:pPr/>
              <a:t>32</a:t>
            </a:fld>
            <a:endParaRPr lang="en-US" altLang="en-US" dirty="0"/>
          </a:p>
        </p:txBody>
      </p:sp>
    </p:spTree>
    <p:extLst>
      <p:ext uri="{BB962C8B-B14F-4D97-AF65-F5344CB8AC3E}">
        <p14:creationId xmlns:p14="http://schemas.microsoft.com/office/powerpoint/2010/main" val="3720577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Autofit/>
          </a:bodyPr>
          <a:lstStyle/>
          <a:p>
            <a:pPr>
              <a:defRPr/>
            </a:pPr>
            <a:r>
              <a:rPr lang="en-US" b="1" dirty="0">
                <a:ea typeface="Calibri" panose="020F0502020204030204" pitchFamily="34" charset="0"/>
              </a:rPr>
              <a:t>Activity 4: Time Accordion</a:t>
            </a:r>
          </a:p>
          <a:p>
            <a:pPr>
              <a:defRPr/>
            </a:pPr>
            <a:endParaRPr lang="en-US" b="1" dirty="0">
              <a:ea typeface="ＭＳ Ｐゴシック" pitchFamily="-112" charset="-128"/>
            </a:endParaRPr>
          </a:p>
          <a:p>
            <a:pPr>
              <a:defRPr/>
            </a:pPr>
            <a:r>
              <a:rPr lang="en-US" b="1" dirty="0">
                <a:ea typeface="ＭＳ Ｐゴシック" pitchFamily="-112" charset="-128"/>
              </a:rPr>
              <a:t>Presenter Remarks:</a:t>
            </a:r>
          </a:p>
          <a:p>
            <a:pPr>
              <a:defRPr/>
            </a:pPr>
            <a:r>
              <a:rPr lang="en-US" dirty="0">
                <a:ea typeface="ＭＳ Ｐゴシック" pitchFamily="-112" charset="-128"/>
              </a:rPr>
              <a:t>Notice how </a:t>
            </a:r>
            <a:r>
              <a:rPr lang="en-US" baseline="0" dirty="0">
                <a:ea typeface="ＭＳ Ｐゴシック" pitchFamily="-112" charset="-128"/>
              </a:rPr>
              <a:t>the </a:t>
            </a:r>
            <a:r>
              <a:rPr lang="en-US" dirty="0">
                <a:ea typeface="ＭＳ Ｐゴシック" pitchFamily="-112" charset="-128"/>
              </a:rPr>
              <a:t>accordion book has a front and back and eventually children develop what is in-between. At the beginning, children see only two distinctions (the front and back)—now and long ago. As children develop (between 3-5 years), they begin to understand that time exists between these two main points (now and long ago)—like an accordion. </a:t>
            </a:r>
            <a:r>
              <a:rPr lang="en-US" i="1" dirty="0">
                <a:ea typeface="ＭＳ Ｐゴシック" pitchFamily="-112" charset="-128"/>
              </a:rPr>
              <a:t>Stretch out the accordion book</a:t>
            </a:r>
            <a:r>
              <a:rPr lang="en-US" dirty="0">
                <a:ea typeface="ＭＳ Ｐゴシック" pitchFamily="-112" charset="-128"/>
              </a:rPr>
              <a:t>. </a:t>
            </a:r>
          </a:p>
          <a:p>
            <a:pPr marL="0" marR="0">
              <a:lnSpc>
                <a:spcPct val="115000"/>
              </a:lnSpc>
              <a:spcBef>
                <a:spcPts val="0"/>
              </a:spcBef>
              <a:spcAft>
                <a:spcPts val="0"/>
              </a:spcAft>
            </a:pPr>
            <a:r>
              <a:rPr lang="en-US" dirty="0">
                <a:ea typeface="Calibri" panose="020F0502020204030204" pitchFamily="34" charset="0"/>
              </a:rPr>
              <a:t>	 </a:t>
            </a:r>
          </a:p>
          <a:p>
            <a:r>
              <a:rPr lang="en-US" b="1" cap="all" dirty="0"/>
              <a:t>intent: </a:t>
            </a:r>
            <a:endParaRPr lang="en-US" dirty="0"/>
          </a:p>
          <a:p>
            <a:r>
              <a:rPr lang="en-US" dirty="0"/>
              <a:t>Participants use the accordion/memory analogy to understand developmental sequence.</a:t>
            </a:r>
          </a:p>
          <a:p>
            <a:endParaRPr lang="en-US" dirty="0"/>
          </a:p>
          <a:p>
            <a:r>
              <a:rPr lang="en-US" b="1" dirty="0"/>
              <a:t>OUTCOME: </a:t>
            </a:r>
            <a:endParaRPr lang="en-US" dirty="0"/>
          </a:p>
          <a:p>
            <a:r>
              <a:rPr lang="en-US" dirty="0"/>
              <a:t>Participants will create a paper accordion and paste a developmental sequence in correct order—providing their own examples and strategies.</a:t>
            </a:r>
          </a:p>
          <a:p>
            <a:r>
              <a:rPr lang="en-US" b="1" cap="all" dirty="0"/>
              <a:t> </a:t>
            </a:r>
            <a:endParaRPr lang="en-US" dirty="0"/>
          </a:p>
          <a:p>
            <a:r>
              <a:rPr lang="en-US" b="1" cap="all" dirty="0"/>
              <a:t>Materials Required: </a:t>
            </a:r>
            <a:endParaRPr lang="en-US" dirty="0"/>
          </a:p>
          <a:p>
            <a:pPr marL="114300" lvl="0" indent="-114300">
              <a:buFont typeface="Arial" pitchFamily="34" charset="0"/>
              <a:buChar char="•"/>
            </a:pPr>
            <a:r>
              <a:rPr lang="en-US" dirty="0"/>
              <a:t>PowerPoint Slide </a:t>
            </a:r>
          </a:p>
          <a:p>
            <a:pPr marL="114300" lvl="0" indent="-114300">
              <a:buFont typeface="Arial" pitchFamily="34" charset="0"/>
              <a:buChar char="•"/>
            </a:pPr>
            <a:r>
              <a:rPr lang="en-US" dirty="0"/>
              <a:t>Scrapbook paper for accordion (as creative as possible)</a:t>
            </a:r>
          </a:p>
          <a:p>
            <a:pPr marL="114300" lvl="0" indent="-114300">
              <a:buFont typeface="Arial" pitchFamily="34" charset="0"/>
              <a:buChar char="•"/>
            </a:pPr>
            <a:r>
              <a:rPr lang="en-US" dirty="0"/>
              <a:t>Developmental sequence</a:t>
            </a:r>
          </a:p>
          <a:p>
            <a:pPr marL="114300" lvl="0" indent="-114300">
              <a:buFont typeface="Arial" pitchFamily="34" charset="0"/>
              <a:buChar char="•"/>
            </a:pPr>
            <a:r>
              <a:rPr lang="en-US" dirty="0"/>
              <a:t>Scissors</a:t>
            </a:r>
          </a:p>
          <a:p>
            <a:pPr marL="114300" lvl="0" indent="-114300">
              <a:buFont typeface="Arial" pitchFamily="34" charset="0"/>
              <a:buChar char="•"/>
            </a:pPr>
            <a:r>
              <a:rPr lang="en-US" dirty="0"/>
              <a:t>Tape</a:t>
            </a:r>
          </a:p>
          <a:p>
            <a:pPr marL="114300" lvl="0" indent="-114300">
              <a:buFont typeface="Arial" pitchFamily="34" charset="0"/>
              <a:buChar char="•"/>
            </a:pPr>
            <a:r>
              <a:rPr lang="en-US" dirty="0"/>
              <a:t>Handout 2: Alignment Document and DRDP-K (2015) HSS 1</a:t>
            </a:r>
          </a:p>
          <a:p>
            <a:r>
              <a:rPr lang="en-US" dirty="0"/>
              <a:t>                                                                         </a:t>
            </a:r>
          </a:p>
          <a:p>
            <a:r>
              <a:rPr lang="en-US" b="1" dirty="0"/>
              <a:t>TIME</a:t>
            </a:r>
            <a:r>
              <a:rPr lang="en-US" dirty="0"/>
              <a:t>: </a:t>
            </a:r>
          </a:p>
          <a:p>
            <a:r>
              <a:rPr lang="en-US" dirty="0"/>
              <a:t>15 minutes</a:t>
            </a:r>
          </a:p>
          <a:p>
            <a:endParaRPr lang="en-US" b="1" cap="all" dirty="0"/>
          </a:p>
          <a:p>
            <a:r>
              <a:rPr lang="en-US" b="1" cap="all" dirty="0"/>
              <a:t>Process: </a:t>
            </a:r>
            <a:endParaRPr lang="en-US" dirty="0"/>
          </a:p>
          <a:p>
            <a:pPr marL="114300" lvl="0" indent="-114300">
              <a:buFont typeface="Arial" pitchFamily="34" charset="0"/>
              <a:buChar char="•"/>
            </a:pPr>
            <a:r>
              <a:rPr lang="en-US" dirty="0"/>
              <a:t>Share the accordion/memory analogy with participants. </a:t>
            </a:r>
          </a:p>
          <a:p>
            <a:pPr marL="114300" lvl="0" indent="-114300">
              <a:buFont typeface="Arial" pitchFamily="34" charset="0"/>
              <a:buChar char="•"/>
            </a:pPr>
            <a:r>
              <a:rPr lang="en-US" dirty="0"/>
              <a:t>Model how at first children only understand the front and back (now and past).</a:t>
            </a:r>
          </a:p>
          <a:p>
            <a:pPr marL="114300" lvl="0" indent="-114300">
              <a:buFont typeface="Arial" pitchFamily="34" charset="0"/>
              <a:buChar char="•"/>
            </a:pPr>
            <a:r>
              <a:rPr lang="en-US" dirty="0"/>
              <a:t>Explain that then, as they learn to place time and events within context, children start understanding the time in between—like an accordion. </a:t>
            </a:r>
          </a:p>
          <a:p>
            <a:pPr marL="114300" lvl="0" indent="-114300">
              <a:buFont typeface="Arial" pitchFamily="34" charset="0"/>
              <a:buChar char="•"/>
            </a:pPr>
            <a:r>
              <a:rPr lang="en-US" dirty="0"/>
              <a:t>To remember and better understand this developmental sequence, cut up the developmental sequence handout and tape it into the accordion (or simply rewrite it). </a:t>
            </a:r>
          </a:p>
          <a:p>
            <a:pPr marL="114300" lvl="0" indent="-114300">
              <a:buFont typeface="Arial" pitchFamily="34" charset="0"/>
              <a:buChar char="•"/>
            </a:pPr>
            <a:r>
              <a:rPr lang="en-US" dirty="0"/>
              <a:t>Allow ample time for participants to decorate and create the accordion. </a:t>
            </a:r>
          </a:p>
          <a:p>
            <a:pPr marL="114300" lvl="0" indent="-114300">
              <a:buFont typeface="Arial" pitchFamily="34" charset="0"/>
              <a:buChar char="•"/>
            </a:pPr>
            <a:r>
              <a:rPr lang="en-US" dirty="0"/>
              <a:t>Ask participants to think about strategies that can be used to support the different levels. </a:t>
            </a:r>
          </a:p>
          <a:p>
            <a:pPr marL="114300" lvl="0" indent="-114300">
              <a:buFont typeface="Arial" pitchFamily="34" charset="0"/>
              <a:buChar char="•"/>
            </a:pPr>
            <a:r>
              <a:rPr lang="en-US" dirty="0"/>
              <a:t>This accordion can be used as a reminder of the sequence for planning with parents and staff.</a:t>
            </a:r>
          </a:p>
          <a:p>
            <a:pPr marL="114300" lvl="0" indent="-114300">
              <a:buFont typeface="Arial" pitchFamily="34" charset="0"/>
              <a:buChar char="•"/>
            </a:pPr>
            <a:r>
              <a:rPr lang="en-US" dirty="0"/>
              <a:t>Have participants find Handout 2: Alignment Document and DRDP-K (2015) HSS 1 and compare and contrast it with the accordion.</a:t>
            </a:r>
          </a:p>
          <a:p>
            <a:r>
              <a:rPr lang="en-US" dirty="0"/>
              <a:t>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DDD27C-1D3E-48D1-AB02-77A0787400E9}" type="slidenum">
              <a:rPr lang="en-US" altLang="en-US" smtClean="0"/>
              <a:pPr/>
              <a:t>33</a:t>
            </a:fld>
            <a:endParaRPr lang="en-US" altLang="en-US" dirty="0"/>
          </a:p>
        </p:txBody>
      </p:sp>
    </p:spTree>
    <p:extLst>
      <p:ext uri="{BB962C8B-B14F-4D97-AF65-F5344CB8AC3E}">
        <p14:creationId xmlns:p14="http://schemas.microsoft.com/office/powerpoint/2010/main" val="458102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Autofit/>
          </a:bodyPr>
          <a:lstStyle/>
          <a:p>
            <a:pPr>
              <a:defRPr/>
            </a:pPr>
            <a:r>
              <a:rPr lang="en-US" b="1" dirty="0">
                <a:ea typeface="Calibri" panose="020F0502020204030204" pitchFamily="34" charset="0"/>
              </a:rPr>
              <a:t>Activity 4: Time Accordion continued</a:t>
            </a:r>
          </a:p>
          <a:p>
            <a:pPr>
              <a:defRPr/>
            </a:pPr>
            <a:endParaRPr lang="en-US" b="1" dirty="0">
              <a:ea typeface="ＭＳ Ｐゴシック" pitchFamily="-112" charset="-128"/>
            </a:endParaRPr>
          </a:p>
          <a:p>
            <a:pPr>
              <a:defRPr/>
            </a:pPr>
            <a:r>
              <a:rPr lang="en-US" b="1" dirty="0">
                <a:ea typeface="ＭＳ Ｐゴシック" pitchFamily="-112" charset="-128"/>
              </a:rPr>
              <a:t>Presenter Remarks:</a:t>
            </a:r>
          </a:p>
          <a:p>
            <a:pPr>
              <a:defRPr/>
            </a:pPr>
            <a:r>
              <a:rPr lang="en-US" dirty="0">
                <a:ea typeface="ＭＳ Ｐゴシック" pitchFamily="-112" charset="-128"/>
              </a:rPr>
              <a:t>Please follow the steps listed on the slide.</a:t>
            </a:r>
          </a:p>
          <a:p>
            <a:pPr>
              <a:lnSpc>
                <a:spcPct val="115000"/>
              </a:lnSpc>
              <a:spcAft>
                <a:spcPts val="0"/>
              </a:spcAft>
            </a:pPr>
            <a:r>
              <a:rPr lang="en-US" dirty="0">
                <a:ea typeface="Calibri" panose="020F0502020204030204" pitchFamily="34" charset="0"/>
              </a:rPr>
              <a:t>	 </a:t>
            </a:r>
          </a:p>
          <a:p>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96FEC9-E44F-4E19-BC1B-CA1B11099D2A}" type="slidenum">
              <a:rPr lang="en-US" altLang="en-US" smtClean="0"/>
              <a:pPr/>
              <a:t>34</a:t>
            </a:fld>
            <a:endParaRPr lang="en-US" altLang="en-US" dirty="0"/>
          </a:p>
        </p:txBody>
      </p:sp>
    </p:spTree>
    <p:extLst>
      <p:ext uri="{BB962C8B-B14F-4D97-AF65-F5344CB8AC3E}">
        <p14:creationId xmlns:p14="http://schemas.microsoft.com/office/powerpoint/2010/main" val="334320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Aft>
                <a:spcPts val="0"/>
              </a:spcAft>
              <a:defRPr/>
            </a:pPr>
            <a:r>
              <a:rPr lang="en-US" b="1" dirty="0">
                <a:ea typeface="+mn-ea"/>
                <a:cs typeface="ＭＳ Ｐゴシック" pitchFamily="-112" charset="-128"/>
              </a:rPr>
              <a:t>P</a:t>
            </a:r>
            <a:r>
              <a:rPr lang="en-US" b="1" dirty="0">
                <a:ea typeface="ＭＳ Ｐゴシック" pitchFamily="-112" charset="-128"/>
                <a:cs typeface="ＭＳ Ｐゴシック" pitchFamily="-112" charset="-128"/>
              </a:rPr>
              <a:t>resenter Remarks:</a:t>
            </a:r>
          </a:p>
          <a:p>
            <a:pPr>
              <a:spcAft>
                <a:spcPts val="0"/>
              </a:spcAft>
              <a:defRPr/>
            </a:pPr>
            <a:r>
              <a:rPr lang="en-US" dirty="0"/>
              <a:t>Recall</a:t>
            </a:r>
            <a:r>
              <a:rPr lang="en-US" baseline="0" dirty="0"/>
              <a:t> that the Preschool Curriculum Framework provides strategies that are culturally appropriate. Teacher strategies to support young children’s developing narratives</a:t>
            </a:r>
            <a:r>
              <a:rPr lang="en-US" i="1" baseline="0" dirty="0"/>
              <a:t> </a:t>
            </a:r>
            <a:r>
              <a:rPr lang="en-US" dirty="0"/>
              <a:t>offer</a:t>
            </a:r>
            <a:r>
              <a:rPr lang="en-US" baseline="0" dirty="0"/>
              <a:t> an example. Research and practice both demonstrate that n</a:t>
            </a:r>
            <a:r>
              <a:rPr lang="en-US" dirty="0"/>
              <a:t>arrative practices differ culturally.</a:t>
            </a:r>
            <a:r>
              <a:rPr lang="en-US" baseline="0" dirty="0"/>
              <a:t> For example</a:t>
            </a:r>
            <a:r>
              <a:rPr lang="en-US" dirty="0"/>
              <a:t> some families emphasize</a:t>
            </a:r>
            <a:r>
              <a:rPr lang="en-US" baseline="0" dirty="0"/>
              <a:t> linear time while discussing narratives and other families emphasize emotional cues while discussing narratives. It is important for a teacher to be aware of the students typical experiences with narratives at home so that the same types of experiences can be expanded upon as school. </a:t>
            </a:r>
          </a:p>
          <a:p>
            <a:pPr eaLnBrk="1" fontAlgn="auto" hangingPunct="1">
              <a:spcAft>
                <a:spcPts val="0"/>
              </a:spcAft>
              <a:defRPr/>
            </a:pPr>
            <a:endParaRPr lang="en-US" b="1" dirty="0">
              <a:ea typeface="+mn-ea"/>
            </a:endParaRPr>
          </a:p>
          <a:p>
            <a:pPr eaLnBrk="1" fontAlgn="auto" hangingPunct="1">
              <a:spcAft>
                <a:spcPts val="0"/>
              </a:spcAft>
              <a:defRPr/>
            </a:pPr>
            <a:r>
              <a:rPr lang="en-US" b="1" dirty="0">
                <a:ea typeface="+mn-ea"/>
              </a:rPr>
              <a:t>Background Information:</a:t>
            </a:r>
          </a:p>
          <a:p>
            <a:pPr eaLnBrk="1" fontAlgn="auto" hangingPunct="1">
              <a:spcAft>
                <a:spcPts val="0"/>
              </a:spcAft>
              <a:defRPr/>
            </a:pPr>
            <a:r>
              <a:rPr lang="en-US" dirty="0">
                <a:ea typeface="+mn-ea"/>
              </a:rPr>
              <a:t>“There are also important cultural differences in how </a:t>
            </a:r>
            <a:r>
              <a:rPr lang="en-US" b="1" dirty="0">
                <a:ea typeface="+mn-ea"/>
              </a:rPr>
              <a:t>narrative practices </a:t>
            </a:r>
            <a:r>
              <a:rPr lang="en-US" dirty="0">
                <a:ea typeface="+mn-ea"/>
              </a:rPr>
              <a:t>—that is, different ways of telling stories, such as how much detail is included or whether explanations are provided—contribute to young children’s sense of the past, present, and future. Some families emphasize linear time sequences (i.e., telling about the first thing that happened, followed by the second thing, followed by the third thing, and so on). Others use emotional cues (i.e., excitement, joy, amazement, sadness, fear, or anger of the characters in response to different parts of a story) as the connections between different events in time” (PLF, Vol. 3, p. 31).</a:t>
            </a:r>
          </a:p>
          <a:p>
            <a:pPr>
              <a:spcAft>
                <a:spcPts val="0"/>
              </a:spcAft>
              <a:defRPr/>
            </a:pPr>
            <a:endParaRPr lang="en-US" dirty="0"/>
          </a:p>
          <a:p>
            <a:pPr eaLnBrk="1" fontAlgn="auto" hangingPunct="1">
              <a:spcBef>
                <a:spcPts val="0"/>
              </a:spcBef>
              <a:spcAft>
                <a:spcPts val="0"/>
              </a:spcAft>
              <a:defRPr/>
            </a:pPr>
            <a:endParaRPr lang="en-US" dirty="0">
              <a:ea typeface="+mn-ea"/>
            </a:endParaRPr>
          </a:p>
          <a:p>
            <a:pPr eaLnBrk="1" fontAlgn="auto" hangingPunct="1">
              <a:spcBef>
                <a:spcPts val="0"/>
              </a:spcBef>
              <a:spcAft>
                <a:spcPts val="0"/>
              </a:spcAft>
              <a:defRPr/>
            </a:pPr>
            <a:endParaRPr lang="en-US" dirty="0">
              <a:ea typeface="+mn-ea"/>
            </a:endParaRPr>
          </a:p>
          <a:p>
            <a:pPr eaLnBrk="1" fontAlgn="auto" hangingPunct="1">
              <a:spcBef>
                <a:spcPts val="0"/>
              </a:spcBef>
              <a:spcAft>
                <a:spcPts val="0"/>
              </a:spcAft>
              <a:defRPr/>
            </a:pPr>
            <a:endParaRPr lang="en-US" dirty="0"/>
          </a:p>
          <a:p>
            <a:pPr>
              <a:spcAft>
                <a:spcPts val="0"/>
              </a:spcAft>
              <a:defRPr/>
            </a:pPr>
            <a:endParaRPr 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25EF47-CD5C-4C9D-83C2-2D9D52FF96D2}" type="slidenum">
              <a:rPr lang="en-US" altLang="en-US" smtClean="0"/>
              <a:pPr/>
              <a:t>35</a:t>
            </a:fld>
            <a:endParaRPr lang="en-US" altLang="en-US" dirty="0"/>
          </a:p>
        </p:txBody>
      </p:sp>
    </p:spTree>
    <p:extLst>
      <p:ext uri="{BB962C8B-B14F-4D97-AF65-F5344CB8AC3E}">
        <p14:creationId xmlns:p14="http://schemas.microsoft.com/office/powerpoint/2010/main" val="1102272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Autofit/>
          </a:bodyPr>
          <a:lstStyle/>
          <a:p>
            <a:pPr>
              <a:lnSpc>
                <a:spcPct val="115000"/>
              </a:lnSpc>
              <a:spcAft>
                <a:spcPts val="0"/>
              </a:spcAft>
              <a:defRPr/>
            </a:pPr>
            <a:r>
              <a:rPr lang="en-US" b="1" dirty="0">
                <a:ea typeface="Calibri" panose="020F0502020204030204" pitchFamily="34" charset="0"/>
                <a:cs typeface="Times New Roman" panose="02020603050405020304" pitchFamily="18" charset="0"/>
              </a:rPr>
              <a:t>Activity 5: How Do You Remember?</a:t>
            </a:r>
            <a:r>
              <a:rPr lang="en-US" dirty="0">
                <a:ea typeface="Calibri" panose="020F0502020204030204" pitchFamily="34" charset="0"/>
                <a:cs typeface="Times New Roman" panose="02020603050405020304" pitchFamily="18" charset="0"/>
              </a:rPr>
              <a:t> </a:t>
            </a:r>
            <a:r>
              <a:rPr lang="en-US" b="1" dirty="0">
                <a:ea typeface="Calibri" panose="020F0502020204030204" pitchFamily="34" charset="0"/>
                <a:cs typeface="Times New Roman" panose="02020603050405020304" pitchFamily="18" charset="0"/>
              </a:rPr>
              <a:t>Part 1 </a:t>
            </a:r>
            <a:endParaRPr lang="en-US" sz="1100" b="1" dirty="0">
              <a:latin typeface="Calibri" panose="020F0502020204030204" pitchFamily="34" charset="0"/>
              <a:ea typeface="Calibri" panose="020F0502020204030204" pitchFamily="34" charset="0"/>
              <a:cs typeface="Times New Roman" panose="02020603050405020304" pitchFamily="18" charset="0"/>
            </a:endParaRPr>
          </a:p>
          <a:p>
            <a:pPr marL="0" marR="0" indent="0" algn="l" defTabSz="457200" rtl="0" eaLnBrk="0" fontAlgn="base" latinLnBrk="0" hangingPunct="0">
              <a:lnSpc>
                <a:spcPct val="115000"/>
              </a:lnSpc>
              <a:spcBef>
                <a:spcPts val="0"/>
              </a:spcBef>
              <a:spcAft>
                <a:spcPts val="0"/>
              </a:spcAft>
              <a:buClrTx/>
              <a:buSzTx/>
              <a:buFontTx/>
              <a:buNone/>
              <a:tabLst/>
              <a:defRPr/>
            </a:pPr>
            <a:endParaRPr lang="en-US" b="1" dirty="0">
              <a:ea typeface="ＭＳ Ｐゴシック" pitchFamily="-112" charset="-128"/>
              <a:cs typeface="ＭＳ Ｐゴシック" pitchFamily="-112" charset="-128"/>
            </a:endParaRPr>
          </a:p>
          <a:p>
            <a:pPr marL="0" marR="0" indent="0" algn="l" defTabSz="457200" rtl="0" eaLnBrk="0" fontAlgn="base" latinLnBrk="0" hangingPunct="0">
              <a:lnSpc>
                <a:spcPct val="115000"/>
              </a:lnSpc>
              <a:spcBef>
                <a:spcPts val="0"/>
              </a:spcBef>
              <a:spcAft>
                <a:spcPts val="0"/>
              </a:spcAft>
              <a:buClrTx/>
              <a:buSzTx/>
              <a:buFontTx/>
              <a:buNone/>
              <a:tabLst/>
              <a:defRPr/>
            </a:pPr>
            <a:r>
              <a:rPr lang="en-US" b="1" dirty="0">
                <a:ea typeface="ＭＳ Ｐゴシック" pitchFamily="-112" charset="-128"/>
                <a:cs typeface="ＭＳ Ｐゴシック" pitchFamily="-112" charset="-128"/>
              </a:rPr>
              <a:t>Presenter Remarks:</a:t>
            </a:r>
          </a:p>
          <a:p>
            <a:pPr marL="0" marR="0" indent="0" algn="l" defTabSz="457200" rtl="0" eaLnBrk="0" fontAlgn="base" latinLnBrk="0" hangingPunct="0">
              <a:lnSpc>
                <a:spcPct val="115000"/>
              </a:lnSpc>
              <a:spcBef>
                <a:spcPts val="0"/>
              </a:spcBef>
              <a:spcAft>
                <a:spcPts val="0"/>
              </a:spcAft>
              <a:buClrTx/>
              <a:buSzTx/>
              <a:buFontTx/>
              <a:buNone/>
              <a:tabLst/>
              <a:defRPr/>
            </a:pPr>
            <a:r>
              <a:rPr lang="en-US" b="0" dirty="0">
                <a:ea typeface="ＭＳ Ｐゴシック" pitchFamily="-112" charset="-128"/>
                <a:cs typeface="ＭＳ Ｐゴシック" pitchFamily="-112" charset="-128"/>
              </a:rPr>
              <a:t>Just</a:t>
            </a:r>
            <a:r>
              <a:rPr lang="en-US" b="0" baseline="0" dirty="0">
                <a:ea typeface="ＭＳ Ｐゴシック" pitchFamily="-112" charset="-128"/>
                <a:cs typeface="ＭＳ Ｐゴシック" pitchFamily="-112" charset="-128"/>
              </a:rPr>
              <a:t> as students have differing experiences with narratives so do teachers. This next activity will help us to reflect on our own experiences with the use of narratives.</a:t>
            </a:r>
          </a:p>
          <a:p>
            <a:pPr marL="0" marR="0" indent="0" algn="l" defTabSz="457200" rtl="0" eaLnBrk="0" fontAlgn="base" latinLnBrk="0" hangingPunct="0">
              <a:lnSpc>
                <a:spcPct val="115000"/>
              </a:lnSpc>
              <a:spcBef>
                <a:spcPts val="0"/>
              </a:spcBef>
              <a:spcAft>
                <a:spcPts val="0"/>
              </a:spcAft>
              <a:buClrTx/>
              <a:buSzTx/>
              <a:buFontTx/>
              <a:buNone/>
              <a:tabLst/>
              <a:defRPr/>
            </a:pPr>
            <a:endParaRPr lang="en-US" dirty="0">
              <a:ea typeface="ＭＳ Ｐゴシック" pitchFamily="-112" charset="-128"/>
              <a:cs typeface="ＭＳ Ｐゴシック" pitchFamily="-112" charset="-128"/>
            </a:endParaRPr>
          </a:p>
          <a:p>
            <a:r>
              <a:rPr lang="en-US" b="1" cap="all" dirty="0"/>
              <a:t>intent: </a:t>
            </a:r>
            <a:endParaRPr lang="en-US" sz="1100" dirty="0"/>
          </a:p>
          <a:p>
            <a:r>
              <a:rPr lang="en-US" dirty="0"/>
              <a:t>Participants discover how they identify memories—either by time sequence or emotion.</a:t>
            </a:r>
          </a:p>
          <a:p>
            <a:endParaRPr lang="en-US" b="1" dirty="0"/>
          </a:p>
          <a:p>
            <a:r>
              <a:rPr lang="en-US" b="1" dirty="0"/>
              <a:t>OUTCOME: </a:t>
            </a:r>
            <a:endParaRPr lang="en-US" dirty="0"/>
          </a:p>
          <a:p>
            <a:r>
              <a:rPr lang="en-US" dirty="0"/>
              <a:t>Participants will experience identifying different forms of memory.</a:t>
            </a:r>
            <a:r>
              <a:rPr lang="en-US" b="1" cap="all" dirty="0"/>
              <a:t> </a:t>
            </a:r>
            <a:endParaRPr lang="en-US" sz="1100" dirty="0"/>
          </a:p>
          <a:p>
            <a:endParaRPr lang="en-US" b="1" cap="all" dirty="0"/>
          </a:p>
          <a:p>
            <a:r>
              <a:rPr lang="en-US" b="1" cap="all" dirty="0"/>
              <a:t>Materials Required: </a:t>
            </a:r>
            <a:endParaRPr lang="en-US" sz="1100" dirty="0"/>
          </a:p>
          <a:p>
            <a:pPr marL="171450" lvl="0" indent="-171450">
              <a:buFont typeface="Arial" pitchFamily="34" charset="0"/>
              <a:buChar char="•"/>
            </a:pPr>
            <a:r>
              <a:rPr lang="en-US" dirty="0"/>
              <a:t>Group members</a:t>
            </a:r>
            <a:endParaRPr lang="en-US" sz="1600" dirty="0"/>
          </a:p>
          <a:p>
            <a:pPr marL="171450" lvl="0" indent="-171450">
              <a:buFont typeface="Arial" pitchFamily="34" charset="0"/>
              <a:buChar char="•"/>
            </a:pPr>
            <a:r>
              <a:rPr lang="en-US" dirty="0"/>
              <a:t>Paper</a:t>
            </a:r>
            <a:endParaRPr lang="en-US" sz="1600" dirty="0"/>
          </a:p>
          <a:p>
            <a:pPr marL="171450" lvl="0" indent="-171450">
              <a:buFont typeface="Arial" pitchFamily="34" charset="0"/>
              <a:buChar char="•"/>
            </a:pPr>
            <a:r>
              <a:rPr lang="en-US" dirty="0"/>
              <a:t>PowerPoint slide </a:t>
            </a:r>
            <a:endParaRPr lang="en-US" sz="1600" dirty="0"/>
          </a:p>
          <a:p>
            <a:endParaRPr lang="en-US" b="1" dirty="0"/>
          </a:p>
          <a:p>
            <a:r>
              <a:rPr lang="en-US" b="1" dirty="0"/>
              <a:t>TIME</a:t>
            </a:r>
            <a:r>
              <a:rPr lang="en-US" dirty="0"/>
              <a:t>: </a:t>
            </a:r>
            <a:br>
              <a:rPr lang="en-US" dirty="0"/>
            </a:br>
            <a:r>
              <a:rPr lang="en-US" dirty="0"/>
              <a:t>15 minutes</a:t>
            </a:r>
            <a:endParaRPr lang="en-US" sz="1600" dirty="0"/>
          </a:p>
          <a:p>
            <a:endParaRPr lang="en-US" b="1" cap="all" dirty="0"/>
          </a:p>
          <a:p>
            <a:r>
              <a:rPr lang="en-US" b="1" cap="all" dirty="0"/>
              <a:t>Process: </a:t>
            </a:r>
            <a:endParaRPr lang="en-US" sz="1100" dirty="0"/>
          </a:p>
          <a:p>
            <a:r>
              <a:rPr lang="en-US" b="1" dirty="0"/>
              <a:t>Part 1</a:t>
            </a:r>
            <a:endParaRPr lang="en-US" sz="1100" dirty="0"/>
          </a:p>
          <a:p>
            <a:pPr marL="228600" lvl="0" indent="-228600">
              <a:buFont typeface="Arial" pitchFamily="34" charset="0"/>
              <a:buChar char="•"/>
            </a:pPr>
            <a:r>
              <a:rPr lang="en-US" dirty="0"/>
              <a:t>Ask participants to</a:t>
            </a:r>
            <a:r>
              <a:rPr lang="en-US" baseline="0" dirty="0"/>
              <a:t> t</a:t>
            </a:r>
            <a:r>
              <a:rPr lang="en-US" dirty="0"/>
              <a:t>hink of a vivid personal memory they are willing to share,</a:t>
            </a:r>
            <a:r>
              <a:rPr lang="en-US" baseline="0" dirty="0"/>
              <a:t> and u</a:t>
            </a:r>
            <a:r>
              <a:rPr lang="en-US" dirty="0"/>
              <a:t>se the materials at the table to draw their memory.</a:t>
            </a:r>
            <a:endParaRPr lang="en-US" sz="1100" dirty="0"/>
          </a:p>
          <a:p>
            <a:pPr marL="228600" lvl="0" indent="-228600">
              <a:buFont typeface="Arial" pitchFamily="34" charset="0"/>
              <a:buChar char="•"/>
            </a:pPr>
            <a:r>
              <a:rPr lang="en-US" dirty="0"/>
              <a:t>After everyone has completed the memory drawing, share the Narrative Differences slide. </a:t>
            </a:r>
            <a:endParaRPr lang="en-US" sz="1100" dirty="0"/>
          </a:p>
          <a:p>
            <a:pPr marL="228600" lvl="0" indent="-228600">
              <a:buFont typeface="Arial" pitchFamily="34" charset="0"/>
              <a:buChar char="•"/>
            </a:pPr>
            <a:r>
              <a:rPr lang="en-US" dirty="0"/>
              <a:t>Invite the participants to</a:t>
            </a:r>
            <a:r>
              <a:rPr lang="en-US" baseline="0" dirty="0"/>
              <a:t> </a:t>
            </a:r>
            <a:r>
              <a:rPr lang="en-US" dirty="0"/>
              <a:t>read the paragraph in the Bibliographic Notes on their own for further understanding.</a:t>
            </a:r>
            <a:endParaRPr lang="en-US" sz="1100" dirty="0"/>
          </a:p>
          <a:p>
            <a:pPr marL="685800" lvl="1" indent="-228600">
              <a:buFont typeface="Courier New" pitchFamily="49" charset="0"/>
              <a:buChar char="o"/>
            </a:pPr>
            <a:r>
              <a:rPr lang="en-US" dirty="0"/>
              <a:t>Optional: Have participants do this in the training.</a:t>
            </a:r>
            <a:endParaRPr lang="en-US" sz="1100" dirty="0"/>
          </a:p>
          <a:p>
            <a:r>
              <a:rPr lang="en-US" dirty="0"/>
              <a:t> </a:t>
            </a:r>
            <a:endParaRPr lang="en-US" sz="1100" dirty="0"/>
          </a:p>
          <a:p>
            <a:pPr marL="0" marR="0" indent="0" algn="l" defTabSz="457200" rtl="0" eaLnBrk="0" fontAlgn="base" latinLnBrk="0" hangingPunct="0">
              <a:lnSpc>
                <a:spcPct val="115000"/>
              </a:lnSpc>
              <a:spcBef>
                <a:spcPts val="0"/>
              </a:spcBef>
              <a:spcAft>
                <a:spcPts val="0"/>
              </a:spcAft>
              <a:buClrTx/>
              <a:buSzTx/>
              <a:buFontTx/>
              <a:buNone/>
              <a:tabLst/>
              <a:defRPr/>
            </a:pPr>
            <a:endParaRPr lang="en-US" b="0" baseline="0" dirty="0">
              <a:ea typeface="ＭＳ Ｐゴシック" pitchFamily="-112" charset="-128"/>
              <a:cs typeface="ＭＳ Ｐゴシック" pitchFamily="-112"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3F0304-E44E-436B-8EFD-CDE7A5327D5F}" type="slidenum">
              <a:rPr lang="en-US" altLang="en-US" smtClean="0"/>
              <a:pPr/>
              <a:t>36</a:t>
            </a:fld>
            <a:endParaRPr lang="en-US" altLang="en-US" dirty="0"/>
          </a:p>
        </p:txBody>
      </p:sp>
    </p:spTree>
    <p:extLst>
      <p:ext uri="{BB962C8B-B14F-4D97-AF65-F5344CB8AC3E}">
        <p14:creationId xmlns:p14="http://schemas.microsoft.com/office/powerpoint/2010/main" val="2123454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Autofit/>
          </a:bodyPr>
          <a:lstStyle/>
          <a:p>
            <a:pPr>
              <a:lnSpc>
                <a:spcPct val="115000"/>
              </a:lnSpc>
              <a:spcAft>
                <a:spcPts val="0"/>
              </a:spcAft>
              <a:defRPr/>
            </a:pPr>
            <a:r>
              <a:rPr lang="en-US" b="1" dirty="0">
                <a:ea typeface="Calibri" panose="020F0502020204030204" pitchFamily="34" charset="0"/>
                <a:cs typeface="Times New Roman" panose="02020603050405020304" pitchFamily="18" charset="0"/>
              </a:rPr>
              <a:t>Activity 5: How Do You Remember?</a:t>
            </a:r>
            <a:r>
              <a:rPr lang="en-US" dirty="0">
                <a:ea typeface="Calibri" panose="020F0502020204030204" pitchFamily="34" charset="0"/>
                <a:cs typeface="Times New Roman" panose="02020603050405020304" pitchFamily="18" charset="0"/>
              </a:rPr>
              <a:t> </a:t>
            </a:r>
            <a:r>
              <a:rPr lang="en-US" b="1" dirty="0">
                <a:ea typeface="Calibri" panose="020F0502020204030204" pitchFamily="34" charset="0"/>
                <a:cs typeface="Times New Roman" panose="02020603050405020304" pitchFamily="18" charset="0"/>
              </a:rPr>
              <a:t>Part 2 </a:t>
            </a:r>
            <a:endParaRPr lang="en-US" sz="11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defRPr/>
            </a:pPr>
            <a:endParaRPr lang="en-US" b="1" dirty="0">
              <a:ea typeface="ＭＳ Ｐゴシック" pitchFamily="-112" charset="-128"/>
              <a:cs typeface="ＭＳ Ｐゴシック" pitchFamily="-112" charset="-128"/>
            </a:endParaRPr>
          </a:p>
          <a:p>
            <a:pPr>
              <a:lnSpc>
                <a:spcPct val="115000"/>
              </a:lnSpc>
              <a:spcAft>
                <a:spcPts val="0"/>
              </a:spcAft>
              <a:defRPr/>
            </a:pPr>
            <a:r>
              <a:rPr lang="en-US" b="1" dirty="0">
                <a:ea typeface="ＭＳ Ｐゴシック" pitchFamily="-112" charset="-128"/>
                <a:cs typeface="ＭＳ Ｐゴシック" pitchFamily="-112" charset="-128"/>
              </a:rPr>
              <a:t>Presenter Remarks:</a:t>
            </a:r>
          </a:p>
          <a:p>
            <a:pPr>
              <a:lnSpc>
                <a:spcPct val="115000"/>
              </a:lnSpc>
              <a:spcAft>
                <a:spcPts val="0"/>
              </a:spcAft>
              <a:defRPr/>
            </a:pPr>
            <a:r>
              <a:rPr lang="en-US" dirty="0">
                <a:ea typeface="ＭＳ Ｐゴシック" pitchFamily="-112" charset="-128"/>
                <a:cs typeface="ＭＳ Ｐゴシック" pitchFamily="-112" charset="-128"/>
              </a:rPr>
              <a:t>In this second part, we are going to reflect upon our drawings.</a:t>
            </a:r>
          </a:p>
          <a:p>
            <a:pPr>
              <a:lnSpc>
                <a:spcPct val="115000"/>
              </a:lnSpc>
              <a:spcAft>
                <a:spcPts val="0"/>
              </a:spcAft>
              <a:defRPr/>
            </a:pPr>
            <a:endParaRPr lang="en-US" dirty="0">
              <a:ea typeface="ＭＳ Ｐゴシック" pitchFamily="-112" charset="-128"/>
              <a:cs typeface="ＭＳ Ｐゴシック" pitchFamily="-112" charset="-128"/>
            </a:endParaRPr>
          </a:p>
          <a:p>
            <a:r>
              <a:rPr lang="en-US" b="1" cap="all" dirty="0"/>
              <a:t>intent: </a:t>
            </a:r>
            <a:endParaRPr lang="en-US" sz="1100" dirty="0"/>
          </a:p>
          <a:p>
            <a:r>
              <a:rPr lang="en-US" dirty="0"/>
              <a:t>Participants discover how they identify memories—either by time sequence or emotion.</a:t>
            </a:r>
          </a:p>
          <a:p>
            <a:endParaRPr lang="en-US" b="1" dirty="0"/>
          </a:p>
          <a:p>
            <a:r>
              <a:rPr lang="en-US" b="1" dirty="0"/>
              <a:t>OUTCOME: </a:t>
            </a:r>
            <a:endParaRPr lang="en-US" dirty="0"/>
          </a:p>
          <a:p>
            <a:r>
              <a:rPr lang="en-US" dirty="0"/>
              <a:t>Participants will experience identifying different forms of memory.</a:t>
            </a:r>
            <a:r>
              <a:rPr lang="en-US" b="1" cap="all" dirty="0"/>
              <a:t> </a:t>
            </a:r>
            <a:endParaRPr lang="en-US" sz="1100" dirty="0"/>
          </a:p>
          <a:p>
            <a:endParaRPr lang="en-US" b="1" cap="all" dirty="0"/>
          </a:p>
          <a:p>
            <a:r>
              <a:rPr lang="en-US" b="1" cap="all" dirty="0"/>
              <a:t>Materials Required: </a:t>
            </a:r>
            <a:endParaRPr lang="en-US" sz="1100" dirty="0"/>
          </a:p>
          <a:p>
            <a:pPr marL="171450" lvl="0" indent="-171450">
              <a:buFont typeface="Arial" pitchFamily="34" charset="0"/>
              <a:buChar char="•"/>
            </a:pPr>
            <a:r>
              <a:rPr lang="en-US" dirty="0"/>
              <a:t>Group members</a:t>
            </a:r>
            <a:endParaRPr lang="en-US" sz="1600" dirty="0"/>
          </a:p>
          <a:p>
            <a:pPr marL="171450" lvl="0" indent="-171450">
              <a:buFont typeface="Arial" pitchFamily="34" charset="0"/>
              <a:buChar char="•"/>
            </a:pPr>
            <a:r>
              <a:rPr lang="en-US" dirty="0"/>
              <a:t>Paper</a:t>
            </a:r>
            <a:endParaRPr lang="en-US" sz="1600" dirty="0"/>
          </a:p>
          <a:p>
            <a:pPr marL="171450" lvl="0" indent="-171450">
              <a:buFont typeface="Arial" pitchFamily="34" charset="0"/>
              <a:buChar char="•"/>
            </a:pPr>
            <a:r>
              <a:rPr lang="en-US" dirty="0"/>
              <a:t>PowerPoint slide </a:t>
            </a:r>
            <a:endParaRPr lang="en-US" sz="1600" dirty="0"/>
          </a:p>
          <a:p>
            <a:endParaRPr lang="en-US" b="1" dirty="0"/>
          </a:p>
          <a:p>
            <a:r>
              <a:rPr lang="en-US" b="1" dirty="0"/>
              <a:t>TIME</a:t>
            </a:r>
            <a:r>
              <a:rPr lang="en-US" dirty="0"/>
              <a:t>: </a:t>
            </a:r>
            <a:br>
              <a:rPr lang="en-US" dirty="0"/>
            </a:br>
            <a:r>
              <a:rPr lang="en-US" dirty="0"/>
              <a:t>15 minutes</a:t>
            </a:r>
            <a:endParaRPr lang="en-US" sz="1600" dirty="0"/>
          </a:p>
          <a:p>
            <a:endParaRPr lang="en-US" b="1" cap="all" dirty="0"/>
          </a:p>
          <a:p>
            <a:r>
              <a:rPr lang="en-US" b="1" dirty="0"/>
              <a:t>Part 2</a:t>
            </a:r>
            <a:endParaRPr lang="en-US" sz="1100" dirty="0"/>
          </a:p>
          <a:p>
            <a:pPr marL="228600" lvl="0" indent="-228600">
              <a:buFont typeface="Arial" pitchFamily="34" charset="0"/>
              <a:buChar char="•"/>
            </a:pPr>
            <a:r>
              <a:rPr lang="en-US" dirty="0"/>
              <a:t>Ask participants to reflect upon and address the following:</a:t>
            </a:r>
            <a:endParaRPr lang="en-US" sz="1100" dirty="0"/>
          </a:p>
          <a:p>
            <a:pPr marL="685800" lvl="1" indent="-228600">
              <a:buFont typeface="Courier New" pitchFamily="49" charset="0"/>
              <a:buChar char="o"/>
            </a:pPr>
            <a:r>
              <a:rPr lang="en-US" dirty="0"/>
              <a:t>Look at your drawing and think about your memory. </a:t>
            </a:r>
            <a:endParaRPr lang="en-US" sz="1100" dirty="0"/>
          </a:p>
          <a:p>
            <a:pPr marL="685800" lvl="1" indent="-228600">
              <a:buFont typeface="Courier New" pitchFamily="49" charset="0"/>
              <a:buChar char="o"/>
            </a:pPr>
            <a:r>
              <a:rPr lang="en-US" dirty="0"/>
              <a:t>Do you primarily use time sequence or emotion?</a:t>
            </a:r>
            <a:endParaRPr lang="en-US" sz="1100" dirty="0"/>
          </a:p>
          <a:p>
            <a:pPr marL="228600" lvl="0" indent="-228600">
              <a:buFont typeface="Arial" pitchFamily="34" charset="0"/>
              <a:buChar char="•"/>
            </a:pPr>
            <a:r>
              <a:rPr lang="en-US" dirty="0"/>
              <a:t>Teachers need to be able to support both types of narrative memory.</a:t>
            </a:r>
            <a:r>
              <a:rPr lang="en-US" baseline="0" dirty="0"/>
              <a:t> T</a:t>
            </a:r>
            <a:r>
              <a:rPr lang="en-US" dirty="0"/>
              <a:t>ogether we will practice using both types:</a:t>
            </a:r>
            <a:endParaRPr lang="en-US" sz="1100" dirty="0"/>
          </a:p>
          <a:p>
            <a:pPr marL="685800" lvl="1" indent="-228600">
              <a:buFont typeface="Courier New" pitchFamily="49" charset="0"/>
              <a:buChar char="o"/>
            </a:pPr>
            <a:r>
              <a:rPr lang="en-US" dirty="0"/>
              <a:t>Using the same memory, try grounding it into something new (using time or emotion). </a:t>
            </a:r>
            <a:endParaRPr lang="en-US" sz="1100" dirty="0"/>
          </a:p>
          <a:p>
            <a:pPr marL="685800" lvl="1" indent="-228600">
              <a:buFont typeface="Courier New" pitchFamily="49" charset="0"/>
              <a:buChar char="o"/>
            </a:pPr>
            <a:r>
              <a:rPr lang="en-US" dirty="0"/>
              <a:t>How would the story be different?</a:t>
            </a:r>
            <a:endParaRPr lang="en-US" sz="1100" dirty="0"/>
          </a:p>
          <a:p>
            <a:pPr marL="685800" lvl="1" indent="-228600">
              <a:buFont typeface="Courier New" pitchFamily="49" charset="0"/>
              <a:buChar char="o"/>
            </a:pPr>
            <a:r>
              <a:rPr lang="en-US" dirty="0"/>
              <a:t>Share with your partner.</a:t>
            </a:r>
            <a:endParaRPr lang="en-US" sz="1100" dirty="0"/>
          </a:p>
          <a:p>
            <a:pPr marL="228600" lvl="0" indent="-228600">
              <a:buFont typeface="Arial" pitchFamily="34" charset="0"/>
              <a:buChar char="•"/>
            </a:pPr>
            <a:r>
              <a:rPr lang="en-US" dirty="0"/>
              <a:t>Reflect on this experience :</a:t>
            </a:r>
            <a:endParaRPr lang="en-US" sz="1100" dirty="0"/>
          </a:p>
          <a:p>
            <a:pPr marL="685800" lvl="1" indent="-228600">
              <a:buFont typeface="Courier New" pitchFamily="49" charset="0"/>
              <a:buChar char="o"/>
            </a:pPr>
            <a:r>
              <a:rPr lang="en-US" dirty="0"/>
              <a:t>What cues will you use to trigger the memory in the classroom?</a:t>
            </a:r>
            <a:endParaRPr lang="en-US" sz="1100"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90C13E-0248-4274-9C1C-CB72271512D5}" type="slidenum">
              <a:rPr lang="en-US" altLang="en-US" smtClean="0"/>
              <a:pPr/>
              <a:t>37</a:t>
            </a:fld>
            <a:endParaRPr lang="en-US" altLang="en-US" dirty="0"/>
          </a:p>
        </p:txBody>
      </p:sp>
    </p:spTree>
    <p:extLst>
      <p:ext uri="{BB962C8B-B14F-4D97-AF65-F5344CB8AC3E}">
        <p14:creationId xmlns:p14="http://schemas.microsoft.com/office/powerpoint/2010/main" val="1990471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Autofit/>
          </a:bodyPr>
          <a:lstStyle/>
          <a:p>
            <a:pPr>
              <a:defRPr/>
            </a:pPr>
            <a:r>
              <a:rPr lang="en-US" sz="1200" b="1" kern="1200" dirty="0">
                <a:latin typeface="Arial" pitchFamily="34" charset="0"/>
                <a:ea typeface="ＭＳ Ｐゴシック" pitchFamily="34" charset="-128"/>
                <a:cs typeface="Arial" pitchFamily="34" charset="0"/>
              </a:rPr>
              <a:t>Presenter</a:t>
            </a:r>
            <a:r>
              <a:rPr lang="en-US" sz="1200" b="1" kern="1200" baseline="0" dirty="0">
                <a:latin typeface="Arial" pitchFamily="34" charset="0"/>
                <a:ea typeface="ＭＳ Ｐゴシック" pitchFamily="34" charset="-128"/>
                <a:cs typeface="Arial" pitchFamily="34" charset="0"/>
              </a:rPr>
              <a:t> Remarks:</a:t>
            </a:r>
            <a:endParaRPr lang="en-US" sz="1200" b="0" kern="1200" baseline="0" dirty="0">
              <a:latin typeface="Arial" pitchFamily="34" charset="0"/>
              <a:ea typeface="ＭＳ Ｐゴシック" pitchFamily="34" charset="-128"/>
              <a:cs typeface="Arial" pitchFamily="34" charset="0"/>
            </a:endParaRPr>
          </a:p>
          <a:p>
            <a:pPr>
              <a:defRPr/>
            </a:pPr>
            <a:r>
              <a:rPr lang="en-US" sz="1200" b="0" kern="1200" baseline="0" dirty="0">
                <a:latin typeface="Arial" pitchFamily="34" charset="0"/>
                <a:ea typeface="ＭＳ Ｐゴシック" pitchFamily="34" charset="-128"/>
                <a:cs typeface="Arial" pitchFamily="34" charset="0"/>
              </a:rPr>
              <a:t>Being aware of and expanding on the use of narratives is one powerful strategy teachers can use to support students developing sense of time. Others include taking the time to listen, communicate, and document with intentionality. </a:t>
            </a:r>
          </a:p>
          <a:p>
            <a:pPr>
              <a:defRPr/>
            </a:pPr>
            <a:endParaRPr lang="en-US" sz="1200" b="0" kern="1200" baseline="0" dirty="0">
              <a:latin typeface="Arial" pitchFamily="34" charset="0"/>
              <a:ea typeface="ＭＳ Ｐゴシック" pitchFamily="34" charset="-128"/>
              <a:cs typeface="Arial" pitchFamily="34" charset="0"/>
            </a:endParaRPr>
          </a:p>
          <a:p>
            <a:pPr>
              <a:defRPr/>
            </a:pPr>
            <a:r>
              <a:rPr lang="en-US" sz="1200" b="0" kern="1200" baseline="0" dirty="0">
                <a:latin typeface="Arial" pitchFamily="34" charset="0"/>
                <a:ea typeface="ＭＳ Ｐゴシック" pitchFamily="34" charset="-128"/>
                <a:cs typeface="Arial" pitchFamily="34" charset="0"/>
              </a:rPr>
              <a:t>“</a:t>
            </a:r>
            <a:r>
              <a:rPr lang="en-US" sz="1200" b="0" kern="1200" dirty="0"/>
              <a:t>Regularly invite children to share past and current personal experiences”</a:t>
            </a:r>
            <a:r>
              <a:rPr lang="en-US" sz="1200" b="0" kern="1200" baseline="0" dirty="0"/>
              <a:t> </a:t>
            </a:r>
            <a:r>
              <a:rPr lang="en-US" sz="1200" b="0" kern="1200" dirty="0"/>
              <a:t>(</a:t>
            </a:r>
            <a:r>
              <a:rPr lang="en-US" altLang="en-US" b="0" dirty="0"/>
              <a:t>PCF, Vol. 3, p. 90).</a:t>
            </a:r>
          </a:p>
          <a:p>
            <a:endParaRPr lang="en-US" sz="1200" b="0" kern="1200" dirty="0">
              <a:latin typeface="Arial" pitchFamily="34" charset="0"/>
              <a:ea typeface="ＭＳ Ｐゴシック" pitchFamily="34" charset="-128"/>
              <a:cs typeface="Arial" pitchFamily="34" charset="0"/>
            </a:endParaRPr>
          </a:p>
          <a:p>
            <a:pPr marL="0" indent="0">
              <a:buFont typeface="Arial" panose="020B0604020202020204" pitchFamily="34" charset="0"/>
              <a:buNone/>
            </a:pPr>
            <a:r>
              <a:rPr lang="en-US" sz="1200" b="0" kern="1200" dirty="0">
                <a:latin typeface="Arial" pitchFamily="34" charset="0"/>
                <a:ea typeface="ＭＳ Ｐゴシック" pitchFamily="34" charset="-128"/>
                <a:cs typeface="Arial" pitchFamily="34" charset="0"/>
              </a:rPr>
              <a:t>In order to communicate with awareness teachers need to “[consider</a:t>
            </a:r>
            <a:r>
              <a:rPr lang="en-US" dirty="0"/>
              <a:t>]</a:t>
            </a:r>
            <a:r>
              <a:rPr lang="en-US" sz="1200" b="0" kern="1200" dirty="0">
                <a:latin typeface="Arial" pitchFamily="34" charset="0"/>
                <a:ea typeface="ＭＳ Ｐゴシック" pitchFamily="34" charset="-128"/>
                <a:cs typeface="Arial" pitchFamily="34" charset="0"/>
              </a:rPr>
              <a:t> children’s narrative style, noting preferences for time sequences, emotional cues, and other practices that influence the formation of </a:t>
            </a:r>
            <a:r>
              <a:rPr lang="en-US" sz="1200" b="0" kern="1200" noProof="0" dirty="0">
                <a:latin typeface="Arial" pitchFamily="34" charset="0"/>
                <a:ea typeface="ＭＳ Ｐゴシック" pitchFamily="34" charset="-128"/>
                <a:cs typeface="Arial" pitchFamily="34" charset="0"/>
              </a:rPr>
              <a:t>mental ‛scripts</a:t>
            </a:r>
            <a:r>
              <a:rPr lang="en-US" sz="1200" b="0" kern="1200" dirty="0">
                <a:latin typeface="Arial" pitchFamily="34" charset="0"/>
                <a:ea typeface="ＭＳ Ｐゴシック" pitchFamily="34" charset="-128"/>
                <a:cs typeface="Arial" pitchFamily="34" charset="0"/>
              </a:rPr>
              <a:t>’” (</a:t>
            </a:r>
            <a:r>
              <a:rPr lang="en-US" altLang="en-US" sz="1200" dirty="0"/>
              <a:t>PCF, Vol. 3, p. 90).</a:t>
            </a:r>
          </a:p>
          <a:p>
            <a:endParaRPr lang="en-US" sz="1200" b="0" kern="1200" dirty="0">
              <a:latin typeface="Arial" pitchFamily="34" charset="0"/>
              <a:ea typeface="ＭＳ Ｐゴシック" pitchFamily="34" charset="-128"/>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a:latin typeface="Arial" pitchFamily="34" charset="0"/>
                <a:ea typeface="ＭＳ Ｐゴシック" pitchFamily="34" charset="-128"/>
                <a:cs typeface="Arial" pitchFamily="34" charset="0"/>
              </a:rPr>
              <a:t>Use documentation to support sense of time. “Document and display children’s work at their eye level to encourage recall and reflection. Invite children to talk about their learning experiences one-on-one</a:t>
            </a:r>
            <a:r>
              <a:rPr lang="en-US" sz="1200" b="0" kern="1200" dirty="0"/>
              <a:t>” (</a:t>
            </a:r>
            <a:r>
              <a:rPr lang="en-US" altLang="en-US" sz="1200" dirty="0"/>
              <a:t>PCF, Vol. 3, p. 90).</a:t>
            </a:r>
          </a:p>
          <a:p>
            <a:endParaRPr lang="en-US" dirty="0"/>
          </a:p>
          <a:p>
            <a:r>
              <a:rPr lang="en-US" dirty="0"/>
              <a:t>Think about your classroom. Share with</a:t>
            </a:r>
            <a:r>
              <a:rPr lang="en-US" baseline="0" dirty="0"/>
              <a:t> your table group how you </a:t>
            </a:r>
            <a:r>
              <a:rPr lang="en-US" dirty="0"/>
              <a:t>currently implement, or would like to implement, </a:t>
            </a:r>
            <a:r>
              <a:rPr lang="en-US" baseline="0" dirty="0"/>
              <a:t>these strategies.</a:t>
            </a:r>
            <a:endParaRPr 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4C2C44-C87A-4820-AB2F-AAF2E73A186D}" type="slidenum">
              <a:rPr lang="en-US" altLang="en-US" smtClean="0"/>
              <a:pPr/>
              <a:t>38</a:t>
            </a:fld>
            <a:endParaRPr lang="en-US" altLang="en-US" dirty="0"/>
          </a:p>
        </p:txBody>
      </p:sp>
    </p:spTree>
    <p:extLst>
      <p:ext uri="{BB962C8B-B14F-4D97-AF65-F5344CB8AC3E}">
        <p14:creationId xmlns:p14="http://schemas.microsoft.com/office/powerpoint/2010/main" val="3182593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t>Presenter</a:t>
            </a:r>
            <a:r>
              <a:rPr lang="en-US" sz="1200" b="1" kern="1200" baseline="0" dirty="0"/>
              <a:t> Remarks:</a:t>
            </a:r>
            <a:endParaRPr lang="en-US" sz="1200" b="0" kern="1200" baseline="0" dirty="0"/>
          </a:p>
          <a:p>
            <a:pPr>
              <a:defRPr/>
            </a:pPr>
            <a:r>
              <a:rPr lang="en-US" dirty="0"/>
              <a:t>As we just discovered, it is important to understand how we personally view memories so that we can support all of our children’s styles. This can be accomplished by employing a very important interaction and strategy:</a:t>
            </a:r>
          </a:p>
          <a:p>
            <a:pPr eaLnBrk="1" fontAlgn="auto" hangingPunct="1">
              <a:spcAft>
                <a:spcPts val="0"/>
              </a:spcAft>
              <a:defRPr/>
            </a:pPr>
            <a:endParaRPr lang="en-US" b="1" dirty="0">
              <a:ea typeface="+mn-ea"/>
            </a:endParaRPr>
          </a:p>
          <a:p>
            <a:pPr eaLnBrk="1" fontAlgn="auto" hangingPunct="1">
              <a:spcAft>
                <a:spcPts val="0"/>
              </a:spcAft>
              <a:defRPr/>
            </a:pPr>
            <a:r>
              <a:rPr lang="en-US" b="0" dirty="0">
                <a:ea typeface="+mn-ea"/>
              </a:rPr>
              <a:t>‟</a:t>
            </a:r>
            <a:r>
              <a:rPr lang="en-US" dirty="0">
                <a:ea typeface="+mn-ea"/>
              </a:rPr>
              <a:t>Share memories. Engage children in conversation about their own current work and recent accomplishments—‛You did it! You filled in all the pieces of the puzzle.’ Communicate observations of children’s abilities of over time—</a:t>
            </a:r>
            <a:r>
              <a:rPr lang="en-US" dirty="0"/>
              <a:t>‛</a:t>
            </a:r>
            <a:r>
              <a:rPr lang="en-US" dirty="0">
                <a:ea typeface="+mn-ea"/>
              </a:rPr>
              <a:t>You wrote the letter A. You’ve been working hard on writing this year’</a:t>
            </a:r>
            <a:r>
              <a:rPr lang="en-US" dirty="0">
                <a:ea typeface="ＭＳ Ｐゴシック" pitchFamily="34" charset="-128"/>
              </a:rPr>
              <a:t>” </a:t>
            </a:r>
            <a:r>
              <a:rPr lang="en-US" dirty="0"/>
              <a:t>(</a:t>
            </a:r>
            <a:r>
              <a:rPr lang="en-US" altLang="en-US" dirty="0"/>
              <a:t>PCF, Vol. 3, p. 95).</a:t>
            </a:r>
          </a:p>
          <a:p>
            <a:pPr>
              <a:defRPr/>
            </a:pPr>
            <a:r>
              <a:rPr lang="en-US" dirty="0"/>
              <a:t>  </a:t>
            </a:r>
          </a:p>
          <a:p>
            <a:pPr>
              <a:defRPr/>
            </a:pPr>
            <a:r>
              <a:rPr lang="en-US" dirty="0"/>
              <a:t>Find Handout 5: Swap Meet. Take the next three minutes to fill in the left hand column. Turn to page 95 in the Preschool Curriculum Framework, Volume 3, to read more. At the signal, find colleagues with whom you can swap information.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4C2C44-C87A-4820-AB2F-AAF2E73A186D}" type="slidenum">
              <a:rPr lang="en-US" altLang="en-US" smtClean="0"/>
              <a:pPr/>
              <a:t>39</a:t>
            </a:fld>
            <a:endParaRPr lang="en-US" altLang="en-US" dirty="0"/>
          </a:p>
        </p:txBody>
      </p:sp>
    </p:spTree>
    <p:extLst>
      <p:ext uri="{BB962C8B-B14F-4D97-AF65-F5344CB8AC3E}">
        <p14:creationId xmlns:p14="http://schemas.microsoft.com/office/powerpoint/2010/main" val="323137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xfrm>
            <a:off x="685800" y="4333875"/>
            <a:ext cx="5486400" cy="41211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a:spcBef>
                <a:spcPct val="0"/>
              </a:spcBef>
            </a:pPr>
            <a:r>
              <a:rPr lang="en-US" altLang="en-US" b="1" dirty="0"/>
              <a:t>Background Information: </a:t>
            </a:r>
          </a:p>
          <a:p>
            <a:pPr>
              <a:spcBef>
                <a:spcPct val="0"/>
              </a:spcBef>
            </a:pPr>
            <a:r>
              <a:rPr lang="en-US" altLang="en-US" dirty="0"/>
              <a:t>http://cde.ca.gov/ci/gs/em/kinderfaq.asp#program </a:t>
            </a:r>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The state of California provides guidance on utilizing the Preschool Learning Foundations and the Preschool Curriculum Framework as planning and curriculum resources in the TK classroom.</a:t>
            </a:r>
          </a:p>
          <a:p>
            <a:endParaRPr lang="en-US" altLang="en-US" dirty="0">
              <a:ea typeface="MS PGothic" charset="-128"/>
            </a:endParaRPr>
          </a:p>
          <a:p>
            <a:endParaRPr lang="en-US" altLang="en-US" sz="1800" b="1" dirty="0">
              <a:ea typeface="MS PGothic" charset="-128"/>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30B22E9F-EE32-544E-8019-B0291387E0E0}" type="slidenum">
              <a:rPr lang="en-US" altLang="en-US"/>
              <a:pPr/>
              <a:t>4</a:t>
            </a:fld>
            <a:endParaRPr lang="en-US" altLang="en-US"/>
          </a:p>
        </p:txBody>
      </p:sp>
    </p:spTree>
    <p:extLst>
      <p:ext uri="{BB962C8B-B14F-4D97-AF65-F5344CB8AC3E}">
        <p14:creationId xmlns:p14="http://schemas.microsoft.com/office/powerpoint/2010/main" val="185690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indent="0" algn="l" defTabSz="457200" rtl="0" eaLnBrk="0" fontAlgn="base" latinLnBrk="0" hangingPunct="0">
              <a:spcAft>
                <a:spcPct val="0"/>
              </a:spcAft>
              <a:buClrTx/>
              <a:buSzTx/>
              <a:buFontTx/>
              <a:buNone/>
              <a:tabLst/>
              <a:defRPr/>
            </a:pPr>
            <a:r>
              <a:rPr lang="en-US" b="1" dirty="0"/>
              <a:t>Background Information:</a:t>
            </a:r>
          </a:p>
          <a:p>
            <a:pPr marL="0" marR="0" indent="0" algn="l" defTabSz="457200" rtl="0" eaLnBrk="0" fontAlgn="base" latinLnBrk="0" hangingPunct="0">
              <a:spcAft>
                <a:spcPct val="0"/>
              </a:spcAft>
              <a:buClrTx/>
              <a:buSzTx/>
              <a:buFontTx/>
              <a:buNone/>
              <a:tabLst/>
              <a:defRPr/>
            </a:pPr>
            <a:r>
              <a:rPr lang="en-US" dirty="0"/>
              <a:t>Transition to Personal History substrand (autobiographical memory). </a:t>
            </a:r>
          </a:p>
          <a:p>
            <a:pPr>
              <a:defRPr/>
            </a:pPr>
            <a:endParaRPr lang="en-US" dirty="0"/>
          </a:p>
          <a:p>
            <a:pPr marL="0" marR="0" indent="0" algn="l" defTabSz="457200" rtl="0" eaLnBrk="0" fontAlgn="base" latinLnBrk="0" hangingPunct="0">
              <a:spcAft>
                <a:spcPct val="0"/>
              </a:spcAft>
              <a:buClrTx/>
              <a:buSzTx/>
              <a:buFontTx/>
              <a:buNone/>
              <a:tabLst/>
              <a:defRPr/>
            </a:pPr>
            <a:r>
              <a:rPr lang="en-US" sz="1200" b="1" kern="1200" dirty="0">
                <a:latin typeface="Arial" pitchFamily="34" charset="0"/>
                <a:ea typeface="ＭＳ Ｐゴシック" pitchFamily="34" charset="-128"/>
                <a:cs typeface="Arial" pitchFamily="34" charset="0"/>
              </a:rPr>
              <a:t>Presenter</a:t>
            </a:r>
            <a:r>
              <a:rPr lang="en-US" sz="1200" b="1" kern="1200" baseline="0" dirty="0">
                <a:latin typeface="Arial" pitchFamily="34" charset="0"/>
                <a:ea typeface="ＭＳ Ｐゴシック" pitchFamily="34" charset="-128"/>
                <a:cs typeface="Arial" pitchFamily="34" charset="0"/>
              </a:rPr>
              <a:t> Remarks:</a:t>
            </a:r>
            <a:endParaRPr lang="en-US" sz="1200" b="0" kern="1200" baseline="0" dirty="0">
              <a:latin typeface="Arial" pitchFamily="34" charset="0"/>
              <a:ea typeface="ＭＳ Ｐゴシック" pitchFamily="34" charset="-128"/>
              <a:cs typeface="Arial" pitchFamily="34" charset="0"/>
            </a:endParaRPr>
          </a:p>
          <a:p>
            <a:pPr marL="0" marR="0" indent="0" algn="l" defTabSz="457200" rtl="0" eaLnBrk="0" fontAlgn="base" latinLnBrk="0" hangingPunct="0">
              <a:spcAft>
                <a:spcPct val="0"/>
              </a:spcAft>
              <a:buClrTx/>
              <a:buSzTx/>
              <a:buFontTx/>
              <a:buNone/>
              <a:tabLst/>
              <a:defRPr/>
            </a:pPr>
            <a:r>
              <a:rPr lang="en-US" dirty="0"/>
              <a:t>Autobiographic memory is a unique focus of this substrand. Personal history is clearly a topic that teachers must partner with families to support in the classroom</a:t>
            </a:r>
            <a:r>
              <a:rPr lang="en-US" baseline="0" dirty="0"/>
              <a:t>.  </a:t>
            </a:r>
            <a:endParaRPr lang="en-US" sz="1200" kern="1200" dirty="0">
              <a:solidFill>
                <a:schemeClr val="tx1"/>
              </a:solidFill>
              <a:latin typeface="Arial" pitchFamily="34" charset="0"/>
              <a:ea typeface="ＭＳ Ｐゴシック" pitchFamily="34" charset="-128"/>
              <a:cs typeface="Arial" pitchFamily="34" charset="0"/>
            </a:endParaRPr>
          </a:p>
          <a:p>
            <a:pPr>
              <a:defRPr/>
            </a:pPr>
            <a:endParaRPr lang="en-US" baseline="0" dirty="0"/>
          </a:p>
          <a:p>
            <a:pPr>
              <a:defRPr/>
            </a:pPr>
            <a:r>
              <a:rPr lang="en-US" baseline="0" dirty="0"/>
              <a:t>Let’s look at the next slide to see what resources are available.</a:t>
            </a:r>
            <a:endParaRPr lang="en-US"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B904F8-CFBC-4728-841C-F5175878D39C}" type="slidenum">
              <a:rPr lang="en-US" altLang="en-US" smtClean="0"/>
              <a:pPr/>
              <a:t>40</a:t>
            </a:fld>
            <a:endParaRPr lang="en-US" altLang="en-US" dirty="0"/>
          </a:p>
        </p:txBody>
      </p:sp>
    </p:spTree>
    <p:extLst>
      <p:ext uri="{BB962C8B-B14F-4D97-AF65-F5344CB8AC3E}">
        <p14:creationId xmlns:p14="http://schemas.microsoft.com/office/powerpoint/2010/main" val="2261451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have examples of documents there.</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41</a:t>
            </a:fld>
            <a:endParaRPr lang="en-US" dirty="0"/>
          </a:p>
        </p:txBody>
      </p:sp>
    </p:spTree>
    <p:extLst>
      <p:ext uri="{BB962C8B-B14F-4D97-AF65-F5344CB8AC3E}">
        <p14:creationId xmlns:p14="http://schemas.microsoft.com/office/powerpoint/2010/main" val="991451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latin typeface="Arial" pitchFamily="34" charset="0"/>
                <a:ea typeface="ＭＳ Ｐゴシック" pitchFamily="34" charset="-128"/>
                <a:cs typeface="Arial" pitchFamily="34" charset="0"/>
              </a:rPr>
              <a:t>Presenter</a:t>
            </a:r>
            <a:r>
              <a:rPr lang="en-US" sz="1200" b="1" kern="1200" baseline="0" dirty="0">
                <a:latin typeface="Arial" pitchFamily="34" charset="0"/>
                <a:ea typeface="ＭＳ Ｐゴシック" pitchFamily="34" charset="-128"/>
                <a:cs typeface="Arial" pitchFamily="34" charset="0"/>
              </a:rPr>
              <a:t> Remarks:</a:t>
            </a:r>
            <a:endParaRPr lang="en-US" sz="1200" b="0" kern="1200" baseline="0" dirty="0">
              <a:latin typeface="Arial" pitchFamily="34" charset="0"/>
              <a:ea typeface="ＭＳ Ｐゴシック" pitchFamily="34" charset="-128"/>
              <a:cs typeface="Arial" pitchFamily="34" charset="0"/>
            </a:endParaRPr>
          </a:p>
          <a:p>
            <a:r>
              <a:rPr lang="en-US" altLang="en-US" dirty="0"/>
              <a:t>What do you notice as the main difference between development at 48 and 60 months?</a:t>
            </a:r>
          </a:p>
          <a:p>
            <a:endParaRPr lang="en-US" altLang="en-US" dirty="0"/>
          </a:p>
          <a:p>
            <a:r>
              <a:rPr lang="en-US" altLang="en-US" b="1" dirty="0"/>
              <a:t>48 months:</a:t>
            </a:r>
          </a:p>
          <a:p>
            <a:r>
              <a:rPr lang="en-US" altLang="en-US" dirty="0"/>
              <a:t>Proudly display developing skills to attract adult attention and share simple accounts about recent experiences. </a:t>
            </a:r>
          </a:p>
          <a:p>
            <a:endParaRPr lang="en-US" altLang="en-US" dirty="0"/>
          </a:p>
          <a:p>
            <a:r>
              <a:rPr lang="en-US" altLang="en-US" b="1" dirty="0"/>
              <a:t>60 months:</a:t>
            </a:r>
          </a:p>
          <a:p>
            <a:r>
              <a:rPr lang="en-US" altLang="en-US" dirty="0"/>
              <a:t>Compare current abilities with skills at a younger age and share more detailed autobiographical stories about recent experiences. </a:t>
            </a:r>
          </a:p>
          <a:p>
            <a:pPr>
              <a:defRPr/>
            </a:pPr>
            <a:endParaRPr 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C4F1A2-8133-454B-8569-6A2D85A70982}" type="slidenum">
              <a:rPr lang="en-US" altLang="en-US" smtClean="0"/>
              <a:pPr/>
              <a:t>42</a:t>
            </a:fld>
            <a:endParaRPr lang="en-US" altLang="en-US" dirty="0"/>
          </a:p>
        </p:txBody>
      </p:sp>
    </p:spTree>
    <p:extLst>
      <p:ext uri="{BB962C8B-B14F-4D97-AF65-F5344CB8AC3E}">
        <p14:creationId xmlns:p14="http://schemas.microsoft.com/office/powerpoint/2010/main" val="2048186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Aft>
                <a:spcPct val="0"/>
              </a:spcAft>
              <a:buClrTx/>
              <a:buSzTx/>
              <a:buFontTx/>
              <a:buNone/>
              <a:tabLst/>
              <a:defRPr/>
            </a:pPr>
            <a:r>
              <a:rPr lang="en-US" sz="1200" b="1" kern="1200" dirty="0">
                <a:latin typeface="Arial" pitchFamily="34" charset="0"/>
                <a:ea typeface="ＭＳ Ｐゴシック" pitchFamily="34" charset="-128"/>
                <a:cs typeface="Arial" pitchFamily="34" charset="0"/>
              </a:rPr>
              <a:t>Presenter</a:t>
            </a:r>
            <a:r>
              <a:rPr lang="en-US" sz="1200" b="1" kern="1200" baseline="0" dirty="0">
                <a:latin typeface="Arial" pitchFamily="34" charset="0"/>
                <a:ea typeface="ＭＳ Ｐゴシック" pitchFamily="34" charset="-128"/>
                <a:cs typeface="Arial" pitchFamily="34" charset="0"/>
              </a:rPr>
              <a:t> Remarks:</a:t>
            </a:r>
            <a:endParaRPr lang="en-US" sz="1200" b="0" kern="1200" baseline="0" dirty="0">
              <a:latin typeface="Arial" pitchFamily="34" charset="0"/>
              <a:ea typeface="ＭＳ Ｐゴシック" pitchFamily="34" charset="-128"/>
              <a:cs typeface="Arial" pitchFamily="34" charset="0"/>
            </a:endParaRPr>
          </a:p>
          <a:p>
            <a:pPr>
              <a:defRPr/>
            </a:pPr>
            <a:r>
              <a:rPr lang="en-US" dirty="0">
                <a:ea typeface="+mn-ea"/>
              </a:rPr>
              <a:t>“Research on early autobiographical memory indicates, moreover, that the process of sharing these memories and discussing them with an adult is important to how these events are remembered (Farrant and Reese 2000; Hudson 1990; Nelson and Fivush 2004; Reese 2002). In their response to the child, adults ask questions that help to deepen and expand children’s recollections of these events. They also help to organize the child’s memory of what happened so the event becomes more easily remembered in the future” (</a:t>
            </a:r>
            <a:r>
              <a:rPr lang="en-US" altLang="en-US" dirty="0"/>
              <a:t>PLF, Vol. 3, p. 33).</a:t>
            </a:r>
          </a:p>
          <a:p>
            <a:pPr>
              <a:defRPr/>
            </a:pPr>
            <a:endParaRPr 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47AA3D-C8B1-407E-8FB6-6C555AD56964}" type="slidenum">
              <a:rPr lang="en-US" altLang="en-US" smtClean="0"/>
              <a:pPr/>
              <a:t>43</a:t>
            </a:fld>
            <a:endParaRPr lang="en-US" altLang="en-US" dirty="0"/>
          </a:p>
        </p:txBody>
      </p:sp>
    </p:spTree>
    <p:extLst>
      <p:ext uri="{BB962C8B-B14F-4D97-AF65-F5344CB8AC3E}">
        <p14:creationId xmlns:p14="http://schemas.microsoft.com/office/powerpoint/2010/main" val="3849628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Aft>
                <a:spcPct val="0"/>
              </a:spcAft>
              <a:buClrTx/>
              <a:buSzTx/>
              <a:buFontTx/>
              <a:buNone/>
              <a:tabLst/>
              <a:defRPr/>
            </a:pPr>
            <a:r>
              <a:rPr lang="en-US" sz="1200" b="1" kern="1200" dirty="0">
                <a:latin typeface="Arial" pitchFamily="34" charset="0"/>
                <a:ea typeface="ＭＳ Ｐゴシック" pitchFamily="34" charset="-128"/>
                <a:cs typeface="Arial" pitchFamily="34" charset="0"/>
              </a:rPr>
              <a:t>Presenter</a:t>
            </a:r>
            <a:r>
              <a:rPr lang="en-US" sz="1200" b="1" kern="1200" baseline="0" dirty="0">
                <a:latin typeface="Arial" pitchFamily="34" charset="0"/>
                <a:ea typeface="ＭＳ Ｐゴシック" pitchFamily="34" charset="-128"/>
                <a:cs typeface="Arial" pitchFamily="34" charset="0"/>
              </a:rPr>
              <a:t> Remarks:</a:t>
            </a:r>
            <a:endParaRPr lang="en-US" sz="1200" b="0" kern="1200" baseline="0" dirty="0">
              <a:latin typeface="Arial" pitchFamily="34" charset="0"/>
              <a:ea typeface="ＭＳ Ｐゴシック" pitchFamily="34" charset="-128"/>
              <a:cs typeface="Arial" pitchFamily="34" charset="0"/>
            </a:endParaRPr>
          </a:p>
          <a:p>
            <a:pPr marL="0" marR="0" indent="0" algn="l" defTabSz="457200" rtl="0" eaLnBrk="0" fontAlgn="base" latinLnBrk="0" hangingPunct="0">
              <a:lnSpc>
                <a:spcPct val="100000"/>
              </a:lnSpc>
              <a:spcAft>
                <a:spcPct val="0"/>
              </a:spcAft>
              <a:buClrTx/>
              <a:buSzTx/>
              <a:buFontTx/>
              <a:buNone/>
              <a:tabLst/>
              <a:defRPr/>
            </a:pPr>
            <a:r>
              <a:rPr lang="en-US" dirty="0"/>
              <a:t>Locate and read the vignette on page 94 of the Preschool Curriculum Framework,</a:t>
            </a:r>
            <a:r>
              <a:rPr lang="en-US" baseline="0" dirty="0"/>
              <a:t> </a:t>
            </a:r>
            <a:r>
              <a:rPr lang="en-US" dirty="0"/>
              <a:t>Volume</a:t>
            </a:r>
            <a:r>
              <a:rPr lang="en-US" baseline="0" dirty="0"/>
              <a:t> </a:t>
            </a:r>
            <a:r>
              <a:rPr lang="en-US" dirty="0"/>
              <a:t>3. After everyone has read this vignette, we will reflect and discuss together. Please</a:t>
            </a:r>
            <a:r>
              <a:rPr lang="en-US" baseline="0" dirty="0"/>
              <a:t> look up and make eye contact with me when you are done reading so we can begin the discussion.</a:t>
            </a:r>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44</a:t>
            </a:fld>
            <a:endParaRPr lang="en-US" altLang="en-US" dirty="0"/>
          </a:p>
        </p:txBody>
      </p:sp>
    </p:spTree>
    <p:extLst>
      <p:ext uri="{BB962C8B-B14F-4D97-AF65-F5344CB8AC3E}">
        <p14:creationId xmlns:p14="http://schemas.microsoft.com/office/powerpoint/2010/main" val="1807269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Remarks:</a:t>
            </a:r>
          </a:p>
          <a:p>
            <a:r>
              <a:rPr lang="en-US" dirty="0"/>
              <a:t>After reading the vignette, let’s take time to reflect on it.</a:t>
            </a:r>
          </a:p>
          <a:p>
            <a:endParaRPr lang="en-US" dirty="0"/>
          </a:p>
          <a:p>
            <a:r>
              <a:rPr lang="en-US" dirty="0"/>
              <a:t>In your table group:</a:t>
            </a:r>
          </a:p>
          <a:p>
            <a:pPr marL="171450" indent="-171450">
              <a:buFont typeface="Arial" panose="020B0604020202020204" pitchFamily="34" charset="0"/>
              <a:buChar char="•"/>
            </a:pPr>
            <a:r>
              <a:rPr lang="en-US" dirty="0"/>
              <a:t>Draw this graphic on a blank piece of paper</a:t>
            </a:r>
          </a:p>
          <a:p>
            <a:pPr marL="171450" indent="-171450">
              <a:buFont typeface="Arial" panose="020B0604020202020204" pitchFamily="34" charset="0"/>
              <a:buChar char="•"/>
            </a:pPr>
            <a:r>
              <a:rPr lang="en-US" dirty="0"/>
              <a:t>Discuss and answer the questions</a:t>
            </a:r>
          </a:p>
          <a:p>
            <a:pPr marL="171450" indent="-171450">
              <a:buFont typeface="Arial" panose="020B0604020202020204" pitchFamily="34" charset="0"/>
              <a:buChar char="•"/>
            </a:pPr>
            <a:r>
              <a:rPr lang="en-US" dirty="0"/>
              <a:t>Make notes and be prepared to share your thoughts</a:t>
            </a:r>
          </a:p>
          <a:p>
            <a:pPr marL="171450" indent="-171450">
              <a:buFont typeface="Arial" panose="020B0604020202020204" pitchFamily="34" charset="0"/>
              <a:buChar char="•"/>
            </a:pPr>
            <a:r>
              <a:rPr lang="en-US" dirty="0"/>
              <a:t>Share</a:t>
            </a:r>
            <a:r>
              <a:rPr lang="en-US" baseline="0" dirty="0"/>
              <a:t> your ideas and any questions you might have.</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sz="1200" kern="1200" dirty="0">
                <a:solidFill>
                  <a:schemeClr val="tx1"/>
                </a:solidFill>
                <a:effectLst/>
                <a:latin typeface="Arial" pitchFamily="34" charset="0"/>
                <a:ea typeface="ＭＳ Ｐゴシック" pitchFamily="34" charset="-128"/>
                <a:cs typeface="Arial" pitchFamily="34" charset="0"/>
              </a:rPr>
              <a:t>Debrief Notes: </a:t>
            </a:r>
          </a:p>
          <a:p>
            <a:pPr marL="17145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What did you observe?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45</a:t>
            </a:fld>
            <a:endParaRPr lang="en-US" altLang="en-US" dirty="0"/>
          </a:p>
        </p:txBody>
      </p:sp>
    </p:spTree>
    <p:extLst>
      <p:ext uri="{BB962C8B-B14F-4D97-AF65-F5344CB8AC3E}">
        <p14:creationId xmlns:p14="http://schemas.microsoft.com/office/powerpoint/2010/main" val="3930765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Background Information:</a:t>
            </a:r>
            <a:r>
              <a:rPr lang="en-US" b="1" baseline="0" dirty="0"/>
              <a:t> </a:t>
            </a:r>
          </a:p>
          <a:p>
            <a:pPr>
              <a:defRPr/>
            </a:pPr>
            <a:r>
              <a:rPr lang="en-US" b="0" baseline="0" dirty="0"/>
              <a:t>Prior to the training download and embed foundation video example: </a:t>
            </a:r>
            <a:r>
              <a:rPr lang="en-US" sz="1200" kern="1200" dirty="0">
                <a:solidFill>
                  <a:schemeClr val="tx1"/>
                </a:solidFill>
                <a:latin typeface="Arial" pitchFamily="34" charset="0"/>
                <a:ea typeface="ＭＳ Ｐゴシック" pitchFamily="34" charset="-128"/>
                <a:cs typeface="Arial" pitchFamily="34" charset="0"/>
              </a:rPr>
              <a:t>  2.0 Anticipating and Planning Future Events--</a:t>
            </a:r>
            <a:r>
              <a:rPr lang="en-US" sz="1200" u="sng" kern="1200" dirty="0">
                <a:solidFill>
                  <a:schemeClr val="tx1"/>
                </a:solidFill>
                <a:latin typeface="Arial" pitchFamily="34" charset="0"/>
                <a:ea typeface="ＭＳ Ｐゴシック" pitchFamily="34" charset="-128"/>
                <a:cs typeface="Arial" pitchFamily="34" charset="0"/>
                <a:hlinkClick r:id="rId3"/>
              </a:rPr>
              <a:t>2.1</a:t>
            </a:r>
            <a:r>
              <a:rPr lang="en-US" sz="1200" kern="1200" dirty="0">
                <a:solidFill>
                  <a:schemeClr val="tx1"/>
                </a:solidFill>
                <a:latin typeface="Arial" pitchFamily="34" charset="0"/>
                <a:ea typeface="ＭＳ Ｐゴシック" pitchFamily="34" charset="-128"/>
                <a:cs typeface="Arial" pitchFamily="34" charset="0"/>
              </a:rPr>
              <a:t>  </a:t>
            </a:r>
          </a:p>
          <a:p>
            <a:pPr>
              <a:defRPr/>
            </a:pPr>
            <a:endParaRPr lang="en-US" sz="1200" b="1" kern="1200" dirty="0">
              <a:solidFill>
                <a:schemeClr val="tx1"/>
              </a:solidFill>
              <a:latin typeface="Arial" pitchFamily="34" charset="0"/>
              <a:ea typeface="ＭＳ Ｐゴシック" pitchFamily="34" charset="-128"/>
              <a:cs typeface="Arial" pitchFamily="34" charset="0"/>
            </a:endParaRPr>
          </a:p>
          <a:p>
            <a:pPr>
              <a:defRPr/>
            </a:pPr>
            <a:r>
              <a:rPr lang="en-US" b="1" dirty="0"/>
              <a:t>Presenter Remarks:</a:t>
            </a:r>
          </a:p>
          <a:p>
            <a:pPr>
              <a:defRPr/>
            </a:pPr>
            <a:r>
              <a:rPr lang="en-US" dirty="0"/>
              <a:t>Watch the video with your group. Make note of the developmental shift between 48 and 60 months.</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46</a:t>
            </a:fld>
            <a:endParaRPr lang="en-US" altLang="en-US" dirty="0"/>
          </a:p>
        </p:txBody>
      </p:sp>
    </p:spTree>
    <p:extLst>
      <p:ext uri="{BB962C8B-B14F-4D97-AF65-F5344CB8AC3E}">
        <p14:creationId xmlns:p14="http://schemas.microsoft.com/office/powerpoint/2010/main" val="1251397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Aft>
                <a:spcPct val="0"/>
              </a:spcAft>
              <a:buClrTx/>
              <a:buSzTx/>
              <a:buFontTx/>
              <a:buNone/>
              <a:tabLst/>
              <a:defRPr/>
            </a:pPr>
            <a:r>
              <a:rPr lang="en-US" b="1" dirty="0"/>
              <a:t>Presenter Remarks:</a:t>
            </a:r>
          </a:p>
          <a:p>
            <a:pPr marL="0" marR="0" indent="0" algn="l" defTabSz="914400" rtl="0" eaLnBrk="0" fontAlgn="base" latinLnBrk="0" hangingPunct="0">
              <a:lnSpc>
                <a:spcPct val="100000"/>
              </a:lnSpc>
              <a:spcAft>
                <a:spcPct val="0"/>
              </a:spcAft>
              <a:buClrTx/>
              <a:buSzTx/>
              <a:buFontTx/>
              <a:buNone/>
              <a:tabLst/>
              <a:defRPr/>
            </a:pPr>
            <a:r>
              <a:rPr lang="en-US" dirty="0">
                <a:latin typeface="Arial" charset="0"/>
                <a:cs typeface="ＭＳ Ｐゴシック" charset="0"/>
              </a:rPr>
              <a:t>Turn to the</a:t>
            </a:r>
            <a:r>
              <a:rPr lang="en-US" baseline="0" dirty="0">
                <a:latin typeface="Arial" charset="0"/>
                <a:cs typeface="ＭＳ Ｐゴシック" charset="0"/>
              </a:rPr>
              <a:t> person on your right and discuss the questions on the slide. </a:t>
            </a:r>
          </a:p>
          <a:p>
            <a:pPr marL="0" marR="0" indent="0" algn="l" defTabSz="914400" rtl="0" eaLnBrk="0" fontAlgn="base" latinLnBrk="0" hangingPunct="0">
              <a:lnSpc>
                <a:spcPct val="100000"/>
              </a:lnSpc>
              <a:spcAft>
                <a:spcPct val="0"/>
              </a:spcAft>
              <a:buClrTx/>
              <a:buSzTx/>
              <a:buFontTx/>
              <a:buNone/>
              <a:tabLst/>
              <a:defRPr/>
            </a:pPr>
            <a:endParaRPr lang="en-US" baseline="0" dirty="0">
              <a:latin typeface="Arial" charset="0"/>
              <a:cs typeface="ＭＳ Ｐゴシック" charset="0"/>
            </a:endParaRPr>
          </a:p>
          <a:p>
            <a:pPr marL="0" marR="0" indent="0" algn="l" defTabSz="914400" rtl="0" eaLnBrk="0" fontAlgn="base" latinLnBrk="0" hangingPunct="0">
              <a:lnSpc>
                <a:spcPct val="100000"/>
              </a:lnSpc>
              <a:spcAft>
                <a:spcPct val="0"/>
              </a:spcAft>
              <a:buClrTx/>
              <a:buSzTx/>
              <a:buFontTx/>
              <a:buNone/>
              <a:tabLst/>
              <a:defRPr/>
            </a:pPr>
            <a:r>
              <a:rPr lang="en-US" i="1" baseline="0" dirty="0">
                <a:latin typeface="Arial" charset="0"/>
                <a:cs typeface="ＭＳ Ｐゴシック" charset="0"/>
              </a:rPr>
              <a:t>Bring the group back together.</a:t>
            </a:r>
            <a:r>
              <a:rPr lang="en-US" i="1" dirty="0">
                <a:latin typeface="Arial" charset="0"/>
                <a:cs typeface="ＭＳ Ｐゴシック" charset="0"/>
              </a:rPr>
              <a:t> H</a:t>
            </a:r>
            <a:r>
              <a:rPr lang="en-US" i="1" baseline="0" dirty="0">
                <a:latin typeface="Arial" charset="0"/>
                <a:cs typeface="ＭＳ Ｐゴシック" charset="0"/>
              </a:rPr>
              <a:t>ave two or three participants share-out their answers.</a:t>
            </a:r>
          </a:p>
        </p:txBody>
      </p:sp>
      <p:sp>
        <p:nvSpPr>
          <p:cNvPr id="4" name="Slide Number Placeholder 3"/>
          <p:cNvSpPr>
            <a:spLocks noGrp="1"/>
          </p:cNvSpPr>
          <p:nvPr>
            <p:ph type="sldNum" sz="quarter" idx="10"/>
          </p:nvPr>
        </p:nvSpPr>
        <p:spPr/>
        <p:txBody>
          <a:bodyPr/>
          <a:lstStyle/>
          <a:p>
            <a:fld id="{D305B610-5561-8849-8A2F-D8625E1B921A}" type="slidenum">
              <a:rPr lang="en-US" smtClean="0"/>
              <a:pPr/>
              <a:t>47</a:t>
            </a:fld>
            <a:endParaRPr lang="en-US" dirty="0"/>
          </a:p>
        </p:txBody>
      </p:sp>
    </p:spTree>
    <p:extLst>
      <p:ext uri="{BB962C8B-B14F-4D97-AF65-F5344CB8AC3E}">
        <p14:creationId xmlns:p14="http://schemas.microsoft.com/office/powerpoint/2010/main" val="35139718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defRPr/>
            </a:pPr>
            <a:r>
              <a:rPr lang="en-US" b="1" dirty="0"/>
              <a:t>Presenter</a:t>
            </a:r>
            <a:r>
              <a:rPr lang="en-US" b="1" baseline="0" dirty="0"/>
              <a:t> Remarks</a:t>
            </a:r>
            <a:r>
              <a:rPr lang="en-US" b="1" dirty="0"/>
              <a:t>:</a:t>
            </a:r>
          </a:p>
          <a:p>
            <a:pPr>
              <a:defRPr/>
            </a:pPr>
            <a:r>
              <a:rPr lang="en-US" sz="1200" kern="1200" dirty="0">
                <a:latin typeface="Arial" pitchFamily="34" charset="0"/>
                <a:ea typeface="ＭＳ Ｐゴシック" pitchFamily="34" charset="-128"/>
                <a:cs typeface="Arial" pitchFamily="34" charset="0"/>
              </a:rPr>
              <a:t>Take a minute and read </a:t>
            </a:r>
            <a:r>
              <a:rPr lang="en-US" dirty="0"/>
              <a:t>t</a:t>
            </a:r>
            <a:r>
              <a:rPr lang="en-US" sz="1200" kern="1200" dirty="0">
                <a:latin typeface="Arial" pitchFamily="34" charset="0"/>
                <a:ea typeface="ＭＳ Ｐゴシック" pitchFamily="34" charset="-128"/>
                <a:cs typeface="Arial" pitchFamily="34" charset="0"/>
              </a:rPr>
              <a:t>he </a:t>
            </a:r>
            <a:r>
              <a:rPr lang="en-US" dirty="0"/>
              <a:t>Preschool Curriculum Framework, Volume 3</a:t>
            </a:r>
            <a:r>
              <a:rPr lang="en-US" altLang="en-US" sz="1200" dirty="0"/>
              <a:t>, p. 93 Research Highlight.</a:t>
            </a:r>
          </a:p>
          <a:p>
            <a:pPr>
              <a:defRPr/>
            </a:pPr>
            <a:endParaRPr lang="en-US" altLang="en-US" sz="1200" dirty="0"/>
          </a:p>
          <a:p>
            <a:r>
              <a:rPr lang="en-US" sz="1200" kern="1200" dirty="0">
                <a:latin typeface="Arial" pitchFamily="34" charset="0"/>
                <a:ea typeface="ＭＳ Ｐゴシック" pitchFamily="34" charset="-128"/>
                <a:cs typeface="Arial" pitchFamily="34" charset="0"/>
              </a:rPr>
              <a:t>“Planning for a future activity requires anticipating what one might need, and preschoolers are developing skills in this kind of ‟mental time travel.” In one study, three-, four-, and five-year-olds were shown photographs of several natural settings and were encouraged to imagine that they were in those environments (such as imagining walking across a sunny desert, or walking across a rocky stream). Children were then asked to choose what they would need for that activity from among three items. After hearing the story about the desert, for example, children</a:t>
            </a:r>
            <a:r>
              <a:rPr lang="en-US" sz="1200" kern="1200" dirty="0"/>
              <a:t> were asked to choose a bar of soap, a mirror, or a pair of sunglasses. Most of the children at each age chose the correct item (e.g., the sunglasses for the desert), but their skill improved with age, and older children were much more capable of explaining their choice with reference to a future need (e.g., ‟The sun will be shining”)“</a:t>
            </a:r>
            <a:r>
              <a:rPr lang="en-US" dirty="0"/>
              <a:t> (</a:t>
            </a:r>
            <a:r>
              <a:rPr lang="en-US" altLang="en-US" sz="1200" dirty="0"/>
              <a:t>PCF, Vol. 3, p. 93).</a:t>
            </a:r>
          </a:p>
          <a:p>
            <a:endParaRPr lang="en-US" altLang="en-US" sz="1200" dirty="0"/>
          </a:p>
          <a:p>
            <a:r>
              <a:rPr lang="en-US" sz="1200" dirty="0"/>
              <a:t>Answer</a:t>
            </a:r>
            <a:r>
              <a:rPr lang="en-US" sz="1200" baseline="0" dirty="0"/>
              <a:t> the following questions:</a:t>
            </a:r>
          </a:p>
          <a:p>
            <a:pPr marL="171450" indent="-171450">
              <a:buFont typeface="Arial" charset="0"/>
              <a:buChar char="•"/>
            </a:pPr>
            <a:r>
              <a:rPr lang="en-US" sz="1200" dirty="0"/>
              <a:t>How</a:t>
            </a:r>
            <a:r>
              <a:rPr lang="en-US" sz="1200" baseline="0" dirty="0"/>
              <a:t> </a:t>
            </a:r>
            <a:r>
              <a:rPr lang="en-US" sz="1200" dirty="0"/>
              <a:t>do you allow for planning in your classroom?</a:t>
            </a:r>
          </a:p>
          <a:p>
            <a:pPr marL="171450" indent="-171450">
              <a:buFont typeface="Arial" charset="0"/>
              <a:buChar char="•"/>
            </a:pPr>
            <a:r>
              <a:rPr lang="en-US" dirty="0"/>
              <a:t>How do you let the children plan?</a:t>
            </a:r>
          </a:p>
          <a:p>
            <a:pPr marL="171450" indent="-171450">
              <a:buFont typeface="Arial" charset="0"/>
              <a:buChar char="•"/>
            </a:pPr>
            <a:r>
              <a:rPr lang="en-US" dirty="0"/>
              <a:t>How do you document their planning?</a:t>
            </a:r>
          </a:p>
          <a:p>
            <a:endParaRPr lang="en-US" sz="800" dirty="0"/>
          </a:p>
          <a:p>
            <a:r>
              <a:rPr lang="en-US" dirty="0"/>
              <a:t>Stand up and partner with someone you have not yet talked with today. Partners ask and answer the aforementioned questions.</a:t>
            </a:r>
          </a:p>
          <a:p>
            <a:endParaRPr lang="en-US" sz="700" dirty="0"/>
          </a:p>
          <a:p>
            <a:r>
              <a:rPr lang="en-US" dirty="0"/>
              <a:t>Optional:</a:t>
            </a:r>
            <a:r>
              <a:rPr lang="en-US" baseline="0" dirty="0"/>
              <a:t> Do a carousel and switch partners to music. Share planning ideas.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48</a:t>
            </a:fld>
            <a:endParaRPr lang="en-US" altLang="en-US" dirty="0"/>
          </a:p>
        </p:txBody>
      </p:sp>
    </p:spTree>
    <p:extLst>
      <p:ext uri="{BB962C8B-B14F-4D97-AF65-F5344CB8AC3E}">
        <p14:creationId xmlns:p14="http://schemas.microsoft.com/office/powerpoint/2010/main" val="3767766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Presenter Remarks:</a:t>
            </a:r>
          </a:p>
          <a:p>
            <a:pPr eaLnBrk="1" hangingPunct="1">
              <a:spcBef>
                <a:spcPct val="0"/>
              </a:spcBef>
            </a:pPr>
            <a:r>
              <a:rPr lang="en-US" altLang="en-US" dirty="0"/>
              <a:t>“Young children experience this sense of place strongly because familiar locations are associated with important people who constitute the child’s environment of relationships. Locations are important because of the people with whom they are associated: home with family members, preschool [school] with teachers and peers” (PCF, Vol. 3, p. 103).</a:t>
            </a:r>
          </a:p>
          <a:p>
            <a:pPr eaLnBrk="1" hangingPunct="1">
              <a:spcBef>
                <a:spcPct val="0"/>
              </a:spcBef>
            </a:pPr>
            <a:endParaRPr lang="en-US" altLang="en-US" dirty="0"/>
          </a:p>
          <a:p>
            <a:pPr eaLnBrk="1" hangingPunct="1">
              <a:spcBef>
                <a:spcPct val="0"/>
              </a:spcBef>
            </a:pPr>
            <a:r>
              <a:rPr lang="en-US" altLang="en-US" dirty="0"/>
              <a:t>Think about the children in your class. What are some of the familiar</a:t>
            </a:r>
            <a:r>
              <a:rPr lang="en-US" altLang="en-US" baseline="0" dirty="0"/>
              <a:t> locations that they talk about? Who are the important people that are connected to those locations?</a:t>
            </a:r>
            <a:endParaRPr lang="en-US" alt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F93407-8056-4D43-956F-E3087C053FDD}" type="slidenum">
              <a:rPr lang="en-US" altLang="en-US" smtClean="0"/>
              <a:pPr/>
              <a:t>49</a:t>
            </a:fld>
            <a:endParaRPr lang="en-US" altLang="en-US" dirty="0"/>
          </a:p>
        </p:txBody>
      </p:sp>
    </p:spTree>
    <p:extLst>
      <p:ext uri="{BB962C8B-B14F-4D97-AF65-F5344CB8AC3E}">
        <p14:creationId xmlns:p14="http://schemas.microsoft.com/office/powerpoint/2010/main" val="4234777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pPr/>
              <a:t>5</a:t>
            </a:fld>
            <a:endParaRPr lang="en-US"/>
          </a:p>
        </p:txBody>
      </p:sp>
    </p:spTree>
    <p:extLst>
      <p:ext uri="{BB962C8B-B14F-4D97-AF65-F5344CB8AC3E}">
        <p14:creationId xmlns:p14="http://schemas.microsoft.com/office/powerpoint/2010/main" val="3467190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altLang="en-US" b="1" dirty="0"/>
              <a:t>Presenter Remarks:</a:t>
            </a:r>
          </a:p>
          <a:p>
            <a:pPr eaLnBrk="1" hangingPunct="1">
              <a:spcBef>
                <a:spcPct val="0"/>
              </a:spcBef>
            </a:pPr>
            <a:r>
              <a:rPr lang="en-US" altLang="en-US" dirty="0"/>
              <a:t>“As children mature through the preschool years, their concept of place expands to encompass the broader communities in which they live: their neighborhood, city, or rural region in which they travel with their families. In each case, children’s developing sense of place is reflected in their capacities to describe the characteristics of terrains with which they are familiar, and to describe the associations between locations and landmarks in these terrains” (PLF, Vol. 3, p. 35).</a:t>
            </a:r>
          </a:p>
          <a:p>
            <a:pPr eaLnBrk="1" hangingPunct="1">
              <a:spcBef>
                <a:spcPct val="0"/>
              </a:spcBef>
            </a:pPr>
            <a:endParaRPr lang="en-US" altLang="en-US" dirty="0"/>
          </a:p>
          <a:p>
            <a:r>
              <a:rPr lang="en-US" sz="1200" kern="1200" dirty="0">
                <a:solidFill>
                  <a:schemeClr val="tx1"/>
                </a:solidFill>
                <a:effectLst/>
                <a:latin typeface="Arial" pitchFamily="34" charset="0"/>
                <a:ea typeface="ＭＳ Ｐゴシック" pitchFamily="34" charset="-128"/>
                <a:cs typeface="Arial" pitchFamily="34" charset="0"/>
              </a:rPr>
              <a:t>“Early activities that encourage children to create drawings, maps, and models and to use globes enable children to distinguish between land and water on maps, identify traffic symbols, and construct maps and models of neighborhoods in kindergarten” (</a:t>
            </a:r>
            <a:r>
              <a:rPr lang="en-US" altLang="en-US" dirty="0"/>
              <a:t>TK Implementation Guide [CDE], p. 31).</a:t>
            </a:r>
          </a:p>
          <a:p>
            <a:endParaRPr lang="en-US" altLang="en-US" dirty="0"/>
          </a:p>
          <a:p>
            <a:r>
              <a:rPr lang="en-US" altLang="en-US" dirty="0"/>
              <a:t>How</a:t>
            </a:r>
            <a:r>
              <a:rPr lang="en-US" altLang="en-US" baseline="0" dirty="0"/>
              <a:t> do you scaffold the development of sense of place with the children in your class?</a:t>
            </a:r>
          </a:p>
          <a:p>
            <a:endParaRPr lang="en-US" altLang="en-US" baseline="0" dirty="0"/>
          </a:p>
          <a:p>
            <a:r>
              <a:rPr lang="en-US" altLang="en-US" baseline="0" dirty="0"/>
              <a:t>Let’s use an activity to help you think about ways to scaffold children in this area.</a:t>
            </a:r>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F1D3D2-CF42-453F-B481-67C2B7EB549D}" type="slidenum">
              <a:rPr lang="en-US" altLang="en-US" smtClean="0"/>
              <a:pPr/>
              <a:t>50</a:t>
            </a:fld>
            <a:endParaRPr lang="en-US" altLang="en-US" dirty="0"/>
          </a:p>
        </p:txBody>
      </p:sp>
    </p:spTree>
    <p:extLst>
      <p:ext uri="{BB962C8B-B14F-4D97-AF65-F5344CB8AC3E}">
        <p14:creationId xmlns:p14="http://schemas.microsoft.com/office/powerpoint/2010/main" val="34534649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Autofit/>
          </a:bodyPr>
          <a:lstStyle/>
          <a:p>
            <a:pPr eaLnBrk="1" fontAlgn="auto" hangingPunct="1">
              <a:spcAft>
                <a:spcPts val="0"/>
              </a:spcAft>
              <a:defRPr/>
            </a:pPr>
            <a:r>
              <a:rPr lang="en-US" b="1" dirty="0">
                <a:ea typeface="Calibri" panose="020F0502020204030204" pitchFamily="34" charset="0"/>
              </a:rPr>
              <a:t>Activity 6: Build a Map	 </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b="1"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1" dirty="0"/>
              <a:t>Presenter Remarks:</a:t>
            </a:r>
          </a:p>
          <a:p>
            <a:pPr marL="0" indent="0" eaLnBrk="1" fontAlgn="auto" hangingPunct="1">
              <a:spcBef>
                <a:spcPts val="0"/>
              </a:spcBef>
              <a:spcAft>
                <a:spcPts val="0"/>
              </a:spcAft>
              <a:buFont typeface="Arial" panose="020B0604020202020204" pitchFamily="34" charset="0"/>
              <a:buNone/>
              <a:defRPr/>
            </a:pPr>
            <a:r>
              <a:rPr lang="en-US" b="0" dirty="0">
                <a:ea typeface="+mn-ea"/>
              </a:rPr>
              <a:t>This activity exemplifies the following interaction and strategy:</a:t>
            </a:r>
          </a:p>
          <a:p>
            <a:pPr eaLnBrk="1" fontAlgn="auto" hangingPunct="1">
              <a:spcBef>
                <a:spcPts val="0"/>
              </a:spcBef>
              <a:spcAft>
                <a:spcPts val="0"/>
              </a:spcAft>
              <a:defRPr/>
            </a:pPr>
            <a:endParaRPr lang="en-US" b="1" dirty="0">
              <a:ea typeface="+mn-ea"/>
            </a:endParaRPr>
          </a:p>
          <a:p>
            <a:pPr eaLnBrk="1" fontAlgn="auto" hangingPunct="1">
              <a:spcBef>
                <a:spcPts val="0"/>
              </a:spcBef>
              <a:spcAft>
                <a:spcPts val="0"/>
              </a:spcAft>
              <a:defRPr/>
            </a:pPr>
            <a:r>
              <a:rPr lang="en-US" dirty="0">
                <a:ea typeface="+mn-ea"/>
              </a:rPr>
              <a:t>“Provide children with map-making tools in both the indoor and outdoor preschool settings</a:t>
            </a:r>
            <a:r>
              <a:rPr lang="en-US" b="1" dirty="0">
                <a:ea typeface="+mn-ea"/>
              </a:rPr>
              <a:t>.</a:t>
            </a:r>
            <a:r>
              <a:rPr lang="en-US" b="1" baseline="0" dirty="0">
                <a:ea typeface="+mn-ea"/>
              </a:rPr>
              <a:t> </a:t>
            </a:r>
            <a:r>
              <a:rPr lang="en-US" dirty="0">
                <a:ea typeface="+mn-ea"/>
              </a:rPr>
              <a:t>Include paper, drawing tools, glue sticks, tape, scissors, and other art supplies” (PCF,</a:t>
            </a:r>
            <a:r>
              <a:rPr lang="en-US" baseline="0" dirty="0">
                <a:ea typeface="+mn-ea"/>
              </a:rPr>
              <a:t> Vol. 3, p. 113).</a:t>
            </a:r>
            <a:endParaRPr lang="en-US" dirty="0">
              <a:ea typeface="+mn-ea"/>
            </a:endParaRPr>
          </a:p>
          <a:p>
            <a:pPr eaLnBrk="1" fontAlgn="auto" hangingPunct="1">
              <a:spcBef>
                <a:spcPts val="0"/>
              </a:spcBef>
              <a:spcAft>
                <a:spcPts val="0"/>
              </a:spcAft>
              <a:defRPr/>
            </a:pPr>
            <a:endParaRPr lang="en-US" baseline="0" dirty="0">
              <a:ea typeface="+mn-ea"/>
            </a:endParaRPr>
          </a:p>
          <a:p>
            <a:r>
              <a:rPr lang="en-US" b="1" cap="all" dirty="0"/>
              <a:t>Materials Required: </a:t>
            </a:r>
            <a:endParaRPr lang="en-US" sz="1100" dirty="0"/>
          </a:p>
          <a:p>
            <a:pPr marL="171450" lvl="0" indent="-171450">
              <a:buFont typeface="Arial" pitchFamily="34" charset="0"/>
              <a:buChar char="•"/>
            </a:pPr>
            <a:r>
              <a:rPr lang="en-US" dirty="0"/>
              <a:t>PowerPoint slides </a:t>
            </a:r>
            <a:endParaRPr lang="en-US" sz="1100" dirty="0"/>
          </a:p>
          <a:p>
            <a:pPr marL="171450" lvl="0" indent="-171450">
              <a:buFont typeface="Arial" pitchFamily="34" charset="0"/>
              <a:buChar char="•"/>
            </a:pPr>
            <a:r>
              <a:rPr lang="en-US" dirty="0"/>
              <a:t>Materials (popsicle sticks, tooth picks, rubber bands, paper, pencil, blocks, straws, etc.)</a:t>
            </a:r>
            <a:endParaRPr lang="en-US" sz="1100" dirty="0"/>
          </a:p>
          <a:p>
            <a:r>
              <a:rPr lang="en-US" dirty="0"/>
              <a:t>                                                                                          </a:t>
            </a:r>
            <a:endParaRPr lang="en-US" sz="1600" dirty="0"/>
          </a:p>
          <a:p>
            <a:r>
              <a:rPr lang="en-US" b="1" dirty="0"/>
              <a:t>TIME</a:t>
            </a:r>
            <a:r>
              <a:rPr lang="en-US" dirty="0"/>
              <a:t>: </a:t>
            </a:r>
          </a:p>
          <a:p>
            <a:r>
              <a:rPr lang="en-US" dirty="0"/>
              <a:t>20 minutes</a:t>
            </a:r>
            <a:endParaRPr lang="en-US" sz="1600" dirty="0"/>
          </a:p>
          <a:p>
            <a:endParaRPr lang="en-US" b="1" cap="all" dirty="0"/>
          </a:p>
          <a:p>
            <a:r>
              <a:rPr lang="en-US" b="1" cap="all" dirty="0"/>
              <a:t>Process: </a:t>
            </a:r>
            <a:endParaRPr lang="en-US" sz="1100" dirty="0"/>
          </a:p>
          <a:p>
            <a:pPr marL="171450" lvl="0" indent="-171450">
              <a:buFont typeface="Arial" pitchFamily="34" charset="0"/>
              <a:buChar char="•"/>
            </a:pPr>
            <a:r>
              <a:rPr lang="en-US" dirty="0"/>
              <a:t>Set up mock centers prior to the training (writing, blocks, playdough, creation station, sensory table, etc.).</a:t>
            </a:r>
            <a:endParaRPr lang="en-US" sz="1100" dirty="0"/>
          </a:p>
          <a:p>
            <a:pPr marL="171450" lvl="0" indent="-171450">
              <a:buFont typeface="Arial" pitchFamily="34" charset="0"/>
              <a:buChar char="•"/>
            </a:pPr>
            <a:r>
              <a:rPr lang="en-US" dirty="0"/>
              <a:t>Ask participants to choose a mock center to go to. </a:t>
            </a:r>
            <a:endParaRPr lang="en-US" sz="1100" dirty="0"/>
          </a:p>
          <a:p>
            <a:pPr marL="171450" lvl="0" indent="-171450">
              <a:buFont typeface="Arial" pitchFamily="34" charset="0"/>
              <a:buChar char="•"/>
            </a:pPr>
            <a:r>
              <a:rPr lang="en-US" dirty="0"/>
              <a:t>Once all participants have settled into center groups and begun touching the materials, ask them to work as a group to build a map of their current environment. (This is a purposely loose assignment—some may build the room, the building, the city, etc.). </a:t>
            </a:r>
            <a:endParaRPr lang="en-US" sz="1100" dirty="0"/>
          </a:p>
          <a:p>
            <a:pPr marL="171450" lvl="0" indent="-171450">
              <a:buFont typeface="Arial" pitchFamily="34" charset="0"/>
              <a:buChar char="•"/>
            </a:pPr>
            <a:r>
              <a:rPr lang="en-US" dirty="0"/>
              <a:t>Walk around taking photos of the process. These photos will be used later in a slideshow reflection. </a:t>
            </a:r>
            <a:endParaRPr lang="en-US" sz="1100" dirty="0"/>
          </a:p>
          <a:p>
            <a:pPr marL="171450" lvl="0" indent="-171450">
              <a:buFont typeface="Arial" pitchFamily="34" charset="0"/>
              <a:buChar char="•"/>
            </a:pPr>
            <a:r>
              <a:rPr lang="en-US" dirty="0"/>
              <a:t>Once participants have completed their maps, change to the Phase 2 slide.  </a:t>
            </a:r>
            <a:endParaRPr lang="en-US" sz="1100" dirty="0"/>
          </a:p>
          <a:p>
            <a:r>
              <a:rPr lang="en-US" b="1" dirty="0"/>
              <a:t> </a:t>
            </a:r>
            <a:endParaRPr lang="en-US" sz="1100" dirty="0"/>
          </a:p>
          <a:p>
            <a:r>
              <a:rPr lang="en-US" dirty="0"/>
              <a:t> </a:t>
            </a:r>
            <a:endParaRPr lang="en-US" sz="1100" dirty="0"/>
          </a:p>
          <a:p>
            <a:pPr eaLnBrk="1" fontAlgn="auto" hangingPunct="1">
              <a:spcBef>
                <a:spcPts val="0"/>
              </a:spcBef>
              <a:spcAft>
                <a:spcPts val="0"/>
              </a:spcAft>
              <a:defRPr/>
            </a:pPr>
            <a:endParaRPr lang="en-US" baseline="0" dirty="0">
              <a:ea typeface="+mn-ea"/>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A53400-2DD0-4477-A709-F28223F78F9C}" type="slidenum">
              <a:rPr lang="en-US" altLang="en-US" smtClean="0"/>
              <a:pPr/>
              <a:t>51</a:t>
            </a:fld>
            <a:endParaRPr lang="en-US" altLang="en-US" dirty="0"/>
          </a:p>
        </p:txBody>
      </p:sp>
    </p:spTree>
    <p:extLst>
      <p:ext uri="{BB962C8B-B14F-4D97-AF65-F5344CB8AC3E}">
        <p14:creationId xmlns:p14="http://schemas.microsoft.com/office/powerpoint/2010/main" val="2077548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Aft>
                <a:spcPts val="0"/>
              </a:spcAft>
              <a:defRPr/>
            </a:pPr>
            <a:r>
              <a:rPr lang="en-US" b="1" dirty="0">
                <a:ea typeface="Calibri" panose="020F0502020204030204" pitchFamily="34" charset="0"/>
              </a:rPr>
              <a:t>Activity 6: Build a Map </a:t>
            </a:r>
            <a:r>
              <a:rPr lang="en-US" altLang="en-US" b="1" dirty="0"/>
              <a:t>Phase 2</a:t>
            </a:r>
          </a:p>
          <a:p>
            <a:pPr eaLnBrk="1" fontAlgn="auto" hangingPunct="1">
              <a:spcBef>
                <a:spcPts val="0"/>
              </a:spcBef>
              <a:spcAft>
                <a:spcPts val="0"/>
              </a:spcAft>
              <a:defRPr/>
            </a:pPr>
            <a:endParaRPr lang="en-US" altLang="en-US" b="1" dirty="0"/>
          </a:p>
          <a:p>
            <a:pPr eaLnBrk="1" fontAlgn="auto" hangingPunct="1">
              <a:spcBef>
                <a:spcPts val="0"/>
              </a:spcBef>
              <a:spcAft>
                <a:spcPts val="0"/>
              </a:spcAft>
              <a:defRPr/>
            </a:pPr>
            <a:r>
              <a:rPr lang="en-US" altLang="en-US" b="1" dirty="0"/>
              <a:t>Presenter Remarks:</a:t>
            </a:r>
            <a:br>
              <a:rPr lang="en-US" altLang="en-US" dirty="0"/>
            </a:br>
            <a:r>
              <a:rPr lang="en-US" altLang="en-US" sz="1200" dirty="0">
                <a:solidFill>
                  <a:srgbClr val="000000"/>
                </a:solidFill>
              </a:rPr>
              <a:t>Use the chart paper to document a discussion of the following: </a:t>
            </a:r>
          </a:p>
          <a:p>
            <a:pPr marL="171450" lvl="0" indent="-171450">
              <a:buFont typeface="Arial" panose="020B0604020202020204" pitchFamily="34" charset="0"/>
              <a:buChar char="•"/>
            </a:pPr>
            <a:r>
              <a:rPr lang="en-US" dirty="0"/>
              <a:t>How did you plan for your map?</a:t>
            </a:r>
          </a:p>
          <a:p>
            <a:pPr marL="171450" lvl="0" indent="-171450">
              <a:buFont typeface="Arial" panose="020B0604020202020204" pitchFamily="34" charset="0"/>
              <a:buChar char="•"/>
            </a:pPr>
            <a:r>
              <a:rPr lang="en-US" dirty="0"/>
              <a:t>When could this be done in your classroom?</a:t>
            </a:r>
          </a:p>
          <a:p>
            <a:pPr marL="171450" lvl="0" indent="-171450">
              <a:buFont typeface="Arial" panose="020B0604020202020204" pitchFamily="34" charset="0"/>
              <a:buChar char="•"/>
            </a:pPr>
            <a:r>
              <a:rPr lang="en-US" dirty="0"/>
              <a:t>What other domains might you expect to observe?</a:t>
            </a:r>
          </a:p>
          <a:p>
            <a:pPr marL="171450" lvl="0" indent="-171450">
              <a:buFont typeface="Arial" panose="020B0604020202020204" pitchFamily="34" charset="0"/>
              <a:buChar char="•"/>
            </a:pPr>
            <a:r>
              <a:rPr lang="en-US" dirty="0"/>
              <a:t>What vocabulary did you use while building your map?</a:t>
            </a:r>
          </a:p>
          <a:p>
            <a:pPr marL="171450" lvl="0" indent="-171450">
              <a:buFont typeface="Arial" panose="020B0604020202020204" pitchFamily="34" charset="0"/>
              <a:buChar char="•"/>
            </a:pPr>
            <a:endParaRPr lang="en-US" dirty="0"/>
          </a:p>
          <a:p>
            <a:r>
              <a:rPr lang="en-US" b="1" dirty="0"/>
              <a:t>Debrief Options</a:t>
            </a:r>
            <a:r>
              <a:rPr lang="en-US" dirty="0"/>
              <a:t>: </a:t>
            </a:r>
            <a:endParaRPr lang="en-US" sz="1100" dirty="0"/>
          </a:p>
          <a:p>
            <a:pPr marL="171450" lvl="0" indent="-171450">
              <a:buFont typeface="Arial" pitchFamily="34" charset="0"/>
              <a:buChar char="•"/>
            </a:pPr>
            <a:r>
              <a:rPr lang="en-US" dirty="0"/>
              <a:t>Compare charts and ask groups to highlight one “aha” moment.</a:t>
            </a:r>
            <a:endParaRPr lang="en-US" sz="1100" dirty="0"/>
          </a:p>
          <a:p>
            <a:pPr marL="171450" lvl="0" indent="-171450">
              <a:buFont typeface="Arial" pitchFamily="34" charset="0"/>
              <a:buChar char="•"/>
            </a:pPr>
            <a:r>
              <a:rPr lang="en-US" dirty="0"/>
              <a:t>Ask each group to another group and to compare charts.</a:t>
            </a:r>
            <a:endParaRPr lang="en-US" sz="1100" dirty="0"/>
          </a:p>
          <a:p>
            <a:pPr marL="171450" lvl="0" indent="-171450">
              <a:buFont typeface="Arial" pitchFamily="34" charset="0"/>
              <a:buChar char="•"/>
            </a:pPr>
            <a:r>
              <a:rPr lang="en-US" dirty="0"/>
              <a:t>Invite participants to do a gallery walk.</a:t>
            </a:r>
            <a:endParaRPr lang="en-US" sz="1100" dirty="0"/>
          </a:p>
          <a:p>
            <a:pPr marL="171450" lvl="0" indent="-171450"/>
            <a:endParaRPr lang="en-US" dirty="0"/>
          </a:p>
          <a:p>
            <a:pPr eaLnBrk="1" fontAlgn="auto" hangingPunct="1">
              <a:spcBef>
                <a:spcPts val="0"/>
              </a:spcBef>
              <a:spcAft>
                <a:spcPts val="0"/>
              </a:spcAft>
              <a:defRPr/>
            </a:pPr>
            <a:br>
              <a:rPr lang="en-US" altLang="en-US" sz="1200" dirty="0">
                <a:solidFill>
                  <a:srgbClr val="000000"/>
                </a:solidFill>
                <a:effectLst>
                  <a:outerShdw blurRad="38100" dist="38100" dir="2700000" algn="tl">
                    <a:srgbClr val="000000">
                      <a:alpha val="43137"/>
                    </a:srgbClr>
                  </a:outerShdw>
                </a:effectLst>
              </a:rPr>
            </a:br>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52</a:t>
            </a:fld>
            <a:endParaRPr lang="en-US" altLang="en-US" dirty="0"/>
          </a:p>
        </p:txBody>
      </p:sp>
    </p:spTree>
    <p:extLst>
      <p:ext uri="{BB962C8B-B14F-4D97-AF65-F5344CB8AC3E}">
        <p14:creationId xmlns:p14="http://schemas.microsoft.com/office/powerpoint/2010/main" val="1439636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b="1" dirty="0"/>
              <a:t>Presenter</a:t>
            </a:r>
            <a:r>
              <a:rPr lang="en-US" altLang="en-US" b="1" baseline="0" dirty="0"/>
              <a:t> Remarks:</a:t>
            </a:r>
          </a:p>
          <a:p>
            <a:pPr eaLnBrk="1" fontAlgn="auto" hangingPunct="1">
              <a:spcBef>
                <a:spcPts val="0"/>
              </a:spcBef>
              <a:spcAft>
                <a:spcPts val="0"/>
              </a:spcAft>
              <a:defRPr/>
            </a:pPr>
            <a:r>
              <a:rPr lang="en-US" altLang="en-US" b="0" baseline="0" dirty="0"/>
              <a:t>What are some of the challenges that children might have when reading/developing a map?</a:t>
            </a:r>
          </a:p>
          <a:p>
            <a:pPr eaLnBrk="1" fontAlgn="auto" hangingPunct="1">
              <a:spcBef>
                <a:spcPts val="0"/>
              </a:spcBef>
              <a:spcAft>
                <a:spcPts val="0"/>
              </a:spcAft>
              <a:defRPr/>
            </a:pPr>
            <a:endParaRPr lang="en-US" altLang="en-US" b="0" baseline="0" dirty="0"/>
          </a:p>
          <a:p>
            <a:pPr eaLnBrk="1" fontAlgn="auto" hangingPunct="1">
              <a:spcBef>
                <a:spcPts val="0"/>
              </a:spcBef>
              <a:spcAft>
                <a:spcPts val="0"/>
              </a:spcAft>
              <a:defRPr/>
            </a:pPr>
            <a:r>
              <a:rPr lang="en-US" altLang="en-US" dirty="0"/>
              <a:t>“Not surprisingly, map-reading is a challenging skill, requiring that young children understand how a two-dimensional drawing corresponds to a three-dimensional landscape, how to interpret map symbols, and how to locate themselves and other objects according to the map. Even more challenging is learning how to use a map, understanding how map symbols correspond to the real world in order to facilitate problem solving (such as identifying how to go from one location to another)” (</a:t>
            </a:r>
            <a:r>
              <a:rPr lang="en-US" sz="1200" kern="1200" dirty="0">
                <a:solidFill>
                  <a:schemeClr val="tx1"/>
                </a:solidFill>
                <a:latin typeface="Arial" pitchFamily="34" charset="0"/>
                <a:ea typeface="ＭＳ Ｐゴシック" pitchFamily="34" charset="-128"/>
                <a:cs typeface="Arial" pitchFamily="34" charset="0"/>
              </a:rPr>
              <a:t>PLF, Vol. </a:t>
            </a:r>
            <a:r>
              <a:rPr lang="en-US" dirty="0"/>
              <a:t>3. p. 36).</a:t>
            </a:r>
          </a:p>
          <a:p>
            <a:pPr eaLnBrk="1" hangingPunct="1">
              <a:spcBef>
                <a:spcPct val="0"/>
              </a:spcBef>
            </a:pPr>
            <a:endParaRPr lang="en-US" altLang="en-US" dirty="0"/>
          </a:p>
          <a:p>
            <a:pPr eaLnBrk="1" fontAlgn="auto" hangingPunct="1">
              <a:spcBef>
                <a:spcPts val="0"/>
              </a:spcBef>
              <a:spcAft>
                <a:spcPts val="0"/>
              </a:spcAft>
              <a:defRPr/>
            </a:pPr>
            <a:r>
              <a:rPr lang="en-US" altLang="en-US" dirty="0"/>
              <a:t>“To accommodate children with varying skill levels and children with visual or motor challenges, consider having children explore the area in small groups instead of individually” (</a:t>
            </a:r>
            <a:r>
              <a:rPr lang="en-US" sz="1200" kern="1200" dirty="0">
                <a:solidFill>
                  <a:schemeClr val="tx1"/>
                </a:solidFill>
                <a:latin typeface="Arial" pitchFamily="34" charset="0"/>
                <a:ea typeface="ＭＳ Ｐゴシック" pitchFamily="34" charset="-128"/>
                <a:cs typeface="Arial" pitchFamily="34" charset="0"/>
              </a:rPr>
              <a:t>PCF, Vol. 3, p. 115).</a:t>
            </a:r>
            <a:endParaRPr lang="en-US" dirty="0"/>
          </a:p>
          <a:p>
            <a:pPr eaLnBrk="1" hangingPunct="1">
              <a:spcBef>
                <a:spcPct val="0"/>
              </a:spcBef>
            </a:pPr>
            <a:endParaRPr lang="en-US" altLang="en-US" dirty="0"/>
          </a:p>
          <a:p>
            <a:endParaRPr lang="en-US" altLang="en-US" dirty="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7F35E8-CDFA-40D2-8B59-8B06F175474D}" type="slidenum">
              <a:rPr lang="en-US" altLang="en-US" smtClean="0"/>
              <a:pPr/>
              <a:t>53</a:t>
            </a:fld>
            <a:endParaRPr lang="en-US" altLang="en-US" dirty="0"/>
          </a:p>
        </p:txBody>
      </p:sp>
    </p:spTree>
    <p:extLst>
      <p:ext uri="{BB962C8B-B14F-4D97-AF65-F5344CB8AC3E}">
        <p14:creationId xmlns:p14="http://schemas.microsoft.com/office/powerpoint/2010/main" val="515788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r>
              <a:rPr lang="en-US" altLang="en-US" b="1" dirty="0"/>
              <a:t>Presenter Remarks:</a:t>
            </a:r>
          </a:p>
          <a:p>
            <a:r>
              <a:rPr lang="en-US" altLang="en-US" b="0" dirty="0"/>
              <a:t>Look</a:t>
            </a:r>
            <a:r>
              <a:rPr lang="en-US" altLang="en-US" b="0" baseline="0" dirty="0"/>
              <a:t> at the difference between the ages.</a:t>
            </a:r>
          </a:p>
          <a:p>
            <a:endParaRPr lang="en-US" altLang="en-US" b="0" dirty="0"/>
          </a:p>
          <a:p>
            <a:r>
              <a:rPr lang="en-US" altLang="en-US" b="1" dirty="0"/>
              <a:t>48 months</a:t>
            </a:r>
          </a:p>
          <a:p>
            <a:r>
              <a:rPr lang="en-US" altLang="en-US" dirty="0"/>
              <a:t>Can use drawings, globes, and maps to refer to the physical world, although often unclear on the use of map symbols.   </a:t>
            </a:r>
          </a:p>
          <a:p>
            <a:r>
              <a:rPr lang="en-US" altLang="en-US" dirty="0"/>
              <a:t>  </a:t>
            </a:r>
          </a:p>
          <a:p>
            <a:r>
              <a:rPr lang="en-US" altLang="en-US" b="1" dirty="0"/>
              <a:t>60 months</a:t>
            </a:r>
          </a:p>
          <a:p>
            <a:r>
              <a:rPr lang="en-US" altLang="en-US" dirty="0"/>
              <a:t>Create their own drawings, maps, and models; are more skilled at using globes, maps, and map symbols; and use maps for basic problem solving (such as locating objects) with adult guidance. </a:t>
            </a:r>
          </a:p>
          <a:p>
            <a:endParaRPr lang="en-US" altLang="en-US" dirty="0"/>
          </a:p>
          <a:p>
            <a:r>
              <a:rPr lang="en-US" altLang="en-US" dirty="0"/>
              <a:t>How</a:t>
            </a:r>
            <a:r>
              <a:rPr lang="en-US" altLang="en-US" baseline="0" dirty="0"/>
              <a:t> would you scaffold the experience you just had differently for a 48 month old versus a 60 month old?</a:t>
            </a:r>
            <a:endParaRPr lang="en-US" altLang="en-US" dirty="0"/>
          </a:p>
          <a:p>
            <a:pPr>
              <a:defRPr/>
            </a:pPr>
            <a:endParaRPr 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C4F1A2-8133-454B-8569-6A2D85A70982}" type="slidenum">
              <a:rPr lang="en-US" altLang="en-US" smtClean="0"/>
              <a:pPr/>
              <a:t>54</a:t>
            </a:fld>
            <a:endParaRPr lang="en-US" altLang="en-US" dirty="0"/>
          </a:p>
        </p:txBody>
      </p:sp>
    </p:spTree>
    <p:extLst>
      <p:ext uri="{BB962C8B-B14F-4D97-AF65-F5344CB8AC3E}">
        <p14:creationId xmlns:p14="http://schemas.microsoft.com/office/powerpoint/2010/main" val="2477859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ltLang="en-US" b="1" dirty="0"/>
              <a:t>Presenter Remarks:</a:t>
            </a:r>
          </a:p>
          <a:p>
            <a:pPr eaLnBrk="1" fontAlgn="auto" hangingPunct="1">
              <a:spcBef>
                <a:spcPts val="0"/>
              </a:spcBef>
              <a:spcAft>
                <a:spcPts val="0"/>
              </a:spcAft>
              <a:defRPr/>
            </a:pPr>
            <a:r>
              <a:rPr lang="en-US" dirty="0"/>
              <a:t>How do you care for the natural</a:t>
            </a:r>
            <a:r>
              <a:rPr lang="en-US" baseline="0" dirty="0"/>
              <a:t> world with children? Make eye contact with someone and share.</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b="1" baseline="0" dirty="0"/>
              <a:t>Optional: </a:t>
            </a:r>
          </a:p>
          <a:p>
            <a:pPr eaLnBrk="1" fontAlgn="auto" hangingPunct="1">
              <a:spcBef>
                <a:spcPts val="0"/>
              </a:spcBef>
              <a:spcAft>
                <a:spcPts val="0"/>
              </a:spcAft>
              <a:defRPr/>
            </a:pPr>
            <a:r>
              <a:rPr lang="en-US" dirty="0"/>
              <a:t>Use a </a:t>
            </a:r>
            <a:r>
              <a:rPr lang="en-US" baseline="0" dirty="0"/>
              <a:t>science “drop-in” </a:t>
            </a:r>
            <a:r>
              <a:rPr lang="en-US" dirty="0"/>
              <a:t>s</a:t>
            </a:r>
            <a:r>
              <a:rPr lang="en-US" baseline="0" dirty="0"/>
              <a:t>ong to connect to life and earth sciences and get participants up and moving.</a:t>
            </a:r>
            <a:endParaRPr lang="en-US" dirty="0"/>
          </a:p>
          <a:p>
            <a:pPr>
              <a:defRPr/>
            </a:pPr>
            <a:endParaRPr lang="en-US" dirty="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929F87-3417-4DF3-A0EF-57531B8F6050}" type="slidenum">
              <a:rPr lang="en-US" altLang="en-US" smtClean="0"/>
              <a:pPr/>
              <a:t>55</a:t>
            </a:fld>
            <a:endParaRPr lang="en-US" altLang="en-US" dirty="0"/>
          </a:p>
        </p:txBody>
      </p:sp>
    </p:spTree>
    <p:extLst>
      <p:ext uri="{BB962C8B-B14F-4D97-AF65-F5344CB8AC3E}">
        <p14:creationId xmlns:p14="http://schemas.microsoft.com/office/powerpoint/2010/main" val="2191519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b="1" dirty="0"/>
              <a:t>Presenter Remarks:</a:t>
            </a:r>
          </a:p>
          <a:p>
            <a:pPr eaLnBrk="1" fontAlgn="auto" hangingPunct="1">
              <a:spcBef>
                <a:spcPts val="0"/>
              </a:spcBef>
              <a:spcAft>
                <a:spcPts val="0"/>
              </a:spcAft>
              <a:defRPr/>
            </a:pPr>
            <a:r>
              <a:rPr lang="en-US" sz="1200" kern="1200" dirty="0">
                <a:solidFill>
                  <a:schemeClr val="tx1"/>
                </a:solidFill>
                <a:latin typeface="Arial" pitchFamily="34" charset="0"/>
                <a:ea typeface="ＭＳ Ｐゴシック" pitchFamily="34" charset="-128"/>
                <a:cs typeface="Arial" pitchFamily="34" charset="0"/>
              </a:rPr>
              <a:t>“Beyond confirming young children’s strong interest in the natural world, research has highlighted several other </a:t>
            </a:r>
            <a:r>
              <a:rPr lang="en-US" dirty="0"/>
              <a:t>points” (PLF, Vol. 3, p. 35).</a:t>
            </a:r>
          </a:p>
          <a:p>
            <a:pPr eaLnBrk="1" fontAlgn="auto" hangingPunct="1">
              <a:spcBef>
                <a:spcPts val="0"/>
              </a:spcBef>
              <a:spcAft>
                <a:spcPts val="0"/>
              </a:spcAft>
              <a:defRPr/>
            </a:pPr>
            <a:endParaRPr lang="en-US" sz="1200" kern="1200" dirty="0">
              <a:solidFill>
                <a:schemeClr val="tx1"/>
              </a:solidFill>
              <a:latin typeface="Arial" pitchFamily="34" charset="0"/>
              <a:ea typeface="ＭＳ Ｐゴシック" pitchFamily="34" charset="-128"/>
              <a:cs typeface="Arial" pitchFamily="34" charset="0"/>
            </a:endParaRPr>
          </a:p>
          <a:p>
            <a:pPr marL="228600" indent="-228600" eaLnBrk="1" fontAlgn="auto" hangingPunct="1">
              <a:spcBef>
                <a:spcPts val="0"/>
              </a:spcBef>
              <a:spcAft>
                <a:spcPts val="0"/>
              </a:spcAft>
              <a:buFont typeface="+mj-lt"/>
              <a:buAutoNum type="arabicPeriod"/>
              <a:defRPr/>
            </a:pPr>
            <a:r>
              <a:rPr lang="en-US" sz="1200" kern="1200" dirty="0">
                <a:solidFill>
                  <a:schemeClr val="tx1"/>
                </a:solidFill>
                <a:latin typeface="Arial" pitchFamily="34" charset="0"/>
                <a:ea typeface="ＭＳ Ｐゴシック" pitchFamily="34" charset="-128"/>
                <a:cs typeface="Arial" pitchFamily="34" charset="0"/>
              </a:rPr>
              <a:t>An appreciation of ecology</a:t>
            </a:r>
            <a:r>
              <a:rPr lang="en-US" sz="1200" b="1" kern="1200" dirty="0">
                <a:solidFill>
                  <a:schemeClr val="tx1"/>
                </a:solidFill>
                <a:latin typeface="Arial" pitchFamily="34" charset="0"/>
                <a:ea typeface="ＭＳ Ｐゴシック" pitchFamily="34" charset="-128"/>
                <a:cs typeface="Arial" pitchFamily="34" charset="0"/>
              </a:rPr>
              <a:t> </a:t>
            </a:r>
            <a:r>
              <a:rPr lang="en-US" sz="1200" kern="1200" dirty="0">
                <a:solidFill>
                  <a:schemeClr val="tx1"/>
                </a:solidFill>
                <a:latin typeface="Arial" pitchFamily="34" charset="0"/>
                <a:ea typeface="ＭＳ Ｐゴシック" pitchFamily="34" charset="-128"/>
                <a:cs typeface="Arial" pitchFamily="34" charset="0"/>
              </a:rPr>
              <a:t>and of human–environment interactions begins early.</a:t>
            </a:r>
          </a:p>
          <a:p>
            <a:pPr marL="228600" indent="-228600" eaLnBrk="1" fontAlgn="auto" hangingPunct="1">
              <a:spcBef>
                <a:spcPts val="0"/>
              </a:spcBef>
              <a:spcAft>
                <a:spcPts val="0"/>
              </a:spcAft>
              <a:buFont typeface="+mj-lt"/>
              <a:buAutoNum type="arabicPeriod"/>
              <a:defRPr/>
            </a:pPr>
            <a:r>
              <a:rPr lang="en-US" dirty="0"/>
              <a:t>U</a:t>
            </a:r>
            <a:r>
              <a:rPr lang="en-US" sz="1200" kern="1200" dirty="0">
                <a:solidFill>
                  <a:schemeClr val="tx1"/>
                </a:solidFill>
                <a:latin typeface="Arial" pitchFamily="34" charset="0"/>
                <a:ea typeface="ＭＳ Ｐゴシック" pitchFamily="34" charset="-128"/>
                <a:cs typeface="Arial" pitchFamily="34" charset="0"/>
              </a:rPr>
              <a:t>nderstanding the natural world is also based on a young child’s direct experiences. </a:t>
            </a:r>
          </a:p>
          <a:p>
            <a:pPr marL="228600" indent="-228600" eaLnBrk="1" fontAlgn="auto" hangingPunct="1">
              <a:spcBef>
                <a:spcPts val="0"/>
              </a:spcBef>
              <a:spcAft>
                <a:spcPts val="0"/>
              </a:spcAft>
              <a:buFont typeface="+mj-lt"/>
              <a:buAutoNum type="arabicPeriod"/>
              <a:defRPr/>
            </a:pPr>
            <a:r>
              <a:rPr lang="en-US" dirty="0"/>
              <a:t>A</a:t>
            </a:r>
            <a:r>
              <a:rPr lang="en-US" sz="1200" kern="1200" dirty="0">
                <a:solidFill>
                  <a:schemeClr val="tx1"/>
                </a:solidFill>
                <a:latin typeface="Arial" pitchFamily="34" charset="0"/>
                <a:ea typeface="ＭＳ Ｐゴシック" pitchFamily="34" charset="-128"/>
                <a:cs typeface="Arial" pitchFamily="34" charset="0"/>
              </a:rPr>
              <a:t>s children mature cognitively from ages three to five, their capacity to understand natural phenomena that are not part of their everyday experience expands (</a:t>
            </a:r>
            <a:r>
              <a:rPr lang="en-US" sz="1200" kern="1200" dirty="0" err="1">
                <a:solidFill>
                  <a:schemeClr val="tx1"/>
                </a:solidFill>
                <a:latin typeface="Arial" pitchFamily="34" charset="0"/>
                <a:ea typeface="ＭＳ Ｐゴシック" pitchFamily="34" charset="-128"/>
                <a:cs typeface="Arial" pitchFamily="34" charset="0"/>
              </a:rPr>
              <a:t>Gelman</a:t>
            </a:r>
            <a:r>
              <a:rPr lang="en-US" sz="1200" kern="1200" dirty="0">
                <a:solidFill>
                  <a:schemeClr val="tx1"/>
                </a:solidFill>
                <a:latin typeface="Arial" pitchFamily="34" charset="0"/>
                <a:ea typeface="ＭＳ Ｐゴシック" pitchFamily="34" charset="-128"/>
                <a:cs typeface="Arial" pitchFamily="34" charset="0"/>
              </a:rPr>
              <a:t> as cited in the PLF, Vol. 3, p. 36). </a:t>
            </a:r>
          </a:p>
          <a:p>
            <a:pPr eaLnBrk="1" fontAlgn="auto" hangingPunct="1">
              <a:spcBef>
                <a:spcPts val="0"/>
              </a:spcBef>
              <a:spcAft>
                <a:spcPts val="0"/>
              </a:spcAft>
              <a:defRPr/>
            </a:pPr>
            <a:endParaRPr lang="en-US" sz="1200" kern="1200" dirty="0">
              <a:solidFill>
                <a:schemeClr val="tx1"/>
              </a:solidFill>
              <a:latin typeface="Arial" pitchFamily="34" charset="0"/>
              <a:ea typeface="ＭＳ Ｐゴシック" pitchFamily="34" charset="-128"/>
              <a:cs typeface="Arial" pitchFamily="34" charset="0"/>
            </a:endParaRPr>
          </a:p>
          <a:p>
            <a:pPr eaLnBrk="1" fontAlgn="auto" hangingPunct="1">
              <a:spcBef>
                <a:spcPts val="0"/>
              </a:spcBef>
              <a:spcAft>
                <a:spcPts val="0"/>
              </a:spcAft>
              <a:defRPr/>
            </a:pPr>
            <a:r>
              <a:rPr lang="en-US" sz="1200" kern="1200" dirty="0">
                <a:solidFill>
                  <a:schemeClr val="tx1"/>
                </a:solidFill>
                <a:latin typeface="Arial" pitchFamily="34" charset="0"/>
                <a:ea typeface="ＭＳ Ｐゴシック" pitchFamily="34" charset="-128"/>
                <a:cs typeface="Arial" pitchFamily="34" charset="0"/>
              </a:rPr>
              <a:t>Please </a:t>
            </a:r>
            <a:r>
              <a:rPr lang="en-US" sz="1200" kern="1200" baseline="0" dirty="0">
                <a:solidFill>
                  <a:schemeClr val="tx1"/>
                </a:solidFill>
                <a:latin typeface="Arial" pitchFamily="34" charset="0"/>
                <a:ea typeface="ＭＳ Ｐゴシック" pitchFamily="34" charset="-128"/>
                <a:cs typeface="Arial" pitchFamily="34" charset="0"/>
              </a:rPr>
              <a:t>read the research highlight on page 111 of the Preschool Curriculum Framework, Volume 3.</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sz="1200" i="1" kern="1200" baseline="0" dirty="0">
                <a:solidFill>
                  <a:schemeClr val="tx1"/>
                </a:solidFill>
                <a:latin typeface="Arial" pitchFamily="34" charset="0"/>
                <a:ea typeface="ＭＳ Ｐゴシック" pitchFamily="34" charset="-128"/>
                <a:cs typeface="Arial" pitchFamily="34" charset="0"/>
              </a:rPr>
              <a:t>Trainer ask the following questions:</a:t>
            </a:r>
          </a:p>
          <a:p>
            <a:pPr marL="171450" indent="-171450" eaLnBrk="1" fontAlgn="auto" hangingPunct="1">
              <a:spcBef>
                <a:spcPts val="0"/>
              </a:spcBef>
              <a:spcAft>
                <a:spcPts val="0"/>
              </a:spcAft>
              <a:buFont typeface="Arial" panose="020B0604020202020204" pitchFamily="34" charset="0"/>
              <a:buChar char="•"/>
              <a:defRPr/>
            </a:pPr>
            <a:r>
              <a:rPr lang="en-US" sz="1200" kern="1200" baseline="0" dirty="0">
                <a:solidFill>
                  <a:schemeClr val="tx1"/>
                </a:solidFill>
                <a:latin typeface="Arial" pitchFamily="34" charset="0"/>
                <a:ea typeface="ＭＳ Ｐゴシック" pitchFamily="34" charset="-128"/>
                <a:cs typeface="Arial" pitchFamily="34" charset="0"/>
              </a:rPr>
              <a:t>What did you read?</a:t>
            </a:r>
          </a:p>
          <a:p>
            <a:pPr marL="171450" indent="-171450" eaLnBrk="1" fontAlgn="auto" hangingPunct="1">
              <a:spcBef>
                <a:spcPts val="0"/>
              </a:spcBef>
              <a:spcAft>
                <a:spcPts val="0"/>
              </a:spcAft>
              <a:buFont typeface="Arial" panose="020B0604020202020204" pitchFamily="34" charset="0"/>
              <a:buChar char="•"/>
              <a:defRPr/>
            </a:pPr>
            <a:r>
              <a:rPr lang="en-US" sz="1200" kern="1200" baseline="0" dirty="0">
                <a:solidFill>
                  <a:schemeClr val="tx1"/>
                </a:solidFill>
                <a:latin typeface="Arial" pitchFamily="34" charset="0"/>
                <a:ea typeface="ＭＳ Ｐゴシック" pitchFamily="34" charset="-128"/>
                <a:cs typeface="Arial" pitchFamily="34" charset="0"/>
              </a:rPr>
              <a:t>What was particularly interesting?</a:t>
            </a:r>
          </a:p>
          <a:p>
            <a:pPr marL="171450" indent="-171450" eaLnBrk="1" fontAlgn="auto" hangingPunct="1">
              <a:spcBef>
                <a:spcPts val="0"/>
              </a:spcBef>
              <a:spcAft>
                <a:spcPts val="0"/>
              </a:spcAft>
              <a:buFont typeface="Arial" panose="020B0604020202020204" pitchFamily="34" charset="0"/>
              <a:buChar char="•"/>
              <a:defRPr/>
            </a:pPr>
            <a:r>
              <a:rPr lang="en-US" sz="1200" kern="1200" baseline="0" dirty="0">
                <a:solidFill>
                  <a:schemeClr val="tx1"/>
                </a:solidFill>
                <a:latin typeface="Arial" pitchFamily="34" charset="0"/>
                <a:ea typeface="ＭＳ Ｐゴシック" pitchFamily="34" charset="-128"/>
                <a:cs typeface="Arial" pitchFamily="34" charset="0"/>
              </a:rPr>
              <a:t>What new “aha” or idea did you have?</a:t>
            </a:r>
          </a:p>
          <a:p>
            <a:pPr marL="171450" indent="-171450" eaLnBrk="1" fontAlgn="auto" hangingPunct="1">
              <a:spcBef>
                <a:spcPts val="0"/>
              </a:spcBef>
              <a:spcAft>
                <a:spcPts val="0"/>
              </a:spcAft>
              <a:buFont typeface="Arial" panose="020B0604020202020204" pitchFamily="34" charset="0"/>
              <a:buChar char="•"/>
              <a:defRPr/>
            </a:pPr>
            <a:r>
              <a:rPr lang="en-US" sz="1200" kern="1200" baseline="0" dirty="0">
                <a:solidFill>
                  <a:schemeClr val="tx1"/>
                </a:solidFill>
                <a:latin typeface="Arial" pitchFamily="34" charset="0"/>
                <a:ea typeface="ＭＳ Ｐゴシック" pitchFamily="34" charset="-128"/>
                <a:cs typeface="Arial" pitchFamily="34" charset="0"/>
              </a:rPr>
              <a:t>How are you going to pursue this idea?</a:t>
            </a:r>
          </a:p>
          <a:p>
            <a:pPr eaLnBrk="1" fontAlgn="auto" hangingPunct="1">
              <a:spcBef>
                <a:spcPts val="0"/>
              </a:spcBef>
              <a:spcAft>
                <a:spcPts val="0"/>
              </a:spcAft>
              <a:defRPr/>
            </a:pPr>
            <a:endParaRPr lang="en-US" sz="1200" kern="1200" baseline="0" dirty="0">
              <a:solidFill>
                <a:schemeClr val="tx1"/>
              </a:solidFill>
              <a:latin typeface="Arial" pitchFamily="34" charset="0"/>
              <a:ea typeface="ＭＳ Ｐゴシック" pitchFamily="34" charset="-128"/>
              <a:cs typeface="Arial"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hangingPunct="1">
              <a:spcBef>
                <a:spcPct val="0"/>
              </a:spcBef>
            </a:pPr>
            <a:endParaRPr lang="en-US" dirty="0">
              <a:latin typeface="Arial" charset="0"/>
            </a:endParaRPr>
          </a:p>
        </p:txBody>
      </p:sp>
      <p:sp>
        <p:nvSpPr>
          <p:cNvPr id="1249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16A43-D2DA-E541-A987-8D4785735319}" type="slidenum">
              <a:rPr lang="en-US" sz="1200"/>
              <a:pPr eaLnBrk="1" hangingPunct="1"/>
              <a:t>56</a:t>
            </a:fld>
            <a:endParaRPr lang="en-US" sz="1200" dirty="0"/>
          </a:p>
        </p:txBody>
      </p:sp>
    </p:spTree>
    <p:extLst>
      <p:ext uri="{BB962C8B-B14F-4D97-AF65-F5344CB8AC3E}">
        <p14:creationId xmlns:p14="http://schemas.microsoft.com/office/powerpoint/2010/main" val="36299300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a:spcAft>
                <a:spcPts val="0"/>
              </a:spcAft>
              <a:defRPr/>
            </a:pPr>
            <a:r>
              <a:rPr lang="en-US" altLang="en-US" b="1" dirty="0"/>
              <a:t>Presenter Remarks:</a:t>
            </a:r>
          </a:p>
          <a:p>
            <a:pPr>
              <a:spcAft>
                <a:spcPts val="0"/>
              </a:spcAft>
              <a:defRPr/>
            </a:pPr>
            <a:r>
              <a:rPr lang="en-US" b="0" dirty="0"/>
              <a:t>What examples of this substrand</a:t>
            </a:r>
            <a:r>
              <a:rPr lang="en-US" b="0" baseline="0" dirty="0"/>
              <a:t> have you seen in your classroom? After thinking about it, turn to page 20 in the </a:t>
            </a:r>
            <a:r>
              <a:rPr lang="en-US" dirty="0"/>
              <a:t>Preschool Learning Foundations, Volume 3 </a:t>
            </a:r>
            <a:r>
              <a:rPr lang="en-US" b="0" baseline="0" dirty="0"/>
              <a:t>and look at the examples. Did any of those surprise you?</a:t>
            </a:r>
          </a:p>
          <a:p>
            <a:pPr>
              <a:spcAft>
                <a:spcPts val="0"/>
              </a:spcAft>
              <a:defRPr/>
            </a:pPr>
            <a:endParaRPr lang="en-US" b="0" dirty="0"/>
          </a:p>
          <a:p>
            <a:pPr>
              <a:spcAft>
                <a:spcPts val="0"/>
              </a:spcAft>
              <a:defRPr/>
            </a:pPr>
            <a:r>
              <a:rPr lang="en-US" b="1" dirty="0"/>
              <a:t>48 months</a:t>
            </a:r>
          </a:p>
          <a:p>
            <a:pPr>
              <a:spcAft>
                <a:spcPts val="0"/>
              </a:spcAft>
              <a:defRPr/>
            </a:pPr>
            <a:r>
              <a:rPr lang="en-US" dirty="0"/>
              <a:t>Show an interest in nature (including animals, plants, and weather) especially as children experience it directly. Begin to understand human interactions with the environment (such as pollution in a lake or stream) and the importance of taking care of plants and animals.     </a:t>
            </a:r>
          </a:p>
          <a:p>
            <a:pPr eaLnBrk="1" fontAlgn="auto" hangingPunct="1">
              <a:spcAft>
                <a:spcPts val="0"/>
              </a:spcAft>
              <a:defRPr/>
            </a:pPr>
            <a:endParaRPr lang="en-US" sz="1200" b="1" kern="1200" dirty="0">
              <a:solidFill>
                <a:schemeClr val="tx1"/>
              </a:solidFill>
              <a:latin typeface="Arial" pitchFamily="34" charset="0"/>
              <a:ea typeface="ＭＳ Ｐゴシック" pitchFamily="34" charset="-128"/>
              <a:cs typeface="Arial" pitchFamily="34" charset="0"/>
            </a:endParaRPr>
          </a:p>
          <a:p>
            <a:pPr eaLnBrk="1" fontAlgn="auto" hangingPunct="1">
              <a:spcAft>
                <a:spcPts val="0"/>
              </a:spcAft>
              <a:defRPr/>
            </a:pPr>
            <a:r>
              <a:rPr lang="en-US" sz="1200" b="1" kern="1200" dirty="0">
                <a:solidFill>
                  <a:schemeClr val="tx1"/>
                </a:solidFill>
                <a:latin typeface="Arial" pitchFamily="34" charset="0"/>
                <a:ea typeface="ＭＳ Ｐゴシック" pitchFamily="34" charset="-128"/>
                <a:cs typeface="Arial" pitchFamily="34" charset="0"/>
              </a:rPr>
              <a:t>60 months</a:t>
            </a:r>
          </a:p>
          <a:p>
            <a:pPr eaLnBrk="1" fontAlgn="auto" hangingPunct="1">
              <a:spcAft>
                <a:spcPts val="0"/>
              </a:spcAft>
              <a:defRPr/>
            </a:pPr>
            <a:r>
              <a:rPr lang="en-US" sz="1200" kern="1200" dirty="0">
                <a:solidFill>
                  <a:schemeClr val="tx1"/>
                </a:solidFill>
                <a:latin typeface="Arial" pitchFamily="34" charset="0"/>
                <a:ea typeface="ＭＳ Ｐゴシック" pitchFamily="34" charset="-128"/>
                <a:cs typeface="Arial" pitchFamily="34" charset="0"/>
              </a:rPr>
              <a:t>Show an interest in a wider range of natural phenomena, including those outside direct experience (such as snow for a child living in Southern California), and are more concerned about caring for the natural world and the positive and negative impacts of people on the natural world (e.g., recycling, putting trash in trash cans). </a:t>
            </a:r>
          </a:p>
          <a:p>
            <a:pPr>
              <a:spcAft>
                <a:spcPts val="0"/>
              </a:spcAft>
              <a:defRPr/>
            </a:pPr>
            <a:endParaRPr lang="en-US" dirty="0"/>
          </a:p>
          <a:p>
            <a:pPr>
              <a:spcAft>
                <a:spcPts val="0"/>
              </a:spcAft>
              <a:defRPr/>
            </a:pPr>
            <a:endParaRPr 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C4F1A2-8133-454B-8569-6A2D85A70982}" type="slidenum">
              <a:rPr lang="en-US" altLang="en-US" smtClean="0"/>
              <a:pPr/>
              <a:t>57</a:t>
            </a:fld>
            <a:endParaRPr lang="en-US" altLang="en-US" dirty="0"/>
          </a:p>
        </p:txBody>
      </p:sp>
    </p:spTree>
    <p:extLst>
      <p:ext uri="{BB962C8B-B14F-4D97-AF65-F5344CB8AC3E}">
        <p14:creationId xmlns:p14="http://schemas.microsoft.com/office/powerpoint/2010/main" val="69402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altLang="en-US" b="1" dirty="0"/>
              <a:t>Background Information:</a:t>
            </a:r>
            <a:endParaRPr lang="en-US" altLang="en-US" dirty="0"/>
          </a:p>
          <a:p>
            <a:pPr eaLnBrk="1" hangingPunct="1">
              <a:spcBef>
                <a:spcPct val="0"/>
              </a:spcBef>
            </a:pPr>
            <a:r>
              <a:rPr lang="en-US" altLang="en-US" dirty="0"/>
              <a:t>Extension of learning into the local community ‟here and now” as outlined in the guiding principles in the </a:t>
            </a:r>
            <a:r>
              <a:rPr lang="en-US" dirty="0"/>
              <a:t>Preschool Learning Foundations, Volume 3</a:t>
            </a:r>
            <a:r>
              <a:rPr lang="en-US" baseline="0" dirty="0"/>
              <a:t> </a:t>
            </a:r>
            <a:r>
              <a:rPr lang="en-US" altLang="en-US" dirty="0"/>
              <a:t>specifically supports students learning multiple languages.   </a:t>
            </a:r>
          </a:p>
          <a:p>
            <a:pPr eaLnBrk="1" hangingPunct="1">
              <a:spcBef>
                <a:spcPct val="0"/>
              </a:spcBef>
            </a:pPr>
            <a:endParaRPr lang="en-US" altLang="en-US" dirty="0"/>
          </a:p>
          <a:p>
            <a:pPr eaLnBrk="1" hangingPunct="1">
              <a:spcBef>
                <a:spcPct val="0"/>
              </a:spcBef>
            </a:pPr>
            <a:r>
              <a:rPr lang="en-US" altLang="en-US" dirty="0"/>
              <a:t>‟Promote</a:t>
            </a:r>
            <a:r>
              <a:rPr lang="en-US" altLang="en-US" baseline="0" dirty="0"/>
              <a:t> and assist peer interactions to provide opportunities for English learners, including those with disabilities, to communicate with peers who are more fluent English speakers and can serve as language models</a:t>
            </a:r>
            <a:r>
              <a:rPr lang="en-US" altLang="en-US" dirty="0"/>
              <a:t>” (PEL Resource Guide [CDE]</a:t>
            </a:r>
            <a:r>
              <a:rPr lang="en-US" altLang="en-US" baseline="0" dirty="0"/>
              <a:t>, p. 31).</a:t>
            </a:r>
            <a:endParaRPr lang="en-US" altLang="en-US" dirty="0"/>
          </a:p>
          <a:p>
            <a:pPr marL="228600" indent="-228600" eaLnBrk="1" hangingPunct="1">
              <a:spcBef>
                <a:spcPct val="0"/>
              </a:spcBef>
            </a:pPr>
            <a:endParaRPr lang="en-US" altLang="en-US" dirty="0"/>
          </a:p>
          <a:p>
            <a:r>
              <a:rPr lang="en-US" altLang="en-US" dirty="0"/>
              <a:t>Chapter 7 of </a:t>
            </a:r>
            <a:r>
              <a:rPr lang="en-US" altLang="en-US" i="1" dirty="0"/>
              <a:t>Spotlight on Education: Supporting Young Dual Language Learners</a:t>
            </a:r>
            <a:r>
              <a:rPr lang="en-US" altLang="en-US" dirty="0"/>
              <a:t>, from the </a:t>
            </a:r>
            <a:r>
              <a:rPr lang="en-US" dirty="0">
                <a:effectLst/>
                <a:latin typeface="Arial" panose="020B0604020202020204" pitchFamily="34" charset="0"/>
              </a:rPr>
              <a:t>National Association for the Education of Young Children</a:t>
            </a:r>
            <a:r>
              <a:rPr lang="en-US" baseline="0" dirty="0">
                <a:effectLst/>
                <a:latin typeface="Arial" panose="020B0604020202020204" pitchFamily="34" charset="0"/>
              </a:rPr>
              <a:t> (</a:t>
            </a:r>
            <a:r>
              <a:rPr lang="en-US" altLang="en-US" dirty="0"/>
              <a:t>NAEYC), expands on this idea of using a project approach and service learning to benefit English learners.</a:t>
            </a:r>
          </a:p>
          <a:p>
            <a:pPr marL="228600" indent="-228600" eaLnBrk="1" hangingPunct="1">
              <a:spcBef>
                <a:spcPct val="0"/>
              </a:spcBef>
            </a:pPr>
            <a:endParaRPr lang="en-US" altLang="en-US" dirty="0"/>
          </a:p>
          <a:p>
            <a:pPr marL="228600" marR="0" indent="-228600" algn="l" defTabSz="457200" rtl="0" eaLnBrk="1" fontAlgn="base" latinLnBrk="0" hangingPunct="1">
              <a:lnSpc>
                <a:spcPct val="100000"/>
              </a:lnSpc>
              <a:spcBef>
                <a:spcPct val="0"/>
              </a:spcBef>
              <a:spcAft>
                <a:spcPct val="0"/>
              </a:spcAft>
              <a:buClrTx/>
              <a:buSzTx/>
              <a:buFontTx/>
              <a:buNone/>
              <a:tabLst/>
              <a:defRPr/>
            </a:pPr>
            <a:r>
              <a:rPr lang="en-US" altLang="en-US" b="1" dirty="0"/>
              <a:t>Presenter Remarks:</a:t>
            </a:r>
          </a:p>
          <a:p>
            <a:pPr eaLnBrk="1" hangingPunct="1">
              <a:spcBef>
                <a:spcPct val="0"/>
              </a:spcBef>
            </a:pPr>
            <a:r>
              <a:rPr lang="en-US" altLang="en-US" dirty="0"/>
              <a:t>Using service</a:t>
            </a:r>
            <a:r>
              <a:rPr lang="en-US" altLang="en-US" baseline="0" dirty="0"/>
              <a:t> learning, as well as the project approach, provide many opportunities for dual language learners to not only participate in the activity, but also offer excellent opportunities for peer interactions which support language development. </a:t>
            </a:r>
            <a:endParaRPr lang="en-US" altLang="en-US" dirty="0"/>
          </a:p>
          <a:p>
            <a:pPr marL="228600" indent="-228600" eaLnBrk="1" hangingPunct="1">
              <a:spcBef>
                <a:spcPct val="0"/>
              </a:spcBef>
            </a:pPr>
            <a:endParaRPr lang="en-US" altLang="en-US" dirty="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7B465C-1EC0-4BC9-99A6-732F9665F72E}" type="slidenum">
              <a:rPr lang="en-US" altLang="en-US" smtClean="0"/>
              <a:pPr/>
              <a:t>58</a:t>
            </a:fld>
            <a:endParaRPr lang="en-US" altLang="en-US" dirty="0"/>
          </a:p>
        </p:txBody>
      </p:sp>
    </p:spTree>
    <p:extLst>
      <p:ext uri="{BB962C8B-B14F-4D97-AF65-F5344CB8AC3E}">
        <p14:creationId xmlns:p14="http://schemas.microsoft.com/office/powerpoint/2010/main" val="11831090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449871"/>
          </a:xfrm>
        </p:spPr>
        <p:txBody>
          <a:bodyPr>
            <a:noAutofit/>
          </a:bodyPr>
          <a:lstStyle/>
          <a:p>
            <a:pPr eaLnBrk="1" fontAlgn="auto" hangingPunct="1">
              <a:spcAft>
                <a:spcPts val="0"/>
              </a:spcAft>
              <a:defRPr/>
            </a:pPr>
            <a:r>
              <a:rPr lang="en-US" b="1" dirty="0">
                <a:ea typeface="Calibri" panose="020F0502020204030204" pitchFamily="34" charset="0"/>
                <a:cs typeface="Times New Roman" panose="02020603050405020304" pitchFamily="18" charset="0"/>
              </a:rPr>
              <a:t>Activity 7: Get Inspired by Nature	</a:t>
            </a:r>
          </a:p>
          <a:p>
            <a:pPr eaLnBrk="1" fontAlgn="auto" hangingPunct="1">
              <a:spcAft>
                <a:spcPts val="0"/>
              </a:spcAft>
              <a:defRPr/>
            </a:pPr>
            <a:endParaRPr lang="en-US" sz="1200" b="1" kern="1200" dirty="0">
              <a:solidFill>
                <a:schemeClr val="tx1"/>
              </a:solidFill>
              <a:effectLst/>
              <a:latin typeface="Arial" pitchFamily="34" charset="0"/>
              <a:cs typeface="Times New Roman" panose="02020603050405020304" pitchFamily="18" charset="0"/>
            </a:endParaRPr>
          </a:p>
          <a:p>
            <a:pPr eaLnBrk="1" fontAlgn="auto" hangingPunct="1">
              <a:spcAft>
                <a:spcPts val="0"/>
              </a:spcAft>
              <a:defRPr/>
            </a:pPr>
            <a:r>
              <a:rPr lang="en-US" sz="1200" b="1" kern="1200" dirty="0">
                <a:solidFill>
                  <a:schemeClr val="tx1"/>
                </a:solidFill>
                <a:effectLst/>
                <a:latin typeface="Arial" pitchFamily="34" charset="0"/>
                <a:ea typeface="ＭＳ Ｐゴシック" pitchFamily="34" charset="-128"/>
                <a:cs typeface="Arial" pitchFamily="34" charset="0"/>
              </a:rPr>
              <a:t>Presenter Remarks:</a:t>
            </a:r>
          </a:p>
          <a:p>
            <a:pPr eaLnBrk="1" fontAlgn="auto" hangingPunct="1">
              <a:spcBef>
                <a:spcPts val="0"/>
              </a:spcBef>
              <a:spcAft>
                <a:spcPts val="0"/>
              </a:spcAft>
              <a:defRPr/>
            </a:pPr>
            <a:r>
              <a:rPr lang="en-US" sz="1200" b="0" kern="1200" dirty="0">
                <a:solidFill>
                  <a:schemeClr val="tx1"/>
                </a:solidFill>
                <a:effectLst/>
                <a:latin typeface="Arial" pitchFamily="34" charset="0"/>
                <a:ea typeface="ＭＳ Ｐゴシック" pitchFamily="34" charset="-128"/>
                <a:cs typeface="Arial" pitchFamily="34" charset="0"/>
              </a:rPr>
              <a:t>Children love being outside and exploring the</a:t>
            </a:r>
            <a:r>
              <a:rPr lang="en-US" sz="1200" b="0" kern="1200" baseline="0" dirty="0">
                <a:solidFill>
                  <a:schemeClr val="tx1"/>
                </a:solidFill>
                <a:effectLst/>
                <a:latin typeface="Arial" pitchFamily="34" charset="0"/>
                <a:ea typeface="ＭＳ Ｐゴシック" pitchFamily="34" charset="-128"/>
                <a:cs typeface="Arial" pitchFamily="34" charset="0"/>
              </a:rPr>
              <a:t> environment. So take time each day for them for outdoor explorations.</a:t>
            </a:r>
          </a:p>
          <a:p>
            <a:pPr eaLnBrk="1" fontAlgn="auto" hangingPunct="1">
              <a:spcBef>
                <a:spcPts val="0"/>
              </a:spcBef>
              <a:spcAft>
                <a:spcPts val="0"/>
              </a:spcAft>
              <a:defRPr/>
            </a:pPr>
            <a:endParaRPr lang="en-US" sz="1200" b="0" kern="1200" dirty="0">
              <a:solidFill>
                <a:schemeClr val="tx1"/>
              </a:solidFill>
              <a:effectLst/>
              <a:latin typeface="Arial" pitchFamily="34" charset="0"/>
              <a:ea typeface="ＭＳ Ｐゴシック" pitchFamily="34" charset="-128"/>
              <a:cs typeface="Arial" pitchFamily="34" charset="0"/>
            </a:endParaRPr>
          </a:p>
          <a:p>
            <a:pPr eaLnBrk="1" fontAlgn="auto" hangingPunct="1">
              <a:spcBef>
                <a:spcPts val="0"/>
              </a:spcBef>
              <a:spcAft>
                <a:spcPts val="0"/>
              </a:spcAft>
              <a:defRPr/>
            </a:pPr>
            <a:r>
              <a:rPr lang="en-US" sz="1200" kern="1200" dirty="0">
                <a:solidFill>
                  <a:schemeClr val="tx1"/>
                </a:solidFill>
                <a:effectLst/>
                <a:latin typeface="Arial" pitchFamily="34" charset="0"/>
                <a:ea typeface="ＭＳ Ｐゴシック" pitchFamily="34" charset="-128"/>
                <a:cs typeface="Arial" pitchFamily="34" charset="0"/>
              </a:rPr>
              <a:t>‟Set aside time for outdoor explorations each day. The natural world supports all areas of learning, but the program’s outdoor environment </a:t>
            </a:r>
            <a:r>
              <a:rPr lang="en-US" sz="1200" b="0" kern="1200" dirty="0">
                <a:solidFill>
                  <a:schemeClr val="tx1"/>
                </a:solidFill>
                <a:effectLst/>
                <a:latin typeface="Arial" pitchFamily="34" charset="0"/>
                <a:ea typeface="ＭＳ Ｐゴシック" pitchFamily="34" charset="-128"/>
                <a:cs typeface="Arial" pitchFamily="34" charset="0"/>
              </a:rPr>
              <a:t>is especially appropriate for children’s dramatic play, gross-motor activity, and scientific inquiry. Children need plenty of time to investigate, repeat actions, and attempt new tasks. Plan the daily schedule to include at least 30–40 minutes of outdoor play every day. Encourage weather</a:t>
            </a:r>
            <a:r>
              <a:rPr lang="en-US" sz="1200" b="0" kern="1200" baseline="0" dirty="0">
                <a:solidFill>
                  <a:schemeClr val="tx1"/>
                </a:solidFill>
                <a:effectLst/>
                <a:latin typeface="Arial" pitchFamily="34" charset="0"/>
                <a:ea typeface="ＭＳ Ｐゴシック" pitchFamily="34" charset="-128"/>
                <a:cs typeface="Arial" pitchFamily="34" charset="0"/>
              </a:rPr>
              <a:t> </a:t>
            </a:r>
            <a:r>
              <a:rPr lang="en-US" sz="1200" b="0" kern="1200" dirty="0">
                <a:solidFill>
                  <a:schemeClr val="tx1"/>
                </a:solidFill>
                <a:effectLst/>
                <a:latin typeface="Arial" pitchFamily="34" charset="0"/>
                <a:ea typeface="ＭＳ Ｐゴシック" pitchFamily="34" charset="-128"/>
                <a:cs typeface="Arial" pitchFamily="34" charset="0"/>
              </a:rPr>
              <a:t>appropriate clothing so that children may explore the outdoor spaces year-round” (PCF, Vol. 3, p. 109).</a:t>
            </a:r>
            <a:endParaRPr lang="en-US" dirty="0"/>
          </a:p>
          <a:p>
            <a:pPr marL="0" marR="0">
              <a:lnSpc>
                <a:spcPct val="115000"/>
              </a:lnSpc>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cap="all" dirty="0"/>
              <a:t>intent: </a:t>
            </a:r>
            <a:endParaRPr lang="en-US" sz="1100" dirty="0"/>
          </a:p>
          <a:p>
            <a:r>
              <a:rPr lang="en-US" dirty="0"/>
              <a:t>Participants read nature strategies and connect to other resources to expand ideas from framework.</a:t>
            </a:r>
          </a:p>
          <a:p>
            <a:endParaRPr lang="en-US" b="1" dirty="0"/>
          </a:p>
          <a:p>
            <a:r>
              <a:rPr lang="en-US" b="1" dirty="0"/>
              <a:t>OUTCOMES: </a:t>
            </a:r>
            <a:endParaRPr lang="en-US" dirty="0"/>
          </a:p>
          <a:p>
            <a:r>
              <a:rPr lang="en-US" dirty="0"/>
              <a:t>Participants read and focus on two strategies from the Preschool Curriculum Framework, Volume 3, as well as ideas from another resource. Using examples from these resources, participants design a mini action plan. </a:t>
            </a:r>
            <a:endParaRPr lang="en-US" sz="1100" dirty="0"/>
          </a:p>
          <a:p>
            <a:r>
              <a:rPr lang="en-US" b="1" cap="all" dirty="0"/>
              <a:t> </a:t>
            </a:r>
            <a:endParaRPr lang="en-US" sz="1100" dirty="0"/>
          </a:p>
          <a:p>
            <a:r>
              <a:rPr lang="en-US" b="1" cap="all" dirty="0"/>
              <a:t>Materials Required: </a:t>
            </a:r>
            <a:endParaRPr lang="en-US" sz="1100" dirty="0"/>
          </a:p>
          <a:p>
            <a:pPr marL="171450" lvl="0" indent="-171450">
              <a:buFont typeface="Arial" pitchFamily="34" charset="0"/>
              <a:buChar char="•"/>
            </a:pPr>
            <a:r>
              <a:rPr lang="en-US" dirty="0"/>
              <a:t>Handout 6: Get Inspired! </a:t>
            </a:r>
            <a:endParaRPr lang="en-US" sz="1600" dirty="0"/>
          </a:p>
          <a:p>
            <a:pPr marL="171450" lvl="0" indent="-171450">
              <a:buFont typeface="Arial" pitchFamily="34" charset="0"/>
              <a:buChar char="•"/>
            </a:pPr>
            <a:r>
              <a:rPr lang="en-US" dirty="0"/>
              <a:t>PowerPoint slide</a:t>
            </a:r>
            <a:endParaRPr lang="en-US" sz="1600" dirty="0"/>
          </a:p>
          <a:p>
            <a:pPr marL="171450" lvl="0" indent="-171450">
              <a:buFont typeface="Arial" pitchFamily="34" charset="0"/>
              <a:buChar char="•"/>
            </a:pPr>
            <a:r>
              <a:rPr lang="en-US" dirty="0"/>
              <a:t>Extra resources for resource table (handouts, outside</a:t>
            </a:r>
            <a:r>
              <a:rPr lang="en-US" baseline="0" dirty="0"/>
              <a:t> </a:t>
            </a:r>
            <a:r>
              <a:rPr lang="en-US" dirty="0"/>
              <a:t>learning spaces, NAEYC Loose Parts article, etc.).   </a:t>
            </a:r>
            <a:endParaRPr lang="en-US" sz="1600" dirty="0"/>
          </a:p>
          <a:p>
            <a:r>
              <a:rPr lang="en-US" dirty="0"/>
              <a:t>                                                                        </a:t>
            </a:r>
            <a:endParaRPr lang="en-US" sz="1600" dirty="0"/>
          </a:p>
          <a:p>
            <a:r>
              <a:rPr lang="en-US" b="1" dirty="0"/>
              <a:t>TIME</a:t>
            </a:r>
            <a:r>
              <a:rPr lang="en-US" dirty="0"/>
              <a:t>: </a:t>
            </a:r>
          </a:p>
          <a:p>
            <a:r>
              <a:rPr lang="en-US" dirty="0"/>
              <a:t>15 minutes</a:t>
            </a:r>
            <a:endParaRPr lang="en-US" sz="1600" dirty="0"/>
          </a:p>
          <a:p>
            <a:pPr lvl="0"/>
            <a:endParaRPr lang="en-US" b="1" cap="all" dirty="0"/>
          </a:p>
          <a:p>
            <a:pPr lvl="0"/>
            <a:r>
              <a:rPr lang="en-US" b="1" cap="all" dirty="0"/>
              <a:t>Process: </a:t>
            </a:r>
          </a:p>
          <a:p>
            <a:pPr lvl="0"/>
            <a:r>
              <a:rPr lang="en-US" dirty="0"/>
              <a:t>Give participants the following directions:</a:t>
            </a:r>
            <a:endParaRPr lang="en-US" sz="1100" dirty="0"/>
          </a:p>
          <a:p>
            <a:pPr marL="171450" lvl="1" indent="-171450">
              <a:buFont typeface="Arial" pitchFamily="34" charset="0"/>
              <a:buChar char="•"/>
            </a:pPr>
            <a:r>
              <a:rPr lang="en-US" dirty="0"/>
              <a:t>Read through the following interactions and strategies from the excerpt Caring for the Natural World section of the Preschool Curriculum Framework, Volume 3.</a:t>
            </a:r>
            <a:endParaRPr lang="en-US" sz="1100" dirty="0"/>
          </a:p>
          <a:p>
            <a:pPr marL="171450" lvl="1" indent="-171450">
              <a:buFont typeface="Arial" pitchFamily="34" charset="0"/>
              <a:buChar char="•"/>
            </a:pPr>
            <a:r>
              <a:rPr lang="en-US" dirty="0"/>
              <a:t>Circle two interactions and strategies you find interesting.</a:t>
            </a:r>
            <a:endParaRPr lang="en-US" sz="1100" dirty="0"/>
          </a:p>
          <a:p>
            <a:pPr marL="171450" lvl="1" indent="-171450">
              <a:buFont typeface="Arial" pitchFamily="34" charset="0"/>
              <a:buChar char="•"/>
            </a:pPr>
            <a:r>
              <a:rPr lang="en-US" dirty="0"/>
              <a:t>Choose another outside resource from the resource table and scan through it for more ideas.</a:t>
            </a:r>
            <a:endParaRPr lang="en-US" sz="1100" dirty="0"/>
          </a:p>
          <a:p>
            <a:pPr marL="171450" lvl="1" indent="-171450">
              <a:buFont typeface="Arial" pitchFamily="34" charset="0"/>
              <a:buChar char="•"/>
            </a:pPr>
            <a:r>
              <a:rPr lang="en-US" dirty="0"/>
              <a:t>Using what you have read for inspiration, create a mini action plan to follow through with incorporating your new and/or expanded ideas into the classroom.</a:t>
            </a:r>
            <a:endParaRPr lang="en-US" sz="1100" dirty="0"/>
          </a:p>
          <a:p>
            <a:pPr marL="171450" lvl="1" indent="-171450">
              <a:buFont typeface="Arial" pitchFamily="34" charset="0"/>
              <a:buChar char="•"/>
            </a:pPr>
            <a:r>
              <a:rPr lang="en-US" dirty="0"/>
              <a:t>Find a partner to share your inspired ideas with.</a:t>
            </a:r>
            <a:endParaRPr lang="en-US" sz="1100" dirty="0"/>
          </a:p>
          <a:p>
            <a:r>
              <a:rPr lang="en-US" dirty="0"/>
              <a:t> </a:t>
            </a:r>
            <a:endParaRPr lang="en-US" sz="1100" dirty="0"/>
          </a:p>
          <a:p>
            <a:pPr marL="0" marR="0">
              <a:lnSpc>
                <a:spcPct val="115000"/>
              </a:lnSpc>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59</a:t>
            </a:fld>
            <a:endParaRPr lang="en-US" altLang="en-US" dirty="0"/>
          </a:p>
        </p:txBody>
      </p:sp>
    </p:spTree>
    <p:extLst>
      <p:ext uri="{BB962C8B-B14F-4D97-AF65-F5344CB8AC3E}">
        <p14:creationId xmlns:p14="http://schemas.microsoft.com/office/powerpoint/2010/main" val="231877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4157" y="4343399"/>
            <a:ext cx="5649686" cy="4799013"/>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a:t>
            </a: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/user/</a:t>
            </a:r>
            <a:r>
              <a:rPr lang="en-US" b="1" dirty="0" err="1">
                <a:latin typeface="Arial" charset="0"/>
                <a:ea typeface="Arial" charset="0"/>
                <a:cs typeface="Arial" charset="0"/>
              </a:rPr>
              <a:t>caeducation</a:t>
            </a:r>
            <a:br>
              <a:rPr lang="en-US" b="1" dirty="0">
                <a:latin typeface="Arial" charset="0"/>
                <a:ea typeface="Arial" charset="0"/>
                <a:cs typeface="Arial" charset="0"/>
              </a:rPr>
            </a:b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a:t>
            </a:r>
            <a:r>
              <a:rPr lang="en-US" b="1" dirty="0" err="1">
                <a:latin typeface="Arial" charset="0"/>
                <a:ea typeface="Arial" charset="0"/>
                <a:cs typeface="Arial" charset="0"/>
              </a:rPr>
              <a:t>results?search_query</a:t>
            </a:r>
            <a:r>
              <a:rPr lang="en-US" b="1" dirty="0">
                <a:latin typeface="Arial" charset="0"/>
                <a:ea typeface="Arial" charset="0"/>
                <a:cs typeface="Arial" charset="0"/>
              </a:rPr>
              <a:t>=</a:t>
            </a:r>
            <a:r>
              <a:rPr lang="en-US" b="1" dirty="0" err="1">
                <a:latin typeface="Arial" charset="0"/>
                <a:ea typeface="Arial" charset="0"/>
                <a:cs typeface="Arial" charset="0"/>
              </a:rPr>
              <a:t>tk+implmentation+guide</a:t>
            </a:r>
            <a:endParaRPr lang="en-US" b="1"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6</a:t>
            </a:fld>
            <a:endParaRPr lang="en-US"/>
          </a:p>
        </p:txBody>
      </p:sp>
    </p:spTree>
    <p:extLst>
      <p:ext uri="{BB962C8B-B14F-4D97-AF65-F5344CB8AC3E}">
        <p14:creationId xmlns:p14="http://schemas.microsoft.com/office/powerpoint/2010/main" val="8195232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Autofit/>
          </a:bodyPr>
          <a:lstStyle/>
          <a:p>
            <a:pPr marL="0" marR="0">
              <a:lnSpc>
                <a:spcPct val="115000"/>
              </a:lnSpc>
              <a:spcBef>
                <a:spcPts val="0"/>
              </a:spcBef>
              <a:spcAft>
                <a:spcPts val="0"/>
              </a:spcAft>
            </a:pPr>
            <a:r>
              <a:rPr lang="en-US" b="1" dirty="0">
                <a:ea typeface="Calibri" panose="020F0502020204030204" pitchFamily="34" charset="0"/>
              </a:rPr>
              <a:t>Activity 8: Final Vignette	 </a:t>
            </a:r>
          </a:p>
          <a:p>
            <a:pPr marL="0" marR="0">
              <a:lnSpc>
                <a:spcPct val="115000"/>
              </a:lnSpc>
              <a:spcBef>
                <a:spcPts val="0"/>
              </a:spcBef>
              <a:spcAft>
                <a:spcPts val="0"/>
              </a:spcAft>
            </a:pPr>
            <a:endParaRPr lang="en-US" b="1" dirty="0">
              <a:ea typeface="Calibri" panose="020F0502020204030204" pitchFamily="34" charset="0"/>
            </a:endParaRPr>
          </a:p>
          <a:p>
            <a:pPr>
              <a:lnSpc>
                <a:spcPct val="115000"/>
              </a:lnSpc>
              <a:spcAft>
                <a:spcPts val="0"/>
              </a:spcAft>
            </a:pPr>
            <a:r>
              <a:rPr lang="en-US" b="1" dirty="0"/>
              <a:t>Presenter Remarks:</a:t>
            </a:r>
          </a:p>
          <a:p>
            <a:pPr>
              <a:lnSpc>
                <a:spcPct val="115000"/>
              </a:lnSpc>
              <a:spcAft>
                <a:spcPts val="0"/>
              </a:spcAft>
            </a:pPr>
            <a:r>
              <a:rPr lang="en-US" dirty="0">
                <a:ea typeface="Calibri" panose="020F0502020204030204" pitchFamily="34" charset="0"/>
              </a:rPr>
              <a:t>We’ll begin the next activity by reading </a:t>
            </a:r>
            <a:r>
              <a:rPr lang="en-US" dirty="0"/>
              <a:t>the vignette on page 115 of the Preschool Curriculum Framework, Volume 3.</a:t>
            </a:r>
            <a:endParaRPr lang="en-US" b="1" dirty="0">
              <a:ea typeface="Calibri" panose="020F0502020204030204" pitchFamily="34" charset="0"/>
            </a:endParaRPr>
          </a:p>
          <a:p>
            <a:endParaRPr lang="en-US" b="1" cap="all" dirty="0"/>
          </a:p>
          <a:p>
            <a:r>
              <a:rPr lang="en-US" b="1" cap="all" dirty="0"/>
              <a:t>intent: </a:t>
            </a:r>
            <a:endParaRPr lang="en-US" dirty="0"/>
          </a:p>
          <a:p>
            <a:r>
              <a:rPr lang="en-US" dirty="0"/>
              <a:t>Participants read a vignette and apply information therein to help plan a mapping experience.</a:t>
            </a:r>
          </a:p>
          <a:p>
            <a:endParaRPr lang="en-US" b="1" dirty="0"/>
          </a:p>
          <a:p>
            <a:r>
              <a:rPr lang="en-US" b="1" dirty="0"/>
              <a:t>OUTCOME: </a:t>
            </a:r>
            <a:endParaRPr lang="en-US" dirty="0"/>
          </a:p>
          <a:p>
            <a:r>
              <a:rPr lang="en-US" dirty="0"/>
              <a:t>Participants plan a mapping experience for their classroom and draw connections between the DRDP-K (2015) measures and the foundations. </a:t>
            </a:r>
          </a:p>
          <a:p>
            <a:r>
              <a:rPr lang="en-US" b="1" cap="all" dirty="0"/>
              <a:t> </a:t>
            </a:r>
            <a:endParaRPr lang="en-US" dirty="0"/>
          </a:p>
          <a:p>
            <a:r>
              <a:rPr lang="en-US" b="1" cap="all" dirty="0"/>
              <a:t>Materials Required: </a:t>
            </a:r>
            <a:endParaRPr lang="en-US" dirty="0"/>
          </a:p>
          <a:p>
            <a:pPr marL="114300" lvl="0" indent="-114300">
              <a:buFont typeface="Arial" pitchFamily="34" charset="0"/>
              <a:buChar char="•"/>
            </a:pPr>
            <a:r>
              <a:rPr lang="en-US" dirty="0"/>
              <a:t>PowerPoint slide </a:t>
            </a:r>
          </a:p>
          <a:p>
            <a:pPr marL="114300" lvl="0" indent="-114300">
              <a:buFont typeface="Arial" pitchFamily="34" charset="0"/>
              <a:buChar char="•"/>
            </a:pPr>
            <a:r>
              <a:rPr lang="en-US" dirty="0"/>
              <a:t>Preschool Curriculum Framework, Volume 3, p. 115</a:t>
            </a:r>
          </a:p>
          <a:p>
            <a:pPr marL="114300" lvl="0" indent="-114300">
              <a:buFont typeface="Arial" pitchFamily="34" charset="0"/>
              <a:buChar char="•"/>
            </a:pPr>
            <a:r>
              <a:rPr lang="en-US" dirty="0"/>
              <a:t>Butcher paper</a:t>
            </a:r>
          </a:p>
          <a:p>
            <a:pPr marL="114300" lvl="0" indent="-114300">
              <a:buFont typeface="Arial" pitchFamily="34" charset="0"/>
              <a:buChar char="•"/>
            </a:pPr>
            <a:r>
              <a:rPr lang="en-US" dirty="0"/>
              <a:t>Markers</a:t>
            </a:r>
          </a:p>
          <a:p>
            <a:pPr marL="114300" lvl="0" indent="-114300">
              <a:buFont typeface="Arial" pitchFamily="34" charset="0"/>
              <a:buChar char="•"/>
            </a:pPr>
            <a:r>
              <a:rPr lang="en-US" dirty="0"/>
              <a:t>Other materials</a:t>
            </a:r>
          </a:p>
          <a:p>
            <a:endParaRPr lang="en-US" b="1" dirty="0"/>
          </a:p>
          <a:p>
            <a:r>
              <a:rPr lang="en-US" b="1" dirty="0"/>
              <a:t>TIME</a:t>
            </a:r>
            <a:r>
              <a:rPr lang="en-US" dirty="0"/>
              <a:t>: </a:t>
            </a:r>
          </a:p>
          <a:p>
            <a:r>
              <a:rPr lang="en-US" dirty="0"/>
              <a:t>20 minutes</a:t>
            </a:r>
          </a:p>
          <a:p>
            <a:endParaRPr lang="en-US" b="1" cap="all" dirty="0"/>
          </a:p>
          <a:p>
            <a:r>
              <a:rPr lang="en-US" b="1" cap="all" dirty="0"/>
              <a:t>Process: </a:t>
            </a:r>
            <a:endParaRPr lang="en-US" dirty="0"/>
          </a:p>
          <a:p>
            <a:pPr marL="114300" lvl="0" indent="-114300">
              <a:buFont typeface="Arial" pitchFamily="34" charset="0"/>
              <a:buChar char="•"/>
            </a:pPr>
            <a:r>
              <a:rPr lang="en-US" dirty="0"/>
              <a:t>Ask participants to read the vignette on page 115 of the Preschool Curriculum Framework, Volume 3.</a:t>
            </a:r>
          </a:p>
          <a:p>
            <a:pPr marL="114300" lvl="0" indent="-114300">
              <a:buFont typeface="Arial" pitchFamily="34" charset="0"/>
              <a:buChar char="•"/>
            </a:pPr>
            <a:r>
              <a:rPr lang="en-US" dirty="0"/>
              <a:t>Have participants chart their responses to the following questions as they read:</a:t>
            </a:r>
          </a:p>
          <a:p>
            <a:pPr marL="571500" lvl="1" indent="-114300">
              <a:buFont typeface="Courier New" pitchFamily="49" charset="0"/>
              <a:buChar char="o"/>
            </a:pPr>
            <a:r>
              <a:rPr lang="en-US" dirty="0"/>
              <a:t>What evidence is there that Mr. Kyle is considering a sense of time?</a:t>
            </a:r>
          </a:p>
          <a:p>
            <a:pPr marL="571500" lvl="1" indent="-114300">
              <a:buFont typeface="Courier New" pitchFamily="49" charset="0"/>
              <a:buChar char="o"/>
            </a:pPr>
            <a:r>
              <a:rPr lang="en-US" dirty="0"/>
              <a:t>How do you know he is grounding the activity in what's meaningful for children?</a:t>
            </a:r>
          </a:p>
          <a:p>
            <a:pPr marL="571500" lvl="1" indent="-114300">
              <a:buFont typeface="Courier New" pitchFamily="49" charset="0"/>
              <a:buChar char="o"/>
            </a:pPr>
            <a:r>
              <a:rPr lang="en-US" dirty="0"/>
              <a:t>How does he include all students?</a:t>
            </a:r>
          </a:p>
          <a:p>
            <a:pPr marL="114300" lvl="0" indent="-114300">
              <a:buFont typeface="Arial" pitchFamily="34" charset="0"/>
              <a:buChar char="•"/>
            </a:pPr>
            <a:r>
              <a:rPr lang="en-US" dirty="0"/>
              <a:t>Ask participants to think of their children. What event of the children’s interest can they connect to?</a:t>
            </a:r>
          </a:p>
          <a:p>
            <a:pPr marL="114300" lvl="0" indent="-114300">
              <a:buFont typeface="Arial" pitchFamily="34" charset="0"/>
              <a:buChar char="•"/>
            </a:pPr>
            <a:r>
              <a:rPr lang="en-US" dirty="0"/>
              <a:t>Give the participants the following directions:</a:t>
            </a:r>
          </a:p>
          <a:p>
            <a:pPr marL="571500" lvl="1" indent="-114300">
              <a:buFont typeface="Courier New" pitchFamily="49" charset="0"/>
              <a:buChar char="o"/>
            </a:pPr>
            <a:r>
              <a:rPr lang="en-US" dirty="0"/>
              <a:t>Using the vignette as a model, create a similar map experience that also considers time.</a:t>
            </a:r>
          </a:p>
          <a:p>
            <a:pPr marL="571500" lvl="1" indent="-114300">
              <a:buFont typeface="Courier New" pitchFamily="49" charset="0"/>
              <a:buChar char="o"/>
            </a:pPr>
            <a:r>
              <a:rPr lang="en-US" dirty="0"/>
              <a:t>Use the butcher paper to pre-draw a map of your program to use in your activity.</a:t>
            </a:r>
          </a:p>
          <a:p>
            <a:pPr marL="571500" lvl="1" indent="-114300">
              <a:buFont typeface="Courier New" pitchFamily="49" charset="0"/>
              <a:buChar char="o"/>
            </a:pPr>
            <a:r>
              <a:rPr lang="en-US" dirty="0"/>
              <a:t>You may use any materials.</a:t>
            </a:r>
          </a:p>
          <a:p>
            <a:pPr marL="114300" lvl="0" indent="-114300">
              <a:buFont typeface="Arial" pitchFamily="34" charset="0"/>
              <a:buChar char="•"/>
            </a:pPr>
            <a:r>
              <a:rPr lang="en-US" dirty="0"/>
              <a:t>Ask participants:</a:t>
            </a:r>
          </a:p>
          <a:p>
            <a:pPr marL="571500" lvl="1" indent="-114300">
              <a:buFont typeface="Courier New" pitchFamily="49" charset="0"/>
              <a:buChar char="o"/>
            </a:pPr>
            <a:r>
              <a:rPr lang="en-US" dirty="0"/>
              <a:t>Which foundations in the History–Social Science domain did you consider while planning this experience? </a:t>
            </a:r>
          </a:p>
          <a:p>
            <a:pPr marL="571500" lvl="2" indent="-114300">
              <a:buFont typeface="Courier New" pitchFamily="49" charset="0"/>
              <a:buChar char="o"/>
            </a:pPr>
            <a:r>
              <a:rPr lang="en-US" dirty="0"/>
              <a:t>Use the PowerPoint slide for review.</a:t>
            </a:r>
          </a:p>
          <a:p>
            <a:pPr marL="571500" lvl="1" indent="-114300">
              <a:buFont typeface="Courier New" pitchFamily="49" charset="0"/>
              <a:buChar char="o"/>
            </a:pPr>
            <a:r>
              <a:rPr lang="en-US" dirty="0"/>
              <a:t>What DRDP</a:t>
            </a:r>
            <a:r>
              <a:rPr lang="en-US" sz="1200" kern="1200" dirty="0">
                <a:solidFill>
                  <a:schemeClr val="tx1"/>
                </a:solidFill>
                <a:effectLst/>
                <a:latin typeface="Arial" pitchFamily="34" charset="0"/>
                <a:ea typeface="ＭＳ Ｐゴシック" pitchFamily="34" charset="-128"/>
                <a:cs typeface="Arial" pitchFamily="34" charset="0"/>
              </a:rPr>
              <a:t>-K</a:t>
            </a:r>
            <a:r>
              <a:rPr lang="en-US" dirty="0"/>
              <a:t> (2015) measure might you collect evidence for during this experience? </a:t>
            </a:r>
          </a:p>
          <a:p>
            <a:pPr marL="1028700" lvl="2" indent="-114300">
              <a:buFont typeface="Wingdings" pitchFamily="2" charset="2"/>
              <a:buChar char="§"/>
            </a:pPr>
            <a:r>
              <a:rPr lang="en-US" dirty="0"/>
              <a:t>Use the chart for review.</a:t>
            </a:r>
          </a:p>
          <a:p>
            <a:r>
              <a:rPr lang="en-US" dirty="0"/>
              <a:t> </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DC5336-FDDD-4230-AD15-DC3FBA513D4E}" type="slidenum">
              <a:rPr lang="en-US" altLang="en-US" smtClean="0"/>
              <a:pPr/>
              <a:t>60</a:t>
            </a:fld>
            <a:endParaRPr lang="en-US" altLang="en-US" dirty="0"/>
          </a:p>
        </p:txBody>
      </p:sp>
    </p:spTree>
    <p:extLst>
      <p:ext uri="{BB962C8B-B14F-4D97-AF65-F5344CB8AC3E}">
        <p14:creationId xmlns:p14="http://schemas.microsoft.com/office/powerpoint/2010/main" val="6186659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Autofit/>
          </a:bodyPr>
          <a:lstStyle/>
          <a:p>
            <a:pPr>
              <a:lnSpc>
                <a:spcPct val="115000"/>
              </a:lnSpc>
              <a:spcAft>
                <a:spcPts val="0"/>
              </a:spcAft>
            </a:pPr>
            <a:r>
              <a:rPr lang="en-US" b="1" dirty="0">
                <a:ea typeface="Calibri" panose="020F0502020204030204" pitchFamily="34" charset="0"/>
              </a:rPr>
              <a:t>Activity 8: Final Vignette	 </a:t>
            </a:r>
          </a:p>
          <a:p>
            <a:pPr>
              <a:lnSpc>
                <a:spcPct val="115000"/>
              </a:lnSpc>
              <a:spcAft>
                <a:spcPts val="0"/>
              </a:spcAft>
            </a:pPr>
            <a:endParaRPr lang="en-US" b="1" dirty="0">
              <a:ea typeface="Calibri" panose="020F0502020204030204" pitchFamily="34" charset="0"/>
            </a:endParaRPr>
          </a:p>
          <a:p>
            <a:pPr>
              <a:lnSpc>
                <a:spcPct val="115000"/>
              </a:lnSpc>
              <a:spcAft>
                <a:spcPts val="0"/>
              </a:spcAft>
            </a:pPr>
            <a:r>
              <a:rPr lang="en-US" b="1" dirty="0"/>
              <a:t>Presenter Remarks:</a:t>
            </a:r>
          </a:p>
          <a:p>
            <a:r>
              <a:rPr lang="en-US" dirty="0"/>
              <a:t>Follow the directions on the slide.</a:t>
            </a:r>
          </a:p>
          <a:p>
            <a:endParaRPr lang="en-US" b="1" cap="all" dirty="0"/>
          </a:p>
          <a:p>
            <a:r>
              <a:rPr lang="en-US" b="1" cap="all" dirty="0"/>
              <a:t>intent: </a:t>
            </a:r>
            <a:endParaRPr lang="en-US" dirty="0"/>
          </a:p>
          <a:p>
            <a:r>
              <a:rPr lang="en-US" dirty="0"/>
              <a:t>Participants read a vignette and apply information therein to help plan a mapping experience.</a:t>
            </a:r>
          </a:p>
          <a:p>
            <a:endParaRPr lang="en-US" b="1" dirty="0"/>
          </a:p>
          <a:p>
            <a:r>
              <a:rPr lang="en-US" b="1" dirty="0"/>
              <a:t>OUTCOME: </a:t>
            </a:r>
            <a:endParaRPr lang="en-US" dirty="0"/>
          </a:p>
          <a:p>
            <a:r>
              <a:rPr lang="en-US" dirty="0"/>
              <a:t>Participants plan a mapping experience for their classroom and draw connections between the DRDP-K (2015) measures and the foundations. </a:t>
            </a:r>
          </a:p>
          <a:p>
            <a:r>
              <a:rPr lang="en-US" b="1" cap="all" dirty="0"/>
              <a:t> </a:t>
            </a:r>
            <a:endParaRPr lang="en-US" dirty="0"/>
          </a:p>
          <a:p>
            <a:r>
              <a:rPr lang="en-US" b="1" cap="all" dirty="0"/>
              <a:t>Materials Required: </a:t>
            </a:r>
            <a:endParaRPr lang="en-US" dirty="0"/>
          </a:p>
          <a:p>
            <a:pPr marL="114300" lvl="0" indent="-114300">
              <a:buFont typeface="Arial" pitchFamily="34" charset="0"/>
              <a:buChar char="•"/>
            </a:pPr>
            <a:r>
              <a:rPr lang="en-US" dirty="0"/>
              <a:t>PowerPoint slide </a:t>
            </a:r>
          </a:p>
          <a:p>
            <a:pPr marL="114300" lvl="0" indent="-114300">
              <a:buFont typeface="Arial" pitchFamily="34" charset="0"/>
              <a:buChar char="•"/>
            </a:pPr>
            <a:r>
              <a:rPr lang="en-US" dirty="0"/>
              <a:t>Preschool Curriculum Framework, Volume 3, p. 115</a:t>
            </a:r>
          </a:p>
          <a:p>
            <a:pPr marL="114300" lvl="0" indent="-114300">
              <a:buFont typeface="Arial" pitchFamily="34" charset="0"/>
              <a:buChar char="•"/>
            </a:pPr>
            <a:r>
              <a:rPr lang="en-US" dirty="0"/>
              <a:t>Butcher paper</a:t>
            </a:r>
          </a:p>
          <a:p>
            <a:pPr marL="114300" lvl="0" indent="-114300">
              <a:buFont typeface="Arial" pitchFamily="34" charset="0"/>
              <a:buChar char="•"/>
            </a:pPr>
            <a:r>
              <a:rPr lang="en-US" dirty="0"/>
              <a:t>Markers</a:t>
            </a:r>
          </a:p>
          <a:p>
            <a:pPr marL="114300" lvl="0" indent="-114300">
              <a:buFont typeface="Arial" pitchFamily="34" charset="0"/>
              <a:buChar char="•"/>
            </a:pPr>
            <a:r>
              <a:rPr lang="en-US" dirty="0"/>
              <a:t>Other materials</a:t>
            </a:r>
          </a:p>
          <a:p>
            <a:endParaRPr lang="en-US" b="1" dirty="0"/>
          </a:p>
          <a:p>
            <a:r>
              <a:rPr lang="en-US" b="1" dirty="0"/>
              <a:t>TIME</a:t>
            </a:r>
            <a:r>
              <a:rPr lang="en-US" dirty="0"/>
              <a:t>: </a:t>
            </a:r>
          </a:p>
          <a:p>
            <a:r>
              <a:rPr lang="en-US" dirty="0"/>
              <a:t>20 minutes</a:t>
            </a:r>
          </a:p>
          <a:p>
            <a:endParaRPr lang="en-US" b="1" cap="all" dirty="0"/>
          </a:p>
          <a:p>
            <a:r>
              <a:rPr lang="en-US" b="1" cap="all" dirty="0"/>
              <a:t>Process: </a:t>
            </a:r>
            <a:endParaRPr lang="en-US" dirty="0"/>
          </a:p>
          <a:p>
            <a:pPr marL="114300" lvl="0" indent="-114300">
              <a:buFont typeface="Arial" pitchFamily="34" charset="0"/>
              <a:buChar char="•"/>
            </a:pPr>
            <a:r>
              <a:rPr lang="en-US" dirty="0"/>
              <a:t>Ask participants to read the vignette on page 115 of the Preschool Curriculum Framework, Volume 3.</a:t>
            </a:r>
          </a:p>
          <a:p>
            <a:pPr marL="114300" lvl="0" indent="-114300">
              <a:buFont typeface="Arial" pitchFamily="34" charset="0"/>
              <a:buChar char="•"/>
            </a:pPr>
            <a:r>
              <a:rPr lang="en-US" dirty="0"/>
              <a:t>Have participants chart their responses to the following questions as they read:</a:t>
            </a:r>
          </a:p>
          <a:p>
            <a:pPr marL="571500" lvl="1" indent="-114300">
              <a:buFont typeface="Courier New" pitchFamily="49" charset="0"/>
              <a:buChar char="o"/>
            </a:pPr>
            <a:r>
              <a:rPr lang="en-US" dirty="0"/>
              <a:t>What evidence is there that Mr. Kyle is considering a sense of time?</a:t>
            </a:r>
          </a:p>
          <a:p>
            <a:pPr marL="571500" lvl="1" indent="-114300">
              <a:buFont typeface="Courier New" pitchFamily="49" charset="0"/>
              <a:buChar char="o"/>
            </a:pPr>
            <a:r>
              <a:rPr lang="en-US" dirty="0"/>
              <a:t>How do you know he is grounding the activity in what's meaningful for children?</a:t>
            </a:r>
          </a:p>
          <a:p>
            <a:pPr marL="571500" lvl="1" indent="-114300">
              <a:buFont typeface="Courier New" pitchFamily="49" charset="0"/>
              <a:buChar char="o"/>
            </a:pPr>
            <a:r>
              <a:rPr lang="en-US" dirty="0"/>
              <a:t>How does he include all students?</a:t>
            </a:r>
          </a:p>
          <a:p>
            <a:pPr marL="114300" lvl="0" indent="-114300">
              <a:buFont typeface="Arial" pitchFamily="34" charset="0"/>
              <a:buChar char="•"/>
            </a:pPr>
            <a:r>
              <a:rPr lang="en-US" dirty="0"/>
              <a:t>Ask participants to think of their children. What event of the children’s interest can they connect to?</a:t>
            </a:r>
          </a:p>
          <a:p>
            <a:pPr marL="114300" lvl="0" indent="-114300">
              <a:buFont typeface="Arial" pitchFamily="34" charset="0"/>
              <a:buChar char="•"/>
            </a:pPr>
            <a:r>
              <a:rPr lang="en-US" dirty="0"/>
              <a:t>Give the participants the following directions:</a:t>
            </a:r>
          </a:p>
          <a:p>
            <a:pPr marL="571500" lvl="1" indent="-114300">
              <a:buFont typeface="Courier New" pitchFamily="49" charset="0"/>
              <a:buChar char="o"/>
            </a:pPr>
            <a:r>
              <a:rPr lang="en-US" dirty="0"/>
              <a:t>Using the vignette as a model, create a similar map experience that also considers time.</a:t>
            </a:r>
          </a:p>
          <a:p>
            <a:pPr marL="571500" lvl="1" indent="-114300">
              <a:buFont typeface="Courier New" pitchFamily="49" charset="0"/>
              <a:buChar char="o"/>
            </a:pPr>
            <a:r>
              <a:rPr lang="en-US" dirty="0"/>
              <a:t>Use the butcher paper to pre-draw a map of your program to use in your activity.</a:t>
            </a:r>
          </a:p>
          <a:p>
            <a:pPr marL="571500" lvl="1" indent="-114300">
              <a:buFont typeface="Courier New" pitchFamily="49" charset="0"/>
              <a:buChar char="o"/>
            </a:pPr>
            <a:r>
              <a:rPr lang="en-US" dirty="0"/>
              <a:t>You may use any materials.</a:t>
            </a:r>
          </a:p>
          <a:p>
            <a:pPr marL="114300" lvl="0" indent="-114300">
              <a:buFont typeface="Arial" pitchFamily="34" charset="0"/>
              <a:buChar char="•"/>
            </a:pPr>
            <a:r>
              <a:rPr lang="en-US" dirty="0"/>
              <a:t>Ask participants:</a:t>
            </a:r>
          </a:p>
          <a:p>
            <a:pPr marL="571500" lvl="1" indent="-114300">
              <a:buFont typeface="Courier New" pitchFamily="49" charset="0"/>
              <a:buChar char="o"/>
            </a:pPr>
            <a:r>
              <a:rPr lang="en-US" dirty="0"/>
              <a:t>Which foundations in the History–Social Science domain did you consider while planning this experience? </a:t>
            </a:r>
          </a:p>
          <a:p>
            <a:pPr marL="571500" lvl="2" indent="-114300">
              <a:buFont typeface="Courier New" pitchFamily="49" charset="0"/>
              <a:buChar char="o"/>
            </a:pPr>
            <a:r>
              <a:rPr lang="en-US" dirty="0"/>
              <a:t>Use the PowerPoint slide for review.</a:t>
            </a:r>
          </a:p>
          <a:p>
            <a:pPr marL="571500" lvl="1" indent="-114300">
              <a:buFont typeface="Courier New" pitchFamily="49" charset="0"/>
              <a:buChar char="o"/>
            </a:pPr>
            <a:r>
              <a:rPr lang="en-US" dirty="0"/>
              <a:t>What DRDP-K (2015) measure might you collect evidence for during this experience? </a:t>
            </a:r>
          </a:p>
          <a:p>
            <a:pPr marL="1028700" lvl="2" indent="-114300">
              <a:buFont typeface="Wingdings" pitchFamily="2" charset="2"/>
              <a:buChar char="§"/>
            </a:pPr>
            <a:r>
              <a:rPr lang="en-US" dirty="0"/>
              <a:t>Use the chart for review.</a:t>
            </a:r>
          </a:p>
          <a:p>
            <a:pPr>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5D4495-5DE1-43ED-96C5-2D670F75C136}" type="slidenum">
              <a:rPr lang="en-US" altLang="en-US" smtClean="0"/>
              <a:pPr/>
              <a:t>61</a:t>
            </a:fld>
            <a:endParaRPr lang="en-US" altLang="en-US" dirty="0"/>
          </a:p>
        </p:txBody>
      </p:sp>
    </p:spTree>
    <p:extLst>
      <p:ext uri="{BB962C8B-B14F-4D97-AF65-F5344CB8AC3E}">
        <p14:creationId xmlns:p14="http://schemas.microsoft.com/office/powerpoint/2010/main" val="770920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1" dirty="0"/>
              <a:t>Presenter Remarks:</a:t>
            </a:r>
          </a:p>
          <a:p>
            <a:r>
              <a:rPr lang="en-US" altLang="en-US" dirty="0"/>
              <a:t>Answer the following questions with your elbow partner:</a:t>
            </a:r>
          </a:p>
          <a:p>
            <a:pPr marL="171450" indent="-171450">
              <a:buFont typeface="Arial" pitchFamily="34" charset="0"/>
              <a:buChar char="•"/>
            </a:pPr>
            <a:r>
              <a:rPr lang="en-US" altLang="en-US" dirty="0"/>
              <a:t>What is one new piece of information you gained today?</a:t>
            </a:r>
          </a:p>
          <a:p>
            <a:pPr marL="171450" indent="-171450">
              <a:buFont typeface="Arial" pitchFamily="34" charset="0"/>
              <a:buChar char="•"/>
            </a:pPr>
            <a:r>
              <a:rPr lang="en-US" altLang="en-US" dirty="0"/>
              <a:t>What was most exciting or surprising to you today? </a:t>
            </a:r>
          </a:p>
          <a:p>
            <a:pPr marL="628650" lvl="1" indent="-171450">
              <a:buFont typeface="Courier New" pitchFamily="49" charset="0"/>
              <a:buChar char="o"/>
            </a:pPr>
            <a:r>
              <a:rPr lang="en-US" altLang="en-US" dirty="0"/>
              <a:t>Why did you find it exciting or surprising?</a:t>
            </a:r>
          </a:p>
          <a:p>
            <a:pPr marL="171450" indent="-171450">
              <a:buFont typeface="Arial" pitchFamily="34" charset="0"/>
              <a:buChar char="•"/>
            </a:pPr>
            <a:r>
              <a:rPr lang="en-US" altLang="en-US" dirty="0"/>
              <a:t>What new thing are you going to try after today? </a:t>
            </a:r>
          </a:p>
          <a:p>
            <a:pPr marL="628650" lvl="1" indent="-171450">
              <a:buFont typeface="Courier New" pitchFamily="49" charset="0"/>
              <a:buChar char="o"/>
            </a:pPr>
            <a:r>
              <a:rPr lang="en-US" altLang="en-US" dirty="0"/>
              <a:t>What do you need to do to make it happen?</a:t>
            </a:r>
          </a:p>
          <a:p>
            <a:endParaRPr lang="en-US" altLang="en-US" dirty="0"/>
          </a:p>
          <a:p>
            <a:r>
              <a:rPr lang="en-US" altLang="en-US" dirty="0"/>
              <a:t>Thank you for coming!</a:t>
            </a: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0BE016-B0BE-482E-9D92-4FA548141199}" type="slidenum">
              <a:rPr lang="en-US" altLang="en-US" smtClean="0"/>
              <a:pPr/>
              <a:t>62</a:t>
            </a:fld>
            <a:endParaRPr lang="en-US" altLang="en-US" dirty="0"/>
          </a:p>
        </p:txBody>
      </p:sp>
    </p:spTree>
    <p:extLst>
      <p:ext uri="{BB962C8B-B14F-4D97-AF65-F5344CB8AC3E}">
        <p14:creationId xmlns:p14="http://schemas.microsoft.com/office/powerpoint/2010/main" val="9670436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457200" rtl="0" eaLnBrk="0" fontAlgn="base" latinLnBrk="0" hangingPunct="0">
              <a:lnSpc>
                <a:spcPct val="100000"/>
              </a:lnSpc>
              <a:spcBef>
                <a:spcPts val="0"/>
              </a:spcBef>
              <a:spcAft>
                <a:spcPct val="0"/>
              </a:spcAft>
              <a:buClrTx/>
              <a:buSzTx/>
              <a:buFontTx/>
              <a:buNone/>
              <a:tabLst/>
              <a:defRPr/>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63</a:t>
            </a:fld>
            <a:endParaRPr lang="en-US"/>
          </a:p>
        </p:txBody>
      </p:sp>
    </p:spTree>
    <p:extLst>
      <p:ext uri="{BB962C8B-B14F-4D97-AF65-F5344CB8AC3E}">
        <p14:creationId xmlns:p14="http://schemas.microsoft.com/office/powerpoint/2010/main" val="401066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0084C15C-9CD0-4D17-B1C8-5DB27A6106CD}" type="slidenum">
              <a:rPr lang="en-US" altLang="en-US" i="0">
                <a:cs typeface="Arial" panose="020B0604020202020204" pitchFamily="34" charset="0"/>
              </a:rPr>
              <a:pPr algn="r" eaLnBrk="1" hangingPunct="1">
                <a:spcBef>
                  <a:spcPct val="0"/>
                </a:spcBef>
              </a:pPr>
              <a:t>7</a:t>
            </a:fld>
            <a:endParaRPr lang="en-US" altLang="en-US" i="0" dirty="0">
              <a:cs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685800" y="4362482"/>
            <a:ext cx="5486400" cy="386907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indent="0" defTabSz="914400" eaLnBrk="1" fontAlgn="auto" hangingPunct="1">
              <a:spcAft>
                <a:spcPts val="0"/>
              </a:spcAft>
              <a:buFont typeface="Arial"/>
              <a:buNone/>
              <a:defRPr/>
            </a:pPr>
            <a:r>
              <a:rPr lang="en-US" b="1" dirty="0"/>
              <a:t>Presenter Remarks:</a:t>
            </a:r>
            <a:r>
              <a:rPr lang="en-US" b="1" baseline="0" dirty="0"/>
              <a:t> </a:t>
            </a:r>
            <a:endParaRPr lang="en-US" altLang="en-US" b="1" dirty="0">
              <a:latin typeface="Arial" charset="0"/>
              <a:ea typeface="Arial" charset="0"/>
              <a:cs typeface="Arial" charset="0"/>
            </a:endParaRPr>
          </a:p>
          <a:p>
            <a:pPr marL="0" marR="0" indent="0" algn="l" defTabSz="914400" rtl="0" eaLnBrk="1" fontAlgn="auto" latinLnBrk="0" hangingPunct="1">
              <a:spcAft>
                <a:spcPts val="0"/>
              </a:spcAft>
              <a:buClrTx/>
              <a:buSzTx/>
              <a:buFont typeface="Arial"/>
              <a:buNone/>
              <a:tabLst/>
              <a:defRPr/>
            </a:pPr>
            <a:r>
              <a:rPr lang="en-US" altLang="en-US" dirty="0">
                <a:latin typeface="Arial" charset="0"/>
                <a:ea typeface="Arial" charset="0"/>
                <a:cs typeface="Arial" charset="0"/>
              </a:rPr>
              <a:t>The purpose of the Preschool</a:t>
            </a:r>
            <a:r>
              <a:rPr lang="en-US" altLang="en-US" baseline="0" dirty="0">
                <a:latin typeface="Arial" charset="0"/>
                <a:ea typeface="Arial" charset="0"/>
                <a:cs typeface="Arial" charset="0"/>
              </a:rPr>
              <a:t> Learning Foundations </a:t>
            </a:r>
            <a:r>
              <a:rPr lang="en-US" altLang="en-US" dirty="0">
                <a:latin typeface="Arial" charset="0"/>
                <a:ea typeface="Arial" charset="0"/>
                <a:cs typeface="Arial" charset="0"/>
              </a:rPr>
              <a:t>is to promote a common understanding of preschool children’</a:t>
            </a:r>
            <a:r>
              <a:rPr lang="en-US" altLang="ja-JP" dirty="0">
                <a:latin typeface="Arial" charset="0"/>
                <a:ea typeface="Arial" charset="0"/>
                <a:cs typeface="Arial" charset="0"/>
              </a:rPr>
              <a:t>s learning and to guide instructional practice</a:t>
            </a:r>
            <a:r>
              <a:rPr lang="en-US" altLang="ja-JP" baseline="0" dirty="0">
                <a:latin typeface="Arial" charset="0"/>
                <a:ea typeface="Arial" charset="0"/>
                <a:cs typeface="Arial" charset="0"/>
              </a:rPr>
              <a:t>. They describe the knowledge and </a:t>
            </a:r>
            <a:r>
              <a:rPr lang="en-US" altLang="en-US" dirty="0">
                <a:latin typeface="Arial" charset="0"/>
                <a:ea typeface="Arial" charset="0"/>
                <a:cs typeface="Arial" charset="0"/>
              </a:rPr>
              <a:t>skills that young children typically develop when provided with developmentally, culturally, and linguistically appropriate learning experiences.</a:t>
            </a:r>
          </a:p>
          <a:p>
            <a:pPr marL="0" marR="0" indent="0" algn="l" defTabSz="914400" rtl="0" eaLnBrk="1" fontAlgn="auto" latinLnBrk="0" hangingPunct="1">
              <a:spcAft>
                <a:spcPts val="0"/>
              </a:spcAft>
              <a:buClrTx/>
              <a:buSzTx/>
              <a:buFont typeface="Arial"/>
              <a:buNone/>
              <a:tabLst/>
              <a:defRPr/>
            </a:pPr>
            <a:endParaRPr lang="en-US" altLang="ja-JP" i="0" baseline="0" dirty="0">
              <a:latin typeface="Arial" charset="0"/>
              <a:ea typeface="ＭＳ Ｐゴシック" panose="020B0600070205080204" pitchFamily="34" charset="-128"/>
              <a:cs typeface="Arial" charset="0"/>
            </a:endParaRPr>
          </a:p>
          <a:p>
            <a:pPr marL="0" marR="0" indent="0" algn="l" defTabSz="914400" rtl="0" eaLnBrk="1" fontAlgn="auto" latinLnBrk="0" hangingPunct="1">
              <a:spcAft>
                <a:spcPts val="0"/>
              </a:spcAft>
              <a:buClrTx/>
              <a:buSzTx/>
              <a:buFont typeface="Arial"/>
              <a:buNone/>
              <a:tabLst/>
              <a:defRPr/>
            </a:pPr>
            <a:r>
              <a:rPr lang="en-US" altLang="ja-JP" i="0" baseline="0" dirty="0">
                <a:latin typeface="Arial" charset="0"/>
                <a:ea typeface="ＭＳ Ｐゴシック" panose="020B0600070205080204" pitchFamily="34" charset="-128"/>
                <a:cs typeface="Arial" charset="0"/>
              </a:rPr>
              <a:t>T</a:t>
            </a:r>
            <a:r>
              <a:rPr lang="en-US" altLang="ja-JP" i="0" dirty="0">
                <a:ea typeface="ＭＳ Ｐゴシック" panose="020B0600070205080204" pitchFamily="34" charset="-128"/>
              </a:rPr>
              <a:t>he Preschool Curriculum</a:t>
            </a:r>
            <a:r>
              <a:rPr lang="en-US" altLang="ja-JP" i="0" baseline="0" dirty="0">
                <a:ea typeface="ＭＳ Ｐゴシック" panose="020B0600070205080204" pitchFamily="34" charset="-128"/>
              </a:rPr>
              <a:t> Framework</a:t>
            </a:r>
            <a:r>
              <a:rPr lang="en-US" altLang="ja-JP" i="1" dirty="0">
                <a:ea typeface="ＭＳ Ｐゴシック" panose="020B0600070205080204" pitchFamily="34" charset="-128"/>
              </a:rPr>
              <a:t> </a:t>
            </a:r>
            <a:r>
              <a:rPr lang="en-US" altLang="ja-JP" baseline="0" dirty="0">
                <a:latin typeface="Arial" charset="0"/>
                <a:ea typeface="Arial" charset="0"/>
                <a:cs typeface="Arial" charset="0"/>
              </a:rPr>
              <a:t>was created as a companion to the Preschool Learning Foundations. </a:t>
            </a:r>
            <a:r>
              <a:rPr lang="en-US" altLang="ja-JP" dirty="0">
                <a:ea typeface="ＭＳ Ｐゴシック" panose="020B0600070205080204" pitchFamily="34" charset="-128"/>
              </a:rPr>
              <a:t>The framework,</a:t>
            </a:r>
            <a:r>
              <a:rPr lang="en-US" altLang="ja-JP" baseline="0" dirty="0">
                <a:ea typeface="ＭＳ Ｐゴシック" panose="020B0600070205080204" pitchFamily="34" charset="-128"/>
              </a:rPr>
              <a:t> “…</a:t>
            </a:r>
            <a:r>
              <a:rPr lang="en-US" altLang="ja-JP" dirty="0">
                <a:ea typeface="ＭＳ Ｐゴシック" panose="020B0600070205080204" pitchFamily="34" charset="-128"/>
              </a:rPr>
              <a:t>presents strategies and information to enrich learning and development opportunities for all children” (PCF, Vol. 1, p. v). </a:t>
            </a:r>
          </a:p>
          <a:p>
            <a:pPr marL="0" marR="0" indent="0" algn="l" defTabSz="914400" rtl="0" eaLnBrk="1" fontAlgn="auto" latinLnBrk="0" hangingPunct="1">
              <a:spcAft>
                <a:spcPts val="0"/>
              </a:spcAft>
              <a:buClrTx/>
              <a:buSzTx/>
              <a:buFont typeface="Arial"/>
              <a:buNone/>
              <a:tabLst/>
              <a:defRPr/>
            </a:pPr>
            <a:endParaRPr lang="en-US" altLang="en-US" dirty="0">
              <a:latin typeface="Arial" charset="0"/>
              <a:ea typeface="Arial" charset="0"/>
              <a:cs typeface="Arial" charset="0"/>
            </a:endParaRPr>
          </a:p>
          <a:p>
            <a:pPr marL="0" marR="0" indent="0" algn="l" defTabSz="914400" rtl="0" eaLnBrk="1" fontAlgn="auto" latinLnBrk="0" hangingPunct="1">
              <a:spcAft>
                <a:spcPts val="0"/>
              </a:spcAft>
              <a:buClrTx/>
              <a:buSzTx/>
              <a:buFont typeface="Arial"/>
              <a:buNone/>
              <a:tabLst/>
              <a:defRPr/>
            </a:pPr>
            <a:r>
              <a:rPr lang="en-US" altLang="en-US" dirty="0">
                <a:latin typeface="Arial" charset="0"/>
                <a:ea typeface="Arial" charset="0"/>
                <a:cs typeface="Arial" charset="0"/>
              </a:rPr>
              <a:t>The foundations and framework</a:t>
            </a:r>
            <a:r>
              <a:rPr lang="en-US" altLang="en-US" baseline="0" dirty="0">
                <a:latin typeface="Arial" charset="0"/>
                <a:ea typeface="Arial" charset="0"/>
                <a:cs typeface="Arial" charset="0"/>
              </a:rPr>
              <a:t> are designed to work together. While </a:t>
            </a:r>
            <a:r>
              <a:rPr lang="en-US" altLang="en-US" baseline="0">
                <a:latin typeface="Arial" charset="0"/>
                <a:ea typeface="Arial" charset="0"/>
                <a:cs typeface="Arial" charset="0"/>
              </a:rPr>
              <a:t>the foundations provide </a:t>
            </a:r>
            <a:r>
              <a:rPr lang="en-US" altLang="en-US" baseline="0" dirty="0">
                <a:latin typeface="Arial" charset="0"/>
                <a:ea typeface="Arial" charset="0"/>
                <a:cs typeface="Arial" charset="0"/>
              </a:rPr>
              <a:t>the background information to understand children’s developing knowledge and skills (the “what”), the curriculum framework offers guidance on how teachers and programs can support the learning and development that are described in the foundations (the “how”).</a:t>
            </a:r>
            <a:endParaRPr lang="en-US" altLang="en-US" dirty="0">
              <a:latin typeface="Arial" charset="0"/>
              <a:ea typeface="Arial" charset="0"/>
              <a:cs typeface="Arial" charset="0"/>
            </a:endParaRPr>
          </a:p>
          <a:p>
            <a:pPr marL="0" indent="0">
              <a:spcAft>
                <a:spcPts val="0"/>
              </a:spcAft>
              <a:buFont typeface="Arial"/>
              <a:buNone/>
            </a:pPr>
            <a:endParaRPr lang="en-US" b="1" dirty="0">
              <a:latin typeface="Arial" charset="0"/>
            </a:endParaRPr>
          </a:p>
          <a:p>
            <a:pPr marL="0" indent="0">
              <a:spcAft>
                <a:spcPts val="0"/>
              </a:spcAft>
              <a:buFont typeface="Arial"/>
              <a:buNone/>
            </a:pPr>
            <a:r>
              <a:rPr lang="en-US" b="1" dirty="0">
                <a:latin typeface="Arial" charset="0"/>
              </a:rPr>
              <a:t>Extra Notes:</a:t>
            </a:r>
            <a:endParaRPr lang="en-US" altLang="en-US" dirty="0">
              <a:latin typeface="Arial" charset="0"/>
              <a:ea typeface="ＭＳ Ｐゴシック" charset="-128"/>
            </a:endParaRPr>
          </a:p>
          <a:p>
            <a:pPr marL="0" marR="0" indent="0" algn="l" defTabSz="457200" rtl="0" eaLnBrk="1" fontAlgn="base" latinLnBrk="0" hangingPunct="1">
              <a:spcAft>
                <a:spcPts val="0"/>
              </a:spcAft>
              <a:buClrTx/>
              <a:buSzTx/>
              <a:buFont typeface="Arial"/>
              <a:buNone/>
              <a:tabLst/>
              <a:defRPr/>
            </a:pPr>
            <a:r>
              <a:rPr lang="en-US" dirty="0">
                <a:latin typeface="Arial" charset="0"/>
              </a:rPr>
              <a:t>The Preschool Learning Foundations were developed with research-based evidence and are enhanced with expert practitioners’ suggestions and examples. All foundations were written by a team of researchers with expertise in that domain. A complete reference list of the source materials,</a:t>
            </a:r>
            <a:r>
              <a:rPr lang="en-US" baseline="0" dirty="0">
                <a:latin typeface="Arial" charset="0"/>
              </a:rPr>
              <a:t> along with detailed bibliographic notes for each of the developmental domains, can be found</a:t>
            </a:r>
            <a:r>
              <a:rPr lang="en-US" dirty="0">
                <a:latin typeface="Arial" charset="0"/>
              </a:rPr>
              <a:t> in the Preschool Learning Foundations.</a:t>
            </a:r>
            <a:r>
              <a:rPr lang="en-US" baseline="0" dirty="0">
                <a:latin typeface="Arial" charset="0"/>
              </a:rPr>
              <a:t> </a:t>
            </a:r>
            <a:r>
              <a:rPr lang="en-US" dirty="0">
                <a:latin typeface="Arial" charset="0"/>
              </a:rPr>
              <a:t>Sources</a:t>
            </a:r>
            <a:r>
              <a:rPr lang="en-US" baseline="0" dirty="0">
                <a:latin typeface="Arial" charset="0"/>
              </a:rPr>
              <a:t> used in the development of the foundations include: </a:t>
            </a:r>
          </a:p>
          <a:p>
            <a:pPr marL="171450" indent="-171450" eaLnBrk="1" hangingPunct="1">
              <a:spcAft>
                <a:spcPts val="0"/>
              </a:spcAft>
              <a:buFont typeface="Arial" panose="020B0604020202020204" pitchFamily="34" charset="0"/>
              <a:buChar char="•"/>
            </a:pPr>
            <a:r>
              <a:rPr lang="en-US" dirty="0">
                <a:latin typeface="Arial" charset="0"/>
              </a:rPr>
              <a:t>Documents from the California Department of Education such as the </a:t>
            </a:r>
            <a:r>
              <a:rPr lang="en-US" i="1" dirty="0">
                <a:latin typeface="Arial" charset="0"/>
              </a:rPr>
              <a:t>English-Language Arts Content Standards for California Public Schools, Kindergarten Through Grade Twelve</a:t>
            </a:r>
            <a:r>
              <a:rPr lang="en-US" dirty="0">
                <a:latin typeface="Arial" charset="0"/>
              </a:rPr>
              <a:t> (Language and Literacy, Introduction, page 48 left column)</a:t>
            </a:r>
          </a:p>
          <a:p>
            <a:pPr marL="171450" indent="-171450" eaLnBrk="1" hangingPunct="1">
              <a:spcAft>
                <a:spcPts val="0"/>
              </a:spcAft>
              <a:buFont typeface="Arial" panose="020B0604020202020204" pitchFamily="34" charset="0"/>
              <a:buChar char="•"/>
            </a:pPr>
            <a:r>
              <a:rPr lang="en-US" dirty="0">
                <a:latin typeface="Arial" charset="0"/>
              </a:rPr>
              <a:t>Well-validated assessment tools such as the </a:t>
            </a:r>
            <a:r>
              <a:rPr lang="en-US" i="1" dirty="0">
                <a:latin typeface="Arial" charset="0"/>
              </a:rPr>
              <a:t>Ages &amp; Stages Questionnaires (ASQ): A Parent-Completed, Child-Monitoring System</a:t>
            </a:r>
            <a:r>
              <a:rPr lang="en-US" dirty="0">
                <a:latin typeface="Arial" charset="0"/>
              </a:rPr>
              <a:t> (Social-Emotional, References and Source Materials, page 36)</a:t>
            </a:r>
          </a:p>
          <a:p>
            <a:pPr marL="171450" indent="-171450" eaLnBrk="1" hangingPunct="1">
              <a:spcAft>
                <a:spcPts val="0"/>
              </a:spcAft>
              <a:buFont typeface="Arial" panose="020B0604020202020204" pitchFamily="34" charset="0"/>
              <a:buChar char="•"/>
            </a:pPr>
            <a:r>
              <a:rPr lang="en-US" dirty="0">
                <a:latin typeface="Arial" charset="0"/>
              </a:rPr>
              <a:t>General sources such as the </a:t>
            </a:r>
            <a:r>
              <a:rPr lang="en-US" i="1" dirty="0">
                <a:latin typeface="Arial" charset="0"/>
              </a:rPr>
              <a:t>Report of the National Reading Panel 2000</a:t>
            </a:r>
            <a:r>
              <a:rPr lang="en-US" dirty="0">
                <a:latin typeface="Arial" charset="0"/>
              </a:rPr>
              <a:t> (Language and Literacy, Introduction, page 73 left column)</a:t>
            </a:r>
          </a:p>
          <a:p>
            <a:pPr marL="171450" indent="-171450" eaLnBrk="1" hangingPunct="1">
              <a:spcAft>
                <a:spcPts val="0"/>
              </a:spcAft>
              <a:buFont typeface="Arial" panose="020B0604020202020204" pitchFamily="34" charset="0"/>
              <a:buChar char="•"/>
            </a:pPr>
            <a:r>
              <a:rPr lang="en-US" dirty="0">
                <a:latin typeface="Arial" charset="0"/>
              </a:rPr>
              <a:t>Early childhood education standards from other states such as Hawaii and Texas (Social-Emotional, Introduction,</a:t>
            </a:r>
            <a:r>
              <a:rPr lang="en-US" baseline="0" dirty="0">
                <a:latin typeface="Arial" charset="0"/>
              </a:rPr>
              <a:t> </a:t>
            </a:r>
            <a:r>
              <a:rPr lang="en-US" dirty="0">
                <a:latin typeface="Arial" charset="0"/>
              </a:rPr>
              <a:t>page 5 footnote)</a:t>
            </a:r>
          </a:p>
          <a:p>
            <a:pPr marL="171450" indent="-171450" eaLnBrk="1" hangingPunct="1">
              <a:spcAft>
                <a:spcPts val="0"/>
              </a:spcAft>
              <a:buFont typeface="Arial" panose="020B0604020202020204" pitchFamily="34" charset="0"/>
              <a:buChar char="•"/>
            </a:pPr>
            <a:endParaRPr lang="en-US" dirty="0">
              <a:latin typeface="Arial" charset="0"/>
            </a:endParaRPr>
          </a:p>
        </p:txBody>
      </p:sp>
      <p:sp>
        <p:nvSpPr>
          <p:cNvPr id="6" name="Slide Number Placeholder 5"/>
          <p:cNvSpPr>
            <a:spLocks noGrp="1"/>
          </p:cNvSpPr>
          <p:nvPr>
            <p:ph type="sldNum" sz="quarter" idx="10"/>
          </p:nvPr>
        </p:nvSpPr>
        <p:spPr/>
        <p:txBody>
          <a:bodyPr/>
          <a:lstStyle/>
          <a:p>
            <a:pPr>
              <a:defRPr/>
            </a:pPr>
            <a:fld id="{150966B6-A9F7-4E78-BB4D-0104811ED0D9}" type="slidenum">
              <a:rPr lang="en-US" altLang="en-US" smtClean="0"/>
              <a:pPr>
                <a:defRPr/>
              </a:pPr>
              <a:t>7</a:t>
            </a:fld>
            <a:endParaRPr lang="en-US" altLang="en-US"/>
          </a:p>
        </p:txBody>
      </p:sp>
    </p:spTree>
    <p:extLst>
      <p:ext uri="{BB962C8B-B14F-4D97-AF65-F5344CB8AC3E}">
        <p14:creationId xmlns:p14="http://schemas.microsoft.com/office/powerpoint/2010/main" val="3328867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base" latinLnBrk="0" hangingPunct="0">
              <a:spcAft>
                <a:spcPct val="0"/>
              </a:spcAft>
              <a:buClrTx/>
              <a:buSzTx/>
              <a:buFont typeface="Arial"/>
              <a:buNone/>
              <a:tabLst/>
              <a:defRPr/>
            </a:pPr>
            <a:r>
              <a:rPr lang="en-US" b="1" dirty="0">
                <a:ea typeface="Calibri" panose="020F0502020204030204" pitchFamily="34" charset="0"/>
                <a:cs typeface="Times New Roman" panose="02020603050405020304" pitchFamily="18" charset="0"/>
              </a:rPr>
              <a:t>Presenter Remarks:</a:t>
            </a:r>
          </a:p>
          <a:p>
            <a:pPr marR="0" lvl="0" algn="l" defTabSz="457200" rtl="0" eaLnBrk="0" fontAlgn="base" latinLnBrk="0" hangingPunct="0">
              <a:spcAft>
                <a:spcPct val="0"/>
              </a:spcAft>
              <a:buClrTx/>
              <a:buSzTx/>
              <a:tabLst/>
              <a:defRPr/>
            </a:pPr>
            <a:r>
              <a:rPr lang="en-US" dirty="0">
                <a:ea typeface="MS PGothic" charset="0"/>
              </a:rPr>
              <a:t>Preschool Learning Foundations, Volume 3,</a:t>
            </a:r>
            <a:r>
              <a:rPr lang="en-US" baseline="0" dirty="0">
                <a:ea typeface="MS PGothic" charset="0"/>
              </a:rPr>
              <a:t> </a:t>
            </a:r>
            <a:r>
              <a:rPr lang="en-US" dirty="0">
                <a:ea typeface="MS PGothic" charset="0"/>
              </a:rPr>
              <a:t>and the Preschool Curriculum Framework, Volume 3, have two domains: History-Social Science and Science.</a:t>
            </a:r>
          </a:p>
          <a:p>
            <a:pPr marR="0" lvl="0" algn="l" defTabSz="457200" rtl="0" eaLnBrk="0" fontAlgn="base" latinLnBrk="0" hangingPunct="0">
              <a:spcAft>
                <a:spcPct val="0"/>
              </a:spcAft>
              <a:buClrTx/>
              <a:buSzTx/>
              <a:tabLst/>
              <a:defRPr/>
            </a:pPr>
            <a:r>
              <a:rPr lang="en-US" dirty="0">
                <a:ea typeface="MS PGothic" charset="0"/>
              </a:rPr>
              <a:t>  </a:t>
            </a:r>
          </a:p>
          <a:p>
            <a:pPr lvl="0" algn="l"/>
            <a:r>
              <a:rPr lang="en-US" dirty="0">
                <a:ea typeface="MS PGothic" charset="0"/>
              </a:rPr>
              <a:t>Today we will be discussing two</a:t>
            </a:r>
            <a:r>
              <a:rPr lang="en-US" baseline="0" dirty="0">
                <a:ea typeface="MS PGothic" charset="0"/>
              </a:rPr>
              <a:t> strands of the History-Social Science domain. The first strand on the left is Sense of Time (History). Notice that within this strand there are four </a:t>
            </a:r>
            <a:r>
              <a:rPr lang="en-US" baseline="0" dirty="0" err="1">
                <a:ea typeface="MS PGothic" charset="0"/>
              </a:rPr>
              <a:t>substrands</a:t>
            </a:r>
            <a:r>
              <a:rPr lang="en-US" baseline="0" dirty="0">
                <a:ea typeface="MS PGothic" charset="0"/>
              </a:rPr>
              <a:t>.</a:t>
            </a:r>
          </a:p>
          <a:p>
            <a:pPr lvl="0" algn="l"/>
            <a:endParaRPr lang="en-US" baseline="0" dirty="0">
              <a:ea typeface="MS PGothic" charset="0"/>
            </a:endParaRPr>
          </a:p>
          <a:p>
            <a:pPr lvl="0" algn="l"/>
            <a:r>
              <a:rPr lang="en-US" dirty="0">
                <a:ea typeface="MS PGothic" charset="0"/>
              </a:rPr>
              <a:t>The second strand</a:t>
            </a:r>
            <a:r>
              <a:rPr lang="en-US" baseline="0" dirty="0">
                <a:ea typeface="MS PGothic" charset="0"/>
              </a:rPr>
              <a:t> on the right is Sense of Place (Geography and Ecology). This strand has three substrands.</a:t>
            </a:r>
            <a:endParaRPr lang="en-US" dirty="0">
              <a:ea typeface="MS PGothic" charset="0"/>
            </a:endParaRPr>
          </a:p>
        </p:txBody>
      </p:sp>
      <p:sp>
        <p:nvSpPr>
          <p:cNvPr id="4" name="Slide Number Placeholder 3"/>
          <p:cNvSpPr>
            <a:spLocks noGrp="1"/>
          </p:cNvSpPr>
          <p:nvPr>
            <p:ph type="sldNum" sz="quarter" idx="10"/>
          </p:nvPr>
        </p:nvSpPr>
        <p:spPr/>
        <p:txBody>
          <a:bodyPr/>
          <a:lstStyle/>
          <a:p>
            <a:pPr>
              <a:defRPr/>
            </a:pPr>
            <a:fld id="{150966B6-A9F7-4E78-BB4D-0104811ED0D9}" type="slidenum">
              <a:rPr lang="en-US" altLang="en-US" smtClean="0"/>
              <a:pPr>
                <a:defRPr/>
              </a:pPr>
              <a:t>8</a:t>
            </a:fld>
            <a:endParaRPr lang="en-US" altLang="en-US"/>
          </a:p>
        </p:txBody>
      </p:sp>
    </p:spTree>
    <p:extLst>
      <p:ext uri="{BB962C8B-B14F-4D97-AF65-F5344CB8AC3E}">
        <p14:creationId xmlns:p14="http://schemas.microsoft.com/office/powerpoint/2010/main" val="3245051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Autofit/>
          </a:bodyPr>
          <a:lstStyle/>
          <a:p>
            <a:pPr marL="0" marR="0" lvl="0" indent="0" algn="l" defTabSz="457200" rtl="0" eaLnBrk="0" fontAlgn="base" latinLnBrk="0" hangingPunct="0">
              <a:spcBef>
                <a:spcPts val="0"/>
              </a:spcBef>
              <a:spcAft>
                <a:spcPts val="0"/>
              </a:spcAft>
              <a:buClrTx/>
              <a:buSzTx/>
              <a:buFontTx/>
              <a:buNone/>
              <a:tabLst/>
              <a:defRPr/>
            </a:pPr>
            <a:r>
              <a:rPr lang="en-US" sz="1200" b="1" dirty="0">
                <a:latin typeface="Arial" panose="020B0604020202020204" pitchFamily="34" charset="0"/>
                <a:ea typeface="Calibri" panose="020F0502020204030204" pitchFamily="34" charset="0"/>
                <a:cs typeface="Arial" panose="020B0604020202020204" pitchFamily="34" charset="0"/>
              </a:rPr>
              <a:t>Activity 1: Do You Remember When?	 </a:t>
            </a:r>
          </a:p>
          <a:p>
            <a:pPr marL="0" marR="0">
              <a:spcBef>
                <a:spcPts val="0"/>
              </a:spcBef>
              <a:spcAft>
                <a:spcPts val="0"/>
              </a:spcAft>
            </a:pPr>
            <a:endParaRPr lang="en-US" b="1" dirty="0">
              <a:ea typeface="Calibri" panose="020F0502020204030204" pitchFamily="34" charset="0"/>
              <a:cs typeface="Times New Roman" panose="02020603050405020304" pitchFamily="18" charset="0"/>
            </a:endParaRPr>
          </a:p>
          <a:p>
            <a:pPr marL="0" marR="0">
              <a:spcBef>
                <a:spcPts val="0"/>
              </a:spcBef>
              <a:spcAft>
                <a:spcPts val="0"/>
              </a:spcAft>
            </a:pPr>
            <a:r>
              <a:rPr lang="en-US" b="1" dirty="0">
                <a:ea typeface="Calibri" panose="020F0502020204030204" pitchFamily="34" charset="0"/>
                <a:cs typeface="Times New Roman" panose="02020603050405020304" pitchFamily="18" charset="0"/>
              </a:rPr>
              <a:t>Presenter Remarks:</a:t>
            </a:r>
          </a:p>
          <a:p>
            <a:pPr marL="0" marR="0">
              <a:spcBef>
                <a:spcPts val="0"/>
              </a:spcBef>
              <a:spcAft>
                <a:spcPts val="0"/>
              </a:spcAft>
            </a:pPr>
            <a:r>
              <a:rPr lang="en-US" b="0" dirty="0">
                <a:ea typeface="Calibri" panose="020F0502020204030204" pitchFamily="34" charset="0"/>
                <a:cs typeface="Times New Roman" panose="02020603050405020304" pitchFamily="18" charset="0"/>
              </a:rPr>
              <a:t>Let’s take a minute to meet new people and share memories of past events.</a:t>
            </a:r>
          </a:p>
          <a:p>
            <a:pPr>
              <a:spcBef>
                <a:spcPts val="0"/>
              </a:spcBef>
              <a:spcAft>
                <a:spcPts val="0"/>
              </a:spcAft>
            </a:pPr>
            <a:r>
              <a:rPr lang="en-US" sz="700" dirty="0"/>
              <a:t> </a:t>
            </a:r>
            <a:endParaRPr lang="en-US" sz="2000" dirty="0"/>
          </a:p>
          <a:p>
            <a:pPr>
              <a:spcBef>
                <a:spcPts val="0"/>
              </a:spcBef>
              <a:spcAft>
                <a:spcPts val="0"/>
              </a:spcAft>
            </a:pPr>
            <a:r>
              <a:rPr lang="en-US" b="1" cap="all" dirty="0"/>
              <a:t>intent: </a:t>
            </a:r>
            <a:endParaRPr lang="en-US" sz="1100" dirty="0"/>
          </a:p>
          <a:p>
            <a:pPr>
              <a:spcBef>
                <a:spcPts val="0"/>
              </a:spcBef>
              <a:spcAft>
                <a:spcPts val="0"/>
              </a:spcAft>
            </a:pPr>
            <a:r>
              <a:rPr lang="en-US" dirty="0"/>
              <a:t>Participants consider and relate an event from a particular time and place that is generationally and culturally relevant.</a:t>
            </a:r>
          </a:p>
          <a:p>
            <a:pPr>
              <a:spcBef>
                <a:spcPts val="0"/>
              </a:spcBef>
              <a:spcAft>
                <a:spcPts val="0"/>
              </a:spcAft>
            </a:pPr>
            <a:r>
              <a:rPr lang="en-US" dirty="0"/>
              <a:t> </a:t>
            </a:r>
            <a:endParaRPr lang="en-US" sz="1100" dirty="0"/>
          </a:p>
          <a:p>
            <a:pPr>
              <a:spcBef>
                <a:spcPts val="0"/>
              </a:spcBef>
              <a:spcAft>
                <a:spcPts val="0"/>
              </a:spcAft>
            </a:pPr>
            <a:r>
              <a:rPr lang="en-US" b="1" dirty="0"/>
              <a:t>OUTCOME: </a:t>
            </a:r>
            <a:endParaRPr lang="en-US" dirty="0"/>
          </a:p>
          <a:p>
            <a:pPr>
              <a:spcBef>
                <a:spcPts val="0"/>
              </a:spcBef>
              <a:spcAft>
                <a:spcPts val="0"/>
              </a:spcAft>
            </a:pPr>
            <a:r>
              <a:rPr lang="en-US" dirty="0"/>
              <a:t>Participants will experience the process of sharing personal memories of pivotal events. </a:t>
            </a:r>
          </a:p>
          <a:p>
            <a:pPr>
              <a:spcBef>
                <a:spcPts val="0"/>
              </a:spcBef>
              <a:spcAft>
                <a:spcPts val="0"/>
              </a:spcAft>
            </a:pPr>
            <a:r>
              <a:rPr lang="en-US" b="1" cap="all" dirty="0"/>
              <a:t> </a:t>
            </a:r>
            <a:endParaRPr lang="en-US" sz="1100" dirty="0"/>
          </a:p>
          <a:p>
            <a:pPr lvl="0">
              <a:spcBef>
                <a:spcPts val="0"/>
              </a:spcBef>
              <a:spcAft>
                <a:spcPts val="0"/>
              </a:spcAft>
            </a:pPr>
            <a:r>
              <a:rPr lang="en-US" b="1" cap="all" dirty="0"/>
              <a:t>Materials Required: </a:t>
            </a:r>
          </a:p>
          <a:p>
            <a:pPr marL="171450" lvl="0" indent="-171450">
              <a:spcBef>
                <a:spcPts val="0"/>
              </a:spcBef>
              <a:spcAft>
                <a:spcPts val="0"/>
              </a:spcAft>
              <a:buFont typeface="Arial" panose="020B0604020202020204" pitchFamily="34" charset="0"/>
              <a:buChar char="•"/>
            </a:pPr>
            <a:r>
              <a:rPr lang="en-US" dirty="0"/>
              <a:t>PowerPoint slide</a:t>
            </a:r>
            <a:endParaRPr lang="en-US" sz="1600" dirty="0"/>
          </a:p>
          <a:p>
            <a:pPr marL="171450" lvl="0" indent="-171450">
              <a:spcBef>
                <a:spcPts val="0"/>
              </a:spcBef>
              <a:spcAft>
                <a:spcPts val="0"/>
              </a:spcAft>
              <a:buFont typeface="Arial" panose="020B0604020202020204" pitchFamily="34" charset="0"/>
              <a:buChar char="•"/>
            </a:pPr>
            <a:r>
              <a:rPr lang="en-US" dirty="0"/>
              <a:t>Group members</a:t>
            </a:r>
            <a:endParaRPr lang="en-US" sz="1600" dirty="0"/>
          </a:p>
          <a:p>
            <a:pPr>
              <a:spcBef>
                <a:spcPts val="0"/>
              </a:spcBef>
              <a:spcAft>
                <a:spcPts val="0"/>
              </a:spcAft>
            </a:pPr>
            <a:endParaRPr lang="en-US" b="1" dirty="0"/>
          </a:p>
          <a:p>
            <a:pPr>
              <a:spcBef>
                <a:spcPts val="0"/>
              </a:spcBef>
              <a:spcAft>
                <a:spcPts val="0"/>
              </a:spcAft>
            </a:pPr>
            <a:r>
              <a:rPr lang="en-US" b="1" dirty="0"/>
              <a:t>TIME</a:t>
            </a:r>
            <a:r>
              <a:rPr lang="en-US" dirty="0"/>
              <a:t>: 10 minutes</a:t>
            </a:r>
            <a:endParaRPr lang="en-US" sz="1600" dirty="0"/>
          </a:p>
          <a:p>
            <a:pPr>
              <a:spcBef>
                <a:spcPts val="0"/>
              </a:spcBef>
              <a:spcAft>
                <a:spcPts val="0"/>
              </a:spcAft>
            </a:pPr>
            <a:r>
              <a:rPr lang="en-US" dirty="0"/>
              <a:t> </a:t>
            </a:r>
            <a:endParaRPr lang="en-US" sz="1100" dirty="0"/>
          </a:p>
          <a:p>
            <a:pPr>
              <a:spcBef>
                <a:spcPts val="0"/>
              </a:spcBef>
              <a:spcAft>
                <a:spcPts val="0"/>
              </a:spcAft>
            </a:pPr>
            <a:r>
              <a:rPr lang="en-US" b="1" cap="all" dirty="0"/>
              <a:t>Process: </a:t>
            </a:r>
            <a:endParaRPr lang="en-US" sz="1100" dirty="0"/>
          </a:p>
          <a:p>
            <a:pPr marL="228600" lvl="0" indent="-228600">
              <a:spcBef>
                <a:spcPts val="0"/>
              </a:spcBef>
              <a:spcAft>
                <a:spcPts val="0"/>
              </a:spcAft>
              <a:buFont typeface="+mj-lt"/>
              <a:buAutoNum type="arabicPeriod"/>
            </a:pPr>
            <a:r>
              <a:rPr lang="en-US" dirty="0"/>
              <a:t>Have participants read through the events on the screen one at a time as you show the first event square. </a:t>
            </a:r>
            <a:endParaRPr lang="en-US" sz="1100" dirty="0"/>
          </a:p>
          <a:p>
            <a:pPr marL="228600" lvl="0" indent="-228600">
              <a:spcBef>
                <a:spcPts val="0"/>
              </a:spcBef>
              <a:spcAft>
                <a:spcPts val="0"/>
              </a:spcAft>
              <a:buFont typeface="+mj-lt"/>
              <a:buAutoNum type="arabicPeriod"/>
            </a:pPr>
            <a:r>
              <a:rPr lang="en-US" dirty="0"/>
              <a:t>Ask participants to select the event that is most relevant to them.  Then have them address the following questions with their neighbor: </a:t>
            </a:r>
            <a:endParaRPr lang="en-US" sz="1100" dirty="0"/>
          </a:p>
          <a:p>
            <a:pPr marL="685800" lvl="1" indent="-228600">
              <a:spcBef>
                <a:spcPts val="0"/>
              </a:spcBef>
              <a:spcAft>
                <a:spcPts val="0"/>
              </a:spcAft>
              <a:buFont typeface="Arial" panose="020B0604020202020204" pitchFamily="34" charset="0"/>
              <a:buChar char="•"/>
            </a:pPr>
            <a:r>
              <a:rPr lang="en-US" dirty="0"/>
              <a:t>Where were you—and what were you doing—when the event occurred?</a:t>
            </a:r>
            <a:endParaRPr lang="en-US" sz="1100" dirty="0"/>
          </a:p>
          <a:p>
            <a:pPr marL="685800" lvl="1" indent="-228600">
              <a:spcBef>
                <a:spcPts val="0"/>
              </a:spcBef>
              <a:spcAft>
                <a:spcPts val="0"/>
              </a:spcAft>
              <a:buFont typeface="Arial" panose="020B0604020202020204" pitchFamily="34" charset="0"/>
              <a:buChar char="•"/>
            </a:pPr>
            <a:r>
              <a:rPr lang="en-US" dirty="0"/>
              <a:t>What did you do the rest of that day?</a:t>
            </a:r>
            <a:endParaRPr lang="en-US" sz="1100" dirty="0"/>
          </a:p>
          <a:p>
            <a:pPr marL="685800" lvl="1" indent="-228600">
              <a:spcBef>
                <a:spcPts val="0"/>
              </a:spcBef>
              <a:spcAft>
                <a:spcPts val="0"/>
              </a:spcAft>
              <a:buFont typeface="Arial" panose="020B0604020202020204" pitchFamily="34" charset="0"/>
              <a:buChar char="•"/>
            </a:pPr>
            <a:r>
              <a:rPr lang="en-US" dirty="0"/>
              <a:t>What conversations did you have?</a:t>
            </a:r>
            <a:endParaRPr lang="en-US" sz="1100" dirty="0"/>
          </a:p>
          <a:p>
            <a:pPr marL="685800" lvl="1" indent="-228600">
              <a:spcBef>
                <a:spcPts val="0"/>
              </a:spcBef>
              <a:spcAft>
                <a:spcPts val="0"/>
              </a:spcAft>
              <a:buFont typeface="Arial" panose="020B0604020202020204" pitchFamily="34" charset="0"/>
              <a:buChar char="•"/>
            </a:pPr>
            <a:r>
              <a:rPr lang="en-US" dirty="0"/>
              <a:t>What emotions did you feel then?</a:t>
            </a:r>
            <a:endParaRPr lang="en-US" sz="1100" dirty="0"/>
          </a:p>
          <a:p>
            <a:pPr marL="685800" lvl="1" indent="-228600">
              <a:spcBef>
                <a:spcPts val="0"/>
              </a:spcBef>
              <a:spcAft>
                <a:spcPts val="0"/>
              </a:spcAft>
              <a:buFont typeface="Arial" panose="020B0604020202020204" pitchFamily="34" charset="0"/>
              <a:buChar char="•"/>
            </a:pPr>
            <a:r>
              <a:rPr lang="en-US" dirty="0"/>
              <a:t>What emotions do you feel now thinking about it?</a:t>
            </a:r>
            <a:endParaRPr lang="en-US" sz="1100" dirty="0"/>
          </a:p>
          <a:p>
            <a:pPr marL="228600" lvl="0" indent="-228600">
              <a:spcBef>
                <a:spcPts val="0"/>
              </a:spcBef>
              <a:spcAft>
                <a:spcPts val="0"/>
              </a:spcAft>
              <a:buFont typeface="+mj-lt"/>
              <a:buAutoNum type="arabicPeriod"/>
            </a:pPr>
            <a:r>
              <a:rPr lang="en-US" dirty="0"/>
              <a:t>Send participants to find a new partner who selected the same event from the first square. </a:t>
            </a:r>
            <a:endParaRPr lang="en-US" sz="1100" dirty="0"/>
          </a:p>
          <a:p>
            <a:pPr marL="228600" lvl="0" indent="-228600">
              <a:spcBef>
                <a:spcPts val="0"/>
              </a:spcBef>
              <a:spcAft>
                <a:spcPts val="0"/>
              </a:spcAft>
              <a:buFont typeface="+mj-lt"/>
              <a:buAutoNum type="arabicPeriod"/>
            </a:pPr>
            <a:r>
              <a:rPr lang="en-US" dirty="0"/>
              <a:t>Once everyone has a new partner, show the second event square. Have participants answer the questions again about the event most relevant to them from the second square. </a:t>
            </a:r>
            <a:endParaRPr lang="en-US" sz="1100" dirty="0"/>
          </a:p>
          <a:p>
            <a:pPr marL="228600" lvl="0" indent="-228600">
              <a:spcBef>
                <a:spcPts val="0"/>
              </a:spcBef>
              <a:spcAft>
                <a:spcPts val="0"/>
              </a:spcAft>
              <a:buFont typeface="+mj-lt"/>
              <a:buAutoNum type="arabicPeriod"/>
            </a:pPr>
            <a:r>
              <a:rPr lang="en-US" dirty="0"/>
              <a:t>These are pivotal generational and cultural events in United States history. They demonstrate how emotional memories can be and how our memories of events and places can be a part of history. </a:t>
            </a:r>
            <a:endParaRPr lang="en-US" sz="1100" dirty="0"/>
          </a:p>
          <a:p>
            <a:pPr>
              <a:spcBef>
                <a:spcPts val="0"/>
              </a:spcBef>
              <a:spcAft>
                <a:spcPts val="0"/>
              </a:spcAft>
            </a:pPr>
            <a:r>
              <a:rPr lang="en-US" dirty="0"/>
              <a:t> </a:t>
            </a:r>
            <a:endParaRPr lang="en-US" sz="1100" dirty="0"/>
          </a:p>
          <a:p>
            <a:pPr>
              <a:spcBef>
                <a:spcPts val="0"/>
              </a:spcBef>
              <a:spcAft>
                <a:spcPts val="0"/>
              </a:spcAft>
            </a:pPr>
            <a:r>
              <a:rPr lang="en-US" dirty="0"/>
              <a:t> </a:t>
            </a:r>
            <a:endParaRPr lang="en-US" sz="1100"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A47888-A891-4FB7-A3CF-E84D9AAF955B}" type="slidenum">
              <a:rPr lang="en-US" altLang="en-US" smtClean="0"/>
              <a:pPr/>
              <a:t>9</a:t>
            </a:fld>
            <a:endParaRPr lang="en-US" altLang="en-US" dirty="0"/>
          </a:p>
        </p:txBody>
      </p:sp>
    </p:spTree>
    <p:extLst>
      <p:ext uri="{BB962C8B-B14F-4D97-AF65-F5344CB8AC3E}">
        <p14:creationId xmlns:p14="http://schemas.microsoft.com/office/powerpoint/2010/main" val="348817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B7C19B0-5E9B-45C1-8B6F-19430DEE0321}" type="slidenum">
              <a:rPr lang="en-US" altLang="en-US"/>
              <a:pPr>
                <a:defRPr/>
              </a:pPr>
              <a:t>‹#›</a:t>
            </a:fld>
            <a:endParaRPr lang="en-US" altLang="en-US"/>
          </a:p>
        </p:txBody>
      </p:sp>
    </p:spTree>
    <p:extLst>
      <p:ext uri="{BB962C8B-B14F-4D97-AF65-F5344CB8AC3E}">
        <p14:creationId xmlns:p14="http://schemas.microsoft.com/office/powerpoint/2010/main" val="336699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94F2E61-A8C5-48D7-9242-D7A84933F89B}" type="slidenum">
              <a:rPr lang="en-US" altLang="en-US"/>
              <a:pPr>
                <a:defRPr/>
              </a:pPr>
              <a:t>‹#›</a:t>
            </a:fld>
            <a:endParaRPr lang="en-US" altLang="en-US"/>
          </a:p>
        </p:txBody>
      </p:sp>
    </p:spTree>
    <p:extLst>
      <p:ext uri="{BB962C8B-B14F-4D97-AF65-F5344CB8AC3E}">
        <p14:creationId xmlns:p14="http://schemas.microsoft.com/office/powerpoint/2010/main" val="125802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17667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142509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80914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0"/>
            <a:ext cx="4038600" cy="990600"/>
          </a:xfrm>
        </p:spPr>
        <p:txBody>
          <a:bodyPr/>
          <a:lstStyle>
            <a:lvl1pPr>
              <a:defRPr/>
            </a:lvl1pPr>
          </a:lstStyle>
          <a:p>
            <a:pPr lvl="0"/>
            <a:r>
              <a:rPr lang="en-US" dirty="0"/>
              <a:t>Click to edit Master text styles</a:t>
            </a:r>
          </a:p>
        </p:txBody>
      </p:sp>
      <p:sp>
        <p:nvSpPr>
          <p:cNvPr id="7" name="Slide Number Placeholder 5"/>
          <p:cNvSpPr>
            <a:spLocks noGrp="1"/>
          </p:cNvSpPr>
          <p:nvPr>
            <p:ph type="sldNum" sz="quarter" idx="10"/>
          </p:nvPr>
        </p:nvSpPr>
        <p:spPr/>
        <p:txBody>
          <a:bodyPr/>
          <a:lstStyle>
            <a:lvl1pPr>
              <a:defRPr/>
            </a:lvl1pPr>
          </a:lstStyle>
          <a:p>
            <a:pPr>
              <a:defRPr/>
            </a:pPr>
            <a:fld id="{004876A5-5258-D644-8832-690637D3B8B4}" type="slidenum">
              <a:rPr lang="en-US"/>
              <a:pPr>
                <a:defRPr/>
              </a:pPr>
              <a:t>‹#›</a:t>
            </a:fld>
            <a:endParaRPr lang="en-US" dirty="0"/>
          </a:p>
        </p:txBody>
      </p:sp>
      <p:sp>
        <p:nvSpPr>
          <p:cNvPr id="8" name="Content Placeholder 2"/>
          <p:cNvSpPr>
            <a:spLocks noGrp="1"/>
          </p:cNvSpPr>
          <p:nvPr>
            <p:ph sz="quarter" idx="11" hasCustomPrompt="1"/>
          </p:nvPr>
        </p:nvSpPr>
        <p:spPr>
          <a:xfrm>
            <a:off x="4648200" y="1600200"/>
            <a:ext cx="4038600" cy="990600"/>
          </a:xfrm>
        </p:spPr>
        <p:txBody>
          <a:bodyPr/>
          <a:lstStyle>
            <a:lvl1pPr>
              <a:defRPr/>
            </a:lvl1pPr>
          </a:lstStyle>
          <a:p>
            <a:pPr lvl="0"/>
            <a:r>
              <a:rPr lang="en-US" dirty="0"/>
              <a:t>Click to edit Master text styles</a:t>
            </a:r>
          </a:p>
        </p:txBody>
      </p:sp>
      <p:sp>
        <p:nvSpPr>
          <p:cNvPr id="9" name="Content Placeholder 2"/>
          <p:cNvSpPr>
            <a:spLocks noGrp="1"/>
          </p:cNvSpPr>
          <p:nvPr>
            <p:ph sz="quarter" idx="12" hasCustomPrompt="1"/>
          </p:nvPr>
        </p:nvSpPr>
        <p:spPr>
          <a:xfrm>
            <a:off x="457200" y="2590800"/>
            <a:ext cx="4038600" cy="990600"/>
          </a:xfrm>
        </p:spPr>
        <p:txBody>
          <a:bodyPr/>
          <a:lstStyle>
            <a:lvl1pPr>
              <a:defRPr/>
            </a:lvl1pPr>
          </a:lstStyle>
          <a:p>
            <a:pPr lvl="0"/>
            <a:r>
              <a:rPr lang="en-US" dirty="0"/>
              <a:t>Click to edit Master text styles</a:t>
            </a:r>
          </a:p>
        </p:txBody>
      </p:sp>
      <p:sp>
        <p:nvSpPr>
          <p:cNvPr id="10" name="Content Placeholder 2"/>
          <p:cNvSpPr>
            <a:spLocks noGrp="1"/>
          </p:cNvSpPr>
          <p:nvPr>
            <p:ph sz="quarter" idx="13" hasCustomPrompt="1"/>
          </p:nvPr>
        </p:nvSpPr>
        <p:spPr>
          <a:xfrm>
            <a:off x="4648200" y="2590800"/>
            <a:ext cx="4038600" cy="990600"/>
          </a:xfrm>
        </p:spPr>
        <p:txBody>
          <a:bodyPr/>
          <a:lstStyle>
            <a:lvl1pPr>
              <a:defRPr/>
            </a:lvl1pPr>
          </a:lstStyle>
          <a:p>
            <a:pPr lvl="0"/>
            <a:r>
              <a:rPr lang="en-US" dirty="0"/>
              <a:t>Click to edit Master text styles</a:t>
            </a:r>
          </a:p>
        </p:txBody>
      </p:sp>
      <p:sp>
        <p:nvSpPr>
          <p:cNvPr id="11" name="Content Placeholder 2"/>
          <p:cNvSpPr>
            <a:spLocks noGrp="1"/>
          </p:cNvSpPr>
          <p:nvPr>
            <p:ph sz="quarter" idx="14" hasCustomPrompt="1"/>
          </p:nvPr>
        </p:nvSpPr>
        <p:spPr>
          <a:xfrm>
            <a:off x="457200" y="3611562"/>
            <a:ext cx="4038600" cy="990600"/>
          </a:xfrm>
        </p:spPr>
        <p:txBody>
          <a:bodyPr/>
          <a:lstStyle>
            <a:lvl1pPr>
              <a:defRPr/>
            </a:lvl1pPr>
          </a:lstStyle>
          <a:p>
            <a:pPr lvl="0"/>
            <a:r>
              <a:rPr lang="en-US" dirty="0"/>
              <a:t>Click to edit Master text styles</a:t>
            </a:r>
          </a:p>
        </p:txBody>
      </p:sp>
      <p:sp>
        <p:nvSpPr>
          <p:cNvPr id="12" name="Content Placeholder 2"/>
          <p:cNvSpPr>
            <a:spLocks noGrp="1"/>
          </p:cNvSpPr>
          <p:nvPr>
            <p:ph sz="quarter" idx="15" hasCustomPrompt="1"/>
          </p:nvPr>
        </p:nvSpPr>
        <p:spPr>
          <a:xfrm>
            <a:off x="4648200" y="3581400"/>
            <a:ext cx="4038600" cy="990600"/>
          </a:xfrm>
        </p:spPr>
        <p:txBody>
          <a:bodyPr/>
          <a:lstStyle>
            <a:lvl1pPr>
              <a:defRPr/>
            </a:lvl1pPr>
          </a:lstStyle>
          <a:p>
            <a:pPr lvl="0"/>
            <a:r>
              <a:rPr lang="en-US" dirty="0"/>
              <a:t>Click to edit Master text styles</a:t>
            </a:r>
          </a:p>
        </p:txBody>
      </p:sp>
      <p:sp>
        <p:nvSpPr>
          <p:cNvPr id="13" name="Content Placeholder 2"/>
          <p:cNvSpPr>
            <a:spLocks noGrp="1"/>
          </p:cNvSpPr>
          <p:nvPr>
            <p:ph sz="quarter" idx="16" hasCustomPrompt="1"/>
          </p:nvPr>
        </p:nvSpPr>
        <p:spPr>
          <a:xfrm>
            <a:off x="457200" y="4632324"/>
            <a:ext cx="4038600" cy="990600"/>
          </a:xfrm>
        </p:spPr>
        <p:txBody>
          <a:bodyPr/>
          <a:lstStyle>
            <a:lvl1pPr>
              <a:defRPr/>
            </a:lvl1pPr>
          </a:lstStyle>
          <a:p>
            <a:pPr lvl="0"/>
            <a:r>
              <a:rPr lang="en-US" dirty="0"/>
              <a:t>Click to edit Master text styles</a:t>
            </a:r>
          </a:p>
        </p:txBody>
      </p:sp>
      <p:sp>
        <p:nvSpPr>
          <p:cNvPr id="14" name="Content Placeholder 2"/>
          <p:cNvSpPr>
            <a:spLocks noGrp="1"/>
          </p:cNvSpPr>
          <p:nvPr>
            <p:ph sz="quarter" idx="17" hasCustomPrompt="1"/>
          </p:nvPr>
        </p:nvSpPr>
        <p:spPr>
          <a:xfrm>
            <a:off x="4648200" y="4602162"/>
            <a:ext cx="4038600" cy="990600"/>
          </a:xfrm>
        </p:spPr>
        <p:txBody>
          <a:bodyPr/>
          <a:lstStyle>
            <a:lvl1pPr>
              <a:defRPr/>
            </a:lvl1pPr>
          </a:lstStyle>
          <a:p>
            <a:pPr lvl="0"/>
            <a:r>
              <a:rPr lang="en-US" dirty="0"/>
              <a:t>Click to edit Master text styles</a:t>
            </a:r>
          </a:p>
        </p:txBody>
      </p:sp>
    </p:spTree>
    <p:extLst>
      <p:ext uri="{BB962C8B-B14F-4D97-AF65-F5344CB8AC3E}">
        <p14:creationId xmlns:p14="http://schemas.microsoft.com/office/powerpoint/2010/main" val="371310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274975"/>
          </a:xfrm>
        </p:spPr>
        <p:txBody>
          <a:bodyPr/>
          <a:lstStyle/>
          <a:p>
            <a:pPr lvl="0"/>
            <a:r>
              <a:rPr lang="en-US" dirty="0"/>
              <a:t>Click to edit Master text styles</a:t>
            </a:r>
          </a:p>
        </p:txBody>
      </p:sp>
      <p:sp>
        <p:nvSpPr>
          <p:cNvPr id="4" name="Content Placeholder 3"/>
          <p:cNvSpPr>
            <a:spLocks noGrp="1"/>
          </p:cNvSpPr>
          <p:nvPr>
            <p:ph sz="quarter" idx="2"/>
          </p:nvPr>
        </p:nvSpPr>
        <p:spPr>
          <a:xfrm>
            <a:off x="4572000" y="1600200"/>
            <a:ext cx="4038600" cy="1202581"/>
          </a:xfrm>
        </p:spPr>
        <p:txBody>
          <a:bodyPr/>
          <a:lstStyle/>
          <a:p>
            <a:pPr lvl="0"/>
            <a:r>
              <a:rPr lang="en-US" dirty="0"/>
              <a:t>Click to edit Master text styles</a:t>
            </a:r>
          </a:p>
        </p:txBody>
      </p:sp>
      <p:sp>
        <p:nvSpPr>
          <p:cNvPr id="5" name="Content Placeholder 4"/>
          <p:cNvSpPr>
            <a:spLocks noGrp="1"/>
          </p:cNvSpPr>
          <p:nvPr>
            <p:ph sz="quarter" idx="3"/>
          </p:nvPr>
        </p:nvSpPr>
        <p:spPr>
          <a:xfrm>
            <a:off x="457200" y="2875176"/>
            <a:ext cx="4038600" cy="1593130"/>
          </a:xfrm>
        </p:spPr>
        <p:txBody>
          <a:bodyPr/>
          <a:lstStyle/>
          <a:p>
            <a:pPr lvl="0"/>
            <a:r>
              <a:rPr lang="en-US" dirty="0"/>
              <a:t>Click to edit Master text styles</a:t>
            </a:r>
          </a:p>
        </p:txBody>
      </p:sp>
      <p:sp>
        <p:nvSpPr>
          <p:cNvPr id="6" name="Content Placeholder 5"/>
          <p:cNvSpPr>
            <a:spLocks noGrp="1"/>
          </p:cNvSpPr>
          <p:nvPr>
            <p:ph sz="quarter" idx="4"/>
          </p:nvPr>
        </p:nvSpPr>
        <p:spPr>
          <a:xfrm>
            <a:off x="4572000" y="2875175"/>
            <a:ext cx="4038600" cy="1161313"/>
          </a:xfrm>
        </p:spPr>
        <p:txBody>
          <a:bodyPr/>
          <a:lstStyle/>
          <a:p>
            <a:pPr lvl="0"/>
            <a:r>
              <a:rPr lang="en-US" dirty="0"/>
              <a:t>Click to edit Master text styles</a:t>
            </a:r>
          </a:p>
        </p:txBody>
      </p:sp>
      <p:sp>
        <p:nvSpPr>
          <p:cNvPr id="7" name="Content Placeholder 2"/>
          <p:cNvSpPr>
            <a:spLocks noGrp="1"/>
          </p:cNvSpPr>
          <p:nvPr>
            <p:ph sz="quarter" idx="10"/>
          </p:nvPr>
        </p:nvSpPr>
        <p:spPr>
          <a:xfrm>
            <a:off x="457200" y="4467046"/>
            <a:ext cx="4038600" cy="1141902"/>
          </a:xfrm>
        </p:spPr>
        <p:txBody>
          <a:bodyPr/>
          <a:lstStyle/>
          <a:p>
            <a:pPr lvl="0"/>
            <a:r>
              <a:rPr lang="en-US" dirty="0"/>
              <a:t>Click to edit Master text styles</a:t>
            </a:r>
          </a:p>
        </p:txBody>
      </p:sp>
      <p:sp>
        <p:nvSpPr>
          <p:cNvPr id="8" name="Content Placeholder 2"/>
          <p:cNvSpPr>
            <a:spLocks noGrp="1"/>
          </p:cNvSpPr>
          <p:nvPr>
            <p:ph sz="quarter" idx="11"/>
          </p:nvPr>
        </p:nvSpPr>
        <p:spPr>
          <a:xfrm>
            <a:off x="4572000" y="4191637"/>
            <a:ext cx="4038600" cy="1692719"/>
          </a:xfrm>
        </p:spPr>
        <p:txBody>
          <a:bodyPr/>
          <a:lstStyle/>
          <a:p>
            <a:pPr lvl="0"/>
            <a:r>
              <a:rPr lang="en-US" dirty="0"/>
              <a:t>Click to edit Master text styles</a:t>
            </a:r>
          </a:p>
        </p:txBody>
      </p:sp>
      <p:sp>
        <p:nvSpPr>
          <p:cNvPr id="9" name="Content Placeholder 2"/>
          <p:cNvSpPr>
            <a:spLocks noGrp="1"/>
          </p:cNvSpPr>
          <p:nvPr>
            <p:ph sz="quarter" idx="12"/>
          </p:nvPr>
        </p:nvSpPr>
        <p:spPr>
          <a:xfrm>
            <a:off x="4724400" y="5884356"/>
            <a:ext cx="4038600" cy="570951"/>
          </a:xfrm>
        </p:spPr>
        <p:txBody>
          <a:bodyPr/>
          <a:lstStyle/>
          <a:p>
            <a:pPr lvl="0"/>
            <a:r>
              <a:rPr lang="en-US" dirty="0"/>
              <a:t>Click to edit Master text styles</a:t>
            </a:r>
          </a:p>
        </p:txBody>
      </p:sp>
    </p:spTree>
    <p:extLst>
      <p:ext uri="{BB962C8B-B14F-4D97-AF65-F5344CB8AC3E}">
        <p14:creationId xmlns:p14="http://schemas.microsoft.com/office/powerpoint/2010/main" val="199794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080370"/>
          </a:xfrm>
        </p:spPr>
        <p:txBody>
          <a:bodyPr/>
          <a:lstStyle/>
          <a:p>
            <a:pPr lvl="0"/>
            <a:r>
              <a:rPr lang="en-US" dirty="0"/>
              <a:t>Click to edit Master text style</a:t>
            </a:r>
          </a:p>
        </p:txBody>
      </p:sp>
      <p:sp>
        <p:nvSpPr>
          <p:cNvPr id="4" name="Content Placeholder 3"/>
          <p:cNvSpPr>
            <a:spLocks noGrp="1"/>
          </p:cNvSpPr>
          <p:nvPr>
            <p:ph sz="quarter" idx="2"/>
          </p:nvPr>
        </p:nvSpPr>
        <p:spPr>
          <a:xfrm>
            <a:off x="4648200" y="1600200"/>
            <a:ext cx="4038600" cy="1080370"/>
          </a:xfrm>
        </p:spPr>
        <p:txBody>
          <a:bodyPr/>
          <a:lstStyle/>
          <a:p>
            <a:pPr lvl="0"/>
            <a:r>
              <a:rPr lang="en-US" dirty="0"/>
              <a:t>Click to edit Master text styles</a:t>
            </a:r>
          </a:p>
        </p:txBody>
      </p:sp>
      <p:sp>
        <p:nvSpPr>
          <p:cNvPr id="5" name="Content Placeholder 4"/>
          <p:cNvSpPr>
            <a:spLocks noGrp="1"/>
          </p:cNvSpPr>
          <p:nvPr>
            <p:ph sz="quarter" idx="3"/>
          </p:nvPr>
        </p:nvSpPr>
        <p:spPr>
          <a:xfrm>
            <a:off x="457200" y="2698511"/>
            <a:ext cx="4038600" cy="1059297"/>
          </a:xfrm>
        </p:spPr>
        <p:txBody>
          <a:bodyPr/>
          <a:lstStyle/>
          <a:p>
            <a:pPr lvl="0"/>
            <a:r>
              <a:rPr lang="en-US" dirty="0"/>
              <a:t>Click to edit Master text styles</a:t>
            </a:r>
          </a:p>
        </p:txBody>
      </p:sp>
      <p:sp>
        <p:nvSpPr>
          <p:cNvPr id="6" name="Content Placeholder 5"/>
          <p:cNvSpPr>
            <a:spLocks noGrp="1"/>
          </p:cNvSpPr>
          <p:nvPr>
            <p:ph sz="quarter" idx="4"/>
          </p:nvPr>
        </p:nvSpPr>
        <p:spPr>
          <a:xfrm>
            <a:off x="4648200" y="2660933"/>
            <a:ext cx="4038600" cy="1096875"/>
          </a:xfrm>
        </p:spPr>
        <p:txBody>
          <a:bodyPr/>
          <a:lstStyle/>
          <a:p>
            <a:pPr lvl="0"/>
            <a:r>
              <a:rPr lang="en-US" dirty="0"/>
              <a:t>Click to edit Master text styles</a:t>
            </a:r>
          </a:p>
        </p:txBody>
      </p:sp>
      <p:sp>
        <p:nvSpPr>
          <p:cNvPr id="8" name="Content Placeholder 4"/>
          <p:cNvSpPr>
            <a:spLocks noGrp="1"/>
          </p:cNvSpPr>
          <p:nvPr>
            <p:ph sz="quarter" idx="11"/>
          </p:nvPr>
        </p:nvSpPr>
        <p:spPr>
          <a:xfrm>
            <a:off x="457200" y="3775749"/>
            <a:ext cx="4038600" cy="1059297"/>
          </a:xfrm>
        </p:spPr>
        <p:txBody>
          <a:bodyPr/>
          <a:lstStyle/>
          <a:p>
            <a:pPr lvl="0"/>
            <a:r>
              <a:rPr lang="en-US" dirty="0"/>
              <a:t>Click to edit Master text styles</a:t>
            </a:r>
          </a:p>
        </p:txBody>
      </p:sp>
      <p:sp>
        <p:nvSpPr>
          <p:cNvPr id="9" name="Content Placeholder 4"/>
          <p:cNvSpPr>
            <a:spLocks noGrp="1"/>
          </p:cNvSpPr>
          <p:nvPr>
            <p:ph sz="quarter" idx="12"/>
          </p:nvPr>
        </p:nvSpPr>
        <p:spPr>
          <a:xfrm>
            <a:off x="4648200" y="3775749"/>
            <a:ext cx="4038600" cy="1059297"/>
          </a:xfrm>
        </p:spPr>
        <p:txBody>
          <a:bodyPr/>
          <a:lstStyle/>
          <a:p>
            <a:pPr lvl="0"/>
            <a:r>
              <a:rPr lang="en-US" dirty="0"/>
              <a:t>Click to edit Master text styles</a:t>
            </a:r>
          </a:p>
        </p:txBody>
      </p:sp>
      <p:sp>
        <p:nvSpPr>
          <p:cNvPr id="10" name="Content Placeholder 4"/>
          <p:cNvSpPr>
            <a:spLocks noGrp="1"/>
          </p:cNvSpPr>
          <p:nvPr>
            <p:ph sz="quarter" idx="13"/>
          </p:nvPr>
        </p:nvSpPr>
        <p:spPr>
          <a:xfrm>
            <a:off x="457200" y="4852987"/>
            <a:ext cx="4038600" cy="1059297"/>
          </a:xfrm>
        </p:spPr>
        <p:txBody>
          <a:bodyPr/>
          <a:lstStyle/>
          <a:p>
            <a:pPr lvl="0"/>
            <a:r>
              <a:rPr lang="en-US" dirty="0"/>
              <a:t>Click to edit Master text styles</a:t>
            </a:r>
          </a:p>
        </p:txBody>
      </p:sp>
      <p:sp>
        <p:nvSpPr>
          <p:cNvPr id="11" name="Content Placeholder 4"/>
          <p:cNvSpPr>
            <a:spLocks noGrp="1"/>
          </p:cNvSpPr>
          <p:nvPr>
            <p:ph sz="quarter" idx="14"/>
          </p:nvPr>
        </p:nvSpPr>
        <p:spPr>
          <a:xfrm>
            <a:off x="4648200" y="4852987"/>
            <a:ext cx="4038600" cy="1059297"/>
          </a:xfrm>
        </p:spPr>
        <p:txBody>
          <a:bodyPr/>
          <a:lstStyle/>
          <a:p>
            <a:pPr lvl="0"/>
            <a:r>
              <a:rPr lang="en-US" dirty="0"/>
              <a:t>Click to edit Master text styles</a:t>
            </a:r>
          </a:p>
        </p:txBody>
      </p:sp>
      <p:sp>
        <p:nvSpPr>
          <p:cNvPr id="12" name="Slide Number Placeholder 5"/>
          <p:cNvSpPr>
            <a:spLocks noGrp="1"/>
          </p:cNvSpPr>
          <p:nvPr>
            <p:ph type="sldNum" sz="quarter" idx="15"/>
          </p:nvPr>
        </p:nvSpPr>
        <p:spPr/>
        <p:txBody>
          <a:bodyPr/>
          <a:lstStyle>
            <a:lvl1pPr eaLnBrk="0" fontAlgn="base" hangingPunct="0">
              <a:spcBef>
                <a:spcPct val="0"/>
              </a:spcBef>
              <a:spcAft>
                <a:spcPct val="0"/>
              </a:spcAft>
              <a:defRPr sz="1200">
                <a:latin typeface="Arial" panose="020B0604020202020204" pitchFamily="34" charset="0"/>
                <a:cs typeface="Arial" panose="020B0604020202020204" pitchFamily="34" charset="0"/>
              </a:defRPr>
            </a:lvl1pPr>
          </a:lstStyle>
          <a:p>
            <a:pPr>
              <a:defRPr/>
            </a:pPr>
            <a:fld id="{FF6F196C-6870-4EC0-AD2A-D64885D2F993}" type="slidenum">
              <a:rPr lang="en-US"/>
              <a:pPr>
                <a:defRPr/>
              </a:pPr>
              <a:t>‹#›</a:t>
            </a:fld>
            <a:endParaRPr lang="en-US" dirty="0"/>
          </a:p>
        </p:txBody>
      </p:sp>
    </p:spTree>
    <p:extLst>
      <p:ext uri="{BB962C8B-B14F-4D97-AF65-F5344CB8AC3E}">
        <p14:creationId xmlns:p14="http://schemas.microsoft.com/office/powerpoint/2010/main" val="2034426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1A6FCE51-1A3B-4EE4-A2A5-FD034DFDFCC0}" type="slidenum">
              <a:rPr lang="en-US" altLang="en-US"/>
              <a:pPr>
                <a:defRPr/>
              </a:pPr>
              <a:t>‹#›</a:t>
            </a:fld>
            <a:endParaRPr lang="en-US" altLang="en-US"/>
          </a:p>
        </p:txBody>
      </p:sp>
    </p:spTree>
    <p:extLst>
      <p:ext uri="{BB962C8B-B14F-4D97-AF65-F5344CB8AC3E}">
        <p14:creationId xmlns:p14="http://schemas.microsoft.com/office/powerpoint/2010/main" val="831096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F7B8D9C-836B-4B58-B352-4970277E9ECA}" type="slidenum">
              <a:rPr lang="en-US" altLang="en-US"/>
              <a:pPr>
                <a:defRPr/>
              </a:pPr>
              <a:t>‹#›</a:t>
            </a:fld>
            <a:endParaRPr lang="en-US" altLang="en-US"/>
          </a:p>
        </p:txBody>
      </p:sp>
    </p:spTree>
    <p:extLst>
      <p:ext uri="{BB962C8B-B14F-4D97-AF65-F5344CB8AC3E}">
        <p14:creationId xmlns:p14="http://schemas.microsoft.com/office/powerpoint/2010/main" val="3403566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3F33DA82-D867-4F73-99A1-191230050D44}" type="slidenum">
              <a:rPr lang="en-US" altLang="en-US"/>
              <a:pPr>
                <a:defRPr/>
              </a:pPr>
              <a:t>‹#›</a:t>
            </a:fld>
            <a:endParaRPr lang="en-US" altLang="en-US"/>
          </a:p>
        </p:txBody>
      </p:sp>
    </p:spTree>
    <p:extLst>
      <p:ext uri="{BB962C8B-B14F-4D97-AF65-F5344CB8AC3E}">
        <p14:creationId xmlns:p14="http://schemas.microsoft.com/office/powerpoint/2010/main" val="356910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F116810-8C97-4CB2-B4D9-4A9E4F573E8F}" type="slidenum">
              <a:rPr lang="en-US" altLang="en-US"/>
              <a:pPr>
                <a:defRPr/>
              </a:pPr>
              <a:t>‹#›</a:t>
            </a:fld>
            <a:endParaRPr lang="en-US" altLang="en-US"/>
          </a:p>
        </p:txBody>
      </p:sp>
    </p:spTree>
    <p:extLst>
      <p:ext uri="{BB962C8B-B14F-4D97-AF65-F5344CB8AC3E}">
        <p14:creationId xmlns:p14="http://schemas.microsoft.com/office/powerpoint/2010/main" val="2841031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87376611-EC6C-4973-BD05-E27D57BD965D}" type="slidenum">
              <a:rPr lang="en-US" altLang="en-US"/>
              <a:pPr>
                <a:defRPr/>
              </a:pPr>
              <a:t>‹#›</a:t>
            </a:fld>
            <a:endParaRPr lang="en-US" altLang="en-US"/>
          </a:p>
        </p:txBody>
      </p:sp>
    </p:spTree>
    <p:extLst>
      <p:ext uri="{BB962C8B-B14F-4D97-AF65-F5344CB8AC3E}">
        <p14:creationId xmlns:p14="http://schemas.microsoft.com/office/powerpoint/2010/main" val="1832307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7343F314-29C3-4E4A-9E8B-FBA2C5AA79D6}" type="slidenum">
              <a:rPr lang="en-US" altLang="en-US"/>
              <a:pPr>
                <a:defRPr/>
              </a:pPr>
              <a:t>‹#›</a:t>
            </a:fld>
            <a:endParaRPr lang="en-US" altLang="en-US"/>
          </a:p>
        </p:txBody>
      </p:sp>
    </p:spTree>
    <p:extLst>
      <p:ext uri="{BB962C8B-B14F-4D97-AF65-F5344CB8AC3E}">
        <p14:creationId xmlns:p14="http://schemas.microsoft.com/office/powerpoint/2010/main" val="1796104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9430148-D70E-435C-8F40-05A408E78F06}" type="slidenum">
              <a:rPr lang="en-US" altLang="en-US"/>
              <a:pPr>
                <a:defRPr/>
              </a:pPr>
              <a:t>‹#›</a:t>
            </a:fld>
            <a:endParaRPr lang="en-US" altLang="en-US"/>
          </a:p>
        </p:txBody>
      </p:sp>
    </p:spTree>
    <p:extLst>
      <p:ext uri="{BB962C8B-B14F-4D97-AF65-F5344CB8AC3E}">
        <p14:creationId xmlns:p14="http://schemas.microsoft.com/office/powerpoint/2010/main" val="1236928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75F0523-D745-4167-B635-FBF56B17B0C3}" type="slidenum">
              <a:rPr lang="en-US" altLang="en-US"/>
              <a:pPr>
                <a:defRPr/>
              </a:pPr>
              <a:t>‹#›</a:t>
            </a:fld>
            <a:endParaRPr lang="en-US" altLang="en-US"/>
          </a:p>
        </p:txBody>
      </p:sp>
    </p:spTree>
    <p:extLst>
      <p:ext uri="{BB962C8B-B14F-4D97-AF65-F5344CB8AC3E}">
        <p14:creationId xmlns:p14="http://schemas.microsoft.com/office/powerpoint/2010/main" val="3775744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DE81987-00D4-458C-9FCE-93E6A290AF49}" type="slidenum">
              <a:rPr lang="en-US" altLang="en-US"/>
              <a:pPr>
                <a:defRPr/>
              </a:pPr>
              <a:t>‹#›</a:t>
            </a:fld>
            <a:endParaRPr lang="en-US" altLang="en-US"/>
          </a:p>
        </p:txBody>
      </p:sp>
    </p:spTree>
    <p:extLst>
      <p:ext uri="{BB962C8B-B14F-4D97-AF65-F5344CB8AC3E}">
        <p14:creationId xmlns:p14="http://schemas.microsoft.com/office/powerpoint/2010/main" val="1136234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A844DD7-C64A-4948-B432-45E51350075D}" type="slidenum">
              <a:rPr lang="en-US" altLang="en-US"/>
              <a:pPr>
                <a:defRPr/>
              </a:pPr>
              <a:t>‹#›</a:t>
            </a:fld>
            <a:endParaRPr lang="en-US" altLang="en-US"/>
          </a:p>
        </p:txBody>
      </p:sp>
    </p:spTree>
    <p:extLst>
      <p:ext uri="{BB962C8B-B14F-4D97-AF65-F5344CB8AC3E}">
        <p14:creationId xmlns:p14="http://schemas.microsoft.com/office/powerpoint/2010/main" val="4164552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158F8BF9-8D53-41E9-8B52-8338C1E06A91}" type="slidenum">
              <a:rPr lang="en-US" altLang="en-US"/>
              <a:pPr>
                <a:defRPr/>
              </a:pPr>
              <a:t>‹#›</a:t>
            </a:fld>
            <a:endParaRPr lang="en-US" altLang="en-US"/>
          </a:p>
        </p:txBody>
      </p:sp>
    </p:spTree>
    <p:extLst>
      <p:ext uri="{BB962C8B-B14F-4D97-AF65-F5344CB8AC3E}">
        <p14:creationId xmlns:p14="http://schemas.microsoft.com/office/powerpoint/2010/main" val="4147977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B916940-98C8-473A-9EDC-533C88C6D5B0}" type="slidenum">
              <a:rPr lang="en-US" altLang="en-US"/>
              <a:pPr>
                <a:defRPr/>
              </a:pPr>
              <a:t>‹#›</a:t>
            </a:fld>
            <a:endParaRPr lang="en-US" altLang="en-US"/>
          </a:p>
        </p:txBody>
      </p:sp>
    </p:spTree>
    <p:extLst>
      <p:ext uri="{BB962C8B-B14F-4D97-AF65-F5344CB8AC3E}">
        <p14:creationId xmlns:p14="http://schemas.microsoft.com/office/powerpoint/2010/main" val="1581729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852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418856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893F92B8-0304-428A-836C-1675E43B9F09}" type="slidenum">
              <a:rPr lang="en-US" altLang="en-US"/>
              <a:pPr>
                <a:defRPr/>
              </a:pPr>
              <a:t>‹#›</a:t>
            </a:fld>
            <a:endParaRPr lang="en-US" altLang="en-US"/>
          </a:p>
        </p:txBody>
      </p:sp>
    </p:spTree>
    <p:extLst>
      <p:ext uri="{BB962C8B-B14F-4D97-AF65-F5344CB8AC3E}">
        <p14:creationId xmlns:p14="http://schemas.microsoft.com/office/powerpoint/2010/main" val="748813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16191C14-88AA-406E-B7C5-CFDE8632FA6E}" type="slidenum">
              <a:rPr lang="en-US" altLang="en-US"/>
              <a:pPr>
                <a:defRPr/>
              </a:pPr>
              <a:t>‹#›</a:t>
            </a:fld>
            <a:endParaRPr lang="en-US" altLang="en-US"/>
          </a:p>
        </p:txBody>
      </p:sp>
    </p:spTree>
    <p:extLst>
      <p:ext uri="{BB962C8B-B14F-4D97-AF65-F5344CB8AC3E}">
        <p14:creationId xmlns:p14="http://schemas.microsoft.com/office/powerpoint/2010/main" val="3420618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609DC0C-0A13-4AB8-A08D-0F81ACBD2EE5}" type="slidenum">
              <a:rPr lang="en-US" altLang="en-US"/>
              <a:pPr>
                <a:defRPr/>
              </a:pPr>
              <a:t>‹#›</a:t>
            </a:fld>
            <a:endParaRPr lang="en-US" altLang="en-US"/>
          </a:p>
        </p:txBody>
      </p:sp>
    </p:spTree>
    <p:extLst>
      <p:ext uri="{BB962C8B-B14F-4D97-AF65-F5344CB8AC3E}">
        <p14:creationId xmlns:p14="http://schemas.microsoft.com/office/powerpoint/2010/main" val="2622329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3DFD03CB-63D4-4987-8158-0F296F5C1CE0}" type="slidenum">
              <a:rPr lang="en-US" altLang="en-US"/>
              <a:pPr>
                <a:defRPr/>
              </a:pPr>
              <a:t>‹#›</a:t>
            </a:fld>
            <a:endParaRPr lang="en-US" altLang="en-US"/>
          </a:p>
        </p:txBody>
      </p:sp>
    </p:spTree>
    <p:extLst>
      <p:ext uri="{BB962C8B-B14F-4D97-AF65-F5344CB8AC3E}">
        <p14:creationId xmlns:p14="http://schemas.microsoft.com/office/powerpoint/2010/main" val="558551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90CA74FD-7D13-4802-9571-0DAFD870C6AA}" type="slidenum">
              <a:rPr lang="en-US" altLang="en-US"/>
              <a:pPr>
                <a:defRPr/>
              </a:pPr>
              <a:t>‹#›</a:t>
            </a:fld>
            <a:endParaRPr lang="en-US" altLang="en-US"/>
          </a:p>
        </p:txBody>
      </p:sp>
    </p:spTree>
    <p:extLst>
      <p:ext uri="{BB962C8B-B14F-4D97-AF65-F5344CB8AC3E}">
        <p14:creationId xmlns:p14="http://schemas.microsoft.com/office/powerpoint/2010/main" val="1115766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F2E1283B-2819-4CB1-9BF7-D08F6A669194}" type="slidenum">
              <a:rPr lang="en-US" altLang="en-US"/>
              <a:pPr>
                <a:defRPr/>
              </a:pPr>
              <a:t>‹#›</a:t>
            </a:fld>
            <a:endParaRPr lang="en-US" altLang="en-US"/>
          </a:p>
        </p:txBody>
      </p:sp>
    </p:spTree>
    <p:extLst>
      <p:ext uri="{BB962C8B-B14F-4D97-AF65-F5344CB8AC3E}">
        <p14:creationId xmlns:p14="http://schemas.microsoft.com/office/powerpoint/2010/main" val="3927894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8F49205-2EE8-4690-AF8E-574242FA82A6}" type="slidenum">
              <a:rPr lang="en-US" altLang="en-US"/>
              <a:pPr>
                <a:defRPr/>
              </a:pPr>
              <a:t>‹#›</a:t>
            </a:fld>
            <a:endParaRPr lang="en-US" altLang="en-US"/>
          </a:p>
        </p:txBody>
      </p:sp>
    </p:spTree>
    <p:extLst>
      <p:ext uri="{BB962C8B-B14F-4D97-AF65-F5344CB8AC3E}">
        <p14:creationId xmlns:p14="http://schemas.microsoft.com/office/powerpoint/2010/main" val="1284950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A591A565-67A8-44D8-94E6-4EB64D3C1993}" type="slidenum">
              <a:rPr lang="en-US" altLang="en-US"/>
              <a:pPr>
                <a:defRPr/>
              </a:pPr>
              <a:t>‹#›</a:t>
            </a:fld>
            <a:endParaRPr lang="en-US" altLang="en-US"/>
          </a:p>
        </p:txBody>
      </p:sp>
    </p:spTree>
    <p:extLst>
      <p:ext uri="{BB962C8B-B14F-4D97-AF65-F5344CB8AC3E}">
        <p14:creationId xmlns:p14="http://schemas.microsoft.com/office/powerpoint/2010/main" val="529315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2153BA4-374F-44E7-AE77-85EFBB1AC590}" type="slidenum">
              <a:rPr lang="en-US" altLang="en-US"/>
              <a:pPr>
                <a:defRPr/>
              </a:pPr>
              <a:t>‹#›</a:t>
            </a:fld>
            <a:endParaRPr lang="en-US" altLang="en-US"/>
          </a:p>
        </p:txBody>
      </p:sp>
    </p:spTree>
    <p:extLst>
      <p:ext uri="{BB962C8B-B14F-4D97-AF65-F5344CB8AC3E}">
        <p14:creationId xmlns:p14="http://schemas.microsoft.com/office/powerpoint/2010/main" val="1579369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9C24FFE-61F0-4683-B1BA-9479A0207F39}" type="slidenum">
              <a:rPr lang="en-US" altLang="en-US"/>
              <a:pPr>
                <a:defRPr/>
              </a:pPr>
              <a:t>‹#›</a:t>
            </a:fld>
            <a:endParaRPr lang="en-US" altLang="en-US"/>
          </a:p>
        </p:txBody>
      </p:sp>
    </p:spTree>
    <p:extLst>
      <p:ext uri="{BB962C8B-B14F-4D97-AF65-F5344CB8AC3E}">
        <p14:creationId xmlns:p14="http://schemas.microsoft.com/office/powerpoint/2010/main" val="566509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773975A-4EED-4CF3-B527-FFFB3084588E}" type="slidenum">
              <a:rPr lang="en-US" altLang="en-US"/>
              <a:pPr>
                <a:defRPr/>
              </a:pPr>
              <a:t>‹#›</a:t>
            </a:fld>
            <a:endParaRPr lang="en-US" altLang="en-US"/>
          </a:p>
        </p:txBody>
      </p:sp>
    </p:spTree>
    <p:extLst>
      <p:ext uri="{BB962C8B-B14F-4D97-AF65-F5344CB8AC3E}">
        <p14:creationId xmlns:p14="http://schemas.microsoft.com/office/powerpoint/2010/main" val="74791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BB72ECD-BAC0-40EF-AA93-D5B2681CD9D7}" type="slidenum">
              <a:rPr lang="en-US" altLang="en-US"/>
              <a:pPr>
                <a:defRPr/>
              </a:pPr>
              <a:t>‹#›</a:t>
            </a:fld>
            <a:endParaRPr lang="en-US" altLang="en-US"/>
          </a:p>
        </p:txBody>
      </p:sp>
    </p:spTree>
    <p:extLst>
      <p:ext uri="{BB962C8B-B14F-4D97-AF65-F5344CB8AC3E}">
        <p14:creationId xmlns:p14="http://schemas.microsoft.com/office/powerpoint/2010/main" val="1646671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439090C-B109-4B57-B830-42F64B44393B}" type="slidenum">
              <a:rPr lang="en-US" altLang="en-US"/>
              <a:pPr>
                <a:defRPr/>
              </a:pPr>
              <a:t>‹#›</a:t>
            </a:fld>
            <a:endParaRPr lang="en-US" altLang="en-US"/>
          </a:p>
        </p:txBody>
      </p:sp>
    </p:spTree>
    <p:extLst>
      <p:ext uri="{BB962C8B-B14F-4D97-AF65-F5344CB8AC3E}">
        <p14:creationId xmlns:p14="http://schemas.microsoft.com/office/powerpoint/2010/main" val="3317786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281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1449770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B7C19B0-5E9B-45C1-8B6F-19430DEE0321}" type="slidenum">
              <a:rPr lang="en-US" altLang="en-US"/>
              <a:pPr>
                <a:defRPr/>
              </a:pPr>
              <a:t>‹#›</a:t>
            </a:fld>
            <a:endParaRPr lang="en-US" altLang="en-US"/>
          </a:p>
        </p:txBody>
      </p:sp>
    </p:spTree>
    <p:extLst>
      <p:ext uri="{BB962C8B-B14F-4D97-AF65-F5344CB8AC3E}">
        <p14:creationId xmlns:p14="http://schemas.microsoft.com/office/powerpoint/2010/main" val="3912207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F116810-8C97-4CB2-B4D9-4A9E4F573E8F}" type="slidenum">
              <a:rPr lang="en-US" altLang="en-US"/>
              <a:pPr>
                <a:defRPr/>
              </a:pPr>
              <a:t>‹#›</a:t>
            </a:fld>
            <a:endParaRPr lang="en-US" altLang="en-US"/>
          </a:p>
        </p:txBody>
      </p:sp>
    </p:spTree>
    <p:extLst>
      <p:ext uri="{BB962C8B-B14F-4D97-AF65-F5344CB8AC3E}">
        <p14:creationId xmlns:p14="http://schemas.microsoft.com/office/powerpoint/2010/main" val="1326552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893F92B8-0304-428A-836C-1675E43B9F09}" type="slidenum">
              <a:rPr lang="en-US" altLang="en-US"/>
              <a:pPr>
                <a:defRPr/>
              </a:pPr>
              <a:t>‹#›</a:t>
            </a:fld>
            <a:endParaRPr lang="en-US" altLang="en-US"/>
          </a:p>
        </p:txBody>
      </p:sp>
    </p:spTree>
    <p:extLst>
      <p:ext uri="{BB962C8B-B14F-4D97-AF65-F5344CB8AC3E}">
        <p14:creationId xmlns:p14="http://schemas.microsoft.com/office/powerpoint/2010/main" val="3429358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BB72ECD-BAC0-40EF-AA93-D5B2681CD9D7}" type="slidenum">
              <a:rPr lang="en-US" altLang="en-US"/>
              <a:pPr>
                <a:defRPr/>
              </a:pPr>
              <a:t>‹#›</a:t>
            </a:fld>
            <a:endParaRPr lang="en-US" altLang="en-US"/>
          </a:p>
        </p:txBody>
      </p:sp>
    </p:spTree>
    <p:extLst>
      <p:ext uri="{BB962C8B-B14F-4D97-AF65-F5344CB8AC3E}">
        <p14:creationId xmlns:p14="http://schemas.microsoft.com/office/powerpoint/2010/main" val="2548694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9532F29A-FFCF-4FDC-9261-EE8FD89C56F8}" type="slidenum">
              <a:rPr lang="en-US" altLang="en-US"/>
              <a:pPr>
                <a:defRPr/>
              </a:pPr>
              <a:t>‹#›</a:t>
            </a:fld>
            <a:endParaRPr lang="en-US" altLang="en-US"/>
          </a:p>
        </p:txBody>
      </p:sp>
    </p:spTree>
    <p:extLst>
      <p:ext uri="{BB962C8B-B14F-4D97-AF65-F5344CB8AC3E}">
        <p14:creationId xmlns:p14="http://schemas.microsoft.com/office/powerpoint/2010/main" val="1208851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D587FC1-BE8B-4C6B-BADF-603A65B210A2}" type="slidenum">
              <a:rPr lang="en-US" altLang="en-US"/>
              <a:pPr>
                <a:defRPr/>
              </a:pPr>
              <a:t>‹#›</a:t>
            </a:fld>
            <a:endParaRPr lang="en-US" altLang="en-US"/>
          </a:p>
        </p:txBody>
      </p:sp>
    </p:spTree>
    <p:extLst>
      <p:ext uri="{BB962C8B-B14F-4D97-AF65-F5344CB8AC3E}">
        <p14:creationId xmlns:p14="http://schemas.microsoft.com/office/powerpoint/2010/main" val="1765697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6CD725A-2118-46F9-97AC-1DFF4F0219F6}" type="slidenum">
              <a:rPr lang="en-US" altLang="en-US"/>
              <a:pPr>
                <a:defRPr/>
              </a:pPr>
              <a:t>‹#›</a:t>
            </a:fld>
            <a:endParaRPr lang="en-US" altLang="en-US"/>
          </a:p>
        </p:txBody>
      </p:sp>
    </p:spTree>
    <p:extLst>
      <p:ext uri="{BB962C8B-B14F-4D97-AF65-F5344CB8AC3E}">
        <p14:creationId xmlns:p14="http://schemas.microsoft.com/office/powerpoint/2010/main" val="2711230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9532F29A-FFCF-4FDC-9261-EE8FD89C56F8}" type="slidenum">
              <a:rPr lang="en-US" altLang="en-US"/>
              <a:pPr>
                <a:defRPr/>
              </a:pPr>
              <a:t>‹#›</a:t>
            </a:fld>
            <a:endParaRPr lang="en-US" altLang="en-US"/>
          </a:p>
        </p:txBody>
      </p:sp>
    </p:spTree>
    <p:extLst>
      <p:ext uri="{BB962C8B-B14F-4D97-AF65-F5344CB8AC3E}">
        <p14:creationId xmlns:p14="http://schemas.microsoft.com/office/powerpoint/2010/main" val="528192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BC7A3BD-1D29-4A56-BA2C-2B4D759B3FF0}" type="slidenum">
              <a:rPr lang="en-US" altLang="en-US"/>
              <a:pPr>
                <a:defRPr/>
              </a:pPr>
              <a:t>‹#›</a:t>
            </a:fld>
            <a:endParaRPr lang="en-US" altLang="en-US"/>
          </a:p>
        </p:txBody>
      </p:sp>
    </p:spTree>
    <p:extLst>
      <p:ext uri="{BB962C8B-B14F-4D97-AF65-F5344CB8AC3E}">
        <p14:creationId xmlns:p14="http://schemas.microsoft.com/office/powerpoint/2010/main" val="1887115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F7A2FC2-B036-4DBE-A8F8-8D5C38C771C4}" type="slidenum">
              <a:rPr lang="en-US" altLang="en-US"/>
              <a:pPr>
                <a:defRPr/>
              </a:pPr>
              <a:t>‹#›</a:t>
            </a:fld>
            <a:endParaRPr lang="en-US" altLang="en-US"/>
          </a:p>
        </p:txBody>
      </p:sp>
    </p:spTree>
    <p:extLst>
      <p:ext uri="{BB962C8B-B14F-4D97-AF65-F5344CB8AC3E}">
        <p14:creationId xmlns:p14="http://schemas.microsoft.com/office/powerpoint/2010/main" val="1847914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94F2E61-A8C5-48D7-9242-D7A84933F89B}" type="slidenum">
              <a:rPr lang="en-US" altLang="en-US"/>
              <a:pPr>
                <a:defRPr/>
              </a:pPr>
              <a:t>‹#›</a:t>
            </a:fld>
            <a:endParaRPr lang="en-US" altLang="en-US"/>
          </a:p>
        </p:txBody>
      </p:sp>
    </p:spTree>
    <p:extLst>
      <p:ext uri="{BB962C8B-B14F-4D97-AF65-F5344CB8AC3E}">
        <p14:creationId xmlns:p14="http://schemas.microsoft.com/office/powerpoint/2010/main" val="28487529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679170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1120570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19883911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1038961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D587FC1-BE8B-4C6B-BADF-603A65B210A2}" type="slidenum">
              <a:rPr lang="en-US" altLang="en-US"/>
              <a:pPr>
                <a:defRPr/>
              </a:pPr>
              <a:t>‹#›</a:t>
            </a:fld>
            <a:endParaRPr lang="en-US" altLang="en-US"/>
          </a:p>
        </p:txBody>
      </p:sp>
    </p:spTree>
    <p:extLst>
      <p:ext uri="{BB962C8B-B14F-4D97-AF65-F5344CB8AC3E}">
        <p14:creationId xmlns:p14="http://schemas.microsoft.com/office/powerpoint/2010/main" val="59255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6CD725A-2118-46F9-97AC-1DFF4F0219F6}" type="slidenum">
              <a:rPr lang="en-US" altLang="en-US"/>
              <a:pPr>
                <a:defRPr/>
              </a:pPr>
              <a:t>‹#›</a:t>
            </a:fld>
            <a:endParaRPr lang="en-US" altLang="en-US"/>
          </a:p>
        </p:txBody>
      </p:sp>
    </p:spTree>
    <p:extLst>
      <p:ext uri="{BB962C8B-B14F-4D97-AF65-F5344CB8AC3E}">
        <p14:creationId xmlns:p14="http://schemas.microsoft.com/office/powerpoint/2010/main" val="170965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BC7A3BD-1D29-4A56-BA2C-2B4D759B3FF0}" type="slidenum">
              <a:rPr lang="en-US" altLang="en-US"/>
              <a:pPr>
                <a:defRPr/>
              </a:pPr>
              <a:t>‹#›</a:t>
            </a:fld>
            <a:endParaRPr lang="en-US" altLang="en-US"/>
          </a:p>
        </p:txBody>
      </p:sp>
    </p:spTree>
    <p:extLst>
      <p:ext uri="{BB962C8B-B14F-4D97-AF65-F5344CB8AC3E}">
        <p14:creationId xmlns:p14="http://schemas.microsoft.com/office/powerpoint/2010/main" val="227732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F7A2FC2-B036-4DBE-A8F8-8D5C38C771C4}" type="slidenum">
              <a:rPr lang="en-US" altLang="en-US"/>
              <a:pPr>
                <a:defRPr/>
              </a:pPr>
              <a:t>‹#›</a:t>
            </a:fld>
            <a:endParaRPr lang="en-US" altLang="en-US"/>
          </a:p>
        </p:txBody>
      </p:sp>
    </p:spTree>
    <p:extLst>
      <p:ext uri="{BB962C8B-B14F-4D97-AF65-F5344CB8AC3E}">
        <p14:creationId xmlns:p14="http://schemas.microsoft.com/office/powerpoint/2010/main" val="357381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09C1BB25-CF30-4423-B66B-661ACC5618FE}" type="slidenum">
              <a:rPr lang="en-US" altLang="en-US"/>
              <a:pPr>
                <a:defRPr/>
              </a:pPr>
              <a:t>‹#›</a:t>
            </a:fld>
            <a:endParaRPr lang="en-US" altLang="en-US"/>
          </a:p>
        </p:txBody>
      </p:sp>
      <p:sp>
        <p:nvSpPr>
          <p:cNvPr id="1029" name="Rectangle 5"/>
          <p:cNvSpPr>
            <a:spLocks noChangeArrowheads="1"/>
          </p:cNvSpPr>
          <p:nvPr userDrawn="1"/>
        </p:nvSpPr>
        <p:spPr bwMode="auto">
          <a:xfrm>
            <a:off x="749300" y="6623050"/>
            <a:ext cx="8394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pic>
        <p:nvPicPr>
          <p:cNvPr id="1030" name="Picture 6" descr="SS.JP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6235700"/>
            <a:ext cx="7524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63" r:id="rId12"/>
    <p:sldLayoutId id="2147484466" r:id="rId13"/>
    <p:sldLayoutId id="2147484484" r:id="rId14"/>
    <p:sldLayoutId id="2147484485" r:id="rId15"/>
    <p:sldLayoutId id="2147484486" r:id="rId16"/>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ts val="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ts val="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ts val="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ts val="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ts val="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A63FD5BA-DB2A-4E70-8A0D-059488B20F01}" type="slidenum">
              <a:rPr lang="en-US" altLang="en-US"/>
              <a:pPr>
                <a:defRPr/>
              </a:pPr>
              <a:t>‹#›</a:t>
            </a:fld>
            <a:endParaRPr lang="en-US" altLang="en-US"/>
          </a:p>
        </p:txBody>
      </p:sp>
      <p:sp>
        <p:nvSpPr>
          <p:cNvPr id="2053"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©2015 California Department of Education</a:t>
            </a:r>
            <a:endParaRPr lang="en-US" altLang="en-US" sz="900" dirty="0"/>
          </a:p>
        </p:txBody>
      </p:sp>
    </p:spTree>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64" r:id="rId12"/>
    <p:sldLayoutId id="2147484467" r:id="rId13"/>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21545AF7-8497-4DC3-BC98-0A9315192F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5" r:id="rId12"/>
    <p:sldLayoutId id="2147484468" r:id="rId13"/>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09C1BB25-CF30-4423-B66B-661ACC5618FE}" type="slidenum">
              <a:rPr lang="en-US" altLang="en-US"/>
              <a:pPr>
                <a:defRPr/>
              </a:pPr>
              <a:t>‹#›</a:t>
            </a:fld>
            <a:endParaRPr lang="en-US" altLang="en-US"/>
          </a:p>
        </p:txBody>
      </p:sp>
      <p:pic>
        <p:nvPicPr>
          <p:cNvPr id="1030" name="Picture 6" descr="SS.JP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6235700"/>
            <a:ext cx="7524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772530"/>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483" r:id="rId14"/>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wX91500Ck8o"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6.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4"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hyperlink" Target="https://wested.box.com/s/3cpgqpslbtshjlirasmw90matgdb1wmg"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www.cde.ca.gov/sp/cd/re/documents/psenglearnersed2.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www.cde.ca.gov/ci/gs/em/documents/tkguid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74637"/>
            <a:ext cx="8886092" cy="1305473"/>
          </a:xfrm>
          <a:noFill/>
        </p:spPr>
        <p:txBody>
          <a:bodyPr/>
          <a:lstStyle/>
          <a:p>
            <a:br>
              <a:rPr lang="en-US" sz="3600" dirty="0"/>
            </a:br>
            <a:r>
              <a:rPr lang="en-US" sz="2800" dirty="0"/>
              <a:t>History-Social Science in Transitional Kindergarten</a:t>
            </a:r>
            <a:br>
              <a:rPr lang="en-US" sz="3600" dirty="0"/>
            </a:br>
            <a:r>
              <a:rPr lang="en-US" dirty="0"/>
              <a:t>Sense of Time and Sense of Place</a:t>
            </a:r>
            <a:br>
              <a:rPr lang="en-US" dirty="0"/>
            </a:br>
            <a:endParaRPr lang="en-US" sz="3200" dirty="0"/>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520236" y="1702775"/>
            <a:ext cx="6225676" cy="4385509"/>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0"/>
          </p:nvPr>
        </p:nvSpPr>
        <p:spPr/>
        <p:txBody>
          <a:bodyPr/>
          <a:lstStyle/>
          <a:p>
            <a:pPr>
              <a:defRPr/>
            </a:pPr>
            <a:fld id="{55DEED76-3BB6-1E4E-A91E-ED13F2B32C15}" type="slidenum">
              <a:rPr lang="en-US" smtClean="0"/>
              <a:pPr>
                <a:defRPr/>
              </a:pPr>
              <a:t>1</a:t>
            </a:fld>
            <a:endParaRPr lang="en-US"/>
          </a:p>
        </p:txBody>
      </p:sp>
    </p:spTree>
    <p:extLst>
      <p:ext uri="{BB962C8B-B14F-4D97-AF65-F5344CB8AC3E}">
        <p14:creationId xmlns:p14="http://schemas.microsoft.com/office/powerpoint/2010/main" val="3374076664"/>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1068639" y="1417638"/>
            <a:ext cx="7088389" cy="4656773"/>
          </a:xfrm>
          <a:prstGeom prst="rect">
            <a:avLst/>
          </a:prstGeom>
          <a:noFill/>
          <a:ln w="9525">
            <a:noFill/>
            <a:miter lim="800000"/>
            <a:headEnd/>
            <a:tailEnd/>
          </a:ln>
        </p:spPr>
      </p:pic>
      <p:sp>
        <p:nvSpPr>
          <p:cNvPr id="35842" name="Title 1"/>
          <p:cNvSpPr>
            <a:spLocks noGrp="1"/>
          </p:cNvSpPr>
          <p:nvPr>
            <p:ph type="title"/>
          </p:nvPr>
        </p:nvSpPr>
        <p:spPr/>
        <p:txBody>
          <a:bodyPr/>
          <a:lstStyle/>
          <a:p>
            <a:r>
              <a:rPr lang="en-US" altLang="en-US" dirty="0"/>
              <a:t>Debrief: Do You Remember When?</a:t>
            </a:r>
          </a:p>
        </p:txBody>
      </p:sp>
      <p:sp>
        <p:nvSpPr>
          <p:cNvPr id="35845"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DAF868B-D0EE-402F-BF1B-6A226D4007B9}" type="slidenum">
              <a:rPr lang="en-US" altLang="en-US" sz="1200" smtClean="0"/>
              <a:pPr>
                <a:spcBef>
                  <a:spcPct val="0"/>
                </a:spcBef>
                <a:buFontTx/>
                <a:buNone/>
              </a:pPr>
              <a:t>10</a:t>
            </a:fld>
            <a:endParaRPr lang="en-US" altLang="en-US" sz="1200" dirty="0"/>
          </a:p>
        </p:txBody>
      </p:sp>
      <p:sp>
        <p:nvSpPr>
          <p:cNvPr id="7" name="Rectangle 6"/>
          <p:cNvSpPr/>
          <p:nvPr/>
        </p:nvSpPr>
        <p:spPr>
          <a:xfrm>
            <a:off x="1068639" y="3997326"/>
            <a:ext cx="6522332" cy="1663245"/>
          </a:xfrm>
          <a:prstGeom prst="rect">
            <a:avLst/>
          </a:prstGeom>
          <a:noFill/>
          <a:ln w="69850">
            <a:solidFill>
              <a:srgbClr val="F8144A"/>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8" name="Rectangle 7"/>
          <p:cNvSpPr/>
          <p:nvPr/>
        </p:nvSpPr>
        <p:spPr>
          <a:xfrm>
            <a:off x="1990577" y="6074411"/>
            <a:ext cx="5301516" cy="369332"/>
          </a:xfrm>
          <a:prstGeom prst="rect">
            <a:avLst/>
          </a:prstGeom>
        </p:spPr>
        <p:txBody>
          <a:bodyPr wrap="none">
            <a:spAutoFit/>
          </a:bodyPr>
          <a:lstStyle/>
          <a:p>
            <a:r>
              <a:rPr lang="en-US" dirty="0"/>
              <a:t>(Preschool Learning Foundations, Volume 3 , p. 7)</a:t>
            </a:r>
          </a:p>
        </p:txBody>
      </p:sp>
    </p:spTree>
    <p:extLst>
      <p:ext uri="{BB962C8B-B14F-4D97-AF65-F5344CB8AC3E}">
        <p14:creationId xmlns:p14="http://schemas.microsoft.com/office/powerpoint/2010/main" val="264749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a:srcRect t="6030" b="12574"/>
          <a:stretch/>
        </p:blipFill>
        <p:spPr>
          <a:xfrm>
            <a:off x="0" y="-25598"/>
            <a:ext cx="9144000" cy="7194809"/>
          </a:xfrm>
        </p:spPr>
      </p:pic>
      <p:sp>
        <p:nvSpPr>
          <p:cNvPr id="31746" name="Title 1"/>
          <p:cNvSpPr>
            <a:spLocks noGrp="1"/>
          </p:cNvSpPr>
          <p:nvPr>
            <p:ph type="title"/>
          </p:nvPr>
        </p:nvSpPr>
        <p:spPr>
          <a:xfrm>
            <a:off x="0" y="0"/>
            <a:ext cx="9144000" cy="748885"/>
          </a:xfrm>
        </p:spPr>
        <p:txBody>
          <a:bodyPr/>
          <a:lstStyle/>
          <a:p>
            <a:r>
              <a:rPr lang="en-US" altLang="en-US" sz="4000" dirty="0">
                <a:solidFill>
                  <a:srgbClr val="FFFFFF"/>
                </a:solidFill>
              </a:rPr>
              <a:t>Sense of Time and Sense of Place</a:t>
            </a:r>
          </a:p>
        </p:txBody>
      </p:sp>
      <p:sp>
        <p:nvSpPr>
          <p:cNvPr id="31748"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244B5B6-C199-4704-8CDA-BB6E1977ED3A}" type="slidenum">
              <a:rPr lang="en-US" altLang="en-US" sz="1200" smtClean="0">
                <a:solidFill>
                  <a:schemeClr val="bg1"/>
                </a:solidFill>
              </a:rPr>
              <a:pPr>
                <a:spcBef>
                  <a:spcPct val="0"/>
                </a:spcBef>
                <a:buFontTx/>
                <a:buNone/>
              </a:pPr>
              <a:t>11</a:t>
            </a:fld>
            <a:endParaRPr lang="en-US" altLang="en-US" sz="1200" dirty="0">
              <a:solidFill>
                <a:schemeClr val="bg1"/>
              </a:solidFill>
            </a:endParaRPr>
          </a:p>
        </p:txBody>
      </p:sp>
      <p:sp>
        <p:nvSpPr>
          <p:cNvPr id="31749" name="Rectangle 5"/>
          <p:cNvSpPr>
            <a:spLocks noChangeArrowheads="1"/>
          </p:cNvSpPr>
          <p:nvPr/>
        </p:nvSpPr>
        <p:spPr bwMode="auto">
          <a:xfrm>
            <a:off x="0" y="6619875"/>
            <a:ext cx="914400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 </a:t>
            </a:r>
            <a:endParaRPr lang="en-US" altLang="en-US" sz="900" dirty="0">
              <a:solidFill>
                <a:schemeClr val="bg1"/>
              </a:solidFill>
            </a:endParaRPr>
          </a:p>
        </p:txBody>
      </p:sp>
    </p:spTree>
    <p:extLst>
      <p:ext uri="{BB962C8B-B14F-4D97-AF65-F5344CB8AC3E}">
        <p14:creationId xmlns:p14="http://schemas.microsoft.com/office/powerpoint/2010/main" val="1161778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quarter" idx="1"/>
          </p:nvPr>
        </p:nvPicPr>
        <p:blipFill>
          <a:blip r:embed="rId3"/>
          <a:srcRect t="10383" b="10383"/>
          <a:stretch>
            <a:fillRect/>
          </a:stretch>
        </p:blipFill>
        <p:spPr>
          <a:xfrm>
            <a:off x="-3175" y="3406775"/>
            <a:ext cx="4648200" cy="3459163"/>
          </a:xfrm>
        </p:spPr>
      </p:pic>
      <p:pic>
        <p:nvPicPr>
          <p:cNvPr id="14" name="Content Placeholder 9" title="Working with teacher"/>
          <p:cNvPicPr>
            <a:picLocks noGrp="1" noChangeAspect="1"/>
          </p:cNvPicPr>
          <p:nvPr>
            <p:ph sz="quarter" idx="12"/>
          </p:nvPr>
        </p:nvPicPr>
        <p:blipFill rotWithShape="1">
          <a:blip r:embed="rId4">
            <a:extLst>
              <a:ext uri="{28A0092B-C50C-407E-A947-70E740481C1C}">
                <a14:useLocalDpi xmlns:a14="http://schemas.microsoft.com/office/drawing/2010/main" val="0"/>
              </a:ext>
            </a:extLst>
          </a:blip>
          <a:srcRect t="-787" b="4165"/>
          <a:stretch/>
        </p:blipFill>
        <p:spPr>
          <a:xfrm>
            <a:off x="4578348" y="457199"/>
            <a:ext cx="4565652" cy="2943223"/>
          </a:xfrm>
          <a:ln>
            <a:solidFill>
              <a:schemeClr val="tx1"/>
            </a:solidFill>
          </a:ln>
        </p:spPr>
      </p:pic>
      <p:pic>
        <p:nvPicPr>
          <p:cNvPr id="6" name="Content Placeholder 5"/>
          <p:cNvPicPr>
            <a:picLocks noGrp="1" noChangeAspect="1"/>
          </p:cNvPicPr>
          <p:nvPr>
            <p:ph sz="quarter" idx="14"/>
          </p:nvPr>
        </p:nvPicPr>
        <p:blipFill>
          <a:blip r:embed="rId5" cstate="print">
            <a:extLst>
              <a:ext uri="{28A0092B-C50C-407E-A947-70E740481C1C}">
                <a14:useLocalDpi xmlns:a14="http://schemas.microsoft.com/office/drawing/2010/main" val="0"/>
              </a:ext>
            </a:extLst>
          </a:blip>
          <a:stretch>
            <a:fillRect/>
          </a:stretch>
        </p:blipFill>
        <p:spPr>
          <a:xfrm>
            <a:off x="4645741" y="3864529"/>
            <a:ext cx="4513693" cy="3011480"/>
          </a:xfrm>
        </p:spPr>
      </p:pic>
      <p:pic>
        <p:nvPicPr>
          <p:cNvPr id="4" name="Content Placeholder 3"/>
          <p:cNvPicPr>
            <a:picLocks noGrp="1" noChangeAspect="1"/>
          </p:cNvPicPr>
          <p:nvPr>
            <p:ph sz="quarter" idx="1"/>
          </p:nvPr>
        </p:nvPicPr>
        <p:blipFill>
          <a:blip r:embed="rId6" cstate="print">
            <a:extLst>
              <a:ext uri="{28A0092B-C50C-407E-A947-70E740481C1C}">
                <a14:useLocalDpi xmlns:a14="http://schemas.microsoft.com/office/drawing/2010/main" val="0"/>
              </a:ext>
            </a:extLst>
          </a:blip>
          <a:stretch>
            <a:fillRect/>
          </a:stretch>
        </p:blipFill>
        <p:spPr>
          <a:xfrm>
            <a:off x="13274" y="320358"/>
            <a:ext cx="4654485" cy="3080065"/>
          </a:xfrm>
        </p:spPr>
      </p:pic>
      <p:sp>
        <p:nvSpPr>
          <p:cNvPr id="5" name="Content Placeholder 4"/>
          <p:cNvSpPr>
            <a:spLocks noGrp="1"/>
          </p:cNvSpPr>
          <p:nvPr>
            <p:ph sz="quarter" idx="13"/>
          </p:nvPr>
        </p:nvSpPr>
        <p:spPr>
          <a:xfrm>
            <a:off x="4611331" y="0"/>
            <a:ext cx="4532670" cy="457199"/>
          </a:xfrm>
          <a:solidFill>
            <a:srgbClr val="FDA4A2"/>
          </a:solidFill>
          <a:ln>
            <a:solidFill>
              <a:srgbClr val="000000"/>
            </a:solidFill>
          </a:ln>
        </p:spPr>
        <p:txBody>
          <a:bodyPr/>
          <a:lstStyle/>
          <a:p>
            <a:pPr marL="0" indent="0" algn="ctr">
              <a:buNone/>
            </a:pPr>
            <a:r>
              <a:rPr lang="en-US" sz="2200" dirty="0"/>
              <a:t>With appropriate support</a:t>
            </a:r>
          </a:p>
          <a:p>
            <a:pPr algn="ctr"/>
            <a:endParaRPr lang="en-US" sz="2200" dirty="0"/>
          </a:p>
        </p:txBody>
      </p:sp>
      <p:sp>
        <p:nvSpPr>
          <p:cNvPr id="7" name="Content Placeholder 6"/>
          <p:cNvSpPr>
            <a:spLocks noGrp="1"/>
          </p:cNvSpPr>
          <p:nvPr>
            <p:ph sz="quarter" idx="15"/>
          </p:nvPr>
        </p:nvSpPr>
        <p:spPr>
          <a:xfrm>
            <a:off x="-2458" y="3403281"/>
            <a:ext cx="4648199" cy="461248"/>
          </a:xfrm>
          <a:solidFill>
            <a:srgbClr val="FDA4A2"/>
          </a:solidFill>
          <a:ln>
            <a:solidFill>
              <a:srgbClr val="000000"/>
            </a:solidFill>
          </a:ln>
        </p:spPr>
        <p:txBody>
          <a:bodyPr/>
          <a:lstStyle/>
          <a:p>
            <a:pPr marL="0" indent="0" algn="ctr">
              <a:buNone/>
            </a:pPr>
            <a:r>
              <a:rPr lang="en-US" sz="2200" dirty="0"/>
              <a:t>After 1</a:t>
            </a:r>
            <a:r>
              <a:rPr lang="en-US" sz="2200" baseline="30000" dirty="0"/>
              <a:t>st</a:t>
            </a:r>
            <a:r>
              <a:rPr lang="en-US" sz="2200" dirty="0"/>
              <a:t> or 2</a:t>
            </a:r>
            <a:r>
              <a:rPr lang="en-US" sz="2200" baseline="30000" dirty="0"/>
              <a:t>nd</a:t>
            </a:r>
            <a:r>
              <a:rPr lang="en-US" sz="2200" dirty="0"/>
              <a:t> year of preschool</a:t>
            </a:r>
          </a:p>
          <a:p>
            <a:pPr marL="0" indent="0" algn="ctr">
              <a:buNone/>
            </a:pPr>
            <a:endParaRPr lang="en-US" sz="2200" dirty="0"/>
          </a:p>
        </p:txBody>
      </p:sp>
      <p:sp>
        <p:nvSpPr>
          <p:cNvPr id="9" name="Content Placeholder 8"/>
          <p:cNvSpPr>
            <a:spLocks noGrp="1"/>
          </p:cNvSpPr>
          <p:nvPr>
            <p:ph sz="quarter" idx="17"/>
          </p:nvPr>
        </p:nvSpPr>
        <p:spPr>
          <a:xfrm>
            <a:off x="4645741" y="3406807"/>
            <a:ext cx="4498259" cy="457722"/>
          </a:xfrm>
          <a:solidFill>
            <a:srgbClr val="FDA4A2"/>
          </a:solidFill>
          <a:ln>
            <a:solidFill>
              <a:srgbClr val="000000"/>
            </a:solidFill>
          </a:ln>
        </p:spPr>
        <p:txBody>
          <a:bodyPr/>
          <a:lstStyle/>
          <a:p>
            <a:pPr marL="0" indent="0" algn="ctr">
              <a:buNone/>
            </a:pPr>
            <a:r>
              <a:rPr lang="en-US" sz="2200" dirty="0"/>
              <a:t>High-quality program</a:t>
            </a:r>
          </a:p>
          <a:p>
            <a:pPr marL="0" indent="0" algn="ctr">
              <a:buNone/>
            </a:pPr>
            <a:endParaRPr lang="en-US" sz="2200" dirty="0"/>
          </a:p>
        </p:txBody>
      </p:sp>
      <p:sp>
        <p:nvSpPr>
          <p:cNvPr id="48134" name="TextBox 10"/>
          <p:cNvSpPr txBox="1">
            <a:spLocks noChangeArrowheads="1"/>
          </p:cNvSpPr>
          <p:nvPr/>
        </p:nvSpPr>
        <p:spPr bwMode="auto">
          <a:xfrm>
            <a:off x="3468688" y="1952625"/>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15" name="Rectangle 5"/>
          <p:cNvSpPr>
            <a:spLocks noChangeArrowheads="1"/>
          </p:cNvSpPr>
          <p:nvPr/>
        </p:nvSpPr>
        <p:spPr bwMode="auto">
          <a:xfrm>
            <a:off x="76200" y="6635421"/>
            <a:ext cx="952745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ctr"/>
            <a:r>
              <a:rPr lang="en-US" sz="900" b="1" dirty="0">
                <a:solidFill>
                  <a:schemeClr val="bg1"/>
                </a:solidFill>
                <a:effectLst>
                  <a:outerShdw blurRad="38100" dist="38100" dir="2700000" algn="tl">
                    <a:srgbClr val="000000">
                      <a:alpha val="43137"/>
                    </a:srgbClr>
                  </a:outerShdw>
                </a:effectLst>
              </a:rPr>
              <a:t>©2017 California Department of Education</a:t>
            </a:r>
            <a:endParaRPr lang="en-US" sz="900" b="1" dirty="0">
              <a:solidFill>
                <a:schemeClr val="bg1"/>
              </a:solidFill>
              <a:effectLst>
                <a:outerShdw blurRad="38100" dist="38100" dir="2700000" algn="tl">
                  <a:srgbClr val="000000">
                    <a:alpha val="43137"/>
                  </a:srgbClr>
                </a:outerShdw>
              </a:effectLst>
              <a:cs typeface="Arial" charset="0"/>
            </a:endParaRPr>
          </a:p>
        </p:txBody>
      </p:sp>
      <p:sp>
        <p:nvSpPr>
          <p:cNvPr id="3" name="Content Placeholder 2"/>
          <p:cNvSpPr>
            <a:spLocks noGrp="1"/>
          </p:cNvSpPr>
          <p:nvPr>
            <p:ph sz="quarter" idx="11"/>
          </p:nvPr>
        </p:nvSpPr>
        <p:spPr>
          <a:xfrm>
            <a:off x="-2459" y="-4185"/>
            <a:ext cx="4648200" cy="461384"/>
          </a:xfrm>
          <a:solidFill>
            <a:srgbClr val="FDA4A2"/>
          </a:solidFill>
          <a:ln>
            <a:solidFill>
              <a:srgbClr val="000000"/>
            </a:solidFill>
          </a:ln>
        </p:spPr>
        <p:txBody>
          <a:bodyPr/>
          <a:lstStyle/>
          <a:p>
            <a:pPr marL="0" indent="0" algn="ctr">
              <a:buNone/>
            </a:pPr>
            <a:r>
              <a:rPr lang="en-US" sz="2200" dirty="0">
                <a:latin typeface="Arial" pitchFamily="-83" charset="0"/>
                <a:ea typeface="Arial" pitchFamily="-83" charset="0"/>
                <a:cs typeface="Arial" pitchFamily="-83" charset="0"/>
              </a:rPr>
              <a:t>At 48 and 60 months</a:t>
            </a:r>
          </a:p>
          <a:p>
            <a:pPr marL="0" indent="0" algn="ctr">
              <a:buNone/>
            </a:pPr>
            <a:endParaRPr lang="en-US" sz="2200" dirty="0"/>
          </a:p>
        </p:txBody>
      </p:sp>
      <p:sp>
        <p:nvSpPr>
          <p:cNvPr id="11" name="Slide Number Placeholder 10"/>
          <p:cNvSpPr>
            <a:spLocks noGrp="1"/>
          </p:cNvSpPr>
          <p:nvPr>
            <p:ph type="sldNum" sz="quarter" idx="10"/>
          </p:nvPr>
        </p:nvSpPr>
        <p:spPr/>
        <p:txBody>
          <a:bodyPr/>
          <a:lstStyle/>
          <a:p>
            <a:pPr>
              <a:defRPr/>
            </a:pPr>
            <a:fld id="{004876A5-5258-D644-8832-690637D3B8B4}" type="slidenum">
              <a:rPr lang="en-US" smtClean="0"/>
              <a:pPr>
                <a:defRPr/>
              </a:pPr>
              <a:t>12</a:t>
            </a:fld>
            <a:endParaRPr lang="en-US" dirty="0"/>
          </a:p>
        </p:txBody>
      </p:sp>
    </p:spTree>
    <p:extLst>
      <p:ext uri="{BB962C8B-B14F-4D97-AF65-F5344CB8AC3E}">
        <p14:creationId xmlns:p14="http://schemas.microsoft.com/office/powerpoint/2010/main" val="3195658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0" y="-2"/>
            <a:ext cx="9144000" cy="6867527"/>
          </a:xfrm>
        </p:spPr>
      </p:pic>
      <p:sp>
        <p:nvSpPr>
          <p:cNvPr id="21506" name="Rectangle 4"/>
          <p:cNvSpPr>
            <a:spLocks noGrp="1" noChangeArrowheads="1"/>
          </p:cNvSpPr>
          <p:nvPr>
            <p:ph type="title" sz="quarter"/>
          </p:nvPr>
        </p:nvSpPr>
        <p:spPr>
          <a:xfrm>
            <a:off x="0" y="-1"/>
            <a:ext cx="9144000" cy="1143000"/>
          </a:xfrm>
          <a:solidFill>
            <a:schemeClr val="bg1">
              <a:lumMod val="65000"/>
              <a:alpha val="63000"/>
            </a:schemeClr>
          </a:solidFill>
        </p:spPr>
        <p:txBody>
          <a:bodyPr/>
          <a:lstStyle/>
          <a:p>
            <a:r>
              <a:rPr lang="en-US" dirty="0">
                <a:solidFill>
                  <a:schemeClr val="bg1"/>
                </a:solidFill>
                <a:latin typeface="Arial" charset="0"/>
                <a:cs typeface="ＭＳ Ｐゴシック" charset="0"/>
              </a:rPr>
              <a:t>Foundations</a:t>
            </a:r>
          </a:p>
        </p:txBody>
      </p:sp>
      <p:sp>
        <p:nvSpPr>
          <p:cNvPr id="6" name="Content Placeholder 5"/>
          <p:cNvSpPr>
            <a:spLocks noGrp="1"/>
          </p:cNvSpPr>
          <p:nvPr>
            <p:ph sz="quarter" idx="4"/>
          </p:nvPr>
        </p:nvSpPr>
        <p:spPr>
          <a:xfrm>
            <a:off x="5266266" y="5555847"/>
            <a:ext cx="3420533" cy="1184135"/>
          </a:xfrm>
        </p:spPr>
        <p:txBody>
          <a:bodyPr/>
          <a:lstStyle/>
          <a:p>
            <a:r>
              <a:rPr lang="en-US" b="1" dirty="0">
                <a:solidFill>
                  <a:schemeClr val="bg1"/>
                </a:solidFill>
                <a:effectLst>
                  <a:outerShdw blurRad="38100" dist="38100" dir="2700000" algn="tl">
                    <a:srgbClr val="000000">
                      <a:alpha val="43137"/>
                    </a:srgbClr>
                  </a:outerShdw>
                </a:effectLst>
              </a:rPr>
              <a:t>High-quality program</a:t>
            </a:r>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13</a:t>
            </a:fld>
            <a:endParaRPr lang="en-US" altLang="en-US" dirty="0"/>
          </a:p>
        </p:txBody>
      </p:sp>
      <p:sp>
        <p:nvSpPr>
          <p:cNvPr id="8" name="Content Placeholder 7"/>
          <p:cNvSpPr>
            <a:spLocks noGrp="1"/>
          </p:cNvSpPr>
          <p:nvPr>
            <p:ph sz="quarter" idx="2"/>
          </p:nvPr>
        </p:nvSpPr>
        <p:spPr>
          <a:xfrm>
            <a:off x="304800" y="5555847"/>
            <a:ext cx="4038600" cy="1176981"/>
          </a:xfrm>
        </p:spPr>
        <p:txBody>
          <a:bodyPr/>
          <a:lstStyle/>
          <a:p>
            <a:r>
              <a:rPr lang="en-US" b="1" dirty="0">
                <a:solidFill>
                  <a:schemeClr val="bg1"/>
                </a:solidFill>
                <a:effectLst>
                  <a:outerShdw blurRad="38100" dist="38100" dir="2700000" algn="tl">
                    <a:srgbClr val="000000">
                      <a:alpha val="43137"/>
                    </a:srgbClr>
                  </a:outerShdw>
                </a:effectLst>
              </a:rPr>
              <a:t>With appropriate support</a:t>
            </a:r>
          </a:p>
        </p:txBody>
      </p:sp>
      <p:sp>
        <p:nvSpPr>
          <p:cNvPr id="15" name="Rectangle 14"/>
          <p:cNvSpPr>
            <a:spLocks noChangeArrowheads="1"/>
          </p:cNvSpPr>
          <p:nvPr/>
        </p:nvSpPr>
        <p:spPr bwMode="auto">
          <a:xfrm>
            <a:off x="0" y="6636693"/>
            <a:ext cx="9144000"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solidFill>
                  <a:schemeClr val="bg1"/>
                </a:solidFill>
                <a:latin typeface="Arial" pitchFamily="-83" charset="0"/>
                <a:ea typeface="Times New Roman" pitchFamily="-83" charset="0"/>
                <a:cs typeface="Times New Roman" pitchFamily="-83" charset="0"/>
              </a:rPr>
              <a:t>©2017 California Department of Education</a:t>
            </a:r>
            <a:endParaRPr lang="en-US" sz="900" dirty="0">
              <a:solidFill>
                <a:schemeClr val="bg1"/>
              </a:solidFill>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887535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srcRect/>
          <a:stretch/>
        </p:blipFill>
        <p:spPr>
          <a:xfrm>
            <a:off x="1752600" y="787401"/>
            <a:ext cx="5627626" cy="5163456"/>
          </a:xfrm>
          <a:prstGeom prst="rect">
            <a:avLst/>
          </a:prstGeom>
        </p:spPr>
      </p:pic>
      <p:sp>
        <p:nvSpPr>
          <p:cNvPr id="244741" name="AutoShape 5"/>
          <p:cNvSpPr>
            <a:spLocks noChangeArrowheads="1"/>
          </p:cNvSpPr>
          <p:nvPr/>
        </p:nvSpPr>
        <p:spPr bwMode="auto">
          <a:xfrm>
            <a:off x="7876990" y="2028825"/>
            <a:ext cx="1143000" cy="381000"/>
          </a:xfrm>
          <a:prstGeom prst="wedgeRectCallout">
            <a:avLst>
              <a:gd name="adj1" fmla="val -94444"/>
              <a:gd name="adj2" fmla="val -31250"/>
            </a:avLst>
          </a:prstGeom>
          <a:solidFill>
            <a:srgbClr val="FFFFCC"/>
          </a:solidFill>
          <a:ln w="9525">
            <a:solidFill>
              <a:schemeClr val="tx1"/>
            </a:solidFill>
            <a:miter lim="800000"/>
            <a:headEnd/>
            <a:tailEnd/>
          </a:ln>
          <a:effectLst/>
        </p:spPr>
        <p:txBody>
          <a:bodyPr/>
          <a:lstStyle/>
          <a:p>
            <a:pPr algn="ctr" eaLnBrk="0" hangingPunct="0">
              <a:defRPr/>
            </a:pPr>
            <a:r>
              <a:rPr lang="en-US" sz="1600" dirty="0">
                <a:ea typeface="ＭＳ Ｐゴシック" pitchFamily="34" charset="-128"/>
                <a:cs typeface="+mn-cs"/>
              </a:rPr>
              <a:t>Domain</a:t>
            </a:r>
          </a:p>
        </p:txBody>
      </p:sp>
      <p:sp>
        <p:nvSpPr>
          <p:cNvPr id="244739" name="AutoShape 3"/>
          <p:cNvSpPr>
            <a:spLocks noChangeArrowheads="1"/>
          </p:cNvSpPr>
          <p:nvPr/>
        </p:nvSpPr>
        <p:spPr bwMode="auto">
          <a:xfrm>
            <a:off x="6286500" y="1336675"/>
            <a:ext cx="990600" cy="381000"/>
          </a:xfrm>
          <a:prstGeom prst="wedgeRectCallout">
            <a:avLst>
              <a:gd name="adj1" fmla="val -116015"/>
              <a:gd name="adj2" fmla="val -1715"/>
            </a:avLst>
          </a:prstGeom>
          <a:solidFill>
            <a:srgbClr val="FFFFCC"/>
          </a:solidFill>
          <a:ln w="9525">
            <a:solidFill>
              <a:schemeClr val="tx1"/>
            </a:solidFill>
            <a:miter lim="800000"/>
            <a:headEnd/>
            <a:tailEnd/>
          </a:ln>
          <a:effectLst/>
        </p:spPr>
        <p:txBody>
          <a:bodyPr/>
          <a:lstStyle/>
          <a:p>
            <a:pPr algn="ctr" eaLnBrk="0" hangingPunct="0">
              <a:defRPr/>
            </a:pPr>
            <a:r>
              <a:rPr lang="en-US" sz="1600" dirty="0">
                <a:ea typeface="ＭＳ Ｐゴシック" pitchFamily="34" charset="-128"/>
                <a:cs typeface="+mn-cs"/>
              </a:rPr>
              <a:t>Strand</a:t>
            </a:r>
          </a:p>
        </p:txBody>
      </p:sp>
      <p:sp>
        <p:nvSpPr>
          <p:cNvPr id="244743" name="AutoShape 7"/>
          <p:cNvSpPr>
            <a:spLocks noChangeArrowheads="1"/>
          </p:cNvSpPr>
          <p:nvPr/>
        </p:nvSpPr>
        <p:spPr bwMode="auto">
          <a:xfrm>
            <a:off x="77849" y="1565275"/>
            <a:ext cx="1295400" cy="304800"/>
          </a:xfrm>
          <a:prstGeom prst="wedgeRectCallout">
            <a:avLst>
              <a:gd name="adj1" fmla="val 107071"/>
              <a:gd name="adj2" fmla="val 38107"/>
            </a:avLst>
          </a:prstGeom>
          <a:solidFill>
            <a:srgbClr val="FFFFCC"/>
          </a:solidFill>
          <a:ln w="9525">
            <a:solidFill>
              <a:schemeClr val="tx1"/>
            </a:solidFill>
            <a:miter lim="800000"/>
            <a:headEnd/>
            <a:tailEnd/>
          </a:ln>
          <a:effectLst/>
        </p:spPr>
        <p:txBody>
          <a:bodyPr/>
          <a:lstStyle/>
          <a:p>
            <a:pPr algn="ctr" eaLnBrk="0" hangingPunct="0">
              <a:defRPr/>
            </a:pPr>
            <a:r>
              <a:rPr lang="en-US" sz="1600" dirty="0">
                <a:ea typeface="ＭＳ Ｐゴシック" pitchFamily="34" charset="-128"/>
                <a:cs typeface="+mn-cs"/>
              </a:rPr>
              <a:t>Substrand</a:t>
            </a:r>
          </a:p>
        </p:txBody>
      </p:sp>
      <p:sp>
        <p:nvSpPr>
          <p:cNvPr id="244740" name="AutoShape 4"/>
          <p:cNvSpPr>
            <a:spLocks noChangeArrowheads="1"/>
          </p:cNvSpPr>
          <p:nvPr/>
        </p:nvSpPr>
        <p:spPr bwMode="auto">
          <a:xfrm>
            <a:off x="892237" y="2219325"/>
            <a:ext cx="762000" cy="304800"/>
          </a:xfrm>
          <a:prstGeom prst="wedgeRectCallout">
            <a:avLst>
              <a:gd name="adj1" fmla="val 135287"/>
              <a:gd name="adj2" fmla="val -70968"/>
            </a:avLst>
          </a:prstGeom>
          <a:solidFill>
            <a:srgbClr val="FFFFCC"/>
          </a:solidFill>
          <a:ln w="9525">
            <a:solidFill>
              <a:schemeClr val="tx1"/>
            </a:solidFill>
            <a:miter lim="800000"/>
            <a:headEnd/>
            <a:tailEnd/>
          </a:ln>
          <a:effectLst/>
        </p:spPr>
        <p:txBody>
          <a:bodyPr/>
          <a:lstStyle/>
          <a:p>
            <a:pPr algn="ctr" eaLnBrk="0" hangingPunct="0">
              <a:defRPr/>
            </a:pPr>
            <a:r>
              <a:rPr lang="en-US" sz="1600" dirty="0">
                <a:ea typeface="ＭＳ Ｐゴシック" pitchFamily="34" charset="-128"/>
                <a:cs typeface="+mn-cs"/>
              </a:rPr>
              <a:t>Age</a:t>
            </a:r>
          </a:p>
        </p:txBody>
      </p:sp>
      <p:sp>
        <p:nvSpPr>
          <p:cNvPr id="244745" name="AutoShape 9"/>
          <p:cNvSpPr>
            <a:spLocks noChangeArrowheads="1"/>
          </p:cNvSpPr>
          <p:nvPr/>
        </p:nvSpPr>
        <p:spPr bwMode="auto">
          <a:xfrm>
            <a:off x="196911" y="2751138"/>
            <a:ext cx="1676400" cy="381000"/>
          </a:xfrm>
          <a:prstGeom prst="wedgeRectCallout">
            <a:avLst>
              <a:gd name="adj1" fmla="val 77650"/>
              <a:gd name="adj2" fmla="val -12500"/>
            </a:avLst>
          </a:prstGeom>
          <a:solidFill>
            <a:srgbClr val="FFFFCC"/>
          </a:solidFill>
          <a:ln w="9525">
            <a:solidFill>
              <a:schemeClr val="tx1"/>
            </a:solidFill>
            <a:miter lim="800000"/>
            <a:headEnd/>
            <a:tailEnd/>
          </a:ln>
          <a:effectLst/>
        </p:spPr>
        <p:txBody>
          <a:bodyPr/>
          <a:lstStyle/>
          <a:p>
            <a:pPr algn="ctr" eaLnBrk="0" hangingPunct="0">
              <a:defRPr/>
            </a:pPr>
            <a:r>
              <a:rPr lang="en-US" sz="1600" dirty="0">
                <a:ea typeface="ＭＳ Ｐゴシック" pitchFamily="34" charset="-128"/>
                <a:cs typeface="+mn-cs"/>
              </a:rPr>
              <a:t>Foundation</a:t>
            </a:r>
          </a:p>
        </p:txBody>
      </p:sp>
      <p:sp>
        <p:nvSpPr>
          <p:cNvPr id="244744" name="AutoShape 8"/>
          <p:cNvSpPr>
            <a:spLocks noChangeArrowheads="1"/>
          </p:cNvSpPr>
          <p:nvPr/>
        </p:nvSpPr>
        <p:spPr bwMode="auto">
          <a:xfrm>
            <a:off x="7545264" y="3644900"/>
            <a:ext cx="1447800" cy="381000"/>
          </a:xfrm>
          <a:prstGeom prst="wedgeRectCallout">
            <a:avLst>
              <a:gd name="adj1" fmla="val -111611"/>
              <a:gd name="adj2" fmla="val -23465"/>
            </a:avLst>
          </a:prstGeom>
          <a:solidFill>
            <a:srgbClr val="FFFFCC"/>
          </a:solidFill>
          <a:ln w="9525">
            <a:solidFill>
              <a:schemeClr val="tx1"/>
            </a:solidFill>
            <a:miter lim="800000"/>
            <a:headEnd/>
            <a:tailEnd/>
          </a:ln>
          <a:effectLst/>
        </p:spPr>
        <p:txBody>
          <a:bodyPr/>
          <a:lstStyle/>
          <a:p>
            <a:pPr algn="ctr" eaLnBrk="0" hangingPunct="0">
              <a:defRPr/>
            </a:pPr>
            <a:r>
              <a:rPr lang="en-US" sz="1600" dirty="0">
                <a:ea typeface="ＭＳ Ｐゴシック" pitchFamily="34" charset="-128"/>
                <a:cs typeface="+mn-cs"/>
              </a:rPr>
              <a:t>Examples</a:t>
            </a:r>
          </a:p>
        </p:txBody>
      </p:sp>
      <p:sp>
        <p:nvSpPr>
          <p:cNvPr id="8" name="Title 7"/>
          <p:cNvSpPr>
            <a:spLocks noGrp="1"/>
          </p:cNvSpPr>
          <p:nvPr>
            <p:ph type="title"/>
          </p:nvPr>
        </p:nvSpPr>
        <p:spPr>
          <a:xfrm>
            <a:off x="457200" y="162983"/>
            <a:ext cx="8229600" cy="624418"/>
          </a:xfrm>
        </p:spPr>
        <p:txBody>
          <a:bodyPr/>
          <a:lstStyle/>
          <a:p>
            <a:r>
              <a:rPr lang="en-US" dirty="0"/>
              <a:t>Map of the Foundations</a:t>
            </a:r>
          </a:p>
        </p:txBody>
      </p:sp>
      <p:sp>
        <p:nvSpPr>
          <p:cNvPr id="9" name="Slide Number Placeholder 8"/>
          <p:cNvSpPr>
            <a:spLocks noGrp="1"/>
          </p:cNvSpPr>
          <p:nvPr>
            <p:ph type="sldNum" sz="quarter" idx="10"/>
          </p:nvPr>
        </p:nvSpPr>
        <p:spPr/>
        <p:txBody>
          <a:bodyPr/>
          <a:lstStyle/>
          <a:p>
            <a:pPr>
              <a:defRPr/>
            </a:pPr>
            <a:fld id="{675C370E-63E4-094D-8F73-0C36E4491A34}" type="slidenum">
              <a:rPr lang="en-US" smtClean="0"/>
              <a:pPr>
                <a:defRPr/>
              </a:pPr>
              <a:t>14</a:t>
            </a:fld>
            <a:endParaRPr lang="en-US" dirty="0"/>
          </a:p>
        </p:txBody>
      </p:sp>
      <p:sp>
        <p:nvSpPr>
          <p:cNvPr id="12" name="Rectangle 11"/>
          <p:cNvSpPr/>
          <p:nvPr/>
        </p:nvSpPr>
        <p:spPr>
          <a:xfrm>
            <a:off x="1873311" y="6074411"/>
            <a:ext cx="5455404" cy="369332"/>
          </a:xfrm>
          <a:prstGeom prst="rect">
            <a:avLst/>
          </a:prstGeom>
        </p:spPr>
        <p:txBody>
          <a:bodyPr wrap="none">
            <a:spAutoFit/>
          </a:bodyPr>
          <a:lstStyle/>
          <a:p>
            <a:r>
              <a:rPr lang="en-US" dirty="0"/>
              <a:t>(Preschool Learning Foundations, Volume 3 , p. 15)</a:t>
            </a:r>
          </a:p>
        </p:txBody>
      </p:sp>
    </p:spTree>
    <p:extLst>
      <p:ext uri="{BB962C8B-B14F-4D97-AF65-F5344CB8AC3E}">
        <p14:creationId xmlns:p14="http://schemas.microsoft.com/office/powerpoint/2010/main" val="3013597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p:cNvSpPr>
            <a:spLocks noGrp="1" noChangeArrowheads="1"/>
          </p:cNvSpPr>
          <p:nvPr>
            <p:ph type="title"/>
          </p:nvPr>
        </p:nvSpPr>
        <p:spPr>
          <a:xfrm>
            <a:off x="457200" y="1"/>
            <a:ext cx="8229600" cy="1978024"/>
          </a:xfrm>
        </p:spPr>
        <p:txBody>
          <a:bodyPr/>
          <a:lstStyle/>
          <a:p>
            <a:r>
              <a:rPr lang="en-US" sz="3200" dirty="0">
                <a:solidFill>
                  <a:schemeClr val="tx1"/>
                </a:solidFill>
                <a:latin typeface="Arial" charset="0"/>
                <a:cs typeface="ＭＳ Ｐゴシック" charset="0"/>
              </a:rPr>
              <a:t>The Alignment of the California Preschool Learning Foundations with Key Early </a:t>
            </a:r>
            <a:r>
              <a:rPr lang="en-US" sz="3200" dirty="0">
                <a:latin typeface="Arial" charset="0"/>
                <a:cs typeface="ＭＳ Ｐゴシック" charset="0"/>
              </a:rPr>
              <a:t>Education Resources</a:t>
            </a:r>
            <a:endParaRPr lang="en-US" sz="3200" dirty="0">
              <a:solidFill>
                <a:schemeClr val="tx1"/>
              </a:solidFill>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15</a:t>
            </a:fld>
            <a:endParaRPr lang="en-US" alt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827276" y="1978025"/>
            <a:ext cx="3698454" cy="4525963"/>
          </a:xfrm>
          <a:prstGeom prst="rect">
            <a:avLst/>
          </a:prstGeom>
          <a:ln>
            <a:solidFill>
              <a:schemeClr val="tx1"/>
            </a:solidFill>
          </a:ln>
        </p:spPr>
      </p:pic>
    </p:spTree>
    <p:extLst>
      <p:ext uri="{BB962C8B-B14F-4D97-AF65-F5344CB8AC3E}">
        <p14:creationId xmlns:p14="http://schemas.microsoft.com/office/powerpoint/2010/main" val="27730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p:txBody>
          <a:bodyPr/>
          <a:lstStyle/>
          <a:p>
            <a:r>
              <a:rPr lang="en-US" dirty="0">
                <a:latin typeface="Arial" charset="0"/>
                <a:cs typeface="ＭＳ Ｐゴシック" charset="0"/>
              </a:rPr>
              <a:t>Alignment of Developmental Progression</a:t>
            </a:r>
          </a:p>
        </p:txBody>
      </p:sp>
      <p:sp>
        <p:nvSpPr>
          <p:cNvPr id="5" name="Content Placeholder 4"/>
          <p:cNvSpPr>
            <a:spLocks noGrp="1"/>
          </p:cNvSpPr>
          <p:nvPr>
            <p:ph sz="half" idx="2"/>
          </p:nvPr>
        </p:nvSpPr>
        <p:spPr>
          <a:xfrm>
            <a:off x="884582" y="5526155"/>
            <a:ext cx="7374835" cy="675861"/>
          </a:xfrm>
        </p:spPr>
        <p:txBody>
          <a:bodyPr/>
          <a:lstStyle/>
          <a:p>
            <a:pPr marL="0" indent="0" algn="ctr">
              <a:buNone/>
            </a:pPr>
            <a:r>
              <a:rPr lang="en-US" sz="1800" i="1" dirty="0"/>
              <a:t>(Alignment of the California Preschool Learning Foundations with the California Content Standards Kindergarten </a:t>
            </a:r>
            <a:r>
              <a:rPr lang="en-US" sz="1800" dirty="0"/>
              <a:t>[CDE], page 151)</a:t>
            </a:r>
          </a:p>
          <a:p>
            <a:pPr algn="ctr"/>
            <a:endParaRPr lang="en-US" dirty="0"/>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16</a:t>
            </a:fld>
            <a:endParaRPr lang="en-US" altLang="en-US" dirty="0"/>
          </a:p>
        </p:txBody>
      </p:sp>
      <p:pic>
        <p:nvPicPr>
          <p:cNvPr id="7" name="Content Placeholder 6"/>
          <p:cNvPicPr>
            <a:picLocks noGrp="1" noChangeAspect="1"/>
          </p:cNvPicPr>
          <p:nvPr>
            <p:ph sz="half" idx="1"/>
          </p:nvPr>
        </p:nvPicPr>
        <p:blipFill>
          <a:blip r:embed="rId3" cstate="print"/>
          <a:stretch>
            <a:fillRect/>
          </a:stretch>
        </p:blipFill>
        <p:spPr>
          <a:xfrm>
            <a:off x="571035" y="1692276"/>
            <a:ext cx="8001927" cy="3714611"/>
          </a:xfrm>
          <a:prstGeom prst="rect">
            <a:avLst/>
          </a:prstGeom>
          <a:ln w="57150">
            <a:solidFill>
              <a:srgbClr val="45030E"/>
            </a:solidFill>
          </a:ln>
        </p:spPr>
      </p:pic>
    </p:spTree>
    <p:extLst>
      <p:ext uri="{BB962C8B-B14F-4D97-AF65-F5344CB8AC3E}">
        <p14:creationId xmlns:p14="http://schemas.microsoft.com/office/powerpoint/2010/main" val="2412163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p:txBody>
          <a:bodyPr/>
          <a:lstStyle/>
          <a:p>
            <a:r>
              <a:rPr lang="en-US" sz="4000" dirty="0">
                <a:solidFill>
                  <a:schemeClr val="tx1"/>
                </a:solidFill>
                <a:latin typeface="Arial" charset="0"/>
                <a:cs typeface="ＭＳ Ｐゴシック" charset="0"/>
              </a:rPr>
              <a:t>Key Features of the DRDP-K</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17</a:t>
            </a:fld>
            <a:endParaRPr lang="en-US" altLang="en-US"/>
          </a:p>
        </p:txBody>
      </p:sp>
    </p:spTree>
    <p:extLst>
      <p:ext uri="{BB962C8B-B14F-4D97-AF65-F5344CB8AC3E}">
        <p14:creationId xmlns:p14="http://schemas.microsoft.com/office/powerpoint/2010/main" val="19731722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p:txBody>
          <a:bodyPr/>
          <a:lstStyle/>
          <a:p>
            <a:r>
              <a:rPr lang="en-US" dirty="0">
                <a:latin typeface="Arial" charset="0"/>
                <a:cs typeface="ＭＳ Ｐゴシック" charset="0"/>
              </a:rPr>
              <a:t>DRDP-K (2015)</a:t>
            </a:r>
          </a:p>
        </p:txBody>
      </p:sp>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173892" y="1200197"/>
            <a:ext cx="7105135" cy="5280053"/>
          </a:xfrm>
          <a:ln>
            <a:solidFill>
              <a:schemeClr val="tx1"/>
            </a:solidFill>
          </a:ln>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18</a:t>
            </a:fld>
            <a:endParaRPr lang="en-US" altLang="en-US" dirty="0"/>
          </a:p>
        </p:txBody>
      </p:sp>
    </p:spTree>
    <p:extLst>
      <p:ext uri="{BB962C8B-B14F-4D97-AF65-F5344CB8AC3E}">
        <p14:creationId xmlns:p14="http://schemas.microsoft.com/office/powerpoint/2010/main" val="3408168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r>
              <a:rPr lang="en-US" altLang="en-US" dirty="0"/>
              <a:t>Framework Strategies</a:t>
            </a:r>
          </a:p>
        </p:txBody>
      </p:sp>
      <p:sp>
        <p:nvSpPr>
          <p:cNvPr id="66562" name="Rectangle 3"/>
          <p:cNvSpPr>
            <a:spLocks noGrp="1" noChangeArrowheads="1"/>
          </p:cNvSpPr>
          <p:nvPr>
            <p:ph sz="half" idx="1"/>
          </p:nvPr>
        </p:nvSpPr>
        <p:spPr/>
        <p:txBody>
          <a:bodyPr/>
          <a:lstStyle/>
          <a:p>
            <a:pPr>
              <a:spcAft>
                <a:spcPts val="1200"/>
              </a:spcAft>
            </a:pPr>
            <a:r>
              <a:rPr lang="en-US" altLang="en-US" dirty="0">
                <a:solidFill>
                  <a:srgbClr val="000000"/>
                </a:solidFill>
              </a:rPr>
              <a:t>Developmentally appropriate</a:t>
            </a:r>
          </a:p>
          <a:p>
            <a:pPr>
              <a:spcAft>
                <a:spcPts val="1200"/>
              </a:spcAft>
            </a:pPr>
            <a:r>
              <a:rPr lang="en-US" altLang="en-US" dirty="0">
                <a:solidFill>
                  <a:srgbClr val="000000"/>
                </a:solidFill>
              </a:rPr>
              <a:t>Reflective and intentional</a:t>
            </a:r>
          </a:p>
          <a:p>
            <a:pPr>
              <a:spcAft>
                <a:spcPts val="1200"/>
              </a:spcAft>
            </a:pPr>
            <a:r>
              <a:rPr lang="en-US" altLang="en-US" dirty="0">
                <a:solidFill>
                  <a:srgbClr val="000000"/>
                </a:solidFill>
              </a:rPr>
              <a:t>Individually and culturally meaningful</a:t>
            </a:r>
          </a:p>
          <a:p>
            <a:pPr>
              <a:spcAft>
                <a:spcPts val="1200"/>
              </a:spcAft>
            </a:pPr>
            <a:r>
              <a:rPr lang="en-US" altLang="en-US" dirty="0">
                <a:solidFill>
                  <a:srgbClr val="000000"/>
                </a:solidFill>
              </a:rPr>
              <a:t>Inclusive</a:t>
            </a:r>
            <a:r>
              <a:rPr lang="en-US" dirty="0"/>
              <a:t> of children with disabilities or other special needs </a:t>
            </a:r>
            <a:endParaRPr lang="en-US" altLang="en-US" dirty="0">
              <a:solidFill>
                <a:srgbClr val="000000"/>
              </a:solidFill>
            </a:endParaRPr>
          </a:p>
        </p:txBody>
      </p:sp>
      <p:pic>
        <p:nvPicPr>
          <p:cNvPr id="66563" name="Picture 40" descr="Cover_ppt">
            <a:hlinkClick r:id="rId3"/>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913689" y="1600200"/>
            <a:ext cx="3507621" cy="4525963"/>
          </a:xfrm>
          <a:ln>
            <a:solidFill>
              <a:schemeClr val="tx1"/>
            </a:solidFill>
            <a:miter lim="800000"/>
            <a:headEnd/>
            <a:tailEnd/>
          </a:ln>
        </p:spPr>
      </p:pic>
      <p:sp>
        <p:nvSpPr>
          <p:cNvPr id="2" name="Slide Number Placeholder 1"/>
          <p:cNvSpPr>
            <a:spLocks noGrp="1"/>
          </p:cNvSpPr>
          <p:nvPr>
            <p:ph type="sldNum" sz="quarter" idx="10"/>
          </p:nvPr>
        </p:nvSpPr>
        <p:spPr/>
        <p:txBody>
          <a:bodyPr/>
          <a:lstStyle/>
          <a:p>
            <a:pPr>
              <a:defRPr/>
            </a:pPr>
            <a:fld id="{2D3CCAB5-0745-40CB-8326-C9D9DBA2797E}" type="slidenum">
              <a:rPr lang="en-US" altLang="en-US" smtClean="0"/>
              <a:pPr>
                <a:defRPr/>
              </a:pPr>
              <a:t>19</a:t>
            </a:fld>
            <a:endParaRPr lang="en-US" altLang="en-US" dirty="0"/>
          </a:p>
        </p:txBody>
      </p:sp>
    </p:spTree>
    <p:extLst>
      <p:ext uri="{BB962C8B-B14F-4D97-AF65-F5344CB8AC3E}">
        <p14:creationId xmlns:p14="http://schemas.microsoft.com/office/powerpoint/2010/main" val="4051227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457200" y="107302"/>
            <a:ext cx="8229600" cy="900404"/>
          </a:xfrm>
        </p:spPr>
        <p:txBody>
          <a:bodyPr/>
          <a:lstStyle/>
          <a:p>
            <a:r>
              <a:rPr lang="en-US" dirty="0">
                <a:latin typeface="Arial" charset="0"/>
                <a:cs typeface="ＭＳ Ｐゴシック" charset="0"/>
              </a:rPr>
              <a:t>Objectives</a:t>
            </a:r>
          </a:p>
        </p:txBody>
      </p:sp>
      <p:sp>
        <p:nvSpPr>
          <p:cNvPr id="7170" name="Content Placeholder 2"/>
          <p:cNvSpPr>
            <a:spLocks noGrp="1"/>
          </p:cNvSpPr>
          <p:nvPr>
            <p:ph idx="1"/>
          </p:nvPr>
        </p:nvSpPr>
        <p:spPr>
          <a:xfrm>
            <a:off x="457200" y="1007706"/>
            <a:ext cx="8229600" cy="5355772"/>
          </a:xfrm>
        </p:spPr>
        <p:txBody>
          <a:bodyPr/>
          <a:lstStyle/>
          <a:p>
            <a:pPr>
              <a:spcAft>
                <a:spcPts val="1200"/>
              </a:spcAft>
            </a:pPr>
            <a:r>
              <a:rPr lang="en-US" altLang="en-US" sz="2300" dirty="0">
                <a:solidFill>
                  <a:prstClr val="black"/>
                </a:solidFill>
                <a:latin typeface="Arial" pitchFamily="34" charset="0"/>
                <a:cs typeface="Arial" pitchFamily="34" charset="0"/>
              </a:rPr>
              <a:t>Become aware of key concepts from the </a:t>
            </a:r>
            <a:r>
              <a:rPr lang="en-US" altLang="en-US" sz="2300" i="1" dirty="0">
                <a:solidFill>
                  <a:prstClr val="black"/>
                </a:solidFill>
                <a:latin typeface="Arial" pitchFamily="34" charset="0"/>
                <a:cs typeface="Arial" pitchFamily="34" charset="0"/>
              </a:rPr>
              <a:t>California Preschool Learning Foundations, Volume 3</a:t>
            </a:r>
            <a:r>
              <a:rPr lang="en-US" altLang="en-US" sz="2300" dirty="0">
                <a:solidFill>
                  <a:prstClr val="black"/>
                </a:solidFill>
                <a:latin typeface="Arial" pitchFamily="34" charset="0"/>
                <a:cs typeface="Arial" pitchFamily="34" charset="0"/>
              </a:rPr>
              <a:t>—History-Social Science domain, Sense of Time and Sense of Place.</a:t>
            </a:r>
          </a:p>
          <a:p>
            <a:pPr>
              <a:spcAft>
                <a:spcPts val="1200"/>
              </a:spcAft>
            </a:pPr>
            <a:r>
              <a:rPr lang="en-US" altLang="en-US" sz="2300" dirty="0">
                <a:solidFill>
                  <a:prstClr val="black"/>
                </a:solidFill>
                <a:latin typeface="Arial" pitchFamily="34" charset="0"/>
                <a:cs typeface="Arial" pitchFamily="34" charset="0"/>
              </a:rPr>
              <a:t>Explore the developmental continuum of civics and develop strategies that will guide instruction and learning in transitional kindergarten (TK).</a:t>
            </a:r>
          </a:p>
          <a:p>
            <a:pPr>
              <a:spcAft>
                <a:spcPts val="1200"/>
              </a:spcAft>
            </a:pPr>
            <a:r>
              <a:rPr lang="en-US" altLang="en-US" sz="2300" dirty="0">
                <a:solidFill>
                  <a:prstClr val="black"/>
                </a:solidFill>
                <a:latin typeface="Arial" pitchFamily="34" charset="0"/>
                <a:cs typeface="Arial" pitchFamily="34" charset="0"/>
              </a:rPr>
              <a:t>Discuss current research underlying the teaching strategies used to support the development of sense of time and sense of place.</a:t>
            </a:r>
          </a:p>
          <a:p>
            <a:pPr>
              <a:spcAft>
                <a:spcPts val="1200"/>
              </a:spcAft>
            </a:pPr>
            <a:r>
              <a:rPr lang="en-US" altLang="en-US" sz="2300" dirty="0">
                <a:solidFill>
                  <a:prstClr val="black"/>
                </a:solidFill>
                <a:latin typeface="Arial" pitchFamily="34" charset="0"/>
                <a:cs typeface="Arial" pitchFamily="34" charset="0"/>
              </a:rPr>
              <a:t>Practice using the Preschool Learning Foundations and Preschool Curriculum Framework to intentionally plan age-appropriate, developmentally appropriate, cultural and inclusive strategies that promote history-social science.</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2</a:t>
            </a:fld>
            <a:endParaRPr lang="en-US" altLang="en-US"/>
          </a:p>
        </p:txBody>
      </p:sp>
    </p:spTree>
    <p:extLst>
      <p:ext uri="{BB962C8B-B14F-4D97-AF65-F5344CB8AC3E}">
        <p14:creationId xmlns:p14="http://schemas.microsoft.com/office/powerpoint/2010/main" val="2525911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ln>
            <a:solidFill>
              <a:schemeClr val="tx1"/>
            </a:solidFill>
            <a:miter lim="800000"/>
            <a:headEnd/>
            <a:tailEnd/>
          </a:ln>
        </p:spPr>
      </p:pic>
      <p:sp>
        <p:nvSpPr>
          <p:cNvPr id="88065" name="Rectangle 2"/>
          <p:cNvSpPr>
            <a:spLocks noGrp="1" noChangeArrowheads="1"/>
          </p:cNvSpPr>
          <p:nvPr>
            <p:ph type="title"/>
          </p:nvPr>
        </p:nvSpPr>
        <p:spPr>
          <a:noFill/>
        </p:spPr>
        <p:txBody>
          <a:bodyPr/>
          <a:lstStyle/>
          <a:p>
            <a:pPr eaLnBrk="1" hangingPunct="1"/>
            <a:br>
              <a:rPr lang="en-US" dirty="0">
                <a:solidFill>
                  <a:schemeClr val="bg1"/>
                </a:solidFill>
                <a:latin typeface="Arial" charset="0"/>
                <a:ea typeface="MS PGothic" charset="0"/>
                <a:cs typeface="MS PGothic" charset="0"/>
              </a:rPr>
            </a:br>
            <a:r>
              <a:rPr lang="en-US" dirty="0">
                <a:solidFill>
                  <a:schemeClr val="bg1"/>
                </a:solidFill>
                <a:latin typeface="Arial" charset="0"/>
                <a:ea typeface="MS PGothic" charset="0"/>
                <a:cs typeface="MS PGothic" charset="0"/>
              </a:rPr>
              <a:t>Universal Design for Learning</a:t>
            </a:r>
            <a:br>
              <a:rPr lang="en-US" dirty="0">
                <a:solidFill>
                  <a:schemeClr val="bg1"/>
                </a:solidFill>
                <a:latin typeface="Arial" charset="0"/>
                <a:ea typeface="MS PGothic" charset="0"/>
                <a:cs typeface="MS PGothic" charset="0"/>
              </a:rPr>
            </a:br>
            <a:endParaRPr lang="en-US" dirty="0">
              <a:solidFill>
                <a:schemeClr val="bg1"/>
              </a:solidFill>
              <a:latin typeface="Arial" charset="0"/>
              <a:ea typeface="MS PGothic" charset="0"/>
              <a:cs typeface="MS PGothic" charset="0"/>
            </a:endParaRPr>
          </a:p>
        </p:txBody>
      </p:sp>
      <p:sp>
        <p:nvSpPr>
          <p:cNvPr id="88066" name="Rectangle 4"/>
          <p:cNvSpPr>
            <a:spLocks noGrp="1" noChangeArrowheads="1"/>
          </p:cNvSpPr>
          <p:nvPr>
            <p:ph sz="half" idx="1"/>
          </p:nvPr>
        </p:nvSpPr>
        <p:spPr>
          <a:xfrm>
            <a:off x="4876800" y="3774831"/>
            <a:ext cx="4038600" cy="2345470"/>
          </a:xfrm>
          <a:noFill/>
          <a:ln>
            <a:noFill/>
          </a:ln>
        </p:spPr>
        <p:txBody>
          <a:bodyPr/>
          <a:lstStyle/>
          <a:p>
            <a:pPr marL="111125" indent="0">
              <a:buNone/>
            </a:pPr>
            <a:r>
              <a:rPr lang="en-US" sz="3200" b="1" dirty="0">
                <a:solidFill>
                  <a:schemeClr val="bg1"/>
                </a:solidFill>
                <a:latin typeface="Arial" charset="0"/>
                <a:ea typeface="MS PGothic" charset="0"/>
                <a:cs typeface="MS PGothic" charset="0"/>
              </a:rPr>
              <a:t>Multiple means of:</a:t>
            </a:r>
          </a:p>
          <a:p>
            <a:pPr marL="568325" indent="-457200">
              <a:spcBef>
                <a:spcPts val="400"/>
              </a:spcBef>
            </a:pPr>
            <a:r>
              <a:rPr lang="en-US" sz="3200" b="1" dirty="0">
                <a:solidFill>
                  <a:schemeClr val="bg1"/>
                </a:solidFill>
                <a:latin typeface="Arial" charset="0"/>
                <a:ea typeface="MS PGothic" charset="0"/>
                <a:cs typeface="MS PGothic" charset="0"/>
              </a:rPr>
              <a:t>Expression</a:t>
            </a:r>
          </a:p>
          <a:p>
            <a:pPr marL="568325" indent="-457200">
              <a:spcBef>
                <a:spcPts val="400"/>
              </a:spcBef>
            </a:pPr>
            <a:r>
              <a:rPr lang="en-US" sz="3200" b="1" dirty="0">
                <a:solidFill>
                  <a:schemeClr val="bg1"/>
                </a:solidFill>
                <a:latin typeface="Arial" charset="0"/>
                <a:ea typeface="MS PGothic" charset="0"/>
                <a:cs typeface="MS PGothic" charset="0"/>
              </a:rPr>
              <a:t>Engagement</a:t>
            </a:r>
          </a:p>
          <a:p>
            <a:pPr marL="568325" indent="-457200">
              <a:spcBef>
                <a:spcPts val="400"/>
              </a:spcBef>
            </a:pPr>
            <a:r>
              <a:rPr lang="en-US" sz="3200" b="1" dirty="0">
                <a:solidFill>
                  <a:schemeClr val="bg1"/>
                </a:solidFill>
                <a:latin typeface="Arial" charset="0"/>
                <a:ea typeface="MS PGothic" charset="0"/>
                <a:cs typeface="MS PGothic" charset="0"/>
              </a:rPr>
              <a:t>Representation</a:t>
            </a:r>
          </a:p>
          <a:p>
            <a:endParaRPr lang="en-US" sz="3200" b="1" dirty="0">
              <a:solidFill>
                <a:schemeClr val="bg1"/>
              </a:solidFill>
              <a:latin typeface="Arial" charset="0"/>
              <a:ea typeface="MS PGothic" charset="0"/>
              <a:cs typeface="MS PGothic" charset="0"/>
            </a:endParaRPr>
          </a:p>
        </p:txBody>
      </p:sp>
      <p:sp>
        <p:nvSpPr>
          <p:cNvPr id="8806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149E218-8324-1345-B1A1-1883D4FF1A1C}" type="slidenum">
              <a:rPr lang="en-US" sz="1200">
                <a:solidFill>
                  <a:schemeClr val="bg1"/>
                </a:solidFill>
              </a:rPr>
              <a:pPr/>
              <a:t>20</a:t>
            </a:fld>
            <a:endParaRPr lang="en-US" sz="1200" dirty="0">
              <a:solidFill>
                <a:schemeClr val="bg1"/>
              </a:solidFill>
            </a:endParaRPr>
          </a:p>
        </p:txBody>
      </p:sp>
      <p:sp>
        <p:nvSpPr>
          <p:cNvPr id="6" name="Footer Placeholder 5"/>
          <p:cNvSpPr txBox="1">
            <a:spLocks/>
          </p:cNvSpPr>
          <p:nvPr/>
        </p:nvSpPr>
        <p:spPr bwMode="auto">
          <a:xfrm>
            <a:off x="0" y="6612673"/>
            <a:ext cx="9144000" cy="245327"/>
          </a:xfrm>
          <a:prstGeom prst="rect">
            <a:avLst/>
          </a:prstGeom>
          <a:noFill/>
          <a:ln>
            <a:noFill/>
          </a:ln>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336482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388535" y="1727200"/>
            <a:ext cx="6112932" cy="4574431"/>
          </a:xfrm>
        </p:spPr>
      </p:pic>
      <p:sp>
        <p:nvSpPr>
          <p:cNvPr id="2" name="Title 1"/>
          <p:cNvSpPr>
            <a:spLocks noGrp="1"/>
          </p:cNvSpPr>
          <p:nvPr>
            <p:ph type="title" sz="quarter"/>
          </p:nvPr>
        </p:nvSpPr>
        <p:spPr>
          <a:xfrm>
            <a:off x="457200" y="113690"/>
            <a:ext cx="8229600" cy="1143000"/>
          </a:xfrm>
        </p:spPr>
        <p:txBody>
          <a:bodyPr>
            <a:normAutofit fontScale="90000"/>
          </a:bodyPr>
          <a:lstStyle/>
          <a:p>
            <a:pPr>
              <a:defRPr/>
            </a:pPr>
            <a:r>
              <a:rPr lang="en-US" dirty="0"/>
              <a:t>Match ‘</a:t>
            </a:r>
            <a:r>
              <a:rPr lang="en-US" dirty="0" err="1"/>
              <a:t>Em</a:t>
            </a:r>
            <a:r>
              <a:rPr lang="en-US" dirty="0"/>
              <a:t> Up: Movement and Memory Glossary Challenge</a:t>
            </a:r>
          </a:p>
        </p:txBody>
      </p:sp>
      <p:sp>
        <p:nvSpPr>
          <p:cNvPr id="131076" name="Slide Number Placeholder 4"/>
          <p:cNvSpPr>
            <a:spLocks noGrp="1"/>
          </p:cNvSpPr>
          <p:nvPr>
            <p:ph type="sldNum" sz="quarter" idx="4294967295"/>
          </p:nvPr>
        </p:nvSpPr>
        <p:spPr bwMode="auto">
          <a:xfrm>
            <a:off x="8686800" y="0"/>
            <a:ext cx="457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C9D93EA-A754-447D-9B30-A2DAA8E963E6}" type="slidenum">
              <a:rPr lang="en-US" altLang="en-US" sz="1200" smtClean="0"/>
              <a:pPr>
                <a:spcBef>
                  <a:spcPct val="0"/>
                </a:spcBef>
                <a:buFontTx/>
                <a:buNone/>
              </a:pPr>
              <a:t>21</a:t>
            </a:fld>
            <a:endParaRPr lang="en-US" altLang="en-US" sz="1200" dirty="0"/>
          </a:p>
        </p:txBody>
      </p:sp>
    </p:spTree>
    <p:extLst>
      <p:ext uri="{BB962C8B-B14F-4D97-AF65-F5344CB8AC3E}">
        <p14:creationId xmlns:p14="http://schemas.microsoft.com/office/powerpoint/2010/main" val="1286637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Glossary Reflection</a:t>
            </a:r>
          </a:p>
        </p:txBody>
      </p:sp>
      <p:sp>
        <p:nvSpPr>
          <p:cNvPr id="3" name="Content Placeholder 2"/>
          <p:cNvSpPr>
            <a:spLocks noGrp="1"/>
          </p:cNvSpPr>
          <p:nvPr>
            <p:ph idx="1"/>
          </p:nvPr>
        </p:nvSpPr>
        <p:spPr/>
        <p:txBody>
          <a:bodyPr/>
          <a:lstStyle/>
          <a:p>
            <a:pPr>
              <a:spcBef>
                <a:spcPts val="600"/>
              </a:spcBef>
              <a:spcAft>
                <a:spcPts val="1200"/>
              </a:spcAft>
            </a:pPr>
            <a:r>
              <a:rPr lang="en-US" sz="2800" dirty="0">
                <a:latin typeface="Arial" panose="020B0604020202020204" pitchFamily="34" charset="0"/>
                <a:ea typeface="Calibri" panose="020F0502020204030204" pitchFamily="34" charset="0"/>
                <a:cs typeface="Arial" panose="020B0604020202020204" pitchFamily="34" charset="0"/>
              </a:rPr>
              <a:t>How might you use a similar game in class? </a:t>
            </a:r>
          </a:p>
          <a:p>
            <a:pPr>
              <a:spcBef>
                <a:spcPts val="600"/>
              </a:spcBef>
              <a:spcAft>
                <a:spcPts val="1200"/>
              </a:spcAft>
            </a:pPr>
            <a:r>
              <a:rPr lang="en-US" sz="2800" dirty="0">
                <a:latin typeface="Arial" panose="020B0604020202020204" pitchFamily="34" charset="0"/>
                <a:ea typeface="Calibri" panose="020F0502020204030204" pitchFamily="34" charset="0"/>
                <a:cs typeface="Arial" panose="020B0604020202020204" pitchFamily="34" charset="0"/>
              </a:rPr>
              <a:t>How might you incorporate the vocabulary into daily interactions, either through teacher knowledge or actual use of the vocabulary? </a:t>
            </a:r>
          </a:p>
          <a:p>
            <a:pPr>
              <a:spcBef>
                <a:spcPts val="600"/>
              </a:spcBef>
              <a:spcAft>
                <a:spcPts val="1200"/>
              </a:spcAft>
            </a:pPr>
            <a:r>
              <a:rPr lang="en-US" sz="2800" dirty="0">
                <a:latin typeface="Arial" panose="020B0604020202020204" pitchFamily="34" charset="0"/>
                <a:ea typeface="Calibri" panose="020F0502020204030204" pitchFamily="34" charset="0"/>
                <a:cs typeface="Arial" panose="020B0604020202020204" pitchFamily="34" charset="0"/>
              </a:rPr>
              <a:t>Do you have any children with mobility challenges that may require adaptations to include? What adaptations could you make?</a:t>
            </a:r>
          </a:p>
          <a:p>
            <a:pPr>
              <a:spcBef>
                <a:spcPts val="600"/>
              </a:spcBef>
              <a:spcAft>
                <a:spcPts val="1200"/>
              </a:spcAft>
            </a:pPr>
            <a:endParaRPr lang="en-US" sz="2800" dirty="0">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1200"/>
              </a:spcAft>
            </a:pP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F116810-8C97-4CB2-B4D9-4A9E4F573E8F}" type="slidenum">
              <a:rPr lang="en-US" altLang="en-US" smtClean="0"/>
              <a:pPr>
                <a:defRPr/>
              </a:pPr>
              <a:t>22</a:t>
            </a:fld>
            <a:endParaRPr lang="en-US" altLang="en-US"/>
          </a:p>
        </p:txBody>
      </p:sp>
    </p:spTree>
    <p:extLst>
      <p:ext uri="{BB962C8B-B14F-4D97-AF65-F5344CB8AC3E}">
        <p14:creationId xmlns:p14="http://schemas.microsoft.com/office/powerpoint/2010/main" val="2171713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Experiences and Environments</a:t>
            </a: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72216" y="1600200"/>
            <a:ext cx="6799568" cy="4525963"/>
          </a:xfrm>
        </p:spPr>
      </p:pic>
      <p:sp>
        <p:nvSpPr>
          <p:cNvPr id="7" name="Slide Number Placeholder 6"/>
          <p:cNvSpPr>
            <a:spLocks noGrp="1"/>
          </p:cNvSpPr>
          <p:nvPr>
            <p:ph type="sldNum" sz="quarter" idx="10"/>
          </p:nvPr>
        </p:nvSpPr>
        <p:spPr/>
        <p:txBody>
          <a:bodyPr/>
          <a:lstStyle/>
          <a:p>
            <a:pPr>
              <a:defRPr/>
            </a:pPr>
            <a:fld id="{A8BC1BE4-1C9A-4432-83DB-B53E75662B0B}" type="slidenum">
              <a:rPr lang="en-US" smtClean="0"/>
              <a:pPr>
                <a:defRPr/>
              </a:pPr>
              <a:t>23</a:t>
            </a:fld>
            <a:endParaRPr lang="en-US" dirty="0"/>
          </a:p>
        </p:txBody>
      </p:sp>
    </p:spTree>
    <p:extLst>
      <p:ext uri="{BB962C8B-B14F-4D97-AF65-F5344CB8AC3E}">
        <p14:creationId xmlns:p14="http://schemas.microsoft.com/office/powerpoint/2010/main" val="3699823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own Arrow 22"/>
          <p:cNvSpPr/>
          <p:nvPr/>
        </p:nvSpPr>
        <p:spPr>
          <a:xfrm rot="2915490">
            <a:off x="6027207" y="3976665"/>
            <a:ext cx="649987" cy="1383759"/>
          </a:xfrm>
          <a:prstGeom prst="downArrow">
            <a:avLst/>
          </a:prstGeom>
          <a:gradFill>
            <a:gsLst>
              <a:gs pos="0">
                <a:srgbClr val="FCC4CD"/>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Down Arrow 28"/>
          <p:cNvSpPr/>
          <p:nvPr/>
        </p:nvSpPr>
        <p:spPr>
          <a:xfrm rot="5400000">
            <a:off x="6050391" y="5248505"/>
            <a:ext cx="581452" cy="660772"/>
          </a:xfrm>
          <a:prstGeom prst="downArrow">
            <a:avLst/>
          </a:prstGeom>
          <a:gradFill>
            <a:gsLst>
              <a:gs pos="0">
                <a:srgbClr val="FCC4CD"/>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Down Arrow 27"/>
          <p:cNvSpPr/>
          <p:nvPr/>
        </p:nvSpPr>
        <p:spPr>
          <a:xfrm>
            <a:off x="4524200" y="2219260"/>
            <a:ext cx="581452" cy="2398649"/>
          </a:xfrm>
          <a:prstGeom prst="downArrow">
            <a:avLst/>
          </a:prstGeom>
          <a:gradFill>
            <a:gsLst>
              <a:gs pos="0">
                <a:srgbClr val="FCC4CD"/>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Down Arrow 26"/>
          <p:cNvSpPr/>
          <p:nvPr/>
        </p:nvSpPr>
        <p:spPr>
          <a:xfrm rot="21091383">
            <a:off x="3528040" y="2451586"/>
            <a:ext cx="581452" cy="2211684"/>
          </a:xfrm>
          <a:prstGeom prst="downArrow">
            <a:avLst/>
          </a:prstGeom>
          <a:gradFill>
            <a:gsLst>
              <a:gs pos="0">
                <a:srgbClr val="FCC4CD"/>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Down Arrow 25"/>
          <p:cNvSpPr/>
          <p:nvPr/>
        </p:nvSpPr>
        <p:spPr>
          <a:xfrm rot="1908584">
            <a:off x="5531895" y="3098815"/>
            <a:ext cx="581452" cy="1801951"/>
          </a:xfrm>
          <a:prstGeom prst="downArrow">
            <a:avLst/>
          </a:prstGeom>
          <a:gradFill>
            <a:gsLst>
              <a:gs pos="0">
                <a:srgbClr val="FCC4CD"/>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Down Arrow 24"/>
          <p:cNvSpPr/>
          <p:nvPr/>
        </p:nvSpPr>
        <p:spPr>
          <a:xfrm rot="19015203">
            <a:off x="2761817" y="4018695"/>
            <a:ext cx="581452" cy="1020817"/>
          </a:xfrm>
          <a:prstGeom prst="downArrow">
            <a:avLst/>
          </a:prstGeom>
          <a:gradFill>
            <a:gsLst>
              <a:gs pos="0">
                <a:srgbClr val="FCC4CD"/>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Down Arrow 23"/>
          <p:cNvSpPr/>
          <p:nvPr/>
        </p:nvSpPr>
        <p:spPr>
          <a:xfrm rot="16200000">
            <a:off x="2363384" y="5280106"/>
            <a:ext cx="581452" cy="605013"/>
          </a:xfrm>
          <a:prstGeom prst="downArrow">
            <a:avLst/>
          </a:prstGeom>
          <a:gradFill>
            <a:gsLst>
              <a:gs pos="0">
                <a:srgbClr val="FCC4CD"/>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sz="quarter"/>
          </p:nvPr>
        </p:nvSpPr>
        <p:spPr>
          <a:xfrm>
            <a:off x="457200" y="-75098"/>
            <a:ext cx="8229600" cy="1143000"/>
          </a:xfrm>
        </p:spPr>
        <p:txBody>
          <a:bodyPr/>
          <a:lstStyle/>
          <a:p>
            <a:r>
              <a:rPr lang="en-US" dirty="0"/>
              <a:t>Read a Little, Reflect a Little</a:t>
            </a:r>
          </a:p>
        </p:txBody>
      </p:sp>
      <p:sp>
        <p:nvSpPr>
          <p:cNvPr id="11" name="Slide Number Placeholder 10"/>
          <p:cNvSpPr>
            <a:spLocks noGrp="1"/>
          </p:cNvSpPr>
          <p:nvPr>
            <p:ph type="sldNum" sz="quarter" idx="15"/>
          </p:nvPr>
        </p:nvSpPr>
        <p:spPr/>
        <p:txBody>
          <a:bodyPr/>
          <a:lstStyle/>
          <a:p>
            <a:pPr>
              <a:defRPr/>
            </a:pPr>
            <a:fld id="{FF6F196C-6870-4EC0-AD2A-D64885D2F993}" type="slidenum">
              <a:rPr lang="en-US" smtClean="0"/>
              <a:pPr>
                <a:defRPr/>
              </a:pPr>
              <a:t>24</a:t>
            </a:fld>
            <a:endParaRPr lang="en-US" dirty="0"/>
          </a:p>
        </p:txBody>
      </p:sp>
      <p:sp>
        <p:nvSpPr>
          <p:cNvPr id="14" name="Content Placeholder 13"/>
          <p:cNvSpPr>
            <a:spLocks noGrp="1"/>
          </p:cNvSpPr>
          <p:nvPr>
            <p:ph sz="quarter" idx="1"/>
          </p:nvPr>
        </p:nvSpPr>
        <p:spPr>
          <a:xfrm>
            <a:off x="2933041" y="4604380"/>
            <a:ext cx="3187587" cy="1956467"/>
          </a:xfrm>
          <a:prstGeom prst="ellipse">
            <a:avLst/>
          </a:prstGeom>
          <a:solidFill>
            <a:srgbClr val="AF0925"/>
          </a:solidFill>
          <a:ln>
            <a:solidFill>
              <a:srgbClr val="FCCCD4"/>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2400" b="1" dirty="0">
                <a:effectLst>
                  <a:outerShdw blurRad="38100" dist="38100" dir="2700000" algn="tl">
                    <a:srgbClr val="000000">
                      <a:alpha val="43137"/>
                    </a:srgbClr>
                  </a:outerShdw>
                </a:effectLst>
              </a:rPr>
              <a:t>Sense of Time and Sense of Place</a:t>
            </a:r>
          </a:p>
        </p:txBody>
      </p:sp>
      <p:sp>
        <p:nvSpPr>
          <p:cNvPr id="16" name="Content Placeholder 15"/>
          <p:cNvSpPr>
            <a:spLocks noGrp="1"/>
          </p:cNvSpPr>
          <p:nvPr>
            <p:ph sz="quarter" idx="2"/>
          </p:nvPr>
        </p:nvSpPr>
        <p:spPr>
          <a:xfrm>
            <a:off x="76510" y="4640733"/>
            <a:ext cx="2445088" cy="1491309"/>
          </a:xfrm>
          <a:prstGeom prst="roundRect">
            <a:avLst/>
          </a:prstGeom>
          <a:solidFill>
            <a:srgbClr val="C80A2A"/>
          </a:solidFill>
        </p:spPr>
        <p:style>
          <a:lnRef idx="1">
            <a:schemeClr val="accent1"/>
          </a:lnRef>
          <a:fillRef idx="3">
            <a:schemeClr val="accent1"/>
          </a:fillRef>
          <a:effectRef idx="2">
            <a:schemeClr val="accent1"/>
          </a:effectRef>
          <a:fontRef idx="minor">
            <a:schemeClr val="lt1"/>
          </a:fontRef>
        </p:style>
        <p:txBody>
          <a:bodyPr rtlCol="0" anchor="t" anchorCtr="1"/>
          <a:lstStyle/>
          <a:p>
            <a:pPr marL="0" indent="0" algn="ctr">
              <a:buNone/>
            </a:pPr>
            <a:r>
              <a:rPr lang="en-US" sz="2000" b="1" dirty="0">
                <a:effectLst>
                  <a:outerShdw blurRad="38100" dist="38100" dir="2700000" algn="tl">
                    <a:srgbClr val="000000">
                      <a:alpha val="43137"/>
                    </a:srgbClr>
                  </a:outerShdw>
                </a:effectLst>
              </a:rPr>
              <a:t>A </a:t>
            </a:r>
          </a:p>
          <a:p>
            <a:pPr marL="0" indent="0" algn="ctr">
              <a:buNone/>
            </a:pPr>
            <a:r>
              <a:rPr lang="en-US" sz="2000" dirty="0">
                <a:effectLst>
                  <a:outerShdw blurRad="38100" dist="38100" dir="2700000" algn="tl">
                    <a:srgbClr val="000000">
                      <a:alpha val="43137"/>
                    </a:srgbClr>
                  </a:outerShdw>
                </a:effectLst>
              </a:rPr>
              <a:t>Navigating Familiar Locations </a:t>
            </a:r>
            <a:r>
              <a:rPr lang="en-US" sz="1600" dirty="0">
                <a:effectLst>
                  <a:outerShdw blurRad="38100" dist="38100" dir="2700000" algn="tl">
                    <a:srgbClr val="000000">
                      <a:alpha val="43137"/>
                    </a:srgbClr>
                  </a:outerShdw>
                </a:effectLst>
              </a:rPr>
              <a:t>(PLF, Vol. 3, p.19)</a:t>
            </a:r>
          </a:p>
          <a:p>
            <a:pPr marL="0" indent="0" algn="ctr">
              <a:buNone/>
            </a:pPr>
            <a:endParaRPr lang="en-US" sz="2000" dirty="0">
              <a:effectLst>
                <a:outerShdw blurRad="38100" dist="38100" dir="2700000" algn="tl">
                  <a:srgbClr val="000000">
                    <a:alpha val="43137"/>
                  </a:srgbClr>
                </a:outerShdw>
              </a:effectLst>
            </a:endParaRPr>
          </a:p>
        </p:txBody>
      </p:sp>
      <p:sp>
        <p:nvSpPr>
          <p:cNvPr id="17" name="Content Placeholder 16"/>
          <p:cNvSpPr>
            <a:spLocks noGrp="1"/>
          </p:cNvSpPr>
          <p:nvPr>
            <p:ph sz="quarter" idx="3"/>
          </p:nvPr>
        </p:nvSpPr>
        <p:spPr>
          <a:xfrm>
            <a:off x="576324" y="3020795"/>
            <a:ext cx="2370251" cy="1305315"/>
          </a:xfrm>
          <a:prstGeom prst="roundRect">
            <a:avLst/>
          </a:prstGeom>
          <a:solidFill>
            <a:srgbClr val="E30B2F"/>
          </a:solidFill>
        </p:spPr>
        <p:style>
          <a:lnRef idx="1">
            <a:schemeClr val="accent1"/>
          </a:lnRef>
          <a:fillRef idx="3">
            <a:schemeClr val="accent1"/>
          </a:fillRef>
          <a:effectRef idx="2">
            <a:schemeClr val="accent1"/>
          </a:effectRef>
          <a:fontRef idx="minor">
            <a:schemeClr val="lt1"/>
          </a:fontRef>
        </p:style>
        <p:txBody>
          <a:bodyPr rtlCol="0" anchor="t" anchorCtr="1"/>
          <a:lstStyle/>
          <a:p>
            <a:pPr marL="0" indent="0" algn="ctr">
              <a:spcBef>
                <a:spcPts val="0"/>
              </a:spcBef>
              <a:buNone/>
            </a:pPr>
            <a:r>
              <a:rPr lang="en-US" sz="2000" b="1" dirty="0"/>
              <a:t>B </a:t>
            </a:r>
          </a:p>
          <a:p>
            <a:pPr marL="0" indent="0" algn="ctr">
              <a:buNone/>
            </a:pPr>
            <a:r>
              <a:rPr lang="en-US" sz="2000" dirty="0">
                <a:effectLst>
                  <a:outerShdw blurRad="38100" dist="38100" dir="2700000" algn="tl">
                    <a:srgbClr val="000000">
                      <a:alpha val="43137"/>
                    </a:srgbClr>
                  </a:outerShdw>
                </a:effectLst>
              </a:rPr>
              <a:t>Caring for the      Natural World</a:t>
            </a:r>
          </a:p>
          <a:p>
            <a:pPr marL="0" indent="0" algn="ctr">
              <a:buNone/>
            </a:pPr>
            <a:r>
              <a:rPr lang="en-US" sz="1600" dirty="0">
                <a:effectLst>
                  <a:outerShdw blurRad="38100" dist="38100" dir="2700000" algn="tl">
                    <a:srgbClr val="000000">
                      <a:alpha val="43137"/>
                    </a:srgbClr>
                  </a:outerShdw>
                </a:effectLst>
              </a:rPr>
              <a:t>(PLF, Vol. 3, p. 20)</a:t>
            </a:r>
          </a:p>
          <a:p>
            <a:pPr marL="0" indent="0" algn="ctr">
              <a:spcBef>
                <a:spcPts val="0"/>
              </a:spcBef>
              <a:buNone/>
            </a:pPr>
            <a:endParaRPr lang="en-US" sz="2000" dirty="0">
              <a:effectLst>
                <a:outerShdw blurRad="38100" dist="38100" dir="2700000" algn="tl">
                  <a:srgbClr val="000000">
                    <a:alpha val="43137"/>
                  </a:srgbClr>
                </a:outerShdw>
              </a:effectLst>
            </a:endParaRPr>
          </a:p>
        </p:txBody>
      </p:sp>
      <p:sp>
        <p:nvSpPr>
          <p:cNvPr id="18" name="Content Placeholder 17"/>
          <p:cNvSpPr>
            <a:spLocks noGrp="1"/>
          </p:cNvSpPr>
          <p:nvPr>
            <p:ph sz="quarter" idx="4"/>
          </p:nvPr>
        </p:nvSpPr>
        <p:spPr>
          <a:xfrm>
            <a:off x="1154247" y="1255968"/>
            <a:ext cx="2765258" cy="1508941"/>
          </a:xfrm>
          <a:prstGeom prst="roundRect">
            <a:avLst/>
          </a:prstGeom>
          <a:solidFill>
            <a:srgbClr val="F42447"/>
          </a:solidFill>
        </p:spPr>
        <p:style>
          <a:lnRef idx="1">
            <a:schemeClr val="accent1"/>
          </a:lnRef>
          <a:fillRef idx="3">
            <a:schemeClr val="accent1"/>
          </a:fillRef>
          <a:effectRef idx="2">
            <a:schemeClr val="accent1"/>
          </a:effectRef>
          <a:fontRef idx="minor">
            <a:schemeClr val="lt1"/>
          </a:fontRef>
        </p:style>
        <p:txBody>
          <a:bodyPr rtlCol="0" anchor="t" anchorCtr="1"/>
          <a:lstStyle/>
          <a:p>
            <a:pPr marL="0" indent="0" algn="ctr">
              <a:spcBef>
                <a:spcPts val="0"/>
              </a:spcBef>
              <a:buNone/>
            </a:pPr>
            <a:r>
              <a:rPr lang="en-US" sz="2000" b="1" dirty="0"/>
              <a:t>C</a:t>
            </a:r>
            <a:r>
              <a:rPr lang="en-US" sz="2000" dirty="0"/>
              <a:t> </a:t>
            </a:r>
          </a:p>
          <a:p>
            <a:pPr marL="0" indent="0" algn="ctr">
              <a:buNone/>
            </a:pPr>
            <a:r>
              <a:rPr lang="en-US" sz="1800" dirty="0">
                <a:effectLst>
                  <a:outerShdw blurRad="38100" dist="38100" dir="2700000" algn="tl">
                    <a:srgbClr val="000000">
                      <a:alpha val="43137"/>
                    </a:srgbClr>
                  </a:outerShdw>
                </a:effectLst>
              </a:rPr>
              <a:t>Understanding the Physical World Through Drawings and Maps</a:t>
            </a:r>
          </a:p>
          <a:p>
            <a:pPr marL="0" indent="0" algn="ctr">
              <a:buNone/>
            </a:pPr>
            <a:r>
              <a:rPr lang="en-US" sz="1600" dirty="0">
                <a:effectLst>
                  <a:outerShdw blurRad="38100" dist="38100" dir="2700000" algn="tl">
                    <a:srgbClr val="000000">
                      <a:alpha val="43137"/>
                    </a:srgbClr>
                  </a:outerShdw>
                </a:effectLst>
              </a:rPr>
              <a:t>(PLF, Vol. 3, p. 21)</a:t>
            </a:r>
          </a:p>
          <a:p>
            <a:pPr marL="0" indent="0" algn="ctr">
              <a:spcBef>
                <a:spcPts val="0"/>
              </a:spcBef>
              <a:buNone/>
            </a:pPr>
            <a:endParaRPr lang="en-US" sz="1800" dirty="0">
              <a:effectLst>
                <a:outerShdw blurRad="38100" dist="38100" dir="2700000" algn="tl">
                  <a:srgbClr val="000000">
                    <a:alpha val="43137"/>
                  </a:srgbClr>
                </a:outerShdw>
              </a:effectLst>
            </a:endParaRPr>
          </a:p>
        </p:txBody>
      </p:sp>
      <p:sp>
        <p:nvSpPr>
          <p:cNvPr id="20" name="Content Placeholder 19"/>
          <p:cNvSpPr>
            <a:spLocks noGrp="1"/>
          </p:cNvSpPr>
          <p:nvPr>
            <p:ph sz="quarter" idx="12"/>
          </p:nvPr>
        </p:nvSpPr>
        <p:spPr>
          <a:xfrm>
            <a:off x="5875555" y="2134901"/>
            <a:ext cx="2953554" cy="1233622"/>
          </a:xfrm>
          <a:prstGeom prst="roundRect">
            <a:avLst/>
          </a:prstGeom>
          <a:solidFill>
            <a:srgbClr val="F75B75"/>
          </a:solidFill>
        </p:spPr>
        <p:style>
          <a:lnRef idx="1">
            <a:schemeClr val="accent1"/>
          </a:lnRef>
          <a:fillRef idx="3">
            <a:schemeClr val="accent1"/>
          </a:fillRef>
          <a:effectRef idx="2">
            <a:schemeClr val="accent1"/>
          </a:effectRef>
          <a:fontRef idx="minor">
            <a:schemeClr val="lt1"/>
          </a:fontRef>
        </p:style>
        <p:txBody>
          <a:bodyPr rtlCol="0" anchor="t" anchorCtr="1"/>
          <a:lstStyle/>
          <a:p>
            <a:pPr marL="0" indent="0" algn="ctr">
              <a:buNone/>
            </a:pPr>
            <a:r>
              <a:rPr lang="en-US" sz="2000" b="1" dirty="0">
                <a:effectLst>
                  <a:outerShdw blurRad="38100" dist="38100" dir="2700000" algn="tl">
                    <a:srgbClr val="000000">
                      <a:alpha val="43137"/>
                    </a:srgbClr>
                  </a:outerShdw>
                </a:effectLst>
              </a:rPr>
              <a:t>E </a:t>
            </a:r>
          </a:p>
          <a:p>
            <a:pPr marL="0" indent="0" algn="ctr">
              <a:buNone/>
            </a:pPr>
            <a:r>
              <a:rPr lang="en-US" sz="2000" dirty="0">
                <a:effectLst>
                  <a:outerShdw blurRad="38100" dist="38100" dir="2700000" algn="tl">
                    <a:srgbClr val="000000">
                      <a:alpha val="43137"/>
                    </a:srgbClr>
                  </a:outerShdw>
                </a:effectLst>
              </a:rPr>
              <a:t>Anticipating and Planning Future Events</a:t>
            </a:r>
          </a:p>
          <a:p>
            <a:pPr marL="0" indent="0" algn="ctr">
              <a:buNone/>
            </a:pPr>
            <a:r>
              <a:rPr lang="en-US" sz="1600" dirty="0">
                <a:effectLst>
                  <a:outerShdw blurRad="38100" dist="38100" dir="2700000" algn="tl">
                    <a:srgbClr val="000000">
                      <a:alpha val="43137"/>
                    </a:srgbClr>
                  </a:outerShdw>
                </a:effectLst>
              </a:rPr>
              <a:t>(PLF, Vol. 3, p.16)</a:t>
            </a:r>
          </a:p>
          <a:p>
            <a:pPr marL="0" indent="0" algn="ctr">
              <a:buNone/>
            </a:pPr>
            <a:endParaRPr lang="en-US" sz="2000" dirty="0">
              <a:effectLst>
                <a:outerShdw blurRad="38100" dist="38100" dir="2700000" algn="tl">
                  <a:srgbClr val="000000">
                    <a:alpha val="43137"/>
                  </a:srgbClr>
                </a:outerShdw>
              </a:effectLst>
            </a:endParaRPr>
          </a:p>
        </p:txBody>
      </p:sp>
      <p:sp>
        <p:nvSpPr>
          <p:cNvPr id="21" name="Content Placeholder 20"/>
          <p:cNvSpPr>
            <a:spLocks noGrp="1"/>
          </p:cNvSpPr>
          <p:nvPr>
            <p:ph sz="quarter" idx="13"/>
          </p:nvPr>
        </p:nvSpPr>
        <p:spPr>
          <a:xfrm>
            <a:off x="6544586" y="3515937"/>
            <a:ext cx="2284523" cy="1080998"/>
          </a:xfrm>
          <a:prstGeom prst="roundRect">
            <a:avLst/>
          </a:prstGeom>
          <a:solidFill>
            <a:srgbClr val="F8788D"/>
          </a:solidFill>
        </p:spPr>
        <p:style>
          <a:lnRef idx="1">
            <a:schemeClr val="accent1"/>
          </a:lnRef>
          <a:fillRef idx="3">
            <a:schemeClr val="accent1"/>
          </a:fillRef>
          <a:effectRef idx="2">
            <a:schemeClr val="accent1"/>
          </a:effectRef>
          <a:fontRef idx="minor">
            <a:schemeClr val="lt1"/>
          </a:fontRef>
        </p:style>
        <p:txBody>
          <a:bodyPr rtlCol="0" anchor="t" anchorCtr="1"/>
          <a:lstStyle/>
          <a:p>
            <a:pPr marL="0" indent="0" algn="ctr">
              <a:spcBef>
                <a:spcPts val="0"/>
              </a:spcBef>
              <a:buNone/>
            </a:pPr>
            <a:r>
              <a:rPr lang="en-US" sz="2000" b="1" dirty="0">
                <a:effectLst>
                  <a:outerShdw blurRad="38100" dist="38100" dir="2700000" algn="tl">
                    <a:srgbClr val="000000">
                      <a:alpha val="43137"/>
                    </a:srgbClr>
                  </a:outerShdw>
                </a:effectLst>
              </a:rPr>
              <a:t>F</a:t>
            </a:r>
            <a:r>
              <a:rPr lang="en-US" sz="2000" dirty="0">
                <a:effectLst>
                  <a:outerShdw blurRad="38100" dist="38100" dir="2700000" algn="tl">
                    <a:srgbClr val="000000">
                      <a:alpha val="43137"/>
                    </a:srgbClr>
                  </a:outerShdw>
                </a:effectLst>
              </a:rPr>
              <a:t> </a:t>
            </a:r>
          </a:p>
          <a:p>
            <a:pPr marL="0" indent="0" algn="ctr">
              <a:buNone/>
            </a:pPr>
            <a:r>
              <a:rPr lang="en-US" sz="2000" dirty="0">
                <a:effectLst>
                  <a:outerShdw blurRad="38100" dist="38100" dir="2700000" algn="tl">
                    <a:srgbClr val="000000">
                      <a:alpha val="43137"/>
                    </a:srgbClr>
                  </a:outerShdw>
                </a:effectLst>
              </a:rPr>
              <a:t>Personal History</a:t>
            </a:r>
            <a:br>
              <a:rPr lang="en-US" sz="2000" dirty="0">
                <a:effectLst>
                  <a:outerShdw blurRad="38100" dist="38100" dir="2700000" algn="tl">
                    <a:srgbClr val="000000">
                      <a:alpha val="43137"/>
                    </a:srgbClr>
                  </a:outerShdw>
                </a:effectLst>
              </a:rPr>
            </a:br>
            <a:r>
              <a:rPr lang="en-US" sz="1600" dirty="0">
                <a:effectLst>
                  <a:outerShdw blurRad="38100" dist="38100" dir="2700000" algn="tl">
                    <a:srgbClr val="000000">
                      <a:alpha val="43137"/>
                    </a:srgbClr>
                  </a:outerShdw>
                </a:effectLst>
              </a:rPr>
              <a:t>(PLF, Vol. 3, p.17)</a:t>
            </a:r>
          </a:p>
          <a:p>
            <a:pPr marL="0" indent="0" algn="ctr">
              <a:spcBef>
                <a:spcPts val="0"/>
              </a:spcBef>
              <a:buNone/>
            </a:pPr>
            <a:endParaRPr lang="en-US" sz="2000" dirty="0">
              <a:effectLst>
                <a:outerShdw blurRad="38100" dist="38100" dir="2700000" algn="tl">
                  <a:srgbClr val="000000">
                    <a:alpha val="43137"/>
                  </a:srgbClr>
                </a:outerShdw>
              </a:effectLst>
            </a:endParaRPr>
          </a:p>
        </p:txBody>
      </p:sp>
      <p:sp>
        <p:nvSpPr>
          <p:cNvPr id="22" name="Content Placeholder 20"/>
          <p:cNvSpPr>
            <a:spLocks noGrp="1"/>
          </p:cNvSpPr>
          <p:nvPr>
            <p:ph sz="quarter" idx="13"/>
          </p:nvPr>
        </p:nvSpPr>
        <p:spPr>
          <a:xfrm>
            <a:off x="6626181" y="4733009"/>
            <a:ext cx="2358176" cy="1523183"/>
          </a:xfrm>
          <a:prstGeom prst="roundRect">
            <a:avLst/>
          </a:prstGeom>
          <a:solidFill>
            <a:srgbClr val="F8788D"/>
          </a:solidFill>
        </p:spPr>
        <p:style>
          <a:lnRef idx="1">
            <a:schemeClr val="accent1"/>
          </a:lnRef>
          <a:fillRef idx="3">
            <a:schemeClr val="accent1"/>
          </a:fillRef>
          <a:effectRef idx="2">
            <a:schemeClr val="accent1"/>
          </a:effectRef>
          <a:fontRef idx="minor">
            <a:schemeClr val="lt1"/>
          </a:fontRef>
        </p:style>
        <p:txBody>
          <a:bodyPr rtlCol="0" anchor="t" anchorCtr="1"/>
          <a:lstStyle/>
          <a:p>
            <a:pPr marL="0" indent="0" algn="ctr">
              <a:spcBef>
                <a:spcPts val="0"/>
              </a:spcBef>
              <a:buNone/>
            </a:pPr>
            <a:r>
              <a:rPr lang="en-US" sz="2000" b="1" dirty="0">
                <a:effectLst>
                  <a:outerShdw blurRad="38100" dist="38100" dir="2700000" algn="tl">
                    <a:srgbClr val="000000">
                      <a:alpha val="43137"/>
                    </a:srgbClr>
                  </a:outerShdw>
                </a:effectLst>
              </a:rPr>
              <a:t>G</a:t>
            </a:r>
            <a:r>
              <a:rPr lang="en-US" sz="2000" dirty="0">
                <a:effectLst>
                  <a:outerShdw blurRad="38100" dist="38100" dir="2700000" algn="tl">
                    <a:srgbClr val="000000">
                      <a:alpha val="43137"/>
                    </a:srgbClr>
                  </a:outerShdw>
                </a:effectLst>
              </a:rPr>
              <a:t> </a:t>
            </a:r>
          </a:p>
          <a:p>
            <a:pPr marL="0" indent="0" algn="ctr">
              <a:buNone/>
            </a:pPr>
            <a:r>
              <a:rPr lang="en-US" sz="1800" dirty="0">
                <a:effectLst>
                  <a:outerShdw blurRad="50800" dist="38100" dir="2700000" algn="tl" rotWithShape="0">
                    <a:prstClr val="black">
                      <a:alpha val="40000"/>
                    </a:prstClr>
                  </a:outerShdw>
                </a:effectLst>
              </a:rPr>
              <a:t>Historical Changes in People and the World </a:t>
            </a:r>
          </a:p>
          <a:p>
            <a:pPr marL="0" indent="0" algn="ctr">
              <a:buNone/>
            </a:pPr>
            <a:r>
              <a:rPr lang="en-US" sz="1600" dirty="0">
                <a:effectLst>
                  <a:outerShdw blurRad="38100" dist="38100" dir="2700000" algn="tl">
                    <a:srgbClr val="000000">
                      <a:alpha val="43137"/>
                    </a:srgbClr>
                  </a:outerShdw>
                </a:effectLst>
              </a:rPr>
              <a:t>(PLF, Vol. 3, p.18)</a:t>
            </a:r>
          </a:p>
          <a:p>
            <a:pPr marL="0" indent="0" algn="ctr">
              <a:buNone/>
            </a:pPr>
            <a:endParaRPr lang="en-US" sz="1200" dirty="0">
              <a:effectLst>
                <a:outerShdw blurRad="50800" dist="38100" dir="2700000" algn="tl" rotWithShape="0">
                  <a:prstClr val="black">
                    <a:alpha val="40000"/>
                  </a:prstClr>
                </a:outerShdw>
              </a:effectLst>
            </a:endParaRPr>
          </a:p>
        </p:txBody>
      </p:sp>
      <p:sp>
        <p:nvSpPr>
          <p:cNvPr id="19" name="Content Placeholder 18"/>
          <p:cNvSpPr>
            <a:spLocks noGrp="1"/>
          </p:cNvSpPr>
          <p:nvPr>
            <p:ph sz="quarter" idx="11"/>
          </p:nvPr>
        </p:nvSpPr>
        <p:spPr>
          <a:xfrm>
            <a:off x="4110769" y="1134258"/>
            <a:ext cx="2151168" cy="1347991"/>
          </a:xfrm>
          <a:prstGeom prst="roundRect">
            <a:avLst/>
          </a:prstGeom>
          <a:solidFill>
            <a:srgbClr val="F53D5C"/>
          </a:solidFill>
        </p:spPr>
        <p:style>
          <a:lnRef idx="1">
            <a:schemeClr val="accent1"/>
          </a:lnRef>
          <a:fillRef idx="3">
            <a:schemeClr val="accent1"/>
          </a:fillRef>
          <a:effectRef idx="2">
            <a:schemeClr val="accent1"/>
          </a:effectRef>
          <a:fontRef idx="minor">
            <a:schemeClr val="lt1"/>
          </a:fontRef>
        </p:style>
        <p:txBody>
          <a:bodyPr rtlCol="0" anchor="t" anchorCtr="1"/>
          <a:lstStyle/>
          <a:p>
            <a:pPr marL="0" indent="0" algn="ctr">
              <a:spcBef>
                <a:spcPts val="0"/>
              </a:spcBef>
              <a:buNone/>
            </a:pPr>
            <a:r>
              <a:rPr lang="en-US" sz="2000" b="1" dirty="0">
                <a:effectLst>
                  <a:outerShdw blurRad="38100" dist="38100" dir="2700000" algn="tl">
                    <a:srgbClr val="000000">
                      <a:alpha val="43137"/>
                    </a:srgbClr>
                  </a:outerShdw>
                </a:effectLst>
              </a:rPr>
              <a:t>D </a:t>
            </a:r>
          </a:p>
          <a:p>
            <a:pPr marL="0" indent="0" algn="ctr">
              <a:spcBef>
                <a:spcPts val="0"/>
              </a:spcBef>
              <a:buNone/>
            </a:pPr>
            <a:r>
              <a:rPr lang="en-US" sz="2000" dirty="0">
                <a:effectLst>
                  <a:outerShdw blurRad="38100" dist="38100" dir="2700000" algn="tl">
                    <a:srgbClr val="000000">
                      <a:alpha val="43137"/>
                    </a:srgbClr>
                  </a:outerShdw>
                </a:effectLst>
              </a:rPr>
              <a:t>Understanding Past Events</a:t>
            </a:r>
          </a:p>
          <a:p>
            <a:pPr marL="0" indent="0" algn="ctr">
              <a:spcBef>
                <a:spcPts val="0"/>
              </a:spcBef>
              <a:buNone/>
            </a:pPr>
            <a:r>
              <a:rPr lang="en-US" sz="1600" dirty="0">
                <a:effectLst>
                  <a:outerShdw blurRad="38100" dist="38100" dir="2700000" algn="tl">
                    <a:srgbClr val="000000">
                      <a:alpha val="43137"/>
                    </a:srgbClr>
                  </a:outerShdw>
                </a:effectLst>
              </a:rPr>
              <a:t>(PLF, Vol. 3, p.15)</a:t>
            </a:r>
          </a:p>
        </p:txBody>
      </p:sp>
    </p:spTree>
    <p:extLst>
      <p:ext uri="{BB962C8B-B14F-4D97-AF65-F5344CB8AC3E}">
        <p14:creationId xmlns:p14="http://schemas.microsoft.com/office/powerpoint/2010/main" val="2913665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p:spPr>
      </p:pic>
      <p:sp>
        <p:nvSpPr>
          <p:cNvPr id="81923" name="Title 1"/>
          <p:cNvSpPr>
            <a:spLocks noGrp="1"/>
          </p:cNvSpPr>
          <p:nvPr>
            <p:ph type="title"/>
          </p:nvPr>
        </p:nvSpPr>
        <p:spPr>
          <a:xfrm>
            <a:off x="-9518" y="-25126"/>
            <a:ext cx="9153518" cy="830584"/>
          </a:xfrm>
          <a:solidFill>
            <a:schemeClr val="tx1">
              <a:alpha val="11000"/>
            </a:schemeClr>
          </a:solidFill>
        </p:spPr>
        <p:txBody>
          <a:bodyPr/>
          <a:lstStyle/>
          <a:p>
            <a:pPr algn="l"/>
            <a:r>
              <a:rPr lang="en-US" altLang="en-US" sz="4000" dirty="0">
                <a:solidFill>
                  <a:srgbClr val="FFFFFF"/>
                </a:solidFill>
                <a:effectLst>
                  <a:outerShdw blurRad="38100" dist="38100" dir="2700000" algn="tl">
                    <a:srgbClr val="000000">
                      <a:alpha val="43137"/>
                    </a:srgbClr>
                  </a:outerShdw>
                </a:effectLst>
              </a:rPr>
              <a:t>Interactions and Strategies</a:t>
            </a:r>
          </a:p>
        </p:txBody>
      </p:sp>
      <p:sp>
        <p:nvSpPr>
          <p:cNvPr id="2" name="Content Placeholder 1"/>
          <p:cNvSpPr>
            <a:spLocks noGrp="1"/>
          </p:cNvSpPr>
          <p:nvPr>
            <p:ph sz="half" idx="2"/>
          </p:nvPr>
        </p:nvSpPr>
        <p:spPr>
          <a:xfrm>
            <a:off x="1" y="4522950"/>
            <a:ext cx="9144000" cy="2335050"/>
          </a:xfrm>
          <a:solidFill>
            <a:schemeClr val="tx2">
              <a:lumMod val="75000"/>
              <a:alpha val="54000"/>
            </a:schemeClr>
          </a:solidFill>
        </p:spPr>
        <p:txBody>
          <a:bodyPr/>
          <a:lstStyle/>
          <a:p>
            <a:pPr marL="0" indent="0">
              <a:buNone/>
            </a:pPr>
            <a:r>
              <a:rPr lang="en-US" altLang="en-US" sz="3200" b="1" dirty="0">
                <a:solidFill>
                  <a:srgbClr val="FFFFFF"/>
                </a:solidFill>
                <a:effectLst>
                  <a:outerShdw blurRad="38100" dist="38100" dir="2700000" algn="tl">
                    <a:srgbClr val="000000">
                      <a:alpha val="43137"/>
                    </a:srgbClr>
                  </a:outerShdw>
                </a:effectLst>
              </a:rPr>
              <a:t>“Supply open-ended materials in the indoor and outdoor early learning environment to promote exploration of spatial relationships”</a:t>
            </a:r>
            <a:r>
              <a:rPr lang="en-US" sz="3200" dirty="0"/>
              <a:t>       </a:t>
            </a:r>
          </a:p>
          <a:p>
            <a:pPr marL="0" indent="0">
              <a:buNone/>
            </a:pPr>
            <a:r>
              <a:rPr lang="en-US" sz="1800" b="1" dirty="0">
                <a:solidFill>
                  <a:schemeClr val="bg1"/>
                </a:solidFill>
                <a:effectLst>
                  <a:outerShdw blurRad="38100" dist="38100" dir="2700000" algn="tl">
                    <a:srgbClr val="000000">
                      <a:alpha val="43137"/>
                    </a:srgbClr>
                  </a:outerShdw>
                </a:effectLst>
              </a:rPr>
              <a:t>(PCF, Vol. 3, p. 106).</a:t>
            </a:r>
          </a:p>
          <a:p>
            <a:pPr marL="0" indent="0">
              <a:buNone/>
            </a:pPr>
            <a:endParaRPr lang="en-US" b="1" dirty="0">
              <a:effectLst>
                <a:outerShdw blurRad="38100" dist="38100" dir="2700000" algn="tl">
                  <a:srgbClr val="000000">
                    <a:alpha val="43137"/>
                  </a:srgbClr>
                </a:outerShdw>
              </a:effectLst>
            </a:endParaRPr>
          </a:p>
        </p:txBody>
      </p:sp>
      <p:sp>
        <p:nvSpPr>
          <p:cNvPr id="81924"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4E1E460-AE74-42F2-957C-AD93FB6A75FB}" type="slidenum">
              <a:rPr lang="en-US" altLang="en-US" sz="1200" smtClean="0">
                <a:solidFill>
                  <a:schemeClr val="bg1"/>
                </a:solidFill>
              </a:rPr>
              <a:pPr>
                <a:spcBef>
                  <a:spcPct val="0"/>
                </a:spcBef>
                <a:buFontTx/>
                <a:buNone/>
              </a:pPr>
              <a:t>25</a:t>
            </a:fld>
            <a:endParaRPr lang="en-US" altLang="en-US" sz="1200" dirty="0">
              <a:solidFill>
                <a:schemeClr val="bg1"/>
              </a:solidFill>
            </a:endParaRPr>
          </a:p>
        </p:txBody>
      </p:sp>
      <p:sp>
        <p:nvSpPr>
          <p:cNvPr id="5" name="Rectangle 4"/>
          <p:cNvSpPr>
            <a:spLocks noChangeArrowheads="1"/>
          </p:cNvSpPr>
          <p:nvPr/>
        </p:nvSpPr>
        <p:spPr bwMode="auto">
          <a:xfrm>
            <a:off x="1" y="6627168"/>
            <a:ext cx="91439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a:t>
            </a:r>
            <a:endParaRPr lang="en-US" altLang="en-US" sz="900" dirty="0">
              <a:solidFill>
                <a:schemeClr val="bg1"/>
              </a:solidFill>
            </a:endParaRPr>
          </a:p>
        </p:txBody>
      </p:sp>
    </p:spTree>
    <p:extLst>
      <p:ext uri="{BB962C8B-B14F-4D97-AF65-F5344CB8AC3E}">
        <p14:creationId xmlns:p14="http://schemas.microsoft.com/office/powerpoint/2010/main" val="2347577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668" r="580"/>
          <a:stretch/>
        </p:blipFill>
        <p:spPr>
          <a:xfrm>
            <a:off x="-25646" y="869089"/>
            <a:ext cx="9169646" cy="5988911"/>
          </a:xfrm>
        </p:spPr>
      </p:pic>
      <p:sp>
        <p:nvSpPr>
          <p:cNvPr id="92162" name="Title 1"/>
          <p:cNvSpPr>
            <a:spLocks noGrp="1"/>
          </p:cNvSpPr>
          <p:nvPr>
            <p:ph type="title"/>
          </p:nvPr>
        </p:nvSpPr>
        <p:spPr>
          <a:xfrm>
            <a:off x="457200" y="0"/>
            <a:ext cx="8229600" cy="1143000"/>
          </a:xfrm>
        </p:spPr>
        <p:txBody>
          <a:bodyPr/>
          <a:lstStyle/>
          <a:p>
            <a:br>
              <a:rPr lang="en-US" altLang="en-US" dirty="0">
                <a:solidFill>
                  <a:schemeClr val="bg1"/>
                </a:solidFill>
              </a:rPr>
            </a:br>
            <a:r>
              <a:rPr lang="en-US" altLang="en-US" dirty="0">
                <a:solidFill>
                  <a:srgbClr val="000000"/>
                </a:solidFill>
              </a:rPr>
              <a:t>Interactions and Strategies</a:t>
            </a:r>
            <a:br>
              <a:rPr lang="en-US" altLang="en-US" dirty="0">
                <a:solidFill>
                  <a:srgbClr val="000000"/>
                </a:solidFill>
              </a:rPr>
            </a:br>
            <a:endParaRPr lang="en-US" altLang="en-US" dirty="0">
              <a:solidFill>
                <a:srgbClr val="000000"/>
              </a:solidFill>
            </a:endParaRPr>
          </a:p>
        </p:txBody>
      </p:sp>
      <p:sp>
        <p:nvSpPr>
          <p:cNvPr id="8" name="Content Placeholder 7"/>
          <p:cNvSpPr>
            <a:spLocks noGrp="1"/>
          </p:cNvSpPr>
          <p:nvPr>
            <p:ph sz="half" idx="2"/>
          </p:nvPr>
        </p:nvSpPr>
        <p:spPr>
          <a:xfrm>
            <a:off x="0" y="5638198"/>
            <a:ext cx="9144000" cy="1219802"/>
          </a:xfrm>
          <a:solidFill>
            <a:schemeClr val="bg1">
              <a:alpha val="50000"/>
            </a:schemeClr>
          </a:solidFill>
        </p:spPr>
        <p:txBody>
          <a:bodyPr/>
          <a:lstStyle/>
          <a:p>
            <a:pPr marL="0" indent="0">
              <a:buNone/>
            </a:pPr>
            <a:r>
              <a:rPr lang="en-US" altLang="en-US" sz="3200" b="1" dirty="0">
                <a:solidFill>
                  <a:srgbClr val="000000"/>
                </a:solidFill>
              </a:rPr>
              <a:t>“Make a map of the early </a:t>
            </a:r>
            <a:r>
              <a:rPr lang="en-US" altLang="en-US" sz="3200" b="1" dirty="0"/>
              <a:t>learning environment”  </a:t>
            </a:r>
            <a:br>
              <a:rPr lang="en-US" altLang="en-US" sz="1100" dirty="0"/>
            </a:br>
            <a:r>
              <a:rPr lang="en-US" altLang="en-US" sz="1800" dirty="0"/>
              <a:t>(PCF, Vol. 3, p. 113).</a:t>
            </a:r>
            <a:endParaRPr lang="en-US" dirty="0"/>
          </a:p>
        </p:txBody>
      </p:sp>
      <p:sp>
        <p:nvSpPr>
          <p:cNvPr id="92165"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6B90FF0-EBB0-4023-BECD-336B5B6ABFD9}" type="slidenum">
              <a:rPr lang="en-US" altLang="en-US" sz="1200" smtClean="0"/>
              <a:pPr>
                <a:spcBef>
                  <a:spcPct val="0"/>
                </a:spcBef>
                <a:buFontTx/>
                <a:buNone/>
              </a:pPr>
              <a:t>26</a:t>
            </a:fld>
            <a:endParaRPr lang="en-US" altLang="en-US" sz="1200" dirty="0"/>
          </a:p>
        </p:txBody>
      </p:sp>
      <p:sp>
        <p:nvSpPr>
          <p:cNvPr id="9" name="Rectangle 8"/>
          <p:cNvSpPr>
            <a:spLocks noChangeArrowheads="1"/>
          </p:cNvSpPr>
          <p:nvPr/>
        </p:nvSpPr>
        <p:spPr bwMode="auto">
          <a:xfrm>
            <a:off x="1" y="6627168"/>
            <a:ext cx="91439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a:t>
            </a:r>
            <a:endParaRPr lang="en-US" altLang="en-US" sz="900" dirty="0">
              <a:solidFill>
                <a:schemeClr val="bg1"/>
              </a:solidFill>
            </a:endParaRPr>
          </a:p>
        </p:txBody>
      </p:sp>
    </p:spTree>
    <p:extLst>
      <p:ext uri="{BB962C8B-B14F-4D97-AF65-F5344CB8AC3E}">
        <p14:creationId xmlns:p14="http://schemas.microsoft.com/office/powerpoint/2010/main" val="3328018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Content Placeholder 12" descr="IMG_3235.JP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l="2663" t="11384" r="21513" b="13091"/>
          <a:stretch/>
        </p:blipFill>
        <p:spPr>
          <a:xfrm>
            <a:off x="0" y="0"/>
            <a:ext cx="9160933" cy="6858000"/>
          </a:xfrm>
        </p:spPr>
      </p:pic>
      <p:sp>
        <p:nvSpPr>
          <p:cNvPr id="2" name="Title 1"/>
          <p:cNvSpPr>
            <a:spLocks noGrp="1"/>
          </p:cNvSpPr>
          <p:nvPr>
            <p:ph type="title"/>
          </p:nvPr>
        </p:nvSpPr>
        <p:spPr>
          <a:xfrm>
            <a:off x="0" y="261003"/>
            <a:ext cx="9143999" cy="1181101"/>
          </a:xfrm>
        </p:spPr>
        <p:txBody>
          <a:bodyPr>
            <a:noAutofit/>
          </a:bodyPr>
          <a:lstStyle/>
          <a:p>
            <a:pPr>
              <a:defRPr/>
            </a:pPr>
            <a:r>
              <a:rPr lang="en-US" dirty="0">
                <a:solidFill>
                  <a:srgbClr val="FFFFFF"/>
                </a:solidFill>
                <a:effectLst>
                  <a:outerShdw blurRad="38100" dist="38100" dir="2700000" algn="tl">
                    <a:srgbClr val="000000">
                      <a:alpha val="43137"/>
                    </a:srgbClr>
                  </a:outerShdw>
                </a:effectLst>
              </a:rPr>
              <a:t>Interactions and Strategies</a:t>
            </a:r>
          </a:p>
        </p:txBody>
      </p:sp>
      <p:sp>
        <p:nvSpPr>
          <p:cNvPr id="83972" name="Content Placeholder 13"/>
          <p:cNvSpPr>
            <a:spLocks noGrp="1"/>
          </p:cNvSpPr>
          <p:nvPr>
            <p:ph sz="half" idx="1"/>
          </p:nvPr>
        </p:nvSpPr>
        <p:spPr>
          <a:xfrm>
            <a:off x="5572125" y="2514600"/>
            <a:ext cx="3588808" cy="4343400"/>
          </a:xfrm>
          <a:solidFill>
            <a:schemeClr val="tx1">
              <a:alpha val="33000"/>
            </a:schemeClr>
          </a:solidFill>
        </p:spPr>
        <p:txBody>
          <a:bodyPr/>
          <a:lstStyle/>
          <a:p>
            <a:pPr marL="0" indent="0">
              <a:buFont typeface="Arial" panose="020B0604020202020204" pitchFamily="34" charset="0"/>
              <a:buNone/>
            </a:pPr>
            <a:r>
              <a:rPr lang="en-US" altLang="en-US" sz="3200" b="1" dirty="0">
                <a:solidFill>
                  <a:srgbClr val="FFFFFF"/>
                </a:solidFill>
                <a:effectLst>
                  <a:outerShdw blurRad="38100" dist="38100" dir="2700000" algn="tl">
                    <a:srgbClr val="000000">
                      <a:alpha val="43137"/>
                    </a:srgbClr>
                  </a:outerShdw>
                </a:effectLst>
              </a:rPr>
              <a:t>“Provide children with hands-on experiences with concrete artifacts and historical objects (e.g., toys, utensils, tools)” </a:t>
            </a:r>
          </a:p>
          <a:p>
            <a:pPr marL="0" indent="0">
              <a:buFont typeface="Arial" panose="020B0604020202020204" pitchFamily="34" charset="0"/>
              <a:buNone/>
            </a:pPr>
            <a:r>
              <a:rPr lang="en-US" altLang="en-US" sz="1800" b="1" dirty="0">
                <a:solidFill>
                  <a:schemeClr val="bg1"/>
                </a:solidFill>
                <a:effectLst>
                  <a:outerShdw blurRad="38100" dist="38100" dir="2700000" algn="tl">
                    <a:srgbClr val="000000">
                      <a:alpha val="43137"/>
                    </a:srgbClr>
                  </a:outerShdw>
                </a:effectLst>
              </a:rPr>
              <a:t>(PCF, Vol. 3, p. 99).</a:t>
            </a:r>
          </a:p>
        </p:txBody>
      </p:sp>
      <p:sp>
        <p:nvSpPr>
          <p:cNvPr id="83973"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DE219B7-4262-4000-AE24-C94F21B58A05}" type="slidenum">
              <a:rPr lang="en-US" altLang="en-US" sz="1200" smtClean="0">
                <a:solidFill>
                  <a:schemeClr val="bg1"/>
                </a:solidFill>
              </a:rPr>
              <a:pPr>
                <a:spcBef>
                  <a:spcPct val="0"/>
                </a:spcBef>
                <a:buFontTx/>
                <a:buNone/>
              </a:pPr>
              <a:t>27</a:t>
            </a:fld>
            <a:endParaRPr lang="en-US" altLang="en-US" sz="1200" dirty="0">
              <a:solidFill>
                <a:schemeClr val="bg1"/>
              </a:solidFill>
            </a:endParaRPr>
          </a:p>
        </p:txBody>
      </p:sp>
      <p:sp>
        <p:nvSpPr>
          <p:cNvPr id="7" name="Rectangle 6"/>
          <p:cNvSpPr>
            <a:spLocks noChangeArrowheads="1"/>
          </p:cNvSpPr>
          <p:nvPr/>
        </p:nvSpPr>
        <p:spPr bwMode="auto">
          <a:xfrm>
            <a:off x="1" y="6627168"/>
            <a:ext cx="91439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2075553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318052" y="365125"/>
            <a:ext cx="3543300" cy="1143000"/>
          </a:xfrm>
        </p:spPr>
        <p:txBody>
          <a:bodyPr/>
          <a:lstStyle/>
          <a:p>
            <a:r>
              <a:rPr lang="en-US" altLang="en-US" dirty="0"/>
              <a:t>Materials for Play</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4495800" y="0"/>
            <a:ext cx="4648200" cy="6858000"/>
          </a:xfrm>
        </p:spPr>
      </p:pic>
      <p:sp>
        <p:nvSpPr>
          <p:cNvPr id="86020" name="Content Placeholder 3"/>
          <p:cNvSpPr>
            <a:spLocks noGrp="1"/>
          </p:cNvSpPr>
          <p:nvPr>
            <p:ph sz="half" idx="2"/>
          </p:nvPr>
        </p:nvSpPr>
        <p:spPr>
          <a:xfrm>
            <a:off x="318052" y="1828800"/>
            <a:ext cx="3833818" cy="4297363"/>
          </a:xfrm>
        </p:spPr>
        <p:txBody>
          <a:bodyPr/>
          <a:lstStyle/>
          <a:p>
            <a:pPr marL="0" indent="0">
              <a:buNone/>
            </a:pPr>
            <a:r>
              <a:rPr lang="en-US" sz="3200" b="1" dirty="0"/>
              <a:t>“Loose parts promote constructive play” </a:t>
            </a:r>
          </a:p>
          <a:p>
            <a:pPr>
              <a:buNone/>
            </a:pPr>
            <a:r>
              <a:rPr lang="en-US" sz="1800" dirty="0"/>
              <a:t>(Karin H. Spencer and Paul M.</a:t>
            </a:r>
          </a:p>
          <a:p>
            <a:pPr marL="0" indent="0">
              <a:buNone/>
            </a:pPr>
            <a:r>
              <a:rPr lang="en-US" sz="1800" dirty="0"/>
              <a:t>Wright, </a:t>
            </a:r>
            <a:r>
              <a:rPr lang="en-US" sz="1800" i="1" dirty="0"/>
              <a:t>Quality Outdoor Play Spaces for Young Children</a:t>
            </a:r>
            <a:r>
              <a:rPr lang="en-US" sz="1800" dirty="0"/>
              <a:t>, p. 32).</a:t>
            </a:r>
          </a:p>
          <a:p>
            <a:pPr marL="0" indent="0">
              <a:buNone/>
            </a:pPr>
            <a:endParaRPr lang="en-US" altLang="en-US" dirty="0"/>
          </a:p>
        </p:txBody>
      </p:sp>
      <p:sp>
        <p:nvSpPr>
          <p:cNvPr id="86021"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8EF0CB4-B6AB-48D8-9833-57EA121B5B90}" type="slidenum">
              <a:rPr lang="en-US" altLang="en-US" sz="1200" smtClean="0">
                <a:solidFill>
                  <a:schemeClr val="bg1"/>
                </a:solidFill>
              </a:rPr>
              <a:pPr>
                <a:spcBef>
                  <a:spcPct val="0"/>
                </a:spcBef>
                <a:buFontTx/>
                <a:buNone/>
              </a:pPr>
              <a:t>28</a:t>
            </a:fld>
            <a:endParaRPr lang="en-US" altLang="en-US" sz="1200" dirty="0">
              <a:solidFill>
                <a:schemeClr val="bg1"/>
              </a:solidFill>
            </a:endParaRPr>
          </a:p>
        </p:txBody>
      </p:sp>
      <p:sp>
        <p:nvSpPr>
          <p:cNvPr id="7" name="Rectangle 6"/>
          <p:cNvSpPr>
            <a:spLocks noChangeArrowheads="1"/>
          </p:cNvSpPr>
          <p:nvPr/>
        </p:nvSpPr>
        <p:spPr bwMode="auto">
          <a:xfrm>
            <a:off x="833274" y="6569460"/>
            <a:ext cx="3662526" cy="230832"/>
          </a:xfrm>
          <a:prstGeom prst="rect">
            <a:avLst/>
          </a:prstGeom>
          <a:solidFill>
            <a:srgbClr val="FCD8D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1703257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29030" y="3291681"/>
            <a:ext cx="9096829" cy="1143000"/>
          </a:xfrm>
        </p:spPr>
        <p:txBody>
          <a:bodyPr/>
          <a:lstStyle/>
          <a:p>
            <a:r>
              <a:rPr lang="en-US" altLang="en-US" dirty="0"/>
              <a:t>Picture Schedules</a:t>
            </a:r>
          </a:p>
        </p:txBody>
      </p:sp>
      <p:pic>
        <p:nvPicPr>
          <p:cNvPr id="10" name="Content Placeholder 9" descr="DSC_0242_2.JPG"/>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a:off x="-1" y="1"/>
            <a:ext cx="9128761" cy="6858000"/>
          </a:xfrm>
          <a:solidFill>
            <a:srgbClr val="FFFFFF">
              <a:shade val="85000"/>
            </a:srgbClr>
          </a:solidFill>
          <a:ln w="9525"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0115" name="Content Placeholder 3"/>
          <p:cNvSpPr>
            <a:spLocks noGrp="1"/>
          </p:cNvSpPr>
          <p:nvPr>
            <p:ph sz="half" idx="2"/>
          </p:nvPr>
        </p:nvSpPr>
        <p:spPr>
          <a:xfrm>
            <a:off x="381000" y="1"/>
            <a:ext cx="8305800" cy="3077874"/>
          </a:xfrm>
          <a:noFill/>
          <a:ln>
            <a:noFill/>
          </a:ln>
        </p:spPr>
        <p:txBody>
          <a:bodyPr/>
          <a:lstStyle/>
          <a:p>
            <a:pPr marL="508000" indent="0">
              <a:buNone/>
            </a:pPr>
            <a:endParaRPr lang="en-US" altLang="en-US" sz="1200" b="1" dirty="0">
              <a:solidFill>
                <a:schemeClr val="bg1"/>
              </a:solidFill>
              <a:effectLst>
                <a:outerShdw blurRad="38100" dist="38100" dir="2700000" algn="tl">
                  <a:srgbClr val="000000">
                    <a:alpha val="43137"/>
                  </a:srgbClr>
                </a:outerShdw>
              </a:effectLst>
            </a:endParaRPr>
          </a:p>
          <a:p>
            <a:pPr marL="508000" indent="0" algn="ctr">
              <a:buNone/>
            </a:pPr>
            <a:r>
              <a:rPr lang="en-US" altLang="en-US" sz="4000" b="1" dirty="0">
                <a:solidFill>
                  <a:schemeClr val="bg1"/>
                </a:solidFill>
                <a:effectLst>
                  <a:outerShdw blurRad="38100" dist="38100" dir="2700000" algn="tl">
                    <a:srgbClr val="000000">
                      <a:alpha val="43137"/>
                    </a:srgbClr>
                  </a:outerShdw>
                </a:effectLst>
              </a:rPr>
              <a:t>Activities to Support Sense of Time</a:t>
            </a:r>
          </a:p>
          <a:p>
            <a:pPr marL="508000" indent="0" algn="ctr">
              <a:buNone/>
            </a:pPr>
            <a:endParaRPr lang="en-US" altLang="en-US" sz="2000" b="1" dirty="0">
              <a:solidFill>
                <a:schemeClr val="bg1"/>
              </a:solidFill>
              <a:effectLst>
                <a:outerShdw blurRad="38100" dist="38100" dir="2700000" algn="tl">
                  <a:srgbClr val="000000">
                    <a:alpha val="43137"/>
                  </a:srgbClr>
                </a:outerShdw>
              </a:effectLst>
            </a:endParaRPr>
          </a:p>
          <a:p>
            <a:pPr marL="508000" indent="0" algn="ctr">
              <a:buNone/>
            </a:pPr>
            <a:r>
              <a:rPr lang="en-US" altLang="en-US" sz="3600" b="1" dirty="0">
                <a:solidFill>
                  <a:schemeClr val="bg1"/>
                </a:solidFill>
                <a:effectLst>
                  <a:outerShdw blurRad="38100" dist="38100" dir="2700000" algn="tl">
                    <a:srgbClr val="000000">
                      <a:alpha val="43137"/>
                    </a:srgbClr>
                  </a:outerShdw>
                </a:effectLst>
              </a:rPr>
              <a:t>Use picture schedules to support daily routines. </a:t>
            </a:r>
            <a:r>
              <a:rPr lang="en-US" altLang="en-US" sz="1800" b="1" dirty="0">
                <a:solidFill>
                  <a:schemeClr val="bg1"/>
                </a:solidFill>
                <a:effectLst>
                  <a:outerShdw blurRad="38100" dist="38100" dir="2700000" algn="tl">
                    <a:srgbClr val="000000">
                      <a:alpha val="43137"/>
                    </a:srgbClr>
                  </a:outerShdw>
                </a:effectLst>
              </a:rPr>
              <a:t>(</a:t>
            </a:r>
            <a:r>
              <a:rPr lang="en-US" sz="1600" b="1" dirty="0">
                <a:solidFill>
                  <a:srgbClr val="FFFFFF"/>
                </a:solidFill>
                <a:effectLst>
                  <a:outerShdw blurRad="38100" dist="38100" dir="2700000" algn="tl">
                    <a:srgbClr val="000000">
                      <a:alpha val="43137"/>
                    </a:srgbClr>
                  </a:outerShdw>
                </a:effectLst>
              </a:rPr>
              <a:t>PCF, Vol. 3, p. 86)</a:t>
            </a:r>
          </a:p>
          <a:p>
            <a:pPr marL="0" indent="0">
              <a:buNone/>
            </a:pPr>
            <a:endParaRPr lang="en-US" altLang="en-US" sz="3200" b="1" dirty="0">
              <a:solidFill>
                <a:schemeClr val="bg1"/>
              </a:solidFill>
              <a:effectLst>
                <a:outerShdw blurRad="38100" dist="38100" dir="2700000" algn="tl">
                  <a:srgbClr val="000000">
                    <a:alpha val="43137"/>
                  </a:srgbClr>
                </a:outerShdw>
              </a:effectLst>
            </a:endParaRPr>
          </a:p>
        </p:txBody>
      </p:sp>
      <p:sp>
        <p:nvSpPr>
          <p:cNvPr id="9011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3495AB4-EEE5-42F2-A1B9-C163984F700D}" type="slidenum">
              <a:rPr lang="en-US" altLang="en-US" sz="1200" smtClean="0"/>
              <a:pPr>
                <a:spcBef>
                  <a:spcPct val="0"/>
                </a:spcBef>
                <a:buFontTx/>
                <a:buNone/>
              </a:pPr>
              <a:t>29</a:t>
            </a:fld>
            <a:endParaRPr lang="en-US" altLang="en-US" sz="1200" dirty="0"/>
          </a:p>
        </p:txBody>
      </p:sp>
      <p:sp>
        <p:nvSpPr>
          <p:cNvPr id="6" name="Rectangle 5"/>
          <p:cNvSpPr>
            <a:spLocks noChangeArrowheads="1"/>
          </p:cNvSpPr>
          <p:nvPr/>
        </p:nvSpPr>
        <p:spPr bwMode="auto">
          <a:xfrm>
            <a:off x="0" y="6608661"/>
            <a:ext cx="90678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 </a:t>
            </a:r>
            <a:endParaRPr lang="en-US" altLang="en-US" sz="900" dirty="0">
              <a:solidFill>
                <a:schemeClr val="bg1"/>
              </a:solidFill>
            </a:endParaRPr>
          </a:p>
        </p:txBody>
      </p:sp>
    </p:spTree>
    <p:extLst>
      <p:ext uri="{BB962C8B-B14F-4D97-AF65-F5344CB8AC3E}">
        <p14:creationId xmlns:p14="http://schemas.microsoft.com/office/powerpoint/2010/main" val="1068460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200">
                <a:solidFill>
                  <a:srgbClr val="000000"/>
                </a:solidFill>
                <a:ea typeface="MS PGothic" charset="-128"/>
              </a:rPr>
              <a:t>CDE Publications and Resources that Support TK Implementation</a:t>
            </a:r>
          </a:p>
        </p:txBody>
      </p:sp>
      <p:sp>
        <p:nvSpPr>
          <p:cNvPr id="15363" name="Content Placeholder 4"/>
          <p:cNvSpPr>
            <a:spLocks noGrp="1"/>
          </p:cNvSpPr>
          <p:nvPr>
            <p:ph sz="half" idx="1"/>
          </p:nvPr>
        </p:nvSpPr>
        <p:spPr>
          <a:xfrm>
            <a:off x="6497474" y="4972050"/>
            <a:ext cx="2457450" cy="1350963"/>
          </a:xfrm>
        </p:spPr>
        <p:txBody>
          <a:bodyPr/>
          <a:lstStyle/>
          <a:p>
            <a:pPr marL="111125" indent="-111125"/>
            <a:r>
              <a:rPr lang="en-US" altLang="en-US" sz="200" dirty="0">
                <a:ea typeface="MS PGothic" charset="-128"/>
              </a:rPr>
              <a:t>Preschool Learning Foundations</a:t>
            </a:r>
          </a:p>
          <a:p>
            <a:pPr marL="111125" indent="-111125"/>
            <a:r>
              <a:rPr lang="en-US" altLang="en-US" sz="200" dirty="0">
                <a:ea typeface="MS PGothic" charset="-128"/>
              </a:rPr>
              <a:t>California Common Core State Standards</a:t>
            </a:r>
          </a:p>
          <a:p>
            <a:pPr marL="111125" indent="-111125"/>
            <a:r>
              <a:rPr lang="en-US" altLang="en-US" sz="200" dirty="0">
                <a:ea typeface="MS PGothic" charset="-128"/>
              </a:rPr>
              <a:t>Health Education Content Standards for California Public Schools</a:t>
            </a:r>
          </a:p>
          <a:p>
            <a:pPr marL="111125" indent="-111125"/>
            <a:r>
              <a:rPr lang="en-US" altLang="en-US" sz="200" dirty="0">
                <a:ea typeface="MS PGothic" charset="-128"/>
              </a:rPr>
              <a:t>Preschool Curriculum Frameworks</a:t>
            </a:r>
          </a:p>
          <a:p>
            <a:pPr marL="111125" indent="-111125"/>
            <a:r>
              <a:rPr lang="en-US" altLang="en-US" sz="200" dirty="0">
                <a:ea typeface="MS PGothic" charset="-128"/>
              </a:rPr>
              <a:t>English Language Arts/English Language Development Framework</a:t>
            </a:r>
          </a:p>
          <a:p>
            <a:pPr marL="111125" indent="-111125"/>
            <a:r>
              <a:rPr lang="en-US" altLang="en-US" sz="200" dirty="0">
                <a:ea typeface="MS PGothic" charset="-128"/>
              </a:rPr>
              <a:t>DRDP Specific to TK and K</a:t>
            </a:r>
          </a:p>
          <a:p>
            <a:pPr marL="111125" indent="-111125"/>
            <a:r>
              <a:rPr lang="en-US" altLang="en-US" sz="200" dirty="0">
                <a:ea typeface="MS PGothic" charset="-128"/>
              </a:rPr>
              <a:t>Preschool Alignment Document</a:t>
            </a:r>
          </a:p>
          <a:p>
            <a:pPr marL="111125" indent="-111125"/>
            <a:r>
              <a:rPr lang="en-US" altLang="en-US" sz="200" dirty="0">
                <a:ea typeface="MS PGothic" charset="-128"/>
              </a:rPr>
              <a:t>Preschool English Learners Guide</a:t>
            </a:r>
          </a:p>
          <a:p>
            <a:pPr marL="111125" indent="-111125"/>
            <a:r>
              <a:rPr lang="en-US" altLang="en-US" sz="200" dirty="0">
                <a:ea typeface="MS PGothic" charset="-128"/>
              </a:rPr>
              <a:t>Transitional Kindergarten Implementation Guide</a:t>
            </a:r>
          </a:p>
          <a:p>
            <a:pPr marL="111125" indent="-111125"/>
            <a:endParaRPr lang="en-US" altLang="en-US" sz="200" dirty="0">
              <a:ea typeface="MS PGothic" charset="-128"/>
            </a:endParaRPr>
          </a:p>
        </p:txBody>
      </p:sp>
      <p:sp>
        <p:nvSpPr>
          <p:cNvPr id="15364" name="Slide Number Placeholder 4"/>
          <p:cNvSpPr>
            <a:spLocks noGrp="1"/>
          </p:cNvSpPr>
          <p:nvPr>
            <p:ph type="sldNum" sz="quarter" idx="10"/>
          </p:nvPr>
        </p:nvSpPr>
        <p:spPr bwMode="auto">
          <a:xfrm>
            <a:off x="8686800" y="14288"/>
            <a:ext cx="422275" cy="2603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defRPr>
            </a:lvl1pPr>
            <a:lvl2pPr marL="742950" indent="-285750">
              <a:spcBef>
                <a:spcPct val="20000"/>
              </a:spcBef>
              <a:buFont typeface="Arial" charset="0"/>
              <a:buChar char="–"/>
              <a:defRPr sz="2800">
                <a:solidFill>
                  <a:schemeClr val="tx1"/>
                </a:solidFill>
                <a:latin typeface="Arial" charset="0"/>
                <a:ea typeface="MS PGothic" charset="-128"/>
              </a:defRPr>
            </a:lvl2pPr>
            <a:lvl3pPr marL="1143000" indent="-228600">
              <a:spcBef>
                <a:spcPct val="20000"/>
              </a:spcBef>
              <a:buFont typeface="Arial" charset="0"/>
              <a:buChar char="•"/>
              <a:defRPr sz="2400">
                <a:solidFill>
                  <a:schemeClr val="tx1"/>
                </a:solidFill>
                <a:latin typeface="Arial" charset="0"/>
                <a:ea typeface="MS PGothic" charset="-128"/>
              </a:defRPr>
            </a:lvl3pPr>
            <a:lvl4pPr marL="1600200" indent="-228600">
              <a:spcBef>
                <a:spcPct val="20000"/>
              </a:spcBef>
              <a:buFont typeface="Arial" charset="0"/>
              <a:buChar char="–"/>
              <a:defRPr sz="2000">
                <a:solidFill>
                  <a:schemeClr val="tx1"/>
                </a:solidFill>
                <a:latin typeface="Arial" charset="0"/>
                <a:ea typeface="MS PGothic" charset="-128"/>
              </a:defRPr>
            </a:lvl4pPr>
            <a:lvl5pPr marL="2057400" indent="-228600">
              <a:spcBef>
                <a:spcPct val="20000"/>
              </a:spcBef>
              <a:buFont typeface="Arial" charset="0"/>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9pPr>
          </a:lstStyle>
          <a:p>
            <a:pPr>
              <a:spcBef>
                <a:spcPct val="0"/>
              </a:spcBef>
              <a:buFontTx/>
              <a:buNone/>
            </a:pPr>
            <a:fld id="{585BC62E-A72E-384F-AC4A-E306A93EF4A4}" type="slidenum">
              <a:rPr lang="en-US" altLang="en-US" sz="1200"/>
              <a:pPr>
                <a:spcBef>
                  <a:spcPct val="0"/>
                </a:spcBef>
                <a:buFontTx/>
                <a:buNone/>
              </a:pPr>
              <a:t>3</a:t>
            </a:fld>
            <a:endParaRPr lang="en-US" altLang="en-US" sz="1200"/>
          </a:p>
        </p:txBody>
      </p:sp>
      <p:grpSp>
        <p:nvGrpSpPr>
          <p:cNvPr id="15365" name="Group 7"/>
          <p:cNvGrpSpPr>
            <a:grpSpLocks/>
          </p:cNvGrpSpPr>
          <p:nvPr/>
        </p:nvGrpSpPr>
        <p:grpSpPr bwMode="auto">
          <a:xfrm>
            <a:off x="35861" y="1081088"/>
            <a:ext cx="9020175" cy="5557837"/>
            <a:chOff x="35484" y="1081506"/>
            <a:chExt cx="9021673" cy="5557840"/>
          </a:xfrm>
        </p:grpSpPr>
        <p:sp>
          <p:nvSpPr>
            <p:cNvPr id="72718" name="Rectangle 8"/>
            <p:cNvSpPr>
              <a:spLocks noChangeArrowheads="1"/>
            </p:cNvSpPr>
            <p:nvPr/>
          </p:nvSpPr>
          <p:spPr bwMode="auto">
            <a:xfrm>
              <a:off x="35484" y="1081506"/>
              <a:ext cx="9021673" cy="5557840"/>
            </a:xfrm>
            <a:prstGeom prst="rect">
              <a:avLst/>
            </a:prstGeom>
            <a:noFill/>
            <a:ln>
              <a:noFill/>
            </a:ln>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ea typeface="MS PGothic" panose="020B0600070205080204" pitchFamily="34" charset="-128"/>
              </a:endParaRPr>
            </a:p>
          </p:txBody>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dirty="0">
                  <a:solidFill>
                    <a:srgbClr val="000000"/>
                  </a:solidFill>
                  <a:effectLst>
                    <a:outerShdw blurRad="38100" dist="38100" dir="2700000" algn="tl">
                      <a:srgbClr val="FFFFFF"/>
                    </a:outerShdw>
                  </a:effectLst>
                </a:rPr>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dirty="0">
                  <a:solidFill>
                    <a:srgbClr val="000000"/>
                  </a:solidFill>
                  <a:effectLst>
                    <a:outerShdw blurRad="38100" dist="38100" dir="2700000" algn="tl">
                      <a:srgbClr val="FFFFFF"/>
                    </a:outerShdw>
                  </a:effectLst>
                </a:rPr>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sz="1200" b="1" dirty="0"/>
                <a:t>California History–Social Science Content Standards </a:t>
              </a:r>
              <a:endParaRPr lang="en-US" altLang="en-US" sz="1200" b="1" dirty="0">
                <a:solidFill>
                  <a:srgbClr val="000000"/>
                </a:solidFill>
                <a:effectLst>
                  <a:outerShdw blurRad="38100" dist="38100" dir="2700000" algn="tl">
                    <a:srgbClr val="FFFFFF"/>
                  </a:outerShdw>
                </a:effectLst>
              </a:endParaRP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sz="1200" b="1" dirty="0"/>
                <a:t>History–Social Science </a:t>
              </a:r>
              <a:r>
                <a:rPr lang="en-US" altLang="en-US" sz="1200" b="1" dirty="0">
                  <a:solidFill>
                    <a:srgbClr val="000000"/>
                  </a:solidFill>
                  <a:effectLst>
                    <a:outerShdw blurRad="38100" dist="38100" dir="2700000" algn="tl">
                      <a:srgbClr val="FFFFFF"/>
                    </a:outerShdw>
                  </a:effectLst>
                </a:rPr>
                <a:t>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DRDP Specific to TK and K</a:t>
              </a:r>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Preschool English Learners Guide</a:t>
              </a:r>
            </a:p>
          </p:txBody>
        </p:sp>
      </p:grpSp>
      <p:pic>
        <p:nvPicPr>
          <p:cNvPr id="15366" name="Picture 7"/>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338" y="4965700"/>
            <a:ext cx="703262" cy="9239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5369" name="Picture 10"/>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8325" y="5030788"/>
            <a:ext cx="703263" cy="9239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5370"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3481388"/>
            <a:ext cx="1003300" cy="7762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5372"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175" y="2065338"/>
            <a:ext cx="1052513" cy="8143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5374"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5925" y="5010150"/>
            <a:ext cx="708025" cy="9239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26" name="Picture 2"/>
          <p:cNvPicPr>
            <a:picLocks noChangeAspect="1" noChangeArrowheads="1"/>
          </p:cNvPicPr>
          <p:nvPr/>
        </p:nvPicPr>
        <p:blipFill>
          <a:blip r:embed="rId8" cstate="print"/>
          <a:srcRect/>
          <a:stretch>
            <a:fillRect/>
          </a:stretch>
        </p:blipFill>
        <p:spPr bwMode="auto">
          <a:xfrm>
            <a:off x="6637338" y="2022475"/>
            <a:ext cx="708849" cy="914400"/>
          </a:xfrm>
          <a:prstGeom prst="rect">
            <a:avLst/>
          </a:prstGeom>
          <a:noFill/>
          <a:ln w="9525">
            <a:noFill/>
            <a:miter lim="800000"/>
            <a:headEnd/>
            <a:tailEnd/>
          </a:ln>
        </p:spPr>
      </p:pic>
      <p:pic>
        <p:nvPicPr>
          <p:cNvPr id="1027" name="Picture 3"/>
          <p:cNvPicPr>
            <a:picLocks noChangeAspect="1" noChangeArrowheads="1"/>
          </p:cNvPicPr>
          <p:nvPr/>
        </p:nvPicPr>
        <p:blipFill>
          <a:blip r:embed="rId9" cstate="print"/>
          <a:srcRect/>
          <a:stretch>
            <a:fillRect/>
          </a:stretch>
        </p:blipFill>
        <p:spPr bwMode="auto">
          <a:xfrm>
            <a:off x="4210620" y="3481388"/>
            <a:ext cx="723330" cy="914400"/>
          </a:xfrm>
          <a:prstGeom prst="rect">
            <a:avLst/>
          </a:prstGeom>
          <a:noFill/>
          <a:ln w="9525">
            <a:noFill/>
            <a:miter lim="800000"/>
            <a:headEnd/>
            <a:tailEnd/>
          </a:ln>
        </p:spPr>
      </p:pic>
      <p:pic>
        <p:nvPicPr>
          <p:cNvPr id="25" name="Content Placeholder 11" descr="PLF v 3.JPG"/>
          <p:cNvPicPr>
            <a:picLocks noGrp="1" noChangeAspect="1"/>
          </p:cNvPicPr>
          <p:nvPr>
            <p:ph sz="half" idx="1"/>
          </p:nvPr>
        </p:nvPicPr>
        <p:blipFill>
          <a:blip r:embed="rId10" cstate="print">
            <a:extLst>
              <a:ext uri="{28A0092B-C50C-407E-A947-70E740481C1C}">
                <a14:useLocalDpi xmlns:a14="http://schemas.microsoft.com/office/drawing/2010/main"/>
              </a:ext>
            </a:extLst>
          </a:blip>
          <a:stretch>
            <a:fillRect/>
          </a:stretch>
        </p:blipFill>
        <p:spPr bwMode="auto">
          <a:xfrm>
            <a:off x="1806947" y="2023005"/>
            <a:ext cx="714440" cy="923544"/>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6" name="Content Placeholder 12" descr="PCF v 3.JPG"/>
          <p:cNvPicPr>
            <a:picLocks noGrp="1" noChangeAspect="1"/>
          </p:cNvPicPr>
          <p:nvPr>
            <p:ph sz="half" idx="2"/>
          </p:nvPr>
        </p:nvPicPr>
        <p:blipFill>
          <a:blip r:embed="rId11" cstate="print">
            <a:extLst>
              <a:ext uri="{28A0092B-C50C-407E-A947-70E740481C1C}">
                <a14:useLocalDpi xmlns:a14="http://schemas.microsoft.com/office/drawing/2010/main"/>
              </a:ext>
            </a:extLst>
          </a:blip>
          <a:stretch>
            <a:fillRect/>
          </a:stretch>
        </p:blipFill>
        <p:spPr bwMode="auto">
          <a:xfrm>
            <a:off x="1795992" y="3514577"/>
            <a:ext cx="735599" cy="923544"/>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14305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3"/>
          <a:srcRect l="8667" t="17114" r="325" b="16847"/>
          <a:stretch/>
        </p:blipFill>
        <p:spPr>
          <a:xfrm>
            <a:off x="0" y="1"/>
            <a:ext cx="9341476" cy="6857999"/>
          </a:xfrm>
        </p:spPr>
      </p:pic>
      <p:sp>
        <p:nvSpPr>
          <p:cNvPr id="8" name="Title 7"/>
          <p:cNvSpPr>
            <a:spLocks noGrp="1"/>
          </p:cNvSpPr>
          <p:nvPr>
            <p:ph type="title"/>
          </p:nvPr>
        </p:nvSpPr>
        <p:spPr>
          <a:xfrm>
            <a:off x="0" y="1"/>
            <a:ext cx="9144000" cy="958225"/>
          </a:xfrm>
        </p:spPr>
        <p:txBody>
          <a:bodyPr/>
          <a:lstStyle/>
          <a:p>
            <a:r>
              <a:rPr lang="en-US" dirty="0">
                <a:solidFill>
                  <a:srgbClr val="FFFFFF"/>
                </a:solidFill>
              </a:rPr>
              <a:t>Interactions and Strategies</a:t>
            </a:r>
          </a:p>
        </p:txBody>
      </p:sp>
      <p:sp>
        <p:nvSpPr>
          <p:cNvPr id="2" name="Content Placeholder 1"/>
          <p:cNvSpPr>
            <a:spLocks noGrp="1"/>
          </p:cNvSpPr>
          <p:nvPr>
            <p:ph sz="half" idx="2"/>
          </p:nvPr>
        </p:nvSpPr>
        <p:spPr>
          <a:xfrm>
            <a:off x="6102222" y="2562698"/>
            <a:ext cx="3239254" cy="4295302"/>
          </a:xfrm>
          <a:solidFill>
            <a:schemeClr val="tx2">
              <a:lumMod val="75000"/>
              <a:alpha val="60784"/>
            </a:schemeClr>
          </a:solidFill>
        </p:spPr>
        <p:txBody>
          <a:bodyPr/>
          <a:lstStyle/>
          <a:p>
            <a:pPr marL="115888" indent="0">
              <a:buNone/>
            </a:pPr>
            <a:r>
              <a:rPr lang="en-US" altLang="en-US" sz="3200" b="1" dirty="0">
                <a:solidFill>
                  <a:srgbClr val="FFFFFF"/>
                </a:solidFill>
              </a:rPr>
              <a:t>“Provide children with sensory experiences…”  </a:t>
            </a:r>
            <a:r>
              <a:rPr lang="en-US" altLang="en-US" sz="1800" dirty="0">
                <a:solidFill>
                  <a:srgbClr val="FFFFFF"/>
                </a:solidFill>
              </a:rPr>
              <a:t>(PCF, Vol. 3. p. 109).</a:t>
            </a:r>
            <a:br>
              <a:rPr lang="en-US" altLang="en-US" sz="2000" b="0" dirty="0">
                <a:solidFill>
                  <a:srgbClr val="FFFFFF"/>
                </a:solidFill>
              </a:rPr>
            </a:br>
            <a:endParaRPr lang="en-US" sz="2000" dirty="0">
              <a:solidFill>
                <a:srgbClr val="FFFFFF"/>
              </a:solidFill>
            </a:endParaRPr>
          </a:p>
        </p:txBody>
      </p:sp>
      <p:sp>
        <p:nvSpPr>
          <p:cNvPr id="8806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BC9C634-BD9B-4AEE-B8C9-414F6EFE3B0A}" type="slidenum">
              <a:rPr lang="en-US" altLang="en-US" sz="1200" smtClean="0"/>
              <a:pPr>
                <a:spcBef>
                  <a:spcPct val="0"/>
                </a:spcBef>
                <a:buFontTx/>
                <a:buNone/>
              </a:pPr>
              <a:t>30</a:t>
            </a:fld>
            <a:endParaRPr lang="en-US" altLang="en-US" sz="1200" dirty="0"/>
          </a:p>
        </p:txBody>
      </p:sp>
      <p:sp>
        <p:nvSpPr>
          <p:cNvPr id="7" name="Rectangle 6"/>
          <p:cNvSpPr>
            <a:spLocks noChangeArrowheads="1"/>
          </p:cNvSpPr>
          <p:nvPr/>
        </p:nvSpPr>
        <p:spPr bwMode="auto">
          <a:xfrm>
            <a:off x="0" y="6608661"/>
            <a:ext cx="90678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 </a:t>
            </a:r>
            <a:endParaRPr lang="en-US" altLang="en-US" sz="900" dirty="0"/>
          </a:p>
        </p:txBody>
      </p:sp>
    </p:spTree>
    <p:extLst>
      <p:ext uri="{BB962C8B-B14F-4D97-AF65-F5344CB8AC3E}">
        <p14:creationId xmlns:p14="http://schemas.microsoft.com/office/powerpoint/2010/main" val="1583926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6"/>
          <p:cNvSpPr>
            <a:spLocks noGrp="1"/>
          </p:cNvSpPr>
          <p:nvPr>
            <p:ph type="title"/>
          </p:nvPr>
        </p:nvSpPr>
        <p:spPr/>
        <p:txBody>
          <a:bodyPr/>
          <a:lstStyle/>
          <a:p>
            <a:r>
              <a:rPr lang="en-US" altLang="en-US" sz="4000" dirty="0"/>
              <a:t>Sense of Time Substrands</a:t>
            </a:r>
          </a:p>
        </p:txBody>
      </p:sp>
      <p:sp>
        <p:nvSpPr>
          <p:cNvPr id="44035" name="Content Placeholder 7"/>
          <p:cNvSpPr>
            <a:spLocks noGrp="1"/>
          </p:cNvSpPr>
          <p:nvPr>
            <p:ph sz="half" idx="1"/>
          </p:nvPr>
        </p:nvSpPr>
        <p:spPr>
          <a:xfrm>
            <a:off x="457199" y="1417638"/>
            <a:ext cx="3886201" cy="4525963"/>
          </a:xfrm>
        </p:spPr>
        <p:txBody>
          <a:bodyPr/>
          <a:lstStyle/>
          <a:p>
            <a:pPr marL="296863" indent="-296863">
              <a:spcAft>
                <a:spcPts val="1200"/>
              </a:spcAft>
            </a:pPr>
            <a:r>
              <a:rPr lang="en-US" altLang="en-US" sz="2800" dirty="0"/>
              <a:t>1.0 Understanding Past Events </a:t>
            </a:r>
          </a:p>
          <a:p>
            <a:pPr marL="296863" indent="-296863">
              <a:spcAft>
                <a:spcPts val="1200"/>
              </a:spcAft>
            </a:pPr>
            <a:r>
              <a:rPr lang="en-US" altLang="en-US" sz="2800" dirty="0"/>
              <a:t>2.0 Anticipating and Planning Future Events </a:t>
            </a:r>
          </a:p>
          <a:p>
            <a:pPr marL="296863" indent="-296863">
              <a:spcAft>
                <a:spcPts val="1200"/>
              </a:spcAft>
            </a:pPr>
            <a:r>
              <a:rPr lang="en-US" altLang="en-US" sz="2800" dirty="0"/>
              <a:t>3.0 Personal History </a:t>
            </a:r>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2927" y="1417638"/>
            <a:ext cx="4043873" cy="4525963"/>
          </a:xfrm>
        </p:spPr>
      </p:pic>
      <p:sp>
        <p:nvSpPr>
          <p:cNvPr id="5" name="Slide Number Placeholder 4"/>
          <p:cNvSpPr>
            <a:spLocks noGrp="1"/>
          </p:cNvSpPr>
          <p:nvPr>
            <p:ph type="sldNum" sz="quarter" idx="10"/>
          </p:nvPr>
        </p:nvSpPr>
        <p:spPr/>
        <p:txBody>
          <a:bodyPr/>
          <a:lstStyle/>
          <a:p>
            <a:pPr>
              <a:defRPr/>
            </a:pPr>
            <a:fld id="{3BB72ECD-BAC0-40EF-AA93-D5B2681CD9D7}" type="slidenum">
              <a:rPr lang="en-US" altLang="en-US" smtClean="0"/>
              <a:pPr>
                <a:defRPr/>
              </a:pPr>
              <a:t>31</a:t>
            </a:fld>
            <a:endParaRPr lang="en-US" altLang="en-US"/>
          </a:p>
        </p:txBody>
      </p:sp>
    </p:spTree>
    <p:extLst>
      <p:ext uri="{BB962C8B-B14F-4D97-AF65-F5344CB8AC3E}">
        <p14:creationId xmlns:p14="http://schemas.microsoft.com/office/powerpoint/2010/main" val="182080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Past-Present-Future</a:t>
            </a:r>
          </a:p>
        </p:txBody>
      </p:sp>
      <p:sp>
        <p:nvSpPr>
          <p:cNvPr id="46083" name="Content Placeholder 3"/>
          <p:cNvSpPr>
            <a:spLocks noGrp="1"/>
          </p:cNvSpPr>
          <p:nvPr>
            <p:ph idx="1"/>
          </p:nvPr>
        </p:nvSpPr>
        <p:spPr>
          <a:xfrm>
            <a:off x="457200" y="1417638"/>
            <a:ext cx="8229600" cy="4525963"/>
          </a:xfrm>
        </p:spPr>
        <p:style>
          <a:lnRef idx="2">
            <a:schemeClr val="dk1"/>
          </a:lnRef>
          <a:fillRef idx="1">
            <a:schemeClr val="lt1"/>
          </a:fillRef>
          <a:effectRef idx="0">
            <a:schemeClr val="dk1"/>
          </a:effectRef>
          <a:fontRef idx="minor">
            <a:schemeClr val="dk1"/>
          </a:fontRef>
        </p:style>
        <p:txBody>
          <a:bodyPr/>
          <a:lstStyle/>
          <a:p>
            <a:pPr marL="0" indent="0" eaLnBrk="1" fontAlgn="auto" hangingPunct="1">
              <a:spcBef>
                <a:spcPts val="0"/>
              </a:spcBef>
              <a:spcAft>
                <a:spcPts val="0"/>
              </a:spcAft>
              <a:buNone/>
              <a:defRPr/>
            </a:pPr>
            <a:r>
              <a:rPr lang="en-US" dirty="0">
                <a:ea typeface="ＭＳ Ｐゴシック" pitchFamily="-112" charset="-128"/>
                <a:cs typeface="ＭＳ Ｐゴシック" pitchFamily="-112" charset="-128"/>
              </a:rPr>
              <a:t>“The preschool [transitional kindergarten] years are a period of major advance in young children’s understanding of past, present, and future and the association between these events in time”</a:t>
            </a:r>
            <a:r>
              <a:rPr lang="en-US" altLang="en-US" sz="1800" dirty="0">
                <a:ea typeface="ＭＳ Ｐゴシック" pitchFamily="-112" charset="-128"/>
              </a:rPr>
              <a:t>(</a:t>
            </a:r>
            <a:r>
              <a:rPr lang="en-US" altLang="en-US" sz="1800" dirty="0"/>
              <a:t>PLF, Vol. 3, p.30).</a:t>
            </a:r>
          </a:p>
          <a:p>
            <a:pPr>
              <a:buFont typeface="Arial" panose="020B0604020202020204" pitchFamily="34" charset="0"/>
              <a:buNone/>
              <a:defRPr/>
            </a:pPr>
            <a:endParaRPr lang="en-US" altLang="en-US" dirty="0"/>
          </a:p>
        </p:txBody>
      </p:sp>
      <p:sp>
        <p:nvSpPr>
          <p:cNvPr id="46085" name="Slide Number Placeholder 6"/>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2C102F3-EB16-424F-94C1-CEAFD1A3A77E}" type="slidenum">
              <a:rPr lang="en-US" altLang="en-US" sz="1200" smtClean="0"/>
              <a:pPr>
                <a:spcBef>
                  <a:spcPct val="0"/>
                </a:spcBef>
                <a:buFontTx/>
                <a:buNone/>
              </a:pPr>
              <a:t>32</a:t>
            </a:fld>
            <a:endParaRPr lang="en-US" altLang="en-US" sz="1200" dirty="0"/>
          </a:p>
        </p:txBody>
      </p:sp>
    </p:spTree>
    <p:extLst>
      <p:ext uri="{BB962C8B-B14F-4D97-AF65-F5344CB8AC3E}">
        <p14:creationId xmlns:p14="http://schemas.microsoft.com/office/powerpoint/2010/main" val="3864458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a:t>Children’s Sense of History</a:t>
            </a:r>
          </a:p>
        </p:txBody>
      </p:sp>
      <p:pic>
        <p:nvPicPr>
          <p:cNvPr id="8" name="Content Placeholder 7" descr="memorybook.tiff">
            <a:hlinkClick r:id="rId3"/>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tretch/>
        </p:blipFill>
        <p:spPr>
          <a:xfrm>
            <a:off x="746450" y="2504654"/>
            <a:ext cx="7315201" cy="3603811"/>
          </a:xfrm>
          <a:ln>
            <a:solidFill>
              <a:schemeClr val="tx1"/>
            </a:solidFill>
          </a:ln>
          <a:scene3d>
            <a:camera prst="orthographicFront"/>
            <a:lightRig rig="threePt" dir="t"/>
          </a:scene3d>
          <a:sp3d>
            <a:bevelT/>
          </a:sp3d>
        </p:spPr>
      </p:pic>
      <p:sp>
        <p:nvSpPr>
          <p:cNvPr id="58372" name="Content Placeholder 5"/>
          <p:cNvSpPr>
            <a:spLocks noGrp="1"/>
          </p:cNvSpPr>
          <p:nvPr>
            <p:ph sz="half" idx="2"/>
          </p:nvPr>
        </p:nvSpPr>
        <p:spPr>
          <a:xfrm>
            <a:off x="746450" y="1417638"/>
            <a:ext cx="7315200" cy="1087016"/>
          </a:xfrm>
        </p:spPr>
        <p:txBody>
          <a:bodyPr/>
          <a:lstStyle/>
          <a:p>
            <a:pPr marL="0" indent="0">
              <a:buFont typeface="Arial" panose="020B0604020202020204" pitchFamily="34" charset="0"/>
              <a:buNone/>
            </a:pPr>
            <a:r>
              <a:rPr lang="en-US" altLang="en-US" dirty="0"/>
              <a:t>“…young children’s sense of history is like an accordion” </a:t>
            </a:r>
            <a:r>
              <a:rPr lang="en-US" altLang="en-US" sz="1800" dirty="0"/>
              <a:t>(PLF, Vol. 3, p. 34).</a:t>
            </a:r>
          </a:p>
        </p:txBody>
      </p:sp>
      <p:sp>
        <p:nvSpPr>
          <p:cNvPr id="58373" name="Slide Number Placeholder 6"/>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7AA6E25-51A6-4E0C-90F4-4A5420E1FB2F}" type="slidenum">
              <a:rPr lang="en-US" altLang="en-US" sz="1200" smtClean="0"/>
              <a:pPr>
                <a:spcBef>
                  <a:spcPct val="0"/>
                </a:spcBef>
                <a:buFontTx/>
                <a:buNone/>
              </a:pPr>
              <a:t>33</a:t>
            </a:fld>
            <a:endParaRPr lang="en-US" altLang="en-US" sz="1200" dirty="0"/>
          </a:p>
        </p:txBody>
      </p:sp>
      <p:sp>
        <p:nvSpPr>
          <p:cNvPr id="2" name="Rectangle 1"/>
          <p:cNvSpPr/>
          <p:nvPr/>
        </p:nvSpPr>
        <p:spPr>
          <a:xfrm>
            <a:off x="1978090" y="6108465"/>
            <a:ext cx="5573711" cy="1046440"/>
          </a:xfrm>
          <a:prstGeom prst="rect">
            <a:avLst/>
          </a:prstGeom>
        </p:spPr>
        <p:txBody>
          <a:bodyPr wrap="square">
            <a:spAutoFit/>
          </a:bodyPr>
          <a:lstStyle/>
          <a:p>
            <a:r>
              <a:rPr lang="en-US" dirty="0">
                <a:hlinkClick r:id="rId3"/>
              </a:rPr>
              <a:t>https://www.youtube.com/watch?v=wX91500Ck8o</a:t>
            </a:r>
            <a:endParaRPr lang="en-US" dirty="0"/>
          </a:p>
          <a:p>
            <a:endParaRPr lang="en-US" sz="4400" dirty="0"/>
          </a:p>
        </p:txBody>
      </p:sp>
    </p:spTree>
    <p:extLst>
      <p:ext uri="{BB962C8B-B14F-4D97-AF65-F5344CB8AC3E}">
        <p14:creationId xmlns:p14="http://schemas.microsoft.com/office/powerpoint/2010/main" val="4107215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dirty="0"/>
              <a:t>Building the Accordion: Developmental Sequence</a:t>
            </a:r>
          </a:p>
        </p:txBody>
      </p:sp>
      <p:sp>
        <p:nvSpPr>
          <p:cNvPr id="3" name="Content Placeholder 2"/>
          <p:cNvSpPr>
            <a:spLocks noGrp="1"/>
          </p:cNvSpPr>
          <p:nvPr>
            <p:ph idx="1"/>
          </p:nvPr>
        </p:nvSpPr>
        <p:spPr>
          <a:solidFill>
            <a:schemeClr val="bg1"/>
          </a:solidFill>
          <a:scene3d>
            <a:camera prst="orthographicFront"/>
            <a:lightRig rig="threePt" dir="t"/>
          </a:scene3d>
          <a:sp3d>
            <a:bevelT/>
          </a:sp3d>
          <a:extLst/>
        </p:spPr>
        <p:txBody>
          <a:bodyPr/>
          <a:lstStyle/>
          <a:p>
            <a:pPr>
              <a:spcAft>
                <a:spcPts val="1200"/>
              </a:spcAft>
              <a:defRPr/>
            </a:pPr>
            <a:r>
              <a:rPr lang="en-US" dirty="0"/>
              <a:t>Gather materials and create a personalized accordion book.</a:t>
            </a:r>
          </a:p>
          <a:p>
            <a:pPr>
              <a:spcAft>
                <a:spcPts val="1200"/>
              </a:spcAft>
              <a:defRPr/>
            </a:pPr>
            <a:r>
              <a:rPr lang="en-US" dirty="0"/>
              <a:t>Find the sample developmental sequence on page 87 of the Preschool Curriculum Framework, Volume 3.</a:t>
            </a:r>
          </a:p>
          <a:p>
            <a:pPr>
              <a:spcAft>
                <a:spcPts val="1200"/>
              </a:spcAft>
              <a:defRPr/>
            </a:pPr>
            <a:r>
              <a:rPr lang="en-US" dirty="0"/>
              <a:t>Use the accordion book to document each phase of development. This can be done through writing, pictures, etc. </a:t>
            </a:r>
          </a:p>
          <a:p>
            <a:pPr marL="0" indent="0">
              <a:buFont typeface="Arial" panose="020B0604020202020204" pitchFamily="34" charset="0"/>
              <a:buNone/>
              <a:defRPr/>
            </a:pPr>
            <a:endParaRPr lang="en-US" dirty="0"/>
          </a:p>
        </p:txBody>
      </p:sp>
      <p:sp>
        <p:nvSpPr>
          <p:cNvPr id="60422"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A0DC458-3CA1-481C-8598-C4C5F7EB44A8}" type="slidenum">
              <a:rPr lang="en-US" altLang="en-US" sz="1200" smtClean="0"/>
              <a:pPr>
                <a:spcBef>
                  <a:spcPct val="0"/>
                </a:spcBef>
                <a:buFontTx/>
                <a:buNone/>
              </a:pPr>
              <a:t>34</a:t>
            </a:fld>
            <a:endParaRPr lang="en-US" altLang="en-US" sz="1200" dirty="0"/>
          </a:p>
        </p:txBody>
      </p:sp>
    </p:spTree>
    <p:extLst>
      <p:ext uri="{BB962C8B-B14F-4D97-AF65-F5344CB8AC3E}">
        <p14:creationId xmlns:p14="http://schemas.microsoft.com/office/powerpoint/2010/main" val="3474126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3509" r="2445"/>
          <a:stretch>
            <a:fillRect/>
          </a:stretch>
        </p:blipFill>
        <p:spPr>
          <a:xfrm>
            <a:off x="-2" y="-131633"/>
            <a:ext cx="9425356" cy="6989633"/>
          </a:xfrm>
        </p:spPr>
      </p:pic>
      <p:sp>
        <p:nvSpPr>
          <p:cNvPr id="2" name="Title 1"/>
          <p:cNvSpPr>
            <a:spLocks noGrp="1"/>
          </p:cNvSpPr>
          <p:nvPr>
            <p:ph type="title"/>
          </p:nvPr>
        </p:nvSpPr>
        <p:spPr>
          <a:xfrm>
            <a:off x="-2" y="-206375"/>
            <a:ext cx="9144000" cy="1143000"/>
          </a:xfrm>
        </p:spPr>
        <p:txBody>
          <a:bodyPr>
            <a:normAutofit/>
          </a:bodyPr>
          <a:lstStyle/>
          <a:p>
            <a:pPr>
              <a:defRPr/>
            </a:pPr>
            <a:r>
              <a:rPr lang="en-US" sz="4000" dirty="0">
                <a:solidFill>
                  <a:schemeClr val="bg1"/>
                </a:solidFill>
                <a:effectLst>
                  <a:outerShdw blurRad="38100" dist="38100" dir="2700000" algn="tl">
                    <a:srgbClr val="000000">
                      <a:alpha val="43137"/>
                    </a:srgbClr>
                  </a:outerShdw>
                </a:effectLst>
              </a:rPr>
              <a:t>Narrative Practices Differ Culturally</a:t>
            </a:r>
          </a:p>
        </p:txBody>
      </p:sp>
      <p:sp>
        <p:nvSpPr>
          <p:cNvPr id="6" name="Text Placeholder 5"/>
          <p:cNvSpPr>
            <a:spLocks noGrp="1"/>
          </p:cNvSpPr>
          <p:nvPr>
            <p:ph sz="half" idx="2"/>
          </p:nvPr>
        </p:nvSpPr>
        <p:spPr>
          <a:xfrm>
            <a:off x="0" y="5090160"/>
            <a:ext cx="8382000" cy="1764664"/>
          </a:xfrm>
          <a:noFill/>
        </p:spPr>
        <p:txBody>
          <a:bodyPr>
            <a:noAutofit/>
          </a:bodyPr>
          <a:lstStyle/>
          <a:p>
            <a:pPr marL="174625" indent="0">
              <a:buNone/>
              <a:defRPr/>
            </a:pPr>
            <a:r>
              <a:rPr lang="en-US" sz="3200" b="1" dirty="0">
                <a:solidFill>
                  <a:schemeClr val="bg1"/>
                </a:solidFill>
                <a:effectLst>
                  <a:outerShdw blurRad="38100" dist="38100" dir="2700000" algn="tl">
                    <a:srgbClr val="000000">
                      <a:alpha val="43137"/>
                    </a:srgbClr>
                  </a:outerShdw>
                </a:effectLst>
              </a:rPr>
              <a:t>“Some families emphasize linear time sequences…Others use emotional cues” </a:t>
            </a:r>
            <a:r>
              <a:rPr lang="en-US" sz="1800" b="1" dirty="0">
                <a:solidFill>
                  <a:schemeClr val="bg1"/>
                </a:solidFill>
                <a:cs typeface="Arial" pitchFamily="34" charset="0"/>
              </a:rPr>
              <a:t>(PLF, Vol. 3, p. 31).</a:t>
            </a:r>
            <a:endParaRPr lang="en-US" sz="1800" b="1" dirty="0">
              <a:solidFill>
                <a:schemeClr val="bg1"/>
              </a:solidFill>
              <a:effectLst>
                <a:outerShdw blurRad="38100" dist="38100" dir="2700000" algn="tl">
                  <a:srgbClr val="000000">
                    <a:alpha val="43137"/>
                  </a:srgbClr>
                </a:outerShdw>
              </a:effectLst>
            </a:endParaRPr>
          </a:p>
          <a:p>
            <a:pPr>
              <a:defRPr/>
            </a:pPr>
            <a:endParaRPr lang="en-US" sz="3200" dirty="0"/>
          </a:p>
        </p:txBody>
      </p:sp>
      <p:sp>
        <p:nvSpPr>
          <p:cNvPr id="50181" name="Slide Number Placeholder 4"/>
          <p:cNvSpPr>
            <a:spLocks noGrp="1"/>
          </p:cNvSpPr>
          <p:nvPr>
            <p:ph type="sldNum" sz="quarter" idx="10"/>
          </p:nvPr>
        </p:nvSpPr>
        <p:spPr bwMode="auto">
          <a:xfrm>
            <a:off x="8915400" y="0"/>
            <a:ext cx="457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79C7781-A203-49E0-80A9-8359057A1870}" type="slidenum">
              <a:rPr lang="en-US" altLang="en-US" sz="1200" smtClean="0">
                <a:solidFill>
                  <a:schemeClr val="bg1"/>
                </a:solidFill>
              </a:rPr>
              <a:pPr>
                <a:spcBef>
                  <a:spcPct val="0"/>
                </a:spcBef>
                <a:buFontTx/>
                <a:buNone/>
              </a:pPr>
              <a:t>35</a:t>
            </a:fld>
            <a:endParaRPr lang="en-US" altLang="en-US" sz="1200" dirty="0">
              <a:solidFill>
                <a:schemeClr val="bg1"/>
              </a:solidFill>
            </a:endParaRPr>
          </a:p>
        </p:txBody>
      </p:sp>
      <p:sp>
        <p:nvSpPr>
          <p:cNvPr id="50182" name="Rectangle 6"/>
          <p:cNvSpPr>
            <a:spLocks noChangeArrowheads="1"/>
          </p:cNvSpPr>
          <p:nvPr/>
        </p:nvSpPr>
        <p:spPr bwMode="auto">
          <a:xfrm>
            <a:off x="-2" y="6556330"/>
            <a:ext cx="914400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2117788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11868"/>
            <a:ext cx="9144001" cy="6860420"/>
          </a:xfrm>
        </p:spPr>
      </p:pic>
      <p:sp>
        <p:nvSpPr>
          <p:cNvPr id="2" name="Title 1"/>
          <p:cNvSpPr>
            <a:spLocks noGrp="1"/>
          </p:cNvSpPr>
          <p:nvPr>
            <p:ph type="title"/>
          </p:nvPr>
        </p:nvSpPr>
        <p:spPr>
          <a:xfrm>
            <a:off x="381000" y="11868"/>
            <a:ext cx="8229600" cy="1143000"/>
          </a:xfrm>
          <a:noFill/>
        </p:spPr>
        <p:txBody>
          <a:bodyPr/>
          <a:lstStyle/>
          <a:p>
            <a:pPr>
              <a:defRPr/>
            </a:pPr>
            <a:r>
              <a:rPr lang="en-US" dirty="0">
                <a:solidFill>
                  <a:schemeClr val="bg1"/>
                </a:solidFill>
              </a:rPr>
              <a:t>How Do You Remember?</a:t>
            </a:r>
          </a:p>
        </p:txBody>
      </p:sp>
      <p:sp>
        <p:nvSpPr>
          <p:cNvPr id="52227" name="Content Placeholder 2"/>
          <p:cNvSpPr>
            <a:spLocks noGrp="1"/>
          </p:cNvSpPr>
          <p:nvPr>
            <p:ph sz="half" idx="1"/>
          </p:nvPr>
        </p:nvSpPr>
        <p:spPr/>
        <p:txBody>
          <a:bodyPr/>
          <a:lstStyle/>
          <a:p>
            <a:pPr lvl="1"/>
            <a:endParaRPr lang="en-US" altLang="en-US" dirty="0"/>
          </a:p>
          <a:p>
            <a:endParaRPr lang="en-US" altLang="en-US" dirty="0"/>
          </a:p>
          <a:p>
            <a:endParaRPr lang="en-US" altLang="en-US" dirty="0"/>
          </a:p>
        </p:txBody>
      </p:sp>
      <p:sp>
        <p:nvSpPr>
          <p:cNvPr id="52229"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A2E2309-F7E6-4D82-932F-16F5ED7DC097}" type="slidenum">
              <a:rPr lang="en-US" altLang="en-US" sz="1200" smtClean="0"/>
              <a:pPr>
                <a:spcBef>
                  <a:spcPct val="0"/>
                </a:spcBef>
                <a:buFontTx/>
                <a:buNone/>
              </a:pPr>
              <a:t>36</a:t>
            </a:fld>
            <a:endParaRPr lang="en-US" altLang="en-US" sz="1200" dirty="0"/>
          </a:p>
        </p:txBody>
      </p:sp>
      <p:sp>
        <p:nvSpPr>
          <p:cNvPr id="7" name="Oval Callout 6"/>
          <p:cNvSpPr/>
          <p:nvPr/>
        </p:nvSpPr>
        <p:spPr>
          <a:xfrm>
            <a:off x="0" y="2314576"/>
            <a:ext cx="4686300" cy="3994150"/>
          </a:xfrm>
          <a:prstGeom prst="wedgeEllipseCallout">
            <a:avLst>
              <a:gd name="adj1" fmla="val 60395"/>
              <a:gd name="adj2" fmla="val -44340"/>
            </a:avLst>
          </a:prstGeom>
          <a:solidFill>
            <a:srgbClr val="F3193D"/>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393700" indent="-393700" eaLnBrk="1" hangingPunct="1">
              <a:spcAft>
                <a:spcPts val="600"/>
              </a:spcAft>
              <a:buFont typeface="+mj-lt"/>
              <a:buAutoNum type="arabicPeriod"/>
              <a:defRPr/>
            </a:pPr>
            <a:r>
              <a:rPr lang="en-US" sz="2400" b="1" dirty="0">
                <a:effectLst>
                  <a:outerShdw blurRad="38100" dist="38100" dir="2700000" algn="tl">
                    <a:srgbClr val="000000">
                      <a:alpha val="43137"/>
                    </a:srgbClr>
                  </a:outerShdw>
                </a:effectLst>
              </a:rPr>
              <a:t>Think of a vivid personal memory you are willing to share.</a:t>
            </a:r>
          </a:p>
          <a:p>
            <a:pPr marL="393700" indent="-393700" eaLnBrk="1" hangingPunct="1">
              <a:spcAft>
                <a:spcPts val="600"/>
              </a:spcAft>
              <a:buFont typeface="+mj-lt"/>
              <a:buAutoNum type="arabicPeriod"/>
              <a:defRPr/>
            </a:pPr>
            <a:r>
              <a:rPr lang="en-US" sz="2400" b="1" dirty="0">
                <a:effectLst>
                  <a:outerShdw blurRad="38100" dist="38100" dir="2700000" algn="tl">
                    <a:srgbClr val="000000">
                      <a:alpha val="43137"/>
                    </a:srgbClr>
                  </a:outerShdw>
                </a:effectLst>
              </a:rPr>
              <a:t>Use the materials at your table to draw this memory.</a:t>
            </a:r>
          </a:p>
        </p:txBody>
      </p:sp>
      <p:sp>
        <p:nvSpPr>
          <p:cNvPr id="52231" name="Rectangle 7"/>
          <p:cNvSpPr>
            <a:spLocks noChangeArrowheads="1"/>
          </p:cNvSpPr>
          <p:nvPr/>
        </p:nvSpPr>
        <p:spPr bwMode="auto">
          <a:xfrm>
            <a:off x="-76200" y="6641777"/>
            <a:ext cx="91440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 </a:t>
            </a:r>
            <a:endParaRPr lang="en-US" altLang="en-US" sz="900" dirty="0">
              <a:solidFill>
                <a:schemeClr val="bg1"/>
              </a:solidFill>
            </a:endParaRPr>
          </a:p>
        </p:txBody>
      </p:sp>
    </p:spTree>
    <p:extLst>
      <p:ext uri="{BB962C8B-B14F-4D97-AF65-F5344CB8AC3E}">
        <p14:creationId xmlns:p14="http://schemas.microsoft.com/office/powerpoint/2010/main" val="3049755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How Do You Remember? </a:t>
            </a:r>
            <a:br>
              <a:rPr lang="en-US" altLang="en-US" b="0" dirty="0"/>
            </a:br>
            <a:r>
              <a:rPr lang="en-US" altLang="en-US" sz="2800" b="0" dirty="0"/>
              <a:t>(Continued)</a:t>
            </a:r>
          </a:p>
        </p:txBody>
      </p:sp>
      <p:sp>
        <p:nvSpPr>
          <p:cNvPr id="4" name="Content Placeholder 3"/>
          <p:cNvSpPr>
            <a:spLocks noGrp="1"/>
          </p:cNvSpPr>
          <p:nvPr>
            <p:ph idx="1"/>
          </p:nvPr>
        </p:nvSpPr>
        <p:spPr>
          <a:solidFill>
            <a:schemeClr val="bg1"/>
          </a:solidFill>
          <a:scene3d>
            <a:camera prst="orthographicFront"/>
            <a:lightRig rig="threePt" dir="t"/>
          </a:scene3d>
          <a:sp3d>
            <a:bevelT/>
          </a:sp3d>
          <a:extLst/>
        </p:spPr>
        <p:txBody>
          <a:bodyPr/>
          <a:lstStyle/>
          <a:p>
            <a:pPr marL="0" indent="0">
              <a:spcAft>
                <a:spcPts val="1200"/>
              </a:spcAft>
              <a:buNone/>
              <a:defRPr/>
            </a:pPr>
            <a:r>
              <a:rPr lang="en-US" dirty="0"/>
              <a:t>Reflect:</a:t>
            </a:r>
          </a:p>
          <a:p>
            <a:pPr>
              <a:spcAft>
                <a:spcPts val="1200"/>
              </a:spcAft>
              <a:defRPr/>
            </a:pPr>
            <a:r>
              <a:rPr lang="en-US" dirty="0"/>
              <a:t>Look at your drawing and think about your memory. </a:t>
            </a:r>
          </a:p>
          <a:p>
            <a:pPr>
              <a:spcAft>
                <a:spcPts val="1200"/>
              </a:spcAft>
              <a:defRPr/>
            </a:pPr>
            <a:r>
              <a:rPr lang="en-US" dirty="0"/>
              <a:t>Did you primarily use time sequence or emotion?</a:t>
            </a:r>
          </a:p>
          <a:p>
            <a:pPr>
              <a:spcAft>
                <a:spcPts val="1200"/>
              </a:spcAft>
              <a:defRPr/>
            </a:pPr>
            <a:r>
              <a:rPr lang="en-US" dirty="0"/>
              <a:t>Is this how you typically model how to share memories with children in your classroom?</a:t>
            </a:r>
          </a:p>
        </p:txBody>
      </p:sp>
      <p:sp>
        <p:nvSpPr>
          <p:cNvPr id="54283" name="Slide Number Placeholder 6"/>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69F528-4988-4115-8CC1-DA183A7BFE06}" type="slidenum">
              <a:rPr lang="en-US" altLang="en-US" sz="1200" smtClean="0"/>
              <a:pPr>
                <a:spcBef>
                  <a:spcPct val="0"/>
                </a:spcBef>
                <a:buFontTx/>
                <a:buNone/>
              </a:pPr>
              <a:t>37</a:t>
            </a:fld>
            <a:endParaRPr lang="en-US" altLang="en-US" sz="1200" dirty="0"/>
          </a:p>
        </p:txBody>
      </p:sp>
    </p:spTree>
    <p:extLst>
      <p:ext uri="{BB962C8B-B14F-4D97-AF65-F5344CB8AC3E}">
        <p14:creationId xmlns:p14="http://schemas.microsoft.com/office/powerpoint/2010/main" val="2755459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Interactions and Strategies</a:t>
            </a:r>
          </a:p>
        </p:txBody>
      </p:sp>
      <p:sp>
        <p:nvSpPr>
          <p:cNvPr id="3" name="Content Placeholder 2"/>
          <p:cNvSpPr>
            <a:spLocks noGrp="1"/>
          </p:cNvSpPr>
          <p:nvPr>
            <p:ph sz="half" idx="2"/>
          </p:nvPr>
        </p:nvSpPr>
        <p:spPr>
          <a:xfrm>
            <a:off x="5319132" y="1600200"/>
            <a:ext cx="3367668" cy="4525963"/>
          </a:xfrm>
        </p:spPr>
        <p:txBody>
          <a:bodyPr/>
          <a:lstStyle/>
          <a:p>
            <a:pPr>
              <a:spcAft>
                <a:spcPts val="1200"/>
              </a:spcAft>
            </a:pPr>
            <a:r>
              <a:rPr lang="en-US" sz="3200" dirty="0">
                <a:latin typeface="+mj-lt"/>
              </a:rPr>
              <a:t>Listen </a:t>
            </a:r>
          </a:p>
          <a:p>
            <a:pPr>
              <a:spcAft>
                <a:spcPts val="1200"/>
              </a:spcAft>
            </a:pPr>
            <a:r>
              <a:rPr lang="en-US" sz="3200" dirty="0">
                <a:latin typeface="+mj-lt"/>
              </a:rPr>
              <a:t>Communicate with awareness</a:t>
            </a:r>
          </a:p>
          <a:p>
            <a:pPr>
              <a:spcAft>
                <a:spcPts val="1200"/>
              </a:spcAft>
            </a:pPr>
            <a:r>
              <a:rPr lang="en-US" sz="3200" dirty="0">
                <a:latin typeface="+mj-lt"/>
              </a:rPr>
              <a:t>Document over time</a:t>
            </a:r>
            <a:endParaRPr lang="en-US" sz="3200" b="1" dirty="0">
              <a:latin typeface="+mj-lt"/>
              <a:cs typeface="Arial" pitchFamily="34" charset="0"/>
            </a:endParaRPr>
          </a:p>
          <a:p>
            <a:pPr marL="338138" indent="0">
              <a:buNone/>
            </a:pPr>
            <a:r>
              <a:rPr lang="en-US" sz="1800" dirty="0">
                <a:cs typeface="Arial" pitchFamily="34" charset="0"/>
              </a:rPr>
              <a:t>(PCF, Vol. 3, p. 90)</a:t>
            </a:r>
            <a:endParaRPr lang="en-US" sz="1800" dirty="0"/>
          </a:p>
          <a:p>
            <a:endParaRPr lang="en-US" sz="1600" dirty="0"/>
          </a:p>
        </p:txBody>
      </p:sp>
      <p:sp>
        <p:nvSpPr>
          <p:cNvPr id="56325"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605CD08-5267-4571-B508-77894186B305}" type="slidenum">
              <a:rPr lang="en-US" altLang="en-US" sz="1200" smtClean="0"/>
              <a:pPr>
                <a:spcBef>
                  <a:spcPct val="0"/>
                </a:spcBef>
                <a:buFontTx/>
                <a:buNone/>
              </a:pPr>
              <a:t>38</a:t>
            </a:fld>
            <a:endParaRPr lang="en-US" altLang="en-US" sz="1200" dirty="0"/>
          </a:p>
        </p:txBody>
      </p:sp>
      <p:pic>
        <p:nvPicPr>
          <p:cNvPr id="7" name="Content Placeholder 6"/>
          <p:cNvPicPr>
            <a:picLocks noGrp="1" noChangeAspect="1"/>
          </p:cNvPicPr>
          <p:nvPr>
            <p:ph sz="half" idx="1"/>
          </p:nvPr>
        </p:nvPicPr>
        <p:blipFill>
          <a:blip r:embed="rId3"/>
          <a:stretch>
            <a:fillRect/>
          </a:stretch>
        </p:blipFill>
        <p:spPr>
          <a:xfrm>
            <a:off x="457200" y="1692276"/>
            <a:ext cx="4644358" cy="2890875"/>
          </a:xfrm>
          <a:ln w="28575">
            <a:solidFill>
              <a:schemeClr val="tx1"/>
            </a:solidFill>
          </a:ln>
        </p:spPr>
      </p:pic>
    </p:spTree>
    <p:extLst>
      <p:ext uri="{BB962C8B-B14F-4D97-AF65-F5344CB8AC3E}">
        <p14:creationId xmlns:p14="http://schemas.microsoft.com/office/powerpoint/2010/main" val="2275014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p:spPr>
      </p:pic>
      <p:sp>
        <p:nvSpPr>
          <p:cNvPr id="2" name="Title 1"/>
          <p:cNvSpPr>
            <a:spLocks noGrp="1"/>
          </p:cNvSpPr>
          <p:nvPr>
            <p:ph type="title"/>
          </p:nvPr>
        </p:nvSpPr>
        <p:spPr>
          <a:xfrm>
            <a:off x="-1" y="0"/>
            <a:ext cx="9144001" cy="1302707"/>
          </a:xfrm>
          <a:solidFill>
            <a:srgbClr val="FFFFCC">
              <a:alpha val="48000"/>
            </a:srgbClr>
          </a:solidFill>
        </p:spPr>
        <p:txBody>
          <a:bodyPr>
            <a:normAutofit fontScale="90000"/>
          </a:bodyPr>
          <a:lstStyle/>
          <a:p>
            <a:pPr>
              <a:defRPr/>
            </a:pPr>
            <a:br>
              <a:rPr lang="en-US" dirty="0"/>
            </a:br>
            <a:r>
              <a:rPr lang="en-US" sz="4900" dirty="0"/>
              <a:t>Sharing Memories</a:t>
            </a:r>
            <a:br>
              <a:rPr lang="en-US" b="0" dirty="0"/>
            </a:br>
            <a:endParaRPr lang="en-US" b="0" dirty="0"/>
          </a:p>
        </p:txBody>
      </p:sp>
      <p:sp>
        <p:nvSpPr>
          <p:cNvPr id="56324" name="Content Placeholder 2"/>
          <p:cNvSpPr>
            <a:spLocks noGrp="1"/>
          </p:cNvSpPr>
          <p:nvPr>
            <p:ph sz="half" idx="2"/>
          </p:nvPr>
        </p:nvSpPr>
        <p:spPr>
          <a:xfrm>
            <a:off x="1" y="5669280"/>
            <a:ext cx="9144000" cy="1188720"/>
          </a:xfrm>
          <a:solidFill>
            <a:srgbClr val="FFFFCC">
              <a:alpha val="53000"/>
            </a:srgbClr>
          </a:solidFill>
        </p:spPr>
        <p:txBody>
          <a:bodyPr/>
          <a:lstStyle/>
          <a:p>
            <a:pPr marL="0" indent="0" algn="ctr">
              <a:buFont typeface="Arial" panose="020B0604020202020204" pitchFamily="34" charset="0"/>
              <a:buNone/>
            </a:pPr>
            <a:r>
              <a:rPr lang="en-US" altLang="en-US" sz="3600" b="1" dirty="0"/>
              <a:t>Memory “Swap Meet”</a:t>
            </a:r>
          </a:p>
        </p:txBody>
      </p:sp>
      <p:sp>
        <p:nvSpPr>
          <p:cNvPr id="56325"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605CD08-5267-4571-B508-77894186B305}" type="slidenum">
              <a:rPr lang="en-US" altLang="en-US" sz="1200" smtClean="0"/>
              <a:pPr>
                <a:spcBef>
                  <a:spcPct val="0"/>
                </a:spcBef>
                <a:buFontTx/>
                <a:buNone/>
              </a:pPr>
              <a:t>39</a:t>
            </a:fld>
            <a:endParaRPr lang="en-US" altLang="en-US" sz="1200" dirty="0"/>
          </a:p>
        </p:txBody>
      </p:sp>
      <p:sp>
        <p:nvSpPr>
          <p:cNvPr id="56326" name="Rectangle 5"/>
          <p:cNvSpPr>
            <a:spLocks noChangeArrowheads="1"/>
          </p:cNvSpPr>
          <p:nvPr/>
        </p:nvSpPr>
        <p:spPr bwMode="auto">
          <a:xfrm>
            <a:off x="-76200" y="6641778"/>
            <a:ext cx="91440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 </a:t>
            </a:r>
            <a:endParaRPr lang="en-US" altLang="en-US" sz="900" dirty="0"/>
          </a:p>
        </p:txBody>
      </p:sp>
    </p:spTree>
    <p:extLst>
      <p:ext uri="{BB962C8B-B14F-4D97-AF65-F5344CB8AC3E}">
        <p14:creationId xmlns:p14="http://schemas.microsoft.com/office/powerpoint/2010/main" val="314647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ea typeface="MS PGothic" charset="-128"/>
              </a:rPr>
              <a:t>Why use the Preschool Learning Foundations for TK?</a:t>
            </a:r>
          </a:p>
        </p:txBody>
      </p:sp>
      <p:sp>
        <p:nvSpPr>
          <p:cNvPr id="3" name="Content Placeholder 2"/>
          <p:cNvSpPr>
            <a:spLocks noGrp="1"/>
          </p:cNvSpPr>
          <p:nvPr>
            <p:ph sz="half" idx="1"/>
          </p:nvPr>
        </p:nvSpPr>
        <p:spPr>
          <a:xfrm>
            <a:off x="457200" y="1765300"/>
            <a:ext cx="8077200" cy="4523988"/>
          </a:xfrm>
        </p:spPr>
        <p:txBody>
          <a:bodyPr>
            <a:noAutofit/>
          </a:bodyPr>
          <a:lstStyle/>
          <a:p>
            <a:pPr marL="0" indent="0">
              <a:spcBef>
                <a:spcPts val="0"/>
              </a:spcBef>
              <a:spcAft>
                <a:spcPts val="0"/>
              </a:spcAft>
              <a:buFontTx/>
              <a:buNone/>
              <a:defRPr/>
            </a:pPr>
            <a:r>
              <a:rPr lang="en-US" sz="3200" dirty="0">
                <a:ea typeface="+mn-ea"/>
                <a:cs typeface="+mn-cs"/>
              </a:rPr>
              <a:t>CA Law (EC 48000):</a:t>
            </a:r>
          </a:p>
          <a:p>
            <a:pPr>
              <a:spcBef>
                <a:spcPts val="0"/>
              </a:spcBef>
              <a:spcAft>
                <a:spcPts val="600"/>
              </a:spcAft>
              <a:buFont typeface="Arial" panose="020B0604020202020204" pitchFamily="34" charset="0"/>
              <a:buChar char="•"/>
              <a:defRPr/>
            </a:pPr>
            <a:r>
              <a:rPr lang="en-US" dirty="0">
                <a:ea typeface="+mn-ea"/>
                <a:cs typeface="+mn-cs"/>
              </a:rPr>
              <a:t>Transitional kindergarten is the first year of a two-year kindergarten program that uses a modified kindergarten curriculum that is age and developmentally appropriate.</a:t>
            </a:r>
          </a:p>
          <a:p>
            <a:pPr>
              <a:spcAft>
                <a:spcPts val="0"/>
              </a:spcAft>
              <a:defRPr/>
            </a:pPr>
            <a:r>
              <a:rPr lang="en-US" dirty="0">
                <a:ea typeface="+mn-ea"/>
                <a:cs typeface="+mn-cs"/>
              </a:rPr>
              <a:t>Transitional kindergarten curriculum is intended</a:t>
            </a:r>
            <a:r>
              <a:rPr lang="en-US" dirty="0"/>
              <a:t>, by legislative action, </a:t>
            </a:r>
            <a:r>
              <a:rPr lang="en-US" dirty="0">
                <a:ea typeface="+mn-ea"/>
                <a:cs typeface="+mn-cs"/>
              </a:rPr>
              <a:t>to be aligned to the California Preschool Learning Foundations </a:t>
            </a:r>
            <a:r>
              <a:rPr lang="en-US" dirty="0"/>
              <a:t>developed by the California Department of Education.</a:t>
            </a:r>
            <a:endParaRPr lang="en-US" dirty="0">
              <a:ea typeface="+mn-ea"/>
              <a:cs typeface="+mn-cs"/>
            </a:endParaRPr>
          </a:p>
        </p:txBody>
      </p:sp>
      <p:sp>
        <p:nvSpPr>
          <p:cNvPr id="4" name="Slide Number Placeholder 3"/>
          <p:cNvSpPr>
            <a:spLocks noGrp="1"/>
          </p:cNvSpPr>
          <p:nvPr>
            <p:ph type="sldNum" sz="quarter" idx="10"/>
          </p:nvPr>
        </p:nvSpPr>
        <p:spPr/>
        <p:txBody>
          <a:bodyPr/>
          <a:lstStyle/>
          <a:p>
            <a:pPr>
              <a:defRPr/>
            </a:pPr>
            <a:fld id="{3BB72ECD-BAC0-40EF-AA93-D5B2681CD9D7}" type="slidenum">
              <a:rPr lang="en-US" altLang="en-US" smtClean="0"/>
              <a:pPr>
                <a:defRPr/>
              </a:pPr>
              <a:t>4</a:t>
            </a:fld>
            <a:endParaRPr lang="en-US" altLang="en-US"/>
          </a:p>
        </p:txBody>
      </p:sp>
    </p:spTree>
    <p:extLst>
      <p:ext uri="{BB962C8B-B14F-4D97-AF65-F5344CB8AC3E}">
        <p14:creationId xmlns:p14="http://schemas.microsoft.com/office/powerpoint/2010/main" val="1901338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0" y="1"/>
            <a:ext cx="9144000" cy="6872287"/>
          </a:xfrm>
        </p:spPr>
      </p:pic>
      <p:sp>
        <p:nvSpPr>
          <p:cNvPr id="64515" name="Title 1"/>
          <p:cNvSpPr>
            <a:spLocks noGrp="1"/>
          </p:cNvSpPr>
          <p:nvPr>
            <p:ph type="title"/>
          </p:nvPr>
        </p:nvSpPr>
        <p:spPr>
          <a:xfrm>
            <a:off x="0" y="1"/>
            <a:ext cx="6077243" cy="1856935"/>
          </a:xfrm>
          <a:noFill/>
        </p:spPr>
        <p:txBody>
          <a:bodyPr/>
          <a:lstStyle/>
          <a:p>
            <a:r>
              <a:rPr lang="en-US" altLang="en-US" sz="4000" dirty="0"/>
              <a:t>Personal History:</a:t>
            </a:r>
            <a:br>
              <a:rPr lang="en-US" altLang="en-US" sz="4000" dirty="0"/>
            </a:br>
            <a:r>
              <a:rPr lang="en-US" altLang="en-US" sz="4000" dirty="0"/>
              <a:t>A</a:t>
            </a:r>
            <a:r>
              <a:rPr lang="en-US" sz="4000" dirty="0"/>
              <a:t>utobiographical Memory</a:t>
            </a:r>
            <a:endParaRPr lang="en-US" altLang="en-US" sz="4000" dirty="0"/>
          </a:p>
        </p:txBody>
      </p:sp>
      <p:sp>
        <p:nvSpPr>
          <p:cNvPr id="6451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BBF3CFB-F325-47F6-9CDF-4B8E1ED3B004}" type="slidenum">
              <a:rPr lang="en-US" altLang="en-US" sz="1200" smtClean="0"/>
              <a:pPr>
                <a:spcBef>
                  <a:spcPct val="0"/>
                </a:spcBef>
                <a:buFontTx/>
                <a:buNone/>
              </a:pPr>
              <a:t>40</a:t>
            </a:fld>
            <a:endParaRPr lang="en-US" altLang="en-US" sz="1200" dirty="0"/>
          </a:p>
        </p:txBody>
      </p:sp>
      <p:sp>
        <p:nvSpPr>
          <p:cNvPr id="5" name="Rectangle 5"/>
          <p:cNvSpPr>
            <a:spLocks noChangeArrowheads="1"/>
          </p:cNvSpPr>
          <p:nvPr/>
        </p:nvSpPr>
        <p:spPr bwMode="auto">
          <a:xfrm>
            <a:off x="-76200" y="6642100"/>
            <a:ext cx="91440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 </a:t>
            </a:r>
            <a:endParaRPr lang="en-US" altLang="en-US" sz="900" dirty="0"/>
          </a:p>
        </p:txBody>
      </p:sp>
    </p:spTree>
    <p:extLst>
      <p:ext uri="{BB962C8B-B14F-4D97-AF65-F5344CB8AC3E}">
        <p14:creationId xmlns:p14="http://schemas.microsoft.com/office/powerpoint/2010/main" val="1784019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41</a:t>
            </a:fld>
            <a:endParaRPr lang="en-US" altLang="en-US"/>
          </a:p>
        </p:txBody>
      </p:sp>
      <p:sp>
        <p:nvSpPr>
          <p:cNvPr id="3" name="Rectangle 2">
            <a:hlinkClick r:id="rId3"/>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4"/>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5"/>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ontent Placeholder 4"/>
          <p:cNvPicPr>
            <a:picLocks noGrp="1" noChangeAspect="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a:xfrm>
            <a:off x="4853354" y="1437611"/>
            <a:ext cx="3608363" cy="4464691"/>
          </a:xfrm>
        </p:spPr>
      </p:pic>
    </p:spTree>
    <p:extLst>
      <p:ext uri="{BB962C8B-B14F-4D97-AF65-F5344CB8AC3E}">
        <p14:creationId xmlns:p14="http://schemas.microsoft.com/office/powerpoint/2010/main" val="1624843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p:cNvGraphicFramePr>
            <a:graphicFrameLocks/>
          </p:cNvGraphicFramePr>
          <p:nvPr/>
        </p:nvGraphicFramePr>
        <p:xfrm>
          <a:off x="377371" y="696686"/>
          <a:ext cx="8592458" cy="5936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0" name="Title 1"/>
          <p:cNvSpPr>
            <a:spLocks noGrp="1"/>
          </p:cNvSpPr>
          <p:nvPr>
            <p:ph type="title"/>
          </p:nvPr>
        </p:nvSpPr>
        <p:spPr/>
        <p:txBody>
          <a:bodyPr/>
          <a:lstStyle/>
          <a:p>
            <a:r>
              <a:rPr lang="en-US" altLang="en-US" dirty="0"/>
              <a:t>Personal History (3.0)</a:t>
            </a:r>
          </a:p>
        </p:txBody>
      </p:sp>
      <p:sp>
        <p:nvSpPr>
          <p:cNvPr id="3" name="Content Placeholder 2"/>
          <p:cNvSpPr>
            <a:spLocks noGrp="1"/>
          </p:cNvSpPr>
          <p:nvPr>
            <p:ph sz="half" idx="1"/>
          </p:nvPr>
        </p:nvSpPr>
        <p:spPr>
          <a:xfrm>
            <a:off x="457200" y="1600200"/>
            <a:ext cx="3657600" cy="4280095"/>
          </a:xfrm>
          <a:solidFill>
            <a:srgbClr val="F3193D"/>
          </a:solidFill>
          <a:ln>
            <a:solidFill>
              <a:srgbClr val="CF0B2C"/>
            </a:solidFill>
          </a:ln>
        </p:spPr>
        <p:txBody>
          <a:bodyPr anchor="ctr" anchorCtr="0"/>
          <a:lstStyle/>
          <a:p>
            <a:pPr marL="109538" lvl="0" indent="0">
              <a:buNone/>
            </a:pPr>
            <a:r>
              <a:rPr lang="en-US" b="1" u="sng" dirty="0">
                <a:solidFill>
                  <a:schemeClr val="bg1"/>
                </a:solidFill>
              </a:rPr>
              <a:t>48 months</a:t>
            </a:r>
          </a:p>
          <a:p>
            <a:pPr marL="114300" lvl="0" indent="0">
              <a:buNone/>
            </a:pPr>
            <a:r>
              <a:rPr lang="en-US" b="1" dirty="0">
                <a:solidFill>
                  <a:schemeClr val="bg1"/>
                </a:solidFill>
              </a:rPr>
              <a:t>Proudly display developing skills to attract adult attention and share simple accounts about recent experiences. </a:t>
            </a:r>
          </a:p>
          <a:p>
            <a:pPr marL="0" indent="0">
              <a:buNone/>
            </a:pPr>
            <a:endParaRPr lang="en-US" dirty="0"/>
          </a:p>
        </p:txBody>
      </p:sp>
      <p:sp>
        <p:nvSpPr>
          <p:cNvPr id="2" name="Content Placeholder 1"/>
          <p:cNvSpPr>
            <a:spLocks noGrp="1"/>
          </p:cNvSpPr>
          <p:nvPr>
            <p:ph sz="half" idx="2"/>
          </p:nvPr>
        </p:nvSpPr>
        <p:spPr>
          <a:xfrm>
            <a:off x="4648200" y="1600200"/>
            <a:ext cx="3657600" cy="4280095"/>
          </a:xfrm>
          <a:solidFill>
            <a:srgbClr val="F3193D"/>
          </a:solidFill>
          <a:ln>
            <a:solidFill>
              <a:srgbClr val="CF0B2C"/>
            </a:solidFill>
          </a:ln>
        </p:spPr>
        <p:txBody>
          <a:bodyPr anchor="ctr" anchorCtr="0"/>
          <a:lstStyle/>
          <a:p>
            <a:pPr marL="109538" lvl="0" indent="0">
              <a:buNone/>
            </a:pPr>
            <a:r>
              <a:rPr lang="en-US" b="1" u="sng" dirty="0">
                <a:solidFill>
                  <a:schemeClr val="bg1"/>
                </a:solidFill>
              </a:rPr>
              <a:t>60 months</a:t>
            </a:r>
          </a:p>
          <a:p>
            <a:pPr marL="114300" lvl="0" indent="0">
              <a:buNone/>
            </a:pPr>
            <a:r>
              <a:rPr lang="en-US" b="1" dirty="0">
                <a:solidFill>
                  <a:schemeClr val="bg1"/>
                </a:solidFill>
              </a:rPr>
              <a:t>Compare current abilities with skills at a younger age and share more detailed autobiographical stories about recent experiences. </a:t>
            </a:r>
          </a:p>
          <a:p>
            <a:pPr marL="0" indent="0">
              <a:buNone/>
            </a:pPr>
            <a:endParaRPr lang="en-US" dirty="0"/>
          </a:p>
        </p:txBody>
      </p:sp>
      <p:sp>
        <p:nvSpPr>
          <p:cNvPr id="48132"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A39D806-D7F8-472D-9E12-90370CB87F54}" type="slidenum">
              <a:rPr lang="en-US" altLang="en-US" sz="1200" smtClean="0"/>
              <a:pPr>
                <a:spcBef>
                  <a:spcPct val="0"/>
                </a:spcBef>
                <a:buFontTx/>
                <a:buNone/>
              </a:pPr>
              <a:t>42</a:t>
            </a:fld>
            <a:endParaRPr lang="en-US" altLang="en-US" sz="1200" dirty="0"/>
          </a:p>
        </p:txBody>
      </p:sp>
      <p:sp>
        <p:nvSpPr>
          <p:cNvPr id="8" name="Rectangle 7"/>
          <p:cNvSpPr/>
          <p:nvPr/>
        </p:nvSpPr>
        <p:spPr>
          <a:xfrm>
            <a:off x="1787377" y="6079031"/>
            <a:ext cx="5455404" cy="369332"/>
          </a:xfrm>
          <a:prstGeom prst="rect">
            <a:avLst/>
          </a:prstGeom>
        </p:spPr>
        <p:txBody>
          <a:bodyPr wrap="none">
            <a:spAutoFit/>
          </a:bodyPr>
          <a:lstStyle/>
          <a:p>
            <a:r>
              <a:rPr lang="en-US" dirty="0"/>
              <a:t>(Preschool Learning Foundations, Volume 3 , p. 17)</a:t>
            </a:r>
          </a:p>
        </p:txBody>
      </p:sp>
    </p:spTree>
    <p:extLst>
      <p:ext uri="{BB962C8B-B14F-4D97-AF65-F5344CB8AC3E}">
        <p14:creationId xmlns:p14="http://schemas.microsoft.com/office/powerpoint/2010/main" val="1717442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Early Memories</a:t>
            </a:r>
          </a:p>
        </p:txBody>
      </p:sp>
      <p:sp>
        <p:nvSpPr>
          <p:cNvPr id="68612" name="Content Placeholder 2"/>
          <p:cNvSpPr>
            <a:spLocks noGrp="1"/>
          </p:cNvSpPr>
          <p:nvPr>
            <p:ph sz="half" idx="1"/>
          </p:nvPr>
        </p:nvSpPr>
        <p:spPr>
          <a:xfrm>
            <a:off x="457200" y="1600200"/>
            <a:ext cx="3945988" cy="4525963"/>
          </a:xfrm>
        </p:spPr>
        <p:txBody>
          <a:bodyPr/>
          <a:lstStyle/>
          <a:p>
            <a:pPr marL="115888" indent="0">
              <a:buFont typeface="Arial" panose="020B0604020202020204" pitchFamily="34" charset="0"/>
              <a:buNone/>
            </a:pPr>
            <a:r>
              <a:rPr lang="en-US" altLang="en-US" sz="3200" dirty="0"/>
              <a:t>The process of sharing these memories with an adult can:</a:t>
            </a:r>
          </a:p>
          <a:p>
            <a:pPr marL="465138" indent="-349250"/>
            <a:r>
              <a:rPr lang="en-US" altLang="en-US" sz="3200" dirty="0"/>
              <a:t>deepen children’s recollections</a:t>
            </a:r>
          </a:p>
          <a:p>
            <a:pPr marL="465138" indent="-349250"/>
            <a:r>
              <a:rPr lang="en-US" altLang="en-US" sz="3200" dirty="0"/>
              <a:t>help to organize memory</a:t>
            </a:r>
          </a:p>
          <a:p>
            <a:pPr marL="798513" indent="-333375">
              <a:buFont typeface="Arial" panose="020B0604020202020204" pitchFamily="34" charset="0"/>
              <a:buNone/>
            </a:pPr>
            <a:r>
              <a:rPr lang="en-US" altLang="en-US" sz="1800" dirty="0"/>
              <a:t>PLF, Vol. 3, p. 33</a:t>
            </a:r>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403188" y="1797148"/>
            <a:ext cx="4283612" cy="3729494"/>
          </a:xfrm>
        </p:spPr>
      </p:pic>
      <p:sp>
        <p:nvSpPr>
          <p:cNvPr id="10" name="Slide Number Placeholder 9"/>
          <p:cNvSpPr>
            <a:spLocks noGrp="1"/>
          </p:cNvSpPr>
          <p:nvPr>
            <p:ph type="sldNum" sz="quarter" idx="10"/>
          </p:nvPr>
        </p:nvSpPr>
        <p:spPr/>
        <p:txBody>
          <a:bodyPr/>
          <a:lstStyle/>
          <a:p>
            <a:pPr>
              <a:defRPr/>
            </a:pPr>
            <a:fld id="{3BB72ECD-BAC0-40EF-AA93-D5B2681CD9D7}" type="slidenum">
              <a:rPr lang="en-US" altLang="en-US" smtClean="0"/>
              <a:pPr>
                <a:defRPr/>
              </a:pPr>
              <a:t>43</a:t>
            </a:fld>
            <a:endParaRPr lang="en-US" altLang="en-US"/>
          </a:p>
        </p:txBody>
      </p:sp>
    </p:spTree>
    <p:extLst>
      <p:ext uri="{BB962C8B-B14F-4D97-AF65-F5344CB8AC3E}">
        <p14:creationId xmlns:p14="http://schemas.microsoft.com/office/powerpoint/2010/main" val="1768276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Vignette</a:t>
            </a:r>
          </a:p>
        </p:txBody>
      </p:sp>
      <p:pic>
        <p:nvPicPr>
          <p:cNvPr id="8" name="Content Placeholder 7" descr="BirthdayVignette.tiff"/>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tretch/>
        </p:blipFill>
        <p:spPr>
          <a:xfrm>
            <a:off x="1272990" y="1417638"/>
            <a:ext cx="6687670" cy="3375768"/>
          </a:xfrm>
          <a:prstGeom prst="rect">
            <a:avLst/>
          </a:prstGeom>
          <a:ln>
            <a:solidFill>
              <a:schemeClr val="tx1"/>
            </a:solidFill>
          </a:ln>
          <a:effectLst/>
        </p:spPr>
      </p:pic>
      <p:sp>
        <p:nvSpPr>
          <p:cNvPr id="6" name="Content Placeholder 5"/>
          <p:cNvSpPr>
            <a:spLocks noGrp="1"/>
          </p:cNvSpPr>
          <p:nvPr>
            <p:ph sz="half" idx="2"/>
          </p:nvPr>
        </p:nvSpPr>
        <p:spPr>
          <a:xfrm>
            <a:off x="762000" y="5020234"/>
            <a:ext cx="7700682" cy="1075765"/>
          </a:xfrm>
        </p:spPr>
        <p:txBody>
          <a:bodyPr/>
          <a:lstStyle/>
          <a:p>
            <a:pPr marL="0" indent="0" algn="ctr">
              <a:buNone/>
            </a:pPr>
            <a:r>
              <a:rPr lang="en-US" sz="2400" dirty="0"/>
              <a:t>Locate and read the vignette on page 94 of the Preschool Curriculum Framework, Volume 3.</a:t>
            </a:r>
          </a:p>
          <a:p>
            <a:pPr algn="ctr"/>
            <a:endParaRPr lang="en-US" sz="2400" dirty="0"/>
          </a:p>
        </p:txBody>
      </p:sp>
      <p:sp>
        <p:nvSpPr>
          <p:cNvPr id="7" name="Slide Number Placeholder 6"/>
          <p:cNvSpPr>
            <a:spLocks noGrp="1"/>
          </p:cNvSpPr>
          <p:nvPr>
            <p:ph type="sldNum" sz="quarter" idx="10"/>
          </p:nvPr>
        </p:nvSpPr>
        <p:spPr/>
        <p:txBody>
          <a:bodyPr/>
          <a:lstStyle/>
          <a:p>
            <a:pPr>
              <a:defRPr/>
            </a:pPr>
            <a:fld id="{3BB72ECD-BAC0-40EF-AA93-D5B2681CD9D7}" type="slidenum">
              <a:rPr lang="en-US" altLang="en-US" smtClean="0"/>
              <a:pPr>
                <a:defRPr/>
              </a:pPr>
              <a:t>44</a:t>
            </a:fld>
            <a:endParaRPr lang="en-US" altLang="en-US"/>
          </a:p>
        </p:txBody>
      </p:sp>
    </p:spTree>
    <p:extLst>
      <p:ext uri="{BB962C8B-B14F-4D97-AF65-F5344CB8AC3E}">
        <p14:creationId xmlns:p14="http://schemas.microsoft.com/office/powerpoint/2010/main" val="3496902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274320" y="61522"/>
            <a:ext cx="3345182" cy="1513278"/>
          </a:xfrm>
        </p:spPr>
        <p:txBody>
          <a:bodyPr/>
          <a:lstStyle/>
          <a:p>
            <a:r>
              <a:rPr lang="en-US" sz="3600" dirty="0"/>
              <a:t>Vignette Reflection</a:t>
            </a:r>
          </a:p>
        </p:txBody>
      </p:sp>
      <p:sp>
        <p:nvSpPr>
          <p:cNvPr id="3" name="Content Placeholder 2"/>
          <p:cNvSpPr>
            <a:spLocks noGrp="1"/>
          </p:cNvSpPr>
          <p:nvPr>
            <p:ph sz="quarter" idx="1"/>
          </p:nvPr>
        </p:nvSpPr>
        <p:spPr>
          <a:xfrm>
            <a:off x="198600" y="1522512"/>
            <a:ext cx="3420902" cy="4646705"/>
          </a:xfrm>
        </p:spPr>
        <p:txBody>
          <a:bodyPr/>
          <a:lstStyle/>
          <a:p>
            <a:pPr marL="0" indent="0">
              <a:spcAft>
                <a:spcPts val="600"/>
              </a:spcAft>
              <a:buNone/>
            </a:pPr>
            <a:r>
              <a:rPr lang="en-US" sz="2800" dirty="0"/>
              <a:t>Table group activity:</a:t>
            </a:r>
          </a:p>
          <a:p>
            <a:pPr marL="341313" indent="-341313">
              <a:spcAft>
                <a:spcPts val="600"/>
              </a:spcAft>
            </a:pPr>
            <a:r>
              <a:rPr lang="en-US" sz="2800" dirty="0"/>
              <a:t>Draw this graphic on blank paper.</a:t>
            </a:r>
          </a:p>
          <a:p>
            <a:pPr marL="341313" indent="-341313">
              <a:spcAft>
                <a:spcPts val="600"/>
              </a:spcAft>
            </a:pPr>
            <a:r>
              <a:rPr lang="en-US" sz="2800" dirty="0"/>
              <a:t>Discuss and answer the questions.</a:t>
            </a:r>
          </a:p>
          <a:p>
            <a:pPr marL="341313" indent="-341313">
              <a:spcAft>
                <a:spcPts val="600"/>
              </a:spcAft>
            </a:pPr>
            <a:r>
              <a:rPr lang="en-US" sz="2800" dirty="0"/>
              <a:t>Make notes and be prepared to share your thoughts.</a:t>
            </a:r>
          </a:p>
          <a:p>
            <a:pPr marL="0" indent="0">
              <a:buNone/>
            </a:pPr>
            <a:endParaRPr lang="en-US" dirty="0"/>
          </a:p>
        </p:txBody>
      </p:sp>
      <p:sp>
        <p:nvSpPr>
          <p:cNvPr id="11" name="Slide Number Placeholder 10"/>
          <p:cNvSpPr>
            <a:spLocks noGrp="1"/>
          </p:cNvSpPr>
          <p:nvPr>
            <p:ph type="sldNum" sz="quarter" idx="15"/>
          </p:nvPr>
        </p:nvSpPr>
        <p:spPr/>
        <p:txBody>
          <a:bodyPr/>
          <a:lstStyle/>
          <a:p>
            <a:pPr>
              <a:defRPr/>
            </a:pPr>
            <a:fld id="{FF6F196C-6870-4EC0-AD2A-D64885D2F993}" type="slidenum">
              <a:rPr lang="en-US" smtClean="0"/>
              <a:pPr>
                <a:defRPr/>
              </a:pPr>
              <a:t>45</a:t>
            </a:fld>
            <a:endParaRPr lang="en-US" dirty="0"/>
          </a:p>
        </p:txBody>
      </p:sp>
      <p:sp>
        <p:nvSpPr>
          <p:cNvPr id="16" name="Content Placeholder 15"/>
          <p:cNvSpPr>
            <a:spLocks noGrp="1"/>
          </p:cNvSpPr>
          <p:nvPr>
            <p:ph sz="quarter" idx="12"/>
          </p:nvPr>
        </p:nvSpPr>
        <p:spPr>
          <a:xfrm>
            <a:off x="3695222" y="3888572"/>
            <a:ext cx="2642077" cy="2626528"/>
          </a:xfrm>
          <a:prstGeom prst="roundRect">
            <a:avLst/>
          </a:prstGeom>
          <a:solidFill>
            <a:srgbClr val="80061A"/>
          </a:solidFill>
        </p:spPr>
        <p:style>
          <a:lnRef idx="1">
            <a:schemeClr val="accent1"/>
          </a:lnRef>
          <a:fillRef idx="3">
            <a:schemeClr val="accent1"/>
          </a:fillRef>
          <a:effectRef idx="2">
            <a:schemeClr val="accent1"/>
          </a:effectRef>
          <a:fontRef idx="minor">
            <a:schemeClr val="lt1"/>
          </a:fontRef>
        </p:style>
        <p:txBody>
          <a:bodyPr rtlCol="0" anchor="t" anchorCtr="1"/>
          <a:lstStyle/>
          <a:p>
            <a:pPr marL="0" lvl="0" indent="0" algn="ctr">
              <a:buNone/>
            </a:pPr>
            <a:r>
              <a:rPr lang="en-US" sz="2000" b="1" dirty="0">
                <a:effectLst>
                  <a:outerShdw blurRad="38100" dist="38100" dir="2700000" algn="tl">
                    <a:srgbClr val="000000">
                      <a:alpha val="43137"/>
                    </a:srgbClr>
                  </a:outerShdw>
                </a:effectLst>
              </a:rPr>
              <a:t>For a child who may not have photos due to their past how could you replicate this same idea slightly different?</a:t>
            </a:r>
          </a:p>
          <a:p>
            <a:pPr marL="0" indent="0" algn="ctr">
              <a:buNone/>
            </a:pPr>
            <a:endParaRPr lang="en-US" sz="2000" b="1" dirty="0">
              <a:effectLst>
                <a:outerShdw blurRad="38100" dist="38100" dir="2700000" algn="tl">
                  <a:srgbClr val="000000">
                    <a:alpha val="43137"/>
                  </a:srgbClr>
                </a:outerShdw>
              </a:effectLst>
            </a:endParaRPr>
          </a:p>
        </p:txBody>
      </p:sp>
      <p:sp>
        <p:nvSpPr>
          <p:cNvPr id="15" name="Content Placeholder 14"/>
          <p:cNvSpPr>
            <a:spLocks noGrp="1"/>
          </p:cNvSpPr>
          <p:nvPr>
            <p:ph sz="quarter" idx="11"/>
          </p:nvPr>
        </p:nvSpPr>
        <p:spPr>
          <a:xfrm>
            <a:off x="6375398" y="365125"/>
            <a:ext cx="2667001" cy="2563801"/>
          </a:xfrm>
          <a:prstGeom prst="roundRect">
            <a:avLst/>
          </a:prstGeom>
          <a:solidFill>
            <a:srgbClr val="BB0927"/>
          </a:solidFill>
        </p:spPr>
        <p:style>
          <a:lnRef idx="1">
            <a:schemeClr val="accent1"/>
          </a:lnRef>
          <a:fillRef idx="3">
            <a:schemeClr val="accent1"/>
          </a:fillRef>
          <a:effectRef idx="2">
            <a:schemeClr val="accent1"/>
          </a:effectRef>
          <a:fontRef idx="minor">
            <a:schemeClr val="lt1"/>
          </a:fontRef>
        </p:style>
        <p:txBody>
          <a:bodyPr rtlCol="0" anchor="t" anchorCtr="1"/>
          <a:lstStyle/>
          <a:p>
            <a:pPr marL="0" lvl="0" indent="0" algn="ctr">
              <a:buNone/>
            </a:pPr>
            <a:r>
              <a:rPr lang="en-US" sz="2200" b="1" dirty="0">
                <a:effectLst>
                  <a:outerShdw blurRad="38100" dist="38100" dir="2700000" algn="tl">
                    <a:srgbClr val="000000">
                      <a:alpha val="43137"/>
                    </a:srgbClr>
                  </a:outerShdw>
                </a:effectLst>
              </a:rPr>
              <a:t>What strategies in the vignette had an extra language bonus? </a:t>
            </a:r>
          </a:p>
          <a:p>
            <a:pPr marL="0" indent="0" algn="ctr">
              <a:buNone/>
            </a:pPr>
            <a:endParaRPr lang="en-US" sz="2200" b="1" dirty="0">
              <a:effectLst>
                <a:outerShdw blurRad="38100" dist="38100" dir="2700000" algn="tl">
                  <a:srgbClr val="000000">
                    <a:alpha val="43137"/>
                  </a:srgbClr>
                </a:outerShdw>
              </a:effectLst>
            </a:endParaRPr>
          </a:p>
        </p:txBody>
      </p:sp>
      <p:sp>
        <p:nvSpPr>
          <p:cNvPr id="17" name="Content Placeholder 16"/>
          <p:cNvSpPr>
            <a:spLocks noGrp="1"/>
          </p:cNvSpPr>
          <p:nvPr>
            <p:ph sz="quarter" idx="13"/>
          </p:nvPr>
        </p:nvSpPr>
        <p:spPr>
          <a:xfrm>
            <a:off x="6400321" y="3871818"/>
            <a:ext cx="2642077" cy="2643281"/>
          </a:xfrm>
          <a:prstGeom prst="roundRect">
            <a:avLst/>
          </a:prstGeom>
          <a:solidFill>
            <a:srgbClr val="45030E"/>
          </a:solidFill>
        </p:spPr>
        <p:style>
          <a:lnRef idx="1">
            <a:schemeClr val="accent1"/>
          </a:lnRef>
          <a:fillRef idx="3">
            <a:schemeClr val="accent1"/>
          </a:fillRef>
          <a:effectRef idx="2">
            <a:schemeClr val="accent1"/>
          </a:effectRef>
          <a:fontRef idx="minor">
            <a:schemeClr val="lt1"/>
          </a:fontRef>
        </p:style>
        <p:txBody>
          <a:bodyPr rtlCol="0" anchor="t" anchorCtr="1"/>
          <a:lstStyle/>
          <a:p>
            <a:pPr marL="0" lvl="0" indent="0" algn="ctr">
              <a:buNone/>
            </a:pPr>
            <a:r>
              <a:rPr lang="en-US" sz="2000" b="1" dirty="0">
                <a:effectLst>
                  <a:outerShdw blurRad="38100" dist="38100" dir="2700000" algn="tl">
                    <a:srgbClr val="000000">
                      <a:alpha val="43137"/>
                    </a:srgbClr>
                  </a:outerShdw>
                </a:effectLst>
              </a:rPr>
              <a:t>What could Ms. Jen do next to extend this conversation and meaningful experience further?</a:t>
            </a:r>
          </a:p>
          <a:p>
            <a:pPr marL="0" indent="0" algn="ctr">
              <a:buNone/>
            </a:pPr>
            <a:endParaRPr lang="en-US" sz="2000" b="1" dirty="0">
              <a:effectLst>
                <a:outerShdw blurRad="38100" dist="38100" dir="2700000" algn="tl">
                  <a:srgbClr val="000000">
                    <a:alpha val="43137"/>
                  </a:srgbClr>
                </a:outerShdw>
              </a:effectLst>
            </a:endParaRPr>
          </a:p>
        </p:txBody>
      </p:sp>
      <p:sp>
        <p:nvSpPr>
          <p:cNvPr id="14" name="Content Placeholder 13"/>
          <p:cNvSpPr>
            <a:spLocks noGrp="1"/>
          </p:cNvSpPr>
          <p:nvPr>
            <p:ph sz="quarter" idx="4"/>
          </p:nvPr>
        </p:nvSpPr>
        <p:spPr>
          <a:xfrm>
            <a:off x="3644900" y="365125"/>
            <a:ext cx="2667000" cy="2563801"/>
          </a:xfrm>
          <a:prstGeom prst="roundRect">
            <a:avLst/>
          </a:prstGeom>
          <a:solidFill>
            <a:srgbClr val="E30B2F"/>
          </a:solidFill>
        </p:spPr>
        <p:style>
          <a:lnRef idx="1">
            <a:schemeClr val="accent1"/>
          </a:lnRef>
          <a:fillRef idx="3">
            <a:schemeClr val="accent1"/>
          </a:fillRef>
          <a:effectRef idx="2">
            <a:schemeClr val="accent1"/>
          </a:effectRef>
          <a:fontRef idx="minor">
            <a:schemeClr val="lt1"/>
          </a:fontRef>
        </p:style>
        <p:txBody>
          <a:bodyPr rtlCol="0" anchor="t" anchorCtr="1"/>
          <a:lstStyle/>
          <a:p>
            <a:pPr marL="0" lvl="0" indent="0" algn="ctr">
              <a:buNone/>
            </a:pPr>
            <a:r>
              <a:rPr lang="en-US" sz="2200" b="1" dirty="0">
                <a:effectLst>
                  <a:outerShdw blurRad="38100" dist="38100" dir="2700000" algn="tl">
                    <a:srgbClr val="000000">
                      <a:alpha val="43137"/>
                    </a:srgbClr>
                  </a:outerShdw>
                </a:effectLst>
              </a:rPr>
              <a:t>What strategies listed in the Framework were exemplified in the vignette?</a:t>
            </a:r>
          </a:p>
          <a:p>
            <a:pPr marL="0" indent="0" algn="ctr">
              <a:buNone/>
            </a:pPr>
            <a:endParaRPr lang="en-US" sz="2200" dirty="0"/>
          </a:p>
        </p:txBody>
      </p:sp>
      <p:sp>
        <p:nvSpPr>
          <p:cNvPr id="13" name="Content Placeholder 12"/>
          <p:cNvSpPr>
            <a:spLocks noGrp="1"/>
          </p:cNvSpPr>
          <p:nvPr>
            <p:ph sz="quarter" idx="3"/>
          </p:nvPr>
        </p:nvSpPr>
        <p:spPr>
          <a:xfrm>
            <a:off x="5209828" y="2928926"/>
            <a:ext cx="2259889" cy="916939"/>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b="1" dirty="0">
                <a:solidFill>
                  <a:schemeClr val="tx1"/>
                </a:solidFill>
                <a:effectLst>
                  <a:outerShdw blurRad="38100" dist="38100" dir="2700000" algn="tl">
                    <a:srgbClr val="000000">
                      <a:alpha val="43137"/>
                    </a:srgbClr>
                  </a:outerShdw>
                </a:effectLst>
              </a:rPr>
              <a:t>Vignette</a:t>
            </a:r>
          </a:p>
        </p:txBody>
      </p:sp>
    </p:spTree>
    <p:extLst>
      <p:ext uri="{BB962C8B-B14F-4D97-AF65-F5344CB8AC3E}">
        <p14:creationId xmlns:p14="http://schemas.microsoft.com/office/powerpoint/2010/main" val="1237778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Anticipating Future Events</a:t>
            </a:r>
          </a:p>
        </p:txBody>
      </p:sp>
      <p:sp>
        <p:nvSpPr>
          <p:cNvPr id="4" name="Content Placeholder 3"/>
          <p:cNvSpPr>
            <a:spLocks noGrp="1"/>
          </p:cNvSpPr>
          <p:nvPr>
            <p:ph sz="half" idx="1"/>
          </p:nvPr>
        </p:nvSpPr>
        <p:spPr>
          <a:xfrm>
            <a:off x="215154" y="1600200"/>
            <a:ext cx="3227294" cy="4525963"/>
          </a:xfrm>
        </p:spPr>
        <p:txBody>
          <a:bodyPr/>
          <a:lstStyle/>
          <a:p>
            <a:pPr>
              <a:spcAft>
                <a:spcPts val="1200"/>
              </a:spcAft>
              <a:defRPr/>
            </a:pPr>
            <a:r>
              <a:rPr lang="en-US" dirty="0"/>
              <a:t>Watch the video with your group.</a:t>
            </a:r>
          </a:p>
          <a:p>
            <a:pPr>
              <a:spcAft>
                <a:spcPts val="1200"/>
              </a:spcAft>
              <a:defRPr/>
            </a:pPr>
            <a:r>
              <a:rPr lang="en-US" dirty="0"/>
              <a:t>Make note of the developmental shift between 48 and 60 months</a:t>
            </a:r>
          </a:p>
          <a:p>
            <a:pPr>
              <a:defRPr/>
            </a:pPr>
            <a:endParaRPr lang="en-US" dirty="0"/>
          </a:p>
        </p:txBody>
      </p:sp>
      <p:pic>
        <p:nvPicPr>
          <p:cNvPr id="6" name="Content Placeholder 5">
            <a:hlinkClick r:id="rId3"/>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3442448" y="1600200"/>
            <a:ext cx="5409351" cy="3708684"/>
          </a:xfrm>
          <a:prstGeom prst="rect">
            <a:avLst/>
          </a:prstGeom>
          <a:ln>
            <a:solidFill>
              <a:schemeClr val="tx1"/>
            </a:solidFill>
          </a:ln>
        </p:spPr>
      </p:pic>
      <p:sp>
        <p:nvSpPr>
          <p:cNvPr id="100357"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0B3F02A-D301-40B9-9955-E9ECB3EFBC4B}" type="slidenum">
              <a:rPr lang="en-US" altLang="en-US" sz="1200" smtClean="0"/>
              <a:pPr>
                <a:spcBef>
                  <a:spcPct val="0"/>
                </a:spcBef>
                <a:buFontTx/>
                <a:buNone/>
              </a:pPr>
              <a:t>46</a:t>
            </a:fld>
            <a:endParaRPr lang="en-US" altLang="en-US" sz="1200" dirty="0"/>
          </a:p>
        </p:txBody>
      </p:sp>
    </p:spTree>
    <p:extLst>
      <p:ext uri="{BB962C8B-B14F-4D97-AF65-F5344CB8AC3E}">
        <p14:creationId xmlns:p14="http://schemas.microsoft.com/office/powerpoint/2010/main" val="2466978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sz="4000" dirty="0">
                <a:latin typeface="Arial" charset="0"/>
                <a:cs typeface="ＭＳ Ｐゴシック" charset="0"/>
              </a:rPr>
              <a:t>Video Reflection</a:t>
            </a:r>
          </a:p>
        </p:txBody>
      </p:sp>
      <p:sp>
        <p:nvSpPr>
          <p:cNvPr id="50178" name="Content Placeholder 2"/>
          <p:cNvSpPr>
            <a:spLocks noGrp="1"/>
          </p:cNvSpPr>
          <p:nvPr>
            <p:ph idx="1"/>
          </p:nvPr>
        </p:nvSpPr>
        <p:spPr/>
        <p:txBody>
          <a:bodyPr/>
          <a:lstStyle/>
          <a:p>
            <a:pPr marL="457200" lvl="0" indent="-457200" eaLnBrk="1" hangingPunct="1">
              <a:spcBef>
                <a:spcPts val="0"/>
              </a:spcBef>
              <a:spcAft>
                <a:spcPts val="600"/>
              </a:spcAft>
              <a:buFont typeface="+mj-lt"/>
              <a:buAutoNum type="arabicPeriod"/>
            </a:pPr>
            <a:r>
              <a:rPr lang="en-US" sz="2800" dirty="0">
                <a:solidFill>
                  <a:prstClr val="black"/>
                </a:solidFill>
                <a:latin typeface="Arial" pitchFamily="34" charset="0"/>
                <a:cs typeface="Arial" pitchFamily="34" charset="0"/>
              </a:rPr>
              <a:t>What are the differences in developmental levels (at around 48 months versus at around 60 months)?</a:t>
            </a:r>
          </a:p>
          <a:p>
            <a:pPr marL="457200" lvl="0" indent="-457200" eaLnBrk="1" hangingPunct="1">
              <a:spcBef>
                <a:spcPts val="0"/>
              </a:spcBef>
              <a:spcAft>
                <a:spcPts val="600"/>
              </a:spcAft>
              <a:buFont typeface="+mj-lt"/>
              <a:buAutoNum type="arabicPeriod"/>
            </a:pPr>
            <a:r>
              <a:rPr lang="en-US" sz="2800" dirty="0">
                <a:solidFill>
                  <a:prstClr val="black"/>
                </a:solidFill>
                <a:latin typeface="Arial" pitchFamily="34" charset="0"/>
                <a:cs typeface="Arial" pitchFamily="34" charset="0"/>
              </a:rPr>
              <a:t>How would you describe the different instructional strategies you see the teacher using to develop language development (at around 48 months versus at around 60 months)?</a:t>
            </a:r>
          </a:p>
          <a:p>
            <a:pPr marL="457200" lvl="0" indent="-457200" eaLnBrk="1" hangingPunct="1">
              <a:spcBef>
                <a:spcPts val="0"/>
              </a:spcBef>
              <a:spcAft>
                <a:spcPts val="600"/>
              </a:spcAft>
              <a:buFont typeface="+mj-lt"/>
              <a:buAutoNum type="arabicPeriod"/>
            </a:pPr>
            <a:r>
              <a:rPr lang="en-US" sz="2800" dirty="0">
                <a:solidFill>
                  <a:prstClr val="black"/>
                </a:solidFill>
                <a:latin typeface="Arial" pitchFamily="34" charset="0"/>
                <a:cs typeface="Arial" pitchFamily="34" charset="0"/>
              </a:rPr>
              <a:t>How are you currently using these methods in your classroom?</a:t>
            </a:r>
          </a:p>
          <a:p>
            <a:pPr marL="0" indent="0">
              <a:buFontTx/>
              <a:buNone/>
            </a:pPr>
            <a:endParaRPr lang="en-US" dirty="0">
              <a:latin typeface="Arial" charset="0"/>
              <a:cs typeface="Arial" charset="0"/>
            </a:endParaRP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47</a:t>
            </a:fld>
            <a:endParaRPr lang="en-US" altLang="en-US" dirty="0"/>
          </a:p>
        </p:txBody>
      </p:sp>
    </p:spTree>
    <p:extLst>
      <p:ext uri="{BB962C8B-B14F-4D97-AF65-F5344CB8AC3E}">
        <p14:creationId xmlns:p14="http://schemas.microsoft.com/office/powerpoint/2010/main" val="549639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How Do You Allow for Planning in Your Classroom?</a:t>
            </a:r>
          </a:p>
        </p:txBody>
      </p:sp>
      <p:pic>
        <p:nvPicPr>
          <p:cNvPr id="7" name="Content Placeholder 6" descr="IMG_5044.jpg"/>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l="9263" t="15330" r="6754"/>
          <a:stretch/>
        </p:blipFill>
        <p:spPr>
          <a:xfrm>
            <a:off x="886510" y="1692276"/>
            <a:ext cx="3191436" cy="4290059"/>
          </a:xfrm>
          <a:prstGeom prst="rect">
            <a:avLst/>
          </a:prstGeom>
          <a:ln w="12700" cap="sq">
            <a:noFill/>
            <a:prstDash val="solid"/>
            <a:miter lim="800000"/>
          </a:ln>
          <a:effectLst>
            <a:outerShdw blurRad="50800" dist="38100" dir="2700000" algn="tl" rotWithShape="0">
              <a:srgbClr val="000000">
                <a:alpha val="43000"/>
              </a:srgbClr>
            </a:outerShdw>
          </a:effectLst>
        </p:spPr>
      </p:pic>
      <p:sp>
        <p:nvSpPr>
          <p:cNvPr id="10" name="Content Placeholder 9"/>
          <p:cNvSpPr>
            <a:spLocks noGrp="1"/>
          </p:cNvSpPr>
          <p:nvPr>
            <p:ph sz="half" idx="2"/>
          </p:nvPr>
        </p:nvSpPr>
        <p:spPr/>
        <p:txBody>
          <a:bodyPr/>
          <a:lstStyle/>
          <a:p>
            <a:pPr>
              <a:spcAft>
                <a:spcPts val="1200"/>
              </a:spcAft>
            </a:pPr>
            <a:r>
              <a:rPr lang="en-US" sz="3200" dirty="0"/>
              <a:t>How do you let the children plan?</a:t>
            </a:r>
          </a:p>
          <a:p>
            <a:pPr>
              <a:spcAft>
                <a:spcPts val="1200"/>
              </a:spcAft>
            </a:pPr>
            <a:r>
              <a:rPr lang="en-US" sz="3200" dirty="0"/>
              <a:t>How do you document their planning?</a:t>
            </a:r>
          </a:p>
        </p:txBody>
      </p:sp>
      <p:sp>
        <p:nvSpPr>
          <p:cNvPr id="5" name="Slide Number Placeholder 4"/>
          <p:cNvSpPr>
            <a:spLocks noGrp="1"/>
          </p:cNvSpPr>
          <p:nvPr>
            <p:ph type="sldNum" sz="quarter" idx="10"/>
          </p:nvPr>
        </p:nvSpPr>
        <p:spPr/>
        <p:txBody>
          <a:bodyPr/>
          <a:lstStyle/>
          <a:p>
            <a:pPr>
              <a:defRPr/>
            </a:pPr>
            <a:fld id="{3BB72ECD-BAC0-40EF-AA93-D5B2681CD9D7}" type="slidenum">
              <a:rPr lang="en-US" altLang="en-US" smtClean="0"/>
              <a:pPr>
                <a:defRPr/>
              </a:pPr>
              <a:t>48</a:t>
            </a:fld>
            <a:endParaRPr lang="en-US" altLang="en-US"/>
          </a:p>
        </p:txBody>
      </p:sp>
    </p:spTree>
    <p:extLst>
      <p:ext uri="{BB962C8B-B14F-4D97-AF65-F5344CB8AC3E}">
        <p14:creationId xmlns:p14="http://schemas.microsoft.com/office/powerpoint/2010/main" val="3969555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Shifting Focus to Sense of Place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00200"/>
            <a:ext cx="8229600" cy="4525963"/>
          </a:xfrm>
        </p:spPr>
      </p:pic>
      <p:sp>
        <p:nvSpPr>
          <p:cNvPr id="94212"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F933654-4BD9-4F28-8E95-9C5AB5EAB1BE}" type="slidenum">
              <a:rPr lang="en-US" altLang="en-US" sz="1200" smtClean="0"/>
              <a:pPr>
                <a:spcBef>
                  <a:spcPct val="0"/>
                </a:spcBef>
                <a:buFontTx/>
                <a:buNone/>
              </a:pPr>
              <a:t>49</a:t>
            </a:fld>
            <a:endParaRPr lang="en-US" altLang="en-US" sz="1200" dirty="0"/>
          </a:p>
        </p:txBody>
      </p:sp>
    </p:spTree>
    <p:extLst>
      <p:ext uri="{BB962C8B-B14F-4D97-AF65-F5344CB8AC3E}">
        <p14:creationId xmlns:p14="http://schemas.microsoft.com/office/powerpoint/2010/main" val="332148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10"/>
          </p:nvPr>
        </p:nvSpPr>
        <p:spPr/>
        <p:txBody>
          <a:bodyPr/>
          <a:lstStyle/>
          <a:p>
            <a:fld id="{11EEF7C2-6334-4E7A-B967-5F31FD9C23C6}" type="slidenum">
              <a:rPr lang="en-US" altLang="en-US" smtClean="0"/>
              <a:pPr/>
              <a:t>5</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79109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1"/>
          <p:cNvSpPr>
            <a:spLocks noGrp="1"/>
          </p:cNvSpPr>
          <p:nvPr>
            <p:ph type="title"/>
          </p:nvPr>
        </p:nvSpPr>
        <p:spPr/>
        <p:txBody>
          <a:bodyPr/>
          <a:lstStyle/>
          <a:p>
            <a:r>
              <a:rPr lang="en-US" altLang="en-US" dirty="0"/>
              <a:t>Sense of Place </a:t>
            </a:r>
            <a:r>
              <a:rPr lang="en-US" altLang="en-US" dirty="0" err="1"/>
              <a:t>Substrands</a:t>
            </a:r>
            <a:endParaRPr lang="en-US" altLang="en-US" dirty="0"/>
          </a:p>
        </p:txBody>
      </p:sp>
      <p:sp>
        <p:nvSpPr>
          <p:cNvPr id="96259" name="Content Placeholder 12"/>
          <p:cNvSpPr>
            <a:spLocks noGrp="1"/>
          </p:cNvSpPr>
          <p:nvPr>
            <p:ph sz="half" idx="1"/>
          </p:nvPr>
        </p:nvSpPr>
        <p:spPr>
          <a:xfrm>
            <a:off x="457199" y="1600200"/>
            <a:ext cx="4251961" cy="4525963"/>
          </a:xfrm>
        </p:spPr>
        <p:txBody>
          <a:bodyPr/>
          <a:lstStyle/>
          <a:p>
            <a:pPr>
              <a:spcAft>
                <a:spcPts val="1200"/>
              </a:spcAft>
            </a:pPr>
            <a:r>
              <a:rPr lang="en-US" altLang="en-US" dirty="0"/>
              <a:t>1.0 Navigating Familiar Locations</a:t>
            </a:r>
          </a:p>
          <a:p>
            <a:pPr>
              <a:spcAft>
                <a:spcPts val="1200"/>
              </a:spcAft>
            </a:pPr>
            <a:r>
              <a:rPr lang="en-US" altLang="en-US" dirty="0"/>
              <a:t>2.0 Caring for the Natural World</a:t>
            </a:r>
          </a:p>
          <a:p>
            <a:pPr>
              <a:spcAft>
                <a:spcPts val="1200"/>
              </a:spcAft>
            </a:pPr>
            <a:r>
              <a:rPr lang="en-US" altLang="en-US" dirty="0"/>
              <a:t>3.0 Understanding the Physical World Through Drawings and Maps </a:t>
            </a:r>
          </a:p>
          <a:p>
            <a:endParaRPr lang="en-US" altLang="en-US" dirty="0"/>
          </a:p>
          <a:p>
            <a:endParaRPr lang="en-US" alt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23599" y="1600200"/>
            <a:ext cx="3663201" cy="4525963"/>
          </a:xfrm>
        </p:spPr>
      </p:pic>
      <p:sp>
        <p:nvSpPr>
          <p:cNvPr id="96261"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5E807A6-C25E-4032-9728-557595DB3754}" type="slidenum">
              <a:rPr lang="en-US" altLang="en-US" sz="1200" smtClean="0"/>
              <a:pPr>
                <a:spcBef>
                  <a:spcPct val="0"/>
                </a:spcBef>
                <a:buFontTx/>
                <a:buNone/>
              </a:pPr>
              <a:t>50</a:t>
            </a:fld>
            <a:endParaRPr lang="en-US" altLang="en-US" sz="1200" dirty="0"/>
          </a:p>
        </p:txBody>
      </p:sp>
    </p:spTree>
    <p:extLst>
      <p:ext uri="{BB962C8B-B14F-4D97-AF65-F5344CB8AC3E}">
        <p14:creationId xmlns:p14="http://schemas.microsoft.com/office/powerpoint/2010/main" val="2804175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z="4000" dirty="0"/>
              <a:t>Building Maps: Phase 1</a:t>
            </a:r>
          </a:p>
        </p:txBody>
      </p:sp>
      <p:sp>
        <p:nvSpPr>
          <p:cNvPr id="113667" name="Content Placeholder 2"/>
          <p:cNvSpPr>
            <a:spLocks noGrp="1"/>
          </p:cNvSpPr>
          <p:nvPr>
            <p:ph idx="1"/>
          </p:nvPr>
        </p:nvSpPr>
        <p:spPr>
          <a:xfrm>
            <a:off x="457200" y="1417638"/>
            <a:ext cx="8229600" cy="4754562"/>
          </a:xfrm>
          <a:solidFill>
            <a:srgbClr val="F3193D"/>
          </a:solidFill>
        </p:spPr>
        <p:txBody>
          <a:bodyPr/>
          <a:lstStyle/>
          <a:p>
            <a:r>
              <a:rPr lang="en-US" altLang="en-US" dirty="0">
                <a:solidFill>
                  <a:schemeClr val="bg1"/>
                </a:solidFill>
                <a:effectLst>
                  <a:outerShdw blurRad="38100" dist="38100" dir="2700000" algn="tl">
                    <a:srgbClr val="000000">
                      <a:alpha val="43137"/>
                    </a:srgbClr>
                  </a:outerShdw>
                </a:effectLst>
              </a:rPr>
              <a:t>Choose an “area” to go to:</a:t>
            </a:r>
          </a:p>
          <a:p>
            <a:pPr lvl="1"/>
            <a:r>
              <a:rPr lang="en-US" altLang="en-US" dirty="0">
                <a:solidFill>
                  <a:schemeClr val="bg1"/>
                </a:solidFill>
                <a:effectLst>
                  <a:outerShdw blurRad="38100" dist="38100" dir="2700000" algn="tl">
                    <a:srgbClr val="000000">
                      <a:alpha val="43137"/>
                    </a:srgbClr>
                  </a:outerShdw>
                </a:effectLst>
              </a:rPr>
              <a:t>Blocks</a:t>
            </a:r>
          </a:p>
          <a:p>
            <a:pPr lvl="1"/>
            <a:r>
              <a:rPr lang="en-US" altLang="en-US" dirty="0">
                <a:solidFill>
                  <a:schemeClr val="bg1"/>
                </a:solidFill>
                <a:effectLst>
                  <a:outerShdw blurRad="38100" dist="38100" dir="2700000" algn="tl">
                    <a:srgbClr val="000000">
                      <a:alpha val="43137"/>
                    </a:srgbClr>
                  </a:outerShdw>
                </a:effectLst>
              </a:rPr>
              <a:t>Creation station</a:t>
            </a:r>
          </a:p>
          <a:p>
            <a:pPr lvl="1"/>
            <a:r>
              <a:rPr lang="en-US" altLang="en-US" dirty="0">
                <a:solidFill>
                  <a:schemeClr val="bg1"/>
                </a:solidFill>
                <a:effectLst>
                  <a:outerShdw blurRad="38100" dist="38100" dir="2700000" algn="tl">
                    <a:srgbClr val="000000">
                      <a:alpha val="43137"/>
                    </a:srgbClr>
                  </a:outerShdw>
                </a:effectLst>
              </a:rPr>
              <a:t>Playdough</a:t>
            </a:r>
          </a:p>
          <a:p>
            <a:pPr lvl="1"/>
            <a:r>
              <a:rPr lang="en-US" altLang="en-US" dirty="0">
                <a:solidFill>
                  <a:schemeClr val="bg1"/>
                </a:solidFill>
                <a:effectLst>
                  <a:outerShdw blurRad="38100" dist="38100" dir="2700000" algn="tl">
                    <a:srgbClr val="000000">
                      <a:alpha val="43137"/>
                    </a:srgbClr>
                  </a:outerShdw>
                </a:effectLst>
              </a:rPr>
              <a:t>Writing area</a:t>
            </a:r>
          </a:p>
          <a:p>
            <a:r>
              <a:rPr lang="en-US" altLang="en-US" dirty="0">
                <a:solidFill>
                  <a:schemeClr val="bg1"/>
                </a:solidFill>
                <a:effectLst>
                  <a:outerShdw blurRad="38100" dist="38100" dir="2700000" algn="tl">
                    <a:srgbClr val="000000">
                      <a:alpha val="43137"/>
                    </a:srgbClr>
                  </a:outerShdw>
                </a:effectLst>
              </a:rPr>
              <a:t>Use the materials provided and the time allotted to build  a map of our current location.</a:t>
            </a:r>
          </a:p>
          <a:p>
            <a:r>
              <a:rPr lang="en-US" altLang="en-US" dirty="0">
                <a:solidFill>
                  <a:schemeClr val="bg1"/>
                </a:solidFill>
                <a:effectLst>
                  <a:outerShdw blurRad="38100" dist="38100" dir="2700000" algn="tl">
                    <a:srgbClr val="000000">
                      <a:alpha val="43137"/>
                    </a:srgbClr>
                  </a:outerShdw>
                </a:effectLst>
              </a:rPr>
              <a:t>Remember to plan first (bonus sense of time).</a:t>
            </a:r>
          </a:p>
        </p:txBody>
      </p:sp>
      <p:sp>
        <p:nvSpPr>
          <p:cNvPr id="113669"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35D075E-753A-45B9-A4D1-987BB783F1B4}" type="slidenum">
              <a:rPr lang="en-US" altLang="en-US" sz="1200" smtClean="0"/>
              <a:pPr>
                <a:spcBef>
                  <a:spcPct val="0"/>
                </a:spcBef>
                <a:buFontTx/>
                <a:buNone/>
              </a:pPr>
              <a:t>51</a:t>
            </a:fld>
            <a:endParaRPr lang="en-US" altLang="en-US" sz="1200" dirty="0"/>
          </a:p>
        </p:txBody>
      </p:sp>
    </p:spTree>
    <p:extLst>
      <p:ext uri="{BB962C8B-B14F-4D97-AF65-F5344CB8AC3E}">
        <p14:creationId xmlns:p14="http://schemas.microsoft.com/office/powerpoint/2010/main" val="3787042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sz="quarter"/>
          </p:nvPr>
        </p:nvSpPr>
        <p:spPr>
          <a:xfrm>
            <a:off x="381000" y="28235"/>
            <a:ext cx="8229600" cy="763335"/>
          </a:xfrm>
        </p:spPr>
        <p:txBody>
          <a:bodyPr/>
          <a:lstStyle/>
          <a:p>
            <a:br>
              <a:rPr lang="en-US" dirty="0"/>
            </a:br>
            <a:r>
              <a:rPr lang="en-US" dirty="0"/>
              <a:t>Building Maps: Phase 2</a:t>
            </a:r>
            <a:br>
              <a:rPr lang="en-US" dirty="0"/>
            </a:br>
            <a:endParaRPr lang="en-US" dirty="0"/>
          </a:p>
        </p:txBody>
      </p:sp>
      <p:sp>
        <p:nvSpPr>
          <p:cNvPr id="7" name="Content Placeholder 6"/>
          <p:cNvSpPr>
            <a:spLocks noGrp="1"/>
          </p:cNvSpPr>
          <p:nvPr>
            <p:ph sz="quarter" idx="1"/>
          </p:nvPr>
        </p:nvSpPr>
        <p:spPr>
          <a:xfrm>
            <a:off x="-8529" y="708948"/>
            <a:ext cx="9144000" cy="444386"/>
          </a:xfrm>
        </p:spPr>
        <p:txBody>
          <a:bodyPr/>
          <a:lstStyle/>
          <a:p>
            <a:pPr marL="287338" indent="0">
              <a:buNone/>
            </a:pPr>
            <a:r>
              <a:rPr lang="en-US" sz="2400" dirty="0"/>
              <a:t>Use the chart paper to document a discussion of the following: </a:t>
            </a:r>
          </a:p>
        </p:txBody>
      </p:sp>
      <p:sp>
        <p:nvSpPr>
          <p:cNvPr id="5" name="Slide Number Placeholder 4"/>
          <p:cNvSpPr>
            <a:spLocks noGrp="1"/>
          </p:cNvSpPr>
          <p:nvPr>
            <p:ph type="sldNum" sz="quarter" idx="15"/>
          </p:nvPr>
        </p:nvSpPr>
        <p:spPr/>
        <p:txBody>
          <a:bodyPr/>
          <a:lstStyle/>
          <a:p>
            <a:pPr>
              <a:defRPr/>
            </a:pPr>
            <a:fld id="{086D1A3F-9C99-4E6E-A310-ADF5483870AE}" type="slidenum">
              <a:rPr lang="en-US" altLang="en-US" smtClean="0"/>
              <a:pPr>
                <a:defRPr/>
              </a:pPr>
              <a:t>52</a:t>
            </a:fld>
            <a:endParaRPr lang="en-US" altLang="en-US" dirty="0"/>
          </a:p>
        </p:txBody>
      </p:sp>
      <p:sp>
        <p:nvSpPr>
          <p:cNvPr id="21" name="Diamond 20"/>
          <p:cNvSpPr/>
          <p:nvPr/>
        </p:nvSpPr>
        <p:spPr>
          <a:xfrm>
            <a:off x="1188720" y="1135393"/>
            <a:ext cx="6286500" cy="5244830"/>
          </a:xfrm>
          <a:prstGeom prst="diamon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5"/>
          <p:cNvSpPr>
            <a:spLocks noGrp="1"/>
          </p:cNvSpPr>
          <p:nvPr>
            <p:ph sz="quarter" idx="2"/>
          </p:nvPr>
        </p:nvSpPr>
        <p:spPr>
          <a:xfrm>
            <a:off x="2473656" y="1497903"/>
            <a:ext cx="2056263" cy="2188071"/>
          </a:xfrm>
          <a:prstGeom prst="roundRect">
            <a:avLst/>
          </a:prstGeom>
          <a:solidFill>
            <a:srgbClr val="E30B2F"/>
          </a:solidFill>
        </p:spPr>
        <p:style>
          <a:lnRef idx="1">
            <a:schemeClr val="accent1"/>
          </a:lnRef>
          <a:fillRef idx="3">
            <a:schemeClr val="accent1"/>
          </a:fillRef>
          <a:effectRef idx="2">
            <a:schemeClr val="accent1"/>
          </a:effectRef>
          <a:fontRef idx="minor">
            <a:schemeClr val="lt1"/>
          </a:fontRef>
        </p:style>
        <p:txBody>
          <a:bodyPr rtlCol="0" anchor="ctr" anchorCtr="0"/>
          <a:lstStyle/>
          <a:p>
            <a:pPr marL="0" lvl="0" indent="0" algn="ctr">
              <a:buNone/>
            </a:pPr>
            <a:r>
              <a:rPr lang="en-US" sz="2000" b="1" dirty="0">
                <a:effectLst>
                  <a:outerShdw blurRad="38100" dist="38100" dir="2700000" algn="tl">
                    <a:srgbClr val="000000">
                      <a:alpha val="43137"/>
                    </a:srgbClr>
                  </a:outerShdw>
                </a:effectLst>
              </a:rPr>
              <a:t>How did you plan for your map?</a:t>
            </a:r>
          </a:p>
          <a:p>
            <a:pPr marL="0" indent="0" algn="ctr">
              <a:buNone/>
            </a:pPr>
            <a:endParaRPr lang="en-US" sz="2000" b="1" dirty="0">
              <a:effectLst>
                <a:outerShdw blurRad="38100" dist="38100" dir="2700000" algn="tl">
                  <a:srgbClr val="000000">
                    <a:alpha val="43137"/>
                  </a:srgbClr>
                </a:outerShdw>
              </a:effectLst>
            </a:endParaRPr>
          </a:p>
        </p:txBody>
      </p:sp>
      <p:sp>
        <p:nvSpPr>
          <p:cNvPr id="19" name="Content Placeholder 18"/>
          <p:cNvSpPr>
            <a:spLocks noGrp="1"/>
          </p:cNvSpPr>
          <p:nvPr>
            <p:ph sz="quarter" idx="4"/>
          </p:nvPr>
        </p:nvSpPr>
        <p:spPr>
          <a:xfrm>
            <a:off x="2473655" y="3775749"/>
            <a:ext cx="2056263" cy="2294877"/>
          </a:xfrm>
          <a:prstGeom prst="roundRect">
            <a:avLst/>
          </a:prstGeom>
          <a:solidFill>
            <a:srgbClr val="80061A"/>
          </a:solidFill>
        </p:spPr>
        <p:style>
          <a:lnRef idx="1">
            <a:schemeClr val="accent1"/>
          </a:lnRef>
          <a:fillRef idx="3">
            <a:schemeClr val="accent1"/>
          </a:fillRef>
          <a:effectRef idx="2">
            <a:schemeClr val="accent1"/>
          </a:effectRef>
          <a:fontRef idx="minor">
            <a:schemeClr val="lt1"/>
          </a:fontRef>
        </p:style>
        <p:txBody>
          <a:bodyPr rtlCol="0" anchor="ctr" anchorCtr="0"/>
          <a:lstStyle/>
          <a:p>
            <a:pPr marL="0" lvl="0" indent="0" algn="ctr">
              <a:buNone/>
            </a:pPr>
            <a:r>
              <a:rPr lang="en-US" sz="2000" b="1" dirty="0">
                <a:effectLst>
                  <a:outerShdw blurRad="38100" dist="38100" dir="2700000" algn="tl">
                    <a:srgbClr val="000000">
                      <a:alpha val="43137"/>
                    </a:srgbClr>
                  </a:outerShdw>
                </a:effectLst>
              </a:rPr>
              <a:t>What other DRDP domains might you expect to observe?</a:t>
            </a:r>
          </a:p>
          <a:p>
            <a:endParaRPr lang="en-US" sz="2000" b="1" dirty="0">
              <a:effectLst>
                <a:outerShdw blurRad="38100" dist="38100" dir="2700000" algn="tl">
                  <a:srgbClr val="000000">
                    <a:alpha val="43137"/>
                  </a:srgbClr>
                </a:outerShdw>
              </a:effectLst>
            </a:endParaRPr>
          </a:p>
        </p:txBody>
      </p:sp>
      <p:sp>
        <p:nvSpPr>
          <p:cNvPr id="18" name="Content Placeholder 17"/>
          <p:cNvSpPr>
            <a:spLocks noGrp="1"/>
          </p:cNvSpPr>
          <p:nvPr>
            <p:ph sz="quarter" idx="3"/>
          </p:nvPr>
        </p:nvSpPr>
        <p:spPr>
          <a:xfrm>
            <a:off x="4609531" y="1497157"/>
            <a:ext cx="2056263" cy="2215325"/>
          </a:xfrm>
          <a:prstGeom prst="roundRect">
            <a:avLst/>
          </a:prstGeom>
          <a:solidFill>
            <a:srgbClr val="BB0927"/>
          </a:solidFill>
        </p:spPr>
        <p:style>
          <a:lnRef idx="1">
            <a:schemeClr val="accent1"/>
          </a:lnRef>
          <a:fillRef idx="3">
            <a:schemeClr val="accent1"/>
          </a:fillRef>
          <a:effectRef idx="2">
            <a:schemeClr val="accent1"/>
          </a:effectRef>
          <a:fontRef idx="minor">
            <a:schemeClr val="lt1"/>
          </a:fontRef>
        </p:style>
        <p:txBody>
          <a:bodyPr rtlCol="0" anchor="ctr" anchorCtr="1"/>
          <a:lstStyle/>
          <a:p>
            <a:pPr marL="0" lvl="0" indent="0" algn="ctr">
              <a:buNone/>
            </a:pPr>
            <a:r>
              <a:rPr lang="en-US" sz="2000" b="1" dirty="0">
                <a:effectLst>
                  <a:outerShdw blurRad="38100" dist="38100" dir="2700000" algn="tl">
                    <a:srgbClr val="000000">
                      <a:alpha val="43137"/>
                    </a:srgbClr>
                  </a:outerShdw>
                </a:effectLst>
              </a:rPr>
              <a:t>When could this be done in your classroom?</a:t>
            </a:r>
          </a:p>
          <a:p>
            <a:pPr marL="0" indent="0" algn="ctr">
              <a:buNone/>
            </a:pPr>
            <a:endParaRPr lang="en-US" sz="2000" b="1" dirty="0">
              <a:effectLst>
                <a:outerShdw blurRad="38100" dist="38100" dir="2700000" algn="tl">
                  <a:srgbClr val="000000">
                    <a:alpha val="43137"/>
                  </a:srgbClr>
                </a:outerShdw>
              </a:effectLst>
            </a:endParaRPr>
          </a:p>
        </p:txBody>
      </p:sp>
      <p:sp>
        <p:nvSpPr>
          <p:cNvPr id="20" name="Content Placeholder 19"/>
          <p:cNvSpPr>
            <a:spLocks noGrp="1"/>
          </p:cNvSpPr>
          <p:nvPr>
            <p:ph sz="quarter" idx="11"/>
          </p:nvPr>
        </p:nvSpPr>
        <p:spPr>
          <a:xfrm>
            <a:off x="4609531" y="3775749"/>
            <a:ext cx="2067068" cy="2294877"/>
          </a:xfrm>
          <a:prstGeom prst="roundRect">
            <a:avLst/>
          </a:prstGeom>
          <a:solidFill>
            <a:srgbClr val="45030E"/>
          </a:solidFill>
        </p:spPr>
        <p:style>
          <a:lnRef idx="1">
            <a:schemeClr val="accent1"/>
          </a:lnRef>
          <a:fillRef idx="3">
            <a:schemeClr val="accent1"/>
          </a:fillRef>
          <a:effectRef idx="2">
            <a:schemeClr val="accent1"/>
          </a:effectRef>
          <a:fontRef idx="minor">
            <a:schemeClr val="lt1"/>
          </a:fontRef>
        </p:style>
        <p:txBody>
          <a:bodyPr rtlCol="0" anchor="ctr" anchorCtr="1"/>
          <a:lstStyle/>
          <a:p>
            <a:pPr marL="0" lvl="0" indent="0" algn="ctr">
              <a:buNone/>
            </a:pPr>
            <a:r>
              <a:rPr lang="en-US" sz="2000" b="1" dirty="0">
                <a:effectLst>
                  <a:outerShdw blurRad="38100" dist="38100" dir="2700000" algn="tl">
                    <a:srgbClr val="000000">
                      <a:alpha val="43137"/>
                    </a:srgbClr>
                  </a:outerShdw>
                </a:effectLst>
              </a:rPr>
              <a:t>What vocabulary did you use while building your map?</a:t>
            </a:r>
          </a:p>
          <a:p>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7971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95144" y="-1158544"/>
            <a:ext cx="6927184" cy="9157264"/>
          </a:xfrm>
          <a:prstGeom prst="rect">
            <a:avLst/>
          </a:prstGeom>
        </p:spPr>
      </p:pic>
      <p:sp>
        <p:nvSpPr>
          <p:cNvPr id="111619" name="Title 1"/>
          <p:cNvSpPr>
            <a:spLocks noGrp="1"/>
          </p:cNvSpPr>
          <p:nvPr>
            <p:ph type="title"/>
          </p:nvPr>
        </p:nvSpPr>
        <p:spPr>
          <a:xfrm>
            <a:off x="-13265" y="0"/>
            <a:ext cx="9150633" cy="968991"/>
          </a:xfrm>
        </p:spPr>
        <p:txBody>
          <a:bodyPr/>
          <a:lstStyle/>
          <a:p>
            <a:r>
              <a:rPr lang="en-US" altLang="en-US" dirty="0">
                <a:solidFill>
                  <a:srgbClr val="FFFFFF"/>
                </a:solidFill>
                <a:effectLst>
                  <a:outerShdw blurRad="38100" dist="38100" dir="2700000" algn="tl">
                    <a:srgbClr val="000000">
                      <a:alpha val="43137"/>
                    </a:srgbClr>
                  </a:outerShdw>
                </a:effectLst>
              </a:rPr>
              <a:t>Skills Necessary for Map Reading</a:t>
            </a:r>
          </a:p>
        </p:txBody>
      </p:sp>
      <p:sp>
        <p:nvSpPr>
          <p:cNvPr id="111620" name="Content Placeholder 2"/>
          <p:cNvSpPr>
            <a:spLocks noGrp="1"/>
          </p:cNvSpPr>
          <p:nvPr>
            <p:ph sz="half" idx="1"/>
          </p:nvPr>
        </p:nvSpPr>
        <p:spPr>
          <a:xfrm>
            <a:off x="4735773" y="1915297"/>
            <a:ext cx="4414860" cy="4886805"/>
          </a:xfrm>
          <a:solidFill>
            <a:schemeClr val="tx1">
              <a:alpha val="10000"/>
            </a:schemeClr>
          </a:solidFill>
        </p:spPr>
        <p:txBody>
          <a:bodyPr/>
          <a:lstStyle/>
          <a:p>
            <a:pPr>
              <a:spcAft>
                <a:spcPts val="1200"/>
              </a:spcAft>
            </a:pPr>
            <a:r>
              <a:rPr lang="en-US" altLang="en-US" b="1" dirty="0">
                <a:solidFill>
                  <a:srgbClr val="FFFFFF"/>
                </a:solidFill>
                <a:effectLst>
                  <a:outerShdw blurRad="38100" dist="38100" dir="2700000" algn="tl">
                    <a:srgbClr val="000000">
                      <a:alpha val="43137"/>
                    </a:srgbClr>
                  </a:outerShdw>
                </a:effectLst>
              </a:rPr>
              <a:t>Identify two-dimensional to three-dimensional shapes</a:t>
            </a:r>
          </a:p>
          <a:p>
            <a:pPr>
              <a:spcAft>
                <a:spcPts val="1200"/>
              </a:spcAft>
            </a:pPr>
            <a:r>
              <a:rPr lang="en-US" altLang="en-US" b="1" dirty="0">
                <a:solidFill>
                  <a:srgbClr val="FFFFFF"/>
                </a:solidFill>
                <a:effectLst>
                  <a:outerShdw blurRad="38100" dist="38100" dir="2700000" algn="tl">
                    <a:srgbClr val="000000">
                      <a:alpha val="43137"/>
                    </a:srgbClr>
                  </a:outerShdw>
                </a:effectLst>
              </a:rPr>
              <a:t>Interpret map symbols</a:t>
            </a:r>
          </a:p>
          <a:p>
            <a:pPr>
              <a:spcAft>
                <a:spcPts val="1200"/>
              </a:spcAft>
            </a:pPr>
            <a:r>
              <a:rPr lang="en-US" altLang="en-US" b="1" dirty="0">
                <a:solidFill>
                  <a:srgbClr val="FFFFFF"/>
                </a:solidFill>
                <a:effectLst>
                  <a:outerShdw blurRad="38100" dist="38100" dir="2700000" algn="tl">
                    <a:srgbClr val="000000">
                      <a:alpha val="43137"/>
                    </a:srgbClr>
                  </a:outerShdw>
                </a:effectLst>
              </a:rPr>
              <a:t>Locate themselves and other objects </a:t>
            </a:r>
          </a:p>
          <a:p>
            <a:pPr>
              <a:spcAft>
                <a:spcPts val="1200"/>
              </a:spcAft>
            </a:pPr>
            <a:r>
              <a:rPr lang="en-US" altLang="en-US" b="1" dirty="0">
                <a:solidFill>
                  <a:srgbClr val="FFFFFF"/>
                </a:solidFill>
                <a:effectLst>
                  <a:outerShdw blurRad="38100" dist="38100" dir="2700000" algn="tl">
                    <a:srgbClr val="000000">
                      <a:alpha val="43137"/>
                    </a:srgbClr>
                  </a:outerShdw>
                </a:effectLst>
              </a:rPr>
              <a:t>Understand that map symbols correspond to the real world </a:t>
            </a:r>
          </a:p>
        </p:txBody>
      </p:sp>
      <p:sp>
        <p:nvSpPr>
          <p:cNvPr id="111621"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FB8D85A-31D6-49D8-ADA2-76F2FA2E1B8F}" type="slidenum">
              <a:rPr lang="en-US" altLang="en-US" sz="1200" smtClean="0">
                <a:solidFill>
                  <a:schemeClr val="bg1"/>
                </a:solidFill>
              </a:rPr>
              <a:pPr>
                <a:spcBef>
                  <a:spcPct val="0"/>
                </a:spcBef>
                <a:buFontTx/>
                <a:buNone/>
              </a:pPr>
              <a:t>53</a:t>
            </a:fld>
            <a:endParaRPr lang="en-US" altLang="en-US" sz="1200" dirty="0">
              <a:solidFill>
                <a:schemeClr val="bg1"/>
              </a:solidFill>
            </a:endParaRPr>
          </a:p>
        </p:txBody>
      </p:sp>
      <p:sp>
        <p:nvSpPr>
          <p:cNvPr id="6" name="Rectangle 5"/>
          <p:cNvSpPr>
            <a:spLocks noChangeArrowheads="1"/>
          </p:cNvSpPr>
          <p:nvPr/>
        </p:nvSpPr>
        <p:spPr bwMode="auto">
          <a:xfrm>
            <a:off x="0" y="6619473"/>
            <a:ext cx="913736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 </a:t>
            </a:r>
            <a:endParaRPr lang="en-US" altLang="en-US" sz="900" dirty="0">
              <a:solidFill>
                <a:schemeClr val="bg1"/>
              </a:solidFill>
            </a:endParaRPr>
          </a:p>
        </p:txBody>
      </p:sp>
    </p:spTree>
    <p:extLst>
      <p:ext uri="{BB962C8B-B14F-4D97-AF65-F5344CB8AC3E}">
        <p14:creationId xmlns:p14="http://schemas.microsoft.com/office/powerpoint/2010/main" val="1249402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p:cNvGraphicFramePr>
            <a:graphicFrameLocks/>
          </p:cNvGraphicFramePr>
          <p:nvPr/>
        </p:nvGraphicFramePr>
        <p:xfrm>
          <a:off x="377371" y="696686"/>
          <a:ext cx="8592458" cy="5936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0" name="Title 1"/>
          <p:cNvSpPr>
            <a:spLocks noGrp="1"/>
          </p:cNvSpPr>
          <p:nvPr>
            <p:ph type="title"/>
          </p:nvPr>
        </p:nvSpPr>
        <p:spPr>
          <a:xfrm>
            <a:off x="0" y="-36286"/>
            <a:ext cx="9144000" cy="1143000"/>
          </a:xfrm>
        </p:spPr>
        <p:txBody>
          <a:bodyPr/>
          <a:lstStyle/>
          <a:p>
            <a:r>
              <a:rPr lang="en-US" altLang="en-US" dirty="0"/>
              <a:t>Find the Foundation</a:t>
            </a:r>
          </a:p>
        </p:txBody>
      </p:sp>
      <p:sp>
        <p:nvSpPr>
          <p:cNvPr id="2" name="Content Placeholder 1"/>
          <p:cNvSpPr>
            <a:spLocks noGrp="1"/>
          </p:cNvSpPr>
          <p:nvPr>
            <p:ph sz="half" idx="2"/>
          </p:nvPr>
        </p:nvSpPr>
        <p:spPr>
          <a:xfrm>
            <a:off x="4648200" y="1241946"/>
            <a:ext cx="3407229" cy="4897597"/>
          </a:xfrm>
          <a:solidFill>
            <a:srgbClr val="F3193D"/>
          </a:solidFill>
          <a:ln>
            <a:solidFill>
              <a:srgbClr val="CF0B2C"/>
            </a:solidFill>
          </a:ln>
        </p:spPr>
        <p:txBody>
          <a:bodyPr anchor="t" anchorCtr="0"/>
          <a:lstStyle/>
          <a:p>
            <a:pPr marL="109538" lvl="0" indent="0">
              <a:buNone/>
            </a:pPr>
            <a:r>
              <a:rPr lang="en-US" sz="2400" b="1" u="sng" dirty="0">
                <a:solidFill>
                  <a:schemeClr val="bg1"/>
                </a:solidFill>
                <a:effectLst>
                  <a:outerShdw blurRad="38100" dist="38100" dir="2700000" algn="tl">
                    <a:srgbClr val="000000">
                      <a:alpha val="43137"/>
                    </a:srgbClr>
                  </a:outerShdw>
                </a:effectLst>
              </a:rPr>
              <a:t>60 months</a:t>
            </a:r>
          </a:p>
          <a:p>
            <a:pPr marL="112713" lvl="0" indent="0">
              <a:buNone/>
            </a:pPr>
            <a:r>
              <a:rPr lang="en-US" sz="2400" b="1" dirty="0">
                <a:solidFill>
                  <a:schemeClr val="bg1"/>
                </a:solidFill>
                <a:effectLst>
                  <a:outerShdw blurRad="38100" dist="38100" dir="2700000" algn="tl">
                    <a:srgbClr val="000000">
                      <a:alpha val="43137"/>
                    </a:srgbClr>
                  </a:outerShdw>
                </a:effectLst>
              </a:rPr>
              <a:t>Create their own drawings, maps, and models; are more skilled at using globes, maps, and map symbols; and use maps for basic problem solving (such as locating objects) with adult guidance. </a:t>
            </a:r>
          </a:p>
          <a:p>
            <a:pPr marL="0" indent="0">
              <a:buNone/>
            </a:pPr>
            <a:endParaRPr lang="en-US" dirty="0"/>
          </a:p>
        </p:txBody>
      </p:sp>
      <p:sp>
        <p:nvSpPr>
          <p:cNvPr id="48132"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A39D806-D7F8-472D-9E12-90370CB87F54}" type="slidenum">
              <a:rPr lang="en-US" altLang="en-US" sz="1200" smtClean="0"/>
              <a:pPr>
                <a:spcBef>
                  <a:spcPct val="0"/>
                </a:spcBef>
                <a:buFontTx/>
                <a:buNone/>
              </a:pPr>
              <a:t>54</a:t>
            </a:fld>
            <a:endParaRPr lang="en-US" altLang="en-US" sz="1200" dirty="0"/>
          </a:p>
        </p:txBody>
      </p:sp>
      <p:sp>
        <p:nvSpPr>
          <p:cNvPr id="3" name="Content Placeholder 2"/>
          <p:cNvSpPr>
            <a:spLocks noGrp="1"/>
          </p:cNvSpPr>
          <p:nvPr>
            <p:ph sz="half" idx="1"/>
          </p:nvPr>
        </p:nvSpPr>
        <p:spPr>
          <a:xfrm>
            <a:off x="932543" y="1241946"/>
            <a:ext cx="3407229" cy="4897597"/>
          </a:xfrm>
          <a:solidFill>
            <a:srgbClr val="F3193D"/>
          </a:solidFill>
          <a:ln>
            <a:solidFill>
              <a:srgbClr val="CF0B2C"/>
            </a:solidFill>
          </a:ln>
        </p:spPr>
        <p:txBody>
          <a:bodyPr anchor="t" anchorCtr="0"/>
          <a:lstStyle/>
          <a:p>
            <a:pPr marL="109538" lvl="0" indent="0">
              <a:buNone/>
            </a:pPr>
            <a:r>
              <a:rPr lang="en-US" sz="2400" b="1" u="sng" dirty="0">
                <a:solidFill>
                  <a:schemeClr val="bg1"/>
                </a:solidFill>
                <a:effectLst>
                  <a:outerShdw blurRad="38100" dist="38100" dir="2700000" algn="tl">
                    <a:srgbClr val="000000">
                      <a:alpha val="43137"/>
                    </a:srgbClr>
                  </a:outerShdw>
                </a:effectLst>
              </a:rPr>
              <a:t>48 months</a:t>
            </a:r>
          </a:p>
          <a:p>
            <a:pPr marL="112713" lvl="0" indent="0">
              <a:buNone/>
            </a:pPr>
            <a:r>
              <a:rPr lang="en-US" sz="2400" b="1" dirty="0">
                <a:solidFill>
                  <a:schemeClr val="bg1"/>
                </a:solidFill>
                <a:effectLst>
                  <a:outerShdw blurRad="38100" dist="38100" dir="2700000" algn="tl">
                    <a:srgbClr val="000000">
                      <a:alpha val="43137"/>
                    </a:srgbClr>
                  </a:outerShdw>
                </a:effectLst>
              </a:rPr>
              <a:t>Can use drawings, globes, and maps to refer to the physical world, although often unclear on the use of map symbols.     </a:t>
            </a:r>
          </a:p>
          <a:p>
            <a:pPr marL="0" indent="0">
              <a:buNone/>
            </a:pPr>
            <a:endParaRPr lang="en-US" dirty="0"/>
          </a:p>
        </p:txBody>
      </p:sp>
      <p:sp>
        <p:nvSpPr>
          <p:cNvPr id="8" name="Rectangle 7"/>
          <p:cNvSpPr/>
          <p:nvPr/>
        </p:nvSpPr>
        <p:spPr>
          <a:xfrm>
            <a:off x="1920498" y="6263697"/>
            <a:ext cx="5455404" cy="369332"/>
          </a:xfrm>
          <a:prstGeom prst="rect">
            <a:avLst/>
          </a:prstGeom>
        </p:spPr>
        <p:txBody>
          <a:bodyPr wrap="none">
            <a:spAutoFit/>
          </a:bodyPr>
          <a:lstStyle/>
          <a:p>
            <a:r>
              <a:rPr lang="en-US" dirty="0"/>
              <a:t>(Preschool Learning Foundations, Volume 3 , p. 21)</a:t>
            </a:r>
          </a:p>
        </p:txBody>
      </p:sp>
    </p:spTree>
    <p:extLst>
      <p:ext uri="{BB962C8B-B14F-4D97-AF65-F5344CB8AC3E}">
        <p14:creationId xmlns:p14="http://schemas.microsoft.com/office/powerpoint/2010/main" val="1944615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p:spPr>
      </p:pic>
      <p:sp>
        <p:nvSpPr>
          <p:cNvPr id="11" name="Title 10"/>
          <p:cNvSpPr>
            <a:spLocks noGrp="1"/>
          </p:cNvSpPr>
          <p:nvPr>
            <p:ph type="title"/>
          </p:nvPr>
        </p:nvSpPr>
        <p:spPr>
          <a:xfrm>
            <a:off x="1" y="4011"/>
            <a:ext cx="5293894" cy="1143000"/>
          </a:xfrm>
        </p:spPr>
        <p:txBody>
          <a:bodyPr>
            <a:normAutofit fontScale="90000"/>
          </a:bodyPr>
          <a:lstStyle/>
          <a:p>
            <a:pPr>
              <a:defRPr/>
            </a:pPr>
            <a:br>
              <a:rPr lang="en-US" dirty="0"/>
            </a:br>
            <a:r>
              <a:rPr lang="en-US" dirty="0">
                <a:solidFill>
                  <a:schemeClr val="bg1"/>
                </a:solidFill>
              </a:rPr>
              <a:t>Caring for the Natural World (2.0) </a:t>
            </a:r>
            <a:br>
              <a:rPr lang="en-US" dirty="0"/>
            </a:br>
            <a:endParaRPr lang="en-US" dirty="0"/>
          </a:p>
        </p:txBody>
      </p:sp>
      <p:sp>
        <p:nvSpPr>
          <p:cNvPr id="101380"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67AD781-F957-4652-87E2-BB3A4692B538}" type="slidenum">
              <a:rPr lang="en-US" altLang="en-US" sz="1200" smtClean="0"/>
              <a:pPr>
                <a:spcBef>
                  <a:spcPct val="0"/>
                </a:spcBef>
                <a:buFontTx/>
                <a:buNone/>
              </a:pPr>
              <a:t>55</a:t>
            </a:fld>
            <a:endParaRPr lang="en-US" altLang="en-US" sz="1200" dirty="0"/>
          </a:p>
        </p:txBody>
      </p:sp>
      <p:sp>
        <p:nvSpPr>
          <p:cNvPr id="5" name="Rectangle 4"/>
          <p:cNvSpPr>
            <a:spLocks noChangeArrowheads="1"/>
          </p:cNvSpPr>
          <p:nvPr/>
        </p:nvSpPr>
        <p:spPr bwMode="auto">
          <a:xfrm>
            <a:off x="0" y="6608661"/>
            <a:ext cx="90678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a:t>
            </a:r>
            <a:endParaRPr lang="en-US" altLang="en-US" sz="900" dirty="0">
              <a:solidFill>
                <a:schemeClr val="bg1"/>
              </a:solidFill>
            </a:endParaRPr>
          </a:p>
        </p:txBody>
      </p:sp>
    </p:spTree>
    <p:extLst>
      <p:ext uri="{BB962C8B-B14F-4D97-AF65-F5344CB8AC3E}">
        <p14:creationId xmlns:p14="http://schemas.microsoft.com/office/powerpoint/2010/main" val="653172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33338"/>
            <a:ext cx="9144000" cy="6891338"/>
          </a:xfrm>
        </p:spPr>
      </p:pic>
      <p:sp>
        <p:nvSpPr>
          <p:cNvPr id="123905" name="Title 1"/>
          <p:cNvSpPr>
            <a:spLocks noGrp="1"/>
          </p:cNvSpPr>
          <p:nvPr>
            <p:ph type="title"/>
          </p:nvPr>
        </p:nvSpPr>
        <p:spPr>
          <a:xfrm>
            <a:off x="0" y="-1"/>
            <a:ext cx="4312693" cy="1913467"/>
          </a:xfrm>
          <a:solidFill>
            <a:schemeClr val="tx1">
              <a:alpha val="9000"/>
            </a:schemeClr>
          </a:solidFill>
        </p:spPr>
        <p:txBody>
          <a:bodyPr/>
          <a:lstStyle/>
          <a:p>
            <a:r>
              <a:rPr lang="en-US" dirty="0">
                <a:solidFill>
                  <a:schemeClr val="bg1"/>
                </a:solidFill>
                <a:effectLst>
                  <a:outerShdw blurRad="38100" dist="38100" dir="2700000" algn="tl">
                    <a:srgbClr val="000000">
                      <a:alpha val="43137"/>
                    </a:srgbClr>
                  </a:outerShdw>
                </a:effectLst>
                <a:latin typeface="Arial" charset="0"/>
              </a:rPr>
              <a:t>Three Key Research Findings</a:t>
            </a:r>
          </a:p>
        </p:txBody>
      </p:sp>
      <p:sp>
        <p:nvSpPr>
          <p:cNvPr id="4" name="Content Placeholder 3"/>
          <p:cNvSpPr>
            <a:spLocks noGrp="1"/>
          </p:cNvSpPr>
          <p:nvPr>
            <p:ph sz="half" idx="2"/>
          </p:nvPr>
        </p:nvSpPr>
        <p:spPr>
          <a:xfrm>
            <a:off x="4583575" y="4280040"/>
            <a:ext cx="4560424" cy="2178633"/>
          </a:xfrm>
          <a:solidFill>
            <a:schemeClr val="tx1">
              <a:alpha val="27000"/>
            </a:schemeClr>
          </a:solidFill>
        </p:spPr>
        <p:txBody>
          <a:bodyPr/>
          <a:lstStyle/>
          <a:p>
            <a:pPr marL="514350" indent="-514350">
              <a:buFont typeface="+mj-lt"/>
              <a:buAutoNum type="arabicPeriod"/>
              <a:defRPr/>
            </a:pPr>
            <a:r>
              <a:rPr lang="en-US" sz="3200" b="1" dirty="0">
                <a:solidFill>
                  <a:schemeClr val="bg1"/>
                </a:solidFill>
                <a:effectLst>
                  <a:outerShdw blurRad="38100" dist="38100" dir="2700000" algn="tl">
                    <a:srgbClr val="000000">
                      <a:alpha val="43137"/>
                    </a:srgbClr>
                  </a:outerShdw>
                </a:effectLst>
              </a:rPr>
              <a:t>Appreciation of ecology</a:t>
            </a:r>
          </a:p>
          <a:p>
            <a:pPr marL="463550" indent="-463550">
              <a:buFont typeface="+mj-lt"/>
              <a:buAutoNum type="arabicPeriod"/>
              <a:defRPr/>
            </a:pPr>
            <a:r>
              <a:rPr lang="en-US" sz="3200" b="1" dirty="0">
                <a:solidFill>
                  <a:schemeClr val="bg1"/>
                </a:solidFill>
                <a:effectLst>
                  <a:outerShdw blurRad="38100" dist="38100" dir="2700000" algn="tl">
                    <a:srgbClr val="000000">
                      <a:alpha val="43137"/>
                    </a:srgbClr>
                  </a:outerShdw>
                </a:effectLst>
              </a:rPr>
              <a:t>Direct experiences</a:t>
            </a:r>
          </a:p>
          <a:p>
            <a:pPr marL="463550" indent="-463550">
              <a:buFont typeface="+mj-lt"/>
              <a:buAutoNum type="arabicPeriod"/>
              <a:defRPr/>
            </a:pPr>
            <a:r>
              <a:rPr lang="en-US" sz="3200" b="1" dirty="0">
                <a:solidFill>
                  <a:schemeClr val="bg1"/>
                </a:solidFill>
                <a:effectLst>
                  <a:outerShdw blurRad="38100" dist="38100" dir="2700000" algn="tl">
                    <a:srgbClr val="000000">
                      <a:alpha val="43137"/>
                    </a:srgbClr>
                  </a:outerShdw>
                </a:effectLst>
              </a:rPr>
              <a:t>Cognitive shift</a:t>
            </a:r>
            <a:endParaRPr lang="en-US" sz="3200" b="1" dirty="0">
              <a:effectLst>
                <a:outerShdw blurRad="38100" dist="38100" dir="2700000" algn="tl">
                  <a:srgbClr val="000000">
                    <a:alpha val="43137"/>
                  </a:srgbClr>
                </a:outerShdw>
              </a:effectLst>
            </a:endParaRPr>
          </a:p>
        </p:txBody>
      </p:sp>
      <p:sp>
        <p:nvSpPr>
          <p:cNvPr id="123908" name="Slide Number Placeholder 2"/>
          <p:cNvSpPr>
            <a:spLocks noGrp="1"/>
          </p:cNvSpPr>
          <p:nvPr>
            <p:ph type="sldNum" sz="quarter" idx="4294967295"/>
          </p:nvPr>
        </p:nvSpPr>
        <p:spPr bwMode="auto">
          <a:xfrm>
            <a:off x="8734566" y="10141"/>
            <a:ext cx="40943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fld id="{8C76F9EE-A826-3740-A2D4-A82EA7E539FB}" type="slidenum">
              <a:rPr lang="en-US" sz="1200">
                <a:latin typeface="Arial" panose="020B0604020202020204" pitchFamily="34" charset="0"/>
                <a:cs typeface="Arial" panose="020B0604020202020204" pitchFamily="34" charset="0"/>
              </a:rPr>
              <a:pPr algn="l" eaLnBrk="1" hangingPunct="1"/>
              <a:t>56</a:t>
            </a:fld>
            <a:endParaRPr lang="en-US" sz="1200" dirty="0">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0" y="6627813"/>
            <a:ext cx="9144000" cy="230187"/>
          </a:xfrm>
          <a:prstGeom prst="rect">
            <a:avLst/>
          </a:prstGeom>
          <a:noFill/>
          <a:ln w="9525">
            <a:noFill/>
            <a:miter lim="800000"/>
            <a:headEnd/>
            <a:tailEnd/>
          </a:ln>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cs typeface="Arial" charset="0"/>
              </a:rPr>
              <a:t>©2017 California Department of Education </a:t>
            </a:r>
          </a:p>
        </p:txBody>
      </p:sp>
    </p:spTree>
    <p:extLst>
      <p:ext uri="{BB962C8B-B14F-4D97-AF65-F5344CB8AC3E}">
        <p14:creationId xmlns:p14="http://schemas.microsoft.com/office/powerpoint/2010/main" val="2738032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p:cNvGraphicFramePr>
            <a:graphicFrameLocks/>
          </p:cNvGraphicFramePr>
          <p:nvPr/>
        </p:nvGraphicFramePr>
        <p:xfrm>
          <a:off x="377371" y="696686"/>
          <a:ext cx="8592458" cy="5936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0" name="Title 1"/>
          <p:cNvSpPr>
            <a:spLocks noGrp="1"/>
          </p:cNvSpPr>
          <p:nvPr>
            <p:ph type="title"/>
          </p:nvPr>
        </p:nvSpPr>
        <p:spPr>
          <a:xfrm>
            <a:off x="0" y="-36286"/>
            <a:ext cx="9144000" cy="1143000"/>
          </a:xfrm>
        </p:spPr>
        <p:txBody>
          <a:bodyPr/>
          <a:lstStyle/>
          <a:p>
            <a:r>
              <a:rPr lang="en-US" altLang="en-US" dirty="0"/>
              <a:t>Caring for the Natural World (2.0)</a:t>
            </a:r>
          </a:p>
        </p:txBody>
      </p:sp>
      <p:sp>
        <p:nvSpPr>
          <p:cNvPr id="2" name="Content Placeholder 1"/>
          <p:cNvSpPr>
            <a:spLocks noGrp="1"/>
          </p:cNvSpPr>
          <p:nvPr>
            <p:ph sz="half" idx="2"/>
          </p:nvPr>
        </p:nvSpPr>
        <p:spPr>
          <a:xfrm>
            <a:off x="4648200" y="1106714"/>
            <a:ext cx="3407229" cy="5143961"/>
          </a:xfrm>
          <a:solidFill>
            <a:srgbClr val="F3193D"/>
          </a:solidFill>
          <a:ln>
            <a:solidFill>
              <a:srgbClr val="CF0B2C"/>
            </a:solidFill>
          </a:ln>
        </p:spPr>
        <p:txBody>
          <a:bodyPr anchor="t" anchorCtr="0"/>
          <a:lstStyle/>
          <a:p>
            <a:pPr marL="109538" lvl="0" indent="0">
              <a:buNone/>
            </a:pPr>
            <a:r>
              <a:rPr lang="en-US" sz="2000" b="1" u="sng" dirty="0">
                <a:solidFill>
                  <a:schemeClr val="bg1"/>
                </a:solidFill>
                <a:effectLst>
                  <a:outerShdw blurRad="38100" dist="38100" dir="2700000" algn="tl">
                    <a:srgbClr val="000000">
                      <a:alpha val="43137"/>
                    </a:srgbClr>
                  </a:outerShdw>
                </a:effectLst>
              </a:rPr>
              <a:t>60 months</a:t>
            </a:r>
          </a:p>
          <a:p>
            <a:pPr marL="112713" lvl="0" indent="0">
              <a:buNone/>
            </a:pPr>
            <a:r>
              <a:rPr lang="en-US" sz="2000" b="1" dirty="0">
                <a:solidFill>
                  <a:schemeClr val="bg1"/>
                </a:solidFill>
                <a:effectLst>
                  <a:outerShdw blurRad="38100" dist="38100" dir="2700000" algn="tl">
                    <a:srgbClr val="000000">
                      <a:alpha val="43137"/>
                    </a:srgbClr>
                  </a:outerShdw>
                </a:effectLst>
              </a:rPr>
              <a:t>Show an interest in a wider range of natural phenomena, including those outside direct experience (such as snow for a child living in Southern California), and are more concerned about caring for the natural world and the positive and negative impacts of people on the natural world (e.g., recycling, putting trash in trash cans). </a:t>
            </a:r>
          </a:p>
          <a:p>
            <a:pPr marL="0" indent="0">
              <a:buNone/>
            </a:pPr>
            <a:endParaRPr lang="en-US" dirty="0"/>
          </a:p>
        </p:txBody>
      </p:sp>
      <p:sp>
        <p:nvSpPr>
          <p:cNvPr id="48132"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A39D806-D7F8-472D-9E12-90370CB87F54}" type="slidenum">
              <a:rPr lang="en-US" altLang="en-US" sz="1200" smtClean="0"/>
              <a:pPr>
                <a:spcBef>
                  <a:spcPct val="0"/>
                </a:spcBef>
                <a:buFontTx/>
                <a:buNone/>
              </a:pPr>
              <a:t>57</a:t>
            </a:fld>
            <a:endParaRPr lang="en-US" altLang="en-US" sz="1200" dirty="0"/>
          </a:p>
        </p:txBody>
      </p:sp>
      <p:sp>
        <p:nvSpPr>
          <p:cNvPr id="3" name="Content Placeholder 2"/>
          <p:cNvSpPr>
            <a:spLocks noGrp="1"/>
          </p:cNvSpPr>
          <p:nvPr>
            <p:ph sz="half" idx="1"/>
          </p:nvPr>
        </p:nvSpPr>
        <p:spPr>
          <a:xfrm>
            <a:off x="932543" y="1106714"/>
            <a:ext cx="3407229" cy="5143961"/>
          </a:xfrm>
          <a:solidFill>
            <a:srgbClr val="F3193D"/>
          </a:solidFill>
          <a:ln>
            <a:solidFill>
              <a:srgbClr val="CF0B2C"/>
            </a:solidFill>
          </a:ln>
        </p:spPr>
        <p:txBody>
          <a:bodyPr anchor="t" anchorCtr="0"/>
          <a:lstStyle/>
          <a:p>
            <a:pPr marL="109538" lvl="0" indent="0">
              <a:buNone/>
            </a:pPr>
            <a:r>
              <a:rPr lang="en-US" sz="2000" b="1" u="sng" dirty="0">
                <a:solidFill>
                  <a:schemeClr val="bg1"/>
                </a:solidFill>
                <a:effectLst>
                  <a:outerShdw blurRad="38100" dist="38100" dir="2700000" algn="tl">
                    <a:srgbClr val="000000">
                      <a:alpha val="43137"/>
                    </a:srgbClr>
                  </a:outerShdw>
                </a:effectLst>
              </a:rPr>
              <a:t>48 months</a:t>
            </a:r>
          </a:p>
          <a:p>
            <a:pPr marL="112713" lvl="0" indent="-112713">
              <a:buNone/>
            </a:pPr>
            <a:r>
              <a:rPr lang="en-US" sz="2000" b="1" dirty="0">
                <a:solidFill>
                  <a:schemeClr val="bg1"/>
                </a:solidFill>
                <a:effectLst>
                  <a:outerShdw blurRad="38100" dist="38100" dir="2700000" algn="tl">
                    <a:srgbClr val="000000">
                      <a:alpha val="43137"/>
                    </a:srgbClr>
                  </a:outerShdw>
                </a:effectLst>
              </a:rPr>
              <a:t> Show an interest in nature (including animals, plants, and weather) especially as children experience it directly. Begin to understand human interactions with the environment (such as pollution in a lake or stream) and the importance of taking care of plants and animals.     </a:t>
            </a:r>
          </a:p>
          <a:p>
            <a:pPr marL="0" indent="0">
              <a:buNone/>
            </a:pPr>
            <a:endParaRPr lang="en-US" b="1" dirty="0"/>
          </a:p>
        </p:txBody>
      </p:sp>
      <p:sp>
        <p:nvSpPr>
          <p:cNvPr id="8" name="TextBox 7"/>
          <p:cNvSpPr txBox="1"/>
          <p:nvPr/>
        </p:nvSpPr>
        <p:spPr>
          <a:xfrm>
            <a:off x="1633739" y="6263697"/>
            <a:ext cx="6028921" cy="369332"/>
          </a:xfrm>
          <a:prstGeom prst="rect">
            <a:avLst/>
          </a:prstGeom>
          <a:noFill/>
        </p:spPr>
        <p:txBody>
          <a:bodyPr wrap="square" rtlCol="0">
            <a:spAutoFit/>
          </a:bodyPr>
          <a:lstStyle/>
          <a:p>
            <a:r>
              <a:rPr lang="en-US" dirty="0"/>
              <a:t>(Preschool Learning Foundations, Volume 3, p. 20)</a:t>
            </a:r>
          </a:p>
        </p:txBody>
      </p:sp>
    </p:spTree>
    <p:extLst>
      <p:ext uri="{BB962C8B-B14F-4D97-AF65-F5344CB8AC3E}">
        <p14:creationId xmlns:p14="http://schemas.microsoft.com/office/powerpoint/2010/main" val="3588397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Caring for the Natural World to Support English Learners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0177" y="1600200"/>
            <a:ext cx="6783645" cy="4525963"/>
          </a:xfrm>
        </p:spPr>
      </p:pic>
      <p:sp>
        <p:nvSpPr>
          <p:cNvPr id="107524"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893DBAE-470A-4DC1-89E8-54E1B54AD605}" type="slidenum">
              <a:rPr lang="en-US" altLang="en-US" sz="1200" smtClean="0"/>
              <a:pPr>
                <a:spcBef>
                  <a:spcPct val="0"/>
                </a:spcBef>
                <a:buFontTx/>
                <a:buNone/>
              </a:pPr>
              <a:t>58</a:t>
            </a:fld>
            <a:endParaRPr lang="en-US" altLang="en-US" sz="1200" dirty="0"/>
          </a:p>
        </p:txBody>
      </p:sp>
    </p:spTree>
    <p:extLst>
      <p:ext uri="{BB962C8B-B14F-4D97-AF65-F5344CB8AC3E}">
        <p14:creationId xmlns:p14="http://schemas.microsoft.com/office/powerpoint/2010/main" val="3923599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1" y="0"/>
            <a:ext cx="9144001" cy="6858000"/>
          </a:xfrm>
        </p:spPr>
      </p:pic>
      <p:sp>
        <p:nvSpPr>
          <p:cNvPr id="2" name="Title 1"/>
          <p:cNvSpPr>
            <a:spLocks noGrp="1"/>
          </p:cNvSpPr>
          <p:nvPr>
            <p:ph type="title"/>
          </p:nvPr>
        </p:nvSpPr>
        <p:spPr>
          <a:noFill/>
          <a:ln>
            <a:noFill/>
          </a:ln>
        </p:spPr>
        <p:txBody>
          <a:bodyPr/>
          <a:lstStyle/>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Get Inspired by Nature</a:t>
            </a:r>
            <a:b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b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Set aside time for outdoor explorations each day.</a:t>
            </a:r>
            <a:endParaRPr lang="en-US" sz="20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 y="2187614"/>
            <a:ext cx="4467827" cy="4670385"/>
          </a:xfrm>
          <a:solidFill>
            <a:srgbClr val="CCCCFF">
              <a:alpha val="75000"/>
            </a:srgbClr>
          </a:solidFill>
        </p:spPr>
        <p:txBody>
          <a:bodyPr/>
          <a:lstStyle/>
          <a:p>
            <a:pPr marL="682625" indent="-509588">
              <a:buFont typeface="+mj-lt"/>
              <a:buAutoNum type="arabicPeriod"/>
            </a:pPr>
            <a:r>
              <a:rPr lang="en-US" b="1" dirty="0"/>
              <a:t>Find the Handout 6: Get Inspired!</a:t>
            </a:r>
          </a:p>
          <a:p>
            <a:pPr marL="682625" indent="-509588">
              <a:buFont typeface="+mj-lt"/>
              <a:buAutoNum type="arabicPeriod"/>
            </a:pPr>
            <a:r>
              <a:rPr lang="en-US" b="1" dirty="0"/>
              <a:t>Circle two interesting strategies.</a:t>
            </a:r>
          </a:p>
          <a:p>
            <a:pPr marL="682625" indent="-509588">
              <a:buFont typeface="+mj-lt"/>
              <a:buAutoNum type="arabicPeriod"/>
            </a:pPr>
            <a:r>
              <a:rPr lang="en-US" b="1" dirty="0"/>
              <a:t>Find another resource.</a:t>
            </a:r>
          </a:p>
          <a:p>
            <a:pPr marL="682625" indent="-509588">
              <a:buFont typeface="+mj-lt"/>
              <a:buAutoNum type="arabicPeriod"/>
            </a:pPr>
            <a:r>
              <a:rPr lang="en-US" b="1" dirty="0"/>
              <a:t>Expand on your ideas.</a:t>
            </a:r>
          </a:p>
          <a:p>
            <a:pPr marL="682625" indent="-509588">
              <a:buFont typeface="+mj-lt"/>
              <a:buAutoNum type="arabicPeriod"/>
            </a:pPr>
            <a:r>
              <a:rPr lang="en-US" b="1" dirty="0"/>
              <a:t>Share with a partner.</a:t>
            </a:r>
          </a:p>
        </p:txBody>
      </p:sp>
      <p:sp>
        <p:nvSpPr>
          <p:cNvPr id="4" name="Slide Number Placeholder 3"/>
          <p:cNvSpPr>
            <a:spLocks noGrp="1"/>
          </p:cNvSpPr>
          <p:nvPr>
            <p:ph type="sldNum" sz="quarter" idx="10"/>
          </p:nvPr>
        </p:nvSpPr>
        <p:spPr/>
        <p:txBody>
          <a:bodyPr/>
          <a:lstStyle/>
          <a:p>
            <a:pPr>
              <a:defRPr/>
            </a:pPr>
            <a:fld id="{465EE3A7-30A9-4BD4-9DBA-586E3A2FBC84}" type="slidenum">
              <a:rPr lang="en-US" altLang="en-US" smtClean="0">
                <a:solidFill>
                  <a:schemeClr val="bg1"/>
                </a:solidFill>
              </a:rPr>
              <a:pPr>
                <a:defRPr/>
              </a:pPr>
              <a:t>59</a:t>
            </a:fld>
            <a:endParaRPr lang="en-US" altLang="en-US" dirty="0">
              <a:solidFill>
                <a:schemeClr val="bg1"/>
              </a:solidFill>
            </a:endParaRPr>
          </a:p>
        </p:txBody>
      </p:sp>
      <p:sp>
        <p:nvSpPr>
          <p:cNvPr id="9" name="Rectangle 8"/>
          <p:cNvSpPr>
            <a:spLocks noChangeArrowheads="1"/>
          </p:cNvSpPr>
          <p:nvPr/>
        </p:nvSpPr>
        <p:spPr bwMode="auto">
          <a:xfrm>
            <a:off x="0" y="6605515"/>
            <a:ext cx="9144000" cy="2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 </a:t>
            </a:r>
            <a:endParaRPr lang="en-US" altLang="en-US" sz="900" dirty="0">
              <a:solidFill>
                <a:schemeClr val="bg1"/>
              </a:solidFill>
            </a:endParaRPr>
          </a:p>
        </p:txBody>
      </p:sp>
    </p:spTree>
    <p:extLst>
      <p:ext uri="{BB962C8B-B14F-4D97-AF65-F5344CB8AC3E}">
        <p14:creationId xmlns:p14="http://schemas.microsoft.com/office/powerpoint/2010/main" val="1057384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517"/>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770861" y="1240011"/>
            <a:ext cx="8144539" cy="5229519"/>
          </a:xfrm>
        </p:spPr>
        <p:txBody>
          <a:bodyPr>
            <a:noAutofit/>
          </a:bodyPr>
          <a:lstStyle/>
          <a:p>
            <a:pPr marL="0" lvl="1" indent="0">
              <a:buNone/>
            </a:pPr>
            <a:r>
              <a:rPr lang="en-US" sz="28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800" b="1" dirty="0">
                <a:latin typeface="Arial" panose="020B0604020202020204" pitchFamily="34" charset="0"/>
                <a:cs typeface="Arial" panose="020B0604020202020204" pitchFamily="34" charset="0"/>
              </a:rPr>
              <a:t>Section Two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endParaRPr lang="en-US" dirty="0"/>
          </a:p>
        </p:txBody>
      </p:sp>
      <p:sp>
        <p:nvSpPr>
          <p:cNvPr id="4" name="Slide Number Placeholder 3"/>
          <p:cNvSpPr>
            <a:spLocks noGrp="1"/>
          </p:cNvSpPr>
          <p:nvPr>
            <p:ph type="sldNum" sz="quarter" idx="4294967295"/>
          </p:nvPr>
        </p:nvSpPr>
        <p:spPr>
          <a:xfrm>
            <a:off x="8686800" y="0"/>
            <a:ext cx="457200" cy="365125"/>
          </a:xfrm>
          <a:prstGeom prst="rect">
            <a:avLst/>
          </a:prstGeom>
        </p:spPr>
        <p:txBody>
          <a:bodyPr/>
          <a:lstStyle/>
          <a:p>
            <a:fld id="{894E3918-0C58-4BC1-A1C2-4C804A6662F9}" type="slidenum">
              <a:rPr lang="en-US" altLang="en-US" smtClean="0"/>
              <a:pPr/>
              <a:t>6</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02818" y="1417639"/>
            <a:ext cx="2083981" cy="25374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18984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dirty="0"/>
              <a:t>Bringing It All Together</a:t>
            </a:r>
          </a:p>
        </p:txBody>
      </p:sp>
      <p:sp>
        <p:nvSpPr>
          <p:cNvPr id="3" name="Content Placeholder 2"/>
          <p:cNvSpPr>
            <a:spLocks noGrp="1"/>
          </p:cNvSpPr>
          <p:nvPr>
            <p:ph sz="half" idx="1"/>
          </p:nvPr>
        </p:nvSpPr>
        <p:spPr>
          <a:xfrm>
            <a:off x="604434" y="1600200"/>
            <a:ext cx="7915794" cy="4041183"/>
          </a:xfrm>
          <a:solidFill>
            <a:srgbClr val="F3193D"/>
          </a:solidFill>
          <a:scene3d>
            <a:camera prst="orthographicFront"/>
            <a:lightRig rig="threePt" dir="t"/>
          </a:scene3d>
          <a:sp3d>
            <a:bevelT/>
          </a:sp3d>
          <a:extLst/>
        </p:spPr>
        <p:txBody>
          <a:bodyPr/>
          <a:lstStyle/>
          <a:p>
            <a:pPr>
              <a:spcAft>
                <a:spcPts val="1200"/>
              </a:spcAft>
              <a:defRPr/>
            </a:pPr>
            <a:r>
              <a:rPr lang="en-US" b="1" dirty="0">
                <a:solidFill>
                  <a:schemeClr val="bg1"/>
                </a:solidFill>
                <a:effectLst>
                  <a:outerShdw blurRad="38100" dist="38100" dir="2700000" algn="tl">
                    <a:srgbClr val="000000">
                      <a:alpha val="43137"/>
                    </a:srgbClr>
                  </a:outerShdw>
                </a:effectLst>
              </a:rPr>
              <a:t>Read page 115 of the Preschool Curriculum Framework, Volume 3.</a:t>
            </a:r>
          </a:p>
          <a:p>
            <a:pPr>
              <a:spcAft>
                <a:spcPts val="1200"/>
              </a:spcAft>
              <a:defRPr/>
            </a:pPr>
            <a:r>
              <a:rPr lang="en-US" b="1" dirty="0">
                <a:solidFill>
                  <a:schemeClr val="bg1"/>
                </a:solidFill>
                <a:effectLst>
                  <a:outerShdw blurRad="38100" dist="38100" dir="2700000" algn="tl">
                    <a:srgbClr val="000000">
                      <a:alpha val="43137"/>
                    </a:srgbClr>
                  </a:outerShdw>
                </a:effectLst>
              </a:rPr>
              <a:t>What evidence is there that Mr. Kyle is considering a sense of time?</a:t>
            </a:r>
          </a:p>
          <a:p>
            <a:pPr>
              <a:spcAft>
                <a:spcPts val="1200"/>
              </a:spcAft>
              <a:defRPr/>
            </a:pPr>
            <a:r>
              <a:rPr lang="en-US" b="1" dirty="0">
                <a:solidFill>
                  <a:schemeClr val="bg1"/>
                </a:solidFill>
                <a:effectLst>
                  <a:outerShdw blurRad="38100" dist="38100" dir="2700000" algn="tl">
                    <a:srgbClr val="000000">
                      <a:alpha val="43137"/>
                    </a:srgbClr>
                  </a:outerShdw>
                </a:effectLst>
              </a:rPr>
              <a:t>How do you know he is grounding the activity in what's meaningful for children?</a:t>
            </a:r>
          </a:p>
          <a:p>
            <a:pPr>
              <a:spcAft>
                <a:spcPts val="1200"/>
              </a:spcAft>
              <a:defRPr/>
            </a:pPr>
            <a:r>
              <a:rPr lang="en-US" b="1" dirty="0">
                <a:solidFill>
                  <a:schemeClr val="bg1"/>
                </a:solidFill>
                <a:effectLst>
                  <a:outerShdw blurRad="38100" dist="38100" dir="2700000" algn="tl">
                    <a:srgbClr val="000000">
                      <a:alpha val="43137"/>
                    </a:srgbClr>
                  </a:outerShdw>
                </a:effectLst>
              </a:rPr>
              <a:t>How does he include all students?</a:t>
            </a:r>
          </a:p>
        </p:txBody>
      </p:sp>
      <p:sp>
        <p:nvSpPr>
          <p:cNvPr id="117766"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1213BA-696D-4EE7-A33C-69E2149B5DE5}" type="slidenum">
              <a:rPr lang="en-US" altLang="en-US" sz="1200" smtClean="0"/>
              <a:pPr>
                <a:spcBef>
                  <a:spcPct val="0"/>
                </a:spcBef>
                <a:buFontTx/>
                <a:buNone/>
              </a:pPr>
              <a:t>60</a:t>
            </a:fld>
            <a:endParaRPr lang="en-US" altLang="en-US" sz="1200" dirty="0"/>
          </a:p>
        </p:txBody>
      </p:sp>
    </p:spTree>
    <p:extLst>
      <p:ext uri="{BB962C8B-B14F-4D97-AF65-F5344CB8AC3E}">
        <p14:creationId xmlns:p14="http://schemas.microsoft.com/office/powerpoint/2010/main" val="3372362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4923692" y="221566"/>
            <a:ext cx="3763108" cy="921434"/>
          </a:xfrm>
        </p:spPr>
        <p:txBody>
          <a:bodyPr/>
          <a:lstStyle/>
          <a:p>
            <a:r>
              <a:rPr lang="en-US" altLang="en-US" sz="3600" dirty="0"/>
              <a:t>Materials and Access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0"/>
            <a:ext cx="4564857" cy="6858000"/>
          </a:xfrm>
        </p:spPr>
      </p:pic>
      <p:sp>
        <p:nvSpPr>
          <p:cNvPr id="119812" name="Content Placeholder 3"/>
          <p:cNvSpPr>
            <a:spLocks noGrp="1"/>
          </p:cNvSpPr>
          <p:nvPr>
            <p:ph sz="half" idx="2"/>
          </p:nvPr>
        </p:nvSpPr>
        <p:spPr>
          <a:xfrm>
            <a:off x="4724400" y="1364566"/>
            <a:ext cx="4222652" cy="5120640"/>
          </a:xfrm>
        </p:spPr>
        <p:txBody>
          <a:bodyPr/>
          <a:lstStyle/>
          <a:p>
            <a:pPr indent="-287338">
              <a:spcAft>
                <a:spcPts val="600"/>
              </a:spcAft>
            </a:pPr>
            <a:r>
              <a:rPr lang="en-US" altLang="en-US" sz="2500" dirty="0"/>
              <a:t>Think of your children.</a:t>
            </a:r>
          </a:p>
          <a:p>
            <a:pPr indent="-287338">
              <a:spcAft>
                <a:spcPts val="600"/>
              </a:spcAft>
            </a:pPr>
            <a:r>
              <a:rPr lang="en-US" altLang="en-US" sz="2500" dirty="0"/>
              <a:t>What event of interest can you connect to?</a:t>
            </a:r>
          </a:p>
          <a:p>
            <a:pPr indent="-287338">
              <a:spcAft>
                <a:spcPts val="600"/>
              </a:spcAft>
            </a:pPr>
            <a:r>
              <a:rPr lang="en-US" altLang="en-US" sz="2500" dirty="0"/>
              <a:t>Using the vignette as a model, create a similar map experience that also considers time.</a:t>
            </a:r>
          </a:p>
          <a:p>
            <a:pPr indent="-287338">
              <a:spcAft>
                <a:spcPts val="600"/>
              </a:spcAft>
            </a:pPr>
            <a:r>
              <a:rPr lang="en-US" altLang="en-US" sz="2500" dirty="0"/>
              <a:t>Use the butcher paper to pre-draw a map of your program to use in your activity.</a:t>
            </a:r>
          </a:p>
          <a:p>
            <a:pPr indent="-287338">
              <a:spcAft>
                <a:spcPts val="600"/>
              </a:spcAft>
            </a:pPr>
            <a:r>
              <a:rPr lang="en-US" altLang="en-US" sz="2500" dirty="0"/>
              <a:t>Use any materials.</a:t>
            </a:r>
          </a:p>
        </p:txBody>
      </p:sp>
      <p:sp>
        <p:nvSpPr>
          <p:cNvPr id="119813"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69C0CB6-E6F1-47DA-B2E9-B29041A50B06}" type="slidenum">
              <a:rPr lang="en-US" altLang="en-US" sz="1200" smtClean="0"/>
              <a:pPr>
                <a:spcBef>
                  <a:spcPct val="0"/>
                </a:spcBef>
                <a:buFontTx/>
                <a:buNone/>
              </a:pPr>
              <a:t>61</a:t>
            </a:fld>
            <a:endParaRPr lang="en-US" altLang="en-US" sz="1200" dirty="0"/>
          </a:p>
        </p:txBody>
      </p:sp>
      <p:sp>
        <p:nvSpPr>
          <p:cNvPr id="7" name="Rectangle 6"/>
          <p:cNvSpPr>
            <a:spLocks noChangeArrowheads="1"/>
          </p:cNvSpPr>
          <p:nvPr/>
        </p:nvSpPr>
        <p:spPr bwMode="auto">
          <a:xfrm>
            <a:off x="4564856" y="6616341"/>
            <a:ext cx="4579143" cy="230832"/>
          </a:xfrm>
          <a:prstGeom prst="rect">
            <a:avLst/>
          </a:prstGeom>
          <a:solidFill>
            <a:srgbClr val="FCD8D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 </a:t>
            </a:r>
            <a:endParaRPr lang="en-US" altLang="en-US" sz="900" dirty="0"/>
          </a:p>
        </p:txBody>
      </p:sp>
    </p:spTree>
    <p:extLst>
      <p:ext uri="{BB962C8B-B14F-4D97-AF65-F5344CB8AC3E}">
        <p14:creationId xmlns:p14="http://schemas.microsoft.com/office/powerpoint/2010/main" val="3807341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Focused Conversation</a:t>
            </a:r>
          </a:p>
        </p:txBody>
      </p:sp>
      <p:sp>
        <p:nvSpPr>
          <p:cNvPr id="3" name="Content Placeholder 2"/>
          <p:cNvSpPr>
            <a:spLocks noGrp="1"/>
          </p:cNvSpPr>
          <p:nvPr>
            <p:ph sz="half" idx="2"/>
          </p:nvPr>
        </p:nvSpPr>
        <p:spPr>
          <a:xfrm>
            <a:off x="766580" y="1393781"/>
            <a:ext cx="2440065" cy="4894238"/>
          </a:xfrm>
          <a:solidFill>
            <a:srgbClr val="F42447"/>
          </a:solidFill>
        </p:spPr>
        <p:txBody>
          <a:bodyPr/>
          <a:lstStyle/>
          <a:p>
            <a:pPr marL="117475" indent="0">
              <a:buNone/>
            </a:pPr>
            <a:r>
              <a:rPr lang="en-US" sz="3200" dirty="0">
                <a:solidFill>
                  <a:schemeClr val="bg1"/>
                </a:solidFill>
              </a:rPr>
              <a:t>Please answer the following questions with your elbow partner.</a:t>
            </a:r>
          </a:p>
        </p:txBody>
      </p:sp>
      <p:sp>
        <p:nvSpPr>
          <p:cNvPr id="125956"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FF202D7-0AD9-46FB-A105-6937F6F9CABC}" type="slidenum">
              <a:rPr lang="en-US" altLang="en-US" sz="1200" smtClean="0"/>
              <a:pPr>
                <a:spcBef>
                  <a:spcPct val="0"/>
                </a:spcBef>
                <a:buFontTx/>
                <a:buNone/>
              </a:pPr>
              <a:t>62</a:t>
            </a:fld>
            <a:endParaRPr lang="en-US" altLang="en-US" sz="1200" dirty="0"/>
          </a:p>
        </p:txBody>
      </p:sp>
      <p:sp>
        <p:nvSpPr>
          <p:cNvPr id="5" name="Rectangle 4"/>
          <p:cNvSpPr>
            <a:spLocks noChangeArrowheads="1"/>
          </p:cNvSpPr>
          <p:nvPr/>
        </p:nvSpPr>
        <p:spPr bwMode="auto">
          <a:xfrm>
            <a:off x="766580" y="6616341"/>
            <a:ext cx="3801852" cy="230832"/>
          </a:xfrm>
          <a:prstGeom prst="rect">
            <a:avLst/>
          </a:prstGeom>
          <a:solidFill>
            <a:srgbClr val="FCD8D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 </a:t>
            </a:r>
            <a:endParaRPr lang="en-US" altLang="en-US" sz="900" dirty="0"/>
          </a:p>
        </p:txBody>
      </p:sp>
      <p:sp>
        <p:nvSpPr>
          <p:cNvPr id="4" name="Content Placeholder 3"/>
          <p:cNvSpPr>
            <a:spLocks noGrp="1"/>
          </p:cNvSpPr>
          <p:nvPr>
            <p:ph sz="half" idx="1"/>
          </p:nvPr>
        </p:nvSpPr>
        <p:spPr>
          <a:xfrm>
            <a:off x="3386667" y="1393780"/>
            <a:ext cx="5300133" cy="4894238"/>
          </a:xfrm>
          <a:solidFill>
            <a:srgbClr val="9B2D1F">
              <a:alpha val="33000"/>
            </a:srgbClr>
          </a:solidFill>
        </p:spPr>
        <p:txBody>
          <a:bodyPr/>
          <a:lstStyle/>
          <a:p>
            <a:pPr marL="236538" indent="-236538">
              <a:spcAft>
                <a:spcPts val="300"/>
              </a:spcAft>
            </a:pPr>
            <a:r>
              <a:rPr lang="en-US" altLang="en-US" dirty="0">
                <a:solidFill>
                  <a:schemeClr val="bg1"/>
                </a:solidFill>
              </a:rPr>
              <a:t>What is one new piece of information you gained today?</a:t>
            </a:r>
          </a:p>
          <a:p>
            <a:pPr marL="236538" indent="-236538">
              <a:spcAft>
                <a:spcPts val="300"/>
              </a:spcAft>
            </a:pPr>
            <a:r>
              <a:rPr lang="en-US" altLang="en-US" dirty="0">
                <a:solidFill>
                  <a:schemeClr val="bg1"/>
                </a:solidFill>
              </a:rPr>
              <a:t>What was most exciting or surprising to you today? </a:t>
            </a:r>
          </a:p>
          <a:p>
            <a:pPr marL="744538" lvl="1" indent="-287338">
              <a:buFont typeface="Courier New" pitchFamily="49" charset="0"/>
              <a:buChar char="o"/>
            </a:pPr>
            <a:r>
              <a:rPr lang="en-US" altLang="en-US" dirty="0">
                <a:solidFill>
                  <a:schemeClr val="bg1"/>
                </a:solidFill>
              </a:rPr>
              <a:t>Why did you find it exciting or surprising?</a:t>
            </a:r>
          </a:p>
          <a:p>
            <a:pPr marL="236538" indent="-236538"/>
            <a:r>
              <a:rPr lang="en-US" altLang="en-US" dirty="0">
                <a:solidFill>
                  <a:schemeClr val="bg1"/>
                </a:solidFill>
              </a:rPr>
              <a:t>What new thing are you going to try after today? </a:t>
            </a:r>
          </a:p>
          <a:p>
            <a:pPr marL="744538" lvl="1" indent="-287338">
              <a:buFont typeface="Courier New" pitchFamily="49" charset="0"/>
              <a:buChar char="o"/>
            </a:pPr>
            <a:r>
              <a:rPr lang="en-US" altLang="en-US" dirty="0">
                <a:solidFill>
                  <a:schemeClr val="bg1"/>
                </a:solidFill>
              </a:rPr>
              <a:t>What do you need to do to make it happen?</a:t>
            </a:r>
          </a:p>
          <a:p>
            <a:endParaRPr lang="en-US" dirty="0"/>
          </a:p>
        </p:txBody>
      </p:sp>
    </p:spTree>
    <p:extLst>
      <p:ext uri="{BB962C8B-B14F-4D97-AF65-F5344CB8AC3E}">
        <p14:creationId xmlns:p14="http://schemas.microsoft.com/office/powerpoint/2010/main" val="141842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
            <a:ext cx="9213574" cy="983973"/>
          </a:xfrm>
        </p:spPr>
        <p:txBody>
          <a:bodyPr/>
          <a:lstStyle/>
          <a:p>
            <a:r>
              <a:rPr lang="en-US" sz="3200" dirty="0"/>
              <a:t>Reference Guide for PowerPoint Citations</a:t>
            </a:r>
          </a:p>
        </p:txBody>
      </p:sp>
      <p:sp>
        <p:nvSpPr>
          <p:cNvPr id="3" name="Content Placeholder 2"/>
          <p:cNvSpPr>
            <a:spLocks noGrp="1"/>
          </p:cNvSpPr>
          <p:nvPr>
            <p:ph idx="1"/>
          </p:nvPr>
        </p:nvSpPr>
        <p:spPr>
          <a:xfrm>
            <a:off x="530942" y="983973"/>
            <a:ext cx="8155858" cy="5565913"/>
          </a:xfrm>
        </p:spPr>
        <p:txBody>
          <a:bodyPr/>
          <a:lstStyle/>
          <a:p>
            <a:pPr marL="233363" lvl="0" indent="-233363">
              <a:spcBef>
                <a:spcPts val="0"/>
              </a:spcBef>
              <a:spcAft>
                <a:spcPts val="1200"/>
              </a:spcAft>
              <a:buNone/>
            </a:pPr>
            <a:r>
              <a:rPr lang="en-US" sz="1400" dirty="0">
                <a:cs typeface="Arial"/>
              </a:rPr>
              <a:t>California Department of Education. 2010</a:t>
            </a:r>
            <a:r>
              <a:rPr lang="en-US" sz="1400" i="1" dirty="0">
                <a:cs typeface="Arial"/>
              </a:rPr>
              <a:t>. California Preschool Curriculum Framework, Volume 1</a:t>
            </a:r>
            <a:r>
              <a:rPr lang="en-US" sz="1400" dirty="0">
                <a:cs typeface="Arial"/>
              </a:rPr>
              <a:t>. http://www.cde.ca.gov/sp/cd/re/documents/psframeworkkvol1.pdf (accessed January 23, 2017).</a:t>
            </a:r>
          </a:p>
          <a:p>
            <a:pPr marL="233363" indent="-233363">
              <a:spcBef>
                <a:spcPts val="0"/>
              </a:spcBef>
              <a:spcAft>
                <a:spcPts val="1200"/>
              </a:spcAft>
              <a:buNone/>
            </a:pPr>
            <a:r>
              <a:rPr lang="en-US" sz="1400" dirty="0">
                <a:cs typeface="Arial"/>
              </a:rPr>
              <a:t>California Department of Education. 2011. </a:t>
            </a:r>
            <a:r>
              <a:rPr lang="en-US" sz="1400" i="1" dirty="0">
                <a:cs typeface="Arial"/>
              </a:rPr>
              <a:t>California Preschool Curriculum Framework, Volume 2</a:t>
            </a:r>
            <a:r>
              <a:rPr lang="en-US" sz="1400" dirty="0">
                <a:cs typeface="Arial"/>
              </a:rPr>
              <a:t>. </a:t>
            </a:r>
            <a:r>
              <a:rPr lang="en-US" sz="1400" dirty="0"/>
              <a:t>http://www.cde.ca.gov/sp/cd/re/documents/psframeworkvol2.pdf </a:t>
            </a:r>
            <a:r>
              <a:rPr lang="en-US" sz="1400" dirty="0">
                <a:cs typeface="Arial"/>
              </a:rPr>
              <a:t>(accessed January 23, 2017). </a:t>
            </a:r>
          </a:p>
          <a:p>
            <a:pPr marL="233363" lvl="0" indent="-233363">
              <a:spcBef>
                <a:spcPts val="0"/>
              </a:spcBef>
              <a:spcAft>
                <a:spcPts val="1200"/>
              </a:spcAft>
              <a:buNone/>
            </a:pPr>
            <a:r>
              <a:rPr lang="en-US" sz="1400" dirty="0">
                <a:cs typeface="Arial"/>
              </a:rPr>
              <a:t>California Department of Education. 2012. </a:t>
            </a:r>
            <a:r>
              <a:rPr lang="en-US" sz="1400" i="1" dirty="0">
                <a:cs typeface="Arial"/>
              </a:rPr>
              <a:t>California Preschool Learning Foundations, Volume 3</a:t>
            </a:r>
            <a:r>
              <a:rPr lang="en-US" sz="1400" dirty="0">
                <a:cs typeface="Arial"/>
              </a:rPr>
              <a:t>. </a:t>
            </a:r>
            <a:r>
              <a:rPr lang="en-US" sz="1400" dirty="0"/>
              <a:t>http://www.cde.ca.gov/SP/cd/re/documents/preschoolfoundationsvol3.pdf </a:t>
            </a:r>
            <a:r>
              <a:rPr lang="en-US" sz="1400" dirty="0">
                <a:cs typeface="Arial"/>
              </a:rPr>
              <a:t>(accessed January 23, 2017). </a:t>
            </a:r>
          </a:p>
          <a:p>
            <a:pPr marL="233363" indent="-233363">
              <a:spcBef>
                <a:spcPts val="0"/>
              </a:spcBef>
              <a:spcAft>
                <a:spcPts val="1200"/>
              </a:spcAft>
              <a:buNone/>
            </a:pPr>
            <a:r>
              <a:rPr lang="en-US" sz="1400" dirty="0">
                <a:cs typeface="Arial"/>
              </a:rPr>
              <a:t>California Department of Education. 2013. </a:t>
            </a:r>
            <a:r>
              <a:rPr lang="en-US" sz="1400" i="1" dirty="0">
                <a:cs typeface="Arial"/>
              </a:rPr>
              <a:t>California Preschool Curriculum Framework, Volume 3</a:t>
            </a:r>
            <a:r>
              <a:rPr lang="en-US" sz="1400" dirty="0">
                <a:cs typeface="Arial"/>
              </a:rPr>
              <a:t>. </a:t>
            </a:r>
            <a:r>
              <a:rPr lang="en-US" sz="1400" dirty="0"/>
              <a:t>http://www.cde.ca.gov/sp/cd/re/documents/preschoolframeworkvol3.pdf </a:t>
            </a:r>
            <a:r>
              <a:rPr lang="en-US" sz="1400" dirty="0">
                <a:cs typeface="Arial"/>
              </a:rPr>
              <a:t>(accessed January 23, 2017).</a:t>
            </a:r>
          </a:p>
          <a:p>
            <a:pPr>
              <a:buNone/>
            </a:pPr>
            <a:r>
              <a:rPr lang="en-US" sz="1400" dirty="0">
                <a:cs typeface="Arial"/>
              </a:rPr>
              <a:t>California Department of Education. 2009. </a:t>
            </a:r>
            <a:r>
              <a:rPr lang="en-US" sz="1400" i="1" dirty="0"/>
              <a:t>Preschool English Learners: Principles and Practices to Promote Language, Literacy, and Learning—A Resource Guide (Second Edition) </a:t>
            </a:r>
            <a:r>
              <a:rPr lang="en-US" sz="1400" dirty="0">
                <a:hlinkClick r:id="rId3"/>
              </a:rPr>
              <a:t>www.cde.ca.gov/sp/cd/re/documents/psenglearnersed2.pdf</a:t>
            </a:r>
            <a:r>
              <a:rPr lang="en-US" sz="1400" dirty="0"/>
              <a:t> </a:t>
            </a:r>
            <a:r>
              <a:rPr lang="en-US" sz="1400" dirty="0">
                <a:cs typeface="Arial"/>
              </a:rPr>
              <a:t>(accessed January 23, 2017).</a:t>
            </a:r>
            <a:endParaRPr lang="en-US" sz="1400" dirty="0"/>
          </a:p>
          <a:p>
            <a:pPr>
              <a:buNone/>
            </a:pPr>
            <a:endParaRPr lang="en-US" sz="1400" dirty="0">
              <a:cs typeface="Arial"/>
            </a:endParaRPr>
          </a:p>
          <a:p>
            <a:pPr marL="233363" indent="-233363">
              <a:spcAft>
                <a:spcPts val="1200"/>
              </a:spcAft>
              <a:buNone/>
            </a:pPr>
            <a:r>
              <a:rPr lang="en-US" sz="1400" dirty="0">
                <a:cs typeface="Arial"/>
              </a:rPr>
              <a:t>California Department of Education. 2013. </a:t>
            </a:r>
            <a:r>
              <a:rPr lang="en-US" sz="1400" i="1" dirty="0"/>
              <a:t>Transitional Kindergarten Implementation Guide: A Resource for California Public School District Administrators and Teachers. </a:t>
            </a:r>
            <a:r>
              <a:rPr lang="en-US" sz="1400" dirty="0">
                <a:hlinkClick r:id="rId4"/>
              </a:rPr>
              <a:t>http://www.cde.ca.gov/ci/gs/em/documents/tkguide.pdf</a:t>
            </a:r>
            <a:r>
              <a:rPr lang="en-US" sz="1400" dirty="0"/>
              <a:t> </a:t>
            </a:r>
            <a:r>
              <a:rPr lang="en-US" sz="1400" dirty="0">
                <a:cs typeface="Arial"/>
              </a:rPr>
              <a:t>(accessed January 23, 2017).</a:t>
            </a:r>
          </a:p>
          <a:p>
            <a:pPr marL="233363" indent="-233363">
              <a:spcAft>
                <a:spcPts val="1200"/>
              </a:spcAft>
              <a:buNone/>
            </a:pPr>
            <a:r>
              <a:rPr lang="en-US" sz="1400" dirty="0" err="1"/>
              <a:t>Dombrink</a:t>
            </a:r>
            <a:r>
              <a:rPr lang="en-US" sz="1400" dirty="0"/>
              <a:t>-Green, Meghan, and Holly </a:t>
            </a:r>
            <a:r>
              <a:rPr lang="en-US" sz="1400" dirty="0" err="1"/>
              <a:t>Bohart</a:t>
            </a:r>
            <a:r>
              <a:rPr lang="en-US" sz="1400" dirty="0"/>
              <a:t>. </a:t>
            </a:r>
            <a:r>
              <a:rPr lang="en-US" sz="1400" i="1" dirty="0"/>
              <a:t>Spotlight on young children: supporting dual language learners</a:t>
            </a:r>
            <a:r>
              <a:rPr lang="en-US" sz="1400" dirty="0"/>
              <a:t>. Washington, DC: National Association for the Education of Young Children, 2015. </a:t>
            </a:r>
            <a:endParaRPr lang="en-US" sz="1400" dirty="0">
              <a:cs typeface="Arial"/>
            </a:endParaRPr>
          </a:p>
        </p:txBody>
      </p:sp>
      <p:sp>
        <p:nvSpPr>
          <p:cNvPr id="4" name="Slide Number Placeholder 3"/>
          <p:cNvSpPr>
            <a:spLocks noGrp="1"/>
          </p:cNvSpPr>
          <p:nvPr>
            <p:ph type="sldNum" sz="quarter" idx="10"/>
          </p:nvPr>
        </p:nvSpPr>
        <p:spPr/>
        <p:txBody>
          <a:bodyPr/>
          <a:lstStyle/>
          <a:p>
            <a:fld id="{7AA60F99-9F44-48DE-90AC-DD876E6106BD}" type="slidenum">
              <a:rPr lang="en-US" altLang="en-US" smtClean="0"/>
              <a:pPr/>
              <a:t>63</a:t>
            </a:fld>
            <a:endParaRPr lang="en-US" altLang="en-US"/>
          </a:p>
        </p:txBody>
      </p:sp>
    </p:spTree>
    <p:extLst>
      <p:ext uri="{BB962C8B-B14F-4D97-AF65-F5344CB8AC3E}">
        <p14:creationId xmlns:p14="http://schemas.microsoft.com/office/powerpoint/2010/main" val="20454063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pPr eaLnBrk="1" hangingPunct="1"/>
            <a:r>
              <a:rPr lang="en-US" altLang="en-US" sz="3600" dirty="0">
                <a:ea typeface="ＭＳ Ｐゴシック" panose="020B0600070205080204" pitchFamily="34" charset="-128"/>
              </a:rPr>
              <a:t>Foundations and Framework, Volume 3</a:t>
            </a:r>
          </a:p>
        </p:txBody>
      </p:sp>
      <p:pic>
        <p:nvPicPr>
          <p:cNvPr id="11" name="Content Placeholder 11" descr="PLF v 3.JPG"/>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bwMode="auto">
          <a:xfrm>
            <a:off x="726948" y="1601565"/>
            <a:ext cx="3499104" cy="4523232"/>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Content Placeholder 12" descr="PCF v 3.JPG"/>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bwMode="auto">
          <a:xfrm>
            <a:off x="4833144" y="1601565"/>
            <a:ext cx="3602736" cy="4523232"/>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3493" name="Slide Number Placeholder 1"/>
          <p:cNvSpPr>
            <a:spLocks noGrp="1"/>
          </p:cNvSpPr>
          <p:nvPr>
            <p:ph type="sldNum" sz="quarter" idx="10"/>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5FCF8B07-6324-4A85-8888-898121B13765}" type="slidenum">
              <a:rPr lang="en-US" altLang="en-US" sz="1200" smtClean="0"/>
              <a:pPr>
                <a:spcBef>
                  <a:spcPct val="0"/>
                </a:spcBef>
                <a:buFontTx/>
                <a:buNone/>
              </a:pPr>
              <a:t>7</a:t>
            </a:fld>
            <a:endParaRPr lang="en-US" altLang="en-US" sz="1200" dirty="0"/>
          </a:p>
        </p:txBody>
      </p:sp>
      <p:sp>
        <p:nvSpPr>
          <p:cNvPr id="6" name="Right Arrow 5"/>
          <p:cNvSpPr>
            <a:spLocks noChangeArrowheads="1"/>
          </p:cNvSpPr>
          <p:nvPr/>
        </p:nvSpPr>
        <p:spPr bwMode="auto">
          <a:xfrm>
            <a:off x="4254627" y="1484163"/>
            <a:ext cx="674687" cy="687387"/>
          </a:xfrm>
          <a:prstGeom prst="rightArrow">
            <a:avLst>
              <a:gd name="adj1" fmla="val 50000"/>
              <a:gd name="adj2" fmla="val 53302"/>
            </a:avLst>
          </a:prstGeom>
          <a:solidFill>
            <a:srgbClr val="F79FA9"/>
          </a:solidFill>
          <a:ln w="9525">
            <a:solidFill>
              <a:srgbClr val="F8144A"/>
            </a:solidFill>
            <a:miter lim="800000"/>
            <a:headEnd/>
            <a:tailEnd/>
          </a:ln>
          <a:effectLst>
            <a:outerShdw blurRad="63500" dist="23000" dir="5400000" rotWithShape="0">
              <a:srgbClr val="000000">
                <a:alpha val="34998"/>
              </a:srgbClr>
            </a:outerShdw>
          </a:effectLst>
        </p:spPr>
        <p:txBody>
          <a:bodyPr anchor="ctr">
            <a:prstTxWarp prst="textNoShape">
              <a:avLst/>
            </a:prstTxWarp>
          </a:bodyPr>
          <a:lstStyle/>
          <a:p>
            <a:pPr algn="ctr">
              <a:defRPr/>
            </a:pPr>
            <a:endParaRPr lang="en-US" dirty="0">
              <a:solidFill>
                <a:schemeClr val="lt1"/>
              </a:solidFill>
              <a:latin typeface="+mn-lt"/>
              <a:ea typeface="+mn-ea"/>
              <a:cs typeface="+mn-cs"/>
            </a:endParaRPr>
          </a:p>
        </p:txBody>
      </p:sp>
      <p:sp>
        <p:nvSpPr>
          <p:cNvPr id="7" name="Right Arrow 6"/>
          <p:cNvSpPr>
            <a:spLocks noChangeArrowheads="1"/>
          </p:cNvSpPr>
          <p:nvPr/>
        </p:nvSpPr>
        <p:spPr bwMode="auto">
          <a:xfrm>
            <a:off x="119856" y="1438125"/>
            <a:ext cx="674687" cy="687387"/>
          </a:xfrm>
          <a:prstGeom prst="rightArrow">
            <a:avLst>
              <a:gd name="adj1" fmla="val 50000"/>
              <a:gd name="adj2" fmla="val 53302"/>
            </a:avLst>
          </a:prstGeom>
          <a:solidFill>
            <a:srgbClr val="F79FA9"/>
          </a:solidFill>
          <a:ln w="9525">
            <a:solidFill>
              <a:srgbClr val="F8144A"/>
            </a:solidFill>
            <a:miter lim="800000"/>
            <a:headEnd/>
            <a:tailEnd/>
          </a:ln>
          <a:effectLst>
            <a:outerShdw blurRad="63500" dist="23000" dir="5400000" rotWithShape="0">
              <a:srgbClr val="000000">
                <a:alpha val="34998"/>
              </a:srgbClr>
            </a:outerShdw>
          </a:effectLst>
        </p:spPr>
        <p:txBody>
          <a:bodyPr anchor="ctr">
            <a:prstTxWarp prst="textNoShape">
              <a:avLst/>
            </a:prstTxWarp>
          </a:bodyPr>
          <a:lstStyle/>
          <a:p>
            <a:pPr algn="ctr">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362040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History-Social Science Domain </a:t>
            </a:r>
            <a:br>
              <a:rPr lang="en-US" dirty="0"/>
            </a:br>
            <a:endParaRPr lang="en-US" dirty="0"/>
          </a:p>
        </p:txBody>
      </p:sp>
      <p:sp>
        <p:nvSpPr>
          <p:cNvPr id="44035"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FD2DE7A-31EE-B040-9B47-CF13A7415FCC}" type="slidenum">
              <a:rPr lang="en-US" sz="1200"/>
              <a:pPr/>
              <a:t>8</a:t>
            </a:fld>
            <a:endParaRPr lang="en-US" sz="120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739941349"/>
              </p:ext>
            </p:extLst>
          </p:nvPr>
        </p:nvGraphicFramePr>
        <p:xfrm>
          <a:off x="457200" y="1417638"/>
          <a:ext cx="8229600" cy="448309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23906479"/>
                    </a:ext>
                  </a:extLst>
                </a:gridCol>
                <a:gridCol w="4114800">
                  <a:extLst>
                    <a:ext uri="{9D8B030D-6E8A-4147-A177-3AD203B41FA5}">
                      <a16:colId xmlns:a16="http://schemas.microsoft.com/office/drawing/2014/main" val="2971663382"/>
                    </a:ext>
                  </a:extLst>
                </a:gridCol>
              </a:tblGrid>
              <a:tr h="671932">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lvl="0" algn="l"/>
                      <a:r>
                        <a:rPr lang="en-US" sz="2400" dirty="0">
                          <a:solidFill>
                            <a:schemeClr val="bg1"/>
                          </a:solidFill>
                        </a:rPr>
                        <a:t>Strand: Sense of Time</a:t>
                      </a: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lvl="0" algn="l"/>
                      <a:r>
                        <a:rPr lang="en-US" sz="2400" dirty="0">
                          <a:solidFill>
                            <a:schemeClr val="bg1"/>
                          </a:solidFill>
                        </a:rPr>
                        <a:t>Strand:</a:t>
                      </a:r>
                      <a:r>
                        <a:rPr lang="en-US" sz="2400" baseline="0" dirty="0">
                          <a:solidFill>
                            <a:schemeClr val="bg1"/>
                          </a:solidFill>
                        </a:rPr>
                        <a:t> </a:t>
                      </a:r>
                      <a:r>
                        <a:rPr lang="en-US" sz="2400" dirty="0">
                          <a:solidFill>
                            <a:schemeClr val="bg1"/>
                          </a:solidFill>
                        </a:rPr>
                        <a:t>Sense of Place</a:t>
                      </a:r>
                    </a:p>
                  </a:txBody>
                  <a:tcPr horzOverflow="overflow"/>
                </a:tc>
                <a:extLst>
                  <a:ext uri="{0D108BD9-81ED-4DB2-BD59-A6C34878D82A}">
                    <a16:rowId xmlns:a16="http://schemas.microsoft.com/office/drawing/2014/main" val="2091591063"/>
                  </a:ext>
                </a:extLst>
              </a:tr>
              <a:tr h="84958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lvl="0" algn="l"/>
                      <a:r>
                        <a:rPr lang="en-US" sz="2400" dirty="0">
                          <a:solidFill>
                            <a:schemeClr val="tx1"/>
                          </a:solidFill>
                        </a:rPr>
                        <a:t>Understanding Past Events</a:t>
                      </a:r>
                    </a:p>
                  </a:txBody>
                  <a:tcP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lvl="0" algn="l"/>
                      <a:r>
                        <a:rPr lang="en-US" sz="2400" dirty="0">
                          <a:solidFill>
                            <a:schemeClr val="tx1"/>
                          </a:solidFill>
                        </a:rPr>
                        <a:t>Navigating Familiar Locations </a:t>
                      </a:r>
                    </a:p>
                  </a:txBody>
                  <a:tcPr horzOverflow="overflow"/>
                </a:tc>
                <a:extLst>
                  <a:ext uri="{0D108BD9-81ED-4DB2-BD59-A6C34878D82A}">
                    <a16:rowId xmlns:a16="http://schemas.microsoft.com/office/drawing/2014/main" val="2561160053"/>
                  </a:ext>
                </a:extLst>
              </a:tr>
              <a:tr h="849585">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lvl="0" indent="0" algn="l"/>
                      <a:r>
                        <a:rPr lang="en-US" sz="2400" dirty="0">
                          <a:solidFill>
                            <a:schemeClr val="tx1"/>
                          </a:solidFill>
                        </a:rPr>
                        <a:t>Anticipating and Planning Future Events</a:t>
                      </a: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Caring for the Natural World</a:t>
                      </a:r>
                    </a:p>
                  </a:txBody>
                  <a:tcPr horzOverflow="overflow"/>
                </a:tc>
                <a:extLst>
                  <a:ext uri="{0D108BD9-81ED-4DB2-BD59-A6C34878D82A}">
                    <a16:rowId xmlns:a16="http://schemas.microsoft.com/office/drawing/2014/main" val="3023069413"/>
                  </a:ext>
                </a:extLst>
              </a:tr>
              <a:tr h="12271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lvl="0" algn="l"/>
                      <a:r>
                        <a:rPr lang="en-US" sz="2400" dirty="0">
                          <a:solidFill>
                            <a:schemeClr val="tx1"/>
                          </a:solidFill>
                        </a:rPr>
                        <a:t>Personal History</a:t>
                      </a:r>
                    </a:p>
                  </a:txBody>
                  <a:tcP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lvl="0" algn="l"/>
                      <a:r>
                        <a:rPr lang="en-US" sz="2400" dirty="0">
                          <a:solidFill>
                            <a:schemeClr val="tx1"/>
                          </a:solidFill>
                        </a:rPr>
                        <a:t>Understanding the Physical World Through Drawings and Maps</a:t>
                      </a:r>
                    </a:p>
                  </a:txBody>
                  <a:tcPr horzOverflow="overflow"/>
                </a:tc>
                <a:extLst>
                  <a:ext uri="{0D108BD9-81ED-4DB2-BD59-A6C34878D82A}">
                    <a16:rowId xmlns:a16="http://schemas.microsoft.com/office/drawing/2014/main" val="1612990847"/>
                  </a:ext>
                </a:extLst>
              </a:tr>
              <a:tr h="8848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Historical Changes in People and the World</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3842222544"/>
                  </a:ext>
                </a:extLst>
              </a:tr>
            </a:tbl>
          </a:graphicData>
        </a:graphic>
      </p:graphicFrame>
    </p:spTree>
    <p:extLst>
      <p:ext uri="{BB962C8B-B14F-4D97-AF65-F5344CB8AC3E}">
        <p14:creationId xmlns:p14="http://schemas.microsoft.com/office/powerpoint/2010/main" val="375915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3922" y="1419118"/>
            <a:ext cx="4300928" cy="2946651"/>
          </a:xfrm>
          <a:solidFill>
            <a:srgbClr val="F3193D"/>
          </a:solidFill>
          <a:scene3d>
            <a:camera prst="orthographicFront"/>
            <a:lightRig rig="threePt" dir="t"/>
          </a:scene3d>
          <a:sp3d>
            <a:bevelT/>
          </a:sp3d>
          <a:extLst/>
        </p:spPr>
        <p:txBody>
          <a:bodyPr/>
          <a:lstStyle/>
          <a:p>
            <a:pPr marL="228600" indent="-228600">
              <a:defRPr/>
            </a:pPr>
            <a:r>
              <a:rPr lang="en-US" sz="2800" b="1" dirty="0">
                <a:solidFill>
                  <a:schemeClr val="bg1"/>
                </a:solidFill>
                <a:effectLst>
                  <a:outerShdw blurRad="38100" dist="38100" dir="2700000" algn="tl">
                    <a:srgbClr val="000000">
                      <a:alpha val="43137"/>
                    </a:srgbClr>
                  </a:outerShdw>
                </a:effectLst>
              </a:rPr>
              <a:t>Y2K January 1, 2000</a:t>
            </a:r>
          </a:p>
          <a:p>
            <a:pPr marL="228600" indent="-228600">
              <a:defRPr/>
            </a:pPr>
            <a:r>
              <a:rPr lang="en-US" sz="2800" b="1" dirty="0">
                <a:solidFill>
                  <a:schemeClr val="bg1"/>
                </a:solidFill>
                <a:effectLst>
                  <a:outerShdw blurRad="38100" dist="38100" dir="2700000" algn="tl">
                    <a:srgbClr val="000000">
                      <a:alpha val="43137"/>
                    </a:srgbClr>
                  </a:outerShdw>
                </a:effectLst>
              </a:rPr>
              <a:t>First man on the moon 1969</a:t>
            </a:r>
          </a:p>
          <a:p>
            <a:pPr marL="228600" indent="-228600">
              <a:defRPr/>
            </a:pPr>
            <a:r>
              <a:rPr lang="en-US" sz="2800" b="1" dirty="0">
                <a:solidFill>
                  <a:schemeClr val="bg1"/>
                </a:solidFill>
                <a:effectLst>
                  <a:outerShdw blurRad="38100" dist="38100" dir="2700000" algn="tl">
                    <a:srgbClr val="000000">
                      <a:alpha val="43137"/>
                    </a:srgbClr>
                  </a:outerShdw>
                </a:effectLst>
              </a:rPr>
              <a:t>Challenger disaster 1986</a:t>
            </a:r>
          </a:p>
          <a:p>
            <a:pPr>
              <a:defRPr/>
            </a:pPr>
            <a:endParaRPr lang="en-US" sz="2800" dirty="0"/>
          </a:p>
          <a:p>
            <a:pPr>
              <a:defRPr/>
            </a:pPr>
            <a:endParaRPr lang="en-US" sz="2800" dirty="0"/>
          </a:p>
          <a:p>
            <a:pPr>
              <a:defRPr/>
            </a:pPr>
            <a:endParaRPr lang="en-US" sz="2800" dirty="0"/>
          </a:p>
          <a:p>
            <a:pPr>
              <a:defRPr/>
            </a:pPr>
            <a:endParaRPr lang="en-US" sz="2800" dirty="0"/>
          </a:p>
          <a:p>
            <a:pPr>
              <a:defRPr/>
            </a:pPr>
            <a:endParaRPr lang="en-US" sz="2800" dirty="0"/>
          </a:p>
        </p:txBody>
      </p:sp>
      <p:sp>
        <p:nvSpPr>
          <p:cNvPr id="4" name="Content Placeholder 3"/>
          <p:cNvSpPr>
            <a:spLocks noGrp="1"/>
          </p:cNvSpPr>
          <p:nvPr>
            <p:ph sz="quarter" idx="2"/>
          </p:nvPr>
        </p:nvSpPr>
        <p:spPr>
          <a:xfrm>
            <a:off x="4724712" y="1419117"/>
            <a:ext cx="4285938" cy="2946651"/>
          </a:xfrm>
          <a:solidFill>
            <a:srgbClr val="F3193D"/>
          </a:solidFill>
          <a:scene3d>
            <a:camera prst="orthographicFront"/>
            <a:lightRig rig="threePt" dir="t"/>
          </a:scene3d>
          <a:sp3d>
            <a:bevelT/>
          </a:sp3d>
          <a:extLst/>
        </p:spPr>
        <p:txBody>
          <a:bodyPr/>
          <a:lstStyle/>
          <a:p>
            <a:pPr marL="228600" indent="-228600">
              <a:defRPr/>
            </a:pPr>
            <a:r>
              <a:rPr lang="en-US" sz="2800" b="1" dirty="0">
                <a:solidFill>
                  <a:schemeClr val="bg1"/>
                </a:solidFill>
                <a:effectLst>
                  <a:outerShdw blurRad="38100" dist="38100" dir="2700000" algn="tl">
                    <a:srgbClr val="000000">
                      <a:alpha val="43137"/>
                    </a:srgbClr>
                  </a:outerShdw>
                </a:effectLst>
              </a:rPr>
              <a:t>Princess Diana’s Wedding 1981 </a:t>
            </a:r>
          </a:p>
          <a:p>
            <a:pPr marL="228600" indent="-228600">
              <a:defRPr/>
            </a:pPr>
            <a:r>
              <a:rPr lang="en-US" sz="2800" b="1" dirty="0">
                <a:solidFill>
                  <a:schemeClr val="bg1"/>
                </a:solidFill>
                <a:effectLst>
                  <a:outerShdw blurRad="38100" dist="38100" dir="2700000" algn="tl">
                    <a:srgbClr val="000000">
                      <a:alpha val="43137"/>
                    </a:srgbClr>
                  </a:outerShdw>
                </a:effectLst>
              </a:rPr>
              <a:t>Assassination of Martin Luther King Jr. 1968</a:t>
            </a:r>
          </a:p>
          <a:p>
            <a:pPr marL="228600" indent="-228600">
              <a:defRPr/>
            </a:pPr>
            <a:r>
              <a:rPr lang="en-US" sz="2800" b="1" dirty="0">
                <a:solidFill>
                  <a:schemeClr val="bg1"/>
                </a:solidFill>
                <a:effectLst>
                  <a:outerShdw blurRad="38100" dist="38100" dir="2700000" algn="tl">
                    <a:srgbClr val="000000">
                      <a:alpha val="43137"/>
                    </a:srgbClr>
                  </a:outerShdw>
                </a:effectLst>
              </a:rPr>
              <a:t>September 11, 2001 </a:t>
            </a:r>
          </a:p>
          <a:p>
            <a:pPr>
              <a:defRPr/>
            </a:pPr>
            <a:endParaRPr lang="en-US" sz="2800" b="1" dirty="0">
              <a:solidFill>
                <a:schemeClr val="bg1"/>
              </a:solidFill>
              <a:effectLst>
                <a:outerShdw blurRad="38100" dist="38100" dir="2700000" algn="tl">
                  <a:srgbClr val="000000">
                    <a:alpha val="43137"/>
                  </a:srgbClr>
                </a:outerShdw>
              </a:effectLst>
            </a:endParaRPr>
          </a:p>
          <a:p>
            <a:pPr>
              <a:defRPr/>
            </a:pPr>
            <a:endParaRPr lang="en-US" sz="2800" b="1"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sz="quarter" idx="4"/>
          </p:nvPr>
        </p:nvSpPr>
        <p:spPr>
          <a:xfrm>
            <a:off x="581217" y="4602453"/>
            <a:ext cx="7981565" cy="1961185"/>
          </a:xfrm>
          <a:solidFill>
            <a:schemeClr val="bg1"/>
          </a:solidFill>
          <a:ln>
            <a:solidFill>
              <a:srgbClr val="FF0000"/>
            </a:solidFill>
          </a:ln>
          <a:scene3d>
            <a:camera prst="orthographicFront"/>
            <a:lightRig rig="threePt" dir="t"/>
          </a:scene3d>
          <a:sp3d>
            <a:bevelT/>
          </a:sp3d>
          <a:extLst/>
        </p:spPr>
        <p:txBody>
          <a:bodyPr/>
          <a:lstStyle/>
          <a:p>
            <a:pPr marL="682625" indent="-287338">
              <a:spcAft>
                <a:spcPts val="0"/>
              </a:spcAft>
              <a:defRPr/>
            </a:pPr>
            <a:r>
              <a:rPr lang="en-US" sz="2600" b="1" dirty="0"/>
              <a:t>Where were you when the event occurred?</a:t>
            </a:r>
          </a:p>
          <a:p>
            <a:pPr marL="682625" indent="-287338">
              <a:spcAft>
                <a:spcPts val="0"/>
              </a:spcAft>
              <a:defRPr/>
            </a:pPr>
            <a:r>
              <a:rPr lang="en-US" sz="2600" b="1" dirty="0"/>
              <a:t>What did you do the rest of that day?</a:t>
            </a:r>
          </a:p>
          <a:p>
            <a:pPr marL="682625" indent="-287338">
              <a:spcAft>
                <a:spcPts val="0"/>
              </a:spcAft>
              <a:defRPr/>
            </a:pPr>
            <a:r>
              <a:rPr lang="en-US" sz="2600" b="1" dirty="0"/>
              <a:t>What conversations did you have?</a:t>
            </a:r>
          </a:p>
          <a:p>
            <a:pPr marL="682625" indent="-287338">
              <a:spcAft>
                <a:spcPts val="0"/>
              </a:spcAft>
              <a:defRPr/>
            </a:pPr>
            <a:r>
              <a:rPr lang="en-US" sz="2600" b="1" dirty="0"/>
              <a:t>What emotions did you feel?</a:t>
            </a:r>
          </a:p>
        </p:txBody>
      </p:sp>
      <p:sp>
        <p:nvSpPr>
          <p:cNvPr id="2" name="Title 1"/>
          <p:cNvSpPr>
            <a:spLocks noGrp="1"/>
          </p:cNvSpPr>
          <p:nvPr>
            <p:ph type="title" sz="quarter"/>
          </p:nvPr>
        </p:nvSpPr>
        <p:spPr>
          <a:xfrm>
            <a:off x="-57150" y="30453"/>
            <a:ext cx="9144000" cy="1358212"/>
          </a:xfrm>
          <a:extLst/>
        </p:spPr>
        <p:txBody>
          <a:bodyPr/>
          <a:lstStyle/>
          <a:p>
            <a:pPr>
              <a:defRPr/>
            </a:pPr>
            <a:r>
              <a:rPr lang="en-US" dirty="0">
                <a:ln w="18415" cmpd="sng">
                  <a:noFill/>
                  <a:prstDash val="solid"/>
                </a:ln>
              </a:rPr>
              <a:t>Where Were You When…?</a:t>
            </a:r>
          </a:p>
        </p:txBody>
      </p:sp>
      <p:sp>
        <p:nvSpPr>
          <p:cNvPr id="33804" name="Slide Number Placeholder 1"/>
          <p:cNvSpPr txBox="1">
            <a:spLocks/>
          </p:cNvSpPr>
          <p:nvPr/>
        </p:nvSpPr>
        <p:spPr bwMode="auto">
          <a:xfrm>
            <a:off x="8934450" y="0"/>
            <a:ext cx="152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6</a:t>
            </a:r>
          </a:p>
        </p:txBody>
      </p:sp>
      <p:sp>
        <p:nvSpPr>
          <p:cNvPr id="7" name="Slide Number Placeholder 6"/>
          <p:cNvSpPr>
            <a:spLocks noGrp="1"/>
          </p:cNvSpPr>
          <p:nvPr>
            <p:ph type="sldNum" sz="quarter" idx="10"/>
          </p:nvPr>
        </p:nvSpPr>
        <p:spPr/>
        <p:txBody>
          <a:bodyPr/>
          <a:lstStyle/>
          <a:p>
            <a:pPr>
              <a:defRPr/>
            </a:pPr>
            <a:fld id="{0134C189-FDC7-4474-8C06-0061349BAE64}" type="slidenum">
              <a:rPr lang="en-US" altLang="en-US" smtClean="0"/>
              <a:pPr>
                <a:defRPr/>
              </a:pPr>
              <a:t>9</a:t>
            </a:fld>
            <a:endParaRPr lang="en-US" altLang="en-US"/>
          </a:p>
        </p:txBody>
      </p:sp>
    </p:spTree>
    <p:extLst>
      <p:ext uri="{BB962C8B-B14F-4D97-AF65-F5344CB8AC3E}">
        <p14:creationId xmlns:p14="http://schemas.microsoft.com/office/powerpoint/2010/main" val="126375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9682</Words>
  <Application>Microsoft Office PowerPoint</Application>
  <PresentationFormat>On-screen Show (4:3)</PresentationFormat>
  <Paragraphs>1224</Paragraphs>
  <Slides>63</Slides>
  <Notes>63</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63</vt:i4>
      </vt:variant>
    </vt:vector>
  </HeadingPairs>
  <TitlesOfParts>
    <vt:vector size="74" baseType="lpstr">
      <vt:lpstr>ＭＳ Ｐゴシック</vt:lpstr>
      <vt:lpstr>ＭＳ Ｐゴシック</vt:lpstr>
      <vt:lpstr>Arial</vt:lpstr>
      <vt:lpstr>Calibri</vt:lpstr>
      <vt:lpstr>Courier New</vt:lpstr>
      <vt:lpstr>Times New Roman</vt:lpstr>
      <vt:lpstr>Wingdings</vt:lpstr>
      <vt:lpstr>3_Office Theme</vt:lpstr>
      <vt:lpstr>1_Office Theme</vt:lpstr>
      <vt:lpstr>2_Office Theme</vt:lpstr>
      <vt:lpstr>4_Office Theme</vt:lpstr>
      <vt:lpstr> History-Social Science in Transitional Kindergarten Sense of Time and Sense of Place </vt:lpstr>
      <vt:lpstr>Objectives</vt:lpstr>
      <vt:lpstr>CDE Publications and Resources that Support TK Implementation</vt:lpstr>
      <vt:lpstr>Why use the Preschool Learning Foundations for TK?</vt:lpstr>
      <vt:lpstr> Transitional Kindergarten Implementation Guide</vt:lpstr>
      <vt:lpstr> Overview of the Transitional Kindergarten Implementation Guide</vt:lpstr>
      <vt:lpstr>Foundations and Framework, Volume 3</vt:lpstr>
      <vt:lpstr> History-Social Science Domain  </vt:lpstr>
      <vt:lpstr>Where Were You When…?</vt:lpstr>
      <vt:lpstr>Debrief: Do You Remember When?</vt:lpstr>
      <vt:lpstr>Sense of Time and Sense of Place</vt:lpstr>
      <vt:lpstr>PowerPoint Presentation</vt:lpstr>
      <vt:lpstr>Foundations</vt:lpstr>
      <vt:lpstr>Map of the Foundations</vt:lpstr>
      <vt:lpstr>The Alignment of the California Preschool Learning Foundations with Key Early Education Resources</vt:lpstr>
      <vt:lpstr>Alignment of Developmental Progression</vt:lpstr>
      <vt:lpstr>Key Features of the DRDP-K</vt:lpstr>
      <vt:lpstr>DRDP-K (2015)</vt:lpstr>
      <vt:lpstr>Framework Strategies</vt:lpstr>
      <vt:lpstr> Universal Design for Learning </vt:lpstr>
      <vt:lpstr>Match ‘Em Up: Movement and Memory Glossary Challenge</vt:lpstr>
      <vt:lpstr>Glossary Reflection</vt:lpstr>
      <vt:lpstr>Experiences and Environments</vt:lpstr>
      <vt:lpstr>Read a Little, Reflect a Little</vt:lpstr>
      <vt:lpstr>Interactions and Strategies</vt:lpstr>
      <vt:lpstr> Interactions and Strategies </vt:lpstr>
      <vt:lpstr>Interactions and Strategies</vt:lpstr>
      <vt:lpstr>Materials for Play</vt:lpstr>
      <vt:lpstr>Picture Schedules</vt:lpstr>
      <vt:lpstr>Interactions and Strategies</vt:lpstr>
      <vt:lpstr>Sense of Time Substrands</vt:lpstr>
      <vt:lpstr>Past-Present-Future</vt:lpstr>
      <vt:lpstr>Children’s Sense of History</vt:lpstr>
      <vt:lpstr>Building the Accordion: Developmental Sequence</vt:lpstr>
      <vt:lpstr>Narrative Practices Differ Culturally</vt:lpstr>
      <vt:lpstr>How Do You Remember?</vt:lpstr>
      <vt:lpstr>How Do You Remember?  (Continued)</vt:lpstr>
      <vt:lpstr>Interactions and Strategies</vt:lpstr>
      <vt:lpstr> Sharing Memories </vt:lpstr>
      <vt:lpstr>Personal History: Autobiographical Memory</vt:lpstr>
      <vt:lpstr>Partner with Families</vt:lpstr>
      <vt:lpstr>Personal History (3.0)</vt:lpstr>
      <vt:lpstr>Early Memories</vt:lpstr>
      <vt:lpstr>Vignette</vt:lpstr>
      <vt:lpstr>Vignette Reflection</vt:lpstr>
      <vt:lpstr>Video: Anticipating Future Events</vt:lpstr>
      <vt:lpstr>Video Reflection</vt:lpstr>
      <vt:lpstr>How Do You Allow for Planning in Your Classroom?</vt:lpstr>
      <vt:lpstr>Shifting Focus to Sense of Place</vt:lpstr>
      <vt:lpstr>Sense of Place Substrands</vt:lpstr>
      <vt:lpstr>Building Maps: Phase 1</vt:lpstr>
      <vt:lpstr> Building Maps: Phase 2 </vt:lpstr>
      <vt:lpstr>Skills Necessary for Map Reading</vt:lpstr>
      <vt:lpstr>Find the Foundation</vt:lpstr>
      <vt:lpstr> Caring for the Natural World (2.0)  </vt:lpstr>
      <vt:lpstr>Three Key Research Findings</vt:lpstr>
      <vt:lpstr>Caring for the Natural World (2.0)</vt:lpstr>
      <vt:lpstr>Caring for the Natural World to Support English Learners</vt:lpstr>
      <vt:lpstr>Get Inspired by Nature Set aside time for outdoor explorations each day.</vt:lpstr>
      <vt:lpstr>Bringing It All Together</vt:lpstr>
      <vt:lpstr>Materials and Access</vt:lpstr>
      <vt:lpstr>Final Focused Conversation</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2017-03-16T22:08:56Z</dcterms:modified>
</cp:coreProperties>
</file>