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97" r:id="rId1"/>
    <p:sldMasterId id="2147483689" r:id="rId2"/>
    <p:sldMasterId id="2147484202" r:id="rId3"/>
    <p:sldMasterId id="2147484469" r:id="rId4"/>
  </p:sldMasterIdLst>
  <p:notesMasterIdLst>
    <p:notesMasterId r:id="rId64"/>
  </p:notesMasterIdLst>
  <p:handoutMasterIdLst>
    <p:handoutMasterId r:id="rId65"/>
  </p:handoutMasterIdLst>
  <p:sldIdLst>
    <p:sldId id="345" r:id="rId5"/>
    <p:sldId id="346" r:id="rId6"/>
    <p:sldId id="347" r:id="rId7"/>
    <p:sldId id="348" r:id="rId8"/>
    <p:sldId id="407" r:id="rId9"/>
    <p:sldId id="437" r:id="rId10"/>
    <p:sldId id="410" r:id="rId11"/>
    <p:sldId id="408" r:id="rId12"/>
    <p:sldId id="409" r:id="rId13"/>
    <p:sldId id="411" r:id="rId14"/>
    <p:sldId id="356" r:id="rId15"/>
    <p:sldId id="413" r:id="rId16"/>
    <p:sldId id="414" r:id="rId17"/>
    <p:sldId id="359" r:id="rId18"/>
    <p:sldId id="360" r:id="rId19"/>
    <p:sldId id="415" r:id="rId20"/>
    <p:sldId id="416" r:id="rId21"/>
    <p:sldId id="363" r:id="rId22"/>
    <p:sldId id="364" r:id="rId23"/>
    <p:sldId id="406" r:id="rId24"/>
    <p:sldId id="366" r:id="rId25"/>
    <p:sldId id="367" r:id="rId26"/>
    <p:sldId id="368" r:id="rId27"/>
    <p:sldId id="369" r:id="rId28"/>
    <p:sldId id="370" r:id="rId29"/>
    <p:sldId id="371" r:id="rId30"/>
    <p:sldId id="372" r:id="rId31"/>
    <p:sldId id="417" r:id="rId32"/>
    <p:sldId id="374" r:id="rId33"/>
    <p:sldId id="375" r:id="rId34"/>
    <p:sldId id="419" r:id="rId35"/>
    <p:sldId id="377" r:id="rId36"/>
    <p:sldId id="378" r:id="rId37"/>
    <p:sldId id="379" r:id="rId38"/>
    <p:sldId id="380" r:id="rId39"/>
    <p:sldId id="381" r:id="rId40"/>
    <p:sldId id="382" r:id="rId41"/>
    <p:sldId id="383" r:id="rId42"/>
    <p:sldId id="421" r:id="rId43"/>
    <p:sldId id="385" r:id="rId44"/>
    <p:sldId id="423" r:id="rId45"/>
    <p:sldId id="387" r:id="rId46"/>
    <p:sldId id="388" r:id="rId47"/>
    <p:sldId id="424" r:id="rId48"/>
    <p:sldId id="391" r:id="rId49"/>
    <p:sldId id="392" r:id="rId50"/>
    <p:sldId id="393" r:id="rId51"/>
    <p:sldId id="428" r:id="rId52"/>
    <p:sldId id="395" r:id="rId53"/>
    <p:sldId id="430" r:id="rId54"/>
    <p:sldId id="397" r:id="rId55"/>
    <p:sldId id="431" r:id="rId56"/>
    <p:sldId id="399" r:id="rId57"/>
    <p:sldId id="434" r:id="rId58"/>
    <p:sldId id="432" r:id="rId59"/>
    <p:sldId id="402" r:id="rId60"/>
    <p:sldId id="403" r:id="rId61"/>
    <p:sldId id="436" r:id="rId62"/>
    <p:sldId id="344" r:id="rId63"/>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7"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2B2"/>
    <a:srgbClr val="FDE9EB"/>
    <a:srgbClr val="ED1B34"/>
    <a:srgbClr val="BE0070"/>
    <a:srgbClr val="FFDDF1"/>
    <a:srgbClr val="A40062"/>
    <a:srgbClr val="FFFBFB"/>
    <a:srgbClr val="F03E53"/>
    <a:srgbClr val="F2586A"/>
    <a:srgbClr val="FCD8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99" autoAdjust="0"/>
    <p:restoredTop sz="28635" autoAdjust="0"/>
  </p:normalViewPr>
  <p:slideViewPr>
    <p:cSldViewPr snapToGrid="0" snapToObjects="1">
      <p:cViewPr varScale="1">
        <p:scale>
          <a:sx n="29" d="100"/>
          <a:sy n="29" d="100"/>
        </p:scale>
        <p:origin x="-2392" y="-104"/>
      </p:cViewPr>
      <p:guideLst>
        <p:guide orient="horz" pos="2160"/>
        <p:guide pos="2880"/>
      </p:guideLst>
    </p:cSldViewPr>
  </p:slideViewPr>
  <p:outlineViewPr>
    <p:cViewPr>
      <p:scale>
        <a:sx n="33" d="100"/>
        <a:sy n="33" d="100"/>
      </p:scale>
      <p:origin x="0" y="-39416"/>
    </p:cViewPr>
  </p:outlineViewPr>
  <p:notesTextViewPr>
    <p:cViewPr>
      <p:scale>
        <a:sx n="150" d="100"/>
        <a:sy n="150" d="100"/>
      </p:scale>
      <p:origin x="0" y="0"/>
    </p:cViewPr>
  </p:notesTextViewPr>
  <p:sorterViewPr>
    <p:cViewPr>
      <p:scale>
        <a:sx n="150" d="100"/>
        <a:sy n="150" d="100"/>
      </p:scale>
      <p:origin x="0" y="1664"/>
    </p:cViewPr>
  </p:sorterViewPr>
  <p:notesViewPr>
    <p:cSldViewPr snapToGrid="0" snapToObjects="1">
      <p:cViewPr varScale="1">
        <p:scale>
          <a:sx n="49" d="100"/>
          <a:sy n="49" d="100"/>
        </p:scale>
        <p:origin x="1728" y="5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commentAuthors" Target="commentAuthors.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01C534-689C-3649-88FD-BFD3FEBF6FF5}"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5CD6FE87-17D8-9E4D-8215-13EC12565598}">
      <dgm:prSet phldrT="[Text]" custT="1"/>
      <dgm:spPr>
        <a:solidFill>
          <a:srgbClr val="F03E53"/>
        </a:solidFill>
        <a:ln>
          <a:noFill/>
        </a:ln>
      </dgm:spPr>
      <dgm:t>
        <a:bodyPr/>
        <a:lstStyle/>
        <a:p>
          <a:r>
            <a:rPr lang="en-US" sz="4000" b="1" dirty="0">
              <a:solidFill>
                <a:schemeClr val="tx1"/>
              </a:solidFill>
            </a:rPr>
            <a:t>48 months</a:t>
          </a:r>
        </a:p>
      </dgm:t>
    </dgm:pt>
    <dgm:pt modelId="{D92B40D0-35AE-3148-BEFB-62E128180E4E}" type="parTrans" cxnId="{1F59EE71-0CBE-F345-8CC6-806007A3A721}">
      <dgm:prSet/>
      <dgm:spPr/>
      <dgm:t>
        <a:bodyPr/>
        <a:lstStyle/>
        <a:p>
          <a:endParaRPr lang="en-US"/>
        </a:p>
      </dgm:t>
    </dgm:pt>
    <dgm:pt modelId="{E82B4D89-76D5-D04B-A003-4D19EB3EB6BC}" type="sibTrans" cxnId="{1F59EE71-0CBE-F345-8CC6-806007A3A721}">
      <dgm:prSet/>
      <dgm:spPr/>
      <dgm:t>
        <a:bodyPr/>
        <a:lstStyle/>
        <a:p>
          <a:endParaRPr lang="en-US"/>
        </a:p>
      </dgm:t>
    </dgm:pt>
    <dgm:pt modelId="{BE8458A3-FAE8-0C4A-93E5-6090F4ABC6CA}">
      <dgm:prSet phldrT="[Text]" custT="1"/>
      <dgm:spPr>
        <a:solidFill>
          <a:srgbClr val="F2586A"/>
        </a:solidFill>
      </dgm:spPr>
      <dgm:t>
        <a:bodyPr/>
        <a:lstStyle/>
        <a:p>
          <a:r>
            <a:rPr lang="en-US" sz="4000" b="1" dirty="0">
              <a:solidFill>
                <a:schemeClr val="tx1"/>
              </a:solidFill>
            </a:rPr>
            <a:t>60 months</a:t>
          </a:r>
        </a:p>
      </dgm:t>
    </dgm:pt>
    <dgm:pt modelId="{B4319C3C-02F9-DE4E-9FE7-1CA66DE83DEF}" type="parTrans" cxnId="{93FF7A94-AF2B-FB4F-9670-975F85DF91CE}">
      <dgm:prSet/>
      <dgm:spPr/>
      <dgm:t>
        <a:bodyPr/>
        <a:lstStyle/>
        <a:p>
          <a:endParaRPr lang="en-US"/>
        </a:p>
      </dgm:t>
    </dgm:pt>
    <dgm:pt modelId="{2B2E496A-263B-2245-B51D-9DF0B1BE8127}" type="sibTrans" cxnId="{93FF7A94-AF2B-FB4F-9670-975F85DF91CE}">
      <dgm:prSet/>
      <dgm:spPr/>
      <dgm:t>
        <a:bodyPr/>
        <a:lstStyle/>
        <a:p>
          <a:endParaRPr lang="en-US"/>
        </a:p>
      </dgm:t>
    </dgm:pt>
    <dgm:pt modelId="{729C24FB-65EC-D641-8D97-08856915E2A8}">
      <dgm:prSet phldrT="[Text]"/>
      <dgm:spPr>
        <a:solidFill>
          <a:schemeClr val="bg1"/>
        </a:solidFill>
      </dgm:spPr>
      <dgm:t>
        <a:bodyPr/>
        <a:lstStyle/>
        <a:p>
          <a:endParaRPr lang="en-US" dirty="0">
            <a:solidFill>
              <a:schemeClr val="tx1"/>
            </a:solidFill>
          </a:endParaRPr>
        </a:p>
      </dgm:t>
    </dgm:pt>
    <dgm:pt modelId="{09B4B545-4D9E-5740-9785-2CFBF0D17376}" type="parTrans" cxnId="{ACDD9192-A08F-364C-8ED6-D2888E89833E}">
      <dgm:prSet/>
      <dgm:spPr/>
      <dgm:t>
        <a:bodyPr/>
        <a:lstStyle/>
        <a:p>
          <a:endParaRPr lang="en-US"/>
        </a:p>
      </dgm:t>
    </dgm:pt>
    <dgm:pt modelId="{3E17C92F-1819-1943-A3DB-110820025E25}" type="sibTrans" cxnId="{ACDD9192-A08F-364C-8ED6-D2888E89833E}">
      <dgm:prSet/>
      <dgm:spPr/>
      <dgm:t>
        <a:bodyPr/>
        <a:lstStyle/>
        <a:p>
          <a:endParaRPr lang="en-US"/>
        </a:p>
      </dgm:t>
    </dgm:pt>
    <dgm:pt modelId="{CD9AB694-9E94-9649-8F40-A4CCAB7C42EB}">
      <dgm:prSet phldrT="[Text]"/>
      <dgm:spPr>
        <a:solidFill>
          <a:schemeClr val="bg1"/>
        </a:solidFill>
      </dgm:spPr>
      <dgm:t>
        <a:bodyPr/>
        <a:lstStyle/>
        <a:p>
          <a:endParaRPr lang="en-US" dirty="0">
            <a:solidFill>
              <a:schemeClr val="tx1"/>
            </a:solidFill>
          </a:endParaRPr>
        </a:p>
      </dgm:t>
    </dgm:pt>
    <dgm:pt modelId="{88B3D39C-C602-A148-8358-E6483902B679}" type="parTrans" cxnId="{30C18929-8F78-2745-8E2E-4B2D08923BA8}">
      <dgm:prSet/>
      <dgm:spPr/>
      <dgm:t>
        <a:bodyPr/>
        <a:lstStyle/>
        <a:p>
          <a:endParaRPr lang="en-US"/>
        </a:p>
      </dgm:t>
    </dgm:pt>
    <dgm:pt modelId="{4838B98E-5524-544B-AD77-62CE604D9946}" type="sibTrans" cxnId="{30C18929-8F78-2745-8E2E-4B2D08923BA8}">
      <dgm:prSet/>
      <dgm:spPr/>
      <dgm:t>
        <a:bodyPr/>
        <a:lstStyle/>
        <a:p>
          <a:endParaRPr lang="en-US"/>
        </a:p>
      </dgm:t>
    </dgm:pt>
    <dgm:pt modelId="{FFB04DEA-316B-A24F-A3F2-F072548A8690}" type="pres">
      <dgm:prSet presAssocID="{2A01C534-689C-3649-88FD-BFD3FEBF6FF5}" presName="theList" presStyleCnt="0">
        <dgm:presLayoutVars>
          <dgm:dir/>
          <dgm:animLvl val="lvl"/>
          <dgm:resizeHandles val="exact"/>
        </dgm:presLayoutVars>
      </dgm:prSet>
      <dgm:spPr/>
      <dgm:t>
        <a:bodyPr/>
        <a:lstStyle/>
        <a:p>
          <a:endParaRPr lang="en-US"/>
        </a:p>
      </dgm:t>
    </dgm:pt>
    <dgm:pt modelId="{C5678617-809C-E64E-A533-1232FB93FFD3}" type="pres">
      <dgm:prSet presAssocID="{5CD6FE87-17D8-9E4D-8215-13EC12565598}" presName="compNode" presStyleCnt="0"/>
      <dgm:spPr/>
    </dgm:pt>
    <dgm:pt modelId="{DD891B9E-B3CF-B848-AA88-82333EF6715B}" type="pres">
      <dgm:prSet presAssocID="{5CD6FE87-17D8-9E4D-8215-13EC12565598}" presName="aNode" presStyleLbl="bgShp" presStyleIdx="0" presStyleCnt="2"/>
      <dgm:spPr/>
      <dgm:t>
        <a:bodyPr/>
        <a:lstStyle/>
        <a:p>
          <a:endParaRPr lang="en-US"/>
        </a:p>
      </dgm:t>
    </dgm:pt>
    <dgm:pt modelId="{19A6B1C1-EED5-7141-A535-5741DBD384E7}" type="pres">
      <dgm:prSet presAssocID="{5CD6FE87-17D8-9E4D-8215-13EC12565598}" presName="textNode" presStyleLbl="bgShp" presStyleIdx="0" presStyleCnt="2"/>
      <dgm:spPr/>
      <dgm:t>
        <a:bodyPr/>
        <a:lstStyle/>
        <a:p>
          <a:endParaRPr lang="en-US"/>
        </a:p>
      </dgm:t>
    </dgm:pt>
    <dgm:pt modelId="{62374CA7-D9A5-D34A-927A-4B99AB298376}" type="pres">
      <dgm:prSet presAssocID="{5CD6FE87-17D8-9E4D-8215-13EC12565598}" presName="compChildNode" presStyleCnt="0"/>
      <dgm:spPr/>
    </dgm:pt>
    <dgm:pt modelId="{AE45F5DB-13B7-5E41-88AA-CD5456DD8E09}" type="pres">
      <dgm:prSet presAssocID="{5CD6FE87-17D8-9E4D-8215-13EC12565598}" presName="theInnerList" presStyleCnt="0"/>
      <dgm:spPr/>
    </dgm:pt>
    <dgm:pt modelId="{508F7667-77AA-384D-AFAC-5521FAD13F4B}" type="pres">
      <dgm:prSet presAssocID="{729C24FB-65EC-D641-8D97-08856915E2A8}" presName="childNode" presStyleLbl="node1" presStyleIdx="0" presStyleCnt="2" custLinFactNeighborX="-3540" custLinFactNeighborY="-3532">
        <dgm:presLayoutVars>
          <dgm:bulletEnabled val="1"/>
        </dgm:presLayoutVars>
      </dgm:prSet>
      <dgm:spPr/>
      <dgm:t>
        <a:bodyPr/>
        <a:lstStyle/>
        <a:p>
          <a:endParaRPr lang="en-US"/>
        </a:p>
      </dgm:t>
    </dgm:pt>
    <dgm:pt modelId="{90DDC968-F6D5-9F4B-BE0D-1654D35B0594}" type="pres">
      <dgm:prSet presAssocID="{5CD6FE87-17D8-9E4D-8215-13EC12565598}" presName="aSpace" presStyleCnt="0"/>
      <dgm:spPr/>
    </dgm:pt>
    <dgm:pt modelId="{F2819BB0-A765-FC41-81F1-C6D2B694B09F}" type="pres">
      <dgm:prSet presAssocID="{BE8458A3-FAE8-0C4A-93E5-6090F4ABC6CA}" presName="compNode" presStyleCnt="0"/>
      <dgm:spPr/>
    </dgm:pt>
    <dgm:pt modelId="{3E53F67F-2B12-F14E-93E1-187C000B3D06}" type="pres">
      <dgm:prSet presAssocID="{BE8458A3-FAE8-0C4A-93E5-6090F4ABC6CA}" presName="aNode" presStyleLbl="bgShp" presStyleIdx="1" presStyleCnt="2"/>
      <dgm:spPr/>
      <dgm:t>
        <a:bodyPr/>
        <a:lstStyle/>
        <a:p>
          <a:endParaRPr lang="en-US"/>
        </a:p>
      </dgm:t>
    </dgm:pt>
    <dgm:pt modelId="{1727241E-E245-404E-8581-24A00C8E7F1A}" type="pres">
      <dgm:prSet presAssocID="{BE8458A3-FAE8-0C4A-93E5-6090F4ABC6CA}" presName="textNode" presStyleLbl="bgShp" presStyleIdx="1" presStyleCnt="2"/>
      <dgm:spPr/>
      <dgm:t>
        <a:bodyPr/>
        <a:lstStyle/>
        <a:p>
          <a:endParaRPr lang="en-US"/>
        </a:p>
      </dgm:t>
    </dgm:pt>
    <dgm:pt modelId="{00614318-A953-F84E-8265-8C423CD6F88F}" type="pres">
      <dgm:prSet presAssocID="{BE8458A3-FAE8-0C4A-93E5-6090F4ABC6CA}" presName="compChildNode" presStyleCnt="0"/>
      <dgm:spPr/>
    </dgm:pt>
    <dgm:pt modelId="{BD4A5D86-9A44-EA47-B8D2-7ACA48B6ABBA}" type="pres">
      <dgm:prSet presAssocID="{BE8458A3-FAE8-0C4A-93E5-6090F4ABC6CA}" presName="theInnerList" presStyleCnt="0"/>
      <dgm:spPr/>
    </dgm:pt>
    <dgm:pt modelId="{29DF9D91-0573-D842-846A-7CC0D3563F3E}" type="pres">
      <dgm:prSet presAssocID="{CD9AB694-9E94-9649-8F40-A4CCAB7C42EB}" presName="childNode" presStyleLbl="node1" presStyleIdx="1" presStyleCnt="2" custLinFactNeighborX="-192" custLinFactNeighborY="-2636">
        <dgm:presLayoutVars>
          <dgm:bulletEnabled val="1"/>
        </dgm:presLayoutVars>
      </dgm:prSet>
      <dgm:spPr/>
      <dgm:t>
        <a:bodyPr/>
        <a:lstStyle/>
        <a:p>
          <a:endParaRPr lang="en-US"/>
        </a:p>
      </dgm:t>
    </dgm:pt>
  </dgm:ptLst>
  <dgm:cxnLst>
    <dgm:cxn modelId="{494A6BC9-D099-45BB-B180-66866788086A}" type="presOf" srcId="{2A01C534-689C-3649-88FD-BFD3FEBF6FF5}" destId="{FFB04DEA-316B-A24F-A3F2-F072548A8690}" srcOrd="0" destOrd="0" presId="urn:microsoft.com/office/officeart/2005/8/layout/lProcess2"/>
    <dgm:cxn modelId="{1F59EE71-0CBE-F345-8CC6-806007A3A721}" srcId="{2A01C534-689C-3649-88FD-BFD3FEBF6FF5}" destId="{5CD6FE87-17D8-9E4D-8215-13EC12565598}" srcOrd="0" destOrd="0" parTransId="{D92B40D0-35AE-3148-BEFB-62E128180E4E}" sibTransId="{E82B4D89-76D5-D04B-A003-4D19EB3EB6BC}"/>
    <dgm:cxn modelId="{DF778A28-910E-4D45-9344-15ABA13CD4EC}" type="presOf" srcId="{BE8458A3-FAE8-0C4A-93E5-6090F4ABC6CA}" destId="{3E53F67F-2B12-F14E-93E1-187C000B3D06}" srcOrd="0" destOrd="0" presId="urn:microsoft.com/office/officeart/2005/8/layout/lProcess2"/>
    <dgm:cxn modelId="{93FF7A94-AF2B-FB4F-9670-975F85DF91CE}" srcId="{2A01C534-689C-3649-88FD-BFD3FEBF6FF5}" destId="{BE8458A3-FAE8-0C4A-93E5-6090F4ABC6CA}" srcOrd="1" destOrd="0" parTransId="{B4319C3C-02F9-DE4E-9FE7-1CA66DE83DEF}" sibTransId="{2B2E496A-263B-2245-B51D-9DF0B1BE8127}"/>
    <dgm:cxn modelId="{ACDD9192-A08F-364C-8ED6-D2888E89833E}" srcId="{5CD6FE87-17D8-9E4D-8215-13EC12565598}" destId="{729C24FB-65EC-D641-8D97-08856915E2A8}" srcOrd="0" destOrd="0" parTransId="{09B4B545-4D9E-5740-9785-2CFBF0D17376}" sibTransId="{3E17C92F-1819-1943-A3DB-110820025E25}"/>
    <dgm:cxn modelId="{4CABE3AC-21B1-4488-88DE-309A4928E506}" type="presOf" srcId="{BE8458A3-FAE8-0C4A-93E5-6090F4ABC6CA}" destId="{1727241E-E245-404E-8581-24A00C8E7F1A}" srcOrd="1" destOrd="0" presId="urn:microsoft.com/office/officeart/2005/8/layout/lProcess2"/>
    <dgm:cxn modelId="{EF9864DF-DDE2-42A2-9CB5-7B2F2ECDCA5B}" type="presOf" srcId="{5CD6FE87-17D8-9E4D-8215-13EC12565598}" destId="{19A6B1C1-EED5-7141-A535-5741DBD384E7}" srcOrd="1" destOrd="0" presId="urn:microsoft.com/office/officeart/2005/8/layout/lProcess2"/>
    <dgm:cxn modelId="{40372A83-9AE2-4DF6-B5E8-0991FCABF7DE}" type="presOf" srcId="{5CD6FE87-17D8-9E4D-8215-13EC12565598}" destId="{DD891B9E-B3CF-B848-AA88-82333EF6715B}" srcOrd="0" destOrd="0" presId="urn:microsoft.com/office/officeart/2005/8/layout/lProcess2"/>
    <dgm:cxn modelId="{BAA72DCB-21A1-4C44-B984-2CB70DEBD7B2}" type="presOf" srcId="{729C24FB-65EC-D641-8D97-08856915E2A8}" destId="{508F7667-77AA-384D-AFAC-5521FAD13F4B}" srcOrd="0" destOrd="0" presId="urn:microsoft.com/office/officeart/2005/8/layout/lProcess2"/>
    <dgm:cxn modelId="{30C18929-8F78-2745-8E2E-4B2D08923BA8}" srcId="{BE8458A3-FAE8-0C4A-93E5-6090F4ABC6CA}" destId="{CD9AB694-9E94-9649-8F40-A4CCAB7C42EB}" srcOrd="0" destOrd="0" parTransId="{88B3D39C-C602-A148-8358-E6483902B679}" sibTransId="{4838B98E-5524-544B-AD77-62CE604D9946}"/>
    <dgm:cxn modelId="{5696F490-2860-4F23-9176-7BBBCBC8A252}" type="presOf" srcId="{CD9AB694-9E94-9649-8F40-A4CCAB7C42EB}" destId="{29DF9D91-0573-D842-846A-7CC0D3563F3E}" srcOrd="0" destOrd="0" presId="urn:microsoft.com/office/officeart/2005/8/layout/lProcess2"/>
    <dgm:cxn modelId="{EBB0EF59-EF50-4520-94E8-108D9AAC3BDD}" type="presParOf" srcId="{FFB04DEA-316B-A24F-A3F2-F072548A8690}" destId="{C5678617-809C-E64E-A533-1232FB93FFD3}" srcOrd="0" destOrd="0" presId="urn:microsoft.com/office/officeart/2005/8/layout/lProcess2"/>
    <dgm:cxn modelId="{C58DF374-D53E-4A4A-94C5-B051EBE6801A}" type="presParOf" srcId="{C5678617-809C-E64E-A533-1232FB93FFD3}" destId="{DD891B9E-B3CF-B848-AA88-82333EF6715B}" srcOrd="0" destOrd="0" presId="urn:microsoft.com/office/officeart/2005/8/layout/lProcess2"/>
    <dgm:cxn modelId="{4D628675-1E1A-4C8A-95FC-8F1109C0F054}" type="presParOf" srcId="{C5678617-809C-E64E-A533-1232FB93FFD3}" destId="{19A6B1C1-EED5-7141-A535-5741DBD384E7}" srcOrd="1" destOrd="0" presId="urn:microsoft.com/office/officeart/2005/8/layout/lProcess2"/>
    <dgm:cxn modelId="{D1F9BF1C-EF36-4972-889D-418C310DE559}" type="presParOf" srcId="{C5678617-809C-E64E-A533-1232FB93FFD3}" destId="{62374CA7-D9A5-D34A-927A-4B99AB298376}" srcOrd="2" destOrd="0" presId="urn:microsoft.com/office/officeart/2005/8/layout/lProcess2"/>
    <dgm:cxn modelId="{144C50AB-8C2A-4A7C-BA47-77AE48C81DA8}" type="presParOf" srcId="{62374CA7-D9A5-D34A-927A-4B99AB298376}" destId="{AE45F5DB-13B7-5E41-88AA-CD5456DD8E09}" srcOrd="0" destOrd="0" presId="urn:microsoft.com/office/officeart/2005/8/layout/lProcess2"/>
    <dgm:cxn modelId="{D0913B7E-1BD3-42A8-A491-4FB5019EDE75}" type="presParOf" srcId="{AE45F5DB-13B7-5E41-88AA-CD5456DD8E09}" destId="{508F7667-77AA-384D-AFAC-5521FAD13F4B}" srcOrd="0" destOrd="0" presId="urn:microsoft.com/office/officeart/2005/8/layout/lProcess2"/>
    <dgm:cxn modelId="{0839C31D-783E-4AFB-83A5-778594FD58CA}" type="presParOf" srcId="{FFB04DEA-316B-A24F-A3F2-F072548A8690}" destId="{90DDC968-F6D5-9F4B-BE0D-1654D35B0594}" srcOrd="1" destOrd="0" presId="urn:microsoft.com/office/officeart/2005/8/layout/lProcess2"/>
    <dgm:cxn modelId="{E6188DFD-500F-45B1-B9B0-D924747485BC}" type="presParOf" srcId="{FFB04DEA-316B-A24F-A3F2-F072548A8690}" destId="{F2819BB0-A765-FC41-81F1-C6D2B694B09F}" srcOrd="2" destOrd="0" presId="urn:microsoft.com/office/officeart/2005/8/layout/lProcess2"/>
    <dgm:cxn modelId="{CD5D05A0-6E37-412D-B0C7-B42342E86796}" type="presParOf" srcId="{F2819BB0-A765-FC41-81F1-C6D2B694B09F}" destId="{3E53F67F-2B12-F14E-93E1-187C000B3D06}" srcOrd="0" destOrd="0" presId="urn:microsoft.com/office/officeart/2005/8/layout/lProcess2"/>
    <dgm:cxn modelId="{BE59F79C-8783-4E48-BACD-E911D5152D4D}" type="presParOf" srcId="{F2819BB0-A765-FC41-81F1-C6D2B694B09F}" destId="{1727241E-E245-404E-8581-24A00C8E7F1A}" srcOrd="1" destOrd="0" presId="urn:microsoft.com/office/officeart/2005/8/layout/lProcess2"/>
    <dgm:cxn modelId="{F9FCF64C-085D-4C67-88E7-62BD1C110383}" type="presParOf" srcId="{F2819BB0-A765-FC41-81F1-C6D2B694B09F}" destId="{00614318-A953-F84E-8265-8C423CD6F88F}" srcOrd="2" destOrd="0" presId="urn:microsoft.com/office/officeart/2005/8/layout/lProcess2"/>
    <dgm:cxn modelId="{339CFC01-7A27-4CA6-8C7A-68E13DBE4188}" type="presParOf" srcId="{00614318-A953-F84E-8265-8C423CD6F88F}" destId="{BD4A5D86-9A44-EA47-B8D2-7ACA48B6ABBA}" srcOrd="0" destOrd="0" presId="urn:microsoft.com/office/officeart/2005/8/layout/lProcess2"/>
    <dgm:cxn modelId="{8358E3D7-E9F1-4FD7-AC7E-086F0C270D3F}" type="presParOf" srcId="{BD4A5D86-9A44-EA47-B8D2-7ACA48B6ABBA}" destId="{29DF9D91-0573-D842-846A-7CC0D3563F3E}" srcOrd="0" destOrd="0" presId="urn:microsoft.com/office/officeart/2005/8/layout/l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01C534-689C-3649-88FD-BFD3FEBF6FF5}"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5CD6FE87-17D8-9E4D-8215-13EC12565598}">
      <dgm:prSet phldrT="[Text]"/>
      <dgm:spPr>
        <a:solidFill>
          <a:srgbClr val="F03E53"/>
        </a:solidFill>
        <a:ln>
          <a:noFill/>
        </a:ln>
      </dgm:spPr>
      <dgm:t>
        <a:bodyPr/>
        <a:lstStyle/>
        <a:p>
          <a:r>
            <a:rPr lang="en-US" b="1" dirty="0">
              <a:solidFill>
                <a:schemeClr val="tx1"/>
              </a:solidFill>
            </a:rPr>
            <a:t>48 months</a:t>
          </a:r>
        </a:p>
      </dgm:t>
    </dgm:pt>
    <dgm:pt modelId="{D92B40D0-35AE-3148-BEFB-62E128180E4E}" type="parTrans" cxnId="{1F59EE71-0CBE-F345-8CC6-806007A3A721}">
      <dgm:prSet/>
      <dgm:spPr/>
      <dgm:t>
        <a:bodyPr/>
        <a:lstStyle/>
        <a:p>
          <a:endParaRPr lang="en-US"/>
        </a:p>
      </dgm:t>
    </dgm:pt>
    <dgm:pt modelId="{E82B4D89-76D5-D04B-A003-4D19EB3EB6BC}" type="sibTrans" cxnId="{1F59EE71-0CBE-F345-8CC6-806007A3A721}">
      <dgm:prSet/>
      <dgm:spPr/>
      <dgm:t>
        <a:bodyPr/>
        <a:lstStyle/>
        <a:p>
          <a:endParaRPr lang="en-US"/>
        </a:p>
      </dgm:t>
    </dgm:pt>
    <dgm:pt modelId="{BE8458A3-FAE8-0C4A-93E5-6090F4ABC6CA}">
      <dgm:prSet phldrT="[Text]"/>
      <dgm:spPr>
        <a:solidFill>
          <a:srgbClr val="F2586A"/>
        </a:solidFill>
      </dgm:spPr>
      <dgm:t>
        <a:bodyPr/>
        <a:lstStyle/>
        <a:p>
          <a:r>
            <a:rPr lang="en-US" b="1" dirty="0">
              <a:solidFill>
                <a:schemeClr val="tx1"/>
              </a:solidFill>
            </a:rPr>
            <a:t>60 months</a:t>
          </a:r>
        </a:p>
      </dgm:t>
    </dgm:pt>
    <dgm:pt modelId="{B4319C3C-02F9-DE4E-9FE7-1CA66DE83DEF}" type="parTrans" cxnId="{93FF7A94-AF2B-FB4F-9670-975F85DF91CE}">
      <dgm:prSet/>
      <dgm:spPr/>
      <dgm:t>
        <a:bodyPr/>
        <a:lstStyle/>
        <a:p>
          <a:endParaRPr lang="en-US"/>
        </a:p>
      </dgm:t>
    </dgm:pt>
    <dgm:pt modelId="{2B2E496A-263B-2245-B51D-9DF0B1BE8127}" type="sibTrans" cxnId="{93FF7A94-AF2B-FB4F-9670-975F85DF91CE}">
      <dgm:prSet/>
      <dgm:spPr/>
      <dgm:t>
        <a:bodyPr/>
        <a:lstStyle/>
        <a:p>
          <a:endParaRPr lang="en-US"/>
        </a:p>
      </dgm:t>
    </dgm:pt>
    <dgm:pt modelId="{729C24FB-65EC-D641-8D97-08856915E2A8}">
      <dgm:prSet phldrT="[Text]"/>
      <dgm:spPr>
        <a:solidFill>
          <a:schemeClr val="bg1"/>
        </a:solidFill>
      </dgm:spPr>
      <dgm:t>
        <a:bodyPr/>
        <a:lstStyle/>
        <a:p>
          <a:endParaRPr lang="en-US" dirty="0">
            <a:solidFill>
              <a:schemeClr val="tx1"/>
            </a:solidFill>
          </a:endParaRPr>
        </a:p>
      </dgm:t>
    </dgm:pt>
    <dgm:pt modelId="{09B4B545-4D9E-5740-9785-2CFBF0D17376}" type="parTrans" cxnId="{ACDD9192-A08F-364C-8ED6-D2888E89833E}">
      <dgm:prSet/>
      <dgm:spPr/>
      <dgm:t>
        <a:bodyPr/>
        <a:lstStyle/>
        <a:p>
          <a:endParaRPr lang="en-US"/>
        </a:p>
      </dgm:t>
    </dgm:pt>
    <dgm:pt modelId="{3E17C92F-1819-1943-A3DB-110820025E25}" type="sibTrans" cxnId="{ACDD9192-A08F-364C-8ED6-D2888E89833E}">
      <dgm:prSet/>
      <dgm:spPr/>
      <dgm:t>
        <a:bodyPr/>
        <a:lstStyle/>
        <a:p>
          <a:endParaRPr lang="en-US"/>
        </a:p>
      </dgm:t>
    </dgm:pt>
    <dgm:pt modelId="{CD9AB694-9E94-9649-8F40-A4CCAB7C42EB}">
      <dgm:prSet phldrT="[Text]"/>
      <dgm:spPr>
        <a:solidFill>
          <a:schemeClr val="bg1"/>
        </a:solidFill>
      </dgm:spPr>
      <dgm:t>
        <a:bodyPr/>
        <a:lstStyle/>
        <a:p>
          <a:endParaRPr lang="en-US" dirty="0">
            <a:solidFill>
              <a:schemeClr val="tx1"/>
            </a:solidFill>
          </a:endParaRPr>
        </a:p>
      </dgm:t>
    </dgm:pt>
    <dgm:pt modelId="{88B3D39C-C602-A148-8358-E6483902B679}" type="parTrans" cxnId="{30C18929-8F78-2745-8E2E-4B2D08923BA8}">
      <dgm:prSet/>
      <dgm:spPr/>
      <dgm:t>
        <a:bodyPr/>
        <a:lstStyle/>
        <a:p>
          <a:endParaRPr lang="en-US"/>
        </a:p>
      </dgm:t>
    </dgm:pt>
    <dgm:pt modelId="{4838B98E-5524-544B-AD77-62CE604D9946}" type="sibTrans" cxnId="{30C18929-8F78-2745-8E2E-4B2D08923BA8}">
      <dgm:prSet/>
      <dgm:spPr/>
      <dgm:t>
        <a:bodyPr/>
        <a:lstStyle/>
        <a:p>
          <a:endParaRPr lang="en-US"/>
        </a:p>
      </dgm:t>
    </dgm:pt>
    <dgm:pt modelId="{FFB04DEA-316B-A24F-A3F2-F072548A8690}" type="pres">
      <dgm:prSet presAssocID="{2A01C534-689C-3649-88FD-BFD3FEBF6FF5}" presName="theList" presStyleCnt="0">
        <dgm:presLayoutVars>
          <dgm:dir/>
          <dgm:animLvl val="lvl"/>
          <dgm:resizeHandles val="exact"/>
        </dgm:presLayoutVars>
      </dgm:prSet>
      <dgm:spPr/>
      <dgm:t>
        <a:bodyPr/>
        <a:lstStyle/>
        <a:p>
          <a:endParaRPr lang="en-US"/>
        </a:p>
      </dgm:t>
    </dgm:pt>
    <dgm:pt modelId="{C5678617-809C-E64E-A533-1232FB93FFD3}" type="pres">
      <dgm:prSet presAssocID="{5CD6FE87-17D8-9E4D-8215-13EC12565598}" presName="compNode" presStyleCnt="0"/>
      <dgm:spPr/>
    </dgm:pt>
    <dgm:pt modelId="{DD891B9E-B3CF-B848-AA88-82333EF6715B}" type="pres">
      <dgm:prSet presAssocID="{5CD6FE87-17D8-9E4D-8215-13EC12565598}" presName="aNode" presStyleLbl="bgShp" presStyleIdx="0" presStyleCnt="2"/>
      <dgm:spPr/>
      <dgm:t>
        <a:bodyPr/>
        <a:lstStyle/>
        <a:p>
          <a:endParaRPr lang="en-US"/>
        </a:p>
      </dgm:t>
    </dgm:pt>
    <dgm:pt modelId="{19A6B1C1-EED5-7141-A535-5741DBD384E7}" type="pres">
      <dgm:prSet presAssocID="{5CD6FE87-17D8-9E4D-8215-13EC12565598}" presName="textNode" presStyleLbl="bgShp" presStyleIdx="0" presStyleCnt="2"/>
      <dgm:spPr/>
      <dgm:t>
        <a:bodyPr/>
        <a:lstStyle/>
        <a:p>
          <a:endParaRPr lang="en-US"/>
        </a:p>
      </dgm:t>
    </dgm:pt>
    <dgm:pt modelId="{62374CA7-D9A5-D34A-927A-4B99AB298376}" type="pres">
      <dgm:prSet presAssocID="{5CD6FE87-17D8-9E4D-8215-13EC12565598}" presName="compChildNode" presStyleCnt="0"/>
      <dgm:spPr/>
    </dgm:pt>
    <dgm:pt modelId="{AE45F5DB-13B7-5E41-88AA-CD5456DD8E09}" type="pres">
      <dgm:prSet presAssocID="{5CD6FE87-17D8-9E4D-8215-13EC12565598}" presName="theInnerList" presStyleCnt="0"/>
      <dgm:spPr/>
    </dgm:pt>
    <dgm:pt modelId="{508F7667-77AA-384D-AFAC-5521FAD13F4B}" type="pres">
      <dgm:prSet presAssocID="{729C24FB-65EC-D641-8D97-08856915E2A8}" presName="childNode" presStyleLbl="node1" presStyleIdx="0" presStyleCnt="2" custLinFactNeighborX="-3540" custLinFactNeighborY="-3532">
        <dgm:presLayoutVars>
          <dgm:bulletEnabled val="1"/>
        </dgm:presLayoutVars>
      </dgm:prSet>
      <dgm:spPr/>
      <dgm:t>
        <a:bodyPr/>
        <a:lstStyle/>
        <a:p>
          <a:endParaRPr lang="en-US"/>
        </a:p>
      </dgm:t>
    </dgm:pt>
    <dgm:pt modelId="{90DDC968-F6D5-9F4B-BE0D-1654D35B0594}" type="pres">
      <dgm:prSet presAssocID="{5CD6FE87-17D8-9E4D-8215-13EC12565598}" presName="aSpace" presStyleCnt="0"/>
      <dgm:spPr/>
    </dgm:pt>
    <dgm:pt modelId="{F2819BB0-A765-FC41-81F1-C6D2B694B09F}" type="pres">
      <dgm:prSet presAssocID="{BE8458A3-FAE8-0C4A-93E5-6090F4ABC6CA}" presName="compNode" presStyleCnt="0"/>
      <dgm:spPr/>
    </dgm:pt>
    <dgm:pt modelId="{3E53F67F-2B12-F14E-93E1-187C000B3D06}" type="pres">
      <dgm:prSet presAssocID="{BE8458A3-FAE8-0C4A-93E5-6090F4ABC6CA}" presName="aNode" presStyleLbl="bgShp" presStyleIdx="1" presStyleCnt="2"/>
      <dgm:spPr/>
      <dgm:t>
        <a:bodyPr/>
        <a:lstStyle/>
        <a:p>
          <a:endParaRPr lang="en-US"/>
        </a:p>
      </dgm:t>
    </dgm:pt>
    <dgm:pt modelId="{1727241E-E245-404E-8581-24A00C8E7F1A}" type="pres">
      <dgm:prSet presAssocID="{BE8458A3-FAE8-0C4A-93E5-6090F4ABC6CA}" presName="textNode" presStyleLbl="bgShp" presStyleIdx="1" presStyleCnt="2"/>
      <dgm:spPr/>
      <dgm:t>
        <a:bodyPr/>
        <a:lstStyle/>
        <a:p>
          <a:endParaRPr lang="en-US"/>
        </a:p>
      </dgm:t>
    </dgm:pt>
    <dgm:pt modelId="{00614318-A953-F84E-8265-8C423CD6F88F}" type="pres">
      <dgm:prSet presAssocID="{BE8458A3-FAE8-0C4A-93E5-6090F4ABC6CA}" presName="compChildNode" presStyleCnt="0"/>
      <dgm:spPr/>
    </dgm:pt>
    <dgm:pt modelId="{BD4A5D86-9A44-EA47-B8D2-7ACA48B6ABBA}" type="pres">
      <dgm:prSet presAssocID="{BE8458A3-FAE8-0C4A-93E5-6090F4ABC6CA}" presName="theInnerList" presStyleCnt="0"/>
      <dgm:spPr/>
    </dgm:pt>
    <dgm:pt modelId="{29DF9D91-0573-D842-846A-7CC0D3563F3E}" type="pres">
      <dgm:prSet presAssocID="{CD9AB694-9E94-9649-8F40-A4CCAB7C42EB}" presName="childNode" presStyleLbl="node1" presStyleIdx="1" presStyleCnt="2" custLinFactNeighborX="-192" custLinFactNeighborY="-2636">
        <dgm:presLayoutVars>
          <dgm:bulletEnabled val="1"/>
        </dgm:presLayoutVars>
      </dgm:prSet>
      <dgm:spPr/>
      <dgm:t>
        <a:bodyPr/>
        <a:lstStyle/>
        <a:p>
          <a:endParaRPr lang="en-US"/>
        </a:p>
      </dgm:t>
    </dgm:pt>
  </dgm:ptLst>
  <dgm:cxnLst>
    <dgm:cxn modelId="{494A6BC9-D099-45BB-B180-66866788086A}" type="presOf" srcId="{2A01C534-689C-3649-88FD-BFD3FEBF6FF5}" destId="{FFB04DEA-316B-A24F-A3F2-F072548A8690}" srcOrd="0" destOrd="0" presId="urn:microsoft.com/office/officeart/2005/8/layout/lProcess2"/>
    <dgm:cxn modelId="{1F59EE71-0CBE-F345-8CC6-806007A3A721}" srcId="{2A01C534-689C-3649-88FD-BFD3FEBF6FF5}" destId="{5CD6FE87-17D8-9E4D-8215-13EC12565598}" srcOrd="0" destOrd="0" parTransId="{D92B40D0-35AE-3148-BEFB-62E128180E4E}" sibTransId="{E82B4D89-76D5-D04B-A003-4D19EB3EB6BC}"/>
    <dgm:cxn modelId="{DF778A28-910E-4D45-9344-15ABA13CD4EC}" type="presOf" srcId="{BE8458A3-FAE8-0C4A-93E5-6090F4ABC6CA}" destId="{3E53F67F-2B12-F14E-93E1-187C000B3D06}" srcOrd="0" destOrd="0" presId="urn:microsoft.com/office/officeart/2005/8/layout/lProcess2"/>
    <dgm:cxn modelId="{93FF7A94-AF2B-FB4F-9670-975F85DF91CE}" srcId="{2A01C534-689C-3649-88FD-BFD3FEBF6FF5}" destId="{BE8458A3-FAE8-0C4A-93E5-6090F4ABC6CA}" srcOrd="1" destOrd="0" parTransId="{B4319C3C-02F9-DE4E-9FE7-1CA66DE83DEF}" sibTransId="{2B2E496A-263B-2245-B51D-9DF0B1BE8127}"/>
    <dgm:cxn modelId="{ACDD9192-A08F-364C-8ED6-D2888E89833E}" srcId="{5CD6FE87-17D8-9E4D-8215-13EC12565598}" destId="{729C24FB-65EC-D641-8D97-08856915E2A8}" srcOrd="0" destOrd="0" parTransId="{09B4B545-4D9E-5740-9785-2CFBF0D17376}" sibTransId="{3E17C92F-1819-1943-A3DB-110820025E25}"/>
    <dgm:cxn modelId="{4CABE3AC-21B1-4488-88DE-309A4928E506}" type="presOf" srcId="{BE8458A3-FAE8-0C4A-93E5-6090F4ABC6CA}" destId="{1727241E-E245-404E-8581-24A00C8E7F1A}" srcOrd="1" destOrd="0" presId="urn:microsoft.com/office/officeart/2005/8/layout/lProcess2"/>
    <dgm:cxn modelId="{EF9864DF-DDE2-42A2-9CB5-7B2F2ECDCA5B}" type="presOf" srcId="{5CD6FE87-17D8-9E4D-8215-13EC12565598}" destId="{19A6B1C1-EED5-7141-A535-5741DBD384E7}" srcOrd="1" destOrd="0" presId="urn:microsoft.com/office/officeart/2005/8/layout/lProcess2"/>
    <dgm:cxn modelId="{40372A83-9AE2-4DF6-B5E8-0991FCABF7DE}" type="presOf" srcId="{5CD6FE87-17D8-9E4D-8215-13EC12565598}" destId="{DD891B9E-B3CF-B848-AA88-82333EF6715B}" srcOrd="0" destOrd="0" presId="urn:microsoft.com/office/officeart/2005/8/layout/lProcess2"/>
    <dgm:cxn modelId="{BAA72DCB-21A1-4C44-B984-2CB70DEBD7B2}" type="presOf" srcId="{729C24FB-65EC-D641-8D97-08856915E2A8}" destId="{508F7667-77AA-384D-AFAC-5521FAD13F4B}" srcOrd="0" destOrd="0" presId="urn:microsoft.com/office/officeart/2005/8/layout/lProcess2"/>
    <dgm:cxn modelId="{30C18929-8F78-2745-8E2E-4B2D08923BA8}" srcId="{BE8458A3-FAE8-0C4A-93E5-6090F4ABC6CA}" destId="{CD9AB694-9E94-9649-8F40-A4CCAB7C42EB}" srcOrd="0" destOrd="0" parTransId="{88B3D39C-C602-A148-8358-E6483902B679}" sibTransId="{4838B98E-5524-544B-AD77-62CE604D9946}"/>
    <dgm:cxn modelId="{5696F490-2860-4F23-9176-7BBBCBC8A252}" type="presOf" srcId="{CD9AB694-9E94-9649-8F40-A4CCAB7C42EB}" destId="{29DF9D91-0573-D842-846A-7CC0D3563F3E}" srcOrd="0" destOrd="0" presId="urn:microsoft.com/office/officeart/2005/8/layout/lProcess2"/>
    <dgm:cxn modelId="{EBB0EF59-EF50-4520-94E8-108D9AAC3BDD}" type="presParOf" srcId="{FFB04DEA-316B-A24F-A3F2-F072548A8690}" destId="{C5678617-809C-E64E-A533-1232FB93FFD3}" srcOrd="0" destOrd="0" presId="urn:microsoft.com/office/officeart/2005/8/layout/lProcess2"/>
    <dgm:cxn modelId="{C58DF374-D53E-4A4A-94C5-B051EBE6801A}" type="presParOf" srcId="{C5678617-809C-E64E-A533-1232FB93FFD3}" destId="{DD891B9E-B3CF-B848-AA88-82333EF6715B}" srcOrd="0" destOrd="0" presId="urn:microsoft.com/office/officeart/2005/8/layout/lProcess2"/>
    <dgm:cxn modelId="{4D628675-1E1A-4C8A-95FC-8F1109C0F054}" type="presParOf" srcId="{C5678617-809C-E64E-A533-1232FB93FFD3}" destId="{19A6B1C1-EED5-7141-A535-5741DBD384E7}" srcOrd="1" destOrd="0" presId="urn:microsoft.com/office/officeart/2005/8/layout/lProcess2"/>
    <dgm:cxn modelId="{D1F9BF1C-EF36-4972-889D-418C310DE559}" type="presParOf" srcId="{C5678617-809C-E64E-A533-1232FB93FFD3}" destId="{62374CA7-D9A5-D34A-927A-4B99AB298376}" srcOrd="2" destOrd="0" presId="urn:microsoft.com/office/officeart/2005/8/layout/lProcess2"/>
    <dgm:cxn modelId="{144C50AB-8C2A-4A7C-BA47-77AE48C81DA8}" type="presParOf" srcId="{62374CA7-D9A5-D34A-927A-4B99AB298376}" destId="{AE45F5DB-13B7-5E41-88AA-CD5456DD8E09}" srcOrd="0" destOrd="0" presId="urn:microsoft.com/office/officeart/2005/8/layout/lProcess2"/>
    <dgm:cxn modelId="{D0913B7E-1BD3-42A8-A491-4FB5019EDE75}" type="presParOf" srcId="{AE45F5DB-13B7-5E41-88AA-CD5456DD8E09}" destId="{508F7667-77AA-384D-AFAC-5521FAD13F4B}" srcOrd="0" destOrd="0" presId="urn:microsoft.com/office/officeart/2005/8/layout/lProcess2"/>
    <dgm:cxn modelId="{0839C31D-783E-4AFB-83A5-778594FD58CA}" type="presParOf" srcId="{FFB04DEA-316B-A24F-A3F2-F072548A8690}" destId="{90DDC968-F6D5-9F4B-BE0D-1654D35B0594}" srcOrd="1" destOrd="0" presId="urn:microsoft.com/office/officeart/2005/8/layout/lProcess2"/>
    <dgm:cxn modelId="{E6188DFD-500F-45B1-B9B0-D924747485BC}" type="presParOf" srcId="{FFB04DEA-316B-A24F-A3F2-F072548A8690}" destId="{F2819BB0-A765-FC41-81F1-C6D2B694B09F}" srcOrd="2" destOrd="0" presId="urn:microsoft.com/office/officeart/2005/8/layout/lProcess2"/>
    <dgm:cxn modelId="{CD5D05A0-6E37-412D-B0C7-B42342E86796}" type="presParOf" srcId="{F2819BB0-A765-FC41-81F1-C6D2B694B09F}" destId="{3E53F67F-2B12-F14E-93E1-187C000B3D06}" srcOrd="0" destOrd="0" presId="urn:microsoft.com/office/officeart/2005/8/layout/lProcess2"/>
    <dgm:cxn modelId="{BE59F79C-8783-4E48-BACD-E911D5152D4D}" type="presParOf" srcId="{F2819BB0-A765-FC41-81F1-C6D2B694B09F}" destId="{1727241E-E245-404E-8581-24A00C8E7F1A}" srcOrd="1" destOrd="0" presId="urn:microsoft.com/office/officeart/2005/8/layout/lProcess2"/>
    <dgm:cxn modelId="{F9FCF64C-085D-4C67-88E7-62BD1C110383}" type="presParOf" srcId="{F2819BB0-A765-FC41-81F1-C6D2B694B09F}" destId="{00614318-A953-F84E-8265-8C423CD6F88F}" srcOrd="2" destOrd="0" presId="urn:microsoft.com/office/officeart/2005/8/layout/lProcess2"/>
    <dgm:cxn modelId="{339CFC01-7A27-4CA6-8C7A-68E13DBE4188}" type="presParOf" srcId="{00614318-A953-F84E-8265-8C423CD6F88F}" destId="{BD4A5D86-9A44-EA47-B8D2-7ACA48B6ABBA}" srcOrd="0" destOrd="0" presId="urn:microsoft.com/office/officeart/2005/8/layout/lProcess2"/>
    <dgm:cxn modelId="{8358E3D7-E9F1-4FD7-AC7E-086F0C270D3F}" type="presParOf" srcId="{BD4A5D86-9A44-EA47-B8D2-7ACA48B6ABBA}" destId="{29DF9D91-0573-D842-846A-7CC0D3563F3E}" srcOrd="0" destOrd="0" presId="urn:microsoft.com/office/officeart/2005/8/layout/l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01C534-689C-3649-88FD-BFD3FEBF6FF5}"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5CD6FE87-17D8-9E4D-8215-13EC12565598}">
      <dgm:prSet phldrT="[Text]"/>
      <dgm:spPr>
        <a:solidFill>
          <a:srgbClr val="F03E53"/>
        </a:solidFill>
        <a:ln>
          <a:noFill/>
        </a:ln>
      </dgm:spPr>
      <dgm:t>
        <a:bodyPr/>
        <a:lstStyle/>
        <a:p>
          <a:r>
            <a:rPr lang="en-US" b="1" dirty="0">
              <a:solidFill>
                <a:schemeClr val="tx1"/>
              </a:solidFill>
            </a:rPr>
            <a:t>48 months</a:t>
          </a:r>
        </a:p>
      </dgm:t>
    </dgm:pt>
    <dgm:pt modelId="{D92B40D0-35AE-3148-BEFB-62E128180E4E}" type="parTrans" cxnId="{1F59EE71-0CBE-F345-8CC6-806007A3A721}">
      <dgm:prSet/>
      <dgm:spPr/>
      <dgm:t>
        <a:bodyPr/>
        <a:lstStyle/>
        <a:p>
          <a:endParaRPr lang="en-US"/>
        </a:p>
      </dgm:t>
    </dgm:pt>
    <dgm:pt modelId="{E82B4D89-76D5-D04B-A003-4D19EB3EB6BC}" type="sibTrans" cxnId="{1F59EE71-0CBE-F345-8CC6-806007A3A721}">
      <dgm:prSet/>
      <dgm:spPr/>
      <dgm:t>
        <a:bodyPr/>
        <a:lstStyle/>
        <a:p>
          <a:endParaRPr lang="en-US"/>
        </a:p>
      </dgm:t>
    </dgm:pt>
    <dgm:pt modelId="{BE8458A3-FAE8-0C4A-93E5-6090F4ABC6CA}">
      <dgm:prSet phldrT="[Text]"/>
      <dgm:spPr>
        <a:solidFill>
          <a:srgbClr val="F2586A"/>
        </a:solidFill>
      </dgm:spPr>
      <dgm:t>
        <a:bodyPr/>
        <a:lstStyle/>
        <a:p>
          <a:r>
            <a:rPr lang="en-US" b="1" dirty="0">
              <a:solidFill>
                <a:schemeClr val="tx1"/>
              </a:solidFill>
            </a:rPr>
            <a:t>60 months</a:t>
          </a:r>
        </a:p>
      </dgm:t>
    </dgm:pt>
    <dgm:pt modelId="{B4319C3C-02F9-DE4E-9FE7-1CA66DE83DEF}" type="parTrans" cxnId="{93FF7A94-AF2B-FB4F-9670-975F85DF91CE}">
      <dgm:prSet/>
      <dgm:spPr/>
      <dgm:t>
        <a:bodyPr/>
        <a:lstStyle/>
        <a:p>
          <a:endParaRPr lang="en-US"/>
        </a:p>
      </dgm:t>
    </dgm:pt>
    <dgm:pt modelId="{2B2E496A-263B-2245-B51D-9DF0B1BE8127}" type="sibTrans" cxnId="{93FF7A94-AF2B-FB4F-9670-975F85DF91CE}">
      <dgm:prSet/>
      <dgm:spPr/>
      <dgm:t>
        <a:bodyPr/>
        <a:lstStyle/>
        <a:p>
          <a:endParaRPr lang="en-US"/>
        </a:p>
      </dgm:t>
    </dgm:pt>
    <dgm:pt modelId="{729C24FB-65EC-D641-8D97-08856915E2A8}">
      <dgm:prSet phldrT="[Text]"/>
      <dgm:spPr>
        <a:solidFill>
          <a:schemeClr val="bg1"/>
        </a:solidFill>
      </dgm:spPr>
      <dgm:t>
        <a:bodyPr/>
        <a:lstStyle/>
        <a:p>
          <a:endParaRPr lang="en-US" dirty="0">
            <a:solidFill>
              <a:schemeClr val="tx1"/>
            </a:solidFill>
          </a:endParaRPr>
        </a:p>
      </dgm:t>
    </dgm:pt>
    <dgm:pt modelId="{09B4B545-4D9E-5740-9785-2CFBF0D17376}" type="parTrans" cxnId="{ACDD9192-A08F-364C-8ED6-D2888E89833E}">
      <dgm:prSet/>
      <dgm:spPr/>
      <dgm:t>
        <a:bodyPr/>
        <a:lstStyle/>
        <a:p>
          <a:endParaRPr lang="en-US"/>
        </a:p>
      </dgm:t>
    </dgm:pt>
    <dgm:pt modelId="{3E17C92F-1819-1943-A3DB-110820025E25}" type="sibTrans" cxnId="{ACDD9192-A08F-364C-8ED6-D2888E89833E}">
      <dgm:prSet/>
      <dgm:spPr/>
      <dgm:t>
        <a:bodyPr/>
        <a:lstStyle/>
        <a:p>
          <a:endParaRPr lang="en-US"/>
        </a:p>
      </dgm:t>
    </dgm:pt>
    <dgm:pt modelId="{CD9AB694-9E94-9649-8F40-A4CCAB7C42EB}">
      <dgm:prSet phldrT="[Text]"/>
      <dgm:spPr>
        <a:solidFill>
          <a:schemeClr val="bg1"/>
        </a:solidFill>
      </dgm:spPr>
      <dgm:t>
        <a:bodyPr/>
        <a:lstStyle/>
        <a:p>
          <a:endParaRPr lang="en-US" dirty="0">
            <a:solidFill>
              <a:schemeClr val="tx1"/>
            </a:solidFill>
          </a:endParaRPr>
        </a:p>
      </dgm:t>
    </dgm:pt>
    <dgm:pt modelId="{88B3D39C-C602-A148-8358-E6483902B679}" type="parTrans" cxnId="{30C18929-8F78-2745-8E2E-4B2D08923BA8}">
      <dgm:prSet/>
      <dgm:spPr/>
      <dgm:t>
        <a:bodyPr/>
        <a:lstStyle/>
        <a:p>
          <a:endParaRPr lang="en-US"/>
        </a:p>
      </dgm:t>
    </dgm:pt>
    <dgm:pt modelId="{4838B98E-5524-544B-AD77-62CE604D9946}" type="sibTrans" cxnId="{30C18929-8F78-2745-8E2E-4B2D08923BA8}">
      <dgm:prSet/>
      <dgm:spPr/>
      <dgm:t>
        <a:bodyPr/>
        <a:lstStyle/>
        <a:p>
          <a:endParaRPr lang="en-US"/>
        </a:p>
      </dgm:t>
    </dgm:pt>
    <dgm:pt modelId="{FFB04DEA-316B-A24F-A3F2-F072548A8690}" type="pres">
      <dgm:prSet presAssocID="{2A01C534-689C-3649-88FD-BFD3FEBF6FF5}" presName="theList" presStyleCnt="0">
        <dgm:presLayoutVars>
          <dgm:dir/>
          <dgm:animLvl val="lvl"/>
          <dgm:resizeHandles val="exact"/>
        </dgm:presLayoutVars>
      </dgm:prSet>
      <dgm:spPr/>
      <dgm:t>
        <a:bodyPr/>
        <a:lstStyle/>
        <a:p>
          <a:endParaRPr lang="en-US"/>
        </a:p>
      </dgm:t>
    </dgm:pt>
    <dgm:pt modelId="{C5678617-809C-E64E-A533-1232FB93FFD3}" type="pres">
      <dgm:prSet presAssocID="{5CD6FE87-17D8-9E4D-8215-13EC12565598}" presName="compNode" presStyleCnt="0"/>
      <dgm:spPr/>
    </dgm:pt>
    <dgm:pt modelId="{DD891B9E-B3CF-B848-AA88-82333EF6715B}" type="pres">
      <dgm:prSet presAssocID="{5CD6FE87-17D8-9E4D-8215-13EC12565598}" presName="aNode" presStyleLbl="bgShp" presStyleIdx="0" presStyleCnt="2"/>
      <dgm:spPr/>
      <dgm:t>
        <a:bodyPr/>
        <a:lstStyle/>
        <a:p>
          <a:endParaRPr lang="en-US"/>
        </a:p>
      </dgm:t>
    </dgm:pt>
    <dgm:pt modelId="{19A6B1C1-EED5-7141-A535-5741DBD384E7}" type="pres">
      <dgm:prSet presAssocID="{5CD6FE87-17D8-9E4D-8215-13EC12565598}" presName="textNode" presStyleLbl="bgShp" presStyleIdx="0" presStyleCnt="2"/>
      <dgm:spPr/>
      <dgm:t>
        <a:bodyPr/>
        <a:lstStyle/>
        <a:p>
          <a:endParaRPr lang="en-US"/>
        </a:p>
      </dgm:t>
    </dgm:pt>
    <dgm:pt modelId="{62374CA7-D9A5-D34A-927A-4B99AB298376}" type="pres">
      <dgm:prSet presAssocID="{5CD6FE87-17D8-9E4D-8215-13EC12565598}" presName="compChildNode" presStyleCnt="0"/>
      <dgm:spPr/>
    </dgm:pt>
    <dgm:pt modelId="{AE45F5DB-13B7-5E41-88AA-CD5456DD8E09}" type="pres">
      <dgm:prSet presAssocID="{5CD6FE87-17D8-9E4D-8215-13EC12565598}" presName="theInnerList" presStyleCnt="0"/>
      <dgm:spPr/>
    </dgm:pt>
    <dgm:pt modelId="{508F7667-77AA-384D-AFAC-5521FAD13F4B}" type="pres">
      <dgm:prSet presAssocID="{729C24FB-65EC-D641-8D97-08856915E2A8}" presName="childNode" presStyleLbl="node1" presStyleIdx="0" presStyleCnt="2" custLinFactNeighborX="-3540" custLinFactNeighborY="-3532">
        <dgm:presLayoutVars>
          <dgm:bulletEnabled val="1"/>
        </dgm:presLayoutVars>
      </dgm:prSet>
      <dgm:spPr/>
      <dgm:t>
        <a:bodyPr/>
        <a:lstStyle/>
        <a:p>
          <a:endParaRPr lang="en-US"/>
        </a:p>
      </dgm:t>
    </dgm:pt>
    <dgm:pt modelId="{90DDC968-F6D5-9F4B-BE0D-1654D35B0594}" type="pres">
      <dgm:prSet presAssocID="{5CD6FE87-17D8-9E4D-8215-13EC12565598}" presName="aSpace" presStyleCnt="0"/>
      <dgm:spPr/>
    </dgm:pt>
    <dgm:pt modelId="{F2819BB0-A765-FC41-81F1-C6D2B694B09F}" type="pres">
      <dgm:prSet presAssocID="{BE8458A3-FAE8-0C4A-93E5-6090F4ABC6CA}" presName="compNode" presStyleCnt="0"/>
      <dgm:spPr/>
    </dgm:pt>
    <dgm:pt modelId="{3E53F67F-2B12-F14E-93E1-187C000B3D06}" type="pres">
      <dgm:prSet presAssocID="{BE8458A3-FAE8-0C4A-93E5-6090F4ABC6CA}" presName="aNode" presStyleLbl="bgShp" presStyleIdx="1" presStyleCnt="2"/>
      <dgm:spPr/>
      <dgm:t>
        <a:bodyPr/>
        <a:lstStyle/>
        <a:p>
          <a:endParaRPr lang="en-US"/>
        </a:p>
      </dgm:t>
    </dgm:pt>
    <dgm:pt modelId="{1727241E-E245-404E-8581-24A00C8E7F1A}" type="pres">
      <dgm:prSet presAssocID="{BE8458A3-FAE8-0C4A-93E5-6090F4ABC6CA}" presName="textNode" presStyleLbl="bgShp" presStyleIdx="1" presStyleCnt="2"/>
      <dgm:spPr/>
      <dgm:t>
        <a:bodyPr/>
        <a:lstStyle/>
        <a:p>
          <a:endParaRPr lang="en-US"/>
        </a:p>
      </dgm:t>
    </dgm:pt>
    <dgm:pt modelId="{00614318-A953-F84E-8265-8C423CD6F88F}" type="pres">
      <dgm:prSet presAssocID="{BE8458A3-FAE8-0C4A-93E5-6090F4ABC6CA}" presName="compChildNode" presStyleCnt="0"/>
      <dgm:spPr/>
    </dgm:pt>
    <dgm:pt modelId="{BD4A5D86-9A44-EA47-B8D2-7ACA48B6ABBA}" type="pres">
      <dgm:prSet presAssocID="{BE8458A3-FAE8-0C4A-93E5-6090F4ABC6CA}" presName="theInnerList" presStyleCnt="0"/>
      <dgm:spPr/>
    </dgm:pt>
    <dgm:pt modelId="{29DF9D91-0573-D842-846A-7CC0D3563F3E}" type="pres">
      <dgm:prSet presAssocID="{CD9AB694-9E94-9649-8F40-A4CCAB7C42EB}" presName="childNode" presStyleLbl="node1" presStyleIdx="1" presStyleCnt="2" custLinFactNeighborX="-192" custLinFactNeighborY="-2636">
        <dgm:presLayoutVars>
          <dgm:bulletEnabled val="1"/>
        </dgm:presLayoutVars>
      </dgm:prSet>
      <dgm:spPr/>
      <dgm:t>
        <a:bodyPr/>
        <a:lstStyle/>
        <a:p>
          <a:endParaRPr lang="en-US"/>
        </a:p>
      </dgm:t>
    </dgm:pt>
  </dgm:ptLst>
  <dgm:cxnLst>
    <dgm:cxn modelId="{BAA72DCB-21A1-4C44-B984-2CB70DEBD7B2}" type="presOf" srcId="{729C24FB-65EC-D641-8D97-08856915E2A8}" destId="{508F7667-77AA-384D-AFAC-5521FAD13F4B}" srcOrd="0" destOrd="0" presId="urn:microsoft.com/office/officeart/2005/8/layout/lProcess2"/>
    <dgm:cxn modelId="{ACDD9192-A08F-364C-8ED6-D2888E89833E}" srcId="{5CD6FE87-17D8-9E4D-8215-13EC12565598}" destId="{729C24FB-65EC-D641-8D97-08856915E2A8}" srcOrd="0" destOrd="0" parTransId="{09B4B545-4D9E-5740-9785-2CFBF0D17376}" sibTransId="{3E17C92F-1819-1943-A3DB-110820025E25}"/>
    <dgm:cxn modelId="{40372A83-9AE2-4DF6-B5E8-0991FCABF7DE}" type="presOf" srcId="{5CD6FE87-17D8-9E4D-8215-13EC12565598}" destId="{DD891B9E-B3CF-B848-AA88-82333EF6715B}" srcOrd="0" destOrd="0" presId="urn:microsoft.com/office/officeart/2005/8/layout/lProcess2"/>
    <dgm:cxn modelId="{EF9864DF-DDE2-42A2-9CB5-7B2F2ECDCA5B}" type="presOf" srcId="{5CD6FE87-17D8-9E4D-8215-13EC12565598}" destId="{19A6B1C1-EED5-7141-A535-5741DBD384E7}" srcOrd="1" destOrd="0" presId="urn:microsoft.com/office/officeart/2005/8/layout/lProcess2"/>
    <dgm:cxn modelId="{30C18929-8F78-2745-8E2E-4B2D08923BA8}" srcId="{BE8458A3-FAE8-0C4A-93E5-6090F4ABC6CA}" destId="{CD9AB694-9E94-9649-8F40-A4CCAB7C42EB}" srcOrd="0" destOrd="0" parTransId="{88B3D39C-C602-A148-8358-E6483902B679}" sibTransId="{4838B98E-5524-544B-AD77-62CE604D9946}"/>
    <dgm:cxn modelId="{1F59EE71-0CBE-F345-8CC6-806007A3A721}" srcId="{2A01C534-689C-3649-88FD-BFD3FEBF6FF5}" destId="{5CD6FE87-17D8-9E4D-8215-13EC12565598}" srcOrd="0" destOrd="0" parTransId="{D92B40D0-35AE-3148-BEFB-62E128180E4E}" sibTransId="{E82B4D89-76D5-D04B-A003-4D19EB3EB6BC}"/>
    <dgm:cxn modelId="{5696F490-2860-4F23-9176-7BBBCBC8A252}" type="presOf" srcId="{CD9AB694-9E94-9649-8F40-A4CCAB7C42EB}" destId="{29DF9D91-0573-D842-846A-7CC0D3563F3E}" srcOrd="0" destOrd="0" presId="urn:microsoft.com/office/officeart/2005/8/layout/lProcess2"/>
    <dgm:cxn modelId="{494A6BC9-D099-45BB-B180-66866788086A}" type="presOf" srcId="{2A01C534-689C-3649-88FD-BFD3FEBF6FF5}" destId="{FFB04DEA-316B-A24F-A3F2-F072548A8690}" srcOrd="0" destOrd="0" presId="urn:microsoft.com/office/officeart/2005/8/layout/lProcess2"/>
    <dgm:cxn modelId="{4CABE3AC-21B1-4488-88DE-309A4928E506}" type="presOf" srcId="{BE8458A3-FAE8-0C4A-93E5-6090F4ABC6CA}" destId="{1727241E-E245-404E-8581-24A00C8E7F1A}" srcOrd="1" destOrd="0" presId="urn:microsoft.com/office/officeart/2005/8/layout/lProcess2"/>
    <dgm:cxn modelId="{93FF7A94-AF2B-FB4F-9670-975F85DF91CE}" srcId="{2A01C534-689C-3649-88FD-BFD3FEBF6FF5}" destId="{BE8458A3-FAE8-0C4A-93E5-6090F4ABC6CA}" srcOrd="1" destOrd="0" parTransId="{B4319C3C-02F9-DE4E-9FE7-1CA66DE83DEF}" sibTransId="{2B2E496A-263B-2245-B51D-9DF0B1BE8127}"/>
    <dgm:cxn modelId="{DF778A28-910E-4D45-9344-15ABA13CD4EC}" type="presOf" srcId="{BE8458A3-FAE8-0C4A-93E5-6090F4ABC6CA}" destId="{3E53F67F-2B12-F14E-93E1-187C000B3D06}" srcOrd="0" destOrd="0" presId="urn:microsoft.com/office/officeart/2005/8/layout/lProcess2"/>
    <dgm:cxn modelId="{EBB0EF59-EF50-4520-94E8-108D9AAC3BDD}" type="presParOf" srcId="{FFB04DEA-316B-A24F-A3F2-F072548A8690}" destId="{C5678617-809C-E64E-A533-1232FB93FFD3}" srcOrd="0" destOrd="0" presId="urn:microsoft.com/office/officeart/2005/8/layout/lProcess2"/>
    <dgm:cxn modelId="{C58DF374-D53E-4A4A-94C5-B051EBE6801A}" type="presParOf" srcId="{C5678617-809C-E64E-A533-1232FB93FFD3}" destId="{DD891B9E-B3CF-B848-AA88-82333EF6715B}" srcOrd="0" destOrd="0" presId="urn:microsoft.com/office/officeart/2005/8/layout/lProcess2"/>
    <dgm:cxn modelId="{4D628675-1E1A-4C8A-95FC-8F1109C0F054}" type="presParOf" srcId="{C5678617-809C-E64E-A533-1232FB93FFD3}" destId="{19A6B1C1-EED5-7141-A535-5741DBD384E7}" srcOrd="1" destOrd="0" presId="urn:microsoft.com/office/officeart/2005/8/layout/lProcess2"/>
    <dgm:cxn modelId="{D1F9BF1C-EF36-4972-889D-418C310DE559}" type="presParOf" srcId="{C5678617-809C-E64E-A533-1232FB93FFD3}" destId="{62374CA7-D9A5-D34A-927A-4B99AB298376}" srcOrd="2" destOrd="0" presId="urn:microsoft.com/office/officeart/2005/8/layout/lProcess2"/>
    <dgm:cxn modelId="{144C50AB-8C2A-4A7C-BA47-77AE48C81DA8}" type="presParOf" srcId="{62374CA7-D9A5-D34A-927A-4B99AB298376}" destId="{AE45F5DB-13B7-5E41-88AA-CD5456DD8E09}" srcOrd="0" destOrd="0" presId="urn:microsoft.com/office/officeart/2005/8/layout/lProcess2"/>
    <dgm:cxn modelId="{D0913B7E-1BD3-42A8-A491-4FB5019EDE75}" type="presParOf" srcId="{AE45F5DB-13B7-5E41-88AA-CD5456DD8E09}" destId="{508F7667-77AA-384D-AFAC-5521FAD13F4B}" srcOrd="0" destOrd="0" presId="urn:microsoft.com/office/officeart/2005/8/layout/lProcess2"/>
    <dgm:cxn modelId="{0839C31D-783E-4AFB-83A5-778594FD58CA}" type="presParOf" srcId="{FFB04DEA-316B-A24F-A3F2-F072548A8690}" destId="{90DDC968-F6D5-9F4B-BE0D-1654D35B0594}" srcOrd="1" destOrd="0" presId="urn:microsoft.com/office/officeart/2005/8/layout/lProcess2"/>
    <dgm:cxn modelId="{E6188DFD-500F-45B1-B9B0-D924747485BC}" type="presParOf" srcId="{FFB04DEA-316B-A24F-A3F2-F072548A8690}" destId="{F2819BB0-A765-FC41-81F1-C6D2B694B09F}" srcOrd="2" destOrd="0" presId="urn:microsoft.com/office/officeart/2005/8/layout/lProcess2"/>
    <dgm:cxn modelId="{CD5D05A0-6E37-412D-B0C7-B42342E86796}" type="presParOf" srcId="{F2819BB0-A765-FC41-81F1-C6D2B694B09F}" destId="{3E53F67F-2B12-F14E-93E1-187C000B3D06}" srcOrd="0" destOrd="0" presId="urn:microsoft.com/office/officeart/2005/8/layout/lProcess2"/>
    <dgm:cxn modelId="{BE59F79C-8783-4E48-BACD-E911D5152D4D}" type="presParOf" srcId="{F2819BB0-A765-FC41-81F1-C6D2B694B09F}" destId="{1727241E-E245-404E-8581-24A00C8E7F1A}" srcOrd="1" destOrd="0" presId="urn:microsoft.com/office/officeart/2005/8/layout/lProcess2"/>
    <dgm:cxn modelId="{F9FCF64C-085D-4C67-88E7-62BD1C110383}" type="presParOf" srcId="{F2819BB0-A765-FC41-81F1-C6D2B694B09F}" destId="{00614318-A953-F84E-8265-8C423CD6F88F}" srcOrd="2" destOrd="0" presId="urn:microsoft.com/office/officeart/2005/8/layout/lProcess2"/>
    <dgm:cxn modelId="{339CFC01-7A27-4CA6-8C7A-68E13DBE4188}" type="presParOf" srcId="{00614318-A953-F84E-8265-8C423CD6F88F}" destId="{BD4A5D86-9A44-EA47-B8D2-7ACA48B6ABBA}" srcOrd="0" destOrd="0" presId="urn:microsoft.com/office/officeart/2005/8/layout/lProcess2"/>
    <dgm:cxn modelId="{8358E3D7-E9F1-4FD7-AC7E-086F0C270D3F}" type="presParOf" srcId="{BD4A5D86-9A44-EA47-B8D2-7ACA48B6ABBA}" destId="{29DF9D91-0573-D842-846A-7CC0D3563F3E}" srcOrd="0" destOrd="0" presId="urn:microsoft.com/office/officeart/2005/8/layout/l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01C534-689C-3649-88FD-BFD3FEBF6FF5}"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5CD6FE87-17D8-9E4D-8215-13EC12565598}">
      <dgm:prSet phldrT="[Text]"/>
      <dgm:spPr>
        <a:solidFill>
          <a:srgbClr val="F03E53"/>
        </a:solidFill>
        <a:ln>
          <a:noFill/>
        </a:ln>
      </dgm:spPr>
      <dgm:t>
        <a:bodyPr/>
        <a:lstStyle/>
        <a:p>
          <a:r>
            <a:rPr lang="en-US" b="1" dirty="0">
              <a:solidFill>
                <a:schemeClr val="tx1"/>
              </a:solidFill>
            </a:rPr>
            <a:t>48 months</a:t>
          </a:r>
        </a:p>
      </dgm:t>
    </dgm:pt>
    <dgm:pt modelId="{D92B40D0-35AE-3148-BEFB-62E128180E4E}" type="parTrans" cxnId="{1F59EE71-0CBE-F345-8CC6-806007A3A721}">
      <dgm:prSet/>
      <dgm:spPr/>
      <dgm:t>
        <a:bodyPr/>
        <a:lstStyle/>
        <a:p>
          <a:endParaRPr lang="en-US"/>
        </a:p>
      </dgm:t>
    </dgm:pt>
    <dgm:pt modelId="{E82B4D89-76D5-D04B-A003-4D19EB3EB6BC}" type="sibTrans" cxnId="{1F59EE71-0CBE-F345-8CC6-806007A3A721}">
      <dgm:prSet/>
      <dgm:spPr/>
      <dgm:t>
        <a:bodyPr/>
        <a:lstStyle/>
        <a:p>
          <a:endParaRPr lang="en-US"/>
        </a:p>
      </dgm:t>
    </dgm:pt>
    <dgm:pt modelId="{BE8458A3-FAE8-0C4A-93E5-6090F4ABC6CA}">
      <dgm:prSet phldrT="[Text]"/>
      <dgm:spPr>
        <a:solidFill>
          <a:srgbClr val="F2586A"/>
        </a:solidFill>
      </dgm:spPr>
      <dgm:t>
        <a:bodyPr/>
        <a:lstStyle/>
        <a:p>
          <a:r>
            <a:rPr lang="en-US" b="1" dirty="0">
              <a:solidFill>
                <a:schemeClr val="tx1"/>
              </a:solidFill>
            </a:rPr>
            <a:t>60 months</a:t>
          </a:r>
        </a:p>
      </dgm:t>
    </dgm:pt>
    <dgm:pt modelId="{B4319C3C-02F9-DE4E-9FE7-1CA66DE83DEF}" type="parTrans" cxnId="{93FF7A94-AF2B-FB4F-9670-975F85DF91CE}">
      <dgm:prSet/>
      <dgm:spPr/>
      <dgm:t>
        <a:bodyPr/>
        <a:lstStyle/>
        <a:p>
          <a:endParaRPr lang="en-US"/>
        </a:p>
      </dgm:t>
    </dgm:pt>
    <dgm:pt modelId="{2B2E496A-263B-2245-B51D-9DF0B1BE8127}" type="sibTrans" cxnId="{93FF7A94-AF2B-FB4F-9670-975F85DF91CE}">
      <dgm:prSet/>
      <dgm:spPr/>
      <dgm:t>
        <a:bodyPr/>
        <a:lstStyle/>
        <a:p>
          <a:endParaRPr lang="en-US"/>
        </a:p>
      </dgm:t>
    </dgm:pt>
    <dgm:pt modelId="{729C24FB-65EC-D641-8D97-08856915E2A8}">
      <dgm:prSet phldrT="[Text]"/>
      <dgm:spPr>
        <a:solidFill>
          <a:schemeClr val="bg1"/>
        </a:solidFill>
      </dgm:spPr>
      <dgm:t>
        <a:bodyPr/>
        <a:lstStyle/>
        <a:p>
          <a:endParaRPr lang="en-US" dirty="0">
            <a:solidFill>
              <a:schemeClr val="tx1"/>
            </a:solidFill>
          </a:endParaRPr>
        </a:p>
      </dgm:t>
    </dgm:pt>
    <dgm:pt modelId="{09B4B545-4D9E-5740-9785-2CFBF0D17376}" type="parTrans" cxnId="{ACDD9192-A08F-364C-8ED6-D2888E89833E}">
      <dgm:prSet/>
      <dgm:spPr/>
      <dgm:t>
        <a:bodyPr/>
        <a:lstStyle/>
        <a:p>
          <a:endParaRPr lang="en-US"/>
        </a:p>
      </dgm:t>
    </dgm:pt>
    <dgm:pt modelId="{3E17C92F-1819-1943-A3DB-110820025E25}" type="sibTrans" cxnId="{ACDD9192-A08F-364C-8ED6-D2888E89833E}">
      <dgm:prSet/>
      <dgm:spPr/>
      <dgm:t>
        <a:bodyPr/>
        <a:lstStyle/>
        <a:p>
          <a:endParaRPr lang="en-US"/>
        </a:p>
      </dgm:t>
    </dgm:pt>
    <dgm:pt modelId="{CD9AB694-9E94-9649-8F40-A4CCAB7C42EB}">
      <dgm:prSet phldrT="[Text]"/>
      <dgm:spPr>
        <a:solidFill>
          <a:schemeClr val="bg1"/>
        </a:solidFill>
      </dgm:spPr>
      <dgm:t>
        <a:bodyPr/>
        <a:lstStyle/>
        <a:p>
          <a:endParaRPr lang="en-US" dirty="0">
            <a:solidFill>
              <a:schemeClr val="tx1"/>
            </a:solidFill>
          </a:endParaRPr>
        </a:p>
      </dgm:t>
    </dgm:pt>
    <dgm:pt modelId="{88B3D39C-C602-A148-8358-E6483902B679}" type="parTrans" cxnId="{30C18929-8F78-2745-8E2E-4B2D08923BA8}">
      <dgm:prSet/>
      <dgm:spPr/>
      <dgm:t>
        <a:bodyPr/>
        <a:lstStyle/>
        <a:p>
          <a:endParaRPr lang="en-US"/>
        </a:p>
      </dgm:t>
    </dgm:pt>
    <dgm:pt modelId="{4838B98E-5524-544B-AD77-62CE604D9946}" type="sibTrans" cxnId="{30C18929-8F78-2745-8E2E-4B2D08923BA8}">
      <dgm:prSet/>
      <dgm:spPr/>
      <dgm:t>
        <a:bodyPr/>
        <a:lstStyle/>
        <a:p>
          <a:endParaRPr lang="en-US"/>
        </a:p>
      </dgm:t>
    </dgm:pt>
    <dgm:pt modelId="{FFB04DEA-316B-A24F-A3F2-F072548A8690}" type="pres">
      <dgm:prSet presAssocID="{2A01C534-689C-3649-88FD-BFD3FEBF6FF5}" presName="theList" presStyleCnt="0">
        <dgm:presLayoutVars>
          <dgm:dir/>
          <dgm:animLvl val="lvl"/>
          <dgm:resizeHandles val="exact"/>
        </dgm:presLayoutVars>
      </dgm:prSet>
      <dgm:spPr/>
      <dgm:t>
        <a:bodyPr/>
        <a:lstStyle/>
        <a:p>
          <a:endParaRPr lang="en-US"/>
        </a:p>
      </dgm:t>
    </dgm:pt>
    <dgm:pt modelId="{C5678617-809C-E64E-A533-1232FB93FFD3}" type="pres">
      <dgm:prSet presAssocID="{5CD6FE87-17D8-9E4D-8215-13EC12565598}" presName="compNode" presStyleCnt="0"/>
      <dgm:spPr/>
    </dgm:pt>
    <dgm:pt modelId="{DD891B9E-B3CF-B848-AA88-82333EF6715B}" type="pres">
      <dgm:prSet presAssocID="{5CD6FE87-17D8-9E4D-8215-13EC12565598}" presName="aNode" presStyleLbl="bgShp" presStyleIdx="0" presStyleCnt="2"/>
      <dgm:spPr/>
      <dgm:t>
        <a:bodyPr/>
        <a:lstStyle/>
        <a:p>
          <a:endParaRPr lang="en-US"/>
        </a:p>
      </dgm:t>
    </dgm:pt>
    <dgm:pt modelId="{19A6B1C1-EED5-7141-A535-5741DBD384E7}" type="pres">
      <dgm:prSet presAssocID="{5CD6FE87-17D8-9E4D-8215-13EC12565598}" presName="textNode" presStyleLbl="bgShp" presStyleIdx="0" presStyleCnt="2"/>
      <dgm:spPr/>
      <dgm:t>
        <a:bodyPr/>
        <a:lstStyle/>
        <a:p>
          <a:endParaRPr lang="en-US"/>
        </a:p>
      </dgm:t>
    </dgm:pt>
    <dgm:pt modelId="{62374CA7-D9A5-D34A-927A-4B99AB298376}" type="pres">
      <dgm:prSet presAssocID="{5CD6FE87-17D8-9E4D-8215-13EC12565598}" presName="compChildNode" presStyleCnt="0"/>
      <dgm:spPr/>
    </dgm:pt>
    <dgm:pt modelId="{AE45F5DB-13B7-5E41-88AA-CD5456DD8E09}" type="pres">
      <dgm:prSet presAssocID="{5CD6FE87-17D8-9E4D-8215-13EC12565598}" presName="theInnerList" presStyleCnt="0"/>
      <dgm:spPr/>
    </dgm:pt>
    <dgm:pt modelId="{508F7667-77AA-384D-AFAC-5521FAD13F4B}" type="pres">
      <dgm:prSet presAssocID="{729C24FB-65EC-D641-8D97-08856915E2A8}" presName="childNode" presStyleLbl="node1" presStyleIdx="0" presStyleCnt="2" custLinFactNeighborX="-3540" custLinFactNeighborY="-3532">
        <dgm:presLayoutVars>
          <dgm:bulletEnabled val="1"/>
        </dgm:presLayoutVars>
      </dgm:prSet>
      <dgm:spPr/>
      <dgm:t>
        <a:bodyPr/>
        <a:lstStyle/>
        <a:p>
          <a:endParaRPr lang="en-US"/>
        </a:p>
      </dgm:t>
    </dgm:pt>
    <dgm:pt modelId="{90DDC968-F6D5-9F4B-BE0D-1654D35B0594}" type="pres">
      <dgm:prSet presAssocID="{5CD6FE87-17D8-9E4D-8215-13EC12565598}" presName="aSpace" presStyleCnt="0"/>
      <dgm:spPr/>
    </dgm:pt>
    <dgm:pt modelId="{F2819BB0-A765-FC41-81F1-C6D2B694B09F}" type="pres">
      <dgm:prSet presAssocID="{BE8458A3-FAE8-0C4A-93E5-6090F4ABC6CA}" presName="compNode" presStyleCnt="0"/>
      <dgm:spPr/>
    </dgm:pt>
    <dgm:pt modelId="{3E53F67F-2B12-F14E-93E1-187C000B3D06}" type="pres">
      <dgm:prSet presAssocID="{BE8458A3-FAE8-0C4A-93E5-6090F4ABC6CA}" presName="aNode" presStyleLbl="bgShp" presStyleIdx="1" presStyleCnt="2"/>
      <dgm:spPr/>
      <dgm:t>
        <a:bodyPr/>
        <a:lstStyle/>
        <a:p>
          <a:endParaRPr lang="en-US"/>
        </a:p>
      </dgm:t>
    </dgm:pt>
    <dgm:pt modelId="{1727241E-E245-404E-8581-24A00C8E7F1A}" type="pres">
      <dgm:prSet presAssocID="{BE8458A3-FAE8-0C4A-93E5-6090F4ABC6CA}" presName="textNode" presStyleLbl="bgShp" presStyleIdx="1" presStyleCnt="2"/>
      <dgm:spPr/>
      <dgm:t>
        <a:bodyPr/>
        <a:lstStyle/>
        <a:p>
          <a:endParaRPr lang="en-US"/>
        </a:p>
      </dgm:t>
    </dgm:pt>
    <dgm:pt modelId="{00614318-A953-F84E-8265-8C423CD6F88F}" type="pres">
      <dgm:prSet presAssocID="{BE8458A3-FAE8-0C4A-93E5-6090F4ABC6CA}" presName="compChildNode" presStyleCnt="0"/>
      <dgm:spPr/>
    </dgm:pt>
    <dgm:pt modelId="{BD4A5D86-9A44-EA47-B8D2-7ACA48B6ABBA}" type="pres">
      <dgm:prSet presAssocID="{BE8458A3-FAE8-0C4A-93E5-6090F4ABC6CA}" presName="theInnerList" presStyleCnt="0"/>
      <dgm:spPr/>
    </dgm:pt>
    <dgm:pt modelId="{29DF9D91-0573-D842-846A-7CC0D3563F3E}" type="pres">
      <dgm:prSet presAssocID="{CD9AB694-9E94-9649-8F40-A4CCAB7C42EB}" presName="childNode" presStyleLbl="node1" presStyleIdx="1" presStyleCnt="2" custLinFactNeighborX="-192" custLinFactNeighborY="-2636">
        <dgm:presLayoutVars>
          <dgm:bulletEnabled val="1"/>
        </dgm:presLayoutVars>
      </dgm:prSet>
      <dgm:spPr/>
      <dgm:t>
        <a:bodyPr/>
        <a:lstStyle/>
        <a:p>
          <a:endParaRPr lang="en-US"/>
        </a:p>
      </dgm:t>
    </dgm:pt>
  </dgm:ptLst>
  <dgm:cxnLst>
    <dgm:cxn modelId="{BAA72DCB-21A1-4C44-B984-2CB70DEBD7B2}" type="presOf" srcId="{729C24FB-65EC-D641-8D97-08856915E2A8}" destId="{508F7667-77AA-384D-AFAC-5521FAD13F4B}" srcOrd="0" destOrd="0" presId="urn:microsoft.com/office/officeart/2005/8/layout/lProcess2"/>
    <dgm:cxn modelId="{ACDD9192-A08F-364C-8ED6-D2888E89833E}" srcId="{5CD6FE87-17D8-9E4D-8215-13EC12565598}" destId="{729C24FB-65EC-D641-8D97-08856915E2A8}" srcOrd="0" destOrd="0" parTransId="{09B4B545-4D9E-5740-9785-2CFBF0D17376}" sibTransId="{3E17C92F-1819-1943-A3DB-110820025E25}"/>
    <dgm:cxn modelId="{40372A83-9AE2-4DF6-B5E8-0991FCABF7DE}" type="presOf" srcId="{5CD6FE87-17D8-9E4D-8215-13EC12565598}" destId="{DD891B9E-B3CF-B848-AA88-82333EF6715B}" srcOrd="0" destOrd="0" presId="urn:microsoft.com/office/officeart/2005/8/layout/lProcess2"/>
    <dgm:cxn modelId="{EF9864DF-DDE2-42A2-9CB5-7B2F2ECDCA5B}" type="presOf" srcId="{5CD6FE87-17D8-9E4D-8215-13EC12565598}" destId="{19A6B1C1-EED5-7141-A535-5741DBD384E7}" srcOrd="1" destOrd="0" presId="urn:microsoft.com/office/officeart/2005/8/layout/lProcess2"/>
    <dgm:cxn modelId="{30C18929-8F78-2745-8E2E-4B2D08923BA8}" srcId="{BE8458A3-FAE8-0C4A-93E5-6090F4ABC6CA}" destId="{CD9AB694-9E94-9649-8F40-A4CCAB7C42EB}" srcOrd="0" destOrd="0" parTransId="{88B3D39C-C602-A148-8358-E6483902B679}" sibTransId="{4838B98E-5524-544B-AD77-62CE604D9946}"/>
    <dgm:cxn modelId="{1F59EE71-0CBE-F345-8CC6-806007A3A721}" srcId="{2A01C534-689C-3649-88FD-BFD3FEBF6FF5}" destId="{5CD6FE87-17D8-9E4D-8215-13EC12565598}" srcOrd="0" destOrd="0" parTransId="{D92B40D0-35AE-3148-BEFB-62E128180E4E}" sibTransId="{E82B4D89-76D5-D04B-A003-4D19EB3EB6BC}"/>
    <dgm:cxn modelId="{5696F490-2860-4F23-9176-7BBBCBC8A252}" type="presOf" srcId="{CD9AB694-9E94-9649-8F40-A4CCAB7C42EB}" destId="{29DF9D91-0573-D842-846A-7CC0D3563F3E}" srcOrd="0" destOrd="0" presId="urn:microsoft.com/office/officeart/2005/8/layout/lProcess2"/>
    <dgm:cxn modelId="{494A6BC9-D099-45BB-B180-66866788086A}" type="presOf" srcId="{2A01C534-689C-3649-88FD-BFD3FEBF6FF5}" destId="{FFB04DEA-316B-A24F-A3F2-F072548A8690}" srcOrd="0" destOrd="0" presId="urn:microsoft.com/office/officeart/2005/8/layout/lProcess2"/>
    <dgm:cxn modelId="{4CABE3AC-21B1-4488-88DE-309A4928E506}" type="presOf" srcId="{BE8458A3-FAE8-0C4A-93E5-6090F4ABC6CA}" destId="{1727241E-E245-404E-8581-24A00C8E7F1A}" srcOrd="1" destOrd="0" presId="urn:microsoft.com/office/officeart/2005/8/layout/lProcess2"/>
    <dgm:cxn modelId="{93FF7A94-AF2B-FB4F-9670-975F85DF91CE}" srcId="{2A01C534-689C-3649-88FD-BFD3FEBF6FF5}" destId="{BE8458A3-FAE8-0C4A-93E5-6090F4ABC6CA}" srcOrd="1" destOrd="0" parTransId="{B4319C3C-02F9-DE4E-9FE7-1CA66DE83DEF}" sibTransId="{2B2E496A-263B-2245-B51D-9DF0B1BE8127}"/>
    <dgm:cxn modelId="{DF778A28-910E-4D45-9344-15ABA13CD4EC}" type="presOf" srcId="{BE8458A3-FAE8-0C4A-93E5-6090F4ABC6CA}" destId="{3E53F67F-2B12-F14E-93E1-187C000B3D06}" srcOrd="0" destOrd="0" presId="urn:microsoft.com/office/officeart/2005/8/layout/lProcess2"/>
    <dgm:cxn modelId="{EBB0EF59-EF50-4520-94E8-108D9AAC3BDD}" type="presParOf" srcId="{FFB04DEA-316B-A24F-A3F2-F072548A8690}" destId="{C5678617-809C-E64E-A533-1232FB93FFD3}" srcOrd="0" destOrd="0" presId="urn:microsoft.com/office/officeart/2005/8/layout/lProcess2"/>
    <dgm:cxn modelId="{C58DF374-D53E-4A4A-94C5-B051EBE6801A}" type="presParOf" srcId="{C5678617-809C-E64E-A533-1232FB93FFD3}" destId="{DD891B9E-B3CF-B848-AA88-82333EF6715B}" srcOrd="0" destOrd="0" presId="urn:microsoft.com/office/officeart/2005/8/layout/lProcess2"/>
    <dgm:cxn modelId="{4D628675-1E1A-4C8A-95FC-8F1109C0F054}" type="presParOf" srcId="{C5678617-809C-E64E-A533-1232FB93FFD3}" destId="{19A6B1C1-EED5-7141-A535-5741DBD384E7}" srcOrd="1" destOrd="0" presId="urn:microsoft.com/office/officeart/2005/8/layout/lProcess2"/>
    <dgm:cxn modelId="{D1F9BF1C-EF36-4972-889D-418C310DE559}" type="presParOf" srcId="{C5678617-809C-E64E-A533-1232FB93FFD3}" destId="{62374CA7-D9A5-D34A-927A-4B99AB298376}" srcOrd="2" destOrd="0" presId="urn:microsoft.com/office/officeart/2005/8/layout/lProcess2"/>
    <dgm:cxn modelId="{144C50AB-8C2A-4A7C-BA47-77AE48C81DA8}" type="presParOf" srcId="{62374CA7-D9A5-D34A-927A-4B99AB298376}" destId="{AE45F5DB-13B7-5E41-88AA-CD5456DD8E09}" srcOrd="0" destOrd="0" presId="urn:microsoft.com/office/officeart/2005/8/layout/lProcess2"/>
    <dgm:cxn modelId="{D0913B7E-1BD3-42A8-A491-4FB5019EDE75}" type="presParOf" srcId="{AE45F5DB-13B7-5E41-88AA-CD5456DD8E09}" destId="{508F7667-77AA-384D-AFAC-5521FAD13F4B}" srcOrd="0" destOrd="0" presId="urn:microsoft.com/office/officeart/2005/8/layout/lProcess2"/>
    <dgm:cxn modelId="{0839C31D-783E-4AFB-83A5-778594FD58CA}" type="presParOf" srcId="{FFB04DEA-316B-A24F-A3F2-F072548A8690}" destId="{90DDC968-F6D5-9F4B-BE0D-1654D35B0594}" srcOrd="1" destOrd="0" presId="urn:microsoft.com/office/officeart/2005/8/layout/lProcess2"/>
    <dgm:cxn modelId="{E6188DFD-500F-45B1-B9B0-D924747485BC}" type="presParOf" srcId="{FFB04DEA-316B-A24F-A3F2-F072548A8690}" destId="{F2819BB0-A765-FC41-81F1-C6D2B694B09F}" srcOrd="2" destOrd="0" presId="urn:microsoft.com/office/officeart/2005/8/layout/lProcess2"/>
    <dgm:cxn modelId="{CD5D05A0-6E37-412D-B0C7-B42342E86796}" type="presParOf" srcId="{F2819BB0-A765-FC41-81F1-C6D2B694B09F}" destId="{3E53F67F-2B12-F14E-93E1-187C000B3D06}" srcOrd="0" destOrd="0" presId="urn:microsoft.com/office/officeart/2005/8/layout/lProcess2"/>
    <dgm:cxn modelId="{BE59F79C-8783-4E48-BACD-E911D5152D4D}" type="presParOf" srcId="{F2819BB0-A765-FC41-81F1-C6D2B694B09F}" destId="{1727241E-E245-404E-8581-24A00C8E7F1A}" srcOrd="1" destOrd="0" presId="urn:microsoft.com/office/officeart/2005/8/layout/lProcess2"/>
    <dgm:cxn modelId="{F9FCF64C-085D-4C67-88E7-62BD1C110383}" type="presParOf" srcId="{F2819BB0-A765-FC41-81F1-C6D2B694B09F}" destId="{00614318-A953-F84E-8265-8C423CD6F88F}" srcOrd="2" destOrd="0" presId="urn:microsoft.com/office/officeart/2005/8/layout/lProcess2"/>
    <dgm:cxn modelId="{339CFC01-7A27-4CA6-8C7A-68E13DBE4188}" type="presParOf" srcId="{00614318-A953-F84E-8265-8C423CD6F88F}" destId="{BD4A5D86-9A44-EA47-B8D2-7ACA48B6ABBA}" srcOrd="0" destOrd="0" presId="urn:microsoft.com/office/officeart/2005/8/layout/lProcess2"/>
    <dgm:cxn modelId="{8358E3D7-E9F1-4FD7-AC7E-086F0C270D3F}" type="presParOf" srcId="{BD4A5D86-9A44-EA47-B8D2-7ACA48B6ABBA}" destId="{29DF9D91-0573-D842-846A-7CC0D3563F3E}" srcOrd="0" destOrd="0" presId="urn:microsoft.com/office/officeart/2005/8/layout/l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91B9E-B3CF-B848-AA88-82333EF6715B}">
      <dsp:nvSpPr>
        <dsp:cNvPr id="0" name=""/>
        <dsp:cNvSpPr/>
      </dsp:nvSpPr>
      <dsp:spPr>
        <a:xfrm>
          <a:off x="4118" y="0"/>
          <a:ext cx="3962102" cy="5179552"/>
        </a:xfrm>
        <a:prstGeom prst="roundRect">
          <a:avLst>
            <a:gd name="adj" fmla="val 10000"/>
          </a:avLst>
        </a:prstGeom>
        <a:solidFill>
          <a:srgbClr val="F03E53"/>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a:solidFill>
                <a:schemeClr val="tx1"/>
              </a:solidFill>
            </a:rPr>
            <a:t>48 months</a:t>
          </a:r>
        </a:p>
      </dsp:txBody>
      <dsp:txXfrm>
        <a:off x="4118" y="0"/>
        <a:ext cx="3962102" cy="1553865"/>
      </dsp:txXfrm>
    </dsp:sp>
    <dsp:sp modelId="{508F7667-77AA-384D-AFAC-5521FAD13F4B}">
      <dsp:nvSpPr>
        <dsp:cNvPr id="0" name=""/>
        <dsp:cNvSpPr/>
      </dsp:nvSpPr>
      <dsp:spPr>
        <a:xfrm>
          <a:off x="288122" y="1434953"/>
          <a:ext cx="3169681" cy="3366708"/>
        </a:xfrm>
        <a:prstGeom prst="roundRect">
          <a:avLst>
            <a:gd name="adj" fmla="val 10000"/>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0" tIns="123825" rIns="165100" bIns="123825" numCol="1" spcCol="1270" anchor="ctr" anchorCtr="0">
          <a:noAutofit/>
        </a:bodyPr>
        <a:lstStyle/>
        <a:p>
          <a:pPr lvl="0" algn="ctr" defTabSz="2889250">
            <a:lnSpc>
              <a:spcPct val="90000"/>
            </a:lnSpc>
            <a:spcBef>
              <a:spcPct val="0"/>
            </a:spcBef>
            <a:spcAft>
              <a:spcPct val="35000"/>
            </a:spcAft>
          </a:pPr>
          <a:endParaRPr lang="en-US" sz="6500" kern="1200" dirty="0">
            <a:solidFill>
              <a:schemeClr val="tx1"/>
            </a:solidFill>
          </a:endParaRPr>
        </a:p>
      </dsp:txBody>
      <dsp:txXfrm>
        <a:off x="380959" y="1527790"/>
        <a:ext cx="2984007" cy="3181034"/>
      </dsp:txXfrm>
    </dsp:sp>
    <dsp:sp modelId="{3E53F67F-2B12-F14E-93E1-187C000B3D06}">
      <dsp:nvSpPr>
        <dsp:cNvPr id="0" name=""/>
        <dsp:cNvSpPr/>
      </dsp:nvSpPr>
      <dsp:spPr>
        <a:xfrm>
          <a:off x="4263378" y="0"/>
          <a:ext cx="3962102" cy="5179552"/>
        </a:xfrm>
        <a:prstGeom prst="roundRect">
          <a:avLst>
            <a:gd name="adj" fmla="val 10000"/>
          </a:avLst>
        </a:prstGeom>
        <a:solidFill>
          <a:srgbClr val="F2586A"/>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a:solidFill>
                <a:schemeClr val="tx1"/>
              </a:solidFill>
            </a:rPr>
            <a:t>60 months</a:t>
          </a:r>
        </a:p>
      </dsp:txBody>
      <dsp:txXfrm>
        <a:off x="4263378" y="0"/>
        <a:ext cx="3962102" cy="1553865"/>
      </dsp:txXfrm>
    </dsp:sp>
    <dsp:sp modelId="{29DF9D91-0573-D842-846A-7CC0D3563F3E}">
      <dsp:nvSpPr>
        <dsp:cNvPr id="0" name=""/>
        <dsp:cNvSpPr/>
      </dsp:nvSpPr>
      <dsp:spPr>
        <a:xfrm>
          <a:off x="4653503" y="1465119"/>
          <a:ext cx="3169681" cy="3366708"/>
        </a:xfrm>
        <a:prstGeom prst="roundRect">
          <a:avLst>
            <a:gd name="adj" fmla="val 10000"/>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0" tIns="123825" rIns="165100" bIns="123825" numCol="1" spcCol="1270" anchor="ctr" anchorCtr="0">
          <a:noAutofit/>
        </a:bodyPr>
        <a:lstStyle/>
        <a:p>
          <a:pPr lvl="0" algn="ctr" defTabSz="2889250">
            <a:lnSpc>
              <a:spcPct val="90000"/>
            </a:lnSpc>
            <a:spcBef>
              <a:spcPct val="0"/>
            </a:spcBef>
            <a:spcAft>
              <a:spcPct val="35000"/>
            </a:spcAft>
          </a:pPr>
          <a:endParaRPr lang="en-US" sz="6500" kern="1200" dirty="0">
            <a:solidFill>
              <a:schemeClr val="tx1"/>
            </a:solidFill>
          </a:endParaRPr>
        </a:p>
      </dsp:txBody>
      <dsp:txXfrm>
        <a:off x="4746340" y="1557956"/>
        <a:ext cx="2984007" cy="3181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91B9E-B3CF-B848-AA88-82333EF6715B}">
      <dsp:nvSpPr>
        <dsp:cNvPr id="0" name=""/>
        <dsp:cNvSpPr/>
      </dsp:nvSpPr>
      <dsp:spPr>
        <a:xfrm>
          <a:off x="4118" y="0"/>
          <a:ext cx="3962102" cy="4965700"/>
        </a:xfrm>
        <a:prstGeom prst="roundRect">
          <a:avLst>
            <a:gd name="adj" fmla="val 10000"/>
          </a:avLst>
        </a:prstGeom>
        <a:solidFill>
          <a:srgbClr val="F03E53"/>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en-US" sz="5500" b="1" kern="1200" dirty="0">
              <a:solidFill>
                <a:schemeClr val="tx1"/>
              </a:solidFill>
            </a:rPr>
            <a:t>48 months</a:t>
          </a:r>
        </a:p>
      </dsp:txBody>
      <dsp:txXfrm>
        <a:off x="4118" y="0"/>
        <a:ext cx="3962102" cy="1489710"/>
      </dsp:txXfrm>
    </dsp:sp>
    <dsp:sp modelId="{508F7667-77AA-384D-AFAC-5521FAD13F4B}">
      <dsp:nvSpPr>
        <dsp:cNvPr id="0" name=""/>
        <dsp:cNvSpPr/>
      </dsp:nvSpPr>
      <dsp:spPr>
        <a:xfrm>
          <a:off x="288122" y="1375707"/>
          <a:ext cx="3169681" cy="3227705"/>
        </a:xfrm>
        <a:prstGeom prst="roundRect">
          <a:avLst>
            <a:gd name="adj" fmla="val 10000"/>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0" tIns="123825" rIns="165100" bIns="123825" numCol="1" spcCol="1270" anchor="ctr" anchorCtr="0">
          <a:noAutofit/>
        </a:bodyPr>
        <a:lstStyle/>
        <a:p>
          <a:pPr lvl="0" algn="ctr" defTabSz="2889250">
            <a:lnSpc>
              <a:spcPct val="90000"/>
            </a:lnSpc>
            <a:spcBef>
              <a:spcPct val="0"/>
            </a:spcBef>
            <a:spcAft>
              <a:spcPct val="35000"/>
            </a:spcAft>
          </a:pPr>
          <a:endParaRPr lang="en-US" sz="6500" kern="1200" dirty="0">
            <a:solidFill>
              <a:schemeClr val="tx1"/>
            </a:solidFill>
          </a:endParaRPr>
        </a:p>
      </dsp:txBody>
      <dsp:txXfrm>
        <a:off x="380959" y="1468544"/>
        <a:ext cx="2984007" cy="3042031"/>
      </dsp:txXfrm>
    </dsp:sp>
    <dsp:sp modelId="{3E53F67F-2B12-F14E-93E1-187C000B3D06}">
      <dsp:nvSpPr>
        <dsp:cNvPr id="0" name=""/>
        <dsp:cNvSpPr/>
      </dsp:nvSpPr>
      <dsp:spPr>
        <a:xfrm>
          <a:off x="4263378" y="0"/>
          <a:ext cx="3962102" cy="4965700"/>
        </a:xfrm>
        <a:prstGeom prst="roundRect">
          <a:avLst>
            <a:gd name="adj" fmla="val 10000"/>
          </a:avLst>
        </a:prstGeom>
        <a:solidFill>
          <a:srgbClr val="F2586A"/>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en-US" sz="5500" b="1" kern="1200" dirty="0">
              <a:solidFill>
                <a:schemeClr val="tx1"/>
              </a:solidFill>
            </a:rPr>
            <a:t>60 months</a:t>
          </a:r>
        </a:p>
      </dsp:txBody>
      <dsp:txXfrm>
        <a:off x="4263378" y="0"/>
        <a:ext cx="3962102" cy="1489710"/>
      </dsp:txXfrm>
    </dsp:sp>
    <dsp:sp modelId="{29DF9D91-0573-D842-846A-7CC0D3563F3E}">
      <dsp:nvSpPr>
        <dsp:cNvPr id="0" name=""/>
        <dsp:cNvSpPr/>
      </dsp:nvSpPr>
      <dsp:spPr>
        <a:xfrm>
          <a:off x="4653503" y="1404627"/>
          <a:ext cx="3169681" cy="3227705"/>
        </a:xfrm>
        <a:prstGeom prst="roundRect">
          <a:avLst>
            <a:gd name="adj" fmla="val 10000"/>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0" tIns="123825" rIns="165100" bIns="123825" numCol="1" spcCol="1270" anchor="ctr" anchorCtr="0">
          <a:noAutofit/>
        </a:bodyPr>
        <a:lstStyle/>
        <a:p>
          <a:pPr lvl="0" algn="ctr" defTabSz="2889250">
            <a:lnSpc>
              <a:spcPct val="90000"/>
            </a:lnSpc>
            <a:spcBef>
              <a:spcPct val="0"/>
            </a:spcBef>
            <a:spcAft>
              <a:spcPct val="35000"/>
            </a:spcAft>
          </a:pPr>
          <a:endParaRPr lang="en-US" sz="6500" kern="1200" dirty="0">
            <a:solidFill>
              <a:schemeClr val="tx1"/>
            </a:solidFill>
          </a:endParaRPr>
        </a:p>
      </dsp:txBody>
      <dsp:txXfrm>
        <a:off x="4746340" y="1497464"/>
        <a:ext cx="2984007" cy="30420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91B9E-B3CF-B848-AA88-82333EF6715B}">
      <dsp:nvSpPr>
        <dsp:cNvPr id="0" name=""/>
        <dsp:cNvSpPr/>
      </dsp:nvSpPr>
      <dsp:spPr>
        <a:xfrm>
          <a:off x="4118" y="0"/>
          <a:ext cx="3962102" cy="4965700"/>
        </a:xfrm>
        <a:prstGeom prst="roundRect">
          <a:avLst>
            <a:gd name="adj" fmla="val 10000"/>
          </a:avLst>
        </a:prstGeom>
        <a:solidFill>
          <a:srgbClr val="F03E53"/>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en-US" sz="5500" b="1" kern="1200" dirty="0">
              <a:solidFill>
                <a:schemeClr val="tx1"/>
              </a:solidFill>
            </a:rPr>
            <a:t>48 months</a:t>
          </a:r>
        </a:p>
      </dsp:txBody>
      <dsp:txXfrm>
        <a:off x="4118" y="0"/>
        <a:ext cx="3962102" cy="1489710"/>
      </dsp:txXfrm>
    </dsp:sp>
    <dsp:sp modelId="{508F7667-77AA-384D-AFAC-5521FAD13F4B}">
      <dsp:nvSpPr>
        <dsp:cNvPr id="0" name=""/>
        <dsp:cNvSpPr/>
      </dsp:nvSpPr>
      <dsp:spPr>
        <a:xfrm>
          <a:off x="288122" y="1375707"/>
          <a:ext cx="3169681" cy="3227705"/>
        </a:xfrm>
        <a:prstGeom prst="roundRect">
          <a:avLst>
            <a:gd name="adj" fmla="val 10000"/>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0" tIns="123825" rIns="165100" bIns="123825" numCol="1" spcCol="1270" anchor="ctr" anchorCtr="0">
          <a:noAutofit/>
        </a:bodyPr>
        <a:lstStyle/>
        <a:p>
          <a:pPr lvl="0" algn="ctr" defTabSz="2889250">
            <a:lnSpc>
              <a:spcPct val="90000"/>
            </a:lnSpc>
            <a:spcBef>
              <a:spcPct val="0"/>
            </a:spcBef>
            <a:spcAft>
              <a:spcPct val="35000"/>
            </a:spcAft>
          </a:pPr>
          <a:endParaRPr lang="en-US" sz="6500" kern="1200" dirty="0">
            <a:solidFill>
              <a:schemeClr val="tx1"/>
            </a:solidFill>
          </a:endParaRPr>
        </a:p>
      </dsp:txBody>
      <dsp:txXfrm>
        <a:off x="380959" y="1468544"/>
        <a:ext cx="2984007" cy="3042031"/>
      </dsp:txXfrm>
    </dsp:sp>
    <dsp:sp modelId="{3E53F67F-2B12-F14E-93E1-187C000B3D06}">
      <dsp:nvSpPr>
        <dsp:cNvPr id="0" name=""/>
        <dsp:cNvSpPr/>
      </dsp:nvSpPr>
      <dsp:spPr>
        <a:xfrm>
          <a:off x="4263378" y="0"/>
          <a:ext cx="3962102" cy="4965700"/>
        </a:xfrm>
        <a:prstGeom prst="roundRect">
          <a:avLst>
            <a:gd name="adj" fmla="val 10000"/>
          </a:avLst>
        </a:prstGeom>
        <a:solidFill>
          <a:srgbClr val="F2586A"/>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en-US" sz="5500" b="1" kern="1200" dirty="0">
              <a:solidFill>
                <a:schemeClr val="tx1"/>
              </a:solidFill>
            </a:rPr>
            <a:t>60 months</a:t>
          </a:r>
        </a:p>
      </dsp:txBody>
      <dsp:txXfrm>
        <a:off x="4263378" y="0"/>
        <a:ext cx="3962102" cy="1489710"/>
      </dsp:txXfrm>
    </dsp:sp>
    <dsp:sp modelId="{29DF9D91-0573-D842-846A-7CC0D3563F3E}">
      <dsp:nvSpPr>
        <dsp:cNvPr id="0" name=""/>
        <dsp:cNvSpPr/>
      </dsp:nvSpPr>
      <dsp:spPr>
        <a:xfrm>
          <a:off x="4653503" y="1404627"/>
          <a:ext cx="3169681" cy="3227705"/>
        </a:xfrm>
        <a:prstGeom prst="roundRect">
          <a:avLst>
            <a:gd name="adj" fmla="val 10000"/>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0" tIns="123825" rIns="165100" bIns="123825" numCol="1" spcCol="1270" anchor="ctr" anchorCtr="0">
          <a:noAutofit/>
        </a:bodyPr>
        <a:lstStyle/>
        <a:p>
          <a:pPr lvl="0" algn="ctr" defTabSz="2889250">
            <a:lnSpc>
              <a:spcPct val="90000"/>
            </a:lnSpc>
            <a:spcBef>
              <a:spcPct val="0"/>
            </a:spcBef>
            <a:spcAft>
              <a:spcPct val="35000"/>
            </a:spcAft>
          </a:pPr>
          <a:endParaRPr lang="en-US" sz="6500" kern="1200" dirty="0">
            <a:solidFill>
              <a:schemeClr val="tx1"/>
            </a:solidFill>
          </a:endParaRPr>
        </a:p>
      </dsp:txBody>
      <dsp:txXfrm>
        <a:off x="4746340" y="1497464"/>
        <a:ext cx="2984007" cy="30420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91B9E-B3CF-B848-AA88-82333EF6715B}">
      <dsp:nvSpPr>
        <dsp:cNvPr id="0" name=""/>
        <dsp:cNvSpPr/>
      </dsp:nvSpPr>
      <dsp:spPr>
        <a:xfrm>
          <a:off x="4118" y="0"/>
          <a:ext cx="3962102" cy="4965700"/>
        </a:xfrm>
        <a:prstGeom prst="roundRect">
          <a:avLst>
            <a:gd name="adj" fmla="val 10000"/>
          </a:avLst>
        </a:prstGeom>
        <a:solidFill>
          <a:srgbClr val="F03E53"/>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en-US" sz="5500" b="1" kern="1200" dirty="0">
              <a:solidFill>
                <a:schemeClr val="tx1"/>
              </a:solidFill>
            </a:rPr>
            <a:t>48 months</a:t>
          </a:r>
        </a:p>
      </dsp:txBody>
      <dsp:txXfrm>
        <a:off x="4118" y="0"/>
        <a:ext cx="3962102" cy="1489710"/>
      </dsp:txXfrm>
    </dsp:sp>
    <dsp:sp modelId="{508F7667-77AA-384D-AFAC-5521FAD13F4B}">
      <dsp:nvSpPr>
        <dsp:cNvPr id="0" name=""/>
        <dsp:cNvSpPr/>
      </dsp:nvSpPr>
      <dsp:spPr>
        <a:xfrm>
          <a:off x="288122" y="1375707"/>
          <a:ext cx="3169681" cy="3227705"/>
        </a:xfrm>
        <a:prstGeom prst="roundRect">
          <a:avLst>
            <a:gd name="adj" fmla="val 10000"/>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0" tIns="123825" rIns="165100" bIns="123825" numCol="1" spcCol="1270" anchor="ctr" anchorCtr="0">
          <a:noAutofit/>
        </a:bodyPr>
        <a:lstStyle/>
        <a:p>
          <a:pPr lvl="0" algn="ctr" defTabSz="2889250">
            <a:lnSpc>
              <a:spcPct val="90000"/>
            </a:lnSpc>
            <a:spcBef>
              <a:spcPct val="0"/>
            </a:spcBef>
            <a:spcAft>
              <a:spcPct val="35000"/>
            </a:spcAft>
          </a:pPr>
          <a:endParaRPr lang="en-US" sz="6500" kern="1200" dirty="0">
            <a:solidFill>
              <a:schemeClr val="tx1"/>
            </a:solidFill>
          </a:endParaRPr>
        </a:p>
      </dsp:txBody>
      <dsp:txXfrm>
        <a:off x="380959" y="1468544"/>
        <a:ext cx="2984007" cy="3042031"/>
      </dsp:txXfrm>
    </dsp:sp>
    <dsp:sp modelId="{3E53F67F-2B12-F14E-93E1-187C000B3D06}">
      <dsp:nvSpPr>
        <dsp:cNvPr id="0" name=""/>
        <dsp:cNvSpPr/>
      </dsp:nvSpPr>
      <dsp:spPr>
        <a:xfrm>
          <a:off x="4263378" y="0"/>
          <a:ext cx="3962102" cy="4965700"/>
        </a:xfrm>
        <a:prstGeom prst="roundRect">
          <a:avLst>
            <a:gd name="adj" fmla="val 10000"/>
          </a:avLst>
        </a:prstGeom>
        <a:solidFill>
          <a:srgbClr val="F2586A"/>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en-US" sz="5500" b="1" kern="1200" dirty="0">
              <a:solidFill>
                <a:schemeClr val="tx1"/>
              </a:solidFill>
            </a:rPr>
            <a:t>60 months</a:t>
          </a:r>
        </a:p>
      </dsp:txBody>
      <dsp:txXfrm>
        <a:off x="4263378" y="0"/>
        <a:ext cx="3962102" cy="1489710"/>
      </dsp:txXfrm>
    </dsp:sp>
    <dsp:sp modelId="{29DF9D91-0573-D842-846A-7CC0D3563F3E}">
      <dsp:nvSpPr>
        <dsp:cNvPr id="0" name=""/>
        <dsp:cNvSpPr/>
      </dsp:nvSpPr>
      <dsp:spPr>
        <a:xfrm>
          <a:off x="4653503" y="1404627"/>
          <a:ext cx="3169681" cy="3227705"/>
        </a:xfrm>
        <a:prstGeom prst="roundRect">
          <a:avLst>
            <a:gd name="adj" fmla="val 10000"/>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0" tIns="123825" rIns="165100" bIns="123825" numCol="1" spcCol="1270" anchor="ctr" anchorCtr="0">
          <a:noAutofit/>
        </a:bodyPr>
        <a:lstStyle/>
        <a:p>
          <a:pPr lvl="0" algn="ctr" defTabSz="2889250">
            <a:lnSpc>
              <a:spcPct val="90000"/>
            </a:lnSpc>
            <a:spcBef>
              <a:spcPct val="0"/>
            </a:spcBef>
            <a:spcAft>
              <a:spcPct val="35000"/>
            </a:spcAft>
          </a:pPr>
          <a:endParaRPr lang="en-US" sz="6500" kern="1200" dirty="0">
            <a:solidFill>
              <a:schemeClr val="tx1"/>
            </a:solidFill>
          </a:endParaRPr>
        </a:p>
      </dsp:txBody>
      <dsp:txXfrm>
        <a:off x="4746340" y="1497464"/>
        <a:ext cx="2984007" cy="304203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1" charset="0"/>
                <a:ea typeface="Arial" pitchFamily="-1" charset="0"/>
                <a:cs typeface="Arial" pitchFamily="-1" charset="0"/>
              </a:defRPr>
            </a:lvl1pPr>
          </a:lstStyle>
          <a:p>
            <a:pPr>
              <a:defRPr/>
            </a:pPr>
            <a:fld id="{46A395FD-F4E6-4BE8-A59E-D2E18F386251}" type="datetime1">
              <a:rPr lang="en-US"/>
              <a:pPr>
                <a:defRPr/>
              </a:pPr>
              <a:t>3/16/17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9CCF563-CEDD-4151-88AF-58C88E8BE953}" type="slidenum">
              <a:rPr lang="en-US" altLang="en-US"/>
              <a:pPr>
                <a:defRPr/>
              </a:pPr>
              <a:t>‹#›</a:t>
            </a:fld>
            <a:endParaRPr lang="en-US" altLang="en-US"/>
          </a:p>
        </p:txBody>
      </p:sp>
    </p:spTree>
    <p:extLst>
      <p:ext uri="{BB962C8B-B14F-4D97-AF65-F5344CB8AC3E}">
        <p14:creationId xmlns:p14="http://schemas.microsoft.com/office/powerpoint/2010/main" val="38292539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1" charset="0"/>
                <a:ea typeface="Arial" pitchFamily="-1" charset="0"/>
                <a:cs typeface="Arial" pitchFamily="-1" charset="0"/>
              </a:defRPr>
            </a:lvl1pPr>
          </a:lstStyle>
          <a:p>
            <a:pPr>
              <a:defRPr/>
            </a:pPr>
            <a:fld id="{B712DA4A-F5AB-4D21-885D-6B7F9FAE7EC8}" type="datetime1">
              <a:rPr lang="en-US"/>
              <a:pPr>
                <a:defRPr/>
              </a:pPr>
              <a:t>3/16/17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50966B6-A9F7-4E78-BB4D-0104811ED0D9}" type="slidenum">
              <a:rPr lang="en-US" altLang="en-US"/>
              <a:pPr>
                <a:defRPr/>
              </a:pPr>
              <a:t>‹#›</a:t>
            </a:fld>
            <a:endParaRPr lang="en-US" altLang="en-US"/>
          </a:p>
        </p:txBody>
      </p:sp>
    </p:spTree>
    <p:extLst>
      <p:ext uri="{BB962C8B-B14F-4D97-AF65-F5344CB8AC3E}">
        <p14:creationId xmlns:p14="http://schemas.microsoft.com/office/powerpoint/2010/main" val="303238510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0"/>
              </a:spcBef>
            </a:pPr>
            <a:r>
              <a:rPr lang="en-US" altLang="en-US" b="1" dirty="0"/>
              <a:t>Presenter Remarks: </a:t>
            </a:r>
          </a:p>
          <a:p>
            <a:pPr eaLnBrk="1" hangingPunct="1">
              <a:spcBef>
                <a:spcPts val="0"/>
              </a:spcBef>
            </a:pPr>
            <a:r>
              <a:rPr lang="en-US" altLang="en-US" dirty="0"/>
              <a:t>Welcome to </a:t>
            </a:r>
            <a:r>
              <a:rPr lang="en-US" altLang="en-US" dirty="0">
                <a:cs typeface="Arial" panose="020B0604020202020204" pitchFamily="34" charset="0"/>
              </a:rPr>
              <a:t>History-Social Science in Transitional Kindergarten: Self and Society and Marketplace—</a:t>
            </a:r>
            <a:r>
              <a:rPr lang="en-US" altLang="en-US" dirty="0"/>
              <a:t>a presentation focusing on the </a:t>
            </a:r>
            <a:r>
              <a:rPr lang="en-US" altLang="en-US" i="1" dirty="0"/>
              <a:t>California Preschool Learning Foundations </a:t>
            </a:r>
            <a:r>
              <a:rPr lang="en-US" altLang="en-US" dirty="0"/>
              <a:t>(Preschool Learning Foundations or PLF), the </a:t>
            </a:r>
            <a:r>
              <a:rPr lang="en-US" altLang="en-US" i="1" dirty="0"/>
              <a:t>California Preschool Curriculum Framework </a:t>
            </a:r>
            <a:r>
              <a:rPr lang="en-US" altLang="en-US" dirty="0"/>
              <a:t>(Preschool Curriculum Framework or PCF), and other California Department of Education (CDE) resources in support of the History-Social Science domain.</a:t>
            </a:r>
          </a:p>
          <a:p>
            <a:pPr eaLnBrk="1" hangingPunct="1">
              <a:spcBef>
                <a:spcPts val="0"/>
              </a:spcBef>
            </a:pPr>
            <a:endParaRPr lang="en-US" altLang="en-US" dirty="0"/>
          </a:p>
          <a:p>
            <a:pPr>
              <a:spcBef>
                <a:spcPts val="0"/>
              </a:spcBef>
            </a:pPr>
            <a:r>
              <a:rPr lang="en-US" altLang="en-US" dirty="0"/>
              <a:t>This professional learning session is specifically designed to provide TK teachers with exposure to CDE resources that support TK curriculum planning of developmentally appropriate strategies. Classroom environment design recommendations are included to support the content area of history-social science. </a:t>
            </a:r>
            <a:endParaRPr lang="en-US" dirty="0"/>
          </a:p>
          <a:p>
            <a:pPr>
              <a:spcBef>
                <a:spcPts val="0"/>
              </a:spcBef>
            </a:pPr>
            <a:endParaRPr lang="en-US" alt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1</a:t>
            </a:fld>
            <a:endParaRPr lang="en-US" dirty="0"/>
          </a:p>
        </p:txBody>
      </p:sp>
    </p:spTree>
    <p:extLst>
      <p:ext uri="{BB962C8B-B14F-4D97-AF65-F5344CB8AC3E}">
        <p14:creationId xmlns:p14="http://schemas.microsoft.com/office/powerpoint/2010/main" val="2895169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a:lstStyle/>
          <a:p>
            <a:fld id="{F44D5096-B221-884B-BCCC-9BE776D566AB}" type="slidenum">
              <a:rPr lang="en-US"/>
              <a:pPr/>
              <a:t>10</a:t>
            </a:fld>
            <a:endParaRPr lang="en-US"/>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xfrm>
            <a:off x="685800" y="4343400"/>
            <a:ext cx="5486400" cy="4225834"/>
          </a:xfrm>
          <a:noFill/>
        </p:spPr>
        <p:txBody>
          <a:bodyPr wrap="square" numCol="1" anchor="t" anchorCtr="0" compatLnSpc="1">
            <a:prstTxWarp prst="textNoShape">
              <a:avLst/>
            </a:prstTxWarp>
            <a:noAutofit/>
          </a:bodyPr>
          <a:lstStyle/>
          <a:p>
            <a:pPr eaLnBrk="1" hangingPunct="1">
              <a:spcBef>
                <a:spcPts val="0"/>
              </a:spcBef>
              <a:spcAft>
                <a:spcPts val="0"/>
              </a:spcAft>
              <a:defRPr/>
            </a:pPr>
            <a:r>
              <a:rPr lang="en-US" b="1" dirty="0"/>
              <a:t>Presenter Remarks: </a:t>
            </a:r>
            <a:endParaRPr lang="en-US" b="1" dirty="0">
              <a:cs typeface="Arial" charset="0"/>
            </a:endParaRPr>
          </a:p>
          <a:p>
            <a:pPr eaLnBrk="1" hangingPunct="1">
              <a:spcBef>
                <a:spcPts val="0"/>
              </a:spcBef>
              <a:spcAft>
                <a:spcPts val="0"/>
              </a:spcAft>
              <a:defRPr/>
            </a:pPr>
            <a:r>
              <a:rPr lang="en-US" dirty="0">
                <a:cs typeface="Arial" charset="0"/>
              </a:rPr>
              <a:t>The purposes of the Preschool Learning Foundations are to promote a common understanding of TK children'</a:t>
            </a:r>
            <a:r>
              <a:rPr lang="en-US" altLang="ja-JP" dirty="0">
                <a:cs typeface="Arial" charset="0"/>
              </a:rPr>
              <a:t>s learning and to guide instructional practice.</a:t>
            </a:r>
            <a:r>
              <a:rPr lang="en-US" altLang="ja-JP" baseline="0" dirty="0">
                <a:cs typeface="Arial" charset="0"/>
              </a:rPr>
              <a:t> T</a:t>
            </a:r>
            <a:r>
              <a:rPr lang="en-US" altLang="ja-JP" dirty="0">
                <a:cs typeface="Arial" charset="0"/>
              </a:rPr>
              <a:t>hey describe the knowledge and skills that young children typically develop when provided with developmentally, culturally, and linguistically appropriate learning experiences. </a:t>
            </a:r>
          </a:p>
          <a:p>
            <a:pPr eaLnBrk="1" hangingPunct="1">
              <a:spcBef>
                <a:spcPts val="0"/>
              </a:spcBef>
              <a:spcAft>
                <a:spcPts val="0"/>
              </a:spcAft>
              <a:defRPr/>
            </a:pPr>
            <a:endParaRPr lang="en-US" altLang="ja-JP" dirty="0">
              <a:cs typeface="Arial" charset="0"/>
            </a:endParaRPr>
          </a:p>
          <a:p>
            <a:pPr eaLnBrk="1" hangingPunct="1">
              <a:spcBef>
                <a:spcPts val="0"/>
              </a:spcBef>
              <a:spcAft>
                <a:spcPts val="0"/>
              </a:spcAft>
              <a:defRPr/>
            </a:pPr>
            <a:r>
              <a:rPr lang="en-US" altLang="ja-JP" dirty="0">
                <a:cs typeface="Arial" charset="0"/>
              </a:rPr>
              <a:t>T</a:t>
            </a:r>
            <a:r>
              <a:rPr lang="en-US" altLang="ja-JP" dirty="0"/>
              <a:t>he Preschool Curriculum Framework </a:t>
            </a:r>
            <a:r>
              <a:rPr lang="en-US" altLang="ja-JP" dirty="0">
                <a:cs typeface="Arial" charset="0"/>
              </a:rPr>
              <a:t>was created as a companion to the Preschool Learning Foundations. </a:t>
            </a:r>
            <a:r>
              <a:rPr lang="en-US" altLang="ja-JP" dirty="0"/>
              <a:t>The framework ". . . presents strategies and information to enrich learning and development opportunities for all of California’s preschool [and TK] children" (PCF, Vol. 3, </a:t>
            </a:r>
            <a:r>
              <a:rPr lang="en-US" dirty="0">
                <a:latin typeface="Arial" pitchFamily="-1" charset="0"/>
                <a:ea typeface="ＭＳ Ｐゴシック" pitchFamily="-1" charset="-128"/>
                <a:cs typeface="ＭＳ Ｐゴシック" pitchFamily="-1" charset="-128"/>
              </a:rPr>
              <a:t>p. </a:t>
            </a:r>
            <a:r>
              <a:rPr lang="en-US" altLang="ja-JP" dirty="0"/>
              <a:t>v). </a:t>
            </a:r>
          </a:p>
          <a:p>
            <a:pPr eaLnBrk="1" hangingPunct="1">
              <a:spcBef>
                <a:spcPts val="0"/>
              </a:spcBef>
              <a:spcAft>
                <a:spcPts val="0"/>
              </a:spcAft>
              <a:defRPr/>
            </a:pPr>
            <a:endParaRPr lang="en-US" dirty="0">
              <a:cs typeface="Arial" charset="0"/>
            </a:endParaRPr>
          </a:p>
          <a:p>
            <a:pPr eaLnBrk="1" hangingPunct="1">
              <a:spcBef>
                <a:spcPts val="0"/>
              </a:spcBef>
              <a:spcAft>
                <a:spcPts val="0"/>
              </a:spcAft>
              <a:defRPr/>
            </a:pPr>
            <a:r>
              <a:rPr lang="en-US" dirty="0">
                <a:cs typeface="Arial" charset="0"/>
              </a:rPr>
              <a:t>The Preschool Learning Foundations and the Preschool Curriculum Framework are designed to work together. While the foundations</a:t>
            </a:r>
            <a:r>
              <a:rPr lang="en-US" baseline="0" dirty="0">
                <a:cs typeface="Arial" charset="0"/>
              </a:rPr>
              <a:t> </a:t>
            </a:r>
            <a:r>
              <a:rPr lang="en-US" dirty="0">
                <a:cs typeface="Arial" charset="0"/>
              </a:rPr>
              <a:t>provide the background information to understand children's developing knowledge and skills (the "what"), the framework offers guidance on how teachers and programs can support the learning and development that are described in the foundations (the "how").</a:t>
            </a:r>
          </a:p>
          <a:p>
            <a:pPr>
              <a:spcBef>
                <a:spcPts val="0"/>
              </a:spcBef>
              <a:spcAft>
                <a:spcPts val="0"/>
              </a:spcAft>
              <a:defRPr/>
            </a:pPr>
            <a:endParaRPr lang="en-US" b="1" dirty="0"/>
          </a:p>
          <a:p>
            <a:pPr>
              <a:spcBef>
                <a:spcPts val="0"/>
              </a:spcBef>
              <a:spcAft>
                <a:spcPts val="0"/>
              </a:spcAft>
              <a:defRPr/>
            </a:pPr>
            <a:r>
              <a:rPr lang="en-US" b="1" dirty="0"/>
              <a:t>Extra Notes:</a:t>
            </a:r>
            <a:endParaRPr lang="en-US" dirty="0"/>
          </a:p>
          <a:p>
            <a:pPr eaLnBrk="1" hangingPunct="1">
              <a:spcBef>
                <a:spcPts val="0"/>
              </a:spcBef>
              <a:spcAft>
                <a:spcPts val="0"/>
              </a:spcAft>
              <a:defRPr/>
            </a:pPr>
            <a:r>
              <a:rPr lang="en-US" dirty="0"/>
              <a:t>The Preschool Learning Foundations were developed with research-based evidence and are enhanced with expert practitioners' suggestions and examples. All foundations were written by a team of researchers with expertise in the given domain. A complete reference list of the source materials, along with detailed bibliographic notes for each of the developmental domains, can be found in the Preschool Learning Foundations. Sources used in the development of the foundations include: </a:t>
            </a:r>
          </a:p>
          <a:p>
            <a:pPr marL="171450" indent="-171450" eaLnBrk="1" hangingPunct="1">
              <a:spcBef>
                <a:spcPts val="0"/>
              </a:spcBef>
              <a:spcAft>
                <a:spcPts val="0"/>
              </a:spcAft>
              <a:buFont typeface="Arial" panose="020B0604020202020204" pitchFamily="34" charset="0"/>
              <a:buChar char="•"/>
              <a:defRPr/>
            </a:pPr>
            <a:r>
              <a:rPr lang="en-US" dirty="0"/>
              <a:t>Documents from the California Department of Education, such as the </a:t>
            </a:r>
            <a:r>
              <a:rPr lang="en-US" i="1" dirty="0"/>
              <a:t>English-Language Arts Content Standards for California Public Schools, Kindergarten Through Grade Twelve</a:t>
            </a:r>
            <a:r>
              <a:rPr lang="en-US" dirty="0"/>
              <a:t> (Language and Literacy, Introduction, p. 48, left column).</a:t>
            </a:r>
          </a:p>
          <a:p>
            <a:pPr marL="171450" indent="-171450" eaLnBrk="1" hangingPunct="1">
              <a:spcBef>
                <a:spcPts val="0"/>
              </a:spcBef>
              <a:spcAft>
                <a:spcPts val="0"/>
              </a:spcAft>
              <a:buFont typeface="Arial" panose="020B0604020202020204" pitchFamily="34" charset="0"/>
              <a:buChar char="•"/>
              <a:defRPr/>
            </a:pPr>
            <a:r>
              <a:rPr lang="en-US" dirty="0"/>
              <a:t>Well-validated assessment tools such as the </a:t>
            </a:r>
            <a:r>
              <a:rPr lang="en-US" i="1" dirty="0"/>
              <a:t>Ages &amp; Stages Questionnaires (ASQ): A Parent-Completed, Child-Monitoring System</a:t>
            </a:r>
            <a:r>
              <a:rPr lang="en-US" dirty="0"/>
              <a:t> (Social-Emotional, References and Source Materials, p. 36).</a:t>
            </a:r>
          </a:p>
          <a:p>
            <a:pPr marL="171450" indent="-171450" eaLnBrk="1" hangingPunct="1">
              <a:spcBef>
                <a:spcPts val="0"/>
              </a:spcBef>
              <a:spcAft>
                <a:spcPts val="0"/>
              </a:spcAft>
              <a:buFont typeface="Arial" panose="020B0604020202020204" pitchFamily="34" charset="0"/>
              <a:buChar char="•"/>
              <a:defRPr/>
            </a:pPr>
            <a:r>
              <a:rPr lang="en-US" dirty="0"/>
              <a:t>General sources such as the </a:t>
            </a:r>
            <a:r>
              <a:rPr lang="en-US" i="1" dirty="0"/>
              <a:t>Report of the National Reading Panel 2000</a:t>
            </a:r>
            <a:r>
              <a:rPr lang="en-US" dirty="0"/>
              <a:t> (Language and Literacy, Introduction, p. 73, left column).</a:t>
            </a:r>
          </a:p>
          <a:p>
            <a:pPr marL="171450" indent="-171450" eaLnBrk="1" hangingPunct="1">
              <a:spcBef>
                <a:spcPts val="0"/>
              </a:spcBef>
              <a:spcAft>
                <a:spcPts val="0"/>
              </a:spcAft>
              <a:buFont typeface="Arial" panose="020B0604020202020204" pitchFamily="34" charset="0"/>
              <a:buChar char="•"/>
              <a:defRPr/>
            </a:pPr>
            <a:r>
              <a:rPr lang="en-US" dirty="0"/>
              <a:t>Early childhood education standards from other states such as Hawaii and Texas (Social-Emotional, Introduction, p. 5, footnote).</a:t>
            </a:r>
          </a:p>
          <a:p>
            <a:pPr eaLnBrk="1" hangingPunct="1">
              <a:spcAft>
                <a:spcPts val="0"/>
              </a:spcAft>
            </a:pPr>
            <a:endParaRPr lang="en-US" altLang="en-US" dirty="0">
              <a:latin typeface="Arial" panose="020B0604020202020204" pitchFamily="34" charset="0"/>
            </a:endParaRPr>
          </a:p>
        </p:txBody>
      </p:sp>
    </p:spTree>
    <p:extLst>
      <p:ext uri="{BB962C8B-B14F-4D97-AF65-F5344CB8AC3E}">
        <p14:creationId xmlns:p14="http://schemas.microsoft.com/office/powerpoint/2010/main" val="4083791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xfrm>
            <a:off x="685800" y="4343399"/>
            <a:ext cx="5486400" cy="40952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ts val="0"/>
              </a:spcBef>
              <a:spcAft>
                <a:spcPts val="0"/>
              </a:spcAft>
              <a:buFont typeface="Times" charset="0"/>
              <a:buNone/>
            </a:pPr>
            <a:r>
              <a:rPr lang="en-US" b="1" dirty="0">
                <a:latin typeface="Arial" charset="0"/>
                <a:ea typeface="MS PGothic" charset="0"/>
              </a:rPr>
              <a:t>Presenter Remarks:</a:t>
            </a:r>
          </a:p>
          <a:p>
            <a:pPr>
              <a:spcBef>
                <a:spcPts val="0"/>
              </a:spcBef>
              <a:spcAft>
                <a:spcPts val="0"/>
              </a:spcAft>
              <a:buFontTx/>
              <a:buNone/>
            </a:pPr>
            <a:r>
              <a:rPr lang="en-US" dirty="0"/>
              <a:t>The foundations assume that children have access to appropriate support in high-quality programs that include the following aspects:</a:t>
            </a:r>
            <a:r>
              <a:rPr lang="en-US" baseline="0" dirty="0"/>
              <a:t> </a:t>
            </a:r>
          </a:p>
          <a:p>
            <a:pPr marL="171450" indent="-171450">
              <a:spcBef>
                <a:spcPts val="0"/>
              </a:spcBef>
              <a:spcAft>
                <a:spcPts val="0"/>
              </a:spcAft>
              <a:buFont typeface="Arial" panose="020B0604020202020204" pitchFamily="34" charset="0"/>
              <a:buChar char="•"/>
            </a:pPr>
            <a:r>
              <a:rPr lang="en-US" dirty="0"/>
              <a:t>Environments and experiences that encourage active, playful exploration and experimentation</a:t>
            </a:r>
          </a:p>
          <a:p>
            <a:pPr marL="171450" indent="-171450" eaLnBrk="1" hangingPunct="1">
              <a:spcBef>
                <a:spcPts val="0"/>
              </a:spcBef>
              <a:spcAft>
                <a:spcPts val="0"/>
              </a:spcAft>
              <a:buFont typeface="Arial" panose="020B0604020202020204" pitchFamily="34" charset="0"/>
              <a:buChar char="•"/>
            </a:pPr>
            <a:r>
              <a:rPr lang="en-US" dirty="0"/>
              <a:t>Clearly defined learning centers where materials are rotated</a:t>
            </a:r>
          </a:p>
          <a:p>
            <a:pPr marL="171450" indent="-171450" eaLnBrk="1" hangingPunct="1">
              <a:spcBef>
                <a:spcPts val="0"/>
              </a:spcBef>
              <a:spcAft>
                <a:spcPts val="0"/>
              </a:spcAft>
              <a:buFont typeface="Arial" panose="020B0604020202020204" pitchFamily="34" charset="0"/>
              <a:buChar char="•"/>
            </a:pPr>
            <a:r>
              <a:rPr lang="en-US" dirty="0"/>
              <a:t>Purposeful teaching to help children gain knowledge and skills</a:t>
            </a:r>
          </a:p>
          <a:p>
            <a:pPr marL="171450" indent="-171450" eaLnBrk="1" hangingPunct="1">
              <a:spcBef>
                <a:spcPts val="0"/>
              </a:spcBef>
              <a:spcAft>
                <a:spcPts val="0"/>
              </a:spcAft>
              <a:buFont typeface="Arial" panose="020B0604020202020204" pitchFamily="34" charset="0"/>
              <a:buChar char="•"/>
            </a:pPr>
            <a:r>
              <a:rPr lang="en-US" dirty="0"/>
              <a:t>Predictable schedules and routines with large blocks of time for play and skillful integration of curriculum with an intentional focus on content</a:t>
            </a:r>
          </a:p>
          <a:p>
            <a:pPr marL="171450" indent="-171450" eaLnBrk="1" hangingPunct="1">
              <a:spcBef>
                <a:spcPts val="0"/>
              </a:spcBef>
              <a:spcAft>
                <a:spcPts val="0"/>
              </a:spcAft>
              <a:buFont typeface="Arial" panose="020B0604020202020204" pitchFamily="34" charset="0"/>
              <a:buChar char="•"/>
            </a:pPr>
            <a:r>
              <a:rPr lang="en-US" dirty="0"/>
              <a:t>Specific support for English learners with staff that have knowledge of the stages of English-language acquisition</a:t>
            </a:r>
          </a:p>
          <a:p>
            <a:pPr marL="171450" indent="-171450" eaLnBrk="1" hangingPunct="1">
              <a:spcBef>
                <a:spcPts val="0"/>
              </a:spcBef>
              <a:spcAft>
                <a:spcPts val="0"/>
              </a:spcAft>
              <a:buFont typeface="Arial" panose="020B0604020202020204" pitchFamily="34" charset="0"/>
              <a:buChar char="•"/>
            </a:pPr>
            <a:r>
              <a:rPr lang="en-US" dirty="0"/>
              <a:t>Accommodations and adaptations for children with disabilities and additional support when needed</a:t>
            </a:r>
          </a:p>
          <a:p>
            <a:pPr eaLnBrk="1" hangingPunct="1">
              <a:spcBef>
                <a:spcPts val="0"/>
              </a:spcBef>
              <a:spcAft>
                <a:spcPts val="0"/>
              </a:spcAft>
              <a:defRPr/>
            </a:pPr>
            <a:endParaRPr lang="en-US" dirty="0"/>
          </a:p>
          <a:p>
            <a:pPr eaLnBrk="1" hangingPunct="1">
              <a:spcBef>
                <a:spcPts val="0"/>
              </a:spcBef>
              <a:spcAft>
                <a:spcPts val="0"/>
              </a:spcAft>
              <a:defRPr/>
            </a:pPr>
            <a:r>
              <a:rPr lang="en-US" dirty="0"/>
              <a:t>Let’s take a closer look at one of the foundations for an example. Open the Preschool Learning Foundations (Volume 3) and find a page where the age levels appear.</a:t>
            </a:r>
            <a:r>
              <a:rPr lang="en-US" baseline="0" dirty="0"/>
              <a:t> T</a:t>
            </a:r>
            <a:r>
              <a:rPr lang="en-US" dirty="0"/>
              <a:t>his is an example of a foundation page. </a:t>
            </a:r>
          </a:p>
          <a:p>
            <a:pPr eaLnBrk="1" hangingPunct="1">
              <a:spcBef>
                <a:spcPts val="0"/>
              </a:spcBef>
              <a:spcAft>
                <a:spcPts val="0"/>
              </a:spcAft>
              <a:defRPr/>
            </a:pPr>
            <a:endParaRPr lang="en-US" dirty="0"/>
          </a:p>
          <a:p>
            <a:pPr eaLnBrk="1" hangingPunct="1">
              <a:spcBef>
                <a:spcPts val="0"/>
              </a:spcBef>
              <a:spcAft>
                <a:spcPts val="0"/>
              </a:spcAft>
              <a:defRPr/>
            </a:pPr>
            <a:r>
              <a:rPr lang="en-US" dirty="0"/>
              <a:t>Look across the page at the developmental progression at around 48 months.</a:t>
            </a:r>
            <a:r>
              <a:rPr lang="en-US" baseline="0" dirty="0"/>
              <a:t> N</a:t>
            </a:r>
            <a:r>
              <a:rPr lang="en-US" dirty="0"/>
              <a:t>otice the changes at around 60 months of age. </a:t>
            </a:r>
            <a:r>
              <a:rPr lang="en-US" i="1" dirty="0"/>
              <a:t>Solicit a few participants to read what they see.</a:t>
            </a:r>
          </a:p>
          <a:p>
            <a:pPr>
              <a:spcBef>
                <a:spcPts val="0"/>
              </a:spcBef>
              <a:spcAft>
                <a:spcPts val="0"/>
              </a:spcAft>
              <a:defRPr/>
            </a:pPr>
            <a:endParaRPr lang="en-US" dirty="0"/>
          </a:p>
          <a:p>
            <a:pPr>
              <a:spcBef>
                <a:spcPts val="0"/>
              </a:spcBef>
              <a:spcAft>
                <a:spcPts val="0"/>
              </a:spcAft>
              <a:defRPr/>
            </a:pPr>
            <a:r>
              <a:rPr lang="en-US" i="1" dirty="0"/>
              <a:t>Summarize the exploration with the following key note.</a:t>
            </a:r>
            <a:r>
              <a:rPr lang="en-US" i="1" baseline="0" dirty="0"/>
              <a:t> </a:t>
            </a:r>
            <a:r>
              <a:rPr lang="en-US" dirty="0"/>
              <a:t>Because children develop at different rates, the foundations were designed to support the belief that certain stages of development will occur at different times for all students. You will notice “at around” in the description. It is important to remember that this variability occurs.</a:t>
            </a:r>
          </a:p>
          <a:p>
            <a:pPr eaLnBrk="1" hangingPunct="1">
              <a:spcBef>
                <a:spcPts val="0"/>
              </a:spcBef>
              <a:spcAft>
                <a:spcPts val="0"/>
              </a:spcAft>
            </a:pPr>
            <a:endParaRPr lang="en-US" dirty="0">
              <a:latin typeface="Arial" charset="0"/>
              <a:ea typeface="MS PGothic" charset="0"/>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0979A4-7945-154C-B7C0-CD72C3B49FA9}" type="slidenum">
              <a:rPr lang="en-US" sz="1200">
                <a:latin typeface="Calibri" charset="0"/>
              </a:rPr>
              <a:pPr eaLnBrk="1" hangingPunct="1"/>
              <a:t>11</a:t>
            </a:fld>
            <a:endParaRPr lang="en-US" sz="1200">
              <a:latin typeface="Calibri" charset="0"/>
            </a:endParaRPr>
          </a:p>
        </p:txBody>
      </p:sp>
    </p:spTree>
    <p:extLst>
      <p:ext uri="{BB962C8B-B14F-4D97-AF65-F5344CB8AC3E}">
        <p14:creationId xmlns:p14="http://schemas.microsoft.com/office/powerpoint/2010/main" val="438320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Font typeface="Arial"/>
              <a:buNone/>
              <a:defRPr/>
            </a:pPr>
            <a:r>
              <a:rPr lang="en-US" b="1" dirty="0">
                <a:ea typeface="MS PGothic" charset="0"/>
              </a:rPr>
              <a:t>Presenter Remarks:</a:t>
            </a:r>
          </a:p>
          <a:p>
            <a:pPr marL="0" marR="0" lvl="0" indent="0" algn="l" defTabSz="457200" rtl="0" eaLnBrk="0" fontAlgn="base" latinLnBrk="0" hangingPunct="0">
              <a:spcBef>
                <a:spcPts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In the Preschool Learning Foundations and Preschool Curriculum Framework, </a:t>
            </a:r>
            <a:r>
              <a:rPr lang="en-US" sz="1200" b="0" dirty="0">
                <a:ln/>
                <a:solidFill>
                  <a:schemeClr val="tx1"/>
                </a:solidFill>
              </a:rPr>
              <a:t>Self and Society and Marketplace are </a:t>
            </a:r>
            <a:r>
              <a:rPr kumimoji="0" 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strands within the History-Social Science domain.</a:t>
            </a:r>
          </a:p>
          <a:p>
            <a:pPr marL="0" indent="0">
              <a:spcBef>
                <a:spcPts val="0"/>
              </a:spcBef>
              <a:buFont typeface="Arial" charset="0"/>
              <a:buNone/>
              <a:defRPr/>
            </a:pPr>
            <a:endParaRPr lang="en-US" dirty="0">
              <a:latin typeface="Arial" pitchFamily="-1" charset="0"/>
              <a:cs typeface="Arial" pitchFamily="-1" charset="0"/>
            </a:endParaRPr>
          </a:p>
          <a:p>
            <a:pPr marL="0" indent="0">
              <a:spcBef>
                <a:spcPts val="0"/>
              </a:spcBef>
              <a:buFont typeface="Arial" charset="0"/>
              <a:buNone/>
              <a:defRPr/>
            </a:pPr>
            <a:r>
              <a:rPr lang="en-US" dirty="0">
                <a:latin typeface="Arial" pitchFamily="-1" charset="0"/>
                <a:cs typeface="Arial" pitchFamily="-1" charset="0"/>
              </a:rPr>
              <a:t>There are three </a:t>
            </a:r>
            <a:r>
              <a:rPr lang="en-US" dirty="0" err="1">
                <a:latin typeface="Arial" pitchFamily="-1" charset="0"/>
                <a:cs typeface="Arial" pitchFamily="-1" charset="0"/>
              </a:rPr>
              <a:t>substrands</a:t>
            </a:r>
            <a:r>
              <a:rPr lang="en-US" dirty="0">
                <a:latin typeface="Arial" pitchFamily="-1" charset="0"/>
                <a:cs typeface="Arial" pitchFamily="-1" charset="0"/>
              </a:rPr>
              <a:t> within the </a:t>
            </a:r>
            <a:r>
              <a:rPr lang="en-US" sz="1200" b="0" dirty="0">
                <a:ln/>
                <a:solidFill>
                  <a:schemeClr val="tx1"/>
                </a:solidFill>
              </a:rPr>
              <a:t>Self and Society </a:t>
            </a:r>
            <a:r>
              <a:rPr lang="en-US" dirty="0">
                <a:latin typeface="Arial" pitchFamily="-1" charset="0"/>
                <a:cs typeface="Arial" pitchFamily="-1" charset="0"/>
              </a:rPr>
              <a:t>strand and one </a:t>
            </a:r>
            <a:r>
              <a:rPr lang="en-US" dirty="0" err="1">
                <a:latin typeface="Arial" pitchFamily="-1" charset="0"/>
                <a:cs typeface="Arial" pitchFamily="-1" charset="0"/>
              </a:rPr>
              <a:t>substrand</a:t>
            </a:r>
            <a:r>
              <a:rPr lang="en-US" dirty="0">
                <a:latin typeface="Arial" pitchFamily="-1" charset="0"/>
                <a:cs typeface="Arial" pitchFamily="-1" charset="0"/>
              </a:rPr>
              <a:t> within the Marketplace strand. Within each of these </a:t>
            </a:r>
            <a:r>
              <a:rPr lang="en-US" dirty="0" err="1">
                <a:latin typeface="Arial" pitchFamily="-1" charset="0"/>
                <a:cs typeface="Arial" pitchFamily="-1" charset="0"/>
              </a:rPr>
              <a:t>substrands</a:t>
            </a:r>
            <a:r>
              <a:rPr lang="en-US" dirty="0">
                <a:latin typeface="Arial" pitchFamily="-1" charset="0"/>
                <a:cs typeface="Arial" pitchFamily="-1" charset="0"/>
              </a:rPr>
              <a:t>, there are foundations for both 48 and 60 months. </a:t>
            </a:r>
          </a:p>
          <a:p>
            <a:pPr>
              <a:spcBef>
                <a:spcPts val="0"/>
              </a:spcBef>
            </a:pPr>
            <a:endParaRPr lang="en-US" altLang="en-US" dirty="0">
              <a:latin typeface="Arial" panose="020B0604020202020204" pitchFamily="34" charset="0"/>
            </a:endParaRPr>
          </a:p>
          <a:p>
            <a:pPr>
              <a:spcBef>
                <a:spcPts val="0"/>
              </a:spcBef>
            </a:pPr>
            <a:r>
              <a:rPr lang="en-US" altLang="en-US" dirty="0">
                <a:latin typeface="Arial" panose="020B0604020202020204" pitchFamily="34" charset="0"/>
              </a:rPr>
              <a:t>There are obvious connections and integrated components between the </a:t>
            </a:r>
            <a:r>
              <a:rPr lang="en-US" altLang="en-US" baseline="0" dirty="0" err="1">
                <a:latin typeface="Arial" panose="020B0604020202020204" pitchFamily="34" charset="0"/>
              </a:rPr>
              <a:t>substrands</a:t>
            </a:r>
            <a:r>
              <a:rPr lang="en-US" altLang="en-US" dirty="0">
                <a:latin typeface="Arial" panose="020B0604020202020204" pitchFamily="34" charset="0"/>
              </a:rPr>
              <a:t>. Take a moment to read and</a:t>
            </a:r>
            <a:r>
              <a:rPr lang="en-US" altLang="en-US" baseline="0" dirty="0">
                <a:latin typeface="Arial" panose="020B0604020202020204" pitchFamily="34" charset="0"/>
              </a:rPr>
              <a:t> discuss </a:t>
            </a:r>
            <a:r>
              <a:rPr lang="en-US" altLang="en-US" dirty="0">
                <a:latin typeface="Arial" panose="020B0604020202020204" pitchFamily="34" charset="0"/>
              </a:rPr>
              <a:t>the titles of the </a:t>
            </a:r>
            <a:r>
              <a:rPr lang="en-US" altLang="en-US" dirty="0" err="1">
                <a:latin typeface="Arial" panose="020B0604020202020204" pitchFamily="34" charset="0"/>
              </a:rPr>
              <a:t>substrands</a:t>
            </a:r>
            <a:r>
              <a:rPr lang="en-US" altLang="en-US" dirty="0">
                <a:latin typeface="Arial" panose="020B0604020202020204" pitchFamily="34" charset="0"/>
              </a:rPr>
              <a:t> with your tablemates. You may choose to read the</a:t>
            </a:r>
            <a:r>
              <a:rPr lang="en-US" altLang="en-US" baseline="0" dirty="0">
                <a:latin typeface="Arial" panose="020B0604020202020204" pitchFamily="34" charset="0"/>
              </a:rPr>
              <a:t> same titles in the Preschool Learning Foundations, Volume 1, pp. 5-7. </a:t>
            </a:r>
            <a:r>
              <a:rPr lang="en-US" altLang="en-US" dirty="0">
                <a:latin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pPr>
              <a:defRPr/>
            </a:pPr>
            <a:fld id="{150966B6-A9F7-4E78-BB4D-0104811ED0D9}" type="slidenum">
              <a:rPr lang="en-US" altLang="en-US" smtClean="0"/>
              <a:pPr>
                <a:defRPr/>
              </a:pPr>
              <a:t>12</a:t>
            </a:fld>
            <a:endParaRPr lang="en-US" altLang="en-US"/>
          </a:p>
        </p:txBody>
      </p:sp>
    </p:spTree>
    <p:extLst>
      <p:ext uri="{BB962C8B-B14F-4D97-AF65-F5344CB8AC3E}">
        <p14:creationId xmlns:p14="http://schemas.microsoft.com/office/powerpoint/2010/main" val="631853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solidFill>
            <a:srgbClr val="FFFFFF"/>
          </a:solidFill>
          <a:ln/>
        </p:spPr>
      </p:sp>
      <p:sp>
        <p:nvSpPr>
          <p:cNvPr id="124930" name="Rectangle 3"/>
          <p:cNvSpPr>
            <a:spLocks noGrp="1" noChangeArrowheads="1"/>
          </p:cNvSpPr>
          <p:nvPr>
            <p:ph type="body" idx="1"/>
          </p:nvPr>
        </p:nvSpPr>
        <p:spPr>
          <a:xfrm>
            <a:off x="608013" y="4410074"/>
            <a:ext cx="5641975" cy="4629423"/>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ts val="0"/>
              </a:spcBef>
            </a:pPr>
            <a:r>
              <a:rPr lang="en-US" altLang="en-US" b="1" dirty="0">
                <a:latin typeface="Arial" panose="020B0604020202020204" pitchFamily="34" charset="0"/>
              </a:rPr>
              <a:t>Presenter Remarks:</a:t>
            </a:r>
          </a:p>
          <a:p>
            <a:pPr>
              <a:spcBef>
                <a:spcPts val="0"/>
              </a:spcBef>
            </a:pPr>
            <a:r>
              <a:rPr lang="en-US" altLang="en-US" dirty="0"/>
              <a:t>Please find Handout 1: Foundations Map</a:t>
            </a:r>
            <a:r>
              <a:rPr lang="en-US" altLang="en-US" baseline="0" dirty="0"/>
              <a:t> and follow along </a:t>
            </a:r>
            <a:r>
              <a:rPr lang="en-US" baseline="0" dirty="0"/>
              <a:t>while we discuss each </a:t>
            </a:r>
            <a:r>
              <a:rPr lang="en-US" kern="1200" dirty="0">
                <a:solidFill>
                  <a:schemeClr val="tx1"/>
                </a:solidFill>
                <a:effectLst/>
                <a:latin typeface="Arial" pitchFamily="34" charset="0"/>
                <a:ea typeface="MS PGothic" panose="020B0600070205080204" pitchFamily="34" charset="-128"/>
                <a:cs typeface="Arial" pitchFamily="34" charset="0"/>
              </a:rPr>
              <a:t>component of the</a:t>
            </a:r>
            <a:r>
              <a:rPr lang="en-US" kern="1200" baseline="0" dirty="0">
                <a:solidFill>
                  <a:schemeClr val="tx1"/>
                </a:solidFill>
                <a:effectLst/>
                <a:latin typeface="Arial" pitchFamily="34" charset="0"/>
                <a:ea typeface="MS PGothic" panose="020B0600070205080204" pitchFamily="34" charset="-128"/>
                <a:cs typeface="Arial" pitchFamily="34" charset="0"/>
              </a:rPr>
              <a:t> foundations</a:t>
            </a:r>
            <a:r>
              <a:rPr lang="en-US" b="0" i="0" u="none" baseline="0" dirty="0"/>
              <a:t>:</a:t>
            </a:r>
            <a:endParaRPr lang="en-US" dirty="0">
              <a:latin typeface="Arial" charset="0"/>
              <a:ea typeface="ＭＳ Ｐゴシック" charset="0"/>
              <a:cs typeface="Arial" charset="0"/>
            </a:endParaRPr>
          </a:p>
          <a:p>
            <a:pPr marL="174708" indent="-174708" eaLnBrk="1" hangingPunct="1">
              <a:spcBef>
                <a:spcPts val="0"/>
              </a:spcBef>
              <a:buFont typeface="Arial" panose="020B0604020202020204" pitchFamily="34" charset="0"/>
              <a:buChar char="•"/>
            </a:pPr>
            <a:r>
              <a:rPr lang="en-US" dirty="0">
                <a:latin typeface="Arial" charset="0"/>
                <a:ea typeface="ＭＳ Ｐゴシック" charset="0"/>
                <a:cs typeface="Arial" charset="0"/>
              </a:rPr>
              <a:t>Th</a:t>
            </a:r>
            <a:r>
              <a:rPr lang="en-US" baseline="0" dirty="0">
                <a:latin typeface="Arial" charset="0"/>
                <a:ea typeface="ＭＳ Ｐゴシック" charset="0"/>
                <a:cs typeface="Arial" charset="0"/>
              </a:rPr>
              <a:t>e n</a:t>
            </a:r>
            <a:r>
              <a:rPr lang="en-US" dirty="0">
                <a:latin typeface="Arial" charset="0"/>
                <a:ea typeface="ＭＳ Ｐゴシック" charset="0"/>
                <a:cs typeface="Arial" charset="0"/>
              </a:rPr>
              <a:t>ame of the domain</a:t>
            </a:r>
            <a:r>
              <a:rPr lang="en-US" baseline="0" dirty="0">
                <a:latin typeface="Arial" charset="0"/>
                <a:ea typeface="ＭＳ Ｐゴシック" charset="0"/>
                <a:cs typeface="Arial" charset="0"/>
              </a:rPr>
              <a:t> is </a:t>
            </a:r>
            <a:r>
              <a:rPr lang="en-US" dirty="0">
                <a:latin typeface="Arial" charset="0"/>
                <a:ea typeface="ＭＳ Ｐゴシック" charset="0"/>
                <a:cs typeface="Arial" charset="0"/>
              </a:rPr>
              <a:t>History-Social Science</a:t>
            </a:r>
            <a:r>
              <a:rPr lang="en-US" baseline="0" dirty="0">
                <a:latin typeface="Arial" charset="0"/>
                <a:ea typeface="ＭＳ Ｐゴシック" charset="0"/>
                <a:cs typeface="Arial" charset="0"/>
              </a:rPr>
              <a:t>.</a:t>
            </a:r>
            <a:endParaRPr lang="en-US" dirty="0">
              <a:latin typeface="Arial" charset="0"/>
              <a:ea typeface="ＭＳ Ｐゴシック" charset="0"/>
              <a:cs typeface="Arial" charset="0"/>
            </a:endParaRPr>
          </a:p>
          <a:p>
            <a:pPr marL="174708" indent="-174708" defTabSz="465887" eaLnBrk="1" hangingPunct="1">
              <a:spcBef>
                <a:spcPts val="0"/>
              </a:spcBef>
              <a:buFont typeface="Arial" panose="020B0604020202020204" pitchFamily="34" charset="0"/>
              <a:buChar char="•"/>
              <a:defRPr/>
            </a:pPr>
            <a:r>
              <a:rPr lang="en-US" dirty="0">
                <a:latin typeface="Arial" charset="0"/>
                <a:ea typeface="ＭＳ Ｐゴシック" charset="0"/>
                <a:cs typeface="Arial" charset="0"/>
              </a:rPr>
              <a:t>The name of the strand</a:t>
            </a:r>
            <a:r>
              <a:rPr lang="en-US" baseline="0" dirty="0">
                <a:latin typeface="Arial" charset="0"/>
                <a:ea typeface="ＭＳ Ｐゴシック" charset="0"/>
                <a:cs typeface="Arial" charset="0"/>
              </a:rPr>
              <a:t> is </a:t>
            </a:r>
            <a:r>
              <a:rPr lang="en-US" b="0" dirty="0">
                <a:ln/>
                <a:solidFill>
                  <a:schemeClr val="tx1"/>
                </a:solidFill>
              </a:rPr>
              <a:t>Self and Society</a:t>
            </a:r>
            <a:r>
              <a:rPr lang="en-US" dirty="0">
                <a:latin typeface="Arial" charset="0"/>
                <a:ea typeface="ＭＳ Ｐゴシック" charset="0"/>
                <a:cs typeface="Arial" charset="0"/>
              </a:rPr>
              <a:t>.</a:t>
            </a:r>
          </a:p>
          <a:p>
            <a:pPr marL="174708" indent="-174708" eaLnBrk="1" hangingPunct="1">
              <a:spcBef>
                <a:spcPts val="0"/>
              </a:spcBef>
              <a:buFont typeface="Arial" panose="020B0604020202020204" pitchFamily="34" charset="0"/>
              <a:buChar char="•"/>
            </a:pPr>
            <a:r>
              <a:rPr lang="en-US" dirty="0">
                <a:latin typeface="Arial" charset="0"/>
                <a:ea typeface="ＭＳ Ｐゴシック" charset="0"/>
                <a:cs typeface="Arial" charset="0"/>
              </a:rPr>
              <a:t>The name of the </a:t>
            </a:r>
            <a:r>
              <a:rPr lang="en-US" dirty="0" err="1">
                <a:latin typeface="Arial" charset="0"/>
                <a:ea typeface="ＭＳ Ｐゴシック" charset="0"/>
                <a:cs typeface="Arial" charset="0"/>
              </a:rPr>
              <a:t>substrand</a:t>
            </a:r>
            <a:r>
              <a:rPr lang="en-US" baseline="0" dirty="0">
                <a:latin typeface="Arial" charset="0"/>
                <a:ea typeface="ＭＳ Ｐゴシック" charset="0"/>
                <a:cs typeface="Arial" charset="0"/>
              </a:rPr>
              <a:t> is </a:t>
            </a:r>
            <a:r>
              <a:rPr lang="en-US" dirty="0">
                <a:latin typeface="Arial" charset="0"/>
                <a:ea typeface="ＭＳ Ｐゴシック" charset="0"/>
                <a:cs typeface="Arial" charset="0"/>
              </a:rPr>
              <a:t>Culture and Diversity.</a:t>
            </a:r>
          </a:p>
          <a:p>
            <a:pPr marL="640594" lvl="1" indent="-174708" eaLnBrk="1" hangingPunct="1">
              <a:spcBef>
                <a:spcPts val="0"/>
              </a:spcBef>
              <a:buFont typeface="Wingdings" panose="05000000000000000000" pitchFamily="2" charset="2"/>
              <a:buChar char="§"/>
            </a:pPr>
            <a:r>
              <a:rPr lang="en-US" dirty="0">
                <a:latin typeface="Arial" charset="0"/>
                <a:ea typeface="ＭＳ Ｐゴシック" charset="0"/>
                <a:cs typeface="Arial" charset="0"/>
              </a:rPr>
              <a:t>Note that </a:t>
            </a:r>
            <a:r>
              <a:rPr lang="en-US" dirty="0" err="1">
                <a:latin typeface="Arial" charset="0"/>
                <a:ea typeface="ＭＳ Ｐゴシック" charset="0"/>
                <a:cs typeface="Arial" charset="0"/>
              </a:rPr>
              <a:t>substrands</a:t>
            </a:r>
            <a:r>
              <a:rPr lang="en-US" dirty="0">
                <a:latin typeface="Arial" charset="0"/>
                <a:ea typeface="ＭＳ Ｐゴシック" charset="0"/>
                <a:cs typeface="Arial" charset="0"/>
              </a:rPr>
              <a:t> always end with</a:t>
            </a:r>
            <a:r>
              <a:rPr lang="en-US" baseline="0" dirty="0">
                <a:latin typeface="Arial" charset="0"/>
                <a:ea typeface="ＭＳ Ｐゴシック" charset="0"/>
                <a:cs typeface="Arial" charset="0"/>
              </a:rPr>
              <a:t> a </a:t>
            </a:r>
            <a:r>
              <a:rPr lang="en-US" dirty="0">
                <a:latin typeface="Arial" charset="0"/>
                <a:ea typeface="ＭＳ Ｐゴシック" charset="0"/>
                <a:cs typeface="Arial" charset="0"/>
              </a:rPr>
              <a:t>zero (1.0, 2.0, etc.).</a:t>
            </a:r>
          </a:p>
          <a:p>
            <a:pPr marL="174708" indent="-174708" eaLnBrk="1" hangingPunct="1">
              <a:spcBef>
                <a:spcPts val="0"/>
              </a:spcBef>
              <a:buFont typeface="Arial" panose="020B0604020202020204" pitchFamily="34" charset="0"/>
              <a:buChar char="•"/>
            </a:pPr>
            <a:r>
              <a:rPr lang="en-US" dirty="0">
                <a:latin typeface="Arial" charset="0"/>
                <a:ea typeface="ＭＳ Ｐゴシック" charset="0"/>
                <a:cs typeface="Arial" charset="0"/>
              </a:rPr>
              <a:t>The two age levels</a:t>
            </a:r>
            <a:r>
              <a:rPr lang="en-US" baseline="0" dirty="0">
                <a:latin typeface="Arial" charset="0"/>
                <a:ea typeface="ＭＳ Ｐゴシック" charset="0"/>
                <a:cs typeface="Arial" charset="0"/>
              </a:rPr>
              <a:t> are a</a:t>
            </a:r>
            <a:r>
              <a:rPr lang="en-US" dirty="0">
                <a:latin typeface="Arial" charset="0"/>
                <a:ea typeface="ＭＳ Ｐゴシック" charset="0"/>
                <a:cs typeface="Arial" charset="0"/>
              </a:rPr>
              <a:t>t around 48 months and at around 60 months.</a:t>
            </a:r>
          </a:p>
          <a:p>
            <a:pPr marL="640594" lvl="1" indent="-174708" eaLnBrk="1" hangingPunct="1">
              <a:spcBef>
                <a:spcPts val="0"/>
              </a:spcBef>
              <a:buFont typeface="Wingdings" panose="05000000000000000000" pitchFamily="2" charset="2"/>
              <a:buChar char="§"/>
            </a:pPr>
            <a:r>
              <a:rPr lang="en-US" dirty="0">
                <a:latin typeface="Arial" charset="0"/>
                <a:ea typeface="ＭＳ Ｐゴシック" charset="0"/>
                <a:cs typeface="Arial" charset="0"/>
              </a:rPr>
              <a:t>Each foundation describes typical behaviors at around 48 months and at around 60 months (or four to five</a:t>
            </a:r>
            <a:r>
              <a:rPr lang="en-US" baseline="0" dirty="0">
                <a:latin typeface="Arial" charset="0"/>
                <a:ea typeface="ＭＳ Ｐゴシック" charset="0"/>
                <a:cs typeface="Arial" charset="0"/>
              </a:rPr>
              <a:t> years of age).</a:t>
            </a:r>
            <a:endParaRPr lang="en-US" dirty="0">
              <a:latin typeface="Arial" charset="0"/>
              <a:ea typeface="ＭＳ Ｐゴシック" charset="0"/>
              <a:cs typeface="Arial" charset="0"/>
            </a:endParaRPr>
          </a:p>
          <a:p>
            <a:pPr marL="174708" indent="-174708" eaLnBrk="1" hangingPunct="1">
              <a:spcBef>
                <a:spcPts val="0"/>
              </a:spcBef>
              <a:buFont typeface="Arial" panose="020B0604020202020204" pitchFamily="34" charset="0"/>
              <a:buChar char="•"/>
            </a:pPr>
            <a:r>
              <a:rPr lang="en-US" dirty="0">
                <a:latin typeface="Arial" charset="0"/>
                <a:ea typeface="ＭＳ Ｐゴシック" charset="0"/>
                <a:cs typeface="Arial" charset="0"/>
              </a:rPr>
              <a:t>The foundation</a:t>
            </a:r>
            <a:r>
              <a:rPr lang="en-US" baseline="0" dirty="0">
                <a:latin typeface="Arial" charset="0"/>
                <a:ea typeface="ＭＳ Ｐゴシック" charset="0"/>
                <a:cs typeface="Arial" charset="0"/>
              </a:rPr>
              <a:t>s for each age level are listed below the age levels.</a:t>
            </a:r>
          </a:p>
          <a:p>
            <a:pPr marL="640594" lvl="1" indent="-174708" eaLnBrk="1" hangingPunct="1">
              <a:spcBef>
                <a:spcPts val="0"/>
              </a:spcBef>
              <a:buFont typeface="Wingdings" panose="05000000000000000000" pitchFamily="2" charset="2"/>
              <a:buChar char="§"/>
            </a:pPr>
            <a:r>
              <a:rPr lang="en-US" baseline="0" dirty="0">
                <a:latin typeface="Arial" charset="0"/>
                <a:ea typeface="ＭＳ Ｐゴシック" charset="0"/>
                <a:cs typeface="Arial" charset="0"/>
              </a:rPr>
              <a:t>There is one for each age level on this page (</a:t>
            </a:r>
            <a:r>
              <a:rPr lang="en-US" dirty="0">
                <a:latin typeface="Arial" charset="0"/>
                <a:ea typeface="ＭＳ Ｐゴシック" charset="0"/>
                <a:cs typeface="Arial" charset="0"/>
              </a:rPr>
              <a:t>1.1 for 48 months and 1.1 for 60 months).</a:t>
            </a:r>
          </a:p>
          <a:p>
            <a:pPr marL="640594" marR="0" lvl="1" indent="-174708" algn="l" defTabSz="457200" rtl="0" eaLnBrk="1" fontAlgn="base" latinLnBrk="0" hangingPunct="1">
              <a:spcBef>
                <a:spcPts val="0"/>
              </a:spcBef>
              <a:spcAft>
                <a:spcPct val="0"/>
              </a:spcAft>
              <a:buClrTx/>
              <a:buSzTx/>
              <a:buFont typeface="Wingdings" panose="05000000000000000000" pitchFamily="2" charset="2"/>
              <a:buChar char="§"/>
              <a:tabLst/>
              <a:defRPr/>
            </a:pPr>
            <a:r>
              <a:rPr lang="en-US" dirty="0">
                <a:latin typeface="Arial" charset="0"/>
                <a:ea typeface="ＭＳ Ｐゴシック" charset="0"/>
                <a:cs typeface="ＭＳ Ｐゴシック" charset="0"/>
              </a:rPr>
              <a:t>Notice</a:t>
            </a:r>
            <a:r>
              <a:rPr lang="en-US" baseline="0" dirty="0">
                <a:latin typeface="Arial" charset="0"/>
                <a:ea typeface="ＭＳ Ｐゴシック" charset="0"/>
                <a:cs typeface="ＭＳ Ｐゴシック" charset="0"/>
              </a:rPr>
              <a:t> that</a:t>
            </a:r>
            <a:r>
              <a:rPr lang="en-US" dirty="0">
                <a:latin typeface="Arial" charset="0"/>
                <a:ea typeface="ＭＳ Ｐゴシック" charset="0"/>
                <a:cs typeface="ＭＳ Ｐゴシック" charset="0"/>
              </a:rPr>
              <a:t> there is a developmental progression from four</a:t>
            </a:r>
            <a:r>
              <a:rPr lang="en-US" baseline="0" dirty="0">
                <a:latin typeface="Arial" charset="0"/>
                <a:ea typeface="ＭＳ Ｐゴシック" charset="0"/>
                <a:cs typeface="ＭＳ Ｐゴシック" charset="0"/>
              </a:rPr>
              <a:t> years old</a:t>
            </a:r>
            <a:r>
              <a:rPr lang="en-US" dirty="0">
                <a:latin typeface="Arial" charset="0"/>
                <a:ea typeface="ＭＳ Ｐゴシック" charset="0"/>
                <a:cs typeface="ＭＳ Ｐゴシック" charset="0"/>
              </a:rPr>
              <a:t> to five years</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old within a </a:t>
            </a:r>
            <a:r>
              <a:rPr lang="en-US" dirty="0" err="1">
                <a:latin typeface="Arial" charset="0"/>
                <a:ea typeface="ＭＳ Ｐゴシック" charset="0"/>
                <a:cs typeface="ＭＳ Ｐゴシック" charset="0"/>
              </a:rPr>
              <a:t>substrand</a:t>
            </a:r>
            <a:r>
              <a:rPr lang="en-US" dirty="0">
                <a:latin typeface="Arial" charset="0"/>
                <a:ea typeface="ＭＳ Ｐゴシック" charset="0"/>
                <a:cs typeface="ＭＳ Ｐゴシック" charset="0"/>
              </a:rPr>
              <a:t>.</a:t>
            </a:r>
            <a:endParaRPr lang="en-US" dirty="0">
              <a:latin typeface="Arial" charset="0"/>
              <a:ea typeface="ＭＳ Ｐゴシック" charset="0"/>
              <a:cs typeface="Arial" charset="0"/>
            </a:endParaRPr>
          </a:p>
          <a:p>
            <a:pPr marL="174708" indent="-174708" eaLnBrk="1" hangingPunct="1">
              <a:spcBef>
                <a:spcPts val="0"/>
              </a:spcBef>
              <a:buFont typeface="Arial" panose="020B0604020202020204" pitchFamily="34" charset="0"/>
              <a:buChar char="•"/>
            </a:pPr>
            <a:r>
              <a:rPr lang="en-US" dirty="0">
                <a:latin typeface="Arial" charset="0"/>
                <a:ea typeface="ＭＳ Ｐゴシック" charset="0"/>
                <a:cs typeface="Arial" charset="0"/>
              </a:rPr>
              <a:t>The examples for</a:t>
            </a:r>
            <a:r>
              <a:rPr lang="en-US" baseline="0" dirty="0">
                <a:latin typeface="Arial" charset="0"/>
                <a:ea typeface="ＭＳ Ｐゴシック" charset="0"/>
                <a:cs typeface="Arial" charset="0"/>
              </a:rPr>
              <a:t> each foundation are listed.</a:t>
            </a:r>
          </a:p>
          <a:p>
            <a:pPr marL="640594" lvl="1" indent="-174708" eaLnBrk="1" hangingPunct="1">
              <a:spcBef>
                <a:spcPts val="0"/>
              </a:spcBef>
              <a:buFont typeface="Wingdings" panose="05000000000000000000" pitchFamily="2" charset="2"/>
              <a:buChar char="§"/>
            </a:pPr>
            <a:r>
              <a:rPr lang="en-US" baseline="0" dirty="0">
                <a:latin typeface="Arial" charset="0"/>
                <a:ea typeface="ＭＳ Ｐゴシック" charset="0"/>
                <a:cs typeface="Arial" charset="0"/>
              </a:rPr>
              <a:t>T</a:t>
            </a:r>
            <a:r>
              <a:rPr lang="en-US" dirty="0">
                <a:latin typeface="Arial" charset="0"/>
                <a:ea typeface="ＭＳ Ｐゴシック" charset="0"/>
                <a:cs typeface="Arial" charset="0"/>
              </a:rPr>
              <a:t>hese are only a few of the ways that children may demonstrate the behavior in the foundation.</a:t>
            </a:r>
          </a:p>
          <a:p>
            <a:pPr eaLnBrk="1" hangingPunct="1">
              <a:spcBef>
                <a:spcPts val="0"/>
              </a:spcBef>
            </a:pPr>
            <a:endParaRPr lang="en-US" dirty="0">
              <a:latin typeface="Arial" charset="0"/>
              <a:ea typeface="ＭＳ Ｐゴシック" charset="0"/>
              <a:cs typeface="Arial" charset="0"/>
            </a:endParaRPr>
          </a:p>
          <a:p>
            <a:pPr eaLnBrk="1" hangingPunct="1">
              <a:spcBef>
                <a:spcPts val="0"/>
              </a:spcBef>
            </a:pPr>
            <a:r>
              <a:rPr lang="en-US" dirty="0">
                <a:latin typeface="Arial" charset="0"/>
                <a:ea typeface="ＭＳ Ｐゴシック" charset="0"/>
                <a:cs typeface="Arial" charset="0"/>
              </a:rPr>
              <a:t>Many</a:t>
            </a:r>
            <a:r>
              <a:rPr lang="en-US" baseline="0" dirty="0">
                <a:latin typeface="Arial" charset="0"/>
                <a:ea typeface="ＭＳ Ｐゴシック" charset="0"/>
                <a:cs typeface="Arial" charset="0"/>
              </a:rPr>
              <a:t> of the foundations also have footnotes that include information specific for students with IEPs or students with disabilities, such as information about adaptations or accommodations.</a:t>
            </a:r>
            <a:endParaRPr lang="en-US" dirty="0">
              <a:latin typeface="Arial" charset="0"/>
              <a:ea typeface="ＭＳ Ｐゴシック" charset="0"/>
              <a:cs typeface="Arial" charset="0"/>
            </a:endParaRPr>
          </a:p>
          <a:p>
            <a:pPr eaLnBrk="1" hangingPunct="1">
              <a:spcBef>
                <a:spcPts val="0"/>
              </a:spcBef>
            </a:pPr>
            <a:endParaRPr lang="en-US" altLang="en-US" b="1" u="sng" dirty="0">
              <a:latin typeface="Arial" panose="020B0604020202020204" pitchFamily="34" charset="0"/>
            </a:endParaRPr>
          </a:p>
        </p:txBody>
      </p:sp>
      <p:sp>
        <p:nvSpPr>
          <p:cNvPr id="124931"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631E47-9314-4658-A0A8-444D4D4BD2DA}" type="slidenum">
              <a:rPr lang="en-US" altLang="en-US" sz="1200"/>
              <a:pPr/>
              <a:t>13</a:t>
            </a:fld>
            <a:endParaRPr lang="en-US" altLang="en-US" sz="1200"/>
          </a:p>
        </p:txBody>
      </p:sp>
    </p:spTree>
    <p:extLst>
      <p:ext uri="{BB962C8B-B14F-4D97-AF65-F5344CB8AC3E}">
        <p14:creationId xmlns:p14="http://schemas.microsoft.com/office/powerpoint/2010/main" val="336920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indent="0" algn="l" defTabSz="457200" rtl="0" eaLnBrk="0" fontAlgn="base" latinLnBrk="0" hangingPunct="0">
              <a:spcBef>
                <a:spcPts val="0"/>
              </a:spcBef>
              <a:spcAft>
                <a:spcPct val="0"/>
              </a:spcAft>
              <a:buClrTx/>
              <a:buSzTx/>
              <a:buFontTx/>
              <a:buNone/>
              <a:tabLst/>
              <a:defRPr/>
            </a:pPr>
            <a:r>
              <a:rPr lang="en-US" altLang="en-US" b="1" dirty="0">
                <a:latin typeface="Arial" charset="0"/>
                <a:ea typeface="MS PGothic" charset="-128"/>
              </a:rPr>
              <a:t>Presenter Remarks:</a:t>
            </a:r>
            <a:r>
              <a:rPr lang="en-US" altLang="en-US" dirty="0">
                <a:latin typeface="Arial" charset="0"/>
                <a:ea typeface="MS PGothic" charset="-128"/>
              </a:rPr>
              <a:t> </a:t>
            </a:r>
          </a:p>
          <a:p>
            <a:pPr>
              <a:spcBef>
                <a:spcPts val="0"/>
              </a:spcBef>
            </a:pPr>
            <a:r>
              <a:rPr lang="en-US" altLang="en-US" dirty="0">
                <a:latin typeface="Arial" charset="0"/>
                <a:ea typeface="MS PGothic" charset="-128"/>
              </a:rPr>
              <a:t>Locate Handout 2: Strands and </a:t>
            </a:r>
            <a:r>
              <a:rPr lang="en-US" altLang="en-US" dirty="0" err="1">
                <a:latin typeface="Arial" charset="0"/>
                <a:ea typeface="MS PGothic" charset="-128"/>
              </a:rPr>
              <a:t>Substrands</a:t>
            </a:r>
            <a:r>
              <a:rPr lang="en-US" altLang="en-US" dirty="0">
                <a:latin typeface="Arial" charset="0"/>
                <a:ea typeface="MS PGothic" charset="-128"/>
              </a:rPr>
              <a:t>. </a:t>
            </a:r>
          </a:p>
          <a:p>
            <a:pPr>
              <a:spcBef>
                <a:spcPts val="0"/>
              </a:spcBef>
            </a:pPr>
            <a:endParaRPr lang="en-US" altLang="en-US" dirty="0">
              <a:latin typeface="Arial" charset="0"/>
              <a:ea typeface="MS PGothic" charset="-128"/>
            </a:endParaRPr>
          </a:p>
          <a:p>
            <a:pPr>
              <a:spcBef>
                <a:spcPts val="0"/>
              </a:spcBef>
            </a:pPr>
            <a:r>
              <a:rPr lang="en-US" altLang="en-US" dirty="0">
                <a:latin typeface="Arial" charset="0"/>
                <a:ea typeface="MS PGothic" charset="-128"/>
              </a:rPr>
              <a:t>Please stand up and partner with someone you have not yet talked with today. Once you find a partner, read the entire handout together. Discuss how the Self and Society strand and Marketplace strand might be related.  </a:t>
            </a:r>
          </a:p>
          <a:p>
            <a:pPr>
              <a:spcBef>
                <a:spcPts val="0"/>
              </a:spcBef>
            </a:pPr>
            <a:endParaRPr lang="en-US" altLang="en-US" dirty="0">
              <a:latin typeface="Arial" charset="0"/>
              <a:ea typeface="MS PGothic" charset="-128"/>
            </a:endParaRPr>
          </a:p>
          <a:p>
            <a:pPr marL="0" marR="0" lvl="0" indent="0" algn="l" defTabSz="457200" rtl="0" eaLnBrk="0" fontAlgn="base" latinLnBrk="0" hangingPunct="0">
              <a:spcBef>
                <a:spcPts val="0"/>
              </a:spcBef>
              <a:spcAft>
                <a:spcPct val="0"/>
              </a:spcAft>
              <a:buClrTx/>
              <a:buSzTx/>
              <a:buFontTx/>
              <a:buNone/>
              <a:tabLst/>
              <a:defRPr/>
            </a:pPr>
            <a:r>
              <a:rPr lang="en-US" altLang="en-US" dirty="0">
                <a:latin typeface="Arial" charset="0"/>
                <a:ea typeface="MS PGothic" charset="-128"/>
              </a:rPr>
              <a:t>I heard several interesting responses, and there is certainly no wrong answer regarding the relationship between these two strands. However, research shows us that as preschool and TK children are beginning to play with social roles and occupations they are also engaging with the more complex workings of economics—particularly exchange. Especially when children are acting out familiar scenarios such as going to the store or eating at a restaurant, the economic exchange becomes an integral factor in that play. Essentially, social roles and occupations provide the context for the understanding of marketplace economics.</a:t>
            </a:r>
          </a:p>
        </p:txBody>
      </p:sp>
    </p:spTree>
    <p:extLst>
      <p:ext uri="{BB962C8B-B14F-4D97-AF65-F5344CB8AC3E}">
        <p14:creationId xmlns:p14="http://schemas.microsoft.com/office/powerpoint/2010/main" val="1261539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cs typeface="Arial" panose="020B0604020202020204" pitchFamily="34" charset="0"/>
              </a:rPr>
              <a:t>Presenter Remarks:</a:t>
            </a:r>
          </a:p>
          <a:p>
            <a:pPr>
              <a:spcBef>
                <a:spcPts val="0"/>
              </a:spcBef>
            </a:pPr>
            <a:r>
              <a:rPr lang="en-US" altLang="en-US" dirty="0">
                <a:latin typeface="Arial" panose="020B0604020202020204" pitchFamily="34" charset="0"/>
                <a:cs typeface="Arial" panose="020B0604020202020204" pitchFamily="34" charset="0"/>
              </a:rPr>
              <a:t>The Alignment Document is another resource that will help us to answer questions related to developmental progression. </a:t>
            </a:r>
          </a:p>
          <a:p>
            <a:pPr>
              <a:spcBef>
                <a:spcPts val="0"/>
              </a:spcBef>
            </a:pPr>
            <a:endParaRPr lang="en-US" altLang="en-US" dirty="0">
              <a:latin typeface="Arial" panose="020B0604020202020204" pitchFamily="34" charset="0"/>
              <a:cs typeface="Arial" panose="020B0604020202020204" pitchFamily="34" charset="0"/>
            </a:endParaRPr>
          </a:p>
          <a:p>
            <a:pPr>
              <a:spcBef>
                <a:spcPts val="0"/>
              </a:spcBef>
            </a:pPr>
            <a:r>
              <a:rPr lang="en-US" altLang="en-US" dirty="0">
                <a:latin typeface="Arial" panose="020B0604020202020204" pitchFamily="34" charset="0"/>
                <a:cs typeface="Arial" panose="020B0604020202020204" pitchFamily="34" charset="0"/>
              </a:rPr>
              <a:t>What do you know about this document? How do you use it in your work now?</a:t>
            </a:r>
          </a:p>
          <a:p>
            <a:pPr>
              <a:spcBef>
                <a:spcPts val="0"/>
              </a:spcBef>
            </a:pPr>
            <a:endParaRPr lang="en-US" altLang="en-US" b="1" dirty="0">
              <a:latin typeface="Arial" panose="020B0604020202020204" pitchFamily="34" charset="0"/>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Extra Notes:</a:t>
            </a:r>
          </a:p>
          <a:p>
            <a:pPr>
              <a:spcBef>
                <a:spcPts val="0"/>
              </a:spcBef>
            </a:pPr>
            <a:r>
              <a:rPr lang="en-US" altLang="en-US" dirty="0">
                <a:latin typeface="Arial" panose="020B0604020202020204" pitchFamily="34" charset="0"/>
                <a:cs typeface="Arial" panose="020B0604020202020204" pitchFamily="34" charset="0"/>
              </a:rPr>
              <a:t>Depending on the size of the group, participants can share responses with table partners or in pairs.  </a:t>
            </a:r>
          </a:p>
          <a:p>
            <a:pPr>
              <a:spcBef>
                <a:spcPts val="0"/>
              </a:spcBef>
            </a:pPr>
            <a:endParaRPr lang="en-US" altLang="en-US" dirty="0">
              <a:latin typeface="Arial" panose="020B0604020202020204" pitchFamily="34" charset="0"/>
              <a:cs typeface="Arial" panose="020B0604020202020204" pitchFamily="34" charset="0"/>
            </a:endParaRPr>
          </a:p>
        </p:txBody>
      </p:sp>
      <p:sp>
        <p:nvSpPr>
          <p:cNvPr id="54275"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320996-504C-4972-A27F-646538533AA7}" type="slidenum">
              <a:rPr lang="en-US" altLang="en-US" sz="1200"/>
              <a:pPr/>
              <a:t>15</a:t>
            </a:fld>
            <a:endParaRPr lang="en-US" altLang="en-US" sz="1200"/>
          </a:p>
        </p:txBody>
      </p:sp>
    </p:spTree>
    <p:extLst>
      <p:ext uri="{BB962C8B-B14F-4D97-AF65-F5344CB8AC3E}">
        <p14:creationId xmlns:p14="http://schemas.microsoft.com/office/powerpoint/2010/main" val="549973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 Remarks:</a:t>
            </a:r>
          </a:p>
          <a:p>
            <a:pPr>
              <a:spcBef>
                <a:spcPts val="0"/>
              </a:spcBef>
            </a:pPr>
            <a:r>
              <a:rPr lang="en-US" dirty="0"/>
              <a:t>By supporting this development in the History-Social Science domain we are supporting the developmental continuum that</a:t>
            </a:r>
            <a:r>
              <a:rPr lang="en-US" baseline="0" dirty="0"/>
              <a:t> began in infancy and continues after preschool and TK into kindergarten and elementary school.</a:t>
            </a:r>
          </a:p>
          <a:p>
            <a:pPr>
              <a:spcBef>
                <a:spcPts val="0"/>
              </a:spcBef>
            </a:pPr>
            <a:endParaRPr lang="en-US" baseline="0" dirty="0"/>
          </a:p>
          <a:p>
            <a:pPr>
              <a:spcBef>
                <a:spcPts val="0"/>
              </a:spcBef>
            </a:pPr>
            <a:r>
              <a:rPr lang="en-US" baseline="0" dirty="0"/>
              <a:t>These connections are illustrated by Table 11: Overview of the Alignment Between the History-Social Science Domain and the California Content Standards.  This table can be found on page 155 of the Preschool Learning Foundations (Volume 3). </a:t>
            </a:r>
          </a:p>
          <a:p>
            <a:pPr>
              <a:spcBef>
                <a:spcPts val="0"/>
              </a:spcBef>
            </a:pPr>
            <a:endParaRPr lang="en-US" baseline="0" dirty="0"/>
          </a:p>
          <a:p>
            <a:pPr>
              <a:spcBef>
                <a:spcPts val="0"/>
              </a:spcBef>
            </a:pPr>
            <a:r>
              <a:rPr lang="en-US" baseline="0" dirty="0"/>
              <a:t>What challenges could you foresee in kindergarten if some of the foundations in preschool and TK were missing?</a:t>
            </a: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16</a:t>
            </a:fld>
            <a:endParaRPr lang="en-US"/>
          </a:p>
        </p:txBody>
      </p:sp>
    </p:spTree>
    <p:extLst>
      <p:ext uri="{BB962C8B-B14F-4D97-AF65-F5344CB8AC3E}">
        <p14:creationId xmlns:p14="http://schemas.microsoft.com/office/powerpoint/2010/main" val="2644759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xfrm>
            <a:off x="685800" y="4343400"/>
            <a:ext cx="5486400" cy="3899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spcBef>
                <a:spcPts val="0"/>
              </a:spcBef>
            </a:pPr>
            <a:r>
              <a:rPr lang="en-US" altLang="en-US" b="1" dirty="0">
                <a:latin typeface="Arial" panose="020B0604020202020204" pitchFamily="34" charset="0"/>
              </a:rPr>
              <a:t>Background Information:</a:t>
            </a:r>
          </a:p>
          <a:p>
            <a:pPr>
              <a:spcBef>
                <a:spcPts val="0"/>
              </a:spcBef>
            </a:pPr>
            <a:r>
              <a:rPr lang="en-US" altLang="en-US" dirty="0">
                <a:latin typeface="Arial" panose="020B0604020202020204" pitchFamily="34" charset="0"/>
              </a:rPr>
              <a:t>The chart</a:t>
            </a:r>
            <a:r>
              <a:rPr lang="en-US" altLang="en-US" baseline="0" dirty="0">
                <a:latin typeface="Arial" panose="020B0604020202020204" pitchFamily="34" charset="0"/>
              </a:rPr>
              <a:t> on the slide can be found on pages 147-148 of the Alignment Document.</a:t>
            </a:r>
          </a:p>
          <a:p>
            <a:pPr>
              <a:spcBef>
                <a:spcPts val="0"/>
              </a:spcBef>
            </a:pPr>
            <a:endParaRPr lang="en-US" altLang="en-US" dirty="0">
              <a:latin typeface="Arial" panose="020B0604020202020204" pitchFamily="34" charset="0"/>
            </a:endParaRPr>
          </a:p>
          <a:p>
            <a:pPr>
              <a:spcBef>
                <a:spcPts val="0"/>
              </a:spcBef>
            </a:pPr>
            <a:r>
              <a:rPr lang="en-US" altLang="en-US" b="1" dirty="0">
                <a:latin typeface="Arial" panose="020B0604020202020204" pitchFamily="34" charset="0"/>
              </a:rPr>
              <a:t>Presenter Remarks:</a:t>
            </a:r>
          </a:p>
          <a:p>
            <a:pPr>
              <a:spcBef>
                <a:spcPts val="0"/>
              </a:spcBef>
            </a:pPr>
            <a:r>
              <a:rPr lang="en-US" altLang="en-US" dirty="0">
                <a:latin typeface="Arial" panose="020B0604020202020204" pitchFamily="34" charset="0"/>
              </a:rPr>
              <a:t>The</a:t>
            </a:r>
            <a:r>
              <a:rPr lang="en-US" altLang="en-US" baseline="0" dirty="0">
                <a:latin typeface="Arial" panose="020B0604020202020204" pitchFamily="34" charset="0"/>
              </a:rPr>
              <a:t> </a:t>
            </a:r>
            <a:r>
              <a:rPr lang="en-US" altLang="en-US" dirty="0">
                <a:latin typeface="Arial" panose="020B0604020202020204" pitchFamily="34" charset="0"/>
              </a:rPr>
              <a:t>Alignment Document provides information about the connections between the Preschool Learning Foundations and the kindergarten content standards for California public schools. </a:t>
            </a:r>
          </a:p>
          <a:p>
            <a:pPr>
              <a:spcBef>
                <a:spcPts val="0"/>
              </a:spcBef>
            </a:pPr>
            <a:endParaRPr lang="en-US" altLang="en-US" b="1" dirty="0">
              <a:latin typeface="Arial" panose="020B0604020202020204" pitchFamily="34" charset="0"/>
            </a:endParaRPr>
          </a:p>
          <a:p>
            <a:pPr>
              <a:spcBef>
                <a:spcPts val="0"/>
              </a:spcBef>
            </a:pPr>
            <a:r>
              <a:rPr lang="en-US" altLang="en-US" dirty="0">
                <a:latin typeface="Arial" panose="020B0604020202020204" pitchFamily="34" charset="0"/>
              </a:rPr>
              <a:t>Look at Handout 3: </a:t>
            </a:r>
            <a:r>
              <a:rPr lang="en-US" kern="1200" dirty="0">
                <a:solidFill>
                  <a:schemeClr val="tx1"/>
                </a:solidFill>
                <a:effectLst/>
                <a:latin typeface="Arial" charset="0"/>
                <a:ea typeface="ＭＳ Ｐゴシック" panose="020B0600070205080204" pitchFamily="34" charset="-128"/>
                <a:cs typeface="MS Pゴシック" charset="0"/>
              </a:rPr>
              <a:t>Alignment of Developmental Progression </a:t>
            </a:r>
            <a:r>
              <a:rPr lang="en-US" altLang="en-US" dirty="0">
                <a:latin typeface="Arial" panose="020B0604020202020204" pitchFamily="34" charset="0"/>
              </a:rPr>
              <a:t>to see the detailed alignment of substrand 1.0 and the kindergarten</a:t>
            </a:r>
            <a:r>
              <a:rPr lang="en-US" altLang="en-US" baseline="0" dirty="0">
                <a:latin typeface="Arial" panose="020B0604020202020204" pitchFamily="34" charset="0"/>
              </a:rPr>
              <a:t> content standards</a:t>
            </a:r>
            <a:r>
              <a:rPr lang="en-US" altLang="en-US" dirty="0">
                <a:latin typeface="Arial" panose="020B0604020202020204" pitchFamily="34" charset="0"/>
              </a:rPr>
              <a:t>. Underline anything you find interesting. (Allow 3-4 minutes to read and underline.)</a:t>
            </a:r>
          </a:p>
          <a:p>
            <a:pPr>
              <a:spcBef>
                <a:spcPts val="0"/>
              </a:spcBef>
            </a:pPr>
            <a:endParaRPr lang="en-US" altLang="en-US" dirty="0">
              <a:latin typeface="Arial" panose="020B0604020202020204" pitchFamily="34" charset="0"/>
            </a:endParaRPr>
          </a:p>
          <a:p>
            <a:pPr>
              <a:spcBef>
                <a:spcPts val="0"/>
              </a:spcBef>
            </a:pPr>
            <a:r>
              <a:rPr lang="en-US" altLang="en-US" dirty="0">
                <a:latin typeface="Arial" panose="020B0604020202020204" pitchFamily="34" charset="0"/>
              </a:rPr>
              <a:t>Would anyone like to share what they underlined or found to be interesting?</a:t>
            </a:r>
          </a:p>
          <a:p>
            <a:pPr>
              <a:spcBef>
                <a:spcPts val="0"/>
              </a:spcBef>
            </a:pPr>
            <a:endParaRPr lang="en-US" altLang="en-US" dirty="0">
              <a:latin typeface="Arial" panose="020B0604020202020204" pitchFamily="34" charset="0"/>
            </a:endParaRPr>
          </a:p>
          <a:p>
            <a:pPr>
              <a:spcBef>
                <a:spcPts val="0"/>
              </a:spcBef>
            </a:pPr>
            <a:r>
              <a:rPr lang="en-US" altLang="en-US" dirty="0">
                <a:latin typeface="Arial" panose="020B0604020202020204" pitchFamily="34" charset="0"/>
              </a:rPr>
              <a:t>When you look at the alignment table you can see connections between the preschool foundations and the kindergarten content standards. Although the foundations and standards may, at times, be organized differently or may not correspond exactly, there is a correlational</a:t>
            </a:r>
            <a:r>
              <a:rPr lang="en-US" altLang="en-US" baseline="0" dirty="0">
                <a:latin typeface="Arial" panose="020B0604020202020204" pitchFamily="34" charset="0"/>
              </a:rPr>
              <a:t> </a:t>
            </a:r>
            <a:r>
              <a:rPr lang="en-US" altLang="en-US" dirty="0">
                <a:latin typeface="Arial" panose="020B0604020202020204" pitchFamily="34" charset="0"/>
              </a:rPr>
              <a:t>progression between them. </a:t>
            </a:r>
          </a:p>
          <a:p>
            <a:pPr>
              <a:spcBef>
                <a:spcPts val="0"/>
              </a:spcBef>
            </a:pPr>
            <a:endParaRPr lang="en-US" altLang="en-US" dirty="0">
              <a:latin typeface="Arial" panose="020B0604020202020204" pitchFamily="34" charset="0"/>
            </a:endParaRPr>
          </a:p>
          <a:p>
            <a:pPr>
              <a:spcBef>
                <a:spcPts val="0"/>
              </a:spcBef>
            </a:pPr>
            <a:r>
              <a:rPr lang="en-US" altLang="en-US" b="1" dirty="0">
                <a:latin typeface="Arial" panose="020B0604020202020204" pitchFamily="34" charset="0"/>
              </a:rPr>
              <a:t>Extra Notes:</a:t>
            </a:r>
          </a:p>
          <a:p>
            <a:pPr>
              <a:spcBef>
                <a:spcPts val="0"/>
              </a:spcBef>
            </a:pPr>
            <a:r>
              <a:rPr lang="en-US" altLang="en-US" dirty="0">
                <a:latin typeface="Arial" panose="020B0604020202020204" pitchFamily="34" charset="0"/>
              </a:rPr>
              <a:t>The following optional discussion questions </a:t>
            </a:r>
            <a:r>
              <a:rPr lang="en-US" altLang="en-US" baseline="0" dirty="0">
                <a:latin typeface="Arial" panose="020B0604020202020204" pitchFamily="34" charset="0"/>
              </a:rPr>
              <a:t>can be used i</a:t>
            </a:r>
            <a:r>
              <a:rPr lang="en-US" altLang="en-US" dirty="0">
                <a:latin typeface="Arial" panose="020B0604020202020204" pitchFamily="34" charset="0"/>
              </a:rPr>
              <a:t>f participants need prompting to start discussion:</a:t>
            </a:r>
          </a:p>
          <a:p>
            <a:pPr marL="171450" indent="-171450">
              <a:spcBef>
                <a:spcPts val="0"/>
              </a:spcBef>
              <a:buFont typeface="Arial" panose="020B0604020202020204" pitchFamily="34" charset="0"/>
              <a:buChar char="•"/>
            </a:pPr>
            <a:r>
              <a:rPr lang="en-US" altLang="en-US" dirty="0">
                <a:latin typeface="Arial" panose="020B0604020202020204" pitchFamily="34" charset="0"/>
              </a:rPr>
              <a:t>What do you observe about the different expectations for children at around 48 months of age, at around 60 months of age, and by the end of kindergarten? </a:t>
            </a:r>
          </a:p>
          <a:p>
            <a:pPr marL="171450" indent="-171450">
              <a:spcBef>
                <a:spcPts val="0"/>
              </a:spcBef>
              <a:buFont typeface="Arial" panose="020B0604020202020204" pitchFamily="34" charset="0"/>
              <a:buChar char="•"/>
            </a:pPr>
            <a:r>
              <a:rPr lang="en-US" altLang="en-US" dirty="0">
                <a:latin typeface="Arial" panose="020B0604020202020204" pitchFamily="34" charset="0"/>
              </a:rPr>
              <a:t>In recognition of these developmental stages, what are the implications for TK teachers in supporting children’s developing ability in becoming community</a:t>
            </a:r>
            <a:r>
              <a:rPr lang="en-US" altLang="en-US" baseline="0" dirty="0">
                <a:latin typeface="Arial" panose="020B0604020202020204" pitchFamily="34" charset="0"/>
              </a:rPr>
              <a:t> members</a:t>
            </a:r>
            <a:r>
              <a:rPr lang="en-US" altLang="en-US" dirty="0">
                <a:latin typeface="Arial" panose="020B0604020202020204" pitchFamily="34" charset="0"/>
              </a:rPr>
              <a:t>?</a:t>
            </a: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083258-E58D-4452-B5A9-B5973CA92390}" type="slidenum">
              <a:rPr lang="en-US" altLang="en-US" sz="1200"/>
              <a:pPr/>
              <a:t>17</a:t>
            </a:fld>
            <a:endParaRPr lang="en-US" altLang="en-US" sz="1200"/>
          </a:p>
        </p:txBody>
      </p:sp>
    </p:spTree>
    <p:extLst>
      <p:ext uri="{BB962C8B-B14F-4D97-AF65-F5344CB8AC3E}">
        <p14:creationId xmlns:p14="http://schemas.microsoft.com/office/powerpoint/2010/main" val="1414116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1" fontAlgn="base" latinLnBrk="0" hangingPunct="1">
              <a:spcBef>
                <a:spcPct val="0"/>
              </a:spcBef>
              <a:spcAft>
                <a:spcPct val="0"/>
              </a:spcAft>
              <a:buClrTx/>
              <a:buSzTx/>
              <a:buFontTx/>
              <a:buNone/>
              <a:tabLst/>
              <a:defRPr/>
            </a:pPr>
            <a:r>
              <a:rPr lang="en-US" altLang="en-US" b="1" dirty="0">
                <a:latin typeface="Arial" charset="0"/>
                <a:ea typeface="MS PGothic" charset="-128"/>
              </a:rPr>
              <a:t>Presenter Remarks:</a:t>
            </a:r>
            <a:r>
              <a:rPr lang="en-US" altLang="en-US" dirty="0">
                <a:latin typeface="Arial" charset="0"/>
                <a:ea typeface="MS PGothic" charset="-128"/>
              </a:rPr>
              <a:t> </a:t>
            </a:r>
          </a:p>
          <a:p>
            <a:pPr marL="0" marR="0" indent="0" algn="l" defTabSz="457200" rtl="0" eaLnBrk="1" fontAlgn="base" latinLnBrk="0" hangingPunct="1">
              <a:spcBef>
                <a:spcPct val="0"/>
              </a:spcBef>
              <a:spcAft>
                <a:spcPct val="0"/>
              </a:spcAft>
              <a:buClrTx/>
              <a:buSzTx/>
              <a:buFontTx/>
              <a:buNone/>
              <a:tabLst/>
              <a:defRPr/>
            </a:pPr>
            <a:r>
              <a:rPr lang="en-US" altLang="en-US" dirty="0">
                <a:latin typeface="Arial" charset="0"/>
                <a:ea typeface="MS PGothic" charset="-128"/>
              </a:rPr>
              <a:t>It is clear that there are connections between all skills in the Social-Emotional Development (SED) domain and the History-Social Science (HSS) domain. </a:t>
            </a:r>
            <a:r>
              <a:rPr lang="en-US" altLang="en-US" baseline="0" dirty="0">
                <a:latin typeface="Arial" charset="0"/>
                <a:ea typeface="MS PGothic" charset="-128"/>
              </a:rPr>
              <a:t>Although w</a:t>
            </a:r>
            <a:r>
              <a:rPr lang="en-US" altLang="en-US" dirty="0">
                <a:latin typeface="Arial" charset="0"/>
                <a:ea typeface="MS PGothic" charset="-128"/>
              </a:rPr>
              <a:t>e see similar social and emotional skills represented in both domains, each has a distinct focus. This slide shows the strands that have foundations connected at the skill</a:t>
            </a:r>
            <a:r>
              <a:rPr lang="en-US" altLang="en-US" baseline="0" dirty="0">
                <a:latin typeface="Arial" charset="0"/>
                <a:ea typeface="MS PGothic" charset="-128"/>
              </a:rPr>
              <a:t> level. </a:t>
            </a:r>
            <a:endParaRPr lang="en-US" altLang="en-US" dirty="0">
              <a:latin typeface="Arial" charset="0"/>
              <a:ea typeface="MS PGothic" charset="-128"/>
            </a:endParaRPr>
          </a:p>
          <a:p>
            <a:pPr eaLnBrk="1" hangingPunct="1">
              <a:spcBef>
                <a:spcPct val="0"/>
              </a:spcBef>
            </a:pPr>
            <a:endParaRPr lang="en-US" dirty="0"/>
          </a:p>
          <a:p>
            <a:pPr eaLnBrk="1" hangingPunct="1">
              <a:spcBef>
                <a:spcPct val="0"/>
              </a:spcBef>
            </a:pPr>
            <a:r>
              <a:rPr lang="en-US" dirty="0"/>
              <a:t>For example, the Relationships </a:t>
            </a:r>
            <a:r>
              <a:rPr lang="en-US" dirty="0" err="1"/>
              <a:t>substrand</a:t>
            </a:r>
            <a:r>
              <a:rPr lang="en-US" dirty="0"/>
              <a:t>—from the Self and Society strand of the History-Social Science domain—addresses both the significance of relationships, as well as the social interaction skills needed to support those relationships.</a:t>
            </a:r>
            <a:r>
              <a:rPr lang="en-US" baseline="0" dirty="0"/>
              <a:t> F</a:t>
            </a:r>
            <a:r>
              <a:rPr lang="en-US" dirty="0"/>
              <a:t>amily-child relationships are not explicitly addressed. Whereas the Social-Emotional Development domain divides relationships and social interaction into two distinct strands with a closer focus on each.</a:t>
            </a:r>
            <a:r>
              <a:rPr lang="en-US" baseline="0" dirty="0"/>
              <a:t> A</a:t>
            </a:r>
            <a:r>
              <a:rPr lang="en-US" dirty="0"/>
              <a:t>dditionally, family-child relationships are addressed.</a:t>
            </a:r>
            <a:r>
              <a:rPr lang="en-US" baseline="0" dirty="0"/>
              <a:t> This is represented on the slide by the arrow between SE Relationships and HSS Relationships as well as SE Relationships and HSS Culture and Diversity, and finally between SE Social Interaction and HSS Relationships. </a:t>
            </a:r>
          </a:p>
          <a:p>
            <a:pPr eaLnBrk="1" hangingPunct="1">
              <a:spcBef>
                <a:spcPct val="0"/>
              </a:spcBef>
            </a:pPr>
            <a:endParaRPr lang="en-US" dirty="0"/>
          </a:p>
          <a:p>
            <a:pPr eaLnBrk="1" hangingPunct="1">
              <a:spcBef>
                <a:spcPct val="0"/>
              </a:spcBef>
            </a:pPr>
            <a:r>
              <a:rPr lang="en-US" dirty="0"/>
              <a:t>The slide showcases the connections between the Social-Emotional Development domain and the History-Social Science domain:</a:t>
            </a:r>
          </a:p>
          <a:p>
            <a:pPr marL="171450" indent="-171450" eaLnBrk="1" hangingPunct="1">
              <a:spcBef>
                <a:spcPct val="0"/>
              </a:spcBef>
              <a:buFont typeface="Arial" panose="020B0604020202020204" pitchFamily="34" charset="0"/>
              <a:buChar char="•"/>
            </a:pPr>
            <a:r>
              <a:rPr lang="en-US" dirty="0"/>
              <a:t>The SED Social Interaction strand connects with the HSS Relationships </a:t>
            </a:r>
            <a:r>
              <a:rPr lang="en-US" dirty="0" err="1"/>
              <a:t>substrand</a:t>
            </a:r>
            <a:r>
              <a:rPr lang="en-US" dirty="0"/>
              <a:t>.</a:t>
            </a:r>
          </a:p>
          <a:p>
            <a:pPr marL="171450" indent="-171450" eaLnBrk="1" hangingPunct="1">
              <a:spcBef>
                <a:spcPct val="0"/>
              </a:spcBef>
              <a:buFont typeface="Arial" panose="020B0604020202020204" pitchFamily="34" charset="0"/>
              <a:buChar char="•"/>
            </a:pPr>
            <a:r>
              <a:rPr lang="en-US" dirty="0"/>
              <a:t>The SED Relationships strand connects with the HSS Relationships </a:t>
            </a:r>
            <a:r>
              <a:rPr lang="en-US" dirty="0" err="1"/>
              <a:t>substrand</a:t>
            </a:r>
            <a:r>
              <a:rPr lang="en-US" dirty="0"/>
              <a:t> and the HSS Culture and Diversity </a:t>
            </a:r>
            <a:r>
              <a:rPr lang="en-US" dirty="0" err="1"/>
              <a:t>substrand</a:t>
            </a:r>
            <a:r>
              <a:rPr lang="en-US" dirty="0"/>
              <a:t>.</a:t>
            </a:r>
          </a:p>
          <a:p>
            <a:pPr marL="171450" indent="-171450" eaLnBrk="1" hangingPunct="1">
              <a:spcBef>
                <a:spcPct val="0"/>
              </a:spcBef>
              <a:buFont typeface="Arial" panose="020B0604020202020204" pitchFamily="34" charset="0"/>
              <a:buChar char="•"/>
            </a:pPr>
            <a:r>
              <a:rPr lang="en-US" dirty="0"/>
              <a:t>The SED Self strand connects with the HSS Culture and Diversity </a:t>
            </a:r>
            <a:r>
              <a:rPr lang="en-US" dirty="0" err="1"/>
              <a:t>substrand</a:t>
            </a:r>
            <a:r>
              <a:rPr lang="en-US" dirty="0"/>
              <a:t>. </a:t>
            </a:r>
          </a:p>
        </p:txBody>
      </p:sp>
      <p:sp>
        <p:nvSpPr>
          <p:cNvPr id="4" name="Slide Number Placeholder 3"/>
          <p:cNvSpPr>
            <a:spLocks noGrp="1"/>
          </p:cNvSpPr>
          <p:nvPr>
            <p:ph type="sldNum" sz="quarter" idx="10"/>
          </p:nvPr>
        </p:nvSpPr>
        <p:spPr/>
        <p:txBody>
          <a:bodyPr/>
          <a:lstStyle/>
          <a:p>
            <a:pPr>
              <a:defRPr/>
            </a:pPr>
            <a:fld id="{8BA39E67-BE34-4049-A79B-9C4D180A6B7E}" type="slidenum">
              <a:rPr lang="en-US" altLang="en-US" smtClean="0"/>
              <a:pPr>
                <a:defRPr/>
              </a:pPr>
              <a:t>18</a:t>
            </a:fld>
            <a:endParaRPr lang="en-US" altLang="en-US"/>
          </a:p>
        </p:txBody>
      </p:sp>
    </p:spTree>
    <p:extLst>
      <p:ext uri="{BB962C8B-B14F-4D97-AF65-F5344CB8AC3E}">
        <p14:creationId xmlns:p14="http://schemas.microsoft.com/office/powerpoint/2010/main" val="173899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Rectangle 3"/>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defTabSz="457200">
              <a:spcBef>
                <a:spcPts val="0"/>
              </a:spcBef>
            </a:pPr>
            <a:r>
              <a:rPr lang="en-US" altLang="en-US" b="1" dirty="0"/>
              <a:t>Presenter Remarks: </a:t>
            </a:r>
          </a:p>
          <a:p>
            <a:pPr defTabSz="457200">
              <a:spcBef>
                <a:spcPts val="0"/>
              </a:spcBef>
            </a:pPr>
            <a:r>
              <a:rPr lang="en-US" altLang="en-US" dirty="0"/>
              <a:t>The Preschool Curriculum Framework offers guidance on how teachers—through planned</a:t>
            </a:r>
            <a:r>
              <a:rPr lang="en-US" altLang="en-US" baseline="0" dirty="0"/>
              <a:t> learning environments, materials, and experiences that are developmentally appropriate, individually and culturally meaningful, and engaging to families—</a:t>
            </a:r>
            <a:r>
              <a:rPr lang="en-US" altLang="en-US" dirty="0"/>
              <a:t>can support the learning and development described in the foundations.</a:t>
            </a:r>
          </a:p>
          <a:p>
            <a:pPr defTabSz="457200">
              <a:spcBef>
                <a:spcPts val="0"/>
              </a:spcBef>
            </a:pPr>
            <a:endParaRPr lang="en-US" altLang="en-US" dirty="0"/>
          </a:p>
          <a:p>
            <a:pPr defTabSz="457200">
              <a:spcBef>
                <a:spcPts val="0"/>
              </a:spcBef>
            </a:pPr>
            <a:r>
              <a:rPr lang="en-US" altLang="en-US" dirty="0"/>
              <a:t>“Teachers address ideas and concepts that children can grasp at their developmental level and then progressively build on what children already know and understand. This approach applies to all children, including children with various abilities, disabilities, or other special needs (such as delays in language, cognition, or physical ability)” (PCF, Vol. 2,</a:t>
            </a:r>
            <a:r>
              <a:rPr lang="en-US" altLang="en-US" baseline="0" dirty="0"/>
              <a:t> p. 227).</a:t>
            </a:r>
            <a:endParaRPr lang="en-US" altLang="en-US" dirty="0"/>
          </a:p>
          <a:p>
            <a:pPr defTabSz="457200">
              <a:spcBef>
                <a:spcPts val="0"/>
              </a:spcBef>
            </a:pPr>
            <a:endParaRPr lang="en-US" altLang="en-US" dirty="0"/>
          </a:p>
          <a:p>
            <a:pPr defTabSz="457200" eaLnBrk="1" hangingPunct="1">
              <a:spcBef>
                <a:spcPts val="0"/>
              </a:spcBef>
            </a:pPr>
            <a:r>
              <a:rPr lang="en-US" altLang="en-US" dirty="0">
                <a:latin typeface="Arial" panose="020B0604020202020204" pitchFamily="34" charset="0"/>
              </a:rPr>
              <a:t>Let’s look at two examples from the Preschool Curriculum Framework that offer insight on creating an inclusive environment:</a:t>
            </a:r>
          </a:p>
          <a:p>
            <a:pPr marL="171450" indent="-171450" defTabSz="457200" eaLnBrk="1" hangingPunct="1">
              <a:spcBef>
                <a:spcPts val="0"/>
              </a:spcBef>
              <a:buFont typeface="Arial" panose="020B0604020202020204" pitchFamily="34" charset="0"/>
              <a:buChar char="•"/>
            </a:pPr>
            <a:r>
              <a:rPr lang="en-US" altLang="en-US" dirty="0">
                <a:latin typeface="Arial" panose="020B0604020202020204" pitchFamily="34" charset="0"/>
              </a:rPr>
              <a:t>“</a:t>
            </a:r>
            <a:r>
              <a:rPr lang="en-US" altLang="en-US" b="0" dirty="0">
                <a:latin typeface="Arial" panose="020B0604020202020204" pitchFamily="34" charset="0"/>
              </a:rPr>
              <a:t>Adults can further promote the active participation of all members of the preschool community by intentionally including multicultural, anti-bias literature, displays, materials, and goods that represent the linguistic and cultural backgrounds of the community</a:t>
            </a:r>
            <a:r>
              <a:rPr lang="en-US" altLang="en-US" b="0" baseline="0" dirty="0">
                <a:latin typeface="Arial" panose="020B0604020202020204" pitchFamily="34" charset="0"/>
              </a:rPr>
              <a:t>”</a:t>
            </a:r>
            <a:r>
              <a:rPr lang="en-US" altLang="en-US" baseline="0" dirty="0">
                <a:latin typeface="Arial" panose="020B0604020202020204" pitchFamily="34" charset="0"/>
              </a:rPr>
              <a:t> (PCF, Vol. 3, p. 73).  Examples may include the following items: </a:t>
            </a:r>
          </a:p>
          <a:p>
            <a:pPr marL="628650" lvl="1" indent="-171450" defTabSz="457200" eaLnBrk="1" hangingPunct="1">
              <a:spcBef>
                <a:spcPts val="0"/>
              </a:spcBef>
              <a:buFont typeface="Courier New" panose="02070309020205020404" pitchFamily="49" charset="0"/>
              <a:buChar char="o"/>
            </a:pPr>
            <a:r>
              <a:rPr lang="en-US" altLang="en-US" baseline="0" dirty="0">
                <a:latin typeface="Arial" panose="020B0604020202020204" pitchFamily="34" charset="0"/>
              </a:rPr>
              <a:t>Books in different languages and with different cultures represented</a:t>
            </a:r>
          </a:p>
          <a:p>
            <a:pPr marL="628650" lvl="1" indent="-171450" defTabSz="457200" eaLnBrk="1" hangingPunct="1">
              <a:spcBef>
                <a:spcPts val="0"/>
              </a:spcBef>
              <a:buFont typeface="Courier New" panose="02070309020205020404" pitchFamily="49" charset="0"/>
              <a:buChar char="o"/>
            </a:pPr>
            <a:r>
              <a:rPr lang="en-US" altLang="en-US" baseline="0" dirty="0">
                <a:latin typeface="Arial" panose="020B0604020202020204" pitchFamily="34" charset="0"/>
              </a:rPr>
              <a:t>Multicultural dolls</a:t>
            </a:r>
          </a:p>
          <a:p>
            <a:pPr marL="628650" lvl="1" indent="-171450" defTabSz="457200" eaLnBrk="1" hangingPunct="1">
              <a:spcBef>
                <a:spcPts val="0"/>
              </a:spcBef>
              <a:buFont typeface="Courier New" panose="02070309020205020404" pitchFamily="49" charset="0"/>
              <a:buChar char="o"/>
            </a:pPr>
            <a:r>
              <a:rPr lang="en-US" altLang="en-US" baseline="0" dirty="0">
                <a:latin typeface="Arial" panose="020B0604020202020204" pitchFamily="34" charset="0"/>
              </a:rPr>
              <a:t>Kitchen items, food containers, and clothing from other cultures in the dramatic play area</a:t>
            </a:r>
          </a:p>
          <a:p>
            <a:pPr marL="171450" indent="-171450" defTabSz="457200" eaLnBrk="1" hangingPunct="1">
              <a:spcBef>
                <a:spcPts val="0"/>
              </a:spcBef>
              <a:buFont typeface="Arial" panose="020B0604020202020204" pitchFamily="34" charset="0"/>
              <a:buChar char="•"/>
            </a:pPr>
            <a:r>
              <a:rPr lang="en-US" altLang="en-US" dirty="0">
                <a:latin typeface="Arial" panose="020B0604020202020204" pitchFamily="34" charset="0"/>
              </a:rPr>
              <a:t>“</a:t>
            </a:r>
            <a:r>
              <a:rPr lang="en-US" altLang="en-US" b="0" dirty="0">
                <a:latin typeface="Arial" panose="020B0604020202020204" pitchFamily="34" charset="0"/>
              </a:rPr>
              <a:t>Adults can also adapt materials and activities, when necessary, to foster inclusion of children with special needs. For example, use a variety of voting methods (e.g., buttons, stickers) to ensure all children's active participation” </a:t>
            </a:r>
            <a:r>
              <a:rPr lang="en-US" altLang="ja-JP" dirty="0">
                <a:latin typeface="Arial" panose="020B0604020202020204" pitchFamily="34" charset="0"/>
              </a:rPr>
              <a:t>(PCF, Vol.</a:t>
            </a:r>
            <a:r>
              <a:rPr lang="en-US" altLang="ja-JP" baseline="0" dirty="0">
                <a:latin typeface="Arial" panose="020B0604020202020204" pitchFamily="34" charset="0"/>
              </a:rPr>
              <a:t> 3, pp. 73-74).  </a:t>
            </a:r>
          </a:p>
          <a:p>
            <a:pPr marL="0" indent="0" defTabSz="457200" eaLnBrk="1" hangingPunct="1">
              <a:spcBef>
                <a:spcPts val="0"/>
              </a:spcBef>
              <a:buFont typeface="Arial" panose="020B0604020202020204" pitchFamily="34" charset="0"/>
              <a:buNone/>
            </a:pPr>
            <a:endParaRPr lang="en-US" altLang="ja-JP" baseline="0" dirty="0">
              <a:latin typeface="Arial" panose="020B0604020202020204" pitchFamily="34" charset="0"/>
            </a:endParaRPr>
          </a:p>
          <a:p>
            <a:pPr marL="0" indent="0" defTabSz="457200" eaLnBrk="1" hangingPunct="1">
              <a:spcBef>
                <a:spcPts val="0"/>
              </a:spcBef>
              <a:buFont typeface="Arial" panose="020B0604020202020204" pitchFamily="34" charset="0"/>
              <a:buNone/>
            </a:pPr>
            <a:r>
              <a:rPr lang="en-US" altLang="ja-JP" baseline="0" dirty="0">
                <a:latin typeface="Arial" panose="020B0604020202020204" pitchFamily="34" charset="0"/>
              </a:rPr>
              <a:t>When children are represented and included it helps them develop a positive self-concept and affirms the value of diversity.</a:t>
            </a:r>
          </a:p>
          <a:p>
            <a:pPr eaLnBrk="1" hangingPunct="1">
              <a:spcBef>
                <a:spcPts val="0"/>
              </a:spcBef>
            </a:pPr>
            <a:endParaRPr lang="en-US" dirty="0">
              <a:latin typeface="Arial" charset="0"/>
              <a:ea typeface="MS PGothic" charset="0"/>
            </a:endParaRPr>
          </a:p>
          <a:p>
            <a:pPr eaLnBrk="1" hangingPunct="1">
              <a:spcBef>
                <a:spcPts val="0"/>
              </a:spcBef>
            </a:pPr>
            <a:endParaRPr lang="en-US" dirty="0">
              <a:latin typeface="Arial" charset="0"/>
              <a:ea typeface="MS PGothic" charset="0"/>
            </a:endParaRPr>
          </a:p>
        </p:txBody>
      </p:sp>
    </p:spTree>
    <p:extLst>
      <p:ext uri="{BB962C8B-B14F-4D97-AF65-F5344CB8AC3E}">
        <p14:creationId xmlns:p14="http://schemas.microsoft.com/office/powerpoint/2010/main" val="3386141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charset="0"/>
                <a:ea typeface="MS PGothic" charset="-128"/>
              </a:rPr>
              <a:t>Presenter Remarks:</a:t>
            </a:r>
            <a:r>
              <a:rPr lang="en-US" altLang="en-US" dirty="0">
                <a:latin typeface="Arial" charset="0"/>
                <a:ea typeface="MS PGothic" charset="-128"/>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ea typeface="ＭＳ Ｐゴシック" pitchFamily="-110" charset="-128"/>
                <a:cs typeface="ＭＳ Ｐゴシック" pitchFamily="-110" charset="-128"/>
              </a:rPr>
              <a:t>“</a:t>
            </a:r>
            <a:r>
              <a:rPr lang="en-US" sz="1200" dirty="0">
                <a:ea typeface="ＭＳ Ｐゴシック" pitchFamily="-110" charset="-128"/>
                <a:cs typeface="ＭＳ Ｐゴシック" pitchFamily="-110" charset="-128"/>
              </a:rPr>
              <a:t>Social science is a branch of learning that pertains to how people live together in the social world” (PLF, Vol. 3, p. 1).</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a typeface="ＭＳ Ｐゴシック" pitchFamily="-110" charset="-128"/>
              <a:cs typeface="ＭＳ Ｐゴシック" pitchFamily="-110"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a typeface="ＭＳ Ｐゴシック" pitchFamily="-110" charset="-128"/>
                <a:cs typeface="ＭＳ Ｐゴシック" pitchFamily="-110" charset="-128"/>
              </a:rPr>
              <a:t>At first glance, what do you notice going on in this picture that relates to history-social science (relationships, community, joint learning, sense of belonging, etc.)?  </a:t>
            </a:r>
          </a:p>
        </p:txBody>
      </p:sp>
      <p:sp>
        <p:nvSpPr>
          <p:cNvPr id="4" name="Slide Number Placeholder 3"/>
          <p:cNvSpPr>
            <a:spLocks noGrp="1"/>
          </p:cNvSpPr>
          <p:nvPr>
            <p:ph type="sldNum" sz="quarter" idx="10"/>
          </p:nvPr>
        </p:nvSpPr>
        <p:spPr/>
        <p:txBody>
          <a:bodyPr/>
          <a:lstStyle/>
          <a:p>
            <a:fld id="{096A1DEB-3031-F94F-92FD-7FFBA65F3CFE}" type="slidenum">
              <a:rPr lang="en-US" smtClean="0"/>
              <a:pPr/>
              <a:t>2</a:t>
            </a:fld>
            <a:endParaRPr lang="en-US" dirty="0"/>
          </a:p>
        </p:txBody>
      </p:sp>
    </p:spTree>
    <p:extLst>
      <p:ext uri="{BB962C8B-B14F-4D97-AF65-F5344CB8AC3E}">
        <p14:creationId xmlns:p14="http://schemas.microsoft.com/office/powerpoint/2010/main" val="1388201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txBox="1">
            <a:spLocks noGrp="1" noChangeArrowheads="1"/>
          </p:cNvSpPr>
          <p:nvPr/>
        </p:nvSpPr>
        <p:spPr bwMode="auto">
          <a:xfrm>
            <a:off x="3884613" y="8977313"/>
            <a:ext cx="297180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fld id="{887029A0-C375-AC41-94BC-5446108C5B1D}" type="slidenum">
              <a:rPr lang="en-US" sz="1200"/>
              <a:pPr algn="r" eaLnBrk="1" hangingPunct="1"/>
              <a:t>20</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defTabSz="457200">
              <a:spcBef>
                <a:spcPts val="0"/>
              </a:spcBef>
              <a:spcAft>
                <a:spcPts val="0"/>
              </a:spcAft>
            </a:pPr>
            <a:r>
              <a:rPr lang="en-US" b="1" dirty="0">
                <a:ea typeface="MS PGothic" charset="0"/>
              </a:rPr>
              <a:t>Presenter Remarks:</a:t>
            </a:r>
          </a:p>
          <a:p>
            <a:pPr defTabSz="457200">
              <a:spcBef>
                <a:spcPts val="0"/>
              </a:spcBef>
              <a:spcAft>
                <a:spcPts val="0"/>
              </a:spcAft>
            </a:pPr>
            <a:r>
              <a:rPr lang="en-US" dirty="0">
                <a:ea typeface="MS PGothic" charset="0"/>
              </a:rPr>
              <a:t>The Preschool Curriculum Framework</a:t>
            </a:r>
            <a:r>
              <a:rPr lang="en-US" baseline="0" dirty="0">
                <a:ea typeface="MS PGothic" charset="0"/>
              </a:rPr>
              <a:t> is organized so that it does not need to be read cover to cover but rather has sections that teachers can use to glean ideas for the classroom. </a:t>
            </a:r>
          </a:p>
          <a:p>
            <a:pPr defTabSz="457200">
              <a:spcBef>
                <a:spcPts val="0"/>
              </a:spcBef>
              <a:spcAft>
                <a:spcPts val="0"/>
              </a:spcAft>
            </a:pPr>
            <a:endParaRPr lang="en-US" baseline="0" dirty="0">
              <a:ea typeface="MS PGothic" charset="0"/>
            </a:endParaRPr>
          </a:p>
          <a:p>
            <a:pPr defTabSz="457200">
              <a:spcBef>
                <a:spcPts val="0"/>
              </a:spcBef>
              <a:spcAft>
                <a:spcPts val="0"/>
              </a:spcAft>
            </a:pPr>
            <a:r>
              <a:rPr lang="en-US" baseline="0" dirty="0">
                <a:ea typeface="MS PGothic" charset="0"/>
              </a:rPr>
              <a:t>These are the sections that we will explore today:</a:t>
            </a:r>
          </a:p>
          <a:p>
            <a:pPr marL="171450" indent="-171450">
              <a:spcBef>
                <a:spcPts val="0"/>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Guiding principles</a:t>
            </a:r>
          </a:p>
          <a:p>
            <a:pPr marL="171450" indent="-171450">
              <a:spcBef>
                <a:spcPts val="0"/>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Environments and materials</a:t>
            </a:r>
          </a:p>
          <a:p>
            <a:pPr marL="171450" indent="-171450">
              <a:spcBef>
                <a:spcPts val="0"/>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Vignettes</a:t>
            </a:r>
          </a:p>
          <a:p>
            <a:pPr marL="628650" lvl="1" indent="-171450">
              <a:spcBef>
                <a:spcPts val="0"/>
              </a:spcBef>
              <a:spcAft>
                <a:spcPts val="0"/>
              </a:spcAft>
              <a:buFont typeface="Courier New" panose="02070309020205020404" pitchFamily="49" charset="0"/>
              <a:buChar char="o"/>
              <a:defRPr/>
            </a:pPr>
            <a:r>
              <a:rPr lang="en-US" dirty="0">
                <a:solidFill>
                  <a:srgbClr val="000000"/>
                </a:solidFill>
                <a:ea typeface="ＭＳ Ｐゴシック" pitchFamily="34" charset="-128"/>
                <a:cs typeface="ＭＳ Ｐゴシック" charset="0"/>
              </a:rPr>
              <a:t>Planning learning opportunities </a:t>
            </a:r>
          </a:p>
          <a:p>
            <a:pPr marL="628650" lvl="1" indent="-171450">
              <a:spcBef>
                <a:spcPts val="0"/>
              </a:spcBef>
              <a:spcAft>
                <a:spcPts val="0"/>
              </a:spcAft>
              <a:buFont typeface="Courier New" panose="02070309020205020404" pitchFamily="49" charset="0"/>
              <a:buChar char="o"/>
              <a:defRPr/>
            </a:pPr>
            <a:r>
              <a:rPr lang="en-US" dirty="0">
                <a:solidFill>
                  <a:srgbClr val="000000"/>
                </a:solidFill>
                <a:ea typeface="ＭＳ Ｐゴシック" pitchFamily="34" charset="-128"/>
                <a:cs typeface="ＭＳ Ｐゴシック" charset="0"/>
              </a:rPr>
              <a:t>Teachable moments</a:t>
            </a:r>
          </a:p>
          <a:p>
            <a:pPr marL="171450" indent="-171450">
              <a:spcBef>
                <a:spcPts val="0"/>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Interactions and strategies</a:t>
            </a:r>
          </a:p>
          <a:p>
            <a:pPr marL="171450" indent="-171450">
              <a:spcBef>
                <a:spcPts val="0"/>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Engaging families</a:t>
            </a:r>
          </a:p>
          <a:p>
            <a:pPr defTabSz="457200">
              <a:spcBef>
                <a:spcPts val="0"/>
              </a:spcBef>
              <a:spcAft>
                <a:spcPts val="0"/>
              </a:spcAft>
            </a:pPr>
            <a:endParaRPr lang="en-US" dirty="0">
              <a:ea typeface="MS PGothic" charset="0"/>
            </a:endParaRPr>
          </a:p>
          <a:p>
            <a:pPr defTabSz="457200">
              <a:spcBef>
                <a:spcPts val="0"/>
              </a:spcBef>
              <a:spcAft>
                <a:spcPts val="0"/>
              </a:spcAft>
            </a:pPr>
            <a:endParaRPr lang="en-US" dirty="0">
              <a:ea typeface="MS PGothic" charset="0"/>
            </a:endParaRPr>
          </a:p>
        </p:txBody>
      </p:sp>
    </p:spTree>
    <p:extLst>
      <p:ext uri="{BB962C8B-B14F-4D97-AF65-F5344CB8AC3E}">
        <p14:creationId xmlns:p14="http://schemas.microsoft.com/office/powerpoint/2010/main" val="1471332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85800" y="4342605"/>
            <a:ext cx="5486400" cy="4213565"/>
          </a:xfrm>
        </p:spPr>
        <p:txBody>
          <a:bodyPr>
            <a:noAutofit/>
          </a:bodyPr>
          <a:lstStyle/>
          <a:p>
            <a:pPr marL="0" marR="0" lvl="0" indent="0" algn="l" defTabSz="457200" rtl="0" eaLnBrk="1" fontAlgn="auto" latinLnBrk="0" hangingPunct="1">
              <a:spcBef>
                <a:spcPts val="0"/>
              </a:spcBef>
              <a:spcAft>
                <a:spcPts val="0"/>
              </a:spcAft>
              <a:buClrTx/>
              <a:buSzTx/>
              <a:buFontTx/>
              <a:buNone/>
              <a:tabLst/>
              <a:defRPr/>
            </a:pPr>
            <a:r>
              <a:rPr lang="en-US" b="1" dirty="0">
                <a:effectLst/>
                <a:ea typeface="Calibri" panose="020F0502020204030204" pitchFamily="34" charset="0"/>
              </a:rPr>
              <a:t>Activity 2: Video Observation</a:t>
            </a:r>
          </a:p>
          <a:p>
            <a:pPr marL="0" marR="0" indent="0" algn="l" defTabSz="457200" rtl="0" eaLnBrk="1" fontAlgn="auto" latinLnBrk="0" hangingPunct="1">
              <a:spcBef>
                <a:spcPts val="0"/>
              </a:spcBef>
              <a:spcAft>
                <a:spcPts val="0"/>
              </a:spcAft>
              <a:buClrTx/>
              <a:buSzTx/>
              <a:buFontTx/>
              <a:buNone/>
              <a:tabLst/>
              <a:defRPr/>
            </a:pPr>
            <a:endParaRPr lang="en-US" b="1" dirty="0"/>
          </a:p>
          <a:p>
            <a:pPr marL="0" marR="0" indent="0" algn="l" defTabSz="457200" rtl="0" eaLnBrk="1" fontAlgn="auto" latinLnBrk="0" hangingPunct="1">
              <a:spcBef>
                <a:spcPts val="0"/>
              </a:spcBef>
              <a:spcAft>
                <a:spcPts val="0"/>
              </a:spcAft>
              <a:buClrTx/>
              <a:buSzTx/>
              <a:buFontTx/>
              <a:buNone/>
              <a:tabLst/>
              <a:defRPr/>
            </a:pPr>
            <a:r>
              <a:rPr lang="en-US" b="1" dirty="0"/>
              <a:t>Presenter Remarks:</a:t>
            </a:r>
          </a:p>
          <a:p>
            <a:pPr marL="0" marR="0" lvl="0" indent="0" algn="l" defTabSz="457200" rtl="0" eaLnBrk="1" fontAlgn="auto" latinLnBrk="0" hangingPunct="1">
              <a:spcBef>
                <a:spcPts val="0"/>
              </a:spcBef>
              <a:spcAft>
                <a:spcPts val="0"/>
              </a:spcAft>
              <a:buClrTx/>
              <a:buSzTx/>
              <a:buFontTx/>
              <a:buNone/>
              <a:tabLst/>
              <a:defRPr/>
            </a:pPr>
            <a:r>
              <a:rPr lang="en-US" dirty="0">
                <a:effectLst/>
                <a:ea typeface="Times New Roman" panose="02020603050405020304" pitchFamily="18" charset="0"/>
              </a:rPr>
              <a:t>The next activity provides an opportunity to create a mental representation of what various aspects highlighted in the Preschool Curriculum Framework might look like in the classroom.</a:t>
            </a:r>
          </a:p>
          <a:p>
            <a:pPr marL="0" marR="0" algn="r">
              <a:spcBef>
                <a:spcPts val="0"/>
              </a:spcBef>
              <a:spcAft>
                <a:spcPts val="0"/>
              </a:spcAft>
            </a:pPr>
            <a:r>
              <a:rPr lang="en-US" dirty="0">
                <a:effectLst/>
                <a:ea typeface="Calibri" panose="020F0502020204030204" pitchFamily="34" charset="0"/>
              </a:rPr>
              <a:t> </a:t>
            </a:r>
          </a:p>
          <a:p>
            <a:pPr marL="0" marR="0">
              <a:spcBef>
                <a:spcPts val="0"/>
              </a:spcBef>
              <a:spcAft>
                <a:spcPts val="0"/>
              </a:spcAft>
            </a:pPr>
            <a:r>
              <a:rPr lang="en-US" b="1" cap="all" dirty="0">
                <a:effectLst/>
                <a:ea typeface="Times New Roman" panose="02020603050405020304" pitchFamily="18" charset="0"/>
              </a:rPr>
              <a:t>intent: </a:t>
            </a:r>
            <a:endParaRPr lang="en-US" dirty="0">
              <a:effectLst/>
              <a:ea typeface="Calibri" panose="020F0502020204030204" pitchFamily="34" charset="0"/>
            </a:endParaRPr>
          </a:p>
          <a:p>
            <a:pPr marL="0" marR="0">
              <a:spcBef>
                <a:spcPts val="0"/>
              </a:spcBef>
              <a:spcAft>
                <a:spcPts val="0"/>
              </a:spcAft>
            </a:pPr>
            <a:r>
              <a:rPr lang="en-US" dirty="0">
                <a:effectLst/>
                <a:ea typeface="Times New Roman" panose="02020603050405020304" pitchFamily="18" charset="0"/>
              </a:rPr>
              <a:t>Create a mental representation of what various aspects highlighted in the Preschool Curriculum Framework might look like in the classroom.</a:t>
            </a:r>
          </a:p>
          <a:p>
            <a:pPr marL="0" marR="0">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0" marR="0">
              <a:spcBef>
                <a:spcPts val="0"/>
              </a:spcBef>
              <a:spcAft>
                <a:spcPts val="0"/>
              </a:spcAft>
            </a:pPr>
            <a:r>
              <a:rPr lang="en-US" dirty="0">
                <a:effectLst/>
                <a:ea typeface="Times New Roman" panose="02020603050405020304" pitchFamily="18" charset="0"/>
              </a:rPr>
              <a:t>Participants will take detailed notes on a video and connect the video to various aspects and sections of the Preschool Curriculum Framework.</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Materials Required: </a:t>
            </a:r>
            <a:endParaRPr lang="en-US" dirty="0">
              <a:effectLst/>
              <a:ea typeface="Calibri" panose="020F0502020204030204" pitchFamily="34" charset="0"/>
            </a:endParaRPr>
          </a:p>
          <a:p>
            <a:pPr marL="171450" marR="0" lvl="0" indent="-171450" algn="l">
              <a:spcBef>
                <a:spcPts val="0"/>
              </a:spcBef>
              <a:spcAft>
                <a:spcPts val="0"/>
              </a:spcAft>
              <a:buFont typeface="Arial" panose="020B0604020202020204" pitchFamily="34" charset="0"/>
              <a:buChar char="•"/>
              <a:tabLst>
                <a:tab pos="457200" algn="l"/>
              </a:tabLst>
            </a:pPr>
            <a:r>
              <a:rPr lang="en-US" dirty="0" err="1">
                <a:effectLst/>
                <a:ea typeface="Times" pitchFamily="18" charset="0"/>
              </a:rPr>
              <a:t>Substrands</a:t>
            </a:r>
            <a:r>
              <a:rPr lang="en-US" dirty="0">
                <a:effectLst/>
                <a:ea typeface="Times" pitchFamily="18" charset="0"/>
              </a:rPr>
              <a:t> and Foundations Chart PowerPoint slide</a:t>
            </a:r>
          </a:p>
          <a:p>
            <a:pPr marL="171450" marR="0" lvl="0" indent="-171450" algn="l">
              <a:spcBef>
                <a:spcPts val="0"/>
              </a:spcBef>
              <a:spcAft>
                <a:spcPts val="0"/>
              </a:spcAft>
              <a:buFont typeface="Arial" panose="020B0604020202020204" pitchFamily="34" charset="0"/>
              <a:buChar char="•"/>
              <a:tabLst>
                <a:tab pos="457200" algn="l"/>
              </a:tabLst>
            </a:pPr>
            <a:r>
              <a:rPr lang="en-US" dirty="0">
                <a:effectLst/>
                <a:ea typeface="Times" pitchFamily="18" charset="0"/>
              </a:rPr>
              <a:t>Partners</a:t>
            </a:r>
          </a:p>
          <a:p>
            <a:pPr marL="171450" marR="0" lvl="0" indent="-171450">
              <a:spcBef>
                <a:spcPts val="0"/>
              </a:spcBef>
              <a:spcAft>
                <a:spcPts val="0"/>
              </a:spcAft>
              <a:buFont typeface="Arial" panose="020B0604020202020204" pitchFamily="34" charset="0"/>
              <a:buChar char="•"/>
              <a:tabLst>
                <a:tab pos="457200" algn="l"/>
              </a:tabLst>
            </a:pPr>
            <a:r>
              <a:rPr lang="en-US" dirty="0">
                <a:effectLst/>
                <a:ea typeface="Times New Roman" panose="02020603050405020304" pitchFamily="18" charset="0"/>
              </a:rPr>
              <a:t>Exchange video </a:t>
            </a:r>
            <a:r>
              <a:rPr lang="en-US" sz="1200" kern="1200" dirty="0">
                <a:solidFill>
                  <a:schemeClr val="tx1"/>
                </a:solidFill>
                <a:effectLst/>
                <a:latin typeface="Arial" pitchFamily="34" charset="0"/>
                <a:ea typeface="ＭＳ Ｐゴシック" pitchFamily="34" charset="-128"/>
                <a:cs typeface="Arial" pitchFamily="34" charset="0"/>
              </a:rPr>
              <a:t>1.1</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ea typeface="Times New Roman" panose="02020603050405020304" pitchFamily="18" charset="0"/>
              </a:rPr>
              <a:t>Handout 4: Video Observation Guide</a:t>
            </a:r>
            <a:endParaRPr lang="en-US" dirty="0">
              <a:effectLst/>
              <a:ea typeface="Calibri" panose="020F0502020204030204" pitchFamily="34" charset="0"/>
            </a:endParaRPr>
          </a:p>
          <a:p>
            <a:pPr marL="457200" marR="0" algn="l">
              <a:spcBef>
                <a:spcPts val="0"/>
              </a:spcBef>
              <a:spcAft>
                <a:spcPts val="0"/>
              </a:spcAft>
            </a:pPr>
            <a:r>
              <a:rPr lang="en-US" dirty="0">
                <a:effectLst/>
                <a:ea typeface="Times" pitchFamily="18" charset="0"/>
              </a:rPr>
              <a:t> </a:t>
            </a:r>
          </a:p>
          <a:p>
            <a:pPr marL="0" marR="0" algn="l">
              <a:spcBef>
                <a:spcPts val="0"/>
              </a:spcBef>
              <a:spcAft>
                <a:spcPts val="0"/>
              </a:spcAft>
            </a:pPr>
            <a:r>
              <a:rPr lang="en-US" b="1" dirty="0">
                <a:effectLst/>
                <a:ea typeface="Times" pitchFamily="18" charset="0"/>
              </a:rPr>
              <a:t>TIME</a:t>
            </a:r>
            <a:r>
              <a:rPr lang="en-US" dirty="0">
                <a:effectLst/>
                <a:ea typeface="Times" pitchFamily="18" charset="0"/>
              </a:rPr>
              <a:t>: 15 minutes</a:t>
            </a:r>
          </a:p>
          <a:p>
            <a:pPr marL="0" marR="0" algn="r">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lvl="0" indent="0">
              <a:spcBef>
                <a:spcPts val="0"/>
              </a:spcBef>
              <a:spcAft>
                <a:spcPts val="0"/>
              </a:spcAft>
              <a:buFont typeface="Symbol" panose="05050102010706020507" pitchFamily="18" charset="2"/>
              <a:buNone/>
            </a:pPr>
            <a:r>
              <a:rPr lang="en-US" b="1" cap="all" dirty="0">
                <a:effectLst/>
                <a:ea typeface="Times New Roman" panose="02020603050405020304" pitchFamily="18" charset="0"/>
              </a:rPr>
              <a:t>Process: </a:t>
            </a:r>
          </a:p>
          <a:p>
            <a:pPr marL="171450" marR="0" lvl="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Ask participants to take out Handout 4: Video Observation Guide.</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Explain that the whole group will watch a short video clip.</a:t>
            </a:r>
            <a:r>
              <a:rPr lang="en-US" baseline="0" dirty="0">
                <a:effectLst/>
                <a:ea typeface="Times New Roman" panose="02020603050405020304" pitchFamily="18" charset="0"/>
              </a:rPr>
              <a:t> E</a:t>
            </a:r>
            <a:r>
              <a:rPr lang="en-US" dirty="0">
                <a:effectLst/>
                <a:ea typeface="Times New Roman" panose="02020603050405020304" pitchFamily="18" charset="0"/>
              </a:rPr>
              <a:t>ach participant will be responsible for filling out the observation guide following the video.  </a:t>
            </a:r>
            <a:endParaRPr lang="en-US" dirty="0">
              <a:effectLst/>
              <a:ea typeface="Calibri" panose="020F0502020204030204" pitchFamily="34" charset="0"/>
            </a:endParaRPr>
          </a:p>
          <a:p>
            <a:pPr marL="171450" marR="0" lvl="0" indent="-171450" algn="l">
              <a:spcBef>
                <a:spcPts val="0"/>
              </a:spcBef>
              <a:spcAft>
                <a:spcPts val="0"/>
              </a:spcAft>
              <a:buFont typeface="Arial" panose="020B0604020202020204" pitchFamily="34" charset="0"/>
              <a:buChar char="•"/>
              <a:tabLst>
                <a:tab pos="457200" algn="l"/>
              </a:tabLst>
            </a:pPr>
            <a:r>
              <a:rPr lang="en-US" dirty="0">
                <a:effectLst/>
                <a:ea typeface="Times" pitchFamily="18" charset="0"/>
              </a:rPr>
              <a:t>Show the video.</a:t>
            </a:r>
          </a:p>
          <a:p>
            <a:pPr marL="171450" marR="0" lvl="0" indent="-171450" algn="l">
              <a:spcBef>
                <a:spcPts val="0"/>
              </a:spcBef>
              <a:spcAft>
                <a:spcPts val="0"/>
              </a:spcAft>
              <a:buFont typeface="Arial" panose="020B0604020202020204" pitchFamily="34" charset="0"/>
              <a:buChar char="•"/>
              <a:tabLst>
                <a:tab pos="457200" algn="l"/>
              </a:tabLst>
            </a:pPr>
            <a:r>
              <a:rPr lang="en-US" dirty="0">
                <a:effectLst/>
                <a:ea typeface="Times" pitchFamily="18" charset="0"/>
              </a:rPr>
              <a:t>Allow five minutes for participants to fill out Handout 4: Video Observation Guide</a:t>
            </a:r>
            <a:r>
              <a:rPr lang="en-US" dirty="0">
                <a:effectLst/>
                <a:ea typeface="Times New Roman" panose="02020603050405020304" pitchFamily="18" charset="0"/>
              </a:rPr>
              <a:t>.</a:t>
            </a:r>
            <a:endParaRPr lang="en-US" dirty="0">
              <a:effectLst/>
              <a:ea typeface="Times" pitchFamily="18" charset="0"/>
            </a:endParaRPr>
          </a:p>
          <a:p>
            <a:pPr marL="171450" marR="0" lvl="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Ask participants to find a partner from a different table group. Have partners discuss and reflect upon the video and the observation guide. </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Walk around and listen to the different conversations.</a:t>
            </a:r>
            <a:r>
              <a:rPr lang="en-US" baseline="0" dirty="0">
                <a:effectLst/>
                <a:ea typeface="Times New Roman" panose="02020603050405020304" pitchFamily="18" charset="0"/>
              </a:rPr>
              <a:t> J</a:t>
            </a:r>
            <a:r>
              <a:rPr lang="en-US" dirty="0">
                <a:effectLst/>
                <a:ea typeface="Times New Roman" panose="02020603050405020304" pitchFamily="18" charset="0"/>
              </a:rPr>
              <a:t>ot down conversation highlights.</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Bring the group back together:</a:t>
            </a:r>
            <a:endParaRPr lang="en-US" dirty="0">
              <a:effectLst/>
              <a:ea typeface="Calibri" panose="020F0502020204030204" pitchFamily="34" charset="0"/>
            </a:endParaRPr>
          </a:p>
          <a:p>
            <a:pPr marL="628650" marR="0" lvl="1" indent="-171450">
              <a:spcBef>
                <a:spcPts val="0"/>
              </a:spcBef>
              <a:spcAft>
                <a:spcPts val="0"/>
              </a:spcAft>
              <a:buFont typeface="Courier New" panose="02070309020205020404" pitchFamily="49" charset="0"/>
              <a:buChar char="o"/>
            </a:pPr>
            <a:r>
              <a:rPr lang="en-US" dirty="0">
                <a:effectLst/>
                <a:ea typeface="Times New Roman" panose="02020603050405020304" pitchFamily="18" charset="0"/>
              </a:rPr>
              <a:t>Share the partner conversation highlights.</a:t>
            </a:r>
            <a:endParaRPr lang="en-US" dirty="0">
              <a:effectLst/>
              <a:ea typeface="Calibri" panose="020F0502020204030204" pitchFamily="34" charset="0"/>
            </a:endParaRPr>
          </a:p>
          <a:p>
            <a:pPr marL="628650" marR="0" lvl="1" indent="-171450">
              <a:spcBef>
                <a:spcPts val="0"/>
              </a:spcBef>
              <a:spcAft>
                <a:spcPts val="0"/>
              </a:spcAft>
              <a:buFont typeface="Courier New" panose="02070309020205020404" pitchFamily="49" charset="0"/>
              <a:buChar char="o"/>
            </a:pPr>
            <a:r>
              <a:rPr lang="en-US" dirty="0">
                <a:effectLst/>
                <a:ea typeface="Times New Roman" panose="02020603050405020304" pitchFamily="18" charset="0"/>
              </a:rPr>
              <a:t>Ask if there are any partners that want to add to or confirm the conversation highlights.</a:t>
            </a:r>
            <a:endParaRPr lang="en-US" dirty="0">
              <a:effectLst/>
              <a:ea typeface="Calibri" panose="020F0502020204030204" pitchFamily="34" charset="0"/>
            </a:endParaRPr>
          </a:p>
          <a:p>
            <a:pPr marL="628650" marR="0" lvl="1" indent="-171450">
              <a:spcBef>
                <a:spcPts val="0"/>
              </a:spcBef>
              <a:spcAft>
                <a:spcPts val="0"/>
              </a:spcAft>
              <a:buFont typeface="Courier New" panose="02070309020205020404" pitchFamily="49" charset="0"/>
              <a:buChar char="o"/>
            </a:pPr>
            <a:r>
              <a:rPr lang="en-US" dirty="0">
                <a:effectLst/>
                <a:ea typeface="Times New Roman" panose="02020603050405020304" pitchFamily="18" charset="0"/>
              </a:rPr>
              <a:t>Ask participants to share any “</a:t>
            </a:r>
            <a:r>
              <a:rPr lang="en-US" dirty="0" err="1">
                <a:effectLst/>
                <a:ea typeface="Times New Roman" panose="02020603050405020304" pitchFamily="18" charset="0"/>
              </a:rPr>
              <a:t>ahas</a:t>
            </a:r>
            <a:r>
              <a:rPr lang="en-US" dirty="0">
                <a:effectLst/>
                <a:ea typeface="Times New Roman" panose="02020603050405020304" pitchFamily="18" charset="0"/>
              </a:rPr>
              <a:t>” or interesting “take-away” ideas from this activity. </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Go to the </a:t>
            </a:r>
            <a:r>
              <a:rPr lang="en-US" dirty="0" err="1">
                <a:effectLst/>
                <a:ea typeface="Times New Roman" panose="02020603050405020304" pitchFamily="18" charset="0"/>
              </a:rPr>
              <a:t>Substrands</a:t>
            </a:r>
            <a:r>
              <a:rPr lang="en-US" dirty="0">
                <a:effectLst/>
                <a:ea typeface="Times New Roman" panose="02020603050405020304" pitchFamily="18" charset="0"/>
              </a:rPr>
              <a:t> and Foundations Chart PowerPoint slide.</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Have participants stand up if they observed evidence of any of the following </a:t>
            </a:r>
            <a:r>
              <a:rPr lang="en-US" dirty="0" err="1">
                <a:effectLst/>
                <a:ea typeface="Times New Roman" panose="02020603050405020304" pitchFamily="18" charset="0"/>
              </a:rPr>
              <a:t>substrands</a:t>
            </a:r>
            <a:r>
              <a:rPr lang="en-US" dirty="0">
                <a:effectLst/>
                <a:ea typeface="Times New Roman" panose="02020603050405020304" pitchFamily="18" charset="0"/>
              </a:rPr>
              <a:t> in the video (participants could potentially stand for each bullet point):</a:t>
            </a:r>
            <a:endParaRPr lang="en-US"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ea typeface="Times New Roman" panose="02020603050405020304" pitchFamily="18" charset="0"/>
              </a:rPr>
              <a:t>Self and Society</a:t>
            </a:r>
            <a:endParaRPr lang="en-US"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ea typeface="Times New Roman" panose="02020603050405020304" pitchFamily="18" charset="0"/>
              </a:rPr>
              <a:t>Becoming a Preschool Community Member</a:t>
            </a:r>
            <a:endParaRPr lang="en-US"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ea typeface="Times New Roman" panose="02020603050405020304" pitchFamily="18" charset="0"/>
              </a:rPr>
              <a:t>Sense of Time</a:t>
            </a:r>
            <a:endParaRPr lang="en-US"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ea typeface="Times New Roman" panose="02020603050405020304" pitchFamily="18" charset="0"/>
              </a:rPr>
              <a:t>Sense of Place</a:t>
            </a:r>
            <a:endParaRPr lang="en-US"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ea typeface="Times New Roman" panose="02020603050405020304" pitchFamily="18" charset="0"/>
              </a:rPr>
              <a:t>Marketplace</a:t>
            </a:r>
            <a:endParaRPr lang="en-US" dirty="0">
              <a:effectLst/>
              <a:ea typeface="Calibri" panose="020F0502020204030204" pitchFamily="34" charset="0"/>
            </a:endParaRPr>
          </a:p>
          <a:p>
            <a:pPr marL="914400" marR="0">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lvl="0" indent="0">
              <a:spcBef>
                <a:spcPts val="0"/>
              </a:spcBef>
              <a:spcAft>
                <a:spcPts val="0"/>
              </a:spcAft>
              <a:buFont typeface="Symbol" panose="05050102010706020507" pitchFamily="18" charset="2"/>
              <a:buNone/>
            </a:pPr>
            <a:r>
              <a:rPr lang="en-US" b="1" dirty="0">
                <a:effectLst/>
                <a:ea typeface="Times New Roman" panose="02020603050405020304" pitchFamily="18" charset="0"/>
              </a:rPr>
              <a:t>Debrief</a:t>
            </a:r>
            <a:r>
              <a:rPr lang="en-US" dirty="0">
                <a:effectLst/>
                <a:ea typeface="Times New Roman" panose="02020603050405020304" pitchFamily="18" charset="0"/>
              </a:rPr>
              <a:t>—</a:t>
            </a:r>
            <a:r>
              <a:rPr lang="en-US" b="0" baseline="0" dirty="0">
                <a:effectLst/>
                <a:ea typeface="Times New Roman" panose="02020603050405020304" pitchFamily="18" charset="0"/>
              </a:rPr>
              <a:t>Continued on Slide 23</a:t>
            </a:r>
            <a:endParaRPr lang="en-US" b="0" dirty="0">
              <a:effectLst/>
              <a:ea typeface="Times New Roman" panose="02020603050405020304" pitchFamily="18" charset="0"/>
            </a:endParaRPr>
          </a:p>
          <a:p>
            <a:pPr marL="0" marR="0">
              <a:spcBef>
                <a:spcPts val="0"/>
              </a:spcBef>
              <a:spcAft>
                <a:spcPts val="0"/>
              </a:spcAft>
              <a:tabLst>
                <a:tab pos="1293495" algn="l"/>
              </a:tabLst>
            </a:pPr>
            <a:r>
              <a:rPr lang="en-US"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dirty="0">
                <a:effectLst/>
                <a:ea typeface="Calibri" panose="020F0502020204030204" pitchFamily="34" charset="0"/>
              </a:rPr>
              <a:t> </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67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78C461-5FB2-4E85-9B0A-AF5742132906}" type="slidenum">
              <a:rPr lang="en-US">
                <a:cs typeface="Arial" charset="0"/>
              </a:rPr>
              <a:pPr fontAlgn="base">
                <a:spcBef>
                  <a:spcPct val="0"/>
                </a:spcBef>
                <a:spcAft>
                  <a:spcPct val="0"/>
                </a:spcAft>
                <a:defRPr/>
              </a:pPr>
              <a:t>21</a:t>
            </a:fld>
            <a:endParaRPr lang="en-US">
              <a:cs typeface="Arial" charset="0"/>
            </a:endParaRPr>
          </a:p>
        </p:txBody>
      </p:sp>
    </p:spTree>
    <p:extLst>
      <p:ext uri="{BB962C8B-B14F-4D97-AF65-F5344CB8AC3E}">
        <p14:creationId xmlns:p14="http://schemas.microsoft.com/office/powerpoint/2010/main" val="2241207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ts val="0"/>
              </a:spcBef>
              <a:spcAft>
                <a:spcPts val="0"/>
              </a:spcAft>
            </a:pPr>
            <a:r>
              <a:rPr lang="en-US" b="1" dirty="0"/>
              <a:t>Background Info: </a:t>
            </a:r>
          </a:p>
          <a:p>
            <a:pPr marL="0" marR="0" lvl="0" indent="0" algn="l" defTabSz="457200" rtl="0" eaLnBrk="0" fontAlgn="base" latinLnBrk="0" hangingPunct="0">
              <a:spcBef>
                <a:spcPts val="0"/>
              </a:spcBef>
              <a:spcAft>
                <a:spcPts val="0"/>
              </a:spcAft>
              <a:buClrTx/>
              <a:buSzTx/>
              <a:buFontTx/>
              <a:buNone/>
              <a:tabLst/>
              <a:defRPr/>
            </a:pPr>
            <a:r>
              <a:rPr lang="en-US" altLang="en-US" i="0" dirty="0"/>
              <a:t>Prior to the training, embed foundations video example 1.1—Exchange,</a:t>
            </a:r>
            <a:r>
              <a:rPr lang="en-US" altLang="en-US" i="0" baseline="0" dirty="0"/>
              <a:t> </a:t>
            </a:r>
            <a:r>
              <a:rPr lang="en-US" altLang="en-US" i="0" dirty="0"/>
              <a:t>48 and 60 months.</a:t>
            </a:r>
          </a:p>
          <a:p>
            <a:pPr marL="0" marR="0" indent="0" algn="l" defTabSz="457200" rtl="0" eaLnBrk="0" fontAlgn="base" latinLnBrk="0" hangingPunct="0">
              <a:spcBef>
                <a:spcPts val="0"/>
              </a:spcBef>
              <a:spcAft>
                <a:spcPct val="0"/>
              </a:spcAft>
              <a:buClrTx/>
              <a:buSzTx/>
              <a:buFontTx/>
              <a:buNone/>
              <a:tabLst/>
              <a:defRPr/>
            </a:pPr>
            <a:endParaRPr lang="en-US" altLang="en-US" b="0" dirty="0">
              <a:latin typeface="Arial" charset="0"/>
              <a:ea typeface="MS PGothic" charset="-128"/>
            </a:endParaRPr>
          </a:p>
          <a:p>
            <a:pPr marL="0" marR="0" indent="0" algn="l" defTabSz="457200" rtl="0" eaLnBrk="0" fontAlgn="base" latinLnBrk="0" hangingPunct="0">
              <a:spcBef>
                <a:spcPts val="0"/>
              </a:spcBef>
              <a:spcAft>
                <a:spcPct val="0"/>
              </a:spcAft>
              <a:buClrTx/>
              <a:buSzTx/>
              <a:buFontTx/>
              <a:buNone/>
              <a:tabLst/>
              <a:defRPr/>
            </a:pPr>
            <a:r>
              <a:rPr lang="en-US" altLang="en-US" b="1" dirty="0">
                <a:latin typeface="Arial" charset="0"/>
                <a:ea typeface="MS PGothic" charset="-128"/>
              </a:rPr>
              <a:t>Presenter Remarks:</a:t>
            </a:r>
            <a:r>
              <a:rPr lang="en-US" altLang="en-US" dirty="0">
                <a:latin typeface="Arial" charset="0"/>
                <a:ea typeface="MS PGothic" charset="-128"/>
              </a:rPr>
              <a:t> </a:t>
            </a:r>
          </a:p>
          <a:p>
            <a:pPr>
              <a:spcBef>
                <a:spcPts val="0"/>
              </a:spcBef>
            </a:pPr>
            <a:r>
              <a:rPr lang="en-US" b="0" dirty="0"/>
              <a:t>Let’s watc</a:t>
            </a:r>
            <a:r>
              <a:rPr lang="en-US" b="0" baseline="0" dirty="0"/>
              <a:t>h the</a:t>
            </a:r>
            <a:r>
              <a:rPr lang="en-US" b="0" dirty="0"/>
              <a:t> Exchange video example.  </a:t>
            </a:r>
          </a:p>
          <a:p>
            <a:pPr>
              <a:spcBef>
                <a:spcPts val="0"/>
              </a:spcBef>
            </a:pPr>
            <a:endParaRPr lang="en-US" dirty="0"/>
          </a:p>
          <a:p>
            <a:pPr>
              <a:spcBef>
                <a:spcPts val="0"/>
              </a:spcBef>
            </a:pPr>
            <a:r>
              <a:rPr lang="en-US" b="1" dirty="0"/>
              <a:t>Optional: </a:t>
            </a:r>
          </a:p>
          <a:p>
            <a:pPr>
              <a:spcBef>
                <a:spcPts val="0"/>
              </a:spcBef>
            </a:pPr>
            <a:r>
              <a:rPr lang="en-US" sz="1200" kern="1200" dirty="0">
                <a:solidFill>
                  <a:schemeClr val="tx1"/>
                </a:solidFill>
                <a:effectLst/>
                <a:latin typeface="Arial" pitchFamily="34" charset="0"/>
                <a:ea typeface="ＭＳ Ｐゴシック" pitchFamily="34" charset="-128"/>
                <a:cs typeface="Arial" pitchFamily="34" charset="0"/>
              </a:rPr>
              <a:t>Did you observe any connections to the Social-Emotional domain?</a:t>
            </a:r>
            <a:endParaRPr lang="en-US" dirty="0"/>
          </a:p>
        </p:txBody>
      </p:sp>
      <p:sp>
        <p:nvSpPr>
          <p:cNvPr id="4" name="Slide Number Placeholder 3"/>
          <p:cNvSpPr>
            <a:spLocks noGrp="1"/>
          </p:cNvSpPr>
          <p:nvPr>
            <p:ph type="sldNum" sz="quarter" idx="10"/>
          </p:nvPr>
        </p:nvSpPr>
        <p:spPr/>
        <p:txBody>
          <a:bodyPr/>
          <a:lstStyle/>
          <a:p>
            <a:pPr>
              <a:defRPr/>
            </a:pPr>
            <a:fld id="{8BA39E67-BE34-4049-A79B-9C4D180A6B7E}" type="slidenum">
              <a:rPr lang="en-US" altLang="en-US" smtClean="0"/>
              <a:pPr>
                <a:defRPr/>
              </a:pPr>
              <a:t>22</a:t>
            </a:fld>
            <a:endParaRPr lang="en-US" altLang="en-US"/>
          </a:p>
        </p:txBody>
      </p:sp>
    </p:spTree>
    <p:extLst>
      <p:ext uri="{BB962C8B-B14F-4D97-AF65-F5344CB8AC3E}">
        <p14:creationId xmlns:p14="http://schemas.microsoft.com/office/powerpoint/2010/main" val="145841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42128"/>
            <a:ext cx="5486400" cy="4114800"/>
          </a:xfrm>
        </p:spPr>
        <p:txBody>
          <a:bodyPr>
            <a:noAutofit/>
          </a:bodyPr>
          <a:lstStyle/>
          <a:p>
            <a:pPr marL="0" marR="0" lvl="0" indent="0" algn="l" defTabSz="457200" rtl="0" eaLnBrk="0" fontAlgn="base" latinLnBrk="0" hangingPunct="0">
              <a:spcBef>
                <a:spcPts val="0"/>
              </a:spcBef>
              <a:spcAft>
                <a:spcPct val="0"/>
              </a:spcAft>
              <a:buClrTx/>
              <a:buSzTx/>
              <a:buFontTx/>
              <a:buNone/>
              <a:tabLst/>
              <a:defRPr/>
            </a:pPr>
            <a:r>
              <a:rPr lang="en-US" altLang="en-US" b="1" dirty="0">
                <a:latin typeface="Arial" charset="0"/>
                <a:ea typeface="MS PGothic" charset="-128"/>
              </a:rPr>
              <a:t>Presenter Remarks:</a:t>
            </a:r>
            <a:r>
              <a:rPr lang="en-US" altLang="en-US" dirty="0">
                <a:latin typeface="Arial" charset="0"/>
                <a:ea typeface="MS PGothic" charset="-128"/>
              </a:rPr>
              <a:t> </a:t>
            </a:r>
          </a:p>
          <a:p>
            <a:pPr lvl="0">
              <a:spcBef>
                <a:spcPts val="0"/>
              </a:spcBef>
            </a:pPr>
            <a:r>
              <a:rPr lang="en-US" kern="1200" dirty="0">
                <a:solidFill>
                  <a:schemeClr val="tx1"/>
                </a:solidFill>
                <a:ea typeface="+mn-ea"/>
              </a:rPr>
              <a:t>This slide shows the </a:t>
            </a:r>
            <a:r>
              <a:rPr lang="en-US" kern="1200" dirty="0" err="1">
                <a:solidFill>
                  <a:schemeClr val="tx1"/>
                </a:solidFill>
                <a:ea typeface="+mn-ea"/>
              </a:rPr>
              <a:t>Substrands</a:t>
            </a:r>
            <a:r>
              <a:rPr lang="en-US" kern="1200" dirty="0">
                <a:solidFill>
                  <a:schemeClr val="tx1"/>
                </a:solidFill>
                <a:ea typeface="+mn-ea"/>
              </a:rPr>
              <a:t> and Foundations Chart. </a:t>
            </a:r>
          </a:p>
          <a:p>
            <a:pPr lvl="0">
              <a:spcBef>
                <a:spcPts val="0"/>
              </a:spcBef>
            </a:pPr>
            <a:endParaRPr lang="en-US" kern="1200" dirty="0">
              <a:solidFill>
                <a:schemeClr val="tx1"/>
              </a:solidFill>
              <a:ea typeface="+mn-ea"/>
            </a:endParaRPr>
          </a:p>
          <a:p>
            <a:pPr marL="0" marR="0" lvl="0" indent="0" algn="l" defTabSz="457200" rtl="0" eaLnBrk="0" fontAlgn="base" latinLnBrk="0" hangingPunct="0">
              <a:lnSpc>
                <a:spcPct val="100000"/>
              </a:lnSpc>
              <a:spcBef>
                <a:spcPts val="0"/>
              </a:spcBef>
              <a:spcAft>
                <a:spcPct val="0"/>
              </a:spcAft>
              <a:buClrTx/>
              <a:buSzTx/>
              <a:buFontTx/>
              <a:buNone/>
              <a:tabLst/>
              <a:defRPr/>
            </a:pPr>
            <a:r>
              <a:rPr lang="en-US" kern="1200" dirty="0">
                <a:solidFill>
                  <a:schemeClr val="tx1"/>
                </a:solidFill>
                <a:ea typeface="+mn-ea"/>
              </a:rPr>
              <a:t>Stand up if you observed evidence of the following strands in the video. (Participants could potentially stand for each bullet point.) :</a:t>
            </a:r>
          </a:p>
          <a:p>
            <a:pPr marL="171450" marR="0" lvl="0" indent="-17145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b="0" kern="1200" dirty="0">
                <a:solidFill>
                  <a:schemeClr val="tx1"/>
                </a:solidFill>
                <a:ea typeface="+mn-ea"/>
              </a:rPr>
              <a:t>Self and Society</a:t>
            </a:r>
          </a:p>
          <a:p>
            <a:pPr marL="171450" lvl="0" indent="-171450">
              <a:spcBef>
                <a:spcPts val="0"/>
              </a:spcBef>
              <a:buFont typeface="Arial" panose="020B0604020202020204" pitchFamily="34" charset="0"/>
              <a:buChar char="•"/>
            </a:pPr>
            <a:r>
              <a:rPr lang="en-US" b="0" kern="1200" dirty="0">
                <a:solidFill>
                  <a:schemeClr val="tx1"/>
                </a:solidFill>
                <a:ea typeface="+mn-ea"/>
              </a:rPr>
              <a:t>Becoming a Preschool Community Member</a:t>
            </a:r>
          </a:p>
          <a:p>
            <a:pPr marL="171450" lvl="0" indent="-171450">
              <a:spcBef>
                <a:spcPts val="0"/>
              </a:spcBef>
              <a:buFont typeface="Arial" panose="020B0604020202020204" pitchFamily="34" charset="0"/>
              <a:buChar char="•"/>
            </a:pPr>
            <a:r>
              <a:rPr lang="en-US" b="0" kern="1200" dirty="0">
                <a:solidFill>
                  <a:schemeClr val="tx1"/>
                </a:solidFill>
                <a:ea typeface="+mn-ea"/>
              </a:rPr>
              <a:t>Sense of Time</a:t>
            </a:r>
          </a:p>
          <a:p>
            <a:pPr marL="171450" lvl="0" indent="-171450">
              <a:spcBef>
                <a:spcPts val="0"/>
              </a:spcBef>
              <a:buFont typeface="Arial" panose="020B0604020202020204" pitchFamily="34" charset="0"/>
              <a:buChar char="•"/>
            </a:pPr>
            <a:r>
              <a:rPr lang="en-US" b="0" kern="1200" dirty="0">
                <a:solidFill>
                  <a:schemeClr val="tx1"/>
                </a:solidFill>
                <a:ea typeface="+mn-ea"/>
              </a:rPr>
              <a:t>Sense of Place</a:t>
            </a:r>
          </a:p>
          <a:p>
            <a:pPr marL="171450" lvl="0" indent="-171450">
              <a:spcBef>
                <a:spcPts val="0"/>
              </a:spcBef>
              <a:buFont typeface="Arial" panose="020B0604020202020204" pitchFamily="34" charset="0"/>
              <a:buChar char="•"/>
            </a:pPr>
            <a:r>
              <a:rPr lang="en-US" b="0" kern="1200" dirty="0">
                <a:solidFill>
                  <a:schemeClr val="tx1"/>
                </a:solidFill>
                <a:ea typeface="+mn-ea"/>
              </a:rPr>
              <a:t>Marketplace</a:t>
            </a:r>
          </a:p>
          <a:p>
            <a:pPr marL="171450" lvl="0" indent="-171450">
              <a:spcBef>
                <a:spcPts val="0"/>
              </a:spcBef>
              <a:buFont typeface="Arial" panose="020B0604020202020204" pitchFamily="34" charset="0"/>
              <a:buChar char="•"/>
            </a:pPr>
            <a:endParaRPr lang="en-US" b="0" kern="1200" dirty="0">
              <a:solidFill>
                <a:schemeClr val="tx1"/>
              </a:solidFill>
              <a:effectLst/>
              <a:latin typeface="Arial" pitchFamily="34" charset="0"/>
              <a:ea typeface="+mn-ea"/>
              <a:cs typeface="Arial" pitchFamily="34" charset="0"/>
            </a:endParaRPr>
          </a:p>
          <a:p>
            <a:pPr marL="0" lvl="0" indent="0">
              <a:spcBef>
                <a:spcPts val="0"/>
              </a:spcBef>
              <a:buFont typeface="Arial" panose="020B0604020202020204" pitchFamily="34" charset="0"/>
              <a:buNone/>
            </a:pPr>
            <a:r>
              <a:rPr lang="en-US" kern="1200" dirty="0">
                <a:solidFill>
                  <a:schemeClr val="tx1"/>
                </a:solidFill>
                <a:effectLst/>
                <a:latin typeface="Arial" pitchFamily="34" charset="0"/>
                <a:ea typeface="ＭＳ Ｐゴシック" pitchFamily="34" charset="-128"/>
                <a:cs typeface="Arial" pitchFamily="34" charset="0"/>
              </a:rPr>
              <a:t>As you can see, History-Social Science is integrated, not only within the domain, but with other domains as well. Let’s do a ‘popcorn’ of other domains or strands of learning that were evidenced in the video. Ready, go!</a:t>
            </a:r>
            <a:r>
              <a:rPr lang="en-US" kern="1200" baseline="0" dirty="0">
                <a:solidFill>
                  <a:schemeClr val="tx1"/>
                </a:solidFill>
                <a:effectLst/>
                <a:latin typeface="Arial" pitchFamily="34" charset="0"/>
                <a:ea typeface="ＭＳ Ｐゴシック" pitchFamily="34" charset="-128"/>
                <a:cs typeface="Arial" pitchFamily="34" charset="0"/>
              </a:rPr>
              <a:t> </a:t>
            </a:r>
            <a:r>
              <a:rPr lang="en-US" i="1" kern="1200" dirty="0">
                <a:solidFill>
                  <a:schemeClr val="tx1"/>
                </a:solidFill>
                <a:effectLst/>
                <a:latin typeface="Arial" pitchFamily="34" charset="0"/>
                <a:ea typeface="ＭＳ Ｐゴシック" pitchFamily="34" charset="-128"/>
                <a:cs typeface="Arial" pitchFamily="34" charset="0"/>
              </a:rPr>
              <a:t>Wait for participants to start calling things out. Another trainer may chart this as they go.</a:t>
            </a:r>
          </a:p>
          <a:p>
            <a:pPr marL="0" lvl="0" indent="0">
              <a:spcBef>
                <a:spcPts val="0"/>
              </a:spcBef>
              <a:buFont typeface="Arial" panose="020B0604020202020204" pitchFamily="34" charset="0"/>
              <a:buNone/>
            </a:pPr>
            <a:endParaRPr lang="en-US" kern="1200" dirty="0">
              <a:solidFill>
                <a:schemeClr val="tx1"/>
              </a:solidFill>
              <a:effectLst/>
              <a:latin typeface="Arial" pitchFamily="34" charset="0"/>
              <a:ea typeface="ＭＳ Ｐゴシック" pitchFamily="34" charset="-128"/>
              <a:cs typeface="Arial" pitchFamily="34" charset="0"/>
            </a:endParaRPr>
          </a:p>
          <a:p>
            <a:pPr marL="0" lvl="0" indent="0">
              <a:spcBef>
                <a:spcPts val="0"/>
              </a:spcBef>
              <a:buFont typeface="Arial" panose="020B0604020202020204" pitchFamily="34" charset="0"/>
              <a:buNone/>
            </a:pPr>
            <a:r>
              <a:rPr lang="en-US" kern="1200" dirty="0">
                <a:solidFill>
                  <a:schemeClr val="tx1"/>
                </a:solidFill>
                <a:effectLst/>
                <a:latin typeface="Arial" pitchFamily="34" charset="0"/>
                <a:ea typeface="ＭＳ Ｐゴシック" pitchFamily="34" charset="-128"/>
                <a:cs typeface="Arial" pitchFamily="34" charset="0"/>
              </a:rPr>
              <a:t>As we continue today we are going to focus on two strands of History-Social Science that are closely related—Self and Society and Marketplace. However, we want to also remember the overall integration of the domain.</a:t>
            </a:r>
            <a:r>
              <a:rPr lang="en-US" kern="1200" baseline="0" dirty="0">
                <a:solidFill>
                  <a:schemeClr val="tx1"/>
                </a:solidFill>
                <a:effectLst/>
                <a:latin typeface="Arial" pitchFamily="34" charset="0"/>
                <a:ea typeface="ＭＳ Ｐゴシック" pitchFamily="34" charset="-128"/>
                <a:cs typeface="Arial" pitchFamily="34" charset="0"/>
              </a:rPr>
              <a:t> P</a:t>
            </a:r>
            <a:r>
              <a:rPr lang="en-US" kern="1200" dirty="0">
                <a:solidFill>
                  <a:schemeClr val="tx1"/>
                </a:solidFill>
                <a:effectLst/>
                <a:latin typeface="Arial" pitchFamily="34" charset="0"/>
                <a:ea typeface="ＭＳ Ｐゴシック" pitchFamily="34" charset="-128"/>
                <a:cs typeface="Arial" pitchFamily="34" charset="0"/>
              </a:rPr>
              <a:t>lease try to keep this in mind with everything we do today.</a:t>
            </a:r>
          </a:p>
          <a:p>
            <a:pPr marL="0" lvl="0" indent="0">
              <a:spcBef>
                <a:spcPts val="0"/>
              </a:spcBef>
              <a:buFont typeface="Arial" panose="020B0604020202020204" pitchFamily="34" charset="0"/>
              <a:buNone/>
            </a:pPr>
            <a:endParaRPr lang="en-US" kern="1200" dirty="0">
              <a:solidFill>
                <a:schemeClr val="tx1"/>
              </a:solidFill>
              <a:ea typeface="+mn-ea"/>
            </a:endParaRPr>
          </a:p>
        </p:txBody>
      </p:sp>
      <p:sp>
        <p:nvSpPr>
          <p:cNvPr id="4" name="Slide Number Placeholder 3"/>
          <p:cNvSpPr>
            <a:spLocks noGrp="1"/>
          </p:cNvSpPr>
          <p:nvPr>
            <p:ph type="sldNum" sz="quarter" idx="10"/>
          </p:nvPr>
        </p:nvSpPr>
        <p:spPr/>
        <p:txBody>
          <a:bodyPr/>
          <a:lstStyle/>
          <a:p>
            <a:fld id="{096A1DEB-3031-F94F-92FD-7FFBA65F3CFE}" type="slidenum">
              <a:rPr lang="en-US" smtClean="0"/>
              <a:pPr/>
              <a:t>23</a:t>
            </a:fld>
            <a:endParaRPr lang="en-US" dirty="0"/>
          </a:p>
        </p:txBody>
      </p:sp>
    </p:spTree>
    <p:extLst>
      <p:ext uri="{BB962C8B-B14F-4D97-AF65-F5344CB8AC3E}">
        <p14:creationId xmlns:p14="http://schemas.microsoft.com/office/powerpoint/2010/main" val="1402876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altLang="en-US" b="1" dirty="0">
                <a:latin typeface="Arial" charset="0"/>
                <a:ea typeface="MS PGothic" charset="-128"/>
              </a:rPr>
              <a:t>Presenter Remarks: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a typeface="+mn-ea"/>
              </a:rPr>
              <a:t>“Young children who grow up in settings that lack opportunities for learning, healthy self-expression, and positive interactions with others cannot be expected to show the kinds of developmental achievements of children who live in more supportive settings</a:t>
            </a:r>
            <a:r>
              <a:rPr lang="en-US" sz="1200" b="0" kern="1200" dirty="0">
                <a:solidFill>
                  <a:schemeClr val="tx1"/>
                </a:solidFill>
                <a:ea typeface="ＭＳ Ｐゴシック" pitchFamily="34" charset="-128"/>
              </a:rPr>
              <a:t>.</a:t>
            </a:r>
            <a:r>
              <a:rPr lang="en-US" sz="1200" b="0" kern="1200" baseline="0" dirty="0">
                <a:solidFill>
                  <a:schemeClr val="tx1"/>
                </a:solidFill>
                <a:ea typeface="ＭＳ Ｐゴシック" pitchFamily="34" charset="-128"/>
              </a:rPr>
              <a:t> </a:t>
            </a:r>
            <a:r>
              <a:rPr lang="en-US" dirty="0"/>
              <a:t>Children in a typical early education setting will vary along the continuum of support and positive learning opportunities available to them outside the preschool [school]. Sensitive teachers must provide early learning experiences that are well suited to each child”</a:t>
            </a:r>
            <a:r>
              <a:rPr lang="en-US" baseline="0" dirty="0"/>
              <a:t> </a:t>
            </a:r>
            <a:r>
              <a:rPr lang="en-US" sz="1200" b="0" kern="1200" dirty="0">
                <a:ea typeface="+mn-ea"/>
              </a:rPr>
              <a:t>(</a:t>
            </a:r>
            <a:r>
              <a:rPr lang="en-US" sz="1200" dirty="0"/>
              <a:t>PLF, Vol.</a:t>
            </a:r>
            <a:r>
              <a:rPr lang="en-US" sz="1200" baseline="0" dirty="0"/>
              <a:t> 3, p. 5).</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24</a:t>
            </a:fld>
            <a:endParaRPr lang="en-US" dirty="0"/>
          </a:p>
        </p:txBody>
      </p:sp>
    </p:spTree>
    <p:extLst>
      <p:ext uri="{BB962C8B-B14F-4D97-AF65-F5344CB8AC3E}">
        <p14:creationId xmlns:p14="http://schemas.microsoft.com/office/powerpoint/2010/main" val="1467659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1" fontAlgn="auto" latinLnBrk="0" hangingPunct="1">
              <a:spcBef>
                <a:spcPts val="0"/>
              </a:spcBef>
              <a:spcAft>
                <a:spcPts val="0"/>
              </a:spcAft>
              <a:buClrTx/>
              <a:buSzTx/>
              <a:buFontTx/>
              <a:buNone/>
              <a:tabLst/>
              <a:defRPr/>
            </a:pPr>
            <a:r>
              <a:rPr lang="en-US" altLang="en-US" b="1" dirty="0">
                <a:latin typeface="Arial" charset="0"/>
                <a:ea typeface="MS PGothic" charset="-128"/>
              </a:rPr>
              <a:t>Presenter Remarks:</a:t>
            </a:r>
            <a:r>
              <a:rPr lang="en-US" altLang="en-US" dirty="0">
                <a:latin typeface="Arial" charset="0"/>
                <a:ea typeface="MS PGothic" charset="-128"/>
              </a:rPr>
              <a:t> </a:t>
            </a:r>
          </a:p>
          <a:p>
            <a:pPr marL="0" marR="0" indent="0" algn="l" defTabSz="457200" rtl="0" eaLnBrk="1" fontAlgn="auto" latinLnBrk="0" hangingPunct="1">
              <a:spcBef>
                <a:spcPts val="0"/>
              </a:spcBef>
              <a:spcAft>
                <a:spcPts val="0"/>
              </a:spcAft>
              <a:buClrTx/>
              <a:buSzTx/>
              <a:buFontTx/>
              <a:buNone/>
              <a:tabLst/>
              <a:defRPr/>
            </a:pPr>
            <a:r>
              <a:rPr lang="en-US" sz="1200" b="0" kern="1200" dirty="0">
                <a:solidFill>
                  <a:schemeClr val="tx1"/>
                </a:solidFill>
                <a:effectLst/>
              </a:rPr>
              <a:t>An important interaction and strategy is to</a:t>
            </a:r>
            <a:r>
              <a:rPr lang="en-US" sz="1200" b="0" kern="1200" baseline="0" dirty="0">
                <a:solidFill>
                  <a:schemeClr val="tx1"/>
                </a:solidFill>
                <a:effectLst/>
              </a:rPr>
              <a:t> </a:t>
            </a:r>
            <a:r>
              <a:rPr lang="en-US" sz="1200" b="1" dirty="0"/>
              <a:t>“Create an inclusive environment that values and encourages the participation of children from all cultural and linguistic backgrounds as well as children with special needs” </a:t>
            </a:r>
            <a:r>
              <a:rPr lang="en-US" sz="1200" b="0" dirty="0"/>
              <a:t>(PCF, Vol. </a:t>
            </a:r>
            <a:r>
              <a:rPr lang="en-US" dirty="0"/>
              <a:t>3, p. 73).</a:t>
            </a:r>
          </a:p>
          <a:p>
            <a:pPr marL="0" marR="0" indent="0" algn="l" defTabSz="457200" rtl="0" eaLnBrk="1" fontAlgn="auto" latinLnBrk="0" hangingPunct="1">
              <a:spcBef>
                <a:spcPts val="0"/>
              </a:spcBef>
              <a:spcAft>
                <a:spcPts val="0"/>
              </a:spcAft>
              <a:buClrTx/>
              <a:buSzTx/>
              <a:buFontTx/>
              <a:buNone/>
              <a:tabLst/>
              <a:defRPr/>
            </a:pPr>
            <a:endParaRPr lang="en-US" dirty="0"/>
          </a:p>
          <a:p>
            <a:pPr marL="0" marR="0" indent="0" algn="l" defTabSz="457200" rtl="0" eaLnBrk="1" fontAlgn="auto" latinLnBrk="0" hangingPunct="1">
              <a:spcBef>
                <a:spcPts val="0"/>
              </a:spcBef>
              <a:spcAft>
                <a:spcPts val="0"/>
              </a:spcAft>
              <a:buClrTx/>
              <a:buSzTx/>
              <a:buFontTx/>
              <a:buNone/>
              <a:tabLst/>
              <a:defRPr/>
            </a:pPr>
            <a:r>
              <a:rPr lang="en-US" dirty="0"/>
              <a:t>“Inclusion is a classroom model and a philosophical approach that embraces the notion that all children,</a:t>
            </a:r>
            <a:r>
              <a:rPr lang="en-US" baseline="0" dirty="0"/>
              <a:t> regardless of differences, belong in classrooms with their same age peers.  Inclusive practices are techniques that ensure successful integration of each student into the classroom culture and provide access to core curriculum” (</a:t>
            </a:r>
            <a:r>
              <a:rPr lang="en-US" sz="1200" i="1" kern="1200" dirty="0">
                <a:solidFill>
                  <a:schemeClr val="tx1"/>
                </a:solidFill>
                <a:effectLst/>
                <a:latin typeface="Arial" pitchFamily="34" charset="0"/>
                <a:ea typeface="ＭＳ Ｐゴシック" pitchFamily="34" charset="-128"/>
                <a:cs typeface="Arial" pitchFamily="34" charset="0"/>
              </a:rPr>
              <a:t>Transitional Kindergarten Implementation Guide: A Resource for California Public School District Administrators and Teachers</a:t>
            </a:r>
            <a:r>
              <a:rPr lang="en-US" sz="1200" kern="1200" dirty="0">
                <a:solidFill>
                  <a:schemeClr val="tx1"/>
                </a:solidFill>
                <a:effectLst/>
                <a:latin typeface="Arial" pitchFamily="34" charset="0"/>
                <a:ea typeface="ＭＳ Ｐゴシック" pitchFamily="34" charset="-128"/>
                <a:cs typeface="Arial" pitchFamily="34" charset="0"/>
              </a:rPr>
              <a:t> [CDE], p. </a:t>
            </a:r>
            <a:r>
              <a:rPr lang="en-US" baseline="0" dirty="0"/>
              <a:t>52).</a:t>
            </a:r>
            <a:endParaRPr lang="en-US" dirty="0"/>
          </a:p>
          <a:p>
            <a:pPr marL="0" marR="0" indent="0" algn="l" defTabSz="457200" rtl="0" eaLnBrk="1" fontAlgn="auto" latinLnBrk="0" hangingPunct="1">
              <a:spcBef>
                <a:spcPts val="0"/>
              </a:spcBef>
              <a:spcAft>
                <a:spcPts val="0"/>
              </a:spcAft>
              <a:buClrTx/>
              <a:buSzTx/>
              <a:buFontTx/>
              <a:buNone/>
              <a:tabLst/>
              <a:defRPr/>
            </a:pPr>
            <a:endParaRPr lang="en-US" sz="1200" b="0" kern="1200" dirty="0">
              <a:solidFill>
                <a:schemeClr val="tx1"/>
              </a:solidFill>
              <a:effectLst/>
            </a:endParaRPr>
          </a:p>
          <a:p>
            <a:pPr marL="0" marR="0" lvl="0" indent="0" algn="l" defTabSz="457200" rtl="0" eaLnBrk="0" fontAlgn="base" latinLnBrk="0" hangingPunct="0">
              <a:spcBef>
                <a:spcPts val="0"/>
              </a:spcBef>
              <a:spcAft>
                <a:spcPts val="0"/>
              </a:spcAft>
              <a:buClrTx/>
              <a:buSzTx/>
              <a:buFontTx/>
              <a:buNone/>
              <a:tabLst/>
              <a:defRPr/>
            </a:pPr>
            <a:r>
              <a:rPr lang="en-US" dirty="0"/>
              <a:t>Please find and read through </a:t>
            </a:r>
            <a:r>
              <a:rPr lang="en-US" sz="1200" kern="1200" dirty="0">
                <a:solidFill>
                  <a:schemeClr val="tx1"/>
                </a:solidFill>
                <a:effectLst/>
                <a:latin typeface="Arial" pitchFamily="34" charset="0"/>
                <a:ea typeface="ＭＳ Ｐゴシック" pitchFamily="34" charset="-128"/>
                <a:cs typeface="Arial" pitchFamily="34" charset="0"/>
              </a:rPr>
              <a:t>Handout 5: ELAC Head Start Adaptations</a:t>
            </a:r>
            <a:r>
              <a:rPr lang="en-US" baseline="0" dirty="0"/>
              <a:t>. Circle anything you currently do or would like to try. When finished, share what you circled with your table group. Keep this handout available as we will reference it a few more times today.</a:t>
            </a:r>
            <a:endParaRPr lang="en-US" dirty="0"/>
          </a:p>
          <a:p>
            <a:pPr marL="171450" indent="-171450">
              <a:spcBef>
                <a:spcPts val="0"/>
              </a:spcBef>
              <a:spcAft>
                <a:spcPts val="0"/>
              </a:spcAft>
              <a:buFont typeface="Arial" panose="020B0604020202020204" pitchFamily="34" charset="0"/>
              <a:buChar char="•"/>
            </a:pPr>
            <a:endParaRPr lang="en-US" baseline="0" dirty="0"/>
          </a:p>
          <a:p>
            <a:pPr>
              <a:spcBef>
                <a:spcPts val="0"/>
              </a:spcBef>
              <a:spcAft>
                <a:spcPts val="0"/>
              </a:spcAft>
            </a:pPr>
            <a:r>
              <a:rPr lang="en-US" b="1" baseline="0" dirty="0"/>
              <a:t>Optional:</a:t>
            </a:r>
          </a:p>
          <a:p>
            <a:pPr>
              <a:spcBef>
                <a:spcPts val="0"/>
              </a:spcBef>
              <a:spcAft>
                <a:spcPts val="0"/>
              </a:spcAft>
            </a:pPr>
            <a:r>
              <a:rPr lang="en-US" baseline="0" dirty="0"/>
              <a:t>Hold up the </a:t>
            </a:r>
            <a:r>
              <a:rPr lang="en-US" i="1" baseline="0" dirty="0"/>
              <a:t>Inclusion Works!</a:t>
            </a:r>
            <a:r>
              <a:rPr lang="en-US" i="1" dirty="0"/>
              <a:t> </a:t>
            </a:r>
            <a:r>
              <a:rPr lang="en-US" baseline="0" dirty="0"/>
              <a:t>book for future reference. This book’s focus is on defining inclusive practices, describing collaboration, and sharing practical strategies. It is intended for use in settings for children birth through age 12. </a:t>
            </a:r>
          </a:p>
          <a:p>
            <a:pPr marL="0" indent="0">
              <a:spcBef>
                <a:spcPts val="0"/>
              </a:spcBef>
              <a:spcAft>
                <a:spcPts val="0"/>
              </a:spcAft>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25</a:t>
            </a:fld>
            <a:endParaRPr lang="en-US"/>
          </a:p>
        </p:txBody>
      </p:sp>
    </p:spTree>
    <p:extLst>
      <p:ext uri="{BB962C8B-B14F-4D97-AF65-F5344CB8AC3E}">
        <p14:creationId xmlns:p14="http://schemas.microsoft.com/office/powerpoint/2010/main" val="2735897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ln/>
        </p:spPr>
      </p:sp>
      <p:sp>
        <p:nvSpPr>
          <p:cNvPr id="89090" name="Rectangle 3"/>
          <p:cNvSpPr>
            <a:spLocks noGrp="1" noChangeArrowheads="1"/>
          </p:cNvSpPr>
          <p:nvPr>
            <p:ph type="body" idx="1"/>
          </p:nvPr>
        </p:nvSpPr>
        <p:spPr>
          <a:xfrm>
            <a:off x="685800" y="4315959"/>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lvl="2">
              <a:spcBef>
                <a:spcPts val="0"/>
              </a:spcBef>
            </a:pPr>
            <a:r>
              <a:rPr lang="en-US" b="1" dirty="0">
                <a:ea typeface="MS PGothic" charset="0"/>
              </a:rPr>
              <a:t>Presenter Remarks:</a:t>
            </a:r>
          </a:p>
          <a:p>
            <a:pPr lvl="0" defTabSz="914318" eaLnBrk="1" hangingPunct="1">
              <a:spcBef>
                <a:spcPts val="0"/>
              </a:spcBef>
              <a:defRPr/>
            </a:pPr>
            <a:r>
              <a:rPr lang="en-US" dirty="0">
                <a:solidFill>
                  <a:prstClr val="black"/>
                </a:solidFill>
              </a:rPr>
              <a:t>The strategies within the Preschool Curriculum Framework include the idea of Universal Design for Learning (UDL). This means there are many suggestions for ways to support learning that teachers can use to provide multiple means of representation, expression, and engagement. </a:t>
            </a:r>
          </a:p>
          <a:p>
            <a:pPr marL="0" lvl="2">
              <a:spcBef>
                <a:spcPts val="0"/>
              </a:spcBef>
            </a:pPr>
            <a:endParaRPr lang="en-US" dirty="0">
              <a:ea typeface="MS PGothic" charset="0"/>
            </a:endParaRPr>
          </a:p>
          <a:p>
            <a:pPr marL="0" lvl="2">
              <a:spcBef>
                <a:spcPts val="0"/>
              </a:spcBef>
            </a:pPr>
            <a:r>
              <a:rPr lang="en-US" dirty="0">
                <a:ea typeface="MS PGothic" charset="0"/>
              </a:rPr>
              <a:t>Turn to page 14 in the Preschool Curriculum Framework (Volume 3) and read the description of Universal Design for Learning.</a:t>
            </a:r>
          </a:p>
          <a:p>
            <a:pPr lvl="0" defTabSz="914318" eaLnBrk="1" hangingPunct="1">
              <a:spcBef>
                <a:spcPts val="0"/>
              </a:spcBef>
              <a:defRPr/>
            </a:pPr>
            <a:endParaRPr lang="en-US" dirty="0">
              <a:solidFill>
                <a:prstClr val="black"/>
              </a:solidFill>
            </a:endParaRPr>
          </a:p>
          <a:p>
            <a:pPr marL="0" lvl="2">
              <a:spcBef>
                <a:spcPts val="0"/>
              </a:spcBef>
              <a:defRPr/>
            </a:pPr>
            <a:r>
              <a:rPr lang="en-US" altLang="en-US" b="1" dirty="0">
                <a:solidFill>
                  <a:prstClr val="black"/>
                </a:solidFill>
              </a:rPr>
              <a:t>“</a:t>
            </a:r>
            <a:r>
              <a:rPr lang="en-US" altLang="en-US" i="1" dirty="0">
                <a:solidFill>
                  <a:prstClr val="black"/>
                </a:solidFill>
              </a:rPr>
              <a:t>Multiple means of representation </a:t>
            </a:r>
            <a:r>
              <a:rPr lang="en-US" altLang="en-US" dirty="0">
                <a:solidFill>
                  <a:prstClr val="black"/>
                </a:solidFill>
              </a:rPr>
              <a:t>refers to providing information in a variety of ways so the learning needs of all children are met. For example, it is important to speak clearly to children with auditory disabilities while also presenting information visually (such as with objects and pictures).</a:t>
            </a:r>
          </a:p>
          <a:p>
            <a:pPr marL="0" lvl="2">
              <a:spcBef>
                <a:spcPts val="0"/>
              </a:spcBef>
              <a:defRPr/>
            </a:pPr>
            <a:endParaRPr lang="en-US" altLang="en-US" b="1" dirty="0">
              <a:solidFill>
                <a:prstClr val="black"/>
              </a:solidFill>
            </a:endParaRPr>
          </a:p>
          <a:p>
            <a:pPr marL="0" lvl="2">
              <a:spcBef>
                <a:spcPts val="0"/>
              </a:spcBef>
              <a:defRPr/>
            </a:pPr>
            <a:r>
              <a:rPr lang="en-US" altLang="en-US" b="1" dirty="0">
                <a:solidFill>
                  <a:prstClr val="black"/>
                </a:solidFill>
              </a:rPr>
              <a:t>“</a:t>
            </a:r>
            <a:r>
              <a:rPr lang="en-US" altLang="en-US" i="1" dirty="0">
                <a:solidFill>
                  <a:prstClr val="black"/>
                </a:solidFill>
              </a:rPr>
              <a:t>Multiple means of expression </a:t>
            </a:r>
            <a:r>
              <a:rPr lang="en-US" altLang="en-US" dirty="0">
                <a:solidFill>
                  <a:prstClr val="black"/>
                </a:solidFill>
              </a:rPr>
              <a:t>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by gazing, by gesturing, by using a picture system of communication, or by using any other form of alternative or augmented communication system.</a:t>
            </a:r>
          </a:p>
          <a:p>
            <a:pPr marL="0" lvl="2">
              <a:spcBef>
                <a:spcPts val="0"/>
              </a:spcBef>
              <a:defRPr/>
            </a:pPr>
            <a:endParaRPr lang="en-US" altLang="en-US" dirty="0">
              <a:solidFill>
                <a:prstClr val="black"/>
              </a:solidFill>
            </a:endParaRPr>
          </a:p>
          <a:p>
            <a:pPr marL="0" lvl="2">
              <a:spcBef>
                <a:spcPts val="0"/>
              </a:spcBef>
              <a:defRPr/>
            </a:pPr>
            <a:r>
              <a:rPr lang="en-US" altLang="en-US" b="1" dirty="0">
                <a:solidFill>
                  <a:prstClr val="black"/>
                </a:solidFill>
              </a:rPr>
              <a:t>“</a:t>
            </a:r>
            <a:r>
              <a:rPr lang="en-US" altLang="en-US" i="1" dirty="0">
                <a:solidFill>
                  <a:prstClr val="black"/>
                </a:solidFill>
              </a:rPr>
              <a:t>Multiple means of engagement </a:t>
            </a:r>
            <a:r>
              <a:rPr lang="en-US" altLang="en-US" dirty="0">
                <a:solidFill>
                  <a:prstClr val="black"/>
                </a:solidFill>
              </a:rPr>
              <a:t>refers to providing choices in the setting or program that facilitate learning by building on children’s interests. The information in this curriculum framework has been worded to incorporate multiple means of representation, expression, and engagement” (PCF, Vol. 3, p. 14). </a:t>
            </a:r>
          </a:p>
          <a:p>
            <a:pPr marL="0" lvl="2">
              <a:spcBef>
                <a:spcPts val="0"/>
              </a:spcBef>
              <a:defRPr/>
            </a:pPr>
            <a:endParaRPr lang="en-US" dirty="0">
              <a:solidFill>
                <a:prstClr val="black"/>
              </a:solidFill>
              <a:ea typeface="MS PGothic" charset="0"/>
            </a:endParaRPr>
          </a:p>
          <a:p>
            <a:pPr marL="0" lvl="2">
              <a:spcBef>
                <a:spcPts val="0"/>
              </a:spcBef>
              <a:defRPr/>
            </a:pPr>
            <a:r>
              <a:rPr lang="en-US" dirty="0"/>
              <a:t>The photo on this slide represents a Universal Design for Learning approach to embedding self and emotions in the early childhood environment. This area has multiple ways of engaging, representing, and expressing emotions for students to access. For example, they may practice representing emotions with the potato heads, the wheel of emotion, or through photos in the binder.</a:t>
            </a:r>
            <a:endParaRPr lang="en-US" dirty="0">
              <a:ea typeface="MS PGothic" charset="0"/>
            </a:endParaRPr>
          </a:p>
          <a:p>
            <a:pPr marL="0" lvl="2">
              <a:spcBef>
                <a:spcPts val="0"/>
              </a:spcBef>
            </a:pPr>
            <a:endParaRPr lang="en-US" dirty="0">
              <a:ea typeface="MS PGothic" charset="0"/>
            </a:endParaRPr>
          </a:p>
          <a:p>
            <a:pPr>
              <a:spcBef>
                <a:spcPts val="0"/>
              </a:spcBef>
            </a:pPr>
            <a:endParaRPr lang="en-US" dirty="0">
              <a:ea typeface="MS PGothic" charset="0"/>
            </a:endParaRPr>
          </a:p>
        </p:txBody>
      </p:sp>
      <p:sp>
        <p:nvSpPr>
          <p:cNvPr id="89091"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A9002C5-7EC7-B247-885E-70592D44651A}" type="slidenum">
              <a:rPr lang="en-US" sz="1200">
                <a:ea typeface="ＭＳ Ｐゴシック" charset="0"/>
                <a:cs typeface="ＭＳ Ｐゴシック" charset="0"/>
              </a:rPr>
              <a:pPr/>
              <a:t>26</a:t>
            </a:fld>
            <a:endParaRPr lang="en-US" sz="1200">
              <a:ea typeface="ＭＳ Ｐゴシック" charset="0"/>
              <a:cs typeface="ＭＳ Ｐゴシック" charset="0"/>
            </a:endParaRPr>
          </a:p>
        </p:txBody>
      </p:sp>
    </p:spTree>
    <p:extLst>
      <p:ext uri="{BB962C8B-B14F-4D97-AF65-F5344CB8AC3E}">
        <p14:creationId xmlns:p14="http://schemas.microsoft.com/office/powerpoint/2010/main" val="3651914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85800" y="4343400"/>
            <a:ext cx="5486400" cy="4526280"/>
          </a:xfrm>
        </p:spPr>
        <p:txBody>
          <a:bodyPr>
            <a:noAutofit/>
          </a:bodyPr>
          <a:lstStyle/>
          <a:p>
            <a:pPr>
              <a:spcBef>
                <a:spcPts val="0"/>
              </a:spcBef>
              <a:spcAft>
                <a:spcPts val="0"/>
              </a:spcAft>
            </a:pPr>
            <a:r>
              <a:rPr lang="en-US" b="1" kern="1200" dirty="0">
                <a:solidFill>
                  <a:schemeClr val="tx1"/>
                </a:solidFill>
                <a:effectLst/>
              </a:rPr>
              <a:t>Activity 3: Filling Buckets</a:t>
            </a:r>
          </a:p>
          <a:p>
            <a:pPr>
              <a:spcBef>
                <a:spcPts val="0"/>
              </a:spcBef>
              <a:spcAft>
                <a:spcPts val="0"/>
              </a:spcAft>
            </a:pPr>
            <a:endParaRPr lang="en-US" kern="1200" dirty="0">
              <a:solidFill>
                <a:schemeClr val="tx1"/>
              </a:solidFill>
              <a:effectLst/>
            </a:endParaRPr>
          </a:p>
          <a:p>
            <a:pPr>
              <a:spcBef>
                <a:spcPts val="0"/>
              </a:spcBef>
              <a:spcAft>
                <a:spcPts val="0"/>
              </a:spcAft>
            </a:pPr>
            <a:r>
              <a:rPr lang="en-US" b="1" kern="1200" dirty="0">
                <a:solidFill>
                  <a:schemeClr val="tx1"/>
                </a:solidFill>
                <a:effectLst/>
              </a:rPr>
              <a:t>Presenter Remarks:</a:t>
            </a:r>
          </a:p>
          <a:p>
            <a:pPr>
              <a:spcBef>
                <a:spcPts val="0"/>
              </a:spcBef>
              <a:spcAft>
                <a:spcPts val="0"/>
              </a:spcAft>
            </a:pPr>
            <a:r>
              <a:rPr lang="en-US" kern="1200" dirty="0">
                <a:solidFill>
                  <a:schemeClr val="tx1"/>
                </a:solidFill>
                <a:effectLst/>
              </a:rPr>
              <a:t>For our next activity we will be exploring the Bibliographic Notes section from the History-Social Science (HSS) segment of the Preschool Learning Foundations (Volume 3). Let’s begin with part one of the activity.</a:t>
            </a:r>
          </a:p>
          <a:p>
            <a:pPr marL="0" marR="0" algn="r">
              <a:spcBef>
                <a:spcPts val="0"/>
              </a:spcBef>
              <a:spcAft>
                <a:spcPts val="0"/>
              </a:spcAft>
            </a:pPr>
            <a:r>
              <a:rPr lang="en-US" dirty="0">
                <a:effectLst/>
                <a:ea typeface="Calibri" panose="020F0502020204030204" pitchFamily="34" charset="0"/>
              </a:rPr>
              <a:t> </a:t>
            </a:r>
          </a:p>
          <a:p>
            <a:pPr marL="0" marR="0">
              <a:spcBef>
                <a:spcPts val="0"/>
              </a:spcBef>
              <a:spcAft>
                <a:spcPts val="0"/>
              </a:spcAft>
            </a:pPr>
            <a:r>
              <a:rPr lang="en-US" b="1" cap="all" dirty="0">
                <a:effectLst/>
                <a:ea typeface="Times New Roman" panose="02020603050405020304" pitchFamily="18" charset="0"/>
              </a:rPr>
              <a:t>intent: </a:t>
            </a:r>
            <a:endParaRPr lang="en-US" dirty="0">
              <a:effectLst/>
              <a:ea typeface="Calibri" panose="020F0502020204030204" pitchFamily="34" charset="0"/>
            </a:endParaRPr>
          </a:p>
          <a:p>
            <a:pPr marL="0" marR="0">
              <a:spcBef>
                <a:spcPts val="0"/>
              </a:spcBef>
              <a:spcAft>
                <a:spcPts val="0"/>
              </a:spcAft>
            </a:pPr>
            <a:r>
              <a:rPr lang="en-US" dirty="0">
                <a:effectLst/>
                <a:ea typeface="Times New Roman" panose="02020603050405020304" pitchFamily="18" charset="0"/>
              </a:rPr>
              <a:t>Read a portion of the Bibliographic Notes section from the History-Social Science (HSS) segment of the Preschool Learning Foundations (Volume 3) and share knowledge with teammates through an interactive game.</a:t>
            </a:r>
          </a:p>
          <a:p>
            <a:pPr marL="0" marR="0">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0" marR="0">
              <a:spcBef>
                <a:spcPts val="0"/>
              </a:spcBef>
              <a:spcAft>
                <a:spcPts val="0"/>
              </a:spcAft>
            </a:pPr>
            <a:r>
              <a:rPr lang="en-US" dirty="0">
                <a:effectLst/>
                <a:ea typeface="Times New Roman" panose="02020603050405020304" pitchFamily="18" charset="0"/>
              </a:rPr>
              <a:t>Participants will read a portion of the HSS Bibliographic Notes, become an expert on one focus area, and answer true or false question based on the text from their section.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Materials Required: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dirty="0">
                <a:effectLst/>
                <a:ea typeface="Times" pitchFamily="18" charset="0"/>
              </a:rPr>
              <a:t>PowerPoint slide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dirty="0">
                <a:effectLst/>
                <a:ea typeface="Times" pitchFamily="18" charset="0"/>
              </a:rPr>
              <a:t>Partners/Tablemates</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dirty="0">
                <a:effectLst/>
                <a:ea typeface="Times" pitchFamily="18" charset="0"/>
              </a:rPr>
              <a:t>Preschool Learning Foundations (Vol. 3): HSS Bibliographic Notes,</a:t>
            </a:r>
            <a:r>
              <a:rPr lang="en-US" baseline="0" dirty="0">
                <a:effectLst/>
                <a:ea typeface="Times" pitchFamily="18" charset="0"/>
              </a:rPr>
              <a:t> pp. 23-38</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dirty="0">
                <a:effectLst/>
                <a:ea typeface="Times" pitchFamily="18" charset="0"/>
              </a:rPr>
              <a:t>Two buckets for each team: </a:t>
            </a:r>
            <a:endParaRPr lang="en-US" dirty="0">
              <a:effectLst/>
              <a:ea typeface="Calibri" panose="020F0502020204030204" pitchFamily="34" charset="0"/>
            </a:endParaRPr>
          </a:p>
          <a:p>
            <a:pPr marL="628650" marR="0" lvl="1" indent="-171450">
              <a:spcBef>
                <a:spcPts val="0"/>
              </a:spcBef>
              <a:spcAft>
                <a:spcPts val="0"/>
              </a:spcAft>
              <a:buFont typeface="Courier New" panose="02070309020205020404" pitchFamily="49" charset="0"/>
              <a:buChar char="o"/>
              <a:tabLst>
                <a:tab pos="457200" algn="l"/>
              </a:tabLst>
            </a:pPr>
            <a:r>
              <a:rPr lang="en-US" dirty="0">
                <a:effectLst/>
                <a:ea typeface="Times" pitchFamily="18" charset="0"/>
              </a:rPr>
              <a:t>One labeled TRUE</a:t>
            </a:r>
            <a:endParaRPr lang="en-US" dirty="0">
              <a:effectLst/>
              <a:ea typeface="Calibri" panose="020F0502020204030204" pitchFamily="34" charset="0"/>
            </a:endParaRPr>
          </a:p>
          <a:p>
            <a:pPr marL="628650" marR="0" lvl="1" indent="-171450">
              <a:spcBef>
                <a:spcPts val="0"/>
              </a:spcBef>
              <a:spcAft>
                <a:spcPts val="0"/>
              </a:spcAft>
              <a:buFont typeface="Courier New" panose="02070309020205020404" pitchFamily="49" charset="0"/>
              <a:buChar char="o"/>
              <a:tabLst>
                <a:tab pos="457200" algn="l"/>
              </a:tabLst>
            </a:pPr>
            <a:r>
              <a:rPr lang="en-US" dirty="0">
                <a:effectLst/>
                <a:ea typeface="Times" pitchFamily="18" charset="0"/>
              </a:rPr>
              <a:t>One labeled FALSE</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dirty="0">
                <a:effectLst/>
                <a:ea typeface="Times" pitchFamily="18" charset="0"/>
              </a:rPr>
              <a:t>True and false questions</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dirty="0">
                <a:effectLst/>
                <a:ea typeface="Times" pitchFamily="18" charset="0"/>
              </a:rPr>
              <a:t>3 x 5 cards with statements on them (Support Materials)</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dirty="0">
                <a:effectLst/>
                <a:ea typeface="Times" pitchFamily="18" charset="0"/>
              </a:rPr>
              <a:t>Trainer answer key list of statements with page numbers for debrief discussion (Support Materials)</a:t>
            </a:r>
            <a:endParaRPr lang="en-US" dirty="0">
              <a:effectLst/>
              <a:ea typeface="Calibri" panose="020F0502020204030204" pitchFamily="34" charset="0"/>
            </a:endParaRPr>
          </a:p>
          <a:p>
            <a:pPr marL="0" marR="0" algn="l">
              <a:spcBef>
                <a:spcPts val="0"/>
              </a:spcBef>
              <a:spcAft>
                <a:spcPts val="0"/>
              </a:spcAft>
            </a:pPr>
            <a:r>
              <a:rPr lang="en-US" dirty="0">
                <a:effectLst/>
                <a:ea typeface="Times" pitchFamily="18" charset="0"/>
              </a:rPr>
              <a:t>                                                                          </a:t>
            </a:r>
          </a:p>
          <a:p>
            <a:pPr marL="0" marR="0" algn="l">
              <a:spcBef>
                <a:spcPts val="0"/>
              </a:spcBef>
              <a:spcAft>
                <a:spcPts val="0"/>
              </a:spcAft>
            </a:pPr>
            <a:r>
              <a:rPr lang="en-US" b="1" dirty="0">
                <a:effectLst/>
                <a:ea typeface="Times" pitchFamily="18" charset="0"/>
              </a:rPr>
              <a:t>TIME</a:t>
            </a:r>
            <a:r>
              <a:rPr lang="en-US" dirty="0">
                <a:effectLst/>
                <a:ea typeface="Times" pitchFamily="18" charset="0"/>
              </a:rPr>
              <a:t>: 25 minutes</a:t>
            </a:r>
          </a:p>
          <a:p>
            <a:pPr marL="0" marR="0" algn="r">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Process: </a:t>
            </a:r>
            <a:endParaRPr lang="en-US" dirty="0">
              <a:effectLst/>
              <a:ea typeface="Calibri" panose="020F0502020204030204" pitchFamily="34" charset="0"/>
            </a:endParaRPr>
          </a:p>
          <a:p>
            <a:pPr marL="0" marR="0">
              <a:spcBef>
                <a:spcPts val="0"/>
              </a:spcBef>
              <a:spcAft>
                <a:spcPts val="0"/>
              </a:spcAft>
            </a:pPr>
            <a:r>
              <a:rPr lang="en-US" b="1" u="sng" cap="all" dirty="0">
                <a:effectLst/>
                <a:ea typeface="Times New Roman" panose="02020603050405020304" pitchFamily="18" charset="0"/>
              </a:rPr>
              <a:t>Set Up</a:t>
            </a:r>
            <a:endParaRPr lang="en-US" dirty="0">
              <a:effectLst/>
              <a:ea typeface="Calibri" panose="020F0502020204030204" pitchFamily="34" charset="0"/>
            </a:endParaRPr>
          </a:p>
          <a:p>
            <a:pPr>
              <a:spcBef>
                <a:spcPts val="0"/>
              </a:spcBef>
              <a:spcAft>
                <a:spcPts val="0"/>
              </a:spcAft>
            </a:pPr>
            <a:r>
              <a:rPr lang="en-US" dirty="0">
                <a:effectLst/>
                <a:ea typeface="Times New Roman" panose="02020603050405020304" pitchFamily="18" charset="0"/>
              </a:rPr>
              <a:t>Before the training begins, create the game area in an open space (carpet area in room, outside on grass, inside in lobby, basketball court, etc.). There must be enough space for each table group to line up at the start (like a relay race) and walk at least 20 feet across to the buckets.  </a:t>
            </a:r>
            <a:endParaRPr lang="en-US" dirty="0">
              <a:effectLst/>
            </a:endParaRPr>
          </a:p>
          <a:p>
            <a:pPr marL="0" marR="0">
              <a:spcBef>
                <a:spcPts val="0"/>
              </a:spcBef>
              <a:spcAft>
                <a:spcPts val="0"/>
              </a:spcAft>
            </a:pPr>
            <a:r>
              <a:rPr lang="en-US" b="1" u="sng" cap="all" dirty="0">
                <a:effectLst/>
                <a:ea typeface="Times New Roman" panose="02020603050405020304" pitchFamily="18" charset="0"/>
              </a:rPr>
              <a:t>Part 1: Read and learn (10 min)</a:t>
            </a:r>
            <a:endParaRPr lang="en-US" dirty="0">
              <a:effectLst/>
              <a:ea typeface="Calibri" panose="020F0502020204030204" pitchFamily="34" charset="0"/>
            </a:endParaRPr>
          </a:p>
          <a:p>
            <a:pPr marL="34290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Ask participants to find the Bibliographic Notes section in the Preschool Learning Foundations. </a:t>
            </a:r>
            <a:endParaRPr lang="en-US" dirty="0">
              <a:effectLst/>
            </a:endParaRPr>
          </a:p>
          <a:p>
            <a:pPr marL="34290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Provide time for participants to decide which portion each tablemate will become an expert on (culture and diversity, relationships, social roles, or marketplace). </a:t>
            </a:r>
            <a:endParaRPr lang="en-US" dirty="0">
              <a:effectLst/>
            </a:endParaRPr>
          </a:p>
          <a:p>
            <a:pPr marL="34290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Have participants read and take notes on their assigned section.  </a:t>
            </a:r>
            <a:endParaRPr lang="en-US" dirty="0">
              <a:effectLst/>
            </a:endParaRPr>
          </a:p>
          <a:p>
            <a:pPr marL="34290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Tell participants that they will be responsible for leading their table group to the answers for the questions from their section (their team will be counting on them!).</a:t>
            </a:r>
            <a:endParaRPr lang="en-US" dirty="0">
              <a:effectLst/>
            </a:endParaRPr>
          </a:p>
          <a:p>
            <a:pPr marL="34290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Allow time for participants to finish reading.</a:t>
            </a:r>
            <a:endParaRPr lang="en-US" dirty="0">
              <a:effectLst/>
            </a:endParaRPr>
          </a:p>
          <a:p>
            <a:pPr marL="34290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Invite all teams to stand up and move to the prepared relay area.</a:t>
            </a:r>
            <a:endParaRPr lang="en-US" dirty="0">
              <a:effectLst/>
            </a:endParaRPr>
          </a:p>
          <a:p>
            <a:pPr marL="0" marR="0">
              <a:spcBef>
                <a:spcPts val="0"/>
              </a:spcBef>
              <a:spcAft>
                <a:spcPts val="0"/>
              </a:spcAft>
            </a:pPr>
            <a:endParaRPr lang="en-US" dirty="0">
              <a:effectLst/>
              <a:ea typeface="Calibri" panose="020F0502020204030204" pitchFamily="34" charset="0"/>
            </a:endParaRPr>
          </a:p>
          <a:p>
            <a:pPr marL="0" marR="0">
              <a:spcBef>
                <a:spcPts val="0"/>
              </a:spcBef>
              <a:spcAft>
                <a:spcPts val="0"/>
              </a:spcAft>
            </a:pPr>
            <a:r>
              <a:rPr lang="en-US" b="1" u="sng" dirty="0">
                <a:effectLst/>
                <a:ea typeface="Times New Roman" panose="02020603050405020304" pitchFamily="18" charset="0"/>
              </a:rPr>
              <a:t>PART 2: PLAY (10 MIN)</a:t>
            </a:r>
            <a:endParaRPr lang="en-US" dirty="0">
              <a:effectLst/>
              <a:ea typeface="Calibri" panose="020F0502020204030204" pitchFamily="34" charset="0"/>
            </a:endParaRPr>
          </a:p>
          <a:p>
            <a:pPr marL="0" marR="0">
              <a:spcBef>
                <a:spcPts val="0"/>
              </a:spcBef>
              <a:spcAft>
                <a:spcPts val="0"/>
              </a:spcAft>
              <a:tabLst>
                <a:tab pos="550545" algn="l"/>
              </a:tabLst>
            </a:pPr>
            <a:r>
              <a:rPr lang="en-US" b="1" dirty="0">
                <a:effectLst/>
                <a:ea typeface="Times New Roman" panose="02020603050405020304" pitchFamily="18" charset="0"/>
              </a:rPr>
              <a:t>Directions:</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550545" algn="l"/>
              </a:tabLst>
            </a:pPr>
            <a:r>
              <a:rPr lang="en-US" dirty="0">
                <a:effectLst/>
                <a:ea typeface="Times New Roman" panose="02020603050405020304" pitchFamily="18" charset="0"/>
              </a:rPr>
              <a:t>Each team should line up behind the starting line across from their own two buckets.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550545" algn="l"/>
              </a:tabLst>
            </a:pPr>
            <a:r>
              <a:rPr lang="en-US" dirty="0">
                <a:effectLst/>
                <a:ea typeface="Times New Roman" panose="02020603050405020304" pitchFamily="18" charset="0"/>
              </a:rPr>
              <a:t>Trainers may then pass out each team’s 3 x 5 cards with the statement side face down (NO PEEKING).</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550545" algn="l"/>
              </a:tabLst>
            </a:pPr>
            <a:r>
              <a:rPr lang="en-US" dirty="0">
                <a:effectLst/>
                <a:ea typeface="Times New Roman" panose="02020603050405020304" pitchFamily="18" charset="0"/>
              </a:rPr>
              <a:t>When trainers say GO, the teams may flip over their 3 x 5 cards and begin identifying if they are true or false. Each person will use their expert knowledge of their assigned reading section to help their group decide which bucket the cards go into.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550545" algn="l"/>
              </a:tabLst>
            </a:pPr>
            <a:r>
              <a:rPr lang="en-US" dirty="0">
                <a:effectLst/>
                <a:ea typeface="Times New Roman" panose="02020603050405020304" pitchFamily="18" charset="0"/>
              </a:rPr>
              <a:t>BUT only one card at a time may be taken across and placed in a bucket. AND each team member must take a turn taking a card across (cannot have just one runner).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550545" algn="l"/>
              </a:tabLst>
            </a:pPr>
            <a:r>
              <a:rPr lang="en-US" dirty="0">
                <a:effectLst/>
                <a:ea typeface="Times New Roman" panose="02020603050405020304" pitchFamily="18" charset="0"/>
              </a:rPr>
              <a:t>Teams will indicate that they have bucket sorted all their cards by stomping their feet. At this signal the trainers must go check the buckets. Other teams may continue sorting. If the first team was wrong, the second or third team may still win.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550545" algn="l"/>
              </a:tabLst>
            </a:pPr>
            <a:r>
              <a:rPr lang="en-US" dirty="0">
                <a:effectLst/>
                <a:ea typeface="Times New Roman" panose="02020603050405020304" pitchFamily="18" charset="0"/>
              </a:rPr>
              <a:t>There is a winner when one team successfully sorts all the cards correctly into the true and false categories. </a:t>
            </a:r>
            <a:endParaRPr lang="en-US" dirty="0">
              <a:effectLst/>
              <a:ea typeface="Calibri" panose="020F0502020204030204" pitchFamily="34" charset="0"/>
            </a:endParaRPr>
          </a:p>
          <a:p>
            <a:pPr marL="0" marR="0">
              <a:spcBef>
                <a:spcPts val="0"/>
              </a:spcBef>
              <a:spcAft>
                <a:spcPts val="0"/>
              </a:spcAft>
            </a:pPr>
            <a:r>
              <a:rPr lang="en-US" b="1" dirty="0">
                <a:effectLst/>
                <a:ea typeface="Times New Roman" panose="02020603050405020304" pitchFamily="18" charset="0"/>
              </a:rPr>
              <a:t>Debrief: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Lay out the winning team’s cards in the correct categories so that the other teams can see them.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Ask participants if there were certain statements that were particularly tricky.</a:t>
            </a:r>
            <a:r>
              <a:rPr lang="en-US" baseline="0" dirty="0">
                <a:effectLst/>
                <a:ea typeface="Times New Roman" panose="02020603050405020304" pitchFamily="18" charset="0"/>
              </a:rPr>
              <a:t> I</a:t>
            </a:r>
            <a:r>
              <a:rPr lang="en-US" dirty="0">
                <a:effectLst/>
                <a:ea typeface="Times New Roman" panose="02020603050405020304" pitchFamily="18" charset="0"/>
              </a:rPr>
              <a:t>f so, why?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Discuss this together. </a:t>
            </a:r>
            <a:endParaRPr lang="en-US" dirty="0">
              <a:effectLst/>
              <a:ea typeface="Calibri" panose="020F0502020204030204" pitchFamily="34" charset="0"/>
            </a:endParaRPr>
          </a:p>
          <a:p>
            <a:pPr marL="0" marR="0">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dirty="0">
                <a:effectLst/>
                <a:ea typeface="Calibri" panose="020F0502020204030204" pitchFamily="34" charset="0"/>
              </a:rPr>
              <a:t> </a:t>
            </a:r>
          </a:p>
          <a:p>
            <a:pPr>
              <a:spcBef>
                <a:spcPts val="0"/>
              </a:spcBef>
              <a:spcAft>
                <a:spcPts val="0"/>
              </a:spcAft>
            </a:pPr>
            <a:r>
              <a:rPr lang="en-US" kern="1200" dirty="0">
                <a:solidFill>
                  <a:schemeClr val="tx1"/>
                </a:solidFill>
                <a:effectLst/>
              </a:rPr>
              <a:t> </a:t>
            </a:r>
          </a:p>
          <a:p>
            <a:pPr>
              <a:spcBef>
                <a:spcPts val="0"/>
              </a:spcBef>
              <a:spcAft>
                <a:spcPts val="0"/>
              </a:spcAft>
            </a:pPr>
            <a:r>
              <a:rPr lang="en-US" kern="1200" dirty="0">
                <a:solidFill>
                  <a:schemeClr val="tx1"/>
                </a:solidFill>
                <a:effectLst/>
              </a:rPr>
              <a:t> </a:t>
            </a:r>
          </a:p>
          <a:p>
            <a:pPr>
              <a:spcBef>
                <a:spcPts val="0"/>
              </a:spcBef>
              <a:spcAft>
                <a:spcPts val="0"/>
              </a:spcAft>
            </a:pPr>
            <a:r>
              <a:rPr lang="en-US" b="1" kern="1200" cap="all" dirty="0">
                <a:solidFill>
                  <a:schemeClr val="tx1"/>
                </a:solidFill>
                <a:effectLst/>
              </a:rPr>
              <a:t> </a:t>
            </a:r>
            <a:endParaRPr lang="en-US" kern="1200" dirty="0">
              <a:solidFill>
                <a:schemeClr val="tx1"/>
              </a:solidFill>
              <a:effectLst/>
            </a:endParaRPr>
          </a:p>
          <a:p>
            <a:pPr>
              <a:spcBef>
                <a:spcPts val="0"/>
              </a:spcBef>
              <a:spcAft>
                <a:spcPts val="0"/>
              </a:spcAft>
            </a:pPr>
            <a:r>
              <a:rPr lang="en-US" kern="1200" dirty="0">
                <a:solidFill>
                  <a:schemeClr val="tx1"/>
                </a:solidFill>
                <a:effectLst/>
              </a:rPr>
              <a:t> </a:t>
            </a:r>
          </a:p>
          <a:p>
            <a:pPr>
              <a:spcBef>
                <a:spcPts val="0"/>
              </a:spcBef>
              <a:spcAft>
                <a:spcPts val="0"/>
              </a:spcAft>
            </a:pPr>
            <a:r>
              <a:rPr lang="en-US" b="1" kern="1200" cap="all" dirty="0">
                <a:solidFill>
                  <a:schemeClr val="tx1"/>
                </a:solidFill>
                <a:effectLst/>
              </a:rPr>
              <a:t> </a:t>
            </a:r>
            <a:endParaRPr lang="en-US" kern="1200" dirty="0">
              <a:solidFill>
                <a:schemeClr val="tx1"/>
              </a:solidFill>
              <a:effectLst/>
            </a:endParaRPr>
          </a:p>
          <a:p>
            <a:pPr>
              <a:spcBef>
                <a:spcPts val="0"/>
              </a:spcBef>
              <a:spcAft>
                <a:spcPts val="0"/>
              </a:spcAft>
            </a:pPr>
            <a:r>
              <a:rPr lang="en-US" kern="1200" dirty="0">
                <a:solidFill>
                  <a:schemeClr val="tx1"/>
                </a:solidFill>
                <a:effectLst/>
              </a:rPr>
              <a:t> </a:t>
            </a:r>
          </a:p>
        </p:txBody>
      </p:sp>
      <p:sp>
        <p:nvSpPr>
          <p:cNvPr id="83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C0B80D-8B9B-4883-8CE5-0624655495E0}" type="slidenum">
              <a:rPr lang="en-US">
                <a:cs typeface="Arial" charset="0"/>
              </a:rPr>
              <a:pPr fontAlgn="base">
                <a:spcBef>
                  <a:spcPct val="0"/>
                </a:spcBef>
                <a:spcAft>
                  <a:spcPct val="0"/>
                </a:spcAft>
                <a:defRPr/>
              </a:pPr>
              <a:t>27</a:t>
            </a:fld>
            <a:endParaRPr lang="en-US">
              <a:cs typeface="Arial" charset="0"/>
            </a:endParaRPr>
          </a:p>
        </p:txBody>
      </p:sp>
    </p:spTree>
    <p:extLst>
      <p:ext uri="{BB962C8B-B14F-4D97-AF65-F5344CB8AC3E}">
        <p14:creationId xmlns:p14="http://schemas.microsoft.com/office/powerpoint/2010/main" val="2705447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Bef>
                <a:spcPts val="0"/>
              </a:spcBef>
              <a:spcAft>
                <a:spcPts val="0"/>
              </a:spcAft>
            </a:pPr>
            <a:r>
              <a:rPr lang="en-US" b="1" kern="1200" dirty="0">
                <a:solidFill>
                  <a:schemeClr val="tx1"/>
                </a:solidFill>
                <a:effectLst/>
              </a:rPr>
              <a:t>Presenter Remarks:</a:t>
            </a:r>
            <a:br>
              <a:rPr lang="en-US" b="1" kern="1200" dirty="0">
                <a:solidFill>
                  <a:schemeClr val="tx1"/>
                </a:solidFill>
                <a:effectLst/>
              </a:rPr>
            </a:br>
            <a:r>
              <a:rPr lang="en-US" b="0" kern="1200" dirty="0">
                <a:solidFill>
                  <a:schemeClr val="tx1"/>
                </a:solidFill>
                <a:effectLst/>
              </a:rPr>
              <a:t>It’s time to move on to the second part of the activity.</a:t>
            </a:r>
          </a:p>
          <a:p>
            <a:pPr>
              <a:spcBef>
                <a:spcPts val="0"/>
              </a:spcBef>
              <a:spcAft>
                <a:spcPts val="0"/>
              </a:spcAft>
            </a:pPr>
            <a:endParaRPr lang="en-US" b="1" kern="1200" dirty="0">
              <a:solidFill>
                <a:schemeClr val="tx1"/>
              </a:solidFill>
              <a:effectLst/>
            </a:endParaRPr>
          </a:p>
          <a:p>
            <a:pPr>
              <a:spcBef>
                <a:spcPts val="0"/>
              </a:spcBef>
              <a:spcAft>
                <a:spcPts val="0"/>
              </a:spcAft>
            </a:pPr>
            <a:r>
              <a:rPr lang="en-US" b="0" i="1" kern="1200" dirty="0">
                <a:solidFill>
                  <a:schemeClr val="tx1"/>
                </a:solidFill>
                <a:effectLst/>
              </a:rPr>
              <a:t>See the previous slide notes for complete activity plan.</a:t>
            </a:r>
            <a:r>
              <a:rPr lang="en-US" b="1" kern="1200" dirty="0">
                <a:solidFill>
                  <a:schemeClr val="tx1"/>
                </a:solidFill>
                <a:effectLst/>
              </a:rPr>
              <a:t/>
            </a:r>
            <a:br>
              <a:rPr lang="en-US" b="1" kern="1200" dirty="0">
                <a:solidFill>
                  <a:schemeClr val="tx1"/>
                </a:solidFill>
                <a:effectLst/>
              </a:rPr>
            </a:br>
            <a:endParaRPr lang="en-US" b="1" kern="1200" dirty="0">
              <a:solidFill>
                <a:schemeClr val="tx1"/>
              </a:solidFill>
              <a:effectLst/>
            </a:endParaRPr>
          </a:p>
          <a:p>
            <a:pPr>
              <a:spcBef>
                <a:spcPts val="0"/>
              </a:spcBef>
              <a:spcAft>
                <a:spcPts val="0"/>
              </a:spcAft>
            </a:pPr>
            <a:endParaRPr lang="en-US" sz="1200" kern="1200" dirty="0">
              <a:solidFill>
                <a:schemeClr val="tx1"/>
              </a:solidFill>
              <a:effectLst/>
              <a:latin typeface="Arial" pitchFamily="34" charset="0"/>
              <a:ea typeface="ＭＳ Ｐゴシック" pitchFamily="34" charset="-128"/>
              <a:cs typeface="Arial" pitchFamily="34" charset="0"/>
            </a:endParaRPr>
          </a:p>
        </p:txBody>
      </p:sp>
      <p:sp>
        <p:nvSpPr>
          <p:cNvPr id="83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C0B80D-8B9B-4883-8CE5-0624655495E0}" type="slidenum">
              <a:rPr lang="en-US">
                <a:cs typeface="Arial" charset="0"/>
              </a:rPr>
              <a:pPr fontAlgn="base">
                <a:spcBef>
                  <a:spcPct val="0"/>
                </a:spcBef>
                <a:spcAft>
                  <a:spcPct val="0"/>
                </a:spcAft>
                <a:defRPr/>
              </a:pPr>
              <a:t>28</a:t>
            </a:fld>
            <a:endParaRPr lang="en-US">
              <a:cs typeface="Arial" charset="0"/>
            </a:endParaRPr>
          </a:p>
        </p:txBody>
      </p:sp>
    </p:spTree>
    <p:extLst>
      <p:ext uri="{BB962C8B-B14F-4D97-AF65-F5344CB8AC3E}">
        <p14:creationId xmlns:p14="http://schemas.microsoft.com/office/powerpoint/2010/main" val="2990858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Background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ＭＳ Ｐゴシック" pitchFamily="34" charset="-128"/>
                <a:cs typeface="Arial" pitchFamily="34" charset="0"/>
              </a:rPr>
              <a:t>This photo represents an opportunity for the students to practice using social skills to negotiate how to carry, pass, and take turns with the ball.  It also represents an opportunity for the children to regulate their emotions, establish and sustain their relationships with others, and work in collaboration.</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Presenter Remarks: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 key guiding principle for the History-Social Science domain is, </a:t>
            </a:r>
            <a:r>
              <a:rPr lang="en-US" dirty="0"/>
              <a:t>“</a:t>
            </a:r>
            <a:r>
              <a:rPr lang="en-US" b="1" dirty="0"/>
              <a:t>Create activities that will actively engage children’s social skills and understanding</a:t>
            </a:r>
            <a:r>
              <a:rPr lang="en-US" dirty="0"/>
              <a:t>” (PCF, Vol. 3, p. 45).</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Arial" pitchFamily="34" charset="0"/>
              <a:ea typeface="ＭＳ Ｐゴシック" pitchFamily="34"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Arial" pitchFamily="34" charset="0"/>
                <a:ea typeface="ＭＳ Ｐゴシック" pitchFamily="34" charset="-128"/>
                <a:cs typeface="Arial" pitchFamily="34" charset="0"/>
              </a:rPr>
              <a:t>“A focal point of the TK year is social–emotional development. Students learn to identify and regulate emotions, establish and sustain their relationships with others, and work in collaboration to achieve program goals” </a:t>
            </a:r>
            <a:r>
              <a:rPr lang="en-US" sz="1200" b="0" kern="1200" baseline="0" dirty="0">
                <a:solidFill>
                  <a:schemeClr val="tx1"/>
                </a:solidFill>
                <a:latin typeface="Arial" pitchFamily="34" charset="0"/>
                <a:ea typeface="ＭＳ Ｐゴシック" pitchFamily="34" charset="-128"/>
                <a:cs typeface="Arial" pitchFamily="34" charset="0"/>
              </a:rPr>
              <a:t>(</a:t>
            </a:r>
            <a:r>
              <a:rPr lang="en-US" sz="1200" i="1" kern="1200" dirty="0">
                <a:solidFill>
                  <a:schemeClr val="tx1"/>
                </a:solidFill>
                <a:effectLst/>
                <a:latin typeface="Arial" pitchFamily="34" charset="0"/>
                <a:ea typeface="ＭＳ Ｐゴシック" pitchFamily="34" charset="-128"/>
                <a:cs typeface="Arial" pitchFamily="34" charset="0"/>
              </a:rPr>
              <a:t>Transitional Kindergarten Implementation Guide: A Resource for California Public School District Administrators and Teachers</a:t>
            </a:r>
            <a:r>
              <a:rPr lang="en-US" sz="1200" kern="1200" dirty="0">
                <a:solidFill>
                  <a:schemeClr val="tx1"/>
                </a:solidFill>
                <a:effectLst/>
                <a:latin typeface="Arial" pitchFamily="34" charset="0"/>
                <a:ea typeface="ＭＳ Ｐゴシック" pitchFamily="34" charset="-128"/>
                <a:cs typeface="Arial" pitchFamily="34" charset="0"/>
              </a:rPr>
              <a:t> [CDE], p. </a:t>
            </a:r>
            <a:r>
              <a:rPr lang="en-US" sz="1200" kern="1200" baseline="0" dirty="0">
                <a:solidFill>
                  <a:schemeClr val="tx1"/>
                </a:solidFill>
                <a:effectLst/>
                <a:latin typeface="Arial" pitchFamily="34" charset="0"/>
                <a:ea typeface="ＭＳ Ｐゴシック" pitchFamily="34" charset="-128"/>
                <a:cs typeface="Arial" pitchFamily="34" charset="0"/>
              </a:rPr>
              <a:t>28</a:t>
            </a:r>
            <a:r>
              <a:rPr lang="en-US" baseline="0"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29</a:t>
            </a:fld>
            <a:endParaRPr lang="en-US"/>
          </a:p>
        </p:txBody>
      </p:sp>
    </p:spTree>
    <p:extLst>
      <p:ext uri="{BB962C8B-B14F-4D97-AF65-F5344CB8AC3E}">
        <p14:creationId xmlns:p14="http://schemas.microsoft.com/office/powerpoint/2010/main" val="1881563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0" fontAlgn="base" latinLnBrk="0" hangingPunct="0">
              <a:spcBef>
                <a:spcPts val="0"/>
              </a:spcBef>
              <a:spcAft>
                <a:spcPct val="0"/>
              </a:spcAft>
              <a:buClrTx/>
              <a:buSzTx/>
              <a:buFont typeface="Arial" pitchFamily="-110" charset="0"/>
              <a:buNone/>
              <a:tabLst/>
              <a:defRPr/>
            </a:pPr>
            <a:r>
              <a:rPr lang="en-US" altLang="en-US" b="1" dirty="0">
                <a:latin typeface="Arial" charset="0"/>
                <a:ea typeface="MS PGothic" charset="-128"/>
              </a:rPr>
              <a:t>Presenter Remarks:</a:t>
            </a:r>
            <a:r>
              <a:rPr lang="en-US" altLang="en-US" dirty="0">
                <a:latin typeface="Arial" charset="0"/>
                <a:ea typeface="MS PGothic" charset="-128"/>
              </a:rPr>
              <a:t> </a:t>
            </a:r>
          </a:p>
          <a:p>
            <a:pPr algn="l">
              <a:spcBef>
                <a:spcPts val="0"/>
              </a:spcBef>
              <a:buFont typeface="Arial" pitchFamily="-110" charset="0"/>
              <a:buNone/>
            </a:pPr>
            <a:r>
              <a:rPr lang="en-US" dirty="0">
                <a:ea typeface="MS PGothic" charset="0"/>
              </a:rPr>
              <a:t>“The preschool [TK] setting is a place where children explore differences and think about the messages they receive from society, the values they learn in their homes, and their own ideas about people”</a:t>
            </a:r>
            <a:r>
              <a:rPr lang="en-US" baseline="0" dirty="0">
                <a:ea typeface="MS PGothic" charset="0"/>
              </a:rPr>
              <a:t> (</a:t>
            </a:r>
            <a:r>
              <a:rPr lang="en-US" dirty="0">
                <a:ea typeface="MS PGothic" charset="0"/>
              </a:rPr>
              <a:t>PCF, Vol. 3, p. 49). </a:t>
            </a:r>
          </a:p>
          <a:p>
            <a:pPr algn="l">
              <a:spcBef>
                <a:spcPts val="0"/>
              </a:spcBef>
            </a:pPr>
            <a:endParaRPr lang="en-US" sz="1200" dirty="0">
              <a:solidFill>
                <a:srgbClr val="FFFFFF"/>
              </a:solidFill>
              <a:ea typeface="MS PGothic" charset="0"/>
            </a:endParaRPr>
          </a:p>
          <a:p>
            <a:pPr algn="l">
              <a:spcBef>
                <a:spcPts val="0"/>
              </a:spcBef>
            </a:pPr>
            <a:endParaRPr lang="en-US" dirty="0">
              <a:latin typeface="Arial" pitchFamily="-110" charset="0"/>
              <a:ea typeface="MS PGothic" charset="0"/>
              <a:cs typeface="Arial" pitchFamily="-110" charset="0"/>
            </a:endParaRPr>
          </a:p>
        </p:txBody>
      </p:sp>
      <p:sp>
        <p:nvSpPr>
          <p:cNvPr id="64516" name="Slide Number Placeholder 3"/>
          <p:cNvSpPr>
            <a:spLocks noGrp="1"/>
          </p:cNvSpPr>
          <p:nvPr>
            <p:ph type="sldNum" sz="quarter" idx="5"/>
          </p:nvPr>
        </p:nvSpPr>
        <p:spPr bwMode="auto">
          <a:noFill/>
          <a:ln>
            <a:miter lim="800000"/>
            <a:headEnd/>
            <a:tailEnd/>
          </a:ln>
        </p:spPr>
        <p:txBody>
          <a:bodyPr/>
          <a:lstStyle/>
          <a:p>
            <a:fld id="{44A315DB-26C2-DB49-9645-BBF5B391375C}" type="slidenum">
              <a:rPr lang="en-US"/>
              <a:pPr/>
              <a:t>3</a:t>
            </a:fld>
            <a:endParaRPr lang="en-US" dirty="0"/>
          </a:p>
        </p:txBody>
      </p:sp>
    </p:spTree>
    <p:extLst>
      <p:ext uri="{BB962C8B-B14F-4D97-AF65-F5344CB8AC3E}">
        <p14:creationId xmlns:p14="http://schemas.microsoft.com/office/powerpoint/2010/main" val="1942247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Background Information:</a:t>
            </a:r>
          </a:p>
          <a:p>
            <a:pPr>
              <a:spcBef>
                <a:spcPts val="0"/>
              </a:spcBef>
            </a:pPr>
            <a:r>
              <a:rPr lang="en-US" dirty="0"/>
              <a:t>This is the transition slide to the Culture and Diversity </a:t>
            </a:r>
            <a:r>
              <a:rPr lang="en-US" dirty="0" err="1"/>
              <a:t>substrand</a:t>
            </a:r>
            <a:r>
              <a:rPr lang="en-US" dirty="0"/>
              <a:t>.</a:t>
            </a:r>
          </a:p>
          <a:p>
            <a:pPr>
              <a:spcBef>
                <a:spcPts val="0"/>
              </a:spcBef>
            </a:pPr>
            <a:endParaRPr lang="en-US" dirty="0"/>
          </a:p>
          <a:p>
            <a:pPr>
              <a:spcBef>
                <a:spcPts val="0"/>
              </a:spcBef>
            </a:pPr>
            <a:r>
              <a:rPr lang="en-US" b="1" dirty="0"/>
              <a:t>Presenter Remarks:</a:t>
            </a:r>
            <a:endParaRPr lang="en-US" b="0" dirty="0"/>
          </a:p>
          <a:p>
            <a:pPr marL="0" marR="0" lvl="0" indent="0" algn="l" defTabSz="457200" rtl="0" eaLnBrk="0" fontAlgn="base" latinLnBrk="0" hangingPunct="0">
              <a:spcBef>
                <a:spcPts val="0"/>
              </a:spcBef>
              <a:spcAft>
                <a:spcPct val="0"/>
              </a:spcAft>
              <a:buClrTx/>
              <a:buSzTx/>
              <a:buFontTx/>
              <a:buNone/>
              <a:tabLst/>
              <a:defRPr/>
            </a:pPr>
            <a:r>
              <a:rPr lang="en-US" b="0" dirty="0"/>
              <a:t>“California has a diverse population of young learners from varied linguistic and cultural backgrounds. Teachers of TK students recognize the value of diversity and show respect for each child’s home culture and language by incorporating familiar words, objects, and images into program and curricular design. At the same time, they continually encourage the development of English language and literacy skills” </a:t>
            </a:r>
            <a:r>
              <a:rPr lang="en-US" sz="1200" b="0" kern="1200" baseline="0" dirty="0">
                <a:solidFill>
                  <a:schemeClr val="tx1"/>
                </a:solidFill>
                <a:latin typeface="Arial" pitchFamily="34" charset="0"/>
                <a:ea typeface="ＭＳ Ｐゴシック" pitchFamily="34" charset="-128"/>
                <a:cs typeface="Arial" pitchFamily="34" charset="0"/>
              </a:rPr>
              <a:t>(</a:t>
            </a:r>
            <a:r>
              <a:rPr lang="en-US" sz="1200" i="1" kern="1200" dirty="0">
                <a:solidFill>
                  <a:schemeClr val="tx1"/>
                </a:solidFill>
                <a:effectLst/>
                <a:latin typeface="Arial" pitchFamily="34" charset="0"/>
                <a:ea typeface="ＭＳ Ｐゴシック" pitchFamily="34" charset="-128"/>
                <a:cs typeface="Arial" pitchFamily="34" charset="0"/>
              </a:rPr>
              <a:t>Transitional Kindergarten Implementation Guide: A Resource for California Public School District Administrators and Teachers</a:t>
            </a:r>
            <a:r>
              <a:rPr lang="en-US" sz="1200" kern="1200" dirty="0">
                <a:solidFill>
                  <a:schemeClr val="tx1"/>
                </a:solidFill>
                <a:effectLst/>
                <a:latin typeface="Arial" pitchFamily="34" charset="0"/>
                <a:ea typeface="ＭＳ Ｐゴシック" pitchFamily="34" charset="-128"/>
                <a:cs typeface="Arial" pitchFamily="34" charset="0"/>
              </a:rPr>
              <a:t> [CDE], p. </a:t>
            </a:r>
            <a:r>
              <a:rPr lang="en-US" sz="1200" kern="1200" baseline="0" dirty="0">
                <a:solidFill>
                  <a:schemeClr val="tx1"/>
                </a:solidFill>
                <a:effectLst/>
                <a:latin typeface="Arial" pitchFamily="34" charset="0"/>
                <a:ea typeface="ＭＳ Ｐゴシック" pitchFamily="34" charset="-128"/>
                <a:cs typeface="Arial" pitchFamily="34" charset="0"/>
              </a:rPr>
              <a:t>55</a:t>
            </a:r>
            <a:r>
              <a:rPr lang="en-US" baseline="0" dirty="0"/>
              <a:t>).</a:t>
            </a: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30</a:t>
            </a:fld>
            <a:endParaRPr lang="en-US" dirty="0"/>
          </a:p>
        </p:txBody>
      </p:sp>
    </p:spTree>
    <p:extLst>
      <p:ext uri="{BB962C8B-B14F-4D97-AF65-F5344CB8AC3E}">
        <p14:creationId xmlns:p14="http://schemas.microsoft.com/office/powerpoint/2010/main" val="919898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1" fontAlgn="base" latinLnBrk="0" hangingPunct="1">
              <a:spcBef>
                <a:spcPts val="0"/>
              </a:spcBef>
              <a:spcAft>
                <a:spcPts val="0"/>
              </a:spcAft>
              <a:buClrTx/>
              <a:buSzTx/>
              <a:buFontTx/>
              <a:buNone/>
              <a:tabLst/>
              <a:defRPr/>
            </a:pPr>
            <a:r>
              <a:rPr lang="en-US" altLang="en-US" b="1" dirty="0">
                <a:latin typeface="Arial" panose="020B0604020202020204" pitchFamily="34" charset="0"/>
              </a:rPr>
              <a:t>Presenter Remarks:</a:t>
            </a:r>
          </a:p>
          <a:p>
            <a:pPr eaLnBrk="1" hangingPunct="1">
              <a:spcBef>
                <a:spcPts val="0"/>
              </a:spcBef>
              <a:spcAft>
                <a:spcPts val="0"/>
              </a:spcAft>
            </a:pPr>
            <a:r>
              <a:rPr lang="en-US" dirty="0"/>
              <a:t>Take a moment to read this foundation</a:t>
            </a:r>
            <a:r>
              <a:rPr lang="en-US" baseline="0" dirty="0"/>
              <a:t> from the Preschool Curriculum Framework (Volume 3). </a:t>
            </a:r>
          </a:p>
          <a:p>
            <a:pPr eaLnBrk="1" hangingPunct="1">
              <a:spcBef>
                <a:spcPts val="0"/>
              </a:spcBef>
              <a:spcAft>
                <a:spcPts val="0"/>
              </a:spcAft>
            </a:pPr>
            <a:endParaRPr lang="en-US" baseline="0" dirty="0"/>
          </a:p>
          <a:p>
            <a:pPr eaLnBrk="1" hangingPunct="1">
              <a:spcBef>
                <a:spcPts val="0"/>
              </a:spcBef>
              <a:spcAft>
                <a:spcPts val="0"/>
              </a:spcAft>
            </a:pPr>
            <a:r>
              <a:rPr lang="en-US" baseline="0" dirty="0"/>
              <a:t>Did you notice a developmental shift between 48 and 60 months (4 and 5 years)? Can someone please share what they noticed as possible differences/progressions in development?</a:t>
            </a:r>
          </a:p>
          <a:p>
            <a:pPr>
              <a:spcBef>
                <a:spcPts val="0"/>
              </a:spcBef>
              <a:spcAft>
                <a:spcPts val="0"/>
              </a:spcAft>
            </a:pPr>
            <a:endParaRPr lang="en-US" dirty="0"/>
          </a:p>
          <a:p>
            <a:pPr>
              <a:spcBef>
                <a:spcPts val="0"/>
              </a:spcBef>
              <a:spcAft>
                <a:spcPts val="0"/>
              </a:spcAft>
            </a:pPr>
            <a:r>
              <a:rPr lang="en-US" i="1" dirty="0"/>
              <a:t>Possible responses:  </a:t>
            </a:r>
          </a:p>
          <a:p>
            <a:pPr marL="171450" indent="-171450">
              <a:spcBef>
                <a:spcPts val="0"/>
              </a:spcBef>
              <a:spcAft>
                <a:spcPts val="0"/>
              </a:spcAft>
              <a:buFont typeface="Arial" panose="020B0604020202020204" pitchFamily="34" charset="0"/>
              <a:buChar char="•"/>
            </a:pPr>
            <a:r>
              <a:rPr lang="en-US" dirty="0"/>
              <a:t>Developing identity vs. manifest</a:t>
            </a:r>
            <a:r>
              <a:rPr lang="en-US" baseline="0" dirty="0"/>
              <a:t> strong identity</a:t>
            </a:r>
          </a:p>
          <a:p>
            <a:pPr marL="171450" indent="-171450">
              <a:spcBef>
                <a:spcPts val="0"/>
              </a:spcBef>
              <a:spcAft>
                <a:spcPts val="0"/>
              </a:spcAft>
              <a:buFont typeface="Arial" panose="020B0604020202020204" pitchFamily="34" charset="0"/>
              <a:buChar char="•"/>
            </a:pPr>
            <a:r>
              <a:rPr lang="en-US" baseline="0" dirty="0"/>
              <a:t>Increased interest in human diversity</a:t>
            </a:r>
          </a:p>
          <a:p>
            <a:pPr marL="171450" indent="-171450">
              <a:spcBef>
                <a:spcPts val="0"/>
              </a:spcBef>
              <a:spcAft>
                <a:spcPts val="0"/>
              </a:spcAft>
              <a:buFont typeface="Arial" panose="020B0604020202020204" pitchFamily="34" charset="0"/>
              <a:buChar char="•"/>
            </a:pPr>
            <a:r>
              <a:rPr lang="en-US" baseline="0" dirty="0"/>
              <a:t>Increased familiarity with relevant language traditions and other practices)</a:t>
            </a:r>
          </a:p>
          <a:p>
            <a:pPr>
              <a:spcBef>
                <a:spcPts val="0"/>
              </a:spcBef>
              <a:spcAft>
                <a:spcPts val="0"/>
              </a:spcAft>
            </a:pPr>
            <a:endParaRPr lang="en-US" baseline="0" dirty="0"/>
          </a:p>
          <a:p>
            <a:pPr>
              <a:spcBef>
                <a:spcPts val="0"/>
              </a:spcBef>
              <a:spcAft>
                <a:spcPts val="0"/>
              </a:spcAft>
            </a:pPr>
            <a:r>
              <a:rPr lang="en-US" baseline="0" dirty="0"/>
              <a:t>There are some important questions teachers must ask themselves when planning to support culture and diversity. For example teachers may ask themselves the following questions:</a:t>
            </a:r>
          </a:p>
          <a:p>
            <a:pPr marL="171450" indent="-171450">
              <a:spcBef>
                <a:spcPts val="0"/>
              </a:spcBef>
              <a:spcAft>
                <a:spcPts val="0"/>
              </a:spcAft>
              <a:buFont typeface="Arial" panose="020B0604020202020204" pitchFamily="34" charset="0"/>
              <a:buChar char="•"/>
            </a:pPr>
            <a:r>
              <a:rPr lang="en-US" baseline="0" dirty="0"/>
              <a:t>What can an early childhood program do to support this development?</a:t>
            </a:r>
          </a:p>
          <a:p>
            <a:pPr marL="171450" indent="-171450">
              <a:spcBef>
                <a:spcPts val="0"/>
              </a:spcBef>
              <a:spcAft>
                <a:spcPts val="0"/>
              </a:spcAft>
              <a:buFont typeface="Arial" panose="020B0604020202020204" pitchFamily="34" charset="0"/>
              <a:buChar char="•"/>
            </a:pPr>
            <a:r>
              <a:rPr lang="en-US" baseline="0" dirty="0"/>
              <a:t>What can we do to help children develop a sense of identify, but also create a component of that identify as a community member of the class/school?</a:t>
            </a:r>
          </a:p>
          <a:p>
            <a:pPr marL="171450" indent="-171450">
              <a:spcBef>
                <a:spcPts val="0"/>
              </a:spcBef>
              <a:spcAft>
                <a:spcPts val="0"/>
              </a:spcAft>
              <a:buFont typeface="Arial" panose="020B0604020202020204" pitchFamily="34" charset="0"/>
              <a:buChar char="•"/>
            </a:pPr>
            <a:r>
              <a:rPr lang="en-US" baseline="0" dirty="0"/>
              <a:t>How can you provide opportunities for children to share their own traditions and language and learn about others as well?</a:t>
            </a:r>
          </a:p>
          <a:p>
            <a:pPr marL="171450" indent="-171450">
              <a:spcBef>
                <a:spcPts val="0"/>
              </a:spcBef>
              <a:spcAft>
                <a:spcPts val="0"/>
              </a:spcAft>
              <a:buFont typeface="Arial" panose="020B0604020202020204" pitchFamily="34" charset="0"/>
              <a:buChar char="•"/>
            </a:pPr>
            <a:endParaRPr lang="en-US" baseline="0" dirty="0"/>
          </a:p>
          <a:p>
            <a:pPr eaLnBrk="1" fontAlgn="auto" hangingPunct="1">
              <a:spcBef>
                <a:spcPts val="0"/>
              </a:spcBef>
              <a:spcAft>
                <a:spcPts val="0"/>
              </a:spcAft>
              <a:defRPr/>
            </a:pPr>
            <a:r>
              <a:rPr lang="en-US" baseline="0" dirty="0"/>
              <a:t>Find and read Handout 6: Supporting Culture and Diversity. Circle one idea that you already use in your classroom. Now turn to someone at your table group, high-five them, and share this idea! </a:t>
            </a:r>
          </a:p>
          <a:p>
            <a:pPr eaLnBrk="1" fontAlgn="auto" hangingPunct="1">
              <a:spcBef>
                <a:spcPts val="0"/>
              </a:spcBef>
              <a:spcAft>
                <a:spcPts val="0"/>
              </a:spcAft>
              <a:defRPr/>
            </a:pPr>
            <a:endParaRPr lang="en-US" baseline="0" dirty="0"/>
          </a:p>
          <a:p>
            <a:pPr eaLnBrk="1" fontAlgn="auto" hangingPunct="1">
              <a:spcBef>
                <a:spcPts val="0"/>
              </a:spcBef>
              <a:spcAft>
                <a:spcPts val="0"/>
              </a:spcAft>
              <a:defRPr/>
            </a:pPr>
            <a:r>
              <a:rPr lang="en-US" baseline="0" dirty="0"/>
              <a:t>Keep this handout available so you can add notes to it throughout the day.</a:t>
            </a:r>
          </a:p>
          <a:p>
            <a:pPr eaLnBrk="1" fontAlgn="auto" hangingPunct="1">
              <a:spcBef>
                <a:spcPts val="0"/>
              </a:spcBef>
              <a:spcAft>
                <a:spcPts val="0"/>
              </a:spcAft>
              <a:defRPr/>
            </a:pPr>
            <a:endParaRPr lang="en-US" baseline="0" dirty="0"/>
          </a:p>
          <a:p>
            <a:pPr eaLnBrk="1" fontAlgn="auto" hangingPunct="1">
              <a:spcBef>
                <a:spcPts val="0"/>
              </a:spcBef>
              <a:spcAft>
                <a:spcPts val="0"/>
              </a:spcAft>
              <a:defRPr/>
            </a:pPr>
            <a:r>
              <a:rPr lang="en-US" b="1" baseline="0" dirty="0"/>
              <a:t>Optional:</a:t>
            </a:r>
          </a:p>
          <a:p>
            <a:pPr eaLnBrk="1" fontAlgn="auto" hangingPunct="1">
              <a:spcBef>
                <a:spcPts val="0"/>
              </a:spcBef>
              <a:spcAft>
                <a:spcPts val="0"/>
              </a:spcAft>
              <a:defRPr/>
            </a:pPr>
            <a:r>
              <a:rPr lang="en-US" sz="1200" kern="1200" dirty="0">
                <a:solidFill>
                  <a:schemeClr val="tx1"/>
                </a:solidFill>
                <a:effectLst/>
                <a:latin typeface="Arial" pitchFamily="34" charset="0"/>
                <a:ea typeface="ＭＳ Ｐゴシック" pitchFamily="34" charset="-128"/>
                <a:cs typeface="Arial" pitchFamily="34" charset="0"/>
              </a:rPr>
              <a:t>Now turn to page 58, Interactions and Strategies, and read the strategy you circled. Go talk with someone in the room you do not know and share your idea.</a:t>
            </a:r>
            <a:endParaRPr lang="en-US" baseline="0"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31</a:t>
            </a:fld>
            <a:endParaRPr lang="en-US" dirty="0"/>
          </a:p>
        </p:txBody>
      </p:sp>
    </p:spTree>
    <p:extLst>
      <p:ext uri="{BB962C8B-B14F-4D97-AF65-F5344CB8AC3E}">
        <p14:creationId xmlns:p14="http://schemas.microsoft.com/office/powerpoint/2010/main" val="4258513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341814"/>
          </a:xfrm>
        </p:spPr>
        <p:txBody>
          <a:bodyPr>
            <a:noAutofit/>
          </a:bodyPr>
          <a:lstStyle/>
          <a:p>
            <a:pPr marL="0" marR="0" lvl="0" indent="0" algn="l" defTabSz="457200" rtl="0" eaLnBrk="1" fontAlgn="auto" latinLnBrk="0" hangingPunct="1">
              <a:spcBef>
                <a:spcPts val="0"/>
              </a:spcBef>
              <a:spcAft>
                <a:spcPts val="0"/>
              </a:spcAft>
              <a:buClrTx/>
              <a:buSzTx/>
              <a:buFontTx/>
              <a:buNone/>
              <a:tabLst/>
              <a:defRPr/>
            </a:pPr>
            <a:r>
              <a:rPr lang="en-US" b="1" kern="1200" dirty="0">
                <a:solidFill>
                  <a:schemeClr val="tx1"/>
                </a:solidFill>
                <a:effectLst/>
                <a:latin typeface="Arial" pitchFamily="34" charset="0"/>
                <a:ea typeface="ＭＳ Ｐゴシック" pitchFamily="34" charset="-128"/>
                <a:cs typeface="Arial" pitchFamily="34" charset="0"/>
              </a:rPr>
              <a:t>Activity 4: Planning with an Anti-Bias Lens</a:t>
            </a:r>
          </a:p>
          <a:p>
            <a:pPr marL="0" marR="0" indent="0" algn="l" defTabSz="457200" rtl="0" eaLnBrk="1" fontAlgn="auto" latinLnBrk="0" hangingPunct="1">
              <a:spcBef>
                <a:spcPts val="0"/>
              </a:spcBef>
              <a:spcAft>
                <a:spcPts val="0"/>
              </a:spcAft>
              <a:buClrTx/>
              <a:buSzTx/>
              <a:buFontTx/>
              <a:buNone/>
              <a:tabLst/>
              <a:defRPr/>
            </a:pPr>
            <a:endParaRPr lang="en-US" altLang="en-US" b="1" dirty="0">
              <a:latin typeface="Arial" panose="020B0604020202020204" pitchFamily="34" charset="0"/>
            </a:endParaRPr>
          </a:p>
          <a:p>
            <a:pPr marL="0" marR="0" indent="0" algn="l" defTabSz="457200" rtl="0" eaLnBrk="1" fontAlgn="auto" latinLnBrk="0" hangingPunct="1">
              <a:spcBef>
                <a:spcPts val="0"/>
              </a:spcBef>
              <a:spcAft>
                <a:spcPts val="0"/>
              </a:spcAft>
              <a:buClrTx/>
              <a:buSzTx/>
              <a:buFontTx/>
              <a:buNone/>
              <a:tabLst/>
              <a:defRPr/>
            </a:pPr>
            <a:r>
              <a:rPr lang="en-US" altLang="en-US" b="1" dirty="0">
                <a:latin typeface="Arial" panose="020B0604020202020204" pitchFamily="34" charset="0"/>
              </a:rPr>
              <a:t>Presenter Remarks:</a:t>
            </a:r>
          </a:p>
          <a:p>
            <a:pPr marL="0" marR="0" indent="0" algn="l" defTabSz="457200" rtl="0" eaLnBrk="1" fontAlgn="auto" latinLnBrk="0" hangingPunct="1">
              <a:spcBef>
                <a:spcPts val="0"/>
              </a:spcBef>
              <a:spcAft>
                <a:spcPts val="0"/>
              </a:spcAft>
              <a:buClrTx/>
              <a:buSzTx/>
              <a:buFontTx/>
              <a:buNone/>
              <a:tabLst/>
              <a:defRPr/>
            </a:pPr>
            <a:r>
              <a:rPr lang="en-US" kern="1200" dirty="0">
                <a:solidFill>
                  <a:schemeClr val="tx1"/>
                </a:solidFill>
                <a:ea typeface="+mn-ea"/>
              </a:rPr>
              <a:t>One approach that supports development within the Self and Society strand </a:t>
            </a:r>
            <a:r>
              <a:rPr lang="en-US" kern="1200" baseline="0" dirty="0">
                <a:solidFill>
                  <a:schemeClr val="tx1"/>
                </a:solidFill>
                <a:ea typeface="+mn-ea"/>
              </a:rPr>
              <a:t>is the anti-bias curriculum approach. Raise your hand if you have heard of this method.</a:t>
            </a:r>
            <a:endParaRPr lang="en-US" kern="1200" dirty="0">
              <a:solidFill>
                <a:schemeClr val="tx1"/>
              </a:solidFill>
              <a:ea typeface="+mn-ea"/>
            </a:endParaRPr>
          </a:p>
          <a:p>
            <a:pPr marL="0" marR="0" indent="0" algn="l" defTabSz="457200" rtl="0" eaLnBrk="1" fontAlgn="auto" latinLnBrk="0" hangingPunct="1">
              <a:spcBef>
                <a:spcPts val="0"/>
              </a:spcBef>
              <a:spcAft>
                <a:spcPts val="0"/>
              </a:spcAft>
              <a:buClrTx/>
              <a:buSzTx/>
              <a:buFontTx/>
              <a:buNone/>
              <a:tabLst/>
              <a:defRPr/>
            </a:pPr>
            <a:endParaRPr lang="en-US" kern="1200" dirty="0">
              <a:solidFill>
                <a:schemeClr val="tx1"/>
              </a:solidFill>
              <a:ea typeface="+mn-ea"/>
            </a:endParaRPr>
          </a:p>
          <a:p>
            <a:pPr>
              <a:spcBef>
                <a:spcPts val="0"/>
              </a:spcBef>
              <a:spcAft>
                <a:spcPts val="0"/>
              </a:spcAft>
            </a:pPr>
            <a:r>
              <a:rPr lang="en-US" dirty="0">
                <a:ea typeface="ＭＳ Ｐゴシック" pitchFamily="-110" charset="-128"/>
              </a:rPr>
              <a:t>Pages 51-52 of the</a:t>
            </a:r>
            <a:r>
              <a:rPr lang="en-US" baseline="0" dirty="0">
                <a:ea typeface="ＭＳ Ｐゴシック" pitchFamily="-110" charset="-128"/>
              </a:rPr>
              <a:t> Preschool Curriculum Framework (Volume 3) features a wonderful research highlight that describes the role of the teacher in the anti-bias approach. Let’s read it together. </a:t>
            </a:r>
          </a:p>
          <a:p>
            <a:pPr>
              <a:spcBef>
                <a:spcPts val="0"/>
              </a:spcBef>
              <a:spcAft>
                <a:spcPts val="0"/>
              </a:spcAft>
            </a:pPr>
            <a:r>
              <a:rPr lang="en-US" kern="1200" dirty="0">
                <a:solidFill>
                  <a:schemeClr val="tx1"/>
                </a:solidFill>
                <a:effectLst/>
                <a:latin typeface="Arial" pitchFamily="34" charset="0"/>
                <a:ea typeface="ＭＳ Ｐゴシック" pitchFamily="34" charset="-128"/>
                <a:cs typeface="Arial" pitchFamily="34" charset="0"/>
              </a:rPr>
              <a:t> </a:t>
            </a:r>
          </a:p>
          <a:p>
            <a:pPr>
              <a:spcBef>
                <a:spcPts val="0"/>
              </a:spcBef>
              <a:spcAft>
                <a:spcPts val="0"/>
              </a:spcAft>
            </a:pPr>
            <a:r>
              <a:rPr lang="en-US" b="1" kern="1200" cap="all" dirty="0">
                <a:solidFill>
                  <a:schemeClr val="tx1"/>
                </a:solidFill>
                <a:effectLst/>
                <a:latin typeface="Arial" pitchFamily="34" charset="0"/>
                <a:ea typeface="ＭＳ Ｐゴシック" pitchFamily="34" charset="-128"/>
                <a:cs typeface="Arial" pitchFamily="34" charset="0"/>
              </a:rPr>
              <a:t>intent: </a:t>
            </a:r>
            <a:endParaRPr lang="en-US" kern="1200" dirty="0">
              <a:solidFill>
                <a:schemeClr val="tx1"/>
              </a:solidFill>
              <a:effectLst/>
              <a:latin typeface="Arial" pitchFamily="34" charset="0"/>
              <a:ea typeface="ＭＳ Ｐゴシック" pitchFamily="34" charset="-128"/>
              <a:cs typeface="Arial" pitchFamily="34" charset="0"/>
            </a:endParaRPr>
          </a:p>
          <a:p>
            <a:pPr>
              <a:spcBef>
                <a:spcPts val="0"/>
              </a:spcBef>
              <a:spcAft>
                <a:spcPts val="0"/>
              </a:spcAft>
            </a:pPr>
            <a:r>
              <a:rPr lang="en-US" kern="1200" dirty="0">
                <a:solidFill>
                  <a:schemeClr val="tx1"/>
                </a:solidFill>
                <a:effectLst/>
                <a:latin typeface="Arial" pitchFamily="34" charset="0"/>
                <a:ea typeface="ＭＳ Ｐゴシック" pitchFamily="34" charset="-128"/>
                <a:cs typeface="Arial" pitchFamily="34" charset="0"/>
              </a:rPr>
              <a:t>Read a research highlight on anti-bias curriculum and apply the reading to daily planning.</a:t>
            </a:r>
          </a:p>
          <a:p>
            <a:pPr>
              <a:spcBef>
                <a:spcPts val="0"/>
              </a:spcBef>
              <a:spcAft>
                <a:spcPts val="0"/>
              </a:spcAft>
            </a:pPr>
            <a:r>
              <a:rPr lang="en-US" kern="1200" dirty="0">
                <a:solidFill>
                  <a:schemeClr val="tx1"/>
                </a:solidFill>
                <a:effectLst/>
                <a:latin typeface="Arial" pitchFamily="34" charset="0"/>
                <a:ea typeface="ＭＳ Ｐゴシック" pitchFamily="34" charset="-128"/>
                <a:cs typeface="Arial" pitchFamily="34" charset="0"/>
              </a:rPr>
              <a:t> </a:t>
            </a:r>
          </a:p>
          <a:p>
            <a:pPr>
              <a:spcBef>
                <a:spcPts val="0"/>
              </a:spcBef>
              <a:spcAft>
                <a:spcPts val="0"/>
              </a:spcAft>
            </a:pPr>
            <a:r>
              <a:rPr lang="en-US" b="1" kern="1200" dirty="0">
                <a:solidFill>
                  <a:schemeClr val="tx1"/>
                </a:solidFill>
                <a:effectLst/>
                <a:latin typeface="Arial" pitchFamily="34" charset="0"/>
                <a:ea typeface="ＭＳ Ｐゴシック" pitchFamily="34" charset="-128"/>
                <a:cs typeface="Arial" pitchFamily="34" charset="0"/>
              </a:rPr>
              <a:t>OUTCOMES: </a:t>
            </a:r>
            <a:endParaRPr lang="en-US" kern="1200" dirty="0">
              <a:solidFill>
                <a:schemeClr val="tx1"/>
              </a:solidFill>
              <a:effectLst/>
              <a:latin typeface="Arial" pitchFamily="34" charset="0"/>
              <a:ea typeface="ＭＳ Ｐゴシック" pitchFamily="34" charset="-128"/>
              <a:cs typeface="Arial" pitchFamily="34" charset="0"/>
            </a:endParaRPr>
          </a:p>
          <a:p>
            <a:pPr marL="171450" lvl="0" indent="-171450">
              <a:spcBef>
                <a:spcPts val="0"/>
              </a:spcBef>
              <a:spcAft>
                <a:spcPts val="0"/>
              </a:spcAft>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Participants will read a section of the Preschool Curriculum Framework on anti-bias curriculum. </a:t>
            </a:r>
          </a:p>
          <a:p>
            <a:pPr marL="171450" lvl="0" indent="-171450">
              <a:spcBef>
                <a:spcPts val="0"/>
              </a:spcBef>
              <a:spcAft>
                <a:spcPts val="0"/>
              </a:spcAft>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Participants will listen to an example of thinking about the daily environment with an anti-bias lens.</a:t>
            </a:r>
          </a:p>
          <a:p>
            <a:pPr marL="171450" lvl="0" indent="-171450">
              <a:spcBef>
                <a:spcPts val="0"/>
              </a:spcBef>
              <a:spcAft>
                <a:spcPts val="0"/>
              </a:spcAft>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Participants will apply what they have learned about anti-bias curriculum to their own classroom by completing a planning handout.</a:t>
            </a:r>
          </a:p>
          <a:p>
            <a:pPr>
              <a:spcBef>
                <a:spcPts val="0"/>
              </a:spcBef>
              <a:spcAft>
                <a:spcPts val="0"/>
              </a:spcAft>
            </a:pPr>
            <a:r>
              <a:rPr lang="en-US" kern="1200" dirty="0">
                <a:solidFill>
                  <a:schemeClr val="tx1"/>
                </a:solidFill>
                <a:effectLst/>
                <a:latin typeface="Arial" pitchFamily="34" charset="0"/>
                <a:ea typeface="ＭＳ Ｐゴシック" pitchFamily="34" charset="-128"/>
                <a:cs typeface="Arial" pitchFamily="34" charset="0"/>
              </a:rPr>
              <a:t> </a:t>
            </a:r>
          </a:p>
          <a:p>
            <a:pPr lvl="0">
              <a:spcBef>
                <a:spcPts val="0"/>
              </a:spcBef>
              <a:spcAft>
                <a:spcPts val="0"/>
              </a:spcAft>
            </a:pPr>
            <a:r>
              <a:rPr lang="en-US" b="1" kern="1200" cap="all" dirty="0">
                <a:solidFill>
                  <a:schemeClr val="tx1"/>
                </a:solidFill>
                <a:effectLst/>
                <a:latin typeface="Arial" pitchFamily="34" charset="0"/>
                <a:ea typeface="ＭＳ Ｐゴシック" pitchFamily="34" charset="-128"/>
                <a:cs typeface="Arial" pitchFamily="34" charset="0"/>
              </a:rPr>
              <a:t>Materials Required: </a:t>
            </a:r>
          </a:p>
          <a:p>
            <a:pPr marL="171450" lvl="0" indent="-171450">
              <a:spcBef>
                <a:spcPts val="0"/>
              </a:spcBef>
              <a:spcAft>
                <a:spcPts val="0"/>
              </a:spcAft>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PowerPoint slide </a:t>
            </a:r>
          </a:p>
          <a:p>
            <a:pPr marL="171450" lvl="0" indent="-171450">
              <a:spcBef>
                <a:spcPts val="0"/>
              </a:spcBef>
              <a:spcAft>
                <a:spcPts val="0"/>
              </a:spcAft>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Chime</a:t>
            </a:r>
          </a:p>
          <a:p>
            <a:pPr marL="171450" lvl="0" indent="-171450">
              <a:spcBef>
                <a:spcPts val="0"/>
              </a:spcBef>
              <a:spcAft>
                <a:spcPts val="0"/>
              </a:spcAft>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Preschool Curriculum Framework (Volume 3): Anti-Bias Research Highlight</a:t>
            </a:r>
          </a:p>
          <a:p>
            <a:pPr marL="171450" lvl="0" indent="-171450">
              <a:spcBef>
                <a:spcPts val="0"/>
              </a:spcBef>
              <a:spcAft>
                <a:spcPts val="0"/>
              </a:spcAft>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Handout 7: Anti-Bias Planning (two-sided)</a:t>
            </a:r>
          </a:p>
          <a:p>
            <a:pPr>
              <a:spcBef>
                <a:spcPts val="0"/>
              </a:spcBef>
              <a:spcAft>
                <a:spcPts val="0"/>
              </a:spcAft>
            </a:pPr>
            <a:r>
              <a:rPr lang="en-US" kern="1200" dirty="0">
                <a:solidFill>
                  <a:schemeClr val="tx1"/>
                </a:solidFill>
                <a:effectLst/>
                <a:latin typeface="Arial" pitchFamily="34" charset="0"/>
                <a:ea typeface="ＭＳ Ｐゴシック" pitchFamily="34" charset="-128"/>
                <a:cs typeface="Arial" pitchFamily="34" charset="0"/>
              </a:rPr>
              <a:t> </a:t>
            </a:r>
          </a:p>
          <a:p>
            <a:pPr>
              <a:spcBef>
                <a:spcPts val="0"/>
              </a:spcBef>
              <a:spcAft>
                <a:spcPts val="0"/>
              </a:spcAft>
            </a:pPr>
            <a:r>
              <a:rPr lang="en-US" b="1" kern="1200" dirty="0">
                <a:solidFill>
                  <a:schemeClr val="tx1"/>
                </a:solidFill>
                <a:effectLst/>
                <a:latin typeface="Arial" pitchFamily="34" charset="0"/>
                <a:ea typeface="ＭＳ Ｐゴシック" pitchFamily="34" charset="-128"/>
                <a:cs typeface="Arial" pitchFamily="34" charset="0"/>
              </a:rPr>
              <a:t>TIME</a:t>
            </a:r>
            <a:r>
              <a:rPr lang="en-US" kern="1200" dirty="0">
                <a:solidFill>
                  <a:schemeClr val="tx1"/>
                </a:solidFill>
                <a:effectLst/>
                <a:latin typeface="Arial" pitchFamily="34" charset="0"/>
                <a:ea typeface="ＭＳ Ｐゴシック" pitchFamily="34" charset="-128"/>
                <a:cs typeface="Arial" pitchFamily="34" charset="0"/>
              </a:rPr>
              <a:t>: 20 minutes</a:t>
            </a:r>
          </a:p>
          <a:p>
            <a:pPr>
              <a:spcBef>
                <a:spcPts val="0"/>
              </a:spcBef>
              <a:spcAft>
                <a:spcPts val="0"/>
              </a:spcAft>
            </a:pPr>
            <a:r>
              <a:rPr lang="en-US" kern="1200" dirty="0">
                <a:solidFill>
                  <a:schemeClr val="tx1"/>
                </a:solidFill>
                <a:effectLst/>
                <a:latin typeface="Arial" pitchFamily="34" charset="0"/>
                <a:ea typeface="ＭＳ Ｐゴシック" pitchFamily="34" charset="-128"/>
                <a:cs typeface="Arial" pitchFamily="34" charset="0"/>
              </a:rPr>
              <a:t> </a:t>
            </a:r>
          </a:p>
          <a:p>
            <a:pPr>
              <a:spcBef>
                <a:spcPts val="0"/>
              </a:spcBef>
              <a:spcAft>
                <a:spcPts val="0"/>
              </a:spcAft>
            </a:pPr>
            <a:r>
              <a:rPr lang="en-US" b="1" kern="1200" cap="all" dirty="0">
                <a:solidFill>
                  <a:schemeClr val="tx1"/>
                </a:solidFill>
                <a:effectLst/>
                <a:latin typeface="Arial" pitchFamily="34" charset="0"/>
                <a:ea typeface="ＭＳ Ｐゴシック" pitchFamily="34" charset="-128"/>
                <a:cs typeface="Arial" pitchFamily="34" charset="0"/>
              </a:rPr>
              <a:t>Process: </a:t>
            </a:r>
            <a:endParaRPr lang="en-US" kern="1200" dirty="0">
              <a:solidFill>
                <a:schemeClr val="tx1"/>
              </a:solidFill>
              <a:effectLst/>
              <a:latin typeface="Arial" pitchFamily="34" charset="0"/>
              <a:ea typeface="ＭＳ Ｐゴシック" pitchFamily="34" charset="-128"/>
              <a:cs typeface="Arial" pitchFamily="34" charset="0"/>
            </a:endParaRPr>
          </a:p>
          <a:p>
            <a:pPr marL="171450" lvl="0" indent="-171450">
              <a:spcBef>
                <a:spcPts val="0"/>
              </a:spcBef>
              <a:spcAft>
                <a:spcPts val="0"/>
              </a:spcAft>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Ask participants find the Anti-Bias Research Highlight on pages 51-52 of the Preschool Curriculum Framework (Volume 3). </a:t>
            </a:r>
          </a:p>
          <a:p>
            <a:pPr marL="171450" lvl="0" indent="-171450">
              <a:spcBef>
                <a:spcPts val="0"/>
              </a:spcBef>
              <a:spcAft>
                <a:spcPts val="0"/>
              </a:spcAft>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Have participants read and highlight the Anti-Bias Research Highlights.</a:t>
            </a:r>
            <a:r>
              <a:rPr lang="en-US" kern="1200" baseline="0" dirty="0">
                <a:solidFill>
                  <a:schemeClr val="tx1"/>
                </a:solidFill>
                <a:effectLst/>
                <a:latin typeface="Arial" pitchFamily="34" charset="0"/>
                <a:ea typeface="ＭＳ Ｐゴシック" pitchFamily="34" charset="-128"/>
                <a:cs typeface="Arial" pitchFamily="34" charset="0"/>
              </a:rPr>
              <a:t> P</a:t>
            </a:r>
            <a:r>
              <a:rPr lang="en-US" kern="1200" dirty="0">
                <a:solidFill>
                  <a:schemeClr val="tx1"/>
                </a:solidFill>
                <a:effectLst/>
                <a:latin typeface="Arial" pitchFamily="34" charset="0"/>
                <a:ea typeface="ＭＳ Ｐゴシック" pitchFamily="34" charset="-128"/>
                <a:cs typeface="Arial" pitchFamily="34" charset="0"/>
              </a:rPr>
              <a:t>articipants may work on their own or in partner pairs. </a:t>
            </a:r>
          </a:p>
          <a:p>
            <a:pPr marL="171450" lvl="0" indent="-171450">
              <a:spcBef>
                <a:spcPts val="0"/>
              </a:spcBef>
              <a:spcAft>
                <a:spcPts val="0"/>
              </a:spcAft>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Use the Highlights PowerPoint slide to debrief.</a:t>
            </a:r>
          </a:p>
          <a:p>
            <a:pPr marL="171450" lvl="0" indent="-171450">
              <a:spcBef>
                <a:spcPts val="0"/>
              </a:spcBef>
              <a:spcAft>
                <a:spcPts val="0"/>
              </a:spcAft>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Use Handout 7: Anti-Bias Planning handout to walk through analyzing the daily environment through an anti-bias lens. </a:t>
            </a:r>
          </a:p>
          <a:p>
            <a:pPr marL="171450" lvl="0" indent="-171450">
              <a:spcBef>
                <a:spcPts val="0"/>
              </a:spcBef>
              <a:spcAft>
                <a:spcPts val="0"/>
              </a:spcAft>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Challenge participants to apply this anti-bias thinking lens to an area in their classroom. </a:t>
            </a:r>
          </a:p>
          <a:p>
            <a:pPr marL="171450" lvl="0" indent="-171450">
              <a:spcBef>
                <a:spcPts val="0"/>
              </a:spcBef>
              <a:spcAft>
                <a:spcPts val="0"/>
              </a:spcAft>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Provide at least 10 minutes for participants to apply this knowledge. </a:t>
            </a:r>
          </a:p>
          <a:p>
            <a:pPr>
              <a:spcBef>
                <a:spcPts val="0"/>
              </a:spcBef>
              <a:spcAft>
                <a:spcPts val="0"/>
              </a:spcAft>
            </a:pPr>
            <a:endParaRPr lang="en-US" b="1" kern="1200" dirty="0">
              <a:solidFill>
                <a:schemeClr val="tx1"/>
              </a:solidFill>
              <a:effectLst/>
              <a:latin typeface="Arial" pitchFamily="34" charset="0"/>
              <a:ea typeface="ＭＳ Ｐゴシック" pitchFamily="34" charset="-128"/>
              <a:cs typeface="Arial" pitchFamily="34" charset="0"/>
            </a:endParaRPr>
          </a:p>
          <a:p>
            <a:pPr>
              <a:spcBef>
                <a:spcPts val="0"/>
              </a:spcBef>
              <a:spcAft>
                <a:spcPts val="0"/>
              </a:spcAft>
            </a:pPr>
            <a:r>
              <a:rPr lang="en-US" b="1" kern="1200" dirty="0">
                <a:solidFill>
                  <a:schemeClr val="tx1"/>
                </a:solidFill>
                <a:effectLst/>
                <a:latin typeface="Arial" pitchFamily="34" charset="0"/>
                <a:ea typeface="ＭＳ Ｐゴシック" pitchFamily="34" charset="-128"/>
                <a:cs typeface="Arial" pitchFamily="34" charset="0"/>
              </a:rPr>
              <a:t>Debrief: </a:t>
            </a:r>
          </a:p>
          <a:p>
            <a:pPr marL="0" indent="0">
              <a:spcBef>
                <a:spcPts val="0"/>
              </a:spcBef>
              <a:spcAft>
                <a:spcPts val="0"/>
              </a:spcAft>
              <a:buFont typeface="Arial" panose="020B0604020202020204" pitchFamily="34" charset="0"/>
              <a:buNone/>
            </a:pPr>
            <a:r>
              <a:rPr lang="en-US" kern="1200" dirty="0">
                <a:solidFill>
                  <a:schemeClr val="tx1"/>
                </a:solidFill>
                <a:effectLst/>
                <a:latin typeface="Arial" pitchFamily="34" charset="0"/>
                <a:ea typeface="ＭＳ Ｐゴシック" pitchFamily="34" charset="-128"/>
                <a:cs typeface="Arial" pitchFamily="34" charset="0"/>
              </a:rPr>
              <a:t>When you hear the chime, find another person or pair that you have not yet talked to today and swap ideas. (Have participants rotate at least twice.)</a:t>
            </a:r>
            <a:endParaRPr lang="en-US" dirty="0">
              <a:effectLst/>
            </a:endParaRPr>
          </a:p>
          <a:p>
            <a:pPr>
              <a:spcBef>
                <a:spcPts val="0"/>
              </a:spcBef>
              <a:spcAft>
                <a:spcPts val="0"/>
              </a:spcAft>
            </a:pPr>
            <a:r>
              <a:rPr lang="en-US" kern="1200" dirty="0">
                <a:solidFill>
                  <a:schemeClr val="tx1"/>
                </a:solidFill>
                <a:effectLst/>
                <a:latin typeface="Arial" pitchFamily="34" charset="0"/>
                <a:ea typeface="ＭＳ Ｐゴシック" pitchFamily="34" charset="-128"/>
                <a:cs typeface="Arial" pitchFamily="34" charset="0"/>
              </a:rPr>
              <a:t> </a:t>
            </a:r>
          </a:p>
          <a:p>
            <a:pPr>
              <a:spcBef>
                <a:spcPts val="0"/>
              </a:spcBef>
              <a:spcAft>
                <a:spcPts val="0"/>
              </a:spcAft>
            </a:pPr>
            <a:r>
              <a:rPr lang="en-US" kern="1200" dirty="0">
                <a:solidFill>
                  <a:schemeClr val="tx1"/>
                </a:solidFill>
                <a:effectLst/>
                <a:latin typeface="Arial" pitchFamily="34" charset="0"/>
                <a:ea typeface="ＭＳ Ｐゴシック" pitchFamily="34" charset="-128"/>
                <a:cs typeface="Arial" pitchFamily="34" charset="0"/>
              </a:rPr>
              <a:t> </a:t>
            </a:r>
          </a:p>
          <a:p>
            <a:pPr>
              <a:spcBef>
                <a:spcPts val="0"/>
              </a:spcBef>
              <a:spcAft>
                <a:spcPts val="0"/>
              </a:spcAft>
            </a:pPr>
            <a:endParaRPr lang="en-US" kern="1200" dirty="0">
              <a:solidFill>
                <a:schemeClr val="tx1"/>
              </a:solidFill>
              <a:effectLst/>
              <a:latin typeface="Arial" pitchFamily="34" charset="0"/>
              <a:ea typeface="ＭＳ Ｐゴシック" pitchFamily="34" charset="-128"/>
              <a:cs typeface="Arial" pitchFamily="34" charset="0"/>
            </a:endParaRPr>
          </a:p>
        </p:txBody>
      </p:sp>
      <p:sp>
        <p:nvSpPr>
          <p:cNvPr id="4" name="Slide Number Placeholder 3"/>
          <p:cNvSpPr>
            <a:spLocks noGrp="1"/>
          </p:cNvSpPr>
          <p:nvPr>
            <p:ph type="sldNum" sz="quarter" idx="10"/>
          </p:nvPr>
        </p:nvSpPr>
        <p:spPr/>
        <p:txBody>
          <a:bodyPr/>
          <a:lstStyle/>
          <a:p>
            <a:fld id="{096A1DEB-3031-F94F-92FD-7FFBA65F3CFE}" type="slidenum">
              <a:rPr lang="en-US" smtClean="0"/>
              <a:pPr/>
              <a:t>32</a:t>
            </a:fld>
            <a:endParaRPr lang="en-US" dirty="0"/>
          </a:p>
        </p:txBody>
      </p:sp>
    </p:spTree>
    <p:extLst>
      <p:ext uri="{BB962C8B-B14F-4D97-AF65-F5344CB8AC3E}">
        <p14:creationId xmlns:p14="http://schemas.microsoft.com/office/powerpoint/2010/main" val="2215295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683369"/>
          </a:xfrm>
        </p:spPr>
        <p:txBody>
          <a:bodyPr>
            <a:noAutofit/>
          </a:bodyPr>
          <a:lstStyle/>
          <a:p>
            <a:pPr marL="0" marR="0" indent="0" algn="l" defTabSz="457200" rtl="0" eaLnBrk="1" fontAlgn="auto" latinLnBrk="0" hangingPunct="1">
              <a:spcBef>
                <a:spcPts val="0"/>
              </a:spcBef>
              <a:spcAft>
                <a:spcPts val="0"/>
              </a:spcAft>
              <a:buClrTx/>
              <a:buSzTx/>
              <a:buFontTx/>
              <a:buNone/>
              <a:tabLst/>
              <a:defRPr/>
            </a:pPr>
            <a:r>
              <a:rPr lang="en-US" altLang="en-US" b="1" dirty="0">
                <a:latin typeface="Arial" panose="020B0604020202020204" pitchFamily="34" charset="0"/>
              </a:rPr>
              <a:t>Presenter Remarks:</a:t>
            </a:r>
          </a:p>
          <a:p>
            <a:pPr marL="0" marR="0" indent="0" algn="l" defTabSz="457200" rtl="0" eaLnBrk="1" fontAlgn="auto" latinLnBrk="0" hangingPunct="1">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a:ea typeface="ＭＳ Ｐゴシック" pitchFamily="34" charset="-128"/>
              </a:rPr>
              <a:t>Educators who embrace an anti-bias curriculum do the following:</a:t>
            </a:r>
          </a:p>
          <a:p>
            <a:pPr marL="234950" marR="0" indent="-2349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a:ea typeface="ＭＳ Ｐゴシック" pitchFamily="34" charset="-128"/>
              </a:rPr>
              <a:t>Reflect on their own identity and experiences</a:t>
            </a:r>
          </a:p>
          <a:p>
            <a:pPr marL="234950" marR="0" indent="-2349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a:ea typeface="ＭＳ Ｐゴシック" pitchFamily="34" charset="-128"/>
              </a:rPr>
              <a:t>Design environments and activities that reflect the real experiences of children’s lives</a:t>
            </a:r>
          </a:p>
          <a:p>
            <a:pPr marL="234950" marR="0" indent="-2349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a:ea typeface="ＭＳ Ｐゴシック" pitchFamily="34" charset="-128"/>
              </a:rPr>
              <a:t>Routinely partner with families and community members to further enhance the early childhood program</a:t>
            </a:r>
          </a:p>
          <a:p>
            <a:pPr marR="0" algn="l" defTabSz="457200" rtl="0" eaLnBrk="1" fontAlgn="auto" latinLnBrk="0" hangingPunct="1">
              <a:spcBef>
                <a:spcPts val="0"/>
              </a:spcBef>
              <a:spcAft>
                <a:spcPts val="0"/>
              </a:spcAft>
              <a:buClrTx/>
              <a:buSzTx/>
              <a:tabLst/>
              <a:defRPr/>
            </a:pPr>
            <a:endParaRPr lang="en-US" dirty="0">
              <a:solidFill>
                <a:prstClr val="black"/>
              </a:solidFill>
              <a:latin typeface="Arial"/>
            </a:endParaRPr>
          </a:p>
          <a:p>
            <a:pPr marR="0" algn="l" defTabSz="457200" rtl="0" eaLnBrk="1" fontAlgn="auto" latinLnBrk="0" hangingPunct="1">
              <a:spcBef>
                <a:spcPts val="0"/>
              </a:spcBef>
              <a:spcAft>
                <a:spcPts val="0"/>
              </a:spcAft>
              <a:buClrTx/>
              <a:buSzTx/>
              <a:tabLst/>
              <a:defRPr/>
            </a:pPr>
            <a:r>
              <a:rPr lang="en-US" dirty="0">
                <a:solidFill>
                  <a:prstClr val="black"/>
                </a:solidFill>
                <a:latin typeface="Arial"/>
              </a:rPr>
              <a:t>Did anyone highlight any other key points they would like to share?</a:t>
            </a:r>
            <a:endParaRPr lang="en-US" dirty="0"/>
          </a:p>
          <a:p>
            <a:pPr>
              <a:spcBef>
                <a:spcPts val="0"/>
              </a:spcBef>
              <a:spcAft>
                <a:spcPts val="0"/>
              </a:spcAft>
            </a:pPr>
            <a:endParaRPr lang="en-US" b="1" dirty="0"/>
          </a:p>
          <a:p>
            <a:pPr>
              <a:spcBef>
                <a:spcPts val="0"/>
              </a:spcBef>
              <a:spcAft>
                <a:spcPts val="0"/>
              </a:spcAft>
            </a:pPr>
            <a:r>
              <a:rPr lang="en-US" b="0" i="1" kern="1200" dirty="0">
                <a:solidFill>
                  <a:schemeClr val="tx1"/>
                </a:solidFill>
                <a:effectLst/>
              </a:rPr>
              <a:t>See the previous slide notes for complete activity plan.</a:t>
            </a:r>
          </a:p>
          <a:p>
            <a:pPr>
              <a:spcBef>
                <a:spcPts val="0"/>
              </a:spcBef>
              <a:spcAft>
                <a:spcPts val="0"/>
              </a:spcAft>
            </a:pPr>
            <a:endParaRPr lang="en-US" b="1"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33</a:t>
            </a:fld>
            <a:endParaRPr lang="en-US" dirty="0"/>
          </a:p>
        </p:txBody>
      </p:sp>
    </p:spTree>
    <p:extLst>
      <p:ext uri="{BB962C8B-B14F-4D97-AF65-F5344CB8AC3E}">
        <p14:creationId xmlns:p14="http://schemas.microsoft.com/office/powerpoint/2010/main" val="2370829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spcBef>
                <a:spcPts val="0"/>
              </a:spcBef>
              <a:spcAft>
                <a:spcPts val="0"/>
              </a:spcAft>
              <a:buClrTx/>
              <a:buSzTx/>
              <a:buFontTx/>
              <a:buNone/>
              <a:tabLst/>
              <a:defRPr/>
            </a:pPr>
            <a:r>
              <a:rPr lang="en-US" altLang="en-US" b="1" dirty="0">
                <a:latin typeface="Arial" panose="020B0604020202020204" pitchFamily="34" charset="0"/>
              </a:rPr>
              <a:t>Presenter Remarks:</a:t>
            </a:r>
          </a:p>
          <a:p>
            <a:pPr marL="0" marR="0" lvl="0" indent="0" algn="l" defTabSz="457200" rtl="0" eaLnBrk="0" fontAlgn="base" latinLnBrk="0" hangingPunct="0">
              <a:spcBef>
                <a:spcPts val="0"/>
              </a:spcBef>
              <a:spcAft>
                <a:spcPts val="0"/>
              </a:spcAft>
              <a:buClrTx/>
              <a:buSzTx/>
              <a:buFontTx/>
              <a:buNone/>
              <a:tabLst/>
              <a:defRPr/>
            </a:pPr>
            <a:r>
              <a:rPr lang="en-US" b="0" dirty="0"/>
              <a:t>Please take out </a:t>
            </a:r>
            <a:r>
              <a:rPr lang="en-US" sz="1200" b="0" kern="1200" dirty="0">
                <a:solidFill>
                  <a:schemeClr val="tx1"/>
                </a:solidFill>
                <a:effectLst/>
                <a:latin typeface="Arial" pitchFamily="34" charset="0"/>
                <a:ea typeface="ＭＳ Ｐゴシック" pitchFamily="34" charset="-128"/>
                <a:cs typeface="Arial" pitchFamily="34" charset="0"/>
              </a:rPr>
              <a:t>Handout 7: Anti-Bias Planning. We are going to practice </a:t>
            </a:r>
            <a:r>
              <a:rPr lang="en-US" sz="1200" kern="1200" dirty="0">
                <a:solidFill>
                  <a:schemeClr val="tx1"/>
                </a:solidFill>
                <a:effectLst/>
                <a:latin typeface="Arial" pitchFamily="34" charset="0"/>
                <a:ea typeface="ＭＳ Ｐゴシック" pitchFamily="34" charset="-128"/>
                <a:cs typeface="Arial" pitchFamily="34" charset="0"/>
              </a:rPr>
              <a:t>analyzing the daily environment through an anti-bias lens by reflecting on Activity 1: Various Ways to Wrap a Baby.</a:t>
            </a:r>
            <a:endParaRPr lang="en-US" sz="1200" b="0" kern="1200" dirty="0">
              <a:solidFill>
                <a:schemeClr val="tx1"/>
              </a:solidFill>
              <a:effectLst/>
              <a:latin typeface="Arial" pitchFamily="34" charset="0"/>
              <a:ea typeface="ＭＳ Ｐゴシック" pitchFamily="34" charset="-128"/>
              <a:cs typeface="Arial" pitchFamily="34" charset="0"/>
            </a:endParaRPr>
          </a:p>
          <a:p>
            <a:pPr>
              <a:spcBef>
                <a:spcPts val="0"/>
              </a:spcBef>
              <a:spcAft>
                <a:spcPts val="0"/>
              </a:spcAft>
            </a:pPr>
            <a:endParaRPr lang="en-US" b="1" dirty="0"/>
          </a:p>
          <a:p>
            <a:pPr>
              <a:spcBef>
                <a:spcPts val="0"/>
              </a:spcBef>
              <a:spcAft>
                <a:spcPts val="0"/>
              </a:spcAft>
            </a:pPr>
            <a:r>
              <a:rPr lang="en-US" b="0" i="1" kern="1200" dirty="0">
                <a:solidFill>
                  <a:schemeClr val="tx1"/>
                </a:solidFill>
                <a:effectLst/>
              </a:rPr>
              <a:t>See the previous notes on the Anti-Bias Curriculum Approach slide for complete activity plan.</a:t>
            </a:r>
          </a:p>
          <a:p>
            <a:pPr>
              <a:spcBef>
                <a:spcPts val="0"/>
              </a:spcBef>
              <a:spcAft>
                <a:spcPts val="0"/>
              </a:spcAft>
            </a:pPr>
            <a:r>
              <a:rPr lang="en-US" sz="1200" b="1" kern="1200" cap="all" dirty="0">
                <a:solidFill>
                  <a:schemeClr val="tx1"/>
                </a:solidFill>
                <a:effectLst/>
                <a:latin typeface="Arial" pitchFamily="34" charset="0"/>
                <a:ea typeface="ＭＳ Ｐゴシック" pitchFamily="34" charset="-128"/>
                <a:cs typeface="Arial" pitchFamily="34" charset="0"/>
              </a:rPr>
              <a:t> </a:t>
            </a:r>
            <a:endParaRPr lang="en-US" sz="1200" kern="1200" dirty="0">
              <a:solidFill>
                <a:schemeClr val="tx1"/>
              </a:solidFill>
              <a:effectLst/>
              <a:latin typeface="Arial" pitchFamily="34" charset="0"/>
              <a:ea typeface="ＭＳ Ｐゴシック" pitchFamily="34" charset="-128"/>
              <a:cs typeface="Arial" pitchFamily="34" charset="0"/>
            </a:endParaRPr>
          </a:p>
        </p:txBody>
      </p:sp>
      <p:sp>
        <p:nvSpPr>
          <p:cNvPr id="150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2FBC1A-4F62-4607-BBD1-ECCD7C503537}" type="slidenum">
              <a:rPr lang="en-US">
                <a:cs typeface="Arial" charset="0"/>
              </a:rPr>
              <a:pPr fontAlgn="base">
                <a:spcBef>
                  <a:spcPct val="0"/>
                </a:spcBef>
                <a:spcAft>
                  <a:spcPct val="0"/>
                </a:spcAft>
                <a:defRPr/>
              </a:pPr>
              <a:t>34</a:t>
            </a:fld>
            <a:endParaRPr lang="en-US">
              <a:cs typeface="Arial" charset="0"/>
            </a:endParaRPr>
          </a:p>
        </p:txBody>
      </p:sp>
    </p:spTree>
    <p:extLst>
      <p:ext uri="{BB962C8B-B14F-4D97-AF65-F5344CB8AC3E}">
        <p14:creationId xmlns:p14="http://schemas.microsoft.com/office/powerpoint/2010/main" val="3734727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spcBef>
                <a:spcPts val="0"/>
              </a:spcBef>
              <a:spcAft>
                <a:spcPts val="0"/>
              </a:spcAft>
              <a:buClrTx/>
              <a:buSzTx/>
              <a:buFontTx/>
              <a:buNone/>
              <a:tabLst/>
              <a:defRPr/>
            </a:pPr>
            <a:r>
              <a:rPr lang="en-US" altLang="en-US" sz="1200" b="1" dirty="0">
                <a:latin typeface="Arial" panose="020B0604020202020204" pitchFamily="34" charset="0"/>
              </a:rPr>
              <a:t>Background Information:</a:t>
            </a:r>
          </a:p>
          <a:p>
            <a:pPr marL="0" marR="0" indent="0" algn="l" defTabSz="457200" rtl="0" eaLnBrk="1" fontAlgn="auto" latinLnBrk="0" hangingPunct="1">
              <a:spcBef>
                <a:spcPts val="0"/>
              </a:spcBef>
              <a:spcAft>
                <a:spcPts val="0"/>
              </a:spcAft>
              <a:buClrTx/>
              <a:buSzTx/>
              <a:buFontTx/>
              <a:buNone/>
              <a:tabLst/>
              <a:defRPr/>
            </a:pPr>
            <a:r>
              <a:rPr lang="en-US" sz="1200" kern="1200" dirty="0">
                <a:solidFill>
                  <a:schemeClr val="tx1"/>
                </a:solidFill>
                <a:effectLst/>
                <a:latin typeface="Arial" pitchFamily="34" charset="0"/>
                <a:ea typeface="ＭＳ Ｐゴシック" pitchFamily="34" charset="-128"/>
                <a:cs typeface="Arial" pitchFamily="34" charset="0"/>
              </a:rPr>
              <a:t>This picture represents one way to make the indoor environment inclusive of all children.</a:t>
            </a:r>
          </a:p>
          <a:p>
            <a:pPr marL="0" marR="0" indent="0" algn="l" defTabSz="457200" rtl="0" eaLnBrk="1" fontAlgn="auto" latinLnBrk="0" hangingPunct="1">
              <a:spcBef>
                <a:spcPts val="0"/>
              </a:spcBef>
              <a:spcAft>
                <a:spcPts val="0"/>
              </a:spcAft>
              <a:buClrTx/>
              <a:buSzTx/>
              <a:buFontTx/>
              <a:buNone/>
              <a:tabLst/>
              <a:defRPr/>
            </a:pPr>
            <a:endParaRPr lang="en-US" altLang="en-US" sz="1200" b="1" dirty="0">
              <a:latin typeface="Arial" panose="020B0604020202020204" pitchFamily="34" charset="0"/>
            </a:endParaRPr>
          </a:p>
          <a:p>
            <a:pPr marL="0" marR="0" indent="0" algn="l" defTabSz="457200" rtl="0" eaLnBrk="1" fontAlgn="auto" latinLnBrk="0" hangingPunct="1">
              <a:spcBef>
                <a:spcPts val="0"/>
              </a:spcBef>
              <a:spcAft>
                <a:spcPts val="0"/>
              </a:spcAft>
              <a:buClrTx/>
              <a:buSzTx/>
              <a:buFontTx/>
              <a:buNone/>
              <a:tabLst/>
              <a:defRPr/>
            </a:pPr>
            <a:r>
              <a:rPr lang="en-US" altLang="en-US" sz="1200" b="1" dirty="0">
                <a:latin typeface="Arial" panose="020B0604020202020204" pitchFamily="34" charset="0"/>
              </a:rPr>
              <a:t>Presenter Remarks:</a:t>
            </a:r>
          </a:p>
          <a:p>
            <a:pPr eaLnBrk="1" fontAlgn="auto" hangingPunct="1">
              <a:spcBef>
                <a:spcPts val="0"/>
              </a:spcBef>
              <a:spcAft>
                <a:spcPts val="0"/>
              </a:spcAft>
              <a:defRPr/>
            </a:pPr>
            <a:r>
              <a:rPr lang="en-US" dirty="0"/>
              <a:t>The anti-bias</a:t>
            </a:r>
            <a:r>
              <a:rPr lang="en-US" baseline="0" dirty="0"/>
              <a:t> curriculum </a:t>
            </a:r>
            <a:r>
              <a:rPr lang="en-US" dirty="0"/>
              <a:t>approach is one effective</a:t>
            </a:r>
            <a:r>
              <a:rPr lang="en-US" baseline="0" dirty="0"/>
              <a:t> way to support culture and diversity in the early childhood classroom. There are many other strategies that are also effective that can be used in combination with this approach. This slide offers a few examples of these strategies.</a:t>
            </a:r>
          </a:p>
          <a:p>
            <a:pPr eaLnBrk="1" fontAlgn="auto" hangingPunct="1">
              <a:spcBef>
                <a:spcPts val="0"/>
              </a:spcBef>
              <a:spcAft>
                <a:spcPts val="0"/>
              </a:spcAft>
              <a:defRPr/>
            </a:pPr>
            <a:endParaRPr lang="en-US" baseline="0" dirty="0"/>
          </a:p>
          <a:p>
            <a:pPr marL="0" marR="0" indent="0" algn="l" defTabSz="457200" rtl="0" eaLnBrk="1" fontAlgn="auto" latinLnBrk="0" hangingPunct="1">
              <a:spcBef>
                <a:spcPts val="0"/>
              </a:spcBef>
              <a:spcAft>
                <a:spcPts val="0"/>
              </a:spcAft>
              <a:buClrTx/>
              <a:buSzTx/>
              <a:buFontTx/>
              <a:buNone/>
              <a:tabLst/>
              <a:defRPr/>
            </a:pPr>
            <a:r>
              <a:rPr lang="en-US" baseline="0" dirty="0"/>
              <a:t>Revisit Handout 6: Supporting Culture and Diversity. Think about the students in your classroom. Circle two strategies to implement that will support their development in this foundation. Turn to your neighbor and share the strategies selected.</a:t>
            </a:r>
          </a:p>
          <a:p>
            <a:pPr eaLnBrk="1" fontAlgn="auto" hangingPunct="1">
              <a:spcBef>
                <a:spcPts val="0"/>
              </a:spcBef>
              <a:spcAft>
                <a:spcPts val="0"/>
              </a:spcAft>
              <a:defRPr/>
            </a:pPr>
            <a:endParaRPr lang="en-US" baseline="0" dirty="0"/>
          </a:p>
        </p:txBody>
      </p:sp>
      <p:sp>
        <p:nvSpPr>
          <p:cNvPr id="146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F91AFE-9E6D-46C4-ADFB-906F4EF7B844}" type="slidenum">
              <a:rPr lang="en-US">
                <a:cs typeface="Arial" charset="0"/>
              </a:rPr>
              <a:pPr fontAlgn="base">
                <a:spcBef>
                  <a:spcPct val="0"/>
                </a:spcBef>
                <a:spcAft>
                  <a:spcPct val="0"/>
                </a:spcAft>
                <a:defRPr/>
              </a:pPr>
              <a:t>35</a:t>
            </a:fld>
            <a:endParaRPr lang="en-US">
              <a:cs typeface="Arial" charset="0"/>
            </a:endParaRPr>
          </a:p>
        </p:txBody>
      </p:sp>
    </p:spTree>
    <p:extLst>
      <p:ext uri="{BB962C8B-B14F-4D97-AF65-F5344CB8AC3E}">
        <p14:creationId xmlns:p14="http://schemas.microsoft.com/office/powerpoint/2010/main" val="582904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indent="0" algn="l" defTabSz="457200" rtl="0" eaLnBrk="0" fontAlgn="base" latinLnBrk="0" hangingPunct="0">
              <a:spcBef>
                <a:spcPts val="0"/>
              </a:spcBef>
              <a:spcAft>
                <a:spcPct val="0"/>
              </a:spcAft>
              <a:buClrTx/>
              <a:buSzTx/>
              <a:buFontTx/>
              <a:buNone/>
              <a:tabLst/>
              <a:defRPr/>
            </a:pPr>
            <a:r>
              <a:rPr lang="en-US" altLang="en-US" sz="1200" b="1" dirty="0">
                <a:latin typeface="Arial" panose="020B0604020202020204" pitchFamily="34" charset="0"/>
              </a:rPr>
              <a:t>Presenter Remarks:</a:t>
            </a:r>
          </a:p>
          <a:p>
            <a:pPr>
              <a:spcBef>
                <a:spcPts val="0"/>
              </a:spcBef>
            </a:pPr>
            <a:r>
              <a:rPr lang="en-US" altLang="ja-JP" dirty="0">
                <a:latin typeface="Arial" charset="0"/>
                <a:ea typeface="MS PGothic" charset="-128"/>
              </a:rPr>
              <a:t>English learners bring “their own rich cultural and linguistic resources upon which to build their educational experiences…As they ease students’ transition into a school setting and help make instruction more comprehensible for English learners, teachers can incorporate various techniques and strategies into classroom routines” (</a:t>
            </a:r>
            <a:r>
              <a:rPr lang="en-US" sz="1200" i="1" kern="1200" dirty="0">
                <a:solidFill>
                  <a:schemeClr val="tx1"/>
                </a:solidFill>
                <a:effectLst/>
                <a:latin typeface="Arial" pitchFamily="34" charset="0"/>
                <a:ea typeface="ＭＳ Ｐゴシック" pitchFamily="34" charset="-128"/>
                <a:cs typeface="Arial" pitchFamily="34" charset="0"/>
              </a:rPr>
              <a:t>Transitional Kindergarten Implementation Guide: A Resource for California Public School District Administrators and Teachers</a:t>
            </a:r>
            <a:r>
              <a:rPr lang="en-US" sz="1200" kern="1200" dirty="0">
                <a:solidFill>
                  <a:schemeClr val="tx1"/>
                </a:solidFill>
                <a:effectLst/>
                <a:latin typeface="Arial" pitchFamily="34" charset="0"/>
                <a:ea typeface="ＭＳ Ｐゴシック" pitchFamily="34" charset="-128"/>
                <a:cs typeface="Arial" pitchFamily="34" charset="0"/>
              </a:rPr>
              <a:t> [CDE], p. </a:t>
            </a:r>
            <a:r>
              <a:rPr lang="en-US" sz="1200" kern="1200" baseline="0" dirty="0">
                <a:solidFill>
                  <a:schemeClr val="tx1"/>
                </a:solidFill>
                <a:effectLst/>
                <a:latin typeface="Arial" pitchFamily="34" charset="0"/>
                <a:ea typeface="ＭＳ Ｐゴシック" pitchFamily="34" charset="-128"/>
                <a:cs typeface="Arial" pitchFamily="34" charset="0"/>
              </a:rPr>
              <a:t>10</a:t>
            </a:r>
            <a:r>
              <a:rPr lang="en-US" baseline="0" dirty="0"/>
              <a:t>).</a:t>
            </a:r>
            <a:endParaRPr lang="en-US" altLang="ja-JP" dirty="0">
              <a:latin typeface="Arial" charset="0"/>
              <a:ea typeface="MS PGothic" charset="-128"/>
            </a:endParaRPr>
          </a:p>
          <a:p>
            <a:pPr>
              <a:spcBef>
                <a:spcPts val="0"/>
              </a:spcBef>
            </a:pPr>
            <a:endParaRPr lang="en-US" altLang="ja-JP" dirty="0">
              <a:latin typeface="Arial" charset="0"/>
              <a:ea typeface="MS PGothic" charset="-128"/>
            </a:endParaRPr>
          </a:p>
          <a:p>
            <a:pPr>
              <a:spcBef>
                <a:spcPts val="0"/>
              </a:spcBef>
            </a:pPr>
            <a:r>
              <a:rPr lang="en-US" altLang="ja-JP" dirty="0">
                <a:latin typeface="Arial" charset="0"/>
                <a:ea typeface="MS PGothic" charset="-128"/>
              </a:rPr>
              <a:t>This slide lists a few strategies that teachers can use</a:t>
            </a:r>
            <a:r>
              <a:rPr lang="en-US" altLang="ja-JP" baseline="0" dirty="0">
                <a:latin typeface="Arial" charset="0"/>
                <a:ea typeface="MS PGothic" charset="-128"/>
              </a:rPr>
              <a:t> to support English learners. These strategies are further explained in Handout 8: </a:t>
            </a:r>
            <a:r>
              <a:rPr lang="en-US" altLang="en-US" dirty="0">
                <a:latin typeface="Arial" charset="0"/>
                <a:ea typeface="MS PGothic" charset="-128"/>
              </a:rPr>
              <a:t>Supporting English Learners. </a:t>
            </a:r>
          </a:p>
          <a:p>
            <a:pPr>
              <a:spcBef>
                <a:spcPts val="0"/>
              </a:spcBef>
            </a:pPr>
            <a:endParaRPr lang="en-US" altLang="en-US" dirty="0">
              <a:latin typeface="Arial" charset="0"/>
              <a:ea typeface="MS PGothic" charset="-128"/>
            </a:endParaRPr>
          </a:p>
          <a:p>
            <a:pPr>
              <a:spcBef>
                <a:spcPts val="0"/>
              </a:spcBef>
            </a:pPr>
            <a:r>
              <a:rPr lang="en-US" altLang="en-US" dirty="0">
                <a:latin typeface="Arial" charset="0"/>
                <a:ea typeface="MS PGothic" charset="-128"/>
              </a:rPr>
              <a:t>Please find and read through </a:t>
            </a:r>
            <a:r>
              <a:rPr lang="en-US" altLang="ja-JP" baseline="0" dirty="0">
                <a:latin typeface="Arial" charset="0"/>
                <a:ea typeface="MS PGothic" charset="-128"/>
              </a:rPr>
              <a:t>this handout. </a:t>
            </a:r>
            <a:r>
              <a:rPr lang="en-US" altLang="en-US" dirty="0">
                <a:latin typeface="Arial" charset="0"/>
                <a:ea typeface="MS PGothic" charset="-128"/>
              </a:rPr>
              <a:t>Highlight any</a:t>
            </a:r>
            <a:r>
              <a:rPr lang="en-US" altLang="en-US" baseline="0" dirty="0">
                <a:latin typeface="Arial" charset="0"/>
                <a:ea typeface="MS PGothic" charset="-128"/>
              </a:rPr>
              <a:t> </a:t>
            </a:r>
            <a:r>
              <a:rPr lang="en-US" altLang="en-US" dirty="0">
                <a:latin typeface="Arial" charset="0"/>
                <a:ea typeface="MS PGothic" charset="-128"/>
              </a:rPr>
              <a:t>techniques you currently use or would like to try. Share what you highlighted with your table group.</a:t>
            </a:r>
          </a:p>
          <a:p>
            <a:pPr>
              <a:spcBef>
                <a:spcPts val="0"/>
              </a:spcBef>
            </a:pPr>
            <a:endParaRPr lang="en-US" altLang="en-US" dirty="0">
              <a:latin typeface="Arial" charset="0"/>
              <a:ea typeface="MS PGothic" charset="-128"/>
            </a:endParaRPr>
          </a:p>
          <a:p>
            <a:pPr>
              <a:spcBef>
                <a:spcPts val="0"/>
              </a:spcBef>
            </a:pPr>
            <a:endParaRPr lang="en-US" altLang="en-US" dirty="0">
              <a:latin typeface="Arial" charset="0"/>
              <a:ea typeface="MS PGothic" charset="-128"/>
            </a:endParaRPr>
          </a:p>
          <a:p>
            <a:pPr>
              <a:spcBef>
                <a:spcPts val="0"/>
              </a:spcBef>
            </a:pPr>
            <a:endParaRPr lang="en-US" altLang="en-US" dirty="0">
              <a:latin typeface="Arial" charset="0"/>
              <a:ea typeface="MS PGothic" charset="-128"/>
            </a:endParaRPr>
          </a:p>
          <a:p>
            <a:pPr>
              <a:spcBef>
                <a:spcPts val="0"/>
              </a:spcBef>
            </a:pPr>
            <a:endParaRPr lang="en-US" altLang="en-US" dirty="0">
              <a:latin typeface="Arial" charset="0"/>
              <a:ea typeface="MS PGothic" charset="-128"/>
            </a:endParaRPr>
          </a:p>
        </p:txBody>
      </p:sp>
    </p:spTree>
    <p:extLst>
      <p:ext uri="{BB962C8B-B14F-4D97-AF65-F5344CB8AC3E}">
        <p14:creationId xmlns:p14="http://schemas.microsoft.com/office/powerpoint/2010/main" val="717171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Background Information:</a:t>
            </a:r>
          </a:p>
          <a:p>
            <a:pPr>
              <a:spcBef>
                <a:spcPts val="0"/>
              </a:spcBef>
            </a:pPr>
            <a:r>
              <a:rPr lang="en-US" dirty="0"/>
              <a:t>This is the transition slide to the Relationships </a:t>
            </a:r>
            <a:r>
              <a:rPr lang="en-US" dirty="0" err="1"/>
              <a:t>substrand</a:t>
            </a:r>
            <a:r>
              <a:rPr lang="en-US" dirty="0"/>
              <a:t>.</a:t>
            </a:r>
          </a:p>
          <a:p>
            <a:pPr marL="0" marR="0" indent="0" algn="l" defTabSz="457200" rtl="0" eaLnBrk="0" fontAlgn="base" latinLnBrk="0" hangingPunct="0">
              <a:spcBef>
                <a:spcPts val="0"/>
              </a:spcBef>
              <a:spcAft>
                <a:spcPct val="0"/>
              </a:spcAft>
              <a:buClrTx/>
              <a:buSzTx/>
              <a:buFontTx/>
              <a:buNone/>
              <a:tabLst/>
              <a:defRPr/>
            </a:pPr>
            <a:endParaRPr lang="en-US" dirty="0"/>
          </a:p>
          <a:p>
            <a:pPr marL="0" marR="0" indent="0" algn="l" defTabSz="457200" rtl="0" eaLnBrk="0" fontAlgn="base" latinLnBrk="0" hangingPunct="0">
              <a:spcBef>
                <a:spcPts val="0"/>
              </a:spcBef>
              <a:spcAft>
                <a:spcPct val="0"/>
              </a:spcAft>
              <a:buClrTx/>
              <a:buSzTx/>
              <a:buFontTx/>
              <a:buNone/>
              <a:tabLst/>
              <a:defRPr/>
            </a:pPr>
            <a:r>
              <a:rPr lang="en-US" altLang="en-US" sz="1200" b="1" dirty="0">
                <a:latin typeface="Arial" panose="020B0604020202020204" pitchFamily="34" charset="0"/>
              </a:rPr>
              <a:t>Presenter Remarks:</a:t>
            </a:r>
          </a:p>
          <a:p>
            <a:pPr>
              <a:spcBef>
                <a:spcPts val="0"/>
              </a:spcBef>
            </a:pPr>
            <a:r>
              <a:rPr lang="en-US" sz="1200" b="0" kern="1200" baseline="0" dirty="0">
                <a:solidFill>
                  <a:schemeClr val="tx1"/>
                </a:solidFill>
                <a:latin typeface="Arial" pitchFamily="34" charset="0"/>
                <a:ea typeface="ＭＳ Ｐゴシック" pitchFamily="34" charset="-128"/>
                <a:cs typeface="Arial" pitchFamily="34" charset="0"/>
              </a:rPr>
              <a:t>We will now focus on the Relationships </a:t>
            </a:r>
            <a:r>
              <a:rPr lang="en-US" sz="1200" b="0" kern="1200" baseline="0" dirty="0" err="1">
                <a:solidFill>
                  <a:schemeClr val="tx1"/>
                </a:solidFill>
                <a:latin typeface="Arial" pitchFamily="34" charset="0"/>
                <a:ea typeface="ＭＳ Ｐゴシック" pitchFamily="34" charset="-128"/>
                <a:cs typeface="Arial" pitchFamily="34" charset="0"/>
              </a:rPr>
              <a:t>substrand</a:t>
            </a:r>
            <a:r>
              <a:rPr lang="en-US" sz="1200" b="0" kern="1200" baseline="0" dirty="0">
                <a:solidFill>
                  <a:schemeClr val="tx1"/>
                </a:solidFill>
                <a:latin typeface="Arial" pitchFamily="34" charset="0"/>
                <a:ea typeface="ＭＳ Ｐゴシック" pitchFamily="34" charset="-128"/>
                <a:cs typeface="Arial" pitchFamily="34" charset="0"/>
              </a:rPr>
              <a:t>. </a:t>
            </a:r>
          </a:p>
          <a:p>
            <a:pPr>
              <a:spcBef>
                <a:spcPts val="0"/>
              </a:spcBef>
            </a:pPr>
            <a:endParaRPr lang="en-US" sz="1200" b="0" kern="1200" dirty="0">
              <a:solidFill>
                <a:schemeClr val="tx1"/>
              </a:solidFill>
              <a:ea typeface="+mn-ea"/>
            </a:endParaRPr>
          </a:p>
          <a:p>
            <a:pPr>
              <a:spcBef>
                <a:spcPts val="0"/>
              </a:spcBef>
            </a:pPr>
            <a:r>
              <a:rPr lang="en-US" sz="1200" b="0" kern="1200" dirty="0">
                <a:solidFill>
                  <a:schemeClr val="tx1"/>
                </a:solidFill>
                <a:ea typeface="+mn-ea"/>
              </a:rPr>
              <a:t>“Children learn about themselves and others through the relationships they develop with teachers and peers</a:t>
            </a:r>
            <a:r>
              <a:rPr lang="en-US" sz="1200" b="0" kern="1200" baseline="0" dirty="0">
                <a:solidFill>
                  <a:schemeClr val="tx1"/>
                </a:solidFill>
                <a:ea typeface="+mn-ea"/>
              </a:rPr>
              <a:t> </a:t>
            </a:r>
            <a:r>
              <a:rPr lang="en-US" sz="1200" b="0" kern="1200" dirty="0">
                <a:solidFill>
                  <a:schemeClr val="tx1"/>
                </a:solidFill>
                <a:ea typeface="+mn-ea"/>
              </a:rPr>
              <a:t>in preschool [TK]” (PCF,</a:t>
            </a:r>
            <a:r>
              <a:rPr lang="en-US" sz="1200" b="0" kern="1200" baseline="0" dirty="0">
                <a:solidFill>
                  <a:schemeClr val="tx1"/>
                </a:solidFill>
                <a:ea typeface="+mn-ea"/>
              </a:rPr>
              <a:t> Vol. 3, p. 60). </a:t>
            </a: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37</a:t>
            </a:fld>
            <a:endParaRPr lang="en-US" dirty="0"/>
          </a:p>
        </p:txBody>
      </p:sp>
    </p:spTree>
    <p:extLst>
      <p:ext uri="{BB962C8B-B14F-4D97-AF65-F5344CB8AC3E}">
        <p14:creationId xmlns:p14="http://schemas.microsoft.com/office/powerpoint/2010/main" val="243527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238897"/>
          </a:xfrm>
        </p:spPr>
        <p:txBody>
          <a:bodyPr>
            <a:noAutofit/>
          </a:bodyPr>
          <a:lstStyle/>
          <a:p>
            <a:pPr marL="0" marR="0" indent="0" algn="l" defTabSz="457200" rtl="0" eaLnBrk="0" fontAlgn="base" latinLnBrk="0" hangingPunct="0">
              <a:spcBef>
                <a:spcPts val="0"/>
              </a:spcBef>
              <a:spcAft>
                <a:spcPts val="0"/>
              </a:spcAft>
              <a:buClrTx/>
              <a:buSzTx/>
              <a:buFontTx/>
              <a:buNone/>
              <a:tabLst/>
              <a:defRPr/>
            </a:pPr>
            <a:r>
              <a:rPr lang="en-US" altLang="en-US" b="1" dirty="0">
                <a:latin typeface="Arial" panose="020B0604020202020204" pitchFamily="34" charset="0"/>
              </a:rPr>
              <a:t>Presenter Remarks:</a:t>
            </a:r>
          </a:p>
          <a:p>
            <a:pPr>
              <a:spcBef>
                <a:spcPts val="0"/>
              </a:spcBef>
              <a:spcAft>
                <a:spcPts val="0"/>
              </a:spcAft>
            </a:pPr>
            <a:r>
              <a:rPr lang="en-US" dirty="0">
                <a:ea typeface="ＭＳ Ｐゴシック" pitchFamily="-110" charset="-128"/>
              </a:rPr>
              <a:t>What do you</a:t>
            </a:r>
            <a:r>
              <a:rPr lang="en-US" baseline="0" dirty="0">
                <a:ea typeface="ＭＳ Ｐゴシック" pitchFamily="-110" charset="-128"/>
              </a:rPr>
              <a:t> think this slide is about? Shout out some predictions/guesses. </a:t>
            </a:r>
          </a:p>
          <a:p>
            <a:pPr>
              <a:spcBef>
                <a:spcPts val="0"/>
              </a:spcBef>
              <a:spcAft>
                <a:spcPts val="0"/>
              </a:spcAft>
            </a:pPr>
            <a:endParaRPr lang="en-US" baseline="0" dirty="0">
              <a:ea typeface="ＭＳ Ｐゴシック" pitchFamily="-110" charset="-128"/>
            </a:endParaRPr>
          </a:p>
          <a:p>
            <a:pPr>
              <a:spcBef>
                <a:spcPts val="0"/>
              </a:spcBef>
              <a:spcAft>
                <a:spcPts val="0"/>
              </a:spcAft>
            </a:pPr>
            <a:r>
              <a:rPr lang="en-US" i="1" baseline="0" dirty="0">
                <a:ea typeface="ＭＳ Ｐゴシック" pitchFamily="-110" charset="-128"/>
              </a:rPr>
              <a:t>Click to reveal the answer. </a:t>
            </a:r>
            <a:r>
              <a:rPr lang="en-US" baseline="0" dirty="0">
                <a:ea typeface="ＭＳ Ｐゴシック" pitchFamily="-110" charset="-128"/>
              </a:rPr>
              <a:t>The answer is the teacher-child relationship.</a:t>
            </a:r>
          </a:p>
          <a:p>
            <a:pPr>
              <a:spcBef>
                <a:spcPts val="0"/>
              </a:spcBef>
              <a:spcAft>
                <a:spcPts val="0"/>
              </a:spcAft>
            </a:pPr>
            <a:endParaRPr lang="en-US" dirty="0">
              <a:ea typeface="ＭＳ Ｐゴシック" pitchFamily="-110" charset="-128"/>
            </a:endParaRPr>
          </a:p>
          <a:p>
            <a:pPr marL="0" marR="0" lvl="0" indent="0" algn="l" defTabSz="457200" rtl="0" eaLnBrk="0" fontAlgn="base" latinLnBrk="0" hangingPunct="0">
              <a:spcBef>
                <a:spcPts val="0"/>
              </a:spcBef>
              <a:spcAft>
                <a:spcPts val="0"/>
              </a:spcAft>
              <a:buClrTx/>
              <a:buSzTx/>
              <a:buFontTx/>
              <a:buNone/>
              <a:tabLst/>
              <a:defRPr/>
            </a:pPr>
            <a:r>
              <a:rPr lang="en-US" b="0" kern="1200" dirty="0">
                <a:solidFill>
                  <a:schemeClr val="tx1"/>
                </a:solidFill>
                <a:latin typeface="Arial" pitchFamily="34" charset="0"/>
                <a:ea typeface="ＭＳ Ｐゴシック" pitchFamily="34" charset="-128"/>
                <a:cs typeface="Arial" pitchFamily="34" charset="0"/>
              </a:rPr>
              <a:t>“Preschoolers [TK] develop strong emotional bonds with their teachers and caregivers in early childhood settings, and although there is some debate about whether these should be considered ‘attachments’ as the term is applied</a:t>
            </a:r>
            <a:r>
              <a:rPr lang="en-US" b="0" kern="1200" baseline="0" dirty="0">
                <a:solidFill>
                  <a:schemeClr val="tx1"/>
                </a:solidFill>
                <a:latin typeface="Arial" pitchFamily="34" charset="0"/>
                <a:ea typeface="ＭＳ Ｐゴシック" pitchFamily="34" charset="-128"/>
                <a:cs typeface="Arial" pitchFamily="34" charset="0"/>
              </a:rPr>
              <a:t> </a:t>
            </a:r>
            <a:r>
              <a:rPr lang="en-US" b="0" kern="1200" dirty="0">
                <a:solidFill>
                  <a:schemeClr val="tx1"/>
                </a:solidFill>
                <a:latin typeface="Arial" pitchFamily="34" charset="0"/>
                <a:ea typeface="ＭＳ Ｐゴシック" pitchFamily="34" charset="-128"/>
                <a:cs typeface="Arial" pitchFamily="34" charset="0"/>
              </a:rPr>
              <a:t>to primary family caregivers (parents or other adults raising the child), it is apparent that these close family care­giver relationships function very much like attachment relationships for children in early childhood settings” (Berlin and Cassidy; Dunn; Howes as cited in </a:t>
            </a:r>
            <a:r>
              <a:rPr lang="en-US" dirty="0"/>
              <a:t>PLF, Vol. 2, p. 32</a:t>
            </a:r>
            <a:r>
              <a:rPr lang="en-US" baseline="0" dirty="0"/>
              <a:t>).</a:t>
            </a:r>
          </a:p>
          <a:p>
            <a:pPr>
              <a:spcBef>
                <a:spcPts val="0"/>
              </a:spcBef>
              <a:spcAft>
                <a:spcPts val="0"/>
              </a:spcAft>
            </a:pPr>
            <a:endParaRPr lang="en-US" dirty="0">
              <a:ea typeface="ＭＳ Ｐゴシック" pitchFamily="-110" charset="-128"/>
            </a:endParaRPr>
          </a:p>
          <a:p>
            <a:pPr>
              <a:spcBef>
                <a:spcPts val="0"/>
              </a:spcBef>
              <a:spcAft>
                <a:spcPts val="0"/>
              </a:spcAft>
            </a:pPr>
            <a:r>
              <a:rPr lang="en-US" dirty="0">
                <a:ea typeface="ＭＳ Ｐゴシック" pitchFamily="-110" charset="-128"/>
              </a:rPr>
              <a:t>“Several studies have reported that the warmth and security of the preschool [or TK] child’s relationship with the teacher are predictive of the child’s subsequent academic performance, attention skills, and social competence in the kindergarten and primary-grades classroom” (Bowman, Donovan, and</a:t>
            </a:r>
            <a:r>
              <a:rPr lang="en-US" baseline="0" dirty="0">
                <a:ea typeface="ＭＳ Ｐゴシック" pitchFamily="-110" charset="-128"/>
              </a:rPr>
              <a:t> Burns; Lamb; </a:t>
            </a:r>
            <a:r>
              <a:rPr lang="en-US" baseline="0" dirty="0" err="1">
                <a:ea typeface="ＭＳ Ｐゴシック" pitchFamily="-110" charset="-128"/>
              </a:rPr>
              <a:t>Peisner</a:t>
            </a:r>
            <a:r>
              <a:rPr lang="en-US" baseline="0" dirty="0">
                <a:ea typeface="ＭＳ Ｐゴシック" pitchFamily="-110" charset="-128"/>
              </a:rPr>
              <a:t>-Feinberg and others; </a:t>
            </a:r>
            <a:r>
              <a:rPr lang="en-US" baseline="0" dirty="0" err="1">
                <a:ea typeface="ＭＳ Ｐゴシック" pitchFamily="-110" charset="-128"/>
              </a:rPr>
              <a:t>Pianta</a:t>
            </a:r>
            <a:r>
              <a:rPr lang="en-US" baseline="0" dirty="0">
                <a:ea typeface="ＭＳ Ｐゴシック" pitchFamily="-110" charset="-128"/>
              </a:rPr>
              <a:t>, </a:t>
            </a:r>
            <a:r>
              <a:rPr lang="en-US" baseline="0" dirty="0" err="1">
                <a:ea typeface="ＭＳ Ｐゴシック" pitchFamily="-110" charset="-128"/>
              </a:rPr>
              <a:t>Nimetz</a:t>
            </a:r>
            <a:r>
              <a:rPr lang="en-US" baseline="0" dirty="0">
                <a:ea typeface="ＭＳ Ｐゴシック" pitchFamily="-110" charset="-128"/>
              </a:rPr>
              <a:t>, and Bennett as cited in </a:t>
            </a:r>
            <a:r>
              <a:rPr lang="en-US" dirty="0">
                <a:ea typeface="ＭＳ Ｐゴシック" pitchFamily="-110" charset="-128"/>
              </a:rPr>
              <a:t>PLF,</a:t>
            </a:r>
            <a:r>
              <a:rPr lang="en-US" baseline="0" dirty="0">
                <a:ea typeface="ＭＳ Ｐゴシック" pitchFamily="-110" charset="-128"/>
              </a:rPr>
              <a:t> Vol. 3, p. 25).</a:t>
            </a:r>
            <a:endParaRPr lang="en-US" dirty="0">
              <a:ea typeface="ＭＳ Ｐゴシック" pitchFamily="-110" charset="-128"/>
            </a:endParaRPr>
          </a:p>
          <a:p>
            <a:pPr marL="0" marR="0" indent="0" algn="l" defTabSz="457200" rtl="0" eaLnBrk="1" fontAlgn="auto" latinLnBrk="0" hangingPunct="1">
              <a:spcBef>
                <a:spcPts val="0"/>
              </a:spcBef>
              <a:spcAft>
                <a:spcPts val="0"/>
              </a:spcAft>
              <a:buClrTx/>
              <a:buSzTx/>
              <a:buFontTx/>
              <a:buNone/>
              <a:tabLst/>
              <a:defRPr/>
            </a:pPr>
            <a:endParaRPr lang="en-US" baseline="0" dirty="0"/>
          </a:p>
          <a:p>
            <a:pPr marL="0" marR="0" indent="0" algn="l" defTabSz="457200" rtl="0" eaLnBrk="1" fontAlgn="auto" latinLnBrk="0" hangingPunct="1">
              <a:spcBef>
                <a:spcPts val="0"/>
              </a:spcBef>
              <a:spcAft>
                <a:spcPts val="0"/>
              </a:spcAft>
              <a:buClrTx/>
              <a:buSzTx/>
              <a:buFontTx/>
              <a:buNone/>
              <a:tabLst/>
              <a:defRPr/>
            </a:pPr>
            <a:r>
              <a:rPr lang="en-US" b="0" kern="1200" dirty="0">
                <a:solidFill>
                  <a:schemeClr val="tx1"/>
                </a:solidFill>
                <a:ea typeface="+mn-ea"/>
              </a:rPr>
              <a:t>“Furthermore, the importance of developing relationship skills is underscored by other findings that once children have entered school, the quality of the teacher–child relationship and the amount of conflict in that relationship are predictive of children’s poorer academic performance and greater behavior problems in the classroom, sometimes years later” (Birch and Ladd; Hamre and </a:t>
            </a:r>
            <a:r>
              <a:rPr lang="en-US" b="0" kern="1200" dirty="0" err="1">
                <a:solidFill>
                  <a:schemeClr val="tx1"/>
                </a:solidFill>
                <a:ea typeface="+mn-ea"/>
              </a:rPr>
              <a:t>Pianta</a:t>
            </a:r>
            <a:r>
              <a:rPr lang="en-US" b="0" kern="1200" dirty="0">
                <a:solidFill>
                  <a:schemeClr val="tx1"/>
                </a:solidFill>
                <a:ea typeface="+mn-ea"/>
              </a:rPr>
              <a:t>; La Paro and </a:t>
            </a:r>
            <a:r>
              <a:rPr lang="en-US" b="0" kern="1200" dirty="0" err="1">
                <a:solidFill>
                  <a:schemeClr val="tx1"/>
                </a:solidFill>
                <a:ea typeface="+mn-ea"/>
              </a:rPr>
              <a:t>Pianta</a:t>
            </a:r>
            <a:r>
              <a:rPr lang="en-US" b="0" kern="1200" dirty="0">
                <a:solidFill>
                  <a:schemeClr val="tx1"/>
                </a:solidFill>
                <a:ea typeface="+mn-ea"/>
              </a:rPr>
              <a:t>; </a:t>
            </a:r>
            <a:r>
              <a:rPr lang="en-US" b="0" kern="1200" dirty="0" err="1">
                <a:solidFill>
                  <a:schemeClr val="tx1"/>
                </a:solidFill>
                <a:ea typeface="+mn-ea"/>
              </a:rPr>
              <a:t>Pianta</a:t>
            </a:r>
            <a:r>
              <a:rPr lang="en-US" b="0" kern="1200" dirty="0">
                <a:solidFill>
                  <a:schemeClr val="tx1"/>
                </a:solidFill>
                <a:ea typeface="+mn-ea"/>
              </a:rPr>
              <a:t>, Steinberg, and Rollins; </a:t>
            </a:r>
            <a:r>
              <a:rPr lang="en-US" b="0" kern="1200" dirty="0" err="1">
                <a:solidFill>
                  <a:schemeClr val="tx1"/>
                </a:solidFill>
                <a:ea typeface="+mn-ea"/>
              </a:rPr>
              <a:t>Pianta</a:t>
            </a:r>
            <a:r>
              <a:rPr lang="en-US" b="0" kern="1200" dirty="0">
                <a:solidFill>
                  <a:schemeClr val="tx1"/>
                </a:solidFill>
                <a:ea typeface="+mn-ea"/>
              </a:rPr>
              <a:t> and </a:t>
            </a:r>
            <a:r>
              <a:rPr lang="en-US" b="0" kern="1200" dirty="0" err="1">
                <a:solidFill>
                  <a:schemeClr val="tx1"/>
                </a:solidFill>
                <a:ea typeface="+mn-ea"/>
              </a:rPr>
              <a:t>Stuhlman</a:t>
            </a:r>
            <a:r>
              <a:rPr lang="en-US" b="0" kern="1200" dirty="0">
                <a:solidFill>
                  <a:schemeClr val="tx1"/>
                </a:solidFill>
                <a:ea typeface="+mn-ea"/>
              </a:rPr>
              <a:t> as cited in PLF, Vol. 3, p. 25). </a:t>
            </a:r>
            <a:endParaRPr lang="en-US" baseline="0" dirty="0"/>
          </a:p>
          <a:p>
            <a:pPr marL="0" marR="0" indent="0" algn="l" defTabSz="457200" rtl="0" eaLnBrk="1" fontAlgn="auto" latinLnBrk="0" hangingPunct="1">
              <a:spcBef>
                <a:spcPts val="0"/>
              </a:spcBef>
              <a:spcAft>
                <a:spcPts val="0"/>
              </a:spcAft>
              <a:buClrTx/>
              <a:buSzTx/>
              <a:buFontTx/>
              <a:buNone/>
              <a:tabLst/>
              <a:defRPr/>
            </a:pPr>
            <a:endParaRPr lang="en-US" dirty="0"/>
          </a:p>
          <a:p>
            <a:pPr>
              <a:spcBef>
                <a:spcPts val="0"/>
              </a:spcBef>
              <a:spcAft>
                <a:spcPts val="0"/>
              </a:spcAft>
            </a:pPr>
            <a:endParaRPr lang="en-US" dirty="0"/>
          </a:p>
          <a:p>
            <a:pPr>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38</a:t>
            </a:fld>
            <a:endParaRPr lang="en-US"/>
          </a:p>
        </p:txBody>
      </p:sp>
    </p:spTree>
    <p:extLst>
      <p:ext uri="{BB962C8B-B14F-4D97-AF65-F5344CB8AC3E}">
        <p14:creationId xmlns:p14="http://schemas.microsoft.com/office/powerpoint/2010/main" val="4030982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spcBef>
                <a:spcPts val="0"/>
              </a:spcBef>
              <a:spcAft>
                <a:spcPct val="0"/>
              </a:spcAft>
              <a:buClrTx/>
              <a:buSzTx/>
              <a:buFont typeface="Arial" pitchFamily="-110" charset="0"/>
              <a:buNone/>
              <a:tabLst/>
              <a:defRPr/>
            </a:pPr>
            <a:r>
              <a:rPr lang="en-US" altLang="en-US" sz="1200" b="1" dirty="0">
                <a:latin typeface="Arial" panose="020B0604020202020204" pitchFamily="34" charset="0"/>
              </a:rPr>
              <a:t>Presenter Remarks:</a:t>
            </a:r>
          </a:p>
          <a:p>
            <a:pPr>
              <a:spcBef>
                <a:spcPts val="0"/>
              </a:spcBef>
              <a:buFont typeface="Arial" pitchFamily="-110" charset="0"/>
              <a:buNone/>
            </a:pPr>
            <a:r>
              <a:rPr lang="en-US" dirty="0">
                <a:ea typeface="MS PGothic" charset="0"/>
              </a:rPr>
              <a:t>“For children who have physical disabilities, the teacher-child relationship can be important to strengthening self-confidence and negotiating relationships with peers” (Thompson and Thompson as</a:t>
            </a:r>
            <a:r>
              <a:rPr lang="en-US" baseline="0" dirty="0">
                <a:ea typeface="MS PGothic" charset="0"/>
              </a:rPr>
              <a:t> cited in </a:t>
            </a:r>
            <a:r>
              <a:rPr lang="en-US" dirty="0">
                <a:ea typeface="MS PGothic" charset="0"/>
              </a:rPr>
              <a:t>PLF, Vol. 3, p. 25).</a:t>
            </a:r>
          </a:p>
          <a:p>
            <a:pPr eaLnBrk="1" hangingPunct="1">
              <a:spcBef>
                <a:spcPts val="0"/>
              </a:spcBef>
            </a:pPr>
            <a:endParaRPr lang="en-US" dirty="0"/>
          </a:p>
          <a:p>
            <a:pPr eaLnBrk="1" hangingPunct="1">
              <a:spcBef>
                <a:spcPts val="0"/>
              </a:spcBef>
            </a:pPr>
            <a:r>
              <a:rPr lang="en-US" dirty="0"/>
              <a:t>If</a:t>
            </a:r>
            <a:r>
              <a:rPr lang="en-US" baseline="0" dirty="0"/>
              <a:t> you are interested in learning more about this topic, you may want to read the CSEFEL resource “You’ve Got to Have Friends.” Copies are available on the gallery table.  </a:t>
            </a:r>
          </a:p>
          <a:p>
            <a:pPr eaLnBrk="1" hangingPunct="1">
              <a:spcBef>
                <a:spcPts val="0"/>
              </a:spcBef>
            </a:pPr>
            <a:endParaRPr lang="en-US" baseline="0" dirty="0"/>
          </a:p>
          <a:p>
            <a:pPr eaLnBrk="1" hangingPunct="1">
              <a:spcBef>
                <a:spcPts val="0"/>
              </a:spcBef>
            </a:pPr>
            <a:r>
              <a:rPr lang="en-US" b="1" baseline="0" dirty="0"/>
              <a:t>Optional:</a:t>
            </a:r>
          </a:p>
          <a:p>
            <a:pPr eaLnBrk="1" hangingPunct="1">
              <a:spcBef>
                <a:spcPts val="0"/>
              </a:spcBef>
            </a:pPr>
            <a:r>
              <a:rPr lang="en-US" dirty="0"/>
              <a:t>Show the Dance Foundation Video Example: 1.0 Notice, Respond, and Engage--1.1 to </a:t>
            </a:r>
            <a:r>
              <a:rPr lang="en-US" sz="1200" kern="1200" dirty="0">
                <a:solidFill>
                  <a:schemeClr val="tx1"/>
                </a:solidFill>
                <a:effectLst/>
                <a:latin typeface="Arial" pitchFamily="34" charset="0"/>
                <a:ea typeface="ＭＳ Ｐゴシック" pitchFamily="34" charset="-128"/>
                <a:cs typeface="Arial" pitchFamily="34" charset="0"/>
              </a:rPr>
              <a:t>highlight the teacher/child relationship. </a:t>
            </a: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39</a:t>
            </a:fld>
            <a:endParaRPr lang="en-US"/>
          </a:p>
        </p:txBody>
      </p:sp>
    </p:spTree>
    <p:extLst>
      <p:ext uri="{BB962C8B-B14F-4D97-AF65-F5344CB8AC3E}">
        <p14:creationId xmlns:p14="http://schemas.microsoft.com/office/powerpoint/2010/main" val="1105841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52407"/>
          </a:xfrm>
        </p:spPr>
        <p:txBody>
          <a:bodyPr>
            <a:noAutofit/>
          </a:bodyPr>
          <a:lstStyle/>
          <a:p>
            <a:pPr marL="0" marR="0">
              <a:spcBef>
                <a:spcPts val="0"/>
              </a:spcBef>
              <a:spcAft>
                <a:spcPts val="0"/>
              </a:spcAft>
            </a:pPr>
            <a:r>
              <a:rPr lang="en-US" b="1" dirty="0">
                <a:effectLst/>
                <a:ea typeface="Calibri" panose="020F0502020204030204" pitchFamily="34" charset="0"/>
              </a:rPr>
              <a:t>Activity 1: Various Ways to Wrap a Baby</a:t>
            </a:r>
          </a:p>
          <a:p>
            <a:pPr marL="0" marR="0">
              <a:spcBef>
                <a:spcPts val="0"/>
              </a:spcBef>
              <a:spcAft>
                <a:spcPts val="0"/>
              </a:spcAft>
            </a:pPr>
            <a:endParaRPr lang="en-US" b="1" dirty="0">
              <a:effectLst/>
              <a:ea typeface="Calibri" panose="020F0502020204030204" pitchFamily="34" charset="0"/>
            </a:endParaRPr>
          </a:p>
          <a:p>
            <a:pPr marL="0" marR="0">
              <a:spcBef>
                <a:spcPts val="0"/>
              </a:spcBef>
              <a:spcAft>
                <a:spcPts val="0"/>
              </a:spcAft>
            </a:pPr>
            <a:r>
              <a:rPr lang="en-US" b="1" dirty="0">
                <a:effectLst/>
                <a:ea typeface="Calibri" panose="020F0502020204030204" pitchFamily="34" charset="0"/>
              </a:rPr>
              <a:t>Presenter Remarks:</a:t>
            </a:r>
            <a:br>
              <a:rPr lang="en-US" b="1" dirty="0">
                <a:effectLst/>
                <a:ea typeface="Calibri" panose="020F0502020204030204" pitchFamily="34" charset="0"/>
              </a:rPr>
            </a:br>
            <a:r>
              <a:rPr lang="en-US" b="0" dirty="0">
                <a:effectLst/>
                <a:ea typeface="Calibri" panose="020F0502020204030204" pitchFamily="34" charset="0"/>
              </a:rPr>
              <a:t>Let’s get to know each other through an activity.</a:t>
            </a:r>
          </a:p>
          <a:p>
            <a:pPr marL="0" marR="0" algn="r">
              <a:spcBef>
                <a:spcPts val="0"/>
              </a:spcBef>
              <a:spcAft>
                <a:spcPts val="0"/>
              </a:spcAft>
            </a:pPr>
            <a:r>
              <a:rPr lang="en-US" dirty="0">
                <a:effectLst/>
                <a:ea typeface="Calibri" panose="020F0502020204030204" pitchFamily="34" charset="0"/>
              </a:rPr>
              <a:t> </a:t>
            </a:r>
            <a:endParaRPr lang="en-US" b="1" cap="all" dirty="0">
              <a:effectLst/>
              <a:ea typeface="Times New Roman" panose="02020603050405020304" pitchFamily="18" charset="0"/>
            </a:endParaRPr>
          </a:p>
          <a:p>
            <a:pPr marL="0" marR="0">
              <a:spcBef>
                <a:spcPts val="0"/>
              </a:spcBef>
              <a:spcAft>
                <a:spcPts val="0"/>
              </a:spcAft>
            </a:pPr>
            <a:r>
              <a:rPr lang="en-US" b="1" cap="all" dirty="0">
                <a:effectLst/>
                <a:ea typeface="Times New Roman" panose="02020603050405020304" pitchFamily="18" charset="0"/>
              </a:rPr>
              <a:t>intent: </a:t>
            </a:r>
            <a:endParaRPr lang="en-US" dirty="0">
              <a:effectLst/>
              <a:ea typeface="Calibri" panose="020F0502020204030204" pitchFamily="34" charset="0"/>
            </a:endParaRPr>
          </a:p>
          <a:p>
            <a:pPr marL="0" marR="0">
              <a:spcBef>
                <a:spcPts val="0"/>
              </a:spcBef>
              <a:spcAft>
                <a:spcPts val="0"/>
              </a:spcAft>
            </a:pPr>
            <a:r>
              <a:rPr lang="en-US" sz="1200" kern="1200" dirty="0">
                <a:solidFill>
                  <a:schemeClr val="tx1"/>
                </a:solidFill>
                <a:effectLst/>
                <a:latin typeface="Arial" pitchFamily="34" charset="0"/>
                <a:ea typeface="ＭＳ Ｐゴシック" pitchFamily="34" charset="-128"/>
                <a:cs typeface="Arial" pitchFamily="34" charset="0"/>
              </a:rPr>
              <a:t>Allow participants to share their personal experiences and learn from one another. </a:t>
            </a:r>
          </a:p>
          <a:p>
            <a:pPr marL="0" marR="0">
              <a:spcBef>
                <a:spcPts val="0"/>
              </a:spcBef>
              <a:spcAft>
                <a:spcPts val="0"/>
              </a:spcAft>
            </a:pPr>
            <a:endParaRPr lang="en-US" dirty="0">
              <a:effectLst/>
              <a:ea typeface="Calibri" panose="020F0502020204030204" pitchFamily="34" charset="0"/>
            </a:endParaRPr>
          </a:p>
          <a:p>
            <a:pPr marL="0" marR="0">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0" marR="0">
              <a:spcBef>
                <a:spcPts val="0"/>
              </a:spcBef>
              <a:spcAft>
                <a:spcPts val="0"/>
              </a:spcAft>
            </a:pPr>
            <a:r>
              <a:rPr lang="en-US" dirty="0">
                <a:effectLst/>
                <a:ea typeface="Times New Roman" panose="02020603050405020304" pitchFamily="18" charset="0"/>
              </a:rPr>
              <a:t>Participants share cultural insights and teach each other how they typically wrap and hold a baby.</a:t>
            </a:r>
            <a:endParaRPr lang="en-US" dirty="0">
              <a:effectLst/>
              <a:ea typeface="Calibri" panose="020F0502020204030204" pitchFamily="34" charset="0"/>
            </a:endParaRPr>
          </a:p>
          <a:p>
            <a:pPr marL="0" marR="0">
              <a:spcBef>
                <a:spcPts val="0"/>
              </a:spcBef>
              <a:spcAft>
                <a:spcPts val="0"/>
              </a:spcAft>
            </a:pPr>
            <a:endParaRPr lang="en-US" b="1" cap="all" dirty="0">
              <a:effectLst/>
              <a:ea typeface="Times New Roman" panose="02020603050405020304" pitchFamily="18" charset="0"/>
            </a:endParaRPr>
          </a:p>
          <a:p>
            <a:pPr marL="0" marR="0">
              <a:spcBef>
                <a:spcPts val="0"/>
              </a:spcBef>
              <a:spcAft>
                <a:spcPts val="0"/>
              </a:spcAft>
            </a:pPr>
            <a:r>
              <a:rPr lang="en-US" b="1" cap="all" dirty="0">
                <a:effectLst/>
                <a:ea typeface="Times New Roman" panose="02020603050405020304" pitchFamily="18" charset="0"/>
              </a:rPr>
              <a:t>Materials Required: </a:t>
            </a:r>
            <a:endParaRPr lang="en-US" dirty="0">
              <a:effectLst/>
              <a:ea typeface="Calibri" panose="020F0502020204030204" pitchFamily="34" charset="0"/>
            </a:endParaRPr>
          </a:p>
          <a:p>
            <a:pPr marL="171450" marR="0" lvl="0" indent="-171450" algn="l">
              <a:spcBef>
                <a:spcPts val="0"/>
              </a:spcBef>
              <a:spcAft>
                <a:spcPts val="0"/>
              </a:spcAft>
              <a:buFont typeface="Arial" panose="020B0604020202020204" pitchFamily="34" charset="0"/>
              <a:buChar char="•"/>
              <a:tabLst>
                <a:tab pos="457200" algn="l"/>
              </a:tabLst>
            </a:pPr>
            <a:r>
              <a:rPr lang="en-US" dirty="0">
                <a:effectLst/>
                <a:ea typeface="Times" pitchFamily="18" charset="0"/>
              </a:rPr>
              <a:t>PowerPoint slide </a:t>
            </a:r>
          </a:p>
          <a:p>
            <a:pPr marL="171450" marR="0" lvl="0" indent="-171450" algn="l">
              <a:spcBef>
                <a:spcPts val="0"/>
              </a:spcBef>
              <a:spcAft>
                <a:spcPts val="0"/>
              </a:spcAft>
              <a:buFont typeface="Arial" panose="020B0604020202020204" pitchFamily="34" charset="0"/>
              <a:buChar char="•"/>
              <a:tabLst>
                <a:tab pos="457200" algn="l"/>
              </a:tabLst>
            </a:pPr>
            <a:r>
              <a:rPr lang="en-US" dirty="0">
                <a:effectLst/>
              </a:rPr>
              <a:t>Partners </a:t>
            </a:r>
          </a:p>
          <a:p>
            <a:pPr marL="171450" marR="0" lvl="0" indent="-171450" algn="l">
              <a:spcBef>
                <a:spcPts val="0"/>
              </a:spcBef>
              <a:spcAft>
                <a:spcPts val="0"/>
              </a:spcAft>
              <a:buFont typeface="Arial" panose="020B0604020202020204" pitchFamily="34" charset="0"/>
              <a:buChar char="•"/>
              <a:tabLst>
                <a:tab pos="457200" algn="l"/>
              </a:tabLst>
            </a:pPr>
            <a:r>
              <a:rPr lang="en-US" dirty="0">
                <a:effectLst/>
                <a:ea typeface="Times" pitchFamily="18" charset="0"/>
              </a:rPr>
              <a:t>One baby-doll per table group</a:t>
            </a:r>
          </a:p>
          <a:p>
            <a:pPr marL="171450" marR="0" lvl="0" indent="-171450" algn="l">
              <a:spcBef>
                <a:spcPts val="0"/>
              </a:spcBef>
              <a:spcAft>
                <a:spcPts val="0"/>
              </a:spcAft>
              <a:buFont typeface="Arial" panose="020B0604020202020204" pitchFamily="34" charset="0"/>
              <a:buChar char="•"/>
              <a:tabLst>
                <a:tab pos="457200" algn="l"/>
              </a:tabLst>
            </a:pPr>
            <a:r>
              <a:rPr lang="en-US" dirty="0">
                <a:effectLst/>
                <a:ea typeface="Times" pitchFamily="18" charset="0"/>
              </a:rPr>
              <a:t>A few different sizes and types of blankets per group</a:t>
            </a:r>
          </a:p>
          <a:p>
            <a:pPr marL="0" marR="0" algn="l">
              <a:spcBef>
                <a:spcPts val="0"/>
              </a:spcBef>
              <a:spcAft>
                <a:spcPts val="0"/>
              </a:spcAft>
            </a:pPr>
            <a:r>
              <a:rPr lang="en-US" dirty="0">
                <a:effectLst/>
                <a:ea typeface="Times" pitchFamily="18" charset="0"/>
              </a:rPr>
              <a:t>                                                                       </a:t>
            </a:r>
            <a:endParaRPr lang="en-US" b="0" dirty="0">
              <a:effectLst/>
              <a:ea typeface="Times" pitchFamily="18" charset="0"/>
            </a:endParaRPr>
          </a:p>
          <a:p>
            <a:pPr marL="0" marR="0" algn="l">
              <a:spcBef>
                <a:spcPts val="0"/>
              </a:spcBef>
              <a:spcAft>
                <a:spcPts val="0"/>
              </a:spcAft>
            </a:pPr>
            <a:r>
              <a:rPr lang="en-US" b="1" dirty="0">
                <a:effectLst/>
                <a:ea typeface="Times" pitchFamily="18" charset="0"/>
              </a:rPr>
              <a:t>TIME</a:t>
            </a:r>
            <a:r>
              <a:rPr lang="en-US" dirty="0">
                <a:effectLst/>
                <a:ea typeface="Times" pitchFamily="18" charset="0"/>
              </a:rPr>
              <a:t>: 10 minutes</a:t>
            </a:r>
          </a:p>
          <a:p>
            <a:pPr marL="0" marR="0" algn="r">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Process: </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tabLst>
                <a:tab pos="1320800" algn="l"/>
              </a:tabLst>
            </a:pPr>
            <a:r>
              <a:rPr lang="en-US" dirty="0">
                <a:effectLst/>
                <a:ea typeface="Times New Roman" panose="02020603050405020304" pitchFamily="18" charset="0"/>
              </a:rPr>
              <a:t>Share the PowerPoint slide that highlights the importance of teachers to both acknowledge and have a healthy curiosity for diversity in the classroom—and in life. </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tabLst>
                <a:tab pos="1320800" algn="l"/>
              </a:tabLst>
            </a:pPr>
            <a:r>
              <a:rPr lang="en-US" dirty="0">
                <a:effectLst/>
                <a:ea typeface="Times New Roman" panose="02020603050405020304" pitchFamily="18" charset="0"/>
              </a:rPr>
              <a:t>Welcome participants again. Tell them that we will model this type of curiosity today by having an open mind while listening to and learning from everyone. We will start by sharing a little bit about our own personal knowledge and cultural practices in a fun way.</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tabLst>
                <a:tab pos="1320800" algn="l"/>
              </a:tabLst>
            </a:pPr>
            <a:r>
              <a:rPr lang="en-US" dirty="0">
                <a:effectLst/>
                <a:ea typeface="Times New Roman" panose="02020603050405020304" pitchFamily="18" charset="0"/>
              </a:rPr>
              <a:t>Use one of the baby dolls to model how you typically wrap a baby and share your method with the entire group. Now say, “We want to learn about other ways to wrap a baby and to see all the diversity we have in the room.” </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tabLst>
                <a:tab pos="1320800" algn="l"/>
              </a:tabLst>
            </a:pPr>
            <a:r>
              <a:rPr lang="en-US" dirty="0">
                <a:effectLst/>
                <a:ea typeface="Times New Roman" panose="02020603050405020304" pitchFamily="18" charset="0"/>
              </a:rPr>
              <a:t>Guide participants to find the baby dolls and different wrapping options on the tabletops. </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tabLst>
                <a:tab pos="1320800" algn="l"/>
              </a:tabLst>
            </a:pPr>
            <a:r>
              <a:rPr lang="en-US" dirty="0">
                <a:effectLst/>
                <a:ea typeface="Times New Roman" panose="02020603050405020304" pitchFamily="18" charset="0"/>
              </a:rPr>
              <a:t>Provide 10 minutes for participants to take turns sharing, demonstrating, and even teaching how they typically wrap a baby (each member should take a turn). </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tabLst>
                <a:tab pos="1320800" algn="l"/>
              </a:tabLst>
            </a:pPr>
            <a:r>
              <a:rPr lang="en-US" dirty="0">
                <a:effectLst/>
                <a:ea typeface="Times New Roman" panose="02020603050405020304" pitchFamily="18" charset="0"/>
              </a:rPr>
              <a:t>Walk around during this time and take photos to use for the slide show at the end of the day. </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tabLst>
                <a:tab pos="1320800" algn="l"/>
              </a:tabLst>
            </a:pPr>
            <a:r>
              <a:rPr lang="en-US" dirty="0">
                <a:effectLst/>
                <a:ea typeface="Times New Roman" panose="02020603050405020304" pitchFamily="18" charset="0"/>
              </a:rPr>
              <a:t>Make note of the variety of methods to point out at the end of the activity.</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tabLst>
                <a:tab pos="1320800" algn="l"/>
              </a:tabLst>
            </a:pPr>
            <a:r>
              <a:rPr lang="en-US" dirty="0">
                <a:effectLst/>
                <a:ea typeface="Times New Roman" panose="02020603050405020304" pitchFamily="18" charset="0"/>
              </a:rPr>
              <a:t>Invite anyone who learned a new way to wrap a baby—and wishes to share—to come forward and demonstrate for the entire group. </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tabLst>
                <a:tab pos="1320800" algn="l"/>
              </a:tabLst>
            </a:pPr>
            <a:r>
              <a:rPr lang="en-US" dirty="0">
                <a:effectLst/>
                <a:ea typeface="Times New Roman" panose="02020603050405020304" pitchFamily="18" charset="0"/>
              </a:rPr>
              <a:t>Option: Share the unique variety of ways to wrap a baby you observed and took notes on during the activity.</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tabLst>
                <a:tab pos="1320800" algn="l"/>
              </a:tabLst>
            </a:pPr>
            <a:r>
              <a:rPr lang="en-US" dirty="0">
                <a:effectLst/>
                <a:ea typeface="Times New Roman" panose="02020603050405020304" pitchFamily="18" charset="0"/>
              </a:rPr>
              <a:t>Wrap-up by saying, “It is clear that we have a vast wealth of knowledge in the room and a diverse set of experiences. We will glean more from our knowledge and experiences as we learn and share from one another throughout the day. We will also return to this baby-wrapping experience later in the day when we touch on anti-bias curriculum.”  </a:t>
            </a:r>
            <a:endParaRPr lang="en-US" dirty="0">
              <a:effectLst/>
              <a:ea typeface="Calibri" panose="020F0502020204030204" pitchFamily="34" charset="0"/>
            </a:endParaRPr>
          </a:p>
          <a:p>
            <a:endParaRPr lang="en-US" kern="1200" dirty="0">
              <a:solidFill>
                <a:schemeClr val="tx1"/>
              </a:solidFill>
              <a:effectLst/>
              <a:ea typeface="+mn-ea"/>
            </a:endParaRPr>
          </a:p>
        </p:txBody>
      </p:sp>
      <p:sp>
        <p:nvSpPr>
          <p:cNvPr id="4" name="Slide Number Placeholder 3"/>
          <p:cNvSpPr>
            <a:spLocks noGrp="1"/>
          </p:cNvSpPr>
          <p:nvPr>
            <p:ph type="sldNum" sz="quarter" idx="10"/>
          </p:nvPr>
        </p:nvSpPr>
        <p:spPr/>
        <p:txBody>
          <a:bodyPr/>
          <a:lstStyle/>
          <a:p>
            <a:fld id="{096A1DEB-3031-F94F-92FD-7FFBA65F3CFE}" type="slidenum">
              <a:rPr lang="en-US" smtClean="0"/>
              <a:pPr/>
              <a:t>4</a:t>
            </a:fld>
            <a:endParaRPr lang="en-US" dirty="0"/>
          </a:p>
        </p:txBody>
      </p:sp>
    </p:spTree>
    <p:extLst>
      <p:ext uri="{BB962C8B-B14F-4D97-AF65-F5344CB8AC3E}">
        <p14:creationId xmlns:p14="http://schemas.microsoft.com/office/powerpoint/2010/main" val="1538780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spcBef>
                <a:spcPts val="0"/>
              </a:spcBef>
              <a:spcAft>
                <a:spcPts val="0"/>
              </a:spcAft>
              <a:buClrTx/>
              <a:buSzTx/>
              <a:buFontTx/>
              <a:buNone/>
              <a:tabLst/>
              <a:defRPr/>
            </a:pPr>
            <a:r>
              <a:rPr lang="en-US" altLang="en-US" sz="1200" b="1" dirty="0">
                <a:latin typeface="Arial" panose="020B0604020202020204" pitchFamily="34" charset="0"/>
              </a:rPr>
              <a:t>Presenter Remarks:</a:t>
            </a:r>
          </a:p>
          <a:p>
            <a:pPr marL="0" marR="0" indent="0" algn="l" defTabSz="457200" rtl="0" eaLnBrk="1" fontAlgn="auto" latinLnBrk="0" hangingPunct="1">
              <a:spcBef>
                <a:spcPts val="0"/>
              </a:spcBef>
              <a:spcAft>
                <a:spcPts val="0"/>
              </a:spcAft>
              <a:buClrTx/>
              <a:buSzTx/>
              <a:buFontTx/>
              <a:buNone/>
              <a:tabLst/>
              <a:defRPr/>
            </a:pPr>
            <a:r>
              <a:rPr lang="en-US" sz="1200" dirty="0">
                <a:ea typeface="ＭＳ Ｐゴシック" pitchFamily="-110" charset="-128"/>
              </a:rPr>
              <a:t>“In early childhood, there are significant advances in social skills with the growth of social and emotional understanding, and children grow in recognizing the mutual responsibilities and accommodations of relationships. Friendships become closer, more cooperative (which aids in conflict resolution), and often more exclusive as children increasingly value their friends” (PCF, Vol. 3, p. 60).</a:t>
            </a:r>
          </a:p>
          <a:p>
            <a:pPr>
              <a:spcBef>
                <a:spcPts val="0"/>
              </a:spcBef>
              <a:spcAft>
                <a:spcPts val="0"/>
              </a:spcAft>
            </a:pPr>
            <a:endParaRPr lang="en-US" dirty="0"/>
          </a:p>
          <a:p>
            <a:pPr marL="0" marR="0" indent="0" algn="l" defTabSz="457200" rtl="0" eaLnBrk="1" fontAlgn="auto" latinLnBrk="0" hangingPunct="1">
              <a:spcBef>
                <a:spcPts val="0"/>
              </a:spcBef>
              <a:spcAft>
                <a:spcPts val="0"/>
              </a:spcAft>
              <a:buClrTx/>
              <a:buSzTx/>
              <a:buFontTx/>
              <a:buNone/>
              <a:tabLst/>
              <a:defRPr/>
            </a:pPr>
            <a:r>
              <a:rPr lang="en-US" sz="1200" b="0" kern="1200" dirty="0">
                <a:solidFill>
                  <a:schemeClr val="tx1"/>
                </a:solidFill>
                <a:ea typeface="+mn-ea"/>
              </a:rPr>
              <a:t>“Research on the friendships of pre­school children reveals that close relationships between peers tend</a:t>
            </a:r>
            <a:r>
              <a:rPr lang="en-US" sz="1200" b="0" kern="1200" baseline="0" dirty="0">
                <a:solidFill>
                  <a:schemeClr val="tx1"/>
                </a:solidFill>
                <a:ea typeface="+mn-ea"/>
              </a:rPr>
              <a:t> </a:t>
            </a:r>
            <a:r>
              <a:rPr lang="en-US" sz="1200" b="0" kern="1200" dirty="0">
                <a:solidFill>
                  <a:schemeClr val="tx1"/>
                </a:solidFill>
                <a:ea typeface="+mn-ea"/>
              </a:rPr>
              <a:t>to be stable over time; but with the children’s increasing age, these friend­ships become more reciprocal, more exclusive (i.e., children are more likely to exclude other children from the activities they share with friends), and friends become more psychologically aware of the relationship they share” (</a:t>
            </a:r>
            <a:r>
              <a:rPr lang="en-US" sz="1200" b="0" kern="1200" dirty="0" err="1">
                <a:solidFill>
                  <a:schemeClr val="tx1"/>
                </a:solidFill>
                <a:ea typeface="+mn-ea"/>
              </a:rPr>
              <a:t>Gottman</a:t>
            </a:r>
            <a:r>
              <a:rPr lang="en-US" sz="1200" b="0" kern="1200" dirty="0">
                <a:solidFill>
                  <a:schemeClr val="tx1"/>
                </a:solidFill>
                <a:ea typeface="+mn-ea"/>
              </a:rPr>
              <a:t>; Parker and </a:t>
            </a:r>
            <a:r>
              <a:rPr lang="en-US" sz="1200" b="0" kern="1200" dirty="0" err="1">
                <a:solidFill>
                  <a:schemeClr val="tx1"/>
                </a:solidFill>
                <a:ea typeface="+mn-ea"/>
              </a:rPr>
              <a:t>Gottman</a:t>
            </a:r>
            <a:r>
              <a:rPr lang="en-US" sz="1200" b="0" kern="1200" dirty="0">
                <a:solidFill>
                  <a:schemeClr val="tx1"/>
                </a:solidFill>
                <a:ea typeface="+mn-ea"/>
              </a:rPr>
              <a:t>; Rubin and others; Rubin, Bukowski, and Parker; </a:t>
            </a:r>
            <a:r>
              <a:rPr lang="en-US" sz="1200" b="0" kern="1200" dirty="0" err="1">
                <a:solidFill>
                  <a:schemeClr val="tx1"/>
                </a:solidFill>
                <a:ea typeface="+mn-ea"/>
              </a:rPr>
              <a:t>Vandell</a:t>
            </a:r>
            <a:r>
              <a:rPr lang="en-US" sz="1200" b="0" kern="1200" dirty="0">
                <a:solidFill>
                  <a:schemeClr val="tx1"/>
                </a:solidFill>
                <a:ea typeface="+mn-ea"/>
              </a:rPr>
              <a:t>, </a:t>
            </a:r>
            <a:r>
              <a:rPr lang="en-US" sz="1200" b="0" kern="1200" dirty="0" err="1">
                <a:solidFill>
                  <a:schemeClr val="tx1"/>
                </a:solidFill>
                <a:ea typeface="+mn-ea"/>
              </a:rPr>
              <a:t>Nenide</a:t>
            </a:r>
            <a:r>
              <a:rPr lang="en-US" sz="1200" b="0" kern="1200" dirty="0">
                <a:solidFill>
                  <a:schemeClr val="tx1"/>
                </a:solidFill>
                <a:ea typeface="+mn-ea"/>
              </a:rPr>
              <a:t>, and Van Winkle as cited in </a:t>
            </a:r>
            <a:r>
              <a:rPr lang="en-US" sz="1200" dirty="0">
                <a:ea typeface="MS PGothic" charset="0"/>
              </a:rPr>
              <a:t>PLF, Vol. 1, p. 34).</a:t>
            </a:r>
            <a:endParaRPr lang="en-US" dirty="0"/>
          </a:p>
          <a:p>
            <a:pPr marL="0" marR="0" indent="0" algn="l" defTabSz="457200" rtl="0" eaLnBrk="1" fontAlgn="auto" latinLnBrk="0" hangingPunct="1">
              <a:spcBef>
                <a:spcPts val="0"/>
              </a:spcBef>
              <a:spcAft>
                <a:spcPts val="0"/>
              </a:spcAft>
              <a:buClrTx/>
              <a:buSzTx/>
              <a:buFontTx/>
              <a:buNone/>
              <a:tabLst/>
              <a:defRPr/>
            </a:pPr>
            <a:endParaRPr lang="en-US" dirty="0"/>
          </a:p>
          <a:p>
            <a:pPr>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40</a:t>
            </a:fld>
            <a:endParaRPr lang="en-US"/>
          </a:p>
        </p:txBody>
      </p:sp>
    </p:spTree>
    <p:extLst>
      <p:ext uri="{BB962C8B-B14F-4D97-AF65-F5344CB8AC3E}">
        <p14:creationId xmlns:p14="http://schemas.microsoft.com/office/powerpoint/2010/main" val="21493649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base" latinLnBrk="0" hangingPunct="1">
              <a:spcBef>
                <a:spcPts val="0"/>
              </a:spcBef>
              <a:spcAft>
                <a:spcPts val="0"/>
              </a:spcAft>
              <a:buClrTx/>
              <a:buSzTx/>
              <a:buFontTx/>
              <a:buNone/>
              <a:tabLst/>
              <a:defRPr/>
            </a:pPr>
            <a:r>
              <a:rPr lang="en-US" altLang="en-US" b="1" dirty="0">
                <a:latin typeface="Arial" panose="020B0604020202020204" pitchFamily="34" charset="0"/>
              </a:rPr>
              <a:t>Presenter Remarks:</a:t>
            </a:r>
          </a:p>
          <a:p>
            <a:pPr eaLnBrk="1" hangingPunct="1">
              <a:spcBef>
                <a:spcPts val="0"/>
              </a:spcBef>
              <a:spcAft>
                <a:spcPts val="0"/>
              </a:spcAft>
            </a:pPr>
            <a:r>
              <a:rPr lang="en-US" dirty="0"/>
              <a:t>Take a moment to read this foundation</a:t>
            </a:r>
            <a:r>
              <a:rPr lang="en-US" baseline="0" dirty="0"/>
              <a:t> from the Preschool Curriculum Framework (Volume 3).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Discuss the main differences </a:t>
            </a:r>
            <a:r>
              <a:rPr lang="en-US" baseline="0" dirty="0"/>
              <a:t>between 48 and 60 months with your tablemates.</a:t>
            </a:r>
          </a:p>
        </p:txBody>
      </p:sp>
      <p:sp>
        <p:nvSpPr>
          <p:cNvPr id="4" name="Slide Number Placeholder 3"/>
          <p:cNvSpPr>
            <a:spLocks noGrp="1"/>
          </p:cNvSpPr>
          <p:nvPr>
            <p:ph type="sldNum" sz="quarter" idx="10"/>
          </p:nvPr>
        </p:nvSpPr>
        <p:spPr/>
        <p:txBody>
          <a:bodyPr/>
          <a:lstStyle/>
          <a:p>
            <a:fld id="{096A1DEB-3031-F94F-92FD-7FFBA65F3CFE}" type="slidenum">
              <a:rPr lang="en-US" smtClean="0"/>
              <a:pPr/>
              <a:t>41</a:t>
            </a:fld>
            <a:endParaRPr lang="en-US" dirty="0"/>
          </a:p>
        </p:txBody>
      </p:sp>
    </p:spTree>
    <p:extLst>
      <p:ext uri="{BB962C8B-B14F-4D97-AF65-F5344CB8AC3E}">
        <p14:creationId xmlns:p14="http://schemas.microsoft.com/office/powerpoint/2010/main" val="32210518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ts val="0"/>
              </a:spcAft>
              <a:buClrTx/>
              <a:buSzTx/>
              <a:buFontTx/>
              <a:buNone/>
              <a:tabLst/>
              <a:defRPr/>
            </a:pPr>
            <a:r>
              <a:rPr lang="en-US" altLang="en-US" sz="1200" b="1" dirty="0">
                <a:latin typeface="Arial" panose="020B0604020202020204" pitchFamily="34" charset="0"/>
              </a:rPr>
              <a:t>Background Information:</a:t>
            </a:r>
          </a:p>
          <a:p>
            <a:pPr marL="0" marR="0" lvl="0" indent="0" algn="l" defTabSz="457200" rtl="0" eaLnBrk="0" fontAlgn="base" latinLnBrk="0" hangingPunct="0">
              <a:spcBef>
                <a:spcPts val="0"/>
              </a:spcBef>
              <a:spcAft>
                <a:spcPts val="0"/>
              </a:spcAft>
              <a:buClrTx/>
              <a:buSzTx/>
              <a:buFontTx/>
              <a:buNone/>
              <a:tabLst/>
              <a:defRPr/>
            </a:pPr>
            <a:r>
              <a:rPr lang="en-US" altLang="en-US" i="0" dirty="0"/>
              <a:t>Prior to the training, embed foundations video example 2.1—Relationships,</a:t>
            </a:r>
            <a:r>
              <a:rPr lang="en-US" altLang="en-US" i="0" baseline="0" dirty="0"/>
              <a:t> </a:t>
            </a:r>
            <a:r>
              <a:rPr lang="en-US" altLang="en-US" i="0" dirty="0"/>
              <a:t>48 and 60 months.</a:t>
            </a:r>
          </a:p>
          <a:p>
            <a:pPr marL="0" marR="0" indent="0" algn="l" defTabSz="457200" rtl="0" eaLnBrk="0" fontAlgn="base" latinLnBrk="0" hangingPunct="0">
              <a:spcBef>
                <a:spcPts val="0"/>
              </a:spcBef>
              <a:spcAft>
                <a:spcPts val="0"/>
              </a:spcAft>
              <a:buClrTx/>
              <a:buSzTx/>
              <a:buFontTx/>
              <a:buNone/>
              <a:tabLst/>
              <a:defRPr/>
            </a:pPr>
            <a:endParaRPr lang="en-US" altLang="en-US" sz="1200" b="1" dirty="0">
              <a:latin typeface="Arial" panose="020B0604020202020204" pitchFamily="34" charset="0"/>
            </a:endParaRPr>
          </a:p>
          <a:p>
            <a:pPr marL="0" marR="0" indent="0" algn="l" defTabSz="457200" rtl="0" eaLnBrk="0" fontAlgn="base" latinLnBrk="0" hangingPunct="0">
              <a:spcBef>
                <a:spcPts val="0"/>
              </a:spcBef>
              <a:spcAft>
                <a:spcPts val="0"/>
              </a:spcAft>
              <a:buClrTx/>
              <a:buSzTx/>
              <a:buFontTx/>
              <a:buNone/>
              <a:tabLst/>
              <a:defRPr/>
            </a:pPr>
            <a:r>
              <a:rPr lang="en-US" altLang="en-US" sz="1200" b="1" dirty="0">
                <a:latin typeface="Arial" panose="020B0604020202020204" pitchFamily="34" charset="0"/>
              </a:rPr>
              <a:t>Presenter Remarks:</a:t>
            </a:r>
          </a:p>
          <a:p>
            <a:pPr>
              <a:spcBef>
                <a:spcPts val="0"/>
              </a:spcBef>
              <a:spcAft>
                <a:spcPts val="0"/>
              </a:spcAft>
            </a:pPr>
            <a:r>
              <a:rPr lang="en-US" dirty="0"/>
              <a:t>Watch the relationships foundation </a:t>
            </a:r>
            <a:r>
              <a:rPr lang="en-US" baseline="0" dirty="0"/>
              <a:t>video example.  </a:t>
            </a:r>
          </a:p>
          <a:p>
            <a:pPr>
              <a:spcBef>
                <a:spcPts val="0"/>
              </a:spcBef>
              <a:spcAft>
                <a:spcPts val="0"/>
              </a:spcAft>
            </a:pPr>
            <a:endParaRPr lang="en-US" baseline="0" dirty="0"/>
          </a:p>
          <a:p>
            <a:pPr>
              <a:spcBef>
                <a:spcPts val="0"/>
              </a:spcBef>
              <a:spcAft>
                <a:spcPts val="0"/>
              </a:spcAft>
            </a:pPr>
            <a:r>
              <a:rPr lang="en-US" baseline="0" dirty="0"/>
              <a:t>Did you notice the same difference in the video that you made note of when you read the foundation?</a:t>
            </a:r>
            <a:endParaRPr lang="en-US" dirty="0"/>
          </a:p>
        </p:txBody>
      </p:sp>
      <p:sp>
        <p:nvSpPr>
          <p:cNvPr id="4" name="Slide Number Placeholder 3"/>
          <p:cNvSpPr>
            <a:spLocks noGrp="1"/>
          </p:cNvSpPr>
          <p:nvPr>
            <p:ph type="sldNum" sz="quarter" idx="10"/>
          </p:nvPr>
        </p:nvSpPr>
        <p:spPr/>
        <p:txBody>
          <a:bodyPr/>
          <a:lstStyle/>
          <a:p>
            <a:pPr>
              <a:defRPr/>
            </a:pPr>
            <a:fld id="{2D980A24-85E0-4869-A6EC-A17F59343626}" type="slidenum">
              <a:rPr lang="en-US" smtClean="0"/>
              <a:pPr>
                <a:defRPr/>
              </a:pPr>
              <a:t>42</a:t>
            </a:fld>
            <a:endParaRPr lang="en-US" dirty="0"/>
          </a:p>
        </p:txBody>
      </p:sp>
    </p:spTree>
    <p:extLst>
      <p:ext uri="{BB962C8B-B14F-4D97-AF65-F5344CB8AC3E}">
        <p14:creationId xmlns:p14="http://schemas.microsoft.com/office/powerpoint/2010/main" val="4227835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 typeface="+mj-lt"/>
              <a:buNone/>
              <a:tabLst/>
              <a:defRPr/>
            </a:pPr>
            <a:r>
              <a:rPr lang="en-US" altLang="en-US" sz="1200" b="1" dirty="0">
                <a:latin typeface="Arial" panose="020B0604020202020204" pitchFamily="34" charset="0"/>
              </a:rPr>
              <a:t>Presenter Remarks:</a:t>
            </a:r>
          </a:p>
          <a:p>
            <a:pPr>
              <a:spcBef>
                <a:spcPts val="0"/>
              </a:spcBef>
            </a:pPr>
            <a:r>
              <a:rPr lang="en-US" sz="1200" dirty="0"/>
              <a:t>Find </a:t>
            </a:r>
            <a:r>
              <a:rPr lang="en-US" sz="1200" kern="1200" dirty="0">
                <a:solidFill>
                  <a:schemeClr val="tx1"/>
                </a:solidFill>
                <a:effectLst/>
                <a:latin typeface="Arial" pitchFamily="34" charset="0"/>
                <a:ea typeface="ＭＳ Ｐゴシック" pitchFamily="34" charset="-128"/>
                <a:cs typeface="Arial" pitchFamily="34" charset="0"/>
              </a:rPr>
              <a:t>Handout 9: Relationship Strategies.</a:t>
            </a:r>
          </a:p>
          <a:p>
            <a:pPr marL="0" indent="0">
              <a:spcBef>
                <a:spcPts val="0"/>
              </a:spcBef>
              <a:buFont typeface="+mj-lt"/>
              <a:buNone/>
            </a:pPr>
            <a:endParaRPr lang="en-US" sz="1200" dirty="0"/>
          </a:p>
          <a:p>
            <a:pPr marL="0" indent="0">
              <a:spcBef>
                <a:spcPts val="0"/>
              </a:spcBef>
              <a:buFont typeface="+mj-lt"/>
              <a:buNone/>
            </a:pPr>
            <a:r>
              <a:rPr lang="en-US" sz="1200" dirty="0"/>
              <a:t>Read the strategies on pages 61-62 of the Preschool Curriculum Framework (Volume 3) with your group, then fill in the boxes with your ideas. </a:t>
            </a:r>
          </a:p>
        </p:txBody>
      </p:sp>
      <p:sp>
        <p:nvSpPr>
          <p:cNvPr id="4" name="Slide Number Placeholder 3"/>
          <p:cNvSpPr>
            <a:spLocks noGrp="1"/>
          </p:cNvSpPr>
          <p:nvPr>
            <p:ph type="sldNum" sz="quarter" idx="10"/>
          </p:nvPr>
        </p:nvSpPr>
        <p:spPr/>
        <p:txBody>
          <a:bodyPr/>
          <a:lstStyle/>
          <a:p>
            <a:pPr>
              <a:defRPr/>
            </a:pPr>
            <a:fld id="{2D980A24-85E0-4869-A6EC-A17F59343626}" type="slidenum">
              <a:rPr lang="en-US" smtClean="0"/>
              <a:pPr>
                <a:defRPr/>
              </a:pPr>
              <a:t>43</a:t>
            </a:fld>
            <a:endParaRPr lang="en-US" dirty="0"/>
          </a:p>
        </p:txBody>
      </p:sp>
    </p:spTree>
    <p:extLst>
      <p:ext uri="{BB962C8B-B14F-4D97-AF65-F5344CB8AC3E}">
        <p14:creationId xmlns:p14="http://schemas.microsoft.com/office/powerpoint/2010/main" val="1785604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xfrm>
            <a:off x="685800" y="4300946"/>
            <a:ext cx="5486400" cy="43842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spcBef>
                <a:spcPts val="0"/>
              </a:spcBef>
            </a:pPr>
            <a:r>
              <a:rPr lang="en-US" b="1" dirty="0"/>
              <a:t>Presenter Remarks:</a:t>
            </a:r>
          </a:p>
          <a:p>
            <a:pPr marL="0" marR="0" indent="0" algn="l" defTabSz="914400" rtl="0" eaLnBrk="0" fontAlgn="base" latinLnBrk="0" hangingPunct="0">
              <a:spcBef>
                <a:spcPts val="0"/>
              </a:spcBef>
              <a:spcAft>
                <a:spcPct val="0"/>
              </a:spcAft>
              <a:buClrTx/>
              <a:buSzTx/>
              <a:buFontTx/>
              <a:buNone/>
              <a:tabLst/>
              <a:defRPr/>
            </a:pPr>
            <a:r>
              <a:rPr lang="en-US" dirty="0">
                <a:latin typeface="Arial" charset="0"/>
                <a:cs typeface="Arial" charset="0"/>
              </a:rPr>
              <a:t>One </a:t>
            </a:r>
            <a:r>
              <a:rPr lang="en-US" baseline="0" dirty="0">
                <a:latin typeface="Arial" charset="0"/>
                <a:cs typeface="Arial" charset="0"/>
              </a:rPr>
              <a:t>resource that is used to support children’s development is the </a:t>
            </a:r>
            <a:r>
              <a:rPr lang="en-US" altLang="en-US" dirty="0">
                <a:solidFill>
                  <a:srgbClr val="000000"/>
                </a:solidFill>
                <a:ea typeface="Arial" panose="020B0604020202020204" pitchFamily="34" charset="0"/>
              </a:rPr>
              <a:t>Desired Results Developmental Profile—Kindergarten (2015): A Developmental Continuum for Kindergarten </a:t>
            </a:r>
            <a:r>
              <a:rPr lang="en-US" baseline="0" dirty="0"/>
              <a:t>(DRDP-K [2015])</a:t>
            </a:r>
            <a:r>
              <a:rPr lang="en-US" baseline="0" dirty="0">
                <a:latin typeface="Arial" charset="0"/>
                <a:cs typeface="Arial" charset="0"/>
              </a:rPr>
              <a:t>.  This is especially helpful for English Learners.</a:t>
            </a:r>
            <a:endParaRPr lang="en-US" dirty="0">
              <a:latin typeface="Arial" charset="0"/>
              <a:cs typeface="Arial" charset="0"/>
            </a:endParaRPr>
          </a:p>
          <a:p>
            <a:pPr>
              <a:spcBef>
                <a:spcPts val="0"/>
              </a:spcBef>
            </a:pPr>
            <a:endParaRPr lang="en-US" dirty="0"/>
          </a:p>
          <a:p>
            <a:pPr>
              <a:spcBef>
                <a:spcPts val="0"/>
              </a:spcBef>
            </a:pPr>
            <a:r>
              <a:rPr lang="en-US" dirty="0"/>
              <a:t>The </a:t>
            </a:r>
            <a:r>
              <a:rPr lang="en-US" baseline="0" dirty="0"/>
              <a:t>DRDP-K (2015) in</a:t>
            </a:r>
            <a:r>
              <a:rPr lang="en-US" dirty="0"/>
              <a:t>forms teachers’ understanding of the</a:t>
            </a:r>
            <a:r>
              <a:rPr lang="en-US" baseline="0" dirty="0"/>
              <a:t> d</a:t>
            </a:r>
            <a:r>
              <a:rPr lang="en-US" dirty="0"/>
              <a:t>evelopmental continuum. It can be</a:t>
            </a:r>
            <a:r>
              <a:rPr lang="en-US" baseline="0" dirty="0"/>
              <a:t> used with the Alignment Document to expand upon the developmental continuum.</a:t>
            </a:r>
            <a:endParaRPr lang="en-US" b="1" dirty="0"/>
          </a:p>
          <a:p>
            <a:pPr>
              <a:spcBef>
                <a:spcPts val="0"/>
              </a:spcBef>
            </a:pPr>
            <a:endParaRPr lang="en-US" dirty="0"/>
          </a:p>
          <a:p>
            <a:pPr>
              <a:spcBef>
                <a:spcPts val="0"/>
              </a:spcBef>
            </a:pPr>
            <a:r>
              <a:rPr lang="en-US" dirty="0"/>
              <a:t>One key feature of the </a:t>
            </a:r>
            <a:r>
              <a:rPr lang="en-US" baseline="0" dirty="0"/>
              <a:t>DRDP-K (2015)</a:t>
            </a:r>
            <a:r>
              <a:rPr lang="en-US" dirty="0"/>
              <a:t> to consider is that it is an observation-based assessment and not a test. It is used to support children’s learning. Observing and documenting children's progress provides teachers the information needed to differentiate instruction and experiences. It also provides information to individualize.</a:t>
            </a:r>
          </a:p>
          <a:p>
            <a:pPr>
              <a:spcBef>
                <a:spcPts val="0"/>
              </a:spcBef>
            </a:pPr>
            <a:endParaRPr lang="en-US" b="1" dirty="0"/>
          </a:p>
          <a:p>
            <a:pPr eaLnBrk="1" hangingPunct="1">
              <a:spcBef>
                <a:spcPts val="0"/>
              </a:spcBef>
            </a:pPr>
            <a:r>
              <a:rPr lang="en-US" dirty="0"/>
              <a:t>Observational tools are preferred over criterion-referenced tools because the information gathered by observation more accurately reflects what children are able to do.</a:t>
            </a:r>
          </a:p>
          <a:p>
            <a:pPr>
              <a:spcBef>
                <a:spcPts val="0"/>
              </a:spcBef>
              <a:buFontTx/>
              <a:buNone/>
            </a:pPr>
            <a:endParaRPr lang="en-US" dirty="0"/>
          </a:p>
          <a:p>
            <a:pPr>
              <a:spcBef>
                <a:spcPts val="0"/>
              </a:spcBef>
              <a:buFontTx/>
              <a:buNone/>
            </a:pPr>
            <a:r>
              <a:rPr lang="en-US" dirty="0"/>
              <a:t>Documentation provides concrete evidence of what children are able to do. With</a:t>
            </a:r>
            <a:r>
              <a:rPr lang="en-US" baseline="0" dirty="0"/>
              <a:t> this documentation, w</a:t>
            </a:r>
            <a:r>
              <a:rPr lang="en-US" dirty="0"/>
              <a:t>e are then able to better plan activities that will meet and appropriately challenge children's developmental needs.</a:t>
            </a:r>
          </a:p>
          <a:p>
            <a:pPr marL="228600" lvl="1">
              <a:spcBef>
                <a:spcPts val="0"/>
              </a:spcBef>
            </a:pPr>
            <a:endParaRPr lang="en-US" dirty="0"/>
          </a:p>
          <a:p>
            <a:pPr>
              <a:spcBef>
                <a:spcPts val="0"/>
              </a:spcBef>
            </a:pPr>
            <a:r>
              <a:rPr lang="en-US" dirty="0"/>
              <a:t>The DRDP-K (2015) also includes the following features:</a:t>
            </a:r>
          </a:p>
          <a:p>
            <a:pPr marL="171450" indent="-171450">
              <a:spcBef>
                <a:spcPts val="0"/>
              </a:spcBef>
              <a:buFont typeface="Arial" panose="020B0604020202020204" pitchFamily="34" charset="0"/>
              <a:buChar char="•"/>
            </a:pPr>
            <a:r>
              <a:rPr lang="en-US" dirty="0"/>
              <a:t>It is an individual child assessment that can be shared with families. </a:t>
            </a:r>
          </a:p>
          <a:p>
            <a:pPr marL="171450" indent="-171450">
              <a:spcBef>
                <a:spcPts val="0"/>
              </a:spcBef>
              <a:buFont typeface="Arial" panose="020B0604020202020204" pitchFamily="34" charset="0"/>
              <a:buChar char="•"/>
            </a:pPr>
            <a:r>
              <a:rPr lang="en-US" dirty="0"/>
              <a:t>It</a:t>
            </a:r>
            <a:r>
              <a:rPr lang="en-US" baseline="0" dirty="0"/>
              <a:t> is </a:t>
            </a:r>
            <a:r>
              <a:rPr lang="en-US" dirty="0"/>
              <a:t>aligned with the Preschool Learning Foundations. </a:t>
            </a:r>
          </a:p>
          <a:p>
            <a:pPr marL="171450" indent="-171450">
              <a:spcBef>
                <a:spcPts val="0"/>
              </a:spcBef>
              <a:buFont typeface="Arial" panose="020B0604020202020204" pitchFamily="34" charset="0"/>
              <a:buChar char="•"/>
            </a:pPr>
            <a:r>
              <a:rPr lang="en-US" dirty="0"/>
              <a:t>It</a:t>
            </a:r>
            <a:r>
              <a:rPr lang="en-US" baseline="0" dirty="0"/>
              <a:t> </a:t>
            </a:r>
            <a:r>
              <a:rPr lang="en-US" dirty="0"/>
              <a:t>opens up the opportunity for articulation between preschool and TK teachers. </a:t>
            </a:r>
          </a:p>
          <a:p>
            <a:pPr marL="628650" lvl="1" indent="-171450">
              <a:spcBef>
                <a:spcPts val="0"/>
              </a:spcBef>
              <a:buFontTx/>
              <a:buChar char="-"/>
            </a:pPr>
            <a:r>
              <a:rPr lang="en-US" dirty="0"/>
              <a:t>Sharing information as to where children are on the developmental continuum can better prepare the TK teacher to work with students.</a:t>
            </a:r>
          </a:p>
          <a:p>
            <a:pPr marL="628650" lvl="1" indent="-171450">
              <a:spcBef>
                <a:spcPts val="0"/>
              </a:spcBef>
              <a:buFontTx/>
              <a:buChar char="-"/>
            </a:pPr>
            <a:r>
              <a:rPr lang="en-US" dirty="0"/>
              <a:t>A teacher can include a request form for previous records as part of the TK registration to help support the relationship between preschool, family, and TK.</a:t>
            </a:r>
          </a:p>
          <a:p>
            <a:pPr>
              <a:spcBef>
                <a:spcPts val="0"/>
              </a:spcBef>
              <a:buFontTx/>
              <a:buChar char="•"/>
            </a:pPr>
            <a:endParaRPr lang="en-US" dirty="0"/>
          </a:p>
          <a:p>
            <a:pPr eaLnBrk="1" hangingPunct="1">
              <a:spcBef>
                <a:spcPts val="0"/>
              </a:spcBef>
            </a:pPr>
            <a:r>
              <a:rPr lang="en-US" dirty="0"/>
              <a:t>The DRDP-K (2015) has been developed with world renowned experts.  It is based on research and knowledge of what is most important for predicting school success.</a:t>
            </a:r>
          </a:p>
          <a:p>
            <a:pPr eaLnBrk="1" hangingPunct="1">
              <a:spcBef>
                <a:spcPts val="0"/>
              </a:spcBef>
            </a:pPr>
            <a:endParaRPr lang="en-US" dirty="0"/>
          </a:p>
          <a:p>
            <a:pPr eaLnBrk="1" hangingPunct="1">
              <a:spcBef>
                <a:spcPts val="0"/>
              </a:spcBef>
            </a:pPr>
            <a:endParaRPr lang="en-US" dirty="0"/>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2930D78D-AC3C-CB42-A1E4-90EC367EB041}" type="slidenum">
              <a:rPr lang="en-US">
                <a:solidFill>
                  <a:srgbClr val="000000"/>
                </a:solidFill>
                <a:latin typeface="Calibri" charset="0"/>
                <a:cs typeface="Arial" charset="0"/>
              </a:rPr>
              <a:pPr/>
              <a:t>44</a:t>
            </a:fld>
            <a:endParaRPr lang="en-US">
              <a:solidFill>
                <a:srgbClr val="000000"/>
              </a:solidFill>
              <a:latin typeface="Calibri" charset="0"/>
              <a:cs typeface="Arial" charset="0"/>
            </a:endParaRPr>
          </a:p>
        </p:txBody>
      </p:sp>
    </p:spTree>
    <p:extLst>
      <p:ext uri="{BB962C8B-B14F-4D97-AF65-F5344CB8AC3E}">
        <p14:creationId xmlns:p14="http://schemas.microsoft.com/office/powerpoint/2010/main" val="2653857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rPr>
              <a:t>Presenter Remarks:</a:t>
            </a:r>
          </a:p>
          <a:p>
            <a:pPr marL="0" marR="0" lvl="0" indent="0" algn="l" defTabSz="914400" rtl="0" eaLnBrk="0" fontAlgn="base" latinLnBrk="0" hangingPunct="0">
              <a:spcBef>
                <a:spcPts val="0"/>
              </a:spcBef>
              <a:spcAft>
                <a:spcPct val="0"/>
              </a:spcAft>
              <a:buClrTx/>
              <a:buSzTx/>
              <a:buFontTx/>
              <a:buNone/>
              <a:tabLst/>
              <a:defRPr/>
            </a:pPr>
            <a:r>
              <a:rPr lang="en-US" altLang="en-US" dirty="0">
                <a:latin typeface="Arial" panose="020B0604020202020204" pitchFamily="34" charset="0"/>
              </a:rPr>
              <a:t>Find </a:t>
            </a:r>
            <a:r>
              <a:rPr lang="en-US" sz="1200" kern="1200" dirty="0">
                <a:solidFill>
                  <a:schemeClr val="tx1"/>
                </a:solidFill>
                <a:effectLst/>
                <a:latin typeface="Arial" charset="0"/>
                <a:ea typeface="ＭＳ Ｐゴシック" panose="020B0600070205080204" pitchFamily="34" charset="-128"/>
                <a:cs typeface="MS Pゴシック" charset="0"/>
              </a:rPr>
              <a:t>Handout 10: Responsible Conduct </a:t>
            </a:r>
            <a:r>
              <a:rPr lang="en-US" sz="1200" kern="1200" baseline="0" dirty="0">
                <a:solidFill>
                  <a:schemeClr val="tx1"/>
                </a:solidFill>
                <a:effectLst/>
                <a:latin typeface="Arial" charset="0"/>
                <a:ea typeface="ＭＳ Ｐゴシック" panose="020B0600070205080204" pitchFamily="34" charset="-128"/>
                <a:cs typeface="MS Pゴシック" charset="0"/>
              </a:rPr>
              <a:t>and read through the measure with an elbow partner.</a:t>
            </a:r>
          </a:p>
          <a:p>
            <a:pPr marL="0" marR="0" lvl="0" indent="0" algn="l" defTabSz="914400" rtl="0" eaLnBrk="0" fontAlgn="base" latinLnBrk="0" hangingPunct="0">
              <a:spcBef>
                <a:spcPts val="0"/>
              </a:spcBef>
              <a:spcAft>
                <a:spcPct val="0"/>
              </a:spcAft>
              <a:buClrTx/>
              <a:buSzTx/>
              <a:buFont typeface="Arial" panose="020B0604020202020204" pitchFamily="34" charset="0"/>
              <a:buNone/>
              <a:tabLst/>
              <a:defRPr/>
            </a:pPr>
            <a:endParaRPr lang="en-US" altLang="en-US" dirty="0">
              <a:latin typeface="Arial" panose="020B0604020202020204" pitchFamily="34" charset="0"/>
            </a:endParaRPr>
          </a:p>
          <a:p>
            <a:pPr marL="0" marR="0" lvl="0" indent="0" algn="l" defTabSz="914400" rtl="0" eaLnBrk="0" fontAlgn="base" latinLnBrk="0" hangingPunct="0">
              <a:spcBef>
                <a:spcPts val="0"/>
              </a:spcBef>
              <a:spcAft>
                <a:spcPct val="0"/>
              </a:spcAft>
              <a:buClrTx/>
              <a:buSzTx/>
              <a:buFont typeface="Arial" panose="020B0604020202020204" pitchFamily="34" charset="0"/>
              <a:buNone/>
              <a:tabLst/>
              <a:defRPr/>
            </a:pPr>
            <a:r>
              <a:rPr lang="en-US" altLang="en-US" dirty="0">
                <a:latin typeface="Arial" panose="020B0604020202020204" pitchFamily="34" charset="0"/>
              </a:rPr>
              <a:t>How does this measure relate to the foundations we have discussed today? </a:t>
            </a:r>
          </a:p>
          <a:p>
            <a:pPr marL="0" marR="0" lvl="0" indent="0" algn="l" defTabSz="914400" rtl="0" eaLnBrk="0" fontAlgn="base" latinLnBrk="0" hangingPunct="0">
              <a:spcBef>
                <a:spcPts val="0"/>
              </a:spcBef>
              <a:spcAft>
                <a:spcPct val="0"/>
              </a:spcAft>
              <a:buClrTx/>
              <a:buSzTx/>
              <a:buFont typeface="Arial" panose="020B0604020202020204" pitchFamily="34" charset="0"/>
              <a:buNone/>
              <a:tabLst/>
              <a:defRPr/>
            </a:pPr>
            <a:endParaRPr lang="en-US" altLang="en-US" dirty="0">
              <a:latin typeface="Arial" panose="020B0604020202020204" pitchFamily="34" charset="0"/>
            </a:endParaRPr>
          </a:p>
          <a:p>
            <a:pPr marL="0" marR="0" lvl="0" indent="0" algn="l" defTabSz="914400" rtl="0" eaLnBrk="0" fontAlgn="base" latinLnBrk="0" hangingPunct="0">
              <a:spcBef>
                <a:spcPts val="0"/>
              </a:spcBef>
              <a:spcAft>
                <a:spcPct val="0"/>
              </a:spcAft>
              <a:buClrTx/>
              <a:buSzTx/>
              <a:buFont typeface="Arial" panose="020B0604020202020204" pitchFamily="34" charset="0"/>
              <a:buNone/>
              <a:tabLst/>
              <a:defRPr/>
            </a:pPr>
            <a:r>
              <a:rPr lang="en-US" altLang="en-US" dirty="0">
                <a:latin typeface="Arial" panose="020B0604020202020204" pitchFamily="34" charset="0"/>
              </a:rPr>
              <a:t>How could you use this information to scaffold one of the interactions and strategies we just reviewed? </a:t>
            </a:r>
          </a:p>
          <a:p>
            <a:pPr>
              <a:spcBef>
                <a:spcPts val="0"/>
              </a:spcBef>
            </a:pPr>
            <a:endParaRPr lang="en-US" altLang="en-US" dirty="0">
              <a:latin typeface="Arial" panose="020B0604020202020204" pitchFamily="34" charset="0"/>
            </a:endParaRPr>
          </a:p>
          <a:p>
            <a:pPr>
              <a:spcBef>
                <a:spcPts val="0"/>
              </a:spcBef>
            </a:pPr>
            <a:r>
              <a:rPr lang="en-US" altLang="en-US" dirty="0">
                <a:latin typeface="Arial" panose="020B0604020202020204" pitchFamily="34" charset="0"/>
              </a:rPr>
              <a:t>How else might you use this information </a:t>
            </a:r>
            <a:r>
              <a:rPr lang="en-US" altLang="en-US" dirty="0"/>
              <a:t>in</a:t>
            </a:r>
            <a:r>
              <a:rPr lang="en-US" altLang="en-US" dirty="0">
                <a:latin typeface="Arial" panose="020B0604020202020204" pitchFamily="34" charset="0"/>
              </a:rPr>
              <a:t> planning for your classroom?</a:t>
            </a:r>
          </a:p>
        </p:txBody>
      </p:sp>
      <p:sp>
        <p:nvSpPr>
          <p:cNvPr id="921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2C887C0-CA5A-0646-AAEC-D1387B423959}" type="slidenum">
              <a:rPr lang="en-US" sz="1200"/>
              <a:pPr/>
              <a:t>45</a:t>
            </a:fld>
            <a:endParaRPr lang="en-US" sz="1200"/>
          </a:p>
        </p:txBody>
      </p:sp>
    </p:spTree>
    <p:extLst>
      <p:ext uri="{BB962C8B-B14F-4D97-AF65-F5344CB8AC3E}">
        <p14:creationId xmlns:p14="http://schemas.microsoft.com/office/powerpoint/2010/main" val="33798717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smtClean="0">
                <a:latin typeface="Arial" panose="020B0604020202020204" pitchFamily="34" charset="0"/>
              </a:rPr>
              <a:t>Presenter </a:t>
            </a:r>
            <a:r>
              <a:rPr lang="en-US" altLang="en-US" b="1" dirty="0">
                <a:latin typeface="Arial" panose="020B0604020202020204" pitchFamily="34" charset="0"/>
              </a:rPr>
              <a:t>Remarks:</a:t>
            </a:r>
          </a:p>
          <a:p>
            <a:pPr>
              <a:spcBef>
                <a:spcPts val="0"/>
              </a:spcBef>
            </a:pPr>
            <a:r>
              <a:rPr lang="en-US" altLang="en-US" dirty="0">
                <a:latin typeface="Arial" panose="020B0604020202020204" pitchFamily="34" charset="0"/>
              </a:rPr>
              <a:t>Again, the</a:t>
            </a:r>
            <a:r>
              <a:rPr lang="en-US" altLang="en-US" baseline="0" dirty="0">
                <a:latin typeface="Arial" panose="020B0604020202020204" pitchFamily="34" charset="0"/>
              </a:rPr>
              <a:t> </a:t>
            </a:r>
            <a:r>
              <a:rPr lang="en-US" altLang="en-US" dirty="0">
                <a:latin typeface="Arial" panose="020B0604020202020204" pitchFamily="34" charset="0"/>
              </a:rPr>
              <a:t>Alignment Document provides information about the connections between the Preschool Learning Foundations and the kindergarten content standards for California public schools. </a:t>
            </a:r>
          </a:p>
          <a:p>
            <a:pPr>
              <a:spcBef>
                <a:spcPts val="0"/>
              </a:spcBef>
            </a:pPr>
            <a:endParaRPr lang="en-US" altLang="en-US" sz="1200" kern="1200" baseline="0" dirty="0">
              <a:solidFill>
                <a:schemeClr val="tx1"/>
              </a:solidFill>
              <a:effectLst/>
              <a:latin typeface="Arial" charset="0"/>
              <a:ea typeface="ＭＳ Ｐゴシック" panose="020B0600070205080204" pitchFamily="34" charset="-128"/>
            </a:endParaRPr>
          </a:p>
          <a:p>
            <a:pPr marL="0" marR="0" lvl="0" indent="0" algn="l" defTabSz="457200" rtl="0" eaLnBrk="0" fontAlgn="base" latinLnBrk="0" hangingPunct="0">
              <a:spcBef>
                <a:spcPts val="0"/>
              </a:spcBef>
              <a:spcAft>
                <a:spcPct val="0"/>
              </a:spcAft>
              <a:buClrTx/>
              <a:buSzTx/>
              <a:buFontTx/>
              <a:buNone/>
              <a:tabLst/>
              <a:defRPr/>
            </a:pPr>
            <a:r>
              <a:rPr lang="en-US" altLang="en-US" dirty="0">
                <a:latin typeface="Arial" panose="020B0604020202020204" pitchFamily="34" charset="0"/>
              </a:rPr>
              <a:t>Let’s look at the alignment of </a:t>
            </a:r>
            <a:r>
              <a:rPr lang="en-US" altLang="en-US" dirty="0" err="1">
                <a:latin typeface="Arial" panose="020B0604020202020204" pitchFamily="34" charset="0"/>
              </a:rPr>
              <a:t>substrand</a:t>
            </a:r>
            <a:r>
              <a:rPr lang="en-US" altLang="en-US" dirty="0">
                <a:latin typeface="Arial" panose="020B0604020202020204" pitchFamily="34" charset="0"/>
              </a:rPr>
              <a:t> 2.0 (</a:t>
            </a:r>
            <a:r>
              <a:rPr lang="en-US" sz="1200" kern="1200" dirty="0">
                <a:solidFill>
                  <a:schemeClr val="tx1"/>
                </a:solidFill>
                <a:effectLst/>
                <a:latin typeface="Arial" pitchFamily="34" charset="0"/>
                <a:ea typeface="ＭＳ Ｐゴシック" pitchFamily="34" charset="-128"/>
                <a:cs typeface="Arial" pitchFamily="34" charset="0"/>
              </a:rPr>
              <a:t>Handout 3: Alignment of Developmental Progression</a:t>
            </a:r>
            <a:r>
              <a:rPr lang="en-US" altLang="en-US" dirty="0">
                <a:latin typeface="Arial" panose="020B0604020202020204" pitchFamily="34" charset="0"/>
              </a:rPr>
              <a:t>) and the kindergarten</a:t>
            </a:r>
            <a:r>
              <a:rPr lang="en-US" altLang="en-US" baseline="0" dirty="0">
                <a:latin typeface="Arial" panose="020B0604020202020204" pitchFamily="34" charset="0"/>
              </a:rPr>
              <a:t> content standards and </a:t>
            </a:r>
            <a:r>
              <a:rPr lang="en-US" altLang="en-US" dirty="0">
                <a:latin typeface="Arial" panose="020B0604020202020204" pitchFamily="34" charset="0"/>
              </a:rPr>
              <a:t>compare that information to the</a:t>
            </a:r>
            <a:r>
              <a:rPr lang="en-US" altLang="en-US" baseline="0" dirty="0">
                <a:latin typeface="Arial" panose="020B0604020202020204" pitchFamily="34" charset="0"/>
              </a:rPr>
              <a:t> DRDP-K (2015) measure on</a:t>
            </a:r>
            <a:r>
              <a:rPr lang="en-US" altLang="en-US" dirty="0">
                <a:latin typeface="Arial" panose="020B0604020202020204" pitchFamily="34" charset="0"/>
              </a:rPr>
              <a:t> </a:t>
            </a:r>
            <a:r>
              <a:rPr lang="en-US" sz="1200" kern="1200" dirty="0">
                <a:solidFill>
                  <a:schemeClr val="tx1"/>
                </a:solidFill>
                <a:effectLst/>
                <a:latin typeface="Arial" charset="0"/>
                <a:ea typeface="ＭＳ Ｐゴシック" panose="020B0600070205080204" pitchFamily="34" charset="-128"/>
                <a:cs typeface="MS Pゴシック" charset="0"/>
              </a:rPr>
              <a:t>Handout 10: Responsible Conduct.</a:t>
            </a:r>
            <a:r>
              <a:rPr lang="en-US" sz="1200" kern="1200" baseline="0" dirty="0">
                <a:solidFill>
                  <a:schemeClr val="tx1"/>
                </a:solidFill>
                <a:effectLst/>
                <a:latin typeface="Arial" charset="0"/>
                <a:ea typeface="ＭＳ Ｐゴシック" panose="020B0600070205080204" pitchFamily="34" charset="-128"/>
                <a:cs typeface="MS Pゴシック" charset="0"/>
              </a:rPr>
              <a:t> Underline anything that you find to be interesting during your analysis.</a:t>
            </a:r>
          </a:p>
          <a:p>
            <a:pPr>
              <a:spcBef>
                <a:spcPts val="0"/>
              </a:spcBef>
            </a:pPr>
            <a:endParaRPr lang="en-US" altLang="en-US" dirty="0">
              <a:latin typeface="Arial" panose="020B0604020202020204" pitchFamily="34" charset="0"/>
            </a:endParaRPr>
          </a:p>
          <a:p>
            <a:pPr>
              <a:spcBef>
                <a:spcPts val="0"/>
              </a:spcBef>
            </a:pPr>
            <a:r>
              <a:rPr lang="en-US" altLang="en-US" dirty="0">
                <a:latin typeface="Arial" panose="020B0604020202020204" pitchFamily="34" charset="0"/>
              </a:rPr>
              <a:t>Would anyone like to share their findings? </a:t>
            </a:r>
            <a:r>
              <a:rPr lang="en-US" altLang="en-US" i="1" dirty="0">
                <a:latin typeface="Arial" panose="020B0604020202020204" pitchFamily="34" charset="0"/>
              </a:rPr>
              <a:t>Solicit responses from a few participants.</a:t>
            </a:r>
          </a:p>
          <a:p>
            <a:pPr>
              <a:spcBef>
                <a:spcPts val="0"/>
              </a:spcBef>
            </a:pPr>
            <a:endParaRPr lang="en-US" altLang="en-US" dirty="0">
              <a:latin typeface="Arial" panose="020B0604020202020204" pitchFamily="34" charset="0"/>
            </a:endParaRPr>
          </a:p>
        </p:txBody>
      </p:sp>
      <p:sp>
        <p:nvSpPr>
          <p:cNvPr id="829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399202-9D79-4A8E-A413-100985528168}" type="slidenum">
              <a:rPr lang="en-US" altLang="en-US" sz="1200"/>
              <a:pPr/>
              <a:t>46</a:t>
            </a:fld>
            <a:endParaRPr lang="en-US" altLang="en-US" sz="1200"/>
          </a:p>
        </p:txBody>
      </p:sp>
    </p:spTree>
    <p:extLst>
      <p:ext uri="{BB962C8B-B14F-4D97-AF65-F5344CB8AC3E}">
        <p14:creationId xmlns:p14="http://schemas.microsoft.com/office/powerpoint/2010/main" val="38523823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Background Information:</a:t>
            </a:r>
          </a:p>
          <a:p>
            <a:pPr>
              <a:spcBef>
                <a:spcPts val="0"/>
              </a:spcBef>
            </a:pPr>
            <a:r>
              <a:rPr lang="en-US" dirty="0"/>
              <a:t>This is the transition slide to the Social Roles and Occupations </a:t>
            </a:r>
            <a:r>
              <a:rPr lang="en-US" dirty="0" err="1"/>
              <a:t>substrand</a:t>
            </a:r>
            <a:r>
              <a:rPr lang="en-US" dirty="0"/>
              <a:t>.</a:t>
            </a:r>
          </a:p>
          <a:p>
            <a:pPr>
              <a:spcBef>
                <a:spcPts val="0"/>
              </a:spcBef>
            </a:pPr>
            <a:endParaRPr lang="en-US" sz="1200" b="0" kern="1200" dirty="0">
              <a:solidFill>
                <a:schemeClr val="tx1"/>
              </a:solidFill>
              <a:ea typeface="+mn-ea"/>
            </a:endParaRPr>
          </a:p>
          <a:p>
            <a:pPr marL="0" marR="0" indent="0" algn="l" defTabSz="457200" rtl="0" eaLnBrk="0" fontAlgn="base" latinLnBrk="0" hangingPunct="0">
              <a:spcBef>
                <a:spcPts val="0"/>
              </a:spcBef>
              <a:spcAft>
                <a:spcPct val="0"/>
              </a:spcAft>
              <a:buClrTx/>
              <a:buSzTx/>
              <a:buFontTx/>
              <a:buNone/>
              <a:tabLst/>
              <a:defRPr/>
            </a:pPr>
            <a:r>
              <a:rPr lang="en-US" altLang="en-US" sz="1200" b="1" dirty="0">
                <a:latin typeface="Arial" panose="020B0604020202020204" pitchFamily="34" charset="0"/>
              </a:rPr>
              <a:t>Presenter Remarks:</a:t>
            </a:r>
          </a:p>
          <a:p>
            <a:pPr>
              <a:spcBef>
                <a:spcPts val="0"/>
              </a:spcBef>
            </a:pPr>
            <a:r>
              <a:rPr lang="en-US" sz="1200" b="0" kern="1200" dirty="0">
                <a:solidFill>
                  <a:schemeClr val="tx1"/>
                </a:solidFill>
                <a:ea typeface="+mn-ea"/>
              </a:rPr>
              <a:t>“Young children are fascinated by the world of adults…An early childhood education program encourages this interest through activities such as creating a market or repair shop, providing artifacts of adult occupations in the dress-up area (such as a police officer’s hat), and taking children to visit places where adults work” (PCF, Vol. 3, p. 63).</a:t>
            </a:r>
          </a:p>
          <a:p>
            <a:pPr>
              <a:spcBef>
                <a:spcPts val="0"/>
              </a:spcBef>
            </a:pPr>
            <a:endParaRPr lang="en-US" sz="1200" b="0" kern="1200" dirty="0">
              <a:solidFill>
                <a:schemeClr val="tx1"/>
              </a:solidFill>
              <a:ea typeface="+mn-ea"/>
            </a:endParaRPr>
          </a:p>
          <a:p>
            <a:pPr>
              <a:spcBef>
                <a:spcPts val="0"/>
              </a:spcBef>
            </a:pPr>
            <a:r>
              <a:rPr lang="en-US" sz="1200" b="0" kern="1200" dirty="0">
                <a:solidFill>
                  <a:schemeClr val="tx1"/>
                </a:solidFill>
                <a:ea typeface="+mn-ea"/>
              </a:rPr>
              <a:t>The Social Roles and Occupations </a:t>
            </a:r>
            <a:r>
              <a:rPr lang="en-US" sz="1200" b="0" kern="1200" dirty="0" err="1">
                <a:solidFill>
                  <a:schemeClr val="tx1"/>
                </a:solidFill>
                <a:ea typeface="+mn-ea"/>
              </a:rPr>
              <a:t>substrand</a:t>
            </a:r>
            <a:r>
              <a:rPr lang="en-US" sz="1200" b="0" kern="1200" dirty="0">
                <a:solidFill>
                  <a:schemeClr val="tx1"/>
                </a:solidFill>
                <a:ea typeface="+mn-ea"/>
              </a:rPr>
              <a:t> is closely related to the Marketplace strand.</a:t>
            </a: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47</a:t>
            </a:fld>
            <a:endParaRPr lang="en-US"/>
          </a:p>
        </p:txBody>
      </p:sp>
    </p:spTree>
    <p:extLst>
      <p:ext uri="{BB962C8B-B14F-4D97-AF65-F5344CB8AC3E}">
        <p14:creationId xmlns:p14="http://schemas.microsoft.com/office/powerpoint/2010/main" val="985506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spcBef>
                <a:spcPts val="0"/>
              </a:spcBef>
              <a:spcAft>
                <a:spcPts val="0"/>
              </a:spcAft>
              <a:buClrTx/>
              <a:buSzTx/>
              <a:buFontTx/>
              <a:buNone/>
              <a:tabLst/>
              <a:defRPr/>
            </a:pPr>
            <a:r>
              <a:rPr lang="en-US" altLang="en-US" sz="1200" b="1" dirty="0">
                <a:latin typeface="Arial" panose="020B0604020202020204" pitchFamily="34" charset="0"/>
              </a:rPr>
              <a:t>Presenter Remarks:</a:t>
            </a:r>
          </a:p>
          <a:p>
            <a:pPr marL="0" marR="0" indent="0" algn="l" defTabSz="457200" rtl="0" eaLnBrk="1" fontAlgn="auto" latinLnBrk="0" hangingPunct="1">
              <a:spcBef>
                <a:spcPts val="0"/>
              </a:spcBef>
              <a:spcAft>
                <a:spcPts val="0"/>
              </a:spcAft>
              <a:buClrTx/>
              <a:buSzTx/>
              <a:buFontTx/>
              <a:buNone/>
              <a:tabLst/>
              <a:defRPr/>
            </a:pPr>
            <a:r>
              <a:rPr lang="en-US" dirty="0"/>
              <a:t>What is the main difference between the 48 and 60</a:t>
            </a:r>
            <a:r>
              <a:rPr lang="en-US" baseline="0" dirty="0"/>
              <a:t> month foundations? </a:t>
            </a:r>
          </a:p>
          <a:p>
            <a:pPr>
              <a:spcBef>
                <a:spcPts val="0"/>
              </a:spcBef>
              <a:spcAft>
                <a:spcPts val="0"/>
              </a:spcAft>
            </a:pPr>
            <a:endParaRPr lang="en-US" baseline="0" dirty="0"/>
          </a:p>
          <a:p>
            <a:pPr>
              <a:spcBef>
                <a:spcPts val="0"/>
              </a:spcBef>
              <a:spcAft>
                <a:spcPts val="0"/>
              </a:spcAft>
            </a:pPr>
            <a:r>
              <a:rPr lang="en-US" baseline="0" dirty="0"/>
              <a:t>What do teachers need to do to support this increased understanding? </a:t>
            </a:r>
          </a:p>
        </p:txBody>
      </p:sp>
      <p:sp>
        <p:nvSpPr>
          <p:cNvPr id="4" name="Slide Number Placeholder 3"/>
          <p:cNvSpPr>
            <a:spLocks noGrp="1"/>
          </p:cNvSpPr>
          <p:nvPr>
            <p:ph type="sldNum" sz="quarter" idx="10"/>
          </p:nvPr>
        </p:nvSpPr>
        <p:spPr/>
        <p:txBody>
          <a:bodyPr/>
          <a:lstStyle/>
          <a:p>
            <a:fld id="{096A1DEB-3031-F94F-92FD-7FFBA65F3CFE}" type="slidenum">
              <a:rPr lang="en-US" smtClean="0"/>
              <a:pPr/>
              <a:t>48</a:t>
            </a:fld>
            <a:endParaRPr lang="en-US" dirty="0"/>
          </a:p>
        </p:txBody>
      </p:sp>
    </p:spTree>
    <p:extLst>
      <p:ext uri="{BB962C8B-B14F-4D97-AF65-F5344CB8AC3E}">
        <p14:creationId xmlns:p14="http://schemas.microsoft.com/office/powerpoint/2010/main" val="27168101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spcBef>
                <a:spcPts val="0"/>
              </a:spcBef>
              <a:spcAft>
                <a:spcPct val="0"/>
              </a:spcAft>
              <a:buClrTx/>
              <a:buSzTx/>
              <a:buFontTx/>
              <a:buNone/>
              <a:tabLst/>
              <a:defRPr/>
            </a:pPr>
            <a:r>
              <a:rPr lang="en-US" altLang="en-US" sz="1200" b="1" dirty="0">
                <a:latin typeface="Arial" panose="020B0604020202020204" pitchFamily="34" charset="0"/>
              </a:rPr>
              <a:t>Presenter Remarks:</a:t>
            </a:r>
          </a:p>
          <a:p>
            <a:pPr marL="0" marR="0" indent="0" algn="l" defTabSz="457200" rtl="0" eaLnBrk="0" fontAlgn="base" latinLnBrk="0" hangingPunct="0">
              <a:spcBef>
                <a:spcPts val="0"/>
              </a:spcBef>
              <a:spcAft>
                <a:spcPct val="0"/>
              </a:spcAft>
              <a:buClrTx/>
              <a:buSzTx/>
              <a:buFontTx/>
              <a:buNone/>
              <a:tabLst/>
              <a:defRPr/>
            </a:pPr>
            <a:r>
              <a:rPr lang="en-US" altLang="en-US" sz="1200" b="0" dirty="0">
                <a:latin typeface="Arial" panose="020B0604020202020204" pitchFamily="34" charset="0"/>
              </a:rPr>
              <a:t>What do you notice in this photo that represents market place in the classroom?</a:t>
            </a:r>
            <a:r>
              <a:rPr lang="en-US" altLang="en-US" sz="1200" b="0" baseline="0" dirty="0">
                <a:latin typeface="Arial" panose="020B0604020202020204" pitchFamily="34" charset="0"/>
              </a:rPr>
              <a:t> </a:t>
            </a:r>
            <a:r>
              <a:rPr lang="en-US" sz="1200" b="0" kern="1200" dirty="0">
                <a:solidFill>
                  <a:schemeClr val="tx1"/>
                </a:solidFill>
                <a:ea typeface="+mn-ea"/>
              </a:rPr>
              <a:t>We will look at the Marketplace strand and the Social Roles and Occupations </a:t>
            </a:r>
            <a:r>
              <a:rPr lang="en-US" sz="1200" b="0" kern="1200" dirty="0" err="1">
                <a:solidFill>
                  <a:schemeClr val="tx1"/>
                </a:solidFill>
                <a:ea typeface="+mn-ea"/>
              </a:rPr>
              <a:t>substrand</a:t>
            </a:r>
            <a:r>
              <a:rPr lang="en-US" sz="1200" b="0" kern="1200" dirty="0">
                <a:solidFill>
                  <a:schemeClr val="tx1"/>
                </a:solidFill>
                <a:ea typeface="+mn-ea"/>
              </a:rPr>
              <a:t> together.</a:t>
            </a:r>
            <a:r>
              <a:rPr lang="en-US" sz="1200" b="0" kern="1200" baseline="0" dirty="0">
                <a:solidFill>
                  <a:schemeClr val="tx1"/>
                </a:solidFill>
                <a:ea typeface="+mn-ea"/>
              </a:rPr>
              <a:t> </a:t>
            </a:r>
          </a:p>
          <a:p>
            <a:pPr>
              <a:spcBef>
                <a:spcPts val="0"/>
              </a:spcBef>
            </a:pPr>
            <a:endParaRPr lang="en-US" sz="1200" b="0" kern="1200" baseline="0" dirty="0">
              <a:solidFill>
                <a:schemeClr val="tx1"/>
              </a:solidFill>
              <a:ea typeface="+mn-ea"/>
            </a:endParaRPr>
          </a:p>
          <a:p>
            <a:pPr>
              <a:spcBef>
                <a:spcPts val="0"/>
              </a:spcBef>
            </a:pPr>
            <a:r>
              <a:rPr lang="en-US" sz="1200" b="0" kern="1200" dirty="0">
                <a:solidFill>
                  <a:schemeClr val="tx1"/>
                </a:solidFill>
                <a:ea typeface="+mn-ea"/>
              </a:rPr>
              <a:t>“Young children’s interest in adult roles and occupations extends to the economy. Preschoolers [and TK children] know that adults have jobs, and they observe that money is used to purchase items and services, but the connections between work, money, and purchasing are unclear to them” (PCF,</a:t>
            </a:r>
            <a:r>
              <a:rPr lang="en-US" sz="1200" b="0" kern="1200" baseline="0" dirty="0">
                <a:solidFill>
                  <a:schemeClr val="tx1"/>
                </a:solidFill>
                <a:ea typeface="+mn-ea"/>
              </a:rPr>
              <a:t> Vol. 3, p. 117).</a:t>
            </a: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49</a:t>
            </a:fld>
            <a:endParaRPr lang="en-US"/>
          </a:p>
        </p:txBody>
      </p:sp>
    </p:spTree>
    <p:extLst>
      <p:ext uri="{BB962C8B-B14F-4D97-AF65-F5344CB8AC3E}">
        <p14:creationId xmlns:p14="http://schemas.microsoft.com/office/powerpoint/2010/main" val="3184225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 Remarks:</a:t>
            </a:r>
          </a:p>
          <a:p>
            <a:pPr>
              <a:spcBef>
                <a:spcPts val="0"/>
              </a:spcBef>
            </a:pPr>
            <a:r>
              <a:rPr lang="en-US" dirty="0"/>
              <a:t>This slide shows the objectives for today’s training:</a:t>
            </a:r>
          </a:p>
          <a:p>
            <a:pPr marL="171450" lvl="0" indent="-171450">
              <a:spcBef>
                <a:spcPts val="0"/>
              </a:spcBef>
              <a:buFont typeface="Arial" panose="020B0604020202020204" pitchFamily="34" charset="0"/>
              <a:buChar char="•"/>
            </a:pPr>
            <a:r>
              <a:rPr lang="en-US" altLang="en-US" sz="1200" dirty="0">
                <a:solidFill>
                  <a:prstClr val="black"/>
                </a:solidFill>
                <a:ea typeface="MS PGothic" panose="020B0600070205080204" pitchFamily="34" charset="-128"/>
              </a:rPr>
              <a:t>Gain understanding of key concepts from the </a:t>
            </a:r>
            <a:r>
              <a:rPr lang="en-US" altLang="en-US" sz="1200" i="1" dirty="0">
                <a:solidFill>
                  <a:prstClr val="black"/>
                </a:solidFill>
                <a:ea typeface="MS PGothic" panose="020B0600070205080204" pitchFamily="34" charset="-128"/>
              </a:rPr>
              <a:t>California Preschool Learning Foundations, Volume 3  and the California Preschool Curriculum Framework, Volume 3—</a:t>
            </a:r>
            <a:r>
              <a:rPr lang="en-US" altLang="en-US" sz="1200" dirty="0">
                <a:solidFill>
                  <a:prstClr val="black"/>
                </a:solidFill>
                <a:ea typeface="MS PGothic" panose="020B0600070205080204" pitchFamily="34" charset="-128"/>
              </a:rPr>
              <a:t>History-Social Science domain, Self and Society and Marketplace strands.</a:t>
            </a:r>
          </a:p>
          <a:p>
            <a:pPr marL="171450" lvl="0" indent="-171450">
              <a:spcBef>
                <a:spcPts val="0"/>
              </a:spcBef>
              <a:buFont typeface="Arial" panose="020B0604020202020204" pitchFamily="34" charset="0"/>
              <a:buChar char="•"/>
            </a:pPr>
            <a:r>
              <a:rPr lang="en-US" altLang="en-US" sz="1200" dirty="0">
                <a:solidFill>
                  <a:prstClr val="black"/>
                </a:solidFill>
                <a:ea typeface="MS PGothic" panose="020B0600070205080204" pitchFamily="34" charset="-128"/>
              </a:rPr>
              <a:t>Observe, read, and discuss the developmental continuum for civics and develop strategies that will guide instruction and learning in Transitional Kindergarten (TK).</a:t>
            </a:r>
          </a:p>
          <a:p>
            <a:pPr marL="171450" lvl="0" indent="-171450">
              <a:spcBef>
                <a:spcPts val="0"/>
              </a:spcBef>
              <a:buFont typeface="Arial" panose="020B0604020202020204" pitchFamily="34" charset="0"/>
              <a:buChar char="•"/>
            </a:pPr>
            <a:r>
              <a:rPr lang="en-US" altLang="en-US" sz="1200" dirty="0">
                <a:solidFill>
                  <a:prstClr val="black"/>
                </a:solidFill>
                <a:ea typeface="MS PGothic" panose="020B0600070205080204" pitchFamily="34" charset="-128"/>
              </a:rPr>
              <a:t>Practice using the Preschool Learning Foundations and Preschool Curriculum Framework to intentionally plan developmentally appropriate, cultural, and inclusive strategies that promote the development of </a:t>
            </a:r>
            <a:r>
              <a:rPr lang="en-US" sz="1200" dirty="0"/>
              <a:t>skills, knowledge, and behaviors related to history-social science.</a:t>
            </a: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fld id="{EF32236E-DBDE-4F84-8A8D-B4FE3BF401E9}" type="slidenum">
              <a:rPr lang="en-US" altLang="en-US" smtClean="0"/>
              <a:pPr/>
              <a:t>5</a:t>
            </a:fld>
            <a:endParaRPr lang="en-US" altLang="en-US"/>
          </a:p>
        </p:txBody>
      </p:sp>
    </p:spTree>
    <p:extLst>
      <p:ext uri="{BB962C8B-B14F-4D97-AF65-F5344CB8AC3E}">
        <p14:creationId xmlns:p14="http://schemas.microsoft.com/office/powerpoint/2010/main" val="2923599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altLang="en-US" b="1" dirty="0" smtClean="0">
                <a:latin typeface="Arial" panose="020B0604020202020204" pitchFamily="34" charset="0"/>
              </a:rPr>
              <a:t>Background Information:</a:t>
            </a:r>
          </a:p>
          <a:p>
            <a:pPr>
              <a:spcBef>
                <a:spcPts val="0"/>
              </a:spcBef>
            </a:pPr>
            <a:r>
              <a:rPr lang="en-US" altLang="en-US" b="0" dirty="0" smtClean="0">
                <a:latin typeface="Arial" panose="020B0604020202020204" pitchFamily="34" charset="0"/>
              </a:rPr>
              <a:t>While economics</a:t>
            </a:r>
            <a:r>
              <a:rPr lang="en-US" altLang="en-US" b="0" baseline="0" dirty="0" smtClean="0">
                <a:latin typeface="Arial" panose="020B0604020202020204" pitchFamily="34" charset="0"/>
              </a:rPr>
              <a:t> and market place are not present in the Kindergarten standards it is present in first grade standards.</a:t>
            </a:r>
          </a:p>
          <a:p>
            <a:pPr>
              <a:spcBef>
                <a:spcPts val="0"/>
              </a:spcBef>
            </a:pPr>
            <a:endParaRPr lang="en-US" altLang="en-US" b="0" baseline="0" dirty="0" smtClean="0">
              <a:latin typeface="Arial" panose="020B0604020202020204" pitchFamily="34" charset="0"/>
            </a:endParaRPr>
          </a:p>
          <a:p>
            <a:pPr marL="0" marR="0" indent="0" algn="l" defTabSz="457200" rtl="0" eaLnBrk="1" fontAlgn="auto" latinLnBrk="0" hangingPunct="1">
              <a:spcBef>
                <a:spcPts val="0"/>
              </a:spcBef>
              <a:spcAft>
                <a:spcPts val="0"/>
              </a:spcAft>
              <a:buClrTx/>
              <a:buSzTx/>
              <a:buFontTx/>
              <a:buNone/>
              <a:tabLst/>
              <a:defRPr/>
            </a:pPr>
            <a:r>
              <a:rPr lang="en-US" altLang="en-US" sz="1200" b="1" dirty="0" smtClean="0">
                <a:latin typeface="Arial" panose="020B0604020202020204" pitchFamily="34" charset="0"/>
              </a:rPr>
              <a:t>Presenter </a:t>
            </a:r>
            <a:r>
              <a:rPr lang="en-US" altLang="en-US" sz="1200" b="1" dirty="0">
                <a:latin typeface="Arial" panose="020B0604020202020204" pitchFamily="34" charset="0"/>
              </a:rPr>
              <a:t>Remarks:</a:t>
            </a:r>
          </a:p>
          <a:p>
            <a:pPr>
              <a:spcBef>
                <a:spcPts val="0"/>
              </a:spcBef>
              <a:spcAft>
                <a:spcPts val="0"/>
              </a:spcAft>
            </a:pPr>
            <a:r>
              <a:rPr lang="en-US" dirty="0"/>
              <a:t>What is the main difference between the 48 and 60</a:t>
            </a:r>
            <a:r>
              <a:rPr lang="en-US" baseline="0" dirty="0"/>
              <a:t> month foundations? </a:t>
            </a:r>
          </a:p>
          <a:p>
            <a:pPr>
              <a:spcBef>
                <a:spcPts val="0"/>
              </a:spcBef>
              <a:spcAft>
                <a:spcPts val="0"/>
              </a:spcAft>
            </a:pPr>
            <a:endParaRPr lang="en-US" baseline="0" dirty="0"/>
          </a:p>
          <a:p>
            <a:pPr>
              <a:spcBef>
                <a:spcPts val="0"/>
              </a:spcBef>
              <a:spcAft>
                <a:spcPts val="0"/>
              </a:spcAft>
            </a:pPr>
            <a:r>
              <a:rPr lang="en-US" baseline="0" dirty="0"/>
              <a:t>What do teachers need to do to support this increased understanding? </a:t>
            </a:r>
          </a:p>
        </p:txBody>
      </p:sp>
      <p:sp>
        <p:nvSpPr>
          <p:cNvPr id="4" name="Slide Number Placeholder 3"/>
          <p:cNvSpPr>
            <a:spLocks noGrp="1"/>
          </p:cNvSpPr>
          <p:nvPr>
            <p:ph type="sldNum" sz="quarter" idx="10"/>
          </p:nvPr>
        </p:nvSpPr>
        <p:spPr/>
        <p:txBody>
          <a:bodyPr/>
          <a:lstStyle/>
          <a:p>
            <a:fld id="{096A1DEB-3031-F94F-92FD-7FFBA65F3CFE}" type="slidenum">
              <a:rPr lang="en-US" smtClean="0"/>
              <a:pPr/>
              <a:t>50</a:t>
            </a:fld>
            <a:endParaRPr lang="en-US" dirty="0"/>
          </a:p>
        </p:txBody>
      </p:sp>
    </p:spTree>
    <p:extLst>
      <p:ext uri="{BB962C8B-B14F-4D97-AF65-F5344CB8AC3E}">
        <p14:creationId xmlns:p14="http://schemas.microsoft.com/office/powerpoint/2010/main" val="9508634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spcBef>
                <a:spcPts val="0"/>
              </a:spcBef>
              <a:spcAft>
                <a:spcPts val="0"/>
              </a:spcAft>
              <a:buClrTx/>
              <a:buSzTx/>
              <a:buFontTx/>
              <a:buNone/>
              <a:tabLst/>
              <a:defRPr/>
            </a:pPr>
            <a:r>
              <a:rPr lang="en-US" altLang="en-US" sz="1200" b="1" dirty="0">
                <a:latin typeface="Arial" panose="020B0604020202020204" pitchFamily="34" charset="0"/>
              </a:rPr>
              <a:t>Presenter Remarks:</a:t>
            </a:r>
          </a:p>
          <a:p>
            <a:pPr marL="0" marR="0" indent="0" algn="l" defTabSz="457200" rtl="0" eaLnBrk="1" fontAlgn="auto" latinLnBrk="0" hangingPunct="1">
              <a:spcBef>
                <a:spcPts val="0"/>
              </a:spcBef>
              <a:spcAft>
                <a:spcPts val="0"/>
              </a:spcAft>
              <a:buClrTx/>
              <a:buSzTx/>
              <a:buFontTx/>
              <a:buNone/>
              <a:tabLst/>
              <a:defRPr/>
            </a:pPr>
            <a:r>
              <a:rPr lang="en-US" dirty="0">
                <a:ea typeface="ＭＳ Ｐゴシック" pitchFamily="-110" charset="-128"/>
                <a:cs typeface="ＭＳ Ｐゴシック" pitchFamily="-110" charset="-128"/>
              </a:rPr>
              <a:t>“As their view of themselves and the social world expands, preschoolers become fascinated by the adult roles (e.g., parent, grandparent, neighbor)</a:t>
            </a:r>
            <a:r>
              <a:rPr lang="en-US" baseline="0" dirty="0">
                <a:ea typeface="ＭＳ Ｐゴシック" pitchFamily="-110" charset="-128"/>
                <a:cs typeface="ＭＳ Ｐゴシック" pitchFamily="-110" charset="-128"/>
              </a:rPr>
              <a:t> and occupations (e.g., teacher, firefighter, bus driver, doctor) with which they are familiar” (Edwards and Ramsey as cited in PLF, Vol. 3, p. 26)</a:t>
            </a:r>
            <a:r>
              <a:rPr lang="is-IS" baseline="0" dirty="0">
                <a:ea typeface="ＭＳ Ｐゴシック" pitchFamily="-110" charset="-128"/>
                <a:cs typeface="ＭＳ Ｐゴシック" pitchFamily="-110" charset="-128"/>
              </a:rPr>
              <a:t>. </a:t>
            </a:r>
          </a:p>
          <a:p>
            <a:pPr marL="0" marR="0" indent="0" algn="l" defTabSz="457200" rtl="0" eaLnBrk="1" fontAlgn="auto" latinLnBrk="0" hangingPunct="1">
              <a:spcBef>
                <a:spcPts val="0"/>
              </a:spcBef>
              <a:spcAft>
                <a:spcPts val="0"/>
              </a:spcAft>
              <a:buClrTx/>
              <a:buSzTx/>
              <a:buFontTx/>
              <a:buNone/>
              <a:tabLst/>
              <a:defRPr/>
            </a:pPr>
            <a:endParaRPr lang="is-IS" baseline="0" dirty="0">
              <a:ea typeface="ＭＳ Ｐゴシック" pitchFamily="-110" charset="-128"/>
              <a:cs typeface="ＭＳ Ｐゴシック" pitchFamily="-110" charset="-128"/>
            </a:endParaRPr>
          </a:p>
          <a:p>
            <a:pPr marL="0" marR="0" indent="0" algn="l" defTabSz="457200" rtl="0" eaLnBrk="1" fontAlgn="auto" latinLnBrk="0" hangingPunct="1">
              <a:spcBef>
                <a:spcPts val="0"/>
              </a:spcBef>
              <a:spcAft>
                <a:spcPts val="0"/>
              </a:spcAft>
              <a:buClrTx/>
              <a:buSzTx/>
              <a:buFontTx/>
              <a:buNone/>
              <a:tabLst/>
              <a:defRPr/>
            </a:pPr>
            <a:r>
              <a:rPr lang="is-IS" baseline="0" dirty="0">
                <a:ea typeface="ＭＳ Ｐゴシック" pitchFamily="-110" charset="-128"/>
                <a:cs typeface="ＭＳ Ｐゴシック" pitchFamily="-110" charset="-128"/>
              </a:rPr>
              <a:t>“</a:t>
            </a:r>
            <a:r>
              <a:rPr lang="en-US" dirty="0">
                <a:ea typeface="ＭＳ Ｐゴシック" pitchFamily="-110" charset="-128"/>
                <a:cs typeface="ＭＳ Ｐゴシック" pitchFamily="-110" charset="-128"/>
              </a:rPr>
              <a:t>This interest can be observed most readily in young children’s pretend play—when they take on familiar adult social roles (e.g., parent, police officer), imagined adult roles (e.g., superhero, princess), and other roles (e.g., child, baby) in the context of the pretend-play scripts they create” (Howes </a:t>
            </a:r>
            <a:r>
              <a:rPr lang="en-US" baseline="0" dirty="0">
                <a:ea typeface="ＭＳ Ｐゴシック" pitchFamily="-110" charset="-128"/>
                <a:cs typeface="ＭＳ Ｐゴシック" pitchFamily="-110" charset="-128"/>
              </a:rPr>
              <a:t>as cited in</a:t>
            </a:r>
            <a:r>
              <a:rPr lang="en-US" dirty="0">
                <a:ea typeface="ＭＳ Ｐゴシック" pitchFamily="-110" charset="-128"/>
                <a:cs typeface="ＭＳ Ｐゴシック" pitchFamily="-110" charset="-128"/>
              </a:rPr>
              <a:t> PLF, Vol. 3, p. 26). </a:t>
            </a:r>
            <a:endParaRPr lang="en-US" i="1" dirty="0">
              <a:ea typeface="ＭＳ Ｐゴシック" pitchFamily="-110" charset="-128"/>
              <a:cs typeface="ＭＳ Ｐゴシック" pitchFamily="-110" charset="-128"/>
            </a:endParaRPr>
          </a:p>
          <a:p>
            <a:pPr marL="0" marR="0" indent="0" algn="l" defTabSz="457200" rtl="0" eaLnBrk="1" fontAlgn="auto" latinLnBrk="0" hangingPunct="1">
              <a:spcBef>
                <a:spcPts val="0"/>
              </a:spcBef>
              <a:spcAft>
                <a:spcPts val="0"/>
              </a:spcAft>
              <a:buClrTx/>
              <a:buSzTx/>
              <a:buFontTx/>
              <a:buNone/>
              <a:tabLst/>
              <a:defRPr/>
            </a:pPr>
            <a:endParaRPr lang="en-US" dirty="0">
              <a:ea typeface="ＭＳ Ｐゴシック" pitchFamily="-110" charset="-128"/>
              <a:cs typeface="ＭＳ Ｐゴシック" pitchFamily="-110" charset="-128"/>
            </a:endParaRPr>
          </a:p>
          <a:p>
            <a:pPr>
              <a:spcBef>
                <a:spcPts val="0"/>
              </a:spcBef>
              <a:spcAft>
                <a:spcPts val="0"/>
              </a:spcAft>
            </a:pPr>
            <a:r>
              <a:rPr lang="en-US" dirty="0"/>
              <a:t>Considering</a:t>
            </a:r>
            <a:r>
              <a:rPr lang="en-US" baseline="0" dirty="0"/>
              <a:t> your </a:t>
            </a:r>
            <a:r>
              <a:rPr lang="en-US" dirty="0"/>
              <a:t>experiences with children, what is the most interesting story you can recall about a child’s fascination with adult roles?</a:t>
            </a:r>
          </a:p>
          <a:p>
            <a:pPr>
              <a:spcBef>
                <a:spcPts val="0"/>
              </a:spcBef>
              <a:spcAft>
                <a:spcPts val="0"/>
              </a:spcAft>
            </a:pPr>
            <a:endParaRPr lang="en-US" dirty="0"/>
          </a:p>
          <a:p>
            <a:pPr>
              <a:spcBef>
                <a:spcPts val="0"/>
              </a:spcBef>
              <a:spcAft>
                <a:spcPts val="0"/>
              </a:spcAft>
            </a:pPr>
            <a:r>
              <a:rPr lang="en-US" dirty="0"/>
              <a:t>Take a moment to consider your story.</a:t>
            </a:r>
            <a:r>
              <a:rPr lang="en-US" baseline="0" dirty="0"/>
              <a:t> B</a:t>
            </a:r>
            <a:r>
              <a:rPr lang="en-US" dirty="0"/>
              <a:t>e prepared to share.</a:t>
            </a:r>
          </a:p>
          <a:p>
            <a:pPr>
              <a:spcBef>
                <a:spcPts val="0"/>
              </a:spcBef>
              <a:spcAft>
                <a:spcPts val="0"/>
              </a:spcAft>
            </a:pPr>
            <a:endParaRPr lang="en-US" dirty="0"/>
          </a:p>
          <a:p>
            <a:pPr>
              <a:spcBef>
                <a:spcPts val="0"/>
              </a:spcBef>
              <a:spcAft>
                <a:spcPts val="0"/>
              </a:spcAft>
            </a:pPr>
            <a:r>
              <a:rPr lang="en-US" dirty="0"/>
              <a:t>At the chime, stand up and find someone with whom</a:t>
            </a:r>
            <a:r>
              <a:rPr lang="en-US" baseline="0" dirty="0"/>
              <a:t> you share a similarity (e.g., wear glasses, pink socks, etc.)</a:t>
            </a:r>
            <a:r>
              <a:rPr lang="en-US" dirty="0"/>
              <a:t> and share your experiences with each other. </a:t>
            </a:r>
          </a:p>
          <a:p>
            <a:pPr marL="0" marR="0" indent="0" algn="l" defTabSz="457200" rtl="0" eaLnBrk="1" fontAlgn="auto" latinLnBrk="0" hangingPunct="1">
              <a:spcBef>
                <a:spcPts val="0"/>
              </a:spcBef>
              <a:spcAft>
                <a:spcPts val="0"/>
              </a:spcAft>
              <a:buClrTx/>
              <a:buSzTx/>
              <a:buFontTx/>
              <a:buNone/>
              <a:tabLst/>
              <a:defRPr/>
            </a:pPr>
            <a:endParaRPr lang="en-US" dirty="0">
              <a:ea typeface="ＭＳ Ｐゴシック" pitchFamily="-110" charset="-128"/>
              <a:cs typeface="ＭＳ Ｐゴシック" pitchFamily="-110" charset="-128"/>
            </a:endParaRPr>
          </a:p>
          <a:p>
            <a:pPr marL="0" marR="0" indent="0" algn="l" defTabSz="457200" rtl="0" eaLnBrk="1" fontAlgn="auto" latinLnBrk="0" hangingPunct="1">
              <a:spcBef>
                <a:spcPts val="0"/>
              </a:spcBef>
              <a:spcAft>
                <a:spcPts val="0"/>
              </a:spcAft>
              <a:buClrTx/>
              <a:buSzTx/>
              <a:buFontTx/>
              <a:buNone/>
              <a:tabLst/>
              <a:defRPr/>
            </a:pPr>
            <a:endParaRPr lang="en-US" dirty="0">
              <a:ea typeface="ＭＳ Ｐゴシック" pitchFamily="-110" charset="-128"/>
              <a:cs typeface="ＭＳ Ｐゴシック" pitchFamily="-110" charset="-128"/>
            </a:endParaRPr>
          </a:p>
          <a:p>
            <a:pPr>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51</a:t>
            </a:fld>
            <a:endParaRPr lang="en-US"/>
          </a:p>
        </p:txBody>
      </p:sp>
    </p:spTree>
    <p:extLst>
      <p:ext uri="{BB962C8B-B14F-4D97-AF65-F5344CB8AC3E}">
        <p14:creationId xmlns:p14="http://schemas.microsoft.com/office/powerpoint/2010/main" val="2977726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36073"/>
            <a:ext cx="5486400" cy="4349139"/>
          </a:xfrm>
        </p:spPr>
        <p:txBody>
          <a:bodyPr>
            <a:noAutofit/>
          </a:bodyPr>
          <a:lstStyle/>
          <a:p>
            <a:pPr marL="0" marR="0" indent="0" algn="l" defTabSz="457200" rtl="0" eaLnBrk="0" fontAlgn="base" latinLnBrk="0" hangingPunct="0">
              <a:spcBef>
                <a:spcPts val="0"/>
              </a:spcBef>
              <a:spcAft>
                <a:spcPct val="0"/>
              </a:spcAft>
              <a:buClrTx/>
              <a:buSzTx/>
              <a:buFontTx/>
              <a:buNone/>
              <a:tabLst/>
              <a:defRPr/>
            </a:pPr>
            <a:r>
              <a:rPr lang="en-US" altLang="en-US" sz="1200" b="1" dirty="0">
                <a:latin typeface="Arial" panose="020B0604020202020204" pitchFamily="34" charset="0"/>
              </a:rPr>
              <a:t>Presenter Remarks:</a:t>
            </a:r>
          </a:p>
          <a:p>
            <a:pPr>
              <a:spcBef>
                <a:spcPts val="0"/>
              </a:spcBef>
            </a:pPr>
            <a:r>
              <a:rPr lang="en-US" b="0" dirty="0">
                <a:ea typeface="ＭＳ Ｐゴシック" pitchFamily="-110" charset="-128"/>
                <a:cs typeface="ＭＳ Ｐゴシック" pitchFamily="-110" charset="-128"/>
              </a:rPr>
              <a:t>The following strategies can support children in their development regarding social roles and occupations and exchange:</a:t>
            </a:r>
          </a:p>
          <a:p>
            <a:pPr marL="171450" indent="-171450">
              <a:spcBef>
                <a:spcPts val="0"/>
              </a:spcBef>
              <a:buFont typeface="Arial" panose="020B0604020202020204" pitchFamily="34" charset="0"/>
              <a:buChar char="•"/>
            </a:pPr>
            <a:r>
              <a:rPr lang="en-US" b="0" dirty="0">
                <a:ea typeface="ＭＳ Ｐゴシック" pitchFamily="-110" charset="-128"/>
                <a:cs typeface="ＭＳ Ｐゴシック" pitchFamily="-110" charset="-128"/>
              </a:rPr>
              <a:t>“</a:t>
            </a:r>
            <a:r>
              <a:rPr lang="en-US" b="1" dirty="0">
                <a:ea typeface="ＭＳ Ｐゴシック" pitchFamily="-110" charset="-128"/>
                <a:cs typeface="ＭＳ Ｐゴシック" pitchFamily="-110" charset="-128"/>
              </a:rPr>
              <a:t>Provide children with play props for exploring occupations and work settings</a:t>
            </a:r>
            <a:r>
              <a:rPr lang="en-US" b="0" dirty="0">
                <a:ea typeface="ＭＳ Ｐゴシック" pitchFamily="-110" charset="-128"/>
                <a:cs typeface="ＭＳ Ｐゴシック" pitchFamily="-110" charset="-128"/>
              </a:rPr>
              <a:t>” (PCF, Vol. 3, p. 64).</a:t>
            </a:r>
          </a:p>
          <a:p>
            <a:pPr marL="171450" indent="-171450">
              <a:spcBef>
                <a:spcPts val="0"/>
              </a:spcBef>
              <a:buFont typeface="Arial" panose="020B0604020202020204" pitchFamily="34" charset="0"/>
              <a:buChar char="•"/>
            </a:pPr>
            <a:r>
              <a:rPr lang="en-US" b="0" dirty="0">
                <a:ea typeface="ＭＳ Ｐゴシック" pitchFamily="-110" charset="-128"/>
                <a:cs typeface="ＭＳ Ｐゴシック" pitchFamily="-110" charset="-128"/>
              </a:rPr>
              <a:t>“</a:t>
            </a:r>
            <a:r>
              <a:rPr lang="en-US" b="1" dirty="0">
                <a:ea typeface="ＭＳ Ｐゴシック" pitchFamily="-110" charset="-128"/>
                <a:cs typeface="ＭＳ Ｐゴシック" pitchFamily="-110" charset="-128"/>
              </a:rPr>
              <a:t>Convey respect for the roles of adults who work at home</a:t>
            </a:r>
            <a:r>
              <a:rPr lang="en-US" b="0" dirty="0">
                <a:ea typeface="ＭＳ Ｐゴシック" pitchFamily="-110" charset="-128"/>
                <a:cs typeface="ＭＳ Ｐゴシック" pitchFamily="-110" charset="-128"/>
              </a:rPr>
              <a:t>” (PCF, Vol. 3, p. 64). </a:t>
            </a:r>
          </a:p>
          <a:p>
            <a:pPr marL="0" indent="0">
              <a:spcBef>
                <a:spcPts val="0"/>
              </a:spcBef>
              <a:buFont typeface="Arial" panose="020B0604020202020204" pitchFamily="34" charset="0"/>
              <a:buNone/>
            </a:pPr>
            <a:endParaRPr lang="en-US" dirty="0">
              <a:ea typeface="ＭＳ Ｐゴシック" pitchFamily="-110" charset="-128"/>
              <a:cs typeface="ＭＳ Ｐゴシック" pitchFamily="-110" charset="-128"/>
            </a:endParaRPr>
          </a:p>
          <a:p>
            <a:pPr>
              <a:spcBef>
                <a:spcPts val="0"/>
              </a:spcBef>
            </a:pPr>
            <a:r>
              <a:rPr lang="en-US" baseline="0" dirty="0"/>
              <a:t>Glance through the bolded interactions and strategies on pages 64-65 of the Preschool Curriculum Framework (Volume 3). In table groups, discuss how these strategies would support children developing along the 48-60 month continuum within the Social Roles and Occupations and Exchange </a:t>
            </a:r>
            <a:r>
              <a:rPr lang="en-US" baseline="0" dirty="0" err="1"/>
              <a:t>substrands</a:t>
            </a:r>
            <a:r>
              <a:rPr lang="en-US" baseline="0" dirty="0"/>
              <a:t>.</a:t>
            </a:r>
          </a:p>
          <a:p>
            <a:pPr>
              <a:spcBef>
                <a:spcPts val="0"/>
              </a:spcBef>
            </a:pPr>
            <a:endParaRPr lang="en-US" dirty="0">
              <a:ea typeface="ＭＳ Ｐゴシック" pitchFamily="-110" charset="-128"/>
              <a:cs typeface="ＭＳ Ｐゴシック" pitchFamily="-110" charset="-128"/>
            </a:endParaRPr>
          </a:p>
          <a:p>
            <a:pPr>
              <a:spcBef>
                <a:spcPts val="0"/>
              </a:spcBef>
            </a:pPr>
            <a:r>
              <a:rPr lang="en-US" dirty="0">
                <a:ea typeface="ＭＳ Ｐゴシック" pitchFamily="-110" charset="-128"/>
                <a:cs typeface="ＭＳ Ｐゴシック" pitchFamily="-110" charset="-128"/>
              </a:rPr>
              <a:t>“The design of the early education environment can be crucial to encouraging positive interactions and relationships” (PCF, Vol. 3, p. 66). Scan the Bringing It All Together segment on page 66 of the Preschool Curriculum Framework (Volume 3). This segment showcases the teacher providing critical support and encouragement in this area. “The teacher spends at least a few minutes each day playing a role in the restaurant, and sometimes invites a more socially or linguistically isolated child to join her to provide experience with peer-group entry skills. She intentionally interacts in ways that help children expand their collaborative play scripts as they try on a novel set of adult roles” (PCF, Vol. 3, p. 67).</a:t>
            </a:r>
          </a:p>
          <a:p>
            <a:pPr>
              <a:spcBef>
                <a:spcPts val="0"/>
              </a:spcBef>
            </a:pPr>
            <a:endParaRPr lang="en-US" dirty="0">
              <a:ea typeface="ＭＳ Ｐゴシック" pitchFamily="-110" charset="-128"/>
              <a:cs typeface="ＭＳ Ｐゴシック" pitchFamily="-110" charset="-128"/>
            </a:endParaRPr>
          </a:p>
          <a:p>
            <a:pPr>
              <a:spcBef>
                <a:spcPts val="0"/>
              </a:spcBef>
            </a:pPr>
            <a:r>
              <a:rPr lang="en-US" b="1" dirty="0">
                <a:ea typeface="ＭＳ Ｐゴシック" pitchFamily="-110" charset="-128"/>
                <a:cs typeface="ＭＳ Ｐゴシック" pitchFamily="-110" charset="-128"/>
              </a:rPr>
              <a:t>Extra Notes:</a:t>
            </a:r>
          </a:p>
          <a:p>
            <a:pPr>
              <a:spcBef>
                <a:spcPts val="0"/>
              </a:spcBef>
            </a:pPr>
            <a:r>
              <a:rPr lang="en-US" baseline="0" dirty="0">
                <a:ea typeface="ＭＳ Ｐゴシック" pitchFamily="-110" charset="-128"/>
                <a:cs typeface="ＭＳ Ｐゴシック" pitchFamily="-110" charset="-128"/>
              </a:rPr>
              <a:t>What extra purpose do you think this dramatic play photograph depicts? </a:t>
            </a:r>
          </a:p>
          <a:p>
            <a:pPr marL="0" indent="0">
              <a:spcBef>
                <a:spcPts val="0"/>
              </a:spcBef>
              <a:buFont typeface="Arial" panose="020B0604020202020204" pitchFamily="34" charset="0"/>
              <a:buNone/>
            </a:pPr>
            <a:endParaRPr lang="en-US" baseline="0" dirty="0">
              <a:ea typeface="ＭＳ Ｐゴシック" pitchFamily="-110" charset="-128"/>
              <a:cs typeface="ＭＳ Ｐゴシック" pitchFamily="-110" charset="-128"/>
            </a:endParaRPr>
          </a:p>
          <a:p>
            <a:pPr marL="0" indent="0">
              <a:spcBef>
                <a:spcPts val="0"/>
              </a:spcBef>
              <a:buFont typeface="Arial" panose="020B0604020202020204" pitchFamily="34" charset="0"/>
              <a:buNone/>
            </a:pPr>
            <a:r>
              <a:rPr lang="en-US" baseline="0" dirty="0">
                <a:ea typeface="ＭＳ Ｐゴシック" pitchFamily="-110" charset="-128"/>
                <a:cs typeface="ＭＳ Ｐゴシック" pitchFamily="-110" charset="-128"/>
              </a:rPr>
              <a:t>Answer: The box provides a boundary for children developing self-regulation and personal space understanding. It acts as a natural adaptation to provide access to the curriculum for children who might otherwise struggle.</a:t>
            </a: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52</a:t>
            </a:fld>
            <a:endParaRPr lang="en-US"/>
          </a:p>
        </p:txBody>
      </p:sp>
    </p:spTree>
    <p:extLst>
      <p:ext uri="{BB962C8B-B14F-4D97-AF65-F5344CB8AC3E}">
        <p14:creationId xmlns:p14="http://schemas.microsoft.com/office/powerpoint/2010/main" val="14635164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ts val="0"/>
              </a:spcBef>
              <a:spcAft>
                <a:spcPct val="0"/>
              </a:spcAft>
              <a:buClrTx/>
              <a:buSzTx/>
              <a:buFontTx/>
              <a:buNone/>
              <a:tabLst/>
              <a:defRPr/>
            </a:pPr>
            <a:r>
              <a:rPr lang="en-US" b="1" dirty="0"/>
              <a:t>Presenter Remarks:</a:t>
            </a:r>
            <a:r>
              <a:rPr lang="en-US" dirty="0"/>
              <a:t/>
            </a:r>
            <a:br>
              <a:rPr lang="en-US" dirty="0"/>
            </a:br>
            <a:r>
              <a:rPr lang="en-US" dirty="0"/>
              <a:t>Teachers should connect dramatic play scenarios to experiences children have at home and in their communities. Making these connections supports English learners by allowing them to build on their existing vocabulary knowledge in both their home language and English. </a:t>
            </a:r>
            <a:br>
              <a:rPr lang="en-US" dirty="0"/>
            </a:br>
            <a:r>
              <a:rPr lang="en-US" dirty="0"/>
              <a:t/>
            </a:r>
            <a:br>
              <a:rPr lang="en-US" dirty="0"/>
            </a:br>
            <a:r>
              <a:rPr lang="en-US" dirty="0"/>
              <a:t>How do you currently support English learners during dramatic play? Solicit responses from the whole group.</a:t>
            </a:r>
            <a:br>
              <a:rPr lang="en-US" dirty="0"/>
            </a:br>
            <a:r>
              <a:rPr lang="en-US" dirty="0"/>
              <a:t/>
            </a:r>
            <a:br>
              <a:rPr lang="en-US" dirty="0"/>
            </a:br>
            <a:r>
              <a:rPr lang="en-US" dirty="0"/>
              <a:t>We have already looked at the interactions and strategies for the Social Roles and Occupations </a:t>
            </a:r>
            <a:r>
              <a:rPr lang="en-US" dirty="0" err="1"/>
              <a:t>substrand</a:t>
            </a:r>
            <a:r>
              <a:rPr lang="en-US" dirty="0"/>
              <a:t>. Let’s take a moment now to review the interactions and strategies for the Exchange </a:t>
            </a:r>
            <a:r>
              <a:rPr lang="en-US" dirty="0" err="1"/>
              <a:t>substrand</a:t>
            </a:r>
            <a:r>
              <a:rPr lang="en-US" dirty="0"/>
              <a:t>.</a:t>
            </a:r>
            <a:r>
              <a:rPr lang="en-US" baseline="0" dirty="0"/>
              <a:t> P</a:t>
            </a:r>
            <a:r>
              <a:rPr lang="en-US" dirty="0"/>
              <a:t>lease turn to pages 119-120 of the Preschool Curriculum Framework (Volume 3). </a:t>
            </a:r>
          </a:p>
          <a:p>
            <a:pPr marL="0" marR="0" indent="0" algn="l" defTabSz="457200" rtl="0" eaLnBrk="0" fontAlgn="base" latinLnBrk="0" hangingPunct="0">
              <a:spcBef>
                <a:spcPts val="0"/>
              </a:spcBef>
              <a:spcAft>
                <a:spcPct val="0"/>
              </a:spcAft>
              <a:buClrTx/>
              <a:buSzTx/>
              <a:buFontTx/>
              <a:buNone/>
              <a:tabLst/>
              <a:defRPr/>
            </a:pPr>
            <a:endParaRPr lang="en-US" dirty="0"/>
          </a:p>
        </p:txBody>
      </p:sp>
      <p:sp>
        <p:nvSpPr>
          <p:cNvPr id="211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FA5183-C320-42E3-A7CF-756C4D31919C}" type="slidenum">
              <a:rPr lang="en-US">
                <a:cs typeface="Arial" charset="0"/>
              </a:rPr>
              <a:pPr fontAlgn="base">
                <a:spcBef>
                  <a:spcPct val="0"/>
                </a:spcBef>
                <a:spcAft>
                  <a:spcPct val="0"/>
                </a:spcAft>
                <a:defRPr/>
              </a:pPr>
              <a:t>53</a:t>
            </a:fld>
            <a:endParaRPr lang="en-US">
              <a:cs typeface="Arial" charset="0"/>
            </a:endParaRPr>
          </a:p>
        </p:txBody>
      </p:sp>
    </p:spTree>
    <p:extLst>
      <p:ext uri="{BB962C8B-B14F-4D97-AF65-F5344CB8AC3E}">
        <p14:creationId xmlns:p14="http://schemas.microsoft.com/office/powerpoint/2010/main" val="25369439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spcBef>
                <a:spcPts val="0"/>
              </a:spcBef>
              <a:spcAft>
                <a:spcPct val="0"/>
              </a:spcAft>
              <a:buClrTx/>
              <a:buSzTx/>
              <a:buFontTx/>
              <a:buNone/>
              <a:tabLst/>
              <a:defRPr/>
            </a:pPr>
            <a:r>
              <a:rPr lang="en-US" altLang="en-US" sz="1200" b="1" dirty="0">
                <a:latin typeface="Arial" panose="020B0604020202020204" pitchFamily="34" charset="0"/>
              </a:rPr>
              <a:t>Presenter Remarks:</a:t>
            </a:r>
          </a:p>
          <a:p>
            <a:pPr>
              <a:spcBef>
                <a:spcPts val="0"/>
              </a:spcBef>
              <a:buNone/>
            </a:pPr>
            <a:r>
              <a:rPr lang="en-US" dirty="0">
                <a:ea typeface="ＭＳ Ｐゴシック" pitchFamily="-110" charset="-128"/>
                <a:cs typeface="ＭＳ Ｐゴシック" pitchFamily="-110" charset="-128"/>
              </a:rPr>
              <a:t>“Providing a variety of marketplace opportunities in a preschool [or TK] setting’s dramatic play areas is a valuable way to encourage children to explore their ideas about economic exchange” (PCF, Vol. 3, p. 119).</a:t>
            </a:r>
          </a:p>
          <a:p>
            <a:pPr>
              <a:spcBef>
                <a:spcPts val="0"/>
              </a:spcBef>
              <a:buNone/>
            </a:pPr>
            <a:endParaRPr lang="en-US" dirty="0">
              <a:ea typeface="ＭＳ Ｐゴシック" pitchFamily="-110" charset="-128"/>
              <a:cs typeface="ＭＳ Ｐゴシック" pitchFamily="-110" charset="-128"/>
            </a:endParaRPr>
          </a:p>
          <a:p>
            <a:pPr eaLnBrk="1" hangingPunct="1">
              <a:spcBef>
                <a:spcPts val="0"/>
              </a:spcBef>
            </a:pPr>
            <a:r>
              <a:rPr lang="en-US" dirty="0"/>
              <a:t>Marketplace dramatic play opportunities also lend themselves to connecting to children's families and communities.</a:t>
            </a:r>
            <a:r>
              <a:rPr lang="en-US" baseline="0" dirty="0"/>
              <a:t> By replicating familiar scenarios in the classroom, children who are learning English as a second language have more opportunities to practice new vocabulary within a familiar context. This replication supports all children in the classroom by building a stronger bridge between the school, families, and the community; it also reflects one of the overarching principles in the Preschool Curriculum Framework: </a:t>
            </a:r>
            <a:r>
              <a:rPr lang="en-US" sz="1200" b="0" dirty="0"/>
              <a:t>“Family and community partnerships create meaningful connections” (PCF,</a:t>
            </a:r>
            <a:r>
              <a:rPr lang="en-US" sz="1200" b="0" baseline="0" dirty="0"/>
              <a:t> Vol. 3, </a:t>
            </a:r>
            <a:r>
              <a:rPr lang="en-US" sz="1200" b="0" dirty="0"/>
              <a:t>p. 5).</a:t>
            </a:r>
          </a:p>
          <a:p>
            <a:pPr eaLnBrk="1" hangingPunct="1">
              <a:spcBef>
                <a:spcPts val="0"/>
              </a:spcBef>
            </a:pPr>
            <a:endParaRPr lang="en-US" sz="1200" b="0" dirty="0"/>
          </a:p>
          <a:p>
            <a:pPr eaLnBrk="1" hangingPunct="1">
              <a:spcBef>
                <a:spcPts val="0"/>
              </a:spcBef>
            </a:pPr>
            <a:endParaRPr lang="en-US" dirty="0"/>
          </a:p>
          <a:p>
            <a:pPr>
              <a:spcBef>
                <a:spcPts val="0"/>
              </a:spcBef>
              <a:buNone/>
            </a:pPr>
            <a:endParaRPr lang="en-US" dirty="0">
              <a:solidFill>
                <a:schemeClr val="bg1"/>
              </a:solidFill>
              <a:ea typeface="ＭＳ Ｐゴシック" pitchFamily="-110" charset="-128"/>
              <a:cs typeface="ＭＳ Ｐゴシック" pitchFamily="-110" charset="-128"/>
            </a:endParaRP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54</a:t>
            </a:fld>
            <a:endParaRPr lang="en-US"/>
          </a:p>
        </p:txBody>
      </p:sp>
    </p:spTree>
    <p:extLst>
      <p:ext uri="{BB962C8B-B14F-4D97-AF65-F5344CB8AC3E}">
        <p14:creationId xmlns:p14="http://schemas.microsoft.com/office/powerpoint/2010/main" val="7597073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altLang="en-US" b="1" dirty="0"/>
              <a:t>Presenter Remarks: </a:t>
            </a:r>
          </a:p>
          <a:p>
            <a:pPr>
              <a:spcBef>
                <a:spcPts val="0"/>
              </a:spcBef>
            </a:pPr>
            <a:r>
              <a:rPr lang="en-US" dirty="0"/>
              <a:t>In order to effectively build on children's existing strengths, we must understand them. To do this, we need to </a:t>
            </a:r>
            <a:r>
              <a:rPr lang="en-US" dirty="0">
                <a:latin typeface="Arial" charset="0"/>
                <a:ea typeface="MS PGothic" charset="0"/>
              </a:rPr>
              <a:t>partner with families to learn about their children’s strengths.</a:t>
            </a:r>
          </a:p>
          <a:p>
            <a:pPr>
              <a:spcBef>
                <a:spcPts val="0"/>
              </a:spcBef>
            </a:pPr>
            <a:endParaRPr lang="en-US" dirty="0"/>
          </a:p>
          <a:p>
            <a:pPr>
              <a:spcBef>
                <a:spcPts val="0"/>
              </a:spcBef>
            </a:pPr>
            <a:r>
              <a:rPr lang="en-US" dirty="0"/>
              <a:t>The resources on this slide are specifically beneficial for partnering with families. You may want to take a picture of this slide and refer to it later. </a:t>
            </a:r>
          </a:p>
          <a:p>
            <a:pPr>
              <a:spcBef>
                <a:spcPts val="0"/>
              </a:spcBef>
            </a:pPr>
            <a:endParaRPr lang="en-US" altLang="en-US" dirty="0"/>
          </a:p>
          <a:p>
            <a:pPr>
              <a:spcBef>
                <a:spcPts val="0"/>
              </a:spcBef>
            </a:pPr>
            <a:r>
              <a:rPr lang="en-US" altLang="en-US" b="1" dirty="0"/>
              <a:t>Optional: </a:t>
            </a:r>
          </a:p>
          <a:p>
            <a:pPr>
              <a:spcBef>
                <a:spcPts val="0"/>
              </a:spcBef>
            </a:pPr>
            <a:r>
              <a:rPr lang="en-US" altLang="en-US" dirty="0"/>
              <a:t>Create a gallery table and have examples of documents there.</a:t>
            </a:r>
          </a:p>
          <a:p>
            <a:pPr>
              <a:spcBef>
                <a:spcPts val="0"/>
              </a:spcBef>
            </a:pPr>
            <a:endParaRPr lang="en-US" altLang="en-US" dirty="0"/>
          </a:p>
          <a:p>
            <a:pPr>
              <a:spcBef>
                <a:spcPts val="0"/>
              </a:spcBef>
            </a:pPr>
            <a:r>
              <a:rPr lang="en-US" altLang="en-US" b="1" dirty="0"/>
              <a:t>Extra Notes: </a:t>
            </a:r>
          </a:p>
          <a:p>
            <a:pPr>
              <a:spcBef>
                <a:spcPts val="0"/>
              </a:spcBef>
            </a:pPr>
            <a:r>
              <a:rPr lang="en-US" altLang="en-US" dirty="0"/>
              <a:t>The resources are hyperlinked. If Wi-Fi access is available, display the resources and do a walkthrough.</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55</a:t>
            </a:fld>
            <a:endParaRPr lang="en-US" dirty="0"/>
          </a:p>
        </p:txBody>
      </p:sp>
    </p:spTree>
    <p:extLst>
      <p:ext uri="{BB962C8B-B14F-4D97-AF65-F5344CB8AC3E}">
        <p14:creationId xmlns:p14="http://schemas.microsoft.com/office/powerpoint/2010/main" val="2730426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630784"/>
          </a:xfrm>
        </p:spPr>
        <p:txBody>
          <a:bodyPr>
            <a:noAutofit/>
          </a:bodyPr>
          <a:lstStyle/>
          <a:p>
            <a:pPr marL="0" marR="0" indent="0" algn="l" defTabSz="457200" rtl="0" eaLnBrk="0" fontAlgn="base" latinLnBrk="0" hangingPunct="0">
              <a:spcBef>
                <a:spcPts val="0"/>
              </a:spcBef>
              <a:spcAft>
                <a:spcPct val="0"/>
              </a:spcAft>
              <a:buClrTx/>
              <a:buSzTx/>
              <a:buFont typeface="Arial" panose="020B0604020202020204" pitchFamily="34" charset="0"/>
              <a:buNone/>
              <a:tabLst/>
              <a:defRPr/>
            </a:pPr>
            <a:r>
              <a:rPr lang="en-US" altLang="en-US" b="1" dirty="0">
                <a:latin typeface="Arial" panose="020B0604020202020204" pitchFamily="34" charset="0"/>
              </a:rPr>
              <a:t>Background Information: </a:t>
            </a:r>
          </a:p>
          <a:p>
            <a:pPr marL="0" marR="0" indent="0" algn="l" defTabSz="457200" rtl="0" eaLnBrk="0" fontAlgn="base" latinLnBrk="0" hangingPunct="0">
              <a:spcBef>
                <a:spcPts val="0"/>
              </a:spcBef>
              <a:spcAft>
                <a:spcPct val="0"/>
              </a:spcAft>
              <a:buClrTx/>
              <a:buSzTx/>
              <a:buFont typeface="Arial" panose="020B0604020202020204" pitchFamily="34" charset="0"/>
              <a:buNone/>
              <a:tabLst/>
              <a:defRPr/>
            </a:pPr>
            <a:r>
              <a:rPr lang="en-US" sz="1200" kern="1200" dirty="0">
                <a:solidFill>
                  <a:schemeClr val="tx1"/>
                </a:solidFill>
                <a:effectLst/>
                <a:latin typeface="Arial" pitchFamily="34" charset="0"/>
                <a:ea typeface="ＭＳ Ｐゴシック" pitchFamily="34" charset="-128"/>
                <a:cs typeface="Arial" pitchFamily="34" charset="0"/>
              </a:rPr>
              <a:t>If copies of </a:t>
            </a:r>
            <a:r>
              <a:rPr lang="en-US" sz="1200" i="1" u="none" kern="1200" dirty="0">
                <a:solidFill>
                  <a:schemeClr val="tx1"/>
                </a:solidFill>
                <a:effectLst/>
                <a:latin typeface="Arial" pitchFamily="34" charset="0"/>
                <a:ea typeface="ＭＳ Ｐゴシック" pitchFamily="34" charset="-128"/>
                <a:cs typeface="Arial" pitchFamily="34" charset="0"/>
              </a:rPr>
              <a:t>DAP: Focus on Preschoolers </a:t>
            </a:r>
            <a:r>
              <a:rPr lang="en-US" sz="1200" kern="1200" dirty="0">
                <a:solidFill>
                  <a:schemeClr val="tx1"/>
                </a:solidFill>
                <a:effectLst/>
                <a:latin typeface="Arial" pitchFamily="34" charset="0"/>
                <a:ea typeface="ＭＳ Ｐゴシック" pitchFamily="34" charset="-128"/>
                <a:cs typeface="Arial" pitchFamily="34" charset="0"/>
              </a:rPr>
              <a:t>are available, invite participants to follow along on pages 137-138. The information is represented on Handout 11: Propels Strategy if table copies are not available. </a:t>
            </a:r>
          </a:p>
          <a:p>
            <a:pPr marL="0" marR="0" indent="0" algn="l" defTabSz="457200" rtl="0" eaLnBrk="0" fontAlgn="base" latinLnBrk="0" hangingPunct="0">
              <a:spcBef>
                <a:spcPts val="0"/>
              </a:spcBef>
              <a:spcAft>
                <a:spcPct val="0"/>
              </a:spcAft>
              <a:buClrTx/>
              <a:buSzTx/>
              <a:buFont typeface="Arial" panose="020B0604020202020204" pitchFamily="34" charset="0"/>
              <a:buNone/>
              <a:tabLst/>
              <a:defRPr/>
            </a:pPr>
            <a:endParaRPr lang="en-US" altLang="en-US" sz="1200" b="1" kern="1200" dirty="0">
              <a:solidFill>
                <a:schemeClr val="tx1"/>
              </a:solidFill>
              <a:effectLst/>
              <a:latin typeface="Arial" pitchFamily="34" charset="0"/>
              <a:ea typeface="ＭＳ Ｐゴシック" pitchFamily="34" charset="-128"/>
              <a:cs typeface="Arial" pitchFamily="34" charset="0"/>
            </a:endParaRPr>
          </a:p>
          <a:p>
            <a:pPr marL="0" marR="0" indent="0" algn="l" defTabSz="457200" rtl="0" eaLnBrk="0" fontAlgn="base" latinLnBrk="0" hangingPunct="0">
              <a:spcBef>
                <a:spcPts val="0"/>
              </a:spcBef>
              <a:spcAft>
                <a:spcPct val="0"/>
              </a:spcAft>
              <a:buClrTx/>
              <a:buSzTx/>
              <a:buFont typeface="Arial" panose="020B0604020202020204" pitchFamily="34" charset="0"/>
              <a:buNone/>
              <a:tabLst/>
              <a:defRPr/>
            </a:pPr>
            <a:r>
              <a:rPr lang="en-US" altLang="en-US" b="1" dirty="0">
                <a:latin typeface="Arial" panose="020B0604020202020204" pitchFamily="34" charset="0"/>
              </a:rPr>
              <a:t>Presenter Remarks:</a:t>
            </a:r>
          </a:p>
          <a:p>
            <a:pPr marL="0" marR="0" lvl="0" indent="0" algn="l" defTabSz="457200" rtl="0" eaLnBrk="0" fontAlgn="base" latinLnBrk="0" hangingPunct="0">
              <a:spcBef>
                <a:spcPts val="0"/>
              </a:spcBef>
              <a:spcAft>
                <a:spcPct val="0"/>
              </a:spcAft>
              <a:buClrTx/>
              <a:buSzTx/>
              <a:buFont typeface="Arial" panose="020B0604020202020204" pitchFamily="34" charset="0"/>
              <a:buNone/>
              <a:tabLst/>
              <a:defRPr/>
            </a:pPr>
            <a:r>
              <a:rPr lang="en-US" kern="1200" dirty="0">
                <a:solidFill>
                  <a:schemeClr val="tx1"/>
                </a:solidFill>
                <a:effectLst/>
                <a:ea typeface="+mn-ea"/>
              </a:rPr>
              <a:t>Teachers can use a the </a:t>
            </a:r>
            <a:r>
              <a:rPr lang="en-US" kern="1200" dirty="0" err="1">
                <a:solidFill>
                  <a:schemeClr val="tx1"/>
                </a:solidFill>
                <a:effectLst/>
                <a:ea typeface="+mn-ea"/>
              </a:rPr>
              <a:t>PRoPELS</a:t>
            </a:r>
            <a:r>
              <a:rPr lang="en-US" kern="1200" dirty="0">
                <a:solidFill>
                  <a:schemeClr val="tx1"/>
                </a:solidFill>
                <a:effectLst/>
                <a:ea typeface="+mn-ea"/>
              </a:rPr>
              <a:t> strategy to combine multiple interactions and strategies from the Preschool Curriculum Framework into a system of scaffolding for children’s dramatic play. This may be specifically useful for developing social roles and marketplace because of the key role of dramatic play in these topics.</a:t>
            </a:r>
            <a:r>
              <a:rPr lang="en-US" dirty="0">
                <a:effectLst/>
              </a:rPr>
              <a:t/>
            </a:r>
            <a:br>
              <a:rPr lang="en-US" dirty="0">
                <a:effectLst/>
              </a:rPr>
            </a:br>
            <a:r>
              <a:rPr lang="en-US" dirty="0">
                <a:effectLst/>
              </a:rPr>
              <a:t/>
            </a:r>
            <a:br>
              <a:rPr lang="en-US" dirty="0">
                <a:effectLst/>
              </a:rPr>
            </a:br>
            <a:r>
              <a:rPr lang="en-US" dirty="0">
                <a:effectLst/>
              </a:rPr>
              <a:t>Locate </a:t>
            </a:r>
            <a:r>
              <a:rPr lang="en-US" kern="1200" dirty="0">
                <a:solidFill>
                  <a:schemeClr val="tx1"/>
                </a:solidFill>
                <a:effectLst/>
                <a:latin typeface="Arial" pitchFamily="34" charset="0"/>
                <a:ea typeface="ＭＳ Ｐゴシック" pitchFamily="34" charset="-128"/>
                <a:cs typeface="Arial" pitchFamily="34" charset="0"/>
              </a:rPr>
              <a:t>Handout 11: </a:t>
            </a:r>
            <a:r>
              <a:rPr lang="en-US" kern="1200" dirty="0" err="1">
                <a:solidFill>
                  <a:schemeClr val="tx1"/>
                </a:solidFill>
                <a:effectLst/>
                <a:latin typeface="Arial" pitchFamily="34" charset="0"/>
                <a:ea typeface="ＭＳ Ｐゴシック" pitchFamily="34" charset="-128"/>
                <a:cs typeface="Arial" pitchFamily="34" charset="0"/>
              </a:rPr>
              <a:t>PRoPELS</a:t>
            </a:r>
            <a:r>
              <a:rPr lang="en-US" dirty="0"/>
              <a:t> </a:t>
            </a:r>
            <a:r>
              <a:rPr lang="en-US" kern="1200" dirty="0">
                <a:solidFill>
                  <a:schemeClr val="tx1"/>
                </a:solidFill>
                <a:effectLst/>
                <a:latin typeface="Arial" pitchFamily="34" charset="0"/>
                <a:ea typeface="ＭＳ Ｐゴシック" pitchFamily="34" charset="-128"/>
                <a:cs typeface="Arial" pitchFamily="34" charset="0"/>
              </a:rPr>
              <a:t>Strategy </a:t>
            </a:r>
            <a:r>
              <a:rPr lang="en-US" dirty="0">
                <a:effectLst/>
              </a:rPr>
              <a:t>and</a:t>
            </a:r>
            <a:r>
              <a:rPr lang="en-US" baseline="0" dirty="0">
                <a:effectLst/>
              </a:rPr>
              <a:t> follow along as we discuss the components on the slide. </a:t>
            </a:r>
          </a:p>
          <a:p>
            <a:pPr marL="0" indent="0">
              <a:spcBef>
                <a:spcPts val="0"/>
              </a:spcBef>
              <a:buFont typeface="Arial" panose="020B0604020202020204" pitchFamily="34" charset="0"/>
              <a:buNone/>
            </a:pPr>
            <a:endParaRPr lang="en-US" baseline="0" dirty="0">
              <a:effectLst/>
            </a:endParaRPr>
          </a:p>
          <a:p>
            <a:r>
              <a:rPr lang="en-US" sz="1200" b="0" kern="1200" dirty="0" err="1">
                <a:solidFill>
                  <a:schemeClr val="tx1"/>
                </a:solidFill>
                <a:effectLst/>
                <a:latin typeface="Arial" pitchFamily="34" charset="0"/>
                <a:ea typeface="ＭＳ Ｐゴシック" pitchFamily="34" charset="-128"/>
                <a:cs typeface="Arial" pitchFamily="34" charset="0"/>
              </a:rPr>
              <a:t>PRoPELS</a:t>
            </a:r>
            <a:r>
              <a:rPr lang="en-US" dirty="0"/>
              <a:t> </a:t>
            </a:r>
            <a:r>
              <a:rPr lang="en-US" sz="1200" b="0" kern="1200" dirty="0">
                <a:solidFill>
                  <a:schemeClr val="tx1"/>
                </a:solidFill>
                <a:effectLst/>
                <a:latin typeface="Arial" pitchFamily="34" charset="0"/>
                <a:ea typeface="ＭＳ Ｐゴシック" pitchFamily="34" charset="-128"/>
                <a:cs typeface="Arial" pitchFamily="34" charset="0"/>
              </a:rPr>
              <a:t>is an acronym that stands for the most critical elements of children’s play. </a:t>
            </a:r>
            <a:r>
              <a:rPr lang="en-US" sz="1200" kern="1200" dirty="0">
                <a:solidFill>
                  <a:schemeClr val="tx1"/>
                </a:solidFill>
                <a:effectLst/>
                <a:latin typeface="Arial" pitchFamily="34" charset="0"/>
                <a:ea typeface="ＭＳ Ｐゴシック" pitchFamily="34" charset="-128"/>
                <a:cs typeface="Arial" pitchFamily="34" charset="0"/>
              </a:rPr>
              <a:t>“Massive changes in the culture of childhood—such as the disappearance of multiage play groups, the increase in time children spend in adult-directed activities after school, and so on—mean that, for many young children, early childhood settings are the only place where they have the opportunity to learn how to play…In addition, unlike the unstructured play of the past that often lasted for hours or days, playtime in today’s early childhood classroom is limited and rarely exceeds two hours. This means that to achieve rapid progress in the quality of play, play scaffolding in the classroom needs to be designed to strategically target its most critical components: children’s play </a:t>
            </a:r>
            <a:r>
              <a:rPr lang="en-US" sz="1200" b="1" kern="1200" dirty="0">
                <a:solidFill>
                  <a:schemeClr val="tx1"/>
                </a:solidFill>
                <a:effectLst/>
                <a:latin typeface="Arial" pitchFamily="34" charset="0"/>
                <a:ea typeface="ＭＳ Ｐゴシック" pitchFamily="34" charset="-128"/>
                <a:cs typeface="Arial" pitchFamily="34" charset="0"/>
              </a:rPr>
              <a:t>P</a:t>
            </a:r>
            <a:r>
              <a:rPr lang="en-US" sz="1200" kern="1200" dirty="0">
                <a:solidFill>
                  <a:schemeClr val="tx1"/>
                </a:solidFill>
                <a:effectLst/>
                <a:latin typeface="Arial" pitchFamily="34" charset="0"/>
                <a:ea typeface="ＭＳ Ｐゴシック" pitchFamily="34" charset="-128"/>
                <a:cs typeface="Arial" pitchFamily="34" charset="0"/>
              </a:rPr>
              <a:t>lanning, their ability to take on and maintain </a:t>
            </a:r>
            <a:r>
              <a:rPr lang="en-US" sz="1200" b="1" kern="1200" dirty="0">
                <a:solidFill>
                  <a:schemeClr val="tx1"/>
                </a:solidFill>
                <a:effectLst/>
                <a:latin typeface="Arial" pitchFamily="34" charset="0"/>
                <a:ea typeface="ＭＳ Ｐゴシック" pitchFamily="34" charset="-128"/>
                <a:cs typeface="Arial" pitchFamily="34" charset="0"/>
              </a:rPr>
              <a:t>Ro</a:t>
            </a:r>
            <a:r>
              <a:rPr lang="en-US" sz="1200" kern="1200" dirty="0">
                <a:solidFill>
                  <a:schemeClr val="tx1"/>
                </a:solidFill>
                <a:effectLst/>
                <a:latin typeface="Arial" pitchFamily="34" charset="0"/>
                <a:ea typeface="ＭＳ Ｐゴシック" pitchFamily="34" charset="-128"/>
                <a:cs typeface="Arial" pitchFamily="34" charset="0"/>
              </a:rPr>
              <a:t>les, use of </a:t>
            </a:r>
            <a:r>
              <a:rPr lang="en-US" sz="1200" b="1" kern="1200" dirty="0">
                <a:solidFill>
                  <a:schemeClr val="tx1"/>
                </a:solidFill>
                <a:effectLst/>
                <a:latin typeface="Arial" pitchFamily="34" charset="0"/>
                <a:ea typeface="ＭＳ Ｐゴシック" pitchFamily="34" charset="-128"/>
                <a:cs typeface="Arial" pitchFamily="34" charset="0"/>
              </a:rPr>
              <a:t>P</a:t>
            </a:r>
            <a:r>
              <a:rPr lang="en-US" sz="1200" kern="1200" dirty="0">
                <a:solidFill>
                  <a:schemeClr val="tx1"/>
                </a:solidFill>
                <a:effectLst/>
                <a:latin typeface="Arial" pitchFamily="34" charset="0"/>
                <a:ea typeface="ＭＳ Ｐゴシック" pitchFamily="34" charset="-128"/>
                <a:cs typeface="Arial" pitchFamily="34" charset="0"/>
              </a:rPr>
              <a:t>rops, </a:t>
            </a:r>
            <a:r>
              <a:rPr lang="en-US" sz="1200" b="1" kern="1200" dirty="0">
                <a:solidFill>
                  <a:schemeClr val="tx1"/>
                </a:solidFill>
                <a:effectLst/>
                <a:latin typeface="Arial" pitchFamily="34" charset="0"/>
                <a:ea typeface="ＭＳ Ｐゴシック" pitchFamily="34" charset="-128"/>
                <a:cs typeface="Arial" pitchFamily="34" charset="0"/>
              </a:rPr>
              <a:t>E</a:t>
            </a:r>
            <a:r>
              <a:rPr lang="en-US" sz="1200" kern="1200" dirty="0">
                <a:solidFill>
                  <a:schemeClr val="tx1"/>
                </a:solidFill>
                <a:effectLst/>
                <a:latin typeface="Arial" pitchFamily="34" charset="0"/>
                <a:ea typeface="ＭＳ Ｐゴシック" pitchFamily="34" charset="-128"/>
                <a:cs typeface="Arial" pitchFamily="34" charset="0"/>
              </a:rPr>
              <a:t>xtended time frame, children’s use of </a:t>
            </a:r>
            <a:r>
              <a:rPr lang="en-US" sz="1200" b="1" kern="1200" dirty="0">
                <a:solidFill>
                  <a:schemeClr val="tx1"/>
                </a:solidFill>
                <a:effectLst/>
                <a:latin typeface="Arial" pitchFamily="34" charset="0"/>
                <a:ea typeface="ＭＳ Ｐゴシック" pitchFamily="34" charset="-128"/>
                <a:cs typeface="Arial" pitchFamily="34" charset="0"/>
              </a:rPr>
              <a:t>L</a:t>
            </a:r>
            <a:r>
              <a:rPr lang="en-US" sz="1200" kern="1200" dirty="0">
                <a:solidFill>
                  <a:schemeClr val="tx1"/>
                </a:solidFill>
                <a:effectLst/>
                <a:latin typeface="Arial" pitchFamily="34" charset="0"/>
                <a:ea typeface="ＭＳ Ｐゴシック" pitchFamily="34" charset="-128"/>
                <a:cs typeface="Arial" pitchFamily="34" charset="0"/>
              </a:rPr>
              <a:t>anguage, and the quality of play </a:t>
            </a:r>
            <a:r>
              <a:rPr lang="en-US" sz="1200" b="1" kern="1200" dirty="0">
                <a:solidFill>
                  <a:schemeClr val="tx1"/>
                </a:solidFill>
                <a:effectLst/>
                <a:latin typeface="Arial" pitchFamily="34" charset="0"/>
                <a:ea typeface="ＭＳ Ｐゴシック" pitchFamily="34" charset="-128"/>
                <a:cs typeface="Arial" pitchFamily="34" charset="0"/>
              </a:rPr>
              <a:t>S</a:t>
            </a:r>
            <a:r>
              <a:rPr lang="en-US" sz="1200" kern="1200" dirty="0">
                <a:solidFill>
                  <a:schemeClr val="tx1"/>
                </a:solidFill>
                <a:effectLst/>
                <a:latin typeface="Arial" pitchFamily="34" charset="0"/>
                <a:ea typeface="ＭＳ Ｐゴシック" pitchFamily="34" charset="-128"/>
                <a:cs typeface="Arial" pitchFamily="34" charset="0"/>
              </a:rPr>
              <a:t>cenarios” (Carol Copple, et al., eds., </a:t>
            </a:r>
            <a:r>
              <a:rPr lang="en-US" sz="1200" i="1" kern="1200" dirty="0">
                <a:solidFill>
                  <a:schemeClr val="tx1"/>
                </a:solidFill>
                <a:effectLst/>
                <a:latin typeface="Arial" pitchFamily="34" charset="0"/>
                <a:ea typeface="ＭＳ Ｐゴシック" pitchFamily="34" charset="-128"/>
                <a:cs typeface="Arial" pitchFamily="34" charset="0"/>
              </a:rPr>
              <a:t>Developmentally Appropriate Practice: Focus on Preschoolers</a:t>
            </a:r>
            <a:r>
              <a:rPr lang="en-US" sz="1200" kern="1200" dirty="0">
                <a:solidFill>
                  <a:schemeClr val="tx1"/>
                </a:solidFill>
                <a:effectLst/>
                <a:latin typeface="Arial" pitchFamily="34" charset="0"/>
                <a:ea typeface="ＭＳ Ｐゴシック" pitchFamily="34" charset="-128"/>
                <a:cs typeface="Arial" pitchFamily="34" charset="0"/>
              </a:rPr>
              <a:t>, p. 137).</a:t>
            </a:r>
            <a:r>
              <a:rPr lang="en-US" dirty="0">
                <a:effectLst/>
              </a:rPr>
              <a:t/>
            </a:r>
            <a:br>
              <a:rPr lang="en-US" dirty="0">
                <a:effectLst/>
              </a:rPr>
            </a:br>
            <a:r>
              <a:rPr lang="en-US" dirty="0">
                <a:effectLst/>
              </a:rPr>
              <a:t/>
            </a:r>
            <a:br>
              <a:rPr lang="en-US" dirty="0">
                <a:effectLst/>
              </a:rPr>
            </a:br>
            <a:r>
              <a:rPr lang="en-US" dirty="0">
                <a:effectLst/>
              </a:rPr>
              <a:t>“Using </a:t>
            </a:r>
            <a:r>
              <a:rPr lang="en-US" dirty="0" err="1">
                <a:effectLst/>
              </a:rPr>
              <a:t>PRoPELS</a:t>
            </a:r>
            <a:r>
              <a:rPr lang="en-US" dirty="0"/>
              <a:t> i</a:t>
            </a:r>
            <a:r>
              <a:rPr lang="en-US" dirty="0">
                <a:effectLst/>
              </a:rPr>
              <a:t>s best when you first observe children’s play without intervening. After assessing the level of children’s independent play, you can then decide what kind of scaffolding is the most appropriate” </a:t>
            </a:r>
            <a:r>
              <a:rPr lang="en-US" kern="1200" dirty="0">
                <a:solidFill>
                  <a:schemeClr val="tx1"/>
                </a:solidFill>
                <a:effectLst/>
                <a:latin typeface="Arial" pitchFamily="34" charset="0"/>
                <a:ea typeface="ＭＳ Ｐゴシック" pitchFamily="34" charset="-128"/>
                <a:cs typeface="Arial" pitchFamily="34" charset="0"/>
              </a:rPr>
              <a:t>(Carol Copple, et al., eds., </a:t>
            </a:r>
            <a:r>
              <a:rPr lang="en-US" i="1" kern="1200" dirty="0">
                <a:solidFill>
                  <a:schemeClr val="tx1"/>
                </a:solidFill>
                <a:effectLst/>
                <a:latin typeface="Arial" pitchFamily="34" charset="0"/>
                <a:ea typeface="ＭＳ Ｐゴシック" pitchFamily="34" charset="-128"/>
                <a:cs typeface="Arial" pitchFamily="34" charset="0"/>
              </a:rPr>
              <a:t>Developmentally Appropriate Practice: Focus on Preschoolers</a:t>
            </a:r>
            <a:r>
              <a:rPr lang="en-US" kern="1200" dirty="0">
                <a:solidFill>
                  <a:schemeClr val="tx1"/>
                </a:solidFill>
                <a:effectLst/>
                <a:latin typeface="Arial" pitchFamily="34" charset="0"/>
                <a:ea typeface="ＭＳ Ｐゴシック" pitchFamily="34" charset="-128"/>
                <a:cs typeface="Arial" pitchFamily="34" charset="0"/>
              </a:rPr>
              <a:t>, p. 138).</a:t>
            </a:r>
            <a:r>
              <a:rPr lang="en-US" dirty="0">
                <a:effectLst/>
              </a:rPr>
              <a:t/>
            </a:r>
            <a:br>
              <a:rPr lang="en-US" dirty="0">
                <a:effectLst/>
              </a:rPr>
            </a:br>
            <a:r>
              <a:rPr lang="en-US" dirty="0">
                <a:effectLst/>
              </a:rPr>
              <a:t/>
            </a:r>
            <a:br>
              <a:rPr lang="en-US" dirty="0">
                <a:effectLst/>
              </a:rPr>
            </a:br>
            <a:r>
              <a:rPr lang="en-US" dirty="0">
                <a:effectLst/>
              </a:rPr>
              <a:t>After observing the children to discover their interests teachers think through a series of questions to support planning and scaffolding. </a:t>
            </a:r>
          </a:p>
          <a:p>
            <a:pPr marL="0" indent="0">
              <a:spcBef>
                <a:spcPts val="0"/>
              </a:spcBef>
              <a:buFont typeface="Arial" panose="020B0604020202020204" pitchFamily="34" charset="0"/>
              <a:buNone/>
            </a:pPr>
            <a:endParaRPr lang="en-US" dirty="0">
              <a:effectLst/>
            </a:endParaRPr>
          </a:p>
          <a:p>
            <a:pPr marL="0" indent="0">
              <a:spcBef>
                <a:spcPts val="0"/>
              </a:spcBef>
              <a:buFont typeface="Arial" panose="020B0604020202020204" pitchFamily="34" charset="0"/>
              <a:buNone/>
            </a:pPr>
            <a:r>
              <a:rPr lang="en-US" sz="1200" kern="1200" dirty="0">
                <a:solidFill>
                  <a:schemeClr val="tx1"/>
                </a:solidFill>
                <a:effectLst/>
                <a:latin typeface="Arial" pitchFamily="34" charset="0"/>
                <a:ea typeface="ＭＳ Ｐゴシック" pitchFamily="34" charset="-128"/>
                <a:cs typeface="Arial" pitchFamily="34" charset="0"/>
              </a:rPr>
              <a:t>Working as a table group, answer the following questions on </a:t>
            </a:r>
            <a:r>
              <a:rPr lang="en-US" kern="1200" dirty="0">
                <a:solidFill>
                  <a:schemeClr val="tx1"/>
                </a:solidFill>
                <a:effectLst/>
                <a:latin typeface="Arial" pitchFamily="34" charset="0"/>
                <a:ea typeface="ＭＳ Ｐゴシック" pitchFamily="34" charset="-128"/>
                <a:cs typeface="Arial" pitchFamily="34" charset="0"/>
              </a:rPr>
              <a:t>Handout 11: </a:t>
            </a:r>
            <a:r>
              <a:rPr lang="en-US" kern="1200" dirty="0" err="1">
                <a:solidFill>
                  <a:schemeClr val="tx1"/>
                </a:solidFill>
                <a:effectLst/>
                <a:latin typeface="Arial" pitchFamily="34" charset="0"/>
                <a:ea typeface="ＭＳ Ｐゴシック" pitchFamily="34" charset="-128"/>
                <a:cs typeface="Arial" pitchFamily="34" charset="0"/>
              </a:rPr>
              <a:t>PRoPELS</a:t>
            </a:r>
            <a:r>
              <a:rPr lang="en-US" dirty="0"/>
              <a:t> </a:t>
            </a:r>
            <a:r>
              <a:rPr lang="en-US" kern="1200" dirty="0">
                <a:solidFill>
                  <a:schemeClr val="tx1"/>
                </a:solidFill>
                <a:effectLst/>
                <a:latin typeface="Arial" pitchFamily="34" charset="0"/>
                <a:ea typeface="ＭＳ Ｐゴシック" pitchFamily="34" charset="-128"/>
                <a:cs typeface="Arial" pitchFamily="34" charset="0"/>
              </a:rPr>
              <a:t>Strategy </a:t>
            </a:r>
            <a:r>
              <a:rPr lang="en-US" sz="1200" kern="1200" dirty="0">
                <a:solidFill>
                  <a:schemeClr val="tx1"/>
                </a:solidFill>
                <a:effectLst/>
                <a:latin typeface="Arial" pitchFamily="34" charset="0"/>
                <a:ea typeface="ＭＳ Ｐゴシック" pitchFamily="34" charset="-128"/>
                <a:cs typeface="Arial" pitchFamily="34" charset="0"/>
              </a:rPr>
              <a:t>as thoroughly and honestly as possible. Throughout the question answering process, chart the your group’s summary of responses for each section on chart paper. Be prepared to share with the entire group. </a:t>
            </a:r>
            <a:endParaRPr lang="en-US" dirty="0">
              <a:effectLst/>
            </a:endParaRPr>
          </a:p>
        </p:txBody>
      </p:sp>
      <p:sp>
        <p:nvSpPr>
          <p:cNvPr id="4" name="Slide Number Placeholder 3"/>
          <p:cNvSpPr>
            <a:spLocks noGrp="1"/>
          </p:cNvSpPr>
          <p:nvPr>
            <p:ph type="sldNum" sz="quarter" idx="10"/>
          </p:nvPr>
        </p:nvSpPr>
        <p:spPr/>
        <p:txBody>
          <a:bodyPr/>
          <a:lstStyle/>
          <a:p>
            <a:fld id="{096A1DEB-3031-F94F-92FD-7FFBA65F3CFE}" type="slidenum">
              <a:rPr lang="en-US" smtClean="0"/>
              <a:pPr/>
              <a:t>56</a:t>
            </a:fld>
            <a:endParaRPr lang="en-US"/>
          </a:p>
        </p:txBody>
      </p:sp>
    </p:spTree>
    <p:extLst>
      <p:ext uri="{BB962C8B-B14F-4D97-AF65-F5344CB8AC3E}">
        <p14:creationId xmlns:p14="http://schemas.microsoft.com/office/powerpoint/2010/main" val="20030969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76055"/>
            <a:ext cx="5486400" cy="4766358"/>
          </a:xfrm>
        </p:spPr>
        <p:txBody>
          <a:bodyPr>
            <a:noAutofit/>
          </a:bodyPr>
          <a:lstStyle/>
          <a:p>
            <a:pPr marL="0" marR="0">
              <a:spcBef>
                <a:spcPts val="0"/>
              </a:spcBef>
              <a:spcAft>
                <a:spcPts val="0"/>
              </a:spcAft>
            </a:pPr>
            <a:r>
              <a:rPr lang="en-US" b="1" dirty="0" err="1">
                <a:effectLst/>
                <a:ea typeface="Calibri" panose="020F0502020204030204" pitchFamily="34" charset="0"/>
              </a:rPr>
              <a:t>Bakcground</a:t>
            </a:r>
            <a:r>
              <a:rPr lang="en-US" b="1" dirty="0">
                <a:effectLst/>
                <a:ea typeface="Calibri" panose="020F0502020204030204" pitchFamily="34" charset="0"/>
              </a:rPr>
              <a:t> Information: </a:t>
            </a:r>
          </a:p>
          <a:p>
            <a:pPr marL="0" marR="0">
              <a:spcBef>
                <a:spcPts val="0"/>
              </a:spcBef>
              <a:spcAft>
                <a:spcPts val="0"/>
              </a:spcAft>
            </a:pPr>
            <a:r>
              <a:rPr lang="en-US" b="0" dirty="0">
                <a:effectLst/>
                <a:ea typeface="Calibri" panose="020F0502020204030204" pitchFamily="34" charset="0"/>
              </a:rPr>
              <a:t>Prior to the training download and embed the </a:t>
            </a:r>
            <a:r>
              <a:rPr lang="en-US" b="0" dirty="0" err="1">
                <a:effectLst/>
                <a:ea typeface="Calibri" panose="020F0502020204030204" pitchFamily="34" charset="0"/>
              </a:rPr>
              <a:t>PRoPELS</a:t>
            </a:r>
            <a:r>
              <a:rPr lang="en-US" b="0" baseline="0" dirty="0">
                <a:effectLst/>
                <a:ea typeface="Calibri" panose="020F0502020204030204" pitchFamily="34" charset="0"/>
              </a:rPr>
              <a:t> video example found in the CPIN Conference center.</a:t>
            </a:r>
          </a:p>
          <a:p>
            <a:pPr marL="0" marR="0">
              <a:spcBef>
                <a:spcPts val="0"/>
              </a:spcBef>
              <a:spcAft>
                <a:spcPts val="0"/>
              </a:spcAft>
            </a:pPr>
            <a:endParaRPr lang="en-US" b="1" dirty="0">
              <a:effectLst/>
              <a:ea typeface="Calibri" panose="020F0502020204030204" pitchFamily="34" charset="0"/>
            </a:endParaRPr>
          </a:p>
          <a:p>
            <a:pPr marL="0" marR="0">
              <a:spcBef>
                <a:spcPts val="0"/>
              </a:spcBef>
              <a:spcAft>
                <a:spcPts val="0"/>
              </a:spcAft>
            </a:pPr>
            <a:r>
              <a:rPr lang="en-US" b="1" dirty="0">
                <a:effectLst/>
                <a:ea typeface="Calibri" panose="020F0502020204030204" pitchFamily="34" charset="0"/>
              </a:rPr>
              <a:t>Activity 5: </a:t>
            </a:r>
            <a:r>
              <a:rPr lang="en-US" b="1" dirty="0" err="1">
                <a:effectLst/>
                <a:ea typeface="Calibri" panose="020F0502020204030204" pitchFamily="34" charset="0"/>
              </a:rPr>
              <a:t>PRoPELS</a:t>
            </a:r>
            <a:r>
              <a:rPr lang="en-US" b="1" dirty="0">
                <a:effectLst/>
                <a:ea typeface="Calibri" panose="020F0502020204030204" pitchFamily="34" charset="0"/>
              </a:rPr>
              <a:t> Strategy</a:t>
            </a:r>
          </a:p>
          <a:p>
            <a:pPr marL="0" marR="0">
              <a:spcBef>
                <a:spcPts val="0"/>
              </a:spcBef>
              <a:spcAft>
                <a:spcPts val="0"/>
              </a:spcAft>
            </a:pPr>
            <a:endParaRPr lang="en-US" b="1" dirty="0">
              <a:effectLst/>
              <a:ea typeface="Calibri" panose="020F0502020204030204" pitchFamily="34" charset="0"/>
            </a:endParaRPr>
          </a:p>
          <a:p>
            <a:pPr marL="0" marR="0">
              <a:spcBef>
                <a:spcPts val="0"/>
              </a:spcBef>
              <a:spcAft>
                <a:spcPts val="0"/>
              </a:spcAft>
            </a:pPr>
            <a:r>
              <a:rPr lang="en-US" b="1" dirty="0">
                <a:effectLst/>
                <a:ea typeface="Calibri" panose="020F0502020204030204" pitchFamily="34" charset="0"/>
              </a:rPr>
              <a:t>Presenter Remarks:</a:t>
            </a:r>
          </a:p>
          <a:p>
            <a:pPr marL="0" marR="0">
              <a:spcBef>
                <a:spcPts val="0"/>
              </a:spcBef>
              <a:spcAft>
                <a:spcPts val="0"/>
              </a:spcAft>
            </a:pPr>
            <a:r>
              <a:rPr lang="en-US" b="0" dirty="0">
                <a:effectLst/>
                <a:ea typeface="Calibri" panose="020F0502020204030204" pitchFamily="34" charset="0"/>
              </a:rPr>
              <a:t>Let’s take a closer look at what the </a:t>
            </a:r>
            <a:r>
              <a:rPr lang="en-US" b="0" dirty="0" err="1">
                <a:effectLst/>
                <a:ea typeface="Calibri" panose="020F0502020204030204" pitchFamily="34" charset="0"/>
              </a:rPr>
              <a:t>PRoPELS</a:t>
            </a:r>
            <a:r>
              <a:rPr lang="en-US" b="0" dirty="0">
                <a:effectLst/>
                <a:ea typeface="Calibri" panose="020F0502020204030204" pitchFamily="34" charset="0"/>
              </a:rPr>
              <a:t> strategy looks like.</a:t>
            </a:r>
          </a:p>
          <a:p>
            <a:pPr marL="0" marR="0">
              <a:spcBef>
                <a:spcPts val="0"/>
              </a:spcBef>
              <a:spcAft>
                <a:spcPts val="0"/>
              </a:spcAft>
            </a:pPr>
            <a:r>
              <a:rPr lang="en-US" dirty="0">
                <a:effectLst/>
                <a:ea typeface="Calibri" panose="020F0502020204030204" pitchFamily="34" charset="0"/>
              </a:rPr>
              <a:t> </a:t>
            </a:r>
          </a:p>
          <a:p>
            <a:pPr marL="0" marR="0">
              <a:spcBef>
                <a:spcPts val="0"/>
              </a:spcBef>
              <a:spcAft>
                <a:spcPts val="0"/>
              </a:spcAft>
            </a:pPr>
            <a:r>
              <a:rPr lang="en-US" b="1" cap="all" dirty="0">
                <a:effectLst/>
                <a:ea typeface="Times New Roman" panose="02020603050405020304" pitchFamily="18" charset="0"/>
              </a:rPr>
              <a:t>intent: </a:t>
            </a:r>
            <a:endParaRPr lang="en-US" dirty="0">
              <a:effectLst/>
              <a:ea typeface="Calibri" panose="020F0502020204030204" pitchFamily="34" charset="0"/>
            </a:endParaRPr>
          </a:p>
          <a:p>
            <a:pPr marL="0" marR="0">
              <a:spcBef>
                <a:spcPts val="0"/>
              </a:spcBef>
              <a:spcAft>
                <a:spcPts val="0"/>
              </a:spcAft>
            </a:pPr>
            <a:r>
              <a:rPr lang="en-US" dirty="0">
                <a:effectLst/>
                <a:ea typeface="Times New Roman" panose="02020603050405020304" pitchFamily="18" charset="0"/>
              </a:rPr>
              <a:t>Apply the </a:t>
            </a:r>
            <a:r>
              <a:rPr lang="en-US" dirty="0" err="1">
                <a:effectLst/>
                <a:ea typeface="Times New Roman" panose="02020603050405020304" pitchFamily="18" charset="0"/>
              </a:rPr>
              <a:t>PRoPELS</a:t>
            </a:r>
            <a:r>
              <a:rPr lang="en-US" dirty="0">
                <a:effectLst/>
                <a:ea typeface="Times New Roman" panose="02020603050405020304" pitchFamily="18" charset="0"/>
              </a:rPr>
              <a:t> strategy and anti-bias approach toward the creation of a new dramatic play strategy that supports social roles and marketplace concepts.</a:t>
            </a:r>
            <a:endParaRPr lang="en-US" dirty="0">
              <a:effectLst/>
              <a:ea typeface="Calibri" panose="020F0502020204030204" pitchFamily="34" charset="0"/>
            </a:endParaRPr>
          </a:p>
          <a:p>
            <a:pPr marL="0" marR="0">
              <a:spcBef>
                <a:spcPts val="0"/>
              </a:spcBef>
              <a:spcAft>
                <a:spcPts val="0"/>
              </a:spcAft>
            </a:pPr>
            <a:endParaRPr lang="en-US" dirty="0">
              <a:solidFill>
                <a:srgbClr val="000000"/>
              </a:solidFill>
              <a:effectLst/>
              <a:ea typeface="Times New Roman" panose="02020603050405020304" pitchFamily="18" charset="0"/>
            </a:endParaRPr>
          </a:p>
          <a:p>
            <a:pPr marL="0" marR="0">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Participants will study the </a:t>
            </a:r>
            <a:r>
              <a:rPr lang="en-US" dirty="0" err="1">
                <a:solidFill>
                  <a:srgbClr val="000000"/>
                </a:solidFill>
                <a:effectLst/>
                <a:ea typeface="Times New Roman" panose="02020603050405020304" pitchFamily="18" charset="0"/>
              </a:rPr>
              <a:t>PRoPELS</a:t>
            </a:r>
            <a:r>
              <a:rPr lang="en-US" dirty="0">
                <a:solidFill>
                  <a:srgbClr val="000000"/>
                </a:solidFill>
                <a:effectLst/>
                <a:ea typeface="Times New Roman" panose="02020603050405020304" pitchFamily="18" charset="0"/>
              </a:rPr>
              <a:t> strategy, watch a video example, think through the </a:t>
            </a:r>
            <a:r>
              <a:rPr lang="en-US" dirty="0" err="1">
                <a:solidFill>
                  <a:srgbClr val="000000"/>
                </a:solidFill>
                <a:effectLst/>
                <a:ea typeface="Times New Roman" panose="02020603050405020304" pitchFamily="18" charset="0"/>
              </a:rPr>
              <a:t>PRoPELS</a:t>
            </a:r>
            <a:r>
              <a:rPr lang="en-US" dirty="0">
                <a:solidFill>
                  <a:srgbClr val="000000"/>
                </a:solidFill>
                <a:effectLst/>
                <a:ea typeface="Times New Roman" panose="02020603050405020304" pitchFamily="18" charset="0"/>
              </a:rPr>
              <a:t> strategy by answering and charting reflective questions with their table group, and begin making props for their new dramatic play area.</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Materials Required: </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ea typeface="Times" pitchFamily="18" charset="0"/>
              </a:rPr>
              <a:t>PowerPoint</a:t>
            </a:r>
            <a:r>
              <a:rPr lang="en-US" baseline="0" dirty="0">
                <a:effectLst/>
                <a:ea typeface="Times" pitchFamily="18" charset="0"/>
              </a:rPr>
              <a:t> </a:t>
            </a:r>
            <a:r>
              <a:rPr lang="en-US" dirty="0">
                <a:effectLst/>
                <a:ea typeface="Times" pitchFamily="18" charset="0"/>
              </a:rPr>
              <a:t>slide </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ea typeface="Times" pitchFamily="18" charset="0"/>
              </a:rPr>
              <a:t>Handout 11: </a:t>
            </a:r>
            <a:r>
              <a:rPr lang="en-US" dirty="0" err="1">
                <a:effectLst/>
                <a:ea typeface="Times" pitchFamily="18" charset="0"/>
              </a:rPr>
              <a:t>PRoPELS</a:t>
            </a:r>
            <a:r>
              <a:rPr lang="en-US" dirty="0">
                <a:effectLst/>
                <a:ea typeface="Times" pitchFamily="18" charset="0"/>
              </a:rPr>
              <a:t> Strategy </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ea typeface="Times" pitchFamily="18" charset="0"/>
              </a:rPr>
              <a:t>Table groups</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ea typeface="Times" pitchFamily="18" charset="0"/>
              </a:rPr>
              <a:t>Materials for dramatic play props: Paints, markers, boxes, tape, construction paper, feathers, flowers, newspaper, recycled materials, yogurt containers, egg cartons, etc.</a:t>
            </a:r>
            <a:endParaRPr lang="en-US" dirty="0">
              <a:effectLst/>
              <a:ea typeface="Calibri" panose="020F0502020204030204" pitchFamily="34" charset="0"/>
            </a:endParaRPr>
          </a:p>
          <a:p>
            <a:pPr marL="0" marR="0">
              <a:spcBef>
                <a:spcPts val="0"/>
              </a:spcBef>
              <a:spcAft>
                <a:spcPts val="0"/>
              </a:spcAft>
            </a:pPr>
            <a:r>
              <a:rPr lang="en-US" dirty="0">
                <a:effectLst/>
                <a:ea typeface="Times" pitchFamily="18" charset="0"/>
              </a:rPr>
              <a:t> </a:t>
            </a:r>
            <a:endParaRPr lang="en-US" dirty="0">
              <a:effectLst/>
              <a:ea typeface="Calibri" panose="020F0502020204030204" pitchFamily="34" charset="0"/>
            </a:endParaRPr>
          </a:p>
          <a:p>
            <a:pPr marL="0" marR="0">
              <a:spcBef>
                <a:spcPts val="0"/>
              </a:spcBef>
              <a:spcAft>
                <a:spcPts val="0"/>
              </a:spcAft>
            </a:pPr>
            <a:r>
              <a:rPr lang="en-US" b="1" dirty="0">
                <a:effectLst/>
                <a:ea typeface="Times New Roman" panose="02020603050405020304" pitchFamily="18" charset="0"/>
              </a:rPr>
              <a:t>TIME</a:t>
            </a:r>
            <a:r>
              <a:rPr lang="en-US" dirty="0">
                <a:effectLst/>
                <a:ea typeface="Times New Roman" panose="02020603050405020304" pitchFamily="18" charset="0"/>
              </a:rPr>
              <a:t>: 20 minutes</a:t>
            </a:r>
            <a:endParaRPr lang="en-US" dirty="0">
              <a:effectLst/>
              <a:ea typeface="Calibri" panose="020F0502020204030204" pitchFamily="34" charset="0"/>
            </a:endParaRPr>
          </a:p>
          <a:p>
            <a:pPr marL="0" marR="0" algn="r">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Process: </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ea typeface="Times New Roman" panose="02020603050405020304" pitchFamily="18" charset="0"/>
              </a:rPr>
              <a:t>Ask participants to locate </a:t>
            </a:r>
            <a:r>
              <a:rPr lang="en-US" dirty="0">
                <a:effectLst/>
                <a:ea typeface="Times" pitchFamily="18" charset="0"/>
              </a:rPr>
              <a:t>Handout 11: </a:t>
            </a:r>
            <a:r>
              <a:rPr lang="en-US" dirty="0" err="1">
                <a:effectLst/>
                <a:ea typeface="Times" pitchFamily="18" charset="0"/>
              </a:rPr>
              <a:t>PRoPELS</a:t>
            </a:r>
            <a:r>
              <a:rPr lang="en-US" dirty="0">
                <a:effectLst/>
                <a:ea typeface="Times" pitchFamily="18" charset="0"/>
              </a:rPr>
              <a:t> Strategy.</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Have participants brainstorm dramatic play scenarios they think their students would be interested in.</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Ask groups to work through the reflective questions on </a:t>
            </a:r>
            <a:r>
              <a:rPr lang="en-US" dirty="0">
                <a:effectLst/>
                <a:ea typeface="Times" pitchFamily="18" charset="0"/>
              </a:rPr>
              <a:t>Handout 11: </a:t>
            </a:r>
            <a:r>
              <a:rPr lang="en-US" dirty="0" err="1">
                <a:effectLst/>
                <a:ea typeface="Times" pitchFamily="18" charset="0"/>
              </a:rPr>
              <a:t>PRoPELS</a:t>
            </a:r>
            <a:r>
              <a:rPr lang="en-US" dirty="0">
                <a:effectLst/>
                <a:ea typeface="Times" pitchFamily="18" charset="0"/>
              </a:rPr>
              <a:t> Strategy. </a:t>
            </a:r>
            <a:r>
              <a:rPr lang="en-US" dirty="0">
                <a:effectLst/>
                <a:ea typeface="Times New Roman" panose="02020603050405020304" pitchFamily="18" charset="0"/>
              </a:rPr>
              <a:t>They should chart their responses in a way that can be shared with the entire group.</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Direct groups to use the open-ended materials to begin creating their dramatic play physical environment.</a:t>
            </a:r>
            <a:r>
              <a:rPr lang="en-US" baseline="0" dirty="0">
                <a:effectLst/>
                <a:ea typeface="Times New Roman" panose="02020603050405020304" pitchFamily="18" charset="0"/>
              </a:rPr>
              <a:t> T</a:t>
            </a:r>
            <a:r>
              <a:rPr lang="en-US" dirty="0">
                <a:effectLst/>
                <a:ea typeface="Times New Roman" panose="02020603050405020304" pitchFamily="18" charset="0"/>
              </a:rPr>
              <a:t>hese props will be shared with the entire group as well. </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Allow time for groups to finish creating their dramatic play environments. </a:t>
            </a:r>
            <a:endParaRPr lang="en-US" dirty="0">
              <a:effectLst/>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Have participants take a gallery walk to view the various charts and dramatic play environments.</a:t>
            </a:r>
            <a:endParaRPr lang="en-US" kern="1200" dirty="0">
              <a:solidFill>
                <a:schemeClr val="tx1"/>
              </a:solidFill>
              <a:effectLst/>
            </a:endParaRPr>
          </a:p>
          <a:p>
            <a:endParaRPr lang="en-US" kern="1200" dirty="0">
              <a:solidFill>
                <a:schemeClr val="tx1"/>
              </a:solidFill>
              <a:ea typeface="+mn-ea"/>
            </a:endParaRPr>
          </a:p>
        </p:txBody>
      </p:sp>
      <p:sp>
        <p:nvSpPr>
          <p:cNvPr id="4" name="Slide Number Placeholder 3"/>
          <p:cNvSpPr>
            <a:spLocks noGrp="1"/>
          </p:cNvSpPr>
          <p:nvPr>
            <p:ph type="sldNum" sz="quarter" idx="10"/>
          </p:nvPr>
        </p:nvSpPr>
        <p:spPr/>
        <p:txBody>
          <a:bodyPr/>
          <a:lstStyle/>
          <a:p>
            <a:fld id="{096A1DEB-3031-F94F-92FD-7FFBA65F3CFE}" type="slidenum">
              <a:rPr lang="en-US" smtClean="0"/>
              <a:pPr/>
              <a:t>57</a:t>
            </a:fld>
            <a:endParaRPr lang="en-US"/>
          </a:p>
        </p:txBody>
      </p:sp>
    </p:spTree>
    <p:extLst>
      <p:ext uri="{BB962C8B-B14F-4D97-AF65-F5344CB8AC3E}">
        <p14:creationId xmlns:p14="http://schemas.microsoft.com/office/powerpoint/2010/main" val="25587374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spcBef>
                <a:spcPts val="0"/>
              </a:spcBef>
              <a:spcAft>
                <a:spcPct val="0"/>
              </a:spcAft>
              <a:buClrTx/>
              <a:buSzTx/>
              <a:buFontTx/>
              <a:buNone/>
              <a:tabLst/>
              <a:defRPr/>
            </a:pPr>
            <a:r>
              <a:rPr lang="en-US" altLang="en-US" sz="1200" b="1" dirty="0">
                <a:latin typeface="Arial" panose="020B0604020202020204" pitchFamily="34" charset="0"/>
              </a:rPr>
              <a:t>Presenter Remarks:</a:t>
            </a:r>
          </a:p>
          <a:p>
            <a:pPr>
              <a:spcBef>
                <a:spcPts val="0"/>
              </a:spcBef>
            </a:pPr>
            <a:r>
              <a:rPr lang="en-US" b="0" dirty="0"/>
              <a:t>What key ideas are you taking away today?</a:t>
            </a:r>
            <a:br>
              <a:rPr lang="en-US" b="0" dirty="0"/>
            </a:br>
            <a:r>
              <a:rPr lang="en-US" b="0" dirty="0"/>
              <a:t/>
            </a:r>
            <a:br>
              <a:rPr lang="en-US" b="0" dirty="0"/>
            </a:br>
            <a:r>
              <a:rPr lang="en-US" b="0" dirty="0"/>
              <a:t>Thank you for coming!</a:t>
            </a: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58</a:t>
            </a:fld>
            <a:endParaRPr lang="en-US" dirty="0"/>
          </a:p>
        </p:txBody>
      </p:sp>
    </p:spTree>
    <p:extLst>
      <p:ext uri="{BB962C8B-B14F-4D97-AF65-F5344CB8AC3E}">
        <p14:creationId xmlns:p14="http://schemas.microsoft.com/office/powerpoint/2010/main" val="39169230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ts val="0"/>
              </a:spcBef>
              <a:spcAft>
                <a:spcPct val="0"/>
              </a:spcAft>
              <a:buClrTx/>
              <a:buSzTx/>
              <a:buFontTx/>
              <a:buNone/>
              <a:tabLst/>
              <a:defRPr/>
            </a:pPr>
            <a:endParaRPr lang="en-US" dirty="0"/>
          </a:p>
          <a:p>
            <a:pPr marL="0" marR="0" lvl="0" indent="0" algn="l" defTabSz="457200" rtl="0" eaLnBrk="0" fontAlgn="base" latinLnBrk="0" hangingPunct="0">
              <a:lnSpc>
                <a:spcPct val="100000"/>
              </a:lnSpc>
              <a:spcBef>
                <a:spcPts val="0"/>
              </a:spcBef>
              <a:spcAft>
                <a:spcPct val="0"/>
              </a:spcAft>
              <a:buClrTx/>
              <a:buSzTx/>
              <a:buFontTx/>
              <a:buNone/>
              <a:tabLst/>
              <a:defRPr/>
            </a:pP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59</a:t>
            </a:fld>
            <a:endParaRPr lang="en-US"/>
          </a:p>
        </p:txBody>
      </p:sp>
    </p:spTree>
    <p:extLst>
      <p:ext uri="{BB962C8B-B14F-4D97-AF65-F5344CB8AC3E}">
        <p14:creationId xmlns:p14="http://schemas.microsoft.com/office/powerpoint/2010/main" val="4010660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xfrm>
            <a:off x="685800" y="4364038"/>
            <a:ext cx="5486400" cy="4625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defTabSz="457200" eaLnBrk="1" hangingPunct="1">
              <a:spcBef>
                <a:spcPct val="0"/>
              </a:spcBef>
            </a:pPr>
            <a:r>
              <a:rPr lang="en-US" altLang="en-US" b="1" dirty="0">
                <a:solidFill>
                  <a:srgbClr val="000000"/>
                </a:solidFill>
                <a:ea typeface="MS PGothic" charset="-128"/>
              </a:rPr>
              <a:t>Presenter Remarks: </a:t>
            </a:r>
            <a:endParaRPr lang="en-US" altLang="en-US" dirty="0">
              <a:solidFill>
                <a:srgbClr val="000000"/>
              </a:solidFill>
              <a:ea typeface="MS PGothic" charset="-128"/>
            </a:endParaRPr>
          </a:p>
          <a:p>
            <a:pPr eaLnBrk="1" hangingPunct="1">
              <a:spcBef>
                <a:spcPct val="0"/>
              </a:spcBef>
            </a:pPr>
            <a:r>
              <a:rPr lang="en-US" altLang="en-US" dirty="0"/>
              <a:t>The </a:t>
            </a:r>
            <a:r>
              <a:rPr lang="en-US" altLang="en-US" dirty="0">
                <a:solidFill>
                  <a:srgbClr val="000000"/>
                </a:solidFill>
              </a:rPr>
              <a:t>California Department of Education has developed many publications, resources, and supporting</a:t>
            </a:r>
            <a:r>
              <a:rPr lang="en-US" altLang="en-US" baseline="0" dirty="0">
                <a:solidFill>
                  <a:srgbClr val="000000"/>
                </a:solidFill>
              </a:rPr>
              <a:t> documents</a:t>
            </a:r>
            <a:r>
              <a:rPr lang="en-US" altLang="en-US" dirty="0">
                <a:solidFill>
                  <a:srgbClr val="000000"/>
                </a:solidFill>
              </a:rPr>
              <a:t> that enable teachers to facilitate the most positive outcomes for students. </a:t>
            </a:r>
          </a:p>
          <a:p>
            <a:pPr eaLnBrk="1" hangingPunct="1">
              <a:spcBef>
                <a:spcPct val="0"/>
              </a:spcBef>
            </a:pPr>
            <a:endParaRPr lang="en-US" altLang="en-US" dirty="0">
              <a:solidFill>
                <a:srgbClr val="000000"/>
              </a:solidFill>
            </a:endParaRPr>
          </a:p>
          <a:p>
            <a:pPr eaLnBrk="1" hangingPunct="1">
              <a:spcBef>
                <a:spcPct val="0"/>
              </a:spcBef>
            </a:pPr>
            <a:r>
              <a:rPr lang="en-US" altLang="en-US" dirty="0">
                <a:solidFill>
                  <a:srgbClr val="000000"/>
                </a:solidFill>
              </a:rPr>
              <a:t>Today our main focus will be the on the Preschool Learning Foundations and the Preschool Curriculum Framework, Volume 3, History-Social Science domain. </a:t>
            </a:r>
          </a:p>
          <a:p>
            <a:pPr eaLnBrk="1" hangingPunct="1">
              <a:spcBef>
                <a:spcPct val="0"/>
              </a:spcBef>
            </a:pPr>
            <a:endParaRPr lang="en-US" altLang="en-US" dirty="0">
              <a:solidFill>
                <a:srgbClr val="000000"/>
              </a:solidFill>
            </a:endParaRPr>
          </a:p>
          <a:p>
            <a:pPr marL="0" marR="0" lvl="0" indent="0" algn="l" defTabSz="455613" rtl="0" eaLnBrk="0" fontAlgn="base" latinLnBrk="0" hangingPunct="0">
              <a:spcBef>
                <a:spcPct val="0"/>
              </a:spcBef>
              <a:spcAft>
                <a:spcPct val="0"/>
              </a:spcAft>
              <a:buClrTx/>
              <a:buSzTx/>
              <a:buFont typeface="Arial" panose="020B0604020202020204" pitchFamily="34" charset="0"/>
              <a:buNone/>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There are additional key resources that support </a:t>
            </a:r>
            <a:r>
              <a:rPr lang="en-US" sz="1200" kern="1200" dirty="0">
                <a:solidFill>
                  <a:schemeClr val="tx1"/>
                </a:solidFill>
                <a:effectLst/>
                <a:latin typeface="Arial" pitchFamily="34" charset="0"/>
                <a:ea typeface="ＭＳ Ｐゴシック" pitchFamily="34" charset="-128"/>
                <a:cs typeface="Arial" pitchFamily="34" charset="0"/>
              </a:rPr>
              <a:t>history-social science </a:t>
            </a:r>
            <a:r>
              <a:rPr lang="en-US" dirty="0">
                <a:effectLst/>
                <a:latin typeface="Arial" panose="020B0604020202020204" pitchFamily="34" charset="0"/>
                <a:ea typeface="Times New Roman" panose="02020603050405020304" pitchFamily="18" charset="0"/>
              </a:rPr>
              <a:t>development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in young children. We will also discuss alignment with CA standards and make connections to additional resources pictured in the graphic (name and hold up each resource): </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prstClr val="black"/>
                </a:solidFill>
                <a:effectLst/>
                <a:uLnTx/>
                <a:uFillTx/>
                <a:ea typeface="ＭＳ Ｐゴシック" pitchFamily="34" charset="-128"/>
              </a:rPr>
              <a:t>The Alignment of the California Preschool Learning Foundations with Key Early Education Resources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(Alignment Document)</a:t>
            </a:r>
            <a:endParaRPr kumimoji="0" lang="en-US" altLang="en-US" b="0" i="1" u="none" strike="noStrike" kern="1200" cap="none" spc="0" normalizeH="0" baseline="0" noProof="0" dirty="0">
              <a:ln>
                <a:noFill/>
              </a:ln>
              <a:solidFill>
                <a:prstClr val="black"/>
              </a:solidFill>
              <a:effectLst/>
              <a:uLnTx/>
              <a:uFillTx/>
              <a:ea typeface="ＭＳ Ｐゴシック" pitchFamily="34" charset="-128"/>
            </a:endParaRP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California Common Core State Standards (CA CCSS)</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sz="1200" b="0" i="1" dirty="0"/>
              <a:t>History–Social Science </a:t>
            </a:r>
            <a:r>
              <a:rPr lang="en-US" i="1" dirty="0"/>
              <a:t>Framework for California Public Schools: Kindergarten Through Grade Twelve </a:t>
            </a:r>
            <a:r>
              <a:rPr lang="en-US" dirty="0"/>
              <a:t>(HSS Framework) </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Preschool English Learners: Principles and Practices to Promote Language, Literacy, and Learning—A Resource Guide (Second Edition) </a:t>
            </a:r>
            <a:r>
              <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(PEL Resource Guide)</a:t>
            </a:r>
            <a:endParaRPr kumimoji="0" lang="en-US" b="0" i="0" u="none" strike="noStrike" kern="1200" cap="none" spc="0" normalizeH="0" baseline="0" noProof="0" dirty="0">
              <a:ln>
                <a:noFill/>
              </a:ln>
              <a:solidFill>
                <a:srgbClr val="000000"/>
              </a:solidFill>
              <a:uLnTx/>
              <a:uFillTx/>
              <a:latin typeface="Arial" charset="0"/>
              <a:ea typeface="ＭＳ Ｐゴシック" panose="020B0600070205080204" pitchFamily="34" charset="-128"/>
            </a:endParaRP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sz="1200" i="1" kern="1200" baseline="0" dirty="0">
                <a:solidFill>
                  <a:schemeClr val="tx1"/>
                </a:solidFill>
                <a:latin typeface="Arial" pitchFamily="34" charset="0"/>
                <a:ea typeface="ＭＳ Ｐゴシック" pitchFamily="34" charset="-128"/>
                <a:cs typeface="Arial" pitchFamily="34" charset="0"/>
              </a:rPr>
              <a:t>History–Social Science Content Standards for California Public Schools, Kindergarten Through Grade Twelve </a:t>
            </a:r>
            <a:r>
              <a:rPr lang="en-US" altLang="en-US" b="0" i="1" dirty="0">
                <a:solidFill>
                  <a:srgbClr val="000000"/>
                </a:solidFill>
              </a:rPr>
              <a:t>(CA HSS Standards) </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Desired Results Developmental Profile—Kindergarten (2015): A Developmental Continuum for Kindergarten (DRDP-K [2015])</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srgbClr val="000000"/>
                </a:solidFill>
                <a:effectLst/>
                <a:uLnTx/>
                <a:uFillTx/>
                <a:ea typeface="ＭＳ Ｐゴシック" pitchFamily="34" charset="-128"/>
              </a:rPr>
              <a:t>Transitional Kindergarten Implementation Guide – A Resource for Public School District Administrators and Teachers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(TK Implementation Guide)</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endParaRPr>
          </a:p>
          <a:p>
            <a:pPr>
              <a:spcBef>
                <a:spcPct val="0"/>
              </a:spcBef>
            </a:pPr>
            <a:endParaRPr lang="en-US" altLang="en-US" dirty="0">
              <a:solidFill>
                <a:srgbClr val="000000"/>
              </a:solidFill>
            </a:endParaRP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BE2E452D-5F83-484D-A7BC-F12D64EF05AC}" type="slidenum">
              <a:rPr lang="en-US" altLang="en-US"/>
              <a:pPr/>
              <a:t>6</a:t>
            </a:fld>
            <a:endParaRPr lang="en-US" altLang="en-US"/>
          </a:p>
        </p:txBody>
      </p:sp>
    </p:spTree>
    <p:extLst>
      <p:ext uri="{BB962C8B-B14F-4D97-AF65-F5344CB8AC3E}">
        <p14:creationId xmlns:p14="http://schemas.microsoft.com/office/powerpoint/2010/main" val="1903212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xfrm>
            <a:off x="685800" y="4376738"/>
            <a:ext cx="5486400" cy="40465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defRPr/>
            </a:pPr>
            <a:r>
              <a:rPr lang="en-US" b="1" dirty="0"/>
              <a:t>Background Information: </a:t>
            </a:r>
          </a:p>
          <a:p>
            <a:pPr>
              <a:spcBef>
                <a:spcPts val="0"/>
              </a:spcBef>
              <a:buFont typeface="Arial"/>
              <a:buNone/>
              <a:defRPr/>
            </a:pPr>
            <a:r>
              <a:rPr lang="en-US" dirty="0"/>
              <a:t>CDE.CA.gov/ci/</a:t>
            </a:r>
            <a:r>
              <a:rPr lang="en-US" dirty="0" err="1"/>
              <a:t>gs</a:t>
            </a:r>
            <a:r>
              <a:rPr lang="en-US" dirty="0"/>
              <a:t>/</a:t>
            </a:r>
            <a:r>
              <a:rPr lang="en-US" dirty="0" err="1"/>
              <a:t>em</a:t>
            </a:r>
            <a:r>
              <a:rPr lang="en-US" dirty="0"/>
              <a:t>/</a:t>
            </a:r>
            <a:r>
              <a:rPr lang="en-US" dirty="0" err="1"/>
              <a:t>kinderfaq.asp#program</a:t>
            </a:r>
            <a:r>
              <a:rPr lang="en-US" dirty="0"/>
              <a:t> </a:t>
            </a:r>
          </a:p>
          <a:p>
            <a:pPr>
              <a:spcBef>
                <a:spcPts val="0"/>
              </a:spcBef>
              <a:defRPr/>
            </a:pPr>
            <a:endParaRPr lang="en-US" b="1" dirty="0"/>
          </a:p>
          <a:p>
            <a:pPr>
              <a:spcBef>
                <a:spcPts val="0"/>
              </a:spcBef>
              <a:defRPr/>
            </a:pPr>
            <a:r>
              <a:rPr lang="en-US" b="1" dirty="0"/>
              <a:t>Presenter Remarks: </a:t>
            </a:r>
          </a:p>
          <a:p>
            <a:pPr>
              <a:spcBef>
                <a:spcPts val="0"/>
              </a:spcBef>
              <a:buFont typeface="Arial"/>
              <a:buNone/>
              <a:defRPr/>
            </a:pPr>
            <a:r>
              <a:rPr lang="en-US" dirty="0"/>
              <a:t>The state of California provides guidance on utilizing the Preschool Learning Foundations and the Preschool Curriculum Framework as planning and curriculum resources in the transitional kindergarten classroom.</a:t>
            </a:r>
          </a:p>
          <a:p>
            <a:pPr>
              <a:spcBef>
                <a:spcPts val="0"/>
              </a:spcBef>
              <a:buFont typeface="Arial"/>
              <a:buNone/>
              <a:defRPr/>
            </a:pPr>
            <a:endParaRPr lang="en-US" dirty="0"/>
          </a:p>
          <a:p>
            <a:pPr>
              <a:spcBef>
                <a:spcPts val="0"/>
              </a:spcBef>
              <a:defRPr/>
            </a:pPr>
            <a:r>
              <a:rPr lang="en-US" dirty="0">
                <a:ea typeface="MS PGothic" pitchFamily="34" charset="-128"/>
              </a:rPr>
              <a:t>In addition, the following publications and resources </a:t>
            </a:r>
            <a:r>
              <a:rPr lang="en-US" sz="1200" kern="1200" dirty="0">
                <a:solidFill>
                  <a:schemeClr val="tx1"/>
                </a:solidFill>
                <a:effectLst/>
                <a:latin typeface="Arial" pitchFamily="34" charset="0"/>
                <a:ea typeface="ＭＳ Ｐゴシック" pitchFamily="34" charset="-128"/>
                <a:cs typeface="Arial" pitchFamily="34" charset="0"/>
              </a:rPr>
              <a:t>are available to support age and developmentally appropriate TK curriculum</a:t>
            </a:r>
            <a:r>
              <a:rPr lang="en-US" dirty="0">
                <a:ea typeface="MS PGothic" pitchFamily="34" charset="-128"/>
              </a:rPr>
              <a:t>:</a:t>
            </a:r>
          </a:p>
          <a:p>
            <a:pPr marL="171450" indent="-171450">
              <a:spcBef>
                <a:spcPts val="0"/>
              </a:spcBef>
              <a:buFont typeface="Arial" panose="020B0604020202020204" pitchFamily="34" charset="0"/>
              <a:buChar char="•"/>
              <a:defRPr/>
            </a:pPr>
            <a:r>
              <a:rPr lang="en-US" dirty="0"/>
              <a:t>TK Implementation Guide</a:t>
            </a:r>
          </a:p>
          <a:p>
            <a:pPr marL="171450" indent="-171450">
              <a:spcBef>
                <a:spcPts val="0"/>
              </a:spcBef>
              <a:buFont typeface="Arial" panose="020B0604020202020204" pitchFamily="34" charset="0"/>
              <a:buChar char="•"/>
              <a:defRPr/>
            </a:pPr>
            <a:r>
              <a:rPr lang="en-US" dirty="0"/>
              <a:t>Alignment Document</a:t>
            </a:r>
          </a:p>
          <a:p>
            <a:pPr marL="171450" indent="-171450">
              <a:spcBef>
                <a:spcPts val="0"/>
              </a:spcBef>
              <a:buFont typeface="Arial" panose="020B0604020202020204" pitchFamily="34" charset="0"/>
              <a:buChar char="•"/>
              <a:defRPr/>
            </a:pPr>
            <a:r>
              <a:rPr lang="en-US" dirty="0"/>
              <a:t>CA CCSS</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lang="en-US" dirty="0"/>
              <a:t>DRDP-K (2015)</a:t>
            </a:r>
          </a:p>
          <a:p>
            <a:pPr marL="171430" indent="-171430">
              <a:spcBef>
                <a:spcPts val="0"/>
              </a:spcBef>
              <a:buFont typeface="Arial" panose="020B0604020202020204" pitchFamily="34" charset="0"/>
              <a:buChar char="•"/>
              <a:defRPr/>
            </a:pPr>
            <a:r>
              <a:rPr lang="en-US" i="0" dirty="0"/>
              <a:t>HSS Standards</a:t>
            </a:r>
          </a:p>
          <a:p>
            <a:pPr marL="171430" indent="-171430">
              <a:spcBef>
                <a:spcPts val="0"/>
              </a:spcBef>
              <a:buFont typeface="Arial" panose="020B0604020202020204" pitchFamily="34" charset="0"/>
              <a:buChar char="•"/>
              <a:defRPr/>
            </a:pPr>
            <a:r>
              <a:rPr lang="en-US" dirty="0"/>
              <a:t>HSS</a:t>
            </a:r>
            <a:r>
              <a:rPr lang="en-US" baseline="0" dirty="0"/>
              <a:t> Framework</a:t>
            </a:r>
          </a:p>
          <a:p>
            <a:pPr>
              <a:spcBef>
                <a:spcPts val="0"/>
              </a:spcBef>
              <a:defRPr/>
            </a:pPr>
            <a:endParaRPr lang="en-US" dirty="0"/>
          </a:p>
          <a:p>
            <a:pPr>
              <a:spcBef>
                <a:spcPts val="0"/>
              </a:spcBef>
              <a:defRPr/>
            </a:pPr>
            <a:r>
              <a:rPr lang="en-US" dirty="0"/>
              <a:t>We will now look at how these resources work together to support all</a:t>
            </a:r>
            <a:r>
              <a:rPr lang="en-US" baseline="0" dirty="0"/>
              <a:t> </a:t>
            </a:r>
            <a:r>
              <a:rPr lang="en-US" dirty="0"/>
              <a:t>learners in</a:t>
            </a:r>
            <a:r>
              <a:rPr lang="en-US" baseline="0" dirty="0"/>
              <a:t> </a:t>
            </a:r>
            <a:r>
              <a:rPr lang="en-US" sz="1200" dirty="0"/>
              <a:t>history-social science.</a:t>
            </a:r>
            <a:endParaRPr lang="en-US" dirty="0"/>
          </a:p>
          <a:p>
            <a:pPr marL="181240" indent="-181240">
              <a:spcBef>
                <a:spcPts val="0"/>
              </a:spcBef>
              <a:buFont typeface="Arial"/>
              <a:buChar char="•"/>
              <a:defRPr/>
            </a:pPr>
            <a:endParaRPr lang="en-US" dirty="0">
              <a:ea typeface="MS PGothic" pitchFamily="34" charset="-128"/>
            </a:endParaRPr>
          </a:p>
          <a:p>
            <a:pPr>
              <a:spcBef>
                <a:spcPts val="0"/>
              </a:spcBef>
              <a:defRPr/>
            </a:pPr>
            <a:endParaRPr lang="en-US" dirty="0">
              <a:latin typeface="Arial" charset="0"/>
              <a:ea typeface="MS PGothic" charset="0"/>
              <a:cs typeface="Arial" charset="0"/>
            </a:endParaRPr>
          </a:p>
          <a:p>
            <a:pPr>
              <a:spcBef>
                <a:spcPts val="0"/>
              </a:spcBef>
              <a:defRPr/>
            </a:pPr>
            <a:endParaRPr lang="en-US" dirty="0">
              <a:latin typeface="Arial" charset="0"/>
              <a:ea typeface="MS PGothic" charset="0"/>
              <a:cs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2F43FC3-B18E-48B7-B9E9-4381331EFDE6}" type="slidenum">
              <a:rPr lang="en-US" altLang="en-US" sz="1200"/>
              <a:pPr eaLnBrk="1" hangingPunct="1"/>
              <a:t>7</a:t>
            </a:fld>
            <a:endParaRPr lang="en-US" altLang="en-US" sz="1200"/>
          </a:p>
        </p:txBody>
      </p:sp>
    </p:spTree>
    <p:extLst>
      <p:ext uri="{BB962C8B-B14F-4D97-AF65-F5344CB8AC3E}">
        <p14:creationId xmlns:p14="http://schemas.microsoft.com/office/powerpoint/2010/main" val="1697078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spcBef>
                <a:spcPct val="0"/>
              </a:spcBef>
              <a:spcAft>
                <a:spcPts val="0"/>
              </a:spcAft>
              <a:defRPr/>
            </a:pPr>
            <a:r>
              <a:rPr lang="en-US" b="1" dirty="0">
                <a:latin typeface="Arial" charset="0"/>
                <a:ea typeface="Arial" charset="0"/>
                <a:cs typeface="Arial" charset="0"/>
              </a:rPr>
              <a:t>Presenter Remarks:</a:t>
            </a: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The TK Implementation Guide is a resource that focuses on the essential components for school district administrators and teachers to consider for TK programs. The TK Implementation Guide, published by the California Department of Education,  is a resource to support implementation of comprehensive TK programs. </a:t>
            </a:r>
          </a:p>
          <a:p>
            <a:pPr marL="0" marR="0" lvl="0" indent="0" algn="l" defTabSz="457200" rtl="0" eaLnBrk="1" fontAlgn="auto" latinLnBrk="0" hangingPunct="1">
              <a:spcBef>
                <a:spcPct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This publication provides resources and guidance in the areas of program design, curriculum, instruction, assessment, and family/community partnerships.</a:t>
            </a:r>
          </a:p>
        </p:txBody>
      </p:sp>
      <p:sp>
        <p:nvSpPr>
          <p:cNvPr id="4" name="Slide Number Placeholder 3"/>
          <p:cNvSpPr>
            <a:spLocks noGrp="1"/>
          </p:cNvSpPr>
          <p:nvPr>
            <p:ph type="sldNum" sz="quarter" idx="10"/>
          </p:nvPr>
        </p:nvSpPr>
        <p:spPr/>
        <p:txBody>
          <a:bodyPr/>
          <a:lstStyle/>
          <a:p>
            <a:fld id="{C97BDEB4-3C8D-4D4E-BA50-91D785A10A5F}" type="slidenum">
              <a:rPr lang="en-US" smtClean="0"/>
              <a:t>8</a:t>
            </a:fld>
            <a:endParaRPr lang="en-US"/>
          </a:p>
        </p:txBody>
      </p:sp>
    </p:spTree>
    <p:extLst>
      <p:ext uri="{BB962C8B-B14F-4D97-AF65-F5344CB8AC3E}">
        <p14:creationId xmlns:p14="http://schemas.microsoft.com/office/powerpoint/2010/main" val="895942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4157" y="4343399"/>
            <a:ext cx="5649686" cy="4799013"/>
          </a:xfrm>
        </p:spPr>
        <p:txBody>
          <a:bodyPr>
            <a:noAutofit/>
          </a:bodyPr>
          <a:lstStyle/>
          <a:p>
            <a:pPr fontAlgn="ctr">
              <a:spcBef>
                <a:spcPts val="0"/>
              </a:spcBef>
            </a:pPr>
            <a:r>
              <a:rPr lang="en-US" b="1" dirty="0">
                <a:latin typeface="Arial" charset="0"/>
                <a:ea typeface="Arial" charset="0"/>
                <a:cs typeface="Arial" charset="0"/>
              </a:rPr>
              <a:t>Presenter Remarks:</a:t>
            </a:r>
          </a:p>
          <a:p>
            <a:pPr fontAlgn="ctr">
              <a:spcBef>
                <a:spcPts val="0"/>
              </a:spcBef>
            </a:pPr>
            <a:r>
              <a:rPr lang="en-US" dirty="0">
                <a:latin typeface="Arial" charset="0"/>
                <a:ea typeface="Arial" charset="0"/>
                <a:cs typeface="Arial" charset="0"/>
              </a:rPr>
              <a:t>The TK Implementation Guide is organized into the following two sections: </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1 is covered in Chapter 1.</a:t>
            </a:r>
            <a:r>
              <a:rPr lang="en-US" baseline="0" dirty="0">
                <a:latin typeface="Arial" charset="0"/>
                <a:ea typeface="Arial" charset="0"/>
                <a:cs typeface="Arial" charset="0"/>
              </a:rPr>
              <a:t> </a:t>
            </a:r>
            <a:r>
              <a:rPr lang="en-US" dirty="0">
                <a:latin typeface="Arial" charset="0"/>
                <a:ea typeface="Arial" charset="0"/>
                <a:cs typeface="Arial" charset="0"/>
              </a:rPr>
              <a:t> The information in this section was developed with the administrator in mind and focuses on the program structure and design.</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2 is covered in Chapters 2-8. This section is a resource for both teachers and administrators and focuses on building a comprehensive TK programs by addressing curriculum, instruction environment, assessment and partnership with families and community.</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Within each of these chapters, vignettes, highlighted boxes, and resource boxes are included to illustrate examples of the information covered in each of the chapters.</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A PDF copy of the document can be accessed at the California Department of Education Web page (</a:t>
            </a:r>
            <a:r>
              <a:rPr lang="en-US" b="1" dirty="0">
                <a:latin typeface="Arial" charset="0"/>
                <a:ea typeface="Arial" charset="0"/>
                <a:cs typeface="Arial" charset="0"/>
              </a:rPr>
              <a:t>www.cde.ca.gov/ci/gs/em/documents/tkguide.pdf</a:t>
            </a:r>
            <a:r>
              <a:rPr lang="en-US" b="0" dirty="0">
                <a:latin typeface="Arial" charset="0"/>
                <a:ea typeface="Arial" charset="0"/>
                <a:cs typeface="Arial" charset="0"/>
              </a:rPr>
              <a:t>).</a:t>
            </a:r>
          </a:p>
          <a:p>
            <a:pPr>
              <a:spcBef>
                <a:spcPts val="0"/>
              </a:spcBef>
            </a:pPr>
            <a:endParaRPr lang="en-US" dirty="0">
              <a:latin typeface="Arial" charset="0"/>
              <a:ea typeface="Arial" charset="0"/>
              <a:cs typeface="Arial" charset="0"/>
            </a:endParaRPr>
          </a:p>
          <a:p>
            <a:pPr>
              <a:spcBef>
                <a:spcPts val="0"/>
              </a:spcBef>
            </a:pPr>
            <a:r>
              <a:rPr lang="en-US" dirty="0">
                <a:latin typeface="Arial" charset="0"/>
                <a:ea typeface="Arial" charset="0"/>
                <a:cs typeface="Arial" charset="0"/>
              </a:rPr>
              <a:t>Video footage for each chapter can be accessed at the California Department of Education.</a:t>
            </a:r>
            <a:r>
              <a:rPr lang="en-US" baseline="0" dirty="0">
                <a:latin typeface="Arial" charset="0"/>
                <a:ea typeface="Arial" charset="0"/>
                <a:cs typeface="Arial" charset="0"/>
              </a:rPr>
              <a:t> The video clips include footage of TK classrooms and interviews with teachers, administrators, and parents.</a:t>
            </a:r>
            <a:r>
              <a:rPr lang="en-US" dirty="0">
                <a:latin typeface="Arial" charset="0"/>
                <a:ea typeface="Arial" charset="0"/>
                <a:cs typeface="Arial" charset="0"/>
              </a:rPr>
              <a:t> </a:t>
            </a:r>
            <a:r>
              <a:rPr lang="en-US" b="1" dirty="0">
                <a:latin typeface="Arial" charset="0"/>
                <a:ea typeface="Arial" charset="0"/>
                <a:cs typeface="Arial" charset="0"/>
              </a:rPr>
              <a:t>https://</a:t>
            </a:r>
            <a:r>
              <a:rPr lang="en-US" b="1" dirty="0" err="1">
                <a:latin typeface="Arial" charset="0"/>
                <a:ea typeface="Arial" charset="0"/>
                <a:cs typeface="Arial" charset="0"/>
              </a:rPr>
              <a:t>www.youtube.com</a:t>
            </a:r>
            <a:r>
              <a:rPr lang="en-US" b="1" dirty="0">
                <a:latin typeface="Arial" charset="0"/>
                <a:ea typeface="Arial" charset="0"/>
                <a:cs typeface="Arial" charset="0"/>
              </a:rPr>
              <a:t>/user/</a:t>
            </a:r>
            <a:r>
              <a:rPr lang="en-US" b="1" dirty="0" err="1">
                <a:latin typeface="Arial" charset="0"/>
                <a:ea typeface="Arial" charset="0"/>
                <a:cs typeface="Arial" charset="0"/>
              </a:rPr>
              <a:t>caeducation</a:t>
            </a:r>
            <a:r>
              <a:rPr lang="en-US" b="1" dirty="0">
                <a:latin typeface="Arial" charset="0"/>
                <a:ea typeface="Arial" charset="0"/>
                <a:cs typeface="Arial" charset="0"/>
              </a:rPr>
              <a:t/>
            </a:r>
            <a:br>
              <a:rPr lang="en-US" b="1" dirty="0">
                <a:latin typeface="Arial" charset="0"/>
                <a:ea typeface="Arial" charset="0"/>
                <a:cs typeface="Arial" charset="0"/>
              </a:rPr>
            </a:br>
            <a:r>
              <a:rPr lang="en-US" b="1" dirty="0">
                <a:latin typeface="Arial" charset="0"/>
                <a:ea typeface="Arial" charset="0"/>
                <a:cs typeface="Arial" charset="0"/>
              </a:rPr>
              <a:t>https://</a:t>
            </a:r>
            <a:r>
              <a:rPr lang="en-US" b="1" dirty="0" err="1">
                <a:latin typeface="Arial" charset="0"/>
                <a:ea typeface="Arial" charset="0"/>
                <a:cs typeface="Arial" charset="0"/>
              </a:rPr>
              <a:t>www.youtube.com</a:t>
            </a:r>
            <a:r>
              <a:rPr lang="en-US" b="1" dirty="0">
                <a:latin typeface="Arial" charset="0"/>
                <a:ea typeface="Arial" charset="0"/>
                <a:cs typeface="Arial" charset="0"/>
              </a:rPr>
              <a:t>/</a:t>
            </a:r>
            <a:r>
              <a:rPr lang="en-US" b="1" dirty="0" err="1">
                <a:latin typeface="Arial" charset="0"/>
                <a:ea typeface="Arial" charset="0"/>
                <a:cs typeface="Arial" charset="0"/>
              </a:rPr>
              <a:t>results?search_query</a:t>
            </a:r>
            <a:r>
              <a:rPr lang="en-US" b="1" dirty="0">
                <a:latin typeface="Arial" charset="0"/>
                <a:ea typeface="Arial" charset="0"/>
                <a:cs typeface="Arial" charset="0"/>
              </a:rPr>
              <a:t>=</a:t>
            </a:r>
            <a:r>
              <a:rPr lang="en-US" b="1" dirty="0" err="1">
                <a:latin typeface="Arial" charset="0"/>
                <a:ea typeface="Arial" charset="0"/>
                <a:cs typeface="Arial" charset="0"/>
              </a:rPr>
              <a:t>tk+implmentation+guide</a:t>
            </a:r>
            <a:endParaRPr lang="en-US" b="1"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C97BDEB4-3C8D-4D4E-BA50-91D785A10A5F}" type="slidenum">
              <a:rPr lang="en-US" smtClean="0"/>
              <a:t>9</a:t>
            </a:fld>
            <a:endParaRPr lang="en-US"/>
          </a:p>
        </p:txBody>
      </p:sp>
    </p:spTree>
    <p:extLst>
      <p:ext uri="{BB962C8B-B14F-4D97-AF65-F5344CB8AC3E}">
        <p14:creationId xmlns:p14="http://schemas.microsoft.com/office/powerpoint/2010/main" val="819523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3B7C19B0-5E9B-45C1-8B6F-19430DEE0321}" type="slidenum">
              <a:rPr lang="en-US" altLang="en-US"/>
              <a:pPr>
                <a:defRPr/>
              </a:pPr>
              <a:t>‹#›</a:t>
            </a:fld>
            <a:endParaRPr lang="en-US" altLang="en-US"/>
          </a:p>
        </p:txBody>
      </p:sp>
    </p:spTree>
    <p:extLst>
      <p:ext uri="{BB962C8B-B14F-4D97-AF65-F5344CB8AC3E}">
        <p14:creationId xmlns:p14="http://schemas.microsoft.com/office/powerpoint/2010/main" val="3366991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694F2E61-A8C5-48D7-9242-D7A84933F89B}" type="slidenum">
              <a:rPr lang="en-US" altLang="en-US"/>
              <a:pPr>
                <a:defRPr/>
              </a:pPr>
              <a:t>‹#›</a:t>
            </a:fld>
            <a:endParaRPr lang="en-US" altLang="en-US"/>
          </a:p>
        </p:txBody>
      </p:sp>
    </p:spTree>
    <p:extLst>
      <p:ext uri="{BB962C8B-B14F-4D97-AF65-F5344CB8AC3E}">
        <p14:creationId xmlns:p14="http://schemas.microsoft.com/office/powerpoint/2010/main" val="1258020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134C189-FDC7-4474-8C06-0061349BAE64}" type="slidenum">
              <a:rPr lang="en-US" altLang="en-US"/>
              <a:pPr>
                <a:defRPr/>
              </a:pPr>
              <a:t>‹#›</a:t>
            </a:fld>
            <a:endParaRPr lang="en-US" altLang="en-US"/>
          </a:p>
        </p:txBody>
      </p:sp>
    </p:spTree>
    <p:extLst>
      <p:ext uri="{BB962C8B-B14F-4D97-AF65-F5344CB8AC3E}">
        <p14:creationId xmlns:p14="http://schemas.microsoft.com/office/powerpoint/2010/main" val="1766771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sz="4000"/>
            </a:lvl1p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pPr>
              <a:defRPr/>
            </a:pPr>
            <a:fld id="{0134C189-FDC7-4474-8C06-0061349BAE64}" type="slidenum">
              <a:rPr lang="en-US" altLang="en-US"/>
              <a:pPr>
                <a:defRPr/>
              </a:pPr>
              <a:t>‹#›</a:t>
            </a:fld>
            <a:endParaRPr lang="en-US" altLang="en-US"/>
          </a:p>
        </p:txBody>
      </p:sp>
    </p:spTree>
    <p:extLst>
      <p:ext uri="{BB962C8B-B14F-4D97-AF65-F5344CB8AC3E}">
        <p14:creationId xmlns:p14="http://schemas.microsoft.com/office/powerpoint/2010/main" val="1425097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1"/>
            <a:ext cx="4038600" cy="543232"/>
          </a:xfrm>
        </p:spPr>
        <p:txBody>
          <a:bodyPr/>
          <a:lstStyle/>
          <a:p>
            <a:pPr lvl="0"/>
            <a:r>
              <a:rPr lang="en-US" dirty="0"/>
              <a:t>Click to edit Master</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
        <p:nvSpPr>
          <p:cNvPr id="8" name="Content Placeholder 2"/>
          <p:cNvSpPr>
            <a:spLocks noGrp="1"/>
          </p:cNvSpPr>
          <p:nvPr>
            <p:ph sz="quarter" idx="11" hasCustomPrompt="1"/>
          </p:nvPr>
        </p:nvSpPr>
        <p:spPr>
          <a:xfrm>
            <a:off x="4648200" y="1600201"/>
            <a:ext cx="4038600" cy="543232"/>
          </a:xfrm>
        </p:spPr>
        <p:txBody>
          <a:bodyPr/>
          <a:lstStyle/>
          <a:p>
            <a:pPr lvl="0"/>
            <a:r>
              <a:rPr lang="en-US" dirty="0"/>
              <a:t>Click to edit Master</a:t>
            </a:r>
          </a:p>
        </p:txBody>
      </p:sp>
      <p:sp>
        <p:nvSpPr>
          <p:cNvPr id="9" name="Content Placeholder 2"/>
          <p:cNvSpPr>
            <a:spLocks noGrp="1"/>
          </p:cNvSpPr>
          <p:nvPr>
            <p:ph sz="quarter" idx="12" hasCustomPrompt="1"/>
          </p:nvPr>
        </p:nvSpPr>
        <p:spPr>
          <a:xfrm>
            <a:off x="457200" y="2291584"/>
            <a:ext cx="4038600" cy="543232"/>
          </a:xfrm>
        </p:spPr>
        <p:txBody>
          <a:bodyPr/>
          <a:lstStyle/>
          <a:p>
            <a:pPr lvl="0"/>
            <a:r>
              <a:rPr lang="en-US" dirty="0"/>
              <a:t>Click to edit Master</a:t>
            </a:r>
          </a:p>
        </p:txBody>
      </p:sp>
      <p:sp>
        <p:nvSpPr>
          <p:cNvPr id="10" name="Content Placeholder 2"/>
          <p:cNvSpPr>
            <a:spLocks noGrp="1"/>
          </p:cNvSpPr>
          <p:nvPr>
            <p:ph sz="quarter" idx="13" hasCustomPrompt="1"/>
          </p:nvPr>
        </p:nvSpPr>
        <p:spPr>
          <a:xfrm>
            <a:off x="4648200" y="2331579"/>
            <a:ext cx="4038600" cy="543232"/>
          </a:xfrm>
        </p:spPr>
        <p:txBody>
          <a:bodyPr/>
          <a:lstStyle/>
          <a:p>
            <a:pPr lvl="0"/>
            <a:r>
              <a:rPr lang="en-US" dirty="0"/>
              <a:t>Click to edit Master</a:t>
            </a:r>
          </a:p>
        </p:txBody>
      </p:sp>
      <p:sp>
        <p:nvSpPr>
          <p:cNvPr id="11" name="Content Placeholder 2"/>
          <p:cNvSpPr>
            <a:spLocks noGrp="1"/>
          </p:cNvSpPr>
          <p:nvPr>
            <p:ph sz="quarter" idx="14" hasCustomPrompt="1"/>
          </p:nvPr>
        </p:nvSpPr>
        <p:spPr>
          <a:xfrm>
            <a:off x="457200" y="2982967"/>
            <a:ext cx="4038600" cy="543232"/>
          </a:xfrm>
        </p:spPr>
        <p:txBody>
          <a:bodyPr/>
          <a:lstStyle/>
          <a:p>
            <a:pPr lvl="0"/>
            <a:r>
              <a:rPr lang="en-US" dirty="0"/>
              <a:t>Click to edit Master</a:t>
            </a:r>
          </a:p>
        </p:txBody>
      </p:sp>
      <p:sp>
        <p:nvSpPr>
          <p:cNvPr id="12" name="Content Placeholder 2"/>
          <p:cNvSpPr>
            <a:spLocks noGrp="1"/>
          </p:cNvSpPr>
          <p:nvPr>
            <p:ph sz="quarter" idx="15" hasCustomPrompt="1"/>
          </p:nvPr>
        </p:nvSpPr>
        <p:spPr>
          <a:xfrm>
            <a:off x="4648200" y="2978052"/>
            <a:ext cx="4038600" cy="543232"/>
          </a:xfrm>
        </p:spPr>
        <p:txBody>
          <a:bodyPr/>
          <a:lstStyle/>
          <a:p>
            <a:pPr lvl="0"/>
            <a:r>
              <a:rPr lang="en-US" dirty="0"/>
              <a:t>Click to edit Master</a:t>
            </a:r>
          </a:p>
        </p:txBody>
      </p:sp>
      <p:sp>
        <p:nvSpPr>
          <p:cNvPr id="13" name="Content Placeholder 2"/>
          <p:cNvSpPr>
            <a:spLocks noGrp="1"/>
          </p:cNvSpPr>
          <p:nvPr>
            <p:ph sz="quarter" idx="16" hasCustomPrompt="1"/>
          </p:nvPr>
        </p:nvSpPr>
        <p:spPr>
          <a:xfrm>
            <a:off x="457200" y="3694682"/>
            <a:ext cx="4038600" cy="543232"/>
          </a:xfrm>
        </p:spPr>
        <p:txBody>
          <a:bodyPr/>
          <a:lstStyle/>
          <a:p>
            <a:pPr lvl="0"/>
            <a:r>
              <a:rPr lang="en-US" dirty="0"/>
              <a:t>Click to edit Master</a:t>
            </a:r>
          </a:p>
        </p:txBody>
      </p:sp>
      <p:sp>
        <p:nvSpPr>
          <p:cNvPr id="14" name="Content Placeholder 2"/>
          <p:cNvSpPr>
            <a:spLocks noGrp="1"/>
          </p:cNvSpPr>
          <p:nvPr>
            <p:ph sz="quarter" idx="17" hasCustomPrompt="1"/>
          </p:nvPr>
        </p:nvSpPr>
        <p:spPr>
          <a:xfrm>
            <a:off x="4638368" y="3694682"/>
            <a:ext cx="4038600" cy="543232"/>
          </a:xfrm>
        </p:spPr>
        <p:txBody>
          <a:bodyPr/>
          <a:lstStyle/>
          <a:p>
            <a:pPr lvl="0"/>
            <a:r>
              <a:rPr lang="en-US" dirty="0"/>
              <a:t>Click to edit Master</a:t>
            </a:r>
          </a:p>
        </p:txBody>
      </p:sp>
      <p:sp>
        <p:nvSpPr>
          <p:cNvPr id="15" name="Content Placeholder 2"/>
          <p:cNvSpPr>
            <a:spLocks noGrp="1"/>
          </p:cNvSpPr>
          <p:nvPr>
            <p:ph sz="quarter" idx="18" hasCustomPrompt="1"/>
          </p:nvPr>
        </p:nvSpPr>
        <p:spPr>
          <a:xfrm>
            <a:off x="457200" y="4407065"/>
            <a:ext cx="4038600" cy="543232"/>
          </a:xfrm>
        </p:spPr>
        <p:txBody>
          <a:bodyPr/>
          <a:lstStyle/>
          <a:p>
            <a:pPr lvl="0"/>
            <a:r>
              <a:rPr lang="en-US" dirty="0"/>
              <a:t>Click to edit Master</a:t>
            </a:r>
          </a:p>
        </p:txBody>
      </p:sp>
      <p:sp>
        <p:nvSpPr>
          <p:cNvPr id="16" name="Content Placeholder 2"/>
          <p:cNvSpPr>
            <a:spLocks noGrp="1"/>
          </p:cNvSpPr>
          <p:nvPr>
            <p:ph sz="quarter" idx="19" hasCustomPrompt="1"/>
          </p:nvPr>
        </p:nvSpPr>
        <p:spPr>
          <a:xfrm>
            <a:off x="4648200" y="4407065"/>
            <a:ext cx="4038600" cy="543232"/>
          </a:xfrm>
        </p:spPr>
        <p:txBody>
          <a:bodyPr/>
          <a:lstStyle/>
          <a:p>
            <a:pPr lvl="0"/>
            <a:r>
              <a:rPr lang="en-US" dirty="0"/>
              <a:t>Click to edit Master</a:t>
            </a:r>
          </a:p>
        </p:txBody>
      </p:sp>
      <p:sp>
        <p:nvSpPr>
          <p:cNvPr id="17" name="Content Placeholder 2"/>
          <p:cNvSpPr>
            <a:spLocks noGrp="1"/>
          </p:cNvSpPr>
          <p:nvPr>
            <p:ph sz="quarter" idx="20" hasCustomPrompt="1"/>
          </p:nvPr>
        </p:nvSpPr>
        <p:spPr>
          <a:xfrm>
            <a:off x="457200" y="5121575"/>
            <a:ext cx="4038600" cy="543232"/>
          </a:xfrm>
        </p:spPr>
        <p:txBody>
          <a:bodyPr/>
          <a:lstStyle/>
          <a:p>
            <a:pPr lvl="0"/>
            <a:r>
              <a:rPr lang="en-US" dirty="0"/>
              <a:t>Click to edit Master</a:t>
            </a:r>
          </a:p>
        </p:txBody>
      </p:sp>
      <p:sp>
        <p:nvSpPr>
          <p:cNvPr id="18" name="Content Placeholder 2"/>
          <p:cNvSpPr>
            <a:spLocks noGrp="1"/>
          </p:cNvSpPr>
          <p:nvPr>
            <p:ph sz="quarter" idx="21" hasCustomPrompt="1"/>
          </p:nvPr>
        </p:nvSpPr>
        <p:spPr>
          <a:xfrm>
            <a:off x="4648200" y="5119448"/>
            <a:ext cx="4038600" cy="543232"/>
          </a:xfrm>
        </p:spPr>
        <p:txBody>
          <a:bodyPr/>
          <a:lstStyle/>
          <a:p>
            <a:pPr lvl="0"/>
            <a:r>
              <a:rPr lang="en-US" dirty="0"/>
              <a:t>Click to edit Master</a:t>
            </a:r>
          </a:p>
        </p:txBody>
      </p:sp>
      <p:sp>
        <p:nvSpPr>
          <p:cNvPr id="19" name="Content Placeholder 2"/>
          <p:cNvSpPr>
            <a:spLocks noGrp="1"/>
          </p:cNvSpPr>
          <p:nvPr>
            <p:ph sz="quarter" idx="22" hasCustomPrompt="1"/>
          </p:nvPr>
        </p:nvSpPr>
        <p:spPr>
          <a:xfrm>
            <a:off x="457200" y="5836085"/>
            <a:ext cx="4038600" cy="543232"/>
          </a:xfrm>
        </p:spPr>
        <p:txBody>
          <a:bodyPr/>
          <a:lstStyle/>
          <a:p>
            <a:pPr lvl="0"/>
            <a:r>
              <a:rPr lang="en-US" dirty="0"/>
              <a:t>Click to edit Master</a:t>
            </a:r>
          </a:p>
        </p:txBody>
      </p:sp>
      <p:sp>
        <p:nvSpPr>
          <p:cNvPr id="20" name="Content Placeholder 2"/>
          <p:cNvSpPr>
            <a:spLocks noGrp="1"/>
          </p:cNvSpPr>
          <p:nvPr>
            <p:ph sz="quarter" idx="23" hasCustomPrompt="1"/>
          </p:nvPr>
        </p:nvSpPr>
        <p:spPr>
          <a:xfrm>
            <a:off x="4648200" y="5838212"/>
            <a:ext cx="4038600" cy="543232"/>
          </a:xfrm>
        </p:spPr>
        <p:txBody>
          <a:bodyPr/>
          <a:lstStyle/>
          <a:p>
            <a:pPr lvl="0"/>
            <a:r>
              <a:rPr lang="en-US" dirty="0"/>
              <a:t>Click to edit Master</a:t>
            </a:r>
          </a:p>
        </p:txBody>
      </p:sp>
    </p:spTree>
    <p:extLst>
      <p:ext uri="{BB962C8B-B14F-4D97-AF65-F5344CB8AC3E}">
        <p14:creationId xmlns:p14="http://schemas.microsoft.com/office/powerpoint/2010/main" val="80914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0"/>
            <a:ext cx="4038600" cy="990600"/>
          </a:xfrm>
        </p:spPr>
        <p:txBody>
          <a:bodyPr/>
          <a:lstStyle>
            <a:lvl1pPr>
              <a:defRPr/>
            </a:lvl1pPr>
          </a:lstStyle>
          <a:p>
            <a:pPr lvl="0"/>
            <a:r>
              <a:rPr lang="en-US" dirty="0"/>
              <a:t>Click to edit Master text styles</a:t>
            </a:r>
          </a:p>
        </p:txBody>
      </p:sp>
      <p:sp>
        <p:nvSpPr>
          <p:cNvPr id="7" name="Slide Number Placeholder 5"/>
          <p:cNvSpPr>
            <a:spLocks noGrp="1"/>
          </p:cNvSpPr>
          <p:nvPr>
            <p:ph type="sldNum" sz="quarter" idx="10"/>
          </p:nvPr>
        </p:nvSpPr>
        <p:spPr/>
        <p:txBody>
          <a:bodyPr/>
          <a:lstStyle>
            <a:lvl1pPr>
              <a:defRPr/>
            </a:lvl1pPr>
          </a:lstStyle>
          <a:p>
            <a:pPr>
              <a:defRPr/>
            </a:pPr>
            <a:fld id="{004876A5-5258-D644-8832-690637D3B8B4}" type="slidenum">
              <a:rPr lang="en-US"/>
              <a:pPr>
                <a:defRPr/>
              </a:pPr>
              <a:t>‹#›</a:t>
            </a:fld>
            <a:endParaRPr lang="en-US"/>
          </a:p>
        </p:txBody>
      </p:sp>
      <p:sp>
        <p:nvSpPr>
          <p:cNvPr id="8" name="Content Placeholder 2"/>
          <p:cNvSpPr>
            <a:spLocks noGrp="1"/>
          </p:cNvSpPr>
          <p:nvPr>
            <p:ph sz="quarter" idx="11" hasCustomPrompt="1"/>
          </p:nvPr>
        </p:nvSpPr>
        <p:spPr>
          <a:xfrm>
            <a:off x="4648200" y="1600200"/>
            <a:ext cx="4038600" cy="990600"/>
          </a:xfrm>
        </p:spPr>
        <p:txBody>
          <a:bodyPr/>
          <a:lstStyle>
            <a:lvl1pPr>
              <a:defRPr/>
            </a:lvl1pPr>
          </a:lstStyle>
          <a:p>
            <a:pPr lvl="0"/>
            <a:r>
              <a:rPr lang="en-US" dirty="0"/>
              <a:t>Click to edit Master text styles</a:t>
            </a:r>
          </a:p>
        </p:txBody>
      </p:sp>
      <p:sp>
        <p:nvSpPr>
          <p:cNvPr id="9" name="Content Placeholder 2"/>
          <p:cNvSpPr>
            <a:spLocks noGrp="1"/>
          </p:cNvSpPr>
          <p:nvPr>
            <p:ph sz="quarter" idx="12" hasCustomPrompt="1"/>
          </p:nvPr>
        </p:nvSpPr>
        <p:spPr>
          <a:xfrm>
            <a:off x="457200" y="2590800"/>
            <a:ext cx="4038600" cy="990600"/>
          </a:xfrm>
        </p:spPr>
        <p:txBody>
          <a:bodyPr/>
          <a:lstStyle>
            <a:lvl1pPr>
              <a:defRPr/>
            </a:lvl1pPr>
          </a:lstStyle>
          <a:p>
            <a:pPr lvl="0"/>
            <a:r>
              <a:rPr lang="en-US" dirty="0"/>
              <a:t>Click to edit Master text styles</a:t>
            </a:r>
          </a:p>
        </p:txBody>
      </p:sp>
      <p:sp>
        <p:nvSpPr>
          <p:cNvPr id="10" name="Content Placeholder 2"/>
          <p:cNvSpPr>
            <a:spLocks noGrp="1"/>
          </p:cNvSpPr>
          <p:nvPr>
            <p:ph sz="quarter" idx="13" hasCustomPrompt="1"/>
          </p:nvPr>
        </p:nvSpPr>
        <p:spPr>
          <a:xfrm>
            <a:off x="4648200" y="2590800"/>
            <a:ext cx="4038600" cy="990600"/>
          </a:xfrm>
        </p:spPr>
        <p:txBody>
          <a:bodyPr/>
          <a:lstStyle>
            <a:lvl1pPr>
              <a:defRPr/>
            </a:lvl1pPr>
          </a:lstStyle>
          <a:p>
            <a:pPr lvl="0"/>
            <a:r>
              <a:rPr lang="en-US" dirty="0"/>
              <a:t>Click to edit Master text styles</a:t>
            </a:r>
          </a:p>
        </p:txBody>
      </p:sp>
      <p:sp>
        <p:nvSpPr>
          <p:cNvPr id="11" name="Content Placeholder 2"/>
          <p:cNvSpPr>
            <a:spLocks noGrp="1"/>
          </p:cNvSpPr>
          <p:nvPr>
            <p:ph sz="quarter" idx="14" hasCustomPrompt="1"/>
          </p:nvPr>
        </p:nvSpPr>
        <p:spPr>
          <a:xfrm>
            <a:off x="457200" y="3611562"/>
            <a:ext cx="4038600" cy="990600"/>
          </a:xfrm>
        </p:spPr>
        <p:txBody>
          <a:bodyPr/>
          <a:lstStyle>
            <a:lvl1pPr>
              <a:defRPr/>
            </a:lvl1pPr>
          </a:lstStyle>
          <a:p>
            <a:pPr lvl="0"/>
            <a:r>
              <a:rPr lang="en-US" dirty="0"/>
              <a:t>Click to edit Master text styles</a:t>
            </a:r>
          </a:p>
        </p:txBody>
      </p:sp>
      <p:sp>
        <p:nvSpPr>
          <p:cNvPr id="12" name="Content Placeholder 2"/>
          <p:cNvSpPr>
            <a:spLocks noGrp="1"/>
          </p:cNvSpPr>
          <p:nvPr>
            <p:ph sz="quarter" idx="15" hasCustomPrompt="1"/>
          </p:nvPr>
        </p:nvSpPr>
        <p:spPr>
          <a:xfrm>
            <a:off x="4648200" y="3581400"/>
            <a:ext cx="4038600" cy="990600"/>
          </a:xfrm>
        </p:spPr>
        <p:txBody>
          <a:bodyPr/>
          <a:lstStyle>
            <a:lvl1pPr>
              <a:defRPr/>
            </a:lvl1pPr>
          </a:lstStyle>
          <a:p>
            <a:pPr lvl="0"/>
            <a:r>
              <a:rPr lang="en-US" dirty="0"/>
              <a:t>Click to edit Master text styles</a:t>
            </a:r>
          </a:p>
        </p:txBody>
      </p:sp>
      <p:sp>
        <p:nvSpPr>
          <p:cNvPr id="13" name="Content Placeholder 2"/>
          <p:cNvSpPr>
            <a:spLocks noGrp="1"/>
          </p:cNvSpPr>
          <p:nvPr>
            <p:ph sz="quarter" idx="16" hasCustomPrompt="1"/>
          </p:nvPr>
        </p:nvSpPr>
        <p:spPr>
          <a:xfrm>
            <a:off x="457200" y="4632324"/>
            <a:ext cx="4038600" cy="990600"/>
          </a:xfrm>
        </p:spPr>
        <p:txBody>
          <a:bodyPr/>
          <a:lstStyle>
            <a:lvl1pPr>
              <a:defRPr/>
            </a:lvl1pPr>
          </a:lstStyle>
          <a:p>
            <a:pPr lvl="0"/>
            <a:r>
              <a:rPr lang="en-US" dirty="0"/>
              <a:t>Click to edit Master text styles</a:t>
            </a:r>
          </a:p>
        </p:txBody>
      </p:sp>
      <p:sp>
        <p:nvSpPr>
          <p:cNvPr id="14" name="Content Placeholder 2"/>
          <p:cNvSpPr>
            <a:spLocks noGrp="1"/>
          </p:cNvSpPr>
          <p:nvPr>
            <p:ph sz="quarter" idx="17" hasCustomPrompt="1"/>
          </p:nvPr>
        </p:nvSpPr>
        <p:spPr>
          <a:xfrm>
            <a:off x="4648200" y="4602162"/>
            <a:ext cx="4038600" cy="990600"/>
          </a:xfrm>
        </p:spPr>
        <p:txBody>
          <a:bodyPr/>
          <a:lstStyle>
            <a:lvl1pPr>
              <a:defRPr/>
            </a:lvl1pPr>
          </a:lstStyle>
          <a:p>
            <a:pPr lvl="0"/>
            <a:r>
              <a:rPr lang="en-US" dirty="0"/>
              <a:t>Click to edit Master text styles</a:t>
            </a:r>
          </a:p>
        </p:txBody>
      </p:sp>
    </p:spTree>
    <p:extLst>
      <p:ext uri="{BB962C8B-B14F-4D97-AF65-F5344CB8AC3E}">
        <p14:creationId xmlns:p14="http://schemas.microsoft.com/office/powerpoint/2010/main" val="4191719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1274975"/>
          </a:xfrm>
        </p:spPr>
        <p:txBody>
          <a:bodyPr/>
          <a:lstStyle/>
          <a:p>
            <a:pPr lvl="0"/>
            <a:r>
              <a:rPr lang="en-US" dirty="0"/>
              <a:t>Click to edit Master text styles</a:t>
            </a:r>
          </a:p>
        </p:txBody>
      </p:sp>
      <p:sp>
        <p:nvSpPr>
          <p:cNvPr id="4" name="Content Placeholder 3"/>
          <p:cNvSpPr>
            <a:spLocks noGrp="1"/>
          </p:cNvSpPr>
          <p:nvPr>
            <p:ph sz="quarter" idx="2"/>
          </p:nvPr>
        </p:nvSpPr>
        <p:spPr>
          <a:xfrm>
            <a:off x="4572000" y="1600200"/>
            <a:ext cx="4038600" cy="1202581"/>
          </a:xfrm>
        </p:spPr>
        <p:txBody>
          <a:bodyPr/>
          <a:lstStyle/>
          <a:p>
            <a:pPr lvl="0"/>
            <a:r>
              <a:rPr lang="en-US" dirty="0"/>
              <a:t>Click to edit Master text styles</a:t>
            </a:r>
          </a:p>
        </p:txBody>
      </p:sp>
      <p:sp>
        <p:nvSpPr>
          <p:cNvPr id="5" name="Content Placeholder 4"/>
          <p:cNvSpPr>
            <a:spLocks noGrp="1"/>
          </p:cNvSpPr>
          <p:nvPr>
            <p:ph sz="quarter" idx="3"/>
          </p:nvPr>
        </p:nvSpPr>
        <p:spPr>
          <a:xfrm>
            <a:off x="457200" y="2875176"/>
            <a:ext cx="4038600" cy="1593130"/>
          </a:xfrm>
        </p:spPr>
        <p:txBody>
          <a:bodyPr/>
          <a:lstStyle/>
          <a:p>
            <a:pPr lvl="0"/>
            <a:r>
              <a:rPr lang="en-US" dirty="0"/>
              <a:t>Click to edit Master text styles</a:t>
            </a:r>
          </a:p>
        </p:txBody>
      </p:sp>
      <p:sp>
        <p:nvSpPr>
          <p:cNvPr id="6" name="Content Placeholder 5"/>
          <p:cNvSpPr>
            <a:spLocks noGrp="1"/>
          </p:cNvSpPr>
          <p:nvPr>
            <p:ph sz="quarter" idx="4"/>
          </p:nvPr>
        </p:nvSpPr>
        <p:spPr>
          <a:xfrm>
            <a:off x="4572000" y="2875175"/>
            <a:ext cx="4038600" cy="1161313"/>
          </a:xfrm>
        </p:spPr>
        <p:txBody>
          <a:bodyPr/>
          <a:lstStyle/>
          <a:p>
            <a:pPr lvl="0"/>
            <a:r>
              <a:rPr lang="en-US" dirty="0"/>
              <a:t>Click to edit Master text styles</a:t>
            </a:r>
          </a:p>
        </p:txBody>
      </p:sp>
      <p:sp>
        <p:nvSpPr>
          <p:cNvPr id="7" name="Content Placeholder 2"/>
          <p:cNvSpPr>
            <a:spLocks noGrp="1"/>
          </p:cNvSpPr>
          <p:nvPr>
            <p:ph sz="quarter" idx="10"/>
          </p:nvPr>
        </p:nvSpPr>
        <p:spPr>
          <a:xfrm>
            <a:off x="457200" y="4467046"/>
            <a:ext cx="4038600" cy="1141902"/>
          </a:xfrm>
        </p:spPr>
        <p:txBody>
          <a:bodyPr/>
          <a:lstStyle/>
          <a:p>
            <a:pPr lvl="0"/>
            <a:r>
              <a:rPr lang="en-US" dirty="0"/>
              <a:t>Click to edit Master text styles</a:t>
            </a:r>
          </a:p>
        </p:txBody>
      </p:sp>
      <p:sp>
        <p:nvSpPr>
          <p:cNvPr id="8" name="Content Placeholder 2"/>
          <p:cNvSpPr>
            <a:spLocks noGrp="1"/>
          </p:cNvSpPr>
          <p:nvPr>
            <p:ph sz="quarter" idx="11"/>
          </p:nvPr>
        </p:nvSpPr>
        <p:spPr>
          <a:xfrm>
            <a:off x="4572000" y="4191637"/>
            <a:ext cx="4038600" cy="1692719"/>
          </a:xfrm>
        </p:spPr>
        <p:txBody>
          <a:bodyPr/>
          <a:lstStyle/>
          <a:p>
            <a:pPr lvl="0"/>
            <a:r>
              <a:rPr lang="en-US" dirty="0"/>
              <a:t>Click to edit Master text styles</a:t>
            </a:r>
          </a:p>
        </p:txBody>
      </p:sp>
      <p:sp>
        <p:nvSpPr>
          <p:cNvPr id="9" name="Content Placeholder 2"/>
          <p:cNvSpPr>
            <a:spLocks noGrp="1"/>
          </p:cNvSpPr>
          <p:nvPr>
            <p:ph sz="quarter" idx="12"/>
          </p:nvPr>
        </p:nvSpPr>
        <p:spPr>
          <a:xfrm>
            <a:off x="4724400" y="5313405"/>
            <a:ext cx="4038600" cy="570951"/>
          </a:xfrm>
        </p:spPr>
        <p:txBody>
          <a:bodyPr/>
          <a:lstStyle/>
          <a:p>
            <a:pPr lvl="0"/>
            <a:r>
              <a:rPr lang="en-US" dirty="0"/>
              <a:t>Click to edit Master text styles</a:t>
            </a:r>
          </a:p>
        </p:txBody>
      </p:sp>
      <p:sp>
        <p:nvSpPr>
          <p:cNvPr id="10" name="Slide Number Placeholder 5"/>
          <p:cNvSpPr>
            <a:spLocks noGrp="1"/>
          </p:cNvSpPr>
          <p:nvPr>
            <p:ph type="sldNum" sz="quarter" idx="13"/>
          </p:nvPr>
        </p:nvSpPr>
        <p:spPr>
          <a:xfrm>
            <a:off x="8686800" y="0"/>
            <a:ext cx="457200" cy="365125"/>
          </a:xfrm>
        </p:spPr>
        <p:txBody>
          <a:bodyPr/>
          <a:lstStyle>
            <a:lvl1pPr>
              <a:defRPr/>
            </a:lvl1pPr>
          </a:lstStyle>
          <a:p>
            <a:pPr>
              <a:defRPr/>
            </a:pPr>
            <a:fld id="{BD46818B-EE84-4E15-B407-08C20776CB05}" type="slidenum">
              <a:rPr lang="en-US" altLang="en-US"/>
              <a:pPr>
                <a:defRPr/>
              </a:pPr>
              <a:t>‹#›</a:t>
            </a:fld>
            <a:endParaRPr lang="en-US" altLang="en-US"/>
          </a:p>
        </p:txBody>
      </p:sp>
      <p:sp>
        <p:nvSpPr>
          <p:cNvPr id="11" name="Content Placeholder 2"/>
          <p:cNvSpPr>
            <a:spLocks noGrp="1"/>
          </p:cNvSpPr>
          <p:nvPr>
            <p:ph sz="quarter" idx="14"/>
          </p:nvPr>
        </p:nvSpPr>
        <p:spPr>
          <a:xfrm>
            <a:off x="609600" y="5636976"/>
            <a:ext cx="4038600" cy="1141902"/>
          </a:xfrm>
        </p:spPr>
        <p:txBody>
          <a:bodyPr/>
          <a:lstStyle/>
          <a:p>
            <a:pPr lvl="0"/>
            <a:r>
              <a:rPr lang="en-US" dirty="0"/>
              <a:t>Click to edit Master text styles</a:t>
            </a:r>
          </a:p>
        </p:txBody>
      </p:sp>
    </p:spTree>
    <p:extLst>
      <p:ext uri="{BB962C8B-B14F-4D97-AF65-F5344CB8AC3E}">
        <p14:creationId xmlns:p14="http://schemas.microsoft.com/office/powerpoint/2010/main" val="2998877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1A6FCE51-1A3B-4EE4-A2A5-FD034DFDFCC0}" type="slidenum">
              <a:rPr lang="en-US" altLang="en-US"/>
              <a:pPr>
                <a:defRPr/>
              </a:pPr>
              <a:t>‹#›</a:t>
            </a:fld>
            <a:endParaRPr lang="en-US" altLang="en-US"/>
          </a:p>
        </p:txBody>
      </p:sp>
    </p:spTree>
    <p:extLst>
      <p:ext uri="{BB962C8B-B14F-4D97-AF65-F5344CB8AC3E}">
        <p14:creationId xmlns:p14="http://schemas.microsoft.com/office/powerpoint/2010/main" val="831096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2F7B8D9C-836B-4B58-B352-4970277E9ECA}" type="slidenum">
              <a:rPr lang="en-US" altLang="en-US"/>
              <a:pPr>
                <a:defRPr/>
              </a:pPr>
              <a:t>‹#›</a:t>
            </a:fld>
            <a:endParaRPr lang="en-US" altLang="en-US"/>
          </a:p>
        </p:txBody>
      </p:sp>
    </p:spTree>
    <p:extLst>
      <p:ext uri="{BB962C8B-B14F-4D97-AF65-F5344CB8AC3E}">
        <p14:creationId xmlns:p14="http://schemas.microsoft.com/office/powerpoint/2010/main" val="3403566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3F33DA82-D867-4F73-99A1-191230050D44}" type="slidenum">
              <a:rPr lang="en-US" altLang="en-US"/>
              <a:pPr>
                <a:defRPr/>
              </a:pPr>
              <a:t>‹#›</a:t>
            </a:fld>
            <a:endParaRPr lang="en-US" altLang="en-US"/>
          </a:p>
        </p:txBody>
      </p:sp>
    </p:spTree>
    <p:extLst>
      <p:ext uri="{BB962C8B-B14F-4D97-AF65-F5344CB8AC3E}">
        <p14:creationId xmlns:p14="http://schemas.microsoft.com/office/powerpoint/2010/main" val="3569106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87376611-EC6C-4973-BD05-E27D57BD965D}" type="slidenum">
              <a:rPr lang="en-US" altLang="en-US"/>
              <a:pPr>
                <a:defRPr/>
              </a:pPr>
              <a:t>‹#›</a:t>
            </a:fld>
            <a:endParaRPr lang="en-US" altLang="en-US"/>
          </a:p>
        </p:txBody>
      </p:sp>
    </p:spTree>
    <p:extLst>
      <p:ext uri="{BB962C8B-B14F-4D97-AF65-F5344CB8AC3E}">
        <p14:creationId xmlns:p14="http://schemas.microsoft.com/office/powerpoint/2010/main" val="1832307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BF116810-8C97-4CB2-B4D9-4A9E4F573E8F}" type="slidenum">
              <a:rPr lang="en-US" altLang="en-US"/>
              <a:pPr>
                <a:defRPr/>
              </a:pPr>
              <a:t>‹#›</a:t>
            </a:fld>
            <a:endParaRPr lang="en-US" altLang="en-US"/>
          </a:p>
        </p:txBody>
      </p:sp>
    </p:spTree>
    <p:extLst>
      <p:ext uri="{BB962C8B-B14F-4D97-AF65-F5344CB8AC3E}">
        <p14:creationId xmlns:p14="http://schemas.microsoft.com/office/powerpoint/2010/main" val="2841031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7343F314-29C3-4E4A-9E8B-FBA2C5AA79D6}" type="slidenum">
              <a:rPr lang="en-US" altLang="en-US"/>
              <a:pPr>
                <a:defRPr/>
              </a:pPr>
              <a:t>‹#›</a:t>
            </a:fld>
            <a:endParaRPr lang="en-US" altLang="en-US"/>
          </a:p>
        </p:txBody>
      </p:sp>
    </p:spTree>
    <p:extLst>
      <p:ext uri="{BB962C8B-B14F-4D97-AF65-F5344CB8AC3E}">
        <p14:creationId xmlns:p14="http://schemas.microsoft.com/office/powerpoint/2010/main" val="1796104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89430148-D70E-435C-8F40-05A408E78F06}" type="slidenum">
              <a:rPr lang="en-US" altLang="en-US"/>
              <a:pPr>
                <a:defRPr/>
              </a:pPr>
              <a:t>‹#›</a:t>
            </a:fld>
            <a:endParaRPr lang="en-US" altLang="en-US"/>
          </a:p>
        </p:txBody>
      </p:sp>
    </p:spTree>
    <p:extLst>
      <p:ext uri="{BB962C8B-B14F-4D97-AF65-F5344CB8AC3E}">
        <p14:creationId xmlns:p14="http://schemas.microsoft.com/office/powerpoint/2010/main" val="1236928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75F0523-D745-4167-B635-FBF56B17B0C3}" type="slidenum">
              <a:rPr lang="en-US" altLang="en-US"/>
              <a:pPr>
                <a:defRPr/>
              </a:pPr>
              <a:t>‹#›</a:t>
            </a:fld>
            <a:endParaRPr lang="en-US" altLang="en-US"/>
          </a:p>
        </p:txBody>
      </p:sp>
    </p:spTree>
    <p:extLst>
      <p:ext uri="{BB962C8B-B14F-4D97-AF65-F5344CB8AC3E}">
        <p14:creationId xmlns:p14="http://schemas.microsoft.com/office/powerpoint/2010/main" val="3775744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DE81987-00D4-458C-9FCE-93E6A290AF49}" type="slidenum">
              <a:rPr lang="en-US" altLang="en-US"/>
              <a:pPr>
                <a:defRPr/>
              </a:pPr>
              <a:t>‹#›</a:t>
            </a:fld>
            <a:endParaRPr lang="en-US" altLang="en-US"/>
          </a:p>
        </p:txBody>
      </p:sp>
    </p:spTree>
    <p:extLst>
      <p:ext uri="{BB962C8B-B14F-4D97-AF65-F5344CB8AC3E}">
        <p14:creationId xmlns:p14="http://schemas.microsoft.com/office/powerpoint/2010/main" val="1136234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DA844DD7-C64A-4948-B432-45E51350075D}" type="slidenum">
              <a:rPr lang="en-US" altLang="en-US"/>
              <a:pPr>
                <a:defRPr/>
              </a:pPr>
              <a:t>‹#›</a:t>
            </a:fld>
            <a:endParaRPr lang="en-US" altLang="en-US"/>
          </a:p>
        </p:txBody>
      </p:sp>
    </p:spTree>
    <p:extLst>
      <p:ext uri="{BB962C8B-B14F-4D97-AF65-F5344CB8AC3E}">
        <p14:creationId xmlns:p14="http://schemas.microsoft.com/office/powerpoint/2010/main" val="4164552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158F8BF9-8D53-41E9-8B52-8338C1E06A91}" type="slidenum">
              <a:rPr lang="en-US" altLang="en-US"/>
              <a:pPr>
                <a:defRPr/>
              </a:pPr>
              <a:t>‹#›</a:t>
            </a:fld>
            <a:endParaRPr lang="en-US" altLang="en-US"/>
          </a:p>
        </p:txBody>
      </p:sp>
    </p:spTree>
    <p:extLst>
      <p:ext uri="{BB962C8B-B14F-4D97-AF65-F5344CB8AC3E}">
        <p14:creationId xmlns:p14="http://schemas.microsoft.com/office/powerpoint/2010/main" val="4147977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B916940-98C8-473A-9EDC-533C88C6D5B0}" type="slidenum">
              <a:rPr lang="en-US" altLang="en-US"/>
              <a:pPr>
                <a:defRPr/>
              </a:pPr>
              <a:t>‹#›</a:t>
            </a:fld>
            <a:endParaRPr lang="en-US" altLang="en-US"/>
          </a:p>
        </p:txBody>
      </p:sp>
    </p:spTree>
    <p:extLst>
      <p:ext uri="{BB962C8B-B14F-4D97-AF65-F5344CB8AC3E}">
        <p14:creationId xmlns:p14="http://schemas.microsoft.com/office/powerpoint/2010/main" val="1581729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Tree>
    <p:extLst>
      <p:ext uri="{BB962C8B-B14F-4D97-AF65-F5344CB8AC3E}">
        <p14:creationId xmlns:p14="http://schemas.microsoft.com/office/powerpoint/2010/main" val="3262852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1"/>
            <a:ext cx="4038600" cy="543232"/>
          </a:xfrm>
        </p:spPr>
        <p:txBody>
          <a:bodyPr/>
          <a:lstStyle/>
          <a:p>
            <a:pPr lvl="0"/>
            <a:r>
              <a:rPr lang="en-US" dirty="0"/>
              <a:t>Click to edit Master</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
        <p:nvSpPr>
          <p:cNvPr id="8" name="Content Placeholder 2"/>
          <p:cNvSpPr>
            <a:spLocks noGrp="1"/>
          </p:cNvSpPr>
          <p:nvPr>
            <p:ph sz="quarter" idx="11" hasCustomPrompt="1"/>
          </p:nvPr>
        </p:nvSpPr>
        <p:spPr>
          <a:xfrm>
            <a:off x="4648200" y="1600201"/>
            <a:ext cx="4038600" cy="543232"/>
          </a:xfrm>
        </p:spPr>
        <p:txBody>
          <a:bodyPr/>
          <a:lstStyle/>
          <a:p>
            <a:pPr lvl="0"/>
            <a:r>
              <a:rPr lang="en-US" dirty="0"/>
              <a:t>Click to edit Master</a:t>
            </a:r>
          </a:p>
        </p:txBody>
      </p:sp>
      <p:sp>
        <p:nvSpPr>
          <p:cNvPr id="9" name="Content Placeholder 2"/>
          <p:cNvSpPr>
            <a:spLocks noGrp="1"/>
          </p:cNvSpPr>
          <p:nvPr>
            <p:ph sz="quarter" idx="12" hasCustomPrompt="1"/>
          </p:nvPr>
        </p:nvSpPr>
        <p:spPr>
          <a:xfrm>
            <a:off x="457200" y="2291584"/>
            <a:ext cx="4038600" cy="543232"/>
          </a:xfrm>
        </p:spPr>
        <p:txBody>
          <a:bodyPr/>
          <a:lstStyle/>
          <a:p>
            <a:pPr lvl="0"/>
            <a:r>
              <a:rPr lang="en-US" dirty="0"/>
              <a:t>Click to edit Master</a:t>
            </a:r>
          </a:p>
        </p:txBody>
      </p:sp>
      <p:sp>
        <p:nvSpPr>
          <p:cNvPr id="10" name="Content Placeholder 2"/>
          <p:cNvSpPr>
            <a:spLocks noGrp="1"/>
          </p:cNvSpPr>
          <p:nvPr>
            <p:ph sz="quarter" idx="13" hasCustomPrompt="1"/>
          </p:nvPr>
        </p:nvSpPr>
        <p:spPr>
          <a:xfrm>
            <a:off x="4648200" y="2331579"/>
            <a:ext cx="4038600" cy="543232"/>
          </a:xfrm>
        </p:spPr>
        <p:txBody>
          <a:bodyPr/>
          <a:lstStyle/>
          <a:p>
            <a:pPr lvl="0"/>
            <a:r>
              <a:rPr lang="en-US" dirty="0"/>
              <a:t>Click to edit Master</a:t>
            </a:r>
          </a:p>
        </p:txBody>
      </p:sp>
      <p:sp>
        <p:nvSpPr>
          <p:cNvPr id="11" name="Content Placeholder 2"/>
          <p:cNvSpPr>
            <a:spLocks noGrp="1"/>
          </p:cNvSpPr>
          <p:nvPr>
            <p:ph sz="quarter" idx="14" hasCustomPrompt="1"/>
          </p:nvPr>
        </p:nvSpPr>
        <p:spPr>
          <a:xfrm>
            <a:off x="457200" y="2982967"/>
            <a:ext cx="4038600" cy="543232"/>
          </a:xfrm>
        </p:spPr>
        <p:txBody>
          <a:bodyPr/>
          <a:lstStyle/>
          <a:p>
            <a:pPr lvl="0"/>
            <a:r>
              <a:rPr lang="en-US" dirty="0"/>
              <a:t>Click to edit Master</a:t>
            </a:r>
          </a:p>
        </p:txBody>
      </p:sp>
      <p:sp>
        <p:nvSpPr>
          <p:cNvPr id="12" name="Content Placeholder 2"/>
          <p:cNvSpPr>
            <a:spLocks noGrp="1"/>
          </p:cNvSpPr>
          <p:nvPr>
            <p:ph sz="quarter" idx="15" hasCustomPrompt="1"/>
          </p:nvPr>
        </p:nvSpPr>
        <p:spPr>
          <a:xfrm>
            <a:off x="4648200" y="2978052"/>
            <a:ext cx="4038600" cy="543232"/>
          </a:xfrm>
        </p:spPr>
        <p:txBody>
          <a:bodyPr/>
          <a:lstStyle/>
          <a:p>
            <a:pPr lvl="0"/>
            <a:r>
              <a:rPr lang="en-US" dirty="0"/>
              <a:t>Click to edit Master</a:t>
            </a:r>
          </a:p>
        </p:txBody>
      </p:sp>
      <p:sp>
        <p:nvSpPr>
          <p:cNvPr id="13" name="Content Placeholder 2"/>
          <p:cNvSpPr>
            <a:spLocks noGrp="1"/>
          </p:cNvSpPr>
          <p:nvPr>
            <p:ph sz="quarter" idx="16" hasCustomPrompt="1"/>
          </p:nvPr>
        </p:nvSpPr>
        <p:spPr>
          <a:xfrm>
            <a:off x="457200" y="3694682"/>
            <a:ext cx="4038600" cy="543232"/>
          </a:xfrm>
        </p:spPr>
        <p:txBody>
          <a:bodyPr/>
          <a:lstStyle/>
          <a:p>
            <a:pPr lvl="0"/>
            <a:r>
              <a:rPr lang="en-US" dirty="0"/>
              <a:t>Click to edit Master</a:t>
            </a:r>
          </a:p>
        </p:txBody>
      </p:sp>
      <p:sp>
        <p:nvSpPr>
          <p:cNvPr id="14" name="Content Placeholder 2"/>
          <p:cNvSpPr>
            <a:spLocks noGrp="1"/>
          </p:cNvSpPr>
          <p:nvPr>
            <p:ph sz="quarter" idx="17" hasCustomPrompt="1"/>
          </p:nvPr>
        </p:nvSpPr>
        <p:spPr>
          <a:xfrm>
            <a:off x="4638368" y="3694682"/>
            <a:ext cx="4038600" cy="543232"/>
          </a:xfrm>
        </p:spPr>
        <p:txBody>
          <a:bodyPr/>
          <a:lstStyle/>
          <a:p>
            <a:pPr lvl="0"/>
            <a:r>
              <a:rPr lang="en-US" dirty="0"/>
              <a:t>Click to edit Master</a:t>
            </a:r>
          </a:p>
        </p:txBody>
      </p:sp>
      <p:sp>
        <p:nvSpPr>
          <p:cNvPr id="15" name="Content Placeholder 2"/>
          <p:cNvSpPr>
            <a:spLocks noGrp="1"/>
          </p:cNvSpPr>
          <p:nvPr>
            <p:ph sz="quarter" idx="18" hasCustomPrompt="1"/>
          </p:nvPr>
        </p:nvSpPr>
        <p:spPr>
          <a:xfrm>
            <a:off x="457200" y="4407065"/>
            <a:ext cx="4038600" cy="543232"/>
          </a:xfrm>
        </p:spPr>
        <p:txBody>
          <a:bodyPr/>
          <a:lstStyle/>
          <a:p>
            <a:pPr lvl="0"/>
            <a:r>
              <a:rPr lang="en-US" dirty="0"/>
              <a:t>Click to edit Master</a:t>
            </a:r>
          </a:p>
        </p:txBody>
      </p:sp>
      <p:sp>
        <p:nvSpPr>
          <p:cNvPr id="16" name="Content Placeholder 2"/>
          <p:cNvSpPr>
            <a:spLocks noGrp="1"/>
          </p:cNvSpPr>
          <p:nvPr>
            <p:ph sz="quarter" idx="19" hasCustomPrompt="1"/>
          </p:nvPr>
        </p:nvSpPr>
        <p:spPr>
          <a:xfrm>
            <a:off x="4648200" y="4407065"/>
            <a:ext cx="4038600" cy="543232"/>
          </a:xfrm>
        </p:spPr>
        <p:txBody>
          <a:bodyPr/>
          <a:lstStyle/>
          <a:p>
            <a:pPr lvl="0"/>
            <a:r>
              <a:rPr lang="en-US" dirty="0"/>
              <a:t>Click to edit Master</a:t>
            </a:r>
          </a:p>
        </p:txBody>
      </p:sp>
      <p:sp>
        <p:nvSpPr>
          <p:cNvPr id="17" name="Content Placeholder 2"/>
          <p:cNvSpPr>
            <a:spLocks noGrp="1"/>
          </p:cNvSpPr>
          <p:nvPr>
            <p:ph sz="quarter" idx="20" hasCustomPrompt="1"/>
          </p:nvPr>
        </p:nvSpPr>
        <p:spPr>
          <a:xfrm>
            <a:off x="457200" y="5121575"/>
            <a:ext cx="4038600" cy="543232"/>
          </a:xfrm>
        </p:spPr>
        <p:txBody>
          <a:bodyPr/>
          <a:lstStyle/>
          <a:p>
            <a:pPr lvl="0"/>
            <a:r>
              <a:rPr lang="en-US" dirty="0"/>
              <a:t>Click to edit Master</a:t>
            </a:r>
          </a:p>
        </p:txBody>
      </p:sp>
      <p:sp>
        <p:nvSpPr>
          <p:cNvPr id="18" name="Content Placeholder 2"/>
          <p:cNvSpPr>
            <a:spLocks noGrp="1"/>
          </p:cNvSpPr>
          <p:nvPr>
            <p:ph sz="quarter" idx="21" hasCustomPrompt="1"/>
          </p:nvPr>
        </p:nvSpPr>
        <p:spPr>
          <a:xfrm>
            <a:off x="4648200" y="5119448"/>
            <a:ext cx="4038600" cy="543232"/>
          </a:xfrm>
        </p:spPr>
        <p:txBody>
          <a:bodyPr/>
          <a:lstStyle/>
          <a:p>
            <a:pPr lvl="0"/>
            <a:r>
              <a:rPr lang="en-US" dirty="0"/>
              <a:t>Click to edit Master</a:t>
            </a:r>
          </a:p>
        </p:txBody>
      </p:sp>
      <p:sp>
        <p:nvSpPr>
          <p:cNvPr id="19" name="Content Placeholder 2"/>
          <p:cNvSpPr>
            <a:spLocks noGrp="1"/>
          </p:cNvSpPr>
          <p:nvPr>
            <p:ph sz="quarter" idx="22" hasCustomPrompt="1"/>
          </p:nvPr>
        </p:nvSpPr>
        <p:spPr>
          <a:xfrm>
            <a:off x="457200" y="5836085"/>
            <a:ext cx="4038600" cy="543232"/>
          </a:xfrm>
        </p:spPr>
        <p:txBody>
          <a:bodyPr/>
          <a:lstStyle/>
          <a:p>
            <a:pPr lvl="0"/>
            <a:r>
              <a:rPr lang="en-US" dirty="0"/>
              <a:t>Click to edit Master</a:t>
            </a:r>
          </a:p>
        </p:txBody>
      </p:sp>
      <p:sp>
        <p:nvSpPr>
          <p:cNvPr id="20" name="Content Placeholder 2"/>
          <p:cNvSpPr>
            <a:spLocks noGrp="1"/>
          </p:cNvSpPr>
          <p:nvPr>
            <p:ph sz="quarter" idx="23" hasCustomPrompt="1"/>
          </p:nvPr>
        </p:nvSpPr>
        <p:spPr>
          <a:xfrm>
            <a:off x="4648200" y="5838212"/>
            <a:ext cx="4038600" cy="543232"/>
          </a:xfrm>
        </p:spPr>
        <p:txBody>
          <a:bodyPr/>
          <a:lstStyle/>
          <a:p>
            <a:pPr lvl="0"/>
            <a:r>
              <a:rPr lang="en-US" dirty="0"/>
              <a:t>Click to edit Master</a:t>
            </a:r>
          </a:p>
        </p:txBody>
      </p:sp>
    </p:spTree>
    <p:extLst>
      <p:ext uri="{BB962C8B-B14F-4D97-AF65-F5344CB8AC3E}">
        <p14:creationId xmlns:p14="http://schemas.microsoft.com/office/powerpoint/2010/main" val="4188569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16191C14-88AA-406E-B7C5-CFDE8632FA6E}" type="slidenum">
              <a:rPr lang="en-US" altLang="en-US"/>
              <a:pPr>
                <a:defRPr/>
              </a:pPr>
              <a:t>‹#›</a:t>
            </a:fld>
            <a:endParaRPr lang="en-US" altLang="en-US"/>
          </a:p>
        </p:txBody>
      </p:sp>
    </p:spTree>
    <p:extLst>
      <p:ext uri="{BB962C8B-B14F-4D97-AF65-F5344CB8AC3E}">
        <p14:creationId xmlns:p14="http://schemas.microsoft.com/office/powerpoint/2010/main" val="3420618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893F92B8-0304-428A-836C-1675E43B9F09}" type="slidenum">
              <a:rPr lang="en-US" altLang="en-US"/>
              <a:pPr>
                <a:defRPr/>
              </a:pPr>
              <a:t>‹#›</a:t>
            </a:fld>
            <a:endParaRPr lang="en-US" altLang="en-US"/>
          </a:p>
        </p:txBody>
      </p:sp>
    </p:spTree>
    <p:extLst>
      <p:ext uri="{BB962C8B-B14F-4D97-AF65-F5344CB8AC3E}">
        <p14:creationId xmlns:p14="http://schemas.microsoft.com/office/powerpoint/2010/main" val="748813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B609DC0C-0A13-4AB8-A08D-0F81ACBD2EE5}" type="slidenum">
              <a:rPr lang="en-US" altLang="en-US"/>
              <a:pPr>
                <a:defRPr/>
              </a:pPr>
              <a:t>‹#›</a:t>
            </a:fld>
            <a:endParaRPr lang="en-US" altLang="en-US"/>
          </a:p>
        </p:txBody>
      </p:sp>
    </p:spTree>
    <p:extLst>
      <p:ext uri="{BB962C8B-B14F-4D97-AF65-F5344CB8AC3E}">
        <p14:creationId xmlns:p14="http://schemas.microsoft.com/office/powerpoint/2010/main" val="2622329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3DFD03CB-63D4-4987-8158-0F296F5C1CE0}" type="slidenum">
              <a:rPr lang="en-US" altLang="en-US"/>
              <a:pPr>
                <a:defRPr/>
              </a:pPr>
              <a:t>‹#›</a:t>
            </a:fld>
            <a:endParaRPr lang="en-US" altLang="en-US"/>
          </a:p>
        </p:txBody>
      </p:sp>
    </p:spTree>
    <p:extLst>
      <p:ext uri="{BB962C8B-B14F-4D97-AF65-F5344CB8AC3E}">
        <p14:creationId xmlns:p14="http://schemas.microsoft.com/office/powerpoint/2010/main" val="5585511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90CA74FD-7D13-4802-9571-0DAFD870C6AA}" type="slidenum">
              <a:rPr lang="en-US" altLang="en-US"/>
              <a:pPr>
                <a:defRPr/>
              </a:pPr>
              <a:t>‹#›</a:t>
            </a:fld>
            <a:endParaRPr lang="en-US" altLang="en-US"/>
          </a:p>
        </p:txBody>
      </p:sp>
    </p:spTree>
    <p:extLst>
      <p:ext uri="{BB962C8B-B14F-4D97-AF65-F5344CB8AC3E}">
        <p14:creationId xmlns:p14="http://schemas.microsoft.com/office/powerpoint/2010/main" val="1115766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F2E1283B-2819-4CB1-9BF7-D08F6A669194}" type="slidenum">
              <a:rPr lang="en-US" altLang="en-US"/>
              <a:pPr>
                <a:defRPr/>
              </a:pPr>
              <a:t>‹#›</a:t>
            </a:fld>
            <a:endParaRPr lang="en-US" altLang="en-US"/>
          </a:p>
        </p:txBody>
      </p:sp>
    </p:spTree>
    <p:extLst>
      <p:ext uri="{BB962C8B-B14F-4D97-AF65-F5344CB8AC3E}">
        <p14:creationId xmlns:p14="http://schemas.microsoft.com/office/powerpoint/2010/main" val="3927894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68F49205-2EE8-4690-AF8E-574242FA82A6}" type="slidenum">
              <a:rPr lang="en-US" altLang="en-US"/>
              <a:pPr>
                <a:defRPr/>
              </a:pPr>
              <a:t>‹#›</a:t>
            </a:fld>
            <a:endParaRPr lang="en-US" altLang="en-US"/>
          </a:p>
        </p:txBody>
      </p:sp>
    </p:spTree>
    <p:extLst>
      <p:ext uri="{BB962C8B-B14F-4D97-AF65-F5344CB8AC3E}">
        <p14:creationId xmlns:p14="http://schemas.microsoft.com/office/powerpoint/2010/main" val="12849500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A591A565-67A8-44D8-94E6-4EB64D3C1993}" type="slidenum">
              <a:rPr lang="en-US" altLang="en-US"/>
              <a:pPr>
                <a:defRPr/>
              </a:pPr>
              <a:t>‹#›</a:t>
            </a:fld>
            <a:endParaRPr lang="en-US" altLang="en-US"/>
          </a:p>
        </p:txBody>
      </p:sp>
    </p:spTree>
    <p:extLst>
      <p:ext uri="{BB962C8B-B14F-4D97-AF65-F5344CB8AC3E}">
        <p14:creationId xmlns:p14="http://schemas.microsoft.com/office/powerpoint/2010/main" val="529315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2153BA4-374F-44E7-AE77-85EFBB1AC590}" type="slidenum">
              <a:rPr lang="en-US" altLang="en-US"/>
              <a:pPr>
                <a:defRPr/>
              </a:pPr>
              <a:t>‹#›</a:t>
            </a:fld>
            <a:endParaRPr lang="en-US" altLang="en-US"/>
          </a:p>
        </p:txBody>
      </p:sp>
    </p:spTree>
    <p:extLst>
      <p:ext uri="{BB962C8B-B14F-4D97-AF65-F5344CB8AC3E}">
        <p14:creationId xmlns:p14="http://schemas.microsoft.com/office/powerpoint/2010/main" val="15793691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9C24FFE-61F0-4683-B1BA-9479A0207F39}" type="slidenum">
              <a:rPr lang="en-US" altLang="en-US"/>
              <a:pPr>
                <a:defRPr/>
              </a:pPr>
              <a:t>‹#›</a:t>
            </a:fld>
            <a:endParaRPr lang="en-US" altLang="en-US"/>
          </a:p>
        </p:txBody>
      </p:sp>
    </p:spTree>
    <p:extLst>
      <p:ext uri="{BB962C8B-B14F-4D97-AF65-F5344CB8AC3E}">
        <p14:creationId xmlns:p14="http://schemas.microsoft.com/office/powerpoint/2010/main" val="5665091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B773975A-4EED-4CF3-B527-FFFB3084588E}" type="slidenum">
              <a:rPr lang="en-US" altLang="en-US"/>
              <a:pPr>
                <a:defRPr/>
              </a:pPr>
              <a:t>‹#›</a:t>
            </a:fld>
            <a:endParaRPr lang="en-US" altLang="en-US"/>
          </a:p>
        </p:txBody>
      </p:sp>
    </p:spTree>
    <p:extLst>
      <p:ext uri="{BB962C8B-B14F-4D97-AF65-F5344CB8AC3E}">
        <p14:creationId xmlns:p14="http://schemas.microsoft.com/office/powerpoint/2010/main" val="7479180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4439090C-B109-4B57-B830-42F64B44393B}" type="slidenum">
              <a:rPr lang="en-US" altLang="en-US"/>
              <a:pPr>
                <a:defRPr/>
              </a:pPr>
              <a:t>‹#›</a:t>
            </a:fld>
            <a:endParaRPr lang="en-US" altLang="en-US"/>
          </a:p>
        </p:txBody>
      </p:sp>
    </p:spTree>
    <p:extLst>
      <p:ext uri="{BB962C8B-B14F-4D97-AF65-F5344CB8AC3E}">
        <p14:creationId xmlns:p14="http://schemas.microsoft.com/office/powerpoint/2010/main" val="3317786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BB72ECD-BAC0-40EF-AA93-D5B2681CD9D7}" type="slidenum">
              <a:rPr lang="en-US" altLang="en-US"/>
              <a:pPr>
                <a:defRPr/>
              </a:pPr>
              <a:t>‹#›</a:t>
            </a:fld>
            <a:endParaRPr lang="en-US" altLang="en-US"/>
          </a:p>
        </p:txBody>
      </p:sp>
    </p:spTree>
    <p:extLst>
      <p:ext uri="{BB962C8B-B14F-4D97-AF65-F5344CB8AC3E}">
        <p14:creationId xmlns:p14="http://schemas.microsoft.com/office/powerpoint/2010/main" val="16466710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Tree>
    <p:extLst>
      <p:ext uri="{BB962C8B-B14F-4D97-AF65-F5344CB8AC3E}">
        <p14:creationId xmlns:p14="http://schemas.microsoft.com/office/powerpoint/2010/main" val="1208281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1"/>
            <a:ext cx="4038600" cy="543232"/>
          </a:xfrm>
        </p:spPr>
        <p:txBody>
          <a:bodyPr/>
          <a:lstStyle/>
          <a:p>
            <a:pPr lvl="0"/>
            <a:r>
              <a:rPr lang="en-US" dirty="0"/>
              <a:t>Click to edit Master</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
        <p:nvSpPr>
          <p:cNvPr id="8" name="Content Placeholder 2"/>
          <p:cNvSpPr>
            <a:spLocks noGrp="1"/>
          </p:cNvSpPr>
          <p:nvPr>
            <p:ph sz="quarter" idx="11" hasCustomPrompt="1"/>
          </p:nvPr>
        </p:nvSpPr>
        <p:spPr>
          <a:xfrm>
            <a:off x="4648200" y="1600201"/>
            <a:ext cx="4038600" cy="543232"/>
          </a:xfrm>
        </p:spPr>
        <p:txBody>
          <a:bodyPr/>
          <a:lstStyle/>
          <a:p>
            <a:pPr lvl="0"/>
            <a:r>
              <a:rPr lang="en-US" dirty="0"/>
              <a:t>Click to edit Master</a:t>
            </a:r>
          </a:p>
        </p:txBody>
      </p:sp>
      <p:sp>
        <p:nvSpPr>
          <p:cNvPr id="9" name="Content Placeholder 2"/>
          <p:cNvSpPr>
            <a:spLocks noGrp="1"/>
          </p:cNvSpPr>
          <p:nvPr>
            <p:ph sz="quarter" idx="12" hasCustomPrompt="1"/>
          </p:nvPr>
        </p:nvSpPr>
        <p:spPr>
          <a:xfrm>
            <a:off x="457200" y="2291584"/>
            <a:ext cx="4038600" cy="543232"/>
          </a:xfrm>
        </p:spPr>
        <p:txBody>
          <a:bodyPr/>
          <a:lstStyle/>
          <a:p>
            <a:pPr lvl="0"/>
            <a:r>
              <a:rPr lang="en-US" dirty="0"/>
              <a:t>Click to edit Master</a:t>
            </a:r>
          </a:p>
        </p:txBody>
      </p:sp>
      <p:sp>
        <p:nvSpPr>
          <p:cNvPr id="10" name="Content Placeholder 2"/>
          <p:cNvSpPr>
            <a:spLocks noGrp="1"/>
          </p:cNvSpPr>
          <p:nvPr>
            <p:ph sz="quarter" idx="13" hasCustomPrompt="1"/>
          </p:nvPr>
        </p:nvSpPr>
        <p:spPr>
          <a:xfrm>
            <a:off x="4648200" y="2331579"/>
            <a:ext cx="4038600" cy="543232"/>
          </a:xfrm>
        </p:spPr>
        <p:txBody>
          <a:bodyPr/>
          <a:lstStyle/>
          <a:p>
            <a:pPr lvl="0"/>
            <a:r>
              <a:rPr lang="en-US" dirty="0"/>
              <a:t>Click to edit Master</a:t>
            </a:r>
          </a:p>
        </p:txBody>
      </p:sp>
      <p:sp>
        <p:nvSpPr>
          <p:cNvPr id="11" name="Content Placeholder 2"/>
          <p:cNvSpPr>
            <a:spLocks noGrp="1"/>
          </p:cNvSpPr>
          <p:nvPr>
            <p:ph sz="quarter" idx="14" hasCustomPrompt="1"/>
          </p:nvPr>
        </p:nvSpPr>
        <p:spPr>
          <a:xfrm>
            <a:off x="457200" y="2982967"/>
            <a:ext cx="4038600" cy="543232"/>
          </a:xfrm>
        </p:spPr>
        <p:txBody>
          <a:bodyPr/>
          <a:lstStyle/>
          <a:p>
            <a:pPr lvl="0"/>
            <a:r>
              <a:rPr lang="en-US" dirty="0"/>
              <a:t>Click to edit Master</a:t>
            </a:r>
          </a:p>
        </p:txBody>
      </p:sp>
      <p:sp>
        <p:nvSpPr>
          <p:cNvPr id="12" name="Content Placeholder 2"/>
          <p:cNvSpPr>
            <a:spLocks noGrp="1"/>
          </p:cNvSpPr>
          <p:nvPr>
            <p:ph sz="quarter" idx="15" hasCustomPrompt="1"/>
          </p:nvPr>
        </p:nvSpPr>
        <p:spPr>
          <a:xfrm>
            <a:off x="4648200" y="2978052"/>
            <a:ext cx="4038600" cy="543232"/>
          </a:xfrm>
        </p:spPr>
        <p:txBody>
          <a:bodyPr/>
          <a:lstStyle/>
          <a:p>
            <a:pPr lvl="0"/>
            <a:r>
              <a:rPr lang="en-US" dirty="0"/>
              <a:t>Click to edit Master</a:t>
            </a:r>
          </a:p>
        </p:txBody>
      </p:sp>
      <p:sp>
        <p:nvSpPr>
          <p:cNvPr id="13" name="Content Placeholder 2"/>
          <p:cNvSpPr>
            <a:spLocks noGrp="1"/>
          </p:cNvSpPr>
          <p:nvPr>
            <p:ph sz="quarter" idx="16" hasCustomPrompt="1"/>
          </p:nvPr>
        </p:nvSpPr>
        <p:spPr>
          <a:xfrm>
            <a:off x="457200" y="3694682"/>
            <a:ext cx="4038600" cy="543232"/>
          </a:xfrm>
        </p:spPr>
        <p:txBody>
          <a:bodyPr/>
          <a:lstStyle/>
          <a:p>
            <a:pPr lvl="0"/>
            <a:r>
              <a:rPr lang="en-US" dirty="0"/>
              <a:t>Click to edit Master</a:t>
            </a:r>
          </a:p>
        </p:txBody>
      </p:sp>
      <p:sp>
        <p:nvSpPr>
          <p:cNvPr id="14" name="Content Placeholder 2"/>
          <p:cNvSpPr>
            <a:spLocks noGrp="1"/>
          </p:cNvSpPr>
          <p:nvPr>
            <p:ph sz="quarter" idx="17" hasCustomPrompt="1"/>
          </p:nvPr>
        </p:nvSpPr>
        <p:spPr>
          <a:xfrm>
            <a:off x="4638368" y="3694682"/>
            <a:ext cx="4038600" cy="543232"/>
          </a:xfrm>
        </p:spPr>
        <p:txBody>
          <a:bodyPr/>
          <a:lstStyle/>
          <a:p>
            <a:pPr lvl="0"/>
            <a:r>
              <a:rPr lang="en-US" dirty="0"/>
              <a:t>Click to edit Master</a:t>
            </a:r>
          </a:p>
        </p:txBody>
      </p:sp>
      <p:sp>
        <p:nvSpPr>
          <p:cNvPr id="15" name="Content Placeholder 2"/>
          <p:cNvSpPr>
            <a:spLocks noGrp="1"/>
          </p:cNvSpPr>
          <p:nvPr>
            <p:ph sz="quarter" idx="18" hasCustomPrompt="1"/>
          </p:nvPr>
        </p:nvSpPr>
        <p:spPr>
          <a:xfrm>
            <a:off x="457200" y="4407065"/>
            <a:ext cx="4038600" cy="543232"/>
          </a:xfrm>
        </p:spPr>
        <p:txBody>
          <a:bodyPr/>
          <a:lstStyle/>
          <a:p>
            <a:pPr lvl="0"/>
            <a:r>
              <a:rPr lang="en-US" dirty="0"/>
              <a:t>Click to edit Master</a:t>
            </a:r>
          </a:p>
        </p:txBody>
      </p:sp>
      <p:sp>
        <p:nvSpPr>
          <p:cNvPr id="16" name="Content Placeholder 2"/>
          <p:cNvSpPr>
            <a:spLocks noGrp="1"/>
          </p:cNvSpPr>
          <p:nvPr>
            <p:ph sz="quarter" idx="19" hasCustomPrompt="1"/>
          </p:nvPr>
        </p:nvSpPr>
        <p:spPr>
          <a:xfrm>
            <a:off x="4648200" y="4407065"/>
            <a:ext cx="4038600" cy="543232"/>
          </a:xfrm>
        </p:spPr>
        <p:txBody>
          <a:bodyPr/>
          <a:lstStyle/>
          <a:p>
            <a:pPr lvl="0"/>
            <a:r>
              <a:rPr lang="en-US" dirty="0"/>
              <a:t>Click to edit Master</a:t>
            </a:r>
          </a:p>
        </p:txBody>
      </p:sp>
      <p:sp>
        <p:nvSpPr>
          <p:cNvPr id="17" name="Content Placeholder 2"/>
          <p:cNvSpPr>
            <a:spLocks noGrp="1"/>
          </p:cNvSpPr>
          <p:nvPr>
            <p:ph sz="quarter" idx="20" hasCustomPrompt="1"/>
          </p:nvPr>
        </p:nvSpPr>
        <p:spPr>
          <a:xfrm>
            <a:off x="457200" y="5121575"/>
            <a:ext cx="4038600" cy="543232"/>
          </a:xfrm>
        </p:spPr>
        <p:txBody>
          <a:bodyPr/>
          <a:lstStyle/>
          <a:p>
            <a:pPr lvl="0"/>
            <a:r>
              <a:rPr lang="en-US" dirty="0"/>
              <a:t>Click to edit Master</a:t>
            </a:r>
          </a:p>
        </p:txBody>
      </p:sp>
      <p:sp>
        <p:nvSpPr>
          <p:cNvPr id="18" name="Content Placeholder 2"/>
          <p:cNvSpPr>
            <a:spLocks noGrp="1"/>
          </p:cNvSpPr>
          <p:nvPr>
            <p:ph sz="quarter" idx="21" hasCustomPrompt="1"/>
          </p:nvPr>
        </p:nvSpPr>
        <p:spPr>
          <a:xfrm>
            <a:off x="4648200" y="5119448"/>
            <a:ext cx="4038600" cy="543232"/>
          </a:xfrm>
        </p:spPr>
        <p:txBody>
          <a:bodyPr/>
          <a:lstStyle/>
          <a:p>
            <a:pPr lvl="0"/>
            <a:r>
              <a:rPr lang="en-US" dirty="0"/>
              <a:t>Click to edit Master</a:t>
            </a:r>
          </a:p>
        </p:txBody>
      </p:sp>
      <p:sp>
        <p:nvSpPr>
          <p:cNvPr id="19" name="Content Placeholder 2"/>
          <p:cNvSpPr>
            <a:spLocks noGrp="1"/>
          </p:cNvSpPr>
          <p:nvPr>
            <p:ph sz="quarter" idx="22" hasCustomPrompt="1"/>
          </p:nvPr>
        </p:nvSpPr>
        <p:spPr>
          <a:xfrm>
            <a:off x="457200" y="5836085"/>
            <a:ext cx="4038600" cy="543232"/>
          </a:xfrm>
        </p:spPr>
        <p:txBody>
          <a:bodyPr/>
          <a:lstStyle/>
          <a:p>
            <a:pPr lvl="0"/>
            <a:r>
              <a:rPr lang="en-US" dirty="0"/>
              <a:t>Click to edit Master</a:t>
            </a:r>
          </a:p>
        </p:txBody>
      </p:sp>
      <p:sp>
        <p:nvSpPr>
          <p:cNvPr id="20" name="Content Placeholder 2"/>
          <p:cNvSpPr>
            <a:spLocks noGrp="1"/>
          </p:cNvSpPr>
          <p:nvPr>
            <p:ph sz="quarter" idx="23" hasCustomPrompt="1"/>
          </p:nvPr>
        </p:nvSpPr>
        <p:spPr>
          <a:xfrm>
            <a:off x="4648200" y="5838212"/>
            <a:ext cx="4038600" cy="543232"/>
          </a:xfrm>
        </p:spPr>
        <p:txBody>
          <a:bodyPr/>
          <a:lstStyle/>
          <a:p>
            <a:pPr lvl="0"/>
            <a:r>
              <a:rPr lang="en-US" dirty="0"/>
              <a:t>Click to edit Master</a:t>
            </a:r>
          </a:p>
        </p:txBody>
      </p:sp>
    </p:spTree>
    <p:extLst>
      <p:ext uri="{BB962C8B-B14F-4D97-AF65-F5344CB8AC3E}">
        <p14:creationId xmlns:p14="http://schemas.microsoft.com/office/powerpoint/2010/main" val="1449770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3B7C19B0-5E9B-45C1-8B6F-19430DEE0321}" type="slidenum">
              <a:rPr lang="en-US" altLang="en-US"/>
              <a:pPr>
                <a:defRPr/>
              </a:pPr>
              <a:t>‹#›</a:t>
            </a:fld>
            <a:endParaRPr lang="en-US" altLang="en-US"/>
          </a:p>
        </p:txBody>
      </p:sp>
    </p:spTree>
    <p:extLst>
      <p:ext uri="{BB962C8B-B14F-4D97-AF65-F5344CB8AC3E}">
        <p14:creationId xmlns:p14="http://schemas.microsoft.com/office/powerpoint/2010/main" val="3912207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BF116810-8C97-4CB2-B4D9-4A9E4F573E8F}" type="slidenum">
              <a:rPr lang="en-US" altLang="en-US"/>
              <a:pPr>
                <a:defRPr/>
              </a:pPr>
              <a:t>‹#›</a:t>
            </a:fld>
            <a:endParaRPr lang="en-US" altLang="en-US"/>
          </a:p>
        </p:txBody>
      </p:sp>
    </p:spTree>
    <p:extLst>
      <p:ext uri="{BB962C8B-B14F-4D97-AF65-F5344CB8AC3E}">
        <p14:creationId xmlns:p14="http://schemas.microsoft.com/office/powerpoint/2010/main" val="13265520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893F92B8-0304-428A-836C-1675E43B9F09}" type="slidenum">
              <a:rPr lang="en-US" altLang="en-US"/>
              <a:pPr>
                <a:defRPr/>
              </a:pPr>
              <a:t>‹#›</a:t>
            </a:fld>
            <a:endParaRPr lang="en-US" altLang="en-US"/>
          </a:p>
        </p:txBody>
      </p:sp>
    </p:spTree>
    <p:extLst>
      <p:ext uri="{BB962C8B-B14F-4D97-AF65-F5344CB8AC3E}">
        <p14:creationId xmlns:p14="http://schemas.microsoft.com/office/powerpoint/2010/main" val="3429358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BB72ECD-BAC0-40EF-AA93-D5B2681CD9D7}" type="slidenum">
              <a:rPr lang="en-US" altLang="en-US"/>
              <a:pPr>
                <a:defRPr/>
              </a:pPr>
              <a:t>‹#›</a:t>
            </a:fld>
            <a:endParaRPr lang="en-US" altLang="en-US"/>
          </a:p>
        </p:txBody>
      </p:sp>
    </p:spTree>
    <p:extLst>
      <p:ext uri="{BB962C8B-B14F-4D97-AF65-F5344CB8AC3E}">
        <p14:creationId xmlns:p14="http://schemas.microsoft.com/office/powerpoint/2010/main" val="25486948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9532F29A-FFCF-4FDC-9261-EE8FD89C56F8}" type="slidenum">
              <a:rPr lang="en-US" altLang="en-US"/>
              <a:pPr>
                <a:defRPr/>
              </a:pPr>
              <a:t>‹#›</a:t>
            </a:fld>
            <a:endParaRPr lang="en-US" altLang="en-US"/>
          </a:p>
        </p:txBody>
      </p:sp>
    </p:spTree>
    <p:extLst>
      <p:ext uri="{BB962C8B-B14F-4D97-AF65-F5344CB8AC3E}">
        <p14:creationId xmlns:p14="http://schemas.microsoft.com/office/powerpoint/2010/main" val="12088510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6D587FC1-BE8B-4C6B-BADF-603A65B210A2}" type="slidenum">
              <a:rPr lang="en-US" altLang="en-US"/>
              <a:pPr>
                <a:defRPr/>
              </a:pPr>
              <a:t>‹#›</a:t>
            </a:fld>
            <a:endParaRPr lang="en-US" altLang="en-US"/>
          </a:p>
        </p:txBody>
      </p:sp>
    </p:spTree>
    <p:extLst>
      <p:ext uri="{BB962C8B-B14F-4D97-AF65-F5344CB8AC3E}">
        <p14:creationId xmlns:p14="http://schemas.microsoft.com/office/powerpoint/2010/main" val="17656971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D6CD725A-2118-46F9-97AC-1DFF4F0219F6}" type="slidenum">
              <a:rPr lang="en-US" altLang="en-US"/>
              <a:pPr>
                <a:defRPr/>
              </a:pPr>
              <a:t>‹#›</a:t>
            </a:fld>
            <a:endParaRPr lang="en-US" altLang="en-US"/>
          </a:p>
        </p:txBody>
      </p:sp>
    </p:spTree>
    <p:extLst>
      <p:ext uri="{BB962C8B-B14F-4D97-AF65-F5344CB8AC3E}">
        <p14:creationId xmlns:p14="http://schemas.microsoft.com/office/powerpoint/2010/main" val="27112309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ABC7A3BD-1D29-4A56-BA2C-2B4D759B3FF0}" type="slidenum">
              <a:rPr lang="en-US" altLang="en-US"/>
              <a:pPr>
                <a:defRPr/>
              </a:pPr>
              <a:t>‹#›</a:t>
            </a:fld>
            <a:endParaRPr lang="en-US" altLang="en-US"/>
          </a:p>
        </p:txBody>
      </p:sp>
    </p:spTree>
    <p:extLst>
      <p:ext uri="{BB962C8B-B14F-4D97-AF65-F5344CB8AC3E}">
        <p14:creationId xmlns:p14="http://schemas.microsoft.com/office/powerpoint/2010/main" val="1887115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9532F29A-FFCF-4FDC-9261-EE8FD89C56F8}" type="slidenum">
              <a:rPr lang="en-US" altLang="en-US"/>
              <a:pPr>
                <a:defRPr/>
              </a:pPr>
              <a:t>‹#›</a:t>
            </a:fld>
            <a:endParaRPr lang="en-US" altLang="en-US"/>
          </a:p>
        </p:txBody>
      </p:sp>
    </p:spTree>
    <p:extLst>
      <p:ext uri="{BB962C8B-B14F-4D97-AF65-F5344CB8AC3E}">
        <p14:creationId xmlns:p14="http://schemas.microsoft.com/office/powerpoint/2010/main" val="528192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5F7A2FC2-B036-4DBE-A8F8-8D5C38C771C4}" type="slidenum">
              <a:rPr lang="en-US" altLang="en-US"/>
              <a:pPr>
                <a:defRPr/>
              </a:pPr>
              <a:t>‹#›</a:t>
            </a:fld>
            <a:endParaRPr lang="en-US" altLang="en-US"/>
          </a:p>
        </p:txBody>
      </p:sp>
    </p:spTree>
    <p:extLst>
      <p:ext uri="{BB962C8B-B14F-4D97-AF65-F5344CB8AC3E}">
        <p14:creationId xmlns:p14="http://schemas.microsoft.com/office/powerpoint/2010/main" val="18479140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694F2E61-A8C5-48D7-9242-D7A84933F89B}" type="slidenum">
              <a:rPr lang="en-US" altLang="en-US"/>
              <a:pPr>
                <a:defRPr/>
              </a:pPr>
              <a:t>‹#›</a:t>
            </a:fld>
            <a:endParaRPr lang="en-US" altLang="en-US"/>
          </a:p>
        </p:txBody>
      </p:sp>
    </p:spTree>
    <p:extLst>
      <p:ext uri="{BB962C8B-B14F-4D97-AF65-F5344CB8AC3E}">
        <p14:creationId xmlns:p14="http://schemas.microsoft.com/office/powerpoint/2010/main" val="28487529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134C189-FDC7-4474-8C06-0061349BAE64}" type="slidenum">
              <a:rPr lang="en-US" altLang="en-US"/>
              <a:pPr>
                <a:defRPr/>
              </a:pPr>
              <a:t>‹#›</a:t>
            </a:fld>
            <a:endParaRPr lang="en-US" altLang="en-US"/>
          </a:p>
        </p:txBody>
      </p:sp>
    </p:spTree>
    <p:extLst>
      <p:ext uri="{BB962C8B-B14F-4D97-AF65-F5344CB8AC3E}">
        <p14:creationId xmlns:p14="http://schemas.microsoft.com/office/powerpoint/2010/main" val="6791709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pPr>
              <a:defRPr/>
            </a:pPr>
            <a:fld id="{0134C189-FDC7-4474-8C06-0061349BAE64}" type="slidenum">
              <a:rPr lang="en-US" altLang="en-US"/>
              <a:pPr>
                <a:defRPr/>
              </a:pPr>
              <a:t>‹#›</a:t>
            </a:fld>
            <a:endParaRPr lang="en-US" altLang="en-US"/>
          </a:p>
        </p:txBody>
      </p:sp>
    </p:spTree>
    <p:extLst>
      <p:ext uri="{BB962C8B-B14F-4D97-AF65-F5344CB8AC3E}">
        <p14:creationId xmlns:p14="http://schemas.microsoft.com/office/powerpoint/2010/main" val="11205706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1"/>
            <a:ext cx="4038600" cy="543232"/>
          </a:xfrm>
        </p:spPr>
        <p:txBody>
          <a:bodyPr/>
          <a:lstStyle/>
          <a:p>
            <a:pPr lvl="0"/>
            <a:r>
              <a:rPr lang="en-US" dirty="0"/>
              <a:t>Click to edit Master</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
        <p:nvSpPr>
          <p:cNvPr id="8" name="Content Placeholder 2"/>
          <p:cNvSpPr>
            <a:spLocks noGrp="1"/>
          </p:cNvSpPr>
          <p:nvPr>
            <p:ph sz="quarter" idx="11" hasCustomPrompt="1"/>
          </p:nvPr>
        </p:nvSpPr>
        <p:spPr>
          <a:xfrm>
            <a:off x="4648200" y="1600201"/>
            <a:ext cx="4038600" cy="543232"/>
          </a:xfrm>
        </p:spPr>
        <p:txBody>
          <a:bodyPr/>
          <a:lstStyle/>
          <a:p>
            <a:pPr lvl="0"/>
            <a:r>
              <a:rPr lang="en-US" dirty="0"/>
              <a:t>Click to edit Master</a:t>
            </a:r>
          </a:p>
        </p:txBody>
      </p:sp>
      <p:sp>
        <p:nvSpPr>
          <p:cNvPr id="9" name="Content Placeholder 2"/>
          <p:cNvSpPr>
            <a:spLocks noGrp="1"/>
          </p:cNvSpPr>
          <p:nvPr>
            <p:ph sz="quarter" idx="12" hasCustomPrompt="1"/>
          </p:nvPr>
        </p:nvSpPr>
        <p:spPr>
          <a:xfrm>
            <a:off x="457200" y="2291584"/>
            <a:ext cx="4038600" cy="543232"/>
          </a:xfrm>
        </p:spPr>
        <p:txBody>
          <a:bodyPr/>
          <a:lstStyle/>
          <a:p>
            <a:pPr lvl="0"/>
            <a:r>
              <a:rPr lang="en-US" dirty="0"/>
              <a:t>Click to edit Master</a:t>
            </a:r>
          </a:p>
        </p:txBody>
      </p:sp>
      <p:sp>
        <p:nvSpPr>
          <p:cNvPr id="10" name="Content Placeholder 2"/>
          <p:cNvSpPr>
            <a:spLocks noGrp="1"/>
          </p:cNvSpPr>
          <p:nvPr>
            <p:ph sz="quarter" idx="13" hasCustomPrompt="1"/>
          </p:nvPr>
        </p:nvSpPr>
        <p:spPr>
          <a:xfrm>
            <a:off x="4648200" y="2331579"/>
            <a:ext cx="4038600" cy="543232"/>
          </a:xfrm>
        </p:spPr>
        <p:txBody>
          <a:bodyPr/>
          <a:lstStyle/>
          <a:p>
            <a:pPr lvl="0"/>
            <a:r>
              <a:rPr lang="en-US" dirty="0"/>
              <a:t>Click to edit Master</a:t>
            </a:r>
          </a:p>
        </p:txBody>
      </p:sp>
      <p:sp>
        <p:nvSpPr>
          <p:cNvPr id="11" name="Content Placeholder 2"/>
          <p:cNvSpPr>
            <a:spLocks noGrp="1"/>
          </p:cNvSpPr>
          <p:nvPr>
            <p:ph sz="quarter" idx="14" hasCustomPrompt="1"/>
          </p:nvPr>
        </p:nvSpPr>
        <p:spPr>
          <a:xfrm>
            <a:off x="457200" y="2982967"/>
            <a:ext cx="4038600" cy="543232"/>
          </a:xfrm>
        </p:spPr>
        <p:txBody>
          <a:bodyPr/>
          <a:lstStyle/>
          <a:p>
            <a:pPr lvl="0"/>
            <a:r>
              <a:rPr lang="en-US" dirty="0"/>
              <a:t>Click to edit Master</a:t>
            </a:r>
          </a:p>
        </p:txBody>
      </p:sp>
      <p:sp>
        <p:nvSpPr>
          <p:cNvPr id="12" name="Content Placeholder 2"/>
          <p:cNvSpPr>
            <a:spLocks noGrp="1"/>
          </p:cNvSpPr>
          <p:nvPr>
            <p:ph sz="quarter" idx="15" hasCustomPrompt="1"/>
          </p:nvPr>
        </p:nvSpPr>
        <p:spPr>
          <a:xfrm>
            <a:off x="4648200" y="2978052"/>
            <a:ext cx="4038600" cy="543232"/>
          </a:xfrm>
        </p:spPr>
        <p:txBody>
          <a:bodyPr/>
          <a:lstStyle/>
          <a:p>
            <a:pPr lvl="0"/>
            <a:r>
              <a:rPr lang="en-US" dirty="0"/>
              <a:t>Click to edit Master</a:t>
            </a:r>
          </a:p>
        </p:txBody>
      </p:sp>
      <p:sp>
        <p:nvSpPr>
          <p:cNvPr id="13" name="Content Placeholder 2"/>
          <p:cNvSpPr>
            <a:spLocks noGrp="1"/>
          </p:cNvSpPr>
          <p:nvPr>
            <p:ph sz="quarter" idx="16" hasCustomPrompt="1"/>
          </p:nvPr>
        </p:nvSpPr>
        <p:spPr>
          <a:xfrm>
            <a:off x="457200" y="3694682"/>
            <a:ext cx="4038600" cy="543232"/>
          </a:xfrm>
        </p:spPr>
        <p:txBody>
          <a:bodyPr/>
          <a:lstStyle/>
          <a:p>
            <a:pPr lvl="0"/>
            <a:r>
              <a:rPr lang="en-US" dirty="0"/>
              <a:t>Click to edit Master</a:t>
            </a:r>
          </a:p>
        </p:txBody>
      </p:sp>
      <p:sp>
        <p:nvSpPr>
          <p:cNvPr id="14" name="Content Placeholder 2"/>
          <p:cNvSpPr>
            <a:spLocks noGrp="1"/>
          </p:cNvSpPr>
          <p:nvPr>
            <p:ph sz="quarter" idx="17" hasCustomPrompt="1"/>
          </p:nvPr>
        </p:nvSpPr>
        <p:spPr>
          <a:xfrm>
            <a:off x="4638368" y="3694682"/>
            <a:ext cx="4038600" cy="543232"/>
          </a:xfrm>
        </p:spPr>
        <p:txBody>
          <a:bodyPr/>
          <a:lstStyle/>
          <a:p>
            <a:pPr lvl="0"/>
            <a:r>
              <a:rPr lang="en-US" dirty="0"/>
              <a:t>Click to edit Master</a:t>
            </a:r>
          </a:p>
        </p:txBody>
      </p:sp>
      <p:sp>
        <p:nvSpPr>
          <p:cNvPr id="15" name="Content Placeholder 2"/>
          <p:cNvSpPr>
            <a:spLocks noGrp="1"/>
          </p:cNvSpPr>
          <p:nvPr>
            <p:ph sz="quarter" idx="18" hasCustomPrompt="1"/>
          </p:nvPr>
        </p:nvSpPr>
        <p:spPr>
          <a:xfrm>
            <a:off x="457200" y="4407065"/>
            <a:ext cx="4038600" cy="543232"/>
          </a:xfrm>
        </p:spPr>
        <p:txBody>
          <a:bodyPr/>
          <a:lstStyle/>
          <a:p>
            <a:pPr lvl="0"/>
            <a:r>
              <a:rPr lang="en-US" dirty="0"/>
              <a:t>Click to edit Master</a:t>
            </a:r>
          </a:p>
        </p:txBody>
      </p:sp>
      <p:sp>
        <p:nvSpPr>
          <p:cNvPr id="16" name="Content Placeholder 2"/>
          <p:cNvSpPr>
            <a:spLocks noGrp="1"/>
          </p:cNvSpPr>
          <p:nvPr>
            <p:ph sz="quarter" idx="19" hasCustomPrompt="1"/>
          </p:nvPr>
        </p:nvSpPr>
        <p:spPr>
          <a:xfrm>
            <a:off x="4648200" y="4407065"/>
            <a:ext cx="4038600" cy="543232"/>
          </a:xfrm>
        </p:spPr>
        <p:txBody>
          <a:bodyPr/>
          <a:lstStyle/>
          <a:p>
            <a:pPr lvl="0"/>
            <a:r>
              <a:rPr lang="en-US" dirty="0"/>
              <a:t>Click to edit Master</a:t>
            </a:r>
          </a:p>
        </p:txBody>
      </p:sp>
      <p:sp>
        <p:nvSpPr>
          <p:cNvPr id="17" name="Content Placeholder 2"/>
          <p:cNvSpPr>
            <a:spLocks noGrp="1"/>
          </p:cNvSpPr>
          <p:nvPr>
            <p:ph sz="quarter" idx="20" hasCustomPrompt="1"/>
          </p:nvPr>
        </p:nvSpPr>
        <p:spPr>
          <a:xfrm>
            <a:off x="457200" y="5121575"/>
            <a:ext cx="4038600" cy="543232"/>
          </a:xfrm>
        </p:spPr>
        <p:txBody>
          <a:bodyPr/>
          <a:lstStyle/>
          <a:p>
            <a:pPr lvl="0"/>
            <a:r>
              <a:rPr lang="en-US" dirty="0"/>
              <a:t>Click to edit Master</a:t>
            </a:r>
          </a:p>
        </p:txBody>
      </p:sp>
      <p:sp>
        <p:nvSpPr>
          <p:cNvPr id="18" name="Content Placeholder 2"/>
          <p:cNvSpPr>
            <a:spLocks noGrp="1"/>
          </p:cNvSpPr>
          <p:nvPr>
            <p:ph sz="quarter" idx="21" hasCustomPrompt="1"/>
          </p:nvPr>
        </p:nvSpPr>
        <p:spPr>
          <a:xfrm>
            <a:off x="4648200" y="5119448"/>
            <a:ext cx="4038600" cy="543232"/>
          </a:xfrm>
        </p:spPr>
        <p:txBody>
          <a:bodyPr/>
          <a:lstStyle/>
          <a:p>
            <a:pPr lvl="0"/>
            <a:r>
              <a:rPr lang="en-US" dirty="0"/>
              <a:t>Click to edit Master</a:t>
            </a:r>
          </a:p>
        </p:txBody>
      </p:sp>
      <p:sp>
        <p:nvSpPr>
          <p:cNvPr id="19" name="Content Placeholder 2"/>
          <p:cNvSpPr>
            <a:spLocks noGrp="1"/>
          </p:cNvSpPr>
          <p:nvPr>
            <p:ph sz="quarter" idx="22" hasCustomPrompt="1"/>
          </p:nvPr>
        </p:nvSpPr>
        <p:spPr>
          <a:xfrm>
            <a:off x="457200" y="5836085"/>
            <a:ext cx="4038600" cy="543232"/>
          </a:xfrm>
        </p:spPr>
        <p:txBody>
          <a:bodyPr/>
          <a:lstStyle/>
          <a:p>
            <a:pPr lvl="0"/>
            <a:r>
              <a:rPr lang="en-US" dirty="0"/>
              <a:t>Click to edit Master</a:t>
            </a:r>
          </a:p>
        </p:txBody>
      </p:sp>
      <p:sp>
        <p:nvSpPr>
          <p:cNvPr id="20" name="Content Placeholder 2"/>
          <p:cNvSpPr>
            <a:spLocks noGrp="1"/>
          </p:cNvSpPr>
          <p:nvPr>
            <p:ph sz="quarter" idx="23" hasCustomPrompt="1"/>
          </p:nvPr>
        </p:nvSpPr>
        <p:spPr>
          <a:xfrm>
            <a:off x="4648200" y="5838212"/>
            <a:ext cx="4038600" cy="543232"/>
          </a:xfrm>
        </p:spPr>
        <p:txBody>
          <a:bodyPr/>
          <a:lstStyle/>
          <a:p>
            <a:pPr lvl="0"/>
            <a:r>
              <a:rPr lang="en-US" dirty="0"/>
              <a:t>Click to edit Master</a:t>
            </a:r>
          </a:p>
        </p:txBody>
      </p:sp>
    </p:spTree>
    <p:extLst>
      <p:ext uri="{BB962C8B-B14F-4D97-AF65-F5344CB8AC3E}">
        <p14:creationId xmlns:p14="http://schemas.microsoft.com/office/powerpoint/2010/main" val="19883911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1"/>
            <a:ext cx="4038600" cy="543232"/>
          </a:xfrm>
        </p:spPr>
        <p:txBody>
          <a:bodyPr/>
          <a:lstStyle/>
          <a:p>
            <a:pPr lvl="0"/>
            <a:r>
              <a:rPr lang="en-US" dirty="0"/>
              <a:t>Click to edit Master</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
        <p:nvSpPr>
          <p:cNvPr id="8" name="Content Placeholder 2"/>
          <p:cNvSpPr>
            <a:spLocks noGrp="1"/>
          </p:cNvSpPr>
          <p:nvPr>
            <p:ph sz="quarter" idx="11" hasCustomPrompt="1"/>
          </p:nvPr>
        </p:nvSpPr>
        <p:spPr>
          <a:xfrm>
            <a:off x="4648200" y="1600201"/>
            <a:ext cx="4038600" cy="543232"/>
          </a:xfrm>
        </p:spPr>
        <p:txBody>
          <a:bodyPr/>
          <a:lstStyle/>
          <a:p>
            <a:pPr lvl="0"/>
            <a:r>
              <a:rPr lang="en-US" dirty="0"/>
              <a:t>Click to edit Master</a:t>
            </a:r>
          </a:p>
        </p:txBody>
      </p:sp>
      <p:sp>
        <p:nvSpPr>
          <p:cNvPr id="9" name="Content Placeholder 2"/>
          <p:cNvSpPr>
            <a:spLocks noGrp="1"/>
          </p:cNvSpPr>
          <p:nvPr>
            <p:ph sz="quarter" idx="12" hasCustomPrompt="1"/>
          </p:nvPr>
        </p:nvSpPr>
        <p:spPr>
          <a:xfrm>
            <a:off x="457200" y="2291584"/>
            <a:ext cx="4038600" cy="543232"/>
          </a:xfrm>
        </p:spPr>
        <p:txBody>
          <a:bodyPr/>
          <a:lstStyle/>
          <a:p>
            <a:pPr lvl="0"/>
            <a:r>
              <a:rPr lang="en-US" dirty="0"/>
              <a:t>Click to edit Master</a:t>
            </a:r>
          </a:p>
        </p:txBody>
      </p:sp>
      <p:sp>
        <p:nvSpPr>
          <p:cNvPr id="10" name="Content Placeholder 2"/>
          <p:cNvSpPr>
            <a:spLocks noGrp="1"/>
          </p:cNvSpPr>
          <p:nvPr>
            <p:ph sz="quarter" idx="13" hasCustomPrompt="1"/>
          </p:nvPr>
        </p:nvSpPr>
        <p:spPr>
          <a:xfrm>
            <a:off x="4648200" y="2331579"/>
            <a:ext cx="4038600" cy="543232"/>
          </a:xfrm>
        </p:spPr>
        <p:txBody>
          <a:bodyPr/>
          <a:lstStyle/>
          <a:p>
            <a:pPr lvl="0"/>
            <a:r>
              <a:rPr lang="en-US" dirty="0"/>
              <a:t>Click to edit Master</a:t>
            </a:r>
          </a:p>
        </p:txBody>
      </p:sp>
      <p:sp>
        <p:nvSpPr>
          <p:cNvPr id="11" name="Content Placeholder 2"/>
          <p:cNvSpPr>
            <a:spLocks noGrp="1"/>
          </p:cNvSpPr>
          <p:nvPr>
            <p:ph sz="quarter" idx="14" hasCustomPrompt="1"/>
          </p:nvPr>
        </p:nvSpPr>
        <p:spPr>
          <a:xfrm>
            <a:off x="457200" y="2982967"/>
            <a:ext cx="4038600" cy="543232"/>
          </a:xfrm>
        </p:spPr>
        <p:txBody>
          <a:bodyPr/>
          <a:lstStyle/>
          <a:p>
            <a:pPr lvl="0"/>
            <a:r>
              <a:rPr lang="en-US" dirty="0"/>
              <a:t>Click to edit Master</a:t>
            </a:r>
          </a:p>
        </p:txBody>
      </p:sp>
      <p:sp>
        <p:nvSpPr>
          <p:cNvPr id="12" name="Content Placeholder 2"/>
          <p:cNvSpPr>
            <a:spLocks noGrp="1"/>
          </p:cNvSpPr>
          <p:nvPr>
            <p:ph sz="quarter" idx="15" hasCustomPrompt="1"/>
          </p:nvPr>
        </p:nvSpPr>
        <p:spPr>
          <a:xfrm>
            <a:off x="4648200" y="2978052"/>
            <a:ext cx="4038600" cy="543232"/>
          </a:xfrm>
        </p:spPr>
        <p:txBody>
          <a:bodyPr/>
          <a:lstStyle/>
          <a:p>
            <a:pPr lvl="0"/>
            <a:r>
              <a:rPr lang="en-US" dirty="0"/>
              <a:t>Click to edit Master</a:t>
            </a:r>
          </a:p>
        </p:txBody>
      </p:sp>
      <p:sp>
        <p:nvSpPr>
          <p:cNvPr id="13" name="Content Placeholder 2"/>
          <p:cNvSpPr>
            <a:spLocks noGrp="1"/>
          </p:cNvSpPr>
          <p:nvPr>
            <p:ph sz="quarter" idx="16" hasCustomPrompt="1"/>
          </p:nvPr>
        </p:nvSpPr>
        <p:spPr>
          <a:xfrm>
            <a:off x="457200" y="3694682"/>
            <a:ext cx="4038600" cy="543232"/>
          </a:xfrm>
        </p:spPr>
        <p:txBody>
          <a:bodyPr/>
          <a:lstStyle/>
          <a:p>
            <a:pPr lvl="0"/>
            <a:r>
              <a:rPr lang="en-US" dirty="0"/>
              <a:t>Click to edit Master</a:t>
            </a:r>
          </a:p>
        </p:txBody>
      </p:sp>
      <p:sp>
        <p:nvSpPr>
          <p:cNvPr id="14" name="Content Placeholder 2"/>
          <p:cNvSpPr>
            <a:spLocks noGrp="1"/>
          </p:cNvSpPr>
          <p:nvPr>
            <p:ph sz="quarter" idx="17" hasCustomPrompt="1"/>
          </p:nvPr>
        </p:nvSpPr>
        <p:spPr>
          <a:xfrm>
            <a:off x="4638368" y="3694682"/>
            <a:ext cx="4038600" cy="543232"/>
          </a:xfrm>
        </p:spPr>
        <p:txBody>
          <a:bodyPr/>
          <a:lstStyle/>
          <a:p>
            <a:pPr lvl="0"/>
            <a:r>
              <a:rPr lang="en-US" dirty="0"/>
              <a:t>Click to edit Master</a:t>
            </a:r>
          </a:p>
        </p:txBody>
      </p:sp>
      <p:sp>
        <p:nvSpPr>
          <p:cNvPr id="15" name="Content Placeholder 2"/>
          <p:cNvSpPr>
            <a:spLocks noGrp="1"/>
          </p:cNvSpPr>
          <p:nvPr>
            <p:ph sz="quarter" idx="18" hasCustomPrompt="1"/>
          </p:nvPr>
        </p:nvSpPr>
        <p:spPr>
          <a:xfrm>
            <a:off x="457200" y="4407065"/>
            <a:ext cx="4038600" cy="543232"/>
          </a:xfrm>
        </p:spPr>
        <p:txBody>
          <a:bodyPr/>
          <a:lstStyle/>
          <a:p>
            <a:pPr lvl="0"/>
            <a:r>
              <a:rPr lang="en-US" dirty="0"/>
              <a:t>Click to edit Master</a:t>
            </a:r>
          </a:p>
        </p:txBody>
      </p:sp>
      <p:sp>
        <p:nvSpPr>
          <p:cNvPr id="16" name="Content Placeholder 2"/>
          <p:cNvSpPr>
            <a:spLocks noGrp="1"/>
          </p:cNvSpPr>
          <p:nvPr>
            <p:ph sz="quarter" idx="19" hasCustomPrompt="1"/>
          </p:nvPr>
        </p:nvSpPr>
        <p:spPr>
          <a:xfrm>
            <a:off x="4648200" y="4407065"/>
            <a:ext cx="4038600" cy="543232"/>
          </a:xfrm>
        </p:spPr>
        <p:txBody>
          <a:bodyPr/>
          <a:lstStyle/>
          <a:p>
            <a:pPr lvl="0"/>
            <a:r>
              <a:rPr lang="en-US" dirty="0"/>
              <a:t>Click to edit Master</a:t>
            </a:r>
          </a:p>
        </p:txBody>
      </p:sp>
      <p:sp>
        <p:nvSpPr>
          <p:cNvPr id="17" name="Content Placeholder 2"/>
          <p:cNvSpPr>
            <a:spLocks noGrp="1"/>
          </p:cNvSpPr>
          <p:nvPr>
            <p:ph sz="quarter" idx="20" hasCustomPrompt="1"/>
          </p:nvPr>
        </p:nvSpPr>
        <p:spPr>
          <a:xfrm>
            <a:off x="457200" y="5121575"/>
            <a:ext cx="4038600" cy="543232"/>
          </a:xfrm>
        </p:spPr>
        <p:txBody>
          <a:bodyPr/>
          <a:lstStyle/>
          <a:p>
            <a:pPr lvl="0"/>
            <a:r>
              <a:rPr lang="en-US" dirty="0"/>
              <a:t>Click to edit Master</a:t>
            </a:r>
          </a:p>
        </p:txBody>
      </p:sp>
      <p:sp>
        <p:nvSpPr>
          <p:cNvPr id="18" name="Content Placeholder 2"/>
          <p:cNvSpPr>
            <a:spLocks noGrp="1"/>
          </p:cNvSpPr>
          <p:nvPr>
            <p:ph sz="quarter" idx="21" hasCustomPrompt="1"/>
          </p:nvPr>
        </p:nvSpPr>
        <p:spPr>
          <a:xfrm>
            <a:off x="4648200" y="5119448"/>
            <a:ext cx="4038600" cy="543232"/>
          </a:xfrm>
        </p:spPr>
        <p:txBody>
          <a:bodyPr/>
          <a:lstStyle/>
          <a:p>
            <a:pPr lvl="0"/>
            <a:r>
              <a:rPr lang="en-US" dirty="0"/>
              <a:t>Click to edit Master</a:t>
            </a:r>
          </a:p>
        </p:txBody>
      </p:sp>
      <p:sp>
        <p:nvSpPr>
          <p:cNvPr id="19" name="Content Placeholder 2"/>
          <p:cNvSpPr>
            <a:spLocks noGrp="1"/>
          </p:cNvSpPr>
          <p:nvPr>
            <p:ph sz="quarter" idx="22" hasCustomPrompt="1"/>
          </p:nvPr>
        </p:nvSpPr>
        <p:spPr>
          <a:xfrm>
            <a:off x="457200" y="5836085"/>
            <a:ext cx="4038600" cy="543232"/>
          </a:xfrm>
        </p:spPr>
        <p:txBody>
          <a:bodyPr/>
          <a:lstStyle/>
          <a:p>
            <a:pPr lvl="0"/>
            <a:r>
              <a:rPr lang="en-US" dirty="0"/>
              <a:t>Click to edit Master</a:t>
            </a:r>
          </a:p>
        </p:txBody>
      </p:sp>
      <p:sp>
        <p:nvSpPr>
          <p:cNvPr id="20" name="Content Placeholder 2"/>
          <p:cNvSpPr>
            <a:spLocks noGrp="1"/>
          </p:cNvSpPr>
          <p:nvPr>
            <p:ph sz="quarter" idx="23" hasCustomPrompt="1"/>
          </p:nvPr>
        </p:nvSpPr>
        <p:spPr>
          <a:xfrm>
            <a:off x="4648200" y="5838212"/>
            <a:ext cx="4038600" cy="543232"/>
          </a:xfrm>
        </p:spPr>
        <p:txBody>
          <a:bodyPr/>
          <a:lstStyle/>
          <a:p>
            <a:pPr lvl="0"/>
            <a:r>
              <a:rPr lang="en-US" dirty="0"/>
              <a:t>Click to edit Master</a:t>
            </a:r>
          </a:p>
        </p:txBody>
      </p:sp>
    </p:spTree>
    <p:extLst>
      <p:ext uri="{BB962C8B-B14F-4D97-AF65-F5344CB8AC3E}">
        <p14:creationId xmlns:p14="http://schemas.microsoft.com/office/powerpoint/2010/main" val="1038961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6D587FC1-BE8B-4C6B-BADF-603A65B210A2}" type="slidenum">
              <a:rPr lang="en-US" altLang="en-US"/>
              <a:pPr>
                <a:defRPr/>
              </a:pPr>
              <a:t>‹#›</a:t>
            </a:fld>
            <a:endParaRPr lang="en-US" altLang="en-US"/>
          </a:p>
        </p:txBody>
      </p:sp>
    </p:spTree>
    <p:extLst>
      <p:ext uri="{BB962C8B-B14F-4D97-AF65-F5344CB8AC3E}">
        <p14:creationId xmlns:p14="http://schemas.microsoft.com/office/powerpoint/2010/main" val="592555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D6CD725A-2118-46F9-97AC-1DFF4F0219F6}" type="slidenum">
              <a:rPr lang="en-US" altLang="en-US"/>
              <a:pPr>
                <a:defRPr/>
              </a:pPr>
              <a:t>‹#›</a:t>
            </a:fld>
            <a:endParaRPr lang="en-US" altLang="en-US"/>
          </a:p>
        </p:txBody>
      </p:sp>
    </p:spTree>
    <p:extLst>
      <p:ext uri="{BB962C8B-B14F-4D97-AF65-F5344CB8AC3E}">
        <p14:creationId xmlns:p14="http://schemas.microsoft.com/office/powerpoint/2010/main" val="1709655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ABC7A3BD-1D29-4A56-BA2C-2B4D759B3FF0}" type="slidenum">
              <a:rPr lang="en-US" altLang="en-US"/>
              <a:pPr>
                <a:defRPr/>
              </a:pPr>
              <a:t>‹#›</a:t>
            </a:fld>
            <a:endParaRPr lang="en-US" altLang="en-US"/>
          </a:p>
        </p:txBody>
      </p:sp>
    </p:spTree>
    <p:extLst>
      <p:ext uri="{BB962C8B-B14F-4D97-AF65-F5344CB8AC3E}">
        <p14:creationId xmlns:p14="http://schemas.microsoft.com/office/powerpoint/2010/main" val="2277323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5F7A2FC2-B036-4DBE-A8F8-8D5C38C771C4}" type="slidenum">
              <a:rPr lang="en-US" altLang="en-US"/>
              <a:pPr>
                <a:defRPr/>
              </a:pPr>
              <a:t>‹#›</a:t>
            </a:fld>
            <a:endParaRPr lang="en-US" altLang="en-US"/>
          </a:p>
        </p:txBody>
      </p:sp>
    </p:spTree>
    <p:extLst>
      <p:ext uri="{BB962C8B-B14F-4D97-AF65-F5344CB8AC3E}">
        <p14:creationId xmlns:p14="http://schemas.microsoft.com/office/powerpoint/2010/main" val="35738117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slideLayout" Target="../slideLayouts/slideLayout53.xml"/><Relationship Id="rId13" Type="http://schemas.openxmlformats.org/officeDocument/2006/relationships/slideLayout" Target="../slideLayouts/slideLayout54.xml"/><Relationship Id="rId14" Type="http://schemas.openxmlformats.org/officeDocument/2006/relationships/slideLayout" Target="../slideLayouts/slideLayout55.xml"/><Relationship Id="rId15" Type="http://schemas.openxmlformats.org/officeDocument/2006/relationships/theme" Target="../theme/theme4.xml"/><Relationship Id="rId16" Type="http://schemas.openxmlformats.org/officeDocument/2006/relationships/image" Target="../media/image1.jpeg"/><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CD8DC"/>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pPr>
              <a:defRPr/>
            </a:pPr>
            <a:fld id="{09C1BB25-CF30-4423-B66B-661ACC5618FE}" type="slidenum">
              <a:rPr lang="en-US" altLang="en-US"/>
              <a:pPr>
                <a:defRPr/>
              </a:pPr>
              <a:t>‹#›</a:t>
            </a:fld>
            <a:endParaRPr lang="en-US" altLang="en-US"/>
          </a:p>
        </p:txBody>
      </p:sp>
      <p:sp>
        <p:nvSpPr>
          <p:cNvPr id="1029" name="Rectangle 5"/>
          <p:cNvSpPr>
            <a:spLocks noChangeArrowheads="1"/>
          </p:cNvSpPr>
          <p:nvPr userDrawn="1"/>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pic>
        <p:nvPicPr>
          <p:cNvPr id="1030" name="Picture 6" descr="SS.JP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6235700"/>
            <a:ext cx="7524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63" r:id="rId12"/>
    <p:sldLayoutId id="2147484466" r:id="rId13"/>
    <p:sldLayoutId id="2147484484" r:id="rId14"/>
    <p:sldLayoutId id="2147484485" r:id="rId15"/>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CD8DC"/>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pPr>
              <a:defRPr/>
            </a:pPr>
            <a:fld id="{A63FD5BA-DB2A-4E70-8A0D-059488B20F01}" type="slidenum">
              <a:rPr lang="en-US" altLang="en-US"/>
              <a:pPr>
                <a:defRPr/>
              </a:pPr>
              <a:t>‹#›</a:t>
            </a:fld>
            <a:endParaRPr lang="en-US" altLang="en-US"/>
          </a:p>
        </p:txBody>
      </p:sp>
      <p:sp>
        <p:nvSpPr>
          <p:cNvPr id="2053" name="Rectangle 5"/>
          <p:cNvSpPr>
            <a:spLocks noChangeArrowheads="1"/>
          </p:cNvSpPr>
          <p:nvPr userDrawn="1"/>
        </p:nvSpPr>
        <p:spPr bwMode="auto">
          <a:xfrm>
            <a:off x="0" y="6619875"/>
            <a:ext cx="91440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spTree>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 id="2147484464" r:id="rId12"/>
    <p:sldLayoutId id="2147484467" r:id="rId13"/>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CD8DC"/>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pPr>
              <a:defRPr/>
            </a:pPr>
            <a:fld id="{21545AF7-8497-4DC3-BC98-0A9315192FC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 id="2147484465" r:id="rId12"/>
    <p:sldLayoutId id="2147484468" r:id="rId13"/>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CD8DC"/>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pPr>
              <a:defRPr/>
            </a:pPr>
            <a:fld id="{09C1BB25-CF30-4423-B66B-661ACC5618FE}" type="slidenum">
              <a:rPr lang="en-US" altLang="en-US"/>
              <a:pPr>
                <a:defRPr/>
              </a:pPr>
              <a:t>‹#›</a:t>
            </a:fld>
            <a:endParaRPr lang="en-US" altLang="en-US"/>
          </a:p>
        </p:txBody>
      </p:sp>
      <p:pic>
        <p:nvPicPr>
          <p:cNvPr id="1030" name="Picture 6" descr="SS.JP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6235700"/>
            <a:ext cx="7524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772530"/>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 id="2147484481" r:id="rId12"/>
    <p:sldLayoutId id="2147484482" r:id="rId13"/>
    <p:sldLayoutId id="2147484483" r:id="rId14"/>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0.xml"/><Relationship Id="rId3"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7.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4" Type="http://schemas.microsoft.com/office/2007/relationships/hdphoto" Target="../media/hdphoto1.wdp"/><Relationship Id="rId1" Type="http://schemas.openxmlformats.org/officeDocument/2006/relationships/slideLayout" Target="../slideLayouts/slideLayout3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microsoft.com/office/2007/relationships/hdphoto" Target="../media/hdphoto2.wdp"/><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9.xml"/><Relationship Id="rId3"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0.xml"/><Relationship Id="rId3" Type="http://schemas.openxmlformats.org/officeDocument/2006/relationships/image" Target="../media/image38.jp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3.xml"/><Relationship Id="rId3" Type="http://schemas.openxmlformats.org/officeDocument/2006/relationships/image" Target="../media/image3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1.tiff"/></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1.tiff"/><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4" Type="http://schemas.microsoft.com/office/2007/relationships/hdphoto" Target="../media/hdphoto3.wdp"/><Relationship Id="rId1" Type="http://schemas.openxmlformats.org/officeDocument/2006/relationships/slideLayout" Target="../slideLayouts/slideLayout40.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2.xml"/><Relationship Id="rId3" Type="http://schemas.openxmlformats.org/officeDocument/2006/relationships/image" Target="../media/image4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4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4.xml"/><Relationship Id="rId3" Type="http://schemas.openxmlformats.org/officeDocument/2006/relationships/image" Target="../media/image48.jpg"/></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4" Type="http://schemas.microsoft.com/office/2007/relationships/hdphoto" Target="../media/hdphoto4.wdp"/><Relationship Id="rId5" Type="http://schemas.openxmlformats.org/officeDocument/2006/relationships/hyperlink" Target="https://www.google.com/url?sa=t&amp;rct=j&amp;q=&amp;esrc=s&amp;source=web&amp;cd=1&amp;cad=rja&amp;uact=8&amp;ved=0ahUKEwjqlfOBv7fOAhUCKGMKHcYjCBoQFggcMAA&amp;url=https://allaboutyoungchildren.org/english/&amp;usg=AFQjCNGZjAeHHuqyd4jwZ4mjXsYkX4jnYQ&amp;bvm=bv.129389765,d.cGc" TargetMode="External"/><Relationship Id="rId6" Type="http://schemas.openxmlformats.org/officeDocument/2006/relationships/hyperlink" Target="https://www.google.com/url?sa=t&amp;rct=j&amp;q=&amp;esrc=s&amp;source=web&amp;cd=1&amp;cad=rja&amp;uact=8&amp;ved=0ahUKEwjvuJOtv7fOAhUK32MKHb-cCDsQFgghMAA&amp;url=http://www.cde.ca.gov/sp/cd/re/documents/familypartnerships.pdf&amp;usg=AFQjCNE4pI6AWAIjG4YTNT4JE4KiR_Xa0g&amp;bvm=bv.129389765,d.cGc" TargetMode="External"/><Relationship Id="rId7" Type="http://schemas.openxmlformats.org/officeDocument/2006/relationships/hyperlink" Target="https://www.google.com/url?sa=t&amp;rct=j&amp;q=&amp;esrc=s&amp;source=web&amp;cd=1&amp;cad=rja&amp;uact=8&amp;ved=0ahUKEwjluf-Wv7fOAhVU-GMKHZy0ChcQFggcMAA&amp;url=http://www.cde.ca.gov/ci/gs/em/documents/tkguide.pdf&amp;usg=AFQjCNGLkZjjCSncKT0z-jzu9UjYFR5yfQ&amp;bvm=bv.129389765,d.cGc" TargetMode="External"/><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6.xml"/><Relationship Id="rId3" Type="http://schemas.openxmlformats.org/officeDocument/2006/relationships/image" Target="../media/image50.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8.xml"/><Relationship Id="rId3" Type="http://schemas.openxmlformats.org/officeDocument/2006/relationships/image" Target="../media/image5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png"/><Relationship Id="rId9" Type="http://schemas.openxmlformats.org/officeDocument/2006/relationships/image" Target="../media/image12.jpeg"/><Relationship Id="rId10" Type="http://schemas.openxmlformats.org/officeDocument/2006/relationships/image" Target="../media/image13.jpeg"/><Relationship Id="rId11" Type="http://schemas.openxmlformats.org/officeDocument/2006/relationships/image" Target="../media/image14.jpe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title="All about me board"/>
          <p:cNvPicPr>
            <a:picLocks noGrp="1" noChangeAspect="1"/>
          </p:cNvPicPr>
          <p:nvPr>
            <p:ph sz="half" idx="2"/>
          </p:nvPr>
        </p:nvPicPr>
        <p:blipFill rotWithShape="1">
          <a:blip r:embed="rId3"/>
          <a:srcRect t="10000" b="8971"/>
          <a:stretch/>
        </p:blipFill>
        <p:spPr>
          <a:xfrm>
            <a:off x="0" y="1926190"/>
            <a:ext cx="9144000" cy="4931810"/>
          </a:xfrm>
          <a:ln>
            <a:solidFill>
              <a:schemeClr val="tx1"/>
            </a:solidFill>
          </a:ln>
        </p:spPr>
      </p:pic>
      <p:sp>
        <p:nvSpPr>
          <p:cNvPr id="2" name="Title 1"/>
          <p:cNvSpPr>
            <a:spLocks noGrp="1"/>
          </p:cNvSpPr>
          <p:nvPr>
            <p:ph type="title"/>
          </p:nvPr>
        </p:nvSpPr>
        <p:spPr>
          <a:xfrm>
            <a:off x="0" y="2731"/>
            <a:ext cx="9144000" cy="1143000"/>
          </a:xfrm>
          <a:solidFill>
            <a:srgbClr val="FCD8DC"/>
          </a:solidFill>
        </p:spPr>
        <p:txBody>
          <a:bodyPr/>
          <a:lstStyle/>
          <a:p>
            <a:pPr lvl="0">
              <a:defRPr/>
            </a:pPr>
            <a:r>
              <a:rPr lang="en-US" altLang="en-US" sz="2800" dirty="0">
                <a:latin typeface="Arial" panose="020B0604020202020204" pitchFamily="34" charset="0"/>
                <a:ea typeface="+mn-ea"/>
                <a:cs typeface="Arial" panose="020B0604020202020204" pitchFamily="34" charset="0"/>
              </a:rPr>
              <a:t>History-Social Science in Transitional Kindergarten: </a:t>
            </a:r>
            <a:r>
              <a:rPr lang="en-US" altLang="en-US" dirty="0">
                <a:latin typeface="Arial" panose="020B0604020202020204" pitchFamily="34" charset="0"/>
                <a:ea typeface="+mn-ea"/>
                <a:cs typeface="Arial" panose="020B0604020202020204" pitchFamily="34" charset="0"/>
              </a:rPr>
              <a:t/>
            </a:r>
            <a:br>
              <a:rPr lang="en-US" altLang="en-US" dirty="0">
                <a:latin typeface="Arial" panose="020B0604020202020204" pitchFamily="34" charset="0"/>
                <a:ea typeface="+mn-ea"/>
                <a:cs typeface="Arial" panose="020B0604020202020204" pitchFamily="34" charset="0"/>
              </a:rPr>
            </a:br>
            <a:r>
              <a:rPr lang="en-US" altLang="en-US" sz="3600" dirty="0">
                <a:latin typeface="Arial" panose="020B0604020202020204" pitchFamily="34" charset="0"/>
                <a:ea typeface="+mn-ea"/>
                <a:cs typeface="Arial" panose="020B0604020202020204" pitchFamily="34" charset="0"/>
              </a:rPr>
              <a:t>Self and Society and Marketplace</a:t>
            </a:r>
            <a:endParaRPr lang="en-US" dirty="0"/>
          </a:p>
        </p:txBody>
      </p:sp>
      <p:sp>
        <p:nvSpPr>
          <p:cNvPr id="3" name="Content Placeholder 2"/>
          <p:cNvSpPr>
            <a:spLocks noGrp="1"/>
          </p:cNvSpPr>
          <p:nvPr>
            <p:ph sz="half" idx="1"/>
          </p:nvPr>
        </p:nvSpPr>
        <p:spPr>
          <a:xfrm>
            <a:off x="0" y="1145731"/>
            <a:ext cx="9144000" cy="748506"/>
          </a:xfrm>
        </p:spPr>
        <p:txBody>
          <a:bodyPr/>
          <a:lstStyle/>
          <a:p>
            <a:pPr marL="0" lvl="0" indent="0" algn="ctr">
              <a:spcBef>
                <a:spcPct val="0"/>
              </a:spcBef>
              <a:buNone/>
            </a:pPr>
            <a:r>
              <a:rPr lang="en-US" altLang="en-US" sz="1800" b="1" i="1" dirty="0">
                <a:latin typeface="Arial" panose="020B0604020202020204" pitchFamily="34" charset="0"/>
                <a:ea typeface="+mn-ea"/>
                <a:cs typeface="Arial" panose="020B0604020202020204" pitchFamily="34" charset="0"/>
              </a:rPr>
              <a:t>California Preschool Learning Foundations, Volume 3</a:t>
            </a:r>
          </a:p>
          <a:p>
            <a:pPr marL="0" lvl="0" indent="0" algn="ctr">
              <a:spcBef>
                <a:spcPct val="0"/>
              </a:spcBef>
              <a:buNone/>
            </a:pPr>
            <a:r>
              <a:rPr lang="en-US" altLang="en-US" sz="1800" b="1" i="1" dirty="0">
                <a:latin typeface="Arial" panose="020B0604020202020204" pitchFamily="34" charset="0"/>
                <a:ea typeface="+mn-ea"/>
                <a:cs typeface="Arial" panose="020B0604020202020204" pitchFamily="34" charset="0"/>
              </a:rPr>
              <a:t>California Preschool Curriculum Framework, Volume 3</a:t>
            </a:r>
            <a:endParaRPr lang="en-US" sz="1800" b="1" dirty="0">
              <a:latin typeface="Arial" panose="020B0604020202020204" pitchFamily="34" charset="0"/>
              <a:ea typeface="+mn-ea"/>
              <a:cs typeface="Arial" panose="020B0604020202020204" pitchFamily="34" charset="0"/>
            </a:endParaRPr>
          </a:p>
          <a:p>
            <a:pPr marL="0" indent="0" algn="ctr">
              <a:buNone/>
            </a:pPr>
            <a:endParaRPr lang="en-US" dirty="0"/>
          </a:p>
        </p:txBody>
      </p:sp>
      <p:sp>
        <p:nvSpPr>
          <p:cNvPr id="12" name="Rectangle 5"/>
          <p:cNvSpPr>
            <a:spLocks noChangeArrowheads="1"/>
          </p:cNvSpPr>
          <p:nvPr/>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0163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0" y="274638"/>
            <a:ext cx="9144000" cy="1143000"/>
          </a:xfrm>
        </p:spPr>
        <p:txBody>
          <a:bodyPr>
            <a:normAutofit fontScale="90000"/>
          </a:bodyPr>
          <a:lstStyle/>
          <a:p>
            <a:pPr eaLnBrk="1" hangingPunct="1">
              <a:defRPr/>
            </a:pPr>
            <a:r>
              <a:rPr lang="en-US" altLang="en-US" dirty="0"/>
              <a:t>Foundations and Framework, Volume 3</a:t>
            </a:r>
            <a:endParaRPr lang="en-US" sz="4000" dirty="0">
              <a:ea typeface="Arial" pitchFamily="-111" charset="0"/>
              <a:cs typeface="Arial" pitchFamily="-111" charset="0"/>
            </a:endParaRPr>
          </a:p>
        </p:txBody>
      </p:sp>
      <p:pic>
        <p:nvPicPr>
          <p:cNvPr id="70659" name="Content Placeholder 11" descr="PLF v 3.JPG"/>
          <p:cNvPicPr>
            <a:picLocks noGrp="1" noChangeAspect="1"/>
          </p:cNvPicPr>
          <p:nvPr>
            <p:ph sz="half" idx="1"/>
          </p:nvPr>
        </p:nvPicPr>
        <p:blipFill>
          <a:blip r:embed="rId3"/>
          <a:stretch>
            <a:fillRect/>
          </a:stretch>
        </p:blipFill>
        <p:spPr>
          <a:xfrm>
            <a:off x="726948" y="1601565"/>
            <a:ext cx="3499104" cy="4523232"/>
          </a:xfrm>
          <a:ln>
            <a:solidFill>
              <a:schemeClr val="tx1"/>
            </a:solidFill>
          </a:ln>
        </p:spPr>
      </p:pic>
      <p:pic>
        <p:nvPicPr>
          <p:cNvPr id="70660" name="Content Placeholder 12" descr="PCF v 3.JPG"/>
          <p:cNvPicPr>
            <a:picLocks noGrp="1" noChangeAspect="1"/>
          </p:cNvPicPr>
          <p:nvPr>
            <p:ph sz="half" idx="2"/>
          </p:nvPr>
        </p:nvPicPr>
        <p:blipFill>
          <a:blip r:embed="rId4"/>
          <a:stretch>
            <a:fillRect/>
          </a:stretch>
        </p:blipFill>
        <p:spPr>
          <a:xfrm>
            <a:off x="4866132" y="1601565"/>
            <a:ext cx="3602736" cy="4523232"/>
          </a:xfrm>
          <a:ln>
            <a:solidFill>
              <a:schemeClr val="tx1"/>
            </a:solidFill>
          </a:ln>
        </p:spPr>
      </p:pic>
      <p:sp>
        <p:nvSpPr>
          <p:cNvPr id="2" name="Slide Number Placeholder 1"/>
          <p:cNvSpPr>
            <a:spLocks noGrp="1"/>
          </p:cNvSpPr>
          <p:nvPr>
            <p:ph type="sldNum" sz="quarter" idx="4294967295"/>
          </p:nvPr>
        </p:nvSpPr>
        <p:spPr>
          <a:xfrm>
            <a:off x="8686800" y="0"/>
            <a:ext cx="457200" cy="365125"/>
          </a:xfrm>
        </p:spPr>
        <p:txBody>
          <a:bodyPr/>
          <a:lstStyle/>
          <a:p>
            <a:fld id="{9A336049-E27B-924A-95B9-AC5968D1714E}" type="slidenum">
              <a:rPr lang="en-US" smtClean="0"/>
              <a:pPr/>
              <a:t>10</a:t>
            </a:fld>
            <a:endParaRPr lang="en-US" dirty="0"/>
          </a:p>
        </p:txBody>
      </p:sp>
      <p:sp>
        <p:nvSpPr>
          <p:cNvPr id="9" name="Right Arrow 8"/>
          <p:cNvSpPr>
            <a:spLocks noChangeArrowheads="1"/>
          </p:cNvSpPr>
          <p:nvPr/>
        </p:nvSpPr>
        <p:spPr bwMode="auto">
          <a:xfrm>
            <a:off x="119856" y="1438125"/>
            <a:ext cx="674687" cy="687387"/>
          </a:xfrm>
          <a:prstGeom prst="rightArrow">
            <a:avLst>
              <a:gd name="adj1" fmla="val 50000"/>
              <a:gd name="adj2" fmla="val 53302"/>
            </a:avLst>
          </a:prstGeom>
          <a:solidFill>
            <a:srgbClr val="F79FA9"/>
          </a:solidFill>
          <a:ln w="9525">
            <a:solidFill>
              <a:srgbClr val="F8144A"/>
            </a:solidFill>
            <a:miter lim="800000"/>
            <a:headEnd/>
            <a:tailEnd/>
          </a:ln>
          <a:effectLst>
            <a:outerShdw blurRad="63500" dist="23000" dir="5400000" rotWithShape="0">
              <a:srgbClr val="000000">
                <a:alpha val="34998"/>
              </a:srgbClr>
            </a:outerShdw>
          </a:effectLst>
        </p:spPr>
        <p:txBody>
          <a:bodyPr anchor="ctr">
            <a:prstTxWarp prst="textNoShape">
              <a:avLst/>
            </a:prstTxWarp>
          </a:bodyPr>
          <a:lstStyle/>
          <a:p>
            <a:pPr algn="ctr">
              <a:defRPr/>
            </a:pPr>
            <a:endParaRPr lang="en-US" dirty="0">
              <a:solidFill>
                <a:schemeClr val="lt1"/>
              </a:solidFill>
              <a:latin typeface="+mn-lt"/>
              <a:ea typeface="+mn-ea"/>
              <a:cs typeface="+mn-cs"/>
            </a:endParaRPr>
          </a:p>
        </p:txBody>
      </p:sp>
      <p:sp>
        <p:nvSpPr>
          <p:cNvPr id="10" name="Right Arrow 9"/>
          <p:cNvSpPr>
            <a:spLocks noChangeArrowheads="1"/>
          </p:cNvSpPr>
          <p:nvPr/>
        </p:nvSpPr>
        <p:spPr bwMode="auto">
          <a:xfrm>
            <a:off x="4336161" y="1454643"/>
            <a:ext cx="654050" cy="687387"/>
          </a:xfrm>
          <a:prstGeom prst="rightArrow">
            <a:avLst>
              <a:gd name="adj1" fmla="val 50000"/>
              <a:gd name="adj2" fmla="val 50000"/>
            </a:avLst>
          </a:prstGeom>
          <a:solidFill>
            <a:srgbClr val="F79FA9"/>
          </a:solidFill>
          <a:ln w="9525">
            <a:solidFill>
              <a:srgbClr val="F8144A"/>
            </a:solidFill>
            <a:miter lim="800000"/>
            <a:headEnd/>
            <a:tailEnd/>
          </a:ln>
          <a:effectLst>
            <a:outerShdw blurRad="63500" dist="23000" dir="5400000" rotWithShape="0">
              <a:srgbClr val="000000">
                <a:alpha val="34998"/>
              </a:srgbClr>
            </a:outerShdw>
          </a:effectLst>
        </p:spPr>
        <p:txBody>
          <a:bodyPr anchor="ctr">
            <a:prstTxWarp prst="textNoShape">
              <a:avLst/>
            </a:prstTxWarp>
          </a:bodyPr>
          <a:lstStyle/>
          <a:p>
            <a:pPr algn="ctr">
              <a:defRPr/>
            </a:pPr>
            <a:endParaRPr lang="en-US" dirty="0">
              <a:solidFill>
                <a:schemeClr val="lt1"/>
              </a:solidFill>
              <a:latin typeface="+mn-lt"/>
              <a:ea typeface="+mn-ea"/>
              <a:cs typeface="+mn-cs"/>
            </a:endParaRPr>
          </a:p>
        </p:txBody>
      </p:sp>
    </p:spTree>
    <p:extLst>
      <p:ext uri="{BB962C8B-B14F-4D97-AF65-F5344CB8AC3E}">
        <p14:creationId xmlns:p14="http://schemas.microsoft.com/office/powerpoint/2010/main" val="42400736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2" name="Title 1"/>
          <p:cNvSpPr>
            <a:spLocks noGrp="1"/>
          </p:cNvSpPr>
          <p:nvPr>
            <p:ph type="title" sz="quarter"/>
          </p:nvPr>
        </p:nvSpPr>
        <p:spPr>
          <a:xfrm>
            <a:off x="457200" y="-14287"/>
            <a:ext cx="8229600" cy="1143000"/>
          </a:xfrm>
        </p:spPr>
        <p:txBody>
          <a:bodyPr/>
          <a:lstStyle/>
          <a:p>
            <a:pPr>
              <a:defRPr/>
            </a:pPr>
            <a:r>
              <a:rPr lang="en-US" sz="1800" dirty="0">
                <a:solidFill>
                  <a:srgbClr val="FFFFFF"/>
                </a:solidFill>
                <a:effectLst>
                  <a:outerShdw blurRad="38100" dist="38100" dir="2700000" algn="tl">
                    <a:srgbClr val="000000"/>
                  </a:outerShdw>
                </a:effectLst>
                <a:latin typeface="Arial" charset="0"/>
                <a:ea typeface="MS PGothic" charset="0"/>
                <a:cs typeface="Arial" charset="0"/>
              </a:rPr>
              <a:t>Foundations</a:t>
            </a:r>
          </a:p>
        </p:txBody>
      </p:sp>
      <p:pic>
        <p:nvPicPr>
          <p:cNvPr id="14" name="Picture 13" title="Circle time"/>
          <p:cNvPicPr>
            <a:picLocks noChangeAspect="1"/>
          </p:cNvPicPr>
          <p:nvPr/>
        </p:nvPicPr>
        <p:blipFill rotWithShape="1">
          <a:blip r:embed="rId3">
            <a:extLst>
              <a:ext uri="{28A0092B-C50C-407E-A947-70E740481C1C}">
                <a14:useLocalDpi xmlns:a14="http://schemas.microsoft.com/office/drawing/2010/main" val="0"/>
              </a:ext>
            </a:extLst>
          </a:blip>
          <a:srcRect l="10408" t="17378" r="18845" b="7519"/>
          <a:stretch/>
        </p:blipFill>
        <p:spPr>
          <a:xfrm>
            <a:off x="4645743" y="3614214"/>
            <a:ext cx="4498257" cy="3243785"/>
          </a:xfrm>
          <a:prstGeom prst="rect">
            <a:avLst/>
          </a:prstGeom>
          <a:ln>
            <a:solidFill>
              <a:schemeClr val="tx1"/>
            </a:solidFill>
          </a:ln>
        </p:spPr>
      </p:pic>
      <p:pic>
        <p:nvPicPr>
          <p:cNvPr id="13" name="Picture 12" title="Pretend play"/>
          <p:cNvPicPr>
            <a:picLocks noChangeAspect="1"/>
          </p:cNvPicPr>
          <p:nvPr/>
        </p:nvPicPr>
        <p:blipFill rotWithShape="1">
          <a:blip r:embed="rId4">
            <a:extLst>
              <a:ext uri="{28A0092B-C50C-407E-A947-70E740481C1C}">
                <a14:useLocalDpi xmlns:a14="http://schemas.microsoft.com/office/drawing/2010/main" val="0"/>
              </a:ext>
            </a:extLst>
          </a:blip>
          <a:srcRect l="14496" t="15993" r="6953" b="6039"/>
          <a:stretch/>
        </p:blipFill>
        <p:spPr>
          <a:xfrm>
            <a:off x="0" y="-14288"/>
            <a:ext cx="4645743" cy="3076623"/>
          </a:xfrm>
          <a:prstGeom prst="rect">
            <a:avLst/>
          </a:prstGeom>
          <a:ln>
            <a:solidFill>
              <a:schemeClr val="tx1"/>
            </a:solidFill>
          </a:ln>
        </p:spPr>
      </p:pic>
      <p:pic>
        <p:nvPicPr>
          <p:cNvPr id="10" name="Content Placeholder 9" title="Working with teacher"/>
          <p:cNvPicPr>
            <a:picLocks noGrp="1" noChangeAspect="1"/>
          </p:cNvPicPr>
          <p:nvPr>
            <p:ph sz="quarter" idx="1"/>
          </p:nvPr>
        </p:nvPicPr>
        <p:blipFill rotWithShape="1">
          <a:blip r:embed="rId5">
            <a:extLst>
              <a:ext uri="{28A0092B-C50C-407E-A947-70E740481C1C}">
                <a14:useLocalDpi xmlns:a14="http://schemas.microsoft.com/office/drawing/2010/main" val="0"/>
              </a:ext>
            </a:extLst>
          </a:blip>
          <a:srcRect l="11917" t="1296" r="3299" b="12169"/>
          <a:stretch/>
        </p:blipFill>
        <p:spPr>
          <a:xfrm>
            <a:off x="4645739" y="-863"/>
            <a:ext cx="4498261" cy="3063200"/>
          </a:xfrm>
          <a:ln>
            <a:solidFill>
              <a:schemeClr val="tx1"/>
            </a:solidFill>
          </a:ln>
        </p:spPr>
      </p:pic>
      <p:pic>
        <p:nvPicPr>
          <p:cNvPr id="4" name="Content Placeholder 3" title="Outside play"/>
          <p:cNvPicPr>
            <a:picLocks noGrp="1" noChangeAspect="1"/>
          </p:cNvPicPr>
          <p:nvPr>
            <p:ph sz="quarter" idx="14"/>
          </p:nvPr>
        </p:nvPicPr>
        <p:blipFill rotWithShape="1">
          <a:blip r:embed="rId6">
            <a:extLst>
              <a:ext uri="{28A0092B-C50C-407E-A947-70E740481C1C}">
                <a14:useLocalDpi xmlns:a14="http://schemas.microsoft.com/office/drawing/2010/main" val="0"/>
              </a:ext>
            </a:extLst>
          </a:blip>
          <a:srcRect l="16855" t="14179" r="1187"/>
          <a:stretch/>
        </p:blipFill>
        <p:spPr>
          <a:xfrm>
            <a:off x="0" y="3614215"/>
            <a:ext cx="4645740" cy="3238069"/>
          </a:xfrm>
          <a:ln>
            <a:solidFill>
              <a:schemeClr val="tx1"/>
            </a:solidFill>
          </a:ln>
        </p:spPr>
      </p:pic>
      <p:sp>
        <p:nvSpPr>
          <p:cNvPr id="5" name="Content Placeholder 4"/>
          <p:cNvSpPr>
            <a:spLocks noGrp="1"/>
          </p:cNvSpPr>
          <p:nvPr>
            <p:ph sz="quarter" idx="13"/>
          </p:nvPr>
        </p:nvSpPr>
        <p:spPr>
          <a:xfrm>
            <a:off x="-22128" y="3043989"/>
            <a:ext cx="4667863" cy="567051"/>
          </a:xfrm>
          <a:solidFill>
            <a:srgbClr val="FDE9EB"/>
          </a:solidFill>
          <a:ln>
            <a:solidFill>
              <a:srgbClr val="000000"/>
            </a:solidFill>
          </a:ln>
        </p:spPr>
        <p:txBody>
          <a:bodyPr/>
          <a:lstStyle/>
          <a:p>
            <a:pPr marL="0" indent="0" algn="ctr">
              <a:buNone/>
            </a:pPr>
            <a:r>
              <a:rPr lang="en-US" sz="2800" dirty="0"/>
              <a:t>With appropriate support</a:t>
            </a:r>
          </a:p>
          <a:p>
            <a:pPr algn="ctr"/>
            <a:endParaRPr lang="en-US" sz="2800" dirty="0"/>
          </a:p>
        </p:txBody>
      </p:sp>
      <p:sp>
        <p:nvSpPr>
          <p:cNvPr id="9" name="Content Placeholder 8"/>
          <p:cNvSpPr>
            <a:spLocks noGrp="1"/>
          </p:cNvSpPr>
          <p:nvPr>
            <p:ph sz="quarter" idx="17"/>
          </p:nvPr>
        </p:nvSpPr>
        <p:spPr>
          <a:xfrm>
            <a:off x="4645743" y="3043989"/>
            <a:ext cx="4498257" cy="567051"/>
          </a:xfrm>
          <a:solidFill>
            <a:srgbClr val="F79FA9"/>
          </a:solidFill>
          <a:ln>
            <a:solidFill>
              <a:srgbClr val="000000"/>
            </a:solidFill>
          </a:ln>
        </p:spPr>
        <p:txBody>
          <a:bodyPr/>
          <a:lstStyle/>
          <a:p>
            <a:pPr marL="0" indent="0" algn="ctr">
              <a:buNone/>
            </a:pPr>
            <a:r>
              <a:rPr lang="en-US" sz="2800" dirty="0"/>
              <a:t>High-quality program</a:t>
            </a:r>
          </a:p>
          <a:p>
            <a:pPr marL="0" indent="0" algn="ctr">
              <a:buNone/>
            </a:pPr>
            <a:endParaRPr lang="en-US" sz="2800" dirty="0"/>
          </a:p>
        </p:txBody>
      </p:sp>
      <p:sp>
        <p:nvSpPr>
          <p:cNvPr id="48134" name="TextBox 10"/>
          <p:cNvSpPr txBox="1">
            <a:spLocks noChangeArrowheads="1"/>
          </p:cNvSpPr>
          <p:nvPr/>
        </p:nvSpPr>
        <p:spPr bwMode="auto">
          <a:xfrm>
            <a:off x="3468688" y="195262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11" name="Slide Number Placeholder 10"/>
          <p:cNvSpPr>
            <a:spLocks noGrp="1"/>
          </p:cNvSpPr>
          <p:nvPr>
            <p:ph type="sldNum" sz="quarter" idx="10"/>
          </p:nvPr>
        </p:nvSpPr>
        <p:spPr/>
        <p:txBody>
          <a:bodyPr/>
          <a:lstStyle/>
          <a:p>
            <a:pPr>
              <a:defRPr/>
            </a:pPr>
            <a:fld id="{004876A5-5258-D644-8832-690637D3B8B4}" type="slidenum">
              <a:rPr lang="en-US" smtClean="0"/>
              <a:pPr>
                <a:defRPr/>
              </a:pPr>
              <a:t>11</a:t>
            </a:fld>
            <a:endParaRPr lang="en-US"/>
          </a:p>
        </p:txBody>
      </p:sp>
      <p:sp>
        <p:nvSpPr>
          <p:cNvPr id="16" name="Rectangle 15"/>
          <p:cNvSpPr>
            <a:spLocks noChangeArrowheads="1"/>
          </p:cNvSpPr>
          <p:nvPr/>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30720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345990" y="303586"/>
            <a:ext cx="8464378" cy="1001584"/>
          </a:xfrm>
        </p:spPr>
        <p:txBody>
          <a:bodyPr/>
          <a:lstStyle/>
          <a:p>
            <a:r>
              <a:rPr lang="en-US" dirty="0"/>
              <a:t>Domain Organization</a:t>
            </a:r>
          </a:p>
        </p:txBody>
      </p:sp>
      <p:sp>
        <p:nvSpPr>
          <p:cNvPr id="19" name="Content Placeholder 18"/>
          <p:cNvSpPr>
            <a:spLocks noGrp="1"/>
          </p:cNvSpPr>
          <p:nvPr>
            <p:ph idx="1"/>
          </p:nvPr>
        </p:nvSpPr>
        <p:spPr>
          <a:xfrm>
            <a:off x="3106489" y="2405007"/>
            <a:ext cx="1544595" cy="362336"/>
          </a:xfrm>
        </p:spPr>
        <p:txBody>
          <a:bodyPr/>
          <a:lstStyle/>
          <a:p>
            <a:pPr marL="0" indent="0" eaLnBrk="1" hangingPunct="1">
              <a:buNone/>
            </a:pPr>
            <a:r>
              <a:rPr lang="en-US" altLang="en-US" sz="200" dirty="0"/>
              <a:t>Domain: History-Social Science</a:t>
            </a:r>
          </a:p>
          <a:p>
            <a:pPr marL="111125" indent="-111125" eaLnBrk="1" hangingPunct="1"/>
            <a:r>
              <a:rPr lang="en-US" altLang="en-US" sz="200" dirty="0"/>
              <a:t>Strand: Self and Society</a:t>
            </a:r>
          </a:p>
          <a:p>
            <a:pPr marL="511175" lvl="1" indent="-111125" eaLnBrk="1" hangingPunct="1"/>
            <a:r>
              <a:rPr lang="en-US" altLang="en-US" sz="200" dirty="0"/>
              <a:t>Substrand: Culture and Diversity</a:t>
            </a:r>
          </a:p>
          <a:p>
            <a:pPr marL="511175" lvl="1" indent="-111125" eaLnBrk="1" hangingPunct="1"/>
            <a:r>
              <a:rPr lang="en-US" altLang="en-US" sz="200" dirty="0"/>
              <a:t>Substrand: Relationships</a:t>
            </a:r>
          </a:p>
          <a:p>
            <a:pPr marL="511175" lvl="1" indent="-111125" eaLnBrk="1" hangingPunct="1"/>
            <a:r>
              <a:rPr lang="en-US" altLang="en-US" sz="200" dirty="0"/>
              <a:t>Substrand: Social Roles and Occupations</a:t>
            </a:r>
          </a:p>
          <a:p>
            <a:pPr marL="111125" indent="-111125" eaLnBrk="1" hangingPunct="1"/>
            <a:r>
              <a:rPr lang="en-US" altLang="en-US" sz="200" dirty="0"/>
              <a:t>Strand: Marketplace</a:t>
            </a:r>
          </a:p>
          <a:p>
            <a:pPr marL="511175" lvl="1" indent="-111125" eaLnBrk="1" hangingPunct="1"/>
            <a:r>
              <a:rPr lang="en-US" altLang="en-US" sz="200" dirty="0"/>
              <a:t>Substrand: Exchange</a:t>
            </a:r>
            <a:endParaRPr lang="en-US" sz="200" dirty="0"/>
          </a:p>
        </p:txBody>
      </p:sp>
      <p:sp>
        <p:nvSpPr>
          <p:cNvPr id="4" name="Slide Number Placeholder 3"/>
          <p:cNvSpPr>
            <a:spLocks noGrp="1"/>
          </p:cNvSpPr>
          <p:nvPr>
            <p:ph type="sldNum" sz="quarter" idx="10"/>
          </p:nvPr>
        </p:nvSpPr>
        <p:spPr/>
        <p:txBody>
          <a:bodyPr/>
          <a:lstStyle/>
          <a:p>
            <a:fld id="{501A35B3-B121-451B-ADF3-755E498ADE08}" type="slidenum">
              <a:rPr lang="en-US" altLang="en-US" smtClean="0"/>
              <a:pPr/>
              <a:t>12</a:t>
            </a:fld>
            <a:endParaRPr lang="en-US" altLang="en-US"/>
          </a:p>
        </p:txBody>
      </p:sp>
      <p:graphicFrame>
        <p:nvGraphicFramePr>
          <p:cNvPr id="21" name="Table 20"/>
          <p:cNvGraphicFramePr>
            <a:graphicFrameLocks noGrp="1"/>
          </p:cNvGraphicFramePr>
          <p:nvPr>
            <p:extLst>
              <p:ext uri="{D42A27DB-BD31-4B8C-83A1-F6EECF244321}">
                <p14:modId xmlns:p14="http://schemas.microsoft.com/office/powerpoint/2010/main" val="3874462945"/>
              </p:ext>
            </p:extLst>
          </p:nvPr>
        </p:nvGraphicFramePr>
        <p:xfrm>
          <a:off x="350934" y="1504504"/>
          <a:ext cx="8464378" cy="1584960"/>
        </p:xfrm>
        <a:graphic>
          <a:graphicData uri="http://schemas.openxmlformats.org/drawingml/2006/table">
            <a:tbl>
              <a:tblPr firstRow="1" bandRow="1">
                <a:tableStyleId>{21E4AEA4-8DFA-4A89-87EB-49C32662AFE0}</a:tableStyleId>
              </a:tblPr>
              <a:tblGrid>
                <a:gridCol w="8464378">
                  <a:extLst>
                    <a:ext uri="{9D8B030D-6E8A-4147-A177-3AD203B41FA5}">
                      <a16:colId xmlns:a16="http://schemas.microsoft.com/office/drawing/2014/main" xmlns="" val="3838910228"/>
                    </a:ext>
                  </a:extLst>
                </a:gridCol>
              </a:tblGrid>
              <a:tr h="1309130">
                <a:tc>
                  <a:txBody>
                    <a:bodyPr/>
                    <a:lstStyle/>
                    <a:p>
                      <a:pPr marL="111125" indent="0" algn="l"/>
                      <a:r>
                        <a:rPr lang="en-US" sz="4400" b="0" dirty="0">
                          <a:solidFill>
                            <a:schemeClr val="tx1"/>
                          </a:solidFill>
                        </a:rPr>
                        <a:t>Domain:</a:t>
                      </a:r>
                    </a:p>
                    <a:p>
                      <a:pPr marL="111125" indent="0" algn="l"/>
                      <a:r>
                        <a:rPr lang="en-US" sz="5400" b="1" dirty="0">
                          <a:solidFill>
                            <a:schemeClr val="tx1"/>
                          </a:solidFill>
                        </a:rPr>
                        <a:t>H</a:t>
                      </a:r>
                      <a:r>
                        <a:rPr lang="en-US" sz="5400" dirty="0">
                          <a:solidFill>
                            <a:schemeClr val="tx1"/>
                          </a:solidFill>
                        </a:rPr>
                        <a:t>istory-Social Science</a:t>
                      </a:r>
                    </a:p>
                  </a:txBody>
                  <a:tcPr anchor="ctr">
                    <a:solidFill>
                      <a:srgbClr val="FDE9EB"/>
                    </a:solidFill>
                  </a:tcPr>
                </a:tc>
                <a:extLst>
                  <a:ext uri="{0D108BD9-81ED-4DB2-BD59-A6C34878D82A}">
                    <a16:rowId xmlns:a16="http://schemas.microsoft.com/office/drawing/2014/main" xmlns="" val="463693153"/>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609493520"/>
              </p:ext>
            </p:extLst>
          </p:nvPr>
        </p:nvGraphicFramePr>
        <p:xfrm>
          <a:off x="350932" y="4173469"/>
          <a:ext cx="5511114" cy="1615440"/>
        </p:xfrm>
        <a:graphic>
          <a:graphicData uri="http://schemas.openxmlformats.org/drawingml/2006/table">
            <a:tbl>
              <a:tblPr firstRow="1" bandRow="1">
                <a:tableStyleId>{5C22544A-7EE6-4342-B048-85BDC9FD1C3A}</a:tableStyleId>
              </a:tblPr>
              <a:tblGrid>
                <a:gridCol w="1837038">
                  <a:extLst>
                    <a:ext uri="{9D8B030D-6E8A-4147-A177-3AD203B41FA5}">
                      <a16:colId xmlns:a16="http://schemas.microsoft.com/office/drawing/2014/main" xmlns="" val="2117540267"/>
                    </a:ext>
                  </a:extLst>
                </a:gridCol>
                <a:gridCol w="1837038">
                  <a:extLst>
                    <a:ext uri="{9D8B030D-6E8A-4147-A177-3AD203B41FA5}">
                      <a16:colId xmlns:a16="http://schemas.microsoft.com/office/drawing/2014/main" xmlns="" val="243582293"/>
                    </a:ext>
                  </a:extLst>
                </a:gridCol>
                <a:gridCol w="1837038">
                  <a:extLst>
                    <a:ext uri="{9D8B030D-6E8A-4147-A177-3AD203B41FA5}">
                      <a16:colId xmlns:a16="http://schemas.microsoft.com/office/drawing/2014/main" xmlns="" val="3168375396"/>
                    </a:ext>
                  </a:extLst>
                </a:gridCol>
              </a:tblGrid>
              <a:tr h="1474898">
                <a:tc>
                  <a:txBody>
                    <a:bodyPr/>
                    <a:lstStyle/>
                    <a:p>
                      <a:pPr algn="l"/>
                      <a:r>
                        <a:rPr lang="en-US" sz="2000" b="0" dirty="0">
                          <a:solidFill>
                            <a:schemeClr val="tx1"/>
                          </a:solidFill>
                        </a:rPr>
                        <a:t>Substrand:</a:t>
                      </a:r>
                    </a:p>
                    <a:p>
                      <a:pPr algn="l"/>
                      <a:r>
                        <a:rPr lang="en-US" sz="2000" dirty="0">
                          <a:solidFill>
                            <a:schemeClr val="tx1"/>
                          </a:solidFill>
                        </a:rPr>
                        <a:t>Culture and Diversity</a:t>
                      </a:r>
                    </a:p>
                  </a:txBody>
                  <a:tcPr>
                    <a:solidFill>
                      <a:srgbClr val="FDE9EB"/>
                    </a:solidFill>
                  </a:tcPr>
                </a:tc>
                <a:tc>
                  <a:txBody>
                    <a:bodyPr/>
                    <a:lstStyle/>
                    <a:p>
                      <a:pPr algn="l"/>
                      <a:r>
                        <a:rPr lang="en-US" sz="2000" b="0" dirty="0">
                          <a:solidFill>
                            <a:schemeClr val="tx1"/>
                          </a:solidFill>
                        </a:rPr>
                        <a:t>Substrand:</a:t>
                      </a:r>
                    </a:p>
                    <a:p>
                      <a:pPr algn="l"/>
                      <a:r>
                        <a:rPr lang="en-US" sz="1900" dirty="0">
                          <a:solidFill>
                            <a:schemeClr val="tx1"/>
                          </a:solidFill>
                        </a:rPr>
                        <a:t>Relationships</a:t>
                      </a:r>
                    </a:p>
                    <a:p>
                      <a:pPr algn="l"/>
                      <a:endParaRPr lang="en-US" sz="2000" dirty="0">
                        <a:solidFill>
                          <a:schemeClr val="tx1"/>
                        </a:solidFill>
                      </a:endParaRPr>
                    </a:p>
                  </a:txBody>
                  <a:tcPr>
                    <a:solidFill>
                      <a:srgbClr val="FDE9EB"/>
                    </a:solidFill>
                  </a:tcPr>
                </a:tc>
                <a:tc>
                  <a:txBody>
                    <a:bodyPr/>
                    <a:lstStyle/>
                    <a:p>
                      <a:pPr algn="l"/>
                      <a:r>
                        <a:rPr lang="en-US" sz="2000" b="0" dirty="0">
                          <a:solidFill>
                            <a:schemeClr val="tx1"/>
                          </a:solidFill>
                        </a:rPr>
                        <a:t>Substrand:</a:t>
                      </a:r>
                    </a:p>
                    <a:p>
                      <a:pPr algn="l"/>
                      <a:r>
                        <a:rPr lang="en-US" sz="2000" dirty="0">
                          <a:solidFill>
                            <a:schemeClr val="tx1"/>
                          </a:solidFill>
                        </a:rPr>
                        <a:t>Social Roles and Occupations</a:t>
                      </a:r>
                    </a:p>
                    <a:p>
                      <a:pPr algn="l"/>
                      <a:endParaRPr lang="en-US" sz="2000" dirty="0">
                        <a:solidFill>
                          <a:schemeClr val="tx1"/>
                        </a:solidFill>
                      </a:endParaRPr>
                    </a:p>
                  </a:txBody>
                  <a:tcPr>
                    <a:solidFill>
                      <a:srgbClr val="FDE9EB"/>
                    </a:solidFill>
                  </a:tcPr>
                </a:tc>
                <a:extLst>
                  <a:ext uri="{0D108BD9-81ED-4DB2-BD59-A6C34878D82A}">
                    <a16:rowId xmlns:a16="http://schemas.microsoft.com/office/drawing/2014/main" xmlns="" val="2782484118"/>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4150354290"/>
              </p:ext>
            </p:extLst>
          </p:nvPr>
        </p:nvGraphicFramePr>
        <p:xfrm>
          <a:off x="5985614" y="4181569"/>
          <a:ext cx="2829698" cy="1607339"/>
        </p:xfrm>
        <a:graphic>
          <a:graphicData uri="http://schemas.openxmlformats.org/drawingml/2006/table">
            <a:tbl>
              <a:tblPr firstRow="1" bandRow="1">
                <a:tableStyleId>{5C22544A-7EE6-4342-B048-85BDC9FD1C3A}</a:tableStyleId>
              </a:tblPr>
              <a:tblGrid>
                <a:gridCol w="2829698">
                  <a:extLst>
                    <a:ext uri="{9D8B030D-6E8A-4147-A177-3AD203B41FA5}">
                      <a16:colId xmlns:a16="http://schemas.microsoft.com/office/drawing/2014/main" xmlns="" val="2422978805"/>
                    </a:ext>
                  </a:extLst>
                </a:gridCol>
              </a:tblGrid>
              <a:tr h="1607339">
                <a:tc>
                  <a:txBody>
                    <a:bodyPr/>
                    <a:lstStyle/>
                    <a:p>
                      <a:pPr algn="l"/>
                      <a:r>
                        <a:rPr lang="en-US" sz="2000" b="0" dirty="0">
                          <a:solidFill>
                            <a:schemeClr val="tx1"/>
                          </a:solidFill>
                        </a:rPr>
                        <a:t>Substrand:</a:t>
                      </a:r>
                    </a:p>
                    <a:p>
                      <a:pPr algn="l"/>
                      <a:r>
                        <a:rPr lang="en-US" sz="2000" dirty="0">
                          <a:solidFill>
                            <a:schemeClr val="tx1"/>
                          </a:solidFill>
                        </a:rPr>
                        <a:t>Exchange</a:t>
                      </a:r>
                    </a:p>
                    <a:p>
                      <a:pPr algn="l"/>
                      <a:endParaRPr lang="en-US" sz="2000" dirty="0">
                        <a:solidFill>
                          <a:schemeClr val="tx1"/>
                        </a:solidFill>
                      </a:endParaRPr>
                    </a:p>
                  </a:txBody>
                  <a:tcPr>
                    <a:solidFill>
                      <a:srgbClr val="FDE9EB"/>
                    </a:solidFill>
                  </a:tcPr>
                </a:tc>
                <a:extLst>
                  <a:ext uri="{0D108BD9-81ED-4DB2-BD59-A6C34878D82A}">
                    <a16:rowId xmlns:a16="http://schemas.microsoft.com/office/drawing/2014/main" xmlns="" val="3368064128"/>
                  </a:ext>
                </a:extLst>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2718182499"/>
              </p:ext>
            </p:extLst>
          </p:nvPr>
        </p:nvGraphicFramePr>
        <p:xfrm>
          <a:off x="350933" y="3089095"/>
          <a:ext cx="5511113" cy="1084374"/>
        </p:xfrm>
        <a:graphic>
          <a:graphicData uri="http://schemas.openxmlformats.org/drawingml/2006/table">
            <a:tbl>
              <a:tblPr firstRow="1" bandRow="1">
                <a:tableStyleId>{5C22544A-7EE6-4342-B048-85BDC9FD1C3A}</a:tableStyleId>
              </a:tblPr>
              <a:tblGrid>
                <a:gridCol w="5511113">
                  <a:extLst>
                    <a:ext uri="{9D8B030D-6E8A-4147-A177-3AD203B41FA5}">
                      <a16:colId xmlns:a16="http://schemas.microsoft.com/office/drawing/2014/main" xmlns="" val="2226270707"/>
                    </a:ext>
                  </a:extLst>
                </a:gridCol>
              </a:tblGrid>
              <a:tr h="1084374">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Strand: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n-lt"/>
                          <a:ea typeface="+mn-ea"/>
                          <a:cs typeface="+mn-cs"/>
                        </a:rPr>
                        <a:t>Self and Society</a:t>
                      </a:r>
                    </a:p>
                  </a:txBody>
                  <a:tcPr anchor="ctr">
                    <a:solidFill>
                      <a:srgbClr val="FDE9EB"/>
                    </a:solidFill>
                  </a:tcPr>
                </a:tc>
                <a:extLst>
                  <a:ext uri="{0D108BD9-81ED-4DB2-BD59-A6C34878D82A}">
                    <a16:rowId xmlns:a16="http://schemas.microsoft.com/office/drawing/2014/main" xmlns="" val="2301809090"/>
                  </a:ext>
                </a:extLst>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2745319820"/>
              </p:ext>
            </p:extLst>
          </p:nvPr>
        </p:nvGraphicFramePr>
        <p:xfrm>
          <a:off x="5985614" y="3089463"/>
          <a:ext cx="2829698" cy="1084005"/>
        </p:xfrm>
        <a:graphic>
          <a:graphicData uri="http://schemas.openxmlformats.org/drawingml/2006/table">
            <a:tbl>
              <a:tblPr firstRow="1" bandRow="1">
                <a:tableStyleId>{5C22544A-7EE6-4342-B048-85BDC9FD1C3A}</a:tableStyleId>
              </a:tblPr>
              <a:tblGrid>
                <a:gridCol w="2829698">
                  <a:extLst>
                    <a:ext uri="{9D8B030D-6E8A-4147-A177-3AD203B41FA5}">
                      <a16:colId xmlns:a16="http://schemas.microsoft.com/office/drawing/2014/main" xmlns="" val="2304495318"/>
                    </a:ext>
                  </a:extLst>
                </a:gridCol>
              </a:tblGrid>
              <a:tr h="108400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Strand: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n-lt"/>
                          <a:ea typeface="+mn-ea"/>
                          <a:cs typeface="+mn-cs"/>
                        </a:rPr>
                        <a:t>Marketplace</a:t>
                      </a:r>
                    </a:p>
                  </a:txBody>
                  <a:tcPr anchor="ctr">
                    <a:solidFill>
                      <a:srgbClr val="FDE9EB"/>
                    </a:solidFill>
                  </a:tcPr>
                </a:tc>
                <a:extLst>
                  <a:ext uri="{0D108BD9-81ED-4DB2-BD59-A6C34878D82A}">
                    <a16:rowId xmlns:a16="http://schemas.microsoft.com/office/drawing/2014/main" xmlns="" val="1917821433"/>
                  </a:ext>
                </a:extLst>
              </a:tr>
            </a:tbl>
          </a:graphicData>
        </a:graphic>
      </p:graphicFrame>
    </p:spTree>
    <p:extLst>
      <p:ext uri="{BB962C8B-B14F-4D97-AF65-F5344CB8AC3E}">
        <p14:creationId xmlns:p14="http://schemas.microsoft.com/office/powerpoint/2010/main" val="2523354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6857" b="2935"/>
          <a:stretch/>
        </p:blipFill>
        <p:spPr>
          <a:xfrm>
            <a:off x="1739255" y="798816"/>
            <a:ext cx="5665489" cy="5797193"/>
          </a:xfrm>
          <a:prstGeom prst="rect">
            <a:avLst/>
          </a:prstGeom>
          <a:ln>
            <a:solidFill>
              <a:schemeClr val="tx1"/>
            </a:solidFill>
          </a:ln>
        </p:spPr>
      </p:pic>
      <p:sp>
        <p:nvSpPr>
          <p:cNvPr id="244741" name="AutoShape 5"/>
          <p:cNvSpPr>
            <a:spLocks noChangeArrowheads="1"/>
          </p:cNvSpPr>
          <p:nvPr/>
        </p:nvSpPr>
        <p:spPr bwMode="auto">
          <a:xfrm>
            <a:off x="470073" y="1171025"/>
            <a:ext cx="1143000" cy="381000"/>
          </a:xfrm>
          <a:prstGeom prst="wedgeRectCallout">
            <a:avLst>
              <a:gd name="adj1" fmla="val 66143"/>
              <a:gd name="adj2" fmla="val 113904"/>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Domain</a:t>
            </a:r>
          </a:p>
        </p:txBody>
      </p:sp>
      <p:sp>
        <p:nvSpPr>
          <p:cNvPr id="244739" name="AutoShape 3"/>
          <p:cNvSpPr>
            <a:spLocks noChangeArrowheads="1"/>
          </p:cNvSpPr>
          <p:nvPr/>
        </p:nvSpPr>
        <p:spPr bwMode="auto">
          <a:xfrm>
            <a:off x="2744942" y="1052712"/>
            <a:ext cx="990600" cy="344335"/>
          </a:xfrm>
          <a:prstGeom prst="wedgeRectCallout">
            <a:avLst>
              <a:gd name="adj1" fmla="val 88200"/>
              <a:gd name="adj2" fmla="val 69917"/>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Strand</a:t>
            </a:r>
          </a:p>
        </p:txBody>
      </p:sp>
      <p:sp>
        <p:nvSpPr>
          <p:cNvPr id="244743" name="AutoShape 7"/>
          <p:cNvSpPr>
            <a:spLocks noChangeArrowheads="1"/>
          </p:cNvSpPr>
          <p:nvPr/>
        </p:nvSpPr>
        <p:spPr bwMode="auto">
          <a:xfrm>
            <a:off x="4682940" y="1767689"/>
            <a:ext cx="1295400" cy="304800"/>
          </a:xfrm>
          <a:prstGeom prst="wedgeRectCallout">
            <a:avLst>
              <a:gd name="adj1" fmla="val -80974"/>
              <a:gd name="adj2" fmla="val 18020"/>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Substrand</a:t>
            </a:r>
          </a:p>
        </p:txBody>
      </p:sp>
      <p:sp>
        <p:nvSpPr>
          <p:cNvPr id="244740" name="AutoShape 4"/>
          <p:cNvSpPr>
            <a:spLocks noChangeArrowheads="1"/>
          </p:cNvSpPr>
          <p:nvPr/>
        </p:nvSpPr>
        <p:spPr bwMode="auto">
          <a:xfrm>
            <a:off x="6498395" y="1867261"/>
            <a:ext cx="762000" cy="311573"/>
          </a:xfrm>
          <a:prstGeom prst="wedgeRectCallout">
            <a:avLst>
              <a:gd name="adj1" fmla="val -82145"/>
              <a:gd name="adj2" fmla="val 54893"/>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Age</a:t>
            </a:r>
          </a:p>
        </p:txBody>
      </p:sp>
      <p:sp>
        <p:nvSpPr>
          <p:cNvPr id="244745" name="AutoShape 9"/>
          <p:cNvSpPr>
            <a:spLocks noChangeArrowheads="1"/>
          </p:cNvSpPr>
          <p:nvPr/>
        </p:nvSpPr>
        <p:spPr bwMode="auto">
          <a:xfrm>
            <a:off x="7260395" y="2779071"/>
            <a:ext cx="1260332" cy="381000"/>
          </a:xfrm>
          <a:prstGeom prst="wedgeRectCallout">
            <a:avLst>
              <a:gd name="adj1" fmla="val -83644"/>
              <a:gd name="adj2" fmla="val -44504"/>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Foundation</a:t>
            </a:r>
          </a:p>
        </p:txBody>
      </p:sp>
      <p:sp>
        <p:nvSpPr>
          <p:cNvPr id="244744" name="AutoShape 8"/>
          <p:cNvSpPr>
            <a:spLocks noChangeArrowheads="1"/>
          </p:cNvSpPr>
          <p:nvPr/>
        </p:nvSpPr>
        <p:spPr bwMode="auto">
          <a:xfrm>
            <a:off x="7530926" y="3774906"/>
            <a:ext cx="1447800" cy="381000"/>
          </a:xfrm>
          <a:prstGeom prst="wedgeRectCallout">
            <a:avLst>
              <a:gd name="adj1" fmla="val -74521"/>
              <a:gd name="adj2" fmla="val -51443"/>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Examples</a:t>
            </a:r>
          </a:p>
        </p:txBody>
      </p:sp>
      <p:sp>
        <p:nvSpPr>
          <p:cNvPr id="96266" name="Title 7"/>
          <p:cNvSpPr>
            <a:spLocks noGrp="1"/>
          </p:cNvSpPr>
          <p:nvPr>
            <p:ph type="title"/>
          </p:nvPr>
        </p:nvSpPr>
        <p:spPr>
          <a:xfrm>
            <a:off x="0" y="-14288"/>
            <a:ext cx="9144000" cy="813104"/>
          </a:xfrm>
        </p:spPr>
        <p:txBody>
          <a:bodyPr/>
          <a:lstStyle/>
          <a:p>
            <a:r>
              <a:rPr lang="en-US" altLang="en-US" sz="3600" dirty="0">
                <a:ea typeface="ＭＳ Ｐゴシック" panose="020B0600070205080204" pitchFamily="34" charset="-128"/>
              </a:rPr>
              <a:t>Map of the Foundations</a:t>
            </a:r>
          </a:p>
        </p:txBody>
      </p:sp>
      <p:sp>
        <p:nvSpPr>
          <p:cNvPr id="96267" name="Slide Number Placeholder 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8AFA9B-79B2-4EE6-83A5-99EDDA0B3521}" type="slidenum">
              <a:rPr lang="en-US" altLang="en-US" sz="1200"/>
              <a:pPr/>
              <a:t>13</a:t>
            </a:fld>
            <a:endParaRPr lang="en-US" altLang="en-US" sz="1200"/>
          </a:p>
        </p:txBody>
      </p:sp>
    </p:spTree>
    <p:extLst>
      <p:ext uri="{BB962C8B-B14F-4D97-AF65-F5344CB8AC3E}">
        <p14:creationId xmlns:p14="http://schemas.microsoft.com/office/powerpoint/2010/main" val="1195574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4741"/>
                                        </p:tgtEl>
                                        <p:attrNameLst>
                                          <p:attrName>style.visibility</p:attrName>
                                        </p:attrNameLst>
                                      </p:cBhvr>
                                      <p:to>
                                        <p:strVal val="visible"/>
                                      </p:to>
                                    </p:set>
                                    <p:animEffect transition="in" filter="fade">
                                      <p:cBhvr>
                                        <p:cTn id="7" dur="500"/>
                                        <p:tgtEl>
                                          <p:spTgt spid="2447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4739"/>
                                        </p:tgtEl>
                                        <p:attrNameLst>
                                          <p:attrName>style.visibility</p:attrName>
                                        </p:attrNameLst>
                                      </p:cBhvr>
                                      <p:to>
                                        <p:strVal val="visible"/>
                                      </p:to>
                                    </p:set>
                                    <p:animEffect transition="in" filter="fade">
                                      <p:cBhvr>
                                        <p:cTn id="12" dur="500"/>
                                        <p:tgtEl>
                                          <p:spTgt spid="2447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4743"/>
                                        </p:tgtEl>
                                        <p:attrNameLst>
                                          <p:attrName>style.visibility</p:attrName>
                                        </p:attrNameLst>
                                      </p:cBhvr>
                                      <p:to>
                                        <p:strVal val="visible"/>
                                      </p:to>
                                    </p:set>
                                    <p:animEffect transition="in" filter="fade">
                                      <p:cBhvr>
                                        <p:cTn id="17" dur="500"/>
                                        <p:tgtEl>
                                          <p:spTgt spid="2447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4740"/>
                                        </p:tgtEl>
                                        <p:attrNameLst>
                                          <p:attrName>style.visibility</p:attrName>
                                        </p:attrNameLst>
                                      </p:cBhvr>
                                      <p:to>
                                        <p:strVal val="visible"/>
                                      </p:to>
                                    </p:set>
                                    <p:animEffect transition="in" filter="fade">
                                      <p:cBhvr>
                                        <p:cTn id="22" dur="500"/>
                                        <p:tgtEl>
                                          <p:spTgt spid="2447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4745"/>
                                        </p:tgtEl>
                                        <p:attrNameLst>
                                          <p:attrName>style.visibility</p:attrName>
                                        </p:attrNameLst>
                                      </p:cBhvr>
                                      <p:to>
                                        <p:strVal val="visible"/>
                                      </p:to>
                                    </p:set>
                                    <p:animEffect transition="in" filter="fade">
                                      <p:cBhvr>
                                        <p:cTn id="27" dur="500"/>
                                        <p:tgtEl>
                                          <p:spTgt spid="2447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4744"/>
                                        </p:tgtEl>
                                        <p:attrNameLst>
                                          <p:attrName>style.visibility</p:attrName>
                                        </p:attrNameLst>
                                      </p:cBhvr>
                                      <p:to>
                                        <p:strVal val="visible"/>
                                      </p:to>
                                    </p:set>
                                    <p:animEffect transition="in" filter="fade">
                                      <p:cBhvr>
                                        <p:cTn id="32"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1" grpId="0" animBg="1"/>
      <p:bldP spid="244739" grpId="0" animBg="1"/>
      <p:bldP spid="244743" grpId="0" animBg="1"/>
      <p:bldP spid="244740" grpId="0" animBg="1"/>
      <p:bldP spid="244745" grpId="0" animBg="1"/>
      <p:bldP spid="2447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p:cNvSpPr>
          <p:nvPr>
            <p:ph type="title"/>
          </p:nvPr>
        </p:nvSpPr>
        <p:spPr>
          <a:xfrm>
            <a:off x="0" y="0"/>
            <a:ext cx="9144000" cy="788496"/>
          </a:xfrm>
        </p:spPr>
        <p:txBody>
          <a:bodyPr/>
          <a:lstStyle/>
          <a:p>
            <a:r>
              <a:rPr lang="en-US" altLang="en-US" dirty="0">
                <a:ea typeface="MS PGothic" charset="-128"/>
              </a:rPr>
              <a:t>Strands and </a:t>
            </a:r>
            <a:r>
              <a:rPr lang="en-US" altLang="en-US" dirty="0" err="1">
                <a:ea typeface="MS PGothic" charset="-128"/>
              </a:rPr>
              <a:t>Substrands</a:t>
            </a:r>
            <a:endParaRPr lang="en-US" altLang="en-US" sz="4000" dirty="0">
              <a:ea typeface="MS PGothic" charset="-128"/>
            </a:endParaRPr>
          </a:p>
        </p:txBody>
      </p:sp>
      <p:pic>
        <p:nvPicPr>
          <p:cNvPr id="3" name="Content Placeholder 2"/>
          <p:cNvPicPr>
            <a:picLocks noGrp="1" noChangeAspect="1"/>
          </p:cNvPicPr>
          <p:nvPr>
            <p:ph idx="1"/>
          </p:nvPr>
        </p:nvPicPr>
        <p:blipFill rotWithShape="1">
          <a:blip r:embed="rId3"/>
          <a:srcRect b="2384"/>
          <a:stretch/>
        </p:blipFill>
        <p:spPr>
          <a:xfrm>
            <a:off x="2369211" y="788496"/>
            <a:ext cx="4405577" cy="5808248"/>
          </a:xfrm>
          <a:prstGeom prst="rect">
            <a:avLst/>
          </a:prstGeom>
          <a:ln>
            <a:solidFill>
              <a:schemeClr val="tx1"/>
            </a:solidFill>
          </a:ln>
        </p:spPr>
      </p:pic>
      <p:sp>
        <p:nvSpPr>
          <p:cNvPr id="4" name="Slide Number Placeholder 3"/>
          <p:cNvSpPr>
            <a:spLocks noGrp="1"/>
          </p:cNvSpPr>
          <p:nvPr>
            <p:ph type="sldNum" sz="quarter" idx="10"/>
          </p:nvPr>
        </p:nvSpPr>
        <p:spPr/>
        <p:txBody>
          <a:bodyPr/>
          <a:lstStyle/>
          <a:p>
            <a:pPr>
              <a:defRPr/>
            </a:pPr>
            <a:fld id="{BF116810-8C97-4CB2-B4D9-4A9E4F573E8F}" type="slidenum">
              <a:rPr lang="en-US" altLang="en-US" smtClean="0"/>
              <a:pPr>
                <a:defRPr/>
              </a:pPr>
              <a:t>14</a:t>
            </a:fld>
            <a:endParaRPr lang="en-US" altLang="en-US"/>
          </a:p>
        </p:txBody>
      </p:sp>
    </p:spTree>
    <p:extLst>
      <p:ext uri="{BB962C8B-B14F-4D97-AF65-F5344CB8AC3E}">
        <p14:creationId xmlns:p14="http://schemas.microsoft.com/office/powerpoint/2010/main" val="1321276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Grp="1" noChangeArrowheads="1"/>
          </p:cNvSpPr>
          <p:nvPr>
            <p:ph type="title"/>
          </p:nvPr>
        </p:nvSpPr>
        <p:spPr>
          <a:xfrm>
            <a:off x="457200" y="1"/>
            <a:ext cx="8229600" cy="914400"/>
          </a:xfrm>
        </p:spPr>
        <p:txBody>
          <a:bodyPr/>
          <a:lstStyle/>
          <a:p>
            <a:r>
              <a:rPr lang="en-US" altLang="en-US" sz="3200" dirty="0">
                <a:ea typeface="ＭＳ Ｐゴシック" panose="020B0600070205080204" pitchFamily="34" charset="-128"/>
              </a:rPr>
              <a:t>Alignment Document</a:t>
            </a:r>
          </a:p>
        </p:txBody>
      </p:sp>
      <p:sp>
        <p:nvSpPr>
          <p:cNvPr id="53250"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8101EB-4C34-4C33-BD87-D34F30B0180D}" type="slidenum">
              <a:rPr lang="en-US" altLang="en-US" sz="1200"/>
              <a:pPr/>
              <a:t>15</a:t>
            </a:fld>
            <a:endParaRPr lang="en-US" altLang="en-US" sz="1200"/>
          </a:p>
        </p:txBody>
      </p:sp>
      <p:pic>
        <p:nvPicPr>
          <p:cNvPr id="5325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37581" y="914401"/>
            <a:ext cx="4668837" cy="5712814"/>
          </a:xfrm>
          <a:ln>
            <a:solidFill>
              <a:schemeClr val="tx1"/>
            </a:solidFill>
            <a:miter lim="800000"/>
            <a:headEnd/>
            <a:tailEnd/>
          </a:ln>
        </p:spPr>
      </p:pic>
    </p:spTree>
    <p:extLst>
      <p:ext uri="{BB962C8B-B14F-4D97-AF65-F5344CB8AC3E}">
        <p14:creationId xmlns:p14="http://schemas.microsoft.com/office/powerpoint/2010/main" val="1165364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06777"/>
            <a:ext cx="8229600" cy="1143000"/>
          </a:xfrm>
        </p:spPr>
        <p:txBody>
          <a:bodyPr/>
          <a:lstStyle/>
          <a:p>
            <a:r>
              <a:rPr lang="en-US" sz="4000" b="1" kern="1200" baseline="0" dirty="0">
                <a:solidFill>
                  <a:schemeClr val="tx1"/>
                </a:solidFill>
                <a:effectLst/>
                <a:latin typeface="+mj-lt"/>
                <a:ea typeface="ＭＳ Ｐゴシック" pitchFamily="34" charset="-128"/>
                <a:cs typeface="MS PGothic" pitchFamily="34" charset="-128"/>
              </a:rPr>
              <a:t>Table 11: Overview of the Alignment Between the History-Social Science Domain and the California Content Standards</a:t>
            </a:r>
            <a:endParaRPr lang="en-US" dirty="0"/>
          </a:p>
        </p:txBody>
      </p:sp>
      <p:pic>
        <p:nvPicPr>
          <p:cNvPr id="5" name="Content Placeholder 4" descr="HHSalignment1.tiff"/>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7042" t="7231" r="3762" b="5697"/>
          <a:stretch/>
        </p:blipFill>
        <p:spPr>
          <a:xfrm rot="5400000">
            <a:off x="1143000" y="-1146175"/>
            <a:ext cx="6857999" cy="9144001"/>
          </a:xfrm>
        </p:spPr>
      </p:pic>
      <p:sp>
        <p:nvSpPr>
          <p:cNvPr id="6" name="Slide Number Placeholder 1"/>
          <p:cNvSpPr>
            <a:spLocks noGrp="1"/>
          </p:cNvSpPr>
          <p:nvPr>
            <p:ph type="sldNum" sz="quarter" idx="10"/>
          </p:nvPr>
        </p:nvSpPr>
        <p:spPr/>
        <p:txBody>
          <a:bodyPr/>
          <a:lstStyle/>
          <a:p>
            <a:fld id="{9A336049-E27B-924A-95B9-AC5968D1714E}" type="slidenum">
              <a:rPr lang="en-US" smtClean="0"/>
              <a:pPr/>
              <a:t>16</a:t>
            </a:fld>
            <a:endParaRPr lang="en-US" dirty="0"/>
          </a:p>
        </p:txBody>
      </p:sp>
      <p:sp>
        <p:nvSpPr>
          <p:cNvPr id="3" name="Right Arrow 2"/>
          <p:cNvSpPr/>
          <p:nvPr/>
        </p:nvSpPr>
        <p:spPr>
          <a:xfrm>
            <a:off x="207722" y="1667289"/>
            <a:ext cx="739588" cy="510988"/>
          </a:xfrm>
          <a:prstGeom prst="rightArrow">
            <a:avLst/>
          </a:prstGeom>
          <a:solidFill>
            <a:srgbClr val="ED1B3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a:spLocks noChangeArrowheads="1"/>
          </p:cNvSpPr>
          <p:nvPr/>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spTree>
    <p:extLst>
      <p:ext uri="{BB962C8B-B14F-4D97-AF65-F5344CB8AC3E}">
        <p14:creationId xmlns:p14="http://schemas.microsoft.com/office/powerpoint/2010/main" val="2204612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title"/>
          </p:nvPr>
        </p:nvSpPr>
        <p:spPr>
          <a:xfrm>
            <a:off x="0" y="0"/>
            <a:ext cx="9144000" cy="852755"/>
          </a:xfrm>
        </p:spPr>
        <p:txBody>
          <a:bodyPr/>
          <a:lstStyle/>
          <a:p>
            <a:r>
              <a:rPr lang="en-US" altLang="en-US" sz="3500" dirty="0">
                <a:ea typeface="ＭＳ Ｐゴシック" panose="020B0600070205080204" pitchFamily="34" charset="-128"/>
              </a:rPr>
              <a:t>Alignment of Developmental Progression</a:t>
            </a:r>
          </a:p>
        </p:txBody>
      </p:sp>
      <p:sp>
        <p:nvSpPr>
          <p:cNvPr id="5529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FF54809-F5B7-47F2-A742-F1E4BBF68673}" type="slidenum">
              <a:rPr lang="en-US" altLang="en-US" sz="1200"/>
              <a:pPr/>
              <a:t>17</a:t>
            </a:fld>
            <a:endParaRPr lang="en-US" altLang="en-US" sz="1200"/>
          </a:p>
        </p:txBody>
      </p:sp>
      <p:pic>
        <p:nvPicPr>
          <p:cNvPr id="5" name="Content Placeholder 5"/>
          <p:cNvPicPr>
            <a:picLocks noGrp="1" noChangeAspect="1"/>
          </p:cNvPicPr>
          <p:nvPr>
            <p:ph idx="1"/>
          </p:nvPr>
        </p:nvPicPr>
        <p:blipFill>
          <a:blip r:embed="rId3"/>
          <a:stretch>
            <a:fillRect/>
          </a:stretch>
        </p:blipFill>
        <p:spPr>
          <a:xfrm>
            <a:off x="2165486" y="812793"/>
            <a:ext cx="4820940" cy="5778743"/>
          </a:xfrm>
          <a:prstGeom prst="rect">
            <a:avLst/>
          </a:prstGeom>
          <a:ln>
            <a:solidFill>
              <a:schemeClr val="tx1"/>
            </a:solidFill>
          </a:ln>
        </p:spPr>
      </p:pic>
    </p:spTree>
    <p:extLst>
      <p:ext uri="{BB962C8B-B14F-4D97-AF65-F5344CB8AC3E}">
        <p14:creationId xmlns:p14="http://schemas.microsoft.com/office/powerpoint/2010/main" val="157357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sz="quarter"/>
          </p:nvPr>
        </p:nvSpPr>
        <p:spPr>
          <a:xfrm>
            <a:off x="609600" y="86912"/>
            <a:ext cx="8229600" cy="858457"/>
          </a:xfrm>
        </p:spPr>
        <p:txBody>
          <a:bodyPr/>
          <a:lstStyle/>
          <a:p>
            <a:r>
              <a:rPr lang="en-US" dirty="0"/>
              <a:t>Cross-Domain Connections</a:t>
            </a:r>
          </a:p>
        </p:txBody>
      </p:sp>
      <p:sp>
        <p:nvSpPr>
          <p:cNvPr id="5" name="Slide Number Placeholder 4"/>
          <p:cNvSpPr>
            <a:spLocks noGrp="1"/>
          </p:cNvSpPr>
          <p:nvPr>
            <p:ph type="sldNum" sz="quarter" idx="13"/>
          </p:nvPr>
        </p:nvSpPr>
        <p:spPr/>
        <p:txBody>
          <a:bodyPr/>
          <a:lstStyle/>
          <a:p>
            <a:pPr>
              <a:defRPr/>
            </a:pPr>
            <a:fld id="{086D1A3F-9C99-4E6E-A310-ADF5483870AE}" type="slidenum">
              <a:rPr lang="en-US" altLang="en-US" smtClean="0"/>
              <a:pPr>
                <a:defRPr/>
              </a:pPr>
              <a:t>18</a:t>
            </a:fld>
            <a:endParaRPr lang="en-US" altLang="en-US"/>
          </a:p>
        </p:txBody>
      </p:sp>
      <p:sp>
        <p:nvSpPr>
          <p:cNvPr id="15" name="Text Box 6"/>
          <p:cNvSpPr txBox="1">
            <a:spLocks noGrp="1" noChangeArrowheads="1"/>
          </p:cNvSpPr>
          <p:nvPr>
            <p:ph sz="quarter" idx="1"/>
          </p:nvPr>
        </p:nvSpPr>
        <p:spPr bwMode="auto">
          <a:xfrm>
            <a:off x="96882" y="1032281"/>
            <a:ext cx="4365171" cy="1200329"/>
          </a:xfrm>
          <a:prstGeom prst="rect">
            <a:avLst/>
          </a:prstGeom>
          <a:solidFill>
            <a:srgbClr val="BE0070"/>
          </a:solidFill>
          <a:ln w="9525">
            <a:solidFill>
              <a:schemeClr val="tx1"/>
            </a:solidFill>
            <a:miter lim="800000"/>
            <a:headEnd/>
            <a:tailEnd/>
          </a:ln>
        </p:spPr>
        <p:txBody>
          <a:bodyPr wrap="square">
            <a:spAutoFit/>
          </a:bodyPr>
          <a:lstStyle/>
          <a:p>
            <a:pPr marL="0" indent="0" algn="ctr">
              <a:spcBef>
                <a:spcPct val="50000"/>
              </a:spcBef>
              <a:buNone/>
            </a:pPr>
            <a:r>
              <a:rPr lang="en-US" sz="3600" b="1" dirty="0">
                <a:solidFill>
                  <a:schemeClr val="bg1"/>
                </a:solidFill>
                <a:effectLst>
                  <a:outerShdw blurRad="38100" dist="38100" dir="2700000" algn="tl">
                    <a:srgbClr val="000000">
                      <a:alpha val="43137"/>
                    </a:srgbClr>
                  </a:outerShdw>
                </a:effectLst>
              </a:rPr>
              <a:t>Social-Emotional</a:t>
            </a:r>
            <a:br>
              <a:rPr lang="en-US" sz="3600" b="1" dirty="0">
                <a:solidFill>
                  <a:schemeClr val="bg1"/>
                </a:solidFill>
                <a:effectLst>
                  <a:outerShdw blurRad="38100" dist="38100" dir="2700000" algn="tl">
                    <a:srgbClr val="000000">
                      <a:alpha val="43137"/>
                    </a:srgbClr>
                  </a:outerShdw>
                </a:effectLst>
              </a:rPr>
            </a:br>
            <a:r>
              <a:rPr lang="en-US" sz="3600" b="1" dirty="0">
                <a:solidFill>
                  <a:schemeClr val="bg1"/>
                </a:solidFill>
                <a:effectLst>
                  <a:outerShdw blurRad="38100" dist="38100" dir="2700000" algn="tl">
                    <a:srgbClr val="000000">
                      <a:alpha val="43137"/>
                    </a:srgbClr>
                  </a:outerShdw>
                </a:effectLst>
              </a:rPr>
              <a:t>Domain</a:t>
            </a:r>
          </a:p>
        </p:txBody>
      </p:sp>
      <p:sp>
        <p:nvSpPr>
          <p:cNvPr id="17" name="Text Box 8"/>
          <p:cNvSpPr txBox="1">
            <a:spLocks noGrp="1" noChangeArrowheads="1"/>
          </p:cNvSpPr>
          <p:nvPr>
            <p:ph sz="quarter" idx="3"/>
          </p:nvPr>
        </p:nvSpPr>
        <p:spPr bwMode="auto">
          <a:xfrm>
            <a:off x="665116" y="3722238"/>
            <a:ext cx="3337559" cy="1077218"/>
          </a:xfrm>
          <a:prstGeom prst="rect">
            <a:avLst/>
          </a:prstGeom>
          <a:solidFill>
            <a:srgbClr val="FFDDF1"/>
          </a:solidFill>
          <a:ln w="9525">
            <a:solidFill>
              <a:schemeClr val="tx1"/>
            </a:solidFill>
            <a:miter lim="800000"/>
            <a:headEnd/>
            <a:tailEnd/>
          </a:ln>
        </p:spPr>
        <p:txBody>
          <a:bodyPr wrap="square">
            <a:spAutoFit/>
          </a:bodyPr>
          <a:lstStyle/>
          <a:p>
            <a:pPr marL="0" indent="0" algn="ctr">
              <a:spcBef>
                <a:spcPct val="50000"/>
              </a:spcBef>
              <a:buNone/>
            </a:pPr>
            <a:r>
              <a:rPr lang="en-US" sz="3200" b="1" dirty="0">
                <a:solidFill>
                  <a:srgbClr val="BE0070"/>
                </a:solidFill>
              </a:rPr>
              <a:t>Strand</a:t>
            </a:r>
            <a:r>
              <a:rPr lang="en-US" sz="3200" dirty="0">
                <a:solidFill>
                  <a:srgbClr val="BE0070"/>
                </a:solidFill>
              </a:rPr>
              <a:t>:</a:t>
            </a:r>
            <a:r>
              <a:rPr lang="en-US" sz="3200" dirty="0"/>
              <a:t> Relationships</a:t>
            </a:r>
          </a:p>
        </p:txBody>
      </p:sp>
      <p:sp>
        <p:nvSpPr>
          <p:cNvPr id="18" name="Text Box 8"/>
          <p:cNvSpPr txBox="1">
            <a:spLocks noGrp="1" noChangeArrowheads="1"/>
          </p:cNvSpPr>
          <p:nvPr>
            <p:ph sz="quarter" idx="4"/>
          </p:nvPr>
        </p:nvSpPr>
        <p:spPr bwMode="auto">
          <a:xfrm>
            <a:off x="685800" y="5005661"/>
            <a:ext cx="3296192" cy="1077218"/>
          </a:xfrm>
          <a:prstGeom prst="rect">
            <a:avLst/>
          </a:prstGeom>
          <a:solidFill>
            <a:srgbClr val="FFDDF1"/>
          </a:solidFill>
          <a:ln w="9525">
            <a:solidFill>
              <a:schemeClr val="tx1"/>
            </a:solidFill>
            <a:miter lim="800000"/>
            <a:headEnd/>
            <a:tailEnd/>
          </a:ln>
        </p:spPr>
        <p:txBody>
          <a:bodyPr wrap="square">
            <a:spAutoFit/>
          </a:bodyPr>
          <a:lstStyle/>
          <a:p>
            <a:pPr marL="0" indent="0" algn="ctr">
              <a:spcBef>
                <a:spcPct val="50000"/>
              </a:spcBef>
              <a:buNone/>
            </a:pPr>
            <a:r>
              <a:rPr lang="en-US" sz="3200" b="1" dirty="0">
                <a:solidFill>
                  <a:srgbClr val="BE0070"/>
                </a:solidFill>
              </a:rPr>
              <a:t>Strand</a:t>
            </a:r>
            <a:r>
              <a:rPr lang="en-US" sz="3200" dirty="0">
                <a:solidFill>
                  <a:srgbClr val="BE0070"/>
                </a:solidFill>
              </a:rPr>
              <a:t>: </a:t>
            </a:r>
            <a:r>
              <a:rPr lang="en-US" sz="3200" dirty="0"/>
              <a:t/>
            </a:r>
            <a:br>
              <a:rPr lang="en-US" sz="3200" dirty="0"/>
            </a:br>
            <a:r>
              <a:rPr lang="en-US" sz="3200" dirty="0"/>
              <a:t>Self</a:t>
            </a:r>
          </a:p>
        </p:txBody>
      </p:sp>
      <p:sp>
        <p:nvSpPr>
          <p:cNvPr id="19" name="Text Box 9"/>
          <p:cNvSpPr txBox="1">
            <a:spLocks noGrp="1" noChangeArrowheads="1"/>
          </p:cNvSpPr>
          <p:nvPr>
            <p:ph sz="quarter" idx="10"/>
          </p:nvPr>
        </p:nvSpPr>
        <p:spPr bwMode="auto">
          <a:xfrm>
            <a:off x="4626429" y="1032281"/>
            <a:ext cx="4365171" cy="1200329"/>
          </a:xfrm>
          <a:prstGeom prst="rect">
            <a:avLst/>
          </a:prstGeom>
          <a:solidFill>
            <a:srgbClr val="ED1B34"/>
          </a:solidFill>
          <a:ln w="9525">
            <a:solidFill>
              <a:schemeClr val="tx1"/>
            </a:solidFill>
            <a:miter lim="800000"/>
            <a:headEnd/>
            <a:tailEnd/>
          </a:ln>
        </p:spPr>
        <p:txBody>
          <a:bodyPr wrap="square">
            <a:spAutoFit/>
          </a:bodyPr>
          <a:lstStyle/>
          <a:p>
            <a:pPr marL="0" indent="0" algn="ctr">
              <a:spcBef>
                <a:spcPct val="50000"/>
              </a:spcBef>
              <a:buNone/>
            </a:pPr>
            <a:r>
              <a:rPr lang="en-US" sz="3600" b="1" dirty="0">
                <a:solidFill>
                  <a:schemeClr val="bg1"/>
                </a:solidFill>
                <a:effectLst>
                  <a:outerShdw blurRad="38100" dist="38100" dir="2700000" algn="tl">
                    <a:srgbClr val="000000">
                      <a:alpha val="43137"/>
                    </a:srgbClr>
                  </a:outerShdw>
                </a:effectLst>
              </a:rPr>
              <a:t>History-Social Science Domain</a:t>
            </a:r>
          </a:p>
        </p:txBody>
      </p:sp>
      <p:sp>
        <p:nvSpPr>
          <p:cNvPr id="21" name="Text Box 11"/>
          <p:cNvSpPr txBox="1">
            <a:spLocks noGrp="1" noChangeArrowheads="1"/>
          </p:cNvSpPr>
          <p:nvPr>
            <p:ph sz="quarter" idx="14"/>
          </p:nvPr>
        </p:nvSpPr>
        <p:spPr bwMode="auto">
          <a:xfrm>
            <a:off x="5398316" y="5026335"/>
            <a:ext cx="2821395" cy="1569660"/>
          </a:xfrm>
          <a:prstGeom prst="rect">
            <a:avLst/>
          </a:prstGeom>
          <a:solidFill>
            <a:srgbClr val="FDE9EB"/>
          </a:solidFill>
          <a:ln w="9525">
            <a:solidFill>
              <a:schemeClr val="tx1"/>
            </a:solidFill>
            <a:miter lim="800000"/>
            <a:headEnd/>
            <a:tailEnd/>
          </a:ln>
        </p:spPr>
        <p:txBody>
          <a:bodyPr wrap="square">
            <a:spAutoFit/>
          </a:bodyPr>
          <a:lstStyle/>
          <a:p>
            <a:pPr marL="0" indent="0" algn="ctr">
              <a:spcBef>
                <a:spcPct val="50000"/>
              </a:spcBef>
              <a:buNone/>
            </a:pPr>
            <a:r>
              <a:rPr lang="en-US" b="1" dirty="0">
                <a:solidFill>
                  <a:srgbClr val="ED1B34"/>
                </a:solidFill>
              </a:rPr>
              <a:t>Substrand:</a:t>
            </a:r>
            <a:r>
              <a:rPr lang="en-US" dirty="0">
                <a:solidFill>
                  <a:srgbClr val="ED1B34"/>
                </a:solidFill>
              </a:rPr>
              <a:t> </a:t>
            </a:r>
            <a:r>
              <a:rPr lang="en-US" dirty="0"/>
              <a:t>Culture and Diversity</a:t>
            </a:r>
          </a:p>
        </p:txBody>
      </p:sp>
      <p:sp>
        <p:nvSpPr>
          <p:cNvPr id="22" name="Text Box 11"/>
          <p:cNvSpPr txBox="1">
            <a:spLocks noGrp="1" noChangeArrowheads="1"/>
          </p:cNvSpPr>
          <p:nvPr>
            <p:ph sz="quarter" idx="12"/>
          </p:nvPr>
        </p:nvSpPr>
        <p:spPr bwMode="auto">
          <a:xfrm>
            <a:off x="5398316" y="3681758"/>
            <a:ext cx="2821395" cy="1077218"/>
          </a:xfrm>
          <a:prstGeom prst="rect">
            <a:avLst/>
          </a:prstGeom>
          <a:solidFill>
            <a:srgbClr val="FDE9EB"/>
          </a:solidFill>
          <a:ln w="9525">
            <a:solidFill>
              <a:schemeClr val="tx1"/>
            </a:solidFill>
            <a:miter lim="800000"/>
            <a:headEnd/>
            <a:tailEnd/>
          </a:ln>
        </p:spPr>
        <p:txBody>
          <a:bodyPr wrap="square">
            <a:spAutoFit/>
          </a:bodyPr>
          <a:lstStyle/>
          <a:p>
            <a:pPr marL="0" indent="0" algn="ctr">
              <a:spcBef>
                <a:spcPct val="50000"/>
              </a:spcBef>
              <a:buNone/>
            </a:pPr>
            <a:r>
              <a:rPr lang="en-US" b="1" dirty="0">
                <a:solidFill>
                  <a:srgbClr val="ED1B34"/>
                </a:solidFill>
              </a:rPr>
              <a:t>Substrand:</a:t>
            </a:r>
            <a:r>
              <a:rPr lang="en-US" dirty="0"/>
              <a:t> Relationships</a:t>
            </a:r>
          </a:p>
        </p:txBody>
      </p:sp>
      <p:sp>
        <p:nvSpPr>
          <p:cNvPr id="16" name="Text Box 7"/>
          <p:cNvSpPr txBox="1">
            <a:spLocks noGrp="1" noChangeArrowheads="1"/>
          </p:cNvSpPr>
          <p:nvPr>
            <p:ph sz="quarter" idx="2"/>
          </p:nvPr>
        </p:nvSpPr>
        <p:spPr bwMode="auto">
          <a:xfrm>
            <a:off x="644433" y="2438815"/>
            <a:ext cx="3337559" cy="1077218"/>
          </a:xfrm>
          <a:prstGeom prst="rect">
            <a:avLst/>
          </a:prstGeom>
          <a:solidFill>
            <a:srgbClr val="FFDDF1"/>
          </a:solidFill>
          <a:ln w="9525">
            <a:solidFill>
              <a:schemeClr val="tx1"/>
            </a:solidFill>
            <a:miter lim="800000"/>
            <a:headEnd/>
            <a:tailEnd/>
          </a:ln>
        </p:spPr>
        <p:txBody>
          <a:bodyPr wrap="square">
            <a:spAutoFit/>
          </a:bodyPr>
          <a:lstStyle/>
          <a:p>
            <a:pPr marL="0" indent="0" algn="ctr">
              <a:spcBef>
                <a:spcPct val="50000"/>
              </a:spcBef>
              <a:buNone/>
            </a:pPr>
            <a:r>
              <a:rPr lang="en-US" b="1" dirty="0">
                <a:solidFill>
                  <a:srgbClr val="BE0070"/>
                </a:solidFill>
              </a:rPr>
              <a:t>Strand: </a:t>
            </a:r>
            <a:r>
              <a:rPr lang="en-US" dirty="0"/>
              <a:t/>
            </a:r>
            <a:br>
              <a:rPr lang="en-US" dirty="0"/>
            </a:br>
            <a:r>
              <a:rPr lang="en-US" dirty="0"/>
              <a:t>Social Interaction</a:t>
            </a:r>
          </a:p>
        </p:txBody>
      </p:sp>
      <p:sp>
        <p:nvSpPr>
          <p:cNvPr id="20" name="Text Box 10"/>
          <p:cNvSpPr txBox="1">
            <a:spLocks noGrp="1" noChangeArrowheads="1"/>
          </p:cNvSpPr>
          <p:nvPr>
            <p:ph sz="quarter" idx="11"/>
          </p:nvPr>
        </p:nvSpPr>
        <p:spPr bwMode="auto">
          <a:xfrm>
            <a:off x="5145133" y="2440588"/>
            <a:ext cx="3327762" cy="1077218"/>
          </a:xfrm>
          <a:prstGeom prst="rect">
            <a:avLst/>
          </a:prstGeom>
          <a:solidFill>
            <a:srgbClr val="FDE9EB"/>
          </a:solidFill>
          <a:ln w="9525">
            <a:solidFill>
              <a:schemeClr val="tx1"/>
            </a:solidFill>
            <a:miter lim="800000"/>
            <a:headEnd/>
            <a:tailEnd/>
          </a:ln>
        </p:spPr>
        <p:txBody>
          <a:bodyPr wrap="square">
            <a:spAutoFit/>
          </a:bodyPr>
          <a:lstStyle/>
          <a:p>
            <a:pPr marL="0" indent="0" algn="ctr">
              <a:spcBef>
                <a:spcPct val="50000"/>
              </a:spcBef>
              <a:buNone/>
            </a:pPr>
            <a:r>
              <a:rPr lang="en-US" b="1" dirty="0">
                <a:solidFill>
                  <a:srgbClr val="ED1B34"/>
                </a:solidFill>
              </a:rPr>
              <a:t>Strand: </a:t>
            </a:r>
            <a:r>
              <a:rPr lang="en-US" dirty="0"/>
              <a:t/>
            </a:r>
            <a:br>
              <a:rPr lang="en-US" dirty="0"/>
            </a:br>
            <a:r>
              <a:rPr lang="en-US" dirty="0"/>
              <a:t>Self and Society</a:t>
            </a:r>
          </a:p>
        </p:txBody>
      </p:sp>
      <p:sp>
        <p:nvSpPr>
          <p:cNvPr id="23" name="Line 12"/>
          <p:cNvSpPr>
            <a:spLocks noChangeShapeType="1"/>
          </p:cNvSpPr>
          <p:nvPr/>
        </p:nvSpPr>
        <p:spPr bwMode="auto">
          <a:xfrm>
            <a:off x="3981992" y="2864622"/>
            <a:ext cx="1416324" cy="1116900"/>
          </a:xfrm>
          <a:prstGeom prst="line">
            <a:avLst/>
          </a:prstGeom>
          <a:noFill/>
          <a:ln w="63500">
            <a:solidFill>
              <a:schemeClr val="tx1"/>
            </a:solidFill>
            <a:round/>
            <a:headEnd type="triangle" w="med" len="med"/>
            <a:tailEnd type="triangle" w="med" len="med"/>
          </a:ln>
        </p:spPr>
        <p:txBody>
          <a:bodyPr/>
          <a:lstStyle/>
          <a:p>
            <a:endParaRPr lang="en-US"/>
          </a:p>
        </p:txBody>
      </p:sp>
      <p:sp>
        <p:nvSpPr>
          <p:cNvPr id="24" name="Line 13"/>
          <p:cNvSpPr>
            <a:spLocks noChangeShapeType="1"/>
          </p:cNvSpPr>
          <p:nvPr/>
        </p:nvSpPr>
        <p:spPr bwMode="auto">
          <a:xfrm>
            <a:off x="4002675" y="4151863"/>
            <a:ext cx="1395641" cy="0"/>
          </a:xfrm>
          <a:prstGeom prst="line">
            <a:avLst/>
          </a:prstGeom>
          <a:noFill/>
          <a:ln w="63500">
            <a:solidFill>
              <a:schemeClr val="tx1"/>
            </a:solidFill>
            <a:round/>
            <a:headEnd type="triangle" w="med" len="med"/>
            <a:tailEnd type="triangle" w="med" len="med"/>
          </a:ln>
        </p:spPr>
        <p:txBody>
          <a:bodyPr/>
          <a:lstStyle/>
          <a:p>
            <a:endParaRPr lang="en-US"/>
          </a:p>
        </p:txBody>
      </p:sp>
      <p:sp>
        <p:nvSpPr>
          <p:cNvPr id="25" name="Line 13"/>
          <p:cNvSpPr>
            <a:spLocks noChangeShapeType="1"/>
          </p:cNvSpPr>
          <p:nvPr/>
        </p:nvSpPr>
        <p:spPr bwMode="auto">
          <a:xfrm>
            <a:off x="4023358" y="4491617"/>
            <a:ext cx="1374958" cy="737464"/>
          </a:xfrm>
          <a:prstGeom prst="line">
            <a:avLst/>
          </a:prstGeom>
          <a:noFill/>
          <a:ln w="63500">
            <a:solidFill>
              <a:schemeClr val="tx1"/>
            </a:solidFill>
            <a:round/>
            <a:headEnd type="triangle" w="med" len="med"/>
            <a:tailEnd type="triangle" w="med" len="med"/>
          </a:ln>
        </p:spPr>
        <p:txBody>
          <a:bodyPr/>
          <a:lstStyle/>
          <a:p>
            <a:endParaRPr lang="en-US"/>
          </a:p>
        </p:txBody>
      </p:sp>
      <p:sp>
        <p:nvSpPr>
          <p:cNvPr id="26" name="Line 13"/>
          <p:cNvSpPr>
            <a:spLocks noChangeShapeType="1"/>
          </p:cNvSpPr>
          <p:nvPr/>
        </p:nvSpPr>
        <p:spPr bwMode="auto">
          <a:xfrm>
            <a:off x="3981992" y="5175073"/>
            <a:ext cx="1374958" cy="907805"/>
          </a:xfrm>
          <a:prstGeom prst="line">
            <a:avLst/>
          </a:prstGeom>
          <a:noFill/>
          <a:ln w="63500">
            <a:solidFill>
              <a:schemeClr val="tx1"/>
            </a:solidFill>
            <a:round/>
            <a:headEnd type="triangle" w="med" len="med"/>
            <a:tailEnd type="triangle" w="med" len="med"/>
          </a:ln>
        </p:spPr>
        <p:txBody>
          <a:bodyPr/>
          <a:lstStyle/>
          <a:p>
            <a:endParaRPr lang="en-US"/>
          </a:p>
        </p:txBody>
      </p:sp>
    </p:spTree>
    <p:extLst>
      <p:ext uri="{BB962C8B-B14F-4D97-AF65-F5344CB8AC3E}">
        <p14:creationId xmlns:p14="http://schemas.microsoft.com/office/powerpoint/2010/main" val="1813582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0" y="0"/>
            <a:ext cx="9144000" cy="1447800"/>
          </a:xfrm>
          <a:noFill/>
        </p:spPr>
        <p:txBody>
          <a:bodyPr>
            <a:normAutofit/>
          </a:bodyPr>
          <a:lstStyle/>
          <a:p>
            <a:pPr eaLnBrk="1" hangingPunct="1">
              <a:defRPr/>
            </a:pPr>
            <a:r>
              <a:rPr lang="en-US" dirty="0">
                <a:latin typeface="Arial" charset="0"/>
                <a:ea typeface="MS PGothic" charset="0"/>
              </a:rPr>
              <a:t>Framework Strategies</a:t>
            </a:r>
          </a:p>
        </p:txBody>
      </p:sp>
      <p:sp>
        <p:nvSpPr>
          <p:cNvPr id="17412" name="Rectangle 3"/>
          <p:cNvSpPr>
            <a:spLocks noGrp="1" noChangeArrowheads="1"/>
          </p:cNvSpPr>
          <p:nvPr>
            <p:ph sz="half" idx="1"/>
          </p:nvPr>
        </p:nvSpPr>
        <p:spPr>
          <a:xfrm>
            <a:off x="4602997" y="1329070"/>
            <a:ext cx="4447082" cy="5086811"/>
          </a:xfrm>
          <a:noFill/>
        </p:spPr>
        <p:txBody>
          <a:bodyPr>
            <a:noAutofit/>
          </a:bodyPr>
          <a:lstStyle/>
          <a:p>
            <a:pPr eaLnBrk="1" hangingPunct="1">
              <a:defRPr/>
            </a:pPr>
            <a:r>
              <a:rPr lang="en-US" dirty="0">
                <a:latin typeface="Arial" charset="0"/>
                <a:ea typeface="MS PGothic" charset="0"/>
              </a:rPr>
              <a:t>Developmentally appropriate</a:t>
            </a:r>
          </a:p>
          <a:p>
            <a:pPr eaLnBrk="1" hangingPunct="1">
              <a:defRPr/>
            </a:pPr>
            <a:r>
              <a:rPr lang="en-US" dirty="0">
                <a:latin typeface="Arial" charset="0"/>
                <a:ea typeface="MS PGothic" charset="0"/>
              </a:rPr>
              <a:t>Reflective of thoughtful observation and intentional planning</a:t>
            </a:r>
          </a:p>
          <a:p>
            <a:pPr eaLnBrk="1" hangingPunct="1">
              <a:defRPr/>
            </a:pPr>
            <a:r>
              <a:rPr lang="en-US" dirty="0">
                <a:latin typeface="Arial" charset="0"/>
                <a:ea typeface="MS PGothic" charset="0"/>
              </a:rPr>
              <a:t>Individually and culturally meaningful</a:t>
            </a:r>
          </a:p>
          <a:p>
            <a:pPr eaLnBrk="1" hangingPunct="1">
              <a:defRPr/>
            </a:pPr>
            <a:r>
              <a:rPr lang="en-US" dirty="0">
                <a:latin typeface="Arial" charset="0"/>
                <a:ea typeface="MS PGothic" charset="0"/>
              </a:rPr>
              <a:t>Inclusive of children with disabilities or other special needs</a:t>
            </a:r>
          </a:p>
          <a:p>
            <a:pPr marL="0" indent="0" eaLnBrk="1" hangingPunct="1">
              <a:buNone/>
              <a:defRPr/>
            </a:pPr>
            <a:endParaRPr lang="en-US" sz="400" dirty="0">
              <a:latin typeface="Arial" charset="0"/>
              <a:ea typeface="MS PGothic" charset="0"/>
            </a:endParaRPr>
          </a:p>
          <a:p>
            <a:pPr marL="0" indent="0" eaLnBrk="1" hangingPunct="1">
              <a:buNone/>
              <a:defRPr/>
            </a:pPr>
            <a:r>
              <a:rPr lang="en-US" sz="1800" dirty="0">
                <a:latin typeface="Arial" charset="0"/>
                <a:ea typeface="MS PGothic" charset="0"/>
              </a:rPr>
              <a:t>     (PCF, Vol. 3, p. 2)</a:t>
            </a:r>
          </a:p>
        </p:txBody>
      </p:sp>
      <p:sp>
        <p:nvSpPr>
          <p:cNvPr id="56324" name="Slide Number Placeholder 4"/>
          <p:cNvSpPr>
            <a:spLocks noGrp="1"/>
          </p:cNvSpPr>
          <p:nvPr>
            <p:ph type="sldNum" sz="quarter" idx="4294967295"/>
          </p:nvPr>
        </p:nvSpPr>
        <p:spPr bwMode="auto">
          <a:xfrm>
            <a:off x="8686800" y="0"/>
            <a:ext cx="457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D7D45E-63F2-0C41-9D91-B2FF3CB153B0}" type="slidenum">
              <a:rPr lang="en-US" sz="1200"/>
              <a:pPr eaLnBrk="1" hangingPunct="1"/>
              <a:t>19</a:t>
            </a:fld>
            <a:endParaRPr lang="en-US" sz="1200"/>
          </a:p>
        </p:txBody>
      </p:sp>
      <p:pic>
        <p:nvPicPr>
          <p:cNvPr id="7" name="Content Placeholder 5" title="Puppet play"/>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757" t="29174" r="181"/>
          <a:stretch/>
        </p:blipFill>
        <p:spPr>
          <a:xfrm>
            <a:off x="375686" y="1447800"/>
            <a:ext cx="3986388" cy="2879651"/>
          </a:xfrm>
          <a:ln>
            <a:solidFill>
              <a:schemeClr val="tx1"/>
            </a:solidFill>
          </a:ln>
        </p:spPr>
      </p:pic>
    </p:spTree>
    <p:extLst>
      <p:ext uri="{BB962C8B-B14F-4D97-AF65-F5344CB8AC3E}">
        <p14:creationId xmlns:p14="http://schemas.microsoft.com/office/powerpoint/2010/main" val="3170589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History-Social Science</a:t>
            </a:r>
          </a:p>
        </p:txBody>
      </p:sp>
      <p:pic>
        <p:nvPicPr>
          <p:cNvPr id="4" name="Content Placeholder 3" title="Stirring with group"/>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5117" t="15664"/>
          <a:stretch/>
        </p:blipFill>
        <p:spPr>
          <a:xfrm>
            <a:off x="-1" y="-1"/>
            <a:ext cx="9144001" cy="6854825"/>
          </a:xfrm>
        </p:spPr>
      </p:pic>
      <p:sp>
        <p:nvSpPr>
          <p:cNvPr id="8" name="Content Placeholder 7"/>
          <p:cNvSpPr>
            <a:spLocks noGrp="1"/>
          </p:cNvSpPr>
          <p:nvPr>
            <p:ph sz="half" idx="1"/>
          </p:nvPr>
        </p:nvSpPr>
        <p:spPr>
          <a:xfrm>
            <a:off x="-1" y="5046562"/>
            <a:ext cx="5076108" cy="1808261"/>
          </a:xfrm>
          <a:solidFill>
            <a:srgbClr val="EAB2B2"/>
          </a:solidFill>
          <a:ln>
            <a:solidFill>
              <a:schemeClr val="tx1"/>
            </a:solidFill>
          </a:ln>
        </p:spPr>
        <p:txBody>
          <a:bodyPr/>
          <a:lstStyle/>
          <a:p>
            <a:pPr marL="115888" lvl="0" indent="0">
              <a:buNone/>
            </a:pPr>
            <a:r>
              <a:rPr lang="en-US" dirty="0">
                <a:ea typeface="ＭＳ Ｐゴシック" pitchFamily="-110" charset="-128"/>
                <a:cs typeface="ＭＳ Ｐゴシック" pitchFamily="-110" charset="-128"/>
              </a:rPr>
              <a:t>History-social science “…pertains to how people live together in the social world” </a:t>
            </a:r>
            <a:r>
              <a:rPr lang="en-US" sz="1800" dirty="0">
                <a:ea typeface="ＭＳ Ｐゴシック" pitchFamily="-110" charset="-128"/>
                <a:cs typeface="ＭＳ Ｐゴシック" pitchFamily="-110" charset="-128"/>
              </a:rPr>
              <a:t>(PLF, Vol. 3, p. 1)</a:t>
            </a:r>
            <a:r>
              <a:rPr lang="en-US" dirty="0">
                <a:ea typeface="ＭＳ Ｐゴシック" pitchFamily="-110" charset="-128"/>
                <a:cs typeface="ＭＳ Ｐゴシック" pitchFamily="-110" charset="-128"/>
              </a:rPr>
              <a:t>.</a:t>
            </a:r>
          </a:p>
        </p:txBody>
      </p:sp>
      <p:sp>
        <p:nvSpPr>
          <p:cNvPr id="5" name="Slide Number Placeholder 4"/>
          <p:cNvSpPr>
            <a:spLocks noGrp="1"/>
          </p:cNvSpPr>
          <p:nvPr>
            <p:ph type="sldNum" sz="quarter" idx="10"/>
          </p:nvPr>
        </p:nvSpPr>
        <p:spPr/>
        <p:txBody>
          <a:bodyPr/>
          <a:lstStyle/>
          <a:p>
            <a:fld id="{5FB20F3D-06F2-2640-B8A5-11F69AE100BF}" type="slidenum">
              <a:rPr lang="en-US" smtClean="0"/>
              <a:pPr/>
              <a:t>2</a:t>
            </a:fld>
            <a:endParaRPr lang="en-US" dirty="0"/>
          </a:p>
        </p:txBody>
      </p:sp>
      <p:sp>
        <p:nvSpPr>
          <p:cNvPr id="9" name="Rectangle 5"/>
          <p:cNvSpPr>
            <a:spLocks noChangeArrowheads="1"/>
          </p:cNvSpPr>
          <p:nvPr/>
        </p:nvSpPr>
        <p:spPr bwMode="auto">
          <a:xfrm>
            <a:off x="7077456" y="6647300"/>
            <a:ext cx="20665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2402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4"/>
          <p:cNvSpPr>
            <a:spLocks noGrp="1" noChangeArrowheads="1"/>
          </p:cNvSpPr>
          <p:nvPr>
            <p:ph type="title"/>
          </p:nvPr>
        </p:nvSpPr>
        <p:spPr>
          <a:xfrm>
            <a:off x="0" y="88490"/>
            <a:ext cx="4568430" cy="1329148"/>
          </a:xfrm>
        </p:spPr>
        <p:txBody>
          <a:bodyPr/>
          <a:lstStyle/>
          <a:p>
            <a:r>
              <a:rPr lang="en-US" dirty="0">
                <a:latin typeface="Arial" charset="0"/>
                <a:ea typeface="MS PGothic" charset="0"/>
                <a:cs typeface="MS PGothic" charset="0"/>
              </a:rPr>
              <a:t>Curriculum Framework</a:t>
            </a:r>
          </a:p>
        </p:txBody>
      </p:sp>
      <p:sp>
        <p:nvSpPr>
          <p:cNvPr id="46082" name="Rectangle 5"/>
          <p:cNvSpPr>
            <a:spLocks noGrp="1" noChangeArrowheads="1"/>
          </p:cNvSpPr>
          <p:nvPr>
            <p:ph sz="half" idx="1"/>
          </p:nvPr>
        </p:nvSpPr>
        <p:spPr>
          <a:xfrm>
            <a:off x="457200" y="1600200"/>
            <a:ext cx="4038600" cy="4889090"/>
          </a:xfrm>
          <a:noFill/>
        </p:spPr>
        <p:txBody>
          <a:bodyPr/>
          <a:lstStyle/>
          <a:p>
            <a:pPr marL="347472" indent="-347472">
              <a:spcBef>
                <a:spcPts val="672"/>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Guiding principles</a:t>
            </a:r>
          </a:p>
          <a:p>
            <a:pPr marL="347472" indent="-347472">
              <a:spcBef>
                <a:spcPts val="672"/>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Environments and materials</a:t>
            </a:r>
          </a:p>
          <a:p>
            <a:pPr marL="347472" indent="-347472">
              <a:spcBef>
                <a:spcPts val="672"/>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Vignettes</a:t>
            </a:r>
          </a:p>
          <a:p>
            <a:pPr marL="747522" lvl="1" indent="-347472">
              <a:spcBef>
                <a:spcPts val="672"/>
              </a:spcBef>
              <a:spcAft>
                <a:spcPts val="0"/>
              </a:spcAft>
              <a:buFont typeface="Courier New" panose="02070309020205020404" pitchFamily="49" charset="0"/>
              <a:buChar char="o"/>
              <a:defRPr/>
            </a:pPr>
            <a:r>
              <a:rPr lang="en-US" dirty="0">
                <a:solidFill>
                  <a:srgbClr val="000000"/>
                </a:solidFill>
                <a:ea typeface="ＭＳ Ｐゴシック" pitchFamily="34" charset="-128"/>
                <a:cs typeface="ＭＳ Ｐゴシック" charset="0"/>
              </a:rPr>
              <a:t>Planning learning opportunities</a:t>
            </a:r>
          </a:p>
          <a:p>
            <a:pPr marL="747522" lvl="1" indent="-347472">
              <a:spcBef>
                <a:spcPts val="672"/>
              </a:spcBef>
              <a:spcAft>
                <a:spcPts val="0"/>
              </a:spcAft>
              <a:buFont typeface="Courier New" panose="02070309020205020404" pitchFamily="49" charset="0"/>
              <a:buChar char="o"/>
              <a:defRPr/>
            </a:pPr>
            <a:r>
              <a:rPr lang="en-US" dirty="0">
                <a:solidFill>
                  <a:srgbClr val="000000"/>
                </a:solidFill>
                <a:ea typeface="ＭＳ Ｐゴシック" pitchFamily="34" charset="-128"/>
                <a:cs typeface="ＭＳ Ｐゴシック" charset="0"/>
              </a:rPr>
              <a:t>Teachable moments</a:t>
            </a:r>
          </a:p>
          <a:p>
            <a:pPr marL="347472" indent="-347472">
              <a:spcBef>
                <a:spcPts val="672"/>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Interactions and strategies</a:t>
            </a:r>
          </a:p>
          <a:p>
            <a:pPr marL="347472" indent="-347472">
              <a:spcBef>
                <a:spcPts val="672"/>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Engaging families</a:t>
            </a:r>
          </a:p>
          <a:p>
            <a:pPr marL="347472" indent="-347472">
              <a:spcBef>
                <a:spcPts val="672"/>
              </a:spcBef>
              <a:spcAft>
                <a:spcPts val="0"/>
              </a:spcAft>
              <a:buFontTx/>
              <a:buNone/>
              <a:defRPr/>
            </a:pPr>
            <a:endParaRPr lang="en-US" dirty="0">
              <a:solidFill>
                <a:srgbClr val="000000"/>
              </a:solidFill>
              <a:ea typeface="ＭＳ Ｐゴシック" pitchFamily="34" charset="-128"/>
              <a:cs typeface="ＭＳ Ｐゴシック" charset="0"/>
            </a:endParaRPr>
          </a:p>
          <a:p>
            <a:pPr marL="347472" indent="-347472">
              <a:spcBef>
                <a:spcPts val="672"/>
              </a:spcBef>
              <a:spcAft>
                <a:spcPts val="0"/>
              </a:spcAft>
              <a:buFontTx/>
              <a:buNone/>
              <a:defRPr/>
            </a:pPr>
            <a:endParaRPr lang="en-US" dirty="0">
              <a:solidFill>
                <a:srgbClr val="000000"/>
              </a:solidFill>
              <a:ea typeface="ＭＳ Ｐゴシック" pitchFamily="34" charset="-128"/>
              <a:cs typeface="ＭＳ Ｐゴシック" charset="0"/>
            </a:endParaRPr>
          </a:p>
        </p:txBody>
      </p:sp>
      <p:pic>
        <p:nvPicPr>
          <p:cNvPr id="3" name="Content Placeholder 2" title="Holding butterfly"/>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5294" t="25743" r="30681" b="30920"/>
          <a:stretch/>
        </p:blipFill>
        <p:spPr>
          <a:xfrm>
            <a:off x="4495801" y="-1"/>
            <a:ext cx="4648200" cy="6858001"/>
          </a:xfrm>
          <a:ln>
            <a:solidFill>
              <a:schemeClr val="tx1"/>
            </a:solidFill>
          </a:ln>
        </p:spPr>
      </p:pic>
      <p:sp>
        <p:nvSpPr>
          <p:cNvPr id="41988" name="Slide Number Placeholder 1"/>
          <p:cNvSpPr>
            <a:spLocks noGrp="1"/>
          </p:cNvSpPr>
          <p:nvPr>
            <p:ph type="sldNum" sz="quarter" idx="10"/>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EC73C11-C81B-5942-81BD-D7B6CC6DFDEA}" type="slidenum">
              <a:rPr lang="en-US" sz="1200"/>
              <a:pPr/>
              <a:t>20</a:t>
            </a:fld>
            <a:endParaRPr lang="en-US" sz="1200"/>
          </a:p>
        </p:txBody>
      </p:sp>
      <p:sp>
        <p:nvSpPr>
          <p:cNvPr id="7" name="Rectangle 6"/>
          <p:cNvSpPr>
            <a:spLocks noChangeArrowheads="1"/>
          </p:cNvSpPr>
          <p:nvPr/>
        </p:nvSpPr>
        <p:spPr bwMode="auto">
          <a:xfrm>
            <a:off x="4568430" y="6623050"/>
            <a:ext cx="4575569"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4272243"/>
      </p:ext>
    </p:extLst>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itle 1"/>
          <p:cNvSpPr>
            <a:spLocks noGrp="1"/>
          </p:cNvSpPr>
          <p:nvPr>
            <p:ph type="title"/>
          </p:nvPr>
        </p:nvSpPr>
        <p:spPr>
          <a:xfrm>
            <a:off x="0" y="0"/>
            <a:ext cx="9144000" cy="1417638"/>
          </a:xfrm>
        </p:spPr>
        <p:txBody>
          <a:bodyPr/>
          <a:lstStyle/>
          <a:p>
            <a:r>
              <a:rPr lang="en-US" sz="4000" dirty="0"/>
              <a:t>Video Observation</a:t>
            </a:r>
          </a:p>
        </p:txBody>
      </p:sp>
      <p:sp>
        <p:nvSpPr>
          <p:cNvPr id="66564" name="Content Placeholder 2"/>
          <p:cNvSpPr>
            <a:spLocks noGrp="1"/>
          </p:cNvSpPr>
          <p:nvPr>
            <p:ph sz="half" idx="1"/>
          </p:nvPr>
        </p:nvSpPr>
        <p:spPr>
          <a:xfrm>
            <a:off x="939800" y="1392794"/>
            <a:ext cx="7264400" cy="3148814"/>
          </a:xfrm>
          <a:solidFill>
            <a:srgbClr val="FDE9EB"/>
          </a:solidFill>
        </p:spPr>
        <p:style>
          <a:lnRef idx="1">
            <a:schemeClr val="dk1"/>
          </a:lnRef>
          <a:fillRef idx="2">
            <a:schemeClr val="dk1"/>
          </a:fillRef>
          <a:effectRef idx="1">
            <a:schemeClr val="dk1"/>
          </a:effectRef>
          <a:fontRef idx="minor">
            <a:schemeClr val="dk1"/>
          </a:fontRef>
        </p:style>
        <p:txBody>
          <a:bodyPr/>
          <a:lstStyle/>
          <a:p>
            <a:r>
              <a:rPr lang="en-US" dirty="0"/>
              <a:t>Find Handout 4: Video Observation Guide.</a:t>
            </a:r>
          </a:p>
          <a:p>
            <a:r>
              <a:rPr lang="en-US" dirty="0"/>
              <a:t>Watch the video and take detailed notes on the handout.</a:t>
            </a:r>
          </a:p>
          <a:p>
            <a:r>
              <a:rPr lang="en-US" dirty="0">
                <a:latin typeface="Arial" panose="020B0604020202020204" pitchFamily="34" charset="0"/>
                <a:ea typeface="Times New Roman" panose="02020603050405020304" pitchFamily="18" charset="0"/>
                <a:cs typeface="Times New Roman" panose="02020603050405020304" pitchFamily="18" charset="0"/>
              </a:rPr>
              <a:t>Discuss and reflect upon the video and the observation guide with a partner.</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dirty="0"/>
              <a:t>Prepare to share your thoughts.</a:t>
            </a:r>
          </a:p>
        </p:txBody>
      </p:sp>
      <p:sp>
        <p:nvSpPr>
          <p:cNvPr id="2" name="Slide Number Placeholder 1"/>
          <p:cNvSpPr>
            <a:spLocks noGrp="1"/>
          </p:cNvSpPr>
          <p:nvPr>
            <p:ph type="sldNum" sz="quarter" idx="10"/>
          </p:nvPr>
        </p:nvSpPr>
        <p:spPr/>
        <p:txBody>
          <a:bodyPr/>
          <a:lstStyle/>
          <a:p>
            <a:pPr>
              <a:defRPr/>
            </a:pPr>
            <a:fld id="{086D1A3F-9C99-4E6E-A310-ADF5483870AE}" type="slidenum">
              <a:rPr lang="en-US" altLang="en-US" smtClean="0"/>
              <a:pPr>
                <a:defRPr/>
              </a:pPr>
              <a:t>21</a:t>
            </a:fld>
            <a:endParaRPr lang="en-US" altLang="en-US"/>
          </a:p>
        </p:txBody>
      </p:sp>
    </p:spTree>
    <p:extLst>
      <p:ext uri="{BB962C8B-B14F-4D97-AF65-F5344CB8AC3E}">
        <p14:creationId xmlns:p14="http://schemas.microsoft.com/office/powerpoint/2010/main" val="3725431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912655"/>
          </a:xfrm>
        </p:spPr>
        <p:txBody>
          <a:bodyPr/>
          <a:lstStyle/>
          <a:p>
            <a:r>
              <a:rPr lang="en-US" dirty="0"/>
              <a:t>Exchange Foundation Video Example</a:t>
            </a:r>
            <a:endParaRPr lang="en-US" sz="2400" dirty="0"/>
          </a:p>
        </p:txBody>
      </p:sp>
      <p:sp>
        <p:nvSpPr>
          <p:cNvPr id="4" name="Slide Number Placeholder 3"/>
          <p:cNvSpPr>
            <a:spLocks noGrp="1"/>
          </p:cNvSpPr>
          <p:nvPr>
            <p:ph type="sldNum" sz="quarter" idx="10"/>
          </p:nvPr>
        </p:nvSpPr>
        <p:spPr/>
        <p:txBody>
          <a:bodyPr/>
          <a:lstStyle/>
          <a:p>
            <a:fld id="{55BFBCDA-CA0C-3449-9174-5FEC7AC9BDCD}" type="slidenum">
              <a:rPr lang="en-US" sz="1200" smtClean="0"/>
              <a:pPr/>
              <a:t>22</a:t>
            </a:fld>
            <a:endParaRPr lang="en-US" sz="1200"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266824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58353"/>
          </a:xfrm>
        </p:spPr>
        <p:txBody>
          <a:bodyPr/>
          <a:lstStyle/>
          <a:p>
            <a:r>
              <a:rPr lang="en-US" sz="3600" dirty="0" err="1"/>
              <a:t>Substrands</a:t>
            </a:r>
            <a:r>
              <a:rPr lang="en-US" sz="3600" dirty="0"/>
              <a:t> and Foundations Chart</a:t>
            </a:r>
          </a:p>
        </p:txBody>
      </p:sp>
      <p:pic>
        <p:nvPicPr>
          <p:cNvPr id="6" name="Content Placeholder 5" descr="TableHSS.tiff"/>
          <p:cNvPicPr>
            <a:picLocks noGrp="1" noChangeAspect="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1003985" y="658353"/>
            <a:ext cx="7136029" cy="5967194"/>
          </a:xfrm>
          <a:ln>
            <a:solidFill>
              <a:schemeClr val="dk1">
                <a:shade val="95000"/>
                <a:satMod val="105000"/>
              </a:schemeClr>
            </a:solidFill>
          </a:ln>
          <a:scene3d>
            <a:camera prst="orthographicFront"/>
            <a:lightRig rig="threePt" dir="t"/>
          </a:scene3d>
          <a:sp3d>
            <a:bevelT/>
          </a:sp3d>
        </p:spPr>
      </p:pic>
      <p:sp>
        <p:nvSpPr>
          <p:cNvPr id="5" name="Slide Number Placeholder 4"/>
          <p:cNvSpPr>
            <a:spLocks noGrp="1"/>
          </p:cNvSpPr>
          <p:nvPr>
            <p:ph type="sldNum" sz="quarter" idx="10"/>
          </p:nvPr>
        </p:nvSpPr>
        <p:spPr/>
        <p:txBody>
          <a:bodyPr/>
          <a:lstStyle/>
          <a:p>
            <a:fld id="{5FB20F3D-06F2-2640-B8A5-11F69AE100BF}" type="slidenum">
              <a:rPr lang="en-US" smtClean="0"/>
              <a:pPr/>
              <a:t>23</a:t>
            </a:fld>
            <a:endParaRPr lang="en-US" dirty="0"/>
          </a:p>
        </p:txBody>
      </p:sp>
    </p:spTree>
    <p:extLst>
      <p:ext uri="{BB962C8B-B14F-4D97-AF65-F5344CB8AC3E}">
        <p14:creationId xmlns:p14="http://schemas.microsoft.com/office/powerpoint/2010/main" val="1981082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69177"/>
            <a:ext cx="9144000" cy="1143000"/>
          </a:xfrm>
          <a:noFill/>
        </p:spPr>
        <p:txBody>
          <a:bodyPr/>
          <a:lstStyle/>
          <a:p>
            <a:r>
              <a:rPr lang="en-US" sz="4000" dirty="0"/>
              <a:t>Individualize</a:t>
            </a:r>
          </a:p>
        </p:txBody>
      </p:sp>
      <p:sp>
        <p:nvSpPr>
          <p:cNvPr id="8" name="Content Placeholder 7"/>
          <p:cNvSpPr>
            <a:spLocks noGrp="1"/>
          </p:cNvSpPr>
          <p:nvPr>
            <p:ph sz="half" idx="1"/>
          </p:nvPr>
        </p:nvSpPr>
        <p:spPr>
          <a:xfrm>
            <a:off x="735957" y="1481353"/>
            <a:ext cx="7723414" cy="4786451"/>
          </a:xfrm>
          <a:solidFill>
            <a:srgbClr val="FDE9EB"/>
          </a:solidFill>
        </p:spPr>
        <p:style>
          <a:lnRef idx="2">
            <a:schemeClr val="dk1"/>
          </a:lnRef>
          <a:fillRef idx="1">
            <a:schemeClr val="lt1"/>
          </a:fillRef>
          <a:effectRef idx="0">
            <a:schemeClr val="dk1"/>
          </a:effectRef>
          <a:fontRef idx="minor">
            <a:schemeClr val="dk1"/>
          </a:fontRef>
        </p:style>
        <p:txBody>
          <a:bodyPr anchor="ctr" anchorCtr="0"/>
          <a:lstStyle/>
          <a:p>
            <a:pPr marL="114300" indent="0" eaLnBrk="1" hangingPunct="1">
              <a:spcBef>
                <a:spcPct val="0"/>
              </a:spcBef>
              <a:buNone/>
            </a:pPr>
            <a:r>
              <a:rPr lang="en-US" sz="3600" dirty="0"/>
              <a:t>“Children in a typical early education setting will vary along the continuum of support and positive learning opportunities available to them outside the preschool [school]. Sensitive teachers must provide early learning experiences that are well suited to each child” </a:t>
            </a:r>
            <a:r>
              <a:rPr lang="en-US" sz="1800" dirty="0"/>
              <a:t>(PLF, Vol. 3, p. 5)</a:t>
            </a:r>
            <a:r>
              <a:rPr lang="en-US" dirty="0"/>
              <a:t>.</a:t>
            </a:r>
            <a:endParaRPr lang="en-US" sz="3600" dirty="0"/>
          </a:p>
        </p:txBody>
      </p:sp>
      <p:sp>
        <p:nvSpPr>
          <p:cNvPr id="2" name="Slide Number Placeholder 1"/>
          <p:cNvSpPr>
            <a:spLocks noGrp="1"/>
          </p:cNvSpPr>
          <p:nvPr>
            <p:ph type="sldNum" sz="quarter" idx="10"/>
          </p:nvPr>
        </p:nvSpPr>
        <p:spPr/>
        <p:txBody>
          <a:bodyPr/>
          <a:lstStyle/>
          <a:p>
            <a:fld id="{9A336049-E27B-924A-95B9-AC5968D1714E}" type="slidenum">
              <a:rPr lang="en-US" smtClean="0"/>
              <a:pPr/>
              <a:t>24</a:t>
            </a:fld>
            <a:endParaRPr lang="en-US" dirty="0"/>
          </a:p>
        </p:txBody>
      </p:sp>
    </p:spTree>
    <p:extLst>
      <p:ext uri="{BB962C8B-B14F-4D97-AF65-F5344CB8AC3E}">
        <p14:creationId xmlns:p14="http://schemas.microsoft.com/office/powerpoint/2010/main" val="3893580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6214" y="1122776"/>
            <a:ext cx="3544957" cy="3025153"/>
          </a:xfrm>
        </p:spPr>
        <p:txBody>
          <a:bodyPr/>
          <a:lstStyle/>
          <a:p>
            <a:r>
              <a:rPr lang="en-US" sz="4000" b="0" dirty="0"/>
              <a:t>Create an Inclusive Environment</a:t>
            </a:r>
          </a:p>
        </p:txBody>
      </p:sp>
      <p:pic>
        <p:nvPicPr>
          <p:cNvPr id="9" name="Content Placeholder 8" title="Rolling dough/clay"/>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568430" y="0"/>
            <a:ext cx="4564856" cy="6858000"/>
          </a:xfrm>
          <a:ln>
            <a:solidFill>
              <a:schemeClr val="dk1"/>
            </a:solidFill>
          </a:ln>
        </p:spPr>
      </p:pic>
      <p:sp>
        <p:nvSpPr>
          <p:cNvPr id="4" name="Content Placeholder 3"/>
          <p:cNvSpPr>
            <a:spLocks noGrp="1"/>
          </p:cNvSpPr>
          <p:nvPr>
            <p:ph sz="half" idx="2"/>
          </p:nvPr>
        </p:nvSpPr>
        <p:spPr>
          <a:xfrm>
            <a:off x="378564" y="524151"/>
            <a:ext cx="3941646" cy="5569572"/>
          </a:xfrm>
        </p:spPr>
        <p:txBody>
          <a:bodyPr/>
          <a:lstStyle/>
          <a:p>
            <a:pPr marL="0" indent="0" eaLnBrk="1" fontAlgn="auto" hangingPunct="1">
              <a:spcBef>
                <a:spcPts val="0"/>
              </a:spcBef>
              <a:spcAft>
                <a:spcPts val="0"/>
              </a:spcAft>
              <a:buNone/>
              <a:defRPr/>
            </a:pPr>
            <a:r>
              <a:rPr lang="en-US" b="1" dirty="0"/>
              <a:t>“Create an inclusive environment that values and encourages the participation of children from all cultural and linguistic backgrounds as well as children with special needs”                         </a:t>
            </a:r>
            <a:r>
              <a:rPr lang="en-US" sz="1800" dirty="0"/>
              <a:t>(PCF, Vol. 3, p. 73)</a:t>
            </a:r>
            <a:r>
              <a:rPr lang="en-US" sz="3200" dirty="0"/>
              <a:t>.</a:t>
            </a:r>
          </a:p>
        </p:txBody>
      </p:sp>
      <p:sp>
        <p:nvSpPr>
          <p:cNvPr id="3" name="Slide Number Placeholder 2"/>
          <p:cNvSpPr>
            <a:spLocks noGrp="1"/>
          </p:cNvSpPr>
          <p:nvPr>
            <p:ph type="sldNum" sz="quarter" idx="10"/>
          </p:nvPr>
        </p:nvSpPr>
        <p:spPr>
          <a:xfrm>
            <a:off x="8804814" y="13701"/>
            <a:ext cx="457200" cy="365125"/>
          </a:xfrm>
          <a:prstGeom prst="rect">
            <a:avLst/>
          </a:prstGeom>
        </p:spPr>
        <p:txBody>
          <a:bodyPr/>
          <a:lstStyle/>
          <a:p>
            <a:fld id="{76976C20-52AA-204E-BA8C-8343D906340F}" type="slidenum">
              <a:rPr lang="en-US" smtClean="0"/>
              <a:pPr/>
              <a:t>25</a:t>
            </a:fld>
            <a:endParaRPr lang="en-US" dirty="0"/>
          </a:p>
        </p:txBody>
      </p:sp>
      <p:sp>
        <p:nvSpPr>
          <p:cNvPr id="8" name="Rectangle 7"/>
          <p:cNvSpPr>
            <a:spLocks noChangeArrowheads="1"/>
          </p:cNvSpPr>
          <p:nvPr/>
        </p:nvSpPr>
        <p:spPr bwMode="auto">
          <a:xfrm>
            <a:off x="4568430" y="6623050"/>
            <a:ext cx="4575569"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spTree>
    <p:extLst>
      <p:ext uri="{BB962C8B-B14F-4D97-AF65-F5344CB8AC3E}">
        <p14:creationId xmlns:p14="http://schemas.microsoft.com/office/powerpoint/2010/main" val="1735154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sz="quarter"/>
          </p:nvPr>
        </p:nvSpPr>
        <p:spPr>
          <a:xfrm>
            <a:off x="-13694" y="8391"/>
            <a:ext cx="9149534" cy="1341438"/>
          </a:xfrm>
          <a:noFill/>
        </p:spPr>
        <p:txBody>
          <a:bodyPr/>
          <a:lstStyle/>
          <a:p>
            <a:pPr eaLnBrk="1" hangingPunct="1"/>
            <a:r>
              <a:rPr lang="en-US" dirty="0">
                <a:latin typeface="Arial" charset="0"/>
                <a:ea typeface="MS PGothic" charset="0"/>
                <a:cs typeface="MS PGothic" charset="0"/>
              </a:rPr>
              <a:t/>
            </a:r>
            <a:br>
              <a:rPr lang="en-US" dirty="0">
                <a:latin typeface="Arial" charset="0"/>
                <a:ea typeface="MS PGothic" charset="0"/>
                <a:cs typeface="MS PGothic" charset="0"/>
              </a:rPr>
            </a:br>
            <a:r>
              <a:rPr lang="en-US" dirty="0">
                <a:latin typeface="Arial" charset="0"/>
                <a:ea typeface="MS PGothic" charset="0"/>
                <a:cs typeface="MS PGothic" charset="0"/>
              </a:rPr>
              <a:t>Universal Design for Learning</a:t>
            </a:r>
            <a:br>
              <a:rPr lang="en-US" dirty="0">
                <a:latin typeface="Arial" charset="0"/>
                <a:ea typeface="MS PGothic" charset="0"/>
                <a:cs typeface="MS PGothic" charset="0"/>
              </a:rPr>
            </a:br>
            <a:endParaRPr lang="en-US" dirty="0">
              <a:latin typeface="Arial" charset="0"/>
              <a:ea typeface="MS PGothic" charset="0"/>
              <a:cs typeface="MS PGothic" charset="0"/>
            </a:endParaRPr>
          </a:p>
        </p:txBody>
      </p:sp>
      <p:pic>
        <p:nvPicPr>
          <p:cNvPr id="3" name="Content Placeholder 2" title="Emotion station"/>
          <p:cNvPicPr>
            <a:picLocks noGrp="1" noChangeAspect="1"/>
          </p:cNvPicPr>
          <p:nvPr>
            <p:ph sz="quarter" idx="1"/>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8973" t="-6827" r="8909" b="6827"/>
          <a:stretch/>
        </p:blipFill>
        <p:spPr>
          <a:xfrm>
            <a:off x="0" y="-506027"/>
            <a:ext cx="9144000" cy="7411858"/>
          </a:xfrm>
        </p:spPr>
      </p:pic>
      <p:sp>
        <p:nvSpPr>
          <p:cNvPr id="88067"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149E218-8324-1345-B1A1-1883D4FF1A1C}" type="slidenum">
              <a:rPr lang="en-US" sz="1200"/>
              <a:pPr/>
              <a:t>26</a:t>
            </a:fld>
            <a:endParaRPr lang="en-US" sz="1200"/>
          </a:p>
        </p:txBody>
      </p:sp>
      <p:sp>
        <p:nvSpPr>
          <p:cNvPr id="88066" name="Rectangle 4"/>
          <p:cNvSpPr>
            <a:spLocks noGrp="1" noChangeArrowheads="1"/>
          </p:cNvSpPr>
          <p:nvPr>
            <p:ph sz="quarter" idx="1"/>
          </p:nvPr>
        </p:nvSpPr>
        <p:spPr>
          <a:xfrm>
            <a:off x="1" y="4906963"/>
            <a:ext cx="3341914" cy="1998868"/>
          </a:xfrm>
          <a:solidFill>
            <a:srgbClr val="FAA2A7"/>
          </a:solidFill>
          <a:ln>
            <a:solidFill>
              <a:schemeClr val="dk1"/>
            </a:solidFill>
          </a:ln>
        </p:spPr>
        <p:txBody>
          <a:bodyPr/>
          <a:lstStyle/>
          <a:p>
            <a:pPr marL="111125" indent="0">
              <a:buNone/>
            </a:pPr>
            <a:r>
              <a:rPr lang="en-US" sz="2800" dirty="0">
                <a:latin typeface="Arial" charset="0"/>
                <a:ea typeface="MS PGothic" charset="0"/>
                <a:cs typeface="MS PGothic" charset="0"/>
              </a:rPr>
              <a:t>Multiple means of:</a:t>
            </a:r>
          </a:p>
          <a:p>
            <a:pPr marL="568325" indent="-457200">
              <a:spcBef>
                <a:spcPts val="400"/>
              </a:spcBef>
            </a:pPr>
            <a:r>
              <a:rPr lang="en-US" sz="2800" dirty="0">
                <a:latin typeface="Arial" charset="0"/>
                <a:ea typeface="MS PGothic" charset="0"/>
                <a:cs typeface="MS PGothic" charset="0"/>
              </a:rPr>
              <a:t>Expression</a:t>
            </a:r>
          </a:p>
          <a:p>
            <a:pPr marL="568325" indent="-457200">
              <a:spcBef>
                <a:spcPts val="400"/>
              </a:spcBef>
            </a:pPr>
            <a:r>
              <a:rPr lang="en-US" sz="2800" dirty="0">
                <a:latin typeface="Arial" charset="0"/>
                <a:ea typeface="MS PGothic" charset="0"/>
                <a:cs typeface="MS PGothic" charset="0"/>
              </a:rPr>
              <a:t>Engagement</a:t>
            </a:r>
          </a:p>
          <a:p>
            <a:pPr marL="568325" indent="-457200">
              <a:spcBef>
                <a:spcPts val="400"/>
              </a:spcBef>
            </a:pPr>
            <a:r>
              <a:rPr lang="en-US" sz="2800" dirty="0">
                <a:latin typeface="Arial" charset="0"/>
                <a:ea typeface="MS PGothic" charset="0"/>
                <a:cs typeface="MS PGothic" charset="0"/>
              </a:rPr>
              <a:t>Representation</a:t>
            </a:r>
          </a:p>
          <a:p>
            <a:endParaRPr lang="en-US" dirty="0">
              <a:latin typeface="Arial" charset="0"/>
              <a:ea typeface="MS PGothic" charset="0"/>
              <a:cs typeface="MS PGothic" charset="0"/>
            </a:endParaRPr>
          </a:p>
        </p:txBody>
      </p:sp>
      <p:sp>
        <p:nvSpPr>
          <p:cNvPr id="8" name="Rectangle 7"/>
          <p:cNvSpPr>
            <a:spLocks noChangeArrowheads="1"/>
          </p:cNvSpPr>
          <p:nvPr/>
        </p:nvSpPr>
        <p:spPr bwMode="auto">
          <a:xfrm>
            <a:off x="4568430" y="6623050"/>
            <a:ext cx="4575569"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spTree>
    <p:extLst>
      <p:ext uri="{BB962C8B-B14F-4D97-AF65-F5344CB8AC3E}">
        <p14:creationId xmlns:p14="http://schemas.microsoft.com/office/powerpoint/2010/main" val="28572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sz="quarter"/>
          </p:nvPr>
        </p:nvSpPr>
        <p:spPr>
          <a:xfrm>
            <a:off x="-6350" y="-2088"/>
            <a:ext cx="9309100" cy="1156222"/>
          </a:xfrm>
        </p:spPr>
        <p:txBody>
          <a:bodyPr/>
          <a:lstStyle/>
          <a:p>
            <a:r>
              <a:rPr lang="en-US" dirty="0"/>
              <a:t>Filling Buckets</a:t>
            </a:r>
          </a:p>
        </p:txBody>
      </p:sp>
      <p:sp>
        <p:nvSpPr>
          <p:cNvPr id="3" name="Content Placeholder 2"/>
          <p:cNvSpPr>
            <a:spLocks noGrp="1"/>
          </p:cNvSpPr>
          <p:nvPr>
            <p:ph sz="quarter" idx="1"/>
          </p:nvPr>
        </p:nvSpPr>
        <p:spPr>
          <a:xfrm>
            <a:off x="440051" y="1154134"/>
            <a:ext cx="8018149" cy="4541896"/>
          </a:xfrm>
          <a:solidFill>
            <a:srgbClr val="FDE9EB"/>
          </a:solidFill>
        </p:spPr>
        <p:style>
          <a:lnRef idx="1">
            <a:schemeClr val="dk1"/>
          </a:lnRef>
          <a:fillRef idx="2">
            <a:schemeClr val="dk1"/>
          </a:fillRef>
          <a:effectRef idx="1">
            <a:schemeClr val="dk1"/>
          </a:effectRef>
          <a:fontRef idx="minor">
            <a:schemeClr val="dk1"/>
          </a:fontRef>
        </p:style>
        <p:txBody>
          <a:bodyPr/>
          <a:lstStyle/>
          <a:p>
            <a:pPr marL="179388" indent="0">
              <a:buNone/>
            </a:pPr>
            <a:r>
              <a:rPr lang="en-US" sz="2800" dirty="0">
                <a:highlight>
                  <a:srgbClr val="EAB2B2"/>
                </a:highlight>
              </a:rPr>
              <a:t>Part 1—Read and Learn:</a:t>
            </a:r>
          </a:p>
          <a:p>
            <a:pPr marL="636588" indent="-457200"/>
            <a:r>
              <a:rPr lang="en-US" sz="2800" dirty="0">
                <a:latin typeface="Arial" panose="020B0604020202020204" pitchFamily="34" charset="0"/>
                <a:ea typeface="Times New Roman" panose="02020603050405020304" pitchFamily="18" charset="0"/>
              </a:rPr>
              <a:t>Find the Bibliographic Notes section in the Preschool Learning Foundations (Volume 3). </a:t>
            </a:r>
            <a:endParaRPr lang="en-US" sz="2800" dirty="0"/>
          </a:p>
          <a:p>
            <a:pPr marL="636588" indent="-457200"/>
            <a:r>
              <a:rPr lang="en-US" sz="2800" dirty="0">
                <a:latin typeface="Arial" panose="020B0604020202020204" pitchFamily="34" charset="0"/>
                <a:ea typeface="Times New Roman" panose="02020603050405020304" pitchFamily="18" charset="0"/>
              </a:rPr>
              <a:t>Decide which portion each tablemate will become an expert on (culture and diversity, relationships, social roles, or marketplace). </a:t>
            </a:r>
            <a:endParaRPr lang="en-US" sz="2800" dirty="0"/>
          </a:p>
          <a:p>
            <a:pPr marL="636588" indent="-457200"/>
            <a:r>
              <a:rPr lang="en-US" sz="2800" dirty="0">
                <a:latin typeface="Arial" panose="020B0604020202020204" pitchFamily="34" charset="0"/>
                <a:ea typeface="Times New Roman" panose="02020603050405020304" pitchFamily="18" charset="0"/>
              </a:rPr>
              <a:t>Read and take notes on your assigned section. Your team is counting on you!</a:t>
            </a:r>
            <a:endParaRPr lang="en-US" sz="2800" dirty="0"/>
          </a:p>
          <a:p>
            <a:pPr marL="636588" indent="-457200"/>
            <a:r>
              <a:rPr lang="en-US" sz="2800" dirty="0">
                <a:latin typeface="Arial" panose="020B0604020202020204" pitchFamily="34" charset="0"/>
                <a:ea typeface="Times New Roman" panose="02020603050405020304" pitchFamily="18" charset="0"/>
              </a:rPr>
              <a:t>Stand up and move to the relay area.</a:t>
            </a:r>
            <a:endParaRPr lang="en-US" sz="2800" dirty="0"/>
          </a:p>
          <a:p>
            <a:pPr>
              <a:buFont typeface="Arial" pitchFamily="-110" charset="0"/>
              <a:buChar char="•"/>
              <a:defRPr/>
            </a:pPr>
            <a:endParaRPr lang="en-US" sz="2800" dirty="0"/>
          </a:p>
        </p:txBody>
      </p:sp>
      <p:sp>
        <p:nvSpPr>
          <p:cNvPr id="2" name="Slide Number Placeholder 1"/>
          <p:cNvSpPr>
            <a:spLocks noGrp="1"/>
          </p:cNvSpPr>
          <p:nvPr>
            <p:ph type="sldNum" sz="quarter" idx="10"/>
          </p:nvPr>
        </p:nvSpPr>
        <p:spPr/>
        <p:txBody>
          <a:bodyPr/>
          <a:lstStyle/>
          <a:p>
            <a:pPr>
              <a:defRPr/>
            </a:pPr>
            <a:fld id="{0134C189-FDC7-4474-8C06-0061349BAE64}" type="slidenum">
              <a:rPr lang="en-US" altLang="en-US" smtClean="0"/>
              <a:pPr>
                <a:defRPr/>
              </a:pPr>
              <a:t>27</a:t>
            </a:fld>
            <a:endParaRPr lang="en-US" altLang="en-US"/>
          </a:p>
        </p:txBody>
      </p:sp>
    </p:spTree>
    <p:extLst>
      <p:ext uri="{BB962C8B-B14F-4D97-AF65-F5344CB8AC3E}">
        <p14:creationId xmlns:p14="http://schemas.microsoft.com/office/powerpoint/2010/main" val="905442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457200" y="0"/>
            <a:ext cx="8229600" cy="857250"/>
          </a:xfrm>
        </p:spPr>
        <p:txBody>
          <a:bodyPr/>
          <a:lstStyle/>
          <a:p>
            <a:r>
              <a:rPr lang="en-US" dirty="0"/>
              <a:t>Filling Buckets</a:t>
            </a:r>
          </a:p>
        </p:txBody>
      </p:sp>
      <p:sp>
        <p:nvSpPr>
          <p:cNvPr id="3" name="Content Placeholder 2"/>
          <p:cNvSpPr>
            <a:spLocks noGrp="1"/>
          </p:cNvSpPr>
          <p:nvPr>
            <p:ph idx="1"/>
          </p:nvPr>
        </p:nvSpPr>
        <p:spPr>
          <a:xfrm>
            <a:off x="457200" y="857250"/>
            <a:ext cx="8229600" cy="5715000"/>
          </a:xfrm>
          <a:solidFill>
            <a:srgbClr val="FDE9EB"/>
          </a:solidFill>
        </p:spPr>
        <p:style>
          <a:lnRef idx="1">
            <a:schemeClr val="dk1"/>
          </a:lnRef>
          <a:fillRef idx="2">
            <a:schemeClr val="dk1"/>
          </a:fillRef>
          <a:effectRef idx="1">
            <a:schemeClr val="dk1"/>
          </a:effectRef>
          <a:fontRef idx="minor">
            <a:schemeClr val="dk1"/>
          </a:fontRef>
        </p:style>
        <p:txBody>
          <a:bodyPr/>
          <a:lstStyle/>
          <a:p>
            <a:pPr marL="112713" marR="0" indent="0">
              <a:lnSpc>
                <a:spcPct val="115000"/>
              </a:lnSpc>
              <a:spcBef>
                <a:spcPts val="0"/>
              </a:spcBef>
              <a:spcAft>
                <a:spcPts val="0"/>
              </a:spcAft>
              <a:buNone/>
            </a:pPr>
            <a:r>
              <a:rPr lang="en-US" sz="2800" dirty="0">
                <a:highlight>
                  <a:srgbClr val="EAB2B2"/>
                </a:highlight>
                <a:ea typeface="Times New Roman" panose="02020603050405020304" pitchFamily="18" charset="0"/>
                <a:cs typeface="Times New Roman" panose="02020603050405020304" pitchFamily="18" charset="0"/>
              </a:rPr>
              <a:t>Part 2—Play:</a:t>
            </a:r>
          </a:p>
          <a:p>
            <a:pPr marL="569913" indent="-457200">
              <a:lnSpc>
                <a:spcPct val="115000"/>
              </a:lnSpc>
              <a:spcBef>
                <a:spcPts val="0"/>
              </a:spcBef>
              <a:spcAft>
                <a:spcPts val="0"/>
              </a:spcAft>
            </a:pPr>
            <a:r>
              <a:rPr lang="en-US" sz="2800" dirty="0">
                <a:ea typeface="Times New Roman" panose="02020603050405020304" pitchFamily="18" charset="0"/>
                <a:cs typeface="Times New Roman" panose="02020603050405020304" pitchFamily="18" charset="0"/>
              </a:rPr>
              <a:t>Line up behind the starting line across from your team’s two buckets. </a:t>
            </a:r>
          </a:p>
          <a:p>
            <a:pPr marL="569913" indent="-457200">
              <a:lnSpc>
                <a:spcPct val="115000"/>
              </a:lnSpc>
              <a:spcBef>
                <a:spcPts val="0"/>
              </a:spcBef>
              <a:spcAft>
                <a:spcPts val="0"/>
              </a:spcAft>
            </a:pPr>
            <a:r>
              <a:rPr lang="en-US" sz="2800" dirty="0">
                <a:ea typeface="Times New Roman" panose="02020603050405020304" pitchFamily="18" charset="0"/>
                <a:cs typeface="Times New Roman" panose="02020603050405020304" pitchFamily="18" charset="0"/>
              </a:rPr>
              <a:t>Receive your 3 x 5 cards (NO PEEKING!).</a:t>
            </a:r>
          </a:p>
          <a:p>
            <a:pPr marL="969963" lvl="1" indent="-457200">
              <a:lnSpc>
                <a:spcPct val="115000"/>
              </a:lnSpc>
              <a:spcBef>
                <a:spcPts val="0"/>
              </a:spcBef>
              <a:spcAft>
                <a:spcPts val="0"/>
              </a:spcAft>
            </a:pPr>
            <a:r>
              <a:rPr lang="en-US" sz="2400" dirty="0">
                <a:ea typeface="Times New Roman" panose="02020603050405020304" pitchFamily="18" charset="0"/>
                <a:cs typeface="Times New Roman" panose="02020603050405020304" pitchFamily="18" charset="0"/>
              </a:rPr>
              <a:t>Only one card at a time may be taken across and placed in a bucket. </a:t>
            </a:r>
          </a:p>
          <a:p>
            <a:pPr marL="969963" lvl="1" indent="-457200">
              <a:lnSpc>
                <a:spcPct val="115000"/>
              </a:lnSpc>
              <a:spcBef>
                <a:spcPts val="0"/>
              </a:spcBef>
              <a:spcAft>
                <a:spcPts val="0"/>
              </a:spcAft>
            </a:pPr>
            <a:r>
              <a:rPr lang="en-US" sz="2400" dirty="0">
                <a:ea typeface="Times New Roman" panose="02020603050405020304" pitchFamily="18" charset="0"/>
                <a:cs typeface="Times New Roman" panose="02020603050405020304" pitchFamily="18" charset="0"/>
              </a:rPr>
              <a:t>Each team member must take a turn placing a card into a bucket. </a:t>
            </a:r>
            <a:endParaRPr lang="en-US" dirty="0">
              <a:ea typeface="Times New Roman" panose="02020603050405020304" pitchFamily="18" charset="0"/>
              <a:cs typeface="Times New Roman" panose="02020603050405020304" pitchFamily="18" charset="0"/>
            </a:endParaRPr>
          </a:p>
          <a:p>
            <a:pPr marL="569913" indent="-457200">
              <a:lnSpc>
                <a:spcPct val="115000"/>
              </a:lnSpc>
              <a:spcBef>
                <a:spcPts val="0"/>
              </a:spcBef>
              <a:spcAft>
                <a:spcPts val="0"/>
              </a:spcAft>
            </a:pPr>
            <a:r>
              <a:rPr lang="en-US" sz="2800" dirty="0">
                <a:ea typeface="Times New Roman" panose="02020603050405020304" pitchFamily="18" charset="0"/>
                <a:cs typeface="Times New Roman" panose="02020603050405020304" pitchFamily="18" charset="0"/>
              </a:rPr>
              <a:t>Go! Flip over your cards and begin identifying  if they belong in the true or false bucket. </a:t>
            </a:r>
          </a:p>
          <a:p>
            <a:pPr marL="569913" indent="-457200">
              <a:lnSpc>
                <a:spcPct val="115000"/>
              </a:lnSpc>
              <a:spcBef>
                <a:spcPts val="0"/>
              </a:spcBef>
              <a:spcAft>
                <a:spcPts val="0"/>
              </a:spcAft>
            </a:pPr>
            <a:r>
              <a:rPr lang="en-US" sz="2800" dirty="0">
                <a:ea typeface="Times New Roman" panose="02020603050405020304" pitchFamily="18" charset="0"/>
                <a:cs typeface="Times New Roman" panose="02020603050405020304" pitchFamily="18" charset="0"/>
              </a:rPr>
              <a:t>Stomp your feet when you think you have sorted all the cards correctly.</a:t>
            </a:r>
            <a:endParaRPr lang="en-US" sz="2800" dirty="0"/>
          </a:p>
        </p:txBody>
      </p:sp>
      <p:sp>
        <p:nvSpPr>
          <p:cNvPr id="2" name="Slide Number Placeholder 1"/>
          <p:cNvSpPr>
            <a:spLocks noGrp="1"/>
          </p:cNvSpPr>
          <p:nvPr>
            <p:ph type="sldNum" sz="quarter" idx="10"/>
          </p:nvPr>
        </p:nvSpPr>
        <p:spPr/>
        <p:txBody>
          <a:bodyPr/>
          <a:lstStyle/>
          <a:p>
            <a:pPr>
              <a:defRPr/>
            </a:pPr>
            <a:fld id="{0134C189-FDC7-4474-8C06-0061349BAE64}" type="slidenum">
              <a:rPr lang="en-US" altLang="en-US" smtClean="0"/>
              <a:pPr>
                <a:defRPr/>
              </a:pPr>
              <a:t>28</a:t>
            </a:fld>
            <a:endParaRPr lang="en-US" altLang="en-US"/>
          </a:p>
        </p:txBody>
      </p:sp>
    </p:spTree>
    <p:extLst>
      <p:ext uri="{BB962C8B-B14F-4D97-AF65-F5344CB8AC3E}">
        <p14:creationId xmlns:p14="http://schemas.microsoft.com/office/powerpoint/2010/main" val="2125922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title="Playing basketball"/>
          <p:cNvPicPr>
            <a:picLocks noGrp="1" noChangeAspect="1"/>
          </p:cNvPicPr>
          <p:nvPr>
            <p:ph sz="half" idx="2"/>
          </p:nvPr>
        </p:nvPicPr>
        <p:blipFill rotWithShape="1">
          <a:blip r:embed="rId3"/>
          <a:srcRect t="25956" r="10059" b="29144"/>
          <a:stretch/>
        </p:blipFill>
        <p:spPr>
          <a:xfrm flipH="1">
            <a:off x="-7848" y="-1"/>
            <a:ext cx="9139815" cy="6854825"/>
          </a:xfrm>
        </p:spPr>
      </p:pic>
      <p:sp>
        <p:nvSpPr>
          <p:cNvPr id="2" name="Title 1"/>
          <p:cNvSpPr>
            <a:spLocks noGrp="1"/>
          </p:cNvSpPr>
          <p:nvPr>
            <p:ph type="title"/>
          </p:nvPr>
        </p:nvSpPr>
        <p:spPr>
          <a:xfrm>
            <a:off x="-19880" y="-19885"/>
            <a:ext cx="9151848" cy="585370"/>
          </a:xfrm>
        </p:spPr>
        <p:txBody>
          <a:bodyPr/>
          <a:lstStyle/>
          <a:p>
            <a:r>
              <a:rPr lang="en-US" dirty="0"/>
              <a:t>Guiding Principle</a:t>
            </a:r>
          </a:p>
        </p:txBody>
      </p:sp>
      <p:sp>
        <p:nvSpPr>
          <p:cNvPr id="3" name="Content Placeholder 2"/>
          <p:cNvSpPr>
            <a:spLocks noGrp="1"/>
          </p:cNvSpPr>
          <p:nvPr>
            <p:ph sz="half" idx="1"/>
          </p:nvPr>
        </p:nvSpPr>
        <p:spPr>
          <a:xfrm>
            <a:off x="0" y="5390146"/>
            <a:ext cx="6605337" cy="1493253"/>
          </a:xfrm>
        </p:spPr>
        <p:txBody>
          <a:bodyPr/>
          <a:lstStyle/>
          <a:p>
            <a:pPr marL="114300" indent="0">
              <a:buNone/>
            </a:pPr>
            <a:r>
              <a:rPr lang="en-US" b="1" dirty="0">
                <a:solidFill>
                  <a:schemeClr val="bg1"/>
                </a:solidFill>
                <a:effectLst>
                  <a:outerShdw blurRad="38100" dist="38100" dir="2700000" algn="tl">
                    <a:srgbClr val="000000">
                      <a:alpha val="43137"/>
                    </a:srgbClr>
                  </a:outerShdw>
                </a:effectLst>
              </a:rPr>
              <a:t>“Create activities that will actively engage children’s social skills and understanding” </a:t>
            </a:r>
            <a:r>
              <a:rPr lang="en-US" sz="1800" b="1" dirty="0">
                <a:solidFill>
                  <a:schemeClr val="bg1"/>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PCF, Vol. 3, p. 45</a:t>
            </a:r>
            <a:r>
              <a:rPr lang="en-US" sz="1800" b="1" dirty="0">
                <a:solidFill>
                  <a:schemeClr val="bg1"/>
                </a:solidFill>
                <a:effectLst>
                  <a:outerShdw blurRad="38100" dist="38100" dir="2700000" algn="tl">
                    <a:srgbClr val="000000">
                      <a:alpha val="43137"/>
                    </a:srgbClr>
                  </a:outerShdw>
                </a:effectLst>
              </a:rPr>
              <a:t>)</a:t>
            </a:r>
            <a:r>
              <a:rPr lang="en-US" b="1" dirty="0">
                <a:solidFill>
                  <a:schemeClr val="bg1"/>
                </a:solidFill>
                <a:effectLst>
                  <a:outerShdw blurRad="38100" dist="38100" dir="2700000" algn="tl">
                    <a:srgbClr val="000000">
                      <a:alpha val="43137"/>
                    </a:srgbClr>
                  </a:outerShdw>
                </a:effectLst>
              </a:rPr>
              <a:t>.</a:t>
            </a:r>
            <a:endParaRPr lang="en-US" sz="1800" b="1" dirty="0">
              <a:solidFill>
                <a:schemeClr val="bg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4294967295"/>
          </p:nvPr>
        </p:nvSpPr>
        <p:spPr>
          <a:xfrm>
            <a:off x="8686800" y="0"/>
            <a:ext cx="457200" cy="365125"/>
          </a:xfrm>
        </p:spPr>
        <p:txBody>
          <a:bodyPr/>
          <a:lstStyle/>
          <a:p>
            <a:fld id="{76976C20-52AA-204E-BA8C-8343D906340F}" type="slidenum">
              <a:rPr lang="en-US" smtClean="0"/>
              <a:pPr/>
              <a:t>29</a:t>
            </a:fld>
            <a:endParaRPr lang="en-US" dirty="0"/>
          </a:p>
        </p:txBody>
      </p:sp>
      <p:sp>
        <p:nvSpPr>
          <p:cNvPr id="9" name="Rectangle 8"/>
          <p:cNvSpPr>
            <a:spLocks noChangeArrowheads="1"/>
          </p:cNvSpPr>
          <p:nvPr/>
        </p:nvSpPr>
        <p:spPr bwMode="auto">
          <a:xfrm>
            <a:off x="6087978" y="6623050"/>
            <a:ext cx="3056021"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6819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noGrp="1"/>
          </p:cNvSpPr>
          <p:nvPr>
            <p:ph type="title"/>
          </p:nvPr>
        </p:nvSpPr>
        <p:spPr>
          <a:xfrm>
            <a:off x="457200" y="0"/>
            <a:ext cx="8686800" cy="744538"/>
          </a:xfrm>
        </p:spPr>
        <p:txBody>
          <a:bodyPr/>
          <a:lstStyle/>
          <a:p>
            <a:pPr algn="r"/>
            <a:r>
              <a:rPr lang="en-US" sz="3600" dirty="0">
                <a:ea typeface="MS PGothic" charset="0"/>
              </a:rPr>
              <a:t>Bibliographic Notes</a:t>
            </a:r>
          </a:p>
        </p:txBody>
      </p:sp>
      <p:pic>
        <p:nvPicPr>
          <p:cNvPr id="25604" name="Picture 3" descr="Teacher handing to student" title="Boy reaching for card"/>
          <p:cNvPicPr>
            <a:picLocks noChangeAspect="1"/>
          </p:cNvPicPr>
          <p:nvPr/>
        </p:nvPicPr>
        <p:blipFill rotWithShape="1">
          <a:blip r:embed="rId3" cstate="email">
            <a:extLst>
              <a:ext uri="{28A0092B-C50C-407E-A947-70E740481C1C}">
                <a14:useLocalDpi xmlns:a14="http://schemas.microsoft.com/office/drawing/2010/main"/>
              </a:ext>
            </a:extLst>
          </a:blip>
          <a:srcRect l="5849" t="5848" b="44"/>
          <a:stretch/>
        </p:blipFill>
        <p:spPr bwMode="auto">
          <a:xfrm flipH="1">
            <a:off x="0" y="0"/>
            <a:ext cx="9144000" cy="6854825"/>
          </a:xfrm>
          <a:prstGeom prst="rect">
            <a:avLst/>
          </a:prstGeom>
          <a:noFill/>
          <a:ln w="9525">
            <a:noFill/>
            <a:miter lim="800000"/>
            <a:headEnd/>
            <a:tailEnd/>
          </a:ln>
        </p:spPr>
      </p:pic>
      <p:sp>
        <p:nvSpPr>
          <p:cNvPr id="25602" name="Slide Number Placeholder 4"/>
          <p:cNvSpPr>
            <a:spLocks noGrp="1"/>
          </p:cNvSpPr>
          <p:nvPr>
            <p:ph type="sldNum" sz="quarter" idx="10"/>
          </p:nvPr>
        </p:nvSpPr>
        <p:spPr bwMode="auto">
          <a:noFill/>
          <a:ln>
            <a:miter lim="800000"/>
            <a:headEnd/>
            <a:tailEnd/>
          </a:ln>
        </p:spPr>
        <p:txBody>
          <a:bodyPr/>
          <a:lstStyle/>
          <a:p>
            <a:fld id="{5B1308DD-011B-D04D-A304-4A8309B5C6DC}" type="slidenum">
              <a:rPr lang="en-US" sz="1200"/>
              <a:pPr/>
              <a:t>3</a:t>
            </a:fld>
            <a:endParaRPr lang="en-US" sz="1200" dirty="0"/>
          </a:p>
        </p:txBody>
      </p:sp>
      <p:sp>
        <p:nvSpPr>
          <p:cNvPr id="3" name="Content Placeholder 2"/>
          <p:cNvSpPr>
            <a:spLocks noGrp="1"/>
          </p:cNvSpPr>
          <p:nvPr>
            <p:ph idx="1"/>
          </p:nvPr>
        </p:nvSpPr>
        <p:spPr>
          <a:xfrm>
            <a:off x="1" y="4189229"/>
            <a:ext cx="6123708" cy="2649918"/>
          </a:xfrm>
          <a:solidFill>
            <a:srgbClr val="EAB2B2"/>
          </a:solidFill>
          <a:ln>
            <a:solidFill>
              <a:schemeClr val="tx1"/>
            </a:solidFill>
          </a:ln>
        </p:spPr>
        <p:txBody>
          <a:bodyPr/>
          <a:lstStyle/>
          <a:p>
            <a:pPr marL="111125" indent="0">
              <a:buNone/>
            </a:pPr>
            <a:r>
              <a:rPr lang="en-US" sz="2700" dirty="0">
                <a:ea typeface="MS PGothic" charset="0"/>
              </a:rPr>
              <a:t>“The preschool [TK] setting is a place where children explore differences and think about the messages they receive from society, the values they learn in their homes, and their own ideas about people” </a:t>
            </a:r>
            <a:r>
              <a:rPr lang="en-US" sz="1800" dirty="0">
                <a:ea typeface="MS PGothic" charset="0"/>
              </a:rPr>
              <a:t>(PCF, Vol. 3, p. 49). </a:t>
            </a:r>
          </a:p>
          <a:p>
            <a:pPr algn="r"/>
            <a:endParaRPr lang="en-US" sz="2800" dirty="0">
              <a:ea typeface="MS PGothic" charset="0"/>
            </a:endParaRPr>
          </a:p>
        </p:txBody>
      </p:sp>
      <p:sp>
        <p:nvSpPr>
          <p:cNvPr id="8" name="Rectangle 5"/>
          <p:cNvSpPr>
            <a:spLocks noChangeArrowheads="1"/>
          </p:cNvSpPr>
          <p:nvPr/>
        </p:nvSpPr>
        <p:spPr bwMode="auto">
          <a:xfrm>
            <a:off x="6123708" y="6626225"/>
            <a:ext cx="302029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4219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7" descr="Gardening" title="Gardening"/>
          <p:cNvPicPr>
            <a:picLocks noGrp="1" noChangeAspect="1"/>
          </p:cNvPicPr>
          <p:nvPr>
            <p:ph idx="1"/>
          </p:nvPr>
        </p:nvPicPr>
        <p:blipFill>
          <a:blip r:embed="rId3">
            <a:extLst>
              <a:ext uri="{28A0092B-C50C-407E-A947-70E740481C1C}">
                <a14:useLocalDpi xmlns:a14="http://schemas.microsoft.com/office/drawing/2010/main" val="0"/>
              </a:ext>
            </a:extLst>
          </a:blip>
          <a:srcRect l="8118" t="8116" r="10291"/>
          <a:stretch>
            <a:fillRect/>
          </a:stretch>
        </p:blipFill>
        <p:spPr>
          <a:xfrm flipH="1">
            <a:off x="-1" y="-167"/>
            <a:ext cx="9143998" cy="6858167"/>
          </a:xfrm>
          <a:prstGeom prst="rect">
            <a:avLst/>
          </a:prstGeom>
        </p:spPr>
      </p:pic>
      <p:sp>
        <p:nvSpPr>
          <p:cNvPr id="2" name="Title 1"/>
          <p:cNvSpPr>
            <a:spLocks noGrp="1"/>
          </p:cNvSpPr>
          <p:nvPr>
            <p:ph type="title"/>
          </p:nvPr>
        </p:nvSpPr>
        <p:spPr>
          <a:xfrm>
            <a:off x="5558588" y="0"/>
            <a:ext cx="3585411" cy="1311442"/>
          </a:xfrm>
          <a:noFill/>
        </p:spPr>
        <p:txBody>
          <a:bodyPr/>
          <a:lstStyle/>
          <a:p>
            <a:r>
              <a:rPr lang="en-US" dirty="0">
                <a:solidFill>
                  <a:schemeClr val="bg1"/>
                </a:solidFill>
                <a:effectLst>
                  <a:outerShdw blurRad="38100" dist="38100" dir="2700000" algn="tl">
                    <a:srgbClr val="000000">
                      <a:alpha val="43137"/>
                    </a:srgbClr>
                  </a:outerShdw>
                </a:effectLst>
              </a:rPr>
              <a:t>Culture and Diversity</a:t>
            </a:r>
          </a:p>
        </p:txBody>
      </p:sp>
      <p:sp>
        <p:nvSpPr>
          <p:cNvPr id="3" name="Slide Number Placeholder 2"/>
          <p:cNvSpPr>
            <a:spLocks noGrp="1"/>
          </p:cNvSpPr>
          <p:nvPr>
            <p:ph type="sldNum" sz="quarter" idx="10"/>
          </p:nvPr>
        </p:nvSpPr>
        <p:spPr/>
        <p:txBody>
          <a:bodyPr/>
          <a:lstStyle/>
          <a:p>
            <a:fld id="{5FB20F3D-06F2-2640-B8A5-11F69AE100BF}" type="slidenum">
              <a:rPr lang="en-US" smtClean="0">
                <a:solidFill>
                  <a:schemeClr val="bg1"/>
                </a:solidFill>
              </a:rPr>
              <a:pPr/>
              <a:t>30</a:t>
            </a:fld>
            <a:endParaRPr lang="en-US" dirty="0">
              <a:solidFill>
                <a:schemeClr val="bg1"/>
              </a:solidFill>
            </a:endParaRPr>
          </a:p>
        </p:txBody>
      </p:sp>
      <p:sp>
        <p:nvSpPr>
          <p:cNvPr id="7" name="Rectangle 6"/>
          <p:cNvSpPr>
            <a:spLocks noChangeArrowheads="1"/>
          </p:cNvSpPr>
          <p:nvPr/>
        </p:nvSpPr>
        <p:spPr bwMode="auto">
          <a:xfrm>
            <a:off x="0" y="6623050"/>
            <a:ext cx="9143999"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1846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0"/>
            <a:ext cx="8229600" cy="1600200"/>
          </a:xfrm>
        </p:spPr>
        <p:txBody>
          <a:bodyPr/>
          <a:lstStyle/>
          <a:p>
            <a:r>
              <a:rPr lang="en-US" dirty="0"/>
              <a:t>Culture and Diversity:</a:t>
            </a:r>
            <a:br>
              <a:rPr lang="en-US" dirty="0"/>
            </a:br>
            <a:r>
              <a:rPr lang="en-US" dirty="0"/>
              <a:t>Foundation 1.1</a:t>
            </a:r>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2083919428"/>
              </p:ext>
            </p:extLst>
          </p:nvPr>
        </p:nvGraphicFramePr>
        <p:xfrm>
          <a:off x="457200" y="1386348"/>
          <a:ext cx="8229600" cy="5179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sz="quarter" idx="2"/>
          </p:nvPr>
        </p:nvSpPr>
        <p:spPr>
          <a:xfrm>
            <a:off x="727587" y="2986548"/>
            <a:ext cx="3175819" cy="3172951"/>
          </a:xfrm>
        </p:spPr>
        <p:txBody>
          <a:bodyPr/>
          <a:lstStyle/>
          <a:p>
            <a:pPr marL="117475" lvl="0" indent="0">
              <a:buNone/>
            </a:pPr>
            <a:r>
              <a:rPr lang="en-US" sz="2000" dirty="0"/>
              <a:t>Exhibit developing cultural, ethnic, and racial identity and understand relevant language and cultural practices. Display curiosity about diversity in human characteristics and practices, but prefer those of their own group. </a:t>
            </a:r>
          </a:p>
          <a:p>
            <a:pPr marL="0" indent="0">
              <a:buNone/>
            </a:pPr>
            <a:endParaRPr lang="en-US" sz="1900" dirty="0"/>
          </a:p>
        </p:txBody>
      </p:sp>
      <p:sp>
        <p:nvSpPr>
          <p:cNvPr id="4" name="Content Placeholder 3"/>
          <p:cNvSpPr>
            <a:spLocks noGrp="1"/>
          </p:cNvSpPr>
          <p:nvPr>
            <p:ph sz="quarter" idx="3"/>
          </p:nvPr>
        </p:nvSpPr>
        <p:spPr>
          <a:xfrm>
            <a:off x="5102942" y="2986548"/>
            <a:ext cx="3177458" cy="3350752"/>
          </a:xfrm>
        </p:spPr>
        <p:txBody>
          <a:bodyPr/>
          <a:lstStyle/>
          <a:p>
            <a:pPr marL="117475" lvl="0" indent="0">
              <a:spcBef>
                <a:spcPts val="0"/>
              </a:spcBef>
              <a:buNone/>
            </a:pPr>
            <a:r>
              <a:rPr lang="en-US" sz="2000" dirty="0"/>
              <a:t>Manifest stronger cultural, ethnic, and racial identity and greater familiarity with relevant language, traditions, and other practices. Show more interest in human diversity, but strongly favor characteristics of their own group. </a:t>
            </a:r>
          </a:p>
          <a:p>
            <a:pPr marL="0" indent="0">
              <a:buNone/>
            </a:pPr>
            <a:endParaRPr lang="en-US" sz="1800" dirty="0"/>
          </a:p>
        </p:txBody>
      </p:sp>
      <p:sp>
        <p:nvSpPr>
          <p:cNvPr id="5" name="Slide Number Placeholder 4"/>
          <p:cNvSpPr>
            <a:spLocks noGrp="1"/>
          </p:cNvSpPr>
          <p:nvPr>
            <p:ph type="sldNum" sz="quarter" idx="4294967295"/>
          </p:nvPr>
        </p:nvSpPr>
        <p:spPr>
          <a:xfrm>
            <a:off x="8686800" y="0"/>
            <a:ext cx="457200" cy="365125"/>
          </a:xfrm>
        </p:spPr>
        <p:txBody>
          <a:bodyPr/>
          <a:lstStyle/>
          <a:p>
            <a:fld id="{5FB20F3D-06F2-2640-B8A5-11F69AE100BF}" type="slidenum">
              <a:rPr lang="en-US" smtClean="0"/>
              <a:pPr/>
              <a:t>31</a:t>
            </a:fld>
            <a:endParaRPr lang="en-US" dirty="0"/>
          </a:p>
        </p:txBody>
      </p:sp>
    </p:spTree>
    <p:extLst>
      <p:ext uri="{BB962C8B-B14F-4D97-AF65-F5344CB8AC3E}">
        <p14:creationId xmlns:p14="http://schemas.microsoft.com/office/powerpoint/2010/main" val="1732696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584"/>
            <a:ext cx="8229600" cy="1081034"/>
          </a:xfrm>
        </p:spPr>
        <p:txBody>
          <a:bodyPr/>
          <a:lstStyle/>
          <a:p>
            <a:r>
              <a:rPr lang="en-US" dirty="0"/>
              <a:t>Anti-Bias Curriculum Approach</a:t>
            </a:r>
            <a:endParaRPr lang="en-US" sz="2800" b="0" dirty="0"/>
          </a:p>
        </p:txBody>
      </p:sp>
      <p:pic>
        <p:nvPicPr>
          <p:cNvPr id="15" name="Content Placeholder 14"/>
          <p:cNvPicPr>
            <a:picLocks noGrp="1" noChangeAspect="1"/>
          </p:cNvPicPr>
          <p:nvPr>
            <p:ph sz="half" idx="1"/>
          </p:nvPr>
        </p:nvPicPr>
        <p:blipFill>
          <a:blip r:embed="rId3"/>
          <a:stretch>
            <a:fillRect/>
          </a:stretch>
        </p:blipFill>
        <p:spPr>
          <a:xfrm>
            <a:off x="451698" y="1093619"/>
            <a:ext cx="3806209" cy="4928040"/>
          </a:xfrm>
          <a:prstGeom prst="rect">
            <a:avLst/>
          </a:prstGeom>
          <a:ln>
            <a:solidFill>
              <a:schemeClr val="tx1"/>
            </a:solidFill>
          </a:ln>
        </p:spPr>
      </p:pic>
      <p:sp>
        <p:nvSpPr>
          <p:cNvPr id="5" name="Slide Number Placeholder 4"/>
          <p:cNvSpPr>
            <a:spLocks noGrp="1"/>
          </p:cNvSpPr>
          <p:nvPr>
            <p:ph type="sldNum" sz="quarter" idx="10"/>
          </p:nvPr>
        </p:nvSpPr>
        <p:spPr>
          <a:prstGeom prst="rect">
            <a:avLst/>
          </a:prstGeom>
        </p:spPr>
        <p:txBody>
          <a:bodyPr/>
          <a:lstStyle/>
          <a:p>
            <a:fld id="{5FB20F3D-06F2-2640-B8A5-11F69AE100BF}" type="slidenum">
              <a:rPr lang="en-US" smtClean="0"/>
              <a:pPr/>
              <a:t>32</a:t>
            </a:fld>
            <a:endParaRPr lang="en-US" dirty="0"/>
          </a:p>
        </p:txBody>
      </p:sp>
      <p:sp>
        <p:nvSpPr>
          <p:cNvPr id="18" name="Arrow: Bent 17"/>
          <p:cNvSpPr/>
          <p:nvPr/>
        </p:nvSpPr>
        <p:spPr>
          <a:xfrm rot="10800000">
            <a:off x="3980052" y="3792380"/>
            <a:ext cx="1840884" cy="1404088"/>
          </a:xfrm>
          <a:prstGeom prst="bentArrow">
            <a:avLst/>
          </a:prstGeom>
          <a:solidFill>
            <a:srgbClr val="F79FA9"/>
          </a:solidFill>
          <a:ln>
            <a:solidFill>
              <a:srgbClr val="ED1B3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Content Placeholder 16"/>
          <p:cNvSpPr>
            <a:spLocks noGrp="1"/>
          </p:cNvSpPr>
          <p:nvPr>
            <p:ph sz="half" idx="2"/>
          </p:nvPr>
        </p:nvSpPr>
        <p:spPr>
          <a:xfrm>
            <a:off x="4648200" y="1099995"/>
            <a:ext cx="4038600" cy="2692386"/>
          </a:xfrm>
          <a:solidFill>
            <a:srgbClr val="FDE9EB"/>
          </a:solidFill>
          <a:ln>
            <a:solidFill>
              <a:schemeClr val="tx1"/>
            </a:solidFill>
          </a:ln>
        </p:spPr>
        <p:txBody>
          <a:bodyPr/>
          <a:lstStyle/>
          <a:p>
            <a:pPr marL="111125" indent="0">
              <a:buNone/>
            </a:pPr>
            <a:r>
              <a:rPr lang="en-US" dirty="0">
                <a:ea typeface="ＭＳ Ｐゴシック" pitchFamily="-110" charset="-128"/>
              </a:rPr>
              <a:t>The role of the teacher in the anti-bias approach is described on pages 51-52 of the Preschool Curriculum Framework (Volume 3).</a:t>
            </a:r>
            <a:endParaRPr lang="en-US" dirty="0"/>
          </a:p>
        </p:txBody>
      </p:sp>
    </p:spTree>
    <p:extLst>
      <p:ext uri="{BB962C8B-B14F-4D97-AF65-F5344CB8AC3E}">
        <p14:creationId xmlns:p14="http://schemas.microsoft.com/office/powerpoint/2010/main" val="2629141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1325563"/>
          </a:xfrm>
        </p:spPr>
        <p:txBody>
          <a:bodyPr/>
          <a:lstStyle/>
          <a:p>
            <a:r>
              <a:rPr lang="en-US" dirty="0"/>
              <a:t>Anti-Bias Curriculum Approach Highlights</a:t>
            </a:r>
          </a:p>
        </p:txBody>
      </p:sp>
      <p:sp>
        <p:nvSpPr>
          <p:cNvPr id="3" name="Content Placeholder 2"/>
          <p:cNvSpPr>
            <a:spLocks noGrp="1"/>
          </p:cNvSpPr>
          <p:nvPr>
            <p:ph idx="1"/>
          </p:nvPr>
        </p:nvSpPr>
        <p:spPr>
          <a:xfrm>
            <a:off x="457200" y="1874837"/>
            <a:ext cx="8229600" cy="3941063"/>
          </a:xfrm>
          <a:solidFill>
            <a:srgbClr val="FDE9EB"/>
          </a:solidFill>
          <a:ln>
            <a:solidFill>
              <a:schemeClr val="tx1"/>
            </a:solidFill>
          </a:ln>
        </p:spPr>
        <p:txBody>
          <a:bodyPr/>
          <a:lstStyle/>
          <a:p>
            <a:pPr marL="109538" indent="0">
              <a:buNone/>
            </a:pPr>
            <a:r>
              <a:rPr lang="en-US" sz="2800" dirty="0"/>
              <a:t>Educators who embrace an anti-bias curriculum do the following:</a:t>
            </a:r>
          </a:p>
          <a:p>
            <a:pPr marL="566738" indent="-457200"/>
            <a:r>
              <a:rPr lang="en-US" sz="2800" dirty="0"/>
              <a:t>Reflect on their own identity and experiences</a:t>
            </a:r>
          </a:p>
          <a:p>
            <a:pPr marL="566738" indent="-457200"/>
            <a:r>
              <a:rPr lang="en-US" sz="2800" dirty="0"/>
              <a:t>Design environments and activities that reflect the real experiences of children’s lives</a:t>
            </a:r>
          </a:p>
          <a:p>
            <a:pPr marL="566738" indent="-457200"/>
            <a:r>
              <a:rPr lang="en-US" sz="2800" dirty="0"/>
              <a:t>Routinely partner with families and community members to further enhance the early childhood program</a:t>
            </a:r>
            <a:r>
              <a:rPr lang="en-US" dirty="0"/>
              <a:t/>
            </a:r>
            <a:br>
              <a:rPr lang="en-US" dirty="0"/>
            </a:br>
            <a:endParaRPr lang="en-US" dirty="0"/>
          </a:p>
        </p:txBody>
      </p:sp>
      <p:sp>
        <p:nvSpPr>
          <p:cNvPr id="5" name="Slide Number Placeholder 4"/>
          <p:cNvSpPr>
            <a:spLocks noGrp="1"/>
          </p:cNvSpPr>
          <p:nvPr>
            <p:ph type="sldNum" sz="quarter" idx="10"/>
          </p:nvPr>
        </p:nvSpPr>
        <p:spPr/>
        <p:txBody>
          <a:bodyPr/>
          <a:lstStyle/>
          <a:p>
            <a:pPr>
              <a:defRPr/>
            </a:pPr>
            <a:fld id="{0134C189-FDC7-4474-8C06-0061349BAE64}" type="slidenum">
              <a:rPr lang="en-US" altLang="en-US" smtClean="0"/>
              <a:pPr>
                <a:defRPr/>
              </a:pPr>
              <a:t>33</a:t>
            </a:fld>
            <a:endParaRPr lang="en-US" altLang="en-US"/>
          </a:p>
        </p:txBody>
      </p:sp>
      <p:sp>
        <p:nvSpPr>
          <p:cNvPr id="4" name="Slide Number Placeholder 4"/>
          <p:cNvSpPr txBox="1">
            <a:spLocks/>
          </p:cNvSpPr>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5FB20F3D-06F2-2640-B8A5-11F69AE100BF}" type="slidenum">
              <a:rPr lang="en-US" smtClean="0"/>
              <a:pPr/>
              <a:t>33</a:t>
            </a:fld>
            <a:endParaRPr lang="en-US" dirty="0"/>
          </a:p>
        </p:txBody>
      </p:sp>
    </p:spTree>
    <p:extLst>
      <p:ext uri="{BB962C8B-B14F-4D97-AF65-F5344CB8AC3E}">
        <p14:creationId xmlns:p14="http://schemas.microsoft.com/office/powerpoint/2010/main" val="3208460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itle 1"/>
          <p:cNvSpPr>
            <a:spLocks noGrp="1"/>
          </p:cNvSpPr>
          <p:nvPr>
            <p:ph type="title"/>
          </p:nvPr>
        </p:nvSpPr>
        <p:spPr>
          <a:xfrm>
            <a:off x="0" y="0"/>
            <a:ext cx="9144000" cy="1417638"/>
          </a:xfrm>
        </p:spPr>
        <p:txBody>
          <a:bodyPr/>
          <a:lstStyle/>
          <a:p>
            <a:r>
              <a:rPr lang="en-US" dirty="0"/>
              <a:t>Planning with an Anti-Bias Lens</a:t>
            </a:r>
          </a:p>
        </p:txBody>
      </p:sp>
      <p:sp>
        <p:nvSpPr>
          <p:cNvPr id="3" name="Content Placeholder 2"/>
          <p:cNvSpPr>
            <a:spLocks noGrp="1"/>
          </p:cNvSpPr>
          <p:nvPr>
            <p:ph sz="half" idx="1"/>
          </p:nvPr>
        </p:nvSpPr>
        <p:spPr>
          <a:xfrm>
            <a:off x="946426" y="1417638"/>
            <a:ext cx="7251148" cy="4224130"/>
          </a:xfrm>
          <a:solidFill>
            <a:srgbClr val="FFFBFB"/>
          </a:solidFill>
          <a:ln w="22225">
            <a:solidFill>
              <a:srgbClr val="F03E53"/>
            </a:solidFill>
          </a:ln>
        </p:spPr>
        <p:style>
          <a:lnRef idx="1">
            <a:schemeClr val="dk1"/>
          </a:lnRef>
          <a:fillRef idx="2">
            <a:schemeClr val="dk1"/>
          </a:fillRef>
          <a:effectRef idx="1">
            <a:schemeClr val="dk1"/>
          </a:effectRef>
          <a:fontRef idx="minor">
            <a:schemeClr val="dk1"/>
          </a:fontRef>
        </p:style>
        <p:txBody>
          <a:bodyPr/>
          <a:lstStyle/>
          <a:p>
            <a:pPr marL="463550"/>
            <a:r>
              <a:rPr lang="en-US" dirty="0">
                <a:solidFill>
                  <a:schemeClr val="tx1"/>
                </a:solidFill>
                <a:latin typeface="Arial" panose="020B0604020202020204" pitchFamily="34" charset="0"/>
                <a:cs typeface="Arial" panose="020B0604020202020204" pitchFamily="34" charset="0"/>
              </a:rPr>
              <a:t>Read the examples on page one of </a:t>
            </a:r>
            <a:r>
              <a:rPr lang="en-US" dirty="0">
                <a:solidFill>
                  <a:schemeClr val="tx1"/>
                </a:solidFill>
                <a:latin typeface="Arial" panose="020B0604020202020204" pitchFamily="34" charset="0"/>
                <a:ea typeface="ＭＳ Ｐゴシック" pitchFamily="34" charset="-128"/>
                <a:cs typeface="Arial" pitchFamily="34" charset="0"/>
              </a:rPr>
              <a:t>Handout 7: Anti-Bias Planning.</a:t>
            </a:r>
          </a:p>
          <a:p>
            <a:pPr marL="463550"/>
            <a:r>
              <a:rPr lang="en-US" dirty="0">
                <a:solidFill>
                  <a:schemeClr val="tx1"/>
                </a:solidFill>
                <a:latin typeface="Arial" panose="020B0604020202020204" pitchFamily="34" charset="0"/>
                <a:cs typeface="Arial" panose="020B0604020202020204" pitchFamily="34" charset="0"/>
              </a:rPr>
              <a:t>Apply this anti-bias thinking to an area in your classroom by completing page two of </a:t>
            </a:r>
            <a:r>
              <a:rPr lang="en-US" dirty="0">
                <a:solidFill>
                  <a:schemeClr val="tx1"/>
                </a:solidFill>
                <a:latin typeface="Arial" panose="020B0604020202020204" pitchFamily="34" charset="0"/>
                <a:ea typeface="ＭＳ Ｐゴシック" pitchFamily="34" charset="-128"/>
                <a:cs typeface="Arial" pitchFamily="34" charset="0"/>
              </a:rPr>
              <a:t>Handout 7: Anti-Bias Planning.</a:t>
            </a:r>
            <a:endParaRPr lang="en-US" dirty="0">
              <a:solidFill>
                <a:schemeClr val="tx1"/>
              </a:solidFill>
              <a:latin typeface="Arial" panose="020B0604020202020204" pitchFamily="34" charset="0"/>
              <a:cs typeface="Arial" panose="020B0604020202020204" pitchFamily="34" charset="0"/>
            </a:endParaRPr>
          </a:p>
          <a:p>
            <a:pPr lvl="1"/>
            <a:r>
              <a:rPr lang="en-US" sz="2800" dirty="0">
                <a:solidFill>
                  <a:schemeClr val="tx1"/>
                </a:solidFill>
                <a:latin typeface="Arial" panose="020B0604020202020204" pitchFamily="34" charset="0"/>
                <a:cs typeface="Arial" panose="020B0604020202020204" pitchFamily="34" charset="0"/>
              </a:rPr>
              <a:t>Work on your own or with an elbow partner.</a:t>
            </a:r>
          </a:p>
          <a:p>
            <a:pPr marL="463550"/>
            <a:r>
              <a:rPr lang="en-US" dirty="0">
                <a:solidFill>
                  <a:schemeClr val="tx1"/>
                </a:solidFill>
                <a:latin typeface="Arial" panose="020B0604020202020204" pitchFamily="34" charset="0"/>
                <a:cs typeface="Arial" panose="020B0604020202020204" pitchFamily="34" charset="0"/>
              </a:rPr>
              <a:t>Find another person or pair that you have not yet talked with today and swap ideas.</a:t>
            </a:r>
          </a:p>
        </p:txBody>
      </p:sp>
      <p:sp>
        <p:nvSpPr>
          <p:cNvPr id="55303" name="Slide Number Placeholder 4"/>
          <p:cNvSpPr>
            <a:spLocks noGrp="1"/>
          </p:cNvSpPr>
          <p:nvPr>
            <p:ph type="sldNum" sz="quarter" idx="10"/>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6AD2A3CF-6AFF-43B8-8B2A-8361AB1AEE13}" type="slidenum">
              <a:rPr lang="en-US" smtClean="0">
                <a:cs typeface="Arial" charset="0"/>
              </a:rPr>
              <a:pPr fontAlgn="base">
                <a:spcBef>
                  <a:spcPct val="0"/>
                </a:spcBef>
                <a:spcAft>
                  <a:spcPct val="0"/>
                </a:spcAft>
                <a:defRPr/>
              </a:pPr>
              <a:t>34</a:t>
            </a:fld>
            <a:endParaRPr lang="en-US">
              <a:cs typeface="Arial" charset="0"/>
            </a:endParaRPr>
          </a:p>
        </p:txBody>
      </p:sp>
    </p:spTree>
    <p:extLst>
      <p:ext uri="{BB962C8B-B14F-4D97-AF65-F5344CB8AC3E}">
        <p14:creationId xmlns:p14="http://schemas.microsoft.com/office/powerpoint/2010/main" val="395449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Title 1"/>
          <p:cNvSpPr>
            <a:spLocks noGrp="1"/>
          </p:cNvSpPr>
          <p:nvPr>
            <p:ph type="title"/>
          </p:nvPr>
        </p:nvSpPr>
        <p:spPr>
          <a:xfrm>
            <a:off x="457200" y="0"/>
            <a:ext cx="8229600" cy="1600200"/>
          </a:xfrm>
        </p:spPr>
        <p:txBody>
          <a:bodyPr/>
          <a:lstStyle/>
          <a:p>
            <a:r>
              <a:rPr lang="en-US" dirty="0"/>
              <a:t>Strategies for Supporting </a:t>
            </a:r>
            <a:br>
              <a:rPr lang="en-US" dirty="0"/>
            </a:br>
            <a:r>
              <a:rPr lang="en-US" dirty="0"/>
              <a:t>Culture and Diversity</a:t>
            </a:r>
          </a:p>
        </p:txBody>
      </p:sp>
      <p:sp>
        <p:nvSpPr>
          <p:cNvPr id="3" name="Content Placeholder 2"/>
          <p:cNvSpPr>
            <a:spLocks noGrp="1"/>
          </p:cNvSpPr>
          <p:nvPr>
            <p:ph sz="half" idx="1"/>
          </p:nvPr>
        </p:nvSpPr>
        <p:spPr>
          <a:xfrm>
            <a:off x="228599" y="1600200"/>
            <a:ext cx="4786745" cy="4525963"/>
          </a:xfrm>
        </p:spPr>
        <p:txBody>
          <a:bodyPr/>
          <a:lstStyle/>
          <a:p>
            <a:pPr marL="0" lvl="0" indent="0">
              <a:buNone/>
            </a:pPr>
            <a:r>
              <a:rPr lang="en-US" dirty="0"/>
              <a:t>“</a:t>
            </a:r>
            <a:r>
              <a:rPr lang="en-US" b="1" dirty="0"/>
              <a:t>Create an environment, both indoors and outdoors, that is inclusive of all children’s abilities</a:t>
            </a:r>
            <a:r>
              <a:rPr lang="en-US" dirty="0"/>
              <a:t>” </a:t>
            </a:r>
            <a:r>
              <a:rPr lang="en-US" sz="1800" dirty="0"/>
              <a:t>(PCF, Vol. 3, p. 58)</a:t>
            </a:r>
            <a:r>
              <a:rPr lang="en-US" dirty="0"/>
              <a:t>.</a:t>
            </a:r>
          </a:p>
          <a:p>
            <a:pPr marL="0" indent="0">
              <a:buNone/>
            </a:pPr>
            <a:endParaRPr lang="en-US" dirty="0"/>
          </a:p>
          <a:p>
            <a:pPr marL="0" indent="0">
              <a:buNone/>
            </a:pPr>
            <a:r>
              <a:rPr lang="en-US" dirty="0"/>
              <a:t>“</a:t>
            </a:r>
            <a:r>
              <a:rPr lang="en-US" b="1" dirty="0"/>
              <a:t>Partner with families in goal setting and program design</a:t>
            </a:r>
            <a:r>
              <a:rPr lang="en-US" dirty="0"/>
              <a:t>” </a:t>
            </a:r>
            <a:r>
              <a:rPr lang="en-US" sz="1800" dirty="0"/>
              <a:t>(</a:t>
            </a:r>
            <a:r>
              <a:rPr lang="en-US" sz="1600" dirty="0"/>
              <a:t>PCF, Vol. 3, p. 58)</a:t>
            </a:r>
            <a:r>
              <a:rPr lang="en-US" dirty="0"/>
              <a:t>.</a:t>
            </a:r>
          </a:p>
          <a:p>
            <a:pPr lvl="0"/>
            <a:endParaRPr lang="en-US" dirty="0"/>
          </a:p>
          <a:p>
            <a:endParaRPr lang="en-US" dirty="0"/>
          </a:p>
        </p:txBody>
      </p:sp>
      <p:sp>
        <p:nvSpPr>
          <p:cNvPr id="145413" name="Slide Number Placeholder 4"/>
          <p:cNvSpPr>
            <a:spLocks noGrp="1"/>
          </p:cNvSpPr>
          <p:nvPr>
            <p:ph type="sldNum" sz="quarter" idx="10"/>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5A837349-0142-4D0E-A0D6-23564804E4B7}" type="slidenum">
              <a:rPr lang="en-US" smtClean="0">
                <a:cs typeface="Arial" charset="0"/>
              </a:rPr>
              <a:pPr fontAlgn="base">
                <a:spcBef>
                  <a:spcPct val="0"/>
                </a:spcBef>
                <a:spcAft>
                  <a:spcPct val="0"/>
                </a:spcAft>
                <a:defRPr/>
              </a:pPr>
              <a:t>35</a:t>
            </a:fld>
            <a:endParaRPr lang="en-US">
              <a:cs typeface="Arial" charset="0"/>
            </a:endParaRPr>
          </a:p>
        </p:txBody>
      </p:sp>
      <p:pic>
        <p:nvPicPr>
          <p:cNvPr id="9" name="Content Placeholder 8"/>
          <p:cNvPicPr>
            <a:picLocks noGrp="1" noChangeAspect="1"/>
          </p:cNvPicPr>
          <p:nvPr>
            <p:ph sz="half" idx="2"/>
          </p:nvPr>
        </p:nvPicPr>
        <p:blipFill rotWithShape="1">
          <a:blip r:embed="rId3"/>
          <a:srcRect l="4120" r="4120" b="2197"/>
          <a:stretch/>
        </p:blipFill>
        <p:spPr>
          <a:xfrm>
            <a:off x="4876800" y="1649918"/>
            <a:ext cx="4038600" cy="4426527"/>
          </a:xfrm>
          <a:ln>
            <a:solidFill>
              <a:schemeClr val="tx1"/>
            </a:solidFill>
          </a:ln>
        </p:spPr>
      </p:pic>
    </p:spTree>
    <p:extLst>
      <p:ext uri="{BB962C8B-B14F-4D97-AF65-F5344CB8AC3E}">
        <p14:creationId xmlns:p14="http://schemas.microsoft.com/office/powerpoint/2010/main" val="1498383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p:cNvSpPr>
          <p:nvPr>
            <p:ph type="title"/>
          </p:nvPr>
        </p:nvSpPr>
        <p:spPr>
          <a:xfrm>
            <a:off x="533400" y="0"/>
            <a:ext cx="8229600" cy="1066800"/>
          </a:xfrm>
        </p:spPr>
        <p:txBody>
          <a:bodyPr/>
          <a:lstStyle/>
          <a:p>
            <a:r>
              <a:rPr lang="en-US" altLang="en-US" sz="4000" dirty="0">
                <a:ea typeface="MS PGothic" charset="-128"/>
              </a:rPr>
              <a:t>Strategies for English Learners</a:t>
            </a:r>
          </a:p>
        </p:txBody>
      </p:sp>
      <p:sp>
        <p:nvSpPr>
          <p:cNvPr id="4" name="Content Placeholder 3"/>
          <p:cNvSpPr>
            <a:spLocks noGrp="1"/>
          </p:cNvSpPr>
          <p:nvPr>
            <p:ph sz="half" idx="1"/>
          </p:nvPr>
        </p:nvSpPr>
        <p:spPr>
          <a:xfrm>
            <a:off x="3951514" y="1066800"/>
            <a:ext cx="5084296" cy="5791200"/>
          </a:xfrm>
        </p:spPr>
        <p:txBody>
          <a:bodyPr/>
          <a:lstStyle/>
          <a:p>
            <a:r>
              <a:rPr lang="en-US" dirty="0"/>
              <a:t>Use the primary language  to build connections to new content.</a:t>
            </a:r>
          </a:p>
          <a:p>
            <a:r>
              <a:rPr lang="en-US" dirty="0"/>
              <a:t>Incorporate pictures, diagrams, </a:t>
            </a:r>
            <a:r>
              <a:rPr lang="en-US" dirty="0" err="1"/>
              <a:t>realia</a:t>
            </a:r>
            <a:r>
              <a:rPr lang="en-US" dirty="0"/>
              <a:t>, and physical experiences so students can learn new ideas while learning English.</a:t>
            </a:r>
          </a:p>
          <a:p>
            <a:r>
              <a:rPr lang="en-US" dirty="0"/>
              <a:t>Provide English models by planning activities for students to interact with peers who speak English.</a:t>
            </a:r>
          </a:p>
          <a:p>
            <a:pPr marL="0" indent="0">
              <a:buNone/>
            </a:pPr>
            <a:endParaRPr lang="en-US" b="1" i="1" dirty="0"/>
          </a:p>
          <a:p>
            <a:endParaRPr lang="en-US" dirty="0"/>
          </a:p>
        </p:txBody>
      </p:sp>
      <p:pic>
        <p:nvPicPr>
          <p:cNvPr id="6" name="Content Placeholder 5" title="Outside activity"/>
          <p:cNvPicPr>
            <a:picLocks noGrp="1" noChangeAspect="1"/>
          </p:cNvPicPr>
          <p:nvPr>
            <p:ph sz="half" idx="2"/>
          </p:nvPr>
        </p:nvPicPr>
        <p:blipFill rotWithShape="1">
          <a:blip r:embed="rId3"/>
          <a:srcRect l="26487" t="4143" r="20862"/>
          <a:stretch/>
        </p:blipFill>
        <p:spPr>
          <a:xfrm>
            <a:off x="260590" y="1066800"/>
            <a:ext cx="3583506" cy="3722914"/>
          </a:xfrm>
          <a:prstGeom prst="rect">
            <a:avLst/>
          </a:prstGeom>
          <a:ln w="12700" cap="sq">
            <a:solidFill>
              <a:srgbClr val="000000"/>
            </a:solidFill>
            <a:prstDash val="solid"/>
            <a:miter lim="800000"/>
          </a:ln>
          <a:effectLst/>
        </p:spPr>
      </p:pic>
      <p:sp>
        <p:nvSpPr>
          <p:cNvPr id="2" name="Slide Number Placeholder 1"/>
          <p:cNvSpPr>
            <a:spLocks noGrp="1"/>
          </p:cNvSpPr>
          <p:nvPr>
            <p:ph type="sldNum" sz="quarter" idx="10"/>
          </p:nvPr>
        </p:nvSpPr>
        <p:spPr/>
        <p:txBody>
          <a:bodyPr/>
          <a:lstStyle/>
          <a:p>
            <a:pPr>
              <a:defRPr/>
            </a:pPr>
            <a:fld id="{3BB72ECD-BAC0-40EF-AA93-D5B2681CD9D7}" type="slidenum">
              <a:rPr lang="en-US" altLang="en-US" smtClean="0"/>
              <a:pPr>
                <a:defRPr/>
              </a:pPr>
              <a:t>36</a:t>
            </a:fld>
            <a:endParaRPr lang="en-US" altLang="en-US"/>
          </a:p>
        </p:txBody>
      </p:sp>
    </p:spTree>
    <p:extLst>
      <p:ext uri="{BB962C8B-B14F-4D97-AF65-F5344CB8AC3E}">
        <p14:creationId xmlns:p14="http://schemas.microsoft.com/office/powerpoint/2010/main" val="405384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Sand play"/>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10799"/>
          <a:stretch/>
        </p:blipFill>
        <p:spPr>
          <a:xfrm>
            <a:off x="0" y="0"/>
            <a:ext cx="9144000" cy="6858000"/>
          </a:xfrm>
        </p:spPr>
      </p:pic>
      <p:sp>
        <p:nvSpPr>
          <p:cNvPr id="2" name="Title 1"/>
          <p:cNvSpPr>
            <a:spLocks noGrp="1"/>
          </p:cNvSpPr>
          <p:nvPr>
            <p:ph type="title"/>
          </p:nvPr>
        </p:nvSpPr>
        <p:spPr>
          <a:xfrm>
            <a:off x="5071820" y="0"/>
            <a:ext cx="3843580" cy="1143000"/>
          </a:xfrm>
          <a:noFill/>
        </p:spPr>
        <p:txBody>
          <a:bodyPr/>
          <a:lstStyle/>
          <a:p>
            <a:r>
              <a:rPr lang="en-US" dirty="0">
                <a:solidFill>
                  <a:schemeClr val="bg1"/>
                </a:solidFill>
              </a:rPr>
              <a:t>Relationships</a:t>
            </a:r>
          </a:p>
        </p:txBody>
      </p:sp>
      <p:sp>
        <p:nvSpPr>
          <p:cNvPr id="5" name="Slide Number Placeholder 4"/>
          <p:cNvSpPr>
            <a:spLocks noGrp="1"/>
          </p:cNvSpPr>
          <p:nvPr>
            <p:ph type="sldNum" sz="quarter" idx="10"/>
          </p:nvPr>
        </p:nvSpPr>
        <p:spPr/>
        <p:txBody>
          <a:bodyPr/>
          <a:lstStyle/>
          <a:p>
            <a:fld id="{5FB20F3D-06F2-2640-B8A5-11F69AE100BF}" type="slidenum">
              <a:rPr lang="en-US" smtClean="0"/>
              <a:pPr/>
              <a:t>37</a:t>
            </a:fld>
            <a:endParaRPr lang="en-US" dirty="0"/>
          </a:p>
        </p:txBody>
      </p:sp>
      <p:sp>
        <p:nvSpPr>
          <p:cNvPr id="6" name="Rectangle 5"/>
          <p:cNvSpPr>
            <a:spLocks noChangeArrowheads="1"/>
          </p:cNvSpPr>
          <p:nvPr/>
        </p:nvSpPr>
        <p:spPr bwMode="auto">
          <a:xfrm>
            <a:off x="0" y="6623050"/>
            <a:ext cx="9143999"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41534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title="Teacher with group"/>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1757" t="14724" r="2521"/>
          <a:stretch/>
        </p:blipFill>
        <p:spPr>
          <a:xfrm>
            <a:off x="-4725" y="-1"/>
            <a:ext cx="9148725" cy="6858001"/>
          </a:xfrm>
        </p:spPr>
      </p:pic>
      <p:sp>
        <p:nvSpPr>
          <p:cNvPr id="2" name="Title 1"/>
          <p:cNvSpPr>
            <a:spLocks noGrp="1"/>
          </p:cNvSpPr>
          <p:nvPr>
            <p:ph type="title"/>
          </p:nvPr>
        </p:nvSpPr>
        <p:spPr>
          <a:xfrm>
            <a:off x="-4725" y="1"/>
            <a:ext cx="9148725" cy="791110"/>
          </a:xfrm>
          <a:noFill/>
        </p:spPr>
        <p:txBody>
          <a:bodyPr/>
          <a:lstStyle/>
          <a:p>
            <a:r>
              <a:rPr lang="en-US" dirty="0">
                <a:solidFill>
                  <a:schemeClr val="bg1"/>
                </a:solidFill>
                <a:effectLst>
                  <a:outerShdw blurRad="38100" dist="38100" dir="2700000" algn="tl">
                    <a:srgbClr val="000000">
                      <a:alpha val="43137"/>
                    </a:srgbClr>
                  </a:outerShdw>
                </a:effectLst>
              </a:rPr>
              <a:t>Teacher-Child Relationship</a:t>
            </a:r>
          </a:p>
        </p:txBody>
      </p:sp>
      <p:sp>
        <p:nvSpPr>
          <p:cNvPr id="3" name="Content Placeholder 2"/>
          <p:cNvSpPr>
            <a:spLocks noGrp="1"/>
          </p:cNvSpPr>
          <p:nvPr>
            <p:ph sz="half" idx="1"/>
          </p:nvPr>
        </p:nvSpPr>
        <p:spPr>
          <a:xfrm>
            <a:off x="0" y="4322617"/>
            <a:ext cx="3740727" cy="2535383"/>
          </a:xfrm>
          <a:solidFill>
            <a:srgbClr val="EAB2B2"/>
          </a:solidFill>
          <a:ln>
            <a:solidFill>
              <a:srgbClr val="000000"/>
            </a:solidFill>
          </a:ln>
        </p:spPr>
        <p:txBody>
          <a:bodyPr/>
          <a:lstStyle/>
          <a:p>
            <a:pPr marL="403225" lvl="1">
              <a:buFont typeface="Arial" panose="020B0604020202020204" pitchFamily="34" charset="0"/>
              <a:buChar char="•"/>
              <a:tabLst>
                <a:tab pos="1081088" algn="l"/>
              </a:tabLst>
            </a:pPr>
            <a:r>
              <a:rPr lang="en-US" sz="2800" dirty="0"/>
              <a:t>Future academic performance</a:t>
            </a:r>
          </a:p>
          <a:p>
            <a:pPr marL="403225" lvl="1">
              <a:buFont typeface="Arial" panose="020B0604020202020204" pitchFamily="34" charset="0"/>
              <a:buChar char="•"/>
              <a:tabLst>
                <a:tab pos="1081088" algn="l"/>
              </a:tabLst>
            </a:pPr>
            <a:r>
              <a:rPr lang="en-US" sz="2800" dirty="0"/>
              <a:t>Attention skills</a:t>
            </a:r>
          </a:p>
          <a:p>
            <a:pPr marL="403225" lvl="1">
              <a:buFont typeface="Arial" panose="020B0604020202020204" pitchFamily="34" charset="0"/>
              <a:buChar char="•"/>
              <a:tabLst>
                <a:tab pos="1081088" algn="l"/>
              </a:tabLst>
            </a:pPr>
            <a:r>
              <a:rPr lang="en-US" sz="2800" dirty="0"/>
              <a:t>Social competency in primary grades</a:t>
            </a:r>
          </a:p>
        </p:txBody>
      </p:sp>
      <p:sp>
        <p:nvSpPr>
          <p:cNvPr id="5" name="Slide Number Placeholder 4"/>
          <p:cNvSpPr>
            <a:spLocks noGrp="1"/>
          </p:cNvSpPr>
          <p:nvPr>
            <p:ph type="sldNum" sz="quarter" idx="10"/>
          </p:nvPr>
        </p:nvSpPr>
        <p:spPr/>
        <p:txBody>
          <a:bodyPr/>
          <a:lstStyle/>
          <a:p>
            <a:fld id="{5FB20F3D-06F2-2640-B8A5-11F69AE100BF}" type="slidenum">
              <a:rPr lang="en-US" smtClean="0"/>
              <a:pPr/>
              <a:t>38</a:t>
            </a:fld>
            <a:endParaRPr lang="en-US" dirty="0"/>
          </a:p>
        </p:txBody>
      </p:sp>
      <p:sp>
        <p:nvSpPr>
          <p:cNvPr id="9" name="Rectangle 8"/>
          <p:cNvSpPr>
            <a:spLocks noChangeArrowheads="1"/>
          </p:cNvSpPr>
          <p:nvPr/>
        </p:nvSpPr>
        <p:spPr bwMode="auto">
          <a:xfrm>
            <a:off x="3740728" y="6623050"/>
            <a:ext cx="540327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27433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500"/>
                                        <p:tgtEl>
                                          <p:spTgt spid="3">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729163" cy="2468562"/>
          </a:xfrm>
        </p:spPr>
        <p:txBody>
          <a:bodyPr/>
          <a:lstStyle/>
          <a:p>
            <a:r>
              <a:rPr lang="en-US" dirty="0"/>
              <a:t>Benefit for Children with Disabilities</a:t>
            </a:r>
          </a:p>
        </p:txBody>
      </p:sp>
      <p:pic>
        <p:nvPicPr>
          <p:cNvPr id="6" name="Content Placeholder 5" descr="11.jpg" title="Teacher and child"/>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l="4812" t="-200" r="2918" b="200"/>
          <a:stretch/>
        </p:blipFill>
        <p:spPr>
          <a:xfrm>
            <a:off x="-1" y="0"/>
            <a:ext cx="5325980" cy="6858000"/>
          </a:xfrm>
          <a:ln>
            <a:solidFill>
              <a:srgbClr val="000000"/>
            </a:solidFill>
          </a:ln>
        </p:spPr>
      </p:pic>
      <p:sp>
        <p:nvSpPr>
          <p:cNvPr id="4" name="Content Placeholder 3"/>
          <p:cNvSpPr>
            <a:spLocks noGrp="1"/>
          </p:cNvSpPr>
          <p:nvPr>
            <p:ph sz="half" idx="2"/>
          </p:nvPr>
        </p:nvSpPr>
        <p:spPr>
          <a:xfrm>
            <a:off x="5494421" y="274638"/>
            <a:ext cx="3649579" cy="6513512"/>
          </a:xfrm>
        </p:spPr>
        <p:txBody>
          <a:bodyPr/>
          <a:lstStyle/>
          <a:p>
            <a:pPr marL="112713" indent="0">
              <a:buFont typeface="Arial" pitchFamily="-110" charset="0"/>
              <a:buNone/>
            </a:pPr>
            <a:r>
              <a:rPr lang="en-US" dirty="0">
                <a:ea typeface="MS PGothic" charset="0"/>
              </a:rPr>
              <a:t>“For children who have physical disabilities, the teacher-child relationship can be important to strengthening self-confidence and negotiating relationships with peers”                              </a:t>
            </a:r>
          </a:p>
          <a:p>
            <a:pPr marL="112713" indent="0">
              <a:buFont typeface="Arial" pitchFamily="-110" charset="0"/>
              <a:buNone/>
            </a:pPr>
            <a:r>
              <a:rPr lang="en-US" sz="1800" dirty="0">
                <a:ea typeface="MS PGothic" charset="0"/>
              </a:rPr>
              <a:t>(Thompson and Thompson as cited in PLF, Vol. 3, p. 25).</a:t>
            </a:r>
          </a:p>
        </p:txBody>
      </p:sp>
      <p:sp>
        <p:nvSpPr>
          <p:cNvPr id="3" name="Slide Number Placeholder 2"/>
          <p:cNvSpPr>
            <a:spLocks noGrp="1"/>
          </p:cNvSpPr>
          <p:nvPr>
            <p:ph type="sldNum" sz="quarter" idx="10"/>
          </p:nvPr>
        </p:nvSpPr>
        <p:spPr/>
        <p:txBody>
          <a:bodyPr/>
          <a:lstStyle/>
          <a:p>
            <a:fld id="{5FB20F3D-06F2-2640-B8A5-11F69AE100BF}" type="slidenum">
              <a:rPr lang="en-US" smtClean="0"/>
              <a:pPr/>
              <a:t>39</a:t>
            </a:fld>
            <a:endParaRPr lang="en-US" dirty="0"/>
          </a:p>
        </p:txBody>
      </p:sp>
      <p:sp>
        <p:nvSpPr>
          <p:cNvPr id="8" name="Rectangle 7"/>
          <p:cNvSpPr>
            <a:spLocks noChangeArrowheads="1"/>
          </p:cNvSpPr>
          <p:nvPr/>
        </p:nvSpPr>
        <p:spPr bwMode="auto">
          <a:xfrm>
            <a:off x="0" y="6639928"/>
            <a:ext cx="5325979"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5395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0"/>
            <a:ext cx="8686800" cy="1143000"/>
          </a:xfrm>
        </p:spPr>
        <p:txBody>
          <a:bodyPr/>
          <a:lstStyle/>
          <a:p>
            <a:r>
              <a:rPr lang="en-US" sz="2800" b="0" dirty="0">
                <a:effectLst>
                  <a:outerShdw blurRad="38100" dist="38100" dir="2700000" algn="tl">
                    <a:srgbClr val="000000">
                      <a:alpha val="43137"/>
                    </a:srgbClr>
                  </a:outerShdw>
                </a:effectLst>
              </a:rPr>
              <a:t/>
            </a:r>
            <a:br>
              <a:rPr lang="en-US" sz="2800" b="0" dirty="0">
                <a:effectLst>
                  <a:outerShdw blurRad="38100" dist="38100" dir="2700000" algn="tl">
                    <a:srgbClr val="000000">
                      <a:alpha val="43137"/>
                    </a:srgbClr>
                  </a:outerShdw>
                </a:effectLst>
              </a:rPr>
            </a:br>
            <a:r>
              <a:rPr lang="en-US" sz="2800" b="0" dirty="0">
                <a:effectLst>
                  <a:outerShdw blurRad="38100" dist="38100" dir="2700000" algn="tl">
                    <a:srgbClr val="000000">
                      <a:alpha val="43137"/>
                    </a:srgbClr>
                  </a:outerShdw>
                </a:effectLst>
              </a:rPr>
              <a:t/>
            </a:r>
            <a:br>
              <a:rPr lang="en-US" sz="2800" b="0" dirty="0">
                <a:effectLst>
                  <a:outerShdw blurRad="38100" dist="38100" dir="2700000" algn="tl">
                    <a:srgbClr val="000000">
                      <a:alpha val="43137"/>
                    </a:srgbClr>
                  </a:outerShdw>
                </a:effectLst>
              </a:rPr>
            </a:br>
            <a:r>
              <a:rPr lang="en-US" sz="4000" dirty="0">
                <a:solidFill>
                  <a:srgbClr val="FFFFFF"/>
                </a:solidFill>
                <a:effectLst>
                  <a:outerShdw blurRad="38100" dist="38100" dir="2700000" algn="tl">
                    <a:srgbClr val="000000">
                      <a:alpha val="43137"/>
                    </a:srgbClr>
                  </a:outerShdw>
                </a:effectLst>
              </a:rPr>
              <a:t>Various Ways to Wrap a Baby</a:t>
            </a:r>
            <a:br>
              <a:rPr lang="en-US" sz="4000" dirty="0">
                <a:solidFill>
                  <a:srgbClr val="FFFFFF"/>
                </a:solidFill>
                <a:effectLst>
                  <a:outerShdw blurRad="38100" dist="38100" dir="2700000" algn="tl">
                    <a:srgbClr val="000000">
                      <a:alpha val="43137"/>
                    </a:srgbClr>
                  </a:outerShdw>
                </a:effectLst>
              </a:rPr>
            </a:br>
            <a:r>
              <a:rPr lang="en-US" sz="4000" dirty="0">
                <a:solidFill>
                  <a:srgbClr val="FFFFFF"/>
                </a:solidFill>
                <a:effectLst>
                  <a:outerShdw blurRad="38100" dist="38100" dir="2700000" algn="tl">
                    <a:srgbClr val="000000">
                      <a:alpha val="43137"/>
                    </a:srgbClr>
                  </a:outerShdw>
                </a:effectLst>
              </a:rPr>
              <a:t/>
            </a:r>
            <a:br>
              <a:rPr lang="en-US" sz="4000" dirty="0">
                <a:solidFill>
                  <a:srgbClr val="FFFFFF"/>
                </a:solidFill>
                <a:effectLst>
                  <a:outerShdw blurRad="38100" dist="38100" dir="2700000" algn="tl">
                    <a:srgbClr val="000000">
                      <a:alpha val="43137"/>
                    </a:srgbClr>
                  </a:outerShdw>
                </a:effectLst>
              </a:rPr>
            </a:br>
            <a:endParaRPr lang="en-US" sz="4000" dirty="0">
              <a:solidFill>
                <a:srgbClr val="FFFFFF"/>
              </a:solidFill>
              <a:effectLst>
                <a:outerShdw blurRad="38100" dist="38100" dir="2700000" algn="tl">
                  <a:srgbClr val="000000">
                    <a:alpha val="43137"/>
                  </a:srgbClr>
                </a:outerShdw>
              </a:effectLst>
            </a:endParaRPr>
          </a:p>
        </p:txBody>
      </p:sp>
      <p:pic>
        <p:nvPicPr>
          <p:cNvPr id="17" name="Content Placeholder 16" descr="1.jpg" title="Holding baby dolls"/>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t="1893" r="22914" b="20026"/>
          <a:stretch/>
        </p:blipFill>
        <p:spPr>
          <a:xfrm>
            <a:off x="0" y="0"/>
            <a:ext cx="9144000" cy="6858000"/>
          </a:xfrm>
        </p:spPr>
      </p:pic>
      <p:sp>
        <p:nvSpPr>
          <p:cNvPr id="3" name="Content Placeholder 2"/>
          <p:cNvSpPr>
            <a:spLocks noGrp="1"/>
          </p:cNvSpPr>
          <p:nvPr>
            <p:ph sz="half" idx="2"/>
          </p:nvPr>
        </p:nvSpPr>
        <p:spPr>
          <a:xfrm>
            <a:off x="-1" y="5486400"/>
            <a:ext cx="5195455" cy="1371599"/>
          </a:xfrm>
          <a:solidFill>
            <a:srgbClr val="EAB2B2"/>
          </a:solidFill>
          <a:ln>
            <a:solidFill>
              <a:schemeClr val="tx1"/>
            </a:solidFill>
          </a:ln>
        </p:spPr>
        <p:txBody>
          <a:bodyPr/>
          <a:lstStyle/>
          <a:p>
            <a:pPr marL="122238" indent="0">
              <a:buNone/>
            </a:pPr>
            <a:r>
              <a:rPr lang="en-US" dirty="0"/>
              <a:t>“</a:t>
            </a:r>
            <a:r>
              <a:rPr lang="en-US" b="1" dirty="0"/>
              <a:t>Maintain a healthy curiosity about the experiences of others</a:t>
            </a:r>
            <a:r>
              <a:rPr lang="en-US" dirty="0"/>
              <a:t>” </a:t>
            </a:r>
            <a:r>
              <a:rPr lang="en-US" sz="1800" dirty="0"/>
              <a:t>(PCF, Vol. 3, p. 58)</a:t>
            </a:r>
            <a:r>
              <a:rPr lang="en-US" dirty="0"/>
              <a:t>.</a:t>
            </a:r>
            <a:r>
              <a:rPr lang="en-US" sz="1800" dirty="0"/>
              <a:t> </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pPr>
              <a:defRPr/>
            </a:pPr>
            <a:fld id="{086D1A3F-9C99-4E6E-A310-ADF5483870AE}" type="slidenum">
              <a:rPr lang="en-US" altLang="en-US" smtClean="0"/>
              <a:pPr>
                <a:defRPr/>
              </a:pPr>
              <a:t>4</a:t>
            </a:fld>
            <a:endParaRPr lang="en-US" altLang="en-US"/>
          </a:p>
        </p:txBody>
      </p:sp>
      <p:sp>
        <p:nvSpPr>
          <p:cNvPr id="7" name="Rectangle 5"/>
          <p:cNvSpPr>
            <a:spLocks noChangeArrowheads="1"/>
          </p:cNvSpPr>
          <p:nvPr/>
        </p:nvSpPr>
        <p:spPr bwMode="auto">
          <a:xfrm>
            <a:off x="5195454" y="6623050"/>
            <a:ext cx="3948546"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4364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solidFill>
                  <a:schemeClr val="bg1"/>
                </a:solidFill>
                <a:effectLst>
                  <a:outerShdw blurRad="38100" dist="38100" dir="2700000" algn="tl">
                    <a:srgbClr val="000000">
                      <a:alpha val="43137"/>
                    </a:srgbClr>
                  </a:outerShdw>
                </a:effectLst>
              </a:rPr>
              <a:t>Friendships</a:t>
            </a:r>
          </a:p>
        </p:txBody>
      </p:sp>
      <p:pic>
        <p:nvPicPr>
          <p:cNvPr id="7" name="Content Placeholder 6" title="Friends huggi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229" t="46" r="7986" b="-46"/>
          <a:stretch/>
        </p:blipFill>
        <p:spPr>
          <a:xfrm>
            <a:off x="-1" y="-467"/>
            <a:ext cx="9144000" cy="6855292"/>
          </a:xfrm>
        </p:spPr>
      </p:pic>
      <p:sp>
        <p:nvSpPr>
          <p:cNvPr id="3" name="Content Placeholder 2"/>
          <p:cNvSpPr>
            <a:spLocks noGrp="1"/>
          </p:cNvSpPr>
          <p:nvPr>
            <p:ph sz="half" idx="1"/>
          </p:nvPr>
        </p:nvSpPr>
        <p:spPr>
          <a:xfrm>
            <a:off x="-1" y="-1"/>
            <a:ext cx="4111231" cy="6858001"/>
          </a:xfrm>
          <a:solidFill>
            <a:schemeClr val="tx1">
              <a:alpha val="24000"/>
            </a:schemeClr>
          </a:solidFill>
        </p:spPr>
        <p:txBody>
          <a:bodyPr/>
          <a:lstStyle/>
          <a:p>
            <a:pPr marL="112713" indent="0" eaLnBrk="1" fontAlgn="auto" hangingPunct="1">
              <a:spcBef>
                <a:spcPts val="0"/>
              </a:spcBef>
              <a:spcAft>
                <a:spcPts val="0"/>
              </a:spcAft>
              <a:buNone/>
              <a:defRPr/>
            </a:pPr>
            <a:r>
              <a:rPr lang="en-US" b="1" dirty="0">
                <a:solidFill>
                  <a:schemeClr val="bg1"/>
                </a:solidFill>
                <a:effectLst>
                  <a:outerShdw blurRad="38100" dist="38100" dir="2700000" algn="tl">
                    <a:srgbClr val="000000">
                      <a:alpha val="43137"/>
                    </a:srgbClr>
                  </a:outerShdw>
                </a:effectLst>
                <a:ea typeface="ＭＳ Ｐゴシック" pitchFamily="-110" charset="-128"/>
              </a:rPr>
              <a:t>“In early childhood, there are significant advances in social skills with the growth of social and emotional understanding… Friendships become closer, more cooperative (which aids in conflict resolution), and often more exclusive as children increasingly value their friends” </a:t>
            </a:r>
            <a:r>
              <a:rPr lang="en-US" sz="1800" b="1" dirty="0">
                <a:solidFill>
                  <a:schemeClr val="bg1"/>
                </a:solidFill>
                <a:effectLst>
                  <a:outerShdw blurRad="38100" dist="38100" dir="2700000" algn="tl">
                    <a:srgbClr val="000000">
                      <a:alpha val="43137"/>
                    </a:srgbClr>
                  </a:outerShdw>
                </a:effectLst>
                <a:ea typeface="ＭＳ Ｐゴシック" pitchFamily="-110" charset="-128"/>
              </a:rPr>
              <a:t>(PCF, Vol. 3, p. 60)</a:t>
            </a:r>
            <a:r>
              <a:rPr lang="en-US" b="1" dirty="0">
                <a:solidFill>
                  <a:schemeClr val="bg1"/>
                </a:solidFill>
                <a:effectLst>
                  <a:outerShdw blurRad="38100" dist="38100" dir="2700000" algn="tl">
                    <a:srgbClr val="000000">
                      <a:alpha val="43137"/>
                    </a:srgbClr>
                  </a:outerShdw>
                </a:effectLst>
                <a:ea typeface="ＭＳ Ｐゴシック" pitchFamily="-110" charset="-128"/>
              </a:rPr>
              <a:t>.</a:t>
            </a:r>
          </a:p>
        </p:txBody>
      </p:sp>
      <p:sp>
        <p:nvSpPr>
          <p:cNvPr id="4" name="Slide Number Placeholder 3"/>
          <p:cNvSpPr>
            <a:spLocks noGrp="1"/>
          </p:cNvSpPr>
          <p:nvPr>
            <p:ph type="sldNum" sz="quarter" idx="10"/>
          </p:nvPr>
        </p:nvSpPr>
        <p:spPr/>
        <p:txBody>
          <a:bodyPr/>
          <a:lstStyle/>
          <a:p>
            <a:fld id="{5FB20F3D-06F2-2640-B8A5-11F69AE100BF}" type="slidenum">
              <a:rPr lang="en-US" smtClean="0">
                <a:solidFill>
                  <a:schemeClr val="bg1"/>
                </a:solidFill>
              </a:rPr>
              <a:pPr/>
              <a:t>40</a:t>
            </a:fld>
            <a:endParaRPr lang="en-US" dirty="0">
              <a:solidFill>
                <a:schemeClr val="bg1"/>
              </a:solidFill>
            </a:endParaRPr>
          </a:p>
        </p:txBody>
      </p:sp>
      <p:sp>
        <p:nvSpPr>
          <p:cNvPr id="8" name="Rectangle 7"/>
          <p:cNvSpPr>
            <a:spLocks noChangeArrowheads="1"/>
          </p:cNvSpPr>
          <p:nvPr/>
        </p:nvSpPr>
        <p:spPr bwMode="auto">
          <a:xfrm>
            <a:off x="4111230" y="6623050"/>
            <a:ext cx="5032769"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8849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0"/>
            <a:ext cx="8229600" cy="1600200"/>
          </a:xfrm>
        </p:spPr>
        <p:txBody>
          <a:bodyPr/>
          <a:lstStyle/>
          <a:p>
            <a:r>
              <a:rPr lang="en-US" dirty="0"/>
              <a:t>Relationships:</a:t>
            </a:r>
            <a:br>
              <a:rPr lang="en-US" dirty="0"/>
            </a:br>
            <a:r>
              <a:rPr lang="en-US" dirty="0"/>
              <a:t>Foundation 2.1</a:t>
            </a:r>
          </a:p>
        </p:txBody>
      </p:sp>
      <p:graphicFrame>
        <p:nvGraphicFramePr>
          <p:cNvPr id="6" name="Content Placeholder 5"/>
          <p:cNvGraphicFramePr>
            <a:graphicFrameLocks noGrp="1"/>
          </p:cNvGraphicFramePr>
          <p:nvPr>
            <p:ph sz="quarter" idx="1"/>
            <p:extLst/>
          </p:nvPr>
        </p:nvGraphicFramePr>
        <p:xfrm>
          <a:off x="457200" y="1600200"/>
          <a:ext cx="8229600" cy="4965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sz="quarter" idx="2"/>
          </p:nvPr>
        </p:nvSpPr>
        <p:spPr>
          <a:xfrm>
            <a:off x="727587" y="3133724"/>
            <a:ext cx="3175819" cy="2959099"/>
          </a:xfrm>
        </p:spPr>
        <p:txBody>
          <a:bodyPr/>
          <a:lstStyle/>
          <a:p>
            <a:pPr marL="225425" lvl="0" indent="0">
              <a:spcBef>
                <a:spcPts val="0"/>
              </a:spcBef>
              <a:buNone/>
            </a:pPr>
            <a:r>
              <a:rPr lang="en-US" sz="2200" dirty="0"/>
              <a:t>Interact comfortably with many peers and adults; actively contribute to creating and maintaining relationships with a few significant adults and peers. </a:t>
            </a:r>
          </a:p>
          <a:p>
            <a:pPr marL="0" indent="0">
              <a:buNone/>
            </a:pPr>
            <a:endParaRPr lang="en-US" sz="1900" dirty="0"/>
          </a:p>
        </p:txBody>
      </p:sp>
      <p:sp>
        <p:nvSpPr>
          <p:cNvPr id="4" name="Content Placeholder 3"/>
          <p:cNvSpPr>
            <a:spLocks noGrp="1"/>
          </p:cNvSpPr>
          <p:nvPr>
            <p:ph sz="quarter" idx="3"/>
          </p:nvPr>
        </p:nvSpPr>
        <p:spPr>
          <a:xfrm>
            <a:off x="5102942" y="3133724"/>
            <a:ext cx="3177458" cy="3203576"/>
          </a:xfrm>
        </p:spPr>
        <p:txBody>
          <a:bodyPr/>
          <a:lstStyle/>
          <a:p>
            <a:pPr marL="238125" lvl="0" indent="0">
              <a:buNone/>
            </a:pPr>
            <a:r>
              <a:rPr lang="en-US" sz="2200" dirty="0"/>
              <a:t>Understand the mutual responsibilities of relationships; take initiative in developing relationships that are mutual, cooperative, and exclusive. </a:t>
            </a:r>
          </a:p>
          <a:p>
            <a:pPr marL="0" indent="0">
              <a:buNone/>
            </a:pPr>
            <a:endParaRPr lang="en-US" sz="1900" dirty="0"/>
          </a:p>
        </p:txBody>
      </p:sp>
      <p:sp>
        <p:nvSpPr>
          <p:cNvPr id="5" name="Slide Number Placeholder 4"/>
          <p:cNvSpPr>
            <a:spLocks noGrp="1"/>
          </p:cNvSpPr>
          <p:nvPr>
            <p:ph type="sldNum" sz="quarter" idx="4294967295"/>
          </p:nvPr>
        </p:nvSpPr>
        <p:spPr>
          <a:xfrm>
            <a:off x="8686800" y="0"/>
            <a:ext cx="457200" cy="365125"/>
          </a:xfrm>
        </p:spPr>
        <p:txBody>
          <a:bodyPr/>
          <a:lstStyle/>
          <a:p>
            <a:fld id="{5FB20F3D-06F2-2640-B8A5-11F69AE100BF}" type="slidenum">
              <a:rPr lang="en-US" smtClean="0"/>
              <a:pPr/>
              <a:t>41</a:t>
            </a:fld>
            <a:endParaRPr lang="en-US" dirty="0"/>
          </a:p>
        </p:txBody>
      </p:sp>
    </p:spTree>
    <p:extLst>
      <p:ext uri="{BB962C8B-B14F-4D97-AF65-F5344CB8AC3E}">
        <p14:creationId xmlns:p14="http://schemas.microsoft.com/office/powerpoint/2010/main" val="4144875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231433"/>
          </a:xfrm>
        </p:spPr>
        <p:txBody>
          <a:bodyPr/>
          <a:lstStyle/>
          <a:p>
            <a:r>
              <a:rPr lang="en-US" sz="3400" dirty="0"/>
              <a:t>Relationships Foundation Video Example </a:t>
            </a:r>
            <a:r>
              <a:rPr lang="en-US" b="0" dirty="0"/>
              <a:t/>
            </a:r>
            <a:br>
              <a:rPr lang="en-US" b="0" dirty="0"/>
            </a:br>
            <a:r>
              <a:rPr lang="en-US" sz="3200" b="0" dirty="0"/>
              <a:t>(Watch for the developmental shift.)</a:t>
            </a:r>
          </a:p>
        </p:txBody>
      </p:sp>
      <p:sp>
        <p:nvSpPr>
          <p:cNvPr id="3" name="Content Placeholder 2"/>
          <p:cNvSpPr>
            <a:spLocks noGrp="1"/>
          </p:cNvSpPr>
          <p:nvPr>
            <p:ph sz="half" idx="1"/>
          </p:nvPr>
        </p:nvSpPr>
        <p:spPr>
          <a:xfrm>
            <a:off x="457200" y="3119718"/>
            <a:ext cx="4038600" cy="3006445"/>
          </a:xfrm>
        </p:spPr>
        <p:txBody>
          <a:bodyPr/>
          <a:lstStyle/>
          <a:p>
            <a:endParaRPr lang="en-US" dirty="0"/>
          </a:p>
        </p:txBody>
      </p:sp>
      <p:sp>
        <p:nvSpPr>
          <p:cNvPr id="4" name="Content Placeholder 3"/>
          <p:cNvSpPr>
            <a:spLocks noGrp="1"/>
          </p:cNvSpPr>
          <p:nvPr>
            <p:ph sz="half" idx="2"/>
          </p:nvPr>
        </p:nvSpPr>
        <p:spPr>
          <a:xfrm>
            <a:off x="4648200" y="3119718"/>
            <a:ext cx="4038600" cy="3006445"/>
          </a:xfrm>
        </p:spPr>
        <p:txBody>
          <a:bodyPr/>
          <a:lstStyle/>
          <a:p>
            <a:endParaRPr lang="en-US" dirty="0"/>
          </a:p>
        </p:txBody>
      </p:sp>
      <p:sp>
        <p:nvSpPr>
          <p:cNvPr id="5" name="Slide Number Placeholder 4"/>
          <p:cNvSpPr>
            <a:spLocks noGrp="1"/>
          </p:cNvSpPr>
          <p:nvPr>
            <p:ph type="sldNum" sz="quarter" idx="10"/>
          </p:nvPr>
        </p:nvSpPr>
        <p:spPr/>
        <p:txBody>
          <a:bodyPr/>
          <a:lstStyle/>
          <a:p>
            <a:pPr>
              <a:defRPr/>
            </a:pPr>
            <a:fld id="{84A26947-0A29-4273-9089-B7524117530C}" type="slidenum">
              <a:rPr lang="en-US" smtClean="0"/>
              <a:pPr>
                <a:defRPr/>
              </a:pPr>
              <a:t>42</a:t>
            </a:fld>
            <a:endParaRPr lang="en-US" dirty="0"/>
          </a:p>
        </p:txBody>
      </p:sp>
    </p:spTree>
    <p:extLst>
      <p:ext uri="{BB962C8B-B14F-4D97-AF65-F5344CB8AC3E}">
        <p14:creationId xmlns:p14="http://schemas.microsoft.com/office/powerpoint/2010/main" val="2857071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8" name="Title 1"/>
          <p:cNvSpPr>
            <a:spLocks noGrp="1"/>
          </p:cNvSpPr>
          <p:nvPr>
            <p:ph type="title"/>
          </p:nvPr>
        </p:nvSpPr>
        <p:spPr>
          <a:xfrm>
            <a:off x="-1" y="0"/>
            <a:ext cx="9143999" cy="771527"/>
          </a:xfrm>
        </p:spPr>
        <p:txBody>
          <a:bodyPr/>
          <a:lstStyle/>
          <a:p>
            <a:r>
              <a:rPr lang="en-US" dirty="0"/>
              <a:t>Relationship Strategies</a:t>
            </a:r>
          </a:p>
        </p:txBody>
      </p:sp>
      <p:sp>
        <p:nvSpPr>
          <p:cNvPr id="195590" name="Slide Number Placeholder 4"/>
          <p:cNvSpPr>
            <a:spLocks noGrp="1"/>
          </p:cNvSpPr>
          <p:nvPr>
            <p:ph type="sldNum" sz="quarter" idx="10"/>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5C05A5DB-5A1B-4978-B987-B1412985AE69}" type="slidenum">
              <a:rPr lang="en-US" smtClean="0">
                <a:cs typeface="Arial" charset="0"/>
              </a:rPr>
              <a:pPr fontAlgn="base">
                <a:spcBef>
                  <a:spcPct val="0"/>
                </a:spcBef>
                <a:spcAft>
                  <a:spcPct val="0"/>
                </a:spcAft>
                <a:defRPr/>
              </a:pPr>
              <a:t>43</a:t>
            </a:fld>
            <a:endParaRPr lang="en-US">
              <a:cs typeface="Arial" charset="0"/>
            </a:endParaRPr>
          </a:p>
        </p:txBody>
      </p:sp>
      <p:sp>
        <p:nvSpPr>
          <p:cNvPr id="6" name="Rectangle 5"/>
          <p:cNvSpPr>
            <a:spLocks noChangeArrowheads="1"/>
          </p:cNvSpPr>
          <p:nvPr/>
        </p:nvSpPr>
        <p:spPr bwMode="auto">
          <a:xfrm>
            <a:off x="0" y="6623050"/>
            <a:ext cx="9143999"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pic>
        <p:nvPicPr>
          <p:cNvPr id="9" name="Content Placeholder 3" title="Friends in line"/>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790" t="17218" r="6874" b="5445"/>
          <a:stretch/>
        </p:blipFill>
        <p:spPr>
          <a:xfrm>
            <a:off x="0" y="771527"/>
            <a:ext cx="9143998" cy="6086473"/>
          </a:xfrm>
          <a:ln>
            <a:solidFill>
              <a:schemeClr val="tx1"/>
            </a:solidFill>
          </a:ln>
        </p:spPr>
      </p:pic>
    </p:spTree>
    <p:extLst>
      <p:ext uri="{BB962C8B-B14F-4D97-AF65-F5344CB8AC3E}">
        <p14:creationId xmlns:p14="http://schemas.microsoft.com/office/powerpoint/2010/main" val="4163277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p:cNvSpPr>
            <a:spLocks noGrp="1"/>
          </p:cNvSpPr>
          <p:nvPr>
            <p:ph type="title"/>
          </p:nvPr>
        </p:nvSpPr>
        <p:spPr>
          <a:xfrm>
            <a:off x="0" y="274638"/>
            <a:ext cx="9144000" cy="1143000"/>
          </a:xfrm>
        </p:spPr>
        <p:txBody>
          <a:bodyPr/>
          <a:lstStyle/>
          <a:p>
            <a:r>
              <a:rPr lang="en-US" sz="4000" dirty="0">
                <a:solidFill>
                  <a:schemeClr val="tx1"/>
                </a:solidFill>
                <a:latin typeface="Arial" charset="0"/>
                <a:cs typeface="ＭＳ Ｐゴシック" charset="0"/>
              </a:rPr>
              <a:t>Key Features of the DRDP-K (2015)</a:t>
            </a:r>
          </a:p>
        </p:txBody>
      </p:sp>
      <p:sp>
        <p:nvSpPr>
          <p:cNvPr id="65538" name="Content Placeholder 1"/>
          <p:cNvSpPr>
            <a:spLocks noGrp="1"/>
          </p:cNvSpPr>
          <p:nvPr>
            <p:ph idx="1"/>
          </p:nvPr>
        </p:nvSpPr>
        <p:spPr/>
        <p:txBody>
          <a:bodyPr/>
          <a:lstStyle/>
          <a:p>
            <a:pPr marL="341313" indent="-341313">
              <a:spcAft>
                <a:spcPts val="600"/>
              </a:spcAft>
            </a:pPr>
            <a:r>
              <a:rPr lang="en-US" sz="2600" dirty="0">
                <a:latin typeface="Arial" charset="0"/>
                <a:cs typeface="ＭＳ Ｐゴシック" charset="0"/>
              </a:rPr>
              <a:t>An observation-based assessment tool, </a:t>
            </a:r>
            <a:br>
              <a:rPr lang="en-US" sz="2600" dirty="0">
                <a:latin typeface="Arial" charset="0"/>
                <a:cs typeface="ＭＳ Ｐゴシック" charset="0"/>
              </a:rPr>
            </a:br>
            <a:r>
              <a:rPr lang="en-US" sz="2600" b="1" i="1" dirty="0">
                <a:latin typeface="Arial" charset="0"/>
                <a:cs typeface="ＭＳ Ｐゴシック" charset="0"/>
              </a:rPr>
              <a:t>not</a:t>
            </a:r>
            <a:r>
              <a:rPr lang="en-US" sz="2600" i="1" dirty="0">
                <a:latin typeface="Arial" charset="0"/>
                <a:cs typeface="ＭＳ Ｐゴシック" charset="0"/>
              </a:rPr>
              <a:t> </a:t>
            </a:r>
            <a:r>
              <a:rPr lang="en-US" sz="2600" dirty="0">
                <a:latin typeface="Arial" charset="0"/>
                <a:cs typeface="ＭＳ Ｐゴシック" charset="0"/>
              </a:rPr>
              <a:t>a test</a:t>
            </a:r>
          </a:p>
          <a:p>
            <a:pPr marL="341313" indent="-341313">
              <a:spcAft>
                <a:spcPts val="600"/>
              </a:spcAft>
            </a:pPr>
            <a:r>
              <a:rPr lang="en-US" sz="2600" dirty="0">
                <a:latin typeface="Arial" charset="0"/>
                <a:cs typeface="ＭＳ Ｐゴシック" charset="0"/>
              </a:rPr>
              <a:t>Individual child assessment</a:t>
            </a:r>
          </a:p>
          <a:p>
            <a:pPr marL="341313" indent="-341313">
              <a:spcAft>
                <a:spcPts val="600"/>
              </a:spcAft>
            </a:pPr>
            <a:r>
              <a:rPr lang="en-US" sz="2600" dirty="0">
                <a:latin typeface="Arial" charset="0"/>
                <a:cs typeface="ＭＳ Ｐゴシック" charset="0"/>
              </a:rPr>
              <a:t>Completed by each child’</a:t>
            </a:r>
            <a:r>
              <a:rPr lang="en-US" altLang="ja-JP" sz="2600" dirty="0">
                <a:latin typeface="Arial" charset="0"/>
                <a:cs typeface="ＭＳ Ｐゴシック" charset="0"/>
              </a:rPr>
              <a:t>s teacher</a:t>
            </a:r>
          </a:p>
          <a:p>
            <a:pPr marL="341313" indent="-341313">
              <a:spcAft>
                <a:spcPts val="600"/>
              </a:spcAft>
            </a:pPr>
            <a:r>
              <a:rPr lang="en-US" sz="2600" dirty="0">
                <a:latin typeface="Arial" charset="0"/>
                <a:cs typeface="ＭＳ Ｐゴシック" charset="0"/>
              </a:rPr>
              <a:t>Based on developmental research and theory</a:t>
            </a:r>
          </a:p>
          <a:p>
            <a:pPr marL="341313" indent="-341313">
              <a:spcAft>
                <a:spcPts val="600"/>
              </a:spcAft>
            </a:pPr>
            <a:r>
              <a:rPr lang="en-US" sz="2600" dirty="0">
                <a:latin typeface="Arial" charset="0"/>
                <a:cs typeface="ＭＳ Ｐゴシック" charset="0"/>
              </a:rPr>
              <a:t>Includes developmental sequences of behaviors along a continuum</a:t>
            </a:r>
          </a:p>
          <a:p>
            <a:pPr marL="341313" indent="-341313">
              <a:spcAft>
                <a:spcPts val="600"/>
              </a:spcAft>
            </a:pPr>
            <a:r>
              <a:rPr lang="en-US" sz="2600" dirty="0">
                <a:latin typeface="Arial" charset="0"/>
                <a:cs typeface="ＭＳ Ｐゴシック" charset="0"/>
              </a:rPr>
              <a:t>Spans the developmental continuum of children in a two-year kindergarten program</a:t>
            </a:r>
          </a:p>
        </p:txBody>
      </p:sp>
      <p:pic>
        <p:nvPicPr>
          <p:cNvPr id="65539"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8000" y="1600200"/>
            <a:ext cx="1987550" cy="1539875"/>
          </a:xfrm>
          <a:prstGeom prst="rect">
            <a:avLst/>
          </a:prstGeom>
          <a:noFill/>
          <a:ln>
            <a:solidFill>
              <a:schemeClr val="dk1">
                <a:hueOff val="0"/>
                <a:satOff val="0"/>
                <a:lumOff val="0"/>
              </a:schemeClr>
            </a:solidFill>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3DD1D8A4-18A6-4FF6-B04A-C7B283AD30F4}" type="slidenum">
              <a:rPr lang="en-US" altLang="en-US" smtClean="0"/>
              <a:pPr/>
              <a:t>44</a:t>
            </a:fld>
            <a:endParaRPr lang="en-US" altLang="en-US"/>
          </a:p>
        </p:txBody>
      </p:sp>
    </p:spTree>
    <p:extLst>
      <p:ext uri="{BB962C8B-B14F-4D97-AF65-F5344CB8AC3E}">
        <p14:creationId xmlns:p14="http://schemas.microsoft.com/office/powerpoint/2010/main" val="1965625002"/>
      </p:ext>
    </p:extLst>
  </p:cSld>
  <p:clrMapOvr>
    <a:masterClrMapping/>
  </p:clrMapOvr>
  <p:transition xmlns:p14="http://schemas.microsoft.com/office/powerpoint/2010/mai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0" y="0"/>
            <a:ext cx="9144000" cy="1159156"/>
          </a:xfrm>
        </p:spPr>
        <p:txBody>
          <a:bodyPr/>
          <a:lstStyle/>
          <a:p>
            <a:r>
              <a:rPr lang="en-US" sz="3400" dirty="0">
                <a:latin typeface="Arial" charset="0"/>
                <a:ea typeface="MS PGothic" charset="0"/>
                <a:cs typeface="MS PGothic" charset="0"/>
              </a:rPr>
              <a:t>Responsible Conduct as a Group Member</a:t>
            </a:r>
          </a:p>
        </p:txBody>
      </p:sp>
      <p:sp>
        <p:nvSpPr>
          <p:cNvPr id="91139" name="Slide Number Placeholder 3"/>
          <p:cNvSpPr>
            <a:spLocks noGrp="1"/>
          </p:cNvSpPr>
          <p:nvPr>
            <p:ph type="sldNum" sz="quarter" idx="4294967295"/>
          </p:nvPr>
        </p:nvSpPr>
        <p:spPr bwMode="auto">
          <a:xfrm>
            <a:off x="8686800" y="0"/>
            <a:ext cx="457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5F6A603-CA11-8B43-B11B-079BF5DED549}" type="slidenum">
              <a:rPr lang="en-US" sz="1200"/>
              <a:pPr/>
              <a:t>45</a:t>
            </a:fld>
            <a:endParaRPr lang="en-US" sz="1200"/>
          </a:p>
        </p:txBody>
      </p:sp>
      <p:pic>
        <p:nvPicPr>
          <p:cNvPr id="4" name="Content Placeholder 3"/>
          <p:cNvPicPr>
            <a:picLocks noGrp="1" noChangeAspect="1"/>
          </p:cNvPicPr>
          <p:nvPr>
            <p:ph sz="half" idx="1"/>
          </p:nvPr>
        </p:nvPicPr>
        <p:blipFill>
          <a:blip r:embed="rId3"/>
          <a:stretch>
            <a:fillRect/>
          </a:stretch>
        </p:blipFill>
        <p:spPr>
          <a:xfrm>
            <a:off x="1204784" y="1159155"/>
            <a:ext cx="6734432" cy="5206337"/>
          </a:xfrm>
          <a:prstGeom prst="rect">
            <a:avLst/>
          </a:prstGeom>
          <a:ln>
            <a:solidFill>
              <a:schemeClr val="tx1"/>
            </a:solidFill>
          </a:ln>
        </p:spPr>
      </p:pic>
    </p:spTree>
    <p:extLst>
      <p:ext uri="{BB962C8B-B14F-4D97-AF65-F5344CB8AC3E}">
        <p14:creationId xmlns:p14="http://schemas.microsoft.com/office/powerpoint/2010/main" val="8689383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a:xfrm>
            <a:off x="0" y="1"/>
            <a:ext cx="9144000" cy="999460"/>
          </a:xfrm>
        </p:spPr>
        <p:txBody>
          <a:bodyPr/>
          <a:lstStyle/>
          <a:p>
            <a:r>
              <a:rPr lang="en-US" altLang="en-US" sz="3200" dirty="0">
                <a:ea typeface="ＭＳ Ｐゴシック" panose="020B0600070205080204" pitchFamily="34" charset="-128"/>
              </a:rPr>
              <a:t>Alignment Document and the DRDP-K (2015)</a:t>
            </a:r>
          </a:p>
        </p:txBody>
      </p:sp>
      <p:sp>
        <p:nvSpPr>
          <p:cNvPr id="81922"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FF5D477-5A95-4FB1-BFFA-4B55FDB36FDB}" type="slidenum">
              <a:rPr lang="en-US" altLang="en-US" sz="1200"/>
              <a:pPr/>
              <a:t>46</a:t>
            </a:fld>
            <a:endParaRPr lang="en-US" altLang="en-US" sz="1200"/>
          </a:p>
        </p:txBody>
      </p:sp>
      <p:pic>
        <p:nvPicPr>
          <p:cNvPr id="5" name="Content Placeholder 4"/>
          <p:cNvPicPr>
            <a:picLocks noGrp="1" noChangeAspect="1"/>
          </p:cNvPicPr>
          <p:nvPr>
            <p:ph sz="half" idx="2"/>
          </p:nvPr>
        </p:nvPicPr>
        <p:blipFill>
          <a:blip r:embed="rId3"/>
          <a:stretch>
            <a:fillRect/>
          </a:stretch>
        </p:blipFill>
        <p:spPr>
          <a:xfrm>
            <a:off x="376005" y="999460"/>
            <a:ext cx="8391989" cy="2229275"/>
          </a:xfrm>
          <a:prstGeom prst="rect">
            <a:avLst/>
          </a:prstGeom>
          <a:ln>
            <a:solidFill>
              <a:schemeClr val="tx1"/>
            </a:solidFill>
          </a:ln>
        </p:spPr>
      </p:pic>
      <p:pic>
        <p:nvPicPr>
          <p:cNvPr id="4" name="Content Placeholder 3"/>
          <p:cNvPicPr>
            <a:picLocks noGrp="1" noChangeAspect="1"/>
          </p:cNvPicPr>
          <p:nvPr>
            <p:ph sz="half" idx="1"/>
          </p:nvPr>
        </p:nvPicPr>
        <p:blipFill>
          <a:blip r:embed="rId4"/>
          <a:stretch>
            <a:fillRect/>
          </a:stretch>
        </p:blipFill>
        <p:spPr>
          <a:xfrm>
            <a:off x="2286885" y="3051543"/>
            <a:ext cx="4570228" cy="3533207"/>
          </a:xfrm>
          <a:prstGeom prst="rect">
            <a:avLst/>
          </a:prstGeom>
          <a:ln w="12700">
            <a:solidFill>
              <a:schemeClr val="tx1"/>
            </a:solidFill>
          </a:ln>
        </p:spPr>
      </p:pic>
    </p:spTree>
    <p:extLst>
      <p:ext uri="{BB962C8B-B14F-4D97-AF65-F5344CB8AC3E}">
        <p14:creationId xmlns:p14="http://schemas.microsoft.com/office/powerpoint/2010/main" val="760350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16.jpg" title="Playing doctor's office"/>
          <p:cNvPicPr>
            <a:picLocks noGrp="1" noChangeAspect="1"/>
          </p:cNvPicPr>
          <p:nvPr>
            <p:ph idx="1"/>
          </p:nvPr>
        </p:nvPicPr>
        <p:blipFill rotWithShape="1">
          <a:blip r:embed="rId3"/>
          <a:srcRect t="15907" r="30578" b="15878"/>
          <a:stretch/>
        </p:blipFill>
        <p:spPr>
          <a:xfrm>
            <a:off x="0" y="860612"/>
            <a:ext cx="9144000" cy="5997388"/>
          </a:xfrm>
          <a:ln>
            <a:solidFill>
              <a:schemeClr val="tx1"/>
            </a:solidFill>
          </a:ln>
        </p:spPr>
      </p:pic>
      <p:sp>
        <p:nvSpPr>
          <p:cNvPr id="2" name="Title 1"/>
          <p:cNvSpPr>
            <a:spLocks noGrp="1"/>
          </p:cNvSpPr>
          <p:nvPr>
            <p:ph type="title"/>
          </p:nvPr>
        </p:nvSpPr>
        <p:spPr>
          <a:xfrm>
            <a:off x="793375" y="0"/>
            <a:ext cx="7557247" cy="860612"/>
          </a:xfrm>
        </p:spPr>
        <p:txBody>
          <a:bodyPr/>
          <a:lstStyle/>
          <a:p>
            <a:r>
              <a:rPr lang="en-US" dirty="0"/>
              <a:t>Social Roles and Occupations</a:t>
            </a:r>
          </a:p>
        </p:txBody>
      </p:sp>
      <p:sp>
        <p:nvSpPr>
          <p:cNvPr id="3" name="Slide Number Placeholder 2"/>
          <p:cNvSpPr>
            <a:spLocks noGrp="1"/>
          </p:cNvSpPr>
          <p:nvPr>
            <p:ph type="sldNum" sz="quarter" idx="10"/>
          </p:nvPr>
        </p:nvSpPr>
        <p:spPr/>
        <p:txBody>
          <a:bodyPr/>
          <a:lstStyle/>
          <a:p>
            <a:fld id="{5FB20F3D-06F2-2640-B8A5-11F69AE100BF}" type="slidenum">
              <a:rPr lang="en-US" smtClean="0"/>
              <a:pPr/>
              <a:t>47</a:t>
            </a:fld>
            <a:endParaRPr lang="en-US" dirty="0"/>
          </a:p>
        </p:txBody>
      </p:sp>
      <p:sp>
        <p:nvSpPr>
          <p:cNvPr id="6" name="Rectangle 5"/>
          <p:cNvSpPr>
            <a:spLocks noChangeArrowheads="1"/>
          </p:cNvSpPr>
          <p:nvPr/>
        </p:nvSpPr>
        <p:spPr bwMode="auto">
          <a:xfrm>
            <a:off x="0" y="6594714"/>
            <a:ext cx="914399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spTree>
    <p:extLst>
      <p:ext uri="{BB962C8B-B14F-4D97-AF65-F5344CB8AC3E}">
        <p14:creationId xmlns:p14="http://schemas.microsoft.com/office/powerpoint/2010/main" val="2168623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0"/>
            <a:ext cx="8229600" cy="1600200"/>
          </a:xfrm>
        </p:spPr>
        <p:txBody>
          <a:bodyPr/>
          <a:lstStyle/>
          <a:p>
            <a:r>
              <a:rPr lang="en-US" dirty="0"/>
              <a:t>Social Roles and Occupations:</a:t>
            </a:r>
            <a:br>
              <a:rPr lang="en-US" dirty="0"/>
            </a:br>
            <a:r>
              <a:rPr lang="en-US" dirty="0"/>
              <a:t>Foundation 3.1</a:t>
            </a:r>
          </a:p>
        </p:txBody>
      </p:sp>
      <p:graphicFrame>
        <p:nvGraphicFramePr>
          <p:cNvPr id="6" name="Content Placeholder 5"/>
          <p:cNvGraphicFramePr>
            <a:graphicFrameLocks noGrp="1"/>
          </p:cNvGraphicFramePr>
          <p:nvPr>
            <p:ph sz="quarter" idx="1"/>
            <p:extLst/>
          </p:nvPr>
        </p:nvGraphicFramePr>
        <p:xfrm>
          <a:off x="457200" y="1600200"/>
          <a:ext cx="8229600" cy="4965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sz="quarter" idx="2"/>
          </p:nvPr>
        </p:nvSpPr>
        <p:spPr>
          <a:xfrm>
            <a:off x="727587" y="3133724"/>
            <a:ext cx="3175819" cy="3025775"/>
          </a:xfrm>
        </p:spPr>
        <p:txBody>
          <a:bodyPr/>
          <a:lstStyle/>
          <a:p>
            <a:pPr marL="107950" lvl="0" indent="0">
              <a:buNone/>
            </a:pPr>
            <a:r>
              <a:rPr lang="en-US" sz="1900" dirty="0"/>
              <a:t>Play familiar adult social roles and occupations (such as parent, teacher, and doctor) consistent with their developing knowledge of these roles.</a:t>
            </a:r>
          </a:p>
          <a:p>
            <a:pPr marL="0" indent="0">
              <a:buNone/>
            </a:pPr>
            <a:endParaRPr lang="en-US" sz="1900" dirty="0"/>
          </a:p>
        </p:txBody>
      </p:sp>
      <p:sp>
        <p:nvSpPr>
          <p:cNvPr id="4" name="Content Placeholder 3"/>
          <p:cNvSpPr>
            <a:spLocks noGrp="1"/>
          </p:cNvSpPr>
          <p:nvPr>
            <p:ph sz="quarter" idx="3"/>
          </p:nvPr>
        </p:nvSpPr>
        <p:spPr>
          <a:xfrm>
            <a:off x="5102942" y="3133724"/>
            <a:ext cx="3177458" cy="3203576"/>
          </a:xfrm>
        </p:spPr>
        <p:txBody>
          <a:bodyPr/>
          <a:lstStyle/>
          <a:p>
            <a:pPr marL="107950" lvl="0" indent="0">
              <a:buNone/>
            </a:pPr>
            <a:r>
              <a:rPr lang="en-US" sz="1900" dirty="0"/>
              <a:t>Exhibit more sophisticated understanding of a broader variety of adult roles and occupations, but uncertain how work relates to income. </a:t>
            </a:r>
          </a:p>
          <a:p>
            <a:pPr marL="0" indent="0">
              <a:buNone/>
            </a:pPr>
            <a:endParaRPr lang="en-US" sz="1900" dirty="0"/>
          </a:p>
        </p:txBody>
      </p:sp>
      <p:sp>
        <p:nvSpPr>
          <p:cNvPr id="5" name="Slide Number Placeholder 4"/>
          <p:cNvSpPr>
            <a:spLocks noGrp="1"/>
          </p:cNvSpPr>
          <p:nvPr>
            <p:ph type="sldNum" sz="quarter" idx="4294967295"/>
          </p:nvPr>
        </p:nvSpPr>
        <p:spPr>
          <a:xfrm>
            <a:off x="8686800" y="0"/>
            <a:ext cx="457200" cy="365125"/>
          </a:xfrm>
        </p:spPr>
        <p:txBody>
          <a:bodyPr/>
          <a:lstStyle/>
          <a:p>
            <a:fld id="{5FB20F3D-06F2-2640-B8A5-11F69AE100BF}" type="slidenum">
              <a:rPr lang="en-US" smtClean="0"/>
              <a:pPr/>
              <a:t>48</a:t>
            </a:fld>
            <a:endParaRPr lang="en-US" dirty="0"/>
          </a:p>
        </p:txBody>
      </p:sp>
    </p:spTree>
    <p:extLst>
      <p:ext uri="{BB962C8B-B14F-4D97-AF65-F5344CB8AC3E}">
        <p14:creationId xmlns:p14="http://schemas.microsoft.com/office/powerpoint/2010/main" val="1009502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title="Play pizza restaurant"/>
          <p:cNvPicPr>
            <a:picLocks noGrp="1" noChangeAspect="1"/>
          </p:cNvPicPr>
          <p:nvPr>
            <p:ph sz="half" idx="2"/>
          </p:nvPr>
        </p:nvPicPr>
        <p:blipFill rotWithShape="1">
          <a:blip r:embed="rId3"/>
          <a:srcRect b="20578"/>
          <a:stretch/>
        </p:blipFill>
        <p:spPr>
          <a:xfrm>
            <a:off x="1" y="0"/>
            <a:ext cx="9143999" cy="6858000"/>
          </a:xfrm>
        </p:spPr>
      </p:pic>
      <p:sp>
        <p:nvSpPr>
          <p:cNvPr id="2" name="Title 1"/>
          <p:cNvSpPr>
            <a:spLocks noGrp="1"/>
          </p:cNvSpPr>
          <p:nvPr>
            <p:ph type="title"/>
          </p:nvPr>
        </p:nvSpPr>
        <p:spPr>
          <a:xfrm>
            <a:off x="0" y="0"/>
            <a:ext cx="9144000" cy="757229"/>
          </a:xfrm>
        </p:spPr>
        <p:txBody>
          <a:bodyPr/>
          <a:lstStyle/>
          <a:p>
            <a:r>
              <a:rPr lang="en-US" dirty="0"/>
              <a:t>Marketplace</a:t>
            </a:r>
          </a:p>
        </p:txBody>
      </p:sp>
      <p:sp>
        <p:nvSpPr>
          <p:cNvPr id="3" name="Slide Number Placeholder 2"/>
          <p:cNvSpPr>
            <a:spLocks noGrp="1"/>
          </p:cNvSpPr>
          <p:nvPr>
            <p:ph type="sldNum" sz="quarter" idx="10"/>
          </p:nvPr>
        </p:nvSpPr>
        <p:spPr/>
        <p:txBody>
          <a:bodyPr/>
          <a:lstStyle/>
          <a:p>
            <a:fld id="{5FB20F3D-06F2-2640-B8A5-11F69AE100BF}" type="slidenum">
              <a:rPr lang="en-US" smtClean="0"/>
              <a:pPr/>
              <a:t>49</a:t>
            </a:fld>
            <a:endParaRPr lang="en-US" dirty="0"/>
          </a:p>
        </p:txBody>
      </p:sp>
      <p:sp>
        <p:nvSpPr>
          <p:cNvPr id="8" name="Rectangle 7"/>
          <p:cNvSpPr>
            <a:spLocks noChangeArrowheads="1"/>
          </p:cNvSpPr>
          <p:nvPr/>
        </p:nvSpPr>
        <p:spPr bwMode="auto">
          <a:xfrm>
            <a:off x="0" y="6623050"/>
            <a:ext cx="9143999"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64761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73394"/>
          </a:xfrm>
        </p:spPr>
        <p:txBody>
          <a:bodyPr/>
          <a:lstStyle/>
          <a:p>
            <a:r>
              <a:rPr lang="en-US" dirty="0"/>
              <a:t>Objectives</a:t>
            </a:r>
          </a:p>
        </p:txBody>
      </p:sp>
      <p:sp>
        <p:nvSpPr>
          <p:cNvPr id="3" name="Content Placeholder 2"/>
          <p:cNvSpPr>
            <a:spLocks noGrp="1"/>
          </p:cNvSpPr>
          <p:nvPr>
            <p:ph idx="1"/>
          </p:nvPr>
        </p:nvSpPr>
        <p:spPr>
          <a:xfrm>
            <a:off x="305247" y="973394"/>
            <a:ext cx="8610153" cy="5513670"/>
          </a:xfrm>
        </p:spPr>
        <p:txBody>
          <a:bodyPr/>
          <a:lstStyle/>
          <a:p>
            <a:pPr lvl="0"/>
            <a:r>
              <a:rPr lang="en-US" altLang="en-US" sz="2400" dirty="0">
                <a:solidFill>
                  <a:prstClr val="black"/>
                </a:solidFill>
                <a:ea typeface="MS PGothic" panose="020B0600070205080204" pitchFamily="34" charset="-128"/>
              </a:rPr>
              <a:t>Gain understanding of key concepts from the </a:t>
            </a:r>
            <a:r>
              <a:rPr lang="en-US" altLang="en-US" sz="2400" i="1" dirty="0">
                <a:solidFill>
                  <a:prstClr val="black"/>
                </a:solidFill>
                <a:ea typeface="MS PGothic" panose="020B0600070205080204" pitchFamily="34" charset="-128"/>
              </a:rPr>
              <a:t>California Preschool Learning Foundations, Volume 3  and the California Preschool Curriculum Framework, Volume 3—</a:t>
            </a:r>
            <a:r>
              <a:rPr lang="en-US" altLang="en-US" sz="2400" dirty="0">
                <a:solidFill>
                  <a:prstClr val="black"/>
                </a:solidFill>
                <a:ea typeface="MS PGothic" panose="020B0600070205080204" pitchFamily="34" charset="-128"/>
              </a:rPr>
              <a:t>History-Social Science domain, Self and Society and Marketplace strands.</a:t>
            </a:r>
          </a:p>
          <a:p>
            <a:pPr lvl="0"/>
            <a:r>
              <a:rPr lang="en-US" altLang="en-US" sz="2400" dirty="0">
                <a:solidFill>
                  <a:prstClr val="black"/>
                </a:solidFill>
                <a:ea typeface="MS PGothic" panose="020B0600070205080204" pitchFamily="34" charset="-128"/>
              </a:rPr>
              <a:t>Observe, read, and discuss the developmental continuum for civics and develop strategies that will guide instruction and learning in Transitional Kindergarten (TK).</a:t>
            </a:r>
          </a:p>
          <a:p>
            <a:r>
              <a:rPr lang="en-US" altLang="en-US" sz="2400" dirty="0">
                <a:solidFill>
                  <a:prstClr val="black"/>
                </a:solidFill>
                <a:ea typeface="MS PGothic" panose="020B0600070205080204" pitchFamily="34" charset="-128"/>
              </a:rPr>
              <a:t>Practice using the Preschool Learning Foundations and Preschool Curriculum Framework to intentionally plan developmentally appropriate, cultural, and inclusive strategies that promote the development of </a:t>
            </a:r>
            <a:r>
              <a:rPr lang="en-US" sz="2400" dirty="0"/>
              <a:t>skills, knowledge, and behaviors related to history-social science.</a:t>
            </a:r>
          </a:p>
          <a:p>
            <a:pPr lvl="0"/>
            <a:endParaRPr lang="en-US" altLang="en-US" sz="2400" dirty="0">
              <a:solidFill>
                <a:prstClr val="black"/>
              </a:solidFill>
              <a:ea typeface="MS PGothic"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894E3918-0C58-4BC1-A1C2-4C804A6662F9}" type="slidenum">
              <a:rPr lang="en-US" altLang="en-US" smtClean="0"/>
              <a:pPr/>
              <a:t>5</a:t>
            </a:fld>
            <a:endParaRPr lang="en-US" altLang="en-US"/>
          </a:p>
        </p:txBody>
      </p:sp>
    </p:spTree>
    <p:extLst>
      <p:ext uri="{BB962C8B-B14F-4D97-AF65-F5344CB8AC3E}">
        <p14:creationId xmlns:p14="http://schemas.microsoft.com/office/powerpoint/2010/main" val="12029803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0"/>
            <a:ext cx="8229600" cy="1600200"/>
          </a:xfrm>
        </p:spPr>
        <p:txBody>
          <a:bodyPr/>
          <a:lstStyle/>
          <a:p>
            <a:r>
              <a:rPr lang="en-US" dirty="0"/>
              <a:t>Exchange:</a:t>
            </a:r>
            <a:br>
              <a:rPr lang="en-US" dirty="0"/>
            </a:br>
            <a:r>
              <a:rPr lang="en-US" dirty="0"/>
              <a:t>Foundation 1.1</a:t>
            </a:r>
          </a:p>
        </p:txBody>
      </p:sp>
      <p:graphicFrame>
        <p:nvGraphicFramePr>
          <p:cNvPr id="6" name="Content Placeholder 5"/>
          <p:cNvGraphicFramePr>
            <a:graphicFrameLocks noGrp="1"/>
          </p:cNvGraphicFramePr>
          <p:nvPr>
            <p:ph sz="quarter" idx="1"/>
            <p:extLst/>
          </p:nvPr>
        </p:nvGraphicFramePr>
        <p:xfrm>
          <a:off x="457200" y="1600200"/>
          <a:ext cx="8229600" cy="4965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sz="quarter" idx="2"/>
          </p:nvPr>
        </p:nvSpPr>
        <p:spPr>
          <a:xfrm>
            <a:off x="727587" y="3133724"/>
            <a:ext cx="3175819" cy="3025775"/>
          </a:xfrm>
        </p:spPr>
        <p:txBody>
          <a:bodyPr/>
          <a:lstStyle/>
          <a:p>
            <a:pPr marL="119063" lvl="0" indent="0">
              <a:spcBef>
                <a:spcPts val="0"/>
              </a:spcBef>
              <a:buNone/>
            </a:pPr>
            <a:r>
              <a:rPr lang="en-US" sz="2100" dirty="0"/>
              <a:t>Understand ownership, limited supply, what stores do, give-and- take, and payment of money to sellers. Show interest in money and its function, but still figuring out the relative value of coins. </a:t>
            </a:r>
          </a:p>
          <a:p>
            <a:pPr marL="0" indent="0">
              <a:spcBef>
                <a:spcPts val="0"/>
              </a:spcBef>
              <a:buNone/>
            </a:pPr>
            <a:endParaRPr lang="en-US" sz="1900" dirty="0"/>
          </a:p>
        </p:txBody>
      </p:sp>
      <p:sp>
        <p:nvSpPr>
          <p:cNvPr id="4" name="Content Placeholder 3"/>
          <p:cNvSpPr>
            <a:spLocks noGrp="1"/>
          </p:cNvSpPr>
          <p:nvPr>
            <p:ph sz="quarter" idx="3"/>
          </p:nvPr>
        </p:nvSpPr>
        <p:spPr>
          <a:xfrm>
            <a:off x="5102942" y="3133724"/>
            <a:ext cx="3177458" cy="3203576"/>
          </a:xfrm>
        </p:spPr>
        <p:txBody>
          <a:bodyPr/>
          <a:lstStyle/>
          <a:p>
            <a:pPr marL="119063" lvl="0" indent="0">
              <a:spcBef>
                <a:spcPts val="0"/>
              </a:spcBef>
              <a:buNone/>
            </a:pPr>
            <a:r>
              <a:rPr lang="en-US" sz="2200" dirty="0"/>
              <a:t>Understand more complex economic concepts (e.g., bartering; more money is needed for things of greater value; if more people want something, more will be sold). </a:t>
            </a:r>
          </a:p>
          <a:p>
            <a:pPr marL="0" indent="0">
              <a:buNone/>
            </a:pPr>
            <a:endParaRPr lang="en-US" sz="1900" dirty="0"/>
          </a:p>
        </p:txBody>
      </p:sp>
      <p:sp>
        <p:nvSpPr>
          <p:cNvPr id="5" name="Slide Number Placeholder 4"/>
          <p:cNvSpPr>
            <a:spLocks noGrp="1"/>
          </p:cNvSpPr>
          <p:nvPr>
            <p:ph type="sldNum" sz="quarter" idx="4294967295"/>
          </p:nvPr>
        </p:nvSpPr>
        <p:spPr>
          <a:xfrm>
            <a:off x="8686800" y="0"/>
            <a:ext cx="457200" cy="365125"/>
          </a:xfrm>
        </p:spPr>
        <p:txBody>
          <a:bodyPr/>
          <a:lstStyle/>
          <a:p>
            <a:fld id="{5FB20F3D-06F2-2640-B8A5-11F69AE100BF}" type="slidenum">
              <a:rPr lang="en-US" smtClean="0"/>
              <a:pPr/>
              <a:t>50</a:t>
            </a:fld>
            <a:endParaRPr lang="en-US" dirty="0"/>
          </a:p>
        </p:txBody>
      </p:sp>
    </p:spTree>
    <p:extLst>
      <p:ext uri="{BB962C8B-B14F-4D97-AF65-F5344CB8AC3E}">
        <p14:creationId xmlns:p14="http://schemas.microsoft.com/office/powerpoint/2010/main" val="111219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2607021"/>
            <a:ext cx="3558209" cy="1143000"/>
          </a:xfrm>
        </p:spPr>
        <p:txBody>
          <a:bodyPr/>
          <a:lstStyle/>
          <a:p>
            <a:r>
              <a:rPr lang="en-US" dirty="0"/>
              <a:t>Adult Roles</a:t>
            </a:r>
          </a:p>
        </p:txBody>
      </p:sp>
      <p:sp>
        <p:nvSpPr>
          <p:cNvPr id="5" name="Content Placeholder 4"/>
          <p:cNvSpPr>
            <a:spLocks noGrp="1"/>
          </p:cNvSpPr>
          <p:nvPr>
            <p:ph sz="quarter" idx="3"/>
          </p:nvPr>
        </p:nvSpPr>
        <p:spPr>
          <a:xfrm>
            <a:off x="5100810" y="785676"/>
            <a:ext cx="3814590" cy="1821345"/>
          </a:xfrm>
        </p:spPr>
        <p:txBody>
          <a:bodyPr/>
          <a:lstStyle/>
          <a:p>
            <a:pPr marL="0" indent="0">
              <a:buNone/>
            </a:pPr>
            <a:r>
              <a:rPr lang="en-US" sz="2800" dirty="0">
                <a:ea typeface="ＭＳ Ｐゴシック" pitchFamily="-110" charset="-128"/>
                <a:cs typeface="ＭＳ Ｐゴシック" pitchFamily="-110" charset="-128"/>
              </a:rPr>
              <a:t>“Preschoolers </a:t>
            </a:r>
            <a:r>
              <a:rPr lang="en-US" sz="2800" dirty="0">
                <a:ea typeface="MS PGothic" charset="0"/>
              </a:rPr>
              <a:t>[TK students] </a:t>
            </a:r>
            <a:r>
              <a:rPr lang="en-US" sz="2800" dirty="0">
                <a:ea typeface="ＭＳ Ｐゴシック" pitchFamily="-110" charset="-128"/>
                <a:cs typeface="ＭＳ Ｐゴシック" pitchFamily="-110" charset="-128"/>
              </a:rPr>
              <a:t> become fascinated with adult roles” </a:t>
            </a:r>
            <a:r>
              <a:rPr lang="en-US" sz="1800" dirty="0">
                <a:ea typeface="ＭＳ Ｐゴシック" pitchFamily="-110" charset="-128"/>
                <a:cs typeface="ＭＳ Ｐゴシック" pitchFamily="-110" charset="-128"/>
              </a:rPr>
              <a:t>(PLF, Vol. 3, p. 26)</a:t>
            </a:r>
            <a:r>
              <a:rPr lang="en-US" sz="2800" dirty="0">
                <a:ea typeface="ＭＳ Ｐゴシック" pitchFamily="-110" charset="-128"/>
                <a:cs typeface="ＭＳ Ｐゴシック" pitchFamily="-110" charset="-128"/>
              </a:rPr>
              <a:t>.</a:t>
            </a:r>
            <a:endParaRPr lang="en-US" sz="1800" dirty="0"/>
          </a:p>
        </p:txBody>
      </p:sp>
      <p:sp>
        <p:nvSpPr>
          <p:cNvPr id="6" name="Content Placeholder 5"/>
          <p:cNvSpPr>
            <a:spLocks noGrp="1"/>
          </p:cNvSpPr>
          <p:nvPr>
            <p:ph sz="quarter" idx="4"/>
          </p:nvPr>
        </p:nvSpPr>
        <p:spPr>
          <a:xfrm>
            <a:off x="4975363" y="3003003"/>
            <a:ext cx="3940037" cy="3118197"/>
          </a:xfrm>
          <a:solidFill>
            <a:srgbClr val="FDE9EB"/>
          </a:solidFill>
          <a:ln>
            <a:solidFill>
              <a:schemeClr val="tx1"/>
            </a:solidFill>
          </a:ln>
        </p:spPr>
        <p:txBody>
          <a:bodyPr/>
          <a:lstStyle/>
          <a:p>
            <a:pPr marL="119063" indent="0">
              <a:buNone/>
            </a:pPr>
            <a:r>
              <a:rPr lang="en-US" sz="2800" dirty="0"/>
              <a:t>Considering your experiences with children, what is the most interesting story you can recall about a child’s fascination with adult roles?</a:t>
            </a:r>
          </a:p>
          <a:p>
            <a:pPr marL="0" indent="0">
              <a:buNone/>
            </a:pPr>
            <a:endParaRPr lang="en-US" dirty="0"/>
          </a:p>
        </p:txBody>
      </p:sp>
      <p:sp>
        <p:nvSpPr>
          <p:cNvPr id="4" name="Slide Number Placeholder 3"/>
          <p:cNvSpPr>
            <a:spLocks noGrp="1"/>
          </p:cNvSpPr>
          <p:nvPr>
            <p:ph type="sldNum" sz="quarter" idx="10"/>
          </p:nvPr>
        </p:nvSpPr>
        <p:spPr/>
        <p:txBody>
          <a:bodyPr/>
          <a:lstStyle/>
          <a:p>
            <a:fld id="{5FB20F3D-06F2-2640-B8A5-11F69AE100BF}" type="slidenum">
              <a:rPr lang="en-US" smtClean="0"/>
              <a:pPr/>
              <a:t>51</a:t>
            </a:fld>
            <a:endParaRPr lang="en-US" dirty="0"/>
          </a:p>
        </p:txBody>
      </p:sp>
      <p:sp>
        <p:nvSpPr>
          <p:cNvPr id="7" name="Rectangle 6"/>
          <p:cNvSpPr>
            <a:spLocks noChangeArrowheads="1"/>
          </p:cNvSpPr>
          <p:nvPr/>
        </p:nvSpPr>
        <p:spPr bwMode="auto">
          <a:xfrm>
            <a:off x="4239040" y="6623050"/>
            <a:ext cx="490496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pic>
        <p:nvPicPr>
          <p:cNvPr id="8" name="Content Placeholder 7"/>
          <p:cNvPicPr>
            <a:picLocks noGrp="1" noChangeAspect="1"/>
          </p:cNvPicPr>
          <p:nvPr>
            <p:ph sz="quarter" idx="2"/>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331" r="331"/>
          <a:stretch>
            <a:fillRect/>
          </a:stretch>
        </p:blipFill>
        <p:spPr>
          <a:xfrm>
            <a:off x="200760" y="751685"/>
            <a:ext cx="4394200" cy="5386387"/>
          </a:xfrm>
          <a:prstGeom prst="rect">
            <a:avLst/>
          </a:prstGeom>
          <a:ln w="12700" cap="sq">
            <a:solidFill>
              <a:srgbClr val="000000"/>
            </a:solidFill>
            <a:prstDash val="solid"/>
            <a:miter lim="800000"/>
          </a:ln>
          <a:effectLst/>
        </p:spPr>
      </p:pic>
    </p:spTree>
    <p:extLst>
      <p:ext uri="{BB962C8B-B14F-4D97-AF65-F5344CB8AC3E}">
        <p14:creationId xmlns:p14="http://schemas.microsoft.com/office/powerpoint/2010/main" val="242919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735782" y="274638"/>
            <a:ext cx="2951018" cy="1143000"/>
          </a:xfrm>
          <a:noFill/>
        </p:spPr>
        <p:txBody>
          <a:bodyPr/>
          <a:lstStyle/>
          <a:p>
            <a:pPr algn="l"/>
            <a:r>
              <a:rPr lang="en-US" sz="1200" b="0" dirty="0"/>
              <a:t>Props</a:t>
            </a:r>
          </a:p>
        </p:txBody>
      </p:sp>
      <p:pic>
        <p:nvPicPr>
          <p:cNvPr id="9" name="Content Placeholder 8" descr="img_3118_18847281701_o.jpg" title="Pizza delivery dress-up"/>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tretch/>
        </p:blipFill>
        <p:spPr>
          <a:xfrm rot="5400000">
            <a:off x="2553012" y="267013"/>
            <a:ext cx="6858000" cy="6323974"/>
          </a:xfrm>
          <a:ln>
            <a:solidFill>
              <a:schemeClr val="tx1"/>
            </a:solidFill>
          </a:ln>
        </p:spPr>
      </p:pic>
      <p:sp>
        <p:nvSpPr>
          <p:cNvPr id="3" name="Content Placeholder 2"/>
          <p:cNvSpPr>
            <a:spLocks noGrp="1"/>
          </p:cNvSpPr>
          <p:nvPr>
            <p:ph sz="half" idx="2"/>
          </p:nvPr>
        </p:nvSpPr>
        <p:spPr>
          <a:xfrm>
            <a:off x="272767" y="365125"/>
            <a:ext cx="2547257" cy="4525963"/>
          </a:xfrm>
        </p:spPr>
        <p:txBody>
          <a:bodyPr/>
          <a:lstStyle/>
          <a:p>
            <a:pPr marL="0" indent="0">
              <a:buNone/>
            </a:pPr>
            <a:r>
              <a:rPr lang="en-US" dirty="0">
                <a:solidFill>
                  <a:prstClr val="black"/>
                </a:solidFill>
                <a:ea typeface="ＭＳ Ｐゴシック" pitchFamily="-110" charset="-128"/>
                <a:cs typeface="ＭＳ Ｐゴシック" pitchFamily="-110" charset="-128"/>
              </a:rPr>
              <a:t>“</a:t>
            </a:r>
            <a:r>
              <a:rPr lang="en-US" b="1" dirty="0">
                <a:solidFill>
                  <a:prstClr val="black"/>
                </a:solidFill>
                <a:ea typeface="ＭＳ Ｐゴシック" pitchFamily="-110" charset="-128"/>
                <a:cs typeface="ＭＳ Ｐゴシック" pitchFamily="-110" charset="-128"/>
              </a:rPr>
              <a:t>Provide children with play props for exploring occupations and work settings</a:t>
            </a:r>
            <a:r>
              <a:rPr lang="en-US" dirty="0">
                <a:solidFill>
                  <a:prstClr val="black"/>
                </a:solidFill>
                <a:ea typeface="ＭＳ Ｐゴシック" pitchFamily="-110" charset="-128"/>
                <a:cs typeface="ＭＳ Ｐゴシック" pitchFamily="-110" charset="-128"/>
              </a:rPr>
              <a:t>” </a:t>
            </a:r>
            <a:r>
              <a:rPr lang="en-US" sz="3600" dirty="0">
                <a:solidFill>
                  <a:prstClr val="black"/>
                </a:solidFill>
                <a:ea typeface="ＭＳ Ｐゴシック" pitchFamily="-110" charset="-128"/>
                <a:cs typeface="ＭＳ Ｐゴシック" pitchFamily="-110" charset="-128"/>
              </a:rPr>
              <a:t/>
            </a:r>
            <a:br>
              <a:rPr lang="en-US" sz="3600" dirty="0">
                <a:solidFill>
                  <a:prstClr val="black"/>
                </a:solidFill>
                <a:ea typeface="ＭＳ Ｐゴシック" pitchFamily="-110" charset="-128"/>
                <a:cs typeface="ＭＳ Ｐゴシック" pitchFamily="-110" charset="-128"/>
              </a:rPr>
            </a:br>
            <a:r>
              <a:rPr lang="en-US" sz="1800" dirty="0">
                <a:solidFill>
                  <a:prstClr val="black"/>
                </a:solidFill>
                <a:ea typeface="ＭＳ Ｐゴシック" pitchFamily="-110" charset="-128"/>
                <a:cs typeface="ＭＳ Ｐゴシック" pitchFamily="-110" charset="-128"/>
              </a:rPr>
              <a:t>(PCF, Vol. 3, p. 64)</a:t>
            </a:r>
            <a:r>
              <a:rPr lang="en-US" dirty="0">
                <a:solidFill>
                  <a:prstClr val="black"/>
                </a:solidFill>
                <a:ea typeface="ＭＳ Ｐゴシック" pitchFamily="-110" charset="-128"/>
                <a:cs typeface="ＭＳ Ｐゴシック" pitchFamily="-110" charset="-128"/>
              </a:rPr>
              <a:t>.</a:t>
            </a:r>
            <a:endParaRPr lang="en-US" dirty="0"/>
          </a:p>
        </p:txBody>
      </p:sp>
      <p:sp>
        <p:nvSpPr>
          <p:cNvPr id="2" name="Slide Number Placeholder 1"/>
          <p:cNvSpPr>
            <a:spLocks noGrp="1"/>
          </p:cNvSpPr>
          <p:nvPr>
            <p:ph type="sldNum" sz="quarter" idx="10"/>
          </p:nvPr>
        </p:nvSpPr>
        <p:spPr/>
        <p:txBody>
          <a:bodyPr/>
          <a:lstStyle/>
          <a:p>
            <a:fld id="{5FB20F3D-06F2-2640-B8A5-11F69AE100BF}" type="slidenum">
              <a:rPr lang="en-US" smtClean="0"/>
              <a:pPr/>
              <a:t>52</a:t>
            </a:fld>
            <a:endParaRPr lang="en-US" dirty="0"/>
          </a:p>
        </p:txBody>
      </p:sp>
      <p:sp>
        <p:nvSpPr>
          <p:cNvPr id="6" name="Rectangle 5"/>
          <p:cNvSpPr>
            <a:spLocks noChangeArrowheads="1"/>
          </p:cNvSpPr>
          <p:nvPr/>
        </p:nvSpPr>
        <p:spPr bwMode="auto">
          <a:xfrm>
            <a:off x="2823716" y="6623050"/>
            <a:ext cx="632028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7036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12.jpg"/>
          <p:cNvPicPr>
            <a:picLocks noGrp="1" noChangeAspect="1"/>
          </p:cNvPicPr>
          <p:nvPr>
            <p:ph sz="half" idx="1"/>
          </p:nvPr>
        </p:nvPicPr>
        <p:blipFill>
          <a:blip r:embed="rId3">
            <a:lum bright="9000" contrast="22000"/>
          </a:blip>
          <a:srcRect l="14400" t="11859" r="18996" b="21537"/>
          <a:stretch>
            <a:fillRect/>
          </a:stretch>
        </p:blipFill>
        <p:spPr>
          <a:xfrm>
            <a:off x="0" y="0"/>
            <a:ext cx="9144000" cy="6858000"/>
          </a:xfrm>
          <a:prstGeom prst="rect">
            <a:avLst/>
          </a:prstGeom>
        </p:spPr>
      </p:pic>
      <p:sp>
        <p:nvSpPr>
          <p:cNvPr id="210946" name="Title 1"/>
          <p:cNvSpPr>
            <a:spLocks noGrp="1"/>
          </p:cNvSpPr>
          <p:nvPr>
            <p:ph type="title"/>
          </p:nvPr>
        </p:nvSpPr>
        <p:spPr>
          <a:xfrm>
            <a:off x="0" y="0"/>
            <a:ext cx="9144000" cy="706056"/>
          </a:xfrm>
        </p:spPr>
        <p:txBody>
          <a:bodyPr/>
          <a:lstStyle/>
          <a:p>
            <a:r>
              <a:rPr lang="en-US" dirty="0">
                <a:solidFill>
                  <a:schemeClr val="bg1"/>
                </a:solidFill>
                <a:effectLst>
                  <a:outerShdw blurRad="38100" dist="38100" dir="2700000" algn="tl">
                    <a:srgbClr val="000000">
                      <a:alpha val="43137"/>
                    </a:srgbClr>
                  </a:outerShdw>
                </a:effectLst>
              </a:rPr>
              <a:t>English Learners and Dramatic Play</a:t>
            </a:r>
          </a:p>
        </p:txBody>
      </p:sp>
      <p:sp>
        <p:nvSpPr>
          <p:cNvPr id="2" name="Slide Number Placeholder 1"/>
          <p:cNvSpPr>
            <a:spLocks noGrp="1"/>
          </p:cNvSpPr>
          <p:nvPr>
            <p:ph type="sldNum" sz="quarter" idx="10"/>
          </p:nvPr>
        </p:nvSpPr>
        <p:spPr/>
        <p:txBody>
          <a:bodyPr/>
          <a:lstStyle/>
          <a:p>
            <a:pPr>
              <a:defRPr/>
            </a:pPr>
            <a:fld id="{397FA51D-67FE-4DA4-9CA6-C1DFF0097261}" type="slidenum">
              <a:rPr lang="en-US" altLang="en-US" smtClean="0"/>
              <a:pPr>
                <a:defRPr/>
              </a:pPr>
              <a:t>53</a:t>
            </a:fld>
            <a:endParaRPr lang="en-US" altLang="en-US"/>
          </a:p>
        </p:txBody>
      </p:sp>
      <p:sp>
        <p:nvSpPr>
          <p:cNvPr id="6" name="Rectangle 5"/>
          <p:cNvSpPr>
            <a:spLocks noChangeArrowheads="1"/>
          </p:cNvSpPr>
          <p:nvPr/>
        </p:nvSpPr>
        <p:spPr bwMode="auto">
          <a:xfrm>
            <a:off x="0" y="6623050"/>
            <a:ext cx="9143999"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8370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3060" y="274638"/>
            <a:ext cx="3743739" cy="1143000"/>
          </a:xfrm>
        </p:spPr>
        <p:txBody>
          <a:bodyPr/>
          <a:lstStyle/>
          <a:p>
            <a:r>
              <a:rPr lang="en-US" dirty="0"/>
              <a:t>Marketplace Dramatic Play</a:t>
            </a:r>
          </a:p>
        </p:txBody>
      </p:sp>
      <p:pic>
        <p:nvPicPr>
          <p:cNvPr id="7" name="Content Placeholder 6" title="Playing doctor"/>
          <p:cNvPicPr>
            <a:picLocks noGrp="1" noChangeAspect="1"/>
          </p:cNvPicPr>
          <p:nvPr>
            <p:ph sz="half" idx="2"/>
          </p:nvPr>
        </p:nvPicPr>
        <p:blipFill rotWithShape="1">
          <a:blip r:embed="rId3"/>
          <a:srcRect l="5194" t="10430" r="5194" b="-42"/>
          <a:stretch/>
        </p:blipFill>
        <p:spPr>
          <a:xfrm>
            <a:off x="4572000" y="-10728"/>
            <a:ext cx="4571998" cy="6868730"/>
          </a:xfrm>
          <a:ln>
            <a:solidFill>
              <a:schemeClr val="tx1"/>
            </a:solidFill>
          </a:ln>
        </p:spPr>
      </p:pic>
      <p:sp>
        <p:nvSpPr>
          <p:cNvPr id="3" name="Content Placeholder 2"/>
          <p:cNvSpPr>
            <a:spLocks noGrp="1"/>
          </p:cNvSpPr>
          <p:nvPr>
            <p:ph sz="half" idx="1"/>
          </p:nvPr>
        </p:nvSpPr>
        <p:spPr>
          <a:xfrm>
            <a:off x="103205" y="274637"/>
            <a:ext cx="4382655" cy="6583363"/>
          </a:xfrm>
        </p:spPr>
        <p:txBody>
          <a:bodyPr/>
          <a:lstStyle/>
          <a:p>
            <a:pPr marL="117475" indent="0">
              <a:buNone/>
            </a:pPr>
            <a:r>
              <a:rPr lang="en-US" dirty="0">
                <a:ea typeface="ＭＳ Ｐゴシック" pitchFamily="-110" charset="-128"/>
                <a:cs typeface="ＭＳ Ｐゴシック" pitchFamily="-110" charset="-128"/>
              </a:rPr>
              <a:t>“Providing a variety of marketplace opportunities  in a preschool [or TK] setting’s dramatic play areas is a valuable way  to encourage children to explore their ideas about economic exchange”              </a:t>
            </a:r>
            <a:r>
              <a:rPr lang="en-US" sz="1800" dirty="0">
                <a:ea typeface="ＭＳ Ｐゴシック" pitchFamily="-110" charset="-128"/>
                <a:cs typeface="ＭＳ Ｐゴシック" pitchFamily="-110" charset="-128"/>
              </a:rPr>
              <a:t>(PCF, Vol. 3, p. 119)</a:t>
            </a:r>
            <a:r>
              <a:rPr lang="en-US" dirty="0">
                <a:ea typeface="ＭＳ Ｐゴシック" pitchFamily="-110" charset="-128"/>
                <a:cs typeface="ＭＳ Ｐゴシック" pitchFamily="-110" charset="-128"/>
              </a:rPr>
              <a:t>.</a:t>
            </a:r>
          </a:p>
          <a:p>
            <a:pPr>
              <a:buNone/>
            </a:pPr>
            <a:endParaRPr lang="en-US" sz="1800" dirty="0"/>
          </a:p>
        </p:txBody>
      </p:sp>
      <p:sp>
        <p:nvSpPr>
          <p:cNvPr id="4" name="Slide Number Placeholder 3"/>
          <p:cNvSpPr>
            <a:spLocks noGrp="1"/>
          </p:cNvSpPr>
          <p:nvPr>
            <p:ph type="sldNum" sz="quarter" idx="10"/>
          </p:nvPr>
        </p:nvSpPr>
        <p:spPr/>
        <p:txBody>
          <a:bodyPr/>
          <a:lstStyle/>
          <a:p>
            <a:fld id="{5FB20F3D-06F2-2640-B8A5-11F69AE100BF}" type="slidenum">
              <a:rPr lang="en-US" smtClean="0">
                <a:solidFill>
                  <a:schemeClr val="bg1"/>
                </a:solidFill>
              </a:rPr>
              <a:pPr/>
              <a:t>54</a:t>
            </a:fld>
            <a:endParaRPr lang="en-US" dirty="0">
              <a:solidFill>
                <a:schemeClr val="bg1"/>
              </a:solidFill>
            </a:endParaRPr>
          </a:p>
        </p:txBody>
      </p:sp>
      <p:sp>
        <p:nvSpPr>
          <p:cNvPr id="8" name="Rectangle 7"/>
          <p:cNvSpPr>
            <a:spLocks noChangeArrowheads="1"/>
          </p:cNvSpPr>
          <p:nvPr/>
        </p:nvSpPr>
        <p:spPr bwMode="auto">
          <a:xfrm>
            <a:off x="4572000" y="6623050"/>
            <a:ext cx="457199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spTree>
    <p:extLst>
      <p:ext uri="{BB962C8B-B14F-4D97-AF65-F5344CB8AC3E}">
        <p14:creationId xmlns:p14="http://schemas.microsoft.com/office/powerpoint/2010/main" val="1764117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0" y="13818"/>
            <a:ext cx="9131300" cy="1303748"/>
          </a:xfrm>
        </p:spPr>
        <p:txBody>
          <a:bodyPr>
            <a:noAutofit/>
          </a:bodyPr>
          <a:lstStyle/>
          <a:p>
            <a:r>
              <a:rPr lang="en-US" sz="4000" dirty="0">
                <a:latin typeface="Arial" charset="0"/>
                <a:ea typeface="MS PGothic" charset="0"/>
              </a:rPr>
              <a:t>Partner with Families</a:t>
            </a:r>
          </a:p>
        </p:txBody>
      </p:sp>
      <p:sp>
        <p:nvSpPr>
          <p:cNvPr id="73730" name="Content Placeholder 2"/>
          <p:cNvSpPr>
            <a:spLocks noGrp="1"/>
          </p:cNvSpPr>
          <p:nvPr>
            <p:ph sz="half" idx="1"/>
          </p:nvPr>
        </p:nvSpPr>
        <p:spPr>
          <a:xfrm>
            <a:off x="532912" y="1317566"/>
            <a:ext cx="4114800" cy="5105400"/>
          </a:xfrm>
        </p:spPr>
        <p:txBody>
          <a:bodyPr/>
          <a:lstStyle/>
          <a:p>
            <a:pPr>
              <a:spcAft>
                <a:spcPts val="0"/>
              </a:spcAft>
            </a:pPr>
            <a:r>
              <a:rPr lang="en-US" dirty="0">
                <a:latin typeface="Arial" charset="0"/>
                <a:ea typeface="MS PGothic" charset="0"/>
              </a:rPr>
              <a:t>Engaging Families: Preschool Curriculum Framework</a:t>
            </a:r>
            <a:endParaRPr lang="en-US" dirty="0">
              <a:latin typeface="Arial" charset="0"/>
              <a:ea typeface="MS PGothic" charset="0"/>
              <a:hlinkClick r:id=""/>
            </a:endParaRPr>
          </a:p>
          <a:p>
            <a:pPr>
              <a:spcAft>
                <a:spcPts val="0"/>
              </a:spcAft>
            </a:pPr>
            <a:r>
              <a:rPr lang="en-US" dirty="0">
                <a:latin typeface="Arial" charset="0"/>
                <a:ea typeface="MS PGothic" charset="0"/>
              </a:rPr>
              <a:t>All About Young Children</a:t>
            </a:r>
          </a:p>
          <a:p>
            <a:pPr>
              <a:spcAft>
                <a:spcPts val="0"/>
              </a:spcAft>
            </a:pPr>
            <a:r>
              <a:rPr lang="en-US" dirty="0">
                <a:latin typeface="Arial" charset="0"/>
                <a:ea typeface="MS PGothic" charset="0"/>
              </a:rPr>
              <a:t>Best Practices for Planning Curriculum: Family Partnerships and Culture</a:t>
            </a:r>
          </a:p>
          <a:p>
            <a:pPr>
              <a:spcAft>
                <a:spcPts val="0"/>
              </a:spcAft>
            </a:pPr>
            <a:r>
              <a:rPr lang="en-US" dirty="0">
                <a:latin typeface="Arial" charset="0"/>
                <a:ea typeface="MS PGothic" charset="0"/>
              </a:rPr>
              <a:t>TK Implementation Guide</a:t>
            </a:r>
          </a:p>
        </p:txBody>
      </p:sp>
      <p:pic>
        <p:nvPicPr>
          <p:cNvPr id="4" name="Content Placeholder 3" title="Family"/>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8372" t="773" r="16087" b="1059"/>
          <a:stretch/>
        </p:blipFill>
        <p:spPr>
          <a:xfrm>
            <a:off x="4913616" y="1427045"/>
            <a:ext cx="3573379" cy="4131274"/>
          </a:xfrm>
          <a:ln>
            <a:solidFill>
              <a:schemeClr val="dk1"/>
            </a:solidFill>
          </a:ln>
        </p:spPr>
      </p:pic>
      <p:sp>
        <p:nvSpPr>
          <p:cNvPr id="2" name="Slide Number Placeholder 1"/>
          <p:cNvSpPr>
            <a:spLocks noGrp="1"/>
          </p:cNvSpPr>
          <p:nvPr>
            <p:ph type="sldNum" sz="quarter" idx="10"/>
          </p:nvPr>
        </p:nvSpPr>
        <p:spPr/>
        <p:txBody>
          <a:bodyPr/>
          <a:lstStyle/>
          <a:p>
            <a:fld id="{BEBBF190-489A-403C-B44B-DFF113AA7E88}" type="slidenum">
              <a:rPr lang="en-US" altLang="en-US" smtClean="0"/>
              <a:pPr/>
              <a:t>55</a:t>
            </a:fld>
            <a:endParaRPr lang="en-US" altLang="en-US"/>
          </a:p>
        </p:txBody>
      </p:sp>
      <p:sp>
        <p:nvSpPr>
          <p:cNvPr id="3" name="Rectangle 2">
            <a:hlinkClick r:id="rId5"/>
          </p:cNvPr>
          <p:cNvSpPr/>
          <p:nvPr/>
        </p:nvSpPr>
        <p:spPr>
          <a:xfrm>
            <a:off x="951470" y="2718486"/>
            <a:ext cx="2582562" cy="8402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rId6"/>
          </p:cNvPr>
          <p:cNvSpPr/>
          <p:nvPr/>
        </p:nvSpPr>
        <p:spPr>
          <a:xfrm>
            <a:off x="951470" y="3669957"/>
            <a:ext cx="3484606" cy="17175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rId7"/>
          </p:cNvPr>
          <p:cNvSpPr/>
          <p:nvPr/>
        </p:nvSpPr>
        <p:spPr>
          <a:xfrm>
            <a:off x="951470" y="5387546"/>
            <a:ext cx="3212757" cy="8896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8231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432" y="0"/>
            <a:ext cx="4788568" cy="1419726"/>
          </a:xfrm>
        </p:spPr>
        <p:txBody>
          <a:bodyPr/>
          <a:lstStyle/>
          <a:p>
            <a:r>
              <a:rPr lang="en-US" dirty="0"/>
              <a:t/>
            </a:r>
            <a:br>
              <a:rPr lang="en-US" dirty="0"/>
            </a:br>
            <a:r>
              <a:rPr lang="en-US" dirty="0"/>
              <a:t>PRoPELS </a:t>
            </a:r>
            <a:br>
              <a:rPr lang="en-US" dirty="0"/>
            </a:br>
            <a:r>
              <a:rPr lang="en-US" dirty="0"/>
              <a:t>Strategy </a:t>
            </a:r>
            <a:br>
              <a:rPr lang="en-US" dirty="0"/>
            </a:br>
            <a:endParaRPr lang="en-US" sz="1800" b="0" dirty="0"/>
          </a:p>
        </p:txBody>
      </p:sp>
      <p:pic>
        <p:nvPicPr>
          <p:cNvPr id="9" name="Content Placeholder 8" title="Pusing cart"/>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5739" t="21305" r="35850" b="11517"/>
          <a:stretch/>
        </p:blipFill>
        <p:spPr>
          <a:xfrm>
            <a:off x="-1" y="0"/>
            <a:ext cx="4355433" cy="6854825"/>
          </a:xfrm>
          <a:ln>
            <a:solidFill>
              <a:schemeClr val="tx1"/>
            </a:solidFill>
          </a:ln>
        </p:spPr>
      </p:pic>
      <p:sp>
        <p:nvSpPr>
          <p:cNvPr id="3" name="Content Placeholder 2"/>
          <p:cNvSpPr>
            <a:spLocks noGrp="1"/>
          </p:cNvSpPr>
          <p:nvPr>
            <p:ph sz="half" idx="2"/>
          </p:nvPr>
        </p:nvSpPr>
        <p:spPr>
          <a:xfrm>
            <a:off x="5043237" y="1684420"/>
            <a:ext cx="3763879" cy="4525963"/>
          </a:xfrm>
        </p:spPr>
        <p:txBody>
          <a:bodyPr/>
          <a:lstStyle/>
          <a:p>
            <a:r>
              <a:rPr lang="en-US" dirty="0"/>
              <a:t>Play </a:t>
            </a:r>
            <a:r>
              <a:rPr lang="en-US" b="1" dirty="0">
                <a:highlight>
                  <a:srgbClr val="EAB2B2"/>
                </a:highlight>
              </a:rPr>
              <a:t>P</a:t>
            </a:r>
            <a:r>
              <a:rPr lang="en-US" dirty="0"/>
              <a:t>lanning</a:t>
            </a:r>
          </a:p>
          <a:p>
            <a:r>
              <a:rPr lang="en-US" dirty="0"/>
              <a:t>Ability to take on and maintain </a:t>
            </a:r>
            <a:r>
              <a:rPr lang="en-US" b="1" dirty="0">
                <a:highlight>
                  <a:srgbClr val="EAB2B2"/>
                </a:highlight>
              </a:rPr>
              <a:t>Ro</a:t>
            </a:r>
            <a:r>
              <a:rPr lang="en-US" dirty="0"/>
              <a:t>les</a:t>
            </a:r>
          </a:p>
          <a:p>
            <a:r>
              <a:rPr lang="en-US" dirty="0"/>
              <a:t>Use of </a:t>
            </a:r>
            <a:r>
              <a:rPr lang="en-US" b="1" dirty="0">
                <a:highlight>
                  <a:srgbClr val="EAB2B2"/>
                </a:highlight>
              </a:rPr>
              <a:t>P</a:t>
            </a:r>
            <a:r>
              <a:rPr lang="en-US" dirty="0"/>
              <a:t>rops</a:t>
            </a:r>
          </a:p>
          <a:p>
            <a:r>
              <a:rPr lang="en-US" b="1" dirty="0">
                <a:highlight>
                  <a:srgbClr val="EAB2B2"/>
                </a:highlight>
              </a:rPr>
              <a:t>E</a:t>
            </a:r>
            <a:r>
              <a:rPr lang="en-US" dirty="0"/>
              <a:t>xtended time frame, children’s</a:t>
            </a:r>
          </a:p>
          <a:p>
            <a:r>
              <a:rPr lang="en-US" dirty="0"/>
              <a:t>Use of </a:t>
            </a:r>
            <a:r>
              <a:rPr lang="en-US" b="1" dirty="0">
                <a:highlight>
                  <a:srgbClr val="EAB2B2"/>
                </a:highlight>
              </a:rPr>
              <a:t>L</a:t>
            </a:r>
            <a:r>
              <a:rPr lang="en-US" dirty="0"/>
              <a:t>anguage</a:t>
            </a:r>
          </a:p>
          <a:p>
            <a:r>
              <a:rPr lang="en-US" dirty="0"/>
              <a:t>Quality of play </a:t>
            </a:r>
            <a:r>
              <a:rPr lang="en-US" b="1" dirty="0">
                <a:highlight>
                  <a:srgbClr val="EAB2B2"/>
                </a:highlight>
              </a:rPr>
              <a:t>S</a:t>
            </a:r>
            <a:r>
              <a:rPr lang="en-US" dirty="0"/>
              <a:t>cenarios</a:t>
            </a:r>
          </a:p>
        </p:txBody>
      </p:sp>
      <p:sp>
        <p:nvSpPr>
          <p:cNvPr id="4" name="Slide Number Placeholder 3"/>
          <p:cNvSpPr>
            <a:spLocks noGrp="1"/>
          </p:cNvSpPr>
          <p:nvPr>
            <p:ph type="sldNum" sz="quarter" idx="10"/>
          </p:nvPr>
        </p:nvSpPr>
        <p:spPr/>
        <p:txBody>
          <a:bodyPr/>
          <a:lstStyle/>
          <a:p>
            <a:fld id="{5FB20F3D-06F2-2640-B8A5-11F69AE100BF}" type="slidenum">
              <a:rPr lang="en-US" smtClean="0"/>
              <a:pPr/>
              <a:t>56</a:t>
            </a:fld>
            <a:endParaRPr lang="en-US" dirty="0"/>
          </a:p>
        </p:txBody>
      </p:sp>
      <p:sp>
        <p:nvSpPr>
          <p:cNvPr id="8" name="Rectangle 7"/>
          <p:cNvSpPr>
            <a:spLocks noChangeArrowheads="1"/>
          </p:cNvSpPr>
          <p:nvPr/>
        </p:nvSpPr>
        <p:spPr bwMode="auto">
          <a:xfrm>
            <a:off x="-1" y="6598444"/>
            <a:ext cx="435543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96839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Putting on sunglasses"/>
          <p:cNvPicPr>
            <a:picLocks noGrp="1" noChangeAspect="1"/>
          </p:cNvPicPr>
          <p:nvPr>
            <p:ph idx="1"/>
          </p:nvPr>
        </p:nvPicPr>
        <p:blipFill rotWithShape="1">
          <a:blip r:embed="rId3">
            <a:extLst>
              <a:ext uri="{28A0092B-C50C-407E-A947-70E740481C1C}">
                <a14:useLocalDpi xmlns:a14="http://schemas.microsoft.com/office/drawing/2010/main" val="0"/>
              </a:ext>
            </a:extLst>
          </a:blip>
          <a:srcRect l="2334" t="15249" r="22414"/>
          <a:stretch/>
        </p:blipFill>
        <p:spPr>
          <a:xfrm>
            <a:off x="-1" y="0"/>
            <a:ext cx="9144001" cy="6854825"/>
          </a:xfrm>
        </p:spPr>
      </p:pic>
      <p:sp>
        <p:nvSpPr>
          <p:cNvPr id="2" name="Title 1"/>
          <p:cNvSpPr>
            <a:spLocks noGrp="1"/>
          </p:cNvSpPr>
          <p:nvPr>
            <p:ph type="title"/>
          </p:nvPr>
        </p:nvSpPr>
        <p:spPr>
          <a:xfrm>
            <a:off x="280220" y="-20330"/>
            <a:ext cx="2993923" cy="2114601"/>
          </a:xfrm>
          <a:noFill/>
        </p:spPr>
        <p:txBody>
          <a:bodyPr/>
          <a:lstStyle/>
          <a:p>
            <a:r>
              <a:rPr lang="en-US" dirty="0">
                <a:solidFill>
                  <a:schemeClr val="bg1"/>
                </a:solidFill>
                <a:effectLst>
                  <a:outerShdw blurRad="38100" dist="38100" dir="2700000" algn="tl">
                    <a:srgbClr val="000000">
                      <a:alpha val="43137"/>
                    </a:srgbClr>
                  </a:outerShdw>
                </a:effectLst>
              </a:rPr>
              <a:t>Applying </a:t>
            </a:r>
            <a:r>
              <a:rPr lang="en-US" dirty="0" err="1">
                <a:solidFill>
                  <a:schemeClr val="bg1"/>
                </a:solidFill>
                <a:effectLst>
                  <a:outerShdw blurRad="38100" dist="38100" dir="2700000" algn="tl">
                    <a:srgbClr val="000000">
                      <a:alpha val="43137"/>
                    </a:srgbClr>
                  </a:outerShdw>
                </a:effectLst>
              </a:rPr>
              <a:t>PRoPELS</a:t>
            </a:r>
            <a:endParaRPr lang="en-US" dirty="0">
              <a:solidFill>
                <a:schemeClr val="bg1"/>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0"/>
          </p:nvPr>
        </p:nvSpPr>
        <p:spPr/>
        <p:txBody>
          <a:bodyPr/>
          <a:lstStyle/>
          <a:p>
            <a:fld id="{5FB20F3D-06F2-2640-B8A5-11F69AE100BF}" type="slidenum">
              <a:rPr lang="en-US" smtClean="0"/>
              <a:pPr/>
              <a:t>57</a:t>
            </a:fld>
            <a:endParaRPr lang="en-US" dirty="0"/>
          </a:p>
        </p:txBody>
      </p:sp>
      <p:sp>
        <p:nvSpPr>
          <p:cNvPr id="8" name="Rectangle 7"/>
          <p:cNvSpPr>
            <a:spLocks noChangeArrowheads="1"/>
          </p:cNvSpPr>
          <p:nvPr/>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628159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0"/>
            <a:ext cx="4622800" cy="1417638"/>
          </a:xfrm>
          <a:noFill/>
        </p:spPr>
        <p:txBody>
          <a:bodyPr/>
          <a:lstStyle/>
          <a:p>
            <a:r>
              <a:rPr lang="en-US" dirty="0"/>
              <a:t>Closing Slide</a:t>
            </a:r>
          </a:p>
        </p:txBody>
      </p:sp>
      <p:sp>
        <p:nvSpPr>
          <p:cNvPr id="3" name="Content Placeholder 2"/>
          <p:cNvSpPr>
            <a:spLocks noGrp="1"/>
          </p:cNvSpPr>
          <p:nvPr>
            <p:ph sz="quarter" idx="2"/>
          </p:nvPr>
        </p:nvSpPr>
        <p:spPr>
          <a:xfrm>
            <a:off x="6207784" y="708819"/>
            <a:ext cx="2578100" cy="4305300"/>
          </a:xfrm>
        </p:spPr>
        <p:txBody>
          <a:bodyPr/>
          <a:lstStyle/>
          <a:p>
            <a:pPr marL="0" indent="0">
              <a:buNone/>
            </a:pPr>
            <a:r>
              <a:rPr lang="en-US" dirty="0"/>
              <a:t>What key ideas are you taking away today?</a:t>
            </a:r>
            <a:br>
              <a:rPr lang="en-US" dirty="0"/>
            </a:br>
            <a:r>
              <a:rPr lang="en-US" dirty="0"/>
              <a:t/>
            </a:r>
            <a:br>
              <a:rPr lang="en-US" dirty="0"/>
            </a:br>
            <a:r>
              <a:rPr lang="en-US" dirty="0"/>
              <a:t>Thank you for coming!</a:t>
            </a:r>
          </a:p>
        </p:txBody>
      </p:sp>
      <p:sp>
        <p:nvSpPr>
          <p:cNvPr id="5" name="Slide Number Placeholder 4"/>
          <p:cNvSpPr>
            <a:spLocks noGrp="1"/>
          </p:cNvSpPr>
          <p:nvPr>
            <p:ph type="sldNum" sz="quarter" idx="10"/>
          </p:nvPr>
        </p:nvSpPr>
        <p:spPr/>
        <p:txBody>
          <a:bodyPr/>
          <a:lstStyle/>
          <a:p>
            <a:fld id="{5FB20F3D-06F2-2640-B8A5-11F69AE100BF}" type="slidenum">
              <a:rPr lang="en-US" smtClean="0"/>
              <a:pPr/>
              <a:t>58</a:t>
            </a:fld>
            <a:endParaRPr lang="en-US" dirty="0"/>
          </a:p>
        </p:txBody>
      </p:sp>
      <p:pic>
        <p:nvPicPr>
          <p:cNvPr id="8" name="Content Placeholder 8" title="Smiling children"/>
          <p:cNvPicPr>
            <a:picLocks noGrp="1" noChangeAspect="1"/>
          </p:cNvPicPr>
          <p:nvPr>
            <p:ph sz="quarter" idx="3"/>
          </p:nvPr>
        </p:nvPicPr>
        <p:blipFill rotWithShape="1">
          <a:blip r:embed="rId3">
            <a:extLst>
              <a:ext uri="{28A0092B-C50C-407E-A947-70E740481C1C}">
                <a14:useLocalDpi xmlns:a14="http://schemas.microsoft.com/office/drawing/2010/main" val="0"/>
              </a:ext>
            </a:extLst>
          </a:blip>
          <a:srcRect l="27370" t="9559" r="22652"/>
          <a:stretch/>
        </p:blipFill>
        <p:spPr>
          <a:xfrm>
            <a:off x="-127000" y="-3175"/>
            <a:ext cx="5693434" cy="6858000"/>
          </a:xfrm>
          <a:prstGeom prst="rect">
            <a:avLst/>
          </a:prstGeom>
          <a:ln>
            <a:solidFill>
              <a:schemeClr val="tx1"/>
            </a:solidFill>
          </a:ln>
        </p:spPr>
      </p:pic>
      <p:sp>
        <p:nvSpPr>
          <p:cNvPr id="6" name="Rectangle 5"/>
          <p:cNvSpPr>
            <a:spLocks noChangeArrowheads="1"/>
          </p:cNvSpPr>
          <p:nvPr/>
        </p:nvSpPr>
        <p:spPr bwMode="auto">
          <a:xfrm>
            <a:off x="0" y="6623050"/>
            <a:ext cx="5693434"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625892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574" y="-1"/>
            <a:ext cx="9213574" cy="983973"/>
          </a:xfrm>
        </p:spPr>
        <p:txBody>
          <a:bodyPr/>
          <a:lstStyle/>
          <a:p>
            <a:r>
              <a:rPr lang="en-US" sz="3200" dirty="0"/>
              <a:t>Reference Guide for PowerPoint Citations</a:t>
            </a:r>
          </a:p>
        </p:txBody>
      </p:sp>
      <p:sp>
        <p:nvSpPr>
          <p:cNvPr id="3" name="Content Placeholder 2"/>
          <p:cNvSpPr>
            <a:spLocks noGrp="1"/>
          </p:cNvSpPr>
          <p:nvPr>
            <p:ph idx="1"/>
          </p:nvPr>
        </p:nvSpPr>
        <p:spPr>
          <a:xfrm>
            <a:off x="530942" y="983973"/>
            <a:ext cx="8155858" cy="5565913"/>
          </a:xfrm>
        </p:spPr>
        <p:txBody>
          <a:bodyPr/>
          <a:lstStyle/>
          <a:p>
            <a:pPr marL="233363" indent="-233363">
              <a:spcBef>
                <a:spcPts val="0"/>
              </a:spcBef>
              <a:spcAft>
                <a:spcPts val="1200"/>
              </a:spcAft>
              <a:buNone/>
            </a:pPr>
            <a:r>
              <a:rPr lang="en-US" sz="1400" dirty="0">
                <a:cs typeface="Arial"/>
              </a:rPr>
              <a:t>California Department of Education. 2008. </a:t>
            </a:r>
            <a:r>
              <a:rPr lang="en-US" sz="1400" i="1" dirty="0">
                <a:cs typeface="Arial"/>
              </a:rPr>
              <a:t>California Preschool Learning Foundations, Volume 1</a:t>
            </a:r>
            <a:r>
              <a:rPr lang="en-US" sz="1400" dirty="0">
                <a:cs typeface="Arial"/>
              </a:rPr>
              <a:t>. </a:t>
            </a:r>
            <a:r>
              <a:rPr lang="en-US" sz="1400" dirty="0"/>
              <a:t>http://www.cde.ca.gov/SP/cd/re/documents/preschoollf.pdf </a:t>
            </a:r>
            <a:r>
              <a:rPr lang="en-US" sz="1400" dirty="0">
                <a:cs typeface="Arial"/>
              </a:rPr>
              <a:t>(accessed January 23, 2016). </a:t>
            </a:r>
          </a:p>
          <a:p>
            <a:pPr marL="233363" indent="-233363">
              <a:spcBef>
                <a:spcPts val="0"/>
              </a:spcBef>
              <a:spcAft>
                <a:spcPts val="1200"/>
              </a:spcAft>
              <a:buNone/>
            </a:pPr>
            <a:r>
              <a:rPr lang="en-US" sz="1400" dirty="0">
                <a:cs typeface="Arial"/>
              </a:rPr>
              <a:t>California Department of Education. 2011. </a:t>
            </a:r>
            <a:r>
              <a:rPr lang="en-US" sz="1400" i="1" dirty="0">
                <a:cs typeface="Arial"/>
              </a:rPr>
              <a:t>California Preschool Curriculum Framework, Volume 2</a:t>
            </a:r>
            <a:r>
              <a:rPr lang="en-US" sz="1400" dirty="0">
                <a:cs typeface="Arial"/>
              </a:rPr>
              <a:t>. </a:t>
            </a:r>
            <a:r>
              <a:rPr lang="en-US" sz="1400" dirty="0"/>
              <a:t>http://www.cde.ca.gov/sp/cd/re/documents/psframeworkvol2.pdf </a:t>
            </a:r>
            <a:r>
              <a:rPr lang="en-US" sz="1400" dirty="0">
                <a:cs typeface="Arial"/>
              </a:rPr>
              <a:t>(accessed January 23, 2017). </a:t>
            </a:r>
          </a:p>
          <a:p>
            <a:pPr marL="233363" indent="-233363">
              <a:spcBef>
                <a:spcPts val="0"/>
              </a:spcBef>
              <a:spcAft>
                <a:spcPts val="1200"/>
              </a:spcAft>
              <a:buNone/>
            </a:pPr>
            <a:r>
              <a:rPr lang="en-US" sz="1400" dirty="0">
                <a:cs typeface="Arial"/>
              </a:rPr>
              <a:t>California Department of Education. 2012. </a:t>
            </a:r>
            <a:r>
              <a:rPr lang="en-US" sz="1400" i="1" dirty="0">
                <a:cs typeface="Arial"/>
              </a:rPr>
              <a:t>California Preschool Learning Foundations, Volume 3</a:t>
            </a:r>
            <a:r>
              <a:rPr lang="en-US" sz="1400" dirty="0">
                <a:cs typeface="Arial"/>
              </a:rPr>
              <a:t>. </a:t>
            </a:r>
            <a:r>
              <a:rPr lang="en-US" sz="1400" dirty="0"/>
              <a:t>http://www.cde.ca.gov/SP/cd/re/documents/preschoolfoundationsvol3.pdf </a:t>
            </a:r>
            <a:r>
              <a:rPr lang="en-US" sz="1400" dirty="0">
                <a:cs typeface="Arial"/>
              </a:rPr>
              <a:t>(accessed January 23, 2017). </a:t>
            </a:r>
          </a:p>
          <a:p>
            <a:pPr marL="233363" indent="-233363">
              <a:spcBef>
                <a:spcPts val="0"/>
              </a:spcBef>
              <a:spcAft>
                <a:spcPts val="1200"/>
              </a:spcAft>
              <a:buNone/>
            </a:pPr>
            <a:r>
              <a:rPr lang="en-US" sz="1400" dirty="0">
                <a:cs typeface="Arial"/>
              </a:rPr>
              <a:t>California Department of Education. 2013. </a:t>
            </a:r>
            <a:r>
              <a:rPr lang="en-US" sz="1400" i="1" dirty="0">
                <a:cs typeface="Arial"/>
              </a:rPr>
              <a:t>California Preschool Curriculum Framework, Volume 3</a:t>
            </a:r>
            <a:r>
              <a:rPr lang="en-US" sz="1400" dirty="0">
                <a:cs typeface="Arial"/>
              </a:rPr>
              <a:t>. </a:t>
            </a:r>
            <a:r>
              <a:rPr lang="en-US" sz="1400" dirty="0"/>
              <a:t>http://www.cde.ca.gov/sp/cd/re/documents/preschoolframeworkvol3.pdf </a:t>
            </a:r>
            <a:r>
              <a:rPr lang="en-US" sz="1400" dirty="0">
                <a:cs typeface="Arial"/>
              </a:rPr>
              <a:t>(accessed January 23, 2017).</a:t>
            </a:r>
          </a:p>
          <a:p>
            <a:pPr marL="233363" indent="-233363">
              <a:spcBef>
                <a:spcPts val="0"/>
              </a:spcBef>
              <a:spcAft>
                <a:spcPts val="1200"/>
              </a:spcAft>
              <a:buNone/>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California Department of Education. 2013. </a:t>
            </a:r>
            <a:r>
              <a:rPr lang="en-US" sz="1400" i="1" dirty="0">
                <a:solidFill>
                  <a:srgbClr val="000000"/>
                </a:solidFill>
                <a:latin typeface="Arial" panose="020B0604020202020204" pitchFamily="34" charset="0"/>
                <a:ea typeface="Calibri" panose="020F0502020204030204" pitchFamily="34" charset="0"/>
                <a:cs typeface="Times New Roman" panose="02020603050405020304" pitchFamily="18" charset="0"/>
              </a:rPr>
              <a:t>Transitional Kindergarten Implementation Guide: A Resource for California Public School District Administrators and Teachers</a:t>
            </a: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 Sacramento, CA: California Department of Education.</a:t>
            </a:r>
          </a:p>
          <a:p>
            <a:pPr marL="233363" indent="-233363">
              <a:spcBef>
                <a:spcPts val="0"/>
              </a:spcBef>
              <a:spcAft>
                <a:spcPts val="1200"/>
              </a:spcAft>
              <a:buNone/>
            </a:pPr>
            <a:r>
              <a:rPr lang="en-US" sz="1400" dirty="0">
                <a:latin typeface="Arial" pitchFamily="34" charset="0"/>
                <a:cs typeface="Arial" pitchFamily="34" charset="0"/>
              </a:rPr>
              <a:t>Copple, Carol, et al., eds. 2013. </a:t>
            </a:r>
            <a:r>
              <a:rPr lang="en-US" sz="1400" i="1" dirty="0">
                <a:latin typeface="Arial" pitchFamily="34" charset="0"/>
                <a:cs typeface="Arial" pitchFamily="34" charset="0"/>
              </a:rPr>
              <a:t>Developmentally Appropriate Practice: Focus on Preschoolers. </a:t>
            </a:r>
            <a:r>
              <a:rPr lang="en-US" sz="1400" dirty="0">
                <a:latin typeface="Arial" pitchFamily="34" charset="0"/>
                <a:cs typeface="Arial" pitchFamily="34" charset="0"/>
              </a:rPr>
              <a:t>Washington, DC: National Association for the Education of Young Children.</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AA60F99-9F44-48DE-90AC-DD876E6106BD}" type="slidenum">
              <a:rPr lang="en-US" altLang="en-US" smtClean="0"/>
              <a:pPr/>
              <a:t>59</a:t>
            </a:fld>
            <a:endParaRPr lang="en-US" altLang="en-US"/>
          </a:p>
        </p:txBody>
      </p:sp>
    </p:spTree>
    <p:extLst>
      <p:ext uri="{BB962C8B-B14F-4D97-AF65-F5344CB8AC3E}">
        <p14:creationId xmlns:p14="http://schemas.microsoft.com/office/powerpoint/2010/main" val="20454063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z="3200">
                <a:solidFill>
                  <a:srgbClr val="000000"/>
                </a:solidFill>
                <a:ea typeface="MS PGothic" charset="-128"/>
              </a:rPr>
              <a:t>CDE Publications and Resources that Support TK Implementation</a:t>
            </a:r>
          </a:p>
        </p:txBody>
      </p:sp>
      <p:sp>
        <p:nvSpPr>
          <p:cNvPr id="15363" name="Content Placeholder 4"/>
          <p:cNvSpPr>
            <a:spLocks noGrp="1"/>
          </p:cNvSpPr>
          <p:nvPr>
            <p:ph sz="half" idx="1"/>
          </p:nvPr>
        </p:nvSpPr>
        <p:spPr>
          <a:xfrm>
            <a:off x="6497474" y="4972050"/>
            <a:ext cx="2457450" cy="1350963"/>
          </a:xfrm>
        </p:spPr>
        <p:txBody>
          <a:bodyPr/>
          <a:lstStyle/>
          <a:p>
            <a:pPr marL="111125" indent="-111125"/>
            <a:r>
              <a:rPr lang="en-US" altLang="en-US" sz="200" dirty="0">
                <a:ea typeface="MS PGothic" charset="-128"/>
              </a:rPr>
              <a:t>Preschool Learning Foundations</a:t>
            </a:r>
          </a:p>
          <a:p>
            <a:pPr marL="111125" indent="-111125"/>
            <a:r>
              <a:rPr lang="en-US" altLang="en-US" sz="200" dirty="0">
                <a:ea typeface="MS PGothic" charset="-128"/>
              </a:rPr>
              <a:t>California Common Core State Standards</a:t>
            </a:r>
          </a:p>
          <a:p>
            <a:pPr marL="111125" indent="-111125"/>
            <a:r>
              <a:rPr lang="en-US" altLang="en-US" sz="200" dirty="0">
                <a:ea typeface="MS PGothic" charset="-128"/>
              </a:rPr>
              <a:t>Health Education Content Standards for California Public Schools</a:t>
            </a:r>
          </a:p>
          <a:p>
            <a:pPr marL="111125" indent="-111125"/>
            <a:r>
              <a:rPr lang="en-US" altLang="en-US" sz="200" dirty="0">
                <a:ea typeface="MS PGothic" charset="-128"/>
              </a:rPr>
              <a:t>Preschool Curriculum Frameworks</a:t>
            </a:r>
          </a:p>
          <a:p>
            <a:pPr marL="111125" indent="-111125"/>
            <a:r>
              <a:rPr lang="en-US" altLang="en-US" sz="200" dirty="0">
                <a:ea typeface="MS PGothic" charset="-128"/>
              </a:rPr>
              <a:t>English Language Arts/English Language Development Framework</a:t>
            </a:r>
          </a:p>
          <a:p>
            <a:pPr marL="111125" indent="-111125"/>
            <a:r>
              <a:rPr lang="en-US" altLang="en-US" sz="200" dirty="0">
                <a:ea typeface="MS PGothic" charset="-128"/>
              </a:rPr>
              <a:t>DRDP Specific to TK and K</a:t>
            </a:r>
          </a:p>
          <a:p>
            <a:pPr marL="111125" indent="-111125"/>
            <a:r>
              <a:rPr lang="en-US" altLang="en-US" sz="200" dirty="0">
                <a:ea typeface="MS PGothic" charset="-128"/>
              </a:rPr>
              <a:t>Preschool Alignment Document</a:t>
            </a:r>
          </a:p>
          <a:p>
            <a:pPr marL="111125" indent="-111125"/>
            <a:r>
              <a:rPr lang="en-US" altLang="en-US" sz="200" dirty="0">
                <a:ea typeface="MS PGothic" charset="-128"/>
              </a:rPr>
              <a:t>Preschool English Learners Guide</a:t>
            </a:r>
          </a:p>
          <a:p>
            <a:pPr marL="111125" indent="-111125"/>
            <a:r>
              <a:rPr lang="en-US" altLang="en-US" sz="200" dirty="0">
                <a:ea typeface="MS PGothic" charset="-128"/>
              </a:rPr>
              <a:t>Transitional Kindergarten Implementation Guide</a:t>
            </a:r>
          </a:p>
          <a:p>
            <a:pPr marL="111125" indent="-111125"/>
            <a:endParaRPr lang="en-US" altLang="en-US" sz="200" dirty="0">
              <a:ea typeface="MS PGothic" charset="-128"/>
            </a:endParaRPr>
          </a:p>
        </p:txBody>
      </p:sp>
      <p:sp>
        <p:nvSpPr>
          <p:cNvPr id="15364" name="Slide Number Placeholder 4"/>
          <p:cNvSpPr>
            <a:spLocks noGrp="1"/>
          </p:cNvSpPr>
          <p:nvPr>
            <p:ph type="sldNum" sz="quarter" idx="10"/>
          </p:nvPr>
        </p:nvSpPr>
        <p:spPr bwMode="auto">
          <a:xfrm>
            <a:off x="8686800" y="14288"/>
            <a:ext cx="422275" cy="260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defRPr>
            </a:lvl1pPr>
            <a:lvl2pPr marL="742950" indent="-285750">
              <a:spcBef>
                <a:spcPct val="20000"/>
              </a:spcBef>
              <a:buFont typeface="Arial" charset="0"/>
              <a:buChar char="–"/>
              <a:defRPr sz="2800">
                <a:solidFill>
                  <a:schemeClr val="tx1"/>
                </a:solidFill>
                <a:latin typeface="Arial" charset="0"/>
                <a:ea typeface="MS PGothic" charset="-128"/>
              </a:defRPr>
            </a:lvl2pPr>
            <a:lvl3pPr marL="1143000" indent="-228600">
              <a:spcBef>
                <a:spcPct val="20000"/>
              </a:spcBef>
              <a:buFont typeface="Arial" charset="0"/>
              <a:buChar char="•"/>
              <a:defRPr sz="2400">
                <a:solidFill>
                  <a:schemeClr val="tx1"/>
                </a:solidFill>
                <a:latin typeface="Arial" charset="0"/>
                <a:ea typeface="MS PGothic" charset="-128"/>
              </a:defRPr>
            </a:lvl3pPr>
            <a:lvl4pPr marL="1600200" indent="-228600">
              <a:spcBef>
                <a:spcPct val="20000"/>
              </a:spcBef>
              <a:buFont typeface="Arial" charset="0"/>
              <a:buChar char="–"/>
              <a:defRPr sz="2000">
                <a:solidFill>
                  <a:schemeClr val="tx1"/>
                </a:solidFill>
                <a:latin typeface="Arial" charset="0"/>
                <a:ea typeface="MS PGothic" charset="-128"/>
              </a:defRPr>
            </a:lvl4pPr>
            <a:lvl5pPr marL="2057400" indent="-228600">
              <a:spcBef>
                <a:spcPct val="20000"/>
              </a:spcBef>
              <a:buFont typeface="Arial" charset="0"/>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defRPr>
            </a:lvl9pPr>
          </a:lstStyle>
          <a:p>
            <a:pPr>
              <a:spcBef>
                <a:spcPct val="0"/>
              </a:spcBef>
              <a:buFontTx/>
              <a:buNone/>
            </a:pPr>
            <a:fld id="{585BC62E-A72E-384F-AC4A-E306A93EF4A4}" type="slidenum">
              <a:rPr lang="en-US" altLang="en-US" sz="1200"/>
              <a:pPr>
                <a:spcBef>
                  <a:spcPct val="0"/>
                </a:spcBef>
                <a:buFontTx/>
                <a:buNone/>
              </a:pPr>
              <a:t>6</a:t>
            </a:fld>
            <a:endParaRPr lang="en-US" altLang="en-US" sz="1200"/>
          </a:p>
        </p:txBody>
      </p:sp>
      <p:grpSp>
        <p:nvGrpSpPr>
          <p:cNvPr id="15365" name="Group 7"/>
          <p:cNvGrpSpPr>
            <a:grpSpLocks/>
          </p:cNvGrpSpPr>
          <p:nvPr/>
        </p:nvGrpSpPr>
        <p:grpSpPr bwMode="auto">
          <a:xfrm>
            <a:off x="35861" y="1081088"/>
            <a:ext cx="9020175" cy="5557837"/>
            <a:chOff x="35484" y="1081506"/>
            <a:chExt cx="9021673" cy="5557840"/>
          </a:xfrm>
        </p:grpSpPr>
        <p:sp>
          <p:nvSpPr>
            <p:cNvPr id="72718" name="Rectangle 8"/>
            <p:cNvSpPr>
              <a:spLocks noChangeArrowheads="1"/>
            </p:cNvSpPr>
            <p:nvPr/>
          </p:nvSpPr>
          <p:spPr bwMode="auto">
            <a:xfrm>
              <a:off x="35484" y="1081506"/>
              <a:ext cx="9021673" cy="5557840"/>
            </a:xfrm>
            <a:prstGeom prst="rect">
              <a:avLst/>
            </a:prstGeom>
            <a:noFill/>
            <a:ln>
              <a:noFill/>
            </a:ln>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ea typeface="MS PGothic" panose="020B0600070205080204" pitchFamily="34" charset="-128"/>
              </a:endParaRPr>
            </a:p>
          </p:txBody>
        </p:sp>
        <p:sp>
          <p:nvSpPr>
            <p:cNvPr id="10" name="Freeform 9"/>
            <p:cNvSpPr/>
            <p:nvPr/>
          </p:nvSpPr>
          <p:spPr>
            <a:xfrm>
              <a:off x="1144024"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dirty="0">
                  <a:solidFill>
                    <a:srgbClr val="000000"/>
                  </a:solidFill>
                  <a:effectLst>
                    <a:outerShdw blurRad="38100" dist="38100" dir="2700000" algn="tl">
                      <a:srgbClr val="FFFFFF"/>
                    </a:outerShdw>
                  </a:effectLst>
                </a:rPr>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a:solidFill>
                    <a:srgbClr val="000000"/>
                  </a:solidFill>
                  <a:effectLst>
                    <a:outerShdw blurRad="38100" dist="38100" dir="2700000" algn="tl">
                      <a:srgbClr val="FFFFFF"/>
                    </a:outerShdw>
                  </a:effectLst>
                </a:rPr>
                <a:t>Preschool Alignment Document</a:t>
              </a:r>
            </a:p>
          </p:txBody>
        </p:sp>
        <p:sp>
          <p:nvSpPr>
            <p:cNvPr id="13" name="Freeform 12"/>
            <p:cNvSpPr/>
            <p:nvPr/>
          </p:nvSpPr>
          <p:spPr>
            <a:xfrm>
              <a:off x="3522855"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dirty="0">
                  <a:solidFill>
                    <a:srgbClr val="000000"/>
                  </a:solidFill>
                  <a:effectLst>
                    <a:outerShdw blurRad="38100" dist="38100" dir="2700000" algn="tl">
                      <a:srgbClr val="FFFFFF"/>
                    </a:outerShdw>
                  </a:effectLst>
                </a:rPr>
                <a:t>California Common Core State Standards</a:t>
              </a:r>
            </a:p>
          </p:txBody>
        </p:sp>
        <p:sp>
          <p:nvSpPr>
            <p:cNvPr id="14" name="Freeform 13"/>
            <p:cNvSpPr/>
            <p:nvPr/>
          </p:nvSpPr>
          <p:spPr>
            <a:xfrm>
              <a:off x="5977642" y="15808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sz="1200" b="1" dirty="0"/>
                <a:t>California History–Social Science Content Standards </a:t>
              </a:r>
              <a:endParaRPr lang="en-US" altLang="en-US" sz="1200" b="1" dirty="0">
                <a:solidFill>
                  <a:srgbClr val="000000"/>
                </a:solidFill>
                <a:effectLst>
                  <a:outerShdw blurRad="38100" dist="38100" dir="2700000" algn="tl">
                    <a:srgbClr val="FFFFFF"/>
                  </a:outerShdw>
                </a:effectLst>
              </a:endParaRPr>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a:solidFill>
                    <a:srgbClr val="000000"/>
                  </a:solidFill>
                  <a:effectLst>
                    <a:outerShdw blurRad="38100" dist="38100" dir="2700000" algn="tl">
                      <a:srgbClr val="FFFFFF"/>
                    </a:outerShdw>
                  </a:effectLst>
                </a:rPr>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sz="1200" b="1" dirty="0"/>
                <a:t>History–Social Science </a:t>
              </a:r>
              <a:r>
                <a:rPr lang="en-US" altLang="en-US" sz="1200" b="1" dirty="0">
                  <a:solidFill>
                    <a:srgbClr val="000000"/>
                  </a:solidFill>
                  <a:effectLst>
                    <a:outerShdw blurRad="38100" dist="38100" dir="2700000" algn="tl">
                      <a:srgbClr val="FFFFFF"/>
                    </a:outerShdw>
                  </a:effectLst>
                </a:rPr>
                <a:t>Framework</a:t>
              </a:r>
            </a:p>
          </p:txBody>
        </p:sp>
        <p:sp>
          <p:nvSpPr>
            <p:cNvPr id="17" name="Freeform 16"/>
            <p:cNvSpPr/>
            <p:nvPr/>
          </p:nvSpPr>
          <p:spPr>
            <a:xfrm>
              <a:off x="5923931" y="45386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a:solidFill>
                    <a:srgbClr val="000000"/>
                  </a:solidFill>
                  <a:effectLst>
                    <a:outerShdw blurRad="38100" dist="38100" dir="2700000" algn="tl">
                      <a:srgbClr val="FFFFFF"/>
                    </a:outerShdw>
                  </a:effectLst>
                </a:rPr>
                <a:t>Transitional Kindergarten Implementation Guide</a:t>
              </a:r>
            </a:p>
          </p:txBody>
        </p:sp>
        <p:sp>
          <p:nvSpPr>
            <p:cNvPr id="18" name="Freeform 17"/>
            <p:cNvSpPr/>
            <p:nvPr/>
          </p:nvSpPr>
          <p:spPr>
            <a:xfrm>
              <a:off x="5923932"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a:solidFill>
                    <a:srgbClr val="000000"/>
                  </a:solidFill>
                  <a:effectLst>
                    <a:outerShdw blurRad="38100" dist="38100" dir="2700000" algn="tl">
                      <a:srgbClr val="FFFFFF"/>
                    </a:outerShdw>
                  </a:effectLst>
                </a:rPr>
                <a:t>DRDP Specific to TK and K</a:t>
              </a:r>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a:solidFill>
                    <a:srgbClr val="000000"/>
                  </a:solidFill>
                  <a:effectLst>
                    <a:outerShdw blurRad="38100" dist="38100" dir="2700000" algn="tl">
                      <a:srgbClr val="FFFFFF"/>
                    </a:outerShdw>
                  </a:effectLst>
                </a:rPr>
                <a:t>Preschool English Learners Guide</a:t>
              </a:r>
            </a:p>
          </p:txBody>
        </p:sp>
      </p:grpSp>
      <p:pic>
        <p:nvPicPr>
          <p:cNvPr id="15366" name="Picture 7"/>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7338" y="4965700"/>
            <a:ext cx="703262"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9" name="Picture 10"/>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8325" y="5030788"/>
            <a:ext cx="703263"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70" name="Pictur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75" y="3481388"/>
            <a:ext cx="1003300" cy="776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72"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7175" y="2065338"/>
            <a:ext cx="1052513" cy="8143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74"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5925" y="5010150"/>
            <a:ext cx="708025"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cstate="print"/>
          <a:srcRect/>
          <a:stretch>
            <a:fillRect/>
          </a:stretch>
        </p:blipFill>
        <p:spPr bwMode="auto">
          <a:xfrm>
            <a:off x="6637338" y="2022475"/>
            <a:ext cx="708849" cy="914400"/>
          </a:xfrm>
          <a:prstGeom prst="rect">
            <a:avLst/>
          </a:prstGeom>
          <a:noFill/>
          <a:ln w="9525">
            <a:noFill/>
            <a:miter lim="800000"/>
            <a:headEnd/>
            <a:tailEnd/>
          </a:ln>
        </p:spPr>
      </p:pic>
      <p:pic>
        <p:nvPicPr>
          <p:cNvPr id="1027" name="Picture 3"/>
          <p:cNvPicPr>
            <a:picLocks noChangeAspect="1" noChangeArrowheads="1"/>
          </p:cNvPicPr>
          <p:nvPr/>
        </p:nvPicPr>
        <p:blipFill>
          <a:blip r:embed="rId9" cstate="print"/>
          <a:srcRect/>
          <a:stretch>
            <a:fillRect/>
          </a:stretch>
        </p:blipFill>
        <p:spPr bwMode="auto">
          <a:xfrm>
            <a:off x="4210620" y="3481388"/>
            <a:ext cx="723330" cy="914400"/>
          </a:xfrm>
          <a:prstGeom prst="rect">
            <a:avLst/>
          </a:prstGeom>
          <a:noFill/>
          <a:ln w="9525">
            <a:noFill/>
            <a:miter lim="800000"/>
            <a:headEnd/>
            <a:tailEnd/>
          </a:ln>
        </p:spPr>
      </p:pic>
      <p:pic>
        <p:nvPicPr>
          <p:cNvPr id="25" name="Content Placeholder 11" descr="PLF v 3.JPG"/>
          <p:cNvPicPr>
            <a:picLocks noGrp="1" noChangeAspect="1"/>
          </p:cNvPicPr>
          <p:nvPr>
            <p:ph sz="half" idx="1"/>
          </p:nvPr>
        </p:nvPicPr>
        <p:blipFill>
          <a:blip r:embed="rId10" cstate="print">
            <a:extLst>
              <a:ext uri="{28A0092B-C50C-407E-A947-70E740481C1C}">
                <a14:useLocalDpi xmlns:a14="http://schemas.microsoft.com/office/drawing/2010/main"/>
              </a:ext>
            </a:extLst>
          </a:blip>
          <a:stretch>
            <a:fillRect/>
          </a:stretch>
        </p:blipFill>
        <p:spPr bwMode="auto">
          <a:xfrm>
            <a:off x="1806947" y="2023005"/>
            <a:ext cx="714440" cy="923544"/>
          </a:xfrm>
          <a:prstGeom prst="rect">
            <a:avLst/>
          </a:prstGeom>
          <a:noFill/>
          <a:ln>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 name="Content Placeholder 12" descr="PCF v 3.JPG"/>
          <p:cNvPicPr>
            <a:picLocks noGrp="1" noChangeAspect="1"/>
          </p:cNvPicPr>
          <p:nvPr>
            <p:ph sz="half" idx="2"/>
          </p:nvPr>
        </p:nvPicPr>
        <p:blipFill>
          <a:blip r:embed="rId11" cstate="print">
            <a:extLst>
              <a:ext uri="{28A0092B-C50C-407E-A947-70E740481C1C}">
                <a14:useLocalDpi xmlns:a14="http://schemas.microsoft.com/office/drawing/2010/main"/>
              </a:ext>
            </a:extLst>
          </a:blip>
          <a:stretch>
            <a:fillRect/>
          </a:stretch>
        </p:blipFill>
        <p:spPr bwMode="auto">
          <a:xfrm>
            <a:off x="1795992" y="3514577"/>
            <a:ext cx="735599" cy="923544"/>
          </a:xfrm>
          <a:prstGeom prst="rect">
            <a:avLst/>
          </a:prstGeom>
          <a:noFill/>
          <a:ln>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31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en-US" sz="4000" dirty="0">
                <a:ea typeface="ＭＳ Ｐゴシック" panose="020B0600070205080204" pitchFamily="34" charset="-128"/>
              </a:rPr>
              <a:t>Why Use the Preschool Learning Foundations for TK?</a:t>
            </a:r>
          </a:p>
        </p:txBody>
      </p:sp>
      <p:sp>
        <p:nvSpPr>
          <p:cNvPr id="3" name="Content Placeholder 2"/>
          <p:cNvSpPr>
            <a:spLocks noGrp="1"/>
          </p:cNvSpPr>
          <p:nvPr>
            <p:ph sz="half" idx="2"/>
          </p:nvPr>
        </p:nvSpPr>
        <p:spPr>
          <a:xfrm>
            <a:off x="457200" y="1692276"/>
            <a:ext cx="8077200" cy="4565162"/>
          </a:xfrm>
        </p:spPr>
        <p:txBody>
          <a:bodyPr>
            <a:noAutofit/>
          </a:bodyPr>
          <a:lstStyle/>
          <a:p>
            <a:pPr marL="347472" indent="-347472">
              <a:spcBef>
                <a:spcPts val="672"/>
              </a:spcBef>
              <a:buNone/>
              <a:defRPr/>
            </a:pPr>
            <a:r>
              <a:rPr lang="en-US" dirty="0">
                <a:cs typeface="ＭＳ Ｐゴシック" charset="0"/>
              </a:rPr>
              <a:t>CA Law (EC 48000):</a:t>
            </a:r>
          </a:p>
          <a:p>
            <a:pPr marL="347472" indent="-347472">
              <a:spcBef>
                <a:spcPts val="672"/>
              </a:spcBef>
              <a:defRPr/>
            </a:pPr>
            <a:r>
              <a:rPr lang="en-US" dirty="0">
                <a:cs typeface="ＭＳ Ｐゴシック" charset="0"/>
              </a:rPr>
              <a:t>Transitional kindergarten is the first year of a two-year kindergarten program that uses a modified kindergarten curriculum that is age and developmentally appropriate.</a:t>
            </a:r>
          </a:p>
          <a:p>
            <a:pPr marL="347472" indent="-347472">
              <a:spcBef>
                <a:spcPts val="672"/>
              </a:spcBef>
              <a:defRPr/>
            </a:pPr>
            <a:r>
              <a:rPr lang="en-US" dirty="0">
                <a:cs typeface="ＭＳ Ｐゴシック" charset="0"/>
              </a:rPr>
              <a:t>Transitional kindergarten programs are intended,</a:t>
            </a:r>
            <a:r>
              <a:rPr lang="en-US" dirty="0"/>
              <a:t> by legislative action,</a:t>
            </a:r>
            <a:r>
              <a:rPr lang="en-US" dirty="0">
                <a:cs typeface="ＭＳ Ｐゴシック" charset="0"/>
              </a:rPr>
              <a:t> to be aligned to the California Preschool Learning Foundations developed by the California Department of Education.</a:t>
            </a:r>
          </a:p>
        </p:txBody>
      </p:sp>
      <p:sp>
        <p:nvSpPr>
          <p:cNvPr id="2" name="Slide Number Placeholder 1"/>
          <p:cNvSpPr>
            <a:spLocks noGrp="1"/>
          </p:cNvSpPr>
          <p:nvPr>
            <p:ph type="sldNum" sz="quarter" idx="4294967295"/>
          </p:nvPr>
        </p:nvSpPr>
        <p:spPr>
          <a:xfrm>
            <a:off x="8686800" y="0"/>
            <a:ext cx="457200" cy="365125"/>
          </a:xfrm>
          <a:prstGeom prst="rect">
            <a:avLst/>
          </a:prstGeom>
        </p:spPr>
        <p:txBody>
          <a:bodyPr/>
          <a:lstStyle/>
          <a:p>
            <a:fld id="{BEBBF190-489A-403C-B44B-DFF113AA7E88}" type="slidenum">
              <a:rPr lang="en-US" altLang="en-US" smtClean="0"/>
              <a:pPr/>
              <a:t>7</a:t>
            </a:fld>
            <a:endParaRPr lang="en-US" altLang="en-US"/>
          </a:p>
        </p:txBody>
      </p:sp>
    </p:spTree>
    <p:extLst>
      <p:ext uri="{BB962C8B-B14F-4D97-AF65-F5344CB8AC3E}">
        <p14:creationId xmlns:p14="http://schemas.microsoft.com/office/powerpoint/2010/main" val="19078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pPr algn="ctr"/>
            <a:r>
              <a:rPr lang="en-US" dirty="0">
                <a:latin typeface="Arial" charset="0"/>
                <a:cs typeface="Arial" charset="0"/>
              </a:rPr>
              <a:t> Transitional Kindergarten Implementation Guide</a:t>
            </a:r>
          </a:p>
        </p:txBody>
      </p:sp>
      <p:sp>
        <p:nvSpPr>
          <p:cNvPr id="5" name="Content Placeholder 4"/>
          <p:cNvSpPr>
            <a:spLocks noGrp="1"/>
          </p:cNvSpPr>
          <p:nvPr>
            <p:ph sz="half" idx="1"/>
          </p:nvPr>
        </p:nvSpPr>
        <p:spPr>
          <a:xfrm>
            <a:off x="311102" y="1738632"/>
            <a:ext cx="4953229" cy="2723313"/>
          </a:xfrm>
        </p:spPr>
        <p:txBody>
          <a:bodyPr>
            <a:normAutofit/>
          </a:bodyPr>
          <a:lstStyle/>
          <a:p>
            <a:pPr marL="0" indent="0" defTabSz="342900">
              <a:spcBef>
                <a:spcPct val="0"/>
              </a:spcBef>
              <a:buNone/>
              <a:defRPr/>
            </a:pPr>
            <a:r>
              <a:rPr lang="en-US" dirty="0">
                <a:latin typeface="Arial" charset="0"/>
                <a:ea typeface="Arial" charset="0"/>
                <a:cs typeface="Arial" charset="0"/>
              </a:rPr>
              <a:t>The TK Implementation Guide is a resource for California public school district administrators and teachers to support implementation of comprehensive TK programs.</a:t>
            </a:r>
          </a:p>
        </p:txBody>
      </p:sp>
      <p:sp>
        <p:nvSpPr>
          <p:cNvPr id="2" name="Slide Number Placeholder 1"/>
          <p:cNvSpPr>
            <a:spLocks noGrp="1"/>
          </p:cNvSpPr>
          <p:nvPr>
            <p:ph type="sldNum" sz="quarter" idx="4294967295"/>
          </p:nvPr>
        </p:nvSpPr>
        <p:spPr>
          <a:xfrm>
            <a:off x="8686800" y="0"/>
            <a:ext cx="457200" cy="365125"/>
          </a:xfrm>
          <a:prstGeom prst="rect">
            <a:avLst/>
          </a:prstGeom>
        </p:spPr>
        <p:txBody>
          <a:bodyPr/>
          <a:lstStyle/>
          <a:p>
            <a:fld id="{11EEF7C2-6334-4E7A-B967-5F31FD9C23C6}" type="slidenum">
              <a:rPr lang="en-US" altLang="en-US" smtClean="0"/>
              <a:pPr/>
              <a:t>8</a:t>
            </a:fld>
            <a:endParaRPr lang="en-US" altLang="en-US"/>
          </a:p>
        </p:txBody>
      </p:sp>
      <p:pic>
        <p:nvPicPr>
          <p:cNvPr id="8" name="Picture 8"/>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5523334" y="1838428"/>
            <a:ext cx="3248526" cy="42336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597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7517"/>
          </a:xfrm>
        </p:spPr>
        <p:txBody>
          <a:bodyPr>
            <a:normAutofit fontScale="90000"/>
          </a:bodyPr>
          <a:lstStyle/>
          <a:p>
            <a:r>
              <a:rPr lang="en-US" dirty="0">
                <a:solidFill>
                  <a:prstClr val="black"/>
                </a:solidFill>
                <a:latin typeface="Arial" charset="0"/>
                <a:cs typeface="Arial" charset="0"/>
              </a:rPr>
              <a:t> Overview of the Transitional Kindergarten Implementation Guide</a:t>
            </a:r>
            <a:endParaRPr lang="en-US" sz="2700" dirty="0">
              <a:latin typeface="Arial" charset="0"/>
              <a:cs typeface="Arial" charset="0"/>
            </a:endParaRPr>
          </a:p>
        </p:txBody>
      </p:sp>
      <p:sp>
        <p:nvSpPr>
          <p:cNvPr id="3" name="Content Placeholder 2"/>
          <p:cNvSpPr>
            <a:spLocks noGrp="1"/>
          </p:cNvSpPr>
          <p:nvPr>
            <p:ph sz="half" idx="1"/>
          </p:nvPr>
        </p:nvSpPr>
        <p:spPr>
          <a:xfrm>
            <a:off x="770861" y="1240011"/>
            <a:ext cx="8144539" cy="5229519"/>
          </a:xfrm>
        </p:spPr>
        <p:txBody>
          <a:bodyPr>
            <a:noAutofit/>
          </a:bodyPr>
          <a:lstStyle/>
          <a:p>
            <a:pPr marL="0" lvl="1" indent="0">
              <a:buNone/>
            </a:pPr>
            <a:r>
              <a:rPr lang="en-US" sz="2800" b="1" dirty="0">
                <a:latin typeface="Arial" panose="020B0604020202020204" pitchFamily="34" charset="0"/>
                <a:cs typeface="Arial" panose="020B0604020202020204" pitchFamily="34" charset="0"/>
              </a:rPr>
              <a:t>Section One </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Program Structure and Design</a:t>
            </a:r>
          </a:p>
          <a:p>
            <a:pPr marL="0" lvl="1" indent="0">
              <a:spcBef>
                <a:spcPts val="1800"/>
              </a:spcBef>
              <a:buNone/>
            </a:pPr>
            <a:r>
              <a:rPr lang="en-US" sz="2800" b="1" dirty="0">
                <a:latin typeface="Arial" panose="020B0604020202020204" pitchFamily="34" charset="0"/>
                <a:cs typeface="Arial" panose="020B0604020202020204" pitchFamily="34" charset="0"/>
              </a:rPr>
              <a:t>Section Two </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TK Student</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Curriculum in a TK Program</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Effective Instruction in a TK Program</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TK Learning Environment</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Assessment and Differentiated Instruction</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Involving Families and Community Partners</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Supporting TK Implementation</a:t>
            </a:r>
          </a:p>
          <a:p>
            <a:endParaRPr lang="en-US" dirty="0"/>
          </a:p>
        </p:txBody>
      </p:sp>
      <p:sp>
        <p:nvSpPr>
          <p:cNvPr id="4" name="Slide Number Placeholder 3"/>
          <p:cNvSpPr>
            <a:spLocks noGrp="1"/>
          </p:cNvSpPr>
          <p:nvPr>
            <p:ph type="sldNum" sz="quarter" idx="4294967295"/>
          </p:nvPr>
        </p:nvSpPr>
        <p:spPr>
          <a:xfrm>
            <a:off x="8686800" y="0"/>
            <a:ext cx="457200" cy="365125"/>
          </a:xfrm>
          <a:prstGeom prst="rect">
            <a:avLst/>
          </a:prstGeom>
        </p:spPr>
        <p:txBody>
          <a:bodyPr/>
          <a:lstStyle/>
          <a:p>
            <a:fld id="{894E3918-0C58-4BC1-A1C2-4C804A6662F9}" type="slidenum">
              <a:rPr lang="en-US" altLang="en-US" smtClean="0"/>
              <a:pPr/>
              <a:t>9</a:t>
            </a:fld>
            <a:endParaRPr lang="en-US" altLang="en-US"/>
          </a:p>
        </p:txBody>
      </p:sp>
      <p:pic>
        <p:nvPicPr>
          <p:cNvPr id="10" name="Picture 8"/>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6602818" y="1417639"/>
            <a:ext cx="2083981" cy="2537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634942"/>
      </p:ext>
    </p:extLst>
  </p:cSld>
  <p:clrMapOvr>
    <a:masterClrMapping/>
  </p:clrMapOvr>
</p:sld>
</file>

<file path=ppt/theme/theme1.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9918</Words>
  <Application>Microsoft Macintosh PowerPoint</Application>
  <PresentationFormat>On-screen Show (4:3)</PresentationFormat>
  <Paragraphs>1004</Paragraphs>
  <Slides>59</Slides>
  <Notes>59</Notes>
  <HiddenSlides>1</HiddenSlides>
  <MMClips>0</MMClips>
  <ScaleCrop>false</ScaleCrop>
  <HeadingPairs>
    <vt:vector size="4" baseType="variant">
      <vt:variant>
        <vt:lpstr>Theme</vt:lpstr>
      </vt:variant>
      <vt:variant>
        <vt:i4>4</vt:i4>
      </vt:variant>
      <vt:variant>
        <vt:lpstr>Slide Titles</vt:lpstr>
      </vt:variant>
      <vt:variant>
        <vt:i4>59</vt:i4>
      </vt:variant>
    </vt:vector>
  </HeadingPairs>
  <TitlesOfParts>
    <vt:vector size="63" baseType="lpstr">
      <vt:lpstr>3_Office Theme</vt:lpstr>
      <vt:lpstr>1_Office Theme</vt:lpstr>
      <vt:lpstr>2_Office Theme</vt:lpstr>
      <vt:lpstr>4_Office Theme</vt:lpstr>
      <vt:lpstr>History-Social Science in Transitional Kindergarten:  Self and Society and Marketplace</vt:lpstr>
      <vt:lpstr>History-Social Science</vt:lpstr>
      <vt:lpstr>Bibliographic Notes</vt:lpstr>
      <vt:lpstr>  Various Ways to Wrap a Baby  </vt:lpstr>
      <vt:lpstr>Objectives</vt:lpstr>
      <vt:lpstr>CDE Publications and Resources that Support TK Implementation</vt:lpstr>
      <vt:lpstr>Why Use the Preschool Learning Foundations for TK?</vt:lpstr>
      <vt:lpstr> Transitional Kindergarten Implementation Guide</vt:lpstr>
      <vt:lpstr> Overview of the Transitional Kindergarten Implementation Guide</vt:lpstr>
      <vt:lpstr>Foundations and Framework, Volume 3</vt:lpstr>
      <vt:lpstr>Foundations</vt:lpstr>
      <vt:lpstr>Domain Organization</vt:lpstr>
      <vt:lpstr>Map of the Foundations</vt:lpstr>
      <vt:lpstr>Strands and Substrands</vt:lpstr>
      <vt:lpstr>Alignment Document</vt:lpstr>
      <vt:lpstr>Table 11: Overview of the Alignment Between the History-Social Science Domain and the California Content Standards</vt:lpstr>
      <vt:lpstr>Alignment of Developmental Progression</vt:lpstr>
      <vt:lpstr>Cross-Domain Connections</vt:lpstr>
      <vt:lpstr>Framework Strategies</vt:lpstr>
      <vt:lpstr>Curriculum Framework</vt:lpstr>
      <vt:lpstr>Video Observation</vt:lpstr>
      <vt:lpstr>Exchange Foundation Video Example</vt:lpstr>
      <vt:lpstr>Substrands and Foundations Chart</vt:lpstr>
      <vt:lpstr>Individualize</vt:lpstr>
      <vt:lpstr>Create an Inclusive Environment</vt:lpstr>
      <vt:lpstr> Universal Design for Learning </vt:lpstr>
      <vt:lpstr>Filling Buckets</vt:lpstr>
      <vt:lpstr>Filling Buckets</vt:lpstr>
      <vt:lpstr>Guiding Principle</vt:lpstr>
      <vt:lpstr>Culture and Diversity</vt:lpstr>
      <vt:lpstr>Culture and Diversity: Foundation 1.1</vt:lpstr>
      <vt:lpstr>Anti-Bias Curriculum Approach</vt:lpstr>
      <vt:lpstr>Anti-Bias Curriculum Approach Highlights</vt:lpstr>
      <vt:lpstr>Planning with an Anti-Bias Lens</vt:lpstr>
      <vt:lpstr>Strategies for Supporting  Culture and Diversity</vt:lpstr>
      <vt:lpstr>Strategies for English Learners</vt:lpstr>
      <vt:lpstr>Relationships</vt:lpstr>
      <vt:lpstr>Teacher-Child Relationship</vt:lpstr>
      <vt:lpstr>Benefit for Children with Disabilities</vt:lpstr>
      <vt:lpstr>Friendships</vt:lpstr>
      <vt:lpstr>Relationships: Foundation 2.1</vt:lpstr>
      <vt:lpstr>Relationships Foundation Video Example  (Watch for the developmental shift.)</vt:lpstr>
      <vt:lpstr>Relationship Strategies</vt:lpstr>
      <vt:lpstr>Key Features of the DRDP-K (2015)</vt:lpstr>
      <vt:lpstr>Responsible Conduct as a Group Member</vt:lpstr>
      <vt:lpstr>Alignment Document and the DRDP-K (2015)</vt:lpstr>
      <vt:lpstr>Social Roles and Occupations</vt:lpstr>
      <vt:lpstr>Social Roles and Occupations: Foundation 3.1</vt:lpstr>
      <vt:lpstr>Marketplace</vt:lpstr>
      <vt:lpstr>Exchange: Foundation 1.1</vt:lpstr>
      <vt:lpstr>Adult Roles</vt:lpstr>
      <vt:lpstr>Props</vt:lpstr>
      <vt:lpstr>English Learners and Dramatic Play</vt:lpstr>
      <vt:lpstr>Marketplace Dramatic Play</vt:lpstr>
      <vt:lpstr>Partner with Families</vt:lpstr>
      <vt:lpstr> PRoPELS  Strategy  </vt:lpstr>
      <vt:lpstr>Applying PRoPELS</vt:lpstr>
      <vt:lpstr>Closing Slide</vt:lpstr>
      <vt:lpstr>Reference Guide for PowerPoint Citations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2014-10-21T20:59:18Z</cp:lastPrinted>
  <dcterms:created xsi:type="dcterms:W3CDTF">2014-11-04T07:14:03Z</dcterms:created>
  <dcterms:modified xsi:type="dcterms:W3CDTF">2017-03-16T23:32:23Z</dcterms:modified>
</cp:coreProperties>
</file>