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7" r:id="rId1"/>
    <p:sldMasterId id="2147483822" r:id="rId2"/>
    <p:sldMasterId id="2147483850" r:id="rId3"/>
    <p:sldMasterId id="2147483863" r:id="rId4"/>
  </p:sldMasterIdLst>
  <p:notesMasterIdLst>
    <p:notesMasterId r:id="rId64"/>
  </p:notesMasterIdLst>
  <p:handoutMasterIdLst>
    <p:handoutMasterId r:id="rId65"/>
  </p:handoutMasterIdLst>
  <p:sldIdLst>
    <p:sldId id="962" r:id="rId5"/>
    <p:sldId id="876" r:id="rId6"/>
    <p:sldId id="963" r:id="rId7"/>
    <p:sldId id="964" r:id="rId8"/>
    <p:sldId id="1002" r:id="rId9"/>
    <p:sldId id="997" r:id="rId10"/>
    <p:sldId id="998" r:id="rId11"/>
    <p:sldId id="896" r:id="rId12"/>
    <p:sldId id="912" r:id="rId13"/>
    <p:sldId id="999" r:id="rId14"/>
    <p:sldId id="1000" r:id="rId15"/>
    <p:sldId id="1038" r:id="rId16"/>
    <p:sldId id="925" r:id="rId17"/>
    <p:sldId id="1004" r:id="rId18"/>
    <p:sldId id="967" r:id="rId19"/>
    <p:sldId id="1039" r:id="rId20"/>
    <p:sldId id="1040" r:id="rId21"/>
    <p:sldId id="970" r:id="rId22"/>
    <p:sldId id="1007" r:id="rId23"/>
    <p:sldId id="969" r:id="rId24"/>
    <p:sldId id="972" r:id="rId25"/>
    <p:sldId id="1008" r:id="rId26"/>
    <p:sldId id="914" r:id="rId27"/>
    <p:sldId id="1041" r:id="rId28"/>
    <p:sldId id="974" r:id="rId29"/>
    <p:sldId id="891" r:id="rId30"/>
    <p:sldId id="1010" r:id="rId31"/>
    <p:sldId id="1031" r:id="rId32"/>
    <p:sldId id="1033" r:id="rId33"/>
    <p:sldId id="980" r:id="rId34"/>
    <p:sldId id="907" r:id="rId35"/>
    <p:sldId id="981" r:id="rId36"/>
    <p:sldId id="1042" r:id="rId37"/>
    <p:sldId id="982" r:id="rId38"/>
    <p:sldId id="1043" r:id="rId39"/>
    <p:sldId id="1016" r:id="rId40"/>
    <p:sldId id="1044" r:id="rId41"/>
    <p:sldId id="949" r:id="rId42"/>
    <p:sldId id="950" r:id="rId43"/>
    <p:sldId id="986" r:id="rId44"/>
    <p:sldId id="1035" r:id="rId45"/>
    <p:sldId id="1019" r:id="rId46"/>
    <p:sldId id="1020" r:id="rId47"/>
    <p:sldId id="898" r:id="rId48"/>
    <p:sldId id="1021" r:id="rId49"/>
    <p:sldId id="1022" r:id="rId50"/>
    <p:sldId id="1045" r:id="rId51"/>
    <p:sldId id="1046" r:id="rId52"/>
    <p:sldId id="1025" r:id="rId53"/>
    <p:sldId id="990" r:id="rId54"/>
    <p:sldId id="1037" r:id="rId55"/>
    <p:sldId id="1026" r:id="rId56"/>
    <p:sldId id="992" r:id="rId57"/>
    <p:sldId id="993" r:id="rId58"/>
    <p:sldId id="1029" r:id="rId59"/>
    <p:sldId id="995" r:id="rId60"/>
    <p:sldId id="996" r:id="rId61"/>
    <p:sldId id="541" r:id="rId62"/>
    <p:sldId id="1024" r:id="rId63"/>
  </p:sldIdLst>
  <p:sldSz cx="9144000" cy="6858000" type="screen4x3"/>
  <p:notesSz cx="6858000" cy="931386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4">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a L. Peeters" initials="JLP" lastIdx="20" clrIdx="0">
    <p:extLst>
      <p:ext uri="{19B8F6BF-5375-455C-9EA6-DF929625EA0E}">
        <p15:presenceInfo xmlns:p15="http://schemas.microsoft.com/office/powerpoint/2012/main" userId="Jana L. Peeter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4E4"/>
    <a:srgbClr val="F3D495"/>
    <a:srgbClr val="F8E5BE"/>
    <a:srgbClr val="EEC168"/>
    <a:srgbClr val="EAAF3A"/>
    <a:srgbClr val="EFBC57"/>
    <a:srgbClr val="F4D28D"/>
    <a:srgbClr val="FBC965"/>
    <a:srgbClr val="FAE56C"/>
    <a:srgbClr val="FAEE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inimized">
    <p:restoredLeft sz="17398" autoAdjust="0"/>
    <p:restoredTop sz="26986" autoAdjust="0"/>
  </p:normalViewPr>
  <p:slideViewPr>
    <p:cSldViewPr>
      <p:cViewPr varScale="1">
        <p:scale>
          <a:sx n="14" d="100"/>
          <a:sy n="14" d="100"/>
        </p:scale>
        <p:origin x="2600" y="24"/>
      </p:cViewPr>
      <p:guideLst>
        <p:guide orient="horz" pos="2160"/>
        <p:guide pos="2880"/>
      </p:guideLst>
    </p:cSldViewPr>
  </p:slideViewPr>
  <p:outlineViewPr>
    <p:cViewPr>
      <p:scale>
        <a:sx n="33" d="100"/>
        <a:sy n="33" d="100"/>
      </p:scale>
      <p:origin x="0" y="-8564"/>
    </p:cViewPr>
  </p:outlineViewPr>
  <p:notesTextViewPr>
    <p:cViewPr>
      <p:scale>
        <a:sx n="100" d="100"/>
        <a:sy n="100" d="100"/>
      </p:scale>
      <p:origin x="0" y="-704"/>
    </p:cViewPr>
  </p:notesTextViewPr>
  <p:sorterViewPr>
    <p:cViewPr>
      <p:scale>
        <a:sx n="75" d="100"/>
        <a:sy n="75" d="100"/>
      </p:scale>
      <p:origin x="0" y="-4032"/>
    </p:cViewPr>
  </p:sorterViewPr>
  <p:notesViewPr>
    <p:cSldViewPr>
      <p:cViewPr varScale="1">
        <p:scale>
          <a:sx n="47" d="100"/>
          <a:sy n="47" d="100"/>
        </p:scale>
        <p:origin x="2664" y="32"/>
      </p:cViewPr>
      <p:guideLst>
        <p:guide orient="horz" pos="293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72E0C6-3E1C-4A31-BE39-73C028B16878}" type="doc">
      <dgm:prSet loTypeId="urn:microsoft.com/office/officeart/2005/8/layout/hierarchy4" loCatId="relationship" qsTypeId="urn:microsoft.com/office/officeart/2005/8/quickstyle/simple5" qsCatId="simple" csTypeId="urn:microsoft.com/office/officeart/2005/8/colors/accent0_2" csCatId="mainScheme" phldr="1"/>
      <dgm:spPr/>
      <dgm:t>
        <a:bodyPr/>
        <a:lstStyle/>
        <a:p>
          <a:endParaRPr lang="en-US"/>
        </a:p>
      </dgm:t>
    </dgm:pt>
    <dgm:pt modelId="{C8809C66-B633-454C-99BE-3CE884E2B894}">
      <dgm:prSet phldrT="[Text]" custT="1"/>
      <dgm:spPr/>
      <dgm:t>
        <a:bodyPr/>
        <a:lstStyle/>
        <a:p>
          <a:pPr algn="l"/>
          <a:r>
            <a:rPr lang="en-US" sz="4400" b="0" dirty="0">
              <a:solidFill>
                <a:schemeClr val="tx1"/>
              </a:solidFill>
            </a:rPr>
            <a:t>Domain: </a:t>
          </a:r>
        </a:p>
        <a:p>
          <a:pPr algn="l"/>
          <a:r>
            <a:rPr lang="en-US" sz="5400" b="1" dirty="0">
              <a:solidFill>
                <a:schemeClr val="tx1"/>
              </a:solidFill>
            </a:rPr>
            <a:t>Language and Literacy</a:t>
          </a:r>
        </a:p>
      </dgm:t>
    </dgm:pt>
    <dgm:pt modelId="{524FC79A-150E-4A28-89EC-3B627B3DBA40}" type="parTrans" cxnId="{0B8432B5-5B5E-4313-856F-F6119002FA8F}">
      <dgm:prSet/>
      <dgm:spPr/>
      <dgm:t>
        <a:bodyPr/>
        <a:lstStyle/>
        <a:p>
          <a:endParaRPr lang="en-US" sz="2000"/>
        </a:p>
      </dgm:t>
    </dgm:pt>
    <dgm:pt modelId="{8316CC86-8D08-4321-B48F-1406D245BA9B}" type="sibTrans" cxnId="{0B8432B5-5B5E-4313-856F-F6119002FA8F}">
      <dgm:prSet/>
      <dgm:spPr/>
      <dgm:t>
        <a:bodyPr/>
        <a:lstStyle/>
        <a:p>
          <a:endParaRPr lang="en-US" sz="2000"/>
        </a:p>
      </dgm:t>
    </dgm:pt>
    <dgm:pt modelId="{4AA67AEF-DC85-4311-80AE-D15FA43BE531}">
      <dgm:prSet phldrT="[Text]" custT="1"/>
      <dgm:spPr/>
      <dgm:t>
        <a:bodyPr/>
        <a:lstStyle/>
        <a:p>
          <a:pPr algn="l"/>
          <a:r>
            <a:rPr lang="en-US" sz="4000" b="0" dirty="0">
              <a:ln/>
              <a:solidFill>
                <a:schemeClr val="tx1"/>
              </a:solidFill>
            </a:rPr>
            <a:t>Strand: </a:t>
          </a:r>
        </a:p>
        <a:p>
          <a:pPr algn="l"/>
          <a:r>
            <a:rPr lang="en-US" sz="4800" b="1" dirty="0">
              <a:ln/>
              <a:solidFill>
                <a:schemeClr val="tx1"/>
              </a:solidFill>
            </a:rPr>
            <a:t>Reading</a:t>
          </a:r>
        </a:p>
      </dgm:t>
    </dgm:pt>
    <dgm:pt modelId="{36EEC902-A40A-4B66-A5AC-5FF6EAA58FB9}" type="parTrans" cxnId="{4CFBF434-929A-4991-BAB7-E6B462936F44}">
      <dgm:prSet/>
      <dgm:spPr/>
      <dgm:t>
        <a:bodyPr/>
        <a:lstStyle/>
        <a:p>
          <a:endParaRPr lang="en-US" sz="2000"/>
        </a:p>
      </dgm:t>
    </dgm:pt>
    <dgm:pt modelId="{92E2BAC7-420F-470F-BDE9-1B3E32A5FAA8}" type="sibTrans" cxnId="{4CFBF434-929A-4991-BAB7-E6B462936F44}">
      <dgm:prSet/>
      <dgm:spPr/>
      <dgm:t>
        <a:bodyPr/>
        <a:lstStyle/>
        <a:p>
          <a:endParaRPr lang="en-US" sz="2000"/>
        </a:p>
      </dgm:t>
    </dgm:pt>
    <dgm:pt modelId="{FE31F774-01A8-4E84-8EB3-18175967EF85}">
      <dgm:prSet phldrT="[Text]" custT="1"/>
      <dgm:spPr/>
      <dgm:t>
        <a:bodyPr anchor="t" anchorCtr="0"/>
        <a:lstStyle/>
        <a:p>
          <a:r>
            <a:rPr lang="en-US" sz="2000" b="1" dirty="0" err="1">
              <a:solidFill>
                <a:schemeClr val="tx1"/>
              </a:solidFill>
            </a:rPr>
            <a:t>Substrand</a:t>
          </a:r>
          <a:r>
            <a:rPr lang="en-US" sz="2000" b="1" dirty="0">
              <a:solidFill>
                <a:schemeClr val="tx1"/>
              </a:solidFill>
            </a:rPr>
            <a:t>:</a:t>
          </a:r>
          <a:r>
            <a:rPr lang="en-US" sz="2000" b="0" dirty="0">
              <a:solidFill>
                <a:schemeClr val="tx1"/>
              </a:solidFill>
            </a:rPr>
            <a:t> Concepts about Print</a:t>
          </a:r>
        </a:p>
      </dgm:t>
    </dgm:pt>
    <dgm:pt modelId="{D0C2C174-3EB7-4481-A200-97BB9D36AE07}" type="parTrans" cxnId="{534C18CF-1EFA-4515-9CCB-E4F5158DD0AD}">
      <dgm:prSet/>
      <dgm:spPr/>
      <dgm:t>
        <a:bodyPr/>
        <a:lstStyle/>
        <a:p>
          <a:endParaRPr lang="en-US" sz="2000"/>
        </a:p>
      </dgm:t>
    </dgm:pt>
    <dgm:pt modelId="{D6B4CF95-D3E6-4CA4-992F-9B076140EAD8}" type="sibTrans" cxnId="{534C18CF-1EFA-4515-9CCB-E4F5158DD0AD}">
      <dgm:prSet/>
      <dgm:spPr/>
      <dgm:t>
        <a:bodyPr/>
        <a:lstStyle/>
        <a:p>
          <a:endParaRPr lang="en-US" sz="2000"/>
        </a:p>
      </dgm:t>
    </dgm:pt>
    <dgm:pt modelId="{205476E7-019E-4A53-8C5D-52ED3DB37BC5}">
      <dgm:prSet phldrT="[Text]" custT="1"/>
      <dgm:spPr>
        <a:solidFill>
          <a:schemeClr val="bg1"/>
        </a:solidFill>
      </dgm:spPr>
      <dgm:t>
        <a:bodyPr anchor="t" anchorCtr="0"/>
        <a:lstStyle/>
        <a:p>
          <a:r>
            <a:rPr lang="en-US" sz="2000" b="1" dirty="0" err="1">
              <a:solidFill>
                <a:schemeClr val="tx1"/>
              </a:solidFill>
            </a:rPr>
            <a:t>Substrand</a:t>
          </a:r>
          <a:r>
            <a:rPr lang="en-US" sz="2000" b="1" dirty="0">
              <a:solidFill>
                <a:schemeClr val="tx1"/>
              </a:solidFill>
            </a:rPr>
            <a:t>: </a:t>
          </a:r>
          <a:r>
            <a:rPr lang="en-US" sz="2000" b="0" dirty="0" err="1">
              <a:solidFill>
                <a:schemeClr val="tx1"/>
              </a:solidFill>
            </a:rPr>
            <a:t>Compre-hension</a:t>
          </a:r>
          <a:r>
            <a:rPr lang="en-US" sz="2000" b="0" dirty="0">
              <a:solidFill>
                <a:schemeClr val="tx1"/>
              </a:solidFill>
            </a:rPr>
            <a:t> and Analysis of Age-Appropriate Text</a:t>
          </a:r>
        </a:p>
      </dgm:t>
    </dgm:pt>
    <dgm:pt modelId="{8E97A144-AC8D-4029-A890-6C608CB170A8}" type="parTrans" cxnId="{46EF692E-219D-4251-86E5-63F402CE28D7}">
      <dgm:prSet/>
      <dgm:spPr/>
      <dgm:t>
        <a:bodyPr/>
        <a:lstStyle/>
        <a:p>
          <a:endParaRPr lang="en-US" sz="2000"/>
        </a:p>
      </dgm:t>
    </dgm:pt>
    <dgm:pt modelId="{F2DEBEC9-E825-47B2-AF5D-5DA30B39C37D}" type="sibTrans" cxnId="{46EF692E-219D-4251-86E5-63F402CE28D7}">
      <dgm:prSet/>
      <dgm:spPr/>
      <dgm:t>
        <a:bodyPr/>
        <a:lstStyle/>
        <a:p>
          <a:endParaRPr lang="en-US" sz="2000"/>
        </a:p>
      </dgm:t>
    </dgm:pt>
    <dgm:pt modelId="{0DBD51CD-DF5D-442A-8D3F-9D74C00D341D}">
      <dgm:prSet phldrT="[Text]" custT="1"/>
      <dgm:spPr/>
      <dgm:t>
        <a:bodyPr anchor="t" anchorCtr="0"/>
        <a:lstStyle/>
        <a:p>
          <a:r>
            <a:rPr lang="en-US" sz="2000" b="1" dirty="0" err="1">
              <a:solidFill>
                <a:schemeClr val="tx1"/>
              </a:solidFill>
            </a:rPr>
            <a:t>Substrand</a:t>
          </a:r>
          <a:r>
            <a:rPr lang="en-US" sz="2000" b="1" dirty="0">
              <a:solidFill>
                <a:schemeClr val="tx1"/>
              </a:solidFill>
            </a:rPr>
            <a:t>: </a:t>
          </a:r>
          <a:r>
            <a:rPr lang="en-US" sz="2000" b="0" dirty="0">
              <a:solidFill>
                <a:schemeClr val="tx1"/>
              </a:solidFill>
            </a:rPr>
            <a:t>Phonological Awareness</a:t>
          </a:r>
        </a:p>
      </dgm:t>
    </dgm:pt>
    <dgm:pt modelId="{97D103B7-631B-4A67-A1F2-B257F886407C}" type="parTrans" cxnId="{A54E7AE2-4C4A-4BF9-BC2D-E9D433C6C361}">
      <dgm:prSet/>
      <dgm:spPr/>
      <dgm:t>
        <a:bodyPr/>
        <a:lstStyle/>
        <a:p>
          <a:endParaRPr lang="en-US" sz="2000"/>
        </a:p>
      </dgm:t>
    </dgm:pt>
    <dgm:pt modelId="{CA2F0643-6C3F-47AA-87C3-33E918902C39}" type="sibTrans" cxnId="{A54E7AE2-4C4A-4BF9-BC2D-E9D433C6C361}">
      <dgm:prSet/>
      <dgm:spPr/>
      <dgm:t>
        <a:bodyPr/>
        <a:lstStyle/>
        <a:p>
          <a:endParaRPr lang="en-US" sz="2000"/>
        </a:p>
      </dgm:t>
    </dgm:pt>
    <dgm:pt modelId="{D2B1BDE1-3671-4572-9475-387AB1AC5C88}">
      <dgm:prSet phldrT="[Text]" custT="1"/>
      <dgm:spPr>
        <a:solidFill>
          <a:srgbClr val="EFBC57"/>
        </a:solidFill>
      </dgm:spPr>
      <dgm:t>
        <a:bodyPr anchor="t" anchorCtr="0"/>
        <a:lstStyle/>
        <a:p>
          <a:r>
            <a:rPr lang="en-US" sz="2000" b="1" dirty="0" err="1">
              <a:solidFill>
                <a:schemeClr val="tx1"/>
              </a:solidFill>
            </a:rPr>
            <a:t>Substrand</a:t>
          </a:r>
          <a:r>
            <a:rPr lang="en-US" sz="2000" b="1" dirty="0">
              <a:solidFill>
                <a:schemeClr val="tx1"/>
              </a:solidFill>
            </a:rPr>
            <a:t>: </a:t>
          </a:r>
          <a:r>
            <a:rPr lang="en-US" sz="2000" b="0" dirty="0">
              <a:solidFill>
                <a:schemeClr val="tx1"/>
              </a:solidFill>
            </a:rPr>
            <a:t>Alphabetics and Word/Print Recognition</a:t>
          </a:r>
        </a:p>
      </dgm:t>
    </dgm:pt>
    <dgm:pt modelId="{6B99DA1C-CB0E-493D-8ECD-8FA3328519BA}" type="parTrans" cxnId="{A142A300-180B-4A4D-8554-206E80DBAD33}">
      <dgm:prSet/>
      <dgm:spPr/>
      <dgm:t>
        <a:bodyPr/>
        <a:lstStyle/>
        <a:p>
          <a:endParaRPr lang="en-US" sz="2000"/>
        </a:p>
      </dgm:t>
    </dgm:pt>
    <dgm:pt modelId="{B19CF658-1E37-4D82-B057-420BE9E3C859}" type="sibTrans" cxnId="{A142A300-180B-4A4D-8554-206E80DBAD33}">
      <dgm:prSet/>
      <dgm:spPr/>
      <dgm:t>
        <a:bodyPr/>
        <a:lstStyle/>
        <a:p>
          <a:endParaRPr lang="en-US" sz="2000"/>
        </a:p>
      </dgm:t>
    </dgm:pt>
    <dgm:pt modelId="{32DAF7FC-2028-40FD-ADD9-8E8DFEEF168B}">
      <dgm:prSet phldrT="[Text]" custT="1"/>
      <dgm:spPr/>
      <dgm:t>
        <a:bodyPr anchor="t" anchorCtr="0"/>
        <a:lstStyle/>
        <a:p>
          <a:r>
            <a:rPr lang="en-US" sz="2000" b="1" dirty="0" err="1">
              <a:solidFill>
                <a:schemeClr val="tx1"/>
              </a:solidFill>
            </a:rPr>
            <a:t>Substrand</a:t>
          </a:r>
          <a:r>
            <a:rPr lang="en-US" sz="2000" b="1" dirty="0">
              <a:solidFill>
                <a:schemeClr val="tx1"/>
              </a:solidFill>
            </a:rPr>
            <a:t>: </a:t>
          </a:r>
          <a:r>
            <a:rPr lang="en-US" sz="2000" b="0" dirty="0">
              <a:solidFill>
                <a:schemeClr val="tx1"/>
              </a:solidFill>
            </a:rPr>
            <a:t>Literacy Interest and Response</a:t>
          </a:r>
        </a:p>
      </dgm:t>
    </dgm:pt>
    <dgm:pt modelId="{34889A53-63BF-4B39-BF28-BB4015C5F339}" type="parTrans" cxnId="{582A9D85-74C0-42F4-BC82-29F88E40E04B}">
      <dgm:prSet/>
      <dgm:spPr/>
      <dgm:t>
        <a:bodyPr/>
        <a:lstStyle/>
        <a:p>
          <a:endParaRPr lang="en-US" sz="2000"/>
        </a:p>
      </dgm:t>
    </dgm:pt>
    <dgm:pt modelId="{063FE7C2-471B-4B11-A2C3-063BBDB156F1}" type="sibTrans" cxnId="{582A9D85-74C0-42F4-BC82-29F88E40E04B}">
      <dgm:prSet/>
      <dgm:spPr/>
      <dgm:t>
        <a:bodyPr/>
        <a:lstStyle/>
        <a:p>
          <a:endParaRPr lang="en-US" sz="2000"/>
        </a:p>
      </dgm:t>
    </dgm:pt>
    <dgm:pt modelId="{2968131C-C982-41BA-862D-4EB75D703D7B}" type="pres">
      <dgm:prSet presAssocID="{1272E0C6-3E1C-4A31-BE39-73C028B16878}" presName="Name0" presStyleCnt="0">
        <dgm:presLayoutVars>
          <dgm:chPref val="1"/>
          <dgm:dir/>
          <dgm:animOne val="branch"/>
          <dgm:animLvl val="lvl"/>
          <dgm:resizeHandles/>
        </dgm:presLayoutVars>
      </dgm:prSet>
      <dgm:spPr/>
    </dgm:pt>
    <dgm:pt modelId="{90B6D1E7-8364-4A54-B920-C519DC7BA5E8}" type="pres">
      <dgm:prSet presAssocID="{C8809C66-B633-454C-99BE-3CE884E2B894}" presName="vertOne" presStyleCnt="0"/>
      <dgm:spPr/>
    </dgm:pt>
    <dgm:pt modelId="{2B9BF48D-7293-4BEE-97CD-79C69D1EA275}" type="pres">
      <dgm:prSet presAssocID="{C8809C66-B633-454C-99BE-3CE884E2B894}" presName="txOne" presStyleLbl="node0" presStyleIdx="0" presStyleCnt="1" custScaleY="118902" custLinFactNeighborX="628" custLinFactNeighborY="-40745">
        <dgm:presLayoutVars>
          <dgm:chPref val="3"/>
        </dgm:presLayoutVars>
      </dgm:prSet>
      <dgm:spPr/>
    </dgm:pt>
    <dgm:pt modelId="{6858B09B-D53F-4ADE-BE1B-CE06926D21AA}" type="pres">
      <dgm:prSet presAssocID="{C8809C66-B633-454C-99BE-3CE884E2B894}" presName="parTransOne" presStyleCnt="0"/>
      <dgm:spPr/>
    </dgm:pt>
    <dgm:pt modelId="{C3D39C7D-37FD-4DF7-8C1C-B635E641326B}" type="pres">
      <dgm:prSet presAssocID="{C8809C66-B633-454C-99BE-3CE884E2B894}" presName="horzOne" presStyleCnt="0"/>
      <dgm:spPr/>
    </dgm:pt>
    <dgm:pt modelId="{57FF9F6E-998D-4A4F-8A97-1F5216D14B07}" type="pres">
      <dgm:prSet presAssocID="{4AA67AEF-DC85-4311-80AE-D15FA43BE531}" presName="vertTwo" presStyleCnt="0"/>
      <dgm:spPr/>
    </dgm:pt>
    <dgm:pt modelId="{37739391-0FC3-43F3-99E5-2DC1B4A061BC}" type="pres">
      <dgm:prSet presAssocID="{4AA67AEF-DC85-4311-80AE-D15FA43BE531}" presName="txTwo" presStyleLbl="node2" presStyleIdx="0" presStyleCnt="1" custLinFactNeighborX="36" custLinFactNeighborY="-42376">
        <dgm:presLayoutVars>
          <dgm:chPref val="3"/>
        </dgm:presLayoutVars>
      </dgm:prSet>
      <dgm:spPr/>
    </dgm:pt>
    <dgm:pt modelId="{4B9084EF-BD0A-48D0-9700-866FC3C94B90}" type="pres">
      <dgm:prSet presAssocID="{4AA67AEF-DC85-4311-80AE-D15FA43BE531}" presName="parTransTwo" presStyleCnt="0"/>
      <dgm:spPr/>
    </dgm:pt>
    <dgm:pt modelId="{E7D71ED8-3124-41DF-A6B6-AF26CB086F26}" type="pres">
      <dgm:prSet presAssocID="{4AA67AEF-DC85-4311-80AE-D15FA43BE531}" presName="horzTwo" presStyleCnt="0"/>
      <dgm:spPr/>
    </dgm:pt>
    <dgm:pt modelId="{5973F38B-50E9-442E-AA3D-CA6F32D44DBB}" type="pres">
      <dgm:prSet presAssocID="{FE31F774-01A8-4E84-8EB3-18175967EF85}" presName="vertThree" presStyleCnt="0"/>
      <dgm:spPr/>
    </dgm:pt>
    <dgm:pt modelId="{F785FD4E-4525-4DF6-BD35-5C26F95C6818}" type="pres">
      <dgm:prSet presAssocID="{FE31F774-01A8-4E84-8EB3-18175967EF85}" presName="txThree" presStyleLbl="node3" presStyleIdx="0" presStyleCnt="5">
        <dgm:presLayoutVars>
          <dgm:chPref val="3"/>
        </dgm:presLayoutVars>
      </dgm:prSet>
      <dgm:spPr/>
    </dgm:pt>
    <dgm:pt modelId="{ECCFADE3-F7A7-451A-85FE-F4394E391608}" type="pres">
      <dgm:prSet presAssocID="{FE31F774-01A8-4E84-8EB3-18175967EF85}" presName="horzThree" presStyleCnt="0"/>
      <dgm:spPr/>
    </dgm:pt>
    <dgm:pt modelId="{1EBDAC87-47C0-4483-B9E1-93F6ED1049A8}" type="pres">
      <dgm:prSet presAssocID="{D6B4CF95-D3E6-4CA4-992F-9B076140EAD8}" presName="sibSpaceThree" presStyleCnt="0"/>
      <dgm:spPr/>
    </dgm:pt>
    <dgm:pt modelId="{3DAFA7EB-14F0-496C-AFBE-7C98F51B96E8}" type="pres">
      <dgm:prSet presAssocID="{0DBD51CD-DF5D-442A-8D3F-9D74C00D341D}" presName="vertThree" presStyleCnt="0"/>
      <dgm:spPr/>
    </dgm:pt>
    <dgm:pt modelId="{51D2900B-4AD8-4D47-A27D-C4F3BF66BD4C}" type="pres">
      <dgm:prSet presAssocID="{0DBD51CD-DF5D-442A-8D3F-9D74C00D341D}" presName="txThree" presStyleLbl="node3" presStyleIdx="1" presStyleCnt="5" custScaleX="103956" custLinFactNeighborX="947" custLinFactNeighborY="263">
        <dgm:presLayoutVars>
          <dgm:chPref val="3"/>
        </dgm:presLayoutVars>
      </dgm:prSet>
      <dgm:spPr/>
    </dgm:pt>
    <dgm:pt modelId="{148BC66E-C187-4B2B-89ED-0251DB9471CB}" type="pres">
      <dgm:prSet presAssocID="{0DBD51CD-DF5D-442A-8D3F-9D74C00D341D}" presName="horzThree" presStyleCnt="0"/>
      <dgm:spPr/>
    </dgm:pt>
    <dgm:pt modelId="{215C6B5D-D137-43CC-84CF-C6FDF7EF07A7}" type="pres">
      <dgm:prSet presAssocID="{CA2F0643-6C3F-47AA-87C3-33E918902C39}" presName="sibSpaceThree" presStyleCnt="0"/>
      <dgm:spPr/>
    </dgm:pt>
    <dgm:pt modelId="{A3B92E14-6E6F-4782-B9F3-2403A20A28B3}" type="pres">
      <dgm:prSet presAssocID="{D2B1BDE1-3671-4572-9475-387AB1AC5C88}" presName="vertThree" presStyleCnt="0"/>
      <dgm:spPr/>
    </dgm:pt>
    <dgm:pt modelId="{FDE17D78-052C-47CC-ACEA-46F5C687E048}" type="pres">
      <dgm:prSet presAssocID="{D2B1BDE1-3671-4572-9475-387AB1AC5C88}" presName="txThree" presStyleLbl="node3" presStyleIdx="2" presStyleCnt="5">
        <dgm:presLayoutVars>
          <dgm:chPref val="3"/>
        </dgm:presLayoutVars>
      </dgm:prSet>
      <dgm:spPr/>
    </dgm:pt>
    <dgm:pt modelId="{E9E4FC40-3371-434F-89EA-BD883A900C16}" type="pres">
      <dgm:prSet presAssocID="{D2B1BDE1-3671-4572-9475-387AB1AC5C88}" presName="horzThree" presStyleCnt="0"/>
      <dgm:spPr/>
    </dgm:pt>
    <dgm:pt modelId="{083667F4-3FB6-417B-8228-BD121C45F1E3}" type="pres">
      <dgm:prSet presAssocID="{B19CF658-1E37-4D82-B057-420BE9E3C859}" presName="sibSpaceThree" presStyleCnt="0"/>
      <dgm:spPr/>
    </dgm:pt>
    <dgm:pt modelId="{6EB9EF3C-085C-4E49-A099-7154BD60E08B}" type="pres">
      <dgm:prSet presAssocID="{205476E7-019E-4A53-8C5D-52ED3DB37BC5}" presName="vertThree" presStyleCnt="0"/>
      <dgm:spPr/>
    </dgm:pt>
    <dgm:pt modelId="{1ADF242F-40A4-474D-A057-00DA774B0C73}" type="pres">
      <dgm:prSet presAssocID="{205476E7-019E-4A53-8C5D-52ED3DB37BC5}" presName="txThree" presStyleLbl="node3" presStyleIdx="3" presStyleCnt="5" custLinFactNeighborX="-1874" custLinFactNeighborY="263">
        <dgm:presLayoutVars>
          <dgm:chPref val="3"/>
        </dgm:presLayoutVars>
      </dgm:prSet>
      <dgm:spPr/>
    </dgm:pt>
    <dgm:pt modelId="{0F2C4FBB-5C27-424B-89E4-EBDB66640445}" type="pres">
      <dgm:prSet presAssocID="{205476E7-019E-4A53-8C5D-52ED3DB37BC5}" presName="horzThree" presStyleCnt="0"/>
      <dgm:spPr/>
    </dgm:pt>
    <dgm:pt modelId="{A1BD28D8-3841-4692-8A1A-C6A4EE8EF457}" type="pres">
      <dgm:prSet presAssocID="{F2DEBEC9-E825-47B2-AF5D-5DA30B39C37D}" presName="sibSpaceThree" presStyleCnt="0"/>
      <dgm:spPr/>
    </dgm:pt>
    <dgm:pt modelId="{4581C644-EDFB-4A1B-BD46-5F7440F4DE29}" type="pres">
      <dgm:prSet presAssocID="{32DAF7FC-2028-40FD-ADD9-8E8DFEEF168B}" presName="vertThree" presStyleCnt="0"/>
      <dgm:spPr/>
    </dgm:pt>
    <dgm:pt modelId="{98D77D44-9EF6-4F54-8145-3D762BD8BF15}" type="pres">
      <dgm:prSet presAssocID="{32DAF7FC-2028-40FD-ADD9-8E8DFEEF168B}" presName="txThree" presStyleLbl="node3" presStyleIdx="4" presStyleCnt="5">
        <dgm:presLayoutVars>
          <dgm:chPref val="3"/>
        </dgm:presLayoutVars>
      </dgm:prSet>
      <dgm:spPr/>
    </dgm:pt>
    <dgm:pt modelId="{B0113B94-D414-4E98-AD78-49BA4783C798}" type="pres">
      <dgm:prSet presAssocID="{32DAF7FC-2028-40FD-ADD9-8E8DFEEF168B}" presName="horzThree" presStyleCnt="0"/>
      <dgm:spPr/>
    </dgm:pt>
  </dgm:ptLst>
  <dgm:cxnLst>
    <dgm:cxn modelId="{A935B04F-A523-D044-BC90-A46F4C7D45B1}" type="presOf" srcId="{C8809C66-B633-454C-99BE-3CE884E2B894}" destId="{2B9BF48D-7293-4BEE-97CD-79C69D1EA275}" srcOrd="0" destOrd="0" presId="urn:microsoft.com/office/officeart/2005/8/layout/hierarchy4"/>
    <dgm:cxn modelId="{A142A300-180B-4A4D-8554-206E80DBAD33}" srcId="{4AA67AEF-DC85-4311-80AE-D15FA43BE531}" destId="{D2B1BDE1-3671-4572-9475-387AB1AC5C88}" srcOrd="2" destOrd="0" parTransId="{6B99DA1C-CB0E-493D-8ECD-8FA3328519BA}" sibTransId="{B19CF658-1E37-4D82-B057-420BE9E3C859}"/>
    <dgm:cxn modelId="{29651147-1A8D-1A4A-8AF5-D8DDD5B9B332}" type="presOf" srcId="{D2B1BDE1-3671-4572-9475-387AB1AC5C88}" destId="{FDE17D78-052C-47CC-ACEA-46F5C687E048}" srcOrd="0" destOrd="0" presId="urn:microsoft.com/office/officeart/2005/8/layout/hierarchy4"/>
    <dgm:cxn modelId="{DB1DC45C-3B36-2B4B-970A-E831830FF566}" type="presOf" srcId="{4AA67AEF-DC85-4311-80AE-D15FA43BE531}" destId="{37739391-0FC3-43F3-99E5-2DC1B4A061BC}" srcOrd="0" destOrd="0" presId="urn:microsoft.com/office/officeart/2005/8/layout/hierarchy4"/>
    <dgm:cxn modelId="{A54E7AE2-4C4A-4BF9-BC2D-E9D433C6C361}" srcId="{4AA67AEF-DC85-4311-80AE-D15FA43BE531}" destId="{0DBD51CD-DF5D-442A-8D3F-9D74C00D341D}" srcOrd="1" destOrd="0" parTransId="{97D103B7-631B-4A67-A1F2-B257F886407C}" sibTransId="{CA2F0643-6C3F-47AA-87C3-33E918902C39}"/>
    <dgm:cxn modelId="{4CFBF434-929A-4991-BAB7-E6B462936F44}" srcId="{C8809C66-B633-454C-99BE-3CE884E2B894}" destId="{4AA67AEF-DC85-4311-80AE-D15FA43BE531}" srcOrd="0" destOrd="0" parTransId="{36EEC902-A40A-4B66-A5AC-5FF6EAA58FB9}" sibTransId="{92E2BAC7-420F-470F-BDE9-1B3E32A5FAA8}"/>
    <dgm:cxn modelId="{E037C49E-53A4-284C-A352-71D30E53E07D}" type="presOf" srcId="{0DBD51CD-DF5D-442A-8D3F-9D74C00D341D}" destId="{51D2900B-4AD8-4D47-A27D-C4F3BF66BD4C}" srcOrd="0" destOrd="0" presId="urn:microsoft.com/office/officeart/2005/8/layout/hierarchy4"/>
    <dgm:cxn modelId="{0EAC9446-8C1D-B14F-A09B-62B800591B3F}" type="presOf" srcId="{FE31F774-01A8-4E84-8EB3-18175967EF85}" destId="{F785FD4E-4525-4DF6-BD35-5C26F95C6818}" srcOrd="0" destOrd="0" presId="urn:microsoft.com/office/officeart/2005/8/layout/hierarchy4"/>
    <dgm:cxn modelId="{37B5BF4C-E8AE-E54B-B28A-B7E6691DBAA0}" type="presOf" srcId="{205476E7-019E-4A53-8C5D-52ED3DB37BC5}" destId="{1ADF242F-40A4-474D-A057-00DA774B0C73}" srcOrd="0" destOrd="0" presId="urn:microsoft.com/office/officeart/2005/8/layout/hierarchy4"/>
    <dgm:cxn modelId="{0B8432B5-5B5E-4313-856F-F6119002FA8F}" srcId="{1272E0C6-3E1C-4A31-BE39-73C028B16878}" destId="{C8809C66-B633-454C-99BE-3CE884E2B894}" srcOrd="0" destOrd="0" parTransId="{524FC79A-150E-4A28-89EC-3B627B3DBA40}" sibTransId="{8316CC86-8D08-4321-B48F-1406D245BA9B}"/>
    <dgm:cxn modelId="{534C18CF-1EFA-4515-9CCB-E4F5158DD0AD}" srcId="{4AA67AEF-DC85-4311-80AE-D15FA43BE531}" destId="{FE31F774-01A8-4E84-8EB3-18175967EF85}" srcOrd="0" destOrd="0" parTransId="{D0C2C174-3EB7-4481-A200-97BB9D36AE07}" sibTransId="{D6B4CF95-D3E6-4CA4-992F-9B076140EAD8}"/>
    <dgm:cxn modelId="{46EF692E-219D-4251-86E5-63F402CE28D7}" srcId="{4AA67AEF-DC85-4311-80AE-D15FA43BE531}" destId="{205476E7-019E-4A53-8C5D-52ED3DB37BC5}" srcOrd="3" destOrd="0" parTransId="{8E97A144-AC8D-4029-A890-6C608CB170A8}" sibTransId="{F2DEBEC9-E825-47B2-AF5D-5DA30B39C37D}"/>
    <dgm:cxn modelId="{582A9D85-74C0-42F4-BC82-29F88E40E04B}" srcId="{4AA67AEF-DC85-4311-80AE-D15FA43BE531}" destId="{32DAF7FC-2028-40FD-ADD9-8E8DFEEF168B}" srcOrd="4" destOrd="0" parTransId="{34889A53-63BF-4B39-BF28-BB4015C5F339}" sibTransId="{063FE7C2-471B-4B11-A2C3-063BBDB156F1}"/>
    <dgm:cxn modelId="{58785DAD-058C-0B45-9CB3-60B9AF9AC6DA}" type="presOf" srcId="{1272E0C6-3E1C-4A31-BE39-73C028B16878}" destId="{2968131C-C982-41BA-862D-4EB75D703D7B}" srcOrd="0" destOrd="0" presId="urn:microsoft.com/office/officeart/2005/8/layout/hierarchy4"/>
    <dgm:cxn modelId="{CFBCBA03-A472-E94F-8503-21F81EEEA8B6}" type="presOf" srcId="{32DAF7FC-2028-40FD-ADD9-8E8DFEEF168B}" destId="{98D77D44-9EF6-4F54-8145-3D762BD8BF15}" srcOrd="0" destOrd="0" presId="urn:microsoft.com/office/officeart/2005/8/layout/hierarchy4"/>
    <dgm:cxn modelId="{181C6E41-F438-3146-AC93-F3EF65EFC202}" type="presParOf" srcId="{2968131C-C982-41BA-862D-4EB75D703D7B}" destId="{90B6D1E7-8364-4A54-B920-C519DC7BA5E8}" srcOrd="0" destOrd="0" presId="urn:microsoft.com/office/officeart/2005/8/layout/hierarchy4"/>
    <dgm:cxn modelId="{DC412BFE-F781-3541-80F3-D3F037517E93}" type="presParOf" srcId="{90B6D1E7-8364-4A54-B920-C519DC7BA5E8}" destId="{2B9BF48D-7293-4BEE-97CD-79C69D1EA275}" srcOrd="0" destOrd="0" presId="urn:microsoft.com/office/officeart/2005/8/layout/hierarchy4"/>
    <dgm:cxn modelId="{6AC67F1E-1947-1940-8736-5EDD6FB70D18}" type="presParOf" srcId="{90B6D1E7-8364-4A54-B920-C519DC7BA5E8}" destId="{6858B09B-D53F-4ADE-BE1B-CE06926D21AA}" srcOrd="1" destOrd="0" presId="urn:microsoft.com/office/officeart/2005/8/layout/hierarchy4"/>
    <dgm:cxn modelId="{B5076BC8-EFE9-DD4A-855B-30F0ECBFD05E}" type="presParOf" srcId="{90B6D1E7-8364-4A54-B920-C519DC7BA5E8}" destId="{C3D39C7D-37FD-4DF7-8C1C-B635E641326B}" srcOrd="2" destOrd="0" presId="urn:microsoft.com/office/officeart/2005/8/layout/hierarchy4"/>
    <dgm:cxn modelId="{2A969373-3038-D148-BF91-F4FE6D6591DB}" type="presParOf" srcId="{C3D39C7D-37FD-4DF7-8C1C-B635E641326B}" destId="{57FF9F6E-998D-4A4F-8A97-1F5216D14B07}" srcOrd="0" destOrd="0" presId="urn:microsoft.com/office/officeart/2005/8/layout/hierarchy4"/>
    <dgm:cxn modelId="{87338FE9-7BF3-594A-9505-B80886303132}" type="presParOf" srcId="{57FF9F6E-998D-4A4F-8A97-1F5216D14B07}" destId="{37739391-0FC3-43F3-99E5-2DC1B4A061BC}" srcOrd="0" destOrd="0" presId="urn:microsoft.com/office/officeart/2005/8/layout/hierarchy4"/>
    <dgm:cxn modelId="{1F182872-792C-CD45-ADAB-D5AC2E15E5A6}" type="presParOf" srcId="{57FF9F6E-998D-4A4F-8A97-1F5216D14B07}" destId="{4B9084EF-BD0A-48D0-9700-866FC3C94B90}" srcOrd="1" destOrd="0" presId="urn:microsoft.com/office/officeart/2005/8/layout/hierarchy4"/>
    <dgm:cxn modelId="{C75B9588-8107-2243-8BE1-CFEB4D26656E}" type="presParOf" srcId="{57FF9F6E-998D-4A4F-8A97-1F5216D14B07}" destId="{E7D71ED8-3124-41DF-A6B6-AF26CB086F26}" srcOrd="2" destOrd="0" presId="urn:microsoft.com/office/officeart/2005/8/layout/hierarchy4"/>
    <dgm:cxn modelId="{C628B470-D884-4345-BDA9-B8AE907CDDCB}" type="presParOf" srcId="{E7D71ED8-3124-41DF-A6B6-AF26CB086F26}" destId="{5973F38B-50E9-442E-AA3D-CA6F32D44DBB}" srcOrd="0" destOrd="0" presId="urn:microsoft.com/office/officeart/2005/8/layout/hierarchy4"/>
    <dgm:cxn modelId="{31010448-1F0C-FA41-AB97-D89F3686D89E}" type="presParOf" srcId="{5973F38B-50E9-442E-AA3D-CA6F32D44DBB}" destId="{F785FD4E-4525-4DF6-BD35-5C26F95C6818}" srcOrd="0" destOrd="0" presId="urn:microsoft.com/office/officeart/2005/8/layout/hierarchy4"/>
    <dgm:cxn modelId="{5CBFADE3-93B6-6D47-8C0D-923D6159080F}" type="presParOf" srcId="{5973F38B-50E9-442E-AA3D-CA6F32D44DBB}" destId="{ECCFADE3-F7A7-451A-85FE-F4394E391608}" srcOrd="1" destOrd="0" presId="urn:microsoft.com/office/officeart/2005/8/layout/hierarchy4"/>
    <dgm:cxn modelId="{6AC7160C-2205-5742-A5EF-3F3D851F86F5}" type="presParOf" srcId="{E7D71ED8-3124-41DF-A6B6-AF26CB086F26}" destId="{1EBDAC87-47C0-4483-B9E1-93F6ED1049A8}" srcOrd="1" destOrd="0" presId="urn:microsoft.com/office/officeart/2005/8/layout/hierarchy4"/>
    <dgm:cxn modelId="{70E074CB-8119-3D4D-8DD8-027963EB8D5D}" type="presParOf" srcId="{E7D71ED8-3124-41DF-A6B6-AF26CB086F26}" destId="{3DAFA7EB-14F0-496C-AFBE-7C98F51B96E8}" srcOrd="2" destOrd="0" presId="urn:microsoft.com/office/officeart/2005/8/layout/hierarchy4"/>
    <dgm:cxn modelId="{5E7C17E0-996B-E542-8967-E4DE7D093354}" type="presParOf" srcId="{3DAFA7EB-14F0-496C-AFBE-7C98F51B96E8}" destId="{51D2900B-4AD8-4D47-A27D-C4F3BF66BD4C}" srcOrd="0" destOrd="0" presId="urn:microsoft.com/office/officeart/2005/8/layout/hierarchy4"/>
    <dgm:cxn modelId="{E3E055D6-B853-A948-9B19-D55768B1892A}" type="presParOf" srcId="{3DAFA7EB-14F0-496C-AFBE-7C98F51B96E8}" destId="{148BC66E-C187-4B2B-89ED-0251DB9471CB}" srcOrd="1" destOrd="0" presId="urn:microsoft.com/office/officeart/2005/8/layout/hierarchy4"/>
    <dgm:cxn modelId="{1157C778-77BA-2041-8FCF-ED5E1BF44E26}" type="presParOf" srcId="{E7D71ED8-3124-41DF-A6B6-AF26CB086F26}" destId="{215C6B5D-D137-43CC-84CF-C6FDF7EF07A7}" srcOrd="3" destOrd="0" presId="urn:microsoft.com/office/officeart/2005/8/layout/hierarchy4"/>
    <dgm:cxn modelId="{3D0B62DD-9E57-EB4A-8F96-DFBD97917E35}" type="presParOf" srcId="{E7D71ED8-3124-41DF-A6B6-AF26CB086F26}" destId="{A3B92E14-6E6F-4782-B9F3-2403A20A28B3}" srcOrd="4" destOrd="0" presId="urn:microsoft.com/office/officeart/2005/8/layout/hierarchy4"/>
    <dgm:cxn modelId="{EBBC9F60-E9E8-6648-A6E2-ECCFF47F8E43}" type="presParOf" srcId="{A3B92E14-6E6F-4782-B9F3-2403A20A28B3}" destId="{FDE17D78-052C-47CC-ACEA-46F5C687E048}" srcOrd="0" destOrd="0" presId="urn:microsoft.com/office/officeart/2005/8/layout/hierarchy4"/>
    <dgm:cxn modelId="{7FB33F58-0662-1C45-B467-ED518946262F}" type="presParOf" srcId="{A3B92E14-6E6F-4782-B9F3-2403A20A28B3}" destId="{E9E4FC40-3371-434F-89EA-BD883A900C16}" srcOrd="1" destOrd="0" presId="urn:microsoft.com/office/officeart/2005/8/layout/hierarchy4"/>
    <dgm:cxn modelId="{C26FDB62-7225-AD4E-9053-9F337F1DB915}" type="presParOf" srcId="{E7D71ED8-3124-41DF-A6B6-AF26CB086F26}" destId="{083667F4-3FB6-417B-8228-BD121C45F1E3}" srcOrd="5" destOrd="0" presId="urn:microsoft.com/office/officeart/2005/8/layout/hierarchy4"/>
    <dgm:cxn modelId="{53A447AB-1F73-8846-B192-2B338DD8BED9}" type="presParOf" srcId="{E7D71ED8-3124-41DF-A6B6-AF26CB086F26}" destId="{6EB9EF3C-085C-4E49-A099-7154BD60E08B}" srcOrd="6" destOrd="0" presId="urn:microsoft.com/office/officeart/2005/8/layout/hierarchy4"/>
    <dgm:cxn modelId="{12ED2935-89EA-1041-9C60-550F47FE2C4A}" type="presParOf" srcId="{6EB9EF3C-085C-4E49-A099-7154BD60E08B}" destId="{1ADF242F-40A4-474D-A057-00DA774B0C73}" srcOrd="0" destOrd="0" presId="urn:microsoft.com/office/officeart/2005/8/layout/hierarchy4"/>
    <dgm:cxn modelId="{8B14184A-A4D0-1A41-AB97-CF7CEA4E73A8}" type="presParOf" srcId="{6EB9EF3C-085C-4E49-A099-7154BD60E08B}" destId="{0F2C4FBB-5C27-424B-89E4-EBDB66640445}" srcOrd="1" destOrd="0" presId="urn:microsoft.com/office/officeart/2005/8/layout/hierarchy4"/>
    <dgm:cxn modelId="{67044C05-D216-8F4A-BF41-DFD530202431}" type="presParOf" srcId="{E7D71ED8-3124-41DF-A6B6-AF26CB086F26}" destId="{A1BD28D8-3841-4692-8A1A-C6A4EE8EF457}" srcOrd="7" destOrd="0" presId="urn:microsoft.com/office/officeart/2005/8/layout/hierarchy4"/>
    <dgm:cxn modelId="{1366229C-6474-EE4D-8583-7A84FC07E9D7}" type="presParOf" srcId="{E7D71ED8-3124-41DF-A6B6-AF26CB086F26}" destId="{4581C644-EDFB-4A1B-BD46-5F7440F4DE29}" srcOrd="8" destOrd="0" presId="urn:microsoft.com/office/officeart/2005/8/layout/hierarchy4"/>
    <dgm:cxn modelId="{FC6E0EFB-09CA-EC4E-A034-A7AD78AB0B2E}" type="presParOf" srcId="{4581C644-EDFB-4A1B-BD46-5F7440F4DE29}" destId="{98D77D44-9EF6-4F54-8145-3D762BD8BF15}" srcOrd="0" destOrd="0" presId="urn:microsoft.com/office/officeart/2005/8/layout/hierarchy4"/>
    <dgm:cxn modelId="{FF09D30D-FE28-7741-A399-E64518F8F131}" type="presParOf" srcId="{4581C644-EDFB-4A1B-BD46-5F7440F4DE29}" destId="{B0113B94-D414-4E98-AD78-49BA4783C798}" srcOrd="1" destOrd="0" presId="urn:microsoft.com/office/officeart/2005/8/layout/hierarchy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BF48D-7293-4BEE-97CD-79C69D1EA275}">
      <dsp:nvSpPr>
        <dsp:cNvPr id="0" name=""/>
        <dsp:cNvSpPr/>
      </dsp:nvSpPr>
      <dsp:spPr>
        <a:xfrm>
          <a:off x="6140" y="0"/>
          <a:ext cx="8794959" cy="2261657"/>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0" kern="1200" dirty="0">
              <a:solidFill>
                <a:schemeClr val="tx1"/>
              </a:solidFill>
            </a:rPr>
            <a:t>Domain: </a:t>
          </a:r>
        </a:p>
        <a:p>
          <a:pPr marL="0" lvl="0" indent="0" algn="l" defTabSz="1955800">
            <a:lnSpc>
              <a:spcPct val="90000"/>
            </a:lnSpc>
            <a:spcBef>
              <a:spcPct val="0"/>
            </a:spcBef>
            <a:spcAft>
              <a:spcPct val="35000"/>
            </a:spcAft>
            <a:buNone/>
          </a:pPr>
          <a:r>
            <a:rPr lang="en-US" sz="5400" b="1" kern="1200" dirty="0">
              <a:solidFill>
                <a:schemeClr val="tx1"/>
              </a:solidFill>
            </a:rPr>
            <a:t>Language and Literacy</a:t>
          </a:r>
        </a:p>
      </dsp:txBody>
      <dsp:txXfrm>
        <a:off x="72382" y="66242"/>
        <a:ext cx="8662475" cy="2129173"/>
      </dsp:txXfrm>
    </dsp:sp>
    <dsp:sp modelId="{37739391-0FC3-43F3-99E5-2DC1B4A061BC}">
      <dsp:nvSpPr>
        <dsp:cNvPr id="0" name=""/>
        <dsp:cNvSpPr/>
      </dsp:nvSpPr>
      <dsp:spPr>
        <a:xfrm>
          <a:off x="14814" y="2348928"/>
          <a:ext cx="8777790" cy="190211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kern="1200" dirty="0">
              <a:ln/>
              <a:solidFill>
                <a:schemeClr val="tx1"/>
              </a:solidFill>
            </a:rPr>
            <a:t>Strand: </a:t>
          </a:r>
        </a:p>
        <a:p>
          <a:pPr marL="0" lvl="0" indent="0" algn="l" defTabSz="1778000">
            <a:lnSpc>
              <a:spcPct val="90000"/>
            </a:lnSpc>
            <a:spcBef>
              <a:spcPct val="0"/>
            </a:spcBef>
            <a:spcAft>
              <a:spcPct val="35000"/>
            </a:spcAft>
            <a:buNone/>
          </a:pPr>
          <a:r>
            <a:rPr lang="en-US" sz="4800" b="1" kern="1200" dirty="0">
              <a:ln/>
              <a:solidFill>
                <a:schemeClr val="tx1"/>
              </a:solidFill>
            </a:rPr>
            <a:t>Reading</a:t>
          </a:r>
        </a:p>
      </dsp:txBody>
      <dsp:txXfrm>
        <a:off x="70525" y="2404639"/>
        <a:ext cx="8666368" cy="1790696"/>
      </dsp:txXfrm>
    </dsp:sp>
    <dsp:sp modelId="{F785FD4E-4525-4DF6-BD35-5C26F95C6818}">
      <dsp:nvSpPr>
        <dsp:cNvPr id="0" name=""/>
        <dsp:cNvSpPr/>
      </dsp:nvSpPr>
      <dsp:spPr>
        <a:xfrm>
          <a:off x="11654" y="4460739"/>
          <a:ext cx="1685585" cy="190211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rPr>
            <a:t>Substrand</a:t>
          </a:r>
          <a:r>
            <a:rPr lang="en-US" sz="2000" b="1" kern="1200" dirty="0">
              <a:solidFill>
                <a:schemeClr val="tx1"/>
              </a:solidFill>
            </a:rPr>
            <a:t>:</a:t>
          </a:r>
          <a:r>
            <a:rPr lang="en-US" sz="2000" b="0" kern="1200" dirty="0">
              <a:solidFill>
                <a:schemeClr val="tx1"/>
              </a:solidFill>
            </a:rPr>
            <a:t> Concepts about Print</a:t>
          </a:r>
        </a:p>
      </dsp:txBody>
      <dsp:txXfrm>
        <a:off x="61023" y="4510108"/>
        <a:ext cx="1586847" cy="1803380"/>
      </dsp:txXfrm>
    </dsp:sp>
    <dsp:sp modelId="{51D2900B-4AD8-4D47-A27D-C4F3BF66BD4C}">
      <dsp:nvSpPr>
        <dsp:cNvPr id="0" name=""/>
        <dsp:cNvSpPr/>
      </dsp:nvSpPr>
      <dsp:spPr>
        <a:xfrm>
          <a:off x="1783998" y="4463141"/>
          <a:ext cx="1752267" cy="190211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rPr>
            <a:t>Substrand</a:t>
          </a:r>
          <a:r>
            <a:rPr lang="en-US" sz="2000" b="1" kern="1200" dirty="0">
              <a:solidFill>
                <a:schemeClr val="tx1"/>
              </a:solidFill>
            </a:rPr>
            <a:t>: </a:t>
          </a:r>
          <a:r>
            <a:rPr lang="en-US" sz="2000" b="0" kern="1200" dirty="0">
              <a:solidFill>
                <a:schemeClr val="tx1"/>
              </a:solidFill>
            </a:rPr>
            <a:t>Phonological Awareness</a:t>
          </a:r>
        </a:p>
      </dsp:txBody>
      <dsp:txXfrm>
        <a:off x="1835320" y="4514463"/>
        <a:ext cx="1649623" cy="1799474"/>
      </dsp:txXfrm>
    </dsp:sp>
    <dsp:sp modelId="{FDE17D78-052C-47CC-ACEA-46F5C687E048}">
      <dsp:nvSpPr>
        <dsp:cNvPr id="0" name=""/>
        <dsp:cNvSpPr/>
      </dsp:nvSpPr>
      <dsp:spPr>
        <a:xfrm>
          <a:off x="3591097" y="4460739"/>
          <a:ext cx="1685585" cy="1902118"/>
        </a:xfrm>
        <a:prstGeom prst="roundRect">
          <a:avLst>
            <a:gd name="adj" fmla="val 10000"/>
          </a:avLst>
        </a:prstGeom>
        <a:solidFill>
          <a:srgbClr val="EFBC57"/>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rPr>
            <a:t>Substrand</a:t>
          </a:r>
          <a:r>
            <a:rPr lang="en-US" sz="2000" b="1" kern="1200" dirty="0">
              <a:solidFill>
                <a:schemeClr val="tx1"/>
              </a:solidFill>
            </a:rPr>
            <a:t>: </a:t>
          </a:r>
          <a:r>
            <a:rPr lang="en-US" sz="2000" b="0" kern="1200" dirty="0">
              <a:solidFill>
                <a:schemeClr val="tx1"/>
              </a:solidFill>
            </a:rPr>
            <a:t>Alphabetics and Word/Print Recognition</a:t>
          </a:r>
        </a:p>
      </dsp:txBody>
      <dsp:txXfrm>
        <a:off x="3640466" y="4510108"/>
        <a:ext cx="1586847" cy="1803380"/>
      </dsp:txXfrm>
    </dsp:sp>
    <dsp:sp modelId="{1ADF242F-40A4-474D-A057-00DA774B0C73}">
      <dsp:nvSpPr>
        <dsp:cNvPr id="0" name=""/>
        <dsp:cNvSpPr/>
      </dsp:nvSpPr>
      <dsp:spPr>
        <a:xfrm>
          <a:off x="5315890" y="4463141"/>
          <a:ext cx="1685585" cy="1902118"/>
        </a:xfrm>
        <a:prstGeom prst="roundRect">
          <a:avLst>
            <a:gd name="adj" fmla="val 10000"/>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rPr>
            <a:t>Substrand</a:t>
          </a:r>
          <a:r>
            <a:rPr lang="en-US" sz="2000" b="1" kern="1200" dirty="0">
              <a:solidFill>
                <a:schemeClr val="tx1"/>
              </a:solidFill>
            </a:rPr>
            <a:t>: </a:t>
          </a:r>
          <a:r>
            <a:rPr lang="en-US" sz="2000" b="0" kern="1200" dirty="0" err="1">
              <a:solidFill>
                <a:schemeClr val="tx1"/>
              </a:solidFill>
            </a:rPr>
            <a:t>Compre-hension</a:t>
          </a:r>
          <a:r>
            <a:rPr lang="en-US" sz="2000" b="0" kern="1200" dirty="0">
              <a:solidFill>
                <a:schemeClr val="tx1"/>
              </a:solidFill>
            </a:rPr>
            <a:t> and Analysis of Age-Appropriate Text</a:t>
          </a:r>
        </a:p>
      </dsp:txBody>
      <dsp:txXfrm>
        <a:off x="5365259" y="4512510"/>
        <a:ext cx="1586847" cy="1803380"/>
      </dsp:txXfrm>
    </dsp:sp>
    <dsp:sp modelId="{98D77D44-9EF6-4F54-8145-3D762BD8BF15}">
      <dsp:nvSpPr>
        <dsp:cNvPr id="0" name=""/>
        <dsp:cNvSpPr/>
      </dsp:nvSpPr>
      <dsp:spPr>
        <a:xfrm>
          <a:off x="7103859" y="4460739"/>
          <a:ext cx="1685585" cy="190211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rPr>
            <a:t>Substrand</a:t>
          </a:r>
          <a:r>
            <a:rPr lang="en-US" sz="2000" b="1" kern="1200" dirty="0">
              <a:solidFill>
                <a:schemeClr val="tx1"/>
              </a:solidFill>
            </a:rPr>
            <a:t>: </a:t>
          </a:r>
          <a:r>
            <a:rPr lang="en-US" sz="2000" b="0" kern="1200" dirty="0">
              <a:solidFill>
                <a:schemeClr val="tx1"/>
              </a:solidFill>
            </a:rPr>
            <a:t>Literacy Interest and Response</a:t>
          </a:r>
        </a:p>
      </dsp:txBody>
      <dsp:txXfrm>
        <a:off x="7153228" y="4510108"/>
        <a:ext cx="1586847" cy="180338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ffectLst/>
                <a:latin typeface="Arial" charset="0"/>
                <a:ea typeface="+mn-ea"/>
                <a:cs typeface="+mn-cs"/>
              </a:defRPr>
            </a:lvl1pPr>
          </a:lstStyle>
          <a:p>
            <a:pPr>
              <a:defRPr/>
            </a:pPr>
            <a:endParaRPr lang="en-US"/>
          </a:p>
        </p:txBody>
      </p:sp>
      <p:sp>
        <p:nvSpPr>
          <p:cNvPr id="159747"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ffectLst/>
                <a:latin typeface="Arial" charset="0"/>
                <a:ea typeface="+mn-ea"/>
                <a:cs typeface="+mn-cs"/>
              </a:defRPr>
            </a:lvl1pPr>
          </a:lstStyle>
          <a:p>
            <a:pPr>
              <a:defRPr/>
            </a:pPr>
            <a:endParaRPr lang="en-US"/>
          </a:p>
        </p:txBody>
      </p:sp>
      <p:sp>
        <p:nvSpPr>
          <p:cNvPr id="159748"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latin typeface="Arial" charset="0"/>
                <a:ea typeface="+mn-ea"/>
                <a:cs typeface="+mn-cs"/>
              </a:defRPr>
            </a:lvl1pPr>
          </a:lstStyle>
          <a:p>
            <a:pPr>
              <a:defRPr/>
            </a:pPr>
            <a:endParaRPr lang="en-US"/>
          </a:p>
        </p:txBody>
      </p:sp>
      <p:sp>
        <p:nvSpPr>
          <p:cNvPr id="159749"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7E515072-6A05-4023-9D2D-2C180A696AF8}" type="slidenum">
              <a:rPr lang="en-US" altLang="en-US"/>
              <a:pPr/>
              <a:t>‹#›</a:t>
            </a:fld>
            <a:endParaRPr lang="en-US" altLang="en-US"/>
          </a:p>
        </p:txBody>
      </p:sp>
    </p:spTree>
    <p:extLst>
      <p:ext uri="{BB962C8B-B14F-4D97-AF65-F5344CB8AC3E}">
        <p14:creationId xmlns:p14="http://schemas.microsoft.com/office/powerpoint/2010/main" val="2195917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ffectLst/>
                <a:latin typeface="Arial" charset="0"/>
                <a:ea typeface="+mn-ea"/>
                <a:cs typeface="+mn-cs"/>
              </a:defRPr>
            </a:lvl1pPr>
          </a:lstStyle>
          <a:p>
            <a:pPr>
              <a:defRPr/>
            </a:pPr>
            <a:endParaRPr lang="en-US"/>
          </a:p>
        </p:txBody>
      </p:sp>
      <p:sp>
        <p:nvSpPr>
          <p:cNvPr id="327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ffectLst/>
                <a:latin typeface="Arial" charset="0"/>
                <a:ea typeface="+mn-ea"/>
                <a:cs typeface="+mn-cs"/>
              </a:defRPr>
            </a:lvl1pPr>
          </a:lstStyle>
          <a:p>
            <a:pPr>
              <a:defRPr/>
            </a:pPr>
            <a:endParaRPr lang="en-US"/>
          </a:p>
        </p:txBody>
      </p:sp>
      <p:sp>
        <p:nvSpPr>
          <p:cNvPr id="30724" name="Rectangle 4"/>
          <p:cNvSpPr>
            <a:spLocks noGrp="1" noRot="1" noChangeAspect="1" noChangeArrowheads="1" noTextEdit="1"/>
          </p:cNvSpPr>
          <p:nvPr>
            <p:ph type="sldImg" idx="2"/>
          </p:nvPr>
        </p:nvSpPr>
        <p:spPr bwMode="auto">
          <a:xfrm>
            <a:off x="1101725" y="698500"/>
            <a:ext cx="4654550"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27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latin typeface="Arial" charset="0"/>
                <a:ea typeface="+mn-ea"/>
                <a:cs typeface="+mn-cs"/>
              </a:defRPr>
            </a:lvl1pPr>
          </a:lstStyle>
          <a:p>
            <a:pPr>
              <a:defRPr/>
            </a:pPr>
            <a:endParaRPr lang="en-US"/>
          </a:p>
        </p:txBody>
      </p:sp>
      <p:sp>
        <p:nvSpPr>
          <p:cNvPr id="327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C63BC816-A333-4379-8CA2-2F78EB8E295B}" type="slidenum">
              <a:rPr lang="en-US" altLang="en-US"/>
              <a:pPr/>
              <a:t>‹#›</a:t>
            </a:fld>
            <a:endParaRPr lang="en-US" altLang="en-US"/>
          </a:p>
        </p:txBody>
      </p:sp>
    </p:spTree>
    <p:extLst>
      <p:ext uri="{BB962C8B-B14F-4D97-AF65-F5344CB8AC3E}">
        <p14:creationId xmlns:p14="http://schemas.microsoft.com/office/powerpoint/2010/main" val="292628769"/>
      </p:ext>
    </p:extLst>
  </p:cSld>
  <p:clrMap bg1="lt1" tx1="dk1" bg2="lt2" tx2="dk2" accent1="accent1" accent2="accent2" accent3="accent3" accent4="accent4" accent5="accent5" accent6="accent6" hlink="hlink" folHlink="folHlink"/>
  <p:notesStyle>
    <a:lvl1pPr algn="l" rtl="0" eaLnBrk="0" fontAlgn="base" hangingPunct="0">
      <a:spcBef>
        <a:spcPts val="0"/>
      </a:spcBef>
      <a:spcAft>
        <a:spcPct val="0"/>
      </a:spcAft>
      <a:defRPr sz="1200" kern="1200">
        <a:solidFill>
          <a:schemeClr val="tx1"/>
        </a:solidFill>
        <a:latin typeface="Arial" charset="0"/>
        <a:ea typeface="ＭＳ Ｐゴシック" panose="020B0600070205080204" pitchFamily="34" charset="-128"/>
        <a:cs typeface="MS Pゴシック" charset="0"/>
      </a:defRPr>
    </a:lvl1pPr>
    <a:lvl2pPr marL="457200" algn="l" rtl="0" eaLnBrk="0" fontAlgn="base" hangingPunct="0">
      <a:spcBef>
        <a:spcPts val="0"/>
      </a:spcBef>
      <a:spcAft>
        <a:spcPct val="0"/>
      </a:spcAft>
      <a:defRPr sz="1200" kern="1200">
        <a:solidFill>
          <a:schemeClr val="tx1"/>
        </a:solidFill>
        <a:latin typeface="Arial" charset="0"/>
        <a:ea typeface="ＭＳ Ｐゴシック" panose="020B0600070205080204" pitchFamily="34" charset="-128"/>
        <a:cs typeface="+mn-cs"/>
      </a:defRPr>
    </a:lvl2pPr>
    <a:lvl3pPr marL="914400" algn="l" rtl="0" eaLnBrk="0" fontAlgn="base" hangingPunct="0">
      <a:spcBef>
        <a:spcPts val="0"/>
      </a:spcBef>
      <a:spcAft>
        <a:spcPct val="0"/>
      </a:spcAft>
      <a:defRPr sz="1200" kern="1200">
        <a:solidFill>
          <a:schemeClr val="tx1"/>
        </a:solidFill>
        <a:latin typeface="Arial" charset="0"/>
        <a:ea typeface="ＭＳ Ｐゴシック" panose="020B0600070205080204" pitchFamily="34" charset="-128"/>
        <a:cs typeface="+mn-cs"/>
      </a:defRPr>
    </a:lvl3pPr>
    <a:lvl4pPr marL="1371600" algn="l" rtl="0" eaLnBrk="0" fontAlgn="base" hangingPunct="0">
      <a:spcBef>
        <a:spcPts val="0"/>
      </a:spcBef>
      <a:spcAft>
        <a:spcPct val="0"/>
      </a:spcAft>
      <a:defRPr sz="1200" kern="1200">
        <a:solidFill>
          <a:schemeClr val="tx1"/>
        </a:solidFill>
        <a:latin typeface="Arial" charset="0"/>
        <a:ea typeface="ＭＳ Ｐゴシック" panose="020B0600070205080204" pitchFamily="34" charset="-128"/>
        <a:cs typeface="+mn-cs"/>
      </a:defRPr>
    </a:lvl4pPr>
    <a:lvl5pPr marL="1828800" algn="l" rtl="0" eaLnBrk="0" fontAlgn="base" hangingPunct="0">
      <a:spcBef>
        <a:spcPts val="0"/>
      </a:spcBef>
      <a:spcAft>
        <a:spcPct val="0"/>
      </a:spcAft>
      <a:defRPr sz="1200" kern="1200">
        <a:solidFill>
          <a:schemeClr val="tx1"/>
        </a:solidFill>
        <a:latin typeface="Arial"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a:xfrm>
            <a:off x="1136650" y="681038"/>
            <a:ext cx="4654550" cy="3492500"/>
          </a:xfrm>
          <a:solidFill>
            <a:srgbClr val="FFFFFF"/>
          </a:solidFill>
          <a:ln/>
        </p:spPr>
      </p:sp>
      <p:sp>
        <p:nvSpPr>
          <p:cNvPr id="116738" name="Notes Placeholder 2"/>
          <p:cNvSpPr>
            <a:spLocks noGrp="1"/>
          </p:cNvSpPr>
          <p:nvPr>
            <p:ph type="body" idx="1"/>
          </p:nvPr>
        </p:nvSpPr>
        <p:spPr>
          <a:noFill/>
          <a:ln>
            <a:no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b="1" dirty="0">
                <a:latin typeface="Arial" panose="020B0604020202020204" pitchFamily="34" charset="0"/>
              </a:rPr>
              <a:t>Presenter Remarks: </a:t>
            </a:r>
          </a:p>
          <a:p>
            <a:pPr marL="0" marR="0" lvl="0" indent="0" algn="l" defTabSz="483306" rtl="0" eaLnBrk="1" fontAlgn="base" latinLnBrk="0" hangingPunct="1">
              <a:spcBef>
                <a:spcPts val="0"/>
              </a:spcBef>
              <a:spcAft>
                <a:spcPct val="0"/>
              </a:spcAft>
              <a:buClrTx/>
              <a:buSzTx/>
              <a:buFontTx/>
              <a:buNone/>
              <a:tabLst/>
              <a:defRPr/>
            </a:pPr>
            <a:r>
              <a:rPr lang="en-US" dirty="0">
                <a:ea typeface="MS PGothic" charset="0"/>
              </a:rPr>
              <a:t>Welcome to Language and Literacy in Transitional Kindergarten</a:t>
            </a:r>
            <a:r>
              <a:rPr lang="en-US" baseline="0" dirty="0">
                <a:ea typeface="MS PGothic" charset="0"/>
              </a:rPr>
              <a:t>: Alphabetics and Word/Print Recognition—a </a:t>
            </a:r>
            <a:r>
              <a:rPr lang="en-US" dirty="0">
                <a:ea typeface="MS PGothic" charset="0"/>
              </a:rPr>
              <a:t>presentation</a:t>
            </a:r>
            <a:r>
              <a:rPr lang="en-US" baseline="0" dirty="0">
                <a:ea typeface="MS PGothic" charset="0"/>
              </a:rPr>
              <a:t> </a:t>
            </a:r>
            <a:r>
              <a:rPr lang="en-US" dirty="0">
                <a:ea typeface="MS PGothic" charset="0"/>
              </a:rPr>
              <a:t>focusing on the </a:t>
            </a:r>
            <a:r>
              <a:rPr lang="en-US" i="1" dirty="0">
                <a:ea typeface="MS PGothic" charset="0"/>
              </a:rPr>
              <a:t>California Preschool Learning Foundations </a:t>
            </a:r>
            <a:r>
              <a:rPr lang="en-US" dirty="0">
                <a:ea typeface="MS PGothic" charset="0"/>
              </a:rPr>
              <a:t>(Preschool Learning Foundations or PLF), the </a:t>
            </a:r>
            <a:r>
              <a:rPr lang="en-US" i="1" dirty="0">
                <a:ea typeface="MS PGothic" charset="0"/>
              </a:rPr>
              <a:t>California Preschool Curriculum Framework</a:t>
            </a:r>
            <a:r>
              <a:rPr lang="en-US" i="1" baseline="0" dirty="0">
                <a:ea typeface="MS PGothic" charset="0"/>
              </a:rPr>
              <a:t> </a:t>
            </a:r>
            <a:r>
              <a:rPr lang="en-US" baseline="0" dirty="0">
                <a:ea typeface="MS PGothic" charset="0"/>
              </a:rPr>
              <a:t>(Preschool Curriculum Framework or PCF),</a:t>
            </a:r>
            <a:r>
              <a:rPr lang="en-US" dirty="0">
                <a:ea typeface="MS PGothic" charset="0"/>
              </a:rPr>
              <a:t> and other California Department of Education (CDE) resources in support of the Language and Literacy domain.</a:t>
            </a:r>
          </a:p>
          <a:p>
            <a:pPr marL="0" marR="0" indent="0" algn="l" defTabSz="457200" rtl="0" eaLnBrk="0" fontAlgn="base" latinLnBrk="0" hangingPunct="0">
              <a:spcBef>
                <a:spcPts val="0"/>
              </a:spcBef>
              <a:spcAft>
                <a:spcPct val="0"/>
              </a:spcAft>
              <a:buClrTx/>
              <a:buSzTx/>
              <a:buFontTx/>
              <a:buNone/>
              <a:tabLst/>
              <a:defRPr/>
            </a:pPr>
            <a:endParaRPr lang="en-US" dirty="0"/>
          </a:p>
          <a:p>
            <a:pPr marL="0" marR="0" indent="0" algn="l" defTabSz="457200" rtl="0" eaLnBrk="0" fontAlgn="base" latinLnBrk="0" hangingPunct="0">
              <a:spcBef>
                <a:spcPts val="0"/>
              </a:spcBef>
              <a:spcAft>
                <a:spcPct val="0"/>
              </a:spcAft>
              <a:buClrTx/>
              <a:buSzTx/>
              <a:buFontTx/>
              <a:buNone/>
              <a:tabLst/>
              <a:defRPr/>
            </a:pPr>
            <a:r>
              <a:rPr lang="en-US" dirty="0">
                <a:ea typeface="Arial" charset="0"/>
              </a:rPr>
              <a:t>This professional learning session is specifically designed to provide TK teachers with exposure to CDE resources that support TK curriculum planning, developmentally appropriate strategies, and classroom environment design recommendations that support the content area of alphabetics</a:t>
            </a:r>
            <a:r>
              <a:rPr lang="en-US" baseline="0" dirty="0">
                <a:ea typeface="Arial" charset="0"/>
              </a:rPr>
              <a:t> and word/print recognition.</a:t>
            </a:r>
            <a:endParaRPr lang="en-US" dirty="0">
              <a:ea typeface="Arial" charset="0"/>
            </a:endParaRPr>
          </a:p>
          <a:p>
            <a:pPr eaLnBrk="1" hangingPunct="1"/>
            <a:endParaRPr lang="en-US" altLang="en-US" dirty="0">
              <a:latin typeface="Arial" panose="020B0604020202020204" pitchFamily="34" charset="0"/>
            </a:endParaRPr>
          </a:p>
          <a:p>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
        <p:nvSpPr>
          <p:cNvPr id="116739" name="Slide Number Placeholder 3"/>
          <p:cNvSpPr txBox="1">
            <a:spLocks noGrp="1"/>
          </p:cNvSpPr>
          <p:nvPr/>
        </p:nvSpPr>
        <p:spPr bwMode="auto">
          <a:xfrm>
            <a:off x="3884613" y="884713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E239C88C-D3FD-4799-BB0B-E4A3947656D7}" type="slidenum">
              <a:rPr lang="en-US" altLang="en-US" sz="1200"/>
              <a:pPr algn="r" eaLnBrk="1" hangingPunct="1"/>
              <a:t>1</a:t>
            </a:fld>
            <a:endParaRPr lang="en-US" altLang="en-US" sz="1200"/>
          </a:p>
        </p:txBody>
      </p:sp>
    </p:spTree>
    <p:extLst>
      <p:ext uri="{BB962C8B-B14F-4D97-AF65-F5344CB8AC3E}">
        <p14:creationId xmlns:p14="http://schemas.microsoft.com/office/powerpoint/2010/main" val="1715000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a:ln/>
        </p:spPr>
      </p:sp>
      <p:sp>
        <p:nvSpPr>
          <p:cNvPr id="1198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solidFill>
                  <a:srgbClr val="000000"/>
                </a:solidFill>
                <a:latin typeface="Arial" panose="020B0604020202020204" pitchFamily="34" charset="0"/>
              </a:rPr>
              <a:t>Presenter Remarks: </a:t>
            </a:r>
            <a:endParaRPr lang="en-US" altLang="en-US" dirty="0">
              <a:solidFill>
                <a:srgbClr val="000000"/>
              </a:solidFill>
              <a:latin typeface="Arial" panose="020B0604020202020204" pitchFamily="34" charset="0"/>
            </a:endParaRPr>
          </a:p>
          <a:p>
            <a:r>
              <a:rPr lang="en-US" altLang="en-US" dirty="0">
                <a:latin typeface="Arial" panose="020B0604020202020204" pitchFamily="34" charset="0"/>
              </a:rPr>
              <a:t>“</a:t>
            </a:r>
            <a:r>
              <a:rPr lang="en-US" altLang="ja-JP" dirty="0">
                <a:latin typeface="Arial" panose="020B0604020202020204" pitchFamily="34" charset="0"/>
              </a:rPr>
              <a:t>Children start on their journey to literacy at birth through visual and auditory observation of their world and through interactions with people and materials, in a variety of daily experiences, both at home and at school</a:t>
            </a:r>
            <a:r>
              <a:rPr lang="en-US" altLang="en-US" dirty="0">
                <a:latin typeface="Arial" panose="020B0604020202020204" pitchFamily="34" charset="0"/>
              </a:rPr>
              <a:t>”</a:t>
            </a:r>
            <a:r>
              <a:rPr lang="en-US" altLang="ja-JP" dirty="0">
                <a:latin typeface="Arial" panose="020B0604020202020204" pitchFamily="34" charset="0"/>
              </a:rPr>
              <a:t> (PCF, Vol. 1, p. 128). </a:t>
            </a:r>
          </a:p>
          <a:p>
            <a:endParaRPr lang="en-US" altLang="en-US" dirty="0">
              <a:latin typeface="Arial" panose="020B0604020202020204" pitchFamily="34" charset="0"/>
            </a:endParaRPr>
          </a:p>
          <a:p>
            <a:r>
              <a:rPr lang="en-US" altLang="en-US" dirty="0">
                <a:latin typeface="Arial" panose="020B0604020202020204" pitchFamily="34" charset="0"/>
              </a:rPr>
              <a:t>This quote is important because it reminds us literacy</a:t>
            </a:r>
            <a:r>
              <a:rPr lang="en-US" altLang="en-US" baseline="0" dirty="0">
                <a:latin typeface="Arial" panose="020B0604020202020204" pitchFamily="34" charset="0"/>
              </a:rPr>
              <a:t> development </a:t>
            </a:r>
            <a:r>
              <a:rPr lang="en-US" altLang="en-US" dirty="0">
                <a:latin typeface="Arial" panose="020B0604020202020204" pitchFamily="34" charset="0"/>
              </a:rPr>
              <a:t>is a journey.</a:t>
            </a:r>
            <a:r>
              <a:rPr lang="en-US" altLang="en-US" baseline="0" dirty="0">
                <a:latin typeface="Arial" panose="020B0604020202020204" pitchFamily="34" charset="0"/>
              </a:rPr>
              <a:t>  For four and five year old children </a:t>
            </a:r>
            <a:r>
              <a:rPr lang="en-US" altLang="en-US" dirty="0">
                <a:latin typeface="Arial" panose="020B0604020202020204" pitchFamily="34" charset="0"/>
              </a:rPr>
              <a:t>the journey is not about reading but about gaining awareness and beginning to make connections with alphabetic print and word recognition. </a:t>
            </a:r>
          </a:p>
          <a:p>
            <a:endParaRPr lang="en-US" altLang="en-US" dirty="0">
              <a:latin typeface="Arial" panose="020B0604020202020204" pitchFamily="34" charset="0"/>
            </a:endParaRPr>
          </a:p>
          <a:p>
            <a:r>
              <a:rPr lang="en-US" altLang="en-US" dirty="0">
                <a:latin typeface="Arial" panose="020B0604020202020204" pitchFamily="34" charset="0"/>
              </a:rPr>
              <a:t>We do not expect four</a:t>
            </a:r>
            <a:r>
              <a:rPr lang="en-US" altLang="en-US" baseline="0" dirty="0">
                <a:latin typeface="Arial" panose="020B0604020202020204" pitchFamily="34" charset="0"/>
              </a:rPr>
              <a:t> and five year old children </a:t>
            </a:r>
            <a:r>
              <a:rPr lang="en-US" altLang="en-US" dirty="0">
                <a:latin typeface="Arial" panose="020B0604020202020204" pitchFamily="34" charset="0"/>
              </a:rPr>
              <a:t>to become readers who are decoding.</a:t>
            </a:r>
          </a:p>
          <a:p>
            <a:endParaRPr lang="en-US" altLang="en-US" dirty="0">
              <a:latin typeface="Arial" panose="020B0604020202020204" pitchFamily="34" charset="0"/>
            </a:endParaRPr>
          </a:p>
          <a:p>
            <a:r>
              <a:rPr lang="en-US" altLang="en-US" dirty="0">
                <a:latin typeface="Arial" panose="020B0604020202020204" pitchFamily="34" charset="0"/>
              </a:rPr>
              <a:t>Can you find the opportunity for print recognition in this photograph? </a:t>
            </a:r>
            <a:r>
              <a:rPr lang="en-US" altLang="en-US" i="0" dirty="0">
                <a:latin typeface="Arial" panose="020B0604020202020204" pitchFamily="34" charset="0"/>
              </a:rPr>
              <a:t>(The stepping stones are labeled with letters.)</a:t>
            </a:r>
          </a:p>
          <a:p>
            <a:endParaRPr lang="en-US" i="0" dirty="0">
              <a:ea typeface="MS PGothic" charset="0"/>
            </a:endParaRPr>
          </a:p>
        </p:txBody>
      </p:sp>
      <p:sp>
        <p:nvSpPr>
          <p:cNvPr id="1198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6C69B4F1-9F38-3F48-A196-0FDF75AFF008}" type="slidenum">
              <a:rPr lang="en-US" sz="1200"/>
              <a:pPr/>
              <a:t>10</a:t>
            </a:fld>
            <a:endParaRPr lang="en-US" sz="1200"/>
          </a:p>
        </p:txBody>
      </p:sp>
    </p:spTree>
    <p:extLst>
      <p:ext uri="{BB962C8B-B14F-4D97-AF65-F5344CB8AC3E}">
        <p14:creationId xmlns:p14="http://schemas.microsoft.com/office/powerpoint/2010/main" val="2989679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63490" name="Rectangle 3"/>
          <p:cNvSpPr>
            <a:spLocks noGrp="1" noChangeArrowheads="1"/>
          </p:cNvSpPr>
          <p:nvPr>
            <p:ph type="body" idx="1"/>
          </p:nvPr>
        </p:nvSpPr>
        <p:spPr>
          <a:xfrm>
            <a:off x="685800" y="4424363"/>
            <a:ext cx="5486400" cy="4728368"/>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defTabSz="457200"/>
            <a:r>
              <a:rPr lang="en-US" altLang="en-US" b="1" dirty="0"/>
              <a:t>Presenter Remarks: </a:t>
            </a:r>
          </a:p>
          <a:p>
            <a:pPr defTabSz="457200"/>
            <a:r>
              <a:rPr lang="en-US" altLang="en-US" dirty="0"/>
              <a:t>The Preschool Curriculum Framework offers guidance on how teachers—through planned</a:t>
            </a:r>
            <a:r>
              <a:rPr lang="en-US" altLang="en-US" baseline="0" dirty="0"/>
              <a:t> learning environments, materials, and experiences that are developmentally appropriate, individually and culturally meaningful, and engaging to families—</a:t>
            </a:r>
            <a:r>
              <a:rPr lang="en-US" altLang="en-US" dirty="0"/>
              <a:t>can support the learning and development described in the foundations.</a:t>
            </a:r>
          </a:p>
          <a:p>
            <a:pPr defTabSz="457200"/>
            <a:endParaRPr lang="en-US" altLang="en-US" dirty="0"/>
          </a:p>
          <a:p>
            <a:pPr defTabSz="457200"/>
            <a:r>
              <a:rPr lang="en-US" altLang="en-US" dirty="0"/>
              <a:t>“Teachers address ideas and concepts that children can grasp at their developmental level and then progressively build on what children already know and understand. This approach applies to all children, including children with various abilities, disabilities, or other special needs (such as delays in language, cognition, or physical ability)” (PCF, Vol. 2,</a:t>
            </a:r>
            <a:r>
              <a:rPr lang="en-US" altLang="en-US" baseline="0" dirty="0"/>
              <a:t> p. 227).</a:t>
            </a:r>
            <a:endParaRPr lang="en-US" altLang="en-US" dirty="0"/>
          </a:p>
          <a:p>
            <a:pPr defTabSz="457200"/>
            <a:endParaRPr lang="en-US" altLang="en-US" dirty="0"/>
          </a:p>
          <a:p>
            <a:pPr defTabSz="457200" eaLnBrk="1" hangingPunct="1"/>
            <a:r>
              <a:rPr lang="en-US" altLang="en-US" dirty="0">
                <a:latin typeface="Arial" panose="020B0604020202020204" pitchFamily="34" charset="0"/>
              </a:rPr>
              <a:t>Let’s look at two examples from the Preschool Curriculum Framework that offer insight on creating an inclusive environment:</a:t>
            </a:r>
          </a:p>
          <a:p>
            <a:pPr marL="171450" indent="-171450" defTabSz="457200" eaLnBrk="1" hangingPunct="1">
              <a:buFont typeface="Arial" panose="020B0604020202020204" pitchFamily="34" charset="0"/>
              <a:buChar char="•"/>
            </a:pPr>
            <a:r>
              <a:rPr lang="en-US" altLang="en-US" dirty="0">
                <a:latin typeface="Arial" panose="020B0604020202020204" pitchFamily="34" charset="0"/>
              </a:rPr>
              <a:t>“</a:t>
            </a:r>
            <a:r>
              <a:rPr lang="en-US" altLang="en-US" b="1" dirty="0">
                <a:latin typeface="Arial" panose="020B0604020202020204" pitchFamily="34" charset="0"/>
              </a:rPr>
              <a:t>Provide children’s names as a resource or reference</a:t>
            </a:r>
            <a:r>
              <a:rPr lang="en-US" altLang="en-US" b="0" dirty="0">
                <a:latin typeface="Arial" panose="020B0604020202020204" pitchFamily="34" charset="0"/>
              </a:rPr>
              <a:t>…</a:t>
            </a:r>
            <a:r>
              <a:rPr lang="en-US" altLang="en-US" dirty="0">
                <a:latin typeface="Arial" panose="020B0604020202020204" pitchFamily="34" charset="0"/>
              </a:rPr>
              <a:t>The child’s name is written in the home language on one side of the name tag and in English on the other, if the alphabet system is different.  Provide the name in braille for a child with a visual impairment and a ‘name sign’ (in sign language) for a child who is deaf or hard of hearing”</a:t>
            </a:r>
            <a:r>
              <a:rPr lang="en-US" altLang="en-US" baseline="0" dirty="0">
                <a:latin typeface="Arial" panose="020B0604020202020204" pitchFamily="34" charset="0"/>
              </a:rPr>
              <a:t> (PCF, Vol. 1, p. 143).</a:t>
            </a:r>
          </a:p>
          <a:p>
            <a:pPr marL="171450" indent="-171450" defTabSz="457200" eaLnBrk="1" hangingPunct="1">
              <a:buFont typeface="Arial" panose="020B0604020202020204" pitchFamily="34" charset="0"/>
              <a:buChar char="•"/>
            </a:pPr>
            <a:r>
              <a:rPr lang="en-US" altLang="en-US" dirty="0">
                <a:latin typeface="Arial" panose="020B0604020202020204" pitchFamily="34" charset="0"/>
              </a:rPr>
              <a:t>“</a:t>
            </a:r>
            <a:r>
              <a:rPr lang="en-US" altLang="en-US" b="1" dirty="0">
                <a:latin typeface="Arial" panose="020B0604020202020204" pitchFamily="34" charset="0"/>
              </a:rPr>
              <a:t>Provide access to alphabet letters in a variety of contexts</a:t>
            </a:r>
            <a:r>
              <a:rPr lang="en-US" altLang="en-US" b="0" dirty="0">
                <a:latin typeface="Arial" panose="020B0604020202020204" pitchFamily="34" charset="0"/>
              </a:rPr>
              <a:t>…Post</a:t>
            </a:r>
            <a:r>
              <a:rPr lang="en-US" altLang="en-US" b="1" dirty="0">
                <a:latin typeface="Arial" panose="020B0604020202020204" pitchFamily="34" charset="0"/>
              </a:rPr>
              <a:t> </a:t>
            </a:r>
            <a:r>
              <a:rPr lang="en-US" altLang="en-US" dirty="0">
                <a:latin typeface="Arial" panose="020B0604020202020204" pitchFamily="34" charset="0"/>
              </a:rPr>
              <a:t>English and Spanish alphabet posters at eye level as well as posters in other languages represented by the children in the classroom.  Post alphabet signs that are used by children who are deaf or hard of hearing</a:t>
            </a:r>
            <a:r>
              <a:rPr lang="en-US" altLang="ja-JP" dirty="0">
                <a:latin typeface="Arial" panose="020B0604020202020204" pitchFamily="34" charset="0"/>
              </a:rPr>
              <a:t>” (PCF, Vol.</a:t>
            </a:r>
            <a:r>
              <a:rPr lang="en-US" altLang="ja-JP" baseline="0" dirty="0">
                <a:latin typeface="Arial" panose="020B0604020202020204" pitchFamily="34" charset="0"/>
              </a:rPr>
              <a:t> 1, p. 143).</a:t>
            </a:r>
            <a:endParaRPr lang="en-US" altLang="ja-JP" dirty="0">
              <a:latin typeface="Arial" panose="020B0604020202020204" pitchFamily="34" charset="0"/>
            </a:endParaRPr>
          </a:p>
        </p:txBody>
      </p:sp>
    </p:spTree>
    <p:extLst>
      <p:ext uri="{BB962C8B-B14F-4D97-AF65-F5344CB8AC3E}">
        <p14:creationId xmlns:p14="http://schemas.microsoft.com/office/powerpoint/2010/main" val="315435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a:ln/>
        </p:spPr>
      </p:sp>
      <p:sp>
        <p:nvSpPr>
          <p:cNvPr id="460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latin typeface="Arial" panose="020B0604020202020204" pitchFamily="34" charset="0"/>
              </a:rPr>
              <a:t>Presenter Remarks: </a:t>
            </a:r>
          </a:p>
          <a:p>
            <a:r>
              <a:rPr lang="en-US" altLang="en-US" dirty="0">
                <a:latin typeface="Arial" panose="020B0604020202020204" pitchFamily="34" charset="0"/>
              </a:rPr>
              <a:t>Take a moment to read the quote on the slide from the ELA/ELD Framework.  At first glance, which words grab</a:t>
            </a:r>
            <a:r>
              <a:rPr lang="en-US" altLang="en-US" baseline="0" dirty="0">
                <a:latin typeface="Arial" panose="020B0604020202020204" pitchFamily="34" charset="0"/>
              </a:rPr>
              <a:t> your attention? Why</a:t>
            </a:r>
            <a:r>
              <a:rPr lang="en-US" altLang="en-US" dirty="0">
                <a:latin typeface="Arial" panose="020B0604020202020204" pitchFamily="34" charset="0"/>
              </a:rPr>
              <a:t>? Would anyone like to share their thoughts? </a:t>
            </a:r>
            <a:r>
              <a:rPr lang="en-US" altLang="en-US" i="0" dirty="0">
                <a:latin typeface="Arial" panose="020B0604020202020204" pitchFamily="34" charset="0"/>
              </a:rPr>
              <a:t>(Take between 3-5 responses.)</a:t>
            </a:r>
          </a:p>
          <a:p>
            <a:endParaRPr lang="en-US" altLang="en-US" i="1" dirty="0">
              <a:latin typeface="Arial" panose="020B0604020202020204" pitchFamily="34" charset="0"/>
            </a:endParaRPr>
          </a:p>
          <a:p>
            <a:r>
              <a:rPr lang="en-US" altLang="en-US" dirty="0">
                <a:latin typeface="Arial" panose="020B0604020202020204" pitchFamily="34" charset="0"/>
              </a:rPr>
              <a:t>It is important to recognize the connection between the TK chapter in the ELA/ELD Framework and the content in the Preschool Curriculum Framework.  As you will see on the next slide, the Preschool Curriculum Framework will be the “go to” resource for in-depth strategies to provide developmentally appropriate environments that are responsive to individual needs. </a:t>
            </a:r>
          </a:p>
          <a:p>
            <a:endParaRPr lang="en-US" altLang="en-US" dirty="0">
              <a:latin typeface="Arial" panose="020B0604020202020204" pitchFamily="34" charset="0"/>
            </a:endParaRPr>
          </a:p>
          <a:p>
            <a:r>
              <a:rPr lang="en-US" altLang="en-US" dirty="0">
                <a:latin typeface="Arial" panose="020B0604020202020204" pitchFamily="34" charset="0"/>
              </a:rPr>
              <a:t>The</a:t>
            </a:r>
            <a:r>
              <a:rPr lang="en-US" altLang="en-US" baseline="0" dirty="0">
                <a:latin typeface="Arial" panose="020B0604020202020204" pitchFamily="34" charset="0"/>
              </a:rPr>
              <a:t> </a:t>
            </a:r>
            <a:r>
              <a:rPr lang="en-US" altLang="en-US" dirty="0">
                <a:latin typeface="Arial" panose="020B0604020202020204" pitchFamily="34" charset="0"/>
              </a:rPr>
              <a:t>ELA/ELD Framework and the Preschool</a:t>
            </a:r>
            <a:r>
              <a:rPr lang="en-US" altLang="en-US" baseline="0" dirty="0">
                <a:latin typeface="Arial" panose="020B0604020202020204" pitchFamily="34" charset="0"/>
              </a:rPr>
              <a:t> Curriculum Framework</a:t>
            </a:r>
            <a:r>
              <a:rPr lang="en-US" altLang="en-US" dirty="0">
                <a:latin typeface="Arial" panose="020B0604020202020204" pitchFamily="34" charset="0"/>
              </a:rPr>
              <a:t> can guide teachers in supporting alphabetic</a:t>
            </a:r>
            <a:r>
              <a:rPr lang="en-US" altLang="en-US" baseline="0" dirty="0">
                <a:latin typeface="Arial" panose="020B0604020202020204" pitchFamily="34" charset="0"/>
              </a:rPr>
              <a:t> and word/print recognition in </a:t>
            </a:r>
            <a:r>
              <a:rPr lang="en-US" altLang="en-US" dirty="0">
                <a:latin typeface="Arial" panose="020B0604020202020204" pitchFamily="34" charset="0"/>
              </a:rPr>
              <a:t>early childhood classrooms.</a:t>
            </a:r>
          </a:p>
        </p:txBody>
      </p:sp>
      <p:sp>
        <p:nvSpPr>
          <p:cNvPr id="460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DEB1C97-232A-4F8F-ADF1-2B0EBE24E216}" type="slidenum">
              <a:rPr lang="en-US" altLang="en-US" sz="1200"/>
              <a:pPr/>
              <a:t>12</a:t>
            </a:fld>
            <a:endParaRPr lang="en-US" altLang="en-US" sz="1200"/>
          </a:p>
        </p:txBody>
      </p:sp>
    </p:spTree>
    <p:extLst>
      <p:ext uri="{BB962C8B-B14F-4D97-AF65-F5344CB8AC3E}">
        <p14:creationId xmlns:p14="http://schemas.microsoft.com/office/powerpoint/2010/main" val="1051281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txBox="1">
            <a:spLocks noGrp="1" noChangeArrowheads="1"/>
          </p:cNvSpPr>
          <p:nvPr/>
        </p:nvSpPr>
        <p:spPr bwMode="auto">
          <a:xfrm>
            <a:off x="3866322" y="8695531"/>
            <a:ext cx="2971800"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800652A8-6B33-40EC-9D59-D7F9ED18173A}" type="slidenum">
              <a:rPr lang="en-US" altLang="en-US" sz="1200"/>
              <a:pPr algn="r" eaLnBrk="1" hangingPunct="1"/>
              <a:t>13</a:t>
            </a:fld>
            <a:endParaRPr lang="en-US" altLang="en-US" sz="1200" dirty="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r>
              <a:rPr lang="en-US" altLang="en-US" b="1" dirty="0">
                <a:latin typeface="Arial" panose="020B0604020202020204" pitchFamily="34" charset="0"/>
              </a:rPr>
              <a:t>Presenter Remarks: </a:t>
            </a:r>
          </a:p>
          <a:p>
            <a:pPr defTabSz="457200"/>
            <a:r>
              <a:rPr lang="en-US" altLang="en-US" dirty="0">
                <a:latin typeface="Arial" panose="020B0604020202020204" pitchFamily="34" charset="0"/>
              </a:rPr>
              <a:t>As we just discussed, language and literacy—and</a:t>
            </a:r>
            <a:r>
              <a:rPr lang="en-US" altLang="en-US" baseline="0" dirty="0">
                <a:latin typeface="Arial" panose="020B0604020202020204" pitchFamily="34" charset="0"/>
              </a:rPr>
              <a:t> </a:t>
            </a:r>
            <a:r>
              <a:rPr lang="en-US" altLang="en-US" dirty="0">
                <a:latin typeface="Arial" panose="020B0604020202020204" pitchFamily="34" charset="0"/>
              </a:rPr>
              <a:t>specifically </a:t>
            </a:r>
            <a:r>
              <a:rPr lang="en-US" altLang="en-US" dirty="0" err="1">
                <a:latin typeface="Arial" panose="020B0604020202020204" pitchFamily="34" charset="0"/>
              </a:rPr>
              <a:t>alphabetics</a:t>
            </a:r>
            <a:r>
              <a:rPr lang="en-US" altLang="en-US" dirty="0">
                <a:latin typeface="Arial" panose="020B0604020202020204" pitchFamily="34" charset="0"/>
              </a:rPr>
              <a:t>—often develops within the context of the daily routine, classroom environment, home environment, and through interactions with peers and adults. </a:t>
            </a:r>
          </a:p>
          <a:p>
            <a:pPr defTabSz="457200"/>
            <a:endParaRPr lang="en-US" altLang="en-US" dirty="0">
              <a:latin typeface="Arial" panose="020B0604020202020204" pitchFamily="34" charset="0"/>
            </a:endParaRPr>
          </a:p>
          <a:p>
            <a:pPr defTabSz="457200"/>
            <a:r>
              <a:rPr lang="en-US" altLang="en-US" dirty="0">
                <a:latin typeface="Arial" panose="020B0604020202020204" pitchFamily="34" charset="0"/>
              </a:rPr>
              <a:t>“Topics [in the Preschool Curriculum Framework] include guiding principles (in particular, the vital role of the family in early learning and development); the diversity of young children in California; and the ongoing cycle of observing, documenting, assessing, planning, and implementing curriculum. The framework takes an integrated approach to early learning and describes how curriculum planning considers the connections between different domains as children engage in teacher-guided learning activities” (PCF, Vol. 2, v).</a:t>
            </a:r>
          </a:p>
        </p:txBody>
      </p:sp>
    </p:spTree>
    <p:extLst>
      <p:ext uri="{BB962C8B-B14F-4D97-AF65-F5344CB8AC3E}">
        <p14:creationId xmlns:p14="http://schemas.microsoft.com/office/powerpoint/2010/main" val="2527381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a:ln/>
        </p:spPr>
      </p:sp>
      <p:sp>
        <p:nvSpPr>
          <p:cNvPr id="1218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Presenter Remarks:</a:t>
            </a:r>
          </a:p>
          <a:p>
            <a:r>
              <a:rPr lang="en-US" altLang="en-US" dirty="0">
                <a:latin typeface="Arial" panose="020B0604020202020204" pitchFamily="34" charset="0"/>
              </a:rPr>
              <a:t>In the Preschool Learning Foundations and Preschool Curriculum Framework, the Alphabetics and Word/Print Recognition </a:t>
            </a:r>
            <a:r>
              <a:rPr lang="en-US" altLang="en-US" dirty="0" err="1">
                <a:latin typeface="Arial" panose="020B0604020202020204" pitchFamily="34" charset="0"/>
              </a:rPr>
              <a:t>substrand</a:t>
            </a:r>
            <a:r>
              <a:rPr lang="en-US" altLang="en-US" dirty="0">
                <a:latin typeface="Arial" panose="020B0604020202020204" pitchFamily="34" charset="0"/>
              </a:rPr>
              <a:t> falls under the Reading strand of the Language and Literacy domain. </a:t>
            </a:r>
          </a:p>
          <a:p>
            <a:endParaRPr lang="en-US" altLang="en-US" dirty="0">
              <a:latin typeface="Arial" panose="020B0604020202020204" pitchFamily="34" charset="0"/>
            </a:endParaRPr>
          </a:p>
          <a:p>
            <a:r>
              <a:rPr lang="en-US" altLang="en-US" dirty="0">
                <a:latin typeface="Arial" panose="020B0604020202020204" pitchFamily="34" charset="0"/>
              </a:rPr>
              <a:t>There are obvious connections and integrated components between the Alphabetics</a:t>
            </a:r>
            <a:r>
              <a:rPr lang="en-US" altLang="en-US" baseline="0" dirty="0">
                <a:latin typeface="Arial" panose="020B0604020202020204" pitchFamily="34" charset="0"/>
              </a:rPr>
              <a:t> and Word/Print Recognition </a:t>
            </a:r>
            <a:r>
              <a:rPr lang="en-US" altLang="en-US" baseline="0" dirty="0" err="1">
                <a:latin typeface="Arial" panose="020B0604020202020204" pitchFamily="34" charset="0"/>
              </a:rPr>
              <a:t>substrand</a:t>
            </a:r>
            <a:r>
              <a:rPr lang="en-US" altLang="en-US" baseline="0" dirty="0">
                <a:latin typeface="Arial" panose="020B0604020202020204" pitchFamily="34" charset="0"/>
              </a:rPr>
              <a:t> </a:t>
            </a:r>
            <a:r>
              <a:rPr lang="en-US" altLang="en-US" dirty="0">
                <a:latin typeface="Arial" panose="020B0604020202020204" pitchFamily="34" charset="0"/>
              </a:rPr>
              <a:t>and the other Reading </a:t>
            </a:r>
            <a:r>
              <a:rPr lang="en-US" altLang="en-US" dirty="0" err="1">
                <a:latin typeface="Arial" panose="020B0604020202020204" pitchFamily="34" charset="0"/>
              </a:rPr>
              <a:t>substrands</a:t>
            </a:r>
            <a:r>
              <a:rPr lang="en-US" altLang="en-US" dirty="0">
                <a:latin typeface="Arial" panose="020B0604020202020204" pitchFamily="34" charset="0"/>
              </a:rPr>
              <a:t>. Take a moment to read and</a:t>
            </a:r>
            <a:r>
              <a:rPr lang="en-US" altLang="en-US" baseline="0" dirty="0">
                <a:latin typeface="Arial" panose="020B0604020202020204" pitchFamily="34" charset="0"/>
              </a:rPr>
              <a:t> discuss </a:t>
            </a:r>
            <a:r>
              <a:rPr lang="en-US" altLang="en-US" dirty="0">
                <a:latin typeface="Arial" panose="020B0604020202020204" pitchFamily="34" charset="0"/>
              </a:rPr>
              <a:t>the titles of the other </a:t>
            </a:r>
            <a:r>
              <a:rPr lang="en-US" altLang="en-US" dirty="0" err="1">
                <a:latin typeface="Arial" panose="020B0604020202020204" pitchFamily="34" charset="0"/>
              </a:rPr>
              <a:t>substrands</a:t>
            </a:r>
            <a:r>
              <a:rPr lang="en-US" altLang="en-US" dirty="0">
                <a:latin typeface="Arial" panose="020B0604020202020204" pitchFamily="34" charset="0"/>
              </a:rPr>
              <a:t> with your tablemates.  </a:t>
            </a:r>
          </a:p>
          <a:p>
            <a:endParaRPr lang="en-US" altLang="en-US" dirty="0">
              <a:latin typeface="Arial" panose="020B0604020202020204" pitchFamily="34" charset="0"/>
            </a:endParaRPr>
          </a:p>
          <a:p>
            <a:r>
              <a:rPr lang="en-US" altLang="en-US" dirty="0">
                <a:latin typeface="Arial" panose="020B0604020202020204" pitchFamily="34" charset="0"/>
              </a:rPr>
              <a:t>As we focus on alphabetics and word/print recognition,</a:t>
            </a:r>
            <a:r>
              <a:rPr lang="en-US" altLang="en-US" baseline="0" dirty="0">
                <a:latin typeface="Arial" panose="020B0604020202020204" pitchFamily="34" charset="0"/>
              </a:rPr>
              <a:t> </a:t>
            </a:r>
            <a:r>
              <a:rPr lang="en-US" altLang="en-US" dirty="0">
                <a:latin typeface="Arial" panose="020B0604020202020204" pitchFamily="34" charset="0"/>
              </a:rPr>
              <a:t>we will make connections to the other Reading</a:t>
            </a:r>
            <a:r>
              <a:rPr lang="en-US" altLang="en-US" baseline="0" dirty="0">
                <a:latin typeface="Arial" panose="020B0604020202020204" pitchFamily="34" charset="0"/>
              </a:rPr>
              <a:t> </a:t>
            </a:r>
            <a:r>
              <a:rPr lang="en-US" altLang="en-US" dirty="0" err="1">
                <a:latin typeface="Arial" panose="020B0604020202020204" pitchFamily="34" charset="0"/>
              </a:rPr>
              <a:t>substrands</a:t>
            </a:r>
            <a:r>
              <a:rPr lang="en-US" altLang="en-US" dirty="0">
                <a:latin typeface="Arial" panose="020B0604020202020204" pitchFamily="34" charset="0"/>
              </a:rPr>
              <a:t> as well as to the </a:t>
            </a:r>
            <a:r>
              <a:rPr lang="en-US" altLang="en-US" dirty="0" err="1">
                <a:latin typeface="Arial" panose="020B0604020202020204" pitchFamily="34" charset="0"/>
              </a:rPr>
              <a:t>substrands</a:t>
            </a:r>
            <a:r>
              <a:rPr lang="en-US" altLang="en-US" dirty="0">
                <a:latin typeface="Arial" panose="020B0604020202020204" pitchFamily="34" charset="0"/>
              </a:rPr>
              <a:t> within the English-Language Development domain that connect to alphabetics and word/print recognition. </a:t>
            </a:r>
          </a:p>
          <a:p>
            <a:endParaRPr lang="en-US" altLang="en-US" dirty="0">
              <a:latin typeface="Arial" panose="020B0604020202020204" pitchFamily="34" charset="0"/>
            </a:endParaRPr>
          </a:p>
          <a:p>
            <a:r>
              <a:rPr lang="en-US" altLang="en-US" dirty="0">
                <a:latin typeface="Arial" panose="020B0604020202020204" pitchFamily="34" charset="0"/>
              </a:rPr>
              <a:t>Let’s first discuss some key insights from research regarding</a:t>
            </a:r>
            <a:r>
              <a:rPr lang="en-US" altLang="en-US" baseline="0" dirty="0">
                <a:latin typeface="Arial" panose="020B0604020202020204" pitchFamily="34" charset="0"/>
              </a:rPr>
              <a:t> </a:t>
            </a:r>
            <a:r>
              <a:rPr lang="en-US" altLang="en-US" dirty="0">
                <a:latin typeface="Arial" panose="020B0604020202020204" pitchFamily="34" charset="0"/>
              </a:rPr>
              <a:t>alphabetics and word/print recognition.</a:t>
            </a:r>
          </a:p>
        </p:txBody>
      </p:sp>
    </p:spTree>
    <p:extLst>
      <p:ext uri="{BB962C8B-B14F-4D97-AF65-F5344CB8AC3E}">
        <p14:creationId xmlns:p14="http://schemas.microsoft.com/office/powerpoint/2010/main" val="694009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26807E3-4B11-418E-81A1-D8140282A39B}" type="slidenum">
              <a:rPr lang="en-US" altLang="en-US" sz="1200"/>
              <a:pPr/>
              <a:t>15</a:t>
            </a:fld>
            <a:endParaRPr lang="en-US" altLang="en-US" sz="1200"/>
          </a:p>
        </p:txBody>
      </p:sp>
      <p:sp>
        <p:nvSpPr>
          <p:cNvPr id="122882" name="Rectangle 1026"/>
          <p:cNvSpPr>
            <a:spLocks noGrp="1" noRot="1" noChangeAspect="1" noChangeArrowheads="1" noTextEdit="1"/>
          </p:cNvSpPr>
          <p:nvPr>
            <p:ph type="sldImg"/>
          </p:nvPr>
        </p:nvSpPr>
        <p:spPr>
          <a:ln/>
        </p:spPr>
      </p:sp>
      <p:sp>
        <p:nvSpPr>
          <p:cNvPr id="12288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Presenter Remarks:</a:t>
            </a:r>
          </a:p>
          <a:p>
            <a:r>
              <a:rPr lang="en-US" altLang="en-US" dirty="0">
                <a:latin typeface="Arial" panose="020B0604020202020204" pitchFamily="34" charset="0"/>
              </a:rPr>
              <a:t>It is important to keep key findings from the research on literacy in mind while supporting four and five year old children in their development of alphabetics and word/print recognition.</a:t>
            </a:r>
            <a:r>
              <a:rPr lang="en-US" altLang="en-US" baseline="0" dirty="0">
                <a:latin typeface="Arial" panose="020B0604020202020204" pitchFamily="34" charset="0"/>
              </a:rPr>
              <a:t> </a:t>
            </a:r>
          </a:p>
          <a:p>
            <a:endParaRPr lang="en-US" altLang="en-US" baseline="0" dirty="0">
              <a:latin typeface="Arial" panose="020B0604020202020204" pitchFamily="34" charset="0"/>
            </a:endParaRPr>
          </a:p>
          <a:p>
            <a:r>
              <a:rPr lang="en-US" altLang="en-US" dirty="0">
                <a:latin typeface="Arial" panose="020B0604020202020204" pitchFamily="34" charset="0"/>
              </a:rPr>
              <a:t>The quote on the slide reads, </a:t>
            </a:r>
            <a:r>
              <a:rPr lang="en-US" altLang="en-US" dirty="0"/>
              <a:t>“Knowing the letters of the alphabet at preschool [and TK] age is related to both short- and long-term reading proficiency” (PLF, Vol. 1, p. 53).</a:t>
            </a:r>
          </a:p>
          <a:p>
            <a:endParaRPr lang="en-US" altLang="en-US" dirty="0">
              <a:latin typeface="Arial" panose="020B0604020202020204" pitchFamily="34" charset="0"/>
            </a:endParaRPr>
          </a:p>
          <a:p>
            <a:pPr eaLnBrk="1" hangingPunct="1"/>
            <a:r>
              <a:rPr lang="en-US" altLang="en-US" dirty="0">
                <a:latin typeface="Arial" panose="020B0604020202020204" pitchFamily="34" charset="0"/>
              </a:rPr>
              <a:t>This statement supports the necessity of intentionally planning to promote</a:t>
            </a:r>
            <a:r>
              <a:rPr lang="en-US" altLang="en-US" b="1" dirty="0">
                <a:solidFill>
                  <a:srgbClr val="FF0000"/>
                </a:solidFill>
                <a:latin typeface="Arial" panose="020B0604020202020204" pitchFamily="34" charset="0"/>
              </a:rPr>
              <a:t> </a:t>
            </a:r>
            <a:r>
              <a:rPr lang="en-US" altLang="en-US" dirty="0">
                <a:latin typeface="Arial" panose="020B0604020202020204" pitchFamily="34" charset="0"/>
              </a:rPr>
              <a:t>the development of alphabetics and word/print</a:t>
            </a:r>
            <a:r>
              <a:rPr lang="en-US" altLang="en-US" baseline="0" dirty="0">
                <a:latin typeface="Arial" panose="020B0604020202020204" pitchFamily="34" charset="0"/>
              </a:rPr>
              <a:t> recognition </a:t>
            </a:r>
            <a:r>
              <a:rPr lang="en-US" altLang="en-US" dirty="0">
                <a:latin typeface="Arial" panose="020B0604020202020204" pitchFamily="34" charset="0"/>
              </a:rPr>
              <a:t>in the preschool and TK years.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It is also important to note that the expectation is not that four and five year old children will achieve reading proficiency. Remember, students in TK classrooms are only at the beginning of their journey</a:t>
            </a:r>
            <a:r>
              <a:rPr lang="en-US" altLang="en-US" baseline="0" dirty="0">
                <a:latin typeface="Arial" panose="020B0604020202020204" pitchFamily="34" charset="0"/>
              </a:rPr>
              <a:t> to literacy</a:t>
            </a:r>
            <a:r>
              <a:rPr lang="en-US" altLang="en-US" dirty="0">
                <a:latin typeface="Arial" panose="020B0604020202020204" pitchFamily="34" charset="0"/>
              </a:rPr>
              <a:t>.</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774125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a:ln/>
        </p:spPr>
      </p:sp>
      <p:sp>
        <p:nvSpPr>
          <p:cNvPr id="1239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a:t>
            </a:r>
            <a:endParaRPr lang="en-US" altLang="en-US" dirty="0">
              <a:latin typeface="Arial" panose="020B0604020202020204" pitchFamily="34" charset="0"/>
            </a:endParaRPr>
          </a:p>
          <a:p>
            <a:pPr eaLnBrk="1" hangingPunct="1"/>
            <a:r>
              <a:rPr lang="en-US" altLang="en-US" dirty="0">
                <a:latin typeface="Arial" panose="020B0604020202020204" pitchFamily="34" charset="0"/>
              </a:rPr>
              <a:t>Take a moment to read the quote on the slide from the Preschool Learning Foundations</a:t>
            </a:r>
            <a:r>
              <a:rPr lang="en-US" altLang="en-US" baseline="0" dirty="0">
                <a:latin typeface="Arial" panose="020B0604020202020204" pitchFamily="34" charset="0"/>
              </a:rPr>
              <a:t> (</a:t>
            </a:r>
            <a:r>
              <a:rPr lang="en-US" altLang="en-US" dirty="0">
                <a:latin typeface="Arial" panose="020B0604020202020204" pitchFamily="34" charset="0"/>
              </a:rPr>
              <a:t>“Knowing the names of letters facilitates children’s ability to decode text and to apply the alphabetic principle to word recognition” [PLF, Vol. 1, p. 82]).</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Remember that the alphabet is an arbitrary code that is unique to English.</a:t>
            </a:r>
            <a:r>
              <a:rPr lang="en-US" altLang="en-US" baseline="0" dirty="0">
                <a:latin typeface="Arial" panose="020B0604020202020204" pitchFamily="34" charset="0"/>
              </a:rPr>
              <a:t> The alphabet </a:t>
            </a:r>
            <a:r>
              <a:rPr lang="en-US" altLang="en-US" dirty="0">
                <a:latin typeface="Arial" panose="020B0604020202020204" pitchFamily="34" charset="0"/>
              </a:rPr>
              <a:t>is graphically abstract and sparse</a:t>
            </a:r>
            <a:r>
              <a:rPr lang="en-US" altLang="en-US" baseline="0" dirty="0">
                <a:latin typeface="Arial" panose="020B0604020202020204" pitchFamily="34" charset="0"/>
              </a:rPr>
              <a:t> and c</a:t>
            </a:r>
            <a:r>
              <a:rPr lang="en-US" altLang="en-US" dirty="0"/>
              <a:t>hildren require time, practice, and visual attention to learn it.  They also</a:t>
            </a:r>
            <a:r>
              <a:rPr lang="en-US" altLang="en-US" dirty="0">
                <a:latin typeface="Arial" panose="020B0604020202020204" pitchFamily="34" charset="0"/>
              </a:rPr>
              <a:t> require time exploring letters long before they decode text;</a:t>
            </a:r>
            <a:r>
              <a:rPr lang="en-US" altLang="en-US" baseline="0" dirty="0">
                <a:latin typeface="Arial" panose="020B0604020202020204" pitchFamily="34" charset="0"/>
              </a:rPr>
              <a:t> </a:t>
            </a:r>
            <a:r>
              <a:rPr lang="en-US" altLang="en-US" dirty="0">
                <a:latin typeface="Arial" panose="020B0604020202020204" pitchFamily="34" charset="0"/>
              </a:rPr>
              <a:t>four and five year old children are not expected to decode. In this sense decoding means using</a:t>
            </a:r>
            <a:r>
              <a:rPr lang="en-US" altLang="en-US" baseline="0" dirty="0">
                <a:latin typeface="Arial" panose="020B0604020202020204" pitchFamily="34" charset="0"/>
              </a:rPr>
              <a:t> the letters and the sounds the letters represent to read a word.</a:t>
            </a:r>
            <a:endParaRPr lang="en-US" altLang="en-US" dirty="0">
              <a:latin typeface="Arial" panose="020B0604020202020204" pitchFamily="34" charset="0"/>
            </a:endParaRPr>
          </a:p>
        </p:txBody>
      </p:sp>
      <p:sp>
        <p:nvSpPr>
          <p:cNvPr id="1239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0F57BFA-B69B-4BC2-B247-59CCBFEF732A}" type="slidenum">
              <a:rPr lang="en-US" altLang="en-US" sz="1200"/>
              <a:pPr/>
              <a:t>16</a:t>
            </a:fld>
            <a:endParaRPr lang="en-US" altLang="en-US" sz="1200"/>
          </a:p>
        </p:txBody>
      </p:sp>
    </p:spTree>
    <p:extLst>
      <p:ext uri="{BB962C8B-B14F-4D97-AF65-F5344CB8AC3E}">
        <p14:creationId xmlns:p14="http://schemas.microsoft.com/office/powerpoint/2010/main" val="2655377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7E7F85B-9E67-41B6-BB3E-5D854F9784AB}" type="slidenum">
              <a:rPr lang="en-US" altLang="en-US" sz="1200"/>
              <a:pPr/>
              <a:t>17</a:t>
            </a:fld>
            <a:endParaRPr lang="en-US" altLang="en-US" sz="1200"/>
          </a:p>
        </p:txBody>
      </p:sp>
      <p:sp>
        <p:nvSpPr>
          <p:cNvPr id="51202" name="Rectangle 1026"/>
          <p:cNvSpPr>
            <a:spLocks noGrp="1" noRot="1" noChangeAspect="1" noChangeArrowheads="1" noTextEdit="1"/>
          </p:cNvSpPr>
          <p:nvPr>
            <p:ph type="sldImg"/>
          </p:nvPr>
        </p:nvSpPr>
        <p:spPr>
          <a:ln/>
        </p:spPr>
      </p:sp>
      <p:sp>
        <p:nvSpPr>
          <p:cNvPr id="512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t>Presenter Remarks:</a:t>
            </a:r>
            <a:br>
              <a:rPr lang="en-US" dirty="0"/>
            </a:br>
            <a:r>
              <a:rPr lang="en-US" dirty="0"/>
              <a:t>Take a moment and read the quote on the slide from the Preschool Learning Foundations. </a:t>
            </a:r>
            <a:br>
              <a:rPr lang="en-US" dirty="0"/>
            </a:br>
            <a:br>
              <a:rPr lang="en-US" dirty="0"/>
            </a:br>
            <a:r>
              <a:rPr lang="en-US" dirty="0"/>
              <a:t>This is more commonly seen for children who are learning a language that shares the same writing system as English. However, all children come to school with some knowledge about </a:t>
            </a:r>
            <a:r>
              <a:rPr lang="en-US" dirty="0" err="1"/>
              <a:t>alphabetics</a:t>
            </a:r>
            <a:r>
              <a:rPr lang="en-US" baseline="0" dirty="0"/>
              <a:t> and word/print recognition</a:t>
            </a:r>
            <a:r>
              <a:rPr lang="en-US" dirty="0"/>
              <a:t>. Teachers must build on this knowledge</a:t>
            </a:r>
            <a:r>
              <a:rPr lang="en-US" baseline="0" dirty="0"/>
              <a:t> by </a:t>
            </a:r>
            <a:r>
              <a:rPr lang="en-US" dirty="0"/>
              <a:t>asking families questions and learning about each individual child.</a:t>
            </a:r>
            <a:br>
              <a:rPr lang="en-US" dirty="0"/>
            </a:br>
            <a:r>
              <a:rPr lang="en-US" dirty="0"/>
              <a:t> </a:t>
            </a:r>
            <a:br>
              <a:rPr lang="en-US" dirty="0"/>
            </a:br>
            <a:r>
              <a:rPr lang="en-US" dirty="0"/>
              <a:t>Throughout the day it will be important to remember that supporting alphabetic print awareness in the home language will also support the development of </a:t>
            </a:r>
            <a:r>
              <a:rPr lang="en-US" dirty="0" err="1"/>
              <a:t>alphabetics</a:t>
            </a:r>
            <a:r>
              <a:rPr lang="en-US" dirty="0"/>
              <a:t> and word/print recognition in English.</a:t>
            </a:r>
            <a:br>
              <a:rPr lang="en-US" dirty="0"/>
            </a:br>
            <a:br>
              <a:rPr lang="en-US" dirty="0"/>
            </a:br>
            <a:r>
              <a:rPr lang="en-US" dirty="0"/>
              <a:t>This quote also reinforces the guiding principle we discussed earlier (</a:t>
            </a:r>
            <a:r>
              <a:rPr lang="en-US" altLang="en-US" baseline="0" dirty="0">
                <a:latin typeface="Arial" panose="020B0604020202020204" pitchFamily="34" charset="0"/>
              </a:rPr>
              <a:t>“</a:t>
            </a:r>
            <a:r>
              <a:rPr lang="en-US" altLang="en-US" dirty="0">
                <a:latin typeface="Arial" panose="020B0604020202020204" pitchFamily="34" charset="0"/>
              </a:rPr>
              <a:t>Children Learn best from experience that are interesting, useful, and fun” [PCF, Vol. 1, p. 101]) </a:t>
            </a:r>
            <a:r>
              <a:rPr lang="en-US" dirty="0"/>
              <a:t>and the importance of providing children with opportunities to learn print that is meaningful.  To do this we must create opportunities for children to play with print and letters in familiar ways. Keeping this in mind,</a:t>
            </a:r>
            <a:r>
              <a:rPr lang="en-US" baseline="0" dirty="0"/>
              <a:t> we will now </a:t>
            </a:r>
            <a:r>
              <a:rPr lang="en-US" dirty="0"/>
              <a:t>explore the content and structure of the learning foundations for the </a:t>
            </a:r>
            <a:r>
              <a:rPr lang="en-US" dirty="0" err="1"/>
              <a:t>Alphabetics</a:t>
            </a:r>
            <a:r>
              <a:rPr lang="en-US" dirty="0"/>
              <a:t> and Word/Print Recognition </a:t>
            </a:r>
            <a:r>
              <a:rPr lang="en-US" dirty="0" err="1"/>
              <a:t>substrand</a:t>
            </a:r>
            <a:r>
              <a:rPr lang="en-US" dirty="0"/>
              <a:t>.</a:t>
            </a:r>
            <a:endParaRPr lang="en-US" altLang="en-US" dirty="0">
              <a:latin typeface="Arial" panose="020B0604020202020204" pitchFamily="34" charset="0"/>
            </a:endParaRPr>
          </a:p>
        </p:txBody>
      </p:sp>
    </p:spTree>
    <p:extLst>
      <p:ext uri="{BB962C8B-B14F-4D97-AF65-F5344CB8AC3E}">
        <p14:creationId xmlns:p14="http://schemas.microsoft.com/office/powerpoint/2010/main" val="710131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solidFill>
            <a:srgbClr val="FFFFFF"/>
          </a:solidFill>
          <a:ln/>
        </p:spPr>
      </p:sp>
      <p:sp>
        <p:nvSpPr>
          <p:cNvPr id="124930" name="Rectangle 3"/>
          <p:cNvSpPr>
            <a:spLocks noGrp="1" noChangeArrowheads="1"/>
          </p:cNvSpPr>
          <p:nvPr>
            <p:ph type="body" idx="1"/>
          </p:nvPr>
        </p:nvSpPr>
        <p:spPr>
          <a:xfrm>
            <a:off x="608013" y="4410075"/>
            <a:ext cx="5641975" cy="42926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a:t>
            </a:r>
          </a:p>
          <a:p>
            <a:pPr eaLnBrk="1" hangingPunct="1"/>
            <a:r>
              <a:rPr lang="en-US" altLang="en-US" dirty="0"/>
              <a:t>It is clear that research supports the importance of </a:t>
            </a:r>
            <a:r>
              <a:rPr lang="en-US" altLang="en-US" baseline="0" dirty="0">
                <a:latin typeface="Arial" panose="020B0604020202020204" pitchFamily="34" charset="0"/>
              </a:rPr>
              <a:t>alphabetics and word/print recognition</a:t>
            </a:r>
            <a:r>
              <a:rPr lang="en-US" altLang="en-US" dirty="0"/>
              <a:t>; now let’s take a closer look at </a:t>
            </a:r>
            <a:r>
              <a:rPr lang="en-US" altLang="en-US" baseline="0" dirty="0">
                <a:latin typeface="Arial" panose="020B0604020202020204" pitchFamily="34" charset="0"/>
              </a:rPr>
              <a:t>alphabetics and word/print recognition </a:t>
            </a:r>
            <a:r>
              <a:rPr lang="en-US" altLang="en-US" dirty="0"/>
              <a:t>and how it is described in the Preschool Learning Foundations. </a:t>
            </a:r>
          </a:p>
          <a:p>
            <a:pPr eaLnBrk="1" hangingPunct="1"/>
            <a:endParaRPr lang="en-US" altLang="en-US" dirty="0"/>
          </a:p>
          <a:p>
            <a:r>
              <a:rPr lang="en-US" kern="1200" dirty="0">
                <a:solidFill>
                  <a:schemeClr val="tx1"/>
                </a:solidFill>
                <a:effectLst/>
              </a:rPr>
              <a:t>Please</a:t>
            </a:r>
            <a:r>
              <a:rPr lang="en-US" kern="1200" baseline="0" dirty="0">
                <a:solidFill>
                  <a:schemeClr val="tx1"/>
                </a:solidFill>
                <a:effectLst/>
              </a:rPr>
              <a:t> take out </a:t>
            </a:r>
            <a:r>
              <a:rPr lang="en-US" kern="1200" dirty="0">
                <a:solidFill>
                  <a:schemeClr val="tx1"/>
                </a:solidFill>
                <a:effectLst/>
              </a:rPr>
              <a:t>Handout 1: Alphabetics and Word/Print Recognition and English-Language Development Foundation Maps.</a:t>
            </a:r>
          </a:p>
          <a:p>
            <a:pPr eaLnBrk="1" hangingPunct="1"/>
            <a:endParaRPr lang="en-US" altLang="en-US" b="1" dirty="0"/>
          </a:p>
          <a:p>
            <a:pPr eaLnBrk="1" hangingPunct="1"/>
            <a:r>
              <a:rPr lang="en-US" altLang="en-US" dirty="0"/>
              <a:t>This foundation map provides a snapshot of the foundation organization:</a:t>
            </a:r>
          </a:p>
          <a:p>
            <a:pPr marL="171450" indent="-171450" eaLnBrk="1" hangingPunct="1">
              <a:buFont typeface="Arial" panose="020B0604020202020204" pitchFamily="34" charset="0"/>
              <a:buChar char="•"/>
            </a:pPr>
            <a:r>
              <a:rPr lang="en-US" dirty="0">
                <a:ea typeface="ＭＳ Ｐゴシック" charset="0"/>
                <a:cs typeface="Arial" charset="0"/>
              </a:rPr>
              <a:t>Th</a:t>
            </a:r>
            <a:r>
              <a:rPr lang="en-US" baseline="0" dirty="0">
                <a:ea typeface="ＭＳ Ｐゴシック" charset="0"/>
                <a:cs typeface="Arial" charset="0"/>
              </a:rPr>
              <a:t>e n</a:t>
            </a:r>
            <a:r>
              <a:rPr lang="en-US" dirty="0">
                <a:ea typeface="ＭＳ Ｐゴシック" charset="0"/>
                <a:cs typeface="Arial" charset="0"/>
              </a:rPr>
              <a:t>ame of the domain: Language and Literacy</a:t>
            </a:r>
          </a:p>
          <a:p>
            <a:pPr marL="171450" marR="0" indent="-171450" algn="l" defTabSz="457200" rtl="0" eaLnBrk="1" fontAlgn="base" latinLnBrk="0" hangingPunct="1">
              <a:spcAft>
                <a:spcPct val="0"/>
              </a:spcAft>
              <a:buClrTx/>
              <a:buSzTx/>
              <a:buFont typeface="Arial" panose="020B0604020202020204" pitchFamily="34" charset="0"/>
              <a:buChar char="•"/>
              <a:tabLst/>
              <a:defRPr/>
            </a:pPr>
            <a:r>
              <a:rPr lang="en-US" dirty="0">
                <a:ea typeface="ＭＳ Ｐゴシック" charset="0"/>
                <a:cs typeface="Arial" charset="0"/>
              </a:rPr>
              <a:t>The name of the strand: </a:t>
            </a:r>
            <a:r>
              <a:rPr lang="en-US" i="0" dirty="0">
                <a:ea typeface="ＭＳ Ｐゴシック" charset="0"/>
                <a:cs typeface="Arial" charset="0"/>
              </a:rPr>
              <a:t>Reading (</a:t>
            </a:r>
            <a:r>
              <a:rPr lang="en-US" dirty="0">
                <a:ea typeface="ＭＳ Ｐゴシック" charset="0"/>
                <a:cs typeface="Arial" charset="0"/>
              </a:rPr>
              <a:t>at the top of the table)</a:t>
            </a:r>
          </a:p>
          <a:p>
            <a:pPr marL="171450" indent="-171450" eaLnBrk="1" hangingPunct="1">
              <a:buFont typeface="Arial" panose="020B0604020202020204" pitchFamily="34" charset="0"/>
              <a:buChar char="•"/>
            </a:pPr>
            <a:r>
              <a:rPr lang="en-US" dirty="0">
                <a:ea typeface="ＭＳ Ｐゴシック" charset="0"/>
                <a:cs typeface="Arial" charset="0"/>
              </a:rPr>
              <a:t>The name of this </a:t>
            </a:r>
            <a:r>
              <a:rPr lang="en-US" dirty="0" err="1">
                <a:ea typeface="ＭＳ Ｐゴシック" charset="0"/>
                <a:cs typeface="Arial" charset="0"/>
              </a:rPr>
              <a:t>substrand</a:t>
            </a:r>
            <a:r>
              <a:rPr lang="en-US" dirty="0">
                <a:ea typeface="ＭＳ Ｐゴシック" charset="0"/>
                <a:cs typeface="Arial" charset="0"/>
              </a:rPr>
              <a:t>: Alphabetics</a:t>
            </a:r>
            <a:r>
              <a:rPr lang="en-US" baseline="0" dirty="0">
                <a:ea typeface="ＭＳ Ｐゴシック" charset="0"/>
                <a:cs typeface="Arial" charset="0"/>
              </a:rPr>
              <a:t> and Word/Print Recognition</a:t>
            </a:r>
            <a:endParaRPr lang="en-US" dirty="0">
              <a:ea typeface="ＭＳ Ｐゴシック" charset="0"/>
              <a:cs typeface="Arial" charset="0"/>
            </a:endParaRPr>
          </a:p>
          <a:p>
            <a:pPr marL="628650" lvl="1" indent="-171450" eaLnBrk="1" hangingPunct="1">
              <a:buFont typeface="Wingdings" panose="05000000000000000000" pitchFamily="2" charset="2"/>
              <a:buChar char="§"/>
            </a:pPr>
            <a:r>
              <a:rPr lang="en-US" dirty="0">
                <a:ea typeface="ＭＳ Ｐゴシック" charset="0"/>
                <a:cs typeface="Arial" charset="0"/>
              </a:rPr>
              <a:t>Note that </a:t>
            </a:r>
            <a:r>
              <a:rPr lang="en-US" dirty="0" err="1">
                <a:ea typeface="ＭＳ Ｐゴシック" charset="0"/>
                <a:cs typeface="Arial" charset="0"/>
              </a:rPr>
              <a:t>substrands</a:t>
            </a:r>
            <a:r>
              <a:rPr lang="en-US" dirty="0">
                <a:ea typeface="ＭＳ Ｐゴシック" charset="0"/>
                <a:cs typeface="Arial" charset="0"/>
              </a:rPr>
              <a:t> always end in “point zero“ (.0).</a:t>
            </a:r>
          </a:p>
          <a:p>
            <a:pPr marL="171450" indent="-171450" eaLnBrk="1" hangingPunct="1">
              <a:buFont typeface="Arial" panose="020B0604020202020204" pitchFamily="34" charset="0"/>
              <a:buChar char="•"/>
            </a:pPr>
            <a:r>
              <a:rPr lang="en-US" dirty="0">
                <a:ea typeface="ＭＳ Ｐゴシック" charset="0"/>
                <a:cs typeface="Arial" charset="0"/>
              </a:rPr>
              <a:t>The two age levels:</a:t>
            </a:r>
            <a:r>
              <a:rPr lang="en-US" baseline="0" dirty="0">
                <a:ea typeface="ＭＳ Ｐゴシック" charset="0"/>
                <a:cs typeface="Arial" charset="0"/>
              </a:rPr>
              <a:t> A</a:t>
            </a:r>
            <a:r>
              <a:rPr lang="en-US" dirty="0">
                <a:ea typeface="ＭＳ Ｐゴシック" charset="0"/>
                <a:cs typeface="Arial" charset="0"/>
              </a:rPr>
              <a:t>t around 48 months and at around 60 months</a:t>
            </a:r>
          </a:p>
          <a:p>
            <a:pPr marL="628650" lvl="1" indent="-171450" eaLnBrk="1" hangingPunct="1">
              <a:buFont typeface="Wingdings" panose="05000000000000000000" pitchFamily="2" charset="2"/>
              <a:buChar char="§"/>
            </a:pPr>
            <a:r>
              <a:rPr lang="en-US" dirty="0">
                <a:ea typeface="ＭＳ Ｐゴシック" charset="0"/>
                <a:cs typeface="Arial" charset="0"/>
              </a:rPr>
              <a:t>Each foundation describes typical behaviors at around 48 months and at around 60 months or four to five</a:t>
            </a:r>
            <a:r>
              <a:rPr lang="en-US" baseline="0" dirty="0">
                <a:ea typeface="ＭＳ Ｐゴシック" charset="0"/>
                <a:cs typeface="Arial" charset="0"/>
              </a:rPr>
              <a:t> years of age</a:t>
            </a:r>
            <a:endParaRPr lang="en-US" dirty="0">
              <a:ea typeface="ＭＳ Ｐゴシック" charset="0"/>
              <a:cs typeface="Arial" charset="0"/>
            </a:endParaRPr>
          </a:p>
          <a:p>
            <a:pPr marL="171450" indent="-171450" eaLnBrk="1" hangingPunct="1">
              <a:buFont typeface="Arial" panose="020B0604020202020204" pitchFamily="34" charset="0"/>
              <a:buChar char="•"/>
            </a:pPr>
            <a:r>
              <a:rPr lang="en-US" dirty="0">
                <a:ea typeface="ＭＳ Ｐゴシック" charset="0"/>
                <a:cs typeface="Arial" charset="0"/>
              </a:rPr>
              <a:t>The foundations</a:t>
            </a:r>
            <a:r>
              <a:rPr lang="en-US" baseline="0" dirty="0">
                <a:ea typeface="ＭＳ Ｐゴシック" charset="0"/>
                <a:cs typeface="Arial" charset="0"/>
              </a:rPr>
              <a:t>: </a:t>
            </a:r>
            <a:r>
              <a:rPr lang="en-US" dirty="0">
                <a:ea typeface="ＭＳ Ｐゴシック" charset="0"/>
                <a:cs typeface="Arial" charset="0"/>
              </a:rPr>
              <a:t>for 48 months and 60 months,</a:t>
            </a:r>
            <a:r>
              <a:rPr lang="en-US" baseline="0" dirty="0">
                <a:ea typeface="ＭＳ Ｐゴシック" charset="0"/>
                <a:cs typeface="Arial" charset="0"/>
              </a:rPr>
              <a:t> </a:t>
            </a:r>
            <a:r>
              <a:rPr lang="en-US" dirty="0">
                <a:ea typeface="ＭＳ Ｐゴシック" charset="0"/>
                <a:cs typeface="Arial" charset="0"/>
              </a:rPr>
              <a:t>1.2 for 48 months and 60 months, and 1.3 for 60 months</a:t>
            </a:r>
          </a:p>
          <a:p>
            <a:pPr marL="171450" indent="-171450" eaLnBrk="1" hangingPunct="1">
              <a:buFont typeface="Arial" panose="020B0604020202020204" pitchFamily="34" charset="0"/>
              <a:buChar char="•"/>
            </a:pPr>
            <a:r>
              <a:rPr lang="en-US" dirty="0">
                <a:ea typeface="ＭＳ Ｐゴシック" charset="0"/>
                <a:cs typeface="Arial" charset="0"/>
              </a:rPr>
              <a:t>The examples:</a:t>
            </a:r>
            <a:r>
              <a:rPr lang="en-US" baseline="0" dirty="0">
                <a:ea typeface="ＭＳ Ｐゴシック" charset="0"/>
                <a:cs typeface="Arial" charset="0"/>
              </a:rPr>
              <a:t> Separate the foundations into discreet skills</a:t>
            </a:r>
          </a:p>
          <a:p>
            <a:pPr marL="628650" lvl="1" indent="-171450" eaLnBrk="1" hangingPunct="1">
              <a:buFont typeface="Wingdings" panose="05000000000000000000" pitchFamily="2" charset="2"/>
              <a:buChar char="§"/>
            </a:pPr>
            <a:r>
              <a:rPr lang="en-US" altLang="en-US" dirty="0">
                <a:latin typeface="Arial" panose="020B0604020202020204" pitchFamily="34" charset="0"/>
              </a:rPr>
              <a:t>The examples illustrate</a:t>
            </a:r>
            <a:r>
              <a:rPr lang="en-US" altLang="en-US" baseline="0" dirty="0">
                <a:latin typeface="Arial" panose="020B0604020202020204" pitchFamily="34" charset="0"/>
              </a:rPr>
              <a:t> </a:t>
            </a:r>
            <a:r>
              <a:rPr lang="en-US" altLang="en-US" dirty="0">
                <a:latin typeface="Arial" panose="020B0604020202020204" pitchFamily="34" charset="0"/>
              </a:rPr>
              <a:t>only a few of the ways that children may demonstrate the foundation. </a:t>
            </a:r>
            <a:endParaRPr lang="en-US" dirty="0">
              <a:ea typeface="ＭＳ Ｐゴシック" charset="0"/>
              <a:cs typeface="Arial" charset="0"/>
            </a:endParaRPr>
          </a:p>
          <a:p>
            <a:pPr marL="0" indent="0" eaLnBrk="1" hangingPunct="1">
              <a:buFont typeface="Arial" panose="020B0604020202020204" pitchFamily="34" charset="0"/>
              <a:buNone/>
            </a:pPr>
            <a:endParaRPr lang="en-US" dirty="0">
              <a:ea typeface="ＭＳ Ｐゴシック" charset="0"/>
              <a:cs typeface="Arial" charset="0"/>
            </a:endParaRPr>
          </a:p>
          <a:p>
            <a:pPr marL="0" indent="0" eaLnBrk="1" hangingPunct="1">
              <a:buFont typeface="Arial" panose="020B0604020202020204" pitchFamily="34" charset="0"/>
              <a:buNone/>
            </a:pPr>
            <a:r>
              <a:rPr lang="en-US" dirty="0">
                <a:ea typeface="ＭＳ Ｐゴシック" charset="0"/>
                <a:cs typeface="Arial" charset="0"/>
              </a:rPr>
              <a:t>Many</a:t>
            </a:r>
            <a:r>
              <a:rPr lang="en-US" baseline="0" dirty="0">
                <a:ea typeface="ＭＳ Ｐゴシック" charset="0"/>
                <a:cs typeface="Arial" charset="0"/>
              </a:rPr>
              <a:t> of the foundations have footnotes that include information specific to students with IEPs or students with disabilities, such as information about adaptations or accommodations.</a:t>
            </a:r>
            <a:endParaRPr lang="en-US" dirty="0">
              <a:ea typeface="ＭＳ Ｐゴシック" charset="0"/>
              <a:cs typeface="Arial" charset="0"/>
            </a:endParaRP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Notice</a:t>
            </a:r>
            <a:r>
              <a:rPr lang="en-US" baseline="0" dirty="0">
                <a:ea typeface="ＭＳ Ｐゴシック" charset="0"/>
                <a:cs typeface="ＭＳ Ｐゴシック" charset="0"/>
              </a:rPr>
              <a:t> that</a:t>
            </a:r>
            <a:r>
              <a:rPr lang="en-US" dirty="0">
                <a:ea typeface="ＭＳ Ｐゴシック" charset="0"/>
                <a:cs typeface="ＭＳ Ｐゴシック" charset="0"/>
              </a:rPr>
              <a:t> there is a developmental progression from four</a:t>
            </a:r>
            <a:r>
              <a:rPr lang="en-US" baseline="0" dirty="0">
                <a:ea typeface="ＭＳ Ｐゴシック" charset="0"/>
                <a:cs typeface="ＭＳ Ｐゴシック" charset="0"/>
              </a:rPr>
              <a:t> to five years of age </a:t>
            </a:r>
            <a:r>
              <a:rPr lang="en-US" dirty="0">
                <a:ea typeface="ＭＳ Ｐゴシック" charset="0"/>
                <a:cs typeface="ＭＳ Ｐゴシック" charset="0"/>
              </a:rPr>
              <a:t>within a </a:t>
            </a:r>
            <a:r>
              <a:rPr lang="en-US" dirty="0" err="1">
                <a:ea typeface="ＭＳ Ｐゴシック" charset="0"/>
                <a:cs typeface="ＭＳ Ｐゴシック" charset="0"/>
              </a:rPr>
              <a:t>substrand</a:t>
            </a:r>
            <a:r>
              <a:rPr lang="en-US" dirty="0">
                <a:ea typeface="ＭＳ Ｐゴシック" charset="0"/>
                <a:cs typeface="ＭＳ Ｐゴシック" charset="0"/>
              </a:rPr>
              <a:t>.</a:t>
            </a:r>
            <a:endParaRPr lang="en-US" altLang="en-US" dirty="0">
              <a:latin typeface="Arial" panose="020B0604020202020204" pitchFamily="34" charset="0"/>
            </a:endParaRPr>
          </a:p>
          <a:p>
            <a:pPr eaLnBrk="1" hangingPunct="1"/>
            <a:endParaRPr lang="en-US" altLang="en-US" b="1" u="sng" dirty="0">
              <a:latin typeface="Arial" panose="020B0604020202020204" pitchFamily="34" charset="0"/>
            </a:endParaRPr>
          </a:p>
        </p:txBody>
      </p:sp>
      <p:sp>
        <p:nvSpPr>
          <p:cNvPr id="124931"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631E47-9314-4658-A0A8-444D4D4BD2DA}" type="slidenum">
              <a:rPr lang="en-US" altLang="en-US" sz="1200"/>
              <a:pPr/>
              <a:t>18</a:t>
            </a:fld>
            <a:endParaRPr lang="en-US" altLang="en-US" sz="1200"/>
          </a:p>
        </p:txBody>
      </p:sp>
    </p:spTree>
    <p:extLst>
      <p:ext uri="{BB962C8B-B14F-4D97-AF65-F5344CB8AC3E}">
        <p14:creationId xmlns:p14="http://schemas.microsoft.com/office/powerpoint/2010/main" val="1892401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solidFill>
            <a:srgbClr val="FFFFFF"/>
          </a:solidFill>
          <a:ln/>
        </p:spPr>
      </p:sp>
      <p:sp>
        <p:nvSpPr>
          <p:cNvPr id="124930" name="Rectangle 3"/>
          <p:cNvSpPr>
            <a:spLocks noGrp="1" noChangeArrowheads="1"/>
          </p:cNvSpPr>
          <p:nvPr>
            <p:ph type="body" idx="1"/>
          </p:nvPr>
        </p:nvSpPr>
        <p:spPr>
          <a:xfrm>
            <a:off x="608013" y="4410075"/>
            <a:ext cx="5641975" cy="42926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Presenter Remarks: </a:t>
            </a:r>
          </a:p>
          <a:p>
            <a:r>
              <a:rPr lang="en-US" altLang="en-US" dirty="0">
                <a:latin typeface="Arial" panose="020B0604020202020204" pitchFamily="34" charset="0"/>
              </a:rPr>
              <a:t>The English-language development foundations are for children who have a home language other than English. These foundations are to be used in tandem with the language and literacy foundations. English</a:t>
            </a:r>
            <a:r>
              <a:rPr lang="en-US" altLang="en-US" baseline="0" dirty="0">
                <a:latin typeface="Arial" panose="020B0604020202020204" pitchFamily="34" charset="0"/>
              </a:rPr>
              <a:t> learners </a:t>
            </a:r>
            <a:r>
              <a:rPr lang="en-US" altLang="en-US" dirty="0">
                <a:latin typeface="Arial" panose="020B0604020202020204" pitchFamily="34" charset="0"/>
              </a:rPr>
              <a:t>have a large body of knowledge of language that is not of English. They are developing two</a:t>
            </a:r>
            <a:r>
              <a:rPr lang="en-US" altLang="en-US" b="1" dirty="0">
                <a:solidFill>
                  <a:srgbClr val="FF0000"/>
                </a:solidFill>
                <a:latin typeface="Arial" panose="020B0604020202020204" pitchFamily="34" charset="0"/>
              </a:rPr>
              <a:t> </a:t>
            </a:r>
            <a:r>
              <a:rPr lang="en-US" altLang="en-US" dirty="0">
                <a:latin typeface="Arial" panose="020B0604020202020204" pitchFamily="34" charset="0"/>
              </a:rPr>
              <a:t>skills</a:t>
            </a:r>
            <a:r>
              <a:rPr lang="en-US" altLang="en-US" b="1" dirty="0">
                <a:solidFill>
                  <a:srgbClr val="FF0000"/>
                </a:solidFill>
                <a:latin typeface="Arial" panose="020B0604020202020204" pitchFamily="34" charset="0"/>
              </a:rPr>
              <a:t> </a:t>
            </a:r>
            <a:r>
              <a:rPr lang="en-US" altLang="en-US" dirty="0">
                <a:latin typeface="Arial" panose="020B0604020202020204" pitchFamily="34" charset="0"/>
              </a:rPr>
              <a:t>at one time; literacy in their home language and literacy in the English language. </a:t>
            </a:r>
          </a:p>
          <a:p>
            <a:endParaRPr lang="en-US" altLang="en-US" dirty="0">
              <a:latin typeface="Arial" panose="020B0604020202020204" pitchFamily="34" charset="0"/>
            </a:endParaRPr>
          </a:p>
          <a:p>
            <a:pPr marL="0" marR="0" lvl="0" indent="0" algn="l" defTabSz="914400" rtl="0" eaLnBrk="0" fontAlgn="base" latinLnBrk="0" hangingPunct="0">
              <a:spcBef>
                <a:spcPts val="0"/>
              </a:spcBef>
              <a:spcAft>
                <a:spcPct val="0"/>
              </a:spcAft>
              <a:buClrTx/>
              <a:buSzTx/>
              <a:buFontTx/>
              <a:buNone/>
              <a:tabLst/>
              <a:defRPr/>
            </a:pPr>
            <a:r>
              <a:rPr lang="en-US" kern="1200" dirty="0">
                <a:solidFill>
                  <a:schemeClr val="tx1"/>
                </a:solidFill>
                <a:effectLst/>
              </a:rPr>
              <a:t>Please</a:t>
            </a:r>
            <a:r>
              <a:rPr lang="en-US" kern="1200" baseline="0" dirty="0">
                <a:solidFill>
                  <a:schemeClr val="tx1"/>
                </a:solidFill>
                <a:effectLst/>
              </a:rPr>
              <a:t> look at </a:t>
            </a:r>
            <a:r>
              <a:rPr lang="en-US" kern="1200" dirty="0">
                <a:solidFill>
                  <a:schemeClr val="tx1"/>
                </a:solidFill>
                <a:effectLst/>
              </a:rPr>
              <a:t>Handout 1: Alphabetics and Word/Print Recognition and English-Language Development Foundation Maps</a:t>
            </a:r>
            <a:r>
              <a:rPr lang="en-US" kern="1200" baseline="0" dirty="0">
                <a:solidFill>
                  <a:schemeClr val="tx1"/>
                </a:solidFill>
                <a:effectLst/>
              </a:rPr>
              <a:t>. </a:t>
            </a:r>
            <a:r>
              <a:rPr lang="en-US" altLang="en-US" dirty="0">
                <a:latin typeface="Arial" panose="020B0604020202020204" pitchFamily="34" charset="0"/>
              </a:rPr>
              <a:t>What do you notice about the English-language development foundations?</a:t>
            </a:r>
          </a:p>
          <a:p>
            <a:endParaRPr lang="en-US" altLang="en-US" dirty="0">
              <a:latin typeface="Arial" panose="020B0604020202020204" pitchFamily="34" charset="0"/>
            </a:endParaRPr>
          </a:p>
          <a:p>
            <a:r>
              <a:rPr lang="en-US" altLang="en-US" dirty="0">
                <a:latin typeface="Arial" panose="020B0604020202020204" pitchFamily="34" charset="0"/>
              </a:rPr>
              <a:t>Because the English-Language Development domain describes English development as a second language, it is the only domain that is not age-based; it is experience based. Notice that there are three levels in the domain (beginning, middle, and later).  </a:t>
            </a:r>
          </a:p>
          <a:p>
            <a:endParaRPr lang="en-US" altLang="en-US" dirty="0">
              <a:latin typeface="Arial" panose="020B0604020202020204" pitchFamily="34" charset="0"/>
            </a:endParaRPr>
          </a:p>
          <a:p>
            <a:r>
              <a:rPr lang="en-US" altLang="en-US" dirty="0">
                <a:latin typeface="Arial" panose="020B0604020202020204" pitchFamily="34" charset="0"/>
              </a:rPr>
              <a:t>Turn to pages 107-108 of the Preschool Learning Foundations</a:t>
            </a:r>
            <a:r>
              <a:rPr lang="en-US" altLang="en-US" baseline="0" dirty="0">
                <a:latin typeface="Arial" panose="020B0604020202020204" pitchFamily="34" charset="0"/>
              </a:rPr>
              <a:t> (Vol. 1) </a:t>
            </a:r>
            <a:r>
              <a:rPr lang="en-US" altLang="en-US" dirty="0">
                <a:latin typeface="Arial" panose="020B0604020202020204" pitchFamily="34" charset="0"/>
              </a:rPr>
              <a:t>and read the description of the three developmental levels.</a:t>
            </a:r>
            <a:r>
              <a:rPr lang="en-US" altLang="en-US" baseline="0" dirty="0">
                <a:latin typeface="Arial" panose="020B0604020202020204" pitchFamily="34" charset="0"/>
              </a:rPr>
              <a:t> </a:t>
            </a:r>
            <a:r>
              <a:rPr lang="en-US" altLang="en-US" dirty="0">
                <a:latin typeface="Arial" panose="020B0604020202020204" pitchFamily="34" charset="0"/>
              </a:rPr>
              <a:t>This will be important information as we continue to expand upon supporting alphabetic</a:t>
            </a:r>
            <a:r>
              <a:rPr lang="en-US" altLang="en-US" baseline="0" dirty="0">
                <a:latin typeface="Arial" panose="020B0604020202020204" pitchFamily="34" charset="0"/>
              </a:rPr>
              <a:t>s and word/print recognition</a:t>
            </a:r>
            <a:r>
              <a:rPr lang="en-US" altLang="en-US" dirty="0">
                <a:latin typeface="Arial" panose="020B0604020202020204" pitchFamily="34" charset="0"/>
              </a:rPr>
              <a:t> for all students.</a:t>
            </a:r>
          </a:p>
          <a:p>
            <a:endParaRPr lang="en-US" altLang="en-US" dirty="0">
              <a:latin typeface="Arial" panose="020B0604020202020204" pitchFamily="34" charset="0"/>
            </a:endParaRPr>
          </a:p>
          <a:p>
            <a:r>
              <a:rPr lang="en-US" altLang="en-US" b="0" dirty="0">
                <a:latin typeface="Arial" panose="020B0604020202020204" pitchFamily="34" charset="0"/>
              </a:rPr>
              <a:t>Beginning level</a:t>
            </a:r>
            <a:r>
              <a:rPr lang="en-US" altLang="en-US" b="0" baseline="0" dirty="0">
                <a:latin typeface="Arial" panose="020B0604020202020204" pitchFamily="34" charset="0"/>
              </a:rPr>
              <a:t>: “</a:t>
            </a:r>
            <a:r>
              <a:rPr lang="en-US" altLang="en-US" dirty="0">
                <a:latin typeface="Arial" panose="020B0604020202020204" pitchFamily="34" charset="0"/>
              </a:rPr>
              <a:t>This is when typically developing children will have acquired age-appropriate language skills in their home language and, once introduced to English, will begin to develop receptive English abilities. Children at this level are actively processing the features of the English language, including vocabulary, grammar, phonology, and pragmatics. Most children speak little during this stage. They may be able to listen, point, match, move, draw, copy, mime, act out, choose, respond with gestures, and follow predictable routines. They will begin to develop an understanding of English based on their home language. Frequently, children will spontaneously use their home language even when not understood” (PLF, Vol. 1, p. 107).</a:t>
            </a:r>
          </a:p>
          <a:p>
            <a:endParaRPr lang="en-US" altLang="en-US" b="1" dirty="0">
              <a:latin typeface="Arial" panose="020B0604020202020204" pitchFamily="34" charset="0"/>
            </a:endParaRPr>
          </a:p>
          <a:p>
            <a:r>
              <a:rPr lang="en-US" altLang="en-US" b="0" dirty="0">
                <a:latin typeface="Arial" panose="020B0604020202020204" pitchFamily="34" charset="0"/>
              </a:rPr>
              <a:t>Middle</a:t>
            </a:r>
            <a:r>
              <a:rPr lang="en-US" altLang="en-US" b="0" baseline="0" dirty="0">
                <a:latin typeface="Arial" panose="020B0604020202020204" pitchFamily="34" charset="0"/>
              </a:rPr>
              <a:t> level: “</a:t>
            </a:r>
            <a:r>
              <a:rPr lang="en-US" altLang="en-US" dirty="0">
                <a:latin typeface="Arial" panose="020B0604020202020204" pitchFamily="34" charset="0"/>
              </a:rPr>
              <a:t>Expressive language marks the middle level of early speech production in English. Children may repeat familiar phrases that have been functionally effective, such as “look it” or “I want” throughout the day. It is expected that vocabulary use increases and that children will begin to combine words and phrases in English. Comprehension will continue to develop, and children will likely use telegraphic and formulaic speech in English. At the same time, they may continue to use their home language and may insert words from their home language into English-language utterances; this is known as code-switching and is a normal part of second-language acquisition. This period is analogous to the third stage of sequential bilingualism” (PLF, Vol. 1, p. 107).</a:t>
            </a:r>
          </a:p>
          <a:p>
            <a:endParaRPr lang="en-US" altLang="en-US" b="1" dirty="0">
              <a:latin typeface="Arial" panose="020B0604020202020204" pitchFamily="34" charset="0"/>
            </a:endParaRPr>
          </a:p>
          <a:p>
            <a:r>
              <a:rPr lang="en-US" altLang="en-US" b="0" dirty="0">
                <a:latin typeface="Arial" panose="020B0604020202020204" pitchFamily="34" charset="0"/>
              </a:rPr>
              <a:t>Later level:</a:t>
            </a:r>
            <a:r>
              <a:rPr lang="en-US" altLang="en-US" b="0" baseline="0" dirty="0">
                <a:latin typeface="Arial" panose="020B0604020202020204" pitchFamily="34" charset="0"/>
              </a:rPr>
              <a:t> “</a:t>
            </a:r>
            <a:r>
              <a:rPr lang="en-US" altLang="en-US" dirty="0">
                <a:latin typeface="Arial" panose="020B0604020202020204" pitchFamily="34" charset="0"/>
              </a:rPr>
              <a:t>Children at the later level in the continuum will have much stronger comprehension skills. Children will begin to use English to learn different concepts across the curriculum. Their use of age-appropriate English grammar improves. They use their first and second languages to acquire new knowledge at home and at school. Although children are improving during this period, it should not be assumed that they have complete age-appropriate mastery of English; they are, however, able to engage in a majority of classroom activities in English. Errors in English usage are common at this point because children are continuing to experiment with the new language and are still learning its rules and structure” (PLF, Vol. 1, p. 108).</a:t>
            </a:r>
          </a:p>
          <a:p>
            <a:pPr eaLnBrk="1" hangingPunct="1">
              <a:spcBef>
                <a:spcPct val="0"/>
              </a:spcBef>
            </a:pPr>
            <a:endParaRPr lang="en-US" altLang="en-US" b="1" u="sng" dirty="0">
              <a:latin typeface="Arial" panose="020B0604020202020204" pitchFamily="34" charset="0"/>
            </a:endParaRPr>
          </a:p>
        </p:txBody>
      </p:sp>
      <p:sp>
        <p:nvSpPr>
          <p:cNvPr id="124931"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631E47-9314-4658-A0A8-444D4D4BD2DA}" type="slidenum">
              <a:rPr lang="en-US" altLang="en-US" sz="1200"/>
              <a:pPr/>
              <a:t>19</a:t>
            </a:fld>
            <a:endParaRPr lang="en-US" altLang="en-US" sz="1200"/>
          </a:p>
        </p:txBody>
      </p:sp>
    </p:spTree>
    <p:extLst>
      <p:ext uri="{BB962C8B-B14F-4D97-AF65-F5344CB8AC3E}">
        <p14:creationId xmlns:p14="http://schemas.microsoft.com/office/powerpoint/2010/main" val="1197352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solidFill>
            <a:srgbClr val="FFFFFF"/>
          </a:solidFill>
          <a:ln/>
        </p:spPr>
      </p:sp>
      <p:sp>
        <p:nvSpPr>
          <p:cNvPr id="25602" name="Notes Placeholder 2"/>
          <p:cNvSpPr>
            <a:spLocks noGrp="1"/>
          </p:cNvSpPr>
          <p:nvPr>
            <p:ph type="body" idx="1"/>
          </p:nvPr>
        </p:nvSpPr>
        <p:spPr>
          <a:solidFill>
            <a:srgbClr val="FFFFFF"/>
          </a:solidFill>
          <a:ln>
            <a:noFill/>
          </a:ln>
        </p:spPr>
        <p:txBody>
          <a:bodyPr/>
          <a:lstStyle/>
          <a:p>
            <a:pPr>
              <a:defRPr/>
            </a:pPr>
            <a:r>
              <a:rPr lang="en-US" altLang="en-US" b="1" dirty="0">
                <a:latin typeface="Arial" panose="020B0604020202020204" pitchFamily="34" charset="0"/>
                <a:ea typeface="MS PGothic" panose="020B0600070205080204" pitchFamily="34" charset="-128"/>
              </a:rPr>
              <a:t>Presenter Remarks:</a:t>
            </a:r>
          </a:p>
          <a:p>
            <a:pPr>
              <a:defRPr/>
            </a:pPr>
            <a:r>
              <a:rPr lang="en-US" altLang="en-US" dirty="0">
                <a:latin typeface="Arial" panose="020B0604020202020204" pitchFamily="34" charset="0"/>
                <a:ea typeface="MS PGothic" panose="020B0600070205080204" pitchFamily="34" charset="-128"/>
              </a:rPr>
              <a:t>(Invite a participant to read each objective or ask table groups to work together to read and discuss the objectives.)</a:t>
            </a:r>
          </a:p>
          <a:p>
            <a:pPr>
              <a:defRPr/>
            </a:pPr>
            <a:endParaRPr lang="en-US" altLang="en-US" dirty="0">
              <a:latin typeface="Arial" panose="020B0604020202020204" pitchFamily="34" charset="0"/>
              <a:ea typeface="MS PGothic" panose="020B0600070205080204" pitchFamily="34" charset="-128"/>
            </a:endParaRPr>
          </a:p>
          <a:p>
            <a:pPr marL="0" indent="0">
              <a:buFont typeface="Arial" panose="020B0604020202020204" pitchFamily="34" charset="0"/>
              <a:buNone/>
              <a:defRPr/>
            </a:pPr>
            <a:r>
              <a:rPr lang="en-US" altLang="en-US" dirty="0">
                <a:ea typeface="MS PGothic" panose="020B0600070205080204" pitchFamily="34" charset="-128"/>
              </a:rPr>
              <a:t>Objectives:</a:t>
            </a:r>
          </a:p>
          <a:p>
            <a:pPr marL="171450" indent="-171450">
              <a:buFont typeface="Arial" panose="020B0604020202020204" pitchFamily="34" charset="0"/>
              <a:buChar char="•"/>
            </a:pPr>
            <a:r>
              <a:rPr lang="en-US" altLang="en-US" dirty="0"/>
              <a:t>Practice using the </a:t>
            </a:r>
            <a:r>
              <a:rPr lang="en-US" altLang="en-US" i="1" dirty="0">
                <a:cs typeface="Arial" panose="020B0604020202020204" pitchFamily="34" charset="0"/>
              </a:rPr>
              <a:t>California Preschool Learning Foundations, Volume 1 </a:t>
            </a:r>
            <a:r>
              <a:rPr lang="en-US" altLang="en-US" dirty="0">
                <a:cs typeface="Arial" panose="020B0604020202020204" pitchFamily="34" charset="0"/>
              </a:rPr>
              <a:t>(PLF or Preschool Learning Foundations)</a:t>
            </a:r>
            <a:r>
              <a:rPr lang="en-US" altLang="en-US" dirty="0"/>
              <a:t> and the </a:t>
            </a:r>
            <a:r>
              <a:rPr lang="en-US" altLang="en-US" i="1" dirty="0">
                <a:cs typeface="Arial" panose="020B0604020202020204" pitchFamily="34" charset="0"/>
              </a:rPr>
              <a:t>California Preschool Curriculum Framework, Volume 1 </a:t>
            </a:r>
            <a:r>
              <a:rPr lang="en-US" altLang="en-US" dirty="0">
                <a:cs typeface="Arial" panose="020B0604020202020204" pitchFamily="34" charset="0"/>
              </a:rPr>
              <a:t>(PCF or Preschool Curriculum Framework) </a:t>
            </a:r>
            <a:r>
              <a:rPr lang="en-US" altLang="en-US" dirty="0"/>
              <a:t>to intentionally plan and develop culturally and linguistically responsive routines, environments, and interactions and strategies to support all children in transitional kindergarten (TK).</a:t>
            </a:r>
          </a:p>
          <a:p>
            <a:pPr marL="171450" indent="-171450">
              <a:buFont typeface="Arial" panose="020B0604020202020204" pitchFamily="34" charset="0"/>
              <a:buChar char="•"/>
            </a:pPr>
            <a:r>
              <a:rPr lang="en-US" altLang="en-US" dirty="0"/>
              <a:t>Use resources such as the </a:t>
            </a:r>
            <a:r>
              <a:rPr lang="en-US" altLang="en-US" dirty="0">
                <a:solidFill>
                  <a:srgbClr val="000000"/>
                </a:solidFill>
                <a:ea typeface="Arial" panose="020B0604020202020204" pitchFamily="34" charset="0"/>
              </a:rPr>
              <a:t>Desired Results Developmental Profile—Kindergarten (2015): A Developmental Continuum for Kindergarten (</a:t>
            </a:r>
            <a:r>
              <a:rPr lang="en-US" altLang="en-US" dirty="0">
                <a:solidFill>
                  <a:srgbClr val="000000"/>
                </a:solidFill>
                <a:ea typeface="MS PGothic" panose="020B0600070205080204" pitchFamily="34" charset="-128"/>
              </a:rPr>
              <a:t>DRDP-K [2015]) </a:t>
            </a:r>
            <a:r>
              <a:rPr lang="en-US" altLang="en-US" dirty="0"/>
              <a:t>to support the developmental continuum for alphabetics and word/print recognition.</a:t>
            </a:r>
          </a:p>
          <a:p>
            <a:pPr marL="171450" indent="-171450">
              <a:buFont typeface="Arial" panose="020B0604020202020204" pitchFamily="34" charset="0"/>
              <a:buChar char="•"/>
            </a:pPr>
            <a:r>
              <a:rPr lang="en-US" altLang="en-US" dirty="0"/>
              <a:t>Compare and discuss similarities between the </a:t>
            </a:r>
            <a:r>
              <a:rPr lang="en-US" i="1" dirty="0"/>
              <a:t>English Language Arts/English Language Development Framework for California Public Schools: Kindergarten Through Grade Twelve </a:t>
            </a:r>
            <a:r>
              <a:rPr lang="en-US" dirty="0"/>
              <a:t>(ELA/ELD Framework) </a:t>
            </a:r>
            <a:r>
              <a:rPr lang="en-US" altLang="en-US" dirty="0"/>
              <a:t>and the Preschool Curriculum Framework.</a:t>
            </a:r>
          </a:p>
          <a:p>
            <a:pPr>
              <a:defRPr/>
            </a:pPr>
            <a:endParaRPr lang="en-US" altLang="en-US" dirty="0">
              <a:latin typeface="Arial" panose="020B0604020202020204" pitchFamily="34" charset="0"/>
              <a:ea typeface="MS PGothic" panose="020B0600070205080204" pitchFamily="34" charset="-128"/>
            </a:endParaRPr>
          </a:p>
        </p:txBody>
      </p:sp>
      <p:sp>
        <p:nvSpPr>
          <p:cNvPr id="33795" name="Slide Number Placeholder 3"/>
          <p:cNvSpPr txBox="1">
            <a:spLocks noGrp="1"/>
          </p:cNvSpPr>
          <p:nvPr/>
        </p:nvSpPr>
        <p:spPr bwMode="auto">
          <a:xfrm>
            <a:off x="3884613" y="884713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90994766-9023-45EC-9D02-8D067BEA363E}" type="slidenum">
              <a:rPr lang="en-US" altLang="en-US" sz="1200"/>
              <a:pPr algn="r" eaLnBrk="1" hangingPunct="1"/>
              <a:t>2</a:t>
            </a:fld>
            <a:endParaRPr lang="en-US" altLang="en-US" sz="1200"/>
          </a:p>
        </p:txBody>
      </p:sp>
    </p:spTree>
    <p:extLst>
      <p:ext uri="{BB962C8B-B14F-4D97-AF65-F5344CB8AC3E}">
        <p14:creationId xmlns:p14="http://schemas.microsoft.com/office/powerpoint/2010/main" val="2177694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a:ln/>
        </p:spPr>
      </p:sp>
      <p:sp>
        <p:nvSpPr>
          <p:cNvPr id="61442"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0"/>
              </a:spcAft>
            </a:pPr>
            <a:r>
              <a:rPr lang="en-US" altLang="en-US" b="1" dirty="0">
                <a:latin typeface="Arial" panose="020B0604020202020204" pitchFamily="34" charset="0"/>
                <a:cs typeface="Arial" panose="020B0604020202020204" pitchFamily="34" charset="0"/>
              </a:rPr>
              <a:t>Activity 2: Brain Break</a:t>
            </a:r>
          </a:p>
          <a:p>
            <a:pPr>
              <a:spcAft>
                <a:spcPts val="0"/>
              </a:spcAft>
            </a:pPr>
            <a:endParaRPr lang="en-US" altLang="en-US" dirty="0">
              <a:latin typeface="Arial" panose="020B0604020202020204" pitchFamily="34" charset="0"/>
              <a:cs typeface="Arial" panose="020B0604020202020204" pitchFamily="34" charset="0"/>
            </a:endParaRPr>
          </a:p>
          <a:p>
            <a:pPr>
              <a:spcAft>
                <a:spcPts val="0"/>
              </a:spcAft>
            </a:pPr>
            <a:r>
              <a:rPr lang="en-US" altLang="en-US" b="1" dirty="0">
                <a:latin typeface="Arial" panose="020B0604020202020204" pitchFamily="34" charset="0"/>
                <a:cs typeface="Arial" panose="020B0604020202020204" pitchFamily="34" charset="0"/>
              </a:rPr>
              <a:t>Presenter</a:t>
            </a:r>
            <a:r>
              <a:rPr lang="en-US" altLang="en-US" b="1" baseline="0" dirty="0">
                <a:latin typeface="Arial" panose="020B0604020202020204" pitchFamily="34" charset="0"/>
                <a:cs typeface="Arial" panose="020B0604020202020204" pitchFamily="34" charset="0"/>
              </a:rPr>
              <a:t> Remarks:</a:t>
            </a:r>
          </a:p>
          <a:p>
            <a:pPr>
              <a:spcAft>
                <a:spcPts val="0"/>
              </a:spcAft>
            </a:pPr>
            <a:r>
              <a:rPr lang="en-US" altLang="en-US" dirty="0">
                <a:latin typeface="Arial" panose="020B0604020202020204" pitchFamily="34" charset="0"/>
                <a:cs typeface="Arial" panose="020B0604020202020204" pitchFamily="34" charset="0"/>
              </a:rPr>
              <a:t>It</a:t>
            </a:r>
            <a:r>
              <a:rPr lang="en-US" altLang="en-US" baseline="0" dirty="0">
                <a:latin typeface="Arial" panose="020B0604020202020204" pitchFamily="34" charset="0"/>
                <a:cs typeface="Arial" panose="020B0604020202020204" pitchFamily="34" charset="0"/>
              </a:rPr>
              <a:t> is time for a brain break! </a:t>
            </a:r>
            <a:r>
              <a:rPr lang="en-US" altLang="en-US" dirty="0">
                <a:latin typeface="Arial" panose="020B0604020202020204" pitchFamily="34" charset="0"/>
                <a:cs typeface="Arial" panose="020B0604020202020204" pitchFamily="34" charset="0"/>
              </a:rPr>
              <a:t>Follow the instructions on the screen and hold your hand up when your table group has completed the process. </a:t>
            </a:r>
          </a:p>
          <a:p>
            <a:pPr>
              <a:spcAft>
                <a:spcPts val="0"/>
              </a:spcAft>
            </a:pPr>
            <a:endParaRPr lang="en-US" altLang="en-US" dirty="0">
              <a:latin typeface="Arial" panose="020B0604020202020204" pitchFamily="34" charset="0"/>
              <a:cs typeface="Arial" panose="020B0604020202020204" pitchFamily="34" charset="0"/>
            </a:endParaRPr>
          </a:p>
          <a:p>
            <a:pPr>
              <a:spcAft>
                <a:spcPts val="0"/>
              </a:spcAft>
            </a:pPr>
            <a:r>
              <a:rPr lang="en-US" altLang="en-US" dirty="0">
                <a:latin typeface="Arial" panose="020B0604020202020204" pitchFamily="34" charset="0"/>
                <a:cs typeface="Arial" panose="020B0604020202020204" pitchFamily="34" charset="0"/>
              </a:rPr>
              <a:t>Does anyone want to share the letter they created and</a:t>
            </a:r>
            <a:r>
              <a:rPr lang="en-US" altLang="en-US" baseline="0" dirty="0">
                <a:latin typeface="Arial" panose="020B0604020202020204" pitchFamily="34" charset="0"/>
                <a:cs typeface="Arial" panose="020B0604020202020204" pitchFamily="34" charset="0"/>
              </a:rPr>
              <a:t> why they created it? </a:t>
            </a:r>
          </a:p>
          <a:p>
            <a:pPr>
              <a:spcAft>
                <a:spcPts val="0"/>
              </a:spcAft>
            </a:pPr>
            <a:endParaRPr lang="en-US" altLang="en-US" dirty="0">
              <a:latin typeface="Arial" panose="020B0604020202020204" pitchFamily="34" charset="0"/>
              <a:cs typeface="Arial" panose="020B0604020202020204" pitchFamily="34" charset="0"/>
            </a:endParaRPr>
          </a:p>
          <a:p>
            <a:pPr>
              <a:spcAft>
                <a:spcPts val="0"/>
              </a:spcAft>
            </a:pPr>
            <a:r>
              <a:rPr lang="en-US" altLang="en-US" i="0" dirty="0">
                <a:latin typeface="Arial" panose="020B0604020202020204" pitchFamily="34" charset="0"/>
                <a:cs typeface="Arial" panose="020B0604020202020204" pitchFamily="34" charset="0"/>
              </a:rPr>
              <a:t>(Wait for responses.</a:t>
            </a:r>
            <a:r>
              <a:rPr lang="en-US" altLang="en-US" i="0" baseline="0" dirty="0">
                <a:latin typeface="Arial" panose="020B0604020202020204" pitchFamily="34" charset="0"/>
                <a:cs typeface="Arial" panose="020B0604020202020204" pitchFamily="34" charset="0"/>
              </a:rPr>
              <a:t> Follow</a:t>
            </a:r>
            <a:r>
              <a:rPr lang="en-US" altLang="en-US" i="0" dirty="0">
                <a:latin typeface="Arial" panose="020B0604020202020204" pitchFamily="34" charset="0"/>
                <a:cs typeface="Arial" panose="020B0604020202020204" pitchFamily="34" charset="0"/>
              </a:rPr>
              <a:t> up with a summary of the information below.)</a:t>
            </a:r>
          </a:p>
          <a:p>
            <a:pPr>
              <a:spcAft>
                <a:spcPts val="0"/>
              </a:spcAft>
            </a:pPr>
            <a:endParaRPr lang="en-US" altLang="en-US" dirty="0">
              <a:latin typeface="Arial" panose="020B0604020202020204" pitchFamily="34" charset="0"/>
              <a:cs typeface="Arial" panose="020B0604020202020204" pitchFamily="34" charset="0"/>
            </a:endParaRPr>
          </a:p>
          <a:p>
            <a:pPr marL="0" marR="0" lvl="0" indent="0" algn="l" defTabSz="914400" rtl="0" eaLnBrk="0" fontAlgn="base" latinLnBrk="0" hangingPunct="0">
              <a:spcAft>
                <a:spcPts val="0"/>
              </a:spcAft>
              <a:buClrTx/>
              <a:buSzTx/>
              <a:buFontTx/>
              <a:buNone/>
              <a:tabLst/>
              <a:defRPr/>
            </a:pPr>
            <a:r>
              <a:rPr lang="en-US" dirty="0">
                <a:effectLst/>
                <a:latin typeface="Arial" panose="020B0604020202020204" pitchFamily="34" charset="0"/>
                <a:ea typeface="Times New Roman" panose="02020603050405020304" pitchFamily="18" charset="0"/>
                <a:cs typeface="Arial" panose="020B0604020202020204" pitchFamily="34" charset="0"/>
              </a:rPr>
              <a:t>There is no one letter that children learn first. Typically, the letter children first learn is the first letter of their name.  </a:t>
            </a:r>
          </a:p>
          <a:p>
            <a:pPr marL="0" marR="0" lvl="0" indent="0" algn="l" defTabSz="914400" rtl="0" eaLnBrk="0" fontAlgn="base" latinLnBrk="0" hangingPunct="0">
              <a:spcAft>
                <a:spcPts val="0"/>
              </a:spcAft>
              <a:buClrTx/>
              <a:buSzTx/>
              <a:buFontTx/>
              <a:buNone/>
              <a:tabLst/>
              <a:defRPr/>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n-US"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Preschool [and TK]</a:t>
            </a:r>
            <a:r>
              <a:rPr lang="en-US" altLang="ja-JP" baseline="0"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children tend to learn first the letters that are most familiar to them, such as the let­ters in their own names and the let­ters that occur earlier in the alphabet string</a:t>
            </a:r>
            <a:r>
              <a:rPr lang="en-US" altLang="en-US"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 (PLF,</a:t>
            </a:r>
            <a:r>
              <a:rPr lang="en-US" altLang="ja-JP" baseline="0" dirty="0">
                <a:latin typeface="Arial" panose="020B0604020202020204" pitchFamily="34" charset="0"/>
                <a:cs typeface="Arial" panose="020B0604020202020204" pitchFamily="34" charset="0"/>
              </a:rPr>
              <a:t> Vol. 1, p. 53).</a:t>
            </a:r>
          </a:p>
          <a:p>
            <a:pPr>
              <a:spcAft>
                <a:spcPts val="0"/>
              </a:spcAft>
            </a:pPr>
            <a:endParaRPr lang="en-US" altLang="en-US" dirty="0">
              <a:latin typeface="Arial" panose="020B0604020202020204" pitchFamily="34" charset="0"/>
              <a:cs typeface="Arial" panose="020B0604020202020204" pitchFamily="34" charset="0"/>
            </a:endParaRPr>
          </a:p>
          <a:p>
            <a:pPr>
              <a:spcAft>
                <a:spcPts val="0"/>
              </a:spcAft>
            </a:pPr>
            <a:r>
              <a:rPr lang="en-US" altLang="en-US" dirty="0">
                <a:latin typeface="Arial" panose="020B0604020202020204" pitchFamily="34" charset="0"/>
                <a:cs typeface="Arial" panose="020B0604020202020204" pitchFamily="34" charset="0"/>
              </a:rPr>
              <a:t>This can serve as a helpful reminder to all of us that alphabetics is learned within meaningful interactions and familiar contexts. As we explore the skills and behaviors that make up the developmental progression of alphabetics and word/print</a:t>
            </a:r>
            <a:r>
              <a:rPr lang="en-US" altLang="en-US" baseline="0" dirty="0">
                <a:latin typeface="Arial" panose="020B0604020202020204" pitchFamily="34" charset="0"/>
                <a:cs typeface="Arial" panose="020B0604020202020204" pitchFamily="34" charset="0"/>
              </a:rPr>
              <a:t> recognition</a:t>
            </a:r>
            <a:r>
              <a:rPr lang="en-US" altLang="en-US" dirty="0">
                <a:latin typeface="Arial" panose="020B0604020202020204" pitchFamily="34" charset="0"/>
                <a:cs typeface="Arial" panose="020B0604020202020204" pitchFamily="34" charset="0"/>
              </a:rPr>
              <a:t> for four and five year old children we will also discuss interactions, strategies, and environmental opportunities that teachers can provide to build meaning into</a:t>
            </a:r>
            <a:r>
              <a:rPr lang="en-US" altLang="en-US" baseline="0" dirty="0">
                <a:latin typeface="Arial" panose="020B0604020202020204" pitchFamily="34" charset="0"/>
                <a:cs typeface="Arial" panose="020B0604020202020204" pitchFamily="34" charset="0"/>
              </a:rPr>
              <a:t> children’s learning </a:t>
            </a:r>
            <a:r>
              <a:rPr lang="en-US" altLang="en-US" dirty="0">
                <a:latin typeface="Arial" panose="020B0604020202020204" pitchFamily="34" charset="0"/>
                <a:cs typeface="Arial" panose="020B0604020202020204" pitchFamily="34" charset="0"/>
              </a:rPr>
              <a:t>about the alphabet. </a:t>
            </a:r>
          </a:p>
          <a:p>
            <a:pPr marL="0" marR="0">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p>
          <a:p>
            <a:pPr marL="0" marR="0">
              <a:spcAft>
                <a:spcPts val="0"/>
              </a:spcAft>
            </a:pPr>
            <a:r>
              <a:rPr lang="en-US" b="1" cap="all" dirty="0">
                <a:effectLst/>
                <a:latin typeface="Arial" panose="020B0604020202020204" pitchFamily="34" charset="0"/>
                <a:ea typeface="Times New Roman" panose="02020603050405020304" pitchFamily="18" charset="0"/>
                <a:cs typeface="Arial" panose="020B0604020202020204" pitchFamily="34" charset="0"/>
              </a:rPr>
              <a:t>intent: </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eaLnBrk="0" fontAlgn="base" hangingPunct="0">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Engage in a hands-on activity to help spur thoughts about what letter children first learn.</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a:spcAft>
                <a:spcPts val="0"/>
              </a:spcAft>
            </a:pPr>
            <a:r>
              <a:rPr lang="en-US"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OUTCOMES: </a:t>
            </a:r>
            <a:endParaRPr lang="en-US"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Participants are reminded that alphabetics is learned within meaningful interactions and familiar contexts.</a:t>
            </a:r>
            <a:endParaRPr lang="en-US" dirty="0">
              <a:effectLst/>
              <a:latin typeface="Arial" panose="020B0604020202020204" pitchFamily="34" charset="0"/>
              <a:ea typeface="Times" pitchFamily="18" charset="0"/>
              <a:cs typeface="Arial" panose="020B0604020202020204" pitchFamily="34" charset="0"/>
            </a:endParaRPr>
          </a:p>
          <a:p>
            <a:pPr marL="0" marR="0">
              <a:spcAft>
                <a:spcPts val="0"/>
              </a:spcAft>
            </a:pPr>
            <a:endParaRPr lang="en-US" b="0" cap="none" dirty="0">
              <a:effectLst/>
              <a:latin typeface="Arial" panose="020B0604020202020204" pitchFamily="34" charset="0"/>
              <a:ea typeface="Times New Roman" panose="02020603050405020304" pitchFamily="18" charset="0"/>
              <a:cs typeface="Arial" panose="020B0604020202020204" pitchFamily="34" charset="0"/>
            </a:endParaRPr>
          </a:p>
          <a:p>
            <a:pPr marL="0" marR="0">
              <a:spcAft>
                <a:spcPts val="0"/>
              </a:spcAft>
            </a:pPr>
            <a:r>
              <a:rPr lang="en-US" b="1" cap="all" dirty="0">
                <a:effectLst/>
                <a:latin typeface="Arial" panose="020B0604020202020204" pitchFamily="34" charset="0"/>
                <a:ea typeface="Times New Roman" panose="02020603050405020304" pitchFamily="18" charset="0"/>
                <a:cs typeface="Arial" panose="020B0604020202020204" pitchFamily="34" charset="0"/>
              </a:rPr>
              <a:t>Materials Required: </a:t>
            </a:r>
          </a:p>
          <a:p>
            <a:pPr marL="0" marR="0">
              <a:spcAft>
                <a:spcPts val="0"/>
              </a:spcAft>
            </a:pPr>
            <a:r>
              <a:rPr lang="en-US" dirty="0">
                <a:effectLst/>
                <a:latin typeface="Arial" panose="020B0604020202020204" pitchFamily="34" charset="0"/>
                <a:ea typeface="Times" pitchFamily="18" charset="0"/>
                <a:cs typeface="Arial" panose="020B0604020202020204" pitchFamily="34" charset="0"/>
              </a:rPr>
              <a:t>For each tabletop:  </a:t>
            </a:r>
          </a:p>
          <a:p>
            <a:pPr marL="171450" marR="0" lvl="0" indent="-171450" algn="l">
              <a:spcAft>
                <a:spcPts val="0"/>
              </a:spcAft>
              <a:buFont typeface="Arial" panose="020B0604020202020204" pitchFamily="34" charset="0"/>
              <a:buChar char="•"/>
            </a:pPr>
            <a:r>
              <a:rPr lang="en-US" dirty="0">
                <a:effectLst/>
                <a:latin typeface="Arial" panose="020B0604020202020204" pitchFamily="34" charset="0"/>
                <a:ea typeface="Times" pitchFamily="18" charset="0"/>
                <a:cs typeface="Arial" panose="020B0604020202020204" pitchFamily="34" charset="0"/>
              </a:rPr>
              <a:t>Bowl of Magic Foam Blocks (String can be substituted for foam blocks.)</a:t>
            </a:r>
          </a:p>
          <a:p>
            <a:pPr marL="171450" marR="0" lvl="0" indent="-171450" algn="l">
              <a:spcAft>
                <a:spcPts val="0"/>
              </a:spcAft>
              <a:buFont typeface="Arial" panose="020B0604020202020204" pitchFamily="34" charset="0"/>
              <a:buChar char="•"/>
            </a:pPr>
            <a:r>
              <a:rPr lang="en-US" dirty="0">
                <a:effectLst/>
                <a:latin typeface="Arial" panose="020B0604020202020204" pitchFamily="34" charset="0"/>
                <a:ea typeface="Times" pitchFamily="18" charset="0"/>
                <a:cs typeface="Arial" panose="020B0604020202020204" pitchFamily="34" charset="0"/>
              </a:rPr>
              <a:t>Cup of water for dipping foam blocks (No water necessary if substituting string for foam blocks.)</a:t>
            </a:r>
          </a:p>
          <a:p>
            <a:pPr marL="0" marR="0" algn="l">
              <a:spcAft>
                <a:spcPts val="0"/>
              </a:spcAft>
            </a:pPr>
            <a:endParaRPr lang="en-US" b="0" cap="none" dirty="0">
              <a:effectLst/>
              <a:latin typeface="Arial" panose="020B0604020202020204" pitchFamily="34" charset="0"/>
              <a:ea typeface="Times New Roman" panose="02020603050405020304" pitchFamily="18" charset="0"/>
              <a:cs typeface="Arial" panose="020B0604020202020204" pitchFamily="34" charset="0"/>
            </a:endParaRPr>
          </a:p>
          <a:p>
            <a:pPr marL="0" marR="0" algn="l">
              <a:spcAft>
                <a:spcPts val="0"/>
              </a:spcAft>
            </a:pPr>
            <a:r>
              <a:rPr lang="en-US" b="1" cap="all" dirty="0">
                <a:effectLst/>
                <a:latin typeface="Arial" panose="020B0604020202020204" pitchFamily="34" charset="0"/>
                <a:ea typeface="Times New Roman" panose="02020603050405020304" pitchFamily="18" charset="0"/>
                <a:cs typeface="Arial" panose="020B0604020202020204" pitchFamily="34" charset="0"/>
              </a:rPr>
              <a:t>Time:</a:t>
            </a:r>
            <a:r>
              <a:rPr lang="en-US" dirty="0">
                <a:effectLst/>
                <a:latin typeface="Arial" panose="020B0604020202020204" pitchFamily="34" charset="0"/>
                <a:ea typeface="Times New Roman" panose="02020603050405020304" pitchFamily="18" charset="0"/>
                <a:cs typeface="Arial" panose="020B0604020202020204" pitchFamily="34" charset="0"/>
              </a:rPr>
              <a:t> 10 minutes</a:t>
            </a:r>
          </a:p>
          <a:p>
            <a:pPr marL="0" marR="0" algn="l">
              <a:spcAft>
                <a:spcPts val="0"/>
              </a:spcAft>
            </a:pPr>
            <a:endParaRPr lang="en-US" b="1" dirty="0">
              <a:effectLst/>
              <a:latin typeface="Arial" panose="020B0604020202020204" pitchFamily="34" charset="0"/>
              <a:ea typeface="Times New Roman" panose="02020603050405020304" pitchFamily="18" charset="0"/>
              <a:cs typeface="Arial" panose="020B0604020202020204" pitchFamily="34" charset="0"/>
            </a:endParaRPr>
          </a:p>
          <a:p>
            <a:pPr marL="0" marR="0" algn="l">
              <a:spcAft>
                <a:spcPts val="0"/>
              </a:spcAft>
            </a:pPr>
            <a:r>
              <a:rPr lang="en-US" b="1" dirty="0">
                <a:effectLst/>
                <a:latin typeface="Arial" panose="020B0604020202020204" pitchFamily="34" charset="0"/>
                <a:ea typeface="Times New Roman" panose="02020603050405020304" pitchFamily="18" charset="0"/>
                <a:cs typeface="Arial" panose="020B0604020202020204" pitchFamily="34" charset="0"/>
              </a:rPr>
              <a:t>PROCESS:</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Ask participants to find the Magic Foam Blocks and cup of water on their tabletop.</a:t>
            </a:r>
          </a:p>
          <a:p>
            <a:pPr marL="171450" marR="0" lvl="0" indent="-171450">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Demonstrate how the blocks stick together if they are wet.</a:t>
            </a:r>
          </a:p>
          <a:p>
            <a:pPr marL="171450" marR="0" lvl="0" indent="-171450">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Invite participants to form the letter that children first learn. (Allow 3-4 minutes to form letters.)</a:t>
            </a:r>
          </a:p>
          <a:p>
            <a:pPr marL="171450" marR="0" lvl="0" indent="-171450">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Ask participants, “Did everyone make the same letter? What letters did you make? Hold them up.”</a:t>
            </a:r>
          </a:p>
          <a:p>
            <a:pPr marL="171450" marR="0" lvl="0" indent="-171450">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Ask participants to raise their hand if they made the first letter of their own name. Share that there is no one letter that children learn first. In most cases, the letter children first learn is the first letter of their name.  </a:t>
            </a:r>
            <a:endParaRPr lang="en-US" altLang="en-US" dirty="0">
              <a:latin typeface="Arial" panose="020B0604020202020204" pitchFamily="34" charset="0"/>
              <a:cs typeface="Arial" panose="020B0604020202020204" pitchFamily="34" charset="0"/>
            </a:endParaRPr>
          </a:p>
          <a:p>
            <a:pPr>
              <a:spcAft>
                <a:spcPts val="0"/>
              </a:spcAft>
            </a:pPr>
            <a:endParaRPr lang="en-US" altLang="en-US" dirty="0">
              <a:latin typeface="Arial" panose="020B0604020202020204" pitchFamily="34" charset="0"/>
              <a:cs typeface="Arial" panose="020B0604020202020204" pitchFamily="34" charset="0"/>
            </a:endParaRPr>
          </a:p>
          <a:p>
            <a:pPr>
              <a:spcAft>
                <a:spcPts val="0"/>
              </a:spcAft>
            </a:pPr>
            <a:endParaRPr lang="en-US" altLang="en-US" dirty="0">
              <a:latin typeface="Arial" panose="020B0604020202020204" pitchFamily="34" charset="0"/>
              <a:cs typeface="Arial" panose="020B0604020202020204" pitchFamily="34" charset="0"/>
            </a:endParaRPr>
          </a:p>
        </p:txBody>
      </p:sp>
      <p:sp>
        <p:nvSpPr>
          <p:cNvPr id="126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E3C6708-C920-4CBC-ADCF-38ADDC5BDAD5}" type="slidenum">
              <a:rPr lang="en-US" altLang="en-US" sz="1200"/>
              <a:pPr/>
              <a:t>20</a:t>
            </a:fld>
            <a:endParaRPr lang="en-US" altLang="en-US" sz="1200"/>
          </a:p>
        </p:txBody>
      </p:sp>
    </p:spTree>
    <p:extLst>
      <p:ext uri="{BB962C8B-B14F-4D97-AF65-F5344CB8AC3E}">
        <p14:creationId xmlns:p14="http://schemas.microsoft.com/office/powerpoint/2010/main" val="1504256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latin typeface="Arial" panose="020B0604020202020204" pitchFamily="34" charset="0"/>
              </a:rPr>
              <a:t>Presenter Remarks: </a:t>
            </a:r>
            <a:endParaRPr lang="en-US" altLang="en-US" dirty="0">
              <a:latin typeface="Arial" panose="020B0604020202020204" pitchFamily="34" charset="0"/>
            </a:endParaRPr>
          </a:p>
          <a:p>
            <a:pPr>
              <a:buFontTx/>
              <a:buNone/>
            </a:pPr>
            <a:r>
              <a:rPr lang="en-US" altLang="en-US" dirty="0">
                <a:latin typeface="Arial" panose="020B0604020202020204" pitchFamily="34" charset="0"/>
              </a:rPr>
              <a:t>“The order of learning the alphabet letters seems facilitated by environmental and developmental inﬂuences. An important environmental inﬂuence is exposure to the individual letters of the alphabet. Children learn ﬁrst the letters that are the most familiar to them…For instance, letters that contain their sound in a child’s name, like b and f, are learned earlier than are those letters that do not, like q and w…Consequently, the focus of the foundations is on children’s ability to recognize or identify familiar letters and words, such as the ﬁrst letter of their name and, later, their whole ﬁrst name</a:t>
            </a:r>
            <a:r>
              <a:rPr lang="en-US" altLang="en-US" baseline="0" dirty="0">
                <a:latin typeface="Arial" panose="020B0604020202020204" pitchFamily="34" charset="0"/>
              </a:rPr>
              <a:t>” (PLF, Vol. 1, p. 82).</a:t>
            </a:r>
            <a:endParaRPr lang="en-US" altLang="en-US" dirty="0">
              <a:latin typeface="Arial" panose="020B0604020202020204" pitchFamily="34" charset="0"/>
            </a:endParaRPr>
          </a:p>
          <a:p>
            <a:pPr>
              <a:buFontTx/>
              <a:buChar char="•"/>
            </a:pPr>
            <a:endParaRPr lang="en-US" altLang="en-US" dirty="0">
              <a:latin typeface="Arial" panose="020B0604020202020204" pitchFamily="34" charset="0"/>
            </a:endParaRPr>
          </a:p>
          <a:p>
            <a:pPr>
              <a:defRPr/>
            </a:pPr>
            <a:r>
              <a:rPr lang="en-US" altLang="en-US" dirty="0">
                <a:latin typeface="Arial" panose="020B0604020202020204" pitchFamily="34" charset="0"/>
              </a:rPr>
              <a:t>The brain break we just took helps to explain the first foundation. Children are often more interested in learning their own name before anything else. This also connects to the guiding principle that we discussed earlier,</a:t>
            </a:r>
            <a:r>
              <a:rPr lang="en-US" altLang="en-US" baseline="0" dirty="0">
                <a:latin typeface="Arial" panose="020B0604020202020204" pitchFamily="34" charset="0"/>
              </a:rPr>
              <a:t> </a:t>
            </a:r>
            <a:r>
              <a:rPr lang="en-US" altLang="en-US" dirty="0"/>
              <a:t>“Children learn best from experiences that are interesting, useful, and fun” (PCF, Vol. 1, p. 101). </a:t>
            </a:r>
            <a:r>
              <a:rPr lang="en-US" altLang="en-US" dirty="0">
                <a:latin typeface="Arial" panose="020B0604020202020204" pitchFamily="34" charset="0"/>
              </a:rPr>
              <a:t>Learning about their own name is much more interesting to children than arbitrarily learning the letter of the week. </a:t>
            </a:r>
          </a:p>
          <a:p>
            <a:pPr>
              <a:buFontTx/>
              <a:buNone/>
            </a:pPr>
            <a:endParaRPr lang="en-US" altLang="en-US" dirty="0">
              <a:latin typeface="Arial" panose="020B0604020202020204" pitchFamily="34" charset="0"/>
            </a:endParaRPr>
          </a:p>
          <a:p>
            <a:pPr marL="0" marR="0" lvl="0" indent="0" algn="l" defTabSz="914400" rtl="0" eaLnBrk="0" fontAlgn="base" latinLnBrk="0" hangingPunct="0">
              <a:spcBef>
                <a:spcPts val="0"/>
              </a:spcBef>
              <a:spcAft>
                <a:spcPct val="0"/>
              </a:spcAft>
              <a:buClrTx/>
              <a:buSzTx/>
              <a:buFontTx/>
              <a:buNone/>
              <a:tabLst/>
              <a:defRPr/>
            </a:pPr>
            <a:r>
              <a:rPr lang="en-US" kern="1200" dirty="0">
                <a:solidFill>
                  <a:schemeClr val="tx1"/>
                </a:solidFill>
                <a:effectLst/>
              </a:rPr>
              <a:t>Please take out Handout 1: Alphabetics and Word/Print Recognition and English-Language Development Foundation Maps</a:t>
            </a:r>
            <a:r>
              <a:rPr lang="en-US" kern="1200" baseline="0" dirty="0">
                <a:solidFill>
                  <a:schemeClr val="tx1"/>
                </a:solidFill>
                <a:effectLst/>
              </a:rPr>
              <a:t> and </a:t>
            </a:r>
            <a:r>
              <a:rPr lang="en-US" altLang="en-US" dirty="0">
                <a:latin typeface="Arial" panose="020B0604020202020204" pitchFamily="34" charset="0"/>
              </a:rPr>
              <a:t>briefly discuss the differences between the 48 and 60 month foundations with your tablemates; be ready to share your key points.</a:t>
            </a:r>
            <a:r>
              <a:rPr lang="en-US" altLang="en-US" baseline="0" dirty="0">
                <a:latin typeface="Arial" panose="020B0604020202020204" pitchFamily="34" charset="0"/>
              </a:rPr>
              <a:t> </a:t>
            </a:r>
          </a:p>
          <a:p>
            <a:pPr marL="0" marR="0" lvl="0" indent="0" algn="l" defTabSz="914400" rtl="0" eaLnBrk="0" fontAlgn="base" latinLnBrk="0" hangingPunct="0">
              <a:spcBef>
                <a:spcPts val="0"/>
              </a:spcBef>
              <a:spcAft>
                <a:spcPct val="0"/>
              </a:spcAft>
              <a:buClrTx/>
              <a:buSzTx/>
              <a:buFontTx/>
              <a:buNone/>
              <a:tabLst/>
              <a:defRPr/>
            </a:pPr>
            <a:endParaRPr lang="en-US" altLang="en-US" i="0" baseline="0" dirty="0">
              <a:latin typeface="Arial" panose="020B0604020202020204" pitchFamily="34" charset="0"/>
            </a:endParaRPr>
          </a:p>
          <a:p>
            <a:pPr marL="0" marR="0" lvl="0" indent="0" algn="l" defTabSz="914400" rtl="0" eaLnBrk="0" fontAlgn="base" latinLnBrk="0" hangingPunct="0">
              <a:spcBef>
                <a:spcPts val="0"/>
              </a:spcBef>
              <a:spcAft>
                <a:spcPct val="0"/>
              </a:spcAft>
              <a:buClrTx/>
              <a:buSzTx/>
              <a:buFontTx/>
              <a:buNone/>
              <a:tabLst/>
              <a:defRPr/>
            </a:pPr>
            <a:r>
              <a:rPr lang="en-US" altLang="en-US" i="0" dirty="0">
                <a:latin typeface="Arial" panose="020B0604020202020204" pitchFamily="34" charset="0"/>
              </a:rPr>
              <a:t>(This is a brief</a:t>
            </a:r>
            <a:r>
              <a:rPr lang="en-US" altLang="en-US" b="1" i="0" dirty="0">
                <a:solidFill>
                  <a:srgbClr val="FF0000"/>
                </a:solidFill>
                <a:latin typeface="Arial" panose="020B0604020202020204" pitchFamily="34" charset="0"/>
              </a:rPr>
              <a:t> </a:t>
            </a:r>
            <a:r>
              <a:rPr lang="en-US" altLang="en-US" i="0" dirty="0">
                <a:latin typeface="Arial" panose="020B0604020202020204" pitchFamily="34" charset="0"/>
              </a:rPr>
              <a:t>discussion leading into a deeper reading.</a:t>
            </a:r>
            <a:r>
              <a:rPr lang="en-US" altLang="en-US" i="0" baseline="0" dirty="0">
                <a:latin typeface="Arial" panose="020B0604020202020204" pitchFamily="34" charset="0"/>
              </a:rPr>
              <a:t> </a:t>
            </a:r>
            <a:r>
              <a:rPr lang="en-US" altLang="en-US" dirty="0">
                <a:latin typeface="Arial" panose="020B0604020202020204" pitchFamily="34" charset="0"/>
              </a:rPr>
              <a:t>Potential differences to discuss regarding</a:t>
            </a:r>
            <a:r>
              <a:rPr lang="en-US" altLang="en-US" baseline="0" dirty="0">
                <a:latin typeface="Arial" panose="020B0604020202020204" pitchFamily="34" charset="0"/>
              </a:rPr>
              <a:t> foundations 3.1, 3.2, 3.3:</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lang="en-US" altLang="en-US" dirty="0">
                <a:latin typeface="Arial" panose="020B0604020202020204" pitchFamily="34" charset="0"/>
              </a:rPr>
              <a:t>3.1: Move from parts of own name to own name and other words</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lang="en-US" altLang="en-US" dirty="0">
                <a:latin typeface="Arial" panose="020B0604020202020204" pitchFamily="34" charset="0"/>
              </a:rPr>
              <a:t>3.2: Some to large amount of letter matching </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lang="en-US" altLang="en-US" dirty="0">
                <a:latin typeface="Arial" panose="020B0604020202020204" pitchFamily="34" charset="0"/>
              </a:rPr>
              <a:t>3.3: Nothing at 48 months to some recognition)</a:t>
            </a:r>
          </a:p>
          <a:p>
            <a:pPr>
              <a:buFontTx/>
              <a:buChar char="•"/>
            </a:pPr>
            <a:endParaRPr lang="en-US" altLang="en-US" b="1" dirty="0">
              <a:latin typeface="Arial" panose="020B0604020202020204" pitchFamily="34" charset="0"/>
            </a:endParaRPr>
          </a:p>
          <a:p>
            <a:pPr>
              <a:buFontTx/>
              <a:buNone/>
            </a:pPr>
            <a:r>
              <a:rPr lang="en-US" altLang="en-US" dirty="0">
                <a:latin typeface="Arial" panose="020B0604020202020204" pitchFamily="34" charset="0"/>
              </a:rPr>
              <a:t>Think back to the letters you formed with magic foam. How might a child at around 48 months play with those letters? How might a</a:t>
            </a:r>
            <a:r>
              <a:rPr lang="en-US" altLang="en-US" baseline="0" dirty="0">
                <a:latin typeface="Arial" panose="020B0604020202020204" pitchFamily="34" charset="0"/>
              </a:rPr>
              <a:t> </a:t>
            </a:r>
            <a:r>
              <a:rPr lang="en-US" altLang="en-US" dirty="0">
                <a:latin typeface="Arial" panose="020B0604020202020204" pitchFamily="34" charset="0"/>
              </a:rPr>
              <a:t>child at around 60 months play with those letters? What variances would a teacher make in discussion with each child?</a:t>
            </a:r>
          </a:p>
        </p:txBody>
      </p:sp>
      <p:sp>
        <p:nvSpPr>
          <p:cNvPr id="1280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93621B-10F4-4D45-A2C3-06ECC1A9A09C}" type="slidenum">
              <a:rPr lang="en-US" altLang="en-US" sz="1200"/>
              <a:pPr/>
              <a:t>21</a:t>
            </a:fld>
            <a:endParaRPr lang="en-US" altLang="en-US" sz="1200"/>
          </a:p>
        </p:txBody>
      </p:sp>
    </p:spTree>
    <p:extLst>
      <p:ext uri="{BB962C8B-B14F-4D97-AF65-F5344CB8AC3E}">
        <p14:creationId xmlns:p14="http://schemas.microsoft.com/office/powerpoint/2010/main" val="4177178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a:ln/>
        </p:spPr>
      </p:sp>
      <p:sp>
        <p:nvSpPr>
          <p:cNvPr id="1187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 typeface="Arial"/>
              <a:buNone/>
              <a:defRPr/>
            </a:pPr>
            <a:r>
              <a:rPr lang="en-US" b="1" dirty="0">
                <a:ea typeface="MS PGothic" charset="0"/>
              </a:rPr>
              <a:t>Presenter Remarks: </a:t>
            </a:r>
            <a:endParaRPr lang="en-US" dirty="0">
              <a:ea typeface="MS PGothic" charset="0"/>
            </a:endParaRPr>
          </a:p>
          <a:p>
            <a:pPr marL="0" indent="0">
              <a:buFont typeface="Arial"/>
              <a:buNone/>
              <a:defRPr/>
            </a:pPr>
            <a:r>
              <a:rPr lang="en-US" dirty="0">
                <a:ea typeface="MS PGothic" charset="0"/>
              </a:rPr>
              <a:t>Please find foundation 3.1 on page 67 in the Preschool</a:t>
            </a:r>
            <a:r>
              <a:rPr lang="en-US" baseline="0" dirty="0">
                <a:ea typeface="MS PGothic" charset="0"/>
              </a:rPr>
              <a:t> Learning Foundations (Vol. 1) and r</a:t>
            </a:r>
            <a:r>
              <a:rPr lang="en-US" dirty="0">
                <a:ea typeface="MS PGothic" charset="0"/>
              </a:rPr>
              <a:t>ead the foundation</a:t>
            </a:r>
            <a:r>
              <a:rPr lang="en-US" baseline="0" dirty="0">
                <a:ea typeface="MS PGothic" charset="0"/>
              </a:rPr>
              <a:t>s and examples at 48 months </a:t>
            </a:r>
            <a:r>
              <a:rPr lang="en-US" dirty="0">
                <a:ea typeface="MS PGothic" charset="0"/>
              </a:rPr>
              <a:t>and</a:t>
            </a:r>
            <a:r>
              <a:rPr lang="en-US" baseline="0" dirty="0">
                <a:ea typeface="MS PGothic" charset="0"/>
              </a:rPr>
              <a:t> at </a:t>
            </a:r>
            <a:r>
              <a:rPr lang="en-US" dirty="0">
                <a:ea typeface="MS PGothic" charset="0"/>
              </a:rPr>
              <a:t>60 months (four and five years of age). </a:t>
            </a:r>
          </a:p>
          <a:p>
            <a:pPr marL="0" indent="0">
              <a:buFont typeface="Arial"/>
              <a:buNone/>
              <a:defRPr/>
            </a:pPr>
            <a:endParaRPr lang="en-US" dirty="0">
              <a:ea typeface="MS PGothic" charset="0"/>
            </a:endParaRPr>
          </a:p>
          <a:p>
            <a:pPr marL="0" indent="0">
              <a:buFont typeface="Arial"/>
              <a:buNone/>
              <a:defRPr/>
            </a:pPr>
            <a:r>
              <a:rPr lang="en-US" dirty="0">
                <a:ea typeface="MS PGothic" charset="0"/>
              </a:rPr>
              <a:t>What do you notice as the main difference in the examples between the 48 and 60 month foundations? </a:t>
            </a:r>
            <a:r>
              <a:rPr lang="en-US" i="0" dirty="0">
                <a:ea typeface="MS PGothic" charset="0"/>
              </a:rPr>
              <a:t>(Potential Answer: At 60 months children expand from their own name to other common words. This would require opportunities and exposure to print from other common words.)</a:t>
            </a:r>
          </a:p>
          <a:p>
            <a:pPr marL="171450" indent="-171450">
              <a:buFont typeface="Arial"/>
              <a:buChar char="•"/>
              <a:defRPr/>
            </a:pPr>
            <a:endParaRPr lang="en-US" dirty="0">
              <a:ea typeface="MS PGothic" charset="0"/>
            </a:endParaRPr>
          </a:p>
          <a:p>
            <a:pPr>
              <a:buFont typeface="Arial"/>
              <a:buNone/>
              <a:defRPr/>
            </a:pPr>
            <a:r>
              <a:rPr lang="en-US" dirty="0">
                <a:ea typeface="MS PGothic" charset="0"/>
              </a:rPr>
              <a:t>Let’s examine foundation 3.2 in the same way.  (Allow time for participants to read the foundations and examples.)</a:t>
            </a:r>
          </a:p>
          <a:p>
            <a:pPr>
              <a:buFont typeface="Arial"/>
              <a:buNone/>
              <a:defRPr/>
            </a:pPr>
            <a:endParaRPr lang="en-US" dirty="0">
              <a:ea typeface="MS PGothic" charset="0"/>
            </a:endParaRPr>
          </a:p>
          <a:p>
            <a:pPr>
              <a:buFont typeface="Arial"/>
              <a:buNone/>
              <a:defRPr/>
            </a:pPr>
            <a:r>
              <a:rPr lang="en-US" dirty="0">
                <a:ea typeface="MS PGothic" charset="0"/>
              </a:rPr>
              <a:t>Again,</a:t>
            </a:r>
            <a:r>
              <a:rPr lang="en-US" baseline="0" dirty="0">
                <a:ea typeface="MS PGothic" charset="0"/>
              </a:rPr>
              <a:t> what do you notice as the main difference in the examples between the 48 and 60 month foundations? </a:t>
            </a:r>
            <a:r>
              <a:rPr lang="en-US" i="0" baseline="0" dirty="0">
                <a:ea typeface="MS PGothic" charset="0"/>
              </a:rPr>
              <a:t>(</a:t>
            </a:r>
            <a:r>
              <a:rPr lang="en-US" i="0" dirty="0">
                <a:ea typeface="MS PGothic" charset="0"/>
              </a:rPr>
              <a:t>Potential Answers: At 60 months children expand to naming a larger number of both uppercase and lowercase letters. This is important to point out because it indicates that uppercase and lowercase</a:t>
            </a:r>
            <a:r>
              <a:rPr lang="en-US" i="0" baseline="0" dirty="0">
                <a:ea typeface="MS PGothic" charset="0"/>
              </a:rPr>
              <a:t> letters should be taught at the same time—not one before the other.)</a:t>
            </a:r>
            <a:endParaRPr lang="en-US" i="0" dirty="0">
              <a:ea typeface="MS PGothic" charset="0"/>
            </a:endParaRPr>
          </a:p>
        </p:txBody>
      </p:sp>
      <p:sp>
        <p:nvSpPr>
          <p:cNvPr id="1187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018D7C9-0FD2-A447-BB78-D78F8820E907}" type="slidenum">
              <a:rPr lang="en-US" sz="1200"/>
              <a:pPr/>
              <a:t>22</a:t>
            </a:fld>
            <a:endParaRPr lang="en-US" sz="1200"/>
          </a:p>
        </p:txBody>
      </p:sp>
    </p:spTree>
    <p:extLst>
      <p:ext uri="{BB962C8B-B14F-4D97-AF65-F5344CB8AC3E}">
        <p14:creationId xmlns:p14="http://schemas.microsoft.com/office/powerpoint/2010/main" val="823751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Presenter Remarks:</a:t>
            </a:r>
          </a:p>
          <a:p>
            <a:r>
              <a:rPr lang="en-US" altLang="en-US" dirty="0">
                <a:latin typeface="Arial" panose="020B0604020202020204" pitchFamily="34" charset="0"/>
                <a:cs typeface="Arial" panose="020B0604020202020204" pitchFamily="34" charset="0"/>
              </a:rPr>
              <a:t>The Alignment Document is another resource that will help us to answer questions related to developmental progression.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What do you know about this document? How do you use it in your work now?</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Extra Notes:</a:t>
            </a:r>
          </a:p>
          <a:p>
            <a:r>
              <a:rPr lang="en-US" altLang="en-US" dirty="0">
                <a:latin typeface="Arial" panose="020B0604020202020204" pitchFamily="34" charset="0"/>
                <a:cs typeface="Arial" panose="020B0604020202020204" pitchFamily="34" charset="0"/>
              </a:rPr>
              <a:t>Depending on the size of the group, participants can share responses with table partners or in pairs.  </a:t>
            </a:r>
          </a:p>
          <a:p>
            <a:endParaRPr lang="en-US" altLang="en-US" dirty="0">
              <a:latin typeface="Arial" panose="020B0604020202020204" pitchFamily="34" charset="0"/>
              <a:cs typeface="Arial" panose="020B0604020202020204" pitchFamily="34" charset="0"/>
            </a:endParaRPr>
          </a:p>
        </p:txBody>
      </p:sp>
      <p:sp>
        <p:nvSpPr>
          <p:cNvPr id="54275"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320996-504C-4972-A27F-646538533AA7}" type="slidenum">
              <a:rPr lang="en-US" altLang="en-US" sz="1200"/>
              <a:pPr/>
              <a:t>23</a:t>
            </a:fld>
            <a:endParaRPr lang="en-US" altLang="en-US" sz="1200"/>
          </a:p>
        </p:txBody>
      </p:sp>
    </p:spTree>
    <p:extLst>
      <p:ext uri="{BB962C8B-B14F-4D97-AF65-F5344CB8AC3E}">
        <p14:creationId xmlns:p14="http://schemas.microsoft.com/office/powerpoint/2010/main" val="1272341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latin typeface="Arial" panose="020B0604020202020204" pitchFamily="34" charset="0"/>
              </a:rPr>
              <a:t>Background Information:</a:t>
            </a:r>
          </a:p>
          <a:p>
            <a:r>
              <a:rPr lang="en-US" altLang="en-US" dirty="0">
                <a:latin typeface="Arial" panose="020B0604020202020204" pitchFamily="34" charset="0"/>
              </a:rPr>
              <a:t>The chart</a:t>
            </a:r>
            <a:r>
              <a:rPr lang="en-US" altLang="en-US" baseline="0" dirty="0">
                <a:latin typeface="Arial" panose="020B0604020202020204" pitchFamily="34" charset="0"/>
              </a:rPr>
              <a:t> on the slide can be found on pages 43-44 of the Alignment Document.</a:t>
            </a:r>
          </a:p>
          <a:p>
            <a:endParaRPr lang="en-US" altLang="en-US" dirty="0">
              <a:latin typeface="Arial" panose="020B0604020202020204" pitchFamily="34" charset="0"/>
            </a:endParaRPr>
          </a:p>
          <a:p>
            <a:r>
              <a:rPr lang="en-US" altLang="en-US" b="1" dirty="0">
                <a:latin typeface="Arial" panose="020B0604020202020204" pitchFamily="34" charset="0"/>
              </a:rPr>
              <a:t>Presenter Remarks:</a:t>
            </a:r>
          </a:p>
          <a:p>
            <a:r>
              <a:rPr lang="en-US" altLang="en-US" dirty="0">
                <a:latin typeface="Arial" panose="020B0604020202020204" pitchFamily="34" charset="0"/>
              </a:rPr>
              <a:t>The</a:t>
            </a:r>
            <a:r>
              <a:rPr lang="en-US" altLang="en-US" baseline="0" dirty="0">
                <a:latin typeface="Arial" panose="020B0604020202020204" pitchFamily="34" charset="0"/>
              </a:rPr>
              <a:t> </a:t>
            </a:r>
            <a:r>
              <a:rPr lang="en-US" altLang="en-US" dirty="0">
                <a:latin typeface="Arial" panose="020B0604020202020204" pitchFamily="34" charset="0"/>
              </a:rPr>
              <a:t>Alignment Document provides information about the connections between the Preschool Learning Foundations and the kindergarten content standards for California public schools. </a:t>
            </a:r>
          </a:p>
          <a:p>
            <a:endParaRPr lang="en-US" altLang="en-US" b="1" dirty="0">
              <a:latin typeface="Arial" panose="020B0604020202020204" pitchFamily="34" charset="0"/>
            </a:endParaRPr>
          </a:p>
          <a:p>
            <a:r>
              <a:rPr lang="en-US" altLang="en-US" dirty="0">
                <a:latin typeface="Arial" panose="020B0604020202020204" pitchFamily="34" charset="0"/>
              </a:rPr>
              <a:t>Look at Handout 2: </a:t>
            </a:r>
            <a:r>
              <a:rPr lang="en-US" sz="1200" kern="1200" dirty="0">
                <a:solidFill>
                  <a:schemeClr val="tx1"/>
                </a:solidFill>
                <a:effectLst/>
                <a:latin typeface="Arial" charset="0"/>
                <a:ea typeface="ＭＳ Ｐゴシック" panose="020B0600070205080204" pitchFamily="34" charset="-128"/>
                <a:cs typeface="MS Pゴシック" charset="0"/>
              </a:rPr>
              <a:t>Alignment of Developmental Progression </a:t>
            </a:r>
            <a:r>
              <a:rPr lang="en-US" altLang="en-US" dirty="0">
                <a:latin typeface="Arial" panose="020B0604020202020204" pitchFamily="34" charset="0"/>
              </a:rPr>
              <a:t>to see the detailed alignment of </a:t>
            </a:r>
            <a:r>
              <a:rPr lang="en-US" altLang="en-US" dirty="0" err="1">
                <a:latin typeface="Arial" panose="020B0604020202020204" pitchFamily="34" charset="0"/>
              </a:rPr>
              <a:t>substrand</a:t>
            </a:r>
            <a:r>
              <a:rPr lang="en-US" altLang="en-US" dirty="0">
                <a:latin typeface="Arial" panose="020B0604020202020204" pitchFamily="34" charset="0"/>
              </a:rPr>
              <a:t> 3.0 and the kindergarten</a:t>
            </a:r>
            <a:r>
              <a:rPr lang="en-US" altLang="en-US" baseline="0" dirty="0">
                <a:latin typeface="Arial" panose="020B0604020202020204" pitchFamily="34" charset="0"/>
              </a:rPr>
              <a:t> content standards</a:t>
            </a:r>
            <a:r>
              <a:rPr lang="en-US" altLang="en-US" dirty="0">
                <a:latin typeface="Arial" panose="020B0604020202020204" pitchFamily="34" charset="0"/>
              </a:rPr>
              <a:t>. Underline anything you find interesting. (Allow 3-4 minutes to read and underline.)  </a:t>
            </a:r>
          </a:p>
          <a:p>
            <a:endParaRPr lang="en-US" altLang="en-US" dirty="0">
              <a:latin typeface="Arial" panose="020B0604020202020204" pitchFamily="34" charset="0"/>
            </a:endParaRPr>
          </a:p>
          <a:p>
            <a:r>
              <a:rPr lang="en-US" altLang="en-US" dirty="0">
                <a:latin typeface="Arial" panose="020B0604020202020204" pitchFamily="34" charset="0"/>
              </a:rPr>
              <a:t>Would anyone like to share what they underlined or found to be interesting?</a:t>
            </a:r>
          </a:p>
          <a:p>
            <a:endParaRPr lang="en-US" altLang="en-US" dirty="0">
              <a:latin typeface="Arial" panose="020B0604020202020204" pitchFamily="34" charset="0"/>
            </a:endParaRPr>
          </a:p>
          <a:p>
            <a:pPr marL="0" marR="0" indent="0" algn="l" defTabSz="914400" rtl="0" eaLnBrk="0" fontAlgn="base" latinLnBrk="0" hangingPunct="0">
              <a:spcBef>
                <a:spcPts val="0"/>
              </a:spcBef>
              <a:spcAft>
                <a:spcPct val="0"/>
              </a:spcAft>
              <a:buClrTx/>
              <a:buSzTx/>
              <a:buFontTx/>
              <a:buNone/>
              <a:tabLst/>
              <a:defRPr/>
            </a:pPr>
            <a:r>
              <a:rPr lang="en-US" altLang="en-US" dirty="0">
                <a:latin typeface="Arial" panose="020B0604020202020204" pitchFamily="34" charset="0"/>
              </a:rPr>
              <a:t>When you look at the alignment table you can see the connections between the preschool foundations and the kindergarten content standards.  For example, the preschool foundation at around 60 months (3.1:</a:t>
            </a:r>
            <a:r>
              <a:rPr lang="en-US" altLang="en-US" baseline="0" dirty="0">
                <a:latin typeface="Arial" panose="020B0604020202020204" pitchFamily="34" charset="0"/>
              </a:rPr>
              <a:t> </a:t>
            </a:r>
            <a:r>
              <a:rPr lang="en-US" altLang="en-US" dirty="0">
                <a:latin typeface="Arial" panose="020B0604020202020204" pitchFamily="34" charset="0"/>
              </a:rPr>
              <a:t>Recognize own name or other common words in print.) directly relates to kindergarten content standard </a:t>
            </a:r>
            <a:r>
              <a:rPr lang="en-US" sz="1200" b="0" kern="1200" dirty="0">
                <a:solidFill>
                  <a:schemeClr val="tx1"/>
                </a:solidFill>
                <a:effectLst/>
                <a:latin typeface="Arial" charset="0"/>
                <a:ea typeface="ＭＳ Ｐゴシック" panose="020B0600070205080204" pitchFamily="34" charset="-128"/>
                <a:cs typeface="MS Pゴシック" charset="0"/>
              </a:rPr>
              <a:t>Print Concepts </a:t>
            </a:r>
            <a:r>
              <a:rPr lang="en-US" altLang="en-US" dirty="0">
                <a:latin typeface="Arial" panose="020B0604020202020204" pitchFamily="34" charset="0"/>
              </a:rPr>
              <a:t>1D (Recognize and name all uppercase and lowercase letters of the alphabet.).  Although the foundations and standards may, at times, be organized differently or may not correspond exactly, there is a correlational</a:t>
            </a:r>
            <a:r>
              <a:rPr lang="en-US" altLang="en-US" baseline="0" dirty="0">
                <a:latin typeface="Arial" panose="020B0604020202020204" pitchFamily="34" charset="0"/>
              </a:rPr>
              <a:t> </a:t>
            </a:r>
            <a:r>
              <a:rPr lang="en-US" altLang="en-US" dirty="0">
                <a:latin typeface="Arial" panose="020B0604020202020204" pitchFamily="34" charset="0"/>
              </a:rPr>
              <a:t>progression between them. </a:t>
            </a:r>
          </a:p>
          <a:p>
            <a:endParaRPr lang="en-US" altLang="en-US" dirty="0">
              <a:latin typeface="Arial" panose="020B0604020202020204" pitchFamily="34" charset="0"/>
            </a:endParaRPr>
          </a:p>
          <a:p>
            <a:r>
              <a:rPr lang="en-US" altLang="en-US" dirty="0">
                <a:latin typeface="Arial" panose="020B0604020202020204" pitchFamily="34" charset="0"/>
              </a:rPr>
              <a:t>(Below are optional discussion questions that</a:t>
            </a:r>
            <a:r>
              <a:rPr lang="en-US" altLang="en-US" baseline="0" dirty="0">
                <a:latin typeface="Arial" panose="020B0604020202020204" pitchFamily="34" charset="0"/>
              </a:rPr>
              <a:t> can be used i</a:t>
            </a:r>
            <a:r>
              <a:rPr lang="en-US" altLang="en-US" dirty="0">
                <a:latin typeface="Arial" panose="020B0604020202020204" pitchFamily="34" charset="0"/>
              </a:rPr>
              <a:t>f participants need prompting to start discussion:</a:t>
            </a:r>
          </a:p>
          <a:p>
            <a:pPr marL="171450" indent="-171450">
              <a:buFont typeface="Arial" panose="020B0604020202020204" pitchFamily="34" charset="0"/>
              <a:buChar char="•"/>
            </a:pPr>
            <a:r>
              <a:rPr lang="en-US" altLang="en-US" dirty="0">
                <a:latin typeface="Arial" panose="020B0604020202020204" pitchFamily="34" charset="0"/>
              </a:rPr>
              <a:t>What do you observe about the different expectations for children at around 48 months of age, at around 60 months of age, and by the end of kindergarten? </a:t>
            </a:r>
          </a:p>
          <a:p>
            <a:pPr marL="171450" indent="-171450">
              <a:buFont typeface="Arial" panose="020B0604020202020204" pitchFamily="34" charset="0"/>
              <a:buChar char="•"/>
            </a:pPr>
            <a:r>
              <a:rPr lang="en-US" altLang="en-US" dirty="0">
                <a:latin typeface="Arial" panose="020B0604020202020204" pitchFamily="34" charset="0"/>
              </a:rPr>
              <a:t>In recognition of these developmental stages, what are the implications for TK teachers in supporting children’s developing ability to make meaning of alphabetics and word/print recognition?</a:t>
            </a: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083258-E58D-4452-B5A9-B5973CA92390}" type="slidenum">
              <a:rPr lang="en-US" altLang="en-US" sz="1200"/>
              <a:pPr/>
              <a:t>24</a:t>
            </a:fld>
            <a:endParaRPr lang="en-US" altLang="en-US" sz="1200"/>
          </a:p>
        </p:txBody>
      </p:sp>
    </p:spTree>
    <p:extLst>
      <p:ext uri="{BB962C8B-B14F-4D97-AF65-F5344CB8AC3E}">
        <p14:creationId xmlns:p14="http://schemas.microsoft.com/office/powerpoint/2010/main" val="1242596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marL="0" marR="0">
              <a:spcAft>
                <a:spcPts val="0"/>
              </a:spcAft>
            </a:pPr>
            <a:r>
              <a:rPr lang="en-US" b="1" dirty="0">
                <a:effectLst/>
                <a:latin typeface="Arial" panose="020B0604020202020204" pitchFamily="34" charset="0"/>
                <a:cs typeface="Arial" panose="020B0604020202020204" pitchFamily="34" charset="0"/>
              </a:rPr>
              <a:t>Activity</a:t>
            </a:r>
            <a:r>
              <a:rPr lang="en-US" b="1" baseline="0" dirty="0">
                <a:effectLst/>
                <a:latin typeface="Arial" panose="020B0604020202020204" pitchFamily="34" charset="0"/>
                <a:cs typeface="Arial" panose="020B0604020202020204" pitchFamily="34" charset="0"/>
              </a:rPr>
              <a:t> 3: </a:t>
            </a:r>
            <a:r>
              <a:rPr lang="en-US" b="1" dirty="0">
                <a:effectLst/>
                <a:latin typeface="Arial" panose="020B0604020202020204" pitchFamily="34" charset="0"/>
                <a:ea typeface="Times New Roman" panose="02020603050405020304" pitchFamily="18" charset="0"/>
                <a:cs typeface="Arial" panose="020B0604020202020204" pitchFamily="34" charset="0"/>
              </a:rPr>
              <a:t>Fishing for Questions</a:t>
            </a:r>
          </a:p>
          <a:p>
            <a:pPr marL="0" marR="0">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p>
          <a:p>
            <a:pPr marL="0" marR="0">
              <a:spcAft>
                <a:spcPts val="0"/>
              </a:spcAft>
            </a:pPr>
            <a:r>
              <a:rPr lang="en-US" b="1" dirty="0">
                <a:effectLst/>
                <a:latin typeface="Arial" panose="020B0604020202020204" pitchFamily="34" charset="0"/>
                <a:cs typeface="Arial" panose="020B0604020202020204" pitchFamily="34" charset="0"/>
              </a:rPr>
              <a:t>Presenter Remarks:</a:t>
            </a:r>
          </a:p>
          <a:p>
            <a:pPr marL="0" marR="0">
              <a:spcAft>
                <a:spcPts val="0"/>
              </a:spcAft>
            </a:pPr>
            <a:r>
              <a:rPr lang="en-US" dirty="0">
                <a:effectLst/>
                <a:latin typeface="Arial" panose="020B0604020202020204" pitchFamily="34" charset="0"/>
                <a:cs typeface="Arial" panose="020B0604020202020204" pitchFamily="34" charset="0"/>
              </a:rPr>
              <a:t>Are you ready to go fishing</a:t>
            </a:r>
            <a:r>
              <a:rPr lang="en-US" baseline="0" dirty="0">
                <a:effectLst/>
                <a:latin typeface="Arial" panose="020B0604020202020204" pitchFamily="34" charset="0"/>
                <a:cs typeface="Arial" panose="020B0604020202020204" pitchFamily="34" charset="0"/>
              </a:rPr>
              <a:t> for questions? </a:t>
            </a:r>
          </a:p>
          <a:p>
            <a:pPr marL="0" marR="0">
              <a:spcAft>
                <a:spcPts val="0"/>
              </a:spcAft>
            </a:pPr>
            <a:endParaRPr lang="en-US" baseline="0" dirty="0">
              <a:effectLst/>
              <a:latin typeface="Arial" panose="020B0604020202020204" pitchFamily="34" charset="0"/>
              <a:cs typeface="Arial" panose="020B0604020202020204" pitchFamily="34" charset="0"/>
            </a:endParaRPr>
          </a:p>
          <a:p>
            <a:pPr marL="0" marR="0">
              <a:spcAft>
                <a:spcPts val="0"/>
              </a:spcAft>
            </a:pPr>
            <a:r>
              <a:rPr lang="en-US" baseline="0" dirty="0">
                <a:effectLst/>
                <a:latin typeface="Arial" panose="020B0604020202020204" pitchFamily="34" charset="0"/>
                <a:cs typeface="Arial" panose="020B0604020202020204" pitchFamily="34" charset="0"/>
              </a:rPr>
              <a:t>Let’s review the instructions on the screen before you begin:</a:t>
            </a:r>
          </a:p>
          <a:p>
            <a:pPr marL="228600" indent="-228600">
              <a:spcAft>
                <a:spcPts val="0"/>
              </a:spcAft>
              <a:buFont typeface="+mj-lt"/>
              <a:buAutoNum type="arabicPeriod"/>
            </a:pPr>
            <a:r>
              <a:rPr lang="en-US" altLang="en-US" dirty="0">
                <a:solidFill>
                  <a:srgbClr val="000000"/>
                </a:solidFill>
                <a:latin typeface="Arial" panose="020B0604020202020204" pitchFamily="34" charset="0"/>
                <a:cs typeface="Arial" panose="020B0604020202020204" pitchFamily="34" charset="0"/>
              </a:rPr>
              <a:t>Read the Alphabetic and Word/Print Recognition section on pages 82-83 of the Preschool Learning Foundations. </a:t>
            </a:r>
          </a:p>
          <a:p>
            <a:pPr marL="228600" indent="-228600">
              <a:spcAft>
                <a:spcPts val="0"/>
              </a:spcAft>
              <a:buFont typeface="+mj-lt"/>
              <a:buAutoNum type="arabicPeriod"/>
            </a:pPr>
            <a:r>
              <a:rPr lang="en-US" altLang="en-US" dirty="0">
                <a:solidFill>
                  <a:srgbClr val="000000"/>
                </a:solidFill>
                <a:latin typeface="Arial" panose="020B0604020202020204" pitchFamily="34" charset="0"/>
                <a:cs typeface="Arial" panose="020B0604020202020204" pitchFamily="34" charset="0"/>
              </a:rPr>
              <a:t>Highlight key points from the reading (5-8 minutes).</a:t>
            </a:r>
          </a:p>
          <a:p>
            <a:pPr marL="228600" indent="-228600">
              <a:spcAft>
                <a:spcPts val="0"/>
              </a:spcAft>
              <a:buFont typeface="+mj-lt"/>
              <a:buAutoNum type="arabicPeriod"/>
            </a:pPr>
            <a:r>
              <a:rPr lang="en-US" altLang="en-US" dirty="0">
                <a:solidFill>
                  <a:srgbClr val="000000"/>
                </a:solidFill>
                <a:latin typeface="Arial" panose="020B0604020202020204" pitchFamily="34" charset="0"/>
                <a:cs typeface="Arial" panose="020B0604020202020204" pitchFamily="34" charset="0"/>
              </a:rPr>
              <a:t>Find the fishing pole at the center of your table.</a:t>
            </a:r>
          </a:p>
          <a:p>
            <a:pPr marL="228600" indent="-228600">
              <a:spcAft>
                <a:spcPts val="0"/>
              </a:spcAft>
              <a:buFont typeface="+mj-lt"/>
              <a:buAutoNum type="arabicPeriod"/>
            </a:pPr>
            <a:r>
              <a:rPr lang="en-US" altLang="en-US" dirty="0">
                <a:solidFill>
                  <a:srgbClr val="000000"/>
                </a:solidFill>
                <a:latin typeface="Arial" panose="020B0604020202020204" pitchFamily="34" charset="0"/>
                <a:cs typeface="Arial" panose="020B0604020202020204" pitchFamily="34" charset="0"/>
              </a:rPr>
              <a:t>Take turns using the pole to “fish” questions out of your tabletop “pond.”</a:t>
            </a:r>
          </a:p>
          <a:p>
            <a:pPr marL="228600" indent="-228600">
              <a:spcAft>
                <a:spcPts val="0"/>
              </a:spcAft>
              <a:buFont typeface="+mj-lt"/>
              <a:buAutoNum type="arabicPeriod"/>
            </a:pPr>
            <a:r>
              <a:rPr lang="en-US" altLang="en-US" dirty="0">
                <a:solidFill>
                  <a:srgbClr val="000000"/>
                </a:solidFill>
                <a:latin typeface="Arial" panose="020B0604020202020204" pitchFamily="34" charset="0"/>
                <a:cs typeface="Arial" panose="020B0604020202020204" pitchFamily="34" charset="0"/>
              </a:rPr>
              <a:t>Discuss each question immediately after it has been “caught.” </a:t>
            </a:r>
          </a:p>
          <a:p>
            <a:pPr marL="228600" indent="-228600">
              <a:spcAft>
                <a:spcPts val="0"/>
              </a:spcAft>
              <a:buFont typeface="+mj-lt"/>
              <a:buAutoNum type="arabicPeriod"/>
            </a:pPr>
            <a:r>
              <a:rPr lang="en-US" altLang="en-US" dirty="0">
                <a:solidFill>
                  <a:srgbClr val="000000"/>
                </a:solidFill>
                <a:latin typeface="Arial" panose="020B0604020202020204" pitchFamily="34" charset="0"/>
                <a:cs typeface="Arial" panose="020B0604020202020204" pitchFamily="34" charset="0"/>
              </a:rPr>
              <a:t>Continue until there are no more questions to “fish” out of the “pond.”</a:t>
            </a:r>
          </a:p>
          <a:p>
            <a:pPr marL="0" marR="0">
              <a:spcAft>
                <a:spcPts val="0"/>
              </a:spcAft>
            </a:pPr>
            <a:endParaRPr lang="en-US" dirty="0">
              <a:effectLst/>
              <a:latin typeface="Arial" panose="020B0604020202020204" pitchFamily="34" charset="0"/>
              <a:cs typeface="Arial" panose="020B0604020202020204" pitchFamily="34" charset="0"/>
            </a:endParaRPr>
          </a:p>
          <a:p>
            <a:pPr marL="0" marR="0">
              <a:spcAft>
                <a:spcPts val="0"/>
              </a:spcAft>
            </a:pPr>
            <a:r>
              <a:rPr lang="en-US" b="1" cap="all" dirty="0">
                <a:effectLst/>
                <a:latin typeface="Arial" panose="020B0604020202020204" pitchFamily="34" charset="0"/>
                <a:ea typeface="Times New Roman" panose="02020603050405020304" pitchFamily="18" charset="0"/>
                <a:cs typeface="Arial" panose="020B0604020202020204" pitchFamily="34" charset="0"/>
              </a:rPr>
              <a:t>intent: </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Read the bibliographic notes and discuss key concepts.</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a:spcAft>
                <a:spcPts val="0"/>
              </a:spcAft>
            </a:pPr>
            <a:r>
              <a:rPr lang="en-US"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OUTCOMES: </a:t>
            </a:r>
            <a:endParaRPr lang="en-US"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Participants will become familiar with the bibliographic notes.</a:t>
            </a:r>
            <a:endParaRPr lang="en-US" dirty="0">
              <a:effectLst/>
              <a:latin typeface="Arial" panose="020B0604020202020204" pitchFamily="34" charset="0"/>
              <a:ea typeface="Times" pitchFamily="18" charset="0"/>
              <a:cs typeface="Arial" panose="020B0604020202020204" pitchFamily="34" charset="0"/>
            </a:endParaRPr>
          </a:p>
          <a:p>
            <a:pPr marL="0" marR="0">
              <a:spcAft>
                <a:spcPts val="0"/>
              </a:spcAft>
            </a:pPr>
            <a:endParaRPr lang="en-US" b="0" cap="none" dirty="0">
              <a:effectLst/>
              <a:latin typeface="Arial" panose="020B0604020202020204" pitchFamily="34" charset="0"/>
              <a:ea typeface="Times New Roman" panose="02020603050405020304" pitchFamily="18" charset="0"/>
              <a:cs typeface="Arial" panose="020B0604020202020204" pitchFamily="34" charset="0"/>
            </a:endParaRPr>
          </a:p>
          <a:p>
            <a:pPr marL="0" marR="0">
              <a:spcAft>
                <a:spcPts val="0"/>
              </a:spcAft>
            </a:pPr>
            <a:r>
              <a:rPr lang="en-US" b="1" cap="all" dirty="0">
                <a:effectLst/>
                <a:latin typeface="Arial" panose="020B0604020202020204" pitchFamily="34" charset="0"/>
                <a:ea typeface="Times New Roman" panose="02020603050405020304" pitchFamily="18" charset="0"/>
                <a:cs typeface="Arial" panose="020B0604020202020204" pitchFamily="34" charset="0"/>
              </a:rPr>
              <a:t>Materials Required: </a:t>
            </a:r>
            <a:endParaRPr lang="en-US" b="0" cap="none" dirty="0">
              <a:effectLst/>
              <a:latin typeface="Arial" panose="020B0604020202020204" pitchFamily="34" charset="0"/>
              <a:ea typeface="Times New Roman" panose="02020603050405020304" pitchFamily="18" charset="0"/>
              <a:cs typeface="Arial" panose="020B0604020202020204" pitchFamily="34" charset="0"/>
            </a:endParaRPr>
          </a:p>
          <a:p>
            <a:pPr marL="171450" marR="0" indent="-171450">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Preschool Learning Foundations (Vol. 1)</a:t>
            </a:r>
          </a:p>
          <a:p>
            <a:pPr marL="171450" marR="0" indent="-171450">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Fishing pole with magnet on end of line (one per table)</a:t>
            </a:r>
          </a:p>
          <a:p>
            <a:pPr marL="171450" marR="0" indent="-171450">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Piece of blue felt or construction paper to create pond (one per table)</a:t>
            </a:r>
          </a:p>
          <a:p>
            <a:pPr marL="171450" marR="0" indent="-171450">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Question cards to put into the ponds (fasten a paper clip to each card) </a:t>
            </a:r>
          </a:p>
          <a:p>
            <a:pPr marL="0" marR="0" indent="0">
              <a:spcAft>
                <a:spcPts val="0"/>
              </a:spcAft>
              <a:buFont typeface="Arial" panose="020B0604020202020204" pitchFamily="34" charset="0"/>
              <a:buNone/>
            </a:pPr>
            <a:endParaRPr lang="en-US" b="1"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spcAft>
                <a:spcPts val="0"/>
              </a:spcAft>
              <a:buFont typeface="Arial" panose="020B0604020202020204" pitchFamily="34" charset="0"/>
              <a:buNone/>
            </a:pPr>
            <a:r>
              <a:rPr lang="en-US" b="1" dirty="0">
                <a:effectLst/>
                <a:latin typeface="Arial" panose="020B0604020202020204" pitchFamily="34" charset="0"/>
                <a:ea typeface="Times New Roman" panose="02020603050405020304" pitchFamily="18" charset="0"/>
                <a:cs typeface="Arial" panose="020B0604020202020204" pitchFamily="34" charset="0"/>
              </a:rPr>
              <a:t>TIME</a:t>
            </a:r>
            <a:r>
              <a:rPr lang="en-US" dirty="0">
                <a:effectLst/>
                <a:latin typeface="Arial" panose="020B0604020202020204" pitchFamily="34" charset="0"/>
                <a:ea typeface="Times New Roman" panose="02020603050405020304" pitchFamily="18" charset="0"/>
                <a:cs typeface="Arial" panose="020B0604020202020204" pitchFamily="34" charset="0"/>
              </a:rPr>
              <a:t>: 15 minutes</a:t>
            </a:r>
          </a:p>
          <a:p>
            <a:pPr marL="0" marR="0" indent="0">
              <a:spcAft>
                <a:spcPts val="0"/>
              </a:spcAft>
              <a:buFont typeface="Arial" panose="020B0604020202020204" pitchFamily="34" charset="0"/>
              <a:buNone/>
            </a:pPr>
            <a:endParaRPr lang="en-US" b="1"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spcAft>
                <a:spcPts val="0"/>
              </a:spcAft>
              <a:buFont typeface="Arial" panose="020B0604020202020204" pitchFamily="34" charset="0"/>
              <a:buNone/>
            </a:pPr>
            <a:r>
              <a:rPr lang="en-US" b="1" dirty="0">
                <a:effectLst/>
                <a:latin typeface="Arial" panose="020B0604020202020204" pitchFamily="34" charset="0"/>
                <a:ea typeface="Times New Roman" panose="02020603050405020304" pitchFamily="18" charset="0"/>
                <a:cs typeface="Arial" panose="020B0604020202020204" pitchFamily="34" charset="0"/>
              </a:rPr>
              <a:t>PROCESS:</a:t>
            </a:r>
            <a:endParaRPr lang="en-US" b="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spcAft>
                <a:spcPts val="0"/>
              </a:spcAft>
              <a:buFont typeface="Arial" panose="020B0604020202020204" pitchFamily="34" charset="0"/>
              <a:buNone/>
            </a:pPr>
            <a:r>
              <a:rPr lang="en-US" dirty="0">
                <a:effectLst/>
                <a:latin typeface="Arial" panose="020B0604020202020204" pitchFamily="34" charset="0"/>
                <a:ea typeface="Times New Roman" panose="02020603050405020304" pitchFamily="18" charset="0"/>
                <a:cs typeface="Arial" panose="020B0604020202020204" pitchFamily="34" charset="0"/>
              </a:rPr>
              <a:t>Activity prompts and directions:  </a:t>
            </a:r>
          </a:p>
          <a:p>
            <a:pPr marL="171450" marR="0" lvl="0" indent="-171450">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Read the Alphabetic and Word/Print Recognition section of the bibliographic notes on pages 82-83 of the Preschool Learning Foundations. </a:t>
            </a:r>
          </a:p>
          <a:p>
            <a:pPr marL="171450" marR="0" lvl="0" indent="-171450">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Highlight key points from the reading (5-8 minutes).</a:t>
            </a:r>
          </a:p>
          <a:p>
            <a:pPr marL="171450" marR="0" lvl="0" indent="-171450">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Find the fishing pole at the center of your table.</a:t>
            </a:r>
          </a:p>
          <a:p>
            <a:pPr marL="171450" marR="0" lvl="0" indent="-171450">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Take turns using the pole to “fish” questions out of your tabletop “pond.”</a:t>
            </a:r>
          </a:p>
          <a:p>
            <a:pPr marL="171450" marR="0" lvl="0" indent="-171450">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Discuss each question immediately after it has been “caught.” </a:t>
            </a:r>
          </a:p>
          <a:p>
            <a:pPr marL="171450" marR="0" lvl="0" indent="-171450">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Continue until there are no more questions to “fish” out of the “pond.”</a:t>
            </a:r>
          </a:p>
          <a:p>
            <a:pPr marL="171450" marR="0" lvl="0" indent="-171450">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Share your final thoughts.</a:t>
            </a:r>
          </a:p>
          <a:p>
            <a:pPr marL="274320" marR="0">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p>
          <a:p>
            <a:pPr>
              <a:spcAft>
                <a:spcPts val="0"/>
              </a:spcAft>
            </a:pPr>
            <a:endParaRPr lang="en-US" altLang="en-US" dirty="0">
              <a:latin typeface="Arial" panose="020B0604020202020204" pitchFamily="34" charset="0"/>
              <a:cs typeface="Arial" panose="020B0604020202020204" pitchFamily="34" charset="0"/>
            </a:endParaRPr>
          </a:p>
        </p:txBody>
      </p:sp>
      <p:sp>
        <p:nvSpPr>
          <p:cNvPr id="1300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02040CC-B26A-4F02-B603-60216BF64D78}" type="slidenum">
              <a:rPr lang="en-US" altLang="en-US" sz="1200"/>
              <a:pPr/>
              <a:t>25</a:t>
            </a:fld>
            <a:endParaRPr lang="en-US" altLang="en-US" sz="1200"/>
          </a:p>
        </p:txBody>
      </p:sp>
    </p:spTree>
    <p:extLst>
      <p:ext uri="{BB962C8B-B14F-4D97-AF65-F5344CB8AC3E}">
        <p14:creationId xmlns:p14="http://schemas.microsoft.com/office/powerpoint/2010/main" val="1354428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Background Information:</a:t>
            </a:r>
          </a:p>
          <a:p>
            <a:pPr marL="0" marR="0" lvl="0" indent="0" algn="l" defTabSz="914400" rtl="0" eaLnBrk="0" fontAlgn="base" latinLnBrk="0" hangingPunct="0">
              <a:spcBef>
                <a:spcPts val="0"/>
              </a:spcBef>
              <a:spcAft>
                <a:spcPct val="0"/>
              </a:spcAft>
              <a:buClrTx/>
              <a:buSzTx/>
              <a:buFontTx/>
              <a:buNone/>
              <a:tabLst/>
              <a:defRPr/>
            </a:pPr>
            <a:r>
              <a:rPr lang="en-US" dirty="0"/>
              <a:t>Show</a:t>
            </a:r>
            <a:r>
              <a:rPr lang="en-US" baseline="0" dirty="0"/>
              <a:t> </a:t>
            </a:r>
            <a:r>
              <a:rPr lang="en-US" sz="1200" baseline="0" dirty="0"/>
              <a:t>alphabetics and word/print recognition </a:t>
            </a:r>
            <a:r>
              <a:rPr lang="en-US" sz="1200" dirty="0"/>
              <a:t>foundations video example 3.1.</a:t>
            </a:r>
            <a:endParaRPr lang="en-US" baseline="0" dirty="0"/>
          </a:p>
          <a:p>
            <a:endParaRPr lang="en-US" altLang="ja-JP" dirty="0">
              <a:latin typeface="Arial" panose="020B0604020202020204" pitchFamily="34" charset="0"/>
            </a:endParaRPr>
          </a:p>
          <a:p>
            <a:r>
              <a:rPr lang="en-US" altLang="ja-JP" b="1" dirty="0">
                <a:latin typeface="Arial" panose="020B0604020202020204" pitchFamily="34" charset="0"/>
              </a:rPr>
              <a:t>Presenter Remarks:</a:t>
            </a:r>
          </a:p>
          <a:p>
            <a:r>
              <a:rPr lang="en-US" altLang="en-US" dirty="0">
                <a:latin typeface="Arial" panose="020B0604020202020204" pitchFamily="34" charset="0"/>
              </a:rPr>
              <a:t>Take note of the visual examples that represent points discussed during the Fishing for Questions activity.</a:t>
            </a:r>
          </a:p>
          <a:p>
            <a:endParaRPr lang="en-US" altLang="en-US" dirty="0">
              <a:latin typeface="Arial" panose="020B0604020202020204" pitchFamily="34"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F9A34D6-8D0F-4FCF-9547-DF248D29DF7A}" type="slidenum">
              <a:rPr lang="en-US" altLang="en-US" sz="1200"/>
              <a:pPr/>
              <a:t>26</a:t>
            </a:fld>
            <a:endParaRPr lang="en-US" altLang="en-US" sz="1200"/>
          </a:p>
        </p:txBody>
      </p:sp>
    </p:spTree>
    <p:extLst>
      <p:ext uri="{BB962C8B-B14F-4D97-AF65-F5344CB8AC3E}">
        <p14:creationId xmlns:p14="http://schemas.microsoft.com/office/powerpoint/2010/main" val="628160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b="1" dirty="0">
                <a:latin typeface="Arial" panose="020B0604020202020204" pitchFamily="34" charset="0"/>
              </a:rPr>
              <a:t>Presenter Remarks:</a:t>
            </a:r>
          </a:p>
          <a:p>
            <a:r>
              <a:rPr lang="en-US" altLang="en-US" dirty="0"/>
              <a:t>What examples of alphabetics and word/print recognition did you see?</a:t>
            </a:r>
          </a:p>
          <a:p>
            <a:endParaRPr lang="en-US" altLang="en-US" dirty="0"/>
          </a:p>
          <a:p>
            <a:r>
              <a:rPr lang="en-US" altLang="en-US" dirty="0"/>
              <a:t>Do you have any examples from your own classroom?</a:t>
            </a:r>
          </a:p>
          <a:p>
            <a:endParaRPr lang="en-US" altLang="en-US" dirty="0"/>
          </a:p>
          <a:p>
            <a:r>
              <a:rPr lang="en-US" altLang="en-US" dirty="0"/>
              <a:t>How do the examples relate to the points discussed in the Fishing for Questions activity?</a:t>
            </a:r>
          </a:p>
          <a:p>
            <a:endParaRPr lang="en-US" altLang="ja-JP" dirty="0">
              <a:latin typeface="Arial" panose="020B0604020202020204" pitchFamily="34" charset="0"/>
            </a:endParaRPr>
          </a:p>
          <a:p>
            <a:r>
              <a:rPr lang="en-US" altLang="en-US" dirty="0">
                <a:latin typeface="Arial" panose="020B0604020202020204" pitchFamily="34" charset="0"/>
              </a:rPr>
              <a:t>What are some classroom activities that you could implement to help children who do not recognize the first letter of their own name?  What activities could you engage children in to help children who recognize the first letter of their name but not their whole name?</a:t>
            </a:r>
          </a:p>
          <a:p>
            <a:endParaRPr lang="en-US" altLang="ja-JP" dirty="0">
              <a:latin typeface="Arial" panose="020B0604020202020204" pitchFamily="34" charset="0"/>
            </a:endParaRPr>
          </a:p>
        </p:txBody>
      </p:sp>
      <p:sp>
        <p:nvSpPr>
          <p:cNvPr id="60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FA0DB91-EB05-4F8A-A108-6C6513A7422F}" type="slidenum">
              <a:rPr lang="en-US" altLang="en-US" sz="1200"/>
              <a:pPr/>
              <a:t>27</a:t>
            </a:fld>
            <a:endParaRPr lang="en-US" altLang="en-US" sz="1200"/>
          </a:p>
        </p:txBody>
      </p:sp>
    </p:spTree>
    <p:extLst>
      <p:ext uri="{BB962C8B-B14F-4D97-AF65-F5344CB8AC3E}">
        <p14:creationId xmlns:p14="http://schemas.microsoft.com/office/powerpoint/2010/main" val="3125834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noTextEdit="1"/>
          </p:cNvSpPr>
          <p:nvPr>
            <p:ph type="sldImg"/>
          </p:nvPr>
        </p:nvSpPr>
        <p:spPr>
          <a:ln/>
        </p:spPr>
      </p:sp>
      <p:sp>
        <p:nvSpPr>
          <p:cNvPr id="75778"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latin typeface="Arial" panose="020B0604020202020204" pitchFamily="34" charset="0"/>
              </a:rPr>
              <a:t>Presenter Remarks:</a:t>
            </a:r>
          </a:p>
          <a:p>
            <a:r>
              <a:rPr lang="en-US" altLang="en-US" dirty="0">
                <a:latin typeface="Arial" panose="020B0604020202020204" pitchFamily="34" charset="0"/>
              </a:rPr>
              <a:t>This slide showcases two foundations</a:t>
            </a:r>
            <a:r>
              <a:rPr lang="en-US" altLang="en-US" baseline="0" dirty="0">
                <a:latin typeface="Arial" panose="020B0604020202020204" pitchFamily="34" charset="0"/>
              </a:rPr>
              <a:t> from the English-Language Development domain, </a:t>
            </a:r>
            <a:r>
              <a:rPr lang="en-US" altLang="en-US" baseline="0" dirty="0" err="1">
                <a:latin typeface="Arial" panose="020B0604020202020204" pitchFamily="34" charset="0"/>
              </a:rPr>
              <a:t>substrand</a:t>
            </a:r>
            <a:r>
              <a:rPr lang="en-US" altLang="en-US" baseline="0" dirty="0">
                <a:latin typeface="Arial" panose="020B0604020202020204" pitchFamily="34" charset="0"/>
              </a:rPr>
              <a:t> 5.0: Children demonstrate progress in their knowledge of the alphabet in English. </a:t>
            </a:r>
          </a:p>
          <a:p>
            <a:endParaRPr lang="en-US" altLang="en-US" baseline="0" dirty="0">
              <a:latin typeface="Arial" panose="020B0604020202020204" pitchFamily="34" charset="0"/>
            </a:endParaRPr>
          </a:p>
          <a:p>
            <a:r>
              <a:rPr lang="en-US" altLang="en-US" dirty="0">
                <a:latin typeface="Arial" panose="020B0604020202020204" pitchFamily="34" charset="0"/>
              </a:rPr>
              <a:t>The focus for foundation 5.1 is letter awareness</a:t>
            </a:r>
            <a:r>
              <a:rPr lang="en-US" altLang="en-US" baseline="0" dirty="0">
                <a:latin typeface="Arial" panose="020B0604020202020204" pitchFamily="34" charset="0"/>
              </a:rPr>
              <a:t> and the </a:t>
            </a:r>
            <a:r>
              <a:rPr lang="en-US" altLang="en-US" dirty="0">
                <a:latin typeface="Arial" panose="020B0604020202020204" pitchFamily="34" charset="0"/>
              </a:rPr>
              <a:t>focus for foundation 5.2 is letter recognition. Remember, the English-language development foundations are for children who have a home language other than English and are to be used in tandem with the language and literacy foundations.  These children are developing two skills simultaneously: literacy in their home language and literacy in the English language. </a:t>
            </a:r>
          </a:p>
          <a:p>
            <a:endParaRPr lang="en-US" altLang="en-US" dirty="0">
              <a:latin typeface="Arial" panose="020B0604020202020204" pitchFamily="34" charset="0"/>
            </a:endParaRPr>
          </a:p>
          <a:p>
            <a:r>
              <a:rPr lang="en-US" altLang="en-US" dirty="0">
                <a:latin typeface="Arial" panose="020B0604020202020204" pitchFamily="34" charset="0"/>
              </a:rPr>
              <a:t>Take a look at the foundations on the slide:</a:t>
            </a:r>
          </a:p>
          <a:p>
            <a:pPr marL="171450" indent="-171450">
              <a:buFont typeface="Arial" panose="020B0604020202020204" pitchFamily="34" charset="0"/>
              <a:buChar char="•"/>
            </a:pPr>
            <a:r>
              <a:rPr lang="en-US" altLang="en-US" dirty="0">
                <a:latin typeface="Arial" panose="020B0604020202020204" pitchFamily="34" charset="0"/>
              </a:rPr>
              <a:t>What similarities do you</a:t>
            </a:r>
            <a:r>
              <a:rPr lang="en-US" altLang="en-US" baseline="0" dirty="0">
                <a:latin typeface="Arial" panose="020B0604020202020204" pitchFamily="34" charset="0"/>
              </a:rPr>
              <a:t> notice between these foundations and foundations 3.1 and 3.2 from the Language and Literacy domain? (</a:t>
            </a:r>
            <a:r>
              <a:rPr lang="en-US" altLang="en-US" dirty="0">
                <a:latin typeface="Arial" panose="020B0604020202020204" pitchFamily="34" charset="0"/>
              </a:rPr>
              <a:t>Note that Handout 1: </a:t>
            </a:r>
            <a:r>
              <a:rPr lang="en-US" kern="1200" dirty="0">
                <a:solidFill>
                  <a:schemeClr val="tx1"/>
                </a:solidFill>
                <a:effectLst/>
              </a:rPr>
              <a:t>Alphabetics and Word/Print Recognition and English-Language Development Foundation Maps can be used to compare.)</a:t>
            </a:r>
            <a:endParaRPr lang="en-US" kern="1200" dirty="0">
              <a:solidFill>
                <a:schemeClr val="tx1"/>
              </a:solidFill>
              <a:effectLst/>
              <a:latin typeface="Arial" panose="020B0604020202020204" pitchFamily="34" charset="0"/>
            </a:endParaRPr>
          </a:p>
          <a:p>
            <a:pPr marL="171450" indent="-171450">
              <a:buFont typeface="Arial" panose="020B0604020202020204" pitchFamily="34" charset="0"/>
              <a:buChar char="•"/>
            </a:pPr>
            <a:r>
              <a:rPr lang="en-US" altLang="en-US" dirty="0">
                <a:latin typeface="Arial" panose="020B0604020202020204" pitchFamily="34" charset="0"/>
              </a:rPr>
              <a:t>What differences do you notice?</a:t>
            </a:r>
          </a:p>
          <a:p>
            <a:pPr marL="171450" indent="-171450">
              <a:buFont typeface="Arial" panose="020B0604020202020204" pitchFamily="34" charset="0"/>
              <a:buChar char="•"/>
            </a:pPr>
            <a:r>
              <a:rPr lang="en-US" altLang="en-US" dirty="0">
                <a:latin typeface="Arial" panose="020B0604020202020204" pitchFamily="34" charset="0"/>
              </a:rPr>
              <a:t>How might you use this information?</a:t>
            </a:r>
          </a:p>
          <a:p>
            <a:pPr>
              <a:buFontTx/>
              <a:buChar char="•"/>
            </a:pPr>
            <a:endParaRPr lang="en-US" altLang="en-US" dirty="0">
              <a:latin typeface="Arial" panose="020B0604020202020204" pitchFamily="34" charset="0"/>
            </a:endParaRPr>
          </a:p>
          <a:p>
            <a:r>
              <a:rPr lang="en-US" altLang="en-US" dirty="0">
                <a:latin typeface="Arial" panose="020B0604020202020204" pitchFamily="34" charset="0"/>
              </a:rPr>
              <a:t>Let’s consider the role of the teacher in providing experiences to support the development of these foundations.  </a:t>
            </a:r>
          </a:p>
          <a:p>
            <a:endParaRPr lang="en-US" altLang="en-US" dirty="0">
              <a:latin typeface="Arial" panose="020B0604020202020204" pitchFamily="34" charset="0"/>
            </a:endParaRPr>
          </a:p>
        </p:txBody>
      </p:sp>
      <p:sp>
        <p:nvSpPr>
          <p:cNvPr id="1310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BE3CEE3-5F57-4C6D-994E-2F08E5B448CB}" type="slidenum">
              <a:rPr lang="en-US" altLang="en-US" sz="1200"/>
              <a:pPr/>
              <a:t>28</a:t>
            </a:fld>
            <a:endParaRPr lang="en-US" altLang="en-US" sz="1200"/>
          </a:p>
        </p:txBody>
      </p:sp>
    </p:spTree>
    <p:extLst>
      <p:ext uri="{BB962C8B-B14F-4D97-AF65-F5344CB8AC3E}">
        <p14:creationId xmlns:p14="http://schemas.microsoft.com/office/powerpoint/2010/main" val="1113300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noTextEdit="1"/>
          </p:cNvSpPr>
          <p:nvPr>
            <p:ph type="sldImg"/>
          </p:nvPr>
        </p:nvSpPr>
        <p:spPr>
          <a:ln/>
        </p:spPr>
      </p:sp>
      <p:sp>
        <p:nvSpPr>
          <p:cNvPr id="1320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Presenter Remarks:</a:t>
            </a:r>
          </a:p>
          <a:p>
            <a:r>
              <a:rPr lang="en-US" altLang="en-US" dirty="0">
                <a:latin typeface="Arial" panose="020B0604020202020204" pitchFamily="34" charset="0"/>
              </a:rPr>
              <a:t>Connecting the alphabet to children’s lives is important.</a:t>
            </a:r>
            <a:r>
              <a:rPr lang="en-US" altLang="en-US" baseline="0" dirty="0">
                <a:latin typeface="Arial" panose="020B0604020202020204" pitchFamily="34" charset="0"/>
              </a:rPr>
              <a:t> </a:t>
            </a:r>
            <a:r>
              <a:rPr lang="en-US" altLang="en-US" dirty="0">
                <a:latin typeface="Arial" panose="020B0604020202020204" pitchFamily="34" charset="0"/>
              </a:rPr>
              <a:t>The photograph on the slide shows a natural way to include names in the daily experience of the classroom.</a:t>
            </a:r>
          </a:p>
          <a:p>
            <a:endParaRPr lang="en-US" altLang="en-US" dirty="0">
              <a:latin typeface="Arial" panose="020B0604020202020204" pitchFamily="34" charset="0"/>
            </a:endParaRPr>
          </a:p>
          <a:p>
            <a:r>
              <a:rPr lang="en-US" altLang="en-US" dirty="0">
                <a:latin typeface="Arial" panose="020B0604020202020204" pitchFamily="34" charset="0"/>
              </a:rPr>
              <a:t>Here are</a:t>
            </a:r>
            <a:r>
              <a:rPr lang="en-US" altLang="en-US" baseline="0" dirty="0">
                <a:latin typeface="Arial" panose="020B0604020202020204" pitchFamily="34" charset="0"/>
              </a:rPr>
              <a:t> a few </a:t>
            </a:r>
            <a:r>
              <a:rPr lang="en-US" altLang="en-US" dirty="0">
                <a:latin typeface="Arial" panose="020B0604020202020204" pitchFamily="34" charset="0"/>
              </a:rPr>
              <a:t>ways to help</a:t>
            </a:r>
            <a:r>
              <a:rPr lang="en-US" altLang="en-US" baseline="0" dirty="0">
                <a:latin typeface="Arial" panose="020B0604020202020204" pitchFamily="34" charset="0"/>
              </a:rPr>
              <a:t> children make personal connections to the alphabet in your classroom: </a:t>
            </a:r>
          </a:p>
          <a:p>
            <a:pPr marL="171450" indent="-171450">
              <a:buFont typeface="Arial" panose="020B0604020202020204" pitchFamily="34" charset="0"/>
              <a:buChar char="•"/>
            </a:pPr>
            <a:r>
              <a:rPr lang="en-US" altLang="en-US" baseline="0" dirty="0">
                <a:latin typeface="Arial" panose="020B0604020202020204" pitchFamily="34" charset="0"/>
              </a:rPr>
              <a:t>Use g</a:t>
            </a:r>
            <a:r>
              <a:rPr lang="en-US" altLang="en-US" dirty="0">
                <a:latin typeface="Arial" panose="020B0604020202020204" pitchFamily="34" charset="0"/>
              </a:rPr>
              <a:t>raphs;</a:t>
            </a:r>
            <a:r>
              <a:rPr lang="en-US" altLang="en-US" baseline="0" dirty="0">
                <a:latin typeface="Arial" panose="020B0604020202020204" pitchFamily="34" charset="0"/>
              </a:rPr>
              <a:t> graphs can be on any topic and can include </a:t>
            </a:r>
            <a:r>
              <a:rPr lang="en-US" altLang="en-US" dirty="0">
                <a:latin typeface="Arial" panose="020B0604020202020204" pitchFamily="34" charset="0"/>
              </a:rPr>
              <a:t>children’s names, interests, likes, dislikes, etc.</a:t>
            </a:r>
          </a:p>
          <a:p>
            <a:pPr marL="171450" indent="-171450">
              <a:buFont typeface="Arial" panose="020B0604020202020204" pitchFamily="34" charset="0"/>
              <a:buChar char="•"/>
            </a:pPr>
            <a:r>
              <a:rPr lang="en-US" altLang="en-US" dirty="0">
                <a:latin typeface="Arial" panose="020B0604020202020204" pitchFamily="34" charset="0"/>
              </a:rPr>
              <a:t>Utilize</a:t>
            </a:r>
            <a:r>
              <a:rPr lang="en-US" altLang="en-US" baseline="0" dirty="0">
                <a:latin typeface="Arial" panose="020B0604020202020204" pitchFamily="34" charset="0"/>
              </a:rPr>
              <a:t> dramatic play; d</a:t>
            </a:r>
            <a:r>
              <a:rPr lang="en-US" altLang="en-US" dirty="0">
                <a:latin typeface="Arial" panose="020B0604020202020204" pitchFamily="34" charset="0"/>
              </a:rPr>
              <a:t>ramatic play can present many opportunities to include names</a:t>
            </a:r>
            <a:r>
              <a:rPr lang="en-US" altLang="en-US" baseline="0" dirty="0">
                <a:latin typeface="Arial" panose="020B0604020202020204" pitchFamily="34" charset="0"/>
              </a:rPr>
              <a:t>.</a:t>
            </a:r>
          </a:p>
          <a:p>
            <a:pPr marL="171450" indent="-171450">
              <a:buFont typeface="Arial" panose="020B0604020202020204" pitchFamily="34" charset="0"/>
              <a:buChar char="•"/>
            </a:pPr>
            <a:r>
              <a:rPr lang="en-US" altLang="en-US" dirty="0">
                <a:latin typeface="Arial" panose="020B0604020202020204" pitchFamily="34" charset="0"/>
              </a:rPr>
              <a:t>Create a telephone directory;</a:t>
            </a:r>
            <a:r>
              <a:rPr lang="en-US" altLang="en-US" baseline="0" dirty="0">
                <a:latin typeface="Arial" panose="020B0604020202020204" pitchFamily="34" charset="0"/>
              </a:rPr>
              <a:t> “…ask children to dictate the letters in their names for you to type at the computer. After printing the names, assist children in figuring out what letter their name starts with and help them place it where it will go in the telephone directory (e.g., ‘Where’s the letter E on our alphabet poster? Does it come before the B here in Belinda’s name or after it?’)” (PCF, Vol. 1, p. 143). </a:t>
            </a:r>
            <a:endParaRPr lang="en-US" altLang="en-US" dirty="0">
              <a:latin typeface="Arial" panose="020B0604020202020204" pitchFamily="34" charset="0"/>
            </a:endParaRPr>
          </a:p>
        </p:txBody>
      </p:sp>
      <p:sp>
        <p:nvSpPr>
          <p:cNvPr id="1320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E80847E-3FA4-440B-86B2-59F120479A2D}" type="slidenum">
              <a:rPr lang="en-US" altLang="en-US" sz="1200"/>
              <a:pPr/>
              <a:t>29</a:t>
            </a:fld>
            <a:endParaRPr lang="en-US" altLang="en-US" sz="1200"/>
          </a:p>
        </p:txBody>
      </p:sp>
    </p:spTree>
    <p:extLst>
      <p:ext uri="{BB962C8B-B14F-4D97-AF65-F5344CB8AC3E}">
        <p14:creationId xmlns:p14="http://schemas.microsoft.com/office/powerpoint/2010/main" val="3493547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a:ln/>
        </p:spPr>
      </p:sp>
      <p:sp>
        <p:nvSpPr>
          <p:cNvPr id="1843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latin typeface="Arial" panose="020B0604020202020204" pitchFamily="34" charset="0"/>
              </a:rPr>
              <a:t>Presenter Remarks:</a:t>
            </a:r>
          </a:p>
          <a:p>
            <a:r>
              <a:rPr lang="en-US" altLang="en-US" dirty="0">
                <a:latin typeface="Arial" panose="020B0604020202020204" pitchFamily="34" charset="0"/>
              </a:rPr>
              <a:t>“</a:t>
            </a:r>
            <a:r>
              <a:rPr lang="en-US" altLang="ja-JP" dirty="0">
                <a:latin typeface="Arial" panose="020B0604020202020204" pitchFamily="34" charset="0"/>
              </a:rPr>
              <a:t>Alphabetics and word/print recognition involve recognizing and naming alphabet letters and learning that letters in printed words stand for sounds in spoken words or signs in sign language</a:t>
            </a:r>
            <a:r>
              <a:rPr lang="en-US" altLang="en-US" dirty="0">
                <a:latin typeface="Arial" panose="020B0604020202020204" pitchFamily="34" charset="0"/>
              </a:rPr>
              <a:t>”</a:t>
            </a:r>
            <a:r>
              <a:rPr lang="en-US" altLang="ja-JP" dirty="0">
                <a:latin typeface="Arial" panose="020B0604020202020204" pitchFamily="34" charset="0"/>
              </a:rPr>
              <a:t> (PCF, Vol. 1, p. 140).</a:t>
            </a: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a:t>
            </a:r>
            <a:r>
              <a:rPr lang="en-US" altLang="ja-JP" dirty="0">
                <a:latin typeface="Arial" panose="020B0604020202020204" pitchFamily="34" charset="0"/>
              </a:rPr>
              <a:t>When children have gained insight about the function of letters, teachers say that children understand the </a:t>
            </a:r>
            <a:r>
              <a:rPr lang="en-US" altLang="ja-JP" b="1" dirty="0">
                <a:latin typeface="Arial" panose="020B0604020202020204" pitchFamily="34" charset="0"/>
              </a:rPr>
              <a:t>alphabetic principle</a:t>
            </a:r>
            <a:r>
              <a:rPr lang="en-US" altLang="en-US" b="1" dirty="0">
                <a:latin typeface="Arial" panose="020B0604020202020204" pitchFamily="34" charset="0"/>
              </a:rPr>
              <a:t>”</a:t>
            </a:r>
            <a:r>
              <a:rPr lang="en-US" altLang="ja-JP" dirty="0">
                <a:latin typeface="Arial" panose="020B0604020202020204" pitchFamily="34" charset="0"/>
              </a:rPr>
              <a:t> (</a:t>
            </a:r>
            <a:r>
              <a:rPr lang="en-US" altLang="en-US" dirty="0">
                <a:solidFill>
                  <a:srgbClr val="000000"/>
                </a:solidFill>
                <a:latin typeface="Arial" panose="020B0604020202020204" pitchFamily="34" charset="0"/>
              </a:rPr>
              <a:t>PCF, Vol. 1, p. 140).</a:t>
            </a:r>
          </a:p>
        </p:txBody>
      </p:sp>
      <p:sp>
        <p:nvSpPr>
          <p:cNvPr id="1177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4FF38AA-9C2D-4C85-949D-7E2A1D369387}" type="slidenum">
              <a:rPr lang="en-US" altLang="en-US" sz="1200"/>
              <a:pPr/>
              <a:t>3</a:t>
            </a:fld>
            <a:endParaRPr lang="en-US" altLang="en-US" sz="1200"/>
          </a:p>
        </p:txBody>
      </p:sp>
    </p:spTree>
    <p:extLst>
      <p:ext uri="{BB962C8B-B14F-4D97-AF65-F5344CB8AC3E}">
        <p14:creationId xmlns:p14="http://schemas.microsoft.com/office/powerpoint/2010/main" val="3384786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Aft>
                <a:spcPts val="0"/>
              </a:spcAft>
            </a:pPr>
            <a:r>
              <a:rPr lang="en-US" altLang="en-US" b="1" dirty="0">
                <a:latin typeface="Arial" panose="020B0604020202020204" pitchFamily="34" charset="0"/>
                <a:cs typeface="Arial" panose="020B0604020202020204" pitchFamily="34" charset="0"/>
              </a:rPr>
              <a:t>Activity 4: Name Strategies</a:t>
            </a:r>
          </a:p>
          <a:p>
            <a:pPr>
              <a:spcAft>
                <a:spcPts val="0"/>
              </a:spcAft>
            </a:pPr>
            <a:endParaRPr lang="en-US" altLang="en-US" b="1" dirty="0">
              <a:latin typeface="Arial" panose="020B0604020202020204" pitchFamily="34" charset="0"/>
              <a:cs typeface="Arial" panose="020B0604020202020204" pitchFamily="34" charset="0"/>
            </a:endParaRPr>
          </a:p>
          <a:p>
            <a:pPr>
              <a:spcAft>
                <a:spcPts val="0"/>
              </a:spcAft>
            </a:pPr>
            <a:r>
              <a:rPr lang="en-US" altLang="en-US" b="1" dirty="0">
                <a:latin typeface="Arial" panose="020B0604020202020204" pitchFamily="34" charset="0"/>
                <a:cs typeface="Arial" panose="020B0604020202020204" pitchFamily="34" charset="0"/>
              </a:rPr>
              <a:t>Presenter Remarks:</a:t>
            </a:r>
          </a:p>
          <a:p>
            <a:pPr marL="0" marR="0">
              <a:spcAft>
                <a:spcPts val="0"/>
              </a:spcAft>
            </a:pPr>
            <a:r>
              <a:rPr lang="en-US" dirty="0">
                <a:effectLst/>
                <a:latin typeface="Arial" panose="020B0604020202020204" pitchFamily="34" charset="0"/>
                <a:cs typeface="Arial" panose="020B0604020202020204" pitchFamily="34" charset="0"/>
              </a:rPr>
              <a:t>It’s time to learn </a:t>
            </a:r>
            <a:r>
              <a:rPr lang="en-US" baseline="0" dirty="0">
                <a:effectLst/>
                <a:latin typeface="Arial" panose="020B0604020202020204" pitchFamily="34" charset="0"/>
                <a:cs typeface="Arial" panose="020B0604020202020204" pitchFamily="34" charset="0"/>
              </a:rPr>
              <a:t>some name strategies. </a:t>
            </a:r>
          </a:p>
          <a:p>
            <a:pPr marL="0" marR="0">
              <a:spcAft>
                <a:spcPts val="0"/>
              </a:spcAft>
            </a:pPr>
            <a:endParaRPr lang="en-US" baseline="0" dirty="0">
              <a:effectLst/>
              <a:latin typeface="Arial" panose="020B0604020202020204" pitchFamily="34" charset="0"/>
              <a:cs typeface="Arial" panose="020B0604020202020204" pitchFamily="34" charset="0"/>
            </a:endParaRPr>
          </a:p>
          <a:p>
            <a:pPr marL="0" marR="0">
              <a:spcAft>
                <a:spcPts val="0"/>
              </a:spcAft>
            </a:pPr>
            <a:r>
              <a:rPr lang="en-US" baseline="0" dirty="0">
                <a:effectLst/>
                <a:latin typeface="Arial" panose="020B0604020202020204" pitchFamily="34" charset="0"/>
                <a:cs typeface="Arial" panose="020B0604020202020204" pitchFamily="34" charset="0"/>
              </a:rPr>
              <a:t>Let’s review the steps on the screen before you begin:</a:t>
            </a:r>
          </a:p>
          <a:p>
            <a:pPr marL="225425" marR="0" indent="-225425">
              <a:spcAft>
                <a:spcPts val="0"/>
              </a:spcAft>
              <a:buFont typeface="Arial" panose="020B0604020202020204" pitchFamily="34" charset="0"/>
              <a:buChar char="•"/>
            </a:pPr>
            <a:r>
              <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Find Handout 3: Name Strategies. </a:t>
            </a:r>
          </a:p>
          <a:p>
            <a:pPr marL="225425" marR="0" indent="-225425">
              <a:spcAft>
                <a:spcPts val="0"/>
              </a:spcAft>
              <a:buFont typeface="Arial" panose="020B0604020202020204" pitchFamily="34" charset="0"/>
              <a:buChar char="•"/>
            </a:pPr>
            <a:r>
              <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Select a letter from the feely box.</a:t>
            </a:r>
          </a:p>
          <a:p>
            <a:pPr marL="225425" marR="0" indent="-225425">
              <a:spcAft>
                <a:spcPts val="0"/>
              </a:spcAft>
              <a:buFont typeface="Arial" panose="020B0604020202020204" pitchFamily="34" charset="0"/>
              <a:buChar char="•"/>
            </a:pPr>
            <a:r>
              <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Partner with someone who drew the same letter from the box.</a:t>
            </a:r>
          </a:p>
          <a:p>
            <a:pPr marL="225425" marR="0" indent="-225425">
              <a:spcAft>
                <a:spcPts val="0"/>
              </a:spcAft>
              <a:buFont typeface="Arial" panose="020B0604020202020204" pitchFamily="34" charset="0"/>
              <a:buChar char="•"/>
            </a:pPr>
            <a:r>
              <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Review Handout 3: Name Strategies with your partner and share your two favorite strategies. </a:t>
            </a:r>
          </a:p>
          <a:p>
            <a:pPr marL="225425" marR="0" indent="-225425">
              <a:spcAft>
                <a:spcPts val="0"/>
              </a:spcAft>
              <a:buFont typeface="Arial" panose="020B0604020202020204" pitchFamily="34" charset="0"/>
              <a:buChar char="•"/>
            </a:pPr>
            <a:r>
              <a:rPr kumimoji="0" lang="en-US" alt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Listen for the chime, then rotate to another partner with the same letter and share your favorite strategies.</a:t>
            </a:r>
          </a:p>
          <a:p>
            <a:pPr>
              <a:spcAft>
                <a:spcPts val="0"/>
              </a:spcAft>
            </a:pPr>
            <a:endParaRPr lang="en-US" sz="1200" b="1" cap="all" dirty="0">
              <a:effectLst/>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n-US" sz="1200" b="1" cap="all" dirty="0">
                <a:effectLst/>
                <a:latin typeface="Arial" panose="020B0604020202020204" pitchFamily="34" charset="0"/>
                <a:ea typeface="Times New Roman" panose="02020603050405020304" pitchFamily="18" charset="0"/>
                <a:cs typeface="Arial" panose="020B0604020202020204" pitchFamily="34" charset="0"/>
              </a:rPr>
              <a:t>intent: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Read interactions and strategies to encourage utilization of names during teacher activities and in the classroom environment.</a:t>
            </a:r>
            <a:endPar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endParaRPr lang="en-US" sz="12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OUTCOMES: </a:t>
            </a:r>
            <a:endParaRPr lang="en-US" sz="1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Participants will become familiar with strategies that encourage the infusion of names during teache</a:t>
            </a:r>
            <a:r>
              <a:rPr lang="en-US" sz="1200" dirty="0">
                <a:effectLst/>
                <a:latin typeface="Arial" panose="020B0604020202020204" pitchFamily="34" charset="0"/>
                <a:ea typeface="Times New Roman" panose="02020603050405020304" pitchFamily="18" charset="0"/>
                <a:cs typeface="Arial" panose="020B0604020202020204" pitchFamily="34" charset="0"/>
              </a:rPr>
              <a:t>r-directed</a:t>
            </a: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activities and in the classroom environment.</a:t>
            </a:r>
          </a:p>
          <a:p>
            <a:pPr marL="0" marR="0">
              <a:spcBef>
                <a:spcPts val="0"/>
              </a:spcBef>
              <a:spcAft>
                <a:spcPts val="0"/>
              </a:spcAft>
            </a:pPr>
            <a:endParaRPr lang="en-US" sz="1200" b="1" cap="all"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200" b="1" cap="all" dirty="0">
                <a:effectLst/>
                <a:latin typeface="Arial" panose="020B0604020202020204" pitchFamily="34" charset="0"/>
                <a:ea typeface="Times New Roman" panose="02020603050405020304" pitchFamily="18" charset="0"/>
                <a:cs typeface="Arial" panose="020B0604020202020204" pitchFamily="34" charset="0"/>
              </a:rPr>
              <a:t>Materials Required: </a:t>
            </a:r>
            <a:endParaRPr lang="en-US" sz="1200" b="0" cap="none" dirty="0">
              <a:effectLst/>
              <a:latin typeface="Arial" panose="020B0604020202020204" pitchFamily="34" charset="0"/>
              <a:ea typeface="Times New Roman" panose="02020603050405020304" pitchFamily="18" charset="0"/>
              <a:cs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Handout 3: Name Strategies </a:t>
            </a:r>
          </a:p>
          <a:p>
            <a:pPr marL="171450" marR="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Mystery box </a:t>
            </a:r>
          </a:p>
          <a:p>
            <a:pPr marL="171450" marR="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Letters to put into the </a:t>
            </a:r>
            <a:r>
              <a:rPr lang="en-US" dirty="0">
                <a:latin typeface="Arial" panose="020B0604020202020204" pitchFamily="34" charset="0"/>
                <a:ea typeface="Times New Roman" panose="02020603050405020304" pitchFamily="18" charset="0"/>
                <a:cs typeface="Arial" panose="020B0604020202020204" pitchFamily="34" charset="0"/>
              </a:rPr>
              <a:t>mystery box. </a:t>
            </a:r>
            <a:r>
              <a:rPr lang="en-US" sz="1200" dirty="0">
                <a:effectLst/>
                <a:latin typeface="Arial" panose="020B0604020202020204" pitchFamily="34" charset="0"/>
                <a:ea typeface="Times New Roman" panose="02020603050405020304" pitchFamily="18" charset="0"/>
                <a:cs typeface="Arial" panose="020B0604020202020204" pitchFamily="34" charset="0"/>
              </a:rPr>
              <a:t>At least two sets of each letter are needed to make letter pairs. Letters can be any variety of magnets, pipe cleaners, sand paper, flash cards, puzzle pieces, beads, dried play-dough, wood blocks, stickers, hand-written cards, etc.</a:t>
            </a:r>
          </a:p>
          <a:p>
            <a:pPr marL="0" marR="0" indent="0">
              <a:spcBef>
                <a:spcPts val="0"/>
              </a:spcBef>
              <a:spcAft>
                <a:spcPts val="0"/>
              </a:spcAft>
              <a:buFont typeface="Arial" panose="020B0604020202020204" pitchFamily="34" charset="0"/>
              <a:buNone/>
            </a:pP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buFont typeface="Arial" panose="020B0604020202020204" pitchFamily="34" charset="0"/>
              <a:buNone/>
            </a:pPr>
            <a:r>
              <a:rPr lang="en-US" sz="1200" b="1" dirty="0">
                <a:effectLst/>
                <a:latin typeface="Arial" panose="020B0604020202020204" pitchFamily="34" charset="0"/>
                <a:ea typeface="Times New Roman" panose="02020603050405020304" pitchFamily="18" charset="0"/>
                <a:cs typeface="Arial" panose="020B0604020202020204" pitchFamily="34" charset="0"/>
              </a:rPr>
              <a:t>TIME</a:t>
            </a:r>
            <a:r>
              <a:rPr lang="en-US" sz="1200" dirty="0">
                <a:effectLst/>
                <a:latin typeface="Arial" panose="020B0604020202020204" pitchFamily="34" charset="0"/>
                <a:ea typeface="Times New Roman" panose="02020603050405020304" pitchFamily="18" charset="0"/>
                <a:cs typeface="Arial" panose="020B0604020202020204" pitchFamily="34" charset="0"/>
              </a:rPr>
              <a:t>: 15 minutes</a:t>
            </a:r>
          </a:p>
          <a:p>
            <a:pPr marL="0" marR="0" indent="0">
              <a:spcBef>
                <a:spcPts val="0"/>
              </a:spcBef>
              <a:spcAft>
                <a:spcPts val="0"/>
              </a:spcAft>
              <a:buFont typeface="Arial" panose="020B0604020202020204" pitchFamily="34" charset="0"/>
              <a:buNone/>
            </a:pP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buFont typeface="Arial" panose="020B0604020202020204" pitchFamily="34" charset="0"/>
              <a:buNone/>
            </a:pPr>
            <a:r>
              <a:rPr lang="en-US" sz="1200" b="1" dirty="0">
                <a:effectLst/>
                <a:latin typeface="Arial" panose="020B0604020202020204" pitchFamily="34" charset="0"/>
                <a:ea typeface="Times New Roman" panose="02020603050405020304" pitchFamily="18" charset="0"/>
                <a:cs typeface="Arial" panose="020B0604020202020204" pitchFamily="34" charset="0"/>
              </a:rPr>
              <a:t>PROCESS:</a:t>
            </a:r>
            <a:endParaRPr lang="en-US" sz="1200" b="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buFont typeface="Arial" panose="020B0604020202020204" pitchFamily="34" charset="0"/>
              <a:buNone/>
            </a:pPr>
            <a:r>
              <a:rPr lang="en-US" sz="1200" dirty="0">
                <a:effectLst/>
                <a:latin typeface="Arial" panose="020B0604020202020204" pitchFamily="34" charset="0"/>
                <a:ea typeface="Times New Roman" panose="02020603050405020304" pitchFamily="18" charset="0"/>
                <a:cs typeface="Arial" panose="020B0604020202020204" pitchFamily="34" charset="0"/>
              </a:rPr>
              <a:t>Activity prompts and directions:</a:t>
            </a:r>
          </a:p>
          <a:p>
            <a:pPr marL="171450" marR="0" lvl="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Find Handout 3: Name Strategies. </a:t>
            </a:r>
          </a:p>
          <a:p>
            <a:pPr marL="171450" indent="-171450">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Select a letter from the </a:t>
            </a:r>
            <a:r>
              <a:rPr lang="en-US" dirty="0">
                <a:latin typeface="Arial" panose="020B0604020202020204" pitchFamily="34" charset="0"/>
                <a:ea typeface="Times New Roman" panose="02020603050405020304" pitchFamily="18" charset="0"/>
                <a:cs typeface="Arial" panose="020B0604020202020204" pitchFamily="34" charset="0"/>
              </a:rPr>
              <a:t>mystery box.</a:t>
            </a:r>
          </a:p>
          <a:p>
            <a:pPr marL="171450" indent="-171450">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Partner with someone who drew the same letter from the box.</a:t>
            </a:r>
          </a:p>
          <a:p>
            <a:pPr marL="171450" marR="0" lvl="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Review Handout 3: Name Strategies with your partner and share your two favorite strategies. </a:t>
            </a:r>
          </a:p>
          <a:p>
            <a:pPr marL="171450" marR="0" lvl="0" indent="-171450">
              <a:spcBef>
                <a:spcPts val="0"/>
              </a:spcBef>
              <a:spcAft>
                <a:spcPts val="0"/>
              </a:spcAft>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Listen for the chime, then rotate to another partner with the same letter and share your favorite strategies.</a:t>
            </a:r>
          </a:p>
          <a:p>
            <a:pPr>
              <a:spcAft>
                <a:spcPts val="0"/>
              </a:spcAft>
            </a:pPr>
            <a:endParaRPr lang="en-US" altLang="en-US" dirty="0">
              <a:latin typeface="Arial" panose="020B0604020202020204" pitchFamily="34" charset="0"/>
              <a:cs typeface="Arial" panose="020B0604020202020204" pitchFamily="34" charset="0"/>
            </a:endParaRPr>
          </a:p>
        </p:txBody>
      </p:sp>
      <p:sp>
        <p:nvSpPr>
          <p:cNvPr id="133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39A9492-3A89-4A4B-BB69-EE4885957F07}" type="slidenum">
              <a:rPr lang="en-US" altLang="en-US" sz="1200"/>
              <a:pPr/>
              <a:t>30</a:t>
            </a:fld>
            <a:endParaRPr lang="en-US" altLang="en-US" sz="1200" dirty="0"/>
          </a:p>
        </p:txBody>
      </p:sp>
    </p:spTree>
    <p:extLst>
      <p:ext uri="{BB962C8B-B14F-4D97-AF65-F5344CB8AC3E}">
        <p14:creationId xmlns:p14="http://schemas.microsoft.com/office/powerpoint/2010/main" val="4037155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Similar to the Preschool Curriculum Framework, the ELA/ELD framework draws attention to the importance of creating meaningful learning experiences through daily routines. Please take a moment to read the two quotes on the slide: </a:t>
            </a:r>
          </a:p>
          <a:p>
            <a:pPr marL="171450" indent="-171450">
              <a:buFont typeface="Arial" panose="020B0604020202020204" pitchFamily="34" charset="0"/>
              <a:buChar char="•"/>
            </a:pPr>
            <a:r>
              <a:rPr lang="en-US" altLang="en-US" dirty="0">
                <a:solidFill>
                  <a:srgbClr val="000000"/>
                </a:solidFill>
                <a:cs typeface="ＭＳ Ｐゴシック" panose="020B0600070205080204" pitchFamily="34" charset="-128"/>
              </a:rPr>
              <a:t>“Alphabet letters…are not taught merely for their own sake. Children witness the symbols’ importance in many classroom routines…” (</a:t>
            </a:r>
            <a:r>
              <a:rPr lang="en-US" altLang="en-US" i="1" dirty="0">
                <a:solidFill>
                  <a:srgbClr val="000000"/>
                </a:solidFill>
                <a:cs typeface="ＭＳ Ｐゴシック" panose="020B0600070205080204" pitchFamily="34" charset="-128"/>
              </a:rPr>
              <a:t>English Language Arts/English Language Development Framework for California Public Schools: Kindergarten Through Grade Twelve </a:t>
            </a:r>
            <a:r>
              <a:rPr lang="en-US" altLang="en-US" dirty="0">
                <a:solidFill>
                  <a:srgbClr val="000000"/>
                </a:solidFill>
                <a:cs typeface="ＭＳ Ｐゴシック" panose="020B0600070205080204" pitchFamily="34" charset="-128"/>
              </a:rPr>
              <a:t>[CDE], p. 180).</a:t>
            </a:r>
          </a:p>
          <a:p>
            <a:pPr marL="171450" indent="-171450">
              <a:buFont typeface="Arial" panose="020B0604020202020204" pitchFamily="34" charset="0"/>
              <a:buChar char="•"/>
            </a:pPr>
            <a:r>
              <a:rPr lang="en-US" dirty="0">
                <a:cs typeface="MS PGothic" charset="0"/>
              </a:rPr>
              <a:t>“Children recognize that the alphabetic code is important and has a valuable role to play in their lives” </a:t>
            </a:r>
            <a:r>
              <a:rPr lang="en-US" altLang="en-US" dirty="0">
                <a:solidFill>
                  <a:srgbClr val="000000"/>
                </a:solidFill>
                <a:cs typeface="ＭＳ Ｐゴシック" panose="020B0600070205080204" pitchFamily="34" charset="-128"/>
              </a:rPr>
              <a:t>(</a:t>
            </a:r>
            <a:r>
              <a:rPr lang="en-US" altLang="en-US" i="1" dirty="0">
                <a:solidFill>
                  <a:srgbClr val="000000"/>
                </a:solidFill>
                <a:cs typeface="ＭＳ Ｐゴシック" panose="020B0600070205080204" pitchFamily="34" charset="-128"/>
              </a:rPr>
              <a:t>English Language Arts/English Language Development Framework for California Public Schools: Kindergarten Through Grade Twelve </a:t>
            </a:r>
            <a:r>
              <a:rPr lang="en-US" altLang="en-US" dirty="0">
                <a:solidFill>
                  <a:srgbClr val="000000"/>
                </a:solidFill>
                <a:cs typeface="ＭＳ Ｐゴシック" panose="020B0600070205080204" pitchFamily="34" charset="-128"/>
              </a:rPr>
              <a:t>[CDE], p. 180).</a:t>
            </a:r>
            <a:endParaRPr lang="en-US" dirty="0">
              <a:cs typeface="MS PGothic" charset="0"/>
            </a:endParaRP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Integrating name strategies</a:t>
            </a:r>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helps to ensure that</a:t>
            </a:r>
            <a:r>
              <a:rPr lang="en-US" altLang="en-US" baseline="0" dirty="0">
                <a:latin typeface="Arial" panose="020B0604020202020204" pitchFamily="34" charset="0"/>
                <a:cs typeface="Arial" panose="020B0604020202020204" pitchFamily="34" charset="0"/>
              </a:rPr>
              <a:t> we are creating meaningful experiences; </a:t>
            </a:r>
            <a:r>
              <a:rPr lang="en-US" altLang="en-US" dirty="0">
                <a:latin typeface="Arial" panose="020B0604020202020204" pitchFamily="34" charset="0"/>
                <a:cs typeface="Arial" panose="020B0604020202020204" pitchFamily="34" charset="0"/>
              </a:rPr>
              <a:t>both</a:t>
            </a:r>
            <a:r>
              <a:rPr lang="en-US" altLang="en-US" b="1" dirty="0">
                <a:solidFill>
                  <a:srgbClr val="FF0000"/>
                </a:solidFill>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the</a:t>
            </a:r>
            <a:r>
              <a:rPr lang="en-US" altLang="en-US" b="1" baseline="0" dirty="0">
                <a:solidFill>
                  <a:srgbClr val="FF0000"/>
                </a:solidFill>
                <a:latin typeface="Arial" panose="020B0604020202020204" pitchFamily="34" charset="0"/>
                <a:cs typeface="Arial" panose="020B0604020202020204" pitchFamily="34" charset="0"/>
              </a:rPr>
              <a:t> </a:t>
            </a:r>
            <a:r>
              <a:rPr lang="en-US" altLang="en-US" baseline="0" dirty="0">
                <a:latin typeface="Arial" panose="020B0604020202020204" pitchFamily="34" charset="0"/>
                <a:cs typeface="Arial" panose="020B0604020202020204" pitchFamily="34" charset="0"/>
              </a:rPr>
              <a:t>Preschool Curriculum Framework and the ELA/ELD Framework</a:t>
            </a:r>
            <a:r>
              <a:rPr lang="en-US" altLang="en-US" dirty="0">
                <a:latin typeface="Arial" panose="020B0604020202020204" pitchFamily="34" charset="0"/>
                <a:cs typeface="Arial" panose="020B0604020202020204" pitchFamily="34" charset="0"/>
              </a:rPr>
              <a:t> provide</a:t>
            </a:r>
            <a:r>
              <a:rPr lang="en-US" altLang="en-US" baseline="0" dirty="0">
                <a:latin typeface="Arial" panose="020B0604020202020204" pitchFamily="34" charset="0"/>
                <a:cs typeface="Arial" panose="020B0604020202020204" pitchFamily="34" charset="0"/>
              </a:rPr>
              <a:t> such strategies to support children</a:t>
            </a:r>
            <a:r>
              <a:rPr lang="en-US" altLang="en-US" dirty="0">
                <a:latin typeface="Arial" panose="020B0604020202020204" pitchFamily="34" charset="0"/>
                <a:cs typeface="Arial" panose="020B0604020202020204" pitchFamily="34" charset="0"/>
              </a:rPr>
              <a:t>. </a:t>
            </a:r>
          </a:p>
          <a:p>
            <a:endParaRPr lang="en-US" altLang="en-US" dirty="0">
              <a:solidFill>
                <a:srgbClr val="000000"/>
              </a:solidFill>
              <a:latin typeface="Arial" panose="020B0604020202020204" pitchFamily="34" charset="0"/>
              <a:cs typeface="Arial" panose="020B0604020202020204" pitchFamily="34" charset="0"/>
            </a:endParaRPr>
          </a:p>
          <a:p>
            <a:endParaRPr lang="en-US" altLang="en-US" dirty="0">
              <a:solidFill>
                <a:srgbClr val="000000"/>
              </a:solidFill>
              <a:latin typeface="Arial" panose="020B0604020202020204" pitchFamily="34" charset="0"/>
              <a:cs typeface="Arial" panose="020B0604020202020204" pitchFamily="34" charset="0"/>
            </a:endParaRPr>
          </a:p>
          <a:p>
            <a:endParaRPr lang="en-US" altLang="en-US" dirty="0">
              <a:solidFill>
                <a:srgbClr val="000000"/>
              </a:solidFill>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634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D2E7E11-86DF-40D1-8EAA-06AD7176760E}" type="slidenum">
              <a:rPr lang="en-US" altLang="en-US" sz="1200"/>
              <a:pPr/>
              <a:t>31</a:t>
            </a:fld>
            <a:endParaRPr lang="en-US" altLang="en-US" sz="1200"/>
          </a:p>
        </p:txBody>
      </p:sp>
    </p:spTree>
    <p:extLst>
      <p:ext uri="{BB962C8B-B14F-4D97-AF65-F5344CB8AC3E}">
        <p14:creationId xmlns:p14="http://schemas.microsoft.com/office/powerpoint/2010/main" val="10388896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altLang="en-US" b="1" dirty="0">
                <a:latin typeface="Arial" panose="020B0604020202020204" pitchFamily="34" charset="0"/>
              </a:rPr>
              <a:t>Presenter Remarks: </a:t>
            </a:r>
          </a:p>
          <a:p>
            <a:pPr>
              <a:buFontTx/>
              <a:buNone/>
            </a:pPr>
            <a:r>
              <a:rPr lang="en-US" altLang="en-US" dirty="0">
                <a:latin typeface="Arial" panose="020B0604020202020204" pitchFamily="34" charset="0"/>
              </a:rPr>
              <a:t>The guiding principle on the slide reads</a:t>
            </a:r>
            <a:r>
              <a:rPr lang="en-US" altLang="en-US" baseline="0" dirty="0">
                <a:latin typeface="Arial" panose="020B0604020202020204" pitchFamily="34" charset="0"/>
              </a:rPr>
              <a:t>, </a:t>
            </a:r>
            <a:r>
              <a:rPr lang="en-US" altLang="en-US" dirty="0">
                <a:latin typeface="Arial" panose="020B0604020202020204" pitchFamily="34" charset="0"/>
              </a:rPr>
              <a:t>“Create literacy rich environments” (PCF, Vol. 1, p. 103).</a:t>
            </a:r>
            <a:r>
              <a:rPr lang="en-US" altLang="en-US" baseline="0" dirty="0">
                <a:latin typeface="Arial" panose="020B0604020202020204" pitchFamily="34" charset="0"/>
              </a:rPr>
              <a:t> </a:t>
            </a:r>
          </a:p>
          <a:p>
            <a:pPr>
              <a:buFontTx/>
              <a:buNone/>
            </a:pPr>
            <a:endParaRPr lang="en-US" altLang="en-US" dirty="0">
              <a:latin typeface="Arial" panose="020B0604020202020204" pitchFamily="34" charset="0"/>
            </a:endParaRPr>
          </a:p>
          <a:p>
            <a:pPr>
              <a:buFontTx/>
              <a:buNone/>
            </a:pPr>
            <a:r>
              <a:rPr lang="en-US" altLang="en-US" baseline="0" dirty="0">
                <a:latin typeface="Arial" panose="020B0604020202020204" pitchFamily="34" charset="0"/>
              </a:rPr>
              <a:t>One </a:t>
            </a:r>
            <a:r>
              <a:rPr lang="en-US" altLang="en-US" dirty="0">
                <a:latin typeface="Arial" panose="020B0604020202020204" pitchFamily="34" charset="0"/>
              </a:rPr>
              <a:t>specific </a:t>
            </a:r>
            <a:r>
              <a:rPr lang="en-US" altLang="en-US" dirty="0" err="1">
                <a:latin typeface="Arial" panose="020B0604020202020204" pitchFamily="34" charset="0"/>
              </a:rPr>
              <a:t>alphabetics</a:t>
            </a:r>
            <a:r>
              <a:rPr lang="en-US" altLang="en-US" dirty="0">
                <a:latin typeface="Arial" panose="020B0604020202020204" pitchFamily="34" charset="0"/>
              </a:rPr>
              <a:t> and word/print recognition</a:t>
            </a:r>
            <a:r>
              <a:rPr lang="en-US" altLang="en-US" baseline="0" dirty="0">
                <a:latin typeface="Arial" panose="020B0604020202020204" pitchFamily="34" charset="0"/>
              </a:rPr>
              <a:t> strategy </a:t>
            </a:r>
            <a:r>
              <a:rPr lang="en-US" altLang="en-US" dirty="0">
                <a:latin typeface="Arial" panose="020B0604020202020204" pitchFamily="34" charset="0"/>
              </a:rPr>
              <a:t>that connects to this guiding principles is, “Provide access to alphabet letters in a variety of contexts” (PCF, Vol. 1, p. 143). </a:t>
            </a:r>
            <a:br>
              <a:rPr lang="en-US" altLang="en-US" dirty="0">
                <a:latin typeface="Arial" panose="020B0604020202020204" pitchFamily="34" charset="0"/>
              </a:rPr>
            </a:br>
            <a:endParaRPr lang="en-US" altLang="en-US" dirty="0">
              <a:latin typeface="Arial" panose="020B0604020202020204" pitchFamily="34" charset="0"/>
            </a:endParaRPr>
          </a:p>
          <a:p>
            <a:pPr>
              <a:buFontTx/>
              <a:buNone/>
            </a:pPr>
            <a:r>
              <a:rPr lang="en-US" altLang="en-US" dirty="0">
                <a:latin typeface="Arial" panose="020B0604020202020204" pitchFamily="34" charset="0"/>
              </a:rPr>
              <a:t>Think back to the letters you found in the mystery box. How many different materials did we have to make letters? </a:t>
            </a:r>
          </a:p>
          <a:p>
            <a:pPr>
              <a:buFontTx/>
              <a:buNone/>
            </a:pPr>
            <a:endParaRPr lang="en-US" altLang="en-US" dirty="0">
              <a:latin typeface="Arial" panose="020B0604020202020204" pitchFamily="34" charset="0"/>
            </a:endParaRPr>
          </a:p>
          <a:p>
            <a:pPr>
              <a:buFontTx/>
              <a:buNone/>
            </a:pPr>
            <a:r>
              <a:rPr lang="en-US" sz="1200" kern="1200" dirty="0">
                <a:solidFill>
                  <a:schemeClr val="tx1"/>
                </a:solidFill>
                <a:effectLst/>
                <a:latin typeface="Arial" charset="0"/>
                <a:ea typeface="ＭＳ Ｐゴシック" panose="020B0600070205080204" pitchFamily="34" charset="-128"/>
                <a:cs typeface="MS Pゴシック" charset="0"/>
              </a:rPr>
              <a:t>Look at the classroom pictured on the slide. </a:t>
            </a:r>
            <a:r>
              <a:rPr lang="en-US" altLang="en-US" baseline="0" dirty="0">
                <a:latin typeface="Arial" panose="020B0604020202020204" pitchFamily="34" charset="0"/>
              </a:rPr>
              <a:t>The </a:t>
            </a:r>
            <a:r>
              <a:rPr lang="en-US" altLang="en-US" dirty="0">
                <a:latin typeface="Arial" panose="020B0604020202020204" pitchFamily="34" charset="0"/>
              </a:rPr>
              <a:t>arrows are pointing to the obvious places where there are opportunities to interact with the alphabet and experience recognition. What else could we add?</a:t>
            </a:r>
          </a:p>
        </p:txBody>
      </p:sp>
      <p:sp>
        <p:nvSpPr>
          <p:cNvPr id="1341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1A335AD-09E7-4E51-9479-9152B46506DF}" type="slidenum">
              <a:rPr lang="en-US" altLang="en-US" sz="1200"/>
              <a:pPr/>
              <a:t>32</a:t>
            </a:fld>
            <a:endParaRPr lang="en-US" altLang="en-US" sz="1200"/>
          </a:p>
        </p:txBody>
      </p:sp>
    </p:spTree>
    <p:extLst>
      <p:ext uri="{BB962C8B-B14F-4D97-AF65-F5344CB8AC3E}">
        <p14:creationId xmlns:p14="http://schemas.microsoft.com/office/powerpoint/2010/main" val="2173114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ln/>
        </p:spPr>
      </p:sp>
      <p:sp>
        <p:nvSpPr>
          <p:cNvPr id="138242" name="Rectangle 3"/>
          <p:cNvSpPr>
            <a:spLocks noGrp="1" noChangeArrowheads="1"/>
          </p:cNvSpPr>
          <p:nvPr>
            <p:ph type="body" idx="1"/>
          </p:nvPr>
        </p:nvSpPr>
        <p:spPr>
          <a:xfrm>
            <a:off x="685800" y="4448175"/>
            <a:ext cx="54864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Presenter Remarks: </a:t>
            </a:r>
          </a:p>
          <a:p>
            <a:r>
              <a:rPr lang="en-US" altLang="en-US" dirty="0">
                <a:latin typeface="Arial" panose="020B0604020202020204" pitchFamily="34" charset="0"/>
              </a:rPr>
              <a:t>Another key guiding principle is, “Children learn everywhere” (PCF, Vol. 1, p. 100).</a:t>
            </a:r>
            <a:br>
              <a:rPr lang="en-US" altLang="en-US" dirty="0">
                <a:latin typeface="Arial" panose="020B0604020202020204" pitchFamily="34" charset="0"/>
              </a:rPr>
            </a:br>
            <a:endParaRPr lang="en-US" altLang="en-US" dirty="0">
              <a:latin typeface="Arial" panose="020B0604020202020204" pitchFamily="34" charset="0"/>
            </a:endParaRPr>
          </a:p>
          <a:p>
            <a:r>
              <a:rPr lang="en-US" altLang="en-US" dirty="0">
                <a:latin typeface="Arial" panose="020B0604020202020204" pitchFamily="34" charset="0"/>
              </a:rPr>
              <a:t>This guiding principle supports the idea that teachers must find opportunities to provide access to language and literacy in all areas of the classroom environment. </a:t>
            </a:r>
          </a:p>
          <a:p>
            <a:endParaRPr lang="en-US" altLang="en-US" dirty="0">
              <a:latin typeface="Arial" panose="020B0604020202020204" pitchFamily="34" charset="0"/>
            </a:endParaRPr>
          </a:p>
          <a:p>
            <a:r>
              <a:rPr lang="en-US" altLang="en-US" dirty="0">
                <a:latin typeface="Arial" panose="020B0604020202020204" pitchFamily="34" charset="0"/>
              </a:rPr>
              <a:t>Turn to page 100 Preschool Curriculum Framework and read first</a:t>
            </a:r>
            <a:r>
              <a:rPr lang="en-US" altLang="en-US" baseline="0" dirty="0">
                <a:latin typeface="Arial" panose="020B0604020202020204" pitchFamily="34" charset="0"/>
              </a:rPr>
              <a:t> sentence under the </a:t>
            </a:r>
            <a:r>
              <a:rPr lang="en-US" altLang="en-US" b="1" baseline="0" dirty="0">
                <a:latin typeface="Arial" panose="020B0604020202020204" pitchFamily="34" charset="0"/>
              </a:rPr>
              <a:t>Children learn everywhere </a:t>
            </a:r>
            <a:r>
              <a:rPr lang="en-US" altLang="en-US" b="0" baseline="0" dirty="0">
                <a:latin typeface="Arial" panose="020B0604020202020204" pitchFamily="34" charset="0"/>
              </a:rPr>
              <a:t>guiding principle (It </a:t>
            </a:r>
            <a:r>
              <a:rPr lang="en-US" altLang="en-US" baseline="0" dirty="0">
                <a:latin typeface="Arial" panose="020B0604020202020204" pitchFamily="34" charset="0"/>
              </a:rPr>
              <a:t>begins with, “Adults can act as detectives…”). </a:t>
            </a:r>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38243"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2FD1759-54DB-4C28-93CD-51A3BCB04CF5}" type="slidenum">
              <a:rPr lang="en-US" altLang="en-US" sz="1200"/>
              <a:pPr/>
              <a:t>33</a:t>
            </a:fld>
            <a:endParaRPr lang="en-US" altLang="en-US" sz="1200"/>
          </a:p>
        </p:txBody>
      </p:sp>
    </p:spTree>
    <p:extLst>
      <p:ext uri="{BB962C8B-B14F-4D97-AF65-F5344CB8AC3E}">
        <p14:creationId xmlns:p14="http://schemas.microsoft.com/office/powerpoint/2010/main" val="1249310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4B8207C-062B-4547-BE29-CEAFB7817AF6}" type="slidenum">
              <a:rPr lang="en-US" altLang="en-US" sz="1200"/>
              <a:pPr/>
              <a:t>34</a:t>
            </a:fld>
            <a:endParaRPr lang="en-US" altLang="en-US" sz="1200"/>
          </a:p>
        </p:txBody>
      </p:sp>
      <p:sp>
        <p:nvSpPr>
          <p:cNvPr id="135170"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xfrm>
            <a:off x="685800" y="4275138"/>
            <a:ext cx="5943600" cy="43402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a:spcBef>
                <a:spcPts val="0"/>
              </a:spcBef>
              <a:spcAft>
                <a:spcPts val="0"/>
              </a:spcAft>
            </a:pPr>
            <a:r>
              <a:rPr lang="en-US" b="1" dirty="0">
                <a:effectLst/>
                <a:latin typeface="Arial" panose="020B0604020202020204" pitchFamily="34" charset="0"/>
                <a:cs typeface="Arial" panose="020B0604020202020204" pitchFamily="34" charset="0"/>
              </a:rPr>
              <a:t>Activity</a:t>
            </a:r>
            <a:r>
              <a:rPr lang="en-US" b="1" baseline="0" dirty="0">
                <a:effectLst/>
                <a:latin typeface="Arial" panose="020B0604020202020204" pitchFamily="34" charset="0"/>
                <a:cs typeface="Arial" panose="020B0604020202020204" pitchFamily="34" charset="0"/>
              </a:rPr>
              <a:t> 5: </a:t>
            </a:r>
            <a:r>
              <a:rPr lang="en-US" b="1" dirty="0">
                <a:effectLst/>
                <a:latin typeface="Arial" panose="020B0604020202020204" pitchFamily="34" charset="0"/>
                <a:ea typeface="Times New Roman" panose="02020603050405020304" pitchFamily="18" charset="0"/>
                <a:cs typeface="Arial" panose="020B0604020202020204" pitchFamily="34" charset="0"/>
              </a:rPr>
              <a:t>Photo Detectives</a:t>
            </a:r>
          </a:p>
          <a:p>
            <a:pPr marL="0" marR="0">
              <a:spcBef>
                <a:spcPts val="0"/>
              </a:spcBef>
              <a:spcAft>
                <a:spcPts val="0"/>
              </a:spcAft>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b="1" dirty="0">
                <a:effectLst/>
                <a:latin typeface="Arial" panose="020B0604020202020204" pitchFamily="34" charset="0"/>
                <a:ea typeface="Times New Roman" panose="02020603050405020304" pitchFamily="18" charset="0"/>
                <a:cs typeface="Arial" panose="020B0604020202020204" pitchFamily="34" charset="0"/>
              </a:rPr>
              <a:t>Presenter</a:t>
            </a:r>
            <a:r>
              <a:rPr lang="en-US" b="1" baseline="0" dirty="0">
                <a:effectLst/>
                <a:latin typeface="Arial" panose="020B0604020202020204" pitchFamily="34" charset="0"/>
                <a:ea typeface="Times New Roman" panose="02020603050405020304" pitchFamily="18" charset="0"/>
                <a:cs typeface="Arial" panose="020B0604020202020204" pitchFamily="34" charset="0"/>
              </a:rPr>
              <a:t> Remarks:</a:t>
            </a:r>
            <a:r>
              <a:rPr lang="en-US" altLang="en-US" dirty="0">
                <a:solidFill>
                  <a:srgbClr val="FFFFFF"/>
                </a:solidFill>
                <a:latin typeface="Arial" panose="020B0604020202020204" pitchFamily="34" charset="0"/>
                <a:cs typeface="Arial" panose="020B0604020202020204" pitchFamily="34" charset="0"/>
              </a:rPr>
              <a:t> turn to be the detectives! </a:t>
            </a:r>
          </a:p>
          <a:p>
            <a:pPr marL="0" marR="0">
              <a:spcBef>
                <a:spcPts val="0"/>
              </a:spcBef>
              <a:spcAft>
                <a:spcPts val="0"/>
              </a:spcAft>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b="1" dirty="0">
                <a:effectLst/>
                <a:latin typeface="Arial" panose="020B0604020202020204" pitchFamily="34" charset="0"/>
                <a:ea typeface="Times New Roman" panose="02020603050405020304" pitchFamily="18" charset="0"/>
                <a:cs typeface="Arial" panose="020B0604020202020204" pitchFamily="34" charset="0"/>
              </a:rPr>
              <a:t>INTENT: </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dirty="0">
                <a:latin typeface="Arial" panose="020B0604020202020204" pitchFamily="34" charset="0"/>
                <a:ea typeface="Times New Roman" panose="02020603050405020304" pitchFamily="18" charset="0"/>
                <a:cs typeface="Arial" panose="020B0604020202020204" pitchFamily="34" charset="0"/>
              </a:rPr>
              <a:t>Motivate educators to fill TK learning environments with alphabetic learning opportunities. </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b="1"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b="1" dirty="0">
                <a:effectLst/>
                <a:latin typeface="Arial" panose="020B0604020202020204" pitchFamily="34" charset="0"/>
                <a:ea typeface="Times New Roman" panose="02020603050405020304" pitchFamily="18" charset="0"/>
                <a:cs typeface="Arial" panose="020B0604020202020204" pitchFamily="34" charset="0"/>
              </a:rPr>
              <a:t>OUTCOMES: </a:t>
            </a:r>
            <a:endParaRPr lang="en-US" b="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Participants become familiar with strategies to infuse alphabetics into the TK environment.</a:t>
            </a:r>
          </a:p>
          <a:p>
            <a:pPr marL="0" marR="0">
              <a:spcBef>
                <a:spcPts val="0"/>
              </a:spcBef>
              <a:spcAft>
                <a:spcPts val="0"/>
              </a:spcAft>
            </a:pPr>
            <a:r>
              <a:rPr lang="en-US" b="1"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b="1" cap="all" dirty="0">
                <a:effectLst/>
                <a:latin typeface="Arial" panose="020B0604020202020204" pitchFamily="34" charset="0"/>
                <a:ea typeface="Times New Roman" panose="02020603050405020304" pitchFamily="18" charset="0"/>
                <a:cs typeface="Arial" panose="020B0604020202020204" pitchFamily="34" charset="0"/>
              </a:rPr>
              <a:t>Materials Required: </a:t>
            </a:r>
            <a:endParaRPr lang="en-US" b="0" cap="none" dirty="0">
              <a:effectLst/>
              <a:latin typeface="Arial" panose="020B0604020202020204" pitchFamily="34" charset="0"/>
              <a:ea typeface="Times New Roman" panose="02020603050405020304" pitchFamily="18" charset="0"/>
              <a:cs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Printed Support Materials: Photo Detective Photographs (1 photo per table)</a:t>
            </a:r>
          </a:p>
          <a:p>
            <a:pPr marL="171450" marR="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Binocular props (optional)</a:t>
            </a:r>
          </a:p>
          <a:p>
            <a:pPr marL="171450" marR="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Tablemates</a:t>
            </a:r>
          </a:p>
          <a:p>
            <a:pPr marL="171450" marR="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Sticky note labels (small sticky notes or clear labels)</a:t>
            </a:r>
          </a:p>
          <a:p>
            <a:pPr marL="457200" marR="0" algn="l">
              <a:spcBef>
                <a:spcPts val="0"/>
              </a:spcBef>
              <a:spcAft>
                <a:spcPts val="0"/>
              </a:spcAft>
            </a:pPr>
            <a:r>
              <a:rPr lang="en-US" dirty="0">
                <a:effectLst/>
                <a:latin typeface="Arial" panose="020B0604020202020204" pitchFamily="34" charset="0"/>
                <a:ea typeface="Times" pitchFamily="18" charset="0"/>
                <a:cs typeface="Arial" panose="020B0604020202020204" pitchFamily="34" charset="0"/>
              </a:rPr>
              <a:t> </a:t>
            </a:r>
          </a:p>
          <a:p>
            <a:pPr marL="0" marR="0" algn="l">
              <a:spcBef>
                <a:spcPts val="0"/>
              </a:spcBef>
              <a:spcAft>
                <a:spcPts val="0"/>
              </a:spcAft>
            </a:pPr>
            <a:r>
              <a:rPr lang="en-US" b="1" cap="all" dirty="0">
                <a:effectLst/>
                <a:latin typeface="Arial" panose="020B0604020202020204" pitchFamily="34" charset="0"/>
                <a:ea typeface="Times New Roman" panose="02020603050405020304" pitchFamily="18" charset="0"/>
                <a:cs typeface="Arial" panose="020B0604020202020204" pitchFamily="34" charset="0"/>
              </a:rPr>
              <a:t>Time:</a:t>
            </a:r>
            <a:r>
              <a:rPr lang="en-US" dirty="0">
                <a:effectLst/>
                <a:latin typeface="Arial" panose="020B0604020202020204" pitchFamily="34" charset="0"/>
                <a:ea typeface="Times New Roman" panose="02020603050405020304" pitchFamily="18" charset="0"/>
                <a:cs typeface="Arial" panose="020B0604020202020204" pitchFamily="34" charset="0"/>
              </a:rPr>
              <a:t> 10 minutes</a:t>
            </a:r>
          </a:p>
          <a:p>
            <a:pPr marL="0" marR="0" algn="l">
              <a:spcBef>
                <a:spcPts val="0"/>
              </a:spcBef>
              <a:spcAft>
                <a:spcPts val="0"/>
              </a:spcAft>
            </a:pPr>
            <a:endParaRPr lang="en-US" b="1" cap="all" dirty="0">
              <a:effectLst/>
              <a:latin typeface="Arial" panose="020B0604020202020204" pitchFamily="34" charset="0"/>
              <a:ea typeface="Times New Roman" panose="02020603050405020304" pitchFamily="18" charset="0"/>
              <a:cs typeface="Arial" panose="020B0604020202020204" pitchFamily="34" charset="0"/>
            </a:endParaRPr>
          </a:p>
          <a:p>
            <a:pPr marL="0" marR="0" algn="l">
              <a:spcBef>
                <a:spcPts val="0"/>
              </a:spcBef>
              <a:spcAft>
                <a:spcPts val="0"/>
              </a:spcAft>
            </a:pPr>
            <a:r>
              <a:rPr lang="en-US" b="1" cap="all" dirty="0">
                <a:effectLst/>
                <a:latin typeface="Arial" panose="020B0604020202020204" pitchFamily="34" charset="0"/>
                <a:ea typeface="Times New Roman" panose="02020603050405020304" pitchFamily="18" charset="0"/>
                <a:cs typeface="Arial" panose="020B0604020202020204" pitchFamily="34" charset="0"/>
              </a:rPr>
              <a:t>Process: </a:t>
            </a:r>
            <a:endParaRPr lang="en-US" b="0" cap="none" dirty="0">
              <a:effectLst/>
              <a:latin typeface="Arial" panose="020B0604020202020204" pitchFamily="34" charset="0"/>
              <a:ea typeface="Times New Roman" panose="02020603050405020304" pitchFamily="18" charset="0"/>
              <a:cs typeface="Arial" panose="020B0604020202020204" pitchFamily="34" charset="0"/>
            </a:endParaRPr>
          </a:p>
          <a:p>
            <a:pPr marL="0" marR="0" algn="l">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Prior to training: </a:t>
            </a: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Print the Photo Detective PowerPoint slides (one slide per page).</a:t>
            </a: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Place one slide (photograph) on each tabletop.</a:t>
            </a: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Place binocular props on tabletops—either one per participant or one per table group, depending on group size and resources.</a:t>
            </a:r>
          </a:p>
          <a:p>
            <a:pPr marL="0" marR="0" lvl="0" indent="0">
              <a:spcBef>
                <a:spcPts val="0"/>
              </a:spcBef>
              <a:spcAft>
                <a:spcPts val="0"/>
              </a:spcAft>
              <a:buFont typeface="Arial" panose="020B0604020202020204" pitchFamily="34" charset="0"/>
              <a:buNone/>
            </a:pPr>
            <a:r>
              <a:rPr lang="en-US" dirty="0">
                <a:effectLst/>
                <a:latin typeface="Arial" panose="020B0604020202020204" pitchFamily="34" charset="0"/>
                <a:ea typeface="Times New Roman" panose="02020603050405020304" pitchFamily="18" charset="0"/>
                <a:cs typeface="Arial" panose="020B0604020202020204" pitchFamily="34" charset="0"/>
              </a:rPr>
              <a:t>During training:</a:t>
            </a: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Direct participants to find the 8 x 11 photograph on their tabletop.</a:t>
            </a: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Activity prompts and directions: </a:t>
            </a:r>
          </a:p>
          <a:p>
            <a:pPr marL="628650" marR="0" lvl="1" indent="-171450">
              <a:spcBef>
                <a:spcPts val="0"/>
              </a:spcBef>
              <a:spcAft>
                <a:spcPts val="0"/>
              </a:spcAft>
              <a:buFont typeface="Courier New" panose="02070309020205020404" pitchFamily="49" charset="0"/>
              <a:buChar char="o"/>
            </a:pPr>
            <a:r>
              <a:rPr lang="en-US" dirty="0">
                <a:effectLst/>
                <a:latin typeface="Arial" panose="020B0604020202020204" pitchFamily="34" charset="0"/>
                <a:ea typeface="Times New Roman" panose="02020603050405020304" pitchFamily="18" charset="0"/>
                <a:cs typeface="Arial" panose="020B0604020202020204" pitchFamily="34" charset="0"/>
              </a:rPr>
              <a:t>Get ready to practice your detective skills!</a:t>
            </a:r>
          </a:p>
          <a:p>
            <a:pPr marL="628650" marR="0" lvl="1" indent="-171450">
              <a:spcBef>
                <a:spcPts val="0"/>
              </a:spcBef>
              <a:spcAft>
                <a:spcPts val="0"/>
              </a:spcAft>
              <a:buFont typeface="Courier New" panose="02070309020205020404" pitchFamily="49" charset="0"/>
              <a:buChar char="o"/>
            </a:pPr>
            <a:r>
              <a:rPr lang="en-US" dirty="0">
                <a:effectLst/>
                <a:latin typeface="Arial" panose="020B0604020202020204" pitchFamily="34" charset="0"/>
                <a:ea typeface="Times New Roman" panose="02020603050405020304" pitchFamily="18" charset="0"/>
                <a:cs typeface="Arial" panose="020B0604020202020204" pitchFamily="34" charset="0"/>
              </a:rPr>
              <a:t>Take the binoculars from your tabletop and use them to hunt for areas in the photograph where opportunities for word/print recognition could be added. </a:t>
            </a:r>
          </a:p>
          <a:p>
            <a:pPr marL="628650" marR="0" lvl="1" indent="-171450">
              <a:spcBef>
                <a:spcPts val="0"/>
              </a:spcBef>
              <a:spcAft>
                <a:spcPts val="0"/>
              </a:spcAft>
              <a:buFont typeface="Courier New" panose="02070309020205020404" pitchFamily="49" charset="0"/>
              <a:buChar char="o"/>
            </a:pPr>
            <a:r>
              <a:rPr lang="en-US" dirty="0">
                <a:effectLst/>
                <a:latin typeface="Arial" panose="020B0604020202020204" pitchFamily="34" charset="0"/>
                <a:ea typeface="Times New Roman" panose="02020603050405020304" pitchFamily="18" charset="0"/>
                <a:cs typeface="Arial" panose="020B0604020202020204" pitchFamily="34" charset="0"/>
              </a:rPr>
              <a:t>Use sticky labels to write down your ideas and stick them to the appropriate area of the photograph. (Allow participants to work for about five minutes.) </a:t>
            </a: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Bring participants back together and advance slide to the slide with the materials list.</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p>
          <a:p>
            <a:pPr marL="22860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p>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4101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a:ln/>
        </p:spPr>
      </p:sp>
      <p:sp>
        <p:nvSpPr>
          <p:cNvPr id="118786"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b="1" dirty="0">
                <a:ea typeface="MS PGothic" charset="0"/>
              </a:rPr>
              <a:t>Presenter Remarks: </a:t>
            </a:r>
          </a:p>
          <a:p>
            <a:pPr>
              <a:defRPr/>
            </a:pPr>
            <a:r>
              <a:rPr lang="en-US" dirty="0">
                <a:ea typeface="MS PGothic" charset="0"/>
              </a:rPr>
              <a:t>Providing experiences through environment and materials is key for supporting alphabetic knowledge. The list of materials on the screen comes from the Preschool Curriculum Framework and showcases</a:t>
            </a:r>
            <a:r>
              <a:rPr lang="en-US" baseline="0" dirty="0">
                <a:ea typeface="MS PGothic" charset="0"/>
              </a:rPr>
              <a:t> only some of the many materials that can be utilized. </a:t>
            </a:r>
            <a:r>
              <a:rPr lang="en-US" dirty="0">
                <a:ea typeface="MS PGothic" charset="0"/>
              </a:rPr>
              <a:t> </a:t>
            </a:r>
          </a:p>
          <a:p>
            <a:pPr>
              <a:defRPr/>
            </a:pPr>
            <a:endParaRPr lang="en-US" dirty="0">
              <a:ea typeface="MS PGothic" charset="0"/>
            </a:endParaRPr>
          </a:p>
          <a:p>
            <a:pPr>
              <a:defRPr/>
            </a:pPr>
            <a:r>
              <a:rPr lang="en-US" dirty="0">
                <a:ea typeface="MS PGothic" charset="0"/>
              </a:rPr>
              <a:t>Think about your classroom and other great classrooms you have seen. What creative and powerful ideas do you have for supporting alphabetic</a:t>
            </a:r>
            <a:r>
              <a:rPr lang="en-US" baseline="0" dirty="0">
                <a:ea typeface="MS PGothic" charset="0"/>
              </a:rPr>
              <a:t> </a:t>
            </a:r>
            <a:r>
              <a:rPr lang="en-US" dirty="0">
                <a:ea typeface="MS PGothic" charset="0"/>
              </a:rPr>
              <a:t>knowledge in the environment? Share these ideas with your tablemates. </a:t>
            </a:r>
          </a:p>
          <a:p>
            <a:pPr>
              <a:defRPr/>
            </a:pPr>
            <a:endParaRPr lang="en-US" dirty="0">
              <a:ea typeface="MS PGothic" charset="0"/>
            </a:endParaRPr>
          </a:p>
          <a:p>
            <a:pPr>
              <a:defRPr/>
            </a:pPr>
            <a:r>
              <a:rPr lang="en-US" dirty="0">
                <a:ea typeface="MS PGothic" charset="0"/>
              </a:rPr>
              <a:t>Again, the list of materials on the screen is only show</a:t>
            </a:r>
            <a:r>
              <a:rPr lang="en-US" baseline="0" dirty="0">
                <a:ea typeface="MS PGothic" charset="0"/>
              </a:rPr>
              <a:t> some suggested materials</a:t>
            </a:r>
            <a:r>
              <a:rPr lang="en-US" dirty="0">
                <a:ea typeface="MS PGothic" charset="0"/>
              </a:rPr>
              <a:t>.  What else did you find when looking at the photos?</a:t>
            </a:r>
          </a:p>
          <a:p>
            <a:pPr>
              <a:defRPr/>
            </a:pPr>
            <a:endParaRPr lang="en-US" dirty="0">
              <a:ea typeface="MS PGothic" charset="0"/>
            </a:endParaRPr>
          </a:p>
          <a:p>
            <a:pPr>
              <a:defRPr/>
            </a:pPr>
            <a:r>
              <a:rPr lang="en-US" dirty="0">
                <a:ea typeface="MS PGothic" charset="0"/>
              </a:rPr>
              <a:t>How might you adapt these materials?</a:t>
            </a:r>
          </a:p>
          <a:p>
            <a:pPr>
              <a:defRPr/>
            </a:pPr>
            <a:endParaRPr lang="en-US" dirty="0">
              <a:ea typeface="MS PGothic" charset="0"/>
            </a:endParaRPr>
          </a:p>
          <a:p>
            <a:r>
              <a:rPr lang="en-US" sz="1200" b="1" kern="1200" dirty="0">
                <a:solidFill>
                  <a:schemeClr val="tx1"/>
                </a:solidFill>
                <a:effectLst/>
                <a:latin typeface="Arial" charset="0"/>
                <a:ea typeface="ＭＳ Ｐゴシック" panose="020B0600070205080204" pitchFamily="34" charset="-128"/>
                <a:cs typeface="MS Pゴシック" charset="0"/>
              </a:rPr>
              <a:t>Optional:</a:t>
            </a:r>
          </a:p>
          <a:p>
            <a:r>
              <a:rPr lang="en-US" sz="1200" kern="1200" dirty="0">
                <a:solidFill>
                  <a:schemeClr val="tx1"/>
                </a:solidFill>
                <a:effectLst/>
                <a:latin typeface="Arial" charset="0"/>
                <a:ea typeface="ＭＳ Ｐゴシック" panose="020B0600070205080204" pitchFamily="34" charset="-128"/>
                <a:cs typeface="MS Pゴシック" charset="0"/>
              </a:rPr>
              <a:t>(3-5 minute</a:t>
            </a:r>
            <a:r>
              <a:rPr lang="en-US" sz="1200" kern="1200" baseline="0" dirty="0">
                <a:solidFill>
                  <a:schemeClr val="tx1"/>
                </a:solidFill>
                <a:effectLst/>
                <a:latin typeface="Arial" charset="0"/>
                <a:ea typeface="ＭＳ Ｐゴシック" panose="020B0600070205080204" pitchFamily="34" charset="-128"/>
                <a:cs typeface="MS Pゴシック" charset="0"/>
              </a:rPr>
              <a:t> discussion</a:t>
            </a:r>
            <a:r>
              <a:rPr lang="en-US" sz="1200" kern="1200" dirty="0">
                <a:solidFill>
                  <a:schemeClr val="tx1"/>
                </a:solidFill>
                <a:effectLst/>
                <a:latin typeface="Arial" charset="0"/>
                <a:ea typeface="ＭＳ Ｐゴシック" panose="020B0600070205080204" pitchFamily="34" charset="-128"/>
                <a:cs typeface="MS Pゴシック" charset="0"/>
              </a:rPr>
              <a:t>) Take a moment and use your phone, tablet, or computer to search Pinterest or other teacher idea sites. What other interesting ideas/materials for enhancing experiences with alphabetic knowledge can you find? Remember to look for ideas/materials that increase quality experiences</a:t>
            </a:r>
            <a:r>
              <a:rPr lang="en-US" sz="1200" kern="1200" baseline="0" dirty="0">
                <a:solidFill>
                  <a:schemeClr val="tx1"/>
                </a:solidFill>
                <a:effectLst/>
                <a:latin typeface="Arial" charset="0"/>
                <a:ea typeface="ＭＳ Ｐゴシック" panose="020B0600070205080204" pitchFamily="34" charset="-128"/>
                <a:cs typeface="MS Pゴシック" charset="0"/>
              </a:rPr>
              <a:t>—ideas/materials that</a:t>
            </a:r>
            <a:r>
              <a:rPr lang="en-US" sz="1200" kern="1200" dirty="0">
                <a:solidFill>
                  <a:schemeClr val="tx1"/>
                </a:solidFill>
                <a:effectLst/>
                <a:latin typeface="Arial" charset="0"/>
                <a:ea typeface="ＭＳ Ｐゴシック" panose="020B0600070205080204" pitchFamily="34" charset="-128"/>
                <a:cs typeface="MS Pゴシック" charset="0"/>
              </a:rPr>
              <a:t> are interesting, meaningful, and fun. Once you find a great new idea/material share it with your elbow partner.</a:t>
            </a:r>
          </a:p>
          <a:p>
            <a:pPr>
              <a:defRPr/>
            </a:pPr>
            <a:endParaRPr lang="en-US" dirty="0">
              <a:ea typeface="MS PGothic" charset="0"/>
            </a:endParaRPr>
          </a:p>
          <a:p>
            <a:pPr>
              <a:defRPr/>
            </a:pPr>
            <a:r>
              <a:rPr lang="en-US" b="1" dirty="0">
                <a:ea typeface="MS PGothic" charset="0"/>
              </a:rPr>
              <a:t>Extra Notes:</a:t>
            </a:r>
          </a:p>
          <a:p>
            <a:pPr>
              <a:defRPr/>
            </a:pPr>
            <a:r>
              <a:rPr lang="en-US" dirty="0">
                <a:ea typeface="MS PGothic" charset="0"/>
              </a:rPr>
              <a:t>Show a few examples of physical adaptations:</a:t>
            </a:r>
          </a:p>
          <a:p>
            <a:pPr marL="171450" indent="-171450">
              <a:buFont typeface="Arial" panose="020B0604020202020204" pitchFamily="34" charset="0"/>
              <a:buChar char="•"/>
              <a:defRPr/>
            </a:pPr>
            <a:r>
              <a:rPr lang="en-US" dirty="0">
                <a:ea typeface="MS PGothic" charset="0"/>
              </a:rPr>
              <a:t>Alphabet books with page </a:t>
            </a:r>
            <a:r>
              <a:rPr lang="en-US" dirty="0" err="1">
                <a:ea typeface="MS PGothic" charset="0"/>
              </a:rPr>
              <a:t>fluffers</a:t>
            </a:r>
            <a:r>
              <a:rPr lang="en-US" dirty="0">
                <a:ea typeface="MS PGothic" charset="0"/>
              </a:rPr>
              <a:t> to make page turning easier</a:t>
            </a:r>
          </a:p>
          <a:p>
            <a:pPr marL="171450" indent="-171450">
              <a:buFont typeface="Arial" panose="020B0604020202020204" pitchFamily="34" charset="0"/>
              <a:buChar char="•"/>
              <a:defRPr/>
            </a:pPr>
            <a:r>
              <a:rPr lang="en-US" dirty="0">
                <a:ea typeface="MS PGothic" charset="0"/>
              </a:rPr>
              <a:t>Alphabet puzzles with grippers to make them easier to grasp and move</a:t>
            </a:r>
          </a:p>
          <a:p>
            <a:pPr marL="171450" indent="-171450">
              <a:buFont typeface="Arial" panose="020B0604020202020204" pitchFamily="34" charset="0"/>
              <a:buChar char="•"/>
              <a:defRPr/>
            </a:pPr>
            <a:r>
              <a:rPr lang="en-US" dirty="0">
                <a:ea typeface="MS PGothic" charset="0"/>
              </a:rPr>
              <a:t>Name cards on contrasting colors to make them easier to differentiate</a:t>
            </a:r>
          </a:p>
        </p:txBody>
      </p:sp>
      <p:sp>
        <p:nvSpPr>
          <p:cNvPr id="136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40E71B-DB87-497F-835E-94175C3730D2}" type="slidenum">
              <a:rPr lang="en-US" altLang="en-US" sz="1200"/>
              <a:pPr/>
              <a:t>35</a:t>
            </a:fld>
            <a:endParaRPr lang="en-US" altLang="en-US" sz="1200"/>
          </a:p>
        </p:txBody>
      </p:sp>
    </p:spTree>
    <p:extLst>
      <p:ext uri="{BB962C8B-B14F-4D97-AF65-F5344CB8AC3E}">
        <p14:creationId xmlns:p14="http://schemas.microsoft.com/office/powerpoint/2010/main" val="22530258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Presenter Remarks: </a:t>
            </a:r>
          </a:p>
          <a:p>
            <a:r>
              <a:rPr lang="en-US" altLang="en-US" dirty="0">
                <a:latin typeface="Arial" panose="020B0604020202020204" pitchFamily="34" charset="0"/>
              </a:rPr>
              <a:t>As we discussed earlier today—when we examined the 60 month foundations as well as the Alignment Document—there are some children who are ready for word recognition. The environment is a wonderful way to provide access to familiar words and enable students to begin identifying words that are meaningful for their lives. This practice is described in another interaction and strategy, “Use everyday opportunities to model attending to print details in words” (PCF, Vol. 1, p. 145).</a:t>
            </a:r>
            <a:br>
              <a:rPr lang="en-US" altLang="en-US" dirty="0">
                <a:latin typeface="Arial" panose="020B0604020202020204" pitchFamily="34" charset="0"/>
              </a:rPr>
            </a:br>
            <a:r>
              <a:rPr lang="en-US" altLang="en-US" dirty="0">
                <a:latin typeface="Arial" panose="020B0604020202020204" pitchFamily="34" charset="0"/>
              </a:rPr>
              <a:t> </a:t>
            </a:r>
          </a:p>
          <a:p>
            <a:r>
              <a:rPr lang="en-US" altLang="en-US" dirty="0">
                <a:latin typeface="Arial" panose="020B0604020202020204" pitchFamily="34" charset="0"/>
              </a:rPr>
              <a:t>This slide lists a few ways to bring this strategy to life. Read the slide and discuss any other ways you have seen this done in the classroom.</a:t>
            </a:r>
            <a:r>
              <a:rPr lang="en-US" altLang="en-US" baseline="0" dirty="0">
                <a:latin typeface="Arial" panose="020B0604020202020204" pitchFamily="34" charset="0"/>
              </a:rPr>
              <a:t> </a:t>
            </a:r>
          </a:p>
          <a:p>
            <a:endParaRPr lang="en-US" altLang="en-US" i="1" dirty="0">
              <a:latin typeface="Arial" panose="020B0604020202020204" pitchFamily="34" charset="0"/>
            </a:endParaRPr>
          </a:p>
          <a:p>
            <a:r>
              <a:rPr lang="en-US" altLang="en-US" b="1" i="0" dirty="0">
                <a:latin typeface="Arial" panose="020B0604020202020204" pitchFamily="34" charset="0"/>
              </a:rPr>
              <a:t>Extra Notes:</a:t>
            </a:r>
          </a:p>
          <a:p>
            <a:r>
              <a:rPr lang="en-US" altLang="en-US" b="0" i="0" dirty="0">
                <a:latin typeface="Arial" panose="020B0604020202020204" pitchFamily="34" charset="0"/>
              </a:rPr>
              <a:t>Expanded descriptions</a:t>
            </a:r>
            <a:r>
              <a:rPr lang="en-US" altLang="en-US" b="0" i="0" baseline="0" dirty="0">
                <a:latin typeface="Arial" panose="020B0604020202020204" pitchFamily="34" charset="0"/>
              </a:rPr>
              <a:t> are provided below s</a:t>
            </a:r>
            <a:r>
              <a:rPr lang="en-US" altLang="en-US" b="0" i="0" dirty="0">
                <a:latin typeface="Arial" panose="020B0604020202020204" pitchFamily="34" charset="0"/>
              </a:rPr>
              <a:t>hould participants need further explanation of the ideas listed on the slide:</a:t>
            </a:r>
          </a:p>
          <a:p>
            <a:pPr marL="171450" indent="-171450">
              <a:buFont typeface="Arial" panose="020B0604020202020204" pitchFamily="34" charset="0"/>
              <a:buChar char="•"/>
            </a:pPr>
            <a:r>
              <a:rPr lang="en-US" altLang="en-US" dirty="0">
                <a:latin typeface="Arial" panose="020B0604020202020204" pitchFamily="34" charset="0"/>
              </a:rPr>
              <a:t>Writing Area:</a:t>
            </a:r>
            <a:r>
              <a:rPr lang="en-US" altLang="en-US" baseline="0" dirty="0">
                <a:latin typeface="Arial" panose="020B0604020202020204" pitchFamily="34" charset="0"/>
              </a:rPr>
              <a:t> </a:t>
            </a:r>
          </a:p>
          <a:p>
            <a:pPr marL="628650" lvl="1" indent="-171450">
              <a:buFont typeface="Courier New" panose="02070309020205020404" pitchFamily="49" charset="0"/>
              <a:buChar char="o"/>
            </a:pPr>
            <a:r>
              <a:rPr lang="en-US" altLang="en-US" dirty="0">
                <a:latin typeface="Arial" panose="020B0604020202020204" pitchFamily="34" charset="0"/>
              </a:rPr>
              <a:t>Laminate popular words to use in card making. For example,</a:t>
            </a:r>
            <a:r>
              <a:rPr lang="en-US" altLang="en-US" baseline="0" dirty="0">
                <a:latin typeface="Arial" panose="020B0604020202020204" pitchFamily="34" charset="0"/>
              </a:rPr>
              <a:t> Love, </a:t>
            </a:r>
            <a:r>
              <a:rPr lang="en-US" altLang="en-US" dirty="0">
                <a:latin typeface="Arial" panose="020B0604020202020204" pitchFamily="34" charset="0"/>
              </a:rPr>
              <a:t>Mom, Dad, Grandma, To, and From, are all popular words when making cards. Older children may be very interested in adding words to their cards</a:t>
            </a:r>
            <a:r>
              <a:rPr lang="en-US" altLang="en-US" baseline="0" dirty="0">
                <a:latin typeface="Arial" panose="020B0604020202020204" pitchFamily="34" charset="0"/>
              </a:rPr>
              <a:t> </a:t>
            </a:r>
            <a:r>
              <a:rPr lang="en-US" altLang="en-US" dirty="0">
                <a:latin typeface="Arial" panose="020B0604020202020204" pitchFamily="34" charset="0"/>
              </a:rPr>
              <a:t>while younger children may be most interested in the art of card making. By adding these laminated words to the writing area—in addition to supplies for card making such as card stock, stationary, pens, and pencils—all children can engage in card making.</a:t>
            </a:r>
          </a:p>
          <a:p>
            <a:pPr marL="628650" lvl="1" indent="-171450">
              <a:buFont typeface="Courier New" panose="02070309020205020404" pitchFamily="49" charset="0"/>
              <a:buChar char="o"/>
            </a:pPr>
            <a:r>
              <a:rPr lang="en-US" dirty="0"/>
              <a:t>Use a key ring of familiar words from books, classroom rituals, and/or songs.</a:t>
            </a:r>
          </a:p>
          <a:p>
            <a:pPr marL="171450" indent="-171450">
              <a:buFont typeface="Arial" panose="020B0604020202020204" pitchFamily="34" charset="0"/>
              <a:buChar char="•"/>
            </a:pPr>
            <a:r>
              <a:rPr lang="en-US" altLang="en-US" dirty="0">
                <a:latin typeface="Arial" panose="020B0604020202020204" pitchFamily="34" charset="0"/>
              </a:rPr>
              <a:t>Library Area:</a:t>
            </a:r>
          </a:p>
          <a:p>
            <a:pPr marL="628650" lvl="1" indent="-171450">
              <a:buFont typeface="Courier New" panose="02070309020205020404" pitchFamily="49" charset="0"/>
              <a:buChar char="o"/>
            </a:pPr>
            <a:r>
              <a:rPr lang="en-US" altLang="en-US" dirty="0">
                <a:latin typeface="Arial" panose="020B0604020202020204" pitchFamily="34" charset="0"/>
              </a:rPr>
              <a:t>Use repetitive, predictable texts to find interesting words to laminate and place with the books in the library. </a:t>
            </a:r>
          </a:p>
          <a:p>
            <a:pPr marL="628650" lvl="1" indent="-171450">
              <a:buFont typeface="Courier New" panose="02070309020205020404" pitchFamily="49" charset="0"/>
              <a:buChar char="o"/>
            </a:pPr>
            <a:r>
              <a:rPr lang="en-US" dirty="0"/>
              <a:t>Make key rings of laminated words that are common in books.</a:t>
            </a:r>
            <a:r>
              <a:rPr lang="en-US" baseline="0" dirty="0"/>
              <a:t> For example, when studying about farms use words such as cow, pig, dirt, and farmer. </a:t>
            </a:r>
            <a:endParaRPr lang="en-US" altLang="en-US" dirty="0">
              <a:latin typeface="Arial" panose="020B0604020202020204" pitchFamily="34" charset="0"/>
            </a:endParaRPr>
          </a:p>
        </p:txBody>
      </p:sp>
      <p:sp>
        <p:nvSpPr>
          <p:cNvPr id="137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9A84331-EE36-427A-AA4D-F42AAFB47A43}" type="slidenum">
              <a:rPr lang="en-US" altLang="en-US" sz="1200"/>
              <a:pPr/>
              <a:t>36</a:t>
            </a:fld>
            <a:endParaRPr lang="en-US" altLang="en-US" sz="1200"/>
          </a:p>
        </p:txBody>
      </p:sp>
    </p:spTree>
    <p:extLst>
      <p:ext uri="{BB962C8B-B14F-4D97-AF65-F5344CB8AC3E}">
        <p14:creationId xmlns:p14="http://schemas.microsoft.com/office/powerpoint/2010/main" val="3933775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ln/>
        </p:spPr>
      </p:sp>
      <p:sp>
        <p:nvSpPr>
          <p:cNvPr id="138242" name="Rectangle 3"/>
          <p:cNvSpPr>
            <a:spLocks noGrp="1" noChangeArrowheads="1"/>
          </p:cNvSpPr>
          <p:nvPr>
            <p:ph type="body" idx="1"/>
          </p:nvPr>
        </p:nvSpPr>
        <p:spPr>
          <a:xfrm>
            <a:off x="685800" y="4448175"/>
            <a:ext cx="5486400" cy="4191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latin typeface="Arial" panose="020B0604020202020204" pitchFamily="34" charset="0"/>
              </a:rPr>
              <a:t>Presenter Remarks: </a:t>
            </a:r>
          </a:p>
          <a:p>
            <a:r>
              <a:rPr lang="en-US" altLang="en-US" dirty="0">
                <a:latin typeface="Arial" panose="020B0604020202020204" pitchFamily="34" charset="0"/>
              </a:rPr>
              <a:t>This slide showcases another guiding</a:t>
            </a:r>
            <a:r>
              <a:rPr lang="en-US" altLang="en-US" baseline="0" dirty="0">
                <a:latin typeface="Arial" panose="020B0604020202020204" pitchFamily="34" charset="0"/>
              </a:rPr>
              <a:t> principle, “</a:t>
            </a:r>
            <a:r>
              <a:rPr lang="en-US" altLang="en-US" dirty="0">
                <a:latin typeface="Arial" panose="020B0604020202020204" pitchFamily="34" charset="0"/>
              </a:rPr>
              <a:t>Celebrate and support the individual” (PCF, Vol. 1, p. 101). </a:t>
            </a:r>
          </a:p>
          <a:p>
            <a:endParaRPr lang="en-US" altLang="en-US" dirty="0">
              <a:latin typeface="Arial" panose="020B0604020202020204" pitchFamily="34" charset="0"/>
            </a:endParaRPr>
          </a:p>
          <a:p>
            <a:r>
              <a:rPr lang="en-US" altLang="en-US" dirty="0">
                <a:latin typeface="Arial" panose="020B0604020202020204" pitchFamily="34" charset="0"/>
              </a:rPr>
              <a:t>This guiding principle is meaningful in many ways;</a:t>
            </a:r>
            <a:r>
              <a:rPr lang="en-US" altLang="en-US" baseline="0" dirty="0">
                <a:latin typeface="Arial" panose="020B0604020202020204" pitchFamily="34" charset="0"/>
              </a:rPr>
              <a:t> i</a:t>
            </a:r>
            <a:r>
              <a:rPr lang="en-US" altLang="en-US" dirty="0">
                <a:latin typeface="Arial" panose="020B0604020202020204" pitchFamily="34" charset="0"/>
              </a:rPr>
              <a:t>t acknowledge the uniqueness of each students as a strength</a:t>
            </a:r>
            <a:r>
              <a:rPr lang="en-US" altLang="en-US" baseline="0" dirty="0">
                <a:latin typeface="Arial" panose="020B0604020202020204" pitchFamily="34" charset="0"/>
              </a:rPr>
              <a:t> </a:t>
            </a:r>
            <a:r>
              <a:rPr lang="en-US" altLang="en-US" dirty="0">
                <a:latin typeface="Arial" panose="020B0604020202020204" pitchFamily="34" charset="0"/>
              </a:rPr>
              <a:t>and communicates the necessity for teachers to acknowledge that each child may learn differently. </a:t>
            </a:r>
          </a:p>
          <a:p>
            <a:endParaRPr lang="en-US" altLang="en-US" dirty="0">
              <a:latin typeface="Arial" panose="020B0604020202020204" pitchFamily="34" charset="0"/>
            </a:endParaRPr>
          </a:p>
          <a:p>
            <a:r>
              <a:rPr lang="en-US" altLang="en-US" dirty="0">
                <a:latin typeface="Arial" panose="020B0604020202020204" pitchFamily="34" charset="0"/>
              </a:rPr>
              <a:t>Please</a:t>
            </a:r>
            <a:r>
              <a:rPr lang="en-US" altLang="en-US" baseline="0" dirty="0">
                <a:latin typeface="Arial" panose="020B0604020202020204" pitchFamily="34" charset="0"/>
              </a:rPr>
              <a:t> t</a:t>
            </a:r>
            <a:r>
              <a:rPr lang="en-US" altLang="en-US" dirty="0">
                <a:latin typeface="Arial" panose="020B0604020202020204" pitchFamily="34" charset="0"/>
              </a:rPr>
              <a:t>urn to page 101 of the Preschool Curriculum Framework (Vol. 1)</a:t>
            </a:r>
            <a:r>
              <a:rPr lang="en-US" altLang="en-US" baseline="0" dirty="0">
                <a:latin typeface="Arial" panose="020B0604020202020204" pitchFamily="34" charset="0"/>
              </a:rPr>
              <a:t> and </a:t>
            </a:r>
            <a:r>
              <a:rPr lang="en-US" altLang="en-US" dirty="0">
                <a:latin typeface="Arial" panose="020B0604020202020204" pitchFamily="34" charset="0"/>
              </a:rPr>
              <a:t>read this guiding</a:t>
            </a:r>
            <a:r>
              <a:rPr lang="en-US" altLang="en-US" baseline="0" dirty="0">
                <a:latin typeface="Arial" panose="020B0604020202020204" pitchFamily="34" charset="0"/>
              </a:rPr>
              <a:t> principle.  Then </a:t>
            </a:r>
            <a:r>
              <a:rPr lang="en-US" altLang="en-US" dirty="0">
                <a:latin typeface="Arial" panose="020B0604020202020204" pitchFamily="34" charset="0"/>
              </a:rPr>
              <a:t>exchange</a:t>
            </a:r>
            <a:r>
              <a:rPr lang="en-US" altLang="en-US" baseline="0" dirty="0">
                <a:latin typeface="Arial" panose="020B0604020202020204" pitchFamily="34" charset="0"/>
              </a:rPr>
              <a:t> your thoughts about the reading with a tablemate. </a:t>
            </a:r>
          </a:p>
          <a:p>
            <a:endParaRPr lang="en-US" altLang="en-US" dirty="0">
              <a:latin typeface="Arial" panose="020B0604020202020204" pitchFamily="34" charset="0"/>
            </a:endParaRPr>
          </a:p>
          <a:p>
            <a:r>
              <a:rPr lang="en-US" altLang="en-US" dirty="0">
                <a:latin typeface="Arial" panose="020B0604020202020204" pitchFamily="34" charset="0"/>
              </a:rPr>
              <a:t>One way to support and celebrate individual children is to enable all children to participate in their own way. To do this teachers need to utilize the concept of</a:t>
            </a:r>
            <a:r>
              <a:rPr lang="en-US" altLang="en-US" baseline="0" dirty="0">
                <a:latin typeface="Arial" panose="020B0604020202020204" pitchFamily="34" charset="0"/>
              </a:rPr>
              <a:t> </a:t>
            </a:r>
            <a:r>
              <a:rPr lang="en-US" altLang="en-US" dirty="0">
                <a:latin typeface="Arial" panose="020B0604020202020204" pitchFamily="34" charset="0"/>
              </a:rPr>
              <a:t>universal design for learning. </a:t>
            </a:r>
          </a:p>
        </p:txBody>
      </p:sp>
      <p:sp>
        <p:nvSpPr>
          <p:cNvPr id="138243" name="Slide Number Placeholder 1"/>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2FD1759-54DB-4C28-93CD-51A3BCB04CF5}" type="slidenum">
              <a:rPr lang="en-US" altLang="en-US" sz="1200"/>
              <a:pPr/>
              <a:t>37</a:t>
            </a:fld>
            <a:endParaRPr lang="en-US" altLang="en-US" sz="1200"/>
          </a:p>
        </p:txBody>
      </p:sp>
    </p:spTree>
    <p:extLst>
      <p:ext uri="{BB962C8B-B14F-4D97-AF65-F5344CB8AC3E}">
        <p14:creationId xmlns:p14="http://schemas.microsoft.com/office/powerpoint/2010/main" val="12462521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ln/>
        </p:spPr>
      </p:sp>
      <p:sp>
        <p:nvSpPr>
          <p:cNvPr id="68610" name="Rectangle 3"/>
          <p:cNvSpPr>
            <a:spLocks noGrp="1" noChangeArrowheads="1"/>
          </p:cNvSpPr>
          <p:nvPr>
            <p:ph type="body" idx="1"/>
          </p:nvPr>
        </p:nvSpPr>
        <p:spPr>
          <a:xfrm>
            <a:off x="685800" y="4448175"/>
            <a:ext cx="54864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2" indent="0" algn="l" defTabSz="914400" rtl="0" eaLnBrk="0" fontAlgn="base" latinLnBrk="0" hangingPunct="0">
              <a:spcBef>
                <a:spcPts val="0"/>
              </a:spcBef>
              <a:spcAft>
                <a:spcPct val="0"/>
              </a:spcAft>
              <a:buClrTx/>
              <a:buSzTx/>
              <a:buFontTx/>
              <a:buNone/>
              <a:tabLst/>
              <a:defRPr/>
            </a:pPr>
            <a:r>
              <a:rPr lang="en-US" altLang="en-US" sz="1200" b="1" dirty="0">
                <a:latin typeface="Arial" panose="020B0604020202020204" pitchFamily="34" charset="0"/>
              </a:rPr>
              <a:t>Background Information:</a:t>
            </a:r>
          </a:p>
          <a:p>
            <a:pPr marL="0" marR="0" lvl="2" indent="0" algn="l" defTabSz="914400" rtl="0" eaLnBrk="0" fontAlgn="base" latinLnBrk="0" hangingPunct="0">
              <a:spcBef>
                <a:spcPts val="0"/>
              </a:spcBef>
              <a:spcAft>
                <a:spcPct val="0"/>
              </a:spcAft>
              <a:buClrTx/>
              <a:buSzTx/>
              <a:buFontTx/>
              <a:buNone/>
              <a:tabLst/>
              <a:defRPr/>
            </a:pPr>
            <a:r>
              <a:rPr lang="en-US" altLang="en-US" sz="1200" dirty="0">
                <a:latin typeface="Arial" panose="020B0604020202020204" pitchFamily="34" charset="0"/>
              </a:rPr>
              <a:t>Trainers</a:t>
            </a:r>
            <a:r>
              <a:rPr lang="en-US" altLang="en-US" sz="1200" baseline="0" dirty="0">
                <a:latin typeface="Arial" panose="020B0604020202020204" pitchFamily="34" charset="0"/>
              </a:rPr>
              <a:t> may prefer to read the definitions aloud to the whole group instead of having participants read individually—as is directed in the Presenter Remarks section.  In this case, the full excerpt can be found in the Extra Notes section.</a:t>
            </a:r>
            <a:endParaRPr lang="en-US" altLang="en-US" sz="1200" dirty="0">
              <a:latin typeface="Arial" panose="020B0604020202020204" pitchFamily="34" charset="0"/>
            </a:endParaRPr>
          </a:p>
          <a:p>
            <a:pPr marL="0" lvl="2"/>
            <a:endParaRPr lang="en-US" altLang="en-US" sz="1200" b="1" dirty="0">
              <a:latin typeface="Arial" panose="020B0604020202020204" pitchFamily="34" charset="0"/>
            </a:endParaRPr>
          </a:p>
          <a:p>
            <a:pPr marL="0" lvl="2"/>
            <a:r>
              <a:rPr lang="en-US" altLang="en-US" sz="1200" b="1" dirty="0">
                <a:latin typeface="Arial" panose="020B0604020202020204" pitchFamily="34" charset="0"/>
              </a:rPr>
              <a:t>Presenter Remarks: </a:t>
            </a:r>
          </a:p>
          <a:p>
            <a:pPr marL="0" lvl="2"/>
            <a:r>
              <a:rPr lang="en-US" altLang="en-US" sz="1200" dirty="0">
                <a:latin typeface="Arial" panose="020B0604020202020204" pitchFamily="34" charset="0"/>
              </a:rPr>
              <a:t>Universal </a:t>
            </a:r>
            <a:r>
              <a:rPr lang="en-US" altLang="en-US" dirty="0">
                <a:latin typeface="Arial" panose="020B0604020202020204" pitchFamily="34" charset="0"/>
              </a:rPr>
              <a:t>Design for Learning </a:t>
            </a:r>
            <a:r>
              <a:rPr lang="en-US" altLang="en-US" sz="1200" dirty="0">
                <a:latin typeface="Arial" panose="020B0604020202020204" pitchFamily="34" charset="0"/>
              </a:rPr>
              <a:t>is a way to support and individualize for all children.</a:t>
            </a:r>
          </a:p>
          <a:p>
            <a:pPr marL="0" lvl="2"/>
            <a:endParaRPr lang="en-US" altLang="en-US" sz="1200" dirty="0">
              <a:latin typeface="Arial" panose="020B0604020202020204" pitchFamily="34" charset="0"/>
            </a:endParaRPr>
          </a:p>
          <a:p>
            <a:pPr marL="0" lvl="2"/>
            <a:r>
              <a:rPr lang="en-US" altLang="en-US" sz="1200" dirty="0">
                <a:latin typeface="Arial" panose="020B0604020202020204" pitchFamily="34" charset="0"/>
              </a:rPr>
              <a:t>Turn to page 13 in the Preschool Curriculum Framework (Vol.</a:t>
            </a:r>
            <a:r>
              <a:rPr lang="en-US" altLang="en-US" sz="1200" baseline="0" dirty="0">
                <a:latin typeface="Arial" panose="020B0604020202020204" pitchFamily="34" charset="0"/>
              </a:rPr>
              <a:t> 1)</a:t>
            </a:r>
            <a:r>
              <a:rPr lang="en-US" altLang="en-US" sz="1200" dirty="0">
                <a:latin typeface="Arial" panose="020B0604020202020204" pitchFamily="34" charset="0"/>
              </a:rPr>
              <a:t> and read the two column description of universal design as it is used in the framework. </a:t>
            </a:r>
          </a:p>
          <a:p>
            <a:pPr marL="0" lvl="2"/>
            <a:endParaRPr lang="en-US" altLang="en-US" sz="1200" dirty="0">
              <a:latin typeface="Arial" panose="020B0604020202020204" pitchFamily="34" charset="0"/>
            </a:endParaRPr>
          </a:p>
          <a:p>
            <a:pPr marL="0" lvl="2"/>
            <a:r>
              <a:rPr lang="en-US" altLang="en-US" sz="1200" dirty="0">
                <a:latin typeface="Arial" panose="020B0604020202020204" pitchFamily="34" charset="0"/>
              </a:rPr>
              <a:t>The slide provides an examples of using universal design concepts during sign-in</a:t>
            </a:r>
            <a:r>
              <a:rPr lang="en-US" altLang="en-US" sz="1200" baseline="0" dirty="0">
                <a:latin typeface="Arial" panose="020B0604020202020204" pitchFamily="34" charset="0"/>
              </a:rPr>
              <a:t> time:</a:t>
            </a:r>
          </a:p>
          <a:p>
            <a:pPr marL="171450" lvl="2" indent="-171450">
              <a:buFont typeface="Arial" panose="020B0604020202020204" pitchFamily="34" charset="0"/>
              <a:buChar char="•"/>
            </a:pPr>
            <a:r>
              <a:rPr lang="en-US" altLang="en-US" sz="1200" dirty="0">
                <a:latin typeface="Arial" panose="020B0604020202020204" pitchFamily="34" charset="0"/>
              </a:rPr>
              <a:t>The upper left-hand chart provides a space for students to sign next to their printed name. </a:t>
            </a:r>
          </a:p>
          <a:p>
            <a:pPr marL="171450" lvl="2" indent="-171450">
              <a:buFont typeface="Arial" panose="020B0604020202020204" pitchFamily="34" charset="0"/>
              <a:buChar char="•"/>
            </a:pPr>
            <a:r>
              <a:rPr lang="en-US" altLang="en-US" sz="1200" dirty="0">
                <a:latin typeface="Arial" panose="020B0604020202020204" pitchFamily="34" charset="0"/>
              </a:rPr>
              <a:t>The lower left-hand chart provides the same opportunity for students to sign next to their printed name but it also provides a photo so students may also use their picture to find their name. </a:t>
            </a:r>
          </a:p>
          <a:p>
            <a:pPr marL="171450" lvl="2" indent="-171450">
              <a:buFont typeface="Arial" panose="020B0604020202020204" pitchFamily="34" charset="0"/>
              <a:buChar char="•"/>
            </a:pPr>
            <a:r>
              <a:rPr lang="en-US" altLang="en-US" sz="1200" dirty="0">
                <a:latin typeface="Arial" panose="020B0604020202020204" pitchFamily="34" charset="0"/>
              </a:rPr>
              <a:t>The right-hand list provides a way for children to show they are present by using a clothespin.  </a:t>
            </a:r>
          </a:p>
          <a:p>
            <a:pPr marL="0" lvl="2" indent="0">
              <a:buFont typeface="Arial" panose="020B0604020202020204" pitchFamily="34" charset="0"/>
              <a:buNone/>
            </a:pPr>
            <a:endParaRPr lang="en-US" altLang="en-US" sz="1200" dirty="0">
              <a:latin typeface="Arial" panose="020B0604020202020204" pitchFamily="34" charset="0"/>
            </a:endParaRPr>
          </a:p>
          <a:p>
            <a:pPr marL="0" lvl="2" indent="0">
              <a:buFont typeface="Arial" panose="020B0604020202020204" pitchFamily="34" charset="0"/>
              <a:buNone/>
            </a:pPr>
            <a:r>
              <a:rPr lang="en-US" altLang="en-US" sz="1200" dirty="0">
                <a:latin typeface="Arial" panose="020B0604020202020204" pitchFamily="34" charset="0"/>
              </a:rPr>
              <a:t>These different sign-in</a:t>
            </a:r>
            <a:r>
              <a:rPr lang="en-US" altLang="en-US" sz="1200" baseline="0" dirty="0">
                <a:latin typeface="Arial" panose="020B0604020202020204" pitchFamily="34" charset="0"/>
              </a:rPr>
              <a:t> methods provide for multiple means of representation. </a:t>
            </a:r>
          </a:p>
          <a:p>
            <a:pPr marL="0" lvl="2"/>
            <a:endParaRPr lang="en-US" altLang="en-US" sz="1200" i="1" dirty="0">
              <a:latin typeface="Arial" panose="020B0604020202020204" pitchFamily="34" charset="0"/>
            </a:endParaRPr>
          </a:p>
          <a:p>
            <a:pPr marL="0" lvl="2"/>
            <a:r>
              <a:rPr lang="en-US" altLang="en-US" sz="1200" b="1" i="0" dirty="0">
                <a:latin typeface="Arial" panose="020B0604020202020204" pitchFamily="34" charset="0"/>
              </a:rPr>
              <a:t>Extra Notes:</a:t>
            </a:r>
            <a:endParaRPr lang="en-US" altLang="en-US" sz="1200" i="1" dirty="0">
              <a:latin typeface="Arial" panose="020B0604020202020204" pitchFamily="34" charset="0"/>
            </a:endParaRPr>
          </a:p>
          <a:p>
            <a:pPr marL="0" lvl="2"/>
            <a:r>
              <a:rPr lang="en-US" altLang="en-US" sz="1200" i="0" dirty="0">
                <a:latin typeface="Arial" panose="020B0604020202020204" pitchFamily="34" charset="0"/>
              </a:rPr>
              <a:t>“Universal design provides for multiple means of representation, multiple means of engagement, and multiple means of expression.</a:t>
            </a:r>
            <a:r>
              <a:rPr lang="en-US" altLang="en-US" sz="1200" i="0" baseline="0" dirty="0">
                <a:latin typeface="Arial" panose="020B0604020202020204" pitchFamily="34" charset="0"/>
              </a:rPr>
              <a:t> </a:t>
            </a:r>
            <a:r>
              <a:rPr lang="en-US" altLang="en-US" sz="1200" i="1" dirty="0">
                <a:latin typeface="Arial" panose="020B0604020202020204" pitchFamily="34" charset="0"/>
              </a:rPr>
              <a:t>Multiple means of represen­tation </a:t>
            </a:r>
            <a:r>
              <a:rPr lang="en-US" altLang="en-US" sz="1200" i="0" dirty="0">
                <a:latin typeface="Arial" panose="020B0604020202020204" pitchFamily="34" charset="0"/>
              </a:rPr>
              <a:t>refers to providing information in a variety of ways so the learning needs of all children are met. For example, it is important to speak clearly to children with auditory disabilities while also presenting information visually such as with objects and pictures. </a:t>
            </a:r>
            <a:r>
              <a:rPr lang="en-US" altLang="en-US" sz="1200" i="1" dirty="0">
                <a:latin typeface="Arial" panose="020B0604020202020204" pitchFamily="34" charset="0"/>
              </a:rPr>
              <a:t>Multiple means of expression </a:t>
            </a:r>
            <a:r>
              <a:rPr lang="en-US" altLang="en-US" sz="1200" i="0" dirty="0">
                <a:latin typeface="Arial" panose="020B0604020202020204" pitchFamily="34" charset="0"/>
              </a:rPr>
              <a:t>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by gazing, by gesturing, by using a picture system of communication, or by any other form of alternative or augmented communication system. </a:t>
            </a:r>
            <a:r>
              <a:rPr lang="en-US" altLang="en-US" sz="1200" i="1" dirty="0">
                <a:latin typeface="Arial" panose="020B0604020202020204" pitchFamily="34" charset="0"/>
              </a:rPr>
              <a:t>Multiple means of engagement </a:t>
            </a:r>
            <a:r>
              <a:rPr lang="en-US" altLang="en-US" sz="1200" i="0" dirty="0">
                <a:latin typeface="Arial" panose="020B0604020202020204" pitchFamily="34" charset="0"/>
              </a:rPr>
              <a:t>refers to providing choices in the set-ting or program that facilitate learning by building on children’s interests. The information in this curriculum framework has been worded to incorporate multiple means of representation, expression, and engagement” (PCF, Vol. 1, p. 13).</a:t>
            </a:r>
          </a:p>
        </p:txBody>
      </p:sp>
      <p:sp>
        <p:nvSpPr>
          <p:cNvPr id="68611"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E745B2-1151-431F-9073-85CDE6C8AA2B}" type="slidenum">
              <a:rPr lang="en-US" altLang="en-US" sz="1200"/>
              <a:pPr/>
              <a:t>38</a:t>
            </a:fld>
            <a:endParaRPr lang="en-US" altLang="en-US" sz="1200"/>
          </a:p>
        </p:txBody>
      </p:sp>
    </p:spTree>
    <p:extLst>
      <p:ext uri="{BB962C8B-B14F-4D97-AF65-F5344CB8AC3E}">
        <p14:creationId xmlns:p14="http://schemas.microsoft.com/office/powerpoint/2010/main" val="24073303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a:ln/>
        </p:spPr>
      </p:sp>
      <p:sp>
        <p:nvSpPr>
          <p:cNvPr id="1310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latin typeface="Arial" panose="020B0604020202020204" pitchFamily="34" charset="0"/>
              </a:rPr>
              <a:t>Presenter Remarks: </a:t>
            </a:r>
          </a:p>
          <a:p>
            <a:r>
              <a:rPr lang="en-US" altLang="en-US" dirty="0">
                <a:latin typeface="Arial" panose="020B0604020202020204" pitchFamily="34" charset="0"/>
              </a:rPr>
              <a:t>Music and movement can be used to implement universal design concepts and make learning interesting and fun for </a:t>
            </a:r>
            <a:r>
              <a:rPr lang="en-US" altLang="en-US" baseline="0" dirty="0">
                <a:latin typeface="Arial" panose="020B0604020202020204" pitchFamily="34" charset="0"/>
              </a:rPr>
              <a:t>TK children</a:t>
            </a:r>
            <a:r>
              <a:rPr lang="en-US" altLang="en-US" dirty="0">
                <a:latin typeface="Arial" panose="020B0604020202020204" pitchFamily="34" charset="0"/>
              </a:rPr>
              <a:t>. </a:t>
            </a:r>
          </a:p>
          <a:p>
            <a:pPr>
              <a:buFontTx/>
              <a:buChar char="•"/>
            </a:pPr>
            <a:endParaRPr lang="en-US" altLang="en-US" dirty="0">
              <a:latin typeface="Arial" panose="020B0604020202020204" pitchFamily="34" charset="0"/>
            </a:endParaRPr>
          </a:p>
          <a:p>
            <a:pPr>
              <a:buFontTx/>
              <a:buNone/>
            </a:pPr>
            <a:r>
              <a:rPr lang="en-US" altLang="en-US" dirty="0">
                <a:latin typeface="Arial" panose="020B0604020202020204" pitchFamily="34" charset="0"/>
              </a:rPr>
              <a:t>One interaction and strategy in the alphabetics</a:t>
            </a:r>
            <a:r>
              <a:rPr lang="en-US" altLang="en-US" baseline="0" dirty="0">
                <a:latin typeface="Arial" panose="020B0604020202020204" pitchFamily="34" charset="0"/>
              </a:rPr>
              <a:t> and word/print recognition section is, </a:t>
            </a:r>
            <a:r>
              <a:rPr lang="en-US" altLang="en-US" b="1" dirty="0">
                <a:latin typeface="Arial" panose="020B0604020202020204" pitchFamily="34" charset="0"/>
              </a:rPr>
              <a:t>“Point to each letter as its name is sung in a song. </a:t>
            </a:r>
            <a:r>
              <a:rPr lang="en-US" altLang="en-US" b="0" dirty="0">
                <a:latin typeface="Arial" panose="020B0604020202020204" pitchFamily="34" charset="0"/>
              </a:rPr>
              <a:t>Many songs have letters in the lyrics. One of these is the ‘Alphabet Song.’ Other favorite songs of preschoolers also include letters (e.g., ‘Bingo,’ the farmer’s dog’s name, is spelled repeatedly in the song; ‘Old MacDonald Had a Farm’ has the E-I-E-I-O refrain). Pointing to letters as their names are sung in a song helps children learn letter names. For both ‘Bingo’ and ‘Old MacDonald Had a Farm,’ make specific letter props for a flannel board or write the relevant letters on a whiteboard. For the ‘Alphabet Song,’ a pointer can be used with a large chart of the alphabet. The alphabet poster should be at eye level on a chart stand or a wall as a choice for center time. Children can sing the ‘Alphabet Song’ and attempt to point to letters on the chart as they sing the song” (PCF, Vol. 1, p. 144).</a:t>
            </a:r>
            <a:r>
              <a:rPr lang="en-US" altLang="en-US" b="0" baseline="0" dirty="0">
                <a:latin typeface="Arial" panose="020B0604020202020204" pitchFamily="34" charset="0"/>
              </a:rPr>
              <a:t> </a:t>
            </a:r>
          </a:p>
          <a:p>
            <a:pPr>
              <a:buFontTx/>
              <a:buNone/>
            </a:pPr>
            <a:endParaRPr lang="en-US" altLang="en-US" b="0" baseline="0" dirty="0">
              <a:latin typeface="Arial" panose="020B0604020202020204" pitchFamily="34" charset="0"/>
            </a:endParaRPr>
          </a:p>
        </p:txBody>
      </p:sp>
      <p:sp>
        <p:nvSpPr>
          <p:cNvPr id="706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72784FE-4721-4375-890D-FB76CFD3BD3D}" type="slidenum">
              <a:rPr lang="en-US" altLang="en-US" sz="1200"/>
              <a:pPr/>
              <a:t>39</a:t>
            </a:fld>
            <a:endParaRPr lang="en-US" altLang="en-US" sz="1200"/>
          </a:p>
        </p:txBody>
      </p:sp>
    </p:spTree>
    <p:extLst>
      <p:ext uri="{BB962C8B-B14F-4D97-AF65-F5344CB8AC3E}">
        <p14:creationId xmlns:p14="http://schemas.microsoft.com/office/powerpoint/2010/main" val="2262795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a:ln/>
        </p:spPr>
      </p:sp>
      <p:sp>
        <p:nvSpPr>
          <p:cNvPr id="1187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solidFill>
                  <a:srgbClr val="000000"/>
                </a:solidFill>
                <a:latin typeface="Arial" panose="020B0604020202020204" pitchFamily="34" charset="0"/>
              </a:rPr>
              <a:t>Presenter Remarks: </a:t>
            </a:r>
            <a:endParaRPr lang="en-US" altLang="en-US" dirty="0">
              <a:solidFill>
                <a:srgbClr val="000000"/>
              </a:solidFill>
              <a:latin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n-US" altLang="en-US" dirty="0">
                <a:latin typeface="Arial" panose="020B0604020202020204" pitchFamily="34" charset="0"/>
              </a:rPr>
              <a:t>(Invite a volunteer to read the following guiding principle from the slide,</a:t>
            </a:r>
            <a:r>
              <a:rPr lang="en-US" altLang="en-US" baseline="0" dirty="0">
                <a:latin typeface="Arial" panose="020B0604020202020204" pitchFamily="34" charset="0"/>
              </a:rPr>
              <a:t> </a:t>
            </a:r>
            <a:r>
              <a:rPr lang="en-US" altLang="en-US" dirty="0">
                <a:ea typeface="ＭＳ Ｐゴシック" panose="020B0600070205080204" pitchFamily="34" charset="-128"/>
              </a:rPr>
              <a:t>“Children learn best from experiences that are interesting, useful, and fun” </a:t>
            </a:r>
            <a:r>
              <a:rPr lang="en-US" altLang="en-US" dirty="0">
                <a:latin typeface="Arial" panose="020B0604020202020204" pitchFamily="34" charset="0"/>
              </a:rPr>
              <a:t>[PCF, Vol. 1, p. 101]). </a:t>
            </a:r>
          </a:p>
          <a:p>
            <a:endParaRPr lang="en-US" altLang="en-US" dirty="0">
              <a:latin typeface="Arial" panose="020B0604020202020204" pitchFamily="34" charset="0"/>
            </a:endParaRPr>
          </a:p>
          <a:p>
            <a:r>
              <a:rPr lang="en-US" altLang="en-US" dirty="0">
                <a:latin typeface="Arial" panose="020B0604020202020204" pitchFamily="34" charset="0"/>
              </a:rPr>
              <a:t>This is only one of </a:t>
            </a:r>
            <a:r>
              <a:rPr lang="en-US" altLang="en-US" baseline="0" dirty="0">
                <a:latin typeface="Arial" panose="020B0604020202020204" pitchFamily="34" charset="0"/>
              </a:rPr>
              <a:t>eight guiding principles that can be found at the beginning of the </a:t>
            </a:r>
            <a:r>
              <a:rPr lang="en-US" altLang="en-US" dirty="0">
                <a:latin typeface="Arial" panose="020B0604020202020204" pitchFamily="34" charset="0"/>
              </a:rPr>
              <a:t>Language</a:t>
            </a:r>
            <a:r>
              <a:rPr lang="en-US" altLang="en-US" baseline="0" dirty="0">
                <a:latin typeface="Arial" panose="020B0604020202020204" pitchFamily="34" charset="0"/>
              </a:rPr>
              <a:t> and Literacy chapter in the </a:t>
            </a:r>
            <a:r>
              <a:rPr lang="en-US" altLang="en-US" dirty="0">
                <a:latin typeface="Arial" panose="020B0604020202020204" pitchFamily="34" charset="0"/>
              </a:rPr>
              <a:t>Preschool Curriculum Framework;</a:t>
            </a:r>
            <a:r>
              <a:rPr lang="en-US" altLang="en-US" baseline="0" dirty="0">
                <a:latin typeface="Arial" panose="020B0604020202020204" pitchFamily="34" charset="0"/>
              </a:rPr>
              <a:t> these </a:t>
            </a:r>
            <a:r>
              <a:rPr lang="en-US" altLang="en-US" dirty="0">
                <a:latin typeface="Arial" panose="020B0604020202020204" pitchFamily="34" charset="0"/>
              </a:rPr>
              <a:t>principles provide a guide for how teachers can support children’s language and literacy development. </a:t>
            </a:r>
          </a:p>
          <a:p>
            <a:endParaRPr lang="en-US" altLang="en-US" dirty="0">
              <a:latin typeface="Arial" panose="020B0604020202020204" pitchFamily="34" charset="0"/>
            </a:endParaRPr>
          </a:p>
          <a:p>
            <a:r>
              <a:rPr lang="en-US" altLang="en-US" dirty="0">
                <a:latin typeface="Arial" panose="020B0604020202020204" pitchFamily="34" charset="0"/>
              </a:rPr>
              <a:t>Throughout the day we will model, experience, and plan for activities that are interesting, useful,</a:t>
            </a:r>
            <a:r>
              <a:rPr lang="en-US" altLang="en-US" baseline="0" dirty="0">
                <a:latin typeface="Arial" panose="020B0604020202020204" pitchFamily="34" charset="0"/>
              </a:rPr>
              <a:t> </a:t>
            </a:r>
            <a:r>
              <a:rPr lang="en-US" altLang="en-US" dirty="0">
                <a:latin typeface="Arial" panose="020B0604020202020204" pitchFamily="34" charset="0"/>
              </a:rPr>
              <a:t>and fun.</a:t>
            </a:r>
          </a:p>
        </p:txBody>
      </p:sp>
      <p:sp>
        <p:nvSpPr>
          <p:cNvPr id="1187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CE768BF-DCC3-4ABB-BF1B-76831667E81B}" type="slidenum">
              <a:rPr lang="en-US" altLang="en-US" sz="1200"/>
              <a:pPr/>
              <a:t>4</a:t>
            </a:fld>
            <a:endParaRPr lang="en-US" altLang="en-US" sz="1200"/>
          </a:p>
        </p:txBody>
      </p:sp>
    </p:spTree>
    <p:extLst>
      <p:ext uri="{BB962C8B-B14F-4D97-AF65-F5344CB8AC3E}">
        <p14:creationId xmlns:p14="http://schemas.microsoft.com/office/powerpoint/2010/main" val="29297525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18786" name="Notes Placeholder 2"/>
          <p:cNvSpPr>
            <a:spLocks noGrp="1"/>
          </p:cNvSpPr>
          <p:nvPr>
            <p:ph type="body" idx="1"/>
          </p:nvPr>
        </p:nvSpPr>
        <p:spPr>
          <a:xfrm>
            <a:off x="609600" y="4275138"/>
            <a:ext cx="5943600" cy="4340225"/>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a:spcBef>
                <a:spcPts val="0"/>
              </a:spcBef>
              <a:spcAft>
                <a:spcPts val="0"/>
              </a:spcAft>
            </a:pPr>
            <a:r>
              <a:rPr lang="en-US" b="1" dirty="0">
                <a:effectLst/>
                <a:latin typeface="Arial" panose="020B0604020202020204" pitchFamily="34" charset="0"/>
                <a:ea typeface="Times New Roman" panose="02020603050405020304" pitchFamily="18" charset="0"/>
                <a:cs typeface="Arial" panose="020B0604020202020204" pitchFamily="34" charset="0"/>
              </a:rPr>
              <a:t>Activity</a:t>
            </a:r>
            <a:r>
              <a:rPr lang="en-US" b="1" baseline="0" dirty="0">
                <a:effectLst/>
                <a:latin typeface="Arial" panose="020B0604020202020204" pitchFamily="34" charset="0"/>
                <a:ea typeface="Times New Roman" panose="02020603050405020304" pitchFamily="18" charset="0"/>
                <a:cs typeface="Arial" panose="020B0604020202020204" pitchFamily="34" charset="0"/>
              </a:rPr>
              <a:t> 6: U</a:t>
            </a:r>
            <a:r>
              <a:rPr lang="en-US" b="1" dirty="0">
                <a:effectLst/>
                <a:latin typeface="Arial" panose="020B0604020202020204" pitchFamily="34" charset="0"/>
                <a:ea typeface="Times New Roman" panose="02020603050405020304" pitchFamily="18" charset="0"/>
                <a:cs typeface="Arial" panose="020B0604020202020204" pitchFamily="34" charset="0"/>
              </a:rPr>
              <a:t>sing Music and Movement</a:t>
            </a:r>
          </a:p>
          <a:p>
            <a:pPr marL="0" marR="0">
              <a:spcBef>
                <a:spcPts val="0"/>
              </a:spcBef>
              <a:spcAft>
                <a:spcPts val="0"/>
              </a:spcAft>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b="1" dirty="0">
                <a:effectLst/>
                <a:latin typeface="Arial" panose="020B0604020202020204" pitchFamily="34" charset="0"/>
                <a:ea typeface="Times New Roman" panose="02020603050405020304" pitchFamily="18" charset="0"/>
                <a:cs typeface="Arial" panose="020B0604020202020204" pitchFamily="34" charset="0"/>
              </a:rPr>
              <a:t>Presenter</a:t>
            </a:r>
            <a:r>
              <a:rPr lang="en-US" b="1" baseline="0" dirty="0">
                <a:effectLst/>
                <a:latin typeface="Arial" panose="020B0604020202020204" pitchFamily="34" charset="0"/>
                <a:ea typeface="Times New Roman" panose="02020603050405020304" pitchFamily="18" charset="0"/>
                <a:cs typeface="Arial" panose="020B0604020202020204" pitchFamily="34" charset="0"/>
              </a:rPr>
              <a:t> Remarks:</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Let’s practice</a:t>
            </a:r>
            <a:r>
              <a:rPr lang="en-US" baseline="0" dirty="0">
                <a:effectLst/>
                <a:latin typeface="Arial" panose="020B0604020202020204" pitchFamily="34" charset="0"/>
                <a:ea typeface="Times New Roman" panose="02020603050405020304" pitchFamily="18" charset="0"/>
                <a:cs typeface="Arial" panose="020B0604020202020204" pitchFamily="34" charset="0"/>
              </a:rPr>
              <a:t> using this interaction and strategy!</a:t>
            </a:r>
          </a:p>
          <a:p>
            <a:pPr marL="0" marR="0">
              <a:spcBef>
                <a:spcPts val="0"/>
              </a:spcBef>
              <a:spcAft>
                <a:spcPts val="0"/>
              </a:spcAft>
            </a:pPr>
            <a:br>
              <a:rPr lang="en-US" dirty="0">
                <a:effectLst/>
                <a:latin typeface="Arial" panose="020B0604020202020204" pitchFamily="34" charset="0"/>
                <a:cs typeface="Arial" panose="020B0604020202020204" pitchFamily="34" charset="0"/>
              </a:rPr>
            </a:br>
            <a:r>
              <a:rPr lang="en-US" b="1" cap="all" dirty="0">
                <a:effectLst/>
                <a:latin typeface="Arial" panose="020B0604020202020204" pitchFamily="34" charset="0"/>
                <a:ea typeface="Times New Roman" panose="02020603050405020304" pitchFamily="18" charset="0"/>
                <a:cs typeface="Arial" panose="020B0604020202020204" pitchFamily="34" charset="0"/>
              </a:rPr>
              <a:t>intent: </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Apply an interaction and strategy from the Preschool Curriculum Framework.</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0"/>
              </a:spcBef>
              <a:spcAft>
                <a:spcPts val="0"/>
              </a:spcAft>
            </a:pPr>
            <a:r>
              <a:rPr lang="en-US"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OUTCOMES:</a:t>
            </a:r>
          </a:p>
          <a:p>
            <a:pPr marL="0" marR="0">
              <a:spcBef>
                <a:spcPts val="0"/>
              </a:spcBef>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Participants become familiar with a strategy to infuse </a:t>
            </a:r>
            <a:r>
              <a:rPr lang="en-US"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alphabetics</a:t>
            </a: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 the preschool environment.</a:t>
            </a:r>
            <a:endParaRPr lang="en-US" dirty="0">
              <a:effectLst/>
              <a:latin typeface="Arial" panose="020B0604020202020204" pitchFamily="34" charset="0"/>
              <a:ea typeface="Times" pitchFamily="18" charset="0"/>
              <a:cs typeface="Arial" panose="020B0604020202020204" pitchFamily="34" charset="0"/>
            </a:endParaRPr>
          </a:p>
          <a:p>
            <a:pPr marL="0" marR="0" algn="l">
              <a:spcBef>
                <a:spcPts val="0"/>
              </a:spcBef>
              <a:spcAft>
                <a:spcPts val="0"/>
              </a:spcAft>
            </a:pPr>
            <a:endParaRPr lang="en-US" b="1" cap="none" dirty="0">
              <a:effectLst/>
              <a:latin typeface="Arial" panose="020B0604020202020204" pitchFamily="34" charset="0"/>
              <a:ea typeface="Times New Roman" panose="02020603050405020304" pitchFamily="18" charset="0"/>
              <a:cs typeface="Arial" panose="020B0604020202020204" pitchFamily="34" charset="0"/>
            </a:endParaRPr>
          </a:p>
          <a:p>
            <a:pPr marL="0" marR="0" algn="l">
              <a:spcBef>
                <a:spcPts val="0"/>
              </a:spcBef>
              <a:spcAft>
                <a:spcPts val="0"/>
              </a:spcAft>
            </a:pPr>
            <a:r>
              <a:rPr lang="en-US" b="1" cap="all" dirty="0">
                <a:effectLst/>
                <a:latin typeface="Arial" panose="020B0604020202020204" pitchFamily="34" charset="0"/>
                <a:ea typeface="Times New Roman" panose="02020603050405020304" pitchFamily="18" charset="0"/>
                <a:cs typeface="Arial" panose="020B0604020202020204" pitchFamily="34" charset="0"/>
              </a:rPr>
              <a:t>Materials Required: </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Model song with alphabet letters</a:t>
            </a:r>
          </a:p>
          <a:p>
            <a:pPr marL="342900" marR="0" lvl="0" indent="-342900">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Magnet boards (cookie sheets) and alphabet letters for each table group</a:t>
            </a:r>
          </a:p>
          <a:p>
            <a:pPr marL="342900" marR="0" lvl="0" indent="-342900">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Tablemates</a:t>
            </a:r>
          </a:p>
          <a:p>
            <a:pPr marL="0" marR="0" lvl="0" indent="0">
              <a:spcBef>
                <a:spcPts val="0"/>
              </a:spcBef>
              <a:spcAft>
                <a:spcPts val="0"/>
              </a:spcAft>
              <a:buFont typeface="Symbol" panose="05050102010706020507" pitchFamily="18" charset="2"/>
              <a:buNone/>
            </a:pPr>
            <a:endParaRPr lang="en-US" b="1"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0"/>
              </a:spcBef>
              <a:spcAft>
                <a:spcPts val="0"/>
              </a:spcAft>
              <a:buFont typeface="Symbol" panose="05050102010706020507" pitchFamily="18" charset="2"/>
              <a:buNone/>
            </a:pPr>
            <a:r>
              <a:rPr lang="en-US" b="1" dirty="0">
                <a:effectLst/>
                <a:latin typeface="Arial" panose="020B0604020202020204" pitchFamily="34" charset="0"/>
                <a:ea typeface="Times New Roman" panose="02020603050405020304" pitchFamily="18" charset="0"/>
                <a:cs typeface="Arial" panose="020B0604020202020204" pitchFamily="34" charset="0"/>
              </a:rPr>
              <a:t>TIME</a:t>
            </a:r>
            <a:r>
              <a:rPr lang="en-US" dirty="0">
                <a:effectLst/>
                <a:latin typeface="Arial" panose="020B0604020202020204" pitchFamily="34" charset="0"/>
                <a:ea typeface="Times New Roman" panose="02020603050405020304" pitchFamily="18" charset="0"/>
                <a:cs typeface="Arial" panose="020B0604020202020204" pitchFamily="34" charset="0"/>
              </a:rPr>
              <a:t>: 20 minutes</a:t>
            </a:r>
          </a:p>
          <a:p>
            <a:pPr marL="0" marR="0" lvl="0" indent="0">
              <a:spcBef>
                <a:spcPts val="0"/>
              </a:spcBef>
              <a:spcAft>
                <a:spcPts val="0"/>
              </a:spcAft>
              <a:buFont typeface="Symbol" panose="05050102010706020507" pitchFamily="18" charset="2"/>
              <a:buNone/>
            </a:pPr>
            <a:endParaRPr lang="en-US" b="1"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0"/>
              </a:spcBef>
              <a:spcAft>
                <a:spcPts val="0"/>
              </a:spcAft>
              <a:buFont typeface="Symbol" panose="05050102010706020507" pitchFamily="18" charset="2"/>
              <a:buNone/>
            </a:pPr>
            <a:r>
              <a:rPr lang="en-US" b="1" dirty="0">
                <a:effectLst/>
                <a:latin typeface="Arial" panose="020B0604020202020204" pitchFamily="34" charset="0"/>
                <a:ea typeface="Times New Roman" panose="02020603050405020304" pitchFamily="18" charset="0"/>
                <a:cs typeface="Arial" panose="020B0604020202020204" pitchFamily="34" charset="0"/>
              </a:rPr>
              <a:t>PROCESS:</a:t>
            </a:r>
            <a:endParaRPr lang="en-US" b="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0"/>
              </a:spcBef>
              <a:spcAft>
                <a:spcPts val="0"/>
              </a:spcAft>
              <a:buFont typeface="Symbol" panose="05050102010706020507" pitchFamily="18" charset="2"/>
              <a:buNone/>
            </a:pPr>
            <a:r>
              <a:rPr lang="en-US" u="sng" dirty="0">
                <a:effectLst/>
                <a:latin typeface="Arial" panose="020B0604020202020204" pitchFamily="34" charset="0"/>
                <a:ea typeface="Times New Roman" panose="02020603050405020304" pitchFamily="18" charset="0"/>
                <a:cs typeface="Arial" panose="020B0604020202020204" pitchFamily="34" charset="0"/>
              </a:rPr>
              <a:t>Model</a:t>
            </a:r>
            <a:r>
              <a:rPr lang="en-US" dirty="0">
                <a:effectLst/>
                <a:latin typeface="Arial" panose="020B0604020202020204" pitchFamily="34" charset="0"/>
                <a:ea typeface="Times New Roman" panose="02020603050405020304" pitchFamily="18" charset="0"/>
                <a:cs typeface="Arial" panose="020B0604020202020204" pitchFamily="34" charset="0"/>
              </a:rPr>
              <a:t>: </a:t>
            </a: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Use a magnet board and magnetic letters to model one example of how to point to alphabet letters while doing a song.</a:t>
            </a: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Share a new way to sing a song that uses the alphabet. For example, the ABC’s, “BINGO,” or “Old McDonald Had a Farm” as described in the foundations.</a:t>
            </a:r>
          </a:p>
          <a:p>
            <a:pPr marL="0" marR="0" lvl="0" indent="0">
              <a:spcBef>
                <a:spcPts val="0"/>
              </a:spcBef>
              <a:spcAft>
                <a:spcPts val="0"/>
              </a:spcAft>
              <a:buFont typeface="Arial" panose="020B0604020202020204" pitchFamily="34" charset="0"/>
              <a:buNone/>
            </a:pPr>
            <a:r>
              <a:rPr lang="en-US" u="sng" dirty="0">
                <a:effectLst/>
                <a:latin typeface="Arial" panose="020B0604020202020204" pitchFamily="34" charset="0"/>
                <a:ea typeface="Times New Roman" panose="02020603050405020304" pitchFamily="18" charset="0"/>
                <a:cs typeface="Arial" panose="020B0604020202020204" pitchFamily="34" charset="0"/>
              </a:rPr>
              <a:t>Create</a:t>
            </a:r>
            <a:r>
              <a:rPr lang="en-US" dirty="0">
                <a:effectLst/>
                <a:latin typeface="Arial" panose="020B0604020202020204" pitchFamily="34" charset="0"/>
                <a:ea typeface="Times New Roman" panose="02020603050405020304" pitchFamily="18" charset="0"/>
                <a:cs typeface="Arial" panose="020B0604020202020204" pitchFamily="34" charset="0"/>
              </a:rPr>
              <a:t>:</a:t>
            </a: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Say:</a:t>
            </a:r>
          </a:p>
          <a:p>
            <a:pPr marL="628650" marR="0" lvl="1" indent="-171450">
              <a:spcBef>
                <a:spcPts val="0"/>
              </a:spcBef>
              <a:spcAft>
                <a:spcPts val="0"/>
              </a:spcAft>
              <a:buFont typeface="Courier New" panose="02070309020205020404" pitchFamily="49" charset="0"/>
              <a:buChar char="o"/>
            </a:pPr>
            <a:r>
              <a:rPr lang="en-US" dirty="0">
                <a:effectLst/>
                <a:latin typeface="Arial" panose="020B0604020202020204" pitchFamily="34" charset="0"/>
                <a:ea typeface="Times New Roman" panose="02020603050405020304" pitchFamily="18" charset="0"/>
                <a:cs typeface="Arial" panose="020B0604020202020204" pitchFamily="34" charset="0"/>
              </a:rPr>
              <a:t>Getting creative with music can be fun for teachers and students. Let’s put the fun back into the alphabet!</a:t>
            </a:r>
          </a:p>
          <a:p>
            <a:pPr marL="628650" marR="0" lvl="1" indent="-171450">
              <a:spcBef>
                <a:spcPts val="0"/>
              </a:spcBef>
              <a:spcAft>
                <a:spcPts val="0"/>
              </a:spcAft>
              <a:buFont typeface="Courier New" panose="02070309020205020404" pitchFamily="49" charset="0"/>
              <a:buChar char="o"/>
            </a:pPr>
            <a:r>
              <a:rPr lang="en-US" dirty="0">
                <a:effectLst/>
                <a:latin typeface="Arial" panose="020B0604020202020204" pitchFamily="34" charset="0"/>
                <a:ea typeface="Times New Roman" panose="02020603050405020304" pitchFamily="18" charset="0"/>
                <a:cs typeface="Arial" panose="020B0604020202020204" pitchFamily="34" charset="0"/>
              </a:rPr>
              <a:t>Work with your group make up a new alphabet song to the tune of any song you wish. </a:t>
            </a:r>
          </a:p>
          <a:p>
            <a:pPr marL="628650" marR="0" lvl="1" indent="-171450">
              <a:spcBef>
                <a:spcPts val="0"/>
              </a:spcBef>
              <a:spcAft>
                <a:spcPts val="0"/>
              </a:spcAft>
              <a:buFont typeface="Courier New" panose="02070309020205020404" pitchFamily="49" charset="0"/>
              <a:buChar char="o"/>
            </a:pPr>
            <a:r>
              <a:rPr lang="en-US" dirty="0">
                <a:effectLst/>
                <a:latin typeface="Arial" panose="020B0604020202020204" pitchFamily="34" charset="0"/>
                <a:ea typeface="Times New Roman" panose="02020603050405020304" pitchFamily="18" charset="0"/>
                <a:cs typeface="Arial" panose="020B0604020202020204" pitchFamily="34" charset="0"/>
              </a:rPr>
              <a:t>Try to include movements in the song and feel free to also use the alphabet letter props to enhance the song experience.</a:t>
            </a:r>
          </a:p>
          <a:p>
            <a:pPr marL="0" marR="0" lvl="0" indent="0">
              <a:spcBef>
                <a:spcPts val="0"/>
              </a:spcBef>
              <a:spcAft>
                <a:spcPts val="0"/>
              </a:spcAft>
              <a:buFont typeface="Courier New" panose="02070309020205020404" pitchFamily="49" charset="0"/>
              <a:buNone/>
            </a:pPr>
            <a:r>
              <a:rPr lang="en-US" u="sng" dirty="0">
                <a:effectLst/>
                <a:latin typeface="Arial" panose="020B0604020202020204" pitchFamily="34" charset="0"/>
                <a:ea typeface="Times New Roman" panose="02020603050405020304" pitchFamily="18" charset="0"/>
                <a:cs typeface="Arial" panose="020B0604020202020204" pitchFamily="34" charset="0"/>
              </a:rPr>
              <a:t>Share</a:t>
            </a:r>
            <a:r>
              <a:rPr lang="en-US" dirty="0">
                <a:effectLst/>
                <a:latin typeface="Arial" panose="020B0604020202020204" pitchFamily="34" charset="0"/>
                <a:ea typeface="Times New Roman" panose="02020603050405020304" pitchFamily="18" charset="0"/>
                <a:cs typeface="Arial" panose="020B0604020202020204" pitchFamily="34" charset="0"/>
              </a:rPr>
              <a:t>:</a:t>
            </a: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Ask groups to pair up and teach each other their songs. </a:t>
            </a: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Have participants return to their seats</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p>
          <a:p>
            <a:pPr>
              <a:spcAft>
                <a:spcPts val="0"/>
              </a:spcAft>
            </a:pPr>
            <a:r>
              <a:rPr lang="en-US" altLang="en-US" dirty="0">
                <a:latin typeface="Arial" panose="020B0604020202020204" pitchFamily="34" charset="0"/>
                <a:cs typeface="Arial" panose="020B0604020202020204" pitchFamily="34" charset="0"/>
              </a:rPr>
              <a:t> </a:t>
            </a:r>
          </a:p>
          <a:p>
            <a:pPr>
              <a:spcAft>
                <a:spcPts val="0"/>
              </a:spcAft>
            </a:pPr>
            <a:r>
              <a:rPr lang="en-US" altLang="en-US" dirty="0">
                <a:latin typeface="Arial" panose="020B0604020202020204" pitchFamily="34" charset="0"/>
                <a:cs typeface="Arial" panose="020B0604020202020204" pitchFamily="34" charset="0"/>
              </a:rPr>
              <a:t> </a:t>
            </a:r>
          </a:p>
        </p:txBody>
      </p:sp>
      <p:sp>
        <p:nvSpPr>
          <p:cNvPr id="139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006316B-1036-49B4-8510-DC195DB9E631}" type="slidenum">
              <a:rPr lang="en-US" altLang="en-US" sz="1200"/>
              <a:pPr/>
              <a:t>40</a:t>
            </a:fld>
            <a:endParaRPr lang="en-US" altLang="en-US" sz="1200"/>
          </a:p>
        </p:txBody>
      </p:sp>
    </p:spTree>
    <p:extLst>
      <p:ext uri="{BB962C8B-B14F-4D97-AF65-F5344CB8AC3E}">
        <p14:creationId xmlns:p14="http://schemas.microsoft.com/office/powerpoint/2010/main" val="326881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altLang="en-US" b="1" dirty="0">
                <a:latin typeface="Arial" panose="020B0604020202020204" pitchFamily="34" charset="0"/>
              </a:rPr>
              <a:t>Presenter Remarks: </a:t>
            </a:r>
          </a:p>
          <a:p>
            <a:r>
              <a:rPr lang="en-US" altLang="en-US" dirty="0">
                <a:latin typeface="Arial" panose="020B0604020202020204" pitchFamily="34" charset="0"/>
              </a:rPr>
              <a:t>Another important guiding principle is, “Connect school and home” (PCF, Vol. 1, p. 101).</a:t>
            </a:r>
          </a:p>
          <a:p>
            <a:pPr>
              <a:buFontTx/>
              <a:buNone/>
            </a:pPr>
            <a:endParaRPr lang="en-US" altLang="en-US" dirty="0">
              <a:latin typeface="Arial" panose="020B0604020202020204" pitchFamily="34" charset="0"/>
            </a:endParaRPr>
          </a:p>
          <a:p>
            <a:pPr>
              <a:buFontTx/>
              <a:buNone/>
            </a:pPr>
            <a:r>
              <a:rPr lang="en-US" altLang="en-US" dirty="0">
                <a:latin typeface="Arial" panose="020B0604020202020204" pitchFamily="34" charset="0"/>
              </a:rPr>
              <a:t>“When parents are provided with certain materials and are helped to learn strategies supporting their children’s language and literacy development, children’s learning benefits. Reaching out to families also gives teachers opportunities to learn about the strengths that each child brings to school and about important individual differences”</a:t>
            </a:r>
            <a:r>
              <a:rPr lang="en-US" altLang="en-US" baseline="0" dirty="0">
                <a:latin typeface="Arial" panose="020B0604020202020204" pitchFamily="34" charset="0"/>
              </a:rPr>
              <a:t> </a:t>
            </a:r>
            <a:r>
              <a:rPr lang="en-US" altLang="en-US" dirty="0">
                <a:latin typeface="Arial" panose="020B0604020202020204" pitchFamily="34" charset="0"/>
              </a:rPr>
              <a:t>(PCF, Vol. 1, p. 101).</a:t>
            </a:r>
          </a:p>
          <a:p>
            <a:pPr>
              <a:buFontTx/>
              <a:buNone/>
            </a:pPr>
            <a:endParaRPr lang="en-US" altLang="en-US" dirty="0">
              <a:latin typeface="Arial" panose="020B0604020202020204" pitchFamily="34" charset="0"/>
            </a:endParaRPr>
          </a:p>
          <a:p>
            <a:pPr>
              <a:buFontTx/>
              <a:buNone/>
            </a:pPr>
            <a:r>
              <a:rPr lang="en-US" altLang="en-US" dirty="0">
                <a:latin typeface="Arial" panose="020B0604020202020204" pitchFamily="34" charset="0"/>
              </a:rPr>
              <a:t>Turn to the engaging families section on page 155 of the Preschool Curriculum Framework.</a:t>
            </a:r>
            <a:r>
              <a:rPr lang="en-US" altLang="en-US" baseline="0" dirty="0">
                <a:latin typeface="Arial" panose="020B0604020202020204" pitchFamily="34" charset="0"/>
              </a:rPr>
              <a:t>  </a:t>
            </a:r>
            <a:r>
              <a:rPr lang="en-US" altLang="en-US" dirty="0">
                <a:latin typeface="Arial" panose="020B0604020202020204" pitchFamily="34" charset="0"/>
              </a:rPr>
              <a:t>These ideas focus on reading as a whole but many of them might specifically support </a:t>
            </a:r>
            <a:r>
              <a:rPr lang="en-US" altLang="en-US" dirty="0" err="1">
                <a:latin typeface="Arial" panose="020B0604020202020204" pitchFamily="34" charset="0"/>
              </a:rPr>
              <a:t>alphabetics</a:t>
            </a:r>
            <a:r>
              <a:rPr lang="en-US" altLang="en-US" dirty="0">
                <a:latin typeface="Arial" panose="020B0604020202020204" pitchFamily="34" charset="0"/>
              </a:rPr>
              <a:t> and word/print</a:t>
            </a:r>
            <a:r>
              <a:rPr lang="en-US" altLang="en-US" baseline="0" dirty="0">
                <a:latin typeface="Arial" panose="020B0604020202020204" pitchFamily="34" charset="0"/>
              </a:rPr>
              <a:t> recognition. </a:t>
            </a:r>
            <a:r>
              <a:rPr lang="en-US" altLang="en-US" dirty="0">
                <a:latin typeface="Arial" panose="020B0604020202020204" pitchFamily="34" charset="0"/>
              </a:rPr>
              <a:t>Take a moment to scan through the strategies</a:t>
            </a:r>
            <a:r>
              <a:rPr lang="en-US" altLang="en-US" baseline="0" dirty="0">
                <a:latin typeface="Arial" panose="020B0604020202020204" pitchFamily="34" charset="0"/>
              </a:rPr>
              <a:t> and select one strategy you are interested in trying.  Share the strategy you chose with your tablemates. </a:t>
            </a:r>
            <a:endParaRPr lang="en-US" altLang="en-US" dirty="0">
              <a:latin typeface="Arial" panose="020B0604020202020204" pitchFamily="34" charset="0"/>
            </a:endParaRPr>
          </a:p>
          <a:p>
            <a:pPr>
              <a:buFontTx/>
              <a:buChar char="•"/>
            </a:pPr>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402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A3619CE-266E-47B7-AEA0-9C77708BC88C}" type="slidenum">
              <a:rPr lang="en-US" altLang="en-US" sz="1200"/>
              <a:pPr/>
              <a:t>41</a:t>
            </a:fld>
            <a:endParaRPr lang="en-US" altLang="en-US" sz="1200"/>
          </a:p>
        </p:txBody>
      </p:sp>
    </p:spTree>
    <p:extLst>
      <p:ext uri="{BB962C8B-B14F-4D97-AF65-F5344CB8AC3E}">
        <p14:creationId xmlns:p14="http://schemas.microsoft.com/office/powerpoint/2010/main" val="8518840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05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Arial" charset="0"/>
                <a:ea typeface="MS PGothic" charset="0"/>
              </a:rPr>
              <a:t>Presenter Remarks: </a:t>
            </a:r>
          </a:p>
          <a:p>
            <a:pPr>
              <a:spcBef>
                <a:spcPts val="0"/>
              </a:spcBef>
            </a:pPr>
            <a:r>
              <a:rPr lang="en-US" dirty="0">
                <a:latin typeface="Arial" charset="0"/>
                <a:ea typeface="MS PGothic" charset="0"/>
              </a:rPr>
              <a:t>To effectively build on children's existing strengths, we must understand them.</a:t>
            </a:r>
            <a:r>
              <a:rPr lang="en-US" baseline="0" dirty="0">
                <a:latin typeface="Arial" charset="0"/>
                <a:ea typeface="MS PGothic" charset="0"/>
              </a:rPr>
              <a:t>  W</a:t>
            </a:r>
            <a:r>
              <a:rPr lang="en-US" dirty="0">
                <a:latin typeface="Arial" charset="0"/>
                <a:ea typeface="MS PGothic" charset="0"/>
              </a:rPr>
              <a:t>e can better learn about their strengths</a:t>
            </a:r>
            <a:r>
              <a:rPr lang="en-US" baseline="0" dirty="0">
                <a:latin typeface="Arial" charset="0"/>
                <a:ea typeface="MS PGothic" charset="0"/>
              </a:rPr>
              <a:t> by partnering with families.</a:t>
            </a:r>
            <a:endParaRPr lang="en-US" dirty="0">
              <a:latin typeface="Arial" charset="0"/>
              <a:ea typeface="MS PGothic" charset="0"/>
            </a:endParaRPr>
          </a:p>
          <a:p>
            <a:pPr>
              <a:spcBef>
                <a:spcPts val="0"/>
              </a:spcBef>
            </a:pPr>
            <a:endParaRPr lang="en-US" dirty="0">
              <a:latin typeface="Arial" charset="0"/>
              <a:ea typeface="MS PGothic" charset="0"/>
            </a:endParaRPr>
          </a:p>
          <a:p>
            <a:pPr>
              <a:spcBef>
                <a:spcPts val="0"/>
              </a:spcBef>
            </a:pPr>
            <a:r>
              <a:rPr lang="en-US" dirty="0">
                <a:latin typeface="Arial" charset="0"/>
                <a:ea typeface="MS PGothic" charset="0"/>
              </a:rPr>
              <a:t>These resources are specifically beneficial for partnering with families. You may want to take a picture of this screen for future</a:t>
            </a:r>
            <a:r>
              <a:rPr lang="en-US" baseline="0" dirty="0">
                <a:latin typeface="Arial" charset="0"/>
                <a:ea typeface="MS PGothic" charset="0"/>
              </a:rPr>
              <a:t> reference.</a:t>
            </a:r>
            <a:r>
              <a:rPr lang="en-US" dirty="0">
                <a:latin typeface="Arial" charset="0"/>
                <a:ea typeface="MS PGothic" charset="0"/>
              </a:rPr>
              <a:t> </a:t>
            </a:r>
            <a:endParaRPr lang="en-US" b="1" dirty="0">
              <a:latin typeface="Arial" charset="0"/>
              <a:ea typeface="MS PGothic" charset="0"/>
            </a:endParaRPr>
          </a:p>
          <a:p>
            <a:pPr>
              <a:spcBef>
                <a:spcPts val="0"/>
              </a:spcBef>
            </a:pPr>
            <a:endParaRPr lang="en-US" b="1" dirty="0">
              <a:latin typeface="Arial" charset="0"/>
              <a:ea typeface="MS PGothic" charset="0"/>
            </a:endParaRPr>
          </a:p>
          <a:p>
            <a:pPr>
              <a:spcBef>
                <a:spcPts val="0"/>
              </a:spcBef>
            </a:pPr>
            <a:r>
              <a:rPr lang="en-US" b="1" dirty="0">
                <a:latin typeface="Arial" charset="0"/>
                <a:ea typeface="MS PGothic" charset="0"/>
              </a:rPr>
              <a:t>Optional: </a:t>
            </a:r>
          </a:p>
          <a:p>
            <a:pPr>
              <a:spcBef>
                <a:spcPts val="0"/>
              </a:spcBef>
            </a:pPr>
            <a:r>
              <a:rPr lang="en-US" dirty="0">
                <a:latin typeface="Arial" charset="0"/>
                <a:ea typeface="MS PGothic" charset="0"/>
              </a:rPr>
              <a:t>Create a gallery table and have examples of documents there.</a:t>
            </a:r>
          </a:p>
          <a:p>
            <a:pPr>
              <a:spcBef>
                <a:spcPts val="0"/>
              </a:spcBef>
            </a:pPr>
            <a:endParaRPr lang="en-US" dirty="0">
              <a:latin typeface="Arial" charset="0"/>
              <a:ea typeface="MS PGothic" charset="0"/>
            </a:endParaRPr>
          </a:p>
          <a:p>
            <a:pPr>
              <a:spcBef>
                <a:spcPts val="0"/>
              </a:spcBef>
            </a:pPr>
            <a:r>
              <a:rPr lang="en-US" b="1" dirty="0">
                <a:latin typeface="Arial" charset="0"/>
                <a:ea typeface="MS PGothic" charset="0"/>
              </a:rPr>
              <a:t>Extra Notes: </a:t>
            </a:r>
          </a:p>
          <a:p>
            <a:pPr>
              <a:spcBef>
                <a:spcPts val="0"/>
              </a:spcBef>
            </a:pPr>
            <a:r>
              <a:rPr lang="en-US" dirty="0">
                <a:latin typeface="Arial" charset="0"/>
                <a:ea typeface="MS PGothic" charset="0"/>
              </a:rPr>
              <a:t>The resources are hyperlinked. If Wi-Fi access is available, you may go directly to them for a resource walk through.</a:t>
            </a:r>
          </a:p>
          <a:p>
            <a:pPr>
              <a:spcBef>
                <a:spcPts val="0"/>
              </a:spcBef>
            </a:pPr>
            <a:endParaRPr lang="en-US" dirty="0">
              <a:latin typeface="Arial" charset="0"/>
              <a:ea typeface="MS PGothic" charset="0"/>
            </a:endParaRPr>
          </a:p>
        </p:txBody>
      </p:sp>
      <p:sp>
        <p:nvSpPr>
          <p:cNvPr id="1505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D47BBB-3262-144D-88E0-248B2F681417}" type="slidenum">
              <a:rPr lang="en-US" sz="1200"/>
              <a:pPr/>
              <a:t>42</a:t>
            </a:fld>
            <a:endParaRPr lang="en-US" sz="1200"/>
          </a:p>
        </p:txBody>
      </p:sp>
    </p:spTree>
    <p:extLst>
      <p:ext uri="{BB962C8B-B14F-4D97-AF65-F5344CB8AC3E}">
        <p14:creationId xmlns:p14="http://schemas.microsoft.com/office/powerpoint/2010/main" val="1210547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709613"/>
            <a:ext cx="4654550" cy="3492500"/>
          </a:xfrm>
        </p:spPr>
      </p:sp>
      <p:sp>
        <p:nvSpPr>
          <p:cNvPr id="3" name="Notes Placeholder 2"/>
          <p:cNvSpPr>
            <a:spLocks noGrp="1"/>
          </p:cNvSpPr>
          <p:nvPr>
            <p:ph type="body" idx="1"/>
          </p:nvPr>
        </p:nvSpPr>
        <p:spPr/>
        <p:txBody>
          <a:bodyPr/>
          <a:lstStyle/>
          <a:p>
            <a:r>
              <a:rPr lang="en-US" altLang="en-US" b="1" dirty="0">
                <a:latin typeface="Arial" panose="020B0604020202020204" pitchFamily="34" charset="0"/>
              </a:rPr>
              <a:t>Presenter Remarks:</a:t>
            </a:r>
            <a:endParaRPr lang="en-US" altLang="en-US" b="0" dirty="0">
              <a:latin typeface="Arial" panose="020B0604020202020204" pitchFamily="34" charset="0"/>
            </a:endParaRPr>
          </a:p>
          <a:p>
            <a:r>
              <a:rPr lang="en-US" altLang="en-US" dirty="0">
                <a:latin typeface="Arial" panose="020B0604020202020204" pitchFamily="34" charset="0"/>
              </a:rPr>
              <a:t>It is important that adults notice words in the environment and point them out to children. When we point out the places that words are used in the world, children begin to see the importance of the written word and feel even more motivated to learn how to read those words.</a:t>
            </a:r>
          </a:p>
          <a:p>
            <a:endParaRPr lang="en-US" altLang="en-US" dirty="0">
              <a:latin typeface="Arial" panose="020B0604020202020204" pitchFamily="34" charset="0"/>
            </a:endParaRPr>
          </a:p>
          <a:p>
            <a:r>
              <a:rPr lang="en-US" altLang="en-US" dirty="0">
                <a:latin typeface="Arial" panose="020B0604020202020204" pitchFamily="34" charset="0"/>
              </a:rPr>
              <a:t>Let’s focus on the examples on the screen:</a:t>
            </a:r>
          </a:p>
          <a:p>
            <a:pPr marL="171450" indent="-171450">
              <a:buFont typeface="Arial" panose="020B0604020202020204" pitchFamily="34" charset="0"/>
              <a:buChar char="•"/>
            </a:pPr>
            <a:r>
              <a:rPr lang="en-US" dirty="0">
                <a:solidFill>
                  <a:srgbClr val="000000"/>
                </a:solidFill>
              </a:rPr>
              <a:t>Talk to children about road signs when in the car.</a:t>
            </a:r>
          </a:p>
          <a:p>
            <a:pPr marL="171450" indent="-171450">
              <a:buFont typeface="Arial" panose="020B0604020202020204" pitchFamily="34" charset="0"/>
              <a:buChar char="•"/>
            </a:pPr>
            <a:r>
              <a:rPr lang="en-US" dirty="0">
                <a:solidFill>
                  <a:srgbClr val="000000"/>
                </a:solidFill>
              </a:rPr>
              <a:t>Have children help you “read” the labels on cans and packages when grocery shopping.</a:t>
            </a:r>
          </a:p>
          <a:p>
            <a:pPr marL="171450" indent="-171450">
              <a:buFont typeface="Arial" panose="020B0604020202020204" pitchFamily="34" charset="0"/>
              <a:buChar char="•"/>
            </a:pPr>
            <a:r>
              <a:rPr lang="en-US" dirty="0">
                <a:solidFill>
                  <a:srgbClr val="000000"/>
                </a:solidFill>
              </a:rPr>
              <a:t>Talk about pictures to help children experience the feeling of reading.</a:t>
            </a:r>
          </a:p>
          <a:p>
            <a:endParaRPr lang="en-US" altLang="en-US" b="0" dirty="0">
              <a:latin typeface="Arial" panose="020B0604020202020204" pitchFamily="34" charset="0"/>
            </a:endParaRPr>
          </a:p>
          <a:p>
            <a:r>
              <a:rPr lang="en-US" altLang="en-US" b="0" dirty="0">
                <a:latin typeface="Arial" panose="020B0604020202020204" pitchFamily="34" charset="0"/>
              </a:rPr>
              <a:t>The </a:t>
            </a:r>
            <a:r>
              <a:rPr lang="en-US" altLang="en-US" b="0" dirty="0">
                <a:latin typeface="Arial" charset="0"/>
              </a:rPr>
              <a:t>All</a:t>
            </a:r>
            <a:r>
              <a:rPr lang="en-US" altLang="en-US" b="0" baseline="0" dirty="0">
                <a:latin typeface="Arial" charset="0"/>
              </a:rPr>
              <a:t> About Young Children Web site (</a:t>
            </a:r>
            <a:r>
              <a:rPr lang="en-US" b="0" dirty="0"/>
              <a:t>https://allaboutyoungchildren.org/) </a:t>
            </a:r>
            <a:r>
              <a:rPr lang="en-US" altLang="en-US" b="0" dirty="0">
                <a:latin typeface="Arial" panose="020B0604020202020204" pitchFamily="34" charset="0"/>
              </a:rPr>
              <a:t>offers </a:t>
            </a:r>
            <a:r>
              <a:rPr lang="en-US" altLang="en-US" dirty="0">
                <a:latin typeface="Arial" panose="020B0604020202020204" pitchFamily="34" charset="0"/>
              </a:rPr>
              <a:t>several ideas that parents can utilize to support language and literacy development with their children. </a:t>
            </a:r>
          </a:p>
          <a:p>
            <a:endParaRPr lang="en-US" altLang="en-US" dirty="0">
              <a:latin typeface="Arial" panose="020B0604020202020204" pitchFamily="34" charset="0"/>
            </a:endParaRPr>
          </a:p>
          <a:p>
            <a:pPr marL="0" marR="0" lvl="0" indent="0" algn="l" defTabSz="914400" rtl="0" eaLnBrk="0" fontAlgn="base" latinLnBrk="0" hangingPunct="0">
              <a:spcBef>
                <a:spcPts val="0"/>
              </a:spcBef>
              <a:spcAft>
                <a:spcPct val="0"/>
              </a:spcAft>
              <a:buClrTx/>
              <a:buSzTx/>
              <a:buFontTx/>
              <a:buNone/>
              <a:tabLst/>
              <a:defRPr/>
            </a:pPr>
            <a:r>
              <a:rPr lang="en-US" altLang="en-US" dirty="0">
                <a:latin typeface="Arial" panose="020B0604020202020204" pitchFamily="34" charset="0"/>
              </a:rPr>
              <a:t>Find </a:t>
            </a:r>
            <a:r>
              <a:rPr lang="en-US" sz="1200" kern="1200" dirty="0">
                <a:solidFill>
                  <a:schemeClr val="tx1"/>
                </a:solidFill>
                <a:effectLst/>
                <a:latin typeface="Arial" charset="0"/>
                <a:ea typeface="ＭＳ Ｐゴシック" panose="020B0600070205080204" pitchFamily="34" charset="-128"/>
                <a:cs typeface="MS Pゴシック" charset="0"/>
              </a:rPr>
              <a:t>Handout 5: All About Young Children and take a few minutes </a:t>
            </a:r>
            <a:r>
              <a:rPr lang="en-US" altLang="en-US" dirty="0">
                <a:latin typeface="Arial" panose="020B0604020202020204" pitchFamily="34" charset="0"/>
              </a:rPr>
              <a:t>to scan the ideas listed for parents.</a:t>
            </a:r>
            <a:r>
              <a:rPr lang="en-US" altLang="en-US" baseline="0" dirty="0">
                <a:latin typeface="Arial" panose="020B0604020202020204" pitchFamily="34" charset="0"/>
              </a:rPr>
              <a:t>  Highlight the</a:t>
            </a:r>
            <a:r>
              <a:rPr lang="en-US" altLang="en-US" dirty="0">
                <a:latin typeface="Arial" panose="020B0604020202020204" pitchFamily="34" charset="0"/>
              </a:rPr>
              <a:t> suggestions that might specifically support </a:t>
            </a:r>
            <a:r>
              <a:rPr lang="en-US" altLang="en-US" dirty="0" err="1">
                <a:latin typeface="Arial" panose="020B0604020202020204" pitchFamily="34" charset="0"/>
              </a:rPr>
              <a:t>alphabetics</a:t>
            </a:r>
            <a:r>
              <a:rPr lang="en-US" altLang="en-US" baseline="0" dirty="0">
                <a:latin typeface="Arial" panose="020B0604020202020204" pitchFamily="34" charset="0"/>
              </a:rPr>
              <a:t> and word/print recognition.</a:t>
            </a:r>
            <a:r>
              <a:rPr lang="en-US" altLang="en-US" dirty="0">
                <a:latin typeface="Arial" panose="020B0604020202020204" pitchFamily="34" charset="0"/>
              </a:rPr>
              <a:t> </a:t>
            </a:r>
          </a:p>
          <a:p>
            <a:endParaRPr lang="en-US" altLang="en-US" dirty="0">
              <a:latin typeface="Arial" panose="020B0604020202020204" pitchFamily="34" charset="0"/>
            </a:endParaRPr>
          </a:p>
          <a:p>
            <a:r>
              <a:rPr lang="en-US" altLang="en-US" dirty="0">
                <a:latin typeface="Arial" panose="020B0604020202020204" pitchFamily="34" charset="0"/>
              </a:rPr>
              <a:t>How might you use this resource in your work?</a:t>
            </a:r>
          </a:p>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147D8A64-77DA-DB48-ADD4-38B602FC7421}" type="slidenum">
              <a:rPr lang="en-US" smtClean="0"/>
              <a:pPr>
                <a:defRPr/>
              </a:pPr>
              <a:t>43</a:t>
            </a:fld>
            <a:endParaRPr lang="en-US"/>
          </a:p>
        </p:txBody>
      </p:sp>
    </p:spTree>
    <p:extLst>
      <p:ext uri="{BB962C8B-B14F-4D97-AF65-F5344CB8AC3E}">
        <p14:creationId xmlns:p14="http://schemas.microsoft.com/office/powerpoint/2010/main" val="33278429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xfrm>
            <a:off x="1143000" y="688975"/>
            <a:ext cx="4578350" cy="3433763"/>
          </a:xfrm>
          <a:solidFill>
            <a:srgbClr val="FFFFFF"/>
          </a:solidFill>
          <a:ln/>
        </p:spPr>
      </p:sp>
      <p:sp>
        <p:nvSpPr>
          <p:cNvPr id="76802" name="Notes Placeholder 2"/>
          <p:cNvSpPr>
            <a:spLocks noGrp="1"/>
          </p:cNvSpPr>
          <p:nvPr>
            <p:ph type="body" idx="1"/>
          </p:nvPr>
        </p:nvSpPr>
        <p:spPr>
          <a:xfrm>
            <a:off x="688975" y="4351338"/>
            <a:ext cx="5486400"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2" tIns="46151" rIns="92302" bIns="46151"/>
          <a:lstStyle/>
          <a:p>
            <a:r>
              <a:rPr lang="en-US" altLang="en-US" b="1" dirty="0">
                <a:latin typeface="Arial" panose="020B0604020202020204" pitchFamily="34" charset="0"/>
                <a:cs typeface="Arial" panose="020B0604020202020204" pitchFamily="34" charset="0"/>
              </a:rPr>
              <a:t>Presenter Remarks:</a:t>
            </a:r>
          </a:p>
          <a:p>
            <a:r>
              <a:rPr lang="en-US" altLang="en-US" dirty="0">
                <a:latin typeface="Arial" panose="020B0604020202020204" pitchFamily="34" charset="0"/>
                <a:cs typeface="Arial" panose="020B0604020202020204" pitchFamily="34" charset="0"/>
              </a:rPr>
              <a:t>The California Department of Education has developed the</a:t>
            </a:r>
            <a:r>
              <a:rPr lang="en-US" altLang="en-US" baseline="0" dirty="0">
                <a:latin typeface="Arial" panose="020B0604020202020204" pitchFamily="34" charset="0"/>
                <a:cs typeface="Arial" panose="020B0604020202020204" pitchFamily="34" charset="0"/>
              </a:rPr>
              <a:t> DRDP-K (2015), </a:t>
            </a:r>
            <a:r>
              <a:rPr lang="en-US" altLang="en-US" dirty="0">
                <a:latin typeface="Arial" panose="020B0604020202020204" pitchFamily="34" charset="0"/>
                <a:cs typeface="Arial" panose="020B0604020202020204" pitchFamily="34" charset="0"/>
              </a:rPr>
              <a:t>an assessment instrument that may be used in a transitional kindergarten or kindergarten classroom.</a:t>
            </a:r>
          </a:p>
          <a:p>
            <a:pPr eaLnBrk="1" hangingPunct="1"/>
            <a:endParaRPr lang="en-US" dirty="0">
              <a:ea typeface="MS PGothic" charset="0"/>
            </a:endParaRPr>
          </a:p>
          <a:p>
            <a:r>
              <a:rPr lang="en-US" dirty="0">
                <a:ea typeface="MS PGothic" charset="0"/>
              </a:rPr>
              <a:t>The DRDP-K (2015):</a:t>
            </a:r>
          </a:p>
          <a:p>
            <a:pPr marL="171450" indent="-171450">
              <a:buFont typeface="Arial" panose="020B0604020202020204" pitchFamily="34" charset="0"/>
              <a:buChar char="•"/>
            </a:pPr>
            <a:r>
              <a:rPr lang="en-US" dirty="0">
                <a:ea typeface="MS PGothic" charset="0"/>
              </a:rPr>
              <a:t>Is an individual child assessment that can be shared with families</a:t>
            </a:r>
          </a:p>
          <a:p>
            <a:pPr marL="171450" indent="-171450">
              <a:buFont typeface="Arial" panose="020B0604020202020204" pitchFamily="34" charset="0"/>
              <a:buChar char="•"/>
            </a:pPr>
            <a:r>
              <a:rPr lang="en-US" dirty="0">
                <a:ea typeface="MS PGothic" charset="0"/>
              </a:rPr>
              <a:t>Is aligned with the Preschool Learning Foundations</a:t>
            </a:r>
          </a:p>
          <a:p>
            <a:pPr marL="171450" indent="-171450">
              <a:buFont typeface="Arial" panose="020B0604020202020204" pitchFamily="34" charset="0"/>
              <a:buChar char="•"/>
            </a:pPr>
            <a:r>
              <a:rPr lang="en-US" dirty="0">
                <a:ea typeface="MS PGothic" charset="0"/>
              </a:rPr>
              <a:t>Opens up the opportunity for articulation between the preschool and TK teachers (Sharing information as to where children are on the developmental continuum can better prepare the TK teacher to work with students.) </a:t>
            </a:r>
          </a:p>
          <a:p>
            <a:pPr marL="171450" indent="-171450">
              <a:buFont typeface="Arial" panose="020B0604020202020204" pitchFamily="34" charset="0"/>
              <a:buChar char="•"/>
            </a:pPr>
            <a:r>
              <a:rPr lang="en-US" dirty="0">
                <a:ea typeface="MS PGothic" charset="0"/>
              </a:rPr>
              <a:t>Allows a teacher to include a request form for previous records as part of the TK registration to help support the relationship between preschool, family, and TK</a:t>
            </a:r>
          </a:p>
          <a:p>
            <a:pPr>
              <a:buFontTx/>
              <a:buChar char="•"/>
            </a:pPr>
            <a:endParaRPr lang="en-US" altLang="en-US" dirty="0">
              <a:latin typeface="Arial" panose="020B0604020202020204" pitchFamily="34" charset="0"/>
            </a:endParaRPr>
          </a:p>
        </p:txBody>
      </p:sp>
      <p:sp>
        <p:nvSpPr>
          <p:cNvPr id="76803"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9312BDB-D093-4A93-AEE0-08B3FE4B6B17}" type="slidenum">
              <a:rPr lang="en-US" altLang="en-US" sz="1200"/>
              <a:pPr/>
              <a:t>44</a:t>
            </a:fld>
            <a:endParaRPr lang="en-US" altLang="en-US" sz="1200"/>
          </a:p>
        </p:txBody>
      </p:sp>
    </p:spTree>
    <p:extLst>
      <p:ext uri="{BB962C8B-B14F-4D97-AF65-F5344CB8AC3E}">
        <p14:creationId xmlns:p14="http://schemas.microsoft.com/office/powerpoint/2010/main" val="42625775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2338" name="Notes Placeholder 2"/>
          <p:cNvSpPr>
            <a:spLocks noGrp="1"/>
          </p:cNvSpPr>
          <p:nvPr>
            <p:ph type="body" idx="1"/>
          </p:nvPr>
        </p:nvSpPr>
        <p:spPr bwMode="auto">
          <a:xfrm>
            <a:off x="685800" y="4376738"/>
            <a:ext cx="5486400" cy="40465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ct val="0"/>
              </a:spcBef>
            </a:pPr>
            <a:r>
              <a:rPr lang="en-US" b="1" dirty="0">
                <a:latin typeface="Arial" panose="020B0604020202020204" pitchFamily="34" charset="0"/>
                <a:ea typeface="MS PGothic" charset="0"/>
                <a:cs typeface="Arial" panose="020B0604020202020204" pitchFamily="34" charset="0"/>
              </a:rPr>
              <a:t>Presenter Remarks:</a:t>
            </a:r>
          </a:p>
          <a:p>
            <a:pPr>
              <a:spcBef>
                <a:spcPct val="0"/>
              </a:spcBef>
            </a:pPr>
            <a:r>
              <a:rPr lang="en-US" dirty="0">
                <a:latin typeface="Arial" panose="020B0604020202020204" pitchFamily="34" charset="0"/>
                <a:ea typeface="MS PGothic" charset="0"/>
                <a:cs typeface="Arial" panose="020B0604020202020204" pitchFamily="34" charset="0"/>
              </a:rPr>
              <a:t>The DRDP-K (2015) is an observation-based assessment and not a test. It is used to support children</a:t>
            </a:r>
            <a:r>
              <a:rPr lang="ja-JP" altLang="en-US" dirty="0">
                <a:latin typeface="Arial" panose="020B0604020202020204" pitchFamily="34" charset="0"/>
                <a:ea typeface="MS PGothic" charset="0"/>
                <a:cs typeface="Arial" panose="020B0604020202020204" pitchFamily="34" charset="0"/>
              </a:rPr>
              <a:t>’</a:t>
            </a:r>
            <a:r>
              <a:rPr lang="en-US" altLang="ja-JP" dirty="0">
                <a:latin typeface="Arial" panose="020B0604020202020204" pitchFamily="34" charset="0"/>
                <a:ea typeface="MS PGothic" charset="0"/>
                <a:cs typeface="Arial" panose="020B0604020202020204" pitchFamily="34" charset="0"/>
              </a:rPr>
              <a:t>s learning.</a:t>
            </a:r>
          </a:p>
          <a:p>
            <a:pPr>
              <a:spcBef>
                <a:spcPct val="0"/>
              </a:spcBef>
            </a:pPr>
            <a:endParaRPr lang="en-US" altLang="ja-JP" dirty="0">
              <a:latin typeface="Arial" panose="020B0604020202020204" pitchFamily="34" charset="0"/>
              <a:ea typeface="MS PGothic" charset="0"/>
              <a:cs typeface="Arial" panose="020B0604020202020204" pitchFamily="34" charset="0"/>
            </a:endParaRPr>
          </a:p>
          <a:p>
            <a:pPr>
              <a:spcBef>
                <a:spcPct val="0"/>
              </a:spcBef>
            </a:pPr>
            <a:r>
              <a:rPr lang="en-US" altLang="ja-JP" dirty="0">
                <a:latin typeface="Arial" panose="020B0604020202020204" pitchFamily="34" charset="0"/>
                <a:ea typeface="MS PGothic" charset="0"/>
                <a:cs typeface="Arial" panose="020B0604020202020204" pitchFamily="34" charset="0"/>
              </a:rPr>
              <a:t>Observing and documenting children's progress provides teachers the information needed to differentiate instruction and experiences. It also provides information to individualize.</a:t>
            </a:r>
          </a:p>
          <a:p>
            <a:pPr>
              <a:spcBef>
                <a:spcPct val="0"/>
              </a:spcBef>
            </a:pPr>
            <a:endParaRPr lang="en-US" b="1" dirty="0">
              <a:latin typeface="Arial" panose="020B0604020202020204" pitchFamily="34" charset="0"/>
              <a:ea typeface="MS PGothic" charset="0"/>
              <a:cs typeface="Arial" panose="020B0604020202020204" pitchFamily="34" charset="0"/>
            </a:endParaRPr>
          </a:p>
          <a:p>
            <a:pPr eaLnBrk="1" hangingPunct="1">
              <a:spcBef>
                <a:spcPct val="0"/>
              </a:spcBef>
            </a:pPr>
            <a:r>
              <a:rPr lang="en-US" dirty="0">
                <a:latin typeface="Arial" panose="020B0604020202020204" pitchFamily="34" charset="0"/>
                <a:ea typeface="MS PGothic" charset="0"/>
                <a:cs typeface="Arial" panose="020B0604020202020204" pitchFamily="34" charset="0"/>
              </a:rPr>
              <a:t>Observational tools are preferred over criterion-referenced tools because the information gathered by observation more accurately reflects what children are able to do. </a:t>
            </a:r>
          </a:p>
          <a:p>
            <a:pPr eaLnBrk="1" hangingPunct="1">
              <a:spcBef>
                <a:spcPct val="0"/>
              </a:spcBef>
            </a:pPr>
            <a:endParaRPr lang="en-US" dirty="0">
              <a:latin typeface="Arial" panose="020B0604020202020204" pitchFamily="34" charset="0"/>
              <a:ea typeface="MS PGothic" charset="0"/>
              <a:cs typeface="Arial" panose="020B0604020202020204" pitchFamily="34" charset="0"/>
            </a:endParaRPr>
          </a:p>
          <a:p>
            <a:pPr eaLnBrk="1" hangingPunct="1">
              <a:spcBef>
                <a:spcPct val="0"/>
              </a:spcBef>
            </a:pPr>
            <a:r>
              <a:rPr lang="en-US" dirty="0">
                <a:latin typeface="Arial" panose="020B0604020202020204" pitchFamily="34" charset="0"/>
                <a:ea typeface="MS PGothic" charset="0"/>
                <a:cs typeface="Arial" panose="020B0604020202020204" pitchFamily="34" charset="0"/>
              </a:rPr>
              <a:t>Documentation provides concrete evidence of what children are able to do. We are then able to better plan activities that will meet and appropriately challenge children's developmental needs.</a:t>
            </a:r>
          </a:p>
          <a:p>
            <a:pPr marL="627063" lvl="1" indent="-169863" eaLnBrk="1" hangingPunct="1">
              <a:spcBef>
                <a:spcPct val="0"/>
              </a:spcBef>
              <a:buFontTx/>
              <a:buChar char="•"/>
            </a:pPr>
            <a:endParaRPr lang="en-US" dirty="0">
              <a:latin typeface="Arial" panose="020B0604020202020204" pitchFamily="34" charset="0"/>
              <a:ea typeface="MS PGothic" charset="0"/>
              <a:cs typeface="Arial" panose="020B0604020202020204" pitchFamily="34" charset="0"/>
            </a:endParaRPr>
          </a:p>
          <a:p>
            <a:pPr eaLnBrk="1" hangingPunct="1">
              <a:spcBef>
                <a:spcPct val="0"/>
              </a:spcBef>
            </a:pPr>
            <a:r>
              <a:rPr lang="en-US" dirty="0">
                <a:latin typeface="Arial" panose="020B0604020202020204" pitchFamily="34" charset="0"/>
                <a:ea typeface="MS PGothic" charset="0"/>
                <a:cs typeface="Arial" panose="020B0604020202020204" pitchFamily="34" charset="0"/>
              </a:rPr>
              <a:t>The DRDP-K (2015) has been developed with world renowned experts. It is based on the research and knowledge of what is most important for predicting school success.</a:t>
            </a:r>
          </a:p>
          <a:p>
            <a:pPr eaLnBrk="1" hangingPunct="1">
              <a:spcBef>
                <a:spcPct val="0"/>
              </a:spcBef>
            </a:pPr>
            <a:endParaRPr lang="en-US" dirty="0">
              <a:latin typeface="Arial" panose="020B0604020202020204" pitchFamily="34" charset="0"/>
              <a:ea typeface="MS PGothic" charset="0"/>
              <a:cs typeface="Arial" panose="020B0604020202020204" pitchFamily="34" charset="0"/>
            </a:endParaRPr>
          </a:p>
          <a:p>
            <a:pPr eaLnBrk="1" hangingPunct="1">
              <a:spcBef>
                <a:spcPct val="0"/>
              </a:spcBef>
            </a:pPr>
            <a:endParaRPr lang="en-US" dirty="0">
              <a:latin typeface="Arial" panose="020B0604020202020204" pitchFamily="34" charset="0"/>
              <a:ea typeface="MS PGothic" charset="0"/>
              <a:cs typeface="Arial" panose="020B0604020202020204" pitchFamily="34" charset="0"/>
            </a:endParaRPr>
          </a:p>
        </p:txBody>
      </p:sp>
      <p:sp>
        <p:nvSpPr>
          <p:cNvPr id="1423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6D0CB2-A982-8B44-9D89-CB620455D5A4}" type="slidenum">
              <a:rPr lang="en-US" sz="1200">
                <a:solidFill>
                  <a:srgbClr val="000000"/>
                </a:solidFill>
                <a:latin typeface="Calibri" charset="0"/>
                <a:ea typeface="MS PGothic" charset="0"/>
                <a:cs typeface="MS PGothic" charset="0"/>
              </a:rPr>
              <a:pPr/>
              <a:t>45</a:t>
            </a:fld>
            <a:endParaRPr lang="en-US" sz="1200">
              <a:solidFill>
                <a:srgbClr val="000000"/>
              </a:solidFill>
              <a:latin typeface="Calibri" charset="0"/>
              <a:ea typeface="MS PGothic" charset="0"/>
              <a:cs typeface="MS PGothic" charset="0"/>
            </a:endParaRPr>
          </a:p>
        </p:txBody>
      </p:sp>
    </p:spTree>
    <p:extLst>
      <p:ext uri="{BB962C8B-B14F-4D97-AF65-F5344CB8AC3E}">
        <p14:creationId xmlns:p14="http://schemas.microsoft.com/office/powerpoint/2010/main" val="1955928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ln/>
        </p:spPr>
      </p:sp>
      <p:sp>
        <p:nvSpPr>
          <p:cNvPr id="921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Presenter Remarks:</a:t>
            </a:r>
          </a:p>
          <a:p>
            <a:pPr marL="0" marR="0" lvl="0" indent="0" algn="l" defTabSz="914400" rtl="0" eaLnBrk="0" fontAlgn="base" latinLnBrk="0" hangingPunct="0">
              <a:spcBef>
                <a:spcPts val="0"/>
              </a:spcBef>
              <a:spcAft>
                <a:spcPct val="0"/>
              </a:spcAft>
              <a:buClrTx/>
              <a:buSzTx/>
              <a:buFontTx/>
              <a:buNone/>
              <a:tabLst/>
              <a:defRPr/>
            </a:pPr>
            <a:r>
              <a:rPr lang="en-US" altLang="en-US" dirty="0">
                <a:latin typeface="Arial" panose="020B0604020202020204" pitchFamily="34" charset="0"/>
              </a:rPr>
              <a:t>Find </a:t>
            </a:r>
            <a:r>
              <a:rPr lang="en-US" sz="1200" kern="1200" dirty="0">
                <a:solidFill>
                  <a:schemeClr val="tx1"/>
                </a:solidFill>
                <a:effectLst/>
                <a:latin typeface="Arial" charset="0"/>
                <a:ea typeface="ＭＳ Ｐゴシック" panose="020B0600070205080204" pitchFamily="34" charset="-128"/>
                <a:cs typeface="MS Pゴシック" charset="0"/>
              </a:rPr>
              <a:t>Handout 6: Letter and Word Knowledge</a:t>
            </a:r>
            <a:r>
              <a:rPr lang="en-US" sz="1200" kern="1200" baseline="0" dirty="0">
                <a:solidFill>
                  <a:schemeClr val="tx1"/>
                </a:solidFill>
                <a:effectLst/>
                <a:latin typeface="Arial" charset="0"/>
                <a:ea typeface="ＭＳ Ｐゴシック" panose="020B0600070205080204" pitchFamily="34" charset="-128"/>
                <a:cs typeface="MS Pゴシック" charset="0"/>
              </a:rPr>
              <a:t> </a:t>
            </a:r>
            <a:r>
              <a:rPr lang="en-US" sz="1200" kern="1200" dirty="0">
                <a:solidFill>
                  <a:schemeClr val="tx1"/>
                </a:solidFill>
                <a:effectLst/>
                <a:latin typeface="Arial" charset="0"/>
                <a:ea typeface="ＭＳ Ｐゴシック" panose="020B0600070205080204" pitchFamily="34" charset="-128"/>
                <a:cs typeface="MS Pゴシック" charset="0"/>
              </a:rPr>
              <a:t>and read through Language and Literacy Development measure LLD 9</a:t>
            </a:r>
            <a:r>
              <a:rPr lang="en-US" sz="1200" kern="1200" baseline="0" dirty="0">
                <a:solidFill>
                  <a:schemeClr val="tx1"/>
                </a:solidFill>
                <a:effectLst/>
                <a:latin typeface="Arial" charset="0"/>
                <a:ea typeface="ＭＳ Ｐゴシック" panose="020B0600070205080204" pitchFamily="34" charset="-128"/>
                <a:cs typeface="MS Pゴシック" charset="0"/>
              </a:rPr>
              <a:t> with an elbow partner.</a:t>
            </a:r>
          </a:p>
          <a:p>
            <a:pPr marL="0" marR="0" lvl="0" indent="0" algn="l" defTabSz="914400" rtl="0" eaLnBrk="0" fontAlgn="base" latinLnBrk="0" hangingPunct="0">
              <a:spcBef>
                <a:spcPts val="0"/>
              </a:spcBef>
              <a:spcAft>
                <a:spcPct val="0"/>
              </a:spcAft>
              <a:buClrTx/>
              <a:buSzTx/>
              <a:buFont typeface="Arial" panose="020B0604020202020204" pitchFamily="34" charset="0"/>
              <a:buNone/>
              <a:tabLst/>
              <a:defRPr/>
            </a:pPr>
            <a:endParaRPr lang="en-US" altLang="en-US" dirty="0">
              <a:latin typeface="Arial" panose="020B0604020202020204" pitchFamily="34" charset="0"/>
            </a:endParaRPr>
          </a:p>
          <a:p>
            <a:pPr marL="0" marR="0" lvl="0" indent="0" algn="l" defTabSz="914400" rtl="0" eaLnBrk="0" fontAlgn="base" latinLnBrk="0" hangingPunct="0">
              <a:spcBef>
                <a:spcPts val="0"/>
              </a:spcBef>
              <a:spcAft>
                <a:spcPct val="0"/>
              </a:spcAft>
              <a:buClrTx/>
              <a:buSzTx/>
              <a:buFont typeface="Arial" panose="020B0604020202020204" pitchFamily="34" charset="0"/>
              <a:buNone/>
              <a:tabLst/>
              <a:defRPr/>
            </a:pPr>
            <a:r>
              <a:rPr lang="en-US" altLang="en-US" dirty="0">
                <a:latin typeface="Arial" panose="020B0604020202020204" pitchFamily="34" charset="0"/>
              </a:rPr>
              <a:t>How does this measure relate to the foundations we have discussed today? </a:t>
            </a:r>
          </a:p>
          <a:p>
            <a:pPr marL="0" marR="0" lvl="0" indent="0" algn="l" defTabSz="914400" rtl="0" eaLnBrk="0" fontAlgn="base" latinLnBrk="0" hangingPunct="0">
              <a:spcBef>
                <a:spcPts val="0"/>
              </a:spcBef>
              <a:spcAft>
                <a:spcPct val="0"/>
              </a:spcAft>
              <a:buClrTx/>
              <a:buSzTx/>
              <a:buFont typeface="Arial" panose="020B0604020202020204" pitchFamily="34" charset="0"/>
              <a:buNone/>
              <a:tabLst/>
              <a:defRPr/>
            </a:pPr>
            <a:endParaRPr lang="en-US" altLang="en-US" dirty="0">
              <a:latin typeface="Arial" panose="020B0604020202020204" pitchFamily="34" charset="0"/>
            </a:endParaRPr>
          </a:p>
          <a:p>
            <a:pPr marL="0" marR="0" lvl="0" indent="0" algn="l" defTabSz="914400" rtl="0" eaLnBrk="0" fontAlgn="base" latinLnBrk="0" hangingPunct="0">
              <a:spcBef>
                <a:spcPts val="0"/>
              </a:spcBef>
              <a:spcAft>
                <a:spcPct val="0"/>
              </a:spcAft>
              <a:buClrTx/>
              <a:buSzTx/>
              <a:buFont typeface="Arial" panose="020B0604020202020204" pitchFamily="34" charset="0"/>
              <a:buNone/>
              <a:tabLst/>
              <a:defRPr/>
            </a:pPr>
            <a:r>
              <a:rPr lang="en-US" altLang="en-US" dirty="0">
                <a:latin typeface="Arial" panose="020B0604020202020204" pitchFamily="34" charset="0"/>
              </a:rPr>
              <a:t>How could you use this information to scaffold one of the interactions and strategies we just discussed? </a:t>
            </a:r>
          </a:p>
          <a:p>
            <a:endParaRPr lang="en-US" altLang="en-US" dirty="0">
              <a:latin typeface="Arial" panose="020B0604020202020204" pitchFamily="34" charset="0"/>
            </a:endParaRPr>
          </a:p>
          <a:p>
            <a:r>
              <a:rPr lang="en-US" altLang="en-US" dirty="0">
                <a:latin typeface="Arial" panose="020B0604020202020204" pitchFamily="34" charset="0"/>
              </a:rPr>
              <a:t>How else might you use this information in planning for your classroom?</a:t>
            </a:r>
          </a:p>
        </p:txBody>
      </p:sp>
      <p:sp>
        <p:nvSpPr>
          <p:cNvPr id="921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2C887C0-CA5A-0646-AAEC-D1387B423959}" type="slidenum">
              <a:rPr lang="en-US" sz="1200"/>
              <a:pPr/>
              <a:t>46</a:t>
            </a:fld>
            <a:endParaRPr lang="en-US" sz="1200"/>
          </a:p>
        </p:txBody>
      </p:sp>
    </p:spTree>
    <p:extLst>
      <p:ext uri="{BB962C8B-B14F-4D97-AF65-F5344CB8AC3E}">
        <p14:creationId xmlns:p14="http://schemas.microsoft.com/office/powerpoint/2010/main" val="39331821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829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latin typeface="Arial" panose="020B0604020202020204" pitchFamily="34" charset="0"/>
              </a:rPr>
              <a:t>Presenter Remarks:</a:t>
            </a:r>
          </a:p>
          <a:p>
            <a:r>
              <a:rPr lang="en-US" altLang="en-US" dirty="0">
                <a:latin typeface="Arial" panose="020B0604020202020204" pitchFamily="34" charset="0"/>
              </a:rPr>
              <a:t>Again, the</a:t>
            </a:r>
            <a:r>
              <a:rPr lang="en-US" altLang="en-US" baseline="0" dirty="0">
                <a:latin typeface="Arial" panose="020B0604020202020204" pitchFamily="34" charset="0"/>
              </a:rPr>
              <a:t> </a:t>
            </a:r>
            <a:r>
              <a:rPr lang="en-US" altLang="en-US" dirty="0">
                <a:latin typeface="Arial" panose="020B0604020202020204" pitchFamily="34" charset="0"/>
              </a:rPr>
              <a:t>Alignment Document provides information about the connections between the Preschool Learning Foundations and the kindergarten content standards for California public schools. </a:t>
            </a:r>
          </a:p>
          <a:p>
            <a:endParaRPr lang="en-US" altLang="en-US" sz="1200" kern="1200" baseline="0" dirty="0">
              <a:solidFill>
                <a:schemeClr val="tx1"/>
              </a:solidFill>
              <a:effectLst/>
              <a:latin typeface="Arial" charset="0"/>
              <a:ea typeface="ＭＳ Ｐゴシック" panose="020B0600070205080204" pitchFamily="34" charset="-128"/>
            </a:endParaRPr>
          </a:p>
          <a:p>
            <a:r>
              <a:rPr lang="en-US" altLang="en-US" dirty="0">
                <a:latin typeface="Arial" panose="020B0604020202020204" pitchFamily="34" charset="0"/>
              </a:rPr>
              <a:t>We previously looked at the alignment of </a:t>
            </a:r>
            <a:r>
              <a:rPr lang="en-US" altLang="en-US" dirty="0" err="1">
                <a:latin typeface="Arial" panose="020B0604020202020204" pitchFamily="34" charset="0"/>
              </a:rPr>
              <a:t>substrand</a:t>
            </a:r>
            <a:r>
              <a:rPr lang="en-US" altLang="en-US" dirty="0">
                <a:latin typeface="Arial" panose="020B0604020202020204" pitchFamily="34" charset="0"/>
              </a:rPr>
              <a:t> 3.0 and the kindergarten</a:t>
            </a:r>
            <a:r>
              <a:rPr lang="en-US" altLang="en-US" baseline="0" dirty="0">
                <a:latin typeface="Arial" panose="020B0604020202020204" pitchFamily="34" charset="0"/>
              </a:rPr>
              <a:t> content standards through our </a:t>
            </a:r>
            <a:r>
              <a:rPr lang="en-US" sz="1200" kern="1200" baseline="0" dirty="0">
                <a:solidFill>
                  <a:schemeClr val="tx1"/>
                </a:solidFill>
                <a:effectLst/>
                <a:latin typeface="Arial" charset="0"/>
                <a:ea typeface="ＭＳ Ｐゴシック" panose="020B0600070205080204" pitchFamily="34" charset="-128"/>
                <a:cs typeface="MS Pゴシック" charset="0"/>
              </a:rPr>
              <a:t>r</a:t>
            </a:r>
            <a:r>
              <a:rPr lang="en-US" sz="1200" kern="1200" dirty="0">
                <a:solidFill>
                  <a:schemeClr val="tx1"/>
                </a:solidFill>
                <a:effectLst/>
                <a:latin typeface="Arial" charset="0"/>
                <a:ea typeface="ＭＳ Ｐゴシック" panose="020B0600070205080204" pitchFamily="34" charset="-128"/>
                <a:cs typeface="MS Pゴシック" charset="0"/>
              </a:rPr>
              <a:t>eview</a:t>
            </a:r>
            <a:r>
              <a:rPr lang="en-US" sz="1200" kern="1200" baseline="0" dirty="0">
                <a:solidFill>
                  <a:schemeClr val="tx1"/>
                </a:solidFill>
                <a:effectLst/>
                <a:latin typeface="Arial" charset="0"/>
                <a:ea typeface="ＭＳ Ｐゴシック" panose="020B0600070205080204" pitchFamily="34" charset="-128"/>
                <a:cs typeface="MS Pゴシック" charset="0"/>
              </a:rPr>
              <a:t> of</a:t>
            </a:r>
            <a:r>
              <a:rPr lang="en-US" sz="1200" kern="1200" dirty="0">
                <a:solidFill>
                  <a:schemeClr val="tx1"/>
                </a:solidFill>
                <a:effectLst/>
                <a:latin typeface="Arial" charset="0"/>
                <a:ea typeface="ＭＳ Ｐゴシック" panose="020B0600070205080204" pitchFamily="34" charset="-128"/>
                <a:cs typeface="MS Pゴシック" charset="0"/>
              </a:rPr>
              <a:t> Handout 2: Alignment of Developmental Progression</a:t>
            </a:r>
            <a:r>
              <a:rPr lang="en-US" sz="1200" kern="1200" dirty="0">
                <a:solidFill>
                  <a:schemeClr val="tx1"/>
                </a:solidFill>
                <a:effectLst/>
                <a:latin typeface="Arial" panose="020B0604020202020204" pitchFamily="34" charset="0"/>
                <a:ea typeface="ＭＳ Ｐゴシック" panose="020B0600070205080204" pitchFamily="34" charset="-128"/>
                <a:cs typeface="MS Pゴシック" charset="0"/>
              </a:rPr>
              <a:t>.</a:t>
            </a:r>
            <a:r>
              <a:rPr lang="en-US" sz="1200" kern="1200" baseline="0" dirty="0">
                <a:solidFill>
                  <a:schemeClr val="tx1"/>
                </a:solidFill>
                <a:effectLst/>
                <a:latin typeface="Arial" panose="020B0604020202020204" pitchFamily="34" charset="0"/>
                <a:ea typeface="ＭＳ Ｐゴシック" panose="020B0600070205080204" pitchFamily="34" charset="-128"/>
                <a:cs typeface="MS Pゴシック" charset="0"/>
              </a:rPr>
              <a:t>  </a:t>
            </a:r>
            <a:r>
              <a:rPr lang="en-US" altLang="en-US" dirty="0">
                <a:latin typeface="Arial" panose="020B0604020202020204" pitchFamily="34" charset="0"/>
              </a:rPr>
              <a:t>Let’s compare that information to the</a:t>
            </a:r>
            <a:r>
              <a:rPr lang="en-US" altLang="en-US" baseline="0" dirty="0">
                <a:latin typeface="Arial" panose="020B0604020202020204" pitchFamily="34" charset="0"/>
              </a:rPr>
              <a:t> DRDP-K (2015) measure on</a:t>
            </a:r>
            <a:r>
              <a:rPr lang="en-US" altLang="en-US" dirty="0">
                <a:latin typeface="Arial" panose="020B0604020202020204" pitchFamily="34" charset="0"/>
              </a:rPr>
              <a:t> </a:t>
            </a:r>
            <a:r>
              <a:rPr lang="en-US" sz="1200" kern="1200" dirty="0">
                <a:solidFill>
                  <a:schemeClr val="tx1"/>
                </a:solidFill>
                <a:effectLst/>
                <a:latin typeface="Arial" charset="0"/>
                <a:ea typeface="ＭＳ Ｐゴシック" panose="020B0600070205080204" pitchFamily="34" charset="-128"/>
                <a:cs typeface="MS Pゴシック" charset="0"/>
              </a:rPr>
              <a:t>Handout 6: Letter and Word Knowledge.</a:t>
            </a:r>
            <a:r>
              <a:rPr lang="en-US" sz="1200" kern="1200" baseline="0" dirty="0">
                <a:solidFill>
                  <a:schemeClr val="tx1"/>
                </a:solidFill>
                <a:effectLst/>
                <a:latin typeface="Arial" charset="0"/>
                <a:ea typeface="ＭＳ Ｐゴシック" panose="020B0600070205080204" pitchFamily="34" charset="-128"/>
                <a:cs typeface="MS Pゴシック" charset="0"/>
              </a:rPr>
              <a:t>  Underline anything that you find to be interesting during your analysis.</a:t>
            </a:r>
          </a:p>
          <a:p>
            <a:endParaRPr lang="en-US" altLang="en-US" dirty="0">
              <a:latin typeface="Arial" panose="020B0604020202020204" pitchFamily="34" charset="0"/>
            </a:endParaRPr>
          </a:p>
          <a:p>
            <a:r>
              <a:rPr lang="en-US" altLang="en-US" dirty="0">
                <a:latin typeface="Arial" panose="020B0604020202020204" pitchFamily="34" charset="0"/>
              </a:rPr>
              <a:t>Would anyone like to share their findings? (Solicit responses from a few participants.)</a:t>
            </a:r>
          </a:p>
          <a:p>
            <a:endParaRPr lang="en-US" altLang="en-US" dirty="0">
              <a:latin typeface="Arial" panose="020B0604020202020204" pitchFamily="34" charset="0"/>
            </a:endParaRPr>
          </a:p>
        </p:txBody>
      </p:sp>
      <p:sp>
        <p:nvSpPr>
          <p:cNvPr id="829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399202-9D79-4A8E-A413-100985528168}" type="slidenum">
              <a:rPr lang="en-US" altLang="en-US" sz="1200"/>
              <a:pPr/>
              <a:t>47</a:t>
            </a:fld>
            <a:endParaRPr lang="en-US" altLang="en-US" sz="1200"/>
          </a:p>
        </p:txBody>
      </p:sp>
    </p:spTree>
    <p:extLst>
      <p:ext uri="{BB962C8B-B14F-4D97-AF65-F5344CB8AC3E}">
        <p14:creationId xmlns:p14="http://schemas.microsoft.com/office/powerpoint/2010/main" val="937534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noTextEdit="1"/>
          </p:cNvSpPr>
          <p:nvPr>
            <p:ph type="sldImg"/>
          </p:nvPr>
        </p:nvSpPr>
        <p:spPr>
          <a:ln/>
        </p:spPr>
      </p:sp>
      <p:sp>
        <p:nvSpPr>
          <p:cNvPr id="99330" name="Notes Placeholder 2"/>
          <p:cNvSpPr>
            <a:spLocks noGrp="1"/>
          </p:cNvSpPr>
          <p:nvPr>
            <p:ph type="body" idx="1"/>
          </p:nvPr>
        </p:nvSpPr>
        <p:spPr>
          <a:xfrm>
            <a:off x="381000" y="4191000"/>
            <a:ext cx="6096000" cy="4961731"/>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latin typeface="Arial" panose="020B0604020202020204" pitchFamily="34" charset="0"/>
              </a:rPr>
              <a:t>Presenter Remarks: </a:t>
            </a:r>
          </a:p>
          <a:p>
            <a:r>
              <a:rPr lang="en-US" altLang="en-US" dirty="0">
                <a:latin typeface="Arial" panose="020B0604020202020204" pitchFamily="34" charset="0"/>
              </a:rPr>
              <a:t>Let’s get familiar with some terminology before we look at foundation 3.3.</a:t>
            </a:r>
          </a:p>
          <a:p>
            <a:endParaRPr lang="en-US" altLang="en-US" b="1" dirty="0">
              <a:latin typeface="Arial" panose="020B0604020202020204" pitchFamily="34" charset="0"/>
            </a:endParaRPr>
          </a:p>
          <a:p>
            <a:pPr>
              <a:buFontTx/>
              <a:buNone/>
            </a:pPr>
            <a:r>
              <a:rPr lang="en-US" altLang="en-US" dirty="0">
                <a:latin typeface="Arial" panose="020B0604020202020204" pitchFamily="34" charset="0"/>
              </a:rPr>
              <a:t>“As children become aware of the names of letters, they also begin to identify printed words.  </a:t>
            </a:r>
            <a:r>
              <a:rPr lang="en-US" altLang="en-US" dirty="0" err="1">
                <a:latin typeface="Arial" panose="020B0604020202020204" pitchFamily="34" charset="0"/>
              </a:rPr>
              <a:t>Ehri</a:t>
            </a:r>
            <a:r>
              <a:rPr lang="en-US" altLang="en-US" dirty="0">
                <a:latin typeface="Arial" panose="020B0604020202020204" pitchFamily="34" charset="0"/>
              </a:rPr>
              <a:t> (1995) has defined children’s development in word recognition as a series of transitions as children move from ‘</a:t>
            </a:r>
            <a:r>
              <a:rPr lang="en-US" altLang="en-US" dirty="0" err="1">
                <a:latin typeface="Arial" panose="020B0604020202020204" pitchFamily="34" charset="0"/>
              </a:rPr>
              <a:t>prealphabetic</a:t>
            </a:r>
            <a:r>
              <a:rPr lang="en-US" altLang="en-US" dirty="0">
                <a:latin typeface="Arial" panose="020B0604020202020204" pitchFamily="34" charset="0"/>
              </a:rPr>
              <a:t> reader’ (learning words by sight and using salient contextual cues for word recognition), to ‘partial alphabetic’ (applying some phonetic information, such as the sound corresponding to the ﬁrst letter in a word, to recognizing the word), to ‘full alphabetic’ (reading a word using the alphabetic principle)” (PLF,</a:t>
            </a:r>
            <a:r>
              <a:rPr lang="en-US" altLang="en-US" baseline="0" dirty="0">
                <a:latin typeface="Arial" panose="020B0604020202020204" pitchFamily="34" charset="0"/>
              </a:rPr>
              <a:t> Vol. 1, pp. 82-83).</a:t>
            </a:r>
            <a:endParaRPr lang="en-US" altLang="en-US" dirty="0">
              <a:latin typeface="Arial" panose="020B0604020202020204" pitchFamily="34" charset="0"/>
            </a:endParaRPr>
          </a:p>
          <a:p>
            <a:pPr>
              <a:buFontTx/>
              <a:buNone/>
            </a:pPr>
            <a:endParaRPr lang="en-US" altLang="en-US" dirty="0">
              <a:latin typeface="Arial" panose="020B0604020202020204" pitchFamily="34" charset="0"/>
            </a:endParaRPr>
          </a:p>
          <a:p>
            <a:pPr>
              <a:buFontTx/>
              <a:buNone/>
            </a:pPr>
            <a:r>
              <a:rPr lang="en-US" altLang="en-US" u="none" dirty="0">
                <a:latin typeface="Arial" panose="020B0604020202020204" pitchFamily="34" charset="0"/>
              </a:rPr>
              <a:t>The images</a:t>
            </a:r>
            <a:r>
              <a:rPr lang="en-US" altLang="en-US" u="none" baseline="0" dirty="0">
                <a:latin typeface="Arial" panose="020B0604020202020204" pitchFamily="34" charset="0"/>
              </a:rPr>
              <a:t> on the screen are to serve as reminders of this series of development:</a:t>
            </a:r>
          </a:p>
          <a:p>
            <a:pPr marL="171450" indent="-171450">
              <a:buFont typeface="Arial" panose="020B0604020202020204" pitchFamily="34" charset="0"/>
              <a:buChar char="•"/>
            </a:pPr>
            <a:r>
              <a:rPr lang="en-US" altLang="en-US" u="sng" dirty="0">
                <a:latin typeface="Arial" panose="020B0604020202020204" pitchFamily="34" charset="0"/>
              </a:rPr>
              <a:t>Pre-alphabetic</a:t>
            </a:r>
            <a:r>
              <a:rPr lang="en-US" altLang="en-US" u="none" baseline="0" dirty="0">
                <a:latin typeface="Arial" panose="020B0604020202020204" pitchFamily="34" charset="0"/>
              </a:rPr>
              <a:t> (</a:t>
            </a:r>
            <a:r>
              <a:rPr lang="en-US" altLang="en-US" dirty="0">
                <a:latin typeface="Arial" panose="020B0604020202020204" pitchFamily="34" charset="0"/>
              </a:rPr>
              <a:t>learning words by sight and using salient contextual cues for word recognition)—The Starbucks image reminds us that we don’t need to read the sign to know what it means; we simply</a:t>
            </a:r>
            <a:r>
              <a:rPr lang="en-US" altLang="en-US" baseline="0" dirty="0">
                <a:latin typeface="Arial" panose="020B0604020202020204" pitchFamily="34" charset="0"/>
              </a:rPr>
              <a:t> understand that the </a:t>
            </a:r>
            <a:r>
              <a:rPr lang="en-US" altLang="en-US" dirty="0">
                <a:latin typeface="Arial" panose="020B0604020202020204" pitchFamily="34" charset="0"/>
              </a:rPr>
              <a:t>green circle</a:t>
            </a:r>
            <a:r>
              <a:rPr lang="en-US" altLang="en-US" baseline="0" dirty="0">
                <a:latin typeface="Arial" panose="020B0604020202020204" pitchFamily="34" charset="0"/>
              </a:rPr>
              <a:t> and symbol</a:t>
            </a:r>
            <a:r>
              <a:rPr lang="en-US" altLang="en-US" dirty="0">
                <a:latin typeface="Arial" panose="020B0604020202020204" pitchFamily="34" charset="0"/>
              </a:rPr>
              <a:t> means Starbucks.</a:t>
            </a:r>
          </a:p>
          <a:p>
            <a:pPr marL="171450" indent="-171450">
              <a:buFont typeface="Arial" panose="020B0604020202020204" pitchFamily="34" charset="0"/>
              <a:buChar char="•"/>
            </a:pPr>
            <a:r>
              <a:rPr lang="en-US" altLang="en-US" u="sng" dirty="0">
                <a:latin typeface="Arial" panose="020B0604020202020204" pitchFamily="34" charset="0"/>
              </a:rPr>
              <a:t>Partial alphabetic</a:t>
            </a:r>
            <a:r>
              <a:rPr lang="en-US" altLang="en-US" u="none" baseline="0" dirty="0">
                <a:latin typeface="Arial" panose="020B0604020202020204" pitchFamily="34" charset="0"/>
              </a:rPr>
              <a:t> (a</a:t>
            </a:r>
            <a:r>
              <a:rPr lang="en-US" altLang="en-US" dirty="0">
                <a:latin typeface="Arial" panose="020B0604020202020204" pitchFamily="34" charset="0"/>
              </a:rPr>
              <a:t>pplying some phonetic information, such as the sound corresponding to the first letter in a word, to recognizing the word)—The image</a:t>
            </a:r>
            <a:r>
              <a:rPr lang="en-US" altLang="en-US" baseline="0" dirty="0">
                <a:latin typeface="Arial" panose="020B0604020202020204" pitchFamily="34" charset="0"/>
              </a:rPr>
              <a:t> of the word FUN with the F clearly visible but the remaining letters blurry</a:t>
            </a:r>
            <a:r>
              <a:rPr lang="en-US" altLang="en-US" dirty="0">
                <a:latin typeface="Arial" panose="020B0604020202020204" pitchFamily="34" charset="0"/>
              </a:rPr>
              <a:t> reminds us that some,</a:t>
            </a:r>
            <a:r>
              <a:rPr lang="en-US" altLang="en-US" baseline="0" dirty="0">
                <a:latin typeface="Arial" panose="020B0604020202020204" pitchFamily="34" charset="0"/>
              </a:rPr>
              <a:t> </a:t>
            </a:r>
            <a:r>
              <a:rPr lang="en-US" altLang="en-US" dirty="0">
                <a:latin typeface="Arial" panose="020B0604020202020204" pitchFamily="34" charset="0"/>
              </a:rPr>
              <a:t>but not all,</a:t>
            </a:r>
            <a:r>
              <a:rPr lang="en-US" altLang="en-US" baseline="0" dirty="0">
                <a:latin typeface="Arial" panose="020B0604020202020204" pitchFamily="34" charset="0"/>
              </a:rPr>
              <a:t> </a:t>
            </a:r>
            <a:r>
              <a:rPr lang="en-US" altLang="en-US" dirty="0">
                <a:latin typeface="Arial" panose="020B0604020202020204" pitchFamily="34" charset="0"/>
              </a:rPr>
              <a:t>of the letter symbols are being used to recognize</a:t>
            </a:r>
            <a:r>
              <a:rPr lang="en-US" altLang="en-US" baseline="0" dirty="0">
                <a:latin typeface="Arial" panose="020B0604020202020204" pitchFamily="34" charset="0"/>
              </a:rPr>
              <a:t> </a:t>
            </a:r>
            <a:r>
              <a:rPr lang="en-US" altLang="en-US" dirty="0">
                <a:latin typeface="Arial" panose="020B0604020202020204" pitchFamily="34" charset="0"/>
              </a:rPr>
              <a:t>words;</a:t>
            </a:r>
            <a:r>
              <a:rPr lang="en-US" altLang="en-US" baseline="0" dirty="0">
                <a:latin typeface="Arial" panose="020B0604020202020204" pitchFamily="34" charset="0"/>
              </a:rPr>
              <a:t> a</a:t>
            </a:r>
            <a:r>
              <a:rPr lang="en-US" altLang="en-US" dirty="0">
                <a:latin typeface="Arial" panose="020B0604020202020204" pitchFamily="34" charset="0"/>
              </a:rPr>
              <a:t>nd that other clues from the environment may be used when we are partially alphabetic.</a:t>
            </a:r>
          </a:p>
          <a:p>
            <a:pPr marL="171450" indent="-171450">
              <a:buFont typeface="Arial" panose="020B0604020202020204" pitchFamily="34" charset="0"/>
              <a:buChar char="•"/>
            </a:pPr>
            <a:r>
              <a:rPr lang="en-US" altLang="en-US" u="sng" dirty="0">
                <a:latin typeface="Arial" panose="020B0604020202020204" pitchFamily="34" charset="0"/>
              </a:rPr>
              <a:t>Full alphabetic</a:t>
            </a:r>
            <a:r>
              <a:rPr lang="en-US" altLang="en-US" u="none" baseline="0" dirty="0">
                <a:latin typeface="Arial" panose="020B0604020202020204" pitchFamily="34" charset="0"/>
              </a:rPr>
              <a:t> (r</a:t>
            </a:r>
            <a:r>
              <a:rPr lang="en-US" altLang="en-US" dirty="0">
                <a:latin typeface="Arial" panose="020B0604020202020204" pitchFamily="34" charset="0"/>
              </a:rPr>
              <a:t>eading a word using the alphabetic principle)—The image of the whole word FUN reminds us that being fully alphabetic means we are essentially reading and using all of the symbols to read</a:t>
            </a:r>
            <a:r>
              <a:rPr lang="en-US" altLang="en-US" baseline="0" dirty="0">
                <a:latin typeface="Arial" panose="020B0604020202020204" pitchFamily="34" charset="0"/>
              </a:rPr>
              <a:t> the words on the page</a:t>
            </a:r>
            <a:r>
              <a:rPr lang="en-US" altLang="en-US" dirty="0">
                <a:latin typeface="Arial" panose="020B0604020202020204" pitchFamily="34" charset="0"/>
              </a:rPr>
              <a:t>.</a:t>
            </a:r>
            <a:r>
              <a:rPr lang="en-US" altLang="en-US" baseline="0" dirty="0">
                <a:latin typeface="Arial" panose="020B0604020202020204" pitchFamily="34" charset="0"/>
              </a:rPr>
              <a:t> </a:t>
            </a:r>
            <a:endParaRPr lang="en-US" altLang="en-US" dirty="0">
              <a:latin typeface="Arial" panose="020B0604020202020204" pitchFamily="34" charset="0"/>
            </a:endParaRPr>
          </a:p>
          <a:p>
            <a:pPr>
              <a:buFontTx/>
              <a:buChar char="•"/>
            </a:pPr>
            <a:endParaRPr lang="en-US" altLang="en-US" dirty="0">
              <a:latin typeface="Arial" panose="020B0604020202020204" pitchFamily="34" charset="0"/>
            </a:endParaRPr>
          </a:p>
          <a:p>
            <a:pPr>
              <a:buFontTx/>
              <a:buNone/>
            </a:pPr>
            <a:r>
              <a:rPr lang="en-US" altLang="en-US" dirty="0">
                <a:latin typeface="Arial" panose="020B0604020202020204" pitchFamily="34" charset="0"/>
              </a:rPr>
              <a:t>Four and five year old children are not expected to reach “full alphabetic.”</a:t>
            </a:r>
          </a:p>
          <a:p>
            <a:pPr>
              <a:buFontTx/>
              <a:buChar char="•"/>
            </a:pPr>
            <a:endParaRPr lang="en-US" altLang="en-US" dirty="0">
              <a:latin typeface="Arial" panose="020B0604020202020204" pitchFamily="34" charset="0"/>
            </a:endParaRPr>
          </a:p>
          <a:p>
            <a:pPr>
              <a:buFontTx/>
              <a:buChar char="•"/>
            </a:pPr>
            <a:endParaRPr lang="en-US" altLang="en-US" dirty="0">
              <a:latin typeface="Arial" panose="020B0604020202020204" pitchFamily="34" charset="0"/>
            </a:endParaRPr>
          </a:p>
        </p:txBody>
      </p:sp>
      <p:sp>
        <p:nvSpPr>
          <p:cNvPr id="14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FDC3A99-3D21-49B7-91AD-8099C49E9566}" type="slidenum">
              <a:rPr lang="en-US" altLang="en-US" sz="1200"/>
              <a:pPr/>
              <a:t>48</a:t>
            </a:fld>
            <a:endParaRPr lang="en-US" altLang="en-US" sz="1200"/>
          </a:p>
        </p:txBody>
      </p:sp>
    </p:spTree>
    <p:extLst>
      <p:ext uri="{BB962C8B-B14F-4D97-AF65-F5344CB8AC3E}">
        <p14:creationId xmlns:p14="http://schemas.microsoft.com/office/powerpoint/2010/main" val="8128290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a:ln/>
        </p:spPr>
      </p:sp>
      <p:sp>
        <p:nvSpPr>
          <p:cNvPr id="1187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Presenter Remarks: </a:t>
            </a:r>
          </a:p>
          <a:p>
            <a:pPr marL="0" marR="0" lvl="0" indent="0" algn="l" defTabSz="914400" rtl="0" eaLnBrk="0" fontAlgn="base" latinLnBrk="0" hangingPunct="0">
              <a:spcBef>
                <a:spcPts val="0"/>
              </a:spcBef>
              <a:spcAft>
                <a:spcPct val="0"/>
              </a:spcAft>
              <a:buClrTx/>
              <a:buSzTx/>
              <a:buFontTx/>
              <a:buNone/>
              <a:tabLst/>
              <a:defRPr/>
            </a:pPr>
            <a:r>
              <a:rPr lang="en-US" sz="1200" dirty="0"/>
              <a:t>Turn to page 67 of the Preschool Learning Foundations and read the foundation and examples for foundation 3.3;</a:t>
            </a:r>
            <a:r>
              <a:rPr lang="en-US" sz="1200" baseline="0" dirty="0"/>
              <a:t> discuss what you find—and what is missing—with your tablemates.</a:t>
            </a:r>
            <a:endParaRPr lang="en-US" sz="1200" dirty="0"/>
          </a:p>
          <a:p>
            <a:pPr marL="0" marR="0" lvl="0" indent="0" algn="l" defTabSz="914400" rtl="0" eaLnBrk="0" fontAlgn="base" latinLnBrk="0" hangingPunct="0">
              <a:spcBef>
                <a:spcPts val="0"/>
              </a:spcBef>
              <a:spcAft>
                <a:spcPct val="0"/>
              </a:spcAft>
              <a:buClrTx/>
              <a:buSzTx/>
              <a:buFontTx/>
              <a:buNone/>
              <a:tabLst/>
              <a:defRPr/>
            </a:pPr>
            <a:endParaRPr lang="en-US" sz="1200" dirty="0"/>
          </a:p>
          <a:p>
            <a:pPr marL="0" marR="0" lvl="0" indent="0" algn="l" defTabSz="914400" rtl="0" eaLnBrk="0" fontAlgn="base" latinLnBrk="0" hangingPunct="0">
              <a:spcBef>
                <a:spcPts val="0"/>
              </a:spcBef>
              <a:spcAft>
                <a:spcPct val="0"/>
              </a:spcAft>
              <a:buClrTx/>
              <a:buSzTx/>
              <a:buFontTx/>
              <a:buNone/>
              <a:tabLst/>
              <a:defRPr/>
            </a:pPr>
            <a:r>
              <a:rPr lang="en-US" sz="1200" dirty="0"/>
              <a:t>(</a:t>
            </a:r>
            <a:r>
              <a:rPr lang="en-US" altLang="en-US" dirty="0">
                <a:latin typeface="Arial" panose="020B0604020202020204" pitchFamily="34" charset="0"/>
              </a:rPr>
              <a:t>Provide 3-5 minutes for discussion.</a:t>
            </a:r>
            <a:r>
              <a:rPr lang="en-US" altLang="en-US" baseline="0" dirty="0">
                <a:latin typeface="Arial" panose="020B0604020202020204" pitchFamily="34" charset="0"/>
              </a:rPr>
              <a:t>  Then ask groups to share their thoughts</a:t>
            </a:r>
            <a:r>
              <a:rPr lang="en-US" altLang="en-US" i="0" baseline="0" dirty="0">
                <a:latin typeface="Arial" panose="020B0604020202020204" pitchFamily="34" charset="0"/>
              </a:rPr>
              <a:t>.  </a:t>
            </a:r>
            <a:r>
              <a:rPr lang="en-US" altLang="en-US" i="0" dirty="0">
                <a:latin typeface="Arial" panose="020B0604020202020204" pitchFamily="34" charset="0"/>
              </a:rPr>
              <a:t>If groups do not bring these ideas forward then lead the discussion until these topics are discussed:</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lang="en-US" altLang="en-US" i="0" dirty="0">
                <a:latin typeface="Arial" panose="020B0604020202020204" pitchFamily="34" charset="0"/>
              </a:rPr>
              <a:t>The 48 month level.</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lang="en-US" altLang="en-US" i="0" dirty="0">
                <a:latin typeface="Arial" panose="020B0604020202020204" pitchFamily="34" charset="0"/>
              </a:rPr>
              <a:t>The </a:t>
            </a:r>
            <a:r>
              <a:rPr lang="en-US" altLang="en-US" b="1" i="0" dirty="0">
                <a:latin typeface="Arial" panose="020B0604020202020204" pitchFamily="34" charset="0"/>
              </a:rPr>
              <a:t>description</a:t>
            </a:r>
            <a:r>
              <a:rPr lang="en-US" altLang="en-US" i="0" dirty="0">
                <a:latin typeface="Arial" panose="020B0604020202020204" pitchFamily="34" charset="0"/>
              </a:rPr>
              <a:t> of what children are expected to </a:t>
            </a:r>
            <a:r>
              <a:rPr lang="en-US" altLang="en-US" b="1" i="0" dirty="0">
                <a:latin typeface="Arial" panose="020B0604020202020204" pitchFamily="34" charset="0"/>
              </a:rPr>
              <a:t>understand </a:t>
            </a:r>
            <a:r>
              <a:rPr lang="en-US" altLang="en-US" i="0" dirty="0">
                <a:latin typeface="Arial" panose="020B0604020202020204" pitchFamily="34" charset="0"/>
              </a:rPr>
              <a:t>when they “begin to recognize letter sounds.” That is, they (the foundations) do not distinguish between children who know some letter-sound associations (i.e., can say the sounds “that letters have”), but lack any realization that these sounds are heard in spoken words, and children who know some letter-sound associations and also realize that these sounds are heard in spoken words.)</a:t>
            </a:r>
          </a:p>
          <a:p>
            <a:endParaRPr lang="en-US" altLang="en-US" dirty="0">
              <a:latin typeface="Arial" panose="020B0604020202020204" pitchFamily="34" charset="0"/>
            </a:endParaRPr>
          </a:p>
          <a:p>
            <a:r>
              <a:rPr lang="en-US" altLang="en-US" b="1" dirty="0">
                <a:latin typeface="Arial" panose="020B0604020202020204" pitchFamily="34" charset="0"/>
              </a:rPr>
              <a:t>Extra Notes</a:t>
            </a:r>
            <a:r>
              <a:rPr lang="en-US" altLang="en-US" dirty="0">
                <a:latin typeface="Arial" panose="020B0604020202020204" pitchFamily="34" charset="0"/>
              </a:rPr>
              <a:t>: </a:t>
            </a:r>
          </a:p>
          <a:p>
            <a:r>
              <a:rPr lang="en-US" altLang="en-US" dirty="0">
                <a:latin typeface="Arial" panose="020B0604020202020204" pitchFamily="34" charset="0"/>
              </a:rPr>
              <a:t>This conversation is a transition into reading and analyzing Appendix</a:t>
            </a:r>
            <a:r>
              <a:rPr lang="en-US" altLang="en-US" baseline="0" dirty="0">
                <a:latin typeface="Arial" panose="020B0604020202020204" pitchFamily="34" charset="0"/>
              </a:rPr>
              <a:t> C </a:t>
            </a:r>
            <a:r>
              <a:rPr lang="en-US" altLang="en-US" dirty="0">
                <a:latin typeface="Arial" panose="020B0604020202020204" pitchFamily="34" charset="0"/>
              </a:rPr>
              <a:t>which expands upon how children begin to recognize letter sounds and how teachers can and should reasonably support this. </a:t>
            </a:r>
          </a:p>
        </p:txBody>
      </p:sp>
      <p:sp>
        <p:nvSpPr>
          <p:cNvPr id="1187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018D7C9-0FD2-A447-BB78-D78F8820E907}" type="slidenum">
              <a:rPr lang="en-US" sz="1200"/>
              <a:pPr/>
              <a:t>49</a:t>
            </a:fld>
            <a:endParaRPr lang="en-US" sz="1200"/>
          </a:p>
        </p:txBody>
      </p:sp>
    </p:spTree>
    <p:extLst>
      <p:ext uri="{BB962C8B-B14F-4D97-AF65-F5344CB8AC3E}">
        <p14:creationId xmlns:p14="http://schemas.microsoft.com/office/powerpoint/2010/main" val="490869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a:ln/>
        </p:spPr>
      </p:sp>
      <p:sp>
        <p:nvSpPr>
          <p:cNvPr id="118786" name="Notes Placeholder 2"/>
          <p:cNvSpPr>
            <a:spLocks noGrp="1"/>
          </p:cNvSpPr>
          <p:nvPr>
            <p:ph type="body" idx="1"/>
          </p:nvPr>
        </p:nvSpPr>
        <p:spPr>
          <a:xfrm>
            <a:off x="685800" y="4425674"/>
            <a:ext cx="5486400" cy="4421464"/>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spcAft>
                <a:spcPts val="0"/>
              </a:spcAft>
            </a:pPr>
            <a:r>
              <a:rPr lang="en-US" altLang="en-US" b="1" dirty="0">
                <a:latin typeface="Arial" panose="020B0604020202020204" pitchFamily="34" charset="0"/>
                <a:cs typeface="Arial" panose="020B0604020202020204" pitchFamily="34" charset="0"/>
              </a:rPr>
              <a:t>Activity 1: Brains</a:t>
            </a:r>
            <a:r>
              <a:rPr lang="en-US" altLang="en-US" b="1" baseline="0" dirty="0">
                <a:latin typeface="Arial" panose="020B0604020202020204" pitchFamily="34" charset="0"/>
                <a:cs typeface="Arial" panose="020B0604020202020204" pitchFamily="34" charset="0"/>
              </a:rPr>
              <a:t> and Bodies</a:t>
            </a:r>
            <a:endParaRPr lang="en-US" altLang="en-US" b="1" dirty="0">
              <a:latin typeface="Arial" panose="020B0604020202020204" pitchFamily="34" charset="0"/>
              <a:cs typeface="Arial" panose="020B0604020202020204" pitchFamily="34" charset="0"/>
            </a:endParaRPr>
          </a:p>
          <a:p>
            <a:pPr>
              <a:spcBef>
                <a:spcPts val="0"/>
              </a:spcBef>
              <a:spcAft>
                <a:spcPts val="0"/>
              </a:spcAft>
            </a:pPr>
            <a:endParaRPr lang="en-US" altLang="en-US" b="1" dirty="0">
              <a:latin typeface="Arial" panose="020B0604020202020204" pitchFamily="34" charset="0"/>
              <a:cs typeface="Arial" panose="020B0604020202020204" pitchFamily="34" charset="0"/>
            </a:endParaRPr>
          </a:p>
          <a:p>
            <a:pPr>
              <a:spcBef>
                <a:spcPts val="0"/>
              </a:spcBef>
              <a:spcAft>
                <a:spcPts val="0"/>
              </a:spcAft>
            </a:pPr>
            <a:r>
              <a:rPr lang="en-US" altLang="en-US" b="1" dirty="0">
                <a:latin typeface="Arial" panose="020B0604020202020204" pitchFamily="34" charset="0"/>
                <a:cs typeface="Arial" panose="020B0604020202020204" pitchFamily="34" charset="0"/>
              </a:rPr>
              <a:t>Presenter Remarks:</a:t>
            </a:r>
          </a:p>
          <a:p>
            <a:pPr>
              <a:spcBef>
                <a:spcPts val="0"/>
              </a:spcBef>
              <a:spcAft>
                <a:spcPts val="0"/>
              </a:spcAft>
            </a:pPr>
            <a:r>
              <a:rPr lang="en-US" altLang="en-US" dirty="0">
                <a:latin typeface="Arial" panose="020B0604020202020204" pitchFamily="34" charset="0"/>
                <a:cs typeface="Arial" panose="020B0604020202020204" pitchFamily="34" charset="0"/>
              </a:rPr>
              <a:t>Let’s find</a:t>
            </a:r>
            <a:r>
              <a:rPr lang="en-US" altLang="en-US" baseline="0" dirty="0">
                <a:latin typeface="Arial" panose="020B0604020202020204" pitchFamily="34" charset="0"/>
                <a:cs typeface="Arial" panose="020B0604020202020204" pitchFamily="34" charset="0"/>
              </a:rPr>
              <a:t> out how much we already know about </a:t>
            </a:r>
            <a:r>
              <a:rPr lang="en-US" altLang="en-US" dirty="0">
                <a:latin typeface="Arial" panose="020B0604020202020204" pitchFamily="34" charset="0"/>
                <a:cs typeface="Arial" panose="020B0604020202020204" pitchFamily="34" charset="0"/>
              </a:rPr>
              <a:t>alphabetics and word/print recognition.</a:t>
            </a:r>
          </a:p>
          <a:p>
            <a:pPr>
              <a:spcBef>
                <a:spcPts val="0"/>
              </a:spcBef>
              <a:spcAft>
                <a:spcPts val="0"/>
              </a:spcAft>
            </a:pPr>
            <a:endParaRPr lang="en-US" altLang="en-US" b="0" dirty="0">
              <a:latin typeface="Arial" panose="020B0604020202020204" pitchFamily="34" charset="0"/>
              <a:cs typeface="Arial" panose="020B0604020202020204" pitchFamily="34" charset="0"/>
            </a:endParaRPr>
          </a:p>
          <a:p>
            <a:pPr marL="0" marR="0">
              <a:spcBef>
                <a:spcPts val="0"/>
              </a:spcBef>
              <a:spcAft>
                <a:spcPts val="0"/>
              </a:spcAft>
            </a:pPr>
            <a:r>
              <a:rPr lang="en-US" b="1" cap="all" dirty="0">
                <a:effectLst/>
                <a:latin typeface="Arial" panose="020B0604020202020204" pitchFamily="34" charset="0"/>
                <a:ea typeface="Times New Roman" panose="02020603050405020304" pitchFamily="18" charset="0"/>
                <a:cs typeface="Arial" panose="020B0604020202020204" pitchFamily="34" charset="0"/>
              </a:rPr>
              <a:t>Intent: </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Access group knowledge regarding the topic of alphabetics and word/print recognition.</a:t>
            </a:r>
          </a:p>
          <a:p>
            <a:pPr marL="0" marR="0">
              <a:spcBef>
                <a:spcPts val="0"/>
              </a:spcBef>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0"/>
              </a:spcBef>
              <a:spcAft>
                <a:spcPts val="0"/>
              </a:spcAft>
            </a:pPr>
            <a:r>
              <a:rPr lang="en-US"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OUTCOMES: </a:t>
            </a:r>
            <a:endPar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R="0" algn="l">
              <a:spcBef>
                <a:spcPts val="0"/>
              </a:spcBef>
              <a:spcAft>
                <a:spcPts val="0"/>
              </a:spcAft>
              <a:tabLst>
                <a:tab pos="342900" algn="l"/>
                <a:tab pos="1143000" algn="l"/>
              </a:tabLst>
            </a:pPr>
            <a:r>
              <a:rPr lang="en-US" dirty="0">
                <a:effectLst/>
                <a:latin typeface="Arial" panose="020B0604020202020204" pitchFamily="34" charset="0"/>
                <a:ea typeface="Times" pitchFamily="18" charset="0"/>
                <a:cs typeface="Arial" panose="020B0604020202020204" pitchFamily="34" charset="0"/>
              </a:rPr>
              <a:t>Participants will meet their tablemates, share knowledge about alphabetics and word/print recognition, and experience a Universal Design for Learning (UDL) strategy to support alphabetics and word/print recognition.</a:t>
            </a:r>
          </a:p>
          <a:p>
            <a:pPr marL="0" marR="0">
              <a:spcBef>
                <a:spcPts val="0"/>
              </a:spcBef>
              <a:spcAft>
                <a:spcPts val="0"/>
              </a:spcAft>
            </a:pPr>
            <a:r>
              <a:rPr lang="en-US" b="1" cap="all"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R="0">
              <a:spcBef>
                <a:spcPts val="0"/>
              </a:spcBef>
              <a:spcAft>
                <a:spcPts val="0"/>
              </a:spcAft>
            </a:pPr>
            <a:r>
              <a:rPr lang="en-US" b="1" cap="all" dirty="0">
                <a:effectLst/>
                <a:latin typeface="Arial" panose="020B0604020202020204" pitchFamily="34" charset="0"/>
                <a:ea typeface="Times New Roman" panose="02020603050405020304" pitchFamily="18" charset="0"/>
                <a:cs typeface="Arial" panose="020B0604020202020204" pitchFamily="34" charset="0"/>
              </a:rPr>
              <a:t>Materials Required: </a:t>
            </a:r>
            <a:endParaRPr lang="en-US" dirty="0">
              <a:latin typeface="Arial" panose="020B0604020202020204" pitchFamily="34" charset="0"/>
              <a:ea typeface="Times New Roman" panose="02020603050405020304" pitchFamily="18" charset="0"/>
              <a:cs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Chart paper</a:t>
            </a:r>
            <a:endParaRPr lang="en-US" dirty="0">
              <a:latin typeface="Arial" panose="020B0604020202020204" pitchFamily="34" charset="0"/>
              <a:ea typeface="Times New Roman" panose="02020603050405020304" pitchFamily="18" charset="0"/>
              <a:cs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Markers</a:t>
            </a:r>
            <a:endParaRPr lang="en-US" dirty="0">
              <a:latin typeface="Arial" panose="020B0604020202020204" pitchFamily="34" charset="0"/>
              <a:ea typeface="Times New Roman" panose="02020603050405020304" pitchFamily="18" charset="0"/>
              <a:cs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Tablemates</a:t>
            </a:r>
            <a:endParaRPr lang="en-US" dirty="0">
              <a:latin typeface="Arial" panose="020B0604020202020204" pitchFamily="34" charset="0"/>
              <a:ea typeface="Times New Roman" panose="02020603050405020304" pitchFamily="18" charset="0"/>
              <a:cs typeface="Arial" panose="020B0604020202020204" pitchFamily="34" charset="0"/>
            </a:endParaRPr>
          </a:p>
          <a:p>
            <a:pPr marR="0">
              <a:spcBef>
                <a:spcPts val="0"/>
              </a:spcBef>
              <a:spcAft>
                <a:spcPts val="0"/>
              </a:spcAft>
            </a:pPr>
            <a:endParaRPr lang="en-US" b="1" cap="all" dirty="0">
              <a:effectLst/>
              <a:latin typeface="Arial" panose="020B0604020202020204" pitchFamily="34" charset="0"/>
              <a:ea typeface="Times New Roman" panose="02020603050405020304" pitchFamily="18" charset="0"/>
              <a:cs typeface="Arial" panose="020B0604020202020204" pitchFamily="34" charset="0"/>
            </a:endParaRPr>
          </a:p>
          <a:p>
            <a:pPr marR="0">
              <a:spcBef>
                <a:spcPts val="0"/>
              </a:spcBef>
              <a:spcAft>
                <a:spcPts val="0"/>
              </a:spcAft>
            </a:pPr>
            <a:r>
              <a:rPr lang="en-US" b="1" cap="all" dirty="0">
                <a:effectLst/>
                <a:latin typeface="Arial" panose="020B0604020202020204" pitchFamily="34" charset="0"/>
                <a:ea typeface="Times New Roman" panose="02020603050405020304" pitchFamily="18" charset="0"/>
                <a:cs typeface="Arial" panose="020B0604020202020204" pitchFamily="34" charset="0"/>
              </a:rPr>
              <a:t>Time:</a:t>
            </a:r>
            <a:r>
              <a:rPr lang="en-US" dirty="0">
                <a:effectLst/>
                <a:latin typeface="Arial" panose="020B0604020202020204" pitchFamily="34" charset="0"/>
                <a:ea typeface="Times New Roman" panose="02020603050405020304" pitchFamily="18" charset="0"/>
                <a:cs typeface="Arial" panose="020B0604020202020204" pitchFamily="34" charset="0"/>
              </a:rPr>
              <a:t> 10 minutes</a:t>
            </a:r>
            <a:r>
              <a:rPr lang="en-US" dirty="0">
                <a:latin typeface="Arial" panose="020B0604020202020204" pitchFamily="34" charset="0"/>
                <a:ea typeface="Times New Roman" panose="02020603050405020304" pitchFamily="18" charset="0"/>
                <a:cs typeface="Arial" panose="020B0604020202020204" pitchFamily="34" charset="0"/>
              </a:rPr>
              <a:t> (5 </a:t>
            </a:r>
            <a:r>
              <a:rPr lang="en-US" dirty="0">
                <a:effectLst/>
                <a:latin typeface="Arial" panose="020B0604020202020204" pitchFamily="34" charset="0"/>
                <a:ea typeface="Times New Roman" panose="02020603050405020304" pitchFamily="18" charset="0"/>
                <a:cs typeface="Arial" panose="020B0604020202020204" pitchFamily="34" charset="0"/>
              </a:rPr>
              <a:t>minutes at the beginning of day and 5 minutes near closing)</a:t>
            </a:r>
            <a:endParaRPr lang="en-US" dirty="0">
              <a:latin typeface="Arial" panose="020B0604020202020204" pitchFamily="34" charset="0"/>
              <a:ea typeface="Times New Roman" panose="02020603050405020304" pitchFamily="18" charset="0"/>
              <a:cs typeface="Arial" panose="020B0604020202020204" pitchFamily="34" charset="0"/>
            </a:endParaRPr>
          </a:p>
          <a:p>
            <a:pPr marR="0">
              <a:spcBef>
                <a:spcPts val="0"/>
              </a:spcBef>
              <a:spcAft>
                <a:spcPts val="0"/>
              </a:spcAft>
            </a:pPr>
            <a:endParaRPr lang="en-US" b="1" cap="all" dirty="0">
              <a:effectLst/>
              <a:latin typeface="Arial" panose="020B0604020202020204" pitchFamily="34" charset="0"/>
              <a:ea typeface="Times New Roman" panose="02020603050405020304" pitchFamily="18" charset="0"/>
              <a:cs typeface="Arial" panose="020B0604020202020204" pitchFamily="34" charset="0"/>
            </a:endParaRPr>
          </a:p>
          <a:p>
            <a:pPr marR="0">
              <a:spcBef>
                <a:spcPts val="0"/>
              </a:spcBef>
              <a:spcAft>
                <a:spcPts val="0"/>
              </a:spcAft>
            </a:pPr>
            <a:r>
              <a:rPr lang="en-US" b="1" cap="all" dirty="0">
                <a:effectLst/>
                <a:latin typeface="Arial" panose="020B0604020202020204" pitchFamily="34" charset="0"/>
                <a:ea typeface="Times New Roman" panose="02020603050405020304" pitchFamily="18" charset="0"/>
                <a:cs typeface="Arial" panose="020B0604020202020204" pitchFamily="34" charset="0"/>
              </a:rPr>
              <a:t>Process: </a:t>
            </a:r>
            <a:endParaRPr lang="en-US" dirty="0">
              <a:latin typeface="Arial" panose="020B0604020202020204" pitchFamily="34" charset="0"/>
              <a:ea typeface="Times New Roman" panose="02020603050405020304" pitchFamily="18" charset="0"/>
              <a:cs typeface="Arial" panose="020B0604020202020204" pitchFamily="34" charset="0"/>
            </a:endParaRPr>
          </a:p>
          <a:p>
            <a:pPr marR="0">
              <a:spcBef>
                <a:spcPts val="0"/>
              </a:spcBef>
              <a:spcAft>
                <a:spcPts val="0"/>
              </a:spcAft>
            </a:pPr>
            <a:r>
              <a:rPr lang="en-US" u="sng" dirty="0">
                <a:effectLst/>
                <a:latin typeface="Arial" panose="020B0604020202020204" pitchFamily="34" charset="0"/>
                <a:ea typeface="Times New Roman" panose="02020603050405020304" pitchFamily="18" charset="0"/>
                <a:cs typeface="Arial" panose="020B0604020202020204" pitchFamily="34" charset="0"/>
              </a:rPr>
              <a:t>Prior to training</a:t>
            </a:r>
            <a:r>
              <a:rPr lang="en-US" dirty="0">
                <a:effectLst/>
                <a:latin typeface="Arial" panose="020B0604020202020204" pitchFamily="34" charset="0"/>
                <a:ea typeface="Times New Roman" panose="02020603050405020304" pitchFamily="18" charset="0"/>
                <a:cs typeface="Arial" panose="020B0604020202020204" pitchFamily="34" charset="0"/>
              </a:rPr>
              <a:t>: </a:t>
            </a: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Place a piece of chart paper and markers on each tabletop.</a:t>
            </a:r>
            <a:endParaRPr lang="en-US" dirty="0">
              <a:latin typeface="Arial" panose="020B0604020202020204" pitchFamily="34" charset="0"/>
              <a:ea typeface="Times New Roman" panose="02020603050405020304" pitchFamily="18" charset="0"/>
              <a:cs typeface="Arial" panose="020B0604020202020204" pitchFamily="34" charset="0"/>
            </a:endParaRPr>
          </a:p>
          <a:p>
            <a:pPr marR="0" lvl="0">
              <a:spcBef>
                <a:spcPts val="0"/>
              </a:spcBef>
              <a:spcAft>
                <a:spcPts val="0"/>
              </a:spcAft>
            </a:pPr>
            <a:r>
              <a:rPr lang="en-US" u="sng" dirty="0">
                <a:effectLst/>
                <a:latin typeface="Arial" panose="020B0604020202020204" pitchFamily="34" charset="0"/>
                <a:ea typeface="Times New Roman" panose="02020603050405020304" pitchFamily="18" charset="0"/>
                <a:cs typeface="Arial" panose="020B0604020202020204" pitchFamily="34" charset="0"/>
              </a:rPr>
              <a:t>During training</a:t>
            </a:r>
            <a:r>
              <a:rPr lang="en-US" dirty="0">
                <a:effectLst/>
                <a:latin typeface="Arial" panose="020B0604020202020204" pitchFamily="34" charset="0"/>
                <a:ea typeface="Times New Roman" panose="02020603050405020304" pitchFamily="18" charset="0"/>
                <a:cs typeface="Arial" panose="020B0604020202020204" pitchFamily="34" charset="0"/>
              </a:rPr>
              <a:t>: </a:t>
            </a: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Invite participants to find the chart paper and markers on their tabletop. </a:t>
            </a:r>
            <a:endParaRPr lang="en-US" dirty="0">
              <a:latin typeface="Arial" panose="020B0604020202020204" pitchFamily="34" charset="0"/>
              <a:ea typeface="Times New Roman" panose="02020603050405020304" pitchFamily="18"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Ask table groups to discuss what comes to mind when they hear the term “alphabetics and word/print recognition” and to record this information on their chart paper. </a:t>
            </a:r>
            <a:endParaRPr lang="en-US" dirty="0">
              <a:latin typeface="Arial" panose="020B0604020202020204" pitchFamily="34" charset="0"/>
              <a:ea typeface="Times New Roman" panose="02020603050405020304" pitchFamily="18"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Have table groups circle one of the letters on their chart. </a:t>
            </a:r>
            <a:endParaRPr lang="en-US" dirty="0">
              <a:latin typeface="Arial" panose="020B0604020202020204" pitchFamily="34" charset="0"/>
              <a:ea typeface="Times New Roman" panose="02020603050405020304" pitchFamily="18"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Direct participants to use their bodies to form the letter they circled.</a:t>
            </a:r>
          </a:p>
          <a:p>
            <a:pPr>
              <a:spcBef>
                <a:spcPts val="0"/>
              </a:spcBef>
              <a:spcAft>
                <a:spcPts val="0"/>
              </a:spcAft>
            </a:pPr>
            <a:endParaRPr lang="en-US" altLang="en-US" dirty="0">
              <a:latin typeface="Arial" panose="020B0604020202020204" pitchFamily="34" charset="0"/>
              <a:cs typeface="Arial" panose="020B0604020202020204" pitchFamily="34" charset="0"/>
            </a:endParaRPr>
          </a:p>
        </p:txBody>
      </p:sp>
      <p:sp>
        <p:nvSpPr>
          <p:cNvPr id="119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778A528-B27B-4586-8CF4-F449BB516C3B}" type="slidenum">
              <a:rPr lang="en-US" altLang="en-US" sz="1200"/>
              <a:pPr/>
              <a:t>5</a:t>
            </a:fld>
            <a:endParaRPr lang="en-US" altLang="en-US" sz="1200"/>
          </a:p>
        </p:txBody>
      </p:sp>
    </p:spTree>
    <p:extLst>
      <p:ext uri="{BB962C8B-B14F-4D97-AF65-F5344CB8AC3E}">
        <p14:creationId xmlns:p14="http://schemas.microsoft.com/office/powerpoint/2010/main" val="31612933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noTextEdit="1"/>
          </p:cNvSpPr>
          <p:nvPr>
            <p:ph type="sldImg"/>
          </p:nvPr>
        </p:nvSpPr>
        <p:spPr>
          <a:ln/>
        </p:spPr>
      </p:sp>
      <p:sp>
        <p:nvSpPr>
          <p:cNvPr id="1433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Background Information:</a:t>
            </a:r>
          </a:p>
          <a:p>
            <a:pPr marL="0" marR="0" lvl="0" indent="0" algn="l" defTabSz="914400" rtl="0" eaLnBrk="0" fontAlgn="base" latinLnBrk="0" hangingPunct="0">
              <a:spcBef>
                <a:spcPts val="0"/>
              </a:spcBef>
              <a:spcAft>
                <a:spcPct val="0"/>
              </a:spcAft>
              <a:buClrTx/>
              <a:buSzTx/>
              <a:buFontTx/>
              <a:buNone/>
              <a:tabLst/>
              <a:defRPr/>
            </a:pPr>
            <a:r>
              <a:rPr lang="en-US" dirty="0"/>
              <a:t>Show</a:t>
            </a:r>
            <a:r>
              <a:rPr lang="en-US" baseline="0" dirty="0"/>
              <a:t> </a:t>
            </a:r>
            <a:r>
              <a:rPr lang="en-US" baseline="0" dirty="0" err="1"/>
              <a:t>alphabetics</a:t>
            </a:r>
            <a:r>
              <a:rPr lang="en-US" baseline="0" dirty="0"/>
              <a:t> and word/print recognition </a:t>
            </a:r>
            <a:r>
              <a:rPr lang="en-US" dirty="0"/>
              <a:t>foundations video example 3.3.</a:t>
            </a:r>
          </a:p>
          <a:p>
            <a:pPr marL="0" marR="0" lvl="0" indent="0" algn="l" defTabSz="914400" rtl="0" eaLnBrk="0" fontAlgn="base" latinLnBrk="0" hangingPunct="0">
              <a:spcBef>
                <a:spcPts val="0"/>
              </a:spcBef>
              <a:spcAft>
                <a:spcPct val="0"/>
              </a:spcAft>
              <a:buClrTx/>
              <a:buSzTx/>
              <a:buFontTx/>
              <a:buNone/>
              <a:tabLst/>
              <a:defRPr/>
            </a:pPr>
            <a:endParaRPr lang="en-US" baseline="0" dirty="0"/>
          </a:p>
          <a:p>
            <a:pPr marL="0" marR="0" lvl="0" indent="0" algn="l" defTabSz="914400" rtl="0" eaLnBrk="0" fontAlgn="base" latinLnBrk="0" hangingPunct="0">
              <a:spcBef>
                <a:spcPts val="0"/>
              </a:spcBef>
              <a:spcAft>
                <a:spcPct val="0"/>
              </a:spcAft>
              <a:buClrTx/>
              <a:buSzTx/>
              <a:buFontTx/>
              <a:buNone/>
              <a:tabLst/>
              <a:defRPr/>
            </a:pPr>
            <a:r>
              <a:rPr lang="en-US" b="1" baseline="0" dirty="0"/>
              <a:t>Presenter Remarks:</a:t>
            </a:r>
          </a:p>
          <a:p>
            <a:pPr marL="0" marR="0" lvl="0" indent="0" algn="l" defTabSz="914400" rtl="0" eaLnBrk="0" fontAlgn="base" latinLnBrk="0" hangingPunct="0">
              <a:spcBef>
                <a:spcPts val="0"/>
              </a:spcBef>
              <a:spcAft>
                <a:spcPct val="0"/>
              </a:spcAft>
              <a:buClrTx/>
              <a:buSzTx/>
              <a:buFontTx/>
              <a:buNone/>
              <a:tabLst/>
              <a:defRPr/>
            </a:pPr>
            <a:r>
              <a:rPr lang="en-US" altLang="ja-JP" dirty="0">
                <a:latin typeface="Arial" panose="020B0604020202020204" pitchFamily="34" charset="0"/>
              </a:rPr>
              <a:t>This video represents what you might see in a classroom. </a:t>
            </a:r>
          </a:p>
          <a:p>
            <a:pPr marL="0" marR="0" lvl="0" indent="0" algn="l" defTabSz="914400" rtl="0" eaLnBrk="0" fontAlgn="base" latinLnBrk="0" hangingPunct="0">
              <a:spcBef>
                <a:spcPts val="0"/>
              </a:spcBef>
              <a:spcAft>
                <a:spcPct val="0"/>
              </a:spcAft>
              <a:buClrTx/>
              <a:buSzTx/>
              <a:buFontTx/>
              <a:buNone/>
              <a:tabLst/>
              <a:defRPr/>
            </a:pPr>
            <a:endParaRPr lang="en-US" baseline="0" dirty="0"/>
          </a:p>
          <a:p>
            <a:endParaRPr lang="en-US" altLang="ja-JP" dirty="0">
              <a:latin typeface="Arial" panose="020B0604020202020204" pitchFamily="34" charset="0"/>
            </a:endParaRPr>
          </a:p>
        </p:txBody>
      </p:sp>
      <p:sp>
        <p:nvSpPr>
          <p:cNvPr id="143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B48CC47-2CE1-4489-A341-508D61DE9710}" type="slidenum">
              <a:rPr lang="en-US" altLang="en-US" sz="1200"/>
              <a:pPr/>
              <a:t>50</a:t>
            </a:fld>
            <a:endParaRPr lang="en-US" altLang="en-US" sz="1200"/>
          </a:p>
        </p:txBody>
      </p:sp>
    </p:spTree>
    <p:extLst>
      <p:ext uri="{BB962C8B-B14F-4D97-AF65-F5344CB8AC3E}">
        <p14:creationId xmlns:p14="http://schemas.microsoft.com/office/powerpoint/2010/main" val="13932472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a:ln/>
        </p:spPr>
      </p:sp>
      <p:sp>
        <p:nvSpPr>
          <p:cNvPr id="798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b="1" dirty="0">
                <a:ea typeface="MS PGothic" charset="0"/>
              </a:rPr>
              <a:t>Presenter Remarks: </a:t>
            </a:r>
          </a:p>
          <a:p>
            <a:r>
              <a:rPr lang="en-US" altLang="en-US" dirty="0"/>
              <a:t>Partner with someone whose last name shares at least one letter with your last name</a:t>
            </a:r>
            <a:r>
              <a:rPr lang="en-US" altLang="en-US" baseline="0" dirty="0"/>
              <a:t> and discuss the video example; be sure to address the following questions:</a:t>
            </a:r>
          </a:p>
          <a:p>
            <a:pPr marL="171450" indent="-171450">
              <a:buFont typeface="Arial" panose="020B0604020202020204" pitchFamily="34" charset="0"/>
              <a:buChar char="•"/>
            </a:pPr>
            <a:r>
              <a:rPr lang="en-US" dirty="0">
                <a:ea typeface="MS PGothic" charset="0"/>
                <a:cs typeface="MS PGothic" charset="0"/>
              </a:rPr>
              <a:t>What was most interesting or surprising to you about the video example? Why?</a:t>
            </a:r>
          </a:p>
          <a:p>
            <a:pPr marL="171450" indent="-171450">
              <a:buFont typeface="Arial"/>
              <a:buChar char="•"/>
              <a:defRPr/>
            </a:pPr>
            <a:r>
              <a:rPr lang="en-US" dirty="0">
                <a:ea typeface="MS PGothic" charset="0"/>
                <a:cs typeface="MS PGothic" charset="0"/>
              </a:rPr>
              <a:t>How do</a:t>
            </a:r>
            <a:r>
              <a:rPr lang="en-US" baseline="0" dirty="0">
                <a:ea typeface="MS PGothic" charset="0"/>
                <a:cs typeface="MS PGothic" charset="0"/>
              </a:rPr>
              <a:t> </a:t>
            </a:r>
            <a:r>
              <a:rPr lang="en-US" dirty="0">
                <a:ea typeface="MS PGothic" charset="0"/>
                <a:cs typeface="MS PGothic" charset="0"/>
              </a:rPr>
              <a:t>the different languages in the video relate to foundation 3.3?</a:t>
            </a:r>
            <a:endParaRPr lang="en-US" altLang="en-US" dirty="0"/>
          </a:p>
          <a:p>
            <a:endParaRPr lang="en-US" dirty="0">
              <a:ea typeface="MS PGothic" charset="0"/>
              <a:cs typeface="MS PGothic" charset="0"/>
            </a:endParaRPr>
          </a:p>
          <a:p>
            <a:pPr>
              <a:defRPr/>
            </a:pPr>
            <a:r>
              <a:rPr lang="en-US" dirty="0">
                <a:ea typeface="MS PGothic" charset="0"/>
                <a:cs typeface="MS PGothic" charset="0"/>
              </a:rPr>
              <a:t>(Allow five minutes for discussion.)</a:t>
            </a:r>
          </a:p>
          <a:p>
            <a:pPr marL="0" indent="0">
              <a:buFont typeface="Arial"/>
              <a:buNone/>
              <a:defRPr/>
            </a:pPr>
            <a:endParaRPr lang="en-US" dirty="0">
              <a:ea typeface="MS PGothic" charset="0"/>
              <a:cs typeface="MS PGothic" charset="0"/>
            </a:endParaRPr>
          </a:p>
        </p:txBody>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10E093-9A90-4C90-B24E-4129A38DABE4}" type="slidenum">
              <a:rPr lang="en-US" altLang="en-US" sz="1200"/>
              <a:pPr/>
              <a:t>51</a:t>
            </a:fld>
            <a:endParaRPr lang="en-US" altLang="en-US" sz="1200"/>
          </a:p>
        </p:txBody>
      </p:sp>
    </p:spTree>
    <p:extLst>
      <p:ext uri="{BB962C8B-B14F-4D97-AF65-F5344CB8AC3E}">
        <p14:creationId xmlns:p14="http://schemas.microsoft.com/office/powerpoint/2010/main" val="2150382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700088"/>
            <a:ext cx="4654550" cy="3492500"/>
          </a:xfrm>
        </p:spPr>
      </p:sp>
      <p:sp>
        <p:nvSpPr>
          <p:cNvPr id="3" name="Notes Placeholder 2"/>
          <p:cNvSpPr>
            <a:spLocks noGrp="1"/>
          </p:cNvSpPr>
          <p:nvPr>
            <p:ph type="body" idx="1"/>
          </p:nvPr>
        </p:nvSpPr>
        <p:spPr/>
        <p:txBody>
          <a:bodyPr/>
          <a:lstStyle/>
          <a:p>
            <a:pPr marL="0" marR="0">
              <a:spcBef>
                <a:spcPts val="0"/>
              </a:spcBef>
              <a:spcAft>
                <a:spcPts val="0"/>
              </a:spcAft>
            </a:pPr>
            <a:r>
              <a:rPr lang="en-US" b="1" dirty="0">
                <a:effectLst/>
                <a:latin typeface="Arial" panose="020B0604020202020204" pitchFamily="34" charset="0"/>
                <a:ea typeface="Times New Roman" panose="02020603050405020304" pitchFamily="18" charset="0"/>
                <a:cs typeface="Arial" panose="020B0604020202020204" pitchFamily="34" charset="0"/>
              </a:rPr>
              <a:t>Activity 7: F-U-N Reading</a:t>
            </a:r>
          </a:p>
          <a:p>
            <a:pPr marL="0" marR="0">
              <a:spcBef>
                <a:spcPts val="0"/>
              </a:spcBef>
              <a:spcAft>
                <a:spcPts val="0"/>
              </a:spcAft>
            </a:pPr>
            <a:endParaRPr lang="en-US" dirty="0">
              <a:effectLst/>
              <a:latin typeface="Arial" panose="020B0604020202020204" pitchFamily="34" charset="0"/>
              <a:cs typeface="Arial" panose="020B0604020202020204" pitchFamily="34" charset="0"/>
            </a:endParaRPr>
          </a:p>
          <a:p>
            <a:pPr marL="0" marR="0">
              <a:spcBef>
                <a:spcPts val="0"/>
              </a:spcBef>
              <a:spcAft>
                <a:spcPts val="0"/>
              </a:spcAft>
            </a:pPr>
            <a:r>
              <a:rPr lang="en-US" b="1" dirty="0">
                <a:effectLst/>
                <a:latin typeface="Arial" panose="020B0604020202020204" pitchFamily="34" charset="0"/>
                <a:cs typeface="Arial" panose="020B0604020202020204" pitchFamily="34" charset="0"/>
              </a:rPr>
              <a:t>Presenter</a:t>
            </a:r>
            <a:r>
              <a:rPr lang="en-US" b="1" baseline="0" dirty="0">
                <a:effectLst/>
                <a:latin typeface="Arial" panose="020B0604020202020204" pitchFamily="34" charset="0"/>
                <a:cs typeface="Arial" panose="020B0604020202020204" pitchFamily="34" charset="0"/>
              </a:rPr>
              <a:t> Remarks:</a:t>
            </a:r>
          </a:p>
          <a:p>
            <a:pPr marL="0" marR="0" lvl="0" indent="0" algn="l" defTabSz="914400" rtl="0" eaLnBrk="0" fontAlgn="base" latinLnBrk="0" hangingPunct="0">
              <a:spcBef>
                <a:spcPts val="0"/>
              </a:spcBef>
              <a:spcAft>
                <a:spcPts val="0"/>
              </a:spcAft>
              <a:buClrTx/>
              <a:buSzTx/>
              <a:buFontTx/>
              <a:buNone/>
              <a:tabLst/>
              <a:defRPr/>
            </a:pPr>
            <a:r>
              <a:rPr lang="en-US" dirty="0">
                <a:latin typeface="Arial" panose="020B0604020202020204" pitchFamily="34" charset="0"/>
                <a:ea typeface="MS PGothic" charset="0"/>
                <a:cs typeface="Arial" panose="020B0604020202020204" pitchFamily="34" charset="0"/>
              </a:rPr>
              <a:t>Our next activity provides an opportunity for us to explore this foundation 3.3 in depth.</a:t>
            </a:r>
            <a:endParaRPr lang="en-US" altLang="ja-JP" dirty="0">
              <a:latin typeface="Arial" panose="020B0604020202020204" pitchFamily="34" charset="0"/>
              <a:ea typeface="MS PGothic" charset="0"/>
              <a:cs typeface="Arial" panose="020B0604020202020204" pitchFamily="34" charset="0"/>
            </a:endParaRPr>
          </a:p>
          <a:p>
            <a:pPr marL="0" marR="0">
              <a:spcBef>
                <a:spcPts val="0"/>
              </a:spcBef>
              <a:spcAft>
                <a:spcPts val="0"/>
              </a:spcAft>
            </a:pPr>
            <a:br>
              <a:rPr lang="en-US" dirty="0">
                <a:effectLst/>
                <a:latin typeface="Arial" panose="020B0604020202020204" pitchFamily="34" charset="0"/>
                <a:cs typeface="Arial" panose="020B0604020202020204" pitchFamily="34" charset="0"/>
              </a:rPr>
            </a:br>
            <a:r>
              <a:rPr lang="en-US" b="1" cap="all" dirty="0">
                <a:effectLst/>
                <a:latin typeface="Arial" panose="020B0604020202020204" pitchFamily="34" charset="0"/>
                <a:ea typeface="Times New Roman" panose="02020603050405020304" pitchFamily="18" charset="0"/>
                <a:cs typeface="Arial" panose="020B0604020202020204" pitchFamily="34" charset="0"/>
              </a:rPr>
              <a:t>intent: </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Read Appendix C and process the information from the reading in groups.</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0"/>
              </a:spcBef>
              <a:spcAft>
                <a:spcPts val="0"/>
              </a:spcAft>
            </a:pPr>
            <a:r>
              <a:rPr lang="en-US"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OUTCOMES: </a:t>
            </a:r>
            <a:endParaRPr lang="en-US"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Participants will read Appendix C and process the implications of this information with their tablemates.</a:t>
            </a:r>
            <a:endParaRPr lang="en-US" dirty="0">
              <a:effectLst/>
              <a:latin typeface="Arial" panose="020B0604020202020204" pitchFamily="34" charset="0"/>
              <a:ea typeface="Times" pitchFamily="18" charset="0"/>
              <a:cs typeface="Arial" panose="020B0604020202020204" pitchFamily="34" charset="0"/>
            </a:endParaRPr>
          </a:p>
          <a:p>
            <a:pPr marL="0" marR="0" algn="l">
              <a:spcBef>
                <a:spcPts val="0"/>
              </a:spcBef>
              <a:spcAft>
                <a:spcPts val="0"/>
              </a:spcAft>
            </a:pPr>
            <a:r>
              <a:rPr lang="en-US" b="1" dirty="0">
                <a:effectLst/>
                <a:latin typeface="Arial" panose="020B0604020202020204" pitchFamily="34" charset="0"/>
                <a:ea typeface="Times" pitchFamily="18" charset="0"/>
                <a:cs typeface="Arial" panose="020B0604020202020204" pitchFamily="34" charset="0"/>
              </a:rPr>
              <a:t> </a:t>
            </a:r>
            <a:endParaRPr lang="en-US" dirty="0">
              <a:effectLst/>
              <a:latin typeface="Arial" panose="020B0604020202020204" pitchFamily="34" charset="0"/>
              <a:ea typeface="Times" pitchFamily="18" charset="0"/>
              <a:cs typeface="Arial" panose="020B0604020202020204" pitchFamily="34" charset="0"/>
            </a:endParaRPr>
          </a:p>
          <a:p>
            <a:pPr marL="0" marR="0">
              <a:spcBef>
                <a:spcPts val="0"/>
              </a:spcBef>
              <a:spcAft>
                <a:spcPts val="0"/>
              </a:spcAft>
            </a:pPr>
            <a:r>
              <a:rPr lang="en-US" b="1" cap="all" dirty="0">
                <a:effectLst/>
                <a:latin typeface="Arial" panose="020B0604020202020204" pitchFamily="34" charset="0"/>
                <a:ea typeface="Times New Roman" panose="02020603050405020304" pitchFamily="18" charset="0"/>
                <a:cs typeface="Arial" panose="020B0604020202020204" pitchFamily="34" charset="0"/>
              </a:rPr>
              <a:t>Materials Required: </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PPT slide</a:t>
            </a:r>
          </a:p>
          <a:p>
            <a:pPr marL="342900" marR="0" lvl="0" indent="-342900">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F-U-N letters</a:t>
            </a:r>
          </a:p>
          <a:p>
            <a:pPr marL="342900" marR="0" lvl="0" indent="-342900">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FUN buckets</a:t>
            </a:r>
          </a:p>
          <a:p>
            <a:pPr marL="342900" marR="0" lvl="0" indent="-342900">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Preschool Curriculum Framework (Vol. 1)  </a:t>
            </a:r>
          </a:p>
          <a:p>
            <a:pPr marL="342900" marR="0" lvl="0" indent="-342900">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Tablemates</a:t>
            </a:r>
          </a:p>
          <a:p>
            <a:pPr marL="0" marR="0" lvl="0" indent="0">
              <a:spcBef>
                <a:spcPts val="0"/>
              </a:spcBef>
              <a:spcAft>
                <a:spcPts val="0"/>
              </a:spcAft>
              <a:buFont typeface="Symbol" panose="05050102010706020507" pitchFamily="18" charset="2"/>
              <a:buNone/>
            </a:pPr>
            <a:endParaRPr lang="en-US" b="1"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0"/>
              </a:spcBef>
              <a:spcAft>
                <a:spcPts val="0"/>
              </a:spcAft>
              <a:buFont typeface="Symbol" panose="05050102010706020507" pitchFamily="18" charset="2"/>
              <a:buNone/>
            </a:pPr>
            <a:r>
              <a:rPr lang="en-US" b="1" dirty="0">
                <a:effectLst/>
                <a:latin typeface="Arial" panose="020B0604020202020204" pitchFamily="34" charset="0"/>
                <a:ea typeface="Times New Roman" panose="02020603050405020304" pitchFamily="18" charset="0"/>
                <a:cs typeface="Arial" panose="020B0604020202020204" pitchFamily="34" charset="0"/>
              </a:rPr>
              <a:t>TIME</a:t>
            </a:r>
            <a:r>
              <a:rPr lang="en-US" dirty="0">
                <a:effectLst/>
                <a:latin typeface="Arial" panose="020B0604020202020204" pitchFamily="34" charset="0"/>
                <a:ea typeface="Times New Roman" panose="02020603050405020304" pitchFamily="18" charset="0"/>
                <a:cs typeface="Arial" panose="020B0604020202020204" pitchFamily="34" charset="0"/>
              </a:rPr>
              <a:t>: 20 minutes</a:t>
            </a:r>
          </a:p>
          <a:p>
            <a:pPr marL="0" marR="0">
              <a:spcBef>
                <a:spcPts val="0"/>
              </a:spcBef>
              <a:spcAft>
                <a:spcPts val="0"/>
              </a:spcAft>
              <a:tabLst>
                <a:tab pos="584200" algn="l"/>
              </a:tabLst>
            </a:pPr>
            <a:endParaRPr lang="en-US" b="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tabLst>
                <a:tab pos="584200" algn="l"/>
              </a:tabLst>
            </a:pPr>
            <a:r>
              <a:rPr lang="en-US" b="1" dirty="0">
                <a:effectLst/>
                <a:latin typeface="Arial" panose="020B0604020202020204" pitchFamily="34" charset="0"/>
                <a:ea typeface="Times New Roman" panose="02020603050405020304" pitchFamily="18" charset="0"/>
                <a:cs typeface="Arial" panose="020B0604020202020204" pitchFamily="34" charset="0"/>
              </a:rPr>
              <a:t>PROCESS:</a:t>
            </a:r>
            <a:endParaRPr lang="en-US" b="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tabLst>
                <a:tab pos="5842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Prior to training:</a:t>
            </a:r>
          </a:p>
          <a:p>
            <a:pPr marL="342900" marR="0" lvl="0" indent="-342900">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Print the F-U-N letters on cardstock and cut the individual letters apart. </a:t>
            </a:r>
          </a:p>
          <a:p>
            <a:pPr marL="342900" marR="0" lvl="0" indent="-342900">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Distribute the letters into different containers (FUN buckets) to be placed on each tabletop. </a:t>
            </a:r>
          </a:p>
          <a:p>
            <a:pPr marL="0" marR="0" lvl="0" indent="0">
              <a:spcBef>
                <a:spcPts val="0"/>
              </a:spcBef>
              <a:spcAft>
                <a:spcPts val="0"/>
              </a:spcAft>
              <a:buFont typeface="Symbol" panose="05050102010706020507" pitchFamily="18" charset="2"/>
              <a:buNone/>
            </a:pPr>
            <a:r>
              <a:rPr lang="en-US" dirty="0">
                <a:effectLst/>
                <a:latin typeface="Arial" panose="020B0604020202020204" pitchFamily="34" charset="0"/>
                <a:ea typeface="Times New Roman" panose="02020603050405020304" pitchFamily="18" charset="0"/>
                <a:cs typeface="Arial" panose="020B0604020202020204" pitchFamily="34" charset="0"/>
              </a:rPr>
              <a:t>During training:</a:t>
            </a:r>
          </a:p>
          <a:p>
            <a:pPr marL="342900" marR="0" lvl="0" indent="-342900">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Have participants select a F-U-N letter from the on their tabletop.</a:t>
            </a:r>
          </a:p>
          <a:p>
            <a:pPr marL="342900" marR="0" lvl="0" indent="-342900">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Direct participants to follow the rest of the directions on the slide: </a:t>
            </a:r>
          </a:p>
          <a:p>
            <a:pPr marL="742950" marR="0" lvl="1" indent="-285750">
              <a:spcBef>
                <a:spcPts val="0"/>
              </a:spcBef>
              <a:spcAft>
                <a:spcPts val="0"/>
              </a:spcAft>
              <a:buFont typeface="+mj-lt"/>
              <a:buAutoNum type="arabicPeriod"/>
            </a:pPr>
            <a:r>
              <a:rPr lang="en-US" dirty="0">
                <a:effectLst/>
                <a:latin typeface="Arial" panose="020B0604020202020204" pitchFamily="34" charset="0"/>
                <a:ea typeface="Times New Roman" panose="02020603050405020304" pitchFamily="18" charset="0"/>
                <a:cs typeface="Arial" panose="020B0604020202020204" pitchFamily="34" charset="0"/>
              </a:rPr>
              <a:t>Open the Preschool Curriculum Framework (Vol. 1) to Appendix C.</a:t>
            </a:r>
          </a:p>
          <a:p>
            <a:pPr marL="742950" marR="0" lvl="1" indent="-285750">
              <a:spcBef>
                <a:spcPts val="0"/>
              </a:spcBef>
              <a:spcAft>
                <a:spcPts val="0"/>
              </a:spcAft>
              <a:buFont typeface="+mj-lt"/>
              <a:buAutoNum type="arabicPeriod"/>
            </a:pPr>
            <a:r>
              <a:rPr lang="en-US" dirty="0">
                <a:effectLst/>
                <a:latin typeface="Arial" panose="020B0604020202020204" pitchFamily="34" charset="0"/>
                <a:ea typeface="Times New Roman" panose="02020603050405020304" pitchFamily="18" charset="0"/>
                <a:cs typeface="Arial" panose="020B0604020202020204" pitchFamily="34" charset="0"/>
              </a:rPr>
              <a:t>Stand up and sign the letter you drew from the FUN bucket.</a:t>
            </a:r>
          </a:p>
          <a:p>
            <a:pPr marL="742950" marR="0" lvl="1" indent="-285750">
              <a:spcBef>
                <a:spcPts val="0"/>
              </a:spcBef>
              <a:spcAft>
                <a:spcPts val="0"/>
              </a:spcAft>
              <a:buFont typeface="+mj-lt"/>
              <a:buAutoNum type="arabicPeriod"/>
            </a:pPr>
            <a:r>
              <a:rPr lang="en-US" dirty="0">
                <a:effectLst/>
                <a:latin typeface="Arial" panose="020B0604020202020204" pitchFamily="34" charset="0"/>
                <a:ea typeface="Times New Roman" panose="02020603050405020304" pitchFamily="18" charset="0"/>
                <a:cs typeface="Arial" panose="020B0604020202020204" pitchFamily="34" charset="0"/>
              </a:rPr>
              <a:t>Partner with two other participants whose signs complete your F-U-N group.  For example, if you are signing a “U” you will partner with someone signing an “F” and someone signing an “N.”</a:t>
            </a:r>
          </a:p>
          <a:p>
            <a:pPr marL="742950" marR="0" lvl="1" indent="-285750">
              <a:spcBef>
                <a:spcPts val="0"/>
              </a:spcBef>
              <a:spcAft>
                <a:spcPts val="0"/>
              </a:spcAft>
              <a:buFont typeface="+mj-lt"/>
              <a:buAutoNum type="arabicPeriod"/>
            </a:pPr>
            <a:r>
              <a:rPr lang="en-US" dirty="0">
                <a:effectLst/>
                <a:latin typeface="Arial" panose="020B0604020202020204" pitchFamily="34" charset="0"/>
                <a:ea typeface="Times New Roman" panose="02020603050405020304" pitchFamily="18" charset="0"/>
                <a:cs typeface="Arial" panose="020B0604020202020204" pitchFamily="34" charset="0"/>
              </a:rPr>
              <a:t>Decide how your group will read Appendix C. </a:t>
            </a:r>
          </a:p>
          <a:p>
            <a:pPr marL="742950" marR="0" lvl="1" indent="-285750">
              <a:spcBef>
                <a:spcPts val="0"/>
              </a:spcBef>
              <a:spcAft>
                <a:spcPts val="0"/>
              </a:spcAft>
              <a:buFont typeface="+mj-lt"/>
              <a:buAutoNum type="arabicPeriod"/>
            </a:pPr>
            <a:r>
              <a:rPr lang="en-US" dirty="0">
                <a:effectLst/>
                <a:latin typeface="Arial" panose="020B0604020202020204" pitchFamily="34" charset="0"/>
                <a:ea typeface="Times New Roman" panose="02020603050405020304" pitchFamily="18" charset="0"/>
                <a:cs typeface="Arial" panose="020B0604020202020204" pitchFamily="34" charset="0"/>
              </a:rPr>
              <a:t>Be prepared to share one key FUN highlight from the reading in seven words or less.</a:t>
            </a:r>
          </a:p>
          <a:p>
            <a:pPr marL="342900" marR="0" lvl="0" indent="-342900">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Invite groups to share one key FUN highlight in seven words or less.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Extra Notes: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As an optional seventh step, have </a:t>
            </a:r>
            <a:r>
              <a:rPr lang="en-US" baseline="0" dirty="0">
                <a:latin typeface="Arial" panose="020B0604020202020204" pitchFamily="34" charset="0"/>
                <a:cs typeface="Arial" panose="020B0604020202020204" pitchFamily="34" charset="0"/>
              </a:rPr>
              <a:t>F-U-N groups create a bumper sticker with their FUN highlight written on it.  These bumper stickers can be shared with the whole group and even posted around the room.  If this optional step is taken, 3 x 5 index cards and markers will need to be added to the materials list.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147D8A64-77DA-DB48-ADD4-38B602FC7421}" type="slidenum">
              <a:rPr lang="en-US" smtClean="0"/>
              <a:pPr>
                <a:defRPr/>
              </a:pPr>
              <a:t>52</a:t>
            </a:fld>
            <a:endParaRPr lang="en-US"/>
          </a:p>
        </p:txBody>
      </p:sp>
    </p:spTree>
    <p:extLst>
      <p:ext uri="{BB962C8B-B14F-4D97-AF65-F5344CB8AC3E}">
        <p14:creationId xmlns:p14="http://schemas.microsoft.com/office/powerpoint/2010/main" val="26530940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noTextEdit="1"/>
          </p:cNvSpPr>
          <p:nvPr>
            <p:ph type="sldImg"/>
          </p:nvPr>
        </p:nvSpPr>
        <p:spPr>
          <a:ln/>
        </p:spPr>
      </p:sp>
      <p:sp>
        <p:nvSpPr>
          <p:cNvPr id="81922" name="Notes Placeholder 2"/>
          <p:cNvSpPr>
            <a:spLocks noGrp="1"/>
          </p:cNvSpPr>
          <p:nvPr>
            <p:ph type="body" idx="1"/>
          </p:nvPr>
        </p:nvSpPr>
        <p:spPr>
          <a:xfrm>
            <a:off x="685800" y="4352131"/>
            <a:ext cx="5486400" cy="4800599"/>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a:buFontTx/>
              <a:buNone/>
            </a:pPr>
            <a:r>
              <a:rPr lang="en-US" altLang="en-US" b="1" dirty="0">
                <a:latin typeface="Arial" panose="020B0604020202020204" pitchFamily="34" charset="0"/>
              </a:rPr>
              <a:t>Presenter Remarks: </a:t>
            </a:r>
          </a:p>
          <a:p>
            <a:pPr marL="0" indent="0">
              <a:buFont typeface="Arial" panose="020B0604020202020204" pitchFamily="34" charset="0"/>
              <a:buNone/>
            </a:pPr>
            <a:r>
              <a:rPr lang="en-US" altLang="en-US" dirty="0"/>
              <a:t>“A surer approach to supporting children </a:t>
            </a:r>
            <a:r>
              <a:rPr lang="en-US" altLang="en-US" b="0" dirty="0"/>
              <a:t>in</a:t>
            </a:r>
            <a:r>
              <a:rPr lang="en-US" altLang="en-US" b="1" dirty="0">
                <a:solidFill>
                  <a:srgbClr val="FF0000"/>
                </a:solidFill>
              </a:rPr>
              <a:t> </a:t>
            </a:r>
            <a:r>
              <a:rPr lang="en-US" altLang="en-US" dirty="0"/>
              <a:t>understanding the relationship between letters in printed words and sounds in spoken words requires the intentional use of strategies that link letters directly to their sounds in the context of spoken words” (PCF, Vol. 1, pp. 313-314).</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The key to supporting this relationship is to take the opportunity to make a connection—instead of just answering the question or doing an activity.  Add information about the relationship between the letters and their sounds as an explanation.</a:t>
            </a:r>
          </a:p>
          <a:p>
            <a:pPr marL="171450" indent="-171450"/>
            <a:endParaRPr lang="en-US" altLang="en-US" dirty="0">
              <a:latin typeface="Arial" panose="020B0604020202020204" pitchFamily="34" charset="0"/>
            </a:endParaRPr>
          </a:p>
          <a:p>
            <a:pPr marL="171450" indent="-171450"/>
            <a:r>
              <a:rPr lang="en-US" altLang="en-US" b="1" dirty="0">
                <a:latin typeface="Arial" panose="020B0604020202020204" pitchFamily="34" charset="0"/>
              </a:rPr>
              <a:t>Extra Notes: </a:t>
            </a:r>
          </a:p>
          <a:p>
            <a:pPr marL="171450" indent="-171450"/>
            <a:r>
              <a:rPr lang="en-US" altLang="en-US" dirty="0">
                <a:latin typeface="Arial" panose="020B0604020202020204" pitchFamily="34" charset="0"/>
              </a:rPr>
              <a:t>Below are examples you may use to expand on this discussion if needed:</a:t>
            </a:r>
          </a:p>
          <a:p>
            <a:pPr marL="171450" indent="-171450">
              <a:buFontTx/>
              <a:buChar char="•"/>
            </a:pPr>
            <a:r>
              <a:rPr lang="en-US" altLang="en-US" dirty="0">
                <a:latin typeface="Arial" panose="020B0604020202020204" pitchFamily="34" charset="0"/>
              </a:rPr>
              <a:t>“…[A] child mentions to the teacher that both his name and a classmate’s name begin with the same letter.  The teacher might say, ‘Yes, you are right about that,’ and stop at that.  </a:t>
            </a:r>
            <a:r>
              <a:rPr lang="en-US" altLang="en-US" b="1" dirty="0">
                <a:latin typeface="Arial" panose="020B0604020202020204" pitchFamily="34" charset="0"/>
              </a:rPr>
              <a:t>OR</a:t>
            </a:r>
            <a:r>
              <a:rPr lang="en-US" altLang="en-US" dirty="0">
                <a:latin typeface="Arial" panose="020B0604020202020204" pitchFamily="34" charset="0"/>
              </a:rPr>
              <a:t>, the teacher might say, ‘Yes, your name and Brian's both start with the letter </a:t>
            </a:r>
            <a:r>
              <a:rPr lang="en-US" altLang="en-US" i="1" dirty="0">
                <a:latin typeface="Arial" panose="020B0604020202020204" pitchFamily="34" charset="0"/>
              </a:rPr>
              <a:t>B</a:t>
            </a:r>
            <a:r>
              <a:rPr lang="en-US" altLang="en-US" dirty="0">
                <a:latin typeface="Arial" panose="020B0604020202020204" pitchFamily="34" charset="0"/>
              </a:rPr>
              <a:t>, because </a:t>
            </a:r>
            <a:r>
              <a:rPr lang="en-US" altLang="en-US" b="1" dirty="0">
                <a:latin typeface="Arial" panose="020B0604020202020204" pitchFamily="34" charset="0"/>
              </a:rPr>
              <a:t>B</a:t>
            </a:r>
            <a:r>
              <a:rPr lang="en-US" altLang="en-US" dirty="0">
                <a:latin typeface="Arial" panose="020B0604020202020204" pitchFamily="34" charset="0"/>
              </a:rPr>
              <a:t>rian and </a:t>
            </a:r>
            <a:r>
              <a:rPr lang="en-US" altLang="en-US" b="1" dirty="0">
                <a:latin typeface="Arial" panose="020B0604020202020204" pitchFamily="34" charset="0"/>
              </a:rPr>
              <a:t>B</a:t>
            </a:r>
            <a:r>
              <a:rPr lang="en-US" altLang="en-US" dirty="0">
                <a:latin typeface="Arial" panose="020B0604020202020204" pitchFamily="34" charset="0"/>
              </a:rPr>
              <a:t>randon both start with the /b/ sound’” (PCF,</a:t>
            </a:r>
            <a:r>
              <a:rPr lang="en-US" altLang="en-US" baseline="0" dirty="0">
                <a:latin typeface="Arial" panose="020B0604020202020204" pitchFamily="34" charset="0"/>
              </a:rPr>
              <a:t> Vol. 1, pp. 314-315).</a:t>
            </a:r>
            <a:endParaRPr lang="en-US" altLang="en-US" dirty="0">
              <a:latin typeface="Arial" panose="020B0604020202020204" pitchFamily="34" charset="0"/>
            </a:endParaRPr>
          </a:p>
          <a:p>
            <a:pPr marL="171450" indent="-171450">
              <a:buFontTx/>
              <a:buChar char="•"/>
            </a:pPr>
            <a:r>
              <a:rPr lang="en-US" altLang="en-US" dirty="0">
                <a:latin typeface="Arial" panose="020B0604020202020204" pitchFamily="34" charset="0"/>
              </a:rPr>
              <a:t>“…[W]hen sharing an alphabet book with children, a preschool [or TK] teacher might name only the alphabet letter that is featured on a page, identifying and discussing with children the items pictured on the page (e.g., </a:t>
            </a:r>
            <a:r>
              <a:rPr lang="en-US" altLang="en-US" b="1" dirty="0">
                <a:latin typeface="Arial" panose="020B0604020202020204" pitchFamily="34" charset="0"/>
              </a:rPr>
              <a:t>b</a:t>
            </a:r>
            <a:r>
              <a:rPr lang="en-US" altLang="en-US" dirty="0">
                <a:latin typeface="Arial" panose="020B0604020202020204" pitchFamily="34" charset="0"/>
              </a:rPr>
              <a:t>roccoli, </a:t>
            </a:r>
            <a:r>
              <a:rPr lang="en-US" altLang="en-US" b="1" dirty="0">
                <a:latin typeface="Arial" panose="020B0604020202020204" pitchFamily="34" charset="0"/>
              </a:rPr>
              <a:t>b</a:t>
            </a:r>
            <a:r>
              <a:rPr lang="en-US" altLang="en-US" dirty="0">
                <a:latin typeface="Arial" panose="020B0604020202020204" pitchFamily="34" charset="0"/>
              </a:rPr>
              <a:t>anana, and </a:t>
            </a:r>
            <a:r>
              <a:rPr lang="en-US" altLang="en-US" b="1" dirty="0">
                <a:latin typeface="Arial" panose="020B0604020202020204" pitchFamily="34" charset="0"/>
              </a:rPr>
              <a:t>b</a:t>
            </a:r>
            <a:r>
              <a:rPr lang="en-US" altLang="en-US" dirty="0">
                <a:latin typeface="Arial" panose="020B0604020202020204" pitchFamily="34" charset="0"/>
              </a:rPr>
              <a:t>eet on the B page).  </a:t>
            </a:r>
            <a:r>
              <a:rPr lang="en-US" altLang="en-US" b="1" dirty="0">
                <a:latin typeface="Arial" panose="020B0604020202020204" pitchFamily="34" charset="0"/>
              </a:rPr>
              <a:t>OR</a:t>
            </a:r>
            <a:r>
              <a:rPr lang="en-US" altLang="en-US" dirty="0">
                <a:latin typeface="Arial" panose="020B0604020202020204" pitchFamily="34" charset="0"/>
              </a:rPr>
              <a:t>, after doing these things, a teacher might say, ‘All of these things—</a:t>
            </a:r>
            <a:r>
              <a:rPr lang="en-US" altLang="en-US" b="1" dirty="0">
                <a:latin typeface="Arial" panose="020B0604020202020204" pitchFamily="34" charset="0"/>
              </a:rPr>
              <a:t>b</a:t>
            </a:r>
            <a:r>
              <a:rPr lang="en-US" altLang="en-US" dirty="0">
                <a:latin typeface="Arial" panose="020B0604020202020204" pitchFamily="34" charset="0"/>
              </a:rPr>
              <a:t>roccoli, </a:t>
            </a:r>
            <a:r>
              <a:rPr lang="en-US" altLang="en-US" b="1" dirty="0">
                <a:latin typeface="Arial" panose="020B0604020202020204" pitchFamily="34" charset="0"/>
              </a:rPr>
              <a:t>b</a:t>
            </a:r>
            <a:r>
              <a:rPr lang="en-US" altLang="en-US" dirty="0">
                <a:latin typeface="Arial" panose="020B0604020202020204" pitchFamily="34" charset="0"/>
              </a:rPr>
              <a:t>anana, </a:t>
            </a:r>
            <a:r>
              <a:rPr lang="en-US" altLang="en-US" b="1" dirty="0">
                <a:latin typeface="Arial" panose="020B0604020202020204" pitchFamily="34" charset="0"/>
              </a:rPr>
              <a:t>b</a:t>
            </a:r>
            <a:r>
              <a:rPr lang="en-US" altLang="en-US" dirty="0">
                <a:latin typeface="Arial" panose="020B0604020202020204" pitchFamily="34" charset="0"/>
              </a:rPr>
              <a:t>eet—begin with the /</a:t>
            </a:r>
            <a:r>
              <a:rPr lang="en-US" altLang="en-US" i="1" dirty="0">
                <a:latin typeface="Arial" panose="020B0604020202020204" pitchFamily="34" charset="0"/>
              </a:rPr>
              <a:t>b</a:t>
            </a:r>
            <a:r>
              <a:rPr lang="en-US" altLang="en-US" dirty="0">
                <a:latin typeface="Arial" panose="020B0604020202020204" pitchFamily="34" charset="0"/>
              </a:rPr>
              <a:t>/ sound.  When we write the /</a:t>
            </a:r>
            <a:r>
              <a:rPr lang="en-US" altLang="en-US" i="1" dirty="0">
                <a:latin typeface="Arial" panose="020B0604020202020204" pitchFamily="34" charset="0"/>
              </a:rPr>
              <a:t>b</a:t>
            </a:r>
            <a:r>
              <a:rPr lang="en-US" altLang="en-US" dirty="0">
                <a:latin typeface="Arial" panose="020B0604020202020204" pitchFamily="34" charset="0"/>
              </a:rPr>
              <a:t>/ sound, we use the letter B.  That’s why all of these foods are on the B page of our book’” (PCF, Vol. 1, p. 315).</a:t>
            </a:r>
          </a:p>
          <a:p>
            <a:pPr marL="171450" indent="-171450">
              <a:buFontTx/>
              <a:buChar char="•"/>
            </a:pPr>
            <a:r>
              <a:rPr lang="en-US" altLang="en-US" dirty="0">
                <a:latin typeface="Arial" panose="020B0604020202020204" pitchFamily="34" charset="0"/>
              </a:rPr>
              <a:t>A child says, “’How do you make </a:t>
            </a:r>
            <a:r>
              <a:rPr lang="en-US" altLang="en-US" i="1" dirty="0">
                <a:latin typeface="Arial" panose="020B0604020202020204" pitchFamily="34" charset="0"/>
              </a:rPr>
              <a:t>Mommy</a:t>
            </a:r>
            <a:r>
              <a:rPr lang="en-US" altLang="en-US" dirty="0">
                <a:latin typeface="Arial" panose="020B0604020202020204" pitchFamily="34" charset="0"/>
              </a:rPr>
              <a:t>? I need it for my card.’  A teacher might answer simply by dictating the letters needed or by writing the word for the child to copy.  </a:t>
            </a:r>
            <a:r>
              <a:rPr lang="en-US" altLang="en-US" b="1" dirty="0">
                <a:latin typeface="Arial" panose="020B0604020202020204" pitchFamily="34" charset="0"/>
              </a:rPr>
              <a:t>OR</a:t>
            </a:r>
            <a:r>
              <a:rPr lang="en-US" altLang="en-US" dirty="0">
                <a:latin typeface="Arial" panose="020B0604020202020204" pitchFamily="34" charset="0"/>
              </a:rPr>
              <a:t>, the teacher might go beyond simply dictating or writing out the letters to explain why some of the letters are selected.  For example, to start, the teacher might say, ‘</a:t>
            </a:r>
            <a:r>
              <a:rPr lang="en-US" altLang="ja-JP" i="1" dirty="0">
                <a:latin typeface="Arial" panose="020B0604020202020204" pitchFamily="34" charset="0"/>
              </a:rPr>
              <a:t>Mommy</a:t>
            </a:r>
            <a:r>
              <a:rPr lang="en-US" altLang="ja-JP" dirty="0">
                <a:latin typeface="Arial" panose="020B0604020202020204" pitchFamily="34" charset="0"/>
              </a:rPr>
              <a:t> starts with the /m/ sound—</a:t>
            </a:r>
            <a:r>
              <a:rPr lang="en-US" altLang="ja-JP" b="1" i="1" dirty="0">
                <a:latin typeface="Arial" panose="020B0604020202020204" pitchFamily="34" charset="0"/>
              </a:rPr>
              <a:t>M</a:t>
            </a:r>
            <a:r>
              <a:rPr lang="en-US" altLang="ja-JP" i="1" dirty="0">
                <a:latin typeface="Arial" panose="020B0604020202020204" pitchFamily="34" charset="0"/>
              </a:rPr>
              <a:t>ommy</a:t>
            </a:r>
            <a:r>
              <a:rPr lang="en-US" altLang="ja-JP" dirty="0">
                <a:latin typeface="Arial" panose="020B0604020202020204" pitchFamily="34" charset="0"/>
              </a:rPr>
              <a:t>—and we use the letter M to write that sound.’  The teacher might dictate the rest of the letters without linking any to a sound in word </a:t>
            </a:r>
            <a:r>
              <a:rPr lang="en-US" altLang="ja-JP" i="1" dirty="0">
                <a:latin typeface="Arial" panose="020B0604020202020204" pitchFamily="34" charset="0"/>
              </a:rPr>
              <a:t>Mommy</a:t>
            </a:r>
            <a:r>
              <a:rPr lang="en-US" altLang="ja-JP" dirty="0">
                <a:latin typeface="Arial" panose="020B0604020202020204" pitchFamily="34" charset="0"/>
              </a:rPr>
              <a:t> or might dictate all but the final </a:t>
            </a:r>
            <a:r>
              <a:rPr lang="en-US" altLang="ja-JP" i="1" dirty="0">
                <a:latin typeface="Arial" panose="020B0604020202020204" pitchFamily="34" charset="0"/>
              </a:rPr>
              <a:t>y</a:t>
            </a:r>
            <a:r>
              <a:rPr lang="en-US" altLang="ja-JP" dirty="0">
                <a:latin typeface="Arial" panose="020B0604020202020204" pitchFamily="34" charset="0"/>
              </a:rPr>
              <a:t>, and then link the last sound in the word to this final letter” (PCF, Vol. 1, p. 315).</a:t>
            </a:r>
          </a:p>
        </p:txBody>
      </p:sp>
      <p:sp>
        <p:nvSpPr>
          <p:cNvPr id="145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876EAD1-4F4A-4272-8596-328BAC0F4097}" type="slidenum">
              <a:rPr lang="en-US" altLang="en-US" sz="1200"/>
              <a:pPr/>
              <a:t>53</a:t>
            </a:fld>
            <a:endParaRPr lang="en-US" altLang="en-US" sz="1200"/>
          </a:p>
        </p:txBody>
      </p:sp>
    </p:spTree>
    <p:extLst>
      <p:ext uri="{BB962C8B-B14F-4D97-AF65-F5344CB8AC3E}">
        <p14:creationId xmlns:p14="http://schemas.microsoft.com/office/powerpoint/2010/main" val="8411424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marL="0" indent="0">
              <a:buFontTx/>
              <a:buNone/>
            </a:pPr>
            <a:r>
              <a:rPr lang="en-US" altLang="en-US" b="1" dirty="0">
                <a:latin typeface="Arial" panose="020B0604020202020204" pitchFamily="34" charset="0"/>
              </a:rPr>
              <a:t>Presenter Remarks: </a:t>
            </a:r>
          </a:p>
          <a:p>
            <a:pPr marL="0" indent="0">
              <a:buFontTx/>
              <a:buNone/>
            </a:pPr>
            <a:r>
              <a:rPr lang="en-US" altLang="en-US" dirty="0">
                <a:latin typeface="Arial" panose="020B0604020202020204" pitchFamily="34" charset="0"/>
              </a:rPr>
              <a:t>Using books is an effective way to provide opportunities to make the connection between printed words and the sounds in spoken words. </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One interaction and strategy that highlights this is,</a:t>
            </a:r>
            <a:r>
              <a:rPr lang="en-US" altLang="en-US" baseline="0" dirty="0">
                <a:latin typeface="Arial" panose="020B0604020202020204" pitchFamily="34" charset="0"/>
              </a:rPr>
              <a:t> </a:t>
            </a:r>
            <a:r>
              <a:rPr lang="en-US" altLang="en-US" dirty="0">
                <a:latin typeface="Arial" panose="020B0604020202020204" pitchFamily="34" charset="0"/>
                <a:cs typeface="Arial" panose="020B0604020202020204" pitchFamily="34" charset="0"/>
              </a:rPr>
              <a:t>“Provide predictable textbooks in library and listening areas” (PCF, Vol. 1, p. 145).</a:t>
            </a:r>
          </a:p>
          <a:p>
            <a:pPr marL="0" indent="0">
              <a:buFontTx/>
              <a:buNone/>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Another interaction and strategy for the English-Language Development domain is, </a:t>
            </a:r>
            <a:r>
              <a:rPr lang="en-US" altLang="en-US" dirty="0">
                <a:latin typeface="Arial" panose="020B0604020202020204" pitchFamily="34" charset="0"/>
                <a:cs typeface="Arial" panose="020B0604020202020204" pitchFamily="34" charset="0"/>
              </a:rPr>
              <a:t>“Read alphabet books in multiple languages” (PCF, Vol. 1, p. 214).</a:t>
            </a:r>
          </a:p>
          <a:p>
            <a:pPr marL="171450" indent="-171450">
              <a:buFontTx/>
              <a:buChar char="•"/>
            </a:pPr>
            <a:endParaRPr lang="en-US" altLang="en-US" dirty="0">
              <a:latin typeface="Arial" panose="020B0604020202020204" pitchFamily="34" charset="0"/>
            </a:endParaRPr>
          </a:p>
          <a:p>
            <a:pPr marL="0" indent="0">
              <a:buFontTx/>
              <a:buNone/>
            </a:pPr>
            <a:r>
              <a:rPr lang="en-US" altLang="en-US" dirty="0">
                <a:latin typeface="Arial" panose="020B0604020202020204" pitchFamily="34" charset="0"/>
              </a:rPr>
              <a:t>The gallery table has samples of many different alphabet books and books with predictable text. </a:t>
            </a:r>
            <a:r>
              <a:rPr lang="en-US" altLang="en-US" baseline="0" dirty="0">
                <a:latin typeface="Arial" panose="020B0604020202020204" pitchFamily="34" charset="0"/>
              </a:rPr>
              <a:t> (T</a:t>
            </a:r>
            <a:r>
              <a:rPr lang="en-US" altLang="en-US" dirty="0">
                <a:latin typeface="Arial" panose="020B0604020202020204" pitchFamily="34" charset="0"/>
              </a:rPr>
              <a:t>ake a moment and highlight some of your favorite books on the gallery table.)</a:t>
            </a: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F28706-F6D1-4FB0-9082-A5EE012776A4}" type="slidenum">
              <a:rPr lang="en-US" altLang="en-US" sz="1200"/>
              <a:pPr/>
              <a:t>54</a:t>
            </a:fld>
            <a:endParaRPr lang="en-US" altLang="en-US" sz="1200"/>
          </a:p>
        </p:txBody>
      </p:sp>
    </p:spTree>
    <p:extLst>
      <p:ext uri="{BB962C8B-B14F-4D97-AF65-F5344CB8AC3E}">
        <p14:creationId xmlns:p14="http://schemas.microsoft.com/office/powerpoint/2010/main" val="17515049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ln/>
        </p:spPr>
      </p:sp>
      <p:sp>
        <p:nvSpPr>
          <p:cNvPr id="1003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71450" indent="-171450">
              <a:spcAft>
                <a:spcPts val="0"/>
              </a:spcAft>
            </a:pPr>
            <a:r>
              <a:rPr lang="en-US" altLang="en-US" b="1" dirty="0">
                <a:latin typeface="Arial" panose="020B0604020202020204" pitchFamily="34" charset="0"/>
                <a:cs typeface="Arial" panose="020B0604020202020204" pitchFamily="34" charset="0"/>
              </a:rPr>
              <a:t>Activity 8: Implementation</a:t>
            </a:r>
          </a:p>
          <a:p>
            <a:pPr marL="171450" indent="-171450">
              <a:spcAft>
                <a:spcPts val="0"/>
              </a:spcAft>
            </a:pPr>
            <a:endParaRPr lang="en-US" altLang="en-US" b="1" dirty="0">
              <a:latin typeface="Arial" panose="020B0604020202020204" pitchFamily="34" charset="0"/>
              <a:cs typeface="Arial" panose="020B0604020202020204" pitchFamily="34" charset="0"/>
            </a:endParaRPr>
          </a:p>
          <a:p>
            <a:pPr marL="171450" indent="-171450">
              <a:spcAft>
                <a:spcPts val="0"/>
              </a:spcAft>
            </a:pPr>
            <a:r>
              <a:rPr lang="en-US" altLang="en-US" b="1" dirty="0">
                <a:latin typeface="Arial" panose="020B0604020202020204" pitchFamily="34" charset="0"/>
                <a:cs typeface="Arial" panose="020B0604020202020204" pitchFamily="34" charset="0"/>
              </a:rPr>
              <a:t>Presenter Remarks:</a:t>
            </a:r>
          </a:p>
          <a:p>
            <a:pPr>
              <a:spcAft>
                <a:spcPts val="0"/>
              </a:spcAft>
            </a:pPr>
            <a:r>
              <a:rPr lang="en-US" altLang="en-US" dirty="0">
                <a:latin typeface="Arial" panose="020B0604020202020204" pitchFamily="34" charset="0"/>
                <a:cs typeface="Arial" panose="020B0604020202020204" pitchFamily="34" charset="0"/>
              </a:rPr>
              <a:t>Our final activity for the day will utilize these books and provide an opportunity for you to apply all of the ideas and</a:t>
            </a:r>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experiences we have had together to</a:t>
            </a:r>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create a plan for implementation in your program.</a:t>
            </a:r>
          </a:p>
          <a:p>
            <a:pPr marL="0" marR="0">
              <a:spcBef>
                <a:spcPts val="0"/>
              </a:spcBef>
              <a:spcAft>
                <a:spcPts val="0"/>
              </a:spcAft>
            </a:pPr>
            <a:br>
              <a:rPr lang="en-US" dirty="0">
                <a:effectLst/>
                <a:latin typeface="Arial" panose="020B0604020202020204" pitchFamily="34" charset="0"/>
                <a:cs typeface="Arial" panose="020B0604020202020204" pitchFamily="34" charset="0"/>
              </a:rPr>
            </a:br>
            <a:r>
              <a:rPr lang="en-US" sz="1200" b="1" cap="all" dirty="0">
                <a:effectLst/>
                <a:latin typeface="Arial" panose="020B0604020202020204" pitchFamily="34" charset="0"/>
                <a:ea typeface="Times New Roman" panose="02020603050405020304" pitchFamily="18" charset="0"/>
                <a:cs typeface="Arial" panose="020B0604020202020204" pitchFamily="34" charset="0"/>
              </a:rPr>
              <a:t>intent: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Reflect on what has been learned and how to put learning into practice.</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0"/>
              </a:spcBef>
              <a:spcAft>
                <a:spcPts val="0"/>
              </a:spcAft>
            </a:pP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OUTCOMES: </a:t>
            </a:r>
            <a:endParaRPr lang="en-US" sz="1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Participants will reflect on their new knowledge, articulate what they have learned about </a:t>
            </a:r>
            <a:r>
              <a:rPr lang="en-US" sz="1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alphabetics</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and word/print recognition from the training, and produce an idea/activity/experience to implement in the classroom using information from the Preschool Learning Foundation, Preschool Curriculum Framework, DRDP-K</a:t>
            </a:r>
            <a:r>
              <a:rPr lang="en-US" sz="12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(2015).</a:t>
            </a:r>
            <a:endParaRPr lang="en-US" sz="1600" dirty="0">
              <a:effectLst/>
              <a:latin typeface="Arial" panose="020B0604020202020204" pitchFamily="34" charset="0"/>
              <a:ea typeface="Times" pitchFamily="18" charset="0"/>
              <a:cs typeface="Arial" panose="020B0604020202020204" pitchFamily="34"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0"/>
              </a:spcBef>
              <a:spcAft>
                <a:spcPts val="0"/>
              </a:spcAft>
            </a:pPr>
            <a:r>
              <a:rPr lang="en-US" sz="1200" b="1" cap="all" dirty="0">
                <a:effectLst/>
                <a:latin typeface="Arial" panose="020B0604020202020204" pitchFamily="34" charset="0"/>
                <a:ea typeface="Times New Roman" panose="02020603050405020304" pitchFamily="18" charset="0"/>
                <a:cs typeface="Arial" panose="020B0604020202020204" pitchFamily="34" charset="0"/>
              </a:rPr>
              <a:t>Materials Required: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Handouts and books used during training (Preschool Learning Foundation, Preschool Curriculum Framework, DRDP-K</a:t>
            </a:r>
            <a:r>
              <a:rPr lang="en-US" sz="12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a:effectLst/>
                <a:latin typeface="Arial" panose="020B0604020202020204" pitchFamily="34" charset="0"/>
                <a:ea typeface="Times New Roman" panose="02020603050405020304" pitchFamily="18" charset="0"/>
                <a:cs typeface="Arial" panose="020B0604020202020204" pitchFamily="34" charset="0"/>
              </a:rPr>
              <a:t>[2015])</a:t>
            </a:r>
          </a:p>
          <a:p>
            <a:pPr marL="342900" marR="0" lvl="0" indent="-342900">
              <a:spcBef>
                <a:spcPts val="0"/>
              </a:spcBef>
              <a:spcAft>
                <a:spcPts val="0"/>
              </a:spcAft>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Chart paper and markers</a:t>
            </a:r>
          </a:p>
          <a:p>
            <a:pPr marL="342900" marR="0" lvl="0" indent="-342900">
              <a:spcBef>
                <a:spcPts val="0"/>
              </a:spcBef>
              <a:spcAft>
                <a:spcPts val="0"/>
              </a:spcAft>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Alphabet books gallery table with enough alphabet books for each group to select one</a:t>
            </a:r>
          </a:p>
          <a:p>
            <a:pPr marL="342900" marR="0" lvl="0" indent="-342900">
              <a:spcBef>
                <a:spcPts val="0"/>
              </a:spcBef>
              <a:spcAft>
                <a:spcPts val="0"/>
              </a:spcAft>
              <a:buFont typeface="Symbol" panose="05050102010706020507" pitchFamily="18" charset="2"/>
              <a:buChar char=""/>
            </a:pP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0"/>
              </a:spcBef>
              <a:spcAft>
                <a:spcPts val="0"/>
              </a:spcAft>
              <a:buFont typeface="Symbol" panose="05050102010706020507" pitchFamily="18" charset="2"/>
              <a:buNone/>
            </a:pPr>
            <a:r>
              <a:rPr lang="en-US" sz="1200" b="1" dirty="0">
                <a:effectLst/>
                <a:latin typeface="Arial" panose="020B0604020202020204" pitchFamily="34" charset="0"/>
                <a:ea typeface="Times New Roman" panose="02020603050405020304" pitchFamily="18" charset="0"/>
                <a:cs typeface="Arial" panose="020B0604020202020204" pitchFamily="34" charset="0"/>
              </a:rPr>
              <a:t>TIME</a:t>
            </a:r>
            <a:r>
              <a:rPr lang="en-US" sz="1200" dirty="0">
                <a:effectLst/>
                <a:latin typeface="Arial" panose="020B0604020202020204" pitchFamily="34" charset="0"/>
                <a:ea typeface="Times New Roman" panose="02020603050405020304" pitchFamily="18" charset="0"/>
                <a:cs typeface="Arial" panose="020B0604020202020204" pitchFamily="34" charset="0"/>
              </a:rPr>
              <a:t>: 20 minutes</a:t>
            </a:r>
          </a:p>
          <a:p>
            <a:pPr marL="0" marR="0" lvl="0" indent="0">
              <a:spcBef>
                <a:spcPts val="0"/>
              </a:spcBef>
              <a:spcAft>
                <a:spcPts val="0"/>
              </a:spcAft>
              <a:buFont typeface="Symbol" panose="05050102010706020507" pitchFamily="18" charset="2"/>
              <a:buNone/>
            </a:pPr>
            <a:endParaRPr lang="en-US" sz="1200" b="1"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0"/>
              </a:spcBef>
              <a:spcAft>
                <a:spcPts val="0"/>
              </a:spcAft>
              <a:buFont typeface="Symbol" panose="05050102010706020507" pitchFamily="18" charset="2"/>
              <a:buNone/>
            </a:pPr>
            <a:r>
              <a:rPr lang="en-US" sz="1200" b="1" dirty="0">
                <a:effectLst/>
                <a:latin typeface="Arial" panose="020B0604020202020204" pitchFamily="34" charset="0"/>
                <a:ea typeface="Times New Roman" panose="02020603050405020304" pitchFamily="18" charset="0"/>
                <a:cs typeface="Arial" panose="020B0604020202020204" pitchFamily="34" charset="0"/>
              </a:rPr>
              <a:t>PROCESS:</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Ask table groups to choose one book from the gallery table that looks particularly interesting, meaningful, and/or fun.</a:t>
            </a:r>
          </a:p>
          <a:p>
            <a:pPr marL="342900" marR="0" lvl="0" indent="-342900">
              <a:spcBef>
                <a:spcPts val="0"/>
              </a:spcBef>
              <a:spcAft>
                <a:spcPts val="0"/>
              </a:spcAft>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Have groups review the book together to gain inspiration about what might be meaningful to their children. Each table group must:</a:t>
            </a:r>
          </a:p>
          <a:p>
            <a:pPr marL="742950" marR="0" lvl="1" indent="-285750">
              <a:spcBef>
                <a:spcPts val="0"/>
              </a:spcBef>
              <a:spcAft>
                <a:spcPts val="0"/>
              </a:spcAft>
              <a:buFont typeface="Courier New" panose="02070309020205020404" pitchFamily="49" charset="0"/>
              <a:buChar char="o"/>
            </a:pPr>
            <a:r>
              <a:rPr lang="en-US" sz="1200" dirty="0">
                <a:effectLst/>
                <a:latin typeface="Arial" panose="020B0604020202020204" pitchFamily="34" charset="0"/>
                <a:ea typeface="Times New Roman" panose="02020603050405020304" pitchFamily="18" charset="0"/>
                <a:cs typeface="Arial" panose="020B0604020202020204" pitchFamily="34" charset="0"/>
              </a:rPr>
              <a:t>Choose one idea/activity/experience to fully develop and recreate in the classroom.</a:t>
            </a:r>
          </a:p>
          <a:p>
            <a:pPr marL="742950" marR="0" lvl="1" indent="-285750">
              <a:spcBef>
                <a:spcPts val="0"/>
              </a:spcBef>
              <a:spcAft>
                <a:spcPts val="0"/>
              </a:spcAft>
              <a:buFont typeface="Courier New" panose="02070309020205020404" pitchFamily="49" charset="0"/>
              <a:buChar char="o"/>
            </a:pPr>
            <a:r>
              <a:rPr lang="en-US" sz="1200" dirty="0">
                <a:effectLst/>
                <a:latin typeface="Arial" panose="020B0604020202020204" pitchFamily="34" charset="0"/>
                <a:ea typeface="Times New Roman" panose="02020603050405020304" pitchFamily="18" charset="0"/>
                <a:cs typeface="Arial" panose="020B0604020202020204" pitchFamily="34" charset="0"/>
              </a:rPr>
              <a:t>Use the DRDP-K</a:t>
            </a:r>
            <a:r>
              <a:rPr lang="en-US" sz="12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a:effectLst/>
                <a:latin typeface="Arial" panose="020B0604020202020204" pitchFamily="34" charset="0"/>
                <a:ea typeface="Times New Roman" panose="02020603050405020304" pitchFamily="18" charset="0"/>
                <a:cs typeface="Arial" panose="020B0604020202020204" pitchFamily="34" charset="0"/>
              </a:rPr>
              <a:t>(2015) measure to plan a range of interactions to scaffold for individual students within the idea/activity/experience.</a:t>
            </a:r>
          </a:p>
          <a:p>
            <a:pPr marL="742950" marR="0" lvl="1" indent="-285750">
              <a:spcBef>
                <a:spcPts val="0"/>
              </a:spcBef>
              <a:spcAft>
                <a:spcPts val="0"/>
              </a:spcAft>
              <a:buFont typeface="Courier New" panose="02070309020205020404" pitchFamily="49" charset="0"/>
              <a:buChar char="o"/>
            </a:pPr>
            <a:r>
              <a:rPr lang="en-US" sz="1200" dirty="0">
                <a:effectLst/>
                <a:latin typeface="Arial" panose="020B0604020202020204" pitchFamily="34" charset="0"/>
                <a:ea typeface="Times New Roman" panose="02020603050405020304" pitchFamily="18" charset="0"/>
                <a:cs typeface="Arial" panose="020B0604020202020204" pitchFamily="34" charset="0"/>
              </a:rPr>
              <a:t>Create a chart paper with the directions for implementing this idea/activity/experience so that others may take a photo of the chart and recreate it in their own classrooms.</a:t>
            </a:r>
          </a:p>
          <a:p>
            <a:pPr marL="742950" marR="0" lvl="1" indent="-285750">
              <a:spcBef>
                <a:spcPts val="0"/>
              </a:spcBef>
              <a:spcAft>
                <a:spcPts val="0"/>
              </a:spcAft>
              <a:buFont typeface="Courier New" panose="02070309020205020404" pitchFamily="49" charset="0"/>
              <a:buChar char="o"/>
            </a:pPr>
            <a:r>
              <a:rPr lang="en-US" sz="1200" dirty="0">
                <a:effectLst/>
                <a:latin typeface="Arial" panose="020B0604020202020204" pitchFamily="34" charset="0"/>
                <a:ea typeface="Times New Roman" panose="02020603050405020304" pitchFamily="18" charset="0"/>
                <a:cs typeface="Arial" panose="020B0604020202020204" pitchFamily="34" charset="0"/>
              </a:rPr>
              <a:t>Consider the following questions while creating the idea/activity/experience and documenting it on the chart paper:</a:t>
            </a:r>
          </a:p>
          <a:p>
            <a:pPr marL="1143000" marR="0" lvl="2" indent="-228600">
              <a:spcBef>
                <a:spcPts val="0"/>
              </a:spcBef>
              <a:spcAft>
                <a:spcPts val="0"/>
              </a:spcAft>
              <a:buFont typeface="Wingdings" panose="05000000000000000000" pitchFamily="2" charset="2"/>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What will this look like in the classroom?</a:t>
            </a:r>
          </a:p>
          <a:p>
            <a:pPr marL="1143000" marR="0" lvl="2" indent="-228600">
              <a:spcBef>
                <a:spcPts val="0"/>
              </a:spcBef>
              <a:spcAft>
                <a:spcPts val="0"/>
              </a:spcAft>
              <a:buFont typeface="Wingdings" panose="05000000000000000000" pitchFamily="2" charset="2"/>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What will need to be changed in order for this to succeed?</a:t>
            </a:r>
          </a:p>
          <a:p>
            <a:pPr marL="1143000" marR="0" lvl="2" indent="-228600">
              <a:spcBef>
                <a:spcPts val="0"/>
              </a:spcBef>
              <a:spcAft>
                <a:spcPts val="0"/>
              </a:spcAft>
              <a:buFont typeface="Wingdings" panose="05000000000000000000" pitchFamily="2" charset="2"/>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challenges that may arise when this is implemented?  </a:t>
            </a:r>
          </a:p>
          <a:p>
            <a:pPr marL="1143000" marR="0" lvl="2" indent="-228600">
              <a:spcBef>
                <a:spcPts val="0"/>
              </a:spcBef>
              <a:spcAft>
                <a:spcPts val="0"/>
              </a:spcAft>
              <a:buFont typeface="Wingdings" panose="05000000000000000000" pitchFamily="2" charset="2"/>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How will those challenges be addressed?</a:t>
            </a:r>
          </a:p>
          <a:p>
            <a:pPr marL="1143000" marR="0" lvl="2" indent="-228600">
              <a:spcBef>
                <a:spcPts val="0"/>
              </a:spcBef>
              <a:spcAft>
                <a:spcPts val="0"/>
              </a:spcAft>
              <a:buFont typeface="Wingdings" panose="05000000000000000000" pitchFamily="2" charset="2"/>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What materials will be needed to make this plan successful?</a:t>
            </a:r>
          </a:p>
          <a:p>
            <a:pPr marL="342900" marR="0" lvl="0" indent="-342900">
              <a:spcBef>
                <a:spcPts val="0"/>
              </a:spcBef>
              <a:spcAft>
                <a:spcPts val="0"/>
              </a:spcAft>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cs typeface="Arial" panose="020B0604020202020204" pitchFamily="34" charset="0"/>
              </a:rPr>
              <a:t>Invite table groups to share with the larger group.</a:t>
            </a:r>
          </a:p>
          <a:p>
            <a:pPr>
              <a:spcAft>
                <a:spcPts val="0"/>
              </a:spcAft>
            </a:pPr>
            <a:endParaRPr lang="en-US" sz="1200" kern="1200" dirty="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p:txBody>
      </p:sp>
      <p:sp>
        <p:nvSpPr>
          <p:cNvPr id="1003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D4C5B425-69F7-E24C-B9BB-90FA12A7EBC8}" type="slidenum">
              <a:rPr lang="en-US" sz="1200"/>
              <a:pPr/>
              <a:t>55</a:t>
            </a:fld>
            <a:endParaRPr lang="en-US" sz="1200"/>
          </a:p>
        </p:txBody>
      </p:sp>
    </p:spTree>
    <p:extLst>
      <p:ext uri="{BB962C8B-B14F-4D97-AF65-F5344CB8AC3E}">
        <p14:creationId xmlns:p14="http://schemas.microsoft.com/office/powerpoint/2010/main" val="33629633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r>
              <a:rPr lang="en-US" altLang="en-US" b="1" dirty="0">
                <a:latin typeface="Arial" panose="020B0604020202020204" pitchFamily="34" charset="0"/>
              </a:rPr>
              <a:t>Presenter Remarks:</a:t>
            </a:r>
            <a:endParaRPr lang="en-US" altLang="en-US" dirty="0">
              <a:latin typeface="Arial" panose="020B0604020202020204" pitchFamily="34" charset="0"/>
            </a:endParaRPr>
          </a:p>
          <a:p>
            <a:r>
              <a:rPr lang="en-US" altLang="en-US" dirty="0">
                <a:latin typeface="Arial" panose="020B0604020202020204" pitchFamily="34" charset="0"/>
              </a:rPr>
              <a:t>“The most beautiful room is only as good as the interaction that takes place inside it” </a:t>
            </a:r>
            <a:r>
              <a:rPr lang="en-US" altLang="ja-JP" dirty="0">
                <a:latin typeface="Arial" panose="020B0604020202020204" pitchFamily="34" charset="0"/>
              </a:rPr>
              <a:t>(PCF, Vol. 1, p. 103).</a:t>
            </a:r>
            <a:br>
              <a:rPr lang="en-US" altLang="ja-JP" dirty="0">
                <a:latin typeface="Arial" panose="020B0604020202020204" pitchFamily="34" charset="0"/>
              </a:rPr>
            </a:br>
            <a:endParaRPr lang="en-US" altLang="ja-JP" dirty="0">
              <a:latin typeface="Arial" panose="020B0604020202020204" pitchFamily="34" charset="0"/>
            </a:endParaRPr>
          </a:p>
          <a:p>
            <a:r>
              <a:rPr lang="en-US" altLang="en-US" dirty="0">
                <a:latin typeface="Arial" panose="020B0604020202020204" pitchFamily="34" charset="0"/>
              </a:rPr>
              <a:t>“Conversation with adults and with peers, exposure to print, and writing and drawing materials are key to fostering language and literacy” (PCF, Vol. 1, p. 103).</a:t>
            </a:r>
            <a:br>
              <a:rPr lang="en-US" altLang="en-US" dirty="0">
                <a:latin typeface="Arial" panose="020B0604020202020204" pitchFamily="34" charset="0"/>
              </a:rPr>
            </a:br>
            <a:endParaRPr lang="en-US" altLang="en-US" dirty="0">
              <a:latin typeface="Arial" panose="020B0604020202020204" pitchFamily="34" charset="0"/>
            </a:endParaRPr>
          </a:p>
          <a:p>
            <a:r>
              <a:rPr lang="en-US" altLang="en-US" dirty="0">
                <a:latin typeface="Arial" panose="020B0604020202020204" pitchFamily="34" charset="0"/>
              </a:rPr>
              <a:t>What conversations and interactions with your peers have you had today that inspire you to create beautiful opportunities to foster </a:t>
            </a:r>
            <a:r>
              <a:rPr lang="en-US" altLang="en-US" dirty="0" err="1">
                <a:latin typeface="Arial" panose="020B0604020202020204" pitchFamily="34" charset="0"/>
              </a:rPr>
              <a:t>alphabetics</a:t>
            </a:r>
            <a:r>
              <a:rPr lang="en-US" altLang="en-US" dirty="0">
                <a:latin typeface="Arial" panose="020B0604020202020204" pitchFamily="34" charset="0"/>
              </a:rPr>
              <a:t> and word/print recognition</a:t>
            </a:r>
            <a:r>
              <a:rPr lang="en-US" altLang="en-US" baseline="0" dirty="0">
                <a:latin typeface="Arial" panose="020B0604020202020204" pitchFamily="34" charset="0"/>
              </a:rPr>
              <a:t> </a:t>
            </a:r>
            <a:r>
              <a:rPr lang="en-US" altLang="en-US" dirty="0">
                <a:latin typeface="Arial" panose="020B0604020202020204" pitchFamily="34" charset="0"/>
              </a:rPr>
              <a:t>in your classroom?</a:t>
            </a:r>
          </a:p>
        </p:txBody>
      </p:sp>
      <p:sp>
        <p:nvSpPr>
          <p:cNvPr id="148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7851E21-59FA-450B-B8AE-563B048A34A8}" type="slidenum">
              <a:rPr lang="en-US" altLang="en-US" sz="1200"/>
              <a:pPr/>
              <a:t>56</a:t>
            </a:fld>
            <a:endParaRPr lang="en-US" altLang="en-US" sz="1200"/>
          </a:p>
        </p:txBody>
      </p:sp>
    </p:spTree>
    <p:extLst>
      <p:ext uri="{BB962C8B-B14F-4D97-AF65-F5344CB8AC3E}">
        <p14:creationId xmlns:p14="http://schemas.microsoft.com/office/powerpoint/2010/main" val="12206396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a:solidFill>
            <a:srgbClr val="FFFFFF"/>
          </a:solidFill>
          <a:ln/>
        </p:spPr>
      </p:sp>
      <p:sp>
        <p:nvSpPr>
          <p:cNvPr id="106498" name="Notes Placeholder 2"/>
          <p:cNvSpPr>
            <a:spLocks noGrp="1"/>
          </p:cNvSpPr>
          <p:nvPr>
            <p:ph type="body" idx="1"/>
          </p:nvPr>
        </p:nvSpPr>
        <p:spPr>
          <a:ln>
            <a:noFill/>
          </a:ln>
          <a:extLst>
            <a:ext uri="{909E8E84-426E-40dd-AFC4-6F175D3DCCD1}">
              <a14:hiddenFill xmlns:a14="http://schemas.microsoft.com/office/drawing/2010/main" xmlns="">
                <a:solidFill>
                  <a:srgbClr val="FFFFFF"/>
                </a:solidFill>
              </a14:hiddenFill>
            </a:ext>
          </a:extLst>
        </p:spPr>
        <p:txBody>
          <a:bodyPr/>
          <a:lstStyle/>
          <a:p>
            <a:pPr marL="0" lvl="2" defTabSz="541338">
              <a:buFont typeface="+mj-lt"/>
              <a:buNone/>
              <a:defRPr/>
            </a:pPr>
            <a:r>
              <a:rPr lang="en-US" b="1" dirty="0">
                <a:ea typeface="MS PGothic" charset="0"/>
              </a:rPr>
              <a:t>Presenter Remarks:</a:t>
            </a:r>
            <a:endParaRPr lang="en-US" dirty="0">
              <a:ea typeface="MS PGothic" panose="020B0600070205080204" pitchFamily="34" charset="-128"/>
            </a:endParaRPr>
          </a:p>
          <a:p>
            <a:pPr marL="0" lvl="2" indent="0" defTabSz="541338">
              <a:buFont typeface="+mj-lt"/>
              <a:buNone/>
              <a:defRPr/>
            </a:pPr>
            <a:r>
              <a:rPr lang="en-US" dirty="0">
                <a:ea typeface="MS PGothic" panose="020B0600070205080204" pitchFamily="34" charset="-128"/>
              </a:rPr>
              <a:t>Use any of the materials on your table to write the word FUN.</a:t>
            </a:r>
          </a:p>
          <a:p>
            <a:pPr marL="0" lvl="2" indent="0" defTabSz="541338">
              <a:buFont typeface="+mj-lt"/>
              <a:buNone/>
              <a:defRPr/>
            </a:pPr>
            <a:endParaRPr lang="en-US" dirty="0">
              <a:ea typeface="MS PGothic" panose="020B0600070205080204" pitchFamily="34" charset="-128"/>
            </a:endParaRPr>
          </a:p>
          <a:p>
            <a:pPr marL="0" lvl="2" indent="0" defTabSz="541338">
              <a:buFont typeface="Arial" panose="020B0604020202020204" pitchFamily="34" charset="0"/>
              <a:buNone/>
            </a:pPr>
            <a:r>
              <a:rPr lang="en-US" altLang="en-US" dirty="0"/>
              <a:t>Share a </a:t>
            </a:r>
            <a:r>
              <a:rPr lang="en-US" dirty="0"/>
              <a:t>FUN idea you will take back and implement in your classroom.</a:t>
            </a:r>
          </a:p>
        </p:txBody>
      </p:sp>
      <p:sp>
        <p:nvSpPr>
          <p:cNvPr id="149507" name="Slide Number Placeholder 3"/>
          <p:cNvSpPr txBox="1">
            <a:spLocks noGrp="1"/>
          </p:cNvSpPr>
          <p:nvPr/>
        </p:nvSpPr>
        <p:spPr bwMode="auto">
          <a:xfrm>
            <a:off x="3884613" y="884713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13BF6552-6022-4609-AE4E-F3E3A7E726B6}" type="slidenum">
              <a:rPr lang="en-US" altLang="en-US" sz="1200"/>
              <a:pPr algn="r" eaLnBrk="1" hangingPunct="1"/>
              <a:t>57</a:t>
            </a:fld>
            <a:endParaRPr lang="en-US" altLang="en-US" sz="1200"/>
          </a:p>
        </p:txBody>
      </p:sp>
    </p:spTree>
    <p:extLst>
      <p:ext uri="{BB962C8B-B14F-4D97-AF65-F5344CB8AC3E}">
        <p14:creationId xmlns:p14="http://schemas.microsoft.com/office/powerpoint/2010/main" val="8813579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solidFill>
            <a:srgbClr val="FFFFFF"/>
          </a:solidFill>
          <a:ln/>
        </p:spPr>
      </p:sp>
      <p:sp>
        <p:nvSpPr>
          <p:cNvPr id="89090" name="Notes Placeholder 2"/>
          <p:cNvSpPr>
            <a:spLocks noGrp="1"/>
          </p:cNvSpPr>
          <p:nvPr>
            <p:ph type="body" idx="1"/>
          </p:nvPr>
        </p:nvSpPr>
        <p:spPr>
          <a:noFill/>
          <a:ln>
            <a:no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b="1" dirty="0">
                <a:latin typeface="Arial" panose="020B0604020202020204" pitchFamily="34" charset="0"/>
              </a:rPr>
              <a:t>Presenter Remarks:</a:t>
            </a:r>
            <a:endParaRPr lang="en-US" altLang="en-US" dirty="0">
              <a:latin typeface="Arial" panose="020B0604020202020204" pitchFamily="34" charset="0"/>
            </a:endParaRPr>
          </a:p>
          <a:p>
            <a:pPr eaLnBrk="1" hangingPunct="1"/>
            <a:r>
              <a:rPr lang="en-US" altLang="en-US" dirty="0">
                <a:latin typeface="Arial" panose="020B0604020202020204" pitchFamily="34" charset="0"/>
              </a:rPr>
              <a:t>Thank you for coming!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hope you were able to write down a few ideas to take with you to your classroom!</a:t>
            </a:r>
          </a:p>
          <a:p>
            <a:pPr eaLnBrk="1" hangingPunct="1"/>
            <a:endParaRPr lang="en-US" altLang="en-US" dirty="0">
              <a:latin typeface="Arial" panose="020B0604020202020204" pitchFamily="34" charset="0"/>
            </a:endParaRPr>
          </a:p>
          <a:p>
            <a:pPr eaLnBrk="1" hangingPunct="1"/>
            <a:r>
              <a:rPr lang="en-US" altLang="en-US" b="1" dirty="0">
                <a:latin typeface="Arial" panose="020B0604020202020204" pitchFamily="34" charset="0"/>
              </a:rPr>
              <a:t>Extra Notes:</a:t>
            </a:r>
          </a:p>
          <a:p>
            <a:pPr eaLnBrk="1" hangingPunct="1"/>
            <a:r>
              <a:rPr lang="en-US" sz="1200" kern="1200" dirty="0">
                <a:solidFill>
                  <a:schemeClr val="tx1"/>
                </a:solidFill>
                <a:effectLst/>
                <a:latin typeface="Arial" charset="0"/>
                <a:ea typeface="ＭＳ Ｐゴシック" panose="020B0600070205080204" pitchFamily="34" charset="-128"/>
                <a:cs typeface="MS Pゴシック" charset="0"/>
              </a:rPr>
              <a:t>Another</a:t>
            </a:r>
            <a:r>
              <a:rPr lang="en-US" sz="1200" kern="1200" baseline="0" dirty="0">
                <a:solidFill>
                  <a:schemeClr val="tx1"/>
                </a:solidFill>
                <a:effectLst/>
                <a:latin typeface="Arial" charset="0"/>
                <a:ea typeface="ＭＳ Ｐゴシック" panose="020B0600070205080204" pitchFamily="34" charset="-128"/>
                <a:cs typeface="MS Pゴシック" charset="0"/>
              </a:rPr>
              <a:t> option is to ask that participants to email one of the presenters to share what they </a:t>
            </a:r>
            <a:r>
              <a:rPr lang="en-US" sz="1200" kern="1200" dirty="0">
                <a:solidFill>
                  <a:schemeClr val="tx1"/>
                </a:solidFill>
                <a:effectLst/>
                <a:latin typeface="Arial" charset="0"/>
                <a:ea typeface="ＭＳ Ｐゴシック" panose="020B0600070205080204" pitchFamily="34" charset="-128"/>
                <a:cs typeface="MS Pゴシック" charset="0"/>
              </a:rPr>
              <a:t>implement with the children in their classrooms.</a:t>
            </a:r>
          </a:p>
        </p:txBody>
      </p:sp>
      <p:sp>
        <p:nvSpPr>
          <p:cNvPr id="89091" name="Slide Number Placeholder 3"/>
          <p:cNvSpPr txBox="1">
            <a:spLocks noGrp="1"/>
          </p:cNvSpPr>
          <p:nvPr/>
        </p:nvSpPr>
        <p:spPr bwMode="auto">
          <a:xfrm>
            <a:off x="3884613" y="884713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B94C528E-4242-4EA4-AC4F-8A21A59725E1}" type="slidenum">
              <a:rPr lang="en-US" altLang="en-US" sz="1200"/>
              <a:pPr algn="r" eaLnBrk="1" hangingPunct="1"/>
              <a:t>58</a:t>
            </a:fld>
            <a:endParaRPr lang="en-US" altLang="en-US" sz="1200"/>
          </a:p>
        </p:txBody>
      </p:sp>
    </p:spTree>
    <p:extLst>
      <p:ext uri="{BB962C8B-B14F-4D97-AF65-F5344CB8AC3E}">
        <p14:creationId xmlns:p14="http://schemas.microsoft.com/office/powerpoint/2010/main" val="25759908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3363" indent="-233363">
              <a:spcBef>
                <a:spcPts val="0"/>
              </a:spcBef>
              <a:spcAft>
                <a:spcPts val="1200"/>
              </a:spcAft>
              <a:buNone/>
            </a:pPr>
            <a:endParaRPr lang="en-US" sz="1200" dirty="0">
              <a:cs typeface="Arial"/>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59</a:t>
            </a:fld>
            <a:endParaRPr lang="en-US"/>
          </a:p>
        </p:txBody>
      </p:sp>
    </p:spTree>
    <p:extLst>
      <p:ext uri="{BB962C8B-B14F-4D97-AF65-F5344CB8AC3E}">
        <p14:creationId xmlns:p14="http://schemas.microsoft.com/office/powerpoint/2010/main" val="3985312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685800" y="4191000"/>
            <a:ext cx="5486400" cy="4961731"/>
          </a:xfrm>
        </p:spPr>
        <p:txBody>
          <a:bodyPr>
            <a:noAutofit/>
          </a:bodyPr>
          <a:lstStyle/>
          <a:p>
            <a:pPr defTabSz="455613" eaLnBrk="1" hangingPunct="1">
              <a:spcBef>
                <a:spcPct val="0"/>
              </a:spcBef>
            </a:pPr>
            <a:r>
              <a:rPr lang="en-US" altLang="en-US" b="1" dirty="0">
                <a:solidFill>
                  <a:srgbClr val="000000"/>
                </a:solidFill>
              </a:rPr>
              <a:t>Presenter Remarks: </a:t>
            </a:r>
            <a:endParaRPr lang="en-US" altLang="en-US" dirty="0">
              <a:solidFill>
                <a:srgbClr val="000000"/>
              </a:solidFill>
            </a:endParaRPr>
          </a:p>
          <a:p>
            <a:pPr defTabSz="455613" eaLnBrk="1" hangingPunct="1">
              <a:spcBef>
                <a:spcPct val="0"/>
              </a:spcBef>
            </a:pPr>
            <a:r>
              <a:rPr lang="en-US" altLang="en-US" dirty="0"/>
              <a:t>The California Department of Education </a:t>
            </a:r>
            <a:r>
              <a:rPr lang="en-US" altLang="en-US" dirty="0">
                <a:solidFill>
                  <a:srgbClr val="000000"/>
                </a:solidFill>
              </a:rPr>
              <a:t>has developed many publications, resources, and supports that enable teachers to facilitate the most positive outcomes for students. </a:t>
            </a:r>
          </a:p>
          <a:p>
            <a:pPr defTabSz="455613" eaLnBrk="1" hangingPunct="1">
              <a:spcBef>
                <a:spcPct val="0"/>
              </a:spcBef>
            </a:pPr>
            <a:endParaRPr lang="en-US" altLang="en-US" dirty="0">
              <a:solidFill>
                <a:srgbClr val="000000"/>
              </a:solidFill>
              <a:ea typeface="MS PGothic" panose="020B0600070205080204" pitchFamily="34" charset="-128"/>
            </a:endParaRPr>
          </a:p>
          <a:p>
            <a:pPr marL="0" indent="0" defTabSz="455613">
              <a:spcBef>
                <a:spcPct val="0"/>
              </a:spcBef>
              <a:buFont typeface="Arial" panose="020B0604020202020204" pitchFamily="34" charset="0"/>
              <a:buNone/>
            </a:pPr>
            <a:r>
              <a:rPr lang="en-US" altLang="en-US" dirty="0">
                <a:solidFill>
                  <a:srgbClr val="000000"/>
                </a:solidFill>
                <a:ea typeface="MS PGothic" panose="020B0600070205080204" pitchFamily="34" charset="-128"/>
              </a:rPr>
              <a:t>Today our main focus will be on Volume 1 of the Preschool Learning Foundations and the Preschool Curriculum Framework. In addition, there are other key resources that support language and literacy: </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altLang="en-US" dirty="0">
                <a:solidFill>
                  <a:srgbClr val="000000"/>
                </a:solidFill>
                <a:ea typeface="MS PGothic" panose="020B0600070205080204" pitchFamily="34" charset="-128"/>
              </a:rPr>
              <a:t>California Common Core State Standards (CA CCSS)</a:t>
            </a:r>
            <a:endParaRPr lang="en-US" sz="1200" b="0" i="1" kern="1200" dirty="0">
              <a:solidFill>
                <a:schemeClr val="tx1"/>
              </a:solidFill>
              <a:effectLst/>
              <a:latin typeface="Arial" panose="020B0604020202020204" pitchFamily="34" charset="0"/>
              <a:ea typeface="MS PGothic" pitchFamily="34" charset="-128"/>
              <a:cs typeface="Arial" panose="020B0604020202020204" pitchFamily="34" charset="0"/>
            </a:endParaRP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sz="1200" b="0" i="1" kern="1200" dirty="0">
                <a:solidFill>
                  <a:schemeClr val="tx1"/>
                </a:solidFill>
                <a:effectLst/>
                <a:latin typeface="Arial" panose="020B0604020202020204" pitchFamily="34" charset="0"/>
                <a:ea typeface="MS PGothic" pitchFamily="34" charset="-128"/>
                <a:cs typeface="Arial" panose="020B0604020202020204" pitchFamily="34" charset="0"/>
              </a:rPr>
              <a:t>English–Language Arts Content Standards for California Public Schools, Kindergarten Through Grade Twelve </a:t>
            </a:r>
            <a:r>
              <a:rPr lang="en-US" sz="1200" b="0" i="0" kern="1200" dirty="0">
                <a:solidFill>
                  <a:schemeClr val="tx1"/>
                </a:solidFill>
                <a:effectLst/>
                <a:latin typeface="Arial" panose="020B0604020202020204" pitchFamily="34" charset="0"/>
                <a:ea typeface="MS PGothic" pitchFamily="34" charset="-128"/>
                <a:cs typeface="Arial" panose="020B0604020202020204" pitchFamily="34" charset="0"/>
              </a:rPr>
              <a:t>(ELA Standards)</a:t>
            </a:r>
            <a:endParaRPr lang="en-US" sz="1200" dirty="0"/>
          </a:p>
          <a:p>
            <a:pPr marL="171450" indent="-171450" defTabSz="455613">
              <a:spcBef>
                <a:spcPct val="0"/>
              </a:spcBef>
              <a:buFont typeface="Arial" panose="020B0604020202020204" pitchFamily="34" charset="0"/>
              <a:buChar char="•"/>
            </a:pPr>
            <a:r>
              <a:rPr lang="en-US" sz="1200" dirty="0"/>
              <a:t>ELA/ELD Framework</a:t>
            </a:r>
            <a:endParaRPr lang="en-US" altLang="en-US" dirty="0">
              <a:solidFill>
                <a:srgbClr val="000000"/>
              </a:solidFill>
              <a:ea typeface="MS PGothic" panose="020B0600070205080204" pitchFamily="34" charset="-128"/>
            </a:endParaRPr>
          </a:p>
          <a:p>
            <a:pPr marL="171450" indent="-171450" defTabSz="455613">
              <a:spcBef>
                <a:spcPct val="0"/>
              </a:spcBef>
              <a:buFont typeface="Arial" panose="020B0604020202020204" pitchFamily="34" charset="0"/>
              <a:buChar char="•"/>
            </a:pPr>
            <a:r>
              <a:rPr lang="en-US" altLang="en-US" dirty="0">
                <a:solidFill>
                  <a:srgbClr val="000000"/>
                </a:solidFill>
                <a:ea typeface="Arial" panose="020B0604020202020204" pitchFamily="34" charset="0"/>
              </a:rPr>
              <a:t>Desired Results Developmental Profile—Kindergarten (2015): A Developmental Continuum for Kindergarten (</a:t>
            </a:r>
            <a:r>
              <a:rPr lang="en-US" altLang="en-US" dirty="0">
                <a:solidFill>
                  <a:srgbClr val="000000"/>
                </a:solidFill>
                <a:ea typeface="MS PGothic" panose="020B0600070205080204" pitchFamily="34" charset="-128"/>
              </a:rPr>
              <a:t>DRDP-K [2015])</a:t>
            </a:r>
          </a:p>
          <a:p>
            <a:pPr marL="171450" indent="-171450" defTabSz="455613">
              <a:spcBef>
                <a:spcPct val="0"/>
              </a:spcBef>
              <a:buFont typeface="Arial" panose="020B0604020202020204" pitchFamily="34" charset="0"/>
              <a:buChar char="•"/>
            </a:pPr>
            <a:r>
              <a:rPr lang="en-US" i="1" dirty="0"/>
              <a:t>Preschool English Learners: Principles and Practices to Promote Language, Literacy, and Learning—A Resource Guide (Second Edition) </a:t>
            </a:r>
            <a:r>
              <a:rPr lang="en-US" i="0" dirty="0"/>
              <a:t>(PEL</a:t>
            </a:r>
            <a:r>
              <a:rPr lang="en-US" i="0" baseline="0" dirty="0"/>
              <a:t> Resource Guide)</a:t>
            </a:r>
          </a:p>
          <a:p>
            <a:pPr marL="171450" indent="-171450" defTabSz="455613">
              <a:spcBef>
                <a:spcPct val="0"/>
              </a:spcBef>
              <a:buFont typeface="Arial" panose="020B0604020202020204" pitchFamily="34" charset="0"/>
              <a:buChar char="•"/>
            </a:pPr>
            <a:r>
              <a:rPr lang="en-US" altLang="en-US" i="1" dirty="0">
                <a:solidFill>
                  <a:srgbClr val="000000"/>
                </a:solidFill>
                <a:ea typeface="Arial" panose="020B0604020202020204" pitchFamily="34" charset="0"/>
              </a:rPr>
              <a:t>The Alignment of the California Preschool Learning Foundations with Key Early Education Resources </a:t>
            </a:r>
            <a:r>
              <a:rPr lang="en-US" altLang="en-US" dirty="0">
                <a:solidFill>
                  <a:srgbClr val="000000"/>
                </a:solidFill>
                <a:ea typeface="Arial" panose="020B0604020202020204" pitchFamily="34" charset="0"/>
              </a:rPr>
              <a:t>(Alignment Document)</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altLang="en-US" i="1" dirty="0">
                <a:solidFill>
                  <a:srgbClr val="000000"/>
                </a:solidFill>
                <a:ea typeface="Arial" panose="020B0604020202020204" pitchFamily="34" charset="0"/>
              </a:rPr>
              <a:t>Transitional Kindergarten Implementation Guide</a:t>
            </a:r>
            <a:r>
              <a:rPr lang="en-US" altLang="en-US" dirty="0">
                <a:solidFill>
                  <a:srgbClr val="000000"/>
                </a:solidFill>
                <a:ea typeface="Arial" panose="020B0604020202020204" pitchFamily="34" charset="0"/>
              </a:rPr>
              <a:t>—</a:t>
            </a:r>
            <a:r>
              <a:rPr lang="en-US" altLang="en-US" i="1" dirty="0">
                <a:solidFill>
                  <a:srgbClr val="000000"/>
                </a:solidFill>
                <a:ea typeface="Arial" panose="020B0604020202020204" pitchFamily="34" charset="0"/>
              </a:rPr>
              <a:t>A Resource for Public School District Administrators and Teachers </a:t>
            </a:r>
            <a:r>
              <a:rPr lang="en-US" altLang="en-US" dirty="0">
                <a:solidFill>
                  <a:srgbClr val="000000"/>
                </a:solidFill>
                <a:ea typeface="Arial" panose="020B0604020202020204" pitchFamily="34" charset="0"/>
              </a:rPr>
              <a:t>(TK Implementation Guide)</a:t>
            </a:r>
            <a:endParaRPr lang="en-US" i="0" dirty="0"/>
          </a:p>
          <a:p>
            <a:pPr defTabSz="455613">
              <a:spcBef>
                <a:spcPct val="0"/>
              </a:spcBef>
            </a:pPr>
            <a:endParaRPr lang="en-US" altLang="en-US" dirty="0">
              <a:solidFill>
                <a:srgbClr val="000000"/>
              </a:solidFill>
            </a:endParaRPr>
          </a:p>
          <a:p>
            <a:pPr defTabSz="455613">
              <a:spcBef>
                <a:spcPct val="0"/>
              </a:spcBef>
            </a:pPr>
            <a:r>
              <a:rPr lang="en-US" altLang="en-US" dirty="0">
                <a:solidFill>
                  <a:srgbClr val="000000"/>
                </a:solidFill>
              </a:rPr>
              <a:t>(Name and hold up each resource.) The Preschool Learning Foundations, Volume 1, Volume 2, and Volume 3, and the Preschool Curriculum Framework, Volume 1, Volume 2, and Volume 3, are the center of the California Early Learning and Development System. </a:t>
            </a:r>
          </a:p>
        </p:txBody>
      </p:sp>
      <p:sp>
        <p:nvSpPr>
          <p:cNvPr id="29699"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400A56-6546-4966-8364-8CD5F366C37F}" type="slidenum">
              <a:rPr lang="en-US" altLang="en-US" sz="1200">
                <a:cs typeface="Arial" panose="020B0604020202020204" pitchFamily="34" charset="0"/>
              </a:rPr>
              <a:pPr/>
              <a:t>6</a:t>
            </a:fld>
            <a:endParaRPr lang="en-US" altLang="en-US" sz="1200">
              <a:cs typeface="Arial" panose="020B0604020202020204" pitchFamily="34" charset="0"/>
            </a:endParaRPr>
          </a:p>
        </p:txBody>
      </p:sp>
    </p:spTree>
    <p:extLst>
      <p:ext uri="{BB962C8B-B14F-4D97-AF65-F5344CB8AC3E}">
        <p14:creationId xmlns:p14="http://schemas.microsoft.com/office/powerpoint/2010/main" val="3575622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xfrm>
            <a:off x="685800" y="4376738"/>
            <a:ext cx="5486400" cy="404653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defRPr/>
            </a:pPr>
            <a:r>
              <a:rPr lang="en-US" b="1" dirty="0"/>
              <a:t>Background Information: </a:t>
            </a:r>
          </a:p>
          <a:p>
            <a:pPr>
              <a:spcBef>
                <a:spcPts val="0"/>
              </a:spcBef>
              <a:buFont typeface="Arial"/>
              <a:buNone/>
              <a:defRPr/>
            </a:pPr>
            <a:r>
              <a:rPr lang="en-US" dirty="0"/>
              <a:t>CDE.CA.gov/ci/</a:t>
            </a:r>
            <a:r>
              <a:rPr lang="en-US" dirty="0" err="1"/>
              <a:t>gs</a:t>
            </a:r>
            <a:r>
              <a:rPr lang="en-US" dirty="0"/>
              <a:t>/</a:t>
            </a:r>
            <a:r>
              <a:rPr lang="en-US" dirty="0" err="1"/>
              <a:t>em</a:t>
            </a:r>
            <a:r>
              <a:rPr lang="en-US" dirty="0"/>
              <a:t>/</a:t>
            </a:r>
            <a:r>
              <a:rPr lang="en-US" dirty="0" err="1"/>
              <a:t>kinderfaq.asp#program</a:t>
            </a:r>
            <a:r>
              <a:rPr lang="en-US" dirty="0"/>
              <a:t> </a:t>
            </a:r>
          </a:p>
          <a:p>
            <a:pPr>
              <a:spcBef>
                <a:spcPts val="0"/>
              </a:spcBef>
              <a:defRPr/>
            </a:pPr>
            <a:endParaRPr lang="en-US" b="1" dirty="0"/>
          </a:p>
          <a:p>
            <a:pPr>
              <a:spcBef>
                <a:spcPts val="0"/>
              </a:spcBef>
              <a:defRPr/>
            </a:pPr>
            <a:r>
              <a:rPr lang="en-US" b="1" dirty="0"/>
              <a:t>Presenter Remarks: </a:t>
            </a:r>
          </a:p>
          <a:p>
            <a:pPr>
              <a:spcBef>
                <a:spcPts val="0"/>
              </a:spcBef>
              <a:buFont typeface="Arial"/>
              <a:buNone/>
              <a:defRPr/>
            </a:pPr>
            <a:r>
              <a:rPr lang="en-US" dirty="0"/>
              <a:t>The state of California provides guidance on utilizing the Preschool Learning Foundations and the Preschool Curriculum Framework as planning and curriculum resources in the transitional kindergarten classroom.</a:t>
            </a:r>
          </a:p>
          <a:p>
            <a:pPr>
              <a:spcBef>
                <a:spcPts val="0"/>
              </a:spcBef>
              <a:buFont typeface="Arial"/>
              <a:buNone/>
              <a:defRPr/>
            </a:pPr>
            <a:endParaRPr lang="en-US" dirty="0"/>
          </a:p>
          <a:p>
            <a:pPr>
              <a:spcBef>
                <a:spcPts val="0"/>
              </a:spcBef>
              <a:defRPr/>
            </a:pPr>
            <a:r>
              <a:rPr lang="en-US" dirty="0">
                <a:ea typeface="MS PGothic" pitchFamily="34" charset="-128"/>
              </a:rPr>
              <a:t>In addition, the following publications and resources </a:t>
            </a:r>
            <a:r>
              <a:rPr lang="en-US" sz="1200" kern="1200" dirty="0">
                <a:solidFill>
                  <a:schemeClr val="tx1"/>
                </a:solidFill>
                <a:effectLst/>
                <a:latin typeface="Arial" pitchFamily="34" charset="0"/>
                <a:ea typeface="ＭＳ Ｐゴシック" pitchFamily="34" charset="-128"/>
                <a:cs typeface="Arial" pitchFamily="34" charset="0"/>
              </a:rPr>
              <a:t>are available to support age and developmentally appropriate TK curriculum</a:t>
            </a:r>
            <a:r>
              <a:rPr lang="en-US" dirty="0">
                <a:ea typeface="MS PGothic" pitchFamily="34" charset="-128"/>
              </a:rPr>
              <a:t>:</a:t>
            </a:r>
          </a:p>
          <a:p>
            <a:pPr marL="171450" indent="-171450">
              <a:spcBef>
                <a:spcPts val="0"/>
              </a:spcBef>
              <a:buFont typeface="Arial" panose="020B0604020202020204" pitchFamily="34" charset="0"/>
              <a:buChar char="•"/>
              <a:defRPr/>
            </a:pPr>
            <a:r>
              <a:rPr lang="en-US" dirty="0"/>
              <a:t>TK Implementation Guide</a:t>
            </a:r>
          </a:p>
          <a:p>
            <a:pPr marL="171450" indent="-171450">
              <a:spcBef>
                <a:spcPts val="0"/>
              </a:spcBef>
              <a:buFont typeface="Arial" panose="020B0604020202020204" pitchFamily="34" charset="0"/>
              <a:buChar char="•"/>
              <a:defRPr/>
            </a:pPr>
            <a:r>
              <a:rPr lang="en-US" dirty="0"/>
              <a:t>Alignment Document</a:t>
            </a:r>
          </a:p>
          <a:p>
            <a:pPr marL="171450" indent="-171450">
              <a:spcBef>
                <a:spcPts val="0"/>
              </a:spcBef>
              <a:buFont typeface="Arial" panose="020B0604020202020204" pitchFamily="34" charset="0"/>
              <a:buChar char="•"/>
              <a:defRPr/>
            </a:pPr>
            <a:r>
              <a:rPr lang="en-US" dirty="0"/>
              <a:t>CA CCSS</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lang="en-US" dirty="0"/>
              <a:t>DRDP-K (2015)</a:t>
            </a:r>
          </a:p>
          <a:p>
            <a:pPr marL="171430" indent="-171430">
              <a:spcBef>
                <a:spcPts val="0"/>
              </a:spcBef>
              <a:buFont typeface="Arial" panose="020B0604020202020204" pitchFamily="34" charset="0"/>
              <a:buChar char="•"/>
              <a:defRPr/>
            </a:pPr>
            <a:r>
              <a:rPr lang="en-US" i="0" dirty="0"/>
              <a:t>ELA Standards</a:t>
            </a:r>
          </a:p>
          <a:p>
            <a:pPr marL="171430" indent="-171430">
              <a:spcBef>
                <a:spcPts val="0"/>
              </a:spcBef>
              <a:buFont typeface="Arial" panose="020B0604020202020204" pitchFamily="34" charset="0"/>
              <a:buChar char="•"/>
              <a:defRPr/>
            </a:pPr>
            <a:r>
              <a:rPr lang="en-US" dirty="0"/>
              <a:t>ELA/ELD</a:t>
            </a:r>
            <a:r>
              <a:rPr lang="en-US" baseline="0" dirty="0"/>
              <a:t> Framework</a:t>
            </a:r>
          </a:p>
          <a:p>
            <a:pPr>
              <a:spcBef>
                <a:spcPts val="0"/>
              </a:spcBef>
              <a:defRPr/>
            </a:pPr>
            <a:endParaRPr lang="en-US" dirty="0"/>
          </a:p>
          <a:p>
            <a:pPr>
              <a:spcBef>
                <a:spcPts val="0"/>
              </a:spcBef>
              <a:defRPr/>
            </a:pPr>
            <a:r>
              <a:rPr lang="en-US" dirty="0"/>
              <a:t>We will now look at how these resources work together to support all</a:t>
            </a:r>
            <a:r>
              <a:rPr lang="en-US" baseline="0" dirty="0"/>
              <a:t> </a:t>
            </a:r>
            <a:r>
              <a:rPr lang="en-US" dirty="0"/>
              <a:t>learners in</a:t>
            </a:r>
            <a:r>
              <a:rPr lang="en-US" baseline="0" dirty="0"/>
              <a:t> language and literacy development</a:t>
            </a:r>
            <a:r>
              <a:rPr lang="en-US" dirty="0"/>
              <a:t>. </a:t>
            </a:r>
          </a:p>
          <a:p>
            <a:pPr marL="181240" indent="-181240">
              <a:spcBef>
                <a:spcPts val="0"/>
              </a:spcBef>
              <a:buFont typeface="Arial"/>
              <a:buChar char="•"/>
              <a:defRPr/>
            </a:pPr>
            <a:endParaRPr lang="en-US" dirty="0">
              <a:ea typeface="MS PGothic" pitchFamily="34" charset="-128"/>
            </a:endParaRPr>
          </a:p>
          <a:p>
            <a:pPr>
              <a:spcBef>
                <a:spcPts val="0"/>
              </a:spcBef>
              <a:defRPr/>
            </a:pPr>
            <a:endParaRPr lang="en-US" dirty="0">
              <a:latin typeface="Arial" charset="0"/>
              <a:ea typeface="MS PGothic" charset="0"/>
              <a:cs typeface="Arial" charset="0"/>
            </a:endParaRPr>
          </a:p>
          <a:p>
            <a:pPr>
              <a:spcBef>
                <a:spcPts val="0"/>
              </a:spcBef>
              <a:defRPr/>
            </a:pPr>
            <a:endParaRPr lang="en-US" dirty="0">
              <a:latin typeface="Arial" charset="0"/>
              <a:ea typeface="MS PGothic" charset="0"/>
              <a:cs typeface="Arial"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2F43FC3-B18E-48B7-B9E9-4381331EFDE6}" type="slidenum">
              <a:rPr lang="en-US" altLang="en-US" sz="1200"/>
              <a:pPr eaLnBrk="1" hangingPunct="1"/>
              <a:t>7</a:t>
            </a:fld>
            <a:endParaRPr lang="en-US" altLang="en-US" sz="1200"/>
          </a:p>
        </p:txBody>
      </p:sp>
    </p:spTree>
    <p:extLst>
      <p:ext uri="{BB962C8B-B14F-4D97-AF65-F5344CB8AC3E}">
        <p14:creationId xmlns:p14="http://schemas.microsoft.com/office/powerpoint/2010/main" val="1383844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ln/>
        </p:spPr>
      </p:sp>
      <p:sp>
        <p:nvSpPr>
          <p:cNvPr id="39938" name="Rectangle 3"/>
          <p:cNvSpPr>
            <a:spLocks noGrp="1" noChangeArrowheads="1"/>
          </p:cNvSpPr>
          <p:nvPr>
            <p:ph type="body" idx="1"/>
          </p:nvPr>
        </p:nvSpPr>
        <p:spPr>
          <a:xfrm>
            <a:off x="685800" y="4443413"/>
            <a:ext cx="5486400" cy="3941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Aft>
                <a:spcPts val="0"/>
              </a:spcAft>
            </a:pPr>
            <a:r>
              <a:rPr lang="en-US" altLang="en-US" b="1" dirty="0">
                <a:latin typeface="Arial" panose="020B0604020202020204" pitchFamily="34" charset="0"/>
              </a:rPr>
              <a:t>Presenter Remarks: </a:t>
            </a:r>
          </a:p>
          <a:p>
            <a:pPr marL="0" marR="0" indent="0" algn="l" defTabSz="914400" rtl="0" eaLnBrk="1" fontAlgn="auto" latinLnBrk="0" hangingPunct="1">
              <a:spcBef>
                <a:spcPts val="0"/>
              </a:spcBef>
              <a:spcAft>
                <a:spcPts val="0"/>
              </a:spcAft>
              <a:buClrTx/>
              <a:buSzTx/>
              <a:buFont typeface="Arial"/>
              <a:buNone/>
              <a:tabLst/>
              <a:defRPr/>
            </a:pPr>
            <a:r>
              <a:rPr lang="en-US" altLang="en-US" dirty="0">
                <a:ea typeface="Arial" charset="0"/>
                <a:cs typeface="Arial" charset="0"/>
              </a:rPr>
              <a:t>The purpose of the Preschool</a:t>
            </a:r>
            <a:r>
              <a:rPr lang="en-US" altLang="en-US" baseline="0" dirty="0">
                <a:ea typeface="Arial" charset="0"/>
                <a:cs typeface="Arial" charset="0"/>
              </a:rPr>
              <a:t> Learning Foundations </a:t>
            </a:r>
            <a:r>
              <a:rPr lang="en-US" altLang="en-US" dirty="0">
                <a:ea typeface="Arial" charset="0"/>
                <a:cs typeface="Arial" charset="0"/>
              </a:rPr>
              <a:t>is to promote a common understanding of preschool children’</a:t>
            </a:r>
            <a:r>
              <a:rPr lang="en-US" altLang="ja-JP" dirty="0">
                <a:ea typeface="Arial" charset="0"/>
                <a:cs typeface="Arial" charset="0"/>
              </a:rPr>
              <a:t>s learning and to guide instructional practice</a:t>
            </a:r>
            <a:r>
              <a:rPr lang="en-US" altLang="ja-JP" baseline="0" dirty="0">
                <a:ea typeface="Arial" charset="0"/>
                <a:cs typeface="Arial" charset="0"/>
              </a:rPr>
              <a:t>; they describe the knowledge and </a:t>
            </a:r>
            <a:r>
              <a:rPr lang="en-US" altLang="en-US" dirty="0">
                <a:ea typeface="Arial" charset="0"/>
                <a:cs typeface="Arial" charset="0"/>
              </a:rPr>
              <a:t>skills that young children typically develop when provided with developmentally, culturally, and linguistically appropriate learning experiences.</a:t>
            </a:r>
          </a:p>
          <a:p>
            <a:pPr marL="0" marR="0" indent="0" algn="l" defTabSz="914400" rtl="0" eaLnBrk="1" fontAlgn="auto" latinLnBrk="0" hangingPunct="1">
              <a:spcBef>
                <a:spcPts val="0"/>
              </a:spcBef>
              <a:spcAft>
                <a:spcPts val="0"/>
              </a:spcAft>
              <a:buClrTx/>
              <a:buSzTx/>
              <a:buFont typeface="Arial"/>
              <a:buNone/>
              <a:tabLst/>
              <a:defRPr/>
            </a:pPr>
            <a:endParaRPr lang="en-US" altLang="ja-JP" i="0" baseline="0" dirty="0">
              <a:cs typeface="Arial" charset="0"/>
            </a:endParaRPr>
          </a:p>
          <a:p>
            <a:pPr marL="0" marR="0" indent="0" algn="l" defTabSz="914400" rtl="0" eaLnBrk="1" fontAlgn="auto" latinLnBrk="0" hangingPunct="1">
              <a:spcBef>
                <a:spcPts val="0"/>
              </a:spcBef>
              <a:spcAft>
                <a:spcPts val="0"/>
              </a:spcAft>
              <a:buClrTx/>
              <a:buSzTx/>
              <a:buFont typeface="Arial"/>
              <a:buNone/>
              <a:tabLst/>
              <a:defRPr/>
            </a:pPr>
            <a:r>
              <a:rPr lang="en-US" altLang="ja-JP" i="0" baseline="0" dirty="0">
                <a:cs typeface="Arial" charset="0"/>
              </a:rPr>
              <a:t>T</a:t>
            </a:r>
            <a:r>
              <a:rPr lang="en-US" altLang="ja-JP" i="0" dirty="0"/>
              <a:t>he Preschool Curriculum</a:t>
            </a:r>
            <a:r>
              <a:rPr lang="en-US" altLang="ja-JP" i="0" baseline="0" dirty="0"/>
              <a:t> Framework</a:t>
            </a:r>
            <a:r>
              <a:rPr lang="en-US" altLang="ja-JP" i="1" dirty="0"/>
              <a:t> </a:t>
            </a:r>
            <a:r>
              <a:rPr lang="en-US" altLang="ja-JP" baseline="0" dirty="0">
                <a:ea typeface="Arial" charset="0"/>
                <a:cs typeface="Arial" charset="0"/>
              </a:rPr>
              <a:t>was created as a companion to the Preschool Learning Foundations. </a:t>
            </a:r>
            <a:r>
              <a:rPr lang="en-US" altLang="ja-JP" dirty="0"/>
              <a:t>The framework,</a:t>
            </a:r>
            <a:r>
              <a:rPr lang="en-US" altLang="ja-JP" baseline="0" dirty="0"/>
              <a:t> “…</a:t>
            </a:r>
            <a:r>
              <a:rPr lang="en-US" altLang="ja-JP" dirty="0"/>
              <a:t>presents strategies and information to enrich learning and development opportunities for all children” (PCF, Vol. 1, p. v). </a:t>
            </a:r>
          </a:p>
          <a:p>
            <a:pPr marL="0" marR="0" indent="0" algn="l" defTabSz="914400" rtl="0" eaLnBrk="1" fontAlgn="auto" latinLnBrk="0" hangingPunct="1">
              <a:spcBef>
                <a:spcPts val="0"/>
              </a:spcBef>
              <a:spcAft>
                <a:spcPts val="0"/>
              </a:spcAft>
              <a:buClrTx/>
              <a:buSzTx/>
              <a:buFont typeface="Arial"/>
              <a:buNone/>
              <a:tabLst/>
              <a:defRPr/>
            </a:pPr>
            <a:endParaRPr lang="en-US" altLang="en-US" dirty="0">
              <a:ea typeface="Arial" charset="0"/>
              <a:cs typeface="Arial" charset="0"/>
            </a:endParaRPr>
          </a:p>
          <a:p>
            <a:pPr marL="0" marR="0" indent="0" algn="l" defTabSz="914400" rtl="0" eaLnBrk="1" fontAlgn="auto" latinLnBrk="0" hangingPunct="1">
              <a:spcBef>
                <a:spcPts val="0"/>
              </a:spcBef>
              <a:spcAft>
                <a:spcPts val="0"/>
              </a:spcAft>
              <a:buClrTx/>
              <a:buSzTx/>
              <a:buFont typeface="Arial"/>
              <a:buNone/>
              <a:tabLst/>
              <a:defRPr/>
            </a:pPr>
            <a:r>
              <a:rPr lang="en-US" altLang="en-US" dirty="0">
                <a:ea typeface="Arial" charset="0"/>
                <a:cs typeface="Arial" charset="0"/>
              </a:rPr>
              <a:t>The foundations and framework</a:t>
            </a:r>
            <a:r>
              <a:rPr lang="en-US" altLang="en-US" baseline="0" dirty="0">
                <a:ea typeface="Arial" charset="0"/>
                <a:cs typeface="Arial" charset="0"/>
              </a:rPr>
              <a:t> are designed to work together.  While the foundations—known as standards in the K-12 arena—provide the background information to understand children’s developing knowledge and skills (the </a:t>
            </a:r>
            <a:r>
              <a:rPr lang="en-US" altLang="en-US" i="1" baseline="0" dirty="0">
                <a:ea typeface="Arial" charset="0"/>
                <a:cs typeface="Arial" charset="0"/>
              </a:rPr>
              <a:t>what</a:t>
            </a:r>
            <a:r>
              <a:rPr lang="en-US" altLang="en-US" baseline="0" dirty="0">
                <a:ea typeface="Arial" charset="0"/>
                <a:cs typeface="Arial" charset="0"/>
              </a:rPr>
              <a:t>), the curriculum framework offers guidance on how teachers and programs can support the learning and development that are described in the foundations (the </a:t>
            </a:r>
            <a:r>
              <a:rPr lang="en-US" altLang="en-US" i="1" baseline="0" dirty="0">
                <a:ea typeface="Arial" charset="0"/>
                <a:cs typeface="Arial" charset="0"/>
              </a:rPr>
              <a:t>how</a:t>
            </a:r>
            <a:r>
              <a:rPr lang="en-US" altLang="en-US" baseline="0" dirty="0">
                <a:ea typeface="Arial" charset="0"/>
                <a:cs typeface="Arial" charset="0"/>
              </a:rPr>
              <a:t>).</a:t>
            </a:r>
            <a:endParaRPr lang="en-US" altLang="en-US" dirty="0">
              <a:ea typeface="Arial" charset="0"/>
              <a:cs typeface="Arial" charset="0"/>
            </a:endParaRPr>
          </a:p>
          <a:p>
            <a:pPr>
              <a:spcAft>
                <a:spcPts val="0"/>
              </a:spcAft>
            </a:pPr>
            <a:endParaRPr lang="en-US" altLang="en-US" b="1" dirty="0">
              <a:latin typeface="Arial" panose="020B0604020202020204" pitchFamily="34" charset="0"/>
            </a:endParaRPr>
          </a:p>
          <a:p>
            <a:pPr>
              <a:spcAft>
                <a:spcPts val="0"/>
              </a:spcAft>
            </a:pPr>
            <a:r>
              <a:rPr lang="en-US" altLang="en-US" b="1" dirty="0">
                <a:latin typeface="Arial" panose="020B0604020202020204" pitchFamily="34" charset="0"/>
              </a:rPr>
              <a:t>Extra Notes:</a:t>
            </a:r>
            <a:endParaRPr lang="en-US" altLang="en-US" dirty="0">
              <a:latin typeface="Arial" panose="020B0604020202020204" pitchFamily="34" charset="0"/>
            </a:endParaRPr>
          </a:p>
          <a:p>
            <a:pPr eaLnBrk="1" hangingPunct="1">
              <a:spcBef>
                <a:spcPts val="0"/>
              </a:spcBef>
              <a:spcAft>
                <a:spcPts val="0"/>
              </a:spcAft>
              <a:buFont typeface="Arial"/>
              <a:buNone/>
              <a:defRPr/>
            </a:pPr>
            <a:r>
              <a:rPr lang="en-US" dirty="0"/>
              <a:t>The foundations were developed with research-based evidence and are enhanced with expert practitioners’ suggestions and examples.  All of the foundations were written by a team of researchers with expertise in that domain. A complete reference list of the source materials, along with detailed bibliographic notes for each of the developmental domains, can be found in the Preschool Learning Foundations. Sources used in the development of the foundations include: </a:t>
            </a:r>
          </a:p>
          <a:p>
            <a:pPr marL="171450" indent="-171450" eaLnBrk="1" hangingPunct="1">
              <a:spcBef>
                <a:spcPts val="0"/>
              </a:spcBef>
              <a:spcAft>
                <a:spcPts val="0"/>
              </a:spcAft>
              <a:buFont typeface="Arial" panose="020B0604020202020204" pitchFamily="34" charset="0"/>
              <a:buChar char="•"/>
              <a:defRPr/>
            </a:pPr>
            <a:r>
              <a:rPr lang="en-US" dirty="0"/>
              <a:t>Documents from CDE,</a:t>
            </a:r>
            <a:r>
              <a:rPr lang="en-US" baseline="0" dirty="0"/>
              <a:t> </a:t>
            </a:r>
            <a:r>
              <a:rPr lang="en-US" dirty="0"/>
              <a:t>such as the </a:t>
            </a:r>
            <a:r>
              <a:rPr lang="en-US" i="1" dirty="0"/>
              <a:t>English-Language Arts Content Standards for California Public Schools, Kindergarten Through Grade Twelve</a:t>
            </a:r>
            <a:r>
              <a:rPr lang="en-US" dirty="0"/>
              <a:t> (Language and Literacy, Introduction, page 48, left column).</a:t>
            </a:r>
          </a:p>
          <a:p>
            <a:pPr marL="171450" indent="-171450" eaLnBrk="1" hangingPunct="1">
              <a:spcBef>
                <a:spcPts val="0"/>
              </a:spcBef>
              <a:spcAft>
                <a:spcPts val="0"/>
              </a:spcAft>
              <a:buFont typeface="Arial" panose="020B0604020202020204" pitchFamily="34" charset="0"/>
              <a:buChar char="•"/>
              <a:defRPr/>
            </a:pPr>
            <a:r>
              <a:rPr lang="en-US" dirty="0"/>
              <a:t>Well-validated assessment tools such as the </a:t>
            </a:r>
            <a:r>
              <a:rPr lang="en-US" i="1" dirty="0"/>
              <a:t>Ages &amp; Stages Questionnaires (ASQ): A Parent-Completed, Child-Monitoring System</a:t>
            </a:r>
            <a:r>
              <a:rPr lang="en-US" dirty="0"/>
              <a:t> (Social-Emotional, References and Source Materials, page 36).</a:t>
            </a:r>
          </a:p>
          <a:p>
            <a:pPr marL="171450" indent="-171450" eaLnBrk="1" hangingPunct="1">
              <a:spcBef>
                <a:spcPts val="0"/>
              </a:spcBef>
              <a:spcAft>
                <a:spcPts val="0"/>
              </a:spcAft>
              <a:buFont typeface="Arial" panose="020B0604020202020204" pitchFamily="34" charset="0"/>
              <a:buChar char="•"/>
              <a:defRPr/>
            </a:pPr>
            <a:r>
              <a:rPr lang="en-US" dirty="0"/>
              <a:t>General sources such as the </a:t>
            </a:r>
            <a:r>
              <a:rPr lang="en-US" i="1" dirty="0"/>
              <a:t>Report of the National Reading Panel 2000</a:t>
            </a:r>
            <a:r>
              <a:rPr lang="en-US" dirty="0"/>
              <a:t> (Language and Literacy, Introduction, page 73, left column).</a:t>
            </a:r>
          </a:p>
          <a:p>
            <a:pPr marL="171450" indent="-171450" eaLnBrk="1" hangingPunct="1">
              <a:spcBef>
                <a:spcPts val="0"/>
              </a:spcBef>
              <a:spcAft>
                <a:spcPts val="0"/>
              </a:spcAft>
              <a:buFont typeface="Arial" panose="020B0604020202020204" pitchFamily="34" charset="0"/>
              <a:buChar char="•"/>
              <a:defRPr/>
            </a:pPr>
            <a:r>
              <a:rPr lang="en-US" dirty="0"/>
              <a:t>Early childhood education standards from other states, such as Hawaii and Texas (Social-Emotional, Introduction, page 5, footnote).</a:t>
            </a:r>
          </a:p>
          <a:p>
            <a:pPr eaLnBrk="1" hangingPunct="1">
              <a:spcAft>
                <a:spcPts val="0"/>
              </a:spcAft>
            </a:pPr>
            <a:endParaRPr lang="en-US" altLang="en-US" dirty="0">
              <a:latin typeface="Arial" panose="020B0604020202020204" pitchFamily="34" charset="0"/>
            </a:endParaRPr>
          </a:p>
        </p:txBody>
      </p:sp>
      <p:sp>
        <p:nvSpPr>
          <p:cNvPr id="39939"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DBE9BA-76BA-43F2-9927-D67C283983E7}" type="slidenum">
              <a:rPr lang="en-US" altLang="en-US" sz="1200"/>
              <a:pPr/>
              <a:t>8</a:t>
            </a:fld>
            <a:endParaRPr lang="en-US" altLang="en-US" sz="1200"/>
          </a:p>
        </p:txBody>
      </p:sp>
    </p:spTree>
    <p:extLst>
      <p:ext uri="{BB962C8B-B14F-4D97-AF65-F5344CB8AC3E}">
        <p14:creationId xmlns:p14="http://schemas.microsoft.com/office/powerpoint/2010/main" val="963531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xfrm>
            <a:off x="1065213" y="698500"/>
            <a:ext cx="4654550" cy="3492500"/>
          </a:xfrm>
          <a:ln/>
        </p:spPr>
      </p:sp>
      <p:sp>
        <p:nvSpPr>
          <p:cNvPr id="41986" name="Notes Placeholder 2"/>
          <p:cNvSpPr>
            <a:spLocks noGrp="1"/>
          </p:cNvSpPr>
          <p:nvPr>
            <p:ph type="body" idx="1"/>
          </p:nvPr>
        </p:nvSpPr>
        <p:spPr>
          <a:xfrm>
            <a:off x="649288" y="4406900"/>
            <a:ext cx="5486400" cy="412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p>
            <a:pPr>
              <a:spcBef>
                <a:spcPct val="0"/>
              </a:spcBef>
            </a:pPr>
            <a:r>
              <a:rPr lang="en-US" b="1" dirty="0">
                <a:latin typeface="Arial" charset="0"/>
                <a:ea typeface="ＭＳ Ｐゴシック" charset="0"/>
              </a:rPr>
              <a:t>Presenter Remarks: </a:t>
            </a:r>
            <a:endParaRPr lang="en-US" dirty="0">
              <a:latin typeface="Arial" charset="0"/>
              <a:ea typeface="ＭＳ Ｐゴシック" charset="0"/>
            </a:endParaRPr>
          </a:p>
          <a:p>
            <a:pPr>
              <a:spcBef>
                <a:spcPct val="0"/>
              </a:spcBef>
            </a:pPr>
            <a:r>
              <a:rPr lang="en-US" dirty="0">
                <a:latin typeface="Arial" charset="0"/>
                <a:ea typeface="ＭＳ Ｐゴシック" charset="0"/>
              </a:rPr>
              <a:t>Volume 1 of the Preschool</a:t>
            </a:r>
            <a:r>
              <a:rPr lang="en-US" baseline="0" dirty="0">
                <a:latin typeface="Arial" charset="0"/>
                <a:ea typeface="ＭＳ Ｐゴシック" charset="0"/>
              </a:rPr>
              <a:t> Learning Foundations</a:t>
            </a:r>
            <a:r>
              <a:rPr lang="en-US" dirty="0">
                <a:latin typeface="Arial" charset="0"/>
                <a:ea typeface="ＭＳ Ｐゴシック" charset="0"/>
              </a:rPr>
              <a:t> addresses four domains: Social-Emotional Development, Language and Literacy, English-Language Development, and Mathematics. </a:t>
            </a:r>
          </a:p>
          <a:p>
            <a:pPr>
              <a:spcBef>
                <a:spcPct val="0"/>
              </a:spcBef>
            </a:pPr>
            <a:endParaRPr lang="en-US" dirty="0">
              <a:latin typeface="Arial" charset="0"/>
              <a:ea typeface="ＭＳ Ｐゴシック" charset="0"/>
            </a:endParaRPr>
          </a:p>
          <a:p>
            <a:pPr>
              <a:spcBef>
                <a:spcPct val="0"/>
              </a:spcBef>
            </a:pPr>
            <a:r>
              <a:rPr lang="en-US" dirty="0">
                <a:latin typeface="Arial" charset="0"/>
                <a:ea typeface="ＭＳ Ｐゴシック" charset="0"/>
              </a:rPr>
              <a:t>Today we are reviewing the chapter </a:t>
            </a:r>
            <a:r>
              <a:rPr lang="en-US" dirty="0">
                <a:ea typeface="ＭＳ Ｐゴシック" charset="0"/>
              </a:rPr>
              <a:t>on language and literacy development. </a:t>
            </a:r>
            <a:r>
              <a:rPr lang="en-US" dirty="0">
                <a:latin typeface="Arial" charset="0"/>
                <a:ea typeface="ＭＳ Ｐゴシック" charset="0"/>
              </a:rPr>
              <a:t>Let’s take a closer look at one foundation for an example:</a:t>
            </a:r>
          </a:p>
          <a:p>
            <a:pPr marL="0" indent="0" eaLnBrk="1" hangingPunct="1">
              <a:spcBef>
                <a:spcPct val="0"/>
              </a:spcBef>
              <a:buFont typeface="Arial" panose="020B0604020202020204" pitchFamily="34" charset="0"/>
              <a:buNone/>
            </a:pPr>
            <a:endParaRPr lang="en-US" dirty="0">
              <a:latin typeface="Arial" charset="0"/>
              <a:ea typeface="ＭＳ Ｐゴシック" charset="0"/>
            </a:endParaRPr>
          </a:p>
          <a:p>
            <a:pPr marL="0" indent="0" eaLnBrk="1" hangingPunct="1">
              <a:spcBef>
                <a:spcPct val="0"/>
              </a:spcBef>
              <a:buFont typeface="Arial" panose="020B0604020202020204" pitchFamily="34" charset="0"/>
              <a:buNone/>
            </a:pPr>
            <a:r>
              <a:rPr lang="en-US" dirty="0">
                <a:latin typeface="Arial" charset="0"/>
                <a:ea typeface="ＭＳ Ｐゴシック" charset="0"/>
              </a:rPr>
              <a:t>Open the Preschool Learning Foundations and find a page where the age levels appear. This is an example of a foundation page. Compare pages with your elbow partner (allow 1 minute).</a:t>
            </a:r>
          </a:p>
          <a:p>
            <a:pPr marL="0" indent="0" eaLnBrk="1" hangingPunct="1">
              <a:spcBef>
                <a:spcPct val="0"/>
              </a:spcBef>
              <a:buFont typeface="Arial" panose="020B0604020202020204" pitchFamily="34" charset="0"/>
              <a:buNone/>
            </a:pPr>
            <a:endParaRPr lang="en-US" dirty="0">
              <a:latin typeface="Arial" charset="0"/>
              <a:ea typeface="ＭＳ Ｐゴシック" charset="0"/>
            </a:endParaRPr>
          </a:p>
          <a:p>
            <a:pPr marL="0" indent="0" eaLnBrk="1" hangingPunct="1">
              <a:spcBef>
                <a:spcPct val="0"/>
              </a:spcBef>
              <a:buFont typeface="Arial" panose="020B0604020202020204" pitchFamily="34" charset="0"/>
              <a:buNone/>
            </a:pPr>
            <a:r>
              <a:rPr lang="en-US" dirty="0">
                <a:latin typeface="Arial" charset="0"/>
                <a:ea typeface="ＭＳ Ｐゴシック" charset="0"/>
              </a:rPr>
              <a:t>Let’s look at these pages together.</a:t>
            </a:r>
          </a:p>
          <a:p>
            <a:pPr marL="0" indent="0" eaLnBrk="1" hangingPunct="1">
              <a:spcBef>
                <a:spcPct val="0"/>
              </a:spcBef>
              <a:buFont typeface="Arial" panose="020B0604020202020204" pitchFamily="34" charset="0"/>
              <a:buNone/>
            </a:pPr>
            <a:endParaRPr lang="en-US" dirty="0">
              <a:latin typeface="Arial" charset="0"/>
              <a:ea typeface="ＭＳ Ｐゴシック" charset="0"/>
            </a:endParaRPr>
          </a:p>
          <a:p>
            <a:pPr marL="0" indent="0" eaLnBrk="1" hangingPunct="1">
              <a:spcBef>
                <a:spcPct val="0"/>
              </a:spcBef>
              <a:buFont typeface="Arial" panose="020B0604020202020204" pitchFamily="34" charset="0"/>
              <a:buNone/>
            </a:pPr>
            <a:r>
              <a:rPr lang="en-US" dirty="0">
                <a:latin typeface="Arial" charset="0"/>
                <a:ea typeface="ＭＳ Ｐゴシック" charset="0"/>
              </a:rPr>
              <a:t>Look across the page and notice the developmental progression at around 48 months and what changes at 60 months of age</a:t>
            </a:r>
            <a:r>
              <a:rPr lang="en-US" i="0" dirty="0">
                <a:latin typeface="Arial" charset="0"/>
                <a:ea typeface="ＭＳ Ｐゴシック" charset="0"/>
              </a:rPr>
              <a:t>. (Solicit a few participants to read what they see.) </a:t>
            </a:r>
          </a:p>
          <a:p>
            <a:pPr marL="0" indent="0" eaLnBrk="1" hangingPunct="1">
              <a:spcBef>
                <a:spcPct val="0"/>
              </a:spcBef>
              <a:buFont typeface="Arial" panose="020B0604020202020204" pitchFamily="34" charset="0"/>
              <a:buNone/>
            </a:pPr>
            <a:endParaRPr lang="en-US" i="0" dirty="0">
              <a:latin typeface="Arial" charset="0"/>
              <a:ea typeface="ＭＳ Ｐゴシック" charset="0"/>
            </a:endParaRPr>
          </a:p>
          <a:p>
            <a:pPr marL="0" indent="0" eaLnBrk="1" hangingPunct="1">
              <a:spcBef>
                <a:spcPct val="0"/>
              </a:spcBef>
              <a:buFont typeface="Arial" panose="020B0604020202020204" pitchFamily="34" charset="0"/>
              <a:buNone/>
            </a:pPr>
            <a:r>
              <a:rPr lang="en-US" i="0" dirty="0">
                <a:latin typeface="Arial" charset="0"/>
                <a:ea typeface="ＭＳ Ｐゴシック" charset="0"/>
              </a:rPr>
              <a:t>(Summarize the exploration with the following key note.) </a:t>
            </a:r>
            <a:r>
              <a:rPr lang="en-US" dirty="0">
                <a:latin typeface="Arial" charset="0"/>
                <a:ea typeface="ＭＳ Ｐゴシック" charset="0"/>
              </a:rPr>
              <a:t>Because children develop at different rates the foundations were designed to support the belief that certain stages of development will occur at different times for all students. You will notice “at around” in the description. It is important to remember that this variability occurs.</a:t>
            </a:r>
          </a:p>
          <a:p>
            <a:pPr marL="0" indent="0" eaLnBrk="1" hangingPunct="1">
              <a:spcBef>
                <a:spcPct val="0"/>
              </a:spcBef>
              <a:buFont typeface="Arial" panose="020B0604020202020204" pitchFamily="34" charset="0"/>
              <a:buNone/>
            </a:pPr>
            <a:endParaRPr lang="en-US" dirty="0">
              <a:latin typeface="Arial" charset="0"/>
              <a:ea typeface="ＭＳ Ｐゴシック" charset="0"/>
            </a:endParaRPr>
          </a:p>
          <a:p>
            <a:pPr marL="0" indent="0" eaLnBrk="1" hangingPunct="1">
              <a:spcBef>
                <a:spcPct val="0"/>
              </a:spcBef>
              <a:buFont typeface="Arial" panose="020B0604020202020204" pitchFamily="34" charset="0"/>
              <a:buNone/>
            </a:pPr>
            <a:r>
              <a:rPr lang="en-US" dirty="0">
                <a:latin typeface="Arial" charset="0"/>
                <a:ea typeface="ＭＳ Ｐゴシック" charset="0"/>
              </a:rPr>
              <a:t>The foundations also assume that children have access to appropriate support in high-quality programs. This includes:</a:t>
            </a:r>
          </a:p>
          <a:p>
            <a:pPr marL="171450" indent="-171450" eaLnBrk="1" hangingPunct="1">
              <a:spcBef>
                <a:spcPct val="0"/>
              </a:spcBef>
              <a:buFont typeface="Arial" panose="020B0604020202020204" pitchFamily="34" charset="0"/>
              <a:buChar char="•"/>
            </a:pPr>
            <a:r>
              <a:rPr lang="en-US" dirty="0">
                <a:latin typeface="Arial" charset="0"/>
                <a:ea typeface="ＭＳ Ｐゴシック" charset="0"/>
              </a:rPr>
              <a:t>Environments and experiences that encourage active, playful exploration and experimentation</a:t>
            </a:r>
          </a:p>
          <a:p>
            <a:pPr marL="171450" indent="-171450" eaLnBrk="1" hangingPunct="1">
              <a:spcBef>
                <a:spcPct val="0"/>
              </a:spcBef>
              <a:buFont typeface="Arial" panose="020B0604020202020204" pitchFamily="34" charset="0"/>
              <a:buChar char="•"/>
            </a:pPr>
            <a:r>
              <a:rPr lang="en-US" dirty="0">
                <a:latin typeface="Arial" charset="0"/>
                <a:ea typeface="ＭＳ Ｐゴシック" charset="0"/>
              </a:rPr>
              <a:t>Clearly defined learning centers where materials are rotated</a:t>
            </a:r>
          </a:p>
          <a:p>
            <a:pPr marL="171450" indent="-171450" eaLnBrk="1" hangingPunct="1">
              <a:spcBef>
                <a:spcPct val="0"/>
              </a:spcBef>
              <a:buFont typeface="Arial" panose="020B0604020202020204" pitchFamily="34" charset="0"/>
              <a:buChar char="•"/>
            </a:pPr>
            <a:r>
              <a:rPr lang="en-US" dirty="0">
                <a:latin typeface="Arial" charset="0"/>
                <a:ea typeface="ＭＳ Ｐゴシック" charset="0"/>
              </a:rPr>
              <a:t>Purposeful teaching to help children gain knowledge and skills</a:t>
            </a:r>
          </a:p>
          <a:p>
            <a:pPr marL="171450" indent="-171450" eaLnBrk="1" hangingPunct="1">
              <a:spcBef>
                <a:spcPct val="0"/>
              </a:spcBef>
              <a:buFont typeface="Arial" panose="020B0604020202020204" pitchFamily="34" charset="0"/>
              <a:buChar char="•"/>
            </a:pPr>
            <a:r>
              <a:rPr lang="en-US" dirty="0">
                <a:latin typeface="Arial" charset="0"/>
                <a:ea typeface="ＭＳ Ｐゴシック" charset="0"/>
              </a:rPr>
              <a:t>Predictable schedules and routines with large blocks of time for play and skillful integration of curriculum with an intentional focus on content</a:t>
            </a:r>
          </a:p>
          <a:p>
            <a:pPr marL="171450" indent="-171450" eaLnBrk="1" hangingPunct="1">
              <a:spcBef>
                <a:spcPct val="0"/>
              </a:spcBef>
              <a:buFont typeface="Arial" panose="020B0604020202020204" pitchFamily="34" charset="0"/>
              <a:buChar char="•"/>
            </a:pPr>
            <a:r>
              <a:rPr lang="en-US" dirty="0">
                <a:latin typeface="Arial" charset="0"/>
                <a:ea typeface="ＭＳ Ｐゴシック" charset="0"/>
              </a:rPr>
              <a:t>Specific support for English learners with staff that have knowledge of the stages of English-language acquisition</a:t>
            </a:r>
          </a:p>
          <a:p>
            <a:pPr marL="171450" indent="-171450" eaLnBrk="1" hangingPunct="1">
              <a:spcBef>
                <a:spcPct val="0"/>
              </a:spcBef>
              <a:buFont typeface="Arial" panose="020B0604020202020204" pitchFamily="34" charset="0"/>
              <a:buChar char="•"/>
            </a:pPr>
            <a:r>
              <a:rPr lang="en-US" dirty="0">
                <a:latin typeface="Arial" charset="0"/>
                <a:ea typeface="ＭＳ Ｐゴシック" charset="0"/>
              </a:rPr>
              <a:t>Accommodations and adaptations for children with disabilities and additional support when needed</a:t>
            </a:r>
          </a:p>
        </p:txBody>
      </p:sp>
      <p:sp>
        <p:nvSpPr>
          <p:cNvPr id="41987"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AB80CBC-7DF8-43C4-AB51-34D134E3A476}" type="slidenum">
              <a:rPr lang="en-US" altLang="en-US" sz="1200"/>
              <a:pPr/>
              <a:t>9</a:t>
            </a:fld>
            <a:endParaRPr lang="en-US" altLang="en-US" sz="1200"/>
          </a:p>
        </p:txBody>
      </p:sp>
    </p:spTree>
    <p:extLst>
      <p:ext uri="{BB962C8B-B14F-4D97-AF65-F5344CB8AC3E}">
        <p14:creationId xmlns:p14="http://schemas.microsoft.com/office/powerpoint/2010/main" val="2091786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A3489BED-CF29-4D3B-BD38-797C47D94F6E}" type="slidenum">
              <a:rPr lang="en-US" altLang="en-US"/>
              <a:pPr/>
              <a:t>‹#›</a:t>
            </a:fld>
            <a:endParaRPr lang="en-US" altLang="en-US"/>
          </a:p>
        </p:txBody>
      </p:sp>
    </p:spTree>
    <p:extLst>
      <p:ext uri="{BB962C8B-B14F-4D97-AF65-F5344CB8AC3E}">
        <p14:creationId xmlns:p14="http://schemas.microsoft.com/office/powerpoint/2010/main" val="1959841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7AE5EA4C-029D-4903-8F56-B1E35A65975A}" type="slidenum">
              <a:rPr lang="en-US" altLang="en-US"/>
              <a:pPr/>
              <a:t>‹#›</a:t>
            </a:fld>
            <a:endParaRPr lang="en-US" altLang="en-US"/>
          </a:p>
        </p:txBody>
      </p:sp>
    </p:spTree>
    <p:extLst>
      <p:ext uri="{BB962C8B-B14F-4D97-AF65-F5344CB8AC3E}">
        <p14:creationId xmlns:p14="http://schemas.microsoft.com/office/powerpoint/2010/main" val="1264508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99776236-D0AB-416B-8F69-69B531DB0CAE}" type="slidenum">
              <a:rPr lang="en-US" altLang="en-US"/>
              <a:pPr/>
              <a:t>‹#›</a:t>
            </a:fld>
            <a:endParaRPr lang="en-US" altLang="en-US"/>
          </a:p>
        </p:txBody>
      </p:sp>
    </p:spTree>
    <p:extLst>
      <p:ext uri="{BB962C8B-B14F-4D97-AF65-F5344CB8AC3E}">
        <p14:creationId xmlns:p14="http://schemas.microsoft.com/office/powerpoint/2010/main" val="3559291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375BFD89-2917-418B-A465-84786CF805C7}" type="slidenum">
              <a:rPr lang="en-US" altLang="en-US"/>
              <a:pPr/>
              <a:t>‹#›</a:t>
            </a:fld>
            <a:endParaRPr lang="en-US" altLang="en-US"/>
          </a:p>
        </p:txBody>
      </p:sp>
    </p:spTree>
    <p:extLst>
      <p:ext uri="{BB962C8B-B14F-4D97-AF65-F5344CB8AC3E}">
        <p14:creationId xmlns:p14="http://schemas.microsoft.com/office/powerpoint/2010/main" val="2911304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1D81D8C8-53AC-4D62-B4A0-778A96B2C57A}" type="slidenum">
              <a:rPr lang="en-US" altLang="en-US"/>
              <a:pPr/>
              <a:t>‹#›</a:t>
            </a:fld>
            <a:endParaRPr lang="en-US" altLang="en-US"/>
          </a:p>
        </p:txBody>
      </p:sp>
    </p:spTree>
    <p:extLst>
      <p:ext uri="{BB962C8B-B14F-4D97-AF65-F5344CB8AC3E}">
        <p14:creationId xmlns:p14="http://schemas.microsoft.com/office/powerpoint/2010/main" val="256210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203DE337-7DE0-4E6C-A2BD-00AAAFEAC29E}" type="slidenum">
              <a:rPr lang="en-US" altLang="en-US"/>
              <a:pPr/>
              <a:t>‹#›</a:t>
            </a:fld>
            <a:endParaRPr lang="en-US" altLang="en-US"/>
          </a:p>
        </p:txBody>
      </p:sp>
    </p:spTree>
    <p:extLst>
      <p:ext uri="{BB962C8B-B14F-4D97-AF65-F5344CB8AC3E}">
        <p14:creationId xmlns:p14="http://schemas.microsoft.com/office/powerpoint/2010/main" val="1414495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990600"/>
          </a:xfrm>
        </p:spPr>
        <p:txBody>
          <a:bodyPr/>
          <a:lstStyle>
            <a:lvl1pPr>
              <a:defRPr/>
            </a:lvl1pPr>
          </a:lstStyle>
          <a:p>
            <a:pPr lvl="0"/>
            <a:r>
              <a:rPr lang="en-US"/>
              <a:t>Click to edit Master text styles</a:t>
            </a:r>
          </a:p>
        </p:txBody>
      </p:sp>
      <p:sp>
        <p:nvSpPr>
          <p:cNvPr id="8" name="Content Placeholder 2"/>
          <p:cNvSpPr>
            <a:spLocks noGrp="1"/>
          </p:cNvSpPr>
          <p:nvPr>
            <p:ph sz="quarter" idx="11"/>
          </p:nvPr>
        </p:nvSpPr>
        <p:spPr>
          <a:xfrm>
            <a:off x="4648200" y="1600200"/>
            <a:ext cx="4038600" cy="990600"/>
          </a:xfrm>
        </p:spPr>
        <p:txBody>
          <a:bodyPr/>
          <a:lstStyle>
            <a:lvl1pPr>
              <a:defRPr/>
            </a:lvl1pPr>
          </a:lstStyle>
          <a:p>
            <a:pPr lvl="0"/>
            <a:r>
              <a:rPr lang="en-US"/>
              <a:t>Click to edit Master text styles</a:t>
            </a:r>
          </a:p>
        </p:txBody>
      </p:sp>
      <p:sp>
        <p:nvSpPr>
          <p:cNvPr id="9" name="Content Placeholder 2"/>
          <p:cNvSpPr>
            <a:spLocks noGrp="1"/>
          </p:cNvSpPr>
          <p:nvPr>
            <p:ph sz="quarter" idx="12"/>
          </p:nvPr>
        </p:nvSpPr>
        <p:spPr>
          <a:xfrm>
            <a:off x="457200" y="2590800"/>
            <a:ext cx="4038600" cy="990600"/>
          </a:xfrm>
        </p:spPr>
        <p:txBody>
          <a:bodyPr/>
          <a:lstStyle>
            <a:lvl1pPr>
              <a:defRPr/>
            </a:lvl1pPr>
          </a:lstStyle>
          <a:p>
            <a:pPr lvl="0"/>
            <a:r>
              <a:rPr lang="en-US"/>
              <a:t>Click to edit Master text styles</a:t>
            </a:r>
          </a:p>
        </p:txBody>
      </p:sp>
      <p:sp>
        <p:nvSpPr>
          <p:cNvPr id="10" name="Content Placeholder 2"/>
          <p:cNvSpPr>
            <a:spLocks noGrp="1"/>
          </p:cNvSpPr>
          <p:nvPr>
            <p:ph sz="quarter" idx="13"/>
          </p:nvPr>
        </p:nvSpPr>
        <p:spPr>
          <a:xfrm>
            <a:off x="4648200" y="2590800"/>
            <a:ext cx="4038600" cy="990600"/>
          </a:xfrm>
        </p:spPr>
        <p:txBody>
          <a:bodyPr/>
          <a:lstStyle>
            <a:lvl1pPr>
              <a:defRPr/>
            </a:lvl1pPr>
          </a:lstStyle>
          <a:p>
            <a:pPr lvl="0"/>
            <a:r>
              <a:rPr lang="en-US"/>
              <a:t>Click to edit Master text styles</a:t>
            </a:r>
          </a:p>
        </p:txBody>
      </p:sp>
      <p:sp>
        <p:nvSpPr>
          <p:cNvPr id="11" name="Content Placeholder 2"/>
          <p:cNvSpPr>
            <a:spLocks noGrp="1"/>
          </p:cNvSpPr>
          <p:nvPr>
            <p:ph sz="quarter" idx="14"/>
          </p:nvPr>
        </p:nvSpPr>
        <p:spPr>
          <a:xfrm>
            <a:off x="457200" y="3611562"/>
            <a:ext cx="4038600" cy="990600"/>
          </a:xfrm>
        </p:spPr>
        <p:txBody>
          <a:bodyPr/>
          <a:lstStyle>
            <a:lvl1pPr>
              <a:defRPr/>
            </a:lvl1pPr>
          </a:lstStyle>
          <a:p>
            <a:pPr lvl="0"/>
            <a:r>
              <a:rPr lang="en-US"/>
              <a:t>Click to edit Master text styles</a:t>
            </a:r>
          </a:p>
        </p:txBody>
      </p:sp>
      <p:sp>
        <p:nvSpPr>
          <p:cNvPr id="12" name="Content Placeholder 2"/>
          <p:cNvSpPr>
            <a:spLocks noGrp="1"/>
          </p:cNvSpPr>
          <p:nvPr>
            <p:ph sz="quarter" idx="15"/>
          </p:nvPr>
        </p:nvSpPr>
        <p:spPr>
          <a:xfrm>
            <a:off x="4648200" y="3581400"/>
            <a:ext cx="4038600" cy="990600"/>
          </a:xfrm>
        </p:spPr>
        <p:txBody>
          <a:bodyPr/>
          <a:lstStyle>
            <a:lvl1pPr>
              <a:defRPr/>
            </a:lvl1pPr>
          </a:lstStyle>
          <a:p>
            <a:pPr lvl="0"/>
            <a:r>
              <a:rPr lang="en-US"/>
              <a:t>Click to edit Master text styles</a:t>
            </a:r>
          </a:p>
        </p:txBody>
      </p:sp>
      <p:sp>
        <p:nvSpPr>
          <p:cNvPr id="13" name="Content Placeholder 2"/>
          <p:cNvSpPr>
            <a:spLocks noGrp="1"/>
          </p:cNvSpPr>
          <p:nvPr>
            <p:ph sz="quarter" idx="16"/>
          </p:nvPr>
        </p:nvSpPr>
        <p:spPr>
          <a:xfrm>
            <a:off x="457200" y="4632324"/>
            <a:ext cx="4038600" cy="990600"/>
          </a:xfrm>
        </p:spPr>
        <p:txBody>
          <a:bodyPr/>
          <a:lstStyle>
            <a:lvl1pPr>
              <a:defRPr/>
            </a:lvl1pPr>
          </a:lstStyle>
          <a:p>
            <a:pPr lvl="0"/>
            <a:r>
              <a:rPr lang="en-US"/>
              <a:t>Click to edit Master text styles</a:t>
            </a:r>
          </a:p>
        </p:txBody>
      </p:sp>
      <p:sp>
        <p:nvSpPr>
          <p:cNvPr id="14" name="Content Placeholder 2"/>
          <p:cNvSpPr>
            <a:spLocks noGrp="1"/>
          </p:cNvSpPr>
          <p:nvPr>
            <p:ph sz="quarter" idx="17"/>
          </p:nvPr>
        </p:nvSpPr>
        <p:spPr>
          <a:xfrm>
            <a:off x="4648200" y="4602162"/>
            <a:ext cx="4038600" cy="990600"/>
          </a:xfrm>
        </p:spPr>
        <p:txBody>
          <a:bodyPr/>
          <a:lstStyle>
            <a:lvl1pPr>
              <a:defRPr/>
            </a:lvl1pPr>
          </a:lstStyle>
          <a:p>
            <a:pPr lvl="0"/>
            <a:r>
              <a:rPr lang="en-US"/>
              <a:t>Click to edit Master text styles</a:t>
            </a:r>
          </a:p>
        </p:txBody>
      </p:sp>
      <p:sp>
        <p:nvSpPr>
          <p:cNvPr id="15" name="Slide Number Placeholder 5"/>
          <p:cNvSpPr>
            <a:spLocks noGrp="1"/>
          </p:cNvSpPr>
          <p:nvPr>
            <p:ph type="sldNum" sz="quarter" idx="18"/>
          </p:nvPr>
        </p:nvSpPr>
        <p:spPr/>
        <p:txBody>
          <a:bodyPr/>
          <a:lstStyle>
            <a:lvl1pPr>
              <a:defRPr/>
            </a:lvl1pPr>
          </a:lstStyle>
          <a:p>
            <a:fld id="{1642D662-1A9E-49C9-B960-8026D6395B12}" type="slidenum">
              <a:rPr lang="en-US" altLang="en-US"/>
              <a:pPr/>
              <a:t>‹#›</a:t>
            </a:fld>
            <a:endParaRPr lang="en-US" altLang="en-US"/>
          </a:p>
        </p:txBody>
      </p:sp>
    </p:spTree>
    <p:extLst>
      <p:ext uri="{BB962C8B-B14F-4D97-AF65-F5344CB8AC3E}">
        <p14:creationId xmlns:p14="http://schemas.microsoft.com/office/powerpoint/2010/main" val="994636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87C548F4-1B23-4BA4-9779-534847D73BC8}" type="slidenum">
              <a:rPr lang="en-US" altLang="en-US"/>
              <a:pPr/>
              <a:t>‹#›</a:t>
            </a:fld>
            <a:endParaRPr lang="en-US" altLang="en-US"/>
          </a:p>
        </p:txBody>
      </p:sp>
    </p:spTree>
    <p:extLst>
      <p:ext uri="{BB962C8B-B14F-4D97-AF65-F5344CB8AC3E}">
        <p14:creationId xmlns:p14="http://schemas.microsoft.com/office/powerpoint/2010/main" val="3726008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3D35D91F-9F8E-4C00-994F-C8476FFCA4FF}" type="slidenum">
              <a:rPr lang="en-US" altLang="en-US"/>
              <a:pPr/>
              <a:t>‹#›</a:t>
            </a:fld>
            <a:endParaRPr lang="en-US" altLang="en-US"/>
          </a:p>
        </p:txBody>
      </p:sp>
    </p:spTree>
    <p:extLst>
      <p:ext uri="{BB962C8B-B14F-4D97-AF65-F5344CB8AC3E}">
        <p14:creationId xmlns:p14="http://schemas.microsoft.com/office/powerpoint/2010/main" val="883779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93CF9415-E7AC-4D8E-94AB-CCFF1D4BC743}" type="slidenum">
              <a:rPr lang="en-US" altLang="en-US"/>
              <a:pPr/>
              <a:t>‹#›</a:t>
            </a:fld>
            <a:endParaRPr lang="en-US" altLang="en-US"/>
          </a:p>
        </p:txBody>
      </p:sp>
    </p:spTree>
    <p:extLst>
      <p:ext uri="{BB962C8B-B14F-4D97-AF65-F5344CB8AC3E}">
        <p14:creationId xmlns:p14="http://schemas.microsoft.com/office/powerpoint/2010/main" val="1615013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C1948BE2-D3C4-48C4-8109-A18093336619}" type="slidenum">
              <a:rPr lang="en-US" altLang="en-US"/>
              <a:pPr/>
              <a:t>‹#›</a:t>
            </a:fld>
            <a:endParaRPr lang="en-US" altLang="en-US"/>
          </a:p>
        </p:txBody>
      </p:sp>
    </p:spTree>
    <p:extLst>
      <p:ext uri="{BB962C8B-B14F-4D97-AF65-F5344CB8AC3E}">
        <p14:creationId xmlns:p14="http://schemas.microsoft.com/office/powerpoint/2010/main" val="1523792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868440D1-1C26-48C4-AD6C-D18BD75E7D3F}" type="slidenum">
              <a:rPr lang="en-US" altLang="en-US"/>
              <a:pPr/>
              <a:t>‹#›</a:t>
            </a:fld>
            <a:endParaRPr lang="en-US" altLang="en-US"/>
          </a:p>
        </p:txBody>
      </p:sp>
    </p:spTree>
    <p:extLst>
      <p:ext uri="{BB962C8B-B14F-4D97-AF65-F5344CB8AC3E}">
        <p14:creationId xmlns:p14="http://schemas.microsoft.com/office/powerpoint/2010/main" val="1885942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93394A5B-5E2D-4946-90D7-9A359F44B57C}" type="slidenum">
              <a:rPr lang="en-US" altLang="en-US"/>
              <a:pPr/>
              <a:t>‹#›</a:t>
            </a:fld>
            <a:endParaRPr lang="en-US" altLang="en-US"/>
          </a:p>
        </p:txBody>
      </p:sp>
    </p:spTree>
    <p:extLst>
      <p:ext uri="{BB962C8B-B14F-4D97-AF65-F5344CB8AC3E}">
        <p14:creationId xmlns:p14="http://schemas.microsoft.com/office/powerpoint/2010/main" val="1922395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EBA2A66D-75FF-47C2-A1E4-7FAE89F418B6}" type="slidenum">
              <a:rPr lang="en-US" altLang="en-US"/>
              <a:pPr/>
              <a:t>‹#›</a:t>
            </a:fld>
            <a:endParaRPr lang="en-US" altLang="en-US"/>
          </a:p>
        </p:txBody>
      </p:sp>
    </p:spTree>
    <p:extLst>
      <p:ext uri="{BB962C8B-B14F-4D97-AF65-F5344CB8AC3E}">
        <p14:creationId xmlns:p14="http://schemas.microsoft.com/office/powerpoint/2010/main" val="1710573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5AFDD658-AE34-4D5E-B8E9-83BDCA1C517F}" type="slidenum">
              <a:rPr lang="en-US" altLang="en-US"/>
              <a:pPr/>
              <a:t>‹#›</a:t>
            </a:fld>
            <a:endParaRPr lang="en-US" altLang="en-US"/>
          </a:p>
        </p:txBody>
      </p:sp>
    </p:spTree>
    <p:extLst>
      <p:ext uri="{BB962C8B-B14F-4D97-AF65-F5344CB8AC3E}">
        <p14:creationId xmlns:p14="http://schemas.microsoft.com/office/powerpoint/2010/main" val="222632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BABAE219-B78A-42BE-8A61-C147B4FE7B17}" type="slidenum">
              <a:rPr lang="en-US" altLang="en-US"/>
              <a:pPr/>
              <a:t>‹#›</a:t>
            </a:fld>
            <a:endParaRPr lang="en-US" altLang="en-US"/>
          </a:p>
        </p:txBody>
      </p:sp>
    </p:spTree>
    <p:extLst>
      <p:ext uri="{BB962C8B-B14F-4D97-AF65-F5344CB8AC3E}">
        <p14:creationId xmlns:p14="http://schemas.microsoft.com/office/powerpoint/2010/main" val="1004090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425A32F5-C90B-4CA0-A7EE-CCC986868206}" type="slidenum">
              <a:rPr lang="en-US" altLang="en-US"/>
              <a:pPr/>
              <a:t>‹#›</a:t>
            </a:fld>
            <a:endParaRPr lang="en-US" altLang="en-US"/>
          </a:p>
        </p:txBody>
      </p:sp>
    </p:spTree>
    <p:extLst>
      <p:ext uri="{BB962C8B-B14F-4D97-AF65-F5344CB8AC3E}">
        <p14:creationId xmlns:p14="http://schemas.microsoft.com/office/powerpoint/2010/main" val="3002939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201E51FB-342D-465B-A07C-76EFC6EBFB8B}" type="slidenum">
              <a:rPr lang="en-US" altLang="en-US"/>
              <a:pPr/>
              <a:t>‹#›</a:t>
            </a:fld>
            <a:endParaRPr lang="en-US" altLang="en-US"/>
          </a:p>
        </p:txBody>
      </p:sp>
    </p:spTree>
    <p:extLst>
      <p:ext uri="{BB962C8B-B14F-4D97-AF65-F5344CB8AC3E}">
        <p14:creationId xmlns:p14="http://schemas.microsoft.com/office/powerpoint/2010/main" val="2303094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A3B69066-1C4F-4CDA-8697-38092DA883DD}" type="slidenum">
              <a:rPr lang="en-US" altLang="en-US"/>
              <a:pPr/>
              <a:t>‹#›</a:t>
            </a:fld>
            <a:endParaRPr lang="en-US" altLang="en-US"/>
          </a:p>
        </p:txBody>
      </p:sp>
    </p:spTree>
    <p:extLst>
      <p:ext uri="{BB962C8B-B14F-4D97-AF65-F5344CB8AC3E}">
        <p14:creationId xmlns:p14="http://schemas.microsoft.com/office/powerpoint/2010/main" val="3808582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CBB96568-E1AB-474B-814A-1EDF4BFA9E51}" type="slidenum">
              <a:rPr lang="en-US" altLang="en-US"/>
              <a:pPr/>
              <a:t>‹#›</a:t>
            </a:fld>
            <a:endParaRPr lang="en-US" altLang="en-US"/>
          </a:p>
        </p:txBody>
      </p:sp>
    </p:spTree>
    <p:extLst>
      <p:ext uri="{BB962C8B-B14F-4D97-AF65-F5344CB8AC3E}">
        <p14:creationId xmlns:p14="http://schemas.microsoft.com/office/powerpoint/2010/main" val="2250161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990600"/>
          </a:xfrm>
        </p:spPr>
        <p:txBody>
          <a:bodyPr/>
          <a:lstStyle>
            <a:lvl1pPr>
              <a:defRPr/>
            </a:lvl1pPr>
          </a:lstStyle>
          <a:p>
            <a:pPr lvl="0"/>
            <a:r>
              <a:rPr lang="en-US"/>
              <a:t>Click to edit Master text styles</a:t>
            </a:r>
          </a:p>
        </p:txBody>
      </p:sp>
      <p:sp>
        <p:nvSpPr>
          <p:cNvPr id="8" name="Content Placeholder 2"/>
          <p:cNvSpPr>
            <a:spLocks noGrp="1"/>
          </p:cNvSpPr>
          <p:nvPr>
            <p:ph sz="quarter" idx="11"/>
          </p:nvPr>
        </p:nvSpPr>
        <p:spPr>
          <a:xfrm>
            <a:off x="4648200" y="1600200"/>
            <a:ext cx="4038600" cy="990600"/>
          </a:xfrm>
        </p:spPr>
        <p:txBody>
          <a:bodyPr/>
          <a:lstStyle>
            <a:lvl1pPr>
              <a:defRPr/>
            </a:lvl1pPr>
          </a:lstStyle>
          <a:p>
            <a:pPr lvl="0"/>
            <a:r>
              <a:rPr lang="en-US"/>
              <a:t>Click to edit Master text styles</a:t>
            </a:r>
          </a:p>
        </p:txBody>
      </p:sp>
      <p:sp>
        <p:nvSpPr>
          <p:cNvPr id="9" name="Content Placeholder 2"/>
          <p:cNvSpPr>
            <a:spLocks noGrp="1"/>
          </p:cNvSpPr>
          <p:nvPr>
            <p:ph sz="quarter" idx="12"/>
          </p:nvPr>
        </p:nvSpPr>
        <p:spPr>
          <a:xfrm>
            <a:off x="457200" y="2590800"/>
            <a:ext cx="4038600" cy="990600"/>
          </a:xfrm>
        </p:spPr>
        <p:txBody>
          <a:bodyPr/>
          <a:lstStyle>
            <a:lvl1pPr>
              <a:defRPr/>
            </a:lvl1pPr>
          </a:lstStyle>
          <a:p>
            <a:pPr lvl="0"/>
            <a:r>
              <a:rPr lang="en-US"/>
              <a:t>Click to edit Master text styles</a:t>
            </a:r>
          </a:p>
        </p:txBody>
      </p:sp>
      <p:sp>
        <p:nvSpPr>
          <p:cNvPr id="10" name="Content Placeholder 2"/>
          <p:cNvSpPr>
            <a:spLocks noGrp="1"/>
          </p:cNvSpPr>
          <p:nvPr>
            <p:ph sz="quarter" idx="13"/>
          </p:nvPr>
        </p:nvSpPr>
        <p:spPr>
          <a:xfrm>
            <a:off x="4648200" y="2590800"/>
            <a:ext cx="4038600" cy="990600"/>
          </a:xfrm>
        </p:spPr>
        <p:txBody>
          <a:bodyPr/>
          <a:lstStyle>
            <a:lvl1pPr>
              <a:defRPr/>
            </a:lvl1pPr>
          </a:lstStyle>
          <a:p>
            <a:pPr lvl="0"/>
            <a:r>
              <a:rPr lang="en-US"/>
              <a:t>Click to edit Master text styles</a:t>
            </a:r>
          </a:p>
        </p:txBody>
      </p:sp>
      <p:sp>
        <p:nvSpPr>
          <p:cNvPr id="11" name="Content Placeholder 2"/>
          <p:cNvSpPr>
            <a:spLocks noGrp="1"/>
          </p:cNvSpPr>
          <p:nvPr>
            <p:ph sz="quarter" idx="14"/>
          </p:nvPr>
        </p:nvSpPr>
        <p:spPr>
          <a:xfrm>
            <a:off x="457200" y="3611562"/>
            <a:ext cx="4038600" cy="990600"/>
          </a:xfrm>
        </p:spPr>
        <p:txBody>
          <a:bodyPr/>
          <a:lstStyle>
            <a:lvl1pPr>
              <a:defRPr/>
            </a:lvl1pPr>
          </a:lstStyle>
          <a:p>
            <a:pPr lvl="0"/>
            <a:r>
              <a:rPr lang="en-US"/>
              <a:t>Click to edit Master text styles</a:t>
            </a:r>
          </a:p>
        </p:txBody>
      </p:sp>
      <p:sp>
        <p:nvSpPr>
          <p:cNvPr id="12" name="Content Placeholder 2"/>
          <p:cNvSpPr>
            <a:spLocks noGrp="1"/>
          </p:cNvSpPr>
          <p:nvPr>
            <p:ph sz="quarter" idx="15"/>
          </p:nvPr>
        </p:nvSpPr>
        <p:spPr>
          <a:xfrm>
            <a:off x="4648200" y="3581400"/>
            <a:ext cx="4038600" cy="990600"/>
          </a:xfrm>
        </p:spPr>
        <p:txBody>
          <a:bodyPr/>
          <a:lstStyle>
            <a:lvl1pPr>
              <a:defRPr/>
            </a:lvl1pPr>
          </a:lstStyle>
          <a:p>
            <a:pPr lvl="0"/>
            <a:r>
              <a:rPr lang="en-US"/>
              <a:t>Click to edit Master text styles</a:t>
            </a:r>
          </a:p>
        </p:txBody>
      </p:sp>
      <p:sp>
        <p:nvSpPr>
          <p:cNvPr id="13" name="Content Placeholder 2"/>
          <p:cNvSpPr>
            <a:spLocks noGrp="1"/>
          </p:cNvSpPr>
          <p:nvPr>
            <p:ph sz="quarter" idx="16"/>
          </p:nvPr>
        </p:nvSpPr>
        <p:spPr>
          <a:xfrm>
            <a:off x="457200" y="4632324"/>
            <a:ext cx="4038600" cy="990600"/>
          </a:xfrm>
        </p:spPr>
        <p:txBody>
          <a:bodyPr/>
          <a:lstStyle>
            <a:lvl1pPr>
              <a:defRPr/>
            </a:lvl1pPr>
          </a:lstStyle>
          <a:p>
            <a:pPr lvl="0"/>
            <a:r>
              <a:rPr lang="en-US"/>
              <a:t>Click to edit Master text styles</a:t>
            </a:r>
          </a:p>
        </p:txBody>
      </p:sp>
      <p:sp>
        <p:nvSpPr>
          <p:cNvPr id="14" name="Content Placeholder 2"/>
          <p:cNvSpPr>
            <a:spLocks noGrp="1"/>
          </p:cNvSpPr>
          <p:nvPr>
            <p:ph sz="quarter" idx="17"/>
          </p:nvPr>
        </p:nvSpPr>
        <p:spPr>
          <a:xfrm>
            <a:off x="4648200" y="4602162"/>
            <a:ext cx="4038600" cy="990600"/>
          </a:xfrm>
        </p:spPr>
        <p:txBody>
          <a:bodyPr/>
          <a:lstStyle>
            <a:lvl1pPr>
              <a:defRPr/>
            </a:lvl1pPr>
          </a:lstStyle>
          <a:p>
            <a:pPr lvl="0"/>
            <a:r>
              <a:rPr lang="en-US"/>
              <a:t>Click to edit Master text styles</a:t>
            </a:r>
          </a:p>
        </p:txBody>
      </p:sp>
      <p:sp>
        <p:nvSpPr>
          <p:cNvPr id="15" name="Slide Number Placeholder 5"/>
          <p:cNvSpPr>
            <a:spLocks noGrp="1"/>
          </p:cNvSpPr>
          <p:nvPr>
            <p:ph type="sldNum" sz="quarter" idx="18"/>
          </p:nvPr>
        </p:nvSpPr>
        <p:spPr/>
        <p:txBody>
          <a:bodyPr/>
          <a:lstStyle>
            <a:lvl1pPr>
              <a:defRPr/>
            </a:lvl1pPr>
          </a:lstStyle>
          <a:p>
            <a:fld id="{1642D662-1A9E-49C9-B960-8026D6395B12}" type="slidenum">
              <a:rPr lang="en-US" altLang="en-US"/>
              <a:pPr/>
              <a:t>‹#›</a:t>
            </a:fld>
            <a:endParaRPr lang="en-US" altLang="en-US"/>
          </a:p>
        </p:txBody>
      </p:sp>
    </p:spTree>
    <p:extLst>
      <p:ext uri="{BB962C8B-B14F-4D97-AF65-F5344CB8AC3E}">
        <p14:creationId xmlns:p14="http://schemas.microsoft.com/office/powerpoint/2010/main" val="3927273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87C548F4-1B23-4BA4-9779-534847D73BC8}" type="slidenum">
              <a:rPr lang="en-US" altLang="en-US"/>
              <a:pPr/>
              <a:t>‹#›</a:t>
            </a:fld>
            <a:endParaRPr lang="en-US" altLang="en-US"/>
          </a:p>
        </p:txBody>
      </p:sp>
    </p:spTree>
    <p:extLst>
      <p:ext uri="{BB962C8B-B14F-4D97-AF65-F5344CB8AC3E}">
        <p14:creationId xmlns:p14="http://schemas.microsoft.com/office/powerpoint/2010/main" val="4248769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851FD15F-0156-49C8-892D-918EAC6C8CAC}" type="slidenum">
              <a:rPr lang="en-US" altLang="en-US"/>
              <a:pPr/>
              <a:t>‹#›</a:t>
            </a:fld>
            <a:endParaRPr lang="en-US" altLang="en-US"/>
          </a:p>
        </p:txBody>
      </p:sp>
    </p:spTree>
    <p:extLst>
      <p:ext uri="{BB962C8B-B14F-4D97-AF65-F5344CB8AC3E}">
        <p14:creationId xmlns:p14="http://schemas.microsoft.com/office/powerpoint/2010/main" val="36713502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3D35D91F-9F8E-4C00-994F-C8476FFCA4FF}" type="slidenum">
              <a:rPr lang="en-US" altLang="en-US"/>
              <a:pPr/>
              <a:t>‹#›</a:t>
            </a:fld>
            <a:endParaRPr lang="en-US" altLang="en-US"/>
          </a:p>
        </p:txBody>
      </p:sp>
    </p:spTree>
    <p:extLst>
      <p:ext uri="{BB962C8B-B14F-4D97-AF65-F5344CB8AC3E}">
        <p14:creationId xmlns:p14="http://schemas.microsoft.com/office/powerpoint/2010/main" val="1762279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93CF9415-E7AC-4D8E-94AB-CCFF1D4BC743}" type="slidenum">
              <a:rPr lang="en-US" altLang="en-US"/>
              <a:pPr/>
              <a:t>‹#›</a:t>
            </a:fld>
            <a:endParaRPr lang="en-US" altLang="en-US"/>
          </a:p>
        </p:txBody>
      </p:sp>
    </p:spTree>
    <p:extLst>
      <p:ext uri="{BB962C8B-B14F-4D97-AF65-F5344CB8AC3E}">
        <p14:creationId xmlns:p14="http://schemas.microsoft.com/office/powerpoint/2010/main" val="19831704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C1948BE2-D3C4-48C4-8109-A18093336619}" type="slidenum">
              <a:rPr lang="en-US" altLang="en-US"/>
              <a:pPr/>
              <a:t>‹#›</a:t>
            </a:fld>
            <a:endParaRPr lang="en-US" altLang="en-US"/>
          </a:p>
        </p:txBody>
      </p:sp>
    </p:spTree>
    <p:extLst>
      <p:ext uri="{BB962C8B-B14F-4D97-AF65-F5344CB8AC3E}">
        <p14:creationId xmlns:p14="http://schemas.microsoft.com/office/powerpoint/2010/main" val="143235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93394A5B-5E2D-4946-90D7-9A359F44B57C}" type="slidenum">
              <a:rPr lang="en-US" altLang="en-US"/>
              <a:pPr/>
              <a:t>‹#›</a:t>
            </a:fld>
            <a:endParaRPr lang="en-US" altLang="en-US"/>
          </a:p>
        </p:txBody>
      </p:sp>
    </p:spTree>
    <p:extLst>
      <p:ext uri="{BB962C8B-B14F-4D97-AF65-F5344CB8AC3E}">
        <p14:creationId xmlns:p14="http://schemas.microsoft.com/office/powerpoint/2010/main" val="34803633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EBA2A66D-75FF-47C2-A1E4-7FAE89F418B6}" type="slidenum">
              <a:rPr lang="en-US" altLang="en-US"/>
              <a:pPr/>
              <a:t>‹#›</a:t>
            </a:fld>
            <a:endParaRPr lang="en-US" altLang="en-US"/>
          </a:p>
        </p:txBody>
      </p:sp>
    </p:spTree>
    <p:extLst>
      <p:ext uri="{BB962C8B-B14F-4D97-AF65-F5344CB8AC3E}">
        <p14:creationId xmlns:p14="http://schemas.microsoft.com/office/powerpoint/2010/main" val="286366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5AFDD658-AE34-4D5E-B8E9-83BDCA1C517F}" type="slidenum">
              <a:rPr lang="en-US" altLang="en-US"/>
              <a:pPr/>
              <a:t>‹#›</a:t>
            </a:fld>
            <a:endParaRPr lang="en-US" altLang="en-US"/>
          </a:p>
        </p:txBody>
      </p:sp>
    </p:spTree>
    <p:extLst>
      <p:ext uri="{BB962C8B-B14F-4D97-AF65-F5344CB8AC3E}">
        <p14:creationId xmlns:p14="http://schemas.microsoft.com/office/powerpoint/2010/main" val="2786961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BABAE219-B78A-42BE-8A61-C147B4FE7B17}" type="slidenum">
              <a:rPr lang="en-US" altLang="en-US"/>
              <a:pPr/>
              <a:t>‹#›</a:t>
            </a:fld>
            <a:endParaRPr lang="en-US" altLang="en-US"/>
          </a:p>
        </p:txBody>
      </p:sp>
    </p:spTree>
    <p:extLst>
      <p:ext uri="{BB962C8B-B14F-4D97-AF65-F5344CB8AC3E}">
        <p14:creationId xmlns:p14="http://schemas.microsoft.com/office/powerpoint/2010/main" val="10785013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425A32F5-C90B-4CA0-A7EE-CCC986868206}" type="slidenum">
              <a:rPr lang="en-US" altLang="en-US"/>
              <a:pPr/>
              <a:t>‹#›</a:t>
            </a:fld>
            <a:endParaRPr lang="en-US" altLang="en-US"/>
          </a:p>
        </p:txBody>
      </p:sp>
    </p:spTree>
    <p:extLst>
      <p:ext uri="{BB962C8B-B14F-4D97-AF65-F5344CB8AC3E}">
        <p14:creationId xmlns:p14="http://schemas.microsoft.com/office/powerpoint/2010/main" val="34972171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201E51FB-342D-465B-A07C-76EFC6EBFB8B}" type="slidenum">
              <a:rPr lang="en-US" altLang="en-US"/>
              <a:pPr/>
              <a:t>‹#›</a:t>
            </a:fld>
            <a:endParaRPr lang="en-US" altLang="en-US"/>
          </a:p>
        </p:txBody>
      </p:sp>
    </p:spTree>
    <p:extLst>
      <p:ext uri="{BB962C8B-B14F-4D97-AF65-F5344CB8AC3E}">
        <p14:creationId xmlns:p14="http://schemas.microsoft.com/office/powerpoint/2010/main" val="21714405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A3B69066-1C4F-4CDA-8697-38092DA883DD}" type="slidenum">
              <a:rPr lang="en-US" altLang="en-US"/>
              <a:pPr/>
              <a:t>‹#›</a:t>
            </a:fld>
            <a:endParaRPr lang="en-US" altLang="en-US"/>
          </a:p>
        </p:txBody>
      </p:sp>
    </p:spTree>
    <p:extLst>
      <p:ext uri="{BB962C8B-B14F-4D97-AF65-F5344CB8AC3E}">
        <p14:creationId xmlns:p14="http://schemas.microsoft.com/office/powerpoint/2010/main" val="2389339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A8FC9063-C193-43B7-9015-3C5A91ADA5C0}" type="slidenum">
              <a:rPr lang="en-US" altLang="en-US"/>
              <a:pPr/>
              <a:t>‹#›</a:t>
            </a:fld>
            <a:endParaRPr lang="en-US" altLang="en-US"/>
          </a:p>
        </p:txBody>
      </p:sp>
    </p:spTree>
    <p:extLst>
      <p:ext uri="{BB962C8B-B14F-4D97-AF65-F5344CB8AC3E}">
        <p14:creationId xmlns:p14="http://schemas.microsoft.com/office/powerpoint/2010/main" val="3848986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CBB96568-E1AB-474B-814A-1EDF4BFA9E51}" type="slidenum">
              <a:rPr lang="en-US" altLang="en-US"/>
              <a:pPr/>
              <a:t>‹#›</a:t>
            </a:fld>
            <a:endParaRPr lang="en-US" altLang="en-US"/>
          </a:p>
        </p:txBody>
      </p:sp>
    </p:spTree>
    <p:extLst>
      <p:ext uri="{BB962C8B-B14F-4D97-AF65-F5344CB8AC3E}">
        <p14:creationId xmlns:p14="http://schemas.microsoft.com/office/powerpoint/2010/main" val="2945282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A3489BED-CF29-4D3B-BD38-797C47D94F6E}" type="slidenum">
              <a:rPr lang="en-US" altLang="en-US"/>
              <a:pPr/>
              <a:t>‹#›</a:t>
            </a:fld>
            <a:endParaRPr lang="en-US" altLang="en-US"/>
          </a:p>
        </p:txBody>
      </p:sp>
    </p:spTree>
    <p:extLst>
      <p:ext uri="{BB962C8B-B14F-4D97-AF65-F5344CB8AC3E}">
        <p14:creationId xmlns:p14="http://schemas.microsoft.com/office/powerpoint/2010/main" val="7342793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868440D1-1C26-48C4-AD6C-D18BD75E7D3F}" type="slidenum">
              <a:rPr lang="en-US" altLang="en-US"/>
              <a:pPr/>
              <a:t>‹#›</a:t>
            </a:fld>
            <a:endParaRPr lang="en-US" altLang="en-US"/>
          </a:p>
        </p:txBody>
      </p:sp>
    </p:spTree>
    <p:extLst>
      <p:ext uri="{BB962C8B-B14F-4D97-AF65-F5344CB8AC3E}">
        <p14:creationId xmlns:p14="http://schemas.microsoft.com/office/powerpoint/2010/main" val="14478386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851FD15F-0156-49C8-892D-918EAC6C8CAC}" type="slidenum">
              <a:rPr lang="en-US" altLang="en-US"/>
              <a:pPr/>
              <a:t>‹#›</a:t>
            </a:fld>
            <a:endParaRPr lang="en-US" altLang="en-US"/>
          </a:p>
        </p:txBody>
      </p:sp>
    </p:spTree>
    <p:extLst>
      <p:ext uri="{BB962C8B-B14F-4D97-AF65-F5344CB8AC3E}">
        <p14:creationId xmlns:p14="http://schemas.microsoft.com/office/powerpoint/2010/main" val="1200253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A8FC9063-C193-43B7-9015-3C5A91ADA5C0}" type="slidenum">
              <a:rPr lang="en-US" altLang="en-US"/>
              <a:pPr/>
              <a:t>‹#›</a:t>
            </a:fld>
            <a:endParaRPr lang="en-US" altLang="en-US"/>
          </a:p>
        </p:txBody>
      </p:sp>
    </p:spTree>
    <p:extLst>
      <p:ext uri="{BB962C8B-B14F-4D97-AF65-F5344CB8AC3E}">
        <p14:creationId xmlns:p14="http://schemas.microsoft.com/office/powerpoint/2010/main" val="30169836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CCB65FB3-0601-456C-AEBA-99B5DF21D8E8}" type="slidenum">
              <a:rPr lang="en-US" altLang="en-US"/>
              <a:pPr/>
              <a:t>‹#›</a:t>
            </a:fld>
            <a:endParaRPr lang="en-US" altLang="en-US"/>
          </a:p>
        </p:txBody>
      </p:sp>
    </p:spTree>
    <p:extLst>
      <p:ext uri="{BB962C8B-B14F-4D97-AF65-F5344CB8AC3E}">
        <p14:creationId xmlns:p14="http://schemas.microsoft.com/office/powerpoint/2010/main" val="339010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F2C62604-C2D8-4857-8147-95D1984E782B}" type="slidenum">
              <a:rPr lang="en-US" altLang="en-US"/>
              <a:pPr/>
              <a:t>‹#›</a:t>
            </a:fld>
            <a:endParaRPr lang="en-US" altLang="en-US"/>
          </a:p>
        </p:txBody>
      </p:sp>
    </p:spTree>
    <p:extLst>
      <p:ext uri="{BB962C8B-B14F-4D97-AF65-F5344CB8AC3E}">
        <p14:creationId xmlns:p14="http://schemas.microsoft.com/office/powerpoint/2010/main" val="16808328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81FB4A03-2603-4E80-9F46-FBEA4B2D7EB7}" type="slidenum">
              <a:rPr lang="en-US" altLang="en-US"/>
              <a:pPr/>
              <a:t>‹#›</a:t>
            </a:fld>
            <a:endParaRPr lang="en-US" altLang="en-US"/>
          </a:p>
        </p:txBody>
      </p:sp>
    </p:spTree>
    <p:extLst>
      <p:ext uri="{BB962C8B-B14F-4D97-AF65-F5344CB8AC3E}">
        <p14:creationId xmlns:p14="http://schemas.microsoft.com/office/powerpoint/2010/main" val="15786543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F2D66A60-A9F0-498F-817B-6AAFFFAF4ACF}" type="slidenum">
              <a:rPr lang="en-US" altLang="en-US"/>
              <a:pPr/>
              <a:t>‹#›</a:t>
            </a:fld>
            <a:endParaRPr lang="en-US" altLang="en-US"/>
          </a:p>
        </p:txBody>
      </p:sp>
    </p:spTree>
    <p:extLst>
      <p:ext uri="{BB962C8B-B14F-4D97-AF65-F5344CB8AC3E}">
        <p14:creationId xmlns:p14="http://schemas.microsoft.com/office/powerpoint/2010/main" val="35352626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1ECEF87-26C5-4236-B8BA-A14E9B93E198}" type="slidenum">
              <a:rPr lang="en-US" altLang="en-US"/>
              <a:pPr/>
              <a:t>‹#›</a:t>
            </a:fld>
            <a:endParaRPr lang="en-US" altLang="en-US"/>
          </a:p>
        </p:txBody>
      </p:sp>
    </p:spTree>
    <p:extLst>
      <p:ext uri="{BB962C8B-B14F-4D97-AF65-F5344CB8AC3E}">
        <p14:creationId xmlns:p14="http://schemas.microsoft.com/office/powerpoint/2010/main" val="4086775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CCB65FB3-0601-456C-AEBA-99B5DF21D8E8}" type="slidenum">
              <a:rPr lang="en-US" altLang="en-US"/>
              <a:pPr/>
              <a:t>‹#›</a:t>
            </a:fld>
            <a:endParaRPr lang="en-US" altLang="en-US"/>
          </a:p>
        </p:txBody>
      </p:sp>
    </p:spTree>
    <p:extLst>
      <p:ext uri="{BB962C8B-B14F-4D97-AF65-F5344CB8AC3E}">
        <p14:creationId xmlns:p14="http://schemas.microsoft.com/office/powerpoint/2010/main" val="39440395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7AE5EA4C-029D-4903-8F56-B1E35A65975A}" type="slidenum">
              <a:rPr lang="en-US" altLang="en-US"/>
              <a:pPr/>
              <a:t>‹#›</a:t>
            </a:fld>
            <a:endParaRPr lang="en-US" altLang="en-US"/>
          </a:p>
        </p:txBody>
      </p:sp>
    </p:spTree>
    <p:extLst>
      <p:ext uri="{BB962C8B-B14F-4D97-AF65-F5344CB8AC3E}">
        <p14:creationId xmlns:p14="http://schemas.microsoft.com/office/powerpoint/2010/main" val="38723060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99776236-D0AB-416B-8F69-69B531DB0CAE}" type="slidenum">
              <a:rPr lang="en-US" altLang="en-US"/>
              <a:pPr/>
              <a:t>‹#›</a:t>
            </a:fld>
            <a:endParaRPr lang="en-US" altLang="en-US"/>
          </a:p>
        </p:txBody>
      </p:sp>
    </p:spTree>
    <p:extLst>
      <p:ext uri="{BB962C8B-B14F-4D97-AF65-F5344CB8AC3E}">
        <p14:creationId xmlns:p14="http://schemas.microsoft.com/office/powerpoint/2010/main" val="23756960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375BFD89-2917-418B-A465-84786CF805C7}" type="slidenum">
              <a:rPr lang="en-US" altLang="en-US"/>
              <a:pPr/>
              <a:t>‹#›</a:t>
            </a:fld>
            <a:endParaRPr lang="en-US" altLang="en-US"/>
          </a:p>
        </p:txBody>
      </p:sp>
    </p:spTree>
    <p:extLst>
      <p:ext uri="{BB962C8B-B14F-4D97-AF65-F5344CB8AC3E}">
        <p14:creationId xmlns:p14="http://schemas.microsoft.com/office/powerpoint/2010/main" val="39851010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1D81D8C8-53AC-4D62-B4A0-778A96B2C57A}" type="slidenum">
              <a:rPr lang="en-US" altLang="en-US"/>
              <a:pPr/>
              <a:t>‹#›</a:t>
            </a:fld>
            <a:endParaRPr lang="en-US" altLang="en-US"/>
          </a:p>
        </p:txBody>
      </p:sp>
    </p:spTree>
    <p:extLst>
      <p:ext uri="{BB962C8B-B14F-4D97-AF65-F5344CB8AC3E}">
        <p14:creationId xmlns:p14="http://schemas.microsoft.com/office/powerpoint/2010/main" val="32714110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203DE337-7DE0-4E6C-A2BD-00AAAFEAC29E}" type="slidenum">
              <a:rPr lang="en-US" altLang="en-US"/>
              <a:pPr/>
              <a:t>‹#›</a:t>
            </a:fld>
            <a:endParaRPr lang="en-US" altLang="en-US"/>
          </a:p>
        </p:txBody>
      </p:sp>
    </p:spTree>
    <p:extLst>
      <p:ext uri="{BB962C8B-B14F-4D97-AF65-F5344CB8AC3E}">
        <p14:creationId xmlns:p14="http://schemas.microsoft.com/office/powerpoint/2010/main" val="6682144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990600"/>
          </a:xfrm>
        </p:spPr>
        <p:txBody>
          <a:bodyPr/>
          <a:lstStyle>
            <a:lvl1pPr>
              <a:defRPr/>
            </a:lvl1pPr>
          </a:lstStyle>
          <a:p>
            <a:pPr lvl="0"/>
            <a:r>
              <a:rPr lang="en-US"/>
              <a:t>Click to edit Master text styles</a:t>
            </a:r>
          </a:p>
        </p:txBody>
      </p:sp>
      <p:sp>
        <p:nvSpPr>
          <p:cNvPr id="8" name="Content Placeholder 2"/>
          <p:cNvSpPr>
            <a:spLocks noGrp="1"/>
          </p:cNvSpPr>
          <p:nvPr>
            <p:ph sz="quarter" idx="11"/>
          </p:nvPr>
        </p:nvSpPr>
        <p:spPr>
          <a:xfrm>
            <a:off x="4648200" y="1600200"/>
            <a:ext cx="4038600" cy="990600"/>
          </a:xfrm>
        </p:spPr>
        <p:txBody>
          <a:bodyPr/>
          <a:lstStyle>
            <a:lvl1pPr>
              <a:defRPr/>
            </a:lvl1pPr>
          </a:lstStyle>
          <a:p>
            <a:pPr lvl="0"/>
            <a:r>
              <a:rPr lang="en-US"/>
              <a:t>Click to edit Master text styles</a:t>
            </a:r>
          </a:p>
        </p:txBody>
      </p:sp>
      <p:sp>
        <p:nvSpPr>
          <p:cNvPr id="9" name="Content Placeholder 2"/>
          <p:cNvSpPr>
            <a:spLocks noGrp="1"/>
          </p:cNvSpPr>
          <p:nvPr>
            <p:ph sz="quarter" idx="12"/>
          </p:nvPr>
        </p:nvSpPr>
        <p:spPr>
          <a:xfrm>
            <a:off x="457200" y="2590800"/>
            <a:ext cx="4038600" cy="990600"/>
          </a:xfrm>
        </p:spPr>
        <p:txBody>
          <a:bodyPr/>
          <a:lstStyle>
            <a:lvl1pPr>
              <a:defRPr/>
            </a:lvl1pPr>
          </a:lstStyle>
          <a:p>
            <a:pPr lvl="0"/>
            <a:r>
              <a:rPr lang="en-US"/>
              <a:t>Click to edit Master text styles</a:t>
            </a:r>
          </a:p>
        </p:txBody>
      </p:sp>
      <p:sp>
        <p:nvSpPr>
          <p:cNvPr id="10" name="Content Placeholder 2"/>
          <p:cNvSpPr>
            <a:spLocks noGrp="1"/>
          </p:cNvSpPr>
          <p:nvPr>
            <p:ph sz="quarter" idx="13"/>
          </p:nvPr>
        </p:nvSpPr>
        <p:spPr>
          <a:xfrm>
            <a:off x="4648200" y="2590800"/>
            <a:ext cx="4038600" cy="990600"/>
          </a:xfrm>
        </p:spPr>
        <p:txBody>
          <a:bodyPr/>
          <a:lstStyle>
            <a:lvl1pPr>
              <a:defRPr/>
            </a:lvl1pPr>
          </a:lstStyle>
          <a:p>
            <a:pPr lvl="0"/>
            <a:r>
              <a:rPr lang="en-US"/>
              <a:t>Click to edit Master text styles</a:t>
            </a:r>
          </a:p>
        </p:txBody>
      </p:sp>
      <p:sp>
        <p:nvSpPr>
          <p:cNvPr id="11" name="Content Placeholder 2"/>
          <p:cNvSpPr>
            <a:spLocks noGrp="1"/>
          </p:cNvSpPr>
          <p:nvPr>
            <p:ph sz="quarter" idx="14"/>
          </p:nvPr>
        </p:nvSpPr>
        <p:spPr>
          <a:xfrm>
            <a:off x="457200" y="3611562"/>
            <a:ext cx="4038600" cy="990600"/>
          </a:xfrm>
        </p:spPr>
        <p:txBody>
          <a:bodyPr/>
          <a:lstStyle>
            <a:lvl1pPr>
              <a:defRPr/>
            </a:lvl1pPr>
          </a:lstStyle>
          <a:p>
            <a:pPr lvl="0"/>
            <a:r>
              <a:rPr lang="en-US"/>
              <a:t>Click to edit Master text styles</a:t>
            </a:r>
          </a:p>
        </p:txBody>
      </p:sp>
      <p:sp>
        <p:nvSpPr>
          <p:cNvPr id="12" name="Content Placeholder 2"/>
          <p:cNvSpPr>
            <a:spLocks noGrp="1"/>
          </p:cNvSpPr>
          <p:nvPr>
            <p:ph sz="quarter" idx="15"/>
          </p:nvPr>
        </p:nvSpPr>
        <p:spPr>
          <a:xfrm>
            <a:off x="4648200" y="3581400"/>
            <a:ext cx="4038600" cy="990600"/>
          </a:xfrm>
        </p:spPr>
        <p:txBody>
          <a:bodyPr/>
          <a:lstStyle>
            <a:lvl1pPr>
              <a:defRPr/>
            </a:lvl1pPr>
          </a:lstStyle>
          <a:p>
            <a:pPr lvl="0"/>
            <a:r>
              <a:rPr lang="en-US"/>
              <a:t>Click to edit Master text styles</a:t>
            </a:r>
          </a:p>
        </p:txBody>
      </p:sp>
      <p:sp>
        <p:nvSpPr>
          <p:cNvPr id="13" name="Content Placeholder 2"/>
          <p:cNvSpPr>
            <a:spLocks noGrp="1"/>
          </p:cNvSpPr>
          <p:nvPr>
            <p:ph sz="quarter" idx="16"/>
          </p:nvPr>
        </p:nvSpPr>
        <p:spPr>
          <a:xfrm>
            <a:off x="457200" y="4632324"/>
            <a:ext cx="4038600" cy="990600"/>
          </a:xfrm>
        </p:spPr>
        <p:txBody>
          <a:bodyPr/>
          <a:lstStyle>
            <a:lvl1pPr>
              <a:defRPr/>
            </a:lvl1pPr>
          </a:lstStyle>
          <a:p>
            <a:pPr lvl="0"/>
            <a:r>
              <a:rPr lang="en-US"/>
              <a:t>Click to edit Master text styles</a:t>
            </a:r>
          </a:p>
        </p:txBody>
      </p:sp>
      <p:sp>
        <p:nvSpPr>
          <p:cNvPr id="14" name="Content Placeholder 2"/>
          <p:cNvSpPr>
            <a:spLocks noGrp="1"/>
          </p:cNvSpPr>
          <p:nvPr>
            <p:ph sz="quarter" idx="17"/>
          </p:nvPr>
        </p:nvSpPr>
        <p:spPr>
          <a:xfrm>
            <a:off x="4648200" y="4602162"/>
            <a:ext cx="4038600" cy="990600"/>
          </a:xfrm>
        </p:spPr>
        <p:txBody>
          <a:bodyPr/>
          <a:lstStyle>
            <a:lvl1pPr>
              <a:defRPr/>
            </a:lvl1pPr>
          </a:lstStyle>
          <a:p>
            <a:pPr lvl="0"/>
            <a:r>
              <a:rPr lang="en-US"/>
              <a:t>Click to edit Master text styles</a:t>
            </a:r>
          </a:p>
        </p:txBody>
      </p:sp>
      <p:sp>
        <p:nvSpPr>
          <p:cNvPr id="15" name="Slide Number Placeholder 5"/>
          <p:cNvSpPr>
            <a:spLocks noGrp="1"/>
          </p:cNvSpPr>
          <p:nvPr>
            <p:ph type="sldNum" sz="quarter" idx="18"/>
          </p:nvPr>
        </p:nvSpPr>
        <p:spPr/>
        <p:txBody>
          <a:bodyPr/>
          <a:lstStyle>
            <a:lvl1pPr>
              <a:defRPr/>
            </a:lvl1pPr>
          </a:lstStyle>
          <a:p>
            <a:fld id="{1642D662-1A9E-49C9-B960-8026D6395B12}" type="slidenum">
              <a:rPr lang="en-US" altLang="en-US"/>
              <a:pPr/>
              <a:t>‹#›</a:t>
            </a:fld>
            <a:endParaRPr lang="en-US" altLang="en-US"/>
          </a:p>
        </p:txBody>
      </p:sp>
    </p:spTree>
    <p:extLst>
      <p:ext uri="{BB962C8B-B14F-4D97-AF65-F5344CB8AC3E}">
        <p14:creationId xmlns:p14="http://schemas.microsoft.com/office/powerpoint/2010/main" val="2885180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F2C62604-C2D8-4857-8147-95D1984E782B}" type="slidenum">
              <a:rPr lang="en-US" altLang="en-US"/>
              <a:pPr/>
              <a:t>‹#›</a:t>
            </a:fld>
            <a:endParaRPr lang="en-US" altLang="en-US"/>
          </a:p>
        </p:txBody>
      </p:sp>
    </p:spTree>
    <p:extLst>
      <p:ext uri="{BB962C8B-B14F-4D97-AF65-F5344CB8AC3E}">
        <p14:creationId xmlns:p14="http://schemas.microsoft.com/office/powerpoint/2010/main" val="2338692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81FB4A03-2603-4E80-9F46-FBEA4B2D7EB7}" type="slidenum">
              <a:rPr lang="en-US" altLang="en-US"/>
              <a:pPr/>
              <a:t>‹#›</a:t>
            </a:fld>
            <a:endParaRPr lang="en-US" altLang="en-US"/>
          </a:p>
        </p:txBody>
      </p:sp>
    </p:spTree>
    <p:extLst>
      <p:ext uri="{BB962C8B-B14F-4D97-AF65-F5344CB8AC3E}">
        <p14:creationId xmlns:p14="http://schemas.microsoft.com/office/powerpoint/2010/main" val="2422315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F2D66A60-A9F0-498F-817B-6AAFFFAF4ACF}" type="slidenum">
              <a:rPr lang="en-US" altLang="en-US"/>
              <a:pPr/>
              <a:t>‹#›</a:t>
            </a:fld>
            <a:endParaRPr lang="en-US" altLang="en-US"/>
          </a:p>
        </p:txBody>
      </p:sp>
    </p:spTree>
    <p:extLst>
      <p:ext uri="{BB962C8B-B14F-4D97-AF65-F5344CB8AC3E}">
        <p14:creationId xmlns:p14="http://schemas.microsoft.com/office/powerpoint/2010/main" val="2785649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1ECEF87-26C5-4236-B8BA-A14E9B93E198}" type="slidenum">
              <a:rPr lang="en-US" altLang="en-US"/>
              <a:pPr/>
              <a:t>‹#›</a:t>
            </a:fld>
            <a:endParaRPr lang="en-US" altLang="en-US"/>
          </a:p>
        </p:txBody>
      </p:sp>
    </p:spTree>
    <p:extLst>
      <p:ext uri="{BB962C8B-B14F-4D97-AF65-F5344CB8AC3E}">
        <p14:creationId xmlns:p14="http://schemas.microsoft.com/office/powerpoint/2010/main" val="3729794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1.jpeg"/><Relationship Id="rId2" Type="http://schemas.openxmlformats.org/officeDocument/2006/relationships/slideLayout" Target="../slideLayouts/slideLayout42.xml"/><Relationship Id="rId16" Type="http://schemas.openxmlformats.org/officeDocument/2006/relationships/theme" Target="../theme/theme4.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C965">
            <a:alpha val="6902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C58C7219-EA78-4159-A43E-551E1484644F}" type="slidenum">
              <a:rPr lang="en-US" altLang="en-US"/>
              <a:pPr/>
              <a:t>‹#›</a:t>
            </a:fld>
            <a:endParaRPr lang="en-US" altLang="en-US"/>
          </a:p>
        </p:txBody>
      </p:sp>
      <p:sp>
        <p:nvSpPr>
          <p:cNvPr id="1029" name="Rectangle 5"/>
          <p:cNvSpPr>
            <a:spLocks noChangeArrowheads="1"/>
          </p:cNvSpPr>
          <p:nvPr userDrawn="1"/>
        </p:nvSpPr>
        <p:spPr bwMode="auto">
          <a:xfrm>
            <a:off x="0" y="6664797"/>
            <a:ext cx="9144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©2016 California Department of Education</a:t>
            </a:r>
            <a:endParaRPr lang="en-US" altLang="en-US" sz="900" dirty="0">
              <a:cs typeface="Arial" panose="020B0604020202020204" pitchFamily="34" charset="0"/>
            </a:endParaRPr>
          </a:p>
        </p:txBody>
      </p:sp>
      <p:pic>
        <p:nvPicPr>
          <p:cNvPr id="1030" name="Picture 6" descr="cpincolorlist.JP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6126163"/>
            <a:ext cx="71913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charset="0"/>
          <a:cs typeface="ＭＳ Ｐゴシック" panose="020B0600070205080204" pitchFamily="34" charset="-128"/>
        </a:defRPr>
      </a:lvl1pPr>
      <a:lvl2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2pPr>
      <a:lvl3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3pPr>
      <a:lvl4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4pPr>
      <a:lvl5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BC965">
            <a:alpha val="69020"/>
          </a:srgbClr>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2F4CC1F0-1FBC-49F0-AF9C-774C3735BA90}" type="slidenum">
              <a:rPr lang="en-US" altLang="en-US"/>
              <a:pPr/>
              <a:t>‹#›</a:t>
            </a:fld>
            <a:endParaRPr lang="en-US" altLang="en-US"/>
          </a:p>
        </p:txBody>
      </p:sp>
      <p:sp>
        <p:nvSpPr>
          <p:cNvPr id="16389" name="Rectangle 5"/>
          <p:cNvSpPr>
            <a:spLocks noChangeArrowheads="1"/>
          </p:cNvSpPr>
          <p:nvPr userDrawn="1"/>
        </p:nvSpPr>
        <p:spPr bwMode="auto">
          <a:xfrm>
            <a:off x="0" y="6623050"/>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©2016 California Department of Education</a:t>
            </a:r>
            <a:endParaRPr lang="en-US" altLang="en-US" sz="900" dirty="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79" r:id="rId13"/>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charset="0"/>
          <a:cs typeface="ＭＳ Ｐゴシック" panose="020B0600070205080204" pitchFamily="34" charset="-128"/>
        </a:defRPr>
      </a:lvl1pPr>
      <a:lvl2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2pPr>
      <a:lvl3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3pPr>
      <a:lvl4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4pPr>
      <a:lvl5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BC965">
            <a:alpha val="69020"/>
          </a:srgbClr>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2F4CC1F0-1FBC-49F0-AF9C-774C3735BA90}" type="slidenum">
              <a:rPr lang="en-US" altLang="en-US"/>
              <a:pPr/>
              <a:t>‹#›</a:t>
            </a:fld>
            <a:endParaRPr lang="en-US" altLang="en-US"/>
          </a:p>
        </p:txBody>
      </p:sp>
    </p:spTree>
    <p:extLst>
      <p:ext uri="{BB962C8B-B14F-4D97-AF65-F5344CB8AC3E}">
        <p14:creationId xmlns:p14="http://schemas.microsoft.com/office/powerpoint/2010/main" val="426310106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charset="0"/>
          <a:cs typeface="ＭＳ Ｐゴシック" panose="020B0600070205080204" pitchFamily="34" charset="-128"/>
        </a:defRPr>
      </a:lvl1pPr>
      <a:lvl2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2pPr>
      <a:lvl3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3pPr>
      <a:lvl4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4pPr>
      <a:lvl5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BC965">
            <a:alpha val="6902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C58C7219-EA78-4159-A43E-551E1484644F}" type="slidenum">
              <a:rPr lang="en-US" altLang="en-US"/>
              <a:pPr/>
              <a:t>‹#›</a:t>
            </a:fld>
            <a:endParaRPr lang="en-US" altLang="en-US"/>
          </a:p>
        </p:txBody>
      </p:sp>
      <p:pic>
        <p:nvPicPr>
          <p:cNvPr id="1030" name="Picture 6" descr="cpincolorlist.JP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6126163"/>
            <a:ext cx="71913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3332744"/>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charset="0"/>
          <a:cs typeface="ＭＳ Ｐゴシック" panose="020B0600070205080204" pitchFamily="34" charset="-128"/>
        </a:defRPr>
      </a:lvl1pPr>
      <a:lvl2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2pPr>
      <a:lvl3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3pPr>
      <a:lvl4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4pPr>
      <a:lvl5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www.cde.ca.gov/sp/cd/re/documents/psframeworkkvol1.pdf"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5.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3" Type="http://schemas.openxmlformats.org/officeDocument/2006/relationships/hyperlink" Target="http://www.cde.ca.gov/sp/cd/re/documents/familypartnerships.pdf"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hyperlink" Target="http://www.cde.ca.gov/sp/cd/re/documents/psframeworkkvol1.pdf" TargetMode="External"/><Relationship Id="rId4" Type="http://schemas.openxmlformats.org/officeDocument/2006/relationships/hyperlink" Target="https://allaboutyoungchildren.org/english/"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4"/>
          <p:cNvSpPr>
            <a:spLocks noGrp="1"/>
          </p:cNvSpPr>
          <p:nvPr>
            <p:ph type="title"/>
          </p:nvPr>
        </p:nvSpPr>
        <p:spPr>
          <a:xfrm>
            <a:off x="0" y="-1"/>
            <a:ext cx="9144000" cy="1373738"/>
          </a:xfrm>
        </p:spPr>
        <p:txBody>
          <a:bodyPr/>
          <a:lstStyle/>
          <a:p>
            <a:br>
              <a:rPr lang="en-US" altLang="en-US" sz="3600" dirty="0">
                <a:ea typeface="ＭＳ Ｐゴシック" panose="020B0600070205080204" pitchFamily="34" charset="-128"/>
              </a:rPr>
            </a:br>
            <a:r>
              <a:rPr lang="en-US" altLang="en-US" sz="2800" b="0" dirty="0">
                <a:solidFill>
                  <a:prstClr val="black"/>
                </a:solidFill>
                <a:ea typeface="ＭＳ Ｐゴシック" panose="020B0600070205080204" pitchFamily="34" charset="-128"/>
                <a:cs typeface="Arial" panose="020B0604020202020204" pitchFamily="34" charset="0"/>
              </a:rPr>
              <a:t>Language and Literacy in Transitional Kindergarten: </a:t>
            </a:r>
            <a:br>
              <a:rPr lang="en-US" altLang="en-US" b="0" dirty="0">
                <a:solidFill>
                  <a:prstClr val="black"/>
                </a:solidFill>
                <a:ea typeface="ＭＳ Ｐゴシック" panose="020B0600070205080204" pitchFamily="34" charset="-128"/>
                <a:cs typeface="Arial" panose="020B0604020202020204" pitchFamily="34" charset="0"/>
              </a:rPr>
            </a:br>
            <a:r>
              <a:rPr lang="en-US" altLang="en-US" sz="3600" dirty="0">
                <a:solidFill>
                  <a:prstClr val="black"/>
                </a:solidFill>
                <a:ea typeface="ＭＳ Ｐゴシック" pitchFamily="34" charset="-128"/>
                <a:cs typeface="Arial" panose="020B0604020202020204" pitchFamily="34" charset="0"/>
              </a:rPr>
              <a:t>Alphabetics and Word/Print Recognition</a:t>
            </a:r>
            <a:br>
              <a:rPr lang="en-US" altLang="en-US" sz="3600" dirty="0">
                <a:ea typeface="ＭＳ Ｐゴシック" panose="020B0600070205080204" pitchFamily="34" charset="-128"/>
              </a:rPr>
            </a:br>
            <a:endParaRPr lang="en-US" altLang="en-US" sz="3600" dirty="0">
              <a:ea typeface="ＭＳ Ｐゴシック" panose="020B0600070205080204" pitchFamily="34" charset="-128"/>
            </a:endParaRPr>
          </a:p>
        </p:txBody>
      </p:sp>
      <p:sp>
        <p:nvSpPr>
          <p:cNvPr id="2" name="Content Placeholder 1"/>
          <p:cNvSpPr>
            <a:spLocks noGrp="1"/>
          </p:cNvSpPr>
          <p:nvPr>
            <p:ph sz="half" idx="2"/>
          </p:nvPr>
        </p:nvSpPr>
        <p:spPr>
          <a:xfrm>
            <a:off x="21265" y="5867400"/>
            <a:ext cx="9144000" cy="990600"/>
          </a:xfrm>
        </p:spPr>
        <p:txBody>
          <a:bodyPr/>
          <a:lstStyle/>
          <a:p>
            <a:pPr marL="0" indent="0" algn="ctr">
              <a:buNone/>
            </a:pPr>
            <a:r>
              <a:rPr lang="en-US" altLang="en-US" sz="2000" dirty="0">
                <a:cs typeface="Arial" panose="020B0604020202020204" pitchFamily="34" charset="0"/>
              </a:rPr>
              <a:t> </a:t>
            </a:r>
            <a:r>
              <a:rPr lang="en-US" altLang="en-US" sz="2000" i="1" dirty="0">
                <a:cs typeface="Arial" panose="020B0604020202020204" pitchFamily="34" charset="0"/>
              </a:rPr>
              <a:t>California Preschool Learning Foundations, Volume 1 </a:t>
            </a:r>
          </a:p>
          <a:p>
            <a:pPr marL="0" indent="0" algn="ctr">
              <a:buNone/>
            </a:pPr>
            <a:r>
              <a:rPr lang="en-US" altLang="en-US" sz="2000" i="1" dirty="0">
                <a:cs typeface="Arial" panose="020B0604020202020204" pitchFamily="34" charset="0"/>
              </a:rPr>
              <a:t>California Preschool Curriculum Framework, Volume 1 </a:t>
            </a:r>
            <a:endParaRPr lang="en-US" sz="2000" dirty="0">
              <a:cs typeface="MS PGothic" pitchFamily="34" charset="-128"/>
            </a:endParaRPr>
          </a:p>
        </p:txBody>
      </p:sp>
      <p:sp>
        <p:nvSpPr>
          <p:cNvPr id="18448" name="Text Box 16"/>
          <p:cNvSpPr txBox="1">
            <a:spLocks noChangeArrowheads="1"/>
          </p:cNvSpPr>
          <p:nvPr/>
        </p:nvSpPr>
        <p:spPr bwMode="auto">
          <a:xfrm>
            <a:off x="381000" y="5410200"/>
            <a:ext cx="2667000" cy="366713"/>
          </a:xfrm>
          <a:prstGeom prst="rect">
            <a:avLst/>
          </a:prstGeom>
          <a:noFill/>
          <a:ln w="9525">
            <a:noFill/>
            <a:miter lim="800000"/>
            <a:headEnd/>
            <a:tailEnd/>
          </a:ln>
          <a:effec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50000"/>
              </a:spcBef>
              <a:defRPr/>
            </a:pPr>
            <a:endParaRPr lang="en-US" altLang="en-US">
              <a:effectLst>
                <a:outerShdw blurRad="38100" dist="38100" dir="2700000" algn="tl">
                  <a:srgbClr val="FFFFFF"/>
                </a:outerShdw>
              </a:effectLst>
            </a:endParaRPr>
          </a:p>
        </p:txBody>
      </p:sp>
      <p:pic>
        <p:nvPicPr>
          <p:cNvPr id="8" name="Picture 2" title="Girls readi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7758" t="8800" r="5478"/>
          <a:stretch/>
        </p:blipFill>
        <p:spPr>
          <a:xfrm>
            <a:off x="1776574" y="1373737"/>
            <a:ext cx="5633382" cy="4403176"/>
          </a:xfrm>
          <a:ln w="38100" cap="sq">
            <a:solidFill>
              <a:srgbClr val="000000"/>
            </a:solidFill>
            <a:miter lim="800000"/>
            <a:headEnd/>
            <a:tailEnd/>
          </a:ln>
          <a:effectLst/>
        </p:spPr>
      </p:pic>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7" title="Walking on stepping stones"/>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r="827"/>
          <a:stretch/>
        </p:blipFill>
        <p:spPr>
          <a:xfrm>
            <a:off x="0" y="0"/>
            <a:ext cx="9144000" cy="6883640"/>
          </a:xfrm>
        </p:spPr>
      </p:pic>
      <p:sp>
        <p:nvSpPr>
          <p:cNvPr id="111617" name="Title 1"/>
          <p:cNvSpPr>
            <a:spLocks noGrp="1"/>
          </p:cNvSpPr>
          <p:nvPr>
            <p:ph type="title"/>
          </p:nvPr>
        </p:nvSpPr>
        <p:spPr>
          <a:xfrm>
            <a:off x="0" y="0"/>
            <a:ext cx="9144000" cy="609600"/>
          </a:xfrm>
          <a:noFill/>
          <a:ln>
            <a:noFill/>
          </a:ln>
        </p:spPr>
        <p:txBody>
          <a:bodyPr/>
          <a:lstStyle/>
          <a:p>
            <a:r>
              <a:rPr lang="en-US" sz="3600" dirty="0">
                <a:solidFill>
                  <a:srgbClr val="FFFFFF"/>
                </a:solidFill>
                <a:effectLst>
                  <a:outerShdw blurRad="38100" dist="38100" dir="2700000" algn="tl">
                    <a:srgbClr val="000000">
                      <a:alpha val="43137"/>
                    </a:srgbClr>
                  </a:outerShdw>
                </a:effectLst>
                <a:latin typeface="Arial" charset="0"/>
                <a:ea typeface="MS PGothic" charset="0"/>
                <a:cs typeface="MS PGothic" charset="0"/>
              </a:rPr>
              <a:t>Journey to Literacy</a:t>
            </a:r>
          </a:p>
        </p:txBody>
      </p:sp>
      <p:sp>
        <p:nvSpPr>
          <p:cNvPr id="2" name="Content Placeholder 1"/>
          <p:cNvSpPr>
            <a:spLocks noGrp="1"/>
          </p:cNvSpPr>
          <p:nvPr>
            <p:ph sz="half" idx="2"/>
          </p:nvPr>
        </p:nvSpPr>
        <p:spPr>
          <a:xfrm>
            <a:off x="3276600" y="2514601"/>
            <a:ext cx="5867400" cy="1752600"/>
          </a:xfrm>
          <a:solidFill>
            <a:schemeClr val="tx1">
              <a:alpha val="17000"/>
            </a:schemeClr>
          </a:solidFill>
        </p:spPr>
        <p:txBody>
          <a:bodyPr/>
          <a:lstStyle/>
          <a:p>
            <a:pPr marL="169863" indent="6350">
              <a:buNone/>
            </a:pPr>
            <a:r>
              <a:rPr lang="en-US" b="1" dirty="0">
                <a:solidFill>
                  <a:srgbClr val="FFFFFF"/>
                </a:solidFill>
                <a:effectLst>
                  <a:outerShdw blurRad="38100" dist="38100" dir="2700000" algn="tl">
                    <a:srgbClr val="000000">
                      <a:alpha val="43137"/>
                    </a:srgbClr>
                  </a:outerShdw>
                </a:effectLst>
                <a:latin typeface="Arial" charset="0"/>
                <a:ea typeface="MS PGothic" charset="0"/>
                <a:cs typeface="MS PGothic" charset="0"/>
              </a:rPr>
              <a:t>“Children start on their journey to literacy at birth through visual and auditory observation of their world…” </a:t>
            </a:r>
            <a:r>
              <a:rPr lang="en-US" sz="1800" b="1" dirty="0">
                <a:solidFill>
                  <a:srgbClr val="FFFFFF"/>
                </a:solidFill>
                <a:effectLst>
                  <a:outerShdw blurRad="38100" dist="38100" dir="2700000" algn="tl">
                    <a:srgbClr val="000000">
                      <a:alpha val="43137"/>
                    </a:srgbClr>
                  </a:outerShdw>
                </a:effectLst>
                <a:latin typeface="Arial" charset="0"/>
                <a:ea typeface="MS PGothic" charset="0"/>
                <a:cs typeface="MS PGothic" charset="0"/>
              </a:rPr>
              <a:t>(PCF, Vol. 1, p. 128)</a:t>
            </a:r>
            <a:r>
              <a:rPr lang="en-US" b="1" dirty="0">
                <a:solidFill>
                  <a:srgbClr val="FFFFFF"/>
                </a:solidFill>
                <a:effectLst>
                  <a:outerShdw blurRad="38100" dist="38100" dir="2700000" algn="tl">
                    <a:srgbClr val="000000">
                      <a:alpha val="43137"/>
                    </a:srgbClr>
                  </a:outerShdw>
                </a:effectLst>
                <a:latin typeface="Arial" charset="0"/>
                <a:ea typeface="MS PGothic" charset="0"/>
                <a:cs typeface="MS PGothic" charset="0"/>
              </a:rPr>
              <a:t>. </a:t>
            </a:r>
            <a:endParaRPr lang="en-US" b="1" dirty="0">
              <a:effectLst>
                <a:outerShdw blurRad="38100" dist="38100" dir="2700000" algn="tl">
                  <a:srgbClr val="000000">
                    <a:alpha val="43137"/>
                  </a:srgbClr>
                </a:outerShdw>
              </a:effectLst>
            </a:endParaRPr>
          </a:p>
        </p:txBody>
      </p:sp>
      <p:sp>
        <p:nvSpPr>
          <p:cNvPr id="111622"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60522860-49B7-EE43-821C-81EF1DE9AAF5}" type="slidenum">
              <a:rPr lang="en-US" sz="1200"/>
              <a:pPr/>
              <a:t>10</a:t>
            </a:fld>
            <a:endParaRPr lang="en-US" sz="1200"/>
          </a:p>
        </p:txBody>
      </p:sp>
      <p:sp>
        <p:nvSpPr>
          <p:cNvPr id="5" name="Rectangle 5"/>
          <p:cNvSpPr>
            <a:spLocks noChangeArrowheads="1"/>
          </p:cNvSpPr>
          <p:nvPr/>
        </p:nvSpPr>
        <p:spPr bwMode="auto">
          <a:xfrm>
            <a:off x="0" y="6623050"/>
            <a:ext cx="91440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a:r>
              <a:rPr lang="en-US" sz="900" b="1" dirty="0">
                <a:solidFill>
                  <a:schemeClr val="bg1"/>
                </a:solidFill>
                <a:effectLst>
                  <a:outerShdw blurRad="38100" dist="38100" dir="2700000" algn="tl">
                    <a:srgbClr val="000000">
                      <a:alpha val="43137"/>
                    </a:srgbClr>
                  </a:outerShdw>
                </a:effectLst>
              </a:rPr>
              <a:t>©2016 California Department of Education with the </a:t>
            </a:r>
            <a:r>
              <a:rPr lang="en-US" sz="900" b="1" dirty="0" err="1">
                <a:solidFill>
                  <a:schemeClr val="bg1"/>
                </a:solidFill>
                <a:effectLst>
                  <a:outerShdw blurRad="38100" dist="38100" dir="2700000" algn="tl">
                    <a:srgbClr val="000000">
                      <a:alpha val="43137"/>
                    </a:srgbClr>
                  </a:outerShdw>
                </a:effectLst>
              </a:rPr>
              <a:t>WestEd</a:t>
            </a:r>
            <a:r>
              <a:rPr lang="en-US" sz="900" b="1" dirty="0">
                <a:solidFill>
                  <a:schemeClr val="bg1"/>
                </a:solidFill>
                <a:effectLst>
                  <a:outerShdw blurRad="38100" dist="38100" dir="2700000" algn="tl">
                    <a:srgbClr val="000000">
                      <a:alpha val="43137"/>
                    </a:srgbClr>
                  </a:outerShdw>
                </a:effectLst>
              </a:rPr>
              <a:t> Center for Child &amp; Family Studies, California Preschool Instructional Network. (10/2016) </a:t>
            </a:r>
            <a:endParaRPr lang="en-US" sz="900" b="1" dirty="0">
              <a:solidFill>
                <a:schemeClr val="bg1"/>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3173963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0" y="0"/>
            <a:ext cx="9144000" cy="1417638"/>
          </a:xfrm>
        </p:spPr>
        <p:txBody>
          <a:bodyPr/>
          <a:lstStyle/>
          <a:p>
            <a:r>
              <a:rPr lang="en-US" altLang="en-US" dirty="0"/>
              <a:t>Framework Strategies</a:t>
            </a:r>
          </a:p>
        </p:txBody>
      </p:sp>
      <p:sp>
        <p:nvSpPr>
          <p:cNvPr id="57346" name="Rectangle 3"/>
          <p:cNvSpPr>
            <a:spLocks noGrp="1" noChangeArrowheads="1"/>
          </p:cNvSpPr>
          <p:nvPr>
            <p:ph sz="half" idx="1"/>
          </p:nvPr>
        </p:nvSpPr>
        <p:spPr>
          <a:xfrm>
            <a:off x="398463" y="1465679"/>
            <a:ext cx="4302125" cy="4525963"/>
          </a:xfrm>
        </p:spPr>
        <p:txBody>
          <a:bodyPr/>
          <a:lstStyle/>
          <a:p>
            <a:pPr>
              <a:spcBef>
                <a:spcPts val="672"/>
              </a:spcBef>
            </a:pPr>
            <a:r>
              <a:rPr lang="en-US" altLang="en-US" sz="3200" dirty="0">
                <a:solidFill>
                  <a:srgbClr val="000000"/>
                </a:solidFill>
              </a:rPr>
              <a:t>Developmentally appropriate</a:t>
            </a:r>
          </a:p>
          <a:p>
            <a:pPr>
              <a:spcBef>
                <a:spcPts val="672"/>
              </a:spcBef>
            </a:pPr>
            <a:r>
              <a:rPr lang="en-US" altLang="en-US" sz="3200" dirty="0">
                <a:solidFill>
                  <a:srgbClr val="000000"/>
                </a:solidFill>
              </a:rPr>
              <a:t>Reflective and intentional</a:t>
            </a:r>
          </a:p>
          <a:p>
            <a:pPr>
              <a:spcBef>
                <a:spcPts val="672"/>
              </a:spcBef>
            </a:pPr>
            <a:r>
              <a:rPr lang="en-US" altLang="en-US" sz="3200" dirty="0">
                <a:solidFill>
                  <a:srgbClr val="000000"/>
                </a:solidFill>
              </a:rPr>
              <a:t>Individually and culturally meaningful</a:t>
            </a:r>
          </a:p>
          <a:p>
            <a:pPr>
              <a:spcBef>
                <a:spcPts val="672"/>
              </a:spcBef>
            </a:pPr>
            <a:r>
              <a:rPr lang="en-US" altLang="en-US" sz="3200" dirty="0">
                <a:solidFill>
                  <a:srgbClr val="000000"/>
                </a:solidFill>
              </a:rPr>
              <a:t>Inclusive</a:t>
            </a:r>
          </a:p>
        </p:txBody>
      </p:sp>
      <p:pic>
        <p:nvPicPr>
          <p:cNvPr id="57347" name="Picture 40" descr="Cover_ppt">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t="731" r="4346" b="233"/>
          <a:stretch>
            <a:fillRect/>
          </a:stretch>
        </p:blipFill>
        <p:spPr>
          <a:xfrm>
            <a:off x="5032856" y="1467717"/>
            <a:ext cx="3643313" cy="4868863"/>
          </a:xfrm>
          <a:ln>
            <a:solidFill>
              <a:srgbClr val="000000"/>
            </a:solidFill>
          </a:ln>
        </p:spPr>
      </p:pic>
    </p:spTree>
    <p:extLst>
      <p:ext uri="{BB962C8B-B14F-4D97-AF65-F5344CB8AC3E}">
        <p14:creationId xmlns:p14="http://schemas.microsoft.com/office/powerpoint/2010/main" val="2739275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0" y="0"/>
            <a:ext cx="9144000" cy="1295400"/>
          </a:xfrm>
        </p:spPr>
        <p:txBody>
          <a:bodyPr/>
          <a:lstStyle/>
          <a:p>
            <a:r>
              <a:rPr lang="en-US" altLang="en-US" dirty="0">
                <a:ea typeface="ＭＳ Ｐゴシック" panose="020B0600070205080204" pitchFamily="34" charset="-128"/>
              </a:rPr>
              <a:t>How Children Learn</a:t>
            </a:r>
          </a:p>
        </p:txBody>
      </p:sp>
      <p:sp>
        <p:nvSpPr>
          <p:cNvPr id="3" name="Content Placeholder 2"/>
          <p:cNvSpPr>
            <a:spLocks noGrp="1"/>
          </p:cNvSpPr>
          <p:nvPr>
            <p:ph sz="half" idx="1"/>
          </p:nvPr>
        </p:nvSpPr>
        <p:spPr>
          <a:xfrm>
            <a:off x="533400" y="1295400"/>
            <a:ext cx="8077200" cy="3657600"/>
          </a:xfrm>
          <a:solidFill>
            <a:srgbClr val="FCF4E4"/>
          </a:solidFill>
        </p:spPr>
        <p:style>
          <a:lnRef idx="2">
            <a:schemeClr val="dk1"/>
          </a:lnRef>
          <a:fillRef idx="1">
            <a:schemeClr val="lt1"/>
          </a:fillRef>
          <a:effectRef idx="0">
            <a:schemeClr val="dk1"/>
          </a:effectRef>
          <a:fontRef idx="minor">
            <a:schemeClr val="dk1"/>
          </a:fontRef>
        </p:style>
        <p:txBody>
          <a:bodyPr/>
          <a:lstStyle/>
          <a:p>
            <a:pPr marL="109538" indent="0">
              <a:buNone/>
            </a:pPr>
            <a:r>
              <a:rPr lang="en-US" dirty="0"/>
              <a:t>“Children achieve these [literacy related] skills and understandings through carefully specified and strategically sequenced instruction and rich, authentic experiences in a developmentally appropriate environment that recognizes and responds to their social-emotional, physical, and cognitive needs…” </a:t>
            </a:r>
            <a:r>
              <a:rPr lang="en-US" sz="1800" dirty="0"/>
              <a:t>(</a:t>
            </a:r>
            <a:r>
              <a:rPr lang="en-US" sz="1800" i="1" dirty="0"/>
              <a:t>English Language Arts/English Language Development Framework for California Public Schools: Kindergarten Through Grade Twelve </a:t>
            </a:r>
            <a:r>
              <a:rPr lang="en-US" sz="1800" dirty="0"/>
              <a:t>[CDE], p. 132).</a:t>
            </a:r>
          </a:p>
        </p:txBody>
      </p:sp>
      <p:sp>
        <p:nvSpPr>
          <p:cNvPr id="45059"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DC680F3-D33A-42AB-A483-47E01A5B5C9E}" type="slidenum">
              <a:rPr lang="en-US" altLang="en-US" sz="1200"/>
              <a:pPr/>
              <a:t>12</a:t>
            </a:fld>
            <a:endParaRPr lang="en-US" altLang="en-US" sz="1200"/>
          </a:p>
        </p:txBody>
      </p:sp>
    </p:spTree>
    <p:extLst>
      <p:ext uri="{BB962C8B-B14F-4D97-AF65-F5344CB8AC3E}">
        <p14:creationId xmlns:p14="http://schemas.microsoft.com/office/powerpoint/2010/main" val="3341855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p:cNvSpPr>
            <a:spLocks noGrp="1" noChangeArrowheads="1"/>
          </p:cNvSpPr>
          <p:nvPr>
            <p:ph type="title"/>
          </p:nvPr>
        </p:nvSpPr>
        <p:spPr>
          <a:xfrm>
            <a:off x="457200" y="0"/>
            <a:ext cx="8229600" cy="1417638"/>
          </a:xfrm>
        </p:spPr>
        <p:txBody>
          <a:bodyPr/>
          <a:lstStyle/>
          <a:p>
            <a:r>
              <a:rPr lang="en-US" altLang="en-US" dirty="0">
                <a:ea typeface="ＭＳ Ｐゴシック" panose="020B0600070205080204" pitchFamily="34" charset="-128"/>
              </a:rPr>
              <a:t>Curriculum Framework</a:t>
            </a:r>
          </a:p>
        </p:txBody>
      </p:sp>
      <p:sp>
        <p:nvSpPr>
          <p:cNvPr id="46082" name="Rectangle 5"/>
          <p:cNvSpPr>
            <a:spLocks noGrp="1" noChangeArrowheads="1"/>
          </p:cNvSpPr>
          <p:nvPr>
            <p:ph sz="half" idx="1"/>
          </p:nvPr>
        </p:nvSpPr>
        <p:spPr>
          <a:xfrm>
            <a:off x="150813" y="1360488"/>
            <a:ext cx="4038600" cy="4525962"/>
          </a:xfrm>
        </p:spPr>
        <p:txBody>
          <a:bodyPr/>
          <a:lstStyle/>
          <a:p>
            <a:pPr>
              <a:spcAft>
                <a:spcPct val="20000"/>
              </a:spcAft>
              <a:defRPr/>
            </a:pPr>
            <a:r>
              <a:rPr lang="en-US" sz="2900" dirty="0">
                <a:ea typeface="ＭＳ Ｐゴシック" pitchFamily="34" charset="-128"/>
                <a:cs typeface="ＭＳ Ｐゴシック" charset="0"/>
              </a:rPr>
              <a:t>Routines, environments, and materials</a:t>
            </a:r>
          </a:p>
          <a:p>
            <a:pPr>
              <a:spcAft>
                <a:spcPct val="20000"/>
              </a:spcAft>
              <a:defRPr/>
            </a:pPr>
            <a:r>
              <a:rPr lang="en-US" sz="2900" dirty="0">
                <a:ea typeface="ＭＳ Ｐゴシック" pitchFamily="34" charset="-128"/>
                <a:cs typeface="ＭＳ Ｐゴシック" charset="0"/>
              </a:rPr>
              <a:t>Planned learning opportunities </a:t>
            </a:r>
          </a:p>
          <a:p>
            <a:pPr>
              <a:spcAft>
                <a:spcPct val="20000"/>
              </a:spcAft>
              <a:defRPr/>
            </a:pPr>
            <a:r>
              <a:rPr lang="en-US" sz="2900" dirty="0">
                <a:ea typeface="ＭＳ Ｐゴシック" pitchFamily="34" charset="-128"/>
                <a:cs typeface="ＭＳ Ｐゴシック" charset="0"/>
              </a:rPr>
              <a:t>Teachable moments</a:t>
            </a:r>
          </a:p>
          <a:p>
            <a:pPr>
              <a:spcAft>
                <a:spcPct val="20000"/>
              </a:spcAft>
              <a:defRPr/>
            </a:pPr>
            <a:r>
              <a:rPr lang="en-US" sz="2900" dirty="0">
                <a:ea typeface="ＭＳ Ｐゴシック" pitchFamily="34" charset="-128"/>
                <a:cs typeface="ＭＳ Ｐゴシック" charset="0"/>
              </a:rPr>
              <a:t>Interactions and strategies</a:t>
            </a:r>
          </a:p>
          <a:p>
            <a:pPr marL="0" indent="0">
              <a:spcAft>
                <a:spcPct val="20000"/>
              </a:spcAft>
              <a:buFontTx/>
              <a:buNone/>
              <a:defRPr/>
            </a:pPr>
            <a:endParaRPr lang="en-US" sz="2900" dirty="0">
              <a:ea typeface="ＭＳ Ｐゴシック" pitchFamily="34" charset="-128"/>
              <a:cs typeface="ＭＳ Ｐゴシック" charset="0"/>
            </a:endParaRPr>
          </a:p>
          <a:p>
            <a:pPr marL="0" indent="0">
              <a:buFontTx/>
              <a:buNone/>
              <a:defRPr/>
            </a:pPr>
            <a:endParaRPr lang="en-US" sz="2400" dirty="0">
              <a:ea typeface="ＭＳ Ｐゴシック" pitchFamily="34" charset="-128"/>
              <a:cs typeface="ＭＳ Ｐゴシック" charset="0"/>
            </a:endParaRPr>
          </a:p>
        </p:txBody>
      </p:sp>
      <p:pic>
        <p:nvPicPr>
          <p:cNvPr id="46083" name="Content Placeholder 2"/>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4189413" y="1360488"/>
            <a:ext cx="4633912" cy="5180012"/>
          </a:xfrm>
          <a:ln>
            <a:solidFill>
              <a:schemeClr val="dk1">
                <a:shade val="95000"/>
                <a:satMod val="105000"/>
              </a:schemeClr>
            </a:solidFill>
          </a:ln>
        </p:spPr>
      </p:pic>
      <p:sp>
        <p:nvSpPr>
          <p:cNvPr id="47108"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2A4633-FE55-4C03-AEDE-00BB8D52E003}" type="slidenum">
              <a:rPr lang="en-US" altLang="en-US" sz="1200"/>
              <a:pPr/>
              <a:t>13</a:t>
            </a:fld>
            <a:endParaRPr lang="en-US" altLang="en-US" sz="120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2"/>
          <p:cNvSpPr>
            <a:spLocks noGrp="1"/>
          </p:cNvSpPr>
          <p:nvPr>
            <p:ph type="title"/>
          </p:nvPr>
        </p:nvSpPr>
        <p:spPr/>
        <p:txBody>
          <a:bodyPr/>
          <a:lstStyle/>
          <a:p>
            <a:pPr eaLnBrk="1" hangingPunct="1"/>
            <a:r>
              <a:rPr lang="en-US" altLang="en-US">
                <a:solidFill>
                  <a:srgbClr val="F4D18C"/>
                </a:solidFill>
                <a:ea typeface="ＭＳ Ｐゴシック" panose="020B0600070205080204" pitchFamily="34" charset="-128"/>
              </a:rPr>
              <a:t>Domain Organization</a:t>
            </a:r>
          </a:p>
        </p:txBody>
      </p:sp>
      <p:sp>
        <p:nvSpPr>
          <p:cNvPr id="94210" name="Content Placeholder 3"/>
          <p:cNvSpPr>
            <a:spLocks noGrp="1"/>
          </p:cNvSpPr>
          <p:nvPr>
            <p:ph idx="1"/>
          </p:nvPr>
        </p:nvSpPr>
        <p:spPr/>
        <p:txBody>
          <a:bodyPr/>
          <a:lstStyle/>
          <a:p>
            <a:pPr eaLnBrk="1" hangingPunct="1"/>
            <a:r>
              <a:rPr lang="en-US" altLang="en-US">
                <a:solidFill>
                  <a:srgbClr val="F4D18C"/>
                </a:solidFill>
                <a:ea typeface="ＭＳ Ｐゴシック" panose="020B0600070205080204" pitchFamily="34" charset="-128"/>
              </a:rPr>
              <a:t>Domain: Language and Literacy</a:t>
            </a:r>
          </a:p>
          <a:p>
            <a:pPr lvl="1" eaLnBrk="1" hangingPunct="1"/>
            <a:r>
              <a:rPr lang="en-US" altLang="en-US">
                <a:solidFill>
                  <a:srgbClr val="F4D18C"/>
                </a:solidFill>
              </a:rPr>
              <a:t>Strand: Reading</a:t>
            </a:r>
          </a:p>
          <a:p>
            <a:pPr lvl="2" eaLnBrk="1" hangingPunct="1"/>
            <a:r>
              <a:rPr lang="en-US" altLang="en-US">
                <a:solidFill>
                  <a:srgbClr val="F4D18C"/>
                </a:solidFill>
              </a:rPr>
              <a:t>Substrand: Comprehension and Analysis of Age Appropriate Text</a:t>
            </a:r>
          </a:p>
        </p:txBody>
      </p:sp>
      <p:sp>
        <p:nvSpPr>
          <p:cNvPr id="94211"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FB8C5E-01F5-4E36-8773-9F74BFC87326}" type="slidenum">
              <a:rPr lang="en-US" altLang="en-US" sz="1200"/>
              <a:pPr/>
              <a:t>14</a:t>
            </a:fld>
            <a:endParaRPr lang="en-US" altLang="en-US" sz="1200"/>
          </a:p>
        </p:txBody>
      </p:sp>
      <p:graphicFrame>
        <p:nvGraphicFramePr>
          <p:cNvPr id="7" name="Diagram 6"/>
          <p:cNvGraphicFramePr/>
          <p:nvPr>
            <p:extLst>
              <p:ext uri="{D42A27DB-BD31-4B8C-83A1-F6EECF244321}">
                <p14:modId xmlns:p14="http://schemas.microsoft.com/office/powerpoint/2010/main" val="1784927587"/>
              </p:ext>
            </p:extLst>
          </p:nvPr>
        </p:nvGraphicFramePr>
        <p:xfrm>
          <a:off x="208321" y="152400"/>
          <a:ext cx="8801100" cy="6365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allout: Down Arrow 2"/>
          <p:cNvSpPr>
            <a:spLocks noChangeArrowheads="1"/>
          </p:cNvSpPr>
          <p:nvPr/>
        </p:nvSpPr>
        <p:spPr bwMode="auto">
          <a:xfrm>
            <a:off x="3719871" y="3733800"/>
            <a:ext cx="1778000" cy="990600"/>
          </a:xfrm>
          <a:prstGeom prst="downArrowCallout">
            <a:avLst>
              <a:gd name="adj1" fmla="val 25000"/>
              <a:gd name="adj2" fmla="val 25000"/>
              <a:gd name="adj3" fmla="val 25000"/>
              <a:gd name="adj4" fmla="val 64977"/>
            </a:avLst>
          </a:prstGeom>
          <a:solidFill>
            <a:schemeClr val="accent2"/>
          </a:solidFill>
          <a:ln w="9525">
            <a:solidFill>
              <a:srgbClr val="C00000"/>
            </a:solidFill>
            <a:miter lim="800000"/>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b="1">
                <a:solidFill>
                  <a:srgbClr val="FFFFFF"/>
                </a:solidFill>
                <a:effectLst>
                  <a:outerShdw blurRad="38100" dist="38100" dir="2700000" algn="tl">
                    <a:srgbClr val="000000"/>
                  </a:outerShdw>
                </a:effectLst>
              </a:rPr>
              <a:t>Focus for Today</a:t>
            </a:r>
          </a:p>
        </p:txBody>
      </p:sp>
    </p:spTree>
    <p:extLst>
      <p:ext uri="{BB962C8B-B14F-4D97-AF65-F5344CB8AC3E}">
        <p14:creationId xmlns:p14="http://schemas.microsoft.com/office/powerpoint/2010/main" val="2272761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title="Circle time"/>
          <p:cNvPicPr>
            <a:picLocks noGrp="1" noChangeAspect="1"/>
          </p:cNvPicPr>
          <p:nvPr>
            <p:ph sz="half" idx="2"/>
          </p:nvPr>
        </p:nvPicPr>
        <p:blipFill rotWithShape="1">
          <a:blip r:embed="rId3"/>
          <a:srcRect l="5715" r="8566"/>
          <a:stretch/>
        </p:blipFill>
        <p:spPr>
          <a:xfrm>
            <a:off x="0" y="0"/>
            <a:ext cx="9144000" cy="6930887"/>
          </a:xfrm>
          <a:prstGeom prst="rect">
            <a:avLst/>
          </a:prstGeom>
        </p:spPr>
      </p:pic>
      <p:sp>
        <p:nvSpPr>
          <p:cNvPr id="49153" name="Rectangle 2"/>
          <p:cNvSpPr>
            <a:spLocks noGrp="1" noChangeArrowheads="1"/>
          </p:cNvSpPr>
          <p:nvPr>
            <p:ph type="title"/>
          </p:nvPr>
        </p:nvSpPr>
        <p:spPr>
          <a:xfrm>
            <a:off x="0" y="-23813"/>
            <a:ext cx="9144000" cy="627317"/>
          </a:xfrm>
        </p:spPr>
        <p:txBody>
          <a:bodyPr/>
          <a:lstStyle/>
          <a:p>
            <a:r>
              <a:rPr lang="en-US" altLang="en-US" dirty="0">
                <a:ea typeface="ＭＳ Ｐゴシック" panose="020B0600070205080204" pitchFamily="34" charset="-128"/>
              </a:rPr>
              <a:t>According to Research</a:t>
            </a:r>
          </a:p>
        </p:txBody>
      </p:sp>
      <p:sp>
        <p:nvSpPr>
          <p:cNvPr id="49154" name="Content Placeholder 2"/>
          <p:cNvSpPr>
            <a:spLocks noGrp="1"/>
          </p:cNvSpPr>
          <p:nvPr>
            <p:ph sz="half" idx="1"/>
          </p:nvPr>
        </p:nvSpPr>
        <p:spPr>
          <a:xfrm>
            <a:off x="-23192" y="5257799"/>
            <a:ext cx="9167191" cy="1679091"/>
          </a:xfrm>
          <a:solidFill>
            <a:srgbClr val="F4D28D"/>
          </a:solidFill>
          <a:ln>
            <a:solidFill>
              <a:schemeClr val="tx1"/>
            </a:solidFill>
          </a:ln>
        </p:spPr>
        <p:txBody>
          <a:bodyPr/>
          <a:lstStyle/>
          <a:p>
            <a:pPr marL="119063" indent="0">
              <a:buFont typeface="Arial" panose="020B0604020202020204" pitchFamily="34" charset="0"/>
              <a:buNone/>
            </a:pPr>
            <a:r>
              <a:rPr lang="en-US" altLang="en-US" sz="3200" dirty="0">
                <a:ea typeface="ＭＳ Ｐゴシック" panose="020B0600070205080204" pitchFamily="34" charset="-128"/>
              </a:rPr>
              <a:t>“Knowing the letters of the alphabet at preschool [and TK] age is related to both short- and long-term reading proficiency”</a:t>
            </a:r>
            <a:r>
              <a:rPr lang="en-US" altLang="en-US" sz="1800" dirty="0">
                <a:ea typeface="ＭＳ Ｐゴシック" panose="020B0600070205080204" pitchFamily="34" charset="-128"/>
              </a:rPr>
              <a:t> (PLF, Vol. 1, p. 53).</a:t>
            </a:r>
          </a:p>
        </p:txBody>
      </p:sp>
      <p:sp>
        <p:nvSpPr>
          <p:cNvPr id="4915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706AEDE-09BF-41E9-B4A2-41B6BF47188A}" type="slidenum">
              <a:rPr lang="en-US" altLang="en-US" sz="1200"/>
              <a:pPr/>
              <a:t>15</a:t>
            </a:fld>
            <a:endParaRPr lang="en-US" altLang="en-US" sz="1200"/>
          </a:p>
        </p:txBody>
      </p:sp>
      <p:sp>
        <p:nvSpPr>
          <p:cNvPr id="9" name="Rectangle 8"/>
          <p:cNvSpPr>
            <a:spLocks noChangeArrowheads="1"/>
          </p:cNvSpPr>
          <p:nvPr/>
        </p:nvSpPr>
        <p:spPr bwMode="auto">
          <a:xfrm>
            <a:off x="6781800" y="6690974"/>
            <a:ext cx="23622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©2016 California Department of Education</a:t>
            </a:r>
            <a:endParaRPr lang="en-US" altLang="en-US" sz="900" dirty="0">
              <a:cs typeface="Arial" panose="020B0604020202020204" pitchFamily="34"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a:xfrm>
            <a:off x="4292600" y="0"/>
            <a:ext cx="4851400" cy="1676400"/>
          </a:xfrm>
        </p:spPr>
        <p:txBody>
          <a:bodyPr/>
          <a:lstStyle/>
          <a:p>
            <a:r>
              <a:rPr lang="en-US" altLang="en-US" dirty="0">
                <a:ea typeface="ＭＳ Ｐゴシック" panose="020B0600070205080204" pitchFamily="34" charset="-128"/>
              </a:rPr>
              <a:t>According to Research</a:t>
            </a:r>
          </a:p>
        </p:txBody>
      </p:sp>
      <p:sp>
        <p:nvSpPr>
          <p:cNvPr id="112642" name="Content Placeholder 2"/>
          <p:cNvSpPr>
            <a:spLocks noGrp="1"/>
          </p:cNvSpPr>
          <p:nvPr>
            <p:ph sz="half" idx="1"/>
          </p:nvPr>
        </p:nvSpPr>
        <p:spPr>
          <a:xfrm>
            <a:off x="4581525" y="1905000"/>
            <a:ext cx="4495800" cy="3200400"/>
          </a:xfrm>
        </p:spPr>
        <p:txBody>
          <a:bodyPr/>
          <a:lstStyle/>
          <a:p>
            <a:pPr marL="0" indent="0">
              <a:buFont typeface="Arial" panose="020B0604020202020204" pitchFamily="34" charset="0"/>
              <a:buNone/>
            </a:pPr>
            <a:r>
              <a:rPr lang="en-US" altLang="en-US">
                <a:ea typeface="ＭＳ Ｐゴシック" panose="020B0600070205080204" pitchFamily="34" charset="-128"/>
              </a:rPr>
              <a:t>“Knowing the names of letters facilitates children’s ability to decode text and to apply the alphabetic principle to word recognition” </a:t>
            </a:r>
            <a:r>
              <a:rPr lang="en-US" altLang="en-US" sz="1800">
                <a:ea typeface="ＭＳ Ｐゴシック" panose="020B0600070205080204" pitchFamily="34" charset="-128"/>
              </a:rPr>
              <a:t>(PLF, Vol. 1, p. 82)</a:t>
            </a:r>
            <a:r>
              <a:rPr lang="en-US" altLang="en-US">
                <a:ea typeface="ＭＳ Ｐゴシック" panose="020B0600070205080204" pitchFamily="34" charset="-128"/>
              </a:rPr>
              <a:t>.</a:t>
            </a:r>
            <a:endParaRPr lang="en-US" altLang="en-US" sz="1000">
              <a:ea typeface="ＭＳ Ｐゴシック" panose="020B0600070205080204" pitchFamily="34" charset="-128"/>
            </a:endParaRPr>
          </a:p>
        </p:txBody>
      </p:sp>
      <p:sp>
        <p:nvSpPr>
          <p:cNvPr id="95236"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4E7476F-590A-418F-8C10-F208EDDBC606}" type="slidenum">
              <a:rPr lang="en-US" altLang="en-US" sz="1200"/>
              <a:pPr/>
              <a:t>16</a:t>
            </a:fld>
            <a:endParaRPr lang="en-US" altLang="en-US" sz="1200"/>
          </a:p>
        </p:txBody>
      </p:sp>
      <p:sp>
        <p:nvSpPr>
          <p:cNvPr id="6" name="Rectangle 5"/>
          <p:cNvSpPr>
            <a:spLocks noChangeArrowheads="1"/>
          </p:cNvSpPr>
          <p:nvPr/>
        </p:nvSpPr>
        <p:spPr bwMode="auto">
          <a:xfrm>
            <a:off x="4292600" y="6647098"/>
            <a:ext cx="48514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©2016 California Department of Education</a:t>
            </a:r>
            <a:endParaRPr lang="en-US" altLang="en-US" sz="900" dirty="0">
              <a:cs typeface="Arial" panose="020B0604020202020204" pitchFamily="34" charset="0"/>
            </a:endParaRPr>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9817" y="0"/>
            <a:ext cx="4218318" cy="6877930"/>
          </a:xfrm>
          <a:prstGeom prst="rect">
            <a:avLst/>
          </a:prstGeom>
          <a:ln>
            <a:solidFill>
              <a:schemeClr val="tx1"/>
            </a:solidFill>
          </a:ln>
        </p:spPr>
      </p:pic>
    </p:spTree>
    <p:extLst>
      <p:ext uri="{BB962C8B-B14F-4D97-AF65-F5344CB8AC3E}">
        <p14:creationId xmlns:p14="http://schemas.microsoft.com/office/powerpoint/2010/main" val="4283780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sz="quarter"/>
          </p:nvPr>
        </p:nvSpPr>
        <p:spPr>
          <a:xfrm>
            <a:off x="457200" y="0"/>
            <a:ext cx="8229600" cy="1318419"/>
          </a:xfrm>
        </p:spPr>
        <p:txBody>
          <a:bodyPr/>
          <a:lstStyle/>
          <a:p>
            <a:r>
              <a:rPr lang="en-US" altLang="en-US" dirty="0">
                <a:ea typeface="ＭＳ Ｐゴシック" panose="020B0600070205080204" pitchFamily="34" charset="-128"/>
              </a:rPr>
              <a:t>According to Research</a:t>
            </a:r>
          </a:p>
        </p:txBody>
      </p:sp>
      <p:sp>
        <p:nvSpPr>
          <p:cNvPr id="2" name="Content Placeholder 1"/>
          <p:cNvSpPr>
            <a:spLocks noGrp="1"/>
          </p:cNvSpPr>
          <p:nvPr>
            <p:ph sz="quarter" idx="1"/>
          </p:nvPr>
        </p:nvSpPr>
        <p:spPr>
          <a:xfrm>
            <a:off x="381000" y="1219200"/>
            <a:ext cx="5867400" cy="4465638"/>
          </a:xfrm>
          <a:noFill/>
        </p:spPr>
        <p:txBody>
          <a:bodyPr/>
          <a:lstStyle/>
          <a:p>
            <a:pPr marL="0" indent="0">
              <a:spcBef>
                <a:spcPct val="50000"/>
              </a:spcBef>
              <a:buFont typeface="Arial" panose="020B0604020202020204" pitchFamily="34" charset="0"/>
              <a:buNone/>
            </a:pPr>
            <a:r>
              <a:rPr lang="en-US" altLang="en-US" dirty="0">
                <a:ea typeface="ＭＳ Ｐゴシック" panose="020B0600070205080204" pitchFamily="34" charset="-128"/>
              </a:rPr>
              <a:t>“</a:t>
            </a:r>
            <a:r>
              <a:rPr lang="en-US" altLang="ja-JP" dirty="0">
                <a:ea typeface="ＭＳ Ｐゴシック" panose="020B0600070205080204" pitchFamily="34" charset="-128"/>
              </a:rPr>
              <a:t>As children demonstrate an awareness that print carries meaning in their home language, they may begin                  to show progress in                               their knowledge of                                      the alphabet in                              English...</a:t>
            </a:r>
            <a:r>
              <a:rPr lang="en-US" altLang="en-US" dirty="0">
                <a:ea typeface="ＭＳ Ｐゴシック" panose="020B0600070205080204" pitchFamily="34" charset="-128"/>
              </a:rPr>
              <a:t>” </a:t>
            </a:r>
            <a:r>
              <a:rPr lang="en-US" altLang="en-US" sz="1800" dirty="0">
                <a:ea typeface="ＭＳ Ｐゴシック" panose="020B0600070205080204" pitchFamily="34" charset="-128"/>
              </a:rPr>
              <a:t>(</a:t>
            </a:r>
            <a:r>
              <a:rPr lang="en-US" altLang="en-US" sz="1600" dirty="0">
                <a:ea typeface="ＭＳ Ｐゴシック" panose="020B0600070205080204" pitchFamily="34" charset="-128"/>
              </a:rPr>
              <a:t>PLF, Vol. 1, p. 110)</a:t>
            </a:r>
            <a:r>
              <a:rPr lang="en-US" altLang="en-US" dirty="0">
                <a:ea typeface="ＭＳ Ｐゴシック" panose="020B0600070205080204" pitchFamily="34" charset="-128"/>
              </a:rPr>
              <a:t>.</a:t>
            </a:r>
          </a:p>
          <a:p>
            <a:pPr marL="0" indent="0"/>
            <a:endParaRPr lang="en-US" altLang="en-US" dirty="0">
              <a:ea typeface="ＭＳ Ｐゴシック" panose="020B0600070205080204" pitchFamily="34" charset="-128"/>
            </a:endParaRPr>
          </a:p>
        </p:txBody>
      </p:sp>
      <p:pic>
        <p:nvPicPr>
          <p:cNvPr id="50177" name="Content Placeholder 3"/>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l="73020" r="958" b="9368"/>
          <a:stretch/>
        </p:blipFill>
        <p:spPr>
          <a:xfrm>
            <a:off x="6553200" y="1318419"/>
            <a:ext cx="2133600" cy="4267200"/>
          </a:xfrm>
          <a:ln>
            <a:solidFill>
              <a:schemeClr val="tx1"/>
            </a:solidFill>
          </a:ln>
        </p:spPr>
      </p:pic>
      <p:sp>
        <p:nvSpPr>
          <p:cNvPr id="3" name="Slide Number Placeholder 2"/>
          <p:cNvSpPr>
            <a:spLocks noGrp="1"/>
          </p:cNvSpPr>
          <p:nvPr>
            <p:ph type="sldNum" sz="quarter" idx="10"/>
          </p:nvPr>
        </p:nvSpPr>
        <p:spPr/>
        <p:txBody>
          <a:bodyPr/>
          <a:lstStyle/>
          <a:p>
            <a:fld id="{A8FC9063-C193-43B7-9015-3C5A91ADA5C0}" type="slidenum">
              <a:rPr lang="en-US" altLang="en-US" smtClean="0"/>
              <a:pPr/>
              <a:t>17</a:t>
            </a:fld>
            <a:endParaRPr lang="en-US" altLang="en-US"/>
          </a:p>
        </p:txBody>
      </p:sp>
      <p:pic>
        <p:nvPicPr>
          <p:cNvPr id="8" name="Content Placeholder 3"/>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r="67002" b="22278"/>
          <a:stretch/>
        </p:blipFill>
        <p:spPr>
          <a:xfrm>
            <a:off x="4556760" y="3368358"/>
            <a:ext cx="2316233" cy="3132771"/>
          </a:xfrm>
          <a:ln>
            <a:solidFill>
              <a:schemeClr val="tx1"/>
            </a:solidFill>
          </a:ln>
        </p:spPr>
      </p:pic>
    </p:spTree>
    <p:extLst>
      <p:ext uri="{BB962C8B-B14F-4D97-AF65-F5344CB8AC3E}">
        <p14:creationId xmlns:p14="http://schemas.microsoft.com/office/powerpoint/2010/main" val="222958474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Content Placeholder 10"/>
          <p:cNvPicPr>
            <a:picLocks noGrp="1" noChangeAspect="1"/>
          </p:cNvPicPr>
          <p:nvPr>
            <p:ph idx="1"/>
          </p:nvPr>
        </p:nvPicPr>
        <p:blipFill rotWithShape="1">
          <a:blip r:embed="rId3">
            <a:extLst>
              <a:ext uri="{28A0092B-C50C-407E-A947-70E740481C1C}">
                <a14:useLocalDpi xmlns:a14="http://schemas.microsoft.com/office/drawing/2010/main" val="0"/>
              </a:ext>
            </a:extLst>
          </a:blip>
          <a:srcRect t="1262"/>
          <a:stretch/>
        </p:blipFill>
        <p:spPr>
          <a:xfrm>
            <a:off x="2171700" y="685800"/>
            <a:ext cx="4572000" cy="5964238"/>
          </a:xfrm>
          <a:ln>
            <a:solidFill>
              <a:schemeClr val="tx1"/>
            </a:solidFill>
            <a:miter lim="800000"/>
            <a:headEnd/>
            <a:tailEnd/>
          </a:ln>
        </p:spPr>
      </p:pic>
      <p:sp>
        <p:nvSpPr>
          <p:cNvPr id="244741" name="AutoShape 5"/>
          <p:cNvSpPr>
            <a:spLocks noChangeArrowheads="1"/>
          </p:cNvSpPr>
          <p:nvPr/>
        </p:nvSpPr>
        <p:spPr bwMode="auto">
          <a:xfrm>
            <a:off x="7620000" y="3962400"/>
            <a:ext cx="1143000" cy="381000"/>
          </a:xfrm>
          <a:prstGeom prst="wedgeRectCallout">
            <a:avLst>
              <a:gd name="adj1" fmla="val -126944"/>
              <a:gd name="adj2" fmla="val -42500"/>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Domain</a:t>
            </a:r>
          </a:p>
        </p:txBody>
      </p:sp>
      <p:sp>
        <p:nvSpPr>
          <p:cNvPr id="244739" name="AutoShape 3"/>
          <p:cNvSpPr>
            <a:spLocks noChangeArrowheads="1"/>
          </p:cNvSpPr>
          <p:nvPr/>
        </p:nvSpPr>
        <p:spPr bwMode="auto">
          <a:xfrm>
            <a:off x="6284913" y="787400"/>
            <a:ext cx="990600" cy="381000"/>
          </a:xfrm>
          <a:prstGeom prst="wedgeRectCallout">
            <a:avLst>
              <a:gd name="adj1" fmla="val -95823"/>
              <a:gd name="adj2" fmla="val -54215"/>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Strand</a:t>
            </a:r>
          </a:p>
        </p:txBody>
      </p:sp>
      <p:sp>
        <p:nvSpPr>
          <p:cNvPr id="244743" name="AutoShape 7"/>
          <p:cNvSpPr>
            <a:spLocks noChangeArrowheads="1"/>
          </p:cNvSpPr>
          <p:nvPr/>
        </p:nvSpPr>
        <p:spPr bwMode="auto">
          <a:xfrm>
            <a:off x="152400" y="749300"/>
            <a:ext cx="1295400" cy="304800"/>
          </a:xfrm>
          <a:prstGeom prst="wedgeRectCallout">
            <a:avLst>
              <a:gd name="adj1" fmla="val 107071"/>
              <a:gd name="adj2" fmla="val 38107"/>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Substrand</a:t>
            </a:r>
          </a:p>
        </p:txBody>
      </p:sp>
      <p:sp>
        <p:nvSpPr>
          <p:cNvPr id="244740" name="AutoShape 4"/>
          <p:cNvSpPr>
            <a:spLocks noChangeArrowheads="1"/>
          </p:cNvSpPr>
          <p:nvPr/>
        </p:nvSpPr>
        <p:spPr bwMode="auto">
          <a:xfrm>
            <a:off x="1066800" y="1193800"/>
            <a:ext cx="762000" cy="304800"/>
          </a:xfrm>
          <a:prstGeom prst="wedgeRectCallout">
            <a:avLst>
              <a:gd name="adj1" fmla="val 101537"/>
              <a:gd name="adj2" fmla="val -47530"/>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Age</a:t>
            </a:r>
          </a:p>
        </p:txBody>
      </p:sp>
      <p:sp>
        <p:nvSpPr>
          <p:cNvPr id="244745" name="AutoShape 9"/>
          <p:cNvSpPr>
            <a:spLocks noChangeArrowheads="1"/>
          </p:cNvSpPr>
          <p:nvPr/>
        </p:nvSpPr>
        <p:spPr bwMode="auto">
          <a:xfrm>
            <a:off x="6781800" y="1676400"/>
            <a:ext cx="1676400" cy="381000"/>
          </a:xfrm>
          <a:prstGeom prst="wedgeRectCallout">
            <a:avLst>
              <a:gd name="adj1" fmla="val -111554"/>
              <a:gd name="adj2" fmla="val -46250"/>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Foundation</a:t>
            </a:r>
          </a:p>
        </p:txBody>
      </p:sp>
      <p:sp>
        <p:nvSpPr>
          <p:cNvPr id="244744" name="AutoShape 8"/>
          <p:cNvSpPr>
            <a:spLocks noChangeArrowheads="1"/>
          </p:cNvSpPr>
          <p:nvPr/>
        </p:nvSpPr>
        <p:spPr bwMode="auto">
          <a:xfrm>
            <a:off x="7008813" y="2349500"/>
            <a:ext cx="1447800" cy="381000"/>
          </a:xfrm>
          <a:prstGeom prst="wedgeRectCallout">
            <a:avLst>
              <a:gd name="adj1" fmla="val -118519"/>
              <a:gd name="adj2" fmla="val -113465"/>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Examples</a:t>
            </a:r>
          </a:p>
        </p:txBody>
      </p:sp>
      <p:sp>
        <p:nvSpPr>
          <p:cNvPr id="2" name="AutoShape 4"/>
          <p:cNvSpPr>
            <a:spLocks noChangeArrowheads="1"/>
          </p:cNvSpPr>
          <p:nvPr/>
        </p:nvSpPr>
        <p:spPr bwMode="auto">
          <a:xfrm>
            <a:off x="152400" y="2209800"/>
            <a:ext cx="1447800" cy="609600"/>
          </a:xfrm>
          <a:prstGeom prst="wedgeRectCallout">
            <a:avLst>
              <a:gd name="adj1" fmla="val 92051"/>
              <a:gd name="adj2" fmla="val -169893"/>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ea typeface="ＭＳ Ｐゴシック" pitchFamily="48" charset="-128"/>
              </a:rPr>
              <a:t>Substrand</a:t>
            </a:r>
          </a:p>
          <a:p>
            <a:pPr algn="ctr">
              <a:defRPr/>
            </a:pPr>
            <a:r>
              <a:rPr lang="en-US" sz="1600" dirty="0">
                <a:latin typeface="Arial" charset="0"/>
                <a:ea typeface="ＭＳ Ｐゴシック" pitchFamily="48" charset="-128"/>
              </a:rPr>
              <a:t>Description</a:t>
            </a:r>
          </a:p>
        </p:txBody>
      </p:sp>
      <p:sp>
        <p:nvSpPr>
          <p:cNvPr id="3" name="AutoShape 8"/>
          <p:cNvSpPr>
            <a:spLocks noChangeArrowheads="1"/>
          </p:cNvSpPr>
          <p:nvPr/>
        </p:nvSpPr>
        <p:spPr bwMode="auto">
          <a:xfrm>
            <a:off x="6964363" y="5410200"/>
            <a:ext cx="1600200" cy="381000"/>
          </a:xfrm>
          <a:prstGeom prst="wedgeRectCallout">
            <a:avLst>
              <a:gd name="adj1" fmla="val -104923"/>
              <a:gd name="adj2" fmla="val 183819"/>
            </a:avLst>
          </a:prstGeom>
          <a:solidFill>
            <a:srgbClr val="FCF4E4"/>
          </a:solidFill>
          <a:ln w="9525">
            <a:solidFill>
              <a:schemeClr val="tx1"/>
            </a:solidFill>
            <a:miter lim="800000"/>
            <a:headEnd/>
            <a:tailEnd/>
          </a:ln>
          <a:effectLst/>
        </p:spPr>
        <p:txBody>
          <a:bodyPr/>
          <a:lstStyle/>
          <a:p>
            <a:pPr algn="ctr">
              <a:defRPr/>
            </a:pPr>
            <a:r>
              <a:rPr lang="en-US" sz="1600" dirty="0"/>
              <a:t>Footnotes</a:t>
            </a:r>
          </a:p>
        </p:txBody>
      </p:sp>
      <p:sp>
        <p:nvSpPr>
          <p:cNvPr id="96266" name="Title 7"/>
          <p:cNvSpPr>
            <a:spLocks noGrp="1"/>
          </p:cNvSpPr>
          <p:nvPr>
            <p:ph type="title"/>
          </p:nvPr>
        </p:nvSpPr>
        <p:spPr>
          <a:xfrm>
            <a:off x="457200" y="-14288"/>
            <a:ext cx="8229600" cy="700088"/>
          </a:xfrm>
        </p:spPr>
        <p:txBody>
          <a:bodyPr/>
          <a:lstStyle/>
          <a:p>
            <a:r>
              <a:rPr lang="en-US" altLang="en-US" dirty="0">
                <a:ea typeface="ＭＳ Ｐゴシック" panose="020B0600070205080204" pitchFamily="34" charset="-128"/>
              </a:rPr>
              <a:t>Map of the Foundations</a:t>
            </a:r>
          </a:p>
        </p:txBody>
      </p:sp>
      <p:sp>
        <p:nvSpPr>
          <p:cNvPr id="96267" name="Slide Number Placeholder 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8AFA9B-79B2-4EE6-83A5-99EDDA0B3521}" type="slidenum">
              <a:rPr lang="en-US" altLang="en-US" sz="1200"/>
              <a:pPr/>
              <a:t>18</a:t>
            </a:fld>
            <a:endParaRPr lang="en-US" altLang="en-US"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741">
                                            <p:txEl>
                                              <p:pRg st="0" end="0"/>
                                            </p:txEl>
                                          </p:spTgt>
                                        </p:tgtEl>
                                        <p:attrNameLst>
                                          <p:attrName>style.visibility</p:attrName>
                                        </p:attrNameLst>
                                      </p:cBhvr>
                                      <p:to>
                                        <p:strVal val="visible"/>
                                      </p:to>
                                    </p:set>
                                    <p:animEffect transition="in" filter="fade">
                                      <p:cBhvr>
                                        <p:cTn id="7" dur="500"/>
                                        <p:tgtEl>
                                          <p:spTgt spid="2447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4739">
                                            <p:txEl>
                                              <p:pRg st="0" end="0"/>
                                            </p:txEl>
                                          </p:spTgt>
                                        </p:tgtEl>
                                        <p:attrNameLst>
                                          <p:attrName>style.visibility</p:attrName>
                                        </p:attrNameLst>
                                      </p:cBhvr>
                                      <p:to>
                                        <p:strVal val="visible"/>
                                      </p:to>
                                    </p:set>
                                    <p:animEffect transition="in" filter="fade">
                                      <p:cBhvr>
                                        <p:cTn id="12" dur="500"/>
                                        <p:tgtEl>
                                          <p:spTgt spid="2447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743">
                                            <p:txEl>
                                              <p:pRg st="0" end="0"/>
                                            </p:txEl>
                                          </p:spTgt>
                                        </p:tgtEl>
                                        <p:attrNameLst>
                                          <p:attrName>style.visibility</p:attrName>
                                        </p:attrNameLst>
                                      </p:cBhvr>
                                      <p:to>
                                        <p:strVal val="visible"/>
                                      </p:to>
                                    </p:set>
                                    <p:animEffect transition="in" filter="fade">
                                      <p:cBhvr>
                                        <p:cTn id="17" dur="500"/>
                                        <p:tgtEl>
                                          <p:spTgt spid="2447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4740">
                                            <p:txEl>
                                              <p:pRg st="0" end="0"/>
                                            </p:txEl>
                                          </p:spTgt>
                                        </p:tgtEl>
                                        <p:attrNameLst>
                                          <p:attrName>style.visibility</p:attrName>
                                        </p:attrNameLst>
                                      </p:cBhvr>
                                      <p:to>
                                        <p:strVal val="visible"/>
                                      </p:to>
                                    </p:set>
                                    <p:animEffect transition="in" filter="fade">
                                      <p:cBhvr>
                                        <p:cTn id="30" dur="500"/>
                                        <p:tgtEl>
                                          <p:spTgt spid="24474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4745">
                                            <p:txEl>
                                              <p:pRg st="0" end="0"/>
                                            </p:txEl>
                                          </p:spTgt>
                                        </p:tgtEl>
                                        <p:attrNameLst>
                                          <p:attrName>style.visibility</p:attrName>
                                        </p:attrNameLst>
                                      </p:cBhvr>
                                      <p:to>
                                        <p:strVal val="visible"/>
                                      </p:to>
                                    </p:set>
                                    <p:animEffect transition="in" filter="fade">
                                      <p:cBhvr>
                                        <p:cTn id="35" dur="500"/>
                                        <p:tgtEl>
                                          <p:spTgt spid="24474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44744">
                                            <p:txEl>
                                              <p:pRg st="0" end="0"/>
                                            </p:txEl>
                                          </p:spTgt>
                                        </p:tgtEl>
                                        <p:attrNameLst>
                                          <p:attrName>style.visibility</p:attrName>
                                        </p:attrNameLst>
                                      </p:cBhvr>
                                      <p:to>
                                        <p:strVal val="visible"/>
                                      </p:to>
                                    </p:set>
                                    <p:animEffect transition="in" filter="fade">
                                      <p:cBhvr>
                                        <p:cTn id="40" dur="500"/>
                                        <p:tgtEl>
                                          <p:spTgt spid="244744">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fade">
                                      <p:cBhvr>
                                        <p:cTn id="4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t="3144"/>
          <a:stretch/>
        </p:blipFill>
        <p:spPr>
          <a:xfrm>
            <a:off x="2215096" y="685800"/>
            <a:ext cx="4713808" cy="5943600"/>
          </a:xfrm>
          <a:prstGeom prst="rect">
            <a:avLst/>
          </a:prstGeom>
          <a:ln>
            <a:solidFill>
              <a:schemeClr val="tx1"/>
            </a:solidFill>
          </a:ln>
        </p:spPr>
      </p:pic>
      <p:sp>
        <p:nvSpPr>
          <p:cNvPr id="244741" name="AutoShape 5"/>
          <p:cNvSpPr>
            <a:spLocks noChangeArrowheads="1"/>
          </p:cNvSpPr>
          <p:nvPr/>
        </p:nvSpPr>
        <p:spPr bwMode="auto">
          <a:xfrm>
            <a:off x="7571308" y="4021364"/>
            <a:ext cx="1143000" cy="381000"/>
          </a:xfrm>
          <a:prstGeom prst="wedgeRectCallout">
            <a:avLst>
              <a:gd name="adj1" fmla="val -111706"/>
              <a:gd name="adj2" fmla="val 283215"/>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Domain</a:t>
            </a:r>
          </a:p>
        </p:txBody>
      </p:sp>
      <p:sp>
        <p:nvSpPr>
          <p:cNvPr id="244739" name="AutoShape 3"/>
          <p:cNvSpPr>
            <a:spLocks noChangeArrowheads="1"/>
          </p:cNvSpPr>
          <p:nvPr/>
        </p:nvSpPr>
        <p:spPr bwMode="auto">
          <a:xfrm>
            <a:off x="6580708" y="876300"/>
            <a:ext cx="990600" cy="381000"/>
          </a:xfrm>
          <a:prstGeom prst="wedgeRectCallout">
            <a:avLst>
              <a:gd name="adj1" fmla="val -114504"/>
              <a:gd name="adj2" fmla="val -77072"/>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Strand</a:t>
            </a:r>
          </a:p>
        </p:txBody>
      </p:sp>
      <p:sp>
        <p:nvSpPr>
          <p:cNvPr id="244743" name="AutoShape 7"/>
          <p:cNvSpPr>
            <a:spLocks noChangeArrowheads="1"/>
          </p:cNvSpPr>
          <p:nvPr/>
        </p:nvSpPr>
        <p:spPr bwMode="auto">
          <a:xfrm>
            <a:off x="800100" y="787400"/>
            <a:ext cx="1295400" cy="304800"/>
          </a:xfrm>
          <a:prstGeom prst="wedgeRectCallout">
            <a:avLst>
              <a:gd name="adj1" fmla="val 92785"/>
              <a:gd name="adj2" fmla="val 27393"/>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Substrand</a:t>
            </a:r>
          </a:p>
        </p:txBody>
      </p:sp>
      <p:sp>
        <p:nvSpPr>
          <p:cNvPr id="244740" name="AutoShape 4"/>
          <p:cNvSpPr>
            <a:spLocks noChangeArrowheads="1"/>
          </p:cNvSpPr>
          <p:nvPr/>
        </p:nvSpPr>
        <p:spPr bwMode="auto">
          <a:xfrm>
            <a:off x="1600200" y="1473200"/>
            <a:ext cx="762000" cy="304800"/>
          </a:xfrm>
          <a:prstGeom prst="wedgeRectCallout">
            <a:avLst>
              <a:gd name="adj1" fmla="val 87251"/>
              <a:gd name="adj2" fmla="val -68958"/>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Level</a:t>
            </a:r>
          </a:p>
        </p:txBody>
      </p:sp>
      <p:sp>
        <p:nvSpPr>
          <p:cNvPr id="244745" name="AutoShape 9"/>
          <p:cNvSpPr>
            <a:spLocks noChangeArrowheads="1"/>
          </p:cNvSpPr>
          <p:nvPr/>
        </p:nvSpPr>
        <p:spPr bwMode="auto">
          <a:xfrm>
            <a:off x="7353300" y="1838325"/>
            <a:ext cx="1676400" cy="381000"/>
          </a:xfrm>
          <a:prstGeom prst="wedgeRectCallout">
            <a:avLst>
              <a:gd name="adj1" fmla="val -118697"/>
              <a:gd name="adj2" fmla="val -94821"/>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Foundation</a:t>
            </a:r>
          </a:p>
        </p:txBody>
      </p:sp>
      <p:sp>
        <p:nvSpPr>
          <p:cNvPr id="244744" name="AutoShape 8"/>
          <p:cNvSpPr>
            <a:spLocks noChangeArrowheads="1"/>
          </p:cNvSpPr>
          <p:nvPr/>
        </p:nvSpPr>
        <p:spPr bwMode="auto">
          <a:xfrm>
            <a:off x="7331529" y="2639332"/>
            <a:ext cx="1447800" cy="381000"/>
          </a:xfrm>
          <a:prstGeom prst="wedgeRectCallout">
            <a:avLst>
              <a:gd name="adj1" fmla="val -126038"/>
              <a:gd name="adj2" fmla="val -67751"/>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Examples</a:t>
            </a:r>
          </a:p>
        </p:txBody>
      </p:sp>
      <p:sp>
        <p:nvSpPr>
          <p:cNvPr id="96266" name="Title 7"/>
          <p:cNvSpPr>
            <a:spLocks noGrp="1"/>
          </p:cNvSpPr>
          <p:nvPr>
            <p:ph type="title"/>
          </p:nvPr>
        </p:nvSpPr>
        <p:spPr>
          <a:xfrm>
            <a:off x="457200" y="-14288"/>
            <a:ext cx="8229600" cy="700088"/>
          </a:xfrm>
        </p:spPr>
        <p:txBody>
          <a:bodyPr/>
          <a:lstStyle/>
          <a:p>
            <a:r>
              <a:rPr lang="en-US" altLang="en-US" dirty="0">
                <a:ea typeface="ＭＳ Ｐゴシック" panose="020B0600070205080204" pitchFamily="34" charset="-128"/>
              </a:rPr>
              <a:t>Map of the Foundations</a:t>
            </a:r>
          </a:p>
        </p:txBody>
      </p:sp>
      <p:sp>
        <p:nvSpPr>
          <p:cNvPr id="96267" name="Slide Number Placeholder 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8AFA9B-79B2-4EE6-83A5-99EDDA0B3521}" type="slidenum">
              <a:rPr lang="en-US" altLang="en-US" sz="1200"/>
              <a:pPr/>
              <a:t>19</a:t>
            </a:fld>
            <a:endParaRPr lang="en-US" altLang="en-US" sz="1200"/>
          </a:p>
        </p:txBody>
      </p:sp>
    </p:spTree>
    <p:extLst>
      <p:ext uri="{BB962C8B-B14F-4D97-AF65-F5344CB8AC3E}">
        <p14:creationId xmlns:p14="http://schemas.microsoft.com/office/powerpoint/2010/main" val="320910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741">
                                            <p:txEl>
                                              <p:pRg st="0" end="0"/>
                                            </p:txEl>
                                          </p:spTgt>
                                        </p:tgtEl>
                                        <p:attrNameLst>
                                          <p:attrName>style.visibility</p:attrName>
                                        </p:attrNameLst>
                                      </p:cBhvr>
                                      <p:to>
                                        <p:strVal val="visible"/>
                                      </p:to>
                                    </p:set>
                                    <p:animEffect transition="in" filter="fade">
                                      <p:cBhvr>
                                        <p:cTn id="7" dur="500"/>
                                        <p:tgtEl>
                                          <p:spTgt spid="2447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4739">
                                            <p:txEl>
                                              <p:pRg st="0" end="0"/>
                                            </p:txEl>
                                          </p:spTgt>
                                        </p:tgtEl>
                                        <p:attrNameLst>
                                          <p:attrName>style.visibility</p:attrName>
                                        </p:attrNameLst>
                                      </p:cBhvr>
                                      <p:to>
                                        <p:strVal val="visible"/>
                                      </p:to>
                                    </p:set>
                                    <p:animEffect transition="in" filter="fade">
                                      <p:cBhvr>
                                        <p:cTn id="12" dur="500"/>
                                        <p:tgtEl>
                                          <p:spTgt spid="2447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743">
                                            <p:txEl>
                                              <p:pRg st="0" end="0"/>
                                            </p:txEl>
                                          </p:spTgt>
                                        </p:tgtEl>
                                        <p:attrNameLst>
                                          <p:attrName>style.visibility</p:attrName>
                                        </p:attrNameLst>
                                      </p:cBhvr>
                                      <p:to>
                                        <p:strVal val="visible"/>
                                      </p:to>
                                    </p:set>
                                    <p:animEffect transition="in" filter="fade">
                                      <p:cBhvr>
                                        <p:cTn id="17" dur="500"/>
                                        <p:tgtEl>
                                          <p:spTgt spid="2447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4740">
                                            <p:txEl>
                                              <p:pRg st="0" end="0"/>
                                            </p:txEl>
                                          </p:spTgt>
                                        </p:tgtEl>
                                        <p:attrNameLst>
                                          <p:attrName>style.visibility</p:attrName>
                                        </p:attrNameLst>
                                      </p:cBhvr>
                                      <p:to>
                                        <p:strVal val="visible"/>
                                      </p:to>
                                    </p:set>
                                    <p:animEffect transition="in" filter="fade">
                                      <p:cBhvr>
                                        <p:cTn id="22" dur="500"/>
                                        <p:tgtEl>
                                          <p:spTgt spid="24474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4745">
                                            <p:txEl>
                                              <p:pRg st="0" end="0"/>
                                            </p:txEl>
                                          </p:spTgt>
                                        </p:tgtEl>
                                        <p:attrNameLst>
                                          <p:attrName>style.visibility</p:attrName>
                                        </p:attrNameLst>
                                      </p:cBhvr>
                                      <p:to>
                                        <p:strVal val="visible"/>
                                      </p:to>
                                    </p:set>
                                    <p:animEffect transition="in" filter="fade">
                                      <p:cBhvr>
                                        <p:cTn id="27" dur="500"/>
                                        <p:tgtEl>
                                          <p:spTgt spid="24474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4744">
                                            <p:txEl>
                                              <p:pRg st="0" end="0"/>
                                            </p:txEl>
                                          </p:spTgt>
                                        </p:tgtEl>
                                        <p:attrNameLst>
                                          <p:attrName>style.visibility</p:attrName>
                                        </p:attrNameLst>
                                      </p:cBhvr>
                                      <p:to>
                                        <p:strVal val="visible"/>
                                      </p:to>
                                    </p:set>
                                    <p:animEffect transition="in" filter="fade">
                                      <p:cBhvr>
                                        <p:cTn id="32" dur="500"/>
                                        <p:tgtEl>
                                          <p:spTgt spid="2447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457200" y="0"/>
            <a:ext cx="8229600" cy="685800"/>
          </a:xfrm>
        </p:spPr>
        <p:txBody>
          <a:bodyPr/>
          <a:lstStyle/>
          <a:p>
            <a:r>
              <a:rPr lang="en-US" altLang="en-US" dirty="0">
                <a:ea typeface="ＭＳ Ｐゴシック" panose="020B0600070205080204" pitchFamily="34" charset="-128"/>
              </a:rPr>
              <a:t>Objectives</a:t>
            </a:r>
          </a:p>
        </p:txBody>
      </p:sp>
      <p:sp>
        <p:nvSpPr>
          <p:cNvPr id="32770" name="Rectangle 3"/>
          <p:cNvSpPr>
            <a:spLocks noGrp="1" noChangeArrowheads="1"/>
          </p:cNvSpPr>
          <p:nvPr>
            <p:ph idx="1"/>
          </p:nvPr>
        </p:nvSpPr>
        <p:spPr>
          <a:xfrm>
            <a:off x="228600" y="685800"/>
            <a:ext cx="8915400" cy="6172200"/>
          </a:xfrm>
        </p:spPr>
        <p:txBody>
          <a:bodyPr/>
          <a:lstStyle/>
          <a:p>
            <a:r>
              <a:rPr lang="en-US" altLang="en-US" sz="2400" dirty="0">
                <a:ea typeface="ＭＳ Ｐゴシック" panose="020B0600070205080204" pitchFamily="34" charset="-128"/>
              </a:rPr>
              <a:t>Practice using the </a:t>
            </a:r>
            <a:r>
              <a:rPr lang="en-US" altLang="en-US" sz="2400" i="1" dirty="0">
                <a:cs typeface="Arial" panose="020B0604020202020204" pitchFamily="34" charset="0"/>
              </a:rPr>
              <a:t>California Preschool Learning Foundations, Volume 1 </a:t>
            </a:r>
            <a:r>
              <a:rPr lang="en-US" altLang="en-US" sz="2400" dirty="0">
                <a:cs typeface="Arial" panose="020B0604020202020204" pitchFamily="34" charset="0"/>
              </a:rPr>
              <a:t>(PLF or Preschool Learning Foundations)</a:t>
            </a:r>
            <a:r>
              <a:rPr lang="en-US" altLang="en-US" sz="2400" dirty="0">
                <a:ea typeface="ＭＳ Ｐゴシック" panose="020B0600070205080204" pitchFamily="34" charset="-128"/>
              </a:rPr>
              <a:t> and the </a:t>
            </a:r>
            <a:r>
              <a:rPr lang="en-US" altLang="en-US" sz="2400" i="1" dirty="0">
                <a:cs typeface="Arial" panose="020B0604020202020204" pitchFamily="34" charset="0"/>
              </a:rPr>
              <a:t>California Preschool Curriculum Framework, Volume 1 </a:t>
            </a:r>
            <a:r>
              <a:rPr lang="en-US" altLang="en-US" sz="2400" dirty="0">
                <a:cs typeface="Arial" panose="020B0604020202020204" pitchFamily="34" charset="0"/>
              </a:rPr>
              <a:t>(PCF or Preschool Curriculum Framework) </a:t>
            </a:r>
            <a:r>
              <a:rPr lang="en-US" altLang="en-US" sz="2400" dirty="0">
                <a:ea typeface="ＭＳ Ｐゴシック" panose="020B0600070205080204" pitchFamily="34" charset="-128"/>
              </a:rPr>
              <a:t>to intentionally plan and develop culturally and linguistically responsive routines, environments, and interactions and strategies to support all children in transitional kindergarten (TK).</a:t>
            </a:r>
          </a:p>
          <a:p>
            <a:r>
              <a:rPr lang="en-US" altLang="en-US" sz="2400" dirty="0">
                <a:ea typeface="ＭＳ Ｐゴシック" panose="020B0600070205080204" pitchFamily="34" charset="-128"/>
              </a:rPr>
              <a:t>Use resources such as the </a:t>
            </a:r>
            <a:r>
              <a:rPr lang="en-US" altLang="en-US" sz="2400" dirty="0">
                <a:solidFill>
                  <a:srgbClr val="000000"/>
                </a:solidFill>
                <a:ea typeface="Arial" panose="020B0604020202020204" pitchFamily="34" charset="0"/>
              </a:rPr>
              <a:t>Desired Results Developmental Profile—Kindergarten (2015): A Developmental Continuum for Kindergarten (</a:t>
            </a:r>
            <a:r>
              <a:rPr lang="en-US" altLang="en-US" sz="2400" dirty="0">
                <a:solidFill>
                  <a:srgbClr val="000000"/>
                </a:solidFill>
                <a:ea typeface="MS PGothic" panose="020B0600070205080204" pitchFamily="34" charset="-128"/>
              </a:rPr>
              <a:t>DRDP-K [2015]) </a:t>
            </a:r>
            <a:r>
              <a:rPr lang="en-US" altLang="en-US" sz="2400" dirty="0">
                <a:ea typeface="ＭＳ Ｐゴシック" panose="020B0600070205080204" pitchFamily="34" charset="-128"/>
              </a:rPr>
              <a:t>to support the developmental continuum for alphabetics and word/print recognition.</a:t>
            </a:r>
          </a:p>
          <a:p>
            <a:r>
              <a:rPr lang="en-US" altLang="en-US" sz="2400" dirty="0">
                <a:ea typeface="ＭＳ Ｐゴシック" panose="020B0600070205080204" pitchFamily="34" charset="-128"/>
              </a:rPr>
              <a:t>Compare and discuss similarities between the </a:t>
            </a:r>
            <a:r>
              <a:rPr lang="en-US" sz="2400" i="1" dirty="0"/>
              <a:t>English Language Arts/English Language Development Framework for California Public Schools: Kindergarten Through Grade Twelve </a:t>
            </a:r>
            <a:r>
              <a:rPr lang="en-US" sz="2400" dirty="0"/>
              <a:t>(ELA/ELD Framework) </a:t>
            </a:r>
            <a:r>
              <a:rPr lang="en-US" altLang="en-US" sz="2400" dirty="0">
                <a:ea typeface="ＭＳ Ｐゴシック" panose="020B0600070205080204" pitchFamily="34" charset="-128"/>
              </a:rPr>
              <a:t>and the Preschool Curriculum Framework.</a:t>
            </a:r>
          </a:p>
        </p:txBody>
      </p:sp>
      <p:sp>
        <p:nvSpPr>
          <p:cNvPr id="2" name="Slide Number Placeholder 1"/>
          <p:cNvSpPr>
            <a:spLocks noGrp="1"/>
          </p:cNvSpPr>
          <p:nvPr>
            <p:ph type="sldNum" sz="quarter" idx="10"/>
          </p:nvPr>
        </p:nvSpPr>
        <p:spPr/>
        <p:txBody>
          <a:bodyPr/>
          <a:lstStyle/>
          <a:p>
            <a:fld id="{868440D1-1C26-48C4-AD6C-D18BD75E7D3F}" type="slidenum">
              <a:rPr lang="en-US" altLang="en-US" smtClean="0"/>
              <a:pPr/>
              <a:t>2</a:t>
            </a:fld>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19050" y="0"/>
            <a:ext cx="9163050" cy="1219200"/>
          </a:xfrm>
        </p:spPr>
        <p:txBody>
          <a:bodyPr/>
          <a:lstStyle/>
          <a:p>
            <a:r>
              <a:rPr lang="en-US" altLang="en-US" dirty="0">
                <a:ea typeface="ＭＳ Ｐゴシック" panose="020B0600070205080204" pitchFamily="34" charset="-128"/>
              </a:rPr>
              <a:t>Brain Break </a:t>
            </a:r>
          </a:p>
        </p:txBody>
      </p:sp>
      <p:sp>
        <p:nvSpPr>
          <p:cNvPr id="52226" name="Content Placeholder 2"/>
          <p:cNvSpPr>
            <a:spLocks noGrp="1"/>
          </p:cNvSpPr>
          <p:nvPr>
            <p:ph sz="half" idx="1"/>
          </p:nvPr>
        </p:nvSpPr>
        <p:spPr>
          <a:xfrm>
            <a:off x="533400" y="1066800"/>
            <a:ext cx="3886200" cy="5562600"/>
          </a:xfrm>
        </p:spPr>
        <p:txBody>
          <a:bodyPr/>
          <a:lstStyle/>
          <a:p>
            <a:pPr marL="0" indent="0">
              <a:buFont typeface="Arial" panose="020B0604020202020204" pitchFamily="34" charset="0"/>
              <a:buNone/>
            </a:pPr>
            <a:r>
              <a:rPr lang="en-US" altLang="en-US" dirty="0">
                <a:ea typeface="ＭＳ Ｐゴシック" panose="020B0600070205080204" pitchFamily="34" charset="-128"/>
              </a:rPr>
              <a:t>Use the magic foam and water at your table to form the letter that children first learn; we will let you know if you are correct!</a:t>
            </a:r>
          </a:p>
        </p:txBody>
      </p:sp>
      <p:sp>
        <p:nvSpPr>
          <p:cNvPr id="52227"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12F05FE-6AE2-40EA-B1A0-203817824DF0}" type="slidenum">
              <a:rPr lang="en-US" altLang="en-US" sz="1200"/>
              <a:pPr/>
              <a:t>20</a:t>
            </a:fld>
            <a:endParaRPr lang="en-US" altLang="en-US" sz="1200"/>
          </a:p>
        </p:txBody>
      </p:sp>
      <p:pic>
        <p:nvPicPr>
          <p:cNvPr id="52228" name="Content Placeholder 4" title="Children at table"/>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0000"/>
          <a:stretch/>
        </p:blipFill>
        <p:spPr>
          <a:xfrm>
            <a:off x="4572000" y="1219200"/>
            <a:ext cx="4114800" cy="5124450"/>
          </a:xfrm>
          <a:ln>
            <a:solidFill>
              <a:schemeClr val="tx1"/>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4"/>
          <p:cNvSpPr txBox="1">
            <a:spLocks/>
          </p:cNvSpPr>
          <p:nvPr/>
        </p:nvSpPr>
        <p:spPr bwMode="auto">
          <a:xfrm>
            <a:off x="1371600" y="5410200"/>
            <a:ext cx="3352800" cy="350838"/>
          </a:xfrm>
          <a:prstGeom prst="rect">
            <a:avLst/>
          </a:prstGeom>
          <a:noFill/>
          <a:ln w="9525">
            <a:noFill/>
            <a:miter lim="800000"/>
            <a:headEnd/>
            <a:tailEnd/>
          </a:ln>
        </p:spPr>
        <p:txBody>
          <a:bodyPr anchor="ct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endParaRPr lang="en-US" altLang="en-US" sz="1400">
              <a:effectLst>
                <a:outerShdw blurRad="38100" dist="38100" dir="2700000" algn="tl">
                  <a:srgbClr val="FFFFFF"/>
                </a:outerShdw>
              </a:effectLst>
              <a:latin typeface="Calibri" panose="020F0502020204030204" pitchFamily="34" charset="0"/>
            </a:endParaRPr>
          </a:p>
        </p:txBody>
      </p:sp>
      <p:sp>
        <p:nvSpPr>
          <p:cNvPr id="98306" name="Title 7"/>
          <p:cNvSpPr>
            <a:spLocks noGrp="1"/>
          </p:cNvSpPr>
          <p:nvPr>
            <p:ph type="title"/>
          </p:nvPr>
        </p:nvSpPr>
        <p:spPr>
          <a:xfrm>
            <a:off x="0" y="0"/>
            <a:ext cx="9144000" cy="1524000"/>
          </a:xfrm>
        </p:spPr>
        <p:txBody>
          <a:bodyPr/>
          <a:lstStyle/>
          <a:p>
            <a:r>
              <a:rPr lang="en-US" altLang="en-US" dirty="0">
                <a:ea typeface="ＭＳ Ｐゴシック" panose="020B0600070205080204" pitchFamily="34" charset="-128"/>
              </a:rPr>
              <a:t>Alphabetics and Word/Print Recognition Foundations</a:t>
            </a:r>
            <a:endParaRPr lang="en-US" altLang="en-US" dirty="0">
              <a:solidFill>
                <a:srgbClr val="FF0000"/>
              </a:solidFill>
              <a:ea typeface="ＭＳ Ｐゴシック" panose="020B0600070205080204" pitchFamily="34" charset="-128"/>
            </a:endParaRPr>
          </a:p>
        </p:txBody>
      </p:sp>
      <p:pic>
        <p:nvPicPr>
          <p:cNvPr id="9830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447800"/>
            <a:ext cx="48006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C53C0F4-9183-484F-9CEB-18E3D0652429}" type="slidenum">
              <a:rPr lang="en-US" altLang="en-US" sz="1200"/>
              <a:pPr/>
              <a:t>21</a:t>
            </a:fld>
            <a:endParaRPr lang="en-US" altLang="en-US" sz="120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C965">
            <a:alpha val="76000"/>
          </a:srgbClr>
        </a:solidFill>
        <a:effectLst/>
      </p:bgPr>
    </p:bg>
    <p:spTree>
      <p:nvGrpSpPr>
        <p:cNvPr id="1" name=""/>
        <p:cNvGrpSpPr/>
        <p:nvPr/>
      </p:nvGrpSpPr>
      <p:grpSpPr>
        <a:xfrm>
          <a:off x="0" y="0"/>
          <a:ext cx="0" cy="0"/>
          <a:chOff x="0" y="0"/>
          <a:chExt cx="0" cy="0"/>
        </a:xfrm>
      </p:grpSpPr>
      <p:sp>
        <p:nvSpPr>
          <p:cNvPr id="109569" name="Title 1"/>
          <p:cNvSpPr>
            <a:spLocks noGrp="1"/>
          </p:cNvSpPr>
          <p:nvPr>
            <p:ph type="title"/>
          </p:nvPr>
        </p:nvSpPr>
        <p:spPr>
          <a:xfrm>
            <a:off x="0" y="0"/>
            <a:ext cx="9144000" cy="914400"/>
          </a:xfrm>
        </p:spPr>
        <p:txBody>
          <a:bodyPr/>
          <a:lstStyle/>
          <a:p>
            <a:r>
              <a:rPr lang="en-US" dirty="0">
                <a:latin typeface="Arial" charset="0"/>
                <a:ea typeface="MS PGothic" charset="0"/>
                <a:cs typeface="MS PGothic" charset="0"/>
              </a:rPr>
              <a:t>Developmental Shift</a:t>
            </a:r>
          </a:p>
        </p:txBody>
      </p:sp>
      <p:sp>
        <p:nvSpPr>
          <p:cNvPr id="2" name="Text Placeholder 1"/>
          <p:cNvSpPr>
            <a:spLocks noGrp="1"/>
          </p:cNvSpPr>
          <p:nvPr>
            <p:ph type="body" idx="1"/>
          </p:nvPr>
        </p:nvSpPr>
        <p:spPr>
          <a:xfrm>
            <a:off x="418305" y="761607"/>
            <a:ext cx="4116388" cy="639762"/>
          </a:xfrm>
        </p:spPr>
        <p:txBody>
          <a:bodyPr/>
          <a:lstStyle/>
          <a:p>
            <a:r>
              <a:rPr lang="en-US" dirty="0"/>
              <a:t>FOUNDATION 3.1</a:t>
            </a:r>
          </a:p>
        </p:txBody>
      </p:sp>
      <p:sp>
        <p:nvSpPr>
          <p:cNvPr id="109570" name="Content Placeholder 2"/>
          <p:cNvSpPr>
            <a:spLocks noGrp="1"/>
          </p:cNvSpPr>
          <p:nvPr>
            <p:ph sz="half" idx="2"/>
          </p:nvPr>
        </p:nvSpPr>
        <p:spPr>
          <a:xfrm>
            <a:off x="455613" y="1413549"/>
            <a:ext cx="8308975" cy="1631950"/>
          </a:xfrm>
          <a:solidFill>
            <a:srgbClr val="FCF4E4"/>
          </a:solidFill>
          <a:ln w="9525"/>
        </p:spPr>
        <p:style>
          <a:lnRef idx="2">
            <a:schemeClr val="dk1"/>
          </a:lnRef>
          <a:fillRef idx="1">
            <a:schemeClr val="lt1"/>
          </a:fillRef>
          <a:effectRef idx="0">
            <a:schemeClr val="dk1"/>
          </a:effectRef>
          <a:fontRef idx="minor">
            <a:schemeClr val="dk1"/>
          </a:fontRef>
        </p:style>
        <p:txBody>
          <a:bodyPr numCol="2"/>
          <a:lstStyle/>
          <a:p>
            <a:pPr marL="117475" indent="0">
              <a:buNone/>
              <a:defRPr/>
            </a:pPr>
            <a:r>
              <a:rPr lang="en-US" b="1" dirty="0"/>
              <a:t>48 months: </a:t>
            </a:r>
            <a:endParaRPr lang="en-US" dirty="0"/>
          </a:p>
          <a:p>
            <a:pPr marL="460375">
              <a:defRPr/>
            </a:pPr>
            <a:r>
              <a:rPr lang="en-US" dirty="0"/>
              <a:t>Recognize the first     letter of own name. </a:t>
            </a:r>
          </a:p>
          <a:p>
            <a:pPr marL="117475" indent="0">
              <a:buFont typeface="Arial" panose="020B0604020202020204" pitchFamily="34" charset="0"/>
              <a:buNone/>
              <a:defRPr/>
            </a:pPr>
            <a:endParaRPr lang="en-US" b="1" dirty="0"/>
          </a:p>
          <a:p>
            <a:pPr marL="117475" indent="0">
              <a:buFont typeface="Arial" panose="020B0604020202020204" pitchFamily="34" charset="0"/>
              <a:buNone/>
              <a:defRPr/>
            </a:pPr>
            <a:endParaRPr lang="en-US" b="1" dirty="0"/>
          </a:p>
          <a:p>
            <a:pPr marL="117475" indent="0">
              <a:buFont typeface="Arial" panose="020B0604020202020204" pitchFamily="34" charset="0"/>
              <a:buNone/>
              <a:defRPr/>
            </a:pPr>
            <a:endParaRPr lang="en-US" b="1" dirty="0"/>
          </a:p>
          <a:p>
            <a:pPr marL="117475" indent="0">
              <a:buFont typeface="Arial" panose="020B0604020202020204" pitchFamily="34" charset="0"/>
              <a:buNone/>
              <a:defRPr/>
            </a:pPr>
            <a:r>
              <a:rPr lang="en-US" b="1" dirty="0"/>
              <a:t>60 months: </a:t>
            </a:r>
          </a:p>
          <a:p>
            <a:pPr marL="460375">
              <a:defRPr/>
            </a:pPr>
            <a:r>
              <a:rPr lang="en-US" dirty="0"/>
              <a:t>Recognize own name or other common words in print. </a:t>
            </a:r>
          </a:p>
          <a:p>
            <a:pPr>
              <a:buFontTx/>
              <a:buNone/>
            </a:pPr>
            <a:endParaRPr lang="en-US" dirty="0">
              <a:latin typeface="Arial" charset="0"/>
              <a:ea typeface="ＭＳ Ｐゴシック" charset="0"/>
              <a:cs typeface="ＭＳ Ｐゴシック" charset="0"/>
            </a:endParaRPr>
          </a:p>
          <a:p>
            <a:endParaRPr lang="en-US" dirty="0">
              <a:latin typeface="Arial" charset="0"/>
              <a:ea typeface="MS PGothic" charset="0"/>
              <a:cs typeface="MS PGothic" charset="0"/>
            </a:endParaRPr>
          </a:p>
        </p:txBody>
      </p:sp>
      <p:sp>
        <p:nvSpPr>
          <p:cNvPr id="3" name="Text Placeholder 2"/>
          <p:cNvSpPr>
            <a:spLocks noGrp="1"/>
          </p:cNvSpPr>
          <p:nvPr>
            <p:ph type="body" sz="quarter" idx="3"/>
          </p:nvPr>
        </p:nvSpPr>
        <p:spPr>
          <a:xfrm>
            <a:off x="418305" y="3052696"/>
            <a:ext cx="4041775" cy="639762"/>
          </a:xfrm>
        </p:spPr>
        <p:txBody>
          <a:bodyPr/>
          <a:lstStyle/>
          <a:p>
            <a:r>
              <a:rPr lang="en-US" dirty="0"/>
              <a:t>FOUNDATION 3.2</a:t>
            </a:r>
          </a:p>
        </p:txBody>
      </p:sp>
      <p:sp>
        <p:nvSpPr>
          <p:cNvPr id="109571" name="Content Placeholder 4"/>
          <p:cNvSpPr>
            <a:spLocks noGrp="1"/>
          </p:cNvSpPr>
          <p:nvPr>
            <p:ph sz="quarter" idx="4"/>
          </p:nvPr>
        </p:nvSpPr>
        <p:spPr>
          <a:xfrm>
            <a:off x="458745" y="3692458"/>
            <a:ext cx="8228055" cy="2379186"/>
          </a:xfrm>
          <a:solidFill>
            <a:srgbClr val="F8E5BE"/>
          </a:solidFill>
          <a:ln>
            <a:solidFill>
              <a:schemeClr val="tx1"/>
            </a:solidFill>
          </a:ln>
        </p:spPr>
        <p:txBody>
          <a:bodyPr numCol="2"/>
          <a:lstStyle/>
          <a:p>
            <a:pPr marL="117475" indent="0">
              <a:buNone/>
              <a:defRPr/>
            </a:pPr>
            <a:r>
              <a:rPr lang="en-US" b="1" dirty="0"/>
              <a:t>48 months: </a:t>
            </a:r>
            <a:endParaRPr lang="en-US" dirty="0"/>
          </a:p>
          <a:p>
            <a:pPr marL="460375">
              <a:defRPr/>
            </a:pPr>
            <a:r>
              <a:rPr lang="en-US" dirty="0"/>
              <a:t>Match some letter   names to their         printed form. </a:t>
            </a:r>
          </a:p>
          <a:p>
            <a:pPr marL="117475" indent="0">
              <a:buNone/>
              <a:defRPr/>
            </a:pPr>
            <a:endParaRPr lang="en-US" b="1" dirty="0"/>
          </a:p>
          <a:p>
            <a:pPr marL="117475" indent="0">
              <a:buNone/>
              <a:defRPr/>
            </a:pPr>
            <a:endParaRPr lang="en-US" b="1" dirty="0"/>
          </a:p>
          <a:p>
            <a:pPr marL="117475" indent="0">
              <a:buNone/>
              <a:defRPr/>
            </a:pPr>
            <a:endParaRPr lang="en-US" b="1" dirty="0"/>
          </a:p>
          <a:p>
            <a:pPr marL="117475" indent="0">
              <a:buNone/>
              <a:defRPr/>
            </a:pPr>
            <a:endParaRPr lang="en-US" b="1" dirty="0"/>
          </a:p>
          <a:p>
            <a:pPr marL="117475" indent="0">
              <a:buNone/>
              <a:defRPr/>
            </a:pPr>
            <a:r>
              <a:rPr lang="en-US" b="1" dirty="0"/>
              <a:t>60 months: </a:t>
            </a:r>
            <a:endParaRPr lang="en-US" dirty="0"/>
          </a:p>
          <a:p>
            <a:pPr marL="460375">
              <a:defRPr/>
            </a:pPr>
            <a:r>
              <a:rPr lang="en-US" dirty="0"/>
              <a:t>Match more than half of uppercase letter names and more than half of lowercase letter names to their printed form. </a:t>
            </a:r>
          </a:p>
          <a:p>
            <a:endParaRPr lang="en-US" dirty="0">
              <a:latin typeface="Arial" charset="0"/>
              <a:ea typeface="MS PGothic" charset="0"/>
              <a:cs typeface="MS PGothic" charset="0"/>
            </a:endParaRPr>
          </a:p>
        </p:txBody>
      </p:sp>
      <p:sp>
        <p:nvSpPr>
          <p:cNvPr id="109572"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F7F29E7-7DE2-374D-BE7A-5C4D3AA46ADA}" type="slidenum">
              <a:rPr lang="en-US" sz="1200"/>
              <a:pPr/>
              <a:t>22</a:t>
            </a:fld>
            <a:endParaRPr lang="en-US" sz="1200"/>
          </a:p>
        </p:txBody>
      </p:sp>
    </p:spTree>
    <p:extLst>
      <p:ext uri="{BB962C8B-B14F-4D97-AF65-F5344CB8AC3E}">
        <p14:creationId xmlns:p14="http://schemas.microsoft.com/office/powerpoint/2010/main" val="1440720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Grp="1" noChangeArrowheads="1"/>
          </p:cNvSpPr>
          <p:nvPr>
            <p:ph type="title"/>
          </p:nvPr>
        </p:nvSpPr>
        <p:spPr>
          <a:xfrm>
            <a:off x="457200" y="1"/>
            <a:ext cx="8229600" cy="914400"/>
          </a:xfrm>
        </p:spPr>
        <p:txBody>
          <a:bodyPr/>
          <a:lstStyle/>
          <a:p>
            <a:r>
              <a:rPr lang="en-US" altLang="en-US" sz="3200" dirty="0">
                <a:ea typeface="ＭＳ Ｐゴシック" panose="020B0600070205080204" pitchFamily="34" charset="-128"/>
              </a:rPr>
              <a:t>Alignment Document</a:t>
            </a:r>
          </a:p>
        </p:txBody>
      </p:sp>
      <p:sp>
        <p:nvSpPr>
          <p:cNvPr id="53250"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8101EB-4C34-4C33-BD87-D34F30B0180D}" type="slidenum">
              <a:rPr lang="en-US" altLang="en-US" sz="1200"/>
              <a:pPr/>
              <a:t>23</a:t>
            </a:fld>
            <a:endParaRPr lang="en-US" altLang="en-US" sz="1200"/>
          </a:p>
        </p:txBody>
      </p:sp>
      <p:pic>
        <p:nvPicPr>
          <p:cNvPr id="5325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37581" y="914401"/>
            <a:ext cx="4668837" cy="5712814"/>
          </a:xfrm>
          <a:ln>
            <a:solidFill>
              <a:schemeClr val="tx1"/>
            </a:solid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title"/>
          </p:nvPr>
        </p:nvSpPr>
        <p:spPr>
          <a:xfrm>
            <a:off x="0" y="0"/>
            <a:ext cx="9144000" cy="1417638"/>
          </a:xfrm>
        </p:spPr>
        <p:txBody>
          <a:bodyPr/>
          <a:lstStyle/>
          <a:p>
            <a:r>
              <a:rPr lang="en-US" altLang="en-US" sz="3200" dirty="0">
                <a:ea typeface="ＭＳ Ｐゴシック" panose="020B0600070205080204" pitchFamily="34" charset="-128"/>
              </a:rPr>
              <a:t>Alignment of </a:t>
            </a:r>
            <a:br>
              <a:rPr lang="en-US" altLang="en-US" sz="3200" dirty="0">
                <a:ea typeface="ＭＳ Ｐゴシック" panose="020B0600070205080204" pitchFamily="34" charset="-128"/>
              </a:rPr>
            </a:br>
            <a:r>
              <a:rPr lang="en-US" altLang="en-US" sz="3200" dirty="0">
                <a:ea typeface="ＭＳ Ｐゴシック" panose="020B0600070205080204" pitchFamily="34" charset="-128"/>
              </a:rPr>
              <a:t>Developmental Progression</a:t>
            </a:r>
          </a:p>
        </p:txBody>
      </p:sp>
      <p:pic>
        <p:nvPicPr>
          <p:cNvPr id="5" name="Content Placeholder 4"/>
          <p:cNvPicPr>
            <a:picLocks noGrp="1" noChangeAspect="1"/>
          </p:cNvPicPr>
          <p:nvPr>
            <p:ph idx="1"/>
          </p:nvPr>
        </p:nvPicPr>
        <p:blipFill>
          <a:blip r:embed="rId3"/>
          <a:stretch>
            <a:fillRect/>
          </a:stretch>
        </p:blipFill>
        <p:spPr>
          <a:xfrm>
            <a:off x="551321" y="1417638"/>
            <a:ext cx="8041357" cy="4525963"/>
          </a:xfrm>
          <a:prstGeom prst="rect">
            <a:avLst/>
          </a:prstGeom>
          <a:ln>
            <a:solidFill>
              <a:schemeClr val="tx1"/>
            </a:solidFill>
          </a:ln>
        </p:spPr>
      </p:pic>
      <p:sp>
        <p:nvSpPr>
          <p:cNvPr id="55298"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FF54809-F5B7-47F2-A742-F1E4BBF68673}" type="slidenum">
              <a:rPr lang="en-US" altLang="en-US" sz="1200"/>
              <a:pPr/>
              <a:t>24</a:t>
            </a:fld>
            <a:endParaRPr lang="en-US" altLang="en-US" sz="1200"/>
          </a:p>
        </p:txBody>
      </p:sp>
    </p:spTree>
    <p:extLst>
      <p:ext uri="{BB962C8B-B14F-4D97-AF65-F5344CB8AC3E}">
        <p14:creationId xmlns:p14="http://schemas.microsoft.com/office/powerpoint/2010/main" val="1024804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7"/>
          <p:cNvSpPr>
            <a:spLocks noGrp="1"/>
          </p:cNvSpPr>
          <p:nvPr>
            <p:ph type="title"/>
          </p:nvPr>
        </p:nvSpPr>
        <p:spPr>
          <a:xfrm>
            <a:off x="0" y="-15875"/>
            <a:ext cx="9144000" cy="854075"/>
          </a:xfrm>
        </p:spPr>
        <p:txBody>
          <a:bodyPr/>
          <a:lstStyle/>
          <a:p>
            <a:r>
              <a:rPr lang="en-US" altLang="en-US" dirty="0">
                <a:ea typeface="ＭＳ Ｐゴシック" panose="020B0600070205080204" pitchFamily="34" charset="-128"/>
              </a:rPr>
              <a:t>Fishing for Questions</a:t>
            </a:r>
          </a:p>
        </p:txBody>
      </p:sp>
      <p:sp>
        <p:nvSpPr>
          <p:cNvPr id="100354" name="Content Placeholder 8"/>
          <p:cNvSpPr>
            <a:spLocks noGrp="1"/>
          </p:cNvSpPr>
          <p:nvPr>
            <p:ph sz="half" idx="1"/>
          </p:nvPr>
        </p:nvSpPr>
        <p:spPr>
          <a:xfrm>
            <a:off x="152400" y="838200"/>
            <a:ext cx="8991600" cy="5273675"/>
          </a:xfrm>
        </p:spPr>
        <p:txBody>
          <a:bodyPr/>
          <a:lstStyle/>
          <a:p>
            <a:pPr marL="346075" indent="-346075">
              <a:spcBef>
                <a:spcPts val="675"/>
              </a:spcBef>
              <a:buFont typeface="Arial" panose="020B0604020202020204" pitchFamily="34" charset="0"/>
              <a:buAutoNum type="arabicPeriod"/>
            </a:pPr>
            <a:r>
              <a:rPr lang="en-US" altLang="en-US" dirty="0">
                <a:solidFill>
                  <a:srgbClr val="000000"/>
                </a:solidFill>
                <a:ea typeface="ＭＳ Ｐゴシック" panose="020B0600070205080204" pitchFamily="34" charset="-128"/>
              </a:rPr>
              <a:t>Read the Alphabetic and Word/Print Recognition section on pages 82-83 of the Preschool Learning Foundations. </a:t>
            </a:r>
          </a:p>
          <a:p>
            <a:pPr marL="346075" indent="-346075">
              <a:spcBef>
                <a:spcPts val="675"/>
              </a:spcBef>
              <a:buFont typeface="Arial" panose="020B0604020202020204" pitchFamily="34" charset="0"/>
              <a:buAutoNum type="arabicPeriod"/>
            </a:pPr>
            <a:r>
              <a:rPr lang="en-US" altLang="en-US" dirty="0">
                <a:solidFill>
                  <a:srgbClr val="000000"/>
                </a:solidFill>
                <a:ea typeface="ＭＳ Ｐゴシック" panose="020B0600070205080204" pitchFamily="34" charset="-128"/>
              </a:rPr>
              <a:t>Highlight key points from the reading (5-8 minutes).</a:t>
            </a:r>
          </a:p>
          <a:p>
            <a:pPr marL="346075" indent="-346075">
              <a:spcBef>
                <a:spcPts val="675"/>
              </a:spcBef>
              <a:buFont typeface="Arial" panose="020B0604020202020204" pitchFamily="34" charset="0"/>
              <a:buAutoNum type="arabicPeriod"/>
            </a:pPr>
            <a:r>
              <a:rPr lang="en-US" altLang="en-US" dirty="0">
                <a:solidFill>
                  <a:srgbClr val="000000"/>
                </a:solidFill>
                <a:ea typeface="ＭＳ Ｐゴシック" panose="020B0600070205080204" pitchFamily="34" charset="-128"/>
              </a:rPr>
              <a:t>Find the fishing pole at the center of your table.</a:t>
            </a:r>
          </a:p>
          <a:p>
            <a:pPr marL="346075" indent="-346075">
              <a:spcBef>
                <a:spcPts val="675"/>
              </a:spcBef>
              <a:buFont typeface="Arial" panose="020B0604020202020204" pitchFamily="34" charset="0"/>
              <a:buAutoNum type="arabicPeriod"/>
            </a:pPr>
            <a:r>
              <a:rPr lang="en-US" altLang="en-US" dirty="0">
                <a:solidFill>
                  <a:srgbClr val="000000"/>
                </a:solidFill>
                <a:ea typeface="ＭＳ Ｐゴシック" panose="020B0600070205080204" pitchFamily="34" charset="-128"/>
              </a:rPr>
              <a:t>Take turns using the pole to “fish” questions out of your tabletop “pond.”</a:t>
            </a:r>
          </a:p>
          <a:p>
            <a:pPr marL="346075" indent="-346075">
              <a:spcBef>
                <a:spcPts val="675"/>
              </a:spcBef>
              <a:buFont typeface="Arial" panose="020B0604020202020204" pitchFamily="34" charset="0"/>
              <a:buAutoNum type="arabicPeriod"/>
            </a:pPr>
            <a:r>
              <a:rPr lang="en-US" altLang="en-US" dirty="0">
                <a:solidFill>
                  <a:srgbClr val="000000"/>
                </a:solidFill>
                <a:ea typeface="ＭＳ Ｐゴシック" panose="020B0600070205080204" pitchFamily="34" charset="-128"/>
              </a:rPr>
              <a:t>Discuss each question immediately after it has been “caught.” </a:t>
            </a:r>
          </a:p>
          <a:p>
            <a:pPr marL="346075" indent="-346075">
              <a:spcBef>
                <a:spcPts val="675"/>
              </a:spcBef>
              <a:buFont typeface="Arial" panose="020B0604020202020204" pitchFamily="34" charset="0"/>
              <a:buAutoNum type="arabicPeriod"/>
            </a:pPr>
            <a:r>
              <a:rPr lang="en-US" altLang="en-US" dirty="0">
                <a:solidFill>
                  <a:srgbClr val="000000"/>
                </a:solidFill>
                <a:ea typeface="ＭＳ Ｐゴシック" panose="020B0600070205080204" pitchFamily="34" charset="-128"/>
              </a:rPr>
              <a:t>Continue until there are no more questions to “fish” out of the “pond.”</a:t>
            </a:r>
          </a:p>
          <a:p>
            <a:pPr marL="346075" indent="-346075">
              <a:spcBef>
                <a:spcPts val="675"/>
              </a:spcBef>
            </a:pPr>
            <a:endParaRPr lang="en-US" altLang="en-US" dirty="0">
              <a:ea typeface="ＭＳ Ｐゴシック" panose="020B0600070205080204" pitchFamily="34" charset="-128"/>
            </a:endParaRPr>
          </a:p>
        </p:txBody>
      </p:sp>
      <p:sp>
        <p:nvSpPr>
          <p:cNvPr id="10" name="Content Placeholder 9"/>
          <p:cNvSpPr>
            <a:spLocks noGrp="1"/>
          </p:cNvSpPr>
          <p:nvPr>
            <p:ph sz="half" idx="2"/>
          </p:nvPr>
        </p:nvSpPr>
        <p:spPr>
          <a:xfrm>
            <a:off x="4594225" y="5791200"/>
            <a:ext cx="3962400" cy="533400"/>
          </a:xfrm>
          <a:gradFill>
            <a:gsLst>
              <a:gs pos="0">
                <a:srgbClr val="F4D28D"/>
              </a:gs>
              <a:gs pos="35000">
                <a:srgbClr val="F8E5BE"/>
              </a:gs>
              <a:gs pos="100000">
                <a:srgbClr val="FCF4E4"/>
              </a:gs>
            </a:gsLst>
            <a:lin ang="16200000" scaled="1"/>
          </a:gradFill>
          <a:ln>
            <a:solidFill>
              <a:schemeClr val="accent5">
                <a:shade val="95000"/>
                <a:satMod val="105000"/>
              </a:schemeClr>
            </a:solidFill>
          </a:ln>
        </p:spPr>
        <p:txBody>
          <a:bodyPr/>
          <a:lstStyle/>
          <a:p>
            <a:pPr marL="0" indent="0" algn="ctr">
              <a:buFont typeface="Arial" charset="0"/>
              <a:buNone/>
              <a:defRPr/>
            </a:pPr>
            <a:r>
              <a:rPr lang="en-US" dirty="0">
                <a:cs typeface="MS PGothic" pitchFamily="34" charset="-128"/>
              </a:rPr>
              <a:t>Any final thoughts?</a:t>
            </a:r>
          </a:p>
          <a:p>
            <a:pPr algn="ctr">
              <a:buFont typeface="Arial" charset="0"/>
              <a:buChar char="•"/>
              <a:defRPr/>
            </a:pPr>
            <a:endParaRPr lang="en-US" dirty="0">
              <a:cs typeface="MS PGothic" pitchFamily="34" charset="-128"/>
            </a:endParaRPr>
          </a:p>
        </p:txBody>
      </p:sp>
      <p:sp>
        <p:nvSpPr>
          <p:cNvPr id="100356" name="Slide Number Placeholder 6"/>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166A752-0F76-4687-99CF-E7C51D331DAB}" type="slidenum">
              <a:rPr lang="en-US" altLang="en-US" sz="1200"/>
              <a:pPr/>
              <a:t>25</a:t>
            </a:fld>
            <a:endParaRPr lang="en-US" altLang="en-US" sz="1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5"/>
          <p:cNvSpPr>
            <a:spLocks noGrp="1"/>
          </p:cNvSpPr>
          <p:nvPr>
            <p:ph type="title"/>
          </p:nvPr>
        </p:nvSpPr>
        <p:spPr>
          <a:xfrm>
            <a:off x="457200" y="0"/>
            <a:ext cx="8229600" cy="1143000"/>
          </a:xfrm>
        </p:spPr>
        <p:txBody>
          <a:bodyPr/>
          <a:lstStyle/>
          <a:p>
            <a:r>
              <a:rPr lang="en-US" altLang="en-US" dirty="0">
                <a:ea typeface="ＭＳ Ｐゴシック" panose="020B0600070205080204" pitchFamily="34" charset="-128"/>
              </a:rPr>
              <a:t>Focused Video Viewing</a:t>
            </a:r>
            <a:br>
              <a:rPr lang="en-US" altLang="en-US" dirty="0">
                <a:ea typeface="ＭＳ Ｐゴシック" panose="020B0600070205080204" pitchFamily="34" charset="-128"/>
              </a:rPr>
            </a:br>
            <a:endParaRPr lang="en-US" altLang="en-US" sz="1800" dirty="0">
              <a:ea typeface="ＭＳ Ｐゴシック" panose="020B0600070205080204" pitchFamily="34" charset="-128"/>
            </a:endParaRPr>
          </a:p>
        </p:txBody>
      </p:sp>
      <p:pic>
        <p:nvPicPr>
          <p:cNvPr id="57346" name="Content Placeholder 9" descr="Screen Shot 2012-06-13 at 2.08.56 PM.p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600200" y="1752600"/>
            <a:ext cx="5934269" cy="4572000"/>
          </a:xfrm>
        </p:spPr>
      </p:pic>
      <p:sp>
        <p:nvSpPr>
          <p:cNvPr id="3" name="Content Placeholder 2"/>
          <p:cNvSpPr>
            <a:spLocks noGrp="1"/>
          </p:cNvSpPr>
          <p:nvPr>
            <p:ph sz="half" idx="2"/>
          </p:nvPr>
        </p:nvSpPr>
        <p:spPr>
          <a:xfrm>
            <a:off x="0" y="762001"/>
            <a:ext cx="9144000" cy="838200"/>
          </a:xfrm>
        </p:spPr>
        <p:txBody>
          <a:bodyPr/>
          <a:lstStyle/>
          <a:p>
            <a:pPr marL="0" indent="0" algn="ctr">
              <a:buNone/>
            </a:pPr>
            <a:r>
              <a:rPr lang="en-US" altLang="en-US" sz="2400" dirty="0">
                <a:ea typeface="ＭＳ Ｐゴシック" panose="020B0600070205080204" pitchFamily="34" charset="-128"/>
              </a:rPr>
              <a:t>Take note of the visual examples that represent points                     discussed during the Fishing for Questions activity.</a:t>
            </a:r>
            <a:endParaRPr lang="en-US" sz="2400" dirty="0"/>
          </a:p>
        </p:txBody>
      </p:sp>
      <p:sp>
        <p:nvSpPr>
          <p:cNvPr id="2" name="Slide Number Placeholder 1"/>
          <p:cNvSpPr>
            <a:spLocks noGrp="1"/>
          </p:cNvSpPr>
          <p:nvPr>
            <p:ph type="sldNum" sz="quarter" idx="10"/>
          </p:nvPr>
        </p:nvSpPr>
        <p:spPr/>
        <p:txBody>
          <a:bodyPr/>
          <a:lstStyle/>
          <a:p>
            <a:fld id="{868440D1-1C26-48C4-AD6C-D18BD75E7D3F}" type="slidenum">
              <a:rPr lang="en-US" altLang="en-US" smtClean="0"/>
              <a:pPr/>
              <a:t>26</a:t>
            </a:fld>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457200" y="0"/>
            <a:ext cx="8229600" cy="990600"/>
          </a:xfrm>
        </p:spPr>
        <p:txBody>
          <a:bodyPr/>
          <a:lstStyle/>
          <a:p>
            <a:r>
              <a:rPr lang="en-US" altLang="en-US" dirty="0">
                <a:ea typeface="ＭＳ Ｐゴシック" panose="020B0600070205080204" pitchFamily="34" charset="-128"/>
              </a:rPr>
              <a:t>Video Debrief</a:t>
            </a:r>
          </a:p>
        </p:txBody>
      </p:sp>
      <p:sp>
        <p:nvSpPr>
          <p:cNvPr id="59394" name="Content Placeholder 2"/>
          <p:cNvSpPr>
            <a:spLocks noGrp="1"/>
          </p:cNvSpPr>
          <p:nvPr>
            <p:ph sz="half" idx="1"/>
          </p:nvPr>
        </p:nvSpPr>
        <p:spPr>
          <a:xfrm>
            <a:off x="4876800" y="990600"/>
            <a:ext cx="4191000" cy="5638800"/>
          </a:xfrm>
        </p:spPr>
        <p:txBody>
          <a:bodyPr/>
          <a:lstStyle/>
          <a:p>
            <a:r>
              <a:rPr lang="en-US" altLang="en-US" dirty="0">
                <a:ea typeface="ＭＳ Ｐゴシック" panose="020B0600070205080204" pitchFamily="34" charset="-128"/>
              </a:rPr>
              <a:t>What examples of alphabetics and word/print recognition did you see?</a:t>
            </a:r>
          </a:p>
          <a:p>
            <a:r>
              <a:rPr lang="en-US" altLang="en-US" dirty="0">
                <a:ea typeface="ＭＳ Ｐゴシック" panose="020B0600070205080204" pitchFamily="34" charset="-128"/>
              </a:rPr>
              <a:t>Do you have any examples from your own classroom?</a:t>
            </a:r>
          </a:p>
          <a:p>
            <a:r>
              <a:rPr lang="en-US" altLang="en-US" dirty="0">
                <a:ea typeface="ＭＳ Ｐゴシック" panose="020B0600070205080204" pitchFamily="34" charset="-128"/>
              </a:rPr>
              <a:t>How do the examples relate to the points discussed in the Fishing for Questions activity?</a:t>
            </a:r>
          </a:p>
        </p:txBody>
      </p:sp>
      <p:pic>
        <p:nvPicPr>
          <p:cNvPr id="59395" name="Content Placeholder 4" title="Boys at circle time"/>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9726" r="14956"/>
          <a:stretch/>
        </p:blipFill>
        <p:spPr>
          <a:xfrm>
            <a:off x="228600" y="990600"/>
            <a:ext cx="4495800" cy="4760052"/>
          </a:xfrm>
          <a:ln>
            <a:solidFill>
              <a:schemeClr val="tx1"/>
            </a:solidFill>
          </a:ln>
        </p:spPr>
      </p:pic>
      <p:sp>
        <p:nvSpPr>
          <p:cNvPr id="2" name="Slide Number Placeholder 1"/>
          <p:cNvSpPr>
            <a:spLocks noGrp="1"/>
          </p:cNvSpPr>
          <p:nvPr>
            <p:ph type="sldNum" sz="quarter" idx="10"/>
          </p:nvPr>
        </p:nvSpPr>
        <p:spPr/>
        <p:txBody>
          <a:bodyPr/>
          <a:lstStyle/>
          <a:p>
            <a:fld id="{A8FC9063-C193-43B7-9015-3C5A91ADA5C0}" type="slidenum">
              <a:rPr lang="en-US" altLang="en-US" smtClean="0"/>
              <a:pPr/>
              <a:t>27</a:t>
            </a:fld>
            <a:endParaRPr lang="en-US" altLang="en-US"/>
          </a:p>
        </p:txBody>
      </p:sp>
    </p:spTree>
    <p:extLst>
      <p:ext uri="{BB962C8B-B14F-4D97-AF65-F5344CB8AC3E}">
        <p14:creationId xmlns:p14="http://schemas.microsoft.com/office/powerpoint/2010/main" val="226428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a:xfrm>
            <a:off x="457200" y="0"/>
            <a:ext cx="8229600" cy="923028"/>
          </a:xfrm>
        </p:spPr>
        <p:txBody>
          <a:bodyPr/>
          <a:lstStyle/>
          <a:p>
            <a:r>
              <a:rPr lang="en-US" altLang="en-US" dirty="0">
                <a:ea typeface="ＭＳ Ｐゴシック" panose="020B0600070205080204" pitchFamily="34" charset="-128"/>
              </a:rPr>
              <a:t>English-Language Development</a:t>
            </a:r>
          </a:p>
        </p:txBody>
      </p:sp>
      <p:sp>
        <p:nvSpPr>
          <p:cNvPr id="2" name="Text Placeholder 1"/>
          <p:cNvSpPr>
            <a:spLocks noGrp="1"/>
          </p:cNvSpPr>
          <p:nvPr>
            <p:ph type="body" idx="1"/>
          </p:nvPr>
        </p:nvSpPr>
        <p:spPr>
          <a:xfrm>
            <a:off x="381000" y="782222"/>
            <a:ext cx="6324600" cy="613008"/>
          </a:xfrm>
        </p:spPr>
        <p:txBody>
          <a:bodyPr/>
          <a:lstStyle/>
          <a:p>
            <a:r>
              <a:rPr lang="en-US" sz="2000" dirty="0"/>
              <a:t>Foundation 5.1 Focus: Letter awareness</a:t>
            </a:r>
          </a:p>
        </p:txBody>
      </p:sp>
      <p:pic>
        <p:nvPicPr>
          <p:cNvPr id="101378" name="Content Placeholder 3" descr="ELD alphabetic foundations.tiff"/>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 y="1368476"/>
            <a:ext cx="5622229" cy="2251351"/>
          </a:xfrm>
          <a:ln>
            <a:solidFill>
              <a:schemeClr val="tx1"/>
            </a:solidFill>
            <a:miter lim="800000"/>
            <a:headEnd/>
            <a:tailEnd/>
          </a:ln>
        </p:spPr>
      </p:pic>
      <p:sp>
        <p:nvSpPr>
          <p:cNvPr id="3" name="Text Placeholder 2"/>
          <p:cNvSpPr>
            <a:spLocks noGrp="1"/>
          </p:cNvSpPr>
          <p:nvPr>
            <p:ph type="body" sz="quarter" idx="3"/>
          </p:nvPr>
        </p:nvSpPr>
        <p:spPr>
          <a:xfrm>
            <a:off x="2926081" y="3593073"/>
            <a:ext cx="5783910" cy="639762"/>
          </a:xfrm>
        </p:spPr>
        <p:txBody>
          <a:bodyPr/>
          <a:lstStyle/>
          <a:p>
            <a:r>
              <a:rPr lang="en-US" sz="2000" dirty="0"/>
              <a:t>Foundation 5.2 Focus: Letter recognition</a:t>
            </a:r>
          </a:p>
        </p:txBody>
      </p:sp>
      <p:pic>
        <p:nvPicPr>
          <p:cNvPr id="9" name="Picture 6" descr="ELD alphabetics 2.tiff"/>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bwMode="auto">
          <a:xfrm>
            <a:off x="2995883" y="4206081"/>
            <a:ext cx="5714108" cy="22468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0"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53C7B0F-A29B-45C5-917F-8B440CADCECE}" type="slidenum">
              <a:rPr lang="en-US" altLang="en-US" sz="1200"/>
              <a:pPr/>
              <a:t>28</a:t>
            </a:fld>
            <a:endParaRPr lang="en-US" altLang="en-US" sz="1200"/>
          </a:p>
        </p:txBody>
      </p:sp>
      <p:sp>
        <p:nvSpPr>
          <p:cNvPr id="5" name="Arrow: Left 4"/>
          <p:cNvSpPr/>
          <p:nvPr/>
        </p:nvSpPr>
        <p:spPr>
          <a:xfrm>
            <a:off x="2819400" y="1840678"/>
            <a:ext cx="685800" cy="143798"/>
          </a:xfrm>
          <a:prstGeom prst="leftArrow">
            <a:avLst/>
          </a:prstGeom>
          <a:gradFill>
            <a:gsLst>
              <a:gs pos="44100">
                <a:srgbClr val="F4D28D"/>
              </a:gs>
              <a:gs pos="0">
                <a:srgbClr val="EAAF3A"/>
              </a:gs>
              <a:gs pos="100000">
                <a:srgbClr val="F8E5BE"/>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row: Left 10"/>
          <p:cNvSpPr/>
          <p:nvPr/>
        </p:nvSpPr>
        <p:spPr>
          <a:xfrm>
            <a:off x="5410200" y="4819089"/>
            <a:ext cx="685800" cy="143798"/>
          </a:xfrm>
          <a:prstGeom prst="leftArrow">
            <a:avLst/>
          </a:prstGeom>
          <a:gradFill>
            <a:gsLst>
              <a:gs pos="44100">
                <a:srgbClr val="F4D28D"/>
              </a:gs>
              <a:gs pos="0">
                <a:srgbClr val="EAAF3A"/>
              </a:gs>
              <a:gs pos="100000">
                <a:srgbClr val="F8E5BE"/>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387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1" y="-1"/>
            <a:ext cx="4011561" cy="1364279"/>
          </a:xfrm>
        </p:spPr>
        <p:txBody>
          <a:bodyPr/>
          <a:lstStyle/>
          <a:p>
            <a:r>
              <a:rPr lang="en-US" altLang="en-US" sz="3200" dirty="0">
                <a:solidFill>
                  <a:srgbClr val="000000"/>
                </a:solidFill>
                <a:ea typeface="ＭＳ Ｐゴシック" panose="020B0600070205080204" pitchFamily="34" charset="-128"/>
              </a:rPr>
              <a:t>Alphabet Connection</a:t>
            </a:r>
          </a:p>
        </p:txBody>
      </p:sp>
      <p:pic>
        <p:nvPicPr>
          <p:cNvPr id="61445" name="Content Placeholder 2" title="Names on graph"/>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715" t="9928" r="8572" b="865"/>
          <a:stretch/>
        </p:blipFill>
        <p:spPr>
          <a:xfrm>
            <a:off x="4011561" y="14748"/>
            <a:ext cx="5132439" cy="6843252"/>
          </a:xfrm>
          <a:ln>
            <a:solidFill>
              <a:schemeClr val="tx1"/>
            </a:solidFill>
          </a:ln>
        </p:spPr>
      </p:pic>
      <p:sp>
        <p:nvSpPr>
          <p:cNvPr id="61443" name="Content Placeholder 3"/>
          <p:cNvSpPr>
            <a:spLocks noGrp="1"/>
          </p:cNvSpPr>
          <p:nvPr>
            <p:ph sz="half" idx="2"/>
          </p:nvPr>
        </p:nvSpPr>
        <p:spPr>
          <a:xfrm>
            <a:off x="381000" y="1717573"/>
            <a:ext cx="3419166" cy="2016228"/>
          </a:xfrm>
          <a:noFill/>
          <a:ln>
            <a:noFill/>
            <a:miter lim="800000"/>
            <a:headEnd/>
            <a:tailEnd/>
          </a:ln>
        </p:spPr>
        <p:txBody>
          <a:bodyPr/>
          <a:lstStyle/>
          <a:p>
            <a:pPr marL="168275" indent="0">
              <a:buFont typeface="Arial" panose="020B0604020202020204" pitchFamily="34" charset="0"/>
              <a:buNone/>
            </a:pPr>
            <a:r>
              <a:rPr lang="en-US" altLang="en-US" dirty="0">
                <a:ea typeface="ＭＳ Ｐゴシック" panose="020B0600070205080204" pitchFamily="34" charset="-128"/>
              </a:rPr>
              <a:t>“Use children’s names in teacher-guided activities” </a:t>
            </a:r>
            <a:r>
              <a:rPr lang="en-US" altLang="en-US" sz="1800" dirty="0">
                <a:ea typeface="ＭＳ Ｐゴシック" panose="020B0600070205080204" pitchFamily="34" charset="-128"/>
              </a:rPr>
              <a:t>(PCF, Vol. 1, p. 143)</a:t>
            </a:r>
            <a:r>
              <a:rPr lang="en-US" altLang="en-US" dirty="0">
                <a:ea typeface="ＭＳ Ｐゴシック" panose="020B0600070205080204" pitchFamily="34" charset="-128"/>
              </a:rPr>
              <a:t>. </a:t>
            </a:r>
          </a:p>
        </p:txBody>
      </p:sp>
      <p:sp>
        <p:nvSpPr>
          <p:cNvPr id="6144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D2E79D-ADA8-4C33-884A-618201B62805}" type="slidenum">
              <a:rPr lang="en-US" altLang="en-US" sz="1200"/>
              <a:pPr/>
              <a:t>29</a:t>
            </a:fld>
            <a:endParaRPr lang="en-US" altLang="en-US" sz="1200"/>
          </a:p>
        </p:txBody>
      </p:sp>
      <p:sp>
        <p:nvSpPr>
          <p:cNvPr id="7" name="Rectangle 6"/>
          <p:cNvSpPr>
            <a:spLocks noChangeArrowheads="1"/>
          </p:cNvSpPr>
          <p:nvPr/>
        </p:nvSpPr>
        <p:spPr bwMode="auto">
          <a:xfrm>
            <a:off x="533400" y="6601461"/>
            <a:ext cx="34781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©2016 California Department of Education</a:t>
            </a:r>
            <a:endParaRPr lang="en-US" altLang="en-US" sz="900" dirty="0">
              <a:cs typeface="Arial" panose="020B0604020202020204" pitchFamily="34" charset="0"/>
            </a:endParaRPr>
          </a:p>
        </p:txBody>
      </p:sp>
    </p:spTree>
    <p:extLst>
      <p:ext uri="{BB962C8B-B14F-4D97-AF65-F5344CB8AC3E}">
        <p14:creationId xmlns:p14="http://schemas.microsoft.com/office/powerpoint/2010/main" val="690818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0" y="0"/>
            <a:ext cx="9144000" cy="1143000"/>
          </a:xfrm>
        </p:spPr>
        <p:txBody>
          <a:bodyPr/>
          <a:lstStyle/>
          <a:p>
            <a:r>
              <a:rPr lang="en-US" altLang="en-US" sz="3600" dirty="0">
                <a:ea typeface="ＭＳ Ｐゴシック" panose="020B0600070205080204" pitchFamily="34" charset="-128"/>
              </a:rPr>
              <a:t>Alphabetics and Word/Print Recognition</a:t>
            </a:r>
          </a:p>
        </p:txBody>
      </p:sp>
      <p:sp>
        <p:nvSpPr>
          <p:cNvPr id="2" name="Content Placeholder 1"/>
          <p:cNvSpPr>
            <a:spLocks noGrp="1"/>
          </p:cNvSpPr>
          <p:nvPr>
            <p:ph sz="half" idx="2"/>
          </p:nvPr>
        </p:nvSpPr>
        <p:spPr>
          <a:xfrm>
            <a:off x="495300" y="1447800"/>
            <a:ext cx="7962900" cy="2667000"/>
          </a:xfrm>
          <a:solidFill>
            <a:srgbClr val="FCF4E4"/>
          </a:solidFill>
        </p:spPr>
        <p:style>
          <a:lnRef idx="2">
            <a:schemeClr val="dk1"/>
          </a:lnRef>
          <a:fillRef idx="1">
            <a:schemeClr val="lt1"/>
          </a:fillRef>
          <a:effectRef idx="0">
            <a:schemeClr val="dk1"/>
          </a:effectRef>
          <a:fontRef idx="minor">
            <a:schemeClr val="dk1"/>
          </a:fontRef>
        </p:style>
        <p:txBody>
          <a:bodyPr/>
          <a:lstStyle/>
          <a:p>
            <a:pPr marL="233363" indent="0">
              <a:buFont typeface="Arial" panose="020B0604020202020204" pitchFamily="34" charset="0"/>
              <a:buNone/>
            </a:pPr>
            <a:r>
              <a:rPr lang="en-US" altLang="en-US" sz="3200" dirty="0">
                <a:solidFill>
                  <a:schemeClr val="tx1"/>
                </a:solidFill>
                <a:ea typeface="ＭＳ Ｐゴシック" panose="020B0600070205080204" pitchFamily="34" charset="-128"/>
                <a:cs typeface="ＭＳ Ｐゴシック" panose="020B0600070205080204" pitchFamily="34" charset="-128"/>
              </a:rPr>
              <a:t>“Alphabetics and word/print recognition involve recognizing and naming alphabet letters and learning that letters in printed words stand for sounds in spoken words or signs in sign language” </a:t>
            </a:r>
            <a:r>
              <a:rPr lang="en-US" altLang="en-US" sz="1800" dirty="0">
                <a:solidFill>
                  <a:schemeClr val="tx1"/>
                </a:solidFill>
                <a:ea typeface="ＭＳ Ｐゴシック" panose="020B0600070205080204" pitchFamily="34" charset="-128"/>
                <a:cs typeface="ＭＳ Ｐゴシック" panose="020B0600070205080204" pitchFamily="34" charset="-128"/>
              </a:rPr>
              <a:t>(PCF, Vol. 1, p. 140)</a:t>
            </a:r>
            <a:r>
              <a:rPr lang="en-US" altLang="en-US" dirty="0">
                <a:solidFill>
                  <a:schemeClr val="tx1"/>
                </a:solidFill>
                <a:ea typeface="ＭＳ Ｐゴシック" panose="020B0600070205080204" pitchFamily="34" charset="-128"/>
                <a:cs typeface="ＭＳ Ｐゴシック" panose="020B0600070205080204" pitchFamily="34" charset="-128"/>
              </a:rPr>
              <a:t>.</a:t>
            </a:r>
            <a:endParaRPr lang="en-US" altLang="en-US" sz="1400" dirty="0">
              <a:solidFill>
                <a:schemeClr val="tx1"/>
              </a:solidFill>
              <a:ea typeface="ＭＳ Ｐゴシック" panose="020B0600070205080204" pitchFamily="34" charset="-128"/>
              <a:cs typeface="ＭＳ Ｐゴシック" panose="020B0600070205080204" pitchFamily="34" charset="-128"/>
            </a:endParaRPr>
          </a:p>
        </p:txBody>
      </p:sp>
      <p:sp>
        <p:nvSpPr>
          <p:cNvPr id="90115"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F4AA47A-47A8-42A2-B84D-12B24391D65F}" type="slidenum">
              <a:rPr lang="en-US" altLang="en-US" sz="1200"/>
              <a:pPr/>
              <a:t>3</a:t>
            </a:fld>
            <a:endParaRPr lang="en-US" altLang="en-US" sz="12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1"/>
          <p:cNvSpPr>
            <a:spLocks noGrp="1"/>
          </p:cNvSpPr>
          <p:nvPr>
            <p:ph type="title"/>
          </p:nvPr>
        </p:nvSpPr>
        <p:spPr>
          <a:xfrm>
            <a:off x="457200" y="0"/>
            <a:ext cx="8229600" cy="919163"/>
          </a:xfrm>
        </p:spPr>
        <p:txBody>
          <a:bodyPr/>
          <a:lstStyle/>
          <a:p>
            <a:r>
              <a:rPr lang="en-US" altLang="en-US">
                <a:ea typeface="ＭＳ Ｐゴシック" panose="020B0600070205080204" pitchFamily="34" charset="-128"/>
              </a:rPr>
              <a:t>Name Strategies</a:t>
            </a:r>
          </a:p>
        </p:txBody>
      </p:sp>
      <p:sp>
        <p:nvSpPr>
          <p:cNvPr id="102402" name="Content Placeholder 12"/>
          <p:cNvSpPr>
            <a:spLocks noGrp="1"/>
          </p:cNvSpPr>
          <p:nvPr>
            <p:ph sz="half" idx="1"/>
          </p:nvPr>
        </p:nvSpPr>
        <p:spPr>
          <a:xfrm>
            <a:off x="304800" y="846138"/>
            <a:ext cx="8839200" cy="5592762"/>
          </a:xfrm>
        </p:spPr>
        <p:txBody>
          <a:bodyPr/>
          <a:lstStyle/>
          <a:p>
            <a:r>
              <a:rPr lang="en-US" altLang="en-US" dirty="0">
                <a:ea typeface="ＭＳ Ｐゴシック" panose="020B0600070205080204" pitchFamily="34" charset="-128"/>
              </a:rPr>
              <a:t>Find Handout 3: Name Strategies. </a:t>
            </a:r>
          </a:p>
          <a:p>
            <a:r>
              <a:rPr lang="en-US" altLang="en-US" dirty="0">
                <a:ea typeface="ＭＳ Ｐゴシック" panose="020B0600070205080204" pitchFamily="34" charset="-128"/>
              </a:rPr>
              <a:t>Select a letter from the feely box.</a:t>
            </a:r>
          </a:p>
          <a:p>
            <a:r>
              <a:rPr lang="en-US" altLang="en-US" dirty="0">
                <a:ea typeface="ＭＳ Ｐゴシック" panose="020B0600070205080204" pitchFamily="34" charset="-128"/>
              </a:rPr>
              <a:t>Partner with someone who drew the same letter from the box.</a:t>
            </a:r>
          </a:p>
          <a:p>
            <a:r>
              <a:rPr lang="en-US" altLang="en-US" dirty="0">
                <a:ea typeface="ＭＳ Ｐゴシック" panose="020B0600070205080204" pitchFamily="34" charset="-128"/>
              </a:rPr>
              <a:t>Review Handout 3: Name                                          Strategies with your partner                                                        and share your two favorite                                                strategies. </a:t>
            </a:r>
          </a:p>
          <a:p>
            <a:r>
              <a:rPr lang="en-US" altLang="en-US" dirty="0">
                <a:ea typeface="ＭＳ Ｐゴシック" panose="020B0600070205080204" pitchFamily="34" charset="-128"/>
              </a:rPr>
              <a:t>Listen for the chime, then                                                    rotate to another partner                                                            with the same letter and                                                                            share your favorite strategies.</a:t>
            </a:r>
          </a:p>
          <a:p>
            <a:endParaRPr lang="en-US" altLang="en-US" dirty="0">
              <a:ea typeface="ＭＳ Ｐゴシック" panose="020B0600070205080204" pitchFamily="34" charset="-128"/>
            </a:endParaRPr>
          </a:p>
        </p:txBody>
      </p:sp>
      <p:sp>
        <p:nvSpPr>
          <p:cNvPr id="10240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8601639-4547-403C-B2AA-CAF7AA060E82}" type="slidenum">
              <a:rPr lang="en-US" altLang="en-US" sz="1200"/>
              <a:pPr/>
              <a:t>30</a:t>
            </a:fld>
            <a:endParaRPr lang="en-US" altLang="en-US" sz="1200"/>
          </a:p>
        </p:txBody>
      </p:sp>
      <p:pic>
        <p:nvPicPr>
          <p:cNvPr id="15" name="Content Placeholder 5" title="Mystery box"/>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5562600" y="2667000"/>
            <a:ext cx="3352800" cy="3667125"/>
          </a:xfrm>
          <a:ln>
            <a:solidFill>
              <a:schemeClr val="tx1"/>
            </a:solidFill>
          </a:ln>
        </p:spPr>
      </p:pic>
      <p:pic>
        <p:nvPicPr>
          <p:cNvPr id="102405"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94596">
            <a:off x="6296025" y="4087813"/>
            <a:ext cx="1776413"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sz="quarter"/>
          </p:nvPr>
        </p:nvSpPr>
        <p:spPr>
          <a:xfrm>
            <a:off x="33528" y="20128"/>
            <a:ext cx="9110472" cy="1178241"/>
          </a:xfrm>
        </p:spPr>
        <p:txBody>
          <a:bodyPr/>
          <a:lstStyle/>
          <a:p>
            <a:r>
              <a:rPr lang="en-US" altLang="en-US" dirty="0">
                <a:ea typeface="ＭＳ Ｐゴシック" panose="020B0600070205080204" pitchFamily="34" charset="-128"/>
              </a:rPr>
              <a:t>Two Frameworks Working Together</a:t>
            </a:r>
          </a:p>
        </p:txBody>
      </p:sp>
      <p:sp>
        <p:nvSpPr>
          <p:cNvPr id="58371" name="Content Placeholder 2"/>
          <p:cNvSpPr>
            <a:spLocks noGrp="1"/>
          </p:cNvSpPr>
          <p:nvPr>
            <p:ph sz="quarter" idx="1"/>
          </p:nvPr>
        </p:nvSpPr>
        <p:spPr>
          <a:xfrm>
            <a:off x="350520" y="1828800"/>
            <a:ext cx="4221480" cy="4109848"/>
          </a:xfrm>
          <a:solidFill>
            <a:srgbClr val="FCF4E4"/>
          </a:solidFill>
        </p:spPr>
        <p:style>
          <a:lnRef idx="2">
            <a:schemeClr val="dk1"/>
          </a:lnRef>
          <a:fillRef idx="1">
            <a:schemeClr val="lt1"/>
          </a:fillRef>
          <a:effectRef idx="0">
            <a:schemeClr val="dk1"/>
          </a:effectRef>
          <a:fontRef idx="minor">
            <a:schemeClr val="dk1"/>
          </a:fontRef>
        </p:style>
        <p:txBody>
          <a:bodyPr/>
          <a:lstStyle/>
          <a:p>
            <a:pPr marL="109538" indent="0">
              <a:spcBef>
                <a:spcPts val="0"/>
              </a:spcBef>
              <a:buNone/>
            </a:pPr>
            <a:r>
              <a:rPr lang="en-US" altLang="en-US" sz="2800" dirty="0">
                <a:solidFill>
                  <a:srgbClr val="000000"/>
                </a:solidFill>
                <a:ea typeface="ＭＳ Ｐゴシック" panose="020B0600070205080204" pitchFamily="34" charset="-128"/>
                <a:cs typeface="ＭＳ Ｐゴシック" panose="020B0600070205080204" pitchFamily="34" charset="-128"/>
              </a:rPr>
              <a:t>“Alphabet letters…are not taught merely for their own sake. Children witness the symbols’ importance in many classroom routines…” </a:t>
            </a:r>
            <a:r>
              <a:rPr lang="en-US" altLang="en-US" sz="1800" dirty="0">
                <a:solidFill>
                  <a:srgbClr val="000000"/>
                </a:solidFill>
                <a:ea typeface="ＭＳ Ｐゴシック" panose="020B0600070205080204" pitchFamily="34" charset="-128"/>
                <a:cs typeface="ＭＳ Ｐゴシック" panose="020B0600070205080204" pitchFamily="34" charset="-128"/>
              </a:rPr>
              <a:t>(</a:t>
            </a:r>
            <a:r>
              <a:rPr lang="en-US" altLang="en-US" sz="1800" i="1" dirty="0">
                <a:solidFill>
                  <a:srgbClr val="000000"/>
                </a:solidFill>
                <a:ea typeface="ＭＳ Ｐゴシック" panose="020B0600070205080204" pitchFamily="34" charset="-128"/>
                <a:cs typeface="ＭＳ Ｐゴシック" panose="020B0600070205080204" pitchFamily="34" charset="-128"/>
              </a:rPr>
              <a:t>English Language Arts/English Language Development Framework for California Public Schools: Kindergarten Through Grade Twelve </a:t>
            </a:r>
            <a:r>
              <a:rPr lang="en-US" altLang="en-US" sz="1800" dirty="0">
                <a:solidFill>
                  <a:srgbClr val="000000"/>
                </a:solidFill>
                <a:ea typeface="ＭＳ Ｐゴシック" panose="020B0600070205080204" pitchFamily="34" charset="-128"/>
                <a:cs typeface="ＭＳ Ｐゴシック" panose="020B0600070205080204" pitchFamily="34" charset="-128"/>
              </a:rPr>
              <a:t>[CDE], p. 180).</a:t>
            </a:r>
            <a:endParaRPr lang="en-US" altLang="ja-JP" dirty="0">
              <a:solidFill>
                <a:srgbClr val="000000"/>
              </a:solidFill>
              <a:cs typeface="ＭＳ Ｐゴシック" panose="020B0600070205080204" pitchFamily="34" charset="-128"/>
            </a:endParaRPr>
          </a:p>
        </p:txBody>
      </p:sp>
      <p:sp>
        <p:nvSpPr>
          <p:cNvPr id="88067" name="Content Placeholder 1"/>
          <p:cNvSpPr>
            <a:spLocks noGrp="1"/>
          </p:cNvSpPr>
          <p:nvPr>
            <p:ph sz="quarter" idx="2"/>
          </p:nvPr>
        </p:nvSpPr>
        <p:spPr>
          <a:xfrm>
            <a:off x="4572000" y="1828798"/>
            <a:ext cx="4114800" cy="4109850"/>
          </a:xfrm>
          <a:solidFill>
            <a:srgbClr val="F8E5BE"/>
          </a:solidFill>
        </p:spPr>
        <p:style>
          <a:lnRef idx="2">
            <a:schemeClr val="dk1"/>
          </a:lnRef>
          <a:fillRef idx="1">
            <a:schemeClr val="lt1"/>
          </a:fillRef>
          <a:effectRef idx="0">
            <a:schemeClr val="dk1"/>
          </a:effectRef>
          <a:fontRef idx="minor">
            <a:schemeClr val="dk1"/>
          </a:fontRef>
        </p:style>
        <p:txBody>
          <a:bodyPr/>
          <a:lstStyle/>
          <a:p>
            <a:pPr marL="109538" indent="0">
              <a:buFont typeface="Arial" charset="0"/>
              <a:buNone/>
              <a:defRPr/>
            </a:pPr>
            <a:r>
              <a:rPr lang="en-US" sz="2800" dirty="0">
                <a:cs typeface="MS PGothic" charset="0"/>
              </a:rPr>
              <a:t>“Children recognize that the alphabetic code is important and has a valuable role to play in their lives” </a:t>
            </a:r>
            <a:r>
              <a:rPr lang="en-US" altLang="en-US" sz="1800" dirty="0">
                <a:solidFill>
                  <a:srgbClr val="000000"/>
                </a:solidFill>
                <a:ea typeface="ＭＳ Ｐゴシック" panose="020B0600070205080204" pitchFamily="34" charset="-128"/>
                <a:cs typeface="ＭＳ Ｐゴシック" panose="020B0600070205080204" pitchFamily="34" charset="-128"/>
              </a:rPr>
              <a:t>(</a:t>
            </a:r>
            <a:r>
              <a:rPr lang="en-US" altLang="en-US" sz="1800" i="1" dirty="0">
                <a:solidFill>
                  <a:srgbClr val="000000"/>
                </a:solidFill>
                <a:ea typeface="ＭＳ Ｐゴシック" panose="020B0600070205080204" pitchFamily="34" charset="-128"/>
                <a:cs typeface="ＭＳ Ｐゴシック" panose="020B0600070205080204" pitchFamily="34" charset="-128"/>
              </a:rPr>
              <a:t>English Language Arts/English Language Development Framework for California Public Schools: Kindergarten Through Grade Twelve </a:t>
            </a:r>
            <a:r>
              <a:rPr lang="en-US" altLang="en-US" sz="1800" dirty="0">
                <a:solidFill>
                  <a:srgbClr val="000000"/>
                </a:solidFill>
                <a:ea typeface="ＭＳ Ｐゴシック" panose="020B0600070205080204" pitchFamily="34" charset="-128"/>
                <a:cs typeface="ＭＳ Ｐゴシック" panose="020B0600070205080204" pitchFamily="34" charset="-128"/>
              </a:rPr>
              <a:t>[CDE], p. 180).</a:t>
            </a:r>
            <a:endParaRPr lang="en-US" dirty="0">
              <a:cs typeface="MS PGothic" charset="0"/>
            </a:endParaRPr>
          </a:p>
        </p:txBody>
      </p:sp>
      <p:sp>
        <p:nvSpPr>
          <p:cNvPr id="62468" name="Content Placeholder 2"/>
          <p:cNvSpPr>
            <a:spLocks noGrp="1"/>
          </p:cNvSpPr>
          <p:nvPr>
            <p:ph sz="quarter" idx="3"/>
          </p:nvPr>
        </p:nvSpPr>
        <p:spPr>
          <a:xfrm>
            <a:off x="350520" y="1208784"/>
            <a:ext cx="8336280" cy="609601"/>
          </a:xfrm>
          <a:solidFill>
            <a:srgbClr val="EAAF3A">
              <a:alpha val="53000"/>
            </a:srgbClr>
          </a:solidFill>
          <a:ln>
            <a:solidFill>
              <a:schemeClr val="dk1"/>
            </a:solidFill>
          </a:ln>
        </p:spPr>
        <p:txBody>
          <a:bodyPr/>
          <a:lstStyle/>
          <a:p>
            <a:pPr marL="0" indent="0" algn="ctr">
              <a:buFont typeface="Arial" panose="020B0604020202020204" pitchFamily="34" charset="0"/>
              <a:buNone/>
            </a:pPr>
            <a:r>
              <a:rPr lang="en-US" altLang="en-US" sz="2800" dirty="0">
                <a:ea typeface="ＭＳ Ｐゴシック" panose="020B0600070205080204" pitchFamily="34" charset="-128"/>
              </a:rPr>
              <a:t>Integrating name strategies helps to ensure that: </a:t>
            </a:r>
          </a:p>
        </p:txBody>
      </p:sp>
      <p:sp>
        <p:nvSpPr>
          <p:cNvPr id="2" name="Slide Number Placeholder 1"/>
          <p:cNvSpPr>
            <a:spLocks noGrp="1"/>
          </p:cNvSpPr>
          <p:nvPr>
            <p:ph type="sldNum" sz="quarter" idx="10"/>
          </p:nvPr>
        </p:nvSpPr>
        <p:spPr/>
        <p:txBody>
          <a:bodyPr/>
          <a:lstStyle/>
          <a:p>
            <a:fld id="{375BFD89-2917-418B-A465-84786CF805C7}" type="slidenum">
              <a:rPr lang="en-US" altLang="en-US" smtClean="0"/>
              <a:pPr/>
              <a:t>31</a:t>
            </a:fld>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sz="quarter"/>
          </p:nvPr>
        </p:nvSpPr>
        <p:spPr>
          <a:xfrm>
            <a:off x="457200" y="-17463"/>
            <a:ext cx="8229600" cy="1143001"/>
          </a:xfrm>
        </p:spPr>
        <p:txBody>
          <a:bodyPr/>
          <a:lstStyle/>
          <a:p>
            <a:r>
              <a:rPr lang="en-US" altLang="en-US">
                <a:ea typeface="ＭＳ Ｐゴシック" panose="020B0600070205080204" pitchFamily="34" charset="-128"/>
              </a:rPr>
              <a:t>Guiding Principle</a:t>
            </a:r>
            <a:br>
              <a:rPr lang="en-US" altLang="en-US">
                <a:ea typeface="ＭＳ Ｐゴシック" panose="020B0600070205080204" pitchFamily="34" charset="-128"/>
              </a:rPr>
            </a:br>
            <a:endParaRPr lang="en-US" altLang="en-US" sz="2400">
              <a:ea typeface="ＭＳ Ｐゴシック" panose="020B0600070205080204" pitchFamily="34" charset="-128"/>
            </a:endParaRPr>
          </a:p>
        </p:txBody>
      </p:sp>
      <p:pic>
        <p:nvPicPr>
          <p:cNvPr id="16" name="Content Placeholder 4" title="Classroom"/>
          <p:cNvPicPr>
            <a:picLocks noGrp="1" noChangeAspect="1"/>
          </p:cNvPicPr>
          <p:nvPr>
            <p:ph sz="quarter" idx="3"/>
          </p:nvPr>
        </p:nvPicPr>
        <p:blipFill rotWithShape="1">
          <a:blip r:embed="rId3" cstate="print">
            <a:extLst>
              <a:ext uri="{28A0092B-C50C-407E-A947-70E740481C1C}">
                <a14:useLocalDpi xmlns:a14="http://schemas.microsoft.com/office/drawing/2010/main"/>
              </a:ext>
            </a:extLst>
          </a:blip>
          <a:srcRect b="-1"/>
          <a:stretch/>
        </p:blipFill>
        <p:spPr>
          <a:xfrm>
            <a:off x="0" y="-17463"/>
            <a:ext cx="9144000" cy="6850063"/>
          </a:xfrm>
          <a:ln>
            <a:solidFill>
              <a:schemeClr val="tx1"/>
            </a:solidFill>
          </a:ln>
        </p:spPr>
      </p:pic>
      <p:sp>
        <p:nvSpPr>
          <p:cNvPr id="3" name="Content Placeholder 2"/>
          <p:cNvSpPr>
            <a:spLocks noGrp="1"/>
          </p:cNvSpPr>
          <p:nvPr>
            <p:ph sz="quarter" idx="2"/>
          </p:nvPr>
        </p:nvSpPr>
        <p:spPr>
          <a:xfrm>
            <a:off x="4495800" y="4953001"/>
            <a:ext cx="4686300" cy="1879599"/>
          </a:xfrm>
          <a:solidFill>
            <a:srgbClr val="F4D28D"/>
          </a:solidFill>
          <a:ln cap="flat">
            <a:solidFill>
              <a:schemeClr val="tx1"/>
            </a:solidFill>
            <a:miter lim="800000"/>
            <a:headEnd/>
            <a:tailEnd/>
          </a:ln>
          <a:effectLst>
            <a:outerShdw blurRad="40000" dist="20000" dir="5400000" rotWithShape="0">
              <a:srgbClr val="000000">
                <a:alpha val="37999"/>
              </a:srgbClr>
            </a:outerShdw>
          </a:effectLst>
        </p:spPr>
        <p:txBody>
          <a:bodyPr/>
          <a:lstStyle/>
          <a:p>
            <a:pPr marL="114300" indent="0">
              <a:buFont typeface="Arial" panose="020B0604020202020204" pitchFamily="34" charset="0"/>
              <a:buNone/>
            </a:pPr>
            <a:r>
              <a:rPr lang="en-US" altLang="en-US" sz="2800" b="1" dirty="0">
                <a:ea typeface="ＭＳ Ｐゴシック" panose="020B0600070205080204" pitchFamily="34" charset="-128"/>
              </a:rPr>
              <a:t>Interaction and strategy</a:t>
            </a:r>
            <a:r>
              <a:rPr lang="en-US" altLang="en-US" sz="2800" dirty="0">
                <a:ea typeface="ＭＳ Ｐゴシック" panose="020B0600070205080204" pitchFamily="34" charset="-128"/>
              </a:rPr>
              <a:t>: “Provide access to alphabet letters in a variety of contexts” </a:t>
            </a:r>
            <a:r>
              <a:rPr lang="en-US" altLang="en-US" sz="1800" dirty="0">
                <a:ea typeface="ＭＳ Ｐゴシック" panose="020B0600070205080204" pitchFamily="34" charset="-128"/>
              </a:rPr>
              <a:t>(PCF, Vol. 1, p. 143)</a:t>
            </a:r>
            <a:r>
              <a:rPr lang="en-US" altLang="en-US" sz="2800" dirty="0">
                <a:ea typeface="ＭＳ Ｐゴシック" panose="020B0600070205080204" pitchFamily="34" charset="-128"/>
              </a:rPr>
              <a:t>. </a:t>
            </a:r>
            <a:br>
              <a:rPr lang="en-US" altLang="en-US" sz="2800" dirty="0">
                <a:ea typeface="ＭＳ Ｐゴシック" panose="020B0600070205080204" pitchFamily="34" charset="-128"/>
              </a:rPr>
            </a:br>
            <a:endParaRPr lang="en-US" altLang="en-US" sz="2800" dirty="0">
              <a:ea typeface="ＭＳ Ｐゴシック" panose="020B0600070205080204" pitchFamily="34" charset="-128"/>
            </a:endParaRPr>
          </a:p>
        </p:txBody>
      </p:sp>
      <p:sp>
        <p:nvSpPr>
          <p:cNvPr id="10342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559B87F-5E9A-4933-B212-693A658D0C58}" type="slidenum">
              <a:rPr lang="en-US" altLang="en-US" sz="1200"/>
              <a:pPr/>
              <a:t>32</a:t>
            </a:fld>
            <a:endParaRPr lang="en-US" altLang="en-US" sz="1200"/>
          </a:p>
        </p:txBody>
      </p:sp>
      <p:sp>
        <p:nvSpPr>
          <p:cNvPr id="6" name="Right Arrow 5"/>
          <p:cNvSpPr>
            <a:spLocks noChangeArrowheads="1"/>
          </p:cNvSpPr>
          <p:nvPr/>
        </p:nvSpPr>
        <p:spPr bwMode="auto">
          <a:xfrm>
            <a:off x="0" y="3886200"/>
            <a:ext cx="2590800" cy="1219200"/>
          </a:xfrm>
          <a:prstGeom prst="rightArrow">
            <a:avLst>
              <a:gd name="adj1" fmla="val 50000"/>
              <a:gd name="adj2" fmla="val 49999"/>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9"/>
              </a:srgbClr>
            </a:outerShdw>
          </a:effectLst>
        </p:spPr>
        <p:txBody>
          <a:bodyPr anchor="ctr"/>
          <a:lstStyle/>
          <a:p>
            <a:pPr algn="ctr">
              <a:defRPr/>
            </a:pPr>
            <a:r>
              <a:rPr lang="en-US" b="1" dirty="0">
                <a:solidFill>
                  <a:schemeClr val="lt1"/>
                </a:solidFill>
                <a:effectLst>
                  <a:outerShdw blurRad="38100" dist="38100" dir="2700000" algn="tl">
                    <a:srgbClr val="000000">
                      <a:alpha val="43137"/>
                    </a:srgbClr>
                  </a:outerShdw>
                </a:effectLst>
                <a:latin typeface="+mn-lt"/>
                <a:ea typeface="+mn-ea"/>
              </a:rPr>
              <a:t>Magnet letters with magnet tiles</a:t>
            </a:r>
          </a:p>
        </p:txBody>
      </p:sp>
      <p:sp>
        <p:nvSpPr>
          <p:cNvPr id="9" name="Right Arrow 8"/>
          <p:cNvSpPr>
            <a:spLocks noChangeArrowheads="1"/>
          </p:cNvSpPr>
          <p:nvPr/>
        </p:nvSpPr>
        <p:spPr bwMode="auto">
          <a:xfrm>
            <a:off x="3086100" y="2209800"/>
            <a:ext cx="2057400" cy="1088963"/>
          </a:xfrm>
          <a:prstGeom prst="rightArrow">
            <a:avLst>
              <a:gd name="adj1" fmla="val 50000"/>
              <a:gd name="adj2" fmla="val 50000"/>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9"/>
              </a:srgbClr>
            </a:outerShdw>
          </a:effectLst>
        </p:spPr>
        <p:txBody>
          <a:bodyPr anchor="ctr"/>
          <a:lstStyle/>
          <a:p>
            <a:pPr algn="ctr">
              <a:defRPr/>
            </a:pPr>
            <a:r>
              <a:rPr lang="en-US" b="1" dirty="0">
                <a:solidFill>
                  <a:schemeClr val="lt1"/>
                </a:solidFill>
                <a:effectLst>
                  <a:outerShdw blurRad="38100" dist="38100" dir="2700000" algn="tl">
                    <a:srgbClr val="000000">
                      <a:alpha val="43137"/>
                    </a:srgbClr>
                  </a:outerShdw>
                </a:effectLst>
                <a:latin typeface="+mn-lt"/>
                <a:ea typeface="+mn-ea"/>
              </a:rPr>
              <a:t>Letters on blocks</a:t>
            </a:r>
          </a:p>
        </p:txBody>
      </p:sp>
      <p:sp>
        <p:nvSpPr>
          <p:cNvPr id="10" name="Right Arrow 9"/>
          <p:cNvSpPr>
            <a:spLocks noChangeArrowheads="1"/>
          </p:cNvSpPr>
          <p:nvPr/>
        </p:nvSpPr>
        <p:spPr bwMode="auto">
          <a:xfrm>
            <a:off x="6019800" y="2209800"/>
            <a:ext cx="1981200" cy="838200"/>
          </a:xfrm>
          <a:prstGeom prst="rightArrow">
            <a:avLst>
              <a:gd name="adj1" fmla="val 50000"/>
              <a:gd name="adj2" fmla="val 50002"/>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9"/>
              </a:srgbClr>
            </a:outerShdw>
          </a:effectLst>
        </p:spPr>
        <p:txBody>
          <a:bodyPr anchor="ctr"/>
          <a:lstStyle/>
          <a:p>
            <a:pPr algn="ctr">
              <a:defRPr/>
            </a:pPr>
            <a:r>
              <a:rPr lang="en-US" b="1" dirty="0">
                <a:solidFill>
                  <a:schemeClr val="lt1"/>
                </a:solidFill>
                <a:effectLst>
                  <a:outerShdw blurRad="38100" dist="38100" dir="2700000" algn="tl">
                    <a:srgbClr val="000000">
                      <a:alpha val="43137"/>
                    </a:srgbClr>
                  </a:outerShdw>
                </a:effectLst>
                <a:latin typeface="+mn-lt"/>
                <a:ea typeface="+mn-ea"/>
              </a:rPr>
              <a:t>Alphabet wall</a:t>
            </a:r>
          </a:p>
        </p:txBody>
      </p:sp>
      <p:sp>
        <p:nvSpPr>
          <p:cNvPr id="11" name="Right Arrow 10"/>
          <p:cNvSpPr>
            <a:spLocks noChangeArrowheads="1"/>
          </p:cNvSpPr>
          <p:nvPr/>
        </p:nvSpPr>
        <p:spPr bwMode="auto">
          <a:xfrm>
            <a:off x="1600200" y="5105400"/>
            <a:ext cx="2209800" cy="1143000"/>
          </a:xfrm>
          <a:prstGeom prst="rightArrow">
            <a:avLst>
              <a:gd name="adj1" fmla="val 50000"/>
              <a:gd name="adj2" fmla="val 50002"/>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9"/>
              </a:srgbClr>
            </a:outerShdw>
          </a:effectLst>
        </p:spPr>
        <p:txBody>
          <a:bodyPr anchor="ctr"/>
          <a:lstStyle/>
          <a:p>
            <a:pPr algn="ctr">
              <a:defRPr/>
            </a:pPr>
            <a:r>
              <a:rPr lang="en-US" b="1" dirty="0">
                <a:solidFill>
                  <a:schemeClr val="lt1"/>
                </a:solidFill>
                <a:effectLst>
                  <a:outerShdw blurRad="38100" dist="38100" dir="2700000" algn="tl">
                    <a:srgbClr val="000000">
                      <a:alpha val="43137"/>
                    </a:srgbClr>
                  </a:outerShdw>
                </a:effectLst>
                <a:latin typeface="+mn-lt"/>
                <a:ea typeface="+mn-ea"/>
              </a:rPr>
              <a:t>Letters as carpet squares</a:t>
            </a:r>
          </a:p>
        </p:txBody>
      </p:sp>
      <p:sp>
        <p:nvSpPr>
          <p:cNvPr id="12" name="Right Arrow 11"/>
          <p:cNvSpPr>
            <a:spLocks noChangeArrowheads="1"/>
          </p:cNvSpPr>
          <p:nvPr/>
        </p:nvSpPr>
        <p:spPr bwMode="auto">
          <a:xfrm>
            <a:off x="1295400" y="114300"/>
            <a:ext cx="2590800" cy="1163638"/>
          </a:xfrm>
          <a:prstGeom prst="rightArrow">
            <a:avLst>
              <a:gd name="adj1" fmla="val 50000"/>
              <a:gd name="adj2" fmla="val 49995"/>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b="1" dirty="0">
                <a:solidFill>
                  <a:srgbClr val="FFFFFF"/>
                </a:solidFill>
                <a:effectLst>
                  <a:outerShdw blurRad="38100" dist="38100" dir="2700000" algn="tl">
                    <a:srgbClr val="000000">
                      <a:alpha val="43137"/>
                    </a:srgbClr>
                  </a:outerShdw>
                </a:effectLst>
              </a:rPr>
              <a:t>“</a:t>
            </a:r>
            <a:r>
              <a:rPr lang="en-US" altLang="ja-JP" sz="1800" b="1" dirty="0" err="1">
                <a:solidFill>
                  <a:srgbClr val="FFFFFF"/>
                </a:solidFill>
                <a:effectLst>
                  <a:outerShdw blurRad="38100" dist="38100" dir="2700000" algn="tl">
                    <a:srgbClr val="000000">
                      <a:alpha val="43137"/>
                    </a:srgbClr>
                  </a:outerShdw>
                </a:effectLst>
              </a:rPr>
              <a:t>Chica</a:t>
            </a:r>
            <a:r>
              <a:rPr lang="en-US" altLang="ja-JP" sz="1800" b="1" dirty="0">
                <a:solidFill>
                  <a:srgbClr val="FFFFFF"/>
                </a:solidFill>
                <a:effectLst>
                  <a:outerShdw blurRad="38100" dist="38100" dir="2700000" algn="tl">
                    <a:srgbClr val="000000">
                      <a:alpha val="43137"/>
                    </a:srgbClr>
                  </a:outerShdw>
                </a:effectLst>
              </a:rPr>
              <a:t> </a:t>
            </a:r>
            <a:r>
              <a:rPr lang="en-US" altLang="ja-JP" sz="1800" b="1" dirty="0" err="1">
                <a:solidFill>
                  <a:srgbClr val="FFFFFF"/>
                </a:solidFill>
                <a:effectLst>
                  <a:outerShdw blurRad="38100" dist="38100" dir="2700000" algn="tl">
                    <a:srgbClr val="000000">
                      <a:alpha val="43137"/>
                    </a:srgbClr>
                  </a:outerShdw>
                </a:effectLst>
              </a:rPr>
              <a:t>Chica</a:t>
            </a:r>
            <a:r>
              <a:rPr lang="en-US" altLang="ja-JP" sz="1800" b="1" dirty="0">
                <a:solidFill>
                  <a:srgbClr val="FFFFFF"/>
                </a:solidFill>
                <a:effectLst>
                  <a:outerShdw blurRad="38100" dist="38100" dir="2700000" algn="tl">
                    <a:srgbClr val="000000">
                      <a:alpha val="43137"/>
                    </a:srgbClr>
                  </a:outerShdw>
                </a:effectLst>
              </a:rPr>
              <a:t> Boom </a:t>
            </a:r>
            <a:r>
              <a:rPr lang="en-US" altLang="ja-JP" sz="1800" b="1" dirty="0" err="1">
                <a:solidFill>
                  <a:srgbClr val="FFFFFF"/>
                </a:solidFill>
                <a:effectLst>
                  <a:outerShdw blurRad="38100" dist="38100" dir="2700000" algn="tl">
                    <a:srgbClr val="000000">
                      <a:alpha val="43137"/>
                    </a:srgbClr>
                  </a:outerShdw>
                </a:effectLst>
              </a:rPr>
              <a:t>Boom</a:t>
            </a:r>
            <a:r>
              <a:rPr lang="en-US" altLang="ja-JP" sz="1800" b="1" dirty="0">
                <a:solidFill>
                  <a:srgbClr val="FFFFFF"/>
                </a:solidFill>
                <a:effectLst>
                  <a:outerShdw blurRad="38100" dist="38100" dir="2700000" algn="tl">
                    <a:srgbClr val="000000">
                      <a:alpha val="43137"/>
                    </a:srgbClr>
                  </a:outerShdw>
                </a:effectLst>
              </a:rPr>
              <a:t>” tree</a:t>
            </a:r>
            <a:endParaRPr lang="en-US" altLang="en-US" sz="1800" b="1" dirty="0">
              <a:solidFill>
                <a:srgbClr val="FFFFFF"/>
              </a:solidFill>
              <a:effectLst>
                <a:outerShdw blurRad="38100" dist="38100" dir="2700000" algn="tl">
                  <a:srgbClr val="000000">
                    <a:alpha val="43137"/>
                  </a:srgbClr>
                </a:outerShdw>
              </a:effectLst>
            </a:endParaRPr>
          </a:p>
        </p:txBody>
      </p:sp>
      <p:sp>
        <p:nvSpPr>
          <p:cNvPr id="8" name="Content Placeholder 7"/>
          <p:cNvSpPr>
            <a:spLocks noGrp="1"/>
          </p:cNvSpPr>
          <p:nvPr>
            <p:ph sz="quarter" idx="1"/>
          </p:nvPr>
        </p:nvSpPr>
        <p:spPr>
          <a:xfrm>
            <a:off x="4495800" y="-17463"/>
            <a:ext cx="4648200" cy="1295401"/>
          </a:xfrm>
          <a:solidFill>
            <a:srgbClr val="F4D28D"/>
          </a:solidFill>
          <a:ln>
            <a:solidFill>
              <a:schemeClr val="tx1"/>
            </a:solidFill>
          </a:ln>
        </p:spPr>
        <p:txBody>
          <a:bodyPr/>
          <a:lstStyle/>
          <a:p>
            <a:pPr marL="177800" indent="0">
              <a:buFont typeface="Arial" panose="020B0604020202020204" pitchFamily="34" charset="0"/>
              <a:buNone/>
            </a:pPr>
            <a:r>
              <a:rPr lang="en-US" altLang="en-US" sz="2700" b="1" dirty="0">
                <a:ea typeface="ＭＳ Ｐゴシック" panose="020B0600070205080204" pitchFamily="34" charset="-128"/>
              </a:rPr>
              <a:t>Guiding principle</a:t>
            </a:r>
            <a:r>
              <a:rPr lang="en-US" altLang="en-US" sz="2700" dirty="0">
                <a:ea typeface="ＭＳ Ｐゴシック" panose="020B0600070205080204" pitchFamily="34" charset="-128"/>
              </a:rPr>
              <a:t>: “Create literacy rich environments” </a:t>
            </a:r>
            <a:r>
              <a:rPr lang="en-US" altLang="en-US" sz="1800" dirty="0">
                <a:ea typeface="ＭＳ Ｐゴシック" panose="020B0600070205080204" pitchFamily="34" charset="-128"/>
              </a:rPr>
              <a:t>(PCF, Vol. 1, p. 103)</a:t>
            </a:r>
            <a:br>
              <a:rPr lang="en-US" altLang="en-US" sz="2400" dirty="0">
                <a:ea typeface="ＭＳ Ｐゴシック" panose="020B0600070205080204" pitchFamily="34" charset="-128"/>
              </a:rPr>
            </a:br>
            <a:endParaRPr lang="en-US" altLang="en-US" dirty="0">
              <a:ea typeface="ＭＳ Ｐゴシック" panose="020B0600070205080204" pitchFamily="34" charset="-128"/>
            </a:endParaRPr>
          </a:p>
          <a:p>
            <a:pPr marL="177800" indent="0">
              <a:buFont typeface="Arial" panose="020B0604020202020204" pitchFamily="34" charset="0"/>
              <a:buNone/>
            </a:pPr>
            <a:endParaRPr lang="en-US" altLang="en-US" dirty="0">
              <a:ea typeface="ＭＳ Ｐゴシック" panose="020B0600070205080204" pitchFamily="34" charset="-128"/>
            </a:endParaRPr>
          </a:p>
        </p:txBody>
      </p:sp>
      <p:sp>
        <p:nvSpPr>
          <p:cNvPr id="14" name="Rectangle 13"/>
          <p:cNvSpPr>
            <a:spLocks noChangeArrowheads="1"/>
          </p:cNvSpPr>
          <p:nvPr/>
        </p:nvSpPr>
        <p:spPr bwMode="auto">
          <a:xfrm>
            <a:off x="-1" y="6593844"/>
            <a:ext cx="44958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©2016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5380308" y="274638"/>
            <a:ext cx="3763692" cy="1143000"/>
          </a:xfrm>
        </p:spPr>
        <p:txBody>
          <a:bodyPr/>
          <a:lstStyle/>
          <a:p>
            <a:pPr eaLnBrk="1" hangingPunct="1"/>
            <a:r>
              <a:rPr lang="en-US" altLang="en-US" dirty="0">
                <a:solidFill>
                  <a:srgbClr val="000000"/>
                </a:solidFill>
                <a:ea typeface="ＭＳ Ｐゴシック" panose="020B0600070205080204" pitchFamily="34" charset="-128"/>
              </a:rPr>
              <a:t>Guiding Principle</a:t>
            </a:r>
          </a:p>
        </p:txBody>
      </p:sp>
      <p:pic>
        <p:nvPicPr>
          <p:cNvPr id="8" name="Content Placeholder 3" title="Reading Borax box"/>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 y="0"/>
            <a:ext cx="5380309" cy="6858000"/>
          </a:xfrm>
          <a:ln>
            <a:solidFill>
              <a:schemeClr val="dk1"/>
            </a:solidFill>
          </a:ln>
          <a:effectLst/>
        </p:spPr>
      </p:pic>
      <p:sp>
        <p:nvSpPr>
          <p:cNvPr id="2" name="Content Placeholder 1"/>
          <p:cNvSpPr>
            <a:spLocks noGrp="1"/>
          </p:cNvSpPr>
          <p:nvPr>
            <p:ph sz="half" idx="2"/>
          </p:nvPr>
        </p:nvSpPr>
        <p:spPr>
          <a:xfrm>
            <a:off x="6096000" y="1776150"/>
            <a:ext cx="2819400" cy="4572000"/>
          </a:xfrm>
        </p:spPr>
        <p:txBody>
          <a:bodyPr/>
          <a:lstStyle/>
          <a:p>
            <a:pPr marL="0" indent="0">
              <a:buNone/>
            </a:pPr>
            <a:r>
              <a:rPr lang="en-US" sz="3200" dirty="0">
                <a:latin typeface="Arial" charset="0"/>
                <a:ea typeface="MS PGothic" charset="0"/>
                <a:cs typeface="MS PGothic" charset="0"/>
              </a:rPr>
              <a:t>“Children learn everywhere” </a:t>
            </a:r>
            <a:r>
              <a:rPr lang="en-US" sz="1600" dirty="0">
                <a:latin typeface="Arial" charset="0"/>
                <a:ea typeface="MS PGothic" charset="0"/>
                <a:cs typeface="MS PGothic" charset="0"/>
              </a:rPr>
              <a:t>(PCF, Vol. 1, p. 100)</a:t>
            </a:r>
          </a:p>
          <a:p>
            <a:pPr marL="0" indent="0">
              <a:buNone/>
            </a:pPr>
            <a:endParaRPr lang="en-US" altLang="en-US" sz="1600" dirty="0">
              <a:solidFill>
                <a:srgbClr val="000000"/>
              </a:solidFill>
              <a:latin typeface="Arial" charset="0"/>
              <a:ea typeface="MS PGothic" charset="0"/>
            </a:endParaRPr>
          </a:p>
          <a:p>
            <a:pPr marL="0" indent="0">
              <a:buNone/>
            </a:pPr>
            <a:endParaRPr lang="en-US" altLang="en-US" sz="1600" dirty="0">
              <a:solidFill>
                <a:srgbClr val="000000"/>
              </a:solidFill>
              <a:latin typeface="Arial" charset="0"/>
              <a:ea typeface="MS PGothic" charset="0"/>
            </a:endParaRPr>
          </a:p>
          <a:p>
            <a:pPr marL="0" indent="0">
              <a:buNone/>
            </a:pPr>
            <a:endParaRPr lang="en-US" altLang="en-US" b="1" dirty="0">
              <a:solidFill>
                <a:srgbClr val="000000"/>
              </a:solidFill>
              <a:latin typeface="Arial" charset="0"/>
              <a:ea typeface="MS PGothic" charset="0"/>
            </a:endParaRPr>
          </a:p>
          <a:p>
            <a:pPr marL="0" indent="0">
              <a:buNone/>
            </a:pPr>
            <a:r>
              <a:rPr lang="en-US" altLang="en-US" b="1" dirty="0">
                <a:solidFill>
                  <a:srgbClr val="000000"/>
                </a:solidFill>
                <a:latin typeface="Arial" charset="0"/>
                <a:ea typeface="MS PGothic" charset="0"/>
              </a:rPr>
              <a:t>Teachers need to be the detectives!</a:t>
            </a:r>
            <a:endParaRPr lang="en-US" altLang="en-US" sz="4400" b="1" dirty="0">
              <a:solidFill>
                <a:srgbClr val="000000"/>
              </a:solidFill>
              <a:ea typeface="ＭＳ Ｐゴシック" panose="020B0600070205080204" pitchFamily="34" charset="-128"/>
            </a:endParaRPr>
          </a:p>
        </p:txBody>
      </p:sp>
      <p:sp>
        <p:nvSpPr>
          <p:cNvPr id="66563"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14E7726-E91C-43B0-B060-5EDE9F726B3C}" type="slidenum">
              <a:rPr lang="en-US" altLang="en-US" sz="1200"/>
              <a:pPr/>
              <a:t>33</a:t>
            </a:fld>
            <a:endParaRPr lang="en-US" altLang="en-US" sz="1200"/>
          </a:p>
        </p:txBody>
      </p:sp>
      <p:sp>
        <p:nvSpPr>
          <p:cNvPr id="7" name="Rectangle 6"/>
          <p:cNvSpPr>
            <a:spLocks noChangeArrowheads="1"/>
          </p:cNvSpPr>
          <p:nvPr/>
        </p:nvSpPr>
        <p:spPr bwMode="auto">
          <a:xfrm>
            <a:off x="5380308" y="6632084"/>
            <a:ext cx="376369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©2016 California Department of Education</a:t>
            </a:r>
            <a:endParaRPr lang="en-US" altLang="en-US" sz="900" dirty="0">
              <a:cs typeface="Arial" panose="020B0604020202020204" pitchFamily="34" charset="0"/>
            </a:endParaRPr>
          </a:p>
        </p:txBody>
      </p:sp>
    </p:spTree>
    <p:extLst>
      <p:ext uri="{BB962C8B-B14F-4D97-AF65-F5344CB8AC3E}">
        <p14:creationId xmlns:p14="http://schemas.microsoft.com/office/powerpoint/2010/main" val="4231619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Classroom"/>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29150" y="3608388"/>
            <a:ext cx="4498975" cy="3249612"/>
          </a:xfrm>
          <a:prstGeom prst="rect">
            <a:avLst/>
          </a:prstGeom>
          <a:ln>
            <a:solidFill>
              <a:schemeClr val="tx1"/>
            </a:solidFill>
          </a:ln>
        </p:spPr>
      </p:pic>
      <p:pic>
        <p:nvPicPr>
          <p:cNvPr id="5" name="Picture 4" title="Ramps"/>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3819525"/>
            <a:ext cx="4629150" cy="3038475"/>
          </a:xfrm>
          <a:prstGeom prst="rect">
            <a:avLst/>
          </a:prstGeom>
          <a:ln>
            <a:solidFill>
              <a:schemeClr val="tx1"/>
            </a:solidFill>
          </a:ln>
        </p:spPr>
      </p:pic>
      <p:pic>
        <p:nvPicPr>
          <p:cNvPr id="3" name="Picture 2" title="Classroom"/>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68838" y="914400"/>
            <a:ext cx="4475162" cy="2933700"/>
          </a:xfrm>
          <a:prstGeom prst="rect">
            <a:avLst/>
          </a:prstGeom>
          <a:ln>
            <a:solidFill>
              <a:schemeClr val="tx1"/>
            </a:solidFill>
          </a:ln>
        </p:spPr>
      </p:pic>
      <p:pic>
        <p:nvPicPr>
          <p:cNvPr id="2" name="Picture 1" title="Tricycles"/>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914400"/>
            <a:ext cx="4643438" cy="2933700"/>
          </a:xfrm>
          <a:prstGeom prst="rect">
            <a:avLst/>
          </a:prstGeom>
          <a:ln>
            <a:solidFill>
              <a:schemeClr val="tx1"/>
            </a:solidFill>
          </a:ln>
        </p:spPr>
      </p:pic>
      <p:sp>
        <p:nvSpPr>
          <p:cNvPr id="104453" name="Title 5"/>
          <p:cNvSpPr>
            <a:spLocks noGrp="1"/>
          </p:cNvSpPr>
          <p:nvPr>
            <p:ph type="title" idx="4294967295"/>
          </p:nvPr>
        </p:nvSpPr>
        <p:spPr>
          <a:xfrm>
            <a:off x="1928813" y="0"/>
            <a:ext cx="5486400" cy="914400"/>
          </a:xfrm>
        </p:spPr>
        <p:txBody>
          <a:bodyPr/>
          <a:lstStyle/>
          <a:p>
            <a:r>
              <a:rPr lang="en-US" altLang="en-US">
                <a:ea typeface="ＭＳ Ｐゴシック" panose="020B0600070205080204" pitchFamily="34" charset="-128"/>
              </a:rPr>
              <a:t>Photo Detectives</a:t>
            </a:r>
            <a:r>
              <a:rPr lang="en-US" altLang="en-US">
                <a:ea typeface="ＭＳ Ｐゴシック" panose="020B0600070205080204" pitchFamily="34" charset="-128"/>
                <a:cs typeface="Arial" panose="020B0604020202020204" pitchFamily="34" charset="0"/>
              </a:rPr>
              <a:t> </a:t>
            </a:r>
          </a:p>
        </p:txBody>
      </p:sp>
      <p:sp>
        <p:nvSpPr>
          <p:cNvPr id="104455" name="Slide Number Placeholder 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8294F4B-13B1-4721-A853-BAE262E98439}" type="slidenum">
              <a:rPr lang="en-US" altLang="en-US" sz="1200"/>
              <a:pPr/>
              <a:t>34</a:t>
            </a:fld>
            <a:endParaRPr lang="en-US" altLang="en-US" sz="1200"/>
          </a:p>
        </p:txBody>
      </p:sp>
      <p:sp>
        <p:nvSpPr>
          <p:cNvPr id="9" name="Rectangle 8"/>
          <p:cNvSpPr>
            <a:spLocks noChangeArrowheads="1"/>
          </p:cNvSpPr>
          <p:nvPr/>
        </p:nvSpPr>
        <p:spPr bwMode="auto">
          <a:xfrm>
            <a:off x="-1" y="6600509"/>
            <a:ext cx="91440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©2016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0" y="0"/>
            <a:ext cx="9144000" cy="908844"/>
          </a:xfrm>
        </p:spPr>
        <p:txBody>
          <a:bodyPr/>
          <a:lstStyle/>
          <a:p>
            <a:r>
              <a:rPr lang="en-US" altLang="en-US" dirty="0">
                <a:ea typeface="ＭＳ Ｐゴシック" panose="020B0600070205080204" pitchFamily="34" charset="-128"/>
              </a:rPr>
              <a:t>Supporting Alphabetic Knowledge</a:t>
            </a:r>
          </a:p>
        </p:txBody>
      </p:sp>
      <p:sp>
        <p:nvSpPr>
          <p:cNvPr id="105474" name="Text Placeholder 1"/>
          <p:cNvSpPr>
            <a:spLocks noGrp="1"/>
          </p:cNvSpPr>
          <p:nvPr>
            <p:ph type="body" idx="1"/>
          </p:nvPr>
        </p:nvSpPr>
        <p:spPr>
          <a:xfrm>
            <a:off x="914400" y="914400"/>
            <a:ext cx="7315200" cy="868363"/>
          </a:xfrm>
          <a:solidFill>
            <a:srgbClr val="FCF4E4"/>
          </a:solidFill>
          <a:ln>
            <a:solidFill>
              <a:schemeClr val="tx1"/>
            </a:solidFill>
            <a:miter lim="800000"/>
            <a:headEnd/>
            <a:tailEnd/>
          </a:ln>
        </p:spPr>
        <p:txBody>
          <a:bodyPr/>
          <a:lstStyle/>
          <a:p>
            <a:pPr marL="117475"/>
            <a:r>
              <a:rPr lang="en-US" altLang="en-US" dirty="0">
                <a:ea typeface="ＭＳ Ｐゴシック" panose="020B0600070205080204" pitchFamily="34" charset="-128"/>
              </a:rPr>
              <a:t>Some suggested materials from pages 143-145 of the Preschool Curriculum Framework:</a:t>
            </a:r>
          </a:p>
        </p:txBody>
      </p:sp>
      <p:sp>
        <p:nvSpPr>
          <p:cNvPr id="109570" name="Content Placeholder 2"/>
          <p:cNvSpPr>
            <a:spLocks noGrp="1"/>
          </p:cNvSpPr>
          <p:nvPr>
            <p:ph sz="half" idx="2"/>
          </p:nvPr>
        </p:nvSpPr>
        <p:spPr>
          <a:xfrm>
            <a:off x="914400" y="1782763"/>
            <a:ext cx="7315200" cy="3951288"/>
          </a:xfrm>
          <a:solidFill>
            <a:srgbClr val="F8E5BE"/>
          </a:solidFill>
          <a:ln w="9525"/>
          <a:extLst>
            <a:ext uri="{FAA26D3D-D897-4be2-8F04-BA451C77F1D7}">
              <ma14:placeholder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numCol="2"/>
          <a:lstStyle/>
          <a:p>
            <a:pPr marL="466725">
              <a:buFont typeface="Arial" charset="0"/>
              <a:buChar char="•"/>
              <a:defRPr/>
            </a:pPr>
            <a:r>
              <a:rPr lang="en-US" dirty="0">
                <a:ea typeface="MS PGothic" charset="0"/>
                <a:cs typeface="MS PGothic" charset="0"/>
              </a:rPr>
              <a:t>Alphabet books</a:t>
            </a:r>
          </a:p>
          <a:p>
            <a:pPr marL="466725">
              <a:buFont typeface="Arial" charset="0"/>
              <a:buChar char="•"/>
              <a:defRPr/>
            </a:pPr>
            <a:r>
              <a:rPr lang="en-US" dirty="0">
                <a:ea typeface="MS PGothic" charset="0"/>
                <a:cs typeface="MS PGothic" charset="0"/>
              </a:rPr>
              <a:t>Alphabet puzzles</a:t>
            </a:r>
          </a:p>
          <a:p>
            <a:pPr marL="466725">
              <a:buFont typeface="Arial" charset="0"/>
              <a:buChar char="•"/>
              <a:defRPr/>
            </a:pPr>
            <a:r>
              <a:rPr lang="en-US" dirty="0">
                <a:ea typeface="MS PGothic" charset="0"/>
                <a:cs typeface="MS PGothic" charset="0"/>
              </a:rPr>
              <a:t>Name cards</a:t>
            </a:r>
          </a:p>
          <a:p>
            <a:pPr marL="466725">
              <a:buFont typeface="Arial" charset="0"/>
              <a:buChar char="•"/>
              <a:defRPr/>
            </a:pPr>
            <a:r>
              <a:rPr lang="en-US" dirty="0">
                <a:ea typeface="MS PGothic" charset="0"/>
                <a:cs typeface="MS PGothic" charset="0"/>
              </a:rPr>
              <a:t>Posters with English and Spanish alphabet</a:t>
            </a:r>
          </a:p>
          <a:p>
            <a:pPr marL="466725">
              <a:buFont typeface="Arial" charset="0"/>
              <a:buChar char="•"/>
              <a:defRPr/>
            </a:pPr>
            <a:r>
              <a:rPr lang="en-US" dirty="0">
                <a:ea typeface="MS PGothic" charset="0"/>
                <a:cs typeface="MS PGothic" charset="0"/>
              </a:rPr>
              <a:t>Posters with letters in many fonts</a:t>
            </a:r>
          </a:p>
          <a:p>
            <a:pPr marL="466725">
              <a:buFont typeface="Arial" charset="0"/>
              <a:buChar char="•"/>
              <a:defRPr/>
            </a:pPr>
            <a:r>
              <a:rPr lang="en-US" dirty="0">
                <a:ea typeface="MS PGothic" charset="0"/>
                <a:cs typeface="MS PGothic" charset="0"/>
              </a:rPr>
              <a:t>Predictable text books</a:t>
            </a:r>
          </a:p>
          <a:p>
            <a:pPr>
              <a:buFont typeface="Arial" charset="0"/>
              <a:buChar char="•"/>
              <a:defRPr/>
            </a:pPr>
            <a:endParaRPr lang="en-US" dirty="0">
              <a:ea typeface="MS PGothic" charset="0"/>
              <a:cs typeface="MS PGothic" charset="0"/>
            </a:endParaRPr>
          </a:p>
          <a:p>
            <a:pPr marL="563563">
              <a:buFont typeface="Arial" charset="0"/>
              <a:buChar char="•"/>
              <a:defRPr/>
            </a:pPr>
            <a:r>
              <a:rPr lang="en-US" dirty="0">
                <a:ea typeface="MS PGothic" charset="0"/>
                <a:cs typeface="MS PGothic" charset="0"/>
              </a:rPr>
              <a:t>Posters with Braille alphabet</a:t>
            </a:r>
          </a:p>
          <a:p>
            <a:pPr marL="563563">
              <a:buFont typeface="Arial" charset="0"/>
              <a:buChar char="•"/>
              <a:defRPr/>
            </a:pPr>
            <a:r>
              <a:rPr lang="en-US" dirty="0">
                <a:ea typeface="MS PGothic" charset="0"/>
                <a:cs typeface="MS PGothic" charset="0"/>
              </a:rPr>
              <a:t>Magnet letters</a:t>
            </a:r>
          </a:p>
          <a:p>
            <a:pPr marL="563563">
              <a:buFont typeface="Arial" charset="0"/>
              <a:buChar char="•"/>
              <a:defRPr/>
            </a:pPr>
            <a:r>
              <a:rPr lang="en-US" dirty="0">
                <a:ea typeface="MS PGothic" charset="0"/>
                <a:cs typeface="MS PGothic" charset="0"/>
              </a:rPr>
              <a:t>Letter tiles</a:t>
            </a:r>
          </a:p>
          <a:p>
            <a:pPr marL="563563">
              <a:buFont typeface="Arial" charset="0"/>
              <a:buChar char="•"/>
              <a:defRPr/>
            </a:pPr>
            <a:r>
              <a:rPr lang="en-US" dirty="0">
                <a:ea typeface="MS PGothic" charset="0"/>
                <a:cs typeface="MS PGothic" charset="0"/>
              </a:rPr>
              <a:t>Pipe cleaners</a:t>
            </a:r>
          </a:p>
          <a:p>
            <a:pPr marL="563563">
              <a:buFont typeface="Arial" charset="0"/>
              <a:buChar char="•"/>
              <a:defRPr/>
            </a:pPr>
            <a:r>
              <a:rPr lang="en-US" dirty="0">
                <a:ea typeface="MS PGothic" charset="0"/>
                <a:cs typeface="MS PGothic" charset="0"/>
              </a:rPr>
              <a:t>Popsicle sticks</a:t>
            </a:r>
          </a:p>
          <a:p>
            <a:pPr marL="563563">
              <a:buFont typeface="Arial" charset="0"/>
              <a:buChar char="•"/>
              <a:defRPr/>
            </a:pPr>
            <a:r>
              <a:rPr lang="en-US" dirty="0">
                <a:ea typeface="MS PGothic" charset="0"/>
                <a:cs typeface="MS PGothic" charset="0"/>
              </a:rPr>
              <a:t>Beads</a:t>
            </a:r>
          </a:p>
          <a:p>
            <a:pPr>
              <a:buFontTx/>
              <a:buNone/>
              <a:defRPr/>
            </a:pPr>
            <a:endParaRPr lang="en-US" dirty="0">
              <a:ea typeface="ＭＳ Ｐゴシック" charset="0"/>
              <a:cs typeface="ＭＳ Ｐゴシック" charset="0"/>
            </a:endParaRPr>
          </a:p>
          <a:p>
            <a:pPr>
              <a:buFont typeface="Arial" charset="0"/>
              <a:buChar char="•"/>
              <a:defRPr/>
            </a:pPr>
            <a:endParaRPr lang="en-US" dirty="0">
              <a:ea typeface="MS PGothic" charset="0"/>
              <a:cs typeface="MS PGothic" charset="0"/>
            </a:endParaRPr>
          </a:p>
        </p:txBody>
      </p:sp>
      <p:sp>
        <p:nvSpPr>
          <p:cNvPr id="105476" name="Text Placeholder 2"/>
          <p:cNvSpPr>
            <a:spLocks noGrp="1"/>
          </p:cNvSpPr>
          <p:nvPr>
            <p:ph type="body" sz="quarter" idx="3"/>
          </p:nvPr>
        </p:nvSpPr>
        <p:spPr>
          <a:xfrm>
            <a:off x="914400" y="5734051"/>
            <a:ext cx="7315200" cy="715962"/>
          </a:xfrm>
        </p:spPr>
        <p:txBody>
          <a:bodyPr/>
          <a:lstStyle/>
          <a:p>
            <a:pPr algn="ctr"/>
            <a:r>
              <a:rPr lang="en-US" altLang="en-US" sz="2800" dirty="0">
                <a:ea typeface="ＭＳ Ｐゴシック" panose="020B0600070205080204" pitchFamily="34" charset="-128"/>
              </a:rPr>
              <a:t>What else did you find?</a:t>
            </a:r>
          </a:p>
        </p:txBody>
      </p:sp>
      <p:sp>
        <p:nvSpPr>
          <p:cNvPr id="105477"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F32ADA6-ABC9-4D32-90AD-AD971DAFCE1F}" type="slidenum">
              <a:rPr lang="en-US" altLang="en-US" sz="1200"/>
              <a:pPr/>
              <a:t>35</a:t>
            </a:fld>
            <a:endParaRPr lang="en-US" altLang="en-US" sz="1200"/>
          </a:p>
        </p:txBody>
      </p:sp>
    </p:spTree>
    <p:extLst>
      <p:ext uri="{BB962C8B-B14F-4D97-AF65-F5344CB8AC3E}">
        <p14:creationId xmlns:p14="http://schemas.microsoft.com/office/powerpoint/2010/main" val="1757379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sz="quarter"/>
          </p:nvPr>
        </p:nvSpPr>
        <p:spPr>
          <a:xfrm>
            <a:off x="457200" y="7938"/>
            <a:ext cx="8229600" cy="906462"/>
          </a:xfrm>
        </p:spPr>
        <p:txBody>
          <a:bodyPr/>
          <a:lstStyle/>
          <a:p>
            <a:br>
              <a:rPr lang="en-US" altLang="en-US" dirty="0">
                <a:ea typeface="ＭＳ Ｐゴシック" panose="020B0600070205080204" pitchFamily="34" charset="-128"/>
              </a:rPr>
            </a:br>
            <a:r>
              <a:rPr lang="en-US" altLang="en-US" dirty="0">
                <a:ea typeface="ＭＳ Ｐゴシック" panose="020B0600070205080204" pitchFamily="34" charset="-128"/>
              </a:rPr>
              <a:t>Interaction and Strategy</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sp>
        <p:nvSpPr>
          <p:cNvPr id="3" name="Content Placeholder 2"/>
          <p:cNvSpPr>
            <a:spLocks noGrp="1"/>
          </p:cNvSpPr>
          <p:nvPr>
            <p:ph sz="quarter" idx="1"/>
          </p:nvPr>
        </p:nvSpPr>
        <p:spPr>
          <a:xfrm>
            <a:off x="228600" y="1905000"/>
            <a:ext cx="4038600" cy="4572000"/>
          </a:xfrm>
          <a:solidFill>
            <a:srgbClr val="FCF4E4"/>
          </a:solidFill>
        </p:spPr>
        <p:style>
          <a:lnRef idx="2">
            <a:schemeClr val="dk1"/>
          </a:lnRef>
          <a:fillRef idx="1">
            <a:schemeClr val="lt1"/>
          </a:fillRef>
          <a:effectRef idx="0">
            <a:schemeClr val="dk1"/>
          </a:effectRef>
          <a:fontRef idx="minor">
            <a:schemeClr val="dk1"/>
          </a:fontRef>
        </p:style>
        <p:txBody>
          <a:bodyPr/>
          <a:lstStyle/>
          <a:p>
            <a:pPr marL="0" indent="0">
              <a:buFont typeface="Arial" charset="0"/>
              <a:buNone/>
              <a:defRPr/>
            </a:pPr>
            <a:r>
              <a:rPr lang="en-US" sz="2800" dirty="0"/>
              <a:t>Writing Area:</a:t>
            </a:r>
          </a:p>
          <a:p>
            <a:pPr>
              <a:buFont typeface="Arial" charset="0"/>
              <a:buChar char="•"/>
              <a:defRPr/>
            </a:pPr>
            <a:r>
              <a:rPr lang="en-US" sz="2800" dirty="0"/>
              <a:t>Laminate popular words to use in card making.</a:t>
            </a:r>
          </a:p>
          <a:p>
            <a:pPr>
              <a:buFont typeface="Arial" charset="0"/>
              <a:buChar char="•"/>
              <a:defRPr/>
            </a:pPr>
            <a:r>
              <a:rPr lang="en-US" sz="2800" dirty="0"/>
              <a:t>Use a key ring of familiar words from books, classroom rituals, and/or songs.</a:t>
            </a:r>
          </a:p>
          <a:p>
            <a:pPr lvl="1">
              <a:buFont typeface="Arial" charset="0"/>
              <a:buChar char="–"/>
              <a:defRPr/>
            </a:pPr>
            <a:endParaRPr lang="en-US" dirty="0"/>
          </a:p>
        </p:txBody>
      </p:sp>
      <p:sp>
        <p:nvSpPr>
          <p:cNvPr id="4" name="Content Placeholder 3"/>
          <p:cNvSpPr>
            <a:spLocks noGrp="1"/>
          </p:cNvSpPr>
          <p:nvPr>
            <p:ph sz="quarter" idx="2"/>
          </p:nvPr>
        </p:nvSpPr>
        <p:spPr>
          <a:xfrm>
            <a:off x="4419600" y="1905000"/>
            <a:ext cx="4572000" cy="4572000"/>
          </a:xfrm>
          <a:solidFill>
            <a:srgbClr val="F8E5BE"/>
          </a:solidFill>
        </p:spPr>
        <p:style>
          <a:lnRef idx="2">
            <a:schemeClr val="dk1"/>
          </a:lnRef>
          <a:fillRef idx="1">
            <a:schemeClr val="lt1"/>
          </a:fillRef>
          <a:effectRef idx="0">
            <a:schemeClr val="dk1"/>
          </a:effectRef>
          <a:fontRef idx="minor">
            <a:schemeClr val="dk1"/>
          </a:fontRef>
        </p:style>
        <p:txBody>
          <a:bodyPr/>
          <a:lstStyle/>
          <a:p>
            <a:pPr marL="0" indent="0">
              <a:buFont typeface="Arial" charset="0"/>
              <a:buNone/>
              <a:defRPr/>
            </a:pPr>
            <a:r>
              <a:rPr lang="en-US" sz="2800" dirty="0"/>
              <a:t>Library Area:</a:t>
            </a:r>
          </a:p>
          <a:p>
            <a:pPr>
              <a:buFont typeface="Arial" charset="0"/>
              <a:buChar char="•"/>
              <a:defRPr/>
            </a:pPr>
            <a:r>
              <a:rPr lang="en-US" sz="2800" dirty="0"/>
              <a:t>Use repetitive, predictable texts to find interesting words to laminate and place with the books in the library. </a:t>
            </a:r>
          </a:p>
          <a:p>
            <a:pPr>
              <a:buFont typeface="Arial" charset="0"/>
              <a:buChar char="•"/>
              <a:defRPr/>
            </a:pPr>
            <a:r>
              <a:rPr lang="en-US" sz="2800" dirty="0"/>
              <a:t>Make key rings of laminated words that are common in books.</a:t>
            </a:r>
          </a:p>
        </p:txBody>
      </p:sp>
      <p:sp>
        <p:nvSpPr>
          <p:cNvPr id="106500" name="Content Placeholder 5"/>
          <p:cNvSpPr>
            <a:spLocks noGrp="1"/>
          </p:cNvSpPr>
          <p:nvPr>
            <p:ph sz="quarter" idx="3"/>
          </p:nvPr>
        </p:nvSpPr>
        <p:spPr>
          <a:xfrm>
            <a:off x="228600" y="762000"/>
            <a:ext cx="8763000" cy="1143000"/>
          </a:xfrm>
        </p:spPr>
        <p:txBody>
          <a:bodyPr/>
          <a:lstStyle/>
          <a:p>
            <a:pPr marL="0" indent="0">
              <a:buFont typeface="Arial" panose="020B0604020202020204" pitchFamily="34" charset="0"/>
              <a:buNone/>
            </a:pPr>
            <a:r>
              <a:rPr lang="en-US" altLang="en-US" dirty="0">
                <a:ea typeface="ＭＳ Ｐゴシック" panose="020B0600070205080204" pitchFamily="34" charset="-128"/>
              </a:rPr>
              <a:t>“Use everyday opportunities to model attending to print details in words” </a:t>
            </a:r>
            <a:r>
              <a:rPr lang="en-US" altLang="en-US" sz="1800" dirty="0">
                <a:ea typeface="ＭＳ Ｐゴシック" panose="020B0600070205080204" pitchFamily="34" charset="-128"/>
              </a:rPr>
              <a:t>(PCF, Vol. 1, p. 145)</a:t>
            </a:r>
            <a:r>
              <a:rPr lang="en-US" altLang="en-US" dirty="0">
                <a:ea typeface="ＭＳ Ｐゴシック" panose="020B0600070205080204" pitchFamily="34" charset="-128"/>
              </a:rPr>
              <a:t>.</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sp>
        <p:nvSpPr>
          <p:cNvPr id="106501"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12B13E3-3E8D-494B-B580-0B4DA77C5F64}" type="slidenum">
              <a:rPr lang="en-US" altLang="en-US" sz="1200"/>
              <a:pPr/>
              <a:t>36</a:t>
            </a:fld>
            <a:endParaRPr lang="en-US" altLang="en-US" sz="1200"/>
          </a:p>
        </p:txBody>
      </p:sp>
    </p:spTree>
    <p:extLst>
      <p:ext uri="{BB962C8B-B14F-4D97-AF65-F5344CB8AC3E}">
        <p14:creationId xmlns:p14="http://schemas.microsoft.com/office/powerpoint/2010/main" val="34326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7215" t="4147" r="34215" b="7779"/>
          <a:stretch/>
        </p:blipFill>
        <p:spPr>
          <a:xfrm>
            <a:off x="1" y="0"/>
            <a:ext cx="6019800" cy="6858000"/>
          </a:xfrm>
          <a:ln>
            <a:solidFill>
              <a:schemeClr val="tx1"/>
            </a:solidFill>
          </a:ln>
        </p:spPr>
      </p:pic>
      <p:sp>
        <p:nvSpPr>
          <p:cNvPr id="66561" name="Rectangle 2"/>
          <p:cNvSpPr>
            <a:spLocks noGrp="1" noChangeArrowheads="1"/>
          </p:cNvSpPr>
          <p:nvPr>
            <p:ph type="title"/>
          </p:nvPr>
        </p:nvSpPr>
        <p:spPr>
          <a:xfrm>
            <a:off x="6019800" y="274638"/>
            <a:ext cx="3124199" cy="1143000"/>
          </a:xfrm>
        </p:spPr>
        <p:txBody>
          <a:bodyPr/>
          <a:lstStyle/>
          <a:p>
            <a:pPr eaLnBrk="1" hangingPunct="1"/>
            <a:r>
              <a:rPr lang="en-US" altLang="en-US" dirty="0">
                <a:solidFill>
                  <a:srgbClr val="000000"/>
                </a:solidFill>
                <a:ea typeface="ＭＳ Ｐゴシック" panose="020B0600070205080204" pitchFamily="34" charset="-128"/>
              </a:rPr>
              <a:t>Guiding Principle</a:t>
            </a:r>
          </a:p>
        </p:txBody>
      </p:sp>
      <p:sp>
        <p:nvSpPr>
          <p:cNvPr id="2" name="Content Placeholder 1"/>
          <p:cNvSpPr>
            <a:spLocks noGrp="1"/>
          </p:cNvSpPr>
          <p:nvPr>
            <p:ph sz="half" idx="2"/>
          </p:nvPr>
        </p:nvSpPr>
        <p:spPr>
          <a:xfrm>
            <a:off x="6298096" y="1944527"/>
            <a:ext cx="2819400" cy="2971800"/>
          </a:xfrm>
        </p:spPr>
        <p:txBody>
          <a:bodyPr/>
          <a:lstStyle/>
          <a:p>
            <a:pPr marL="0" indent="0">
              <a:buFont typeface="Arial" panose="020B0604020202020204" pitchFamily="34" charset="0"/>
              <a:buNone/>
            </a:pPr>
            <a:r>
              <a:rPr lang="en-US" altLang="en-US" sz="3200" dirty="0">
                <a:solidFill>
                  <a:srgbClr val="000000"/>
                </a:solidFill>
                <a:ea typeface="ＭＳ Ｐゴシック" panose="020B0600070205080204" pitchFamily="34" charset="-128"/>
              </a:rPr>
              <a:t>“Celebrate and support the individual”             </a:t>
            </a:r>
            <a:r>
              <a:rPr lang="en-US" altLang="en-US" sz="1800" dirty="0">
                <a:solidFill>
                  <a:srgbClr val="000000"/>
                </a:solidFill>
                <a:ea typeface="ＭＳ Ｐゴシック" panose="020B0600070205080204" pitchFamily="34" charset="-128"/>
              </a:rPr>
              <a:t>(PCF, Vol. 1, p. 101)</a:t>
            </a:r>
            <a:r>
              <a:rPr lang="en-US" altLang="en-US" dirty="0">
                <a:solidFill>
                  <a:srgbClr val="000000"/>
                </a:solidFill>
                <a:ea typeface="ＭＳ Ｐゴシック" panose="020B0600070205080204" pitchFamily="34" charset="-128"/>
              </a:rPr>
              <a:t>.</a:t>
            </a:r>
          </a:p>
        </p:txBody>
      </p:sp>
      <p:sp>
        <p:nvSpPr>
          <p:cNvPr id="66563"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14E7726-E91C-43B0-B060-5EDE9F726B3C}" type="slidenum">
              <a:rPr lang="en-US" altLang="en-US" sz="1200"/>
              <a:pPr/>
              <a:t>37</a:t>
            </a:fld>
            <a:endParaRPr lang="en-US" altLang="en-US" sz="1200"/>
          </a:p>
        </p:txBody>
      </p:sp>
      <p:sp>
        <p:nvSpPr>
          <p:cNvPr id="7" name="Rectangle 6"/>
          <p:cNvSpPr>
            <a:spLocks noChangeArrowheads="1"/>
          </p:cNvSpPr>
          <p:nvPr/>
        </p:nvSpPr>
        <p:spPr bwMode="auto">
          <a:xfrm>
            <a:off x="5715000" y="6629400"/>
            <a:ext cx="3429000" cy="233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©2016 California Department of Education</a:t>
            </a:r>
            <a:endParaRPr lang="en-US" altLang="en-US" sz="900" dirty="0">
              <a:cs typeface="Arial" panose="020B0604020202020204" pitchFamily="34" charset="0"/>
            </a:endParaRPr>
          </a:p>
        </p:txBody>
      </p:sp>
    </p:spTree>
    <p:extLst>
      <p:ext uri="{BB962C8B-B14F-4D97-AF65-F5344CB8AC3E}">
        <p14:creationId xmlns:p14="http://schemas.microsoft.com/office/powerpoint/2010/main" val="3376465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a:xfrm>
            <a:off x="457200" y="-1"/>
            <a:ext cx="8229600" cy="1309589"/>
          </a:xfrm>
        </p:spPr>
        <p:txBody>
          <a:bodyPr/>
          <a:lstStyle/>
          <a:p>
            <a:pPr eaLnBrk="1" hangingPunct="1"/>
            <a:r>
              <a:rPr lang="en-US" altLang="en-US" dirty="0">
                <a:solidFill>
                  <a:srgbClr val="000000"/>
                </a:solidFill>
                <a:ea typeface="ＭＳ Ｐゴシック" panose="020B0600070205080204" pitchFamily="34" charset="-128"/>
              </a:rPr>
              <a:t>Universal Design for Learning</a:t>
            </a:r>
          </a:p>
        </p:txBody>
      </p:sp>
      <p:sp>
        <p:nvSpPr>
          <p:cNvPr id="88066" name="Rectangle 4"/>
          <p:cNvSpPr>
            <a:spLocks noGrp="1" noChangeArrowheads="1"/>
          </p:cNvSpPr>
          <p:nvPr>
            <p:ph sz="half" idx="1"/>
          </p:nvPr>
        </p:nvSpPr>
        <p:spPr>
          <a:xfrm>
            <a:off x="381000" y="1315032"/>
            <a:ext cx="3565808" cy="4811131"/>
          </a:xfrm>
        </p:spPr>
        <p:txBody>
          <a:bodyPr/>
          <a:lstStyle/>
          <a:p>
            <a:pPr marL="0" indent="0">
              <a:buFont typeface="Arial" charset="0"/>
              <a:buNone/>
              <a:defRPr/>
            </a:pPr>
            <a:r>
              <a:rPr lang="en-US" dirty="0">
                <a:solidFill>
                  <a:srgbClr val="000000"/>
                </a:solidFill>
                <a:ea typeface="MS PGothic" charset="0"/>
                <a:cs typeface="MS PGothic" charset="0"/>
              </a:rPr>
              <a:t>Multiple means of:</a:t>
            </a:r>
          </a:p>
          <a:p>
            <a:pPr>
              <a:defRPr/>
            </a:pPr>
            <a:r>
              <a:rPr lang="en-US" sz="2800" dirty="0">
                <a:solidFill>
                  <a:srgbClr val="000000"/>
                </a:solidFill>
                <a:ea typeface="MS PGothic" charset="0"/>
                <a:cs typeface="MS PGothic" charset="0"/>
              </a:rPr>
              <a:t>Expression	</a:t>
            </a:r>
          </a:p>
          <a:p>
            <a:pPr>
              <a:defRPr/>
            </a:pPr>
            <a:r>
              <a:rPr lang="en-US" sz="2800" dirty="0">
                <a:solidFill>
                  <a:srgbClr val="000000"/>
                </a:solidFill>
                <a:ea typeface="MS PGothic" charset="0"/>
                <a:cs typeface="MS PGothic" charset="0"/>
              </a:rPr>
              <a:t>Engagement</a:t>
            </a:r>
            <a:endParaRPr lang="en-US" dirty="0">
              <a:solidFill>
                <a:srgbClr val="000000"/>
              </a:solidFill>
              <a:ea typeface="MS PGothic" charset="0"/>
              <a:cs typeface="MS PGothic" charset="0"/>
            </a:endParaRPr>
          </a:p>
          <a:p>
            <a:pPr>
              <a:defRPr/>
            </a:pPr>
            <a:r>
              <a:rPr lang="en-US" sz="2800" dirty="0">
                <a:solidFill>
                  <a:srgbClr val="000000"/>
                </a:solidFill>
                <a:ea typeface="MS PGothic" charset="0"/>
                <a:cs typeface="MS PGothic" charset="0"/>
              </a:rPr>
              <a:t>Representation</a:t>
            </a:r>
          </a:p>
          <a:p>
            <a:pPr>
              <a:buFont typeface="Arial" charset="0"/>
              <a:buChar char="•"/>
              <a:defRPr/>
            </a:pPr>
            <a:endParaRPr lang="en-US" sz="2400" dirty="0">
              <a:solidFill>
                <a:srgbClr val="000000"/>
              </a:solidFill>
              <a:ea typeface="MS PGothic" charset="0"/>
              <a:cs typeface="MS PGothic" charset="0"/>
            </a:endParaRPr>
          </a:p>
        </p:txBody>
      </p:sp>
      <p:pic>
        <p:nvPicPr>
          <p:cNvPr id="5" name="Content Placeholder 4" title="Sign-in shets"/>
          <p:cNvPicPr>
            <a:picLocks noGrp="1" noChangeAspect="1"/>
          </p:cNvPicPr>
          <p:nvPr>
            <p:ph sz="half" idx="2"/>
          </p:nvPr>
        </p:nvPicPr>
        <p:blipFill>
          <a:blip r:embed="rId3"/>
          <a:stretch>
            <a:fillRect/>
          </a:stretch>
        </p:blipFill>
        <p:spPr>
          <a:xfrm>
            <a:off x="3821622" y="1320475"/>
            <a:ext cx="4968592" cy="4805688"/>
          </a:xfrm>
          <a:prstGeom prst="rect">
            <a:avLst/>
          </a:prstGeom>
          <a:ln>
            <a:solidFill>
              <a:schemeClr val="dk1"/>
            </a:solidFill>
          </a:ln>
        </p:spPr>
      </p:pic>
      <p:sp>
        <p:nvSpPr>
          <p:cNvPr id="67589"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8FD4EF4-9386-41AE-958B-AE1C9B6A8E35}" type="slidenum">
              <a:rPr lang="en-US" altLang="en-US" sz="1200"/>
              <a:pPr/>
              <a:t>38</a:t>
            </a:fld>
            <a:endParaRPr lang="en-US" altLang="en-US" sz="12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457200" y="0"/>
            <a:ext cx="8229600" cy="1219200"/>
          </a:xfrm>
        </p:spPr>
        <p:txBody>
          <a:bodyPr/>
          <a:lstStyle/>
          <a:p>
            <a:pPr marL="111125">
              <a:defRPr/>
            </a:pPr>
            <a:r>
              <a:rPr lang="en-US" dirty="0">
                <a:solidFill>
                  <a:srgbClr val="000000"/>
                </a:solidFill>
                <a:cs typeface="MS PGothic" pitchFamily="34" charset="-128"/>
              </a:rPr>
              <a:t>Music and Movement</a:t>
            </a:r>
          </a:p>
        </p:txBody>
      </p:sp>
      <p:pic>
        <p:nvPicPr>
          <p:cNvPr id="3" name="Content Placeholder 2" title="Music time"/>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24613" y="1752600"/>
            <a:ext cx="6894774" cy="4459248"/>
          </a:xfrm>
          <a:ln>
            <a:solidFill>
              <a:schemeClr val="dk1"/>
            </a:solidFill>
          </a:ln>
          <a:effectLst/>
        </p:spPr>
      </p:pic>
      <p:sp>
        <p:nvSpPr>
          <p:cNvPr id="2" name="Content Placeholder 1"/>
          <p:cNvSpPr>
            <a:spLocks noGrp="1"/>
          </p:cNvSpPr>
          <p:nvPr>
            <p:ph sz="half" idx="2"/>
          </p:nvPr>
        </p:nvSpPr>
        <p:spPr>
          <a:xfrm>
            <a:off x="0" y="1112837"/>
            <a:ext cx="9144000" cy="533400"/>
          </a:xfrm>
        </p:spPr>
        <p:txBody>
          <a:bodyPr/>
          <a:lstStyle/>
          <a:p>
            <a:pPr marL="0" indent="0" algn="ctr">
              <a:buNone/>
            </a:pPr>
            <a:r>
              <a:rPr lang="en-US" sz="2400" dirty="0">
                <a:solidFill>
                  <a:srgbClr val="000000"/>
                </a:solidFill>
                <a:ea typeface="MS PGothic" charset="0"/>
                <a:cs typeface="MS PGothic" charset="0"/>
              </a:rPr>
              <a:t>Use music and movement to support alphabetic knowledge.</a:t>
            </a:r>
            <a:endParaRPr lang="en-US" sz="2400" dirty="0"/>
          </a:p>
        </p:txBody>
      </p:sp>
      <p:sp>
        <p:nvSpPr>
          <p:cNvPr id="69634"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6168108-26EF-4795-BF9B-BBB9D8773FD4}" type="slidenum">
              <a:rPr lang="en-US" altLang="en-US" sz="1200"/>
              <a:pPr/>
              <a:t>39</a:t>
            </a:fld>
            <a:endParaRPr lang="en-US" altLang="en-US" sz="1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Content Placeholder 2" title="Scrabble tiles reading: FUN"/>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895629"/>
          </a:xfrm>
        </p:spPr>
      </p:pic>
      <p:sp>
        <p:nvSpPr>
          <p:cNvPr id="91138" name="Title 1"/>
          <p:cNvSpPr>
            <a:spLocks noGrp="1"/>
          </p:cNvSpPr>
          <p:nvPr>
            <p:ph type="title"/>
          </p:nvPr>
        </p:nvSpPr>
        <p:spPr>
          <a:xfrm>
            <a:off x="3175" y="9525"/>
            <a:ext cx="4416425" cy="1143000"/>
          </a:xfrm>
        </p:spPr>
        <p:txBody>
          <a:bodyPr/>
          <a:lstStyle/>
          <a:p>
            <a:r>
              <a:rPr lang="en-US" altLang="en-US">
                <a:solidFill>
                  <a:srgbClr val="000000"/>
                </a:solidFill>
                <a:ea typeface="ＭＳ Ｐゴシック" panose="020B0600070205080204" pitchFamily="34" charset="-128"/>
              </a:rPr>
              <a:t>Guiding Principle</a:t>
            </a:r>
          </a:p>
        </p:txBody>
      </p:sp>
      <p:sp>
        <p:nvSpPr>
          <p:cNvPr id="91139" name="Content Placeholder 2"/>
          <p:cNvSpPr>
            <a:spLocks noGrp="1"/>
          </p:cNvSpPr>
          <p:nvPr>
            <p:ph sz="half" idx="1"/>
          </p:nvPr>
        </p:nvSpPr>
        <p:spPr>
          <a:xfrm>
            <a:off x="5338763" y="4681538"/>
            <a:ext cx="3800475" cy="2057400"/>
          </a:xfrm>
        </p:spPr>
        <p:txBody>
          <a:bodyPr/>
          <a:lstStyle/>
          <a:p>
            <a:pPr marL="0" indent="0">
              <a:buFont typeface="Arial" panose="020B0604020202020204" pitchFamily="34" charset="0"/>
              <a:buNone/>
            </a:pPr>
            <a:r>
              <a:rPr lang="en-US" altLang="en-US" dirty="0">
                <a:ea typeface="ＭＳ Ｐゴシック" panose="020B0600070205080204" pitchFamily="34" charset="-128"/>
              </a:rPr>
              <a:t>“Children learn best from experiences that are interesting, useful, and fun” </a:t>
            </a:r>
            <a:r>
              <a:rPr lang="en-US" altLang="en-US" sz="1800" dirty="0">
                <a:ea typeface="ＭＳ Ｐゴシック" panose="020B0600070205080204" pitchFamily="34" charset="-128"/>
              </a:rPr>
              <a:t>(PCF, Vol. 1, p. 101)</a:t>
            </a:r>
            <a:r>
              <a:rPr lang="en-US" altLang="en-US" dirty="0">
                <a:ea typeface="ＭＳ Ｐゴシック" panose="020B0600070205080204" pitchFamily="34" charset="-128"/>
              </a:rPr>
              <a:t>.</a:t>
            </a:r>
            <a:r>
              <a:rPr lang="en-US" altLang="en-US" sz="1800" dirty="0">
                <a:ea typeface="ＭＳ Ｐゴシック" panose="020B0600070205080204" pitchFamily="34" charset="-128"/>
              </a:rPr>
              <a:t> </a:t>
            </a:r>
            <a:endParaRPr lang="en-US" altLang="en-US" dirty="0">
              <a:ea typeface="ＭＳ Ｐゴシック" panose="020B0600070205080204" pitchFamily="34" charset="-128"/>
            </a:endParaRPr>
          </a:p>
          <a:p>
            <a:pPr marL="0" indent="0" algn="r">
              <a:buFont typeface="Arial" panose="020B0604020202020204" pitchFamily="34" charset="0"/>
              <a:buNone/>
            </a:pPr>
            <a:endParaRPr lang="en-US" altLang="en-US" dirty="0">
              <a:ea typeface="ＭＳ Ｐゴシック" panose="020B0600070205080204" pitchFamily="34" charset="-128"/>
            </a:endParaRPr>
          </a:p>
        </p:txBody>
      </p:sp>
      <p:sp>
        <p:nvSpPr>
          <p:cNvPr id="91140"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D96CB74-693B-410C-8F2B-DCA980C1EEA5}" type="slidenum">
              <a:rPr lang="en-US" altLang="en-US" sz="1200"/>
              <a:pPr/>
              <a:t>4</a:t>
            </a:fld>
            <a:endParaRPr lang="en-US" altLang="en-US" sz="1200"/>
          </a:p>
        </p:txBody>
      </p:sp>
      <p:sp>
        <p:nvSpPr>
          <p:cNvPr id="8" name="Rectangle 5"/>
          <p:cNvSpPr>
            <a:spLocks noChangeArrowheads="1"/>
          </p:cNvSpPr>
          <p:nvPr/>
        </p:nvSpPr>
        <p:spPr bwMode="auto">
          <a:xfrm>
            <a:off x="0" y="6664797"/>
            <a:ext cx="9144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©2016 California Department of Education</a:t>
            </a:r>
            <a:endParaRPr lang="en-US" altLang="en-US" sz="900" dirty="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a:xfrm>
            <a:off x="0" y="0"/>
            <a:ext cx="9144000" cy="1066800"/>
          </a:xfrm>
        </p:spPr>
        <p:txBody>
          <a:bodyPr/>
          <a:lstStyle/>
          <a:p>
            <a:r>
              <a:rPr lang="en-US" altLang="en-US" dirty="0">
                <a:ea typeface="ＭＳ Ｐゴシック" panose="020B0600070205080204" pitchFamily="34" charset="-128"/>
              </a:rPr>
              <a:t>Using Music and Movement</a:t>
            </a:r>
          </a:p>
        </p:txBody>
      </p:sp>
      <p:sp>
        <p:nvSpPr>
          <p:cNvPr id="107522" name="Text Placeholder 1"/>
          <p:cNvSpPr>
            <a:spLocks noGrp="1"/>
          </p:cNvSpPr>
          <p:nvPr>
            <p:ph type="body" idx="1"/>
          </p:nvPr>
        </p:nvSpPr>
        <p:spPr>
          <a:xfrm>
            <a:off x="381000" y="944563"/>
            <a:ext cx="4116388" cy="639762"/>
          </a:xfrm>
        </p:spPr>
        <p:txBody>
          <a:bodyPr/>
          <a:lstStyle/>
          <a:p>
            <a:r>
              <a:rPr lang="en-US" altLang="en-US">
                <a:ea typeface="ＭＳ Ｐゴシック" panose="020B0600070205080204" pitchFamily="34" charset="-128"/>
              </a:rPr>
              <a:t>PART 1:</a:t>
            </a:r>
          </a:p>
        </p:txBody>
      </p:sp>
      <p:sp>
        <p:nvSpPr>
          <p:cNvPr id="109570" name="Content Placeholder 2"/>
          <p:cNvSpPr>
            <a:spLocks noGrp="1"/>
          </p:cNvSpPr>
          <p:nvPr>
            <p:ph sz="half" idx="2"/>
          </p:nvPr>
        </p:nvSpPr>
        <p:spPr>
          <a:xfrm>
            <a:off x="457200" y="1644650"/>
            <a:ext cx="4040188" cy="3951288"/>
          </a:xfrm>
          <a:solidFill>
            <a:srgbClr val="FCF4E4"/>
          </a:solidFill>
          <a:ln w="9525"/>
        </p:spPr>
        <p:style>
          <a:lnRef idx="2">
            <a:schemeClr val="dk1"/>
          </a:lnRef>
          <a:fillRef idx="1">
            <a:schemeClr val="lt1"/>
          </a:fillRef>
          <a:effectRef idx="0">
            <a:schemeClr val="dk1"/>
          </a:effectRef>
          <a:fontRef idx="minor">
            <a:schemeClr val="dk1"/>
          </a:fontRef>
        </p:style>
        <p:txBody>
          <a:bodyPr/>
          <a:lstStyle/>
          <a:p>
            <a:pPr marL="514350" indent="-514350">
              <a:buFont typeface="Arial" panose="020B0604020202020204" pitchFamily="34" charset="0"/>
              <a:buAutoNum type="arabicPeriod"/>
            </a:pPr>
            <a:r>
              <a:rPr lang="en-US" altLang="en-US" dirty="0">
                <a:solidFill>
                  <a:srgbClr val="000000"/>
                </a:solidFill>
                <a:ea typeface="ＭＳ Ｐゴシック" panose="020B0600070205080204" pitchFamily="34" charset="-128"/>
                <a:cs typeface="ＭＳ Ｐゴシック" panose="020B0600070205080204" pitchFamily="34" charset="-128"/>
              </a:rPr>
              <a:t>Work with your group make up a new alphabet song to the tune of any song you wish. </a:t>
            </a:r>
          </a:p>
          <a:p>
            <a:pPr marL="514350" indent="-514350">
              <a:buFont typeface="Arial" panose="020B0604020202020204" pitchFamily="34" charset="0"/>
              <a:buAutoNum type="arabicPeriod"/>
            </a:pPr>
            <a:r>
              <a:rPr lang="en-US" altLang="en-US" dirty="0">
                <a:solidFill>
                  <a:srgbClr val="000000"/>
                </a:solidFill>
                <a:ea typeface="ＭＳ Ｐゴシック" panose="020B0600070205080204" pitchFamily="34" charset="-128"/>
                <a:cs typeface="ＭＳ Ｐゴシック" panose="020B0600070205080204" pitchFamily="34" charset="-128"/>
              </a:rPr>
              <a:t>Try to include movement and magnet letters in the song.</a:t>
            </a:r>
          </a:p>
          <a:p>
            <a:pPr marL="514350" indent="-514350"/>
            <a:endParaRPr lang="en-US" altLang="en-US" dirty="0">
              <a:solidFill>
                <a:srgbClr val="000000"/>
              </a:solidFill>
              <a:ea typeface="ＭＳ Ｐゴシック" panose="020B0600070205080204" pitchFamily="34" charset="-128"/>
              <a:cs typeface="ＭＳ Ｐゴシック" panose="020B0600070205080204" pitchFamily="34" charset="-128"/>
            </a:endParaRPr>
          </a:p>
        </p:txBody>
      </p:sp>
      <p:sp>
        <p:nvSpPr>
          <p:cNvPr id="107524" name="Text Placeholder 2"/>
          <p:cNvSpPr>
            <a:spLocks noGrp="1"/>
          </p:cNvSpPr>
          <p:nvPr>
            <p:ph type="body" sz="quarter" idx="3"/>
          </p:nvPr>
        </p:nvSpPr>
        <p:spPr>
          <a:xfrm>
            <a:off x="4610100" y="944563"/>
            <a:ext cx="4041775" cy="639762"/>
          </a:xfrm>
        </p:spPr>
        <p:txBody>
          <a:bodyPr/>
          <a:lstStyle/>
          <a:p>
            <a:r>
              <a:rPr lang="en-US" altLang="en-US">
                <a:ea typeface="ＭＳ Ｐゴシック" panose="020B0600070205080204" pitchFamily="34" charset="-128"/>
              </a:rPr>
              <a:t>PART 2:</a:t>
            </a:r>
          </a:p>
        </p:txBody>
      </p:sp>
      <p:sp>
        <p:nvSpPr>
          <p:cNvPr id="109571" name="Content Placeholder 4"/>
          <p:cNvSpPr>
            <a:spLocks noGrp="1"/>
          </p:cNvSpPr>
          <p:nvPr>
            <p:ph sz="quarter" idx="4"/>
          </p:nvPr>
        </p:nvSpPr>
        <p:spPr>
          <a:xfrm>
            <a:off x="4724400" y="1647825"/>
            <a:ext cx="4041775" cy="3951288"/>
          </a:xfrm>
          <a:solidFill>
            <a:srgbClr val="F8E5BE"/>
          </a:solidFill>
          <a:ln>
            <a:solidFill>
              <a:schemeClr val="tx1"/>
            </a:solidFill>
          </a:ln>
        </p:spPr>
        <p:txBody>
          <a:bodyPr/>
          <a:lstStyle/>
          <a:p>
            <a:pPr marL="514350" indent="-514350">
              <a:buFont typeface="+mj-lt"/>
              <a:buAutoNum type="arabicPeriod"/>
              <a:defRPr/>
            </a:pPr>
            <a:r>
              <a:rPr lang="en-US" dirty="0">
                <a:ea typeface="MS PGothic" charset="0"/>
                <a:cs typeface="MS PGothic" charset="0"/>
              </a:rPr>
              <a:t>Pair up with another group.</a:t>
            </a:r>
          </a:p>
          <a:p>
            <a:pPr marL="514350" indent="-514350">
              <a:buFont typeface="+mj-lt"/>
              <a:buAutoNum type="arabicPeriod"/>
              <a:defRPr/>
            </a:pPr>
            <a:r>
              <a:rPr lang="en-US" dirty="0">
                <a:ea typeface="MS PGothic" charset="0"/>
                <a:cs typeface="MS PGothic" charset="0"/>
              </a:rPr>
              <a:t>Teach each other your songs.</a:t>
            </a:r>
          </a:p>
          <a:p>
            <a:pPr>
              <a:buFont typeface="Arial" charset="0"/>
              <a:buChar char="•"/>
              <a:defRPr/>
            </a:pPr>
            <a:endParaRPr lang="en-US" dirty="0">
              <a:ea typeface="MS PGothic" charset="0"/>
              <a:cs typeface="MS PGothic" charset="0"/>
            </a:endParaRPr>
          </a:p>
        </p:txBody>
      </p:sp>
      <p:sp>
        <p:nvSpPr>
          <p:cNvPr id="10752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D6B4545-5DDE-4401-B508-2AF5AE82C2B1}" type="slidenum">
              <a:rPr lang="en-US" altLang="en-US" sz="1200"/>
              <a:pPr/>
              <a:t>40</a:t>
            </a:fld>
            <a:endParaRPr lang="en-US" altLang="en-US" sz="12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title="Family"/>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a:stretch/>
        </p:blipFill>
        <p:spPr>
          <a:xfrm rot="5400000">
            <a:off x="3086100" y="787400"/>
            <a:ext cx="6858000" cy="5257800"/>
          </a:xfrm>
          <a:ln>
            <a:solidFill>
              <a:schemeClr val="tx1"/>
            </a:solidFill>
          </a:ln>
        </p:spPr>
      </p:pic>
      <p:sp>
        <p:nvSpPr>
          <p:cNvPr id="108546" name="Title 1"/>
          <p:cNvSpPr>
            <a:spLocks noGrp="1"/>
          </p:cNvSpPr>
          <p:nvPr>
            <p:ph type="title"/>
          </p:nvPr>
        </p:nvSpPr>
        <p:spPr>
          <a:xfrm>
            <a:off x="0" y="182563"/>
            <a:ext cx="3886200" cy="1646237"/>
          </a:xfrm>
        </p:spPr>
        <p:txBody>
          <a:bodyPr/>
          <a:lstStyle/>
          <a:p>
            <a:r>
              <a:rPr lang="en-US" altLang="en-US" sz="4400">
                <a:ea typeface="ＭＳ Ｐゴシック" panose="020B0600070205080204" pitchFamily="34" charset="-128"/>
              </a:rPr>
              <a:t>Guiding Principle</a:t>
            </a:r>
            <a:br>
              <a:rPr lang="en-US" altLang="en-US" sz="1800" b="0">
                <a:ea typeface="ＭＳ Ｐゴシック" panose="020B0600070205080204" pitchFamily="34" charset="-128"/>
              </a:rPr>
            </a:br>
            <a:endParaRPr lang="en-US" altLang="en-US" sz="1800">
              <a:ea typeface="ＭＳ Ｐゴシック" panose="020B0600070205080204" pitchFamily="34" charset="-128"/>
            </a:endParaRPr>
          </a:p>
        </p:txBody>
      </p:sp>
      <p:sp>
        <p:nvSpPr>
          <p:cNvPr id="108547" name="Content Placeholder 2"/>
          <p:cNvSpPr>
            <a:spLocks noGrp="1"/>
          </p:cNvSpPr>
          <p:nvPr>
            <p:ph sz="half" idx="2"/>
          </p:nvPr>
        </p:nvSpPr>
        <p:spPr>
          <a:xfrm>
            <a:off x="152400" y="1871663"/>
            <a:ext cx="3733800" cy="2624137"/>
          </a:xfrm>
        </p:spPr>
        <p:txBody>
          <a:bodyPr/>
          <a:lstStyle/>
          <a:p>
            <a:pPr marL="0" indent="0">
              <a:buFont typeface="Arial" panose="020B0604020202020204" pitchFamily="34" charset="0"/>
              <a:buNone/>
            </a:pPr>
            <a:r>
              <a:rPr lang="en-US" altLang="en-US" sz="3600">
                <a:ea typeface="ＭＳ Ｐゴシック" panose="020B0600070205080204" pitchFamily="34" charset="-128"/>
              </a:rPr>
              <a:t>“Connect school and home” </a:t>
            </a:r>
          </a:p>
          <a:p>
            <a:pPr marL="0" indent="0">
              <a:buFont typeface="Arial" panose="020B0604020202020204" pitchFamily="34" charset="0"/>
              <a:buNone/>
            </a:pPr>
            <a:r>
              <a:rPr lang="en-US" altLang="en-US" sz="1800">
                <a:ea typeface="ＭＳ Ｐゴシック" panose="020B0600070205080204" pitchFamily="34" charset="-128"/>
              </a:rPr>
              <a:t>(PCF, Vol. 1, p. 101)</a:t>
            </a:r>
            <a:endParaRPr lang="en-US" altLang="en-US">
              <a:ea typeface="ＭＳ Ｐゴシック" panose="020B0600070205080204" pitchFamily="34" charset="-128"/>
            </a:endParaRPr>
          </a:p>
        </p:txBody>
      </p:sp>
      <p:sp>
        <p:nvSpPr>
          <p:cNvPr id="108548"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8A9D969-35A5-45CD-B707-3E4C71DFC17D}" type="slidenum">
              <a:rPr lang="en-US" altLang="en-US" sz="1200"/>
              <a:pPr/>
              <a:t>41</a:t>
            </a:fld>
            <a:endParaRPr lang="en-US" altLang="en-US" sz="1200"/>
          </a:p>
        </p:txBody>
      </p:sp>
      <p:sp>
        <p:nvSpPr>
          <p:cNvPr id="8" name="Rectangle 7"/>
          <p:cNvSpPr>
            <a:spLocks noChangeArrowheads="1"/>
          </p:cNvSpPr>
          <p:nvPr/>
        </p:nvSpPr>
        <p:spPr bwMode="auto">
          <a:xfrm>
            <a:off x="3886200" y="6592642"/>
            <a:ext cx="52578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©2016 California Department of Education</a:t>
            </a:r>
            <a:endParaRPr lang="en-US" altLang="en-US" sz="900" dirty="0">
              <a:cs typeface="Arial" panose="020B0604020202020204" pitchFamily="34" charset="0"/>
            </a:endParaRPr>
          </a:p>
        </p:txBody>
      </p:sp>
    </p:spTree>
    <p:extLst>
      <p:ext uri="{BB962C8B-B14F-4D97-AF65-F5344CB8AC3E}">
        <p14:creationId xmlns:p14="http://schemas.microsoft.com/office/powerpoint/2010/main" val="283231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0" y="-1"/>
            <a:ext cx="9144000" cy="838201"/>
          </a:xfrm>
        </p:spPr>
        <p:txBody>
          <a:bodyPr>
            <a:normAutofit/>
          </a:bodyPr>
          <a:lstStyle/>
          <a:p>
            <a:pPr>
              <a:defRPr/>
            </a:pPr>
            <a:r>
              <a:rPr lang="en-US" sz="4000" dirty="0">
                <a:ea typeface="MS PGothic" charset="0"/>
              </a:rPr>
              <a:t>Partner with Families</a:t>
            </a:r>
          </a:p>
        </p:txBody>
      </p:sp>
      <p:sp>
        <p:nvSpPr>
          <p:cNvPr id="149506" name="Content Placeholder 2"/>
          <p:cNvSpPr>
            <a:spLocks noGrp="1"/>
          </p:cNvSpPr>
          <p:nvPr>
            <p:ph sz="half" idx="1"/>
          </p:nvPr>
        </p:nvSpPr>
        <p:spPr>
          <a:xfrm>
            <a:off x="152400" y="838200"/>
            <a:ext cx="4648200" cy="5702300"/>
          </a:xfrm>
        </p:spPr>
        <p:txBody>
          <a:bodyPr/>
          <a:lstStyle/>
          <a:p>
            <a:pPr>
              <a:spcBef>
                <a:spcPct val="0"/>
              </a:spcBef>
              <a:spcAft>
                <a:spcPts val="600"/>
              </a:spcAft>
            </a:pPr>
            <a:r>
              <a:rPr lang="en-US" i="1" dirty="0">
                <a:latin typeface="Arial" charset="0"/>
                <a:ea typeface="MS PGothic" charset="0"/>
                <a:cs typeface="MS PGothic" charset="0"/>
                <a:hlinkClick r:id="rId3"/>
              </a:rPr>
              <a:t>Best Practices for Planning Curriculum: Family Partnerships and Culture</a:t>
            </a:r>
            <a:endParaRPr lang="en-US" i="1" dirty="0">
              <a:latin typeface="Arial" charset="0"/>
              <a:ea typeface="MS PGothic" charset="0"/>
              <a:cs typeface="MS PGothic" charset="0"/>
            </a:endParaRPr>
          </a:p>
          <a:p>
            <a:pPr lvl="1">
              <a:spcBef>
                <a:spcPct val="0"/>
              </a:spcBef>
              <a:spcAft>
                <a:spcPts val="1800"/>
              </a:spcAft>
            </a:pPr>
            <a:r>
              <a:rPr lang="en-US" dirty="0">
                <a:solidFill>
                  <a:srgbClr val="000000"/>
                </a:solidFill>
                <a:latin typeface="Arial" charset="0"/>
                <a:ea typeface="MS PGothic" charset="0"/>
                <a:cs typeface="MS PGothic" charset="0"/>
              </a:rPr>
              <a:t>CDE Publication (2016)</a:t>
            </a:r>
          </a:p>
          <a:p>
            <a:pPr>
              <a:spcBef>
                <a:spcPct val="0"/>
              </a:spcBef>
              <a:spcAft>
                <a:spcPts val="600"/>
              </a:spcAft>
            </a:pPr>
            <a:r>
              <a:rPr lang="en-US" dirty="0">
                <a:solidFill>
                  <a:srgbClr val="000000"/>
                </a:solidFill>
                <a:latin typeface="Arial" charset="0"/>
                <a:ea typeface="MS PGothic" charset="0"/>
                <a:cs typeface="MS PGothic" charset="0"/>
                <a:hlinkClick r:id="rId4"/>
              </a:rPr>
              <a:t>All About Young Children </a:t>
            </a:r>
            <a:endParaRPr lang="en-US" dirty="0">
              <a:solidFill>
                <a:srgbClr val="000000"/>
              </a:solidFill>
              <a:latin typeface="Arial" charset="0"/>
              <a:ea typeface="MS PGothic" charset="0"/>
              <a:cs typeface="MS PGothic" charset="0"/>
            </a:endParaRPr>
          </a:p>
          <a:p>
            <a:pPr lvl="1">
              <a:spcBef>
                <a:spcPct val="0"/>
              </a:spcBef>
              <a:spcAft>
                <a:spcPts val="1800"/>
              </a:spcAft>
            </a:pPr>
            <a:r>
              <a:rPr lang="en-US" dirty="0">
                <a:solidFill>
                  <a:srgbClr val="000000"/>
                </a:solidFill>
                <a:latin typeface="Arial" charset="0"/>
                <a:ea typeface="MS PGothic" charset="0"/>
                <a:cs typeface="MS PGothic" charset="0"/>
              </a:rPr>
              <a:t>CDE Web site</a:t>
            </a:r>
          </a:p>
          <a:p>
            <a:pPr>
              <a:spcBef>
                <a:spcPct val="0"/>
              </a:spcBef>
              <a:spcAft>
                <a:spcPts val="600"/>
              </a:spcAft>
            </a:pPr>
            <a:r>
              <a:rPr lang="en-US" i="1" dirty="0">
                <a:solidFill>
                  <a:srgbClr val="000000"/>
                </a:solidFill>
                <a:latin typeface="Arial" charset="0"/>
                <a:ea typeface="MS PGothic" charset="0"/>
                <a:cs typeface="MS PGothic" charset="0"/>
                <a:hlinkClick r:id="rId5"/>
              </a:rPr>
              <a:t>California Preschool Curriculum Framework </a:t>
            </a:r>
            <a:r>
              <a:rPr lang="en-US" sz="2400" dirty="0">
                <a:solidFill>
                  <a:srgbClr val="000000"/>
                </a:solidFill>
                <a:latin typeface="Arial" charset="0"/>
                <a:ea typeface="MS PGothic" charset="0"/>
                <a:cs typeface="MS PGothic" charset="0"/>
              </a:rPr>
              <a:t>(Engaging Families Section)</a:t>
            </a:r>
          </a:p>
          <a:p>
            <a:pPr lvl="1">
              <a:spcBef>
                <a:spcPct val="0"/>
              </a:spcBef>
              <a:spcAft>
                <a:spcPts val="600"/>
              </a:spcAft>
            </a:pPr>
            <a:r>
              <a:rPr lang="en-US" dirty="0">
                <a:solidFill>
                  <a:srgbClr val="000000"/>
                </a:solidFill>
                <a:latin typeface="Arial" charset="0"/>
                <a:ea typeface="MS PGothic" charset="0"/>
                <a:cs typeface="MS PGothic" charset="0"/>
              </a:rPr>
              <a:t>CDE Publication (2010) </a:t>
            </a:r>
          </a:p>
        </p:txBody>
      </p:sp>
      <p:pic>
        <p:nvPicPr>
          <p:cNvPr id="149507" name="Content Placeholder 3" title="Family"/>
          <p:cNvPicPr>
            <a:picLocks noGrp="1" noChangeAspect="1"/>
          </p:cNvPicPr>
          <p:nvPr>
            <p:ph sz="half" idx="2"/>
          </p:nvPr>
        </p:nvPicPr>
        <p:blipFill rotWithShape="1">
          <a:blip r:embed="rId6">
            <a:extLst>
              <a:ext uri="{28A0092B-C50C-407E-A947-70E740481C1C}">
                <a14:useLocalDpi xmlns:a14="http://schemas.microsoft.com/office/drawing/2010/main" val="0"/>
              </a:ext>
            </a:extLst>
          </a:blip>
          <a:srcRect l="18372" t="772" r="16087" b="4048"/>
          <a:stretch/>
        </p:blipFill>
        <p:spPr>
          <a:xfrm>
            <a:off x="4953000" y="990600"/>
            <a:ext cx="3943768" cy="4419600"/>
          </a:xfrm>
          <a:ln>
            <a:solidFill>
              <a:schemeClr val="tx1"/>
            </a:solidFill>
          </a:ln>
        </p:spPr>
      </p:pic>
      <p:sp>
        <p:nvSpPr>
          <p:cNvPr id="2" name="Slide Number Placeholder 1"/>
          <p:cNvSpPr>
            <a:spLocks noGrp="1"/>
          </p:cNvSpPr>
          <p:nvPr>
            <p:ph type="sldNum" sz="quarter" idx="10"/>
          </p:nvPr>
        </p:nvSpPr>
        <p:spPr/>
        <p:txBody>
          <a:bodyPr/>
          <a:lstStyle/>
          <a:p>
            <a:pPr>
              <a:defRPr/>
            </a:pPr>
            <a:fld id="{3250A233-0C50-5546-BB01-10DDC1ED6E0E}" type="slidenum">
              <a:rPr lang="en-US" smtClean="0"/>
              <a:pPr>
                <a:defRPr/>
              </a:pPr>
              <a:t>42</a:t>
            </a:fld>
            <a:endParaRPr lang="en-US"/>
          </a:p>
        </p:txBody>
      </p:sp>
    </p:spTree>
    <p:extLst>
      <p:ext uri="{BB962C8B-B14F-4D97-AF65-F5344CB8AC3E}">
        <p14:creationId xmlns:p14="http://schemas.microsoft.com/office/powerpoint/2010/main" val="24757222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52400"/>
            <a:ext cx="8229600" cy="882650"/>
          </a:xfrm>
        </p:spPr>
        <p:txBody>
          <a:bodyPr/>
          <a:lstStyle/>
          <a:p>
            <a:r>
              <a:rPr lang="en-US" dirty="0"/>
              <a:t>Ideas to Share with Families</a:t>
            </a:r>
            <a:br>
              <a:rPr lang="en-US" sz="3200" dirty="0"/>
            </a:br>
            <a:endParaRPr lang="en-US" sz="1600" b="0" dirty="0"/>
          </a:p>
        </p:txBody>
      </p:sp>
      <p:sp>
        <p:nvSpPr>
          <p:cNvPr id="8" name="Content Placeholder 7"/>
          <p:cNvSpPr>
            <a:spLocks noGrp="1"/>
          </p:cNvSpPr>
          <p:nvPr>
            <p:ph sz="quarter" idx="3"/>
          </p:nvPr>
        </p:nvSpPr>
        <p:spPr>
          <a:xfrm>
            <a:off x="359772" y="1035050"/>
            <a:ext cx="3124200" cy="2187575"/>
          </a:xfrm>
          <a:solidFill>
            <a:srgbClr val="FCF4E4"/>
          </a:solidFill>
          <a:ln>
            <a:solidFill>
              <a:schemeClr val="tx1"/>
            </a:solidFill>
          </a:ln>
          <a:effectLst>
            <a:innerShdw blurRad="63500" dist="50800" dir="189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a:lstStyle/>
          <a:p>
            <a:pPr marL="114300" indent="0">
              <a:buNone/>
            </a:pPr>
            <a:r>
              <a:rPr lang="en-US" dirty="0">
                <a:solidFill>
                  <a:srgbClr val="000000"/>
                </a:solidFill>
              </a:rPr>
              <a:t>Talk to children about road signs when in the car.</a:t>
            </a:r>
          </a:p>
        </p:txBody>
      </p:sp>
      <p:sp>
        <p:nvSpPr>
          <p:cNvPr id="9" name="Content Placeholder 8"/>
          <p:cNvSpPr>
            <a:spLocks noGrp="1"/>
          </p:cNvSpPr>
          <p:nvPr>
            <p:ph sz="quarter" idx="4"/>
          </p:nvPr>
        </p:nvSpPr>
        <p:spPr>
          <a:xfrm>
            <a:off x="5760720" y="1125138"/>
            <a:ext cx="3112770" cy="3065862"/>
          </a:xfrm>
          <a:solidFill>
            <a:srgbClr val="EEC168"/>
          </a:solidFill>
          <a:ln>
            <a:solidFill>
              <a:schemeClr val="tx1"/>
            </a:solidFill>
          </a:ln>
          <a:effectLst/>
        </p:spPr>
        <p:style>
          <a:lnRef idx="0">
            <a:schemeClr val="accent5"/>
          </a:lnRef>
          <a:fillRef idx="3">
            <a:schemeClr val="accent5"/>
          </a:fillRef>
          <a:effectRef idx="3">
            <a:schemeClr val="accent5"/>
          </a:effectRef>
          <a:fontRef idx="minor">
            <a:schemeClr val="lt1"/>
          </a:fontRef>
        </p:style>
        <p:txBody>
          <a:bodyPr/>
          <a:lstStyle/>
          <a:p>
            <a:pPr marL="119063" indent="0">
              <a:buNone/>
            </a:pPr>
            <a:r>
              <a:rPr lang="en-US" dirty="0">
                <a:solidFill>
                  <a:srgbClr val="000000"/>
                </a:solidFill>
              </a:rPr>
              <a:t>Talk about pictures to help children experience the feeling of reading.</a:t>
            </a:r>
          </a:p>
          <a:p>
            <a:endParaRPr lang="en-US" dirty="0"/>
          </a:p>
          <a:p>
            <a:endParaRPr lang="en-US" dirty="0"/>
          </a:p>
        </p:txBody>
      </p:sp>
      <p:sp>
        <p:nvSpPr>
          <p:cNvPr id="5" name="Slide Number Placeholder 4"/>
          <p:cNvSpPr>
            <a:spLocks noGrp="1"/>
          </p:cNvSpPr>
          <p:nvPr>
            <p:ph type="sldNum" sz="quarter" idx="10"/>
          </p:nvPr>
        </p:nvSpPr>
        <p:spPr/>
        <p:txBody>
          <a:bodyPr/>
          <a:lstStyle/>
          <a:p>
            <a:pPr>
              <a:defRPr/>
            </a:pPr>
            <a:fld id="{08B5E6F2-1D06-F84C-9D8A-3659A87DCDAE}" type="slidenum">
              <a:rPr lang="en-US" smtClean="0"/>
              <a:pPr>
                <a:defRPr/>
              </a:pPr>
              <a:t>43</a:t>
            </a:fld>
            <a:endParaRPr lang="en-US"/>
          </a:p>
        </p:txBody>
      </p:sp>
      <p:sp>
        <p:nvSpPr>
          <p:cNvPr id="3" name="Content Placeholder 2"/>
          <p:cNvSpPr>
            <a:spLocks noGrp="1"/>
          </p:cNvSpPr>
          <p:nvPr>
            <p:ph sz="quarter" idx="1"/>
          </p:nvPr>
        </p:nvSpPr>
        <p:spPr>
          <a:xfrm>
            <a:off x="5638800" y="5715000"/>
            <a:ext cx="3352800" cy="838200"/>
          </a:xfrm>
        </p:spPr>
        <p:txBody>
          <a:bodyPr/>
          <a:lstStyle/>
          <a:p>
            <a:pPr marL="119063" indent="0">
              <a:buNone/>
            </a:pPr>
            <a:r>
              <a:rPr lang="en-US" sz="1600" dirty="0"/>
              <a:t>https://allaboutyoungchildren.org/english/36-months-to-48-months/</a:t>
            </a:r>
          </a:p>
        </p:txBody>
      </p:sp>
      <p:pic>
        <p:nvPicPr>
          <p:cNvPr id="11" name="Content Placeholder 9"/>
          <p:cNvPicPr>
            <a:picLocks noChangeAspect="1"/>
          </p:cNvPicPr>
          <p:nvPr/>
        </p:nvPicPr>
        <p:blipFill rotWithShape="1">
          <a:blip r:embed="rId3" cstate="print">
            <a:extLst>
              <a:ext uri="{28A0092B-C50C-407E-A947-70E740481C1C}">
                <a14:useLocalDpi xmlns:a14="http://schemas.microsoft.com/office/drawing/2010/main"/>
              </a:ext>
            </a:extLst>
          </a:blip>
          <a:stretch/>
        </p:blipFill>
        <p:spPr bwMode="auto">
          <a:xfrm>
            <a:off x="5760720" y="5029201"/>
            <a:ext cx="3112770" cy="61133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7" name="Content Placeholder 6"/>
          <p:cNvSpPr>
            <a:spLocks noGrp="1"/>
          </p:cNvSpPr>
          <p:nvPr>
            <p:ph sz="quarter" idx="2"/>
          </p:nvPr>
        </p:nvSpPr>
        <p:spPr>
          <a:xfrm>
            <a:off x="2438400" y="2829446"/>
            <a:ext cx="3112770" cy="3571354"/>
          </a:xfrm>
          <a:solidFill>
            <a:srgbClr val="F8E5BE"/>
          </a:solidFill>
          <a:ln>
            <a:solidFill>
              <a:schemeClr val="tx1"/>
            </a:solidFill>
          </a:ln>
          <a:effectLst>
            <a:innerShdw blurRad="63500" dist="50800" dir="189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a:lstStyle/>
          <a:p>
            <a:pPr marL="119063" indent="0">
              <a:buNone/>
            </a:pPr>
            <a:r>
              <a:rPr lang="en-US" dirty="0">
                <a:solidFill>
                  <a:srgbClr val="000000"/>
                </a:solidFill>
              </a:rPr>
              <a:t>Have children help you “read” the labels on cans and packages when grocery shopping.</a:t>
            </a:r>
          </a:p>
        </p:txBody>
      </p:sp>
    </p:spTree>
    <p:extLst>
      <p:ext uri="{BB962C8B-B14F-4D97-AF65-F5344CB8AC3E}">
        <p14:creationId xmlns:p14="http://schemas.microsoft.com/office/powerpoint/2010/main" val="17672138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a:xfrm>
            <a:off x="0" y="0"/>
            <a:ext cx="9144000" cy="1782763"/>
          </a:xfrm>
        </p:spPr>
        <p:txBody>
          <a:bodyPr/>
          <a:lstStyle/>
          <a:p>
            <a:r>
              <a:rPr lang="en-US" altLang="en-US" dirty="0">
                <a:solidFill>
                  <a:srgbClr val="000000"/>
                </a:solidFill>
                <a:ea typeface="Arial" panose="020B0604020202020204" pitchFamily="34" charset="0"/>
              </a:rPr>
              <a:t>Desired Results Developmental Profile—Kindergarten (2015)</a:t>
            </a:r>
            <a:r>
              <a:rPr lang="en-US" altLang="en-US" baseline="30000" dirty="0">
                <a:ea typeface="ＭＳ Ｐゴシック" panose="020B0600070205080204" pitchFamily="34" charset="-128"/>
              </a:rPr>
              <a:t>©</a:t>
            </a:r>
            <a:r>
              <a:rPr lang="en-US" altLang="en-US" dirty="0">
                <a:ea typeface="ＭＳ Ｐゴシック" panose="020B0600070205080204" pitchFamily="34" charset="-128"/>
              </a:rPr>
              <a:t> </a:t>
            </a:r>
          </a:p>
        </p:txBody>
      </p:sp>
      <p:sp>
        <p:nvSpPr>
          <p:cNvPr id="6" name="Subtitle 5"/>
          <p:cNvSpPr>
            <a:spLocks noGrp="1"/>
          </p:cNvSpPr>
          <p:nvPr>
            <p:ph idx="1"/>
          </p:nvPr>
        </p:nvSpPr>
        <p:spPr/>
        <p:txBody>
          <a:bodyPr>
            <a:normAutofit/>
          </a:bodyPr>
          <a:lstStyle/>
          <a:p>
            <a:pPr>
              <a:buFontTx/>
              <a:buNone/>
              <a:defRPr/>
            </a:pPr>
            <a:endParaRPr lang="en-US" altLang="en-US" sz="2400" b="1" dirty="0">
              <a:solidFill>
                <a:srgbClr val="FFCC00"/>
              </a:solidFill>
              <a:effectLst>
                <a:outerShdw blurRad="38100" dist="38100" dir="2700000" algn="tl">
                  <a:srgbClr val="000000"/>
                </a:outerShdw>
              </a:effectLst>
              <a:ea typeface="ＭＳ Ｐゴシック" pitchFamily="34" charset="-128"/>
              <a:cs typeface="Arial" panose="020B0604020202020204" pitchFamily="34" charset="0"/>
            </a:endParaRPr>
          </a:p>
          <a:p>
            <a:pPr>
              <a:buFontTx/>
              <a:buNone/>
              <a:defRPr/>
            </a:pPr>
            <a:endParaRPr lang="en-US" altLang="en-US" sz="3600" dirty="0">
              <a:solidFill>
                <a:srgbClr val="FFCC00"/>
              </a:solidFill>
              <a:ea typeface="ＭＳ Ｐゴシック" pitchFamily="34" charset="-128"/>
              <a:cs typeface="Arial" panose="020B0604020202020204" pitchFamily="34" charset="0"/>
            </a:endParaRPr>
          </a:p>
        </p:txBody>
      </p:sp>
      <p:pic>
        <p:nvPicPr>
          <p:cNvPr id="7577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8475" y="1782763"/>
            <a:ext cx="5607050" cy="434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868440D1-1C26-48C4-AD6C-D18BD75E7D3F}" type="slidenum">
              <a:rPr lang="en-US" altLang="en-US" smtClean="0"/>
              <a:pPr/>
              <a:t>44</a:t>
            </a:fld>
            <a:endParaRPr lang="en-US"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2"/>
          <p:cNvSpPr>
            <a:spLocks noGrp="1"/>
          </p:cNvSpPr>
          <p:nvPr>
            <p:ph type="title"/>
          </p:nvPr>
        </p:nvSpPr>
        <p:spPr>
          <a:xfrm>
            <a:off x="0" y="0"/>
            <a:ext cx="9144000" cy="1308100"/>
          </a:xfrm>
        </p:spPr>
        <p:txBody>
          <a:bodyPr/>
          <a:lstStyle/>
          <a:p>
            <a:r>
              <a:rPr lang="en-US" sz="4000" dirty="0">
                <a:latin typeface="Arial" charset="0"/>
                <a:ea typeface="MS PGothic" charset="0"/>
                <a:cs typeface="Arial" charset="0"/>
              </a:rPr>
              <a:t>Key Features of the DRDP-K (2015)</a:t>
            </a:r>
          </a:p>
        </p:txBody>
      </p:sp>
      <p:sp>
        <p:nvSpPr>
          <p:cNvPr id="141314" name="Content Placeholder 1"/>
          <p:cNvSpPr>
            <a:spLocks noGrp="1"/>
          </p:cNvSpPr>
          <p:nvPr>
            <p:ph idx="1"/>
          </p:nvPr>
        </p:nvSpPr>
        <p:spPr>
          <a:xfrm>
            <a:off x="301625" y="1308100"/>
            <a:ext cx="8540750" cy="4818063"/>
          </a:xfrm>
        </p:spPr>
        <p:txBody>
          <a:bodyPr/>
          <a:lstStyle/>
          <a:p>
            <a:pPr marL="347472" indent="-347472">
              <a:spcBef>
                <a:spcPts val="672"/>
              </a:spcBef>
              <a:spcAft>
                <a:spcPts val="0"/>
              </a:spcAft>
            </a:pPr>
            <a:r>
              <a:rPr lang="en-US" sz="2800" dirty="0">
                <a:latin typeface="Arial" charset="0"/>
                <a:ea typeface="MS PGothic" charset="0"/>
                <a:cs typeface="MS PGothic" charset="0"/>
              </a:rPr>
              <a:t>An observation-based assessment tool, </a:t>
            </a:r>
            <a:r>
              <a:rPr lang="en-US" sz="2800" b="1" i="1" dirty="0">
                <a:latin typeface="Arial" charset="0"/>
                <a:ea typeface="MS PGothic" charset="0"/>
                <a:cs typeface="MS PGothic" charset="0"/>
              </a:rPr>
              <a:t>not</a:t>
            </a:r>
            <a:r>
              <a:rPr lang="en-US" sz="2800" i="1" dirty="0">
                <a:latin typeface="Arial" charset="0"/>
                <a:ea typeface="MS PGothic" charset="0"/>
                <a:cs typeface="MS PGothic" charset="0"/>
              </a:rPr>
              <a:t> </a:t>
            </a:r>
            <a:r>
              <a:rPr lang="en-US" sz="2800" dirty="0">
                <a:latin typeface="Arial" charset="0"/>
                <a:ea typeface="MS PGothic" charset="0"/>
                <a:cs typeface="MS PGothic" charset="0"/>
              </a:rPr>
              <a:t>a test</a:t>
            </a:r>
          </a:p>
          <a:p>
            <a:pPr marL="347472" indent="-347472">
              <a:spcBef>
                <a:spcPts val="672"/>
              </a:spcBef>
              <a:spcAft>
                <a:spcPts val="0"/>
              </a:spcAft>
            </a:pPr>
            <a:r>
              <a:rPr lang="en-US" sz="2800" dirty="0">
                <a:latin typeface="Arial" charset="0"/>
                <a:ea typeface="MS PGothic" charset="0"/>
                <a:cs typeface="MS PGothic" charset="0"/>
              </a:rPr>
              <a:t>Individual child assessment</a:t>
            </a:r>
          </a:p>
          <a:p>
            <a:pPr marL="347472" indent="-347472">
              <a:spcBef>
                <a:spcPts val="672"/>
              </a:spcBef>
              <a:spcAft>
                <a:spcPts val="0"/>
              </a:spcAft>
            </a:pPr>
            <a:r>
              <a:rPr lang="en-US" sz="2800" dirty="0">
                <a:latin typeface="Arial" charset="0"/>
                <a:ea typeface="MS PGothic" charset="0"/>
                <a:cs typeface="MS PGothic" charset="0"/>
              </a:rPr>
              <a:t>Completed by each child’</a:t>
            </a:r>
            <a:r>
              <a:rPr lang="en-US" altLang="ja-JP" sz="2800" dirty="0">
                <a:latin typeface="Arial" charset="0"/>
                <a:ea typeface="MS PGothic" charset="0"/>
                <a:cs typeface="MS PGothic" charset="0"/>
              </a:rPr>
              <a:t>s teacher</a:t>
            </a:r>
          </a:p>
          <a:p>
            <a:pPr marL="347472" indent="-347472">
              <a:spcBef>
                <a:spcPts val="672"/>
              </a:spcBef>
              <a:spcAft>
                <a:spcPts val="0"/>
              </a:spcAft>
            </a:pPr>
            <a:r>
              <a:rPr lang="en-US" sz="2800" dirty="0">
                <a:latin typeface="Arial" charset="0"/>
                <a:ea typeface="MS PGothic" charset="0"/>
                <a:cs typeface="MS PGothic" charset="0"/>
              </a:rPr>
              <a:t>Based on developmental research and theory</a:t>
            </a:r>
          </a:p>
          <a:p>
            <a:pPr marL="347472" indent="-347472">
              <a:spcBef>
                <a:spcPts val="672"/>
              </a:spcBef>
              <a:spcAft>
                <a:spcPts val="0"/>
              </a:spcAft>
            </a:pPr>
            <a:r>
              <a:rPr lang="en-US" sz="2800" dirty="0">
                <a:latin typeface="Arial" charset="0"/>
                <a:ea typeface="MS PGothic" charset="0"/>
                <a:cs typeface="MS PGothic" charset="0"/>
              </a:rPr>
              <a:t>Includes developmental sequences of behaviors along a continuum</a:t>
            </a:r>
          </a:p>
          <a:p>
            <a:pPr marL="347472" indent="-347472">
              <a:spcBef>
                <a:spcPts val="672"/>
              </a:spcBef>
              <a:spcAft>
                <a:spcPts val="0"/>
              </a:spcAft>
            </a:pPr>
            <a:r>
              <a:rPr lang="en-US" sz="2800" dirty="0">
                <a:latin typeface="Arial" charset="0"/>
                <a:ea typeface="MS PGothic" charset="0"/>
                <a:cs typeface="MS PGothic" charset="0"/>
              </a:rPr>
              <a:t>Spans the developmental continuum of children in a two-year kindergarten program (TK)</a:t>
            </a:r>
          </a:p>
          <a:p>
            <a:pPr marL="347472" indent="-347472">
              <a:spcBef>
                <a:spcPts val="672"/>
              </a:spcBef>
              <a:spcAft>
                <a:spcPts val="0"/>
              </a:spcAft>
              <a:buFont typeface="Arial" charset="0"/>
              <a:buNone/>
            </a:pPr>
            <a:endParaRPr lang="en-US" sz="2800" dirty="0">
              <a:latin typeface="Arial" charset="0"/>
              <a:ea typeface="MS PGothic" charset="0"/>
              <a:cs typeface="MS PGothic" charset="0"/>
            </a:endParaRPr>
          </a:p>
        </p:txBody>
      </p:sp>
      <p:sp>
        <p:nvSpPr>
          <p:cNvPr id="2" name="Slide Number Placeholder 1"/>
          <p:cNvSpPr>
            <a:spLocks noGrp="1"/>
          </p:cNvSpPr>
          <p:nvPr>
            <p:ph type="sldNum" sz="quarter" idx="10"/>
          </p:nvPr>
        </p:nvSpPr>
        <p:spPr/>
        <p:txBody>
          <a:bodyPr/>
          <a:lstStyle/>
          <a:p>
            <a:pPr>
              <a:defRPr/>
            </a:pPr>
            <a:fld id="{FC1749A1-765A-BD48-818C-9ABCE9B34A5E}" type="slidenum">
              <a:rPr lang="en-US" smtClean="0"/>
              <a:pPr>
                <a:defRPr/>
              </a:pPr>
              <a:t>45</a:t>
            </a:fld>
            <a:endParaRPr lang="en-US"/>
          </a:p>
        </p:txBody>
      </p:sp>
    </p:spTree>
    <p:extLst>
      <p:ext uri="{BB962C8B-B14F-4D97-AF65-F5344CB8AC3E}">
        <p14:creationId xmlns:p14="http://schemas.microsoft.com/office/powerpoint/2010/main" val="34159377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0" y="0"/>
            <a:ext cx="9144000" cy="838200"/>
          </a:xfrm>
        </p:spPr>
        <p:txBody>
          <a:bodyPr/>
          <a:lstStyle/>
          <a:p>
            <a:r>
              <a:rPr lang="en-US" dirty="0">
                <a:latin typeface="Arial" charset="0"/>
                <a:ea typeface="MS PGothic" charset="0"/>
                <a:cs typeface="MS PGothic" charset="0"/>
              </a:rPr>
              <a:t>LLD 9: Letter and Word Knowledge</a:t>
            </a:r>
          </a:p>
        </p:txBody>
      </p:sp>
      <p:pic>
        <p:nvPicPr>
          <p:cNvPr id="91138" name="Content Placeholder 4"/>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l="2047" r="1336" b="2466"/>
          <a:stretch/>
        </p:blipFill>
        <p:spPr>
          <a:xfrm>
            <a:off x="894856" y="838200"/>
            <a:ext cx="7354288" cy="5638800"/>
          </a:xfrm>
          <a:ln>
            <a:solidFill>
              <a:schemeClr val="tx1"/>
            </a:solidFill>
          </a:ln>
        </p:spPr>
      </p:pic>
      <p:sp>
        <p:nvSpPr>
          <p:cNvPr id="91139"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5F6A603-CA11-8B43-B11B-079BF5DED549}" type="slidenum">
              <a:rPr lang="en-US" sz="1200"/>
              <a:pPr/>
              <a:t>46</a:t>
            </a:fld>
            <a:endParaRPr lang="en-US" sz="1200"/>
          </a:p>
        </p:txBody>
      </p:sp>
    </p:spTree>
    <p:extLst>
      <p:ext uri="{BB962C8B-B14F-4D97-AF65-F5344CB8AC3E}">
        <p14:creationId xmlns:p14="http://schemas.microsoft.com/office/powerpoint/2010/main" val="25973140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a:xfrm>
            <a:off x="0" y="0"/>
            <a:ext cx="9144000" cy="1676400"/>
          </a:xfrm>
        </p:spPr>
        <p:txBody>
          <a:bodyPr/>
          <a:lstStyle/>
          <a:p>
            <a:r>
              <a:rPr lang="en-US" altLang="en-US" dirty="0">
                <a:ea typeface="ＭＳ Ｐゴシック" panose="020B0600070205080204" pitchFamily="34" charset="-128"/>
              </a:rPr>
              <a:t>Alignment Document and </a:t>
            </a:r>
            <a:br>
              <a:rPr lang="en-US" altLang="en-US" dirty="0">
                <a:ea typeface="ＭＳ Ｐゴシック" panose="020B0600070205080204" pitchFamily="34" charset="-128"/>
              </a:rPr>
            </a:br>
            <a:r>
              <a:rPr lang="en-US" altLang="en-US" dirty="0">
                <a:ea typeface="ＭＳ Ｐゴシック" panose="020B0600070205080204" pitchFamily="34" charset="-128"/>
              </a:rPr>
              <a:t>the DRDP-K (2015)</a:t>
            </a:r>
          </a:p>
        </p:txBody>
      </p:sp>
      <p:sp>
        <p:nvSpPr>
          <p:cNvPr id="81922"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FF5D477-5A95-4FB1-BFFA-4B55FDB36FDB}" type="slidenum">
              <a:rPr lang="en-US" altLang="en-US" sz="1200"/>
              <a:pPr/>
              <a:t>47</a:t>
            </a:fld>
            <a:endParaRPr lang="en-US" altLang="en-US" sz="1200"/>
          </a:p>
        </p:txBody>
      </p:sp>
      <p:pic>
        <p:nvPicPr>
          <p:cNvPr id="2" name="Picture 1"/>
          <p:cNvPicPr>
            <a:picLocks noChangeAspect="1"/>
          </p:cNvPicPr>
          <p:nvPr/>
        </p:nvPicPr>
        <p:blipFill>
          <a:blip r:embed="rId3"/>
          <a:stretch>
            <a:fillRect/>
          </a:stretch>
        </p:blipFill>
        <p:spPr>
          <a:xfrm>
            <a:off x="228600" y="1676400"/>
            <a:ext cx="4840045" cy="2724150"/>
          </a:xfrm>
          <a:prstGeom prst="rect">
            <a:avLst/>
          </a:prstGeom>
          <a:ln>
            <a:solidFill>
              <a:schemeClr val="tx1"/>
            </a:solidFill>
          </a:ln>
        </p:spPr>
      </p:pic>
      <p:pic>
        <p:nvPicPr>
          <p:cNvPr id="9" name="Content Placeholder 4"/>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2047" r="1336" b="2466"/>
          <a:stretch/>
        </p:blipFill>
        <p:spPr>
          <a:xfrm>
            <a:off x="4800600" y="3474421"/>
            <a:ext cx="4114800" cy="3154979"/>
          </a:xfrm>
          <a:ln>
            <a:solidFill>
              <a:schemeClr val="tx1"/>
            </a:solidFill>
          </a:ln>
        </p:spPr>
      </p:pic>
    </p:spTree>
    <p:extLst>
      <p:ext uri="{BB962C8B-B14F-4D97-AF65-F5344CB8AC3E}">
        <p14:creationId xmlns:p14="http://schemas.microsoft.com/office/powerpoint/2010/main" val="23427494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sz="quarter"/>
          </p:nvPr>
        </p:nvSpPr>
        <p:spPr>
          <a:xfrm>
            <a:off x="0" y="114300"/>
            <a:ext cx="9144000" cy="857250"/>
          </a:xfrm>
        </p:spPr>
        <p:txBody>
          <a:bodyPr/>
          <a:lstStyle/>
          <a:p>
            <a:r>
              <a:rPr lang="en-US" altLang="en-US" dirty="0">
                <a:ea typeface="ＭＳ Ｐゴシック" panose="020B0600070205080204" pitchFamily="34" charset="-128"/>
              </a:rPr>
              <a:t>Development of Word Recognition</a:t>
            </a:r>
          </a:p>
        </p:txBody>
      </p:sp>
      <p:sp>
        <p:nvSpPr>
          <p:cNvPr id="109570" name="Text Placeholder 2"/>
          <p:cNvSpPr>
            <a:spLocks noGrp="1"/>
          </p:cNvSpPr>
          <p:nvPr>
            <p:ph sz="quarter" idx="1"/>
          </p:nvPr>
        </p:nvSpPr>
        <p:spPr>
          <a:xfrm>
            <a:off x="1143000" y="1257300"/>
            <a:ext cx="4419600" cy="4533900"/>
          </a:xfrm>
        </p:spPr>
        <p:txBody>
          <a:bodyPr/>
          <a:lstStyle/>
          <a:p>
            <a:pPr marL="0" indent="0">
              <a:spcBef>
                <a:spcPts val="2400"/>
              </a:spcBef>
              <a:buNone/>
            </a:pPr>
            <a:r>
              <a:rPr lang="en-US" altLang="en-US" dirty="0">
                <a:ea typeface="ＭＳ Ｐゴシック" panose="020B0600070205080204" pitchFamily="34" charset="-128"/>
              </a:rPr>
              <a:t>Pre-alphabetic</a:t>
            </a:r>
          </a:p>
          <a:p>
            <a:pPr>
              <a:spcBef>
                <a:spcPts val="2400"/>
              </a:spcBef>
            </a:pPr>
            <a:endParaRPr lang="en-US" altLang="en-US" dirty="0">
              <a:ea typeface="ＭＳ Ｐゴシック" panose="020B0600070205080204" pitchFamily="34" charset="-128"/>
            </a:endParaRPr>
          </a:p>
          <a:p>
            <a:pPr marL="0" indent="0">
              <a:spcBef>
                <a:spcPts val="2400"/>
              </a:spcBef>
              <a:buNone/>
            </a:pPr>
            <a:r>
              <a:rPr lang="en-US" altLang="en-US" dirty="0">
                <a:ea typeface="ＭＳ Ｐゴシック" panose="020B0600070205080204" pitchFamily="34" charset="-128"/>
              </a:rPr>
              <a:t>Partial Alphabetic</a:t>
            </a:r>
          </a:p>
          <a:p>
            <a:pPr>
              <a:spcBef>
                <a:spcPts val="2400"/>
              </a:spcBef>
            </a:pPr>
            <a:endParaRPr lang="en-US" altLang="en-US" dirty="0">
              <a:ea typeface="ＭＳ Ｐゴシック" panose="020B0600070205080204" pitchFamily="34" charset="-128"/>
            </a:endParaRPr>
          </a:p>
          <a:p>
            <a:pPr marL="0" indent="0">
              <a:spcBef>
                <a:spcPts val="2400"/>
              </a:spcBef>
              <a:buNone/>
            </a:pPr>
            <a:r>
              <a:rPr lang="en-US" altLang="en-US" dirty="0">
                <a:ea typeface="ＭＳ Ｐゴシック" panose="020B0600070205080204" pitchFamily="34" charset="-128"/>
              </a:rPr>
              <a:t>Full Alphabetic</a:t>
            </a:r>
          </a:p>
          <a:p>
            <a:endParaRPr lang="en-US" altLang="en-US" dirty="0">
              <a:ea typeface="ＭＳ Ｐゴシック" panose="020B0600070205080204" pitchFamily="34" charset="-128"/>
            </a:endParaRPr>
          </a:p>
        </p:txBody>
      </p:sp>
      <p:pic>
        <p:nvPicPr>
          <p:cNvPr id="109571" name="Content Placeholder 5"/>
          <p:cNvPicPr>
            <a:picLocks noGrp="1" noChangeAspect="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518484" y="1335733"/>
            <a:ext cx="1905000" cy="952500"/>
          </a:xfrm>
          <a:ln>
            <a:solidFill>
              <a:schemeClr val="tx1"/>
            </a:solidFill>
            <a:miter lim="800000"/>
            <a:headEnd/>
            <a:tailEnd/>
          </a:ln>
        </p:spPr>
      </p:pic>
      <p:sp>
        <p:nvSpPr>
          <p:cNvPr id="109574"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BECFA41-0B1F-4A45-81E5-F27DD54B6B25}" type="slidenum">
              <a:rPr lang="en-US" altLang="en-US" sz="1200"/>
              <a:pPr/>
              <a:t>48</a:t>
            </a:fld>
            <a:endParaRPr lang="en-US" altLang="en-US" sz="1200"/>
          </a:p>
        </p:txBody>
      </p:sp>
      <p:sp>
        <p:nvSpPr>
          <p:cNvPr id="10" name="Content Placeholder 9"/>
          <p:cNvSpPr>
            <a:spLocks noGrp="1"/>
          </p:cNvSpPr>
          <p:nvPr>
            <p:ph sz="quarter" idx="4"/>
          </p:nvPr>
        </p:nvSpPr>
        <p:spPr>
          <a:xfrm>
            <a:off x="5181600" y="2743200"/>
            <a:ext cx="236220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 U N</a:t>
            </a:r>
          </a:p>
        </p:txBody>
      </p:sp>
      <p:sp>
        <p:nvSpPr>
          <p:cNvPr id="4" name="Rectangle 3"/>
          <p:cNvSpPr/>
          <p:nvPr/>
        </p:nvSpPr>
        <p:spPr>
          <a:xfrm>
            <a:off x="6019800" y="2785765"/>
            <a:ext cx="1295400" cy="838200"/>
          </a:xfrm>
          <a:prstGeom prst="rect">
            <a:avLst/>
          </a:prstGeom>
          <a:solidFill>
            <a:srgbClr val="008000">
              <a:alpha val="8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Content Placeholder 9"/>
          <p:cNvSpPr>
            <a:spLocks noGrp="1"/>
          </p:cNvSpPr>
          <p:nvPr>
            <p:ph sz="quarter" idx="3"/>
          </p:nvPr>
        </p:nvSpPr>
        <p:spPr>
          <a:xfrm>
            <a:off x="5181600" y="4229100"/>
            <a:ext cx="2324528"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None/>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 U N</a:t>
            </a:r>
          </a:p>
        </p:txBody>
      </p:sp>
    </p:spTree>
    <p:extLst>
      <p:ext uri="{BB962C8B-B14F-4D97-AF65-F5344CB8AC3E}">
        <p14:creationId xmlns:p14="http://schemas.microsoft.com/office/powerpoint/2010/main" val="39609849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a:xfrm>
            <a:off x="0" y="0"/>
            <a:ext cx="9144000" cy="1219200"/>
          </a:xfrm>
        </p:spPr>
        <p:txBody>
          <a:bodyPr/>
          <a:lstStyle/>
          <a:p>
            <a:r>
              <a:rPr lang="en-US" dirty="0">
                <a:latin typeface="Arial" charset="0"/>
                <a:ea typeface="MS PGothic" charset="0"/>
                <a:cs typeface="MS PGothic" charset="0"/>
              </a:rPr>
              <a:t>Foundation 3.3</a:t>
            </a:r>
          </a:p>
        </p:txBody>
      </p:sp>
      <p:sp>
        <p:nvSpPr>
          <p:cNvPr id="109570" name="Content Placeholder 2"/>
          <p:cNvSpPr>
            <a:spLocks noGrp="1"/>
          </p:cNvSpPr>
          <p:nvPr>
            <p:ph sz="half" idx="2"/>
          </p:nvPr>
        </p:nvSpPr>
        <p:spPr>
          <a:xfrm>
            <a:off x="458745" y="1219200"/>
            <a:ext cx="8308975" cy="1939252"/>
          </a:xfrm>
          <a:solidFill>
            <a:srgbClr val="FCF4E4"/>
          </a:solidFill>
          <a:ln w="9525"/>
        </p:spPr>
        <p:style>
          <a:lnRef idx="2">
            <a:schemeClr val="dk1"/>
          </a:lnRef>
          <a:fillRef idx="1">
            <a:schemeClr val="lt1"/>
          </a:fillRef>
          <a:effectRef idx="0">
            <a:schemeClr val="dk1"/>
          </a:effectRef>
          <a:fontRef idx="minor">
            <a:schemeClr val="dk1"/>
          </a:fontRef>
        </p:style>
        <p:txBody>
          <a:bodyPr numCol="2"/>
          <a:lstStyle/>
          <a:p>
            <a:pPr marL="117475" indent="0">
              <a:buNone/>
              <a:defRPr/>
            </a:pPr>
            <a:r>
              <a:rPr lang="en-US" sz="2800" b="1" dirty="0"/>
              <a:t>48 months: </a:t>
            </a:r>
            <a:endParaRPr lang="en-US" sz="2800" dirty="0"/>
          </a:p>
          <a:p>
            <a:pPr marL="460375">
              <a:defRPr/>
            </a:pPr>
            <a:r>
              <a:rPr lang="en-US" sz="2800" dirty="0"/>
              <a:t>None</a:t>
            </a:r>
          </a:p>
          <a:p>
            <a:pPr marL="117475" indent="0">
              <a:buFont typeface="Arial" panose="020B0604020202020204" pitchFamily="34" charset="0"/>
              <a:buNone/>
              <a:defRPr/>
            </a:pPr>
            <a:endParaRPr lang="en-US" sz="2800" b="1" dirty="0"/>
          </a:p>
          <a:p>
            <a:pPr marL="117475" indent="0">
              <a:buFont typeface="Arial" panose="020B0604020202020204" pitchFamily="34" charset="0"/>
              <a:buNone/>
              <a:defRPr/>
            </a:pPr>
            <a:endParaRPr lang="en-US" sz="2800" b="1" dirty="0"/>
          </a:p>
          <a:p>
            <a:pPr marL="117475" indent="0">
              <a:buFont typeface="Arial" panose="020B0604020202020204" pitchFamily="34" charset="0"/>
              <a:buNone/>
              <a:defRPr/>
            </a:pPr>
            <a:endParaRPr lang="en-US" sz="2800" b="1" dirty="0"/>
          </a:p>
          <a:p>
            <a:pPr marL="117475" indent="0">
              <a:buFont typeface="Arial" panose="020B0604020202020204" pitchFamily="34" charset="0"/>
              <a:buNone/>
              <a:defRPr/>
            </a:pPr>
            <a:r>
              <a:rPr lang="en-US" sz="2800" b="1" dirty="0"/>
              <a:t>60 months: </a:t>
            </a:r>
          </a:p>
          <a:p>
            <a:pPr marL="460375">
              <a:defRPr/>
            </a:pPr>
            <a:r>
              <a:rPr lang="en-US" sz="2800" dirty="0"/>
              <a:t>Begin to recognize that letters have sounds</a:t>
            </a:r>
            <a:endParaRPr lang="en-US" sz="2800" dirty="0">
              <a:ea typeface="ＭＳ Ｐゴシック" charset="0"/>
              <a:cs typeface="ＭＳ Ｐゴシック" charset="0"/>
            </a:endParaRPr>
          </a:p>
          <a:p>
            <a:endParaRPr lang="en-US" dirty="0">
              <a:ea typeface="MS PGothic" charset="0"/>
              <a:cs typeface="MS PGothic" charset="0"/>
            </a:endParaRPr>
          </a:p>
        </p:txBody>
      </p:sp>
      <p:sp>
        <p:nvSpPr>
          <p:cNvPr id="109571" name="Content Placeholder 4"/>
          <p:cNvSpPr>
            <a:spLocks noGrp="1"/>
          </p:cNvSpPr>
          <p:nvPr>
            <p:ph sz="quarter" idx="4"/>
          </p:nvPr>
        </p:nvSpPr>
        <p:spPr>
          <a:xfrm>
            <a:off x="762000" y="3505200"/>
            <a:ext cx="7924800" cy="2379186"/>
          </a:xfrm>
          <a:noFill/>
          <a:ln>
            <a:noFill/>
          </a:ln>
        </p:spPr>
        <p:txBody>
          <a:bodyPr numCol="1"/>
          <a:lstStyle/>
          <a:p>
            <a:pPr marL="0" indent="0">
              <a:buNone/>
            </a:pPr>
            <a:r>
              <a:rPr lang="en-US" sz="2800" dirty="0"/>
              <a:t>Turn to page 67 of the Preschool Learning Foundations and read the foundation and examples for foundation 3.3. </a:t>
            </a:r>
          </a:p>
          <a:p>
            <a:endParaRPr lang="en-US" sz="2800" dirty="0"/>
          </a:p>
          <a:p>
            <a:pPr marL="0" indent="0">
              <a:buNone/>
            </a:pPr>
            <a:r>
              <a:rPr lang="en-US" sz="2800" dirty="0"/>
              <a:t>Did you notice what is missing? </a:t>
            </a:r>
            <a:endParaRPr lang="en-US" dirty="0">
              <a:latin typeface="Arial" charset="0"/>
              <a:ea typeface="MS PGothic" charset="0"/>
              <a:cs typeface="MS PGothic" charset="0"/>
            </a:endParaRPr>
          </a:p>
        </p:txBody>
      </p:sp>
      <p:sp>
        <p:nvSpPr>
          <p:cNvPr id="109572" name="Slide Number Placeholder 3"/>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F7F29E7-7DE2-374D-BE7A-5C4D3AA46ADA}" type="slidenum">
              <a:rPr lang="en-US" sz="1200"/>
              <a:pPr/>
              <a:t>49</a:t>
            </a:fld>
            <a:endParaRPr lang="en-US" sz="1200"/>
          </a:p>
        </p:txBody>
      </p:sp>
    </p:spTree>
    <p:extLst>
      <p:ext uri="{BB962C8B-B14F-4D97-AF65-F5344CB8AC3E}">
        <p14:creationId xmlns:p14="http://schemas.microsoft.com/office/powerpoint/2010/main" val="1854176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Placeholder 1"/>
          <p:cNvSpPr>
            <a:spLocks noGrp="1"/>
          </p:cNvSpPr>
          <p:nvPr>
            <p:ph sz="quarter" idx="12"/>
          </p:nvPr>
        </p:nvSpPr>
        <p:spPr>
          <a:xfrm>
            <a:off x="0" y="879788"/>
            <a:ext cx="8915400" cy="872811"/>
          </a:xfrm>
        </p:spPr>
        <p:txBody>
          <a:bodyPr/>
          <a:lstStyle/>
          <a:p>
            <a:pPr marL="0" indent="0" algn="ctr">
              <a:buNone/>
            </a:pPr>
            <a:r>
              <a:rPr lang="en-US" dirty="0">
                <a:ea typeface="MS PGothic" charset="0"/>
                <a:cs typeface="MS PGothic" charset="0"/>
              </a:rPr>
              <a:t>Table Group Activity!</a:t>
            </a:r>
          </a:p>
          <a:p>
            <a:pPr marL="0" indent="0" algn="ctr">
              <a:buNone/>
            </a:pPr>
            <a:endParaRPr lang="en-US" altLang="en-US" dirty="0">
              <a:ea typeface="ＭＳ Ｐゴシック" panose="020B0600070205080204" pitchFamily="34" charset="-128"/>
            </a:endParaRPr>
          </a:p>
        </p:txBody>
      </p:sp>
      <p:sp>
        <p:nvSpPr>
          <p:cNvPr id="92161" name="Title 1"/>
          <p:cNvSpPr>
            <a:spLocks noGrp="1"/>
          </p:cNvSpPr>
          <p:nvPr>
            <p:ph type="title" sz="quarter"/>
          </p:nvPr>
        </p:nvSpPr>
        <p:spPr>
          <a:xfrm>
            <a:off x="457200" y="0"/>
            <a:ext cx="8229600" cy="1034228"/>
          </a:xfrm>
        </p:spPr>
        <p:txBody>
          <a:bodyPr/>
          <a:lstStyle/>
          <a:p>
            <a:r>
              <a:rPr lang="en-US" altLang="en-US" dirty="0">
                <a:ea typeface="ＭＳ Ｐゴシック" panose="020B0600070205080204" pitchFamily="34" charset="-128"/>
              </a:rPr>
              <a:t>Brains and Bodies</a:t>
            </a:r>
          </a:p>
        </p:txBody>
      </p:sp>
      <p:sp>
        <p:nvSpPr>
          <p:cNvPr id="109570" name="Content Placeholder 2"/>
          <p:cNvSpPr>
            <a:spLocks noGrp="1"/>
          </p:cNvSpPr>
          <p:nvPr>
            <p:ph sz="quarter" idx="1"/>
          </p:nvPr>
        </p:nvSpPr>
        <p:spPr>
          <a:xfrm>
            <a:off x="439711" y="1655161"/>
            <a:ext cx="3917430" cy="715962"/>
          </a:xfrm>
          <a:noFill/>
          <a:ln w="9525">
            <a:noFill/>
          </a:ln>
        </p:spPr>
        <p:style>
          <a:lnRef idx="2">
            <a:schemeClr val="dk1"/>
          </a:lnRef>
          <a:fillRef idx="1">
            <a:schemeClr val="lt1"/>
          </a:fillRef>
          <a:effectRef idx="0">
            <a:schemeClr val="dk1"/>
          </a:effectRef>
          <a:fontRef idx="minor">
            <a:schemeClr val="dk1"/>
          </a:fontRef>
        </p:style>
        <p:txBody>
          <a:bodyPr/>
          <a:lstStyle/>
          <a:p>
            <a:pPr marL="0" indent="0">
              <a:buNone/>
              <a:defRPr/>
            </a:pPr>
            <a:r>
              <a:rPr lang="en-US" altLang="en-US" sz="2800" b="1" dirty="0">
                <a:ea typeface="ＭＳ Ｐゴシック" panose="020B0600070205080204" pitchFamily="34" charset="-128"/>
              </a:rPr>
              <a:t>PART 1:</a:t>
            </a:r>
          </a:p>
          <a:p>
            <a:pPr marL="0" indent="0">
              <a:buNone/>
              <a:defRPr/>
            </a:pPr>
            <a:endParaRPr lang="en-US" sz="2400" b="1" dirty="0">
              <a:ea typeface="MS PGothic" charset="0"/>
              <a:cs typeface="MS PGothic" charset="0"/>
            </a:endParaRPr>
          </a:p>
        </p:txBody>
      </p:sp>
      <p:sp>
        <p:nvSpPr>
          <p:cNvPr id="109571" name="Content Placeholder 4"/>
          <p:cNvSpPr>
            <a:spLocks noGrp="1"/>
          </p:cNvSpPr>
          <p:nvPr>
            <p:ph sz="quarter" idx="11"/>
          </p:nvPr>
        </p:nvSpPr>
        <p:spPr>
          <a:xfrm>
            <a:off x="4648200" y="1687732"/>
            <a:ext cx="4038600" cy="685800"/>
          </a:xfrm>
          <a:noFill/>
          <a:ln>
            <a:noFill/>
          </a:ln>
        </p:spPr>
        <p:txBody>
          <a:bodyPr/>
          <a:lstStyle/>
          <a:p>
            <a:pPr marL="0" indent="0">
              <a:buNone/>
              <a:defRPr/>
            </a:pPr>
            <a:r>
              <a:rPr lang="en-US" altLang="en-US" sz="2800" b="1" dirty="0">
                <a:ea typeface="ＭＳ Ｐゴシック" panose="020B0600070205080204" pitchFamily="34" charset="-128"/>
              </a:rPr>
              <a:t>PART 2:</a:t>
            </a:r>
          </a:p>
          <a:p>
            <a:pPr>
              <a:buFont typeface="Arial" charset="0"/>
              <a:buChar char="•"/>
              <a:defRPr/>
            </a:pPr>
            <a:endParaRPr lang="en-US" sz="2800" b="1" dirty="0">
              <a:ea typeface="MS PGothic" charset="0"/>
              <a:cs typeface="MS PGothic" charset="0"/>
            </a:endParaRPr>
          </a:p>
        </p:txBody>
      </p:sp>
      <p:sp>
        <p:nvSpPr>
          <p:cNvPr id="3" name="Content Placeholder 2"/>
          <p:cNvSpPr>
            <a:spLocks noGrp="1"/>
          </p:cNvSpPr>
          <p:nvPr>
            <p:ph sz="quarter" idx="14"/>
          </p:nvPr>
        </p:nvSpPr>
        <p:spPr>
          <a:xfrm>
            <a:off x="432216" y="2169824"/>
            <a:ext cx="3904938" cy="4343400"/>
          </a:xfrm>
          <a:solidFill>
            <a:srgbClr val="FCF4E4"/>
          </a:solidFill>
          <a:ln>
            <a:solidFill>
              <a:schemeClr val="dk1"/>
            </a:solidFill>
          </a:ln>
        </p:spPr>
        <p:txBody>
          <a:bodyPr/>
          <a:lstStyle/>
          <a:p>
            <a:pPr marL="514350" indent="-514350">
              <a:buFont typeface="+mj-lt"/>
              <a:buAutoNum type="arabicPeriod"/>
              <a:defRPr/>
            </a:pPr>
            <a:r>
              <a:rPr lang="en-US" sz="2400" dirty="0">
                <a:ea typeface="MS PGothic" charset="0"/>
                <a:cs typeface="MS PGothic" charset="0"/>
              </a:rPr>
              <a:t>Locate the chart paper and markers on your tabletop.</a:t>
            </a:r>
          </a:p>
          <a:p>
            <a:pPr marL="514350" indent="-514350">
              <a:buFont typeface="+mj-lt"/>
              <a:buAutoNum type="arabicPeriod"/>
              <a:defRPr/>
            </a:pPr>
            <a:r>
              <a:rPr lang="en-US" sz="2400" dirty="0">
                <a:cs typeface="ＭＳ Ｐゴシック" charset="0"/>
              </a:rPr>
              <a:t>Discuss what comes to mind when you hear the term “alphabetics  and word/print recognition.”</a:t>
            </a:r>
          </a:p>
          <a:p>
            <a:pPr marL="514350" indent="-514350">
              <a:buFont typeface="+mj-lt"/>
              <a:buAutoNum type="arabicPeriod"/>
              <a:defRPr/>
            </a:pPr>
            <a:r>
              <a:rPr lang="en-US" sz="2400" dirty="0">
                <a:cs typeface="ＭＳ Ｐゴシック" charset="0"/>
              </a:rPr>
              <a:t>Use the chart paper and markers to record your thoughts.</a:t>
            </a:r>
          </a:p>
          <a:p>
            <a:pPr marL="514350" indent="-514350">
              <a:buFont typeface="+mj-lt"/>
              <a:buAutoNum type="arabicPeriod"/>
              <a:defRPr/>
            </a:pPr>
            <a:endParaRPr lang="en-US" sz="2400" dirty="0">
              <a:cs typeface="ＭＳ Ｐゴシック" charset="0"/>
            </a:endParaRPr>
          </a:p>
          <a:p>
            <a:pPr>
              <a:buFontTx/>
              <a:buNone/>
              <a:defRPr/>
            </a:pPr>
            <a:endParaRPr lang="en-US" sz="2400" dirty="0">
              <a:cs typeface="ＭＳ Ｐゴシック" charset="0"/>
            </a:endParaRPr>
          </a:p>
          <a:p>
            <a:pPr marL="0" indent="0">
              <a:buNone/>
            </a:pPr>
            <a:endParaRPr lang="en-US" sz="2400" dirty="0"/>
          </a:p>
        </p:txBody>
      </p:sp>
      <p:sp>
        <p:nvSpPr>
          <p:cNvPr id="4" name="Content Placeholder 3"/>
          <p:cNvSpPr>
            <a:spLocks noGrp="1"/>
          </p:cNvSpPr>
          <p:nvPr>
            <p:ph sz="quarter" idx="15"/>
          </p:nvPr>
        </p:nvSpPr>
        <p:spPr>
          <a:xfrm>
            <a:off x="4648200" y="2169824"/>
            <a:ext cx="4038600" cy="4343400"/>
          </a:xfrm>
          <a:solidFill>
            <a:srgbClr val="F8E5BE"/>
          </a:solidFill>
          <a:ln>
            <a:solidFill>
              <a:schemeClr val="tx1"/>
            </a:solidFill>
          </a:ln>
        </p:spPr>
        <p:txBody>
          <a:bodyPr/>
          <a:lstStyle/>
          <a:p>
            <a:pPr marL="514350" indent="-514350">
              <a:buFont typeface="+mj-lt"/>
              <a:buAutoNum type="arabicPeriod"/>
              <a:defRPr/>
            </a:pPr>
            <a:r>
              <a:rPr lang="en-US" sz="2400" dirty="0">
                <a:ea typeface="MS PGothic" charset="0"/>
                <a:cs typeface="MS PGothic" charset="0"/>
              </a:rPr>
              <a:t>Select and circle one of the letters on your chart—this will be your “group letter.” </a:t>
            </a:r>
          </a:p>
          <a:p>
            <a:pPr marL="514350" indent="-514350">
              <a:buFont typeface="+mj-lt"/>
              <a:buAutoNum type="arabicPeriod"/>
              <a:defRPr/>
            </a:pPr>
            <a:r>
              <a:rPr lang="en-US" sz="2400" dirty="0">
                <a:ea typeface="MS PGothic" charset="0"/>
                <a:cs typeface="MS PGothic" charset="0"/>
              </a:rPr>
              <a:t>Use your bodies to form your “group letter.” </a:t>
            </a:r>
          </a:p>
          <a:p>
            <a:pPr marL="514350" indent="-514350">
              <a:buFont typeface="+mj-lt"/>
              <a:buAutoNum type="arabicPeriod"/>
              <a:defRPr/>
            </a:pPr>
            <a:r>
              <a:rPr lang="en-US" sz="2400" dirty="0">
                <a:ea typeface="MS PGothic" charset="0"/>
                <a:cs typeface="MS PGothic" charset="0"/>
              </a:rPr>
              <a:t>Pose for a “group letter” photograph.</a:t>
            </a:r>
          </a:p>
          <a:p>
            <a:pPr marL="0" indent="0">
              <a:buNone/>
            </a:pPr>
            <a:endParaRPr lang="en-US" sz="2400" dirty="0"/>
          </a:p>
        </p:txBody>
      </p:sp>
      <p:sp>
        <p:nvSpPr>
          <p:cNvPr id="92166" name="Slide Number Placeholder 3"/>
          <p:cNvSpPr>
            <a:spLocks noGrp="1"/>
          </p:cNvSpPr>
          <p:nvPr>
            <p:ph type="sldNum" sz="quarter" idx="18"/>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8ABFD5-2551-4DBE-A075-CD15E6AAB925}" type="slidenum">
              <a:rPr lang="en-US" altLang="en-US" sz="1200"/>
              <a:pPr/>
              <a:t>5</a:t>
            </a:fld>
            <a:endParaRPr lang="en-US" altLang="en-US" sz="1200"/>
          </a:p>
        </p:txBody>
      </p:sp>
    </p:spTree>
    <p:extLst>
      <p:ext uri="{BB962C8B-B14F-4D97-AF65-F5344CB8AC3E}">
        <p14:creationId xmlns:p14="http://schemas.microsoft.com/office/powerpoint/2010/main" val="1285696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5"/>
          <p:cNvSpPr>
            <a:spLocks noGrp="1"/>
          </p:cNvSpPr>
          <p:nvPr>
            <p:ph type="title"/>
          </p:nvPr>
        </p:nvSpPr>
        <p:spPr/>
        <p:txBody>
          <a:bodyPr/>
          <a:lstStyle/>
          <a:p>
            <a:r>
              <a:rPr lang="en-US" altLang="en-US">
                <a:ea typeface="ＭＳ Ｐゴシック" panose="020B0600070205080204" pitchFamily="34" charset="-128"/>
              </a:rPr>
              <a:t>Foundation 3.3 Video Example</a:t>
            </a:r>
          </a:p>
        </p:txBody>
      </p:sp>
      <p:sp>
        <p:nvSpPr>
          <p:cNvPr id="111618" name="Content Placeholder 1"/>
          <p:cNvSpPr>
            <a:spLocks noGrp="1"/>
          </p:cNvSpPr>
          <p:nvPr>
            <p:ph idx="1"/>
          </p:nvPr>
        </p:nvSpPr>
        <p:spPr/>
        <p:txBody>
          <a:bodyPr/>
          <a:lstStyle/>
          <a:p>
            <a:endParaRPr lang="en-US" altLang="en-US">
              <a:ea typeface="ＭＳ Ｐゴシック" panose="020B0600070205080204" pitchFamily="34" charset="-128"/>
            </a:endParaRPr>
          </a:p>
        </p:txBody>
      </p:sp>
      <p:sp>
        <p:nvSpPr>
          <p:cNvPr id="111619"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4DE0AE-6CC0-4932-854F-AEE2F7B073CC}" type="slidenum">
              <a:rPr lang="en-US" altLang="en-US" sz="1200"/>
              <a:pPr/>
              <a:t>50</a:t>
            </a:fld>
            <a:endParaRPr lang="en-US" altLang="en-US" sz="12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a:xfrm>
            <a:off x="0" y="0"/>
            <a:ext cx="3574026" cy="990600"/>
          </a:xfrm>
        </p:spPr>
        <p:txBody>
          <a:bodyPr/>
          <a:lstStyle/>
          <a:p>
            <a:r>
              <a:rPr lang="en-US" altLang="en-US" dirty="0">
                <a:ea typeface="ＭＳ Ｐゴシック" panose="020B0600070205080204" pitchFamily="34" charset="-128"/>
              </a:rPr>
              <a:t>Reflection</a:t>
            </a:r>
          </a:p>
        </p:txBody>
      </p:sp>
      <p:pic>
        <p:nvPicPr>
          <p:cNvPr id="9" name="Content Placeholder 8" title="Magnet wall"/>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895" r="6225"/>
          <a:stretch/>
        </p:blipFill>
        <p:spPr>
          <a:xfrm>
            <a:off x="3574026" y="0"/>
            <a:ext cx="5562600" cy="6862916"/>
          </a:xfrm>
          <a:ln>
            <a:solidFill>
              <a:schemeClr val="dk1"/>
            </a:solidFill>
          </a:ln>
          <a:effectLst/>
        </p:spPr>
      </p:pic>
      <p:sp>
        <p:nvSpPr>
          <p:cNvPr id="83970" name="Content Placeholder 1"/>
          <p:cNvSpPr>
            <a:spLocks noGrp="1"/>
          </p:cNvSpPr>
          <p:nvPr>
            <p:ph sz="half" idx="2"/>
          </p:nvPr>
        </p:nvSpPr>
        <p:spPr>
          <a:xfrm>
            <a:off x="152400" y="1066800"/>
            <a:ext cx="3200400" cy="5029200"/>
          </a:xfrm>
        </p:spPr>
        <p:txBody>
          <a:bodyPr/>
          <a:lstStyle/>
          <a:p>
            <a:r>
              <a:rPr lang="en-US" altLang="en-US" dirty="0">
                <a:ea typeface="ＭＳ Ｐゴシック" panose="020B0600070205080204" pitchFamily="34" charset="-128"/>
              </a:rPr>
              <a:t>Partner with someone whose last name shares at least one letter with your last name. </a:t>
            </a:r>
          </a:p>
          <a:p>
            <a:r>
              <a:rPr lang="en-US" dirty="0">
                <a:ea typeface="MS PGothic" charset="0"/>
                <a:cs typeface="MS PGothic" charset="0"/>
              </a:rPr>
              <a:t>Share what was most interesting or surprising to you about the video example.</a:t>
            </a:r>
            <a:endParaRPr lang="en-US" altLang="en-US" dirty="0">
              <a:ea typeface="ＭＳ Ｐゴシック" panose="020B0600070205080204" pitchFamily="34" charset="-128"/>
            </a:endParaRPr>
          </a:p>
        </p:txBody>
      </p:sp>
      <p:sp>
        <p:nvSpPr>
          <p:cNvPr id="83971"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CF5C1F1-0CEE-4D75-BB85-E0813A6E9069}" type="slidenum">
              <a:rPr lang="en-US" altLang="en-US" sz="1200"/>
              <a:pPr/>
              <a:t>51</a:t>
            </a:fld>
            <a:endParaRPr lang="en-US" altLang="en-US" sz="1200"/>
          </a:p>
        </p:txBody>
      </p:sp>
      <p:sp>
        <p:nvSpPr>
          <p:cNvPr id="7" name="Rectangle 6"/>
          <p:cNvSpPr>
            <a:spLocks noChangeArrowheads="1"/>
          </p:cNvSpPr>
          <p:nvPr/>
        </p:nvSpPr>
        <p:spPr bwMode="auto">
          <a:xfrm>
            <a:off x="3574026" y="6629400"/>
            <a:ext cx="5569974" cy="23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©2016 California Department of Education</a:t>
            </a:r>
            <a:endParaRPr lang="en-US" altLang="en-US" sz="900" dirty="0">
              <a:cs typeface="Arial" panose="020B0604020202020204" pitchFamily="34" charset="0"/>
            </a:endParaRPr>
          </a:p>
        </p:txBody>
      </p:sp>
    </p:spTree>
    <p:extLst>
      <p:ext uri="{BB962C8B-B14F-4D97-AF65-F5344CB8AC3E}">
        <p14:creationId xmlns:p14="http://schemas.microsoft.com/office/powerpoint/2010/main" val="3093561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sz="quarter"/>
          </p:nvPr>
        </p:nvSpPr>
        <p:spPr>
          <a:xfrm>
            <a:off x="1021472" y="0"/>
            <a:ext cx="8122528" cy="990600"/>
          </a:xfrm>
        </p:spPr>
        <p:txBody>
          <a:bodyPr/>
          <a:lstStyle/>
          <a:p>
            <a:r>
              <a:rPr lang="en-US" dirty="0"/>
              <a:t>F-U-N Reading</a:t>
            </a:r>
          </a:p>
        </p:txBody>
      </p:sp>
      <p:pic>
        <p:nvPicPr>
          <p:cNvPr id="10" name="Content Placeholder 9"/>
          <p:cNvPicPr>
            <a:picLocks noGrp="1" noChangeAspect="1"/>
          </p:cNvPicPr>
          <p:nvPr>
            <p:ph sz="quarter" idx="1"/>
          </p:nvPr>
        </p:nvPicPr>
        <p:blipFill rotWithShape="1">
          <a:blip r:embed="rId3" cstate="print">
            <a:extLst>
              <a:ext uri="{28A0092B-C50C-407E-A947-70E740481C1C}">
                <a14:useLocalDpi xmlns:a14="http://schemas.microsoft.com/office/drawing/2010/main"/>
              </a:ext>
            </a:extLst>
          </a:blip>
          <a:srcRect/>
          <a:stretch/>
        </p:blipFill>
        <p:spPr>
          <a:xfrm>
            <a:off x="-1" y="0"/>
            <a:ext cx="1021473" cy="2040212"/>
          </a:xfrm>
        </p:spPr>
      </p:pic>
      <p:pic>
        <p:nvPicPr>
          <p:cNvPr id="11" name="Content Placeholder 10"/>
          <p:cNvPicPr>
            <a:picLocks noGrp="1" noChangeAspect="1"/>
          </p:cNvPicPr>
          <p:nvPr>
            <p:ph sz="quarter" idx="2"/>
          </p:nvPr>
        </p:nvPicPr>
        <p:blipFill rotWithShape="1">
          <a:blip r:embed="rId4" cstate="print">
            <a:extLst>
              <a:ext uri="{28A0092B-C50C-407E-A947-70E740481C1C}">
                <a14:useLocalDpi xmlns:a14="http://schemas.microsoft.com/office/drawing/2010/main"/>
              </a:ext>
            </a:extLst>
          </a:blip>
          <a:srcRect l="-1" t="4875" r="-1724" b="719"/>
          <a:stretch/>
        </p:blipFill>
        <p:spPr>
          <a:xfrm>
            <a:off x="0" y="2457919"/>
            <a:ext cx="1066800" cy="2199204"/>
          </a:xfrm>
        </p:spPr>
      </p:pic>
      <p:pic>
        <p:nvPicPr>
          <p:cNvPr id="12" name="Content Placeholder 11"/>
          <p:cNvPicPr>
            <a:picLocks noGrp="1" noChangeAspect="1"/>
          </p:cNvPicPr>
          <p:nvPr>
            <p:ph sz="quarter" idx="3"/>
          </p:nvPr>
        </p:nvPicPr>
        <p:blipFill rotWithShape="1">
          <a:blip r:embed="rId5" cstate="print">
            <a:extLst>
              <a:ext uri="{28A0092B-C50C-407E-A947-70E740481C1C}">
                <a14:useLocalDpi xmlns:a14="http://schemas.microsoft.com/office/drawing/2010/main"/>
              </a:ext>
            </a:extLst>
          </a:blip>
          <a:srcRect/>
          <a:stretch/>
        </p:blipFill>
        <p:spPr>
          <a:xfrm>
            <a:off x="0" y="5074830"/>
            <a:ext cx="1021472" cy="1783170"/>
          </a:xfrm>
        </p:spPr>
      </p:pic>
      <p:sp>
        <p:nvSpPr>
          <p:cNvPr id="9" name="Content Placeholder 8"/>
          <p:cNvSpPr>
            <a:spLocks noGrp="1"/>
          </p:cNvSpPr>
          <p:nvPr>
            <p:ph sz="quarter" idx="4"/>
          </p:nvPr>
        </p:nvSpPr>
        <p:spPr>
          <a:xfrm>
            <a:off x="1219200" y="990600"/>
            <a:ext cx="7848600" cy="5715000"/>
          </a:xfrm>
        </p:spPr>
        <p:txBody>
          <a:bodyPr/>
          <a:lstStyle/>
          <a:p>
            <a:pPr marL="514350" indent="-514350">
              <a:buFont typeface="+mj-lt"/>
              <a:buAutoNum type="arabicPeriod"/>
            </a:pPr>
            <a:r>
              <a:rPr lang="en-US" sz="2800" dirty="0">
                <a:latin typeface="Arial" charset="0"/>
                <a:ea typeface="MS PGothic" charset="0"/>
                <a:cs typeface="MS PGothic" charset="0"/>
              </a:rPr>
              <a:t>Select a F-U-N letter from the FUN bucket at your table.</a:t>
            </a:r>
          </a:p>
          <a:p>
            <a:pPr marL="514350" indent="-514350">
              <a:buFont typeface="+mj-lt"/>
              <a:buAutoNum type="arabicPeriod"/>
            </a:pPr>
            <a:r>
              <a:rPr lang="en-US" sz="2800" dirty="0">
                <a:latin typeface="Arial" charset="0"/>
                <a:ea typeface="MS PGothic" charset="0"/>
                <a:cs typeface="MS PGothic" charset="0"/>
              </a:rPr>
              <a:t>Find Appendix C on page 313 of the Preschool Curriculum Framework (Vol. 1).</a:t>
            </a:r>
          </a:p>
          <a:p>
            <a:pPr marL="514350" indent="-514350">
              <a:buFont typeface="+mj-lt"/>
              <a:buAutoNum type="arabicPeriod"/>
            </a:pPr>
            <a:r>
              <a:rPr lang="en-US" sz="2800" dirty="0">
                <a:latin typeface="Arial" charset="0"/>
                <a:ea typeface="MS PGothic" charset="0"/>
                <a:cs typeface="MS PGothic" charset="0"/>
              </a:rPr>
              <a:t>Stand up and sign the letter you drew from the FUN bucket.</a:t>
            </a:r>
          </a:p>
          <a:p>
            <a:pPr marL="514350" indent="-514350">
              <a:buFont typeface="+mj-lt"/>
              <a:buAutoNum type="arabicPeriod"/>
            </a:pPr>
            <a:r>
              <a:rPr lang="en-US" sz="2800" dirty="0">
                <a:latin typeface="Arial" charset="0"/>
                <a:ea typeface="MS PGothic" charset="0"/>
                <a:cs typeface="MS PGothic" charset="0"/>
              </a:rPr>
              <a:t>Partner with two other participants whose signs complete your F-U-N group. </a:t>
            </a:r>
          </a:p>
          <a:p>
            <a:pPr marL="514350" indent="-514350">
              <a:buFont typeface="+mj-lt"/>
              <a:buAutoNum type="arabicPeriod"/>
            </a:pPr>
            <a:r>
              <a:rPr lang="en-US" sz="2800" dirty="0">
                <a:latin typeface="Arial" charset="0"/>
                <a:ea typeface="MS PGothic" charset="0"/>
                <a:cs typeface="MS PGothic" charset="0"/>
              </a:rPr>
              <a:t>Decide how your group will read Appendix C.</a:t>
            </a:r>
          </a:p>
          <a:p>
            <a:pPr marL="514350" indent="-514350">
              <a:buFont typeface="+mj-lt"/>
              <a:buAutoNum type="arabicPeriod"/>
            </a:pPr>
            <a:r>
              <a:rPr lang="en-US" sz="2800" dirty="0">
                <a:latin typeface="Arial" charset="0"/>
                <a:ea typeface="MS PGothic" charset="0"/>
                <a:cs typeface="MS PGothic" charset="0"/>
              </a:rPr>
              <a:t>Be prepared to share one key FUN highlight from the reading in seven words or less.</a:t>
            </a:r>
          </a:p>
        </p:txBody>
      </p:sp>
      <p:sp>
        <p:nvSpPr>
          <p:cNvPr id="4" name="Slide Number Placeholder 3"/>
          <p:cNvSpPr>
            <a:spLocks noGrp="1"/>
          </p:cNvSpPr>
          <p:nvPr>
            <p:ph type="sldNum" sz="quarter" idx="10"/>
          </p:nvPr>
        </p:nvSpPr>
        <p:spPr/>
        <p:txBody>
          <a:bodyPr/>
          <a:lstStyle/>
          <a:p>
            <a:pPr>
              <a:defRPr/>
            </a:pPr>
            <a:fld id="{675C370E-63E4-094D-8F73-0C36E4491A34}" type="slidenum">
              <a:rPr lang="en-US" smtClean="0"/>
              <a:pPr>
                <a:defRPr/>
              </a:pPr>
              <a:t>52</a:t>
            </a:fld>
            <a:endParaRPr lang="en-US"/>
          </a:p>
        </p:txBody>
      </p:sp>
    </p:spTree>
    <p:extLst>
      <p:ext uri="{BB962C8B-B14F-4D97-AF65-F5344CB8AC3E}">
        <p14:creationId xmlns:p14="http://schemas.microsoft.com/office/powerpoint/2010/main" val="16084435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a:xfrm>
            <a:off x="0" y="0"/>
            <a:ext cx="9144000" cy="1752600"/>
          </a:xfrm>
        </p:spPr>
        <p:txBody>
          <a:bodyPr/>
          <a:lstStyle/>
          <a:p>
            <a:r>
              <a:rPr lang="en-US" altLang="en-US" dirty="0">
                <a:ea typeface="ＭＳ Ｐゴシック" panose="020B0600070205080204" pitchFamily="34" charset="-128"/>
              </a:rPr>
              <a:t>Relationship Between </a:t>
            </a:r>
            <a:br>
              <a:rPr lang="en-US" altLang="en-US" dirty="0">
                <a:ea typeface="ＭＳ Ｐゴシック" panose="020B0600070205080204" pitchFamily="34" charset="-128"/>
              </a:rPr>
            </a:br>
            <a:r>
              <a:rPr lang="en-US" altLang="en-US" dirty="0">
                <a:ea typeface="ＭＳ Ｐゴシック" panose="020B0600070205080204" pitchFamily="34" charset="-128"/>
              </a:rPr>
              <a:t>Letters and Sounds</a:t>
            </a:r>
          </a:p>
        </p:txBody>
      </p:sp>
      <p:sp>
        <p:nvSpPr>
          <p:cNvPr id="112642" name="Content Placeholder 2"/>
          <p:cNvSpPr>
            <a:spLocks noGrp="1"/>
          </p:cNvSpPr>
          <p:nvPr>
            <p:ph idx="1"/>
          </p:nvPr>
        </p:nvSpPr>
        <p:spPr>
          <a:xfrm>
            <a:off x="667215" y="1828800"/>
            <a:ext cx="8229600" cy="4221163"/>
          </a:xfrm>
        </p:spPr>
        <p:txBody>
          <a:bodyPr/>
          <a:lstStyle/>
          <a:p>
            <a:pPr marL="0" indent="0">
              <a:buFont typeface="Arial" panose="020B0604020202020204" pitchFamily="34" charset="0"/>
              <a:buNone/>
            </a:pPr>
            <a:r>
              <a:rPr lang="en-US" altLang="en-US" dirty="0">
                <a:ea typeface="ＭＳ Ｐゴシック" panose="020B0600070205080204" pitchFamily="34" charset="-128"/>
              </a:rPr>
              <a:t>“A surer approach to supporting children in understanding the relationship between letters in printed words and sounds in spoken words requires the intentional use of strategies that link letters directly to their sounds in the context of spoken words”     </a:t>
            </a:r>
            <a:r>
              <a:rPr lang="en-US" altLang="en-US" sz="1800" dirty="0">
                <a:ea typeface="ＭＳ Ｐゴシック" panose="020B0600070205080204" pitchFamily="34" charset="-128"/>
              </a:rPr>
              <a:t>(PCF, Vol. 1, pp. 313-314)</a:t>
            </a:r>
            <a:r>
              <a:rPr lang="en-US" altLang="en-US" dirty="0">
                <a:ea typeface="ＭＳ Ｐゴシック" panose="020B0600070205080204" pitchFamily="34" charset="-128"/>
              </a:rPr>
              <a:t>.</a:t>
            </a:r>
          </a:p>
        </p:txBody>
      </p:sp>
      <p:sp>
        <p:nvSpPr>
          <p:cNvPr id="112643"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95AE9A0-2180-442F-9658-9A01D02551AD}" type="slidenum">
              <a:rPr lang="en-US" altLang="en-US" sz="1200"/>
              <a:pPr/>
              <a:t>53</a:t>
            </a:fld>
            <a:endParaRPr lang="en-US" altLang="en-US" sz="12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220200" cy="1066800"/>
          </a:xfrm>
        </p:spPr>
        <p:txBody>
          <a:bodyPr/>
          <a:lstStyle/>
          <a:p>
            <a:r>
              <a:rPr lang="en-US" altLang="en-US" dirty="0">
                <a:solidFill>
                  <a:schemeClr val="bg1"/>
                </a:solidFill>
                <a:effectLst>
                  <a:outerShdw blurRad="38100" dist="38100" dir="2700000" algn="tl">
                    <a:srgbClr val="000000"/>
                  </a:outerShdw>
                </a:effectLst>
                <a:ea typeface="ＭＳ Ｐゴシック" panose="020B0600070205080204" pitchFamily="34" charset="-128"/>
              </a:rPr>
              <a:t>  </a:t>
            </a:r>
            <a:r>
              <a:rPr lang="en-US" altLang="en-US" dirty="0">
                <a:solidFill>
                  <a:srgbClr val="000000"/>
                </a:solidFill>
                <a:ea typeface="ＭＳ Ｐゴシック" panose="020B0600070205080204" pitchFamily="34" charset="-128"/>
              </a:rPr>
              <a:t>Use Books</a:t>
            </a:r>
          </a:p>
        </p:txBody>
      </p:sp>
      <p:sp>
        <p:nvSpPr>
          <p:cNvPr id="6" name="Content Placeholder 5"/>
          <p:cNvSpPr>
            <a:spLocks noGrp="1"/>
          </p:cNvSpPr>
          <p:nvPr>
            <p:ph sz="quarter" idx="2"/>
          </p:nvPr>
        </p:nvSpPr>
        <p:spPr>
          <a:xfrm>
            <a:off x="304800" y="1066800"/>
            <a:ext cx="3775075" cy="4038600"/>
          </a:xfrm>
        </p:spPr>
        <p:txBody>
          <a:bodyPr/>
          <a:lstStyle/>
          <a:p>
            <a:pPr marL="0" indent="0">
              <a:buNone/>
            </a:pPr>
            <a:r>
              <a:rPr lang="en-US" altLang="en-US" sz="2800" dirty="0">
                <a:solidFill>
                  <a:srgbClr val="000000"/>
                </a:solidFill>
                <a:ea typeface="ＭＳ Ｐゴシック" panose="020B0600070205080204" pitchFamily="34" charset="-128"/>
                <a:cs typeface="Arial" panose="020B0604020202020204" pitchFamily="34" charset="0"/>
              </a:rPr>
              <a:t>“Read alphabet books in multiple languages” </a:t>
            </a:r>
            <a:r>
              <a:rPr lang="en-US" altLang="en-US" sz="1800" dirty="0">
                <a:solidFill>
                  <a:srgbClr val="000000"/>
                </a:solidFill>
                <a:ea typeface="ＭＳ Ｐゴシック" panose="020B0600070205080204" pitchFamily="34" charset="-128"/>
                <a:cs typeface="Arial" panose="020B0604020202020204" pitchFamily="34" charset="0"/>
              </a:rPr>
              <a:t>(PCF, Vol. 1, p. 214)</a:t>
            </a:r>
            <a:r>
              <a:rPr lang="en-US" altLang="en-US" sz="2400" dirty="0">
                <a:solidFill>
                  <a:srgbClr val="000000"/>
                </a:solidFill>
                <a:ea typeface="ＭＳ Ｐゴシック" panose="020B0600070205080204" pitchFamily="34" charset="-128"/>
                <a:cs typeface="Arial" panose="020B0604020202020204" pitchFamily="34" charset="0"/>
              </a:rPr>
              <a:t>.</a:t>
            </a:r>
            <a:endParaRPr lang="en-US" altLang="en-US" sz="3600" dirty="0">
              <a:solidFill>
                <a:srgbClr val="000000"/>
              </a:solidFill>
              <a:ea typeface="ＭＳ Ｐゴシック" panose="020B0600070205080204" pitchFamily="34" charset="-128"/>
              <a:cs typeface="Arial" panose="020B0604020202020204" pitchFamily="34" charset="0"/>
            </a:endParaRPr>
          </a:p>
          <a:p>
            <a:pPr marL="228600" indent="-228600"/>
            <a:endParaRPr lang="en-US" altLang="en-US" sz="2800" dirty="0">
              <a:solidFill>
                <a:srgbClr val="000000"/>
              </a:solidFill>
              <a:ea typeface="ＭＳ Ｐゴシック" panose="020B0600070205080204" pitchFamily="34" charset="-128"/>
              <a:cs typeface="Arial" panose="020B0604020202020204" pitchFamily="34" charset="0"/>
            </a:endParaRPr>
          </a:p>
          <a:p>
            <a:pPr marL="0" indent="0">
              <a:buNone/>
            </a:pPr>
            <a:r>
              <a:rPr lang="en-US" altLang="en-US" sz="2800" dirty="0">
                <a:solidFill>
                  <a:srgbClr val="000000"/>
                </a:solidFill>
                <a:ea typeface="ＭＳ Ｐゴシック" panose="020B0600070205080204" pitchFamily="34" charset="-128"/>
                <a:cs typeface="Arial" panose="020B0604020202020204" pitchFamily="34" charset="0"/>
              </a:rPr>
              <a:t>“</a:t>
            </a:r>
            <a:r>
              <a:rPr lang="en-US" altLang="ja-JP" sz="2800" dirty="0">
                <a:solidFill>
                  <a:srgbClr val="000000"/>
                </a:solidFill>
                <a:ea typeface="ＭＳ Ｐゴシック" panose="020B0600070205080204" pitchFamily="34" charset="-128"/>
                <a:cs typeface="Arial" panose="020B0604020202020204" pitchFamily="34" charset="0"/>
              </a:rPr>
              <a:t>Provide predictable textbooks in library and listening areas”  </a:t>
            </a:r>
          </a:p>
          <a:p>
            <a:pPr marL="228600" indent="-228600">
              <a:buFont typeface="Arial" panose="020B0604020202020204" pitchFamily="34" charset="0"/>
              <a:buNone/>
            </a:pPr>
            <a:r>
              <a:rPr lang="en-US" altLang="en-US" sz="1800" dirty="0">
                <a:solidFill>
                  <a:srgbClr val="000000"/>
                </a:solidFill>
                <a:ea typeface="ＭＳ Ｐゴシック" panose="020B0600070205080204" pitchFamily="34" charset="-128"/>
                <a:cs typeface="Arial" panose="020B0604020202020204" pitchFamily="34" charset="0"/>
              </a:rPr>
              <a:t>(PCF, Vol. 1, p. 145)</a:t>
            </a:r>
            <a:r>
              <a:rPr lang="en-US" altLang="en-US" sz="2400" dirty="0">
                <a:solidFill>
                  <a:srgbClr val="000000"/>
                </a:solidFill>
                <a:ea typeface="ＭＳ Ｐゴシック" panose="020B0600070205080204" pitchFamily="34" charset="-128"/>
                <a:cs typeface="Arial" panose="020B0604020202020204" pitchFamily="34" charset="0"/>
              </a:rPr>
              <a:t>.</a:t>
            </a:r>
            <a:endParaRPr lang="en-US" altLang="en-US" sz="3600" dirty="0">
              <a:solidFill>
                <a:srgbClr val="000000"/>
              </a:solidFill>
              <a:ea typeface="ＭＳ Ｐゴシック" panose="020B0600070205080204" pitchFamily="34" charset="-128"/>
              <a:cs typeface="Arial" panose="020B0604020202020204" pitchFamily="34" charset="0"/>
            </a:endParaRPr>
          </a:p>
          <a:p>
            <a:pPr marL="228600" indent="-228600"/>
            <a:endParaRPr lang="en-US" altLang="en-US" sz="1000" dirty="0">
              <a:solidFill>
                <a:srgbClr val="000000"/>
              </a:solidFill>
              <a:ea typeface="ＭＳ Ｐゴシック" panose="020B0600070205080204" pitchFamily="34" charset="-128"/>
            </a:endParaRPr>
          </a:p>
          <a:p>
            <a:pPr marL="0" indent="0">
              <a:buNone/>
            </a:pPr>
            <a:endParaRPr lang="en-US" altLang="en-US" dirty="0">
              <a:solidFill>
                <a:srgbClr val="000000"/>
              </a:solidFill>
              <a:ea typeface="ＭＳ Ｐゴシック" panose="020B0600070205080204" pitchFamily="34" charset="-128"/>
            </a:endParaRPr>
          </a:p>
          <a:p>
            <a:pPr marL="228600" indent="-228600"/>
            <a:endParaRPr lang="en-US" altLang="en-US" dirty="0">
              <a:solidFill>
                <a:srgbClr val="000000"/>
              </a:solidFill>
              <a:ea typeface="ＭＳ Ｐゴシック" panose="020B0600070205080204" pitchFamily="34" charset="-128"/>
            </a:endParaRPr>
          </a:p>
        </p:txBody>
      </p:sp>
      <p:sp>
        <p:nvSpPr>
          <p:cNvPr id="113667"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0DEF97B-76D9-400E-8B07-36FC0798A1BF}" type="slidenum">
              <a:rPr lang="en-US" altLang="en-US" sz="1200"/>
              <a:pPr/>
              <a:t>54</a:t>
            </a:fld>
            <a:endParaRPr lang="en-US" altLang="en-US" sz="1200"/>
          </a:p>
        </p:txBody>
      </p:sp>
      <p:pic>
        <p:nvPicPr>
          <p:cNvPr id="8" name="Content Placeholder 6" descr="DSC_4797.jpg" title="Hungry Caterpillar board"/>
          <p:cNvPicPr>
            <a:picLocks noGrp="1" noChangeAspect="1"/>
          </p:cNvPicPr>
          <p:nvPr>
            <p:ph sz="quarter" idx="3"/>
          </p:nvPr>
        </p:nvPicPr>
        <p:blipFill rotWithShape="1">
          <a:blip r:embed="rId3">
            <a:extLst>
              <a:ext uri="{28A0092B-C50C-407E-A947-70E740481C1C}">
                <a14:useLocalDpi xmlns:a14="http://schemas.microsoft.com/office/drawing/2010/main" val="0"/>
              </a:ext>
            </a:extLst>
          </a:blip>
          <a:srcRect t="2578"/>
          <a:stretch/>
        </p:blipFill>
        <p:spPr>
          <a:xfrm>
            <a:off x="4384675" y="1066800"/>
            <a:ext cx="4530725" cy="4724400"/>
          </a:xfrm>
          <a:ln>
            <a:solidFill>
              <a:schemeClr val="dk1"/>
            </a:solidFill>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457200" y="0"/>
            <a:ext cx="8229600" cy="714375"/>
          </a:xfrm>
        </p:spPr>
        <p:txBody>
          <a:bodyPr/>
          <a:lstStyle/>
          <a:p>
            <a:br>
              <a:rPr lang="en-US" dirty="0">
                <a:latin typeface="Arial" charset="0"/>
                <a:ea typeface="MS PGothic" charset="0"/>
                <a:cs typeface="MS PGothic" charset="0"/>
              </a:rPr>
            </a:br>
            <a:r>
              <a:rPr lang="en-US" dirty="0">
                <a:latin typeface="Arial" charset="0"/>
                <a:ea typeface="MS PGothic" charset="0"/>
                <a:cs typeface="MS PGothic" charset="0"/>
              </a:rPr>
              <a:t>Implementation</a:t>
            </a:r>
            <a:br>
              <a:rPr lang="en-US" dirty="0">
                <a:latin typeface="Arial" charset="0"/>
                <a:ea typeface="MS PGothic" charset="0"/>
                <a:cs typeface="MS PGothic" charset="0"/>
              </a:rPr>
            </a:br>
            <a:r>
              <a:rPr lang="en-US" dirty="0">
                <a:latin typeface="Arial" charset="0"/>
                <a:ea typeface="MS PGothic" charset="0"/>
                <a:cs typeface="MS PGothic" charset="0"/>
              </a:rPr>
              <a:t> </a:t>
            </a:r>
            <a:endParaRPr lang="en-US" sz="2800" dirty="0">
              <a:latin typeface="Arial" charset="0"/>
              <a:ea typeface="MS PGothic" charset="0"/>
              <a:cs typeface="MS PGothic" charset="0"/>
            </a:endParaRPr>
          </a:p>
        </p:txBody>
      </p:sp>
      <p:sp>
        <p:nvSpPr>
          <p:cNvPr id="99330" name="Content Placeholder 1"/>
          <p:cNvSpPr>
            <a:spLocks noGrp="1"/>
          </p:cNvSpPr>
          <p:nvPr>
            <p:ph sz="half" idx="1"/>
          </p:nvPr>
        </p:nvSpPr>
        <p:spPr>
          <a:xfrm>
            <a:off x="1363980" y="685915"/>
            <a:ext cx="6416040" cy="476250"/>
          </a:xfrm>
          <a:solidFill>
            <a:srgbClr val="FCF4E4"/>
          </a:solidFill>
          <a:ln>
            <a:solidFill>
              <a:schemeClr val="tx1"/>
            </a:solidFill>
          </a:ln>
        </p:spPr>
        <p:txBody>
          <a:bodyPr/>
          <a:lstStyle/>
          <a:p>
            <a:pPr marL="0" indent="0" algn="ctr">
              <a:buNone/>
            </a:pPr>
            <a:r>
              <a:rPr lang="en-US" sz="2400" dirty="0">
                <a:latin typeface="Arial" charset="0"/>
                <a:ea typeface="MS PGothic" charset="0"/>
                <a:cs typeface="MS PGothic" charset="0"/>
              </a:rPr>
              <a:t>Interesting, meaningful, and fun experiences!</a:t>
            </a:r>
            <a:endParaRPr lang="en-US" sz="2400" dirty="0"/>
          </a:p>
          <a:p>
            <a:pPr algn="ctr"/>
            <a:endParaRPr lang="en-US" sz="2400" dirty="0">
              <a:latin typeface="Arial" charset="0"/>
              <a:ea typeface="MS PGothic" charset="0"/>
              <a:cs typeface="MS PGothic" charset="0"/>
            </a:endParaRPr>
          </a:p>
        </p:txBody>
      </p:sp>
      <p:sp>
        <p:nvSpPr>
          <p:cNvPr id="4" name="Content Placeholder 3"/>
          <p:cNvSpPr>
            <a:spLocks noGrp="1"/>
          </p:cNvSpPr>
          <p:nvPr>
            <p:ph sz="half" idx="2"/>
          </p:nvPr>
        </p:nvSpPr>
        <p:spPr>
          <a:xfrm>
            <a:off x="152400" y="1190625"/>
            <a:ext cx="8839200" cy="5664200"/>
          </a:xfrm>
        </p:spPr>
        <p:txBody>
          <a:bodyPr/>
          <a:lstStyle/>
          <a:p>
            <a:pPr marL="0" indent="0">
              <a:buNone/>
            </a:pPr>
            <a:r>
              <a:rPr lang="en-US" dirty="0"/>
              <a:t>Working with your group:</a:t>
            </a:r>
          </a:p>
          <a:p>
            <a:pPr marL="514350" indent="-514350">
              <a:buFont typeface="+mj-lt"/>
              <a:buAutoNum type="arabicPeriod"/>
            </a:pPr>
            <a:r>
              <a:rPr lang="en-US" dirty="0"/>
              <a:t>Choose one book from the gallery table that looks particularly interesting, meaningful, and/or fun.</a:t>
            </a:r>
          </a:p>
          <a:p>
            <a:pPr marL="514350" indent="-514350">
              <a:buFont typeface="+mj-lt"/>
              <a:buAutoNum type="arabicPeriod"/>
            </a:pPr>
            <a:r>
              <a:rPr lang="en-US" dirty="0"/>
              <a:t>Agree on one idea/activity/experience to fully develop and recreate in the classroom.</a:t>
            </a:r>
          </a:p>
          <a:p>
            <a:pPr marL="514350" indent="-514350">
              <a:buFont typeface="+mj-lt"/>
              <a:buAutoNum type="arabicPeriod"/>
            </a:pPr>
            <a:r>
              <a:rPr lang="en-US" dirty="0"/>
              <a:t>Use the DRDP-K (2015) measure to plan a range of interactions to scaffold for individual students within the idea/activity/experience.</a:t>
            </a:r>
          </a:p>
          <a:p>
            <a:pPr marL="514350" indent="-514350">
              <a:buFont typeface="+mj-lt"/>
              <a:buAutoNum type="arabicPeriod"/>
            </a:pPr>
            <a:r>
              <a:rPr lang="en-US" dirty="0"/>
              <a:t>Create a chart paper with the directions for implementing this idea/activity/experience so that others may take a photo of the chart and recreate it in their own classrooms.</a:t>
            </a:r>
            <a:endParaRPr lang="en-US" dirty="0">
              <a:latin typeface="Arial" charset="0"/>
              <a:ea typeface="MS PGothic" charset="0"/>
              <a:cs typeface="MS PGothic" charset="0"/>
            </a:endParaRPr>
          </a:p>
          <a:p>
            <a:endParaRPr lang="en-US" dirty="0"/>
          </a:p>
        </p:txBody>
      </p:sp>
      <p:sp>
        <p:nvSpPr>
          <p:cNvPr id="3" name="Slide Number Placeholder 2"/>
          <p:cNvSpPr>
            <a:spLocks noGrp="1"/>
          </p:cNvSpPr>
          <p:nvPr>
            <p:ph type="sldNum" sz="quarter" idx="10"/>
          </p:nvPr>
        </p:nvSpPr>
        <p:spPr/>
        <p:txBody>
          <a:bodyPr/>
          <a:lstStyle/>
          <a:p>
            <a:pPr>
              <a:defRPr/>
            </a:pPr>
            <a:fld id="{08B5E6F2-1D06-F84C-9D8A-3659A87DCDAE}" type="slidenum">
              <a:rPr lang="en-US" smtClean="0"/>
              <a:pPr>
                <a:defRPr/>
              </a:pPr>
              <a:t>55</a:t>
            </a:fld>
            <a:endParaRPr lang="en-US"/>
          </a:p>
        </p:txBody>
      </p:sp>
    </p:spTree>
    <p:extLst>
      <p:ext uri="{BB962C8B-B14F-4D97-AF65-F5344CB8AC3E}">
        <p14:creationId xmlns:p14="http://schemas.microsoft.com/office/powerpoint/2010/main" val="41744355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a:xfrm>
            <a:off x="457200" y="1"/>
            <a:ext cx="8229600" cy="731940"/>
          </a:xfrm>
        </p:spPr>
        <p:txBody>
          <a:bodyPr/>
          <a:lstStyle/>
          <a:p>
            <a:pPr marL="122238"/>
            <a:r>
              <a:rPr lang="en-US" altLang="en-US" dirty="0">
                <a:solidFill>
                  <a:srgbClr val="000000"/>
                </a:solidFill>
                <a:ea typeface="ＭＳ Ｐゴシック" panose="020B0600070205080204" pitchFamily="34" charset="-128"/>
              </a:rPr>
              <a:t>Interactions Matter</a:t>
            </a:r>
          </a:p>
        </p:txBody>
      </p:sp>
      <p:pic>
        <p:nvPicPr>
          <p:cNvPr id="87042" name="Picture 5" descr="boys laughing while reading book.jpg&#10;" title="Boys read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7481" y="731940"/>
            <a:ext cx="6789037" cy="4830660"/>
          </a:xfrm>
          <a:noFill/>
          <a:ln>
            <a:solidFill>
              <a:schemeClr val="tx1"/>
            </a:solidFill>
          </a:ln>
        </p:spPr>
      </p:pic>
      <p:sp>
        <p:nvSpPr>
          <p:cNvPr id="8704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2CC2422-FCC3-4532-8A3F-0578B5CCF9D4}" type="slidenum">
              <a:rPr lang="en-US" altLang="en-US" sz="1200"/>
              <a:pPr/>
              <a:t>56</a:t>
            </a:fld>
            <a:endParaRPr lang="en-US" altLang="en-US" sz="1200"/>
          </a:p>
        </p:txBody>
      </p:sp>
      <p:sp>
        <p:nvSpPr>
          <p:cNvPr id="4" name="Content Placeholder 3"/>
          <p:cNvSpPr>
            <a:spLocks noGrp="1"/>
          </p:cNvSpPr>
          <p:nvPr>
            <p:ph sz="half" idx="4294967295"/>
          </p:nvPr>
        </p:nvSpPr>
        <p:spPr>
          <a:xfrm>
            <a:off x="533400" y="5638800"/>
            <a:ext cx="8305800" cy="1066800"/>
          </a:xfrm>
        </p:spPr>
        <p:txBody>
          <a:bodyPr/>
          <a:lstStyle/>
          <a:p>
            <a:pPr marL="0" indent="0">
              <a:buFont typeface="Arial" panose="020B0604020202020204" pitchFamily="34" charset="0"/>
              <a:buNone/>
            </a:pPr>
            <a:r>
              <a:rPr lang="en-US" altLang="en-US" sz="2800" dirty="0">
                <a:solidFill>
                  <a:srgbClr val="000000"/>
                </a:solidFill>
                <a:ea typeface="ＭＳ Ｐゴシック" panose="020B0600070205080204" pitchFamily="34" charset="-128"/>
              </a:rPr>
              <a:t>“The most beautiful room is only as good as the interaction that takes place inside it” </a:t>
            </a:r>
            <a:r>
              <a:rPr lang="en-US" altLang="en-US" sz="1800" dirty="0">
                <a:solidFill>
                  <a:srgbClr val="000000"/>
                </a:solidFill>
                <a:ea typeface="ＭＳ Ｐゴシック" panose="020B0600070205080204" pitchFamily="34" charset="-128"/>
              </a:rPr>
              <a:t>(PCF, Vol. 1, p. 103)</a:t>
            </a:r>
            <a:r>
              <a:rPr lang="en-US" altLang="en-US" sz="2800" dirty="0">
                <a:solidFill>
                  <a:srgbClr val="000000"/>
                </a:solidFill>
                <a:ea typeface="ＭＳ Ｐゴシック" panose="020B0600070205080204" pitchFamily="34" charset="-128"/>
              </a:rPr>
              <a: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8"/>
          <p:cNvSpPr>
            <a:spLocks noGrp="1" noChangeArrowheads="1"/>
          </p:cNvSpPr>
          <p:nvPr>
            <p:ph type="title"/>
          </p:nvPr>
        </p:nvSpPr>
        <p:spPr>
          <a:xfrm>
            <a:off x="0" y="0"/>
            <a:ext cx="9144000" cy="685800"/>
          </a:xfrm>
        </p:spPr>
        <p:txBody>
          <a:bodyPr/>
          <a:lstStyle/>
          <a:p>
            <a:pPr eaLnBrk="1" hangingPunct="1"/>
            <a:r>
              <a:rPr lang="en-US" altLang="en-US">
                <a:ea typeface="ＭＳ Ｐゴシック" panose="020B0600070205080204" pitchFamily="34" charset="-128"/>
              </a:rPr>
              <a:t>Share Your FUN Ideas!</a:t>
            </a:r>
          </a:p>
        </p:txBody>
      </p:sp>
      <p:pic>
        <p:nvPicPr>
          <p:cNvPr id="115714" name="Content Placeholder 1"/>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5659" t="9254" r="16982" b="46153"/>
          <a:stretch>
            <a:fillRect/>
          </a:stretch>
        </p:blipFill>
        <p:spPr>
          <a:xfrm>
            <a:off x="-20638" y="2895600"/>
            <a:ext cx="9164638" cy="3962400"/>
          </a:xfrm>
          <a:ln>
            <a:solidFill>
              <a:schemeClr val="tx1"/>
            </a:solidFill>
            <a:miter lim="800000"/>
            <a:headEnd/>
            <a:tailEnd/>
          </a:ln>
        </p:spPr>
      </p:pic>
      <p:sp>
        <p:nvSpPr>
          <p:cNvPr id="115715" name="Content Placeholder 2"/>
          <p:cNvSpPr>
            <a:spLocks noGrp="1"/>
          </p:cNvSpPr>
          <p:nvPr>
            <p:ph sz="half" idx="2"/>
          </p:nvPr>
        </p:nvSpPr>
        <p:spPr>
          <a:xfrm>
            <a:off x="152400" y="762000"/>
            <a:ext cx="8991600" cy="2133600"/>
          </a:xfrm>
        </p:spPr>
        <p:txBody>
          <a:bodyPr/>
          <a:lstStyle/>
          <a:p>
            <a:pPr marL="457200" lvl="2" indent="-457200" defTabSz="541338">
              <a:buFont typeface="Arial" panose="020B0604020202020204" pitchFamily="34" charset="0"/>
              <a:buAutoNum type="arabicPeriod"/>
            </a:pPr>
            <a:r>
              <a:rPr lang="en-US" altLang="en-US" sz="2800" dirty="0"/>
              <a:t>Use any of the materials on your table to write the word FUN.</a:t>
            </a:r>
          </a:p>
          <a:p>
            <a:pPr marL="457200" lvl="2" indent="-457200" defTabSz="541338">
              <a:buFont typeface="Arial" panose="020B0604020202020204" pitchFamily="34" charset="0"/>
              <a:buAutoNum type="arabicPeriod"/>
            </a:pPr>
            <a:r>
              <a:rPr lang="en-US" altLang="en-US" sz="2800" dirty="0"/>
              <a:t>Share a </a:t>
            </a:r>
            <a:r>
              <a:rPr lang="en-US" sz="2800" dirty="0"/>
              <a:t>FUN idea you will take back and implement in your classroom.</a:t>
            </a:r>
          </a:p>
          <a:p>
            <a:pPr marL="457200" lvl="2" indent="-457200" defTabSz="541338">
              <a:buFont typeface="Arial" panose="020B0604020202020204" pitchFamily="34" charset="0"/>
              <a:buAutoNum type="arabicPeriod"/>
            </a:pPr>
            <a:endParaRPr lang="en-US" altLang="en-US" sz="2800" dirty="0"/>
          </a:p>
        </p:txBody>
      </p:sp>
      <p:sp>
        <p:nvSpPr>
          <p:cNvPr id="115716"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60189C6-29CA-43FE-B79B-8613582915C1}" type="slidenum">
              <a:rPr lang="en-US" altLang="en-US" sz="1200"/>
              <a:pPr/>
              <a:t>57</a:t>
            </a:fld>
            <a:endParaRPr lang="en-US" altLang="en-US" sz="1200"/>
          </a:p>
        </p:txBody>
      </p:sp>
      <p:sp>
        <p:nvSpPr>
          <p:cNvPr id="115717" name="Rectangle 5"/>
          <p:cNvSpPr>
            <a:spLocks noChangeArrowheads="1"/>
          </p:cNvSpPr>
          <p:nvPr/>
        </p:nvSpPr>
        <p:spPr bwMode="auto">
          <a:xfrm>
            <a:off x="0" y="6623050"/>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a:t>©2016 California Department of Education with the WestEd Center for Child &amp; Family Studies, California Preschool Instructional Network. (10/2016) </a:t>
            </a:r>
            <a:endParaRPr lang="en-US" altLang="en-US" sz="900">
              <a:cs typeface="Arial" panose="020B0604020202020204" pitchFamily="34" charset="0"/>
            </a:endParaRPr>
          </a:p>
        </p:txBody>
      </p:sp>
    </p:spTree>
  </p:cSld>
  <p:clrMapOvr>
    <a:masterClrMapping/>
  </p:clrMapOvr>
  <p:transition advClick="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8"/>
          <p:cNvSpPr>
            <a:spLocks noGrp="1" noChangeArrowheads="1"/>
          </p:cNvSpPr>
          <p:nvPr>
            <p:ph type="title"/>
          </p:nvPr>
        </p:nvSpPr>
        <p:spPr>
          <a:xfrm>
            <a:off x="457200" y="0"/>
            <a:ext cx="8229600" cy="1066800"/>
          </a:xfrm>
        </p:spPr>
        <p:txBody>
          <a:bodyPr/>
          <a:lstStyle/>
          <a:p>
            <a:pPr eaLnBrk="1" hangingPunct="1"/>
            <a:r>
              <a:rPr lang="en-US" altLang="en-US" dirty="0">
                <a:ea typeface="ＭＳ Ｐゴシック" panose="020B0600070205080204" pitchFamily="34" charset="-128"/>
              </a:rPr>
              <a:t>Thank you for coming!</a:t>
            </a:r>
          </a:p>
        </p:txBody>
      </p:sp>
      <p:pic>
        <p:nvPicPr>
          <p:cNvPr id="125955" name="Content Placeholder 10" descr="writing on white board.jpg" title="Writing on white board"/>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667"/>
          <a:stretch/>
        </p:blipFill>
        <p:spPr>
          <a:xfrm>
            <a:off x="988524" y="1066800"/>
            <a:ext cx="7166951" cy="5181600"/>
          </a:xfrm>
          <a:ln>
            <a:solidFill>
              <a:schemeClr val="tx1"/>
            </a:solidFill>
          </a:ln>
          <a:effectLst/>
        </p:spPr>
      </p:pic>
      <p:sp>
        <p:nvSpPr>
          <p:cNvPr id="2" name="Slide Number Placeholder 1"/>
          <p:cNvSpPr>
            <a:spLocks noGrp="1"/>
          </p:cNvSpPr>
          <p:nvPr>
            <p:ph type="sldNum" sz="quarter" idx="10"/>
          </p:nvPr>
        </p:nvSpPr>
        <p:spPr/>
        <p:txBody>
          <a:bodyPr/>
          <a:lstStyle/>
          <a:p>
            <a:fld id="{A8FC9063-C193-43B7-9015-3C5A91ADA5C0}" type="slidenum">
              <a:rPr lang="en-US" altLang="en-US" smtClean="0"/>
              <a:pPr/>
              <a:t>58</a:t>
            </a:fld>
            <a:endParaRPr lang="en-US" altLang="en-US"/>
          </a:p>
        </p:txBody>
      </p:sp>
    </p:spTree>
  </p:cSld>
  <p:clrMapOvr>
    <a:masterClrMapping/>
  </p:clrMapOvr>
  <p:transition advClick="0"/>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574" y="-1"/>
            <a:ext cx="9213574" cy="983973"/>
          </a:xfrm>
        </p:spPr>
        <p:txBody>
          <a:bodyPr/>
          <a:lstStyle/>
          <a:p>
            <a:r>
              <a:rPr lang="en-US" sz="3200" dirty="0"/>
              <a:t>Reference Guide for PowerPoint Citations</a:t>
            </a:r>
          </a:p>
        </p:txBody>
      </p:sp>
      <p:sp>
        <p:nvSpPr>
          <p:cNvPr id="3" name="Content Placeholder 2"/>
          <p:cNvSpPr>
            <a:spLocks noGrp="1"/>
          </p:cNvSpPr>
          <p:nvPr>
            <p:ph idx="1"/>
          </p:nvPr>
        </p:nvSpPr>
        <p:spPr>
          <a:xfrm>
            <a:off x="457200" y="983973"/>
            <a:ext cx="8458200" cy="5565913"/>
          </a:xfrm>
        </p:spPr>
        <p:txBody>
          <a:bodyPr/>
          <a:lstStyle/>
          <a:p>
            <a:pPr marL="233363" lvl="0" indent="-233363">
              <a:spcBef>
                <a:spcPts val="0"/>
              </a:spcBef>
              <a:spcAft>
                <a:spcPts val="1200"/>
              </a:spcAft>
              <a:buNone/>
            </a:pPr>
            <a:r>
              <a:rPr lang="en-US" sz="1350" dirty="0">
                <a:cs typeface="Arial"/>
              </a:rPr>
              <a:t>California Department of Education. 2010</a:t>
            </a:r>
            <a:r>
              <a:rPr lang="en-US" sz="1350" i="1" dirty="0">
                <a:cs typeface="Arial"/>
              </a:rPr>
              <a:t>. California Preschool Curriculum Framework, Volume 1</a:t>
            </a:r>
            <a:r>
              <a:rPr lang="en-US" sz="1350" dirty="0">
                <a:cs typeface="Arial"/>
              </a:rPr>
              <a:t>. http://www.cde.ca.gov/sp/cd/re/documents/psframeworkkvol1.pdf (accessed October 30, 2016).</a:t>
            </a:r>
          </a:p>
          <a:p>
            <a:pPr marL="233363" indent="-233363">
              <a:spcBef>
                <a:spcPts val="0"/>
              </a:spcBef>
              <a:spcAft>
                <a:spcPts val="1200"/>
              </a:spcAft>
              <a:buNone/>
            </a:pPr>
            <a:r>
              <a:rPr lang="en-US" sz="1350" dirty="0">
                <a:latin typeface="Arial" panose="020B0604020202020204" pitchFamily="34" charset="0"/>
                <a:cs typeface="Arial" panose="020B0604020202020204" pitchFamily="34" charset="0"/>
              </a:rPr>
              <a:t>California Department of Education. 2011. </a:t>
            </a:r>
            <a:r>
              <a:rPr lang="en-US" sz="1350" i="1" dirty="0">
                <a:latin typeface="Arial" panose="020B0604020202020204" pitchFamily="34" charset="0"/>
                <a:cs typeface="Arial" panose="020B0604020202020204" pitchFamily="34" charset="0"/>
              </a:rPr>
              <a:t>California Preschool Curriculum Framework, Volume 2</a:t>
            </a:r>
            <a:r>
              <a:rPr lang="en-US" sz="1350" dirty="0">
                <a:latin typeface="Arial" panose="020B0604020202020204" pitchFamily="34" charset="0"/>
                <a:cs typeface="Arial" panose="020B0604020202020204" pitchFamily="34" charset="0"/>
              </a:rPr>
              <a:t>. http://www.cde.ca.gov/sp/cd/re/documents/psframeworkvol2.pdf (accessed October 30, 2016).</a:t>
            </a:r>
            <a:endParaRPr lang="en-US" sz="1350" dirty="0">
              <a:cs typeface="Arial"/>
            </a:endParaRPr>
          </a:p>
          <a:p>
            <a:pPr marL="233363" lvl="0" indent="-233363">
              <a:spcBef>
                <a:spcPts val="0"/>
              </a:spcBef>
              <a:spcAft>
                <a:spcPts val="1200"/>
              </a:spcAft>
              <a:buNone/>
            </a:pPr>
            <a:r>
              <a:rPr lang="en-US" sz="1350" dirty="0">
                <a:cs typeface="Arial"/>
              </a:rPr>
              <a:t>California Department of Education. 2008. </a:t>
            </a:r>
            <a:r>
              <a:rPr lang="en-US" sz="1350" i="1" dirty="0">
                <a:cs typeface="Arial"/>
              </a:rPr>
              <a:t>California Preschool Learning Foundations, Volume 1</a:t>
            </a:r>
            <a:r>
              <a:rPr lang="en-US" sz="1350" dirty="0">
                <a:cs typeface="Arial"/>
              </a:rPr>
              <a:t>. </a:t>
            </a:r>
            <a:r>
              <a:rPr lang="en-US" sz="1350" dirty="0"/>
              <a:t>http://www.cde.ca.gov/SP/cd/re/documents/preschoollf.pdf </a:t>
            </a:r>
            <a:r>
              <a:rPr lang="en-US" sz="1350" dirty="0">
                <a:cs typeface="Arial"/>
              </a:rPr>
              <a:t>(accessed October 30, 2016). </a:t>
            </a:r>
          </a:p>
          <a:p>
            <a:pPr marL="233363" lvl="0" indent="-233363">
              <a:spcBef>
                <a:spcPts val="0"/>
              </a:spcBef>
              <a:spcAft>
                <a:spcPts val="1200"/>
              </a:spcAft>
              <a:buNone/>
            </a:pPr>
            <a:r>
              <a:rPr lang="en-US" sz="1350" dirty="0">
                <a:cs typeface="Arial"/>
              </a:rPr>
              <a:t>California Department of Education. 2015. </a:t>
            </a:r>
            <a:r>
              <a:rPr lang="en-US" sz="1350" i="1" dirty="0">
                <a:cs typeface="Arial"/>
              </a:rPr>
              <a:t>English Language Arts/English Language Development Framework for California Public Schools: Kindergarten Through Grade Twelve</a:t>
            </a:r>
            <a:r>
              <a:rPr lang="en-US" sz="1350" dirty="0">
                <a:cs typeface="Arial"/>
              </a:rPr>
              <a:t>. http://www.cde.ca.gov/ci/rl/cf/documents/elaeldfwintro.pdf (accessed October 30, 2016).</a:t>
            </a:r>
          </a:p>
          <a:p>
            <a:pPr marL="233363" lvl="0" indent="-233363">
              <a:spcBef>
                <a:spcPts val="0"/>
              </a:spcBef>
              <a:spcAft>
                <a:spcPts val="1200"/>
              </a:spcAft>
              <a:buNone/>
            </a:pPr>
            <a:endParaRPr lang="en-US" sz="1350" dirty="0">
              <a:cs typeface="Arial"/>
            </a:endParaRPr>
          </a:p>
        </p:txBody>
      </p:sp>
    </p:spTree>
    <p:extLst>
      <p:ext uri="{BB962C8B-B14F-4D97-AF65-F5344CB8AC3E}">
        <p14:creationId xmlns:p14="http://schemas.microsoft.com/office/powerpoint/2010/main" val="2761078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4294967295"/>
          </p:nvPr>
        </p:nvSpPr>
        <p:spPr>
          <a:xfrm>
            <a:off x="6229350" y="4656255"/>
            <a:ext cx="2457450" cy="1350963"/>
          </a:xfrm>
        </p:spPr>
        <p:txBody>
          <a:bodyPr>
            <a:noAutofit/>
          </a:bodyPr>
          <a:lstStyle/>
          <a:p>
            <a:pPr marL="111125" indent="-111125"/>
            <a:r>
              <a:rPr lang="en-US" sz="200" dirty="0"/>
              <a:t>Preschool Learning Foundations</a:t>
            </a:r>
          </a:p>
          <a:p>
            <a:pPr marL="111125" indent="-111125"/>
            <a:r>
              <a:rPr lang="en-US" sz="200" dirty="0"/>
              <a:t>California Common Core State Standards</a:t>
            </a:r>
          </a:p>
          <a:p>
            <a:pPr marL="111125" indent="-111125"/>
            <a:r>
              <a:rPr lang="en-US" sz="200" dirty="0"/>
              <a:t>English–Language Arts Content Standards for California Public Schools </a:t>
            </a:r>
          </a:p>
          <a:p>
            <a:pPr marL="111125" indent="-111125"/>
            <a:r>
              <a:rPr lang="en-US" sz="200" dirty="0"/>
              <a:t>Preschool Curriculum Frameworks</a:t>
            </a:r>
          </a:p>
          <a:p>
            <a:pPr marL="111125" indent="-111125"/>
            <a:r>
              <a:rPr lang="en-US" sz="200" dirty="0"/>
              <a:t>English Language Arts/English Language Development Framework</a:t>
            </a:r>
          </a:p>
          <a:p>
            <a:pPr marL="111125" indent="-111125"/>
            <a:r>
              <a:rPr lang="en-US" sz="200" dirty="0"/>
              <a:t>DRDP Specific to TK and K</a:t>
            </a:r>
          </a:p>
          <a:p>
            <a:pPr marL="111125" indent="-111125"/>
            <a:r>
              <a:rPr lang="en-US" sz="200" dirty="0"/>
              <a:t>Preschool Alignment Document</a:t>
            </a:r>
          </a:p>
          <a:p>
            <a:pPr marL="111125" indent="-111125"/>
            <a:r>
              <a:rPr lang="en-US" sz="200" dirty="0"/>
              <a:t>Preschool English Learners Guide</a:t>
            </a:r>
          </a:p>
          <a:p>
            <a:pPr marL="111125" indent="-111125"/>
            <a:r>
              <a:rPr lang="en-US" sz="200" dirty="0"/>
              <a:t>Transitional Kindergarten Implementation Guide</a:t>
            </a:r>
          </a:p>
          <a:p>
            <a:endParaRPr lang="en-US" sz="200" dirty="0"/>
          </a:p>
        </p:txBody>
      </p:sp>
      <p:sp>
        <p:nvSpPr>
          <p:cNvPr id="28675" name="Slide Number Placeholder 4"/>
          <p:cNvSpPr>
            <a:spLocks noGrp="1"/>
          </p:cNvSpPr>
          <p:nvPr>
            <p:ph type="sldNum" sz="quarter" idx="10"/>
          </p:nvPr>
        </p:nvSpPr>
        <p:spPr bwMode="auto">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3054CF32-EC5E-41E2-8BB8-EDE8B489556B}" type="slidenum">
              <a:rPr lang="en-US" altLang="en-US" sz="1200"/>
              <a:pPr algn="ctr"/>
              <a:t>6</a:t>
            </a:fld>
            <a:endParaRPr lang="en-US" altLang="en-US" sz="1200" dirty="0"/>
          </a:p>
        </p:txBody>
      </p:sp>
      <p:sp>
        <p:nvSpPr>
          <p:cNvPr id="28673" name="Title 1"/>
          <p:cNvSpPr>
            <a:spLocks noGrp="1"/>
          </p:cNvSpPr>
          <p:nvPr>
            <p:ph type="title" idx="4294967295"/>
          </p:nvPr>
        </p:nvSpPr>
        <p:spPr>
          <a:xfrm>
            <a:off x="0" y="274638"/>
            <a:ext cx="8229600" cy="1143000"/>
          </a:xfrm>
        </p:spPr>
        <p:txBody>
          <a:bodyPr/>
          <a:lstStyle/>
          <a:p>
            <a:r>
              <a:rPr lang="en-US" altLang="en-US" sz="3200" dirty="0">
                <a:solidFill>
                  <a:srgbClr val="000000"/>
                </a:solidFill>
              </a:rPr>
              <a:t>CDE Publications and Resources that Support TK Implementation</a:t>
            </a:r>
          </a:p>
        </p:txBody>
      </p:sp>
      <p:grpSp>
        <p:nvGrpSpPr>
          <p:cNvPr id="8" name="Group 7"/>
          <p:cNvGrpSpPr/>
          <p:nvPr/>
        </p:nvGrpSpPr>
        <p:grpSpPr>
          <a:xfrm>
            <a:off x="61163" y="1081506"/>
            <a:ext cx="9021673" cy="5557840"/>
            <a:chOff x="35484" y="1081506"/>
            <a:chExt cx="9021673" cy="5557840"/>
          </a:xfrm>
        </p:grpSpPr>
        <p:sp>
          <p:nvSpPr>
            <p:cNvPr id="9" name="Rectangle 8"/>
            <p:cNvSpPr/>
            <p:nvPr/>
          </p:nvSpPr>
          <p:spPr>
            <a:xfrm>
              <a:off x="35484" y="1081506"/>
              <a:ext cx="9021673" cy="5557840"/>
            </a:xfrm>
            <a:prstGeom prst="rect">
              <a:avLst/>
            </a:prstGeom>
            <a:noFill/>
          </p:spPr>
        </p:sp>
        <p:sp>
          <p:nvSpPr>
            <p:cNvPr id="10" name="Freeform 9"/>
            <p:cNvSpPr/>
            <p:nvPr/>
          </p:nvSpPr>
          <p:spPr>
            <a:xfrm>
              <a:off x="1144024"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Learning Foundations</a:t>
              </a:r>
            </a:p>
          </p:txBody>
        </p:sp>
        <p:sp>
          <p:nvSpPr>
            <p:cNvPr id="11" name="Freeform 10"/>
            <p:cNvSpPr/>
            <p:nvPr/>
          </p:nvSpPr>
          <p:spPr>
            <a:xfrm>
              <a:off x="1119673"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Alignment Document</a:t>
              </a:r>
            </a:p>
          </p:txBody>
        </p:sp>
        <p:sp>
          <p:nvSpPr>
            <p:cNvPr id="13" name="Freeform 12"/>
            <p:cNvSpPr/>
            <p:nvPr/>
          </p:nvSpPr>
          <p:spPr>
            <a:xfrm>
              <a:off x="3522855"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California Common Core State Standards</a:t>
              </a:r>
            </a:p>
          </p:txBody>
        </p:sp>
        <p:sp>
          <p:nvSpPr>
            <p:cNvPr id="14" name="Freeform 13"/>
            <p:cNvSpPr/>
            <p:nvPr/>
          </p:nvSpPr>
          <p:spPr>
            <a:xfrm>
              <a:off x="5977642" y="15808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Aft>
                  <a:spcPct val="35000"/>
                </a:spcAft>
              </a:pPr>
              <a:r>
                <a:rPr lang="en-US" sz="1200" b="1" dirty="0"/>
                <a:t>English-Language Arts Content Standards for California Public Schools</a:t>
              </a:r>
              <a:endParaRPr lang="en-US" sz="1200" b="1" kern="1200" dirty="0"/>
            </a:p>
          </p:txBody>
        </p:sp>
        <p:sp>
          <p:nvSpPr>
            <p:cNvPr id="15" name="Freeform 14"/>
            <p:cNvSpPr/>
            <p:nvPr/>
          </p:nvSpPr>
          <p:spPr>
            <a:xfrm>
              <a:off x="1119673"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Curriculum Framework</a:t>
              </a:r>
            </a:p>
          </p:txBody>
        </p:sp>
        <p:sp>
          <p:nvSpPr>
            <p:cNvPr id="16" name="Freeform 15"/>
            <p:cNvSpPr/>
            <p:nvPr/>
          </p:nvSpPr>
          <p:spPr>
            <a:xfrm>
              <a:off x="3506347" y="307339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English Language Arts/English Language Development Framework</a:t>
              </a:r>
            </a:p>
          </p:txBody>
        </p:sp>
        <p:sp>
          <p:nvSpPr>
            <p:cNvPr id="17" name="Freeform 16"/>
            <p:cNvSpPr/>
            <p:nvPr/>
          </p:nvSpPr>
          <p:spPr>
            <a:xfrm>
              <a:off x="5923931" y="45386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Transitional Kindergarten Implementation Guide</a:t>
              </a:r>
            </a:p>
          </p:txBody>
        </p:sp>
        <p:sp>
          <p:nvSpPr>
            <p:cNvPr id="18" name="Freeform 17"/>
            <p:cNvSpPr/>
            <p:nvPr/>
          </p:nvSpPr>
          <p:spPr>
            <a:xfrm>
              <a:off x="5923932"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a:t>DRDP Specific to TK and K</a:t>
              </a:r>
              <a:endParaRPr lang="en-US" sz="1200" b="1" kern="1200" dirty="0"/>
            </a:p>
          </p:txBody>
        </p:sp>
        <p:sp>
          <p:nvSpPr>
            <p:cNvPr id="20" name="Freeform 19"/>
            <p:cNvSpPr/>
            <p:nvPr/>
          </p:nvSpPr>
          <p:spPr>
            <a:xfrm>
              <a:off x="3501849"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English Learners Guide</a:t>
              </a:r>
            </a:p>
          </p:txBody>
        </p:sp>
      </p:grpSp>
      <p:pic>
        <p:nvPicPr>
          <p:cNvPr id="28677" name="Picture 7"/>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6636930" y="4964933"/>
            <a:ext cx="704088" cy="924165"/>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8678"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320" y="3469857"/>
            <a:ext cx="723003"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8679" name="Picture 9"/>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847542" y="2012582"/>
            <a:ext cx="710418"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8680" name="Picture 10"/>
          <p:cNvPicPr>
            <a:picLocks/>
          </p:cNvPicPr>
          <p:nvPr/>
        </p:nvPicPr>
        <p:blipFill>
          <a:blip r:embed="rId6">
            <a:extLst>
              <a:ext uri="{28A0092B-C50C-407E-A947-70E740481C1C}">
                <a14:useLocalDpi xmlns:a14="http://schemas.microsoft.com/office/drawing/2010/main"/>
              </a:ext>
            </a:extLst>
          </a:blip>
          <a:srcRect/>
          <a:stretch>
            <a:fillRect/>
          </a:stretch>
        </p:blipFill>
        <p:spPr bwMode="auto">
          <a:xfrm>
            <a:off x="1837777" y="5030993"/>
            <a:ext cx="704088"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12" name="Picture 11"/>
          <p:cNvPicPr>
            <a:picLocks noChangeAspect="1"/>
          </p:cNvPicPr>
          <p:nvPr/>
        </p:nvPicPr>
        <p:blipFill>
          <a:blip r:embed="rId7"/>
          <a:stretch>
            <a:fillRect/>
          </a:stretch>
        </p:blipFill>
        <p:spPr>
          <a:xfrm>
            <a:off x="6492203" y="3481349"/>
            <a:ext cx="1003752" cy="777051"/>
          </a:xfrm>
          <a:prstGeom prst="rect">
            <a:avLst/>
          </a:prstGeom>
          <a:ln>
            <a:solidFill>
              <a:schemeClr val="tx1"/>
            </a:solidFill>
          </a:ln>
        </p:spPr>
      </p:pic>
      <p:pic>
        <p:nvPicPr>
          <p:cNvPr id="28682" name="Picture 13"/>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214846" y="3615082"/>
            <a:ext cx="714303"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8683" name="Picture 14"/>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4066857" y="2065393"/>
            <a:ext cx="1052293" cy="81479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225615" y="5010477"/>
            <a:ext cx="708050" cy="923544"/>
          </a:xfrm>
          <a:prstGeom prst="rect">
            <a:avLst/>
          </a:prstGeom>
          <a:ln>
            <a:solidFill>
              <a:schemeClr val="tx1"/>
            </a:solidFill>
          </a:ln>
        </p:spPr>
      </p:pic>
      <p:pic>
        <p:nvPicPr>
          <p:cNvPr id="3" name="Picture 2"/>
          <p:cNvPicPr>
            <a:picLocks noChangeAspect="1"/>
          </p:cNvPicPr>
          <p:nvPr/>
        </p:nvPicPr>
        <p:blipFill>
          <a:blip r:embed="rId11"/>
          <a:stretch>
            <a:fillRect/>
          </a:stretch>
        </p:blipFill>
        <p:spPr>
          <a:xfrm>
            <a:off x="6650867" y="2115030"/>
            <a:ext cx="709288" cy="894644"/>
          </a:xfrm>
          <a:prstGeom prst="rect">
            <a:avLst/>
          </a:prstGeom>
          <a:ln>
            <a:solidFill>
              <a:schemeClr val="tx1"/>
            </a:solidFill>
          </a:ln>
        </p:spPr>
      </p:pic>
    </p:spTree>
    <p:extLst>
      <p:ext uri="{BB962C8B-B14F-4D97-AF65-F5344CB8AC3E}">
        <p14:creationId xmlns:p14="http://schemas.microsoft.com/office/powerpoint/2010/main" val="826025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tLang="en-US" sz="4000" dirty="0">
                <a:ea typeface="ＭＳ Ｐゴシック" panose="020B0600070205080204" pitchFamily="34" charset="-128"/>
              </a:rPr>
              <a:t>Why Use the Preschool Learning Foundations for TK?</a:t>
            </a:r>
          </a:p>
        </p:txBody>
      </p:sp>
      <p:sp>
        <p:nvSpPr>
          <p:cNvPr id="3" name="Content Placeholder 2"/>
          <p:cNvSpPr>
            <a:spLocks noGrp="1"/>
          </p:cNvSpPr>
          <p:nvPr>
            <p:ph sz="half" idx="2"/>
          </p:nvPr>
        </p:nvSpPr>
        <p:spPr>
          <a:xfrm>
            <a:off x="457200" y="1765300"/>
            <a:ext cx="8077200" cy="4376738"/>
          </a:xfrm>
        </p:spPr>
        <p:txBody>
          <a:bodyPr>
            <a:normAutofit fontScale="77500" lnSpcReduction="20000"/>
          </a:bodyPr>
          <a:lstStyle/>
          <a:p>
            <a:pPr marL="347472" indent="-347472">
              <a:lnSpc>
                <a:spcPct val="120000"/>
              </a:lnSpc>
              <a:spcBef>
                <a:spcPts val="672"/>
              </a:spcBef>
              <a:buNone/>
              <a:defRPr/>
            </a:pPr>
            <a:r>
              <a:rPr lang="en-US" sz="3600" dirty="0">
                <a:cs typeface="ＭＳ Ｐゴシック" charset="0"/>
              </a:rPr>
              <a:t>CA Law (EC 48000):</a:t>
            </a:r>
          </a:p>
          <a:p>
            <a:pPr marL="347472" indent="-347472">
              <a:lnSpc>
                <a:spcPct val="120000"/>
              </a:lnSpc>
              <a:spcBef>
                <a:spcPts val="672"/>
              </a:spcBef>
              <a:defRPr/>
            </a:pPr>
            <a:r>
              <a:rPr lang="en-US" sz="3600" dirty="0">
                <a:cs typeface="ＭＳ Ｐゴシック" charset="0"/>
              </a:rPr>
              <a:t>Transitional kindergarten is the first year of a two-year kindergarten program that uses a modified kindergarten curriculum that is age and developmentally appropriate.</a:t>
            </a:r>
          </a:p>
          <a:p>
            <a:pPr marL="347472" indent="-347472">
              <a:lnSpc>
                <a:spcPct val="120000"/>
              </a:lnSpc>
              <a:spcBef>
                <a:spcPts val="672"/>
              </a:spcBef>
              <a:defRPr/>
            </a:pPr>
            <a:r>
              <a:rPr lang="en-US" sz="3600" dirty="0">
                <a:cs typeface="ＭＳ Ｐゴシック" charset="0"/>
              </a:rPr>
              <a:t>Transitional kindergarten programs are intended to be aligned to the California Preschool Learning Foundations developed by the CDE.</a:t>
            </a:r>
            <a:endParaRPr lang="en-US" sz="3200" dirty="0">
              <a:ea typeface="ＭＳ Ｐゴシック" pitchFamily="34" charset="-128"/>
              <a:cs typeface="ＭＳ Ｐゴシック" charset="0"/>
            </a:endParaRPr>
          </a:p>
        </p:txBody>
      </p:sp>
      <p:sp>
        <p:nvSpPr>
          <p:cNvPr id="2" name="Slide Number Placeholder 1"/>
          <p:cNvSpPr>
            <a:spLocks noGrp="1"/>
          </p:cNvSpPr>
          <p:nvPr>
            <p:ph type="sldNum" sz="quarter" idx="10"/>
          </p:nvPr>
        </p:nvSpPr>
        <p:spPr/>
        <p:txBody>
          <a:bodyPr/>
          <a:lstStyle/>
          <a:p>
            <a:fld id="{BEBBF190-489A-403C-B44B-DFF113AA7E88}" type="slidenum">
              <a:rPr lang="en-US" altLang="en-US" smtClean="0"/>
              <a:pPr/>
              <a:t>7</a:t>
            </a:fld>
            <a:endParaRPr lang="en-US" altLang="en-US"/>
          </a:p>
        </p:txBody>
      </p:sp>
    </p:spTree>
    <p:extLst>
      <p:ext uri="{BB962C8B-B14F-4D97-AF65-F5344CB8AC3E}">
        <p14:creationId xmlns:p14="http://schemas.microsoft.com/office/powerpoint/2010/main" val="2912551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p:cNvSpPr>
            <a:spLocks noGrp="1" noChangeArrowheads="1"/>
          </p:cNvSpPr>
          <p:nvPr>
            <p:ph type="title"/>
          </p:nvPr>
        </p:nvSpPr>
        <p:spPr>
          <a:xfrm>
            <a:off x="0" y="274638"/>
            <a:ext cx="9144000" cy="1143000"/>
          </a:xfrm>
        </p:spPr>
        <p:txBody>
          <a:bodyPr/>
          <a:lstStyle/>
          <a:p>
            <a:pPr eaLnBrk="1" hangingPunct="1"/>
            <a:r>
              <a:rPr lang="en-US" altLang="en-US" sz="3600" dirty="0">
                <a:ea typeface="ＭＳ Ｐゴシック" panose="020B0600070205080204" pitchFamily="34" charset="-128"/>
              </a:rPr>
              <a:t>Foundations and Framework, Volume 1</a:t>
            </a:r>
          </a:p>
        </p:txBody>
      </p:sp>
      <p:pic>
        <p:nvPicPr>
          <p:cNvPr id="63491"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90575" y="1668463"/>
            <a:ext cx="3371850" cy="4391025"/>
          </a:xfrm>
          <a:ln>
            <a:solidFill>
              <a:srgbClr val="000000"/>
            </a:solidFill>
            <a:miter lim="800000"/>
            <a:headEnd/>
            <a:tailEnd/>
          </a:ln>
        </p:spPr>
      </p:pic>
      <p:pic>
        <p:nvPicPr>
          <p:cNvPr id="63492"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981575" y="1671638"/>
            <a:ext cx="3371850" cy="4381500"/>
          </a:xfrm>
          <a:ln>
            <a:solidFill>
              <a:srgbClr val="000000"/>
            </a:solidFill>
            <a:miter lim="800000"/>
            <a:headEnd/>
            <a:tailEnd/>
          </a:ln>
        </p:spPr>
      </p:pic>
      <p:sp>
        <p:nvSpPr>
          <p:cNvPr id="2" name="Slide Number Placeholder 1"/>
          <p:cNvSpPr>
            <a:spLocks noGrp="1"/>
          </p:cNvSpPr>
          <p:nvPr>
            <p:ph type="sldNum" sz="quarter" idx="10"/>
          </p:nvPr>
        </p:nvSpPr>
        <p:spPr/>
        <p:txBody>
          <a:bodyPr/>
          <a:lstStyle/>
          <a:p>
            <a:fld id="{A8FC9063-C193-43B7-9015-3C5A91ADA5C0}" type="slidenum">
              <a:rPr lang="en-US" altLang="en-US" smtClean="0"/>
              <a:pPr/>
              <a:t>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0" y="1667668"/>
            <a:ext cx="3371850" cy="4391025"/>
          </a:xfrm>
          <a:ln>
            <a:solidFill>
              <a:srgbClr val="000000"/>
            </a:solidFill>
            <a:miter lim="800000"/>
            <a:headEnd/>
            <a:tailEnd/>
          </a:ln>
        </p:spPr>
      </p:pic>
      <p:sp>
        <p:nvSpPr>
          <p:cNvPr id="40961" name="Rectangle 3"/>
          <p:cNvSpPr>
            <a:spLocks noGrp="1" noChangeArrowheads="1"/>
          </p:cNvSpPr>
          <p:nvPr>
            <p:ph type="title"/>
          </p:nvPr>
        </p:nvSpPr>
        <p:spPr/>
        <p:txBody>
          <a:bodyPr/>
          <a:lstStyle/>
          <a:p>
            <a:r>
              <a:rPr lang="en-US" altLang="en-US">
                <a:ea typeface="ＭＳ Ｐゴシック" panose="020B0600070205080204" pitchFamily="34" charset="-128"/>
              </a:rPr>
              <a:t>Preschool Learning Foundations</a:t>
            </a:r>
          </a:p>
        </p:txBody>
      </p:sp>
      <p:sp>
        <p:nvSpPr>
          <p:cNvPr id="40963" name="Rectangle 4"/>
          <p:cNvSpPr>
            <a:spLocks noGrp="1" noChangeArrowheads="1"/>
          </p:cNvSpPr>
          <p:nvPr>
            <p:ph type="body" sz="half" idx="2"/>
          </p:nvPr>
        </p:nvSpPr>
        <p:spPr/>
        <p:txBody>
          <a:bodyPr/>
          <a:lstStyle/>
          <a:p>
            <a:pPr>
              <a:spcAft>
                <a:spcPts val="1200"/>
              </a:spcAft>
            </a:pPr>
            <a:r>
              <a:rPr lang="en-US" altLang="en-US" sz="2800" dirty="0">
                <a:ea typeface="ＭＳ Ｐゴシック" panose="020B0600070205080204" pitchFamily="34" charset="-128"/>
              </a:rPr>
              <a:t>Describe what children should be able to do at around 48 and 60 months</a:t>
            </a:r>
          </a:p>
          <a:p>
            <a:pPr>
              <a:spcAft>
                <a:spcPts val="1200"/>
              </a:spcAft>
            </a:pPr>
            <a:r>
              <a:rPr lang="en-US" altLang="en-US" sz="2800" dirty="0">
                <a:ea typeface="ＭＳ Ｐゴシック" panose="020B0600070205080204" pitchFamily="34" charset="-128"/>
              </a:rPr>
              <a:t>Assumes children have access to appropriate support and high quality programs</a:t>
            </a:r>
          </a:p>
          <a:p>
            <a:endParaRPr lang="en-US" altLang="en-US" sz="2600" dirty="0">
              <a:ea typeface="ＭＳ Ｐゴシック" panose="020B0600070205080204" pitchFamily="34" charset="-128"/>
            </a:endParaRPr>
          </a:p>
        </p:txBody>
      </p:sp>
      <p:sp>
        <p:nvSpPr>
          <p:cNvPr id="61445" name="Oval 13"/>
          <p:cNvSpPr>
            <a:spLocks noChangeArrowheads="1"/>
          </p:cNvSpPr>
          <p:nvPr/>
        </p:nvSpPr>
        <p:spPr bwMode="auto">
          <a:xfrm>
            <a:off x="609600" y="1981200"/>
            <a:ext cx="815975" cy="808038"/>
          </a:xfrm>
          <a:prstGeom prst="ellipse">
            <a:avLst/>
          </a:prstGeom>
          <a:noFill/>
          <a:ln w="63500">
            <a:solidFill>
              <a:schemeClr val="tx1"/>
            </a:solidFill>
            <a:round/>
            <a:headEnd/>
            <a:tailEnd/>
          </a:ln>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endParaRPr lang="en-US" altLang="en-US" i="1">
              <a:effectLst>
                <a:outerShdw blurRad="38100" dist="38100" dir="2700000" algn="tl">
                  <a:srgbClr val="FFFFFF"/>
                </a:outerShdw>
              </a:effectLst>
            </a:endParaRPr>
          </a:p>
        </p:txBody>
      </p:sp>
      <p:sp>
        <p:nvSpPr>
          <p:cNvPr id="2" name="Slide Number Placeholder 1"/>
          <p:cNvSpPr>
            <a:spLocks noGrp="1"/>
          </p:cNvSpPr>
          <p:nvPr>
            <p:ph type="sldNum" sz="quarter" idx="10"/>
          </p:nvPr>
        </p:nvSpPr>
        <p:spPr/>
        <p:txBody>
          <a:bodyPr/>
          <a:lstStyle/>
          <a:p>
            <a:fld id="{1D81D8C8-53AC-4D62-B4A0-778A96B2C57A}" type="slidenum">
              <a:rPr lang="en-US" altLang="en-US" smtClean="0"/>
              <a:pPr/>
              <a:t>9</a:t>
            </a:fld>
            <a:endParaRPr lang="en-US"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42642</TotalTime>
  <Words>11271</Words>
  <Application>Microsoft Office PowerPoint</Application>
  <PresentationFormat>On-screen Show (4:3)</PresentationFormat>
  <Paragraphs>1114</Paragraphs>
  <Slides>59</Slides>
  <Notes>59</Notes>
  <HiddenSlides>1</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59</vt:i4>
      </vt:variant>
    </vt:vector>
  </HeadingPairs>
  <TitlesOfParts>
    <vt:vector size="73" baseType="lpstr">
      <vt:lpstr>MS PGothic</vt:lpstr>
      <vt:lpstr>MS PGothic</vt:lpstr>
      <vt:lpstr>Arial</vt:lpstr>
      <vt:lpstr>Calibri</vt:lpstr>
      <vt:lpstr>Courier New</vt:lpstr>
      <vt:lpstr>MS Pゴシック</vt:lpstr>
      <vt:lpstr>Symbol</vt:lpstr>
      <vt:lpstr>Times</vt:lpstr>
      <vt:lpstr>Times New Roman</vt:lpstr>
      <vt:lpstr>Wingdings</vt:lpstr>
      <vt:lpstr>3_Office Theme</vt:lpstr>
      <vt:lpstr>1_Office Theme</vt:lpstr>
      <vt:lpstr>2_Office Theme</vt:lpstr>
      <vt:lpstr>4_Office Theme</vt:lpstr>
      <vt:lpstr> Language and Literacy in Transitional Kindergarten:  Alphabetics and Word/Print Recognition </vt:lpstr>
      <vt:lpstr>Objectives</vt:lpstr>
      <vt:lpstr>Alphabetics and Word/Print Recognition</vt:lpstr>
      <vt:lpstr>Guiding Principle</vt:lpstr>
      <vt:lpstr>Brains and Bodies</vt:lpstr>
      <vt:lpstr>CDE Publications and Resources that Support TK Implementation</vt:lpstr>
      <vt:lpstr>Why Use the Preschool Learning Foundations for TK?</vt:lpstr>
      <vt:lpstr>Foundations and Framework, Volume 1</vt:lpstr>
      <vt:lpstr>Preschool Learning Foundations</vt:lpstr>
      <vt:lpstr>Journey to Literacy</vt:lpstr>
      <vt:lpstr>Framework Strategies</vt:lpstr>
      <vt:lpstr>How Children Learn</vt:lpstr>
      <vt:lpstr>Curriculum Framework</vt:lpstr>
      <vt:lpstr>Domain Organization</vt:lpstr>
      <vt:lpstr>According to Research</vt:lpstr>
      <vt:lpstr>According to Research</vt:lpstr>
      <vt:lpstr>According to Research</vt:lpstr>
      <vt:lpstr>Map of the Foundations</vt:lpstr>
      <vt:lpstr>Map of the Foundations</vt:lpstr>
      <vt:lpstr>Brain Break </vt:lpstr>
      <vt:lpstr>Alphabetics and Word/Print Recognition Foundations</vt:lpstr>
      <vt:lpstr>Developmental Shift</vt:lpstr>
      <vt:lpstr>Alignment Document</vt:lpstr>
      <vt:lpstr>Alignment of  Developmental Progression</vt:lpstr>
      <vt:lpstr>Fishing for Questions</vt:lpstr>
      <vt:lpstr>Focused Video Viewing </vt:lpstr>
      <vt:lpstr>Video Debrief</vt:lpstr>
      <vt:lpstr>English-Language Development</vt:lpstr>
      <vt:lpstr>Alphabet Connection</vt:lpstr>
      <vt:lpstr>Name Strategies</vt:lpstr>
      <vt:lpstr>Two Frameworks Working Together</vt:lpstr>
      <vt:lpstr>Guiding Principle </vt:lpstr>
      <vt:lpstr>Guiding Principle</vt:lpstr>
      <vt:lpstr>Photo Detectives </vt:lpstr>
      <vt:lpstr>Supporting Alphabetic Knowledge</vt:lpstr>
      <vt:lpstr> Interaction and Strategy </vt:lpstr>
      <vt:lpstr>Guiding Principle</vt:lpstr>
      <vt:lpstr>Universal Design for Learning</vt:lpstr>
      <vt:lpstr>Music and Movement</vt:lpstr>
      <vt:lpstr>Using Music and Movement</vt:lpstr>
      <vt:lpstr>Guiding Principle </vt:lpstr>
      <vt:lpstr>Partner with Families</vt:lpstr>
      <vt:lpstr>Ideas to Share with Families </vt:lpstr>
      <vt:lpstr>Desired Results Developmental Profile—Kindergarten (2015)© </vt:lpstr>
      <vt:lpstr>Key Features of the DRDP-K (2015)</vt:lpstr>
      <vt:lpstr>LLD 9: Letter and Word Knowledge</vt:lpstr>
      <vt:lpstr>Alignment Document and  the DRDP-K (2015)</vt:lpstr>
      <vt:lpstr>Development of Word Recognition</vt:lpstr>
      <vt:lpstr>Foundation 3.3</vt:lpstr>
      <vt:lpstr>Foundation 3.3 Video Example</vt:lpstr>
      <vt:lpstr>Reflection</vt:lpstr>
      <vt:lpstr>F-U-N Reading</vt:lpstr>
      <vt:lpstr>Relationship Between  Letters and Sounds</vt:lpstr>
      <vt:lpstr>  Use Books</vt:lpstr>
      <vt:lpstr> Implementation  </vt:lpstr>
      <vt:lpstr>Interactions Matter</vt:lpstr>
      <vt:lpstr>Share Your FUN Ideas!</vt:lpstr>
      <vt:lpstr>Thank you for coming!</vt:lpstr>
      <vt:lpstr>Reference Guide for PowerPoint Citations</vt:lpstr>
    </vt:vector>
  </TitlesOfParts>
  <Company>SSU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and Promotion of Early Language and Literacy Skills in Young Children</dc:title>
  <dc:creator>Anne</dc:creator>
  <cp:lastModifiedBy>Jana L. Peeters</cp:lastModifiedBy>
  <cp:revision>1477</cp:revision>
  <cp:lastPrinted>2016-07-28T17:31:52Z</cp:lastPrinted>
  <dcterms:created xsi:type="dcterms:W3CDTF">2012-06-13T19:32:11Z</dcterms:created>
  <dcterms:modified xsi:type="dcterms:W3CDTF">2016-12-07T20:30:01Z</dcterms:modified>
</cp:coreProperties>
</file>