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  <p:sldMasterId id="2147483822" r:id="rId2"/>
    <p:sldMasterId id="2147483850" r:id="rId3"/>
    <p:sldMasterId id="2147483880" r:id="rId4"/>
    <p:sldMasterId id="2147483863" r:id="rId5"/>
    <p:sldMasterId id="2147483897" r:id="rId6"/>
  </p:sldMasterIdLst>
  <p:notesMasterIdLst>
    <p:notesMasterId r:id="rId9"/>
  </p:notesMasterIdLst>
  <p:handoutMasterIdLst>
    <p:handoutMasterId r:id="rId10"/>
  </p:handoutMasterIdLst>
  <p:sldIdLst>
    <p:sldId id="281" r:id="rId7"/>
    <p:sldId id="334" r:id="rId8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L. Peeters" initials="JLP" lastIdx="38" clrIdx="0">
    <p:extLst/>
  </p:cmAuthor>
  <p:cmAuthor id="2" name="Heidi Mendenhall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168"/>
    <a:srgbClr val="FCF4E4"/>
    <a:srgbClr val="F3D495"/>
    <a:srgbClr val="F4D28D"/>
    <a:srgbClr val="EAAF3A"/>
    <a:srgbClr val="006600"/>
    <a:srgbClr val="F8E5BE"/>
    <a:srgbClr val="EFBC57"/>
    <a:srgbClr val="FBC965"/>
    <a:srgbClr val="FAE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54509" autoAdjust="0"/>
  </p:normalViewPr>
  <p:slideViewPr>
    <p:cSldViewPr>
      <p:cViewPr varScale="1">
        <p:scale>
          <a:sx n="34" d="100"/>
          <a:sy n="34" d="100"/>
        </p:scale>
        <p:origin x="21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1828" y="4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515072-6A05-4023-9D2D-2C180A696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3BC816-A333-4379-8CA2-2F78EB8E2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2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MS P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/>
              <a:t>Presenter Remarks: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Another key guiding principle from the Language and Literacy domain is, 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Encourage children to take a turn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Children learn language and learn about reading and writing through social interaction, especially when there is a lot of “back and forth” in a conversation. Strike a balance between surrounding children with language and letting them talk too” (PCF, Vol. 1., p. 102).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sz="1200" b="1" kern="1200" baseline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Font typeface="Arial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Font typeface="Arial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E7987-312B-4AAA-96D5-22C04B11118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0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572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/>
              <a:t>Presenter Remarks:</a:t>
            </a:r>
          </a:p>
          <a:p>
            <a:r>
              <a:rPr lang="en-US" sz="1200" b="0" kern="1200" dirty="0"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“By observing children’s engagement with language and literacy, teachers find ways to enter their world to support and extend their learning. These observations become a guide for intentional classroom practice. As teachers implement planned activities, their observations of children’s responses provide vital information that helps teachers meet students’ special needs” (PCF, Vol. 1, p. 103). </a:t>
            </a:r>
          </a:p>
          <a:p>
            <a:pPr marL="0" indent="0">
              <a:buFont typeface="Arial"/>
              <a:buNone/>
            </a:pPr>
            <a:endParaRPr lang="en-US" sz="1200" b="0" kern="1200" dirty="0"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indent="0" algn="l" defTabSz="4572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Please turn to pages 100-103 in the Preschool Curriculum Framework (Volume 1) and scan the complete set of guiding principles for the Language and Literacy domain can be found on pages 100-103 of the Preschool Curriculum Framework (Volume 1). </a:t>
            </a:r>
          </a:p>
          <a:p>
            <a:pPr marL="0" marR="0" indent="0" algn="l" defTabSz="4572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indent="0" algn="l" defTabSz="4572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(Use a “popcorn” strategy to allow groups to share highlights from their discussions). </a:t>
            </a:r>
          </a:p>
          <a:p>
            <a:pPr marL="0" marR="0" indent="0" algn="l" defTabSz="4572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indent="0" algn="l" defTabSz="4572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baseline="0" dirty="0"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will now focus on the foundations for the Grammar </a:t>
            </a:r>
            <a:r>
              <a:rPr lang="en-US" sz="1200" b="0" kern="1200" baseline="0" dirty="0" err="1"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substrand</a:t>
            </a:r>
            <a:r>
              <a:rPr lang="en-US" sz="1200" b="0" kern="1200" baseline="0" dirty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  <a:p>
            <a:endParaRPr lang="en-US" altLang="en-US" dirty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E4050D-E50C-41D9-B260-CBE74B29ABB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617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89BED-CF29-4D3B-BD38-797C47D9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8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5EA4C-029D-4903-8F56-B1E35A659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50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76236-D0AB-416B-8F69-69B531DB0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29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BFD89-2917-418B-A465-84786CF80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30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1D8C8-53AC-4D62-B4A0-778A96B2C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1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DE337-7DE0-4E6C-A2BD-00AAAFEAC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9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548F4-1B23-4BA4-9779-534847D73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0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5D91F-9F8E-4C00-994F-C8476FFCA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77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CF9415-E7AC-4D8E-94AB-CCFF1D4BC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1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48BE2-D3C4-48C4-8109-A18093336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79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94A5B-5E2D-4946-90D7-9A359F44B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8440D1-1C26-48C4-AD6C-D18BD75E7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4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A2A66D-75FF-47C2-A1E4-7FAE89F41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57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FDD658-AE34-4D5E-B8E9-83BDCA1C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32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AE219-B78A-42BE-8A61-C147B4FE7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09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5A32F5-C90B-4CA0-A7EE-CCC986868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93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1E51FB-342D-465B-A07C-76EFC6EBF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09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B69066-1C4F-4CDA-8697-38092DA88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82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96568-E1AB-474B-814A-1EDF4BFA9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61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C548F4-1B23-4BA4-9779-534847D73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69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5D91F-9F8E-4C00-994F-C8476FFCA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27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CF9415-E7AC-4D8E-94AB-CCFF1D4BC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17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FD15F-0156-49C8-892D-918EAC6C8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350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48BE2-D3C4-48C4-8109-A18093336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5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94A5B-5E2D-4946-90D7-9A359F44B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63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A2A66D-75FF-47C2-A1E4-7FAE89F41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6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FDD658-AE34-4D5E-B8E9-83BDCA1C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961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AE219-B78A-42BE-8A61-C147B4FE7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01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5A32F5-C90B-4CA0-A7EE-CCC986868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17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1E51FB-342D-465B-A07C-76EFC6EBF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40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B69066-1C4F-4CDA-8697-38092DA88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39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96568-E1AB-474B-814A-1EDF4BFA9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8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89BED-CF29-4D3B-BD38-797C47D9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9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C9063-C193-43B7-9015-3C5A91ADA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8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8440D1-1C26-48C4-AD6C-D18BD75E7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84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FD15F-0156-49C8-892D-918EAC6C8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21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C9063-C193-43B7-9015-3C5A91ADA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545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5FB3-0601-456C-AEBA-99B5DF21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8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C62604-C2D8-4857-8147-95D1984E7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91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B4A03-2603-4E80-9F46-FBEA4B2D7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17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66A60-A9F0-498F-817B-6AAFFFAF4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92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ECEF87-26C5-4236-B8BA-A14E9B93E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65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5EA4C-029D-4903-8F56-B1E35A659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961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76236-D0AB-416B-8F69-69B531DB0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5FB3-0601-456C-AEBA-99B5DF21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39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BFD89-2917-418B-A465-84786CF80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176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1D8C8-53AC-4D62-B4A0-778A96B2C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896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DE337-7DE0-4E6C-A2BD-00AAAFEAC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784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5908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5908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611562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4632324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4648200" y="4602162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642D662-1A9E-49C9-B960-8026D6395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039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89BED-CF29-4D3B-BD38-797C47D9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279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8440D1-1C26-48C4-AD6C-D18BD75E7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838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FD15F-0156-49C8-892D-918EAC6C8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53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C9063-C193-43B7-9015-3C5A91ADA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836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5FB3-0601-456C-AEBA-99B5DF21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C62604-C2D8-4857-8147-95D1984E7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3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C62604-C2D8-4857-8147-95D1984E7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692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B4A03-2603-4E80-9F46-FBEA4B2D7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654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66A60-A9F0-498F-817B-6AAFFFAF4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62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ECEF87-26C5-4236-B8BA-A14E9B93E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75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5EA4C-029D-4903-8F56-B1E35A659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0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76236-D0AB-416B-8F69-69B531DB0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696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BFD89-2917-418B-A465-84786CF80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101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1D8C8-53AC-4D62-B4A0-778A96B2C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11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DE337-7DE0-4E6C-A2BD-00AAAFEAC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1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5908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5908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611562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4632324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4648200" y="4602162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642D662-1A9E-49C9-B960-8026D6395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180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89BED-CF29-4D3B-BD38-797C47D9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56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B4A03-2603-4E80-9F46-FBEA4B2D7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315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8440D1-1C26-48C4-AD6C-D18BD75E7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84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FD15F-0156-49C8-892D-918EAC6C8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0670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C9063-C193-43B7-9015-3C5A91ADA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29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5FB3-0601-456C-AEBA-99B5DF21D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139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C62604-C2D8-4857-8147-95D1984E7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54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B4A03-2603-4E80-9F46-FBEA4B2D7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66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66A60-A9F0-498F-817B-6AAFFFAF4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66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ECEF87-26C5-4236-B8BA-A14E9B93E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692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5EA4C-029D-4903-8F56-B1E35A659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70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776236-D0AB-416B-8F69-69B531DB0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66A60-A9F0-498F-817B-6AAFFFAF4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6497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BFD89-2917-418B-A465-84786CF80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654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1D8C8-53AC-4D62-B4A0-778A96B2C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47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DE337-7DE0-4E6C-A2BD-00AAAFEAC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68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5908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5908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611562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57200" y="4632324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4648200" y="4602162"/>
            <a:ext cx="40386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642D662-1A9E-49C9-B960-8026D6395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9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ECEF87-26C5-4236-B8BA-A14E9B93E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7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965">
            <a:alpha val="6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58C7219-EA78-4159-A43E-551E148464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6664797"/>
            <a:ext cx="9144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900" dirty="0"/>
              <a:t>©2017 California Department of Education</a:t>
            </a:r>
            <a:endParaRPr lang="en-US" altLang="en-US" sz="900" dirty="0">
              <a:cs typeface="Arial" panose="020B0604020202020204" pitchFamily="34" charset="0"/>
            </a:endParaRPr>
          </a:p>
        </p:txBody>
      </p:sp>
      <p:pic>
        <p:nvPicPr>
          <p:cNvPr id="1030" name="Picture 6" descr="cpincolorlist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719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965">
            <a:alpha val="6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F4CC1F0-1FBC-49F0-AF9C-774C3735BA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900" dirty="0"/>
              <a:t>©2017 California Department of Education</a:t>
            </a:r>
            <a:endParaRPr lang="en-US" altLang="en-US" sz="900" dirty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965">
            <a:alpha val="6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F4CC1F0-1FBC-49F0-AF9C-774C3735B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10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965">
            <a:alpha val="6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58C7219-EA78-4159-A43E-551E14846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965">
            <a:alpha val="6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58C7219-EA78-4159-A43E-551E148464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6" descr="cpincolorlist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719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3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C965">
            <a:alpha val="6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58C7219-EA78-4159-A43E-551E148464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6664797"/>
            <a:ext cx="9144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900" dirty="0"/>
              <a:t>©2016 California Department of Education</a:t>
            </a:r>
            <a:endParaRPr lang="en-US" altLang="en-US" sz="900" dirty="0">
              <a:cs typeface="Arial" panose="020B0604020202020204" pitchFamily="34" charset="0"/>
            </a:endParaRPr>
          </a:p>
        </p:txBody>
      </p:sp>
      <p:pic>
        <p:nvPicPr>
          <p:cNvPr id="1030" name="Picture 6" descr="cpincolorlist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7191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title="Friends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56" t="21186" r="8365" b="14441"/>
          <a:stretch/>
        </p:blipFill>
        <p:spPr>
          <a:xfrm>
            <a:off x="1" y="838199"/>
            <a:ext cx="9144000" cy="6019801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303"/>
            <a:ext cx="9144000" cy="866502"/>
          </a:xfrm>
          <a:noFill/>
        </p:spPr>
        <p:txBody>
          <a:bodyPr/>
          <a:lstStyle/>
          <a:p>
            <a:r>
              <a:rPr lang="en-US" dirty="0"/>
              <a:t>Strike a Balance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0" y="5864278"/>
            <a:ext cx="4533900" cy="993722"/>
          </a:xfrm>
          <a:solidFill>
            <a:srgbClr val="FCF4E4"/>
          </a:solidFill>
          <a:ln>
            <a:solidFill>
              <a:schemeClr val="dk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117475" indent="0">
              <a:buNone/>
            </a:pPr>
            <a:r>
              <a:rPr lang="en-US" dirty="0"/>
              <a:t>“Encourage children to take a turn” </a:t>
            </a:r>
            <a:r>
              <a:rPr lang="en-US" sz="1800" dirty="0"/>
              <a:t>(PCF, Vol. 1., p. 102)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384A-DEC4-49EB-8EED-3E4881782F01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3900" y="6609751"/>
            <a:ext cx="46101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©2017 California Department of Education</a:t>
            </a:r>
            <a:endParaRPr lang="en-US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4106333" cy="1143000"/>
          </a:xfrm>
          <a:noFill/>
        </p:spPr>
        <p:txBody>
          <a:bodyPr/>
          <a:lstStyle/>
          <a:p>
            <a:r>
              <a:rPr lang="en-US" altLang="en-US" dirty="0"/>
              <a:t>Guiding Principle</a:t>
            </a:r>
            <a:endParaRPr lang="en-US" altLang="en-US" sz="1400" dirty="0"/>
          </a:p>
        </p:txBody>
      </p:sp>
      <p:sp>
        <p:nvSpPr>
          <p:cNvPr id="109571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799" cy="4525963"/>
          </a:xfrm>
          <a:noFill/>
          <a:ln>
            <a:noFill/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“Observe children”</a:t>
            </a:r>
            <a:r>
              <a:rPr lang="en-US" altLang="en-US" sz="4400" b="1" dirty="0"/>
              <a:t> </a:t>
            </a:r>
            <a:r>
              <a:rPr lang="en-US" altLang="en-US" sz="1800" dirty="0"/>
              <a:t>(PCF, Vol. 1, p. 103).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 title="Table centers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730" t="265" r="19558" b="-265"/>
          <a:stretch/>
        </p:blipFill>
        <p:spPr>
          <a:xfrm>
            <a:off x="4114800" y="0"/>
            <a:ext cx="5037667" cy="6858000"/>
          </a:xfrm>
          <a:ln>
            <a:solidFill>
              <a:schemeClr val="tx1"/>
            </a:solidFill>
          </a:ln>
        </p:spPr>
      </p:pic>
      <p:sp>
        <p:nvSpPr>
          <p:cNvPr id="1095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EAD5AC-CCA1-41EB-8CC6-6BCCD9E2DE2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81400" y="6608998"/>
            <a:ext cx="5562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©2017 California Department of Education</a:t>
            </a:r>
            <a:endParaRPr lang="en-US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8472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46481</TotalTime>
  <Words>276</Words>
  <Application>Microsoft Office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MS PGothic</vt:lpstr>
      <vt:lpstr>MS PGothic</vt:lpstr>
      <vt:lpstr>Arial</vt:lpstr>
      <vt:lpstr>MS Pゴシック</vt:lpstr>
      <vt:lpstr>3_Office Theme</vt:lpstr>
      <vt:lpstr>1_Office Theme</vt:lpstr>
      <vt:lpstr>2_Office Theme</vt:lpstr>
      <vt:lpstr>5_Office Theme</vt:lpstr>
      <vt:lpstr>4_Office Theme</vt:lpstr>
      <vt:lpstr>6_Office Theme</vt:lpstr>
      <vt:lpstr>Strike a Balance</vt:lpstr>
      <vt:lpstr>Guiding Principle</vt:lpstr>
    </vt:vector>
  </TitlesOfParts>
  <Company>SSU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Promotion of Early Language and Literacy Skills in Young Children</dc:title>
  <dc:creator>Anne</dc:creator>
  <cp:lastModifiedBy>Jana L. Peeters</cp:lastModifiedBy>
  <cp:revision>1659</cp:revision>
  <cp:lastPrinted>2016-07-28T17:31:52Z</cp:lastPrinted>
  <dcterms:created xsi:type="dcterms:W3CDTF">2012-06-13T19:32:11Z</dcterms:created>
  <dcterms:modified xsi:type="dcterms:W3CDTF">2017-04-11T18:08:20Z</dcterms:modified>
</cp:coreProperties>
</file>