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94" r:id="rId2"/>
    <p:sldMasterId id="2147483681" r:id="rId3"/>
  </p:sldMasterIdLst>
  <p:notesMasterIdLst>
    <p:notesMasterId r:id="rId54"/>
  </p:notesMasterIdLst>
  <p:handoutMasterIdLst>
    <p:handoutMasterId r:id="rId55"/>
  </p:handoutMasterIdLst>
  <p:sldIdLst>
    <p:sldId id="256" r:id="rId4"/>
    <p:sldId id="322" r:id="rId5"/>
    <p:sldId id="258" r:id="rId6"/>
    <p:sldId id="259" r:id="rId7"/>
    <p:sldId id="260" r:id="rId8"/>
    <p:sldId id="323" r:id="rId9"/>
    <p:sldId id="326" r:id="rId10"/>
    <p:sldId id="327" r:id="rId11"/>
    <p:sldId id="324" r:id="rId12"/>
    <p:sldId id="325" r:id="rId13"/>
    <p:sldId id="266" r:id="rId14"/>
    <p:sldId id="267" r:id="rId15"/>
    <p:sldId id="328" r:id="rId16"/>
    <p:sldId id="269" r:id="rId17"/>
    <p:sldId id="31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29" r:id="rId32"/>
    <p:sldId id="286" r:id="rId33"/>
    <p:sldId id="316" r:id="rId34"/>
    <p:sldId id="288" r:id="rId35"/>
    <p:sldId id="289" r:id="rId36"/>
    <p:sldId id="290" r:id="rId37"/>
    <p:sldId id="291" r:id="rId38"/>
    <p:sldId id="292" r:id="rId39"/>
    <p:sldId id="293" r:id="rId40"/>
    <p:sldId id="295" r:id="rId41"/>
    <p:sldId id="294" r:id="rId42"/>
    <p:sldId id="296" r:id="rId43"/>
    <p:sldId id="297" r:id="rId44"/>
    <p:sldId id="298" r:id="rId45"/>
    <p:sldId id="299" r:id="rId46"/>
    <p:sldId id="330" r:id="rId47"/>
    <p:sldId id="302" r:id="rId48"/>
    <p:sldId id="317" r:id="rId49"/>
    <p:sldId id="304" r:id="rId50"/>
    <p:sldId id="305" r:id="rId51"/>
    <p:sldId id="307" r:id="rId52"/>
    <p:sldId id="31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Mendenhall" initials="" lastIdx="7" clrIdx="0"/>
  <p:cmAuthor id="1" name="jpeeter" initials="jp" lastIdx="48" clrIdx="1">
    <p:extLst/>
  </p:cmAuthor>
  <p:cmAuthor id="2" name="Elizabeth Golchert" initials="EG" lastIdx="1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B3"/>
    <a:srgbClr val="F2E7CE"/>
    <a:srgbClr val="F7E7C3"/>
    <a:srgbClr val="FCECC8"/>
    <a:srgbClr val="F9E1AD"/>
    <a:srgbClr val="FBEBC7"/>
    <a:srgbClr val="795101"/>
    <a:srgbClr val="FDEDC9"/>
    <a:srgbClr val="FDBE41"/>
    <a:srgbClr val="FFF9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7" autoAdjust="0"/>
    <p:restoredTop sz="58605" autoAdjust="0"/>
  </p:normalViewPr>
  <p:slideViewPr>
    <p:cSldViewPr snapToGrid="0" snapToObjects="1">
      <p:cViewPr varScale="1">
        <p:scale>
          <a:sx n="49" d="100"/>
          <a:sy n="49" d="100"/>
        </p:scale>
        <p:origin x="2178" y="48"/>
      </p:cViewPr>
      <p:guideLst>
        <p:guide orient="horz" pos="2160"/>
        <p:guide pos="2880"/>
      </p:guideLst>
    </p:cSldViewPr>
  </p:slideViewPr>
  <p:outlineViewPr>
    <p:cViewPr>
      <p:scale>
        <a:sx n="33" d="100"/>
        <a:sy n="33" d="100"/>
      </p:scale>
      <p:origin x="0" y="-63403"/>
    </p:cViewPr>
  </p:outlineViewPr>
  <p:notesTextViewPr>
    <p:cViewPr>
      <p:scale>
        <a:sx n="100" d="100"/>
        <a:sy n="100" d="100"/>
      </p:scale>
      <p:origin x="0" y="0"/>
    </p:cViewPr>
  </p:notesTextViewPr>
  <p:sorterViewPr>
    <p:cViewPr>
      <p:scale>
        <a:sx n="100" d="100"/>
        <a:sy n="100" d="100"/>
      </p:scale>
      <p:origin x="0" y="-6900"/>
    </p:cViewPr>
  </p:sorterViewPr>
  <p:notesViewPr>
    <p:cSldViewPr snapToGrid="0" snapToObjects="1">
      <p:cViewPr varScale="1">
        <p:scale>
          <a:sx n="66" d="100"/>
          <a:sy n="66" d="100"/>
        </p:scale>
        <p:origin x="32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E9648-97D5-B740-811E-F38FC3CD543E}" type="doc">
      <dgm:prSet loTypeId="urn:microsoft.com/office/officeart/2005/8/layout/venn2" loCatId="" qsTypeId="urn:microsoft.com/office/officeart/2005/8/quickstyle/simple4" qsCatId="simple" csTypeId="urn:microsoft.com/office/officeart/2005/8/colors/accent1_2" csCatId="accent1" phldr="1"/>
      <dgm:spPr/>
    </dgm:pt>
    <dgm:pt modelId="{1E09B5A8-946B-8947-B704-5F08FA80B46B}">
      <dgm:prSet phldrT="[Text]" custT="1"/>
      <dgm:spPr/>
      <dgm:t>
        <a:bodyPr/>
        <a:lstStyle/>
        <a:p>
          <a:r>
            <a:rPr lang="en-US" sz="2400" b="1" dirty="0"/>
            <a:t>Community</a:t>
          </a:r>
        </a:p>
      </dgm:t>
    </dgm:pt>
    <dgm:pt modelId="{828107A8-B73D-1944-8D2D-63C13B0BBD33}" type="parTrans" cxnId="{DA911B83-DB28-294D-B99A-4C08414D88D3}">
      <dgm:prSet/>
      <dgm:spPr/>
      <dgm:t>
        <a:bodyPr/>
        <a:lstStyle/>
        <a:p>
          <a:endParaRPr lang="en-US"/>
        </a:p>
      </dgm:t>
    </dgm:pt>
    <dgm:pt modelId="{65080A4F-2511-1A45-97E0-46CA6DC1D195}" type="sibTrans" cxnId="{DA911B83-DB28-294D-B99A-4C08414D88D3}">
      <dgm:prSet/>
      <dgm:spPr/>
      <dgm:t>
        <a:bodyPr/>
        <a:lstStyle/>
        <a:p>
          <a:endParaRPr lang="en-US"/>
        </a:p>
      </dgm:t>
    </dgm:pt>
    <dgm:pt modelId="{47126DFE-7019-8347-B0A9-78CA88F43EE6}">
      <dgm:prSet phldrT="[Text]" custT="1"/>
      <dgm:spPr/>
      <dgm:t>
        <a:bodyPr/>
        <a:lstStyle/>
        <a:p>
          <a:r>
            <a:rPr lang="en-US" sz="2400" b="1" dirty="0"/>
            <a:t>Teachers</a:t>
          </a:r>
        </a:p>
      </dgm:t>
    </dgm:pt>
    <dgm:pt modelId="{7626462E-3E81-6D41-9A69-0985130CA832}" type="parTrans" cxnId="{9DA17A75-2615-C04D-98BD-8A39E899E615}">
      <dgm:prSet/>
      <dgm:spPr/>
      <dgm:t>
        <a:bodyPr/>
        <a:lstStyle/>
        <a:p>
          <a:endParaRPr lang="en-US"/>
        </a:p>
      </dgm:t>
    </dgm:pt>
    <dgm:pt modelId="{C46CD62C-A441-C744-ACF0-3EEA86864BBD}" type="sibTrans" cxnId="{9DA17A75-2615-C04D-98BD-8A39E899E615}">
      <dgm:prSet/>
      <dgm:spPr/>
      <dgm:t>
        <a:bodyPr/>
        <a:lstStyle/>
        <a:p>
          <a:endParaRPr lang="en-US"/>
        </a:p>
      </dgm:t>
    </dgm:pt>
    <dgm:pt modelId="{36CA038C-B325-AC49-885B-206CCF4A0656}">
      <dgm:prSet phldrT="[Text]" custT="1"/>
      <dgm:spPr/>
      <dgm:t>
        <a:bodyPr/>
        <a:lstStyle/>
        <a:p>
          <a:r>
            <a:rPr lang="en-US" sz="2400" b="1" dirty="0"/>
            <a:t>Families</a:t>
          </a:r>
        </a:p>
      </dgm:t>
    </dgm:pt>
    <dgm:pt modelId="{D2562B4E-E046-DC4F-8A29-0994D37FA6D4}" type="parTrans" cxnId="{A18BEAB5-77FB-3147-8385-A34343FFED76}">
      <dgm:prSet/>
      <dgm:spPr/>
      <dgm:t>
        <a:bodyPr/>
        <a:lstStyle/>
        <a:p>
          <a:endParaRPr lang="en-US"/>
        </a:p>
      </dgm:t>
    </dgm:pt>
    <dgm:pt modelId="{388D247E-37C7-3E46-BBBF-FD2310EB8868}" type="sibTrans" cxnId="{A18BEAB5-77FB-3147-8385-A34343FFED76}">
      <dgm:prSet/>
      <dgm:spPr/>
      <dgm:t>
        <a:bodyPr/>
        <a:lstStyle/>
        <a:p>
          <a:endParaRPr lang="en-US"/>
        </a:p>
      </dgm:t>
    </dgm:pt>
    <dgm:pt modelId="{12B67595-0BD0-3843-A9E7-1E4AA54BE40B}">
      <dgm:prSet phldrT="[Text]" custT="1"/>
      <dgm:spPr/>
      <dgm:t>
        <a:bodyPr/>
        <a:lstStyle/>
        <a:p>
          <a:r>
            <a:rPr lang="en-US" sz="2400" b="1" dirty="0"/>
            <a:t>Child</a:t>
          </a:r>
        </a:p>
      </dgm:t>
    </dgm:pt>
    <dgm:pt modelId="{CEDDD476-52B0-A343-8EFF-FFC94FB0B6AF}" type="parTrans" cxnId="{CF620DEE-6CC6-2C43-AEF0-3EDCF34F8DCA}">
      <dgm:prSet/>
      <dgm:spPr/>
      <dgm:t>
        <a:bodyPr/>
        <a:lstStyle/>
        <a:p>
          <a:endParaRPr lang="en-US"/>
        </a:p>
      </dgm:t>
    </dgm:pt>
    <dgm:pt modelId="{4D2B11D6-B037-604C-8060-4A9201AEDDB2}" type="sibTrans" cxnId="{CF620DEE-6CC6-2C43-AEF0-3EDCF34F8DCA}">
      <dgm:prSet/>
      <dgm:spPr/>
      <dgm:t>
        <a:bodyPr/>
        <a:lstStyle/>
        <a:p>
          <a:endParaRPr lang="en-US"/>
        </a:p>
      </dgm:t>
    </dgm:pt>
    <dgm:pt modelId="{D819C14E-5186-6D44-8EE9-78ACE8833206}" type="pres">
      <dgm:prSet presAssocID="{65FE9648-97D5-B740-811E-F38FC3CD543E}" presName="Name0" presStyleCnt="0">
        <dgm:presLayoutVars>
          <dgm:chMax val="7"/>
          <dgm:resizeHandles val="exact"/>
        </dgm:presLayoutVars>
      </dgm:prSet>
      <dgm:spPr/>
    </dgm:pt>
    <dgm:pt modelId="{1819C901-39AF-B94E-BD8F-CCDEF5E94DDD}" type="pres">
      <dgm:prSet presAssocID="{65FE9648-97D5-B740-811E-F38FC3CD543E}" presName="comp1" presStyleCnt="0"/>
      <dgm:spPr/>
    </dgm:pt>
    <dgm:pt modelId="{5C65FF8C-D53A-CD44-A910-B33054E0A758}" type="pres">
      <dgm:prSet presAssocID="{65FE9648-97D5-B740-811E-F38FC3CD543E}" presName="circle1" presStyleLbl="node1" presStyleIdx="0" presStyleCnt="4" custScaleX="153396"/>
      <dgm:spPr/>
    </dgm:pt>
    <dgm:pt modelId="{20BAD608-1A33-5B4D-9F26-55ECF0CE418E}" type="pres">
      <dgm:prSet presAssocID="{65FE9648-97D5-B740-811E-F38FC3CD543E}" presName="c1text" presStyleLbl="node1" presStyleIdx="0" presStyleCnt="4">
        <dgm:presLayoutVars>
          <dgm:bulletEnabled val="1"/>
        </dgm:presLayoutVars>
      </dgm:prSet>
      <dgm:spPr/>
    </dgm:pt>
    <dgm:pt modelId="{85C74150-6B44-0749-8A63-76F7D2CEFB2B}" type="pres">
      <dgm:prSet presAssocID="{65FE9648-97D5-B740-811E-F38FC3CD543E}" presName="comp2" presStyleCnt="0"/>
      <dgm:spPr/>
    </dgm:pt>
    <dgm:pt modelId="{BAB289CF-C07C-ED4A-90F9-F61B4DD8C403}" type="pres">
      <dgm:prSet presAssocID="{65FE9648-97D5-B740-811E-F38FC3CD543E}" presName="circle2" presStyleLbl="node1" presStyleIdx="1" presStyleCnt="4" custScaleX="139313" custScaleY="110496"/>
      <dgm:spPr/>
    </dgm:pt>
    <dgm:pt modelId="{B9F31464-93EE-E445-B6F8-1A24F529B982}" type="pres">
      <dgm:prSet presAssocID="{65FE9648-97D5-B740-811E-F38FC3CD543E}" presName="c2text" presStyleLbl="node1" presStyleIdx="1" presStyleCnt="4">
        <dgm:presLayoutVars>
          <dgm:bulletEnabled val="1"/>
        </dgm:presLayoutVars>
      </dgm:prSet>
      <dgm:spPr/>
    </dgm:pt>
    <dgm:pt modelId="{D7B4ECA8-8D8D-7E47-9FBD-90C125D58E52}" type="pres">
      <dgm:prSet presAssocID="{65FE9648-97D5-B740-811E-F38FC3CD543E}" presName="comp3" presStyleCnt="0"/>
      <dgm:spPr/>
    </dgm:pt>
    <dgm:pt modelId="{E41C8E03-1E8D-E74B-9EFF-06A534797171}" type="pres">
      <dgm:prSet presAssocID="{65FE9648-97D5-B740-811E-F38FC3CD543E}" presName="circle3" presStyleLbl="node1" presStyleIdx="2" presStyleCnt="4" custScaleX="146541" custScaleY="105711"/>
      <dgm:spPr/>
    </dgm:pt>
    <dgm:pt modelId="{6C51E4AA-4538-5A49-AE32-654F2D1F90FE}" type="pres">
      <dgm:prSet presAssocID="{65FE9648-97D5-B740-811E-F38FC3CD543E}" presName="c3text" presStyleLbl="node1" presStyleIdx="2" presStyleCnt="4">
        <dgm:presLayoutVars>
          <dgm:bulletEnabled val="1"/>
        </dgm:presLayoutVars>
      </dgm:prSet>
      <dgm:spPr/>
    </dgm:pt>
    <dgm:pt modelId="{58572060-53A5-4245-A578-10FEB3BEE3AC}" type="pres">
      <dgm:prSet presAssocID="{65FE9648-97D5-B740-811E-F38FC3CD543E}" presName="comp4" presStyleCnt="0"/>
      <dgm:spPr/>
    </dgm:pt>
    <dgm:pt modelId="{B8E289B4-F056-5344-BD8B-CC33037BF4B8}" type="pres">
      <dgm:prSet presAssocID="{65FE9648-97D5-B740-811E-F38FC3CD543E}" presName="circle4" presStyleLbl="node1" presStyleIdx="3" presStyleCnt="4" custScaleX="157075" custScaleY="98796"/>
      <dgm:spPr/>
    </dgm:pt>
    <dgm:pt modelId="{EE509EEB-73AC-1A45-9A3A-5769AFA0A6BF}" type="pres">
      <dgm:prSet presAssocID="{65FE9648-97D5-B740-811E-F38FC3CD543E}" presName="c4text" presStyleLbl="node1" presStyleIdx="3" presStyleCnt="4">
        <dgm:presLayoutVars>
          <dgm:bulletEnabled val="1"/>
        </dgm:presLayoutVars>
      </dgm:prSet>
      <dgm:spPr/>
    </dgm:pt>
  </dgm:ptLst>
  <dgm:cxnLst>
    <dgm:cxn modelId="{55695009-F017-8A44-9A77-BA1AF70C83D2}" type="presOf" srcId="{47126DFE-7019-8347-B0A9-78CA88F43EE6}" destId="{B9F31464-93EE-E445-B6F8-1A24F529B982}" srcOrd="1" destOrd="0" presId="urn:microsoft.com/office/officeart/2005/8/layout/venn2"/>
    <dgm:cxn modelId="{89833265-12B7-594A-A376-3534C81BC4A0}" type="presOf" srcId="{1E09B5A8-946B-8947-B704-5F08FA80B46B}" destId="{20BAD608-1A33-5B4D-9F26-55ECF0CE418E}" srcOrd="1" destOrd="0" presId="urn:microsoft.com/office/officeart/2005/8/layout/venn2"/>
    <dgm:cxn modelId="{11252F6B-7222-C347-A55D-6963999E687C}" type="presOf" srcId="{47126DFE-7019-8347-B0A9-78CA88F43EE6}" destId="{BAB289CF-C07C-ED4A-90F9-F61B4DD8C403}" srcOrd="0" destOrd="0" presId="urn:microsoft.com/office/officeart/2005/8/layout/venn2"/>
    <dgm:cxn modelId="{0456286F-C566-6C48-A4E4-8F301708180F}" type="presOf" srcId="{36CA038C-B325-AC49-885B-206CCF4A0656}" destId="{E41C8E03-1E8D-E74B-9EFF-06A534797171}" srcOrd="0" destOrd="0" presId="urn:microsoft.com/office/officeart/2005/8/layout/venn2"/>
    <dgm:cxn modelId="{AF5E3B6F-733E-A643-8F9C-B5137331EEAA}" type="presOf" srcId="{65FE9648-97D5-B740-811E-F38FC3CD543E}" destId="{D819C14E-5186-6D44-8EE9-78ACE8833206}" srcOrd="0" destOrd="0" presId="urn:microsoft.com/office/officeart/2005/8/layout/venn2"/>
    <dgm:cxn modelId="{3C48A472-4A29-F24F-86ED-DAF9AECA0087}" type="presOf" srcId="{12B67595-0BD0-3843-A9E7-1E4AA54BE40B}" destId="{EE509EEB-73AC-1A45-9A3A-5769AFA0A6BF}" srcOrd="1" destOrd="0" presId="urn:microsoft.com/office/officeart/2005/8/layout/venn2"/>
    <dgm:cxn modelId="{9DA17A75-2615-C04D-98BD-8A39E899E615}" srcId="{65FE9648-97D5-B740-811E-F38FC3CD543E}" destId="{47126DFE-7019-8347-B0A9-78CA88F43EE6}" srcOrd="1" destOrd="0" parTransId="{7626462E-3E81-6D41-9A69-0985130CA832}" sibTransId="{C46CD62C-A441-C744-ACF0-3EEA86864BBD}"/>
    <dgm:cxn modelId="{DA911B83-DB28-294D-B99A-4C08414D88D3}" srcId="{65FE9648-97D5-B740-811E-F38FC3CD543E}" destId="{1E09B5A8-946B-8947-B704-5F08FA80B46B}" srcOrd="0" destOrd="0" parTransId="{828107A8-B73D-1944-8D2D-63C13B0BBD33}" sibTransId="{65080A4F-2511-1A45-97E0-46CA6DC1D195}"/>
    <dgm:cxn modelId="{F129488C-1FE1-C148-A034-95FA625E4C1A}" type="presOf" srcId="{12B67595-0BD0-3843-A9E7-1E4AA54BE40B}" destId="{B8E289B4-F056-5344-BD8B-CC33037BF4B8}" srcOrd="0" destOrd="0" presId="urn:microsoft.com/office/officeart/2005/8/layout/venn2"/>
    <dgm:cxn modelId="{A18BEAB5-77FB-3147-8385-A34343FFED76}" srcId="{65FE9648-97D5-B740-811E-F38FC3CD543E}" destId="{36CA038C-B325-AC49-885B-206CCF4A0656}" srcOrd="2" destOrd="0" parTransId="{D2562B4E-E046-DC4F-8A29-0994D37FA6D4}" sibTransId="{388D247E-37C7-3E46-BBBF-FD2310EB8868}"/>
    <dgm:cxn modelId="{B8FB16C8-6C55-714D-A77E-61C7F4211D98}" type="presOf" srcId="{1E09B5A8-946B-8947-B704-5F08FA80B46B}" destId="{5C65FF8C-D53A-CD44-A910-B33054E0A758}" srcOrd="0" destOrd="0" presId="urn:microsoft.com/office/officeart/2005/8/layout/venn2"/>
    <dgm:cxn modelId="{3B0E23D7-1E40-414E-8553-E363D0D8AFA5}" type="presOf" srcId="{36CA038C-B325-AC49-885B-206CCF4A0656}" destId="{6C51E4AA-4538-5A49-AE32-654F2D1F90FE}" srcOrd="1" destOrd="0" presId="urn:microsoft.com/office/officeart/2005/8/layout/venn2"/>
    <dgm:cxn modelId="{CF620DEE-6CC6-2C43-AEF0-3EDCF34F8DCA}" srcId="{65FE9648-97D5-B740-811E-F38FC3CD543E}" destId="{12B67595-0BD0-3843-A9E7-1E4AA54BE40B}" srcOrd="3" destOrd="0" parTransId="{CEDDD476-52B0-A343-8EFF-FFC94FB0B6AF}" sibTransId="{4D2B11D6-B037-604C-8060-4A9201AEDDB2}"/>
    <dgm:cxn modelId="{B04578C8-F312-F445-8047-6968D768E5DD}" type="presParOf" srcId="{D819C14E-5186-6D44-8EE9-78ACE8833206}" destId="{1819C901-39AF-B94E-BD8F-CCDEF5E94DDD}" srcOrd="0" destOrd="0" presId="urn:microsoft.com/office/officeart/2005/8/layout/venn2"/>
    <dgm:cxn modelId="{A8184588-18E7-BC49-B8BB-5DD7AC178482}" type="presParOf" srcId="{1819C901-39AF-B94E-BD8F-CCDEF5E94DDD}" destId="{5C65FF8C-D53A-CD44-A910-B33054E0A758}" srcOrd="0" destOrd="0" presId="urn:microsoft.com/office/officeart/2005/8/layout/venn2"/>
    <dgm:cxn modelId="{9B575C0E-88CC-3F42-B354-6A2674B8329C}" type="presParOf" srcId="{1819C901-39AF-B94E-BD8F-CCDEF5E94DDD}" destId="{20BAD608-1A33-5B4D-9F26-55ECF0CE418E}" srcOrd="1" destOrd="0" presId="urn:microsoft.com/office/officeart/2005/8/layout/venn2"/>
    <dgm:cxn modelId="{343B0A50-A16B-7E4D-9610-DA900FF2E2F4}" type="presParOf" srcId="{D819C14E-5186-6D44-8EE9-78ACE8833206}" destId="{85C74150-6B44-0749-8A63-76F7D2CEFB2B}" srcOrd="1" destOrd="0" presId="urn:microsoft.com/office/officeart/2005/8/layout/venn2"/>
    <dgm:cxn modelId="{9B5995C8-7BA7-0A40-8F37-EA62A75B6987}" type="presParOf" srcId="{85C74150-6B44-0749-8A63-76F7D2CEFB2B}" destId="{BAB289CF-C07C-ED4A-90F9-F61B4DD8C403}" srcOrd="0" destOrd="0" presId="urn:microsoft.com/office/officeart/2005/8/layout/venn2"/>
    <dgm:cxn modelId="{E349078E-C438-EA49-A5CC-DD667366B45D}" type="presParOf" srcId="{85C74150-6B44-0749-8A63-76F7D2CEFB2B}" destId="{B9F31464-93EE-E445-B6F8-1A24F529B982}" srcOrd="1" destOrd="0" presId="urn:microsoft.com/office/officeart/2005/8/layout/venn2"/>
    <dgm:cxn modelId="{7B107C07-7D95-1148-9BB7-336964689C3A}" type="presParOf" srcId="{D819C14E-5186-6D44-8EE9-78ACE8833206}" destId="{D7B4ECA8-8D8D-7E47-9FBD-90C125D58E52}" srcOrd="2" destOrd="0" presId="urn:microsoft.com/office/officeart/2005/8/layout/venn2"/>
    <dgm:cxn modelId="{9A485114-E598-144D-8BB8-97D43D45CA9F}" type="presParOf" srcId="{D7B4ECA8-8D8D-7E47-9FBD-90C125D58E52}" destId="{E41C8E03-1E8D-E74B-9EFF-06A534797171}" srcOrd="0" destOrd="0" presId="urn:microsoft.com/office/officeart/2005/8/layout/venn2"/>
    <dgm:cxn modelId="{5C4113A4-B485-8848-BD91-F1FA9EE97BC7}" type="presParOf" srcId="{D7B4ECA8-8D8D-7E47-9FBD-90C125D58E52}" destId="{6C51E4AA-4538-5A49-AE32-654F2D1F90FE}" srcOrd="1" destOrd="0" presId="urn:microsoft.com/office/officeart/2005/8/layout/venn2"/>
    <dgm:cxn modelId="{B7E02DB7-57EF-D046-858B-102AA9855651}" type="presParOf" srcId="{D819C14E-5186-6D44-8EE9-78ACE8833206}" destId="{58572060-53A5-4245-A578-10FEB3BEE3AC}" srcOrd="3" destOrd="0" presId="urn:microsoft.com/office/officeart/2005/8/layout/venn2"/>
    <dgm:cxn modelId="{0BDCE922-018B-3049-9037-C52ED742DD03}" type="presParOf" srcId="{58572060-53A5-4245-A578-10FEB3BEE3AC}" destId="{B8E289B4-F056-5344-BD8B-CC33037BF4B8}" srcOrd="0" destOrd="0" presId="urn:microsoft.com/office/officeart/2005/8/layout/venn2"/>
    <dgm:cxn modelId="{08B6C4B6-59F7-4849-9F82-00AFC708D269}" type="presParOf" srcId="{58572060-53A5-4245-A578-10FEB3BEE3AC}" destId="{EE509EEB-73AC-1A45-9A3A-5769AFA0A6B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5FF8C-D53A-CD44-A910-B33054E0A758}">
      <dsp:nvSpPr>
        <dsp:cNvPr id="0" name=""/>
        <dsp:cNvSpPr/>
      </dsp:nvSpPr>
      <dsp:spPr>
        <a:xfrm>
          <a:off x="824242" y="-103690"/>
          <a:ext cx="7577047" cy="493953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Community</a:t>
          </a:r>
        </a:p>
      </dsp:txBody>
      <dsp:txXfrm>
        <a:off x="3553495" y="143286"/>
        <a:ext cx="2118542" cy="740930"/>
      </dsp:txXfrm>
    </dsp:sp>
    <dsp:sp modelId="{BAB289CF-C07C-ED4A-90F9-F61B4DD8C403}">
      <dsp:nvSpPr>
        <dsp:cNvPr id="0" name=""/>
        <dsp:cNvSpPr/>
      </dsp:nvSpPr>
      <dsp:spPr>
        <a:xfrm>
          <a:off x="1860201" y="676834"/>
          <a:ext cx="5505130" cy="436638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Teachers</a:t>
          </a:r>
        </a:p>
      </dsp:txBody>
      <dsp:txXfrm>
        <a:off x="3650744" y="938818"/>
        <a:ext cx="1924043" cy="785950"/>
      </dsp:txXfrm>
    </dsp:sp>
    <dsp:sp modelId="{E41C8E03-1E8D-E74B-9EFF-06A534797171}">
      <dsp:nvSpPr>
        <dsp:cNvPr id="0" name=""/>
        <dsp:cNvSpPr/>
      </dsp:nvSpPr>
      <dsp:spPr>
        <a:xfrm>
          <a:off x="2441233" y="1787493"/>
          <a:ext cx="4343065" cy="31329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Families</a:t>
          </a:r>
        </a:p>
      </dsp:txBody>
      <dsp:txXfrm>
        <a:off x="3600832" y="2022467"/>
        <a:ext cx="2023868" cy="704920"/>
      </dsp:txXfrm>
    </dsp:sp>
    <dsp:sp modelId="{B8E289B4-F056-5344-BD8B-CC33037BF4B8}">
      <dsp:nvSpPr>
        <dsp:cNvPr id="0" name=""/>
        <dsp:cNvSpPr/>
      </dsp:nvSpPr>
      <dsp:spPr>
        <a:xfrm>
          <a:off x="3061011" y="2871924"/>
          <a:ext cx="3103509" cy="195202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Child</a:t>
          </a:r>
        </a:p>
      </dsp:txBody>
      <dsp:txXfrm>
        <a:off x="3515510" y="3359930"/>
        <a:ext cx="2194512" cy="97601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14F72-4F04-4E31-A668-05FE20B4FEF3}" type="datetimeFigureOut">
              <a:rPr lang="en-US" smtClean="0"/>
              <a:t>9/29/2017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9CC545-21D3-411A-9F9E-3044642E3B0D}" type="slidenum">
              <a:rPr lang="en-US" smtClean="0"/>
              <a:t>‹#›</a:t>
            </a:fld>
            <a:endParaRPr lang="en-US"/>
          </a:p>
        </p:txBody>
      </p:sp>
    </p:spTree>
    <p:extLst>
      <p:ext uri="{BB962C8B-B14F-4D97-AF65-F5344CB8AC3E}">
        <p14:creationId xmlns:p14="http://schemas.microsoft.com/office/powerpoint/2010/main" val="4172593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96F76-42D0-B146-AF99-F787C79EF038}" type="datetimeFigureOut">
              <a:rPr lang="en-US" smtClean="0"/>
              <a:t>9/29/2017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3906D733-5778-D24B-BFC5-B56ACAA207A6}" type="slidenum">
              <a:rPr lang="en-US" smtClean="0"/>
              <a:pPr/>
              <a:t>‹#›</a:t>
            </a:fld>
            <a:endParaRPr lang="en-US"/>
          </a:p>
        </p:txBody>
      </p:sp>
    </p:spTree>
    <p:extLst>
      <p:ext uri="{BB962C8B-B14F-4D97-AF65-F5344CB8AC3E}">
        <p14:creationId xmlns:p14="http://schemas.microsoft.com/office/powerpoint/2010/main" val="1433615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drdpk.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83306" rtl="0" eaLnBrk="1" fontAlgn="base" latinLnBrk="0" hangingPunct="1">
              <a:spcBef>
                <a:spcPts val="0"/>
              </a:spcBef>
              <a:spcAft>
                <a:spcPct val="0"/>
              </a:spcAft>
              <a:buClrTx/>
              <a:buSzTx/>
              <a:buFontTx/>
              <a:buNone/>
              <a:tabLst/>
              <a:defRPr/>
            </a:pPr>
            <a:r>
              <a:rPr lang="en-US" b="1" dirty="0">
                <a:latin typeface="Arial" panose="020B0604020202020204" pitchFamily="34" charset="0"/>
                <a:cs typeface="Arial" panose="020B0604020202020204" pitchFamily="34" charset="0"/>
              </a:rPr>
              <a:t>Presenter Remarks:</a:t>
            </a:r>
            <a:br>
              <a:rPr lang="en-US" dirty="0">
                <a:latin typeface="Arial" panose="020B0604020202020204" pitchFamily="34" charset="0"/>
                <a:cs typeface="Arial" panose="020B0604020202020204" pitchFamily="34" charset="0"/>
              </a:rPr>
            </a:br>
            <a:r>
              <a:rPr lang="en-US" dirty="0">
                <a:ea typeface="MS PGothic" charset="0"/>
              </a:rPr>
              <a:t>Welcome to Language and Literacy in Transitional Kindergarten</a:t>
            </a:r>
            <a:r>
              <a:rPr lang="en-US" baseline="0" dirty="0">
                <a:ea typeface="MS PGothic" charset="0"/>
              </a:rPr>
              <a:t>: Phonological Awareness—a </a:t>
            </a:r>
            <a:r>
              <a:rPr lang="en-US" dirty="0">
                <a:ea typeface="MS PGothic" charset="0"/>
              </a:rPr>
              <a:t>presentation</a:t>
            </a:r>
            <a:r>
              <a:rPr lang="en-US" baseline="0" dirty="0">
                <a:ea typeface="MS PGothic" charset="0"/>
              </a:rPr>
              <a:t> </a:t>
            </a:r>
            <a:r>
              <a:rPr lang="en-US" dirty="0">
                <a:ea typeface="MS PGothic" charset="0"/>
              </a:rPr>
              <a:t>focusing on the </a:t>
            </a:r>
            <a:r>
              <a:rPr lang="en-US" i="1" dirty="0">
                <a:ea typeface="MS PGothic" charset="0"/>
              </a:rPr>
              <a:t>California Preschool Learning Foundations </a:t>
            </a:r>
            <a:r>
              <a:rPr lang="en-US" dirty="0">
                <a:ea typeface="MS PGothic" charset="0"/>
              </a:rPr>
              <a:t>(Preschool Learning Foundations or PLF), the </a:t>
            </a:r>
            <a:r>
              <a:rPr lang="en-US" i="1" dirty="0">
                <a:ea typeface="MS PGothic" charset="0"/>
              </a:rPr>
              <a:t>California Preschool Curriculum Framework</a:t>
            </a:r>
            <a:r>
              <a:rPr lang="en-US" i="1" baseline="0" dirty="0">
                <a:ea typeface="MS PGothic" charset="0"/>
              </a:rPr>
              <a:t> </a:t>
            </a:r>
            <a:r>
              <a:rPr lang="en-US" baseline="0" dirty="0">
                <a:ea typeface="MS PGothic" charset="0"/>
              </a:rPr>
              <a:t>(Preschool Curriculum Framework or PCF),</a:t>
            </a:r>
            <a:r>
              <a:rPr lang="en-US" dirty="0">
                <a:ea typeface="MS PGothic" charset="0"/>
              </a:rPr>
              <a:t> and other California Department of Education (CDE) resources in support of the Language and Literacy Development domain.</a:t>
            </a:r>
          </a:p>
          <a:p>
            <a:pPr marL="0" marR="0" indent="0" algn="l" defTabSz="457200" rtl="0" eaLnBrk="0" fontAlgn="base" latinLnBrk="0" hangingPunct="0">
              <a:spcBef>
                <a:spcPts val="0"/>
              </a:spcBef>
              <a:spcAft>
                <a:spcPct val="0"/>
              </a:spcAft>
              <a:buClrTx/>
              <a:buSzTx/>
              <a:buFontTx/>
              <a:buNone/>
              <a:tabLst/>
              <a:defRPr/>
            </a:pPr>
            <a:endParaRPr lang="en-US" dirty="0"/>
          </a:p>
          <a:p>
            <a:pPr marL="0" marR="0" indent="0" algn="l" defTabSz="457200" rtl="0" eaLnBrk="0" fontAlgn="base" latinLnBrk="0" hangingPunct="0">
              <a:spcBef>
                <a:spcPts val="0"/>
              </a:spcBef>
              <a:spcAft>
                <a:spcPct val="0"/>
              </a:spcAft>
              <a:buClrTx/>
              <a:buSzTx/>
              <a:buFontTx/>
              <a:buNone/>
              <a:tabLst/>
              <a:defRPr/>
            </a:pPr>
            <a:r>
              <a:rPr lang="en-US" dirty="0">
                <a:ea typeface="Arial" charset="0"/>
              </a:rPr>
              <a:t>This professional learning session is specifically designed to provide TK teachers with exposure to CDE resources that support TK curriculum planning, developmentally appropriate strategies, and classroom environment design recommendations that support the content area of phonological awareness</a:t>
            </a:r>
            <a:r>
              <a:rPr lang="en-US" baseline="0" dirty="0">
                <a:ea typeface="Arial" charset="0"/>
              </a:rPr>
              <a:t>.</a:t>
            </a:r>
            <a:endParaRPr lang="en-US" dirty="0">
              <a:ea typeface="Arial" charset="0"/>
            </a:endParaRPr>
          </a:p>
        </p:txBody>
      </p:sp>
      <p:sp>
        <p:nvSpPr>
          <p:cNvPr id="4" name="Slide Number Placeholder 3"/>
          <p:cNvSpPr>
            <a:spLocks noGrp="1"/>
          </p:cNvSpPr>
          <p:nvPr>
            <p:ph type="sldNum" sz="quarter" idx="10"/>
          </p:nvPr>
        </p:nvSpPr>
        <p:spPr/>
        <p:txBody>
          <a:bodyPr/>
          <a:lstStyle/>
          <a:p>
            <a:fld id="{3906D733-5778-D24B-BFC5-B56ACAA207A6}" type="slidenum">
              <a:rPr lang="en-US" smtClean="0"/>
              <a:t>1</a:t>
            </a:fld>
            <a:endParaRPr lang="en-US"/>
          </a:p>
        </p:txBody>
      </p:sp>
    </p:spTree>
    <p:extLst>
      <p:ext uri="{BB962C8B-B14F-4D97-AF65-F5344CB8AC3E}">
        <p14:creationId xmlns:p14="http://schemas.microsoft.com/office/powerpoint/2010/main" val="372091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685800" y="4427538"/>
            <a:ext cx="5486400" cy="4419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Presenter Remarks: </a:t>
            </a:r>
            <a:endParaRPr kumimoji="0" lang="en-US" sz="1200" b="1" i="0" u="none" strike="noStrike" kern="1200" cap="none" spc="0" normalizeH="0" baseline="0" noProof="0" dirty="0">
              <a:ln>
                <a:noFill/>
              </a:ln>
              <a:effectLst/>
              <a:uLnTx/>
              <a:uFillTx/>
              <a:latin typeface="Arial" pitchFamily="34" charset="0"/>
              <a:ea typeface="ＭＳ Ｐゴシック" pitchFamily="34" charset="-128"/>
              <a:cs typeface="Arial"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charset="0"/>
              </a:rPr>
              <a:t>The purposes of the Preschool Learning Foundations are to promote a common understanding of TK children'</a:t>
            </a:r>
            <a:r>
              <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charset="0"/>
              </a:rPr>
              <a:t>s learning and to guide instructional practice. They describe the knowledge and skills that young children typically develop when provided with developmentally, culturally, and linguistically appropriate learning experiences.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charset="0"/>
              </a:rPr>
              <a:t>T</a:t>
            </a:r>
            <a:r>
              <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he Preschool Curriculum Framework </a:t>
            </a:r>
            <a:r>
              <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charset="0"/>
              </a:rPr>
              <a:t>was created as a companion to the Preschool Learning Foundations. </a:t>
            </a:r>
            <a:r>
              <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The framework ". . . presents strategies and information to enrich learning and development opportunities for all of California’s preschool [and TK] children" (PCF, Vol. 1, </a:t>
            </a:r>
            <a:r>
              <a:rPr kumimoji="0" lang="en-US" sz="1200" b="0" i="0" u="none" strike="noStrike" kern="1200" cap="none" spc="0" normalizeH="0" baseline="0" noProof="0" dirty="0">
                <a:ln>
                  <a:noFill/>
                </a:ln>
                <a:effectLst/>
                <a:uLnTx/>
                <a:uFillTx/>
                <a:latin typeface="Arial" pitchFamily="-1" charset="0"/>
                <a:ea typeface="ＭＳ Ｐゴシック" pitchFamily="-1" charset="-128"/>
                <a:cs typeface="ＭＳ Ｐゴシック" pitchFamily="-1" charset="-128"/>
              </a:rPr>
              <a:t>p. </a:t>
            </a:r>
            <a:r>
              <a:rPr kumimoji="0" lang="en-US" altLang="ja-JP"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v).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charset="0"/>
              </a:rPr>
              <a:t>The Preschool Learning Foundations and the Preschool Curriculum Framework are designed to work together. While the foundations provide the background information to understand children's developing knowledge and skills (the "what"), the framework offers guidance on how teachers and programs can support the learning and development that are described in the foundations (the "how").</a:t>
            </a:r>
          </a:p>
          <a:p>
            <a:pPr marL="0" marR="0" lvl="0" indent="0" algn="l" defTabSz="457200" rtl="0" eaLnBrk="0" fontAlgn="base" latinLnBrk="0" hangingPunct="0">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a:p>
            <a:pPr marL="0" marR="0" lvl="0" indent="0" algn="l" defTabSz="4572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Extra Notes:</a:t>
            </a:r>
            <a:endPar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The Preschool Learning Foundations were developed with research-based evidence and are enhanced with expert practitioners' suggestions and examples. All foundations were written by a team of researchers with expertise in the given domain. A complete reference list of the source materials, along with detailed bibliographic notes for each of the developmental domains, can be found in the Preschool Learning Foundations. Sources used in the development of the foundations include: </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Documents from the California Department of Education, such as the </a:t>
            </a:r>
            <a:r>
              <a:rPr kumimoji="0" lang="en-US" sz="1200" b="0" i="1" u="none" strike="noStrike" kern="1200" cap="none" spc="0" normalizeH="0" baseline="0" noProof="0" dirty="0">
                <a:ln>
                  <a:noFill/>
                </a:ln>
                <a:effectLst/>
                <a:uLnTx/>
                <a:uFillTx/>
                <a:latin typeface="Arial" pitchFamily="34" charset="0"/>
                <a:ea typeface="ＭＳ Ｐゴシック" pitchFamily="34" charset="-128"/>
                <a:cs typeface="Arial" pitchFamily="34" charset="0"/>
              </a:rPr>
              <a:t>English-Language Arts Content Standards for California Public Schools, Kindergarten Through Grade Twelve</a:t>
            </a: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 (Language and Literacy, Introduction, p. 48, left column).</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Well-validated assessment tools such as the </a:t>
            </a:r>
            <a:r>
              <a:rPr kumimoji="0" lang="en-US" sz="1200" b="0" i="1" u="none" strike="noStrike" kern="1200" cap="none" spc="0" normalizeH="0" baseline="0" noProof="0" dirty="0">
                <a:ln>
                  <a:noFill/>
                </a:ln>
                <a:effectLst/>
                <a:uLnTx/>
                <a:uFillTx/>
                <a:latin typeface="Arial" pitchFamily="34" charset="0"/>
                <a:ea typeface="ＭＳ Ｐゴシック" pitchFamily="34" charset="-128"/>
                <a:cs typeface="Arial" pitchFamily="34" charset="0"/>
              </a:rPr>
              <a:t>Ages &amp; Stages Questionnaires (ASQ): A Parent-Completed, Child-Monitoring System</a:t>
            </a: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 (Social-Emotional, References and Source Materials, p. 36).</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General sources such as the </a:t>
            </a:r>
            <a:r>
              <a:rPr kumimoji="0" lang="en-US" sz="1200" b="0" i="1" u="none" strike="noStrike" kern="1200" cap="none" spc="0" normalizeH="0" baseline="0" noProof="0" dirty="0">
                <a:ln>
                  <a:noFill/>
                </a:ln>
                <a:effectLst/>
                <a:uLnTx/>
                <a:uFillTx/>
                <a:latin typeface="Arial" pitchFamily="34" charset="0"/>
                <a:ea typeface="ＭＳ Ｐゴシック" pitchFamily="34" charset="-128"/>
                <a:cs typeface="Arial" pitchFamily="34" charset="0"/>
              </a:rPr>
              <a:t>Report of the National Reading Panel 2000</a:t>
            </a: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 (Language and Literacy, Introduction, p. 73, left column).</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Early childhood education standards from other states such as Hawaii and Texas (Social-Emotional, Introduction, p. 5, footnote).</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p:txBody>
      </p:sp>
      <p:sp>
        <p:nvSpPr>
          <p:cNvPr id="14340" name="Slide Number Placeholder 1"/>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DD2BF54-F570-6641-860F-A6CC9FA76D93}" type="slidenum">
              <a:rPr lang="en-US">
                <a:cs typeface="Arial" charset="0"/>
              </a:rPr>
              <a:pPr/>
              <a:t>10</a:t>
            </a:fld>
            <a:endParaRPr lang="en-US">
              <a:cs typeface="Arial" charset="0"/>
            </a:endParaRPr>
          </a:p>
        </p:txBody>
      </p:sp>
    </p:spTree>
    <p:extLst>
      <p:ext uri="{BB962C8B-B14F-4D97-AF65-F5344CB8AC3E}">
        <p14:creationId xmlns:p14="http://schemas.microsoft.com/office/powerpoint/2010/main" val="58353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xfrm>
            <a:off x="608076" y="4330340"/>
            <a:ext cx="5641848" cy="4582949"/>
          </a:xfrm>
          <a:solidFill>
            <a:srgbClr val="FFFFFF"/>
          </a:solidFill>
          <a:ln>
            <a:noFill/>
          </a:ln>
        </p:spPr>
        <p:txBody>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effectLst/>
                <a:uLnTx/>
                <a:uFillTx/>
                <a:latin typeface="Arial" panose="020B0604020202020204" pitchFamily="34" charset="0"/>
                <a:ea typeface="ＭＳ Ｐゴシック" pitchFamily="34" charset="-128"/>
                <a:cs typeface="Arial" pitchFamily="34" charset="0"/>
              </a:rPr>
              <a:t>Presenter Remarks:</a:t>
            </a:r>
          </a:p>
          <a:p>
            <a:pPr marL="0" marR="0" lvl="0" indent="0" algn="l" defTabSz="457200" rtl="0" eaLnBrk="0" fontAlgn="base" latinLnBrk="0" hangingPunct="0">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Please find Handout 1: Foundations Map and follow along </a:t>
            </a:r>
            <a:r>
              <a:rPr kumimoji="0" lang="en-US" sz="12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while we discuss each </a:t>
            </a:r>
            <a:r>
              <a:rPr kumimoji="0" lang="en-US" sz="1200" b="0" i="0" u="none" strike="noStrike" kern="1200" cap="none" spc="0" normalizeH="0" baseline="0" noProof="0" dirty="0">
                <a:ln>
                  <a:noFill/>
                </a:ln>
                <a:effectLst/>
                <a:uLnTx/>
                <a:uFillTx/>
                <a:latin typeface="Arial" pitchFamily="34" charset="0"/>
                <a:ea typeface="MS PGothic" panose="020B0600070205080204" pitchFamily="34" charset="-128"/>
                <a:cs typeface="Arial" pitchFamily="34" charset="0"/>
              </a:rPr>
              <a:t>component of the foundations</a:t>
            </a:r>
            <a:r>
              <a:rPr kumimoji="0" lang="en-US" sz="1200" b="0" i="0" u="none" strike="noStrike" kern="1200" cap="none" spc="0" normalizeH="0" baseline="0" noProof="0" dirty="0">
                <a:ln>
                  <a:noFill/>
                </a:ln>
                <a:effectLst/>
                <a:uLnTx/>
                <a:uFillTx/>
                <a:latin typeface="Arial" pitchFamily="34" charset="0"/>
                <a:cs typeface="Arial" pitchFamily="34" charset="0"/>
              </a:rPr>
              <a:t>:</a:t>
            </a:r>
            <a:endParaRPr kumimoji="0" lang="en-US" sz="1200" b="0" i="0" u="none" strike="noStrike" kern="1200" cap="none" spc="0" normalizeH="0" baseline="0" noProof="0" dirty="0">
              <a:ln>
                <a:noFill/>
              </a:ln>
              <a:effectLst/>
              <a:uLnTx/>
              <a:uFillTx/>
              <a:ea typeface="ＭＳ Ｐゴシック" charset="0"/>
              <a:cs typeface="Arial" charset="0"/>
            </a:endParaRP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 name of the domain is Language and Literacy.</a:t>
            </a:r>
          </a:p>
          <a:p>
            <a:pPr marL="174708" marR="0" lvl="0" indent="-174708" algn="l" defTabSz="46588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 name of the strand is </a:t>
            </a:r>
            <a:r>
              <a:rPr kumimoji="0" lang="en-US" sz="1200" b="0" i="0" u="none" strike="noStrike" kern="1200" cap="none" spc="0" normalizeH="0" baseline="0" noProof="0" dirty="0">
                <a:ln/>
                <a:effectLst/>
                <a:uLnTx/>
                <a:uFillTx/>
                <a:latin typeface="Arial" pitchFamily="34" charset="0"/>
                <a:cs typeface="Arial" pitchFamily="34" charset="0"/>
              </a:rPr>
              <a:t>Reading.</a:t>
            </a:r>
            <a:endParaRPr kumimoji="0" lang="en-US" sz="1200" b="0" i="0" u="none" strike="noStrike" kern="1200" cap="none" spc="0" normalizeH="0" baseline="0" noProof="0" dirty="0">
              <a:ln>
                <a:noFill/>
              </a:ln>
              <a:effectLst/>
              <a:uLnTx/>
              <a:uFillTx/>
              <a:ea typeface="ＭＳ Ｐゴシック" charset="0"/>
              <a:cs typeface="Arial" charset="0"/>
            </a:endParaRP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 name of the </a:t>
            </a:r>
            <a:r>
              <a:rPr kumimoji="0" lang="en-US" sz="1200" b="0" i="0" u="none" strike="noStrike" kern="1200" cap="none" spc="0" normalizeH="0" baseline="0" noProof="0" dirty="0" err="1">
                <a:ln>
                  <a:noFill/>
                </a:ln>
                <a:effectLst/>
                <a:uLnTx/>
                <a:uFillTx/>
                <a:latin typeface="Arial" charset="0"/>
                <a:ea typeface="ＭＳ Ｐゴシック" charset="0"/>
                <a:cs typeface="Arial" charset="0"/>
              </a:rPr>
              <a:t>substrand</a:t>
            </a:r>
            <a:r>
              <a:rPr kumimoji="0" lang="en-US" sz="1200" b="0" i="0" u="none" strike="noStrike" kern="1200" cap="none" spc="0" normalizeH="0" baseline="0" noProof="0" dirty="0">
                <a:ln>
                  <a:noFill/>
                </a:ln>
                <a:effectLst/>
                <a:uLnTx/>
                <a:uFillTx/>
                <a:latin typeface="Arial" charset="0"/>
                <a:ea typeface="ＭＳ Ｐゴシック" charset="0"/>
                <a:cs typeface="Arial" charset="0"/>
              </a:rPr>
              <a:t> is Phonological awareness.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Note that </a:t>
            </a:r>
            <a:r>
              <a:rPr kumimoji="0" lang="en-US" sz="1200" b="0" i="0" u="none" strike="noStrike" kern="1200" cap="none" spc="0" normalizeH="0" baseline="0" noProof="0" dirty="0" err="1">
                <a:ln>
                  <a:noFill/>
                </a:ln>
                <a:effectLst/>
                <a:uLnTx/>
                <a:uFillTx/>
                <a:latin typeface="Arial" charset="0"/>
                <a:ea typeface="ＭＳ Ｐゴシック" charset="0"/>
                <a:cs typeface="Arial" charset="0"/>
              </a:rPr>
              <a:t>substrands</a:t>
            </a:r>
            <a:r>
              <a:rPr kumimoji="0" lang="en-US" sz="1200" b="0" i="0" u="none" strike="noStrike" kern="1200" cap="none" spc="0" normalizeH="0" baseline="0" noProof="0" dirty="0">
                <a:ln>
                  <a:noFill/>
                </a:ln>
                <a:effectLst/>
                <a:uLnTx/>
                <a:uFillTx/>
                <a:latin typeface="Arial" charset="0"/>
                <a:ea typeface="ＭＳ Ｐゴシック" charset="0"/>
                <a:cs typeface="Arial" charset="0"/>
              </a:rPr>
              <a:t> always end with a zero (1.0, 2.0, etc.).</a:t>
            </a: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 two age levels are at around 48 months and at around 60 months.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Each foundation describes typical behaviors at around 48 months and at around 60 months (or four to five years of age).</a:t>
            </a: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 foundations for each age level are listed below the age levels.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There is one for each age level on this page (1.1 for 48 months; 1.1 for 60 months).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ＭＳ Ｐゴシック" charset="0"/>
              </a:rPr>
              <a:t>Notice that there is a developmental progression from four years old to five years old within a </a:t>
            </a:r>
            <a:r>
              <a:rPr kumimoji="0" lang="en-US" sz="1200" b="0" i="0" u="none" strike="noStrike" kern="1200" cap="none" spc="0" normalizeH="0" baseline="0" noProof="0" dirty="0" err="1">
                <a:ln>
                  <a:noFill/>
                </a:ln>
                <a:effectLst/>
                <a:uLnTx/>
                <a:uFillTx/>
                <a:latin typeface="Arial" charset="0"/>
                <a:ea typeface="ＭＳ Ｐゴシック" charset="0"/>
                <a:cs typeface="ＭＳ Ｐゴシック" charset="0"/>
              </a:rPr>
              <a:t>substrand</a:t>
            </a:r>
            <a:r>
              <a:rPr kumimoji="0" lang="en-US" sz="1200" b="0" i="0" u="none" strike="noStrike" kern="1200" cap="none" spc="0" normalizeH="0" baseline="0" noProof="0" dirty="0">
                <a:ln>
                  <a:noFill/>
                </a:ln>
                <a:effectLst/>
                <a:uLnTx/>
                <a:uFillTx/>
                <a:latin typeface="Arial" charset="0"/>
                <a:ea typeface="ＭＳ Ｐゴシック" charset="0"/>
                <a:cs typeface="ＭＳ Ｐゴシック" charset="0"/>
              </a:rPr>
              <a:t>.</a:t>
            </a:r>
            <a:endParaRPr kumimoji="0" lang="en-US" sz="1200" b="0" i="0" u="none" strike="noStrike" kern="1200" cap="none" spc="0" normalizeH="0" baseline="0" noProof="0" dirty="0">
              <a:ln>
                <a:noFill/>
              </a:ln>
              <a:effectLst/>
              <a:uLnTx/>
              <a:uFillTx/>
              <a:latin typeface="Arial" charset="0"/>
              <a:ea typeface="ＭＳ Ｐゴシック" charset="0"/>
              <a:cs typeface="Arial" charset="0"/>
            </a:endParaRP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 examples for each foundation are listed.</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These are only a few of the ways that children may demonstrate the behavior in the foundation.</a:t>
            </a:r>
          </a:p>
          <a:p>
            <a:pPr marL="0" marR="0" lvl="0" indent="0" algn="l" defTabSz="457200" rtl="0" eaLnBrk="1" fontAlgn="base" latinLnBrk="0" hangingPunct="1">
              <a:lnSpc>
                <a:spcPct val="100000"/>
              </a:lnSpc>
              <a:spcBef>
                <a:spcPts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charset="0"/>
                <a:ea typeface="ＭＳ Ｐゴシック" charset="0"/>
                <a:cs typeface="Arial" charset="0"/>
              </a:rPr>
              <a:t>Many of the foundations also have footnotes that include information specific for students with Individualized Education Plans (IEP) or students with disabilities, such as information about adaptations or accommodations.</a:t>
            </a:r>
          </a:p>
          <a:p>
            <a:pPr eaLnBrk="1" hangingPunct="1"/>
            <a:endParaRPr lang="en-US" dirty="0">
              <a:ea typeface="ＭＳ Ｐゴシック" charset="0"/>
              <a:cs typeface="ＭＳ Ｐゴシック" charset="0"/>
            </a:endParaRPr>
          </a:p>
          <a:p>
            <a:pPr eaLnBrk="1" hangingPunct="1"/>
            <a:endParaRPr lang="en-US" sz="900"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11</a:t>
            </a:fld>
            <a:endParaRPr lang="en-US"/>
          </a:p>
        </p:txBody>
      </p:sp>
    </p:spTree>
    <p:extLst>
      <p:ext uri="{BB962C8B-B14F-4D97-AF65-F5344CB8AC3E}">
        <p14:creationId xmlns:p14="http://schemas.microsoft.com/office/powerpoint/2010/main" val="123164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685800" y="4381968"/>
            <a:ext cx="5486400" cy="4572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ea typeface="ＭＳ Ｐゴシック" charset="0"/>
                <a:cs typeface="ＭＳ Ｐゴシック" charset="0"/>
              </a:rPr>
              <a:t>Activity 2: Crossword</a:t>
            </a:r>
            <a:r>
              <a:rPr lang="en-US" b="1" baseline="0" dirty="0">
                <a:ea typeface="ＭＳ Ｐゴシック" charset="0"/>
                <a:cs typeface="ＭＳ Ｐゴシック" charset="0"/>
              </a:rPr>
              <a:t> Puzzle</a:t>
            </a:r>
          </a:p>
          <a:p>
            <a:endParaRPr lang="en-US" b="1" dirty="0">
              <a:ea typeface="ＭＳ Ｐゴシック" charset="0"/>
              <a:cs typeface="ＭＳ Ｐゴシック" charset="0"/>
            </a:endParaRPr>
          </a:p>
          <a:p>
            <a:r>
              <a:rPr lang="en-US" b="1" dirty="0">
                <a:ea typeface="ＭＳ Ｐゴシック" charset="0"/>
                <a:cs typeface="ＭＳ Ｐゴシック" charset="0"/>
              </a:rPr>
              <a:t>Presenter Remarks: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Find a partner at your table</a:t>
            </a:r>
            <a:r>
              <a:rPr lang="en-US" sz="1200" kern="1200" baseline="0" dirty="0">
                <a:solidFill>
                  <a:schemeClr val="tx1"/>
                </a:solidFill>
                <a:effectLst/>
                <a:latin typeface="Arial" panose="020B0604020202020204" pitchFamily="34" charset="0"/>
                <a:ea typeface="+mn-ea"/>
                <a:cs typeface="Arial" panose="020B0604020202020204" pitchFamily="34" charset="0"/>
              </a:rPr>
              <a:t> and </a:t>
            </a:r>
            <a:r>
              <a:rPr lang="en-US" sz="1200" kern="1200" dirty="0">
                <a:solidFill>
                  <a:schemeClr val="tx1"/>
                </a:solidFill>
                <a:effectLst/>
                <a:latin typeface="Arial" panose="020B0604020202020204" pitchFamily="34" charset="0"/>
                <a:ea typeface="+mn-ea"/>
                <a:cs typeface="Arial" panose="020B0604020202020204" pitchFamily="34" charset="0"/>
              </a:rPr>
              <a:t>complete the crossword puzzle together.</a:t>
            </a:r>
            <a:r>
              <a:rPr lang="en-US" sz="1200" kern="1200" baseline="0" dirty="0">
                <a:solidFill>
                  <a:schemeClr val="tx1"/>
                </a:solidFill>
                <a:effectLst/>
                <a:latin typeface="Arial" panose="020B0604020202020204" pitchFamily="34" charset="0"/>
                <a:ea typeface="+mn-ea"/>
                <a:cs typeface="Arial" panose="020B0604020202020204" pitchFamily="34" charset="0"/>
              </a:rPr>
              <a:t> Feel free to </a:t>
            </a:r>
            <a:r>
              <a:rPr lang="en-US" sz="1200" kern="1200" dirty="0">
                <a:solidFill>
                  <a:schemeClr val="tx1"/>
                </a:solidFill>
                <a:effectLst/>
                <a:latin typeface="Arial" panose="020B0604020202020204" pitchFamily="34" charset="0"/>
                <a:ea typeface="+mn-ea"/>
                <a:cs typeface="Arial" panose="020B0604020202020204" pitchFamily="34" charset="0"/>
              </a:rPr>
              <a:t>use the glossary on</a:t>
            </a:r>
            <a:r>
              <a:rPr lang="en-US" sz="1200" kern="1200" baseline="0" dirty="0">
                <a:solidFill>
                  <a:schemeClr val="tx1"/>
                </a:solidFill>
                <a:effectLst/>
                <a:latin typeface="Arial" panose="020B0604020202020204" pitchFamily="34" charset="0"/>
                <a:ea typeface="+mn-ea"/>
                <a:cs typeface="Arial" panose="020B0604020202020204" pitchFamily="34" charset="0"/>
              </a:rPr>
              <a:t> page</a:t>
            </a:r>
            <a:r>
              <a:rPr lang="en-US" sz="1200" kern="1200" dirty="0">
                <a:solidFill>
                  <a:schemeClr val="tx1"/>
                </a:solidFill>
                <a:effectLst/>
                <a:latin typeface="Arial" panose="020B0604020202020204" pitchFamily="34" charset="0"/>
                <a:ea typeface="+mn-ea"/>
                <a:cs typeface="Arial" panose="020B0604020202020204" pitchFamily="34" charset="0"/>
              </a:rPr>
              <a:t> 89 and the introduction on pages 52-53 in the Preschool Learning Foundations (Volume 1) for assistance as necessary.</a:t>
            </a:r>
            <a:r>
              <a:rPr lang="en-US" sz="1200" b="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When the allotted time has elapsed</a:t>
            </a:r>
            <a:r>
              <a:rPr lang="en-US" sz="1200" kern="1200" baseline="0" dirty="0">
                <a:solidFill>
                  <a:schemeClr val="tx1"/>
                </a:solidFill>
                <a:effectLst/>
                <a:latin typeface="Arial" panose="020B0604020202020204" pitchFamily="34" charset="0"/>
                <a:ea typeface="+mn-ea"/>
                <a:cs typeface="Arial" panose="020B0604020202020204" pitchFamily="34" charset="0"/>
              </a:rPr>
              <a:t>, we will review the puzzle together. </a:t>
            </a:r>
            <a:endParaRPr lang="en-US" b="1" dirty="0">
              <a:ea typeface="ＭＳ Ｐゴシック" charset="0"/>
              <a:cs typeface="ＭＳ Ｐゴシック" charset="0"/>
            </a:endParaRPr>
          </a:p>
          <a:p>
            <a:endParaRPr lang="en-US" b="1" dirty="0">
              <a:ea typeface="ＭＳ Ｐゴシック" charset="0"/>
              <a:cs typeface="ＭＳ Ｐゴシック" charset="0"/>
            </a:endParaRPr>
          </a:p>
          <a:p>
            <a:r>
              <a:rPr lang="en-US" b="1" cap="all" dirty="0"/>
              <a:t>intent: </a:t>
            </a:r>
            <a:endParaRPr lang="en-US" dirty="0"/>
          </a:p>
          <a:p>
            <a:r>
              <a:rPr lang="en-US" dirty="0"/>
              <a:t>Explore the vocabulary used in the phonological awareness foundations by completing a crossword puzzle.</a:t>
            </a:r>
          </a:p>
          <a:p>
            <a:r>
              <a:rPr lang="en-US" b="1" cap="all" dirty="0"/>
              <a:t> </a:t>
            </a:r>
            <a:endParaRPr lang="en-US" dirty="0"/>
          </a:p>
          <a:p>
            <a:r>
              <a:rPr lang="en-US" b="1" dirty="0"/>
              <a:t>OUTCOMES: </a:t>
            </a:r>
            <a:endParaRPr lang="en-US" dirty="0"/>
          </a:p>
          <a:p>
            <a:r>
              <a:rPr lang="en-US" dirty="0"/>
              <a:t>Participants explore terminology used in the introduction and the glossary sections of the Language and Literacy Development domain.</a:t>
            </a:r>
          </a:p>
          <a:p>
            <a:r>
              <a:rPr lang="en-US" dirty="0"/>
              <a:t> </a:t>
            </a:r>
          </a:p>
          <a:p>
            <a:r>
              <a:rPr lang="en-US" b="1" dirty="0"/>
              <a:t>M</a:t>
            </a:r>
            <a:r>
              <a:rPr lang="en-US" b="1" cap="all" dirty="0"/>
              <a:t>aterials Required: </a:t>
            </a:r>
            <a:endParaRPr lang="en-US" dirty="0"/>
          </a:p>
          <a:p>
            <a:pPr marL="171450" lvl="0" indent="-171450">
              <a:buFont typeface="Arial" panose="020B0604020202020204" pitchFamily="34" charset="0"/>
              <a:buChar char="•"/>
            </a:pPr>
            <a:r>
              <a:rPr lang="en-US" dirty="0"/>
              <a:t>Preschool Learning Foundations (Volume 1) language and literacy foundations introduction and glossary</a:t>
            </a:r>
          </a:p>
          <a:p>
            <a:pPr marL="171450" lvl="0" indent="-171450">
              <a:buFont typeface="Arial" panose="020B0604020202020204" pitchFamily="34" charset="0"/>
              <a:buChar char="•"/>
            </a:pPr>
            <a:r>
              <a:rPr lang="en-US" dirty="0"/>
              <a:t>Crossword Puzzle handout</a:t>
            </a:r>
          </a:p>
          <a:p>
            <a:pPr marL="171450" indent="-171450">
              <a:buFont typeface="Arial" panose="020B0604020202020204" pitchFamily="34" charset="0"/>
              <a:buChar char="•"/>
            </a:pPr>
            <a:r>
              <a:rPr lang="en-US" dirty="0"/>
              <a:t>OPTIONAL—Answer key handout for Crossword Puzzle</a:t>
            </a:r>
          </a:p>
          <a:p>
            <a:r>
              <a:rPr lang="en-US" b="1" cap="all" dirty="0"/>
              <a:t> </a:t>
            </a:r>
            <a:endParaRPr lang="en-US" dirty="0"/>
          </a:p>
          <a:p>
            <a:r>
              <a:rPr lang="en-US" b="1" cap="all" dirty="0"/>
              <a:t>Time:</a:t>
            </a:r>
            <a:r>
              <a:rPr lang="en-US" dirty="0"/>
              <a:t> 10-15 minutes</a:t>
            </a:r>
          </a:p>
          <a:p>
            <a:r>
              <a:rPr lang="en-US" dirty="0"/>
              <a:t> </a:t>
            </a:r>
          </a:p>
          <a:p>
            <a:r>
              <a:rPr lang="en-US" b="1" cap="all" dirty="0"/>
              <a:t>Process: </a:t>
            </a:r>
            <a:endParaRPr lang="en-US" dirty="0"/>
          </a:p>
          <a:p>
            <a:pPr marL="171450" indent="-171450">
              <a:buFont typeface="Arial" panose="020B0604020202020204" pitchFamily="34" charset="0"/>
              <a:buChar char="•"/>
            </a:pPr>
            <a:r>
              <a:rPr lang="en-US" dirty="0"/>
              <a:t>Ask participants to find a partner at their table. Together, partners should complete the crossword puzzle. Participants may use the glossary (p. 89) and the introduction (pp. 52-53) in the Preschool Learning Foundations (Volume 1) for assistance as necessary.</a:t>
            </a:r>
            <a:r>
              <a:rPr lang="en-US" b="1" dirty="0"/>
              <a:t> </a:t>
            </a:r>
          </a:p>
          <a:p>
            <a:pPr marL="171450" indent="-171450">
              <a:buFont typeface="Arial" panose="020B0604020202020204" pitchFamily="34" charset="0"/>
              <a:buChar char="•"/>
            </a:pPr>
            <a:r>
              <a:rPr lang="en-US" dirty="0"/>
              <a:t>When the allotted time has elapsed, review the puzzle aloud while showing the PowerPoint slide. Based on the group’s level of knowledge, either provide examples or ask volunteers to provide examples of the various terms. Encourage participants to record the various examples on the crossword puzzle handout. </a:t>
            </a:r>
          </a:p>
          <a:p>
            <a:r>
              <a:rPr lang="en-US" b="1" dirty="0"/>
              <a:t> </a:t>
            </a:r>
            <a:endParaRPr lang="en-US" dirty="0"/>
          </a:p>
          <a:p>
            <a:r>
              <a:rPr lang="en-US" b="1" dirty="0"/>
              <a:t>Options: </a:t>
            </a:r>
            <a:r>
              <a:rPr lang="en-US" dirty="0"/>
              <a:t>Provide an answer key to each table or to participants individually.</a:t>
            </a:r>
          </a:p>
          <a:p>
            <a:r>
              <a:rPr lang="en-US" b="1" dirty="0"/>
              <a:t> </a:t>
            </a:r>
            <a:endParaRPr lang="en-US" dirty="0"/>
          </a:p>
          <a:p>
            <a:r>
              <a:rPr lang="en-US" b="1" dirty="0"/>
              <a:t>REFLECTION: </a:t>
            </a:r>
            <a:endParaRPr lang="en-US" dirty="0"/>
          </a:p>
          <a:p>
            <a:r>
              <a:rPr lang="en-US" dirty="0"/>
              <a:t>Emphasize that children do not consistently master phonological awareness less than four years of age AND that vocabulary development may facilitate the development of phonological awareness.</a:t>
            </a:r>
          </a:p>
          <a:p>
            <a:endParaRPr lang="en-US" b="1" dirty="0">
              <a:ea typeface="ＭＳ Ｐゴシック" charset="0"/>
              <a:cs typeface="ＭＳ Ｐゴシック"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D4CC9BB-1407-284A-B65E-2FA78D93CADB}" type="slidenum">
              <a:rPr lang="en-US">
                <a:cs typeface="ＭＳ Ｐゴシック" charset="0"/>
              </a:rPr>
              <a:pPr eaLnBrk="1" hangingPunct="1"/>
              <a:t>12</a:t>
            </a:fld>
            <a:endParaRPr lang="en-US">
              <a:cs typeface="ＭＳ Ｐゴシック" charset="0"/>
            </a:endParaRPr>
          </a:p>
        </p:txBody>
      </p:sp>
    </p:spTree>
    <p:extLst>
      <p:ext uri="{BB962C8B-B14F-4D97-AF65-F5344CB8AC3E}">
        <p14:creationId xmlns:p14="http://schemas.microsoft.com/office/powerpoint/2010/main" val="37590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latin typeface="Arial" panose="020B0604020202020204" pitchFamily="34" charset="0"/>
                <a:cs typeface="Arial" panose="020B0604020202020204" pitchFamily="34" charset="0"/>
              </a:rPr>
              <a:t>Presenter Remarks:</a:t>
            </a:r>
          </a:p>
          <a:p>
            <a:pPr>
              <a:spcBef>
                <a:spcPts val="0"/>
              </a:spcBef>
            </a:pPr>
            <a:r>
              <a:rPr lang="en-US" altLang="en-US" dirty="0">
                <a:latin typeface="Arial" panose="020B0604020202020204" pitchFamily="34" charset="0"/>
                <a:cs typeface="Arial" panose="020B0604020202020204" pitchFamily="34" charset="0"/>
              </a:rPr>
              <a:t>The Alignment Document is another resource that will help us to answer questions related to developmental progression. </a:t>
            </a:r>
          </a:p>
          <a:p>
            <a:pPr>
              <a:spcBef>
                <a:spcPts val="0"/>
              </a:spcBef>
            </a:pPr>
            <a:endParaRPr lang="en-US" altLang="en-US" dirty="0">
              <a:latin typeface="Arial" panose="020B0604020202020204" pitchFamily="34" charset="0"/>
              <a:cs typeface="Arial" panose="020B0604020202020204" pitchFamily="34" charset="0"/>
            </a:endParaRPr>
          </a:p>
          <a:p>
            <a:pPr>
              <a:spcBef>
                <a:spcPts val="0"/>
              </a:spcBef>
            </a:pPr>
            <a:r>
              <a:rPr lang="en-US" altLang="en-US" dirty="0">
                <a:latin typeface="Arial" panose="020B0604020202020204" pitchFamily="34" charset="0"/>
                <a:cs typeface="Arial" panose="020B0604020202020204" pitchFamily="34" charset="0"/>
              </a:rPr>
              <a:t>What do you know about this document? How do you use it in your work now?</a:t>
            </a:r>
          </a:p>
          <a:p>
            <a:pPr>
              <a:spcBef>
                <a:spcPts val="0"/>
              </a:spcBef>
            </a:pPr>
            <a:endParaRPr lang="en-US" altLang="en-US" b="1" dirty="0">
              <a:latin typeface="Arial" panose="020B0604020202020204" pitchFamily="34" charset="0"/>
              <a:cs typeface="Arial" panose="020B0604020202020204" pitchFamily="34" charset="0"/>
            </a:endParaRPr>
          </a:p>
          <a:p>
            <a:pPr>
              <a:spcBef>
                <a:spcPts val="0"/>
              </a:spcBef>
            </a:pPr>
            <a:r>
              <a:rPr lang="en-US" altLang="en-US" b="1" dirty="0">
                <a:latin typeface="Arial" panose="020B0604020202020204" pitchFamily="34" charset="0"/>
                <a:cs typeface="Arial" panose="020B0604020202020204" pitchFamily="34" charset="0"/>
              </a:rPr>
              <a:t>Extra Notes:</a:t>
            </a:r>
          </a:p>
          <a:p>
            <a:pPr>
              <a:spcBef>
                <a:spcPts val="0"/>
              </a:spcBef>
            </a:pPr>
            <a:r>
              <a:rPr lang="en-US" altLang="en-US" dirty="0">
                <a:latin typeface="Arial" panose="020B0604020202020204" pitchFamily="34" charset="0"/>
                <a:cs typeface="Arial" panose="020B0604020202020204" pitchFamily="34" charset="0"/>
              </a:rPr>
              <a:t>Depending on the size of the group, participants can share responses with tablemates or in pairs.  </a:t>
            </a:r>
          </a:p>
          <a:p>
            <a:pPr>
              <a:spcBef>
                <a:spcPts val="0"/>
              </a:spcBef>
            </a:pPr>
            <a:endParaRPr lang="en-US" altLang="en-US" dirty="0">
              <a:latin typeface="Arial" panose="020B0604020202020204" pitchFamily="34" charset="0"/>
              <a:cs typeface="Arial" panose="020B0604020202020204" pitchFamily="34" charset="0"/>
            </a:endParaRPr>
          </a:p>
        </p:txBody>
      </p:sp>
      <p:sp>
        <p:nvSpPr>
          <p:cNvPr id="54275" name="Slide Number Placeholder 1"/>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320996-504C-4972-A27F-646538533AA7}" type="slidenum">
              <a:rPr lang="en-US" altLang="en-US" sz="1200"/>
              <a:pPr/>
              <a:t>13</a:t>
            </a:fld>
            <a:endParaRPr lang="en-US" altLang="en-US" sz="1200"/>
          </a:p>
        </p:txBody>
      </p:sp>
    </p:spTree>
    <p:extLst>
      <p:ext uri="{BB962C8B-B14F-4D97-AF65-F5344CB8AC3E}">
        <p14:creationId xmlns:p14="http://schemas.microsoft.com/office/powerpoint/2010/main" val="192440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1" baseline="0" dirty="0"/>
              <a:t> Remarks: </a:t>
            </a:r>
          </a:p>
          <a:p>
            <a:r>
              <a:rPr lang="en-US" b="0" baseline="0" dirty="0"/>
              <a:t>Please locate Handout 3: PA Alignment Language and Literacy. </a:t>
            </a:r>
          </a:p>
          <a:p>
            <a:endParaRPr lang="en-US" b="0" baseline="0" dirty="0"/>
          </a:p>
          <a:p>
            <a:r>
              <a:rPr lang="en-US" b="0" baseline="0" dirty="0"/>
              <a:t>This slide shows Table 1.3: Overview of the Alignment Between the Language and Literacy Domain and the Common Core State Standards from the Alignment document. (Note that the Common Core State Standards are now known as the CA Standards.)</a:t>
            </a:r>
          </a:p>
          <a:p>
            <a:endParaRPr lang="en-US" b="0" baseline="0" dirty="0"/>
          </a:p>
          <a:p>
            <a:r>
              <a:rPr lang="en-US" b="0" baseline="0" dirty="0"/>
              <a:t>There is a clear alignment between the Preschool Learning Foundations and the CA Standards.</a:t>
            </a:r>
          </a:p>
          <a:p>
            <a:endParaRPr lang="en-US" b="0" baseline="0" dirty="0"/>
          </a:p>
          <a:p>
            <a:r>
              <a:rPr lang="en-US" b="0" baseline="0" dirty="0"/>
              <a:t>Handout 4: Alignment Document‒ELD Excerpt explains the relationship between the ELD standards and the ELD and LLD foundations. This handout is included for your information. </a:t>
            </a:r>
            <a:endParaRPr lang="en-US" b="0"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14</a:t>
            </a:fld>
            <a:endParaRPr lang="en-US"/>
          </a:p>
        </p:txBody>
      </p:sp>
    </p:spTree>
    <p:extLst>
      <p:ext uri="{BB962C8B-B14F-4D97-AF65-F5344CB8AC3E}">
        <p14:creationId xmlns:p14="http://schemas.microsoft.com/office/powerpoint/2010/main" val="282953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buClrTx/>
              <a:buSzTx/>
              <a:buFontTx/>
              <a:buNone/>
              <a:tabLst/>
              <a:defRPr/>
            </a:pPr>
            <a:r>
              <a:rPr lang="en-US" b="1" dirty="0"/>
              <a:t>Presenter</a:t>
            </a:r>
            <a:r>
              <a:rPr lang="en-US" b="1" baseline="0" dirty="0"/>
              <a:t> Remarks: </a:t>
            </a:r>
          </a:p>
          <a:p>
            <a:pPr marL="0" marR="0" indent="0" algn="l" defTabSz="914400" rtl="0" eaLnBrk="0" fontAlgn="base" latinLnBrk="0" hangingPunct="0">
              <a:buClrTx/>
              <a:buSzTx/>
              <a:buFontTx/>
              <a:buNone/>
              <a:tabLst/>
              <a:defRPr/>
            </a:pPr>
            <a:r>
              <a:rPr lang="en-US" dirty="0"/>
              <a:t>Supporting phonological awareness in Transitional Kindergarten is critical. </a:t>
            </a:r>
          </a:p>
          <a:p>
            <a:pPr marL="0" marR="0" indent="0" algn="l" defTabSz="914400" rtl="0" eaLnBrk="0" fontAlgn="base" latinLnBrk="0" hangingPunct="0">
              <a:buClrTx/>
              <a:buSzTx/>
              <a:buFontTx/>
              <a:buNone/>
              <a:tabLst/>
              <a:defRPr/>
            </a:pPr>
            <a:endParaRPr lang="en-US" dirty="0"/>
          </a:p>
          <a:p>
            <a:r>
              <a:rPr lang="en-US" dirty="0">
                <a:ea typeface="ＭＳ Ｐゴシック" charset="0"/>
                <a:cs typeface="ＭＳ Ｐゴシック" charset="0"/>
              </a:rPr>
              <a:t>Phonological awareness plays a direct role in the acquisition of several important</a:t>
            </a:r>
            <a:r>
              <a:rPr lang="en-US" baseline="0" dirty="0">
                <a:ea typeface="ＭＳ Ｐゴシック" charset="0"/>
                <a:cs typeface="ＭＳ Ｐゴシック" charset="0"/>
              </a:rPr>
              <a:t> </a:t>
            </a:r>
            <a:r>
              <a:rPr lang="en-US" dirty="0">
                <a:ea typeface="ＭＳ Ｐゴシック" charset="0"/>
                <a:cs typeface="ＭＳ Ｐゴシック" charset="0"/>
              </a:rPr>
              <a:t>reading skills, such as understanding the alphabetic principle, decoding printed words, and spelling.  It also plays an indirect but important role in reading comprehension. </a:t>
            </a:r>
          </a:p>
          <a:p>
            <a:endParaRPr lang="en-US" dirty="0">
              <a:ea typeface="ＭＳ Ｐゴシック" charset="0"/>
              <a:cs typeface="ＭＳ Ｐゴシック" charset="0"/>
            </a:endParaRPr>
          </a:p>
          <a:p>
            <a:pPr>
              <a:buFont typeface="Wingdings" charset="0"/>
              <a:buNone/>
            </a:pPr>
            <a:r>
              <a:rPr lang="en-US" b="1" dirty="0">
                <a:ea typeface="ＭＳ Ｐゴシック" charset="0"/>
                <a:cs typeface="ＭＳ Ｐゴシック" charset="0"/>
              </a:rPr>
              <a:t>Understanding the alphabetic principle</a:t>
            </a:r>
            <a:r>
              <a:rPr lang="en-US" dirty="0">
                <a:ea typeface="ＭＳ Ｐゴシック" charset="0"/>
                <a:cs typeface="ＭＳ Ｐゴシック" charset="0"/>
              </a:rPr>
              <a:t> (Burgess &amp; </a:t>
            </a:r>
            <a:r>
              <a:rPr lang="en-US" dirty="0" err="1">
                <a:ea typeface="ＭＳ Ｐゴシック" charset="0"/>
                <a:cs typeface="ＭＳ Ｐゴシック" charset="0"/>
              </a:rPr>
              <a:t>Lonigan</a:t>
            </a:r>
            <a:r>
              <a:rPr lang="en-US" dirty="0">
                <a:ea typeface="ＭＳ Ｐゴシック" charset="0"/>
                <a:cs typeface="ＭＳ Ｐゴシック" charset="0"/>
              </a:rPr>
              <a:t>, 1998; </a:t>
            </a:r>
            <a:r>
              <a:rPr lang="en-US" dirty="0" err="1">
                <a:ea typeface="ＭＳ Ｐゴシック" charset="0"/>
                <a:cs typeface="ＭＳ Ｐゴシック" charset="0"/>
              </a:rPr>
              <a:t>Ehri</a:t>
            </a:r>
            <a:r>
              <a:rPr lang="en-US" dirty="0">
                <a:ea typeface="ＭＳ Ｐゴシック" charset="0"/>
                <a:cs typeface="ＭＳ Ｐゴシック" charset="0"/>
              </a:rPr>
              <a:t>, 1991,1995) </a:t>
            </a:r>
          </a:p>
          <a:p>
            <a:pPr>
              <a:buFont typeface="Wingdings" charset="0"/>
              <a:buNone/>
            </a:pPr>
            <a:r>
              <a:rPr lang="en-US" b="1" dirty="0">
                <a:ea typeface="ＭＳ Ｐゴシック" charset="0"/>
                <a:cs typeface="ＭＳ Ｐゴシック" charset="0"/>
              </a:rPr>
              <a:t>Decoding printed words</a:t>
            </a:r>
            <a:r>
              <a:rPr lang="en-US" dirty="0">
                <a:ea typeface="ＭＳ Ｐゴシック" charset="0"/>
                <a:cs typeface="ＭＳ Ｐゴシック" charset="0"/>
              </a:rPr>
              <a:t> (Beck &amp; </a:t>
            </a:r>
            <a:r>
              <a:rPr lang="en-US" dirty="0" err="1">
                <a:ea typeface="ＭＳ Ｐゴシック" charset="0"/>
                <a:cs typeface="ＭＳ Ｐゴシック" charset="0"/>
              </a:rPr>
              <a:t>Juel</a:t>
            </a:r>
            <a:r>
              <a:rPr lang="en-US" dirty="0">
                <a:ea typeface="ＭＳ Ｐゴシック" charset="0"/>
                <a:cs typeface="ＭＳ Ｐゴシック" charset="0"/>
              </a:rPr>
              <a:t>, 1999; Bradley &amp; Bryant, 1985; Byrne &amp; Fielding-</a:t>
            </a:r>
            <a:r>
              <a:rPr lang="en-US" dirty="0" err="1">
                <a:ea typeface="ＭＳ Ｐゴシック" charset="0"/>
                <a:cs typeface="ＭＳ Ｐゴシック" charset="0"/>
              </a:rPr>
              <a:t>Barnsley</a:t>
            </a:r>
            <a:r>
              <a:rPr lang="en-US" dirty="0">
                <a:ea typeface="ＭＳ Ｐゴシック" charset="0"/>
                <a:cs typeface="ＭＳ Ｐゴシック" charset="0"/>
              </a:rPr>
              <a:t>, 1993, 1995; </a:t>
            </a:r>
            <a:r>
              <a:rPr lang="en-US" dirty="0" err="1">
                <a:ea typeface="ＭＳ Ｐゴシック" charset="0"/>
                <a:cs typeface="ＭＳ Ｐゴシック" charset="0"/>
              </a:rPr>
              <a:t>Demont</a:t>
            </a:r>
            <a:r>
              <a:rPr lang="en-US" dirty="0">
                <a:ea typeface="ＭＳ Ｐゴシック" charset="0"/>
                <a:cs typeface="ＭＳ Ｐゴシック" charset="0"/>
              </a:rPr>
              <a:t> &amp; </a:t>
            </a:r>
            <a:r>
              <a:rPr lang="en-US" dirty="0" err="1">
                <a:ea typeface="ＭＳ Ｐゴシック" charset="0"/>
                <a:cs typeface="ＭＳ Ｐゴシック" charset="0"/>
              </a:rPr>
              <a:t>Gombert</a:t>
            </a:r>
            <a:r>
              <a:rPr lang="en-US" dirty="0">
                <a:ea typeface="ＭＳ Ｐゴシック" charset="0"/>
                <a:cs typeface="ＭＳ Ｐゴシック" charset="0"/>
              </a:rPr>
              <a:t>, 1996; </a:t>
            </a:r>
            <a:r>
              <a:rPr lang="en-US" dirty="0" err="1">
                <a:ea typeface="ＭＳ Ｐゴシック" charset="0"/>
                <a:cs typeface="ＭＳ Ｐゴシック" charset="0"/>
              </a:rPr>
              <a:t>Tunmer</a:t>
            </a:r>
            <a:r>
              <a:rPr lang="en-US" dirty="0">
                <a:ea typeface="ＭＳ Ｐゴシック" charset="0"/>
                <a:cs typeface="ＭＳ Ｐゴシック" charset="0"/>
              </a:rPr>
              <a:t>, Herriman, and </a:t>
            </a:r>
            <a:r>
              <a:rPr lang="en-US" dirty="0" err="1">
                <a:ea typeface="ＭＳ Ｐゴシック" charset="0"/>
                <a:cs typeface="ＭＳ Ｐゴシック" charset="0"/>
              </a:rPr>
              <a:t>Nesdale</a:t>
            </a:r>
            <a:r>
              <a:rPr lang="en-US" dirty="0">
                <a:ea typeface="ＭＳ Ｐゴシック" charset="0"/>
                <a:cs typeface="ＭＳ Ｐゴシック" charset="0"/>
              </a:rPr>
              <a:t>, 1988)</a:t>
            </a:r>
          </a:p>
          <a:p>
            <a:pPr>
              <a:buFont typeface="Wingdings" charset="0"/>
              <a:buNone/>
            </a:pPr>
            <a:r>
              <a:rPr lang="en-US" b="1" dirty="0">
                <a:ea typeface="ＭＳ Ｐゴシック" charset="0"/>
                <a:cs typeface="ＭＳ Ｐゴシック" charset="0"/>
              </a:rPr>
              <a:t>Spelling </a:t>
            </a:r>
            <a:r>
              <a:rPr lang="en-US" dirty="0">
                <a:ea typeface="ＭＳ Ｐゴシック" charset="0"/>
                <a:cs typeface="ＭＳ Ｐゴシック" charset="0"/>
              </a:rPr>
              <a:t>(Bryant and others, 1990; Gentry, 1982; Read,</a:t>
            </a:r>
            <a:r>
              <a:rPr lang="en-US" baseline="0" dirty="0">
                <a:ea typeface="ＭＳ Ｐゴシック" charset="0"/>
                <a:cs typeface="ＭＳ Ｐゴシック" charset="0"/>
              </a:rPr>
              <a:t> </a:t>
            </a:r>
            <a:r>
              <a:rPr lang="en-US" dirty="0">
                <a:ea typeface="ＭＳ Ｐゴシック" charset="0"/>
                <a:cs typeface="ＭＳ Ｐゴシック" charset="0"/>
              </a:rPr>
              <a:t>1975)</a:t>
            </a:r>
          </a:p>
          <a:p>
            <a:pPr>
              <a:buFont typeface="Wingdings" charset="0"/>
              <a:buNone/>
            </a:pPr>
            <a:r>
              <a:rPr lang="en-US" b="1" dirty="0">
                <a:ea typeface="ＭＳ Ｐゴシック" charset="0"/>
                <a:cs typeface="ＭＳ Ｐゴシック" charset="0"/>
              </a:rPr>
              <a:t>Reading comprehension </a:t>
            </a:r>
            <a:r>
              <a:rPr lang="en-US" dirty="0">
                <a:ea typeface="ＭＳ Ｐゴシック" charset="0"/>
                <a:cs typeface="ＭＳ Ｐゴシック" charset="0"/>
              </a:rPr>
              <a:t>(</a:t>
            </a:r>
            <a:r>
              <a:rPr lang="en-US" dirty="0" err="1">
                <a:ea typeface="ＭＳ Ｐゴシック" charset="0"/>
                <a:cs typeface="ＭＳ Ｐゴシック" charset="0"/>
              </a:rPr>
              <a:t>Tunmer</a:t>
            </a:r>
            <a:r>
              <a:rPr lang="en-US" dirty="0">
                <a:ea typeface="ＭＳ Ｐゴシック" charset="0"/>
                <a:cs typeface="ＭＳ Ｐゴシック" charset="0"/>
              </a:rPr>
              <a:t> &amp; </a:t>
            </a:r>
            <a:r>
              <a:rPr lang="en-US" dirty="0" err="1">
                <a:ea typeface="ＭＳ Ｐゴシック" charset="0"/>
                <a:cs typeface="ＭＳ Ｐゴシック" charset="0"/>
              </a:rPr>
              <a:t>Nesdale</a:t>
            </a:r>
            <a:r>
              <a:rPr lang="en-US" dirty="0">
                <a:ea typeface="ＭＳ Ｐゴシック" charset="0"/>
                <a:cs typeface="ＭＳ Ｐゴシック" charset="0"/>
              </a:rPr>
              <a:t>, 1985)</a:t>
            </a:r>
          </a:p>
          <a:p>
            <a:pPr>
              <a:buFont typeface="Wingdings" charset="0"/>
              <a:buNone/>
            </a:pPr>
            <a:endParaRPr lang="en-US" dirty="0">
              <a:ea typeface="ＭＳ Ｐゴシック" charset="0"/>
              <a:cs typeface="ＭＳ Ｐゴシック" charset="0"/>
            </a:endParaRPr>
          </a:p>
          <a:p>
            <a:pPr>
              <a:buFont typeface="Wingdings" charset="0"/>
              <a:buNone/>
            </a:pPr>
            <a:r>
              <a:rPr lang="en-US" dirty="0">
                <a:ea typeface="ＭＳ Ｐゴシック" charset="0"/>
                <a:cs typeface="ＭＳ Ｐゴシック" charset="0"/>
              </a:rPr>
              <a:t>Although the relation with reading comprehension is not direct, children with strong phonological awareness skills have automaticity which allows them to spend less energy </a:t>
            </a:r>
            <a:r>
              <a:rPr lang="ja-JP" altLang="en-US" dirty="0">
                <a:ea typeface="ＭＳ Ｐゴシック" charset="0"/>
                <a:cs typeface="ＭＳ Ｐゴシック" charset="0"/>
              </a:rPr>
              <a:t>“</a:t>
            </a:r>
            <a:r>
              <a:rPr lang="en-US" dirty="0">
                <a:ea typeface="ＭＳ Ｐゴシック" charset="0"/>
                <a:cs typeface="ＭＳ Ｐゴシック" charset="0"/>
              </a:rPr>
              <a:t>reading</a:t>
            </a:r>
            <a:r>
              <a:rPr lang="ja-JP" altLang="en-US" dirty="0">
                <a:ea typeface="ＭＳ Ｐゴシック" charset="0"/>
                <a:cs typeface="ＭＳ Ｐゴシック" charset="0"/>
              </a:rPr>
              <a:t>”</a:t>
            </a:r>
            <a:r>
              <a:rPr lang="en-US" dirty="0">
                <a:ea typeface="ＭＳ Ｐゴシック" charset="0"/>
                <a:cs typeface="ＭＳ Ｐゴシック" charset="0"/>
              </a:rPr>
              <a:t> the word, and more energy making meaning of what they are reading. </a:t>
            </a:r>
          </a:p>
          <a:p>
            <a:pPr>
              <a:buFont typeface="Wingdings" charset="0"/>
              <a:buNone/>
            </a:pPr>
            <a:endParaRPr lang="en-US" dirty="0">
              <a:ea typeface="ＭＳ Ｐゴシック" charset="0"/>
              <a:cs typeface="ＭＳ Ｐゴシック" charset="0"/>
            </a:endParaRPr>
          </a:p>
        </p:txBody>
      </p:sp>
      <p:sp>
        <p:nvSpPr>
          <p:cNvPr id="2" name="Slide Number Placeholder 1">
            <a:extLst>
              <a:ext uri="{FF2B5EF4-FFF2-40B4-BE49-F238E27FC236}">
                <a16:creationId xmlns:a16="http://schemas.microsoft.com/office/drawing/2014/main" id="{8E38B90B-024D-4DEA-87EB-F7533AB156B4}"/>
              </a:ext>
            </a:extLst>
          </p:cNvPr>
          <p:cNvSpPr>
            <a:spLocks noGrp="1"/>
          </p:cNvSpPr>
          <p:nvPr>
            <p:ph type="sldNum" sz="quarter" idx="10"/>
          </p:nvPr>
        </p:nvSpPr>
        <p:spPr/>
        <p:txBody>
          <a:bodyPr/>
          <a:lstStyle/>
          <a:p>
            <a:fld id="{3906D733-5778-D24B-BFC5-B56ACAA207A6}" type="slidenum">
              <a:rPr lang="en-US" smtClean="0"/>
              <a:pPr/>
              <a:t>15</a:t>
            </a:fld>
            <a:endParaRPr lang="en-US"/>
          </a:p>
        </p:txBody>
      </p:sp>
    </p:spTree>
    <p:extLst>
      <p:ext uri="{BB962C8B-B14F-4D97-AF65-F5344CB8AC3E}">
        <p14:creationId xmlns:p14="http://schemas.microsoft.com/office/powerpoint/2010/main" val="341744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77925" y="668338"/>
            <a:ext cx="4572000" cy="3429000"/>
          </a:xfrm>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b="1" u="none" dirty="0">
                <a:ea typeface="ＭＳ Ｐゴシック" charset="0"/>
                <a:cs typeface="ＭＳ Ｐゴシック" charset="0"/>
              </a:rPr>
              <a:t>Background Info:</a:t>
            </a:r>
          </a:p>
          <a:p>
            <a:r>
              <a:rPr lang="en-US" dirty="0">
                <a:ea typeface="ＭＳ Ｐゴシック" charset="0"/>
                <a:cs typeface="ＭＳ Ｐゴシック" charset="0"/>
              </a:rPr>
              <a:t>The definitions provided on the slide and in the notes section are from Figure 3.8 of the ELA/ELD Framework, page 153,</a:t>
            </a:r>
            <a:r>
              <a:rPr lang="en-US" baseline="0" dirty="0">
                <a:ea typeface="ＭＳ Ｐゴシック" charset="0"/>
                <a:cs typeface="ＭＳ Ｐゴシック" charset="0"/>
              </a:rPr>
              <a:t> and </a:t>
            </a:r>
            <a:r>
              <a:rPr lang="en-US" dirty="0">
                <a:ea typeface="ＭＳ Ｐゴシック" charset="0"/>
                <a:cs typeface="ＭＳ Ｐゴシック" charset="0"/>
              </a:rPr>
              <a:t>the Preschool</a:t>
            </a:r>
            <a:r>
              <a:rPr lang="en-US" baseline="0" dirty="0">
                <a:ea typeface="ＭＳ Ｐゴシック" charset="0"/>
                <a:cs typeface="ＭＳ Ｐゴシック" charset="0"/>
              </a:rPr>
              <a:t> Learning Foundations, </a:t>
            </a:r>
            <a:r>
              <a:rPr lang="en-US" dirty="0">
                <a:ea typeface="ＭＳ Ｐゴシック" charset="0"/>
                <a:cs typeface="ＭＳ Ｐゴシック" charset="0"/>
              </a:rPr>
              <a:t>page 89 </a:t>
            </a:r>
            <a:r>
              <a:rPr lang="en-US" baseline="0" dirty="0">
                <a:ea typeface="ＭＳ Ｐゴシック" charset="0"/>
                <a:cs typeface="ＭＳ Ｐゴシック" charset="0"/>
              </a:rPr>
              <a:t>(</a:t>
            </a:r>
            <a:r>
              <a:rPr lang="en-US" dirty="0">
                <a:ea typeface="ＭＳ Ｐゴシック" charset="0"/>
                <a:cs typeface="ＭＳ Ｐゴシック" charset="0"/>
              </a:rPr>
              <a:t>glossary</a:t>
            </a:r>
            <a:r>
              <a:rPr lang="en-US" baseline="0" dirty="0">
                <a:ea typeface="ＭＳ Ｐゴシック" charset="0"/>
                <a:cs typeface="ＭＳ Ｐゴシック" charset="0"/>
              </a:rPr>
              <a:t> section).</a:t>
            </a:r>
            <a:endParaRPr lang="en-US" dirty="0">
              <a:ea typeface="ＭＳ Ｐゴシック" charset="0"/>
              <a:cs typeface="ＭＳ Ｐゴシック" charset="0"/>
            </a:endParaRPr>
          </a:p>
          <a:p>
            <a:endParaRPr lang="en-US" b="1" u="none" dirty="0">
              <a:ea typeface="ＭＳ Ｐゴシック" charset="0"/>
              <a:cs typeface="ＭＳ Ｐゴシック" charset="0"/>
            </a:endParaRPr>
          </a:p>
          <a:p>
            <a:r>
              <a:rPr lang="en-US" b="1" u="none" dirty="0">
                <a:ea typeface="ＭＳ Ｐゴシック" charset="0"/>
                <a:cs typeface="ＭＳ Ｐゴシック" charset="0"/>
              </a:rPr>
              <a:t>Presenter Remarks:</a:t>
            </a:r>
          </a:p>
          <a:p>
            <a:pPr marL="171450" indent="-171450">
              <a:buFont typeface="Arial"/>
              <a:buChar char="•"/>
            </a:pPr>
            <a:r>
              <a:rPr lang="en-US" b="0" u="none" dirty="0">
                <a:ea typeface="ＭＳ Ｐゴシック" charset="0"/>
                <a:cs typeface="ＭＳ Ｐゴシック" charset="0"/>
              </a:rPr>
              <a:t>Find someone </a:t>
            </a:r>
            <a:r>
              <a:rPr lang="en-US" dirty="0">
                <a:ea typeface="ＭＳ Ｐゴシック" charset="0"/>
                <a:cs typeface="ＭＳ Ｐゴシック" charset="0"/>
              </a:rPr>
              <a:t>whose name has the same number of syllables as yours. Exchange ideas of how you practice understanding that syllables are separate units with your class.</a:t>
            </a:r>
          </a:p>
          <a:p>
            <a:pPr marL="171450" indent="-171450">
              <a:buFont typeface="Arial"/>
              <a:buChar char="•"/>
            </a:pPr>
            <a:r>
              <a:rPr lang="en-US" dirty="0">
                <a:ea typeface="ＭＳ Ｐゴシック" charset="0"/>
                <a:cs typeface="ＭＳ Ｐゴシック" charset="0"/>
              </a:rPr>
              <a:t>Find someone whose name has the same or similar onset as you. Exchange ideas of how you practice understanding that onset or rime are separate units with your class.</a:t>
            </a:r>
          </a:p>
          <a:p>
            <a:pPr marL="171450" indent="-171450">
              <a:buFont typeface="Arial"/>
              <a:buChar char="•"/>
            </a:pPr>
            <a:r>
              <a:rPr lang="en-US" dirty="0">
                <a:ea typeface="ＭＳ Ｐゴシック" charset="0"/>
                <a:cs typeface="ＭＳ Ｐゴシック" charset="0"/>
              </a:rPr>
              <a:t>Find someone whose name has a different phoneme than you.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0" u="none" baseline="0" dirty="0">
                <a:ea typeface="ＭＳ Ｐゴシック" charset="0"/>
                <a:cs typeface="ＭＳ Ｐゴシック" charset="0"/>
              </a:rPr>
              <a:t>Thank you for sharing, we have all got some more great ideas now everyone may take a seat. It is clear that we all have some experience and knowledge working with phonological awareness.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0" u="none" baseline="0" dirty="0">
                <a:ea typeface="ＭＳ Ｐゴシック" charset="0"/>
                <a:cs typeface="ＭＳ Ｐゴシック" charset="0"/>
              </a:rPr>
              <a:t>Please find Handout 5: Phonological Awareness. This handout describes terminology and provides examples that you may want to reference the rest of today and use in your planning.</a:t>
            </a: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16</a:t>
            </a:fld>
            <a:endParaRPr lang="en-US"/>
          </a:p>
        </p:txBody>
      </p:sp>
    </p:spTree>
    <p:extLst>
      <p:ext uri="{BB962C8B-B14F-4D97-AF65-F5344CB8AC3E}">
        <p14:creationId xmlns:p14="http://schemas.microsoft.com/office/powerpoint/2010/main" val="247100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685800" y="4343399"/>
            <a:ext cx="5486400" cy="4341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u="none" dirty="0">
                <a:ea typeface="ＭＳ Ｐゴシック" charset="0"/>
                <a:cs typeface="ＭＳ Ｐゴシック" charset="0"/>
              </a:rPr>
              <a:t>Background Information: </a:t>
            </a:r>
          </a:p>
          <a:p>
            <a:r>
              <a:rPr lang="en-US" b="0" u="none" dirty="0">
                <a:ea typeface="ＭＳ Ｐゴシック" charset="0"/>
                <a:cs typeface="ＭＳ Ｐゴシック" charset="0"/>
              </a:rPr>
              <a:t>Read Appendix</a:t>
            </a:r>
            <a:r>
              <a:rPr lang="en-US" b="0" u="none" baseline="0" dirty="0">
                <a:ea typeface="ＭＳ Ｐゴシック" charset="0"/>
                <a:cs typeface="ＭＳ Ｐゴシック" charset="0"/>
              </a:rPr>
              <a:t> B from the Preschool Curriculum Framework (Vol. 1).</a:t>
            </a:r>
          </a:p>
          <a:p>
            <a:endParaRPr lang="en-US" b="1" u="none" dirty="0">
              <a:ea typeface="ＭＳ Ｐゴシック" charset="0"/>
              <a:cs typeface="ＭＳ Ｐゴシック" charset="0"/>
            </a:endParaRPr>
          </a:p>
          <a:p>
            <a:pPr>
              <a:spcBef>
                <a:spcPct val="0"/>
              </a:spcBef>
              <a:spcAft>
                <a:spcPts val="300"/>
              </a:spcAft>
            </a:pPr>
            <a:r>
              <a:rPr lang="en-US" b="1" u="none" dirty="0">
                <a:ea typeface="ＭＳ Ｐゴシック" charset="0"/>
                <a:cs typeface="ＭＳ Ｐゴシック" charset="0"/>
              </a:rPr>
              <a:t>Presenter Remarks:</a:t>
            </a:r>
            <a:endParaRPr lang="en-US" u="none" dirty="0">
              <a:ea typeface="ＭＳ Ｐゴシック" charset="0"/>
              <a:cs typeface="ＭＳ Ｐゴシック" charset="0"/>
            </a:endParaRPr>
          </a:p>
          <a:p>
            <a:r>
              <a:rPr lang="en-US" dirty="0"/>
              <a:t>“The phonological awareness </a:t>
            </a:r>
            <a:r>
              <a:rPr lang="en-US" dirty="0" err="1"/>
              <a:t>substrand</a:t>
            </a:r>
            <a:r>
              <a:rPr lang="en-US" dirty="0"/>
              <a:t> in the language and literacy domain of the California Preschool Learning Foundations, Volume I, focuses on four levels of sound complexity (words, syllables, onsets and rimes, and phonemes) and three kinds of sound-unit manipulation (blending, segmenting, and deleting). Although segmenting is not named specifically in foundation 2.1 or 2.2, children engage in segmenting when they take two-syllable words apart orally or by clapping (2.1) and as a first step in all onset deletion manipulations (2.2)” (</a:t>
            </a:r>
            <a:r>
              <a:rPr lang="en-US" sz="1200" b="0" kern="1200" dirty="0">
                <a:effectLst/>
                <a:latin typeface="Arial" charset="0"/>
                <a:ea typeface="ＭＳ Ｐゴシック" pitchFamily="-1" charset="-128"/>
                <a:cs typeface="ＭＳ Ｐゴシック" pitchFamily="-1" charset="-128"/>
              </a:rPr>
              <a:t>PCF,</a:t>
            </a:r>
            <a:r>
              <a:rPr lang="en-US" sz="1200" b="0" kern="1200" baseline="0" dirty="0">
                <a:effectLst/>
                <a:latin typeface="Arial" charset="0"/>
                <a:ea typeface="ＭＳ Ｐゴシック" pitchFamily="-1" charset="-128"/>
                <a:cs typeface="ＭＳ Ｐゴシック" pitchFamily="-1" charset="-128"/>
              </a:rPr>
              <a:t> Vol. 1</a:t>
            </a:r>
            <a:r>
              <a:rPr lang="en-US" sz="1200" b="0" kern="1200" dirty="0">
                <a:effectLst/>
                <a:latin typeface="Arial" charset="0"/>
                <a:ea typeface="ＭＳ Ｐゴシック" pitchFamily="-1" charset="-128"/>
                <a:cs typeface="ＭＳ Ｐゴシック" pitchFamily="-1" charset="-128"/>
              </a:rPr>
              <a:t>, p. 304). </a:t>
            </a:r>
            <a:endParaRPr lang="en-US" sz="1200" b="0" kern="1200" baseline="0" dirty="0">
              <a:effectLst/>
              <a:latin typeface="Arial" charset="0"/>
              <a:ea typeface="ＭＳ Ｐゴシック" pitchFamily="-1" charset="-128"/>
              <a:cs typeface="ＭＳ Ｐゴシック" pitchFamily="-1" charset="-128"/>
            </a:endParaRPr>
          </a:p>
          <a:p>
            <a:endParaRPr lang="en-US" sz="1200" b="0" kern="1200" baseline="0" dirty="0">
              <a:effectLst/>
              <a:latin typeface="Arial" charset="0"/>
              <a:ea typeface="ＭＳ Ｐゴシック" pitchFamily="-1" charset="-128"/>
              <a:cs typeface="ＭＳ Ｐゴシック" pitchFamily="-1" charset="-128"/>
            </a:endParaRPr>
          </a:p>
          <a:p>
            <a:r>
              <a:rPr lang="en-US" sz="1200" b="0" kern="1200" baseline="0" dirty="0">
                <a:effectLst/>
                <a:latin typeface="Arial" charset="0"/>
                <a:ea typeface="ＭＳ Ｐゴシック" pitchFamily="-1" charset="-128"/>
                <a:cs typeface="ＭＳ Ｐゴシック" pitchFamily="-1" charset="-128"/>
              </a:rPr>
              <a:t>While these skills develop on a continuum, there is not mastery of one before developing another.</a:t>
            </a:r>
          </a:p>
          <a:p>
            <a:pPr algn="r">
              <a:lnSpc>
                <a:spcPct val="90000"/>
              </a:lnSpc>
            </a:pPr>
            <a:endParaRPr lang="en-US" b="0" dirty="0">
              <a:ea typeface="ＭＳ Ｐゴシック" charset="0"/>
              <a:cs typeface="ＭＳ Ｐゴシック" charset="0"/>
            </a:endParaRPr>
          </a:p>
          <a:p>
            <a:pPr>
              <a:buFontTx/>
              <a:buChar char="•"/>
            </a:pPr>
            <a:endParaRPr lang="en-US" b="0" dirty="0">
              <a:ea typeface="ＭＳ Ｐゴシック" charset="0"/>
              <a:cs typeface="ＭＳ Ｐゴシック" charset="0"/>
            </a:endParaRPr>
          </a:p>
          <a:p>
            <a:pPr>
              <a:spcBef>
                <a:spcPct val="0"/>
              </a:spcBef>
              <a:buFontTx/>
              <a:buNone/>
            </a:pPr>
            <a:endParaRPr lang="en-US" dirty="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8BF25C3-DEA4-C14C-A5B0-513201A241F3}" type="slidenum">
              <a:rPr lang="en-US">
                <a:cs typeface="ＭＳ Ｐゴシック" charset="0"/>
              </a:rPr>
              <a:pPr eaLnBrk="1" hangingPunct="1"/>
              <a:t>17</a:t>
            </a:fld>
            <a:endParaRPr lang="en-US">
              <a:cs typeface="ＭＳ Ｐゴシック" charset="0"/>
            </a:endParaRPr>
          </a:p>
        </p:txBody>
      </p:sp>
    </p:spTree>
    <p:extLst>
      <p:ext uri="{BB962C8B-B14F-4D97-AF65-F5344CB8AC3E}">
        <p14:creationId xmlns:p14="http://schemas.microsoft.com/office/powerpoint/2010/main" val="356559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xfrm>
            <a:off x="1177925" y="668338"/>
            <a:ext cx="4572000" cy="3429000"/>
          </a:xfrm>
          <a:solidFill>
            <a:srgbClr val="FFFFFF"/>
          </a:solidFill>
          <a:ln/>
        </p:spPr>
      </p:sp>
      <p:sp>
        <p:nvSpPr>
          <p:cNvPr id="82946" name="Notes Placeholder 2"/>
          <p:cNvSpPr>
            <a:spLocks noGrp="1"/>
          </p:cNvSpPr>
          <p:nvPr>
            <p:ph type="body" idx="1"/>
          </p:nvPr>
        </p:nvSpPr>
        <p:spPr>
          <a:xfrm>
            <a:off x="720725" y="4341813"/>
            <a:ext cx="5486400" cy="4343377"/>
          </a:xfrm>
          <a:noFill/>
          <a:ln>
            <a:noFill/>
          </a:ln>
          <a:extLst>
            <a:ext uri="{909E8E84-426E-40dd-AFC4-6F175D3DCCD1}">
              <a14:hiddenFill xmlns:a14="http://schemas.microsoft.com/office/drawing/2010/main" xmlns="">
                <a:solidFill>
                  <a:srgbClr val="FFFFFF"/>
                </a:solidFill>
              </a14:hiddenFill>
            </a:ext>
          </a:extLst>
        </p:spPr>
        <p:txBody>
          <a:bodyPr/>
          <a:lstStyle/>
          <a:p>
            <a:pPr eaLnBrk="1" hangingPunct="1"/>
            <a:r>
              <a:rPr lang="en-US" altLang="ja-JP" b="1" u="none" dirty="0">
                <a:latin typeface="Arial" panose="020B0604020202020204" pitchFamily="34" charset="0"/>
                <a:ea typeface="ＭＳ Ｐゴシック" charset="0"/>
                <a:cs typeface="Arial" panose="020B0604020202020204" pitchFamily="34" charset="0"/>
              </a:rPr>
              <a:t>Background Information:</a:t>
            </a:r>
          </a:p>
          <a:p>
            <a:pPr eaLnBrk="1" hangingPunct="1"/>
            <a:r>
              <a:rPr lang="en-US" altLang="ja-JP" u="none" dirty="0">
                <a:latin typeface="Arial" panose="020B0604020202020204" pitchFamily="34" charset="0"/>
                <a:ea typeface="ＭＳ Ｐゴシック" charset="0"/>
                <a:cs typeface="Arial" panose="020B0604020202020204" pitchFamily="34" charset="0"/>
              </a:rPr>
              <a:t>The Phonological Awareness </a:t>
            </a:r>
            <a:r>
              <a:rPr lang="en-US" altLang="ja-JP" u="none" dirty="0" err="1">
                <a:latin typeface="Arial" panose="020B0604020202020204" pitchFamily="34" charset="0"/>
                <a:ea typeface="ＭＳ Ｐゴシック" charset="0"/>
                <a:cs typeface="Arial" panose="020B0604020202020204" pitchFamily="34" charset="0"/>
              </a:rPr>
              <a:t>substrand</a:t>
            </a:r>
            <a:r>
              <a:rPr lang="en-US" altLang="ja-JP" u="none" dirty="0">
                <a:latin typeface="Arial" panose="020B0604020202020204" pitchFamily="34" charset="0"/>
                <a:ea typeface="ＭＳ Ｐゴシック" charset="0"/>
                <a:cs typeface="Arial" panose="020B0604020202020204" pitchFamily="34" charset="0"/>
              </a:rPr>
              <a:t> is located on pages 64-66 of the Preschool Learning Foundations, Volume 1. </a:t>
            </a:r>
            <a:endParaRPr lang="en-US" b="1" u="none" dirty="0">
              <a:latin typeface="Arial" panose="020B0604020202020204" pitchFamily="34" charset="0"/>
              <a:ea typeface="ＭＳ Ｐゴシック" charset="0"/>
              <a:cs typeface="Arial" panose="020B0604020202020204" pitchFamily="34" charset="0"/>
            </a:endParaRPr>
          </a:p>
          <a:p>
            <a:pPr eaLnBrk="1" hangingPunct="1"/>
            <a:endParaRPr lang="en-US" b="1" u="none" dirty="0">
              <a:latin typeface="Arial" panose="020B0604020202020204" pitchFamily="34" charset="0"/>
              <a:ea typeface="ＭＳ Ｐゴシック" charset="0"/>
              <a:cs typeface="Arial" panose="020B0604020202020204" pitchFamily="34" charset="0"/>
            </a:endParaRPr>
          </a:p>
          <a:p>
            <a:pPr eaLnBrk="1" hangingPunct="1"/>
            <a:r>
              <a:rPr lang="en-US" b="1" u="none" dirty="0">
                <a:latin typeface="Arial" panose="020B0604020202020204" pitchFamily="34" charset="0"/>
                <a:ea typeface="ＭＳ Ｐゴシック" charset="0"/>
                <a:cs typeface="Arial" panose="020B0604020202020204" pitchFamily="34" charset="0"/>
              </a:rPr>
              <a:t>Presenter</a:t>
            </a:r>
            <a:r>
              <a:rPr lang="en-US" b="1" u="none" baseline="0" dirty="0">
                <a:latin typeface="Arial" panose="020B0604020202020204" pitchFamily="34" charset="0"/>
                <a:ea typeface="ＭＳ Ｐゴシック" charset="0"/>
                <a:cs typeface="Arial" panose="020B0604020202020204" pitchFamily="34" charset="0"/>
              </a:rPr>
              <a:t> Remarks:</a:t>
            </a:r>
          </a:p>
          <a:p>
            <a:pPr marL="0" marR="0" indent="0" algn="l" defTabSz="914400" rtl="0" eaLnBrk="1" fontAlgn="base" latinLnBrk="0" hangingPunct="1">
              <a:spcBef>
                <a:spcPct val="30000"/>
              </a:spcBef>
              <a:spcAft>
                <a:spcPct val="0"/>
              </a:spcAft>
              <a:buClrTx/>
              <a:buSzTx/>
              <a:buFontTx/>
              <a:buNone/>
              <a:tabLst/>
              <a:defRPr/>
            </a:pPr>
            <a:r>
              <a:rPr lang="en-US" u="none" dirty="0">
                <a:latin typeface="Arial" panose="020B0604020202020204" pitchFamily="34" charset="0"/>
                <a:ea typeface="ＭＳ Ｐゴシック" charset="0"/>
                <a:cs typeface="Arial" panose="020B0604020202020204" pitchFamily="34" charset="0"/>
              </a:rPr>
              <a:t>Phonological awareness (also called </a:t>
            </a:r>
            <a:r>
              <a:rPr lang="en-US" altLang="ja-JP" u="none" dirty="0">
                <a:latin typeface="Arial" panose="020B0604020202020204" pitchFamily="34" charset="0"/>
                <a:ea typeface="ＭＳ Ｐゴシック" charset="0"/>
                <a:cs typeface="Arial" panose="020B0604020202020204" pitchFamily="34" charset="0"/>
              </a:rPr>
              <a:t>“phonological sensitivity”) should be differentiated from “phonemic awareness.” Phonemic awareness is the most advanced level of phonological awareness that an individual can achieve. It refers to one’s ability to recognize and manipulate phonemes which constitute the smallest units of spoken words. </a:t>
            </a:r>
            <a:r>
              <a:rPr lang="en-US" altLang="ja-JP" u="none" dirty="0">
                <a:solidFill>
                  <a:srgbClr val="000000"/>
                </a:solidFill>
                <a:latin typeface="Arial" panose="020B0604020202020204" pitchFamily="34" charset="0"/>
                <a:ea typeface="ＭＳ Ｐゴシック" charset="0"/>
                <a:cs typeface="Arial" panose="020B0604020202020204" pitchFamily="34" charset="0"/>
              </a:rPr>
              <a:t>In other words, phonemic awareness is a subset of phonological awareness.</a:t>
            </a:r>
            <a:endParaRPr lang="en-US" u="none" dirty="0">
              <a:solidFill>
                <a:srgbClr val="000000"/>
              </a:solidFill>
              <a:latin typeface="Arial" panose="020B0604020202020204" pitchFamily="34" charset="0"/>
              <a:ea typeface="ＭＳ Ｐゴシック" charset="0"/>
              <a:cs typeface="Arial" panose="020B0604020202020204" pitchFamily="34" charset="0"/>
            </a:endParaRPr>
          </a:p>
          <a:p>
            <a:pPr eaLnBrk="1" hangingPunct="1"/>
            <a:endParaRPr lang="en-US" u="none" dirty="0">
              <a:latin typeface="Arial" panose="020B0604020202020204" pitchFamily="34" charset="0"/>
              <a:ea typeface="ＭＳ Ｐゴシック" charset="0"/>
              <a:cs typeface="Arial" panose="020B0604020202020204" pitchFamily="34" charset="0"/>
            </a:endParaRPr>
          </a:p>
          <a:p>
            <a:pPr eaLnBrk="1" hangingPunct="1"/>
            <a:r>
              <a:rPr lang="en-US" u="none" dirty="0">
                <a:latin typeface="Arial" panose="020B0604020202020204" pitchFamily="34" charset="0"/>
                <a:ea typeface="ＭＳ Ｐゴシック" charset="0"/>
                <a:cs typeface="Arial" panose="020B0604020202020204" pitchFamily="34" charset="0"/>
              </a:rPr>
              <a:t>Locate and follow along on </a:t>
            </a:r>
            <a:r>
              <a:rPr lang="en-US" b="0" u="none" dirty="0">
                <a:latin typeface="Arial" panose="020B0604020202020204" pitchFamily="34" charset="0"/>
                <a:ea typeface="ＭＳ Ｐゴシック" charset="0"/>
                <a:cs typeface="Arial" panose="020B0604020202020204" pitchFamily="34" charset="0"/>
              </a:rPr>
              <a:t>Handout 6: PLF Volume 1 LL PA; ELD PA </a:t>
            </a:r>
            <a:r>
              <a:rPr lang="en-US" u="none" dirty="0">
                <a:latin typeface="Arial" panose="020B0604020202020204" pitchFamily="34" charset="0"/>
                <a:ea typeface="ＭＳ Ｐゴシック" charset="0"/>
                <a:cs typeface="Arial" panose="020B0604020202020204" pitchFamily="34" charset="0"/>
              </a:rPr>
              <a:t>(the language and literacy development foundation appendices).</a:t>
            </a:r>
          </a:p>
          <a:p>
            <a:pPr eaLnBrk="1" hangingPunct="1"/>
            <a:endParaRPr lang="en-US" u="none" dirty="0">
              <a:latin typeface="Arial" panose="020B0604020202020204" pitchFamily="34" charset="0"/>
              <a:ea typeface="ＭＳ Ｐゴシック" charset="0"/>
              <a:cs typeface="Arial" panose="020B0604020202020204" pitchFamily="34" charset="0"/>
            </a:endParaRPr>
          </a:p>
          <a:p>
            <a:pPr eaLnBrk="1" hangingPunct="1"/>
            <a:r>
              <a:rPr lang="en-US" u="none" dirty="0">
                <a:latin typeface="Arial" panose="020B0604020202020204" pitchFamily="34" charset="0"/>
                <a:ea typeface="ＭＳ Ｐゴシック" charset="0"/>
                <a:cs typeface="Arial" panose="020B0604020202020204" pitchFamily="34" charset="0"/>
              </a:rPr>
              <a:t>Foundation 2.1 requires children to demonstrate skills WITHOUT the support of pictures or objects. It is an oral activity.</a:t>
            </a:r>
            <a:r>
              <a:rPr lang="en-US" u="none" baseline="0" dirty="0">
                <a:latin typeface="Arial" panose="020B0604020202020204" pitchFamily="34" charset="0"/>
                <a:ea typeface="ＭＳ Ｐゴシック" charset="0"/>
                <a:cs typeface="Arial" panose="020B0604020202020204" pitchFamily="34" charset="0"/>
              </a:rPr>
              <a:t> </a:t>
            </a:r>
            <a:r>
              <a:rPr lang="en-US" u="none" dirty="0">
                <a:latin typeface="Arial" panose="020B0604020202020204" pitchFamily="34" charset="0"/>
                <a:ea typeface="ＭＳ Ｐゴシック" charset="0"/>
                <a:cs typeface="Arial" panose="020B0604020202020204" pitchFamily="34" charset="0"/>
              </a:rPr>
              <a:t>Orally blending and deleting words and syllables without the support of pictures or objects requires more than one skill. Unpacked, the foundation includes four discrete skills: </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Orally blend words</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Orally blend syllables</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Orally take apart words</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Orally take apart syllables</a:t>
            </a:r>
          </a:p>
          <a:p>
            <a:pPr eaLnBrk="1" hangingPunct="1"/>
            <a:endParaRPr lang="en-US" u="none" dirty="0">
              <a:latin typeface="Arial" panose="020B0604020202020204" pitchFamily="34" charset="0"/>
              <a:ea typeface="ＭＳ Ｐゴシック" charset="0"/>
              <a:cs typeface="Arial" panose="020B0604020202020204" pitchFamily="34" charset="0"/>
            </a:endParaRPr>
          </a:p>
          <a:p>
            <a:pPr eaLnBrk="1" hangingPunct="1"/>
            <a:endParaRPr lang="en-US" u="none" dirty="0">
              <a:latin typeface="Arial" panose="020B0604020202020204" pitchFamily="34" charset="0"/>
              <a:ea typeface="ＭＳ Ｐゴシック"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18</a:t>
            </a:fld>
            <a:endParaRPr lang="en-US"/>
          </a:p>
        </p:txBody>
      </p:sp>
    </p:spTree>
    <p:extLst>
      <p:ext uri="{BB962C8B-B14F-4D97-AF65-F5344CB8AC3E}">
        <p14:creationId xmlns:p14="http://schemas.microsoft.com/office/powerpoint/2010/main" val="27269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Remarks: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latin typeface="Arial" panose="020B0604020202020204" pitchFamily="34" charset="0"/>
                <a:ea typeface="ＭＳ Ｐゴシック" charset="0"/>
                <a:cs typeface="Arial" panose="020B0604020202020204" pitchFamily="34" charset="0"/>
              </a:rPr>
              <a:t>Continue to follow along on </a:t>
            </a:r>
            <a:r>
              <a:rPr lang="en-US" b="0" u="none" dirty="0">
                <a:latin typeface="Arial" panose="020B0604020202020204" pitchFamily="34" charset="0"/>
                <a:ea typeface="ＭＳ Ｐゴシック" charset="0"/>
                <a:cs typeface="Arial" panose="020B0604020202020204" pitchFamily="34" charset="0"/>
              </a:rPr>
              <a:t>Handout 6: PLF Volume 1 LL PA; ELD PA </a:t>
            </a:r>
            <a:r>
              <a:rPr lang="en-US" u="none" dirty="0">
                <a:latin typeface="Arial" panose="020B0604020202020204" pitchFamily="34" charset="0"/>
                <a:ea typeface="ＭＳ Ｐゴシック" charset="0"/>
                <a:cs typeface="Arial" panose="020B0604020202020204" pitchFamily="34" charset="0"/>
              </a:rPr>
              <a:t>(the language and literacy development foundation appendices).</a:t>
            </a:r>
          </a:p>
          <a:p>
            <a:pPr eaLnBrk="1" hangingPunct="1"/>
            <a:endParaRPr lang="en-US" b="1" dirty="0"/>
          </a:p>
          <a:p>
            <a:pPr eaLnBrk="1" hangingPunct="1"/>
            <a:r>
              <a:rPr lang="en-US" u="none" dirty="0">
                <a:latin typeface="Arial" panose="020B0604020202020204" pitchFamily="34" charset="0"/>
                <a:ea typeface="ＭＳ Ｐゴシック" charset="0"/>
                <a:cs typeface="Arial" panose="020B0604020202020204" pitchFamily="34" charset="0"/>
              </a:rPr>
              <a:t>Foundation 2.2 states that, at around 60 months of age, a child will orally blend the onsets, rimes, and phonemes of words and orally delete the onsets of words, with the support of pictures or objects.</a:t>
            </a:r>
            <a:r>
              <a:rPr lang="en-US" u="none" baseline="0" dirty="0">
                <a:latin typeface="Arial" panose="020B0604020202020204" pitchFamily="34" charset="0"/>
                <a:ea typeface="ＭＳ Ｐゴシック" charset="0"/>
                <a:cs typeface="Arial" panose="020B0604020202020204" pitchFamily="34" charset="0"/>
              </a:rPr>
              <a:t> </a:t>
            </a:r>
            <a:r>
              <a:rPr lang="en-US" u="none" dirty="0">
                <a:latin typeface="Arial" panose="020B0604020202020204" pitchFamily="34" charset="0"/>
                <a:ea typeface="ＭＳ Ｐゴシック" charset="0"/>
                <a:cs typeface="Arial" panose="020B0604020202020204" pitchFamily="34" charset="0"/>
              </a:rPr>
              <a:t>Note that for this foundation, the expectation is that children will perform these tasks WITH the support of pictures or objects.</a:t>
            </a:r>
            <a:r>
              <a:rPr lang="en-US" u="none" baseline="0" dirty="0">
                <a:latin typeface="Arial" panose="020B0604020202020204" pitchFamily="34" charset="0"/>
                <a:ea typeface="ＭＳ Ｐゴシック" charset="0"/>
                <a:cs typeface="Arial" panose="020B0604020202020204" pitchFamily="34" charset="0"/>
              </a:rPr>
              <a:t> </a:t>
            </a:r>
            <a:r>
              <a:rPr lang="en-US" u="none" dirty="0">
                <a:latin typeface="Arial" panose="020B0604020202020204" pitchFamily="34" charset="0"/>
                <a:ea typeface="ＭＳ Ｐゴシック" charset="0"/>
                <a:cs typeface="Arial" panose="020B0604020202020204" pitchFamily="34" charset="0"/>
              </a:rPr>
              <a:t>This foundation includes several discrete skills. When unpacked, the foundation reveals the following skills:</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Blending of onsets and rimes</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Deleting onsets</a:t>
            </a:r>
          </a:p>
          <a:p>
            <a:pPr marL="171450" indent="-171450" eaLnBrk="1" hangingPunct="1">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Blending individual phonemes to make a single word</a:t>
            </a:r>
          </a:p>
          <a:p>
            <a:pPr marL="171450" indent="-171450" eaLnBrk="1" hangingPunct="1">
              <a:buFont typeface="Arial" panose="020B0604020202020204" pitchFamily="34" charset="0"/>
              <a:buChar char="•"/>
            </a:pPr>
            <a:endParaRPr lang="en-US" u="none" dirty="0">
              <a:latin typeface="Arial" panose="020B0604020202020204" pitchFamily="34" charset="0"/>
              <a:ea typeface="ＭＳ Ｐゴシック" charset="0"/>
              <a:cs typeface="Arial" panose="020B0604020202020204" pitchFamily="34" charset="0"/>
            </a:endParaRPr>
          </a:p>
          <a:p>
            <a:r>
              <a:rPr lang="en-US" b="1" u="none" dirty="0">
                <a:latin typeface="Arial" panose="020B0604020202020204" pitchFamily="34" charset="0"/>
                <a:ea typeface="ＭＳ Ｐゴシック" charset="0"/>
                <a:cs typeface="Arial" panose="020B0604020202020204" pitchFamily="34" charset="0"/>
              </a:rPr>
              <a:t>Optional:</a:t>
            </a:r>
            <a:br>
              <a:rPr lang="en-US" u="none" dirty="0">
                <a:latin typeface="Arial" panose="020B0604020202020204" pitchFamily="34" charset="0"/>
                <a:ea typeface="ＭＳ Ｐゴシック" charset="0"/>
                <a:cs typeface="Arial" panose="020B0604020202020204" pitchFamily="34" charset="0"/>
              </a:rPr>
            </a:br>
            <a:r>
              <a:rPr lang="en-US" sz="1200" kern="1200" dirty="0">
                <a:solidFill>
                  <a:schemeClr val="tx1"/>
                </a:solidFill>
                <a:effectLst/>
                <a:latin typeface="Arial" panose="020B0604020202020204" pitchFamily="34" charset="0"/>
                <a:ea typeface="+mn-ea"/>
                <a:cs typeface="Arial" panose="020B0604020202020204" pitchFamily="34" charset="0"/>
              </a:rPr>
              <a:t>Show the Code video from </a:t>
            </a:r>
            <a:r>
              <a:rPr lang="en-US" sz="1200" i="1" kern="1200" dirty="0">
                <a:solidFill>
                  <a:schemeClr val="tx1"/>
                </a:solidFill>
                <a:effectLst/>
                <a:latin typeface="Arial" panose="020B0604020202020204" pitchFamily="34" charset="0"/>
                <a:ea typeface="+mn-ea"/>
                <a:cs typeface="Arial" panose="020B0604020202020204" pitchFamily="34" charset="0"/>
              </a:rPr>
              <a:t>Early Steps to Reading Success</a:t>
            </a:r>
            <a:r>
              <a:rPr lang="en-US" sz="1200" kern="1200" dirty="0">
                <a:solidFill>
                  <a:schemeClr val="tx1"/>
                </a:solidFill>
                <a:effectLst/>
                <a:latin typeface="Arial" panose="020B0604020202020204" pitchFamily="34" charset="0"/>
                <a:ea typeface="+mn-ea"/>
                <a:cs typeface="Arial" panose="020B0604020202020204" pitchFamily="34" charset="0"/>
              </a:rPr>
              <a:t>. Ask participants to watch for how Teacher Bianca facilitates the two phonological foundations just discussed. Note</a:t>
            </a:r>
            <a:r>
              <a:rPr lang="en-US" sz="1200" kern="1200" baseline="0" dirty="0">
                <a:solidFill>
                  <a:schemeClr val="tx1"/>
                </a:solidFill>
                <a:effectLst/>
                <a:latin typeface="Arial" panose="020B0604020202020204" pitchFamily="34" charset="0"/>
                <a:ea typeface="+mn-ea"/>
                <a:cs typeface="Arial" panose="020B0604020202020204" pitchFamily="34" charset="0"/>
              </a:rPr>
              <a:t> that </a:t>
            </a:r>
            <a:r>
              <a:rPr lang="en-US" sz="1200" kern="1200" dirty="0">
                <a:solidFill>
                  <a:schemeClr val="tx1"/>
                </a:solidFill>
                <a:effectLst/>
                <a:latin typeface="Arial" panose="020B0604020202020204" pitchFamily="34" charset="0"/>
                <a:ea typeface="+mn-ea"/>
                <a:cs typeface="Arial" panose="020B0604020202020204" pitchFamily="34" charset="0"/>
              </a:rPr>
              <a:t>there is no slide for this video. Presenters must use the DVD.</a:t>
            </a:r>
            <a:endParaRPr lang="en-US" u="none" dirty="0">
              <a:latin typeface="Arial" panose="020B0604020202020204" pitchFamily="34" charset="0"/>
              <a:ea typeface="ＭＳ Ｐゴシック" charset="0"/>
              <a:cs typeface="Arial" panose="020B0604020202020204" pitchFamily="34" charset="0"/>
            </a:endParaRPr>
          </a:p>
          <a:p>
            <a:pPr eaLnBrk="1" hangingPunct="1"/>
            <a:endParaRPr lang="en-US" u="none" dirty="0">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06D733-5778-D24B-BFC5-B56ACAA207A6}" type="slidenum">
              <a:rPr lang="en-US" smtClean="0"/>
              <a:pPr/>
              <a:t>19</a:t>
            </a:fld>
            <a:endParaRPr lang="en-US"/>
          </a:p>
        </p:txBody>
      </p:sp>
    </p:spTree>
    <p:extLst>
      <p:ext uri="{BB962C8B-B14F-4D97-AF65-F5344CB8AC3E}">
        <p14:creationId xmlns:p14="http://schemas.microsoft.com/office/powerpoint/2010/main" val="2183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Remarks: </a:t>
            </a:r>
          </a:p>
          <a:p>
            <a:pPr>
              <a:spcBef>
                <a:spcPts val="0"/>
              </a:spcBef>
            </a:pPr>
            <a:r>
              <a:rPr lang="en-US" dirty="0"/>
              <a:t>This slide shows the objectives for today’s training:</a:t>
            </a:r>
          </a:p>
          <a:p>
            <a:pPr marL="171450" indent="-171450">
              <a:spcAft>
                <a:spcPts val="600"/>
              </a:spcAft>
              <a:buFont typeface="Arial" panose="020B0604020202020204" pitchFamily="34" charset="0"/>
              <a:buChar char="•"/>
            </a:pPr>
            <a:r>
              <a:rPr lang="en-US" altLang="en-US" sz="1200" dirty="0"/>
              <a:t>Gain understanding of key concepts from the California Preschool Learning Foundations, Volume 1 and the California Preschool Curriculum Framework, Volume 1—Language and Literacy domain, Phonological Awareness </a:t>
            </a:r>
            <a:r>
              <a:rPr lang="en-US" altLang="en-US" sz="1200" dirty="0" err="1"/>
              <a:t>substrand</a:t>
            </a:r>
            <a:r>
              <a:rPr lang="en-US" altLang="en-US" sz="1200" dirty="0"/>
              <a:t>.</a:t>
            </a:r>
          </a:p>
          <a:p>
            <a:pPr marL="171450" indent="-171450">
              <a:spcAft>
                <a:spcPts val="600"/>
              </a:spcAft>
              <a:buFont typeface="Arial" panose="020B0604020202020204" pitchFamily="34" charset="0"/>
              <a:buChar char="•"/>
            </a:pPr>
            <a:r>
              <a:rPr lang="en-US" altLang="en-US" sz="1200" dirty="0"/>
              <a:t>Observe, read, and discuss the developmental continuum for vocabulary that will guide instruction and learning in Transitional Kindergarten (TK).</a:t>
            </a:r>
          </a:p>
          <a:p>
            <a:pPr marL="171450" indent="-171450">
              <a:spcAft>
                <a:spcPts val="600"/>
              </a:spcAft>
              <a:buFont typeface="Arial" panose="020B0604020202020204" pitchFamily="34" charset="0"/>
              <a:buChar char="•"/>
            </a:pPr>
            <a:r>
              <a:rPr lang="en-US" altLang="en-US" sz="1200" dirty="0"/>
              <a:t>Practice using the Preschool Learning Foundations and Preschool Curriculum Framework to intentionally plan developmentally appropriate, cultural, and inclusive strategies that promote the development of skills, knowledge, and behaviors related to language and literacy development.</a:t>
            </a:r>
          </a:p>
          <a:p>
            <a:endParaRPr lang="en-US" altLang="en-US" sz="1200" dirty="0"/>
          </a:p>
          <a:p>
            <a:endParaRPr lang="en-US" altLang="en-US" dirty="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D91187-B715-4655-BAB2-2E6B7FA8AE80}" type="slidenum">
              <a:rPr lang="en-US" altLang="en-US" sz="1200"/>
              <a:pPr/>
              <a:t>2</a:t>
            </a:fld>
            <a:endParaRPr lang="en-US" altLang="en-US" sz="1200"/>
          </a:p>
        </p:txBody>
      </p:sp>
    </p:spTree>
    <p:extLst>
      <p:ext uri="{BB962C8B-B14F-4D97-AF65-F5344CB8AC3E}">
        <p14:creationId xmlns:p14="http://schemas.microsoft.com/office/powerpoint/2010/main" val="1152514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xfrm>
            <a:off x="685800" y="4291236"/>
            <a:ext cx="5486400" cy="41152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ea typeface="ＭＳ Ｐゴシック" charset="0"/>
              </a:rPr>
              <a:t>Activity 3:</a:t>
            </a:r>
            <a:r>
              <a:rPr lang="en-US" sz="1200" b="1" kern="1200" baseline="0" dirty="0">
                <a:solidFill>
                  <a:schemeClr val="tx1"/>
                </a:solidFill>
                <a:effectLst/>
                <a:ea typeface="ＭＳ Ｐゴシック" pitchFamily="-1" charset="-128"/>
              </a:rPr>
              <a:t> </a:t>
            </a:r>
            <a:r>
              <a:rPr lang="en-US" sz="1200" b="1" kern="1200" dirty="0">
                <a:solidFill>
                  <a:schemeClr val="tx1"/>
                </a:solidFill>
                <a:effectLst/>
                <a:ea typeface="ＭＳ Ｐゴシック" pitchFamily="-1" charset="-128"/>
              </a:rPr>
              <a:t>Understanding Phonological Awareness</a:t>
            </a:r>
          </a:p>
          <a:p>
            <a:endParaRPr lang="en-US" b="1" dirty="0">
              <a:ea typeface="ＭＳ Ｐゴシック" pitchFamily="-1" charset="-128"/>
            </a:endParaRPr>
          </a:p>
          <a:p>
            <a:r>
              <a:rPr lang="en-US" sz="1200" b="1" kern="1200" cap="none" dirty="0">
                <a:solidFill>
                  <a:schemeClr val="tx1"/>
                </a:solidFill>
                <a:effectLst/>
                <a:ea typeface="ＭＳ Ｐゴシック" pitchFamily="-1" charset="-128"/>
              </a:rPr>
              <a:t>Presenter</a:t>
            </a:r>
            <a:r>
              <a:rPr lang="en-US" sz="1200" b="1" kern="1200" cap="none" baseline="0" dirty="0">
                <a:solidFill>
                  <a:schemeClr val="tx1"/>
                </a:solidFill>
                <a:effectLst/>
                <a:ea typeface="ＭＳ Ｐゴシック" pitchFamily="-1" charset="-128"/>
              </a:rPr>
              <a:t> Remarks:</a:t>
            </a:r>
          </a:p>
          <a:p>
            <a:pPr marL="0" lvl="0" indent="0">
              <a:buFont typeface="Arial" panose="020B0604020202020204" pitchFamily="34" charset="0"/>
              <a:buNone/>
            </a:pPr>
            <a:r>
              <a:rPr lang="en-US" sz="1200" kern="1200" dirty="0">
                <a:solidFill>
                  <a:schemeClr val="tx1"/>
                </a:solidFill>
                <a:effectLst/>
              </a:rPr>
              <a:t>Find the Phonological Activity Matching Activity in your folders. With</a:t>
            </a:r>
            <a:r>
              <a:rPr lang="en-US" sz="1200" kern="1200" baseline="0" dirty="0">
                <a:solidFill>
                  <a:schemeClr val="tx1"/>
                </a:solidFill>
                <a:effectLst/>
              </a:rPr>
              <a:t> your tablemates, e</a:t>
            </a:r>
            <a:r>
              <a:rPr lang="en-US" sz="1200" kern="1200" dirty="0">
                <a:solidFill>
                  <a:schemeClr val="tx1"/>
                </a:solidFill>
                <a:effectLst/>
              </a:rPr>
              <a:t>xplore the phonological awareness activities</a:t>
            </a:r>
            <a:r>
              <a:rPr lang="en-US" sz="1200" kern="1200" baseline="0" dirty="0">
                <a:solidFill>
                  <a:schemeClr val="tx1"/>
                </a:solidFill>
                <a:effectLst/>
              </a:rPr>
              <a:t>. As you are exploring, write </a:t>
            </a:r>
            <a:r>
              <a:rPr lang="en-US" sz="1200" kern="1200" dirty="0">
                <a:solidFill>
                  <a:schemeClr val="tx1"/>
                </a:solidFill>
                <a:effectLst/>
              </a:rPr>
              <a:t>the number of each activity next to the skill it supports. </a:t>
            </a:r>
            <a:r>
              <a:rPr lang="en-US" sz="1200" i="1" kern="1200" dirty="0">
                <a:solidFill>
                  <a:schemeClr val="tx1"/>
                </a:solidFill>
                <a:effectLst/>
              </a:rPr>
              <a:t>Allow</a:t>
            </a:r>
            <a:r>
              <a:rPr lang="en-US" sz="1200" i="1" kern="1200" baseline="0" dirty="0">
                <a:solidFill>
                  <a:schemeClr val="tx1"/>
                </a:solidFill>
                <a:effectLst/>
              </a:rPr>
              <a:t> time for groups to finish.</a:t>
            </a:r>
          </a:p>
          <a:p>
            <a:endParaRPr lang="en-US" b="1" dirty="0">
              <a:ea typeface="ＭＳ Ｐゴシック" pitchFamily="-1" charset="-128"/>
            </a:endParaRPr>
          </a:p>
          <a:p>
            <a:r>
              <a:rPr lang="en-US" b="1" cap="all" dirty="0"/>
              <a:t>intent: </a:t>
            </a:r>
            <a:endParaRPr lang="en-US" dirty="0"/>
          </a:p>
          <a:p>
            <a:r>
              <a:rPr lang="en-US" dirty="0"/>
              <a:t>Enhance the participants’ abilities to differentiate among the following phonological awareness skills: orally blends words, orally blends syllables, orally deletes words, orally deletes syllables, uses pictures to blend onsets or rimes, uses pictures to delete onsets, and uses pictures to blend phonemes.</a:t>
            </a:r>
          </a:p>
          <a:p>
            <a:endParaRPr lang="en-US" dirty="0"/>
          </a:p>
          <a:p>
            <a:r>
              <a:rPr lang="en-US" b="1" dirty="0"/>
              <a:t>OUTCOME: </a:t>
            </a:r>
            <a:endParaRPr lang="en-US" dirty="0"/>
          </a:p>
          <a:p>
            <a:r>
              <a:rPr lang="en-US" dirty="0"/>
              <a:t>Participants’ abilities to differentiate among a variety of phonological awareness skills will be enhanced.</a:t>
            </a:r>
          </a:p>
          <a:p>
            <a:r>
              <a:rPr lang="en-US" dirty="0"/>
              <a:t> </a:t>
            </a:r>
          </a:p>
          <a:p>
            <a:r>
              <a:rPr lang="en-US" b="1" cap="all" dirty="0"/>
              <a:t>Materials Required: </a:t>
            </a:r>
            <a:endParaRPr lang="en-US" dirty="0"/>
          </a:p>
          <a:p>
            <a:pPr marL="171450" lvl="0" indent="-171450">
              <a:buFont typeface="Arial" panose="020B0604020202020204" pitchFamily="34" charset="0"/>
              <a:buChar char="•"/>
            </a:pPr>
            <a:r>
              <a:rPr lang="en-US" dirty="0"/>
              <a:t>Preschool Learning Foundations </a:t>
            </a:r>
            <a:r>
              <a:rPr lang="en-US" sz="1200" kern="1200" dirty="0">
                <a:solidFill>
                  <a:schemeClr val="tx1"/>
                </a:solidFill>
                <a:effectLst/>
              </a:rPr>
              <a:t>(Volume 1) </a:t>
            </a:r>
            <a:r>
              <a:rPr lang="en-US" dirty="0"/>
              <a:t>for reference</a:t>
            </a:r>
          </a:p>
          <a:p>
            <a:pPr marL="171450" lvl="0" indent="-171450">
              <a:buFont typeface="Arial" panose="020B0604020202020204" pitchFamily="34" charset="0"/>
              <a:buChar char="•"/>
            </a:pPr>
            <a:r>
              <a:rPr lang="en-US" dirty="0"/>
              <a:t>Phonological Awareness Matching Activity handout</a:t>
            </a:r>
          </a:p>
          <a:p>
            <a:pPr marL="171450" lvl="0" indent="-171450">
              <a:buFont typeface="Arial" panose="020B0604020202020204" pitchFamily="34" charset="0"/>
              <a:buChar char="•"/>
            </a:pPr>
            <a:r>
              <a:rPr lang="en-US" dirty="0"/>
              <a:t>Phonological Awareness Matching Activity Answer Key handout</a:t>
            </a:r>
          </a:p>
          <a:p>
            <a:r>
              <a:rPr lang="en-US" dirty="0"/>
              <a:t> </a:t>
            </a:r>
          </a:p>
          <a:p>
            <a:r>
              <a:rPr lang="en-US" b="1" dirty="0"/>
              <a:t>TIME: </a:t>
            </a:r>
            <a:r>
              <a:rPr lang="en-US" dirty="0"/>
              <a:t>15 minutes</a:t>
            </a:r>
          </a:p>
          <a:p>
            <a:r>
              <a:rPr lang="en-US" b="1" dirty="0"/>
              <a:t> </a:t>
            </a:r>
            <a:r>
              <a:rPr lang="en-US" dirty="0"/>
              <a:t>(Less time if doing it all together – see Options section)</a:t>
            </a:r>
          </a:p>
          <a:p>
            <a:r>
              <a:rPr lang="en-US" dirty="0"/>
              <a:t> </a:t>
            </a:r>
          </a:p>
          <a:p>
            <a:r>
              <a:rPr lang="en-US" b="1" dirty="0"/>
              <a:t>PROCESS</a:t>
            </a:r>
            <a:endParaRPr lang="en-US" dirty="0"/>
          </a:p>
          <a:p>
            <a:pPr marL="171450" lvl="0" indent="-171450">
              <a:buFont typeface="Arial" panose="020B0604020202020204" pitchFamily="34" charset="0"/>
              <a:buChar char="•"/>
            </a:pPr>
            <a:r>
              <a:rPr lang="en-US" dirty="0"/>
              <a:t>Ask participants to find the Phonological Activity Matching Activity in their folders.</a:t>
            </a:r>
          </a:p>
          <a:p>
            <a:pPr marL="171450" lvl="0" indent="-171450">
              <a:buFont typeface="Arial" panose="020B0604020202020204" pitchFamily="34" charset="0"/>
              <a:buChar char="•"/>
            </a:pPr>
            <a:r>
              <a:rPr lang="en-US" dirty="0"/>
              <a:t>At their tables, have participants explore the phonological awareness activities, writing the number of each activity next to the skill it supports. </a:t>
            </a:r>
          </a:p>
          <a:p>
            <a:pPr marL="171450" lvl="0" indent="-171450">
              <a:buFont typeface="Arial" panose="020B0604020202020204" pitchFamily="34" charset="0"/>
              <a:buChar char="•"/>
            </a:pPr>
            <a:r>
              <a:rPr lang="en-US" dirty="0"/>
              <a:t>When all groups have finished, ask participants to share their answers.</a:t>
            </a:r>
          </a:p>
          <a:p>
            <a:pPr marL="171450" lvl="0" indent="-171450">
              <a:buFont typeface="Arial" panose="020B0604020202020204" pitchFamily="34" charset="0"/>
              <a:buChar char="•"/>
            </a:pPr>
            <a:r>
              <a:rPr lang="en-US" dirty="0"/>
              <a:t>Provide each table group with a folder containing the Phonological Awareness Matching Activity Answer Key for participants to take home.</a:t>
            </a:r>
          </a:p>
          <a:p>
            <a:r>
              <a:rPr lang="en-US" b="1" dirty="0"/>
              <a:t> </a:t>
            </a:r>
            <a:endParaRPr lang="en-US" dirty="0"/>
          </a:p>
          <a:p>
            <a:r>
              <a:rPr lang="en-US" b="1" dirty="0"/>
              <a:t>OPTIONS:</a:t>
            </a:r>
            <a:endParaRPr lang="en-US" dirty="0"/>
          </a:p>
          <a:p>
            <a:pPr lvl="0"/>
            <a:r>
              <a:rPr lang="en-US" dirty="0"/>
              <a:t>If it seems that this activity might be challenging for the audience, it can be completed as a large group activity.</a:t>
            </a:r>
          </a:p>
          <a:p>
            <a:r>
              <a:rPr lang="en-US" b="1" dirty="0"/>
              <a:t> </a:t>
            </a:r>
            <a:endParaRPr lang="en-US" dirty="0"/>
          </a:p>
          <a:p>
            <a:r>
              <a:rPr lang="en-US" b="1" dirty="0"/>
              <a:t>REMINDER</a:t>
            </a:r>
            <a:endParaRPr lang="en-US" dirty="0"/>
          </a:p>
          <a:p>
            <a:pPr lvl="0"/>
            <a:r>
              <a:rPr lang="en-US" dirty="0"/>
              <a:t>Remember that phonological awareness activities are oral activities.  </a:t>
            </a:r>
          </a:p>
          <a:p>
            <a:endParaRPr lang="en-US" sz="1200" b="1" kern="1200" cap="none" baseline="0" dirty="0">
              <a:solidFill>
                <a:schemeClr val="tx1"/>
              </a:solidFill>
              <a:effectLst/>
              <a:ea typeface="ＭＳ Ｐゴシック" pitchFamily="-1"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037E1E-24B1-9846-B014-F4666AD8F364}" type="slidenum">
              <a:rPr lang="en-US" sz="1200"/>
              <a:pPr eaLnBrk="1" hangingPunct="1"/>
              <a:t>20</a:t>
            </a:fld>
            <a:endParaRPr lang="en-US" sz="1200"/>
          </a:p>
        </p:txBody>
      </p:sp>
    </p:spTree>
    <p:extLst>
      <p:ext uri="{BB962C8B-B14F-4D97-AF65-F5344CB8AC3E}">
        <p14:creationId xmlns:p14="http://schemas.microsoft.com/office/powerpoint/2010/main" val="2938397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t>Background Information:</a:t>
            </a:r>
            <a:endParaRPr lang="en-US" u="none" baseline="0" dirty="0"/>
          </a:p>
          <a:p>
            <a:r>
              <a:rPr lang="en-US" u="none" dirty="0"/>
              <a:t>Choose</a:t>
            </a:r>
            <a:r>
              <a:rPr lang="en-US" u="none" baseline="0" dirty="0"/>
              <a:t> and insert one of the two available </a:t>
            </a:r>
            <a:r>
              <a:rPr lang="en-US" u="none" dirty="0"/>
              <a:t>clips to demonstrate phonological awareness foundations</a:t>
            </a:r>
            <a:r>
              <a:rPr lang="en-US" u="none" baseline="0" dirty="0"/>
              <a:t> 2.1 and 2.2. Choose the clip with which your participants have had the least amount of experience.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u="none" dirty="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a:t>This clip demonstrates what</a:t>
            </a:r>
            <a:r>
              <a:rPr lang="en-US" u="none" baseline="0" dirty="0"/>
              <a:t> a four and almost five-year-old may look like in their phonological awareness progression. </a:t>
            </a:r>
            <a:r>
              <a:rPr lang="en-US" u="none" dirty="0"/>
              <a:t>As we watch, please use the Video Viewing Guide to make note of anything that is similar to an experience you have had in a TK classroom.</a:t>
            </a:r>
            <a:r>
              <a:rPr lang="en-US" u="none"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ea typeface="ＭＳ Ｐゴシック" charset="0"/>
                <a:cs typeface="Arial" charset="0"/>
              </a:rPr>
              <a:t>Play</a:t>
            </a:r>
            <a:r>
              <a:rPr lang="en-US" i="1" baseline="0" dirty="0">
                <a:ea typeface="ＭＳ Ｐゴシック" charset="0"/>
                <a:cs typeface="Arial" charset="0"/>
              </a:rPr>
              <a:t> the video, then i</a:t>
            </a:r>
            <a:r>
              <a:rPr lang="en-US" i="1" dirty="0">
                <a:ea typeface="ＭＳ Ｐゴシック" charset="0"/>
                <a:cs typeface="Arial" charset="0"/>
              </a:rPr>
              <a:t>nvite participants to discuss with their tablemates.</a:t>
            </a:r>
            <a:br>
              <a:rPr lang="en-US" dirty="0">
                <a:ea typeface="ＭＳ Ｐゴシック" charset="0"/>
                <a:cs typeface="Arial" charset="0"/>
              </a:rPr>
            </a:br>
            <a:endParaRPr lang="en-US" dirty="0">
              <a:ea typeface="ＭＳ Ｐゴシック" charset="0"/>
              <a:cs typeface="Arial" charset="0"/>
            </a:endParaRPr>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21</a:t>
            </a:fld>
            <a:endParaRPr lang="en-US"/>
          </a:p>
        </p:txBody>
      </p:sp>
    </p:spTree>
    <p:extLst>
      <p:ext uri="{BB962C8B-B14F-4D97-AF65-F5344CB8AC3E}">
        <p14:creationId xmlns:p14="http://schemas.microsoft.com/office/powerpoint/2010/main" val="744069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Aft>
                <a:spcPct val="0"/>
              </a:spcAft>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Remarks:</a:t>
            </a:r>
          </a:p>
          <a:p>
            <a:pPr marL="0" marR="0" indent="0" algn="l" defTabSz="914400" rtl="0" eaLnBrk="0" fontAlgn="base" latinLnBrk="0" hangingPunct="0">
              <a:lnSpc>
                <a:spcPct val="100000"/>
              </a:lnSpc>
              <a:spcAft>
                <a:spcPct val="0"/>
              </a:spcAft>
              <a:buClrTx/>
              <a:buSzTx/>
              <a:buFontTx/>
              <a:buNone/>
              <a:tabLst/>
              <a:defRPr/>
            </a:pPr>
            <a:r>
              <a:rPr lang="en-US" dirty="0">
                <a:ea typeface="ＭＳ Ｐゴシック" charset="0"/>
                <a:cs typeface="Arial" charset="0"/>
              </a:rPr>
              <a:t>Discuss the following </a:t>
            </a:r>
            <a:r>
              <a:rPr lang="en-US" baseline="0" dirty="0">
                <a:ea typeface="ＭＳ Ｐゴシック" charset="0"/>
                <a:cs typeface="Arial" charset="0"/>
              </a:rPr>
              <a:t>questions with your tablemates:</a:t>
            </a:r>
          </a:p>
          <a:p>
            <a:pPr marL="171450" marR="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t>What did you notice that you have also seen in your TK classroom?</a:t>
            </a:r>
          </a:p>
          <a:p>
            <a:pPr marL="171450" marR="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t>What did you notice about the developmental progression?</a:t>
            </a:r>
          </a:p>
          <a:p>
            <a:pPr marL="171450" marR="0" indent="-171450" algn="l" defTabSz="914400" rtl="0" eaLnBrk="0" fontAlgn="base" latinLnBrk="0" hangingPunct="0">
              <a:lnSpc>
                <a:spcPct val="100000"/>
              </a:lnSpc>
              <a:spcAft>
                <a:spcPct val="0"/>
              </a:spcAft>
              <a:buClrTx/>
              <a:buSzTx/>
              <a:buFont typeface="Arial" panose="020B0604020202020204" pitchFamily="34" charset="0"/>
              <a:buChar char="•"/>
              <a:tabLst/>
              <a:defRPr/>
            </a:pPr>
            <a:endParaRPr lang="en-US" dirty="0"/>
          </a:p>
          <a:p>
            <a:pPr marL="0" marR="0" indent="0" algn="l" defTabSz="914400" rtl="0" eaLnBrk="0" fontAlgn="base" latinLnBrk="0" hangingPunct="0">
              <a:lnSpc>
                <a:spcPct val="100000"/>
              </a:lnSpc>
              <a:spcAft>
                <a:spcPct val="0"/>
              </a:spcAft>
              <a:buClrTx/>
              <a:buSzTx/>
              <a:buFontTx/>
              <a:buNone/>
              <a:tabLst/>
              <a:defRPr/>
            </a:pPr>
            <a:r>
              <a:rPr lang="en-US" dirty="0">
                <a:ea typeface="ＭＳ Ｐゴシック" charset="0"/>
                <a:cs typeface="Arial" charset="0"/>
              </a:rPr>
              <a:t> </a:t>
            </a:r>
            <a:br>
              <a:rPr lang="en-US" dirty="0">
                <a:ea typeface="ＭＳ Ｐゴシック" charset="0"/>
                <a:cs typeface="Arial" charset="0"/>
              </a:rPr>
            </a:br>
            <a:endParaRPr lang="en-US" dirty="0">
              <a:ea typeface="ＭＳ Ｐゴシック"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22</a:t>
            </a:fld>
            <a:endParaRPr lang="en-US"/>
          </a:p>
        </p:txBody>
      </p:sp>
    </p:spTree>
    <p:extLst>
      <p:ext uri="{BB962C8B-B14F-4D97-AF65-F5344CB8AC3E}">
        <p14:creationId xmlns:p14="http://schemas.microsoft.com/office/powerpoint/2010/main" val="4016264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kern="1200" dirty="0">
                <a:solidFill>
                  <a:schemeClr val="tx1"/>
                </a:solidFill>
                <a:effectLst/>
              </a:rPr>
              <a:t>Background Information: </a:t>
            </a:r>
          </a:p>
          <a:p>
            <a:r>
              <a:rPr lang="en-US" b="0" kern="1200" dirty="0">
                <a:solidFill>
                  <a:schemeClr val="tx1"/>
                </a:solidFill>
                <a:effectLst/>
              </a:rPr>
              <a:t>Read </a:t>
            </a:r>
            <a:r>
              <a:rPr lang="en-US" dirty="0"/>
              <a:t>California’s Best Practices for Young Dual Language Learners Research Overview Papers, Paper 2, </a:t>
            </a:r>
            <a:r>
              <a:rPr lang="en-US" kern="1200" dirty="0">
                <a:solidFill>
                  <a:schemeClr val="tx1"/>
                </a:solidFill>
                <a:effectLst/>
              </a:rPr>
              <a:t>2013, </a:t>
            </a:r>
            <a:r>
              <a:rPr lang="en-US" dirty="0"/>
              <a:t>pp. 51-90</a:t>
            </a:r>
            <a:r>
              <a:rPr lang="en-US" kern="1200" dirty="0">
                <a:solidFill>
                  <a:schemeClr val="tx1"/>
                </a:solidFill>
                <a:effectLst/>
              </a:rPr>
              <a:t>,</a:t>
            </a:r>
            <a:r>
              <a:rPr lang="en-US" kern="1200" baseline="0" dirty="0">
                <a:solidFill>
                  <a:schemeClr val="tx1"/>
                </a:solidFill>
                <a:effectLst/>
              </a:rPr>
              <a:t> </a:t>
            </a:r>
            <a:r>
              <a:rPr lang="en-US" b="0" kern="1200" dirty="0">
                <a:solidFill>
                  <a:schemeClr val="tx1"/>
                </a:solidFill>
                <a:effectLst/>
              </a:rPr>
              <a:t>ahead of time.</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Refer to the song in multiple languages in the Preschool</a:t>
            </a:r>
            <a:r>
              <a:rPr lang="en-US" sz="1200" kern="1200" baseline="0" dirty="0">
                <a:solidFill>
                  <a:schemeClr val="tx1"/>
                </a:solidFill>
                <a:effectLst/>
                <a:latin typeface="Arial" panose="020B0604020202020204" pitchFamily="34" charset="0"/>
                <a:ea typeface="+mn-ea"/>
                <a:cs typeface="Arial" panose="020B0604020202020204" pitchFamily="34" charset="0"/>
              </a:rPr>
              <a:t> Curriculum </a:t>
            </a:r>
            <a:r>
              <a:rPr lang="en-US" sz="1200" kern="1200" dirty="0">
                <a:solidFill>
                  <a:schemeClr val="tx1"/>
                </a:solidFill>
                <a:effectLst/>
                <a:latin typeface="Arial" panose="020B0604020202020204" pitchFamily="34" charset="0"/>
                <a:ea typeface="+mn-ea"/>
                <a:cs typeface="Arial" panose="020B0604020202020204" pitchFamily="34" charset="0"/>
              </a:rPr>
              <a:t>Framework, Volume 2, page 70.</a:t>
            </a:r>
          </a:p>
          <a:p>
            <a:pPr marL="0" marR="0" indent="0" algn="l" defTabSz="457200" rtl="0" eaLnBrk="0" fontAlgn="base" latinLnBrk="0" hangingPunct="0">
              <a:spcAft>
                <a:spcPct val="0"/>
              </a:spcAft>
              <a:buClrTx/>
              <a:buSzTx/>
              <a:buFontTx/>
              <a:buNone/>
              <a:tabLst/>
              <a:defRPr/>
            </a:pPr>
            <a:endParaRPr lang="en-US" b="1" kern="1200" dirty="0">
              <a:solidFill>
                <a:schemeClr val="tx1"/>
              </a:solidFill>
              <a:effectLst/>
            </a:endParaRPr>
          </a:p>
          <a:p>
            <a:pPr marL="0" marR="0" indent="0" algn="l" defTabSz="457200" rtl="0" eaLnBrk="0" fontAlgn="base" latinLnBrk="0" hangingPunct="0">
              <a:spcAft>
                <a:spcPct val="0"/>
              </a:spcAft>
              <a:buClrTx/>
              <a:buSzTx/>
              <a:buFontTx/>
              <a:buNone/>
              <a:tabLst/>
              <a:defRPr/>
            </a:pPr>
            <a:r>
              <a:rPr lang="en-US" b="1" kern="1200" dirty="0">
                <a:solidFill>
                  <a:schemeClr val="tx1"/>
                </a:solidFill>
                <a:effectLst/>
              </a:rPr>
              <a:t>Presenter Remarks:</a:t>
            </a:r>
          </a:p>
          <a:p>
            <a:pPr marL="0" marR="0" indent="0" algn="l" defTabSz="457200" rtl="0" eaLnBrk="0" fontAlgn="base" latinLnBrk="0" hangingPunct="0">
              <a:spcAft>
                <a:spcPct val="0"/>
              </a:spcAft>
              <a:buClrTx/>
              <a:buSzTx/>
              <a:buFontTx/>
              <a:buNone/>
              <a:tabLst/>
              <a:defRPr/>
            </a:pPr>
            <a:r>
              <a:rPr lang="en-US" b="0" dirty="0"/>
              <a:t>Phonological Awareness appears to transfer between some languages.</a:t>
            </a:r>
            <a:r>
              <a:rPr lang="en-US" b="0" kern="1200" baseline="0" dirty="0">
                <a:solidFill>
                  <a:schemeClr val="tx1"/>
                </a:solidFill>
                <a:effectLst/>
              </a:rPr>
              <a:t> </a:t>
            </a:r>
            <a:r>
              <a:rPr lang="en-US" kern="1200" baseline="0" dirty="0">
                <a:solidFill>
                  <a:schemeClr val="tx1"/>
                </a:solidFill>
                <a:effectLst/>
              </a:rPr>
              <a:t>In fact, it even shows tendencies to transfer between languages that do not share writing systems, like Chinese and English. </a:t>
            </a:r>
          </a:p>
          <a:p>
            <a:pPr marL="0" marR="0" indent="0" algn="l" defTabSz="457200" rtl="0" eaLnBrk="0" fontAlgn="base" latinLnBrk="0" hangingPunct="0">
              <a:spcAft>
                <a:spcPct val="0"/>
              </a:spcAft>
              <a:buClrTx/>
              <a:buSzTx/>
              <a:buFontTx/>
              <a:buNone/>
              <a:tabLst/>
              <a:defRPr/>
            </a:pPr>
            <a:endParaRPr lang="en-US" kern="1200" baseline="0" dirty="0">
              <a:solidFill>
                <a:schemeClr val="tx1"/>
              </a:solidFill>
              <a:effectLst/>
            </a:endParaRPr>
          </a:p>
          <a:p>
            <a:pPr marL="0" marR="0" indent="0" algn="l" defTabSz="457200" rtl="0" eaLnBrk="0" fontAlgn="base" latinLnBrk="0" hangingPunct="0">
              <a:spcAft>
                <a:spcPct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Find Handout</a:t>
            </a:r>
            <a:r>
              <a:rPr lang="en-US" sz="1200" b="0" i="0" kern="1200" baseline="0" dirty="0">
                <a:solidFill>
                  <a:schemeClr val="tx1"/>
                </a:solidFill>
                <a:effectLst/>
                <a:latin typeface="Arial" panose="020B0604020202020204" pitchFamily="34" charset="0"/>
                <a:ea typeface="+mn-ea"/>
                <a:cs typeface="Arial" panose="020B0604020202020204" pitchFamily="34" charset="0"/>
              </a:rPr>
              <a:t> 7: </a:t>
            </a:r>
            <a:r>
              <a:rPr lang="en-US" sz="1200" b="0" i="0" kern="1200" dirty="0">
                <a:solidFill>
                  <a:schemeClr val="tx1"/>
                </a:solidFill>
                <a:effectLst/>
                <a:latin typeface="Arial" panose="020B0604020202020204" pitchFamily="34" charset="0"/>
                <a:ea typeface="+mn-ea"/>
                <a:cs typeface="Arial" panose="020B0604020202020204" pitchFamily="34" charset="0"/>
              </a:rPr>
              <a:t>English-Spanish Connection. This handout has information that can be used to support students’ phonological awareness. This handout can</a:t>
            </a:r>
            <a:r>
              <a:rPr lang="en-US" sz="1200" b="0" i="0" kern="1200" baseline="0" dirty="0">
                <a:solidFill>
                  <a:schemeClr val="tx1"/>
                </a:solidFill>
                <a:effectLst/>
                <a:latin typeface="Arial" panose="020B0604020202020204" pitchFamily="34" charset="0"/>
                <a:ea typeface="+mn-ea"/>
                <a:cs typeface="Arial" panose="020B0604020202020204" pitchFamily="34" charset="0"/>
              </a:rPr>
              <a:t> be used as a resource for supporting children who speak English and Spanish. </a:t>
            </a:r>
            <a:endParaRPr lang="en-US" kern="1200" baseline="0" dirty="0">
              <a:solidFill>
                <a:schemeClr val="tx1"/>
              </a:solidFill>
              <a:effectLst/>
            </a:endParaRPr>
          </a:p>
          <a:p>
            <a:pPr marL="0" marR="0" indent="0" algn="l" defTabSz="457200" rtl="0" eaLnBrk="0" fontAlgn="base" latinLnBrk="0" hangingPunct="0">
              <a:spcAft>
                <a:spcPct val="0"/>
              </a:spcAft>
              <a:buClrTx/>
              <a:buSzTx/>
              <a:buFontTx/>
              <a:buNone/>
              <a:tabLst/>
              <a:defRPr/>
            </a:pPr>
            <a:endParaRPr lang="en-US" i="1" kern="1200" baseline="0" dirty="0">
              <a:solidFill>
                <a:schemeClr val="tx1"/>
              </a:solidFill>
              <a:effectLst/>
            </a:endParaRPr>
          </a:p>
          <a:p>
            <a:pPr marL="0" marR="0" indent="0" algn="l" defTabSz="457200" rtl="0" eaLnBrk="0" fontAlgn="base" latinLnBrk="0" hangingPunct="0">
              <a:spcAft>
                <a:spcPct val="0"/>
              </a:spcAft>
              <a:buClrTx/>
              <a:buSzTx/>
              <a:buFontTx/>
              <a:buNone/>
              <a:tabLst/>
              <a:defRPr/>
            </a:pPr>
            <a:r>
              <a:rPr lang="en-US" i="1" kern="1200" baseline="0" dirty="0">
                <a:solidFill>
                  <a:schemeClr val="tx1"/>
                </a:solidFill>
                <a:effectLst/>
              </a:rPr>
              <a:t>Read the following quotes aloud.</a:t>
            </a:r>
          </a:p>
          <a:p>
            <a:pPr marL="0" marR="0" indent="0" algn="l" defTabSz="457200" rtl="0" eaLnBrk="0" fontAlgn="base" latinLnBrk="0" hangingPunct="0">
              <a:spcAft>
                <a:spcPct val="0"/>
              </a:spcAft>
              <a:buClrTx/>
              <a:buSzTx/>
              <a:buFontTx/>
              <a:buNone/>
              <a:tabLst/>
              <a:defRPr/>
            </a:pPr>
            <a:endParaRPr lang="en-US" kern="1200" baseline="0" dirty="0">
              <a:solidFill>
                <a:schemeClr val="tx1"/>
              </a:solidFill>
              <a:effectLst/>
            </a:endParaRPr>
          </a:p>
          <a:p>
            <a:pPr marL="0" marR="0" indent="0" algn="l" defTabSz="457200" rtl="0" eaLnBrk="0" fontAlgn="base" latinLnBrk="0" hangingPunct="0">
              <a:spcAft>
                <a:spcPct val="0"/>
              </a:spcAft>
              <a:buClrTx/>
              <a:buSzTx/>
              <a:buFontTx/>
              <a:buNone/>
              <a:tabLst/>
              <a:defRPr/>
            </a:pPr>
            <a:r>
              <a:rPr lang="en-US" kern="1200" dirty="0">
                <a:solidFill>
                  <a:schemeClr val="tx1"/>
                </a:solidFill>
                <a:effectLst/>
              </a:rPr>
              <a:t>“Phonological awareness skills are related across languages for bilinguals and appear to transfer between languages (Anthony et al., 2009; Dickinson et al., 2004; Kim, 2009; López and Greenfield, 2004; Tabors, Páez, and </a:t>
            </a:r>
            <a:r>
              <a:rPr lang="en-US" kern="1200" dirty="0" err="1">
                <a:solidFill>
                  <a:schemeClr val="tx1"/>
                </a:solidFill>
                <a:effectLst/>
              </a:rPr>
              <a:t>López</a:t>
            </a:r>
            <a:r>
              <a:rPr lang="en-US" kern="1200" dirty="0">
                <a:solidFill>
                  <a:schemeClr val="tx1"/>
                </a:solidFill>
                <a:effectLst/>
              </a:rPr>
              <a:t>, 2003). Cross-language correlations in performance of phonological awareness tasks have been reported for early elementary school age Spanish– English bilinguals (Lindsey, Manis, and Bailey, 2003), English–French bilinguals (Comeau et al., 1999), and Cantonese–English bilinguals (Luk and Bialystok, 2008), suggesting a common basis for this ability across languages” (</a:t>
            </a:r>
            <a:r>
              <a:rPr lang="en-US" dirty="0">
                <a:effectLst/>
                <a:latin typeface="Arial" panose="020B0604020202020204" pitchFamily="34" charset="0"/>
              </a:rPr>
              <a:t>DLL Overview Papers 2013,</a:t>
            </a:r>
            <a:r>
              <a:rPr lang="en-US" baseline="0" dirty="0">
                <a:effectLst/>
                <a:latin typeface="Arial" panose="020B0604020202020204" pitchFamily="34" charset="0"/>
              </a:rPr>
              <a:t> p. </a:t>
            </a:r>
            <a:r>
              <a:rPr lang="en-US" dirty="0">
                <a:effectLst/>
                <a:latin typeface="Arial" panose="020B0604020202020204" pitchFamily="34" charset="0"/>
              </a:rPr>
              <a:t>67).</a:t>
            </a:r>
          </a:p>
          <a:p>
            <a:pPr marL="0" marR="0" indent="0" algn="l" defTabSz="457200" rtl="0" eaLnBrk="0" fontAlgn="base" latinLnBrk="0" hangingPunct="0">
              <a:spcAft>
                <a:spcPct val="0"/>
              </a:spcAft>
              <a:buClrTx/>
              <a:buSzTx/>
              <a:buFontTx/>
              <a:buNone/>
              <a:tabLst/>
              <a:defRPr/>
            </a:pPr>
            <a:endParaRPr lang="en-US" kern="1200" dirty="0">
              <a:solidFill>
                <a:schemeClr val="tx1"/>
              </a:solidFill>
              <a:effectLst/>
            </a:endParaRPr>
          </a:p>
          <a:p>
            <a:pPr marL="0" marR="0" indent="0" algn="l" defTabSz="457200" rtl="0" eaLnBrk="0" fontAlgn="base" latinLnBrk="0" hangingPunct="0">
              <a:spcAft>
                <a:spcPct val="0"/>
              </a:spcAft>
              <a:buClrTx/>
              <a:buSzTx/>
              <a:buFontTx/>
              <a:buNone/>
              <a:tabLst/>
              <a:defRPr/>
            </a:pPr>
            <a:r>
              <a:rPr lang="en-US" kern="1200" dirty="0">
                <a:solidFill>
                  <a:schemeClr val="tx1"/>
                </a:solidFill>
                <a:effectLst/>
              </a:rPr>
              <a:t>“Implication: Because phonological awareness develops from experience with languages, practitioners who work with young children should be cognizant that the child is receiving quality experiences (i.e., experience with fluent speakers) in each of their languages” (DLL Overview Papers</a:t>
            </a:r>
            <a:r>
              <a:rPr lang="en-US" kern="1200" baseline="0" dirty="0">
                <a:solidFill>
                  <a:schemeClr val="tx1"/>
                </a:solidFill>
                <a:effectLst/>
              </a:rPr>
              <a:t> </a:t>
            </a:r>
            <a:r>
              <a:rPr lang="en-US" kern="1200" dirty="0">
                <a:solidFill>
                  <a:schemeClr val="tx1"/>
                </a:solidFill>
                <a:effectLst/>
              </a:rPr>
              <a:t>2013,</a:t>
            </a:r>
            <a:r>
              <a:rPr lang="en-US" kern="1200" baseline="0" dirty="0">
                <a:solidFill>
                  <a:schemeClr val="tx1"/>
                </a:solidFill>
                <a:effectLst/>
              </a:rPr>
              <a:t> p. </a:t>
            </a:r>
            <a:r>
              <a:rPr lang="en-US" kern="1200" dirty="0">
                <a:solidFill>
                  <a:schemeClr val="tx1"/>
                </a:solidFill>
                <a:effectLst/>
              </a:rPr>
              <a:t>68).</a:t>
            </a:r>
          </a:p>
        </p:txBody>
      </p:sp>
      <p:sp>
        <p:nvSpPr>
          <p:cNvPr id="4" name="Slide Number Placeholder 3"/>
          <p:cNvSpPr>
            <a:spLocks noGrp="1"/>
          </p:cNvSpPr>
          <p:nvPr>
            <p:ph type="sldNum" sz="quarter" idx="10"/>
          </p:nvPr>
        </p:nvSpPr>
        <p:spPr/>
        <p:txBody>
          <a:bodyPr/>
          <a:lstStyle/>
          <a:p>
            <a:pPr>
              <a:defRPr/>
            </a:pPr>
            <a:fld id="{6B0F81F6-424E-5542-AF2E-A15900B00EFE}" type="slidenum">
              <a:rPr lang="en-US" smtClean="0"/>
              <a:pPr>
                <a:defRPr/>
              </a:pPr>
              <a:t>23</a:t>
            </a:fld>
            <a:endParaRPr lang="en-US" dirty="0"/>
          </a:p>
        </p:txBody>
      </p:sp>
    </p:spTree>
    <p:extLst>
      <p:ext uri="{BB962C8B-B14F-4D97-AF65-F5344CB8AC3E}">
        <p14:creationId xmlns:p14="http://schemas.microsoft.com/office/powerpoint/2010/main" val="150957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solidFill>
            <a:srgbClr val="FFFFFF"/>
          </a:solidFill>
          <a:ln/>
        </p:spPr>
      </p:sp>
      <p:sp>
        <p:nvSpPr>
          <p:cNvPr id="107522" name="Rectangle 3"/>
          <p:cNvSpPr>
            <a:spLocks noGrp="1" noChangeArrowheads="1"/>
          </p:cNvSpPr>
          <p:nvPr>
            <p:ph type="body" idx="1"/>
          </p:nvPr>
        </p:nvSpPr>
        <p:spPr>
          <a:solidFill>
            <a:srgbClr val="FFFFFF"/>
          </a:solidFill>
          <a:ln>
            <a:noFill/>
          </a:ln>
        </p:spPr>
        <p:txBody>
          <a:bodyPr/>
          <a:lstStyle/>
          <a:p>
            <a:r>
              <a:rPr lang="en-US" b="1" u="none" dirty="0">
                <a:ea typeface="ＭＳ Ｐゴシック" charset="0"/>
                <a:cs typeface="ＭＳ Ｐゴシック" charset="0"/>
              </a:rPr>
              <a:t>Presenter Remarks:</a:t>
            </a:r>
          </a:p>
          <a:p>
            <a:r>
              <a:rPr lang="en-US" b="0" u="none" dirty="0">
                <a:ea typeface="ＭＳ Ｐゴシック" charset="0"/>
                <a:cs typeface="ＭＳ Ｐゴシック" charset="0"/>
              </a:rPr>
              <a:t>Let’s</a:t>
            </a:r>
            <a:r>
              <a:rPr lang="en-US" b="0" u="none" baseline="0" dirty="0">
                <a:ea typeface="ＭＳ Ｐゴシック" charset="0"/>
                <a:cs typeface="ＭＳ Ｐゴシック" charset="0"/>
              </a:rPr>
              <a:t> take a closer</a:t>
            </a:r>
            <a:r>
              <a:rPr lang="en-US" b="0" u="none" dirty="0">
                <a:ea typeface="ＭＳ Ｐゴシック" charset="0"/>
                <a:cs typeface="ＭＳ Ｐゴシック" charset="0"/>
              </a:rPr>
              <a:t> look at the Phonological Awareness </a:t>
            </a:r>
            <a:r>
              <a:rPr lang="en-US" b="0" u="none" dirty="0" err="1">
                <a:ea typeface="ＭＳ Ｐゴシック" charset="0"/>
                <a:cs typeface="ＭＳ Ｐゴシック" charset="0"/>
              </a:rPr>
              <a:t>substrand</a:t>
            </a:r>
            <a:r>
              <a:rPr lang="en-US" b="0" u="none" dirty="0">
                <a:ea typeface="ＭＳ Ｐゴシック" charset="0"/>
                <a:cs typeface="ＭＳ Ｐゴシック" charset="0"/>
              </a:rPr>
              <a:t> from the ELD foundations</a:t>
            </a:r>
            <a:r>
              <a:rPr lang="en-US" b="0" u="none" baseline="0" dirty="0">
                <a:ea typeface="ＭＳ Ｐゴシック" charset="0"/>
                <a:cs typeface="ＭＳ Ｐゴシック" charset="0"/>
              </a:rPr>
              <a:t> and its three focuses: rhyming, onset, and sound differences in home language. </a:t>
            </a:r>
          </a:p>
          <a:p>
            <a:endParaRPr lang="en-US" b="1" u="none" dirty="0">
              <a:ea typeface="ＭＳ Ｐゴシック" charset="0"/>
              <a:cs typeface="ＭＳ Ｐゴシック" charset="0"/>
            </a:endParaRPr>
          </a:p>
          <a:p>
            <a:r>
              <a:rPr lang="en-US" b="1" i="1" u="none" dirty="0">
                <a:ea typeface="ＭＳ Ｐゴシック" charset="0"/>
                <a:cs typeface="ＭＳ Ｐゴシック" charset="0"/>
              </a:rPr>
              <a:t>Extra</a:t>
            </a:r>
            <a:r>
              <a:rPr lang="en-US" b="1" i="1" u="none" baseline="0" dirty="0">
                <a:ea typeface="ＭＳ Ｐゴシック" charset="0"/>
                <a:cs typeface="ＭＳ Ｐゴシック" charset="0"/>
              </a:rPr>
              <a:t> Notes:</a:t>
            </a:r>
          </a:p>
          <a:p>
            <a:r>
              <a:rPr lang="en-US" i="1" dirty="0">
                <a:ea typeface="ＭＳ Ｐゴシック" charset="0"/>
                <a:cs typeface="ＭＳ Ｐゴシック" charset="0"/>
              </a:rPr>
              <a:t>Ask participants to turn the ELD foundations on pages 131-133 of the Preschool Learning</a:t>
            </a:r>
            <a:r>
              <a:rPr lang="en-US" i="1" baseline="0" dirty="0">
                <a:ea typeface="ＭＳ Ｐゴシック" charset="0"/>
                <a:cs typeface="ＭＳ Ｐゴシック" charset="0"/>
              </a:rPr>
              <a:t> Foundations, Volume 1. </a:t>
            </a:r>
            <a:r>
              <a:rPr lang="en-US" i="1" dirty="0">
                <a:ea typeface="ＭＳ Ｐゴシック" charset="0"/>
                <a:cs typeface="ＭＳ Ｐゴシック" charset="0"/>
              </a:rPr>
              <a:t>Note that foundation 6.1 is on page 131.</a:t>
            </a:r>
            <a:r>
              <a:rPr lang="en-US" i="1" baseline="0" dirty="0">
                <a:ea typeface="ＭＳ Ｐゴシック" charset="0"/>
                <a:cs typeface="ＭＳ Ｐゴシック" charset="0"/>
              </a:rPr>
              <a:t> </a:t>
            </a:r>
            <a:r>
              <a:rPr lang="en-US" i="1" dirty="0">
                <a:ea typeface="ＭＳ Ｐゴシック" charset="0"/>
                <a:cs typeface="ＭＳ Ｐゴシック" charset="0"/>
              </a:rPr>
              <a:t>Review the next two slides as part of ELD foundations,</a:t>
            </a:r>
            <a:r>
              <a:rPr lang="en-US" i="1" baseline="0" dirty="0">
                <a:ea typeface="ＭＳ Ｐゴシック" charset="0"/>
                <a:cs typeface="ＭＳ Ｐゴシック" charset="0"/>
              </a:rPr>
              <a:t> </a:t>
            </a:r>
            <a:r>
              <a:rPr lang="en-US" i="1" dirty="0">
                <a:ea typeface="ＭＳ Ｐゴシック" charset="0"/>
                <a:cs typeface="ＭＳ Ｐゴシック" charset="0"/>
              </a:rPr>
              <a:t>Phonological</a:t>
            </a:r>
            <a:r>
              <a:rPr lang="en-US" i="1" baseline="0" dirty="0">
                <a:ea typeface="ＭＳ Ｐゴシック" charset="0"/>
                <a:cs typeface="ＭＳ Ｐゴシック" charset="0"/>
              </a:rPr>
              <a:t> Awareness </a:t>
            </a:r>
            <a:r>
              <a:rPr lang="en-US" i="1" baseline="0" dirty="0" err="1">
                <a:ea typeface="ＭＳ Ｐゴシック" charset="0"/>
                <a:cs typeface="ＭＳ Ｐゴシック" charset="0"/>
              </a:rPr>
              <a:t>substrand</a:t>
            </a:r>
            <a:r>
              <a:rPr lang="en-US" i="1" baseline="0" dirty="0">
                <a:ea typeface="ＭＳ Ｐゴシック" charset="0"/>
                <a:cs typeface="ＭＳ Ｐゴシック" charset="0"/>
              </a:rPr>
              <a:t>. </a:t>
            </a:r>
            <a:endParaRPr lang="en-US" i="1" dirty="0">
              <a:ea typeface="ＭＳ Ｐゴシック" charset="0"/>
              <a:cs typeface="ＭＳ Ｐゴシック" charset="0"/>
            </a:endParaRPr>
          </a:p>
          <a:p>
            <a:pPr>
              <a:buFontTx/>
              <a:buChar char="•"/>
            </a:pPr>
            <a:endParaRPr lang="en-US" dirty="0">
              <a:ea typeface="ＭＳ Ｐゴシック" charset="0"/>
              <a:cs typeface="ＭＳ Ｐゴシック" charset="0"/>
            </a:endParaRPr>
          </a:p>
          <a:p>
            <a:pPr>
              <a:buFontTx/>
              <a:buChar char="•"/>
            </a:pP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24</a:t>
            </a:fld>
            <a:endParaRPr lang="en-US"/>
          </a:p>
        </p:txBody>
      </p:sp>
    </p:spTree>
    <p:extLst>
      <p:ext uri="{BB962C8B-B14F-4D97-AF65-F5344CB8AC3E}">
        <p14:creationId xmlns:p14="http://schemas.microsoft.com/office/powerpoint/2010/main" val="409839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solidFill>
            <a:srgbClr val="FFFFFF"/>
          </a:solidFill>
          <a:ln/>
        </p:spPr>
      </p:sp>
      <p:sp>
        <p:nvSpPr>
          <p:cNvPr id="109570" name="Rectangle 3"/>
          <p:cNvSpPr>
            <a:spLocks noGrp="1" noChangeArrowheads="1"/>
          </p:cNvSpPr>
          <p:nvPr>
            <p:ph type="body" idx="1"/>
          </p:nvPr>
        </p:nvSpPr>
        <p:spPr>
          <a:solidFill>
            <a:srgbClr val="FFFFFF"/>
          </a:solidFill>
          <a:ln>
            <a:noFill/>
          </a:ln>
        </p:spPr>
        <p:txBody>
          <a:bodyPr/>
          <a:lstStyle/>
          <a:p>
            <a:pPr marL="0" marR="0" indent="0" algn="l" defTabSz="914400" rtl="0" eaLnBrk="0" fontAlgn="base" latinLnBrk="0" hangingPunct="0">
              <a:lnSpc>
                <a:spcPct val="100000"/>
              </a:lnSpc>
              <a:spcAft>
                <a:spcPct val="0"/>
              </a:spcAft>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a:t>
            </a:r>
            <a:r>
              <a:rPr lang="en-US" b="1" u="none" dirty="0">
                <a:ea typeface="ＭＳ Ｐゴシック" charset="0"/>
                <a:cs typeface="ＭＳ Ｐゴシック" charset="0"/>
              </a:rPr>
              <a:t>Remarks:</a:t>
            </a:r>
          </a:p>
          <a:p>
            <a:pPr marL="0" marR="0" indent="0" algn="l" defTabSz="914400" rtl="0" eaLnBrk="0" fontAlgn="base" latinLnBrk="0" hangingPunct="0">
              <a:lnSpc>
                <a:spcPct val="100000"/>
              </a:lnSpc>
              <a:spcAft>
                <a:spcPct val="0"/>
              </a:spcAft>
              <a:buClrTx/>
              <a:buSzTx/>
              <a:buFontTx/>
              <a:buNone/>
              <a:tabLst/>
              <a:defRPr/>
            </a:pPr>
            <a:r>
              <a:rPr lang="en-US" b="0" i="1" u="none" dirty="0">
                <a:ea typeface="ＭＳ Ｐゴシック" charset="0"/>
                <a:cs typeface="ＭＳ Ｐゴシック" charset="0"/>
              </a:rPr>
              <a:t>There</a:t>
            </a:r>
            <a:r>
              <a:rPr lang="en-US" b="0" i="1" u="none" baseline="0" dirty="0">
                <a:ea typeface="ＭＳ Ｐゴシック" charset="0"/>
                <a:cs typeface="ＭＳ Ｐゴシック" charset="0"/>
              </a:rPr>
              <a:t> are no presenter remarks for this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1" u="none" dirty="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u="none" dirty="0">
                <a:ea typeface="ＭＳ Ｐゴシック" charset="0"/>
                <a:cs typeface="ＭＳ Ｐゴシック" charset="0"/>
              </a:rPr>
              <a:t>Extra</a:t>
            </a:r>
            <a:r>
              <a:rPr lang="en-US" b="1" i="1" u="none" baseline="0" dirty="0">
                <a:ea typeface="ＭＳ Ｐゴシック" charset="0"/>
                <a:cs typeface="ＭＳ Ｐゴシック" charset="0"/>
              </a:rPr>
              <a:t> Notes:</a:t>
            </a:r>
          </a:p>
          <a:p>
            <a:r>
              <a:rPr lang="en-US" i="1" dirty="0">
                <a:ea typeface="ＭＳ Ｐゴシック" charset="0"/>
                <a:cs typeface="ＭＳ Ｐゴシック" charset="0"/>
              </a:rPr>
              <a:t>Ask participants to turn the ELD foundations on pages 131-133 of the Preschool Learning</a:t>
            </a:r>
            <a:r>
              <a:rPr lang="en-US" i="1" baseline="0" dirty="0">
                <a:ea typeface="ＭＳ Ｐゴシック" charset="0"/>
                <a:cs typeface="ＭＳ Ｐゴシック" charset="0"/>
              </a:rPr>
              <a:t> Foundations. </a:t>
            </a:r>
            <a:r>
              <a:rPr lang="en-US" i="1" u="none" dirty="0">
                <a:ea typeface="ＭＳ Ｐゴシック" charset="0"/>
                <a:cs typeface="ＭＳ Ｐゴシック" charset="0"/>
              </a:rPr>
              <a:t>Note that foundation 6.2 is on page 132.</a:t>
            </a: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25</a:t>
            </a:fld>
            <a:endParaRPr lang="en-US"/>
          </a:p>
        </p:txBody>
      </p:sp>
    </p:spTree>
    <p:extLst>
      <p:ext uri="{BB962C8B-B14F-4D97-AF65-F5344CB8AC3E}">
        <p14:creationId xmlns:p14="http://schemas.microsoft.com/office/powerpoint/2010/main" val="3923688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solidFill>
            <a:srgbClr val="FFFFFF"/>
          </a:solidFill>
          <a:ln/>
        </p:spPr>
      </p:sp>
      <p:sp>
        <p:nvSpPr>
          <p:cNvPr id="105474" name="Rectangle 3"/>
          <p:cNvSpPr>
            <a:spLocks noGrp="1" noChangeArrowheads="1"/>
          </p:cNvSpPr>
          <p:nvPr>
            <p:ph type="body" idx="1"/>
          </p:nvPr>
        </p:nvSpPr>
        <p:spPr>
          <a:solidFill>
            <a:srgbClr val="FFFFFF"/>
          </a:solidFill>
          <a:ln>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Remarks:</a:t>
            </a:r>
          </a:p>
          <a:p>
            <a:r>
              <a:rPr lang="en-US" u="none" dirty="0">
                <a:ea typeface="ＭＳ Ｐゴシック" charset="0"/>
                <a:cs typeface="ＭＳ Ｐゴシック" charset="0"/>
              </a:rPr>
              <a:t>Remember that children can attain phonological awareness in any language,</a:t>
            </a:r>
            <a:r>
              <a:rPr lang="en-US" u="none" baseline="0" dirty="0">
                <a:ea typeface="ＭＳ Ｐゴシック" charset="0"/>
                <a:cs typeface="ＭＳ Ｐゴシック" charset="0"/>
              </a:rPr>
              <a:t> i</a:t>
            </a:r>
            <a:r>
              <a:rPr lang="en-US" u="none" dirty="0">
                <a:ea typeface="ＭＳ Ｐゴシック" charset="0"/>
                <a:cs typeface="ＭＳ Ｐゴシック" charset="0"/>
              </a:rPr>
              <a:t>t will transfer.</a:t>
            </a:r>
          </a:p>
          <a:p>
            <a:endParaRPr lang="en-US" u="none" dirty="0">
              <a:ea typeface="ＭＳ Ｐゴシック" charset="0"/>
              <a:cs typeface="ＭＳ Ｐゴシック" charset="0"/>
            </a:endParaRPr>
          </a:p>
          <a:p>
            <a:r>
              <a:rPr lang="en-US" b="1" u="none" dirty="0">
                <a:ea typeface="ＭＳ Ｐゴシック" charset="0"/>
                <a:cs typeface="ＭＳ Ｐゴシック" charset="0"/>
              </a:rPr>
              <a:t>Extra Notes:</a:t>
            </a:r>
          </a:p>
          <a:p>
            <a:r>
              <a:rPr lang="en-US" dirty="0">
                <a:ea typeface="ＭＳ Ｐゴシック" charset="0"/>
                <a:cs typeface="ＭＳ Ｐゴシック" charset="0"/>
              </a:rPr>
              <a:t>Ask participants to turn the ELD foundations on pages 131-133 of the Preschool Learning</a:t>
            </a:r>
            <a:r>
              <a:rPr lang="en-US" baseline="0" dirty="0">
                <a:ea typeface="ＭＳ Ｐゴシック" charset="0"/>
                <a:cs typeface="ＭＳ Ｐゴシック" charset="0"/>
              </a:rPr>
              <a:t> Foundations. </a:t>
            </a:r>
            <a:r>
              <a:rPr lang="en-US" u="none" dirty="0">
                <a:ea typeface="ＭＳ Ｐゴシック" charset="0"/>
                <a:cs typeface="ＭＳ Ｐゴシック" charset="0"/>
              </a:rPr>
              <a:t>Note that foundation 6.3 is on page 133.</a:t>
            </a:r>
          </a:p>
          <a:p>
            <a:endParaRPr lang="en-US" u="none" dirty="0">
              <a:ea typeface="ＭＳ Ｐゴシック" charset="0"/>
              <a:cs typeface="ＭＳ Ｐゴシック" charset="0"/>
            </a:endParaRPr>
          </a:p>
          <a:p>
            <a:r>
              <a:rPr lang="en-US" u="none" dirty="0">
                <a:ea typeface="ＭＳ Ｐゴシック" charset="0"/>
                <a:cs typeface="ＭＳ Ｐゴシック" charset="0"/>
              </a:rPr>
              <a:t>Ask participants to consider the connection between the language and literacy foundation 2.2 (found on page 66) and the ELD foundation 6.3 (found on page</a:t>
            </a:r>
            <a:r>
              <a:rPr lang="en-US" u="none" baseline="0" dirty="0">
                <a:ea typeface="ＭＳ Ｐゴシック" charset="0"/>
                <a:cs typeface="ＭＳ Ｐゴシック" charset="0"/>
              </a:rPr>
              <a:t> </a:t>
            </a:r>
            <a:r>
              <a:rPr lang="en-US" u="none" dirty="0">
                <a:ea typeface="ＭＳ Ｐゴシック" charset="0"/>
                <a:cs typeface="ＭＳ Ｐゴシック" charset="0"/>
              </a:rPr>
              <a:t>133).</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26</a:t>
            </a:fld>
            <a:endParaRPr lang="en-US"/>
          </a:p>
        </p:txBody>
      </p:sp>
    </p:spTree>
    <p:extLst>
      <p:ext uri="{BB962C8B-B14F-4D97-AF65-F5344CB8AC3E}">
        <p14:creationId xmlns:p14="http://schemas.microsoft.com/office/powerpoint/2010/main" val="259674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t>Background Information:</a:t>
            </a:r>
            <a:endParaRPr lang="en-US" u="none" baseline="0" dirty="0"/>
          </a:p>
          <a:p>
            <a:r>
              <a:rPr lang="en-US" u="none" dirty="0"/>
              <a:t>Insert three clips to show</a:t>
            </a:r>
            <a:r>
              <a:rPr lang="en-US" u="none" baseline="0" dirty="0"/>
              <a:t> what it looks like at the beginning, middle, and later levels.</a:t>
            </a:r>
          </a:p>
          <a:p>
            <a:endParaRPr lang="en-US" u="none" dirty="0"/>
          </a:p>
          <a:p>
            <a:r>
              <a:rPr lang="en-US" u="none" dirty="0"/>
              <a:t>Clips come from</a:t>
            </a:r>
            <a:r>
              <a:rPr lang="en-US" u="none" baseline="0" dirty="0"/>
              <a:t> </a:t>
            </a:r>
            <a:r>
              <a:rPr lang="en-US" u="none" dirty="0"/>
              <a:t>ELD 22 Sound: Sound Differences in Home Language and English – beginning</a:t>
            </a:r>
            <a:r>
              <a:rPr lang="en-US" u="none" baseline="0" dirty="0"/>
              <a:t>, middle, later: </a:t>
            </a:r>
            <a:endParaRPr lang="en-US" u="none" dirty="0"/>
          </a:p>
          <a:p>
            <a:pPr marL="171450" indent="-171450">
              <a:buFont typeface="Arial" panose="020B0604020202020204" pitchFamily="34" charset="0"/>
              <a:buChar char="•"/>
            </a:pPr>
            <a:r>
              <a:rPr lang="en-US" u="none" dirty="0"/>
              <a:t>Beginning Clip: 0:00</a:t>
            </a:r>
            <a:r>
              <a:rPr lang="en-US" u="none" baseline="0" dirty="0"/>
              <a:t> - </a:t>
            </a:r>
            <a:r>
              <a:rPr lang="en-US" u="none" dirty="0"/>
              <a:t>57:09</a:t>
            </a:r>
          </a:p>
          <a:p>
            <a:pPr marL="171450" indent="-171450">
              <a:buFont typeface="Arial" panose="020B0604020202020204" pitchFamily="34" charset="0"/>
              <a:buChar char="•"/>
            </a:pPr>
            <a:r>
              <a:rPr lang="en-US" u="none" dirty="0"/>
              <a:t>Middle</a:t>
            </a:r>
            <a:r>
              <a:rPr lang="en-US" u="none" baseline="0" dirty="0"/>
              <a:t> </a:t>
            </a:r>
            <a:r>
              <a:rPr lang="en-US" u="none" dirty="0"/>
              <a:t>Clip: 2:52:09 - 3:26:22; 5:07:08 - 5:48:26</a:t>
            </a:r>
          </a:p>
          <a:p>
            <a:pPr marL="171450" indent="-171450">
              <a:buFont typeface="Arial" panose="020B0604020202020204" pitchFamily="34" charset="0"/>
              <a:buChar char="•"/>
            </a:pPr>
            <a:r>
              <a:rPr lang="en-US" u="none" dirty="0"/>
              <a:t>Later</a:t>
            </a:r>
            <a:r>
              <a:rPr lang="en-US" u="none" baseline="0" dirty="0"/>
              <a:t> </a:t>
            </a:r>
            <a:r>
              <a:rPr lang="en-US" u="none" dirty="0"/>
              <a:t>Clip: 5:49:05</a:t>
            </a:r>
            <a:r>
              <a:rPr lang="en-US" u="none" baseline="0" dirty="0"/>
              <a:t> – 7:15:12</a:t>
            </a:r>
          </a:p>
          <a:p>
            <a:endParaRPr lang="en-US" u="none" dirty="0"/>
          </a:p>
          <a:p>
            <a:pPr marL="0" marR="0" indent="0" algn="l" defTabSz="914400" rtl="0" eaLnBrk="0" fontAlgn="base" latinLnBrk="0" hangingPunct="0">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Remarks:</a:t>
            </a:r>
          </a:p>
          <a:p>
            <a:pPr marL="0" marR="0" indent="0" algn="l" defTabSz="914400" rtl="0" eaLnBrk="0" fontAlgn="base" latinLnBrk="0" hangingPunct="0">
              <a:buClrTx/>
              <a:buSzTx/>
              <a:buFontTx/>
              <a:buNone/>
              <a:tabLst/>
              <a:defRPr/>
            </a:pPr>
            <a:r>
              <a:rPr lang="en-US" u="none" dirty="0"/>
              <a:t>Let’s take a look at what these stages would look</a:t>
            </a:r>
            <a:r>
              <a:rPr lang="en-US" u="none" baseline="0" dirty="0"/>
              <a:t> like in the beginning, middle, and later developmental levels. </a:t>
            </a:r>
          </a:p>
          <a:p>
            <a:pPr marL="0" marR="0" indent="0" algn="l" defTabSz="914400" rtl="0" eaLnBrk="0" fontAlgn="base" latinLnBrk="0" hangingPunct="0">
              <a:buClrTx/>
              <a:buSzTx/>
              <a:buFontTx/>
              <a:buNone/>
              <a:tabLst/>
              <a:defRPr/>
            </a:pPr>
            <a:endParaRPr lang="en-US" b="1" u="sng" baseline="0"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27</a:t>
            </a:fld>
            <a:endParaRPr lang="en-US"/>
          </a:p>
        </p:txBody>
      </p:sp>
    </p:spTree>
    <p:extLst>
      <p:ext uri="{BB962C8B-B14F-4D97-AF65-F5344CB8AC3E}">
        <p14:creationId xmlns:p14="http://schemas.microsoft.com/office/powerpoint/2010/main" val="744069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Remarks:</a:t>
            </a:r>
          </a:p>
          <a:p>
            <a:pPr eaLnBrk="1" hangingPunct="1">
              <a:lnSpc>
                <a:spcPct val="90000"/>
              </a:lnSpc>
              <a:buFontTx/>
              <a:buNone/>
            </a:pPr>
            <a:r>
              <a:rPr lang="en-US" sz="1200" u="none" dirty="0">
                <a:latin typeface="Arial" charset="0"/>
                <a:ea typeface="ＭＳ Ｐゴシック" charset="0"/>
                <a:cs typeface="Arial" charset="0"/>
              </a:rPr>
              <a:t>Please share your</a:t>
            </a:r>
            <a:r>
              <a:rPr lang="en-US" sz="1200" u="none" baseline="0" dirty="0">
                <a:latin typeface="Arial" charset="0"/>
                <a:ea typeface="ＭＳ Ｐゴシック" charset="0"/>
                <a:cs typeface="Arial" charset="0"/>
              </a:rPr>
              <a:t> responses to the following questions:</a:t>
            </a:r>
          </a:p>
          <a:p>
            <a:pPr marL="171450" indent="-171450" eaLnBrk="1" hangingPunct="1">
              <a:lnSpc>
                <a:spcPct val="90000"/>
              </a:lnSpc>
              <a:buFont typeface="Arial" panose="020B0604020202020204" pitchFamily="34" charset="0"/>
              <a:buChar char="•"/>
            </a:pPr>
            <a:r>
              <a:rPr lang="en-US" dirty="0">
                <a:latin typeface="Arial" charset="0"/>
                <a:ea typeface="ＭＳ Ｐゴシック" charset="0"/>
                <a:cs typeface="Arial" charset="0"/>
              </a:rPr>
              <a:t>What are the differences between the developmental levels (</a:t>
            </a:r>
            <a:r>
              <a:rPr lang="en-US" dirty="0"/>
              <a:t>beginning, middle, later)?</a:t>
            </a:r>
          </a:p>
          <a:p>
            <a:pPr marL="171450" indent="-171450" eaLnBrk="1" hangingPunct="1">
              <a:lnSpc>
                <a:spcPct val="90000"/>
              </a:lnSpc>
              <a:buFont typeface="Arial" panose="020B0604020202020204" pitchFamily="34" charset="0"/>
              <a:buChar char="•"/>
            </a:pPr>
            <a:r>
              <a:rPr lang="en-US" dirty="0">
                <a:latin typeface="Arial" charset="0"/>
                <a:ea typeface="ＭＳ Ｐゴシック" pitchFamily="-1" charset="-128"/>
                <a:cs typeface="ＭＳ Ｐゴシック" pitchFamily="-1" charset="-128"/>
              </a:rPr>
              <a:t>How does the teacher adapt her lesson (sound differences) to support children’s phonological awareness? </a:t>
            </a:r>
          </a:p>
          <a:p>
            <a:pPr marL="171450" indent="-171450" eaLnBrk="1" hangingPunct="1">
              <a:lnSpc>
                <a:spcPct val="90000"/>
              </a:lnSpc>
              <a:buFont typeface="Arial" panose="020B0604020202020204" pitchFamily="34" charset="0"/>
              <a:buChar char="•"/>
            </a:pPr>
            <a:r>
              <a:rPr lang="en-US" dirty="0">
                <a:latin typeface="Arial" charset="0"/>
                <a:ea typeface="ＭＳ Ｐゴシック" pitchFamily="-1" charset="-128"/>
                <a:cs typeface="ＭＳ Ｐゴシック" pitchFamily="-1" charset="-128"/>
              </a:rPr>
              <a:t>Have you had a similar experience in your classroom?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28</a:t>
            </a:fld>
            <a:endParaRPr lang="en-US"/>
          </a:p>
        </p:txBody>
      </p:sp>
    </p:spTree>
    <p:extLst>
      <p:ext uri="{BB962C8B-B14F-4D97-AF65-F5344CB8AC3E}">
        <p14:creationId xmlns:p14="http://schemas.microsoft.com/office/powerpoint/2010/main" val="4016264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xfrm>
            <a:off x="701040" y="4292882"/>
            <a:ext cx="5608320" cy="437604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spcBef>
                <a:spcPts val="0"/>
              </a:spcBef>
            </a:pPr>
            <a:r>
              <a:rPr lang="en-US" b="1" dirty="0"/>
              <a:t>Presenter Remarks:</a:t>
            </a:r>
          </a:p>
          <a:p>
            <a:pPr marL="0" marR="0" indent="0" algn="l" defTabSz="914400" rtl="0" eaLnBrk="0" fontAlgn="base" latinLnBrk="0" hangingPunct="0">
              <a:spcBef>
                <a:spcPts val="0"/>
              </a:spcBef>
              <a:spcAft>
                <a:spcPct val="0"/>
              </a:spcAft>
              <a:buClrTx/>
              <a:buSzTx/>
              <a:buFontTx/>
              <a:buNone/>
              <a:tabLst/>
              <a:defRPr/>
            </a:pPr>
            <a:r>
              <a:rPr lang="en-US" dirty="0">
                <a:latin typeface="Arial" charset="0"/>
                <a:cs typeface="Arial" charset="0"/>
              </a:rPr>
              <a:t>One </a:t>
            </a:r>
            <a:r>
              <a:rPr lang="en-US" baseline="0" dirty="0">
                <a:latin typeface="Arial" charset="0"/>
                <a:cs typeface="Arial" charset="0"/>
              </a:rPr>
              <a:t>resource that is used to support children’s development is the </a:t>
            </a:r>
            <a:r>
              <a:rPr lang="en-US" altLang="en-US" dirty="0">
                <a:ea typeface="Arial" panose="020B0604020202020204" pitchFamily="34" charset="0"/>
              </a:rPr>
              <a:t>Desired Results Developmental Profile—Kindergarten (2015): A Developmental Continuum for Kindergarten </a:t>
            </a:r>
            <a:r>
              <a:rPr lang="en-US" baseline="0" dirty="0"/>
              <a:t>(DRDP-K [2015])</a:t>
            </a:r>
            <a:r>
              <a:rPr lang="en-US" baseline="0" dirty="0">
                <a:latin typeface="Arial" charset="0"/>
                <a:cs typeface="Arial" charset="0"/>
              </a:rPr>
              <a:t>.  This is especially helpful for English Learners.</a:t>
            </a:r>
            <a:endParaRPr lang="en-US" dirty="0">
              <a:latin typeface="Arial" charset="0"/>
              <a:cs typeface="Arial" charset="0"/>
            </a:endParaRPr>
          </a:p>
          <a:p>
            <a:pPr>
              <a:spcBef>
                <a:spcPts val="0"/>
              </a:spcBef>
            </a:pPr>
            <a:endParaRPr lang="en-US" dirty="0"/>
          </a:p>
          <a:p>
            <a:pPr>
              <a:spcBef>
                <a:spcPts val="0"/>
              </a:spcBef>
            </a:pPr>
            <a:r>
              <a:rPr lang="en-US" dirty="0"/>
              <a:t>The </a:t>
            </a:r>
            <a:r>
              <a:rPr lang="en-US" baseline="0" dirty="0"/>
              <a:t>DRDP-K (2015) in</a:t>
            </a:r>
            <a:r>
              <a:rPr lang="en-US" dirty="0"/>
              <a:t>forms teachers’ understanding of the</a:t>
            </a:r>
            <a:r>
              <a:rPr lang="en-US" baseline="0" dirty="0"/>
              <a:t> d</a:t>
            </a:r>
            <a:r>
              <a:rPr lang="en-US" dirty="0"/>
              <a:t>evelopmental continuum. It can be</a:t>
            </a:r>
            <a:r>
              <a:rPr lang="en-US" baseline="0" dirty="0"/>
              <a:t> used with the Alignment Document to expand upon the developmental continuum.</a:t>
            </a:r>
            <a:endParaRPr lang="en-US" b="1" dirty="0"/>
          </a:p>
          <a:p>
            <a:pPr>
              <a:spcBef>
                <a:spcPts val="0"/>
              </a:spcBef>
            </a:pPr>
            <a:endParaRPr lang="en-US" dirty="0"/>
          </a:p>
          <a:p>
            <a:pPr>
              <a:spcBef>
                <a:spcPts val="0"/>
              </a:spcBef>
            </a:pPr>
            <a:r>
              <a:rPr lang="en-US" dirty="0"/>
              <a:t>One key feature of the </a:t>
            </a:r>
            <a:r>
              <a:rPr lang="en-US" baseline="0" dirty="0"/>
              <a:t>DRDP-K (2015)</a:t>
            </a:r>
            <a:r>
              <a:rPr lang="en-US" dirty="0"/>
              <a:t> to consider is that it is an observation-based assessment and not a test. It is used to support children’s learning. Observing and documenting children's progress provides teachers the information needed to differentiate instruction and experiences. It also provides information to individualize.</a:t>
            </a:r>
          </a:p>
          <a:p>
            <a:pPr>
              <a:spcBef>
                <a:spcPts val="0"/>
              </a:spcBef>
            </a:pPr>
            <a:endParaRPr lang="en-US" b="1" dirty="0"/>
          </a:p>
          <a:p>
            <a:pPr eaLnBrk="1" hangingPunct="1">
              <a:spcBef>
                <a:spcPts val="0"/>
              </a:spcBef>
            </a:pPr>
            <a:r>
              <a:rPr lang="en-US" dirty="0"/>
              <a:t>Observational tools are preferred over criterion-referenced tools because the information gathered by observation more accurately reflects what children are able to do.</a:t>
            </a:r>
          </a:p>
          <a:p>
            <a:pPr>
              <a:spcBef>
                <a:spcPts val="0"/>
              </a:spcBef>
              <a:buFontTx/>
              <a:buNone/>
            </a:pPr>
            <a:endParaRPr lang="en-US" dirty="0"/>
          </a:p>
          <a:p>
            <a:pPr>
              <a:spcBef>
                <a:spcPts val="0"/>
              </a:spcBef>
              <a:buFontTx/>
              <a:buNone/>
            </a:pPr>
            <a:r>
              <a:rPr lang="en-US" dirty="0"/>
              <a:t>Documentation provides concrete evidence of what children are able to do. With</a:t>
            </a:r>
            <a:r>
              <a:rPr lang="en-US" baseline="0" dirty="0"/>
              <a:t> this documentation, w</a:t>
            </a:r>
            <a:r>
              <a:rPr lang="en-US" dirty="0"/>
              <a:t>e are then able to better plan activities that will meet and appropriately challenge children's developmental needs.</a:t>
            </a:r>
          </a:p>
          <a:p>
            <a:pPr marL="228600" lvl="1">
              <a:spcBef>
                <a:spcPts val="0"/>
              </a:spcBef>
            </a:pPr>
            <a:endParaRPr lang="en-US" dirty="0"/>
          </a:p>
          <a:p>
            <a:pPr>
              <a:spcBef>
                <a:spcPts val="0"/>
              </a:spcBef>
            </a:pPr>
            <a:r>
              <a:rPr lang="en-US" dirty="0"/>
              <a:t>The DRDP-K (2015) also includes the following features:</a:t>
            </a:r>
          </a:p>
          <a:p>
            <a:pPr marL="171450" indent="-171450">
              <a:spcBef>
                <a:spcPts val="0"/>
              </a:spcBef>
              <a:buFont typeface="Arial" panose="020B0604020202020204" pitchFamily="34" charset="0"/>
              <a:buChar char="•"/>
            </a:pPr>
            <a:r>
              <a:rPr lang="en-US" dirty="0"/>
              <a:t>It is an individual child assessment that can be shared with families. </a:t>
            </a:r>
          </a:p>
          <a:p>
            <a:pPr marL="171450" indent="-171450">
              <a:spcBef>
                <a:spcPts val="0"/>
              </a:spcBef>
              <a:buFont typeface="Arial" panose="020B0604020202020204" pitchFamily="34" charset="0"/>
              <a:buChar char="•"/>
            </a:pPr>
            <a:r>
              <a:rPr lang="en-US" dirty="0"/>
              <a:t>It</a:t>
            </a:r>
            <a:r>
              <a:rPr lang="en-US" baseline="0" dirty="0"/>
              <a:t> is </a:t>
            </a:r>
            <a:r>
              <a:rPr lang="en-US" dirty="0"/>
              <a:t>aligned with the Preschool Learning Foundations. </a:t>
            </a:r>
          </a:p>
          <a:p>
            <a:pPr marL="171450" indent="-171450">
              <a:spcBef>
                <a:spcPts val="0"/>
              </a:spcBef>
              <a:buFont typeface="Arial" panose="020B0604020202020204" pitchFamily="34" charset="0"/>
              <a:buChar char="•"/>
            </a:pPr>
            <a:r>
              <a:rPr lang="en-US" dirty="0"/>
              <a:t>It</a:t>
            </a:r>
            <a:r>
              <a:rPr lang="en-US" baseline="0" dirty="0"/>
              <a:t> </a:t>
            </a:r>
            <a:r>
              <a:rPr lang="en-US" dirty="0"/>
              <a:t>opens up the opportunity for articulation between preschool and TK teachers. </a:t>
            </a:r>
          </a:p>
          <a:p>
            <a:pPr marL="628650" lvl="1" indent="-171450">
              <a:spcBef>
                <a:spcPts val="0"/>
              </a:spcBef>
              <a:buFontTx/>
              <a:buChar char="-"/>
            </a:pPr>
            <a:r>
              <a:rPr lang="en-US" dirty="0"/>
              <a:t>Sharing information as to where children are on the developmental continuum can better prepare the TK teacher to work with students.</a:t>
            </a:r>
          </a:p>
          <a:p>
            <a:pPr marL="628650" lvl="1" indent="-171450">
              <a:spcBef>
                <a:spcPts val="0"/>
              </a:spcBef>
              <a:buFontTx/>
              <a:buChar char="-"/>
            </a:pPr>
            <a:r>
              <a:rPr lang="en-US" dirty="0"/>
              <a:t>A teacher can include a request form for previous records as part of the TK registration to help support the relationship between preschool, family, and TK.</a:t>
            </a:r>
          </a:p>
          <a:p>
            <a:pPr>
              <a:spcBef>
                <a:spcPts val="0"/>
              </a:spcBef>
              <a:buFontTx/>
              <a:buChar char="•"/>
            </a:pPr>
            <a:endParaRPr lang="en-US" dirty="0"/>
          </a:p>
          <a:p>
            <a:pPr eaLnBrk="1" hangingPunct="1">
              <a:spcBef>
                <a:spcPts val="0"/>
              </a:spcBef>
            </a:pPr>
            <a:r>
              <a:rPr lang="en-US" dirty="0"/>
              <a:t>The DRDP-K (2015) has been developed with world renowned experts.  It is based on research and knowledge of what is most important for predicting school success.</a:t>
            </a:r>
          </a:p>
          <a:p>
            <a:pPr eaLnBrk="1" hangingPunct="1">
              <a:spcBef>
                <a:spcPts val="0"/>
              </a:spcBef>
            </a:pPr>
            <a:endParaRPr lang="en-US" dirty="0"/>
          </a:p>
          <a:p>
            <a:pPr eaLnBrk="1" hangingPunct="1">
              <a:spcBef>
                <a:spcPts val="0"/>
              </a:spcBef>
            </a:pPr>
            <a:endParaRPr lang="en-US" dirty="0"/>
          </a:p>
        </p:txBody>
      </p:sp>
      <p:sp>
        <p:nvSpPr>
          <p:cNvPr id="66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930D78D-AC3C-CB42-A1E4-90EC367EB041}" type="slidenum">
              <a:rPr lang="en-US">
                <a:solidFill>
                  <a:srgbClr val="000000"/>
                </a:solidFill>
                <a:latin typeface="Calibri" charset="0"/>
                <a:cs typeface="Arial" charset="0"/>
              </a:rPr>
              <a:pPr/>
              <a:t>29</a:t>
            </a:fld>
            <a:endParaRPr lang="en-US">
              <a:solidFill>
                <a:srgbClr val="000000"/>
              </a:solidFill>
              <a:latin typeface="Calibri" charset="0"/>
              <a:cs typeface="Arial" charset="0"/>
            </a:endParaRPr>
          </a:p>
        </p:txBody>
      </p:sp>
    </p:spTree>
    <p:extLst>
      <p:ext uri="{BB962C8B-B14F-4D97-AF65-F5344CB8AC3E}">
        <p14:creationId xmlns:p14="http://schemas.microsoft.com/office/powerpoint/2010/main" val="326642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xfrm>
            <a:off x="533400" y="4346763"/>
            <a:ext cx="6096000" cy="42622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ea typeface="ＭＳ Ｐゴシック" charset="0"/>
                <a:cs typeface="ＭＳ Ｐゴシック" charset="0"/>
              </a:rPr>
              <a:t>Activity 1: </a:t>
            </a:r>
            <a:r>
              <a:rPr lang="en-US" sz="1200" b="1" kern="1200" dirty="0">
                <a:solidFill>
                  <a:schemeClr val="tx1"/>
                </a:solidFill>
                <a:effectLst/>
              </a:rPr>
              <a:t>Down by the Bay: Using Music to Get in the Mood of Phonological Awareness</a:t>
            </a:r>
            <a:endParaRPr lang="en-US" b="1" dirty="0">
              <a:ea typeface="ＭＳ Ｐゴシック" charset="0"/>
              <a:cs typeface="ＭＳ Ｐゴシック" charset="0"/>
            </a:endParaRPr>
          </a:p>
          <a:p>
            <a:endParaRPr lang="en-US" b="1" dirty="0">
              <a:ea typeface="ＭＳ Ｐゴシック" charset="0"/>
              <a:cs typeface="ＭＳ Ｐゴシック" charset="0"/>
            </a:endParaRPr>
          </a:p>
          <a:p>
            <a:r>
              <a:rPr lang="en-US" b="1" baseline="0" dirty="0">
                <a:ea typeface="ＭＳ Ｐゴシック" charset="0"/>
                <a:cs typeface="ＭＳ Ｐゴシック" charset="0"/>
              </a:rPr>
              <a:t>Presenter Remarks:</a:t>
            </a: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Stand up and sing “Down by the Bay” with me. </a:t>
            </a:r>
            <a:r>
              <a:rPr lang="en-US" sz="1200" i="1" kern="1200" dirty="0">
                <a:solidFill>
                  <a:schemeClr val="tx1"/>
                </a:solidFill>
                <a:effectLst/>
                <a:latin typeface="Arial" panose="020B0604020202020204" pitchFamily="34" charset="0"/>
                <a:ea typeface="+mn-ea"/>
                <a:cs typeface="Arial" panose="020B0604020202020204" pitchFamily="34" charset="0"/>
              </a:rPr>
              <a:t>You may choose to play the iTunes version of “Down by the Bay” in the background while the whole group sings.</a:t>
            </a:r>
            <a:endParaRPr lang="en-US" i="1" dirty="0">
              <a:effectLst/>
            </a:endParaRP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i="1" kern="1200" dirty="0">
                <a:solidFill>
                  <a:schemeClr val="tx1"/>
                </a:solidFill>
                <a:effectLst/>
                <a:latin typeface="Arial" panose="020B0604020202020204" pitchFamily="34" charset="0"/>
                <a:ea typeface="+mn-ea"/>
                <a:cs typeface="Arial" panose="020B0604020202020204" pitchFamily="34" charset="0"/>
              </a:rPr>
              <a:t>Trainer</a:t>
            </a:r>
            <a:r>
              <a:rPr lang="en-US" sz="1200" i="1" kern="1200" baseline="0" dirty="0">
                <a:solidFill>
                  <a:schemeClr val="tx1"/>
                </a:solidFill>
                <a:effectLst/>
                <a:latin typeface="Arial" panose="020B0604020202020204" pitchFamily="34" charset="0"/>
                <a:ea typeface="+mn-ea"/>
                <a:cs typeface="Arial" panose="020B0604020202020204" pitchFamily="34" charset="0"/>
              </a:rPr>
              <a:t> p</a:t>
            </a:r>
            <a:r>
              <a:rPr lang="en-US" sz="1200" i="1" kern="1200" dirty="0">
                <a:solidFill>
                  <a:schemeClr val="tx1"/>
                </a:solidFill>
                <a:effectLst/>
                <a:latin typeface="Arial" panose="020B0604020202020204" pitchFamily="34" charset="0"/>
                <a:ea typeface="+mn-ea"/>
                <a:cs typeface="Arial" panose="020B0604020202020204" pitchFamily="34" charset="0"/>
              </a:rPr>
              <a:t>ause after first verse and pick up the pretend microphone; create a new verse, trading out words so that the rhyme and rhythm remain.</a:t>
            </a:r>
            <a:endParaRPr lang="en-US" sz="1200" i="1" kern="1200" baseline="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It’s your turn now. We are going to start again with the whole table group singing the first verse on the slide. Then one person from each table will grab the microphone and take a turn adding a new verse. We will keep going until everyone has had a turn creating a new verse.</a:t>
            </a:r>
            <a:endParaRPr lang="en-US" dirty="0">
              <a:effectLst/>
            </a:endParaRPr>
          </a:p>
          <a:p>
            <a:endParaRPr lang="en-US" b="1" dirty="0">
              <a:ea typeface="ＭＳ Ｐゴシック" charset="0"/>
              <a:cs typeface="ＭＳ Ｐゴシック" charset="0"/>
            </a:endParaRPr>
          </a:p>
          <a:p>
            <a:r>
              <a:rPr lang="en-US" b="1" cap="all" dirty="0"/>
              <a:t>intent: </a:t>
            </a:r>
            <a:endParaRPr lang="en-US" dirty="0"/>
          </a:p>
          <a:p>
            <a:r>
              <a:rPr lang="en-US" dirty="0"/>
              <a:t>Activate participants’ prior knowledge of phonological awareness and meet tablemates.</a:t>
            </a:r>
          </a:p>
          <a:p>
            <a:r>
              <a:rPr lang="en-US" b="1" dirty="0"/>
              <a:t> </a:t>
            </a:r>
            <a:endParaRPr lang="en-US" dirty="0"/>
          </a:p>
          <a:p>
            <a:r>
              <a:rPr lang="en-US" b="1" dirty="0"/>
              <a:t>OUTCOMES: </a:t>
            </a:r>
            <a:endParaRPr lang="en-US" dirty="0"/>
          </a:p>
          <a:p>
            <a:r>
              <a:rPr lang="en-US" dirty="0"/>
              <a:t>Participants will meet and talk with tablemates, think about existing knowledge of phonological awareness, and experience a strategy that could be replicated with students. </a:t>
            </a:r>
          </a:p>
          <a:p>
            <a:r>
              <a:rPr lang="en-US" b="1" dirty="0"/>
              <a:t> </a:t>
            </a:r>
            <a:endParaRPr lang="en-US" dirty="0"/>
          </a:p>
          <a:p>
            <a:r>
              <a:rPr lang="en-US" b="1" dirty="0"/>
              <a:t>M</a:t>
            </a:r>
            <a:r>
              <a:rPr lang="en-US" b="1" cap="all" dirty="0"/>
              <a:t>aterials Required: </a:t>
            </a:r>
            <a:endParaRPr lang="en-US" dirty="0"/>
          </a:p>
          <a:p>
            <a:pPr marL="171450" lvl="0" indent="-171450">
              <a:buFont typeface="Arial" panose="020B0604020202020204" pitchFamily="34" charset="0"/>
              <a:buChar char="•"/>
            </a:pPr>
            <a:r>
              <a:rPr lang="en-US" dirty="0"/>
              <a:t>PowerPoint with song lyrics</a:t>
            </a:r>
          </a:p>
          <a:p>
            <a:pPr marL="171450" lvl="0" indent="-171450">
              <a:buFont typeface="Arial" panose="020B0604020202020204" pitchFamily="34" charset="0"/>
              <a:buChar char="•"/>
            </a:pPr>
            <a:r>
              <a:rPr lang="en-US" dirty="0"/>
              <a:t>Tablemates</a:t>
            </a:r>
          </a:p>
          <a:p>
            <a:pPr marL="171450" lvl="0" indent="-171450">
              <a:buFont typeface="Arial" panose="020B0604020202020204" pitchFamily="34" charset="0"/>
              <a:buChar char="•"/>
            </a:pPr>
            <a:r>
              <a:rPr lang="en-US" dirty="0"/>
              <a:t>Optional: iTunes version of “Down by the Bay”</a:t>
            </a:r>
          </a:p>
          <a:p>
            <a:pPr marL="171450" lvl="0" indent="-171450">
              <a:buFont typeface="Arial" panose="020B0604020202020204" pitchFamily="34" charset="0"/>
              <a:buChar char="•"/>
            </a:pPr>
            <a:r>
              <a:rPr lang="en-US" dirty="0"/>
              <a:t>Pretend microphones for each table</a:t>
            </a:r>
          </a:p>
          <a:p>
            <a:r>
              <a:rPr lang="en-US" b="1" cap="all" dirty="0"/>
              <a:t> </a:t>
            </a:r>
            <a:endParaRPr lang="en-US" dirty="0"/>
          </a:p>
          <a:p>
            <a:r>
              <a:rPr lang="en-US" b="1" cap="all" dirty="0"/>
              <a:t>Time:</a:t>
            </a:r>
            <a:r>
              <a:rPr lang="en-US" dirty="0"/>
              <a:t> 5 minutes</a:t>
            </a:r>
          </a:p>
          <a:p>
            <a:r>
              <a:rPr lang="en-US" dirty="0"/>
              <a:t> </a:t>
            </a:r>
          </a:p>
          <a:p>
            <a:r>
              <a:rPr lang="en-US" b="1" cap="all" dirty="0"/>
              <a:t>Process: </a:t>
            </a:r>
            <a:endParaRPr lang="en-US" dirty="0"/>
          </a:p>
          <a:p>
            <a:pPr marL="171450" lvl="0" indent="-171450">
              <a:buFont typeface="Arial" panose="020B0604020202020204" pitchFamily="34" charset="0"/>
              <a:buChar char="•"/>
            </a:pPr>
            <a:r>
              <a:rPr lang="en-US" dirty="0"/>
              <a:t>Provide a brief introduction to the activity.</a:t>
            </a:r>
          </a:p>
          <a:p>
            <a:pPr marL="171450" lvl="0" indent="-171450">
              <a:buFont typeface="Arial" panose="020B0604020202020204" pitchFamily="34" charset="0"/>
              <a:buChar char="•"/>
            </a:pPr>
            <a:r>
              <a:rPr lang="en-US" dirty="0"/>
              <a:t>Invite participants to stand and sing the song with you as a whole group. (Trainer may choose to play the iTunes version of “Down by the Bay” in the background while the whole group sings.)</a:t>
            </a:r>
          </a:p>
          <a:p>
            <a:pPr marL="171450" lvl="0" indent="-171450">
              <a:buFont typeface="Arial" panose="020B0604020202020204" pitchFamily="34" charset="0"/>
              <a:buChar char="•"/>
            </a:pPr>
            <a:r>
              <a:rPr lang="en-US" dirty="0"/>
              <a:t>Trainer pause after the first verse and pick up the pretend microphone. Create a new verse, trading out words so that the rhyme and rhythm remain. </a:t>
            </a:r>
          </a:p>
          <a:p>
            <a:pPr marL="171450" lvl="0" indent="-171450">
              <a:buFont typeface="Arial" panose="020B0604020202020204" pitchFamily="34" charset="0"/>
              <a:buChar char="•"/>
            </a:pPr>
            <a:r>
              <a:rPr lang="en-US" dirty="0"/>
              <a:t>Ask participants if they think the new lyrics work as a new verse. If they agree say, “It’s your turn now.” </a:t>
            </a:r>
          </a:p>
          <a:p>
            <a:pPr marL="171450" lvl="0" indent="-171450">
              <a:buFont typeface="Arial" panose="020B0604020202020204" pitchFamily="34" charset="0"/>
              <a:buChar char="•"/>
            </a:pPr>
            <a:r>
              <a:rPr lang="en-US" dirty="0"/>
              <a:t>Start again with the whole table group singing the first verse on the slide. Then one tablemate will grab the microphone and take a turn adding a new verse. Each person at the table group should have a turn creating a new verse.</a:t>
            </a:r>
          </a:p>
          <a:p>
            <a:pPr marL="0" indent="0">
              <a:buFont typeface="Arial" panose="020B0604020202020204" pitchFamily="34" charset="0"/>
              <a:buNone/>
            </a:pPr>
            <a:endParaRPr lang="en-US" u="sng" dirty="0"/>
          </a:p>
          <a:p>
            <a:pPr marL="0" indent="0">
              <a:buFont typeface="Arial" panose="020B0604020202020204" pitchFamily="34" charset="0"/>
              <a:buNone/>
            </a:pPr>
            <a:r>
              <a:rPr lang="en-US" u="sng" dirty="0"/>
              <a:t>Debrief Questions (Participants share their thoughts about these questions with their tablemates):</a:t>
            </a:r>
            <a:r>
              <a:rPr lang="en-US" dirty="0"/>
              <a:t> </a:t>
            </a:r>
          </a:p>
          <a:p>
            <a:pPr marL="171450" lvl="0" indent="-171450">
              <a:buFont typeface="Arial" panose="020B0604020202020204" pitchFamily="34" charset="0"/>
              <a:buChar char="•"/>
            </a:pPr>
            <a:r>
              <a:rPr lang="en-US" dirty="0"/>
              <a:t>Think about what you know about phonological awareness; how is this activity activating our knowledge and skills in phonological awareness? </a:t>
            </a:r>
          </a:p>
          <a:p>
            <a:pPr marL="171450" lvl="0" indent="-171450">
              <a:buFont typeface="Arial" panose="020B0604020202020204" pitchFamily="34" charset="0"/>
              <a:buChar char="•"/>
            </a:pPr>
            <a:r>
              <a:rPr lang="en-US" dirty="0"/>
              <a:t>This exact activity is in a vignette on page 134 of the Preschool Curriculum Framework, Volume 1. If you were to do this type of activity with your students, how might you set it up? </a:t>
            </a:r>
          </a:p>
          <a:p>
            <a:pPr marL="171450" lvl="0" indent="-171450">
              <a:buFont typeface="Arial" panose="020B0604020202020204" pitchFamily="34" charset="0"/>
              <a:buChar char="•"/>
            </a:pPr>
            <a:r>
              <a:rPr lang="en-US" dirty="0"/>
              <a:t>How might the microphones be beneficial to replicating this activity with students?</a:t>
            </a:r>
          </a:p>
          <a:p>
            <a:r>
              <a:rPr lang="en-US" b="1" dirty="0"/>
              <a:t> </a:t>
            </a:r>
            <a:endParaRPr lang="en-US" b="1" baseline="0" dirty="0">
              <a:ea typeface="ＭＳ Ｐゴシック" charset="0"/>
              <a:cs typeface="ＭＳ Ｐゴシック" charset="0"/>
            </a:endParaRPr>
          </a:p>
          <a:p>
            <a:endParaRPr lang="en-US" baseline="0"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a:t>
            </a:fld>
            <a:endParaRPr lang="en-US"/>
          </a:p>
        </p:txBody>
      </p:sp>
    </p:spTree>
    <p:extLst>
      <p:ext uri="{BB962C8B-B14F-4D97-AF65-F5344CB8AC3E}">
        <p14:creationId xmlns:p14="http://schemas.microsoft.com/office/powerpoint/2010/main" val="685381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xfrm>
            <a:off x="685799" y="4343400"/>
            <a:ext cx="5486400" cy="4114800"/>
          </a:xfrm>
          <a:noFill/>
        </p:spPr>
        <p:txBody>
          <a:bodyPr/>
          <a:lstStyle/>
          <a:p>
            <a:pPr marL="0" marR="0" indent="0" algn="l" defTabSz="914400" rtl="0" eaLnBrk="0" fontAlgn="base" latinLnBrk="0" hangingPunct="0">
              <a:lnSpc>
                <a:spcPct val="100000"/>
              </a:lnSpc>
              <a:spcBef>
                <a:spcPts val="0"/>
              </a:spcBef>
              <a:spcAft>
                <a:spcPct val="0"/>
              </a:spcAft>
              <a:buClrTx/>
              <a:buSzTx/>
              <a:buFont typeface="Arial"/>
              <a:buNone/>
              <a:tabLst/>
              <a:defRPr/>
            </a:pPr>
            <a:r>
              <a:rPr lang="en-US" b="1" u="none" dirty="0"/>
              <a:t>Background Information: </a:t>
            </a:r>
          </a:p>
          <a:p>
            <a:pPr>
              <a:spcBef>
                <a:spcPts val="0"/>
              </a:spcBef>
              <a:defRPr/>
            </a:pPr>
            <a:r>
              <a:rPr lang="en-US" u="none" dirty="0"/>
              <a:t>Ask participants to pull out Handout 8: Integrated Instruction (Excerpted from the DRDP-K;</a:t>
            </a:r>
            <a:r>
              <a:rPr lang="en-US" u="none" baseline="0" dirty="0"/>
              <a:t> </a:t>
            </a:r>
            <a:r>
              <a:rPr lang="en-US" u="none" dirty="0"/>
              <a:t>Language and Literacy: Phonological Awareness). </a:t>
            </a:r>
            <a:r>
              <a:rPr lang="en-US" u="none" baseline="0" dirty="0"/>
              <a:t>For more information go to: </a:t>
            </a:r>
            <a:r>
              <a:rPr lang="en-US" u="none" baseline="0" dirty="0">
                <a:hlinkClick r:id="rId3"/>
              </a:rPr>
              <a:t>http://www.drdpk.org</a:t>
            </a:r>
            <a:r>
              <a:rPr lang="en-US" u="none" baseline="0" dirty="0"/>
              <a:t>.</a:t>
            </a:r>
          </a:p>
          <a:p>
            <a:pPr>
              <a:spcBef>
                <a:spcPts val="0"/>
              </a:spcBef>
              <a:spcAft>
                <a:spcPts val="300"/>
              </a:spcAft>
            </a:pPr>
            <a:endParaRPr lang="en-US" b="1" u="none" dirty="0"/>
          </a:p>
          <a:p>
            <a:pPr>
              <a:spcBef>
                <a:spcPts val="0"/>
              </a:spcBef>
              <a:spcAft>
                <a:spcPts val="300"/>
              </a:spcAft>
            </a:pPr>
            <a:r>
              <a:rPr lang="en-US" b="1" u="none" dirty="0"/>
              <a:t>Presenter Remarks:</a:t>
            </a:r>
          </a:p>
          <a:p>
            <a:pPr marL="171450" indent="-171450">
              <a:spcBef>
                <a:spcPts val="0"/>
              </a:spcBef>
              <a:buFont typeface="Arial"/>
              <a:buChar char="•"/>
            </a:pPr>
            <a:r>
              <a:rPr lang="en-US" dirty="0"/>
              <a:t>The DRDP-K</a:t>
            </a:r>
            <a:r>
              <a:rPr lang="en-US" baseline="0" dirty="0"/>
              <a:t> provides the developmental continuum from early preschool to early first grade. Locate Handout 8: Integrated Instruction.</a:t>
            </a:r>
          </a:p>
          <a:p>
            <a:pPr marL="171450" indent="-171450">
              <a:spcBef>
                <a:spcPts val="0"/>
              </a:spcBef>
              <a:buFont typeface="Arial"/>
              <a:buChar char="•"/>
            </a:pPr>
            <a:r>
              <a:rPr lang="en-US" baseline="0" dirty="0"/>
              <a:t>Read each developmental level. </a:t>
            </a:r>
          </a:p>
          <a:p>
            <a:pPr marL="171450" indent="-171450">
              <a:spcBef>
                <a:spcPts val="0"/>
              </a:spcBef>
              <a:buFont typeface="Arial"/>
              <a:buChar char="•"/>
              <a:defRPr/>
            </a:pPr>
            <a:r>
              <a:rPr lang="en-US" dirty="0"/>
              <a:t>What do you notice about the similarities</a:t>
            </a:r>
            <a:r>
              <a:rPr lang="en-US" baseline="0" dirty="0"/>
              <a:t> and differences in these measurements</a:t>
            </a:r>
            <a:r>
              <a:rPr lang="en-US" dirty="0"/>
              <a:t>? </a:t>
            </a:r>
            <a:r>
              <a:rPr lang="en-US" i="1" dirty="0"/>
              <a:t>Allow time for discussion.</a:t>
            </a:r>
            <a:endParaRPr lang="en-US" dirty="0"/>
          </a:p>
          <a:p>
            <a:pPr marL="171450" indent="-171450">
              <a:spcBef>
                <a:spcPts val="0"/>
              </a:spcBef>
              <a:buFont typeface="Arial"/>
              <a:buChar char="•"/>
            </a:pPr>
            <a:r>
              <a:rPr lang="en-US" baseline="0" dirty="0"/>
              <a:t>How might you use this information in your planning for Phonological Awareness in the TK classroom?</a:t>
            </a:r>
            <a:endParaRPr lang="en-US" dirty="0"/>
          </a:p>
          <a:p>
            <a:pPr marL="0" indent="0">
              <a:spcBef>
                <a:spcPts val="0"/>
              </a:spcBef>
              <a:buFont typeface="Arial"/>
              <a:buNone/>
            </a:pPr>
            <a:endParaRPr lang="en-US" dirty="0"/>
          </a:p>
          <a:p>
            <a:pPr marL="0" marR="0" indent="0" algn="l" defTabSz="457200" rtl="0" eaLnBrk="1" fontAlgn="base" latinLnBrk="0" hangingPunct="1">
              <a:lnSpc>
                <a:spcPct val="100000"/>
              </a:lnSpc>
              <a:spcBef>
                <a:spcPts val="0"/>
              </a:spcBef>
              <a:spcAft>
                <a:spcPct val="0"/>
              </a:spcAft>
              <a:buClrTx/>
              <a:buSzTx/>
              <a:buFont typeface="Arial"/>
              <a:buNone/>
              <a:tabLst/>
              <a:defRPr/>
            </a:pPr>
            <a:endParaRPr lang="en-US" dirty="0"/>
          </a:p>
          <a:p>
            <a:pPr marL="0" marR="0" indent="0" algn="l" defTabSz="914400" rtl="0" eaLnBrk="0" fontAlgn="base" latinLnBrk="0" hangingPunct="0">
              <a:lnSpc>
                <a:spcPct val="100000"/>
              </a:lnSpc>
              <a:spcBef>
                <a:spcPts val="0"/>
              </a:spcBef>
              <a:spcAft>
                <a:spcPct val="0"/>
              </a:spcAft>
              <a:buClrTx/>
              <a:buSzTx/>
              <a:buFont typeface="Arial"/>
              <a:buNone/>
              <a:tabLst/>
              <a:defRPr/>
            </a:pPr>
            <a:endParaRPr lang="en-US" baseline="0" dirty="0"/>
          </a:p>
          <a:p>
            <a:pPr marL="0" indent="0">
              <a:spcBef>
                <a:spcPts val="0"/>
              </a:spcBef>
              <a:buFont typeface="Arial"/>
              <a:buNone/>
            </a:pPr>
            <a:endParaRPr lang="en-US" dirty="0"/>
          </a:p>
        </p:txBody>
      </p:sp>
      <p:sp>
        <p:nvSpPr>
          <p:cNvPr id="2" name="Slide Number Placeholder 1"/>
          <p:cNvSpPr>
            <a:spLocks noGrp="1"/>
          </p:cNvSpPr>
          <p:nvPr>
            <p:ph type="sldNum" sz="quarter" idx="10"/>
          </p:nvPr>
        </p:nvSpPr>
        <p:spPr/>
        <p:txBody>
          <a:bodyPr/>
          <a:lstStyle/>
          <a:p>
            <a:pPr>
              <a:defRPr/>
            </a:pPr>
            <a:fld id="{ECA3B4E2-6783-4CC4-AC08-DE08ABEA88EE}" type="slidenum">
              <a:rPr lang="en-US" smtClean="0"/>
              <a:pPr>
                <a:defRPr/>
              </a:pPr>
              <a:t>30</a:t>
            </a:fld>
            <a:endParaRPr lang="en-US" dirty="0"/>
          </a:p>
        </p:txBody>
      </p:sp>
    </p:spTree>
    <p:extLst>
      <p:ext uri="{BB962C8B-B14F-4D97-AF65-F5344CB8AC3E}">
        <p14:creationId xmlns:p14="http://schemas.microsoft.com/office/powerpoint/2010/main" val="182769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0"/>
              </a:spcBef>
            </a:pPr>
            <a:r>
              <a:rPr lang="en-US" b="1" dirty="0"/>
              <a:t>Presenter Remarks:</a:t>
            </a:r>
            <a:r>
              <a:rPr lang="en-US" b="1" baseline="0" dirty="0"/>
              <a:t> </a:t>
            </a:r>
          </a:p>
          <a:p>
            <a:pPr marL="0" marR="0" lvl="0" indent="0" algn="l" defTabSz="457200" rtl="0" eaLnBrk="0" fontAlgn="base" latinLnBrk="0" hangingPunct="0">
              <a:lnSpc>
                <a:spcPct val="100000"/>
              </a:lnSpc>
              <a:spcBef>
                <a:spcPts val="0"/>
              </a:spcBef>
              <a:spcAft>
                <a:spcPct val="0"/>
              </a:spcAft>
              <a:buClrTx/>
              <a:buSzTx/>
              <a:buFontTx/>
              <a:buNone/>
              <a:tabLst/>
              <a:defRPr/>
            </a:pPr>
            <a:r>
              <a:rPr lang="en-US" baseline="0" dirty="0"/>
              <a:t>We now have a deeper understanding of the developmental continuum and resources. These resources guide our understanding of what developmentally appropriate strategies support the </a:t>
            </a:r>
            <a:r>
              <a:rPr lang="en-US" sz="1200" b="0" dirty="0">
                <a:effectLst>
                  <a:outerShdw blurRad="38100" dist="38100" dir="2700000" algn="tl">
                    <a:srgbClr val="000000">
                      <a:alpha val="43137"/>
                    </a:srgbClr>
                  </a:outerShdw>
                </a:effectLst>
              </a:rPr>
              <a:t>developmental progressions of phonological awareness.</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baseline="0" dirty="0"/>
          </a:p>
          <a:p>
            <a:pPr lvl="0">
              <a:spcBef>
                <a:spcPts val="0"/>
              </a:spcBef>
            </a:pPr>
            <a:r>
              <a:rPr lang="en-US" baseline="0" dirty="0"/>
              <a:t>Now we need to think about </a:t>
            </a:r>
            <a:r>
              <a:rPr lang="en-US" i="1" baseline="0" dirty="0"/>
              <a:t>how</a:t>
            </a:r>
            <a:r>
              <a:rPr lang="en-US" baseline="0" dirty="0"/>
              <a:t> we support this development with strategies in the classroom. For example, what questions do we ask ourselves when we are differentiating instruction or creating flexible groupings? </a:t>
            </a:r>
          </a:p>
          <a:p>
            <a:pPr marL="0" lvl="0" indent="0">
              <a:spcBef>
                <a:spcPts val="0"/>
              </a:spcBef>
              <a:buNone/>
            </a:pPr>
            <a:endParaRPr lang="en-US" b="1" baseline="0" dirty="0">
              <a:solidFill>
                <a:schemeClr val="tx1"/>
              </a:solidFill>
            </a:endParaRPr>
          </a:p>
          <a:p>
            <a:pPr marL="0" lvl="0" indent="0">
              <a:spcBef>
                <a:spcPts val="0"/>
              </a:spcBef>
              <a:buNone/>
            </a:pPr>
            <a:r>
              <a:rPr lang="en-US" b="1" baseline="0" dirty="0">
                <a:solidFill>
                  <a:schemeClr val="tx1"/>
                </a:solidFill>
              </a:rPr>
              <a:t>What are the developmentally appropriate strategies that support that development? </a:t>
            </a:r>
            <a:r>
              <a:rPr lang="en-US" b="0" baseline="0" dirty="0">
                <a:solidFill>
                  <a:schemeClr val="tx1"/>
                </a:solidFill>
              </a:rPr>
              <a:t>“</a:t>
            </a:r>
            <a:r>
              <a:rPr lang="en-US" b="0" i="0" kern="1200" dirty="0">
                <a:solidFill>
                  <a:schemeClr val="tx1"/>
                </a:solidFill>
                <a:effectLst/>
              </a:rPr>
              <a:t>Developmentally appropriate strategies are those</a:t>
            </a:r>
            <a:r>
              <a:rPr lang="en-US" b="0" i="0" kern="1200" baseline="0" dirty="0">
                <a:solidFill>
                  <a:schemeClr val="tx1"/>
                </a:solidFill>
                <a:effectLst/>
              </a:rPr>
              <a:t> that </a:t>
            </a:r>
            <a:r>
              <a:rPr lang="en-US" b="0" i="0" kern="1200" dirty="0">
                <a:solidFill>
                  <a:schemeClr val="tx1"/>
                </a:solidFill>
                <a:effectLst/>
              </a:rPr>
              <a:t>meet children where they are</a:t>
            </a:r>
            <a:r>
              <a:rPr lang="en-US" b="0" i="0" kern="1200" baseline="0" dirty="0">
                <a:solidFill>
                  <a:schemeClr val="tx1"/>
                </a:solidFill>
                <a:effectLst/>
              </a:rPr>
              <a:t> and provide scaffolding to help children </a:t>
            </a:r>
            <a:r>
              <a:rPr lang="en-US" b="0" i="0" kern="1200" dirty="0">
                <a:solidFill>
                  <a:schemeClr val="tx1"/>
                </a:solidFill>
                <a:effectLst/>
              </a:rPr>
              <a:t>reach goals that are both challenging and achievable.  When we employ DAP strategies,</a:t>
            </a:r>
            <a:r>
              <a:rPr lang="en-US" b="0" i="0" kern="1200" baseline="0" dirty="0">
                <a:solidFill>
                  <a:schemeClr val="tx1"/>
                </a:solidFill>
                <a:effectLst/>
              </a:rPr>
              <a:t> our lessons are suited to young children’s learning needs and promote children’s interests as well as their program” (</a:t>
            </a:r>
            <a:r>
              <a:rPr lang="en-US" b="0" i="0" kern="1200" baseline="0" dirty="0" err="1">
                <a:solidFill>
                  <a:schemeClr val="tx1"/>
                </a:solidFill>
                <a:effectLst/>
              </a:rPr>
              <a:t>Copple</a:t>
            </a:r>
            <a:r>
              <a:rPr lang="en-US" b="0" i="0" kern="1200" baseline="0" dirty="0">
                <a:solidFill>
                  <a:schemeClr val="tx1"/>
                </a:solidFill>
                <a:effectLst/>
              </a:rPr>
              <a:t> &amp; </a:t>
            </a:r>
            <a:r>
              <a:rPr lang="en-US" b="0" i="0" kern="1200" baseline="0" dirty="0" err="1">
                <a:solidFill>
                  <a:schemeClr val="tx1"/>
                </a:solidFill>
                <a:effectLst/>
              </a:rPr>
              <a:t>Bredekamp</a:t>
            </a:r>
            <a:r>
              <a:rPr lang="en-US" b="0" i="0" kern="1200" baseline="0" dirty="0">
                <a:solidFill>
                  <a:schemeClr val="tx1"/>
                </a:solidFill>
                <a:effectLst/>
              </a:rPr>
              <a:t>, 2009).</a:t>
            </a:r>
          </a:p>
          <a:p>
            <a:pPr lvl="0">
              <a:spcBef>
                <a:spcPts val="0"/>
              </a:spcBef>
            </a:pPr>
            <a:endParaRPr kumimoji="0" lang="en-US" b="0" i="0" u="none" strike="noStrike" kern="1200" cap="none" spc="0" normalizeH="0" baseline="0" noProof="0" dirty="0">
              <a:ln>
                <a:noFill/>
              </a:ln>
              <a:solidFill>
                <a:prstClr val="black"/>
              </a:solidFill>
              <a:effectLst/>
              <a:uLnTx/>
              <a:uFillTx/>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31</a:t>
            </a:fld>
            <a:endParaRPr lang="en-US" altLang="en-US" dirty="0"/>
          </a:p>
        </p:txBody>
      </p:sp>
    </p:spTree>
    <p:extLst>
      <p:ext uri="{BB962C8B-B14F-4D97-AF65-F5344CB8AC3E}">
        <p14:creationId xmlns:p14="http://schemas.microsoft.com/office/powerpoint/2010/main" val="1642269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3865880"/>
          </a:xfrm>
        </p:spPr>
        <p:txBody>
          <a:bodyPr>
            <a:noAutofit/>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b="1" dirty="0"/>
              <a:t>Presenter Remarks:</a:t>
            </a:r>
            <a:r>
              <a:rPr lang="en-US" b="1" baseline="0" dirty="0"/>
              <a:t> </a:t>
            </a:r>
          </a:p>
          <a:p>
            <a:pPr marL="0" indent="0">
              <a:spcBef>
                <a:spcPts val="0"/>
              </a:spcBef>
              <a:buFont typeface="Arial"/>
              <a:buNone/>
            </a:pPr>
            <a:r>
              <a:rPr lang="en-US" b="0" baseline="0" dirty="0"/>
              <a:t>Let’s take a look at some </a:t>
            </a:r>
            <a:r>
              <a:rPr lang="en-US" b="0" dirty="0"/>
              <a:t>resources we can use to support TK children’s learning and development.</a:t>
            </a:r>
            <a:r>
              <a:rPr lang="en-US" b="0" baseline="0" dirty="0"/>
              <a:t> (</a:t>
            </a:r>
            <a:r>
              <a:rPr lang="en-US" dirty="0"/>
              <a:t>Hold</a:t>
            </a:r>
            <a:r>
              <a:rPr lang="en-US" baseline="0" dirty="0"/>
              <a:t> up each resource separately while describing the core components.)</a:t>
            </a:r>
          </a:p>
          <a:p>
            <a:pPr marL="171450" indent="-171450">
              <a:spcBef>
                <a:spcPts val="0"/>
              </a:spcBef>
              <a:buFont typeface="Arial"/>
              <a:buChar char="•"/>
            </a:pPr>
            <a:endParaRPr lang="en-US" baseline="0" dirty="0"/>
          </a:p>
          <a:p>
            <a:pPr marL="0" indent="0" eaLnBrk="1" hangingPunct="1">
              <a:spcBef>
                <a:spcPts val="0"/>
              </a:spcBef>
              <a:buFont typeface="Arial" panose="020B0604020202020204" pitchFamily="34" charset="0"/>
              <a:buNone/>
            </a:pPr>
            <a:r>
              <a:rPr lang="en-US" baseline="0" dirty="0"/>
              <a:t>The Preschool Curriculum Framework is the companion document to the foundations. It offers </a:t>
            </a:r>
            <a:r>
              <a:rPr lang="en-US" dirty="0">
                <a:latin typeface="Arial" charset="0"/>
                <a:ea typeface="MS PGothic" charset="0"/>
              </a:rPr>
              <a:t>strategies for the environment, daily routines, teacher</a:t>
            </a:r>
            <a:r>
              <a:rPr lang="en-US" baseline="0" dirty="0">
                <a:latin typeface="Arial" charset="0"/>
                <a:ea typeface="MS PGothic" charset="0"/>
              </a:rPr>
              <a:t> interactions, planned learning opportunities, and for engaging families; it also poses questions for reflection. The strategies provided are:</a:t>
            </a:r>
          </a:p>
          <a:p>
            <a:pPr marL="171450" indent="-171450" eaLnBrk="1" hangingPunct="1">
              <a:spcBef>
                <a:spcPts val="0"/>
              </a:spcBef>
              <a:buFont typeface="Arial" panose="020B0604020202020204" pitchFamily="34" charset="0"/>
              <a:buChar char="•"/>
            </a:pPr>
            <a:r>
              <a:rPr lang="en-US" dirty="0">
                <a:latin typeface="Arial" charset="0"/>
                <a:ea typeface="MS PGothic" charset="0"/>
              </a:rPr>
              <a:t>Developmentally appropriate</a:t>
            </a:r>
          </a:p>
          <a:p>
            <a:pPr marL="171450" indent="-171450" eaLnBrk="1" hangingPunct="1">
              <a:spcBef>
                <a:spcPts val="0"/>
              </a:spcBef>
              <a:buFont typeface="Arial" panose="020B0604020202020204" pitchFamily="34" charset="0"/>
              <a:buChar char="•"/>
            </a:pPr>
            <a:r>
              <a:rPr lang="en-US" dirty="0">
                <a:latin typeface="Arial" charset="0"/>
                <a:ea typeface="MS PGothic" charset="0"/>
              </a:rPr>
              <a:t>Reflective and intentional</a:t>
            </a:r>
          </a:p>
          <a:p>
            <a:pPr marL="171450" indent="-171450" eaLnBrk="1" hangingPunct="1">
              <a:spcBef>
                <a:spcPts val="0"/>
              </a:spcBef>
              <a:buFont typeface="Arial" panose="020B0604020202020204" pitchFamily="34" charset="0"/>
              <a:buChar char="•"/>
            </a:pPr>
            <a:r>
              <a:rPr lang="en-US" dirty="0">
                <a:latin typeface="Arial" charset="0"/>
                <a:ea typeface="MS PGothic" charset="0"/>
              </a:rPr>
              <a:t>Individually and culturally meaningful</a:t>
            </a:r>
          </a:p>
          <a:p>
            <a:pPr marL="171450" indent="-171450" eaLnBrk="1" hangingPunct="1">
              <a:spcBef>
                <a:spcPts val="0"/>
              </a:spcBef>
              <a:buFont typeface="Arial" panose="020B0604020202020204" pitchFamily="34" charset="0"/>
              <a:buChar char="•"/>
            </a:pPr>
            <a:r>
              <a:rPr lang="en-US" dirty="0">
                <a:latin typeface="Arial" charset="0"/>
                <a:ea typeface="MS PGothic" charset="0"/>
              </a:rPr>
              <a:t>Inclusive</a:t>
            </a:r>
          </a:p>
          <a:p>
            <a:pPr marL="171450" indent="-171450">
              <a:spcBef>
                <a:spcPts val="0"/>
              </a:spcBef>
              <a:buFont typeface="Arial"/>
              <a:buChar char="•"/>
            </a:pPr>
            <a:endParaRPr lang="en-US" baseline="0" dirty="0"/>
          </a:p>
          <a:p>
            <a:pPr marL="0" indent="0">
              <a:spcBef>
                <a:spcPts val="0"/>
              </a:spcBef>
              <a:buFont typeface="Arial"/>
              <a:buNone/>
            </a:pPr>
            <a:r>
              <a:rPr lang="en-US" baseline="0" dirty="0"/>
              <a:t>The ELA/ELD framework has a chapter dedicated to TK and is closely aligned via the Alignment document and the CA Common Core State Standards to the foundations. </a:t>
            </a:r>
          </a:p>
          <a:p>
            <a:pPr marL="0" indent="0">
              <a:spcBef>
                <a:spcPts val="0"/>
              </a:spcBef>
              <a:buFont typeface="Arial"/>
              <a:buNone/>
            </a:pPr>
            <a:endParaRPr lang="en-US" baseline="0" dirty="0"/>
          </a:p>
          <a:p>
            <a:pPr marL="0" indent="0">
              <a:spcBef>
                <a:spcPts val="0"/>
              </a:spcBef>
              <a:buFont typeface="Arial"/>
              <a:buNone/>
            </a:pPr>
            <a:r>
              <a:rPr lang="en-US" baseline="0" dirty="0"/>
              <a:t>The TK Implementation Guide provides information about all components of transitional kindergarten including curriculum, environments, teacher strategies, and key information about English-language development and language and literacy development in the TK years. </a:t>
            </a:r>
          </a:p>
          <a:p>
            <a:pPr marL="171450" indent="-171450">
              <a:spcBef>
                <a:spcPts val="0"/>
              </a:spcBef>
              <a:buFont typeface="Arial"/>
              <a:buChar char="•"/>
            </a:pPr>
            <a:endParaRPr lang="en-US" baseline="0" dirty="0"/>
          </a:p>
          <a:p>
            <a:pPr marL="0" indent="0">
              <a:spcBef>
                <a:spcPts val="0"/>
              </a:spcBef>
              <a:buFont typeface="Arial"/>
              <a:buNone/>
            </a:pPr>
            <a:r>
              <a:rPr lang="en-US" dirty="0"/>
              <a:t>U</a:t>
            </a:r>
            <a:r>
              <a:rPr lang="en-US" baseline="0" dirty="0"/>
              <a:t>se these resources together to create the richest experiences for your students.</a:t>
            </a:r>
            <a:endParaRPr lang="en-US" dirty="0"/>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9A7A7-82E7-3B4A-BB83-9A4FFD298A93}" type="slidenum">
              <a:rPr lang="en-US" sz="1200"/>
              <a:pPr eaLnBrk="1" hangingPunct="1"/>
              <a:t>32</a:t>
            </a:fld>
            <a:endParaRPr lang="en-US" sz="1200" dirty="0"/>
          </a:p>
        </p:txBody>
      </p:sp>
    </p:spTree>
    <p:extLst>
      <p:ext uri="{BB962C8B-B14F-4D97-AF65-F5344CB8AC3E}">
        <p14:creationId xmlns:p14="http://schemas.microsoft.com/office/powerpoint/2010/main" val="2477361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F612EF48-FD5B-7D4B-A7A3-1D0740115994}" type="slidenum">
              <a:rPr lang="en-US" sz="1200"/>
              <a:pPr algn="r" eaLnBrk="1" hangingPunct="1"/>
              <a:t>33</a:t>
            </a:fld>
            <a:endParaRPr lang="en-US" sz="1200" dirty="0"/>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xfrm>
            <a:off x="687388" y="4384519"/>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Presenter Remarks:</a:t>
            </a:r>
            <a:r>
              <a:rPr lang="en-US" b="1" baseline="0" dirty="0"/>
              <a:t> </a:t>
            </a:r>
          </a:p>
          <a:p>
            <a:pPr defTabSz="457200"/>
            <a:r>
              <a:rPr lang="en-US" dirty="0"/>
              <a:t>The Preschool Curriculum Framework offers guidance on how teachers can support the learning and development described in the foundations through environments and materials</a:t>
            </a:r>
            <a:r>
              <a:rPr lang="en-US" baseline="0" dirty="0"/>
              <a:t> </a:t>
            </a:r>
            <a:r>
              <a:rPr lang="en-US" dirty="0"/>
              <a:t>that are developmentally appropriate</a:t>
            </a:r>
            <a:r>
              <a:rPr lang="en-US" baseline="0" dirty="0"/>
              <a:t> and provide </a:t>
            </a:r>
            <a:r>
              <a:rPr lang="en-US" dirty="0"/>
              <a:t>individually and culturally meaningful experiences that engage families.</a:t>
            </a:r>
          </a:p>
          <a:p>
            <a:pPr defTabSz="457200"/>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“Family engagement with schools has been linked to important outcomes for children of all families, including families with children who are DLLs. Numerous positive developmental child outcomes have been associated with family engagement, including early literacy skills (Durand, 2011; </a:t>
            </a:r>
            <a:r>
              <a:rPr lang="en-US" dirty="0" err="1"/>
              <a:t>López</a:t>
            </a:r>
            <a:r>
              <a:rPr lang="en-US" dirty="0"/>
              <a:t>, </a:t>
            </a:r>
            <a:r>
              <a:rPr lang="en-US" dirty="0" err="1"/>
              <a:t>Barrueco</a:t>
            </a:r>
            <a:r>
              <a:rPr lang="en-US" dirty="0"/>
              <a:t>, and Miles, 2006), cognitive and language development skills (</a:t>
            </a:r>
            <a:r>
              <a:rPr lang="en-US" dirty="0" err="1"/>
              <a:t>Fantuzzo</a:t>
            </a:r>
            <a:r>
              <a:rPr lang="en-US" dirty="0"/>
              <a:t> et al., 2004; </a:t>
            </a:r>
            <a:r>
              <a:rPr lang="en-US" dirty="0" err="1"/>
              <a:t>Farver</a:t>
            </a:r>
            <a:r>
              <a:rPr lang="en-US" dirty="0"/>
              <a:t> et al., 2006; Raikes et al., 2006), social–emotional skills (</a:t>
            </a:r>
            <a:r>
              <a:rPr lang="en-US" dirty="0" err="1"/>
              <a:t>Fantuzzo</a:t>
            </a:r>
            <a:r>
              <a:rPr lang="en-US" dirty="0"/>
              <a:t> et al., 2004), and academic achievement (</a:t>
            </a:r>
            <a:r>
              <a:rPr lang="en-US" dirty="0" err="1"/>
              <a:t>Jeynes</a:t>
            </a:r>
            <a:r>
              <a:rPr lang="en-US" dirty="0"/>
              <a:t>, 2012; Lee and Bowen, 2006; </a:t>
            </a:r>
            <a:r>
              <a:rPr lang="en-US" dirty="0" err="1"/>
              <a:t>LeFevre</a:t>
            </a:r>
            <a:r>
              <a:rPr lang="en-US" dirty="0"/>
              <a:t> and Shaw, 2012; Lin 2003, 2006; </a:t>
            </a:r>
            <a:r>
              <a:rPr lang="en-US" dirty="0" err="1"/>
              <a:t>Mantzicopoulos</a:t>
            </a:r>
            <a:r>
              <a:rPr lang="en-US" dirty="0"/>
              <a:t>, 2003; </a:t>
            </a:r>
            <a:r>
              <a:rPr lang="en-US" dirty="0" err="1"/>
              <a:t>McWayne</a:t>
            </a:r>
            <a:r>
              <a:rPr lang="en-US" dirty="0"/>
              <a:t>, </a:t>
            </a:r>
            <a:r>
              <a:rPr lang="en-US" dirty="0" err="1"/>
              <a:t>Fantuzzo</a:t>
            </a:r>
            <a:r>
              <a:rPr lang="en-US" dirty="0"/>
              <a:t>, and McDermott, 2004; </a:t>
            </a:r>
            <a:r>
              <a:rPr lang="en-US" dirty="0" err="1"/>
              <a:t>McWayne</a:t>
            </a:r>
            <a:r>
              <a:rPr lang="en-US" dirty="0"/>
              <a:t> et al., 2004; </a:t>
            </a:r>
            <a:r>
              <a:rPr lang="en-US" dirty="0" err="1"/>
              <a:t>Suizzo</a:t>
            </a:r>
            <a:r>
              <a:rPr lang="en-US" dirty="0"/>
              <a:t> et al., 2012)” </a:t>
            </a:r>
            <a:r>
              <a:rPr lang="en-US" altLang="en-US" baseline="0" dirty="0"/>
              <a:t>(</a:t>
            </a:r>
            <a:r>
              <a:rPr lang="en-US" i="0" dirty="0"/>
              <a:t>DLL Overview Papers </a:t>
            </a:r>
            <a:r>
              <a:rPr lang="en-US" dirty="0"/>
              <a:t>2013, p. 121).</a:t>
            </a:r>
          </a:p>
          <a:p>
            <a:pPr defTabSz="457200">
              <a:spcBef>
                <a:spcPts val="450"/>
              </a:spcBef>
            </a:pPr>
            <a:endParaRPr lang="en-US" dirty="0"/>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33</a:t>
            </a:fld>
            <a:endParaRPr lang="en-US" altLang="en-US" dirty="0"/>
          </a:p>
        </p:txBody>
      </p:sp>
    </p:spTree>
    <p:extLst>
      <p:ext uri="{BB962C8B-B14F-4D97-AF65-F5344CB8AC3E}">
        <p14:creationId xmlns:p14="http://schemas.microsoft.com/office/powerpoint/2010/main" val="1433027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xfrm>
            <a:off x="608076" y="4346762"/>
            <a:ext cx="5641848" cy="4115269"/>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0" lvl="2" indent="0">
              <a:buFont typeface="Arial" charset="0"/>
              <a:buNone/>
              <a:defRPr/>
            </a:pPr>
            <a:r>
              <a:rPr lang="en-US" altLang="ja-JP" b="1" u="none" dirty="0">
                <a:latin typeface="Arial" panose="020B0604020202020204" pitchFamily="34" charset="0"/>
                <a:ea typeface="MS PGothic" charset="0"/>
                <a:cs typeface="Arial" panose="020B0604020202020204" pitchFamily="34" charset="0"/>
              </a:rPr>
              <a:t>Background</a:t>
            </a:r>
            <a:r>
              <a:rPr lang="en-US" altLang="ja-JP" b="1" u="none" baseline="0" dirty="0">
                <a:latin typeface="Arial" panose="020B0604020202020204" pitchFamily="34" charset="0"/>
                <a:ea typeface="MS PGothic" charset="0"/>
                <a:cs typeface="Arial" panose="020B0604020202020204" pitchFamily="34" charset="0"/>
              </a:rPr>
              <a:t> Information:</a:t>
            </a:r>
            <a:endParaRPr lang="en-US" altLang="ja-JP" b="1" u="none" dirty="0">
              <a:latin typeface="Arial" panose="020B0604020202020204" pitchFamily="34" charset="0"/>
              <a:ea typeface="MS PGothic" charset="0"/>
              <a:cs typeface="Arial" panose="020B0604020202020204" pitchFamily="34" charset="0"/>
            </a:endParaRPr>
          </a:p>
          <a:p>
            <a:pPr marL="228600" lvl="2" indent="-228600">
              <a:buFont typeface="Arial" charset="0"/>
              <a:buChar char="•"/>
              <a:defRPr/>
            </a:pPr>
            <a:r>
              <a:rPr lang="en-US" u="none" dirty="0">
                <a:latin typeface="Arial" panose="020B0604020202020204" pitchFamily="34" charset="0"/>
                <a:ea typeface="MS PGothic" charset="0"/>
                <a:cs typeface="Arial" panose="020B0604020202020204" pitchFamily="34" charset="0"/>
              </a:rPr>
              <a:t>Preschool Curriculum Framework, page 13</a:t>
            </a:r>
          </a:p>
          <a:p>
            <a:pPr marL="228600" lvl="2" indent="-228600">
              <a:buFont typeface="Arial" charset="0"/>
              <a:buChar char="•"/>
              <a:defRPr/>
            </a:pPr>
            <a:r>
              <a:rPr lang="en-US" u="none" dirty="0">
                <a:latin typeface="Arial" panose="020B0604020202020204" pitchFamily="34" charset="0"/>
                <a:ea typeface="MS PGothic" charset="0"/>
                <a:cs typeface="Arial" panose="020B0604020202020204" pitchFamily="34" charset="0"/>
              </a:rPr>
              <a:t>ELA/ELD Framework, Figure 9.8 and pages 910-913</a:t>
            </a:r>
            <a:endParaRPr lang="en-US" u="none" dirty="0">
              <a:latin typeface="Arial" panose="020B0604020202020204" pitchFamily="34" charset="0"/>
              <a:ea typeface="ＭＳ Ｐゴシック" charset="0"/>
              <a:cs typeface="Arial" panose="020B0604020202020204" pitchFamily="34" charset="0"/>
            </a:endParaRPr>
          </a:p>
          <a:p>
            <a:endParaRPr lang="en-US" b="1" u="none" dirty="0">
              <a:latin typeface="Arial" panose="020B0604020202020204" pitchFamily="34" charset="0"/>
              <a:ea typeface="ＭＳ Ｐゴシック" charset="0"/>
              <a:cs typeface="Arial" panose="020B0604020202020204" pitchFamily="34" charset="0"/>
            </a:endParaRPr>
          </a:p>
          <a:p>
            <a:r>
              <a:rPr lang="en-US" b="1" u="none" dirty="0">
                <a:latin typeface="Arial" panose="020B0604020202020204" pitchFamily="34" charset="0"/>
                <a:ea typeface="ＭＳ Ｐゴシック" charset="0"/>
                <a:cs typeface="Arial" panose="020B0604020202020204" pitchFamily="34" charset="0"/>
              </a:rPr>
              <a:t>Presenter</a:t>
            </a:r>
            <a:r>
              <a:rPr lang="en-US" b="1" u="none" baseline="0" dirty="0">
                <a:latin typeface="Arial" panose="020B0604020202020204" pitchFamily="34" charset="0"/>
                <a:ea typeface="ＭＳ Ｐゴシック" charset="0"/>
                <a:cs typeface="Arial" panose="020B0604020202020204" pitchFamily="34" charset="0"/>
              </a:rPr>
              <a:t> </a:t>
            </a:r>
            <a:r>
              <a:rPr lang="en-US" b="1" u="none" dirty="0">
                <a:latin typeface="Arial" panose="020B0604020202020204" pitchFamily="34" charset="0"/>
                <a:ea typeface="ＭＳ Ｐゴシック" charset="0"/>
                <a:cs typeface="Arial" panose="020B0604020202020204" pitchFamily="34" charset="0"/>
              </a:rPr>
              <a:t>Remarks:</a:t>
            </a:r>
          </a:p>
          <a:p>
            <a:pPr marL="0" lvl="2" indent="0">
              <a:buFont typeface="Arial" charset="0"/>
              <a:buNone/>
              <a:defRPr/>
            </a:pPr>
            <a:r>
              <a:rPr lang="en-US" sz="1200" kern="1200" dirty="0">
                <a:solidFill>
                  <a:schemeClr val="tx1"/>
                </a:solidFill>
                <a:effectLst/>
                <a:latin typeface="Arial" panose="020B0604020202020204" pitchFamily="34" charset="0"/>
                <a:ea typeface="+mn-ea"/>
                <a:cs typeface="Arial" panose="020B0604020202020204" pitchFamily="34" charset="0"/>
              </a:rPr>
              <a:t>Take a moment to turn to page 64 in the Preschool Learning Foundations. Notice the footnotes; these are notes to consider for adaptations for children with special needs. </a:t>
            </a:r>
            <a:endParaRPr lang="en-US" u="none" dirty="0">
              <a:latin typeface="Arial" panose="020B0604020202020204" pitchFamily="34" charset="0"/>
              <a:ea typeface="MS PGothic" charset="0"/>
              <a:cs typeface="Arial" panose="020B0604020202020204" pitchFamily="34" charset="0"/>
            </a:endParaRPr>
          </a:p>
          <a:p>
            <a:pPr marL="0" lvl="2" indent="0">
              <a:buFont typeface="Arial" charset="0"/>
              <a:buNone/>
              <a:defRPr/>
            </a:pPr>
            <a:endParaRPr lang="en-US" u="none" dirty="0">
              <a:latin typeface="Arial" panose="020B0604020202020204" pitchFamily="34" charset="0"/>
              <a:ea typeface="MS PGothic" charset="0"/>
              <a:cs typeface="Arial" panose="020B0604020202020204" pitchFamily="34" charset="0"/>
            </a:endParaRPr>
          </a:p>
          <a:p>
            <a:pPr marL="0" lvl="2" indent="0">
              <a:buFont typeface="Arial" charset="0"/>
              <a:buNone/>
              <a:defRPr/>
            </a:pPr>
            <a:r>
              <a:rPr lang="en-US" u="none" dirty="0">
                <a:latin typeface="Arial" panose="020B0604020202020204" pitchFamily="34" charset="0"/>
                <a:ea typeface="MS PGothic" charset="0"/>
                <a:cs typeface="Arial" panose="020B0604020202020204" pitchFamily="34" charset="0"/>
              </a:rPr>
              <a:t>“Universal design provides for multiple means of representation, multiple means of engagement, and multiple means of expression. </a:t>
            </a:r>
            <a:r>
              <a:rPr lang="en-US" u="none" baseline="0" dirty="0">
                <a:latin typeface="Arial" panose="020B0604020202020204" pitchFamily="34" charset="0"/>
                <a:ea typeface="MS PGothic" charset="0"/>
                <a:cs typeface="Arial" panose="020B0604020202020204" pitchFamily="34" charset="0"/>
              </a:rPr>
              <a:t> </a:t>
            </a:r>
            <a:r>
              <a:rPr lang="en-US" i="1" u="none" dirty="0">
                <a:latin typeface="Arial" panose="020B0604020202020204" pitchFamily="34" charset="0"/>
                <a:ea typeface="MS PGothic" charset="0"/>
                <a:cs typeface="Arial" panose="020B0604020202020204" pitchFamily="34" charset="0"/>
              </a:rPr>
              <a:t>Multiple means of expression </a:t>
            </a:r>
            <a:r>
              <a:rPr lang="en-US" u="none" dirty="0">
                <a:latin typeface="Arial" panose="020B0604020202020204" pitchFamily="34" charset="0"/>
                <a:ea typeface="MS PGothic" charset="0"/>
                <a:cs typeface="Arial" panose="020B0604020202020204" pitchFamily="34" charset="0"/>
              </a:rPr>
              <a:t>refers to allowing children to use alternative ways to communicate or demonstrate what they know or what they are feeling. For example, when a teacher seeks a verbal response, a child may respond in any language, including American Sign Language. A child with special needs who cannot speak may also respond by pointing, by gazing, by  gesturing, by using a picture system of communication, or by using any other form of alternative or augmented communication system.</a:t>
            </a:r>
            <a:r>
              <a:rPr lang="en-US" u="none" baseline="0" dirty="0">
                <a:latin typeface="Arial" panose="020B0604020202020204" pitchFamily="34" charset="0"/>
                <a:ea typeface="MS PGothic" charset="0"/>
                <a:cs typeface="Arial" panose="020B0604020202020204" pitchFamily="34" charset="0"/>
              </a:rPr>
              <a:t> </a:t>
            </a:r>
            <a:r>
              <a:rPr lang="en-US" i="1" u="none" dirty="0">
                <a:latin typeface="Arial" panose="020B0604020202020204" pitchFamily="34" charset="0"/>
                <a:ea typeface="MS PGothic" charset="0"/>
                <a:cs typeface="Arial" panose="020B0604020202020204" pitchFamily="34" charset="0"/>
              </a:rPr>
              <a:t>Multiple means of representation </a:t>
            </a:r>
            <a:r>
              <a:rPr lang="en-US" u="none" dirty="0">
                <a:latin typeface="Arial" panose="020B0604020202020204" pitchFamily="34" charset="0"/>
                <a:ea typeface="MS PGothic" charset="0"/>
                <a:cs typeface="Arial" panose="020B0604020202020204" pitchFamily="34" charset="0"/>
              </a:rPr>
              <a:t>refers to providing information in a variety of ways so the learning needs of all children are met. For example, it is important to speak clearly to children with auditory disabilities while also presenting information visually (such as with objects and pictures).</a:t>
            </a:r>
            <a:r>
              <a:rPr lang="en-US" u="none" baseline="0" dirty="0">
                <a:latin typeface="Arial" panose="020B0604020202020204" pitchFamily="34" charset="0"/>
                <a:ea typeface="MS PGothic" charset="0"/>
                <a:cs typeface="Arial" panose="020B0604020202020204" pitchFamily="34" charset="0"/>
              </a:rPr>
              <a:t> </a:t>
            </a:r>
            <a:r>
              <a:rPr lang="en-US" i="1" u="none" dirty="0">
                <a:latin typeface="Arial" panose="020B0604020202020204" pitchFamily="34" charset="0"/>
                <a:ea typeface="MS PGothic" charset="0"/>
                <a:cs typeface="Arial" panose="020B0604020202020204" pitchFamily="34" charset="0"/>
              </a:rPr>
              <a:t>Multiple means of engagement </a:t>
            </a:r>
            <a:r>
              <a:rPr lang="en-US" u="none" dirty="0">
                <a:latin typeface="Arial" panose="020B0604020202020204" pitchFamily="34" charset="0"/>
                <a:ea typeface="MS PGothic" charset="0"/>
                <a:cs typeface="Arial" panose="020B0604020202020204" pitchFamily="34" charset="0"/>
              </a:rPr>
              <a:t>refers to providing choices in the setting or program that facilitate learning by building on children</a:t>
            </a:r>
            <a:r>
              <a:rPr lang="ja-JP" altLang="en-US" u="none" dirty="0">
                <a:latin typeface="Arial" panose="020B0604020202020204" pitchFamily="34" charset="0"/>
                <a:ea typeface="MS PGothic" charset="0"/>
                <a:cs typeface="Arial" panose="020B0604020202020204" pitchFamily="34" charset="0"/>
              </a:rPr>
              <a:t>’</a:t>
            </a:r>
            <a:r>
              <a:rPr lang="en-US" altLang="ja-JP" u="none" dirty="0">
                <a:latin typeface="Arial" panose="020B0604020202020204" pitchFamily="34" charset="0"/>
                <a:ea typeface="MS PGothic" charset="0"/>
                <a:cs typeface="Arial" panose="020B0604020202020204" pitchFamily="34" charset="0"/>
              </a:rPr>
              <a:t>s interests. The information in this curriculum framework has been worded to incorporate multiple means of representation, expression, and engagement” </a:t>
            </a:r>
            <a:r>
              <a:rPr lang="en-US" u="none" dirty="0">
                <a:latin typeface="Arial" panose="020B0604020202020204" pitchFamily="34" charset="0"/>
                <a:ea typeface="MS PGothic" charset="0"/>
                <a:cs typeface="Arial" panose="020B0604020202020204" pitchFamily="34" charset="0"/>
              </a:rPr>
              <a:t>(PCF,</a:t>
            </a:r>
            <a:r>
              <a:rPr lang="en-US" u="none" baseline="0" dirty="0">
                <a:latin typeface="Arial" panose="020B0604020202020204" pitchFamily="34" charset="0"/>
                <a:ea typeface="MS PGothic" charset="0"/>
                <a:cs typeface="Arial" panose="020B0604020202020204" pitchFamily="34" charset="0"/>
              </a:rPr>
              <a:t> Vol. 1</a:t>
            </a:r>
            <a:r>
              <a:rPr lang="en-US" u="none" dirty="0">
                <a:latin typeface="Arial" panose="020B0604020202020204" pitchFamily="34" charset="0"/>
                <a:ea typeface="MS PGothic" charset="0"/>
                <a:cs typeface="Arial" panose="020B0604020202020204" pitchFamily="34" charset="0"/>
              </a:rPr>
              <a:t>, p. 13).</a:t>
            </a:r>
          </a:p>
          <a:p>
            <a:pPr marL="0" lvl="2">
              <a:defRPr/>
            </a:pPr>
            <a:endParaRPr lang="en-US" u="none" dirty="0">
              <a:latin typeface="Arial" panose="020B0604020202020204" pitchFamily="34" charset="0"/>
              <a:ea typeface="MS PGothic" charset="0"/>
              <a:cs typeface="Arial" panose="020B0604020202020204" pitchFamily="34" charset="0"/>
            </a:endParaRPr>
          </a:p>
          <a:p>
            <a:pPr marL="0" lvl="2">
              <a:defRPr/>
            </a:pPr>
            <a:r>
              <a:rPr lang="en-US" b="0" u="none" dirty="0">
                <a:latin typeface="Arial" panose="020B0604020202020204" pitchFamily="34" charset="0"/>
                <a:ea typeface="MS PGothic" charset="0"/>
                <a:cs typeface="Arial" panose="020B0604020202020204" pitchFamily="34" charset="0"/>
              </a:rPr>
              <a:t>Locate</a:t>
            </a:r>
            <a:r>
              <a:rPr lang="en-US" b="0" u="none" baseline="0" dirty="0">
                <a:latin typeface="Arial" panose="020B0604020202020204" pitchFamily="34" charset="0"/>
                <a:ea typeface="MS PGothic" charset="0"/>
                <a:cs typeface="Arial" panose="020B0604020202020204" pitchFamily="34" charset="0"/>
              </a:rPr>
              <a:t> Handout 9: Meeting the Needs of All Learners</a:t>
            </a:r>
            <a:r>
              <a:rPr lang="en-US" u="none" baseline="0" dirty="0">
                <a:latin typeface="Arial" panose="020B0604020202020204" pitchFamily="34" charset="0"/>
                <a:ea typeface="MS PGothic" charset="0"/>
                <a:cs typeface="Arial" panose="020B0604020202020204" pitchFamily="34" charset="0"/>
              </a:rPr>
              <a:t>. Read through these strategies and notice the variety of means of expression, engagement, and representation. Circle one new strategy you want to implement.</a:t>
            </a:r>
            <a:endParaRPr lang="en-US" u="none" dirty="0">
              <a:latin typeface="Arial" panose="020B0604020202020204" pitchFamily="34" charset="0"/>
              <a:ea typeface="MS PGothic"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34</a:t>
            </a:fld>
            <a:endParaRPr lang="en-US"/>
          </a:p>
        </p:txBody>
      </p:sp>
    </p:spTree>
    <p:extLst>
      <p:ext uri="{BB962C8B-B14F-4D97-AF65-F5344CB8AC3E}">
        <p14:creationId xmlns:p14="http://schemas.microsoft.com/office/powerpoint/2010/main" val="2978489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Aft>
                <a:spcPct val="0"/>
              </a:spcAft>
              <a:buClrTx/>
              <a:buSzTx/>
              <a:buFontTx/>
              <a:buNone/>
              <a:tabLst/>
              <a:defRPr/>
            </a:pPr>
            <a:r>
              <a:rPr lang="en-US" sz="1200" b="1" u="none" kern="1200" dirty="0">
                <a:solidFill>
                  <a:schemeClr val="tx1"/>
                </a:solidFill>
                <a:effectLst/>
                <a:latin typeface="Arial" charset="0"/>
                <a:ea typeface="ＭＳ Ｐゴシック" pitchFamily="-1" charset="-128"/>
                <a:cs typeface="ＭＳ Ｐゴシック" pitchFamily="-1" charset="-128"/>
              </a:rPr>
              <a:t>Presenter Remarks:</a:t>
            </a:r>
          </a:p>
          <a:p>
            <a:pPr marL="0" marR="0" indent="0" algn="l" defTabSz="914400" rtl="0" eaLnBrk="0" fontAlgn="base" latinLnBrk="0" hangingPunct="0">
              <a:lnSpc>
                <a:spcPct val="100000"/>
              </a:lnSpc>
              <a:spcAft>
                <a:spcPct val="0"/>
              </a:spcAft>
              <a:buClrTx/>
              <a:buSzTx/>
              <a:buFontTx/>
              <a:buNone/>
              <a:tabLst/>
              <a:defRPr/>
            </a:pPr>
            <a:r>
              <a:rPr lang="en-US" sz="1200" u="none" kern="1200" dirty="0">
                <a:solidFill>
                  <a:schemeClr val="tx1"/>
                </a:solidFill>
                <a:effectLst/>
                <a:latin typeface="Arial" charset="0"/>
                <a:ea typeface="ＭＳ Ｐゴシック" pitchFamily="-1" charset="-128"/>
                <a:cs typeface="ＭＳ Ｐゴシック" pitchFamily="-1" charset="-128"/>
              </a:rPr>
              <a:t>Teachers scaffold growth by adjusting lesson content and using a variety of differentiated</a:t>
            </a:r>
            <a:r>
              <a:rPr lang="en-US" sz="1200" u="none" kern="1200" baseline="0" dirty="0">
                <a:solidFill>
                  <a:schemeClr val="tx1"/>
                </a:solidFill>
                <a:effectLst/>
                <a:latin typeface="Arial" charset="0"/>
                <a:ea typeface="ＭＳ Ｐゴシック" pitchFamily="-1" charset="-128"/>
                <a:cs typeface="ＭＳ Ｐゴシック" pitchFamily="-1" charset="-128"/>
              </a:rPr>
              <a:t> </a:t>
            </a:r>
            <a:r>
              <a:rPr lang="en-US" sz="1200" u="none" kern="1200" dirty="0">
                <a:solidFill>
                  <a:schemeClr val="tx1"/>
                </a:solidFill>
                <a:effectLst/>
                <a:latin typeface="Arial" charset="0"/>
                <a:ea typeface="ＭＳ Ｐゴシック" pitchFamily="-1" charset="-128"/>
                <a:cs typeface="ＭＳ Ｐゴシック" pitchFamily="-1" charset="-128"/>
              </a:rPr>
              <a:t>questioning strategies</a:t>
            </a:r>
            <a:r>
              <a:rPr lang="en-US" sz="1200" u="none" kern="1200" baseline="0" dirty="0">
                <a:solidFill>
                  <a:schemeClr val="tx1"/>
                </a:solidFill>
                <a:effectLst/>
                <a:latin typeface="Arial" charset="0"/>
                <a:ea typeface="ＭＳ Ｐゴシック" pitchFamily="-1" charset="-128"/>
                <a:cs typeface="ＭＳ Ｐゴシック" pitchFamily="-1" charset="-128"/>
              </a:rPr>
              <a:t> t</a:t>
            </a:r>
            <a:r>
              <a:rPr lang="en-US" sz="1200" u="none" kern="1200" dirty="0">
                <a:solidFill>
                  <a:schemeClr val="tx1"/>
                </a:solidFill>
                <a:effectLst/>
                <a:latin typeface="Arial" charset="0"/>
                <a:ea typeface="ＭＳ Ｐゴシック" pitchFamily="-1" charset="-128"/>
                <a:cs typeface="ＭＳ Ｐゴシック" pitchFamily="-1" charset="-128"/>
              </a:rPr>
              <a:t>o build deep conceptual understanding before moving forward. Teachers tailor lesson complexity, the degree of scaffolding, and questioning strategies to meet the immediate needs of their students. When students demonstrate confidence and competence at a given level, teachers gradually decrease the amount of scaffolding and gently increase rigor to nudge children forward on their developmental paths. </a:t>
            </a:r>
          </a:p>
          <a:p>
            <a:pPr marL="0" marR="0" indent="0" algn="l" defTabSz="914400" rtl="0" eaLnBrk="0" fontAlgn="base" latinLnBrk="0" hangingPunct="0">
              <a:lnSpc>
                <a:spcPct val="100000"/>
              </a:lnSpc>
              <a:spcAft>
                <a:spcPct val="0"/>
              </a:spcAft>
              <a:buClrTx/>
              <a:buSzTx/>
              <a:buFontTx/>
              <a:buNone/>
              <a:tabLst/>
              <a:defRPr/>
            </a:pPr>
            <a:endParaRPr lang="en-US" u="none" dirty="0">
              <a:ea typeface="ＭＳ Ｐゴシック" charset="0"/>
              <a:cs typeface="ＭＳ Ｐゴシック" charset="0"/>
            </a:endParaRPr>
          </a:p>
          <a:p>
            <a:pPr marL="0" marR="0" indent="0" algn="l" defTabSz="914400" rtl="0" eaLnBrk="0" fontAlgn="base" latinLnBrk="0" hangingPunct="0">
              <a:lnSpc>
                <a:spcPct val="100000"/>
              </a:lnSpc>
              <a:spcAft>
                <a:spcPct val="0"/>
              </a:spcAft>
              <a:buClrTx/>
              <a:buSzTx/>
              <a:buFontTx/>
              <a:buNone/>
              <a:tabLst/>
              <a:defRPr/>
            </a:pPr>
            <a:r>
              <a:rPr lang="en-US" u="none" dirty="0">
                <a:ea typeface="ＭＳ Ｐゴシック" charset="0"/>
                <a:cs typeface="ＭＳ Ｐゴシック" charset="0"/>
              </a:rPr>
              <a:t>Turn to page 309 in the Preschool</a:t>
            </a:r>
            <a:r>
              <a:rPr lang="en-US" u="none" baseline="0" dirty="0">
                <a:ea typeface="ＭＳ Ｐゴシック" charset="0"/>
                <a:cs typeface="ＭＳ Ｐゴシック" charset="0"/>
              </a:rPr>
              <a:t> Curriculum Framework </a:t>
            </a:r>
            <a:r>
              <a:rPr lang="en-US" u="none" dirty="0">
                <a:ea typeface="ＭＳ Ｐゴシック" charset="0"/>
                <a:cs typeface="ＭＳ Ｐゴシック" charset="0"/>
              </a:rPr>
              <a:t>and read the section of Appendix B titled,</a:t>
            </a:r>
            <a:r>
              <a:rPr lang="en-US" b="1" u="none" dirty="0">
                <a:ea typeface="ＭＳ Ｐゴシック" charset="0"/>
                <a:cs typeface="ＭＳ Ｐゴシック" charset="0"/>
              </a:rPr>
              <a:t> </a:t>
            </a:r>
            <a:r>
              <a:rPr lang="ja-JP" altLang="en-US" b="1" u="none" dirty="0">
                <a:ea typeface="ＭＳ Ｐゴシック" charset="0"/>
                <a:cs typeface="ＭＳ Ｐゴシック" charset="0"/>
              </a:rPr>
              <a:t>“</a:t>
            </a:r>
            <a:r>
              <a:rPr lang="en-US" altLang="ja-JP" u="none" dirty="0">
                <a:ea typeface="ＭＳ Ｐゴシック" charset="0"/>
                <a:cs typeface="ＭＳ Ｐゴシック" charset="0"/>
              </a:rPr>
              <a:t>Scaffolding in Instruction, Not in Assessment.</a:t>
            </a:r>
            <a:r>
              <a:rPr lang="ja-JP" altLang="en-US" u="none" dirty="0">
                <a:ea typeface="ＭＳ Ｐゴシック" charset="0"/>
                <a:cs typeface="ＭＳ Ｐゴシック" charset="0"/>
              </a:rPr>
              <a:t>”</a:t>
            </a:r>
            <a:endParaRPr lang="en-US" altLang="ja-JP" u="none" dirty="0">
              <a:ea typeface="ＭＳ Ｐゴシック" charset="0"/>
              <a:cs typeface="ＭＳ Ｐゴシック" charset="0"/>
            </a:endParaRPr>
          </a:p>
          <a:p>
            <a:pPr marL="0" marR="0" indent="0" algn="l" defTabSz="914400" rtl="0" eaLnBrk="0" fontAlgn="base" latinLnBrk="0" hangingPunct="0">
              <a:lnSpc>
                <a:spcPct val="100000"/>
              </a:lnSpc>
              <a:spcAft>
                <a:spcPct val="0"/>
              </a:spcAft>
              <a:buClrTx/>
              <a:buSzTx/>
              <a:buFontTx/>
              <a:buNone/>
              <a:tabLst/>
              <a:defRPr/>
            </a:pPr>
            <a:endParaRPr lang="en-US" altLang="ja-JP" u="none" dirty="0">
              <a:ea typeface="ＭＳ Ｐゴシック" charset="0"/>
              <a:cs typeface="ＭＳ Ｐゴシック" charset="0"/>
            </a:endParaRPr>
          </a:p>
          <a:p>
            <a:pPr marL="0" marR="0" indent="0" algn="l" defTabSz="914400" rtl="0" eaLnBrk="0" fontAlgn="base" latinLnBrk="0" hangingPunct="0">
              <a:lnSpc>
                <a:spcPct val="100000"/>
              </a:lnSpc>
              <a:spcAft>
                <a:spcPct val="0"/>
              </a:spcAft>
              <a:buClrTx/>
              <a:buSzTx/>
              <a:buFontTx/>
              <a:buNone/>
              <a:tabLst/>
              <a:defRPr/>
            </a:pPr>
            <a:r>
              <a:rPr lang="en-US" altLang="ja-JP" u="none" dirty="0">
                <a:ea typeface="ＭＳ Ｐゴシック" charset="0"/>
                <a:cs typeface="ＭＳ Ｐゴシック" charset="0"/>
              </a:rPr>
              <a:t>Now we will play some games that teachers may use and adapt to support the range of phonological awareness development in their classrooms.</a:t>
            </a: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35</a:t>
            </a:fld>
            <a:endParaRPr lang="en-US"/>
          </a:p>
        </p:txBody>
      </p:sp>
    </p:spTree>
    <p:extLst>
      <p:ext uri="{BB962C8B-B14F-4D97-AF65-F5344CB8AC3E}">
        <p14:creationId xmlns:p14="http://schemas.microsoft.com/office/powerpoint/2010/main" val="80877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xfrm>
            <a:off x="608076" y="4434356"/>
            <a:ext cx="5641848" cy="44969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00000"/>
              </a:lnSpc>
            </a:pPr>
            <a:r>
              <a:rPr lang="en-US" b="1" u="none" dirty="0">
                <a:latin typeface="Arial" panose="020B0604020202020204" pitchFamily="34" charset="0"/>
                <a:ea typeface="ＭＳ Ｐゴシック" charset="0"/>
                <a:cs typeface="Arial" panose="020B0604020202020204" pitchFamily="34" charset="0"/>
              </a:rPr>
              <a:t>Background Info:</a:t>
            </a:r>
          </a:p>
          <a:p>
            <a:pPr>
              <a:lnSpc>
                <a:spcPct val="100000"/>
              </a:lnSpc>
            </a:pPr>
            <a:r>
              <a:rPr lang="en-US" b="0" u="none" dirty="0">
                <a:latin typeface="Arial" panose="020B0604020202020204" pitchFamily="34" charset="0"/>
                <a:ea typeface="ＭＳ Ｐゴシック" charset="0"/>
                <a:cs typeface="Arial" panose="020B0604020202020204" pitchFamily="34" charset="0"/>
              </a:rPr>
              <a:t>Read</a:t>
            </a:r>
            <a:r>
              <a:rPr lang="en-US" b="0" u="none" baseline="0" dirty="0">
                <a:latin typeface="Arial" panose="020B0604020202020204" pitchFamily="34" charset="0"/>
                <a:ea typeface="ＭＳ Ｐゴシック" charset="0"/>
                <a:cs typeface="Arial" panose="020B0604020202020204" pitchFamily="34" charset="0"/>
              </a:rPr>
              <a:t> through and become familiar with all the interactions and strategies on page 137 of the Preschool Curriculum Framework.</a:t>
            </a:r>
          </a:p>
          <a:p>
            <a:pPr>
              <a:lnSpc>
                <a:spcPct val="100000"/>
              </a:lnSpc>
            </a:pPr>
            <a:endParaRPr lang="en-US" b="1" u="none" dirty="0">
              <a:latin typeface="Arial" panose="020B0604020202020204" pitchFamily="34" charset="0"/>
              <a:ea typeface="ＭＳ Ｐゴシック" charset="0"/>
              <a:cs typeface="Arial" panose="020B0604020202020204" pitchFamily="34" charset="0"/>
            </a:endParaRPr>
          </a:p>
          <a:p>
            <a:pPr>
              <a:lnSpc>
                <a:spcPct val="100000"/>
              </a:lnSpc>
            </a:pPr>
            <a:r>
              <a:rPr lang="en-US" b="1" u="none" dirty="0">
                <a:latin typeface="Arial" panose="020B0604020202020204" pitchFamily="34" charset="0"/>
                <a:ea typeface="ＭＳ Ｐゴシック" charset="0"/>
                <a:cs typeface="Arial" panose="020B0604020202020204" pitchFamily="34" charset="0"/>
              </a:rPr>
              <a:t>Presenter Remarks:</a:t>
            </a:r>
          </a:p>
          <a:p>
            <a:pPr>
              <a:lnSpc>
                <a:spcPct val="100000"/>
              </a:lnSpc>
              <a:buFontTx/>
              <a:buNone/>
            </a:pPr>
            <a:r>
              <a:rPr lang="en-US" b="0" u="none" dirty="0">
                <a:latin typeface="Arial" panose="020B0604020202020204" pitchFamily="34" charset="0"/>
                <a:ea typeface="ＭＳ Ｐゴシック" charset="0"/>
                <a:cs typeface="Arial" panose="020B0604020202020204" pitchFamily="34" charset="0"/>
              </a:rPr>
              <a:t>Play</a:t>
            </a:r>
            <a:r>
              <a:rPr lang="en-US" b="0" u="none" baseline="0" dirty="0">
                <a:latin typeface="Arial" panose="020B0604020202020204" pitchFamily="34" charset="0"/>
                <a:ea typeface="ＭＳ Ｐゴシック" charset="0"/>
                <a:cs typeface="Arial" panose="020B0604020202020204" pitchFamily="34" charset="0"/>
              </a:rPr>
              <a:t> </a:t>
            </a:r>
            <a:r>
              <a:rPr lang="en-US" u="none" dirty="0">
                <a:latin typeface="Arial" panose="020B0604020202020204" pitchFamily="34" charset="0"/>
                <a:ea typeface="ＭＳ Ｐゴシック" charset="0"/>
                <a:cs typeface="Arial" panose="020B0604020202020204" pitchFamily="34" charset="0"/>
              </a:rPr>
              <a:t>language games that focus on:</a:t>
            </a:r>
          </a:p>
          <a:p>
            <a:pPr marL="171450" indent="-171450">
              <a:lnSpc>
                <a:spcPct val="100000"/>
              </a:lnSpc>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Blending sounds</a:t>
            </a:r>
          </a:p>
          <a:p>
            <a:pPr marL="171450" indent="-171450">
              <a:lnSpc>
                <a:spcPct val="100000"/>
              </a:lnSpc>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Segmenting sounds</a:t>
            </a:r>
          </a:p>
          <a:p>
            <a:pPr marL="171450" indent="-171450">
              <a:lnSpc>
                <a:spcPct val="100000"/>
              </a:lnSpc>
              <a:buFont typeface="Arial" panose="020B0604020202020204" pitchFamily="34" charset="0"/>
              <a:buChar char="•"/>
            </a:pPr>
            <a:r>
              <a:rPr lang="en-US" u="none" dirty="0">
                <a:latin typeface="Arial" panose="020B0604020202020204" pitchFamily="34" charset="0"/>
                <a:ea typeface="ＭＳ Ｐゴシック" charset="0"/>
                <a:cs typeface="Arial" panose="020B0604020202020204" pitchFamily="34" charset="0"/>
              </a:rPr>
              <a:t>Deletion</a:t>
            </a:r>
          </a:p>
          <a:p>
            <a:pPr lvl="1">
              <a:lnSpc>
                <a:spcPct val="100000"/>
              </a:lnSpc>
              <a:buFontTx/>
              <a:buNone/>
            </a:pPr>
            <a:endParaRPr lang="en-US" u="none" dirty="0">
              <a:latin typeface="Arial" panose="020B0604020202020204" pitchFamily="34" charset="0"/>
              <a:ea typeface="ＭＳ Ｐゴシック" charset="0"/>
              <a:cs typeface="Arial" panose="020B0604020202020204" pitchFamily="34" charset="0"/>
            </a:endParaRPr>
          </a:p>
          <a:p>
            <a:pPr marL="0" lvl="1">
              <a:lnSpc>
                <a:spcPct val="100000"/>
              </a:lnSpc>
              <a:buFontTx/>
              <a:buNone/>
            </a:pPr>
            <a:r>
              <a:rPr lang="en-US" u="none" dirty="0">
                <a:latin typeface="Arial" panose="020B0604020202020204" pitchFamily="34" charset="0"/>
                <a:ea typeface="ＭＳ Ｐゴシック" charset="0"/>
                <a:cs typeface="Arial" panose="020B0604020202020204" pitchFamily="34" charset="0"/>
              </a:rPr>
              <a:t>Turn</a:t>
            </a:r>
            <a:r>
              <a:rPr lang="en-US" u="none" baseline="0" dirty="0">
                <a:latin typeface="Arial" panose="020B0604020202020204" pitchFamily="34" charset="0"/>
                <a:ea typeface="ＭＳ Ｐゴシック" charset="0"/>
                <a:cs typeface="Arial" panose="020B0604020202020204" pitchFamily="34" charset="0"/>
              </a:rPr>
              <a:t> to page 137 in the Preschool Curriculum Framework and read the interactions and strategies. They will reference using various modalities including singing songs, alliteration, and playing word games. After reading the about the strategies we will practice them by playing games ourselves.</a:t>
            </a:r>
          </a:p>
          <a:p>
            <a:pPr lvl="1">
              <a:lnSpc>
                <a:spcPct val="100000"/>
              </a:lnSpc>
              <a:buFontTx/>
              <a:buNone/>
            </a:pPr>
            <a:endParaRPr lang="en-US" u="none" dirty="0">
              <a:latin typeface="Arial" panose="020B0604020202020204" pitchFamily="34" charset="0"/>
              <a:ea typeface="ＭＳ Ｐゴシック" charset="0"/>
              <a:cs typeface="Arial" panose="020B0604020202020204" pitchFamily="34" charset="0"/>
            </a:endParaRPr>
          </a:p>
          <a:p>
            <a:pPr>
              <a:lnSpc>
                <a:spcPct val="100000"/>
              </a:lnSpc>
            </a:pPr>
            <a:endParaRPr lang="en-US" dirty="0">
              <a:latin typeface="Arial" panose="020B0604020202020204" pitchFamily="34" charset="0"/>
              <a:ea typeface="ＭＳ Ｐゴシック"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36</a:t>
            </a:fld>
            <a:endParaRPr lang="en-US"/>
          </a:p>
        </p:txBody>
      </p:sp>
    </p:spTree>
    <p:extLst>
      <p:ext uri="{BB962C8B-B14F-4D97-AF65-F5344CB8AC3E}">
        <p14:creationId xmlns:p14="http://schemas.microsoft.com/office/powerpoint/2010/main" val="2462128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Activity 4: Time to Play Language Games</a:t>
            </a:r>
          </a:p>
          <a:p>
            <a:endParaRPr lang="en-US" dirty="0">
              <a:ea typeface="ＭＳ Ｐゴシック" charset="0"/>
              <a:cs typeface="ＭＳ Ｐゴシック" charset="0"/>
            </a:endParaRPr>
          </a:p>
          <a:p>
            <a:r>
              <a:rPr lang="en-US" b="1" baseline="0" dirty="0">
                <a:ea typeface="ＭＳ Ｐゴシック" charset="0"/>
                <a:cs typeface="ＭＳ Ｐゴシック" charset="0"/>
              </a:rPr>
              <a:t>Presenter Remarks:</a:t>
            </a:r>
          </a:p>
          <a:p>
            <a:pPr lvl="0"/>
            <a:r>
              <a:rPr lang="en-US" sz="1200" kern="1200" dirty="0">
                <a:solidFill>
                  <a:schemeClr val="tx1"/>
                </a:solidFill>
                <a:effectLst/>
                <a:latin typeface="Arial" panose="020B0604020202020204" pitchFamily="34" charset="0"/>
                <a:ea typeface="+mn-ea"/>
                <a:cs typeface="Arial" panose="020B0604020202020204" pitchFamily="34" charset="0"/>
              </a:rPr>
              <a:t>Each table has a bag of supplies for one of the three games in Handout 10: Time to Play Games.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Stand up when the name of your game is called. </a:t>
            </a:r>
            <a:r>
              <a:rPr lang="en-US" sz="1200" i="1" kern="1200" dirty="0">
                <a:solidFill>
                  <a:schemeClr val="tx1"/>
                </a:solidFill>
                <a:effectLst/>
                <a:latin typeface="Arial" panose="020B0604020202020204" pitchFamily="34" charset="0"/>
                <a:ea typeface="+mn-ea"/>
                <a:cs typeface="Arial" panose="020B0604020202020204" pitchFamily="34" charset="0"/>
              </a:rPr>
              <a:t>“Stand if your group has Wiggly Wordy Wallaby’s. Stand if your group has Ghostly Language. Stand if your group has Roll-a-Word.”</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Now spend five minutes reading the lesson plan and playing the game with your group.</a:t>
            </a:r>
            <a:r>
              <a:rPr lang="en-US" sz="1200" kern="1200" baseline="0" dirty="0">
                <a:solidFill>
                  <a:schemeClr val="tx1"/>
                </a:solidFill>
                <a:effectLst/>
                <a:latin typeface="Arial" panose="020B0604020202020204" pitchFamily="34" charset="0"/>
                <a:ea typeface="+mn-ea"/>
                <a:cs typeface="Arial" panose="020B0604020202020204" pitchFamily="34" charset="0"/>
              </a:rPr>
              <a:t> Once you are done, I want you to </a:t>
            </a:r>
            <a:r>
              <a:rPr lang="en-US" sz="1200" kern="1200" dirty="0">
                <a:solidFill>
                  <a:schemeClr val="tx1"/>
                </a:solidFill>
                <a:effectLst/>
                <a:latin typeface="Arial" panose="020B0604020202020204" pitchFamily="34" charset="0"/>
                <a:ea typeface="+mn-ea"/>
                <a:cs typeface="Arial" panose="020B0604020202020204" pitchFamily="34" charset="0"/>
              </a:rPr>
              <a:t>think about your specific activity</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and brainstorm you would lead the activity or prompt children to scaffold the specific phonological awareness content being addressed.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Feel free to use the activity handout as a guide to help facilitate your thought process.</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b="1" cap="all" dirty="0"/>
              <a:t>intent: </a:t>
            </a:r>
            <a:endParaRPr lang="en-US" dirty="0"/>
          </a:p>
          <a:p>
            <a:r>
              <a:rPr lang="en-US" dirty="0"/>
              <a:t>The intent of this activity is to enable participants to gain experience playing a language game that connects with phonological awareness concepts.</a:t>
            </a:r>
          </a:p>
          <a:p>
            <a:endParaRPr lang="en-US" b="1" dirty="0"/>
          </a:p>
          <a:p>
            <a:r>
              <a:rPr lang="en-US" b="1" dirty="0"/>
              <a:t>OUTCOMES: </a:t>
            </a:r>
            <a:endParaRPr lang="en-US" dirty="0"/>
          </a:p>
          <a:p>
            <a:r>
              <a:rPr lang="en-US" dirty="0"/>
              <a:t>Participants will practice leading a language game.  Participants will discuss specific prompts to scaffold the language game for the children in their programs. </a:t>
            </a:r>
          </a:p>
          <a:p>
            <a:r>
              <a:rPr lang="en-US" dirty="0"/>
              <a:t> </a:t>
            </a:r>
          </a:p>
          <a:p>
            <a:r>
              <a:rPr lang="en-US" b="1" cap="all" dirty="0"/>
              <a:t>Materials Required: </a:t>
            </a:r>
            <a:endParaRPr lang="en-US" dirty="0"/>
          </a:p>
          <a:p>
            <a:pPr marL="171450" lvl="0" indent="-171450">
              <a:buFont typeface="Arial" panose="020B0604020202020204" pitchFamily="34" charset="0"/>
              <a:buChar char="•"/>
            </a:pPr>
            <a:r>
              <a:rPr lang="en-US" dirty="0"/>
              <a:t>One bag per table containing one of three activity lesson plans, plus game materials listed on less plans</a:t>
            </a:r>
          </a:p>
          <a:p>
            <a:pPr marL="171450" lvl="0" indent="-171450">
              <a:buFont typeface="Arial" panose="020B0604020202020204" pitchFamily="34" charset="0"/>
              <a:buChar char="•"/>
            </a:pPr>
            <a:r>
              <a:rPr lang="en-US" dirty="0"/>
              <a:t>Handout 10: Time to Play Games</a:t>
            </a:r>
          </a:p>
          <a:p>
            <a:endParaRPr lang="en-US" b="1" dirty="0"/>
          </a:p>
          <a:p>
            <a:r>
              <a:rPr lang="en-US" b="1" cap="all" dirty="0"/>
              <a:t>Time:</a:t>
            </a:r>
            <a:r>
              <a:rPr lang="en-US" dirty="0"/>
              <a:t> 20 minutes</a:t>
            </a:r>
          </a:p>
          <a:p>
            <a:r>
              <a:rPr lang="en-US" b="1" cap="all" dirty="0"/>
              <a:t> </a:t>
            </a:r>
            <a:endParaRPr lang="en-US" dirty="0"/>
          </a:p>
          <a:p>
            <a:r>
              <a:rPr lang="en-US" b="1" cap="all" dirty="0"/>
              <a:t>Process: </a:t>
            </a:r>
            <a:endParaRPr lang="en-US" dirty="0"/>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Each table has a bag of supplies for one of the three games in Handout 10: Time to Play Games.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Invite each table group to stand up when the name of their game is called. </a:t>
            </a:r>
            <a:r>
              <a:rPr lang="en-US" sz="1200" i="1" kern="1200" dirty="0">
                <a:solidFill>
                  <a:schemeClr val="tx1"/>
                </a:solidFill>
                <a:effectLst/>
                <a:latin typeface="Arial" panose="020B0604020202020204" pitchFamily="34" charset="0"/>
                <a:ea typeface="+mn-ea"/>
                <a:cs typeface="Arial" panose="020B0604020202020204" pitchFamily="34" charset="0"/>
              </a:rPr>
              <a:t>“Stand if your group has Wiggly Wordy Wallaby’s. Stand if your group has Ghostly Language. Stand if your group has Roll-a-Word.”</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Have participants spend 5 minutes reading the lesson plan and playing the game with their group.</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Invite participants to think about their specific activity, and brainstorm how the teacher would lead the activity or prompt children to scaffold the specific phonological awareness content being addressed.</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Participants can use the activity handout as a guide to help facilitate their thought process.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Invite table groups to share out their game, as well as one thing they learned or thought of during the process.</a:t>
            </a:r>
          </a:p>
          <a:p>
            <a:endParaRPr lang="en-US" b="1" dirty="0"/>
          </a:p>
          <a:p>
            <a:r>
              <a:rPr lang="en-US" b="1" dirty="0"/>
              <a:t>OPTIONS:</a:t>
            </a:r>
            <a:endParaRPr lang="en-US" dirty="0"/>
          </a:p>
          <a:p>
            <a:pPr marL="171450" lvl="0" indent="-171450">
              <a:buFont typeface="Arial" panose="020B0604020202020204" pitchFamily="34" charset="0"/>
              <a:buChar char="•"/>
            </a:pPr>
            <a:r>
              <a:rPr lang="en-US" dirty="0"/>
              <a:t>Break up into three large groups and only have one group per lesson plan. Have one presenter model the activity in each group and facilitate the discussion.</a:t>
            </a:r>
          </a:p>
          <a:p>
            <a:pPr marL="171450" lvl="0" indent="-171450">
              <a:buFont typeface="Arial" panose="020B0604020202020204" pitchFamily="34" charset="0"/>
              <a:buChar char="•"/>
            </a:pPr>
            <a:r>
              <a:rPr lang="en-US" dirty="0"/>
              <a:t>Choose only one game to use and have everyone work with the same lesson plan to make facilitating conversation and share out time smoother and more consistent. This may be a good strategy for working with a wide variety of teaching levels.</a:t>
            </a:r>
          </a:p>
          <a:p>
            <a:r>
              <a:rPr lang="en-US" b="1" dirty="0"/>
              <a:t> </a:t>
            </a:r>
            <a:endParaRPr lang="en-US" dirty="0"/>
          </a:p>
          <a:p>
            <a:r>
              <a:rPr lang="en-US" b="1" dirty="0"/>
              <a:t>REFLECTION:</a:t>
            </a:r>
            <a:endParaRPr lang="en-US" dirty="0"/>
          </a:p>
          <a:p>
            <a:pPr lvl="0"/>
            <a:r>
              <a:rPr lang="en-US" dirty="0"/>
              <a:t>Once participants begin to play the game and think about scaffolding, they will reflect on how they typically guide classroom activities.</a:t>
            </a:r>
          </a:p>
          <a:p>
            <a:pPr lvl="0"/>
            <a:r>
              <a:rPr lang="en-US" dirty="0"/>
              <a:t>Participants can integrate this new game, and their knowledge of scaffolding, into their daily routine.</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b="1" baseline="0"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37</a:t>
            </a:fld>
            <a:endParaRPr lang="en-US"/>
          </a:p>
        </p:txBody>
      </p:sp>
    </p:spTree>
    <p:extLst>
      <p:ext uri="{BB962C8B-B14F-4D97-AF65-F5344CB8AC3E}">
        <p14:creationId xmlns:p14="http://schemas.microsoft.com/office/powerpoint/2010/main" val="1175224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none" dirty="0">
                <a:ea typeface="ＭＳ Ｐゴシック" charset="0"/>
                <a:cs typeface="ＭＳ Ｐゴシック" charset="0"/>
              </a:rPr>
              <a:t>Presenter</a:t>
            </a:r>
            <a:r>
              <a:rPr lang="en-US" b="1" u="none" baseline="0" dirty="0">
                <a:ea typeface="ＭＳ Ｐゴシック" charset="0"/>
                <a:cs typeface="ＭＳ Ｐゴシック" charset="0"/>
              </a:rPr>
              <a:t> Remarks:</a:t>
            </a:r>
            <a:br>
              <a:rPr lang="en-US" b="1" u="none" baseline="0" dirty="0">
                <a:ea typeface="ＭＳ Ｐゴシック" charset="0"/>
                <a:cs typeface="ＭＳ Ｐゴシック" charset="0"/>
              </a:rPr>
            </a:br>
            <a:r>
              <a:rPr lang="en-US" b="0" u="none" dirty="0">
                <a:ea typeface="ＭＳ Ｐゴシック" charset="0"/>
                <a:cs typeface="ＭＳ Ｐゴシック" charset="0"/>
              </a:rPr>
              <a:t>Please find</a:t>
            </a:r>
            <a:r>
              <a:rPr lang="en-US" b="0" u="none" baseline="0" dirty="0">
                <a:ea typeface="ＭＳ Ｐゴシック" charset="0"/>
                <a:cs typeface="ＭＳ Ｐゴシック" charset="0"/>
              </a:rPr>
              <a:t> Handout 7: The English-Spanish Connection. </a:t>
            </a:r>
            <a:r>
              <a:rPr lang="en-US" u="none" dirty="0">
                <a:ea typeface="ＭＳ Ｐゴシック" charset="0"/>
                <a:cs typeface="ＭＳ Ｐゴシック" charset="0"/>
              </a:rPr>
              <a:t>Phonological</a:t>
            </a:r>
            <a:r>
              <a:rPr lang="en-US" u="none" baseline="0" dirty="0">
                <a:ea typeface="ＭＳ Ｐゴシック" charset="0"/>
                <a:cs typeface="ＭＳ Ｐゴシック" charset="0"/>
              </a:rPr>
              <a:t> awareness must be embedded throughout the day. A skillful teacher integrates songs, alliteration, and segmenting into daily routines and rituals. </a:t>
            </a:r>
          </a:p>
          <a:p>
            <a:endParaRPr lang="en-US" u="none" baseline="0" dirty="0">
              <a:ea typeface="ＭＳ Ｐゴシック" charset="0"/>
              <a:cs typeface="ＭＳ Ｐゴシック" charset="0"/>
            </a:endParaRPr>
          </a:p>
          <a:p>
            <a:r>
              <a:rPr lang="en-US" u="none" baseline="0" dirty="0">
                <a:ea typeface="ＭＳ Ｐゴシック" charset="0"/>
                <a:cs typeface="ＭＳ Ｐゴシック" charset="0"/>
              </a:rPr>
              <a:t>This slide shows an example of how a teacher may plan for including phonological awareness. Take a moment and read the slide. Do any of these ideas stand out? Please share your thoughts. </a:t>
            </a:r>
            <a:endParaRPr lang="en-US" u="none" dirty="0">
              <a:ea typeface="ＭＳ Ｐゴシック" charset="0"/>
              <a:cs typeface="ＭＳ Ｐゴシック" charset="0"/>
            </a:endParaRPr>
          </a:p>
          <a:p>
            <a:endParaRPr lang="en-US" b="1" u="none"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38</a:t>
            </a:fld>
            <a:endParaRPr lang="en-US"/>
          </a:p>
        </p:txBody>
      </p:sp>
    </p:spTree>
    <p:extLst>
      <p:ext uri="{BB962C8B-B14F-4D97-AF65-F5344CB8AC3E}">
        <p14:creationId xmlns:p14="http://schemas.microsoft.com/office/powerpoint/2010/main" val="932110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xfrm>
            <a:off x="608076" y="4403073"/>
            <a:ext cx="5641848" cy="42622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ea typeface="ＭＳ Ｐゴシック" charset="0"/>
                <a:cs typeface="ＭＳ Ｐゴシック" charset="0"/>
              </a:rPr>
              <a:t>Activity 5: </a:t>
            </a:r>
            <a:r>
              <a:rPr lang="en-US" b="1" dirty="0">
                <a:effectLst/>
              </a:rPr>
              <a:t>E</a:t>
            </a:r>
            <a:r>
              <a:rPr lang="en-US" sz="1200" b="1" dirty="0">
                <a:effectLst/>
              </a:rPr>
              <a:t>ncouraging and Engaging Phonological Awareness </a:t>
            </a:r>
            <a:r>
              <a:rPr lang="en-US" sz="1200" b="1" kern="1200" dirty="0">
                <a:solidFill>
                  <a:schemeClr val="tx1"/>
                </a:solidFill>
                <a:effectLst/>
              </a:rPr>
              <a:t>Throughout the Day</a:t>
            </a:r>
          </a:p>
          <a:p>
            <a:pPr lvl="0"/>
            <a:endParaRPr lang="en-US" dirty="0">
              <a:ea typeface="ＭＳ Ｐゴシック" charset="0"/>
              <a:cs typeface="ＭＳ Ｐゴシック" charset="0"/>
            </a:endParaRPr>
          </a:p>
          <a:p>
            <a:pPr lvl="0"/>
            <a:r>
              <a:rPr lang="en-US" b="1" baseline="0" dirty="0">
                <a:ea typeface="ＭＳ Ｐゴシック" charset="0"/>
                <a:cs typeface="ＭＳ Ｐゴシック" charset="0"/>
              </a:rPr>
              <a:t>Presenter Remarks: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Using Handout 11: Encouraging and Engaging Phonological Awareness Throughout the Day, jot down ideas on how to infuse phonological awareness opportunities through the day.</a:t>
            </a:r>
            <a:r>
              <a:rPr lang="en-US" sz="1200" kern="1200" baseline="0" dirty="0">
                <a:solidFill>
                  <a:schemeClr val="tx1"/>
                </a:solidFill>
                <a:effectLst/>
                <a:latin typeface="Arial" panose="020B0604020202020204" pitchFamily="34" charset="0"/>
                <a:ea typeface="+mn-ea"/>
                <a:cs typeface="Arial" panose="020B0604020202020204" pitchFamily="34" charset="0"/>
              </a:rPr>
              <a:t> For help stimulating your thinking, turn to pages </a:t>
            </a:r>
            <a:r>
              <a:rPr lang="en-US" sz="1200" kern="1200" dirty="0">
                <a:solidFill>
                  <a:schemeClr val="tx1"/>
                </a:solidFill>
                <a:effectLst/>
                <a:latin typeface="Arial" panose="020B0604020202020204" pitchFamily="34" charset="0"/>
                <a:ea typeface="+mn-ea"/>
                <a:cs typeface="Arial" panose="020B0604020202020204" pitchFamily="34" charset="0"/>
              </a:rPr>
              <a:t>137-149 in the Preschool Curriculum Framework (Volume 1). </a:t>
            </a:r>
          </a:p>
          <a:p>
            <a:pPr lvl="0"/>
            <a:endParaRPr lang="en-US" b="1" dirty="0">
              <a:ea typeface="ＭＳ Ｐゴシック" charset="0"/>
              <a:cs typeface="ＭＳ Ｐゴシック" charset="0"/>
            </a:endParaRPr>
          </a:p>
          <a:p>
            <a:r>
              <a:rPr lang="en-US" b="1" cap="all" dirty="0"/>
              <a:t>intent: </a:t>
            </a:r>
            <a:endParaRPr lang="en-US" dirty="0"/>
          </a:p>
          <a:p>
            <a:r>
              <a:rPr lang="en-US" dirty="0"/>
              <a:t>Explore embedding opportunities to develop phonological awareness throughout the entire daily routine. </a:t>
            </a:r>
          </a:p>
          <a:p>
            <a:r>
              <a:rPr lang="en-US" dirty="0"/>
              <a:t> </a:t>
            </a:r>
          </a:p>
          <a:p>
            <a:r>
              <a:rPr lang="en-US" b="1" dirty="0"/>
              <a:t>OUTCOMES: </a:t>
            </a:r>
            <a:endParaRPr lang="en-US" dirty="0"/>
          </a:p>
          <a:p>
            <a:r>
              <a:rPr lang="en-US" dirty="0"/>
              <a:t>Participants will become familiar with techniques that can be used to embed opportunities for children to develop phonological awareness skills and knowledge throughout all parts of the program day.</a:t>
            </a:r>
          </a:p>
          <a:p>
            <a:r>
              <a:rPr lang="en-US" dirty="0"/>
              <a:t> </a:t>
            </a:r>
          </a:p>
          <a:p>
            <a:r>
              <a:rPr lang="en-US" b="1" cap="all" dirty="0"/>
              <a:t>Materials Required:  </a:t>
            </a:r>
            <a:endParaRPr lang="en-US" dirty="0"/>
          </a:p>
          <a:p>
            <a:pPr marL="171450" indent="-171450">
              <a:buFont typeface="Arial" panose="020B0604020202020204" pitchFamily="34" charset="0"/>
              <a:buChar char="•"/>
            </a:pPr>
            <a:r>
              <a:rPr lang="en-US" dirty="0"/>
              <a:t>Handout 11: Encouraging and Engaging Phonological Awareness Throughout the Day</a:t>
            </a:r>
          </a:p>
          <a:p>
            <a:endParaRPr lang="en-US" cap="all" dirty="0"/>
          </a:p>
          <a:p>
            <a:r>
              <a:rPr lang="en-US" b="1" cap="all" dirty="0"/>
              <a:t>Time:</a:t>
            </a:r>
            <a:r>
              <a:rPr lang="en-US" dirty="0"/>
              <a:t> 10-15 minutes</a:t>
            </a:r>
          </a:p>
          <a:p>
            <a:endParaRPr lang="en-US" b="1" cap="all" dirty="0"/>
          </a:p>
          <a:p>
            <a:r>
              <a:rPr lang="en-US" b="1" cap="all" dirty="0"/>
              <a:t>Process: </a:t>
            </a:r>
            <a:endParaRPr lang="en-US" dirty="0"/>
          </a:p>
          <a:p>
            <a:pPr marL="171450" lvl="0" indent="-171450">
              <a:buFont typeface="Arial" panose="020B0604020202020204" pitchFamily="34" charset="0"/>
              <a:buChar char="•"/>
            </a:pPr>
            <a:r>
              <a:rPr lang="en-US" dirty="0"/>
              <a:t>Give each participant a copy of Handout 11: Encouraging and Engaging Phonological Awareness Throughout the Day. </a:t>
            </a:r>
          </a:p>
          <a:p>
            <a:pPr marL="171450" lvl="0" indent="-171450">
              <a:buFont typeface="Arial" panose="020B0604020202020204" pitchFamily="34" charset="0"/>
              <a:buChar char="•"/>
            </a:pPr>
            <a:r>
              <a:rPr lang="en-US" dirty="0"/>
              <a:t>Ask each table team to jot down ideas on how to infuse phonological awareness opportunities through the day. </a:t>
            </a:r>
          </a:p>
          <a:p>
            <a:pPr marL="171450" lvl="0" indent="-171450">
              <a:buFont typeface="Arial" panose="020B0604020202020204" pitchFamily="34" charset="0"/>
              <a:buChar char="•"/>
            </a:pPr>
            <a:r>
              <a:rPr lang="en-US" dirty="0"/>
              <a:t>Direct them to page 137-140 in the Preschool Curriculum Framework (Volume 1) to help stimulate their thinking. Model the activity by saying, “Let’s look for an example. Think about transitions in your own classroom. How might you embed phonological awareness activities into the different transitions you use throughout the daily routine?”</a:t>
            </a:r>
          </a:p>
          <a:p>
            <a:pPr marL="171450" lvl="0" indent="-171450">
              <a:buFont typeface="Arial" panose="020B0604020202020204" pitchFamily="34" charset="0"/>
              <a:buChar char="•"/>
            </a:pPr>
            <a:r>
              <a:rPr lang="en-US" dirty="0"/>
              <a:t>Give participants 10 minutes to jot down their ideas. Ask each group to share out their three best ideas. </a:t>
            </a:r>
          </a:p>
          <a:p>
            <a:pPr lvl="0"/>
            <a:endParaRPr lang="en-US" b="1" baseline="0" dirty="0">
              <a:ea typeface="ＭＳ Ｐゴシック" charset="0"/>
              <a:cs typeface="ＭＳ Ｐゴシック" charset="0"/>
            </a:endParaRPr>
          </a:p>
        </p:txBody>
      </p:sp>
      <p:sp>
        <p:nvSpPr>
          <p:cNvPr id="147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D3C634-1F24-B847-B945-52900A19AD23}" type="slidenum">
              <a:rPr lang="en-US" sz="1200"/>
              <a:pPr eaLnBrk="1" hangingPunct="1"/>
              <a:t>39</a:t>
            </a:fld>
            <a:endParaRPr lang="en-US" sz="1200"/>
          </a:p>
        </p:txBody>
      </p:sp>
    </p:spTree>
    <p:extLst>
      <p:ext uri="{BB962C8B-B14F-4D97-AF65-F5344CB8AC3E}">
        <p14:creationId xmlns:p14="http://schemas.microsoft.com/office/powerpoint/2010/main" val="348628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6425"/>
            <a:ext cx="5486400" cy="4115269"/>
          </a:xfrm>
        </p:spPr>
        <p:txBody>
          <a:bodyPr/>
          <a:lstStyle/>
          <a:p>
            <a:r>
              <a:rPr lang="en-US" sz="1200" b="1" u="none" kern="1200" dirty="0">
                <a:solidFill>
                  <a:schemeClr val="tx1"/>
                </a:solidFill>
                <a:latin typeface="Arial" panose="020B0604020202020204" pitchFamily="34" charset="0"/>
                <a:ea typeface="+mn-ea"/>
                <a:cs typeface="Arial" panose="020B0604020202020204" pitchFamily="34" charset="0"/>
              </a:rPr>
              <a:t>Presenter Remarks:</a:t>
            </a:r>
          </a:p>
          <a:p>
            <a:r>
              <a:rPr lang="en-US" sz="1200" b="0" kern="1200" dirty="0">
                <a:solidFill>
                  <a:schemeClr val="tx1"/>
                </a:solidFill>
                <a:effectLst/>
                <a:latin typeface="Arial" charset="0"/>
                <a:ea typeface="ＭＳ Ｐゴシック" pitchFamily="-1" charset="-128"/>
                <a:cs typeface="ＭＳ Ｐゴシック" pitchFamily="-1" charset="-128"/>
              </a:rPr>
              <a:t>“Spoken language is made up of different phonological units that differ in their linguistic complexity. The phonological units include words, syllables, </a:t>
            </a:r>
            <a:r>
              <a:rPr lang="en-US" sz="1200" b="0" kern="1200" dirty="0" err="1">
                <a:solidFill>
                  <a:schemeClr val="tx1"/>
                </a:solidFill>
                <a:effectLst/>
                <a:latin typeface="Arial" charset="0"/>
                <a:ea typeface="ＭＳ Ｐゴシック" pitchFamily="-1" charset="-128"/>
                <a:cs typeface="ＭＳ Ｐゴシック" pitchFamily="-1" charset="-128"/>
              </a:rPr>
              <a:t>subsyllabic</a:t>
            </a:r>
            <a:r>
              <a:rPr lang="en-US" sz="1200" b="0" kern="1200" dirty="0">
                <a:solidFill>
                  <a:schemeClr val="tx1"/>
                </a:solidFill>
                <a:effectLst/>
                <a:latin typeface="Arial" charset="0"/>
                <a:ea typeface="ＭＳ Ｐゴシック" pitchFamily="-1" charset="-128"/>
                <a:cs typeface="ＭＳ Ｐゴシック" pitchFamily="-1" charset="-128"/>
              </a:rPr>
              <a:t> units (onsets, rimes), and individual sounds (phonemes). Phonological awareness (also called ‘phonological sensitivity’) should be differentiated from ‘phonemic aware­ness.’ Phonemic awareness is the most advanced level of phonological awareness that an individual can achieve.</a:t>
            </a:r>
            <a:r>
              <a:rPr lang="en-US" sz="1200" b="0" kern="1200" baseline="0" dirty="0">
                <a:solidFill>
                  <a:schemeClr val="tx1"/>
                </a:solidFill>
                <a:effectLst/>
                <a:latin typeface="Arial" charset="0"/>
                <a:ea typeface="ＭＳ Ｐゴシック" pitchFamily="-1" charset="-128"/>
                <a:cs typeface="ＭＳ Ｐゴシック" pitchFamily="-1" charset="-128"/>
              </a:rPr>
              <a:t> I</a:t>
            </a:r>
            <a:r>
              <a:rPr lang="en-US" sz="1200" b="0" kern="1200" dirty="0">
                <a:solidFill>
                  <a:schemeClr val="tx1"/>
                </a:solidFill>
                <a:effectLst/>
                <a:latin typeface="Arial" charset="0"/>
                <a:ea typeface="ＭＳ Ｐゴシック" pitchFamily="-1" charset="-128"/>
                <a:cs typeface="ＭＳ Ｐゴシック" pitchFamily="-1" charset="-128"/>
              </a:rPr>
              <a:t>t refers to one’s ability to recognize and manipulate phonemes, which constitute the smallest units of spoken words. Phonological awareness ( and phonemic awareness) should also be distinguished from phonics. ‘Phonics’ is a method of instruction that focuses on teaching the relationships between sounds and the letters that represent them, whereas phonological awareness is an oral language skill that does not involve print” (</a:t>
            </a:r>
            <a:r>
              <a:rPr lang="en-US" dirty="0"/>
              <a:t>PLF,</a:t>
            </a:r>
            <a:r>
              <a:rPr lang="en-US" baseline="0" dirty="0"/>
              <a:t> Vol. 1</a:t>
            </a:r>
            <a:r>
              <a:rPr lang="en-US" dirty="0"/>
              <a:t>, p. 79).</a:t>
            </a:r>
          </a:p>
          <a:p>
            <a:endParaRPr lang="en-US" dirty="0"/>
          </a:p>
          <a:p>
            <a:endParaRPr lang="en-US" sz="1200" kern="1200" dirty="0">
              <a:solidFill>
                <a:schemeClr val="tx1"/>
              </a:solidFill>
              <a:latin typeface="Arial" panose="020B0604020202020204" pitchFamily="34" charset="0"/>
              <a:ea typeface="+mn-ea"/>
              <a:cs typeface="Arial" panose="020B0604020202020204" pitchFamily="34" charset="0"/>
            </a:endParaRPr>
          </a:p>
          <a:p>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5D3FA3-5A58-FE49-9DE0-E27358866807}" type="slidenum">
              <a:rPr lang="en-US" smtClean="0"/>
              <a:pPr/>
              <a:t>4</a:t>
            </a:fld>
            <a:endParaRPr lang="en-US"/>
          </a:p>
        </p:txBody>
      </p:sp>
    </p:spTree>
    <p:extLst>
      <p:ext uri="{BB962C8B-B14F-4D97-AF65-F5344CB8AC3E}">
        <p14:creationId xmlns:p14="http://schemas.microsoft.com/office/powerpoint/2010/main" val="3328241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a:solidFill>
                  <a:schemeClr val="tx1"/>
                </a:solidFill>
                <a:effectLst/>
                <a:latin typeface="Arial" pitchFamily="34" charset="0"/>
                <a:ea typeface="MS PGothic" panose="020B0600070205080204" pitchFamily="34" charset="-128"/>
                <a:cs typeface="Arial" pitchFamily="34" charset="0"/>
              </a:rPr>
              <a:t>Presenter Remarks: </a:t>
            </a:r>
          </a:p>
          <a:p>
            <a:pPr marL="0" indent="0">
              <a:spcAft>
                <a:spcPts val="600"/>
              </a:spcAft>
              <a:buFont typeface="Arial" charset="0"/>
              <a:buNone/>
            </a:pPr>
            <a:r>
              <a:rPr lang="en-US" altLang="en-US" dirty="0">
                <a:latin typeface="Arial" charset="0"/>
                <a:ea typeface="Arial" charset="0"/>
                <a:cs typeface="Arial" charset="0"/>
              </a:rPr>
              <a:t>The</a:t>
            </a:r>
            <a:r>
              <a:rPr lang="en-US" altLang="en-US" i="1" dirty="0">
                <a:latin typeface="Arial" charset="0"/>
                <a:ea typeface="Arial" charset="0"/>
                <a:cs typeface="Arial" charset="0"/>
              </a:rPr>
              <a:t> English Language Arts/English Language Development Framework for California Public Schools: Kindergarten Through Grade Twelve </a:t>
            </a:r>
            <a:r>
              <a:rPr lang="en-US" altLang="en-US" i="0" dirty="0">
                <a:latin typeface="Arial" charset="0"/>
                <a:ea typeface="Arial" charset="0"/>
                <a:cs typeface="Arial" charset="0"/>
              </a:rPr>
              <a:t>(ELA/ELD Framework) breaks new ground by providing a blueprint for the</a:t>
            </a:r>
            <a:r>
              <a:rPr lang="en-US" altLang="en-US" i="0" baseline="0" dirty="0">
                <a:latin typeface="Arial" charset="0"/>
                <a:ea typeface="Arial" charset="0"/>
                <a:cs typeface="Arial" charset="0"/>
              </a:rPr>
              <a:t> </a:t>
            </a:r>
            <a:r>
              <a:rPr lang="en-US" altLang="en-US" i="0" dirty="0">
                <a:latin typeface="Arial" charset="0"/>
                <a:ea typeface="Arial" charset="0"/>
                <a:cs typeface="Arial" charset="0"/>
              </a:rPr>
              <a:t>implementation of two sets of interrelated standards: </a:t>
            </a:r>
          </a:p>
          <a:p>
            <a:pPr marL="171450" indent="-171450">
              <a:spcAft>
                <a:spcPts val="600"/>
              </a:spcAft>
              <a:buFont typeface="Arial" charset="0"/>
              <a:buChar char="•"/>
            </a:pPr>
            <a:r>
              <a:rPr lang="en-US" altLang="en-US" i="0" dirty="0">
                <a:latin typeface="Arial" charset="0"/>
                <a:ea typeface="Arial" charset="0"/>
                <a:cs typeface="Arial" charset="0"/>
              </a:rPr>
              <a:t>The California Common Core State Standards for English Language Arts and Literacy in History/Social Studies, Science, and Technical Subjects (CA CCSS for ELA/Literacy)</a:t>
            </a:r>
          </a:p>
          <a:p>
            <a:pPr marL="171450" indent="-171450">
              <a:lnSpc>
                <a:spcPct val="110000"/>
              </a:lnSpc>
              <a:spcAft>
                <a:spcPts val="0"/>
              </a:spcAft>
              <a:buFont typeface="Arial" charset="0"/>
              <a:buChar char="•"/>
            </a:pPr>
            <a:r>
              <a:rPr lang="en-US" altLang="en-US" i="0" dirty="0">
                <a:latin typeface="Arial" charset="0"/>
                <a:ea typeface="Arial" charset="0"/>
                <a:cs typeface="Arial" charset="0"/>
              </a:rPr>
              <a:t>The</a:t>
            </a:r>
            <a:r>
              <a:rPr lang="en-US" altLang="en-US" i="0" baseline="0" dirty="0">
                <a:latin typeface="Arial" charset="0"/>
                <a:ea typeface="Arial" charset="0"/>
                <a:cs typeface="Arial" charset="0"/>
              </a:rPr>
              <a:t> </a:t>
            </a:r>
            <a:r>
              <a:rPr lang="en-US" altLang="en-US" i="0" dirty="0">
                <a:latin typeface="Arial" charset="0"/>
                <a:ea typeface="Arial" charset="0"/>
                <a:cs typeface="Arial" charset="0"/>
              </a:rPr>
              <a:t>California </a:t>
            </a:r>
            <a:r>
              <a:rPr lang="en-US" altLang="en-US" sz="1300" i="0" dirty="0">
                <a:latin typeface="Arial" charset="0"/>
                <a:ea typeface="Arial" charset="0"/>
                <a:cs typeface="Arial" charset="0"/>
              </a:rPr>
              <a:t>English</a:t>
            </a:r>
            <a:r>
              <a:rPr lang="en-US" altLang="en-US" i="0" dirty="0">
                <a:latin typeface="Arial" charset="0"/>
                <a:ea typeface="Arial" charset="0"/>
                <a:cs typeface="Arial" charset="0"/>
              </a:rPr>
              <a:t> Language Development Standards (CA ELD Standards). </a:t>
            </a:r>
          </a:p>
          <a:p>
            <a:pPr marL="0" indent="0">
              <a:lnSpc>
                <a:spcPct val="110000"/>
              </a:lnSpc>
              <a:spcAft>
                <a:spcPts val="0"/>
              </a:spcAft>
              <a:buFont typeface="Arial" charset="0"/>
              <a:buNone/>
            </a:pPr>
            <a:endParaRPr lang="en-US" altLang="en-US" i="0" dirty="0">
              <a:latin typeface="Arial" charset="0"/>
              <a:ea typeface="Arial" charset="0"/>
              <a:cs typeface="Arial" charset="0"/>
            </a:endParaRPr>
          </a:p>
          <a:p>
            <a:pPr marL="0" marR="0" lvl="0" indent="0" algn="l" defTabSz="457200" rtl="0" eaLnBrk="1" fontAlgn="auto" latinLnBrk="0" hangingPunct="1">
              <a:lnSpc>
                <a:spcPct val="110000"/>
              </a:lnSpc>
              <a:spcBef>
                <a:spcPts val="0"/>
              </a:spcBef>
              <a:spcAft>
                <a:spcPts val="0"/>
              </a:spcAft>
              <a:buClrTx/>
              <a:buSzTx/>
              <a:buFont typeface="Arial" charset="0"/>
              <a:buNone/>
              <a:tabLst/>
              <a:defRPr/>
            </a:pPr>
            <a:r>
              <a:rPr lang="en-US" altLang="en-US" i="0" dirty="0">
                <a:latin typeface="Arial" charset="0"/>
                <a:ea typeface="Arial" charset="0"/>
                <a:cs typeface="Arial" charset="0"/>
              </a:rPr>
              <a:t>The quote on the slide indicates how important</a:t>
            </a:r>
            <a:r>
              <a:rPr lang="en-US" altLang="en-US" i="0" baseline="0" dirty="0">
                <a:latin typeface="Arial" charset="0"/>
                <a:ea typeface="Arial" charset="0"/>
                <a:cs typeface="Arial" charset="0"/>
              </a:rPr>
              <a:t> the teacher and the environment are in supporting phonological awareness in TK students</a:t>
            </a:r>
            <a:r>
              <a:rPr lang="en-US" dirty="0"/>
              <a:t> (2014 </a:t>
            </a:r>
            <a:r>
              <a:rPr lang="en-US" altLang="en-US" dirty="0">
                <a:latin typeface="Arial" charset="0"/>
                <a:ea typeface="Arial" charset="0"/>
                <a:cs typeface="Arial" charset="0"/>
              </a:rPr>
              <a:t>ELA/ELD Framework, Chapter 3, p. 155).</a:t>
            </a:r>
            <a:endParaRPr lang="en-US" altLang="en-US" i="0" dirty="0">
              <a:latin typeface="Arial" charset="0"/>
              <a:ea typeface="Arial" charset="0"/>
              <a:cs typeface="Arial" charset="0"/>
            </a:endParaRPr>
          </a:p>
          <a:p>
            <a:pPr marL="0" indent="0">
              <a:lnSpc>
                <a:spcPct val="110000"/>
              </a:lnSpc>
              <a:spcAft>
                <a:spcPts val="0"/>
              </a:spcAft>
              <a:buFont typeface="Arial" charset="0"/>
              <a:buNone/>
            </a:pPr>
            <a:endParaRPr lang="en-US" altLang="en-US" i="0" dirty="0">
              <a:latin typeface="Arial" charset="0"/>
              <a:ea typeface="Arial" charset="0"/>
              <a:cs typeface="Arial" charset="0"/>
            </a:endParaRPr>
          </a:p>
          <a:p>
            <a:pPr marL="0" indent="0">
              <a:lnSpc>
                <a:spcPct val="110000"/>
              </a:lnSpc>
              <a:spcAft>
                <a:spcPts val="0"/>
              </a:spcAft>
              <a:buFont typeface="Arial" charset="0"/>
              <a:buNone/>
            </a:pPr>
            <a:r>
              <a:rPr lang="en-US" altLang="en-US" i="0" dirty="0">
                <a:latin typeface="Arial" charset="0"/>
                <a:ea typeface="Arial" charset="0"/>
                <a:cs typeface="Arial" charset="0"/>
              </a:rPr>
              <a:t>Although two separate documents, these standards are inextricably linked in their conception and realization in California’s classrooms. Literacy and language are fundamental elements of every discipline and should be taught in ways that further students’ development of their skills, abilities, and knowledge in literacy, language, and the specific areas of study. </a:t>
            </a:r>
          </a:p>
          <a:p>
            <a:pPr marL="0" indent="0">
              <a:lnSpc>
                <a:spcPct val="110000"/>
              </a:lnSpc>
              <a:spcAft>
                <a:spcPts val="0"/>
              </a:spcAft>
              <a:buFont typeface="Arial" charset="0"/>
              <a:buNone/>
            </a:pPr>
            <a:endParaRPr lang="en-US" altLang="en-US" i="0" dirty="0">
              <a:latin typeface="Arial" charset="0"/>
              <a:ea typeface="Arial" charset="0"/>
              <a:cs typeface="Arial" charset="0"/>
            </a:endParaRPr>
          </a:p>
          <a:p>
            <a:pPr marL="0" indent="0">
              <a:spcAft>
                <a:spcPts val="600"/>
              </a:spcAft>
              <a:buFont typeface="Arial" charset="0"/>
              <a:buNone/>
            </a:pPr>
            <a:endParaRPr lang="en-US" altLang="en-US" i="0" dirty="0">
              <a:latin typeface="Arial" charset="0"/>
              <a:ea typeface="Arial" charset="0"/>
              <a:cs typeface="Arial" charset="0"/>
            </a:endParaRPr>
          </a:p>
          <a:p>
            <a:endParaRPr lang="en-US" i="0"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40</a:t>
            </a:fld>
            <a:endParaRPr lang="en-US" altLang="en-US" dirty="0"/>
          </a:p>
        </p:txBody>
      </p:sp>
    </p:spTree>
    <p:extLst>
      <p:ext uri="{BB962C8B-B14F-4D97-AF65-F5344CB8AC3E}">
        <p14:creationId xmlns:p14="http://schemas.microsoft.com/office/powerpoint/2010/main" val="1721820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xfrm>
            <a:off x="685800" y="4259171"/>
            <a:ext cx="5486400" cy="4654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b="1" u="none" dirty="0">
                <a:ea typeface="ＭＳ Ｐゴシック" charset="0"/>
                <a:cs typeface="ＭＳ Ｐゴシック" charset="0"/>
              </a:rPr>
              <a:t>Presenter Remarks:</a:t>
            </a:r>
            <a:endParaRPr lang="en-US" b="1" u="none" baseline="0" dirty="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a:ea typeface="ＭＳ Ｐゴシック" charset="0"/>
                <a:cs typeface="ＭＳ Ｐゴシック" charset="0"/>
              </a:rPr>
              <a:t>Phonological</a:t>
            </a:r>
            <a:r>
              <a:rPr lang="en-US" baseline="0" dirty="0">
                <a:ea typeface="ＭＳ Ｐゴシック" charset="0"/>
                <a:cs typeface="ＭＳ Ｐゴシック" charset="0"/>
              </a:rPr>
              <a:t> awareness occurs throughout the day. TK teachers must be skilled at integrating multiple content areas at one time. Read Snapshot 3.1 </a:t>
            </a:r>
            <a:r>
              <a:rPr lang="en-US" dirty="0">
                <a:ea typeface="Arial" pitchFamily="-1" charset="0"/>
              </a:rPr>
              <a:t>p.184-185 of the ELA/ELD Framework.</a:t>
            </a:r>
          </a:p>
          <a:p>
            <a:pPr>
              <a:spcBef>
                <a:spcPct val="0"/>
              </a:spcBef>
            </a:pPr>
            <a:r>
              <a:rPr lang="en-US" baseline="0" dirty="0">
                <a:ea typeface="ＭＳ Ｐゴシック" charset="0"/>
                <a:cs typeface="ＭＳ Ｐゴシック" charset="0"/>
              </a:rPr>
              <a:t>With your table group discover how one TK teacher integrated phonological awareness with phonics, alphabetic recognition, measurement, mathematical reasoning, social interactions, and more. </a:t>
            </a:r>
          </a:p>
          <a:p>
            <a:pPr>
              <a:spcBef>
                <a:spcPct val="0"/>
              </a:spcBef>
            </a:pPr>
            <a:endParaRPr lang="en-US" dirty="0">
              <a:ea typeface="ＭＳ Ｐゴシック" charset="0"/>
              <a:cs typeface="ＭＳ Ｐゴシック" charset="0"/>
            </a:endParaRPr>
          </a:p>
          <a:p>
            <a:pPr marL="280988" indent="-280988">
              <a:defRPr/>
            </a:pPr>
            <a:r>
              <a:rPr lang="en-US" dirty="0">
                <a:ea typeface="Arial" pitchFamily="-1" charset="0"/>
              </a:rPr>
              <a:t>Discuss with your table group Snapshot 3.1:</a:t>
            </a:r>
            <a:endParaRPr lang="en-US" baseline="0" dirty="0">
              <a:ea typeface="Arial" pitchFamily="-1" charset="0"/>
            </a:endParaRPr>
          </a:p>
          <a:p>
            <a:pPr marL="114300" indent="-114300">
              <a:buFont typeface="Arial" panose="020B0604020202020204" pitchFamily="34" charset="0"/>
              <a:buChar char="•"/>
              <a:defRPr/>
            </a:pPr>
            <a:r>
              <a:rPr lang="en-US" dirty="0"/>
              <a:t>What you find interesting about the reading?</a:t>
            </a:r>
          </a:p>
          <a:p>
            <a:pPr marL="114300" indent="-114300">
              <a:buFont typeface="Arial" panose="020B0604020202020204" pitchFamily="34" charset="0"/>
              <a:buChar char="•"/>
              <a:defRPr/>
            </a:pPr>
            <a:r>
              <a:rPr lang="en-US" dirty="0"/>
              <a:t>How might you replicate what you read?</a:t>
            </a:r>
          </a:p>
          <a:p>
            <a:pPr marL="114300" indent="-114300">
              <a:buFont typeface="Arial" panose="020B0604020202020204" pitchFamily="34" charset="0"/>
              <a:buChar char="•"/>
              <a:defRPr/>
            </a:pPr>
            <a:r>
              <a:rPr lang="en-US" dirty="0"/>
              <a:t>What might you do to extend this experience even more?</a:t>
            </a:r>
          </a:p>
          <a:p>
            <a:pPr marL="0" indent="0">
              <a:buFont typeface="Arial" panose="020B0604020202020204"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41</a:t>
            </a:fld>
            <a:endParaRPr lang="en-US"/>
          </a:p>
        </p:txBody>
      </p:sp>
    </p:spTree>
    <p:extLst>
      <p:ext uri="{BB962C8B-B14F-4D97-AF65-F5344CB8AC3E}">
        <p14:creationId xmlns:p14="http://schemas.microsoft.com/office/powerpoint/2010/main" val="1680658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763" algn="l" defTabSz="914400" rtl="0" eaLnBrk="0" fontAlgn="base" latinLnBrk="0" hangingPunct="0">
              <a:buClrTx/>
              <a:buSzTx/>
              <a:buFontTx/>
              <a:buNone/>
              <a:tabLst/>
              <a:defRPr/>
            </a:pPr>
            <a:r>
              <a:rPr lang="en-US" b="1" u="none" dirty="0">
                <a:ea typeface="Arial" charset="0"/>
              </a:rPr>
              <a:t>Presenter Remarks:</a:t>
            </a:r>
            <a:endParaRPr lang="en-US" u="none" dirty="0">
              <a:ea typeface="ＭＳ Ｐゴシック" charset="0"/>
            </a:endParaRPr>
          </a:p>
          <a:p>
            <a:pPr marL="0" marR="0" indent="0" algn="l" defTabSz="457200" rtl="0" eaLnBrk="1" fontAlgn="auto" latinLnBrk="0" hangingPunct="1">
              <a:buClrTx/>
              <a:buSzTx/>
              <a:buFontTx/>
              <a:buNone/>
              <a:tabLst/>
              <a:defRPr/>
            </a:pPr>
            <a:r>
              <a:rPr lang="en-US" sz="1200" b="0" kern="1200" dirty="0">
                <a:solidFill>
                  <a:schemeClr val="tx1"/>
                </a:solidFill>
              </a:rPr>
              <a:t>A child’s family, culture</a:t>
            </a:r>
            <a:r>
              <a:rPr lang="en-US" sz="1200" b="0" kern="1200" baseline="0" dirty="0">
                <a:solidFill>
                  <a:schemeClr val="tx1"/>
                </a:solidFill>
              </a:rPr>
              <a:t>, </a:t>
            </a:r>
            <a:r>
              <a:rPr lang="en-US" sz="1200" b="0" kern="1200" dirty="0">
                <a:solidFill>
                  <a:schemeClr val="tx1"/>
                </a:solidFill>
              </a:rPr>
              <a:t>and neighborhood influences their development of reading awareness (phonological </a:t>
            </a:r>
            <a:r>
              <a:rPr lang="en-US" sz="1200" b="0" kern="1200" baseline="0" dirty="0">
                <a:solidFill>
                  <a:schemeClr val="tx1"/>
                </a:solidFill>
              </a:rPr>
              <a:t>awareness)</a:t>
            </a:r>
            <a:r>
              <a:rPr lang="en-US" sz="1200" b="0" kern="1200" dirty="0">
                <a:solidFill>
                  <a:schemeClr val="tx1"/>
                </a:solidFill>
              </a:rPr>
              <a:t>. </a:t>
            </a:r>
            <a:r>
              <a:rPr lang="en-US" sz="1200" kern="1200" dirty="0">
                <a:solidFill>
                  <a:schemeClr val="tx1"/>
                </a:solidFill>
                <a:effectLst/>
              </a:rPr>
              <a:t>Successful TK teachers build on children’s everyday activities, incorporate their cultural backgrounds</a:t>
            </a:r>
            <a:r>
              <a:rPr lang="en-US" sz="1200" kern="1200" baseline="0" dirty="0">
                <a:solidFill>
                  <a:schemeClr val="tx1"/>
                </a:solidFill>
                <a:effectLst/>
              </a:rPr>
              <a:t> and </a:t>
            </a:r>
            <a:r>
              <a:rPr lang="en-US" sz="1200" kern="1200" dirty="0">
                <a:solidFill>
                  <a:schemeClr val="tx1"/>
                </a:solidFill>
                <a:effectLst/>
              </a:rPr>
              <a:t>languages, and engage their families to create meaningful child-related contexts</a:t>
            </a:r>
            <a:r>
              <a:rPr lang="en-US" sz="1200" kern="1200" baseline="0" dirty="0">
                <a:solidFill>
                  <a:schemeClr val="tx1"/>
                </a:solidFill>
                <a:effectLst/>
              </a:rPr>
              <a:t> and</a:t>
            </a:r>
            <a:r>
              <a:rPr lang="en-US" sz="1200" kern="1200" dirty="0">
                <a:solidFill>
                  <a:schemeClr val="tx1"/>
                </a:solidFill>
                <a:effectLst/>
              </a:rPr>
              <a:t> offer opportunities for active family participation.</a:t>
            </a:r>
          </a:p>
          <a:p>
            <a:pPr marL="0" marR="0" indent="0" algn="l" defTabSz="457200" rtl="0" eaLnBrk="1" fontAlgn="auto" latinLnBrk="0" hangingPunct="1">
              <a:buClrTx/>
              <a:buSzTx/>
              <a:buFontTx/>
              <a:buNone/>
              <a:tabLst/>
              <a:defRPr/>
            </a:pPr>
            <a:endParaRPr lang="en-US" sz="1200" kern="1200" dirty="0">
              <a:solidFill>
                <a:schemeClr val="tx1"/>
              </a:solidFill>
              <a:effectLst/>
            </a:endParaRPr>
          </a:p>
          <a:p>
            <a:r>
              <a:rPr lang="en-US" sz="1200" b="0" kern="1200" dirty="0">
                <a:solidFill>
                  <a:schemeClr val="tx1"/>
                </a:solidFill>
                <a:effectLst/>
              </a:rPr>
              <a:t>“Building connections with the child’s family members gives parents an opportunity to get more involved in their children’s learning. When parents are provided with certain materials and are helped to learn strategies supporting their children’s language and literacy development, children’s learning benefits.” (PCF,</a:t>
            </a:r>
            <a:r>
              <a:rPr lang="en-US" sz="1200" b="0" kern="1200" baseline="0" dirty="0">
                <a:solidFill>
                  <a:schemeClr val="tx1"/>
                </a:solidFill>
                <a:effectLst/>
              </a:rPr>
              <a:t> Vol.1 </a:t>
            </a:r>
            <a:r>
              <a:rPr lang="en-US" sz="1200" dirty="0"/>
              <a:t>,</a:t>
            </a:r>
            <a:r>
              <a:rPr lang="en-US" sz="1200" baseline="0" dirty="0"/>
              <a:t> p. </a:t>
            </a:r>
            <a:r>
              <a:rPr lang="en-US" sz="1200" dirty="0"/>
              <a:t>101).</a:t>
            </a:r>
            <a:endParaRPr lang="en-US" dirty="0"/>
          </a:p>
        </p:txBody>
      </p:sp>
      <p:sp>
        <p:nvSpPr>
          <p:cNvPr id="4" name="Slide Number Placeholder 3"/>
          <p:cNvSpPr>
            <a:spLocks noGrp="1"/>
          </p:cNvSpPr>
          <p:nvPr>
            <p:ph type="sldNum" sz="quarter" idx="10"/>
          </p:nvPr>
        </p:nvSpPr>
        <p:spPr/>
        <p:txBody>
          <a:bodyPr/>
          <a:lstStyle/>
          <a:p>
            <a:fld id="{5C72A1A9-FF59-064B-A825-B7704E1CE87E}" type="slidenum">
              <a:rPr lang="en-US" smtClean="0"/>
              <a:pPr/>
              <a:t>42</a:t>
            </a:fld>
            <a:endParaRPr lang="en-US" dirty="0"/>
          </a:p>
        </p:txBody>
      </p:sp>
    </p:spTree>
    <p:extLst>
      <p:ext uri="{BB962C8B-B14F-4D97-AF65-F5344CB8AC3E}">
        <p14:creationId xmlns:p14="http://schemas.microsoft.com/office/powerpoint/2010/main" val="2117522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372"/>
            <a:ext cx="5486400" cy="4115269"/>
          </a:xfrm>
        </p:spPr>
        <p:txBody>
          <a:bodyPr/>
          <a:lstStyle/>
          <a:p>
            <a:pPr marL="0" marR="0" indent="4763" algn="l" defTabSz="914400" rtl="0" eaLnBrk="0" fontAlgn="base" latinLnBrk="0" hangingPunct="0">
              <a:buClrTx/>
              <a:buSzTx/>
              <a:buFontTx/>
              <a:buNone/>
              <a:tabLst/>
              <a:defRPr/>
            </a:pPr>
            <a:r>
              <a:rPr lang="en-US" b="1" u="none" dirty="0">
                <a:ea typeface="Arial" charset="0"/>
              </a:rPr>
              <a:t>Presenter Remarks:</a:t>
            </a:r>
          </a:p>
          <a:p>
            <a:pPr marL="0" marR="0" lvl="0" indent="4763" algn="l" defTabSz="914400" rtl="0" eaLnBrk="0" fontAlgn="base" latinLnBrk="0" hangingPunct="0">
              <a:buClrTx/>
              <a:buSzTx/>
              <a:buFontTx/>
              <a:buNone/>
              <a:tabLst/>
              <a:defRPr/>
            </a:pPr>
            <a:r>
              <a:rPr lang="en-US" sz="1200" b="1" u="none" kern="1200" dirty="0">
                <a:solidFill>
                  <a:schemeClr val="tx1"/>
                </a:solidFill>
                <a:effectLst/>
              </a:rPr>
              <a:t>“</a:t>
            </a:r>
            <a:r>
              <a:rPr lang="en-US" sz="1200" u="none" kern="1200" dirty="0">
                <a:solidFill>
                  <a:schemeClr val="tx1"/>
                </a:solidFill>
                <a:effectLst/>
              </a:rPr>
              <a:t>The </a:t>
            </a:r>
            <a:r>
              <a:rPr lang="en-US" sz="1200" kern="1200" dirty="0">
                <a:solidFill>
                  <a:schemeClr val="tx1"/>
                </a:solidFill>
                <a:effectLst/>
              </a:rPr>
              <a:t>relationships that educators establish with students, their families, and their communities have a lasting impact on long-term development and educational success (Henderson and Mapp, 2002)” (TK </a:t>
            </a:r>
            <a:r>
              <a:rPr lang="en-US" sz="1200" b="0" u="none" kern="1200" dirty="0">
                <a:solidFill>
                  <a:schemeClr val="tx1"/>
                </a:solidFill>
              </a:rPr>
              <a:t>Guide</a:t>
            </a:r>
            <a:r>
              <a:rPr lang="en-US" sz="1200" b="0" u="none" kern="1200" baseline="0" dirty="0">
                <a:solidFill>
                  <a:schemeClr val="tx1"/>
                </a:solidFill>
              </a:rPr>
              <a:t>, p. 58-59).</a:t>
            </a:r>
            <a:endParaRPr lang="en-US" sz="1200" b="0" u="none" kern="1200" dirty="0">
              <a:solidFill>
                <a:schemeClr val="tx1"/>
              </a:solidFill>
            </a:endParaRPr>
          </a:p>
          <a:p>
            <a:pPr fontAlgn="auto"/>
            <a:endParaRPr lang="en-US" sz="1200" b="0" kern="1200" dirty="0">
              <a:solidFill>
                <a:schemeClr val="tx1"/>
              </a:solidFill>
              <a:effectLst/>
            </a:endParaRPr>
          </a:p>
          <a:p>
            <a:pPr fontAlgn="auto"/>
            <a:r>
              <a:rPr lang="en-US" sz="1200" b="0" kern="1200" dirty="0">
                <a:solidFill>
                  <a:schemeClr val="tx1"/>
                </a:solidFill>
                <a:effectLst/>
              </a:rPr>
              <a:t>“Reaching out to families also gives teachers opportunities to learn about the strengths that each child brings to school and about important individual differences. For example, teachers should ask family members to provide information regarding a child who uses (or is learning to use) an alternative communication system” (PCF,</a:t>
            </a:r>
            <a:r>
              <a:rPr lang="en-US" sz="1200" b="0" kern="1200" baseline="0" dirty="0">
                <a:solidFill>
                  <a:schemeClr val="tx1"/>
                </a:solidFill>
                <a:effectLst/>
              </a:rPr>
              <a:t> Vol. 1</a:t>
            </a:r>
            <a:r>
              <a:rPr lang="en-US" sz="1200" b="0" kern="1200" dirty="0">
                <a:solidFill>
                  <a:schemeClr val="tx1"/>
                </a:solidFill>
                <a:effectLst/>
              </a:rPr>
              <a:t>, p. 101). </a:t>
            </a:r>
          </a:p>
          <a:p>
            <a:pPr fontAlgn="auto"/>
            <a:endParaRPr lang="en-US" sz="1200" b="0" kern="1200" dirty="0">
              <a:solidFill>
                <a:schemeClr val="tx1"/>
              </a:solidFill>
              <a:effectLst/>
            </a:endParaRPr>
          </a:p>
          <a:p>
            <a:pPr fontAlgn="auto"/>
            <a:r>
              <a:rPr lang="en-US" dirty="0">
                <a:ea typeface="MS PGothic" charset="0"/>
              </a:rPr>
              <a:t>“Reading is supported when teachers include</a:t>
            </a:r>
            <a:r>
              <a:rPr lang="en-US" baseline="0" dirty="0">
                <a:ea typeface="MS PGothic" charset="0"/>
              </a:rPr>
              <a:t> </a:t>
            </a:r>
            <a:r>
              <a:rPr lang="en-US" dirty="0">
                <a:ea typeface="MS PGothic" charset="0"/>
              </a:rPr>
              <a:t>literacy activities that are found in children’s homes and communities” (DLL Overview Papers 2013, p. 94). </a:t>
            </a:r>
            <a:endParaRPr lang="en-US" sz="12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5C72A1A9-FF59-064B-A825-B7704E1CE87E}" type="slidenum">
              <a:rPr lang="en-US" smtClean="0"/>
              <a:pPr/>
              <a:t>43</a:t>
            </a:fld>
            <a:endParaRPr lang="en-US" dirty="0"/>
          </a:p>
        </p:txBody>
      </p:sp>
    </p:spTree>
    <p:extLst>
      <p:ext uri="{BB962C8B-B14F-4D97-AF65-F5344CB8AC3E}">
        <p14:creationId xmlns:p14="http://schemas.microsoft.com/office/powerpoint/2010/main" val="3810320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altLang="en-US" b="1" dirty="0"/>
              <a:t>Presenter Remarks: </a:t>
            </a:r>
          </a:p>
          <a:p>
            <a:pPr>
              <a:spcBef>
                <a:spcPts val="0"/>
              </a:spcBef>
            </a:pPr>
            <a:r>
              <a:rPr lang="en-US" dirty="0"/>
              <a:t>In order to effectively build on children's existing strengths, we must understand them. To do this, we need to </a:t>
            </a:r>
            <a:r>
              <a:rPr lang="en-US" dirty="0">
                <a:latin typeface="Arial" charset="0"/>
                <a:ea typeface="MS PGothic" charset="0"/>
              </a:rPr>
              <a:t>partner with families to learn about their children’s strengths.</a:t>
            </a:r>
          </a:p>
          <a:p>
            <a:pPr>
              <a:spcBef>
                <a:spcPts val="0"/>
              </a:spcBef>
            </a:pPr>
            <a:endParaRPr lang="en-US" dirty="0"/>
          </a:p>
          <a:p>
            <a:pPr>
              <a:spcBef>
                <a:spcPts val="0"/>
              </a:spcBef>
            </a:pPr>
            <a:r>
              <a:rPr lang="en-US" dirty="0"/>
              <a:t>The resources on this slide are specifically beneficial for partnering with families. You may want to take a picture of this slide and refer to it later. </a:t>
            </a:r>
          </a:p>
          <a:p>
            <a:pPr>
              <a:spcBef>
                <a:spcPts val="0"/>
              </a:spcBef>
            </a:pPr>
            <a:endParaRPr lang="en-US" altLang="en-US" dirty="0"/>
          </a:p>
          <a:p>
            <a:pPr>
              <a:spcBef>
                <a:spcPts val="0"/>
              </a:spcBef>
            </a:pPr>
            <a:r>
              <a:rPr lang="en-US" altLang="en-US" b="1" dirty="0"/>
              <a:t>Optional: </a:t>
            </a:r>
          </a:p>
          <a:p>
            <a:pPr>
              <a:spcBef>
                <a:spcPts val="0"/>
              </a:spcBef>
            </a:pPr>
            <a:r>
              <a:rPr lang="en-US" altLang="en-US" dirty="0"/>
              <a:t>Create a gallery table and have examples of documents there.</a:t>
            </a:r>
          </a:p>
          <a:p>
            <a:pPr>
              <a:spcBef>
                <a:spcPts val="0"/>
              </a:spcBef>
            </a:pPr>
            <a:endParaRPr lang="en-US" altLang="en-US" dirty="0"/>
          </a:p>
          <a:p>
            <a:pPr>
              <a:spcBef>
                <a:spcPts val="0"/>
              </a:spcBef>
            </a:pPr>
            <a:r>
              <a:rPr lang="en-US" altLang="en-US" b="1" dirty="0"/>
              <a:t>Extra Notes: </a:t>
            </a:r>
          </a:p>
          <a:p>
            <a:pPr>
              <a:spcBef>
                <a:spcPts val="0"/>
              </a:spcBef>
            </a:pPr>
            <a:r>
              <a:rPr lang="en-US" altLang="en-US" dirty="0"/>
              <a:t>The resources are hyperlinked. If Wi-Fi access is available, display the resources and do a walkthrough.</a:t>
            </a:r>
          </a:p>
        </p:txBody>
      </p:sp>
      <p:sp>
        <p:nvSpPr>
          <p:cNvPr id="4" name="Slide Number Placeholder 3"/>
          <p:cNvSpPr>
            <a:spLocks noGrp="1"/>
          </p:cNvSpPr>
          <p:nvPr>
            <p:ph type="sldNum" sz="quarter" idx="10"/>
          </p:nvPr>
        </p:nvSpPr>
        <p:spPr/>
        <p:txBody>
          <a:bodyPr/>
          <a:lstStyle/>
          <a:p>
            <a:pPr>
              <a:defRPr/>
            </a:pPr>
            <a:fld id="{6B0F81F6-424E-5542-AF2E-A15900B00EFE}" type="slidenum">
              <a:rPr lang="en-US" smtClean="0"/>
              <a:pPr>
                <a:defRPr/>
              </a:pPr>
              <a:t>44</a:t>
            </a:fld>
            <a:endParaRPr lang="en-US" dirty="0"/>
          </a:p>
        </p:txBody>
      </p:sp>
    </p:spTree>
    <p:extLst>
      <p:ext uri="{BB962C8B-B14F-4D97-AF65-F5344CB8AC3E}">
        <p14:creationId xmlns:p14="http://schemas.microsoft.com/office/powerpoint/2010/main" val="3846513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b="1" u="none" kern="1200" dirty="0">
                <a:solidFill>
                  <a:schemeClr val="tx1"/>
                </a:solidFill>
                <a:latin typeface="Arial" panose="020B0604020202020204" pitchFamily="34" charset="0"/>
                <a:cs typeface="Arial" panose="020B0604020202020204" pitchFamily="34" charset="0"/>
              </a:rPr>
              <a:t>Background Information:</a:t>
            </a:r>
          </a:p>
          <a:p>
            <a:pPr marL="0" lvl="0" indent="0">
              <a:buFont typeface="Arial"/>
              <a:buNone/>
            </a:pPr>
            <a:r>
              <a:rPr lang="en-US" sz="1200" b="0" u="none" kern="1200" dirty="0">
                <a:solidFill>
                  <a:schemeClr val="tx1"/>
                </a:solidFill>
                <a:latin typeface="Arial" panose="020B0604020202020204" pitchFamily="34" charset="0"/>
                <a:cs typeface="Arial" panose="020B0604020202020204" pitchFamily="34" charset="0"/>
              </a:rPr>
              <a:t>Read pages</a:t>
            </a:r>
            <a:r>
              <a:rPr lang="en-US" sz="1200" b="0" u="none" kern="1200" baseline="0" dirty="0">
                <a:solidFill>
                  <a:schemeClr val="tx1"/>
                </a:solidFill>
                <a:latin typeface="Arial" panose="020B0604020202020204" pitchFamily="34" charset="0"/>
                <a:cs typeface="Arial" panose="020B0604020202020204" pitchFamily="34" charset="0"/>
              </a:rPr>
              <a:t> 58-59 from the TK Implementation Guide. </a:t>
            </a:r>
            <a:endParaRPr lang="en-US" b="1" u="none" dirty="0">
              <a:latin typeface="Arial" panose="020B0604020202020204" pitchFamily="34" charset="0"/>
              <a:ea typeface="Arial" charset="0"/>
              <a:cs typeface="Arial" panose="020B0604020202020204" pitchFamily="34" charset="0"/>
            </a:endParaRPr>
          </a:p>
          <a:p>
            <a:pPr marL="0" marR="0" indent="4763" algn="l" defTabSz="914400" rtl="0" eaLnBrk="0" fontAlgn="base" latinLnBrk="0" hangingPunct="0">
              <a:buClrTx/>
              <a:buSzTx/>
              <a:buFontTx/>
              <a:buNone/>
              <a:tabLst/>
              <a:defRPr/>
            </a:pPr>
            <a:endParaRPr lang="en-US" b="1" u="none" dirty="0">
              <a:latin typeface="Arial" panose="020B0604020202020204" pitchFamily="34" charset="0"/>
              <a:ea typeface="Arial" charset="0"/>
              <a:cs typeface="Arial" panose="020B0604020202020204" pitchFamily="34" charset="0"/>
            </a:endParaRPr>
          </a:p>
          <a:p>
            <a:pPr marL="0" marR="0" indent="4763" algn="l" defTabSz="914400" rtl="0" eaLnBrk="0" fontAlgn="base" latinLnBrk="0" hangingPunct="0">
              <a:buClrTx/>
              <a:buSzTx/>
              <a:buFontTx/>
              <a:buNone/>
              <a:tabLst/>
              <a:defRPr/>
            </a:pPr>
            <a:r>
              <a:rPr lang="en-US" b="1" u="none" dirty="0">
                <a:latin typeface="Arial" panose="020B0604020202020204" pitchFamily="34" charset="0"/>
                <a:ea typeface="Arial" charset="0"/>
                <a:cs typeface="Arial" panose="020B0604020202020204" pitchFamily="34" charset="0"/>
              </a:rPr>
              <a:t>Presenter Remarks:</a:t>
            </a:r>
          </a:p>
          <a:p>
            <a:r>
              <a:rPr lang="en-US" b="0" u="none" baseline="0" dirty="0">
                <a:latin typeface="Arial" panose="020B0604020202020204" pitchFamily="34" charset="0"/>
                <a:ea typeface="Arial" charset="0"/>
                <a:cs typeface="Arial" panose="020B0604020202020204" pitchFamily="34" charset="0"/>
              </a:rPr>
              <a:t>Look at the strategies in the Preschool Curriculum Framework (Volume 1), pp. 137-139. At your table talk about ways to use these strategies and to </a:t>
            </a:r>
            <a:r>
              <a:rPr lang="en-US" dirty="0">
                <a:solidFill>
                  <a:schemeClr val="tx1"/>
                </a:solidFill>
              </a:rPr>
              <a:t>engage families with phonological awareness activities at home and school.</a:t>
            </a:r>
            <a:r>
              <a:rPr lang="en-US" baseline="0" dirty="0">
                <a:solidFill>
                  <a:schemeClr val="tx1"/>
                </a:solidFill>
              </a:rPr>
              <a:t> </a:t>
            </a:r>
            <a:r>
              <a:rPr lang="en-US" dirty="0">
                <a:solidFill>
                  <a:schemeClr val="tx1"/>
                </a:solidFill>
              </a:rPr>
              <a:t> </a:t>
            </a:r>
          </a:p>
          <a:p>
            <a:endParaRPr lang="en-US" dirty="0">
              <a:solidFill>
                <a:schemeClr val="tx1"/>
              </a:solidFill>
            </a:endParaRPr>
          </a:p>
          <a:p>
            <a:r>
              <a:rPr lang="en-US" dirty="0">
                <a:solidFill>
                  <a:schemeClr val="tx1"/>
                </a:solidFill>
              </a:rPr>
              <a:t>For</a:t>
            </a:r>
            <a:r>
              <a:rPr lang="en-US" baseline="0" dirty="0">
                <a:solidFill>
                  <a:schemeClr val="tx1"/>
                </a:solidFill>
              </a:rPr>
              <a:t> example sharing songs and poems from school with families provides the opportunity for families to support phonological awareness at home. </a:t>
            </a:r>
          </a:p>
          <a:p>
            <a:endParaRPr lang="en-US" baseline="0" dirty="0">
              <a:solidFill>
                <a:schemeClr val="tx1"/>
              </a:solidFill>
            </a:endParaRPr>
          </a:p>
          <a:p>
            <a:r>
              <a:rPr lang="en-US" baseline="0" dirty="0">
                <a:solidFill>
                  <a:schemeClr val="tx1"/>
                </a:solidFill>
              </a:rPr>
              <a:t>Incorporating songs that families sing at home into the classroom includes the experiences </a:t>
            </a:r>
            <a:r>
              <a:rPr lang="en-US" dirty="0"/>
              <a:t>from the home lives of students in phonological awareness experiences at school.</a:t>
            </a:r>
            <a:endParaRPr lang="en-US" baseline="0" dirty="0">
              <a:solidFill>
                <a:schemeClr val="tx1"/>
              </a:solidFill>
            </a:endParaRPr>
          </a:p>
          <a:p>
            <a:endParaRPr lang="en-US" baseline="0" dirty="0">
              <a:solidFill>
                <a:schemeClr val="tx1"/>
              </a:solidFill>
            </a:endParaRPr>
          </a:p>
          <a:p>
            <a:r>
              <a:rPr lang="en-US" baseline="0" dirty="0">
                <a:solidFill>
                  <a:schemeClr val="tx1"/>
                </a:solidFill>
              </a:rPr>
              <a:t>Take a few minutes to read and discuss at your table group. Be prepared to share out your favorite strategies to engage families with phonological awareness activities with the whole group.</a:t>
            </a:r>
          </a:p>
        </p:txBody>
      </p:sp>
      <p:sp>
        <p:nvSpPr>
          <p:cNvPr id="4" name="Slide Number Placeholder 3"/>
          <p:cNvSpPr>
            <a:spLocks noGrp="1"/>
          </p:cNvSpPr>
          <p:nvPr>
            <p:ph type="sldNum" sz="quarter" idx="10"/>
          </p:nvPr>
        </p:nvSpPr>
        <p:spPr/>
        <p:txBody>
          <a:bodyPr/>
          <a:lstStyle/>
          <a:p>
            <a:fld id="{5C72A1A9-FF59-064B-A825-B7704E1CE87E}" type="slidenum">
              <a:rPr lang="en-US" smtClean="0"/>
              <a:pPr/>
              <a:t>45</a:t>
            </a:fld>
            <a:endParaRPr lang="en-US" dirty="0"/>
          </a:p>
        </p:txBody>
      </p:sp>
    </p:spTree>
    <p:extLst>
      <p:ext uri="{BB962C8B-B14F-4D97-AF65-F5344CB8AC3E}">
        <p14:creationId xmlns:p14="http://schemas.microsoft.com/office/powerpoint/2010/main" val="3773192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0"/>
              </a:spcBef>
            </a:pPr>
            <a:r>
              <a:rPr lang="en-US" b="1" dirty="0"/>
              <a:t>Presenter Remarks: </a:t>
            </a:r>
            <a:endParaRPr lang="en-US" dirty="0"/>
          </a:p>
          <a:p>
            <a:pPr lvl="0"/>
            <a:r>
              <a:rPr lang="en-US" dirty="0"/>
              <a:t>To make today’s experience effective, we have to think deeply about the third question:</a:t>
            </a:r>
            <a:r>
              <a:rPr lang="en-US" baseline="0" dirty="0"/>
              <a:t> </a:t>
            </a:r>
            <a:r>
              <a:rPr lang="en-US" b="1" i="0" kern="1200" baseline="0" dirty="0">
                <a:solidFill>
                  <a:schemeClr val="tx1"/>
                </a:solidFill>
                <a:effectLst/>
              </a:rPr>
              <a:t>How can I incorporate these strategies into my existing classroom? </a:t>
            </a:r>
            <a:r>
              <a:rPr lang="en-US" b="0" i="0" kern="1200" baseline="0" dirty="0">
                <a:solidFill>
                  <a:schemeClr val="tx1"/>
                </a:solidFill>
                <a:effectLst/>
              </a:rPr>
              <a:t>Providing you with a “toolkit” is necessary, but it is not sufficient. We need to examine our current practices and create a plan for using those tools.</a:t>
            </a:r>
            <a:endParaRPr lang="en-US" dirty="0"/>
          </a:p>
          <a:p>
            <a:pPr lvl="0">
              <a:spcBef>
                <a:spcPts val="0"/>
              </a:spcBef>
            </a:pPr>
            <a:endParaRPr kumimoji="0" lang="en-US" b="0" i="0" u="none" strike="noStrike" kern="1200" cap="none" spc="0" normalizeH="0" baseline="0" noProof="0" dirty="0">
              <a:ln>
                <a:noFill/>
              </a:ln>
              <a:solidFill>
                <a:prstClr val="black"/>
              </a:solidFill>
              <a:effectLst/>
              <a:uLnTx/>
              <a:uFillTx/>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46</a:t>
            </a:fld>
            <a:endParaRPr lang="en-US" altLang="en-US" dirty="0"/>
          </a:p>
        </p:txBody>
      </p:sp>
    </p:spTree>
    <p:extLst>
      <p:ext uri="{BB962C8B-B14F-4D97-AF65-F5344CB8AC3E}">
        <p14:creationId xmlns:p14="http://schemas.microsoft.com/office/powerpoint/2010/main" val="353513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u="none" dirty="0">
                <a:ea typeface="ＭＳ Ｐゴシック" charset="0"/>
                <a:cs typeface="ＭＳ Ｐゴシック" charset="0"/>
              </a:rPr>
              <a:t>Presenter Remarks:</a:t>
            </a:r>
          </a:p>
          <a:p>
            <a:pPr marL="0" marR="0" indent="0" algn="l" defTabSz="914400" rtl="0" eaLnBrk="0" fontAlgn="base" latinLnBrk="0" hangingPunct="0">
              <a:buClrTx/>
              <a:buSzTx/>
              <a:buFontTx/>
              <a:buNone/>
              <a:tabLst/>
              <a:defRPr/>
            </a:pPr>
            <a:r>
              <a:rPr lang="en-US" sz="1200" u="none" dirty="0">
                <a:cs typeface="Arial" charset="0"/>
              </a:rPr>
              <a:t>Take a moment to read the quotation</a:t>
            </a:r>
            <a:r>
              <a:rPr lang="en-US" sz="1200" u="none" baseline="0" dirty="0">
                <a:cs typeface="Arial" charset="0"/>
              </a:rPr>
              <a:t> on the slide. </a:t>
            </a:r>
          </a:p>
          <a:p>
            <a:pPr marL="0" marR="0" indent="0" algn="l" defTabSz="914400" rtl="0" eaLnBrk="0" fontAlgn="base" latinLnBrk="0" hangingPunct="0">
              <a:buClrTx/>
              <a:buSzTx/>
              <a:buFontTx/>
              <a:buNone/>
              <a:tabLst/>
              <a:defRPr/>
            </a:pPr>
            <a:endParaRPr lang="en-US" sz="1200" u="none" baseline="0" dirty="0">
              <a:cs typeface="Arial" charset="0"/>
            </a:endParaRPr>
          </a:p>
          <a:p>
            <a:pPr marL="0" marR="0" indent="0" algn="l" defTabSz="914400" rtl="0" eaLnBrk="0" fontAlgn="base" latinLnBrk="0" hangingPunct="0">
              <a:buClrTx/>
              <a:buSzTx/>
              <a:buFontTx/>
              <a:buNone/>
              <a:tabLst/>
              <a:defRPr/>
            </a:pPr>
            <a:r>
              <a:rPr lang="en-US" sz="1200" u="none" baseline="0" dirty="0">
                <a:cs typeface="Arial" charset="0"/>
              </a:rPr>
              <a:t>“</a:t>
            </a:r>
            <a:r>
              <a:rPr lang="en-US" sz="1200" u="none" dirty="0">
                <a:cs typeface="Arial" charset="0"/>
              </a:rPr>
              <a:t>Phonological awareness does not develop naturally over time, but as a consequence of children</a:t>
            </a:r>
            <a:r>
              <a:rPr lang="en-US" altLang="ja-JP" sz="1200" u="none" dirty="0">
                <a:cs typeface="Arial" charset="0"/>
              </a:rPr>
              <a:t>’s engagement in specific experiences” (PCF,</a:t>
            </a:r>
            <a:r>
              <a:rPr lang="en-US" altLang="ja-JP" sz="1200" u="none" baseline="0" dirty="0">
                <a:cs typeface="Arial" charset="0"/>
              </a:rPr>
              <a:t> Vol. 1</a:t>
            </a:r>
            <a:r>
              <a:rPr lang="en-US" altLang="ja-JP" sz="1200" u="none" dirty="0">
                <a:cs typeface="Arial" charset="0"/>
              </a:rPr>
              <a:t>, p. 133).</a:t>
            </a:r>
          </a:p>
          <a:p>
            <a:pPr marL="0" marR="0" indent="0" algn="l" defTabSz="914400" rtl="0" eaLnBrk="0" fontAlgn="base" latinLnBrk="0" hangingPunct="0">
              <a:buClrTx/>
              <a:buSzTx/>
              <a:buFontTx/>
              <a:buNone/>
              <a:tabLst/>
              <a:defRPr/>
            </a:pPr>
            <a:endParaRPr lang="en-US" altLang="ja-JP" sz="1200" u="none" dirty="0">
              <a:cs typeface="Arial" charset="0"/>
            </a:endParaRPr>
          </a:p>
          <a:p>
            <a:pPr marL="0" marR="0" indent="0" algn="l" defTabSz="914400" rtl="0" eaLnBrk="0" fontAlgn="base" latinLnBrk="0" hangingPunct="0">
              <a:buClrTx/>
              <a:buSzTx/>
              <a:buFontTx/>
              <a:buNone/>
              <a:tabLst/>
              <a:defRPr/>
            </a:pPr>
            <a:r>
              <a:rPr lang="en-US" altLang="ja-JP" sz="1200" u="none" dirty="0">
                <a:cs typeface="Arial" charset="0"/>
              </a:rPr>
              <a:t>What experiences from today</a:t>
            </a:r>
            <a:r>
              <a:rPr lang="en-US" altLang="ja-JP" sz="1200" u="none" baseline="0" dirty="0">
                <a:cs typeface="Arial" charset="0"/>
              </a:rPr>
              <a:t> are you still thinking about? How might you use these experiences to plan for your students?</a:t>
            </a:r>
            <a:endParaRPr lang="en-US" sz="1200" u="none" dirty="0"/>
          </a:p>
          <a:p>
            <a:endParaRPr lang="en-US" u="none" dirty="0">
              <a:ea typeface="ＭＳ Ｐゴシック" charset="0"/>
              <a:cs typeface="ＭＳ Ｐゴシック" charset="0"/>
            </a:endParaRPr>
          </a:p>
          <a:p>
            <a:r>
              <a:rPr lang="en-US" b="1" u="none" dirty="0">
                <a:ea typeface="ＭＳ Ｐゴシック" charset="0"/>
                <a:cs typeface="ＭＳ Ｐゴシック" charset="0"/>
              </a:rPr>
              <a:t>Extra Notes:</a:t>
            </a:r>
          </a:p>
          <a:p>
            <a:r>
              <a:rPr lang="en-US" u="none" dirty="0">
                <a:ea typeface="ＭＳ Ｐゴシック" charset="0"/>
                <a:cs typeface="ＭＳ Ｐゴシック" charset="0"/>
              </a:rPr>
              <a:t>Review</a:t>
            </a:r>
            <a:r>
              <a:rPr lang="en-US" u="none" baseline="0" dirty="0">
                <a:ea typeface="ＭＳ Ｐゴシック" charset="0"/>
                <a:cs typeface="ＭＳ Ｐゴシック" charset="0"/>
              </a:rPr>
              <a:t> page 133 of the Preschool Curriculum Framework (Volume 1). </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47</a:t>
            </a:fld>
            <a:endParaRPr lang="en-US"/>
          </a:p>
        </p:txBody>
      </p:sp>
    </p:spTree>
    <p:extLst>
      <p:ext uri="{BB962C8B-B14F-4D97-AF65-F5344CB8AC3E}">
        <p14:creationId xmlns:p14="http://schemas.microsoft.com/office/powerpoint/2010/main" val="1102627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xfrm>
            <a:off x="685800" y="4343635"/>
            <a:ext cx="5641848" cy="41152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spcAft>
                <a:spcPct val="0"/>
              </a:spcAft>
              <a:buClrTx/>
              <a:buSzTx/>
              <a:buFontTx/>
              <a:buNone/>
              <a:tabLst/>
              <a:defRPr/>
            </a:pPr>
            <a:r>
              <a:rPr lang="en-US" b="1" u="none" dirty="0">
                <a:ea typeface="ＭＳ Ｐゴシック" charset="0"/>
                <a:cs typeface="ＭＳ Ｐゴシック" charset="0"/>
              </a:rPr>
              <a:t>Presenter Remarks:</a:t>
            </a:r>
          </a:p>
          <a:p>
            <a:pPr marL="0" marR="0" indent="0" algn="l" defTabSz="914400" rtl="0" eaLnBrk="0" fontAlgn="base" latinLnBrk="0" hangingPunct="0">
              <a:spcAft>
                <a:spcPct val="0"/>
              </a:spcAft>
              <a:buClrTx/>
              <a:buSzTx/>
              <a:buFontTx/>
              <a:buNone/>
              <a:tabLst/>
              <a:defRPr/>
            </a:pPr>
            <a:r>
              <a:rPr lang="en-US" u="none" dirty="0">
                <a:ea typeface="ＭＳ Ｐゴシック" charset="0"/>
                <a:cs typeface="ＭＳ Ｐゴシック" charset="0"/>
              </a:rPr>
              <a:t>The last experience</a:t>
            </a:r>
            <a:r>
              <a:rPr lang="en-US" u="none" baseline="0" dirty="0">
                <a:ea typeface="ＭＳ Ｐゴシック" charset="0"/>
                <a:cs typeface="ＭＳ Ｐゴシック" charset="0"/>
              </a:rPr>
              <a:t> for today will be a final reflection. Locate </a:t>
            </a:r>
            <a:r>
              <a:rPr lang="en-US" b="0" u="none" baseline="0" dirty="0">
                <a:ea typeface="ＭＳ Ｐゴシック" charset="0"/>
                <a:cs typeface="ＭＳ Ｐゴシック" charset="0"/>
              </a:rPr>
              <a:t>Handout 12: Final Reflection. </a:t>
            </a:r>
            <a:r>
              <a:rPr lang="en-US" u="none" baseline="0" dirty="0">
                <a:ea typeface="ＭＳ Ｐゴシック" charset="0"/>
                <a:cs typeface="ＭＳ Ｐゴシック" charset="0"/>
              </a:rPr>
              <a:t>Read the questions and complete each section with at least one thought. When the handout is complete, find someone you have not talked with today and exchange thoughts. After sharing, return to your seat and add any last thoughts or ideas gathered from the exchange. </a:t>
            </a:r>
            <a:r>
              <a:rPr lang="en-US" i="1" u="none" baseline="0" dirty="0">
                <a:ea typeface="ＭＳ Ｐゴシック" charset="0"/>
                <a:cs typeface="ＭＳ Ｐゴシック" charset="0"/>
              </a:rPr>
              <a:t>Allow ample time for reflection.</a:t>
            </a:r>
          </a:p>
        </p:txBody>
      </p:sp>
      <p:sp>
        <p:nvSpPr>
          <p:cNvPr id="151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E3731B-6F89-DD4E-BB1B-2324D6995235}" type="slidenum">
              <a:rPr lang="en-US" sz="1200"/>
              <a:pPr eaLnBrk="1" hangingPunct="1"/>
              <a:t>48</a:t>
            </a:fld>
            <a:endParaRPr lang="en-US" sz="1200"/>
          </a:p>
        </p:txBody>
      </p:sp>
    </p:spTree>
    <p:extLst>
      <p:ext uri="{BB962C8B-B14F-4D97-AF65-F5344CB8AC3E}">
        <p14:creationId xmlns:p14="http://schemas.microsoft.com/office/powerpoint/2010/main" val="2283721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xfrm>
            <a:off x="1143000" y="701675"/>
            <a:ext cx="4572000" cy="3429000"/>
          </a:xfrm>
          <a:ln/>
        </p:spPr>
      </p:sp>
      <p:sp>
        <p:nvSpPr>
          <p:cNvPr id="157698" name="Rectangle 3"/>
          <p:cNvSpPr>
            <a:spLocks noGrp="1" noChangeArrowheads="1"/>
          </p:cNvSpPr>
          <p:nvPr>
            <p:ph type="body" idx="1"/>
          </p:nvPr>
        </p:nvSpPr>
        <p:spPr>
          <a:xfrm>
            <a:off x="685800" y="4346763"/>
            <a:ext cx="5486400" cy="41152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none" dirty="0">
                <a:ea typeface="ＭＳ Ｐゴシック" charset="0"/>
                <a:cs typeface="ＭＳ Ｐゴシック" charset="0"/>
              </a:rPr>
              <a:t>Presenter Remarks:</a:t>
            </a:r>
          </a:p>
          <a:p>
            <a:r>
              <a:rPr lang="en-US" sz="1200" u="none" dirty="0">
                <a:latin typeface="Arial" charset="0"/>
                <a:ea typeface="ＭＳ Ｐゴシック" charset="0"/>
                <a:cs typeface="Arial" charset="0"/>
              </a:rPr>
              <a:t>Thank you for coming!</a:t>
            </a:r>
            <a:endParaRPr lang="en-US" u="none"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49</a:t>
            </a:fld>
            <a:endParaRPr lang="en-US"/>
          </a:p>
        </p:txBody>
      </p:sp>
    </p:spTree>
    <p:extLst>
      <p:ext uri="{BB962C8B-B14F-4D97-AF65-F5344CB8AC3E}">
        <p14:creationId xmlns:p14="http://schemas.microsoft.com/office/powerpoint/2010/main" val="330103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829050"/>
          </a:xfrm>
        </p:spPr>
        <p:txBody>
          <a:bodyPr>
            <a:noAutofit/>
          </a:bodyPr>
          <a:lstStyle/>
          <a:p>
            <a:pPr lvl="0">
              <a:spcBef>
                <a:spcPts val="0"/>
              </a:spcBef>
            </a:pPr>
            <a:r>
              <a:rPr lang="en-US" b="1" dirty="0"/>
              <a:t>Presenter Remarks:</a:t>
            </a:r>
            <a:r>
              <a:rPr lang="en-US" b="1" baseline="0" dirty="0"/>
              <a:t> </a:t>
            </a:r>
          </a:p>
          <a:p>
            <a:pPr lvl="0">
              <a:spcBef>
                <a:spcPts val="0"/>
              </a:spcBef>
            </a:pPr>
            <a:r>
              <a:rPr lang="en-US" baseline="0" dirty="0"/>
              <a:t>These are the t</a:t>
            </a:r>
            <a:r>
              <a:rPr lang="en-US" dirty="0"/>
              <a:t>hree main questions we are going to use to guide us in our instructional</a:t>
            </a:r>
            <a:r>
              <a:rPr lang="en-US" baseline="0" dirty="0"/>
              <a:t> decision-making for TK children:</a:t>
            </a:r>
          </a:p>
          <a:p>
            <a:pPr lvl="0">
              <a:spcBef>
                <a:spcPts val="0"/>
              </a:spcBef>
            </a:pPr>
            <a:endParaRPr kumimoji="0" lang="en-US" b="0" i="0" u="none" strike="noStrike" kern="1200" cap="none" spc="0" normalizeH="0" baseline="0" noProof="0" dirty="0">
              <a:ln>
                <a:noFill/>
              </a:ln>
              <a:solidFill>
                <a:prstClr val="black"/>
              </a:solidFill>
              <a:effectLst/>
              <a:uLnTx/>
              <a:uFillTx/>
            </a:endParaRPr>
          </a:p>
          <a:p>
            <a:pPr marL="228600" marR="0" lvl="0" indent="-228600" algn="l" defTabSz="457200" rtl="0" eaLnBrk="0" fontAlgn="base" latinLnBrk="0" hangingPunct="0">
              <a:lnSpc>
                <a:spcPct val="100000"/>
              </a:lnSpc>
              <a:spcBef>
                <a:spcPts val="0"/>
              </a:spcBef>
              <a:spcAft>
                <a:spcPct val="0"/>
              </a:spcAft>
              <a:buClrTx/>
              <a:buSzTx/>
              <a:buFontTx/>
              <a:buAutoNum type="arabicParenR"/>
              <a:tabLst/>
              <a:defRPr/>
            </a:pPr>
            <a:r>
              <a:rPr kumimoji="0" lang="en-US" b="1" i="0" u="none" strike="noStrike" kern="1200" cap="none" spc="0" normalizeH="0" baseline="0" noProof="0" dirty="0">
                <a:ln>
                  <a:noFill/>
                </a:ln>
                <a:solidFill>
                  <a:prstClr val="black"/>
                </a:solidFill>
                <a:effectLst/>
                <a:uLnTx/>
                <a:uFillTx/>
              </a:rPr>
              <a:t>What are the developmental progressions of phonological awareness? </a:t>
            </a:r>
            <a:r>
              <a:rPr kumimoji="0" lang="en-US" b="0" i="0" u="none" strike="noStrike" kern="1200" cap="none" spc="0" normalizeH="0" baseline="0" noProof="0" dirty="0">
                <a:ln>
                  <a:noFill/>
                </a:ln>
                <a:solidFill>
                  <a:prstClr val="black"/>
                </a:solidFill>
                <a:effectLst/>
                <a:uLnTx/>
                <a:uFillTx/>
              </a:rPr>
              <a:t>Learning is a process which </a:t>
            </a:r>
            <a:r>
              <a:rPr lang="en-US" dirty="0">
                <a:solidFill>
                  <a:prstClr val="black"/>
                </a:solidFill>
              </a:rPr>
              <a:t>follows</a:t>
            </a:r>
            <a:r>
              <a:rPr kumimoji="0" lang="en-US" b="0" i="0" u="none" strike="noStrike" kern="1200" cap="none" spc="0" normalizeH="0" baseline="0" noProof="0" dirty="0">
                <a:ln>
                  <a:noFill/>
                </a:ln>
                <a:solidFill>
                  <a:prstClr val="black"/>
                </a:solidFill>
                <a:effectLst/>
                <a:uLnTx/>
                <a:uFillTx/>
              </a:rPr>
              <a:t> a typical learning trajectory or progression. First, we must closely examine the developmental progression associated with phonological awareness. </a:t>
            </a:r>
            <a:r>
              <a:rPr lang="en-US" dirty="0">
                <a:solidFill>
                  <a:srgbClr val="000000"/>
                </a:solidFill>
                <a:ea typeface="Arial" charset="0"/>
                <a:cs typeface="Arial" charset="0"/>
              </a:rPr>
              <a:t>We will identify and review the publications and alignment of resources </a:t>
            </a:r>
            <a:r>
              <a:rPr lang="en-US" dirty="0">
                <a:ea typeface="Arial" charset="0"/>
                <a:cs typeface="Arial" charset="0"/>
              </a:rPr>
              <a:t>that specifically support an early learning developmental continuum for TK children. </a:t>
            </a:r>
            <a:r>
              <a:rPr kumimoji="0" lang="en-US" b="0" i="0" u="none" strike="noStrike" kern="1200" cap="none" spc="0" normalizeH="0" baseline="0" noProof="0" dirty="0">
                <a:ln>
                  <a:noFill/>
                </a:ln>
                <a:solidFill>
                  <a:prstClr val="black"/>
                </a:solidFill>
                <a:effectLst/>
                <a:uLnTx/>
                <a:uFillTx/>
              </a:rPr>
              <a:t>To guide our work, we will use the Preschool Learning Foundations and Curriculum Framework and the Desired Results Developmental Profile-</a:t>
            </a:r>
            <a:r>
              <a:rPr kumimoji="0" lang="en-US" b="0" i="0" u="none" strike="noStrike" kern="1200" cap="none" spc="0" normalizeH="0" noProof="0" dirty="0">
                <a:ln>
                  <a:noFill/>
                </a:ln>
                <a:solidFill>
                  <a:prstClr val="black"/>
                </a:solidFill>
                <a:effectLst/>
                <a:uLnTx/>
                <a:uFillTx/>
              </a:rPr>
              <a:t>Kindergarten</a:t>
            </a:r>
            <a:r>
              <a:rPr kumimoji="0" lang="en-US" b="0" i="0" u="none" strike="noStrike" kern="1200" cap="none" spc="0" normalizeH="0" baseline="0" noProof="0" dirty="0">
                <a:ln>
                  <a:noFill/>
                </a:ln>
                <a:solidFill>
                  <a:prstClr val="black"/>
                </a:solidFill>
                <a:effectLst/>
                <a:uLnTx/>
                <a:uFillTx/>
              </a:rPr>
              <a:t>. The foundations provide the developmental continuum at or around 60 months. The</a:t>
            </a:r>
            <a:r>
              <a:rPr kumimoji="0" lang="en-US" b="0" i="0" u="none" strike="noStrike" kern="1200" cap="none" spc="0" normalizeH="0" noProof="0" dirty="0">
                <a:ln>
                  <a:noFill/>
                </a:ln>
                <a:solidFill>
                  <a:prstClr val="black"/>
                </a:solidFill>
                <a:effectLst/>
                <a:uLnTx/>
                <a:uFillTx/>
              </a:rPr>
              <a:t> ELA</a:t>
            </a:r>
            <a:r>
              <a:rPr kumimoji="0" lang="en-US" b="0" i="0" u="none" strike="noStrike" kern="1200" cap="none" spc="0" normalizeH="0" baseline="0" noProof="0" dirty="0">
                <a:ln>
                  <a:noFill/>
                </a:ln>
                <a:solidFill>
                  <a:prstClr val="black"/>
                </a:solidFill>
                <a:effectLst/>
                <a:uLnTx/>
                <a:uFillTx/>
              </a:rPr>
              <a:t> Standards provide</a:t>
            </a:r>
            <a:r>
              <a:rPr kumimoji="0" lang="en-US" b="0" i="0" u="none" strike="noStrike" kern="1200" cap="none" spc="0" normalizeH="0" noProof="0" dirty="0">
                <a:ln>
                  <a:noFill/>
                </a:ln>
                <a:solidFill>
                  <a:prstClr val="black"/>
                </a:solidFill>
                <a:effectLst/>
                <a:uLnTx/>
                <a:uFillTx/>
              </a:rPr>
              <a:t> the outcomes</a:t>
            </a:r>
            <a:r>
              <a:rPr kumimoji="0" lang="en-US" b="0" i="0" u="none" strike="noStrike" kern="1200" cap="none" spc="0" normalizeH="0" baseline="0" noProof="0" dirty="0">
                <a:ln>
                  <a:noFill/>
                </a:ln>
                <a:solidFill>
                  <a:prstClr val="black"/>
                </a:solidFill>
                <a:effectLst/>
                <a:uLnTx/>
                <a:uFillTx/>
              </a:rPr>
              <a:t> projected for the end of the second year of kindergarten. The DRDP-K provides the continuum of development from early preschool to early first grade. </a:t>
            </a:r>
          </a:p>
          <a:p>
            <a:pPr marL="228600" marR="0" lvl="0" indent="-228600" algn="l" defTabSz="457200" rtl="0" eaLnBrk="0" fontAlgn="base" latinLnBrk="0" hangingPunct="0">
              <a:lnSpc>
                <a:spcPct val="100000"/>
              </a:lnSpc>
              <a:spcBef>
                <a:spcPts val="0"/>
              </a:spcBef>
              <a:spcAft>
                <a:spcPct val="0"/>
              </a:spcAft>
              <a:buClrTx/>
              <a:buSzTx/>
              <a:buFontTx/>
              <a:buAutoNum type="arabicParenR"/>
              <a:tabLst/>
              <a:defRPr/>
            </a:pPr>
            <a:endParaRPr kumimoji="0" lang="en-US" b="0" i="0" u="none" strike="noStrike" kern="1200" cap="none" spc="0" normalizeH="0" baseline="0" noProof="0" dirty="0">
              <a:ln>
                <a:noFill/>
              </a:ln>
              <a:solidFill>
                <a:prstClr val="black"/>
              </a:solidFill>
              <a:effectLst/>
              <a:uLnTx/>
              <a:uFillTx/>
            </a:endParaRPr>
          </a:p>
          <a:p>
            <a:pPr marL="228600" marR="0" lvl="0" indent="-228600" algn="l" defTabSz="457200" rtl="0" eaLnBrk="0" fontAlgn="base" latinLnBrk="0" hangingPunct="0">
              <a:lnSpc>
                <a:spcPct val="100000"/>
              </a:lnSpc>
              <a:spcBef>
                <a:spcPts val="0"/>
              </a:spcBef>
              <a:spcAft>
                <a:spcPct val="0"/>
              </a:spcAft>
              <a:buClrTx/>
              <a:buSzTx/>
              <a:buFontTx/>
              <a:buAutoNum type="arabicParenR" startAt="2"/>
              <a:tabLst/>
              <a:defRPr/>
            </a:pPr>
            <a:r>
              <a:rPr kumimoji="0" lang="en-US" b="1" i="0" u="none" strike="noStrike" kern="1200" cap="none" spc="0" normalizeH="0" baseline="0" noProof="0" dirty="0">
                <a:ln>
                  <a:noFill/>
                </a:ln>
                <a:solidFill>
                  <a:prstClr val="black"/>
                </a:solidFill>
                <a:effectLst/>
                <a:uLnTx/>
                <a:uFillTx/>
              </a:rPr>
              <a:t>What are the developmentally appropriate strategies that support the development of phonological awareness? </a:t>
            </a:r>
            <a:r>
              <a:rPr kumimoji="0" lang="en-US" b="0" i="0" u="none" strike="noStrike" kern="1200" cap="none" spc="0" normalizeH="0" baseline="0" noProof="0" dirty="0">
                <a:ln>
                  <a:noFill/>
                </a:ln>
                <a:solidFill>
                  <a:prstClr val="black"/>
                </a:solidFill>
                <a:effectLst/>
                <a:uLnTx/>
                <a:uFillTx/>
              </a:rPr>
              <a:t>Developmentally appropriate strategies are those that meet children where they are and provide scaffolding to help children reach goals that are both challenging and achievable. </a:t>
            </a:r>
            <a:r>
              <a:rPr lang="en-US" dirty="0">
                <a:ea typeface="MS PGothic" panose="020B0600070205080204" pitchFamily="34" charset="-128"/>
              </a:rPr>
              <a:t>Evidence-based</a:t>
            </a:r>
            <a:r>
              <a:rPr lang="en-US" baseline="0" dirty="0">
                <a:ea typeface="MS PGothic" panose="020B0600070205080204" pitchFamily="34" charset="-128"/>
              </a:rPr>
              <a:t> and research led approach to creating early learning experiences and developing phonological awareness in TK children are carried out through developm</a:t>
            </a:r>
            <a:r>
              <a:rPr lang="en-US" dirty="0">
                <a:ea typeface="MS PGothic" panose="020B0600070205080204" pitchFamily="34" charset="-128"/>
              </a:rPr>
              <a:t>entally appropriate practices (DAP). The Preschool Curriculum Framework and the E</a:t>
            </a:r>
            <a:r>
              <a:rPr kumimoji="0" lang="en-US" b="0" i="0" u="none" strike="noStrike" kern="1200" cap="none" spc="0" normalizeH="0" noProof="0" dirty="0">
                <a:ln>
                  <a:noFill/>
                </a:ln>
                <a:solidFill>
                  <a:prstClr val="black"/>
                </a:solidFill>
                <a:effectLst/>
                <a:uLnTx/>
                <a:uFillTx/>
              </a:rPr>
              <a:t>LA/ELD Framework</a:t>
            </a:r>
            <a:r>
              <a:rPr kumimoji="0" lang="en-US" b="0" i="0" u="none" strike="noStrike" kern="1200" cap="none" spc="0" normalizeH="0" baseline="0" noProof="0" dirty="0">
                <a:ln>
                  <a:noFill/>
                </a:ln>
                <a:solidFill>
                  <a:prstClr val="black"/>
                </a:solidFill>
                <a:effectLst/>
                <a:uLnTx/>
                <a:uFillTx/>
              </a:rPr>
              <a:t> </a:t>
            </a:r>
            <a:r>
              <a:rPr lang="en-US" dirty="0">
                <a:ea typeface="Arial" charset="0"/>
                <a:cs typeface="Arial" charset="0"/>
              </a:rPr>
              <a:t>provide strategies to create the best possible learning environments conducive to high levels of learning. DAP </a:t>
            </a:r>
            <a:r>
              <a:rPr lang="en-US" baseline="0" dirty="0">
                <a:ea typeface="MS PGothic" panose="020B0600070205080204" pitchFamily="34" charset="-128"/>
              </a:rPr>
              <a:t>strategies</a:t>
            </a:r>
            <a:r>
              <a:rPr lang="en-US" dirty="0">
                <a:ea typeface="MS PGothic" panose="020B0600070205080204" pitchFamily="34" charset="-128"/>
              </a:rPr>
              <a:t> meet children where they are and provide scaffolding to help children reach goals that are both challenging and achievable.  When we employ DAP strategies, our lessons are suited to young children’s learning needs and promote children’s interests as well as their program (</a:t>
            </a:r>
            <a:r>
              <a:rPr lang="en-US" dirty="0" err="1">
                <a:ea typeface="MS PGothic" panose="020B0600070205080204" pitchFamily="34" charset="-128"/>
              </a:rPr>
              <a:t>Copple</a:t>
            </a:r>
            <a:r>
              <a:rPr lang="en-US" dirty="0">
                <a:ea typeface="MS PGothic" panose="020B0600070205080204" pitchFamily="34" charset="-128"/>
              </a:rPr>
              <a:t> &amp; </a:t>
            </a:r>
            <a:r>
              <a:rPr lang="en-US" dirty="0" err="1">
                <a:ea typeface="MS PGothic" panose="020B0600070205080204" pitchFamily="34" charset="-128"/>
              </a:rPr>
              <a:t>Bredekamp</a:t>
            </a:r>
            <a:r>
              <a:rPr lang="en-US" dirty="0">
                <a:ea typeface="MS PGothic" panose="020B0600070205080204" pitchFamily="34" charset="-128"/>
              </a:rPr>
              <a:t>, 2009).</a:t>
            </a:r>
            <a:endParaRPr kumimoji="0" lang="en-US" b="0" i="0" u="none" strike="noStrike" kern="1200" cap="none" spc="0" normalizeH="0" baseline="0" noProof="0" dirty="0">
              <a:ln>
                <a:noFill/>
              </a:ln>
              <a:solidFill>
                <a:prstClr val="black"/>
              </a:solidFill>
              <a:effectLst/>
              <a:uLnTx/>
              <a:uFillTx/>
            </a:endParaRPr>
          </a:p>
          <a:p>
            <a:pPr marL="228600" marR="0" lvl="0" indent="-228600" algn="l" defTabSz="457200" rtl="0" eaLnBrk="0" fontAlgn="base" latinLnBrk="0" hangingPunct="0">
              <a:spcBef>
                <a:spcPts val="0"/>
              </a:spcBef>
              <a:spcAft>
                <a:spcPct val="0"/>
              </a:spcAft>
              <a:buClrTx/>
              <a:buSzTx/>
              <a:buFontTx/>
              <a:buAutoNum type="arabicParenR" startAt="2"/>
              <a:tabLst/>
              <a:defRPr/>
            </a:pPr>
            <a:endParaRPr kumimoji="0" lang="en-US" b="0" i="0" u="none" strike="noStrike" kern="1200" cap="none" spc="0" normalizeH="0" baseline="0" noProof="0" dirty="0">
              <a:ln>
                <a:noFill/>
              </a:ln>
              <a:solidFill>
                <a:prstClr val="black"/>
              </a:solidFill>
              <a:effectLst/>
              <a:uLnTx/>
              <a:uFillTx/>
            </a:endParaRPr>
          </a:p>
          <a:p>
            <a:pPr marL="228600" marR="0" lvl="0" indent="-228600" algn="l" defTabSz="457200" rtl="0" eaLnBrk="0" fontAlgn="base" latinLnBrk="0" hangingPunct="0">
              <a:lnSpc>
                <a:spcPct val="100000"/>
              </a:lnSpc>
              <a:spcBef>
                <a:spcPts val="0"/>
              </a:spcBef>
              <a:spcAft>
                <a:spcPct val="0"/>
              </a:spcAft>
              <a:buClrTx/>
              <a:buSzTx/>
              <a:buFontTx/>
              <a:buAutoNum type="arabicParenR" startAt="2"/>
              <a:tabLst/>
              <a:defRPr/>
            </a:pPr>
            <a:r>
              <a:rPr kumimoji="0" lang="en-US" b="1" i="0" u="none" strike="noStrike" kern="1200" cap="none" spc="0" normalizeH="0" baseline="0" noProof="0" dirty="0">
                <a:ln>
                  <a:noFill/>
                </a:ln>
                <a:solidFill>
                  <a:prstClr val="black"/>
                </a:solidFill>
                <a:effectLst/>
                <a:uLnTx/>
                <a:uFillTx/>
              </a:rPr>
              <a:t>How can I incorporate these strategies into my existing classroom? </a:t>
            </a:r>
            <a:r>
              <a:rPr kumimoji="0" lang="en-US" b="0" i="0" u="none" strike="noStrike" kern="1200" cap="none" spc="0" normalizeH="0" baseline="0" noProof="0" dirty="0">
                <a:ln>
                  <a:noFill/>
                </a:ln>
                <a:solidFill>
                  <a:prstClr val="black"/>
                </a:solidFill>
                <a:effectLst/>
                <a:uLnTx/>
                <a:uFillTx/>
              </a:rPr>
              <a:t>Providing you with a “toolkit” is necessary, but it is not sufficient. </a:t>
            </a:r>
            <a:r>
              <a:rPr lang="en-US" baseline="0" dirty="0">
                <a:ea typeface="Arial" charset="0"/>
                <a:cs typeface="Arial" charset="0"/>
              </a:rPr>
              <a:t>Embedded in this module are various teaching modalities and experiences (sample videos, hands on activities, discussion and information) that give participants the opportunity to observe, discuss, and design strategies </a:t>
            </a:r>
            <a:r>
              <a:rPr lang="en-US" kern="1200" dirty="0">
                <a:solidFill>
                  <a:schemeClr val="tx1"/>
                </a:solidFill>
                <a:effectLst/>
              </a:rPr>
              <a:t>for phonological</a:t>
            </a:r>
            <a:r>
              <a:rPr lang="en-US" kern="1200" baseline="0" dirty="0">
                <a:solidFill>
                  <a:schemeClr val="tx1"/>
                </a:solidFill>
                <a:effectLst/>
              </a:rPr>
              <a:t> awareness </a:t>
            </a:r>
            <a:r>
              <a:rPr lang="en-US" kern="1200" dirty="0">
                <a:solidFill>
                  <a:schemeClr val="tx1"/>
                </a:solidFill>
                <a:effectLst/>
              </a:rPr>
              <a:t>to instruction. </a:t>
            </a:r>
            <a:r>
              <a:rPr kumimoji="0" lang="en-US" b="0" i="0" u="none" strike="noStrike" kern="1200" cap="none" spc="0" normalizeH="0" baseline="0" noProof="0" dirty="0">
                <a:ln>
                  <a:noFill/>
                </a:ln>
                <a:solidFill>
                  <a:prstClr val="black"/>
                </a:solidFill>
                <a:effectLst/>
                <a:uLnTx/>
                <a:uFillTx/>
              </a:rPr>
              <a:t>You</a:t>
            </a:r>
            <a:r>
              <a:rPr kumimoji="0" lang="en-US" b="0" i="0" u="none" strike="noStrike" kern="1200" cap="none" spc="0" normalizeH="0" noProof="0" dirty="0">
                <a:ln>
                  <a:noFill/>
                </a:ln>
                <a:solidFill>
                  <a:prstClr val="black"/>
                </a:solidFill>
                <a:effectLst/>
                <a:uLnTx/>
                <a:uFillTx/>
              </a:rPr>
              <a:t> will also have the opportunity </a:t>
            </a:r>
            <a:r>
              <a:rPr kumimoji="0" lang="en-US" b="0" i="0" u="none" strike="noStrike" kern="1200" cap="none" spc="0" normalizeH="0" baseline="0" noProof="0" dirty="0">
                <a:ln>
                  <a:noFill/>
                </a:ln>
                <a:solidFill>
                  <a:prstClr val="black"/>
                </a:solidFill>
                <a:effectLst/>
                <a:uLnTx/>
                <a:uFillTx/>
              </a:rPr>
              <a:t>to examine your current practices and create a plan </a:t>
            </a:r>
            <a:r>
              <a:rPr lang="en-US" dirty="0">
                <a:solidFill>
                  <a:prstClr val="black"/>
                </a:solidFill>
              </a:rPr>
              <a:t>to use</a:t>
            </a:r>
            <a:r>
              <a:rPr kumimoji="0" lang="en-US" b="0" i="0" u="none" strike="noStrike" kern="1200" cap="none" spc="0" normalizeH="0" baseline="0" noProof="0" dirty="0">
                <a:ln>
                  <a:noFill/>
                </a:ln>
                <a:solidFill>
                  <a:prstClr val="black"/>
                </a:solidFill>
                <a:effectLst/>
                <a:uLnTx/>
                <a:uFillTx/>
              </a:rPr>
              <a:t> the </a:t>
            </a:r>
            <a:r>
              <a:rPr lang="en-US" dirty="0">
                <a:solidFill>
                  <a:prstClr val="black"/>
                </a:solidFill>
              </a:rPr>
              <a:t>resources we will share</a:t>
            </a:r>
            <a:r>
              <a:rPr kumimoji="0" lang="en-US" b="0" i="0" u="none" strike="noStrike" kern="1200" cap="none" spc="0" normalizeH="0" baseline="0" noProof="0" dirty="0">
                <a:ln>
                  <a:noFill/>
                </a:ln>
                <a:solidFill>
                  <a:prstClr val="black"/>
                </a:solidFill>
                <a:effectLst/>
                <a:uLnTx/>
                <a:uFillTx/>
              </a:rPr>
              <a:t> You will have the opportunity to think about ways to use this information in conjunction with already existing</a:t>
            </a:r>
            <a:r>
              <a:rPr kumimoji="0" lang="en-US" b="0" i="0" u="none" strike="noStrike" kern="1200" cap="none" spc="0" normalizeH="0" noProof="0" dirty="0">
                <a:ln>
                  <a:noFill/>
                </a:ln>
                <a:solidFill>
                  <a:prstClr val="black"/>
                </a:solidFill>
                <a:effectLst/>
                <a:uLnTx/>
                <a:uFillTx/>
              </a:rPr>
              <a:t> resources such as the ELA/ELD Framework</a:t>
            </a:r>
            <a:r>
              <a:rPr kumimoji="0" lang="en-US" b="0" i="0" u="none" strike="noStrike" kern="1200" cap="none" spc="0" normalizeH="0" baseline="0" noProof="0" dirty="0">
                <a:ln>
                  <a:noFill/>
                </a:ln>
                <a:solidFill>
                  <a:prstClr val="black"/>
                </a:solidFill>
                <a:effectLst/>
                <a:uLnTx/>
                <a:uFillTx/>
              </a:rPr>
              <a:t>. </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a:t>
            </a:fld>
            <a:endParaRPr lang="en-US" altLang="en-US" dirty="0"/>
          </a:p>
        </p:txBody>
      </p:sp>
    </p:spTree>
    <p:extLst>
      <p:ext uri="{BB962C8B-B14F-4D97-AF65-F5344CB8AC3E}">
        <p14:creationId xmlns:p14="http://schemas.microsoft.com/office/powerpoint/2010/main" val="3103603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DF57B4-8C25-7F41-9672-84CBE7B69B90}" type="slidenum">
              <a:rPr lang="en-US" altLang="en-US" smtClean="0"/>
              <a:pPr>
                <a:defRPr/>
              </a:pPr>
              <a:t>50</a:t>
            </a:fld>
            <a:endParaRPr lang="en-US" altLang="en-US"/>
          </a:p>
        </p:txBody>
      </p:sp>
    </p:spTree>
    <p:extLst>
      <p:ext uri="{BB962C8B-B14F-4D97-AF65-F5344CB8AC3E}">
        <p14:creationId xmlns:p14="http://schemas.microsoft.com/office/powerpoint/2010/main" val="42596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341813"/>
            <a:ext cx="5486400" cy="4800600"/>
          </a:xfrm>
        </p:spPr>
        <p:txBody>
          <a:bodyPr>
            <a:noAutofit/>
          </a:bodyPr>
          <a:lstStyle/>
          <a:p>
            <a:pPr defTabSz="455613" eaLnBrk="1" hangingPunct="1">
              <a:spcBef>
                <a:spcPct val="0"/>
              </a:spcBef>
            </a:pPr>
            <a:r>
              <a:rPr lang="en-US" altLang="en-US" sz="1100" b="1" dirty="0"/>
              <a:t>Presenter Remarks: </a:t>
            </a:r>
            <a:endParaRPr lang="en-US" altLang="en-US" sz="1100" dirty="0"/>
          </a:p>
          <a:p>
            <a:pPr defTabSz="455613" eaLnBrk="1" hangingPunct="1">
              <a:spcBef>
                <a:spcPct val="0"/>
              </a:spcBef>
            </a:pPr>
            <a:r>
              <a:rPr lang="en-US" altLang="en-US" sz="1100" dirty="0"/>
              <a:t>The California Department of Education has developed many publications, resources, and supports that enable teachers to facilitate the most positive outcomes for students. </a:t>
            </a:r>
          </a:p>
          <a:p>
            <a:pPr defTabSz="455613" eaLnBrk="1" hangingPunct="1">
              <a:spcBef>
                <a:spcPct val="0"/>
              </a:spcBef>
            </a:pPr>
            <a:endParaRPr lang="en-US" altLang="en-US" sz="1100" dirty="0">
              <a:ea typeface="MS PGothic" panose="020B0600070205080204" pitchFamily="34" charset="-128"/>
            </a:endParaRPr>
          </a:p>
          <a:p>
            <a:pPr marL="0" indent="0" defTabSz="455613">
              <a:spcBef>
                <a:spcPct val="0"/>
              </a:spcBef>
              <a:buFont typeface="Arial" panose="020B0604020202020204" pitchFamily="34" charset="0"/>
              <a:buNone/>
            </a:pPr>
            <a:r>
              <a:rPr lang="en-US" altLang="en-US" sz="1100" dirty="0">
                <a:ea typeface="MS PGothic" panose="020B0600070205080204" pitchFamily="34" charset="-128"/>
              </a:rPr>
              <a:t>Today our main focus will be on Volume 1 of the Preschool Learning Foundations and the Preschool Curriculum Framework. In addition, there are other key resources that support language and literacy: </a:t>
            </a:r>
          </a:p>
          <a:p>
            <a:pPr marL="171450" marR="0" lvl="0" indent="-171450" algn="l" defTabSz="455613" rtl="0" eaLnBrk="0" fontAlgn="base" latinLnBrk="0" hangingPunct="0">
              <a:spcBef>
                <a:spcPct val="0"/>
              </a:spcBef>
              <a:spcAft>
                <a:spcPct val="0"/>
              </a:spcAft>
              <a:buClrTx/>
              <a:buSzTx/>
              <a:buFont typeface="Arial" panose="020B0604020202020204" pitchFamily="34" charset="0"/>
              <a:buChar char="•"/>
              <a:tabLst/>
              <a:defRPr/>
            </a:pPr>
            <a:r>
              <a:rPr lang="en-US" altLang="en-US" sz="1100" dirty="0">
                <a:ea typeface="MS PGothic" panose="020B0600070205080204" pitchFamily="34" charset="-128"/>
              </a:rPr>
              <a:t>California Common Core State Standards (CA CCSS)</a:t>
            </a:r>
            <a:endParaRPr lang="en-US" sz="1100" b="0" i="1" kern="1200" dirty="0">
              <a:effectLst/>
              <a:latin typeface="Arial" panose="020B0604020202020204" pitchFamily="34" charset="0"/>
              <a:ea typeface="MS PGothic" pitchFamily="34" charset="-128"/>
              <a:cs typeface="Arial" panose="020B0604020202020204" pitchFamily="34" charset="0"/>
            </a:endParaRPr>
          </a:p>
          <a:p>
            <a:pPr marL="171450" marR="0" lvl="0" indent="-171450" algn="l" defTabSz="455613" rtl="0" eaLnBrk="0" fontAlgn="base" latinLnBrk="0" hangingPunct="0">
              <a:spcBef>
                <a:spcPct val="0"/>
              </a:spcBef>
              <a:spcAft>
                <a:spcPct val="0"/>
              </a:spcAft>
              <a:buClrTx/>
              <a:buSzTx/>
              <a:buFont typeface="Arial" panose="020B0604020202020204" pitchFamily="34" charset="0"/>
              <a:buChar char="•"/>
              <a:tabLst/>
              <a:defRPr/>
            </a:pPr>
            <a:r>
              <a:rPr lang="en-US" sz="1100" b="0" i="1" kern="1200" dirty="0">
                <a:effectLst/>
                <a:latin typeface="Arial" panose="020B0604020202020204" pitchFamily="34" charset="0"/>
                <a:ea typeface="MS PGothic" pitchFamily="34" charset="-128"/>
                <a:cs typeface="Arial" panose="020B0604020202020204" pitchFamily="34" charset="0"/>
              </a:rPr>
              <a:t>English–Language Arts Content Standards for California Public Schools, Kindergarten Through Grade Twelve </a:t>
            </a:r>
            <a:r>
              <a:rPr lang="en-US" sz="1100" b="0" i="0" kern="1200" dirty="0">
                <a:effectLst/>
                <a:latin typeface="Arial" panose="020B0604020202020204" pitchFamily="34" charset="0"/>
                <a:ea typeface="MS PGothic" pitchFamily="34" charset="-128"/>
                <a:cs typeface="Arial" panose="020B0604020202020204" pitchFamily="34" charset="0"/>
              </a:rPr>
              <a:t>(ELA Standards)</a:t>
            </a:r>
            <a:endParaRPr lang="en-US" sz="1100" dirty="0"/>
          </a:p>
          <a:p>
            <a:pPr marL="171450" indent="-171450" defTabSz="455613">
              <a:spcBef>
                <a:spcPct val="0"/>
              </a:spcBef>
              <a:buFont typeface="Arial" panose="020B0604020202020204" pitchFamily="34" charset="0"/>
              <a:buChar char="•"/>
            </a:pPr>
            <a:r>
              <a:rPr lang="en-US" sz="1100" i="1" dirty="0"/>
              <a:t>English Language Arts/English Language Development Framework for California Public Schools: Kindergarten Through Grade Twelve</a:t>
            </a:r>
            <a:r>
              <a:rPr lang="en-US" sz="1100" dirty="0"/>
              <a:t> (ELA/ELD Framework)</a:t>
            </a:r>
            <a:endParaRPr lang="en-US" altLang="en-US" sz="1100" dirty="0">
              <a:ea typeface="MS PGothic" panose="020B0600070205080204" pitchFamily="34" charset="-128"/>
            </a:endParaRPr>
          </a:p>
          <a:p>
            <a:pPr marL="171450" indent="-171450" defTabSz="455613">
              <a:spcBef>
                <a:spcPct val="0"/>
              </a:spcBef>
              <a:buFont typeface="Arial" panose="020B0604020202020204" pitchFamily="34" charset="0"/>
              <a:buChar char="•"/>
            </a:pPr>
            <a:r>
              <a:rPr lang="en-US" altLang="en-US" sz="1100" dirty="0">
                <a:ea typeface="Arial" panose="020B0604020202020204" pitchFamily="34" charset="0"/>
              </a:rPr>
              <a:t>Desired Results Developmental Profile—Kindergarten (2015): A Developmental Continuum for Kindergarten (</a:t>
            </a:r>
            <a:r>
              <a:rPr lang="en-US" altLang="en-US" sz="1100" dirty="0">
                <a:ea typeface="MS PGothic" panose="020B0600070205080204" pitchFamily="34" charset="-128"/>
              </a:rPr>
              <a:t>DRDP-K [2015])</a:t>
            </a:r>
          </a:p>
          <a:p>
            <a:pPr marL="171450" indent="-171450" defTabSz="455613">
              <a:spcBef>
                <a:spcPct val="0"/>
              </a:spcBef>
              <a:buFont typeface="Arial" panose="020B0604020202020204" pitchFamily="34" charset="0"/>
              <a:buChar char="•"/>
            </a:pPr>
            <a:r>
              <a:rPr lang="en-US" sz="1100" i="1" dirty="0"/>
              <a:t>Preschool English Learners: Principles and Practices to Promote Language, Literacy, and Learning—A Resource Guide (Second Edition) </a:t>
            </a:r>
            <a:r>
              <a:rPr lang="en-US" sz="1100" i="0" dirty="0"/>
              <a:t>(PEL</a:t>
            </a:r>
            <a:r>
              <a:rPr lang="en-US" sz="1100" i="0" baseline="0" dirty="0"/>
              <a:t> Resource Guide)</a:t>
            </a:r>
          </a:p>
          <a:p>
            <a:pPr marL="171450" indent="-171450" defTabSz="455613">
              <a:spcBef>
                <a:spcPct val="0"/>
              </a:spcBef>
              <a:buFont typeface="Arial" panose="020B0604020202020204" pitchFamily="34" charset="0"/>
              <a:buChar char="•"/>
            </a:pPr>
            <a:r>
              <a:rPr lang="en-US" altLang="en-US" sz="1100" i="1" dirty="0">
                <a:ea typeface="Arial" panose="020B0604020202020204" pitchFamily="34" charset="0"/>
              </a:rPr>
              <a:t>The Alignment of the California Preschool Learning Foundations with Key Early Education Resources </a:t>
            </a:r>
            <a:r>
              <a:rPr lang="en-US" altLang="en-US" sz="1100" dirty="0">
                <a:ea typeface="Arial" panose="020B0604020202020204" pitchFamily="34" charset="0"/>
              </a:rPr>
              <a:t>(Alignment Document)</a:t>
            </a:r>
          </a:p>
          <a:p>
            <a:pPr marL="171450" marR="0" lvl="0" indent="-171450" algn="l" defTabSz="455613" rtl="0" eaLnBrk="0" fontAlgn="base" latinLnBrk="0" hangingPunct="0">
              <a:spcBef>
                <a:spcPct val="0"/>
              </a:spcBef>
              <a:spcAft>
                <a:spcPct val="0"/>
              </a:spcAft>
              <a:buClrTx/>
              <a:buSzTx/>
              <a:buFont typeface="Arial" panose="020B0604020202020204" pitchFamily="34" charset="0"/>
              <a:buChar char="•"/>
              <a:tabLst/>
              <a:defRPr/>
            </a:pPr>
            <a:r>
              <a:rPr lang="en-US" altLang="en-US" sz="1100" i="1" dirty="0">
                <a:ea typeface="Arial" panose="020B0604020202020204" pitchFamily="34" charset="0"/>
              </a:rPr>
              <a:t>Transitional Kindergarten Implementation Guide</a:t>
            </a:r>
            <a:r>
              <a:rPr lang="en-US" altLang="en-US" sz="1100" dirty="0">
                <a:ea typeface="Arial" panose="020B0604020202020204" pitchFamily="34" charset="0"/>
              </a:rPr>
              <a:t>—</a:t>
            </a:r>
            <a:r>
              <a:rPr lang="en-US" altLang="en-US" sz="1100" i="1" dirty="0">
                <a:ea typeface="Arial" panose="020B0604020202020204" pitchFamily="34" charset="0"/>
              </a:rPr>
              <a:t>A Resource for Public School District Administrators and Teachers </a:t>
            </a:r>
            <a:r>
              <a:rPr lang="en-US" altLang="en-US" sz="1100" dirty="0">
                <a:ea typeface="Arial" panose="020B0604020202020204" pitchFamily="34" charset="0"/>
              </a:rPr>
              <a:t>(TK Implementation Guide)</a:t>
            </a:r>
            <a:endParaRPr lang="en-US" sz="1100" i="0" dirty="0"/>
          </a:p>
          <a:p>
            <a:pPr defTabSz="455613">
              <a:spcBef>
                <a:spcPct val="0"/>
              </a:spcBef>
            </a:pPr>
            <a:endParaRPr lang="en-US" altLang="en-US" sz="1100" dirty="0"/>
          </a:p>
          <a:p>
            <a:pPr defTabSz="455613">
              <a:spcBef>
                <a:spcPct val="0"/>
              </a:spcBef>
            </a:pPr>
            <a:r>
              <a:rPr lang="en-US" altLang="en-US" sz="1100" dirty="0"/>
              <a:t>(Name and hold up each resource.) The Preschool Learning Foundations, Volume 1, Volume 2, and Volume 3, and the Preschool Curriculum Framework, Volume 1, Volume 2, and Volume 3, are the center of the California Early Learning and Development System. </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400A56-6546-4966-8364-8CD5F366C37F}" type="slidenum">
              <a:rPr lang="en-US" altLang="en-US" sz="1200">
                <a:cs typeface="Arial" panose="020B0604020202020204" pitchFamily="34" charset="0"/>
              </a:rPr>
              <a:pPr/>
              <a:t>6</a:t>
            </a:fld>
            <a:endParaRPr lang="en-US" altLang="en-US" sz="1200">
              <a:cs typeface="Arial" panose="020B0604020202020204" pitchFamily="34" charset="0"/>
            </a:endParaRPr>
          </a:p>
        </p:txBody>
      </p:sp>
    </p:spTree>
    <p:extLst>
      <p:ext uri="{BB962C8B-B14F-4D97-AF65-F5344CB8AC3E}">
        <p14:creationId xmlns:p14="http://schemas.microsoft.com/office/powerpoint/2010/main" val="209957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spcBef>
                <a:spcPct val="0"/>
              </a:spcBef>
              <a:spcAft>
                <a:spcPts val="0"/>
              </a:spcAft>
              <a:defRPr/>
            </a:pPr>
            <a:r>
              <a:rPr lang="en-US" b="1" dirty="0">
                <a:latin typeface="Arial" charset="0"/>
                <a:ea typeface="Arial" charset="0"/>
                <a:cs typeface="Arial" charset="0"/>
              </a:rPr>
              <a:t>Presenter Remarks:</a:t>
            </a:r>
          </a:p>
          <a:p>
            <a:pPr marL="0" marR="0" lvl="0" indent="0" algn="l" defTabSz="4572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Arial" charset="0"/>
                <a:cs typeface="Arial" charset="0"/>
              </a:rPr>
              <a:t>The TK Implementation Guide is a resource that focuses on the essential components for school district administrators and teachers to consider for TK programs.  The TK Implementation Guide, published by the California Department of Education, is a resource to support implementation of comprehensive TK programs. </a:t>
            </a:r>
          </a:p>
          <a:p>
            <a:pPr marL="0" marR="0" lvl="0" indent="0" algn="l" defTabSz="457200" rtl="0" eaLnBrk="1" fontAlgn="auto" latinLnBrk="0" hangingPunct="1">
              <a:spcBef>
                <a:spcPct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charset="0"/>
              <a:ea typeface="Arial" charset="0"/>
              <a:cs typeface="Arial" charset="0"/>
            </a:endParaRPr>
          </a:p>
          <a:p>
            <a:pPr marL="0" marR="0" lvl="0" indent="0" algn="l" defTabSz="4572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Arial" charset="0"/>
                <a:cs typeface="Arial" charset="0"/>
              </a:rPr>
              <a:t>This publication provides resources and guidance in the areas of program design, curriculum, instruction, assessment, and family/community partnerships.</a:t>
            </a:r>
          </a:p>
        </p:txBody>
      </p:sp>
      <p:sp>
        <p:nvSpPr>
          <p:cNvPr id="4" name="Slide Number Placeholder 3"/>
          <p:cNvSpPr>
            <a:spLocks noGrp="1"/>
          </p:cNvSpPr>
          <p:nvPr>
            <p:ph type="sldNum" sz="quarter" idx="10"/>
          </p:nvPr>
        </p:nvSpPr>
        <p:spPr/>
        <p:txBody>
          <a:bodyPr/>
          <a:lstStyle/>
          <a:p>
            <a:fld id="{C97BDEB4-3C8D-4D4E-BA50-91D785A10A5F}" type="slidenum">
              <a:rPr lang="en-US" smtClean="0"/>
              <a:t>7</a:t>
            </a:fld>
            <a:endParaRPr lang="en-US"/>
          </a:p>
        </p:txBody>
      </p:sp>
    </p:spTree>
    <p:extLst>
      <p:ext uri="{BB962C8B-B14F-4D97-AF65-F5344CB8AC3E}">
        <p14:creationId xmlns:p14="http://schemas.microsoft.com/office/powerpoint/2010/main" val="148238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4157" y="4343399"/>
            <a:ext cx="5649686" cy="4799013"/>
          </a:xfrm>
        </p:spPr>
        <p:txBody>
          <a:bodyPr>
            <a:noAutofit/>
          </a:bodyPr>
          <a:lstStyle/>
          <a:p>
            <a:pPr fontAlgn="ctr">
              <a:spcBef>
                <a:spcPts val="0"/>
              </a:spcBef>
            </a:pPr>
            <a:r>
              <a:rPr lang="en-US" b="1" dirty="0">
                <a:latin typeface="Arial" charset="0"/>
                <a:ea typeface="Arial" charset="0"/>
                <a:cs typeface="Arial" charset="0"/>
              </a:rPr>
              <a:t>Presenter Remarks:</a:t>
            </a:r>
          </a:p>
          <a:p>
            <a:pPr fontAlgn="ctr">
              <a:spcBef>
                <a:spcPts val="0"/>
              </a:spcBef>
            </a:pPr>
            <a:r>
              <a:rPr lang="en-US" b="0" dirty="0">
                <a:latin typeface="Arial" charset="0"/>
                <a:ea typeface="Arial" charset="0"/>
                <a:cs typeface="Arial" charset="0"/>
              </a:rPr>
              <a:t>The TK Implementation Guide is organized into the following two sections: </a:t>
            </a:r>
          </a:p>
          <a:p>
            <a:pPr marL="171450" indent="-171450" fontAlgn="ctr">
              <a:spcBef>
                <a:spcPts val="0"/>
              </a:spcBef>
              <a:buFont typeface="Arial" panose="020B0604020202020204" pitchFamily="34" charset="0"/>
              <a:buChar char="•"/>
            </a:pPr>
            <a:r>
              <a:rPr lang="en-US" b="0" dirty="0">
                <a:latin typeface="Arial" charset="0"/>
                <a:ea typeface="Arial" charset="0"/>
                <a:cs typeface="Arial" charset="0"/>
              </a:rPr>
              <a:t>Section 1 is covered in Chapter 1.</a:t>
            </a:r>
            <a:r>
              <a:rPr lang="en-US" b="0" baseline="0" dirty="0">
                <a:latin typeface="Arial" charset="0"/>
                <a:ea typeface="Arial" charset="0"/>
                <a:cs typeface="Arial" charset="0"/>
              </a:rPr>
              <a:t> </a:t>
            </a:r>
            <a:r>
              <a:rPr lang="en-US" b="0" dirty="0">
                <a:latin typeface="Arial" charset="0"/>
                <a:ea typeface="Arial" charset="0"/>
                <a:cs typeface="Arial" charset="0"/>
              </a:rPr>
              <a:t> The information in this section was developed with the administrator in mind and focuses on the program structure and design.</a:t>
            </a:r>
          </a:p>
          <a:p>
            <a:pPr marL="171450" indent="-171450" fontAlgn="ctr">
              <a:spcBef>
                <a:spcPts val="0"/>
              </a:spcBef>
              <a:buFont typeface="Arial" panose="020B0604020202020204" pitchFamily="34" charset="0"/>
              <a:buChar char="•"/>
            </a:pPr>
            <a:r>
              <a:rPr lang="en-US" b="0" dirty="0">
                <a:latin typeface="Arial" charset="0"/>
                <a:ea typeface="Arial" charset="0"/>
                <a:cs typeface="Arial" charset="0"/>
              </a:rPr>
              <a:t>Section 2 is covered in Chapters 2-8. This section is a resource for both teachers and administrators and focuses on building a comprehensive TK programs by addressing curriculum, instruction environment, assessment and partnership with families and community.</a:t>
            </a:r>
          </a:p>
          <a:p>
            <a:pPr fontAlgn="ctr">
              <a:spcBef>
                <a:spcPts val="0"/>
              </a:spcBef>
            </a:pPr>
            <a:endParaRPr lang="en-US" b="0" dirty="0">
              <a:latin typeface="Arial" charset="0"/>
              <a:ea typeface="Arial" charset="0"/>
              <a:cs typeface="Arial" charset="0"/>
            </a:endParaRPr>
          </a:p>
          <a:p>
            <a:pPr fontAlgn="ctr">
              <a:spcBef>
                <a:spcPts val="0"/>
              </a:spcBef>
            </a:pPr>
            <a:r>
              <a:rPr lang="en-US" b="0" dirty="0">
                <a:latin typeface="Arial" charset="0"/>
                <a:ea typeface="Arial" charset="0"/>
                <a:cs typeface="Arial" charset="0"/>
              </a:rPr>
              <a:t>Within each of these chapters, vignettes, highlighted boxes, and resource boxes are included to illustrate examples of the information covered in each of the chapters.</a:t>
            </a:r>
          </a:p>
          <a:p>
            <a:pPr fontAlgn="ctr">
              <a:spcBef>
                <a:spcPts val="0"/>
              </a:spcBef>
            </a:pPr>
            <a:endParaRPr lang="en-US" b="0" dirty="0">
              <a:latin typeface="Arial" charset="0"/>
              <a:ea typeface="Arial" charset="0"/>
              <a:cs typeface="Arial" charset="0"/>
            </a:endParaRPr>
          </a:p>
          <a:p>
            <a:pPr fontAlgn="ctr">
              <a:spcBef>
                <a:spcPts val="0"/>
              </a:spcBef>
            </a:pPr>
            <a:r>
              <a:rPr lang="en-US" b="0" dirty="0">
                <a:latin typeface="Arial" charset="0"/>
                <a:ea typeface="Arial" charset="0"/>
                <a:cs typeface="Arial" charset="0"/>
              </a:rPr>
              <a:t>A PDF copy of the document can be accessed at the California Department of Education Web page (www.cde.ca.gov/ci/gs/em/documents/tkguide.pdf).</a:t>
            </a:r>
          </a:p>
          <a:p>
            <a:pPr>
              <a:spcBef>
                <a:spcPts val="0"/>
              </a:spcBef>
            </a:pPr>
            <a:endParaRPr lang="en-US" b="0" dirty="0">
              <a:latin typeface="Arial" charset="0"/>
              <a:ea typeface="Arial" charset="0"/>
              <a:cs typeface="Arial" charset="0"/>
            </a:endParaRPr>
          </a:p>
          <a:p>
            <a:pPr>
              <a:spcBef>
                <a:spcPts val="0"/>
              </a:spcBef>
            </a:pPr>
            <a:r>
              <a:rPr lang="en-US" b="0" dirty="0">
                <a:latin typeface="Arial" charset="0"/>
                <a:ea typeface="Arial" charset="0"/>
                <a:cs typeface="Arial" charset="0"/>
              </a:rPr>
              <a:t>Video footage for each chapter can be accessed at the California Department of Education.</a:t>
            </a:r>
            <a:r>
              <a:rPr lang="en-US" b="0" baseline="0" dirty="0">
                <a:latin typeface="Arial" charset="0"/>
                <a:ea typeface="Arial" charset="0"/>
                <a:cs typeface="Arial" charset="0"/>
              </a:rPr>
              <a:t>  The video clips include footage of TK classrooms and interviews with teachers, administrators, and parents.</a:t>
            </a:r>
            <a:r>
              <a:rPr lang="en-US" b="0" dirty="0">
                <a:latin typeface="Arial" charset="0"/>
                <a:ea typeface="Arial" charset="0"/>
                <a:cs typeface="Arial" charset="0"/>
              </a:rPr>
              <a:t> https://</a:t>
            </a:r>
            <a:r>
              <a:rPr lang="en-US" b="0" dirty="0" err="1">
                <a:latin typeface="Arial" charset="0"/>
                <a:ea typeface="Arial" charset="0"/>
                <a:cs typeface="Arial" charset="0"/>
              </a:rPr>
              <a:t>www.youtube.com</a:t>
            </a:r>
            <a:r>
              <a:rPr lang="en-US" b="0" dirty="0">
                <a:latin typeface="Arial" charset="0"/>
                <a:ea typeface="Arial" charset="0"/>
                <a:cs typeface="Arial" charset="0"/>
              </a:rPr>
              <a:t>/user/</a:t>
            </a:r>
            <a:r>
              <a:rPr lang="en-US" b="0" dirty="0" err="1">
                <a:latin typeface="Arial" charset="0"/>
                <a:ea typeface="Arial" charset="0"/>
                <a:cs typeface="Arial" charset="0"/>
              </a:rPr>
              <a:t>caeducation</a:t>
            </a:r>
            <a:br>
              <a:rPr lang="en-US" b="0" dirty="0">
                <a:latin typeface="Arial" charset="0"/>
                <a:ea typeface="Arial" charset="0"/>
                <a:cs typeface="Arial" charset="0"/>
              </a:rPr>
            </a:br>
            <a:r>
              <a:rPr lang="en-US" b="0" dirty="0">
                <a:latin typeface="Arial" charset="0"/>
                <a:ea typeface="Arial" charset="0"/>
                <a:cs typeface="Arial" charset="0"/>
              </a:rPr>
              <a:t>https://</a:t>
            </a:r>
            <a:r>
              <a:rPr lang="en-US" b="0" dirty="0" err="1">
                <a:latin typeface="Arial" charset="0"/>
                <a:ea typeface="Arial" charset="0"/>
                <a:cs typeface="Arial" charset="0"/>
              </a:rPr>
              <a:t>www.youtube.com</a:t>
            </a:r>
            <a:r>
              <a:rPr lang="en-US" b="0" dirty="0">
                <a:latin typeface="Arial" charset="0"/>
                <a:ea typeface="Arial" charset="0"/>
                <a:cs typeface="Arial" charset="0"/>
              </a:rPr>
              <a:t>/</a:t>
            </a:r>
            <a:r>
              <a:rPr lang="en-US" b="0" dirty="0" err="1">
                <a:latin typeface="Arial" charset="0"/>
                <a:ea typeface="Arial" charset="0"/>
                <a:cs typeface="Arial" charset="0"/>
              </a:rPr>
              <a:t>results?search_query</a:t>
            </a:r>
            <a:r>
              <a:rPr lang="en-US" b="0" dirty="0">
                <a:latin typeface="Arial" charset="0"/>
                <a:ea typeface="Arial" charset="0"/>
                <a:cs typeface="Arial" charset="0"/>
              </a:rPr>
              <a:t>=</a:t>
            </a:r>
            <a:r>
              <a:rPr lang="en-US" b="0" dirty="0" err="1">
                <a:latin typeface="Arial" charset="0"/>
                <a:ea typeface="Arial" charset="0"/>
                <a:cs typeface="Arial" charset="0"/>
              </a:rPr>
              <a:t>tk+implmentation+guide</a:t>
            </a:r>
            <a:endParaRPr lang="en-US" b="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C97BDEB4-3C8D-4D4E-BA50-91D785A10A5F}" type="slidenum">
              <a:rPr lang="en-US" smtClean="0"/>
              <a:t>8</a:t>
            </a:fld>
            <a:endParaRPr lang="en-US"/>
          </a:p>
        </p:txBody>
      </p:sp>
    </p:spTree>
    <p:extLst>
      <p:ext uri="{BB962C8B-B14F-4D97-AF65-F5344CB8AC3E}">
        <p14:creationId xmlns:p14="http://schemas.microsoft.com/office/powerpoint/2010/main" val="355513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5800" y="4376738"/>
            <a:ext cx="5486400" cy="404653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defRPr/>
            </a:pPr>
            <a:r>
              <a:rPr lang="en-US" b="1" dirty="0"/>
              <a:t>Background Information: </a:t>
            </a:r>
          </a:p>
          <a:p>
            <a:pPr>
              <a:spcBef>
                <a:spcPts val="0"/>
              </a:spcBef>
              <a:buFont typeface="Arial"/>
              <a:buNone/>
              <a:defRPr/>
            </a:pPr>
            <a:r>
              <a:rPr lang="en-US" dirty="0"/>
              <a:t>CDE.CA.gov/ci/gs/em/kinderfaq.asp#program </a:t>
            </a:r>
          </a:p>
          <a:p>
            <a:pPr>
              <a:spcBef>
                <a:spcPts val="0"/>
              </a:spcBef>
              <a:defRPr/>
            </a:pPr>
            <a:endParaRPr lang="en-US" b="1" dirty="0"/>
          </a:p>
          <a:p>
            <a:pPr>
              <a:spcBef>
                <a:spcPts val="0"/>
              </a:spcBef>
              <a:defRPr/>
            </a:pPr>
            <a:r>
              <a:rPr lang="en-US" b="1" dirty="0"/>
              <a:t>Presenter Remarks: </a:t>
            </a:r>
          </a:p>
          <a:p>
            <a:pPr>
              <a:spcBef>
                <a:spcPts val="0"/>
              </a:spcBef>
              <a:buFont typeface="Arial"/>
              <a:buNone/>
              <a:defRPr/>
            </a:pPr>
            <a:r>
              <a:rPr lang="en-US" dirty="0"/>
              <a:t>The state of California provides guidance on utilizing the Preschool Learning Foundations and the Preschool Curriculum Framework as planning and curriculum resources in the transitional kindergarten classroom.</a:t>
            </a:r>
          </a:p>
          <a:p>
            <a:pPr>
              <a:spcBef>
                <a:spcPts val="0"/>
              </a:spcBef>
              <a:buFont typeface="Arial"/>
              <a:buNone/>
              <a:defRPr/>
            </a:pPr>
            <a:endParaRPr lang="en-US" dirty="0"/>
          </a:p>
          <a:p>
            <a:pPr>
              <a:spcBef>
                <a:spcPts val="0"/>
              </a:spcBef>
              <a:defRPr/>
            </a:pPr>
            <a:r>
              <a:rPr lang="en-US" dirty="0">
                <a:ea typeface="MS PGothic" pitchFamily="34" charset="-128"/>
              </a:rPr>
              <a:t>In addition, the following publications and resources </a:t>
            </a:r>
            <a:r>
              <a:rPr lang="en-US" sz="1200" kern="1200" dirty="0">
                <a:solidFill>
                  <a:schemeClr val="tx1"/>
                </a:solidFill>
                <a:effectLst/>
                <a:latin typeface="Arial" pitchFamily="34" charset="0"/>
                <a:ea typeface="ＭＳ Ｐゴシック" pitchFamily="34" charset="-128"/>
                <a:cs typeface="Arial" pitchFamily="34" charset="0"/>
              </a:rPr>
              <a:t>are available to support age and developmentally appropriate TK curriculum</a:t>
            </a:r>
            <a:r>
              <a:rPr lang="en-US" dirty="0">
                <a:ea typeface="MS PGothic" pitchFamily="34" charset="-128"/>
              </a:rPr>
              <a:t>:</a:t>
            </a:r>
          </a:p>
          <a:p>
            <a:pPr marL="171450" indent="-171450">
              <a:spcBef>
                <a:spcPts val="0"/>
              </a:spcBef>
              <a:buFont typeface="Arial" panose="020B0604020202020204" pitchFamily="34" charset="0"/>
              <a:buChar char="•"/>
              <a:defRPr/>
            </a:pPr>
            <a:r>
              <a:rPr lang="en-US" dirty="0"/>
              <a:t>TK Implementation Guide</a:t>
            </a:r>
          </a:p>
          <a:p>
            <a:pPr marL="171450" indent="-171450">
              <a:spcBef>
                <a:spcPts val="0"/>
              </a:spcBef>
              <a:buFont typeface="Arial" panose="020B0604020202020204" pitchFamily="34" charset="0"/>
              <a:buChar char="•"/>
              <a:defRPr/>
            </a:pPr>
            <a:r>
              <a:rPr lang="en-US" dirty="0"/>
              <a:t>Alignment Document</a:t>
            </a:r>
          </a:p>
          <a:p>
            <a:pPr marL="171450" indent="-171450">
              <a:spcBef>
                <a:spcPts val="0"/>
              </a:spcBef>
              <a:buFont typeface="Arial" panose="020B0604020202020204" pitchFamily="34" charset="0"/>
              <a:buChar char="•"/>
              <a:defRPr/>
            </a:pPr>
            <a:r>
              <a:rPr lang="en-US" dirty="0"/>
              <a:t>CA CCSS</a:t>
            </a:r>
          </a:p>
          <a:p>
            <a:pPr marL="171450" marR="0" lvl="0" indent="-171450" algn="l" defTabSz="457200" rtl="0" eaLnBrk="0" fontAlgn="base" latinLnBrk="0" hangingPunct="0">
              <a:spcBef>
                <a:spcPts val="0"/>
              </a:spcBef>
              <a:spcAft>
                <a:spcPct val="0"/>
              </a:spcAft>
              <a:buClrTx/>
              <a:buSzTx/>
              <a:buFont typeface="Arial" panose="020B0604020202020204" pitchFamily="34" charset="0"/>
              <a:buChar char="•"/>
              <a:tabLst/>
              <a:defRPr/>
            </a:pPr>
            <a:r>
              <a:rPr lang="en-US" dirty="0"/>
              <a:t>DRDP-K (2015)</a:t>
            </a:r>
          </a:p>
          <a:p>
            <a:pPr marL="171430" indent="-171430">
              <a:spcBef>
                <a:spcPts val="0"/>
              </a:spcBef>
              <a:buFont typeface="Arial" panose="020B0604020202020204" pitchFamily="34" charset="0"/>
              <a:buChar char="•"/>
              <a:defRPr/>
            </a:pPr>
            <a:r>
              <a:rPr lang="en-US" i="0" dirty="0"/>
              <a:t>ELA Standards</a:t>
            </a:r>
          </a:p>
          <a:p>
            <a:pPr marL="171430" indent="-171430">
              <a:spcBef>
                <a:spcPts val="0"/>
              </a:spcBef>
              <a:buFont typeface="Arial" panose="020B0604020202020204" pitchFamily="34" charset="0"/>
              <a:buChar char="•"/>
              <a:defRPr/>
            </a:pPr>
            <a:r>
              <a:rPr lang="en-US" dirty="0"/>
              <a:t>ELA/ELD</a:t>
            </a:r>
            <a:r>
              <a:rPr lang="en-US" baseline="0" dirty="0"/>
              <a:t> Framework</a:t>
            </a:r>
          </a:p>
          <a:p>
            <a:pPr>
              <a:spcBef>
                <a:spcPts val="0"/>
              </a:spcBef>
              <a:defRPr/>
            </a:pPr>
            <a:endParaRPr lang="en-US" dirty="0"/>
          </a:p>
          <a:p>
            <a:pPr>
              <a:spcBef>
                <a:spcPts val="0"/>
              </a:spcBef>
              <a:defRPr/>
            </a:pPr>
            <a:r>
              <a:rPr lang="en-US" dirty="0"/>
              <a:t>We will now look at how these resources work together to support all</a:t>
            </a:r>
            <a:r>
              <a:rPr lang="en-US" baseline="0" dirty="0"/>
              <a:t> </a:t>
            </a:r>
            <a:r>
              <a:rPr lang="en-US" dirty="0"/>
              <a:t>learners. </a:t>
            </a:r>
          </a:p>
          <a:p>
            <a:pPr marL="181240" indent="-181240">
              <a:spcBef>
                <a:spcPts val="0"/>
              </a:spcBef>
              <a:buFont typeface="Arial"/>
              <a:buChar char="•"/>
              <a:defRPr/>
            </a:pPr>
            <a:endParaRPr lang="en-US" dirty="0">
              <a:ea typeface="MS PGothic" pitchFamily="34" charset="-128"/>
            </a:endParaRPr>
          </a:p>
          <a:p>
            <a:pPr>
              <a:spcBef>
                <a:spcPts val="0"/>
              </a:spcBef>
              <a:defRPr/>
            </a:pPr>
            <a:endParaRPr lang="en-US" dirty="0">
              <a:latin typeface="Arial" charset="0"/>
              <a:ea typeface="MS PGothic" charset="0"/>
              <a:cs typeface="Arial" charset="0"/>
            </a:endParaRPr>
          </a:p>
          <a:p>
            <a:pPr>
              <a:spcBef>
                <a:spcPts val="0"/>
              </a:spcBef>
              <a:defRPr/>
            </a:pPr>
            <a:endParaRPr lang="en-US" dirty="0">
              <a:latin typeface="Arial" charset="0"/>
              <a:ea typeface="MS PGothic" charset="0"/>
              <a:cs typeface="Arial" charset="0"/>
            </a:endParaRPr>
          </a:p>
        </p:txBody>
      </p:sp>
      <p:sp>
        <p:nvSpPr>
          <p:cNvPr id="675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F43FC3-B18E-48B7-B9E9-4381331EFDE6}" type="slidenum">
              <a:rPr lang="en-US" altLang="en-US" sz="1200"/>
              <a:pPr eaLnBrk="1" hangingPunct="1"/>
              <a:t>9</a:t>
            </a:fld>
            <a:endParaRPr lang="en-US" altLang="en-US" sz="1200" dirty="0"/>
          </a:p>
        </p:txBody>
      </p:sp>
    </p:spTree>
    <p:extLst>
      <p:ext uri="{BB962C8B-B14F-4D97-AF65-F5344CB8AC3E}">
        <p14:creationId xmlns:p14="http://schemas.microsoft.com/office/powerpoint/2010/main" val="371925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753DBF7A-1384-FF4E-8416-B4C0B2FB72B9}" type="slidenum">
              <a:rPr lang="en-US"/>
              <a:pPr>
                <a:defRPr/>
              </a:pPr>
              <a:t>‹#›</a:t>
            </a:fld>
            <a:endParaRPr lang="en-US"/>
          </a:p>
        </p:txBody>
      </p:sp>
    </p:spTree>
    <p:extLst>
      <p:ext uri="{BB962C8B-B14F-4D97-AF65-F5344CB8AC3E}">
        <p14:creationId xmlns:p14="http://schemas.microsoft.com/office/powerpoint/2010/main" val="352746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A1F0F37-AB6F-0C4C-9F43-01376C458785}" type="slidenum">
              <a:rPr lang="en-US"/>
              <a:pPr>
                <a:defRPr/>
              </a:pPr>
              <a:t>‹#›</a:t>
            </a:fld>
            <a:endParaRPr lang="en-US"/>
          </a:p>
        </p:txBody>
      </p:sp>
    </p:spTree>
    <p:extLst>
      <p:ext uri="{BB962C8B-B14F-4D97-AF65-F5344CB8AC3E}">
        <p14:creationId xmlns:p14="http://schemas.microsoft.com/office/powerpoint/2010/main" val="148969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9969A59-2E63-224C-B78B-2D1A94BF6E9B}" type="slidenum">
              <a:rPr lang="en-US"/>
              <a:pPr>
                <a:defRPr/>
              </a:pPr>
              <a:t>‹#›</a:t>
            </a:fld>
            <a:endParaRPr lang="en-US"/>
          </a:p>
        </p:txBody>
      </p:sp>
    </p:spTree>
    <p:extLst>
      <p:ext uri="{BB962C8B-B14F-4D97-AF65-F5344CB8AC3E}">
        <p14:creationId xmlns:p14="http://schemas.microsoft.com/office/powerpoint/2010/main" val="359398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20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682" y="-1355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68682" y="1168890"/>
            <a:ext cx="4038600" cy="1143000"/>
          </a:xfrm>
        </p:spPr>
        <p:txBody>
          <a:bodyPr/>
          <a:lstStyle/>
          <a:p>
            <a:pPr lvl="0"/>
            <a:r>
              <a:rPr lang="en-US" dirty="0"/>
              <a:t>Click to edit Master text styles</a:t>
            </a:r>
          </a:p>
        </p:txBody>
      </p:sp>
      <p:sp>
        <p:nvSpPr>
          <p:cNvPr id="10" name="Content Placeholder 2"/>
          <p:cNvSpPr>
            <a:spLocks noGrp="1"/>
          </p:cNvSpPr>
          <p:nvPr>
            <p:ph sz="quarter" idx="13"/>
          </p:nvPr>
        </p:nvSpPr>
        <p:spPr>
          <a:xfrm>
            <a:off x="4527115" y="1203390"/>
            <a:ext cx="4038600" cy="1143000"/>
          </a:xfrm>
        </p:spPr>
        <p:txBody>
          <a:bodyPr/>
          <a:lstStyle/>
          <a:p>
            <a:pPr lvl="0"/>
            <a:r>
              <a:rPr lang="en-US" dirty="0"/>
              <a:t>Click to edit Master text styles</a:t>
            </a:r>
          </a:p>
        </p:txBody>
      </p:sp>
      <p:sp>
        <p:nvSpPr>
          <p:cNvPr id="11" name="Content Placeholder 2"/>
          <p:cNvSpPr>
            <a:spLocks noGrp="1"/>
          </p:cNvSpPr>
          <p:nvPr>
            <p:ph sz="quarter" idx="14"/>
          </p:nvPr>
        </p:nvSpPr>
        <p:spPr>
          <a:xfrm>
            <a:off x="478599" y="2173570"/>
            <a:ext cx="4038600" cy="1143000"/>
          </a:xfrm>
        </p:spPr>
        <p:txBody>
          <a:bodyPr/>
          <a:lstStyle/>
          <a:p>
            <a:pPr lvl="0"/>
            <a:r>
              <a:rPr lang="en-US" dirty="0"/>
              <a:t>Click to edit Master text styles</a:t>
            </a:r>
          </a:p>
        </p:txBody>
      </p:sp>
      <p:sp>
        <p:nvSpPr>
          <p:cNvPr id="12" name="Content Placeholder 2"/>
          <p:cNvSpPr>
            <a:spLocks noGrp="1"/>
          </p:cNvSpPr>
          <p:nvPr>
            <p:ph sz="quarter" idx="15"/>
          </p:nvPr>
        </p:nvSpPr>
        <p:spPr>
          <a:xfrm>
            <a:off x="4507282" y="2155629"/>
            <a:ext cx="4038600" cy="1143000"/>
          </a:xfrm>
        </p:spPr>
        <p:txBody>
          <a:bodyPr/>
          <a:lstStyle/>
          <a:p>
            <a:pPr lvl="0"/>
            <a:r>
              <a:rPr lang="en-US" dirty="0"/>
              <a:t>Click to edit Master text styles</a:t>
            </a:r>
          </a:p>
        </p:txBody>
      </p:sp>
      <p:sp>
        <p:nvSpPr>
          <p:cNvPr id="13" name="Content Placeholder 2"/>
          <p:cNvSpPr>
            <a:spLocks noGrp="1"/>
          </p:cNvSpPr>
          <p:nvPr>
            <p:ph sz="quarter" idx="16"/>
          </p:nvPr>
        </p:nvSpPr>
        <p:spPr>
          <a:xfrm>
            <a:off x="478599" y="4950420"/>
            <a:ext cx="4038600" cy="1143000"/>
          </a:xfrm>
        </p:spPr>
        <p:txBody>
          <a:bodyPr/>
          <a:lstStyle/>
          <a:p>
            <a:pPr lvl="0"/>
            <a:r>
              <a:rPr lang="en-US" dirty="0"/>
              <a:t>Click to edit Master text styles</a:t>
            </a:r>
          </a:p>
        </p:txBody>
      </p:sp>
      <p:sp>
        <p:nvSpPr>
          <p:cNvPr id="14" name="Content Placeholder 2"/>
          <p:cNvSpPr>
            <a:spLocks noGrp="1"/>
          </p:cNvSpPr>
          <p:nvPr>
            <p:ph sz="quarter" idx="17"/>
          </p:nvPr>
        </p:nvSpPr>
        <p:spPr>
          <a:xfrm>
            <a:off x="4527115" y="3183251"/>
            <a:ext cx="4038600" cy="1143000"/>
          </a:xfrm>
        </p:spPr>
        <p:txBody>
          <a:bodyPr/>
          <a:lstStyle/>
          <a:p>
            <a:pPr lvl="0"/>
            <a:r>
              <a:rPr lang="en-US" dirty="0"/>
              <a:t>Click to edit Master text styles</a:t>
            </a:r>
          </a:p>
        </p:txBody>
      </p:sp>
      <p:sp>
        <p:nvSpPr>
          <p:cNvPr id="15" name="Content Placeholder 2"/>
          <p:cNvSpPr>
            <a:spLocks noGrp="1"/>
          </p:cNvSpPr>
          <p:nvPr>
            <p:ph sz="quarter" idx="18"/>
          </p:nvPr>
        </p:nvSpPr>
        <p:spPr>
          <a:xfrm>
            <a:off x="448849" y="4047415"/>
            <a:ext cx="4038600" cy="1143000"/>
          </a:xfrm>
        </p:spPr>
        <p:txBody>
          <a:bodyPr/>
          <a:lstStyle/>
          <a:p>
            <a:pPr lvl="0"/>
            <a:r>
              <a:rPr lang="en-US" dirty="0"/>
              <a:t>Click to edit Master text styles</a:t>
            </a:r>
          </a:p>
        </p:txBody>
      </p:sp>
      <p:sp>
        <p:nvSpPr>
          <p:cNvPr id="16" name="Content Placeholder 2"/>
          <p:cNvSpPr>
            <a:spLocks noGrp="1"/>
          </p:cNvSpPr>
          <p:nvPr>
            <p:ph sz="quarter" idx="19"/>
          </p:nvPr>
        </p:nvSpPr>
        <p:spPr>
          <a:xfrm>
            <a:off x="4487449" y="4081915"/>
            <a:ext cx="4038600" cy="1143000"/>
          </a:xfrm>
        </p:spPr>
        <p:txBody>
          <a:bodyPr/>
          <a:lstStyle/>
          <a:p>
            <a:pPr lvl="0"/>
            <a:r>
              <a:rPr lang="en-US" dirty="0"/>
              <a:t>Click to edit Master text styles</a:t>
            </a:r>
          </a:p>
        </p:txBody>
      </p:sp>
      <p:sp>
        <p:nvSpPr>
          <p:cNvPr id="18" name="Content Placeholder 2"/>
          <p:cNvSpPr>
            <a:spLocks noGrp="1"/>
          </p:cNvSpPr>
          <p:nvPr>
            <p:ph sz="quarter" idx="21"/>
          </p:nvPr>
        </p:nvSpPr>
        <p:spPr>
          <a:xfrm>
            <a:off x="468682" y="3178250"/>
            <a:ext cx="4038600" cy="1143000"/>
          </a:xfrm>
        </p:spPr>
        <p:txBody>
          <a:bodyPr/>
          <a:lstStyle/>
          <a:p>
            <a:pPr lvl="0"/>
            <a:r>
              <a:rPr lang="en-US" dirty="0"/>
              <a:t>Click to edit Master text styles</a:t>
            </a:r>
          </a:p>
        </p:txBody>
      </p:sp>
      <p:sp>
        <p:nvSpPr>
          <p:cNvPr id="19" name="Content Placeholder 2"/>
          <p:cNvSpPr>
            <a:spLocks noGrp="1"/>
          </p:cNvSpPr>
          <p:nvPr>
            <p:ph sz="quarter" idx="22"/>
          </p:nvPr>
        </p:nvSpPr>
        <p:spPr>
          <a:xfrm>
            <a:off x="4502324" y="4950420"/>
            <a:ext cx="4038600" cy="1143000"/>
          </a:xfrm>
        </p:spPr>
        <p:txBody>
          <a:bodyPr/>
          <a:lstStyle/>
          <a:p>
            <a:pPr lvl="0"/>
            <a:r>
              <a:rPr lang="en-US" dirty="0"/>
              <a:t>Click to edit Master text styles</a:t>
            </a:r>
          </a:p>
        </p:txBody>
      </p:sp>
      <p:sp>
        <p:nvSpPr>
          <p:cNvPr id="20" name="Content Placeholder 2"/>
          <p:cNvSpPr>
            <a:spLocks noGrp="1"/>
          </p:cNvSpPr>
          <p:nvPr>
            <p:ph sz="quarter" idx="24"/>
          </p:nvPr>
        </p:nvSpPr>
        <p:spPr>
          <a:xfrm>
            <a:off x="478599" y="5715000"/>
            <a:ext cx="4038600" cy="1143000"/>
          </a:xfrm>
        </p:spPr>
        <p:txBody>
          <a:bodyPr/>
          <a:lstStyle/>
          <a:p>
            <a:pPr lvl="0"/>
            <a:r>
              <a:rPr lang="en-US" dirty="0"/>
              <a:t>Click to edit Master text styles</a:t>
            </a:r>
          </a:p>
        </p:txBody>
      </p:sp>
      <p:sp>
        <p:nvSpPr>
          <p:cNvPr id="21" name="Content Placeholder 2"/>
          <p:cNvSpPr>
            <a:spLocks noGrp="1"/>
          </p:cNvSpPr>
          <p:nvPr>
            <p:ph sz="quarter" idx="25"/>
          </p:nvPr>
        </p:nvSpPr>
        <p:spPr>
          <a:xfrm>
            <a:off x="4546949" y="5715000"/>
            <a:ext cx="4038600" cy="1143000"/>
          </a:xfrm>
        </p:spPr>
        <p:txBody>
          <a:bodyPr/>
          <a:lstStyle/>
          <a:p>
            <a:pPr lvl="0"/>
            <a:r>
              <a:rPr lang="en-US" dirty="0"/>
              <a:t>Click to edit Master text styles</a:t>
            </a:r>
          </a:p>
        </p:txBody>
      </p:sp>
      <p:sp>
        <p:nvSpPr>
          <p:cNvPr id="17" name="Slide Number Placeholder 5"/>
          <p:cNvSpPr>
            <a:spLocks noGrp="1"/>
          </p:cNvSpPr>
          <p:nvPr>
            <p:ph type="sldNum" sz="quarter" idx="26"/>
          </p:nvPr>
        </p:nvSpPr>
        <p:spPr/>
        <p:txBody>
          <a:bodyPr/>
          <a:lstStyle>
            <a:lvl1pPr>
              <a:defRPr/>
            </a:lvl1pPr>
          </a:lstStyle>
          <a:p>
            <a:pPr>
              <a:defRPr/>
            </a:pPr>
            <a:fld id="{26A71268-B025-3C4D-854B-3DF231EA1F19}" type="slidenum">
              <a:rPr lang="en-US"/>
              <a:pPr>
                <a:defRPr/>
              </a:pPr>
              <a:t>‹#›</a:t>
            </a:fld>
            <a:endParaRPr lang="en-US"/>
          </a:p>
        </p:txBody>
      </p:sp>
    </p:spTree>
    <p:extLst>
      <p:ext uri="{BB962C8B-B14F-4D97-AF65-F5344CB8AC3E}">
        <p14:creationId xmlns:p14="http://schemas.microsoft.com/office/powerpoint/2010/main" val="188603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80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039305"/>
          </a:xfrm>
        </p:spPr>
        <p:txBody>
          <a:bodyPr/>
          <a:lstStyle/>
          <a:p>
            <a:pPr lvl="0"/>
            <a:r>
              <a:rPr lang="en-US" dirty="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67157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59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039305"/>
          </a:xfrm>
        </p:spPr>
        <p:txBody>
          <a:bodyPr/>
          <a:lstStyle/>
          <a:p>
            <a:pPr lvl="0"/>
            <a:r>
              <a:rPr lang="en-US" dirty="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347880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753DBF7A-1384-FF4E-8416-B4C0B2FB72B9}" type="slidenum">
              <a:rPr lang="en-US"/>
              <a:pPr>
                <a:defRPr/>
              </a:pPr>
              <a:t>‹#›</a:t>
            </a:fld>
            <a:endParaRPr lang="en-US"/>
          </a:p>
        </p:txBody>
      </p:sp>
    </p:spTree>
    <p:extLst>
      <p:ext uri="{BB962C8B-B14F-4D97-AF65-F5344CB8AC3E}">
        <p14:creationId xmlns:p14="http://schemas.microsoft.com/office/powerpoint/2010/main" val="205654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5C3F775-AEE9-1B49-8C0C-A326EB90C173}" type="slidenum">
              <a:rPr lang="en-US"/>
              <a:pPr>
                <a:defRPr/>
              </a:pPr>
              <a:t>‹#›</a:t>
            </a:fld>
            <a:endParaRPr lang="en-US"/>
          </a:p>
        </p:txBody>
      </p:sp>
    </p:spTree>
    <p:extLst>
      <p:ext uri="{BB962C8B-B14F-4D97-AF65-F5344CB8AC3E}">
        <p14:creationId xmlns:p14="http://schemas.microsoft.com/office/powerpoint/2010/main" val="284857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5C3F775-AEE9-1B49-8C0C-A326EB90C173}" type="slidenum">
              <a:rPr lang="en-US"/>
              <a:pPr>
                <a:defRPr/>
              </a:pPr>
              <a:t>‹#›</a:t>
            </a:fld>
            <a:endParaRPr lang="en-US"/>
          </a:p>
        </p:txBody>
      </p:sp>
    </p:spTree>
    <p:extLst>
      <p:ext uri="{BB962C8B-B14F-4D97-AF65-F5344CB8AC3E}">
        <p14:creationId xmlns:p14="http://schemas.microsoft.com/office/powerpoint/2010/main" val="2292640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5DF1BAD-BC1E-2A47-A4B4-422E14D8D631}" type="slidenum">
              <a:rPr lang="en-US"/>
              <a:pPr>
                <a:defRPr/>
              </a:pPr>
              <a:t>‹#›</a:t>
            </a:fld>
            <a:endParaRPr lang="en-US"/>
          </a:p>
        </p:txBody>
      </p:sp>
    </p:spTree>
    <p:extLst>
      <p:ext uri="{BB962C8B-B14F-4D97-AF65-F5344CB8AC3E}">
        <p14:creationId xmlns:p14="http://schemas.microsoft.com/office/powerpoint/2010/main" val="338633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FA329EE2-369B-5D47-885A-D6789B6B06BD}" type="slidenum">
              <a:rPr lang="en-US"/>
              <a:pPr>
                <a:defRPr/>
              </a:pPr>
              <a:t>‹#›</a:t>
            </a:fld>
            <a:endParaRPr lang="en-US"/>
          </a:p>
        </p:txBody>
      </p:sp>
    </p:spTree>
    <p:extLst>
      <p:ext uri="{BB962C8B-B14F-4D97-AF65-F5344CB8AC3E}">
        <p14:creationId xmlns:p14="http://schemas.microsoft.com/office/powerpoint/2010/main" val="422389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AA5C42EC-59B7-564F-B577-F44DA269C69A}" type="slidenum">
              <a:rPr lang="en-US"/>
              <a:pPr>
                <a:defRPr/>
              </a:pPr>
              <a:t>‹#›</a:t>
            </a:fld>
            <a:endParaRPr lang="en-US"/>
          </a:p>
        </p:txBody>
      </p:sp>
    </p:spTree>
    <p:extLst>
      <p:ext uri="{BB962C8B-B14F-4D97-AF65-F5344CB8AC3E}">
        <p14:creationId xmlns:p14="http://schemas.microsoft.com/office/powerpoint/2010/main" val="2656617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C4C2BEB-DC2A-134A-A541-009E8DB57D76}" type="slidenum">
              <a:rPr lang="en-US"/>
              <a:pPr>
                <a:defRPr/>
              </a:pPr>
              <a:t>‹#›</a:t>
            </a:fld>
            <a:endParaRPr lang="en-US"/>
          </a:p>
        </p:txBody>
      </p:sp>
    </p:spTree>
    <p:extLst>
      <p:ext uri="{BB962C8B-B14F-4D97-AF65-F5344CB8AC3E}">
        <p14:creationId xmlns:p14="http://schemas.microsoft.com/office/powerpoint/2010/main" val="871560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8F9E98-5098-9646-95E3-35CA2CF0D3F7}" type="slidenum">
              <a:rPr lang="en-US"/>
              <a:pPr>
                <a:defRPr/>
              </a:pPr>
              <a:t>‹#›</a:t>
            </a:fld>
            <a:endParaRPr lang="en-US"/>
          </a:p>
        </p:txBody>
      </p:sp>
    </p:spTree>
    <p:extLst>
      <p:ext uri="{BB962C8B-B14F-4D97-AF65-F5344CB8AC3E}">
        <p14:creationId xmlns:p14="http://schemas.microsoft.com/office/powerpoint/2010/main" val="29221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325423-A6B2-E44A-872B-08FB65F2F3B6}" type="slidenum">
              <a:rPr lang="en-US"/>
              <a:pPr>
                <a:defRPr/>
              </a:pPr>
              <a:t>‹#›</a:t>
            </a:fld>
            <a:endParaRPr lang="en-US"/>
          </a:p>
        </p:txBody>
      </p:sp>
    </p:spTree>
    <p:extLst>
      <p:ext uri="{BB962C8B-B14F-4D97-AF65-F5344CB8AC3E}">
        <p14:creationId xmlns:p14="http://schemas.microsoft.com/office/powerpoint/2010/main" val="569659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1328C6B-D815-3E4E-8F86-6173AAF2283A}" type="slidenum">
              <a:rPr lang="en-US"/>
              <a:pPr>
                <a:defRPr/>
              </a:pPr>
              <a:t>‹#›</a:t>
            </a:fld>
            <a:endParaRPr lang="en-US"/>
          </a:p>
        </p:txBody>
      </p:sp>
    </p:spTree>
    <p:extLst>
      <p:ext uri="{BB962C8B-B14F-4D97-AF65-F5344CB8AC3E}">
        <p14:creationId xmlns:p14="http://schemas.microsoft.com/office/powerpoint/2010/main" val="19096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A1F0F37-AB6F-0C4C-9F43-01376C458785}" type="slidenum">
              <a:rPr lang="en-US"/>
              <a:pPr>
                <a:defRPr/>
              </a:pPr>
              <a:t>‹#›</a:t>
            </a:fld>
            <a:endParaRPr lang="en-US"/>
          </a:p>
        </p:txBody>
      </p:sp>
    </p:spTree>
    <p:extLst>
      <p:ext uri="{BB962C8B-B14F-4D97-AF65-F5344CB8AC3E}">
        <p14:creationId xmlns:p14="http://schemas.microsoft.com/office/powerpoint/2010/main" val="3985797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9969A59-2E63-224C-B78B-2D1A94BF6E9B}" type="slidenum">
              <a:rPr lang="en-US"/>
              <a:pPr>
                <a:defRPr/>
              </a:pPr>
              <a:t>‹#›</a:t>
            </a:fld>
            <a:endParaRPr lang="en-US"/>
          </a:p>
        </p:txBody>
      </p:sp>
    </p:spTree>
    <p:extLst>
      <p:ext uri="{BB962C8B-B14F-4D97-AF65-F5344CB8AC3E}">
        <p14:creationId xmlns:p14="http://schemas.microsoft.com/office/powerpoint/2010/main" val="134253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51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5DF1BAD-BC1E-2A47-A4B4-422E14D8D631}" type="slidenum">
              <a:rPr lang="en-US"/>
              <a:pPr>
                <a:defRPr/>
              </a:pPr>
              <a:t>‹#›</a:t>
            </a:fld>
            <a:endParaRPr lang="en-US"/>
          </a:p>
        </p:txBody>
      </p:sp>
    </p:spTree>
    <p:extLst>
      <p:ext uri="{BB962C8B-B14F-4D97-AF65-F5344CB8AC3E}">
        <p14:creationId xmlns:p14="http://schemas.microsoft.com/office/powerpoint/2010/main" val="4276072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682" y="-1355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68682" y="1168890"/>
            <a:ext cx="4038600" cy="1143000"/>
          </a:xfrm>
        </p:spPr>
        <p:txBody>
          <a:bodyPr/>
          <a:lstStyle/>
          <a:p>
            <a:pPr lvl="0"/>
            <a:r>
              <a:rPr lang="en-US" dirty="0"/>
              <a:t>Click to edit Master text styles</a:t>
            </a:r>
          </a:p>
        </p:txBody>
      </p:sp>
      <p:sp>
        <p:nvSpPr>
          <p:cNvPr id="10" name="Content Placeholder 2"/>
          <p:cNvSpPr>
            <a:spLocks noGrp="1"/>
          </p:cNvSpPr>
          <p:nvPr>
            <p:ph sz="quarter" idx="13"/>
          </p:nvPr>
        </p:nvSpPr>
        <p:spPr>
          <a:xfrm>
            <a:off x="4527115" y="1203390"/>
            <a:ext cx="4038600" cy="1143000"/>
          </a:xfrm>
        </p:spPr>
        <p:txBody>
          <a:bodyPr/>
          <a:lstStyle/>
          <a:p>
            <a:pPr lvl="0"/>
            <a:r>
              <a:rPr lang="en-US" dirty="0"/>
              <a:t>Click to edit Master text styles</a:t>
            </a:r>
          </a:p>
        </p:txBody>
      </p:sp>
      <p:sp>
        <p:nvSpPr>
          <p:cNvPr id="11" name="Content Placeholder 2"/>
          <p:cNvSpPr>
            <a:spLocks noGrp="1"/>
          </p:cNvSpPr>
          <p:nvPr>
            <p:ph sz="quarter" idx="14"/>
          </p:nvPr>
        </p:nvSpPr>
        <p:spPr>
          <a:xfrm>
            <a:off x="478599" y="2173570"/>
            <a:ext cx="4038600" cy="1143000"/>
          </a:xfrm>
        </p:spPr>
        <p:txBody>
          <a:bodyPr/>
          <a:lstStyle/>
          <a:p>
            <a:pPr lvl="0"/>
            <a:r>
              <a:rPr lang="en-US" dirty="0"/>
              <a:t>Click to edit Master text styles</a:t>
            </a:r>
          </a:p>
        </p:txBody>
      </p:sp>
      <p:sp>
        <p:nvSpPr>
          <p:cNvPr id="12" name="Content Placeholder 2"/>
          <p:cNvSpPr>
            <a:spLocks noGrp="1"/>
          </p:cNvSpPr>
          <p:nvPr>
            <p:ph sz="quarter" idx="15"/>
          </p:nvPr>
        </p:nvSpPr>
        <p:spPr>
          <a:xfrm>
            <a:off x="4507282" y="2155629"/>
            <a:ext cx="4038600" cy="1143000"/>
          </a:xfrm>
        </p:spPr>
        <p:txBody>
          <a:bodyPr/>
          <a:lstStyle/>
          <a:p>
            <a:pPr lvl="0"/>
            <a:r>
              <a:rPr lang="en-US" dirty="0"/>
              <a:t>Click to edit Master text styles</a:t>
            </a:r>
          </a:p>
        </p:txBody>
      </p:sp>
      <p:sp>
        <p:nvSpPr>
          <p:cNvPr id="13" name="Content Placeholder 2"/>
          <p:cNvSpPr>
            <a:spLocks noGrp="1"/>
          </p:cNvSpPr>
          <p:nvPr>
            <p:ph sz="quarter" idx="16"/>
          </p:nvPr>
        </p:nvSpPr>
        <p:spPr>
          <a:xfrm>
            <a:off x="478599" y="4950420"/>
            <a:ext cx="4038600" cy="1143000"/>
          </a:xfrm>
        </p:spPr>
        <p:txBody>
          <a:bodyPr/>
          <a:lstStyle/>
          <a:p>
            <a:pPr lvl="0"/>
            <a:r>
              <a:rPr lang="en-US" dirty="0"/>
              <a:t>Click to edit Master text styles</a:t>
            </a:r>
          </a:p>
        </p:txBody>
      </p:sp>
      <p:sp>
        <p:nvSpPr>
          <p:cNvPr id="14" name="Content Placeholder 2"/>
          <p:cNvSpPr>
            <a:spLocks noGrp="1"/>
          </p:cNvSpPr>
          <p:nvPr>
            <p:ph sz="quarter" idx="17"/>
          </p:nvPr>
        </p:nvSpPr>
        <p:spPr>
          <a:xfrm>
            <a:off x="4527115" y="3183251"/>
            <a:ext cx="4038600" cy="1143000"/>
          </a:xfrm>
        </p:spPr>
        <p:txBody>
          <a:bodyPr/>
          <a:lstStyle/>
          <a:p>
            <a:pPr lvl="0"/>
            <a:r>
              <a:rPr lang="en-US" dirty="0"/>
              <a:t>Click to edit Master text styles</a:t>
            </a:r>
          </a:p>
        </p:txBody>
      </p:sp>
      <p:sp>
        <p:nvSpPr>
          <p:cNvPr id="15" name="Content Placeholder 2"/>
          <p:cNvSpPr>
            <a:spLocks noGrp="1"/>
          </p:cNvSpPr>
          <p:nvPr>
            <p:ph sz="quarter" idx="18"/>
          </p:nvPr>
        </p:nvSpPr>
        <p:spPr>
          <a:xfrm>
            <a:off x="448849" y="4047415"/>
            <a:ext cx="4038600" cy="1143000"/>
          </a:xfrm>
        </p:spPr>
        <p:txBody>
          <a:bodyPr/>
          <a:lstStyle/>
          <a:p>
            <a:pPr lvl="0"/>
            <a:r>
              <a:rPr lang="en-US" dirty="0"/>
              <a:t>Click to edit Master text styles</a:t>
            </a:r>
          </a:p>
        </p:txBody>
      </p:sp>
      <p:sp>
        <p:nvSpPr>
          <p:cNvPr id="16" name="Content Placeholder 2"/>
          <p:cNvSpPr>
            <a:spLocks noGrp="1"/>
          </p:cNvSpPr>
          <p:nvPr>
            <p:ph sz="quarter" idx="19"/>
          </p:nvPr>
        </p:nvSpPr>
        <p:spPr>
          <a:xfrm>
            <a:off x="4487449" y="4081915"/>
            <a:ext cx="4038600" cy="1143000"/>
          </a:xfrm>
        </p:spPr>
        <p:txBody>
          <a:bodyPr/>
          <a:lstStyle/>
          <a:p>
            <a:pPr lvl="0"/>
            <a:r>
              <a:rPr lang="en-US" dirty="0"/>
              <a:t>Click to edit Master text styles</a:t>
            </a:r>
          </a:p>
        </p:txBody>
      </p:sp>
      <p:sp>
        <p:nvSpPr>
          <p:cNvPr id="18" name="Content Placeholder 2"/>
          <p:cNvSpPr>
            <a:spLocks noGrp="1"/>
          </p:cNvSpPr>
          <p:nvPr>
            <p:ph sz="quarter" idx="21"/>
          </p:nvPr>
        </p:nvSpPr>
        <p:spPr>
          <a:xfrm>
            <a:off x="468682" y="3178250"/>
            <a:ext cx="4038600" cy="1143000"/>
          </a:xfrm>
        </p:spPr>
        <p:txBody>
          <a:bodyPr/>
          <a:lstStyle/>
          <a:p>
            <a:pPr lvl="0"/>
            <a:r>
              <a:rPr lang="en-US" dirty="0"/>
              <a:t>Click to edit Master text styles</a:t>
            </a:r>
          </a:p>
        </p:txBody>
      </p:sp>
      <p:sp>
        <p:nvSpPr>
          <p:cNvPr id="19" name="Content Placeholder 2"/>
          <p:cNvSpPr>
            <a:spLocks noGrp="1"/>
          </p:cNvSpPr>
          <p:nvPr>
            <p:ph sz="quarter" idx="22"/>
          </p:nvPr>
        </p:nvSpPr>
        <p:spPr>
          <a:xfrm>
            <a:off x="4502324" y="4950420"/>
            <a:ext cx="4038600" cy="1143000"/>
          </a:xfrm>
        </p:spPr>
        <p:txBody>
          <a:bodyPr/>
          <a:lstStyle/>
          <a:p>
            <a:pPr lvl="0"/>
            <a:r>
              <a:rPr lang="en-US" dirty="0"/>
              <a:t>Click to edit Master text styles</a:t>
            </a:r>
          </a:p>
        </p:txBody>
      </p:sp>
      <p:sp>
        <p:nvSpPr>
          <p:cNvPr id="20" name="Content Placeholder 2"/>
          <p:cNvSpPr>
            <a:spLocks noGrp="1"/>
          </p:cNvSpPr>
          <p:nvPr>
            <p:ph sz="quarter" idx="24"/>
          </p:nvPr>
        </p:nvSpPr>
        <p:spPr>
          <a:xfrm>
            <a:off x="478599" y="5715000"/>
            <a:ext cx="4038600" cy="1143000"/>
          </a:xfrm>
        </p:spPr>
        <p:txBody>
          <a:bodyPr/>
          <a:lstStyle/>
          <a:p>
            <a:pPr lvl="0"/>
            <a:r>
              <a:rPr lang="en-US" dirty="0"/>
              <a:t>Click to edit Master text styles</a:t>
            </a:r>
          </a:p>
        </p:txBody>
      </p:sp>
      <p:sp>
        <p:nvSpPr>
          <p:cNvPr id="21" name="Content Placeholder 2"/>
          <p:cNvSpPr>
            <a:spLocks noGrp="1"/>
          </p:cNvSpPr>
          <p:nvPr>
            <p:ph sz="quarter" idx="25"/>
          </p:nvPr>
        </p:nvSpPr>
        <p:spPr>
          <a:xfrm>
            <a:off x="4546949" y="5715000"/>
            <a:ext cx="4038600" cy="1143000"/>
          </a:xfrm>
        </p:spPr>
        <p:txBody>
          <a:bodyPr/>
          <a:lstStyle/>
          <a:p>
            <a:pPr lvl="0"/>
            <a:r>
              <a:rPr lang="en-US" dirty="0"/>
              <a:t>Click to edit Master text styles</a:t>
            </a:r>
          </a:p>
        </p:txBody>
      </p:sp>
      <p:sp>
        <p:nvSpPr>
          <p:cNvPr id="17" name="Slide Number Placeholder 5"/>
          <p:cNvSpPr>
            <a:spLocks noGrp="1"/>
          </p:cNvSpPr>
          <p:nvPr>
            <p:ph type="sldNum" sz="quarter" idx="26"/>
          </p:nvPr>
        </p:nvSpPr>
        <p:spPr/>
        <p:txBody>
          <a:bodyPr/>
          <a:lstStyle>
            <a:lvl1pPr>
              <a:defRPr/>
            </a:lvl1pPr>
          </a:lstStyle>
          <a:p>
            <a:pPr>
              <a:defRPr/>
            </a:pPr>
            <a:fld id="{26A71268-B025-3C4D-854B-3DF231EA1F19}" type="slidenum">
              <a:rPr lang="en-US"/>
              <a:pPr>
                <a:defRPr/>
              </a:pPr>
              <a:t>‹#›</a:t>
            </a:fld>
            <a:endParaRPr lang="en-US"/>
          </a:p>
        </p:txBody>
      </p:sp>
    </p:spTree>
    <p:extLst>
      <p:ext uri="{BB962C8B-B14F-4D97-AF65-F5344CB8AC3E}">
        <p14:creationId xmlns:p14="http://schemas.microsoft.com/office/powerpoint/2010/main" val="315783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077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039305"/>
          </a:xfrm>
        </p:spPr>
        <p:txBody>
          <a:bodyPr/>
          <a:lstStyle/>
          <a:p>
            <a:pPr lvl="0"/>
            <a:r>
              <a:rPr lang="en-US" dirty="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2045770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37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039305"/>
          </a:xfrm>
        </p:spPr>
        <p:txBody>
          <a:bodyPr/>
          <a:lstStyle/>
          <a:p>
            <a:pPr lvl="0"/>
            <a:r>
              <a:rPr lang="en-US" dirty="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3902849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265BDCE8-487E-DE4C-9F9D-0F841D20B96A}" type="slidenum">
              <a:rPr lang="en-US"/>
              <a:pPr>
                <a:defRPr/>
              </a:pPr>
              <a:t>‹#›</a:t>
            </a:fld>
            <a:endParaRPr lang="en-US"/>
          </a:p>
        </p:txBody>
      </p:sp>
    </p:spTree>
    <p:extLst>
      <p:ext uri="{BB962C8B-B14F-4D97-AF65-F5344CB8AC3E}">
        <p14:creationId xmlns:p14="http://schemas.microsoft.com/office/powerpoint/2010/main" val="2868376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771FF07B-5561-B449-9255-6DFEDFF9B3DC}" type="slidenum">
              <a:rPr lang="en-US"/>
              <a:pPr>
                <a:defRPr/>
              </a:pPr>
              <a:t>‹#›</a:t>
            </a:fld>
            <a:endParaRPr lang="en-US"/>
          </a:p>
        </p:txBody>
      </p:sp>
    </p:spTree>
    <p:extLst>
      <p:ext uri="{BB962C8B-B14F-4D97-AF65-F5344CB8AC3E}">
        <p14:creationId xmlns:p14="http://schemas.microsoft.com/office/powerpoint/2010/main" val="3084581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C58E1F0-4D6B-2C40-AB5D-3743E7273C80}" type="slidenum">
              <a:rPr lang="en-US"/>
              <a:pPr>
                <a:defRPr/>
              </a:pPr>
              <a:t>‹#›</a:t>
            </a:fld>
            <a:endParaRPr lang="en-US"/>
          </a:p>
        </p:txBody>
      </p:sp>
    </p:spTree>
    <p:extLst>
      <p:ext uri="{BB962C8B-B14F-4D97-AF65-F5344CB8AC3E}">
        <p14:creationId xmlns:p14="http://schemas.microsoft.com/office/powerpoint/2010/main" val="2760456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F6D764A9-A404-9046-BA62-9A5D179E0EC4}" type="slidenum">
              <a:rPr lang="en-US"/>
              <a:pPr>
                <a:defRPr/>
              </a:pPr>
              <a:t>‹#›</a:t>
            </a:fld>
            <a:endParaRPr lang="en-US"/>
          </a:p>
        </p:txBody>
      </p:sp>
    </p:spTree>
    <p:extLst>
      <p:ext uri="{BB962C8B-B14F-4D97-AF65-F5344CB8AC3E}">
        <p14:creationId xmlns:p14="http://schemas.microsoft.com/office/powerpoint/2010/main" val="794715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E234EF51-9E23-B14F-8FE7-CC3937033C27}" type="slidenum">
              <a:rPr lang="en-US"/>
              <a:pPr>
                <a:defRPr/>
              </a:pPr>
              <a:t>‹#›</a:t>
            </a:fld>
            <a:endParaRPr lang="en-US"/>
          </a:p>
        </p:txBody>
      </p:sp>
    </p:spTree>
    <p:extLst>
      <p:ext uri="{BB962C8B-B14F-4D97-AF65-F5344CB8AC3E}">
        <p14:creationId xmlns:p14="http://schemas.microsoft.com/office/powerpoint/2010/main" val="322157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FA329EE2-369B-5D47-885A-D6789B6B06BD}" type="slidenum">
              <a:rPr lang="en-US"/>
              <a:pPr>
                <a:defRPr/>
              </a:pPr>
              <a:t>‹#›</a:t>
            </a:fld>
            <a:endParaRPr lang="en-US"/>
          </a:p>
        </p:txBody>
      </p:sp>
    </p:spTree>
    <p:extLst>
      <p:ext uri="{BB962C8B-B14F-4D97-AF65-F5344CB8AC3E}">
        <p14:creationId xmlns:p14="http://schemas.microsoft.com/office/powerpoint/2010/main" val="2550107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7D7EDBED-A2D1-5646-8399-E90F4B59C979}" type="slidenum">
              <a:rPr lang="en-US"/>
              <a:pPr>
                <a:defRPr/>
              </a:pPr>
              <a:t>‹#›</a:t>
            </a:fld>
            <a:endParaRPr lang="en-US"/>
          </a:p>
        </p:txBody>
      </p:sp>
    </p:spTree>
    <p:extLst>
      <p:ext uri="{BB962C8B-B14F-4D97-AF65-F5344CB8AC3E}">
        <p14:creationId xmlns:p14="http://schemas.microsoft.com/office/powerpoint/2010/main" val="2609404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E0D3231-5125-8544-9DD4-7D8FAE4C1BF8}" type="slidenum">
              <a:rPr lang="en-US"/>
              <a:pPr>
                <a:defRPr/>
              </a:pPr>
              <a:t>‹#›</a:t>
            </a:fld>
            <a:endParaRPr lang="en-US"/>
          </a:p>
        </p:txBody>
      </p:sp>
    </p:spTree>
    <p:extLst>
      <p:ext uri="{BB962C8B-B14F-4D97-AF65-F5344CB8AC3E}">
        <p14:creationId xmlns:p14="http://schemas.microsoft.com/office/powerpoint/2010/main" val="553866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8EDF14D-4004-BC42-995F-36A53B5A7CAB}" type="slidenum">
              <a:rPr lang="en-US"/>
              <a:pPr>
                <a:defRPr/>
              </a:pPr>
              <a:t>‹#›</a:t>
            </a:fld>
            <a:endParaRPr lang="en-US"/>
          </a:p>
        </p:txBody>
      </p:sp>
    </p:spTree>
    <p:extLst>
      <p:ext uri="{BB962C8B-B14F-4D97-AF65-F5344CB8AC3E}">
        <p14:creationId xmlns:p14="http://schemas.microsoft.com/office/powerpoint/2010/main" val="364970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2DBE0E3-0F02-EE40-8F56-E8EF8BB94EEC}" type="slidenum">
              <a:rPr lang="en-US"/>
              <a:pPr>
                <a:defRPr/>
              </a:pPr>
              <a:t>‹#›</a:t>
            </a:fld>
            <a:endParaRPr lang="en-US"/>
          </a:p>
        </p:txBody>
      </p:sp>
    </p:spTree>
    <p:extLst>
      <p:ext uri="{BB962C8B-B14F-4D97-AF65-F5344CB8AC3E}">
        <p14:creationId xmlns:p14="http://schemas.microsoft.com/office/powerpoint/2010/main" val="1472229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24C9D60-4766-A84F-BD14-04392564264E}" type="slidenum">
              <a:rPr lang="en-US"/>
              <a:pPr>
                <a:defRPr/>
              </a:pPr>
              <a:t>‹#›</a:t>
            </a:fld>
            <a:endParaRPr lang="en-US"/>
          </a:p>
        </p:txBody>
      </p:sp>
    </p:spTree>
    <p:extLst>
      <p:ext uri="{BB962C8B-B14F-4D97-AF65-F5344CB8AC3E}">
        <p14:creationId xmlns:p14="http://schemas.microsoft.com/office/powerpoint/2010/main" val="289297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D6365BE-BD8F-0D45-A86B-567416599F68}" type="slidenum">
              <a:rPr lang="en-US"/>
              <a:pPr>
                <a:defRPr/>
              </a:pPr>
              <a:t>‹#›</a:t>
            </a:fld>
            <a:endParaRPr lang="en-US"/>
          </a:p>
        </p:txBody>
      </p:sp>
    </p:spTree>
    <p:extLst>
      <p:ext uri="{BB962C8B-B14F-4D97-AF65-F5344CB8AC3E}">
        <p14:creationId xmlns:p14="http://schemas.microsoft.com/office/powerpoint/2010/main" val="152373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6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AA5C42EC-59B7-564F-B577-F44DA269C69A}" type="slidenum">
              <a:rPr lang="en-US"/>
              <a:pPr>
                <a:defRPr/>
              </a:pPr>
              <a:t>‹#›</a:t>
            </a:fld>
            <a:endParaRPr lang="en-US"/>
          </a:p>
        </p:txBody>
      </p:sp>
    </p:spTree>
    <p:extLst>
      <p:ext uri="{BB962C8B-B14F-4D97-AF65-F5344CB8AC3E}">
        <p14:creationId xmlns:p14="http://schemas.microsoft.com/office/powerpoint/2010/main" val="407131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C4C2BEB-DC2A-134A-A541-009E8DB57D76}" type="slidenum">
              <a:rPr lang="en-US"/>
              <a:pPr>
                <a:defRPr/>
              </a:pPr>
              <a:t>‹#›</a:t>
            </a:fld>
            <a:endParaRPr lang="en-US"/>
          </a:p>
        </p:txBody>
      </p:sp>
    </p:spTree>
    <p:extLst>
      <p:ext uri="{BB962C8B-B14F-4D97-AF65-F5344CB8AC3E}">
        <p14:creationId xmlns:p14="http://schemas.microsoft.com/office/powerpoint/2010/main" val="231975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8F9E98-5098-9646-95E3-35CA2CF0D3F7}" type="slidenum">
              <a:rPr lang="en-US"/>
              <a:pPr>
                <a:defRPr/>
              </a:pPr>
              <a:t>‹#›</a:t>
            </a:fld>
            <a:endParaRPr lang="en-US"/>
          </a:p>
        </p:txBody>
      </p:sp>
    </p:spTree>
    <p:extLst>
      <p:ext uri="{BB962C8B-B14F-4D97-AF65-F5344CB8AC3E}">
        <p14:creationId xmlns:p14="http://schemas.microsoft.com/office/powerpoint/2010/main" val="143964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325423-A6B2-E44A-872B-08FB65F2F3B6}" type="slidenum">
              <a:rPr lang="en-US"/>
              <a:pPr>
                <a:defRPr/>
              </a:pPr>
              <a:t>‹#›</a:t>
            </a:fld>
            <a:endParaRPr lang="en-US"/>
          </a:p>
        </p:txBody>
      </p:sp>
    </p:spTree>
    <p:extLst>
      <p:ext uri="{BB962C8B-B14F-4D97-AF65-F5344CB8AC3E}">
        <p14:creationId xmlns:p14="http://schemas.microsoft.com/office/powerpoint/2010/main" val="203457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1328C6B-D815-3E4E-8F86-6173AAF2283A}" type="slidenum">
              <a:rPr lang="en-US"/>
              <a:pPr>
                <a:defRPr/>
              </a:pPr>
              <a:t>‹#›</a:t>
            </a:fld>
            <a:endParaRPr lang="en-US"/>
          </a:p>
        </p:txBody>
      </p:sp>
    </p:spTree>
    <p:extLst>
      <p:ext uri="{BB962C8B-B14F-4D97-AF65-F5344CB8AC3E}">
        <p14:creationId xmlns:p14="http://schemas.microsoft.com/office/powerpoint/2010/main" val="284322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7B3">
            <a:alpha val="68235"/>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fld id="{20B3A620-3A86-9449-A07F-5D374048D465}" type="slidenum">
              <a:rPr lang="en-US"/>
              <a:pPr>
                <a:defRPr/>
              </a:pPr>
              <a:t>‹#›</a:t>
            </a:fld>
            <a:endParaRPr lang="en-US"/>
          </a:p>
        </p:txBody>
      </p:sp>
      <p:sp>
        <p:nvSpPr>
          <p:cNvPr id="1029" name="Rectangle 5"/>
          <p:cNvSpPr>
            <a:spLocks noChangeArrowheads="1"/>
          </p:cNvSpPr>
          <p:nvPr userDrawn="1"/>
        </p:nvSpPr>
        <p:spPr bwMode="auto">
          <a:xfrm>
            <a:off x="719138" y="6631216"/>
            <a:ext cx="842486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800" kern="1200" dirty="0">
                <a:solidFill>
                  <a:schemeClr val="tx1"/>
                </a:solidFill>
                <a:effectLst/>
                <a:latin typeface="+mn-lt"/>
                <a:ea typeface="+mn-ea"/>
                <a:cs typeface="+mn-cs"/>
              </a:rPr>
              <a:t>© 2017 California Department of Education</a:t>
            </a:r>
          </a:p>
        </p:txBody>
      </p:sp>
      <p:pic>
        <p:nvPicPr>
          <p:cNvPr id="1030" name="Picture 6" descr="cpincolorlist.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6126163"/>
            <a:ext cx="7191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31938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61" r:id="rId17"/>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7B3">
            <a:alpha val="68627"/>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fld id="{20B3A620-3A86-9449-A07F-5D374048D465}" type="slidenum">
              <a:rPr lang="en-US"/>
              <a:pPr>
                <a:defRPr/>
              </a:pPr>
              <a:t>‹#›</a:t>
            </a:fld>
            <a:endParaRPr lang="en-US"/>
          </a:p>
        </p:txBody>
      </p:sp>
    </p:spTree>
    <p:extLst>
      <p:ext uri="{BB962C8B-B14F-4D97-AF65-F5344CB8AC3E}">
        <p14:creationId xmlns:p14="http://schemas.microsoft.com/office/powerpoint/2010/main" val="20400413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0CD"/>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fld id="{74CD7410-520B-434E-A826-E4021642286A}" type="slidenum">
              <a:rPr lang="en-US"/>
              <a:pPr>
                <a:defRPr/>
              </a:pPr>
              <a:t>‹#›</a:t>
            </a:fld>
            <a:endParaRPr lang="en-US"/>
          </a:p>
        </p:txBody>
      </p:sp>
      <p:sp>
        <p:nvSpPr>
          <p:cNvPr id="6" name="Rectangle 5"/>
          <p:cNvSpPr>
            <a:spLocks noChangeArrowheads="1"/>
          </p:cNvSpPr>
          <p:nvPr userDrawn="1"/>
        </p:nvSpPr>
        <p:spPr bwMode="auto">
          <a:xfrm>
            <a:off x="0" y="6623050"/>
            <a:ext cx="91440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r>
              <a:rPr lang="en-US" sz="900" dirty="0"/>
              <a:t>©2016 California Department of Education</a:t>
            </a:r>
            <a:r>
              <a:rPr lang="en-US" sz="900" baseline="0" dirty="0"/>
              <a:t> </a:t>
            </a:r>
            <a:r>
              <a:rPr lang="en-US" sz="900" dirty="0"/>
              <a:t>with the </a:t>
            </a:r>
            <a:r>
              <a:rPr lang="en-US" sz="900" dirty="0" err="1"/>
              <a:t>WestEd</a:t>
            </a:r>
            <a:r>
              <a:rPr lang="en-US" sz="900" dirty="0"/>
              <a:t> Center for Child &amp; Family Studies, California Preschool Instructional Network. (05/2016)</a:t>
            </a:r>
          </a:p>
        </p:txBody>
      </p:sp>
    </p:spTree>
    <p:extLst>
      <p:ext uri="{BB962C8B-B14F-4D97-AF65-F5344CB8AC3E}">
        <p14:creationId xmlns:p14="http://schemas.microsoft.com/office/powerpoint/2010/main" val="25193167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www.cde.ca.gov/sp/cd/re/documents/psframeworkkvol1.pdf"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s://www.google.com/url?sa=t&amp;rct=j&amp;q=&amp;esrc=s&amp;source=web&amp;cd=1&amp;cad=rja&amp;uact=8&amp;ved=0ahUKEwjluf-Wv7fOAhVU-GMKHZy0ChcQFggcMAA&amp;url=http://www.cde.ca.gov/ci/gs/em/documents/tkguide.pdf&amp;usg=AFQjCNGLkZjjCSncKT0z-jzu9UjYFR5yfQ&amp;bvm=bv.129389765,d.cGc"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 Id="rId6" Type="http://schemas.openxmlformats.org/officeDocument/2006/relationships/hyperlink" Target="https://www.google.com/url?sa=t&amp;rct=j&amp;q=&amp;esrc=s&amp;source=web&amp;cd=1&amp;cad=rja&amp;uact=8&amp;ved=0ahUKEwjvuJOtv7fOAhUK32MKHb-cCDsQFgghMAA&amp;url=http://www.cde.ca.gov/sp/cd/re/documents/familypartnerships.pdf&amp;usg=AFQjCNE4pI6AWAIjG4YTNT4JE4KiR_Xa0g&amp;bvm=bv.129389765,d.cGc" TargetMode="External"/><Relationship Id="rId5" Type="http://schemas.openxmlformats.org/officeDocument/2006/relationships/hyperlink" Target="https://www.google.com/url?sa=t&amp;rct=j&amp;q=&amp;esrc=s&amp;source=web&amp;cd=1&amp;cad=rja&amp;uact=8&amp;ved=0ahUKEwjqlfOBv7fOAhUCKGMKHcYjCBoQFggcMAA&amp;url=https://allaboutyoungchildren.org/english/&amp;usg=AFQjCNGZjAeHHuqyd4jwZ4mjXsYkX4jnYQ&amp;bvm=bv.129389765,d.cGc" TargetMode="External"/><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cde.ca.gov/sp/cd/ce/documents/dllresearchpapers.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cde.ca.gov/sp/cd/re/documents/psalignment.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405264216_fdd4b826e8_z.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40" y="0"/>
            <a:ext cx="9144000" cy="68506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0" y="4429660"/>
            <a:ext cx="9144000" cy="975536"/>
          </a:xfrm>
        </p:spPr>
        <p:txBody>
          <a:bodyPr/>
          <a:lstStyle/>
          <a:p>
            <a:r>
              <a:rPr lang="en-US" altLang="en-US" dirty="0">
                <a:solidFill>
                  <a:schemeClr val="bg1"/>
                </a:solidFill>
                <a:effectLst>
                  <a:outerShdw blurRad="38100" dist="38100" dir="2700000" algn="tl">
                    <a:srgbClr val="000000">
                      <a:alpha val="43137"/>
                    </a:srgbClr>
                  </a:outerShdw>
                </a:effectLst>
                <a:cs typeface="Arial" panose="020B0604020202020204" pitchFamily="34" charset="0"/>
              </a:rPr>
              <a:t>Language and Literacy in Transitional Kindergarten: </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240" y="5508771"/>
            <a:ext cx="9144000" cy="1294831"/>
          </a:xfrm>
        </p:spPr>
        <p:txBody>
          <a:bodyPr/>
          <a:lstStyle/>
          <a:p>
            <a:r>
              <a:rPr lang="en-US" b="1" dirty="0">
                <a:solidFill>
                  <a:schemeClr val="bg1"/>
                </a:solidFill>
                <a:effectLst>
                  <a:outerShdw blurRad="38100" dist="38100" dir="2700000" algn="tl">
                    <a:srgbClr val="000000">
                      <a:alpha val="43137"/>
                    </a:srgbClr>
                  </a:outerShdw>
                </a:effectLst>
              </a:rPr>
              <a:t>Phonological Awareness</a:t>
            </a:r>
          </a:p>
          <a:p>
            <a:r>
              <a:rPr lang="en-US" sz="2400" b="1" dirty="0">
                <a:solidFill>
                  <a:schemeClr val="bg1"/>
                </a:solidFill>
                <a:effectLst>
                  <a:outerShdw blurRad="38100" dist="38100" dir="2700000" algn="tl">
                    <a:srgbClr val="000000">
                      <a:alpha val="43137"/>
                    </a:srgbClr>
                  </a:outerShdw>
                </a:effectLst>
              </a:rPr>
              <a:t>Preschool Learning Foundations and Curriculum Framework</a:t>
            </a:r>
          </a:p>
        </p:txBody>
      </p:sp>
      <p:sp>
        <p:nvSpPr>
          <p:cNvPr id="4" name="Slide Number Placeholder 3"/>
          <p:cNvSpPr>
            <a:spLocks noGrp="1"/>
          </p:cNvSpPr>
          <p:nvPr>
            <p:ph type="sldNum" sz="quarter" idx="10"/>
          </p:nvPr>
        </p:nvSpPr>
        <p:spPr/>
        <p:txBody>
          <a:bodyPr/>
          <a:lstStyle/>
          <a:p>
            <a:pPr>
              <a:defRPr/>
            </a:pPr>
            <a:fld id="{753DBF7A-1384-FF4E-8416-B4C0B2FB72B9}" type="slidenum">
              <a:rPr lang="en-US" smtClean="0"/>
              <a:pPr>
                <a:defRPr/>
              </a:pPr>
              <a:t>1</a:t>
            </a:fld>
            <a:endParaRPr lang="en-US"/>
          </a:p>
        </p:txBody>
      </p:sp>
      <p:sp>
        <p:nvSpPr>
          <p:cNvPr id="7" name="Rectangle 6"/>
          <p:cNvSpPr/>
          <p:nvPr/>
        </p:nvSpPr>
        <p:spPr>
          <a:xfrm>
            <a:off x="882208" y="6515457"/>
            <a:ext cx="7400063" cy="223481"/>
          </a:xfrm>
          <a:prstGeom prst="rect">
            <a:avLst/>
          </a:prstGeom>
        </p:spPr>
        <p:txBody>
          <a:bodyPr wrap="square">
            <a:spAutoFit/>
          </a:bodyPr>
          <a:lstStyle/>
          <a:p>
            <a:pPr algn="ctr"/>
            <a:r>
              <a:rPr lang="en-US" sz="800" dirty="0">
                <a:latin typeface="Helvetica" charset="0"/>
              </a:rPr>
              <a:t>© 2017 California Department of Education</a:t>
            </a:r>
            <a:endParaRPr lang="en-US" sz="800" dirty="0">
              <a:effectLst/>
              <a:latin typeface="Helvetica" charset="0"/>
            </a:endParaRPr>
          </a:p>
        </p:txBody>
      </p:sp>
    </p:spTree>
    <p:extLst>
      <p:ext uri="{BB962C8B-B14F-4D97-AF65-F5344CB8AC3E}">
        <p14:creationId xmlns:p14="http://schemas.microsoft.com/office/powerpoint/2010/main" val="191206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noChangeArrowheads="1"/>
          </p:cNvSpPr>
          <p:nvPr>
            <p:ph type="title"/>
          </p:nvPr>
        </p:nvSpPr>
        <p:spPr/>
        <p:txBody>
          <a:bodyPr/>
          <a:lstStyle/>
          <a:p>
            <a:pPr eaLnBrk="1" hangingPunct="1"/>
            <a:r>
              <a:rPr lang="en-US" dirty="0">
                <a:latin typeface="Arial" charset="0"/>
                <a:cs typeface="ＭＳ Ｐゴシック" charset="0"/>
              </a:rPr>
              <a:t>Foundations and Framework, Volume 1</a:t>
            </a:r>
          </a:p>
        </p:txBody>
      </p:sp>
      <p:pic>
        <p:nvPicPr>
          <p:cNvPr id="63491"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90575" y="1667669"/>
            <a:ext cx="3371850" cy="4391025"/>
          </a:xfrm>
          <a:ln>
            <a:solidFill>
              <a:srgbClr val="000000"/>
            </a:solidFill>
            <a:miter lim="800000"/>
            <a:headEnd/>
            <a:tailEnd/>
          </a:ln>
        </p:spPr>
      </p:pic>
      <p:pic>
        <p:nvPicPr>
          <p:cNvPr id="63492"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81575" y="1672431"/>
            <a:ext cx="3371850" cy="4381500"/>
          </a:xfrm>
          <a:ln>
            <a:solidFill>
              <a:srgbClr val="000000"/>
            </a:solidFill>
            <a:miter lim="800000"/>
            <a:headEnd/>
            <a:tailEnd/>
          </a:ln>
        </p:spPr>
      </p:pic>
      <p:sp>
        <p:nvSpPr>
          <p:cNvPr id="13316" name="Slide Number Placeholder 1"/>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63AFF2EB-5C3C-6742-B51A-6196597083E5}" type="slidenum">
              <a:rPr lang="en-US" sz="1200">
                <a:cs typeface="Arial" charset="0"/>
              </a:rPr>
              <a:pPr eaLnBrk="1" hangingPunct="1"/>
              <a:t>10</a:t>
            </a:fld>
            <a:endParaRPr lang="en-US" sz="1200">
              <a:cs typeface="Arial" charset="0"/>
            </a:endParaRPr>
          </a:p>
        </p:txBody>
      </p:sp>
    </p:spTree>
    <p:extLst>
      <p:ext uri="{BB962C8B-B14F-4D97-AF65-F5344CB8AC3E}">
        <p14:creationId xmlns:p14="http://schemas.microsoft.com/office/powerpoint/2010/main" val="314819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AutoShape 5"/>
          <p:cNvSpPr>
            <a:spLocks noChangeArrowheads="1"/>
          </p:cNvSpPr>
          <p:nvPr/>
        </p:nvSpPr>
        <p:spPr bwMode="auto">
          <a:xfrm>
            <a:off x="6922851" y="990600"/>
            <a:ext cx="1143000" cy="381000"/>
          </a:xfrm>
          <a:prstGeom prst="wedgeRectCallout">
            <a:avLst>
              <a:gd name="adj1" fmla="val -128919"/>
              <a:gd name="adj2" fmla="val -9907"/>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Domain</a:t>
            </a:r>
          </a:p>
        </p:txBody>
      </p:sp>
      <p:pic>
        <p:nvPicPr>
          <p:cNvPr id="47107" name="Picture 12" descr="IM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4251" y="1295400"/>
            <a:ext cx="3622675" cy="5105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44739" name="AutoShape 3"/>
          <p:cNvSpPr>
            <a:spLocks noChangeArrowheads="1"/>
          </p:cNvSpPr>
          <p:nvPr/>
        </p:nvSpPr>
        <p:spPr bwMode="auto">
          <a:xfrm>
            <a:off x="1207851" y="1143000"/>
            <a:ext cx="990600" cy="381000"/>
          </a:xfrm>
          <a:prstGeom prst="wedgeRectCallout">
            <a:avLst>
              <a:gd name="adj1" fmla="val 136699"/>
              <a:gd name="adj2" fmla="val 9583"/>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Strand</a:t>
            </a:r>
          </a:p>
        </p:txBody>
      </p:sp>
      <p:sp>
        <p:nvSpPr>
          <p:cNvPr id="244743" name="AutoShape 7"/>
          <p:cNvSpPr>
            <a:spLocks noChangeArrowheads="1"/>
          </p:cNvSpPr>
          <p:nvPr/>
        </p:nvSpPr>
        <p:spPr bwMode="auto">
          <a:xfrm>
            <a:off x="6694251" y="1524000"/>
            <a:ext cx="1295400" cy="304800"/>
          </a:xfrm>
          <a:prstGeom prst="wedgeRectCallout">
            <a:avLst>
              <a:gd name="adj1" fmla="val -213847"/>
              <a:gd name="adj2" fmla="val -12500"/>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Substrand</a:t>
            </a:r>
          </a:p>
        </p:txBody>
      </p:sp>
      <p:sp>
        <p:nvSpPr>
          <p:cNvPr id="244740" name="AutoShape 4"/>
          <p:cNvSpPr>
            <a:spLocks noChangeArrowheads="1"/>
          </p:cNvSpPr>
          <p:nvPr/>
        </p:nvSpPr>
        <p:spPr bwMode="auto">
          <a:xfrm>
            <a:off x="979251" y="1905000"/>
            <a:ext cx="762000" cy="304800"/>
          </a:xfrm>
          <a:prstGeom prst="wedgeRectCallout">
            <a:avLst>
              <a:gd name="adj1" fmla="val 235208"/>
              <a:gd name="adj2" fmla="val -70315"/>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Age</a:t>
            </a:r>
          </a:p>
        </p:txBody>
      </p:sp>
      <p:sp>
        <p:nvSpPr>
          <p:cNvPr id="244745" name="AutoShape 9"/>
          <p:cNvSpPr>
            <a:spLocks noChangeArrowheads="1"/>
          </p:cNvSpPr>
          <p:nvPr/>
        </p:nvSpPr>
        <p:spPr bwMode="auto">
          <a:xfrm>
            <a:off x="6770451" y="2057400"/>
            <a:ext cx="1676400" cy="381000"/>
          </a:xfrm>
          <a:prstGeom prst="wedgeRectCallout">
            <a:avLst>
              <a:gd name="adj1" fmla="val -79736"/>
              <a:gd name="adj2" fmla="val 15417"/>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Foundation</a:t>
            </a:r>
          </a:p>
        </p:txBody>
      </p:sp>
      <p:sp>
        <p:nvSpPr>
          <p:cNvPr id="244744" name="AutoShape 8"/>
          <p:cNvSpPr>
            <a:spLocks noChangeArrowheads="1"/>
          </p:cNvSpPr>
          <p:nvPr/>
        </p:nvSpPr>
        <p:spPr bwMode="auto">
          <a:xfrm>
            <a:off x="1055451" y="3962400"/>
            <a:ext cx="1447800" cy="381000"/>
          </a:xfrm>
          <a:prstGeom prst="wedgeRectCallout">
            <a:avLst>
              <a:gd name="adj1" fmla="val 201426"/>
              <a:gd name="adj2" fmla="val -220833"/>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Examples</a:t>
            </a:r>
          </a:p>
        </p:txBody>
      </p:sp>
      <p:sp>
        <p:nvSpPr>
          <p:cNvPr id="2" name="AutoShape 4"/>
          <p:cNvSpPr>
            <a:spLocks noChangeArrowheads="1"/>
          </p:cNvSpPr>
          <p:nvPr/>
        </p:nvSpPr>
        <p:spPr bwMode="auto">
          <a:xfrm>
            <a:off x="445851" y="2590800"/>
            <a:ext cx="1447800" cy="609600"/>
          </a:xfrm>
          <a:prstGeom prst="wedgeRectCallout">
            <a:avLst>
              <a:gd name="adj1" fmla="val 250657"/>
              <a:gd name="adj2" fmla="val -145315"/>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48" charset="-128"/>
                <a:cs typeface="+mn-cs"/>
              </a:rPr>
              <a:t>Substrand</a:t>
            </a:r>
          </a:p>
          <a:p>
            <a:pPr algn="ctr" eaLnBrk="0" hangingPunct="0">
              <a:defRPr/>
            </a:pPr>
            <a:r>
              <a:rPr lang="en-US" sz="1600" dirty="0">
                <a:ea typeface="ＭＳ Ｐゴシック" pitchFamily="48" charset="-128"/>
                <a:cs typeface="+mn-cs"/>
              </a:rPr>
              <a:t>Description</a:t>
            </a:r>
          </a:p>
        </p:txBody>
      </p:sp>
      <p:sp>
        <p:nvSpPr>
          <p:cNvPr id="3" name="AutoShape 8"/>
          <p:cNvSpPr>
            <a:spLocks noChangeArrowheads="1"/>
          </p:cNvSpPr>
          <p:nvPr/>
        </p:nvSpPr>
        <p:spPr bwMode="auto">
          <a:xfrm>
            <a:off x="826851" y="5105400"/>
            <a:ext cx="1600200" cy="838200"/>
          </a:xfrm>
          <a:prstGeom prst="wedgeRectCallout">
            <a:avLst>
              <a:gd name="adj1" fmla="val 80653"/>
              <a:gd name="adj2" fmla="val -15532"/>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latin typeface="Arial" pitchFamily="34" charset="0"/>
                <a:ea typeface="ＭＳ Ｐゴシック" pitchFamily="34" charset="-128"/>
                <a:cs typeface="+mn-cs"/>
              </a:rPr>
              <a:t>Includes notes for children with disabilities</a:t>
            </a:r>
          </a:p>
        </p:txBody>
      </p:sp>
      <p:sp>
        <p:nvSpPr>
          <p:cNvPr id="7" name="Title 6"/>
          <p:cNvSpPr>
            <a:spLocks noGrp="1"/>
          </p:cNvSpPr>
          <p:nvPr>
            <p:ph type="title"/>
          </p:nvPr>
        </p:nvSpPr>
        <p:spPr>
          <a:xfrm>
            <a:off x="580788" y="95993"/>
            <a:ext cx="8229600" cy="1143000"/>
          </a:xfrm>
        </p:spPr>
        <p:txBody>
          <a:bodyPr/>
          <a:lstStyle/>
          <a:p>
            <a:r>
              <a:rPr lang="en-US" sz="3600" dirty="0"/>
              <a:t>Map of the Foundations:</a:t>
            </a:r>
            <a:br>
              <a:rPr lang="en-US" sz="4800" dirty="0"/>
            </a:br>
            <a:r>
              <a:rPr lang="en-US" sz="2000" dirty="0"/>
              <a:t>Language and Literacy</a:t>
            </a:r>
          </a:p>
        </p:txBody>
      </p:sp>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11</a:t>
            </a:fld>
            <a:endParaRPr lang="en-US"/>
          </a:p>
        </p:txBody>
      </p:sp>
    </p:spTree>
    <p:extLst>
      <p:ext uri="{BB962C8B-B14F-4D97-AF65-F5344CB8AC3E}">
        <p14:creationId xmlns:p14="http://schemas.microsoft.com/office/powerpoint/2010/main" val="35166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741"/>
                                        </p:tgtEl>
                                        <p:attrNameLst>
                                          <p:attrName>style.visibility</p:attrName>
                                        </p:attrNameLst>
                                      </p:cBhvr>
                                      <p:to>
                                        <p:strVal val="visible"/>
                                      </p:to>
                                    </p:set>
                                    <p:anim calcmode="lin" valueType="num">
                                      <p:cBhvr additive="base">
                                        <p:cTn id="7" dur="500" fill="hold"/>
                                        <p:tgtEl>
                                          <p:spTgt spid="244741"/>
                                        </p:tgtEl>
                                        <p:attrNameLst>
                                          <p:attrName>ppt_x</p:attrName>
                                        </p:attrNameLst>
                                      </p:cBhvr>
                                      <p:tavLst>
                                        <p:tav tm="0">
                                          <p:val>
                                            <p:strVal val="#ppt_x"/>
                                          </p:val>
                                        </p:tav>
                                        <p:tav tm="100000">
                                          <p:val>
                                            <p:strVal val="#ppt_x"/>
                                          </p:val>
                                        </p:tav>
                                      </p:tavLst>
                                    </p:anim>
                                    <p:anim calcmode="lin" valueType="num">
                                      <p:cBhvr additive="base">
                                        <p:cTn id="8" dur="500" fill="hold"/>
                                        <p:tgtEl>
                                          <p:spTgt spid="2447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4739"/>
                                        </p:tgtEl>
                                        <p:attrNameLst>
                                          <p:attrName>style.visibility</p:attrName>
                                        </p:attrNameLst>
                                      </p:cBhvr>
                                      <p:to>
                                        <p:strVal val="visible"/>
                                      </p:to>
                                    </p:set>
                                    <p:anim calcmode="lin" valueType="num">
                                      <p:cBhvr additive="base">
                                        <p:cTn id="13" dur="500" fill="hold"/>
                                        <p:tgtEl>
                                          <p:spTgt spid="244739"/>
                                        </p:tgtEl>
                                        <p:attrNameLst>
                                          <p:attrName>ppt_x</p:attrName>
                                        </p:attrNameLst>
                                      </p:cBhvr>
                                      <p:tavLst>
                                        <p:tav tm="0">
                                          <p:val>
                                            <p:strVal val="#ppt_x"/>
                                          </p:val>
                                        </p:tav>
                                        <p:tav tm="100000">
                                          <p:val>
                                            <p:strVal val="#ppt_x"/>
                                          </p:val>
                                        </p:tav>
                                      </p:tavLst>
                                    </p:anim>
                                    <p:anim calcmode="lin" valueType="num">
                                      <p:cBhvr additive="base">
                                        <p:cTn id="14" dur="500" fill="hold"/>
                                        <p:tgtEl>
                                          <p:spTgt spid="2447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4743"/>
                                        </p:tgtEl>
                                        <p:attrNameLst>
                                          <p:attrName>style.visibility</p:attrName>
                                        </p:attrNameLst>
                                      </p:cBhvr>
                                      <p:to>
                                        <p:strVal val="visible"/>
                                      </p:to>
                                    </p:set>
                                    <p:anim calcmode="lin" valueType="num">
                                      <p:cBhvr additive="base">
                                        <p:cTn id="19" dur="500" fill="hold"/>
                                        <p:tgtEl>
                                          <p:spTgt spid="244743"/>
                                        </p:tgtEl>
                                        <p:attrNameLst>
                                          <p:attrName>ppt_x</p:attrName>
                                        </p:attrNameLst>
                                      </p:cBhvr>
                                      <p:tavLst>
                                        <p:tav tm="0">
                                          <p:val>
                                            <p:strVal val="#ppt_x"/>
                                          </p:val>
                                        </p:tav>
                                        <p:tav tm="100000">
                                          <p:val>
                                            <p:strVal val="#ppt_x"/>
                                          </p:val>
                                        </p:tav>
                                      </p:tavLst>
                                    </p:anim>
                                    <p:anim calcmode="lin" valueType="num">
                                      <p:cBhvr additive="base">
                                        <p:cTn id="20" dur="500" fill="hold"/>
                                        <p:tgtEl>
                                          <p:spTgt spid="2447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4740"/>
                                        </p:tgtEl>
                                        <p:attrNameLst>
                                          <p:attrName>style.visibility</p:attrName>
                                        </p:attrNameLst>
                                      </p:cBhvr>
                                      <p:to>
                                        <p:strVal val="visible"/>
                                      </p:to>
                                    </p:set>
                                    <p:anim calcmode="lin" valueType="num">
                                      <p:cBhvr additive="base">
                                        <p:cTn id="31" dur="500" fill="hold"/>
                                        <p:tgtEl>
                                          <p:spTgt spid="244740"/>
                                        </p:tgtEl>
                                        <p:attrNameLst>
                                          <p:attrName>ppt_x</p:attrName>
                                        </p:attrNameLst>
                                      </p:cBhvr>
                                      <p:tavLst>
                                        <p:tav tm="0">
                                          <p:val>
                                            <p:strVal val="#ppt_x"/>
                                          </p:val>
                                        </p:tav>
                                        <p:tav tm="100000">
                                          <p:val>
                                            <p:strVal val="#ppt_x"/>
                                          </p:val>
                                        </p:tav>
                                      </p:tavLst>
                                    </p:anim>
                                    <p:anim calcmode="lin" valueType="num">
                                      <p:cBhvr additive="base">
                                        <p:cTn id="32" dur="500" fill="hold"/>
                                        <p:tgtEl>
                                          <p:spTgt spid="2447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4745"/>
                                        </p:tgtEl>
                                        <p:attrNameLst>
                                          <p:attrName>style.visibility</p:attrName>
                                        </p:attrNameLst>
                                      </p:cBhvr>
                                      <p:to>
                                        <p:strVal val="visible"/>
                                      </p:to>
                                    </p:set>
                                    <p:anim calcmode="lin" valueType="num">
                                      <p:cBhvr additive="base">
                                        <p:cTn id="37" dur="500" fill="hold"/>
                                        <p:tgtEl>
                                          <p:spTgt spid="244745"/>
                                        </p:tgtEl>
                                        <p:attrNameLst>
                                          <p:attrName>ppt_x</p:attrName>
                                        </p:attrNameLst>
                                      </p:cBhvr>
                                      <p:tavLst>
                                        <p:tav tm="0">
                                          <p:val>
                                            <p:strVal val="#ppt_x"/>
                                          </p:val>
                                        </p:tav>
                                        <p:tav tm="100000">
                                          <p:val>
                                            <p:strVal val="#ppt_x"/>
                                          </p:val>
                                        </p:tav>
                                      </p:tavLst>
                                    </p:anim>
                                    <p:anim calcmode="lin" valueType="num">
                                      <p:cBhvr additive="base">
                                        <p:cTn id="38" dur="500" fill="hold"/>
                                        <p:tgtEl>
                                          <p:spTgt spid="2447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4744"/>
                                        </p:tgtEl>
                                        <p:attrNameLst>
                                          <p:attrName>style.visibility</p:attrName>
                                        </p:attrNameLst>
                                      </p:cBhvr>
                                      <p:to>
                                        <p:strVal val="visible"/>
                                      </p:to>
                                    </p:set>
                                    <p:anim calcmode="lin" valueType="num">
                                      <p:cBhvr additive="base">
                                        <p:cTn id="43" dur="500" fill="hold"/>
                                        <p:tgtEl>
                                          <p:spTgt spid="244744"/>
                                        </p:tgtEl>
                                        <p:attrNameLst>
                                          <p:attrName>ppt_x</p:attrName>
                                        </p:attrNameLst>
                                      </p:cBhvr>
                                      <p:tavLst>
                                        <p:tav tm="0">
                                          <p:val>
                                            <p:strVal val="#ppt_x"/>
                                          </p:val>
                                        </p:tav>
                                        <p:tav tm="100000">
                                          <p:val>
                                            <p:strVal val="#ppt_x"/>
                                          </p:val>
                                        </p:tav>
                                      </p:tavLst>
                                    </p:anim>
                                    <p:anim calcmode="lin" valueType="num">
                                      <p:cBhvr additive="base">
                                        <p:cTn id="44" dur="500" fill="hold"/>
                                        <p:tgtEl>
                                          <p:spTgt spid="2447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animBg="1"/>
      <p:bldP spid="244739" grpId="0" animBg="1"/>
      <p:bldP spid="244743" grpId="0" animBg="1"/>
      <p:bldP spid="244740" grpId="0" animBg="1"/>
      <p:bldP spid="244745" grpId="0" animBg="1"/>
      <p:bldP spid="244744"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r>
              <a:rPr lang="en-US" b="1" dirty="0">
                <a:latin typeface="Arial" charset="0"/>
                <a:cs typeface="Arial" charset="0"/>
              </a:rPr>
              <a:t>Crossword Time</a:t>
            </a:r>
          </a:p>
        </p:txBody>
      </p:sp>
      <p:pic>
        <p:nvPicPr>
          <p:cNvPr id="14339" name="Picture 8"/>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a:xfrm>
            <a:off x="457200" y="1600200"/>
            <a:ext cx="3752464" cy="3556000"/>
          </a:xfrm>
        </p:spPr>
      </p:pic>
      <p:sp>
        <p:nvSpPr>
          <p:cNvPr id="14340" name="Rectangle 9"/>
          <p:cNvSpPr>
            <a:spLocks noGrp="1" noChangeArrowheads="1"/>
          </p:cNvSpPr>
          <p:nvPr>
            <p:ph sz="half" idx="2"/>
          </p:nvPr>
        </p:nvSpPr>
        <p:spPr/>
        <p:txBody>
          <a:bodyPr/>
          <a:lstStyle/>
          <a:p>
            <a:pPr marL="0" indent="0">
              <a:buFontTx/>
              <a:buNone/>
            </a:pPr>
            <a:r>
              <a:rPr lang="en-US" sz="2800" dirty="0">
                <a:latin typeface="Arial" charset="0"/>
                <a:cs typeface="Arial" charset="0"/>
              </a:rPr>
              <a:t>Use the </a:t>
            </a:r>
            <a:r>
              <a:rPr lang="en-US" dirty="0">
                <a:latin typeface="Arial" charset="0"/>
                <a:cs typeface="Arial" charset="0"/>
              </a:rPr>
              <a:t>glossary (page 89) and the introduction (pages 52-53) sections</a:t>
            </a:r>
            <a:r>
              <a:rPr lang="en-US" sz="2800" dirty="0">
                <a:latin typeface="Arial" charset="0"/>
                <a:cs typeface="Arial" charset="0"/>
              </a:rPr>
              <a:t> of the Preschool Learning Foundations (Volume 1) to complete Handout 2A: Crossword Puzzle with your table partner. </a:t>
            </a:r>
          </a:p>
        </p:txBody>
      </p:sp>
      <p:sp>
        <p:nvSpPr>
          <p:cNvPr id="2" name="Slide Number Placeholder 1"/>
          <p:cNvSpPr>
            <a:spLocks noGrp="1"/>
          </p:cNvSpPr>
          <p:nvPr>
            <p:ph type="sldNum" sz="quarter" idx="10"/>
          </p:nvPr>
        </p:nvSpPr>
        <p:spPr/>
        <p:txBody>
          <a:bodyPr/>
          <a:lstStyle/>
          <a:p>
            <a:pPr>
              <a:defRPr/>
            </a:pPr>
            <a:fld id="{FA329EE2-369B-5D47-885A-D6789B6B06BD}" type="slidenum">
              <a:rPr lang="en-US" smtClean="0"/>
              <a:pPr>
                <a:defRPr/>
              </a:pPr>
              <a:t>12</a:t>
            </a:fld>
            <a:endParaRPr lang="en-US"/>
          </a:p>
        </p:txBody>
      </p:sp>
    </p:spTree>
    <p:extLst>
      <p:ext uri="{BB962C8B-B14F-4D97-AF65-F5344CB8AC3E}">
        <p14:creationId xmlns:p14="http://schemas.microsoft.com/office/powerpoint/2010/main" val="262209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title"/>
          </p:nvPr>
        </p:nvSpPr>
        <p:spPr/>
        <p:txBody>
          <a:bodyPr/>
          <a:lstStyle/>
          <a:p>
            <a:r>
              <a:rPr lang="en-US" altLang="en-US" dirty="0">
                <a:ea typeface="ＭＳ Ｐゴシック" panose="020B0600070205080204" pitchFamily="34" charset="-128"/>
              </a:rPr>
              <a:t>Alignment Document</a:t>
            </a:r>
          </a:p>
        </p:txBody>
      </p:sp>
      <p:pic>
        <p:nvPicPr>
          <p:cNvPr id="532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4863" y="1417638"/>
            <a:ext cx="3794273" cy="5048557"/>
          </a:xfrm>
          <a:ln>
            <a:solidFill>
              <a:schemeClr val="tx1"/>
            </a:solidFill>
            <a:miter lim="800000"/>
            <a:headEnd/>
            <a:tailEnd/>
          </a:ln>
        </p:spPr>
      </p:pic>
      <p:sp>
        <p:nvSpPr>
          <p:cNvPr id="53250"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8101EB-4C34-4C33-BD87-D34F30B0180D}" type="slidenum">
              <a:rPr lang="en-US" altLang="en-US" sz="1200"/>
              <a:pPr/>
              <a:t>13</a:t>
            </a:fld>
            <a:endParaRPr lang="en-US" altLang="en-US" sz="1200"/>
          </a:p>
        </p:txBody>
      </p:sp>
    </p:spTree>
    <p:extLst>
      <p:ext uri="{BB962C8B-B14F-4D97-AF65-F5344CB8AC3E}">
        <p14:creationId xmlns:p14="http://schemas.microsoft.com/office/powerpoint/2010/main" val="179464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Document: </a:t>
            </a:r>
            <a:br>
              <a:rPr lang="en-US" dirty="0"/>
            </a:br>
            <a:r>
              <a:rPr lang="en-US" b="0" dirty="0"/>
              <a:t>Language and Literacy</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1387539" y="1600200"/>
            <a:ext cx="6368921" cy="4525963"/>
          </a:xfrm>
          <a:ln>
            <a:solidFill>
              <a:schemeClr val="tx1"/>
            </a:solidFill>
          </a:ln>
        </p:spPr>
      </p:pic>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14</a:t>
            </a:fld>
            <a:endParaRPr lang="en-US"/>
          </a:p>
        </p:txBody>
      </p:sp>
    </p:spTree>
    <p:extLst>
      <p:ext uri="{BB962C8B-B14F-4D97-AF65-F5344CB8AC3E}">
        <p14:creationId xmlns:p14="http://schemas.microsoft.com/office/powerpoint/2010/main" val="385768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810000" y="33867"/>
            <a:ext cx="5334000" cy="1748102"/>
          </a:xfrm>
        </p:spPr>
        <p:txBody>
          <a:bodyPr>
            <a:normAutofit/>
          </a:bodyPr>
          <a:lstStyle/>
          <a:p>
            <a:pPr defTabSz="914400">
              <a:spcBef>
                <a:spcPct val="30000"/>
              </a:spcBef>
              <a:defRPr/>
            </a:pPr>
            <a:r>
              <a:rPr lang="en-US" sz="3600" dirty="0"/>
              <a:t>The Importance of Phonological Awareness</a:t>
            </a:r>
          </a:p>
        </p:txBody>
      </p:sp>
      <p:pic>
        <p:nvPicPr>
          <p:cNvPr id="16389" name="Content Placeholder 15" descr="teacher helping children identify animals in book"/>
          <p:cNvPicPr>
            <a:picLocks noGrp="1" noChangeAspect="1"/>
          </p:cNvPicPr>
          <p:nvPr>
            <p:ph sz="half" idx="1"/>
          </p:nvPr>
        </p:nvPicPr>
        <p:blipFill rotWithShape="1">
          <a:blip r:embed="rId3" cstate="email">
            <a:lum bright="12000"/>
            <a:extLst>
              <a:ext uri="{28A0092B-C50C-407E-A947-70E740481C1C}">
                <a14:useLocalDpi xmlns:a14="http://schemas.microsoft.com/office/drawing/2010/main"/>
              </a:ext>
            </a:extLst>
          </a:blip>
          <a:srcRect/>
          <a:stretch/>
        </p:blipFill>
        <p:spPr>
          <a:xfrm>
            <a:off x="0" y="3505200"/>
            <a:ext cx="3721101" cy="3352800"/>
          </a:xfrm>
          <a:noFill/>
          <a:ln>
            <a:solidFill>
              <a:schemeClr val="tx1"/>
            </a:solidFill>
          </a:ln>
        </p:spPr>
      </p:pic>
      <p:sp>
        <p:nvSpPr>
          <p:cNvPr id="2" name="Content Placeholder 1"/>
          <p:cNvSpPr>
            <a:spLocks noGrp="1"/>
          </p:cNvSpPr>
          <p:nvPr>
            <p:ph sz="quarter" idx="2"/>
          </p:nvPr>
        </p:nvSpPr>
        <p:spPr>
          <a:xfrm>
            <a:off x="3957536" y="1781969"/>
            <a:ext cx="5038928" cy="4628984"/>
          </a:xfrm>
        </p:spPr>
        <p:txBody>
          <a:bodyPr/>
          <a:lstStyle/>
          <a:p>
            <a:pPr marL="0" indent="0">
              <a:spcBef>
                <a:spcPts val="600"/>
              </a:spcBef>
              <a:buNone/>
            </a:pPr>
            <a:r>
              <a:rPr lang="en-US" dirty="0">
                <a:ea typeface="ＭＳ Ｐゴシック" charset="0"/>
              </a:rPr>
              <a:t>Phonological awareness plays a critical role in the acquisition of several critical reading skills including:</a:t>
            </a:r>
          </a:p>
          <a:p>
            <a:pPr>
              <a:spcBef>
                <a:spcPts val="600"/>
              </a:spcBef>
            </a:pPr>
            <a:r>
              <a:rPr lang="en-US" dirty="0">
                <a:ea typeface="ＭＳ Ｐゴシック" charset="0"/>
              </a:rPr>
              <a:t>Understanding the alphabetic principle</a:t>
            </a:r>
          </a:p>
          <a:p>
            <a:pPr>
              <a:spcBef>
                <a:spcPts val="600"/>
              </a:spcBef>
            </a:pPr>
            <a:r>
              <a:rPr lang="en-US" dirty="0">
                <a:ea typeface="ＭＳ Ｐゴシック" charset="0"/>
              </a:rPr>
              <a:t>Decoding printed words</a:t>
            </a:r>
          </a:p>
          <a:p>
            <a:pPr>
              <a:spcBef>
                <a:spcPts val="600"/>
              </a:spcBef>
            </a:pPr>
            <a:r>
              <a:rPr lang="en-US" dirty="0">
                <a:ea typeface="ＭＳ Ｐゴシック" charset="0"/>
              </a:rPr>
              <a:t>Spelling</a:t>
            </a:r>
            <a:endParaRPr lang="en-US" dirty="0"/>
          </a:p>
        </p:txBody>
      </p:sp>
      <p:pic>
        <p:nvPicPr>
          <p:cNvPr id="16388" name="Picture 12" descr="boy using pointer "/>
          <p:cNvPicPr>
            <a:picLocks noGrp="1" noChangeAspect="1" noChangeArrowheads="1"/>
          </p:cNvPicPr>
          <p:nvPr>
            <p:ph sz="quarter" idx="3"/>
          </p:nvPr>
        </p:nvPicPr>
        <p:blipFill rotWithShape="1">
          <a:blip r:embed="rId4" cstate="email">
            <a:extLst>
              <a:ext uri="{28A0092B-C50C-407E-A947-70E740481C1C}">
                <a14:useLocalDpi xmlns:a14="http://schemas.microsoft.com/office/drawing/2010/main"/>
              </a:ext>
            </a:extLst>
          </a:blip>
          <a:srcRect/>
          <a:stretch/>
        </p:blipFill>
        <p:spPr>
          <a:xfrm>
            <a:off x="0" y="0"/>
            <a:ext cx="3746500" cy="3563938"/>
          </a:xfrm>
          <a:noFill/>
          <a:ln>
            <a:solidFill>
              <a:schemeClr val="tx1"/>
            </a:solidFill>
          </a:ln>
        </p:spPr>
      </p:pic>
      <p:sp>
        <p:nvSpPr>
          <p:cNvPr id="6" name="Rectangle 5"/>
          <p:cNvSpPr>
            <a:spLocks noChangeArrowheads="1"/>
          </p:cNvSpPr>
          <p:nvPr/>
        </p:nvSpPr>
        <p:spPr bwMode="auto">
          <a:xfrm>
            <a:off x="3721101" y="6581001"/>
            <a:ext cx="54008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800" dirty="0"/>
              <a:t>© 2017 California Department of Education</a:t>
            </a:r>
          </a:p>
        </p:txBody>
      </p:sp>
      <p:sp>
        <p:nvSpPr>
          <p:cNvPr id="3" name="TextBox 2"/>
          <p:cNvSpPr txBox="1"/>
          <p:nvPr/>
        </p:nvSpPr>
        <p:spPr>
          <a:xfrm>
            <a:off x="8722896" y="216568"/>
            <a:ext cx="377236" cy="276999"/>
          </a:xfrm>
          <a:prstGeom prst="rect">
            <a:avLst/>
          </a:prstGeom>
          <a:noFill/>
        </p:spPr>
        <p:txBody>
          <a:bodyPr wrap="square" rtlCol="0">
            <a:spAutoFit/>
          </a:bodyPr>
          <a:lstStyle/>
          <a:p>
            <a:r>
              <a:rPr lang="en-US" sz="1200" dirty="0"/>
              <a:t>15</a:t>
            </a:r>
          </a:p>
        </p:txBody>
      </p:sp>
    </p:spTree>
    <p:extLst>
      <p:ext uri="{BB962C8B-B14F-4D97-AF65-F5344CB8AC3E}">
        <p14:creationId xmlns:p14="http://schemas.microsoft.com/office/powerpoint/2010/main" val="123541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z="4000" dirty="0">
                <a:latin typeface="Arial" charset="0"/>
                <a:ea typeface="ＭＳ Ｐゴシック" charset="0"/>
                <a:cs typeface="Arial" charset="0"/>
              </a:rPr>
              <a:t>Phonological Units</a:t>
            </a:r>
          </a:p>
        </p:txBody>
      </p:sp>
      <p:sp>
        <p:nvSpPr>
          <p:cNvPr id="67586" name="Rectangle 3"/>
          <p:cNvSpPr>
            <a:spLocks noGrp="1" noChangeArrowheads="1"/>
          </p:cNvSpPr>
          <p:nvPr>
            <p:ph idx="1"/>
          </p:nvPr>
        </p:nvSpPr>
        <p:spPr>
          <a:xfrm>
            <a:off x="457200" y="1432878"/>
            <a:ext cx="8229600" cy="4525963"/>
          </a:xfrm>
        </p:spPr>
        <p:txBody>
          <a:bodyPr/>
          <a:lstStyle/>
          <a:p>
            <a:pPr eaLnBrk="1" hangingPunct="1">
              <a:spcBef>
                <a:spcPts val="0"/>
              </a:spcBef>
              <a:spcAft>
                <a:spcPts val="1200"/>
              </a:spcAft>
            </a:pPr>
            <a:r>
              <a:rPr lang="en-US" b="1" dirty="0">
                <a:latin typeface="Arial" charset="0"/>
                <a:ea typeface="ＭＳ Ｐゴシック" charset="0"/>
                <a:cs typeface="Arial" charset="0"/>
              </a:rPr>
              <a:t>Words</a:t>
            </a:r>
          </a:p>
          <a:p>
            <a:pPr eaLnBrk="1" hangingPunct="1">
              <a:spcBef>
                <a:spcPts val="0"/>
              </a:spcBef>
              <a:spcAft>
                <a:spcPts val="1200"/>
              </a:spcAft>
            </a:pPr>
            <a:r>
              <a:rPr lang="en-US" b="1" dirty="0">
                <a:latin typeface="Arial" charset="0"/>
                <a:ea typeface="ＭＳ Ｐゴシック" charset="0"/>
                <a:cs typeface="Arial" charset="0"/>
              </a:rPr>
              <a:t>Syllables</a:t>
            </a:r>
          </a:p>
          <a:p>
            <a:pPr eaLnBrk="1" hangingPunct="1">
              <a:spcBef>
                <a:spcPts val="0"/>
              </a:spcBef>
              <a:spcAft>
                <a:spcPts val="600"/>
              </a:spcAft>
            </a:pPr>
            <a:r>
              <a:rPr lang="en-US" b="1" dirty="0">
                <a:latin typeface="Arial" charset="0"/>
                <a:ea typeface="ＭＳ Ｐゴシック" charset="0"/>
                <a:cs typeface="Arial" charset="0"/>
              </a:rPr>
              <a:t>Onset and Rime</a:t>
            </a:r>
          </a:p>
          <a:p>
            <a:pPr marL="633413" indent="-292100" eaLnBrk="1" hangingPunct="1">
              <a:spcBef>
                <a:spcPts val="0"/>
              </a:spcBef>
              <a:spcAft>
                <a:spcPts val="1200"/>
              </a:spcAft>
              <a:buFont typeface="Courier New" panose="02070309020205020404" pitchFamily="49" charset="0"/>
              <a:buChar char="o"/>
            </a:pPr>
            <a:r>
              <a:rPr lang="en-US" sz="2000" b="1" dirty="0">
                <a:latin typeface="Arial" charset="0"/>
                <a:ea typeface="ＭＳ Ｐゴシック" charset="0"/>
                <a:cs typeface="Arial" charset="0"/>
              </a:rPr>
              <a:t>Onset </a:t>
            </a:r>
            <a:r>
              <a:rPr lang="en-US" sz="2000" dirty="0">
                <a:latin typeface="Arial" charset="0"/>
                <a:ea typeface="ＭＳ Ｐゴシック" charset="0"/>
                <a:cs typeface="Arial" charset="0"/>
              </a:rPr>
              <a:t>- The first consonant or consonant cluster in a syllable (e.g., the </a:t>
            </a:r>
            <a:r>
              <a:rPr lang="en-US" sz="2000" i="1" dirty="0">
                <a:latin typeface="Arial" charset="0"/>
                <a:ea typeface="ＭＳ Ｐゴシック" charset="0"/>
                <a:cs typeface="Arial" charset="0"/>
              </a:rPr>
              <a:t>h</a:t>
            </a:r>
            <a:r>
              <a:rPr lang="en-US" sz="2000" dirty="0">
                <a:latin typeface="Arial" charset="0"/>
                <a:ea typeface="ＭＳ Ｐゴシック" charset="0"/>
                <a:cs typeface="Arial" charset="0"/>
              </a:rPr>
              <a:t> in the one syllable word </a:t>
            </a:r>
            <a:r>
              <a:rPr lang="en-US" sz="2000" i="1" dirty="0">
                <a:latin typeface="Arial" charset="0"/>
                <a:ea typeface="ＭＳ Ｐゴシック" charset="0"/>
                <a:cs typeface="Arial" charset="0"/>
              </a:rPr>
              <a:t>hat</a:t>
            </a:r>
            <a:r>
              <a:rPr lang="en-US" sz="2000" dirty="0">
                <a:latin typeface="Arial" charset="0"/>
                <a:ea typeface="ＭＳ Ｐゴシック" charset="0"/>
                <a:cs typeface="Arial" charset="0"/>
              </a:rPr>
              <a:t>, the </a:t>
            </a:r>
            <a:r>
              <a:rPr lang="en-US" sz="2000" i="1" dirty="0">
                <a:latin typeface="Arial" charset="0"/>
                <a:ea typeface="ＭＳ Ｐゴシック" charset="0"/>
                <a:cs typeface="Arial" charset="0"/>
              </a:rPr>
              <a:t>m</a:t>
            </a:r>
            <a:r>
              <a:rPr lang="en-US" sz="2000" dirty="0">
                <a:latin typeface="Arial" charset="0"/>
                <a:ea typeface="ＭＳ Ｐゴシック" charset="0"/>
                <a:cs typeface="Arial" charset="0"/>
              </a:rPr>
              <a:t> and </a:t>
            </a:r>
            <a:r>
              <a:rPr lang="en-US" sz="2000" i="1" dirty="0">
                <a:latin typeface="Arial" charset="0"/>
                <a:ea typeface="ＭＳ Ｐゴシック" charset="0"/>
                <a:cs typeface="Arial" charset="0"/>
              </a:rPr>
              <a:t>k</a:t>
            </a:r>
            <a:r>
              <a:rPr lang="en-US" sz="2000" dirty="0">
                <a:latin typeface="Arial" charset="0"/>
                <a:ea typeface="ＭＳ Ｐゴシック" charset="0"/>
                <a:cs typeface="Arial" charset="0"/>
              </a:rPr>
              <a:t> in the two syllables in the word </a:t>
            </a:r>
            <a:r>
              <a:rPr lang="en-US" sz="2000" i="1" dirty="0">
                <a:latin typeface="Arial" charset="0"/>
                <a:ea typeface="ＭＳ Ｐゴシック" charset="0"/>
                <a:cs typeface="Arial" charset="0"/>
              </a:rPr>
              <a:t>monkey)</a:t>
            </a:r>
          </a:p>
          <a:p>
            <a:pPr marL="633413" indent="-292100" eaLnBrk="1" hangingPunct="1">
              <a:spcBef>
                <a:spcPts val="0"/>
              </a:spcBef>
              <a:spcAft>
                <a:spcPts val="600"/>
              </a:spcAft>
              <a:buFont typeface="Courier New" panose="02070309020205020404" pitchFamily="49" charset="0"/>
              <a:buChar char="o"/>
            </a:pPr>
            <a:r>
              <a:rPr lang="en-US" sz="2000" b="1" dirty="0">
                <a:latin typeface="Arial" charset="0"/>
                <a:ea typeface="ＭＳ Ｐゴシック" charset="0"/>
                <a:cs typeface="Arial" charset="0"/>
              </a:rPr>
              <a:t>Rime -</a:t>
            </a:r>
            <a:r>
              <a:rPr lang="en-US" sz="2000" dirty="0">
                <a:latin typeface="Arial" charset="0"/>
                <a:ea typeface="ＭＳ Ｐゴシック" charset="0"/>
                <a:cs typeface="Arial" charset="0"/>
              </a:rPr>
              <a:t> Everything left in a syllable after the onset is removed; the vowel and coda of a syllable (e.g., the </a:t>
            </a:r>
            <a:r>
              <a:rPr lang="en-US" sz="2000" i="1" dirty="0">
                <a:latin typeface="Arial" charset="0"/>
                <a:ea typeface="ＭＳ Ｐゴシック" charset="0"/>
                <a:cs typeface="Arial" charset="0"/>
              </a:rPr>
              <a:t>at</a:t>
            </a:r>
            <a:r>
              <a:rPr lang="en-US" sz="2000" dirty="0">
                <a:latin typeface="Arial" charset="0"/>
                <a:ea typeface="ＭＳ Ｐゴシック" charset="0"/>
                <a:cs typeface="Arial" charset="0"/>
              </a:rPr>
              <a:t> in the single syllable word </a:t>
            </a:r>
            <a:r>
              <a:rPr lang="en-US" sz="2000" i="1" dirty="0">
                <a:latin typeface="Arial" charset="0"/>
                <a:ea typeface="ＭＳ Ｐゴシック" charset="0"/>
                <a:cs typeface="Arial" charset="0"/>
              </a:rPr>
              <a:t>hat, </a:t>
            </a:r>
            <a:r>
              <a:rPr lang="en-US" sz="2000" dirty="0">
                <a:latin typeface="Arial" charset="0"/>
                <a:ea typeface="ＭＳ Ｐゴシック" charset="0"/>
                <a:cs typeface="Arial" charset="0"/>
              </a:rPr>
              <a:t>the</a:t>
            </a:r>
            <a:r>
              <a:rPr lang="en-US" sz="2000" i="1" dirty="0">
                <a:latin typeface="Arial" charset="0"/>
                <a:ea typeface="ＭＳ Ｐゴシック" charset="0"/>
                <a:cs typeface="Arial" charset="0"/>
              </a:rPr>
              <a:t> in </a:t>
            </a:r>
            <a:r>
              <a:rPr lang="en-US" sz="2000" dirty="0">
                <a:latin typeface="Arial" charset="0"/>
                <a:ea typeface="ＭＳ Ｐゴシック" charset="0"/>
                <a:cs typeface="Arial" charset="0"/>
              </a:rPr>
              <a:t>in the single-syllable word</a:t>
            </a:r>
            <a:r>
              <a:rPr lang="en-US" sz="2000" i="1" dirty="0">
                <a:latin typeface="Arial" charset="0"/>
                <a:ea typeface="ＭＳ Ｐゴシック" charset="0"/>
                <a:cs typeface="Arial" charset="0"/>
              </a:rPr>
              <a:t> in</a:t>
            </a:r>
            <a:r>
              <a:rPr lang="en-US" sz="2000" dirty="0">
                <a:latin typeface="Arial" charset="0"/>
                <a:ea typeface="ＭＳ Ｐゴシック" charset="0"/>
                <a:cs typeface="Arial" charset="0"/>
              </a:rPr>
              <a:t>)</a:t>
            </a:r>
          </a:p>
          <a:p>
            <a:pPr eaLnBrk="1" hangingPunct="1">
              <a:spcBef>
                <a:spcPts val="0"/>
              </a:spcBef>
              <a:spcAft>
                <a:spcPts val="1200"/>
              </a:spcAft>
            </a:pPr>
            <a:r>
              <a:rPr lang="en-US" b="1" dirty="0">
                <a:latin typeface="Arial" charset="0"/>
                <a:ea typeface="ＭＳ Ｐゴシック" charset="0"/>
                <a:cs typeface="Arial" charset="0"/>
              </a:rPr>
              <a:t>Phonemes (individual sounds)</a:t>
            </a: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16</a:t>
            </a:fld>
            <a:endParaRPr lang="en-US" dirty="0"/>
          </a:p>
        </p:txBody>
      </p:sp>
    </p:spTree>
    <p:extLst>
      <p:ext uri="{BB962C8B-B14F-4D97-AF65-F5344CB8AC3E}">
        <p14:creationId xmlns:p14="http://schemas.microsoft.com/office/powerpoint/2010/main" val="275632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pPr eaLnBrk="1" hangingPunct="1"/>
            <a:r>
              <a:rPr lang="en-US" dirty="0">
                <a:solidFill>
                  <a:schemeClr val="tx1"/>
                </a:solidFill>
                <a:latin typeface="Arial" charset="0"/>
                <a:cs typeface="Arial" charset="0"/>
              </a:rPr>
              <a:t>Developmental</a:t>
            </a:r>
            <a:r>
              <a:rPr lang="en-US" dirty="0">
                <a:solidFill>
                  <a:srgbClr val="FFFFD5"/>
                </a:solidFill>
                <a:latin typeface="Arial" charset="0"/>
                <a:cs typeface="Arial" charset="0"/>
              </a:rPr>
              <a:t> </a:t>
            </a:r>
            <a:r>
              <a:rPr lang="en-US" dirty="0">
                <a:solidFill>
                  <a:schemeClr val="tx1"/>
                </a:solidFill>
                <a:latin typeface="Arial" charset="0"/>
                <a:cs typeface="Arial" charset="0"/>
              </a:rPr>
              <a:t>Continuum</a:t>
            </a:r>
          </a:p>
        </p:txBody>
      </p:sp>
      <p:sp>
        <p:nvSpPr>
          <p:cNvPr id="28676" name="Rectangle 5"/>
          <p:cNvSpPr>
            <a:spLocks noGrp="1" noChangeArrowheads="1"/>
          </p:cNvSpPr>
          <p:nvPr>
            <p:ph type="body" sz="half" idx="4294967295"/>
          </p:nvPr>
        </p:nvSpPr>
        <p:spPr>
          <a:xfrm>
            <a:off x="228600" y="1371600"/>
            <a:ext cx="8915400" cy="4495800"/>
          </a:xfrm>
        </p:spPr>
        <p:txBody>
          <a:bodyPr/>
          <a:lstStyle/>
          <a:p>
            <a:pPr eaLnBrk="1" hangingPunct="1"/>
            <a:r>
              <a:rPr lang="en-US" sz="1000" dirty="0">
                <a:solidFill>
                  <a:srgbClr val="FFF0AF"/>
                </a:solidFill>
                <a:latin typeface="Arial" charset="0"/>
                <a:cs typeface="Arial" charset="0"/>
              </a:rPr>
              <a:t>Detect and Manipulate words and syllables within words</a:t>
            </a:r>
          </a:p>
          <a:p>
            <a:pPr eaLnBrk="1" hangingPunct="1"/>
            <a:r>
              <a:rPr lang="en-US" sz="1000" dirty="0">
                <a:solidFill>
                  <a:srgbClr val="FFF0AF"/>
                </a:solidFill>
                <a:latin typeface="Arial" charset="0"/>
                <a:cs typeface="Arial" charset="0"/>
              </a:rPr>
              <a:t>Awareness of onset and rime</a:t>
            </a:r>
          </a:p>
          <a:p>
            <a:pPr eaLnBrk="1" hangingPunct="1"/>
            <a:r>
              <a:rPr lang="en-US" sz="1000" dirty="0">
                <a:solidFill>
                  <a:srgbClr val="FFF0AF"/>
                </a:solidFill>
                <a:latin typeface="Arial" charset="0"/>
                <a:cs typeface="Arial" charset="0"/>
              </a:rPr>
              <a:t>Awareness of phonemes</a:t>
            </a: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17</a:t>
            </a:fld>
            <a:endParaRPr lang="en-US"/>
          </a:p>
        </p:txBody>
      </p:sp>
      <p:pic>
        <p:nvPicPr>
          <p:cNvPr id="28675" name="Content Placeholder 4"/>
          <p:cNvPicPr>
            <a:picLocks noGrp="1" noChangeArrowheads="1"/>
          </p:cNvPicPr>
          <p:nvPr>
            <p:ph idx="1"/>
          </p:nvPr>
        </p:nvPicPr>
        <p:blipFill rotWithShape="1">
          <a:blip r:embed="rId3" cstate="email">
            <a:extLst>
              <a:ext uri="{28A0092B-C50C-407E-A947-70E740481C1C}">
                <a14:useLocalDpi xmlns:a14="http://schemas.microsoft.com/office/drawing/2010/main"/>
              </a:ext>
            </a:extLst>
          </a:blip>
          <a:srcRect t="-1825"/>
          <a:stretch/>
        </p:blipFill>
        <p:spPr>
          <a:xfrm>
            <a:off x="457200" y="1172308"/>
            <a:ext cx="8229600" cy="4953855"/>
          </a:xfrm>
        </p:spPr>
      </p:pic>
    </p:spTree>
    <p:extLst>
      <p:ext uri="{BB962C8B-B14F-4D97-AF65-F5344CB8AC3E}">
        <p14:creationId xmlns:p14="http://schemas.microsoft.com/office/powerpoint/2010/main" val="165429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noAutofit/>
          </a:bodyPr>
          <a:lstStyle/>
          <a:p>
            <a:pPr eaLnBrk="1" hangingPunct="1"/>
            <a:br>
              <a:rPr lang="en-US" sz="3600" dirty="0">
                <a:latin typeface="Arial" charset="0"/>
                <a:ea typeface="ＭＳ Ｐゴシック" charset="0"/>
                <a:cs typeface="Arial" charset="0"/>
              </a:rPr>
            </a:br>
            <a:r>
              <a:rPr lang="en-US" sz="3600" dirty="0">
                <a:latin typeface="Arial" charset="0"/>
                <a:ea typeface="ＭＳ Ｐゴシック" charset="0"/>
                <a:cs typeface="Arial" charset="0"/>
              </a:rPr>
              <a:t>Language and Literacy Reading Strand: Phonological Awareness </a:t>
            </a:r>
            <a:br>
              <a:rPr lang="en-US" sz="3600" dirty="0">
                <a:latin typeface="Arial" charset="0"/>
                <a:ea typeface="ＭＳ Ｐゴシック" charset="0"/>
                <a:cs typeface="Arial" charset="0"/>
              </a:rPr>
            </a:br>
            <a:endParaRPr lang="en-US" sz="3600" dirty="0">
              <a:latin typeface="Arial" charset="0"/>
              <a:ea typeface="ＭＳ Ｐゴシック" charset="0"/>
              <a:cs typeface="Arial" charset="0"/>
            </a:endParaRPr>
          </a:p>
        </p:txBody>
      </p:sp>
      <p:sp>
        <p:nvSpPr>
          <p:cNvPr id="4" name="Content Placeholder 3"/>
          <p:cNvSpPr>
            <a:spLocks noGrp="1"/>
          </p:cNvSpPr>
          <p:nvPr>
            <p:ph sz="half" idx="1"/>
          </p:nvPr>
        </p:nvSpPr>
        <p:spPr>
          <a:xfrm>
            <a:off x="457200" y="1500324"/>
            <a:ext cx="8229600" cy="676072"/>
          </a:xfrm>
        </p:spPr>
        <p:txBody>
          <a:bodyPr/>
          <a:lstStyle/>
          <a:p>
            <a:pPr marL="0" indent="0" algn="ctr">
              <a:buNone/>
            </a:pPr>
            <a:r>
              <a:rPr lang="en-US" sz="3600" dirty="0"/>
              <a:t>60 month foundation</a:t>
            </a:r>
          </a:p>
        </p:txBody>
      </p:sp>
      <p:sp>
        <p:nvSpPr>
          <p:cNvPr id="3" name="Content Placeholder 2"/>
          <p:cNvSpPr>
            <a:spLocks noGrp="1"/>
          </p:cNvSpPr>
          <p:nvPr>
            <p:ph sz="half" idx="2"/>
          </p:nvPr>
        </p:nvSpPr>
        <p:spPr>
          <a:xfrm>
            <a:off x="457200" y="2156940"/>
            <a:ext cx="8229600" cy="4007796"/>
          </a:xfrm>
        </p:spPr>
        <p:style>
          <a:lnRef idx="2">
            <a:schemeClr val="dk1"/>
          </a:lnRef>
          <a:fillRef idx="1">
            <a:schemeClr val="lt1"/>
          </a:fillRef>
          <a:effectRef idx="0">
            <a:schemeClr val="dk1"/>
          </a:effectRef>
          <a:fontRef idx="minor">
            <a:schemeClr val="dk1"/>
          </a:fontRef>
        </p:style>
        <p:txBody>
          <a:bodyPr/>
          <a:lstStyle/>
          <a:p>
            <a:pPr marL="117475" indent="0">
              <a:buNone/>
            </a:pPr>
            <a:r>
              <a:rPr lang="en-US" sz="3200" dirty="0"/>
              <a:t>2.1  Orally blend and delete words and syllables </a:t>
            </a:r>
            <a:r>
              <a:rPr lang="en-US" sz="3200" u="sng" dirty="0"/>
              <a:t>without</a:t>
            </a:r>
            <a:r>
              <a:rPr lang="en-US" sz="3200" dirty="0"/>
              <a:t> the support of pictures or objects:</a:t>
            </a:r>
          </a:p>
          <a:p>
            <a:pPr marL="460375"/>
            <a:r>
              <a:rPr lang="en-US" sz="3200" dirty="0"/>
              <a:t>Orally blend words</a:t>
            </a:r>
          </a:p>
          <a:p>
            <a:pPr marL="460375"/>
            <a:r>
              <a:rPr lang="en-US" sz="3200" dirty="0"/>
              <a:t>Orally blend syllables</a:t>
            </a:r>
          </a:p>
          <a:p>
            <a:pPr marL="460375"/>
            <a:r>
              <a:rPr lang="en-US" sz="3200" dirty="0"/>
              <a:t>Orally take apart words</a:t>
            </a:r>
          </a:p>
          <a:p>
            <a:pPr marL="460375"/>
            <a:r>
              <a:rPr lang="en-US" sz="3200" dirty="0"/>
              <a:t>Orally take apart syllables</a:t>
            </a:r>
          </a:p>
        </p:txBody>
      </p:sp>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18</a:t>
            </a:fld>
            <a:endParaRPr lang="en-US"/>
          </a:p>
        </p:txBody>
      </p:sp>
    </p:spTree>
    <p:extLst>
      <p:ext uri="{BB962C8B-B14F-4D97-AF65-F5344CB8AC3E}">
        <p14:creationId xmlns:p14="http://schemas.microsoft.com/office/powerpoint/2010/main" val="231764696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8" y="357248"/>
            <a:ext cx="8715981" cy="1235075"/>
          </a:xfrm>
        </p:spPr>
        <p:txBody>
          <a:bodyPr>
            <a:normAutofit fontScale="90000"/>
          </a:bodyPr>
          <a:lstStyle/>
          <a:p>
            <a:br>
              <a:rPr lang="en-US" dirty="0">
                <a:latin typeface="Arial" charset="0"/>
                <a:ea typeface="ＭＳ Ｐゴシック" charset="0"/>
                <a:cs typeface="Arial" charset="0"/>
              </a:rPr>
            </a:br>
            <a:r>
              <a:rPr lang="en-US" dirty="0">
                <a:latin typeface="Arial" charset="0"/>
                <a:ea typeface="ＭＳ Ｐゴシック" charset="0"/>
                <a:cs typeface="Arial" charset="0"/>
              </a:rPr>
              <a:t>Language and Literacy Reading Strand: Phonological Awareness </a:t>
            </a:r>
            <a:br>
              <a:rPr lang="en-US" dirty="0">
                <a:latin typeface="Arial" charset="0"/>
                <a:ea typeface="ＭＳ Ｐゴシック" charset="0"/>
                <a:cs typeface="Arial" charset="0"/>
              </a:rPr>
            </a:br>
            <a:endParaRPr lang="en-US" dirty="0"/>
          </a:p>
        </p:txBody>
      </p:sp>
      <p:sp>
        <p:nvSpPr>
          <p:cNvPr id="6" name="Content Placeholder 2"/>
          <p:cNvSpPr>
            <a:spLocks noGrp="1"/>
          </p:cNvSpPr>
          <p:nvPr>
            <p:ph sz="half" idx="1"/>
          </p:nvPr>
        </p:nvSpPr>
        <p:spPr>
          <a:xfrm>
            <a:off x="544749" y="2209861"/>
            <a:ext cx="8142051" cy="3999122"/>
          </a:xfrm>
        </p:spPr>
        <p:style>
          <a:lnRef idx="2">
            <a:schemeClr val="dk1"/>
          </a:lnRef>
          <a:fillRef idx="1">
            <a:schemeClr val="lt1"/>
          </a:fillRef>
          <a:effectRef idx="0">
            <a:schemeClr val="dk1"/>
          </a:effectRef>
          <a:fontRef idx="minor">
            <a:schemeClr val="dk1"/>
          </a:fontRef>
        </p:style>
        <p:txBody>
          <a:bodyPr/>
          <a:lstStyle/>
          <a:p>
            <a:pPr marL="114300" indent="0" eaLnBrk="1" hangingPunct="1">
              <a:buFontTx/>
              <a:buNone/>
            </a:pPr>
            <a:r>
              <a:rPr lang="en-US" sz="3200" dirty="0">
                <a:latin typeface="Arial" charset="0"/>
                <a:ea typeface="ＭＳ Ｐゴシック" charset="0"/>
                <a:cs typeface="Arial" charset="0"/>
              </a:rPr>
              <a:t>2.2  Orally blend the onsets, rimes, and phonemes of words and orally delete the onsets of words, </a:t>
            </a:r>
            <a:r>
              <a:rPr lang="en-US" sz="3200" u="sng" dirty="0">
                <a:latin typeface="Arial" charset="0"/>
                <a:ea typeface="ＭＳ Ｐゴシック" charset="0"/>
                <a:cs typeface="Arial" charset="0"/>
              </a:rPr>
              <a:t>with</a:t>
            </a:r>
            <a:r>
              <a:rPr lang="en-US" sz="3200" dirty="0">
                <a:latin typeface="Arial" charset="0"/>
                <a:ea typeface="ＭＳ Ｐゴシック" charset="0"/>
                <a:cs typeface="Arial" charset="0"/>
              </a:rPr>
              <a:t> the support of pictures or objects: </a:t>
            </a:r>
          </a:p>
          <a:p>
            <a:pPr marL="571500" indent="-457200" eaLnBrk="1" hangingPunct="1"/>
            <a:r>
              <a:rPr lang="en-US" sz="3200" dirty="0">
                <a:latin typeface="Arial" charset="0"/>
                <a:ea typeface="ＭＳ Ｐゴシック" charset="0"/>
                <a:cs typeface="Arial" charset="0"/>
              </a:rPr>
              <a:t>Blend onsets and rimes</a:t>
            </a:r>
          </a:p>
          <a:p>
            <a:pPr marL="571500" indent="-457200" eaLnBrk="1" hangingPunct="1"/>
            <a:r>
              <a:rPr lang="en-US" sz="3200" dirty="0">
                <a:latin typeface="Arial" charset="0"/>
                <a:ea typeface="ＭＳ Ｐゴシック" charset="0"/>
                <a:cs typeface="Arial" charset="0"/>
              </a:rPr>
              <a:t>Delete onsets</a:t>
            </a:r>
          </a:p>
          <a:p>
            <a:pPr marL="571500" indent="-457200" eaLnBrk="1" hangingPunct="1"/>
            <a:r>
              <a:rPr lang="en-US" sz="3200" dirty="0">
                <a:latin typeface="Arial" charset="0"/>
                <a:ea typeface="ＭＳ Ｐゴシック" charset="0"/>
                <a:cs typeface="Arial" charset="0"/>
              </a:rPr>
              <a:t>Blend individual phonemes</a:t>
            </a:r>
            <a:endParaRPr lang="en-US" sz="3200" b="1" dirty="0">
              <a:latin typeface="Arial" charset="0"/>
              <a:ea typeface="ＭＳ Ｐゴシック" charset="0"/>
              <a:cs typeface="Arial" charset="0"/>
            </a:endParaRPr>
          </a:p>
        </p:txBody>
      </p:sp>
      <p:sp>
        <p:nvSpPr>
          <p:cNvPr id="4" name="Content Placeholder 3"/>
          <p:cNvSpPr>
            <a:spLocks noGrp="1"/>
          </p:cNvSpPr>
          <p:nvPr>
            <p:ph sz="half" idx="2"/>
          </p:nvPr>
        </p:nvSpPr>
        <p:spPr>
          <a:xfrm>
            <a:off x="1012525" y="1600200"/>
            <a:ext cx="7118948" cy="609661"/>
          </a:xfrm>
        </p:spPr>
        <p:txBody>
          <a:bodyPr/>
          <a:lstStyle/>
          <a:p>
            <a:pPr marL="0" indent="0" algn="ctr">
              <a:buNone/>
            </a:pPr>
            <a:r>
              <a:rPr lang="en-US" sz="3200" dirty="0"/>
              <a:t>60 month foundation</a:t>
            </a:r>
          </a:p>
        </p:txBody>
      </p:sp>
      <p:sp>
        <p:nvSpPr>
          <p:cNvPr id="5" name="Slide Number Placeholder 4"/>
          <p:cNvSpPr>
            <a:spLocks noGrp="1"/>
          </p:cNvSpPr>
          <p:nvPr>
            <p:ph type="sldNum" sz="quarter" idx="10"/>
          </p:nvPr>
        </p:nvSpPr>
        <p:spPr/>
        <p:txBody>
          <a:bodyPr/>
          <a:lstStyle/>
          <a:p>
            <a:pPr>
              <a:defRPr/>
            </a:pPr>
            <a:fld id="{FA329EE2-369B-5D47-885A-D6789B6B06BD}" type="slidenum">
              <a:rPr lang="en-US" smtClean="0"/>
              <a:pPr>
                <a:defRPr/>
              </a:pPr>
              <a:t>19</a:t>
            </a:fld>
            <a:endParaRPr lang="en-US"/>
          </a:p>
        </p:txBody>
      </p:sp>
    </p:spTree>
    <p:extLst>
      <p:ext uri="{BB962C8B-B14F-4D97-AF65-F5344CB8AC3E}">
        <p14:creationId xmlns:p14="http://schemas.microsoft.com/office/powerpoint/2010/main" val="1165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5256"/>
            <a:ext cx="8229600" cy="1143000"/>
          </a:xfrm>
        </p:spPr>
        <p:txBody>
          <a:bodyPr/>
          <a:lstStyle/>
          <a:p>
            <a:r>
              <a:rPr lang="en-US" altLang="en-US" dirty="0"/>
              <a:t>Objectives:</a:t>
            </a:r>
          </a:p>
        </p:txBody>
      </p:sp>
      <p:sp>
        <p:nvSpPr>
          <p:cNvPr id="41986" name="Content Placeholder 2"/>
          <p:cNvSpPr>
            <a:spLocks noGrp="1"/>
          </p:cNvSpPr>
          <p:nvPr>
            <p:ph idx="1"/>
          </p:nvPr>
        </p:nvSpPr>
        <p:spPr>
          <a:xfrm>
            <a:off x="457200" y="872836"/>
            <a:ext cx="8229600" cy="5673437"/>
          </a:xfrm>
        </p:spPr>
        <p:txBody>
          <a:bodyPr/>
          <a:lstStyle/>
          <a:p>
            <a:pPr>
              <a:spcAft>
                <a:spcPts val="600"/>
              </a:spcAft>
            </a:pPr>
            <a:r>
              <a:rPr lang="en-US" altLang="en-US" sz="2400" dirty="0"/>
              <a:t>Gain understanding of key concepts from the California Preschool Learning Foundations, Volume 1 and the California Preschool Curriculum Framework, Volume 1—Language and Literacy domain, Phonological Awareness </a:t>
            </a:r>
            <a:r>
              <a:rPr lang="en-US" altLang="en-US" sz="2400" dirty="0" err="1"/>
              <a:t>substrand</a:t>
            </a:r>
            <a:r>
              <a:rPr lang="en-US" altLang="en-US" sz="2400" dirty="0"/>
              <a:t>.</a:t>
            </a:r>
          </a:p>
          <a:p>
            <a:pPr>
              <a:spcAft>
                <a:spcPts val="600"/>
              </a:spcAft>
            </a:pPr>
            <a:r>
              <a:rPr lang="en-US" altLang="en-US" sz="2400" dirty="0"/>
              <a:t>Observe, read, and discuss the developmental continuum for vocabulary that will guide instruction and learning in Transitional Kindergarten (TK).</a:t>
            </a:r>
          </a:p>
          <a:p>
            <a:pPr>
              <a:spcAft>
                <a:spcPts val="600"/>
              </a:spcAft>
            </a:pPr>
            <a:r>
              <a:rPr lang="en-US" altLang="en-US" sz="2400" dirty="0"/>
              <a:t>Practice using the Preschool Learning Foundations and Preschool Curriculum Framework to intentionally plan developmentally appropriate, cultural, and inclusive strategies that promote the development of skills, knowledge, and behaviors related to language and literacy development.</a:t>
            </a:r>
          </a:p>
          <a:p>
            <a:pPr>
              <a:spcAft>
                <a:spcPts val="600"/>
              </a:spcAft>
              <a:buFont typeface="Arial" panose="020B0604020202020204" pitchFamily="34" charset="0"/>
              <a:buNone/>
            </a:pPr>
            <a:endParaRPr lang="en-US" altLang="en-US" sz="2400" dirty="0"/>
          </a:p>
        </p:txBody>
      </p:sp>
      <p:sp>
        <p:nvSpPr>
          <p:cNvPr id="2" name="Slide Number Placeholder 1"/>
          <p:cNvSpPr>
            <a:spLocks noGrp="1"/>
          </p:cNvSpPr>
          <p:nvPr>
            <p:ph type="sldNum" sz="quarter" idx="10"/>
          </p:nvPr>
        </p:nvSpPr>
        <p:spPr/>
        <p:txBody>
          <a:bodyPr/>
          <a:lstStyle/>
          <a:p>
            <a:fld id="{AD6F250E-1B13-458B-B382-9D60E87D1349}" type="slidenum">
              <a:rPr lang="en-US" altLang="en-US" smtClean="0"/>
              <a:pPr/>
              <a:t>2</a:t>
            </a:fld>
            <a:endParaRPr lang="en-US" altLang="en-US"/>
          </a:p>
        </p:txBody>
      </p:sp>
    </p:spTree>
    <p:extLst>
      <p:ext uri="{BB962C8B-B14F-4D97-AF65-F5344CB8AC3E}">
        <p14:creationId xmlns:p14="http://schemas.microsoft.com/office/powerpoint/2010/main" val="165674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title"/>
          </p:nvPr>
        </p:nvSpPr>
        <p:spPr/>
        <p:txBody>
          <a:bodyPr>
            <a:noAutofit/>
          </a:bodyPr>
          <a:lstStyle/>
          <a:p>
            <a:r>
              <a:rPr lang="en-US" dirty="0">
                <a:latin typeface="Arial" charset="0"/>
                <a:ea typeface="ＭＳ Ｐゴシック" charset="0"/>
                <a:cs typeface="Arial" charset="0"/>
              </a:rPr>
              <a:t>Understanding Phonological Units</a:t>
            </a:r>
          </a:p>
        </p:txBody>
      </p:sp>
      <p:pic>
        <p:nvPicPr>
          <p:cNvPr id="134147" name="Picture 9"/>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tretch/>
        </p:blipFill>
        <p:spPr>
          <a:xfrm>
            <a:off x="728418" y="1686415"/>
            <a:ext cx="3496163" cy="435353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34146" name="Rectangle 8"/>
          <p:cNvSpPr>
            <a:spLocks noGrp="1" noChangeArrowheads="1"/>
          </p:cNvSpPr>
          <p:nvPr>
            <p:ph sz="half" idx="2"/>
          </p:nvPr>
        </p:nvSpPr>
        <p:spPr/>
        <p:txBody>
          <a:bodyPr/>
          <a:lstStyle/>
          <a:p>
            <a:pPr marL="0" indent="0">
              <a:buFontTx/>
              <a:buNone/>
            </a:pPr>
            <a:r>
              <a:rPr lang="en-US" sz="2800" dirty="0">
                <a:latin typeface="Arial" charset="0"/>
                <a:ea typeface="ＭＳ Ｐゴシック" charset="0"/>
                <a:cs typeface="Arial" charset="0"/>
              </a:rPr>
              <a:t>Using the language and literacy </a:t>
            </a:r>
            <a:r>
              <a:rPr lang="en-US" dirty="0">
                <a:latin typeface="Arial" charset="0"/>
                <a:ea typeface="ＭＳ Ｐゴシック" charset="0"/>
                <a:cs typeface="Arial" charset="0"/>
              </a:rPr>
              <a:t>f</a:t>
            </a:r>
            <a:r>
              <a:rPr lang="en-US" sz="2800" dirty="0">
                <a:latin typeface="Arial" charset="0"/>
                <a:ea typeface="ＭＳ Ｐゴシック" charset="0"/>
                <a:cs typeface="Arial" charset="0"/>
              </a:rPr>
              <a:t>oundations on phonological </a:t>
            </a:r>
            <a:r>
              <a:rPr lang="en-US" dirty="0">
                <a:latin typeface="Arial" charset="0"/>
                <a:ea typeface="ＭＳ Ｐゴシック" charset="0"/>
                <a:cs typeface="Arial" charset="0"/>
              </a:rPr>
              <a:t>a</a:t>
            </a:r>
            <a:r>
              <a:rPr lang="en-US" sz="2800" dirty="0">
                <a:latin typeface="Arial" charset="0"/>
                <a:ea typeface="ＭＳ Ｐゴシック" charset="0"/>
                <a:cs typeface="Arial" charset="0"/>
              </a:rPr>
              <a:t>wareness, complete the matching activity with </a:t>
            </a:r>
            <a:r>
              <a:rPr lang="en-US" dirty="0">
                <a:latin typeface="Arial" charset="0"/>
                <a:ea typeface="ＭＳ Ｐゴシック" charset="0"/>
                <a:cs typeface="Arial" charset="0"/>
              </a:rPr>
              <a:t>your tablemates</a:t>
            </a:r>
            <a:r>
              <a:rPr lang="en-US" sz="2800" dirty="0">
                <a:latin typeface="Arial" charset="0"/>
                <a:ea typeface="ＭＳ Ｐゴシック" charset="0"/>
                <a:cs typeface="Arial" charset="0"/>
              </a:rPr>
              <a:t>. </a:t>
            </a:r>
          </a:p>
        </p:txBody>
      </p:sp>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20</a:t>
            </a:fld>
            <a:endParaRPr lang="en-US"/>
          </a:p>
        </p:txBody>
      </p:sp>
    </p:spTree>
    <p:extLst>
      <p:ext uri="{BB962C8B-B14F-4D97-AF65-F5344CB8AC3E}">
        <p14:creationId xmlns:p14="http://schemas.microsoft.com/office/powerpoint/2010/main" val="71036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Focused Video Viewing: </a:t>
            </a:r>
            <a:br>
              <a:rPr lang="en-US" dirty="0"/>
            </a:br>
            <a:r>
              <a:rPr lang="en-US" sz="2400" dirty="0"/>
              <a:t>LL- Reading</a:t>
            </a:r>
            <a:br>
              <a:rPr lang="en-US" sz="2400" dirty="0"/>
            </a:br>
            <a:r>
              <a:rPr lang="en-US" sz="2400" dirty="0"/>
              <a:t>Phonological Awareness</a:t>
            </a:r>
            <a:br>
              <a:rPr lang="en-US" sz="2400" dirty="0"/>
            </a:br>
            <a:endParaRPr lang="en-US" sz="2400"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96950" y="1600200"/>
            <a:ext cx="7989850" cy="4314217"/>
          </a:xfrm>
          <a:prstGeom prst="rect">
            <a:avLst/>
          </a:prstGeom>
        </p:spPr>
      </p:pic>
      <p:sp>
        <p:nvSpPr>
          <p:cNvPr id="3" name="Slide Number Placeholder 2"/>
          <p:cNvSpPr>
            <a:spLocks noGrp="1"/>
          </p:cNvSpPr>
          <p:nvPr>
            <p:ph type="sldNum" sz="quarter" idx="10"/>
          </p:nvPr>
        </p:nvSpPr>
        <p:spPr/>
        <p:txBody>
          <a:bodyPr/>
          <a:lstStyle/>
          <a:p>
            <a:pPr>
              <a:defRPr/>
            </a:pPr>
            <a:fld id="{DC4C2BEB-DC2A-134A-A541-009E8DB57D76}" type="slidenum">
              <a:rPr lang="en-US" smtClean="0"/>
              <a:pPr>
                <a:defRPr/>
              </a:pPr>
              <a:t>21</a:t>
            </a:fld>
            <a:endParaRPr lang="en-US"/>
          </a:p>
        </p:txBody>
      </p:sp>
    </p:spTree>
    <p:extLst>
      <p:ext uri="{BB962C8B-B14F-4D97-AF65-F5344CB8AC3E}">
        <p14:creationId xmlns:p14="http://schemas.microsoft.com/office/powerpoint/2010/main" val="217650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Reflection</a:t>
            </a:r>
          </a:p>
        </p:txBody>
      </p:sp>
      <p:sp>
        <p:nvSpPr>
          <p:cNvPr id="3" name="Content Placeholder 2"/>
          <p:cNvSpPr>
            <a:spLocks noGrp="1"/>
          </p:cNvSpPr>
          <p:nvPr>
            <p:ph idx="1"/>
          </p:nvPr>
        </p:nvSpPr>
        <p:spPr/>
        <p:txBody>
          <a:bodyPr/>
          <a:lstStyle/>
          <a:p>
            <a:pPr>
              <a:spcAft>
                <a:spcPts val="1200"/>
              </a:spcAft>
            </a:pPr>
            <a:r>
              <a:rPr lang="en-US" dirty="0"/>
              <a:t>What did you notice that you have also seen in your classroom?</a:t>
            </a:r>
          </a:p>
          <a:p>
            <a:pPr>
              <a:spcAft>
                <a:spcPts val="1200"/>
              </a:spcAft>
            </a:pPr>
            <a:r>
              <a:rPr lang="en-US" dirty="0"/>
              <a:t>What did you notice about the developmental progression?</a:t>
            </a:r>
          </a:p>
          <a:p>
            <a:pPr marL="0" indent="0">
              <a:buNone/>
            </a:pPr>
            <a:endParaRPr lang="en-US" dirty="0"/>
          </a:p>
          <a:p>
            <a:pPr marL="0" indent="0">
              <a:buNone/>
            </a:pPr>
            <a:r>
              <a:rPr lang="en-US" dirty="0"/>
              <a:t>Share your thoughts with your tablemates.</a:t>
            </a:r>
          </a:p>
        </p:txBody>
      </p:sp>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22</a:t>
            </a:fld>
            <a:endParaRPr lang="en-US"/>
          </a:p>
        </p:txBody>
      </p:sp>
    </p:spTree>
    <p:extLst>
      <p:ext uri="{BB962C8B-B14F-4D97-AF65-F5344CB8AC3E}">
        <p14:creationId xmlns:p14="http://schemas.microsoft.com/office/powerpoint/2010/main" val="199420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543"/>
            <a:ext cx="8229600" cy="1143000"/>
          </a:xfrm>
        </p:spPr>
        <p:txBody>
          <a:bodyPr/>
          <a:lstStyle/>
          <a:p>
            <a:r>
              <a:rPr lang="en-US" dirty="0"/>
              <a:t>Phonological Awareness and Languages</a:t>
            </a:r>
          </a:p>
        </p:txBody>
      </p:sp>
      <p:pic>
        <p:nvPicPr>
          <p:cNvPr id="8" name="Content Placeholder 7"/>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r="3898" b="10117"/>
          <a:stretch/>
        </p:blipFill>
        <p:spPr>
          <a:xfrm>
            <a:off x="1417928" y="3272009"/>
            <a:ext cx="6084407" cy="3197812"/>
          </a:xfrm>
        </p:spPr>
      </p:pic>
      <p:sp>
        <p:nvSpPr>
          <p:cNvPr id="4" name="Content Placeholder 3">
            <a:extLst>
              <a:ext uri="{FF2B5EF4-FFF2-40B4-BE49-F238E27FC236}">
                <a16:creationId xmlns:a16="http://schemas.microsoft.com/office/drawing/2014/main" id="{FF2BC887-62BB-45A1-8128-5F5BA36DEEC8}"/>
              </a:ext>
            </a:extLst>
          </p:cNvPr>
          <p:cNvSpPr>
            <a:spLocks noGrp="1"/>
          </p:cNvSpPr>
          <p:nvPr>
            <p:ph sz="half" idx="2"/>
          </p:nvPr>
        </p:nvSpPr>
        <p:spPr>
          <a:xfrm>
            <a:off x="233464" y="1370086"/>
            <a:ext cx="8453336" cy="4525963"/>
          </a:xfrm>
        </p:spPr>
        <p:txBody>
          <a:bodyPr/>
          <a:lstStyle/>
          <a:p>
            <a:pPr marL="0" indent="0">
              <a:buNone/>
            </a:pPr>
            <a:r>
              <a:rPr lang="en-US" dirty="0"/>
              <a:t>“Research supports that phonological awareness skills are related across  languages for bilinguals” </a:t>
            </a:r>
            <a:br>
              <a:rPr lang="en-US" sz="2400" dirty="0"/>
            </a:br>
            <a:r>
              <a:rPr lang="en-US" sz="1800" dirty="0"/>
              <a:t>(Anthony et al. 2009; Dickinson et al. 2004; Kim 2009; </a:t>
            </a:r>
            <a:r>
              <a:rPr lang="en-US" sz="1800" dirty="0" err="1"/>
              <a:t>López</a:t>
            </a:r>
            <a:r>
              <a:rPr lang="en-US" sz="1800" dirty="0"/>
              <a:t> and Greenfield 2004; Tabors, </a:t>
            </a:r>
            <a:r>
              <a:rPr lang="en-US" sz="1800" dirty="0" err="1"/>
              <a:t>Páez</a:t>
            </a:r>
            <a:r>
              <a:rPr lang="en-US" sz="1800" dirty="0"/>
              <a:t>, and </a:t>
            </a:r>
            <a:r>
              <a:rPr lang="en-US" sz="1800" dirty="0" err="1"/>
              <a:t>López</a:t>
            </a:r>
            <a:r>
              <a:rPr lang="en-US" sz="1800" dirty="0"/>
              <a:t> 2003) as cited in the Dual Language Learners Overview Papers, p. 67).</a:t>
            </a:r>
            <a:endParaRPr lang="en-US" sz="2400" dirty="0"/>
          </a:p>
        </p:txBody>
      </p:sp>
      <p:sp>
        <p:nvSpPr>
          <p:cNvPr id="7" name="Slide Number Placeholder 6"/>
          <p:cNvSpPr>
            <a:spLocks noGrp="1"/>
          </p:cNvSpPr>
          <p:nvPr>
            <p:ph type="sldNum" sz="quarter" idx="10"/>
          </p:nvPr>
        </p:nvSpPr>
        <p:spPr/>
        <p:txBody>
          <a:bodyPr/>
          <a:lstStyle/>
          <a:p>
            <a:pPr>
              <a:defRPr/>
            </a:pPr>
            <a:fld id="{84302291-6913-2449-8505-9AAE4D5EED20}" type="slidenum">
              <a:rPr lang="en-US" smtClean="0"/>
              <a:pPr>
                <a:defRPr/>
              </a:pPr>
              <a:t>23</a:t>
            </a:fld>
            <a:endParaRPr lang="en-US" dirty="0"/>
          </a:p>
        </p:txBody>
      </p:sp>
      <p:sp>
        <p:nvSpPr>
          <p:cNvPr id="3" name="Rectangle 2"/>
          <p:cNvSpPr/>
          <p:nvPr/>
        </p:nvSpPr>
        <p:spPr>
          <a:xfrm>
            <a:off x="3663044" y="6469820"/>
            <a:ext cx="2154757" cy="215444"/>
          </a:xfrm>
          <a:prstGeom prst="rect">
            <a:avLst/>
          </a:prstGeom>
        </p:spPr>
        <p:txBody>
          <a:bodyPr wrap="none">
            <a:spAutoFit/>
          </a:bodyPr>
          <a:lstStyle/>
          <a:p>
            <a:pPr algn="ctr"/>
            <a:r>
              <a:rPr lang="en-US" sz="800" dirty="0">
                <a:solidFill>
                  <a:schemeClr val="bg1"/>
                </a:solidFill>
                <a:latin typeface="Helvetica" charset="0"/>
              </a:rPr>
              <a:t>© 2017 California Department of Education</a:t>
            </a:r>
            <a:endParaRPr lang="en-US" sz="800" dirty="0">
              <a:solidFill>
                <a:schemeClr val="bg1"/>
              </a:solidFill>
              <a:effectLst/>
              <a:latin typeface="Helvetica" charset="0"/>
            </a:endParaRPr>
          </a:p>
        </p:txBody>
      </p:sp>
    </p:spTree>
    <p:extLst>
      <p:ext uri="{BB962C8B-B14F-4D97-AF65-F5344CB8AC3E}">
        <p14:creationId xmlns:p14="http://schemas.microsoft.com/office/powerpoint/2010/main" val="74015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0"/>
          <p:cNvSpPr>
            <a:spLocks noGrp="1" noChangeArrowheads="1"/>
          </p:cNvSpPr>
          <p:nvPr>
            <p:ph type="title"/>
          </p:nvPr>
        </p:nvSpPr>
        <p:spPr/>
        <p:txBody>
          <a:bodyPr>
            <a:normAutofit fontScale="90000"/>
          </a:bodyPr>
          <a:lstStyle/>
          <a:p>
            <a:r>
              <a:rPr lang="en-US" sz="3600" dirty="0">
                <a:latin typeface="Arial" charset="0"/>
                <a:ea typeface="ＭＳ Ｐゴシック" charset="0"/>
                <a:cs typeface="Arial" charset="0"/>
              </a:rPr>
              <a:t>English-Language Development Foundations</a:t>
            </a:r>
            <a:br>
              <a:rPr lang="en-US" sz="2800" dirty="0">
                <a:latin typeface="Arial" charset="0"/>
                <a:ea typeface="ＭＳ Ｐゴシック" charset="0"/>
                <a:cs typeface="Arial" charset="0"/>
              </a:rPr>
            </a:br>
            <a:r>
              <a:rPr lang="en-US" sz="2700" b="0" dirty="0">
                <a:latin typeface="Arial" charset="0"/>
                <a:ea typeface="ＭＳ Ｐゴシック" charset="0"/>
                <a:cs typeface="Arial" charset="0"/>
              </a:rPr>
              <a:t>6.0 Children demonstrate phonological awareness.</a:t>
            </a:r>
            <a:br>
              <a:rPr lang="en-US" sz="2400" dirty="0">
                <a:latin typeface="Arial" charset="0"/>
                <a:ea typeface="ＭＳ Ｐゴシック" charset="0"/>
                <a:cs typeface="Arial" charset="0"/>
              </a:rPr>
            </a:br>
            <a:r>
              <a:rPr lang="en-US" sz="2700" i="1" dirty="0">
                <a:latin typeface="Arial" charset="0"/>
                <a:ea typeface="ＭＳ Ｐゴシック" charset="0"/>
                <a:cs typeface="Arial" charset="0"/>
              </a:rPr>
              <a:t>Focus: Rhyming</a:t>
            </a:r>
            <a:endParaRPr lang="en-US" sz="2700" dirty="0">
              <a:latin typeface="Arial" charset="0"/>
              <a:ea typeface="ＭＳ Ｐゴシック" charset="0"/>
              <a:cs typeface="Arial" charset="0"/>
            </a:endParaRPr>
          </a:p>
        </p:txBody>
      </p:sp>
      <p:graphicFrame>
        <p:nvGraphicFramePr>
          <p:cNvPr id="54290" name="Group 18"/>
          <p:cNvGraphicFramePr>
            <a:graphicFrameLocks noGrp="1"/>
          </p:cNvGraphicFramePr>
          <p:nvPr>
            <p:ph idx="1"/>
            <p:extLst>
              <p:ext uri="{D42A27DB-BD31-4B8C-83A1-F6EECF244321}">
                <p14:modId xmlns:p14="http://schemas.microsoft.com/office/powerpoint/2010/main" val="2980585531"/>
              </p:ext>
            </p:extLst>
          </p:nvPr>
        </p:nvGraphicFramePr>
        <p:xfrm>
          <a:off x="457200" y="1950396"/>
          <a:ext cx="8230371" cy="3672191"/>
        </p:xfrm>
        <a:graphic>
          <a:graphicData uri="http://schemas.openxmlformats.org/drawingml/2006/table">
            <a:tbl>
              <a:tblPr/>
              <a:tblGrid>
                <a:gridCol w="2743457">
                  <a:extLst>
                    <a:ext uri="{9D8B030D-6E8A-4147-A177-3AD203B41FA5}">
                      <a16:colId xmlns:a16="http://schemas.microsoft.com/office/drawing/2014/main" val="20000"/>
                    </a:ext>
                  </a:extLst>
                </a:gridCol>
                <a:gridCol w="2743457">
                  <a:extLst>
                    <a:ext uri="{9D8B030D-6E8A-4147-A177-3AD203B41FA5}">
                      <a16:colId xmlns:a16="http://schemas.microsoft.com/office/drawing/2014/main" val="20001"/>
                    </a:ext>
                  </a:extLst>
                </a:gridCol>
                <a:gridCol w="2743457">
                  <a:extLst>
                    <a:ext uri="{9D8B030D-6E8A-4147-A177-3AD203B41FA5}">
                      <a16:colId xmlns:a16="http://schemas.microsoft.com/office/drawing/2014/main" val="20002"/>
                    </a:ext>
                  </a:extLst>
                </a:gridCol>
              </a:tblGrid>
              <a:tr h="6568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Beginning</a:t>
                      </a:r>
                    </a:p>
                  </a:txBody>
                  <a:tcPr marL="112528" marR="1125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Middle</a:t>
                      </a:r>
                    </a:p>
                  </a:txBody>
                  <a:tcPr marL="112528" marR="1125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Later</a:t>
                      </a:r>
                    </a:p>
                  </a:txBody>
                  <a:tcPr marL="112528" marR="1125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52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6.1</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Listen attentively and begin to participate in simple songs, poems, and finger plays that emphasize rhyme in the home language or in English.</a:t>
                      </a:r>
                    </a:p>
                  </a:txBody>
                  <a:tcPr marL="112528" marR="1125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ＭＳ Ｐゴシック" charset="0"/>
                        </a:rPr>
                        <a:t>6.1</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Begin to repeat or recite simple songs, poems, and finger plays that emphasize rhyme in the home language or in English.</a:t>
                      </a:r>
                    </a:p>
                  </a:txBody>
                  <a:tcPr marL="112528" marR="1125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6.1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Repeat, recite, produce, or initiate simple songs, poems, and finger plays that emphasize rhyme in English.</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112528" marR="1125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24</a:t>
            </a:fld>
            <a:endParaRPr lang="en-US"/>
          </a:p>
        </p:txBody>
      </p:sp>
      <p:sp>
        <p:nvSpPr>
          <p:cNvPr id="106512" name="Text Box 19"/>
          <p:cNvSpPr txBox="1">
            <a:spLocks noChangeArrowheads="1"/>
          </p:cNvSpPr>
          <p:nvPr/>
        </p:nvSpPr>
        <p:spPr bwMode="auto">
          <a:xfrm>
            <a:off x="6373361" y="5769750"/>
            <a:ext cx="23134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a:t>(PLF, Vol. 1, p. 131)</a:t>
            </a:r>
          </a:p>
        </p:txBody>
      </p:sp>
    </p:spTree>
    <p:extLst>
      <p:ext uri="{BB962C8B-B14F-4D97-AF65-F5344CB8AC3E}">
        <p14:creationId xmlns:p14="http://schemas.microsoft.com/office/powerpoint/2010/main" val="417811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9"/>
          <p:cNvSpPr>
            <a:spLocks noGrp="1" noChangeArrowheads="1"/>
          </p:cNvSpPr>
          <p:nvPr>
            <p:ph type="title"/>
          </p:nvPr>
        </p:nvSpPr>
        <p:spPr/>
        <p:txBody>
          <a:bodyPr/>
          <a:lstStyle/>
          <a:p>
            <a:r>
              <a:rPr lang="en-US" sz="3200" dirty="0">
                <a:latin typeface="Arial" charset="0"/>
                <a:ea typeface="ＭＳ Ｐゴシック" charset="0"/>
                <a:cs typeface="Arial" charset="0"/>
              </a:rPr>
              <a:t>English-Language Development Foundations</a:t>
            </a:r>
            <a:br>
              <a:rPr lang="en-US" sz="2400" b="0" dirty="0">
                <a:latin typeface="Arial" charset="0"/>
                <a:ea typeface="ＭＳ Ｐゴシック" charset="0"/>
                <a:cs typeface="Arial" charset="0"/>
              </a:rPr>
            </a:br>
            <a:r>
              <a:rPr lang="en-US" sz="2400" b="0" dirty="0">
                <a:latin typeface="Arial" charset="0"/>
                <a:ea typeface="ＭＳ Ｐゴシック" charset="0"/>
                <a:cs typeface="Arial" charset="0"/>
              </a:rPr>
              <a:t>6.0 Children Demonstrate Phonological Awareness.      </a:t>
            </a:r>
            <a:br>
              <a:rPr lang="en-US" sz="2400" b="0" dirty="0">
                <a:latin typeface="Arial" charset="0"/>
                <a:ea typeface="ＭＳ Ｐゴシック" charset="0"/>
                <a:cs typeface="Arial" charset="0"/>
              </a:rPr>
            </a:br>
            <a:r>
              <a:rPr lang="en-US" sz="2400" dirty="0">
                <a:latin typeface="Arial" charset="0"/>
                <a:ea typeface="ＭＳ Ｐゴシック" charset="0"/>
                <a:cs typeface="Arial" charset="0"/>
              </a:rPr>
              <a:t>Focus: Onset (Initial Sound)</a:t>
            </a:r>
          </a:p>
        </p:txBody>
      </p:sp>
      <p:graphicFrame>
        <p:nvGraphicFramePr>
          <p:cNvPr id="44054" name="Group 22"/>
          <p:cNvGraphicFramePr>
            <a:graphicFrameLocks noGrp="1"/>
          </p:cNvGraphicFramePr>
          <p:nvPr>
            <p:ph idx="1"/>
            <p:extLst>
              <p:ext uri="{D42A27DB-BD31-4B8C-83A1-F6EECF244321}">
                <p14:modId xmlns:p14="http://schemas.microsoft.com/office/powerpoint/2010/main" val="1416126336"/>
              </p:ext>
            </p:extLst>
          </p:nvPr>
        </p:nvGraphicFramePr>
        <p:xfrm>
          <a:off x="457200" y="1814211"/>
          <a:ext cx="8230371" cy="3574912"/>
        </p:xfrm>
        <a:graphic>
          <a:graphicData uri="http://schemas.openxmlformats.org/drawingml/2006/table">
            <a:tbl>
              <a:tblPr/>
              <a:tblGrid>
                <a:gridCol w="2743457">
                  <a:extLst>
                    <a:ext uri="{9D8B030D-6E8A-4147-A177-3AD203B41FA5}">
                      <a16:colId xmlns:a16="http://schemas.microsoft.com/office/drawing/2014/main" val="20000"/>
                    </a:ext>
                  </a:extLst>
                </a:gridCol>
                <a:gridCol w="2743457">
                  <a:extLst>
                    <a:ext uri="{9D8B030D-6E8A-4147-A177-3AD203B41FA5}">
                      <a16:colId xmlns:a16="http://schemas.microsoft.com/office/drawing/2014/main" val="20001"/>
                    </a:ext>
                  </a:extLst>
                </a:gridCol>
                <a:gridCol w="2743457">
                  <a:extLst>
                    <a:ext uri="{9D8B030D-6E8A-4147-A177-3AD203B41FA5}">
                      <a16:colId xmlns:a16="http://schemas.microsoft.com/office/drawing/2014/main" val="20002"/>
                    </a:ext>
                  </a:extLst>
                </a:gridCol>
              </a:tblGrid>
              <a:tr h="768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Arial" charset="0"/>
                          <a:ea typeface="ＭＳ Ｐゴシック" charset="0"/>
                          <a:cs typeface="ＭＳ Ｐゴシック" charset="0"/>
                        </a:rPr>
                        <a:t>Beginning</a:t>
                      </a:r>
                    </a:p>
                  </a:txBody>
                  <a:tcPr marL="107318" marR="1073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Middle</a:t>
                      </a:r>
                    </a:p>
                  </a:txBody>
                  <a:tcPr marL="107318" marR="1073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Arial" charset="0"/>
                          <a:ea typeface="ＭＳ Ｐゴシック" charset="0"/>
                          <a:cs typeface="ＭＳ Ｐゴシック" charset="0"/>
                        </a:rPr>
                        <a:t>Later</a:t>
                      </a:r>
                    </a:p>
                  </a:txBody>
                  <a:tcPr marL="107318" marR="1073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62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ＭＳ Ｐゴシック" charset="0"/>
                        </a:rPr>
                        <a:t>6.2</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Listen attentively and begin to participate in simple songs, poems, and finger plays in the home language or English.</a:t>
                      </a:r>
                    </a:p>
                  </a:txBody>
                  <a:tcPr marL="107318" marR="1073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6.2</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Begin to recognize words that have a similar onset (initial sound) in the home language or in English.</a:t>
                      </a:r>
                    </a:p>
                  </a:txBody>
                  <a:tcPr marL="107318" marR="1073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6.2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Recognize and produce words that have a similar onset (initial sound) in English.</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107318" marR="1073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25</a:t>
            </a:fld>
            <a:endParaRPr lang="en-US"/>
          </a:p>
        </p:txBody>
      </p:sp>
      <p:sp>
        <p:nvSpPr>
          <p:cNvPr id="6" name="Text Box 19"/>
          <p:cNvSpPr txBox="1">
            <a:spLocks noChangeArrowheads="1"/>
          </p:cNvSpPr>
          <p:nvPr/>
        </p:nvSpPr>
        <p:spPr bwMode="auto">
          <a:xfrm>
            <a:off x="6428874" y="5618044"/>
            <a:ext cx="22579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a:t>(PLF, Vol. 1, p. 132)</a:t>
            </a:r>
          </a:p>
        </p:txBody>
      </p:sp>
    </p:spTree>
    <p:extLst>
      <p:ext uri="{BB962C8B-B14F-4D97-AF65-F5344CB8AC3E}">
        <p14:creationId xmlns:p14="http://schemas.microsoft.com/office/powerpoint/2010/main" val="935598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E52F5B-BB2C-4B9D-971C-66096E5B7915}"/>
              </a:ext>
            </a:extLst>
          </p:cNvPr>
          <p:cNvPicPr>
            <a:picLocks noGrp="1" noChangeAspect="1"/>
          </p:cNvPicPr>
          <p:nvPr>
            <p:ph idx="1"/>
          </p:nvPr>
        </p:nvPicPr>
        <p:blipFill>
          <a:blip r:embed="rId3"/>
          <a:stretch>
            <a:fillRect/>
          </a:stretch>
        </p:blipFill>
        <p:spPr>
          <a:xfrm>
            <a:off x="563532" y="1737641"/>
            <a:ext cx="8016935" cy="4322439"/>
          </a:xfrm>
          <a:prstGeom prst="rect">
            <a:avLst/>
          </a:prstGeom>
        </p:spPr>
      </p:pic>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26</a:t>
            </a:fld>
            <a:endParaRPr lang="en-US"/>
          </a:p>
        </p:txBody>
      </p:sp>
      <p:sp>
        <p:nvSpPr>
          <p:cNvPr id="104465" name="Rectangle 20"/>
          <p:cNvSpPr>
            <a:spLocks noChangeArrowheads="1"/>
          </p:cNvSpPr>
          <p:nvPr/>
        </p:nvSpPr>
        <p:spPr bwMode="auto">
          <a:xfrm>
            <a:off x="625" y="365124"/>
            <a:ext cx="9144000"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endParaRPr lang="en-US" sz="2400" b="1" i="1" dirty="0"/>
          </a:p>
        </p:txBody>
      </p:sp>
      <p:sp>
        <p:nvSpPr>
          <p:cNvPr id="7" name="Text Box 19"/>
          <p:cNvSpPr txBox="1">
            <a:spLocks noChangeArrowheads="1"/>
          </p:cNvSpPr>
          <p:nvPr/>
        </p:nvSpPr>
        <p:spPr bwMode="auto">
          <a:xfrm>
            <a:off x="6523365" y="6087072"/>
            <a:ext cx="20571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a:t>PLF, Vol. 1, p. 133</a:t>
            </a:r>
          </a:p>
        </p:txBody>
      </p:sp>
      <p:sp>
        <p:nvSpPr>
          <p:cNvPr id="5" name="Title 4">
            <a:extLst>
              <a:ext uri="{FF2B5EF4-FFF2-40B4-BE49-F238E27FC236}">
                <a16:creationId xmlns:a16="http://schemas.microsoft.com/office/drawing/2014/main" id="{A3B767DA-8274-43C5-9EA1-8DFCDD250A6B}"/>
              </a:ext>
            </a:extLst>
          </p:cNvPr>
          <p:cNvSpPr>
            <a:spLocks noGrp="1"/>
          </p:cNvSpPr>
          <p:nvPr>
            <p:ph type="title"/>
          </p:nvPr>
        </p:nvSpPr>
        <p:spPr>
          <a:xfrm>
            <a:off x="457200" y="594641"/>
            <a:ext cx="8229600" cy="1143000"/>
          </a:xfrm>
        </p:spPr>
        <p:txBody>
          <a:bodyPr/>
          <a:lstStyle/>
          <a:p>
            <a:pPr lvl="0" fontAlgn="auto">
              <a:spcBef>
                <a:spcPts val="0"/>
              </a:spcBef>
              <a:spcAft>
                <a:spcPts val="0"/>
              </a:spcAft>
            </a:pPr>
            <a:r>
              <a:rPr lang="en-US" sz="3200" dirty="0">
                <a:solidFill>
                  <a:prstClr val="black"/>
                </a:solidFill>
                <a:ea typeface="+mn-ea"/>
                <a:cs typeface="+mn-cs"/>
              </a:rPr>
              <a:t>English-Language Development Domain</a:t>
            </a:r>
            <a:br>
              <a:rPr lang="en-US" sz="2800" b="0" dirty="0">
                <a:solidFill>
                  <a:prstClr val="black"/>
                </a:solidFill>
                <a:ea typeface="+mn-ea"/>
                <a:cs typeface="+mn-cs"/>
              </a:rPr>
            </a:br>
            <a:r>
              <a:rPr lang="en-US" sz="2400" b="0" dirty="0">
                <a:solidFill>
                  <a:prstClr val="black"/>
                </a:solidFill>
                <a:ea typeface="+mn-ea"/>
                <a:cs typeface="+mn-cs"/>
              </a:rPr>
              <a:t>6.0 Children Demonstrate Phonological Awareness.</a:t>
            </a:r>
            <a:br>
              <a:rPr lang="en-US" sz="2400" b="0" dirty="0">
                <a:solidFill>
                  <a:prstClr val="black"/>
                </a:solidFill>
                <a:ea typeface="+mn-ea"/>
                <a:cs typeface="+mn-cs"/>
              </a:rPr>
            </a:br>
            <a:r>
              <a:rPr lang="en-US" sz="2400" dirty="0">
                <a:solidFill>
                  <a:prstClr val="black"/>
                </a:solidFill>
                <a:ea typeface="+mn-ea"/>
                <a:cs typeface="+mn-cs"/>
              </a:rPr>
              <a:t>Focus: Sound Differences in the Home Language and English</a:t>
            </a:r>
            <a:br>
              <a:rPr lang="en-US" sz="2400" i="1" dirty="0">
                <a:solidFill>
                  <a:prstClr val="black"/>
                </a:solidFill>
                <a:ea typeface="+mn-ea"/>
                <a:cs typeface="+mn-cs"/>
              </a:rPr>
            </a:br>
            <a:endParaRPr lang="en-US" dirty="0"/>
          </a:p>
        </p:txBody>
      </p:sp>
    </p:spTree>
    <p:extLst>
      <p:ext uri="{BB962C8B-B14F-4D97-AF65-F5344CB8AC3E}">
        <p14:creationId xmlns:p14="http://schemas.microsoft.com/office/powerpoint/2010/main" val="130761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199"/>
          </a:xfrm>
        </p:spPr>
        <p:txBody>
          <a:bodyPr/>
          <a:lstStyle/>
          <a:p>
            <a:r>
              <a:rPr lang="en-US" sz="3200" dirty="0"/>
              <a:t>Focused Video Viewing:</a:t>
            </a:r>
            <a:br>
              <a:rPr lang="en-US" sz="3200" dirty="0"/>
            </a:br>
            <a:r>
              <a:rPr lang="en-US" sz="2800" b="0" dirty="0"/>
              <a:t>Watch for the Developmental Change between Beginning, Middle, and Later</a:t>
            </a: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82"/>
          <a:stretch/>
        </p:blipFill>
        <p:spPr>
          <a:xfrm>
            <a:off x="234462" y="1600200"/>
            <a:ext cx="8628184" cy="4525963"/>
          </a:xfrm>
          <a:prstGeom prst="rect">
            <a:avLst/>
          </a:prstGeom>
        </p:spPr>
      </p:pic>
      <p:sp>
        <p:nvSpPr>
          <p:cNvPr id="3" name="Slide Number Placeholder 2"/>
          <p:cNvSpPr>
            <a:spLocks noGrp="1"/>
          </p:cNvSpPr>
          <p:nvPr>
            <p:ph type="sldNum" sz="quarter" idx="10"/>
          </p:nvPr>
        </p:nvSpPr>
        <p:spPr/>
        <p:txBody>
          <a:bodyPr/>
          <a:lstStyle/>
          <a:p>
            <a:pPr>
              <a:defRPr/>
            </a:pPr>
            <a:fld id="{DC4C2BEB-DC2A-134A-A541-009E8DB57D76}" type="slidenum">
              <a:rPr lang="en-US" smtClean="0"/>
              <a:pPr>
                <a:defRPr/>
              </a:pPr>
              <a:t>27</a:t>
            </a:fld>
            <a:endParaRPr lang="en-US"/>
          </a:p>
        </p:txBody>
      </p:sp>
    </p:spTree>
    <p:extLst>
      <p:ext uri="{BB962C8B-B14F-4D97-AF65-F5344CB8AC3E}">
        <p14:creationId xmlns:p14="http://schemas.microsoft.com/office/powerpoint/2010/main" val="99732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Reflection</a:t>
            </a:r>
          </a:p>
        </p:txBody>
      </p:sp>
      <p:sp>
        <p:nvSpPr>
          <p:cNvPr id="3" name="Content Placeholder 2"/>
          <p:cNvSpPr>
            <a:spLocks noGrp="1"/>
          </p:cNvSpPr>
          <p:nvPr>
            <p:ph idx="1"/>
          </p:nvPr>
        </p:nvSpPr>
        <p:spPr/>
        <p:txBody>
          <a:bodyPr/>
          <a:lstStyle/>
          <a:p>
            <a:pPr marL="347663" indent="-347663" defTabSz="914400" eaLnBrk="1" hangingPunct="1">
              <a:lnSpc>
                <a:spcPct val="90000"/>
              </a:lnSpc>
              <a:spcBef>
                <a:spcPct val="30000"/>
              </a:spcBef>
              <a:buFont typeface="Arial"/>
              <a:buChar char="•"/>
              <a:defRPr/>
            </a:pPr>
            <a:r>
              <a:rPr lang="en-US" dirty="0">
                <a:latin typeface="Arial" charset="0"/>
                <a:ea typeface="ＭＳ Ｐゴシック" charset="0"/>
                <a:cs typeface="Arial" charset="0"/>
              </a:rPr>
              <a:t>What are the differences between the developmental levels (</a:t>
            </a:r>
            <a:r>
              <a:rPr lang="en-US" dirty="0"/>
              <a:t>beginning, middle, later)?</a:t>
            </a:r>
          </a:p>
          <a:p>
            <a:pPr marL="347663" indent="-347663" defTabSz="914400" eaLnBrk="1" hangingPunct="1">
              <a:lnSpc>
                <a:spcPct val="90000"/>
              </a:lnSpc>
              <a:spcBef>
                <a:spcPct val="30000"/>
              </a:spcBef>
              <a:buFont typeface="Arial"/>
              <a:buChar char="•"/>
              <a:defRPr/>
            </a:pPr>
            <a:r>
              <a:rPr lang="en-US" dirty="0">
                <a:latin typeface="Arial" charset="0"/>
                <a:ea typeface="ＭＳ Ｐゴシック" pitchFamily="-1" charset="-128"/>
                <a:cs typeface="ＭＳ Ｐゴシック" pitchFamily="-1" charset="-128"/>
              </a:rPr>
              <a:t>How does the teacher adapt her lesson (sound differences) to support children’s phonological awareness? </a:t>
            </a:r>
          </a:p>
          <a:p>
            <a:pPr marL="347663" indent="-347663" defTabSz="914400" eaLnBrk="1" hangingPunct="1">
              <a:lnSpc>
                <a:spcPct val="90000"/>
              </a:lnSpc>
              <a:spcBef>
                <a:spcPct val="30000"/>
              </a:spcBef>
              <a:buFont typeface="Arial"/>
              <a:buChar char="•"/>
              <a:defRPr/>
            </a:pPr>
            <a:r>
              <a:rPr lang="en-US" dirty="0">
                <a:latin typeface="Arial" charset="0"/>
                <a:ea typeface="ＭＳ Ｐゴシック" pitchFamily="-1" charset="-128"/>
                <a:cs typeface="ＭＳ Ｐゴシック" pitchFamily="-1" charset="-128"/>
              </a:rPr>
              <a:t>Have you had a similar experience in your classroom?</a:t>
            </a:r>
            <a:endParaRPr lang="en-US" dirty="0">
              <a:latin typeface="Arial" charset="0"/>
              <a:ea typeface="ＭＳ Ｐゴシック" charset="0"/>
              <a:cs typeface="Arial" charset="0"/>
            </a:endParaRPr>
          </a:p>
          <a:p>
            <a:pPr marL="0" indent="0" defTabSz="914400">
              <a:spcBef>
                <a:spcPct val="30000"/>
              </a:spcBef>
              <a:buNone/>
              <a:defRPr/>
            </a:pPr>
            <a:r>
              <a:rPr lang="en-US" dirty="0">
                <a:ea typeface="ＭＳ Ｐゴシック" charset="0"/>
                <a:cs typeface="Arial" charset="0"/>
              </a:rPr>
              <a:t> </a:t>
            </a:r>
            <a:br>
              <a:rPr lang="en-US" dirty="0">
                <a:ea typeface="ＭＳ Ｐゴシック" charset="0"/>
                <a:cs typeface="Arial" charset="0"/>
              </a:rPr>
            </a:br>
            <a:endParaRPr lang="en-US" dirty="0">
              <a:ea typeface="ＭＳ Ｐゴシック" charset="0"/>
              <a:cs typeface="Arial" charset="0"/>
            </a:endParaRPr>
          </a:p>
        </p:txBody>
      </p:sp>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28</a:t>
            </a:fld>
            <a:endParaRPr lang="en-US"/>
          </a:p>
        </p:txBody>
      </p:sp>
    </p:spTree>
    <p:extLst>
      <p:ext uri="{BB962C8B-B14F-4D97-AF65-F5344CB8AC3E}">
        <p14:creationId xmlns:p14="http://schemas.microsoft.com/office/powerpoint/2010/main" val="317882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E7C3">
            <a:alpha val="68627"/>
          </a:srgbClr>
        </a:solidFill>
        <a:effectLst/>
      </p:bgPr>
    </p:bg>
    <p:spTree>
      <p:nvGrpSpPr>
        <p:cNvPr id="1" name=""/>
        <p:cNvGrpSpPr/>
        <p:nvPr/>
      </p:nvGrpSpPr>
      <p:grpSpPr>
        <a:xfrm>
          <a:off x="0" y="0"/>
          <a:ext cx="0" cy="0"/>
          <a:chOff x="0" y="0"/>
          <a:chExt cx="0" cy="0"/>
        </a:xfrm>
      </p:grpSpPr>
      <p:sp>
        <p:nvSpPr>
          <p:cNvPr id="65537" name="Title 2"/>
          <p:cNvSpPr>
            <a:spLocks noGrp="1"/>
          </p:cNvSpPr>
          <p:nvPr>
            <p:ph type="title"/>
          </p:nvPr>
        </p:nvSpPr>
        <p:spPr>
          <a:xfrm>
            <a:off x="0" y="274638"/>
            <a:ext cx="9144000" cy="1143000"/>
          </a:xfrm>
        </p:spPr>
        <p:txBody>
          <a:bodyPr/>
          <a:lstStyle/>
          <a:p>
            <a:r>
              <a:rPr lang="en-US" sz="4000" dirty="0">
                <a:solidFill>
                  <a:schemeClr val="tx1"/>
                </a:solidFill>
                <a:latin typeface="Arial" charset="0"/>
                <a:cs typeface="ＭＳ Ｐゴシック" charset="0"/>
              </a:rPr>
              <a:t>Key Features of the DRDP-K (2015)</a:t>
            </a:r>
          </a:p>
        </p:txBody>
      </p:sp>
      <p:sp>
        <p:nvSpPr>
          <p:cNvPr id="65538" name="Content Placeholder 1"/>
          <p:cNvSpPr>
            <a:spLocks noGrp="1"/>
          </p:cNvSpPr>
          <p:nvPr>
            <p:ph idx="1"/>
          </p:nvPr>
        </p:nvSpPr>
        <p:spPr/>
        <p:txBody>
          <a:bodyPr/>
          <a:lstStyle/>
          <a:p>
            <a:pPr marL="341313" indent="-341313">
              <a:spcAft>
                <a:spcPts val="600"/>
              </a:spcAft>
            </a:pPr>
            <a:r>
              <a:rPr lang="en-US" sz="2600" dirty="0">
                <a:latin typeface="Arial" charset="0"/>
                <a:cs typeface="ＭＳ Ｐゴシック" charset="0"/>
              </a:rPr>
              <a:t>An observation-based assessment tool, </a:t>
            </a:r>
            <a:br>
              <a:rPr lang="en-US" sz="2600" dirty="0">
                <a:latin typeface="Arial" charset="0"/>
                <a:cs typeface="ＭＳ Ｐゴシック" charset="0"/>
              </a:rPr>
            </a:br>
            <a:r>
              <a:rPr lang="en-US" sz="2600" b="1" i="1" dirty="0">
                <a:latin typeface="Arial" charset="0"/>
                <a:cs typeface="ＭＳ Ｐゴシック" charset="0"/>
              </a:rPr>
              <a:t>not</a:t>
            </a:r>
            <a:r>
              <a:rPr lang="en-US" sz="2600" i="1" dirty="0">
                <a:latin typeface="Arial" charset="0"/>
                <a:cs typeface="ＭＳ Ｐゴシック" charset="0"/>
              </a:rPr>
              <a:t> </a:t>
            </a:r>
            <a:r>
              <a:rPr lang="en-US" sz="2600" dirty="0">
                <a:latin typeface="Arial" charset="0"/>
                <a:cs typeface="ＭＳ Ｐゴシック" charset="0"/>
              </a:rPr>
              <a:t>a test</a:t>
            </a:r>
          </a:p>
          <a:p>
            <a:pPr marL="341313" indent="-341313">
              <a:spcAft>
                <a:spcPts val="600"/>
              </a:spcAft>
            </a:pPr>
            <a:r>
              <a:rPr lang="en-US" sz="2600" dirty="0">
                <a:latin typeface="Arial" charset="0"/>
                <a:cs typeface="ＭＳ Ｐゴシック" charset="0"/>
              </a:rPr>
              <a:t>Individual child assessment</a:t>
            </a:r>
          </a:p>
          <a:p>
            <a:pPr marL="341313" indent="-341313">
              <a:spcAft>
                <a:spcPts val="600"/>
              </a:spcAft>
            </a:pPr>
            <a:r>
              <a:rPr lang="en-US" sz="2600" dirty="0">
                <a:latin typeface="Arial" charset="0"/>
                <a:cs typeface="ＭＳ Ｐゴシック" charset="0"/>
              </a:rPr>
              <a:t>Completed by each child’</a:t>
            </a:r>
            <a:r>
              <a:rPr lang="en-US" altLang="ja-JP" sz="2600" dirty="0">
                <a:latin typeface="Arial" charset="0"/>
                <a:cs typeface="ＭＳ Ｐゴシック" charset="0"/>
              </a:rPr>
              <a:t>s teacher</a:t>
            </a:r>
          </a:p>
          <a:p>
            <a:pPr marL="341313" indent="-341313">
              <a:spcAft>
                <a:spcPts val="600"/>
              </a:spcAft>
            </a:pPr>
            <a:r>
              <a:rPr lang="en-US" sz="2600" dirty="0">
                <a:latin typeface="Arial" charset="0"/>
                <a:cs typeface="ＭＳ Ｐゴシック" charset="0"/>
              </a:rPr>
              <a:t>Based on developmental research and theory</a:t>
            </a:r>
          </a:p>
          <a:p>
            <a:pPr marL="341313" indent="-341313">
              <a:spcAft>
                <a:spcPts val="600"/>
              </a:spcAft>
            </a:pPr>
            <a:r>
              <a:rPr lang="en-US" sz="2600" dirty="0">
                <a:latin typeface="Arial" charset="0"/>
                <a:cs typeface="ＭＳ Ｐゴシック" charset="0"/>
              </a:rPr>
              <a:t>Includes developmental sequences of behaviors along a continuum</a:t>
            </a:r>
          </a:p>
          <a:p>
            <a:pPr marL="341313" indent="-341313">
              <a:spcAft>
                <a:spcPts val="600"/>
              </a:spcAft>
            </a:pPr>
            <a:r>
              <a:rPr lang="en-US" sz="2600" dirty="0">
                <a:latin typeface="Arial" charset="0"/>
                <a:cs typeface="ＭＳ Ｐゴシック" charset="0"/>
              </a:rPr>
              <a:t>Spans the developmental continuum of children in a two-year kindergarten program</a:t>
            </a:r>
          </a:p>
        </p:txBody>
      </p:sp>
      <p:pic>
        <p:nvPicPr>
          <p:cNvPr id="6553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1600200"/>
            <a:ext cx="1987550" cy="1539875"/>
          </a:xfrm>
          <a:prstGeom prst="rect">
            <a:avLst/>
          </a:prstGeom>
          <a:noFill/>
          <a:ln>
            <a:solidFill>
              <a:schemeClr val="dk1">
                <a:hueOff val="0"/>
                <a:satOff val="0"/>
                <a:lumOff val="0"/>
              </a:schemeClr>
            </a:solidFill>
          </a:ln>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3DD1D8A4-18A6-4FF6-B04A-C7B283AD30F4}" type="slidenum">
              <a:rPr lang="en-US" altLang="en-US" smtClean="0"/>
              <a:pPr/>
              <a:t>29</a:t>
            </a:fld>
            <a:endParaRPr lang="en-US" altLang="en-US"/>
          </a:p>
        </p:txBody>
      </p:sp>
    </p:spTree>
    <p:extLst>
      <p:ext uri="{BB962C8B-B14F-4D97-AF65-F5344CB8AC3E}">
        <p14:creationId xmlns:p14="http://schemas.microsoft.com/office/powerpoint/2010/main" val="19656250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3600" dirty="0"/>
              <a:t>Down by the Bay: </a:t>
            </a:r>
            <a:br>
              <a:rPr lang="en-US" sz="3600" dirty="0"/>
            </a:br>
            <a:r>
              <a:rPr lang="en-US" sz="3200" b="0" dirty="0"/>
              <a:t>Using Music to Get in the Mood of Phonological Awareness</a:t>
            </a:r>
            <a:r>
              <a:rPr lang="en-US" sz="3200" b="0" dirty="0">
                <a:latin typeface="Arial" charset="0"/>
                <a:ea typeface="ＭＳ Ｐゴシック" charset="0"/>
                <a:cs typeface="Arial" charset="0"/>
              </a:rPr>
              <a:t> </a:t>
            </a:r>
          </a:p>
        </p:txBody>
      </p:sp>
      <p:sp>
        <p:nvSpPr>
          <p:cNvPr id="7172" name="Rectangle 9"/>
          <p:cNvSpPr>
            <a:spLocks noGrp="1" noChangeArrowheads="1"/>
          </p:cNvSpPr>
          <p:nvPr>
            <p:ph sz="half" idx="1"/>
          </p:nvPr>
        </p:nvSpPr>
        <p:spPr>
          <a:xfrm>
            <a:off x="457200" y="1692276"/>
            <a:ext cx="4038600" cy="4433887"/>
          </a:xfrm>
          <a:noFill/>
        </p:spPr>
        <p:txBody>
          <a:bodyPr/>
          <a:lstStyle/>
          <a:p>
            <a:pPr eaLnBrk="1" hangingPunct="1">
              <a:buFont typeface="+mj-lt"/>
              <a:buAutoNum type="arabicPeriod"/>
              <a:defRPr/>
            </a:pPr>
            <a:r>
              <a:rPr lang="en-US" dirty="0">
                <a:ea typeface="Arial" pitchFamily="-65" charset="0"/>
              </a:rPr>
              <a:t>Stand up and sing “Down by the Bay.”</a:t>
            </a:r>
          </a:p>
          <a:p>
            <a:pPr eaLnBrk="1" hangingPunct="1">
              <a:buFont typeface="+mj-lt"/>
              <a:buAutoNum type="arabicPeriod"/>
              <a:defRPr/>
            </a:pPr>
            <a:r>
              <a:rPr lang="en-US" dirty="0">
                <a:ea typeface="Arial" pitchFamily="-65" charset="0"/>
              </a:rPr>
              <a:t>Listen to the trainer’s  “new” lyrics.</a:t>
            </a:r>
          </a:p>
          <a:p>
            <a:pPr eaLnBrk="1" hangingPunct="1">
              <a:buFont typeface="+mj-lt"/>
              <a:buAutoNum type="arabicPeriod"/>
              <a:defRPr/>
            </a:pPr>
            <a:r>
              <a:rPr lang="en-US" dirty="0">
                <a:ea typeface="Arial" pitchFamily="-65" charset="0"/>
              </a:rPr>
              <a:t>Each person at the table take a turn making up your own verse.</a:t>
            </a:r>
          </a:p>
        </p:txBody>
      </p:sp>
      <p:sp>
        <p:nvSpPr>
          <p:cNvPr id="6" name="Rectangle 9"/>
          <p:cNvSpPr>
            <a:spLocks noGrp="1" noChangeArrowheads="1"/>
          </p:cNvSpPr>
          <p:nvPr>
            <p:ph sz="half" idx="2"/>
          </p:nvPr>
        </p:nvSpPr>
        <p:spPr>
          <a:xfrm>
            <a:off x="4648200" y="1692276"/>
            <a:ext cx="4038600" cy="4685664"/>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sz="2400" dirty="0"/>
              <a:t>Down by the bay</a:t>
            </a:r>
          </a:p>
          <a:p>
            <a:pPr marL="0" indent="0" algn="ctr">
              <a:buNone/>
            </a:pPr>
            <a:r>
              <a:rPr lang="en-US" sz="2400" dirty="0"/>
              <a:t>Where the watermelons grow</a:t>
            </a:r>
          </a:p>
          <a:p>
            <a:pPr marL="0" indent="0" algn="ctr">
              <a:buNone/>
            </a:pPr>
            <a:r>
              <a:rPr lang="en-US" sz="2400" dirty="0"/>
              <a:t>Back to my home</a:t>
            </a:r>
          </a:p>
          <a:p>
            <a:pPr marL="0" indent="0" algn="ctr">
              <a:buNone/>
            </a:pPr>
            <a:r>
              <a:rPr lang="en-US" sz="2400" dirty="0"/>
              <a:t>I dare not go</a:t>
            </a:r>
          </a:p>
          <a:p>
            <a:pPr marL="0" indent="0" algn="ctr">
              <a:buNone/>
            </a:pPr>
            <a:r>
              <a:rPr lang="en-US" sz="2400" dirty="0"/>
              <a:t>For if I do</a:t>
            </a:r>
          </a:p>
          <a:p>
            <a:pPr marL="0" indent="0" algn="ctr">
              <a:buNone/>
            </a:pPr>
            <a:r>
              <a:rPr lang="en-US" sz="2400" dirty="0"/>
              <a:t>My mother will say</a:t>
            </a:r>
          </a:p>
          <a:p>
            <a:pPr marL="0" indent="0" algn="ctr">
              <a:buNone/>
            </a:pPr>
            <a:r>
              <a:rPr lang="en-US" sz="2400" dirty="0"/>
              <a:t>"Did you ever you ever see a goose</a:t>
            </a:r>
          </a:p>
          <a:p>
            <a:pPr marL="0" indent="0" algn="ctr">
              <a:buNone/>
            </a:pPr>
            <a:r>
              <a:rPr lang="en-US" sz="2400" dirty="0"/>
              <a:t>kissing a moose?"</a:t>
            </a:r>
          </a:p>
          <a:p>
            <a:pPr marL="0" indent="0" algn="ctr">
              <a:buNone/>
            </a:pPr>
            <a:r>
              <a:rPr lang="en-US" sz="2400" dirty="0"/>
              <a:t>Down by the bay</a:t>
            </a: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3</a:t>
            </a:fld>
            <a:endParaRPr lang="en-US"/>
          </a:p>
        </p:txBody>
      </p:sp>
      <p:sp>
        <p:nvSpPr>
          <p:cNvPr id="12" name="Right Arrow 11"/>
          <p:cNvSpPr/>
          <p:nvPr/>
        </p:nvSpPr>
        <p:spPr>
          <a:xfrm>
            <a:off x="4006596" y="2190750"/>
            <a:ext cx="978408" cy="484632"/>
          </a:xfrm>
          <a:prstGeom prst="rightArrow">
            <a:avLst/>
          </a:prstGeom>
          <a:gradFill>
            <a:gsLst>
              <a:gs pos="0">
                <a:schemeClr val="accent1">
                  <a:tint val="100000"/>
                  <a:shade val="100000"/>
                  <a:satMod val="130000"/>
                  <a:alpha val="59000"/>
                  <a:lumMod val="97000"/>
                </a:schemeClr>
              </a:gs>
              <a:gs pos="100000">
                <a:schemeClr val="accent1">
                  <a:tint val="50000"/>
                  <a:shade val="100000"/>
                  <a:satMod val="350000"/>
                </a:schemeClr>
              </a:gs>
            </a:gsLst>
          </a:gra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8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E7C3">
            <a:alpha val="68627"/>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DRDP-K (2015) Language and Literacy Phonological Awareness</a:t>
            </a:r>
          </a:p>
        </p:txBody>
      </p:sp>
      <p:pic>
        <p:nvPicPr>
          <p:cNvPr id="5" name="Content Placeholder 4"/>
          <p:cNvPicPr>
            <a:picLocks noGrp="1" noChangeAspect="1"/>
          </p:cNvPicPr>
          <p:nvPr>
            <p:ph idx="1"/>
          </p:nvPr>
        </p:nvPicPr>
        <p:blipFill>
          <a:blip r:embed="rId3"/>
          <a:stretch>
            <a:fillRect/>
          </a:stretch>
        </p:blipFill>
        <p:spPr>
          <a:xfrm>
            <a:off x="1365161" y="1417638"/>
            <a:ext cx="6413677" cy="4897877"/>
          </a:xfrm>
          <a:prstGeom prst="rect">
            <a:avLst/>
          </a:prstGeom>
          <a:ln>
            <a:solidFill>
              <a:schemeClr val="dk1"/>
            </a:solidFill>
          </a:ln>
        </p:spPr>
      </p:pic>
      <p:sp>
        <p:nvSpPr>
          <p:cNvPr id="3" name="Slide Number Placeholder 2"/>
          <p:cNvSpPr>
            <a:spLocks noGrp="1"/>
          </p:cNvSpPr>
          <p:nvPr>
            <p:ph type="sldNum" sz="quarter" idx="10"/>
          </p:nvPr>
        </p:nvSpPr>
        <p:spPr/>
        <p:txBody>
          <a:bodyPr/>
          <a:lstStyle/>
          <a:p>
            <a:pPr>
              <a:defRPr/>
            </a:pPr>
            <a:fld id="{D6F3B364-8EDD-4EE8-AC37-058C0FCE36B0}" type="slidenum">
              <a:rPr lang="en-US" smtClean="0"/>
              <a:pPr>
                <a:defRPr/>
              </a:pPr>
              <a:t>30</a:t>
            </a:fld>
            <a:endParaRPr lang="en-US" dirty="0"/>
          </a:p>
        </p:txBody>
      </p:sp>
    </p:spTree>
    <p:extLst>
      <p:ext uri="{BB962C8B-B14F-4D97-AF65-F5344CB8AC3E}">
        <p14:creationId xmlns:p14="http://schemas.microsoft.com/office/powerpoint/2010/main" val="213147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75913" y="1576494"/>
            <a:ext cx="961171" cy="788194"/>
          </a:xfrm>
          <a:prstGeom prst="rightArrow">
            <a:avLst/>
          </a:prstGeom>
          <a:solidFill>
            <a:srgbClr val="FDBE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994039" y="1673869"/>
            <a:ext cx="1155921" cy="788194"/>
          </a:xfrm>
          <a:prstGeom prst="rightArrow">
            <a:avLst/>
          </a:prstGeom>
          <a:solidFill>
            <a:srgbClr val="9D69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112842" y="1570567"/>
            <a:ext cx="949316" cy="788194"/>
          </a:xfrm>
          <a:prstGeom prst="rightArrow">
            <a:avLst/>
          </a:prstGeom>
          <a:solidFill>
            <a:srgbClr val="D89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xfrm>
            <a:off x="457200" y="347006"/>
            <a:ext cx="8229600" cy="1143000"/>
          </a:xfrm>
          <a:noFill/>
          <a:ln w="76200">
            <a:solidFill>
              <a:schemeClr val="lt1">
                <a:hueOff val="0"/>
                <a:satOff val="0"/>
                <a:lumOff val="0"/>
              </a:schemeClr>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1" y="2451894"/>
            <a:ext cx="2641600" cy="3416300"/>
          </a:xfrm>
          <a:solidFill>
            <a:schemeClr val="bg1"/>
          </a:solidFill>
          <a:ln w="38100">
            <a:solidFill>
              <a:srgbClr val="D89102"/>
            </a:solidFill>
          </a:ln>
        </p:spPr>
        <p:txBody>
          <a:bodyPr anchor="ctr" anchorCtr="0"/>
          <a:lstStyle/>
          <a:p>
            <a:pPr marL="0" lvl="0" indent="0" algn="ctr">
              <a:buNone/>
            </a:pPr>
            <a:r>
              <a:rPr lang="en-US" sz="2400" b="1" dirty="0">
                <a:solidFill>
                  <a:srgbClr val="D89102"/>
                </a:solidFill>
              </a:rPr>
              <a:t>What are the developmental progressions of phonological awareness?</a:t>
            </a:r>
          </a:p>
          <a:p>
            <a:pPr marL="0" indent="0">
              <a:buNone/>
            </a:pPr>
            <a:endParaRPr lang="en-US" sz="2400" b="1" dirty="0">
              <a:solidFill>
                <a:srgbClr val="D89102"/>
              </a:solidFill>
            </a:endParaRPr>
          </a:p>
        </p:txBody>
      </p:sp>
      <p:sp>
        <p:nvSpPr>
          <p:cNvPr id="7" name="Content Placeholder 6"/>
          <p:cNvSpPr>
            <a:spLocks noGrp="1"/>
          </p:cNvSpPr>
          <p:nvPr>
            <p:ph sz="quarter" idx="2"/>
          </p:nvPr>
        </p:nvSpPr>
        <p:spPr>
          <a:xfrm>
            <a:off x="3244042" y="2645927"/>
            <a:ext cx="2641600" cy="3530600"/>
          </a:xfrm>
          <a:solidFill>
            <a:schemeClr val="bg1"/>
          </a:solidFill>
          <a:ln w="38100">
            <a:solidFill>
              <a:srgbClr val="9D6901"/>
            </a:solidFill>
          </a:ln>
        </p:spPr>
        <p:txBody>
          <a:bodyPr anchor="ctr" anchorCtr="0"/>
          <a:lstStyle/>
          <a:p>
            <a:pPr marL="0" lvl="0" indent="0" algn="ctr">
              <a:buNone/>
            </a:pPr>
            <a:r>
              <a:rPr lang="en-US" sz="2400" b="1" dirty="0">
                <a:solidFill>
                  <a:srgbClr val="9D6901"/>
                </a:solidFill>
              </a:rPr>
              <a:t>What are the developmentally appropriate strategies that support the development of phonological awareness?</a:t>
            </a:r>
          </a:p>
          <a:p>
            <a:pPr marL="0" indent="0">
              <a:buNone/>
            </a:pPr>
            <a:endParaRPr lang="en-US" sz="2400" b="1" dirty="0">
              <a:solidFill>
                <a:srgbClr val="9D6901"/>
              </a:solidFill>
            </a:endParaRPr>
          </a:p>
        </p:txBody>
      </p:sp>
      <p:sp>
        <p:nvSpPr>
          <p:cNvPr id="8" name="Content Placeholder 7"/>
          <p:cNvSpPr>
            <a:spLocks noGrp="1"/>
          </p:cNvSpPr>
          <p:nvPr>
            <p:ph sz="quarter" idx="3"/>
          </p:nvPr>
        </p:nvSpPr>
        <p:spPr>
          <a:xfrm>
            <a:off x="6235700" y="2451894"/>
            <a:ext cx="2641600" cy="3504406"/>
          </a:xfrm>
          <a:solidFill>
            <a:schemeClr val="bg1"/>
          </a:solidFill>
          <a:ln w="38100">
            <a:solidFill>
              <a:srgbClr val="FDBE41"/>
            </a:solidFill>
          </a:ln>
        </p:spPr>
        <p:txBody>
          <a:bodyPr anchor="ctr" anchorCtr="0"/>
          <a:lstStyle/>
          <a:p>
            <a:pPr marL="0" lvl="0" indent="0" algn="ctr">
              <a:buNone/>
            </a:pPr>
            <a:r>
              <a:rPr lang="en-US" sz="2400" b="1" dirty="0">
                <a:solidFill>
                  <a:srgbClr val="FDBE41"/>
                </a:solidFill>
              </a:rPr>
              <a:t>How can I incorporate these strategies into my existing classroom?</a:t>
            </a:r>
          </a:p>
          <a:p>
            <a:pPr marL="0" indent="0">
              <a:buNone/>
            </a:pPr>
            <a:endParaRPr lang="en-US" sz="2400" b="1" dirty="0">
              <a:solidFill>
                <a:srgbClr val="FDBE41"/>
              </a:solidFill>
            </a:endParaRPr>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BE4F76FE-E913-4EE8-9488-C511D295C4FB}" type="slidenum">
              <a:rPr lang="en-US" altLang="en-US" smtClean="0"/>
              <a:pPr/>
              <a:t>31</a:t>
            </a:fld>
            <a:endParaRPr lang="en-US" altLang="en-US" dirty="0"/>
          </a:p>
        </p:txBody>
      </p:sp>
      <p:sp>
        <p:nvSpPr>
          <p:cNvPr id="10" name="Connector 5"/>
          <p:cNvSpPr/>
          <p:nvPr/>
        </p:nvSpPr>
        <p:spPr>
          <a:xfrm>
            <a:off x="3086511" y="2119518"/>
            <a:ext cx="2956663" cy="4359104"/>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36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dirty="0">
                <a:latin typeface="Arial" charset="0"/>
                <a:ea typeface="ＭＳ Ｐゴシック" charset="0"/>
              </a:rPr>
              <a:t>Key Resources</a:t>
            </a:r>
          </a:p>
        </p:txBody>
      </p:sp>
      <p:pic>
        <p:nvPicPr>
          <p:cNvPr id="107523" name="Picture 3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09073" y="1692276"/>
            <a:ext cx="2358189" cy="3215778"/>
          </a:xfrm>
          <a:ln>
            <a:solidFill>
              <a:schemeClr val="tx1"/>
            </a:solidFill>
          </a:ln>
        </p:spPr>
      </p:pic>
      <p:sp>
        <p:nvSpPr>
          <p:cNvPr id="2" name="Slide Number Placeholder 1"/>
          <p:cNvSpPr>
            <a:spLocks noGrp="1"/>
          </p:cNvSpPr>
          <p:nvPr>
            <p:ph type="sldNum" sz="quarter" idx="10"/>
          </p:nvPr>
        </p:nvSpPr>
        <p:spPr/>
        <p:txBody>
          <a:bodyPr/>
          <a:lstStyle/>
          <a:p>
            <a:fld id="{6D923E4E-FB37-4065-96CD-4E22E4299DB1}" type="slidenum">
              <a:rPr lang="en-US" altLang="en-US" smtClean="0"/>
              <a:pPr/>
              <a:t>32</a:t>
            </a:fld>
            <a:endParaRPr lang="en-US" altLang="en-US" dirty="0"/>
          </a:p>
        </p:txBody>
      </p:sp>
      <p:pic>
        <p:nvPicPr>
          <p:cNvPr id="10752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8019" y="1692276"/>
            <a:ext cx="2503579" cy="321577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7524"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232355" y="1692276"/>
            <a:ext cx="2454445" cy="321577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470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52610" y="396766"/>
            <a:ext cx="7488238" cy="990600"/>
          </a:xfrm>
        </p:spPr>
        <p:txBody>
          <a:bodyPr/>
          <a:lstStyle/>
          <a:p>
            <a:r>
              <a:rPr lang="en-US" dirty="0">
                <a:latin typeface="Arial" charset="0"/>
                <a:ea typeface="MS Pゴシック" charset="0"/>
              </a:rPr>
              <a:t>Curriculum Framework:</a:t>
            </a:r>
            <a:br>
              <a:rPr lang="en-US" dirty="0">
                <a:latin typeface="Arial" charset="0"/>
                <a:ea typeface="MS Pゴシック" charset="0"/>
              </a:rPr>
            </a:br>
            <a:r>
              <a:rPr lang="en-US" sz="2500" dirty="0">
                <a:latin typeface="Arial" charset="0"/>
                <a:ea typeface="MS Pゴシック" charset="0"/>
              </a:rPr>
              <a:t>Strategies to Enrich Learning Opportunities</a:t>
            </a:r>
          </a:p>
        </p:txBody>
      </p:sp>
      <p:sp>
        <p:nvSpPr>
          <p:cNvPr id="71683" name="Rectangle 4"/>
          <p:cNvSpPr>
            <a:spLocks noGrp="1" noChangeArrowheads="1"/>
          </p:cNvSpPr>
          <p:nvPr>
            <p:ph type="body" sz="half" idx="2"/>
          </p:nvPr>
        </p:nvSpPr>
        <p:spPr>
          <a:xfrm>
            <a:off x="4674477" y="1905000"/>
            <a:ext cx="3783723" cy="4419600"/>
          </a:xfrm>
        </p:spPr>
        <p:txBody>
          <a:bodyPr/>
          <a:lstStyle/>
          <a:p>
            <a:pPr>
              <a:spcAft>
                <a:spcPct val="20000"/>
              </a:spcAft>
            </a:pPr>
            <a:r>
              <a:rPr lang="en-US" sz="2600" dirty="0">
                <a:latin typeface="Arial" charset="0"/>
                <a:ea typeface="MS Pゴシック" charset="0"/>
              </a:rPr>
              <a:t>Interaction and strategies</a:t>
            </a:r>
          </a:p>
          <a:p>
            <a:pPr>
              <a:spcAft>
                <a:spcPct val="20000"/>
              </a:spcAft>
            </a:pPr>
            <a:r>
              <a:rPr lang="en-US" sz="2600" dirty="0">
                <a:latin typeface="Arial" charset="0"/>
                <a:ea typeface="MS Pゴシック" charset="0"/>
              </a:rPr>
              <a:t>Routines, environments, and materials</a:t>
            </a:r>
          </a:p>
          <a:p>
            <a:pPr>
              <a:spcAft>
                <a:spcPct val="20000"/>
              </a:spcAft>
            </a:pPr>
            <a:r>
              <a:rPr lang="en-US" sz="2600" dirty="0">
                <a:latin typeface="Arial" charset="0"/>
                <a:ea typeface="MS Pゴシック" charset="0"/>
              </a:rPr>
              <a:t>Planned learning opportunities</a:t>
            </a:r>
            <a:endParaRPr lang="en-US" altLang="ja-JP" sz="2600" dirty="0">
              <a:latin typeface="Arial" charset="0"/>
              <a:ea typeface="MS Pゴシック" charset="0"/>
            </a:endParaRPr>
          </a:p>
          <a:p>
            <a:r>
              <a:rPr lang="en-US" sz="2600" dirty="0">
                <a:latin typeface="Arial" charset="0"/>
                <a:ea typeface="MS Pゴシック" charset="0"/>
              </a:rPr>
              <a:t>Partnering with Families</a:t>
            </a:r>
          </a:p>
        </p:txBody>
      </p:sp>
      <p:sp>
        <p:nvSpPr>
          <p:cNvPr id="2" name="Slide Number Placeholder 1"/>
          <p:cNvSpPr>
            <a:spLocks noGrp="1"/>
          </p:cNvSpPr>
          <p:nvPr>
            <p:ph type="sldNum" sz="quarter" idx="4294967295"/>
          </p:nvPr>
        </p:nvSpPr>
        <p:spPr>
          <a:xfrm>
            <a:off x="8686800" y="0"/>
            <a:ext cx="457200" cy="365125"/>
          </a:xfrm>
          <a:prstGeom prst="rect">
            <a:avLst/>
          </a:prstGeom>
        </p:spPr>
        <p:txBody>
          <a:bodyPr/>
          <a:lstStyle/>
          <a:p>
            <a:fld id="{1DF67E9B-77D6-44BD-9ACE-91AD9F7338C4}" type="slidenum">
              <a:rPr lang="en-US" altLang="en-US" smtClean="0"/>
              <a:pPr/>
              <a:t>33</a:t>
            </a:fld>
            <a:endParaRPr lang="en-US" altLang="en-US" dirty="0"/>
          </a:p>
        </p:txBody>
      </p:sp>
      <p:pic>
        <p:nvPicPr>
          <p:cNvPr id="71684" name="Picture 40" descr="Cover_pp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610" y="1770137"/>
            <a:ext cx="3558956" cy="458867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1685" name="Oval 13"/>
          <p:cNvSpPr>
            <a:spLocks noChangeArrowheads="1"/>
          </p:cNvSpPr>
          <p:nvPr/>
        </p:nvSpPr>
        <p:spPr bwMode="auto">
          <a:xfrm>
            <a:off x="838200" y="2209800"/>
            <a:ext cx="841829" cy="711200"/>
          </a:xfrm>
          <a:prstGeom prst="ellipse">
            <a:avLst/>
          </a:prstGeom>
          <a:noFill/>
          <a:ln w="635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i="1" dirty="0"/>
          </a:p>
        </p:txBody>
      </p:sp>
    </p:spTree>
    <p:extLst>
      <p:ext uri="{BB962C8B-B14F-4D97-AF65-F5344CB8AC3E}">
        <p14:creationId xmlns:p14="http://schemas.microsoft.com/office/powerpoint/2010/main" val="326207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5473"/>
          <a:stretch/>
        </p:blipFill>
        <p:spPr>
          <a:xfrm>
            <a:off x="-512221" y="1"/>
            <a:ext cx="9872121" cy="6857999"/>
          </a:xfrm>
        </p:spPr>
      </p:pic>
      <p:sp>
        <p:nvSpPr>
          <p:cNvPr id="164866" name="Rectangle 2"/>
          <p:cNvSpPr>
            <a:spLocks noGrp="1" noChangeArrowheads="1"/>
          </p:cNvSpPr>
          <p:nvPr>
            <p:ph type="title"/>
          </p:nvPr>
        </p:nvSpPr>
        <p:spPr>
          <a:xfrm>
            <a:off x="0" y="0"/>
            <a:ext cx="9359900" cy="952500"/>
          </a:xfrm>
          <a:solidFill>
            <a:srgbClr val="595959">
              <a:alpha val="67000"/>
            </a:srgbClr>
          </a:solidFill>
        </p:spPr>
        <p:txBody>
          <a:bodyPr/>
          <a:lstStyle/>
          <a:p>
            <a:pPr eaLnBrk="1" hangingPunct="1"/>
            <a:r>
              <a:rPr lang="en-US" dirty="0">
                <a:solidFill>
                  <a:srgbClr val="FFFFFF"/>
                </a:solidFill>
                <a:latin typeface="Arial" charset="0"/>
                <a:ea typeface="ＭＳ Ｐゴシック" charset="0"/>
              </a:rPr>
              <a:t>Universal Design for Learning</a:t>
            </a:r>
          </a:p>
        </p:txBody>
      </p:sp>
      <p:sp>
        <p:nvSpPr>
          <p:cNvPr id="164867" name="Rectangle 4"/>
          <p:cNvSpPr>
            <a:spLocks noGrp="1" noChangeArrowheads="1"/>
          </p:cNvSpPr>
          <p:nvPr>
            <p:ph sz="half" idx="1"/>
          </p:nvPr>
        </p:nvSpPr>
        <p:spPr>
          <a:xfrm>
            <a:off x="0" y="3885879"/>
            <a:ext cx="5579716" cy="2972119"/>
          </a:xfrm>
          <a:solidFill>
            <a:schemeClr val="tx1">
              <a:lumMod val="65000"/>
              <a:lumOff val="35000"/>
              <a:alpha val="59000"/>
            </a:schemeClr>
          </a:solidFill>
        </p:spPr>
        <p:txBody>
          <a:bodyPr/>
          <a:lstStyle/>
          <a:p>
            <a:pPr marL="0" indent="0">
              <a:buNone/>
            </a:pPr>
            <a:r>
              <a:rPr lang="en-US" sz="3600" dirty="0">
                <a:solidFill>
                  <a:srgbClr val="FFFFFF"/>
                </a:solidFill>
                <a:latin typeface="Arial" charset="0"/>
                <a:ea typeface="ＭＳ Ｐゴシック" charset="0"/>
              </a:rPr>
              <a:t>Multiple means of: </a:t>
            </a:r>
          </a:p>
          <a:p>
            <a:r>
              <a:rPr lang="en-US" sz="3600" dirty="0">
                <a:solidFill>
                  <a:srgbClr val="FFFFFF"/>
                </a:solidFill>
                <a:latin typeface="Arial" charset="0"/>
                <a:ea typeface="ＭＳ Ｐゴシック" charset="0"/>
              </a:rPr>
              <a:t>Expression</a:t>
            </a:r>
          </a:p>
          <a:p>
            <a:r>
              <a:rPr lang="en-US" sz="3600" dirty="0">
                <a:solidFill>
                  <a:srgbClr val="FFFFFF"/>
                </a:solidFill>
                <a:latin typeface="Arial" charset="0"/>
                <a:ea typeface="ＭＳ Ｐゴシック" charset="0"/>
              </a:rPr>
              <a:t>Representation</a:t>
            </a:r>
          </a:p>
          <a:p>
            <a:r>
              <a:rPr lang="en-US" sz="3600" dirty="0">
                <a:solidFill>
                  <a:srgbClr val="FFFFFF"/>
                </a:solidFill>
                <a:latin typeface="Arial" charset="0"/>
                <a:ea typeface="ＭＳ Ｐゴシック" charset="0"/>
              </a:rPr>
              <a:t>Engagement</a:t>
            </a:r>
          </a:p>
        </p:txBody>
      </p:sp>
      <p:sp>
        <p:nvSpPr>
          <p:cNvPr id="164869" name="Slide Number Placeholder 1"/>
          <p:cNvSpPr>
            <a:spLocks noGrp="1"/>
          </p:cNvSpPr>
          <p:nvPr>
            <p:ph type="sldNum" sz="quarter" idx="10"/>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446942-9ED8-FD4A-9A66-6867C0190726}" type="slidenum">
              <a:rPr lang="en-US" sz="1200"/>
              <a:pPr eaLnBrk="1" hangingPunct="1"/>
              <a:t>34</a:t>
            </a:fld>
            <a:endParaRPr lang="en-US" sz="1200"/>
          </a:p>
        </p:txBody>
      </p:sp>
      <p:sp>
        <p:nvSpPr>
          <p:cNvPr id="7" name="Rectangle 6"/>
          <p:cNvSpPr>
            <a:spLocks noChangeArrowheads="1"/>
          </p:cNvSpPr>
          <p:nvPr/>
        </p:nvSpPr>
        <p:spPr bwMode="auto">
          <a:xfrm>
            <a:off x="5579716" y="6483941"/>
            <a:ext cx="356428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900" dirty="0">
                <a:solidFill>
                  <a:schemeClr val="bg1"/>
                </a:solidFill>
              </a:rPr>
              <a:t>© 2017 California Department of Education</a:t>
            </a:r>
          </a:p>
        </p:txBody>
      </p:sp>
      <p:sp>
        <p:nvSpPr>
          <p:cNvPr id="2" name="TextBox 1"/>
          <p:cNvSpPr txBox="1"/>
          <p:nvPr/>
        </p:nvSpPr>
        <p:spPr>
          <a:xfrm>
            <a:off x="8730669" y="199251"/>
            <a:ext cx="413331" cy="276999"/>
          </a:xfrm>
          <a:prstGeom prst="rect">
            <a:avLst/>
          </a:prstGeom>
          <a:noFill/>
        </p:spPr>
        <p:txBody>
          <a:bodyPr wrap="square" rtlCol="0">
            <a:spAutoFit/>
          </a:bodyPr>
          <a:lstStyle/>
          <a:p>
            <a:r>
              <a:rPr lang="en-US" sz="1200" dirty="0"/>
              <a:t>35</a:t>
            </a:r>
          </a:p>
        </p:txBody>
      </p:sp>
    </p:spTree>
    <p:extLst>
      <p:ext uri="{BB962C8B-B14F-4D97-AF65-F5344CB8AC3E}">
        <p14:creationId xmlns:p14="http://schemas.microsoft.com/office/powerpoint/2010/main" val="49426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144386" name="Rectangle 4"/>
          <p:cNvSpPr>
            <a:spLocks noGrp="1" noChangeArrowheads="1"/>
          </p:cNvSpPr>
          <p:nvPr>
            <p:ph type="title"/>
          </p:nvPr>
        </p:nvSpPr>
        <p:spPr>
          <a:xfrm>
            <a:off x="0" y="5249863"/>
            <a:ext cx="9144000" cy="1143000"/>
          </a:xfrm>
        </p:spPr>
        <p:txBody>
          <a:bodyPr/>
          <a:lstStyle/>
          <a:p>
            <a:r>
              <a:rPr lang="en-US" sz="4000"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Scaffolding</a:t>
            </a:r>
          </a:p>
        </p:txBody>
      </p:sp>
      <p:sp>
        <p:nvSpPr>
          <p:cNvPr id="3" name="Slide Number Placeholder 2"/>
          <p:cNvSpPr>
            <a:spLocks noGrp="1"/>
          </p:cNvSpPr>
          <p:nvPr>
            <p:ph type="sldNum" sz="quarter" idx="10"/>
          </p:nvPr>
        </p:nvSpPr>
        <p:spPr/>
        <p:txBody>
          <a:bodyPr/>
          <a:lstStyle/>
          <a:p>
            <a:pPr>
              <a:defRPr/>
            </a:pPr>
            <a:fld id="{F5C3F775-AEE9-1B49-8C0C-A326EB90C173}" type="slidenum">
              <a:rPr lang="en-US" smtClean="0"/>
              <a:pPr>
                <a:defRPr/>
              </a:pPr>
              <a:t>35</a:t>
            </a:fld>
            <a:endParaRPr lang="en-US"/>
          </a:p>
        </p:txBody>
      </p:sp>
      <p:sp>
        <p:nvSpPr>
          <p:cNvPr id="8" name="Rectangle 7"/>
          <p:cNvSpPr>
            <a:spLocks noChangeArrowheads="1"/>
          </p:cNvSpPr>
          <p:nvPr/>
        </p:nvSpPr>
        <p:spPr bwMode="auto">
          <a:xfrm>
            <a:off x="0" y="6603446"/>
            <a:ext cx="9144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900" dirty="0">
                <a:solidFill>
                  <a:schemeClr val="bg1"/>
                </a:solidFill>
              </a:rPr>
              <a:t>© 2017 California Department of Education</a:t>
            </a:r>
          </a:p>
        </p:txBody>
      </p:sp>
    </p:spTree>
    <p:extLst>
      <p:ext uri="{BB962C8B-B14F-4D97-AF65-F5344CB8AC3E}">
        <p14:creationId xmlns:p14="http://schemas.microsoft.com/office/powerpoint/2010/main" val="1337307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4088"/>
          <a:stretch/>
        </p:blipFill>
        <p:spPr>
          <a:xfrm>
            <a:off x="0" y="0"/>
            <a:ext cx="9144000" cy="7132638"/>
          </a:xfrm>
          <a:prstGeom prst="rect">
            <a:avLst/>
          </a:prstGeom>
        </p:spPr>
      </p:pic>
      <p:sp>
        <p:nvSpPr>
          <p:cNvPr id="2" name="Title 1"/>
          <p:cNvSpPr>
            <a:spLocks noGrp="1"/>
          </p:cNvSpPr>
          <p:nvPr>
            <p:ph type="title"/>
          </p:nvPr>
        </p:nvSpPr>
        <p:spPr>
          <a:xfrm>
            <a:off x="0" y="0"/>
            <a:ext cx="9144000" cy="1417638"/>
          </a:xfrm>
          <a:solidFill>
            <a:srgbClr val="595959">
              <a:alpha val="63000"/>
            </a:srgbClr>
          </a:solidFill>
        </p:spPr>
        <p:txBody>
          <a:bodyPr/>
          <a:lstStyle/>
          <a:p>
            <a:r>
              <a:rPr lang="en-US" dirty="0">
                <a:solidFill>
                  <a:srgbClr val="FFFFFF"/>
                </a:solidFill>
                <a:latin typeface="Arial" charset="0"/>
                <a:ea typeface="ＭＳ Ｐゴシック" charset="0"/>
                <a:cs typeface="Arial" charset="0"/>
              </a:rPr>
              <a:t>Play Games</a:t>
            </a:r>
            <a:endParaRPr lang="en-US" dirty="0">
              <a:solidFill>
                <a:srgbClr val="FFFFFF"/>
              </a:solidFill>
            </a:endParaRPr>
          </a:p>
        </p:txBody>
      </p:sp>
      <p:sp>
        <p:nvSpPr>
          <p:cNvPr id="3" name="Slide Number Placeholder 2"/>
          <p:cNvSpPr>
            <a:spLocks noGrp="1"/>
          </p:cNvSpPr>
          <p:nvPr>
            <p:ph type="sldNum" sz="quarter" idx="10"/>
          </p:nvPr>
        </p:nvSpPr>
        <p:spPr/>
        <p:txBody>
          <a:bodyPr/>
          <a:lstStyle/>
          <a:p>
            <a:pPr>
              <a:defRPr/>
            </a:pPr>
            <a:fld id="{F5C3F775-AEE9-1B49-8C0C-A326EB90C173}" type="slidenum">
              <a:rPr lang="en-US" smtClean="0"/>
              <a:pPr>
                <a:defRPr/>
              </a:pPr>
              <a:t>36</a:t>
            </a:fld>
            <a:endParaRPr lang="en-US"/>
          </a:p>
        </p:txBody>
      </p:sp>
      <p:sp>
        <p:nvSpPr>
          <p:cNvPr id="7" name="Rectangle 6"/>
          <p:cNvSpPr>
            <a:spLocks noChangeArrowheads="1"/>
          </p:cNvSpPr>
          <p:nvPr/>
        </p:nvSpPr>
        <p:spPr bwMode="auto">
          <a:xfrm>
            <a:off x="0" y="6603446"/>
            <a:ext cx="9144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900" dirty="0">
                <a:solidFill>
                  <a:schemeClr val="bg1"/>
                </a:solidFill>
              </a:rPr>
              <a:t>© 2017 California Department of Education</a:t>
            </a:r>
          </a:p>
        </p:txBody>
      </p:sp>
    </p:spTree>
    <p:extLst>
      <p:ext uri="{BB962C8B-B14F-4D97-AF65-F5344CB8AC3E}">
        <p14:creationId xmlns:p14="http://schemas.microsoft.com/office/powerpoint/2010/main" val="384124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Play Language Games</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2646922" y="1417638"/>
            <a:ext cx="3850156" cy="5095010"/>
          </a:xfrm>
          <a:ln>
            <a:solidFill>
              <a:schemeClr val="tx1"/>
            </a:solidFill>
          </a:ln>
        </p:spPr>
      </p:pic>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37</a:t>
            </a:fld>
            <a:endParaRPr lang="en-US"/>
          </a:p>
        </p:txBody>
      </p:sp>
    </p:spTree>
    <p:extLst>
      <p:ext uri="{BB962C8B-B14F-4D97-AF65-F5344CB8AC3E}">
        <p14:creationId xmlns:p14="http://schemas.microsoft.com/office/powerpoint/2010/main" val="110240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457200" y="0"/>
            <a:ext cx="8229600" cy="1143000"/>
          </a:xfrm>
        </p:spPr>
        <p:txBody>
          <a:bodyPr/>
          <a:lstStyle/>
          <a:p>
            <a:pPr eaLnBrk="1" hangingPunct="1"/>
            <a:r>
              <a:rPr lang="en-US" sz="3200" dirty="0">
                <a:latin typeface="Arial" charset="0"/>
                <a:ea typeface="ＭＳ Ｐゴシック" charset="0"/>
                <a:cs typeface="Arial" charset="0"/>
              </a:rPr>
              <a:t>Embedding Phonological Awareness Throughout the Day</a:t>
            </a:r>
          </a:p>
        </p:txBody>
      </p:sp>
      <p:sp>
        <p:nvSpPr>
          <p:cNvPr id="148482" name="Rectangle 3"/>
          <p:cNvSpPr>
            <a:spLocks noGrp="1" noChangeArrowheads="1"/>
          </p:cNvSpPr>
          <p:nvPr>
            <p:ph idx="1"/>
          </p:nvPr>
        </p:nvSpPr>
        <p:spPr>
          <a:xfrm>
            <a:off x="457200" y="1150374"/>
            <a:ext cx="8229600" cy="5248517"/>
          </a:xfrm>
        </p:spPr>
        <p:style>
          <a:lnRef idx="2">
            <a:schemeClr val="dk1"/>
          </a:lnRef>
          <a:fillRef idx="1">
            <a:schemeClr val="lt1"/>
          </a:fillRef>
          <a:effectRef idx="0">
            <a:schemeClr val="dk1"/>
          </a:effectRef>
          <a:fontRef idx="minor">
            <a:schemeClr val="dk1"/>
          </a:fontRef>
        </p:style>
        <p:txBody>
          <a:bodyPr/>
          <a:lstStyle/>
          <a:p>
            <a:pPr marL="0" indent="0" eaLnBrk="1" hangingPunct="1">
              <a:buNone/>
            </a:pPr>
            <a:r>
              <a:rPr lang="en-US" sz="2200" b="1" u="sng" dirty="0">
                <a:latin typeface="Arial" charset="0"/>
                <a:ea typeface="ＭＳ Ｐゴシック" charset="0"/>
                <a:cs typeface="Arial" charset="0"/>
              </a:rPr>
              <a:t>Arrival and Departure</a:t>
            </a:r>
            <a:endParaRPr lang="en-US" sz="2200" dirty="0">
              <a:latin typeface="Arial" charset="0"/>
              <a:ea typeface="ＭＳ Ｐゴシック" charset="0"/>
              <a:cs typeface="Arial" charset="0"/>
            </a:endParaRPr>
          </a:p>
          <a:p>
            <a:pPr marL="280988" indent="-223838" eaLnBrk="1" hangingPunct="1"/>
            <a:r>
              <a:rPr lang="en-US" sz="2200" dirty="0">
                <a:latin typeface="Arial" charset="0"/>
                <a:ea typeface="ＭＳ Ｐゴシック" charset="0"/>
                <a:cs typeface="Arial" charset="0"/>
              </a:rPr>
              <a:t>Students line up when teacher says the sound with which their names start.</a:t>
            </a:r>
          </a:p>
          <a:p>
            <a:pPr marL="280988" indent="-223838" eaLnBrk="1" hangingPunct="1"/>
            <a:r>
              <a:rPr lang="en-US" sz="2200" dirty="0">
                <a:latin typeface="Arial" charset="0"/>
                <a:ea typeface="ＭＳ Ｐゴシック" charset="0"/>
                <a:cs typeface="Arial" charset="0"/>
              </a:rPr>
              <a:t>Invite students to pair up and exit the classroom with a friend whose name begins with the same sound as their name.  </a:t>
            </a:r>
            <a:endParaRPr lang="en-US" sz="2200" b="1" u="sng" dirty="0">
              <a:latin typeface="Arial" charset="0"/>
              <a:ea typeface="ＭＳ Ｐゴシック" charset="0"/>
              <a:cs typeface="Arial" charset="0"/>
            </a:endParaRPr>
          </a:p>
          <a:p>
            <a:pPr marL="0" indent="0" eaLnBrk="1" hangingPunct="1">
              <a:buNone/>
            </a:pPr>
            <a:r>
              <a:rPr lang="en-US" sz="2200" b="1" u="sng" dirty="0">
                <a:latin typeface="Arial" charset="0"/>
                <a:ea typeface="ＭＳ Ｐゴシック" charset="0"/>
                <a:cs typeface="Arial" charset="0"/>
              </a:rPr>
              <a:t>Snack Time</a:t>
            </a:r>
            <a:endParaRPr lang="en-US" sz="2200" dirty="0">
              <a:latin typeface="Arial" charset="0"/>
              <a:ea typeface="ＭＳ Ｐゴシック" charset="0"/>
              <a:cs typeface="Arial" charset="0"/>
            </a:endParaRPr>
          </a:p>
          <a:p>
            <a:pPr marL="280988" indent="-280988" eaLnBrk="1" hangingPunct="1"/>
            <a:r>
              <a:rPr lang="en-US" sz="2200" dirty="0">
                <a:latin typeface="Arial" charset="0"/>
                <a:ea typeface="ＭＳ Ｐゴシック" charset="0"/>
                <a:cs typeface="Arial" charset="0"/>
              </a:rPr>
              <a:t>Play </a:t>
            </a:r>
            <a:r>
              <a:rPr lang="en-US" altLang="ja-JP" sz="2200" dirty="0">
                <a:latin typeface="Arial" charset="0"/>
                <a:ea typeface="ＭＳ Ｐゴシック" charset="0"/>
                <a:cs typeface="Arial" charset="0"/>
              </a:rPr>
              <a:t>“I Spy:” Have students look for objects that begin with a certain sound or that rhyme with a certain word.</a:t>
            </a:r>
          </a:p>
          <a:p>
            <a:pPr marL="0" indent="0" eaLnBrk="1" hangingPunct="1">
              <a:buNone/>
            </a:pPr>
            <a:r>
              <a:rPr lang="en-US" sz="2200" b="1" u="sng" dirty="0">
                <a:latin typeface="Arial" charset="0"/>
                <a:ea typeface="ＭＳ Ｐゴシック" charset="0"/>
                <a:cs typeface="Arial" charset="0"/>
              </a:rPr>
              <a:t>Transitions</a:t>
            </a:r>
            <a:endParaRPr lang="en-US" sz="2200" dirty="0">
              <a:latin typeface="Arial" charset="0"/>
              <a:ea typeface="ＭＳ Ｐゴシック" charset="0"/>
              <a:cs typeface="Arial" charset="0"/>
            </a:endParaRPr>
          </a:p>
          <a:p>
            <a:pPr marL="280988" indent="-223838" eaLnBrk="1" hangingPunct="1"/>
            <a:r>
              <a:rPr lang="en-US" sz="2200" dirty="0">
                <a:latin typeface="Arial" charset="0"/>
                <a:ea typeface="ＭＳ Ｐゴシック" charset="0"/>
                <a:cs typeface="Arial" charset="0"/>
              </a:rPr>
              <a:t>Put small objects in a brown bag.  As children are waiting for others, pull out an object and have children think of a word that starts with the same sound.</a:t>
            </a:r>
          </a:p>
          <a:p>
            <a:pPr marL="280988" indent="-223838" eaLnBrk="1" hangingPunct="1"/>
            <a:r>
              <a:rPr lang="en-US" sz="2200" dirty="0">
                <a:latin typeface="Arial" charset="0"/>
                <a:ea typeface="ＭＳ Ｐゴシック" charset="0"/>
                <a:cs typeface="Arial" charset="0"/>
              </a:rPr>
              <a:t>Have children clap the number of syllables in their names as they go from circle to centers.</a:t>
            </a:r>
          </a:p>
          <a:p>
            <a:pPr marL="0" indent="0" eaLnBrk="1" hangingPunct="1">
              <a:lnSpc>
                <a:spcPct val="80000"/>
              </a:lnSpc>
              <a:buNone/>
            </a:pPr>
            <a:endParaRPr lang="en-US" sz="2200" dirty="0">
              <a:latin typeface="Arial" charset="0"/>
              <a:ea typeface="ＭＳ Ｐゴシック" charset="0"/>
              <a:cs typeface="Arial" charset="0"/>
            </a:endParaRP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38</a:t>
            </a:fld>
            <a:endParaRPr lang="en-US"/>
          </a:p>
        </p:txBody>
      </p:sp>
      <p:sp>
        <p:nvSpPr>
          <p:cNvPr id="5" name="Rectangle 4"/>
          <p:cNvSpPr>
            <a:spLocks noChangeArrowheads="1"/>
          </p:cNvSpPr>
          <p:nvPr/>
        </p:nvSpPr>
        <p:spPr bwMode="auto">
          <a:xfrm>
            <a:off x="0" y="6645122"/>
            <a:ext cx="902601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900" dirty="0"/>
              <a:t>© 2017 California Department of Education</a:t>
            </a:r>
          </a:p>
        </p:txBody>
      </p:sp>
    </p:spTree>
    <p:extLst>
      <p:ext uri="{BB962C8B-B14F-4D97-AF65-F5344CB8AC3E}">
        <p14:creationId xmlns:p14="http://schemas.microsoft.com/office/powerpoint/2010/main" val="394503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title"/>
          </p:nvPr>
        </p:nvSpPr>
        <p:spPr/>
        <p:txBody>
          <a:bodyPr/>
          <a:lstStyle/>
          <a:p>
            <a:r>
              <a:rPr lang="en-US" sz="3200" dirty="0">
                <a:latin typeface="Arial" charset="0"/>
                <a:ea typeface="ＭＳ Ｐゴシック" charset="0"/>
                <a:cs typeface="Arial" charset="0"/>
              </a:rPr>
              <a:t>Encouraging and Engaging Phonological Awareness Throughout Daily Routine</a:t>
            </a:r>
          </a:p>
        </p:txBody>
      </p:sp>
      <p:pic>
        <p:nvPicPr>
          <p:cNvPr id="146434" name="Picture 9"/>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4033" y="1902702"/>
            <a:ext cx="3258005" cy="3648584"/>
          </a:xfrm>
          <a:ln>
            <a:solidFill>
              <a:schemeClr val="tx1"/>
            </a:solidFill>
          </a:ln>
        </p:spPr>
      </p:pic>
      <p:sp>
        <p:nvSpPr>
          <p:cNvPr id="146435" name="Rectangle 8"/>
          <p:cNvSpPr>
            <a:spLocks noGrp="1" noChangeArrowheads="1"/>
          </p:cNvSpPr>
          <p:nvPr>
            <p:ph sz="half" idx="2"/>
          </p:nvPr>
        </p:nvSpPr>
        <p:spPr>
          <a:xfrm>
            <a:off x="4163438" y="1600200"/>
            <a:ext cx="4523362" cy="4525963"/>
          </a:xfrm>
          <a:noFill/>
        </p:spPr>
        <p:txBody>
          <a:bodyPr/>
          <a:lstStyle/>
          <a:p>
            <a:pPr>
              <a:spcBef>
                <a:spcPts val="0"/>
              </a:spcBef>
              <a:spcAft>
                <a:spcPts val="1200"/>
              </a:spcAft>
            </a:pPr>
            <a:r>
              <a:rPr lang="en-US" dirty="0">
                <a:latin typeface="Arial" charset="0"/>
                <a:ea typeface="ＭＳ Ｐゴシック" charset="0"/>
                <a:cs typeface="Arial" charset="0"/>
              </a:rPr>
              <a:t>Locate</a:t>
            </a:r>
            <a:r>
              <a:rPr lang="en-US" b="1" dirty="0">
                <a:latin typeface="Arial" charset="0"/>
                <a:ea typeface="ＭＳ Ｐゴシック" charset="0"/>
                <a:cs typeface="Arial" charset="0"/>
              </a:rPr>
              <a:t> </a:t>
            </a:r>
            <a:r>
              <a:rPr lang="en-US" dirty="0">
                <a:latin typeface="Arial" panose="020B0604020202020204" pitchFamily="34" charset="0"/>
                <a:cs typeface="Arial" panose="020B0604020202020204" pitchFamily="34" charset="0"/>
              </a:rPr>
              <a:t>Handout 11.</a:t>
            </a:r>
          </a:p>
          <a:p>
            <a:pPr>
              <a:spcBef>
                <a:spcPts val="0"/>
              </a:spcBef>
              <a:spcAft>
                <a:spcPts val="1200"/>
              </a:spcAft>
            </a:pPr>
            <a:r>
              <a:rPr lang="en-US" dirty="0">
                <a:latin typeface="Arial" charset="0"/>
                <a:ea typeface="ＭＳ Ｐゴシック" charset="0"/>
                <a:cs typeface="Arial" charset="0"/>
              </a:rPr>
              <a:t>Revisit pages 137-139 in the Preschool Curriculum Framework. </a:t>
            </a:r>
          </a:p>
          <a:p>
            <a:pPr marL="342900" indent="-342900">
              <a:spcBef>
                <a:spcPts val="0"/>
              </a:spcBef>
              <a:spcAft>
                <a:spcPts val="1200"/>
              </a:spcAft>
              <a:buFont typeface="Arial"/>
              <a:buChar char="•"/>
            </a:pPr>
            <a:r>
              <a:rPr lang="en-US" dirty="0">
                <a:latin typeface="Arial" charset="0"/>
                <a:ea typeface="ＭＳ Ｐゴシック" charset="0"/>
                <a:cs typeface="Arial" charset="0"/>
              </a:rPr>
              <a:t>Fill out your daily routine with ideas from the pages you read, the games you played and discussion with your table group.</a:t>
            </a:r>
          </a:p>
          <a:p>
            <a:pPr marL="342900" indent="-342900">
              <a:spcAft>
                <a:spcPts val="600"/>
              </a:spcAft>
              <a:buFont typeface="Arial"/>
              <a:buChar char="•"/>
            </a:pPr>
            <a:endParaRPr lang="en-US" sz="2400" dirty="0">
              <a:latin typeface="Arial" charset="0"/>
              <a:ea typeface="ＭＳ Ｐゴシック" charset="0"/>
              <a:cs typeface="Arial" charset="0"/>
            </a:endParaRPr>
          </a:p>
          <a:p>
            <a:pPr>
              <a:lnSpc>
                <a:spcPct val="80000"/>
              </a:lnSpc>
              <a:buFontTx/>
              <a:buNone/>
            </a:pPr>
            <a:endParaRPr lang="en-US" sz="2400" dirty="0">
              <a:latin typeface="Arial" charset="0"/>
              <a:ea typeface="ＭＳ Ｐゴシック" charset="0"/>
              <a:cs typeface="Arial" charset="0"/>
            </a:endParaRPr>
          </a:p>
        </p:txBody>
      </p:sp>
      <p:sp>
        <p:nvSpPr>
          <p:cNvPr id="2" name="Slide Number Placeholder 1"/>
          <p:cNvSpPr>
            <a:spLocks noGrp="1"/>
          </p:cNvSpPr>
          <p:nvPr>
            <p:ph type="sldNum" sz="quarter" idx="10"/>
          </p:nvPr>
        </p:nvSpPr>
        <p:spPr/>
        <p:txBody>
          <a:bodyPr/>
          <a:lstStyle/>
          <a:p>
            <a:pPr>
              <a:defRPr/>
            </a:pPr>
            <a:fld id="{BA325423-A6B2-E44A-872B-08FB65F2F3B6}" type="slidenum">
              <a:rPr lang="en-US" smtClean="0"/>
              <a:pPr>
                <a:defRPr/>
              </a:pPr>
              <a:t>39</a:t>
            </a:fld>
            <a:endParaRPr lang="en-US"/>
          </a:p>
        </p:txBody>
      </p:sp>
    </p:spTree>
    <p:extLst>
      <p:ext uri="{BB962C8B-B14F-4D97-AF65-F5344CB8AC3E}">
        <p14:creationId xmlns:p14="http://schemas.microsoft.com/office/powerpoint/2010/main" val="109132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968" y="182562"/>
            <a:ext cx="3251200" cy="1143000"/>
          </a:xfrm>
        </p:spPr>
        <p:txBody>
          <a:bodyPr/>
          <a:lstStyle/>
          <a:p>
            <a:r>
              <a:rPr lang="en-US" sz="3600" dirty="0"/>
              <a:t>Phonological Awareness</a:t>
            </a:r>
          </a:p>
        </p:txBody>
      </p:sp>
      <p:sp>
        <p:nvSpPr>
          <p:cNvPr id="3" name="Subtitle 2"/>
          <p:cNvSpPr>
            <a:spLocks noGrp="1"/>
          </p:cNvSpPr>
          <p:nvPr>
            <p:ph sz="half" idx="1"/>
          </p:nvPr>
        </p:nvSpPr>
        <p:spPr>
          <a:xfrm>
            <a:off x="5702968" y="1395662"/>
            <a:ext cx="3308685" cy="5198829"/>
          </a:xfrm>
        </p:spPr>
        <p:txBody>
          <a:bodyPr/>
          <a:lstStyle/>
          <a:p>
            <a:pPr marL="0" indent="0">
              <a:spcBef>
                <a:spcPts val="0"/>
              </a:spcBef>
              <a:buNone/>
            </a:pPr>
            <a:r>
              <a:rPr lang="en-US" dirty="0"/>
              <a:t>“‘Phonological awareness’ is generally defined as an individual’s sensitivity to the sound (or phonological) structure of spoken language independent of meaning”</a:t>
            </a:r>
          </a:p>
          <a:p>
            <a:pPr marL="0" indent="0">
              <a:spcBef>
                <a:spcPts val="0"/>
              </a:spcBef>
              <a:buNone/>
            </a:pPr>
            <a:r>
              <a:rPr lang="en-US" sz="1800" dirty="0"/>
              <a:t>(PLF, Vol. 1, p. 79).</a:t>
            </a:r>
          </a:p>
        </p:txBody>
      </p:sp>
      <p:pic>
        <p:nvPicPr>
          <p:cNvPr id="6" name="Content Placeholder 5"/>
          <p:cNvPicPr>
            <a:picLocks noGrp="1" noChangeAspect="1"/>
          </p:cNvPicPr>
          <p:nvPr>
            <p:ph sz="half" idx="2"/>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25654" r="20442"/>
          <a:stretch/>
        </p:blipFill>
        <p:spPr>
          <a:xfrm>
            <a:off x="0" y="1"/>
            <a:ext cx="5579979" cy="6858000"/>
          </a:xfrm>
        </p:spPr>
      </p:pic>
      <p:sp>
        <p:nvSpPr>
          <p:cNvPr id="4" name="Slide Number Placeholder 3"/>
          <p:cNvSpPr>
            <a:spLocks noGrp="1"/>
          </p:cNvSpPr>
          <p:nvPr>
            <p:ph type="sldNum" sz="quarter" idx="10"/>
          </p:nvPr>
        </p:nvSpPr>
        <p:spPr>
          <a:xfrm>
            <a:off x="8831178" y="0"/>
            <a:ext cx="312821" cy="365125"/>
          </a:xfrm>
        </p:spPr>
        <p:txBody>
          <a:bodyPr/>
          <a:lstStyle/>
          <a:p>
            <a:pPr>
              <a:defRPr/>
            </a:pPr>
            <a:fld id="{753DBF7A-1384-FF4E-8416-B4C0B2FB72B9}" type="slidenum">
              <a:rPr lang="en-US" smtClean="0"/>
              <a:pPr>
                <a:defRPr/>
              </a:pPr>
              <a:t>4</a:t>
            </a:fld>
            <a:endParaRPr lang="en-US" dirty="0"/>
          </a:p>
        </p:txBody>
      </p:sp>
      <p:sp>
        <p:nvSpPr>
          <p:cNvPr id="5" name="TextBox 4">
            <a:extLst>
              <a:ext uri="{FF2B5EF4-FFF2-40B4-BE49-F238E27FC236}">
                <a16:creationId xmlns:a16="http://schemas.microsoft.com/office/drawing/2014/main" id="{327E268C-3066-42A7-AB2C-5A8A3C181015}"/>
              </a:ext>
            </a:extLst>
          </p:cNvPr>
          <p:cNvSpPr txBox="1"/>
          <p:nvPr/>
        </p:nvSpPr>
        <p:spPr>
          <a:xfrm>
            <a:off x="5579979" y="6583645"/>
            <a:ext cx="3564020" cy="246221"/>
          </a:xfrm>
          <a:prstGeom prst="rect">
            <a:avLst/>
          </a:prstGeom>
          <a:solidFill>
            <a:srgbClr val="F7E7C3"/>
          </a:solidFill>
        </p:spPr>
        <p:txBody>
          <a:bodyPr wrap="square" rtlCol="0">
            <a:spAutoFit/>
          </a:bodyPr>
          <a:lstStyle/>
          <a:p>
            <a:pPr algn="ctr"/>
            <a:r>
              <a:rPr lang="en-US" sz="1000" dirty="0"/>
              <a:t>© 2017 California Department of Education</a:t>
            </a:r>
          </a:p>
        </p:txBody>
      </p:sp>
    </p:spTree>
    <p:extLst>
      <p:ext uri="{BB962C8B-B14F-4D97-AF65-F5344CB8AC3E}">
        <p14:creationId xmlns:p14="http://schemas.microsoft.com/office/powerpoint/2010/main" val="4129474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English Language Arts/</a:t>
            </a:r>
            <a:br>
              <a:rPr lang="en-US" sz="3600" dirty="0"/>
            </a:br>
            <a:r>
              <a:rPr lang="en-US" sz="3600" dirty="0"/>
              <a:t>English Language Development Framework</a:t>
            </a:r>
          </a:p>
        </p:txBody>
      </p:sp>
      <p:pic>
        <p:nvPicPr>
          <p:cNvPr id="8" name="Content Placeholder 7"/>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457200" y="1806906"/>
            <a:ext cx="2859931" cy="3586028"/>
          </a:xfrm>
          <a:prstGeom prst="rect">
            <a:avLst/>
          </a:prstGeom>
        </p:spPr>
      </p:pic>
      <p:pic>
        <p:nvPicPr>
          <p:cNvPr id="3" name="Content Placeholder 2"/>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tretch/>
        </p:blipFill>
        <p:spPr>
          <a:xfrm>
            <a:off x="3625165" y="1806906"/>
            <a:ext cx="5061635" cy="3796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fld id="{0BF75D80-8FF6-48A8-A954-B4F573F482AF}" type="slidenum">
              <a:rPr lang="en-US" altLang="en-US" smtClean="0"/>
              <a:pPr/>
              <a:t>40</a:t>
            </a:fld>
            <a:endParaRPr lang="en-US" altLang="en-US" dirty="0"/>
          </a:p>
        </p:txBody>
      </p:sp>
      <p:sp>
        <p:nvSpPr>
          <p:cNvPr id="4" name="TextBox 3">
            <a:extLst>
              <a:ext uri="{FF2B5EF4-FFF2-40B4-BE49-F238E27FC236}">
                <a16:creationId xmlns:a16="http://schemas.microsoft.com/office/drawing/2014/main" id="{C45D1A49-7FA2-458B-8E82-8EF1BF0CB14F}"/>
              </a:ext>
            </a:extLst>
          </p:cNvPr>
          <p:cNvSpPr txBox="1"/>
          <p:nvPr/>
        </p:nvSpPr>
        <p:spPr>
          <a:xfrm>
            <a:off x="3625164" y="5807734"/>
            <a:ext cx="5061635" cy="369332"/>
          </a:xfrm>
          <a:prstGeom prst="rect">
            <a:avLst/>
          </a:prstGeom>
          <a:noFill/>
        </p:spPr>
        <p:txBody>
          <a:bodyPr wrap="square" rtlCol="0">
            <a:spAutoFit/>
          </a:bodyPr>
          <a:lstStyle/>
          <a:p>
            <a:r>
              <a:rPr lang="en-US" altLang="en-US" dirty="0">
                <a:latin typeface="Arial" charset="0"/>
                <a:ea typeface="Arial" charset="0"/>
                <a:cs typeface="Arial" charset="0"/>
              </a:rPr>
              <a:t>ELA/ELD Framework 2014, Chapter 3, p. 155)</a:t>
            </a:r>
            <a:endParaRPr lang="en-US" dirty="0"/>
          </a:p>
        </p:txBody>
      </p:sp>
    </p:spTree>
    <p:extLst>
      <p:ext uri="{BB962C8B-B14F-4D97-AF65-F5344CB8AC3E}">
        <p14:creationId xmlns:p14="http://schemas.microsoft.com/office/powerpoint/2010/main" val="1138723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8229600" cy="1143000"/>
          </a:xfrm>
        </p:spPr>
        <p:txBody>
          <a:bodyPr anchor="b"/>
          <a:lstStyle/>
          <a:p>
            <a:r>
              <a:rPr lang="en-US" sz="3600" dirty="0">
                <a:latin typeface="Arial" charset="0"/>
                <a:ea typeface="ＭＳ Ｐゴシック" charset="0"/>
                <a:cs typeface="Arial" charset="0"/>
              </a:rPr>
              <a:t>Planning for Phonological Awareness Across the Curriculum</a:t>
            </a:r>
            <a:endParaRPr lang="en-US" sz="2400" dirty="0">
              <a:latin typeface="Arial" charset="0"/>
              <a:ea typeface="ＭＳ Ｐゴシック" charset="0"/>
              <a:cs typeface="Arial" charset="0"/>
            </a:endParaRPr>
          </a:p>
        </p:txBody>
      </p:sp>
      <p:pic>
        <p:nvPicPr>
          <p:cNvPr id="4" name="Content Placeholder 3"/>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790339" y="1729283"/>
            <a:ext cx="3372321" cy="4267796"/>
          </a:xfrm>
        </p:spPr>
      </p:pic>
      <p:sp>
        <p:nvSpPr>
          <p:cNvPr id="5" name="Text Placeholder 4"/>
          <p:cNvSpPr>
            <a:spLocks noGrp="1"/>
          </p:cNvSpPr>
          <p:nvPr>
            <p:ph sz="half" idx="2"/>
          </p:nvPr>
        </p:nvSpPr>
        <p:spPr>
          <a:xfrm>
            <a:off x="4338536" y="1600200"/>
            <a:ext cx="4348264" cy="4525963"/>
          </a:xfrm>
          <a:noFill/>
        </p:spPr>
        <p:txBody>
          <a:bodyPr/>
          <a:lstStyle/>
          <a:p>
            <a:pPr marL="280988" indent="-280988">
              <a:defRPr/>
            </a:pPr>
            <a:r>
              <a:rPr lang="en-US" dirty="0">
                <a:ea typeface="Arial" pitchFamily="-1" charset="0"/>
              </a:rPr>
              <a:t>Read Snapshot 3.1, p. 184-185 of the ELA/ELD Framework.</a:t>
            </a:r>
          </a:p>
          <a:p>
            <a:pPr marL="280988" indent="-280988">
              <a:defRPr/>
            </a:pPr>
            <a:r>
              <a:rPr lang="en-US" dirty="0">
                <a:ea typeface="Arial" pitchFamily="-1" charset="0"/>
              </a:rPr>
              <a:t>Discuss: </a:t>
            </a:r>
          </a:p>
          <a:p>
            <a:pPr marL="573088" lvl="1" indent="-292100">
              <a:defRPr/>
            </a:pPr>
            <a:r>
              <a:rPr lang="en-US" dirty="0"/>
              <a:t>What did you find interesting about the reading?</a:t>
            </a:r>
          </a:p>
          <a:p>
            <a:pPr marL="573088" lvl="1" indent="-292100">
              <a:defRPr/>
            </a:pPr>
            <a:r>
              <a:rPr lang="en-US" dirty="0"/>
              <a:t>How might you replicate what you read?</a:t>
            </a:r>
          </a:p>
          <a:p>
            <a:pPr marL="573088" lvl="1" indent="-292100">
              <a:defRPr/>
            </a:pPr>
            <a:r>
              <a:rPr lang="en-US" dirty="0"/>
              <a:t>What might you do to extend this experience even more?</a:t>
            </a:r>
          </a:p>
        </p:txBody>
      </p:sp>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41</a:t>
            </a:fld>
            <a:endParaRPr lang="en-US"/>
          </a:p>
        </p:txBody>
      </p:sp>
    </p:spTree>
    <p:extLst>
      <p:ext uri="{BB962C8B-B14F-4D97-AF65-F5344CB8AC3E}">
        <p14:creationId xmlns:p14="http://schemas.microsoft.com/office/powerpoint/2010/main" val="1505952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2562"/>
            <a:ext cx="9144000" cy="1115748"/>
          </a:xfrm>
        </p:spPr>
        <p:txBody>
          <a:bodyPr/>
          <a:lstStyle/>
          <a:p>
            <a:r>
              <a:rPr lang="en-US" dirty="0"/>
              <a:t>“Children learn everywhere”</a:t>
            </a:r>
            <a:r>
              <a:rPr lang="en-US" sz="4000" dirty="0"/>
              <a:t> </a:t>
            </a:r>
            <a:br>
              <a:rPr lang="en-US" sz="4000" dirty="0"/>
            </a:br>
            <a:r>
              <a:rPr lang="en-US" sz="1800" b="0" dirty="0"/>
              <a:t>(PCF, Vol. 1, p. 100).</a:t>
            </a:r>
            <a:endParaRPr lang="en-US" sz="20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72905694"/>
              </p:ext>
            </p:extLst>
          </p:nvPr>
        </p:nvGraphicFramePr>
        <p:xfrm>
          <a:off x="-81533" y="1417638"/>
          <a:ext cx="9225533" cy="493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098F9E98-5098-9646-95E3-35CA2CF0D3F7}" type="slidenum">
              <a:rPr lang="en-US" smtClean="0"/>
              <a:pPr>
                <a:defRPr/>
              </a:pPr>
              <a:t>42</a:t>
            </a:fld>
            <a:endParaRPr lang="en-US"/>
          </a:p>
        </p:txBody>
      </p:sp>
    </p:spTree>
    <p:extLst>
      <p:ext uri="{BB962C8B-B14F-4D97-AF65-F5344CB8AC3E}">
        <p14:creationId xmlns:p14="http://schemas.microsoft.com/office/powerpoint/2010/main" val="388503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06"/>
            <a:ext cx="8229600" cy="908954"/>
          </a:xfrm>
        </p:spPr>
        <p:txBody>
          <a:bodyPr/>
          <a:lstStyle/>
          <a:p>
            <a:r>
              <a:rPr lang="en-US" dirty="0"/>
              <a:t>Families</a:t>
            </a:r>
          </a:p>
        </p:txBody>
      </p:sp>
      <p:pic>
        <p:nvPicPr>
          <p:cNvPr id="7" name="Content Placeholder 6" descr="Screen Shot 2016-05-17 at 11.29.34 AM.png"/>
          <p:cNvPicPr>
            <a:picLocks noGrp="1" noChangeAspect="1"/>
          </p:cNvPicPr>
          <p:nvPr>
            <p:ph sz="half" idx="1"/>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p:blipFill>
        <p:spPr>
          <a:xfrm>
            <a:off x="1208538" y="1978413"/>
            <a:ext cx="6995364" cy="4616939"/>
          </a:xfrm>
          <a:ln>
            <a:solidFill>
              <a:schemeClr val="tx1"/>
            </a:solidFill>
          </a:ln>
        </p:spPr>
      </p:pic>
      <p:sp>
        <p:nvSpPr>
          <p:cNvPr id="3" name="Content Placeholder 2">
            <a:extLst>
              <a:ext uri="{FF2B5EF4-FFF2-40B4-BE49-F238E27FC236}">
                <a16:creationId xmlns:a16="http://schemas.microsoft.com/office/drawing/2014/main" id="{C13D302E-800B-40AB-872C-02AA433993B4}"/>
              </a:ext>
            </a:extLst>
          </p:cNvPr>
          <p:cNvSpPr>
            <a:spLocks noGrp="1"/>
          </p:cNvSpPr>
          <p:nvPr>
            <p:ph sz="half" idx="2"/>
          </p:nvPr>
        </p:nvSpPr>
        <p:spPr>
          <a:xfrm>
            <a:off x="992221" y="1069460"/>
            <a:ext cx="7694579" cy="930483"/>
          </a:xfrm>
        </p:spPr>
        <p:txBody>
          <a:bodyPr/>
          <a:lstStyle/>
          <a:p>
            <a:pPr marL="0" indent="0" algn="ctr">
              <a:buNone/>
            </a:pPr>
            <a:r>
              <a:rPr lang="en-US" sz="3200" dirty="0"/>
              <a:t>“Connect school and home”</a:t>
            </a:r>
            <a:br>
              <a:rPr lang="en-US" sz="3200" dirty="0"/>
            </a:br>
            <a:r>
              <a:rPr lang="en-US" sz="1800" dirty="0">
                <a:solidFill>
                  <a:prstClr val="black"/>
                </a:solidFill>
              </a:rPr>
              <a:t>(PCF,. Vol. 1, p. 101).</a:t>
            </a:r>
            <a:endParaRPr lang="en-US" sz="1800" dirty="0"/>
          </a:p>
          <a:p>
            <a:pPr algn="ctr"/>
            <a:endParaRPr lang="en-US" dirty="0"/>
          </a:p>
        </p:txBody>
      </p:sp>
      <p:sp>
        <p:nvSpPr>
          <p:cNvPr id="5" name="Slide Number Placeholder 4"/>
          <p:cNvSpPr>
            <a:spLocks noGrp="1"/>
          </p:cNvSpPr>
          <p:nvPr>
            <p:ph type="sldNum" sz="quarter" idx="10"/>
          </p:nvPr>
        </p:nvSpPr>
        <p:spPr/>
        <p:txBody>
          <a:bodyPr/>
          <a:lstStyle/>
          <a:p>
            <a:pPr>
              <a:defRPr/>
            </a:pPr>
            <a:fld id="{F5C3F775-AEE9-1B49-8C0C-A326EB90C173}" type="slidenum">
              <a:rPr lang="en-US" smtClean="0"/>
              <a:pPr>
                <a:defRPr/>
              </a:pPr>
              <a:t>43</a:t>
            </a:fld>
            <a:endParaRPr lang="en-US"/>
          </a:p>
        </p:txBody>
      </p:sp>
    </p:spTree>
    <p:extLst>
      <p:ext uri="{BB962C8B-B14F-4D97-AF65-F5344CB8AC3E}">
        <p14:creationId xmlns:p14="http://schemas.microsoft.com/office/powerpoint/2010/main" val="3805624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3818"/>
            <a:ext cx="9131300" cy="1303748"/>
          </a:xfrm>
        </p:spPr>
        <p:txBody>
          <a:bodyPr>
            <a:noAutofit/>
          </a:bodyPr>
          <a:lstStyle/>
          <a:p>
            <a:r>
              <a:rPr lang="en-US" sz="4000" dirty="0">
                <a:latin typeface="Arial" charset="0"/>
                <a:ea typeface="MS PGothic" charset="0"/>
              </a:rPr>
              <a:t>Partner with Families</a:t>
            </a:r>
          </a:p>
        </p:txBody>
      </p:sp>
      <p:sp>
        <p:nvSpPr>
          <p:cNvPr id="73730" name="Content Placeholder 2"/>
          <p:cNvSpPr>
            <a:spLocks noGrp="1"/>
          </p:cNvSpPr>
          <p:nvPr>
            <p:ph sz="half" idx="1"/>
          </p:nvPr>
        </p:nvSpPr>
        <p:spPr>
          <a:xfrm>
            <a:off x="532912" y="1317566"/>
            <a:ext cx="4114800" cy="5105400"/>
          </a:xfrm>
        </p:spPr>
        <p:txBody>
          <a:bodyPr/>
          <a:lstStyle/>
          <a:p>
            <a:pPr>
              <a:spcAft>
                <a:spcPts val="0"/>
              </a:spcAft>
            </a:pPr>
            <a:r>
              <a:rPr lang="en-US" dirty="0">
                <a:latin typeface="Arial" charset="0"/>
                <a:ea typeface="MS PGothic" charset="0"/>
              </a:rPr>
              <a:t>Engaging Families: Preschool Curriculum Framework</a:t>
            </a:r>
            <a:endParaRPr lang="en-US" dirty="0">
              <a:latin typeface="Arial" charset="0"/>
              <a:ea typeface="MS PGothic" charset="0"/>
              <a:hlinkClick r:id="" action="ppaction://noaction"/>
            </a:endParaRPr>
          </a:p>
          <a:p>
            <a:pPr>
              <a:spcAft>
                <a:spcPts val="0"/>
              </a:spcAft>
            </a:pPr>
            <a:r>
              <a:rPr lang="en-US" dirty="0">
                <a:latin typeface="Arial" charset="0"/>
                <a:ea typeface="MS PGothic" charset="0"/>
              </a:rPr>
              <a:t>All About Young Children</a:t>
            </a:r>
          </a:p>
          <a:p>
            <a:pPr>
              <a:spcAft>
                <a:spcPts val="0"/>
              </a:spcAft>
            </a:pPr>
            <a:r>
              <a:rPr lang="en-US" dirty="0">
                <a:latin typeface="Arial" charset="0"/>
                <a:ea typeface="MS PGothic" charset="0"/>
              </a:rPr>
              <a:t>Best Practices for Planning Curriculum: Family Partnerships and Culture</a:t>
            </a:r>
          </a:p>
          <a:p>
            <a:pPr>
              <a:spcAft>
                <a:spcPts val="0"/>
              </a:spcAft>
            </a:pPr>
            <a:r>
              <a:rPr lang="en-US" dirty="0">
                <a:latin typeface="Arial" charset="0"/>
                <a:ea typeface="MS PGothic" charset="0"/>
              </a:rPr>
              <a:t>TK Implementation Guide</a:t>
            </a:r>
          </a:p>
        </p:txBody>
      </p:sp>
      <p:pic>
        <p:nvPicPr>
          <p:cNvPr id="4" name="Content Placeholder 3" title="Family"/>
          <p:cNvPicPr>
            <a:picLocks noGrp="1" noChangeAspect="1"/>
          </p:cNvPicPr>
          <p:nvPr>
            <p:ph sz="half" idx="2"/>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8372" t="773" r="16087" b="1059"/>
          <a:stretch/>
        </p:blipFill>
        <p:spPr>
          <a:xfrm>
            <a:off x="4913616" y="1427045"/>
            <a:ext cx="3573379" cy="4131274"/>
          </a:xfrm>
          <a:ln>
            <a:solidFill>
              <a:schemeClr val="dk1"/>
            </a:solidFill>
          </a:ln>
        </p:spPr>
      </p:pic>
      <p:sp>
        <p:nvSpPr>
          <p:cNvPr id="2" name="Slide Number Placeholder 1"/>
          <p:cNvSpPr>
            <a:spLocks noGrp="1"/>
          </p:cNvSpPr>
          <p:nvPr>
            <p:ph type="sldNum" sz="quarter" idx="10"/>
          </p:nvPr>
        </p:nvSpPr>
        <p:spPr/>
        <p:txBody>
          <a:bodyPr/>
          <a:lstStyle/>
          <a:p>
            <a:fld id="{BEBBF190-489A-403C-B44B-DFF113AA7E88}" type="slidenum">
              <a:rPr lang="en-US" altLang="en-US" smtClean="0"/>
              <a:pPr/>
              <a:t>44</a:t>
            </a:fld>
            <a:endParaRPr lang="en-US" altLang="en-US"/>
          </a:p>
        </p:txBody>
      </p:sp>
      <p:sp>
        <p:nvSpPr>
          <p:cNvPr id="3" name="Rectangle 2">
            <a:hlinkClick r:id="rId5"/>
          </p:cNvPr>
          <p:cNvSpPr/>
          <p:nvPr/>
        </p:nvSpPr>
        <p:spPr>
          <a:xfrm>
            <a:off x="951470" y="2718486"/>
            <a:ext cx="2582562" cy="8402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hlinkClick r:id="rId6"/>
          </p:cNvPr>
          <p:cNvSpPr/>
          <p:nvPr/>
        </p:nvSpPr>
        <p:spPr>
          <a:xfrm>
            <a:off x="951470" y="3669957"/>
            <a:ext cx="3484606" cy="17175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hlinkClick r:id="rId7"/>
          </p:cNvPr>
          <p:cNvSpPr/>
          <p:nvPr/>
        </p:nvSpPr>
        <p:spPr>
          <a:xfrm>
            <a:off x="951470" y="5387546"/>
            <a:ext cx="3212757" cy="8896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823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Home-School Connections</a:t>
            </a:r>
          </a:p>
        </p:txBody>
      </p:sp>
      <p:sp>
        <p:nvSpPr>
          <p:cNvPr id="3" name="Subtitle 2"/>
          <p:cNvSpPr>
            <a:spLocks noGrp="1"/>
          </p:cNvSpPr>
          <p:nvPr>
            <p:ph idx="1"/>
          </p:nvPr>
        </p:nvSpPr>
        <p:spPr>
          <a:ln>
            <a:noFill/>
          </a:ln>
        </p:spPr>
        <p:txBody>
          <a:bodyPr>
            <a:normAutofit/>
          </a:bodyPr>
          <a:lstStyle/>
          <a:p>
            <a:pPr marL="0" indent="0" algn="l">
              <a:spcBef>
                <a:spcPts val="600"/>
              </a:spcBef>
              <a:spcAft>
                <a:spcPts val="600"/>
              </a:spcAft>
              <a:buNone/>
            </a:pPr>
            <a:r>
              <a:rPr lang="en-US" b="1" dirty="0">
                <a:solidFill>
                  <a:srgbClr val="000000"/>
                </a:solidFill>
              </a:rPr>
              <a:t>Reflect and Discuss:</a:t>
            </a:r>
          </a:p>
          <a:p>
            <a:pPr>
              <a:spcBef>
                <a:spcPts val="600"/>
              </a:spcBef>
              <a:spcAft>
                <a:spcPts val="600"/>
              </a:spcAft>
            </a:pPr>
            <a:r>
              <a:rPr lang="en-US" dirty="0">
                <a:solidFill>
                  <a:schemeClr val="tx1"/>
                </a:solidFill>
              </a:rPr>
              <a:t>What are some ways to engage families with phonological awareness activities at home and school? </a:t>
            </a:r>
          </a:p>
          <a:p>
            <a:pPr>
              <a:spcBef>
                <a:spcPts val="600"/>
              </a:spcBef>
              <a:spcAft>
                <a:spcPts val="1200"/>
              </a:spcAft>
            </a:pPr>
            <a:r>
              <a:rPr lang="en-US" dirty="0"/>
              <a:t>How can you include experiences from the home lives of students in phonological awareness experiences at school?</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53DBF7A-1384-FF4E-8416-B4C0B2FB72B9}" type="slidenum">
              <a:rPr lang="en-US" smtClean="0"/>
              <a:pPr>
                <a:defRPr/>
              </a:pPr>
              <a:t>45</a:t>
            </a:fld>
            <a:endParaRPr lang="en-US"/>
          </a:p>
        </p:txBody>
      </p:sp>
    </p:spTree>
    <p:extLst>
      <p:ext uri="{BB962C8B-B14F-4D97-AF65-F5344CB8AC3E}">
        <p14:creationId xmlns:p14="http://schemas.microsoft.com/office/powerpoint/2010/main" val="3590897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75913" y="1576494"/>
            <a:ext cx="961171" cy="788194"/>
          </a:xfrm>
          <a:prstGeom prst="rightArrow">
            <a:avLst/>
          </a:prstGeom>
          <a:solidFill>
            <a:srgbClr val="FDBE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814590" y="1853317"/>
            <a:ext cx="1514819" cy="788194"/>
          </a:xfrm>
          <a:prstGeom prst="rightArrow">
            <a:avLst/>
          </a:prstGeom>
          <a:solidFill>
            <a:srgbClr val="9D69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112842" y="1570567"/>
            <a:ext cx="949316" cy="788194"/>
          </a:xfrm>
          <a:prstGeom prst="rightArrow">
            <a:avLst/>
          </a:prstGeom>
          <a:solidFill>
            <a:srgbClr val="D89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xfrm>
            <a:off x="457200" y="347006"/>
            <a:ext cx="8229600" cy="1143000"/>
          </a:xfrm>
          <a:noFill/>
          <a:ln w="76200">
            <a:solidFill>
              <a:schemeClr val="lt1">
                <a:hueOff val="0"/>
                <a:satOff val="0"/>
                <a:lumOff val="0"/>
              </a:schemeClr>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1" y="2451894"/>
            <a:ext cx="2641600" cy="3416300"/>
          </a:xfrm>
          <a:solidFill>
            <a:schemeClr val="bg1"/>
          </a:solidFill>
          <a:ln w="38100">
            <a:solidFill>
              <a:srgbClr val="D89102"/>
            </a:solidFill>
          </a:ln>
        </p:spPr>
        <p:txBody>
          <a:bodyPr anchor="ctr" anchorCtr="0"/>
          <a:lstStyle/>
          <a:p>
            <a:pPr marL="0" lvl="0" indent="0" algn="ctr">
              <a:buNone/>
            </a:pPr>
            <a:r>
              <a:rPr lang="en-US" sz="2400" b="1" dirty="0">
                <a:solidFill>
                  <a:srgbClr val="D89102"/>
                </a:solidFill>
              </a:rPr>
              <a:t>What are the developmental progressions of phonological awareness?</a:t>
            </a:r>
          </a:p>
          <a:p>
            <a:pPr marL="0" indent="0">
              <a:buNone/>
            </a:pPr>
            <a:endParaRPr lang="en-US" sz="2400" b="1" dirty="0">
              <a:solidFill>
                <a:srgbClr val="D89102"/>
              </a:solidFill>
            </a:endParaRPr>
          </a:p>
        </p:txBody>
      </p:sp>
      <p:sp>
        <p:nvSpPr>
          <p:cNvPr id="7" name="Content Placeholder 6"/>
          <p:cNvSpPr>
            <a:spLocks noGrp="1"/>
          </p:cNvSpPr>
          <p:nvPr>
            <p:ph sz="quarter" idx="2"/>
          </p:nvPr>
        </p:nvSpPr>
        <p:spPr>
          <a:xfrm>
            <a:off x="3251200" y="3035300"/>
            <a:ext cx="2641600" cy="3530600"/>
          </a:xfrm>
          <a:solidFill>
            <a:schemeClr val="bg1"/>
          </a:solidFill>
          <a:ln w="38100">
            <a:solidFill>
              <a:srgbClr val="9D6901"/>
            </a:solidFill>
          </a:ln>
        </p:spPr>
        <p:txBody>
          <a:bodyPr anchor="ctr" anchorCtr="0"/>
          <a:lstStyle/>
          <a:p>
            <a:pPr marL="0" lvl="0" indent="0" algn="ctr">
              <a:buNone/>
            </a:pPr>
            <a:r>
              <a:rPr lang="en-US" sz="2400" b="1" dirty="0">
                <a:solidFill>
                  <a:srgbClr val="9D6901"/>
                </a:solidFill>
              </a:rPr>
              <a:t>What are the developmentally appropriate strategies that support the development of phonological awareness?</a:t>
            </a:r>
          </a:p>
          <a:p>
            <a:pPr marL="0" indent="0">
              <a:buNone/>
            </a:pPr>
            <a:endParaRPr lang="en-US" sz="2400" b="1" dirty="0">
              <a:solidFill>
                <a:srgbClr val="9D6901"/>
              </a:solidFill>
            </a:endParaRPr>
          </a:p>
        </p:txBody>
      </p:sp>
      <p:sp>
        <p:nvSpPr>
          <p:cNvPr id="8" name="Content Placeholder 7"/>
          <p:cNvSpPr>
            <a:spLocks noGrp="1"/>
          </p:cNvSpPr>
          <p:nvPr>
            <p:ph sz="quarter" idx="3"/>
          </p:nvPr>
        </p:nvSpPr>
        <p:spPr>
          <a:xfrm>
            <a:off x="6235700" y="2451894"/>
            <a:ext cx="2641600" cy="3504406"/>
          </a:xfrm>
          <a:solidFill>
            <a:schemeClr val="bg1"/>
          </a:solidFill>
          <a:ln w="38100">
            <a:solidFill>
              <a:srgbClr val="FDBE41"/>
            </a:solidFill>
          </a:ln>
        </p:spPr>
        <p:txBody>
          <a:bodyPr anchor="ctr" anchorCtr="0"/>
          <a:lstStyle/>
          <a:p>
            <a:pPr marL="0" lvl="0" indent="0" algn="ctr">
              <a:buNone/>
            </a:pPr>
            <a:r>
              <a:rPr lang="en-US" sz="2400" b="1" dirty="0">
                <a:solidFill>
                  <a:srgbClr val="FDBE41"/>
                </a:solidFill>
              </a:rPr>
              <a:t>How can I incorporate these strategies into my existing classroom?</a:t>
            </a:r>
          </a:p>
          <a:p>
            <a:pPr marL="0" indent="0">
              <a:buNone/>
            </a:pPr>
            <a:endParaRPr lang="en-US" sz="2400" b="1" dirty="0">
              <a:solidFill>
                <a:srgbClr val="FDBE41"/>
              </a:solidFill>
            </a:endParaRPr>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BE4F76FE-E913-4EE8-9488-C511D295C4FB}" type="slidenum">
              <a:rPr lang="en-US" altLang="en-US" smtClean="0"/>
              <a:pPr/>
              <a:t>46</a:t>
            </a:fld>
            <a:endParaRPr lang="en-US" altLang="en-US" dirty="0"/>
          </a:p>
        </p:txBody>
      </p:sp>
      <p:sp>
        <p:nvSpPr>
          <p:cNvPr id="10" name="Connector 5"/>
          <p:cNvSpPr/>
          <p:nvPr/>
        </p:nvSpPr>
        <p:spPr>
          <a:xfrm>
            <a:off x="6078166" y="1490006"/>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4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4B27D9F-D2EA-4BE6-B090-B35F23200895}"/>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10628"/>
          <a:stretch/>
        </p:blipFill>
        <p:spPr>
          <a:xfrm>
            <a:off x="0" y="0"/>
            <a:ext cx="9144000" cy="6858000"/>
          </a:xfrm>
          <a:prstGeom prst="rect">
            <a:avLst/>
          </a:prstGeom>
        </p:spPr>
      </p:pic>
      <p:sp>
        <p:nvSpPr>
          <p:cNvPr id="77826" name="Rectangle 2"/>
          <p:cNvSpPr>
            <a:spLocks noGrp="1" noChangeArrowheads="1"/>
          </p:cNvSpPr>
          <p:nvPr>
            <p:ph type="title"/>
          </p:nvPr>
        </p:nvSpPr>
        <p:spPr>
          <a:noFill/>
        </p:spPr>
        <p:txBody>
          <a:bodyPr/>
          <a:lstStyle/>
          <a:p>
            <a:r>
              <a:rPr lang="en-US" dirty="0">
                <a:solidFill>
                  <a:schemeClr val="bg1"/>
                </a:solidFill>
                <a:latin typeface="Arial" charset="0"/>
                <a:ea typeface="ＭＳ Ｐゴシック" charset="0"/>
                <a:cs typeface="Arial" charset="0"/>
              </a:rPr>
              <a:t>Teacher Strategies</a:t>
            </a:r>
          </a:p>
        </p:txBody>
      </p:sp>
      <p:sp>
        <p:nvSpPr>
          <p:cNvPr id="4" name="Slide Number Placeholder 3"/>
          <p:cNvSpPr>
            <a:spLocks noGrp="1"/>
          </p:cNvSpPr>
          <p:nvPr>
            <p:ph type="sldNum" sz="quarter" idx="10"/>
          </p:nvPr>
        </p:nvSpPr>
        <p:spPr/>
        <p:txBody>
          <a:bodyPr/>
          <a:lstStyle/>
          <a:p>
            <a:pPr>
              <a:defRPr/>
            </a:pPr>
            <a:fld id="{DC4C2BEB-DC2A-134A-A541-009E8DB57D76}" type="slidenum">
              <a:rPr lang="en-US" smtClean="0"/>
              <a:pPr>
                <a:defRPr/>
              </a:pPr>
              <a:t>47</a:t>
            </a:fld>
            <a:endParaRPr lang="en-US" dirty="0"/>
          </a:p>
        </p:txBody>
      </p:sp>
      <p:sp>
        <p:nvSpPr>
          <p:cNvPr id="3" name="TextBox 2"/>
          <p:cNvSpPr txBox="1"/>
          <p:nvPr/>
        </p:nvSpPr>
        <p:spPr>
          <a:xfrm>
            <a:off x="0" y="5288338"/>
            <a:ext cx="9193360" cy="1200328"/>
          </a:xfrm>
          <a:prstGeom prst="rect">
            <a:avLst/>
          </a:prstGeom>
          <a:solidFill>
            <a:srgbClr val="003300">
              <a:alpha val="37000"/>
            </a:srgbClr>
          </a:solidFill>
        </p:spPr>
        <p:txBody>
          <a:bodyPr wrap="square" rtlCol="0">
            <a:spAutoFit/>
          </a:bodyPr>
          <a:lstStyle/>
          <a:p>
            <a:pPr algn="ctr"/>
            <a:r>
              <a:rPr lang="en-US" sz="2400" b="1" dirty="0">
                <a:solidFill>
                  <a:srgbClr val="FFFFFF"/>
                </a:solidFill>
                <a:effectLst>
                  <a:outerShdw blurRad="38100" dist="38100" dir="2700000" algn="tl">
                    <a:srgbClr val="000000">
                      <a:alpha val="43137"/>
                    </a:srgbClr>
                  </a:outerShdw>
                </a:effectLst>
                <a:cs typeface="Arial" charset="0"/>
              </a:rPr>
              <a:t>“Phonological awareness does not develop naturally over time, but as a consequence of children</a:t>
            </a:r>
            <a:r>
              <a:rPr lang="en-US" altLang="ja-JP" sz="2400" b="1" dirty="0">
                <a:solidFill>
                  <a:srgbClr val="FFFFFF"/>
                </a:solidFill>
                <a:effectLst>
                  <a:outerShdw blurRad="38100" dist="38100" dir="2700000" algn="tl">
                    <a:srgbClr val="000000">
                      <a:alpha val="43137"/>
                    </a:srgbClr>
                  </a:outerShdw>
                </a:effectLst>
                <a:cs typeface="Arial" charset="0"/>
              </a:rPr>
              <a:t>’s engagement in specific experiences” </a:t>
            </a:r>
            <a:r>
              <a:rPr lang="en-US" altLang="ja-JP" b="1" dirty="0">
                <a:solidFill>
                  <a:srgbClr val="FFFFFF"/>
                </a:solidFill>
                <a:effectLst>
                  <a:outerShdw blurRad="38100" dist="38100" dir="2700000" algn="tl">
                    <a:srgbClr val="000000">
                      <a:alpha val="43137"/>
                    </a:srgbClr>
                  </a:outerShdw>
                </a:effectLst>
                <a:cs typeface="Arial" charset="0"/>
              </a:rPr>
              <a:t>(PCF, Vol. 1, p. 133).</a:t>
            </a:r>
            <a:endParaRPr lang="en-US" sz="2400" b="1" dirty="0">
              <a:solidFill>
                <a:srgbClr val="FFFFFF"/>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0" y="6600855"/>
            <a:ext cx="901918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900">
                <a:solidFill>
                  <a:schemeClr val="bg1"/>
                </a:solidFill>
              </a:rPr>
              <a:t>    © </a:t>
            </a:r>
            <a:r>
              <a:rPr lang="en-US" sz="900" dirty="0">
                <a:solidFill>
                  <a:schemeClr val="bg1"/>
                </a:solidFill>
              </a:rPr>
              <a:t>2017 California Department of Education</a:t>
            </a:r>
          </a:p>
        </p:txBody>
      </p:sp>
    </p:spTree>
    <p:extLst>
      <p:ext uri="{BB962C8B-B14F-4D97-AF65-F5344CB8AC3E}">
        <p14:creationId xmlns:p14="http://schemas.microsoft.com/office/powerpoint/2010/main" val="3981827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3822970" cy="1143000"/>
          </a:xfrm>
        </p:spPr>
        <p:txBody>
          <a:bodyPr/>
          <a:lstStyle/>
          <a:p>
            <a:r>
              <a:rPr lang="en-US" dirty="0"/>
              <a:t>Final Reflections</a:t>
            </a:r>
          </a:p>
        </p:txBody>
      </p:sp>
      <p:sp>
        <p:nvSpPr>
          <p:cNvPr id="3" name="Content Placeholder 2"/>
          <p:cNvSpPr>
            <a:spLocks noGrp="1"/>
          </p:cNvSpPr>
          <p:nvPr>
            <p:ph sz="half" idx="1"/>
          </p:nvPr>
        </p:nvSpPr>
        <p:spPr>
          <a:xfrm>
            <a:off x="457199" y="1670727"/>
            <a:ext cx="3686783" cy="3516548"/>
          </a:xfrm>
        </p:spPr>
        <p:style>
          <a:lnRef idx="2">
            <a:schemeClr val="dk1"/>
          </a:lnRef>
          <a:fillRef idx="1">
            <a:schemeClr val="lt1"/>
          </a:fillRef>
          <a:effectRef idx="0">
            <a:schemeClr val="dk1"/>
          </a:effectRef>
          <a:fontRef idx="minor">
            <a:schemeClr val="dk1"/>
          </a:fontRef>
        </p:style>
        <p:txBody>
          <a:bodyPr/>
          <a:lstStyle/>
          <a:p>
            <a:pPr>
              <a:spcAft>
                <a:spcPts val="1200"/>
              </a:spcAft>
            </a:pPr>
            <a:r>
              <a:rPr lang="en-US" dirty="0"/>
              <a:t>Find Handout 12: Final Reflection.</a:t>
            </a:r>
          </a:p>
          <a:p>
            <a:pPr>
              <a:spcAft>
                <a:spcPts val="1200"/>
              </a:spcAft>
            </a:pPr>
            <a:r>
              <a:rPr lang="en-US" dirty="0"/>
              <a:t>Find someone you have not talked with today and share your thoughts.</a:t>
            </a:r>
          </a:p>
        </p:txBody>
      </p:sp>
      <p:pic>
        <p:nvPicPr>
          <p:cNvPr id="16" name="Content Placeholder 1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4421729" y="1"/>
            <a:ext cx="4722271" cy="6858000"/>
          </a:xfrm>
          <a:prstGeom prst="rect">
            <a:avLst/>
          </a:prstGeom>
          <a:ln>
            <a:solidFill>
              <a:schemeClr val="tx1"/>
            </a:solidFill>
          </a:ln>
        </p:spPr>
      </p:pic>
      <p:sp>
        <p:nvSpPr>
          <p:cNvPr id="2" name="Slide Number Placeholder 1"/>
          <p:cNvSpPr>
            <a:spLocks noGrp="1"/>
          </p:cNvSpPr>
          <p:nvPr>
            <p:ph type="sldNum" sz="quarter" idx="10"/>
          </p:nvPr>
        </p:nvSpPr>
        <p:spPr/>
        <p:txBody>
          <a:bodyPr/>
          <a:lstStyle/>
          <a:p>
            <a:pPr>
              <a:defRPr/>
            </a:pPr>
            <a:fld id="{FA329EE2-369B-5D47-885A-D6789B6B06BD}" type="slidenum">
              <a:rPr lang="en-US" smtClean="0"/>
              <a:pPr>
                <a:defRPr/>
              </a:pPr>
              <a:t>48</a:t>
            </a:fld>
            <a:endParaRPr lang="en-US"/>
          </a:p>
        </p:txBody>
      </p:sp>
      <p:sp>
        <p:nvSpPr>
          <p:cNvPr id="6" name="Rectangle 5"/>
          <p:cNvSpPr>
            <a:spLocks noChangeArrowheads="1"/>
          </p:cNvSpPr>
          <p:nvPr/>
        </p:nvSpPr>
        <p:spPr bwMode="auto">
          <a:xfrm>
            <a:off x="4562060" y="6530205"/>
            <a:ext cx="435334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a:t>) </a:t>
            </a:r>
            <a:endParaRPr lang="en-US" altLang="en-US" sz="900" dirty="0"/>
          </a:p>
        </p:txBody>
      </p:sp>
      <p:sp>
        <p:nvSpPr>
          <p:cNvPr id="4" name="Rectangle 3"/>
          <p:cNvSpPr/>
          <p:nvPr/>
        </p:nvSpPr>
        <p:spPr>
          <a:xfrm>
            <a:off x="758757" y="6545593"/>
            <a:ext cx="3574704" cy="215444"/>
          </a:xfrm>
          <a:prstGeom prst="rect">
            <a:avLst/>
          </a:prstGeom>
          <a:solidFill>
            <a:srgbClr val="F2E7CE"/>
          </a:solidFill>
        </p:spPr>
        <p:txBody>
          <a:bodyPr wrap="square">
            <a:spAutoFit/>
          </a:bodyPr>
          <a:lstStyle/>
          <a:p>
            <a:pPr algn="ctr"/>
            <a:r>
              <a:rPr lang="en-US" sz="800">
                <a:latin typeface="Helvetica" charset="0"/>
              </a:rPr>
              <a:t>© 2017 California Department of Education</a:t>
            </a:r>
            <a:endParaRPr lang="en-US" sz="800">
              <a:effectLst/>
              <a:latin typeface="Helvetica" charset="0"/>
            </a:endParaRPr>
          </a:p>
        </p:txBody>
      </p:sp>
    </p:spTree>
    <p:extLst>
      <p:ext uri="{BB962C8B-B14F-4D97-AF65-F5344CB8AC3E}">
        <p14:creationId xmlns:p14="http://schemas.microsoft.com/office/powerpoint/2010/main" val="4062935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7"/>
          <p:cNvSpPr>
            <a:spLocks noGrp="1"/>
          </p:cNvSpPr>
          <p:nvPr>
            <p:ph type="title"/>
          </p:nvPr>
        </p:nvSpPr>
        <p:spPr>
          <a:xfrm>
            <a:off x="457200" y="1033396"/>
            <a:ext cx="4289898" cy="1143000"/>
          </a:xfrm>
        </p:spPr>
        <p:txBody>
          <a:bodyPr anchor="b"/>
          <a:lstStyle/>
          <a:p>
            <a:r>
              <a:rPr lang="en-US" sz="4000" dirty="0">
                <a:latin typeface="Arial" charset="0"/>
                <a:ea typeface="ＭＳ Ｐゴシック" charset="0"/>
                <a:cs typeface="Arial" charset="0"/>
              </a:rPr>
              <a:t>Thank You for Coming!</a:t>
            </a:r>
          </a:p>
        </p:txBody>
      </p:sp>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5447489" y="0"/>
            <a:ext cx="3696511" cy="6858000"/>
          </a:xfrm>
          <a:prstGeom prst="rect">
            <a:avLst/>
          </a:prstGeom>
        </p:spPr>
      </p:pic>
      <p:sp>
        <p:nvSpPr>
          <p:cNvPr id="3" name="Slide Number Placeholder 2"/>
          <p:cNvSpPr>
            <a:spLocks noGrp="1"/>
          </p:cNvSpPr>
          <p:nvPr>
            <p:ph type="sldNum" sz="quarter" idx="10"/>
          </p:nvPr>
        </p:nvSpPr>
        <p:spPr/>
        <p:txBody>
          <a:bodyPr/>
          <a:lstStyle/>
          <a:p>
            <a:pPr>
              <a:defRPr/>
            </a:pPr>
            <a:fld id="{098F9E98-5098-9646-95E3-35CA2CF0D3F7}" type="slidenum">
              <a:rPr lang="en-US" smtClean="0"/>
              <a:pPr>
                <a:defRPr/>
              </a:pPr>
              <a:t>49</a:t>
            </a:fld>
            <a:endParaRPr lang="en-US"/>
          </a:p>
        </p:txBody>
      </p:sp>
      <p:sp>
        <p:nvSpPr>
          <p:cNvPr id="6" name="Rectangle 5"/>
          <p:cNvSpPr>
            <a:spLocks noChangeArrowheads="1"/>
          </p:cNvSpPr>
          <p:nvPr/>
        </p:nvSpPr>
        <p:spPr bwMode="auto">
          <a:xfrm>
            <a:off x="739302" y="6590454"/>
            <a:ext cx="4708187" cy="230832"/>
          </a:xfrm>
          <a:prstGeom prst="rect">
            <a:avLst/>
          </a:prstGeom>
          <a:solidFill>
            <a:srgbClr val="F2E7CE"/>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900" dirty="0"/>
              <a:t>© 2017 California Department of Education</a:t>
            </a:r>
          </a:p>
        </p:txBody>
      </p:sp>
    </p:spTree>
    <p:extLst>
      <p:ext uri="{BB962C8B-B14F-4D97-AF65-F5344CB8AC3E}">
        <p14:creationId xmlns:p14="http://schemas.microsoft.com/office/powerpoint/2010/main" val="276513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75913" y="1576494"/>
            <a:ext cx="961171" cy="788194"/>
          </a:xfrm>
          <a:prstGeom prst="rightArrow">
            <a:avLst/>
          </a:prstGeom>
          <a:solidFill>
            <a:srgbClr val="FDBE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814590" y="1853317"/>
            <a:ext cx="1514819" cy="788194"/>
          </a:xfrm>
          <a:prstGeom prst="rightArrow">
            <a:avLst/>
          </a:prstGeom>
          <a:solidFill>
            <a:srgbClr val="9D69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112842" y="1570567"/>
            <a:ext cx="949316" cy="788194"/>
          </a:xfrm>
          <a:prstGeom prst="rightArrow">
            <a:avLst/>
          </a:prstGeom>
          <a:solidFill>
            <a:srgbClr val="D89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xfrm>
            <a:off x="457200" y="347006"/>
            <a:ext cx="8229600" cy="1143000"/>
          </a:xfrm>
          <a:noFill/>
          <a:ln w="76200">
            <a:solidFill>
              <a:schemeClr val="lt1">
                <a:hueOff val="0"/>
                <a:satOff val="0"/>
                <a:lumOff val="0"/>
              </a:schemeClr>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1" y="2451894"/>
            <a:ext cx="2641600" cy="3416300"/>
          </a:xfrm>
          <a:solidFill>
            <a:schemeClr val="bg1"/>
          </a:solidFill>
          <a:ln w="38100">
            <a:solidFill>
              <a:srgbClr val="D89102"/>
            </a:solidFill>
          </a:ln>
        </p:spPr>
        <p:txBody>
          <a:bodyPr anchor="ctr" anchorCtr="0"/>
          <a:lstStyle/>
          <a:p>
            <a:pPr marL="0" lvl="0" indent="0" algn="ctr">
              <a:buNone/>
            </a:pPr>
            <a:r>
              <a:rPr lang="en-US" sz="2400" b="1" dirty="0">
                <a:solidFill>
                  <a:srgbClr val="D89102"/>
                </a:solidFill>
              </a:rPr>
              <a:t>What are the developmental progressions of phonological awareness?</a:t>
            </a:r>
          </a:p>
          <a:p>
            <a:pPr marL="0" indent="0">
              <a:buNone/>
            </a:pPr>
            <a:endParaRPr lang="en-US" sz="2400" b="1" dirty="0">
              <a:solidFill>
                <a:srgbClr val="D89102"/>
              </a:solidFill>
            </a:endParaRPr>
          </a:p>
        </p:txBody>
      </p:sp>
      <p:sp>
        <p:nvSpPr>
          <p:cNvPr id="7" name="Content Placeholder 6"/>
          <p:cNvSpPr>
            <a:spLocks noGrp="1"/>
          </p:cNvSpPr>
          <p:nvPr>
            <p:ph sz="quarter" idx="2"/>
          </p:nvPr>
        </p:nvSpPr>
        <p:spPr>
          <a:xfrm>
            <a:off x="3251200" y="3035300"/>
            <a:ext cx="2641600" cy="3530600"/>
          </a:xfrm>
          <a:solidFill>
            <a:schemeClr val="bg1"/>
          </a:solidFill>
          <a:ln w="38100">
            <a:solidFill>
              <a:srgbClr val="9D6901"/>
            </a:solidFill>
          </a:ln>
        </p:spPr>
        <p:txBody>
          <a:bodyPr anchor="ctr" anchorCtr="0"/>
          <a:lstStyle/>
          <a:p>
            <a:pPr marL="0" lvl="0" indent="0" algn="ctr">
              <a:buNone/>
            </a:pPr>
            <a:r>
              <a:rPr lang="en-US" sz="2400" b="1" dirty="0">
                <a:solidFill>
                  <a:srgbClr val="9D6901"/>
                </a:solidFill>
              </a:rPr>
              <a:t>What are the developmentally appropriate strategies that support the development of phonological awareness?</a:t>
            </a:r>
          </a:p>
          <a:p>
            <a:pPr marL="0" indent="0">
              <a:buNone/>
            </a:pPr>
            <a:endParaRPr lang="en-US" sz="2400" b="1" dirty="0">
              <a:solidFill>
                <a:srgbClr val="9D6901"/>
              </a:solidFill>
            </a:endParaRPr>
          </a:p>
        </p:txBody>
      </p:sp>
      <p:sp>
        <p:nvSpPr>
          <p:cNvPr id="8" name="Content Placeholder 7"/>
          <p:cNvSpPr>
            <a:spLocks noGrp="1"/>
          </p:cNvSpPr>
          <p:nvPr>
            <p:ph sz="quarter" idx="3"/>
          </p:nvPr>
        </p:nvSpPr>
        <p:spPr>
          <a:xfrm>
            <a:off x="6235700" y="2451894"/>
            <a:ext cx="2641600" cy="3504406"/>
          </a:xfrm>
          <a:solidFill>
            <a:schemeClr val="bg1"/>
          </a:solidFill>
          <a:ln w="38100">
            <a:solidFill>
              <a:srgbClr val="FDBE41"/>
            </a:solidFill>
          </a:ln>
        </p:spPr>
        <p:txBody>
          <a:bodyPr anchor="ctr" anchorCtr="0"/>
          <a:lstStyle/>
          <a:p>
            <a:pPr marL="0" lvl="0" indent="0" algn="ctr">
              <a:buNone/>
            </a:pPr>
            <a:r>
              <a:rPr lang="en-US" sz="2400" b="1" dirty="0">
                <a:solidFill>
                  <a:srgbClr val="FDBE41"/>
                </a:solidFill>
              </a:rPr>
              <a:t>How can I incorporate these strategies into my existing classroom?</a:t>
            </a:r>
          </a:p>
          <a:p>
            <a:pPr marL="0" indent="0">
              <a:buNone/>
            </a:pPr>
            <a:endParaRPr lang="en-US" sz="2400" b="1" dirty="0">
              <a:solidFill>
                <a:srgbClr val="FDBE41"/>
              </a:solidFill>
            </a:endParaRPr>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BE4F76FE-E913-4EE8-9488-C511D295C4FB}" type="slidenum">
              <a:rPr lang="en-US" altLang="en-US" smtClean="0"/>
              <a:pPr/>
              <a:t>5</a:t>
            </a:fld>
            <a:endParaRPr lang="en-US" altLang="en-US" dirty="0"/>
          </a:p>
        </p:txBody>
      </p:sp>
      <p:sp>
        <p:nvSpPr>
          <p:cNvPr id="10" name="Connector 5"/>
          <p:cNvSpPr/>
          <p:nvPr/>
        </p:nvSpPr>
        <p:spPr>
          <a:xfrm>
            <a:off x="109168" y="1568750"/>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30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2E7CE">
            <a:alpha val="68627"/>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093"/>
            <a:ext cx="8229600" cy="1143000"/>
          </a:xfrm>
        </p:spPr>
        <p:txBody>
          <a:bodyPr/>
          <a:lstStyle/>
          <a:p>
            <a:r>
              <a:rPr lang="en-US" dirty="0"/>
              <a:t>References</a:t>
            </a:r>
          </a:p>
        </p:txBody>
      </p:sp>
      <p:sp>
        <p:nvSpPr>
          <p:cNvPr id="4" name="Content Placeholder 3"/>
          <p:cNvSpPr>
            <a:spLocks noGrp="1"/>
          </p:cNvSpPr>
          <p:nvPr>
            <p:ph idx="1"/>
          </p:nvPr>
        </p:nvSpPr>
        <p:spPr>
          <a:xfrm>
            <a:off x="457200" y="977629"/>
            <a:ext cx="8229600" cy="4525963"/>
          </a:xfrm>
          <a:solidFill>
            <a:srgbClr val="F2E7CE">
              <a:alpha val="69000"/>
            </a:srgbClr>
          </a:solidFill>
        </p:spPr>
        <p:txBody>
          <a:bodyPr/>
          <a:lstStyle/>
          <a:p>
            <a:pPr marL="233363" indent="-233363">
              <a:spcBef>
                <a:spcPts val="0"/>
              </a:spcBef>
              <a:spcAft>
                <a:spcPts val="600"/>
              </a:spcAft>
              <a:buNone/>
            </a:pPr>
            <a:r>
              <a:rPr lang="en-US" sz="1400" dirty="0" err="1">
                <a:latin typeface="+mj-lt"/>
              </a:rPr>
              <a:t>Bredekamp</a:t>
            </a:r>
            <a:r>
              <a:rPr lang="en-US" sz="1400" dirty="0">
                <a:latin typeface="+mj-lt"/>
              </a:rPr>
              <a:t>, Sue, and Carol </a:t>
            </a:r>
            <a:r>
              <a:rPr lang="en-US" sz="1400" dirty="0" err="1">
                <a:latin typeface="+mj-lt"/>
              </a:rPr>
              <a:t>Copple</a:t>
            </a:r>
            <a:r>
              <a:rPr lang="en-US" sz="1400" i="1" dirty="0">
                <a:latin typeface="+mj-lt"/>
              </a:rPr>
              <a:t>. Developmentally Appropriate Practice in Early Childhood Programs</a:t>
            </a:r>
            <a:r>
              <a:rPr lang="en-US" sz="1400" dirty="0">
                <a:latin typeface="+mj-lt"/>
              </a:rPr>
              <a:t>. NAEYC, 2008. </a:t>
            </a:r>
          </a:p>
          <a:p>
            <a:pPr marL="233363" lvl="0" indent="-233363">
              <a:spcBef>
                <a:spcPts val="0"/>
              </a:spcBef>
              <a:spcAft>
                <a:spcPts val="600"/>
              </a:spcAft>
              <a:buNone/>
            </a:pPr>
            <a:r>
              <a:rPr lang="en-US" sz="1400" dirty="0">
                <a:solidFill>
                  <a:srgbClr val="000000"/>
                </a:solidFill>
                <a:latin typeface="+mj-lt"/>
              </a:rPr>
              <a:t>California Department of Education. 2013. </a:t>
            </a:r>
            <a:r>
              <a:rPr lang="en-US" altLang="ja-JP" sz="1400" i="1" kern="1200" dirty="0">
                <a:solidFill>
                  <a:srgbClr val="000000"/>
                </a:solidFill>
                <a:latin typeface="+mj-lt"/>
                <a:cs typeface="Arial" charset="0"/>
              </a:rPr>
              <a:t>Best Practices for </a:t>
            </a:r>
            <a:r>
              <a:rPr lang="en-US" altLang="en-US" sz="1400" i="1" dirty="0">
                <a:latin typeface="+mj-lt"/>
              </a:rPr>
              <a:t>Young Dual Language Learners Research: Overview Papers</a:t>
            </a:r>
            <a:r>
              <a:rPr lang="en-US" altLang="en-US" sz="1400" dirty="0">
                <a:latin typeface="+mj-lt"/>
              </a:rPr>
              <a:t>, Governor’s State Advisory Council on Early Learning and Care. </a:t>
            </a:r>
            <a:r>
              <a:rPr lang="en-US" altLang="en-US" sz="1400" dirty="0">
                <a:latin typeface="+mj-lt"/>
                <a:hlinkClick r:id="rId3"/>
              </a:rPr>
              <a:t>http://www.cde.ca.gov/sp/cd/ce/documents/dllresearchpapers.pdf</a:t>
            </a:r>
            <a:r>
              <a:rPr lang="en-US" altLang="en-US" sz="1400" dirty="0">
                <a:latin typeface="+mj-lt"/>
              </a:rPr>
              <a:t> (accessed May 11, 2016).</a:t>
            </a:r>
            <a:endParaRPr lang="en-US" sz="1400" dirty="0">
              <a:solidFill>
                <a:srgbClr val="000000"/>
              </a:solidFill>
              <a:latin typeface="+mj-lt"/>
            </a:endParaRPr>
          </a:p>
          <a:p>
            <a:pPr marL="233363" indent="-233363">
              <a:spcBef>
                <a:spcPts val="0"/>
              </a:spcBef>
              <a:spcAft>
                <a:spcPts val="600"/>
              </a:spcAft>
              <a:buNone/>
            </a:pPr>
            <a:r>
              <a:rPr lang="en-US" sz="1400" dirty="0">
                <a:latin typeface="+mj-lt"/>
              </a:rPr>
              <a:t>California Department of Education. 2010. </a:t>
            </a:r>
            <a:r>
              <a:rPr lang="en-US" sz="1400" i="1" dirty="0">
                <a:latin typeface="+mj-lt"/>
              </a:rPr>
              <a:t>California Preschool Curriculum Framework</a:t>
            </a:r>
            <a:r>
              <a:rPr lang="en-US" sz="1400" dirty="0">
                <a:latin typeface="+mj-lt"/>
              </a:rPr>
              <a:t>, Volume 1. http://www.cde.ca.gov/sp/cd/re/documents/psframeworkkvol1.pdf (accessed April 10, 2016).</a:t>
            </a:r>
          </a:p>
          <a:p>
            <a:pPr marL="233363" indent="-233363">
              <a:spcBef>
                <a:spcPts val="0"/>
              </a:spcBef>
              <a:spcAft>
                <a:spcPts val="600"/>
              </a:spcAft>
              <a:buNone/>
            </a:pPr>
            <a:r>
              <a:rPr lang="en-US" sz="1400" dirty="0">
                <a:latin typeface="+mj-lt"/>
              </a:rPr>
              <a:t>California Department of Education. 2011</a:t>
            </a:r>
            <a:r>
              <a:rPr lang="en-US" sz="1400" i="1" dirty="0">
                <a:latin typeface="+mj-lt"/>
              </a:rPr>
              <a:t>. California Preschool Curriculum Framework</a:t>
            </a:r>
            <a:r>
              <a:rPr lang="en-US" sz="1400" dirty="0">
                <a:latin typeface="+mj-lt"/>
              </a:rPr>
              <a:t>, Volume 2. http://www.cde.ca.gov/sp/cd/re/documents/psframeworkkvol2.pdf (accessed May 10, 2016). </a:t>
            </a:r>
          </a:p>
          <a:p>
            <a:pPr marL="233363" indent="-233363">
              <a:spcBef>
                <a:spcPts val="0"/>
              </a:spcBef>
              <a:spcAft>
                <a:spcPts val="600"/>
              </a:spcAft>
              <a:buNone/>
            </a:pPr>
            <a:r>
              <a:rPr lang="en-US" sz="1400" dirty="0">
                <a:latin typeface="+mj-lt"/>
              </a:rPr>
              <a:t>California Department of Education. 2013. </a:t>
            </a:r>
            <a:r>
              <a:rPr lang="en-US" sz="1400" i="1" dirty="0">
                <a:latin typeface="+mj-lt"/>
              </a:rPr>
              <a:t>California Preschool Curriculum Framework</a:t>
            </a:r>
            <a:r>
              <a:rPr lang="en-US" sz="1400" dirty="0">
                <a:latin typeface="+mj-lt"/>
              </a:rPr>
              <a:t>, Volume 3. http://www.cde.ca.gov/sp/cd/re/documents/psframeworkkvol3.pdf (accessed May 10, 2016). </a:t>
            </a:r>
          </a:p>
          <a:p>
            <a:pPr marL="233363" indent="-233363">
              <a:spcBef>
                <a:spcPts val="0"/>
              </a:spcBef>
              <a:spcAft>
                <a:spcPts val="600"/>
              </a:spcAft>
              <a:buNone/>
            </a:pPr>
            <a:r>
              <a:rPr lang="en-US" sz="1400" dirty="0"/>
              <a:t>California Department of Education. 2008. </a:t>
            </a:r>
            <a:r>
              <a:rPr lang="en-US" sz="1400" i="1" dirty="0"/>
              <a:t>California Preschool Learning Foundations</a:t>
            </a:r>
            <a:r>
              <a:rPr lang="en-US" sz="1400" dirty="0"/>
              <a:t>, Volume 1. http://www.cde.ca.gov/sp/cd/re/documents/preschoollf.pdf (accessed April 10, 2016). California</a:t>
            </a:r>
          </a:p>
          <a:p>
            <a:pPr marL="233363" indent="-233363">
              <a:spcBef>
                <a:spcPts val="0"/>
              </a:spcBef>
              <a:spcAft>
                <a:spcPts val="600"/>
              </a:spcAft>
              <a:buNone/>
            </a:pPr>
            <a:r>
              <a:rPr lang="en-US" sz="1400" dirty="0">
                <a:solidFill>
                  <a:srgbClr val="000000"/>
                </a:solidFill>
              </a:rPr>
              <a:t>California Department of Education. 2012. </a:t>
            </a:r>
            <a:r>
              <a:rPr lang="en-US" sz="1400" i="1" dirty="0">
                <a:solidFill>
                  <a:srgbClr val="000000"/>
                </a:solidFill>
              </a:rPr>
              <a:t>The Alignment of the California Preschool Learning Foundations with Key Early Education Resources</a:t>
            </a:r>
            <a:r>
              <a:rPr lang="en-US" sz="1400" dirty="0">
                <a:solidFill>
                  <a:srgbClr val="000000"/>
                </a:solidFill>
              </a:rPr>
              <a:t>. </a:t>
            </a:r>
            <a:r>
              <a:rPr lang="en-US" sz="1400" dirty="0">
                <a:solidFill>
                  <a:srgbClr val="000000"/>
                </a:solidFill>
                <a:hlinkClick r:id="rId4"/>
              </a:rPr>
              <a:t>http://www.cde.ca.gov/sp/cd/re/documents/psalignment.pdf</a:t>
            </a:r>
            <a:r>
              <a:rPr lang="en-US" sz="1400" dirty="0">
                <a:solidFill>
                  <a:srgbClr val="000000"/>
                </a:solidFill>
              </a:rPr>
              <a:t> (accessed May 10, 2016).</a:t>
            </a:r>
          </a:p>
          <a:p>
            <a:pPr marL="233363" lvl="0" indent="-233363">
              <a:spcBef>
                <a:spcPts val="0"/>
              </a:spcBef>
              <a:spcAft>
                <a:spcPts val="600"/>
              </a:spcAft>
              <a:buNone/>
            </a:pPr>
            <a:r>
              <a:rPr lang="en-US" sz="1400" dirty="0">
                <a:ea typeface="Times New Roman" panose="02020603050405020304" pitchFamily="18" charset="0"/>
                <a:cs typeface="Times New Roman" panose="02020603050405020304" pitchFamily="18" charset="0"/>
              </a:rPr>
              <a:t>California Department of Education. 2013. </a:t>
            </a:r>
            <a:r>
              <a:rPr lang="en-US" sz="1400" i="1" dirty="0">
                <a:solidFill>
                  <a:srgbClr val="000000"/>
                </a:solidFill>
              </a:rPr>
              <a:t>Transitional Kindergarten Implementation Guide: A Resource for California Public School District Administrators and Teachers</a:t>
            </a:r>
            <a:r>
              <a:rPr lang="en-US" sz="1400" dirty="0">
                <a:solidFill>
                  <a:srgbClr val="000000"/>
                </a:solidFill>
              </a:rPr>
              <a:t>. </a:t>
            </a:r>
            <a:r>
              <a:rPr lang="en-US" sz="1400" dirty="0">
                <a:ea typeface="Times New Roman" panose="02020603050405020304" pitchFamily="18" charset="0"/>
                <a:cs typeface="Times New Roman" panose="02020603050405020304" pitchFamily="18" charset="0"/>
              </a:rPr>
              <a:t>Sacramento: California Department of Education.</a:t>
            </a:r>
          </a:p>
          <a:p>
            <a:pPr marL="233363" lvl="0" indent="-233363">
              <a:spcBef>
                <a:spcPts val="0"/>
              </a:spcBef>
              <a:spcAft>
                <a:spcPts val="600"/>
              </a:spcAft>
              <a:buNone/>
            </a:pPr>
            <a:r>
              <a:rPr lang="en-US" sz="1400" dirty="0"/>
              <a:t>State Advisory Council on Early Learning and Care. California Department of Education. </a:t>
            </a:r>
            <a:r>
              <a:rPr lang="en-US" sz="1400" i="1" dirty="0"/>
              <a:t>California's Best Practices for Young Dual Language Learners: Research Papers.</a:t>
            </a:r>
            <a:r>
              <a:rPr lang="en-US" sz="1400" dirty="0"/>
              <a:t> 2013. Accessed May 12, 2016. </a:t>
            </a:r>
            <a:r>
              <a:rPr lang="en-US" sz="1400" dirty="0">
                <a:hlinkClick r:id="rId3"/>
              </a:rPr>
              <a:t>http://www.cde.ca.gov/sp/cd/ce/documents/dllresearchpapers.pdf</a:t>
            </a:r>
            <a:r>
              <a:rPr lang="en-US" sz="1400" dirty="0"/>
              <a:t>.</a:t>
            </a:r>
          </a:p>
          <a:p>
            <a:pPr marL="233363" indent="-233363">
              <a:spcBef>
                <a:spcPts val="0"/>
              </a:spcBef>
              <a:spcAft>
                <a:spcPts val="600"/>
              </a:spcAft>
              <a:buNone/>
            </a:pPr>
            <a:endParaRPr lang="en-US" sz="1400" dirty="0">
              <a:solidFill>
                <a:srgbClr val="000000"/>
              </a:solidFill>
            </a:endParaRPr>
          </a:p>
          <a:p>
            <a:pPr marL="233363" indent="-233363">
              <a:spcBef>
                <a:spcPts val="0"/>
              </a:spcBef>
              <a:spcAft>
                <a:spcPts val="600"/>
              </a:spcAft>
              <a:buNone/>
            </a:pPr>
            <a:endParaRPr lang="en-US" sz="1400" dirty="0"/>
          </a:p>
          <a:p>
            <a:pPr marL="233363" indent="-233363">
              <a:spcBef>
                <a:spcPts val="0"/>
              </a:spcBef>
              <a:spcAft>
                <a:spcPts val="600"/>
              </a:spcAft>
              <a:buNone/>
            </a:pPr>
            <a:endParaRPr lang="en-US" sz="1400" dirty="0">
              <a:latin typeface="+mj-lt"/>
            </a:endParaRPr>
          </a:p>
          <a:p>
            <a:pPr marL="233363" indent="-233363">
              <a:spcBef>
                <a:spcPts val="0"/>
              </a:spcBef>
              <a:spcAft>
                <a:spcPts val="600"/>
              </a:spcAft>
              <a:buNone/>
            </a:pPr>
            <a:endParaRPr lang="en-US" sz="1400" dirty="0">
              <a:latin typeface="+mj-lt"/>
            </a:endParaRPr>
          </a:p>
          <a:p>
            <a:pPr marL="233363" indent="-233363">
              <a:spcBef>
                <a:spcPts val="0"/>
              </a:spcBef>
              <a:spcAft>
                <a:spcPts val="600"/>
              </a:spcAft>
              <a:buNone/>
            </a:pPr>
            <a:endParaRPr lang="en-US" altLang="en-US" sz="1400" dirty="0">
              <a:latin typeface="+mj-lt"/>
            </a:endParaRPr>
          </a:p>
          <a:p>
            <a:pPr marL="233363" indent="-233363">
              <a:spcBef>
                <a:spcPts val="0"/>
              </a:spcBef>
              <a:spcAft>
                <a:spcPts val="600"/>
              </a:spcAft>
              <a:buNone/>
            </a:pPr>
            <a:endParaRPr lang="en-US" sz="1400" dirty="0">
              <a:latin typeface="+mj-lt"/>
            </a:endParaRPr>
          </a:p>
        </p:txBody>
      </p:sp>
      <p:sp>
        <p:nvSpPr>
          <p:cNvPr id="2" name="Slide Number Placeholder 1"/>
          <p:cNvSpPr>
            <a:spLocks noGrp="1"/>
          </p:cNvSpPr>
          <p:nvPr>
            <p:ph type="sldNum" sz="quarter" idx="10"/>
          </p:nvPr>
        </p:nvSpPr>
        <p:spPr/>
        <p:txBody>
          <a:bodyPr/>
          <a:lstStyle/>
          <a:p>
            <a:pPr>
              <a:defRPr/>
            </a:pPr>
            <a:fld id="{42513159-C94B-6F4F-9577-B35F5186F892}" type="slidenum">
              <a:rPr lang="en-US" altLang="en-US" smtClean="0"/>
              <a:pPr>
                <a:defRPr/>
              </a:pPr>
              <a:t>50</a:t>
            </a:fld>
            <a:endParaRPr lang="en-US" altLang="en-US" dirty="0"/>
          </a:p>
        </p:txBody>
      </p:sp>
    </p:spTree>
    <p:extLst>
      <p:ext uri="{BB962C8B-B14F-4D97-AF65-F5344CB8AC3E}">
        <p14:creationId xmlns:p14="http://schemas.microsoft.com/office/powerpoint/2010/main" val="76917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6229350" y="4656255"/>
            <a:ext cx="2457450" cy="1350963"/>
          </a:xfrm>
        </p:spPr>
        <p:txBody>
          <a:bodyPr>
            <a:noAutofit/>
          </a:bodyPr>
          <a:lstStyle/>
          <a:p>
            <a:pPr marL="111125" indent="-111125"/>
            <a:r>
              <a:rPr lang="en-US" sz="200" dirty="0"/>
              <a:t>Preschool Learning Foundations</a:t>
            </a:r>
          </a:p>
          <a:p>
            <a:pPr marL="111125" indent="-111125"/>
            <a:r>
              <a:rPr lang="en-US" sz="200" dirty="0"/>
              <a:t>California Common Core State Standards</a:t>
            </a:r>
          </a:p>
          <a:p>
            <a:pPr marL="111125" indent="-111125"/>
            <a:r>
              <a:rPr lang="en-US" sz="200" dirty="0"/>
              <a:t>English–Language Arts Content Standards for California Public Schools </a:t>
            </a:r>
          </a:p>
          <a:p>
            <a:pPr marL="111125" indent="-111125"/>
            <a:r>
              <a:rPr lang="en-US" sz="200" dirty="0"/>
              <a:t>Preschool Curriculum Frameworks</a:t>
            </a:r>
          </a:p>
          <a:p>
            <a:pPr marL="111125" indent="-111125"/>
            <a:r>
              <a:rPr lang="en-US" sz="200" dirty="0"/>
              <a:t>English Language Arts/English Language Development Framework</a:t>
            </a:r>
          </a:p>
          <a:p>
            <a:pPr marL="111125" indent="-111125"/>
            <a:r>
              <a:rPr lang="en-US" sz="200" dirty="0"/>
              <a:t>DRDP Specific to TK and K</a:t>
            </a:r>
          </a:p>
          <a:p>
            <a:pPr marL="111125" indent="-111125"/>
            <a:r>
              <a:rPr lang="en-US" sz="200" dirty="0"/>
              <a:t>Preschool Alignment Document</a:t>
            </a:r>
          </a:p>
          <a:p>
            <a:pPr marL="111125" indent="-111125"/>
            <a:r>
              <a:rPr lang="en-US" sz="200" dirty="0"/>
              <a:t>Preschool English Learners Guide</a:t>
            </a:r>
          </a:p>
          <a:p>
            <a:pPr marL="111125" indent="-111125"/>
            <a:r>
              <a:rPr lang="en-US" sz="200" dirty="0"/>
              <a:t>Transitional Kindergarten Implementation Guide</a:t>
            </a:r>
          </a:p>
          <a:p>
            <a:endParaRPr lang="en-US" sz="200" dirty="0"/>
          </a:p>
        </p:txBody>
      </p:sp>
      <p:sp>
        <p:nvSpPr>
          <p:cNvPr id="28675" name="Slide Number Placeholder 4"/>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3054CF32-EC5E-41E2-8BB8-EDE8B489556B}" type="slidenum">
              <a:rPr lang="en-US" altLang="en-US" sz="1200"/>
              <a:pPr algn="ctr"/>
              <a:t>6</a:t>
            </a:fld>
            <a:endParaRPr lang="en-US" altLang="en-US" sz="1200" dirty="0"/>
          </a:p>
        </p:txBody>
      </p:sp>
      <p:sp>
        <p:nvSpPr>
          <p:cNvPr id="28673" name="Title 1"/>
          <p:cNvSpPr>
            <a:spLocks noGrp="1"/>
          </p:cNvSpPr>
          <p:nvPr>
            <p:ph type="title" idx="4294967295"/>
          </p:nvPr>
        </p:nvSpPr>
        <p:spPr>
          <a:xfrm>
            <a:off x="0" y="274638"/>
            <a:ext cx="9144000" cy="1143000"/>
          </a:xfrm>
        </p:spPr>
        <p:txBody>
          <a:bodyPr/>
          <a:lstStyle/>
          <a:p>
            <a:r>
              <a:rPr lang="en-US" altLang="en-US" sz="3200" dirty="0">
                <a:solidFill>
                  <a:srgbClr val="000000"/>
                </a:solidFill>
              </a:rPr>
              <a:t>CDE Publications and Resources that </a:t>
            </a:r>
            <a:br>
              <a:rPr lang="en-US" altLang="en-US" sz="3200" dirty="0">
                <a:solidFill>
                  <a:srgbClr val="000000"/>
                </a:solidFill>
              </a:rPr>
            </a:br>
            <a:r>
              <a:rPr lang="en-US" altLang="en-US" sz="3200" dirty="0">
                <a:solidFill>
                  <a:srgbClr val="000000"/>
                </a:solidFill>
              </a:rPr>
              <a:t>Support TK Implementation</a:t>
            </a:r>
          </a:p>
        </p:txBody>
      </p:sp>
      <p:grpSp>
        <p:nvGrpSpPr>
          <p:cNvPr id="8" name="Group 7"/>
          <p:cNvGrpSpPr/>
          <p:nvPr/>
        </p:nvGrpSpPr>
        <p:grpSpPr>
          <a:xfrm>
            <a:off x="61163" y="1081506"/>
            <a:ext cx="9021673" cy="5557840"/>
            <a:chOff x="35484" y="1081506"/>
            <a:chExt cx="9021673" cy="5557840"/>
          </a:xfrm>
        </p:grpSpPr>
        <p:sp>
          <p:nvSpPr>
            <p:cNvPr id="9" name="Rectangle 8"/>
            <p:cNvSpPr/>
            <p:nvPr/>
          </p:nvSpPr>
          <p:spPr>
            <a:xfrm>
              <a:off x="35484" y="1081506"/>
              <a:ext cx="9021673" cy="5557840"/>
            </a:xfrm>
            <a:prstGeom prst="rect">
              <a:avLst/>
            </a:prstGeom>
            <a:noFill/>
          </p:spPr>
        </p:sp>
        <p:sp>
          <p:nvSpPr>
            <p:cNvPr id="10" name="Freeform 9"/>
            <p:cNvSpPr/>
            <p:nvPr/>
          </p:nvSpPr>
          <p:spPr>
            <a:xfrm>
              <a:off x="1144024"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Learning Foundations</a:t>
              </a:r>
            </a:p>
          </p:txBody>
        </p:sp>
        <p:sp>
          <p:nvSpPr>
            <p:cNvPr id="11" name="Freeform 10"/>
            <p:cNvSpPr/>
            <p:nvPr/>
          </p:nvSpPr>
          <p:spPr>
            <a:xfrm>
              <a:off x="1119673"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Alignment Document</a:t>
              </a:r>
            </a:p>
          </p:txBody>
        </p:sp>
        <p:sp>
          <p:nvSpPr>
            <p:cNvPr id="13" name="Freeform 12"/>
            <p:cNvSpPr/>
            <p:nvPr/>
          </p:nvSpPr>
          <p:spPr>
            <a:xfrm>
              <a:off x="3522855"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California Common Core State Standards</a:t>
              </a:r>
            </a:p>
          </p:txBody>
        </p:sp>
        <p:sp>
          <p:nvSpPr>
            <p:cNvPr id="14" name="Freeform 13"/>
            <p:cNvSpPr/>
            <p:nvPr/>
          </p:nvSpPr>
          <p:spPr>
            <a:xfrm>
              <a:off x="5977642" y="158082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Aft>
                  <a:spcPct val="35000"/>
                </a:spcAft>
              </a:pPr>
              <a:r>
                <a:rPr lang="en-US" sz="1200" b="1" dirty="0"/>
                <a:t>English-Language Arts Content Standards for California Public Schools</a:t>
              </a:r>
              <a:endParaRPr lang="en-US" sz="1200" b="1" kern="1200" dirty="0"/>
            </a:p>
          </p:txBody>
        </p:sp>
        <p:sp>
          <p:nvSpPr>
            <p:cNvPr id="15" name="Freeform 14"/>
            <p:cNvSpPr/>
            <p:nvPr/>
          </p:nvSpPr>
          <p:spPr>
            <a:xfrm>
              <a:off x="1119673"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Curriculum Framework</a:t>
              </a:r>
            </a:p>
          </p:txBody>
        </p:sp>
        <p:sp>
          <p:nvSpPr>
            <p:cNvPr id="16" name="Freeform 15"/>
            <p:cNvSpPr/>
            <p:nvPr/>
          </p:nvSpPr>
          <p:spPr>
            <a:xfrm>
              <a:off x="3506347" y="307339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English Language Arts/English Language Development Framework</a:t>
              </a:r>
            </a:p>
          </p:txBody>
        </p:sp>
        <p:sp>
          <p:nvSpPr>
            <p:cNvPr id="17" name="Freeform 16"/>
            <p:cNvSpPr/>
            <p:nvPr/>
          </p:nvSpPr>
          <p:spPr>
            <a:xfrm>
              <a:off x="5923931" y="453862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Transitional Kindergarten Implementation Guide</a:t>
              </a:r>
            </a:p>
          </p:txBody>
        </p:sp>
        <p:sp>
          <p:nvSpPr>
            <p:cNvPr id="18" name="Freeform 17"/>
            <p:cNvSpPr/>
            <p:nvPr/>
          </p:nvSpPr>
          <p:spPr>
            <a:xfrm>
              <a:off x="5923932"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a:t>DRDP Specific to TK and K</a:t>
              </a:r>
              <a:endParaRPr lang="en-US" sz="1200" b="1" kern="1200" dirty="0"/>
            </a:p>
          </p:txBody>
        </p:sp>
        <p:sp>
          <p:nvSpPr>
            <p:cNvPr id="20" name="Freeform 19"/>
            <p:cNvSpPr/>
            <p:nvPr/>
          </p:nvSpPr>
          <p:spPr>
            <a:xfrm>
              <a:off x="3501849"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AC55C"/>
                </a:gs>
                <a:gs pos="35000">
                  <a:srgbClr val="F4D18C"/>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English Learners Guide</a:t>
              </a:r>
            </a:p>
          </p:txBody>
        </p:sp>
      </p:grpSp>
      <p:pic>
        <p:nvPicPr>
          <p:cNvPr id="28677" name="Picture 7"/>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6636930" y="4964933"/>
            <a:ext cx="704088" cy="92416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8678"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28320" y="3469857"/>
            <a:ext cx="723003" cy="92354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8679"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47542" y="2012582"/>
            <a:ext cx="710418" cy="92354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8680" name="Picture 10"/>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1837777" y="5030993"/>
            <a:ext cx="704088" cy="92354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7"/>
          <a:stretch>
            <a:fillRect/>
          </a:stretch>
        </p:blipFill>
        <p:spPr>
          <a:xfrm>
            <a:off x="6492203" y="3481349"/>
            <a:ext cx="1003752" cy="777051"/>
          </a:xfrm>
          <a:prstGeom prst="rect">
            <a:avLst/>
          </a:prstGeom>
          <a:ln>
            <a:solidFill>
              <a:schemeClr val="tx1"/>
            </a:solidFill>
          </a:ln>
        </p:spPr>
      </p:pic>
      <p:pic>
        <p:nvPicPr>
          <p:cNvPr id="28682" name="Picture 13"/>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214846" y="3615082"/>
            <a:ext cx="714303" cy="92354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8683" name="Picture 1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066857" y="2065393"/>
            <a:ext cx="1052293" cy="81479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25615" y="5010477"/>
            <a:ext cx="708050" cy="923544"/>
          </a:xfrm>
          <a:prstGeom prst="rect">
            <a:avLst/>
          </a:prstGeom>
          <a:ln>
            <a:solidFill>
              <a:schemeClr val="tx1"/>
            </a:solidFill>
          </a:ln>
        </p:spPr>
      </p:pic>
      <p:pic>
        <p:nvPicPr>
          <p:cNvPr id="3" name="Picture 2"/>
          <p:cNvPicPr>
            <a:picLocks noChangeAspect="1"/>
          </p:cNvPicPr>
          <p:nvPr/>
        </p:nvPicPr>
        <p:blipFill>
          <a:blip r:embed="rId11"/>
          <a:stretch>
            <a:fillRect/>
          </a:stretch>
        </p:blipFill>
        <p:spPr>
          <a:xfrm>
            <a:off x="6650867" y="2115030"/>
            <a:ext cx="709288" cy="894644"/>
          </a:xfrm>
          <a:prstGeom prst="rect">
            <a:avLst/>
          </a:prstGeom>
          <a:ln>
            <a:solidFill>
              <a:schemeClr val="tx1"/>
            </a:solidFill>
          </a:ln>
        </p:spPr>
      </p:pic>
    </p:spTree>
    <p:extLst>
      <p:ext uri="{BB962C8B-B14F-4D97-AF65-F5344CB8AC3E}">
        <p14:creationId xmlns:p14="http://schemas.microsoft.com/office/powerpoint/2010/main" val="82602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pPr algn="ctr"/>
            <a:r>
              <a:rPr lang="en-US" dirty="0">
                <a:latin typeface="Arial" charset="0"/>
                <a:cs typeface="Arial" charset="0"/>
              </a:rPr>
              <a:t> Transitional Kindergarten Implementation Guide</a:t>
            </a:r>
          </a:p>
        </p:txBody>
      </p:sp>
      <p:sp>
        <p:nvSpPr>
          <p:cNvPr id="5" name="Content Placeholder 4"/>
          <p:cNvSpPr>
            <a:spLocks noGrp="1"/>
          </p:cNvSpPr>
          <p:nvPr>
            <p:ph sz="half" idx="1"/>
          </p:nvPr>
        </p:nvSpPr>
        <p:spPr>
          <a:xfrm>
            <a:off x="311102" y="1738632"/>
            <a:ext cx="4953229" cy="2723313"/>
          </a:xfrm>
        </p:spPr>
        <p:txBody>
          <a:bodyPr>
            <a:normAutofit/>
          </a:bodyPr>
          <a:lstStyle/>
          <a:p>
            <a:pPr marL="0" indent="0" defTabSz="342900">
              <a:spcBef>
                <a:spcPct val="0"/>
              </a:spcBef>
              <a:buNone/>
              <a:defRPr/>
            </a:pPr>
            <a:r>
              <a:rPr lang="en-US" dirty="0">
                <a:latin typeface="Arial" charset="0"/>
                <a:ea typeface="Arial" charset="0"/>
                <a:cs typeface="Arial" charset="0"/>
              </a:rPr>
              <a:t>The TK Implementation Guide is a resource for California public school district administrators and teachers to support implementation of comprehensive TK programs.</a:t>
            </a:r>
          </a:p>
        </p:txBody>
      </p:sp>
      <p:sp>
        <p:nvSpPr>
          <p:cNvPr id="2" name="Slide Number Placeholder 1"/>
          <p:cNvSpPr>
            <a:spLocks noGrp="1"/>
          </p:cNvSpPr>
          <p:nvPr>
            <p:ph type="sldNum" sz="quarter" idx="4294967295"/>
          </p:nvPr>
        </p:nvSpPr>
        <p:spPr>
          <a:xfrm>
            <a:off x="8686800" y="0"/>
            <a:ext cx="457200" cy="365125"/>
          </a:xfrm>
          <a:prstGeom prst="rect">
            <a:avLst/>
          </a:prstGeom>
        </p:spPr>
        <p:txBody>
          <a:bodyPr/>
          <a:lstStyle/>
          <a:p>
            <a:fld id="{11EEF7C2-6334-4E7A-B967-5F31FD9C23C6}" type="slidenum">
              <a:rPr lang="en-US" altLang="en-US" smtClean="0"/>
              <a:pPr/>
              <a:t>7</a:t>
            </a:fld>
            <a:endParaRPr lang="en-US" altLang="en-US"/>
          </a:p>
        </p:txBody>
      </p:sp>
      <p:pic>
        <p:nvPicPr>
          <p:cNvPr id="8" name="Picture 8"/>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523334" y="1838428"/>
            <a:ext cx="3248526" cy="423365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389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47517"/>
          </a:xfrm>
        </p:spPr>
        <p:txBody>
          <a:bodyPr>
            <a:normAutofit fontScale="90000"/>
          </a:bodyPr>
          <a:lstStyle/>
          <a:p>
            <a:r>
              <a:rPr lang="en-US" dirty="0">
                <a:solidFill>
                  <a:prstClr val="black"/>
                </a:solidFill>
                <a:latin typeface="Arial" charset="0"/>
                <a:cs typeface="Arial" charset="0"/>
              </a:rPr>
              <a:t> Overview of the Transitional Kindergarten Implementation Guide</a:t>
            </a:r>
            <a:endParaRPr lang="en-US" sz="2700" dirty="0">
              <a:latin typeface="Arial" charset="0"/>
              <a:cs typeface="Arial" charset="0"/>
            </a:endParaRPr>
          </a:p>
        </p:txBody>
      </p:sp>
      <p:sp>
        <p:nvSpPr>
          <p:cNvPr id="3" name="Content Placeholder 2"/>
          <p:cNvSpPr>
            <a:spLocks noGrp="1"/>
          </p:cNvSpPr>
          <p:nvPr>
            <p:ph sz="half" idx="1"/>
          </p:nvPr>
        </p:nvSpPr>
        <p:spPr>
          <a:xfrm>
            <a:off x="770861" y="1240011"/>
            <a:ext cx="8144539" cy="5229519"/>
          </a:xfrm>
        </p:spPr>
        <p:txBody>
          <a:bodyPr>
            <a:noAutofit/>
          </a:bodyPr>
          <a:lstStyle/>
          <a:p>
            <a:pPr marL="0" lvl="1" indent="0">
              <a:buNone/>
            </a:pPr>
            <a:r>
              <a:rPr lang="en-US" sz="2800" b="1" dirty="0">
                <a:latin typeface="Arial" panose="020B0604020202020204" pitchFamily="34" charset="0"/>
                <a:cs typeface="Arial" panose="020B0604020202020204" pitchFamily="34" charset="0"/>
              </a:rPr>
              <a:t>Section One </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Program Structure and Design</a:t>
            </a:r>
          </a:p>
          <a:p>
            <a:pPr marL="0" lvl="1" indent="0">
              <a:spcBef>
                <a:spcPts val="1800"/>
              </a:spcBef>
              <a:buNone/>
            </a:pPr>
            <a:r>
              <a:rPr lang="en-US" sz="2800" b="1" dirty="0">
                <a:latin typeface="Arial" panose="020B0604020202020204" pitchFamily="34" charset="0"/>
                <a:cs typeface="Arial" panose="020B0604020202020204" pitchFamily="34" charset="0"/>
              </a:rPr>
              <a:t>Section Two </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TK Student</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Curriculum in a TK Program</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Effective Instruction in a TK Program</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TK Learning Environment</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Assessment and Differentiated Instruction</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Involving Families and Community Partners</a:t>
            </a:r>
          </a:p>
          <a:p>
            <a:pPr marL="4572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Supporting TK Implementation</a:t>
            </a:r>
          </a:p>
          <a:p>
            <a:endParaRPr lang="en-US" dirty="0"/>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894E3918-0C58-4BC1-A1C2-4C804A6662F9}" type="slidenum">
              <a:rPr lang="en-US" altLang="en-US" smtClean="0"/>
              <a:pPr/>
              <a:t>8</a:t>
            </a:fld>
            <a:endParaRPr lang="en-US" altLang="en-US"/>
          </a:p>
        </p:txBody>
      </p:sp>
      <p:pic>
        <p:nvPicPr>
          <p:cNvPr id="10" name="Picture 8"/>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602818" y="1417639"/>
            <a:ext cx="2083981" cy="2537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3114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z="4000" dirty="0">
                <a:ea typeface="ＭＳ Ｐゴシック" panose="020B0600070205080204" pitchFamily="34" charset="-128"/>
              </a:rPr>
              <a:t>Why Use the Preschool Learning Foundations for TK?</a:t>
            </a:r>
          </a:p>
        </p:txBody>
      </p:sp>
      <p:sp>
        <p:nvSpPr>
          <p:cNvPr id="3" name="Content Placeholder 2"/>
          <p:cNvSpPr>
            <a:spLocks noGrp="1"/>
          </p:cNvSpPr>
          <p:nvPr>
            <p:ph idx="1"/>
          </p:nvPr>
        </p:nvSpPr>
        <p:spPr>
          <a:xfrm>
            <a:off x="457200" y="1524000"/>
            <a:ext cx="8229600" cy="4702175"/>
          </a:xfrm>
        </p:spPr>
        <p:txBody>
          <a:bodyPr>
            <a:noAutofit/>
          </a:bodyPr>
          <a:lstStyle/>
          <a:p>
            <a:pPr marL="347472" indent="-347472">
              <a:spcBef>
                <a:spcPts val="0"/>
              </a:spcBef>
              <a:spcAft>
                <a:spcPts val="600"/>
              </a:spcAft>
              <a:buNone/>
              <a:defRPr/>
            </a:pPr>
            <a:r>
              <a:rPr lang="en-US" sz="2800" dirty="0">
                <a:cs typeface="ＭＳ Ｐゴシック" charset="0"/>
              </a:rPr>
              <a:t>CA Law (EC 48000):</a:t>
            </a:r>
          </a:p>
          <a:p>
            <a:pPr marL="347472" indent="-347472">
              <a:spcBef>
                <a:spcPts val="0"/>
              </a:spcBef>
              <a:spcAft>
                <a:spcPts val="600"/>
              </a:spcAft>
              <a:defRPr/>
            </a:pPr>
            <a:r>
              <a:rPr lang="en-US" sz="2800" dirty="0">
                <a:cs typeface="ＭＳ Ｐゴシック" charset="0"/>
              </a:rPr>
              <a:t>Transitional kindergarten is the first year of a two-year kindergarten program that uses a modified kindergarten curriculum that is age and developmentally appropriate.</a:t>
            </a:r>
          </a:p>
          <a:p>
            <a:pPr marL="347472" indent="-347472">
              <a:spcBef>
                <a:spcPts val="0"/>
              </a:spcBef>
              <a:spcAft>
                <a:spcPts val="600"/>
              </a:spcAft>
              <a:defRPr/>
            </a:pPr>
            <a:r>
              <a:rPr lang="en-US" sz="2800" dirty="0">
                <a:cs typeface="ＭＳ Ｐゴシック" charset="0"/>
              </a:rPr>
              <a:t>Transitional kindergarten programs are intended,</a:t>
            </a:r>
            <a:r>
              <a:rPr lang="en-US" sz="2800" dirty="0"/>
              <a:t> by legislative action,</a:t>
            </a:r>
            <a:r>
              <a:rPr lang="en-US" sz="2800" dirty="0">
                <a:cs typeface="ＭＳ Ｐゴシック" charset="0"/>
              </a:rPr>
              <a:t> to be aligned to the California Preschool Learning Foundations developed by the California Department of Education.</a:t>
            </a:r>
          </a:p>
        </p:txBody>
      </p:sp>
    </p:spTree>
    <p:extLst>
      <p:ext uri="{BB962C8B-B14F-4D97-AF65-F5344CB8AC3E}">
        <p14:creationId xmlns:p14="http://schemas.microsoft.com/office/powerpoint/2010/main" val="548210562"/>
      </p:ext>
    </p:extLst>
  </p:cSld>
  <p:clrMapOvr>
    <a:masterClrMapping/>
  </p:clrMapOvr>
</p:sld>
</file>

<file path=ppt/theme/theme1.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8836</TotalTime>
  <Words>8652</Words>
  <Application>Microsoft Office PowerPoint</Application>
  <PresentationFormat>On-screen Show (4:3)</PresentationFormat>
  <Paragraphs>849</Paragraphs>
  <Slides>50</Slides>
  <Notes>50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50</vt:i4>
      </vt:variant>
    </vt:vector>
  </HeadingPairs>
  <TitlesOfParts>
    <vt:vector size="62" baseType="lpstr">
      <vt:lpstr>MS PGothic</vt:lpstr>
      <vt:lpstr>MS PGothic</vt:lpstr>
      <vt:lpstr>Arial</vt:lpstr>
      <vt:lpstr>Calibri</vt:lpstr>
      <vt:lpstr>Courier New</vt:lpstr>
      <vt:lpstr>Helvetica</vt:lpstr>
      <vt:lpstr>MS Pゴシック</vt:lpstr>
      <vt:lpstr>Times New Roman</vt:lpstr>
      <vt:lpstr>Wingdings</vt:lpstr>
      <vt:lpstr>3_Office Theme</vt:lpstr>
      <vt:lpstr>4_Office Theme</vt:lpstr>
      <vt:lpstr>1_Office Theme</vt:lpstr>
      <vt:lpstr>Language and Literacy in Transitional Kindergarten: </vt:lpstr>
      <vt:lpstr>Objectives:</vt:lpstr>
      <vt:lpstr>Down by the Bay:  Using Music to Get in the Mood of Phonological Awareness </vt:lpstr>
      <vt:lpstr>Phonological Awareness</vt:lpstr>
      <vt:lpstr>Three Guiding Questions</vt:lpstr>
      <vt:lpstr>CDE Publications and Resources that  Support TK Implementation</vt:lpstr>
      <vt:lpstr> Transitional Kindergarten Implementation Guide</vt:lpstr>
      <vt:lpstr> Overview of the Transitional Kindergarten Implementation Guide</vt:lpstr>
      <vt:lpstr>Why Use the Preschool Learning Foundations for TK?</vt:lpstr>
      <vt:lpstr>Foundations and Framework, Volume 1</vt:lpstr>
      <vt:lpstr>Map of the Foundations: Language and Literacy</vt:lpstr>
      <vt:lpstr>Crossword Time</vt:lpstr>
      <vt:lpstr>Alignment Document</vt:lpstr>
      <vt:lpstr>Alignment Document:  Language and Literacy</vt:lpstr>
      <vt:lpstr>The Importance of Phonological Awareness</vt:lpstr>
      <vt:lpstr>Phonological Units</vt:lpstr>
      <vt:lpstr>Developmental Continuum</vt:lpstr>
      <vt:lpstr> Language and Literacy Reading Strand: Phonological Awareness  </vt:lpstr>
      <vt:lpstr> Language and Literacy Reading Strand: Phonological Awareness  </vt:lpstr>
      <vt:lpstr>Understanding Phonological Units</vt:lpstr>
      <vt:lpstr> Focused Video Viewing:  LL- Reading Phonological Awareness </vt:lpstr>
      <vt:lpstr>Video Reflection</vt:lpstr>
      <vt:lpstr>Phonological Awareness and Languages</vt:lpstr>
      <vt:lpstr>English-Language Development Foundations 6.0 Children demonstrate phonological awareness. Focus: Rhyming</vt:lpstr>
      <vt:lpstr>English-Language Development Foundations 6.0 Children Demonstrate Phonological Awareness.       Focus: Onset (Initial Sound)</vt:lpstr>
      <vt:lpstr>English-Language Development Domain 6.0 Children Demonstrate Phonological Awareness. Focus: Sound Differences in the Home Language and English </vt:lpstr>
      <vt:lpstr>Focused Video Viewing: Watch for the Developmental Change between Beginning, Middle, and Later</vt:lpstr>
      <vt:lpstr>Video Reflection</vt:lpstr>
      <vt:lpstr>Key Features of the DRDP-K (2015)</vt:lpstr>
      <vt:lpstr>DRDP-K (2015) Language and Literacy Phonological Awareness</vt:lpstr>
      <vt:lpstr>Three Guiding Questions</vt:lpstr>
      <vt:lpstr>Key Resources</vt:lpstr>
      <vt:lpstr>Curriculum Framework: Strategies to Enrich Learning Opportunities</vt:lpstr>
      <vt:lpstr>Universal Design for Learning</vt:lpstr>
      <vt:lpstr>Scaffolding</vt:lpstr>
      <vt:lpstr>Play Games</vt:lpstr>
      <vt:lpstr>Time to Play Language Games</vt:lpstr>
      <vt:lpstr>Embedding Phonological Awareness Throughout the Day</vt:lpstr>
      <vt:lpstr>Encouraging and Engaging Phonological Awareness Throughout Daily Routine</vt:lpstr>
      <vt:lpstr>English Language Arts/ English Language Development Framework</vt:lpstr>
      <vt:lpstr>Planning for Phonological Awareness Across the Curriculum</vt:lpstr>
      <vt:lpstr>“Children learn everywhere”  (PCF, Vol. 1, p. 100).</vt:lpstr>
      <vt:lpstr>Families</vt:lpstr>
      <vt:lpstr>Partner with Families</vt:lpstr>
      <vt:lpstr>Home-School Connections</vt:lpstr>
      <vt:lpstr>Three Guiding Questions</vt:lpstr>
      <vt:lpstr>Teacher Strategies</vt:lpstr>
      <vt:lpstr>Final Reflections</vt:lpstr>
      <vt:lpstr>Thank You for Coming!</vt:lpstr>
      <vt:lpstr>References</vt:lpstr>
    </vt:vector>
  </TitlesOfParts>
  <Company>Wested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Literacy Development</dc:title>
  <dc:creator>Heidi Mendenhall</dc:creator>
  <cp:lastModifiedBy>Sarah Swan Therriault</cp:lastModifiedBy>
  <cp:revision>468</cp:revision>
  <dcterms:created xsi:type="dcterms:W3CDTF">2016-05-20T05:50:57Z</dcterms:created>
  <dcterms:modified xsi:type="dcterms:W3CDTF">2017-09-29T21:11:16Z</dcterms:modified>
</cp:coreProperties>
</file>