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94" r:id="rId2"/>
    <p:sldMasterId id="2147483681" r:id="rId3"/>
  </p:sldMasterIdLst>
  <p:notesMasterIdLst>
    <p:notesMasterId r:id="rId55"/>
  </p:notesMasterIdLst>
  <p:handoutMasterIdLst>
    <p:handoutMasterId r:id="rId56"/>
  </p:handoutMasterIdLst>
  <p:sldIdLst>
    <p:sldId id="256" r:id="rId4"/>
    <p:sldId id="257" r:id="rId5"/>
    <p:sldId id="258" r:id="rId6"/>
    <p:sldId id="259" r:id="rId7"/>
    <p:sldId id="260" r:id="rId8"/>
    <p:sldId id="321" r:id="rId9"/>
    <p:sldId id="262" r:id="rId10"/>
    <p:sldId id="263" r:id="rId11"/>
    <p:sldId id="311" r:id="rId12"/>
    <p:sldId id="265" r:id="rId13"/>
    <p:sldId id="266" r:id="rId14"/>
    <p:sldId id="267" r:id="rId15"/>
    <p:sldId id="268" r:id="rId16"/>
    <p:sldId id="269" r:id="rId17"/>
    <p:sldId id="313"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16" r:id="rId35"/>
    <p:sldId id="288" r:id="rId36"/>
    <p:sldId id="289" r:id="rId37"/>
    <p:sldId id="290" r:id="rId38"/>
    <p:sldId id="291" r:id="rId39"/>
    <p:sldId id="292" r:id="rId40"/>
    <p:sldId id="293" r:id="rId41"/>
    <p:sldId id="295" r:id="rId42"/>
    <p:sldId id="294" r:id="rId43"/>
    <p:sldId id="296" r:id="rId44"/>
    <p:sldId id="297" r:id="rId45"/>
    <p:sldId id="298" r:id="rId46"/>
    <p:sldId id="299" r:id="rId47"/>
    <p:sldId id="300" r:id="rId48"/>
    <p:sldId id="302" r:id="rId49"/>
    <p:sldId id="317" r:id="rId50"/>
    <p:sldId id="304" r:id="rId51"/>
    <p:sldId id="305" r:id="rId52"/>
    <p:sldId id="307" r:id="rId53"/>
    <p:sldId id="318"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di Mendenhall" initials="" lastIdx="7" clrIdx="0"/>
  <p:cmAuthor id="1" name="jpeeter" initials="jp" lastIdx="48" clrIdx="1">
    <p:extLst/>
  </p:cmAuthor>
  <p:cmAuthor id="2" name="Elizabeth Golchert" initials="EG" lastIdx="1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C8"/>
    <a:srgbClr val="F9E1AD"/>
    <a:srgbClr val="FBEBC7"/>
    <a:srgbClr val="795101"/>
    <a:srgbClr val="FDEDC9"/>
    <a:srgbClr val="FDBE41"/>
    <a:srgbClr val="FFF9EB"/>
    <a:srgbClr val="9D6901"/>
    <a:srgbClr val="FFE09B"/>
    <a:srgbClr val="D891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4" autoAdjust="0"/>
    <p:restoredTop sz="95196" autoAdjust="0"/>
  </p:normalViewPr>
  <p:slideViewPr>
    <p:cSldViewPr snapToGrid="0" snapToObjects="1">
      <p:cViewPr varScale="1">
        <p:scale>
          <a:sx n="79" d="100"/>
          <a:sy n="79" d="100"/>
        </p:scale>
        <p:origin x="187" y="86"/>
      </p:cViewPr>
      <p:guideLst>
        <p:guide orient="horz" pos="2160"/>
        <p:guide pos="2880"/>
      </p:guideLst>
    </p:cSldViewPr>
  </p:slideViewPr>
  <p:outlineViewPr>
    <p:cViewPr>
      <p:scale>
        <a:sx n="33" d="100"/>
        <a:sy n="33" d="100"/>
      </p:scale>
      <p:origin x="0" y="-63403"/>
    </p:cViewPr>
  </p:outlineViewPr>
  <p:notesTextViewPr>
    <p:cViewPr>
      <p:scale>
        <a:sx n="100" d="100"/>
        <a:sy n="100" d="100"/>
      </p:scale>
      <p:origin x="0" y="0"/>
    </p:cViewPr>
  </p:notesTextViewPr>
  <p:notesViewPr>
    <p:cSldViewPr snapToGrid="0" snapToObjects="1">
      <p:cViewPr varScale="1">
        <p:scale>
          <a:sx n="106" d="100"/>
          <a:sy n="106" d="100"/>
        </p:scale>
        <p:origin x="354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E9648-97D5-B740-811E-F38FC3CD543E}" type="doc">
      <dgm:prSet loTypeId="urn:microsoft.com/office/officeart/2005/8/layout/venn2" loCatId="" qsTypeId="urn:microsoft.com/office/officeart/2005/8/quickstyle/simple4" qsCatId="simple" csTypeId="urn:microsoft.com/office/officeart/2005/8/colors/accent1_2" csCatId="accent1" phldr="1"/>
      <dgm:spPr/>
    </dgm:pt>
    <dgm:pt modelId="{1E09B5A8-946B-8947-B704-5F08FA80B46B}">
      <dgm:prSet phldrT="[Text]" custT="1"/>
      <dgm:spPr/>
      <dgm:t>
        <a:bodyPr/>
        <a:lstStyle/>
        <a:p>
          <a:r>
            <a:rPr lang="en-US" sz="2400" b="1" dirty="0" smtClean="0"/>
            <a:t>Community</a:t>
          </a:r>
          <a:endParaRPr lang="en-US" sz="2400" b="1" dirty="0"/>
        </a:p>
      </dgm:t>
    </dgm:pt>
    <dgm:pt modelId="{828107A8-B73D-1944-8D2D-63C13B0BBD33}" type="parTrans" cxnId="{DA911B83-DB28-294D-B99A-4C08414D88D3}">
      <dgm:prSet/>
      <dgm:spPr/>
      <dgm:t>
        <a:bodyPr/>
        <a:lstStyle/>
        <a:p>
          <a:endParaRPr lang="en-US"/>
        </a:p>
      </dgm:t>
    </dgm:pt>
    <dgm:pt modelId="{65080A4F-2511-1A45-97E0-46CA6DC1D195}" type="sibTrans" cxnId="{DA911B83-DB28-294D-B99A-4C08414D88D3}">
      <dgm:prSet/>
      <dgm:spPr/>
      <dgm:t>
        <a:bodyPr/>
        <a:lstStyle/>
        <a:p>
          <a:endParaRPr lang="en-US"/>
        </a:p>
      </dgm:t>
    </dgm:pt>
    <dgm:pt modelId="{47126DFE-7019-8347-B0A9-78CA88F43EE6}">
      <dgm:prSet phldrT="[Text]" custT="1"/>
      <dgm:spPr/>
      <dgm:t>
        <a:bodyPr/>
        <a:lstStyle/>
        <a:p>
          <a:r>
            <a:rPr lang="en-US" sz="2400" b="1" dirty="0" smtClean="0"/>
            <a:t>Teachers</a:t>
          </a:r>
          <a:endParaRPr lang="en-US" sz="2400" b="1" dirty="0"/>
        </a:p>
      </dgm:t>
    </dgm:pt>
    <dgm:pt modelId="{7626462E-3E81-6D41-9A69-0985130CA832}" type="parTrans" cxnId="{9DA17A75-2615-C04D-98BD-8A39E899E615}">
      <dgm:prSet/>
      <dgm:spPr/>
      <dgm:t>
        <a:bodyPr/>
        <a:lstStyle/>
        <a:p>
          <a:endParaRPr lang="en-US"/>
        </a:p>
      </dgm:t>
    </dgm:pt>
    <dgm:pt modelId="{C46CD62C-A441-C744-ACF0-3EEA86864BBD}" type="sibTrans" cxnId="{9DA17A75-2615-C04D-98BD-8A39E899E615}">
      <dgm:prSet/>
      <dgm:spPr/>
      <dgm:t>
        <a:bodyPr/>
        <a:lstStyle/>
        <a:p>
          <a:endParaRPr lang="en-US"/>
        </a:p>
      </dgm:t>
    </dgm:pt>
    <dgm:pt modelId="{36CA038C-B325-AC49-885B-206CCF4A0656}">
      <dgm:prSet phldrT="[Text]" custT="1"/>
      <dgm:spPr/>
      <dgm:t>
        <a:bodyPr/>
        <a:lstStyle/>
        <a:p>
          <a:r>
            <a:rPr lang="en-US" sz="2400" b="1" dirty="0" smtClean="0"/>
            <a:t>Families</a:t>
          </a:r>
          <a:endParaRPr lang="en-US" sz="2400" b="1" dirty="0"/>
        </a:p>
      </dgm:t>
    </dgm:pt>
    <dgm:pt modelId="{D2562B4E-E046-DC4F-8A29-0994D37FA6D4}" type="parTrans" cxnId="{A18BEAB5-77FB-3147-8385-A34343FFED76}">
      <dgm:prSet/>
      <dgm:spPr/>
      <dgm:t>
        <a:bodyPr/>
        <a:lstStyle/>
        <a:p>
          <a:endParaRPr lang="en-US"/>
        </a:p>
      </dgm:t>
    </dgm:pt>
    <dgm:pt modelId="{388D247E-37C7-3E46-BBBF-FD2310EB8868}" type="sibTrans" cxnId="{A18BEAB5-77FB-3147-8385-A34343FFED76}">
      <dgm:prSet/>
      <dgm:spPr/>
      <dgm:t>
        <a:bodyPr/>
        <a:lstStyle/>
        <a:p>
          <a:endParaRPr lang="en-US"/>
        </a:p>
      </dgm:t>
    </dgm:pt>
    <dgm:pt modelId="{12B67595-0BD0-3843-A9E7-1E4AA54BE40B}">
      <dgm:prSet phldrT="[Text]" custT="1"/>
      <dgm:spPr/>
      <dgm:t>
        <a:bodyPr/>
        <a:lstStyle/>
        <a:p>
          <a:r>
            <a:rPr lang="en-US" sz="2400" b="1" dirty="0" smtClean="0"/>
            <a:t>Child</a:t>
          </a:r>
          <a:endParaRPr lang="en-US" sz="2400" b="1" dirty="0"/>
        </a:p>
      </dgm:t>
    </dgm:pt>
    <dgm:pt modelId="{CEDDD476-52B0-A343-8EFF-FFC94FB0B6AF}" type="parTrans" cxnId="{CF620DEE-6CC6-2C43-AEF0-3EDCF34F8DCA}">
      <dgm:prSet/>
      <dgm:spPr/>
      <dgm:t>
        <a:bodyPr/>
        <a:lstStyle/>
        <a:p>
          <a:endParaRPr lang="en-US"/>
        </a:p>
      </dgm:t>
    </dgm:pt>
    <dgm:pt modelId="{4D2B11D6-B037-604C-8060-4A9201AEDDB2}" type="sibTrans" cxnId="{CF620DEE-6CC6-2C43-AEF0-3EDCF34F8DCA}">
      <dgm:prSet/>
      <dgm:spPr/>
      <dgm:t>
        <a:bodyPr/>
        <a:lstStyle/>
        <a:p>
          <a:endParaRPr lang="en-US"/>
        </a:p>
      </dgm:t>
    </dgm:pt>
    <dgm:pt modelId="{D819C14E-5186-6D44-8EE9-78ACE8833206}" type="pres">
      <dgm:prSet presAssocID="{65FE9648-97D5-B740-811E-F38FC3CD543E}" presName="Name0" presStyleCnt="0">
        <dgm:presLayoutVars>
          <dgm:chMax val="7"/>
          <dgm:resizeHandles val="exact"/>
        </dgm:presLayoutVars>
      </dgm:prSet>
      <dgm:spPr/>
    </dgm:pt>
    <dgm:pt modelId="{1819C901-39AF-B94E-BD8F-CCDEF5E94DDD}" type="pres">
      <dgm:prSet presAssocID="{65FE9648-97D5-B740-811E-F38FC3CD543E}" presName="comp1" presStyleCnt="0"/>
      <dgm:spPr/>
    </dgm:pt>
    <dgm:pt modelId="{5C65FF8C-D53A-CD44-A910-B33054E0A758}" type="pres">
      <dgm:prSet presAssocID="{65FE9648-97D5-B740-811E-F38FC3CD543E}" presName="circle1" presStyleLbl="node1" presStyleIdx="0" presStyleCnt="4" custScaleX="153396"/>
      <dgm:spPr/>
      <dgm:t>
        <a:bodyPr/>
        <a:lstStyle/>
        <a:p>
          <a:endParaRPr lang="en-US"/>
        </a:p>
      </dgm:t>
    </dgm:pt>
    <dgm:pt modelId="{20BAD608-1A33-5B4D-9F26-55ECF0CE418E}" type="pres">
      <dgm:prSet presAssocID="{65FE9648-97D5-B740-811E-F38FC3CD543E}" presName="c1text" presStyleLbl="node1" presStyleIdx="0" presStyleCnt="4">
        <dgm:presLayoutVars>
          <dgm:bulletEnabled val="1"/>
        </dgm:presLayoutVars>
      </dgm:prSet>
      <dgm:spPr/>
      <dgm:t>
        <a:bodyPr/>
        <a:lstStyle/>
        <a:p>
          <a:endParaRPr lang="en-US"/>
        </a:p>
      </dgm:t>
    </dgm:pt>
    <dgm:pt modelId="{85C74150-6B44-0749-8A63-76F7D2CEFB2B}" type="pres">
      <dgm:prSet presAssocID="{65FE9648-97D5-B740-811E-F38FC3CD543E}" presName="comp2" presStyleCnt="0"/>
      <dgm:spPr/>
    </dgm:pt>
    <dgm:pt modelId="{BAB289CF-C07C-ED4A-90F9-F61B4DD8C403}" type="pres">
      <dgm:prSet presAssocID="{65FE9648-97D5-B740-811E-F38FC3CD543E}" presName="circle2" presStyleLbl="node1" presStyleIdx="1" presStyleCnt="4" custScaleX="139313" custScaleY="110496"/>
      <dgm:spPr/>
      <dgm:t>
        <a:bodyPr/>
        <a:lstStyle/>
        <a:p>
          <a:endParaRPr lang="en-US"/>
        </a:p>
      </dgm:t>
    </dgm:pt>
    <dgm:pt modelId="{B9F31464-93EE-E445-B6F8-1A24F529B982}" type="pres">
      <dgm:prSet presAssocID="{65FE9648-97D5-B740-811E-F38FC3CD543E}" presName="c2text" presStyleLbl="node1" presStyleIdx="1" presStyleCnt="4">
        <dgm:presLayoutVars>
          <dgm:bulletEnabled val="1"/>
        </dgm:presLayoutVars>
      </dgm:prSet>
      <dgm:spPr/>
      <dgm:t>
        <a:bodyPr/>
        <a:lstStyle/>
        <a:p>
          <a:endParaRPr lang="en-US"/>
        </a:p>
      </dgm:t>
    </dgm:pt>
    <dgm:pt modelId="{D7B4ECA8-8D8D-7E47-9FBD-90C125D58E52}" type="pres">
      <dgm:prSet presAssocID="{65FE9648-97D5-B740-811E-F38FC3CD543E}" presName="comp3" presStyleCnt="0"/>
      <dgm:spPr/>
    </dgm:pt>
    <dgm:pt modelId="{E41C8E03-1E8D-E74B-9EFF-06A534797171}" type="pres">
      <dgm:prSet presAssocID="{65FE9648-97D5-B740-811E-F38FC3CD543E}" presName="circle3" presStyleLbl="node1" presStyleIdx="2" presStyleCnt="4" custScaleX="146541" custScaleY="105711"/>
      <dgm:spPr/>
      <dgm:t>
        <a:bodyPr/>
        <a:lstStyle/>
        <a:p>
          <a:endParaRPr lang="en-US"/>
        </a:p>
      </dgm:t>
    </dgm:pt>
    <dgm:pt modelId="{6C51E4AA-4538-5A49-AE32-654F2D1F90FE}" type="pres">
      <dgm:prSet presAssocID="{65FE9648-97D5-B740-811E-F38FC3CD543E}" presName="c3text" presStyleLbl="node1" presStyleIdx="2" presStyleCnt="4">
        <dgm:presLayoutVars>
          <dgm:bulletEnabled val="1"/>
        </dgm:presLayoutVars>
      </dgm:prSet>
      <dgm:spPr/>
      <dgm:t>
        <a:bodyPr/>
        <a:lstStyle/>
        <a:p>
          <a:endParaRPr lang="en-US"/>
        </a:p>
      </dgm:t>
    </dgm:pt>
    <dgm:pt modelId="{58572060-53A5-4245-A578-10FEB3BEE3AC}" type="pres">
      <dgm:prSet presAssocID="{65FE9648-97D5-B740-811E-F38FC3CD543E}" presName="comp4" presStyleCnt="0"/>
      <dgm:spPr/>
    </dgm:pt>
    <dgm:pt modelId="{B8E289B4-F056-5344-BD8B-CC33037BF4B8}" type="pres">
      <dgm:prSet presAssocID="{65FE9648-97D5-B740-811E-F38FC3CD543E}" presName="circle4" presStyleLbl="node1" presStyleIdx="3" presStyleCnt="4" custScaleX="157075" custScaleY="98796"/>
      <dgm:spPr/>
      <dgm:t>
        <a:bodyPr/>
        <a:lstStyle/>
        <a:p>
          <a:endParaRPr lang="en-US"/>
        </a:p>
      </dgm:t>
    </dgm:pt>
    <dgm:pt modelId="{EE509EEB-73AC-1A45-9A3A-5769AFA0A6BF}" type="pres">
      <dgm:prSet presAssocID="{65FE9648-97D5-B740-811E-F38FC3CD543E}" presName="c4text" presStyleLbl="node1" presStyleIdx="3" presStyleCnt="4">
        <dgm:presLayoutVars>
          <dgm:bulletEnabled val="1"/>
        </dgm:presLayoutVars>
      </dgm:prSet>
      <dgm:spPr/>
      <dgm:t>
        <a:bodyPr/>
        <a:lstStyle/>
        <a:p>
          <a:endParaRPr lang="en-US"/>
        </a:p>
      </dgm:t>
    </dgm:pt>
  </dgm:ptLst>
  <dgm:cxnLst>
    <dgm:cxn modelId="{9DA17A75-2615-C04D-98BD-8A39E899E615}" srcId="{65FE9648-97D5-B740-811E-F38FC3CD543E}" destId="{47126DFE-7019-8347-B0A9-78CA88F43EE6}" srcOrd="1" destOrd="0" parTransId="{7626462E-3E81-6D41-9A69-0985130CA832}" sibTransId="{C46CD62C-A441-C744-ACF0-3EEA86864BBD}"/>
    <dgm:cxn modelId="{3C48A472-4A29-F24F-86ED-DAF9AECA0087}" type="presOf" srcId="{12B67595-0BD0-3843-A9E7-1E4AA54BE40B}" destId="{EE509EEB-73AC-1A45-9A3A-5769AFA0A6BF}" srcOrd="1" destOrd="0" presId="urn:microsoft.com/office/officeart/2005/8/layout/venn2"/>
    <dgm:cxn modelId="{3B0E23D7-1E40-414E-8553-E363D0D8AFA5}" type="presOf" srcId="{36CA038C-B325-AC49-885B-206CCF4A0656}" destId="{6C51E4AA-4538-5A49-AE32-654F2D1F90FE}" srcOrd="1" destOrd="0" presId="urn:microsoft.com/office/officeart/2005/8/layout/venn2"/>
    <dgm:cxn modelId="{CF620DEE-6CC6-2C43-AEF0-3EDCF34F8DCA}" srcId="{65FE9648-97D5-B740-811E-F38FC3CD543E}" destId="{12B67595-0BD0-3843-A9E7-1E4AA54BE40B}" srcOrd="3" destOrd="0" parTransId="{CEDDD476-52B0-A343-8EFF-FFC94FB0B6AF}" sibTransId="{4D2B11D6-B037-604C-8060-4A9201AEDDB2}"/>
    <dgm:cxn modelId="{DA911B83-DB28-294D-B99A-4C08414D88D3}" srcId="{65FE9648-97D5-B740-811E-F38FC3CD543E}" destId="{1E09B5A8-946B-8947-B704-5F08FA80B46B}" srcOrd="0" destOrd="0" parTransId="{828107A8-B73D-1944-8D2D-63C13B0BBD33}" sibTransId="{65080A4F-2511-1A45-97E0-46CA6DC1D195}"/>
    <dgm:cxn modelId="{11252F6B-7222-C347-A55D-6963999E687C}" type="presOf" srcId="{47126DFE-7019-8347-B0A9-78CA88F43EE6}" destId="{BAB289CF-C07C-ED4A-90F9-F61B4DD8C403}" srcOrd="0" destOrd="0" presId="urn:microsoft.com/office/officeart/2005/8/layout/venn2"/>
    <dgm:cxn modelId="{89833265-12B7-594A-A376-3534C81BC4A0}" type="presOf" srcId="{1E09B5A8-946B-8947-B704-5F08FA80B46B}" destId="{20BAD608-1A33-5B4D-9F26-55ECF0CE418E}" srcOrd="1" destOrd="0" presId="urn:microsoft.com/office/officeart/2005/8/layout/venn2"/>
    <dgm:cxn modelId="{B8FB16C8-6C55-714D-A77E-61C7F4211D98}" type="presOf" srcId="{1E09B5A8-946B-8947-B704-5F08FA80B46B}" destId="{5C65FF8C-D53A-CD44-A910-B33054E0A758}" srcOrd="0" destOrd="0" presId="urn:microsoft.com/office/officeart/2005/8/layout/venn2"/>
    <dgm:cxn modelId="{AF5E3B6F-733E-A643-8F9C-B5137331EEAA}" type="presOf" srcId="{65FE9648-97D5-B740-811E-F38FC3CD543E}" destId="{D819C14E-5186-6D44-8EE9-78ACE8833206}" srcOrd="0" destOrd="0" presId="urn:microsoft.com/office/officeart/2005/8/layout/venn2"/>
    <dgm:cxn modelId="{55695009-F017-8A44-9A77-BA1AF70C83D2}" type="presOf" srcId="{47126DFE-7019-8347-B0A9-78CA88F43EE6}" destId="{B9F31464-93EE-E445-B6F8-1A24F529B982}" srcOrd="1" destOrd="0" presId="urn:microsoft.com/office/officeart/2005/8/layout/venn2"/>
    <dgm:cxn modelId="{A18BEAB5-77FB-3147-8385-A34343FFED76}" srcId="{65FE9648-97D5-B740-811E-F38FC3CD543E}" destId="{36CA038C-B325-AC49-885B-206CCF4A0656}" srcOrd="2" destOrd="0" parTransId="{D2562B4E-E046-DC4F-8A29-0994D37FA6D4}" sibTransId="{388D247E-37C7-3E46-BBBF-FD2310EB8868}"/>
    <dgm:cxn modelId="{0456286F-C566-6C48-A4E4-8F301708180F}" type="presOf" srcId="{36CA038C-B325-AC49-885B-206CCF4A0656}" destId="{E41C8E03-1E8D-E74B-9EFF-06A534797171}" srcOrd="0" destOrd="0" presId="urn:microsoft.com/office/officeart/2005/8/layout/venn2"/>
    <dgm:cxn modelId="{F129488C-1FE1-C148-A034-95FA625E4C1A}" type="presOf" srcId="{12B67595-0BD0-3843-A9E7-1E4AA54BE40B}" destId="{B8E289B4-F056-5344-BD8B-CC33037BF4B8}" srcOrd="0" destOrd="0" presId="urn:microsoft.com/office/officeart/2005/8/layout/venn2"/>
    <dgm:cxn modelId="{B04578C8-F312-F445-8047-6968D768E5DD}" type="presParOf" srcId="{D819C14E-5186-6D44-8EE9-78ACE8833206}" destId="{1819C901-39AF-B94E-BD8F-CCDEF5E94DDD}" srcOrd="0" destOrd="0" presId="urn:microsoft.com/office/officeart/2005/8/layout/venn2"/>
    <dgm:cxn modelId="{A8184588-18E7-BC49-B8BB-5DD7AC178482}" type="presParOf" srcId="{1819C901-39AF-B94E-BD8F-CCDEF5E94DDD}" destId="{5C65FF8C-D53A-CD44-A910-B33054E0A758}" srcOrd="0" destOrd="0" presId="urn:microsoft.com/office/officeart/2005/8/layout/venn2"/>
    <dgm:cxn modelId="{9B575C0E-88CC-3F42-B354-6A2674B8329C}" type="presParOf" srcId="{1819C901-39AF-B94E-BD8F-CCDEF5E94DDD}" destId="{20BAD608-1A33-5B4D-9F26-55ECF0CE418E}" srcOrd="1" destOrd="0" presId="urn:microsoft.com/office/officeart/2005/8/layout/venn2"/>
    <dgm:cxn modelId="{343B0A50-A16B-7E4D-9610-DA900FF2E2F4}" type="presParOf" srcId="{D819C14E-5186-6D44-8EE9-78ACE8833206}" destId="{85C74150-6B44-0749-8A63-76F7D2CEFB2B}" srcOrd="1" destOrd="0" presId="urn:microsoft.com/office/officeart/2005/8/layout/venn2"/>
    <dgm:cxn modelId="{9B5995C8-7BA7-0A40-8F37-EA62A75B6987}" type="presParOf" srcId="{85C74150-6B44-0749-8A63-76F7D2CEFB2B}" destId="{BAB289CF-C07C-ED4A-90F9-F61B4DD8C403}" srcOrd="0" destOrd="0" presId="urn:microsoft.com/office/officeart/2005/8/layout/venn2"/>
    <dgm:cxn modelId="{E349078E-C438-EA49-A5CC-DD667366B45D}" type="presParOf" srcId="{85C74150-6B44-0749-8A63-76F7D2CEFB2B}" destId="{B9F31464-93EE-E445-B6F8-1A24F529B982}" srcOrd="1" destOrd="0" presId="urn:microsoft.com/office/officeart/2005/8/layout/venn2"/>
    <dgm:cxn modelId="{7B107C07-7D95-1148-9BB7-336964689C3A}" type="presParOf" srcId="{D819C14E-5186-6D44-8EE9-78ACE8833206}" destId="{D7B4ECA8-8D8D-7E47-9FBD-90C125D58E52}" srcOrd="2" destOrd="0" presId="urn:microsoft.com/office/officeart/2005/8/layout/venn2"/>
    <dgm:cxn modelId="{9A485114-E598-144D-8BB8-97D43D45CA9F}" type="presParOf" srcId="{D7B4ECA8-8D8D-7E47-9FBD-90C125D58E52}" destId="{E41C8E03-1E8D-E74B-9EFF-06A534797171}" srcOrd="0" destOrd="0" presId="urn:microsoft.com/office/officeart/2005/8/layout/venn2"/>
    <dgm:cxn modelId="{5C4113A4-B485-8848-BD91-F1FA9EE97BC7}" type="presParOf" srcId="{D7B4ECA8-8D8D-7E47-9FBD-90C125D58E52}" destId="{6C51E4AA-4538-5A49-AE32-654F2D1F90FE}" srcOrd="1" destOrd="0" presId="urn:microsoft.com/office/officeart/2005/8/layout/venn2"/>
    <dgm:cxn modelId="{B7E02DB7-57EF-D046-858B-102AA9855651}" type="presParOf" srcId="{D819C14E-5186-6D44-8EE9-78ACE8833206}" destId="{58572060-53A5-4245-A578-10FEB3BEE3AC}" srcOrd="3" destOrd="0" presId="urn:microsoft.com/office/officeart/2005/8/layout/venn2"/>
    <dgm:cxn modelId="{0BDCE922-018B-3049-9037-C52ED742DD03}" type="presParOf" srcId="{58572060-53A5-4245-A578-10FEB3BEE3AC}" destId="{B8E289B4-F056-5344-BD8B-CC33037BF4B8}" srcOrd="0" destOrd="0" presId="urn:microsoft.com/office/officeart/2005/8/layout/venn2"/>
    <dgm:cxn modelId="{08B6C4B6-59F7-4849-9F82-00AFC708D269}" type="presParOf" srcId="{58572060-53A5-4245-A578-10FEB3BEE3AC}" destId="{EE509EEB-73AC-1A45-9A3A-5769AFA0A6B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414F72-4F04-4E31-A668-05FE20B4FEF3}" type="datetimeFigureOut">
              <a:rPr lang="en-US" smtClean="0"/>
              <a:t>6/22/2016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9CC545-21D3-411A-9F9E-3044642E3B0D}" type="slidenum">
              <a:rPr lang="en-US" smtClean="0"/>
              <a:t>‹#›</a:t>
            </a:fld>
            <a:endParaRPr lang="en-US"/>
          </a:p>
        </p:txBody>
      </p:sp>
    </p:spTree>
    <p:extLst>
      <p:ext uri="{BB962C8B-B14F-4D97-AF65-F5344CB8AC3E}">
        <p14:creationId xmlns:p14="http://schemas.microsoft.com/office/powerpoint/2010/main" val="4172593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96F76-42D0-B146-AF99-F787C79EF038}" type="datetimeFigureOut">
              <a:rPr lang="en-US" smtClean="0"/>
              <a:t>6/22/2016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3906D733-5778-D24B-BFC5-B56ACAA207A6}" type="slidenum">
              <a:rPr lang="en-US" smtClean="0"/>
              <a:pPr/>
              <a:t>‹#›</a:t>
            </a:fld>
            <a:endParaRPr lang="en-US"/>
          </a:p>
        </p:txBody>
      </p:sp>
    </p:spTree>
    <p:extLst>
      <p:ext uri="{BB962C8B-B14F-4D97-AF65-F5344CB8AC3E}">
        <p14:creationId xmlns:p14="http://schemas.microsoft.com/office/powerpoint/2010/main" val="14336152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de.ca.gov/sp/cd/ci/mb1411.asp"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drdpk.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1" dirty="0" smtClean="0">
                <a:latin typeface="Arial" panose="020B0604020202020204" pitchFamily="34" charset="0"/>
                <a:cs typeface="Arial" panose="020B0604020202020204" pitchFamily="34" charset="0"/>
              </a:rPr>
              <a:t>Presenter Remarks: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altLang="en-US" dirty="0" smtClean="0">
                <a:ea typeface="ＭＳ Ｐゴシック" panose="020B0600070205080204" pitchFamily="34" charset="-128"/>
              </a:rPr>
              <a:t>Welcome to this </a:t>
            </a:r>
            <a:r>
              <a:rPr lang="en-US" altLang="en-US" dirty="0" smtClean="0"/>
              <a:t>t</a:t>
            </a:r>
            <a:r>
              <a:rPr lang="en-US" dirty="0" smtClean="0"/>
              <a:t>ransitional kindergarten Phonological Awareness development presentation focusing on </a:t>
            </a:r>
            <a:r>
              <a:rPr lang="en-US" altLang="en-US" i="0" dirty="0" smtClean="0"/>
              <a:t>California’s Preschool Learning Foundations and Framework and other CDE resources in support of reading.</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altLang="en-US" dirty="0" smtClean="0">
              <a:ea typeface="ＭＳ Ｐゴシック" panose="020B0600070205080204" pitchFamily="34" charset="-128"/>
            </a:endParaRPr>
          </a:p>
          <a:p>
            <a:pPr marL="0" indent="0">
              <a:buFont typeface="Arial"/>
              <a:buNone/>
            </a:pPr>
            <a:r>
              <a:rPr lang="en-US" dirty="0" smtClean="0">
                <a:latin typeface="Arial" charset="0"/>
                <a:ea typeface="Arial" charset="0"/>
                <a:cs typeface="Arial" charset="0"/>
              </a:rPr>
              <a:t>This professional learning session is specifically designed to provide TK teachers exposure to California Department of Education (CDE) resources that support transitional kindergarten curriculum planning, developmentally appropriate strategies, and classroom environment design recommendations that support </a:t>
            </a:r>
            <a:r>
              <a:rPr lang="en-US" dirty="0" smtClean="0"/>
              <a:t>Phonological Awareness </a:t>
            </a:r>
            <a:r>
              <a:rPr lang="en-US" dirty="0" smtClean="0">
                <a:latin typeface="Arial" charset="0"/>
                <a:ea typeface="Arial" charset="0"/>
                <a:cs typeface="Arial" charset="0"/>
              </a:rPr>
              <a:t>development (LLD).</a:t>
            </a:r>
          </a:p>
        </p:txBody>
      </p:sp>
      <p:sp>
        <p:nvSpPr>
          <p:cNvPr id="4" name="Slide Number Placeholder 3"/>
          <p:cNvSpPr>
            <a:spLocks noGrp="1"/>
          </p:cNvSpPr>
          <p:nvPr>
            <p:ph type="sldNum" sz="quarter" idx="10"/>
          </p:nvPr>
        </p:nvSpPr>
        <p:spPr/>
        <p:txBody>
          <a:bodyPr/>
          <a:lstStyle/>
          <a:p>
            <a:fld id="{3906D733-5778-D24B-BFC5-B56ACAA207A6}" type="slidenum">
              <a:rPr lang="en-US" smtClean="0"/>
              <a:t>1</a:t>
            </a:fld>
            <a:endParaRPr lang="en-US"/>
          </a:p>
        </p:txBody>
      </p:sp>
    </p:spTree>
    <p:extLst>
      <p:ext uri="{BB962C8B-B14F-4D97-AF65-F5344CB8AC3E}">
        <p14:creationId xmlns:p14="http://schemas.microsoft.com/office/powerpoint/2010/main" val="372091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algn="r" eaLnBrk="1" hangingPunct="1"/>
            <a:fld id="{4867DCA2-5AB1-1442-BBDA-7C2F5F88098A}" type="slidenum">
              <a:rPr lang="en-US" sz="1200"/>
              <a:pPr algn="r" eaLnBrk="1" hangingPunct="1"/>
              <a:t>10</a:t>
            </a:fld>
            <a:endParaRPr lang="en-US" sz="1200" dirty="0"/>
          </a:p>
        </p:txBody>
      </p:sp>
      <p:sp>
        <p:nvSpPr>
          <p:cNvPr id="62467" name="Slide Image Placeholder 1"/>
          <p:cNvSpPr>
            <a:spLocks noGrp="1" noRot="1" noChangeAspect="1" noTextEdit="1"/>
          </p:cNvSpPr>
          <p:nvPr>
            <p:ph type="sldImg"/>
          </p:nvPr>
        </p:nvSpPr>
        <p:spPr>
          <a:xfrm>
            <a:off x="1106488" y="685800"/>
            <a:ext cx="4572000" cy="3429000"/>
          </a:xfrm>
          <a:ln/>
        </p:spPr>
      </p:sp>
      <p:sp>
        <p:nvSpPr>
          <p:cNvPr id="62468" name="Notes Placeholder 2"/>
          <p:cNvSpPr>
            <a:spLocks noGrp="1"/>
          </p:cNvSpPr>
          <p:nvPr>
            <p:ph type="body" idx="1"/>
          </p:nvPr>
        </p:nvSpPr>
        <p:spPr>
          <a:xfrm>
            <a:off x="649288" y="4325949"/>
            <a:ext cx="5486400" cy="42670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oAutofit/>
          </a:bodyPr>
          <a:lstStyle/>
          <a:p>
            <a:pPr defTabSz="457200">
              <a:spcBef>
                <a:spcPts val="0"/>
              </a:spcBef>
              <a:spcAft>
                <a:spcPts val="0"/>
              </a:spcAft>
            </a:pPr>
            <a:r>
              <a:rPr lang="en-US" b="1" dirty="0" smtClean="0"/>
              <a:t>Presenter Remarks: </a:t>
            </a:r>
            <a:endParaRPr lang="en-US" baseline="0" dirty="0" smtClean="0"/>
          </a:p>
          <a:p>
            <a:pPr>
              <a:spcBef>
                <a:spcPts val="0"/>
              </a:spcBef>
              <a:spcAft>
                <a:spcPts val="0"/>
              </a:spcAft>
            </a:pPr>
            <a:r>
              <a:rPr lang="en-US" dirty="0" smtClean="0"/>
              <a:t>Volume 1 of the Preschool Learning</a:t>
            </a:r>
            <a:r>
              <a:rPr lang="en-US" baseline="0" dirty="0" smtClean="0"/>
              <a:t> Foundations </a:t>
            </a:r>
            <a:r>
              <a:rPr lang="en-US" dirty="0" smtClean="0"/>
              <a:t>addresses four domains: Social-Emotional Development, Language and Literacy, English-Language Development, and Mathematics. </a:t>
            </a:r>
          </a:p>
          <a:p>
            <a:pPr>
              <a:spcBef>
                <a:spcPts val="0"/>
              </a:spcBef>
              <a:spcAft>
                <a:spcPts val="0"/>
              </a:spcAft>
            </a:pPr>
            <a:endParaRPr lang="en-US" dirty="0" smtClean="0"/>
          </a:p>
          <a:p>
            <a:pPr>
              <a:spcBef>
                <a:spcPts val="0"/>
              </a:spcBef>
              <a:spcAft>
                <a:spcPts val="0"/>
              </a:spcAft>
            </a:pPr>
            <a:r>
              <a:rPr lang="en-US" dirty="0" smtClean="0"/>
              <a:t>Today we are looking at the chapter on phonological awareness which is a </a:t>
            </a:r>
            <a:r>
              <a:rPr lang="en-US" dirty="0" err="1" smtClean="0"/>
              <a:t>substrand</a:t>
            </a:r>
            <a:r>
              <a:rPr lang="en-US" dirty="0" smtClean="0"/>
              <a:t> of the Language and Literacy domain. Let’s take a closer look at one foundation for an example:</a:t>
            </a:r>
            <a:endParaRPr lang="en-US" altLang="en-US" dirty="0" smtClean="0">
              <a:ea typeface="ＭＳ Ｐゴシック" charset="-128"/>
            </a:endParaRPr>
          </a:p>
          <a:p>
            <a:pPr marL="171450" indent="-171450" eaLnBrk="1" fontAlgn="auto" hangingPunct="1">
              <a:spcBef>
                <a:spcPts val="0"/>
              </a:spcBef>
              <a:spcAft>
                <a:spcPts val="0"/>
              </a:spcAft>
              <a:buFont typeface="Arial"/>
              <a:buChar char="•"/>
              <a:defRPr/>
            </a:pPr>
            <a:r>
              <a:rPr lang="en-US" altLang="en-US" dirty="0" smtClean="0">
                <a:ea typeface="ＭＳ Ｐゴシック" charset="-128"/>
              </a:rPr>
              <a:t>Open the Preschool</a:t>
            </a:r>
            <a:r>
              <a:rPr lang="en-US" altLang="en-US" baseline="0" dirty="0" smtClean="0">
                <a:ea typeface="ＭＳ Ｐゴシック" charset="-128"/>
              </a:rPr>
              <a:t> Learning Foundations </a:t>
            </a:r>
            <a:r>
              <a:rPr lang="en-US" altLang="en-US" dirty="0" smtClean="0">
                <a:ea typeface="ＭＳ Ｐゴシック" charset="-128"/>
              </a:rPr>
              <a:t>and find a page where the age levels appear. This is an example of a foundation page. </a:t>
            </a:r>
          </a:p>
          <a:p>
            <a:pPr marL="171450" indent="-171450" eaLnBrk="1" fontAlgn="auto" hangingPunct="1">
              <a:spcBef>
                <a:spcPts val="0"/>
              </a:spcBef>
              <a:spcAft>
                <a:spcPts val="0"/>
              </a:spcAft>
              <a:buFont typeface="Arial"/>
              <a:buChar char="•"/>
              <a:defRPr/>
            </a:pPr>
            <a:r>
              <a:rPr lang="en-US" altLang="en-US" dirty="0" smtClean="0">
                <a:ea typeface="ＭＳ Ｐゴシック" charset="-128"/>
              </a:rPr>
              <a:t>Look across the page and notice the developmental progression at around 48 months and what changes at 60 months of age. (Solicit a few participants to read what they see.) </a:t>
            </a:r>
          </a:p>
          <a:p>
            <a:pPr marL="171450" indent="-171450">
              <a:spcBef>
                <a:spcPts val="0"/>
              </a:spcBef>
              <a:spcAft>
                <a:spcPts val="0"/>
              </a:spcAft>
              <a:buFont typeface="Arial"/>
              <a:buChar char="•"/>
              <a:defRPr/>
            </a:pPr>
            <a:r>
              <a:rPr lang="en-US" altLang="en-US" dirty="0" smtClean="0">
                <a:ea typeface="ＭＳ Ｐゴシック" charset="-128"/>
              </a:rPr>
              <a:t>(Summarize the exploration with the following key note.) Because children develop at different rates, the foundations were designed to support the belief that certain stages of development will occur at different times for all students. You will notice “at around” in the description. It is important to remember this variability occurs.</a:t>
            </a:r>
          </a:p>
          <a:p>
            <a:pPr marL="171450" indent="-171450">
              <a:spcBef>
                <a:spcPts val="0"/>
              </a:spcBef>
              <a:spcAft>
                <a:spcPts val="0"/>
              </a:spcAft>
              <a:buFont typeface="Arial"/>
              <a:buChar char="•"/>
              <a:defRPr/>
            </a:pPr>
            <a:r>
              <a:rPr lang="en-US" dirty="0" smtClean="0">
                <a:ea typeface="MS PGothic" charset="0"/>
              </a:rPr>
              <a:t>The foundations also assume that children have access to appropriate support in high quality programs.</a:t>
            </a:r>
            <a:r>
              <a:rPr lang="en-US" baseline="0" dirty="0" smtClean="0">
                <a:ea typeface="MS PGothic" charset="0"/>
              </a:rPr>
              <a:t> </a:t>
            </a:r>
            <a:r>
              <a:rPr lang="en-US" dirty="0" smtClean="0">
                <a:ea typeface="MS PGothic" charset="0"/>
              </a:rPr>
              <a:t>This includes:</a:t>
            </a:r>
          </a:p>
          <a:p>
            <a:pPr marL="457200" indent="-171450" eaLnBrk="1" hangingPunct="1">
              <a:spcBef>
                <a:spcPts val="0"/>
              </a:spcBef>
              <a:spcAft>
                <a:spcPts val="0"/>
              </a:spcAft>
              <a:buFont typeface="Wingdings" panose="05000000000000000000" pitchFamily="2" charset="2"/>
              <a:buChar char="§"/>
            </a:pPr>
            <a:r>
              <a:rPr lang="en-US" dirty="0" smtClean="0">
                <a:ea typeface="MS PGothic" charset="0"/>
              </a:rPr>
              <a:t>Environments and experiences that encourage active, playful exploration and experimentation. Clearly defined learning centers where materials are rotated.</a:t>
            </a:r>
          </a:p>
          <a:p>
            <a:pPr marL="457200" indent="-171450" eaLnBrk="1" hangingPunct="1">
              <a:spcBef>
                <a:spcPts val="0"/>
              </a:spcBef>
              <a:spcAft>
                <a:spcPts val="0"/>
              </a:spcAft>
              <a:buFont typeface="Wingdings" panose="05000000000000000000" pitchFamily="2" charset="2"/>
              <a:buChar char="§"/>
            </a:pPr>
            <a:r>
              <a:rPr lang="en-US" dirty="0" smtClean="0">
                <a:ea typeface="MS PGothic" charset="0"/>
              </a:rPr>
              <a:t>Purposeful teaching to help children gain knowledge and skills. </a:t>
            </a:r>
          </a:p>
          <a:p>
            <a:pPr marL="457200" indent="-171450" eaLnBrk="1" hangingPunct="1">
              <a:spcBef>
                <a:spcPts val="0"/>
              </a:spcBef>
              <a:spcAft>
                <a:spcPts val="0"/>
              </a:spcAft>
              <a:buFont typeface="Wingdings" panose="05000000000000000000" pitchFamily="2" charset="2"/>
              <a:buChar char="§"/>
            </a:pPr>
            <a:r>
              <a:rPr lang="en-US" dirty="0" smtClean="0">
                <a:ea typeface="MS PGothic" charset="0"/>
              </a:rPr>
              <a:t>Predictable schedules and routines with large blocks of time for play and skillful integration of curriculum with an intentional focus on content.</a:t>
            </a:r>
          </a:p>
          <a:p>
            <a:pPr marL="457200" indent="-171450" eaLnBrk="1" hangingPunct="1">
              <a:spcBef>
                <a:spcPts val="0"/>
              </a:spcBef>
              <a:spcAft>
                <a:spcPts val="0"/>
              </a:spcAft>
              <a:buFont typeface="Wingdings" panose="05000000000000000000" pitchFamily="2" charset="2"/>
              <a:buChar char="§"/>
            </a:pPr>
            <a:r>
              <a:rPr lang="en-US" dirty="0" smtClean="0">
                <a:ea typeface="MS PGothic" charset="0"/>
              </a:rPr>
              <a:t>Specific support for English</a:t>
            </a:r>
            <a:r>
              <a:rPr lang="en-US" baseline="0" dirty="0" smtClean="0">
                <a:ea typeface="MS PGothic" charset="0"/>
              </a:rPr>
              <a:t> </a:t>
            </a:r>
            <a:r>
              <a:rPr lang="en-US" dirty="0" smtClean="0">
                <a:ea typeface="MS PGothic" charset="0"/>
              </a:rPr>
              <a:t>learners with staff that have knowledge of the stages of English-language acquisition.</a:t>
            </a:r>
          </a:p>
          <a:p>
            <a:pPr marL="457200" indent="-171450" eaLnBrk="1" hangingPunct="1">
              <a:spcBef>
                <a:spcPts val="0"/>
              </a:spcBef>
              <a:spcAft>
                <a:spcPts val="0"/>
              </a:spcAft>
              <a:buFont typeface="Wingdings" panose="05000000000000000000" pitchFamily="2" charset="2"/>
              <a:buChar char="§"/>
            </a:pPr>
            <a:r>
              <a:rPr lang="en-US" dirty="0" smtClean="0">
                <a:ea typeface="MS PGothic" charset="0"/>
              </a:rPr>
              <a:t>Accommodations and adaptations for children with disabilities and additional support when needed.</a:t>
            </a:r>
            <a:endParaRPr lang="en-US" dirty="0" smtClean="0"/>
          </a:p>
        </p:txBody>
      </p:sp>
      <p:sp>
        <p:nvSpPr>
          <p:cNvPr id="62469"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algn="r" eaLnBrk="1" hangingPunct="1"/>
            <a:fld id="{AFDB30B0-FB97-B44B-994A-73F81E0EB5E7}" type="slidenum">
              <a:rPr lang="en-US" sz="1200">
                <a:solidFill>
                  <a:schemeClr val="tx2"/>
                </a:solidFill>
                <a:ea typeface="ＭＳ Ｐゴシック" charset="0"/>
                <a:cs typeface="ＭＳ Ｐゴシック" charset="0"/>
              </a:rPr>
              <a:pPr algn="r" eaLnBrk="1" hangingPunct="1"/>
              <a:t>10</a:t>
            </a:fld>
            <a:endParaRPr lang="en-US" sz="1200" dirty="0">
              <a:solidFill>
                <a:schemeClr val="tx2"/>
              </a:solidFill>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10</a:t>
            </a:fld>
            <a:endParaRPr lang="en-US" altLang="en-US" dirty="0"/>
          </a:p>
        </p:txBody>
      </p:sp>
    </p:spTree>
    <p:extLst>
      <p:ext uri="{BB962C8B-B14F-4D97-AF65-F5344CB8AC3E}">
        <p14:creationId xmlns:p14="http://schemas.microsoft.com/office/powerpoint/2010/main" val="69932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4613" y="8684141"/>
            <a:ext cx="2971800" cy="45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FC01B4-AD0A-DC4B-AEB2-A35143346A85}" type="slidenum">
              <a:rPr lang="en-US" sz="1200"/>
              <a:pPr eaLnBrk="1" hangingPunct="1"/>
              <a:t>11</a:t>
            </a:fld>
            <a:endParaRPr lang="en-US" sz="1200"/>
          </a:p>
        </p:txBody>
      </p:sp>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xfrm>
            <a:off x="608076" y="4330340"/>
            <a:ext cx="5641848" cy="4582949"/>
          </a:xfrm>
          <a:solidFill>
            <a:srgbClr val="FFFFFF"/>
          </a:solidFill>
          <a:ln>
            <a:noFill/>
          </a:ln>
        </p:spPr>
        <p:txBody>
          <a:bodyPr/>
          <a:lstStyle/>
          <a:p>
            <a:pPr eaLnBrk="1" hangingPunct="1">
              <a:spcBef>
                <a:spcPct val="0"/>
              </a:spcBef>
              <a:spcAft>
                <a:spcPts val="300"/>
              </a:spcAft>
            </a:pPr>
            <a:r>
              <a:rPr lang="en-US" b="1" u="none" dirty="0">
                <a:ea typeface="ＭＳ Ｐゴシック" charset="0"/>
                <a:cs typeface="Arial" charset="0"/>
              </a:rPr>
              <a:t>Presenter Remarks</a:t>
            </a:r>
            <a:r>
              <a:rPr lang="en-US" b="1" u="none" dirty="0" smtClean="0">
                <a:ea typeface="ＭＳ Ｐゴシック" charset="0"/>
                <a:cs typeface="Arial" charset="0"/>
              </a:rPr>
              <a:t>:</a:t>
            </a:r>
            <a:endParaRPr lang="en-US" u="none" dirty="0">
              <a:ea typeface="ＭＳ Ｐゴシック" charset="0"/>
              <a:cs typeface="ＭＳ Ｐゴシック" charset="0"/>
            </a:endParaRPr>
          </a:p>
          <a:p>
            <a:pPr eaLnBrk="1" hangingPunct="1">
              <a:spcBef>
                <a:spcPct val="0"/>
              </a:spcBef>
            </a:pPr>
            <a:r>
              <a:rPr lang="en-US" dirty="0">
                <a:ea typeface="ＭＳ Ｐゴシック" charset="0"/>
                <a:cs typeface="ＭＳ Ｐゴシック" charset="0"/>
              </a:rPr>
              <a:t>Let’s review </a:t>
            </a:r>
            <a:r>
              <a:rPr lang="en-US" dirty="0" smtClean="0">
                <a:ea typeface="ＭＳ Ｐゴシック" charset="0"/>
                <a:cs typeface="ＭＳ Ｐゴシック" charset="0"/>
              </a:rPr>
              <a:t>the</a:t>
            </a:r>
            <a:r>
              <a:rPr lang="en-US" baseline="0" dirty="0" smtClean="0">
                <a:ea typeface="ＭＳ Ｐゴシック" charset="0"/>
                <a:cs typeface="ＭＳ Ｐゴシック" charset="0"/>
              </a:rPr>
              <a:t> </a:t>
            </a:r>
            <a:r>
              <a:rPr lang="en-US" b="0" dirty="0" smtClean="0">
                <a:ea typeface="ＭＳ Ｐゴシック" charset="0"/>
                <a:cs typeface="ＭＳ Ｐゴシック" charset="0"/>
              </a:rPr>
              <a:t>Handout 1: Map of the Foundations </a:t>
            </a:r>
            <a:r>
              <a:rPr lang="en-US" dirty="0" smtClean="0">
                <a:ea typeface="ＭＳ Ｐゴシック" charset="0"/>
                <a:cs typeface="ＭＳ Ｐゴシック" charset="0"/>
              </a:rPr>
              <a:t>(Ask </a:t>
            </a:r>
            <a:r>
              <a:rPr lang="en-US" dirty="0">
                <a:ea typeface="ＭＳ Ｐゴシック" charset="0"/>
                <a:cs typeface="ＭＳ Ｐゴシック" charset="0"/>
              </a:rPr>
              <a:t>participants to find the handout in the </a:t>
            </a:r>
            <a:r>
              <a:rPr lang="en-US" dirty="0" smtClean="0">
                <a:ea typeface="ＭＳ Ｐゴシック" charset="0"/>
                <a:cs typeface="ＭＳ Ｐゴシック" charset="0"/>
              </a:rPr>
              <a:t>folder.).</a:t>
            </a:r>
          </a:p>
          <a:p>
            <a:pPr eaLnBrk="1" hangingPunct="1">
              <a:spcBef>
                <a:spcPct val="0"/>
              </a:spcBef>
            </a:pPr>
            <a:endParaRPr lang="en-US" b="0" u="none" dirty="0" smtClean="0">
              <a:ea typeface="ＭＳ Ｐゴシック" charset="0"/>
              <a:cs typeface="ＭＳ Ｐゴシック" charset="0"/>
            </a:endParaRPr>
          </a:p>
          <a:p>
            <a:pPr eaLnBrk="1" hangingPunct="1">
              <a:spcBef>
                <a:spcPct val="0"/>
              </a:spcBef>
            </a:pPr>
            <a:r>
              <a:rPr lang="en-US" b="0" u="none" dirty="0" smtClean="0">
                <a:ea typeface="ＭＳ Ｐゴシック" charset="0"/>
                <a:cs typeface="ＭＳ Ｐゴシック" charset="0"/>
              </a:rPr>
              <a:t>Please</a:t>
            </a:r>
            <a:r>
              <a:rPr lang="en-US" b="0" u="none" baseline="0" dirty="0" smtClean="0">
                <a:ea typeface="ＭＳ Ｐゴシック" charset="0"/>
                <a:cs typeface="ＭＳ Ｐゴシック" charset="0"/>
              </a:rPr>
              <a:t> use the screen and/or your foundations to complete your map by filling in the titles of the blank sections:</a:t>
            </a:r>
          </a:p>
          <a:p>
            <a:pPr marL="171450" indent="-171450" eaLnBrk="1" hangingPunct="1">
              <a:spcBef>
                <a:spcPct val="0"/>
              </a:spcBef>
              <a:spcAft>
                <a:spcPts val="300"/>
              </a:spcAft>
              <a:buFont typeface="Arial" panose="020B0604020202020204" pitchFamily="34" charset="0"/>
              <a:buChar char="•"/>
            </a:pPr>
            <a:r>
              <a:rPr lang="en-US" dirty="0" smtClean="0">
                <a:ea typeface="ＭＳ Ｐゴシック" charset="0"/>
                <a:cs typeface="ＭＳ Ｐゴシック" charset="0"/>
              </a:rPr>
              <a:t>The name of the domain (Language and Literacy)</a:t>
            </a:r>
          </a:p>
          <a:p>
            <a:pPr marL="171450" indent="-171450" eaLnBrk="1" hangingPunct="1">
              <a:spcBef>
                <a:spcPct val="0"/>
              </a:spcBef>
              <a:spcAft>
                <a:spcPts val="300"/>
              </a:spcAft>
              <a:buFont typeface="Arial" panose="020B0604020202020204" pitchFamily="34" charset="0"/>
              <a:buChar char="•"/>
            </a:pPr>
            <a:r>
              <a:rPr lang="en-US" dirty="0" smtClean="0">
                <a:ea typeface="ＭＳ Ｐゴシック" charset="0"/>
                <a:cs typeface="ＭＳ Ｐゴシック" charset="0"/>
              </a:rPr>
              <a:t>The name of the strand at the top of the table (in this case, </a:t>
            </a:r>
            <a:r>
              <a:rPr lang="en-US" i="1" dirty="0" smtClean="0">
                <a:ea typeface="ＭＳ Ｐゴシック" charset="0"/>
                <a:cs typeface="ＭＳ Ｐゴシック" charset="0"/>
              </a:rPr>
              <a:t>Reading</a:t>
            </a:r>
            <a:r>
              <a:rPr lang="en-US" dirty="0" smtClean="0">
                <a:ea typeface="ＭＳ Ｐゴシック" charset="0"/>
                <a:cs typeface="ＭＳ Ｐゴシック" charset="0"/>
              </a:rPr>
              <a:t>)</a:t>
            </a:r>
          </a:p>
          <a:p>
            <a:pPr marL="171450" indent="-171450" eaLnBrk="1" hangingPunct="1">
              <a:spcBef>
                <a:spcPct val="0"/>
              </a:spcBef>
              <a:spcAft>
                <a:spcPts val="300"/>
              </a:spcAft>
              <a:buFont typeface="Arial" panose="020B0604020202020204" pitchFamily="34" charset="0"/>
              <a:buChar char="•"/>
            </a:pPr>
            <a:r>
              <a:rPr lang="en-US" dirty="0" smtClean="0">
                <a:ea typeface="ＭＳ Ｐゴシック" charset="0"/>
                <a:cs typeface="ＭＳ Ｐゴシック" charset="0"/>
              </a:rPr>
              <a:t>The name of the </a:t>
            </a:r>
            <a:r>
              <a:rPr lang="en-US" dirty="0" err="1" smtClean="0">
                <a:ea typeface="ＭＳ Ｐゴシック" charset="0"/>
                <a:cs typeface="ＭＳ Ｐゴシック" charset="0"/>
              </a:rPr>
              <a:t>substrand</a:t>
            </a:r>
            <a:r>
              <a:rPr lang="en-US" dirty="0" smtClean="0">
                <a:ea typeface="ＭＳ Ｐゴシック" charset="0"/>
                <a:cs typeface="ＭＳ Ｐゴシック" charset="0"/>
              </a:rPr>
              <a:t> (Phonological Awareness) </a:t>
            </a:r>
          </a:p>
          <a:p>
            <a:pPr marL="628650" lvl="1" indent="-171450" eaLnBrk="1" hangingPunct="1">
              <a:spcBef>
                <a:spcPct val="0"/>
              </a:spcBef>
              <a:spcAft>
                <a:spcPts val="300"/>
              </a:spcAft>
              <a:buFont typeface="Wingdings" panose="05000000000000000000" pitchFamily="2" charset="2"/>
              <a:buChar char="§"/>
            </a:pPr>
            <a:r>
              <a:rPr lang="en-US" dirty="0" smtClean="0">
                <a:ea typeface="ＭＳ Ｐゴシック" charset="0"/>
                <a:cs typeface="ＭＳ Ｐゴシック" charset="0"/>
              </a:rPr>
              <a:t>Note that when looking at numbering, </a:t>
            </a:r>
            <a:r>
              <a:rPr lang="en-US" dirty="0" err="1" smtClean="0">
                <a:ea typeface="ＭＳ Ｐゴシック" charset="0"/>
                <a:cs typeface="ＭＳ Ｐゴシック" charset="0"/>
              </a:rPr>
              <a:t>substrands</a:t>
            </a:r>
            <a:r>
              <a:rPr lang="en-US" dirty="0" smtClean="0">
                <a:ea typeface="ＭＳ Ｐゴシック" charset="0"/>
                <a:cs typeface="ＭＳ Ｐゴシック" charset="0"/>
              </a:rPr>
              <a:t> always end in a zero (1.0, 2.0, 3.0, etc.).   </a:t>
            </a:r>
          </a:p>
          <a:p>
            <a:pPr marL="171450" indent="-171450" eaLnBrk="1" hangingPunct="1">
              <a:spcBef>
                <a:spcPct val="0"/>
              </a:spcBef>
              <a:spcAft>
                <a:spcPts val="300"/>
              </a:spcAft>
              <a:buFont typeface="Arial" panose="020B0604020202020204" pitchFamily="34" charset="0"/>
              <a:buChar char="•"/>
            </a:pPr>
            <a:r>
              <a:rPr lang="en-US" dirty="0" smtClean="0">
                <a:ea typeface="ＭＳ Ｐゴシック" charset="0"/>
                <a:cs typeface="ＭＳ Ｐゴシック" charset="0"/>
              </a:rPr>
              <a:t>The examples for the phonological awareness foundations </a:t>
            </a:r>
          </a:p>
          <a:p>
            <a:pPr marL="628650" lvl="1" indent="-171450" eaLnBrk="1" hangingPunct="1">
              <a:spcBef>
                <a:spcPct val="0"/>
              </a:spcBef>
              <a:spcAft>
                <a:spcPts val="300"/>
              </a:spcAft>
              <a:buFont typeface="Wingdings" panose="05000000000000000000" pitchFamily="2" charset="2"/>
              <a:buChar char="§"/>
            </a:pPr>
            <a:r>
              <a:rPr lang="en-US" dirty="0" smtClean="0">
                <a:ea typeface="ＭＳ Ｐゴシック" charset="0"/>
                <a:cs typeface="ＭＳ Ｐゴシック" charset="0"/>
              </a:rPr>
              <a:t>Note the examples separate the foundation into discrete skills. It is important to remember that the examples provide only a few of the ways that children may demonstrate the foundation. </a:t>
            </a:r>
          </a:p>
          <a:p>
            <a:pPr marL="457200" lvl="1" indent="0" eaLnBrk="1" hangingPunct="1">
              <a:spcBef>
                <a:spcPct val="0"/>
              </a:spcBef>
              <a:spcAft>
                <a:spcPts val="300"/>
              </a:spcAft>
              <a:buFont typeface="Wingdings" panose="05000000000000000000" pitchFamily="2" charset="2"/>
              <a:buNone/>
            </a:pPr>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300"/>
              </a:spcAft>
              <a:buClrTx/>
              <a:buSzTx/>
              <a:buFontTx/>
              <a:buNone/>
              <a:tabLst/>
              <a:defRPr/>
            </a:pPr>
            <a:r>
              <a:rPr lang="en-US" dirty="0" smtClean="0">
                <a:ea typeface="ＭＳ Ｐゴシック" charset="0"/>
                <a:cs typeface="ＭＳ Ｐゴシック" charset="0"/>
              </a:rPr>
              <a:t>Note </a:t>
            </a:r>
            <a:r>
              <a:rPr lang="en-US" sz="1200" dirty="0" smtClean="0">
                <a:effectLst/>
                <a:latin typeface="Arial" panose="020B0604020202020204" pitchFamily="34" charset="0"/>
                <a:ea typeface="Times New Roman" panose="02020603050405020304" pitchFamily="18" charset="0"/>
              </a:rPr>
              <a:t>that there are no foundations at 48 months because these behaviors are typically exhibited at or around 60 months.</a:t>
            </a:r>
            <a:endParaRPr lang="en-US" dirty="0" smtClean="0">
              <a:ea typeface="ＭＳ Ｐゴシック" charset="0"/>
              <a:cs typeface="ＭＳ Ｐゴシック" charset="0"/>
            </a:endParaRPr>
          </a:p>
          <a:p>
            <a:pPr eaLnBrk="1" hangingPunct="1">
              <a:spcBef>
                <a:spcPct val="0"/>
              </a:spcBef>
              <a:spcAft>
                <a:spcPts val="300"/>
              </a:spcAft>
              <a:buFontTx/>
              <a:buNone/>
            </a:pPr>
            <a:endParaRPr lang="en-US" dirty="0" smtClean="0">
              <a:ea typeface="ＭＳ Ｐゴシック" charset="0"/>
              <a:cs typeface="ＭＳ Ｐゴシック" charset="0"/>
            </a:endParaRPr>
          </a:p>
          <a:p>
            <a:pPr eaLnBrk="1" hangingPunct="1">
              <a:spcBef>
                <a:spcPct val="0"/>
              </a:spcBef>
              <a:spcAft>
                <a:spcPts val="300"/>
              </a:spcAft>
              <a:buFontTx/>
              <a:buNone/>
            </a:pPr>
            <a:r>
              <a:rPr lang="en-US" dirty="0" smtClean="0">
                <a:ea typeface="ＭＳ Ｐゴシック" charset="0"/>
                <a:cs typeface="ＭＳ Ｐゴシック" charset="0"/>
              </a:rPr>
              <a:t>Take a moment to read what it says at the bottom of the page about children with disabilities</a:t>
            </a:r>
            <a:r>
              <a:rPr lang="en-US" baseline="0" dirty="0" smtClean="0">
                <a:ea typeface="ＭＳ Ｐゴシック" charset="0"/>
                <a:cs typeface="ＭＳ Ｐゴシック" charset="0"/>
              </a:rPr>
              <a:t> (s</a:t>
            </a:r>
            <a:r>
              <a:rPr lang="en-US" dirty="0" smtClean="0">
                <a:ea typeface="ＭＳ Ｐゴシック" charset="0"/>
                <a:cs typeface="ＭＳ Ｐゴシック" charset="0"/>
              </a:rPr>
              <a:t>how books with tabs, etc.).</a:t>
            </a:r>
          </a:p>
          <a:p>
            <a:pPr eaLnBrk="1" hangingPunct="1">
              <a:spcBef>
                <a:spcPct val="0"/>
              </a:spcBef>
              <a:spcAft>
                <a:spcPts val="300"/>
              </a:spcAft>
              <a:buFontTx/>
              <a:buNone/>
            </a:pPr>
            <a:endParaRPr lang="en-US" dirty="0" smtClean="0">
              <a:ea typeface="ＭＳ Ｐゴシック" charset="0"/>
              <a:cs typeface="ＭＳ Ｐゴシック" charset="0"/>
            </a:endParaRPr>
          </a:p>
          <a:p>
            <a:pPr eaLnBrk="1" hangingPunct="1">
              <a:spcBef>
                <a:spcPct val="0"/>
              </a:spcBef>
            </a:pPr>
            <a:endParaRPr lang="en-US" b="1" u="sng" dirty="0">
              <a:ea typeface="ＭＳ Ｐゴシック" charset="0"/>
              <a:cs typeface="ＭＳ Ｐゴシック" charset="0"/>
            </a:endParaRPr>
          </a:p>
          <a:p>
            <a:pPr eaLnBrk="1" hangingPunct="1">
              <a:spcBef>
                <a:spcPct val="0"/>
              </a:spcBef>
            </a:pPr>
            <a:r>
              <a:rPr lang="en-US" b="1" u="none" dirty="0">
                <a:ea typeface="ＭＳ Ｐゴシック" charset="0"/>
                <a:cs typeface="ＭＳ Ｐゴシック" charset="0"/>
              </a:rPr>
              <a:t>Extra Notes:</a:t>
            </a:r>
          </a:p>
          <a:p>
            <a:pPr eaLnBrk="1" hangingPunct="1">
              <a:spcBef>
                <a:spcPct val="0"/>
              </a:spcBef>
              <a:spcAft>
                <a:spcPts val="300"/>
              </a:spcAft>
            </a:pPr>
            <a:r>
              <a:rPr lang="en-US" dirty="0">
                <a:ea typeface="ＭＳ Ｐゴシック" charset="0"/>
                <a:cs typeface="ＭＳ Ｐゴシック" charset="0"/>
              </a:rPr>
              <a:t>There are </a:t>
            </a:r>
            <a:r>
              <a:rPr lang="en-US" b="1" dirty="0">
                <a:ea typeface="ＭＳ Ｐゴシック" charset="0"/>
                <a:cs typeface="ＭＳ Ｐゴシック" charset="0"/>
              </a:rPr>
              <a:t>two handouts, one with the labels and one that is blank. </a:t>
            </a:r>
            <a:r>
              <a:rPr lang="en-US" dirty="0" smtClean="0">
                <a:ea typeface="ＭＳ Ｐゴシック" charset="0"/>
                <a:cs typeface="ＭＳ Ｐゴシック" charset="0"/>
              </a:rPr>
              <a:t>This </a:t>
            </a:r>
            <a:r>
              <a:rPr lang="en-US" dirty="0">
                <a:ea typeface="ＭＳ Ｐゴシック" charset="0"/>
                <a:cs typeface="ＭＳ Ｐゴシック" charset="0"/>
              </a:rPr>
              <a:t>slide illustrates the way the foundations are organized. This example </a:t>
            </a:r>
            <a:r>
              <a:rPr lang="en-US" dirty="0" smtClean="0">
                <a:ea typeface="ＭＳ Ｐゴシック" charset="0"/>
                <a:cs typeface="ＭＳ Ｐゴシック" charset="0"/>
              </a:rPr>
              <a:t>is of </a:t>
            </a:r>
            <a:r>
              <a:rPr lang="en-US" dirty="0">
                <a:ea typeface="ＭＳ Ｐゴシック" charset="0"/>
                <a:cs typeface="ＭＳ Ｐゴシック" charset="0"/>
              </a:rPr>
              <a:t>the Phonological Awareness </a:t>
            </a:r>
            <a:r>
              <a:rPr lang="en-US" dirty="0" err="1">
                <a:ea typeface="ＭＳ Ｐゴシック" charset="0"/>
                <a:cs typeface="ＭＳ Ｐゴシック" charset="0"/>
              </a:rPr>
              <a:t>substrand</a:t>
            </a:r>
            <a:r>
              <a:rPr lang="en-US" dirty="0">
                <a:ea typeface="ＭＳ Ｐゴシック" charset="0"/>
                <a:cs typeface="ＭＳ Ｐゴシック" charset="0"/>
              </a:rPr>
              <a:t>. Use a laser pointer to draw participants</a:t>
            </a:r>
            <a:r>
              <a:rPr lang="ja-JP" altLang="en-US" dirty="0">
                <a:ea typeface="ＭＳ Ｐゴシック" charset="0"/>
                <a:cs typeface="ＭＳ Ｐゴシック" charset="0"/>
              </a:rPr>
              <a:t>’</a:t>
            </a:r>
            <a:r>
              <a:rPr lang="en-US" altLang="ja-JP" dirty="0">
                <a:ea typeface="ＭＳ Ｐゴシック" charset="0"/>
                <a:cs typeface="ＭＳ Ｐゴシック" charset="0"/>
              </a:rPr>
              <a:t> eyes to </a:t>
            </a:r>
            <a:r>
              <a:rPr lang="en-US" altLang="ja-JP" dirty="0" smtClean="0">
                <a:ea typeface="ＭＳ Ｐゴシック" charset="0"/>
                <a:cs typeface="ＭＳ Ｐゴシック" charset="0"/>
              </a:rPr>
              <a:t>each</a:t>
            </a:r>
            <a:r>
              <a:rPr lang="en-US" altLang="ja-JP" baseline="0" dirty="0" smtClean="0">
                <a:ea typeface="ＭＳ Ｐゴシック" charset="0"/>
                <a:cs typeface="ＭＳ Ｐゴシック" charset="0"/>
              </a:rPr>
              <a:t> of the </a:t>
            </a:r>
            <a:r>
              <a:rPr lang="en-US" baseline="0" dirty="0" smtClean="0">
                <a:ea typeface="ＭＳ Ｐゴシック" charset="0"/>
                <a:cs typeface="ＭＳ Ｐゴシック" charset="0"/>
              </a:rPr>
              <a:t>bulleted elements noted in the presenter remarks.</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sz="900"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11</a:t>
            </a:fld>
            <a:endParaRPr lang="en-US"/>
          </a:p>
        </p:txBody>
      </p:sp>
    </p:spTree>
    <p:extLst>
      <p:ext uri="{BB962C8B-B14F-4D97-AF65-F5344CB8AC3E}">
        <p14:creationId xmlns:p14="http://schemas.microsoft.com/office/powerpoint/2010/main" val="123164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xfrm>
            <a:off x="685800" y="4381968"/>
            <a:ext cx="5486400" cy="4572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smtClean="0">
                <a:ea typeface="ＭＳ Ｐゴシック" charset="0"/>
                <a:cs typeface="ＭＳ Ｐゴシック" charset="0"/>
              </a:rPr>
              <a:t>Activity 2: Crossword</a:t>
            </a:r>
            <a:r>
              <a:rPr lang="en-US" b="0" baseline="0" dirty="0" smtClean="0">
                <a:ea typeface="ＭＳ Ｐゴシック" charset="0"/>
                <a:cs typeface="ＭＳ Ｐゴシック" charset="0"/>
              </a:rPr>
              <a:t> Puzzle</a:t>
            </a:r>
          </a:p>
          <a:p>
            <a:endParaRPr lang="en-US" b="1" dirty="0" smtClean="0">
              <a:ea typeface="ＭＳ Ｐゴシック" charset="0"/>
              <a:cs typeface="ＭＳ Ｐゴシック" charset="0"/>
            </a:endParaRPr>
          </a:p>
          <a:p>
            <a:r>
              <a:rPr lang="en-US" b="1" dirty="0" smtClean="0">
                <a:ea typeface="ＭＳ Ｐゴシック" charset="0"/>
                <a:cs typeface="ＭＳ Ｐゴシック" charset="0"/>
              </a:rPr>
              <a:t>Background Information:</a:t>
            </a:r>
            <a:br>
              <a:rPr lang="en-US" b="1" dirty="0" smtClean="0">
                <a:ea typeface="ＭＳ Ｐゴシック" charset="0"/>
                <a:cs typeface="ＭＳ Ｐゴシック" charset="0"/>
              </a:rPr>
            </a:br>
            <a:r>
              <a:rPr lang="en-US" b="0" dirty="0" smtClean="0">
                <a:ea typeface="ＭＳ Ｐゴシック" charset="0"/>
                <a:cs typeface="ＭＳ Ｐゴシック" charset="0"/>
              </a:rPr>
              <a:t>Intent: </a:t>
            </a:r>
            <a:r>
              <a:rPr lang="en-US" sz="1200" b="0" kern="1200" dirty="0" smtClean="0">
                <a:solidFill>
                  <a:schemeClr val="tx1"/>
                </a:solidFill>
                <a:effectLst/>
                <a:latin typeface="Arial" panose="020B0604020202020204" pitchFamily="34" charset="0"/>
                <a:ea typeface="+mn-ea"/>
                <a:cs typeface="Arial" panose="020B0604020202020204" pitchFamily="34" charset="0"/>
              </a:rPr>
              <a:t>B</a:t>
            </a:r>
            <a:r>
              <a:rPr lang="en-US" sz="1200" kern="1200" dirty="0" smtClean="0">
                <a:solidFill>
                  <a:schemeClr val="tx1"/>
                </a:solidFill>
                <a:effectLst/>
                <a:latin typeface="Arial" panose="020B0604020202020204" pitchFamily="34" charset="0"/>
                <a:ea typeface="+mn-ea"/>
                <a:cs typeface="Arial" panose="020B0604020202020204" pitchFamily="34" charset="0"/>
              </a:rPr>
              <a:t>ecome familiar with the vocabulary used in the phonological awareness foundations by completing a crossword puzzle.</a:t>
            </a:r>
            <a:endParaRPr lang="en-US" b="0" dirty="0" smtClean="0">
              <a:ea typeface="ＭＳ Ｐゴシック" charset="0"/>
              <a:cs typeface="ＭＳ Ｐゴシック" charset="0"/>
            </a:endParaRPr>
          </a:p>
          <a:p>
            <a:pPr lvl="0"/>
            <a:endParaRPr lang="en-US" b="0" dirty="0" smtClean="0">
              <a:ea typeface="ＭＳ Ｐゴシック" charset="0"/>
              <a:cs typeface="ＭＳ Ｐゴシック" charset="0"/>
            </a:endParaRPr>
          </a:p>
          <a:p>
            <a:pPr lvl="0"/>
            <a:r>
              <a:rPr lang="en-US" b="0" dirty="0" smtClean="0">
                <a:ea typeface="ＭＳ Ｐゴシック" charset="0"/>
                <a:cs typeface="ＭＳ Ｐゴシック" charset="0"/>
              </a:rPr>
              <a:t>Materials: </a:t>
            </a:r>
            <a:r>
              <a:rPr lang="en-US" sz="1200" kern="1200" dirty="0" smtClean="0">
                <a:solidFill>
                  <a:schemeClr val="tx1"/>
                </a:solidFill>
                <a:effectLst/>
                <a:latin typeface="Arial" panose="020B0604020202020204" pitchFamily="34" charset="0"/>
                <a:ea typeface="+mn-ea"/>
                <a:cs typeface="Arial" panose="020B0604020202020204" pitchFamily="34" charset="0"/>
              </a:rPr>
              <a:t>Language and literacy foundations introduction and glossary;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Handout 2A: </a:t>
            </a:r>
            <a:r>
              <a:rPr lang="en-US" sz="1200" kern="1200" dirty="0" smtClean="0">
                <a:solidFill>
                  <a:schemeClr val="tx1"/>
                </a:solidFill>
                <a:effectLst/>
                <a:latin typeface="Arial" panose="020B0604020202020204" pitchFamily="34" charset="0"/>
                <a:ea typeface="+mn-ea"/>
                <a:cs typeface="Arial" panose="020B0604020202020204" pitchFamily="34" charset="0"/>
              </a:rPr>
              <a:t>Crossword Puzzle handout;</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OPTIONAL</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Handout 2B: </a:t>
            </a:r>
            <a:r>
              <a:rPr lang="en-US" sz="1200" kern="1200" dirty="0" smtClean="0">
                <a:solidFill>
                  <a:schemeClr val="tx1"/>
                </a:solidFill>
                <a:effectLst/>
                <a:latin typeface="Arial" panose="020B0604020202020204" pitchFamily="34" charset="0"/>
                <a:ea typeface="+mn-ea"/>
                <a:cs typeface="Arial" panose="020B0604020202020204" pitchFamily="34" charset="0"/>
              </a:rPr>
              <a:t>Answer Key for Crossword Puzzle</a:t>
            </a:r>
            <a:endParaRPr lang="en-US" b="0" dirty="0" smtClean="0">
              <a:ea typeface="ＭＳ Ｐゴシック" charset="0"/>
              <a:cs typeface="ＭＳ Ｐゴシック" charset="0"/>
            </a:endParaRPr>
          </a:p>
          <a:p>
            <a:endParaRPr lang="en-US" b="0" dirty="0" smtClean="0">
              <a:ea typeface="ＭＳ Ｐゴシック" charset="0"/>
              <a:cs typeface="ＭＳ Ｐゴシック" charset="0"/>
            </a:endParaRPr>
          </a:p>
          <a:p>
            <a:r>
              <a:rPr lang="en-US" b="1" dirty="0" smtClean="0">
                <a:ea typeface="ＭＳ Ｐゴシック" charset="0"/>
                <a:cs typeface="ＭＳ Ｐゴシック" charset="0"/>
              </a:rPr>
              <a:t>Presenter Remarks:</a:t>
            </a:r>
          </a:p>
          <a:p>
            <a:r>
              <a:rPr lang="en-US" sz="1200" kern="1200" dirty="0" smtClean="0">
                <a:solidFill>
                  <a:schemeClr val="tx1"/>
                </a:solidFill>
                <a:effectLst/>
                <a:latin typeface="Arial" panose="020B0604020202020204" pitchFamily="34" charset="0"/>
                <a:ea typeface="+mn-ea"/>
                <a:cs typeface="Arial" panose="020B0604020202020204" pitchFamily="34" charset="0"/>
              </a:rPr>
              <a:t>Find a partner at your table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a:t>
            </a:r>
            <a:r>
              <a:rPr lang="en-US" sz="1200" kern="1200" dirty="0" smtClean="0">
                <a:solidFill>
                  <a:schemeClr val="tx1"/>
                </a:solidFill>
                <a:effectLst/>
                <a:latin typeface="Arial" panose="020B0604020202020204" pitchFamily="34" charset="0"/>
                <a:ea typeface="+mn-ea"/>
                <a:cs typeface="Arial" panose="020B0604020202020204" pitchFamily="34" charset="0"/>
              </a:rPr>
              <a:t>complete the crossword puzzle together.</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Feel free to </a:t>
            </a:r>
            <a:r>
              <a:rPr lang="en-US" sz="1200" kern="1200" dirty="0" smtClean="0">
                <a:solidFill>
                  <a:schemeClr val="tx1"/>
                </a:solidFill>
                <a:effectLst/>
                <a:latin typeface="Arial" panose="020B0604020202020204" pitchFamily="34" charset="0"/>
                <a:ea typeface="+mn-ea"/>
                <a:cs typeface="Arial" panose="020B0604020202020204" pitchFamily="34" charset="0"/>
              </a:rPr>
              <a:t>use the glossary 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page</a:t>
            </a:r>
            <a:r>
              <a:rPr lang="en-US" sz="1200" kern="1200" dirty="0" smtClean="0">
                <a:solidFill>
                  <a:schemeClr val="tx1"/>
                </a:solidFill>
                <a:effectLst/>
                <a:latin typeface="Arial" panose="020B0604020202020204" pitchFamily="34" charset="0"/>
                <a:ea typeface="+mn-ea"/>
                <a:cs typeface="Arial" panose="020B0604020202020204" pitchFamily="34" charset="0"/>
              </a:rPr>
              <a:t> 89 and the introduction on pages 52-53 for assistance as necessary.</a:t>
            </a:r>
            <a:r>
              <a:rPr lang="en-US" sz="1200" b="1" kern="120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When the allotted time has elapsed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we will review the puzzle together. </a:t>
            </a:r>
            <a:endParaRPr lang="en-US" b="1" dirty="0">
              <a:ea typeface="ＭＳ Ｐゴシック" charset="0"/>
              <a:cs typeface="ＭＳ Ｐゴシック"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D4CC9BB-1407-284A-B65E-2FA78D93CADB}" type="slidenum">
              <a:rPr lang="en-US">
                <a:cs typeface="ＭＳ Ｐゴシック" charset="0"/>
              </a:rPr>
              <a:pPr eaLnBrk="1" hangingPunct="1"/>
              <a:t>12</a:t>
            </a:fld>
            <a:endParaRPr lang="en-US">
              <a:cs typeface="ＭＳ Ｐゴシック" charset="0"/>
            </a:endParaRPr>
          </a:p>
        </p:txBody>
      </p:sp>
    </p:spTree>
    <p:extLst>
      <p:ext uri="{BB962C8B-B14F-4D97-AF65-F5344CB8AC3E}">
        <p14:creationId xmlns:p14="http://schemas.microsoft.com/office/powerpoint/2010/main" val="37590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b="1" u="none" dirty="0" smtClean="0">
                <a:latin typeface="Arial" panose="020B0604020202020204" pitchFamily="34" charset="0"/>
                <a:cs typeface="Arial" panose="020B0604020202020204" pitchFamily="34" charset="0"/>
              </a:rPr>
              <a:t>Presenter Remarks: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Arial" panose="020B0604020202020204" pitchFamily="34" charset="0"/>
                <a:ea typeface="ＭＳ Ｐゴシック" pitchFamily="-1" charset="-128"/>
                <a:cs typeface="Arial" panose="020B0604020202020204" pitchFamily="34" charset="0"/>
              </a:rPr>
              <a:t>In order to support children i</a:t>
            </a:r>
            <a:r>
              <a:rPr lang="en-US" sz="1200" kern="1200" dirty="0" smtClean="0">
                <a:solidFill>
                  <a:schemeClr val="tx1"/>
                </a:solidFill>
                <a:latin typeface="Arial" panose="020B0604020202020204" pitchFamily="34" charset="0"/>
                <a:ea typeface="ＭＳ Ｐゴシック" pitchFamily="-1" charset="-128"/>
                <a:cs typeface="Arial" panose="020B0604020202020204" pitchFamily="34" charset="0"/>
              </a:rPr>
              <a:t>t is important to understand the full continuum</a:t>
            </a:r>
            <a:r>
              <a:rPr lang="en-US" sz="1200" kern="1200" baseline="0" dirty="0" smtClean="0">
                <a:solidFill>
                  <a:schemeClr val="tx1"/>
                </a:solidFill>
                <a:latin typeface="Arial" panose="020B0604020202020204" pitchFamily="34" charset="0"/>
                <a:ea typeface="ＭＳ Ｐゴシック" pitchFamily="-1" charset="-128"/>
                <a:cs typeface="Arial" panose="020B0604020202020204" pitchFamily="34" charset="0"/>
              </a:rPr>
              <a:t> of development.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Arial" panose="020B0604020202020204" pitchFamily="34" charset="0"/>
              <a:ea typeface="ＭＳ Ｐゴシック" pitchFamily="-1" charset="-128"/>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trike="noStrike" dirty="0" smtClean="0">
                <a:latin typeface="Arial" panose="020B0604020202020204" pitchFamily="34" charset="0"/>
                <a:cs typeface="Arial" panose="020B0604020202020204" pitchFamily="34" charset="0"/>
              </a:rPr>
              <a:t>The California Department of Education developed a publication that aligns the Preschool Learning Foundations to the California Standards:</a:t>
            </a:r>
            <a:r>
              <a:rPr lang="en-US" strike="noStrike" baseline="0" dirty="0" smtClean="0">
                <a:latin typeface="Arial" panose="020B0604020202020204" pitchFamily="34" charset="0"/>
                <a:cs typeface="Arial" panose="020B0604020202020204" pitchFamily="34" charset="0"/>
              </a:rPr>
              <a:t> </a:t>
            </a:r>
            <a:r>
              <a:rPr lang="en-US" sz="1200" i="1" kern="1200" dirty="0" smtClean="0">
                <a:solidFill>
                  <a:schemeClr val="tx1"/>
                </a:solidFill>
                <a:effectLst/>
                <a:latin typeface="Arial" panose="020B0604020202020204" pitchFamily="34" charset="0"/>
                <a:ea typeface="+mn-ea"/>
                <a:cs typeface="Arial" panose="020B0604020202020204" pitchFamily="34" charset="0"/>
              </a:rPr>
              <a:t>The Alignment of the California Preschool Learning Foundations with Key Early Education Resources.</a:t>
            </a:r>
            <a:r>
              <a:rPr lang="en-US" sz="1200" i="1"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effectLst/>
                <a:latin typeface="Arial" panose="020B0604020202020204" pitchFamily="34" charset="0"/>
                <a:ea typeface="+mn-ea"/>
                <a:cs typeface="Arial" panose="020B0604020202020204" pitchFamily="34" charset="0"/>
              </a:rPr>
              <a:t>This alignment document </a:t>
            </a:r>
            <a:r>
              <a:rPr lang="en-US" dirty="0" smtClean="0">
                <a:latin typeface="Arial" panose="020B0604020202020204" pitchFamily="34" charset="0"/>
                <a:cs typeface="Arial" panose="020B0604020202020204" pitchFamily="34" charset="0"/>
              </a:rPr>
              <a:t>illustrates developmental progressions</a:t>
            </a:r>
            <a:r>
              <a:rPr lang="en-US" baseline="0" dirty="0" smtClean="0">
                <a:latin typeface="Arial" panose="020B0604020202020204" pitchFamily="34" charset="0"/>
                <a:cs typeface="Arial" panose="020B0604020202020204" pitchFamily="34" charset="0"/>
              </a:rPr>
              <a:t> and </a:t>
            </a:r>
            <a:r>
              <a:rPr lang="en-US" dirty="0" smtClean="0">
                <a:latin typeface="Arial" panose="020B0604020202020204" pitchFamily="34" charset="0"/>
                <a:ea typeface="+mn-ea"/>
                <a:cs typeface="Arial" panose="020B0604020202020204" pitchFamily="34" charset="0"/>
              </a:rPr>
              <a:t>helps teachers to understand developmental progressions and determine what to teach in the TK  classroom.</a:t>
            </a:r>
            <a:r>
              <a:rPr lang="en-US" baseline="0" dirty="0" smtClean="0">
                <a:latin typeface="Arial" panose="020B0604020202020204" pitchFamily="34" charset="0"/>
                <a:ea typeface="+mn-ea"/>
                <a:cs typeface="Arial" panose="020B0604020202020204" pitchFamily="34" charset="0"/>
              </a:rPr>
              <a:t> </a:t>
            </a:r>
            <a:r>
              <a:rPr lang="en-US" dirty="0" smtClean="0">
                <a:latin typeface="Arial" panose="020B0604020202020204" pitchFamily="34" charset="0"/>
                <a:ea typeface="+mn-ea"/>
                <a:cs typeface="Arial" panose="020B0604020202020204" pitchFamily="34" charset="0"/>
              </a:rPr>
              <a:t>The document highlights the need for TK educators to appreciate</a:t>
            </a:r>
            <a:r>
              <a:rPr lang="en-US" baseline="0" dirty="0" smtClean="0">
                <a:latin typeface="Arial" panose="020B0604020202020204" pitchFamily="34" charset="0"/>
                <a:ea typeface="+mn-ea"/>
                <a:cs typeface="Arial" panose="020B0604020202020204" pitchFamily="34" charset="0"/>
              </a:rPr>
              <a:t> the developmental progression of children and </a:t>
            </a:r>
            <a:r>
              <a:rPr lang="en-US" dirty="0" smtClean="0">
                <a:latin typeface="Arial" panose="020B0604020202020204" pitchFamily="34" charset="0"/>
                <a:ea typeface="+mn-ea"/>
                <a:cs typeface="Arial" panose="020B0604020202020204" pitchFamily="34" charset="0"/>
              </a:rPr>
              <a:t>to understand both sets of documents:</a:t>
            </a:r>
            <a:r>
              <a:rPr lang="en-US" baseline="0" dirty="0" smtClean="0">
                <a:latin typeface="Arial" panose="020B0604020202020204" pitchFamily="34" charset="0"/>
                <a:ea typeface="+mn-ea"/>
                <a:cs typeface="Arial" panose="020B0604020202020204" pitchFamily="34" charset="0"/>
              </a:rPr>
              <a:t> </a:t>
            </a:r>
            <a:r>
              <a:rPr lang="en-US" dirty="0" smtClean="0">
                <a:latin typeface="Arial" panose="020B0604020202020204" pitchFamily="34" charset="0"/>
                <a:ea typeface="+mn-ea"/>
                <a:cs typeface="Arial" panose="020B0604020202020204" pitchFamily="34" charset="0"/>
              </a:rPr>
              <a:t>those that inform and guide preschool,</a:t>
            </a:r>
            <a:r>
              <a:rPr lang="en-US" baseline="0" dirty="0" smtClean="0">
                <a:latin typeface="Arial" panose="020B0604020202020204" pitchFamily="34" charset="0"/>
                <a:ea typeface="+mn-ea"/>
                <a:cs typeface="Arial" panose="020B0604020202020204" pitchFamily="34" charset="0"/>
              </a:rPr>
              <a:t> </a:t>
            </a:r>
            <a:r>
              <a:rPr lang="en-US" dirty="0" smtClean="0">
                <a:latin typeface="Arial" panose="020B0604020202020204" pitchFamily="34" charset="0"/>
                <a:ea typeface="+mn-ea"/>
                <a:cs typeface="Arial" panose="020B0604020202020204" pitchFamily="34" charset="0"/>
              </a:rPr>
              <a:t>and those that inform and guide kindergarten.</a:t>
            </a:r>
            <a:r>
              <a:rPr lang="en-US" baseline="0" dirty="0" smtClean="0">
                <a:latin typeface="Arial" panose="020B0604020202020204" pitchFamily="34" charset="0"/>
                <a:ea typeface="+mn-ea"/>
                <a:cs typeface="Arial" panose="020B0604020202020204" pitchFamily="34" charset="0"/>
              </a:rPr>
              <a:t> </a:t>
            </a:r>
            <a:r>
              <a:rPr lang="en-US" dirty="0" smtClean="0">
                <a:latin typeface="Arial" panose="020B0604020202020204" pitchFamily="34" charset="0"/>
                <a:cs typeface="Arial" panose="020B0604020202020204" pitchFamily="34" charset="0"/>
              </a:rPr>
              <a:t> </a:t>
            </a: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369D5A-9568-214A-BA1D-1157E7DF445D}" type="slidenum">
              <a:rPr lang="en-US" sz="1200"/>
              <a:pPr eaLnBrk="1" hangingPunct="1"/>
              <a:t>13</a:t>
            </a:fld>
            <a:endParaRPr lang="en-US" sz="1200"/>
          </a:p>
        </p:txBody>
      </p:sp>
    </p:spTree>
    <p:extLst>
      <p:ext uri="{BB962C8B-B14F-4D97-AF65-F5344CB8AC3E}">
        <p14:creationId xmlns:p14="http://schemas.microsoft.com/office/powerpoint/2010/main" val="143504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Remarks: </a:t>
            </a:r>
          </a:p>
          <a:p>
            <a:r>
              <a:rPr lang="en-US" b="0" baseline="0" dirty="0" smtClean="0"/>
              <a:t>Please locate Handout 3: PA Alignment LL. </a:t>
            </a:r>
          </a:p>
          <a:p>
            <a:endParaRPr lang="en-US" b="0" baseline="0" dirty="0" smtClean="0"/>
          </a:p>
          <a:p>
            <a:r>
              <a:rPr lang="en-US" b="0" baseline="0" dirty="0" smtClean="0"/>
              <a:t>This slide shows Table 1.3: Overview of the Alignment Between the Language and Literacy Domain and the Common Core State Standards from the Alignment document. (Note that the Common Core State Standards are now known as the CA Standards.)</a:t>
            </a:r>
          </a:p>
          <a:p>
            <a:endParaRPr lang="en-US" b="0" baseline="0" dirty="0" smtClean="0"/>
          </a:p>
          <a:p>
            <a:r>
              <a:rPr lang="en-US" b="0" baseline="0" dirty="0" smtClean="0"/>
              <a:t>There is a clear alignment between the Preschool Learning Foundations and the CA Standards.</a:t>
            </a:r>
          </a:p>
          <a:p>
            <a:endParaRPr lang="en-US" b="0" baseline="0" dirty="0" smtClean="0"/>
          </a:p>
          <a:p>
            <a:r>
              <a:rPr lang="en-US" b="0" baseline="0" dirty="0" smtClean="0"/>
              <a:t>Handout 4: Alignment Document‒ELD Excerpt explains the relationship between the ELD standards and the ELD and LLD foundations. This handout is included for your information. </a:t>
            </a:r>
            <a:endParaRPr lang="en-US" b="0" dirty="0"/>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14</a:t>
            </a:fld>
            <a:endParaRPr lang="en-US"/>
          </a:p>
        </p:txBody>
      </p:sp>
    </p:spTree>
    <p:extLst>
      <p:ext uri="{BB962C8B-B14F-4D97-AF65-F5344CB8AC3E}">
        <p14:creationId xmlns:p14="http://schemas.microsoft.com/office/powerpoint/2010/main" val="282953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buClrTx/>
              <a:buSzTx/>
              <a:buFontTx/>
              <a:buNone/>
              <a:tabLst/>
              <a:defRPr/>
            </a:pPr>
            <a:r>
              <a:rPr lang="en-US" b="1" dirty="0" smtClean="0"/>
              <a:t>Presenter</a:t>
            </a:r>
            <a:r>
              <a:rPr lang="en-US" b="1" baseline="0" dirty="0" smtClean="0"/>
              <a:t> Remarks: </a:t>
            </a:r>
          </a:p>
          <a:p>
            <a:pPr marL="0" marR="0" indent="0" algn="l" defTabSz="914400" rtl="0" eaLnBrk="0" fontAlgn="base" latinLnBrk="0" hangingPunct="0">
              <a:buClrTx/>
              <a:buSzTx/>
              <a:buFontTx/>
              <a:buNone/>
              <a:tabLst/>
              <a:defRPr/>
            </a:pPr>
            <a:r>
              <a:rPr lang="en-US" dirty="0" smtClean="0"/>
              <a:t>Supporting phonological awareness in TK is critical. </a:t>
            </a:r>
          </a:p>
          <a:p>
            <a:pPr marL="0" marR="0" indent="0" algn="l" defTabSz="914400" rtl="0" eaLnBrk="0" fontAlgn="base" latinLnBrk="0" hangingPunct="0">
              <a:buClrTx/>
              <a:buSzTx/>
              <a:buFontTx/>
              <a:buNone/>
              <a:tabLst/>
              <a:defRPr/>
            </a:pPr>
            <a:endParaRPr lang="en-US" dirty="0" smtClean="0"/>
          </a:p>
          <a:p>
            <a:r>
              <a:rPr lang="en-US" dirty="0" smtClean="0">
                <a:ea typeface="ＭＳ Ｐゴシック" charset="0"/>
                <a:cs typeface="ＭＳ Ｐゴシック" charset="0"/>
              </a:rPr>
              <a:t>Phonological </a:t>
            </a:r>
            <a:r>
              <a:rPr lang="en-US" dirty="0">
                <a:ea typeface="ＭＳ Ｐゴシック" charset="0"/>
                <a:cs typeface="ＭＳ Ｐゴシック" charset="0"/>
              </a:rPr>
              <a:t>awareness plays a direct role in the acquisition of several </a:t>
            </a:r>
            <a:r>
              <a:rPr lang="en-US" dirty="0" smtClean="0">
                <a:ea typeface="ＭＳ Ｐゴシック" charset="0"/>
                <a:cs typeface="ＭＳ Ｐゴシック" charset="0"/>
              </a:rPr>
              <a:t>important</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reading </a:t>
            </a:r>
            <a:r>
              <a:rPr lang="en-US" dirty="0">
                <a:ea typeface="ＭＳ Ｐゴシック" charset="0"/>
                <a:cs typeface="ＭＳ Ｐゴシック" charset="0"/>
              </a:rPr>
              <a:t>skills, such as understanding the alphabetic principle, decoding printed words, and spelling.  It also plays an indirect but important role in reading comprehension. </a:t>
            </a:r>
            <a:endParaRPr lang="en-US" dirty="0" smtClean="0">
              <a:ea typeface="ＭＳ Ｐゴシック" charset="0"/>
              <a:cs typeface="ＭＳ Ｐゴシック" charset="0"/>
            </a:endParaRPr>
          </a:p>
          <a:p>
            <a:endParaRPr lang="en-US" dirty="0">
              <a:ea typeface="ＭＳ Ｐゴシック" charset="0"/>
              <a:cs typeface="ＭＳ Ｐゴシック" charset="0"/>
            </a:endParaRPr>
          </a:p>
          <a:p>
            <a:pPr>
              <a:buFont typeface="Wingdings" charset="0"/>
              <a:buNone/>
            </a:pPr>
            <a:r>
              <a:rPr lang="en-US" b="1" dirty="0">
                <a:ea typeface="ＭＳ Ｐゴシック" charset="0"/>
                <a:cs typeface="ＭＳ Ｐゴシック" charset="0"/>
              </a:rPr>
              <a:t>Understanding the alphabetic principle</a:t>
            </a:r>
            <a:r>
              <a:rPr lang="en-US" dirty="0">
                <a:ea typeface="ＭＳ Ｐゴシック" charset="0"/>
                <a:cs typeface="ＭＳ Ｐゴシック" charset="0"/>
              </a:rPr>
              <a:t> (Burgess &amp; </a:t>
            </a:r>
            <a:r>
              <a:rPr lang="en-US" dirty="0" err="1">
                <a:ea typeface="ＭＳ Ｐゴシック" charset="0"/>
                <a:cs typeface="ＭＳ Ｐゴシック" charset="0"/>
              </a:rPr>
              <a:t>Lonigan</a:t>
            </a:r>
            <a:r>
              <a:rPr lang="en-US" dirty="0">
                <a:ea typeface="ＭＳ Ｐゴシック" charset="0"/>
                <a:cs typeface="ＭＳ Ｐゴシック" charset="0"/>
              </a:rPr>
              <a:t> 1998; </a:t>
            </a:r>
            <a:r>
              <a:rPr lang="en-US" dirty="0" err="1">
                <a:ea typeface="ＭＳ Ｐゴシック" charset="0"/>
                <a:cs typeface="ＭＳ Ｐゴシック" charset="0"/>
              </a:rPr>
              <a:t>Ehri</a:t>
            </a:r>
            <a:r>
              <a:rPr lang="en-US" dirty="0">
                <a:ea typeface="ＭＳ Ｐゴシック" charset="0"/>
                <a:cs typeface="ＭＳ Ｐゴシック" charset="0"/>
              </a:rPr>
              <a:t> 1991,1995) </a:t>
            </a:r>
          </a:p>
          <a:p>
            <a:pPr>
              <a:buFont typeface="Wingdings" charset="0"/>
              <a:buNone/>
            </a:pPr>
            <a:r>
              <a:rPr lang="en-US" b="1" dirty="0">
                <a:ea typeface="ＭＳ Ｐゴシック" charset="0"/>
                <a:cs typeface="ＭＳ Ｐゴシック" charset="0"/>
              </a:rPr>
              <a:t>Decoding printed words</a:t>
            </a:r>
            <a:r>
              <a:rPr lang="en-US" dirty="0">
                <a:ea typeface="ＭＳ Ｐゴシック" charset="0"/>
                <a:cs typeface="ＭＳ Ｐゴシック" charset="0"/>
              </a:rPr>
              <a:t> (Beck &amp; </a:t>
            </a:r>
            <a:r>
              <a:rPr lang="en-US" dirty="0" err="1">
                <a:ea typeface="ＭＳ Ｐゴシック" charset="0"/>
                <a:cs typeface="ＭＳ Ｐゴシック" charset="0"/>
              </a:rPr>
              <a:t>Juel</a:t>
            </a:r>
            <a:r>
              <a:rPr lang="en-US" dirty="0">
                <a:ea typeface="ＭＳ Ｐゴシック" charset="0"/>
                <a:cs typeface="ＭＳ Ｐゴシック" charset="0"/>
              </a:rPr>
              <a:t> 1999; Bradley &amp; Bryant 1985; Byrne &amp; Fielding-</a:t>
            </a:r>
            <a:r>
              <a:rPr lang="en-US" dirty="0" err="1">
                <a:ea typeface="ＭＳ Ｐゴシック" charset="0"/>
                <a:cs typeface="ＭＳ Ｐゴシック" charset="0"/>
              </a:rPr>
              <a:t>Barnsley</a:t>
            </a:r>
            <a:r>
              <a:rPr lang="en-US" dirty="0">
                <a:ea typeface="ＭＳ Ｐゴシック" charset="0"/>
                <a:cs typeface="ＭＳ Ｐゴシック" charset="0"/>
              </a:rPr>
              <a:t> 1993, 1995; </a:t>
            </a:r>
            <a:r>
              <a:rPr lang="en-US" dirty="0" err="1">
                <a:ea typeface="ＭＳ Ｐゴシック" charset="0"/>
                <a:cs typeface="ＭＳ Ｐゴシック" charset="0"/>
              </a:rPr>
              <a:t>Demont</a:t>
            </a:r>
            <a:r>
              <a:rPr lang="en-US" dirty="0">
                <a:ea typeface="ＭＳ Ｐゴシック" charset="0"/>
                <a:cs typeface="ＭＳ Ｐゴシック" charset="0"/>
              </a:rPr>
              <a:t> &amp; </a:t>
            </a:r>
            <a:r>
              <a:rPr lang="en-US" dirty="0" err="1">
                <a:ea typeface="ＭＳ Ｐゴシック" charset="0"/>
                <a:cs typeface="ＭＳ Ｐゴシック" charset="0"/>
              </a:rPr>
              <a:t>Gombert</a:t>
            </a:r>
            <a:r>
              <a:rPr lang="en-US" dirty="0">
                <a:ea typeface="ＭＳ Ｐゴシック" charset="0"/>
                <a:cs typeface="ＭＳ Ｐゴシック" charset="0"/>
              </a:rPr>
              <a:t> 1996; </a:t>
            </a:r>
            <a:r>
              <a:rPr lang="en-US" dirty="0" err="1">
                <a:ea typeface="ＭＳ Ｐゴシック" charset="0"/>
                <a:cs typeface="ＭＳ Ｐゴシック" charset="0"/>
              </a:rPr>
              <a:t>Tunmer</a:t>
            </a:r>
            <a:r>
              <a:rPr lang="en-US" dirty="0">
                <a:ea typeface="ＭＳ Ｐゴシック" charset="0"/>
                <a:cs typeface="ＭＳ Ｐゴシック" charset="0"/>
              </a:rPr>
              <a:t>, </a:t>
            </a:r>
            <a:r>
              <a:rPr lang="en-US" dirty="0" err="1">
                <a:ea typeface="ＭＳ Ｐゴシック" charset="0"/>
                <a:cs typeface="ＭＳ Ｐゴシック" charset="0"/>
              </a:rPr>
              <a:t>Herriman</a:t>
            </a:r>
            <a:r>
              <a:rPr lang="en-US" dirty="0">
                <a:ea typeface="ＭＳ Ｐゴシック" charset="0"/>
                <a:cs typeface="ＭＳ Ｐゴシック" charset="0"/>
              </a:rPr>
              <a:t>, and </a:t>
            </a:r>
            <a:r>
              <a:rPr lang="en-US" dirty="0" err="1">
                <a:ea typeface="ＭＳ Ｐゴシック" charset="0"/>
                <a:cs typeface="ＭＳ Ｐゴシック" charset="0"/>
              </a:rPr>
              <a:t>Nesdale</a:t>
            </a:r>
            <a:r>
              <a:rPr lang="en-US" dirty="0">
                <a:ea typeface="ＭＳ Ｐゴシック" charset="0"/>
                <a:cs typeface="ＭＳ Ｐゴシック" charset="0"/>
              </a:rPr>
              <a:t> 1988)</a:t>
            </a:r>
          </a:p>
          <a:p>
            <a:pPr>
              <a:buFont typeface="Wingdings" charset="0"/>
              <a:buNone/>
            </a:pPr>
            <a:r>
              <a:rPr lang="en-US" b="1" dirty="0">
                <a:ea typeface="ＭＳ Ｐゴシック" charset="0"/>
                <a:cs typeface="ＭＳ Ｐゴシック" charset="0"/>
              </a:rPr>
              <a:t>Spelling </a:t>
            </a:r>
            <a:r>
              <a:rPr lang="en-US" dirty="0">
                <a:ea typeface="ＭＳ Ｐゴシック" charset="0"/>
                <a:cs typeface="ＭＳ Ｐゴシック" charset="0"/>
              </a:rPr>
              <a:t>(Bryant and others 1990; Gentry 1982; Read 1975)</a:t>
            </a:r>
          </a:p>
          <a:p>
            <a:pPr>
              <a:buFont typeface="Wingdings" charset="0"/>
              <a:buNone/>
            </a:pPr>
            <a:r>
              <a:rPr lang="en-US" b="1" dirty="0">
                <a:ea typeface="ＭＳ Ｐゴシック" charset="0"/>
                <a:cs typeface="ＭＳ Ｐゴシック" charset="0"/>
              </a:rPr>
              <a:t>Reading comprehension </a:t>
            </a:r>
            <a:r>
              <a:rPr lang="en-US" dirty="0">
                <a:ea typeface="ＭＳ Ｐゴシック" charset="0"/>
                <a:cs typeface="ＭＳ Ｐゴシック" charset="0"/>
              </a:rPr>
              <a:t>(</a:t>
            </a:r>
            <a:r>
              <a:rPr lang="en-US" dirty="0" err="1">
                <a:ea typeface="ＭＳ Ｐゴシック" charset="0"/>
                <a:cs typeface="ＭＳ Ｐゴシック" charset="0"/>
              </a:rPr>
              <a:t>Tunmer</a:t>
            </a:r>
            <a:r>
              <a:rPr lang="en-US" dirty="0">
                <a:ea typeface="ＭＳ Ｐゴシック" charset="0"/>
                <a:cs typeface="ＭＳ Ｐゴシック" charset="0"/>
              </a:rPr>
              <a:t> &amp; </a:t>
            </a:r>
            <a:r>
              <a:rPr lang="en-US" dirty="0" err="1">
                <a:ea typeface="ＭＳ Ｐゴシック" charset="0"/>
                <a:cs typeface="ＭＳ Ｐゴシック" charset="0"/>
              </a:rPr>
              <a:t>Nesdale</a:t>
            </a:r>
            <a:r>
              <a:rPr lang="en-US" dirty="0">
                <a:ea typeface="ＭＳ Ｐゴシック" charset="0"/>
                <a:cs typeface="ＭＳ Ｐゴシック" charset="0"/>
              </a:rPr>
              <a:t> 1985)</a:t>
            </a:r>
          </a:p>
          <a:p>
            <a:pPr>
              <a:buFont typeface="Wingdings" charset="0"/>
              <a:buNone/>
            </a:pPr>
            <a:endParaRPr lang="en-US" dirty="0" smtClean="0">
              <a:ea typeface="ＭＳ Ｐゴシック" charset="0"/>
              <a:cs typeface="ＭＳ Ｐゴシック" charset="0"/>
            </a:endParaRPr>
          </a:p>
          <a:p>
            <a:pPr>
              <a:buFont typeface="Wingdings" charset="0"/>
              <a:buNone/>
            </a:pPr>
            <a:r>
              <a:rPr lang="en-US" dirty="0" smtClean="0">
                <a:ea typeface="ＭＳ Ｐゴシック" charset="0"/>
                <a:cs typeface="ＭＳ Ｐゴシック" charset="0"/>
              </a:rPr>
              <a:t>Although </a:t>
            </a:r>
            <a:r>
              <a:rPr lang="en-US" dirty="0">
                <a:ea typeface="ＭＳ Ｐゴシック" charset="0"/>
                <a:cs typeface="ＭＳ Ｐゴシック" charset="0"/>
              </a:rPr>
              <a:t>the relation with reading comprehension is not direct, children with strong phonological awareness skills have </a:t>
            </a:r>
            <a:r>
              <a:rPr lang="en-US" dirty="0" smtClean="0">
                <a:ea typeface="ＭＳ Ｐゴシック" charset="0"/>
                <a:cs typeface="ＭＳ Ｐゴシック" charset="0"/>
              </a:rPr>
              <a:t>automaticity </a:t>
            </a:r>
            <a:r>
              <a:rPr lang="en-US" dirty="0">
                <a:ea typeface="ＭＳ Ｐゴシック" charset="0"/>
                <a:cs typeface="ＭＳ Ｐゴシック" charset="0"/>
              </a:rPr>
              <a:t>which allows them to spend less energy </a:t>
            </a:r>
            <a:r>
              <a:rPr lang="ja-JP" altLang="en-US" dirty="0">
                <a:ea typeface="ＭＳ Ｐゴシック" charset="0"/>
                <a:cs typeface="ＭＳ Ｐゴシック" charset="0"/>
              </a:rPr>
              <a:t>“</a:t>
            </a:r>
            <a:r>
              <a:rPr lang="en-US" dirty="0">
                <a:ea typeface="ＭＳ Ｐゴシック" charset="0"/>
                <a:cs typeface="ＭＳ Ｐゴシック" charset="0"/>
              </a:rPr>
              <a:t>reading</a:t>
            </a:r>
            <a:r>
              <a:rPr lang="ja-JP" altLang="en-US" dirty="0">
                <a:ea typeface="ＭＳ Ｐゴシック" charset="0"/>
                <a:cs typeface="ＭＳ Ｐゴシック" charset="0"/>
              </a:rPr>
              <a:t>”</a:t>
            </a:r>
            <a:r>
              <a:rPr lang="en-US" dirty="0">
                <a:ea typeface="ＭＳ Ｐゴシック" charset="0"/>
                <a:cs typeface="ＭＳ Ｐゴシック" charset="0"/>
              </a:rPr>
              <a:t> the word, and more energy making meaning of what they are reading. </a:t>
            </a:r>
            <a:endParaRPr lang="en-US" dirty="0" smtClean="0">
              <a:ea typeface="ＭＳ Ｐゴシック" charset="0"/>
              <a:cs typeface="ＭＳ Ｐゴシック" charset="0"/>
            </a:endParaRPr>
          </a:p>
          <a:p>
            <a:pPr>
              <a:buFont typeface="Wingdings" charset="0"/>
              <a:buNone/>
            </a:pPr>
            <a:endParaRPr lang="en-US" dirty="0" smtClean="0">
              <a:ea typeface="ＭＳ Ｐゴシック" charset="0"/>
              <a:cs typeface="ＭＳ Ｐゴシック" charset="0"/>
            </a:endParaRPr>
          </a:p>
        </p:txBody>
      </p:sp>
    </p:spTree>
    <p:extLst>
      <p:ext uri="{BB962C8B-B14F-4D97-AF65-F5344CB8AC3E}">
        <p14:creationId xmlns:p14="http://schemas.microsoft.com/office/powerpoint/2010/main" val="3417449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77925" y="668338"/>
            <a:ext cx="4572000" cy="3429000"/>
          </a:xfrm>
          <a:ln/>
        </p:spPr>
      </p:sp>
      <p:sp>
        <p:nvSpPr>
          <p:cNvPr id="686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b="1" u="none" dirty="0" smtClean="0">
                <a:ea typeface="ＭＳ Ｐゴシック" charset="0"/>
                <a:cs typeface="ＭＳ Ｐゴシック" charset="0"/>
              </a:rPr>
              <a:t>Background Info:</a:t>
            </a:r>
          </a:p>
          <a:p>
            <a:r>
              <a:rPr lang="en-US" dirty="0" smtClean="0">
                <a:ea typeface="ＭＳ Ｐゴシック" charset="0"/>
                <a:cs typeface="ＭＳ Ｐゴシック" charset="0"/>
              </a:rPr>
              <a:t>The definitions provided on the slide and in the notes section are from Figure 3.8 of the ELA/ELD Framework, page 153,</a:t>
            </a:r>
            <a:r>
              <a:rPr lang="en-US" baseline="0" dirty="0" smtClean="0">
                <a:ea typeface="ＭＳ Ｐゴシック" charset="0"/>
                <a:cs typeface="ＭＳ Ｐゴシック" charset="0"/>
              </a:rPr>
              <a:t> and </a:t>
            </a:r>
            <a:r>
              <a:rPr lang="en-US" dirty="0" smtClean="0">
                <a:ea typeface="ＭＳ Ｐゴシック" charset="0"/>
                <a:cs typeface="ＭＳ Ｐゴシック" charset="0"/>
              </a:rPr>
              <a:t>the Preschool</a:t>
            </a:r>
            <a:r>
              <a:rPr lang="en-US" baseline="0" dirty="0" smtClean="0">
                <a:ea typeface="ＭＳ Ｐゴシック" charset="0"/>
                <a:cs typeface="ＭＳ Ｐゴシック" charset="0"/>
              </a:rPr>
              <a:t> Learning Foundations, </a:t>
            </a:r>
            <a:r>
              <a:rPr lang="en-US" dirty="0" smtClean="0">
                <a:ea typeface="ＭＳ Ｐゴシック" charset="0"/>
                <a:cs typeface="ＭＳ Ｐゴシック" charset="0"/>
              </a:rPr>
              <a:t>page 89 </a:t>
            </a:r>
            <a:r>
              <a:rPr lang="en-US" baseline="0" dirty="0" smtClean="0">
                <a:ea typeface="ＭＳ Ｐゴシック" charset="0"/>
                <a:cs typeface="ＭＳ Ｐゴシック" charset="0"/>
              </a:rPr>
              <a:t>(</a:t>
            </a:r>
            <a:r>
              <a:rPr lang="en-US" dirty="0" smtClean="0">
                <a:ea typeface="ＭＳ Ｐゴシック" charset="0"/>
                <a:cs typeface="ＭＳ Ｐゴシック" charset="0"/>
              </a:rPr>
              <a:t>glossary</a:t>
            </a:r>
            <a:r>
              <a:rPr lang="en-US" baseline="0" dirty="0" smtClean="0">
                <a:ea typeface="ＭＳ Ｐゴシック" charset="0"/>
                <a:cs typeface="ＭＳ Ｐゴシック" charset="0"/>
              </a:rPr>
              <a:t> section).</a:t>
            </a:r>
            <a:endParaRPr lang="en-US" dirty="0" smtClean="0">
              <a:ea typeface="ＭＳ Ｐゴシック" charset="0"/>
              <a:cs typeface="ＭＳ Ｐゴシック" charset="0"/>
            </a:endParaRPr>
          </a:p>
          <a:p>
            <a:endParaRPr lang="en-US" b="1" u="none" dirty="0" smtClean="0">
              <a:ea typeface="ＭＳ Ｐゴシック" charset="0"/>
              <a:cs typeface="ＭＳ Ｐゴシック" charset="0"/>
            </a:endParaRPr>
          </a:p>
          <a:p>
            <a:r>
              <a:rPr lang="en-US" b="1" u="none" dirty="0" smtClean="0">
                <a:ea typeface="ＭＳ Ｐゴシック" charset="0"/>
                <a:cs typeface="ＭＳ Ｐゴシック" charset="0"/>
              </a:rPr>
              <a:t>Presenter Remarks:</a:t>
            </a:r>
          </a:p>
          <a:p>
            <a:pPr marL="171450" indent="-171450">
              <a:buFont typeface="Arial"/>
              <a:buChar char="•"/>
            </a:pPr>
            <a:r>
              <a:rPr lang="en-US" b="0" u="none" dirty="0" smtClean="0">
                <a:ea typeface="ＭＳ Ｐゴシック" charset="0"/>
                <a:cs typeface="ＭＳ Ｐゴシック" charset="0"/>
              </a:rPr>
              <a:t>Find someone </a:t>
            </a:r>
            <a:r>
              <a:rPr lang="en-US" dirty="0" smtClean="0">
                <a:ea typeface="ＭＳ Ｐゴシック" charset="0"/>
                <a:cs typeface="ＭＳ Ｐゴシック" charset="0"/>
              </a:rPr>
              <a:t>whose name has the same number of syllables as yours. </a:t>
            </a:r>
            <a:r>
              <a:rPr lang="en-US" dirty="0">
                <a:ea typeface="ＭＳ Ｐゴシック" charset="0"/>
                <a:cs typeface="ＭＳ Ｐゴシック" charset="0"/>
              </a:rPr>
              <a:t>Exchange ideas of how you practice understanding that syllables are separate units with your </a:t>
            </a:r>
            <a:r>
              <a:rPr lang="en-US" dirty="0" smtClean="0">
                <a:ea typeface="ＭＳ Ｐゴシック" charset="0"/>
                <a:cs typeface="ＭＳ Ｐゴシック" charset="0"/>
              </a:rPr>
              <a:t>class.</a:t>
            </a:r>
            <a:endParaRPr lang="en-US" dirty="0">
              <a:ea typeface="ＭＳ Ｐゴシック" charset="0"/>
              <a:cs typeface="ＭＳ Ｐゴシック" charset="0"/>
            </a:endParaRPr>
          </a:p>
          <a:p>
            <a:pPr marL="171450" indent="-171450">
              <a:buFont typeface="Arial"/>
              <a:buChar char="•"/>
            </a:pPr>
            <a:r>
              <a:rPr lang="en-US" dirty="0" smtClean="0">
                <a:ea typeface="ＭＳ Ｐゴシック" charset="0"/>
                <a:cs typeface="ＭＳ Ｐゴシック" charset="0"/>
              </a:rPr>
              <a:t>Find someone whose name has the same or similar onset as you.</a:t>
            </a:r>
            <a:r>
              <a:rPr lang="en-US" dirty="0">
                <a:ea typeface="ＭＳ Ｐゴシック" charset="0"/>
                <a:cs typeface="ＭＳ Ｐゴシック" charset="0"/>
              </a:rPr>
              <a:t> Exchange ideas of how you practice understanding that onset or </a:t>
            </a:r>
            <a:r>
              <a:rPr lang="en-US" dirty="0" smtClean="0">
                <a:ea typeface="ＭＳ Ｐゴシック" charset="0"/>
                <a:cs typeface="ＭＳ Ｐゴシック" charset="0"/>
              </a:rPr>
              <a:t>rime </a:t>
            </a:r>
            <a:r>
              <a:rPr lang="en-US" dirty="0">
                <a:ea typeface="ＭＳ Ｐゴシック" charset="0"/>
                <a:cs typeface="ＭＳ Ｐゴシック" charset="0"/>
              </a:rPr>
              <a:t>are separate units with your </a:t>
            </a:r>
            <a:r>
              <a:rPr lang="en-US" dirty="0" smtClean="0">
                <a:ea typeface="ＭＳ Ｐゴシック" charset="0"/>
                <a:cs typeface="ＭＳ Ｐゴシック" charset="0"/>
              </a:rPr>
              <a:t>class.</a:t>
            </a:r>
            <a:endParaRPr lang="en-US" dirty="0">
              <a:ea typeface="ＭＳ Ｐゴシック" charset="0"/>
              <a:cs typeface="ＭＳ Ｐゴシック" charset="0"/>
            </a:endParaRPr>
          </a:p>
          <a:p>
            <a:pPr marL="171450" indent="-171450">
              <a:buFont typeface="Arial"/>
              <a:buChar char="•"/>
            </a:pPr>
            <a:r>
              <a:rPr lang="en-US" dirty="0" smtClean="0">
                <a:ea typeface="ＭＳ Ｐゴシック" charset="0"/>
                <a:cs typeface="ＭＳ Ｐゴシック" charset="0"/>
              </a:rPr>
              <a:t>Find someone whose name has a different phoneme than you.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0" u="none" baseline="0" dirty="0" smtClean="0">
                <a:ea typeface="ＭＳ Ｐゴシック" charset="0"/>
                <a:cs typeface="ＭＳ Ｐゴシック" charset="0"/>
              </a:rPr>
              <a:t>Thank you for sharing, we have all got some more great ideas now everyone may take a seat. It is clear that we all have some experience and knowledge working with phonological awareness. </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0" u="none" baseline="0" dirty="0" smtClean="0">
                <a:ea typeface="ＭＳ Ｐゴシック" charset="0"/>
                <a:cs typeface="ＭＳ Ｐゴシック" charset="0"/>
              </a:rPr>
              <a:t>Please find Handout 5: Phonological Awareness. This handout describes terminology and provides examples that you may want to reference the rest of today and use in your planning.</a:t>
            </a: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16</a:t>
            </a:fld>
            <a:endParaRPr lang="en-US"/>
          </a:p>
        </p:txBody>
      </p:sp>
    </p:spTree>
    <p:extLst>
      <p:ext uri="{BB962C8B-B14F-4D97-AF65-F5344CB8AC3E}">
        <p14:creationId xmlns:p14="http://schemas.microsoft.com/office/powerpoint/2010/main" val="247100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685800" y="4343399"/>
            <a:ext cx="5486400" cy="4341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u="none" dirty="0" smtClean="0">
                <a:ea typeface="ＭＳ Ｐゴシック" charset="0"/>
                <a:cs typeface="ＭＳ Ｐゴシック" charset="0"/>
              </a:rPr>
              <a:t>Background Information: </a:t>
            </a:r>
          </a:p>
          <a:p>
            <a:r>
              <a:rPr lang="en-US" b="0" u="none" dirty="0" smtClean="0">
                <a:ea typeface="ＭＳ Ｐゴシック" charset="0"/>
                <a:cs typeface="ＭＳ Ｐゴシック" charset="0"/>
              </a:rPr>
              <a:t>Read Appendix</a:t>
            </a:r>
            <a:r>
              <a:rPr lang="en-US" b="0" u="none" baseline="0" dirty="0" smtClean="0">
                <a:ea typeface="ＭＳ Ｐゴシック" charset="0"/>
                <a:cs typeface="ＭＳ Ｐゴシック" charset="0"/>
              </a:rPr>
              <a:t> B from the Preschool Curriculum Framework (Vol. 1).</a:t>
            </a:r>
          </a:p>
          <a:p>
            <a:endParaRPr lang="en-US" b="1" u="none" dirty="0" smtClean="0">
              <a:ea typeface="ＭＳ Ｐゴシック" charset="0"/>
              <a:cs typeface="ＭＳ Ｐゴシック" charset="0"/>
            </a:endParaRPr>
          </a:p>
          <a:p>
            <a:pPr>
              <a:spcBef>
                <a:spcPct val="0"/>
              </a:spcBef>
              <a:spcAft>
                <a:spcPts val="300"/>
              </a:spcAft>
            </a:pPr>
            <a:r>
              <a:rPr lang="en-US" b="1" u="none" dirty="0" smtClean="0">
                <a:ea typeface="ＭＳ Ｐゴシック" charset="0"/>
                <a:cs typeface="ＭＳ Ｐゴシック" charset="0"/>
              </a:rPr>
              <a:t>Presenter Remarks:</a:t>
            </a:r>
            <a:endParaRPr lang="en-US" u="none" dirty="0" smtClean="0">
              <a:ea typeface="ＭＳ Ｐゴシック" charset="0"/>
              <a:cs typeface="ＭＳ Ｐゴシック" charset="0"/>
            </a:endParaRPr>
          </a:p>
          <a:p>
            <a:r>
              <a:rPr lang="en-US" dirty="0" smtClean="0"/>
              <a:t>“The phonological awareness </a:t>
            </a:r>
            <a:r>
              <a:rPr lang="en-US" dirty="0" err="1" smtClean="0"/>
              <a:t>substrand</a:t>
            </a:r>
            <a:r>
              <a:rPr lang="en-US" dirty="0" smtClean="0"/>
              <a:t> in the language and literacy domain of the California Preschool Learning Foundations, Volume I, focuses on four levels of sound complexity (words, syllables, onsets and rimes, and phonemes) and three kinds of sound-unit manipulation (blending, segmenting, and deleting). Although segmenting is not named specifically in foundation 2.1 or 2.2, children engage in segmenting when they take two-syllable words apart orally or by clapping (2.1) and as a first step in all onset deletion manipulations (2.2)” (</a:t>
            </a:r>
            <a:r>
              <a:rPr lang="en-US" sz="1200" b="0" kern="1200" dirty="0" smtClean="0">
                <a:effectLst/>
                <a:latin typeface="Arial" charset="0"/>
                <a:ea typeface="ＭＳ Ｐゴシック" pitchFamily="-1" charset="-128"/>
                <a:cs typeface="ＭＳ Ｐゴシック" pitchFamily="-1" charset="-128"/>
              </a:rPr>
              <a:t>PCF 2010, 304). </a:t>
            </a:r>
            <a:endParaRPr lang="en-US" sz="1200" b="0" kern="1200" baseline="0" dirty="0" smtClean="0">
              <a:effectLst/>
              <a:latin typeface="Arial" charset="0"/>
              <a:ea typeface="ＭＳ Ｐゴシック" pitchFamily="-1" charset="-128"/>
              <a:cs typeface="ＭＳ Ｐゴシック" pitchFamily="-1" charset="-128"/>
            </a:endParaRPr>
          </a:p>
          <a:p>
            <a:endParaRPr lang="en-US" sz="1200" b="0" kern="1200" baseline="0" dirty="0" smtClean="0">
              <a:effectLst/>
              <a:latin typeface="Arial" charset="0"/>
              <a:ea typeface="ＭＳ Ｐゴシック" pitchFamily="-1" charset="-128"/>
              <a:cs typeface="ＭＳ Ｐゴシック" pitchFamily="-1" charset="-128"/>
            </a:endParaRPr>
          </a:p>
          <a:p>
            <a:r>
              <a:rPr lang="en-US" sz="1200" b="0" kern="1200" baseline="0" dirty="0" smtClean="0">
                <a:effectLst/>
                <a:latin typeface="Arial" charset="0"/>
                <a:ea typeface="ＭＳ Ｐゴシック" pitchFamily="-1" charset="-128"/>
                <a:cs typeface="ＭＳ Ｐゴシック" pitchFamily="-1" charset="-128"/>
              </a:rPr>
              <a:t>While these skills develop on a continuum, there is not mastery of one before developing another.</a:t>
            </a:r>
          </a:p>
          <a:p>
            <a:pPr algn="r">
              <a:lnSpc>
                <a:spcPct val="90000"/>
              </a:lnSpc>
            </a:pPr>
            <a:endParaRPr lang="en-US" b="0" dirty="0" smtClean="0">
              <a:ea typeface="ＭＳ Ｐゴシック" charset="0"/>
              <a:cs typeface="ＭＳ Ｐゴシック" charset="0"/>
            </a:endParaRPr>
          </a:p>
          <a:p>
            <a:pPr>
              <a:buFontTx/>
              <a:buChar char="•"/>
            </a:pPr>
            <a:endParaRPr lang="en-US" b="0" dirty="0" smtClean="0">
              <a:ea typeface="ＭＳ Ｐゴシック" charset="0"/>
              <a:cs typeface="ＭＳ Ｐゴシック" charset="0"/>
            </a:endParaRPr>
          </a:p>
          <a:p>
            <a:pPr>
              <a:spcBef>
                <a:spcPct val="0"/>
              </a:spcBef>
              <a:buFontTx/>
              <a:buNone/>
            </a:pPr>
            <a:endParaRPr lang="en-US" dirty="0">
              <a:ea typeface="ＭＳ Ｐゴシック" charset="0"/>
              <a:cs typeface="ＭＳ Ｐゴシック"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8BF25C3-DEA4-C14C-A5B0-513201A241F3}" type="slidenum">
              <a:rPr lang="en-US">
                <a:cs typeface="ＭＳ Ｐゴシック" charset="0"/>
              </a:rPr>
              <a:pPr eaLnBrk="1" hangingPunct="1"/>
              <a:t>17</a:t>
            </a:fld>
            <a:endParaRPr lang="en-US">
              <a:cs typeface="ＭＳ Ｐゴシック" charset="0"/>
            </a:endParaRPr>
          </a:p>
        </p:txBody>
      </p:sp>
    </p:spTree>
    <p:extLst>
      <p:ext uri="{BB962C8B-B14F-4D97-AF65-F5344CB8AC3E}">
        <p14:creationId xmlns:p14="http://schemas.microsoft.com/office/powerpoint/2010/main" val="356559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xfrm>
            <a:off x="1177925" y="668338"/>
            <a:ext cx="4572000" cy="3429000"/>
          </a:xfrm>
          <a:solidFill>
            <a:srgbClr val="FFFFFF"/>
          </a:solidFill>
          <a:ln/>
        </p:spPr>
      </p:sp>
      <p:sp>
        <p:nvSpPr>
          <p:cNvPr id="82946" name="Notes Placeholder 2"/>
          <p:cNvSpPr>
            <a:spLocks noGrp="1"/>
          </p:cNvSpPr>
          <p:nvPr>
            <p:ph type="body" idx="1"/>
          </p:nvPr>
        </p:nvSpPr>
        <p:spPr>
          <a:xfrm>
            <a:off x="720725" y="4341813"/>
            <a:ext cx="5486400" cy="4343377"/>
          </a:xfrm>
          <a:noFill/>
          <a:ln>
            <a:noFill/>
          </a:ln>
          <a:extLst>
            <a:ext uri="{909E8E84-426E-40dd-AFC4-6F175D3DCCD1}">
              <a14:hiddenFill xmlns:a14="http://schemas.microsoft.com/office/drawing/2010/main" xmlns="">
                <a:solidFill>
                  <a:srgbClr val="FFFFFF"/>
                </a:solidFill>
              </a14:hiddenFill>
            </a:ext>
          </a:extLst>
        </p:spPr>
        <p:txBody>
          <a:bodyPr/>
          <a:lstStyle/>
          <a:p>
            <a:pPr eaLnBrk="1" hangingPunct="1"/>
            <a:r>
              <a:rPr lang="en-US" altLang="ja-JP" b="1" u="none" dirty="0" smtClean="0">
                <a:latin typeface="Arial" panose="020B0604020202020204" pitchFamily="34" charset="0"/>
                <a:ea typeface="ＭＳ Ｐゴシック" charset="0"/>
                <a:cs typeface="Arial" panose="020B0604020202020204" pitchFamily="34" charset="0"/>
              </a:rPr>
              <a:t>Background Information:</a:t>
            </a:r>
          </a:p>
          <a:p>
            <a:pPr eaLnBrk="1" hangingPunct="1"/>
            <a:r>
              <a:rPr lang="en-US" altLang="ja-JP" u="none" dirty="0" smtClean="0">
                <a:latin typeface="Arial" panose="020B0604020202020204" pitchFamily="34" charset="0"/>
                <a:ea typeface="ＭＳ Ｐゴシック" charset="0"/>
                <a:cs typeface="Arial" panose="020B0604020202020204" pitchFamily="34" charset="0"/>
              </a:rPr>
              <a:t>The Phonological Awareness </a:t>
            </a:r>
            <a:r>
              <a:rPr lang="en-US" altLang="ja-JP" u="none" dirty="0" err="1" smtClean="0">
                <a:latin typeface="Arial" panose="020B0604020202020204" pitchFamily="34" charset="0"/>
                <a:ea typeface="ＭＳ Ｐゴシック" charset="0"/>
                <a:cs typeface="Arial" panose="020B0604020202020204" pitchFamily="34" charset="0"/>
              </a:rPr>
              <a:t>substrand</a:t>
            </a:r>
            <a:r>
              <a:rPr lang="en-US" altLang="ja-JP" u="none" dirty="0" smtClean="0">
                <a:latin typeface="Arial" panose="020B0604020202020204" pitchFamily="34" charset="0"/>
                <a:ea typeface="ＭＳ Ｐゴシック" charset="0"/>
                <a:cs typeface="Arial" panose="020B0604020202020204" pitchFamily="34" charset="0"/>
              </a:rPr>
              <a:t> is located on pages 64-66 of the Preschool Learning Foundations. </a:t>
            </a:r>
            <a:endParaRPr lang="en-US" b="1" u="none" dirty="0" smtClean="0">
              <a:latin typeface="Arial" panose="020B0604020202020204" pitchFamily="34" charset="0"/>
              <a:ea typeface="ＭＳ Ｐゴシック" charset="0"/>
              <a:cs typeface="Arial" panose="020B0604020202020204" pitchFamily="34" charset="0"/>
            </a:endParaRPr>
          </a:p>
          <a:p>
            <a:pPr eaLnBrk="1" hangingPunct="1"/>
            <a:endParaRPr lang="en-US" b="1" u="none" dirty="0" smtClean="0">
              <a:latin typeface="Arial" panose="020B0604020202020204" pitchFamily="34" charset="0"/>
              <a:ea typeface="ＭＳ Ｐゴシック" charset="0"/>
              <a:cs typeface="Arial" panose="020B0604020202020204" pitchFamily="34" charset="0"/>
            </a:endParaRPr>
          </a:p>
          <a:p>
            <a:pPr eaLnBrk="1" hangingPunct="1"/>
            <a:r>
              <a:rPr lang="en-US" b="1" u="none" dirty="0" smtClean="0">
                <a:latin typeface="Arial" panose="020B0604020202020204" pitchFamily="34" charset="0"/>
                <a:ea typeface="ＭＳ Ｐゴシック" charset="0"/>
                <a:cs typeface="Arial" panose="020B0604020202020204" pitchFamily="34" charset="0"/>
              </a:rPr>
              <a:t>Presenter</a:t>
            </a:r>
            <a:r>
              <a:rPr lang="en-US" b="1" u="none" baseline="0" dirty="0" smtClean="0">
                <a:latin typeface="Arial" panose="020B0604020202020204" pitchFamily="34" charset="0"/>
                <a:ea typeface="ＭＳ Ｐゴシック" charset="0"/>
                <a:cs typeface="Arial" panose="020B0604020202020204" pitchFamily="34" charset="0"/>
              </a:rPr>
              <a:t> Remarks:</a:t>
            </a:r>
          </a:p>
          <a:p>
            <a:pPr marL="0" marR="0" indent="0" algn="l" defTabSz="914400" rtl="0" eaLnBrk="1" fontAlgn="base" latinLnBrk="0" hangingPunct="1">
              <a:spcBef>
                <a:spcPct val="30000"/>
              </a:spcBef>
              <a:spcAft>
                <a:spcPct val="0"/>
              </a:spcAft>
              <a:buClrTx/>
              <a:buSzTx/>
              <a:buFontTx/>
              <a:buNone/>
              <a:tabLst/>
              <a:defRPr/>
            </a:pPr>
            <a:r>
              <a:rPr lang="en-US" u="none" dirty="0" smtClean="0">
                <a:latin typeface="Arial" panose="020B0604020202020204" pitchFamily="34" charset="0"/>
                <a:ea typeface="ＭＳ Ｐゴシック" charset="0"/>
                <a:cs typeface="Arial" panose="020B0604020202020204" pitchFamily="34" charset="0"/>
              </a:rPr>
              <a:t>Phonological awareness (also called </a:t>
            </a:r>
            <a:r>
              <a:rPr lang="en-US" altLang="ja-JP" u="none" dirty="0" smtClean="0">
                <a:latin typeface="Arial" panose="020B0604020202020204" pitchFamily="34" charset="0"/>
                <a:ea typeface="ＭＳ Ｐゴシック" charset="0"/>
                <a:cs typeface="Arial" panose="020B0604020202020204" pitchFamily="34" charset="0"/>
              </a:rPr>
              <a:t>“phonological sensitivity”) should be differentiated from “phonemic awareness”. Phonemic awareness is the most advanced level of phonological awareness that an individual can achieve. It refers to one’s ability to recognize and manipulate phonemes, which constitute the smallest units of spoken words. </a:t>
            </a:r>
            <a:r>
              <a:rPr lang="en-US" altLang="ja-JP" u="none" dirty="0" smtClean="0">
                <a:solidFill>
                  <a:srgbClr val="000000"/>
                </a:solidFill>
                <a:latin typeface="Arial" panose="020B0604020202020204" pitchFamily="34" charset="0"/>
                <a:ea typeface="ＭＳ Ｐゴシック" charset="0"/>
                <a:cs typeface="Arial" panose="020B0604020202020204" pitchFamily="34" charset="0"/>
              </a:rPr>
              <a:t>In other words, phonemic awareness is a subset of phonological awareness.</a:t>
            </a:r>
            <a:endParaRPr lang="en-US" u="none" dirty="0" smtClean="0">
              <a:solidFill>
                <a:srgbClr val="000000"/>
              </a:solidFill>
              <a:latin typeface="Arial" panose="020B0604020202020204" pitchFamily="34" charset="0"/>
              <a:ea typeface="ＭＳ Ｐゴシック" charset="0"/>
              <a:cs typeface="Arial" panose="020B0604020202020204" pitchFamily="34" charset="0"/>
            </a:endParaRPr>
          </a:p>
          <a:p>
            <a:pPr eaLnBrk="1" hangingPunct="1"/>
            <a:endParaRPr lang="en-US" u="none" dirty="0" smtClean="0">
              <a:latin typeface="Arial" panose="020B0604020202020204" pitchFamily="34" charset="0"/>
              <a:ea typeface="ＭＳ Ｐゴシック" charset="0"/>
              <a:cs typeface="Arial" panose="020B0604020202020204" pitchFamily="34" charset="0"/>
            </a:endParaRPr>
          </a:p>
          <a:p>
            <a:pPr eaLnBrk="1" hangingPunct="1"/>
            <a:r>
              <a:rPr lang="en-US" u="none" dirty="0" smtClean="0">
                <a:latin typeface="Arial" panose="020B0604020202020204" pitchFamily="34" charset="0"/>
                <a:ea typeface="ＭＳ Ｐゴシック" charset="0"/>
                <a:cs typeface="Arial" panose="020B0604020202020204" pitchFamily="34" charset="0"/>
              </a:rPr>
              <a:t>Locate and follow along on </a:t>
            </a:r>
            <a:r>
              <a:rPr lang="en-US" b="0" u="none" dirty="0" smtClean="0">
                <a:latin typeface="Arial" panose="020B0604020202020204" pitchFamily="34" charset="0"/>
                <a:ea typeface="ＭＳ Ｐゴシック" charset="0"/>
                <a:cs typeface="Arial" panose="020B0604020202020204" pitchFamily="34" charset="0"/>
              </a:rPr>
              <a:t>Handout 6: PLF Volume 1 LL PA; ELD PA </a:t>
            </a:r>
            <a:r>
              <a:rPr lang="en-US" u="none" dirty="0" smtClean="0">
                <a:latin typeface="Arial" panose="020B0604020202020204" pitchFamily="34" charset="0"/>
                <a:ea typeface="ＭＳ Ｐゴシック" charset="0"/>
                <a:cs typeface="Arial" panose="020B0604020202020204" pitchFamily="34" charset="0"/>
              </a:rPr>
              <a:t>(the LL foundation appendices).</a:t>
            </a:r>
          </a:p>
          <a:p>
            <a:pPr eaLnBrk="1" hangingPunct="1"/>
            <a:endParaRPr lang="en-US" u="none" dirty="0" smtClean="0">
              <a:latin typeface="Arial" panose="020B0604020202020204" pitchFamily="34" charset="0"/>
              <a:ea typeface="ＭＳ Ｐゴシック" charset="0"/>
              <a:cs typeface="Arial" panose="020B0604020202020204" pitchFamily="34" charset="0"/>
            </a:endParaRPr>
          </a:p>
          <a:p>
            <a:pPr eaLnBrk="1" hangingPunct="1"/>
            <a:r>
              <a:rPr lang="en-US" u="none" dirty="0" smtClean="0">
                <a:latin typeface="Arial" panose="020B0604020202020204" pitchFamily="34" charset="0"/>
                <a:ea typeface="ＭＳ Ｐゴシック" charset="0"/>
                <a:cs typeface="Arial" panose="020B0604020202020204" pitchFamily="34" charset="0"/>
              </a:rPr>
              <a:t>Foundation 2.1 requires children to demonstrate skills WITHOUT the support of pictures or objects. It is an oral activity.</a:t>
            </a:r>
            <a:r>
              <a:rPr lang="en-US" u="none" baseline="0" dirty="0" smtClean="0">
                <a:latin typeface="Arial" panose="020B0604020202020204" pitchFamily="34" charset="0"/>
                <a:ea typeface="ＭＳ Ｐゴシック" charset="0"/>
                <a:cs typeface="Arial" panose="020B0604020202020204" pitchFamily="34" charset="0"/>
              </a:rPr>
              <a:t> </a:t>
            </a:r>
            <a:r>
              <a:rPr lang="en-US" u="none" dirty="0" smtClean="0">
                <a:latin typeface="Arial" panose="020B0604020202020204" pitchFamily="34" charset="0"/>
                <a:ea typeface="ＭＳ Ｐゴシック" charset="0"/>
                <a:cs typeface="Arial" panose="020B0604020202020204" pitchFamily="34" charset="0"/>
              </a:rPr>
              <a:t>Orally blending and deleting words and syllables without the support of pictures or objects requires more than one skill. Unpacked, the foundation includes four discrete skills: </a:t>
            </a:r>
          </a:p>
          <a:p>
            <a:pPr marL="171450" indent="-171450" eaLnBrk="1" hangingPunct="1">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Orally blend words</a:t>
            </a:r>
          </a:p>
          <a:p>
            <a:pPr marL="171450" indent="-171450" eaLnBrk="1" hangingPunct="1">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Orally blend syllables</a:t>
            </a:r>
          </a:p>
          <a:p>
            <a:pPr marL="171450" indent="-171450" eaLnBrk="1" hangingPunct="1">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Orally take apart words</a:t>
            </a:r>
          </a:p>
          <a:p>
            <a:pPr marL="171450" indent="-171450" eaLnBrk="1" hangingPunct="1">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Orally take apart syllables</a:t>
            </a:r>
          </a:p>
          <a:p>
            <a:pPr eaLnBrk="1" hangingPunct="1"/>
            <a:endParaRPr lang="en-US" u="none" dirty="0" smtClean="0">
              <a:latin typeface="Arial" panose="020B0604020202020204" pitchFamily="34" charset="0"/>
              <a:ea typeface="ＭＳ Ｐゴシック" charset="0"/>
              <a:cs typeface="Arial" panose="020B0604020202020204" pitchFamily="34" charset="0"/>
            </a:endParaRPr>
          </a:p>
          <a:p>
            <a:pPr eaLnBrk="1" hangingPunct="1"/>
            <a:endParaRPr lang="en-US" u="none" dirty="0" smtClean="0">
              <a:latin typeface="Arial" panose="020B0604020202020204" pitchFamily="34" charset="0"/>
              <a:ea typeface="ＭＳ Ｐゴシック" charset="0"/>
              <a:cs typeface="Arial" panose="020B0604020202020204" pitchFamily="34" charset="0"/>
            </a:endParaRPr>
          </a:p>
        </p:txBody>
      </p:sp>
      <p:sp>
        <p:nvSpPr>
          <p:cNvPr id="82947" name="Slide Number Placeholder 3"/>
          <p:cNvSpPr txBox="1">
            <a:spLocks noGrp="1"/>
          </p:cNvSpPr>
          <p:nvPr/>
        </p:nvSpPr>
        <p:spPr bwMode="auto">
          <a:xfrm>
            <a:off x="3884613" y="8685705"/>
            <a:ext cx="2971800" cy="456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7BEF4C-324A-9E4C-B300-68CA4A1B8F20}" type="slidenum">
              <a:rPr lang="en-US" sz="1200"/>
              <a:pPr eaLnBrk="1" hangingPunct="1"/>
              <a:t>18</a:t>
            </a:fld>
            <a:endParaRPr lang="en-US" sz="1200"/>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18</a:t>
            </a:fld>
            <a:endParaRPr lang="en-US"/>
          </a:p>
        </p:txBody>
      </p:sp>
    </p:spTree>
    <p:extLst>
      <p:ext uri="{BB962C8B-B14F-4D97-AF65-F5344CB8AC3E}">
        <p14:creationId xmlns:p14="http://schemas.microsoft.com/office/powerpoint/2010/main" val="27269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Remarks:</a:t>
            </a:r>
          </a:p>
          <a:p>
            <a:pPr eaLnBrk="1" hangingPunct="1"/>
            <a:r>
              <a:rPr lang="en-US" u="none" dirty="0" smtClean="0">
                <a:latin typeface="Arial" panose="020B0604020202020204" pitchFamily="34" charset="0"/>
                <a:ea typeface="ＭＳ Ｐゴシック" charset="0"/>
                <a:cs typeface="Arial" panose="020B0604020202020204" pitchFamily="34" charset="0"/>
              </a:rPr>
              <a:t>Continue to follow along on </a:t>
            </a:r>
            <a:r>
              <a:rPr lang="en-US" b="0" u="none" dirty="0" smtClean="0">
                <a:latin typeface="Arial" panose="020B0604020202020204" pitchFamily="34" charset="0"/>
                <a:ea typeface="ＭＳ Ｐゴシック" charset="0"/>
                <a:cs typeface="Arial" panose="020B0604020202020204" pitchFamily="34" charset="0"/>
              </a:rPr>
              <a:t>Handout 6: PLF Volume 1 LL PA; ELD PA </a:t>
            </a:r>
            <a:r>
              <a:rPr lang="en-US" u="none" dirty="0" smtClean="0">
                <a:latin typeface="Arial" panose="020B0604020202020204" pitchFamily="34" charset="0"/>
                <a:ea typeface="ＭＳ Ｐゴシック" charset="0"/>
                <a:cs typeface="Arial" panose="020B0604020202020204" pitchFamily="34" charset="0"/>
              </a:rPr>
              <a:t>(the LL foundation appendices).</a:t>
            </a:r>
          </a:p>
          <a:p>
            <a:endParaRPr lang="en-US" b="1" dirty="0" smtClean="0"/>
          </a:p>
          <a:p>
            <a:pPr eaLnBrk="1" hangingPunct="1"/>
            <a:r>
              <a:rPr lang="en-US" u="none" dirty="0" smtClean="0">
                <a:latin typeface="Arial" panose="020B0604020202020204" pitchFamily="34" charset="0"/>
                <a:ea typeface="ＭＳ Ｐゴシック" charset="0"/>
                <a:cs typeface="Arial" panose="020B0604020202020204" pitchFamily="34" charset="0"/>
              </a:rPr>
              <a:t>Foundation 2.2 states that, at around 60 months of age, a child will orally blend the onsets, rimes, and phonemes of words and orally delete the onsets of words, with the support of pictures or objects.</a:t>
            </a:r>
            <a:r>
              <a:rPr lang="en-US" u="none" baseline="0" dirty="0" smtClean="0">
                <a:latin typeface="Arial" panose="020B0604020202020204" pitchFamily="34" charset="0"/>
                <a:ea typeface="ＭＳ Ｐゴシック" charset="0"/>
                <a:cs typeface="Arial" panose="020B0604020202020204" pitchFamily="34" charset="0"/>
              </a:rPr>
              <a:t> </a:t>
            </a:r>
            <a:r>
              <a:rPr lang="en-US" u="none" dirty="0" smtClean="0">
                <a:latin typeface="Arial" panose="020B0604020202020204" pitchFamily="34" charset="0"/>
                <a:ea typeface="ＭＳ Ｐゴシック" charset="0"/>
                <a:cs typeface="Arial" panose="020B0604020202020204" pitchFamily="34" charset="0"/>
              </a:rPr>
              <a:t>Note that for this foundation, the expectation is that children will perform these tasks WITH the support of pictures or objects.</a:t>
            </a:r>
            <a:r>
              <a:rPr lang="en-US" u="none" baseline="0" dirty="0" smtClean="0">
                <a:latin typeface="Arial" panose="020B0604020202020204" pitchFamily="34" charset="0"/>
                <a:ea typeface="ＭＳ Ｐゴシック" charset="0"/>
                <a:cs typeface="Arial" panose="020B0604020202020204" pitchFamily="34" charset="0"/>
              </a:rPr>
              <a:t> </a:t>
            </a:r>
            <a:r>
              <a:rPr lang="en-US" u="none" dirty="0" smtClean="0">
                <a:latin typeface="Arial" panose="020B0604020202020204" pitchFamily="34" charset="0"/>
                <a:ea typeface="ＭＳ Ｐゴシック" charset="0"/>
                <a:cs typeface="Arial" panose="020B0604020202020204" pitchFamily="34" charset="0"/>
              </a:rPr>
              <a:t>This foundation includes several discrete skills. When unpacked, the foundation reveals the following skills:</a:t>
            </a:r>
          </a:p>
          <a:p>
            <a:pPr marL="171450" indent="-171450" eaLnBrk="1" hangingPunct="1">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Blending of onsets and rimes</a:t>
            </a:r>
          </a:p>
          <a:p>
            <a:pPr marL="171450" indent="-171450" eaLnBrk="1" hangingPunct="1">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Deleting onsets</a:t>
            </a:r>
          </a:p>
          <a:p>
            <a:pPr marL="171450" indent="-171450" eaLnBrk="1" hangingPunct="1">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Blending individual phonemes to make a single word</a:t>
            </a:r>
          </a:p>
          <a:p>
            <a:pPr marL="171450" indent="-171450" eaLnBrk="1" hangingPunct="1">
              <a:buFont typeface="Arial" panose="020B0604020202020204" pitchFamily="34" charset="0"/>
              <a:buChar char="•"/>
            </a:pPr>
            <a:endParaRPr lang="en-US" u="none" dirty="0" smtClean="0">
              <a:latin typeface="Arial" panose="020B0604020202020204" pitchFamily="34" charset="0"/>
              <a:ea typeface="ＭＳ Ｐゴシック" charset="0"/>
              <a:cs typeface="Arial" panose="020B0604020202020204" pitchFamily="34" charset="0"/>
            </a:endParaRPr>
          </a:p>
          <a:p>
            <a:r>
              <a:rPr lang="en-US" b="1" u="none" dirty="0" smtClean="0">
                <a:latin typeface="Arial" panose="020B0604020202020204" pitchFamily="34" charset="0"/>
                <a:ea typeface="ＭＳ Ｐゴシック" charset="0"/>
                <a:cs typeface="Arial" panose="020B0604020202020204" pitchFamily="34" charset="0"/>
              </a:rPr>
              <a:t>Optional:</a:t>
            </a:r>
            <a:r>
              <a:rPr lang="en-US" u="none" dirty="0" smtClean="0">
                <a:latin typeface="Arial" panose="020B0604020202020204" pitchFamily="34" charset="0"/>
                <a:ea typeface="ＭＳ Ｐゴシック" charset="0"/>
                <a:cs typeface="Arial" panose="020B0604020202020204" pitchFamily="34" charset="0"/>
              </a:rPr>
              <a:t/>
            </a:r>
            <a:br>
              <a:rPr lang="en-US" u="none" dirty="0" smtClean="0">
                <a:latin typeface="Arial" panose="020B0604020202020204" pitchFamily="34" charset="0"/>
                <a:ea typeface="ＭＳ Ｐゴシック" charset="0"/>
                <a:cs typeface="Arial" panose="020B0604020202020204" pitchFamily="34" charset="0"/>
              </a:rPr>
            </a:br>
            <a:r>
              <a:rPr lang="en-US" sz="1200" kern="1200" dirty="0" smtClean="0">
                <a:solidFill>
                  <a:schemeClr val="tx1"/>
                </a:solidFill>
                <a:effectLst/>
                <a:latin typeface="Arial" panose="020B0604020202020204" pitchFamily="34" charset="0"/>
                <a:ea typeface="+mn-ea"/>
                <a:cs typeface="Arial" panose="020B0604020202020204" pitchFamily="34" charset="0"/>
              </a:rPr>
              <a:t>Show the Code video from Early Steps to Reading Success.  Ask Participants to watch for how Teacher Bianca facilitates the two phonological foundations we just discussed. Note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that </a:t>
            </a:r>
            <a:r>
              <a:rPr lang="en-US" sz="1200" kern="1200" dirty="0" smtClean="0">
                <a:solidFill>
                  <a:schemeClr val="tx1"/>
                </a:solidFill>
                <a:effectLst/>
                <a:latin typeface="Arial" panose="020B0604020202020204" pitchFamily="34" charset="0"/>
                <a:ea typeface="+mn-ea"/>
                <a:cs typeface="Arial" panose="020B0604020202020204" pitchFamily="34" charset="0"/>
              </a:rPr>
              <a:t>there is no slide for this video because you have to use the DVD.</a:t>
            </a:r>
            <a:endParaRPr lang="en-US" u="none" dirty="0" smtClean="0">
              <a:latin typeface="Arial" panose="020B0604020202020204" pitchFamily="34" charset="0"/>
              <a:ea typeface="ＭＳ Ｐゴシック" charset="0"/>
              <a:cs typeface="Arial" panose="020B0604020202020204" pitchFamily="34" charset="0"/>
            </a:endParaRPr>
          </a:p>
          <a:p>
            <a:pPr eaLnBrk="1" hangingPunct="1"/>
            <a:endParaRPr lang="en-US" u="none" dirty="0" smtClean="0">
              <a:latin typeface="Arial" panose="020B0604020202020204" pitchFamily="34" charset="0"/>
              <a:ea typeface="ＭＳ Ｐゴシック"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06D733-5778-D24B-BFC5-B56ACAA207A6}" type="slidenum">
              <a:rPr lang="en-US" smtClean="0"/>
              <a:pPr/>
              <a:t>19</a:t>
            </a:fld>
            <a:endParaRPr lang="en-US"/>
          </a:p>
        </p:txBody>
      </p:sp>
    </p:spTree>
    <p:extLst>
      <p:ext uri="{BB962C8B-B14F-4D97-AF65-F5344CB8AC3E}">
        <p14:creationId xmlns:p14="http://schemas.microsoft.com/office/powerpoint/2010/main" val="2183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Presenter</a:t>
            </a:r>
            <a:r>
              <a:rPr lang="en-US" altLang="en-US" b="1" baseline="0" dirty="0" smtClean="0"/>
              <a:t> Remarks: </a:t>
            </a:r>
            <a:br>
              <a:rPr lang="en-US" altLang="en-US" b="1" baseline="0" dirty="0" smtClean="0"/>
            </a:br>
            <a:r>
              <a:rPr lang="en-US" kern="1200" dirty="0" smtClean="0">
                <a:solidFill>
                  <a:schemeClr val="tx1"/>
                </a:solidFill>
                <a:effectLst/>
              </a:rPr>
              <a:t>This module is focused on language and literacy development</a:t>
            </a:r>
            <a:r>
              <a:rPr lang="en-US" kern="1200" baseline="0" dirty="0" smtClean="0">
                <a:solidFill>
                  <a:schemeClr val="tx1"/>
                </a:solidFill>
                <a:effectLst/>
              </a:rPr>
              <a:t>, </a:t>
            </a:r>
            <a:r>
              <a:rPr lang="en-US" kern="1200" dirty="0" smtClean="0">
                <a:solidFill>
                  <a:schemeClr val="tx1"/>
                </a:solidFill>
                <a:effectLst/>
              </a:rPr>
              <a:t>specifically</a:t>
            </a:r>
            <a:r>
              <a:rPr lang="en-US" kern="1200" baseline="0" dirty="0" smtClean="0">
                <a:solidFill>
                  <a:schemeClr val="tx1"/>
                </a:solidFill>
                <a:effectLst/>
              </a:rPr>
              <a:t> on the Phonological Awareness </a:t>
            </a:r>
            <a:r>
              <a:rPr lang="en-US" kern="1200" baseline="0" dirty="0" err="1" smtClean="0">
                <a:solidFill>
                  <a:schemeClr val="tx1"/>
                </a:solidFill>
                <a:effectLst/>
              </a:rPr>
              <a:t>substrand</a:t>
            </a:r>
            <a:r>
              <a:rPr lang="en-US" kern="1200" dirty="0" smtClean="0">
                <a:solidFill>
                  <a:schemeClr val="tx1"/>
                </a:solidFill>
                <a:effectLst/>
              </a:rPr>
              <a:t>. This ties closely to the English-language development of phonological awareness.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1200" dirty="0" smtClean="0">
              <a:solidFill>
                <a:schemeClr val="tx1"/>
              </a:solidFill>
              <a:effectLst/>
            </a:endParaRPr>
          </a:p>
          <a:p>
            <a:pPr marL="0" indent="0">
              <a:buFont typeface="Arial" panose="020B0604020202020204" pitchFamily="34" charset="0"/>
              <a:buNone/>
            </a:pPr>
            <a:r>
              <a:rPr lang="en-US" kern="1200" dirty="0" smtClean="0">
                <a:solidFill>
                  <a:schemeClr val="tx1"/>
                </a:solidFill>
                <a:effectLst/>
              </a:rPr>
              <a:t>During this session we will:</a:t>
            </a:r>
            <a:r>
              <a:rPr lang="en-US" kern="1200" baseline="0" dirty="0" smtClean="0">
                <a:solidFill>
                  <a:schemeClr val="tx1"/>
                </a:solidFill>
                <a:effectLst/>
              </a:rPr>
              <a:t> </a:t>
            </a:r>
            <a:r>
              <a:rPr lang="en-US" altLang="en-US" b="0" baseline="0" dirty="0" smtClean="0">
                <a:latin typeface="Arial" charset="0"/>
                <a:cs typeface="Arial" charset="0"/>
              </a:rPr>
              <a:t>(</a:t>
            </a:r>
            <a:r>
              <a:rPr lang="en-US" dirty="0" smtClean="0">
                <a:latin typeface="Arial" charset="0"/>
                <a:ea typeface="Arial" charset="0"/>
                <a:cs typeface="Arial" charset="0"/>
              </a:rPr>
              <a:t>Read outcomes listed</a:t>
            </a:r>
            <a:r>
              <a:rPr lang="en-US" baseline="0" dirty="0" smtClean="0">
                <a:latin typeface="Arial" charset="0"/>
                <a:ea typeface="Arial" charset="0"/>
                <a:cs typeface="Arial" charset="0"/>
              </a:rPr>
              <a:t> on </a:t>
            </a:r>
            <a:r>
              <a:rPr lang="en-US" dirty="0" smtClean="0">
                <a:latin typeface="Arial" charset="0"/>
                <a:ea typeface="Arial" charset="0"/>
                <a:cs typeface="Arial" charset="0"/>
              </a:rPr>
              <a:t>slide or ask participants to read aloud.):</a:t>
            </a:r>
          </a:p>
          <a:p>
            <a:pPr marL="171450" indent="-171450">
              <a:buFont typeface="Arial" panose="020B0604020202020204" pitchFamily="34" charset="0"/>
              <a:buChar char="•"/>
            </a:pPr>
            <a:r>
              <a:rPr lang="en-US" altLang="en-US" dirty="0" smtClean="0"/>
              <a:t>Observe, read about, and discuss the developmental continuum of the Phonological Awareness </a:t>
            </a:r>
            <a:r>
              <a:rPr lang="en-US" altLang="en-US" dirty="0" err="1" smtClean="0"/>
              <a:t>substrand</a:t>
            </a:r>
            <a:endParaRPr lang="en-US" altLang="en-US" dirty="0" smtClean="0"/>
          </a:p>
          <a:p>
            <a:pPr marL="171450" indent="-171450">
              <a:buFont typeface="Arial" panose="020B0604020202020204" pitchFamily="34" charset="0"/>
              <a:buChar char="•"/>
            </a:pPr>
            <a:r>
              <a:rPr lang="en-US" altLang="en-US" dirty="0" smtClean="0"/>
              <a:t>Discuss current research underlying developmentally appropriate strategies that support the development of the Phonological Awareness </a:t>
            </a:r>
            <a:r>
              <a:rPr lang="en-US" altLang="en-US" dirty="0" err="1" smtClean="0"/>
              <a:t>substrand</a:t>
            </a:r>
            <a:endParaRPr lang="en-US" altLang="en-US" dirty="0" smtClean="0"/>
          </a:p>
          <a:p>
            <a:pPr marL="171450" indent="-171450">
              <a:buFont typeface="Arial" panose="020B0604020202020204" pitchFamily="34" charset="0"/>
              <a:buChar char="•"/>
            </a:pPr>
            <a:r>
              <a:rPr lang="en-US" altLang="en-US" dirty="0" smtClean="0"/>
              <a:t>Practice using resources to plan environments and interactions and strategies to support development of the Phonological Awareness </a:t>
            </a:r>
            <a:r>
              <a:rPr lang="en-US" altLang="en-US" dirty="0" err="1" smtClean="0"/>
              <a:t>substrand</a:t>
            </a:r>
            <a:endParaRPr lang="en-US" altLang="en-US" dirty="0" smtClean="0"/>
          </a:p>
          <a:p>
            <a:endParaRPr lang="en-US" dirty="0" smtClean="0">
              <a:latin typeface="Arial" charset="0"/>
              <a:ea typeface="Arial" charset="0"/>
              <a:cs typeface="Arial" charset="0"/>
            </a:endParaRPr>
          </a:p>
          <a:p>
            <a:r>
              <a:rPr lang="en-US" b="1" dirty="0" smtClean="0">
                <a:latin typeface="Arial" charset="0"/>
                <a:ea typeface="Arial" charset="0"/>
                <a:cs typeface="Arial" charset="0"/>
              </a:rPr>
              <a:t>Extra</a:t>
            </a:r>
            <a:r>
              <a:rPr lang="en-US" b="1" baseline="0" dirty="0" smtClean="0">
                <a:latin typeface="Arial" charset="0"/>
                <a:ea typeface="Arial" charset="0"/>
                <a:cs typeface="Arial" charset="0"/>
              </a:rPr>
              <a:t> Notes</a:t>
            </a:r>
            <a:r>
              <a:rPr lang="en-US" b="1" dirty="0" smtClean="0">
                <a:latin typeface="Arial" charset="0"/>
                <a:ea typeface="Arial" charset="0"/>
                <a:cs typeface="Arial" charset="0"/>
              </a:rPr>
              <a:t>:</a:t>
            </a:r>
          </a:p>
          <a:p>
            <a:r>
              <a:rPr lang="en-US" baseline="0" dirty="0" smtClean="0">
                <a:latin typeface="Arial" charset="0"/>
                <a:ea typeface="Arial" charset="0"/>
                <a:cs typeface="Arial" charset="0"/>
              </a:rPr>
              <a:t>Outcomes will match content from the flyer used for outreach </a:t>
            </a:r>
            <a:r>
              <a:rPr lang="en-US" dirty="0" smtClean="0">
                <a:latin typeface="Arial" charset="0"/>
                <a:ea typeface="Arial" charset="0"/>
                <a:cs typeface="Arial" charset="0"/>
              </a:rPr>
              <a:t>to inform TK teachers of</a:t>
            </a:r>
            <a:r>
              <a:rPr lang="en-US" baseline="0" dirty="0" smtClean="0">
                <a:latin typeface="Arial" charset="0"/>
                <a:ea typeface="Arial" charset="0"/>
                <a:cs typeface="Arial" charset="0"/>
              </a:rPr>
              <a:t> the CPIN professional learning opportunity.</a:t>
            </a:r>
            <a:endParaRPr lang="en-US" dirty="0" smtClean="0">
              <a:latin typeface="Arial" charset="0"/>
              <a:ea typeface="Arial" charset="0"/>
              <a:cs typeface="Arial"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D91187-B715-4655-BAB2-2E6B7FA8AE80}" type="slidenum">
              <a:rPr lang="en-US" altLang="en-US" sz="1200"/>
              <a:pPr/>
              <a:t>2</a:t>
            </a:fld>
            <a:endParaRPr lang="en-US" altLang="en-US" sz="1200" dirty="0"/>
          </a:p>
        </p:txBody>
      </p:sp>
    </p:spTree>
    <p:extLst>
      <p:ext uri="{BB962C8B-B14F-4D97-AF65-F5344CB8AC3E}">
        <p14:creationId xmlns:p14="http://schemas.microsoft.com/office/powerpoint/2010/main" val="279490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xfrm>
            <a:off x="685800" y="4291236"/>
            <a:ext cx="5486400" cy="41152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smtClean="0">
                <a:ea typeface="ＭＳ Ｐゴシック" charset="0"/>
                <a:cs typeface="ＭＳ Ｐゴシック" charset="0"/>
              </a:rPr>
              <a:t>Activity 3:</a:t>
            </a:r>
            <a:r>
              <a:rPr lang="en-US" sz="1200" b="0" kern="1200" baseline="0" dirty="0" smtClean="0">
                <a:solidFill>
                  <a:schemeClr val="tx1"/>
                </a:solidFill>
                <a:effectLst/>
                <a:latin typeface="Arial" charset="0"/>
                <a:ea typeface="ＭＳ Ｐゴシック" pitchFamily="-1" charset="-128"/>
                <a:cs typeface="ＭＳ Ｐゴシック" pitchFamily="-1" charset="-128"/>
              </a:rPr>
              <a:t> </a:t>
            </a:r>
            <a:r>
              <a:rPr lang="en-US" sz="1200" b="0" kern="1200" dirty="0" smtClean="0">
                <a:solidFill>
                  <a:schemeClr val="tx1"/>
                </a:solidFill>
                <a:effectLst/>
                <a:latin typeface="Arial" charset="0"/>
                <a:ea typeface="ＭＳ Ｐゴシック" pitchFamily="-1" charset="-128"/>
                <a:cs typeface="ＭＳ Ｐゴシック" pitchFamily="-1" charset="-128"/>
              </a:rPr>
              <a:t>Understanding Phonological Awareness</a:t>
            </a:r>
          </a:p>
          <a:p>
            <a:endParaRPr lang="en-US" sz="1200" b="1" kern="1200" dirty="0" smtClean="0">
              <a:solidFill>
                <a:schemeClr val="tx1"/>
              </a:solidFill>
              <a:effectLst/>
              <a:latin typeface="Arial" charset="0"/>
              <a:ea typeface="ＭＳ Ｐゴシック" pitchFamily="-1" charset="-128"/>
              <a:cs typeface="ＭＳ Ｐゴシック" pitchFamily="-1" charset="-128"/>
            </a:endParaRPr>
          </a:p>
          <a:p>
            <a:r>
              <a:rPr lang="en-US" sz="1200" b="1" kern="1200" dirty="0" smtClean="0">
                <a:solidFill>
                  <a:schemeClr val="tx1"/>
                </a:solidFill>
                <a:effectLst/>
                <a:latin typeface="Arial" charset="0"/>
                <a:ea typeface="ＭＳ Ｐゴシック" pitchFamily="-1" charset="-128"/>
                <a:cs typeface="ＭＳ Ｐゴシック" pitchFamily="-1" charset="-128"/>
              </a:rPr>
              <a:t>Background</a:t>
            </a:r>
            <a:r>
              <a:rPr lang="en-US" sz="1200" b="1" kern="1200" baseline="0" dirty="0" smtClean="0">
                <a:solidFill>
                  <a:schemeClr val="tx1"/>
                </a:solidFill>
                <a:effectLst/>
                <a:latin typeface="Arial" charset="0"/>
                <a:ea typeface="ＭＳ Ｐゴシック" pitchFamily="-1" charset="-128"/>
                <a:cs typeface="ＭＳ Ｐゴシック" pitchFamily="-1" charset="-128"/>
              </a:rPr>
              <a:t> Information:</a:t>
            </a:r>
            <a:r>
              <a:rPr lang="en-US" sz="1200" b="1" kern="1200" dirty="0" smtClean="0">
                <a:solidFill>
                  <a:schemeClr val="tx1"/>
                </a:solidFill>
                <a:effectLst/>
                <a:latin typeface="Arial" charset="0"/>
                <a:ea typeface="ＭＳ Ｐゴシック" pitchFamily="-1" charset="-128"/>
                <a:cs typeface="ＭＳ Ｐゴシック" pitchFamily="-1" charset="-128"/>
              </a:rPr>
              <a:t> </a:t>
            </a:r>
            <a:endParaRPr lang="en-US" sz="1200" b="0" kern="1200" dirty="0" smtClean="0">
              <a:solidFill>
                <a:schemeClr val="tx1"/>
              </a:solidFill>
              <a:effectLst/>
              <a:latin typeface="Arial" charset="0"/>
              <a:ea typeface="ＭＳ Ｐゴシック" pitchFamily="-1" charset="-128"/>
              <a:cs typeface="ＭＳ Ｐゴシック" pitchFamily="-1" charset="-128"/>
            </a:endParaRPr>
          </a:p>
          <a:p>
            <a:pPr lvl="0"/>
            <a:r>
              <a:rPr lang="en-US" sz="1200" kern="1200" dirty="0" smtClean="0">
                <a:solidFill>
                  <a:schemeClr val="tx1"/>
                </a:solidFill>
                <a:effectLst/>
                <a:latin typeface="Arial" charset="0"/>
                <a:ea typeface="ＭＳ Ｐゴシック" pitchFamily="-1" charset="-128"/>
                <a:cs typeface="ＭＳ Ｐゴシック" pitchFamily="-1" charset="-128"/>
              </a:rPr>
              <a:t>Intent:</a:t>
            </a:r>
            <a:r>
              <a:rPr lang="en-US" sz="1200" kern="1200" baseline="0" dirty="0" smtClean="0">
                <a:solidFill>
                  <a:schemeClr val="tx1"/>
                </a:solidFill>
                <a:effectLst/>
                <a:latin typeface="Arial" charset="0"/>
                <a:ea typeface="ＭＳ Ｐゴシック" pitchFamily="-1" charset="-128"/>
                <a:cs typeface="ＭＳ Ｐゴシック" pitchFamily="-1" charset="-128"/>
              </a:rPr>
              <a:t>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E</a:t>
            </a:r>
            <a:r>
              <a:rPr lang="en-US" sz="1200" kern="1200" dirty="0" smtClean="0">
                <a:solidFill>
                  <a:schemeClr val="tx1"/>
                </a:solidFill>
                <a:effectLst/>
                <a:latin typeface="Arial" panose="020B0604020202020204" pitchFamily="34" charset="0"/>
                <a:ea typeface="+mn-ea"/>
                <a:cs typeface="Arial" panose="020B0604020202020204" pitchFamily="34" charset="0"/>
              </a:rPr>
              <a:t>nhance participants’ abilities to differentiate among the following phonological awareness skills: orally blends words, orally blends syllables, orally deletes words, orally deletes syllables, uses pictures to blend onsets or rimes, uses pictures to delete onsets, and uses pictures to blend phonemes.</a:t>
            </a:r>
            <a:endParaRPr lang="en-US" sz="1200" kern="1200" dirty="0" smtClean="0">
              <a:solidFill>
                <a:schemeClr val="tx1"/>
              </a:solidFill>
              <a:effectLst/>
              <a:latin typeface="Arial" charset="0"/>
              <a:ea typeface="ＭＳ Ｐゴシック" pitchFamily="-1" charset="-128"/>
              <a:cs typeface="ＭＳ Ｐゴシック" pitchFamily="-1" charset="-128"/>
            </a:endParaRPr>
          </a:p>
          <a:p>
            <a:pPr lvl="0"/>
            <a:endParaRPr lang="en-US" sz="1200" kern="1200" dirty="0" smtClean="0">
              <a:solidFill>
                <a:schemeClr val="tx1"/>
              </a:solidFill>
              <a:effectLst/>
              <a:latin typeface="Arial" charset="0"/>
              <a:ea typeface="ＭＳ Ｐゴシック" pitchFamily="-1" charset="-128"/>
              <a:cs typeface="ＭＳ Ｐゴシック" pitchFamily="-1" charset="-128"/>
            </a:endParaRPr>
          </a:p>
          <a:p>
            <a:pPr lvl="0"/>
            <a:r>
              <a:rPr lang="en-US" sz="1200" kern="1200" dirty="0" smtClean="0">
                <a:solidFill>
                  <a:schemeClr val="tx1"/>
                </a:solidFill>
                <a:effectLst/>
                <a:latin typeface="Arial" charset="0"/>
                <a:ea typeface="ＭＳ Ｐゴシック" pitchFamily="-1" charset="-128"/>
                <a:cs typeface="ＭＳ Ｐゴシック" pitchFamily="-1" charset="-128"/>
              </a:rPr>
              <a:t>Materials Required:</a:t>
            </a:r>
            <a:r>
              <a:rPr lang="en-US" sz="1200" kern="1200" baseline="0" dirty="0" smtClean="0">
                <a:solidFill>
                  <a:schemeClr val="tx1"/>
                </a:solidFill>
                <a:effectLst/>
                <a:latin typeface="Arial" charset="0"/>
                <a:ea typeface="ＭＳ Ｐゴシック" pitchFamily="-1" charset="-128"/>
                <a:cs typeface="ＭＳ Ｐゴシック" pitchFamily="-1" charset="-128"/>
              </a:rPr>
              <a:t> </a:t>
            </a:r>
            <a:r>
              <a:rPr lang="en-US" sz="1200" kern="1200" dirty="0" smtClean="0">
                <a:solidFill>
                  <a:schemeClr val="tx1"/>
                </a:solidFill>
                <a:effectLst/>
                <a:latin typeface="Arial" panose="020B0604020202020204" pitchFamily="34" charset="0"/>
                <a:ea typeface="+mn-ea"/>
                <a:cs typeface="Arial" panose="020B0604020202020204" pitchFamily="34" charset="0"/>
              </a:rPr>
              <a:t>Preschool Learning Foundations for reference;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Phonological Awareness Matching Activity handout (listed under table materials);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Phonological Awareness Matching Activity Answer Key handout (listed under table materials)</a:t>
            </a:r>
          </a:p>
          <a:p>
            <a:endParaRPr lang="en-US" sz="1200" b="1" kern="1200" cap="none" dirty="0" smtClean="0">
              <a:solidFill>
                <a:schemeClr val="tx1"/>
              </a:solidFill>
              <a:effectLst/>
              <a:latin typeface="Arial" charset="0"/>
              <a:ea typeface="ＭＳ Ｐゴシック" pitchFamily="-1" charset="-128"/>
              <a:cs typeface="ＭＳ Ｐゴシック" pitchFamily="-1" charset="-128"/>
            </a:endParaRPr>
          </a:p>
          <a:p>
            <a:r>
              <a:rPr lang="en-US" sz="1200" b="1" kern="1200" cap="none" dirty="0" smtClean="0">
                <a:solidFill>
                  <a:schemeClr val="tx1"/>
                </a:solidFill>
                <a:effectLst/>
                <a:latin typeface="Arial" charset="0"/>
                <a:ea typeface="ＭＳ Ｐゴシック" pitchFamily="-1" charset="-128"/>
                <a:cs typeface="ＭＳ Ｐゴシック" pitchFamily="-1" charset="-128"/>
              </a:rPr>
              <a:t>Presenter</a:t>
            </a:r>
            <a:r>
              <a:rPr lang="en-US" sz="1200" b="1" kern="1200" cap="none" baseline="0" dirty="0" smtClean="0">
                <a:solidFill>
                  <a:schemeClr val="tx1"/>
                </a:solidFill>
                <a:effectLst/>
                <a:latin typeface="Arial" charset="0"/>
                <a:ea typeface="ＭＳ Ｐゴシック" pitchFamily="-1" charset="-128"/>
                <a:cs typeface="ＭＳ Ｐゴシック" pitchFamily="-1" charset="-128"/>
              </a:rPr>
              <a:t> Remarks:</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Find the Phonological Activity Matching handout in your folders.</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With</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your tablemates, e</a:t>
            </a:r>
            <a:r>
              <a:rPr lang="en-US" sz="1200" kern="1200" dirty="0" smtClean="0">
                <a:solidFill>
                  <a:schemeClr val="tx1"/>
                </a:solidFill>
                <a:effectLst/>
                <a:latin typeface="Arial" panose="020B0604020202020204" pitchFamily="34" charset="0"/>
                <a:ea typeface="+mn-ea"/>
                <a:cs typeface="Arial" panose="020B0604020202020204" pitchFamily="34" charset="0"/>
              </a:rPr>
              <a:t>xplore the phonological awareness activities in the handout</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As you are exploring, write </a:t>
            </a:r>
            <a:r>
              <a:rPr lang="en-US" sz="1200" kern="1200" dirty="0" smtClean="0">
                <a:solidFill>
                  <a:schemeClr val="tx1"/>
                </a:solidFill>
                <a:effectLst/>
                <a:latin typeface="Arial" panose="020B0604020202020204" pitchFamily="34" charset="0"/>
                <a:ea typeface="+mn-ea"/>
                <a:cs typeface="Arial" panose="020B0604020202020204" pitchFamily="34" charset="0"/>
              </a:rPr>
              <a:t>the number of each activity next to the skill it supports. (Allow</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time for groups to finish).</a:t>
            </a:r>
          </a:p>
          <a:p>
            <a:pPr marL="171450" lvl="0" indent="-171450">
              <a:buFont typeface="Arial" panose="020B0604020202020204" pitchFamily="34" charset="0"/>
              <a:buChar char="•"/>
            </a:pPr>
            <a:r>
              <a:rPr lang="en-US" sz="1200" kern="1200" baseline="0" dirty="0" smtClean="0">
                <a:solidFill>
                  <a:schemeClr val="tx1"/>
                </a:solidFill>
                <a:effectLst/>
                <a:latin typeface="Arial" panose="020B0604020202020204" pitchFamily="34" charset="0"/>
                <a:ea typeface="+mn-ea"/>
                <a:cs typeface="Arial" panose="020B0604020202020204" pitchFamily="34" charset="0"/>
              </a:rPr>
              <a:t>It’s time to s</a:t>
            </a:r>
            <a:r>
              <a:rPr lang="en-US" sz="1200" kern="1200" dirty="0" smtClean="0">
                <a:solidFill>
                  <a:schemeClr val="tx1"/>
                </a:solidFill>
                <a:effectLst/>
                <a:latin typeface="Arial" panose="020B0604020202020204" pitchFamily="34" charset="0"/>
                <a:ea typeface="+mn-ea"/>
                <a:cs typeface="Arial" panose="020B0604020202020204" pitchFamily="34" charset="0"/>
              </a:rPr>
              <a:t>hare your answers.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Provide each table group with a folder containing the Phonological Awareness Matching Activity Answer Key handouts for participants to take home.)</a:t>
            </a:r>
          </a:p>
          <a:p>
            <a:pPr marL="171450" indent="-171450">
              <a:buFont typeface="Arial" panose="020B0604020202020204" pitchFamily="34" charset="0"/>
              <a:buChar char="•"/>
            </a:pPr>
            <a:endParaRPr lang="en-US" sz="1200" kern="1200" dirty="0" smtClean="0">
              <a:solidFill>
                <a:schemeClr val="tx1"/>
              </a:solidFill>
              <a:effectLst/>
              <a:latin typeface="Arial" charset="0"/>
              <a:ea typeface="ＭＳ Ｐゴシック" pitchFamily="-1" charset="-128"/>
              <a:cs typeface="ＭＳ Ｐゴシック" pitchFamily="-1" charset="-128"/>
            </a:endParaRPr>
          </a:p>
          <a:p>
            <a:r>
              <a:rPr lang="en-US" sz="1200" b="1" kern="1200" dirty="0" smtClean="0">
                <a:solidFill>
                  <a:schemeClr val="tx1"/>
                </a:solidFill>
                <a:effectLst/>
                <a:latin typeface="Arial" charset="0"/>
                <a:ea typeface="ＭＳ Ｐゴシック" pitchFamily="-1" charset="-128"/>
                <a:cs typeface="ＭＳ Ｐゴシック" pitchFamily="-1" charset="-128"/>
              </a:rPr>
              <a:t>Optional:</a:t>
            </a:r>
            <a:endParaRPr lang="en-US" sz="1200" kern="1200" dirty="0" smtClean="0">
              <a:solidFill>
                <a:schemeClr val="tx1"/>
              </a:solidFill>
              <a:effectLst/>
              <a:latin typeface="Arial" charset="0"/>
              <a:ea typeface="ＭＳ Ｐゴシック" pitchFamily="-1" charset="-128"/>
              <a:cs typeface="ＭＳ Ｐゴシック" pitchFamily="-1" charset="-128"/>
            </a:endParaRPr>
          </a:p>
          <a:p>
            <a:pPr lvl="0"/>
            <a:r>
              <a:rPr lang="en-US" sz="1200" kern="1200" dirty="0" smtClean="0">
                <a:solidFill>
                  <a:schemeClr val="tx1"/>
                </a:solidFill>
                <a:effectLst/>
                <a:latin typeface="Arial" charset="0"/>
                <a:ea typeface="ＭＳ Ｐゴシック" pitchFamily="-1" charset="-128"/>
                <a:cs typeface="ＭＳ Ｐゴシック" pitchFamily="-1" charset="-128"/>
              </a:rPr>
              <a:t>If it seems that this activity might be challenging for the audience, it can be completed as a large group activity.</a:t>
            </a: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037E1E-24B1-9846-B014-F4666AD8F364}" type="slidenum">
              <a:rPr lang="en-US" sz="1200"/>
              <a:pPr eaLnBrk="1" hangingPunct="1"/>
              <a:t>20</a:t>
            </a:fld>
            <a:endParaRPr lang="en-US" sz="1200"/>
          </a:p>
        </p:txBody>
      </p:sp>
    </p:spTree>
    <p:extLst>
      <p:ext uri="{BB962C8B-B14F-4D97-AF65-F5344CB8AC3E}">
        <p14:creationId xmlns:p14="http://schemas.microsoft.com/office/powerpoint/2010/main" val="2938397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smtClean="0"/>
              <a:t>Background Information:</a:t>
            </a:r>
            <a:endParaRPr lang="en-US" u="none" baseline="0" dirty="0" smtClean="0"/>
          </a:p>
          <a:p>
            <a:r>
              <a:rPr lang="en-US" u="none" dirty="0" smtClean="0"/>
              <a:t>Choose</a:t>
            </a:r>
            <a:r>
              <a:rPr lang="en-US" u="none" baseline="0" dirty="0" smtClean="0"/>
              <a:t> and insert one of the two available </a:t>
            </a:r>
            <a:r>
              <a:rPr lang="en-US" u="none" dirty="0" smtClean="0"/>
              <a:t>clips to demonstrate phonological awareness foundations</a:t>
            </a:r>
            <a:r>
              <a:rPr lang="en-US" u="none" baseline="0" dirty="0" smtClean="0"/>
              <a:t> 2.1 and 2.2. Choose the clip with which your participants have had the least amount of experience.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u="none" dirty="0" smtClean="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ea typeface="ＭＳ Ｐゴシック" charset="0"/>
                <a:cs typeface="ＭＳ Ｐゴシック" charset="0"/>
              </a:rPr>
              <a:t>Presenter</a:t>
            </a:r>
            <a:r>
              <a:rPr lang="en-US" b="1" u="none" baseline="0" dirty="0" smtClean="0">
                <a:ea typeface="ＭＳ Ｐゴシック" charset="0"/>
                <a:cs typeface="ＭＳ Ｐゴシック" charset="0"/>
              </a:rPr>
              <a:t> Remarks: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This clip demonstrates what</a:t>
            </a:r>
            <a:r>
              <a:rPr lang="en-US" u="none" baseline="0" dirty="0" smtClean="0"/>
              <a:t> a four and almost five-year-old may look like in their phonological awareness progression. </a:t>
            </a:r>
            <a:r>
              <a:rPr lang="en-US" u="none" dirty="0" smtClean="0"/>
              <a:t>As we watch, please use your Video Viewing Guide to make note of anything that is similar to an experience you have had in a TK classroom.</a:t>
            </a:r>
            <a:r>
              <a:rPr lang="en-US" u="none"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ＭＳ Ｐゴシック"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0"/>
                <a:cs typeface="Arial" charset="0"/>
              </a:rPr>
              <a:t>(Play</a:t>
            </a:r>
            <a:r>
              <a:rPr lang="en-US" baseline="0" dirty="0" smtClean="0">
                <a:ea typeface="ＭＳ Ｐゴシック" charset="0"/>
                <a:cs typeface="Arial" charset="0"/>
              </a:rPr>
              <a:t> the video, then i</a:t>
            </a:r>
            <a:r>
              <a:rPr lang="en-US" dirty="0" smtClean="0">
                <a:ea typeface="ＭＳ Ｐゴシック" charset="0"/>
                <a:cs typeface="Arial" charset="0"/>
              </a:rPr>
              <a:t>nvite participants to discuss with their tablemates.)</a:t>
            </a:r>
            <a:br>
              <a:rPr lang="en-US" dirty="0" smtClean="0">
                <a:ea typeface="ＭＳ Ｐゴシック" charset="0"/>
                <a:cs typeface="Arial" charset="0"/>
              </a:rPr>
            </a:br>
            <a:endParaRPr lang="en-US" dirty="0" smtClean="0">
              <a:ea typeface="ＭＳ Ｐゴシック" charset="0"/>
              <a:cs typeface="Arial" charset="0"/>
            </a:endParaRPr>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21</a:t>
            </a:fld>
            <a:endParaRPr lang="en-US"/>
          </a:p>
        </p:txBody>
      </p:sp>
    </p:spTree>
    <p:extLst>
      <p:ext uri="{BB962C8B-B14F-4D97-AF65-F5344CB8AC3E}">
        <p14:creationId xmlns:p14="http://schemas.microsoft.com/office/powerpoint/2010/main" val="744069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ea typeface="ＭＳ Ｐゴシック" charset="0"/>
                <a:cs typeface="ＭＳ Ｐゴシック" charset="0"/>
              </a:rPr>
              <a:t>Presenter</a:t>
            </a:r>
            <a:r>
              <a:rPr lang="en-US" b="1" u="none" baseline="0" dirty="0" smtClean="0">
                <a:ea typeface="ＭＳ Ｐゴシック" charset="0"/>
                <a:cs typeface="ＭＳ Ｐゴシック" charset="0"/>
              </a:rPr>
              <a:t> Remarks: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0"/>
                <a:cs typeface="Arial" charset="0"/>
              </a:rPr>
              <a:t>Discuss the following </a:t>
            </a:r>
            <a:r>
              <a:rPr lang="en-US" baseline="0" dirty="0" smtClean="0">
                <a:ea typeface="ＭＳ Ｐゴシック" charset="0"/>
                <a:cs typeface="Arial" charset="0"/>
              </a:rPr>
              <a:t>questions with your tablemates: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What did you notice that you have also seen in your TK classroom?</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What did you notice about the developmental progression?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0"/>
                <a:cs typeface="Arial" charset="0"/>
              </a:rPr>
              <a:t> </a:t>
            </a:r>
            <a:br>
              <a:rPr lang="en-US" dirty="0" smtClean="0">
                <a:ea typeface="ＭＳ Ｐゴシック" charset="0"/>
                <a:cs typeface="Arial" charset="0"/>
              </a:rPr>
            </a:br>
            <a:endParaRPr lang="en-US" dirty="0" smtClean="0">
              <a:ea typeface="ＭＳ Ｐゴシック"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22</a:t>
            </a:fld>
            <a:endParaRPr lang="en-US"/>
          </a:p>
        </p:txBody>
      </p:sp>
    </p:spTree>
    <p:extLst>
      <p:ext uri="{BB962C8B-B14F-4D97-AF65-F5344CB8AC3E}">
        <p14:creationId xmlns:p14="http://schemas.microsoft.com/office/powerpoint/2010/main" val="4016264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kern="1200" dirty="0" smtClean="0">
                <a:solidFill>
                  <a:schemeClr val="tx1"/>
                </a:solidFill>
                <a:effectLst/>
              </a:rPr>
              <a:t>Background Information: </a:t>
            </a:r>
          </a:p>
          <a:p>
            <a:r>
              <a:rPr lang="en-US" b="0" kern="1200" dirty="0" smtClean="0">
                <a:solidFill>
                  <a:schemeClr val="tx1"/>
                </a:solidFill>
                <a:effectLst/>
              </a:rPr>
              <a:t>Read </a:t>
            </a:r>
            <a:r>
              <a:rPr lang="en-US" i="1" dirty="0" smtClean="0"/>
              <a:t>California’s Best Practices for Young Dual Language Learners Research Overview Papers</a:t>
            </a:r>
            <a:r>
              <a:rPr lang="en-US" dirty="0" smtClean="0"/>
              <a:t>, </a:t>
            </a:r>
            <a:r>
              <a:rPr lang="en-US" i="1" dirty="0" smtClean="0"/>
              <a:t>Paper 2,</a:t>
            </a:r>
            <a:r>
              <a:rPr lang="en-US" dirty="0" smtClean="0"/>
              <a:t> </a:t>
            </a:r>
            <a:r>
              <a:rPr lang="en-US" kern="1200" dirty="0" smtClean="0">
                <a:solidFill>
                  <a:schemeClr val="tx1"/>
                </a:solidFill>
                <a:effectLst/>
              </a:rPr>
              <a:t>2013 </a:t>
            </a:r>
            <a:r>
              <a:rPr lang="en-US" dirty="0" smtClean="0"/>
              <a:t>pp. 51-90</a:t>
            </a:r>
            <a:r>
              <a:rPr lang="en-US" kern="1200" dirty="0" smtClean="0">
                <a:solidFill>
                  <a:schemeClr val="tx1"/>
                </a:solidFill>
                <a:effectLst/>
              </a:rPr>
              <a:t>,</a:t>
            </a:r>
            <a:r>
              <a:rPr lang="en-US" kern="1200" baseline="0" dirty="0" smtClean="0">
                <a:solidFill>
                  <a:schemeClr val="tx1"/>
                </a:solidFill>
                <a:effectLst/>
              </a:rPr>
              <a:t> </a:t>
            </a:r>
            <a:r>
              <a:rPr lang="en-US" b="0" kern="1200" dirty="0" smtClean="0">
                <a:solidFill>
                  <a:schemeClr val="tx1"/>
                </a:solidFill>
                <a:effectLst/>
              </a:rPr>
              <a:t>ahead of time.</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Refer to the song in multiple languages in the Preschool</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Curriculum </a:t>
            </a:r>
            <a:r>
              <a:rPr lang="en-US" sz="1200" kern="1200" dirty="0" smtClean="0">
                <a:solidFill>
                  <a:schemeClr val="tx1"/>
                </a:solidFill>
                <a:effectLst/>
                <a:latin typeface="Arial" panose="020B0604020202020204" pitchFamily="34" charset="0"/>
                <a:ea typeface="+mn-ea"/>
                <a:cs typeface="Arial" panose="020B0604020202020204" pitchFamily="34" charset="0"/>
              </a:rPr>
              <a:t>Framework, Volume 2, page 70.</a:t>
            </a:r>
          </a:p>
          <a:p>
            <a:pPr marL="0" marR="0" indent="0" algn="l" defTabSz="457200" rtl="0" eaLnBrk="0" fontAlgn="base" latinLnBrk="0" hangingPunct="0">
              <a:spcAft>
                <a:spcPct val="0"/>
              </a:spcAft>
              <a:buClrTx/>
              <a:buSzTx/>
              <a:buFontTx/>
              <a:buNone/>
              <a:tabLst/>
              <a:defRPr/>
            </a:pPr>
            <a:endParaRPr lang="en-US" b="1" kern="1200" dirty="0" smtClean="0">
              <a:solidFill>
                <a:schemeClr val="tx1"/>
              </a:solidFill>
              <a:effectLst/>
            </a:endParaRPr>
          </a:p>
          <a:p>
            <a:pPr marL="0" marR="0" indent="0" algn="l" defTabSz="457200" rtl="0" eaLnBrk="0" fontAlgn="base" latinLnBrk="0" hangingPunct="0">
              <a:spcAft>
                <a:spcPct val="0"/>
              </a:spcAft>
              <a:buClrTx/>
              <a:buSzTx/>
              <a:buFontTx/>
              <a:buNone/>
              <a:tabLst/>
              <a:defRPr/>
            </a:pPr>
            <a:r>
              <a:rPr lang="en-US" b="1" kern="1200" dirty="0" smtClean="0">
                <a:solidFill>
                  <a:schemeClr val="tx1"/>
                </a:solidFill>
                <a:effectLst/>
              </a:rPr>
              <a:t>Presenter Remarks:</a:t>
            </a:r>
          </a:p>
          <a:p>
            <a:pPr marL="0" marR="0" indent="0" algn="l" defTabSz="457200" rtl="0" eaLnBrk="0" fontAlgn="base" latinLnBrk="0" hangingPunct="0">
              <a:spcAft>
                <a:spcPct val="0"/>
              </a:spcAft>
              <a:buClrTx/>
              <a:buSzTx/>
              <a:buFontTx/>
              <a:buNone/>
              <a:tabLst/>
              <a:defRPr/>
            </a:pPr>
            <a:r>
              <a:rPr lang="en-US" b="0" dirty="0" smtClean="0"/>
              <a:t>Phonological Awareness appears to transfer between some languages.</a:t>
            </a:r>
            <a:r>
              <a:rPr lang="en-US" b="0" kern="1200" baseline="0" dirty="0" smtClean="0">
                <a:solidFill>
                  <a:schemeClr val="tx1"/>
                </a:solidFill>
                <a:effectLst/>
              </a:rPr>
              <a:t> </a:t>
            </a:r>
            <a:r>
              <a:rPr lang="en-US" kern="1200" baseline="0" dirty="0" smtClean="0">
                <a:solidFill>
                  <a:schemeClr val="tx1"/>
                </a:solidFill>
                <a:effectLst/>
              </a:rPr>
              <a:t>In fact, it even shows tendencies to transfer between languages that do not share writing systems, like Chinese and English. </a:t>
            </a:r>
          </a:p>
          <a:p>
            <a:pPr marL="0" marR="0" indent="0" algn="l" defTabSz="457200" rtl="0" eaLnBrk="0" fontAlgn="base" latinLnBrk="0" hangingPunct="0">
              <a:spcAft>
                <a:spcPct val="0"/>
              </a:spcAft>
              <a:buClrTx/>
              <a:buSzTx/>
              <a:buFontTx/>
              <a:buNone/>
              <a:tabLst/>
              <a:defRPr/>
            </a:pPr>
            <a:endParaRPr lang="en-US" kern="1200" baseline="0" dirty="0" smtClean="0">
              <a:solidFill>
                <a:schemeClr val="tx1"/>
              </a:solidFill>
              <a:effectLst/>
            </a:endParaRPr>
          </a:p>
          <a:p>
            <a:pPr marL="0" marR="0" indent="0" algn="l" defTabSz="457200" rtl="0" eaLnBrk="0" fontAlgn="base" latinLnBrk="0" hangingPunct="0">
              <a:spcAft>
                <a:spcPct val="0"/>
              </a:spcAft>
              <a:buClrTx/>
              <a:buSzTx/>
              <a:buFontTx/>
              <a:buNone/>
              <a:tabLst/>
              <a:defRPr/>
            </a:pPr>
            <a:r>
              <a:rPr lang="en-US" sz="1200" b="0" i="0" kern="1200" dirty="0" smtClean="0">
                <a:solidFill>
                  <a:schemeClr val="tx1"/>
                </a:solidFill>
                <a:effectLst/>
                <a:latin typeface="Arial" panose="020B0604020202020204" pitchFamily="34" charset="0"/>
                <a:ea typeface="+mn-ea"/>
                <a:cs typeface="Arial" panose="020B0604020202020204" pitchFamily="34" charset="0"/>
              </a:rPr>
              <a:t>Find Handout</a:t>
            </a:r>
            <a:r>
              <a:rPr lang="en-US" sz="1200" b="0" i="0" kern="1200" baseline="0" dirty="0" smtClean="0">
                <a:solidFill>
                  <a:schemeClr val="tx1"/>
                </a:solidFill>
                <a:effectLst/>
                <a:latin typeface="Arial" panose="020B0604020202020204" pitchFamily="34" charset="0"/>
                <a:ea typeface="+mn-ea"/>
                <a:cs typeface="Arial" panose="020B0604020202020204" pitchFamily="34" charset="0"/>
              </a:rPr>
              <a:t> 7: </a:t>
            </a:r>
            <a:r>
              <a:rPr lang="en-US" sz="1200" b="0" i="0" kern="1200" dirty="0" smtClean="0">
                <a:solidFill>
                  <a:schemeClr val="tx1"/>
                </a:solidFill>
                <a:effectLst/>
                <a:latin typeface="Arial" panose="020B0604020202020204" pitchFamily="34" charset="0"/>
                <a:ea typeface="+mn-ea"/>
                <a:cs typeface="Arial" panose="020B0604020202020204" pitchFamily="34" charset="0"/>
              </a:rPr>
              <a:t>English-Spanish Connection. This handout has information that can be used to support students’ phonological awareness. This handout can</a:t>
            </a:r>
            <a:r>
              <a:rPr lang="en-US" sz="1200" b="0" i="0" kern="1200" baseline="0" dirty="0" smtClean="0">
                <a:solidFill>
                  <a:schemeClr val="tx1"/>
                </a:solidFill>
                <a:effectLst/>
                <a:latin typeface="Arial" panose="020B0604020202020204" pitchFamily="34" charset="0"/>
                <a:ea typeface="+mn-ea"/>
                <a:cs typeface="Arial" panose="020B0604020202020204" pitchFamily="34" charset="0"/>
              </a:rPr>
              <a:t> be used as a resource for supporting children who speak English and Spanish. </a:t>
            </a:r>
            <a:endParaRPr lang="en-US" kern="1200" baseline="0" dirty="0" smtClean="0">
              <a:solidFill>
                <a:schemeClr val="tx1"/>
              </a:solidFill>
              <a:effectLst/>
            </a:endParaRPr>
          </a:p>
          <a:p>
            <a:pPr marL="0" marR="0" indent="0" algn="l" defTabSz="457200" rtl="0" eaLnBrk="0" fontAlgn="base" latinLnBrk="0" hangingPunct="0">
              <a:spcAft>
                <a:spcPct val="0"/>
              </a:spcAft>
              <a:buClrTx/>
              <a:buSzTx/>
              <a:buFontTx/>
              <a:buNone/>
              <a:tabLst/>
              <a:defRPr/>
            </a:pPr>
            <a:r>
              <a:rPr lang="en-US" kern="1200" baseline="0" dirty="0" smtClean="0">
                <a:solidFill>
                  <a:schemeClr val="tx1"/>
                </a:solidFill>
                <a:effectLst/>
              </a:rPr>
              <a:t>(Read the following quotes aloud.)</a:t>
            </a:r>
          </a:p>
          <a:p>
            <a:pPr marL="0" marR="0" indent="0" algn="l" defTabSz="457200" rtl="0" eaLnBrk="0" fontAlgn="base" latinLnBrk="0" hangingPunct="0">
              <a:spcAft>
                <a:spcPct val="0"/>
              </a:spcAft>
              <a:buClrTx/>
              <a:buSzTx/>
              <a:buFontTx/>
              <a:buNone/>
              <a:tabLst/>
              <a:defRPr/>
            </a:pPr>
            <a:endParaRPr lang="en-US" kern="1200" baseline="0" dirty="0" smtClean="0">
              <a:solidFill>
                <a:schemeClr val="tx1"/>
              </a:solidFill>
              <a:effectLst/>
            </a:endParaRPr>
          </a:p>
          <a:p>
            <a:pPr marL="0" marR="0" indent="0" algn="l" defTabSz="457200" rtl="0" eaLnBrk="0" fontAlgn="base" latinLnBrk="0" hangingPunct="0">
              <a:spcAft>
                <a:spcPct val="0"/>
              </a:spcAft>
              <a:buClrTx/>
              <a:buSzTx/>
              <a:buFontTx/>
              <a:buNone/>
              <a:tabLst/>
              <a:defRPr/>
            </a:pPr>
            <a:r>
              <a:rPr lang="en-US" kern="1200" dirty="0" smtClean="0">
                <a:solidFill>
                  <a:schemeClr val="tx1"/>
                </a:solidFill>
                <a:effectLst/>
              </a:rPr>
              <a:t>“Phonological awareness skills are related across languages for bilinguals and appear to transfer between languages (Anthony et al. 2009; Dickinson et al. 2004; Kim 2009; López and Greenfield 2004; Tabors, Páez, and López 2003). Cross-language correlations in performance of phonological awareness tasks have been reported for early elementary school age Spanish– English bilinguals (Lindsey, Manis, and Bailey 2003), English–French bilinguals (Comeau et al. 1999), and Cantonese–English bilinguals (Luk and Bialystok 2008), suggesting a common basis for this ability across languages” (</a:t>
            </a:r>
            <a:r>
              <a:rPr lang="en-US" dirty="0" smtClean="0">
                <a:effectLst/>
                <a:latin typeface="Arial" panose="020B0604020202020204" pitchFamily="34" charset="0"/>
              </a:rPr>
              <a:t>DLL Overview Papers 2013,</a:t>
            </a:r>
            <a:r>
              <a:rPr lang="en-US" baseline="0" dirty="0" smtClean="0">
                <a:effectLst/>
                <a:latin typeface="Arial" panose="020B0604020202020204" pitchFamily="34" charset="0"/>
              </a:rPr>
              <a:t> </a:t>
            </a:r>
            <a:r>
              <a:rPr lang="en-US" dirty="0" smtClean="0">
                <a:effectLst/>
                <a:latin typeface="Arial" panose="020B0604020202020204" pitchFamily="34" charset="0"/>
              </a:rPr>
              <a:t>67).</a:t>
            </a:r>
          </a:p>
          <a:p>
            <a:pPr marL="0" marR="0" indent="0" algn="l" defTabSz="457200" rtl="0" eaLnBrk="0" fontAlgn="base" latinLnBrk="0" hangingPunct="0">
              <a:spcAft>
                <a:spcPct val="0"/>
              </a:spcAft>
              <a:buClrTx/>
              <a:buSzTx/>
              <a:buFontTx/>
              <a:buNone/>
              <a:tabLst/>
              <a:defRPr/>
            </a:pPr>
            <a:endParaRPr lang="en-US" kern="1200" dirty="0" smtClean="0">
              <a:solidFill>
                <a:schemeClr val="tx1"/>
              </a:solidFill>
              <a:effectLst/>
            </a:endParaRPr>
          </a:p>
          <a:p>
            <a:pPr marL="0" marR="0" indent="0" algn="l" defTabSz="457200" rtl="0" eaLnBrk="0" fontAlgn="base" latinLnBrk="0" hangingPunct="0">
              <a:spcAft>
                <a:spcPct val="0"/>
              </a:spcAft>
              <a:buClrTx/>
              <a:buSzTx/>
              <a:buFontTx/>
              <a:buNone/>
              <a:tabLst/>
              <a:defRPr/>
            </a:pPr>
            <a:r>
              <a:rPr lang="en-US" kern="1200" dirty="0" smtClean="0">
                <a:solidFill>
                  <a:schemeClr val="tx1"/>
                </a:solidFill>
                <a:effectLst/>
              </a:rPr>
              <a:t>“Implication: Because phonological awareness develops from experience with languages, practitioners who work with young children should be cognizant that the child is receiving quality experiences (i.e., experience with fluent speakers) in each of their languages” (DLL Overview Papers</a:t>
            </a:r>
            <a:r>
              <a:rPr lang="en-US" kern="1200" baseline="0" dirty="0" smtClean="0">
                <a:solidFill>
                  <a:schemeClr val="tx1"/>
                </a:solidFill>
                <a:effectLst/>
              </a:rPr>
              <a:t> </a:t>
            </a:r>
            <a:r>
              <a:rPr lang="en-US" kern="1200" dirty="0" smtClean="0">
                <a:solidFill>
                  <a:schemeClr val="tx1"/>
                </a:solidFill>
                <a:effectLst/>
              </a:rPr>
              <a:t>2013,</a:t>
            </a:r>
            <a:r>
              <a:rPr lang="en-US" kern="1200" baseline="0" dirty="0" smtClean="0">
                <a:solidFill>
                  <a:schemeClr val="tx1"/>
                </a:solidFill>
                <a:effectLst/>
              </a:rPr>
              <a:t> </a:t>
            </a:r>
            <a:r>
              <a:rPr lang="en-US" kern="1200" dirty="0" smtClean="0">
                <a:solidFill>
                  <a:schemeClr val="tx1"/>
                </a:solidFill>
                <a:effectLst/>
              </a:rPr>
              <a:t>68).</a:t>
            </a:r>
          </a:p>
        </p:txBody>
      </p:sp>
      <p:sp>
        <p:nvSpPr>
          <p:cNvPr id="4" name="Slide Number Placeholder 3"/>
          <p:cNvSpPr>
            <a:spLocks noGrp="1"/>
          </p:cNvSpPr>
          <p:nvPr>
            <p:ph type="sldNum" sz="quarter" idx="10"/>
          </p:nvPr>
        </p:nvSpPr>
        <p:spPr/>
        <p:txBody>
          <a:bodyPr/>
          <a:lstStyle/>
          <a:p>
            <a:pPr>
              <a:defRPr/>
            </a:pPr>
            <a:fld id="{6B0F81F6-424E-5542-AF2E-A15900B00EFE}" type="slidenum">
              <a:rPr lang="en-US" smtClean="0"/>
              <a:pPr>
                <a:defRPr/>
              </a:pPr>
              <a:t>23</a:t>
            </a:fld>
            <a:endParaRPr lang="en-US" dirty="0"/>
          </a:p>
        </p:txBody>
      </p:sp>
    </p:spTree>
    <p:extLst>
      <p:ext uri="{BB962C8B-B14F-4D97-AF65-F5344CB8AC3E}">
        <p14:creationId xmlns:p14="http://schemas.microsoft.com/office/powerpoint/2010/main" val="1509579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solidFill>
            <a:srgbClr val="FFFFFF"/>
          </a:solidFill>
          <a:ln/>
        </p:spPr>
      </p:sp>
      <p:sp>
        <p:nvSpPr>
          <p:cNvPr id="107522" name="Rectangle 3"/>
          <p:cNvSpPr>
            <a:spLocks noGrp="1" noChangeArrowheads="1"/>
          </p:cNvSpPr>
          <p:nvPr>
            <p:ph type="body" idx="1"/>
          </p:nvPr>
        </p:nvSpPr>
        <p:spPr>
          <a:solidFill>
            <a:srgbClr val="FFFFFF"/>
          </a:solidFill>
          <a:ln>
            <a:noFill/>
          </a:ln>
        </p:spPr>
        <p:txBody>
          <a:bodyPr/>
          <a:lstStyle/>
          <a:p>
            <a:r>
              <a:rPr lang="en-US" b="1" u="none" dirty="0" smtClean="0">
                <a:ea typeface="ＭＳ Ｐゴシック" charset="0"/>
                <a:cs typeface="ＭＳ Ｐゴシック" charset="0"/>
              </a:rPr>
              <a:t>Presenter Remarks:</a:t>
            </a:r>
          </a:p>
          <a:p>
            <a:r>
              <a:rPr lang="en-US" b="0" u="none" dirty="0" smtClean="0">
                <a:ea typeface="ＭＳ Ｐゴシック" charset="0"/>
                <a:cs typeface="ＭＳ Ｐゴシック" charset="0"/>
              </a:rPr>
              <a:t>Let’s</a:t>
            </a:r>
            <a:r>
              <a:rPr lang="en-US" b="0" u="none" baseline="0" dirty="0" smtClean="0">
                <a:ea typeface="ＭＳ Ｐゴシック" charset="0"/>
                <a:cs typeface="ＭＳ Ｐゴシック" charset="0"/>
              </a:rPr>
              <a:t> take a closer</a:t>
            </a:r>
            <a:r>
              <a:rPr lang="en-US" b="0" u="none" dirty="0" smtClean="0">
                <a:ea typeface="ＭＳ Ｐゴシック" charset="0"/>
                <a:cs typeface="ＭＳ Ｐゴシック" charset="0"/>
              </a:rPr>
              <a:t> look at the Phonological Awareness </a:t>
            </a:r>
            <a:r>
              <a:rPr lang="en-US" b="0" u="none" dirty="0" err="1" smtClean="0">
                <a:ea typeface="ＭＳ Ｐゴシック" charset="0"/>
                <a:cs typeface="ＭＳ Ｐゴシック" charset="0"/>
              </a:rPr>
              <a:t>substrand</a:t>
            </a:r>
            <a:r>
              <a:rPr lang="en-US" b="0" u="none" dirty="0" smtClean="0">
                <a:ea typeface="ＭＳ Ｐゴシック" charset="0"/>
                <a:cs typeface="ＭＳ Ｐゴシック" charset="0"/>
              </a:rPr>
              <a:t> from the ELD foundations</a:t>
            </a:r>
            <a:r>
              <a:rPr lang="en-US" b="0" u="none" baseline="0" dirty="0" smtClean="0">
                <a:ea typeface="ＭＳ Ｐゴシック" charset="0"/>
                <a:cs typeface="ＭＳ Ｐゴシック" charset="0"/>
              </a:rPr>
              <a:t> and its three focuses: rhyming, onset, and sound differences in home language. </a:t>
            </a:r>
          </a:p>
          <a:p>
            <a:endParaRPr lang="en-US" b="1" u="none" dirty="0" smtClean="0">
              <a:ea typeface="ＭＳ Ｐゴシック" charset="0"/>
              <a:cs typeface="ＭＳ Ｐゴシック" charset="0"/>
            </a:endParaRPr>
          </a:p>
          <a:p>
            <a:r>
              <a:rPr lang="en-US" b="1" u="none" dirty="0" smtClean="0">
                <a:ea typeface="ＭＳ Ｐゴシック" charset="0"/>
                <a:cs typeface="ＭＳ Ｐゴシック" charset="0"/>
              </a:rPr>
              <a:t>Extra</a:t>
            </a:r>
            <a:r>
              <a:rPr lang="en-US" b="1" u="none" baseline="0" dirty="0" smtClean="0">
                <a:ea typeface="ＭＳ Ｐゴシック" charset="0"/>
                <a:cs typeface="ＭＳ Ｐゴシック" charset="0"/>
              </a:rPr>
              <a:t> Notes:</a:t>
            </a:r>
          </a:p>
          <a:p>
            <a:r>
              <a:rPr lang="en-US" dirty="0" smtClean="0">
                <a:ea typeface="ＭＳ Ｐゴシック" charset="0"/>
                <a:cs typeface="ＭＳ Ｐゴシック" charset="0"/>
              </a:rPr>
              <a:t>Ask </a:t>
            </a:r>
            <a:r>
              <a:rPr lang="en-US" dirty="0">
                <a:ea typeface="ＭＳ Ｐゴシック" charset="0"/>
                <a:cs typeface="ＭＳ Ｐゴシック" charset="0"/>
              </a:rPr>
              <a:t>participants to turn the ELD foundations on pages </a:t>
            </a:r>
            <a:r>
              <a:rPr lang="en-US" dirty="0" smtClean="0">
                <a:ea typeface="ＭＳ Ｐゴシック" charset="0"/>
                <a:cs typeface="ＭＳ Ｐゴシック" charset="0"/>
              </a:rPr>
              <a:t>131-133 of the Preschool Learning</a:t>
            </a:r>
            <a:r>
              <a:rPr lang="en-US" baseline="0" dirty="0" smtClean="0">
                <a:ea typeface="ＭＳ Ｐゴシック" charset="0"/>
                <a:cs typeface="ＭＳ Ｐゴシック" charset="0"/>
              </a:rPr>
              <a:t> Foundations. </a:t>
            </a:r>
            <a:r>
              <a:rPr lang="en-US" dirty="0" smtClean="0">
                <a:ea typeface="ＭＳ Ｐゴシック" charset="0"/>
                <a:cs typeface="ＭＳ Ｐゴシック" charset="0"/>
              </a:rPr>
              <a:t>Note </a:t>
            </a:r>
            <a:r>
              <a:rPr lang="en-US" dirty="0">
                <a:ea typeface="ＭＳ Ｐゴシック" charset="0"/>
                <a:cs typeface="ＭＳ Ｐゴシック" charset="0"/>
              </a:rPr>
              <a:t>that foundation 6.1 is on page </a:t>
            </a:r>
            <a:r>
              <a:rPr lang="en-US" dirty="0" smtClean="0">
                <a:ea typeface="ＭＳ Ｐゴシック" charset="0"/>
                <a:cs typeface="ＭＳ Ｐゴシック" charset="0"/>
              </a:rPr>
              <a:t>131.</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Review the next two slides as part of ELD foundations,</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Phonological</a:t>
            </a:r>
            <a:r>
              <a:rPr lang="en-US" baseline="0" dirty="0" smtClean="0">
                <a:ea typeface="ＭＳ Ｐゴシック" charset="0"/>
                <a:cs typeface="ＭＳ Ｐゴシック" charset="0"/>
              </a:rPr>
              <a:t> Awareness </a:t>
            </a:r>
            <a:r>
              <a:rPr lang="en-US" baseline="0" dirty="0" err="1" smtClean="0">
                <a:ea typeface="ＭＳ Ｐゴシック" charset="0"/>
                <a:cs typeface="ＭＳ Ｐゴシック" charset="0"/>
              </a:rPr>
              <a:t>substrand</a:t>
            </a:r>
            <a:r>
              <a:rPr lang="en-US" baseline="0" dirty="0" smtClean="0">
                <a:ea typeface="ＭＳ Ｐゴシック" charset="0"/>
                <a:cs typeface="ＭＳ Ｐゴシック" charset="0"/>
              </a:rPr>
              <a:t>. </a:t>
            </a:r>
            <a:endParaRPr lang="en-US" dirty="0">
              <a:ea typeface="ＭＳ Ｐゴシック" charset="0"/>
              <a:cs typeface="ＭＳ Ｐゴシック" charset="0"/>
            </a:endParaRPr>
          </a:p>
          <a:p>
            <a:pPr>
              <a:buFontTx/>
              <a:buChar char="•"/>
            </a:pPr>
            <a:endParaRPr lang="en-US" dirty="0">
              <a:ea typeface="ＭＳ Ｐゴシック" charset="0"/>
              <a:cs typeface="ＭＳ Ｐゴシック" charset="0"/>
            </a:endParaRPr>
          </a:p>
          <a:p>
            <a:pPr>
              <a:buFontTx/>
              <a:buChar char="•"/>
            </a:pP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24</a:t>
            </a:fld>
            <a:endParaRPr lang="en-US"/>
          </a:p>
        </p:txBody>
      </p:sp>
    </p:spTree>
    <p:extLst>
      <p:ext uri="{BB962C8B-B14F-4D97-AF65-F5344CB8AC3E}">
        <p14:creationId xmlns:p14="http://schemas.microsoft.com/office/powerpoint/2010/main" val="409839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solidFill>
            <a:srgbClr val="FFFFFF"/>
          </a:solidFill>
          <a:ln/>
        </p:spPr>
      </p:sp>
      <p:sp>
        <p:nvSpPr>
          <p:cNvPr id="109570" name="Rectangle 3"/>
          <p:cNvSpPr>
            <a:spLocks noGrp="1" noChangeArrowheads="1"/>
          </p:cNvSpPr>
          <p:nvPr>
            <p:ph type="body" idx="1"/>
          </p:nvPr>
        </p:nvSpPr>
        <p:spPr>
          <a:solidFill>
            <a:srgbClr val="FFFFFF"/>
          </a:solidFill>
          <a:ln>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ea typeface="ＭＳ Ｐゴシック" charset="0"/>
                <a:cs typeface="ＭＳ Ｐゴシック" charset="0"/>
              </a:rPr>
              <a:t>Presenter</a:t>
            </a:r>
            <a:r>
              <a:rPr lang="en-US" b="1" u="none" baseline="0" dirty="0" smtClean="0">
                <a:ea typeface="ＭＳ Ｐゴシック" charset="0"/>
                <a:cs typeface="ＭＳ Ｐゴシック" charset="0"/>
              </a:rPr>
              <a:t> </a:t>
            </a:r>
            <a:r>
              <a:rPr lang="en-US" b="1" u="none" dirty="0" smtClean="0">
                <a:ea typeface="ＭＳ Ｐゴシック" charset="0"/>
                <a:cs typeface="ＭＳ Ｐゴシック" charset="0"/>
              </a:rPr>
              <a:t>Remarks: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dirty="0" smtClean="0">
                <a:ea typeface="ＭＳ Ｐゴシック" charset="0"/>
                <a:cs typeface="ＭＳ Ｐゴシック" charset="0"/>
              </a:rPr>
              <a:t>(There</a:t>
            </a:r>
            <a:r>
              <a:rPr lang="en-US" b="0" u="none" baseline="0" dirty="0" smtClean="0">
                <a:ea typeface="ＭＳ Ｐゴシック" charset="0"/>
                <a:cs typeface="ＭＳ Ｐゴシック" charset="0"/>
              </a:rPr>
              <a:t> are no presenter remarks for this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u="none" dirty="0" smtClean="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ea typeface="ＭＳ Ｐゴシック" charset="0"/>
                <a:cs typeface="ＭＳ Ｐゴシック" charset="0"/>
              </a:rPr>
              <a:t>Extra</a:t>
            </a:r>
            <a:r>
              <a:rPr lang="en-US" b="1" u="none" baseline="0" dirty="0" smtClean="0">
                <a:ea typeface="ＭＳ Ｐゴシック" charset="0"/>
                <a:cs typeface="ＭＳ Ｐゴシック" charset="0"/>
              </a:rPr>
              <a:t> Notes:</a:t>
            </a:r>
          </a:p>
          <a:p>
            <a:r>
              <a:rPr lang="en-US" dirty="0" smtClean="0">
                <a:ea typeface="ＭＳ Ｐゴシック" charset="0"/>
                <a:cs typeface="ＭＳ Ｐゴシック" charset="0"/>
              </a:rPr>
              <a:t>Ask participants to turn the ELD foundations on pages 131-133 of the Preschool Learning</a:t>
            </a:r>
            <a:r>
              <a:rPr lang="en-US" baseline="0" dirty="0" smtClean="0">
                <a:ea typeface="ＭＳ Ｐゴシック" charset="0"/>
                <a:cs typeface="ＭＳ Ｐゴシック" charset="0"/>
              </a:rPr>
              <a:t> Foundations. </a:t>
            </a:r>
            <a:r>
              <a:rPr lang="en-US" u="none" dirty="0" smtClean="0">
                <a:ea typeface="ＭＳ Ｐゴシック" charset="0"/>
                <a:cs typeface="ＭＳ Ｐゴシック" charset="0"/>
              </a:rPr>
              <a:t>Note </a:t>
            </a:r>
            <a:r>
              <a:rPr lang="en-US" u="none" dirty="0">
                <a:ea typeface="ＭＳ Ｐゴシック" charset="0"/>
                <a:cs typeface="ＭＳ Ｐゴシック" charset="0"/>
              </a:rPr>
              <a:t>that foundation 6.2 is on page 132.</a:t>
            </a:r>
          </a:p>
          <a:p>
            <a:endParaRPr lang="en-US"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25</a:t>
            </a:fld>
            <a:endParaRPr lang="en-US"/>
          </a:p>
        </p:txBody>
      </p:sp>
    </p:spTree>
    <p:extLst>
      <p:ext uri="{BB962C8B-B14F-4D97-AF65-F5344CB8AC3E}">
        <p14:creationId xmlns:p14="http://schemas.microsoft.com/office/powerpoint/2010/main" val="3923688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solidFill>
            <a:srgbClr val="FFFFFF"/>
          </a:solidFill>
          <a:ln/>
        </p:spPr>
      </p:sp>
      <p:sp>
        <p:nvSpPr>
          <p:cNvPr id="105474" name="Rectangle 3"/>
          <p:cNvSpPr>
            <a:spLocks noGrp="1" noChangeArrowheads="1"/>
          </p:cNvSpPr>
          <p:nvPr>
            <p:ph type="body" idx="1"/>
          </p:nvPr>
        </p:nvSpPr>
        <p:spPr>
          <a:solidFill>
            <a:srgbClr val="FFFFFF"/>
          </a:solidFill>
          <a:ln>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ea typeface="ＭＳ Ｐゴシック" charset="0"/>
                <a:cs typeface="ＭＳ Ｐゴシック" charset="0"/>
              </a:rPr>
              <a:t>Presenter</a:t>
            </a:r>
            <a:r>
              <a:rPr lang="en-US" b="1" u="none" baseline="0" dirty="0" smtClean="0">
                <a:ea typeface="ＭＳ Ｐゴシック" charset="0"/>
                <a:cs typeface="ＭＳ Ｐゴシック" charset="0"/>
              </a:rPr>
              <a:t> Remarks:</a:t>
            </a:r>
          </a:p>
          <a:p>
            <a:r>
              <a:rPr lang="en-US" u="none" dirty="0" smtClean="0">
                <a:ea typeface="ＭＳ Ｐゴシック" charset="0"/>
                <a:cs typeface="ＭＳ Ｐゴシック" charset="0"/>
              </a:rPr>
              <a:t>Remember that children can attain phonological awareness in any language,</a:t>
            </a:r>
            <a:r>
              <a:rPr lang="en-US" u="none" baseline="0" dirty="0" smtClean="0">
                <a:ea typeface="ＭＳ Ｐゴシック" charset="0"/>
                <a:cs typeface="ＭＳ Ｐゴシック" charset="0"/>
              </a:rPr>
              <a:t> i</a:t>
            </a:r>
            <a:r>
              <a:rPr lang="en-US" u="none" dirty="0" smtClean="0">
                <a:ea typeface="ＭＳ Ｐゴシック" charset="0"/>
                <a:cs typeface="ＭＳ Ｐゴシック" charset="0"/>
              </a:rPr>
              <a:t>t will transfer.</a:t>
            </a:r>
          </a:p>
          <a:p>
            <a:endParaRPr lang="en-US" u="none" dirty="0" smtClean="0">
              <a:ea typeface="ＭＳ Ｐゴシック" charset="0"/>
              <a:cs typeface="ＭＳ Ｐゴシック" charset="0"/>
            </a:endParaRPr>
          </a:p>
          <a:p>
            <a:r>
              <a:rPr lang="en-US" b="1" u="none" dirty="0" smtClean="0">
                <a:ea typeface="ＭＳ Ｐゴシック" charset="0"/>
                <a:cs typeface="ＭＳ Ｐゴシック" charset="0"/>
              </a:rPr>
              <a:t>Extra Notes:</a:t>
            </a:r>
          </a:p>
          <a:p>
            <a:r>
              <a:rPr lang="en-US" dirty="0" smtClean="0">
                <a:ea typeface="ＭＳ Ｐゴシック" charset="0"/>
                <a:cs typeface="ＭＳ Ｐゴシック" charset="0"/>
              </a:rPr>
              <a:t>Ask participants to turn the ELD foundations on pages 131-133 of the Preschool Learning</a:t>
            </a:r>
            <a:r>
              <a:rPr lang="en-US" baseline="0" dirty="0" smtClean="0">
                <a:ea typeface="ＭＳ Ｐゴシック" charset="0"/>
                <a:cs typeface="ＭＳ Ｐゴシック" charset="0"/>
              </a:rPr>
              <a:t> Foundations. </a:t>
            </a:r>
            <a:r>
              <a:rPr lang="en-US" u="none" dirty="0" smtClean="0">
                <a:ea typeface="ＭＳ Ｐゴシック" charset="0"/>
                <a:cs typeface="ＭＳ Ｐゴシック" charset="0"/>
              </a:rPr>
              <a:t>Note </a:t>
            </a:r>
            <a:r>
              <a:rPr lang="en-US" u="none" dirty="0">
                <a:ea typeface="ＭＳ Ｐゴシック" charset="0"/>
                <a:cs typeface="ＭＳ Ｐゴシック" charset="0"/>
              </a:rPr>
              <a:t>that foundation 6.3 is on page 133.</a:t>
            </a:r>
          </a:p>
          <a:p>
            <a:endParaRPr lang="en-US" u="none" dirty="0" smtClean="0">
              <a:ea typeface="ＭＳ Ｐゴシック" charset="0"/>
              <a:cs typeface="ＭＳ Ｐゴシック" charset="0"/>
            </a:endParaRPr>
          </a:p>
          <a:p>
            <a:r>
              <a:rPr lang="en-US" u="none" dirty="0" smtClean="0">
                <a:ea typeface="ＭＳ Ｐゴシック" charset="0"/>
                <a:cs typeface="ＭＳ Ｐゴシック" charset="0"/>
              </a:rPr>
              <a:t>Ask </a:t>
            </a:r>
            <a:r>
              <a:rPr lang="en-US" u="none" dirty="0">
                <a:ea typeface="ＭＳ Ｐゴシック" charset="0"/>
                <a:cs typeface="ＭＳ Ｐゴシック" charset="0"/>
              </a:rPr>
              <a:t>participants to consider the connection between the language and literacy foundation 2.2 </a:t>
            </a:r>
            <a:r>
              <a:rPr lang="en-US" u="none" dirty="0" smtClean="0">
                <a:ea typeface="ＭＳ Ｐゴシック" charset="0"/>
                <a:cs typeface="ＭＳ Ｐゴシック" charset="0"/>
              </a:rPr>
              <a:t>(found on page 66) </a:t>
            </a:r>
            <a:r>
              <a:rPr lang="en-US" u="none" dirty="0">
                <a:ea typeface="ＭＳ Ｐゴシック" charset="0"/>
                <a:cs typeface="ＭＳ Ｐゴシック" charset="0"/>
              </a:rPr>
              <a:t>and the ELD foundation 6.3 </a:t>
            </a:r>
            <a:r>
              <a:rPr lang="en-US" u="none" dirty="0" smtClean="0">
                <a:ea typeface="ＭＳ Ｐゴシック" charset="0"/>
                <a:cs typeface="ＭＳ Ｐゴシック" charset="0"/>
              </a:rPr>
              <a:t>(found on page</a:t>
            </a:r>
            <a:r>
              <a:rPr lang="en-US" u="none" baseline="0" dirty="0" smtClean="0">
                <a:ea typeface="ＭＳ Ｐゴシック" charset="0"/>
                <a:cs typeface="ＭＳ Ｐゴシック" charset="0"/>
              </a:rPr>
              <a:t> </a:t>
            </a:r>
            <a:r>
              <a:rPr lang="en-US" u="none" dirty="0" smtClean="0">
                <a:ea typeface="ＭＳ Ｐゴシック" charset="0"/>
                <a:cs typeface="ＭＳ Ｐゴシック" charset="0"/>
              </a:rPr>
              <a:t>133</a:t>
            </a:r>
            <a:r>
              <a:rPr lang="en-US" u="none" dirty="0">
                <a:ea typeface="ＭＳ Ｐゴシック" charset="0"/>
                <a:cs typeface="ＭＳ Ｐゴシック" charset="0"/>
              </a:rPr>
              <a:t>).</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26</a:t>
            </a:fld>
            <a:endParaRPr lang="en-US"/>
          </a:p>
        </p:txBody>
      </p:sp>
    </p:spTree>
    <p:extLst>
      <p:ext uri="{BB962C8B-B14F-4D97-AF65-F5344CB8AC3E}">
        <p14:creationId xmlns:p14="http://schemas.microsoft.com/office/powerpoint/2010/main" val="259674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smtClean="0"/>
              <a:t>Background Information:</a:t>
            </a:r>
            <a:endParaRPr lang="en-US" u="none" baseline="0" dirty="0" smtClean="0"/>
          </a:p>
          <a:p>
            <a:r>
              <a:rPr lang="en-US" u="none" dirty="0" smtClean="0"/>
              <a:t>Insert three clips to show</a:t>
            </a:r>
            <a:r>
              <a:rPr lang="en-US" u="none" baseline="0" dirty="0" smtClean="0"/>
              <a:t> what it looks like at the beginning, middle, and later levels.</a:t>
            </a:r>
          </a:p>
          <a:p>
            <a:endParaRPr lang="en-US" u="none" dirty="0" smtClean="0"/>
          </a:p>
          <a:p>
            <a:r>
              <a:rPr lang="en-US" u="none" dirty="0" smtClean="0"/>
              <a:t>Clips come from</a:t>
            </a:r>
            <a:r>
              <a:rPr lang="en-US" u="none" baseline="0" dirty="0" smtClean="0"/>
              <a:t> </a:t>
            </a:r>
            <a:r>
              <a:rPr lang="en-US" u="none" dirty="0" smtClean="0"/>
              <a:t>ELD 22 Sound: Sound Differences in Home Language and English – beginning</a:t>
            </a:r>
            <a:r>
              <a:rPr lang="en-US" u="none" baseline="0" dirty="0" smtClean="0"/>
              <a:t>, middle, later: </a:t>
            </a:r>
            <a:endParaRPr lang="en-US" u="none" dirty="0" smtClean="0"/>
          </a:p>
          <a:p>
            <a:pPr marL="171450" indent="-171450">
              <a:buFont typeface="Arial" panose="020B0604020202020204" pitchFamily="34" charset="0"/>
              <a:buChar char="•"/>
            </a:pPr>
            <a:r>
              <a:rPr lang="en-US" u="none" dirty="0" smtClean="0"/>
              <a:t>Beginning Clip: 0:00</a:t>
            </a:r>
            <a:r>
              <a:rPr lang="en-US" u="none" baseline="0" dirty="0" smtClean="0"/>
              <a:t> - </a:t>
            </a:r>
            <a:r>
              <a:rPr lang="en-US" u="none" dirty="0" smtClean="0"/>
              <a:t>57:09</a:t>
            </a:r>
          </a:p>
          <a:p>
            <a:pPr marL="171450" indent="-171450">
              <a:buFont typeface="Arial" panose="020B0604020202020204" pitchFamily="34" charset="0"/>
              <a:buChar char="•"/>
            </a:pPr>
            <a:r>
              <a:rPr lang="en-US" u="none" dirty="0" smtClean="0"/>
              <a:t>Middle</a:t>
            </a:r>
            <a:r>
              <a:rPr lang="en-US" u="none" baseline="0" dirty="0" smtClean="0"/>
              <a:t> </a:t>
            </a:r>
            <a:r>
              <a:rPr lang="en-US" u="none" dirty="0" smtClean="0"/>
              <a:t>Clip: 2:52:09 - 3:26:22; 5:07:08 - 5:48:26</a:t>
            </a:r>
          </a:p>
          <a:p>
            <a:pPr marL="171450" indent="-171450">
              <a:buFont typeface="Arial" panose="020B0604020202020204" pitchFamily="34" charset="0"/>
              <a:buChar char="•"/>
            </a:pPr>
            <a:r>
              <a:rPr lang="en-US" u="none" dirty="0" smtClean="0"/>
              <a:t>Later</a:t>
            </a:r>
            <a:r>
              <a:rPr lang="en-US" u="none" baseline="0" dirty="0" smtClean="0"/>
              <a:t> </a:t>
            </a:r>
            <a:r>
              <a:rPr lang="en-US" u="none" dirty="0" smtClean="0"/>
              <a:t>Clip: 5:49:05</a:t>
            </a:r>
            <a:r>
              <a:rPr lang="en-US" u="none" baseline="0" dirty="0" smtClean="0"/>
              <a:t> – 7:15:12</a:t>
            </a:r>
          </a:p>
          <a:p>
            <a:endParaRPr lang="en-US" u="non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ea typeface="ＭＳ Ｐゴシック" charset="0"/>
                <a:cs typeface="ＭＳ Ｐゴシック" charset="0"/>
              </a:rPr>
              <a:t>Presenter</a:t>
            </a:r>
            <a:r>
              <a:rPr lang="en-US" b="1" u="none" baseline="0" dirty="0" smtClean="0">
                <a:ea typeface="ＭＳ Ｐゴシック" charset="0"/>
                <a:cs typeface="ＭＳ Ｐゴシック" charset="0"/>
              </a:rPr>
              <a:t> Remarks: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Let</a:t>
            </a:r>
            <a:r>
              <a:rPr lang="en-US" u="none" dirty="0" smtClean="0">
                <a:solidFill>
                  <a:srgbClr val="FF0000"/>
                </a:solidFill>
              </a:rPr>
              <a:t>’</a:t>
            </a:r>
            <a:r>
              <a:rPr lang="en-US" u="none" dirty="0" smtClean="0"/>
              <a:t>s take a look at what these stages would look</a:t>
            </a:r>
            <a:r>
              <a:rPr lang="en-US" u="none" baseline="0" dirty="0" smtClean="0"/>
              <a:t> like in the beginning, middle, and later developmental levels.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u="sng" baseline="0" dirty="0" smtClean="0"/>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27</a:t>
            </a:fld>
            <a:endParaRPr lang="en-US"/>
          </a:p>
        </p:txBody>
      </p:sp>
    </p:spTree>
    <p:extLst>
      <p:ext uri="{BB962C8B-B14F-4D97-AF65-F5344CB8AC3E}">
        <p14:creationId xmlns:p14="http://schemas.microsoft.com/office/powerpoint/2010/main" val="744069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none" dirty="0" smtClean="0">
                <a:ea typeface="ＭＳ Ｐゴシック" charset="0"/>
                <a:cs typeface="ＭＳ Ｐゴシック" charset="0"/>
              </a:rPr>
              <a:t>Presenter</a:t>
            </a:r>
            <a:r>
              <a:rPr lang="en-US" b="1" u="none" baseline="0" dirty="0" smtClean="0">
                <a:ea typeface="ＭＳ Ｐゴシック" charset="0"/>
                <a:cs typeface="ＭＳ Ｐゴシック" charset="0"/>
              </a:rPr>
              <a:t> Remarks:</a:t>
            </a:r>
          </a:p>
          <a:p>
            <a:pPr eaLnBrk="1" hangingPunct="1">
              <a:lnSpc>
                <a:spcPct val="90000"/>
              </a:lnSpc>
              <a:buFontTx/>
              <a:buNone/>
            </a:pPr>
            <a:r>
              <a:rPr lang="en-US" sz="1200" u="none" dirty="0" smtClean="0">
                <a:latin typeface="Arial" charset="0"/>
                <a:ea typeface="ＭＳ Ｐゴシック" charset="0"/>
                <a:cs typeface="Arial" charset="0"/>
              </a:rPr>
              <a:t>Please share your</a:t>
            </a:r>
            <a:r>
              <a:rPr lang="en-US" sz="1200" u="none" baseline="0" dirty="0" smtClean="0">
                <a:latin typeface="Arial" charset="0"/>
                <a:ea typeface="ＭＳ Ｐゴシック" charset="0"/>
                <a:cs typeface="Arial" charset="0"/>
              </a:rPr>
              <a:t> responses to the following questions:</a:t>
            </a:r>
          </a:p>
          <a:p>
            <a:pPr marL="171450" indent="-171450" eaLnBrk="1" hangingPunct="1">
              <a:lnSpc>
                <a:spcPct val="90000"/>
              </a:lnSpc>
              <a:buFont typeface="Arial" panose="020B0604020202020204" pitchFamily="34" charset="0"/>
              <a:buChar char="•"/>
            </a:pPr>
            <a:r>
              <a:rPr lang="en-US" dirty="0" smtClean="0">
                <a:latin typeface="Arial" charset="0"/>
                <a:ea typeface="ＭＳ Ｐゴシック" charset="0"/>
                <a:cs typeface="Arial" charset="0"/>
              </a:rPr>
              <a:t>What are the differences between the developmental levels (</a:t>
            </a:r>
            <a:r>
              <a:rPr lang="en-US" dirty="0" smtClean="0"/>
              <a:t>beginning, middle, later)?</a:t>
            </a:r>
          </a:p>
          <a:p>
            <a:pPr marL="171450" indent="-171450" eaLnBrk="1" hangingPunct="1">
              <a:lnSpc>
                <a:spcPct val="90000"/>
              </a:lnSpc>
              <a:buFont typeface="Arial" panose="020B0604020202020204" pitchFamily="34" charset="0"/>
              <a:buChar char="•"/>
            </a:pPr>
            <a:r>
              <a:rPr lang="en-US" dirty="0" smtClean="0">
                <a:latin typeface="Arial" charset="0"/>
                <a:ea typeface="ＭＳ Ｐゴシック" pitchFamily="-1" charset="-128"/>
                <a:cs typeface="ＭＳ Ｐゴシック" pitchFamily="-1" charset="-128"/>
              </a:rPr>
              <a:t>How does the teacher adapt her lesson (sound differences) to support children’s phonological awareness? </a:t>
            </a:r>
          </a:p>
          <a:p>
            <a:pPr marL="171450" indent="-171450" eaLnBrk="1" hangingPunct="1">
              <a:lnSpc>
                <a:spcPct val="90000"/>
              </a:lnSpc>
              <a:buFont typeface="Arial" panose="020B0604020202020204" pitchFamily="34" charset="0"/>
              <a:buChar char="•"/>
            </a:pPr>
            <a:r>
              <a:rPr lang="en-US" dirty="0" smtClean="0">
                <a:latin typeface="Arial" charset="0"/>
                <a:ea typeface="ＭＳ Ｐゴシック" pitchFamily="-1" charset="-128"/>
                <a:cs typeface="ＭＳ Ｐゴシック" pitchFamily="-1" charset="-128"/>
              </a:rPr>
              <a:t>Have you had a similar experience in your classroom?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28</a:t>
            </a:fld>
            <a:endParaRPr lang="en-US"/>
          </a:p>
        </p:txBody>
      </p:sp>
    </p:spTree>
    <p:extLst>
      <p:ext uri="{BB962C8B-B14F-4D97-AF65-F5344CB8AC3E}">
        <p14:creationId xmlns:p14="http://schemas.microsoft.com/office/powerpoint/2010/main" val="4016264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46175" y="687388"/>
            <a:ext cx="4572000" cy="3429000"/>
          </a:xfrm>
          <a:solidFill>
            <a:srgbClr val="FFFFFF"/>
          </a:solidFill>
          <a:ln/>
        </p:spPr>
      </p:sp>
      <p:sp>
        <p:nvSpPr>
          <p:cNvPr id="74755" name="Notes Placeholder 2"/>
          <p:cNvSpPr>
            <a:spLocks noGrp="1"/>
          </p:cNvSpPr>
          <p:nvPr>
            <p:ph type="body" idx="1"/>
          </p:nvPr>
        </p:nvSpPr>
        <p:spPr>
          <a:xfrm>
            <a:off x="688975" y="4345781"/>
            <a:ext cx="5486400" cy="4113213"/>
          </a:xfrm>
          <a:noFill/>
          <a:ln/>
        </p:spPr>
        <p:txBody>
          <a:bodyPr lIns="92302" tIns="46151" rIns="92302" bIns="46151"/>
          <a:lstStyle/>
          <a:p>
            <a:r>
              <a:rPr lang="en-US" b="1" u="none" dirty="0" smtClean="0"/>
              <a:t>Background Information:</a:t>
            </a:r>
          </a:p>
          <a:p>
            <a:pPr marL="171450" indent="-171450">
              <a:buFont typeface="Arial"/>
              <a:buChar char="•"/>
            </a:pPr>
            <a:r>
              <a:rPr lang="en-US" b="0" u="none" dirty="0" smtClean="0">
                <a:latin typeface="Arial" pitchFamily="-65" charset="0"/>
                <a:ea typeface="ＭＳ Ｐゴシック" pitchFamily="-65" charset="-128"/>
                <a:cs typeface="ＭＳ Ｐゴシック" pitchFamily="-65" charset="-128"/>
              </a:rPr>
              <a:t>Discuss the importance of using data to inform curriculum decisions. Emphasize the value of being able to plan activities that will meet the developmental needs of children. </a:t>
            </a:r>
            <a:endParaRPr lang="en-US" b="0" u="none" dirty="0" smtClean="0">
              <a:ea typeface="Arial" charset="0"/>
              <a:cs typeface="Arial" charset="0"/>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u="none" dirty="0" smtClean="0"/>
              <a:t>The DRDP-K also has a data service called </a:t>
            </a:r>
            <a:r>
              <a:rPr lang="en-US" u="none" dirty="0" err="1" smtClean="0"/>
              <a:t>DRDPtech</a:t>
            </a:r>
            <a:r>
              <a:rPr lang="en-US" sz="1200" b="1" baseline="30000" dirty="0" smtClean="0">
                <a:solidFill>
                  <a:schemeClr val="tx1"/>
                </a:solidFill>
                <a:latin typeface="Arial" pitchFamily="-107" charset="0"/>
                <a:ea typeface="ＭＳ Ｐゴシック" pitchFamily="-107" charset="-128"/>
                <a:cs typeface="Arial" pitchFamily="-107" charset="0"/>
              </a:rPr>
              <a:t>©</a:t>
            </a:r>
            <a:r>
              <a:rPr lang="en-US" u="none" dirty="0" smtClean="0"/>
              <a:t> that is free to all districts</a:t>
            </a:r>
            <a:r>
              <a:rPr lang="en-US" u="none" baseline="0" dirty="0" smtClean="0"/>
              <a:t> (</a:t>
            </a:r>
            <a:r>
              <a:rPr lang="en-US" u="none" dirty="0" smtClean="0"/>
              <a:t>http://www.drdpk.org/drdptech.html).</a:t>
            </a:r>
            <a:endParaRPr lang="en-US" u="none" dirty="0" smtClean="0">
              <a:ea typeface="Arial" charset="0"/>
              <a:cs typeface="Arial" charset="0"/>
            </a:endParaRPr>
          </a:p>
          <a:p>
            <a:pPr marL="171450" indent="-171450">
              <a:buFont typeface="Arial"/>
              <a:buChar char="•"/>
            </a:pPr>
            <a:r>
              <a:rPr lang="en-US" u="none" dirty="0" smtClean="0">
                <a:ea typeface="Arial" charset="0"/>
                <a:cs typeface="Arial" charset="0"/>
              </a:rPr>
              <a:t>Depending on the size of your group, participants can share responses with tablemates</a:t>
            </a:r>
            <a:r>
              <a:rPr lang="en-US" u="none" baseline="0" dirty="0" smtClean="0">
                <a:ea typeface="Arial" charset="0"/>
                <a:cs typeface="Arial" charset="0"/>
              </a:rPr>
              <a:t> </a:t>
            </a:r>
            <a:r>
              <a:rPr lang="en-US" u="none" dirty="0" smtClean="0">
                <a:ea typeface="Arial" charset="0"/>
                <a:cs typeface="Arial" charset="0"/>
              </a:rPr>
              <a:t>or in pairs.  </a:t>
            </a:r>
          </a:p>
          <a:p>
            <a:pPr marL="171450" indent="-171450">
              <a:buFont typeface="Arial"/>
              <a:buChar char="•"/>
            </a:pPr>
            <a:r>
              <a:rPr lang="en-US" u="none" dirty="0" smtClean="0">
                <a:latin typeface="Arial" pitchFamily="-65" charset="0"/>
                <a:ea typeface="ＭＳ Ｐゴシック" pitchFamily="-65" charset="-128"/>
                <a:cs typeface="ＭＳ Ｐゴシック" pitchFamily="-65" charset="-128"/>
              </a:rPr>
              <a:t>Link to the management bulletin to learn more (</a:t>
            </a:r>
            <a:r>
              <a:rPr lang="en-US" u="none" dirty="0" smtClean="0">
                <a:latin typeface="Arial" pitchFamily="-65" charset="0"/>
                <a:ea typeface="ＭＳ Ｐゴシック" pitchFamily="-65" charset="-128"/>
                <a:cs typeface="ＭＳ Ｐゴシック" pitchFamily="-65" charset="-128"/>
                <a:hlinkClick r:id="rId3"/>
              </a:rPr>
              <a:t>http://www.cde.ca.gov/sp/cd/ci/mb1411.asp</a:t>
            </a:r>
            <a:r>
              <a:rPr lang="en-US" u="none" dirty="0" smtClean="0">
                <a:latin typeface="Arial" pitchFamily="-65" charset="0"/>
                <a:ea typeface="ＭＳ Ｐゴシック" pitchFamily="-65" charset="-128"/>
                <a:cs typeface="ＭＳ Ｐゴシック" pitchFamily="-65" charset="-128"/>
              </a:rPr>
              <a:t>).</a:t>
            </a:r>
          </a:p>
          <a:p>
            <a:pPr eaLnBrk="1" hangingPunct="1"/>
            <a:endParaRPr lang="en-US" b="1" u="none" dirty="0" smtClean="0">
              <a:latin typeface="Arial" pitchFamily="-65" charset="0"/>
              <a:ea typeface="ＭＳ Ｐゴシック" pitchFamily="-65" charset="-128"/>
              <a:cs typeface="ＭＳ Ｐゴシック" pitchFamily="-65" charset="-128"/>
            </a:endParaRPr>
          </a:p>
          <a:p>
            <a:pPr eaLnBrk="1" hangingPunct="1"/>
            <a:r>
              <a:rPr lang="en-US" b="1" u="none" dirty="0" smtClean="0">
                <a:latin typeface="Arial" pitchFamily="-65" charset="0"/>
                <a:ea typeface="ＭＳ Ｐゴシック" pitchFamily="-65" charset="-128"/>
                <a:cs typeface="ＭＳ Ｐゴシック" pitchFamily="-65" charset="-128"/>
              </a:rPr>
              <a:t>Presenter Remarks:</a:t>
            </a:r>
            <a:endParaRPr lang="en-US" u="none" dirty="0" smtClean="0">
              <a:latin typeface="Arial" pitchFamily="-65" charset="0"/>
              <a:ea typeface="ＭＳ Ｐゴシック" pitchFamily="-65" charset="-128"/>
              <a:cs typeface="ＭＳ Ｐゴシック" pitchFamily="-65" charset="-128"/>
            </a:endParaRPr>
          </a:p>
          <a:p>
            <a:r>
              <a:rPr lang="en-US" u="none" dirty="0" smtClean="0">
                <a:latin typeface="Arial" charset="0"/>
                <a:ea typeface="Arial" charset="0"/>
                <a:cs typeface="Arial" charset="0"/>
              </a:rPr>
              <a:t>What </a:t>
            </a:r>
            <a:r>
              <a:rPr lang="en-US" u="none" dirty="0">
                <a:latin typeface="Arial" charset="0"/>
                <a:ea typeface="Arial" charset="0"/>
                <a:cs typeface="Arial" charset="0"/>
              </a:rPr>
              <a:t>do you know about </a:t>
            </a:r>
            <a:r>
              <a:rPr lang="en-US" u="none" dirty="0" smtClean="0">
                <a:latin typeface="Arial" charset="0"/>
                <a:ea typeface="Arial" charset="0"/>
                <a:cs typeface="Arial" charset="0"/>
              </a:rPr>
              <a:t>the DRDP-K? </a:t>
            </a:r>
            <a:r>
              <a:rPr lang="en-US" u="none" dirty="0">
                <a:latin typeface="Arial" charset="0"/>
                <a:ea typeface="Arial" charset="0"/>
                <a:cs typeface="Arial" charset="0"/>
              </a:rPr>
              <a:t>How do you use it in your work now</a:t>
            </a:r>
            <a:r>
              <a:rPr lang="en-US" u="none" dirty="0" smtClean="0">
                <a:latin typeface="Arial" charset="0"/>
                <a:ea typeface="Arial" charset="0"/>
                <a:cs typeface="Arial" charset="0"/>
              </a:rPr>
              <a:t>?</a:t>
            </a:r>
            <a:r>
              <a:rPr lang="en-US" b="1" u="none" dirty="0"/>
              <a:t> </a:t>
            </a:r>
            <a:endParaRPr lang="en-US" b="1" u="none" dirty="0" smtClean="0"/>
          </a:p>
          <a:p>
            <a:endParaRPr lang="en-US" b="1" dirty="0"/>
          </a:p>
          <a:p>
            <a:pPr marL="171450" indent="-171450">
              <a:buFont typeface="Arial"/>
              <a:buChar char="•"/>
            </a:pPr>
            <a:endParaRPr lang="en-US" dirty="0">
              <a:latin typeface="Arial" pitchFamily="-65" charset="0"/>
              <a:ea typeface="ＭＳ Ｐゴシック" pitchFamily="-65" charset="-128"/>
              <a:cs typeface="ＭＳ Ｐゴシック" pitchFamily="-65" charset="-128"/>
            </a:endParaRPr>
          </a:p>
          <a:p>
            <a:pPr marL="171450" indent="-171450" eaLnBrk="1" hangingPunct="1">
              <a:buFont typeface="Arial"/>
              <a:buChar char="•"/>
            </a:pPr>
            <a:endParaRPr lang="en-US" dirty="0">
              <a:latin typeface="Arial" charset="0"/>
              <a:ea typeface="Arial" charset="0"/>
              <a:cs typeface="Arial" charset="0"/>
            </a:endParaRPr>
          </a:p>
        </p:txBody>
      </p:sp>
      <p:sp>
        <p:nvSpPr>
          <p:cNvPr id="74756" name="Slide Number Placeholder 3"/>
          <p:cNvSpPr txBox="1">
            <a:spLocks noGrp="1"/>
          </p:cNvSpPr>
          <p:nvPr/>
        </p:nvSpPr>
        <p:spPr bwMode="auto">
          <a:xfrm>
            <a:off x="3886200" y="8688388"/>
            <a:ext cx="2971800" cy="455612"/>
          </a:xfrm>
          <a:prstGeom prst="rect">
            <a:avLst/>
          </a:prstGeom>
          <a:noFill/>
          <a:ln w="9525">
            <a:noFill/>
            <a:miter lim="800000"/>
            <a:headEnd/>
            <a:tailEnd/>
          </a:ln>
        </p:spPr>
        <p:txBody>
          <a:bodyPr lIns="92302" tIns="46151" rIns="92302" bIns="46151" anchor="b">
            <a:prstTxWarp prst="textNoShape">
              <a:avLst/>
            </a:prstTxWarp>
          </a:bodyPr>
          <a:lstStyle/>
          <a:p>
            <a:pPr algn="r" defTabSz="923925" fontAlgn="base">
              <a:spcBef>
                <a:spcPct val="0"/>
              </a:spcBef>
              <a:spcAft>
                <a:spcPct val="0"/>
              </a:spcAft>
            </a:pPr>
            <a:fld id="{19BCDCB0-78D7-4F4A-9430-937D484FA608}" type="slidenum">
              <a:rPr lang="en-US" sz="1200">
                <a:solidFill>
                  <a:srgbClr val="000000"/>
                </a:solidFill>
                <a:latin typeface="Times New Roman" pitchFamily="-65" charset="0"/>
                <a:ea typeface="ＭＳ Ｐゴシック" pitchFamily="-65" charset="-128"/>
                <a:cs typeface="ＭＳ Ｐゴシック" pitchFamily="-65" charset="-128"/>
              </a:rPr>
              <a:pPr algn="r" defTabSz="923925" fontAlgn="base">
                <a:spcBef>
                  <a:spcPct val="0"/>
                </a:spcBef>
                <a:spcAft>
                  <a:spcPct val="0"/>
                </a:spcAft>
              </a:pPr>
              <a:t>29</a:t>
            </a:fld>
            <a:endParaRPr lang="en-US" sz="1200" dirty="0">
              <a:solidFill>
                <a:srgbClr val="000000"/>
              </a:solidFill>
              <a:latin typeface="Times New Roman"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72242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xfrm>
            <a:off x="533400" y="4346763"/>
            <a:ext cx="6096000" cy="42622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charset="0"/>
                <a:cs typeface="ＭＳ Ｐゴシック" charset="0"/>
              </a:rPr>
              <a:t>Activity 1: </a:t>
            </a:r>
            <a:r>
              <a:rPr lang="en-US" sz="1200" kern="1200" dirty="0" smtClean="0">
                <a:solidFill>
                  <a:schemeClr val="tx1"/>
                </a:solidFill>
                <a:effectLst/>
                <a:latin typeface="Arial" panose="020B0604020202020204" pitchFamily="34" charset="0"/>
                <a:ea typeface="+mn-ea"/>
                <a:cs typeface="Arial" panose="020B0604020202020204" pitchFamily="34" charset="0"/>
              </a:rPr>
              <a:t>Down by the Bay: Using Music to Get in the Mood of Phonological Awareness</a:t>
            </a:r>
            <a:endParaRPr lang="en-US" dirty="0" smtClean="0">
              <a:ea typeface="ＭＳ Ｐゴシック" charset="0"/>
              <a:cs typeface="ＭＳ Ｐゴシック" charset="0"/>
            </a:endParaRPr>
          </a:p>
          <a:p>
            <a:endParaRPr lang="en-US" b="1"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a typeface="ＭＳ Ｐゴシック" charset="0"/>
                <a:cs typeface="ＭＳ Ｐゴシック" charset="0"/>
              </a:rPr>
              <a:t>Background Information:</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Intent:</a:t>
            </a:r>
            <a:r>
              <a:rPr lang="en-US" baseline="0" dirty="0" smtClean="0">
                <a:ea typeface="ＭＳ Ｐゴシック" charset="0"/>
                <a:cs typeface="ＭＳ Ｐゴシック"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Give participants an opportunity to activate prior knowledge about phonological awareness and meet tablemates.</a:t>
            </a:r>
          </a:p>
          <a:p>
            <a:pPr lvl="0"/>
            <a:endParaRPr lang="en-US" baseline="0" dirty="0" smtClean="0">
              <a:ea typeface="ＭＳ Ｐゴシック" charset="0"/>
              <a:cs typeface="ＭＳ Ｐゴシック" charset="0"/>
            </a:endParaRPr>
          </a:p>
          <a:p>
            <a:pPr lvl="0"/>
            <a:r>
              <a:rPr lang="en-US" baseline="0" dirty="0" smtClean="0">
                <a:ea typeface="ＭＳ Ｐゴシック" charset="0"/>
                <a:cs typeface="ＭＳ Ｐゴシック" charset="0"/>
              </a:rPr>
              <a:t>Materials Required: </a:t>
            </a:r>
            <a:r>
              <a:rPr lang="en-US" sz="1200" kern="1200" dirty="0" smtClean="0">
                <a:solidFill>
                  <a:schemeClr val="tx1"/>
                </a:solidFill>
                <a:effectLst/>
                <a:latin typeface="Arial" panose="020B0604020202020204" pitchFamily="34" charset="0"/>
                <a:ea typeface="+mn-ea"/>
                <a:cs typeface="Arial" panose="020B0604020202020204" pitchFamily="34" charset="0"/>
              </a:rPr>
              <a:t>PPT with song lyrics;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Tablemates;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Optional: iTunes version of “Down by the Bay”;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Pretend microphones for each table</a:t>
            </a:r>
          </a:p>
          <a:p>
            <a:endParaRPr lang="en-US" baseline="0" dirty="0" smtClean="0">
              <a:ea typeface="ＭＳ Ｐゴシック" charset="0"/>
              <a:cs typeface="ＭＳ Ｐゴシック" charset="0"/>
            </a:endParaRPr>
          </a:p>
          <a:p>
            <a:r>
              <a:rPr lang="en-US" b="1" baseline="0" dirty="0" smtClean="0">
                <a:ea typeface="ＭＳ Ｐゴシック" charset="0"/>
                <a:cs typeface="ＭＳ Ｐゴシック" charset="0"/>
              </a:rPr>
              <a:t>Presenter Remarks:</a:t>
            </a:r>
          </a:p>
          <a:p>
            <a:pPr marL="0" lv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Stand up and sing “Down by the Bay” with me. (You may choose to play the iTunes version of “Down by the Bay” in the background while the whole group sings.)</a:t>
            </a:r>
            <a:endParaRPr lang="en-US" dirty="0" smtClean="0">
              <a:effectLst/>
            </a:endParaRPr>
          </a:p>
          <a:p>
            <a:pPr marL="0" lvl="0" indent="0">
              <a:buFont typeface="Arial" panose="020B0604020202020204" pitchFamily="34" charset="0"/>
              <a:buNone/>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(Trainer</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p</a:t>
            </a:r>
            <a:r>
              <a:rPr lang="en-US" sz="1200" kern="1200" dirty="0" smtClean="0">
                <a:solidFill>
                  <a:schemeClr val="tx1"/>
                </a:solidFill>
                <a:effectLst/>
                <a:latin typeface="Arial" panose="020B0604020202020204" pitchFamily="34" charset="0"/>
                <a:ea typeface="+mn-ea"/>
                <a:cs typeface="Arial" panose="020B0604020202020204" pitchFamily="34" charset="0"/>
              </a:rPr>
              <a:t>ause after first verse and pick up the pretend microphone; create a new verse, trading out words so that the rhyme and rhythm remain.)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p>
          <a:p>
            <a:pPr marL="0" lvl="0" indent="0">
              <a:buFont typeface="Arial" panose="020B0604020202020204" pitchFamily="34" charset="0"/>
              <a:buNone/>
            </a:pP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Arial" panose="020B0604020202020204" pitchFamily="34" charset="0"/>
              </a:rPr>
              <a:t>It’s your turn now. We are going to start again with the whole table group singing the first verse on the slide. Then one person from each table will grab the microphone and take a turn adding a new verse. We will keep going until everyone has had a turn creating a new verse.</a:t>
            </a:r>
            <a:endParaRPr lang="en-US" dirty="0" smtClean="0">
              <a:effectLst/>
            </a:endParaRPr>
          </a:p>
          <a:p>
            <a:endParaRPr lang="en-US" baseline="0"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a:t>
            </a:fld>
            <a:endParaRPr lang="en-US"/>
          </a:p>
        </p:txBody>
      </p:sp>
    </p:spTree>
    <p:extLst>
      <p:ext uri="{BB962C8B-B14F-4D97-AF65-F5344CB8AC3E}">
        <p14:creationId xmlns:p14="http://schemas.microsoft.com/office/powerpoint/2010/main" val="685381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a:xfrm>
            <a:off x="685800" y="4376180"/>
            <a:ext cx="5486400" cy="4047344"/>
          </a:xfrm>
          <a:ln/>
        </p:spPr>
        <p:txBody>
          <a:bodyPr>
            <a:noAutofit/>
          </a:bodyPr>
          <a:lstStyle/>
          <a:p>
            <a:pPr>
              <a:spcBef>
                <a:spcPts val="0"/>
              </a:spcBef>
              <a:spcAft>
                <a:spcPts val="0"/>
              </a:spcAft>
            </a:pPr>
            <a:r>
              <a:rPr lang="en-US" b="1" dirty="0" smtClean="0">
                <a:latin typeface="Arial" charset="0"/>
                <a:ea typeface="Arial" charset="0"/>
                <a:cs typeface="Arial" charset="0"/>
              </a:rPr>
              <a:t>Presenter</a:t>
            </a:r>
            <a:r>
              <a:rPr lang="en-US" b="1" baseline="0" dirty="0" smtClean="0">
                <a:latin typeface="Arial" charset="0"/>
                <a:ea typeface="Arial" charset="0"/>
                <a:cs typeface="Arial" charset="0"/>
              </a:rPr>
              <a:t> Remarks:</a:t>
            </a:r>
          </a:p>
          <a:p>
            <a:pPr>
              <a:spcBef>
                <a:spcPts val="0"/>
              </a:spcBef>
              <a:spcAft>
                <a:spcPts val="0"/>
              </a:spcAft>
            </a:pPr>
            <a:r>
              <a:rPr lang="en-US" dirty="0">
                <a:latin typeface="Arial" charset="0"/>
              </a:rPr>
              <a:t>One key feature </a:t>
            </a:r>
            <a:r>
              <a:rPr lang="en-US" dirty="0" smtClean="0">
                <a:latin typeface="Arial" charset="0"/>
              </a:rPr>
              <a:t>of the DRDP-K to consider is </a:t>
            </a:r>
            <a:r>
              <a:rPr lang="en-US" dirty="0">
                <a:latin typeface="Arial" charset="0"/>
              </a:rPr>
              <a:t>that it is an observation-based </a:t>
            </a:r>
            <a:r>
              <a:rPr lang="en-US" dirty="0" smtClean="0">
                <a:latin typeface="Arial" charset="0"/>
              </a:rPr>
              <a:t>assessment </a:t>
            </a:r>
            <a:r>
              <a:rPr lang="en-US" dirty="0" smtClean="0">
                <a:latin typeface="Arial" pitchFamily="-65" charset="0"/>
                <a:ea typeface="Arial" pitchFamily="-65" charset="0"/>
                <a:cs typeface="Arial" pitchFamily="-65" charset="0"/>
              </a:rPr>
              <a:t>and not a test. It is used to support children’s learning. Observing</a:t>
            </a:r>
            <a:r>
              <a:rPr lang="en-US" baseline="0" dirty="0" smtClean="0">
                <a:latin typeface="Arial" pitchFamily="-65" charset="0"/>
                <a:ea typeface="Arial" pitchFamily="-65" charset="0"/>
                <a:cs typeface="Arial" pitchFamily="-65" charset="0"/>
              </a:rPr>
              <a:t> and documenting children's progress provides teachers the information needed to differentiate instruction and experiences. It also provides information to individualize.</a:t>
            </a:r>
          </a:p>
          <a:p>
            <a:pPr>
              <a:spcBef>
                <a:spcPts val="0"/>
              </a:spcBef>
              <a:spcAft>
                <a:spcPts val="0"/>
              </a:spcAft>
            </a:pPr>
            <a:endParaRPr lang="en-US" b="1" dirty="0" smtClean="0">
              <a:latin typeface="Arial" charset="0"/>
              <a:ea typeface="Arial" charset="0"/>
              <a:cs typeface="Arial" charset="0"/>
            </a:endParaRPr>
          </a:p>
          <a:p>
            <a:pPr eaLnBrk="1" fontAlgn="auto" hangingPunct="1">
              <a:spcBef>
                <a:spcPts val="0"/>
              </a:spcBef>
              <a:spcAft>
                <a:spcPts val="0"/>
              </a:spcAft>
              <a:defRPr/>
            </a:pPr>
            <a:r>
              <a:rPr lang="en-US" dirty="0" smtClean="0">
                <a:latin typeface="Arial" charset="0"/>
                <a:ea typeface="+mn-ea"/>
              </a:rPr>
              <a:t>Observational </a:t>
            </a:r>
            <a:r>
              <a:rPr lang="en-US" dirty="0">
                <a:latin typeface="Arial" charset="0"/>
                <a:ea typeface="+mn-ea"/>
              </a:rPr>
              <a:t>tools are preferred over criterion-referenced tools because the information gathered by observation more accurately reflects what children are able to do. </a:t>
            </a:r>
            <a:endParaRPr lang="en-US" dirty="0" smtClean="0">
              <a:latin typeface="Arial" charset="0"/>
              <a:ea typeface="+mn-ea"/>
            </a:endParaRPr>
          </a:p>
          <a:p>
            <a:pPr eaLnBrk="1" fontAlgn="auto" hangingPunct="1">
              <a:spcBef>
                <a:spcPts val="0"/>
              </a:spcBef>
              <a:spcAft>
                <a:spcPts val="0"/>
              </a:spcAft>
              <a:defRPr/>
            </a:pPr>
            <a:endParaRPr lang="en-US" dirty="0" smtClean="0">
              <a:latin typeface="Arial" charset="0"/>
              <a:ea typeface="+mn-ea"/>
            </a:endParaRPr>
          </a:p>
          <a:p>
            <a:pPr eaLnBrk="1" fontAlgn="auto" hangingPunct="1">
              <a:spcBef>
                <a:spcPts val="0"/>
              </a:spcBef>
              <a:spcAft>
                <a:spcPts val="0"/>
              </a:spcAft>
              <a:defRPr/>
            </a:pPr>
            <a:r>
              <a:rPr lang="en-US" dirty="0" smtClean="0">
                <a:latin typeface="Arial" charset="0"/>
                <a:ea typeface="+mn-ea"/>
              </a:rPr>
              <a:t>Documentation </a:t>
            </a:r>
            <a:r>
              <a:rPr lang="en-US" dirty="0">
                <a:latin typeface="Arial" charset="0"/>
                <a:ea typeface="+mn-ea"/>
              </a:rPr>
              <a:t>provides concrete evidence of what children are able to do. </a:t>
            </a:r>
            <a:r>
              <a:rPr lang="en-US" dirty="0" smtClean="0">
                <a:latin typeface="Arial" charset="0"/>
                <a:ea typeface="+mn-ea"/>
              </a:rPr>
              <a:t>We </a:t>
            </a:r>
            <a:r>
              <a:rPr lang="en-US" dirty="0">
                <a:latin typeface="Arial" charset="0"/>
                <a:ea typeface="+mn-ea"/>
              </a:rPr>
              <a:t>are then able to better plan activities that will meet and appropriately challenge children's developmental needs</a:t>
            </a:r>
            <a:r>
              <a:rPr lang="en-US" dirty="0" smtClean="0">
                <a:latin typeface="Arial" charset="0"/>
                <a:ea typeface="+mn-ea"/>
              </a:rPr>
              <a:t>.</a:t>
            </a:r>
          </a:p>
          <a:p>
            <a:pPr marL="628650" lvl="1" indent="-171450" eaLnBrk="1" fontAlgn="auto" hangingPunct="1">
              <a:spcBef>
                <a:spcPts val="0"/>
              </a:spcBef>
              <a:spcAft>
                <a:spcPts val="0"/>
              </a:spcAft>
              <a:buFont typeface="Arial" pitchFamily="34" charset="0"/>
              <a:buChar char="•"/>
              <a:defRPr/>
            </a:pPr>
            <a:endParaRPr lang="en-US" dirty="0">
              <a:latin typeface="Arial" charset="0"/>
              <a:ea typeface="+mn-ea"/>
            </a:endParaRPr>
          </a:p>
          <a:p>
            <a:pPr eaLnBrk="1" fontAlgn="auto" hangingPunct="1">
              <a:spcBef>
                <a:spcPts val="0"/>
              </a:spcBef>
              <a:spcAft>
                <a:spcPts val="0"/>
              </a:spcAft>
              <a:defRPr/>
            </a:pPr>
            <a:r>
              <a:rPr lang="en-US" dirty="0" smtClean="0">
                <a:latin typeface="Arial" charset="0"/>
                <a:ea typeface="Arial" charset="0"/>
                <a:cs typeface="Arial" charset="0"/>
              </a:rPr>
              <a:t>The DRDP-K has </a:t>
            </a:r>
            <a:r>
              <a:rPr lang="en-US" dirty="0">
                <a:latin typeface="Arial" charset="0"/>
                <a:ea typeface="Arial" charset="0"/>
                <a:cs typeface="Arial" charset="0"/>
              </a:rPr>
              <a:t>been developed with world renowned experts</a:t>
            </a:r>
            <a:r>
              <a:rPr lang="en-US" dirty="0" smtClean="0">
                <a:latin typeface="Arial" charset="0"/>
                <a:ea typeface="Arial" charset="0"/>
                <a:cs typeface="Arial" charset="0"/>
              </a:rPr>
              <a:t>. </a:t>
            </a:r>
            <a:r>
              <a:rPr lang="en-US" dirty="0">
                <a:latin typeface="Arial" charset="0"/>
                <a:ea typeface="Arial" charset="0"/>
                <a:cs typeface="Arial" charset="0"/>
              </a:rPr>
              <a:t>It is based on </a:t>
            </a:r>
            <a:r>
              <a:rPr lang="en-US" dirty="0" smtClean="0">
                <a:latin typeface="Arial" charset="0"/>
                <a:ea typeface="Arial" charset="0"/>
                <a:cs typeface="Arial" charset="0"/>
              </a:rPr>
              <a:t>the research </a:t>
            </a:r>
            <a:r>
              <a:rPr lang="en-US" dirty="0">
                <a:latin typeface="Arial" charset="0"/>
                <a:ea typeface="Arial" charset="0"/>
                <a:cs typeface="Arial" charset="0"/>
              </a:rPr>
              <a:t>and knowledge of what is most important for predicting school </a:t>
            </a:r>
            <a:r>
              <a:rPr lang="en-US" dirty="0" smtClean="0">
                <a:latin typeface="Arial" charset="0"/>
                <a:ea typeface="Arial" charset="0"/>
                <a:cs typeface="Arial" charset="0"/>
              </a:rPr>
              <a:t>success.</a:t>
            </a:r>
          </a:p>
          <a:p>
            <a:pPr eaLnBrk="1" fontAlgn="auto" hangingPunct="1">
              <a:spcBef>
                <a:spcPts val="0"/>
              </a:spcBef>
              <a:spcAft>
                <a:spcPts val="0"/>
              </a:spcAft>
              <a:defRPr/>
            </a:pPr>
            <a:endParaRPr lang="en-US" dirty="0" smtClean="0">
              <a:latin typeface="Arial" charset="0"/>
              <a:ea typeface="Arial" charset="0"/>
              <a:cs typeface="Arial" charset="0"/>
            </a:endParaRPr>
          </a:p>
          <a:p>
            <a:pPr>
              <a:spcBef>
                <a:spcPts val="0"/>
              </a:spcBef>
              <a:spcAft>
                <a:spcPts val="0"/>
              </a:spcAft>
            </a:pPr>
            <a:r>
              <a:rPr lang="en-US" b="0" dirty="0" smtClean="0">
                <a:latin typeface="Arial" charset="0"/>
                <a:ea typeface="Arial" charset="0"/>
                <a:cs typeface="Arial" charset="0"/>
              </a:rPr>
              <a:t>The DRDP-K</a:t>
            </a:r>
            <a:r>
              <a:rPr lang="en-US" b="0" baseline="0" dirty="0" smtClean="0">
                <a:latin typeface="Arial" charset="0"/>
                <a:ea typeface="Arial" charset="0"/>
                <a:cs typeface="Arial" charset="0"/>
              </a:rPr>
              <a:t>:</a:t>
            </a:r>
            <a:endParaRPr lang="en-US" b="0" dirty="0" smtClean="0">
              <a:latin typeface="Arial" charset="0"/>
              <a:ea typeface="Arial" charset="0"/>
              <a:cs typeface="Arial" charset="0"/>
            </a:endParaRPr>
          </a:p>
          <a:p>
            <a:pPr marL="171450" indent="-171450">
              <a:spcBef>
                <a:spcPts val="0"/>
              </a:spcBef>
              <a:spcAft>
                <a:spcPts val="0"/>
              </a:spcAft>
              <a:buFont typeface="Arial"/>
              <a:buChar char="•"/>
            </a:pPr>
            <a:r>
              <a:rPr lang="en-US" dirty="0" smtClean="0">
                <a:latin typeface="Arial" pitchFamily="-65" charset="0"/>
                <a:ea typeface="Arial" pitchFamily="-65" charset="0"/>
                <a:cs typeface="Arial" pitchFamily="-65" charset="0"/>
              </a:rPr>
              <a:t>Is</a:t>
            </a:r>
            <a:r>
              <a:rPr lang="en-US" baseline="0" dirty="0" smtClean="0">
                <a:latin typeface="Arial" pitchFamily="-65" charset="0"/>
                <a:ea typeface="Arial" pitchFamily="-65" charset="0"/>
                <a:cs typeface="Arial" pitchFamily="-65" charset="0"/>
              </a:rPr>
              <a:t> </a:t>
            </a:r>
            <a:r>
              <a:rPr lang="en-US" dirty="0" smtClean="0">
                <a:latin typeface="Arial" pitchFamily="-65" charset="0"/>
                <a:ea typeface="Arial" pitchFamily="-65" charset="0"/>
                <a:cs typeface="Arial" pitchFamily="-65" charset="0"/>
              </a:rPr>
              <a:t>an individual child assessment that can be shared with families</a:t>
            </a:r>
          </a:p>
          <a:p>
            <a:pPr marL="171450" indent="-171450">
              <a:spcBef>
                <a:spcPts val="0"/>
              </a:spcBef>
              <a:spcAft>
                <a:spcPts val="0"/>
              </a:spcAft>
              <a:buFont typeface="Arial"/>
              <a:buChar char="•"/>
            </a:pPr>
            <a:r>
              <a:rPr lang="en-US" dirty="0" smtClean="0">
                <a:latin typeface="Arial" pitchFamily="-65" charset="0"/>
                <a:ea typeface="Arial" pitchFamily="-65" charset="0"/>
                <a:cs typeface="Arial" pitchFamily="-65" charset="0"/>
              </a:rPr>
              <a:t>Is aligned with</a:t>
            </a:r>
            <a:r>
              <a:rPr lang="en-US" baseline="0" dirty="0" smtClean="0">
                <a:latin typeface="Arial" pitchFamily="-65" charset="0"/>
                <a:ea typeface="Arial" pitchFamily="-65" charset="0"/>
                <a:cs typeface="Arial" pitchFamily="-65" charset="0"/>
              </a:rPr>
              <a:t> the Preschool Learning Foundations and the CA Standards.</a:t>
            </a:r>
            <a:endParaRPr lang="en-US" dirty="0" smtClean="0">
              <a:latin typeface="Arial" pitchFamily="-65" charset="0"/>
              <a:ea typeface="Arial" pitchFamily="-65" charset="0"/>
              <a:cs typeface="Arial" pitchFamily="-65" charset="0"/>
            </a:endParaRPr>
          </a:p>
          <a:p>
            <a:pPr marL="171450" indent="-171450">
              <a:spcBef>
                <a:spcPts val="0"/>
              </a:spcBef>
              <a:spcAft>
                <a:spcPts val="0"/>
              </a:spcAft>
              <a:buFont typeface="Arial"/>
              <a:buChar char="•"/>
            </a:pPr>
            <a:r>
              <a:rPr lang="en-US" dirty="0" smtClean="0">
                <a:latin typeface="Arial" pitchFamily="-65" charset="0"/>
                <a:ea typeface="Arial" pitchFamily="-65" charset="0"/>
                <a:cs typeface="Arial" pitchFamily="-65" charset="0"/>
              </a:rPr>
              <a:t>Opens</a:t>
            </a:r>
            <a:r>
              <a:rPr lang="en-US" baseline="0" dirty="0" smtClean="0">
                <a:latin typeface="Arial" pitchFamily="-65" charset="0"/>
                <a:ea typeface="Arial" pitchFamily="-65" charset="0"/>
                <a:cs typeface="Arial" pitchFamily="-65" charset="0"/>
              </a:rPr>
              <a:t> </a:t>
            </a:r>
            <a:r>
              <a:rPr lang="en-US" dirty="0" smtClean="0">
                <a:latin typeface="Arial" pitchFamily="-65" charset="0"/>
                <a:ea typeface="Arial" pitchFamily="-65" charset="0"/>
                <a:cs typeface="Arial" pitchFamily="-65" charset="0"/>
              </a:rPr>
              <a:t>up the opportunity for articulation between the preschool and TK teachers</a:t>
            </a:r>
            <a:r>
              <a:rPr lang="en-US" baseline="0" dirty="0" smtClean="0">
                <a:latin typeface="Arial" pitchFamily="-65" charset="0"/>
                <a:ea typeface="Arial" pitchFamily="-65" charset="0"/>
                <a:cs typeface="Arial" pitchFamily="-65" charset="0"/>
              </a:rPr>
              <a:t> (s</a:t>
            </a:r>
            <a:r>
              <a:rPr lang="en-US" dirty="0" smtClean="0">
                <a:latin typeface="Arial" pitchFamily="-65" charset="0"/>
                <a:ea typeface="Arial" pitchFamily="-65" charset="0"/>
                <a:cs typeface="Arial" pitchFamily="-65" charset="0"/>
              </a:rPr>
              <a:t>haring information as to where children are on the developmental continuum can better prepare the TK teacher to work with students.) </a:t>
            </a:r>
          </a:p>
          <a:p>
            <a:pPr marL="171450" indent="-171450">
              <a:spcBef>
                <a:spcPts val="0"/>
              </a:spcBef>
              <a:spcAft>
                <a:spcPts val="0"/>
              </a:spcAft>
              <a:buFont typeface="Arial"/>
              <a:buChar char="•"/>
            </a:pPr>
            <a:r>
              <a:rPr lang="en-US" dirty="0" smtClean="0">
                <a:latin typeface="Arial" pitchFamily="-65" charset="0"/>
                <a:ea typeface="Arial" pitchFamily="-65" charset="0"/>
                <a:cs typeface="Arial" pitchFamily="-65" charset="0"/>
              </a:rPr>
              <a:t>Allows a teacher to include a request form for previous records as part of the TK registration</a:t>
            </a:r>
            <a:r>
              <a:rPr lang="en-US" baseline="0" dirty="0" smtClean="0">
                <a:latin typeface="Arial" pitchFamily="-65" charset="0"/>
                <a:ea typeface="Arial" pitchFamily="-65" charset="0"/>
                <a:cs typeface="Arial" pitchFamily="-65" charset="0"/>
              </a:rPr>
              <a:t> to help support the relationship between preschool, family, and TK</a:t>
            </a:r>
          </a:p>
          <a:p>
            <a:pPr eaLnBrk="1" fontAlgn="auto" hangingPunct="1">
              <a:spcBef>
                <a:spcPts val="0"/>
              </a:spcBef>
              <a:spcAft>
                <a:spcPts val="0"/>
              </a:spcAft>
              <a:defRPr/>
            </a:pPr>
            <a:endParaRPr lang="en-US" dirty="0" smtClean="0">
              <a:latin typeface="Arial" charset="0"/>
              <a:ea typeface="Arial" charset="0"/>
              <a:cs typeface="Arial" charset="0"/>
            </a:endParaRPr>
          </a:p>
          <a:p>
            <a:pPr marL="171450" indent="-171450" eaLnBrk="1" fontAlgn="auto" hangingPunct="1">
              <a:spcBef>
                <a:spcPts val="0"/>
              </a:spcBef>
              <a:spcAft>
                <a:spcPts val="0"/>
              </a:spcAft>
              <a:defRPr/>
            </a:pPr>
            <a:endParaRPr lang="en-US" dirty="0" smtClean="0">
              <a:latin typeface="Arial" charset="0"/>
              <a:ea typeface="+mn-ea"/>
            </a:endParaRPr>
          </a:p>
          <a:p>
            <a:pPr marL="171450" indent="-171450" eaLnBrk="1" fontAlgn="auto" hangingPunct="1">
              <a:spcBef>
                <a:spcPts val="0"/>
              </a:spcBef>
              <a:spcAft>
                <a:spcPts val="0"/>
              </a:spcAft>
              <a:defRPr/>
            </a:pPr>
            <a:endParaRPr lang="en-US" dirty="0">
              <a:latin typeface="Arial" charset="0"/>
              <a:ea typeface="+mn-ea"/>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FE06E9-B44F-5340-8529-D8E73A887C13}" type="slidenum">
              <a:rPr lang="en-US" sz="1200">
                <a:solidFill>
                  <a:srgbClr val="000000"/>
                </a:solidFill>
                <a:latin typeface="Calibri" charset="0"/>
              </a:rPr>
              <a:pPr eaLnBrk="1" hangingPunct="1"/>
              <a:t>30</a:t>
            </a:fld>
            <a:endParaRPr lang="en-US" sz="1200" dirty="0">
              <a:solidFill>
                <a:srgbClr val="000000"/>
              </a:solidFill>
              <a:latin typeface="Calibri" charset="0"/>
            </a:endParaRPr>
          </a:p>
        </p:txBody>
      </p:sp>
    </p:spTree>
    <p:extLst>
      <p:ext uri="{BB962C8B-B14F-4D97-AF65-F5344CB8AC3E}">
        <p14:creationId xmlns:p14="http://schemas.microsoft.com/office/powerpoint/2010/main" val="286759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xfrm>
            <a:off x="685799" y="4343400"/>
            <a:ext cx="5486400" cy="4114800"/>
          </a:xfrm>
          <a:noFill/>
        </p:spPr>
        <p:txBody>
          <a:bodyPr/>
          <a:lstStyle/>
          <a:p>
            <a:pPr marL="0" marR="0" indent="0" algn="l" defTabSz="914400" rtl="0" eaLnBrk="0" fontAlgn="base" latinLnBrk="0" hangingPunct="0">
              <a:lnSpc>
                <a:spcPct val="100000"/>
              </a:lnSpc>
              <a:spcBef>
                <a:spcPts val="0"/>
              </a:spcBef>
              <a:spcAft>
                <a:spcPct val="0"/>
              </a:spcAft>
              <a:buClrTx/>
              <a:buSzTx/>
              <a:buFont typeface="Arial"/>
              <a:buNone/>
              <a:tabLst/>
              <a:defRPr/>
            </a:pPr>
            <a:r>
              <a:rPr lang="en-US" b="1" u="none" dirty="0" smtClean="0"/>
              <a:t>Background Information: </a:t>
            </a:r>
          </a:p>
          <a:p>
            <a:pPr>
              <a:spcBef>
                <a:spcPts val="0"/>
              </a:spcBef>
              <a:defRPr/>
            </a:pPr>
            <a:r>
              <a:rPr lang="en-US" u="none" dirty="0" smtClean="0"/>
              <a:t>Ask participants to pull out Handout 8: Integrated Instruction (Excerpted from the DRDP-K;</a:t>
            </a:r>
            <a:r>
              <a:rPr lang="en-US" u="none" baseline="0" dirty="0" smtClean="0"/>
              <a:t> </a:t>
            </a:r>
            <a:r>
              <a:rPr lang="en-US" u="none" dirty="0" smtClean="0"/>
              <a:t>Language and Literacy: Phonological Awareness). </a:t>
            </a:r>
            <a:r>
              <a:rPr lang="en-US" u="none" baseline="0" dirty="0" smtClean="0"/>
              <a:t>For more information go to: </a:t>
            </a:r>
            <a:r>
              <a:rPr lang="en-US" u="none" baseline="0" dirty="0" smtClean="0">
                <a:hlinkClick r:id="rId3"/>
              </a:rPr>
              <a:t>http://www.drdpk.org</a:t>
            </a:r>
            <a:r>
              <a:rPr lang="en-US" u="none" baseline="0" dirty="0" smtClean="0"/>
              <a:t>.</a:t>
            </a:r>
          </a:p>
          <a:p>
            <a:pPr>
              <a:spcBef>
                <a:spcPts val="0"/>
              </a:spcBef>
              <a:spcAft>
                <a:spcPts val="300"/>
              </a:spcAft>
            </a:pPr>
            <a:endParaRPr lang="en-US" b="1" u="none" dirty="0" smtClean="0"/>
          </a:p>
          <a:p>
            <a:pPr>
              <a:spcBef>
                <a:spcPts val="0"/>
              </a:spcBef>
              <a:spcAft>
                <a:spcPts val="300"/>
              </a:spcAft>
            </a:pPr>
            <a:r>
              <a:rPr lang="en-US" b="1" u="none" dirty="0" smtClean="0"/>
              <a:t>Presenter Remarks:</a:t>
            </a:r>
          </a:p>
          <a:p>
            <a:pPr marL="171450" indent="-171450">
              <a:spcBef>
                <a:spcPts val="0"/>
              </a:spcBef>
              <a:buFont typeface="Arial"/>
              <a:buChar char="•"/>
            </a:pPr>
            <a:r>
              <a:rPr lang="en-US" dirty="0" smtClean="0"/>
              <a:t>The DRDP-K</a:t>
            </a:r>
            <a:r>
              <a:rPr lang="en-US" baseline="0" dirty="0" smtClean="0"/>
              <a:t> provides the developmental continuum from early preschool to early first grade. Locate Handout 8: Integrated Instruction.</a:t>
            </a:r>
          </a:p>
          <a:p>
            <a:pPr marL="171450" indent="-171450">
              <a:spcBef>
                <a:spcPts val="0"/>
              </a:spcBef>
              <a:buFont typeface="Arial"/>
              <a:buChar char="•"/>
            </a:pPr>
            <a:r>
              <a:rPr lang="en-US" baseline="0" dirty="0" smtClean="0"/>
              <a:t>Read each developmental level. </a:t>
            </a:r>
          </a:p>
          <a:p>
            <a:pPr marL="171450" indent="-171450">
              <a:spcBef>
                <a:spcPts val="0"/>
              </a:spcBef>
              <a:buFont typeface="Arial"/>
              <a:buChar char="•"/>
              <a:defRPr/>
            </a:pPr>
            <a:r>
              <a:rPr lang="en-US" dirty="0" smtClean="0"/>
              <a:t>What do you notice about the similarities</a:t>
            </a:r>
            <a:r>
              <a:rPr lang="en-US" baseline="0" dirty="0" smtClean="0"/>
              <a:t> and differences in these measurements</a:t>
            </a:r>
            <a:r>
              <a:rPr lang="en-US" dirty="0" smtClean="0"/>
              <a:t>?”  (Allow time for discussion.)</a:t>
            </a:r>
          </a:p>
          <a:p>
            <a:pPr marL="171450" indent="-171450">
              <a:spcBef>
                <a:spcPts val="0"/>
              </a:spcBef>
              <a:buFont typeface="Arial"/>
              <a:buChar char="•"/>
            </a:pPr>
            <a:r>
              <a:rPr lang="en-US" baseline="0" dirty="0" smtClean="0"/>
              <a:t>How might you use this information in your planning for Phonological Awareness in the TK classroom?</a:t>
            </a:r>
            <a:endParaRPr lang="en-US" dirty="0" smtClean="0"/>
          </a:p>
          <a:p>
            <a:pPr marL="0" indent="0">
              <a:spcBef>
                <a:spcPts val="0"/>
              </a:spcBef>
              <a:buFont typeface="Arial"/>
              <a:buNone/>
            </a:pPr>
            <a:endParaRPr lang="en-US" dirty="0" smtClean="0"/>
          </a:p>
          <a:p>
            <a:pPr marL="0" marR="0" indent="0" algn="l" defTabSz="457200" rtl="0" eaLnBrk="1" fontAlgn="base" latinLnBrk="0" hangingPunct="1">
              <a:lnSpc>
                <a:spcPct val="100000"/>
              </a:lnSpc>
              <a:spcBef>
                <a:spcPts val="0"/>
              </a:spcBef>
              <a:spcAft>
                <a:spcPct val="0"/>
              </a:spcAft>
              <a:buClrTx/>
              <a:buSzTx/>
              <a:buFont typeface="Arial"/>
              <a:buNone/>
              <a:tabLst/>
              <a:defRPr/>
            </a:pPr>
            <a:endParaRPr lang="en-US" dirty="0" smtClean="0"/>
          </a:p>
          <a:p>
            <a:pPr marL="0" marR="0" indent="0" algn="l" defTabSz="914400" rtl="0" eaLnBrk="0" fontAlgn="base" latinLnBrk="0" hangingPunct="0">
              <a:lnSpc>
                <a:spcPct val="100000"/>
              </a:lnSpc>
              <a:spcBef>
                <a:spcPts val="0"/>
              </a:spcBef>
              <a:spcAft>
                <a:spcPct val="0"/>
              </a:spcAft>
              <a:buClrTx/>
              <a:buSzTx/>
              <a:buFont typeface="Arial"/>
              <a:buNone/>
              <a:tabLst/>
              <a:defRPr/>
            </a:pPr>
            <a:endParaRPr lang="en-US" baseline="0" dirty="0" smtClean="0"/>
          </a:p>
          <a:p>
            <a:pPr marL="0" indent="0">
              <a:spcBef>
                <a:spcPts val="0"/>
              </a:spcBef>
              <a:buFont typeface="Arial"/>
              <a:buNone/>
            </a:pPr>
            <a:endParaRPr lang="en-US" dirty="0" smtClean="0"/>
          </a:p>
        </p:txBody>
      </p:sp>
      <p:sp>
        <p:nvSpPr>
          <p:cNvPr id="2" name="Slide Number Placeholder 1"/>
          <p:cNvSpPr>
            <a:spLocks noGrp="1"/>
          </p:cNvSpPr>
          <p:nvPr>
            <p:ph type="sldNum" sz="quarter" idx="10"/>
          </p:nvPr>
        </p:nvSpPr>
        <p:spPr/>
        <p:txBody>
          <a:bodyPr/>
          <a:lstStyle/>
          <a:p>
            <a:pPr>
              <a:defRPr/>
            </a:pPr>
            <a:fld id="{ECA3B4E2-6783-4CC4-AC08-DE08ABEA88EE}" type="slidenum">
              <a:rPr lang="en-US" smtClean="0"/>
              <a:pPr>
                <a:defRPr/>
              </a:pPr>
              <a:t>31</a:t>
            </a:fld>
            <a:endParaRPr lang="en-US" dirty="0"/>
          </a:p>
        </p:txBody>
      </p:sp>
    </p:spTree>
    <p:extLst>
      <p:ext uri="{BB962C8B-B14F-4D97-AF65-F5344CB8AC3E}">
        <p14:creationId xmlns:p14="http://schemas.microsoft.com/office/powerpoint/2010/main" val="182769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ts val="0"/>
              </a:spcBef>
            </a:pPr>
            <a:r>
              <a:rPr lang="en-US" b="1" dirty="0" smtClean="0"/>
              <a:t>Presenter Remarks:</a:t>
            </a:r>
            <a:r>
              <a:rPr lang="en-US" b="1" baseline="0" dirty="0" smtClean="0"/>
              <a:t> </a:t>
            </a:r>
          </a:p>
          <a:p>
            <a:pPr marL="0" marR="0" lvl="0" indent="0" algn="l" defTabSz="457200" rtl="0" eaLnBrk="0" fontAlgn="base" latinLnBrk="0" hangingPunct="0">
              <a:lnSpc>
                <a:spcPct val="100000"/>
              </a:lnSpc>
              <a:spcBef>
                <a:spcPts val="0"/>
              </a:spcBef>
              <a:spcAft>
                <a:spcPct val="0"/>
              </a:spcAft>
              <a:buClrTx/>
              <a:buSzTx/>
              <a:buFontTx/>
              <a:buNone/>
              <a:tabLst/>
              <a:defRPr/>
            </a:pPr>
            <a:r>
              <a:rPr lang="en-US" baseline="0" dirty="0" smtClean="0"/>
              <a:t>We now have a deeper understanding of the developmental continuum and resources. These resources guide our understanding of what developmentally appropriate strategies support the </a:t>
            </a:r>
            <a:r>
              <a:rPr lang="en-US" sz="1200" b="0" dirty="0" smtClean="0">
                <a:effectLst>
                  <a:outerShdw blurRad="38100" dist="38100" dir="2700000" algn="tl">
                    <a:srgbClr val="000000">
                      <a:alpha val="43137"/>
                    </a:srgbClr>
                  </a:outerShdw>
                </a:effectLst>
              </a:rPr>
              <a:t>developmental progressions of phonological awareness.</a:t>
            </a:r>
          </a:p>
          <a:p>
            <a:pPr marL="0" marR="0" lvl="0" indent="0" algn="l" defTabSz="457200" rtl="0" eaLnBrk="0" fontAlgn="base" latinLnBrk="0" hangingPunct="0">
              <a:lnSpc>
                <a:spcPct val="100000"/>
              </a:lnSpc>
              <a:spcBef>
                <a:spcPts val="0"/>
              </a:spcBef>
              <a:spcAft>
                <a:spcPct val="0"/>
              </a:spcAft>
              <a:buClrTx/>
              <a:buSzTx/>
              <a:buFontTx/>
              <a:buNone/>
              <a:tabLst/>
              <a:defRPr/>
            </a:pPr>
            <a:endParaRPr lang="en-US" baseline="0" dirty="0" smtClean="0"/>
          </a:p>
          <a:p>
            <a:pPr lvl="0">
              <a:spcBef>
                <a:spcPts val="0"/>
              </a:spcBef>
            </a:pPr>
            <a:r>
              <a:rPr lang="en-US" baseline="0" dirty="0" smtClean="0"/>
              <a:t>Now we need to think about </a:t>
            </a:r>
            <a:r>
              <a:rPr lang="en-US" i="1" baseline="0" dirty="0" smtClean="0"/>
              <a:t>how</a:t>
            </a:r>
            <a:r>
              <a:rPr lang="en-US" baseline="0" dirty="0" smtClean="0"/>
              <a:t> we support this development with strategies in the classroom. For example, what questions do we ask ourselves when we are differentiating instruction or creating flexible groupings? </a:t>
            </a:r>
          </a:p>
          <a:p>
            <a:pPr marL="0" lvl="0" indent="0">
              <a:spcBef>
                <a:spcPts val="0"/>
              </a:spcBef>
              <a:buNone/>
            </a:pPr>
            <a:endParaRPr lang="en-US" b="1" baseline="0" dirty="0" smtClean="0">
              <a:solidFill>
                <a:schemeClr val="tx1"/>
              </a:solidFill>
            </a:endParaRPr>
          </a:p>
          <a:p>
            <a:pPr marL="0" lvl="0" indent="0">
              <a:spcBef>
                <a:spcPts val="0"/>
              </a:spcBef>
              <a:buNone/>
            </a:pPr>
            <a:r>
              <a:rPr lang="en-US" b="1" baseline="0" dirty="0" smtClean="0">
                <a:solidFill>
                  <a:schemeClr val="tx1"/>
                </a:solidFill>
              </a:rPr>
              <a:t>What are the developmentally appropriate strategies that support that development? </a:t>
            </a:r>
            <a:r>
              <a:rPr lang="en-US" b="0" baseline="0" dirty="0" smtClean="0">
                <a:solidFill>
                  <a:schemeClr val="tx1"/>
                </a:solidFill>
              </a:rPr>
              <a:t>“</a:t>
            </a:r>
            <a:r>
              <a:rPr lang="en-US" b="0" i="0" kern="1200" dirty="0" smtClean="0">
                <a:solidFill>
                  <a:schemeClr val="tx1"/>
                </a:solidFill>
                <a:effectLst/>
              </a:rPr>
              <a:t>Developmentally appropriate strategies are those</a:t>
            </a:r>
            <a:r>
              <a:rPr lang="en-US" b="0" i="0" kern="1200" baseline="0" dirty="0" smtClean="0">
                <a:solidFill>
                  <a:schemeClr val="tx1"/>
                </a:solidFill>
                <a:effectLst/>
              </a:rPr>
              <a:t> that </a:t>
            </a:r>
            <a:r>
              <a:rPr lang="en-US" b="0" i="0" kern="1200" dirty="0" smtClean="0">
                <a:solidFill>
                  <a:schemeClr val="tx1"/>
                </a:solidFill>
                <a:effectLst/>
              </a:rPr>
              <a:t>meet children where they are</a:t>
            </a:r>
            <a:r>
              <a:rPr lang="en-US" b="0" i="0" kern="1200" baseline="0" dirty="0" smtClean="0">
                <a:solidFill>
                  <a:schemeClr val="tx1"/>
                </a:solidFill>
                <a:effectLst/>
              </a:rPr>
              <a:t> and provide scaffolding to help children </a:t>
            </a:r>
            <a:r>
              <a:rPr lang="en-US" b="0" i="0" kern="1200" dirty="0" smtClean="0">
                <a:solidFill>
                  <a:schemeClr val="tx1"/>
                </a:solidFill>
                <a:effectLst/>
              </a:rPr>
              <a:t>reach goals that are both challenging and achievable.  When we employ DAP strategies,</a:t>
            </a:r>
            <a:r>
              <a:rPr lang="en-US" b="0" i="0" kern="1200" baseline="0" dirty="0" smtClean="0">
                <a:solidFill>
                  <a:schemeClr val="tx1"/>
                </a:solidFill>
                <a:effectLst/>
              </a:rPr>
              <a:t> our lessons are suited to young children’s learning needs and promote children’s interests as well as their program” (</a:t>
            </a:r>
            <a:r>
              <a:rPr lang="en-US" b="0" i="0" kern="1200" baseline="0" dirty="0" err="1" smtClean="0">
                <a:solidFill>
                  <a:schemeClr val="tx1"/>
                </a:solidFill>
                <a:effectLst/>
              </a:rPr>
              <a:t>Copple</a:t>
            </a:r>
            <a:r>
              <a:rPr lang="en-US" b="0" i="0" kern="1200" baseline="0" dirty="0" smtClean="0">
                <a:solidFill>
                  <a:schemeClr val="tx1"/>
                </a:solidFill>
                <a:effectLst/>
              </a:rPr>
              <a:t> &amp; </a:t>
            </a:r>
            <a:r>
              <a:rPr lang="en-US" b="0" i="0" kern="1200" baseline="0" dirty="0" err="1" smtClean="0">
                <a:solidFill>
                  <a:schemeClr val="tx1"/>
                </a:solidFill>
                <a:effectLst/>
              </a:rPr>
              <a:t>Bredekamp</a:t>
            </a:r>
            <a:r>
              <a:rPr lang="en-US" b="0" i="0" kern="1200" baseline="0" dirty="0" smtClean="0">
                <a:solidFill>
                  <a:schemeClr val="tx1"/>
                </a:solidFill>
                <a:effectLst/>
              </a:rPr>
              <a:t> 2009).</a:t>
            </a:r>
          </a:p>
          <a:p>
            <a:pPr lvl="0">
              <a:spcBef>
                <a:spcPts val="0"/>
              </a:spcBef>
            </a:pPr>
            <a:endParaRPr kumimoji="0" lang="en-US" b="0" i="0" u="none" strike="noStrike" kern="1200" cap="none" spc="0" normalizeH="0" baseline="0" noProof="0" dirty="0" smtClean="0">
              <a:ln>
                <a:noFill/>
              </a:ln>
              <a:solidFill>
                <a:prstClr val="black"/>
              </a:solidFill>
              <a:effectLst/>
              <a:uLnTx/>
              <a:uFillTx/>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32</a:t>
            </a:fld>
            <a:endParaRPr lang="en-US" altLang="en-US" dirty="0"/>
          </a:p>
        </p:txBody>
      </p:sp>
    </p:spTree>
    <p:extLst>
      <p:ext uri="{BB962C8B-B14F-4D97-AF65-F5344CB8AC3E}">
        <p14:creationId xmlns:p14="http://schemas.microsoft.com/office/powerpoint/2010/main" val="1642269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800" y="4343400"/>
            <a:ext cx="5486400" cy="3865880"/>
          </a:xfrm>
        </p:spPr>
        <p:txBody>
          <a:bodyPr>
            <a:noAutofit/>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lang="en-US" b="1" dirty="0" smtClean="0"/>
              <a:t>Presenter Remarks:</a:t>
            </a:r>
            <a:r>
              <a:rPr lang="en-US" b="1" baseline="0" dirty="0" smtClean="0"/>
              <a:t> </a:t>
            </a:r>
          </a:p>
          <a:p>
            <a:pPr marL="0" indent="0">
              <a:spcBef>
                <a:spcPts val="0"/>
              </a:spcBef>
              <a:buFont typeface="Arial"/>
              <a:buNone/>
            </a:pPr>
            <a:r>
              <a:rPr lang="en-US" b="0" baseline="0" dirty="0" smtClean="0"/>
              <a:t>Let’s take a look at some </a:t>
            </a:r>
            <a:r>
              <a:rPr lang="en-US" b="0" dirty="0" smtClean="0"/>
              <a:t>resources we can use to support TK children’s learning and development.</a:t>
            </a:r>
            <a:r>
              <a:rPr lang="en-US" b="0" baseline="0" dirty="0" smtClean="0"/>
              <a:t> (</a:t>
            </a:r>
            <a:r>
              <a:rPr lang="en-US" dirty="0" smtClean="0"/>
              <a:t>Hold</a:t>
            </a:r>
            <a:r>
              <a:rPr lang="en-US" baseline="0" dirty="0" smtClean="0"/>
              <a:t> up each resource separately while describing the core components.)</a:t>
            </a:r>
          </a:p>
          <a:p>
            <a:pPr marL="171450" indent="-171450">
              <a:spcBef>
                <a:spcPts val="0"/>
              </a:spcBef>
              <a:buFont typeface="Arial"/>
              <a:buChar char="•"/>
            </a:pPr>
            <a:endParaRPr lang="en-US" baseline="0" dirty="0" smtClean="0"/>
          </a:p>
          <a:p>
            <a:pPr marL="0" indent="0" eaLnBrk="1" hangingPunct="1">
              <a:spcBef>
                <a:spcPts val="0"/>
              </a:spcBef>
              <a:buFont typeface="Arial" panose="020B0604020202020204" pitchFamily="34" charset="0"/>
              <a:buNone/>
            </a:pPr>
            <a:r>
              <a:rPr lang="en-US" baseline="0" dirty="0" smtClean="0"/>
              <a:t>The Preschool Curriculum Framework is the companion document to the foundations. It offers </a:t>
            </a:r>
            <a:r>
              <a:rPr lang="en-US" dirty="0" smtClean="0">
                <a:latin typeface="Arial" charset="0"/>
                <a:ea typeface="MS PGothic" charset="0"/>
              </a:rPr>
              <a:t>strategies for the environment, daily routines, teacher</a:t>
            </a:r>
            <a:r>
              <a:rPr lang="en-US" baseline="0" dirty="0" smtClean="0">
                <a:latin typeface="Arial" charset="0"/>
                <a:ea typeface="MS PGothic" charset="0"/>
              </a:rPr>
              <a:t> interactions, planned learning opportunities, and for engaging families; it also poses questions for reflection. The strategies provided are:</a:t>
            </a:r>
          </a:p>
          <a:p>
            <a:pPr marL="171450" indent="-171450" eaLnBrk="1" hangingPunct="1">
              <a:spcBef>
                <a:spcPts val="0"/>
              </a:spcBef>
              <a:buFont typeface="Arial" panose="020B0604020202020204" pitchFamily="34" charset="0"/>
              <a:buChar char="•"/>
            </a:pPr>
            <a:r>
              <a:rPr lang="en-US" dirty="0" smtClean="0">
                <a:latin typeface="Arial" charset="0"/>
                <a:ea typeface="MS PGothic" charset="0"/>
              </a:rPr>
              <a:t>Developmentally appropriate</a:t>
            </a:r>
          </a:p>
          <a:p>
            <a:pPr marL="171450" indent="-171450" eaLnBrk="1" hangingPunct="1">
              <a:spcBef>
                <a:spcPts val="0"/>
              </a:spcBef>
              <a:buFont typeface="Arial" panose="020B0604020202020204" pitchFamily="34" charset="0"/>
              <a:buChar char="•"/>
            </a:pPr>
            <a:r>
              <a:rPr lang="en-US" dirty="0" smtClean="0">
                <a:latin typeface="Arial" charset="0"/>
                <a:ea typeface="MS PGothic" charset="0"/>
              </a:rPr>
              <a:t>Reflective and intentional</a:t>
            </a:r>
          </a:p>
          <a:p>
            <a:pPr marL="171450" indent="-171450" eaLnBrk="1" hangingPunct="1">
              <a:spcBef>
                <a:spcPts val="0"/>
              </a:spcBef>
              <a:buFont typeface="Arial" panose="020B0604020202020204" pitchFamily="34" charset="0"/>
              <a:buChar char="•"/>
            </a:pPr>
            <a:r>
              <a:rPr lang="en-US" dirty="0" smtClean="0">
                <a:latin typeface="Arial" charset="0"/>
                <a:ea typeface="MS PGothic" charset="0"/>
              </a:rPr>
              <a:t>Individually and culturally meaningful</a:t>
            </a:r>
          </a:p>
          <a:p>
            <a:pPr marL="171450" indent="-171450" eaLnBrk="1" hangingPunct="1">
              <a:spcBef>
                <a:spcPts val="0"/>
              </a:spcBef>
              <a:buFont typeface="Arial" panose="020B0604020202020204" pitchFamily="34" charset="0"/>
              <a:buChar char="•"/>
            </a:pPr>
            <a:r>
              <a:rPr lang="en-US" dirty="0" smtClean="0">
                <a:latin typeface="Arial" charset="0"/>
                <a:ea typeface="MS PGothic" charset="0"/>
              </a:rPr>
              <a:t>Inclusive</a:t>
            </a:r>
          </a:p>
          <a:p>
            <a:pPr marL="171450" indent="-171450">
              <a:spcBef>
                <a:spcPts val="0"/>
              </a:spcBef>
              <a:buFont typeface="Arial"/>
              <a:buChar char="•"/>
            </a:pPr>
            <a:endParaRPr lang="en-US" baseline="0" dirty="0" smtClean="0"/>
          </a:p>
          <a:p>
            <a:pPr marL="0" indent="0">
              <a:spcBef>
                <a:spcPts val="0"/>
              </a:spcBef>
              <a:buFont typeface="Arial"/>
              <a:buNone/>
            </a:pPr>
            <a:r>
              <a:rPr lang="en-US" baseline="0" dirty="0" smtClean="0"/>
              <a:t>The ELA/ELD framework has a chapter dedicated to TK and is closely aligned via the Alignment document and the CA Standards to the foundations. </a:t>
            </a:r>
          </a:p>
          <a:p>
            <a:pPr marL="0" indent="0">
              <a:spcBef>
                <a:spcPts val="0"/>
              </a:spcBef>
              <a:buFont typeface="Arial"/>
              <a:buNone/>
            </a:pPr>
            <a:endParaRPr lang="en-US" baseline="0" dirty="0" smtClean="0"/>
          </a:p>
          <a:p>
            <a:pPr marL="0" indent="0">
              <a:spcBef>
                <a:spcPts val="0"/>
              </a:spcBef>
              <a:buFont typeface="Arial"/>
              <a:buNone/>
            </a:pPr>
            <a:r>
              <a:rPr lang="en-US" baseline="0" dirty="0" smtClean="0"/>
              <a:t>The TK Implementation Guide provides information about all components of transitional kindergarten including curriculum, environments, teacher strategies, and key information about English-language development and language and literacy development in the TK years. </a:t>
            </a:r>
          </a:p>
          <a:p>
            <a:pPr marL="171450" indent="-171450">
              <a:spcBef>
                <a:spcPts val="0"/>
              </a:spcBef>
              <a:buFont typeface="Arial"/>
              <a:buChar char="•"/>
            </a:pPr>
            <a:endParaRPr lang="en-US" baseline="0" dirty="0" smtClean="0"/>
          </a:p>
          <a:p>
            <a:pPr marL="0" indent="0">
              <a:spcBef>
                <a:spcPts val="0"/>
              </a:spcBef>
              <a:buFont typeface="Arial"/>
              <a:buNone/>
            </a:pPr>
            <a:r>
              <a:rPr lang="en-US" dirty="0" smtClean="0"/>
              <a:t>U</a:t>
            </a:r>
            <a:r>
              <a:rPr lang="en-US" baseline="0" dirty="0" smtClean="0"/>
              <a:t>se these resources together to create the richest experiences for your students.</a:t>
            </a:r>
            <a:endParaRPr lang="en-US" dirty="0"/>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9A7A7-82E7-3B4A-BB83-9A4FFD298A93}" type="slidenum">
              <a:rPr lang="en-US" sz="1200"/>
              <a:pPr eaLnBrk="1" hangingPunct="1"/>
              <a:t>33</a:t>
            </a:fld>
            <a:endParaRPr lang="en-US" sz="1200" dirty="0"/>
          </a:p>
        </p:txBody>
      </p:sp>
    </p:spTree>
    <p:extLst>
      <p:ext uri="{BB962C8B-B14F-4D97-AF65-F5344CB8AC3E}">
        <p14:creationId xmlns:p14="http://schemas.microsoft.com/office/powerpoint/2010/main" val="2477361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ゴシック" charset="0"/>
                <a:cs typeface="MS Pゴシック" charset="0"/>
              </a:defRPr>
            </a:lvl1pPr>
            <a:lvl2pPr marL="37931725" indent="-37474525" eaLnBrk="0" hangingPunct="0">
              <a:defRPr sz="2400">
                <a:solidFill>
                  <a:schemeClr val="tx1"/>
                </a:solidFill>
                <a:latin typeface="Arial" charset="0"/>
                <a:ea typeface="MS Pゴシック" charset="0"/>
                <a:cs typeface="MS Pゴシック" charset="0"/>
              </a:defRPr>
            </a:lvl2pPr>
            <a:lvl3pPr eaLnBrk="0" hangingPunct="0">
              <a:defRPr sz="2400">
                <a:solidFill>
                  <a:schemeClr val="tx1"/>
                </a:solidFill>
                <a:latin typeface="Arial" charset="0"/>
                <a:ea typeface="MS Pゴシック" charset="0"/>
                <a:cs typeface="MS Pゴシック" charset="0"/>
              </a:defRPr>
            </a:lvl3pPr>
            <a:lvl4pPr eaLnBrk="0" hangingPunct="0">
              <a:defRPr sz="2400">
                <a:solidFill>
                  <a:schemeClr val="tx1"/>
                </a:solidFill>
                <a:latin typeface="Arial" charset="0"/>
                <a:ea typeface="MS Pゴシック" charset="0"/>
                <a:cs typeface="MS Pゴシック" charset="0"/>
              </a:defRPr>
            </a:lvl4pPr>
            <a:lvl5pPr eaLnBrk="0" hangingPunct="0">
              <a:defRPr sz="2400">
                <a:solidFill>
                  <a:schemeClr val="tx1"/>
                </a:solidFill>
                <a:latin typeface="Arial" charset="0"/>
                <a:ea typeface="MS Pゴシック" charset="0"/>
                <a:cs typeface="MS Pゴシック" charset="0"/>
              </a:defRPr>
            </a:lvl5pPr>
            <a:lvl6pPr marL="457200" eaLnBrk="0" fontAlgn="base" hangingPunct="0">
              <a:spcBef>
                <a:spcPct val="0"/>
              </a:spcBef>
              <a:spcAft>
                <a:spcPct val="0"/>
              </a:spcAft>
              <a:defRPr sz="2400">
                <a:solidFill>
                  <a:schemeClr val="tx1"/>
                </a:solidFill>
                <a:latin typeface="Arial" charset="0"/>
                <a:ea typeface="MS Pゴシック" charset="0"/>
                <a:cs typeface="MS Pゴシック" charset="0"/>
              </a:defRPr>
            </a:lvl6pPr>
            <a:lvl7pPr marL="914400" eaLnBrk="0" fontAlgn="base" hangingPunct="0">
              <a:spcBef>
                <a:spcPct val="0"/>
              </a:spcBef>
              <a:spcAft>
                <a:spcPct val="0"/>
              </a:spcAft>
              <a:defRPr sz="2400">
                <a:solidFill>
                  <a:schemeClr val="tx1"/>
                </a:solidFill>
                <a:latin typeface="Arial" charset="0"/>
                <a:ea typeface="MS Pゴシック" charset="0"/>
                <a:cs typeface="MS Pゴシック" charset="0"/>
              </a:defRPr>
            </a:lvl7pPr>
            <a:lvl8pPr marL="1371600" eaLnBrk="0" fontAlgn="base" hangingPunct="0">
              <a:spcBef>
                <a:spcPct val="0"/>
              </a:spcBef>
              <a:spcAft>
                <a:spcPct val="0"/>
              </a:spcAft>
              <a:defRPr sz="2400">
                <a:solidFill>
                  <a:schemeClr val="tx1"/>
                </a:solidFill>
                <a:latin typeface="Arial" charset="0"/>
                <a:ea typeface="MS Pゴシック" charset="0"/>
                <a:cs typeface="MS Pゴシック" charset="0"/>
              </a:defRPr>
            </a:lvl8pPr>
            <a:lvl9pPr marL="1828800" eaLnBrk="0" fontAlgn="base" hangingPunct="0">
              <a:spcBef>
                <a:spcPct val="0"/>
              </a:spcBef>
              <a:spcAft>
                <a:spcPct val="0"/>
              </a:spcAft>
              <a:defRPr sz="2400">
                <a:solidFill>
                  <a:schemeClr val="tx1"/>
                </a:solidFill>
                <a:latin typeface="Arial" charset="0"/>
                <a:ea typeface="MS Pゴシック" charset="0"/>
                <a:cs typeface="MS Pゴシック" charset="0"/>
              </a:defRPr>
            </a:lvl9pPr>
          </a:lstStyle>
          <a:p>
            <a:pPr algn="r" eaLnBrk="1" hangingPunct="1"/>
            <a:fld id="{F612EF48-FD5B-7D4B-A7A3-1D0740115994}" type="slidenum">
              <a:rPr lang="en-US" sz="1200"/>
              <a:pPr algn="r" eaLnBrk="1" hangingPunct="1"/>
              <a:t>34</a:t>
            </a:fld>
            <a:endParaRPr lang="en-US" sz="1200" dirty="0"/>
          </a:p>
        </p:txBody>
      </p:sp>
      <p:sp>
        <p:nvSpPr>
          <p:cNvPr id="72707" name="Rectangle 2"/>
          <p:cNvSpPr>
            <a:spLocks noGrp="1" noRot="1" noChangeAspect="1" noChangeArrowheads="1" noTextEdit="1"/>
          </p:cNvSpPr>
          <p:nvPr>
            <p:ph type="sldImg"/>
          </p:nvPr>
        </p:nvSpPr>
        <p:spPr>
          <a:xfrm>
            <a:off x="1144588" y="685800"/>
            <a:ext cx="4572000" cy="3429000"/>
          </a:xfrm>
          <a:ln/>
        </p:spPr>
      </p:sp>
      <p:sp>
        <p:nvSpPr>
          <p:cNvPr id="72708" name="Rectangle 3"/>
          <p:cNvSpPr>
            <a:spLocks noGrp="1" noChangeArrowheads="1"/>
          </p:cNvSpPr>
          <p:nvPr>
            <p:ph type="body" idx="1"/>
          </p:nvPr>
        </p:nvSpPr>
        <p:spPr>
          <a:xfrm>
            <a:off x="687388" y="4384519"/>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smtClean="0"/>
              <a:t>Presenter Remarks:</a:t>
            </a:r>
            <a:r>
              <a:rPr lang="en-US" b="1" baseline="0" dirty="0" smtClean="0"/>
              <a:t> </a:t>
            </a:r>
          </a:p>
          <a:p>
            <a:pPr defTabSz="457200"/>
            <a:r>
              <a:rPr lang="en-US" dirty="0" smtClean="0"/>
              <a:t>The Preschool Curriculum Framework </a:t>
            </a:r>
            <a:r>
              <a:rPr lang="en-US" dirty="0"/>
              <a:t>offers guidance on how </a:t>
            </a:r>
            <a:r>
              <a:rPr lang="en-US" dirty="0" smtClean="0"/>
              <a:t>teachers </a:t>
            </a:r>
            <a:r>
              <a:rPr lang="en-US" dirty="0"/>
              <a:t>can </a:t>
            </a:r>
            <a:r>
              <a:rPr lang="en-US" dirty="0" smtClean="0"/>
              <a:t>support the </a:t>
            </a:r>
            <a:r>
              <a:rPr lang="en-US" dirty="0"/>
              <a:t>learning and development described in the foundations through </a:t>
            </a:r>
            <a:r>
              <a:rPr lang="en-US" dirty="0" smtClean="0"/>
              <a:t>environments </a:t>
            </a:r>
            <a:r>
              <a:rPr lang="en-US" dirty="0"/>
              <a:t>and </a:t>
            </a:r>
            <a:r>
              <a:rPr lang="en-US" dirty="0" smtClean="0"/>
              <a:t>materials</a:t>
            </a:r>
            <a:r>
              <a:rPr lang="en-US" baseline="0" dirty="0" smtClean="0"/>
              <a:t> </a:t>
            </a:r>
            <a:r>
              <a:rPr lang="en-US" dirty="0" smtClean="0"/>
              <a:t>that </a:t>
            </a:r>
            <a:r>
              <a:rPr lang="en-US" dirty="0"/>
              <a:t>are </a:t>
            </a:r>
            <a:r>
              <a:rPr lang="en-US" dirty="0" smtClean="0"/>
              <a:t>developmentally appropriate</a:t>
            </a:r>
            <a:r>
              <a:rPr lang="en-US" baseline="0" dirty="0" smtClean="0"/>
              <a:t> and provide </a:t>
            </a:r>
            <a:r>
              <a:rPr lang="en-US" dirty="0" smtClean="0"/>
              <a:t>individually </a:t>
            </a:r>
            <a:r>
              <a:rPr lang="en-US" dirty="0"/>
              <a:t>and culturally meaningful </a:t>
            </a:r>
            <a:r>
              <a:rPr lang="en-US" dirty="0" smtClean="0"/>
              <a:t>experiences that engage families.</a:t>
            </a:r>
          </a:p>
          <a:p>
            <a:pPr defTabSz="457200"/>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“Family engagement with schools has been linked to important outcomes for children of all families, including families with children who are DLLs. Numerous positive developmental child outcomes have been associated with family engagement, including early literacy skills (Durand 2011; </a:t>
            </a:r>
            <a:r>
              <a:rPr lang="en-US" dirty="0" err="1" smtClean="0"/>
              <a:t>López</a:t>
            </a:r>
            <a:r>
              <a:rPr lang="en-US" dirty="0" smtClean="0"/>
              <a:t>, </a:t>
            </a:r>
            <a:r>
              <a:rPr lang="en-US" dirty="0" err="1" smtClean="0"/>
              <a:t>Barrueco</a:t>
            </a:r>
            <a:r>
              <a:rPr lang="en-US" dirty="0" smtClean="0"/>
              <a:t>, and Miles 2006), cognitive and language development skills (</a:t>
            </a:r>
            <a:r>
              <a:rPr lang="en-US" dirty="0" err="1" smtClean="0"/>
              <a:t>Fantuzzo</a:t>
            </a:r>
            <a:r>
              <a:rPr lang="en-US" dirty="0" smtClean="0"/>
              <a:t> et al. 2004; </a:t>
            </a:r>
            <a:r>
              <a:rPr lang="en-US" dirty="0" err="1" smtClean="0"/>
              <a:t>Farver</a:t>
            </a:r>
            <a:r>
              <a:rPr lang="en-US" dirty="0" smtClean="0"/>
              <a:t> et al. 2006; Raikes et al. 2006), social–emotional skills (</a:t>
            </a:r>
            <a:r>
              <a:rPr lang="en-US" dirty="0" err="1" smtClean="0"/>
              <a:t>Fantuzzo</a:t>
            </a:r>
            <a:r>
              <a:rPr lang="en-US" dirty="0" smtClean="0"/>
              <a:t> et al. 2004), and academic achievement (</a:t>
            </a:r>
            <a:r>
              <a:rPr lang="en-US" dirty="0" err="1" smtClean="0"/>
              <a:t>Jeynes</a:t>
            </a:r>
            <a:r>
              <a:rPr lang="en-US" dirty="0" smtClean="0"/>
              <a:t> 2012; Lee and Bowen 2006; </a:t>
            </a:r>
            <a:r>
              <a:rPr lang="en-US" dirty="0" err="1" smtClean="0"/>
              <a:t>LeFevre</a:t>
            </a:r>
            <a:r>
              <a:rPr lang="en-US" dirty="0" smtClean="0"/>
              <a:t> and Shaw 2012; Lin 2003, 2006; </a:t>
            </a:r>
            <a:r>
              <a:rPr lang="en-US" dirty="0" err="1" smtClean="0"/>
              <a:t>Mantzicopoulos</a:t>
            </a:r>
            <a:r>
              <a:rPr lang="en-US" dirty="0" smtClean="0"/>
              <a:t> 2003; </a:t>
            </a:r>
            <a:r>
              <a:rPr lang="en-US" dirty="0" err="1" smtClean="0"/>
              <a:t>McWayne</a:t>
            </a:r>
            <a:r>
              <a:rPr lang="en-US" dirty="0" smtClean="0"/>
              <a:t>, </a:t>
            </a:r>
            <a:r>
              <a:rPr lang="en-US" dirty="0" err="1" smtClean="0"/>
              <a:t>Fantuzzo</a:t>
            </a:r>
            <a:r>
              <a:rPr lang="en-US" dirty="0" smtClean="0"/>
              <a:t>, and McDermott 2004; </a:t>
            </a:r>
            <a:r>
              <a:rPr lang="en-US" dirty="0" err="1" smtClean="0"/>
              <a:t>McWayne</a:t>
            </a:r>
            <a:r>
              <a:rPr lang="en-US" dirty="0" smtClean="0"/>
              <a:t> et al. 2004; </a:t>
            </a:r>
            <a:r>
              <a:rPr lang="en-US" dirty="0" err="1" smtClean="0"/>
              <a:t>Suizzo</a:t>
            </a:r>
            <a:r>
              <a:rPr lang="en-US" dirty="0" smtClean="0"/>
              <a:t> et al. 2012)” </a:t>
            </a:r>
            <a:r>
              <a:rPr lang="en-US" altLang="en-US" baseline="0" dirty="0" smtClean="0"/>
              <a:t>(</a:t>
            </a:r>
            <a:r>
              <a:rPr lang="en-US" i="0" dirty="0" smtClean="0"/>
              <a:t>DLL Overview Papers </a:t>
            </a:r>
            <a:r>
              <a:rPr lang="en-US" dirty="0" smtClean="0"/>
              <a:t>2013, 121).</a:t>
            </a:r>
          </a:p>
          <a:p>
            <a:pPr defTabSz="457200">
              <a:spcBef>
                <a:spcPts val="450"/>
              </a:spcBef>
            </a:pPr>
            <a:endParaRPr lang="en-US" dirty="0"/>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34</a:t>
            </a:fld>
            <a:endParaRPr lang="en-US" altLang="en-US" dirty="0"/>
          </a:p>
        </p:txBody>
      </p:sp>
    </p:spTree>
    <p:extLst>
      <p:ext uri="{BB962C8B-B14F-4D97-AF65-F5344CB8AC3E}">
        <p14:creationId xmlns:p14="http://schemas.microsoft.com/office/powerpoint/2010/main" val="1433027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xfrm>
            <a:off x="608076" y="4346762"/>
            <a:ext cx="5641848" cy="4115269"/>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marL="0" lvl="2" indent="0">
              <a:buFont typeface="Arial" charset="0"/>
              <a:buNone/>
              <a:defRPr/>
            </a:pPr>
            <a:r>
              <a:rPr lang="en-US" altLang="ja-JP" b="1" u="none" dirty="0" smtClean="0">
                <a:latin typeface="Arial" panose="020B0604020202020204" pitchFamily="34" charset="0"/>
                <a:ea typeface="MS PGothic" charset="0"/>
                <a:cs typeface="Arial" panose="020B0604020202020204" pitchFamily="34" charset="0"/>
              </a:rPr>
              <a:t>Background</a:t>
            </a:r>
            <a:r>
              <a:rPr lang="en-US" altLang="ja-JP" b="1" u="none" baseline="0" dirty="0" smtClean="0">
                <a:latin typeface="Arial" panose="020B0604020202020204" pitchFamily="34" charset="0"/>
                <a:ea typeface="MS PGothic" charset="0"/>
                <a:cs typeface="Arial" panose="020B0604020202020204" pitchFamily="34" charset="0"/>
              </a:rPr>
              <a:t> Information:</a:t>
            </a:r>
            <a:endParaRPr lang="en-US" altLang="ja-JP" b="1" u="none" dirty="0" smtClean="0">
              <a:latin typeface="Arial" panose="020B0604020202020204" pitchFamily="34" charset="0"/>
              <a:ea typeface="MS PGothic" charset="0"/>
              <a:cs typeface="Arial" panose="020B0604020202020204" pitchFamily="34" charset="0"/>
            </a:endParaRPr>
          </a:p>
          <a:p>
            <a:pPr marL="228600" lvl="2" indent="-228600">
              <a:buFont typeface="Arial" charset="0"/>
              <a:buChar char="•"/>
              <a:defRPr/>
            </a:pPr>
            <a:r>
              <a:rPr lang="en-US" u="none" dirty="0" smtClean="0">
                <a:latin typeface="Arial" panose="020B0604020202020204" pitchFamily="34" charset="0"/>
                <a:ea typeface="MS PGothic" charset="0"/>
                <a:cs typeface="Arial" panose="020B0604020202020204" pitchFamily="34" charset="0"/>
              </a:rPr>
              <a:t>Preschool Curriculum Framework, page 13</a:t>
            </a:r>
          </a:p>
          <a:p>
            <a:pPr marL="228600" lvl="2" indent="-228600">
              <a:buFont typeface="Arial" charset="0"/>
              <a:buChar char="•"/>
              <a:defRPr/>
            </a:pPr>
            <a:r>
              <a:rPr lang="en-US" u="none" dirty="0" smtClean="0">
                <a:latin typeface="Arial" panose="020B0604020202020204" pitchFamily="34" charset="0"/>
                <a:ea typeface="MS PGothic" charset="0"/>
                <a:cs typeface="Arial" panose="020B0604020202020204" pitchFamily="34" charset="0"/>
              </a:rPr>
              <a:t>ELA/ELD Framework, Figure 9.8 and pages 910-913</a:t>
            </a:r>
            <a:endParaRPr lang="en-US" u="none" dirty="0" smtClean="0">
              <a:latin typeface="Arial" panose="020B0604020202020204" pitchFamily="34" charset="0"/>
              <a:ea typeface="ＭＳ Ｐゴシック" charset="0"/>
              <a:cs typeface="Arial" panose="020B0604020202020204" pitchFamily="34" charset="0"/>
            </a:endParaRPr>
          </a:p>
          <a:p>
            <a:endParaRPr lang="en-US" b="1" u="none" dirty="0" smtClean="0">
              <a:latin typeface="Arial" panose="020B0604020202020204" pitchFamily="34" charset="0"/>
              <a:ea typeface="ＭＳ Ｐゴシック" charset="0"/>
              <a:cs typeface="Arial" panose="020B0604020202020204" pitchFamily="34" charset="0"/>
            </a:endParaRPr>
          </a:p>
          <a:p>
            <a:r>
              <a:rPr lang="en-US" b="1" u="none" dirty="0" smtClean="0">
                <a:latin typeface="Arial" panose="020B0604020202020204" pitchFamily="34" charset="0"/>
                <a:ea typeface="ＭＳ Ｐゴシック" charset="0"/>
                <a:cs typeface="Arial" panose="020B0604020202020204" pitchFamily="34" charset="0"/>
              </a:rPr>
              <a:t>Presenter</a:t>
            </a:r>
            <a:r>
              <a:rPr lang="en-US" b="1" u="none" baseline="0" dirty="0" smtClean="0">
                <a:latin typeface="Arial" panose="020B0604020202020204" pitchFamily="34" charset="0"/>
                <a:ea typeface="ＭＳ Ｐゴシック" charset="0"/>
                <a:cs typeface="Arial" panose="020B0604020202020204" pitchFamily="34" charset="0"/>
              </a:rPr>
              <a:t> </a:t>
            </a:r>
            <a:r>
              <a:rPr lang="en-US" b="1" u="none" dirty="0" smtClean="0">
                <a:latin typeface="Arial" panose="020B0604020202020204" pitchFamily="34" charset="0"/>
                <a:ea typeface="ＭＳ Ｐゴシック" charset="0"/>
                <a:cs typeface="Arial" panose="020B0604020202020204" pitchFamily="34" charset="0"/>
              </a:rPr>
              <a:t>Remarks:</a:t>
            </a:r>
          </a:p>
          <a:p>
            <a:pPr marL="0" lvl="2" indent="0">
              <a:buFont typeface="Arial" charset="0"/>
              <a:buNone/>
              <a:defRPr/>
            </a:pPr>
            <a:r>
              <a:rPr lang="en-US" sz="1200" kern="1200" dirty="0" smtClean="0">
                <a:solidFill>
                  <a:schemeClr val="tx1"/>
                </a:solidFill>
                <a:effectLst/>
                <a:latin typeface="Arial" panose="020B0604020202020204" pitchFamily="34" charset="0"/>
                <a:ea typeface="+mn-ea"/>
                <a:cs typeface="Arial" panose="020B0604020202020204" pitchFamily="34" charset="0"/>
              </a:rPr>
              <a:t>Take a moment to turn to page 64 in the Preschool Learning Foundations. Notice the footnotes; these are notes to consider for adaptations for children with special needs. </a:t>
            </a:r>
            <a:endParaRPr lang="en-US" u="none" dirty="0" smtClean="0">
              <a:latin typeface="Arial" panose="020B0604020202020204" pitchFamily="34" charset="0"/>
              <a:ea typeface="MS PGothic" charset="0"/>
              <a:cs typeface="Arial" panose="020B0604020202020204" pitchFamily="34" charset="0"/>
            </a:endParaRPr>
          </a:p>
          <a:p>
            <a:pPr marL="0" lvl="2" indent="0">
              <a:buFont typeface="Arial" charset="0"/>
              <a:buNone/>
              <a:defRPr/>
            </a:pPr>
            <a:endParaRPr lang="en-US" u="none" dirty="0" smtClean="0">
              <a:latin typeface="Arial" panose="020B0604020202020204" pitchFamily="34" charset="0"/>
              <a:ea typeface="MS PGothic" charset="0"/>
              <a:cs typeface="Arial" panose="020B0604020202020204" pitchFamily="34" charset="0"/>
            </a:endParaRPr>
          </a:p>
          <a:p>
            <a:pPr marL="0" lvl="2" indent="0">
              <a:buFont typeface="Arial" charset="0"/>
              <a:buNone/>
              <a:defRPr/>
            </a:pPr>
            <a:r>
              <a:rPr lang="en-US" u="none" dirty="0" smtClean="0">
                <a:latin typeface="Arial" panose="020B0604020202020204" pitchFamily="34" charset="0"/>
                <a:ea typeface="MS PGothic" charset="0"/>
                <a:cs typeface="Arial" panose="020B0604020202020204" pitchFamily="34" charset="0"/>
              </a:rPr>
              <a:t>“Universal design provides for multiple means of representation, multiple means of engagement, and multiple means of expression. </a:t>
            </a:r>
            <a:r>
              <a:rPr lang="en-US" u="none" baseline="0" dirty="0" smtClean="0">
                <a:latin typeface="Arial" panose="020B0604020202020204" pitchFamily="34" charset="0"/>
                <a:ea typeface="MS PGothic" charset="0"/>
                <a:cs typeface="Arial" panose="020B0604020202020204" pitchFamily="34" charset="0"/>
              </a:rPr>
              <a:t> </a:t>
            </a:r>
            <a:r>
              <a:rPr lang="en-US" i="1" u="none" dirty="0" smtClean="0">
                <a:latin typeface="Arial" panose="020B0604020202020204" pitchFamily="34" charset="0"/>
                <a:ea typeface="MS PGothic" charset="0"/>
                <a:cs typeface="Arial" panose="020B0604020202020204" pitchFamily="34" charset="0"/>
              </a:rPr>
              <a:t>Multiple means of expression </a:t>
            </a:r>
            <a:r>
              <a:rPr lang="en-US" u="none" dirty="0" smtClean="0">
                <a:latin typeface="Arial" panose="020B0604020202020204" pitchFamily="34" charset="0"/>
                <a:ea typeface="MS PGothic" charset="0"/>
                <a:cs typeface="Arial" panose="020B0604020202020204" pitchFamily="34" charset="0"/>
              </a:rPr>
              <a:t>refers to allowing children to use alternative ways to communicate or demonstrate what they know or what they are feeling. For example, when a teacher seeks a verbal response, a child may respond in any language, including American Sign Language. A child with special needs who cannot speak may also respond by pointing, by gazing, by  gesturing, by using a picture system of communication, or by using any other form of alternative or augmented communication system.</a:t>
            </a:r>
            <a:r>
              <a:rPr lang="en-US" u="none" baseline="0" dirty="0" smtClean="0">
                <a:latin typeface="Arial" panose="020B0604020202020204" pitchFamily="34" charset="0"/>
                <a:ea typeface="MS PGothic" charset="0"/>
                <a:cs typeface="Arial" panose="020B0604020202020204" pitchFamily="34" charset="0"/>
              </a:rPr>
              <a:t> </a:t>
            </a:r>
            <a:r>
              <a:rPr lang="en-US" i="1" u="none" dirty="0" smtClean="0">
                <a:latin typeface="Arial" panose="020B0604020202020204" pitchFamily="34" charset="0"/>
                <a:ea typeface="MS PGothic" charset="0"/>
                <a:cs typeface="Arial" panose="020B0604020202020204" pitchFamily="34" charset="0"/>
              </a:rPr>
              <a:t>Multiple means of representation </a:t>
            </a:r>
            <a:r>
              <a:rPr lang="en-US" u="none" dirty="0" smtClean="0">
                <a:latin typeface="Arial" panose="020B0604020202020204" pitchFamily="34" charset="0"/>
                <a:ea typeface="MS PGothic" charset="0"/>
                <a:cs typeface="Arial" panose="020B0604020202020204" pitchFamily="34" charset="0"/>
              </a:rPr>
              <a:t>refers to providing information in a variety of ways so the learning needs of all children are met. For example, it is important to speak clearly to children with auditory disabilities while also presenting information visually (such as with objects and pictures).</a:t>
            </a:r>
            <a:r>
              <a:rPr lang="en-US" u="none" baseline="0" dirty="0" smtClean="0">
                <a:latin typeface="Arial" panose="020B0604020202020204" pitchFamily="34" charset="0"/>
                <a:ea typeface="MS PGothic" charset="0"/>
                <a:cs typeface="Arial" panose="020B0604020202020204" pitchFamily="34" charset="0"/>
              </a:rPr>
              <a:t> </a:t>
            </a:r>
            <a:r>
              <a:rPr lang="en-US" i="1" u="none" dirty="0" smtClean="0">
                <a:latin typeface="Arial" panose="020B0604020202020204" pitchFamily="34" charset="0"/>
                <a:ea typeface="MS PGothic" charset="0"/>
                <a:cs typeface="Arial" panose="020B0604020202020204" pitchFamily="34" charset="0"/>
              </a:rPr>
              <a:t>Multiple means of engagement </a:t>
            </a:r>
            <a:r>
              <a:rPr lang="en-US" u="none" dirty="0" smtClean="0">
                <a:latin typeface="Arial" panose="020B0604020202020204" pitchFamily="34" charset="0"/>
                <a:ea typeface="MS PGothic" charset="0"/>
                <a:cs typeface="Arial" panose="020B0604020202020204" pitchFamily="34" charset="0"/>
              </a:rPr>
              <a:t>refers to providing choices in the setting or program that facilitate learning by building on children</a:t>
            </a:r>
            <a:r>
              <a:rPr lang="ja-JP" altLang="en-US" u="none" dirty="0" smtClean="0">
                <a:latin typeface="Arial" panose="020B0604020202020204" pitchFamily="34" charset="0"/>
                <a:ea typeface="MS PGothic" charset="0"/>
                <a:cs typeface="Arial" panose="020B0604020202020204" pitchFamily="34" charset="0"/>
              </a:rPr>
              <a:t>’</a:t>
            </a:r>
            <a:r>
              <a:rPr lang="en-US" altLang="ja-JP" u="none" dirty="0" smtClean="0">
                <a:latin typeface="Arial" panose="020B0604020202020204" pitchFamily="34" charset="0"/>
                <a:ea typeface="MS PGothic" charset="0"/>
                <a:cs typeface="Arial" panose="020B0604020202020204" pitchFamily="34" charset="0"/>
              </a:rPr>
              <a:t>s interests. The information in this curriculum framework has been worded to incorporate multiple means of representation, expression, and engagement” </a:t>
            </a:r>
            <a:r>
              <a:rPr lang="en-US" u="none" dirty="0" smtClean="0">
                <a:latin typeface="Arial" panose="020B0604020202020204" pitchFamily="34" charset="0"/>
                <a:ea typeface="MS PGothic" charset="0"/>
                <a:cs typeface="Arial" panose="020B0604020202020204" pitchFamily="34" charset="0"/>
              </a:rPr>
              <a:t>(PCF 2010, 13).</a:t>
            </a:r>
          </a:p>
          <a:p>
            <a:pPr marL="0" lvl="2">
              <a:defRPr/>
            </a:pPr>
            <a:endParaRPr lang="en-US" u="none" dirty="0" smtClean="0">
              <a:latin typeface="Arial" panose="020B0604020202020204" pitchFamily="34" charset="0"/>
              <a:ea typeface="MS PGothic" charset="0"/>
              <a:cs typeface="Arial" panose="020B0604020202020204" pitchFamily="34" charset="0"/>
            </a:endParaRPr>
          </a:p>
          <a:p>
            <a:pPr marL="0" lvl="2">
              <a:defRPr/>
            </a:pPr>
            <a:r>
              <a:rPr lang="en-US" b="0" u="none" dirty="0" smtClean="0">
                <a:latin typeface="Arial" panose="020B0604020202020204" pitchFamily="34" charset="0"/>
                <a:ea typeface="MS PGothic" charset="0"/>
                <a:cs typeface="Arial" panose="020B0604020202020204" pitchFamily="34" charset="0"/>
              </a:rPr>
              <a:t>Locate</a:t>
            </a:r>
            <a:r>
              <a:rPr lang="en-US" b="0" u="none" baseline="0" dirty="0" smtClean="0">
                <a:latin typeface="Arial" panose="020B0604020202020204" pitchFamily="34" charset="0"/>
                <a:ea typeface="MS PGothic" charset="0"/>
                <a:cs typeface="Arial" panose="020B0604020202020204" pitchFamily="34" charset="0"/>
              </a:rPr>
              <a:t> Handout 9: Meeting the Needs of All Learners</a:t>
            </a:r>
            <a:r>
              <a:rPr lang="en-US" u="none" baseline="0" dirty="0" smtClean="0">
                <a:latin typeface="Arial" panose="020B0604020202020204" pitchFamily="34" charset="0"/>
                <a:ea typeface="MS PGothic" charset="0"/>
                <a:cs typeface="Arial" panose="020B0604020202020204" pitchFamily="34" charset="0"/>
              </a:rPr>
              <a:t>. Read through these strategies and notice the variety of means of expression, engagement, and representation. Circle one new strategy you want to implement.</a:t>
            </a:r>
            <a:endParaRPr lang="en-US" u="none" dirty="0" smtClean="0">
              <a:latin typeface="Arial" panose="020B0604020202020204" pitchFamily="34" charset="0"/>
              <a:ea typeface="MS PGothic"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35</a:t>
            </a:fld>
            <a:endParaRPr lang="en-US"/>
          </a:p>
        </p:txBody>
      </p:sp>
    </p:spTree>
    <p:extLst>
      <p:ext uri="{BB962C8B-B14F-4D97-AF65-F5344CB8AC3E}">
        <p14:creationId xmlns:p14="http://schemas.microsoft.com/office/powerpoint/2010/main" val="2978489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u="none" kern="1200" dirty="0" smtClean="0">
                <a:solidFill>
                  <a:schemeClr val="tx1"/>
                </a:solidFill>
                <a:effectLst/>
                <a:latin typeface="Arial" charset="0"/>
                <a:ea typeface="ＭＳ Ｐゴシック" pitchFamily="-1" charset="-128"/>
                <a:cs typeface="ＭＳ Ｐゴシック" pitchFamily="-1" charset="-128"/>
              </a:rPr>
              <a:t>Presenter Remarks: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solidFill>
                <a:effectLst/>
                <a:latin typeface="Arial" charset="0"/>
                <a:ea typeface="ＭＳ Ｐゴシック" pitchFamily="-1" charset="-128"/>
                <a:cs typeface="ＭＳ Ｐゴシック" pitchFamily="-1" charset="-128"/>
              </a:rPr>
              <a:t>Teachers scaffold growth by adjusting lesson content and using a variety of differentiated</a:t>
            </a:r>
            <a:r>
              <a:rPr lang="en-US" sz="1200" u="none" kern="1200" baseline="0" dirty="0" smtClean="0">
                <a:solidFill>
                  <a:schemeClr val="tx1"/>
                </a:solidFill>
                <a:effectLst/>
                <a:latin typeface="Arial" charset="0"/>
                <a:ea typeface="ＭＳ Ｐゴシック" pitchFamily="-1" charset="-128"/>
                <a:cs typeface="ＭＳ Ｐゴシック" pitchFamily="-1" charset="-128"/>
              </a:rPr>
              <a:t> </a:t>
            </a:r>
            <a:r>
              <a:rPr lang="en-US" sz="1200" u="none" kern="1200" dirty="0" smtClean="0">
                <a:solidFill>
                  <a:schemeClr val="tx1"/>
                </a:solidFill>
                <a:effectLst/>
                <a:latin typeface="Arial" charset="0"/>
                <a:ea typeface="ＭＳ Ｐゴシック" pitchFamily="-1" charset="-128"/>
                <a:cs typeface="ＭＳ Ｐゴシック" pitchFamily="-1" charset="-128"/>
              </a:rPr>
              <a:t>questioning strategies</a:t>
            </a:r>
            <a:r>
              <a:rPr lang="en-US" sz="1200" u="none" kern="1200" baseline="0" dirty="0" smtClean="0">
                <a:solidFill>
                  <a:schemeClr val="tx1"/>
                </a:solidFill>
                <a:effectLst/>
                <a:latin typeface="Arial" charset="0"/>
                <a:ea typeface="ＭＳ Ｐゴシック" pitchFamily="-1" charset="-128"/>
                <a:cs typeface="ＭＳ Ｐゴシック" pitchFamily="-1" charset="-128"/>
              </a:rPr>
              <a:t> t</a:t>
            </a:r>
            <a:r>
              <a:rPr lang="en-US" sz="1200" u="none" kern="1200" dirty="0" smtClean="0">
                <a:solidFill>
                  <a:schemeClr val="tx1"/>
                </a:solidFill>
                <a:effectLst/>
                <a:latin typeface="Arial" charset="0"/>
                <a:ea typeface="ＭＳ Ｐゴシック" pitchFamily="-1" charset="-128"/>
                <a:cs typeface="ＭＳ Ｐゴシック" pitchFamily="-1" charset="-128"/>
              </a:rPr>
              <a:t>o build deep conceptual understanding before moving forward. Teachers tailor lesson complexity, the degree of scaffolding, and questioning strategies to meet the immediate needs of their students. When students demonstrate confidence and competence at a given level, teachers gradually decrease the amount of scaffolding and gently increase rigor to nudge children forward on their developmental paths.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u="none" dirty="0" smtClean="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ea typeface="ＭＳ Ｐゴシック" charset="0"/>
                <a:cs typeface="ＭＳ Ｐゴシック" charset="0"/>
              </a:rPr>
              <a:t>Turn to page 309 in the Preschool</a:t>
            </a:r>
            <a:r>
              <a:rPr lang="en-US" u="none" baseline="0" dirty="0" smtClean="0">
                <a:ea typeface="ＭＳ Ｐゴシック" charset="0"/>
                <a:cs typeface="ＭＳ Ｐゴシック" charset="0"/>
              </a:rPr>
              <a:t> Curriculum Framework </a:t>
            </a:r>
            <a:r>
              <a:rPr lang="en-US" u="none" dirty="0" smtClean="0">
                <a:ea typeface="ＭＳ Ｐゴシック" charset="0"/>
                <a:cs typeface="ＭＳ Ｐゴシック" charset="0"/>
              </a:rPr>
              <a:t>and read the section of Appendix B titled,</a:t>
            </a:r>
            <a:r>
              <a:rPr lang="en-US" b="1" u="none" dirty="0" smtClean="0">
                <a:ea typeface="ＭＳ Ｐゴシック" charset="0"/>
                <a:cs typeface="ＭＳ Ｐゴシック" charset="0"/>
              </a:rPr>
              <a:t> </a:t>
            </a:r>
            <a:r>
              <a:rPr lang="ja-JP" altLang="en-US" b="1" u="none" dirty="0" smtClean="0">
                <a:ea typeface="ＭＳ Ｐゴシック" charset="0"/>
                <a:cs typeface="ＭＳ Ｐゴシック" charset="0"/>
              </a:rPr>
              <a:t>“</a:t>
            </a:r>
            <a:r>
              <a:rPr lang="en-US" altLang="ja-JP" u="none" dirty="0" smtClean="0">
                <a:ea typeface="ＭＳ Ｐゴシック" charset="0"/>
                <a:cs typeface="ＭＳ Ｐゴシック" charset="0"/>
              </a:rPr>
              <a:t>Scaffolding in Instruction, Not in Assessment.</a:t>
            </a:r>
            <a:r>
              <a:rPr lang="ja-JP" altLang="en-US" u="none" dirty="0" smtClean="0">
                <a:ea typeface="ＭＳ Ｐゴシック" charset="0"/>
                <a:cs typeface="ＭＳ Ｐゴシック" charset="0"/>
              </a:rPr>
              <a:t>”</a:t>
            </a:r>
            <a:endParaRPr lang="en-US" altLang="ja-JP" u="none" dirty="0" smtClean="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u="none" dirty="0" smtClean="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u="none" dirty="0" smtClean="0">
                <a:ea typeface="ＭＳ Ｐゴシック" charset="0"/>
                <a:cs typeface="ＭＳ Ｐゴシック" charset="0"/>
              </a:rPr>
              <a:t>Now we will play some games that teachers may use and adapt to support the range of phonological awareness development in their classrooms.</a:t>
            </a: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36</a:t>
            </a:fld>
            <a:endParaRPr lang="en-US"/>
          </a:p>
        </p:txBody>
      </p:sp>
    </p:spTree>
    <p:extLst>
      <p:ext uri="{BB962C8B-B14F-4D97-AF65-F5344CB8AC3E}">
        <p14:creationId xmlns:p14="http://schemas.microsoft.com/office/powerpoint/2010/main" val="808778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xfrm>
            <a:off x="608076" y="4434356"/>
            <a:ext cx="5641848" cy="44969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00000"/>
              </a:lnSpc>
              <a:spcAft>
                <a:spcPts val="300"/>
              </a:spcAft>
            </a:pPr>
            <a:r>
              <a:rPr lang="en-US" b="1" u="none" dirty="0" smtClean="0">
                <a:latin typeface="Arial" panose="020B0604020202020204" pitchFamily="34" charset="0"/>
                <a:ea typeface="ＭＳ Ｐゴシック" charset="0"/>
                <a:cs typeface="Arial" panose="020B0604020202020204" pitchFamily="34" charset="0"/>
              </a:rPr>
              <a:t>Background Info:</a:t>
            </a:r>
          </a:p>
          <a:p>
            <a:pPr>
              <a:lnSpc>
                <a:spcPct val="100000"/>
              </a:lnSpc>
              <a:spcAft>
                <a:spcPts val="300"/>
              </a:spcAft>
            </a:pPr>
            <a:r>
              <a:rPr lang="en-US" b="0" u="none" dirty="0" smtClean="0">
                <a:latin typeface="Arial" panose="020B0604020202020204" pitchFamily="34" charset="0"/>
                <a:ea typeface="ＭＳ Ｐゴシック" charset="0"/>
                <a:cs typeface="Arial" panose="020B0604020202020204" pitchFamily="34" charset="0"/>
              </a:rPr>
              <a:t>Read</a:t>
            </a:r>
            <a:r>
              <a:rPr lang="en-US" b="0" u="none" baseline="0" dirty="0" smtClean="0">
                <a:latin typeface="Arial" panose="020B0604020202020204" pitchFamily="34" charset="0"/>
                <a:ea typeface="ＭＳ Ｐゴシック" charset="0"/>
                <a:cs typeface="Arial" panose="020B0604020202020204" pitchFamily="34" charset="0"/>
              </a:rPr>
              <a:t> through and become familiar with all the interactions and strategies on page 137 of the Preschool Curriculum Framework.</a:t>
            </a:r>
          </a:p>
          <a:p>
            <a:pPr>
              <a:lnSpc>
                <a:spcPct val="100000"/>
              </a:lnSpc>
              <a:spcAft>
                <a:spcPts val="300"/>
              </a:spcAft>
            </a:pPr>
            <a:endParaRPr lang="en-US" b="1" u="none" dirty="0" smtClean="0">
              <a:latin typeface="Arial" panose="020B0604020202020204" pitchFamily="34" charset="0"/>
              <a:ea typeface="ＭＳ Ｐゴシック" charset="0"/>
              <a:cs typeface="Arial" panose="020B0604020202020204" pitchFamily="34" charset="0"/>
            </a:endParaRPr>
          </a:p>
          <a:p>
            <a:pPr>
              <a:lnSpc>
                <a:spcPct val="100000"/>
              </a:lnSpc>
              <a:spcAft>
                <a:spcPts val="300"/>
              </a:spcAft>
            </a:pPr>
            <a:r>
              <a:rPr lang="en-US" b="1" u="none" dirty="0" smtClean="0">
                <a:latin typeface="Arial" panose="020B0604020202020204" pitchFamily="34" charset="0"/>
                <a:ea typeface="ＭＳ Ｐゴシック" charset="0"/>
                <a:cs typeface="Arial" panose="020B0604020202020204" pitchFamily="34" charset="0"/>
              </a:rPr>
              <a:t>Presenter Remarks:</a:t>
            </a:r>
          </a:p>
          <a:p>
            <a:pPr>
              <a:lnSpc>
                <a:spcPct val="100000"/>
              </a:lnSpc>
              <a:buFontTx/>
              <a:buNone/>
            </a:pPr>
            <a:r>
              <a:rPr lang="en-US" b="0" u="none" dirty="0" smtClean="0">
                <a:latin typeface="Arial" panose="020B0604020202020204" pitchFamily="34" charset="0"/>
                <a:ea typeface="ＭＳ Ｐゴシック" charset="0"/>
                <a:cs typeface="Arial" panose="020B0604020202020204" pitchFamily="34" charset="0"/>
              </a:rPr>
              <a:t>Play</a:t>
            </a:r>
            <a:r>
              <a:rPr lang="en-US" b="0" u="none" baseline="0" dirty="0" smtClean="0">
                <a:latin typeface="Arial" panose="020B0604020202020204" pitchFamily="34" charset="0"/>
                <a:ea typeface="ＭＳ Ｐゴシック" charset="0"/>
                <a:cs typeface="Arial" panose="020B0604020202020204" pitchFamily="34" charset="0"/>
              </a:rPr>
              <a:t> </a:t>
            </a:r>
            <a:r>
              <a:rPr lang="en-US" u="none" dirty="0" smtClean="0">
                <a:latin typeface="Arial" panose="020B0604020202020204" pitchFamily="34" charset="0"/>
                <a:ea typeface="ＭＳ Ｐゴシック" charset="0"/>
                <a:cs typeface="Arial" panose="020B0604020202020204" pitchFamily="34" charset="0"/>
              </a:rPr>
              <a:t>language games that focus on:</a:t>
            </a:r>
          </a:p>
          <a:p>
            <a:pPr marL="171450" indent="-171450">
              <a:lnSpc>
                <a:spcPct val="100000"/>
              </a:lnSpc>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Blending sounds</a:t>
            </a:r>
          </a:p>
          <a:p>
            <a:pPr marL="171450" indent="-171450">
              <a:lnSpc>
                <a:spcPct val="100000"/>
              </a:lnSpc>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Segmenting sounds</a:t>
            </a:r>
          </a:p>
          <a:p>
            <a:pPr marL="171450" indent="-171450">
              <a:lnSpc>
                <a:spcPct val="100000"/>
              </a:lnSpc>
              <a:buFont typeface="Arial" panose="020B0604020202020204" pitchFamily="34" charset="0"/>
              <a:buChar char="•"/>
            </a:pPr>
            <a:r>
              <a:rPr lang="en-US" u="none" dirty="0" smtClean="0">
                <a:latin typeface="Arial" panose="020B0604020202020204" pitchFamily="34" charset="0"/>
                <a:ea typeface="ＭＳ Ｐゴシック" charset="0"/>
                <a:cs typeface="Arial" panose="020B0604020202020204" pitchFamily="34" charset="0"/>
              </a:rPr>
              <a:t>Deletion</a:t>
            </a:r>
          </a:p>
          <a:p>
            <a:pPr lvl="1">
              <a:lnSpc>
                <a:spcPct val="100000"/>
              </a:lnSpc>
              <a:buFontTx/>
              <a:buNone/>
            </a:pPr>
            <a:endParaRPr lang="en-US" u="none" dirty="0" smtClean="0">
              <a:latin typeface="Arial" panose="020B0604020202020204" pitchFamily="34" charset="0"/>
              <a:ea typeface="ＭＳ Ｐゴシック" charset="0"/>
              <a:cs typeface="Arial" panose="020B0604020202020204" pitchFamily="34" charset="0"/>
            </a:endParaRPr>
          </a:p>
          <a:p>
            <a:pPr marL="0" lvl="1">
              <a:lnSpc>
                <a:spcPct val="100000"/>
              </a:lnSpc>
              <a:buFontTx/>
              <a:buNone/>
            </a:pPr>
            <a:r>
              <a:rPr lang="en-US" u="none" dirty="0" smtClean="0">
                <a:latin typeface="Arial" panose="020B0604020202020204" pitchFamily="34" charset="0"/>
                <a:ea typeface="ＭＳ Ｐゴシック" charset="0"/>
                <a:cs typeface="Arial" panose="020B0604020202020204" pitchFamily="34" charset="0"/>
              </a:rPr>
              <a:t>Turn</a:t>
            </a:r>
            <a:r>
              <a:rPr lang="en-US" u="none" baseline="0" dirty="0" smtClean="0">
                <a:latin typeface="Arial" panose="020B0604020202020204" pitchFamily="34" charset="0"/>
                <a:ea typeface="ＭＳ Ｐゴシック" charset="0"/>
                <a:cs typeface="Arial" panose="020B0604020202020204" pitchFamily="34" charset="0"/>
              </a:rPr>
              <a:t> to page 137 in the Preschool Curriculum Framework and read the interactions and strategies. They will reference using various modalities including singing songs, alliteration, and playing word games. After reading the about the strategies we will practice them by playing games ourselves.</a:t>
            </a:r>
          </a:p>
          <a:p>
            <a:pPr lvl="1">
              <a:lnSpc>
                <a:spcPct val="100000"/>
              </a:lnSpc>
              <a:buFontTx/>
              <a:buNone/>
            </a:pPr>
            <a:endParaRPr lang="en-US" u="none" dirty="0" smtClean="0">
              <a:latin typeface="Arial" panose="020B0604020202020204" pitchFamily="34" charset="0"/>
              <a:ea typeface="ＭＳ Ｐゴシック" charset="0"/>
              <a:cs typeface="Arial" panose="020B0604020202020204" pitchFamily="34" charset="0"/>
            </a:endParaRPr>
          </a:p>
          <a:p>
            <a:pPr>
              <a:lnSpc>
                <a:spcPct val="100000"/>
              </a:lnSpc>
            </a:pPr>
            <a:endParaRPr lang="en-US" dirty="0">
              <a:latin typeface="Arial" panose="020B0604020202020204" pitchFamily="34" charset="0"/>
              <a:ea typeface="ＭＳ Ｐゴシック"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37</a:t>
            </a:fld>
            <a:endParaRPr lang="en-US"/>
          </a:p>
        </p:txBody>
      </p:sp>
    </p:spTree>
    <p:extLst>
      <p:ext uri="{BB962C8B-B14F-4D97-AF65-F5344CB8AC3E}">
        <p14:creationId xmlns:p14="http://schemas.microsoft.com/office/powerpoint/2010/main" val="2462128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0"/>
                <a:cs typeface="ＭＳ Ｐゴシック" charset="0"/>
              </a:rPr>
              <a:t>Activity 4: Time to Play Language Games</a:t>
            </a:r>
          </a:p>
          <a:p>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a typeface="ＭＳ Ｐゴシック" charset="0"/>
                <a:cs typeface="ＭＳ Ｐゴシック" charset="0"/>
              </a:rPr>
              <a:t>Background Information:</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Intent:</a:t>
            </a:r>
            <a:r>
              <a:rPr lang="en-US" baseline="0" dirty="0" smtClean="0">
                <a:ea typeface="ＭＳ Ｐゴシック" charset="0"/>
                <a:cs typeface="ＭＳ Ｐゴシック"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Enable participants to gain experience playing a language game that connects with phonological awareness concepts.</a:t>
            </a:r>
          </a:p>
          <a:p>
            <a:pPr lvl="0"/>
            <a:r>
              <a:rPr lang="en-US" baseline="0" dirty="0" smtClean="0">
                <a:ea typeface="ＭＳ Ｐゴシック" charset="0"/>
                <a:cs typeface="ＭＳ Ｐゴシック" charset="0"/>
              </a:rPr>
              <a:t/>
            </a:r>
            <a:br>
              <a:rPr lang="en-US" baseline="0" dirty="0" smtClean="0">
                <a:ea typeface="ＭＳ Ｐゴシック" charset="0"/>
                <a:cs typeface="ＭＳ Ｐゴシック" charset="0"/>
              </a:rPr>
            </a:br>
            <a:r>
              <a:rPr lang="en-US" baseline="0" dirty="0" smtClean="0">
                <a:ea typeface="ＭＳ Ｐゴシック" charset="0"/>
                <a:cs typeface="ＭＳ Ｐゴシック" charset="0"/>
              </a:rPr>
              <a:t>Materials Required: </a:t>
            </a:r>
            <a:r>
              <a:rPr lang="en-US" sz="1200" kern="1200" dirty="0" smtClean="0">
                <a:solidFill>
                  <a:schemeClr val="tx1"/>
                </a:solidFill>
                <a:effectLst/>
                <a:latin typeface="Arial" panose="020B0604020202020204" pitchFamily="34" charset="0"/>
                <a:ea typeface="+mn-ea"/>
                <a:cs typeface="Arial" panose="020B0604020202020204" pitchFamily="34" charset="0"/>
              </a:rPr>
              <a:t>One bag per table containing one of three activity lesson plans, plus game materials listed on less plans;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Handout 10: Time to Play Games</a:t>
            </a:r>
          </a:p>
          <a:p>
            <a:endParaRPr lang="en-US" baseline="0" dirty="0" smtClean="0">
              <a:ea typeface="ＭＳ Ｐゴシック" charset="0"/>
              <a:cs typeface="ＭＳ Ｐゴシック" charset="0"/>
            </a:endParaRPr>
          </a:p>
          <a:p>
            <a:r>
              <a:rPr lang="en-US" b="1" baseline="0" dirty="0" smtClean="0">
                <a:ea typeface="ＭＳ Ｐゴシック" charset="0"/>
                <a:cs typeface="ＭＳ Ｐゴシック" charset="0"/>
              </a:rPr>
              <a:t>Speaker Remarks:</a:t>
            </a: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Each table has a bag of supplies for one of the three games in Handout 10: Time to Play Games.</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Stand up when the name of your game is called. (“Stand if your group has Wiggly Wordy Wallaby’s. Stand if your group has Ghostly Language. Stand if your group has Roll-a-Word.”)</a:t>
            </a:r>
          </a:p>
          <a:p>
            <a:pPr lvl="0"/>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Now spend five minutes reading the lesson plan and playing the game with your group.</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Once you are done, I want you to </a:t>
            </a:r>
            <a:r>
              <a:rPr lang="en-US" sz="1200" kern="1200" dirty="0" smtClean="0">
                <a:solidFill>
                  <a:schemeClr val="tx1"/>
                </a:solidFill>
                <a:effectLst/>
                <a:latin typeface="Arial" panose="020B0604020202020204" pitchFamily="34" charset="0"/>
                <a:ea typeface="+mn-ea"/>
                <a:cs typeface="Arial" panose="020B0604020202020204" pitchFamily="34" charset="0"/>
              </a:rPr>
              <a:t>think about your specific activity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and brainstorm you would lead the activity or prompt children to scaffold the specific phonological awareness content being addressed.</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Feel free to use the activity handout as a guide to help facilitate your thought process.</a:t>
            </a:r>
          </a:p>
          <a:p>
            <a:pPr lvl="0"/>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(Invite table groups to share-out their game, as well as one thing they learned or thought of during the process.)</a:t>
            </a:r>
          </a:p>
          <a:p>
            <a:endParaRPr lang="en-US" b="1" baseline="0" dirty="0" smtClean="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349D2A4-865E-914A-9849-036AA55FB1E9}" type="slidenum">
              <a:rPr lang="en-US" smtClean="0"/>
              <a:pPr>
                <a:defRPr/>
              </a:pPr>
              <a:t>38</a:t>
            </a:fld>
            <a:endParaRPr lang="en-US"/>
          </a:p>
        </p:txBody>
      </p:sp>
    </p:spTree>
    <p:extLst>
      <p:ext uri="{BB962C8B-B14F-4D97-AF65-F5344CB8AC3E}">
        <p14:creationId xmlns:p14="http://schemas.microsoft.com/office/powerpoint/2010/main" val="1175224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none" dirty="0" smtClean="0">
                <a:ea typeface="ＭＳ Ｐゴシック" charset="0"/>
                <a:cs typeface="ＭＳ Ｐゴシック" charset="0"/>
              </a:rPr>
              <a:t>Presenter</a:t>
            </a:r>
            <a:r>
              <a:rPr lang="en-US" b="1" u="none" baseline="0" dirty="0" smtClean="0">
                <a:ea typeface="ＭＳ Ｐゴシック" charset="0"/>
                <a:cs typeface="ＭＳ Ｐゴシック" charset="0"/>
              </a:rPr>
              <a:t> Remarks:</a:t>
            </a:r>
            <a:br>
              <a:rPr lang="en-US" b="1" u="none" baseline="0" dirty="0" smtClean="0">
                <a:ea typeface="ＭＳ Ｐゴシック" charset="0"/>
                <a:cs typeface="ＭＳ Ｐゴシック" charset="0"/>
              </a:rPr>
            </a:br>
            <a:r>
              <a:rPr lang="en-US" b="0" u="none" dirty="0" smtClean="0">
                <a:ea typeface="ＭＳ Ｐゴシック" charset="0"/>
                <a:cs typeface="ＭＳ Ｐゴシック" charset="0"/>
              </a:rPr>
              <a:t>Please find</a:t>
            </a:r>
            <a:r>
              <a:rPr lang="en-US" b="0" u="none" baseline="0" dirty="0" smtClean="0">
                <a:ea typeface="ＭＳ Ｐゴシック" charset="0"/>
                <a:cs typeface="ＭＳ Ｐゴシック" charset="0"/>
              </a:rPr>
              <a:t> Handout 7: The English-Spanish Connection. </a:t>
            </a:r>
            <a:r>
              <a:rPr lang="en-US" u="none" dirty="0" smtClean="0">
                <a:ea typeface="ＭＳ Ｐゴシック" charset="0"/>
                <a:cs typeface="ＭＳ Ｐゴシック" charset="0"/>
              </a:rPr>
              <a:t>Phonological</a:t>
            </a:r>
            <a:r>
              <a:rPr lang="en-US" u="none" baseline="0" dirty="0" smtClean="0">
                <a:ea typeface="ＭＳ Ｐゴシック" charset="0"/>
                <a:cs typeface="ＭＳ Ｐゴシック" charset="0"/>
              </a:rPr>
              <a:t> awareness must be embedded throughout the day. A skillful teacher integrates songs, alliteration, and segmenting into daily routines and rituals. </a:t>
            </a:r>
          </a:p>
          <a:p>
            <a:endParaRPr lang="en-US" u="none" baseline="0" dirty="0" smtClean="0">
              <a:ea typeface="ＭＳ Ｐゴシック" charset="0"/>
              <a:cs typeface="ＭＳ Ｐゴシック" charset="0"/>
            </a:endParaRPr>
          </a:p>
          <a:p>
            <a:r>
              <a:rPr lang="en-US" u="none" baseline="0" dirty="0" smtClean="0">
                <a:ea typeface="ＭＳ Ｐゴシック" charset="0"/>
                <a:cs typeface="ＭＳ Ｐゴシック" charset="0"/>
              </a:rPr>
              <a:t>This slide shows an example of how a teacher may plan for including phonological awareness. Take a moment and read the slide. Do any of these ideas stand out? Please share your thoughts. </a:t>
            </a:r>
            <a:endParaRPr lang="en-US" u="none" dirty="0" smtClean="0">
              <a:ea typeface="ＭＳ Ｐゴシック" charset="0"/>
              <a:cs typeface="ＭＳ Ｐゴシック" charset="0"/>
            </a:endParaRPr>
          </a:p>
          <a:p>
            <a:endParaRPr lang="en-US" b="1" u="none" dirty="0" smtClean="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39</a:t>
            </a:fld>
            <a:endParaRPr lang="en-US"/>
          </a:p>
        </p:txBody>
      </p:sp>
    </p:spTree>
    <p:extLst>
      <p:ext uri="{BB962C8B-B14F-4D97-AF65-F5344CB8AC3E}">
        <p14:creationId xmlns:p14="http://schemas.microsoft.com/office/powerpoint/2010/main" val="93211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8076" y="4342853"/>
            <a:ext cx="5641848" cy="4115269"/>
          </a:xfrm>
        </p:spPr>
        <p:txBody>
          <a:bodyPr/>
          <a:lstStyle/>
          <a:p>
            <a:r>
              <a:rPr lang="en-US" sz="1200" b="1" u="none" kern="1200" dirty="0" smtClean="0">
                <a:solidFill>
                  <a:schemeClr val="tx1"/>
                </a:solidFill>
                <a:latin typeface="Arial" panose="020B0604020202020204" pitchFamily="34" charset="0"/>
                <a:ea typeface="+mn-ea"/>
                <a:cs typeface="Arial" panose="020B0604020202020204" pitchFamily="34" charset="0"/>
              </a:rPr>
              <a:t>Presenter Remarks:</a:t>
            </a:r>
          </a:p>
          <a:p>
            <a:r>
              <a:rPr lang="en-US" sz="1200" b="0" kern="1200" dirty="0" smtClean="0">
                <a:solidFill>
                  <a:schemeClr val="tx1"/>
                </a:solidFill>
                <a:effectLst/>
                <a:latin typeface="Arial" charset="0"/>
                <a:ea typeface="ＭＳ Ｐゴシック" pitchFamily="-1" charset="-128"/>
                <a:cs typeface="ＭＳ Ｐゴシック" pitchFamily="-1" charset="-128"/>
              </a:rPr>
              <a:t>“Spoken language is made up of different phonological units that differ in their linguistic complexity. The phonological units include words, syllables, </a:t>
            </a:r>
            <a:r>
              <a:rPr lang="en-US" sz="1200" b="0" kern="1200" dirty="0" err="1" smtClean="0">
                <a:solidFill>
                  <a:schemeClr val="tx1"/>
                </a:solidFill>
                <a:effectLst/>
                <a:latin typeface="Arial" charset="0"/>
                <a:ea typeface="ＭＳ Ｐゴシック" pitchFamily="-1" charset="-128"/>
                <a:cs typeface="ＭＳ Ｐゴシック" pitchFamily="-1" charset="-128"/>
              </a:rPr>
              <a:t>subsyllabic</a:t>
            </a:r>
            <a:r>
              <a:rPr lang="en-US" sz="1200" b="0" kern="1200" dirty="0" smtClean="0">
                <a:solidFill>
                  <a:schemeClr val="tx1"/>
                </a:solidFill>
                <a:effectLst/>
                <a:latin typeface="Arial" charset="0"/>
                <a:ea typeface="ＭＳ Ｐゴシック" pitchFamily="-1" charset="-128"/>
                <a:cs typeface="ＭＳ Ｐゴシック" pitchFamily="-1" charset="-128"/>
              </a:rPr>
              <a:t> units (onsets, rimes), and individual sounds (phonemes). Phonological awareness (also called ‘phonological sensitivity’) should be differentiated from ‘phonemic aware­ness.’ Phonemic awareness is the most advanced level of phonological awareness that an individual can achieve.</a:t>
            </a:r>
            <a:r>
              <a:rPr lang="en-US" sz="1200" b="0" kern="1200" baseline="0" dirty="0" smtClean="0">
                <a:solidFill>
                  <a:schemeClr val="tx1"/>
                </a:solidFill>
                <a:effectLst/>
                <a:latin typeface="Arial" charset="0"/>
                <a:ea typeface="ＭＳ Ｐゴシック" pitchFamily="-1" charset="-128"/>
                <a:cs typeface="ＭＳ Ｐゴシック" pitchFamily="-1" charset="-128"/>
              </a:rPr>
              <a:t> I</a:t>
            </a:r>
            <a:r>
              <a:rPr lang="en-US" sz="1200" b="0" kern="1200" dirty="0" smtClean="0">
                <a:solidFill>
                  <a:schemeClr val="tx1"/>
                </a:solidFill>
                <a:effectLst/>
                <a:latin typeface="Arial" charset="0"/>
                <a:ea typeface="ＭＳ Ｐゴシック" pitchFamily="-1" charset="-128"/>
                <a:cs typeface="ＭＳ Ｐゴシック" pitchFamily="-1" charset="-128"/>
              </a:rPr>
              <a:t>t refers to one’s ability to recognize and manipulate phonemes, which constitute the smallest units of spoken words. Phonological awareness ( and phonemic awareness) should also be distinguished from phonics. ‘Phonics’ is a method of instruction that focuses on teaching the relationships between sounds and the letters that represent them, whereas phonological awareness is an oral language skill that does not involve print” (</a:t>
            </a:r>
            <a:r>
              <a:rPr lang="en-US" dirty="0" smtClean="0"/>
              <a:t>PLF 2008, 79).</a:t>
            </a:r>
          </a:p>
          <a:p>
            <a:endParaRPr lang="en-US" dirty="0" smtClean="0"/>
          </a:p>
          <a:p>
            <a:endParaRPr lang="en-US" sz="1200" kern="1200" dirty="0" smtClean="0">
              <a:solidFill>
                <a:schemeClr val="tx1"/>
              </a:solidFill>
              <a:latin typeface="Arial" panose="020B0604020202020204" pitchFamily="34" charset="0"/>
              <a:ea typeface="+mn-ea"/>
              <a:cs typeface="Arial" panose="020B0604020202020204" pitchFamily="34" charset="0"/>
            </a:endParaRPr>
          </a:p>
          <a:p>
            <a:endParaRPr lang="en-US" sz="1200" kern="1200" dirty="0" smtClean="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45D3FA3-5A58-FE49-9DE0-E27358866807}" type="slidenum">
              <a:rPr lang="en-US" smtClean="0"/>
              <a:pPr/>
              <a:t>4</a:t>
            </a:fld>
            <a:endParaRPr lang="en-US"/>
          </a:p>
        </p:txBody>
      </p:sp>
    </p:spTree>
    <p:extLst>
      <p:ext uri="{BB962C8B-B14F-4D97-AF65-F5344CB8AC3E}">
        <p14:creationId xmlns:p14="http://schemas.microsoft.com/office/powerpoint/2010/main" val="3328241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a:ln/>
        </p:spPr>
      </p:sp>
      <p:sp>
        <p:nvSpPr>
          <p:cNvPr id="147458" name="Notes Placeholder 2"/>
          <p:cNvSpPr>
            <a:spLocks noGrp="1"/>
          </p:cNvSpPr>
          <p:nvPr>
            <p:ph type="body" idx="1"/>
          </p:nvPr>
        </p:nvSpPr>
        <p:spPr>
          <a:xfrm>
            <a:off x="608076" y="4403073"/>
            <a:ext cx="5641848" cy="42622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charset="0"/>
                <a:cs typeface="ＭＳ Ｐゴシック" charset="0"/>
              </a:rPr>
              <a:t>Activity </a:t>
            </a:r>
            <a:r>
              <a:rPr lang="en-US" b="0" dirty="0" smtClean="0">
                <a:ea typeface="ＭＳ Ｐゴシック" charset="0"/>
                <a:cs typeface="ＭＳ Ｐゴシック" charset="0"/>
              </a:rPr>
              <a:t>5: </a:t>
            </a:r>
            <a:r>
              <a:rPr lang="en-US" b="0" dirty="0" smtClean="0">
                <a:effectLst/>
                <a:latin typeface="Arial" panose="020B0604020202020204" pitchFamily="34" charset="0"/>
              </a:rPr>
              <a:t>E</a:t>
            </a:r>
            <a:r>
              <a:rPr lang="en-US" sz="1200" b="0" dirty="0" smtClean="0">
                <a:effectLst/>
                <a:latin typeface="Arial" panose="020B0604020202020204" pitchFamily="34" charset="0"/>
              </a:rPr>
              <a:t>ncouraging and Engaging Phonological Awareness </a:t>
            </a:r>
            <a:r>
              <a:rPr lang="en-US" sz="1200" b="0" kern="1200" dirty="0" smtClean="0">
                <a:solidFill>
                  <a:schemeClr val="tx1"/>
                </a:solidFill>
                <a:effectLst/>
                <a:latin typeface="Arial" panose="020B0604020202020204" pitchFamily="34" charset="0"/>
                <a:ea typeface="+mn-ea"/>
                <a:cs typeface="Arial" panose="020B0604020202020204" pitchFamily="34" charset="0"/>
              </a:rPr>
              <a:t>Throughout the Day</a:t>
            </a:r>
          </a:p>
          <a:p>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a typeface="ＭＳ Ｐゴシック" charset="0"/>
                <a:cs typeface="ＭＳ Ｐゴシック" charset="0"/>
              </a:rPr>
              <a:t>Background Information:</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Intent:</a:t>
            </a:r>
            <a:r>
              <a:rPr lang="en-US" baseline="0" dirty="0" smtClean="0">
                <a:ea typeface="ＭＳ Ｐゴシック" charset="0"/>
                <a:cs typeface="ＭＳ Ｐゴシック" charset="0"/>
              </a:rPr>
              <a:t> Have </a:t>
            </a:r>
            <a:r>
              <a:rPr lang="en-US" sz="1200" kern="1200" dirty="0" smtClean="0">
                <a:solidFill>
                  <a:schemeClr val="tx1"/>
                </a:solidFill>
                <a:effectLst/>
                <a:latin typeface="Arial" panose="020B0604020202020204" pitchFamily="34" charset="0"/>
                <a:ea typeface="+mn-ea"/>
                <a:cs typeface="Arial" panose="020B0604020202020204" pitchFamily="34" charset="0"/>
              </a:rPr>
              <a:t>participants think about embedding opportunities to develop phonological awareness throughout the entire daily routine. </a:t>
            </a:r>
          </a:p>
          <a:p>
            <a:r>
              <a:rPr lang="en-US" baseline="0" dirty="0" smtClean="0">
                <a:ea typeface="ＭＳ Ｐゴシック" charset="0"/>
                <a:cs typeface="ＭＳ Ｐゴシック" charset="0"/>
              </a:rPr>
              <a:t/>
            </a:r>
            <a:br>
              <a:rPr lang="en-US" baseline="0" dirty="0" smtClean="0">
                <a:ea typeface="ＭＳ Ｐゴシック" charset="0"/>
                <a:cs typeface="ＭＳ Ｐゴシック" charset="0"/>
              </a:rPr>
            </a:br>
            <a:r>
              <a:rPr lang="en-US" baseline="0" dirty="0" smtClean="0">
                <a:ea typeface="ＭＳ Ｐゴシック" charset="0"/>
                <a:cs typeface="ＭＳ Ｐゴシック" charset="0"/>
              </a:rPr>
              <a:t>Materials Required: </a:t>
            </a:r>
            <a:r>
              <a:rPr lang="en-US" sz="1200" kern="1200" dirty="0" smtClean="0">
                <a:solidFill>
                  <a:schemeClr val="tx1"/>
                </a:solidFill>
                <a:effectLst/>
                <a:latin typeface="Arial" panose="020B0604020202020204" pitchFamily="34" charset="0"/>
                <a:ea typeface="+mn-ea"/>
                <a:cs typeface="Arial" panose="020B0604020202020204" pitchFamily="34" charset="0"/>
              </a:rPr>
              <a:t>Handout 11: Encouraging and Engaging Phonological Awareness Throughout the Day</a:t>
            </a:r>
            <a:endParaRPr lang="en-US" baseline="0" dirty="0" smtClean="0">
              <a:ea typeface="ＭＳ Ｐゴシック" charset="0"/>
              <a:cs typeface="ＭＳ Ｐゴシック" charset="0"/>
            </a:endParaRPr>
          </a:p>
          <a:p>
            <a:endParaRPr lang="en-US" baseline="0" dirty="0" smtClean="0">
              <a:ea typeface="ＭＳ Ｐゴシック" charset="0"/>
              <a:cs typeface="ＭＳ Ｐゴシック" charset="0"/>
            </a:endParaRPr>
          </a:p>
          <a:p>
            <a:pPr lvl="0"/>
            <a:r>
              <a:rPr lang="en-US" b="1" baseline="0" dirty="0" smtClean="0">
                <a:ea typeface="ＭＳ Ｐゴシック" charset="0"/>
                <a:cs typeface="ＭＳ Ｐゴシック" charset="0"/>
              </a:rPr>
              <a:t>Speaker Remarks:</a:t>
            </a:r>
            <a:br>
              <a:rPr lang="en-US" b="1" baseline="0" dirty="0" smtClean="0">
                <a:ea typeface="ＭＳ Ｐゴシック" charset="0"/>
                <a:cs typeface="ＭＳ Ｐゴシック" charset="0"/>
              </a:rPr>
            </a:br>
            <a:r>
              <a:rPr lang="en-US" b="0" baseline="0" dirty="0" smtClean="0">
                <a:ea typeface="ＭＳ Ｐゴシック" charset="0"/>
                <a:cs typeface="ＭＳ Ｐゴシック" charset="0"/>
              </a:rPr>
              <a:t>(</a:t>
            </a:r>
            <a:r>
              <a:rPr lang="en-US" sz="1200" kern="1200" dirty="0" smtClean="0">
                <a:solidFill>
                  <a:schemeClr val="tx1"/>
                </a:solidFill>
                <a:effectLst/>
                <a:latin typeface="Arial" panose="020B0604020202020204" pitchFamily="34" charset="0"/>
                <a:ea typeface="+mn-ea"/>
                <a:cs typeface="Arial" panose="020B0604020202020204" pitchFamily="34" charset="0"/>
              </a:rPr>
              <a:t>Give each participant a copy of the Handout 11: Encouraging and Engaging Phonological Awareness Throughout the Day.)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Jot down ideas on how to infuse phonological awareness opportunities through the day on Handout 11: Encouraging and Engaging Phonological Awareness Throughout the Day.</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If you would like some help stimulating your thinking, turn to pages </a:t>
            </a:r>
            <a:r>
              <a:rPr lang="en-US" sz="1200" kern="1200" dirty="0" smtClean="0">
                <a:solidFill>
                  <a:schemeClr val="tx1"/>
                </a:solidFill>
                <a:effectLst/>
                <a:latin typeface="Arial" panose="020B0604020202020204" pitchFamily="34" charset="0"/>
                <a:ea typeface="+mn-ea"/>
                <a:cs typeface="Arial" panose="020B0604020202020204" pitchFamily="34" charset="0"/>
              </a:rPr>
              <a:t>137-149 in the Preschool Curriculum Framework. </a:t>
            </a:r>
          </a:p>
          <a:p>
            <a:pPr lvl="0"/>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(Model the activity.) Let’s look for an example. Think about transitions in your own classroom. How might you embed phonological awareness activities into the different transitions you use throughout the daily routine?</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I will give you 10 minutes to write down your ideas. </a:t>
            </a:r>
          </a:p>
          <a:p>
            <a:pPr lvl="0"/>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(Ask each group to share-out their three best ideas.)</a:t>
            </a:r>
          </a:p>
          <a:p>
            <a:endParaRPr lang="en-US" b="1" baseline="0" dirty="0" smtClean="0">
              <a:ea typeface="ＭＳ Ｐゴシック" charset="0"/>
              <a:cs typeface="ＭＳ Ｐゴシック" charset="0"/>
            </a:endParaRPr>
          </a:p>
        </p:txBody>
      </p:sp>
      <p:sp>
        <p:nvSpPr>
          <p:cNvPr id="1474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D3C634-1F24-B847-B945-52900A19AD23}" type="slidenum">
              <a:rPr lang="en-US" sz="1200"/>
              <a:pPr eaLnBrk="1" hangingPunct="1"/>
              <a:t>40</a:t>
            </a:fld>
            <a:endParaRPr lang="en-US" sz="1200"/>
          </a:p>
        </p:txBody>
      </p:sp>
    </p:spTree>
    <p:extLst>
      <p:ext uri="{BB962C8B-B14F-4D97-AF65-F5344CB8AC3E}">
        <p14:creationId xmlns:p14="http://schemas.microsoft.com/office/powerpoint/2010/main" val="3486289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Arial" pitchFamily="34" charset="0"/>
                <a:ea typeface="MS PGothic" panose="020B0600070205080204" pitchFamily="34" charset="-128"/>
                <a:cs typeface="Arial" pitchFamily="34" charset="0"/>
              </a:rPr>
              <a:t>Presenter Remarks: </a:t>
            </a:r>
          </a:p>
          <a:p>
            <a:pPr marL="0" indent="0">
              <a:spcAft>
                <a:spcPts val="600"/>
              </a:spcAft>
              <a:buFont typeface="Arial" charset="0"/>
              <a:buNone/>
            </a:pPr>
            <a:r>
              <a:rPr lang="en-US" altLang="en-US" i="1" dirty="0" smtClean="0">
                <a:latin typeface="Arial" charset="0"/>
                <a:ea typeface="Arial" charset="0"/>
                <a:cs typeface="Arial" charset="0"/>
              </a:rPr>
              <a:t>The English Language Arts/English Language Development Framework for California Public Schools: Kindergarten Through Grade Twelve </a:t>
            </a:r>
            <a:r>
              <a:rPr lang="en-US" altLang="en-US" i="0" dirty="0" smtClean="0">
                <a:latin typeface="Arial" charset="0"/>
                <a:ea typeface="Arial" charset="0"/>
                <a:cs typeface="Arial" charset="0"/>
              </a:rPr>
              <a:t>(ELA/ELD Framework) breaks new ground by providing a blueprint for the</a:t>
            </a:r>
            <a:r>
              <a:rPr lang="en-US" altLang="en-US" i="0" baseline="0" dirty="0" smtClean="0">
                <a:latin typeface="Arial" charset="0"/>
                <a:ea typeface="Arial" charset="0"/>
                <a:cs typeface="Arial" charset="0"/>
              </a:rPr>
              <a:t> </a:t>
            </a:r>
            <a:r>
              <a:rPr lang="en-US" altLang="en-US" i="0" dirty="0" smtClean="0">
                <a:latin typeface="Arial" charset="0"/>
                <a:ea typeface="Arial" charset="0"/>
                <a:cs typeface="Arial" charset="0"/>
              </a:rPr>
              <a:t>implementation of two sets of interrelated standards: </a:t>
            </a:r>
          </a:p>
          <a:p>
            <a:pPr marL="171450" indent="-171450">
              <a:spcAft>
                <a:spcPts val="600"/>
              </a:spcAft>
              <a:buFont typeface="Arial" charset="0"/>
              <a:buChar char="•"/>
            </a:pPr>
            <a:r>
              <a:rPr lang="en-US" altLang="en-US" i="0" dirty="0" smtClean="0">
                <a:latin typeface="Arial" charset="0"/>
                <a:ea typeface="Arial" charset="0"/>
                <a:cs typeface="Arial" charset="0"/>
              </a:rPr>
              <a:t>The California Common Core State Standards for English Language Arts and Literacy in History/Social Studies, Science, and Technical Subjects (CA CCSS for ELA/Literacy)</a:t>
            </a:r>
          </a:p>
          <a:p>
            <a:pPr marL="171450" indent="-171450">
              <a:lnSpc>
                <a:spcPct val="110000"/>
              </a:lnSpc>
              <a:spcAft>
                <a:spcPts val="0"/>
              </a:spcAft>
              <a:buFont typeface="Arial" charset="0"/>
              <a:buChar char="•"/>
            </a:pPr>
            <a:r>
              <a:rPr lang="en-US" altLang="en-US" i="0" dirty="0" smtClean="0">
                <a:latin typeface="Arial" charset="0"/>
                <a:ea typeface="Arial" charset="0"/>
                <a:cs typeface="Arial" charset="0"/>
              </a:rPr>
              <a:t>The</a:t>
            </a:r>
            <a:r>
              <a:rPr lang="en-US" altLang="en-US" i="0" baseline="0" dirty="0" smtClean="0">
                <a:latin typeface="Arial" charset="0"/>
                <a:ea typeface="Arial" charset="0"/>
                <a:cs typeface="Arial" charset="0"/>
              </a:rPr>
              <a:t> </a:t>
            </a:r>
            <a:r>
              <a:rPr lang="en-US" altLang="en-US" i="0" dirty="0" smtClean="0">
                <a:latin typeface="Arial" charset="0"/>
                <a:ea typeface="Arial" charset="0"/>
                <a:cs typeface="Arial" charset="0"/>
              </a:rPr>
              <a:t>California </a:t>
            </a:r>
            <a:r>
              <a:rPr lang="en-US" altLang="en-US" sz="1300" i="0" dirty="0" smtClean="0">
                <a:latin typeface="Arial" charset="0"/>
                <a:ea typeface="Arial" charset="0"/>
                <a:cs typeface="Arial" charset="0"/>
              </a:rPr>
              <a:t>English</a:t>
            </a:r>
            <a:r>
              <a:rPr lang="en-US" altLang="en-US" i="0" dirty="0" smtClean="0">
                <a:latin typeface="Arial" charset="0"/>
                <a:ea typeface="Arial" charset="0"/>
                <a:cs typeface="Arial" charset="0"/>
              </a:rPr>
              <a:t> Language Development Standards (CA ELD Standards). </a:t>
            </a:r>
          </a:p>
          <a:p>
            <a:pPr marL="0" indent="0">
              <a:lnSpc>
                <a:spcPct val="110000"/>
              </a:lnSpc>
              <a:spcAft>
                <a:spcPts val="0"/>
              </a:spcAft>
              <a:buFont typeface="Arial" charset="0"/>
              <a:buNone/>
            </a:pPr>
            <a:endParaRPr lang="en-US" altLang="en-US" i="0" dirty="0" smtClean="0">
              <a:latin typeface="Arial" charset="0"/>
              <a:ea typeface="Arial" charset="0"/>
              <a:cs typeface="Arial" charset="0"/>
            </a:endParaRPr>
          </a:p>
          <a:p>
            <a:pPr marL="0" indent="0">
              <a:lnSpc>
                <a:spcPct val="110000"/>
              </a:lnSpc>
              <a:spcAft>
                <a:spcPts val="0"/>
              </a:spcAft>
              <a:buFont typeface="Arial" charset="0"/>
              <a:buNone/>
            </a:pPr>
            <a:r>
              <a:rPr lang="en-US" altLang="en-US" i="0" dirty="0" smtClean="0">
                <a:latin typeface="Arial" charset="0"/>
                <a:ea typeface="Arial" charset="0"/>
                <a:cs typeface="Arial" charset="0"/>
              </a:rPr>
              <a:t>The quote on the slide indicates how important</a:t>
            </a:r>
            <a:r>
              <a:rPr lang="en-US" altLang="en-US" i="0" baseline="0" dirty="0" smtClean="0">
                <a:latin typeface="Arial" charset="0"/>
                <a:ea typeface="Arial" charset="0"/>
                <a:cs typeface="Arial" charset="0"/>
              </a:rPr>
              <a:t> the teacher and the environment are in supporting phonological awareness in TK students.</a:t>
            </a:r>
            <a:endParaRPr lang="en-US" altLang="en-US" i="0" dirty="0" smtClean="0">
              <a:latin typeface="Arial" charset="0"/>
              <a:ea typeface="Arial" charset="0"/>
              <a:cs typeface="Arial" charset="0"/>
            </a:endParaRPr>
          </a:p>
          <a:p>
            <a:pPr marL="0" indent="0">
              <a:lnSpc>
                <a:spcPct val="110000"/>
              </a:lnSpc>
              <a:spcAft>
                <a:spcPts val="0"/>
              </a:spcAft>
              <a:buFont typeface="Arial" charset="0"/>
              <a:buNone/>
            </a:pPr>
            <a:endParaRPr lang="en-US" altLang="en-US" i="0" dirty="0" smtClean="0">
              <a:latin typeface="Arial" charset="0"/>
              <a:ea typeface="Arial" charset="0"/>
              <a:cs typeface="Arial" charset="0"/>
            </a:endParaRPr>
          </a:p>
          <a:p>
            <a:pPr marL="0" indent="0">
              <a:lnSpc>
                <a:spcPct val="110000"/>
              </a:lnSpc>
              <a:spcAft>
                <a:spcPts val="0"/>
              </a:spcAft>
              <a:buFont typeface="Arial" charset="0"/>
              <a:buNone/>
            </a:pPr>
            <a:r>
              <a:rPr lang="en-US" altLang="en-US" i="0" dirty="0" smtClean="0">
                <a:latin typeface="Arial" charset="0"/>
                <a:ea typeface="Arial" charset="0"/>
                <a:cs typeface="Arial" charset="0"/>
              </a:rPr>
              <a:t>Although two separate documents, these standards are inextricably linked in their conception and realization in California’s classrooms. Literacy and language are fundamental elements of every discipline and should be taught in ways that further students’ development of their skills, abilities, and knowledge in literacy, language, and the specific areas of study. </a:t>
            </a:r>
          </a:p>
          <a:p>
            <a:pPr marL="0" indent="0">
              <a:lnSpc>
                <a:spcPct val="110000"/>
              </a:lnSpc>
              <a:spcAft>
                <a:spcPts val="0"/>
              </a:spcAft>
              <a:buFont typeface="Arial" charset="0"/>
              <a:buNone/>
            </a:pPr>
            <a:endParaRPr lang="en-US" altLang="en-US" i="0" dirty="0" smtClean="0">
              <a:latin typeface="Arial" charset="0"/>
              <a:ea typeface="Arial" charset="0"/>
              <a:cs typeface="Arial" charset="0"/>
            </a:endParaRPr>
          </a:p>
          <a:p>
            <a:pPr marL="0" indent="0">
              <a:spcAft>
                <a:spcPts val="600"/>
              </a:spcAft>
              <a:buFont typeface="Arial" charset="0"/>
              <a:buNone/>
            </a:pPr>
            <a:endParaRPr lang="en-US" altLang="en-US" i="0" dirty="0" smtClean="0">
              <a:latin typeface="Arial" charset="0"/>
              <a:ea typeface="Arial" charset="0"/>
              <a:cs typeface="Arial" charset="0"/>
            </a:endParaRPr>
          </a:p>
          <a:p>
            <a:endParaRPr lang="en-US" i="0" dirty="0"/>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41</a:t>
            </a:fld>
            <a:endParaRPr lang="en-US" altLang="en-US" dirty="0"/>
          </a:p>
        </p:txBody>
      </p:sp>
    </p:spTree>
    <p:extLst>
      <p:ext uri="{BB962C8B-B14F-4D97-AF65-F5344CB8AC3E}">
        <p14:creationId xmlns:p14="http://schemas.microsoft.com/office/powerpoint/2010/main" val="1721820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xfrm>
            <a:off x="608076" y="4259171"/>
            <a:ext cx="5641848" cy="4654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b="1" u="none" dirty="0" smtClean="0">
                <a:ea typeface="ＭＳ Ｐゴシック" charset="0"/>
                <a:cs typeface="ＭＳ Ｐゴシック" charset="0"/>
              </a:rPr>
              <a:t>Presenter Remarks:</a:t>
            </a:r>
            <a:endParaRPr lang="en-US" b="1" u="none" baseline="0" dirty="0" smtClean="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ea typeface="ＭＳ Ｐゴシック" charset="0"/>
                <a:cs typeface="ＭＳ Ｐゴシック" charset="0"/>
              </a:rPr>
              <a:t>Phonological</a:t>
            </a:r>
            <a:r>
              <a:rPr lang="en-US" baseline="0" dirty="0" smtClean="0">
                <a:ea typeface="ＭＳ Ｐゴシック" charset="0"/>
                <a:cs typeface="ＭＳ Ｐゴシック" charset="0"/>
              </a:rPr>
              <a:t> awareness occurs throughout the day. TK teachers must be skilled at integrating multiple content areas at one time. Read Snapshot 3.1 </a:t>
            </a:r>
            <a:r>
              <a:rPr lang="en-US" dirty="0" smtClean="0">
                <a:ea typeface="Arial" pitchFamily="-1" charset="0"/>
              </a:rPr>
              <a:t>pp.184-185 of the ELA/ELD Framework.</a:t>
            </a:r>
          </a:p>
          <a:p>
            <a:pPr>
              <a:spcBef>
                <a:spcPct val="0"/>
              </a:spcBef>
            </a:pPr>
            <a:r>
              <a:rPr lang="en-US" baseline="0" dirty="0" smtClean="0">
                <a:ea typeface="ＭＳ Ｐゴシック" charset="0"/>
                <a:cs typeface="ＭＳ Ｐゴシック" charset="0"/>
              </a:rPr>
              <a:t>With your table group discover how one TK teacher integrated phonological awareness with phonics, alphabetic recognition, measurement, mathematical reasoning, social interactions, and more. </a:t>
            </a:r>
          </a:p>
          <a:p>
            <a:pPr>
              <a:spcBef>
                <a:spcPct val="0"/>
              </a:spcBef>
            </a:pPr>
            <a:endParaRPr lang="en-US" dirty="0" smtClean="0">
              <a:ea typeface="ＭＳ Ｐゴシック" charset="0"/>
              <a:cs typeface="ＭＳ Ｐゴシック" charset="0"/>
            </a:endParaRPr>
          </a:p>
          <a:p>
            <a:pPr marL="280988" indent="-280988">
              <a:defRPr/>
            </a:pPr>
            <a:r>
              <a:rPr lang="en-US" dirty="0" smtClean="0">
                <a:ea typeface="Arial" pitchFamily="-1" charset="0"/>
              </a:rPr>
              <a:t>Discuss with your table group Snapshot 3.1:</a:t>
            </a:r>
            <a:endParaRPr lang="en-US" baseline="0" dirty="0" smtClean="0">
              <a:ea typeface="Arial" pitchFamily="-1" charset="0"/>
            </a:endParaRPr>
          </a:p>
          <a:p>
            <a:pPr marL="114300" indent="-114300">
              <a:buFont typeface="Arial" panose="020B0604020202020204" pitchFamily="34" charset="0"/>
              <a:buChar char="•"/>
              <a:defRPr/>
            </a:pPr>
            <a:r>
              <a:rPr lang="en-US" dirty="0" smtClean="0"/>
              <a:t>What you find interesting about the reading?</a:t>
            </a:r>
          </a:p>
          <a:p>
            <a:pPr marL="114300" indent="-114300">
              <a:buFont typeface="Arial" panose="020B0604020202020204" pitchFamily="34" charset="0"/>
              <a:buChar char="•"/>
              <a:defRPr/>
            </a:pPr>
            <a:r>
              <a:rPr lang="en-US" dirty="0" smtClean="0"/>
              <a:t>How might you replicate what you read?</a:t>
            </a:r>
          </a:p>
          <a:p>
            <a:pPr marL="114300" indent="-114300">
              <a:buFont typeface="Arial" panose="020B0604020202020204" pitchFamily="34" charset="0"/>
              <a:buChar char="•"/>
              <a:defRPr/>
            </a:pPr>
            <a:r>
              <a:rPr lang="en-US" dirty="0" smtClean="0"/>
              <a:t>What might you do to extend this experience even more?</a:t>
            </a:r>
          </a:p>
          <a:p>
            <a:pPr marL="0" indent="0">
              <a:buFont typeface="Arial" panose="020B0604020202020204" pitchFamily="34" charset="0"/>
              <a:buNone/>
              <a:defRPr/>
            </a:pPr>
            <a:endParaRPr lang="en-US" dirty="0" smtClean="0"/>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42</a:t>
            </a:fld>
            <a:endParaRPr lang="en-US"/>
          </a:p>
        </p:txBody>
      </p:sp>
    </p:spTree>
    <p:extLst>
      <p:ext uri="{BB962C8B-B14F-4D97-AF65-F5344CB8AC3E}">
        <p14:creationId xmlns:p14="http://schemas.microsoft.com/office/powerpoint/2010/main" val="1680658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763" algn="l" defTabSz="914400" rtl="0" eaLnBrk="0" fontAlgn="base" latinLnBrk="0" hangingPunct="0">
              <a:buClrTx/>
              <a:buSzTx/>
              <a:buFontTx/>
              <a:buNone/>
              <a:tabLst/>
              <a:defRPr/>
            </a:pPr>
            <a:r>
              <a:rPr lang="en-US" b="1" u="none" dirty="0" smtClean="0">
                <a:ea typeface="Arial" charset="0"/>
              </a:rPr>
              <a:t>Presenter Remarks:</a:t>
            </a:r>
            <a:endParaRPr lang="en-US" u="none" dirty="0" smtClean="0">
              <a:ea typeface="ＭＳ Ｐゴシック" charset="0"/>
            </a:endParaRPr>
          </a:p>
          <a:p>
            <a:pPr marL="0" marR="0" indent="0" algn="l" defTabSz="457200" rtl="0" eaLnBrk="1" fontAlgn="auto" latinLnBrk="0" hangingPunct="1">
              <a:buClrTx/>
              <a:buSzTx/>
              <a:buFontTx/>
              <a:buNone/>
              <a:tabLst/>
              <a:defRPr/>
            </a:pPr>
            <a:r>
              <a:rPr lang="en-US" sz="1200" b="0" kern="1200" dirty="0" smtClean="0">
                <a:solidFill>
                  <a:schemeClr val="tx1"/>
                </a:solidFill>
              </a:rPr>
              <a:t>A child’s family, culture</a:t>
            </a:r>
            <a:r>
              <a:rPr lang="en-US" sz="1200" b="0" kern="1200" baseline="0" dirty="0" smtClean="0">
                <a:solidFill>
                  <a:schemeClr val="tx1"/>
                </a:solidFill>
              </a:rPr>
              <a:t>, </a:t>
            </a:r>
            <a:r>
              <a:rPr lang="en-US" sz="1200" b="0" kern="1200" dirty="0" smtClean="0">
                <a:solidFill>
                  <a:schemeClr val="tx1"/>
                </a:solidFill>
              </a:rPr>
              <a:t>and neighborhood influences their development of reading awareness (phonological </a:t>
            </a:r>
            <a:r>
              <a:rPr lang="en-US" sz="1200" b="0" kern="1200" baseline="0" dirty="0" smtClean="0">
                <a:solidFill>
                  <a:schemeClr val="tx1"/>
                </a:solidFill>
              </a:rPr>
              <a:t>awareness)</a:t>
            </a:r>
            <a:r>
              <a:rPr lang="en-US" sz="1200" b="0" kern="1200" dirty="0" smtClean="0">
                <a:solidFill>
                  <a:schemeClr val="tx1"/>
                </a:solidFill>
              </a:rPr>
              <a:t>. </a:t>
            </a:r>
            <a:r>
              <a:rPr lang="en-US" sz="1200" kern="1200" dirty="0" smtClean="0">
                <a:solidFill>
                  <a:schemeClr val="tx1"/>
                </a:solidFill>
                <a:effectLst/>
              </a:rPr>
              <a:t>Successful TK teachers build on children’s everyday activities, incorporate their cultural backgrounds</a:t>
            </a:r>
            <a:r>
              <a:rPr lang="en-US" sz="1200" kern="1200" baseline="0" dirty="0" smtClean="0">
                <a:solidFill>
                  <a:schemeClr val="tx1"/>
                </a:solidFill>
                <a:effectLst/>
              </a:rPr>
              <a:t> and </a:t>
            </a:r>
            <a:r>
              <a:rPr lang="en-US" sz="1200" kern="1200" dirty="0" smtClean="0">
                <a:solidFill>
                  <a:schemeClr val="tx1"/>
                </a:solidFill>
                <a:effectLst/>
              </a:rPr>
              <a:t>languages, and engage their families to create meaningful child-related contexts</a:t>
            </a:r>
            <a:r>
              <a:rPr lang="en-US" sz="1200" kern="1200" baseline="0" dirty="0" smtClean="0">
                <a:solidFill>
                  <a:schemeClr val="tx1"/>
                </a:solidFill>
                <a:effectLst/>
              </a:rPr>
              <a:t> and</a:t>
            </a:r>
            <a:r>
              <a:rPr lang="en-US" sz="1200" kern="1200" dirty="0" smtClean="0">
                <a:solidFill>
                  <a:schemeClr val="tx1"/>
                </a:solidFill>
                <a:effectLst/>
              </a:rPr>
              <a:t> offer opportunities for active family participation.</a:t>
            </a:r>
          </a:p>
          <a:p>
            <a:pPr marL="0" marR="0" indent="0" algn="l" defTabSz="457200" rtl="0" eaLnBrk="1" fontAlgn="auto" latinLnBrk="0" hangingPunct="1">
              <a:buClrTx/>
              <a:buSzTx/>
              <a:buFontTx/>
              <a:buNone/>
              <a:tabLst/>
              <a:defRPr/>
            </a:pPr>
            <a:endParaRPr lang="en-US" sz="1200" kern="1200" dirty="0" smtClean="0">
              <a:solidFill>
                <a:schemeClr val="tx1"/>
              </a:solidFill>
              <a:effectLst/>
            </a:endParaRPr>
          </a:p>
          <a:p>
            <a:r>
              <a:rPr lang="en-US" sz="1200" b="0" kern="1200" dirty="0" smtClean="0">
                <a:solidFill>
                  <a:schemeClr val="tx1"/>
                </a:solidFill>
                <a:effectLst/>
              </a:rPr>
              <a:t>“Building connections with the child’s family members gives parents an opportunity to get more involved in their children’s learning. When parents are provided with certain materials and are helped to learn strategies supporting their children’s language and literacy development, children’s learning benefits.” (PCF </a:t>
            </a:r>
            <a:r>
              <a:rPr lang="en-US" sz="1200" dirty="0" smtClean="0"/>
              <a:t>2010,</a:t>
            </a:r>
            <a:r>
              <a:rPr lang="en-US" sz="1200" baseline="0" dirty="0" smtClean="0"/>
              <a:t> </a:t>
            </a:r>
            <a:r>
              <a:rPr lang="en-US" sz="1200" dirty="0" smtClean="0"/>
              <a:t>101).</a:t>
            </a:r>
            <a:endParaRPr lang="en-US" dirty="0"/>
          </a:p>
        </p:txBody>
      </p:sp>
      <p:sp>
        <p:nvSpPr>
          <p:cNvPr id="4" name="Slide Number Placeholder 3"/>
          <p:cNvSpPr>
            <a:spLocks noGrp="1"/>
          </p:cNvSpPr>
          <p:nvPr>
            <p:ph type="sldNum" sz="quarter" idx="10"/>
          </p:nvPr>
        </p:nvSpPr>
        <p:spPr/>
        <p:txBody>
          <a:bodyPr/>
          <a:lstStyle/>
          <a:p>
            <a:fld id="{5C72A1A9-FF59-064B-A825-B7704E1CE87E}" type="slidenum">
              <a:rPr lang="en-US" smtClean="0"/>
              <a:pPr/>
              <a:t>43</a:t>
            </a:fld>
            <a:endParaRPr lang="en-US" dirty="0"/>
          </a:p>
        </p:txBody>
      </p:sp>
    </p:spTree>
    <p:extLst>
      <p:ext uri="{BB962C8B-B14F-4D97-AF65-F5344CB8AC3E}">
        <p14:creationId xmlns:p14="http://schemas.microsoft.com/office/powerpoint/2010/main" val="2117522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8076" y="4342853"/>
            <a:ext cx="5641848" cy="4115269"/>
          </a:xfrm>
        </p:spPr>
        <p:txBody>
          <a:bodyPr/>
          <a:lstStyle/>
          <a:p>
            <a:pPr marL="0" marR="0" indent="4763" algn="l" defTabSz="914400" rtl="0" eaLnBrk="0" fontAlgn="base" latinLnBrk="0" hangingPunct="0">
              <a:buClrTx/>
              <a:buSzTx/>
              <a:buFontTx/>
              <a:buNone/>
              <a:tabLst/>
              <a:defRPr/>
            </a:pPr>
            <a:r>
              <a:rPr lang="en-US" b="1" u="none" dirty="0" smtClean="0">
                <a:ea typeface="Arial" charset="0"/>
              </a:rPr>
              <a:t>Presenter Remarks:</a:t>
            </a:r>
          </a:p>
          <a:p>
            <a:pPr marL="0" marR="0" lvl="0" indent="4763" algn="l" defTabSz="914400" rtl="0" eaLnBrk="0" fontAlgn="base" latinLnBrk="0" hangingPunct="0">
              <a:buClrTx/>
              <a:buSzTx/>
              <a:buFontTx/>
              <a:buNone/>
              <a:tabLst/>
              <a:defRPr/>
            </a:pPr>
            <a:r>
              <a:rPr lang="en-US" sz="1200" b="1" u="none" kern="1200" dirty="0" smtClean="0">
                <a:solidFill>
                  <a:schemeClr val="tx1"/>
                </a:solidFill>
                <a:effectLst/>
              </a:rPr>
              <a:t>“</a:t>
            </a:r>
            <a:r>
              <a:rPr lang="en-US" sz="1200" u="none" kern="1200" dirty="0" smtClean="0">
                <a:solidFill>
                  <a:schemeClr val="tx1"/>
                </a:solidFill>
                <a:effectLst/>
              </a:rPr>
              <a:t>The </a:t>
            </a:r>
            <a:r>
              <a:rPr lang="en-US" sz="1200" kern="1200" dirty="0" smtClean="0">
                <a:solidFill>
                  <a:schemeClr val="tx1"/>
                </a:solidFill>
                <a:effectLst/>
              </a:rPr>
              <a:t>relationships that educators establish with students, their families, and their communities have a lasting impact on long-term development and educational success (Henderson and Mapp 2002)” (TK </a:t>
            </a:r>
            <a:r>
              <a:rPr lang="en-US" sz="1200" b="0" u="none" kern="1200" dirty="0" smtClean="0">
                <a:solidFill>
                  <a:schemeClr val="tx1"/>
                </a:solidFill>
              </a:rPr>
              <a:t>Guide</a:t>
            </a:r>
            <a:r>
              <a:rPr lang="en-US" sz="1200" b="0" u="none" kern="1200" baseline="0" dirty="0" smtClean="0">
                <a:solidFill>
                  <a:schemeClr val="tx1"/>
                </a:solidFill>
              </a:rPr>
              <a:t> 2013, 58-59).</a:t>
            </a:r>
            <a:endParaRPr lang="en-US" sz="1200" b="0" u="none" kern="1200" dirty="0" smtClean="0">
              <a:solidFill>
                <a:schemeClr val="tx1"/>
              </a:solidFill>
            </a:endParaRPr>
          </a:p>
          <a:p>
            <a:pPr fontAlgn="auto"/>
            <a:endParaRPr lang="en-US" sz="1200" b="0" kern="1200" dirty="0" smtClean="0">
              <a:solidFill>
                <a:schemeClr val="tx1"/>
              </a:solidFill>
              <a:effectLst/>
            </a:endParaRPr>
          </a:p>
          <a:p>
            <a:pPr fontAlgn="auto"/>
            <a:r>
              <a:rPr lang="en-US" sz="1200" b="0" kern="1200" dirty="0" smtClean="0">
                <a:solidFill>
                  <a:schemeClr val="tx1"/>
                </a:solidFill>
                <a:effectLst/>
              </a:rPr>
              <a:t>“Reaching out to families also gives teachers opportunities to learn about the strengths that each child brings to school and about important individual differences. For example, teachers should ask family members to provide information regarding a child who uses (or is learning to use) an alternative communication system” (PCF 2010, 101). </a:t>
            </a:r>
          </a:p>
          <a:p>
            <a:pPr fontAlgn="auto"/>
            <a:endParaRPr lang="en-US" sz="1200" b="0" kern="1200" dirty="0" smtClean="0">
              <a:solidFill>
                <a:schemeClr val="tx1"/>
              </a:solidFill>
              <a:effectLst/>
            </a:endParaRPr>
          </a:p>
          <a:p>
            <a:pPr fontAlgn="auto"/>
            <a:r>
              <a:rPr lang="en-US" dirty="0" smtClean="0">
                <a:ea typeface="MS PGothic" charset="0"/>
              </a:rPr>
              <a:t>“Reading is supported when teachers include</a:t>
            </a:r>
            <a:r>
              <a:rPr lang="en-US" baseline="0" dirty="0" smtClean="0">
                <a:ea typeface="MS PGothic" charset="0"/>
              </a:rPr>
              <a:t> </a:t>
            </a:r>
            <a:r>
              <a:rPr lang="en-US" dirty="0" smtClean="0">
                <a:ea typeface="MS PGothic" charset="0"/>
              </a:rPr>
              <a:t>literacy activities that are found in children’s homes and communities” (DLL Overview Papers 2013, 94). </a:t>
            </a:r>
            <a:endParaRPr lang="en-US" sz="12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5C72A1A9-FF59-064B-A825-B7704E1CE87E}" type="slidenum">
              <a:rPr lang="en-US" smtClean="0"/>
              <a:pPr/>
              <a:t>44</a:t>
            </a:fld>
            <a:endParaRPr lang="en-US" dirty="0"/>
          </a:p>
        </p:txBody>
      </p:sp>
    </p:spTree>
    <p:extLst>
      <p:ext uri="{BB962C8B-B14F-4D97-AF65-F5344CB8AC3E}">
        <p14:creationId xmlns:p14="http://schemas.microsoft.com/office/powerpoint/2010/main" val="3810320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Remarks: </a:t>
            </a:r>
          </a:p>
          <a:p>
            <a:r>
              <a:rPr lang="en-US" dirty="0" smtClean="0"/>
              <a:t>In order</a:t>
            </a:r>
            <a:r>
              <a:rPr lang="en-US" baseline="0" dirty="0" smtClean="0"/>
              <a:t> to effectively build on children's existing strengths we must understand them. To do this we need to </a:t>
            </a:r>
            <a:r>
              <a:rPr lang="en-US" sz="1200" b="0" baseline="0" dirty="0" smtClean="0">
                <a:latin typeface="Arial" charset="0"/>
                <a:ea typeface="MS PGothic" charset="0"/>
              </a:rPr>
              <a:t>p</a:t>
            </a:r>
            <a:r>
              <a:rPr lang="en-US" sz="1200" b="0" dirty="0" smtClean="0">
                <a:latin typeface="Arial" charset="0"/>
                <a:ea typeface="MS PGothic" charset="0"/>
              </a:rPr>
              <a:t>artner with families to learn about their strengths.</a:t>
            </a:r>
          </a:p>
          <a:p>
            <a:endParaRPr lang="en-US" dirty="0" smtClean="0"/>
          </a:p>
          <a:p>
            <a:r>
              <a:rPr lang="en-US" dirty="0" smtClean="0"/>
              <a:t>These</a:t>
            </a:r>
            <a:r>
              <a:rPr lang="en-US" baseline="0" dirty="0" smtClean="0"/>
              <a:t> resources are specifically beneficial for partnering with families. You may want to take a picture of this screen and utilize it later. </a:t>
            </a:r>
          </a:p>
          <a:p>
            <a:endParaRPr lang="en-US" baseline="0" dirty="0" smtClean="0"/>
          </a:p>
          <a:p>
            <a:r>
              <a:rPr lang="en-US" b="1" baseline="0" dirty="0" smtClean="0"/>
              <a:t>Optional: </a:t>
            </a:r>
          </a:p>
          <a:p>
            <a:r>
              <a:rPr lang="en-US" baseline="0" dirty="0" smtClean="0"/>
              <a:t>Create a gallery table and have examples of documents there.</a:t>
            </a:r>
            <a:endParaRPr lang="en-US" b="1" baseline="0" dirty="0" smtClean="0"/>
          </a:p>
          <a:p>
            <a:endParaRPr lang="en-US" b="1" baseline="0" dirty="0" smtClean="0"/>
          </a:p>
          <a:p>
            <a:r>
              <a:rPr lang="en-US" b="1" baseline="0" dirty="0" smtClean="0"/>
              <a:t>Extra Notes: </a:t>
            </a:r>
          </a:p>
          <a:p>
            <a:r>
              <a:rPr lang="en-US" baseline="0" dirty="0" smtClean="0"/>
              <a:t>The resources are hyperlinked, so if you have wifi access you can go directly to them and do a resource walk-through.</a:t>
            </a:r>
          </a:p>
          <a:p>
            <a:endParaRPr lang="en-US" baseline="0" dirty="0" smtClean="0"/>
          </a:p>
        </p:txBody>
      </p:sp>
      <p:sp>
        <p:nvSpPr>
          <p:cNvPr id="4" name="Slide Number Placeholder 3"/>
          <p:cNvSpPr>
            <a:spLocks noGrp="1"/>
          </p:cNvSpPr>
          <p:nvPr>
            <p:ph type="sldNum" sz="quarter" idx="10"/>
          </p:nvPr>
        </p:nvSpPr>
        <p:spPr/>
        <p:txBody>
          <a:bodyPr/>
          <a:lstStyle/>
          <a:p>
            <a:pPr>
              <a:defRPr/>
            </a:pPr>
            <a:fld id="{6B0F81F6-424E-5542-AF2E-A15900B00EFE}" type="slidenum">
              <a:rPr lang="en-US" smtClean="0"/>
              <a:pPr>
                <a:defRPr/>
              </a:pPr>
              <a:t>45</a:t>
            </a:fld>
            <a:endParaRPr lang="en-US" dirty="0"/>
          </a:p>
        </p:txBody>
      </p:sp>
    </p:spTree>
    <p:extLst>
      <p:ext uri="{BB962C8B-B14F-4D97-AF65-F5344CB8AC3E}">
        <p14:creationId xmlns:p14="http://schemas.microsoft.com/office/powerpoint/2010/main" val="677532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b="1" u="none" kern="1200" dirty="0" smtClean="0">
                <a:solidFill>
                  <a:schemeClr val="tx1"/>
                </a:solidFill>
                <a:latin typeface="Arial" panose="020B0604020202020204" pitchFamily="34" charset="0"/>
                <a:cs typeface="Arial" panose="020B0604020202020204" pitchFamily="34" charset="0"/>
              </a:rPr>
              <a:t>Background Information:</a:t>
            </a:r>
          </a:p>
          <a:p>
            <a:pPr marL="0" lvl="0" indent="0">
              <a:buFont typeface="Arial"/>
              <a:buNone/>
            </a:pPr>
            <a:r>
              <a:rPr lang="en-US" sz="1200" b="0" u="none" kern="1200" dirty="0" smtClean="0">
                <a:solidFill>
                  <a:schemeClr val="tx1"/>
                </a:solidFill>
                <a:latin typeface="Arial" panose="020B0604020202020204" pitchFamily="34" charset="0"/>
                <a:cs typeface="Arial" panose="020B0604020202020204" pitchFamily="34" charset="0"/>
              </a:rPr>
              <a:t>Read pages</a:t>
            </a:r>
            <a:r>
              <a:rPr lang="en-US" sz="1200" b="0" u="none" kern="1200" baseline="0" dirty="0" smtClean="0">
                <a:solidFill>
                  <a:schemeClr val="tx1"/>
                </a:solidFill>
                <a:latin typeface="Arial" panose="020B0604020202020204" pitchFamily="34" charset="0"/>
                <a:cs typeface="Arial" panose="020B0604020202020204" pitchFamily="34" charset="0"/>
              </a:rPr>
              <a:t> 58-59 from the TK Implementation Guide. </a:t>
            </a:r>
            <a:endParaRPr lang="en-US" b="1" u="none" dirty="0" smtClean="0">
              <a:latin typeface="Arial" panose="020B0604020202020204" pitchFamily="34" charset="0"/>
              <a:ea typeface="Arial" charset="0"/>
              <a:cs typeface="Arial" panose="020B0604020202020204" pitchFamily="34" charset="0"/>
            </a:endParaRPr>
          </a:p>
          <a:p>
            <a:pPr marL="0" marR="0" indent="4763" algn="l" defTabSz="914400" rtl="0" eaLnBrk="0" fontAlgn="base" latinLnBrk="0" hangingPunct="0">
              <a:lnSpc>
                <a:spcPct val="100000"/>
              </a:lnSpc>
              <a:spcBef>
                <a:spcPct val="30000"/>
              </a:spcBef>
              <a:spcAft>
                <a:spcPct val="0"/>
              </a:spcAft>
              <a:buClrTx/>
              <a:buSzTx/>
              <a:buFontTx/>
              <a:buNone/>
              <a:tabLst/>
              <a:defRPr/>
            </a:pPr>
            <a:endParaRPr lang="en-US" b="1" u="none" dirty="0" smtClean="0">
              <a:latin typeface="Arial" panose="020B0604020202020204" pitchFamily="34" charset="0"/>
              <a:ea typeface="Arial" charset="0"/>
              <a:cs typeface="Arial" panose="020B0604020202020204" pitchFamily="34" charset="0"/>
            </a:endParaRPr>
          </a:p>
          <a:p>
            <a:pPr marL="0" marR="0" indent="4763" algn="l" defTabSz="914400" rtl="0" eaLnBrk="0" fontAlgn="base" latinLnBrk="0" hangingPunct="0">
              <a:lnSpc>
                <a:spcPct val="100000"/>
              </a:lnSpc>
              <a:spcBef>
                <a:spcPct val="30000"/>
              </a:spcBef>
              <a:spcAft>
                <a:spcPct val="0"/>
              </a:spcAft>
              <a:buClrTx/>
              <a:buSzTx/>
              <a:buFontTx/>
              <a:buNone/>
              <a:tabLst/>
              <a:defRPr/>
            </a:pPr>
            <a:r>
              <a:rPr lang="en-US" b="1" u="none" dirty="0" smtClean="0">
                <a:latin typeface="Arial" panose="020B0604020202020204" pitchFamily="34" charset="0"/>
                <a:ea typeface="Arial" charset="0"/>
                <a:cs typeface="Arial" panose="020B0604020202020204" pitchFamily="34" charset="0"/>
              </a:rPr>
              <a:t>Presenter Remarks:</a:t>
            </a:r>
          </a:p>
          <a:p>
            <a:pPr>
              <a:lnSpc>
                <a:spcPct val="110000"/>
              </a:lnSpc>
              <a:spcAft>
                <a:spcPts val="1200"/>
              </a:spcAft>
            </a:pPr>
            <a:r>
              <a:rPr lang="en-US" b="0" u="none" baseline="0" dirty="0" smtClean="0">
                <a:latin typeface="Arial" panose="020B0604020202020204" pitchFamily="34" charset="0"/>
                <a:ea typeface="Arial" charset="0"/>
                <a:cs typeface="Arial" panose="020B0604020202020204" pitchFamily="34" charset="0"/>
              </a:rPr>
              <a:t>Look at the strategies in the Preschool Curriculum Framework, pp. 137-139. At your table talk about ways to use these strategies and to </a:t>
            </a:r>
            <a:r>
              <a:rPr lang="en-US" dirty="0" smtClean="0">
                <a:solidFill>
                  <a:schemeClr val="tx1"/>
                </a:solidFill>
              </a:rPr>
              <a:t>engage families with phonological awareness activities at home and school.</a:t>
            </a:r>
            <a:r>
              <a:rPr lang="en-US" baseline="0" dirty="0" smtClean="0">
                <a:solidFill>
                  <a:schemeClr val="tx1"/>
                </a:solidFill>
              </a:rPr>
              <a:t> </a:t>
            </a:r>
            <a:r>
              <a:rPr lang="en-US" dirty="0" smtClean="0">
                <a:solidFill>
                  <a:schemeClr val="tx1"/>
                </a:solidFill>
              </a:rPr>
              <a:t> </a:t>
            </a:r>
          </a:p>
          <a:p>
            <a:pPr>
              <a:lnSpc>
                <a:spcPct val="110000"/>
              </a:lnSpc>
              <a:spcAft>
                <a:spcPts val="1200"/>
              </a:spcAft>
            </a:pPr>
            <a:endParaRPr lang="en-US" dirty="0" smtClean="0">
              <a:solidFill>
                <a:schemeClr val="tx1"/>
              </a:solidFill>
            </a:endParaRPr>
          </a:p>
          <a:p>
            <a:pPr>
              <a:lnSpc>
                <a:spcPct val="110000"/>
              </a:lnSpc>
              <a:spcAft>
                <a:spcPts val="1200"/>
              </a:spcAft>
            </a:pPr>
            <a:r>
              <a:rPr lang="en-US" dirty="0" smtClean="0">
                <a:solidFill>
                  <a:schemeClr val="tx1"/>
                </a:solidFill>
              </a:rPr>
              <a:t>For</a:t>
            </a:r>
            <a:r>
              <a:rPr lang="en-US" baseline="0" dirty="0" smtClean="0">
                <a:solidFill>
                  <a:schemeClr val="tx1"/>
                </a:solidFill>
              </a:rPr>
              <a:t> example sharing songs and poems from school with families provides the opportunity for families to support phonological awareness at home. </a:t>
            </a:r>
          </a:p>
          <a:p>
            <a:pPr>
              <a:lnSpc>
                <a:spcPct val="110000"/>
              </a:lnSpc>
              <a:spcAft>
                <a:spcPts val="1200"/>
              </a:spcAft>
            </a:pPr>
            <a:endParaRPr lang="en-US" baseline="0" dirty="0" smtClean="0">
              <a:solidFill>
                <a:schemeClr val="tx1"/>
              </a:solidFill>
            </a:endParaRPr>
          </a:p>
          <a:p>
            <a:pPr>
              <a:lnSpc>
                <a:spcPct val="110000"/>
              </a:lnSpc>
              <a:spcAft>
                <a:spcPts val="1200"/>
              </a:spcAft>
            </a:pPr>
            <a:r>
              <a:rPr lang="en-US" baseline="0" dirty="0" smtClean="0">
                <a:solidFill>
                  <a:schemeClr val="tx1"/>
                </a:solidFill>
              </a:rPr>
              <a:t>Incorporating songs that families sing at home into the classroom includes the experiences </a:t>
            </a:r>
            <a:r>
              <a:rPr lang="en-US" dirty="0" smtClean="0"/>
              <a:t>from the home lives of students in phonological awareness experiences at school.</a:t>
            </a:r>
            <a:endParaRPr lang="en-US" baseline="0" dirty="0" smtClean="0">
              <a:solidFill>
                <a:schemeClr val="tx1"/>
              </a:solidFill>
            </a:endParaRPr>
          </a:p>
          <a:p>
            <a:pPr>
              <a:lnSpc>
                <a:spcPct val="110000"/>
              </a:lnSpc>
              <a:spcAft>
                <a:spcPts val="1200"/>
              </a:spcAft>
            </a:pPr>
            <a:endParaRPr lang="en-US" baseline="0" dirty="0" smtClean="0">
              <a:solidFill>
                <a:schemeClr val="tx1"/>
              </a:solidFill>
            </a:endParaRPr>
          </a:p>
          <a:p>
            <a:pPr>
              <a:lnSpc>
                <a:spcPct val="110000"/>
              </a:lnSpc>
              <a:spcAft>
                <a:spcPts val="1200"/>
              </a:spcAft>
            </a:pPr>
            <a:r>
              <a:rPr lang="en-US" baseline="0" dirty="0" smtClean="0">
                <a:solidFill>
                  <a:schemeClr val="tx1"/>
                </a:solidFill>
              </a:rPr>
              <a:t>Take a few minutes to read and discuss at your table group. Be prepared to share out your favorite strategies to engage families with phonological awareness activities with the whole group.</a:t>
            </a:r>
          </a:p>
        </p:txBody>
      </p:sp>
      <p:sp>
        <p:nvSpPr>
          <p:cNvPr id="4" name="Slide Number Placeholder 3"/>
          <p:cNvSpPr>
            <a:spLocks noGrp="1"/>
          </p:cNvSpPr>
          <p:nvPr>
            <p:ph type="sldNum" sz="quarter" idx="10"/>
          </p:nvPr>
        </p:nvSpPr>
        <p:spPr/>
        <p:txBody>
          <a:bodyPr/>
          <a:lstStyle/>
          <a:p>
            <a:fld id="{5C72A1A9-FF59-064B-A825-B7704E1CE87E}" type="slidenum">
              <a:rPr lang="en-US" smtClean="0"/>
              <a:pPr/>
              <a:t>46</a:t>
            </a:fld>
            <a:endParaRPr lang="en-US" dirty="0"/>
          </a:p>
        </p:txBody>
      </p:sp>
    </p:spTree>
    <p:extLst>
      <p:ext uri="{BB962C8B-B14F-4D97-AF65-F5344CB8AC3E}">
        <p14:creationId xmlns:p14="http://schemas.microsoft.com/office/powerpoint/2010/main" val="3773192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Bef>
                <a:spcPts val="0"/>
              </a:spcBef>
            </a:pPr>
            <a:r>
              <a:rPr lang="en-US" b="1" dirty="0" smtClean="0"/>
              <a:t>Presenter Remarks: </a:t>
            </a:r>
            <a:endParaRPr lang="en-US" dirty="0" smtClean="0"/>
          </a:p>
          <a:p>
            <a:pPr lvl="0"/>
            <a:r>
              <a:rPr lang="en-US" dirty="0" smtClean="0"/>
              <a:t>To make today’s experience effective, we have to think deeply about the third question:</a:t>
            </a:r>
            <a:r>
              <a:rPr lang="en-US" baseline="0" dirty="0" smtClean="0"/>
              <a:t> </a:t>
            </a:r>
            <a:r>
              <a:rPr lang="en-US" b="1" i="0" kern="1200" baseline="0" dirty="0" smtClean="0">
                <a:solidFill>
                  <a:schemeClr val="tx1"/>
                </a:solidFill>
                <a:effectLst/>
              </a:rPr>
              <a:t>How can I incorporate these strategies into my existing classroom? </a:t>
            </a:r>
            <a:r>
              <a:rPr lang="en-US" b="0" i="0" kern="1200" baseline="0" dirty="0" smtClean="0">
                <a:solidFill>
                  <a:schemeClr val="tx1"/>
                </a:solidFill>
                <a:effectLst/>
              </a:rPr>
              <a:t>Providing you with a “toolkit” is necessary, but it is not sufficient. We need to examine our current practices and create a plan for using those tools.</a:t>
            </a:r>
            <a:endParaRPr lang="en-US" dirty="0" smtClean="0"/>
          </a:p>
          <a:p>
            <a:pPr lvl="0">
              <a:spcBef>
                <a:spcPts val="0"/>
              </a:spcBef>
            </a:pPr>
            <a:endParaRPr kumimoji="0" lang="en-US" b="0" i="0" u="none" strike="noStrike" kern="1200" cap="none" spc="0" normalizeH="0" baseline="0" noProof="0" dirty="0" smtClean="0">
              <a:ln>
                <a:noFill/>
              </a:ln>
              <a:solidFill>
                <a:prstClr val="black"/>
              </a:solidFill>
              <a:effectLst/>
              <a:uLnTx/>
              <a:uFillTx/>
            </a:endParaRP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47</a:t>
            </a:fld>
            <a:endParaRPr lang="en-US" altLang="en-US" dirty="0"/>
          </a:p>
        </p:txBody>
      </p:sp>
    </p:spTree>
    <p:extLst>
      <p:ext uri="{BB962C8B-B14F-4D97-AF65-F5344CB8AC3E}">
        <p14:creationId xmlns:p14="http://schemas.microsoft.com/office/powerpoint/2010/main" val="353513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u="none" dirty="0" smtClean="0">
                <a:ea typeface="ＭＳ Ｐゴシック" charset="0"/>
                <a:cs typeface="ＭＳ Ｐゴシック" charset="0"/>
              </a:rPr>
              <a:t>Presenter Remarks: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dirty="0" smtClean="0">
                <a:cs typeface="Arial" charset="0"/>
              </a:rPr>
              <a:t>Take a moment to read the quotation</a:t>
            </a:r>
            <a:r>
              <a:rPr lang="en-US" sz="1200" u="none" baseline="0" dirty="0" smtClean="0">
                <a:cs typeface="Arial" charset="0"/>
              </a:rPr>
              <a:t> on the slide.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none" baseline="0" dirty="0" smtClean="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baseline="0" dirty="0" smtClean="0">
                <a:cs typeface="Arial" charset="0"/>
              </a:rPr>
              <a:t>“</a:t>
            </a:r>
            <a:r>
              <a:rPr lang="en-US" sz="1200" u="none" dirty="0" smtClean="0">
                <a:cs typeface="Arial" charset="0"/>
              </a:rPr>
              <a:t>Phonological awareness does not develop naturally over time, but as a consequence of children</a:t>
            </a:r>
            <a:r>
              <a:rPr lang="en-US" altLang="ja-JP" sz="1200" u="none" dirty="0" smtClean="0">
                <a:cs typeface="Arial" charset="0"/>
              </a:rPr>
              <a:t>’s engagement in specific experiences” (PCF 2010, 133).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200" u="none" dirty="0" smtClean="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u="none" dirty="0" smtClean="0">
                <a:cs typeface="Arial" charset="0"/>
              </a:rPr>
              <a:t>What experiences from today</a:t>
            </a:r>
            <a:r>
              <a:rPr lang="en-US" altLang="ja-JP" sz="1200" u="none" baseline="0" dirty="0" smtClean="0">
                <a:cs typeface="Arial" charset="0"/>
              </a:rPr>
              <a:t> are you still thinking about? How might you use these experiences to plan for your students?</a:t>
            </a:r>
            <a:endParaRPr lang="en-US" sz="1200" u="none" dirty="0" smtClean="0"/>
          </a:p>
          <a:p>
            <a:endParaRPr lang="en-US" u="none" dirty="0" smtClean="0">
              <a:ea typeface="ＭＳ Ｐゴシック" charset="0"/>
              <a:cs typeface="ＭＳ Ｐゴシック" charset="0"/>
            </a:endParaRPr>
          </a:p>
          <a:p>
            <a:r>
              <a:rPr lang="en-US" b="1" u="none" dirty="0" smtClean="0">
                <a:ea typeface="ＭＳ Ｐゴシック" charset="0"/>
                <a:cs typeface="ＭＳ Ｐゴシック" charset="0"/>
              </a:rPr>
              <a:t>Extra Notes:</a:t>
            </a:r>
          </a:p>
          <a:p>
            <a:r>
              <a:rPr lang="en-US" u="none" dirty="0" smtClean="0">
                <a:ea typeface="ＭＳ Ｐゴシック" charset="0"/>
                <a:cs typeface="ＭＳ Ｐゴシック" charset="0"/>
              </a:rPr>
              <a:t>Review</a:t>
            </a:r>
            <a:r>
              <a:rPr lang="en-US" u="none" baseline="0" dirty="0" smtClean="0">
                <a:ea typeface="ＭＳ Ｐゴシック" charset="0"/>
                <a:cs typeface="ＭＳ Ｐゴシック" charset="0"/>
              </a:rPr>
              <a:t> page 133 of the Preschool Curriculum Framework. </a:t>
            </a:r>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48</a:t>
            </a:fld>
            <a:endParaRPr lang="en-US"/>
          </a:p>
        </p:txBody>
      </p:sp>
    </p:spTree>
    <p:extLst>
      <p:ext uri="{BB962C8B-B14F-4D97-AF65-F5344CB8AC3E}">
        <p14:creationId xmlns:p14="http://schemas.microsoft.com/office/powerpoint/2010/main" val="1102627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xfrm>
            <a:off x="685800" y="4343635"/>
            <a:ext cx="5641848" cy="41152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spcAft>
                <a:spcPct val="0"/>
              </a:spcAft>
              <a:buClrTx/>
              <a:buSzTx/>
              <a:buFontTx/>
              <a:buNone/>
              <a:tabLst/>
              <a:defRPr/>
            </a:pPr>
            <a:r>
              <a:rPr lang="en-US" b="1" u="none" dirty="0" smtClean="0">
                <a:ea typeface="ＭＳ Ｐゴシック" charset="0"/>
                <a:cs typeface="ＭＳ Ｐゴシック" charset="0"/>
              </a:rPr>
              <a:t>Presenter Remarks:</a:t>
            </a:r>
          </a:p>
          <a:p>
            <a:pPr marL="0" marR="0" indent="0" algn="l" defTabSz="914400" rtl="0" eaLnBrk="0" fontAlgn="base" latinLnBrk="0" hangingPunct="0">
              <a:spcAft>
                <a:spcPct val="0"/>
              </a:spcAft>
              <a:buClrTx/>
              <a:buSzTx/>
              <a:buFontTx/>
              <a:buNone/>
              <a:tabLst/>
              <a:defRPr/>
            </a:pPr>
            <a:r>
              <a:rPr lang="en-US" u="none" dirty="0" smtClean="0">
                <a:ea typeface="ＭＳ Ｐゴシック" charset="0"/>
                <a:cs typeface="ＭＳ Ｐゴシック" charset="0"/>
              </a:rPr>
              <a:t>The last experience</a:t>
            </a:r>
            <a:r>
              <a:rPr lang="en-US" u="none" baseline="0" dirty="0" smtClean="0">
                <a:ea typeface="ＭＳ Ｐゴシック" charset="0"/>
                <a:cs typeface="ＭＳ Ｐゴシック" charset="0"/>
              </a:rPr>
              <a:t> for today will be a final reflection. Locate </a:t>
            </a:r>
            <a:r>
              <a:rPr lang="en-US" b="0" u="none" baseline="0" dirty="0" smtClean="0">
                <a:ea typeface="ＭＳ Ｐゴシック" charset="0"/>
                <a:cs typeface="ＭＳ Ｐゴシック" charset="0"/>
              </a:rPr>
              <a:t>Handout 12: Final Reflection. </a:t>
            </a:r>
            <a:r>
              <a:rPr lang="en-US" u="none" baseline="0" dirty="0" smtClean="0">
                <a:ea typeface="ＭＳ Ｐゴシック" charset="0"/>
                <a:cs typeface="ＭＳ Ｐゴシック" charset="0"/>
              </a:rPr>
              <a:t>Read the questions and complete each section with at least one thought. When the handout is complete, find someone you have not talked with today and exchange thoughts.  After sharing, return to your seat and add any last thoughts or ideas gathered from the exchange. (Allow ample time for reflection.)</a:t>
            </a:r>
          </a:p>
        </p:txBody>
      </p:sp>
      <p:sp>
        <p:nvSpPr>
          <p:cNvPr id="151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E3731B-6F89-DD4E-BB1B-2324D6995235}" type="slidenum">
              <a:rPr lang="en-US" sz="1200"/>
              <a:pPr eaLnBrk="1" hangingPunct="1"/>
              <a:t>49</a:t>
            </a:fld>
            <a:endParaRPr lang="en-US" sz="1200"/>
          </a:p>
        </p:txBody>
      </p:sp>
    </p:spTree>
    <p:extLst>
      <p:ext uri="{BB962C8B-B14F-4D97-AF65-F5344CB8AC3E}">
        <p14:creationId xmlns:p14="http://schemas.microsoft.com/office/powerpoint/2010/main" val="228372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3829050"/>
          </a:xfrm>
        </p:spPr>
        <p:txBody>
          <a:bodyPr>
            <a:noAutofit/>
          </a:bodyPr>
          <a:lstStyle/>
          <a:p>
            <a:pPr lvl="0">
              <a:spcBef>
                <a:spcPts val="0"/>
              </a:spcBef>
            </a:pPr>
            <a:r>
              <a:rPr lang="en-US" b="1" dirty="0" smtClean="0"/>
              <a:t>Presenter Remarks:</a:t>
            </a:r>
            <a:r>
              <a:rPr lang="en-US" b="1" baseline="0" dirty="0" smtClean="0"/>
              <a:t> </a:t>
            </a:r>
          </a:p>
          <a:p>
            <a:pPr lvl="0">
              <a:spcBef>
                <a:spcPts val="0"/>
              </a:spcBef>
            </a:pPr>
            <a:r>
              <a:rPr lang="en-US" baseline="0" dirty="0" smtClean="0"/>
              <a:t>These are the t</a:t>
            </a:r>
            <a:r>
              <a:rPr lang="en-US" dirty="0" smtClean="0"/>
              <a:t>hree main questions we are going to use to guide us in our instructional</a:t>
            </a:r>
            <a:r>
              <a:rPr lang="en-US" baseline="0" dirty="0" smtClean="0"/>
              <a:t> decision-making for TK children:</a:t>
            </a:r>
          </a:p>
          <a:p>
            <a:pPr lvl="0">
              <a:spcBef>
                <a:spcPts val="0"/>
              </a:spcBef>
            </a:pPr>
            <a:endParaRPr kumimoji="0" lang="en-US" b="0" i="0" u="none" strike="noStrike" kern="1200" cap="none" spc="0" normalizeH="0" baseline="0" noProof="0" dirty="0" smtClean="0">
              <a:ln>
                <a:noFill/>
              </a:ln>
              <a:solidFill>
                <a:prstClr val="black"/>
              </a:solidFill>
              <a:effectLst/>
              <a:uLnTx/>
              <a:uFillTx/>
            </a:endParaRPr>
          </a:p>
          <a:p>
            <a:pPr marL="228600" marR="0" lvl="0" indent="-228600" algn="l" defTabSz="457200" rtl="0" eaLnBrk="0" fontAlgn="base" latinLnBrk="0" hangingPunct="0">
              <a:lnSpc>
                <a:spcPct val="100000"/>
              </a:lnSpc>
              <a:spcBef>
                <a:spcPts val="0"/>
              </a:spcBef>
              <a:spcAft>
                <a:spcPct val="0"/>
              </a:spcAft>
              <a:buClrTx/>
              <a:buSzTx/>
              <a:buFontTx/>
              <a:buAutoNum type="arabicParenR"/>
              <a:tabLst/>
              <a:defRPr/>
            </a:pPr>
            <a:r>
              <a:rPr kumimoji="0" lang="en-US" b="1" i="0" u="none" strike="noStrike" kern="1200" cap="none" spc="0" normalizeH="0" baseline="0" noProof="0" dirty="0" smtClean="0">
                <a:ln>
                  <a:noFill/>
                </a:ln>
                <a:solidFill>
                  <a:prstClr val="black"/>
                </a:solidFill>
                <a:effectLst/>
                <a:uLnTx/>
                <a:uFillTx/>
              </a:rPr>
              <a:t>What are the developmental progressions of phonological awareness? </a:t>
            </a:r>
            <a:r>
              <a:rPr kumimoji="0" lang="en-US" b="0" i="0" u="none" strike="noStrike" kern="1200" cap="none" spc="0" normalizeH="0" baseline="0" noProof="0" dirty="0" smtClean="0">
                <a:ln>
                  <a:noFill/>
                </a:ln>
                <a:solidFill>
                  <a:prstClr val="black"/>
                </a:solidFill>
                <a:effectLst/>
                <a:uLnTx/>
                <a:uFillTx/>
              </a:rPr>
              <a:t>Learning is a process which </a:t>
            </a:r>
            <a:r>
              <a:rPr lang="en-US" dirty="0" smtClean="0">
                <a:solidFill>
                  <a:prstClr val="black"/>
                </a:solidFill>
              </a:rPr>
              <a:t>follows</a:t>
            </a:r>
            <a:r>
              <a:rPr kumimoji="0" lang="en-US" b="0" i="0" u="none" strike="noStrike" kern="1200" cap="none" spc="0" normalizeH="0" baseline="0" noProof="0" dirty="0" smtClean="0">
                <a:ln>
                  <a:noFill/>
                </a:ln>
                <a:solidFill>
                  <a:prstClr val="black"/>
                </a:solidFill>
                <a:effectLst/>
                <a:uLnTx/>
                <a:uFillTx/>
              </a:rPr>
              <a:t> a typical learning trajectory or progression. First, we must closely examine the developmental progression associated with phonological awareness. </a:t>
            </a:r>
            <a:r>
              <a:rPr lang="en-US" dirty="0" smtClean="0">
                <a:solidFill>
                  <a:srgbClr val="000000"/>
                </a:solidFill>
                <a:ea typeface="Arial" charset="0"/>
                <a:cs typeface="Arial" charset="0"/>
              </a:rPr>
              <a:t>We will identify and review the publications and alignment of resources </a:t>
            </a:r>
            <a:r>
              <a:rPr lang="en-US" dirty="0" smtClean="0">
                <a:ea typeface="Arial" charset="0"/>
                <a:cs typeface="Arial" charset="0"/>
              </a:rPr>
              <a:t>that specifically support an early learning developmental continuum for TK children. </a:t>
            </a:r>
            <a:r>
              <a:rPr kumimoji="0" lang="en-US" b="0" i="0" u="none" strike="noStrike" kern="1200" cap="none" spc="0" normalizeH="0" baseline="0" noProof="0" dirty="0" smtClean="0">
                <a:ln>
                  <a:noFill/>
                </a:ln>
                <a:solidFill>
                  <a:prstClr val="black"/>
                </a:solidFill>
                <a:effectLst/>
                <a:uLnTx/>
                <a:uFillTx/>
              </a:rPr>
              <a:t>To guide our work, we will use the Preschool Learning Foundations and Curriculum Framework and the Desired Results Developmental Profile-</a:t>
            </a:r>
            <a:r>
              <a:rPr kumimoji="0" lang="en-US" b="0" i="0" u="none" strike="noStrike" kern="1200" cap="none" spc="0" normalizeH="0" noProof="0" dirty="0" smtClean="0">
                <a:ln>
                  <a:noFill/>
                </a:ln>
                <a:solidFill>
                  <a:prstClr val="black"/>
                </a:solidFill>
                <a:effectLst/>
                <a:uLnTx/>
                <a:uFillTx/>
              </a:rPr>
              <a:t>Kindergarten</a:t>
            </a:r>
            <a:r>
              <a:rPr kumimoji="0" lang="en-US" b="0" i="0" u="none" strike="noStrike" kern="1200" cap="none" spc="0" normalizeH="0" baseline="0" noProof="0" dirty="0" smtClean="0">
                <a:ln>
                  <a:noFill/>
                </a:ln>
                <a:solidFill>
                  <a:prstClr val="black"/>
                </a:solidFill>
                <a:effectLst/>
                <a:uLnTx/>
                <a:uFillTx/>
              </a:rPr>
              <a:t>. The foundations provide the developmental continuum at or around 60 months. The</a:t>
            </a:r>
            <a:r>
              <a:rPr kumimoji="0" lang="en-US" b="0" i="0" u="none" strike="noStrike" kern="1200" cap="none" spc="0" normalizeH="0" noProof="0" dirty="0" smtClean="0">
                <a:ln>
                  <a:noFill/>
                </a:ln>
                <a:solidFill>
                  <a:prstClr val="black"/>
                </a:solidFill>
                <a:effectLst/>
                <a:uLnTx/>
                <a:uFillTx/>
              </a:rPr>
              <a:t> ELA</a:t>
            </a:r>
            <a:r>
              <a:rPr kumimoji="0" lang="en-US" b="0" i="0" u="none" strike="noStrike" kern="1200" cap="none" spc="0" normalizeH="0" baseline="0" noProof="0" dirty="0" smtClean="0">
                <a:ln>
                  <a:noFill/>
                </a:ln>
                <a:solidFill>
                  <a:prstClr val="black"/>
                </a:solidFill>
                <a:effectLst/>
                <a:uLnTx/>
                <a:uFillTx/>
              </a:rPr>
              <a:t> Standards provide</a:t>
            </a:r>
            <a:r>
              <a:rPr kumimoji="0" lang="en-US" b="0" i="0" u="none" strike="noStrike" kern="1200" cap="none" spc="0" normalizeH="0" noProof="0" dirty="0" smtClean="0">
                <a:ln>
                  <a:noFill/>
                </a:ln>
                <a:solidFill>
                  <a:prstClr val="black"/>
                </a:solidFill>
                <a:effectLst/>
                <a:uLnTx/>
                <a:uFillTx/>
              </a:rPr>
              <a:t> the outcomes</a:t>
            </a:r>
            <a:r>
              <a:rPr kumimoji="0" lang="en-US" b="0" i="0" u="none" strike="noStrike" kern="1200" cap="none" spc="0" normalizeH="0" baseline="0" noProof="0" dirty="0" smtClean="0">
                <a:ln>
                  <a:noFill/>
                </a:ln>
                <a:solidFill>
                  <a:prstClr val="black"/>
                </a:solidFill>
                <a:effectLst/>
                <a:uLnTx/>
                <a:uFillTx/>
              </a:rPr>
              <a:t> projected for the end of the second year of kindergarten. The DRDP-K provides the continuum of development from early preschool to early first grade. </a:t>
            </a:r>
          </a:p>
          <a:p>
            <a:pPr marL="228600" marR="0" lvl="0" indent="-228600" algn="l" defTabSz="457200" rtl="0" eaLnBrk="0" fontAlgn="base" latinLnBrk="0" hangingPunct="0">
              <a:lnSpc>
                <a:spcPct val="100000"/>
              </a:lnSpc>
              <a:spcBef>
                <a:spcPts val="0"/>
              </a:spcBef>
              <a:spcAft>
                <a:spcPct val="0"/>
              </a:spcAft>
              <a:buClrTx/>
              <a:buSzTx/>
              <a:buFontTx/>
              <a:buAutoNum type="arabicParenR"/>
              <a:tabLst/>
              <a:defRPr/>
            </a:pPr>
            <a:endParaRPr kumimoji="0" lang="en-US" b="0" i="0" u="none" strike="noStrike" kern="1200" cap="none" spc="0" normalizeH="0" baseline="0" noProof="0" dirty="0" smtClean="0">
              <a:ln>
                <a:noFill/>
              </a:ln>
              <a:solidFill>
                <a:prstClr val="black"/>
              </a:solidFill>
              <a:effectLst/>
              <a:uLnTx/>
              <a:uFillTx/>
            </a:endParaRPr>
          </a:p>
          <a:p>
            <a:pPr marL="228600" marR="0" lvl="0" indent="-228600" algn="l" defTabSz="457200" rtl="0" eaLnBrk="0" fontAlgn="base" latinLnBrk="0" hangingPunct="0">
              <a:lnSpc>
                <a:spcPct val="100000"/>
              </a:lnSpc>
              <a:spcBef>
                <a:spcPts val="0"/>
              </a:spcBef>
              <a:spcAft>
                <a:spcPct val="0"/>
              </a:spcAft>
              <a:buClrTx/>
              <a:buSzTx/>
              <a:buFontTx/>
              <a:buAutoNum type="arabicParenR" startAt="2"/>
              <a:tabLst/>
              <a:defRPr/>
            </a:pPr>
            <a:r>
              <a:rPr kumimoji="0" lang="en-US" b="1" i="0" u="none" strike="noStrike" kern="1200" cap="none" spc="0" normalizeH="0" baseline="0" noProof="0" dirty="0" smtClean="0">
                <a:ln>
                  <a:noFill/>
                </a:ln>
                <a:solidFill>
                  <a:prstClr val="black"/>
                </a:solidFill>
                <a:effectLst/>
                <a:uLnTx/>
                <a:uFillTx/>
              </a:rPr>
              <a:t>What are the developmentally appropriate strategies that support the development of phonological awareness? </a:t>
            </a:r>
            <a:r>
              <a:rPr kumimoji="0" lang="en-US" b="0" i="0" u="none" strike="noStrike" kern="1200" cap="none" spc="0" normalizeH="0" baseline="0" noProof="0" dirty="0" smtClean="0">
                <a:ln>
                  <a:noFill/>
                </a:ln>
                <a:solidFill>
                  <a:prstClr val="black"/>
                </a:solidFill>
                <a:effectLst/>
                <a:uLnTx/>
                <a:uFillTx/>
              </a:rPr>
              <a:t>Developmentally appropriate strategies are those that meet children where they are and provide scaffolding to help children reach goals that are both challenging and achievable. </a:t>
            </a:r>
            <a:r>
              <a:rPr lang="en-US" dirty="0" smtClean="0">
                <a:ea typeface="MS PGothic" panose="020B0600070205080204" pitchFamily="34" charset="-128"/>
              </a:rPr>
              <a:t>Evidence-based</a:t>
            </a:r>
            <a:r>
              <a:rPr lang="en-US" baseline="0" dirty="0" smtClean="0">
                <a:ea typeface="MS PGothic" panose="020B0600070205080204" pitchFamily="34" charset="-128"/>
              </a:rPr>
              <a:t> and research led approach to creating early learning experiences and developing phonological awareness in TK children are carried out through developm</a:t>
            </a:r>
            <a:r>
              <a:rPr lang="en-US" dirty="0" smtClean="0">
                <a:ea typeface="MS PGothic" panose="020B0600070205080204" pitchFamily="34" charset="-128"/>
              </a:rPr>
              <a:t>entally appropriate practices (DAP). The Preschool Curriculum Framework and the E</a:t>
            </a:r>
            <a:r>
              <a:rPr kumimoji="0" lang="en-US" b="0" i="0" u="none" strike="noStrike" kern="1200" cap="none" spc="0" normalizeH="0" noProof="0" dirty="0" smtClean="0">
                <a:ln>
                  <a:noFill/>
                </a:ln>
                <a:solidFill>
                  <a:prstClr val="black"/>
                </a:solidFill>
                <a:effectLst/>
                <a:uLnTx/>
                <a:uFillTx/>
              </a:rPr>
              <a:t>LA/ELD Framework</a:t>
            </a:r>
            <a:r>
              <a:rPr kumimoji="0" lang="en-US" b="0" i="0" u="none" strike="noStrike" kern="1200" cap="none" spc="0" normalizeH="0" baseline="0" noProof="0" dirty="0" smtClean="0">
                <a:ln>
                  <a:noFill/>
                </a:ln>
                <a:solidFill>
                  <a:prstClr val="black"/>
                </a:solidFill>
                <a:effectLst/>
                <a:uLnTx/>
                <a:uFillTx/>
              </a:rPr>
              <a:t> </a:t>
            </a:r>
            <a:r>
              <a:rPr lang="en-US" dirty="0" smtClean="0">
                <a:ea typeface="Arial" charset="0"/>
                <a:cs typeface="Arial" charset="0"/>
              </a:rPr>
              <a:t>provide strategies to create the best possible learning environments conducive to high levels of learning. DAP </a:t>
            </a:r>
            <a:r>
              <a:rPr lang="en-US" baseline="0" dirty="0" smtClean="0">
                <a:ea typeface="MS PGothic" panose="020B0600070205080204" pitchFamily="34" charset="-128"/>
              </a:rPr>
              <a:t>strategies</a:t>
            </a:r>
            <a:r>
              <a:rPr lang="en-US" dirty="0" smtClean="0">
                <a:ea typeface="MS PGothic" panose="020B0600070205080204" pitchFamily="34" charset="-128"/>
              </a:rPr>
              <a:t> meet children where they are and provide scaffolding to help children reach goals that are both challenging and achievable.  When we employ DAP strategies, our lessons are suited to young children’s learning needs and promote children’s interests as well as their program (</a:t>
            </a:r>
            <a:r>
              <a:rPr lang="en-US" dirty="0" err="1" smtClean="0">
                <a:ea typeface="MS PGothic" panose="020B0600070205080204" pitchFamily="34" charset="-128"/>
              </a:rPr>
              <a:t>Copple</a:t>
            </a:r>
            <a:r>
              <a:rPr lang="en-US" dirty="0" smtClean="0">
                <a:ea typeface="MS PGothic" panose="020B0600070205080204" pitchFamily="34" charset="-128"/>
              </a:rPr>
              <a:t> &amp; </a:t>
            </a:r>
            <a:r>
              <a:rPr lang="en-US" dirty="0" err="1" smtClean="0">
                <a:ea typeface="MS PGothic" panose="020B0600070205080204" pitchFamily="34" charset="-128"/>
              </a:rPr>
              <a:t>Bredekamp</a:t>
            </a:r>
            <a:r>
              <a:rPr lang="en-US" dirty="0" smtClean="0">
                <a:ea typeface="MS PGothic" panose="020B0600070205080204" pitchFamily="34" charset="-128"/>
              </a:rPr>
              <a:t>, 2009).</a:t>
            </a:r>
            <a:endParaRPr kumimoji="0" lang="en-US" b="0" i="0" u="none" strike="noStrike" kern="1200" cap="none" spc="0" normalizeH="0" baseline="0" noProof="0" dirty="0" smtClean="0">
              <a:ln>
                <a:noFill/>
              </a:ln>
              <a:solidFill>
                <a:prstClr val="black"/>
              </a:solidFill>
              <a:effectLst/>
              <a:uLnTx/>
              <a:uFillTx/>
            </a:endParaRPr>
          </a:p>
          <a:p>
            <a:pPr marL="228600" marR="0" lvl="0" indent="-228600" algn="l" defTabSz="457200" rtl="0" eaLnBrk="0" fontAlgn="base" latinLnBrk="0" hangingPunct="0">
              <a:spcBef>
                <a:spcPts val="0"/>
              </a:spcBef>
              <a:spcAft>
                <a:spcPct val="0"/>
              </a:spcAft>
              <a:buClrTx/>
              <a:buSzTx/>
              <a:buFontTx/>
              <a:buAutoNum type="arabicParenR" startAt="2"/>
              <a:tabLst/>
              <a:defRPr/>
            </a:pPr>
            <a:endParaRPr kumimoji="0" lang="en-US" b="0" i="0" u="none" strike="noStrike" kern="1200" cap="none" spc="0" normalizeH="0" baseline="0" noProof="0" dirty="0" smtClean="0">
              <a:ln>
                <a:noFill/>
              </a:ln>
              <a:solidFill>
                <a:prstClr val="black"/>
              </a:solidFill>
              <a:effectLst/>
              <a:uLnTx/>
              <a:uFillTx/>
            </a:endParaRPr>
          </a:p>
          <a:p>
            <a:pPr marL="228600" marR="0" lvl="0" indent="-228600" algn="l" defTabSz="457200" rtl="0" eaLnBrk="0" fontAlgn="base" latinLnBrk="0" hangingPunct="0">
              <a:lnSpc>
                <a:spcPct val="100000"/>
              </a:lnSpc>
              <a:spcBef>
                <a:spcPts val="0"/>
              </a:spcBef>
              <a:spcAft>
                <a:spcPct val="0"/>
              </a:spcAft>
              <a:buClrTx/>
              <a:buSzTx/>
              <a:buFontTx/>
              <a:buAutoNum type="arabicParenR" startAt="2"/>
              <a:tabLst/>
              <a:defRPr/>
            </a:pPr>
            <a:r>
              <a:rPr kumimoji="0" lang="en-US" b="1" i="0" u="none" strike="noStrike" kern="1200" cap="none" spc="0" normalizeH="0" baseline="0" noProof="0" dirty="0" smtClean="0">
                <a:ln>
                  <a:noFill/>
                </a:ln>
                <a:solidFill>
                  <a:prstClr val="black"/>
                </a:solidFill>
                <a:effectLst/>
                <a:uLnTx/>
                <a:uFillTx/>
              </a:rPr>
              <a:t>How can I incorporate these strategies into my existing classroom? </a:t>
            </a:r>
            <a:r>
              <a:rPr kumimoji="0" lang="en-US" b="0" i="0" u="none" strike="noStrike" kern="1200" cap="none" spc="0" normalizeH="0" baseline="0" noProof="0" dirty="0" smtClean="0">
                <a:ln>
                  <a:noFill/>
                </a:ln>
                <a:solidFill>
                  <a:prstClr val="black"/>
                </a:solidFill>
                <a:effectLst/>
                <a:uLnTx/>
                <a:uFillTx/>
              </a:rPr>
              <a:t>Providing you with a “toolkit” is necessary, but it is not sufficient. </a:t>
            </a:r>
            <a:r>
              <a:rPr lang="en-US" baseline="0" dirty="0" smtClean="0">
                <a:ea typeface="Arial" charset="0"/>
                <a:cs typeface="Arial" charset="0"/>
              </a:rPr>
              <a:t>Embedded in this module are various teaching modalities and experiences (sample videos, hands on activities, discussion and information) that give participants the opportunity to observe, discuss, and design strategies </a:t>
            </a:r>
            <a:r>
              <a:rPr lang="en-US" kern="1200" dirty="0" smtClean="0">
                <a:solidFill>
                  <a:schemeClr val="tx1"/>
                </a:solidFill>
                <a:effectLst/>
              </a:rPr>
              <a:t>for phonological</a:t>
            </a:r>
            <a:r>
              <a:rPr lang="en-US" kern="1200" baseline="0" dirty="0" smtClean="0">
                <a:solidFill>
                  <a:schemeClr val="tx1"/>
                </a:solidFill>
                <a:effectLst/>
              </a:rPr>
              <a:t> awareness </a:t>
            </a:r>
            <a:r>
              <a:rPr lang="en-US" kern="1200" dirty="0" smtClean="0">
                <a:solidFill>
                  <a:schemeClr val="tx1"/>
                </a:solidFill>
                <a:effectLst/>
              </a:rPr>
              <a:t>to instruction. </a:t>
            </a:r>
            <a:r>
              <a:rPr kumimoji="0" lang="en-US" b="0" i="0" u="none" strike="noStrike" kern="1200" cap="none" spc="0" normalizeH="0" baseline="0" noProof="0" dirty="0" smtClean="0">
                <a:ln>
                  <a:noFill/>
                </a:ln>
                <a:solidFill>
                  <a:prstClr val="black"/>
                </a:solidFill>
                <a:effectLst/>
                <a:uLnTx/>
                <a:uFillTx/>
              </a:rPr>
              <a:t>You</a:t>
            </a:r>
            <a:r>
              <a:rPr kumimoji="0" lang="en-US" b="0" i="0" u="none" strike="noStrike" kern="1200" cap="none" spc="0" normalizeH="0" noProof="0" dirty="0" smtClean="0">
                <a:ln>
                  <a:noFill/>
                </a:ln>
                <a:solidFill>
                  <a:prstClr val="black"/>
                </a:solidFill>
                <a:effectLst/>
                <a:uLnTx/>
                <a:uFillTx/>
              </a:rPr>
              <a:t> will also have the opportunity </a:t>
            </a:r>
            <a:r>
              <a:rPr kumimoji="0" lang="en-US" b="0" i="0" u="none" strike="noStrike" kern="1200" cap="none" spc="0" normalizeH="0" baseline="0" noProof="0" dirty="0" smtClean="0">
                <a:ln>
                  <a:noFill/>
                </a:ln>
                <a:solidFill>
                  <a:prstClr val="black"/>
                </a:solidFill>
                <a:effectLst/>
                <a:uLnTx/>
                <a:uFillTx/>
              </a:rPr>
              <a:t>to examine your current practices and create a plan </a:t>
            </a:r>
            <a:r>
              <a:rPr lang="en-US" dirty="0" smtClean="0">
                <a:solidFill>
                  <a:prstClr val="black"/>
                </a:solidFill>
              </a:rPr>
              <a:t>to use</a:t>
            </a:r>
            <a:r>
              <a:rPr kumimoji="0" lang="en-US" b="0" i="0" u="none" strike="noStrike" kern="1200" cap="none" spc="0" normalizeH="0" baseline="0" noProof="0" dirty="0" smtClean="0">
                <a:ln>
                  <a:noFill/>
                </a:ln>
                <a:solidFill>
                  <a:prstClr val="black"/>
                </a:solidFill>
                <a:effectLst/>
                <a:uLnTx/>
                <a:uFillTx/>
              </a:rPr>
              <a:t> the </a:t>
            </a:r>
            <a:r>
              <a:rPr lang="en-US" dirty="0" smtClean="0">
                <a:solidFill>
                  <a:prstClr val="black"/>
                </a:solidFill>
              </a:rPr>
              <a:t>resources we will share</a:t>
            </a:r>
            <a:r>
              <a:rPr kumimoji="0" lang="en-US" b="0" i="0" u="none" strike="noStrike" kern="1200" cap="none" spc="0" normalizeH="0" baseline="0" noProof="0" dirty="0" smtClean="0">
                <a:ln>
                  <a:noFill/>
                </a:ln>
                <a:solidFill>
                  <a:prstClr val="black"/>
                </a:solidFill>
                <a:effectLst/>
                <a:uLnTx/>
                <a:uFillTx/>
              </a:rPr>
              <a:t> You will have the opportunity to think about ways to use this information in conjunction with already existing</a:t>
            </a:r>
            <a:r>
              <a:rPr kumimoji="0" lang="en-US" b="0" i="0" u="none" strike="noStrike" kern="1200" cap="none" spc="0" normalizeH="0" noProof="0" dirty="0" smtClean="0">
                <a:ln>
                  <a:noFill/>
                </a:ln>
                <a:solidFill>
                  <a:prstClr val="black"/>
                </a:solidFill>
                <a:effectLst/>
                <a:uLnTx/>
                <a:uFillTx/>
              </a:rPr>
              <a:t> resources such as the ELA/ELD Framework</a:t>
            </a:r>
            <a:r>
              <a:rPr kumimoji="0" lang="en-US" b="0" i="0" u="none" strike="noStrike" kern="1200" cap="none" spc="0" normalizeH="0" baseline="0" noProof="0" dirty="0" smtClean="0">
                <a:ln>
                  <a:noFill/>
                </a:ln>
                <a:solidFill>
                  <a:prstClr val="black"/>
                </a:solidFill>
                <a:effectLst/>
                <a:uLnTx/>
                <a:uFillTx/>
              </a:rPr>
              <a:t>. </a:t>
            </a:r>
          </a:p>
        </p:txBody>
      </p:sp>
      <p:sp>
        <p:nvSpPr>
          <p:cNvPr id="4" name="Slide Number Placeholder 3"/>
          <p:cNvSpPr>
            <a:spLocks noGrp="1"/>
          </p:cNvSpPr>
          <p:nvPr>
            <p:ph type="sldNum" sz="quarter" idx="10"/>
          </p:nvPr>
        </p:nvSpPr>
        <p:spPr/>
        <p:txBody>
          <a:bodyPr/>
          <a:lstStyle/>
          <a:p>
            <a:fld id="{FCE9ED2B-B8DD-438B-A0BE-FFD01778ACBF}" type="slidenum">
              <a:rPr lang="en-US" altLang="en-US" smtClean="0"/>
              <a:pPr/>
              <a:t>5</a:t>
            </a:fld>
            <a:endParaRPr lang="en-US" altLang="en-US" dirty="0"/>
          </a:p>
        </p:txBody>
      </p:sp>
    </p:spTree>
    <p:extLst>
      <p:ext uri="{BB962C8B-B14F-4D97-AF65-F5344CB8AC3E}">
        <p14:creationId xmlns:p14="http://schemas.microsoft.com/office/powerpoint/2010/main" val="31036036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xfrm>
            <a:off x="1143000" y="701675"/>
            <a:ext cx="4572000" cy="3429000"/>
          </a:xfrm>
          <a:ln/>
        </p:spPr>
      </p:sp>
      <p:sp>
        <p:nvSpPr>
          <p:cNvPr id="157698" name="Rectangle 3"/>
          <p:cNvSpPr>
            <a:spLocks noGrp="1" noChangeArrowheads="1"/>
          </p:cNvSpPr>
          <p:nvPr>
            <p:ph type="body" idx="1"/>
          </p:nvPr>
        </p:nvSpPr>
        <p:spPr>
          <a:xfrm>
            <a:off x="685800" y="4346763"/>
            <a:ext cx="5486400" cy="41152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none" dirty="0" smtClean="0">
                <a:ea typeface="ＭＳ Ｐゴシック" charset="0"/>
                <a:cs typeface="ＭＳ Ｐゴシック" charset="0"/>
              </a:rPr>
              <a:t>Presenter Remarks:</a:t>
            </a:r>
          </a:p>
          <a:p>
            <a:r>
              <a:rPr lang="en-US" sz="1200" u="none" dirty="0" smtClean="0">
                <a:latin typeface="Arial" charset="0"/>
                <a:ea typeface="ＭＳ Ｐゴシック" charset="0"/>
                <a:cs typeface="Arial" charset="0"/>
              </a:rPr>
              <a:t>Thank you for coming!</a:t>
            </a:r>
            <a:endParaRPr lang="en-US" u="none" dirty="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pPr>
              <a:defRPr/>
            </a:pPr>
            <a:fld id="{D349D2A4-865E-914A-9849-036AA55FB1E9}" type="slidenum">
              <a:rPr lang="en-US" smtClean="0"/>
              <a:pPr>
                <a:defRPr/>
              </a:pPr>
              <a:t>50</a:t>
            </a:fld>
            <a:endParaRPr lang="en-US"/>
          </a:p>
        </p:txBody>
      </p:sp>
    </p:spTree>
    <p:extLst>
      <p:ext uri="{BB962C8B-B14F-4D97-AF65-F5344CB8AC3E}">
        <p14:creationId xmlns:p14="http://schemas.microsoft.com/office/powerpoint/2010/main" val="33010321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DF57B4-8C25-7F41-9672-84CBE7B69B90}" type="slidenum">
              <a:rPr lang="en-US" altLang="en-US" smtClean="0"/>
              <a:pPr>
                <a:defRPr/>
              </a:pPr>
              <a:t>51</a:t>
            </a:fld>
            <a:endParaRPr lang="en-US" altLang="en-US"/>
          </a:p>
        </p:txBody>
      </p:sp>
    </p:spTree>
    <p:extLst>
      <p:ext uri="{BB962C8B-B14F-4D97-AF65-F5344CB8AC3E}">
        <p14:creationId xmlns:p14="http://schemas.microsoft.com/office/powerpoint/2010/main" val="425968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5800" y="4284663"/>
            <a:ext cx="5486400" cy="4541837"/>
          </a:xfrm>
        </p:spPr>
        <p:txBody>
          <a:bodyP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latin typeface="Arial" charset="0"/>
                <a:ea typeface="Arial" charset="0"/>
                <a:cs typeface="Arial" charset="0"/>
              </a:rPr>
              <a:t>Presenter Remarks: </a:t>
            </a:r>
            <a:endParaRPr kumimoji="0" lang="en-US" b="0" i="0" u="none" strike="noStrike" kern="1200" cap="none" spc="0" normalizeH="0" baseline="0" noProof="0" dirty="0" smtClean="0">
              <a:ln>
                <a:noFill/>
              </a:ln>
              <a:solidFill>
                <a:prstClr val="black"/>
              </a:solidFill>
              <a:effectLst/>
              <a:uLnTx/>
              <a:uFillTx/>
              <a:latin typeface="Arial" charset="0"/>
              <a:ea typeface="Arial" charset="0"/>
              <a:cs typeface="Arial" charset="0"/>
            </a:endParaRP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charset="0"/>
                <a:ea typeface="MS PGothic" charset="0"/>
              </a:rPr>
              <a:t>The state of California has developed many publications, resources, and supports that enable teachers to facilitate the most positive outcomes for students. </a:t>
            </a:r>
          </a:p>
          <a:p>
            <a:pPr marL="0" marR="0" lvl="0" indent="0" algn="l" defTabSz="457200" rtl="0" eaLnBrk="1" fontAlgn="base" latinLnBrk="0" hangingPunct="1">
              <a:lnSpc>
                <a:spcPct val="100000"/>
              </a:lnSpc>
              <a:spcBef>
                <a:spcPts val="0"/>
              </a:spcBef>
              <a:spcAft>
                <a:spcPct val="0"/>
              </a:spcAft>
              <a:buClrTx/>
              <a:buSzTx/>
              <a:buFontTx/>
              <a:buNone/>
              <a:tabLst/>
              <a:defRPr/>
            </a:pPr>
            <a:endParaRPr kumimoji="0" lang="en-US" b="0" i="0" u="none" strike="noStrike" kern="1200" cap="none" spc="0" normalizeH="0" baseline="0" noProof="0" dirty="0" smtClean="0">
              <a:ln>
                <a:noFill/>
              </a:ln>
              <a:solidFill>
                <a:prstClr val="black"/>
              </a:solidFill>
              <a:effectLst/>
              <a:uLnTx/>
              <a:uFillTx/>
              <a:latin typeface="Arial" charset="0"/>
              <a:ea typeface="MS PGothic" charset="0"/>
            </a:endParaRP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charset="0"/>
                <a:ea typeface="MS PGothic" charset="0"/>
              </a:rPr>
              <a:t>Today our main focus will be the on the Preschool Learning Foundations and Framework.  In addition, there are other key resources that support English learners: the </a:t>
            </a:r>
            <a:r>
              <a:rPr kumimoji="0" lang="en-US" b="0" i="0" u="none" strike="noStrike" kern="1200" cap="none" spc="0" normalizeH="0" baseline="0" noProof="0" dirty="0" smtClean="0">
                <a:ln>
                  <a:noFill/>
                </a:ln>
                <a:solidFill>
                  <a:prstClr val="black"/>
                </a:solidFill>
                <a:effectLst/>
                <a:uLnTx/>
                <a:uFillTx/>
                <a:ea typeface="MS PGothic" panose="020B0600070205080204" pitchFamily="34" charset="-128"/>
              </a:rPr>
              <a:t>English Language Arts/English Language Development Framework</a:t>
            </a:r>
            <a:r>
              <a:rPr kumimoji="0" lang="en-US" b="0" i="0" u="none" strike="noStrike" kern="1200" cap="none" spc="0" normalizeH="0" baseline="0" noProof="0" dirty="0" smtClean="0">
                <a:ln>
                  <a:noFill/>
                </a:ln>
                <a:solidFill>
                  <a:prstClr val="black"/>
                </a:solidFill>
                <a:effectLst/>
                <a:uLnTx/>
                <a:uFillTx/>
                <a:latin typeface="Arial" charset="0"/>
                <a:ea typeface="MS PGothic" charset="0"/>
              </a:rPr>
              <a:t>, the California English Language Development Standards for Kindergarten, the Transitional Kindergarten Implementation Guide, and the DRDP-K (2015).</a:t>
            </a:r>
          </a:p>
          <a:p>
            <a:pPr marL="0" marR="0" lvl="0" indent="0" algn="l" defTabSz="457200" rtl="0" eaLnBrk="0" fontAlgn="base" latinLnBrk="0" hangingPunct="0">
              <a:lnSpc>
                <a:spcPct val="110000"/>
              </a:lnSpc>
              <a:spcBef>
                <a:spcPts val="0"/>
              </a:spcBef>
              <a:spcAft>
                <a:spcPct val="0"/>
              </a:spcAft>
              <a:buClrTx/>
              <a:buSzTx/>
              <a:buFontTx/>
              <a:buNone/>
              <a:tabLst/>
              <a:defRPr/>
            </a:pPr>
            <a:endParaRPr kumimoji="0" lang="en-US" b="0" i="0" u="none" strike="noStrike" kern="1200" cap="none" spc="0" normalizeH="0" baseline="0" noProof="0" dirty="0" smtClean="0">
              <a:ln>
                <a:noFill/>
              </a:ln>
              <a:solidFill>
                <a:prstClr val="black"/>
              </a:solidFill>
              <a:effectLst/>
              <a:uLnTx/>
              <a:uFillTx/>
              <a:latin typeface="Arial" charset="0"/>
              <a:ea typeface="Arial" charset="0"/>
              <a:cs typeface="Arial" charset="0"/>
            </a:endParaRPr>
          </a:p>
          <a:p>
            <a:pPr marL="0" marR="0" lvl="0" indent="0" algn="l" defTabSz="457200" rtl="0" eaLnBrk="0" fontAlgn="base" latinLnBrk="0" hangingPunct="0">
              <a:lnSpc>
                <a:spcPct val="110000"/>
              </a:lnSpc>
              <a:spcBef>
                <a:spcPts val="0"/>
              </a:spcBef>
              <a:spcAft>
                <a:spcPct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charset="0"/>
                <a:ea typeface="Arial" charset="0"/>
                <a:cs typeface="Arial" charset="0"/>
              </a:rPr>
              <a:t>(Name and hold up each resource.) The California Preschool Learning Foundations, Volumes 1, 2, and 3 and the California Preschool Curriculum Frameworks, Volumes 1, 2, and 3 are the center of the California Early Learning and Development System. CPIN professional learning will focus on the foundations and framework. </a:t>
            </a:r>
          </a:p>
          <a:p>
            <a:pPr marL="0" marR="0" lvl="0" indent="0" algn="l" defTabSz="457200" rtl="0" eaLnBrk="0" fontAlgn="base" latinLnBrk="0" hangingPunct="0">
              <a:lnSpc>
                <a:spcPct val="110000"/>
              </a:lnSpc>
              <a:spcBef>
                <a:spcPts val="0"/>
              </a:spcBef>
              <a:spcAft>
                <a:spcPct val="0"/>
              </a:spcAft>
              <a:buClrTx/>
              <a:buSzTx/>
              <a:buFontTx/>
              <a:buNone/>
              <a:tabLst/>
              <a:defRPr/>
            </a:pPr>
            <a:endParaRPr kumimoji="0" lang="en-US" b="0" i="0" u="none" strike="noStrike" kern="1200" cap="none" spc="0" normalizeH="0" baseline="0" noProof="0" dirty="0" smtClean="0">
              <a:ln>
                <a:noFill/>
              </a:ln>
              <a:solidFill>
                <a:prstClr val="black"/>
              </a:solidFill>
              <a:effectLst/>
              <a:uLnTx/>
              <a:uFillTx/>
              <a:latin typeface="Arial" charset="0"/>
              <a:ea typeface="Arial" charset="0"/>
              <a:cs typeface="Arial" charset="0"/>
            </a:endParaRPr>
          </a:p>
          <a:p>
            <a:pPr marL="0" marR="0" lvl="0" indent="0" algn="l" defTabSz="457200" rtl="0" eaLnBrk="0" fontAlgn="base" latinLnBrk="0" hangingPunct="0">
              <a:lnSpc>
                <a:spcPct val="110000"/>
              </a:lnSpc>
              <a:spcBef>
                <a:spcPts val="0"/>
              </a:spcBef>
              <a:spcAft>
                <a:spcPct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charset="0"/>
                <a:ea typeface="Arial" charset="0"/>
                <a:cs typeface="Arial" charset="0"/>
              </a:rPr>
              <a:t>We will also discuss alignment and make connections to all additional resources pictured in the graphic at professional learning opportunities offered through July 2017:</a:t>
            </a:r>
          </a:p>
          <a:p>
            <a:pPr marL="292100" marR="0" lvl="1" indent="-177800" algn="l" defTabSz="457200" rtl="0" eaLnBrk="0" fontAlgn="base" latinLnBrk="0" hangingPunct="0">
              <a:lnSpc>
                <a:spcPct val="110000"/>
              </a:lnSpc>
              <a:spcBef>
                <a:spcPts val="0"/>
              </a:spcBef>
              <a:spcAft>
                <a:spcPct val="0"/>
              </a:spcAft>
              <a:buClrTx/>
              <a:buSzTx/>
              <a:buFont typeface="Arial" charset="0"/>
              <a:buChar char="•"/>
              <a:tabLst/>
              <a:defRPr/>
            </a:pPr>
            <a:r>
              <a:rPr kumimoji="0" lang="en-US" b="0" i="1" u="none" strike="noStrike" kern="1200" cap="none" spc="0" normalizeH="0" baseline="0" noProof="0" dirty="0" smtClean="0">
                <a:ln>
                  <a:noFill/>
                </a:ln>
                <a:solidFill>
                  <a:prstClr val="black"/>
                </a:solidFill>
                <a:effectLst/>
                <a:uLnTx/>
                <a:uFillTx/>
                <a:latin typeface="Arial" charset="0"/>
                <a:ea typeface="Arial" charset="0"/>
                <a:cs typeface="Arial" charset="0"/>
              </a:rPr>
              <a:t>The Alignment of the California Preschool Learning Foundations with Key Early Education Resources</a:t>
            </a:r>
          </a:p>
          <a:p>
            <a:pPr marL="292100" marR="0" lvl="1" indent="-177800" algn="l" defTabSz="457200" rtl="0" eaLnBrk="0" fontAlgn="base" latinLnBrk="0" hangingPunct="0">
              <a:lnSpc>
                <a:spcPct val="110000"/>
              </a:lnSpc>
              <a:spcBef>
                <a:spcPct val="30000"/>
              </a:spcBef>
              <a:spcAft>
                <a:spcPct val="0"/>
              </a:spcAft>
              <a:buClrTx/>
              <a:buSzTx/>
              <a:buFont typeface="Arial" charset="0"/>
              <a:buChar char="•"/>
              <a:tabLst/>
              <a:defRPr/>
            </a:pPr>
            <a:r>
              <a:rPr kumimoji="0" lang="en-US" b="0" i="0" u="none" strike="noStrike" kern="1200" cap="none" spc="0" normalizeH="0" baseline="0" noProof="0" smtClean="0">
                <a:ln>
                  <a:noFill/>
                </a:ln>
                <a:solidFill>
                  <a:prstClr val="black"/>
                </a:solidFill>
                <a:effectLst/>
                <a:uLnTx/>
                <a:uFillTx/>
                <a:latin typeface="Arial" charset="0"/>
                <a:ea typeface="Arial" charset="0"/>
                <a:cs typeface="Arial" charset="0"/>
              </a:rPr>
              <a:t>California </a:t>
            </a:r>
            <a:r>
              <a:rPr kumimoji="0" lang="en-US" b="0" i="0" u="none" strike="noStrike" kern="1200" cap="none" spc="0" normalizeH="0" baseline="0" noProof="0" dirty="0" smtClean="0">
                <a:ln>
                  <a:noFill/>
                </a:ln>
                <a:solidFill>
                  <a:prstClr val="black"/>
                </a:solidFill>
                <a:effectLst/>
                <a:uLnTx/>
                <a:uFillTx/>
                <a:latin typeface="Arial" charset="0"/>
                <a:ea typeface="Arial" charset="0"/>
                <a:cs typeface="Arial" charset="0"/>
              </a:rPr>
              <a:t>State Standards</a:t>
            </a:r>
          </a:p>
          <a:p>
            <a:pPr marL="292100" marR="0" lvl="1" indent="-177800" algn="l" defTabSz="457200" rtl="0" eaLnBrk="0" fontAlgn="base" latinLnBrk="0" hangingPunct="0">
              <a:lnSpc>
                <a:spcPct val="110000"/>
              </a:lnSpc>
              <a:spcBef>
                <a:spcPct val="30000"/>
              </a:spcBef>
              <a:spcAft>
                <a:spcPct val="0"/>
              </a:spcAft>
              <a:buClrTx/>
              <a:buSzTx/>
              <a:buFont typeface="Arial" charset="0"/>
              <a:buChar char="•"/>
              <a:tabLst/>
              <a:defRPr/>
            </a:pPr>
            <a:r>
              <a:rPr kumimoji="0" lang="en-US" b="0" i="1" u="none" strike="noStrike" kern="1200" cap="none" spc="0" normalizeH="0" baseline="0" noProof="0" dirty="0" smtClean="0">
                <a:ln>
                  <a:noFill/>
                </a:ln>
                <a:solidFill>
                  <a:prstClr val="black"/>
                </a:solidFill>
                <a:effectLst/>
                <a:uLnTx/>
                <a:uFillTx/>
                <a:ea typeface="MS PGothic" panose="020B0600070205080204" pitchFamily="34" charset="-128"/>
              </a:rPr>
              <a:t>Mathematics Framework for California Public Schools: Kindergarten Through Grade Twelve </a:t>
            </a:r>
            <a:r>
              <a:rPr kumimoji="0" lang="en-US" b="0" i="0" u="none" strike="noStrike" kern="1200" cap="none" spc="0" normalizeH="0" baseline="0" noProof="0" dirty="0" smtClean="0">
                <a:ln>
                  <a:noFill/>
                </a:ln>
                <a:solidFill>
                  <a:prstClr val="black"/>
                </a:solidFill>
                <a:effectLst/>
                <a:uLnTx/>
                <a:uFillTx/>
                <a:ea typeface="MS PGothic" panose="020B0600070205080204" pitchFamily="34" charset="-128"/>
              </a:rPr>
              <a:t>(2015 edition) (CDE, 2015)</a:t>
            </a:r>
          </a:p>
          <a:p>
            <a:pPr marL="292100" marR="0" lvl="1" indent="-177800" algn="l" defTabSz="457200" rtl="0" eaLnBrk="0" fontAlgn="base" latinLnBrk="0" hangingPunct="0">
              <a:lnSpc>
                <a:spcPct val="110000"/>
              </a:lnSpc>
              <a:spcBef>
                <a:spcPct val="30000"/>
              </a:spcBef>
              <a:spcAft>
                <a:spcPct val="0"/>
              </a:spcAft>
              <a:buClrTx/>
              <a:buSzTx/>
              <a:buFont typeface="Arial" charset="0"/>
              <a:buChar char="•"/>
              <a:tabLst/>
              <a:defRPr/>
            </a:pPr>
            <a:r>
              <a:rPr kumimoji="0" lang="en-US" b="0" i="1" u="none" strike="noStrike" kern="1200" cap="none" spc="0" normalizeH="0" baseline="0" noProof="0" dirty="0" smtClean="0">
                <a:ln>
                  <a:noFill/>
                </a:ln>
                <a:solidFill>
                  <a:prstClr val="black"/>
                </a:solidFill>
                <a:effectLst/>
                <a:uLnTx/>
                <a:uFillTx/>
                <a:ea typeface="MS PGothic" panose="020B0600070205080204" pitchFamily="34" charset="-128"/>
              </a:rPr>
              <a:t>English Language Arts/English Language Development Framework for California Public Schools: Kindergarten Through Grade Twelve </a:t>
            </a:r>
            <a:r>
              <a:rPr kumimoji="0" lang="en-US" b="0" i="0" u="none" strike="noStrike" kern="1200" cap="none" spc="0" normalizeH="0" baseline="0" noProof="0" dirty="0" smtClean="0">
                <a:ln>
                  <a:noFill/>
                </a:ln>
                <a:solidFill>
                  <a:prstClr val="black"/>
                </a:solidFill>
                <a:effectLst/>
                <a:uLnTx/>
                <a:uFillTx/>
                <a:ea typeface="MS PGothic" panose="020B0600070205080204" pitchFamily="34" charset="-128"/>
              </a:rPr>
              <a:t>(2015 edition) (CDE, 2015)</a:t>
            </a:r>
          </a:p>
          <a:p>
            <a:pPr marL="292100" marR="0" lvl="1" indent="-177800" algn="l" defTabSz="457200" rtl="0" eaLnBrk="0" fontAlgn="base" latinLnBrk="0" hangingPunct="0">
              <a:lnSpc>
                <a:spcPct val="110000"/>
              </a:lnSpc>
              <a:spcBef>
                <a:spcPct val="30000"/>
              </a:spcBef>
              <a:spcAft>
                <a:spcPct val="0"/>
              </a:spcAft>
              <a:buClrTx/>
              <a:buSzTx/>
              <a:buFont typeface="Arial" charset="0"/>
              <a:buChar char="•"/>
              <a:tabLst/>
              <a:defRPr/>
            </a:pPr>
            <a:r>
              <a:rPr kumimoji="0" lang="en-US" b="0" i="1" u="none" strike="noStrike" kern="1200" cap="none" spc="0" normalizeH="0" baseline="0" noProof="0" dirty="0" smtClean="0">
                <a:ln>
                  <a:noFill/>
                </a:ln>
                <a:solidFill>
                  <a:prstClr val="black"/>
                </a:solidFill>
                <a:effectLst/>
                <a:uLnTx/>
                <a:uFillTx/>
                <a:latin typeface="Arial" charset="0"/>
                <a:ea typeface="Arial" charset="0"/>
                <a:cs typeface="Arial" charset="0"/>
              </a:rPr>
              <a:t>Transitional Kindergarten Implementation Guide – A Resource for Public School District Administrators and Teachers </a:t>
            </a:r>
            <a:r>
              <a:rPr kumimoji="0" lang="en-US" b="0" i="0" u="none" strike="noStrike" kern="1200" cap="none" spc="0" normalizeH="0" baseline="0" noProof="0" dirty="0" smtClean="0">
                <a:ln>
                  <a:noFill/>
                </a:ln>
                <a:solidFill>
                  <a:prstClr val="black"/>
                </a:solidFill>
                <a:effectLst/>
                <a:uLnTx/>
                <a:uFillTx/>
                <a:latin typeface="Arial" charset="0"/>
                <a:ea typeface="Arial" charset="0"/>
                <a:cs typeface="Arial" charset="0"/>
              </a:rPr>
              <a:t>(CDE, 2013)</a:t>
            </a:r>
          </a:p>
          <a:p>
            <a:pPr marL="292100" marR="0" lvl="1" indent="-177800" algn="l" defTabSz="457200" rtl="0" eaLnBrk="0" fontAlgn="base" latinLnBrk="0" hangingPunct="0">
              <a:lnSpc>
                <a:spcPct val="110000"/>
              </a:lnSpc>
              <a:spcBef>
                <a:spcPts val="0"/>
              </a:spcBef>
              <a:spcAft>
                <a:spcPct val="0"/>
              </a:spcAft>
              <a:buClrTx/>
              <a:buSzTx/>
              <a:buFont typeface="Arial" charset="0"/>
              <a:buChar char="•"/>
              <a:tabLst/>
              <a:defRPr/>
            </a:pPr>
            <a:r>
              <a:rPr kumimoji="0" lang="en-US" b="0" i="0" u="none" strike="noStrike" kern="1200" cap="none" spc="0" normalizeH="0" baseline="0" noProof="0" dirty="0" smtClean="0">
                <a:ln>
                  <a:noFill/>
                </a:ln>
                <a:solidFill>
                  <a:prstClr val="black"/>
                </a:solidFill>
                <a:effectLst/>
                <a:uLnTx/>
                <a:uFillTx/>
                <a:latin typeface="Arial" charset="0"/>
                <a:ea typeface="Arial" charset="0"/>
                <a:cs typeface="Arial" charset="0"/>
              </a:rPr>
              <a:t>Desired Results Developmental Profile—Kindergarten (2015): A Developmental Continuum for Kindergarten (</a:t>
            </a:r>
            <a:r>
              <a:rPr kumimoji="0" lang="en-US" b="0" i="0" u="none" strike="noStrike" kern="1200" cap="none" spc="0" normalizeH="0" baseline="0" noProof="0" dirty="0" smtClean="0">
                <a:ln>
                  <a:noFill/>
                </a:ln>
                <a:solidFill>
                  <a:prstClr val="black"/>
                </a:solidFill>
                <a:effectLst/>
                <a:uLnTx/>
                <a:uFillTx/>
                <a:ea typeface="MS PGothic" panose="020B0600070205080204" pitchFamily="34" charset="-128"/>
              </a:rPr>
              <a:t>DRDP-K [2015])</a:t>
            </a:r>
          </a:p>
        </p:txBody>
      </p:sp>
      <p:sp>
        <p:nvSpPr>
          <p:cNvPr id="2969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400A56-6546-4966-8364-8CD5F366C37F}" type="slidenum">
              <a:rPr lang="en-US" altLang="en-US" sz="1200">
                <a:cs typeface="Arial" panose="020B0604020202020204" pitchFamily="34" charset="0"/>
              </a:rPr>
              <a:pPr/>
              <a:t>6</a:t>
            </a:fld>
            <a:endParaRPr lang="en-US" altLang="en-US" sz="1200">
              <a:cs typeface="Arial" panose="020B0604020202020204" pitchFamily="34" charset="0"/>
            </a:endParaRPr>
          </a:p>
        </p:txBody>
      </p:sp>
    </p:spTree>
    <p:extLst>
      <p:ext uri="{BB962C8B-B14F-4D97-AF65-F5344CB8AC3E}">
        <p14:creationId xmlns:p14="http://schemas.microsoft.com/office/powerpoint/2010/main" val="121784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76180"/>
            <a:ext cx="5486400" cy="4047344"/>
          </a:xfrm>
        </p:spPr>
        <p:txBody>
          <a:bodyPr>
            <a:noAutofit/>
          </a:bodyPr>
          <a:lstStyle/>
          <a:p>
            <a:r>
              <a:rPr lang="en-US" b="1" baseline="0" dirty="0" smtClean="0"/>
              <a:t>Background Information: </a:t>
            </a:r>
          </a:p>
          <a:p>
            <a:pPr marL="0" indent="0">
              <a:buFont typeface="Arial"/>
              <a:buNone/>
            </a:pPr>
            <a:r>
              <a:rPr lang="en-US" baseline="0" dirty="0" smtClean="0"/>
              <a:t>CDE.CA.gov/ci/</a:t>
            </a:r>
            <a:r>
              <a:rPr lang="en-US" baseline="0" dirty="0" err="1" smtClean="0"/>
              <a:t>gs</a:t>
            </a:r>
            <a:r>
              <a:rPr lang="en-US" baseline="0" dirty="0" smtClean="0"/>
              <a:t>/</a:t>
            </a:r>
            <a:r>
              <a:rPr lang="en-US" baseline="0" dirty="0" err="1" smtClean="0"/>
              <a:t>em</a:t>
            </a:r>
            <a:r>
              <a:rPr lang="en-US" baseline="0" dirty="0" smtClean="0"/>
              <a:t>/</a:t>
            </a:r>
            <a:r>
              <a:rPr lang="en-US" baseline="0" dirty="0" err="1" smtClean="0"/>
              <a:t>kinderfaq.asp#program</a:t>
            </a:r>
            <a:r>
              <a:rPr lang="en-US" baseline="0" dirty="0" smtClean="0"/>
              <a:t> </a:t>
            </a:r>
            <a:endParaRPr lang="en-US" dirty="0" smtClean="0"/>
          </a:p>
          <a:p>
            <a:endParaRPr lang="en-US" b="1" dirty="0" smtClean="0"/>
          </a:p>
          <a:p>
            <a:r>
              <a:rPr lang="en-US" b="1" dirty="0" smtClean="0"/>
              <a:t>Presenter Remarks: </a:t>
            </a:r>
          </a:p>
          <a:p>
            <a:pPr marL="0" marR="0" indent="0" algn="l" defTabSz="457200" rtl="0" eaLnBrk="0" fontAlgn="base" latinLnBrk="0" hangingPunct="0">
              <a:spcAft>
                <a:spcPct val="0"/>
              </a:spcAft>
              <a:buClrTx/>
              <a:buSzTx/>
              <a:buFont typeface="Arial"/>
              <a:buNone/>
              <a:tabLst/>
              <a:defRPr/>
            </a:pPr>
            <a:r>
              <a:rPr lang="en-US" dirty="0" smtClean="0"/>
              <a:t>The state of California provides guidance on utilizing the Preschool Learning Foundations and the Preschool Curriculum Framework</a:t>
            </a:r>
            <a:r>
              <a:rPr lang="en-US" baseline="0" dirty="0" smtClean="0"/>
              <a:t> as planning and curriculum resources in the t</a:t>
            </a:r>
            <a:r>
              <a:rPr lang="en-US" dirty="0" smtClean="0"/>
              <a:t>ransitional kindergarten classroom.</a:t>
            </a:r>
          </a:p>
          <a:p>
            <a:pPr marL="0" indent="0">
              <a:buFont typeface="Arial"/>
              <a:buNone/>
            </a:pPr>
            <a:endParaRPr lang="en-US" dirty="0" smtClean="0"/>
          </a:p>
          <a:p>
            <a:pPr marL="0" indent="0">
              <a:buFont typeface="Arial" panose="020B0604020202020204" pitchFamily="34" charset="0"/>
              <a:buNone/>
            </a:pPr>
            <a:r>
              <a:rPr lang="en-US" dirty="0" smtClean="0"/>
              <a:t>In</a:t>
            </a:r>
            <a:r>
              <a:rPr lang="en-US" baseline="0" dirty="0" smtClean="0"/>
              <a:t> addition, the following publications</a:t>
            </a:r>
            <a:r>
              <a:rPr lang="en-US" dirty="0" smtClean="0"/>
              <a:t> and resources may also be used:</a:t>
            </a:r>
            <a:endParaRPr lang="en-US" baseline="0" dirty="0" smtClean="0"/>
          </a:p>
          <a:p>
            <a:pPr marL="171450" indent="-171450">
              <a:buFont typeface="Arial" panose="020B0604020202020204" pitchFamily="34" charset="0"/>
              <a:buChar char="•"/>
            </a:pPr>
            <a:r>
              <a:rPr lang="en-US" baseline="0" dirty="0" smtClean="0"/>
              <a:t>Transitional Kindergarten Implementation Guide</a:t>
            </a:r>
          </a:p>
          <a:p>
            <a:pPr marL="171450" indent="-171450">
              <a:buFont typeface="Arial" panose="020B0604020202020204" pitchFamily="34" charset="0"/>
              <a:buChar char="•"/>
            </a:pPr>
            <a:r>
              <a:rPr lang="en-US" baseline="0" dirty="0" smtClean="0"/>
              <a:t>California Content Standards</a:t>
            </a:r>
          </a:p>
          <a:p>
            <a:pPr marL="171450" indent="-171450">
              <a:buFont typeface="Arial" panose="020B0604020202020204" pitchFamily="34" charset="0"/>
              <a:buChar char="•"/>
            </a:pPr>
            <a:r>
              <a:rPr lang="en-US" baseline="0" dirty="0" smtClean="0"/>
              <a:t>English Language Development Standards</a:t>
            </a:r>
          </a:p>
          <a:p>
            <a:pPr marL="171450" indent="-171450">
              <a:buFont typeface="Arial" panose="020B0604020202020204" pitchFamily="34" charset="0"/>
              <a:buChar char="•"/>
            </a:pPr>
            <a:r>
              <a:rPr lang="en-US" baseline="0" dirty="0" smtClean="0"/>
              <a:t>English Language Arts (ELA) and English Language Development (ELD) </a:t>
            </a:r>
            <a:r>
              <a:rPr lang="en-US" dirty="0" smtClean="0"/>
              <a:t>Frameworks</a:t>
            </a:r>
            <a:endParaRPr lang="en-US" dirty="0"/>
          </a:p>
          <a:p>
            <a:pPr marL="171450" indent="-171450">
              <a:buFont typeface="Arial" panose="020B0604020202020204" pitchFamily="34" charset="0"/>
              <a:buChar char="•"/>
            </a:pPr>
            <a:r>
              <a:rPr lang="en-US" baseline="0" dirty="0" smtClean="0"/>
              <a:t>DRDP-K</a:t>
            </a:r>
          </a:p>
          <a:p>
            <a:endParaRPr lang="en-US" dirty="0" smtClean="0"/>
          </a:p>
          <a:p>
            <a:r>
              <a:rPr lang="en-US" dirty="0" smtClean="0"/>
              <a:t>Now</a:t>
            </a:r>
            <a:r>
              <a:rPr lang="en-US" baseline="0" dirty="0" smtClean="0"/>
              <a:t> we will look at how all these resources </a:t>
            </a:r>
            <a:r>
              <a:rPr lang="en-US" dirty="0" smtClean="0"/>
              <a:t>work</a:t>
            </a:r>
            <a:r>
              <a:rPr lang="en-US" baseline="0" dirty="0" smtClean="0"/>
              <a:t> together</a:t>
            </a:r>
            <a:r>
              <a:rPr lang="en-US" baseline="0" dirty="0"/>
              <a:t>.</a:t>
            </a:r>
            <a:endParaRPr lang="en-US" dirty="0" smtClean="0"/>
          </a:p>
          <a:p>
            <a:endParaRPr lang="en-US" b="1" baseline="0" dirty="0"/>
          </a:p>
        </p:txBody>
      </p:sp>
      <p:sp>
        <p:nvSpPr>
          <p:cNvPr id="4" name="Slide Number Placeholder 3"/>
          <p:cNvSpPr>
            <a:spLocks noGrp="1"/>
          </p:cNvSpPr>
          <p:nvPr>
            <p:ph type="sldNum" sz="quarter" idx="10"/>
          </p:nvPr>
        </p:nvSpPr>
        <p:spPr/>
        <p:txBody>
          <a:bodyPr/>
          <a:lstStyle/>
          <a:p>
            <a:fld id="{141CDE28-188D-8445-8E5A-D149FF595DF3}" type="slidenum">
              <a:rPr lang="en-US" smtClean="0"/>
              <a:t>7</a:t>
            </a:fld>
            <a:endParaRPr lang="en-US" dirty="0"/>
          </a:p>
        </p:txBody>
      </p:sp>
    </p:spTree>
    <p:extLst>
      <p:ext uri="{BB962C8B-B14F-4D97-AF65-F5344CB8AC3E}">
        <p14:creationId xmlns:p14="http://schemas.microsoft.com/office/powerpoint/2010/main" val="273957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spcBef>
                <a:spcPts val="0"/>
              </a:spcBef>
            </a:pPr>
            <a:r>
              <a:rPr lang="en-US" b="1" dirty="0" smtClean="0">
                <a:latin typeface="Arial" charset="0"/>
                <a:ea typeface="ＭＳ Ｐゴシック" charset="0"/>
              </a:rPr>
              <a:t>Presenter Remarks:</a:t>
            </a:r>
            <a:r>
              <a:rPr lang="en-US" b="1" baseline="0" dirty="0" smtClean="0">
                <a:latin typeface="Arial" charset="0"/>
                <a:ea typeface="ＭＳ Ｐゴシック" charset="0"/>
              </a:rPr>
              <a:t> </a:t>
            </a:r>
          </a:p>
          <a:p>
            <a:pPr marL="0" indent="0">
              <a:spcBef>
                <a:spcPts val="0"/>
              </a:spcBef>
              <a:buFont typeface="Arial"/>
              <a:buNone/>
            </a:pPr>
            <a:r>
              <a:rPr lang="en-US" dirty="0" smtClean="0">
                <a:latin typeface="Arial" charset="0"/>
                <a:ea typeface="ＭＳ Ｐゴシック" charset="0"/>
              </a:rPr>
              <a:t>Let’s take a look at the </a:t>
            </a:r>
            <a:r>
              <a:rPr lang="en-US" dirty="0" smtClean="0"/>
              <a:t>developmental progression of the</a:t>
            </a:r>
            <a:r>
              <a:rPr lang="en-US" baseline="0" dirty="0" smtClean="0"/>
              <a:t> Phonological Awareness </a:t>
            </a:r>
            <a:r>
              <a:rPr lang="en-US" baseline="0" dirty="0" err="1" smtClean="0"/>
              <a:t>substrand</a:t>
            </a:r>
            <a:r>
              <a:rPr lang="en-US" dirty="0" smtClean="0"/>
              <a:t>.</a:t>
            </a:r>
            <a:endParaRPr lang="en-US" baseline="0" dirty="0" smtClean="0">
              <a:ea typeface="ＭＳ Ｐゴシック" charset="0"/>
              <a:cs typeface="ＭＳ Ｐゴシック" charset="0"/>
            </a:endParaRPr>
          </a:p>
          <a:p>
            <a:pPr>
              <a:spcBef>
                <a:spcPts val="0"/>
              </a:spcBef>
            </a:pPr>
            <a:endParaRPr lang="en-US" baseline="0" dirty="0" smtClean="0">
              <a:ea typeface="ＭＳ Ｐゴシック" charset="0"/>
              <a:cs typeface="ＭＳ Ｐゴシック" charset="0"/>
            </a:endParaRPr>
          </a:p>
          <a:p>
            <a:pPr>
              <a:spcBef>
                <a:spcPts val="0"/>
              </a:spcBef>
            </a:pPr>
            <a:r>
              <a:rPr lang="en-US" baseline="0" dirty="0" smtClean="0">
                <a:ea typeface="ＭＳ Ｐゴシック" charset="0"/>
                <a:cs typeface="ＭＳ Ｐゴシック" charset="0"/>
              </a:rPr>
              <a:t>Ask participants: </a:t>
            </a:r>
          </a:p>
          <a:p>
            <a:pPr marL="171450" indent="-171450">
              <a:spcBef>
                <a:spcPts val="0"/>
              </a:spcBef>
              <a:buFont typeface="Arial" panose="020B0604020202020204" pitchFamily="34" charset="0"/>
              <a:buChar char="•"/>
            </a:pPr>
            <a:r>
              <a:rPr lang="en-US" baseline="0" dirty="0" smtClean="0">
                <a:ea typeface="ＭＳ Ｐゴシック" charset="0"/>
                <a:cs typeface="ＭＳ Ｐゴシック" charset="0"/>
              </a:rPr>
              <a:t>What do you know about ________ ? (Hold up each resource as you show it.)</a:t>
            </a:r>
          </a:p>
          <a:p>
            <a:pPr marL="171450" indent="-171450">
              <a:spcBef>
                <a:spcPts val="0"/>
              </a:spcBef>
              <a:buFont typeface="Arial" panose="020B0604020202020204" pitchFamily="34" charset="0"/>
              <a:buChar char="•"/>
            </a:pPr>
            <a:r>
              <a:rPr lang="en-US" baseline="0" dirty="0" smtClean="0">
                <a:ea typeface="ＭＳ Ｐゴシック" charset="0"/>
                <a:cs typeface="ＭＳ Ｐゴシック" charset="0"/>
              </a:rPr>
              <a:t>How do you use this resource now in your work? </a:t>
            </a:r>
          </a:p>
          <a:p>
            <a:pPr>
              <a:spcBef>
                <a:spcPts val="0"/>
              </a:spcBef>
            </a:pPr>
            <a:endParaRPr lang="en-US" baseline="0" dirty="0" smtClean="0">
              <a:ea typeface="ＭＳ Ｐゴシック" charset="0"/>
              <a:cs typeface="ＭＳ Ｐゴシック" charset="0"/>
            </a:endParaRPr>
          </a:p>
          <a:p>
            <a:pPr>
              <a:spcBef>
                <a:spcPts val="0"/>
              </a:spcBef>
            </a:pPr>
            <a:r>
              <a:rPr lang="en-US" baseline="0" dirty="0" smtClean="0">
                <a:ea typeface="ＭＳ Ｐゴシック" charset="0"/>
                <a:cs typeface="ＭＳ Ｐゴシック" charset="0"/>
              </a:rPr>
              <a:t>As we have already established, TK is year one of a two-year program. </a:t>
            </a:r>
          </a:p>
          <a:p>
            <a:pPr>
              <a:spcBef>
                <a:spcPts val="0"/>
              </a:spcBef>
            </a:pPr>
            <a:endParaRPr lang="en-US" baseline="0" dirty="0" smtClean="0">
              <a:ea typeface="ＭＳ Ｐゴシック" charset="0"/>
              <a:cs typeface="ＭＳ Ｐゴシック" charset="0"/>
            </a:endParaRPr>
          </a:p>
          <a:p>
            <a:pPr>
              <a:spcBef>
                <a:spcPts val="0"/>
              </a:spcBef>
            </a:pPr>
            <a:r>
              <a:rPr lang="en-US" baseline="0" dirty="0" smtClean="0">
                <a:ea typeface="ＭＳ Ｐゴシック" charset="0"/>
                <a:cs typeface="ＭＳ Ｐゴシック" charset="0"/>
              </a:rPr>
              <a:t>The Preschool Learning Foundations, the CA State Standards (Common Core), and the ELA</a:t>
            </a:r>
            <a:r>
              <a:rPr lang="en-US" dirty="0" smtClean="0">
                <a:ea typeface="ＭＳ Ｐゴシック" charset="0"/>
                <a:cs typeface="ＭＳ Ｐゴシック" charset="0"/>
              </a:rPr>
              <a:t> Standards </a:t>
            </a:r>
            <a:r>
              <a:rPr lang="en-US" baseline="0" dirty="0" smtClean="0">
                <a:ea typeface="ＭＳ Ｐゴシック" charset="0"/>
                <a:cs typeface="ＭＳ Ｐゴシック" charset="0"/>
              </a:rPr>
              <a:t>are resources that support the continuum of learning occurring over this two-year period. </a:t>
            </a:r>
          </a:p>
          <a:p>
            <a:pPr>
              <a:spcBef>
                <a:spcPts val="0"/>
              </a:spcBef>
            </a:pPr>
            <a:endParaRPr lang="en-US" baseline="0" dirty="0" smtClean="0">
              <a:ea typeface="ＭＳ Ｐゴシック" charset="0"/>
              <a:cs typeface="ＭＳ Ｐゴシック" charset="0"/>
            </a:endParaRPr>
          </a:p>
          <a:p>
            <a:pPr>
              <a:spcBef>
                <a:spcPts val="0"/>
              </a:spcBef>
            </a:pPr>
            <a:r>
              <a:rPr lang="en-US" baseline="0" dirty="0" smtClean="0">
                <a:ea typeface="ＭＳ Ｐゴシック" charset="0"/>
                <a:cs typeface="ＭＳ Ｐゴシック" charset="0"/>
              </a:rPr>
              <a:t>The DRDP-K can be used to better understand the full range of development that occurs between the 60 month foundations (beginning of TK year) and the CA State Standards (end of second year of kindergarten).</a:t>
            </a:r>
            <a:endParaRPr lang="en-US" dirty="0" smtClean="0">
              <a:ea typeface="ＭＳ Ｐゴシック" charset="0"/>
              <a:cs typeface="ＭＳ Ｐゴシック" charset="0"/>
            </a:endParaRPr>
          </a:p>
          <a:p>
            <a:pPr>
              <a:spcBef>
                <a:spcPts val="0"/>
              </a:spcBef>
            </a:pPr>
            <a:endParaRPr lang="en-US" baseline="0" dirty="0" smtClean="0">
              <a:ea typeface="ＭＳ Ｐゴシック" charset="0"/>
              <a:cs typeface="ＭＳ Ｐゴシック" charset="0"/>
            </a:endParaRPr>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8</a:t>
            </a:fld>
            <a:endParaRPr lang="en-US" altLang="en-US" dirty="0"/>
          </a:p>
        </p:txBody>
      </p:sp>
    </p:spTree>
    <p:extLst>
      <p:ext uri="{BB962C8B-B14F-4D97-AF65-F5344CB8AC3E}">
        <p14:creationId xmlns:p14="http://schemas.microsoft.com/office/powerpoint/2010/main" val="390491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435189"/>
            <a:ext cx="5486400" cy="39335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marL="0" indent="0" defTabSz="914400" eaLnBrk="1" fontAlgn="auto" hangingPunct="1">
              <a:spcAft>
                <a:spcPts val="0"/>
              </a:spcAft>
              <a:buFont typeface="Arial"/>
              <a:buNone/>
              <a:defRPr/>
            </a:pPr>
            <a:r>
              <a:rPr lang="en-US" b="1" dirty="0" smtClean="0"/>
              <a:t>Presenter Remarks:</a:t>
            </a:r>
            <a:r>
              <a:rPr lang="en-US" b="1" baseline="0" dirty="0" smtClean="0"/>
              <a:t> </a:t>
            </a:r>
            <a:endParaRPr lang="en-US" altLang="en-US" b="1" dirty="0">
              <a:latin typeface="Arial" charset="0"/>
              <a:ea typeface="Arial" charset="0"/>
              <a:cs typeface="Arial" charset="0"/>
            </a:endParaRPr>
          </a:p>
          <a:p>
            <a:pPr marL="0" marR="0" indent="0" algn="l" defTabSz="914400" rtl="0" eaLnBrk="1" fontAlgn="auto" latinLnBrk="0" hangingPunct="1">
              <a:spcAft>
                <a:spcPts val="0"/>
              </a:spcAft>
              <a:buClrTx/>
              <a:buSzTx/>
              <a:buFont typeface="Arial"/>
              <a:buNone/>
              <a:tabLst/>
              <a:defRPr/>
            </a:pPr>
            <a:r>
              <a:rPr lang="en-US" altLang="en-US" dirty="0" smtClean="0">
                <a:latin typeface="Arial" charset="0"/>
                <a:ea typeface="Arial" charset="0"/>
                <a:cs typeface="Arial" charset="0"/>
              </a:rPr>
              <a:t>The </a:t>
            </a:r>
            <a:r>
              <a:rPr lang="en-US" altLang="en-US" dirty="0">
                <a:latin typeface="Arial" charset="0"/>
                <a:ea typeface="Arial" charset="0"/>
                <a:cs typeface="Arial" charset="0"/>
              </a:rPr>
              <a:t>purpose of the </a:t>
            </a:r>
            <a:r>
              <a:rPr lang="en-US" altLang="en-US" dirty="0" smtClean="0">
                <a:latin typeface="Arial" charset="0"/>
                <a:ea typeface="Arial" charset="0"/>
                <a:cs typeface="Arial" charset="0"/>
              </a:rPr>
              <a:t>Preschool</a:t>
            </a:r>
            <a:r>
              <a:rPr lang="en-US" altLang="en-US" baseline="0" dirty="0" smtClean="0">
                <a:latin typeface="Arial" charset="0"/>
                <a:ea typeface="Arial" charset="0"/>
                <a:cs typeface="Arial" charset="0"/>
              </a:rPr>
              <a:t> Learning Foundations </a:t>
            </a:r>
            <a:r>
              <a:rPr lang="en-US" altLang="en-US" dirty="0" smtClean="0">
                <a:latin typeface="Arial" charset="0"/>
                <a:ea typeface="Arial" charset="0"/>
                <a:cs typeface="Arial" charset="0"/>
              </a:rPr>
              <a:t>is </a:t>
            </a:r>
            <a:r>
              <a:rPr lang="en-US" altLang="en-US" dirty="0">
                <a:latin typeface="Arial" charset="0"/>
                <a:ea typeface="Arial" charset="0"/>
                <a:cs typeface="Arial" charset="0"/>
              </a:rPr>
              <a:t>to promote a common understanding of preschool children’</a:t>
            </a:r>
            <a:r>
              <a:rPr lang="en-US" altLang="ja-JP" dirty="0">
                <a:latin typeface="Arial" charset="0"/>
                <a:ea typeface="Arial" charset="0"/>
                <a:cs typeface="Arial" charset="0"/>
              </a:rPr>
              <a:t>s learning and to guide instructional </a:t>
            </a:r>
            <a:r>
              <a:rPr lang="en-US" altLang="ja-JP" dirty="0" smtClean="0">
                <a:latin typeface="Arial" charset="0"/>
                <a:ea typeface="Arial" charset="0"/>
                <a:cs typeface="Arial" charset="0"/>
              </a:rPr>
              <a:t>practice</a:t>
            </a:r>
            <a:r>
              <a:rPr lang="en-US" altLang="ja-JP" baseline="0" dirty="0" smtClean="0">
                <a:latin typeface="Arial" charset="0"/>
                <a:ea typeface="Arial" charset="0"/>
                <a:cs typeface="Arial" charset="0"/>
              </a:rPr>
              <a:t>; they describe the knowledge and </a:t>
            </a:r>
            <a:r>
              <a:rPr lang="en-US" altLang="en-US" dirty="0" smtClean="0">
                <a:latin typeface="Arial" charset="0"/>
                <a:ea typeface="Arial" charset="0"/>
                <a:cs typeface="Arial" charset="0"/>
              </a:rPr>
              <a:t>skills that young children typically develop when provided with developmentally, culturally, and linguistically appropriate learning experiences.</a:t>
            </a:r>
          </a:p>
          <a:p>
            <a:pPr marL="0" marR="0" indent="0" algn="l" defTabSz="914400" rtl="0" eaLnBrk="1" fontAlgn="auto" latinLnBrk="0" hangingPunct="1">
              <a:spcAft>
                <a:spcPts val="0"/>
              </a:spcAft>
              <a:buClrTx/>
              <a:buSzTx/>
              <a:buFont typeface="Arial"/>
              <a:buNone/>
              <a:tabLst/>
              <a:defRPr/>
            </a:pPr>
            <a:endParaRPr lang="en-US" altLang="ja-JP" i="0" baseline="0" dirty="0" smtClean="0">
              <a:latin typeface="Arial" charset="0"/>
              <a:ea typeface="ＭＳ Ｐゴシック" panose="020B0600070205080204" pitchFamily="34" charset="-128"/>
              <a:cs typeface="Arial" charset="0"/>
            </a:endParaRPr>
          </a:p>
          <a:p>
            <a:pPr marL="0" marR="0" indent="0" algn="l" defTabSz="914400" rtl="0" eaLnBrk="1" fontAlgn="auto" latinLnBrk="0" hangingPunct="1">
              <a:spcAft>
                <a:spcPts val="0"/>
              </a:spcAft>
              <a:buClrTx/>
              <a:buSzTx/>
              <a:buFont typeface="Arial"/>
              <a:buNone/>
              <a:tabLst/>
              <a:defRPr/>
            </a:pPr>
            <a:r>
              <a:rPr lang="en-US" altLang="ja-JP" i="0" baseline="0" dirty="0" smtClean="0">
                <a:latin typeface="Arial" charset="0"/>
                <a:ea typeface="ＭＳ Ｐゴシック" panose="020B0600070205080204" pitchFamily="34" charset="-128"/>
                <a:cs typeface="Arial" charset="0"/>
              </a:rPr>
              <a:t>T</a:t>
            </a:r>
            <a:r>
              <a:rPr lang="en-US" altLang="ja-JP" i="0" dirty="0" smtClean="0">
                <a:ea typeface="ＭＳ Ｐゴシック" panose="020B0600070205080204" pitchFamily="34" charset="-128"/>
              </a:rPr>
              <a:t>he Preschool Curriculum</a:t>
            </a:r>
            <a:r>
              <a:rPr lang="en-US" altLang="ja-JP" i="0" baseline="0" dirty="0" smtClean="0">
                <a:ea typeface="ＭＳ Ｐゴシック" panose="020B0600070205080204" pitchFamily="34" charset="-128"/>
              </a:rPr>
              <a:t> Framework</a:t>
            </a:r>
            <a:r>
              <a:rPr lang="en-US" altLang="ja-JP" i="1" dirty="0" smtClean="0">
                <a:ea typeface="ＭＳ Ｐゴシック" panose="020B0600070205080204" pitchFamily="34" charset="-128"/>
              </a:rPr>
              <a:t> </a:t>
            </a:r>
            <a:r>
              <a:rPr lang="en-US" altLang="ja-JP" baseline="0" dirty="0" smtClean="0">
                <a:latin typeface="Arial" charset="0"/>
                <a:ea typeface="Arial" charset="0"/>
                <a:cs typeface="Arial" charset="0"/>
              </a:rPr>
              <a:t>was created as a companion to the Preschool Learning Foundations. </a:t>
            </a:r>
            <a:r>
              <a:rPr lang="en-US" altLang="ja-JP" dirty="0" smtClean="0">
                <a:ea typeface="ＭＳ Ｐゴシック" panose="020B0600070205080204" pitchFamily="34" charset="-128"/>
              </a:rPr>
              <a:t>The framework,</a:t>
            </a:r>
            <a:r>
              <a:rPr lang="en-US" altLang="ja-JP" baseline="0" dirty="0" smtClean="0">
                <a:ea typeface="ＭＳ Ｐゴシック" panose="020B0600070205080204" pitchFamily="34" charset="-128"/>
              </a:rPr>
              <a:t> “…</a:t>
            </a:r>
            <a:r>
              <a:rPr lang="en-US" altLang="ja-JP" dirty="0" smtClean="0">
                <a:ea typeface="ＭＳ Ｐゴシック" panose="020B0600070205080204" pitchFamily="34" charset="-128"/>
              </a:rPr>
              <a:t>presents strategies and information to enrich learning and development opportunities for all children” (PCF 2010, v). </a:t>
            </a:r>
          </a:p>
          <a:p>
            <a:pPr marL="0" marR="0" indent="0" algn="l" defTabSz="914400" rtl="0" eaLnBrk="1" fontAlgn="auto" latinLnBrk="0" hangingPunct="1">
              <a:spcAft>
                <a:spcPts val="0"/>
              </a:spcAft>
              <a:buClrTx/>
              <a:buSzTx/>
              <a:buFont typeface="Arial"/>
              <a:buNone/>
              <a:tabLst/>
              <a:defRPr/>
            </a:pPr>
            <a:endParaRPr lang="en-US" altLang="en-US" dirty="0" smtClean="0">
              <a:latin typeface="Arial" charset="0"/>
              <a:ea typeface="Arial" charset="0"/>
              <a:cs typeface="Arial" charset="0"/>
            </a:endParaRPr>
          </a:p>
          <a:p>
            <a:pPr marL="0" marR="0" indent="0" algn="l" defTabSz="914400" rtl="0" eaLnBrk="1" fontAlgn="auto" latinLnBrk="0" hangingPunct="1">
              <a:spcAft>
                <a:spcPts val="0"/>
              </a:spcAft>
              <a:buClrTx/>
              <a:buSzTx/>
              <a:buFont typeface="Arial"/>
              <a:buNone/>
              <a:tabLst/>
              <a:defRPr/>
            </a:pPr>
            <a:r>
              <a:rPr lang="en-US" altLang="en-US" dirty="0" smtClean="0">
                <a:latin typeface="Arial" charset="0"/>
                <a:ea typeface="Arial" charset="0"/>
                <a:cs typeface="Arial" charset="0"/>
              </a:rPr>
              <a:t>The foundations and framework</a:t>
            </a:r>
            <a:r>
              <a:rPr lang="en-US" altLang="en-US" baseline="0" dirty="0" smtClean="0">
                <a:latin typeface="Arial" charset="0"/>
                <a:ea typeface="Arial" charset="0"/>
                <a:cs typeface="Arial" charset="0"/>
              </a:rPr>
              <a:t> are designed to work together.  While the foundations—known as standards in the K-12 arena—provide the background information to understand children’s developing knowledge and skills (the “what”), the curriculum framework offers guidance on how teachers and programs can support the learning and development that are described in the foundations (the “how”).</a:t>
            </a:r>
            <a:endParaRPr lang="en-US" altLang="en-US" dirty="0" smtClean="0">
              <a:latin typeface="Arial" charset="0"/>
              <a:ea typeface="Arial" charset="0"/>
              <a:cs typeface="Arial" charset="0"/>
            </a:endParaRPr>
          </a:p>
          <a:p>
            <a:pPr marL="171450" marR="0" indent="-171450" algn="l" defTabSz="914400" rtl="0" eaLnBrk="1" fontAlgn="auto" latinLnBrk="0" hangingPunct="1">
              <a:spcAft>
                <a:spcPts val="0"/>
              </a:spcAft>
              <a:buClrTx/>
              <a:buSzTx/>
              <a:buFont typeface="Arial"/>
              <a:buChar char="•"/>
              <a:tabLst/>
              <a:defRPr/>
            </a:pPr>
            <a:endParaRPr lang="en-US" altLang="en-US" baseline="0" dirty="0" smtClean="0">
              <a:latin typeface="Arial" charset="0"/>
              <a:ea typeface="Arial" charset="0"/>
              <a:cs typeface="Arial" charset="0"/>
            </a:endParaRPr>
          </a:p>
          <a:p>
            <a:pPr marL="0" marR="0" indent="0" algn="l" defTabSz="914400" rtl="0" eaLnBrk="1" fontAlgn="auto" latinLnBrk="0" hangingPunct="1">
              <a:spcAft>
                <a:spcPts val="0"/>
              </a:spcAft>
              <a:buClrTx/>
              <a:buSzTx/>
              <a:buFont typeface="Arial"/>
              <a:buNone/>
              <a:tabLst/>
              <a:defRPr/>
            </a:pPr>
            <a:r>
              <a:rPr lang="en-US" altLang="en-US" baseline="0" dirty="0" smtClean="0">
                <a:latin typeface="Arial" charset="0"/>
                <a:ea typeface="Arial" charset="0"/>
                <a:cs typeface="Arial" charset="0"/>
              </a:rPr>
              <a:t>W</a:t>
            </a:r>
            <a:r>
              <a:rPr lang="en-US" altLang="en-US" dirty="0" smtClean="0">
                <a:latin typeface="Arial" charset="0"/>
                <a:ea typeface="Arial" charset="0"/>
                <a:cs typeface="Arial" charset="0"/>
              </a:rPr>
              <a:t>e will briefly look at the framework in this section and go deeper</a:t>
            </a:r>
            <a:r>
              <a:rPr lang="en-US" altLang="en-US" baseline="0" dirty="0" smtClean="0">
                <a:latin typeface="Arial" charset="0"/>
                <a:ea typeface="Arial" charset="0"/>
                <a:cs typeface="Arial" charset="0"/>
              </a:rPr>
              <a:t> into the publication when we examine the next question</a:t>
            </a:r>
            <a:r>
              <a:rPr lang="en-US" altLang="en-US" dirty="0" smtClean="0">
                <a:latin typeface="Arial" charset="0"/>
                <a:ea typeface="Arial" charset="0"/>
                <a:cs typeface="Arial" charset="0"/>
              </a:rPr>
              <a:t>.</a:t>
            </a:r>
          </a:p>
          <a:p>
            <a:pPr marL="0" indent="0">
              <a:spcAft>
                <a:spcPts val="0"/>
              </a:spcAft>
              <a:buFont typeface="Arial"/>
              <a:buNone/>
            </a:pPr>
            <a:endParaRPr lang="en-US" b="1" dirty="0" smtClean="0">
              <a:latin typeface="Arial" charset="0"/>
            </a:endParaRPr>
          </a:p>
          <a:p>
            <a:pPr marL="0" indent="0">
              <a:spcAft>
                <a:spcPts val="0"/>
              </a:spcAft>
              <a:buFont typeface="Arial"/>
              <a:buNone/>
            </a:pPr>
            <a:r>
              <a:rPr lang="en-US" b="1" dirty="0" smtClean="0">
                <a:latin typeface="Arial" charset="0"/>
              </a:rPr>
              <a:t>Extra </a:t>
            </a:r>
            <a:r>
              <a:rPr lang="en-US" b="1" dirty="0">
                <a:latin typeface="Arial" charset="0"/>
              </a:rPr>
              <a:t>Notes</a:t>
            </a:r>
            <a:r>
              <a:rPr lang="en-US" b="1" dirty="0" smtClean="0">
                <a:latin typeface="Arial" charset="0"/>
              </a:rPr>
              <a:t>:</a:t>
            </a:r>
            <a:endParaRPr lang="en-US" altLang="en-US" dirty="0">
              <a:latin typeface="Arial" charset="0"/>
              <a:ea typeface="ＭＳ Ｐゴシック" charset="-128"/>
            </a:endParaRPr>
          </a:p>
          <a:p>
            <a:pPr marL="0" marR="0" indent="0" algn="l" defTabSz="457200" rtl="0" eaLnBrk="1" fontAlgn="base" latinLnBrk="0" hangingPunct="1">
              <a:spcAft>
                <a:spcPts val="0"/>
              </a:spcAft>
              <a:buClrTx/>
              <a:buSzTx/>
              <a:buFont typeface="Arial"/>
              <a:buNone/>
              <a:tabLst/>
              <a:defRPr/>
            </a:pPr>
            <a:r>
              <a:rPr lang="en-US" dirty="0" smtClean="0">
                <a:latin typeface="Arial" charset="0"/>
              </a:rPr>
              <a:t>The </a:t>
            </a:r>
            <a:r>
              <a:rPr lang="en-US" dirty="0">
                <a:latin typeface="Arial" charset="0"/>
              </a:rPr>
              <a:t>Preschool Learning Foundations were developed with research-based evidence and are enhanced with expert practitioners’ suggestions and examples. </a:t>
            </a:r>
            <a:r>
              <a:rPr lang="en-US" dirty="0" smtClean="0">
                <a:latin typeface="Arial" charset="0"/>
              </a:rPr>
              <a:t> All </a:t>
            </a:r>
            <a:r>
              <a:rPr lang="en-US" dirty="0">
                <a:latin typeface="Arial" charset="0"/>
              </a:rPr>
              <a:t>foundations were written by a team of researchers with expertise in that domain. </a:t>
            </a:r>
            <a:r>
              <a:rPr lang="en-US" dirty="0" smtClean="0">
                <a:latin typeface="Arial" charset="0"/>
              </a:rPr>
              <a:t>A complete reference list of the source materials,</a:t>
            </a:r>
            <a:r>
              <a:rPr lang="en-US" baseline="0" dirty="0" smtClean="0">
                <a:latin typeface="Arial" charset="0"/>
              </a:rPr>
              <a:t> along with detailed bibliographic notes for each of the developmental domains, can be found</a:t>
            </a:r>
            <a:r>
              <a:rPr lang="en-US" dirty="0" smtClean="0">
                <a:latin typeface="Arial" charset="0"/>
              </a:rPr>
              <a:t> in the Preschool Learning Foundations.</a:t>
            </a:r>
            <a:r>
              <a:rPr lang="en-US" baseline="0" dirty="0" smtClean="0">
                <a:latin typeface="Arial" charset="0"/>
              </a:rPr>
              <a:t>  </a:t>
            </a:r>
            <a:r>
              <a:rPr lang="en-US" dirty="0" smtClean="0">
                <a:latin typeface="Arial" charset="0"/>
              </a:rPr>
              <a:t>Sources</a:t>
            </a:r>
            <a:r>
              <a:rPr lang="en-US" baseline="0" dirty="0" smtClean="0">
                <a:latin typeface="Arial" charset="0"/>
              </a:rPr>
              <a:t> used in the development of the foundations include: </a:t>
            </a:r>
          </a:p>
          <a:p>
            <a:pPr marL="171450" indent="-171450" eaLnBrk="1" hangingPunct="1">
              <a:spcAft>
                <a:spcPts val="0"/>
              </a:spcAft>
              <a:buFont typeface="Arial" panose="020B0604020202020204" pitchFamily="34" charset="0"/>
              <a:buChar char="•"/>
            </a:pPr>
            <a:r>
              <a:rPr lang="en-US" dirty="0" smtClean="0">
                <a:latin typeface="Arial" charset="0"/>
              </a:rPr>
              <a:t>Documents </a:t>
            </a:r>
            <a:r>
              <a:rPr lang="en-US" dirty="0">
                <a:latin typeface="Arial" charset="0"/>
              </a:rPr>
              <a:t>from the California Department of Education such as the </a:t>
            </a:r>
            <a:r>
              <a:rPr lang="en-US" i="1" dirty="0">
                <a:latin typeface="Arial" charset="0"/>
              </a:rPr>
              <a:t>English-Language Arts Content Standards for California Public Schools, Kindergarten Through Grade Twelve</a:t>
            </a:r>
            <a:r>
              <a:rPr lang="en-US" dirty="0">
                <a:latin typeface="Arial" charset="0"/>
              </a:rPr>
              <a:t> (Language and Literacy, </a:t>
            </a:r>
            <a:r>
              <a:rPr lang="en-US" dirty="0" smtClean="0">
                <a:latin typeface="Arial" charset="0"/>
              </a:rPr>
              <a:t>Introduction, </a:t>
            </a:r>
            <a:r>
              <a:rPr lang="en-US" dirty="0">
                <a:latin typeface="Arial" charset="0"/>
              </a:rPr>
              <a:t>page 48 left column</a:t>
            </a:r>
            <a:r>
              <a:rPr lang="en-US" dirty="0" smtClean="0">
                <a:latin typeface="Arial" charset="0"/>
              </a:rPr>
              <a:t>).</a:t>
            </a:r>
          </a:p>
          <a:p>
            <a:pPr marL="171450" indent="-171450" eaLnBrk="1" hangingPunct="1">
              <a:spcAft>
                <a:spcPts val="0"/>
              </a:spcAft>
              <a:buFont typeface="Arial" panose="020B0604020202020204" pitchFamily="34" charset="0"/>
              <a:buChar char="•"/>
            </a:pPr>
            <a:r>
              <a:rPr lang="en-US" dirty="0" smtClean="0">
                <a:latin typeface="Arial" charset="0"/>
              </a:rPr>
              <a:t>Well-validated </a:t>
            </a:r>
            <a:r>
              <a:rPr lang="en-US" dirty="0">
                <a:latin typeface="Arial" charset="0"/>
              </a:rPr>
              <a:t>assessment tools such as the </a:t>
            </a:r>
            <a:r>
              <a:rPr lang="en-US" i="1" dirty="0">
                <a:latin typeface="Arial" charset="0"/>
              </a:rPr>
              <a:t>Ages &amp; Stages Questionnaires (ASQ): A Parent-Completed, Child-Monitoring System</a:t>
            </a:r>
            <a:r>
              <a:rPr lang="en-US" dirty="0">
                <a:latin typeface="Arial" charset="0"/>
              </a:rPr>
              <a:t> (Social-Emotional, References and Source Materials, page 36</a:t>
            </a:r>
            <a:r>
              <a:rPr lang="en-US" dirty="0" smtClean="0">
                <a:latin typeface="Arial" charset="0"/>
              </a:rPr>
              <a:t>).</a:t>
            </a:r>
          </a:p>
          <a:p>
            <a:pPr marL="171450" indent="-171450" eaLnBrk="1" hangingPunct="1">
              <a:spcAft>
                <a:spcPts val="0"/>
              </a:spcAft>
              <a:buFont typeface="Arial" panose="020B0604020202020204" pitchFamily="34" charset="0"/>
              <a:buChar char="•"/>
            </a:pPr>
            <a:r>
              <a:rPr lang="en-US" dirty="0" smtClean="0">
                <a:latin typeface="Arial" charset="0"/>
              </a:rPr>
              <a:t>General </a:t>
            </a:r>
            <a:r>
              <a:rPr lang="en-US" dirty="0">
                <a:latin typeface="Arial" charset="0"/>
              </a:rPr>
              <a:t>sources such as the </a:t>
            </a:r>
            <a:r>
              <a:rPr lang="en-US" i="1" dirty="0" smtClean="0">
                <a:latin typeface="Arial" charset="0"/>
              </a:rPr>
              <a:t>Report </a:t>
            </a:r>
            <a:r>
              <a:rPr lang="en-US" i="1" dirty="0">
                <a:latin typeface="Arial" charset="0"/>
              </a:rPr>
              <a:t>of the National Reading Panel 2000</a:t>
            </a:r>
            <a:r>
              <a:rPr lang="en-US" dirty="0">
                <a:latin typeface="Arial" charset="0"/>
              </a:rPr>
              <a:t>.  (Language and Literacy, </a:t>
            </a:r>
            <a:r>
              <a:rPr lang="en-US" dirty="0" smtClean="0">
                <a:latin typeface="Arial" charset="0"/>
              </a:rPr>
              <a:t>Introduction, </a:t>
            </a:r>
            <a:r>
              <a:rPr lang="en-US" dirty="0">
                <a:latin typeface="Arial" charset="0"/>
              </a:rPr>
              <a:t>page 73 left column</a:t>
            </a:r>
            <a:r>
              <a:rPr lang="en-US" dirty="0" smtClean="0">
                <a:latin typeface="Arial" charset="0"/>
              </a:rPr>
              <a:t>).</a:t>
            </a:r>
          </a:p>
          <a:p>
            <a:pPr marL="171450" indent="-171450" eaLnBrk="1" hangingPunct="1">
              <a:spcAft>
                <a:spcPts val="0"/>
              </a:spcAft>
              <a:buFont typeface="Arial" panose="020B0604020202020204" pitchFamily="34" charset="0"/>
              <a:buChar char="•"/>
            </a:pPr>
            <a:r>
              <a:rPr lang="en-US" dirty="0" smtClean="0">
                <a:latin typeface="Arial" charset="0"/>
              </a:rPr>
              <a:t>Early </a:t>
            </a:r>
            <a:r>
              <a:rPr lang="en-US" dirty="0">
                <a:latin typeface="Arial" charset="0"/>
              </a:rPr>
              <a:t>childhood education standards from other states such as Hawaii and Texas (Social-Emotional, </a:t>
            </a:r>
            <a:r>
              <a:rPr lang="en-US" dirty="0" smtClean="0">
                <a:latin typeface="Arial" charset="0"/>
              </a:rPr>
              <a:t>Introduction,</a:t>
            </a:r>
            <a:r>
              <a:rPr lang="en-US" baseline="0" dirty="0" smtClean="0">
                <a:latin typeface="Arial" charset="0"/>
              </a:rPr>
              <a:t> </a:t>
            </a:r>
            <a:r>
              <a:rPr lang="en-US" dirty="0" smtClean="0">
                <a:latin typeface="Arial" charset="0"/>
              </a:rPr>
              <a:t>page </a:t>
            </a:r>
            <a:r>
              <a:rPr lang="en-US" dirty="0">
                <a:latin typeface="Arial" charset="0"/>
              </a:rPr>
              <a:t>5 footnote).</a:t>
            </a:r>
          </a:p>
          <a:p>
            <a:pPr marL="171450" indent="-171450" eaLnBrk="1" hangingPunct="1">
              <a:spcAft>
                <a:spcPts val="0"/>
              </a:spcAft>
              <a:buFont typeface="Arial" panose="020B0604020202020204" pitchFamily="34" charset="0"/>
              <a:buChar char="•"/>
            </a:pPr>
            <a:endParaRPr lang="en-US" dirty="0">
              <a:latin typeface="Arial" charset="0"/>
            </a:endParaRPr>
          </a:p>
        </p:txBody>
      </p:sp>
      <p:sp>
        <p:nvSpPr>
          <p:cNvPr id="2" name="Slide Number Placeholder 1"/>
          <p:cNvSpPr>
            <a:spLocks noGrp="1"/>
          </p:cNvSpPr>
          <p:nvPr>
            <p:ph type="sldNum" sz="quarter" idx="10"/>
          </p:nvPr>
        </p:nvSpPr>
        <p:spPr/>
        <p:txBody>
          <a:bodyPr/>
          <a:lstStyle/>
          <a:p>
            <a:fld id="{FCE9ED2B-B8DD-438B-A0BE-FFD01778ACBF}" type="slidenum">
              <a:rPr lang="en-US" altLang="en-US" smtClean="0"/>
              <a:pPr/>
              <a:t>9</a:t>
            </a:fld>
            <a:endParaRPr lang="en-US" altLang="en-US" dirty="0"/>
          </a:p>
        </p:txBody>
      </p:sp>
    </p:spTree>
    <p:extLst>
      <p:ext uri="{BB962C8B-B14F-4D97-AF65-F5344CB8AC3E}">
        <p14:creationId xmlns:p14="http://schemas.microsoft.com/office/powerpoint/2010/main" val="314764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53DBF7A-1384-FF4E-8416-B4C0B2FB72B9}" type="slidenum">
              <a:rPr lang="en-US"/>
              <a:pPr>
                <a:defRPr/>
              </a:pPr>
              <a:t>‹#›</a:t>
            </a:fld>
            <a:endParaRPr lang="en-US"/>
          </a:p>
        </p:txBody>
      </p:sp>
    </p:spTree>
    <p:extLst>
      <p:ext uri="{BB962C8B-B14F-4D97-AF65-F5344CB8AC3E}">
        <p14:creationId xmlns:p14="http://schemas.microsoft.com/office/powerpoint/2010/main" val="352746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A1F0F37-AB6F-0C4C-9F43-01376C458785}" type="slidenum">
              <a:rPr lang="en-US"/>
              <a:pPr>
                <a:defRPr/>
              </a:pPr>
              <a:t>‹#›</a:t>
            </a:fld>
            <a:endParaRPr lang="en-US"/>
          </a:p>
        </p:txBody>
      </p:sp>
    </p:spTree>
    <p:extLst>
      <p:ext uri="{BB962C8B-B14F-4D97-AF65-F5344CB8AC3E}">
        <p14:creationId xmlns:p14="http://schemas.microsoft.com/office/powerpoint/2010/main" val="148969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9969A59-2E63-224C-B78B-2D1A94BF6E9B}" type="slidenum">
              <a:rPr lang="en-US"/>
              <a:pPr>
                <a:defRPr/>
              </a:pPr>
              <a:t>‹#›</a:t>
            </a:fld>
            <a:endParaRPr lang="en-US"/>
          </a:p>
        </p:txBody>
      </p:sp>
    </p:spTree>
    <p:extLst>
      <p:ext uri="{BB962C8B-B14F-4D97-AF65-F5344CB8AC3E}">
        <p14:creationId xmlns:p14="http://schemas.microsoft.com/office/powerpoint/2010/main" val="359398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820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682" y="-1355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682" y="1168890"/>
            <a:ext cx="4038600" cy="1143000"/>
          </a:xfrm>
        </p:spPr>
        <p:txBody>
          <a:bodyPr/>
          <a:lstStyle/>
          <a:p>
            <a:pPr lvl="0"/>
            <a:r>
              <a:rPr lang="en-US" dirty="0" smtClean="0"/>
              <a:t>Click to edit Master text styles</a:t>
            </a:r>
          </a:p>
        </p:txBody>
      </p:sp>
      <p:sp>
        <p:nvSpPr>
          <p:cNvPr id="10" name="Content Placeholder 2"/>
          <p:cNvSpPr>
            <a:spLocks noGrp="1"/>
          </p:cNvSpPr>
          <p:nvPr>
            <p:ph sz="quarter" idx="13"/>
          </p:nvPr>
        </p:nvSpPr>
        <p:spPr>
          <a:xfrm>
            <a:off x="4527115" y="1203390"/>
            <a:ext cx="4038600" cy="1143000"/>
          </a:xfrm>
        </p:spPr>
        <p:txBody>
          <a:bodyPr/>
          <a:lstStyle/>
          <a:p>
            <a:pPr lvl="0"/>
            <a:r>
              <a:rPr lang="en-US" dirty="0" smtClean="0"/>
              <a:t>Click to edit Master text styles</a:t>
            </a:r>
          </a:p>
        </p:txBody>
      </p:sp>
      <p:sp>
        <p:nvSpPr>
          <p:cNvPr id="11" name="Content Placeholder 2"/>
          <p:cNvSpPr>
            <a:spLocks noGrp="1"/>
          </p:cNvSpPr>
          <p:nvPr>
            <p:ph sz="quarter" idx="14"/>
          </p:nvPr>
        </p:nvSpPr>
        <p:spPr>
          <a:xfrm>
            <a:off x="478599" y="2173570"/>
            <a:ext cx="4038600" cy="1143000"/>
          </a:xfrm>
        </p:spPr>
        <p:txBody>
          <a:bodyPr/>
          <a:lstStyle/>
          <a:p>
            <a:pPr lvl="0"/>
            <a:r>
              <a:rPr lang="en-US" dirty="0" smtClean="0"/>
              <a:t>Click to edit Master text styles</a:t>
            </a:r>
          </a:p>
        </p:txBody>
      </p:sp>
      <p:sp>
        <p:nvSpPr>
          <p:cNvPr id="12" name="Content Placeholder 2"/>
          <p:cNvSpPr>
            <a:spLocks noGrp="1"/>
          </p:cNvSpPr>
          <p:nvPr>
            <p:ph sz="quarter" idx="15"/>
          </p:nvPr>
        </p:nvSpPr>
        <p:spPr>
          <a:xfrm>
            <a:off x="4507282" y="2155629"/>
            <a:ext cx="4038600" cy="1143000"/>
          </a:xfrm>
        </p:spPr>
        <p:txBody>
          <a:bodyPr/>
          <a:lstStyle/>
          <a:p>
            <a:pPr lvl="0"/>
            <a:r>
              <a:rPr lang="en-US" dirty="0" smtClean="0"/>
              <a:t>Click to edit Master text styles</a:t>
            </a:r>
          </a:p>
        </p:txBody>
      </p:sp>
      <p:sp>
        <p:nvSpPr>
          <p:cNvPr id="13" name="Content Placeholder 2"/>
          <p:cNvSpPr>
            <a:spLocks noGrp="1"/>
          </p:cNvSpPr>
          <p:nvPr>
            <p:ph sz="quarter" idx="16"/>
          </p:nvPr>
        </p:nvSpPr>
        <p:spPr>
          <a:xfrm>
            <a:off x="478599" y="4950420"/>
            <a:ext cx="4038600" cy="1143000"/>
          </a:xfrm>
        </p:spPr>
        <p:txBody>
          <a:bodyPr/>
          <a:lstStyle/>
          <a:p>
            <a:pPr lvl="0"/>
            <a:r>
              <a:rPr lang="en-US" dirty="0" smtClean="0"/>
              <a:t>Click to edit Master text styles</a:t>
            </a:r>
          </a:p>
        </p:txBody>
      </p:sp>
      <p:sp>
        <p:nvSpPr>
          <p:cNvPr id="14" name="Content Placeholder 2"/>
          <p:cNvSpPr>
            <a:spLocks noGrp="1"/>
          </p:cNvSpPr>
          <p:nvPr>
            <p:ph sz="quarter" idx="17"/>
          </p:nvPr>
        </p:nvSpPr>
        <p:spPr>
          <a:xfrm>
            <a:off x="4527115" y="3183251"/>
            <a:ext cx="4038600" cy="1143000"/>
          </a:xfrm>
        </p:spPr>
        <p:txBody>
          <a:bodyPr/>
          <a:lstStyle/>
          <a:p>
            <a:pPr lvl="0"/>
            <a:r>
              <a:rPr lang="en-US" dirty="0" smtClean="0"/>
              <a:t>Click to edit Master text styles</a:t>
            </a:r>
          </a:p>
        </p:txBody>
      </p:sp>
      <p:sp>
        <p:nvSpPr>
          <p:cNvPr id="15" name="Content Placeholder 2"/>
          <p:cNvSpPr>
            <a:spLocks noGrp="1"/>
          </p:cNvSpPr>
          <p:nvPr>
            <p:ph sz="quarter" idx="18"/>
          </p:nvPr>
        </p:nvSpPr>
        <p:spPr>
          <a:xfrm>
            <a:off x="448849" y="4047415"/>
            <a:ext cx="4038600" cy="1143000"/>
          </a:xfrm>
        </p:spPr>
        <p:txBody>
          <a:bodyPr/>
          <a:lstStyle/>
          <a:p>
            <a:pPr lvl="0"/>
            <a:r>
              <a:rPr lang="en-US" dirty="0" smtClean="0"/>
              <a:t>Click to edit Master text styles</a:t>
            </a:r>
          </a:p>
        </p:txBody>
      </p:sp>
      <p:sp>
        <p:nvSpPr>
          <p:cNvPr id="16" name="Content Placeholder 2"/>
          <p:cNvSpPr>
            <a:spLocks noGrp="1"/>
          </p:cNvSpPr>
          <p:nvPr>
            <p:ph sz="quarter" idx="19"/>
          </p:nvPr>
        </p:nvSpPr>
        <p:spPr>
          <a:xfrm>
            <a:off x="4487449" y="4081915"/>
            <a:ext cx="4038600" cy="1143000"/>
          </a:xfrm>
        </p:spPr>
        <p:txBody>
          <a:bodyPr/>
          <a:lstStyle/>
          <a:p>
            <a:pPr lvl="0"/>
            <a:r>
              <a:rPr lang="en-US" dirty="0" smtClean="0"/>
              <a:t>Click to edit Master text styles</a:t>
            </a:r>
          </a:p>
        </p:txBody>
      </p:sp>
      <p:sp>
        <p:nvSpPr>
          <p:cNvPr id="18" name="Content Placeholder 2"/>
          <p:cNvSpPr>
            <a:spLocks noGrp="1"/>
          </p:cNvSpPr>
          <p:nvPr>
            <p:ph sz="quarter" idx="21"/>
          </p:nvPr>
        </p:nvSpPr>
        <p:spPr>
          <a:xfrm>
            <a:off x="468682" y="3178250"/>
            <a:ext cx="4038600" cy="1143000"/>
          </a:xfrm>
        </p:spPr>
        <p:txBody>
          <a:bodyPr/>
          <a:lstStyle/>
          <a:p>
            <a:pPr lvl="0"/>
            <a:r>
              <a:rPr lang="en-US" dirty="0" smtClean="0"/>
              <a:t>Click to edit Master text styles</a:t>
            </a:r>
          </a:p>
        </p:txBody>
      </p:sp>
      <p:sp>
        <p:nvSpPr>
          <p:cNvPr id="19" name="Content Placeholder 2"/>
          <p:cNvSpPr>
            <a:spLocks noGrp="1"/>
          </p:cNvSpPr>
          <p:nvPr>
            <p:ph sz="quarter" idx="22"/>
          </p:nvPr>
        </p:nvSpPr>
        <p:spPr>
          <a:xfrm>
            <a:off x="4502324" y="4950420"/>
            <a:ext cx="4038600" cy="1143000"/>
          </a:xfrm>
        </p:spPr>
        <p:txBody>
          <a:bodyPr/>
          <a:lstStyle/>
          <a:p>
            <a:pPr lvl="0"/>
            <a:r>
              <a:rPr lang="en-US" dirty="0" smtClean="0"/>
              <a:t>Click to edit Master text styles</a:t>
            </a:r>
          </a:p>
        </p:txBody>
      </p:sp>
      <p:sp>
        <p:nvSpPr>
          <p:cNvPr id="20" name="Content Placeholder 2"/>
          <p:cNvSpPr>
            <a:spLocks noGrp="1"/>
          </p:cNvSpPr>
          <p:nvPr>
            <p:ph sz="quarter" idx="24"/>
          </p:nvPr>
        </p:nvSpPr>
        <p:spPr>
          <a:xfrm>
            <a:off x="478599" y="5715000"/>
            <a:ext cx="4038600" cy="1143000"/>
          </a:xfrm>
        </p:spPr>
        <p:txBody>
          <a:bodyPr/>
          <a:lstStyle/>
          <a:p>
            <a:pPr lvl="0"/>
            <a:r>
              <a:rPr lang="en-US" dirty="0" smtClean="0"/>
              <a:t>Click to edit Master text styles</a:t>
            </a:r>
          </a:p>
        </p:txBody>
      </p:sp>
      <p:sp>
        <p:nvSpPr>
          <p:cNvPr id="21" name="Content Placeholder 2"/>
          <p:cNvSpPr>
            <a:spLocks noGrp="1"/>
          </p:cNvSpPr>
          <p:nvPr>
            <p:ph sz="quarter" idx="25"/>
          </p:nvPr>
        </p:nvSpPr>
        <p:spPr>
          <a:xfrm>
            <a:off x="4546949" y="5715000"/>
            <a:ext cx="4038600" cy="1143000"/>
          </a:xfrm>
        </p:spPr>
        <p:txBody>
          <a:bodyPr/>
          <a:lstStyle/>
          <a:p>
            <a:pPr lvl="0"/>
            <a:r>
              <a:rPr lang="en-US" dirty="0" smtClean="0"/>
              <a:t>Click to edit Master text styles</a:t>
            </a:r>
          </a:p>
        </p:txBody>
      </p:sp>
      <p:sp>
        <p:nvSpPr>
          <p:cNvPr id="17" name="Slide Number Placeholder 5"/>
          <p:cNvSpPr>
            <a:spLocks noGrp="1"/>
          </p:cNvSpPr>
          <p:nvPr>
            <p:ph type="sldNum" sz="quarter" idx="26"/>
          </p:nvPr>
        </p:nvSpPr>
        <p:spPr/>
        <p:txBody>
          <a:bodyPr/>
          <a:lstStyle>
            <a:lvl1pPr>
              <a:defRPr/>
            </a:lvl1pPr>
          </a:lstStyle>
          <a:p>
            <a:pPr>
              <a:defRPr/>
            </a:pPr>
            <a:fld id="{26A71268-B025-3C4D-854B-3DF231EA1F19}" type="slidenum">
              <a:rPr lang="en-US"/>
              <a:pPr>
                <a:defRPr/>
              </a:pPr>
              <a:t>‹#›</a:t>
            </a:fld>
            <a:endParaRPr lang="en-US"/>
          </a:p>
        </p:txBody>
      </p:sp>
    </p:spTree>
    <p:extLst>
      <p:ext uri="{BB962C8B-B14F-4D97-AF65-F5344CB8AC3E}">
        <p14:creationId xmlns:p14="http://schemas.microsoft.com/office/powerpoint/2010/main" val="1886033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380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1039305"/>
          </a:xfrm>
        </p:spPr>
        <p:txBody>
          <a:bodyPr/>
          <a:lstStyle/>
          <a:p>
            <a:pPr lvl="0"/>
            <a:r>
              <a:rPr lang="en-US" dirty="0" smtClean="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smtClean="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smtClean="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smtClean="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smtClean="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smtClean="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smtClean="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smtClean="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smtClean="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smtClean="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6715768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959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1039305"/>
          </a:xfrm>
        </p:spPr>
        <p:txBody>
          <a:bodyPr/>
          <a:lstStyle/>
          <a:p>
            <a:pPr lvl="0"/>
            <a:r>
              <a:rPr lang="en-US" dirty="0" smtClean="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smtClean="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smtClean="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smtClean="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smtClean="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smtClean="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smtClean="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smtClean="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smtClean="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smtClean="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34788034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53DBF7A-1384-FF4E-8416-B4C0B2FB72B9}" type="slidenum">
              <a:rPr lang="en-US"/>
              <a:pPr>
                <a:defRPr/>
              </a:pPr>
              <a:t>‹#›</a:t>
            </a:fld>
            <a:endParaRPr lang="en-US"/>
          </a:p>
        </p:txBody>
      </p:sp>
    </p:spTree>
    <p:extLst>
      <p:ext uri="{BB962C8B-B14F-4D97-AF65-F5344CB8AC3E}">
        <p14:creationId xmlns:p14="http://schemas.microsoft.com/office/powerpoint/2010/main" val="205654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5C3F775-AEE9-1B49-8C0C-A326EB90C173}" type="slidenum">
              <a:rPr lang="en-US"/>
              <a:pPr>
                <a:defRPr/>
              </a:pPr>
              <a:t>‹#›</a:t>
            </a:fld>
            <a:endParaRPr lang="en-US"/>
          </a:p>
        </p:txBody>
      </p:sp>
    </p:spTree>
    <p:extLst>
      <p:ext uri="{BB962C8B-B14F-4D97-AF65-F5344CB8AC3E}">
        <p14:creationId xmlns:p14="http://schemas.microsoft.com/office/powerpoint/2010/main" val="284857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5C3F775-AEE9-1B49-8C0C-A326EB90C173}" type="slidenum">
              <a:rPr lang="en-US"/>
              <a:pPr>
                <a:defRPr/>
              </a:pPr>
              <a:t>‹#›</a:t>
            </a:fld>
            <a:endParaRPr lang="en-US"/>
          </a:p>
        </p:txBody>
      </p:sp>
    </p:spTree>
    <p:extLst>
      <p:ext uri="{BB962C8B-B14F-4D97-AF65-F5344CB8AC3E}">
        <p14:creationId xmlns:p14="http://schemas.microsoft.com/office/powerpoint/2010/main" val="2292640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5DF1BAD-BC1E-2A47-A4B4-422E14D8D631}" type="slidenum">
              <a:rPr lang="en-US"/>
              <a:pPr>
                <a:defRPr/>
              </a:pPr>
              <a:t>‹#›</a:t>
            </a:fld>
            <a:endParaRPr lang="en-US"/>
          </a:p>
        </p:txBody>
      </p:sp>
    </p:spTree>
    <p:extLst>
      <p:ext uri="{BB962C8B-B14F-4D97-AF65-F5344CB8AC3E}">
        <p14:creationId xmlns:p14="http://schemas.microsoft.com/office/powerpoint/2010/main" val="3386331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FA329EE2-369B-5D47-885A-D6789B6B06BD}" type="slidenum">
              <a:rPr lang="en-US"/>
              <a:pPr>
                <a:defRPr/>
              </a:pPr>
              <a:t>‹#›</a:t>
            </a:fld>
            <a:endParaRPr lang="en-US"/>
          </a:p>
        </p:txBody>
      </p:sp>
    </p:spTree>
    <p:extLst>
      <p:ext uri="{BB962C8B-B14F-4D97-AF65-F5344CB8AC3E}">
        <p14:creationId xmlns:p14="http://schemas.microsoft.com/office/powerpoint/2010/main" val="4223890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A5C42EC-59B7-564F-B577-F44DA269C69A}" type="slidenum">
              <a:rPr lang="en-US"/>
              <a:pPr>
                <a:defRPr/>
              </a:pPr>
              <a:t>‹#›</a:t>
            </a:fld>
            <a:endParaRPr lang="en-US"/>
          </a:p>
        </p:txBody>
      </p:sp>
    </p:spTree>
    <p:extLst>
      <p:ext uri="{BB962C8B-B14F-4D97-AF65-F5344CB8AC3E}">
        <p14:creationId xmlns:p14="http://schemas.microsoft.com/office/powerpoint/2010/main" val="2656617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C4C2BEB-DC2A-134A-A541-009E8DB57D76}" type="slidenum">
              <a:rPr lang="en-US"/>
              <a:pPr>
                <a:defRPr/>
              </a:pPr>
              <a:t>‹#›</a:t>
            </a:fld>
            <a:endParaRPr lang="en-US"/>
          </a:p>
        </p:txBody>
      </p:sp>
    </p:spTree>
    <p:extLst>
      <p:ext uri="{BB962C8B-B14F-4D97-AF65-F5344CB8AC3E}">
        <p14:creationId xmlns:p14="http://schemas.microsoft.com/office/powerpoint/2010/main" val="871560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8F9E98-5098-9646-95E3-35CA2CF0D3F7}" type="slidenum">
              <a:rPr lang="en-US"/>
              <a:pPr>
                <a:defRPr/>
              </a:pPr>
              <a:t>‹#›</a:t>
            </a:fld>
            <a:endParaRPr lang="en-US"/>
          </a:p>
        </p:txBody>
      </p:sp>
    </p:spTree>
    <p:extLst>
      <p:ext uri="{BB962C8B-B14F-4D97-AF65-F5344CB8AC3E}">
        <p14:creationId xmlns:p14="http://schemas.microsoft.com/office/powerpoint/2010/main" val="292215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A325423-A6B2-E44A-872B-08FB65F2F3B6}" type="slidenum">
              <a:rPr lang="en-US"/>
              <a:pPr>
                <a:defRPr/>
              </a:pPr>
              <a:t>‹#›</a:t>
            </a:fld>
            <a:endParaRPr lang="en-US"/>
          </a:p>
        </p:txBody>
      </p:sp>
    </p:spTree>
    <p:extLst>
      <p:ext uri="{BB962C8B-B14F-4D97-AF65-F5344CB8AC3E}">
        <p14:creationId xmlns:p14="http://schemas.microsoft.com/office/powerpoint/2010/main" val="569659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1328C6B-D815-3E4E-8F86-6173AAF2283A}" type="slidenum">
              <a:rPr lang="en-US"/>
              <a:pPr>
                <a:defRPr/>
              </a:pPr>
              <a:t>‹#›</a:t>
            </a:fld>
            <a:endParaRPr lang="en-US"/>
          </a:p>
        </p:txBody>
      </p:sp>
    </p:spTree>
    <p:extLst>
      <p:ext uri="{BB962C8B-B14F-4D97-AF65-F5344CB8AC3E}">
        <p14:creationId xmlns:p14="http://schemas.microsoft.com/office/powerpoint/2010/main" val="19096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A1F0F37-AB6F-0C4C-9F43-01376C458785}" type="slidenum">
              <a:rPr lang="en-US"/>
              <a:pPr>
                <a:defRPr/>
              </a:pPr>
              <a:t>‹#›</a:t>
            </a:fld>
            <a:endParaRPr lang="en-US"/>
          </a:p>
        </p:txBody>
      </p:sp>
    </p:spTree>
    <p:extLst>
      <p:ext uri="{BB962C8B-B14F-4D97-AF65-F5344CB8AC3E}">
        <p14:creationId xmlns:p14="http://schemas.microsoft.com/office/powerpoint/2010/main" val="3985797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9969A59-2E63-224C-B78B-2D1A94BF6E9B}" type="slidenum">
              <a:rPr lang="en-US"/>
              <a:pPr>
                <a:defRPr/>
              </a:pPr>
              <a:t>‹#›</a:t>
            </a:fld>
            <a:endParaRPr lang="en-US"/>
          </a:p>
        </p:txBody>
      </p:sp>
    </p:spTree>
    <p:extLst>
      <p:ext uri="{BB962C8B-B14F-4D97-AF65-F5344CB8AC3E}">
        <p14:creationId xmlns:p14="http://schemas.microsoft.com/office/powerpoint/2010/main" val="1342532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51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5DF1BAD-BC1E-2A47-A4B4-422E14D8D631}" type="slidenum">
              <a:rPr lang="en-US"/>
              <a:pPr>
                <a:defRPr/>
              </a:pPr>
              <a:t>‹#›</a:t>
            </a:fld>
            <a:endParaRPr lang="en-US"/>
          </a:p>
        </p:txBody>
      </p:sp>
    </p:spTree>
    <p:extLst>
      <p:ext uri="{BB962C8B-B14F-4D97-AF65-F5344CB8AC3E}">
        <p14:creationId xmlns:p14="http://schemas.microsoft.com/office/powerpoint/2010/main" val="4276072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68682" y="-1355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682" y="1168890"/>
            <a:ext cx="4038600" cy="1143000"/>
          </a:xfrm>
        </p:spPr>
        <p:txBody>
          <a:bodyPr/>
          <a:lstStyle/>
          <a:p>
            <a:pPr lvl="0"/>
            <a:r>
              <a:rPr lang="en-US" dirty="0" smtClean="0"/>
              <a:t>Click to edit Master text styles</a:t>
            </a:r>
          </a:p>
        </p:txBody>
      </p:sp>
      <p:sp>
        <p:nvSpPr>
          <p:cNvPr id="10" name="Content Placeholder 2"/>
          <p:cNvSpPr>
            <a:spLocks noGrp="1"/>
          </p:cNvSpPr>
          <p:nvPr>
            <p:ph sz="quarter" idx="13"/>
          </p:nvPr>
        </p:nvSpPr>
        <p:spPr>
          <a:xfrm>
            <a:off x="4527115" y="1203390"/>
            <a:ext cx="4038600" cy="1143000"/>
          </a:xfrm>
        </p:spPr>
        <p:txBody>
          <a:bodyPr/>
          <a:lstStyle/>
          <a:p>
            <a:pPr lvl="0"/>
            <a:r>
              <a:rPr lang="en-US" dirty="0" smtClean="0"/>
              <a:t>Click to edit Master text styles</a:t>
            </a:r>
          </a:p>
        </p:txBody>
      </p:sp>
      <p:sp>
        <p:nvSpPr>
          <p:cNvPr id="11" name="Content Placeholder 2"/>
          <p:cNvSpPr>
            <a:spLocks noGrp="1"/>
          </p:cNvSpPr>
          <p:nvPr>
            <p:ph sz="quarter" idx="14"/>
          </p:nvPr>
        </p:nvSpPr>
        <p:spPr>
          <a:xfrm>
            <a:off x="478599" y="2173570"/>
            <a:ext cx="4038600" cy="1143000"/>
          </a:xfrm>
        </p:spPr>
        <p:txBody>
          <a:bodyPr/>
          <a:lstStyle/>
          <a:p>
            <a:pPr lvl="0"/>
            <a:r>
              <a:rPr lang="en-US" dirty="0" smtClean="0"/>
              <a:t>Click to edit Master text styles</a:t>
            </a:r>
          </a:p>
        </p:txBody>
      </p:sp>
      <p:sp>
        <p:nvSpPr>
          <p:cNvPr id="12" name="Content Placeholder 2"/>
          <p:cNvSpPr>
            <a:spLocks noGrp="1"/>
          </p:cNvSpPr>
          <p:nvPr>
            <p:ph sz="quarter" idx="15"/>
          </p:nvPr>
        </p:nvSpPr>
        <p:spPr>
          <a:xfrm>
            <a:off x="4507282" y="2155629"/>
            <a:ext cx="4038600" cy="1143000"/>
          </a:xfrm>
        </p:spPr>
        <p:txBody>
          <a:bodyPr/>
          <a:lstStyle/>
          <a:p>
            <a:pPr lvl="0"/>
            <a:r>
              <a:rPr lang="en-US" dirty="0" smtClean="0"/>
              <a:t>Click to edit Master text styles</a:t>
            </a:r>
          </a:p>
        </p:txBody>
      </p:sp>
      <p:sp>
        <p:nvSpPr>
          <p:cNvPr id="13" name="Content Placeholder 2"/>
          <p:cNvSpPr>
            <a:spLocks noGrp="1"/>
          </p:cNvSpPr>
          <p:nvPr>
            <p:ph sz="quarter" idx="16"/>
          </p:nvPr>
        </p:nvSpPr>
        <p:spPr>
          <a:xfrm>
            <a:off x="478599" y="4950420"/>
            <a:ext cx="4038600" cy="1143000"/>
          </a:xfrm>
        </p:spPr>
        <p:txBody>
          <a:bodyPr/>
          <a:lstStyle/>
          <a:p>
            <a:pPr lvl="0"/>
            <a:r>
              <a:rPr lang="en-US" dirty="0" smtClean="0"/>
              <a:t>Click to edit Master text styles</a:t>
            </a:r>
          </a:p>
        </p:txBody>
      </p:sp>
      <p:sp>
        <p:nvSpPr>
          <p:cNvPr id="14" name="Content Placeholder 2"/>
          <p:cNvSpPr>
            <a:spLocks noGrp="1"/>
          </p:cNvSpPr>
          <p:nvPr>
            <p:ph sz="quarter" idx="17"/>
          </p:nvPr>
        </p:nvSpPr>
        <p:spPr>
          <a:xfrm>
            <a:off x="4527115" y="3183251"/>
            <a:ext cx="4038600" cy="1143000"/>
          </a:xfrm>
        </p:spPr>
        <p:txBody>
          <a:bodyPr/>
          <a:lstStyle/>
          <a:p>
            <a:pPr lvl="0"/>
            <a:r>
              <a:rPr lang="en-US" dirty="0" smtClean="0"/>
              <a:t>Click to edit Master text styles</a:t>
            </a:r>
          </a:p>
        </p:txBody>
      </p:sp>
      <p:sp>
        <p:nvSpPr>
          <p:cNvPr id="15" name="Content Placeholder 2"/>
          <p:cNvSpPr>
            <a:spLocks noGrp="1"/>
          </p:cNvSpPr>
          <p:nvPr>
            <p:ph sz="quarter" idx="18"/>
          </p:nvPr>
        </p:nvSpPr>
        <p:spPr>
          <a:xfrm>
            <a:off x="448849" y="4047415"/>
            <a:ext cx="4038600" cy="1143000"/>
          </a:xfrm>
        </p:spPr>
        <p:txBody>
          <a:bodyPr/>
          <a:lstStyle/>
          <a:p>
            <a:pPr lvl="0"/>
            <a:r>
              <a:rPr lang="en-US" dirty="0" smtClean="0"/>
              <a:t>Click to edit Master text styles</a:t>
            </a:r>
          </a:p>
        </p:txBody>
      </p:sp>
      <p:sp>
        <p:nvSpPr>
          <p:cNvPr id="16" name="Content Placeholder 2"/>
          <p:cNvSpPr>
            <a:spLocks noGrp="1"/>
          </p:cNvSpPr>
          <p:nvPr>
            <p:ph sz="quarter" idx="19"/>
          </p:nvPr>
        </p:nvSpPr>
        <p:spPr>
          <a:xfrm>
            <a:off x="4487449" y="4081915"/>
            <a:ext cx="4038600" cy="1143000"/>
          </a:xfrm>
        </p:spPr>
        <p:txBody>
          <a:bodyPr/>
          <a:lstStyle/>
          <a:p>
            <a:pPr lvl="0"/>
            <a:r>
              <a:rPr lang="en-US" dirty="0" smtClean="0"/>
              <a:t>Click to edit Master text styles</a:t>
            </a:r>
          </a:p>
        </p:txBody>
      </p:sp>
      <p:sp>
        <p:nvSpPr>
          <p:cNvPr id="18" name="Content Placeholder 2"/>
          <p:cNvSpPr>
            <a:spLocks noGrp="1"/>
          </p:cNvSpPr>
          <p:nvPr>
            <p:ph sz="quarter" idx="21"/>
          </p:nvPr>
        </p:nvSpPr>
        <p:spPr>
          <a:xfrm>
            <a:off x="468682" y="3178250"/>
            <a:ext cx="4038600" cy="1143000"/>
          </a:xfrm>
        </p:spPr>
        <p:txBody>
          <a:bodyPr/>
          <a:lstStyle/>
          <a:p>
            <a:pPr lvl="0"/>
            <a:r>
              <a:rPr lang="en-US" dirty="0" smtClean="0"/>
              <a:t>Click to edit Master text styles</a:t>
            </a:r>
          </a:p>
        </p:txBody>
      </p:sp>
      <p:sp>
        <p:nvSpPr>
          <p:cNvPr id="19" name="Content Placeholder 2"/>
          <p:cNvSpPr>
            <a:spLocks noGrp="1"/>
          </p:cNvSpPr>
          <p:nvPr>
            <p:ph sz="quarter" idx="22"/>
          </p:nvPr>
        </p:nvSpPr>
        <p:spPr>
          <a:xfrm>
            <a:off x="4502324" y="4950420"/>
            <a:ext cx="4038600" cy="1143000"/>
          </a:xfrm>
        </p:spPr>
        <p:txBody>
          <a:bodyPr/>
          <a:lstStyle/>
          <a:p>
            <a:pPr lvl="0"/>
            <a:r>
              <a:rPr lang="en-US" dirty="0" smtClean="0"/>
              <a:t>Click to edit Master text styles</a:t>
            </a:r>
          </a:p>
        </p:txBody>
      </p:sp>
      <p:sp>
        <p:nvSpPr>
          <p:cNvPr id="20" name="Content Placeholder 2"/>
          <p:cNvSpPr>
            <a:spLocks noGrp="1"/>
          </p:cNvSpPr>
          <p:nvPr>
            <p:ph sz="quarter" idx="24"/>
          </p:nvPr>
        </p:nvSpPr>
        <p:spPr>
          <a:xfrm>
            <a:off x="478599" y="5715000"/>
            <a:ext cx="4038600" cy="1143000"/>
          </a:xfrm>
        </p:spPr>
        <p:txBody>
          <a:bodyPr/>
          <a:lstStyle/>
          <a:p>
            <a:pPr lvl="0"/>
            <a:r>
              <a:rPr lang="en-US" dirty="0" smtClean="0"/>
              <a:t>Click to edit Master text styles</a:t>
            </a:r>
          </a:p>
        </p:txBody>
      </p:sp>
      <p:sp>
        <p:nvSpPr>
          <p:cNvPr id="21" name="Content Placeholder 2"/>
          <p:cNvSpPr>
            <a:spLocks noGrp="1"/>
          </p:cNvSpPr>
          <p:nvPr>
            <p:ph sz="quarter" idx="25"/>
          </p:nvPr>
        </p:nvSpPr>
        <p:spPr>
          <a:xfrm>
            <a:off x="4546949" y="5715000"/>
            <a:ext cx="4038600" cy="1143000"/>
          </a:xfrm>
        </p:spPr>
        <p:txBody>
          <a:bodyPr/>
          <a:lstStyle/>
          <a:p>
            <a:pPr lvl="0"/>
            <a:r>
              <a:rPr lang="en-US" dirty="0" smtClean="0"/>
              <a:t>Click to edit Master text styles</a:t>
            </a:r>
          </a:p>
        </p:txBody>
      </p:sp>
      <p:sp>
        <p:nvSpPr>
          <p:cNvPr id="17" name="Slide Number Placeholder 5"/>
          <p:cNvSpPr>
            <a:spLocks noGrp="1"/>
          </p:cNvSpPr>
          <p:nvPr>
            <p:ph type="sldNum" sz="quarter" idx="26"/>
          </p:nvPr>
        </p:nvSpPr>
        <p:spPr/>
        <p:txBody>
          <a:bodyPr/>
          <a:lstStyle>
            <a:lvl1pPr>
              <a:defRPr/>
            </a:lvl1pPr>
          </a:lstStyle>
          <a:p>
            <a:pPr>
              <a:defRPr/>
            </a:pPr>
            <a:fld id="{26A71268-B025-3C4D-854B-3DF231EA1F19}" type="slidenum">
              <a:rPr lang="en-US"/>
              <a:pPr>
                <a:defRPr/>
              </a:pPr>
              <a:t>‹#›</a:t>
            </a:fld>
            <a:endParaRPr lang="en-US"/>
          </a:p>
        </p:txBody>
      </p:sp>
    </p:spTree>
    <p:extLst>
      <p:ext uri="{BB962C8B-B14F-4D97-AF65-F5344CB8AC3E}">
        <p14:creationId xmlns:p14="http://schemas.microsoft.com/office/powerpoint/2010/main" val="3157837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4077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1039305"/>
          </a:xfrm>
        </p:spPr>
        <p:txBody>
          <a:bodyPr/>
          <a:lstStyle/>
          <a:p>
            <a:pPr lvl="0"/>
            <a:r>
              <a:rPr lang="en-US" dirty="0" smtClean="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smtClean="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smtClean="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smtClean="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smtClean="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smtClean="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smtClean="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smtClean="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smtClean="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smtClean="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20457701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76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1039305"/>
          </a:xfrm>
        </p:spPr>
        <p:txBody>
          <a:bodyPr/>
          <a:lstStyle/>
          <a:p>
            <a:pPr lvl="0"/>
            <a:r>
              <a:rPr lang="en-US" dirty="0" smtClean="0"/>
              <a:t>Click to edit Master text styles</a:t>
            </a:r>
          </a:p>
        </p:txBody>
      </p:sp>
      <p:sp>
        <p:nvSpPr>
          <p:cNvPr id="7" name="Content Placeholder 2"/>
          <p:cNvSpPr>
            <a:spLocks noGrp="1"/>
          </p:cNvSpPr>
          <p:nvPr>
            <p:ph sz="quarter" idx="10"/>
          </p:nvPr>
        </p:nvSpPr>
        <p:spPr>
          <a:xfrm>
            <a:off x="4648200" y="1611198"/>
            <a:ext cx="4038600" cy="1039305"/>
          </a:xfrm>
        </p:spPr>
        <p:txBody>
          <a:bodyPr/>
          <a:lstStyle/>
          <a:p>
            <a:pPr lvl="0"/>
            <a:r>
              <a:rPr lang="en-US" dirty="0" smtClean="0"/>
              <a:t>Click to edit Master text styles</a:t>
            </a:r>
          </a:p>
        </p:txBody>
      </p:sp>
      <p:sp>
        <p:nvSpPr>
          <p:cNvPr id="8" name="Content Placeholder 2"/>
          <p:cNvSpPr>
            <a:spLocks noGrp="1"/>
          </p:cNvSpPr>
          <p:nvPr>
            <p:ph sz="quarter" idx="11"/>
          </p:nvPr>
        </p:nvSpPr>
        <p:spPr>
          <a:xfrm>
            <a:off x="457200" y="2791905"/>
            <a:ext cx="4038600" cy="1039305"/>
          </a:xfrm>
        </p:spPr>
        <p:txBody>
          <a:bodyPr/>
          <a:lstStyle/>
          <a:p>
            <a:pPr lvl="0"/>
            <a:r>
              <a:rPr lang="en-US" dirty="0" smtClean="0"/>
              <a:t>Click to edit Master text styles</a:t>
            </a:r>
          </a:p>
        </p:txBody>
      </p:sp>
      <p:sp>
        <p:nvSpPr>
          <p:cNvPr id="9" name="Content Placeholder 2"/>
          <p:cNvSpPr>
            <a:spLocks noGrp="1"/>
          </p:cNvSpPr>
          <p:nvPr>
            <p:ph sz="quarter" idx="12"/>
          </p:nvPr>
        </p:nvSpPr>
        <p:spPr>
          <a:xfrm>
            <a:off x="4648200" y="2812330"/>
            <a:ext cx="4038600" cy="1039305"/>
          </a:xfrm>
        </p:spPr>
        <p:txBody>
          <a:bodyPr/>
          <a:lstStyle/>
          <a:p>
            <a:pPr lvl="0"/>
            <a:r>
              <a:rPr lang="en-US" dirty="0" smtClean="0"/>
              <a:t>Click to edit Master text styles</a:t>
            </a:r>
          </a:p>
        </p:txBody>
      </p:sp>
      <p:sp>
        <p:nvSpPr>
          <p:cNvPr id="10" name="Content Placeholder 2"/>
          <p:cNvSpPr>
            <a:spLocks noGrp="1"/>
          </p:cNvSpPr>
          <p:nvPr>
            <p:ph sz="quarter" idx="13"/>
          </p:nvPr>
        </p:nvSpPr>
        <p:spPr>
          <a:xfrm>
            <a:off x="457200" y="3983610"/>
            <a:ext cx="4038600" cy="1039305"/>
          </a:xfrm>
        </p:spPr>
        <p:txBody>
          <a:bodyPr/>
          <a:lstStyle/>
          <a:p>
            <a:pPr lvl="0"/>
            <a:r>
              <a:rPr lang="en-US" dirty="0" smtClean="0"/>
              <a:t>Click to edit Master text styles</a:t>
            </a:r>
          </a:p>
        </p:txBody>
      </p:sp>
      <p:sp>
        <p:nvSpPr>
          <p:cNvPr id="11" name="Content Placeholder 2"/>
          <p:cNvSpPr>
            <a:spLocks noGrp="1"/>
          </p:cNvSpPr>
          <p:nvPr>
            <p:ph sz="quarter" idx="14"/>
          </p:nvPr>
        </p:nvSpPr>
        <p:spPr>
          <a:xfrm>
            <a:off x="4648200" y="4013462"/>
            <a:ext cx="4038600" cy="1039305"/>
          </a:xfrm>
        </p:spPr>
        <p:txBody>
          <a:bodyPr/>
          <a:lstStyle/>
          <a:p>
            <a:pPr lvl="0"/>
            <a:r>
              <a:rPr lang="en-US" dirty="0" smtClean="0"/>
              <a:t>Click to edit Master text styles</a:t>
            </a:r>
          </a:p>
        </p:txBody>
      </p:sp>
      <p:sp>
        <p:nvSpPr>
          <p:cNvPr id="12" name="Content Placeholder 2"/>
          <p:cNvSpPr>
            <a:spLocks noGrp="1"/>
          </p:cNvSpPr>
          <p:nvPr>
            <p:ph sz="quarter" idx="15"/>
          </p:nvPr>
        </p:nvSpPr>
        <p:spPr>
          <a:xfrm>
            <a:off x="457200" y="5259371"/>
            <a:ext cx="4038600" cy="1039305"/>
          </a:xfrm>
        </p:spPr>
        <p:txBody>
          <a:bodyPr/>
          <a:lstStyle/>
          <a:p>
            <a:pPr lvl="0"/>
            <a:r>
              <a:rPr lang="en-US" dirty="0" smtClean="0"/>
              <a:t>Click to edit Master text styles</a:t>
            </a:r>
          </a:p>
        </p:txBody>
      </p:sp>
      <p:sp>
        <p:nvSpPr>
          <p:cNvPr id="13" name="Content Placeholder 2"/>
          <p:cNvSpPr>
            <a:spLocks noGrp="1"/>
          </p:cNvSpPr>
          <p:nvPr>
            <p:ph sz="quarter" idx="16"/>
          </p:nvPr>
        </p:nvSpPr>
        <p:spPr>
          <a:xfrm>
            <a:off x="4648200" y="5279796"/>
            <a:ext cx="4038600" cy="1039305"/>
          </a:xfrm>
        </p:spPr>
        <p:txBody>
          <a:bodyPr/>
          <a:lstStyle/>
          <a:p>
            <a:pPr lvl="0"/>
            <a:r>
              <a:rPr lang="en-US" dirty="0" smtClean="0"/>
              <a:t>Click to edit Master text styles</a:t>
            </a:r>
          </a:p>
        </p:txBody>
      </p:sp>
      <p:sp>
        <p:nvSpPr>
          <p:cNvPr id="14" name="Content Placeholder 2"/>
          <p:cNvSpPr>
            <a:spLocks noGrp="1"/>
          </p:cNvSpPr>
          <p:nvPr>
            <p:ph sz="quarter" idx="17"/>
          </p:nvPr>
        </p:nvSpPr>
        <p:spPr>
          <a:xfrm>
            <a:off x="457200" y="6319101"/>
            <a:ext cx="4038600" cy="538899"/>
          </a:xfrm>
        </p:spPr>
        <p:txBody>
          <a:bodyPr/>
          <a:lstStyle/>
          <a:p>
            <a:pPr lvl="0"/>
            <a:r>
              <a:rPr lang="en-US" dirty="0" smtClean="0"/>
              <a:t>Click to edit Master text styles</a:t>
            </a:r>
          </a:p>
        </p:txBody>
      </p:sp>
      <p:sp>
        <p:nvSpPr>
          <p:cNvPr id="15" name="Content Placeholder 2"/>
          <p:cNvSpPr>
            <a:spLocks noGrp="1"/>
          </p:cNvSpPr>
          <p:nvPr>
            <p:ph sz="quarter" idx="18"/>
          </p:nvPr>
        </p:nvSpPr>
        <p:spPr>
          <a:xfrm>
            <a:off x="4648200" y="6338347"/>
            <a:ext cx="4038600" cy="1039305"/>
          </a:xfrm>
        </p:spPr>
        <p:txBody>
          <a:bodyPr/>
          <a:lstStyle/>
          <a:p>
            <a:pPr lvl="0"/>
            <a:r>
              <a:rPr lang="en-US" dirty="0" smtClean="0"/>
              <a:t>Click to edit Master text styles</a:t>
            </a:r>
          </a:p>
        </p:txBody>
      </p:sp>
      <p:sp>
        <p:nvSpPr>
          <p:cNvPr id="16"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cs typeface="Arial" panose="020B0604020202020204" pitchFamily="34" charset="0"/>
              </a:defRPr>
            </a:lvl1pPr>
          </a:lstStyle>
          <a:p>
            <a:fld id="{1DF67E9B-77D6-44BD-9ACE-91AD9F7338C4}" type="slidenum">
              <a:rPr lang="en-US" altLang="en-US"/>
              <a:pPr/>
              <a:t>‹#›</a:t>
            </a:fld>
            <a:endParaRPr lang="en-US" altLang="en-US" dirty="0"/>
          </a:p>
        </p:txBody>
      </p:sp>
    </p:spTree>
    <p:extLst>
      <p:ext uri="{BB962C8B-B14F-4D97-AF65-F5344CB8AC3E}">
        <p14:creationId xmlns:p14="http://schemas.microsoft.com/office/powerpoint/2010/main" val="39028493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265BDCE8-487E-DE4C-9F9D-0F841D20B96A}" type="slidenum">
              <a:rPr lang="en-US"/>
              <a:pPr>
                <a:defRPr/>
              </a:pPr>
              <a:t>‹#›</a:t>
            </a:fld>
            <a:endParaRPr lang="en-US"/>
          </a:p>
        </p:txBody>
      </p:sp>
    </p:spTree>
    <p:extLst>
      <p:ext uri="{BB962C8B-B14F-4D97-AF65-F5344CB8AC3E}">
        <p14:creationId xmlns:p14="http://schemas.microsoft.com/office/powerpoint/2010/main" val="2868376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71FF07B-5561-B449-9255-6DFEDFF9B3DC}" type="slidenum">
              <a:rPr lang="en-US"/>
              <a:pPr>
                <a:defRPr/>
              </a:pPr>
              <a:t>‹#›</a:t>
            </a:fld>
            <a:endParaRPr lang="en-US"/>
          </a:p>
        </p:txBody>
      </p:sp>
    </p:spTree>
    <p:extLst>
      <p:ext uri="{BB962C8B-B14F-4D97-AF65-F5344CB8AC3E}">
        <p14:creationId xmlns:p14="http://schemas.microsoft.com/office/powerpoint/2010/main" val="3084581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C58E1F0-4D6B-2C40-AB5D-3743E7273C80}" type="slidenum">
              <a:rPr lang="en-US"/>
              <a:pPr>
                <a:defRPr/>
              </a:pPr>
              <a:t>‹#›</a:t>
            </a:fld>
            <a:endParaRPr lang="en-US"/>
          </a:p>
        </p:txBody>
      </p:sp>
    </p:spTree>
    <p:extLst>
      <p:ext uri="{BB962C8B-B14F-4D97-AF65-F5344CB8AC3E}">
        <p14:creationId xmlns:p14="http://schemas.microsoft.com/office/powerpoint/2010/main" val="2760456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F6D764A9-A404-9046-BA62-9A5D179E0EC4}" type="slidenum">
              <a:rPr lang="en-US"/>
              <a:pPr>
                <a:defRPr/>
              </a:pPr>
              <a:t>‹#›</a:t>
            </a:fld>
            <a:endParaRPr lang="en-US"/>
          </a:p>
        </p:txBody>
      </p:sp>
    </p:spTree>
    <p:extLst>
      <p:ext uri="{BB962C8B-B14F-4D97-AF65-F5344CB8AC3E}">
        <p14:creationId xmlns:p14="http://schemas.microsoft.com/office/powerpoint/2010/main" val="794715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E234EF51-9E23-B14F-8FE7-CC3937033C27}" type="slidenum">
              <a:rPr lang="en-US"/>
              <a:pPr>
                <a:defRPr/>
              </a:pPr>
              <a:t>‹#›</a:t>
            </a:fld>
            <a:endParaRPr lang="en-US"/>
          </a:p>
        </p:txBody>
      </p:sp>
    </p:spTree>
    <p:extLst>
      <p:ext uri="{BB962C8B-B14F-4D97-AF65-F5344CB8AC3E}">
        <p14:creationId xmlns:p14="http://schemas.microsoft.com/office/powerpoint/2010/main" val="322157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FA329EE2-369B-5D47-885A-D6789B6B06BD}" type="slidenum">
              <a:rPr lang="en-US"/>
              <a:pPr>
                <a:defRPr/>
              </a:pPr>
              <a:t>‹#›</a:t>
            </a:fld>
            <a:endParaRPr lang="en-US"/>
          </a:p>
        </p:txBody>
      </p:sp>
    </p:spTree>
    <p:extLst>
      <p:ext uri="{BB962C8B-B14F-4D97-AF65-F5344CB8AC3E}">
        <p14:creationId xmlns:p14="http://schemas.microsoft.com/office/powerpoint/2010/main" val="2550107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7D7EDBED-A2D1-5646-8399-E90F4B59C979}" type="slidenum">
              <a:rPr lang="en-US"/>
              <a:pPr>
                <a:defRPr/>
              </a:pPr>
              <a:t>‹#›</a:t>
            </a:fld>
            <a:endParaRPr lang="en-US"/>
          </a:p>
        </p:txBody>
      </p:sp>
    </p:spTree>
    <p:extLst>
      <p:ext uri="{BB962C8B-B14F-4D97-AF65-F5344CB8AC3E}">
        <p14:creationId xmlns:p14="http://schemas.microsoft.com/office/powerpoint/2010/main" val="2609404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E0D3231-5125-8544-9DD4-7D8FAE4C1BF8}" type="slidenum">
              <a:rPr lang="en-US"/>
              <a:pPr>
                <a:defRPr/>
              </a:pPr>
              <a:t>‹#›</a:t>
            </a:fld>
            <a:endParaRPr lang="en-US"/>
          </a:p>
        </p:txBody>
      </p:sp>
    </p:spTree>
    <p:extLst>
      <p:ext uri="{BB962C8B-B14F-4D97-AF65-F5344CB8AC3E}">
        <p14:creationId xmlns:p14="http://schemas.microsoft.com/office/powerpoint/2010/main" val="553866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8EDF14D-4004-BC42-995F-36A53B5A7CAB}" type="slidenum">
              <a:rPr lang="en-US"/>
              <a:pPr>
                <a:defRPr/>
              </a:pPr>
              <a:t>‹#›</a:t>
            </a:fld>
            <a:endParaRPr lang="en-US"/>
          </a:p>
        </p:txBody>
      </p:sp>
    </p:spTree>
    <p:extLst>
      <p:ext uri="{BB962C8B-B14F-4D97-AF65-F5344CB8AC3E}">
        <p14:creationId xmlns:p14="http://schemas.microsoft.com/office/powerpoint/2010/main" val="364970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2DBE0E3-0F02-EE40-8F56-E8EF8BB94EEC}" type="slidenum">
              <a:rPr lang="en-US"/>
              <a:pPr>
                <a:defRPr/>
              </a:pPr>
              <a:t>‹#›</a:t>
            </a:fld>
            <a:endParaRPr lang="en-US"/>
          </a:p>
        </p:txBody>
      </p:sp>
    </p:spTree>
    <p:extLst>
      <p:ext uri="{BB962C8B-B14F-4D97-AF65-F5344CB8AC3E}">
        <p14:creationId xmlns:p14="http://schemas.microsoft.com/office/powerpoint/2010/main" val="1472229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24C9D60-4766-A84F-BD14-04392564264E}" type="slidenum">
              <a:rPr lang="en-US"/>
              <a:pPr>
                <a:defRPr/>
              </a:pPr>
              <a:t>‹#›</a:t>
            </a:fld>
            <a:endParaRPr lang="en-US"/>
          </a:p>
        </p:txBody>
      </p:sp>
    </p:spTree>
    <p:extLst>
      <p:ext uri="{BB962C8B-B14F-4D97-AF65-F5344CB8AC3E}">
        <p14:creationId xmlns:p14="http://schemas.microsoft.com/office/powerpoint/2010/main" val="289297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D6365BE-BD8F-0D45-A86B-567416599F68}" type="slidenum">
              <a:rPr lang="en-US"/>
              <a:pPr>
                <a:defRPr/>
              </a:pPr>
              <a:t>‹#›</a:t>
            </a:fld>
            <a:endParaRPr lang="en-US"/>
          </a:p>
        </p:txBody>
      </p:sp>
    </p:spTree>
    <p:extLst>
      <p:ext uri="{BB962C8B-B14F-4D97-AF65-F5344CB8AC3E}">
        <p14:creationId xmlns:p14="http://schemas.microsoft.com/office/powerpoint/2010/main" val="152373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865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A5C42EC-59B7-564F-B577-F44DA269C69A}" type="slidenum">
              <a:rPr lang="en-US"/>
              <a:pPr>
                <a:defRPr/>
              </a:pPr>
              <a:t>‹#›</a:t>
            </a:fld>
            <a:endParaRPr lang="en-US"/>
          </a:p>
        </p:txBody>
      </p:sp>
    </p:spTree>
    <p:extLst>
      <p:ext uri="{BB962C8B-B14F-4D97-AF65-F5344CB8AC3E}">
        <p14:creationId xmlns:p14="http://schemas.microsoft.com/office/powerpoint/2010/main" val="407131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C4C2BEB-DC2A-134A-A541-009E8DB57D76}" type="slidenum">
              <a:rPr lang="en-US"/>
              <a:pPr>
                <a:defRPr/>
              </a:pPr>
              <a:t>‹#›</a:t>
            </a:fld>
            <a:endParaRPr lang="en-US"/>
          </a:p>
        </p:txBody>
      </p:sp>
    </p:spTree>
    <p:extLst>
      <p:ext uri="{BB962C8B-B14F-4D97-AF65-F5344CB8AC3E}">
        <p14:creationId xmlns:p14="http://schemas.microsoft.com/office/powerpoint/2010/main" val="231975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8F9E98-5098-9646-95E3-35CA2CF0D3F7}" type="slidenum">
              <a:rPr lang="en-US"/>
              <a:pPr>
                <a:defRPr/>
              </a:pPr>
              <a:t>‹#›</a:t>
            </a:fld>
            <a:endParaRPr lang="en-US"/>
          </a:p>
        </p:txBody>
      </p:sp>
    </p:spTree>
    <p:extLst>
      <p:ext uri="{BB962C8B-B14F-4D97-AF65-F5344CB8AC3E}">
        <p14:creationId xmlns:p14="http://schemas.microsoft.com/office/powerpoint/2010/main" val="143964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A325423-A6B2-E44A-872B-08FB65F2F3B6}" type="slidenum">
              <a:rPr lang="en-US"/>
              <a:pPr>
                <a:defRPr/>
              </a:pPr>
              <a:t>‹#›</a:t>
            </a:fld>
            <a:endParaRPr lang="en-US"/>
          </a:p>
        </p:txBody>
      </p:sp>
    </p:spTree>
    <p:extLst>
      <p:ext uri="{BB962C8B-B14F-4D97-AF65-F5344CB8AC3E}">
        <p14:creationId xmlns:p14="http://schemas.microsoft.com/office/powerpoint/2010/main" val="203457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1328C6B-D815-3E4E-8F86-6173AAF2283A}" type="slidenum">
              <a:rPr lang="en-US"/>
              <a:pPr>
                <a:defRPr/>
              </a:pPr>
              <a:t>‹#›</a:t>
            </a:fld>
            <a:endParaRPr lang="en-US"/>
          </a:p>
        </p:txBody>
      </p:sp>
    </p:spTree>
    <p:extLst>
      <p:ext uri="{BB962C8B-B14F-4D97-AF65-F5344CB8AC3E}">
        <p14:creationId xmlns:p14="http://schemas.microsoft.com/office/powerpoint/2010/main" val="284322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E7B3">
            <a:alpha val="68627"/>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a:defRPr sz="1200">
                <a:cs typeface="Arial" charset="0"/>
              </a:defRPr>
            </a:lvl1pPr>
          </a:lstStyle>
          <a:p>
            <a:pPr>
              <a:defRPr/>
            </a:pPr>
            <a:fld id="{20B3A620-3A86-9449-A07F-5D374048D465}" type="slidenum">
              <a:rPr lang="en-US"/>
              <a:pPr>
                <a:defRPr/>
              </a:pPr>
              <a:t>‹#›</a:t>
            </a:fld>
            <a:endParaRPr lang="en-US"/>
          </a:p>
        </p:txBody>
      </p:sp>
      <p:sp>
        <p:nvSpPr>
          <p:cNvPr id="1029" name="Rectangle 5"/>
          <p:cNvSpPr>
            <a:spLocks noChangeArrowheads="1"/>
          </p:cNvSpPr>
          <p:nvPr userDrawn="1"/>
        </p:nvSpPr>
        <p:spPr bwMode="auto">
          <a:xfrm>
            <a:off x="719138" y="6623050"/>
            <a:ext cx="84248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r>
              <a:rPr lang="en-US" sz="900" dirty="0"/>
              <a:t>©</a:t>
            </a:r>
            <a:r>
              <a:rPr lang="en-US" sz="900" dirty="0" smtClean="0"/>
              <a:t>2016 </a:t>
            </a:r>
            <a:r>
              <a:rPr lang="en-US" sz="900" dirty="0"/>
              <a:t>California Department of </a:t>
            </a:r>
            <a:r>
              <a:rPr lang="en-US" sz="900" dirty="0" smtClean="0"/>
              <a:t>Education</a:t>
            </a:r>
            <a:r>
              <a:rPr lang="en-US" sz="900" baseline="0" dirty="0" smtClean="0"/>
              <a:t> </a:t>
            </a:r>
            <a:r>
              <a:rPr lang="en-US" sz="900" dirty="0" smtClean="0"/>
              <a:t>with </a:t>
            </a:r>
            <a:r>
              <a:rPr lang="en-US" sz="900" dirty="0"/>
              <a:t>the </a:t>
            </a:r>
            <a:r>
              <a:rPr lang="en-US" sz="900" dirty="0" err="1"/>
              <a:t>WestEd</a:t>
            </a:r>
            <a:r>
              <a:rPr lang="en-US" sz="900" dirty="0"/>
              <a:t> Center for Child &amp; Family Studies, California Preschool Instructional </a:t>
            </a:r>
            <a:r>
              <a:rPr lang="en-US" sz="900" dirty="0" smtClean="0"/>
              <a:t>Network. (05/2016)</a:t>
            </a:r>
            <a:endParaRPr lang="en-US" sz="900" dirty="0"/>
          </a:p>
        </p:txBody>
      </p:sp>
      <p:pic>
        <p:nvPicPr>
          <p:cNvPr id="1030" name="Picture 6" descr="cpincolorlist.JPG"/>
          <p:cNvPicPr>
            <a:picLocks noChangeAspect="1"/>
          </p:cNvPicPr>
          <p:nvPr userDrawn="1"/>
        </p:nvPicPr>
        <p:blipFill>
          <a:blip r:embed="rId19" cstate="email">
            <a:extLst>
              <a:ext uri="{28A0092B-C50C-407E-A947-70E740481C1C}">
                <a14:useLocalDpi xmlns:a14="http://schemas.microsoft.com/office/drawing/2010/main" val="0"/>
              </a:ext>
            </a:extLst>
          </a:blip>
          <a:srcRect/>
          <a:stretch>
            <a:fillRect/>
          </a:stretch>
        </p:blipFill>
        <p:spPr bwMode="auto">
          <a:xfrm>
            <a:off x="0" y="6126163"/>
            <a:ext cx="71913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319382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61" r:id="rId17"/>
  </p:sldLayoutIdLst>
  <p:hf hdr="0" ftr="0" dt="0"/>
  <p:txStyles>
    <p:titleStyle>
      <a:lvl1pPr algn="ctr" defTabSz="457200" rtl="0" eaLnBrk="0" fontAlgn="base" hangingPunct="0">
        <a:spcBef>
          <a:spcPct val="0"/>
        </a:spcBef>
        <a:spcAft>
          <a:spcPct val="0"/>
        </a:spcAft>
        <a:defRPr sz="4000" b="1"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pitchFamily="-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E7B3">
            <a:alpha val="68627"/>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a:defRPr sz="1200">
                <a:cs typeface="Arial" charset="0"/>
              </a:defRPr>
            </a:lvl1pPr>
          </a:lstStyle>
          <a:p>
            <a:pPr>
              <a:defRPr/>
            </a:pPr>
            <a:fld id="{20B3A620-3A86-9449-A07F-5D374048D465}" type="slidenum">
              <a:rPr lang="en-US"/>
              <a:pPr>
                <a:defRPr/>
              </a:pPr>
              <a:t>‹#›</a:t>
            </a:fld>
            <a:endParaRPr lang="en-US"/>
          </a:p>
        </p:txBody>
      </p:sp>
    </p:spTree>
    <p:extLst>
      <p:ext uri="{BB962C8B-B14F-4D97-AF65-F5344CB8AC3E}">
        <p14:creationId xmlns:p14="http://schemas.microsoft.com/office/powerpoint/2010/main" val="20400413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hf hdr="0" ftr="0" dt="0"/>
  <p:txStyles>
    <p:titleStyle>
      <a:lvl1pPr algn="ctr" defTabSz="457200" rtl="0" eaLnBrk="0" fontAlgn="base" hangingPunct="0">
        <a:spcBef>
          <a:spcPct val="0"/>
        </a:spcBef>
        <a:spcAft>
          <a:spcPct val="0"/>
        </a:spcAft>
        <a:defRPr sz="4000" b="1"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pitchFamily="-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0CD"/>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algn="ctr">
              <a:defRPr sz="1200">
                <a:cs typeface="Arial" charset="0"/>
              </a:defRPr>
            </a:lvl1pPr>
          </a:lstStyle>
          <a:p>
            <a:pPr>
              <a:defRPr/>
            </a:pPr>
            <a:fld id="{74CD7410-520B-434E-A826-E4021642286A}" type="slidenum">
              <a:rPr lang="en-US"/>
              <a:pPr>
                <a:defRPr/>
              </a:pPr>
              <a:t>‹#›</a:t>
            </a:fld>
            <a:endParaRPr lang="en-US"/>
          </a:p>
        </p:txBody>
      </p:sp>
      <p:sp>
        <p:nvSpPr>
          <p:cNvPr id="6" name="Rectangle 5"/>
          <p:cNvSpPr>
            <a:spLocks noChangeArrowheads="1"/>
          </p:cNvSpPr>
          <p:nvPr userDrawn="1"/>
        </p:nvSpPr>
        <p:spPr bwMode="auto">
          <a:xfrm>
            <a:off x="0" y="6623050"/>
            <a:ext cx="91440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r>
              <a:rPr lang="en-US" sz="900" dirty="0"/>
              <a:t>©</a:t>
            </a:r>
            <a:r>
              <a:rPr lang="en-US" sz="900" dirty="0" smtClean="0"/>
              <a:t>2016 </a:t>
            </a:r>
            <a:r>
              <a:rPr lang="en-US" sz="900" dirty="0"/>
              <a:t>California Department of </a:t>
            </a:r>
            <a:r>
              <a:rPr lang="en-US" sz="900" dirty="0" smtClean="0"/>
              <a:t>Education</a:t>
            </a:r>
            <a:r>
              <a:rPr lang="en-US" sz="900" baseline="0" dirty="0" smtClean="0"/>
              <a:t> </a:t>
            </a:r>
            <a:r>
              <a:rPr lang="en-US" sz="900" dirty="0" smtClean="0"/>
              <a:t>with </a:t>
            </a:r>
            <a:r>
              <a:rPr lang="en-US" sz="900" dirty="0"/>
              <a:t>the </a:t>
            </a:r>
            <a:r>
              <a:rPr lang="en-US" sz="900" dirty="0" err="1"/>
              <a:t>WestEd</a:t>
            </a:r>
            <a:r>
              <a:rPr lang="en-US" sz="900" dirty="0"/>
              <a:t> Center for Child &amp; Family Studies, California Preschool Instructional </a:t>
            </a:r>
            <a:r>
              <a:rPr lang="en-US" sz="900" dirty="0" smtClean="0"/>
              <a:t>Network. (05/2016)</a:t>
            </a:r>
            <a:endParaRPr lang="en-US" sz="900" dirty="0"/>
          </a:p>
        </p:txBody>
      </p:sp>
    </p:spTree>
    <p:extLst>
      <p:ext uri="{BB962C8B-B14F-4D97-AF65-F5344CB8AC3E}">
        <p14:creationId xmlns:p14="http://schemas.microsoft.com/office/powerpoint/2010/main" val="25193167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pitchFamily="-1" charset="-128"/>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de.ca.gov/sp/cd/re/cddpublications.asp"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hyperlink" Target="http://www.cde.ca.gov/sp/cd/re/documents/psframeworkkvol1.pdf"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http://www.cde.ca.gov/sp/cd/ce/documents/dllresearchpapers.pdf" TargetMode="External"/><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hyperlink" Target="http://www.cde.ca.gov/sp/cd/re/documents/psalignment.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cde.ca.gov/sp/cd/re/documents/preschoollf.pdf" TargetMode="External"/><Relationship Id="rId7" Type="http://schemas.openxmlformats.org/officeDocument/2006/relationships/hyperlink" Target="http://www.cde.ca.gov/be/st/ss/documents/finalelaccssstandard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www.drdpk.org/docs/DRDPK2015FULL081214v5.pdf" TargetMode="External"/><Relationship Id="rId4" Type="http://schemas.openxmlformats.org/officeDocument/2006/relationships/image" Target="../media/image13.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405264216_fdd4b826e8_z.jpg"/>
          <p:cNvPicPr>
            <a:picLocks noChangeAspect="1"/>
          </p:cNvPicPr>
          <p:nvPr/>
        </p:nvPicPr>
        <p:blipFill rotWithShape="1">
          <a:blip r:embed="rId3" cstate="print">
            <a:extLst>
              <a:ext uri="{28A0092B-C50C-407E-A947-70E740481C1C}">
                <a14:useLocalDpi xmlns:a14="http://schemas.microsoft.com/office/drawing/2010/main" val="0"/>
              </a:ext>
            </a:extLst>
          </a:blip>
          <a:srcRect l="11154"/>
          <a:stretch/>
        </p:blipFill>
        <p:spPr>
          <a:xfrm>
            <a:off x="10240" y="0"/>
            <a:ext cx="9144000" cy="6850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0" y="4038600"/>
            <a:ext cx="9144000" cy="1470025"/>
          </a:xfrm>
        </p:spPr>
        <p:txBody>
          <a:bodyPr/>
          <a:lstStyle/>
          <a:p>
            <a:r>
              <a:rPr lang="en-US" dirty="0" smtClean="0">
                <a:solidFill>
                  <a:schemeClr val="bg1"/>
                </a:solidFill>
                <a:effectLst>
                  <a:outerShdw blurRad="38100" dist="38100" dir="2700000" algn="tl">
                    <a:srgbClr val="000000">
                      <a:alpha val="43137"/>
                    </a:srgbClr>
                  </a:outerShdw>
                </a:effectLst>
                <a:latin typeface="Arial" charset="0"/>
                <a:ea typeface="ＭＳ Ｐゴシック" charset="0"/>
                <a:cs typeface="Arial" charset="0"/>
              </a:rPr>
              <a:t>Language and Literacy Development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0" y="5562599"/>
            <a:ext cx="9144000" cy="1294831"/>
          </a:xfrm>
        </p:spPr>
        <p:txBody>
          <a:bodyPr/>
          <a:lstStyle/>
          <a:p>
            <a:r>
              <a:rPr lang="en-US" b="1" dirty="0" smtClean="0">
                <a:solidFill>
                  <a:schemeClr val="bg1"/>
                </a:solidFill>
                <a:effectLst>
                  <a:outerShdw blurRad="38100" dist="38100" dir="2700000" algn="tl">
                    <a:srgbClr val="000000">
                      <a:alpha val="43137"/>
                    </a:srgbClr>
                  </a:outerShdw>
                </a:effectLst>
              </a:rPr>
              <a:t>Phonological Awareness</a:t>
            </a:r>
          </a:p>
          <a:p>
            <a:r>
              <a:rPr lang="en-US" sz="2400" b="1" dirty="0" smtClean="0">
                <a:solidFill>
                  <a:schemeClr val="bg1"/>
                </a:solidFill>
                <a:effectLst>
                  <a:outerShdw blurRad="38100" dist="38100" dir="2700000" algn="tl">
                    <a:srgbClr val="000000">
                      <a:alpha val="43137"/>
                    </a:srgbClr>
                  </a:outerShdw>
                </a:effectLst>
              </a:rPr>
              <a:t>Preschool Learning Foundations and Curriculum Framework</a:t>
            </a:r>
            <a:endParaRPr lang="en-US" sz="2400"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753DBF7A-1384-FF4E-8416-B4C0B2FB72B9}" type="slidenum">
              <a:rPr lang="en-US" smtClean="0"/>
              <a:pPr>
                <a:defRPr/>
              </a:pPr>
              <a:t>1</a:t>
            </a:fld>
            <a:endParaRPr lang="en-US"/>
          </a:p>
        </p:txBody>
      </p:sp>
      <p:sp>
        <p:nvSpPr>
          <p:cNvPr id="6" name="Rectangle 5"/>
          <p:cNvSpPr>
            <a:spLocks noChangeArrowheads="1"/>
          </p:cNvSpPr>
          <p:nvPr/>
        </p:nvSpPr>
        <p:spPr bwMode="auto">
          <a:xfrm>
            <a:off x="0" y="6623050"/>
            <a:ext cx="91440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r>
              <a:rPr lang="en-US" sz="900" dirty="0">
                <a:solidFill>
                  <a:schemeClr val="bg1"/>
                </a:solidFill>
              </a:rPr>
              <a:t>©</a:t>
            </a:r>
            <a:r>
              <a:rPr lang="en-US" sz="900" dirty="0" smtClean="0">
                <a:solidFill>
                  <a:schemeClr val="bg1"/>
                </a:solidFill>
              </a:rPr>
              <a:t>2016 </a:t>
            </a:r>
            <a:r>
              <a:rPr lang="en-US" sz="900" dirty="0">
                <a:solidFill>
                  <a:schemeClr val="bg1"/>
                </a:solidFill>
              </a:rPr>
              <a:t>California Department of </a:t>
            </a:r>
            <a:r>
              <a:rPr lang="en-US" sz="900" dirty="0" smtClean="0">
                <a:solidFill>
                  <a:schemeClr val="bg1"/>
                </a:solidFill>
              </a:rPr>
              <a:t>Education</a:t>
            </a:r>
            <a:r>
              <a:rPr lang="en-US" sz="900" baseline="0" dirty="0" smtClean="0">
                <a:solidFill>
                  <a:schemeClr val="bg1"/>
                </a:solidFill>
              </a:rPr>
              <a:t> </a:t>
            </a:r>
            <a:r>
              <a:rPr lang="en-US" sz="900" dirty="0" smtClean="0">
                <a:solidFill>
                  <a:schemeClr val="bg1"/>
                </a:solidFill>
              </a:rPr>
              <a:t>with </a:t>
            </a:r>
            <a:r>
              <a:rPr lang="en-US" sz="900" dirty="0">
                <a:solidFill>
                  <a:schemeClr val="bg1"/>
                </a:solidFill>
              </a:rPr>
              <a:t>the </a:t>
            </a:r>
            <a:r>
              <a:rPr lang="en-US" sz="900" dirty="0" err="1">
                <a:solidFill>
                  <a:schemeClr val="bg1"/>
                </a:solidFill>
              </a:rPr>
              <a:t>WestEd</a:t>
            </a:r>
            <a:r>
              <a:rPr lang="en-US" sz="900" dirty="0">
                <a:solidFill>
                  <a:schemeClr val="bg1"/>
                </a:solidFill>
              </a:rPr>
              <a:t> Center for Child &amp; Family Studies, California Preschool Instructional </a:t>
            </a:r>
            <a:r>
              <a:rPr lang="en-US" sz="900" dirty="0" smtClean="0">
                <a:solidFill>
                  <a:schemeClr val="bg1"/>
                </a:solidFill>
              </a:rPr>
              <a:t>Network. (05/2016)</a:t>
            </a:r>
            <a:endParaRPr lang="en-US" sz="900" dirty="0">
              <a:solidFill>
                <a:schemeClr val="bg1"/>
              </a:solidFill>
            </a:endParaRPr>
          </a:p>
        </p:txBody>
      </p:sp>
    </p:spTree>
    <p:extLst>
      <p:ext uri="{BB962C8B-B14F-4D97-AF65-F5344CB8AC3E}">
        <p14:creationId xmlns:p14="http://schemas.microsoft.com/office/powerpoint/2010/main" val="1912065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xfrm>
            <a:off x="1295400" y="2069759"/>
            <a:ext cx="1592943" cy="533400"/>
          </a:xfrm>
        </p:spPr>
        <p:txBody>
          <a:bodyPr/>
          <a:lstStyle/>
          <a:p>
            <a:r>
              <a:rPr lang="en-US" sz="900" dirty="0" smtClean="0">
                <a:latin typeface="Arial" charset="0"/>
                <a:ea typeface="MS Pゴシック" charset="0"/>
              </a:rPr>
              <a:t>High Quality Programming and Appropriate Support</a:t>
            </a:r>
            <a:endParaRPr lang="en-US" sz="900" dirty="0">
              <a:latin typeface="Arial" charset="0"/>
              <a:ea typeface="MS Pゴシック" charset="0"/>
            </a:endParaRPr>
          </a:p>
        </p:txBody>
      </p:sp>
      <p:pic>
        <p:nvPicPr>
          <p:cNvPr id="61442" name="Picture 5" descr="Picture1">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513329" y="589301"/>
            <a:ext cx="4247357" cy="5257800"/>
          </a:xfrm>
        </p:spPr>
      </p:pic>
      <p:sp>
        <p:nvSpPr>
          <p:cNvPr id="61444" name="Rectangle 4"/>
          <p:cNvSpPr>
            <a:spLocks noGrp="1" noChangeArrowheads="1"/>
          </p:cNvSpPr>
          <p:nvPr>
            <p:ph type="body" sz="half" idx="2"/>
          </p:nvPr>
        </p:nvSpPr>
        <p:spPr>
          <a:xfrm>
            <a:off x="4963886" y="710520"/>
            <a:ext cx="3951514" cy="4579937"/>
          </a:xfrm>
        </p:spPr>
        <p:txBody>
          <a:bodyPr/>
          <a:lstStyle/>
          <a:p>
            <a:pPr>
              <a:spcAft>
                <a:spcPts val="1200"/>
              </a:spcAft>
            </a:pPr>
            <a:r>
              <a:rPr lang="en-US" sz="2800" dirty="0" smtClean="0"/>
              <a:t>Describes </a:t>
            </a:r>
            <a:r>
              <a:rPr lang="en-US" sz="2800" dirty="0"/>
              <a:t>what children should be able to do at around 48 and 60 months</a:t>
            </a:r>
          </a:p>
          <a:p>
            <a:pPr>
              <a:spcAft>
                <a:spcPts val="1200"/>
              </a:spcAft>
            </a:pPr>
            <a:r>
              <a:rPr lang="en-US" sz="2800" dirty="0" smtClean="0"/>
              <a:t>Assumes </a:t>
            </a:r>
            <a:r>
              <a:rPr lang="en-US" sz="2800" dirty="0"/>
              <a:t>children have access to appropriate support and high quality programs</a:t>
            </a:r>
          </a:p>
          <a:p>
            <a:endParaRPr lang="en-US" sz="2600" dirty="0">
              <a:latin typeface="Arial" charset="0"/>
              <a:ea typeface="MS Pゴシック" charset="0"/>
            </a:endParaRPr>
          </a:p>
        </p:txBody>
      </p:sp>
      <p:sp>
        <p:nvSpPr>
          <p:cNvPr id="2" name="Slide Number Placeholder 1"/>
          <p:cNvSpPr>
            <a:spLocks noGrp="1"/>
          </p:cNvSpPr>
          <p:nvPr>
            <p:ph type="sldNum" sz="quarter" idx="4294967295"/>
          </p:nvPr>
        </p:nvSpPr>
        <p:spPr>
          <a:xfrm>
            <a:off x="8686800" y="0"/>
            <a:ext cx="457200" cy="365125"/>
          </a:xfrm>
          <a:prstGeom prst="rect">
            <a:avLst/>
          </a:prstGeom>
        </p:spPr>
        <p:txBody>
          <a:bodyPr/>
          <a:lstStyle/>
          <a:p>
            <a:fld id="{1DF67E9B-77D6-44BD-9ACE-91AD9F7338C4}" type="slidenum">
              <a:rPr lang="en-US" altLang="en-US" smtClean="0"/>
              <a:pPr/>
              <a:t>10</a:t>
            </a:fld>
            <a:endParaRPr lang="en-US" altLang="en-US" dirty="0"/>
          </a:p>
        </p:txBody>
      </p:sp>
      <p:sp>
        <p:nvSpPr>
          <p:cNvPr id="61445" name="Oval 13"/>
          <p:cNvSpPr>
            <a:spLocks noChangeArrowheads="1"/>
          </p:cNvSpPr>
          <p:nvPr/>
        </p:nvSpPr>
        <p:spPr bwMode="auto">
          <a:xfrm>
            <a:off x="457200" y="1143000"/>
            <a:ext cx="816826" cy="807414"/>
          </a:xfrm>
          <a:prstGeom prst="ellipse">
            <a:avLst/>
          </a:prstGeom>
          <a:noFill/>
          <a:ln w="635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i="1" dirty="0"/>
          </a:p>
        </p:txBody>
      </p:sp>
    </p:spTree>
    <p:extLst>
      <p:ext uri="{BB962C8B-B14F-4D97-AF65-F5344CB8AC3E}">
        <p14:creationId xmlns:p14="http://schemas.microsoft.com/office/powerpoint/2010/main" val="484506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AutoShape 5"/>
          <p:cNvSpPr>
            <a:spLocks noChangeArrowheads="1"/>
          </p:cNvSpPr>
          <p:nvPr/>
        </p:nvSpPr>
        <p:spPr bwMode="auto">
          <a:xfrm>
            <a:off x="6934200" y="609600"/>
            <a:ext cx="1143000" cy="381000"/>
          </a:xfrm>
          <a:prstGeom prst="wedgeRectCallout">
            <a:avLst>
              <a:gd name="adj1" fmla="val -128919"/>
              <a:gd name="adj2" fmla="val -9907"/>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Domain</a:t>
            </a:r>
          </a:p>
        </p:txBody>
      </p:sp>
      <p:pic>
        <p:nvPicPr>
          <p:cNvPr id="47107" name="Picture 12" descr="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914400"/>
            <a:ext cx="3622675" cy="5105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44739" name="AutoShape 3"/>
          <p:cNvSpPr>
            <a:spLocks noChangeArrowheads="1"/>
          </p:cNvSpPr>
          <p:nvPr/>
        </p:nvSpPr>
        <p:spPr bwMode="auto">
          <a:xfrm>
            <a:off x="1219200" y="762000"/>
            <a:ext cx="990600" cy="381000"/>
          </a:xfrm>
          <a:prstGeom prst="wedgeRectCallout">
            <a:avLst>
              <a:gd name="adj1" fmla="val 136699"/>
              <a:gd name="adj2" fmla="val 9583"/>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Strand</a:t>
            </a:r>
          </a:p>
        </p:txBody>
      </p:sp>
      <p:sp>
        <p:nvSpPr>
          <p:cNvPr id="244743" name="AutoShape 7"/>
          <p:cNvSpPr>
            <a:spLocks noChangeArrowheads="1"/>
          </p:cNvSpPr>
          <p:nvPr/>
        </p:nvSpPr>
        <p:spPr bwMode="auto">
          <a:xfrm>
            <a:off x="6705600" y="1143000"/>
            <a:ext cx="1295400" cy="304800"/>
          </a:xfrm>
          <a:prstGeom prst="wedgeRectCallout">
            <a:avLst>
              <a:gd name="adj1" fmla="val -213847"/>
              <a:gd name="adj2" fmla="val -12500"/>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Substrand</a:t>
            </a:r>
          </a:p>
        </p:txBody>
      </p:sp>
      <p:sp>
        <p:nvSpPr>
          <p:cNvPr id="244740" name="AutoShape 4"/>
          <p:cNvSpPr>
            <a:spLocks noChangeArrowheads="1"/>
          </p:cNvSpPr>
          <p:nvPr/>
        </p:nvSpPr>
        <p:spPr bwMode="auto">
          <a:xfrm>
            <a:off x="990600" y="1524000"/>
            <a:ext cx="762000" cy="304800"/>
          </a:xfrm>
          <a:prstGeom prst="wedgeRectCallout">
            <a:avLst>
              <a:gd name="adj1" fmla="val 235208"/>
              <a:gd name="adj2" fmla="val -70315"/>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Age</a:t>
            </a:r>
          </a:p>
        </p:txBody>
      </p:sp>
      <p:sp>
        <p:nvSpPr>
          <p:cNvPr id="244745" name="AutoShape 9"/>
          <p:cNvSpPr>
            <a:spLocks noChangeArrowheads="1"/>
          </p:cNvSpPr>
          <p:nvPr/>
        </p:nvSpPr>
        <p:spPr bwMode="auto">
          <a:xfrm>
            <a:off x="6781800" y="1676400"/>
            <a:ext cx="1676400" cy="381000"/>
          </a:xfrm>
          <a:prstGeom prst="wedgeRectCallout">
            <a:avLst>
              <a:gd name="adj1" fmla="val -79736"/>
              <a:gd name="adj2" fmla="val 15417"/>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Foundation</a:t>
            </a:r>
          </a:p>
        </p:txBody>
      </p:sp>
      <p:sp>
        <p:nvSpPr>
          <p:cNvPr id="244744" name="AutoShape 8"/>
          <p:cNvSpPr>
            <a:spLocks noChangeArrowheads="1"/>
          </p:cNvSpPr>
          <p:nvPr/>
        </p:nvSpPr>
        <p:spPr bwMode="auto">
          <a:xfrm>
            <a:off x="1066800" y="3581400"/>
            <a:ext cx="1447800" cy="381000"/>
          </a:xfrm>
          <a:prstGeom prst="wedgeRectCallout">
            <a:avLst>
              <a:gd name="adj1" fmla="val 201426"/>
              <a:gd name="adj2" fmla="val -220833"/>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34" charset="-128"/>
                <a:cs typeface="+mn-cs"/>
              </a:rPr>
              <a:t>Examples</a:t>
            </a:r>
          </a:p>
        </p:txBody>
      </p:sp>
      <p:sp>
        <p:nvSpPr>
          <p:cNvPr id="2" name="AutoShape 4"/>
          <p:cNvSpPr>
            <a:spLocks noChangeArrowheads="1"/>
          </p:cNvSpPr>
          <p:nvPr/>
        </p:nvSpPr>
        <p:spPr bwMode="auto">
          <a:xfrm>
            <a:off x="457200" y="2209800"/>
            <a:ext cx="1447800" cy="609600"/>
          </a:xfrm>
          <a:prstGeom prst="wedgeRectCallout">
            <a:avLst>
              <a:gd name="adj1" fmla="val 250657"/>
              <a:gd name="adj2" fmla="val -145315"/>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ea typeface="ＭＳ Ｐゴシック" pitchFamily="48" charset="-128"/>
                <a:cs typeface="+mn-cs"/>
              </a:rPr>
              <a:t>Substrand</a:t>
            </a:r>
          </a:p>
          <a:p>
            <a:pPr algn="ctr" eaLnBrk="0" hangingPunct="0">
              <a:defRPr/>
            </a:pPr>
            <a:r>
              <a:rPr lang="en-US" sz="1600" dirty="0">
                <a:ea typeface="ＭＳ Ｐゴシック" pitchFamily="48" charset="-128"/>
                <a:cs typeface="+mn-cs"/>
              </a:rPr>
              <a:t>Description</a:t>
            </a:r>
          </a:p>
        </p:txBody>
      </p:sp>
      <p:sp>
        <p:nvSpPr>
          <p:cNvPr id="3" name="AutoShape 8"/>
          <p:cNvSpPr>
            <a:spLocks noChangeArrowheads="1"/>
          </p:cNvSpPr>
          <p:nvPr/>
        </p:nvSpPr>
        <p:spPr bwMode="auto">
          <a:xfrm>
            <a:off x="838200" y="4724400"/>
            <a:ext cx="1600200" cy="838200"/>
          </a:xfrm>
          <a:prstGeom prst="wedgeRectCallout">
            <a:avLst>
              <a:gd name="adj1" fmla="val 80653"/>
              <a:gd name="adj2" fmla="val -15532"/>
            </a:avLst>
          </a:prstGeom>
          <a:solidFill>
            <a:srgbClr val="FFFFCC"/>
          </a:solidFill>
          <a:ln w="9525">
            <a:solidFill>
              <a:schemeClr val="tx1"/>
            </a:solidFill>
            <a:miter lim="800000"/>
            <a:headEnd/>
            <a:tailEnd/>
          </a:ln>
          <a:effectLst>
            <a:outerShdw dist="107763" dir="2700000" algn="ctr" rotWithShape="0">
              <a:schemeClr val="bg2"/>
            </a:outerShdw>
          </a:effectLst>
        </p:spPr>
        <p:txBody>
          <a:bodyPr/>
          <a:lstStyle/>
          <a:p>
            <a:pPr algn="ctr" eaLnBrk="0" hangingPunct="0">
              <a:defRPr/>
            </a:pPr>
            <a:r>
              <a:rPr lang="en-US" sz="1600" dirty="0">
                <a:latin typeface="Arial" pitchFamily="34" charset="0"/>
                <a:ea typeface="ＭＳ Ｐゴシック" pitchFamily="34" charset="-128"/>
                <a:cs typeface="+mn-cs"/>
              </a:rPr>
              <a:t>Includes notes for children with disabilities</a:t>
            </a:r>
          </a:p>
        </p:txBody>
      </p:sp>
      <p:sp>
        <p:nvSpPr>
          <p:cNvPr id="7" name="Title 6"/>
          <p:cNvSpPr>
            <a:spLocks noGrp="1"/>
          </p:cNvSpPr>
          <p:nvPr>
            <p:ph type="title"/>
          </p:nvPr>
        </p:nvSpPr>
        <p:spPr>
          <a:xfrm>
            <a:off x="457200" y="-61162"/>
            <a:ext cx="8229600" cy="1143000"/>
          </a:xfrm>
        </p:spPr>
        <p:txBody>
          <a:bodyPr/>
          <a:lstStyle/>
          <a:p>
            <a:r>
              <a:rPr lang="en-US" sz="2800" dirty="0" smtClean="0"/>
              <a:t>Map of the Foundations:</a:t>
            </a:r>
            <a:r>
              <a:rPr lang="en-US" dirty="0" smtClean="0"/>
              <a:t/>
            </a:r>
            <a:br>
              <a:rPr lang="en-US" dirty="0" smtClean="0"/>
            </a:br>
            <a:r>
              <a:rPr lang="en-US" sz="2000" dirty="0" smtClean="0"/>
              <a:t>Language and Literacy</a:t>
            </a:r>
            <a:endParaRPr lang="en-US" sz="2000" dirty="0"/>
          </a:p>
        </p:txBody>
      </p:sp>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11</a:t>
            </a:fld>
            <a:endParaRPr lang="en-US"/>
          </a:p>
        </p:txBody>
      </p:sp>
    </p:spTree>
    <p:extLst>
      <p:ext uri="{BB962C8B-B14F-4D97-AF65-F5344CB8AC3E}">
        <p14:creationId xmlns:p14="http://schemas.microsoft.com/office/powerpoint/2010/main" val="351662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741"/>
                                        </p:tgtEl>
                                        <p:attrNameLst>
                                          <p:attrName>style.visibility</p:attrName>
                                        </p:attrNameLst>
                                      </p:cBhvr>
                                      <p:to>
                                        <p:strVal val="visible"/>
                                      </p:to>
                                    </p:set>
                                    <p:anim calcmode="lin" valueType="num">
                                      <p:cBhvr additive="base">
                                        <p:cTn id="7" dur="500" fill="hold"/>
                                        <p:tgtEl>
                                          <p:spTgt spid="244741"/>
                                        </p:tgtEl>
                                        <p:attrNameLst>
                                          <p:attrName>ppt_x</p:attrName>
                                        </p:attrNameLst>
                                      </p:cBhvr>
                                      <p:tavLst>
                                        <p:tav tm="0">
                                          <p:val>
                                            <p:strVal val="#ppt_x"/>
                                          </p:val>
                                        </p:tav>
                                        <p:tav tm="100000">
                                          <p:val>
                                            <p:strVal val="#ppt_x"/>
                                          </p:val>
                                        </p:tav>
                                      </p:tavLst>
                                    </p:anim>
                                    <p:anim calcmode="lin" valueType="num">
                                      <p:cBhvr additive="base">
                                        <p:cTn id="8" dur="500" fill="hold"/>
                                        <p:tgtEl>
                                          <p:spTgt spid="2447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4739"/>
                                        </p:tgtEl>
                                        <p:attrNameLst>
                                          <p:attrName>style.visibility</p:attrName>
                                        </p:attrNameLst>
                                      </p:cBhvr>
                                      <p:to>
                                        <p:strVal val="visible"/>
                                      </p:to>
                                    </p:set>
                                    <p:anim calcmode="lin" valueType="num">
                                      <p:cBhvr additive="base">
                                        <p:cTn id="13" dur="500" fill="hold"/>
                                        <p:tgtEl>
                                          <p:spTgt spid="244739"/>
                                        </p:tgtEl>
                                        <p:attrNameLst>
                                          <p:attrName>ppt_x</p:attrName>
                                        </p:attrNameLst>
                                      </p:cBhvr>
                                      <p:tavLst>
                                        <p:tav tm="0">
                                          <p:val>
                                            <p:strVal val="#ppt_x"/>
                                          </p:val>
                                        </p:tav>
                                        <p:tav tm="100000">
                                          <p:val>
                                            <p:strVal val="#ppt_x"/>
                                          </p:val>
                                        </p:tav>
                                      </p:tavLst>
                                    </p:anim>
                                    <p:anim calcmode="lin" valueType="num">
                                      <p:cBhvr additive="base">
                                        <p:cTn id="14" dur="500" fill="hold"/>
                                        <p:tgtEl>
                                          <p:spTgt spid="2447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4743"/>
                                        </p:tgtEl>
                                        <p:attrNameLst>
                                          <p:attrName>style.visibility</p:attrName>
                                        </p:attrNameLst>
                                      </p:cBhvr>
                                      <p:to>
                                        <p:strVal val="visible"/>
                                      </p:to>
                                    </p:set>
                                    <p:anim calcmode="lin" valueType="num">
                                      <p:cBhvr additive="base">
                                        <p:cTn id="19" dur="500" fill="hold"/>
                                        <p:tgtEl>
                                          <p:spTgt spid="244743"/>
                                        </p:tgtEl>
                                        <p:attrNameLst>
                                          <p:attrName>ppt_x</p:attrName>
                                        </p:attrNameLst>
                                      </p:cBhvr>
                                      <p:tavLst>
                                        <p:tav tm="0">
                                          <p:val>
                                            <p:strVal val="#ppt_x"/>
                                          </p:val>
                                        </p:tav>
                                        <p:tav tm="100000">
                                          <p:val>
                                            <p:strVal val="#ppt_x"/>
                                          </p:val>
                                        </p:tav>
                                      </p:tavLst>
                                    </p:anim>
                                    <p:anim calcmode="lin" valueType="num">
                                      <p:cBhvr additive="base">
                                        <p:cTn id="20" dur="500" fill="hold"/>
                                        <p:tgtEl>
                                          <p:spTgt spid="2447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4740"/>
                                        </p:tgtEl>
                                        <p:attrNameLst>
                                          <p:attrName>style.visibility</p:attrName>
                                        </p:attrNameLst>
                                      </p:cBhvr>
                                      <p:to>
                                        <p:strVal val="visible"/>
                                      </p:to>
                                    </p:set>
                                    <p:anim calcmode="lin" valueType="num">
                                      <p:cBhvr additive="base">
                                        <p:cTn id="31" dur="500" fill="hold"/>
                                        <p:tgtEl>
                                          <p:spTgt spid="244740"/>
                                        </p:tgtEl>
                                        <p:attrNameLst>
                                          <p:attrName>ppt_x</p:attrName>
                                        </p:attrNameLst>
                                      </p:cBhvr>
                                      <p:tavLst>
                                        <p:tav tm="0">
                                          <p:val>
                                            <p:strVal val="#ppt_x"/>
                                          </p:val>
                                        </p:tav>
                                        <p:tav tm="100000">
                                          <p:val>
                                            <p:strVal val="#ppt_x"/>
                                          </p:val>
                                        </p:tav>
                                      </p:tavLst>
                                    </p:anim>
                                    <p:anim calcmode="lin" valueType="num">
                                      <p:cBhvr additive="base">
                                        <p:cTn id="32" dur="500" fill="hold"/>
                                        <p:tgtEl>
                                          <p:spTgt spid="2447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4745"/>
                                        </p:tgtEl>
                                        <p:attrNameLst>
                                          <p:attrName>style.visibility</p:attrName>
                                        </p:attrNameLst>
                                      </p:cBhvr>
                                      <p:to>
                                        <p:strVal val="visible"/>
                                      </p:to>
                                    </p:set>
                                    <p:anim calcmode="lin" valueType="num">
                                      <p:cBhvr additive="base">
                                        <p:cTn id="37" dur="500" fill="hold"/>
                                        <p:tgtEl>
                                          <p:spTgt spid="244745"/>
                                        </p:tgtEl>
                                        <p:attrNameLst>
                                          <p:attrName>ppt_x</p:attrName>
                                        </p:attrNameLst>
                                      </p:cBhvr>
                                      <p:tavLst>
                                        <p:tav tm="0">
                                          <p:val>
                                            <p:strVal val="#ppt_x"/>
                                          </p:val>
                                        </p:tav>
                                        <p:tav tm="100000">
                                          <p:val>
                                            <p:strVal val="#ppt_x"/>
                                          </p:val>
                                        </p:tav>
                                      </p:tavLst>
                                    </p:anim>
                                    <p:anim calcmode="lin" valueType="num">
                                      <p:cBhvr additive="base">
                                        <p:cTn id="38" dur="500" fill="hold"/>
                                        <p:tgtEl>
                                          <p:spTgt spid="2447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4744"/>
                                        </p:tgtEl>
                                        <p:attrNameLst>
                                          <p:attrName>style.visibility</p:attrName>
                                        </p:attrNameLst>
                                      </p:cBhvr>
                                      <p:to>
                                        <p:strVal val="visible"/>
                                      </p:to>
                                    </p:set>
                                    <p:anim calcmode="lin" valueType="num">
                                      <p:cBhvr additive="base">
                                        <p:cTn id="43" dur="500" fill="hold"/>
                                        <p:tgtEl>
                                          <p:spTgt spid="244744"/>
                                        </p:tgtEl>
                                        <p:attrNameLst>
                                          <p:attrName>ppt_x</p:attrName>
                                        </p:attrNameLst>
                                      </p:cBhvr>
                                      <p:tavLst>
                                        <p:tav tm="0">
                                          <p:val>
                                            <p:strVal val="#ppt_x"/>
                                          </p:val>
                                        </p:tav>
                                        <p:tav tm="100000">
                                          <p:val>
                                            <p:strVal val="#ppt_x"/>
                                          </p:val>
                                        </p:tav>
                                      </p:tavLst>
                                    </p:anim>
                                    <p:anim calcmode="lin" valueType="num">
                                      <p:cBhvr additive="base">
                                        <p:cTn id="44" dur="500" fill="hold"/>
                                        <p:tgtEl>
                                          <p:spTgt spid="24474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1" grpId="0" animBg="1"/>
      <p:bldP spid="244739" grpId="0" animBg="1"/>
      <p:bldP spid="244743" grpId="0" animBg="1"/>
      <p:bldP spid="244740" grpId="0" animBg="1"/>
      <p:bldP spid="244745" grpId="0" animBg="1"/>
      <p:bldP spid="244744"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p:txBody>
          <a:bodyPr/>
          <a:lstStyle/>
          <a:p>
            <a:r>
              <a:rPr lang="en-US" b="1" dirty="0">
                <a:latin typeface="Arial" charset="0"/>
                <a:cs typeface="Arial" charset="0"/>
              </a:rPr>
              <a:t>Crossword Time</a:t>
            </a:r>
          </a:p>
        </p:txBody>
      </p:sp>
      <p:pic>
        <p:nvPicPr>
          <p:cNvPr id="14339" name="Picture 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19250"/>
            <a:ext cx="3733800" cy="3536950"/>
          </a:xfrm>
        </p:spPr>
      </p:pic>
      <p:sp>
        <p:nvSpPr>
          <p:cNvPr id="14340" name="Rectangle 9"/>
          <p:cNvSpPr>
            <a:spLocks noGrp="1" noChangeArrowheads="1"/>
          </p:cNvSpPr>
          <p:nvPr>
            <p:ph sz="half" idx="2"/>
          </p:nvPr>
        </p:nvSpPr>
        <p:spPr>
          <a:xfrm>
            <a:off x="4648200" y="1619250"/>
            <a:ext cx="4038600" cy="3991328"/>
          </a:xfrm>
        </p:spPr>
        <p:txBody>
          <a:bodyPr/>
          <a:lstStyle/>
          <a:p>
            <a:pPr marL="0" indent="0">
              <a:buFontTx/>
              <a:buNone/>
            </a:pPr>
            <a:r>
              <a:rPr lang="en-US" sz="2800" dirty="0">
                <a:latin typeface="Arial" charset="0"/>
                <a:cs typeface="Arial" charset="0"/>
              </a:rPr>
              <a:t>Use the </a:t>
            </a:r>
            <a:r>
              <a:rPr lang="en-US" dirty="0" smtClean="0">
                <a:latin typeface="Arial" charset="0"/>
                <a:cs typeface="Arial" charset="0"/>
              </a:rPr>
              <a:t>glossary (page 89) and the introduction (pages 52-53) sections</a:t>
            </a:r>
            <a:r>
              <a:rPr lang="en-US" sz="2800" dirty="0" smtClean="0">
                <a:latin typeface="Arial" charset="0"/>
                <a:cs typeface="Arial" charset="0"/>
              </a:rPr>
              <a:t> of the Preschool Learning Foundations to </a:t>
            </a:r>
            <a:r>
              <a:rPr lang="en-US" sz="2800" dirty="0">
                <a:latin typeface="Arial" charset="0"/>
                <a:cs typeface="Arial" charset="0"/>
              </a:rPr>
              <a:t>complete </a:t>
            </a:r>
            <a:r>
              <a:rPr lang="en-US" sz="2800" dirty="0" smtClean="0">
                <a:latin typeface="Arial" charset="0"/>
                <a:cs typeface="Arial" charset="0"/>
              </a:rPr>
              <a:t>Handout 2A: Crossword Puzzle with </a:t>
            </a:r>
            <a:r>
              <a:rPr lang="en-US" sz="2800" dirty="0">
                <a:latin typeface="Arial" charset="0"/>
                <a:cs typeface="Arial" charset="0"/>
              </a:rPr>
              <a:t>your table </a:t>
            </a:r>
            <a:r>
              <a:rPr lang="en-US" sz="2800" dirty="0" smtClean="0">
                <a:latin typeface="Arial" charset="0"/>
                <a:cs typeface="Arial" charset="0"/>
              </a:rPr>
              <a:t>partner. </a:t>
            </a:r>
            <a:endParaRPr lang="en-US" sz="2800" dirty="0">
              <a:latin typeface="Arial" charset="0"/>
              <a:cs typeface="Arial" charset="0"/>
            </a:endParaRPr>
          </a:p>
        </p:txBody>
      </p:sp>
      <p:sp>
        <p:nvSpPr>
          <p:cNvPr id="2" name="Slide Number Placeholder 1"/>
          <p:cNvSpPr>
            <a:spLocks noGrp="1"/>
          </p:cNvSpPr>
          <p:nvPr>
            <p:ph type="sldNum" sz="quarter" idx="10"/>
          </p:nvPr>
        </p:nvSpPr>
        <p:spPr/>
        <p:txBody>
          <a:bodyPr/>
          <a:lstStyle/>
          <a:p>
            <a:pPr>
              <a:defRPr/>
            </a:pPr>
            <a:fld id="{FA329EE2-369B-5D47-885A-D6789B6B06BD}" type="slidenum">
              <a:rPr lang="en-US" smtClean="0"/>
              <a:pPr>
                <a:defRPr/>
              </a:pPr>
              <a:t>12</a:t>
            </a:fld>
            <a:endParaRPr lang="en-US"/>
          </a:p>
        </p:txBody>
      </p:sp>
    </p:spTree>
    <p:extLst>
      <p:ext uri="{BB962C8B-B14F-4D97-AF65-F5344CB8AC3E}">
        <p14:creationId xmlns:p14="http://schemas.microsoft.com/office/powerpoint/2010/main" val="2622099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Alignment Document</a:t>
            </a:r>
            <a:endParaRPr lang="en-US" dirty="0"/>
          </a:p>
        </p:txBody>
      </p:sp>
      <p:sp>
        <p:nvSpPr>
          <p:cNvPr id="172034" name="Content Placeholder 4"/>
          <p:cNvSpPr>
            <a:spLocks noGrp="1"/>
          </p:cNvSpPr>
          <p:nvPr>
            <p:ph sz="half" idx="1"/>
          </p:nvPr>
        </p:nvSpPr>
        <p:spPr>
          <a:xfrm>
            <a:off x="457200" y="1692276"/>
            <a:ext cx="4038600" cy="4525963"/>
          </a:xfrm>
        </p:spPr>
        <p:txBody>
          <a:bodyPr/>
          <a:lstStyle/>
          <a:p>
            <a:pPr marL="0" indent="0">
              <a:buFont typeface="Arial" charset="0"/>
              <a:buNone/>
            </a:pPr>
            <a:r>
              <a:rPr lang="en-US" dirty="0">
                <a:latin typeface="Arial" charset="0"/>
                <a:ea typeface="ＭＳ Ｐゴシック" charset="0"/>
              </a:rPr>
              <a:t>Aligns the </a:t>
            </a:r>
            <a:r>
              <a:rPr lang="en-US" i="1" dirty="0" smtClean="0">
                <a:latin typeface="Arial" charset="0"/>
                <a:ea typeface="ＭＳ Ｐゴシック" charset="0"/>
              </a:rPr>
              <a:t>California </a:t>
            </a:r>
            <a:r>
              <a:rPr lang="en-US" i="1" dirty="0">
                <a:latin typeface="Arial" charset="0"/>
                <a:ea typeface="ＭＳ Ｐゴシック" charset="0"/>
              </a:rPr>
              <a:t>Preschool </a:t>
            </a:r>
            <a:r>
              <a:rPr lang="en-US" i="1" dirty="0" smtClean="0">
                <a:latin typeface="Arial" charset="0"/>
                <a:ea typeface="ＭＳ Ｐゴシック" charset="0"/>
              </a:rPr>
              <a:t>Learning Foundations </a:t>
            </a:r>
            <a:r>
              <a:rPr lang="en-US" dirty="0">
                <a:latin typeface="Arial" charset="0"/>
                <a:ea typeface="ＭＳ Ｐゴシック" charset="0"/>
              </a:rPr>
              <a:t>with the CA </a:t>
            </a:r>
            <a:r>
              <a:rPr lang="en-US" dirty="0" smtClean="0">
                <a:latin typeface="Arial" charset="0"/>
                <a:ea typeface="ＭＳ Ｐゴシック" charset="0"/>
              </a:rPr>
              <a:t>Standards</a:t>
            </a:r>
            <a:endParaRPr lang="en-US" dirty="0">
              <a:latin typeface="Arial" charset="0"/>
              <a:ea typeface="ＭＳ Ｐゴシック" charset="0"/>
            </a:endParaRPr>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13</a:t>
            </a:fld>
            <a:endParaRPr lang="en-US"/>
          </a:p>
        </p:txBody>
      </p:sp>
      <p:pic>
        <p:nvPicPr>
          <p:cNvPr id="7" name="Picture 3"/>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38712" y="1624806"/>
            <a:ext cx="3457575" cy="447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04712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92"/>
            <a:ext cx="8229600" cy="1143000"/>
          </a:xfrm>
        </p:spPr>
        <p:txBody>
          <a:bodyPr/>
          <a:lstStyle/>
          <a:p>
            <a:r>
              <a:rPr lang="en-US" sz="3200" dirty="0" smtClean="0"/>
              <a:t>Alignment Document: </a:t>
            </a:r>
            <a:br>
              <a:rPr lang="en-US" sz="3200" dirty="0" smtClean="0"/>
            </a:br>
            <a:r>
              <a:rPr lang="en-US" sz="3200" b="0" dirty="0" smtClean="0"/>
              <a:t>Language and Literacy</a:t>
            </a:r>
            <a:endParaRPr lang="en-US" sz="3200" b="0" dirty="0"/>
          </a:p>
        </p:txBody>
      </p:sp>
      <p:pic>
        <p:nvPicPr>
          <p:cNvPr id="5" name="Content Placeholder 4"/>
          <p:cNvPicPr>
            <a:picLocks noGrp="1" noChangeAspect="1"/>
          </p:cNvPicPr>
          <p:nvPr>
            <p:ph idx="1"/>
          </p:nvPr>
        </p:nvPicPr>
        <p:blipFill rotWithShape="1">
          <a:blip r:embed="rId3"/>
          <a:srcRect l="4110" r="4277" b="10462"/>
          <a:stretch/>
        </p:blipFill>
        <p:spPr>
          <a:xfrm>
            <a:off x="1033895" y="1338984"/>
            <a:ext cx="7076209" cy="5026816"/>
          </a:xfrm>
          <a:ln>
            <a:solidFill>
              <a:schemeClr val="tx1"/>
            </a:solidFill>
          </a:ln>
        </p:spPr>
      </p:pic>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14</a:t>
            </a:fld>
            <a:endParaRPr lang="en-US"/>
          </a:p>
        </p:txBody>
      </p:sp>
    </p:spTree>
    <p:extLst>
      <p:ext uri="{BB962C8B-B14F-4D97-AF65-F5344CB8AC3E}">
        <p14:creationId xmlns:p14="http://schemas.microsoft.com/office/powerpoint/2010/main" val="3857688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810000" y="33866"/>
            <a:ext cx="5334000" cy="1947333"/>
          </a:xfrm>
        </p:spPr>
        <p:txBody>
          <a:bodyPr>
            <a:normAutofit/>
          </a:bodyPr>
          <a:lstStyle/>
          <a:p>
            <a:pPr defTabSz="914400">
              <a:spcBef>
                <a:spcPct val="30000"/>
              </a:spcBef>
              <a:defRPr/>
            </a:pPr>
            <a:r>
              <a:rPr lang="en-US" dirty="0" smtClean="0"/>
              <a:t>The Importance of Phonological Awareness</a:t>
            </a:r>
            <a:endParaRPr lang="en-US" dirty="0"/>
          </a:p>
        </p:txBody>
      </p:sp>
      <p:pic>
        <p:nvPicPr>
          <p:cNvPr id="16389" name="Content Placeholder 15" descr="teacher helping children identify animals in book"/>
          <p:cNvPicPr>
            <a:picLocks noGrp="1" noChangeAspect="1"/>
          </p:cNvPicPr>
          <p:nvPr>
            <p:ph sz="half" idx="1"/>
          </p:nvPr>
        </p:nvPicPr>
        <p:blipFill rotWithShape="1">
          <a:blip r:embed="rId3">
            <a:lum bright="12000"/>
            <a:extLst>
              <a:ext uri="{28A0092B-C50C-407E-A947-70E740481C1C}">
                <a14:useLocalDpi xmlns:a14="http://schemas.microsoft.com/office/drawing/2010/main" val="0"/>
              </a:ext>
            </a:extLst>
          </a:blip>
          <a:srcRect l="19542" r="4167"/>
          <a:stretch/>
        </p:blipFill>
        <p:spPr>
          <a:xfrm>
            <a:off x="0" y="3505200"/>
            <a:ext cx="3721101" cy="3352800"/>
          </a:xfrm>
          <a:noFill/>
          <a:ln>
            <a:solidFill>
              <a:schemeClr val="tx1"/>
            </a:solidFill>
          </a:ln>
        </p:spPr>
      </p:pic>
      <p:sp>
        <p:nvSpPr>
          <p:cNvPr id="2" name="Content Placeholder 1"/>
          <p:cNvSpPr>
            <a:spLocks noGrp="1"/>
          </p:cNvSpPr>
          <p:nvPr>
            <p:ph sz="quarter" idx="2"/>
          </p:nvPr>
        </p:nvSpPr>
        <p:spPr>
          <a:xfrm>
            <a:off x="3810000" y="1981200"/>
            <a:ext cx="5334000" cy="4876800"/>
          </a:xfrm>
        </p:spPr>
        <p:txBody>
          <a:bodyPr/>
          <a:lstStyle/>
          <a:p>
            <a:r>
              <a:rPr lang="en-US" dirty="0">
                <a:ea typeface="ＭＳ Ｐゴシック" charset="0"/>
              </a:rPr>
              <a:t>Phonological awareness plays a </a:t>
            </a:r>
            <a:r>
              <a:rPr lang="en-US" dirty="0" smtClean="0">
                <a:ea typeface="ＭＳ Ｐゴシック" charset="0"/>
              </a:rPr>
              <a:t>critical </a:t>
            </a:r>
            <a:r>
              <a:rPr lang="en-US" dirty="0">
                <a:ea typeface="ＭＳ Ｐゴシック" charset="0"/>
              </a:rPr>
              <a:t>role in the acquisition of several critical reading </a:t>
            </a:r>
            <a:r>
              <a:rPr lang="en-US" dirty="0" smtClean="0">
                <a:ea typeface="ＭＳ Ｐゴシック" charset="0"/>
              </a:rPr>
              <a:t>skills including:</a:t>
            </a:r>
          </a:p>
          <a:p>
            <a:pPr lvl="1">
              <a:buFont typeface="Wingdings" charset="2"/>
              <a:buChar char="§"/>
            </a:pPr>
            <a:r>
              <a:rPr lang="en-US" dirty="0">
                <a:ea typeface="ＭＳ Ｐゴシック" charset="0"/>
              </a:rPr>
              <a:t>U</a:t>
            </a:r>
            <a:r>
              <a:rPr lang="en-US" dirty="0" smtClean="0">
                <a:ea typeface="ＭＳ Ｐゴシック" charset="0"/>
              </a:rPr>
              <a:t>nderstanding </a:t>
            </a:r>
            <a:r>
              <a:rPr lang="en-US" dirty="0">
                <a:ea typeface="ＭＳ Ｐゴシック" charset="0"/>
              </a:rPr>
              <a:t>the alphabetic </a:t>
            </a:r>
            <a:r>
              <a:rPr lang="en-US" dirty="0" smtClean="0">
                <a:ea typeface="ＭＳ Ｐゴシック" charset="0"/>
              </a:rPr>
              <a:t>principle</a:t>
            </a:r>
          </a:p>
          <a:p>
            <a:pPr lvl="1">
              <a:buFont typeface="Wingdings" charset="2"/>
              <a:buChar char="§"/>
            </a:pPr>
            <a:r>
              <a:rPr lang="en-US" dirty="0">
                <a:ea typeface="ＭＳ Ｐゴシック" charset="0"/>
              </a:rPr>
              <a:t>D</a:t>
            </a:r>
            <a:r>
              <a:rPr lang="en-US" dirty="0" smtClean="0">
                <a:ea typeface="ＭＳ Ｐゴシック" charset="0"/>
              </a:rPr>
              <a:t>ecoding </a:t>
            </a:r>
            <a:r>
              <a:rPr lang="en-US" dirty="0">
                <a:ea typeface="ＭＳ Ｐゴシック" charset="0"/>
              </a:rPr>
              <a:t>printed </a:t>
            </a:r>
            <a:r>
              <a:rPr lang="en-US" dirty="0" smtClean="0">
                <a:ea typeface="ＭＳ Ｐゴシック" charset="0"/>
              </a:rPr>
              <a:t>words</a:t>
            </a:r>
          </a:p>
          <a:p>
            <a:pPr lvl="1">
              <a:buFont typeface="Wingdings" charset="2"/>
              <a:buChar char="§"/>
            </a:pPr>
            <a:r>
              <a:rPr lang="en-US" dirty="0" smtClean="0">
                <a:ea typeface="ＭＳ Ｐゴシック" charset="0"/>
              </a:rPr>
              <a:t>Spelling</a:t>
            </a:r>
            <a:endParaRPr lang="en-US" dirty="0"/>
          </a:p>
        </p:txBody>
      </p:sp>
      <p:pic>
        <p:nvPicPr>
          <p:cNvPr id="16388" name="Picture 12" descr="boy using pointer "/>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r="18056"/>
          <a:stretch/>
        </p:blipFill>
        <p:spPr>
          <a:xfrm>
            <a:off x="0" y="0"/>
            <a:ext cx="3746500" cy="3563938"/>
          </a:xfrm>
          <a:noFill/>
          <a:ln>
            <a:solidFill>
              <a:schemeClr val="tx1"/>
            </a:solidFill>
          </a:ln>
        </p:spPr>
      </p:pic>
      <p:sp>
        <p:nvSpPr>
          <p:cNvPr id="6" name="Rectangle 5"/>
          <p:cNvSpPr>
            <a:spLocks noChangeArrowheads="1"/>
          </p:cNvSpPr>
          <p:nvPr/>
        </p:nvSpPr>
        <p:spPr bwMode="auto">
          <a:xfrm>
            <a:off x="3721101" y="6519446"/>
            <a:ext cx="540083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800" dirty="0"/>
              <a:t>©</a:t>
            </a:r>
            <a:r>
              <a:rPr lang="en-US" altLang="en-US" sz="800" dirty="0" smtClean="0"/>
              <a:t>2016 </a:t>
            </a:r>
            <a:r>
              <a:rPr lang="en-US" altLang="en-US" sz="800" dirty="0"/>
              <a:t>California Department of Education </a:t>
            </a:r>
            <a:r>
              <a:rPr lang="en-US" altLang="en-US" sz="800" dirty="0" smtClean="0"/>
              <a:t>with </a:t>
            </a:r>
            <a:r>
              <a:rPr lang="en-US" altLang="en-US" sz="800" dirty="0"/>
              <a:t>the </a:t>
            </a:r>
            <a:r>
              <a:rPr lang="en-US" altLang="en-US" sz="800" dirty="0" err="1"/>
              <a:t>WestEd</a:t>
            </a:r>
            <a:r>
              <a:rPr lang="en-US" altLang="en-US" sz="800" dirty="0"/>
              <a:t> Center for Child &amp; Family Studies, </a:t>
            </a:r>
            <a:endParaRPr lang="en-US" altLang="en-US" sz="800" dirty="0" smtClean="0"/>
          </a:p>
          <a:p>
            <a:pPr algn="ctr"/>
            <a:r>
              <a:rPr lang="en-US" altLang="en-US" sz="800" dirty="0" smtClean="0"/>
              <a:t>California </a:t>
            </a:r>
            <a:r>
              <a:rPr lang="en-US" altLang="en-US" sz="800" dirty="0"/>
              <a:t>Preschool Instructional </a:t>
            </a:r>
            <a:r>
              <a:rPr lang="en-US" altLang="en-US" sz="800" dirty="0" smtClean="0"/>
              <a:t>Network.</a:t>
            </a:r>
            <a:r>
              <a:rPr lang="en-US" altLang="en-US" sz="800" baseline="0" dirty="0" smtClean="0"/>
              <a:t> </a:t>
            </a:r>
            <a:r>
              <a:rPr lang="en-US" altLang="en-US" sz="800" dirty="0" smtClean="0"/>
              <a:t>(05/2016) </a:t>
            </a:r>
            <a:endParaRPr lang="en-US" altLang="en-US" sz="800" dirty="0"/>
          </a:p>
        </p:txBody>
      </p:sp>
    </p:spTree>
    <p:extLst>
      <p:ext uri="{BB962C8B-B14F-4D97-AF65-F5344CB8AC3E}">
        <p14:creationId xmlns:p14="http://schemas.microsoft.com/office/powerpoint/2010/main" val="1235413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z="4000" dirty="0">
                <a:latin typeface="Arial" charset="0"/>
                <a:ea typeface="ＭＳ Ｐゴシック" charset="0"/>
                <a:cs typeface="Arial" charset="0"/>
              </a:rPr>
              <a:t>Phonological Units</a:t>
            </a:r>
          </a:p>
        </p:txBody>
      </p:sp>
      <p:sp>
        <p:nvSpPr>
          <p:cNvPr id="67586" name="Rectangle 3"/>
          <p:cNvSpPr>
            <a:spLocks noGrp="1" noChangeArrowheads="1"/>
          </p:cNvSpPr>
          <p:nvPr>
            <p:ph idx="1"/>
          </p:nvPr>
        </p:nvSpPr>
        <p:spPr>
          <a:xfrm>
            <a:off x="457200" y="1432878"/>
            <a:ext cx="8229600" cy="4525963"/>
          </a:xfrm>
        </p:spPr>
        <p:txBody>
          <a:bodyPr/>
          <a:lstStyle/>
          <a:p>
            <a:pPr eaLnBrk="1" hangingPunct="1">
              <a:spcBef>
                <a:spcPts val="0"/>
              </a:spcBef>
              <a:spcAft>
                <a:spcPts val="1200"/>
              </a:spcAft>
            </a:pPr>
            <a:r>
              <a:rPr lang="en-US" b="1" dirty="0">
                <a:latin typeface="Arial" charset="0"/>
                <a:ea typeface="ＭＳ Ｐゴシック" charset="0"/>
                <a:cs typeface="Arial" charset="0"/>
              </a:rPr>
              <a:t>Words</a:t>
            </a:r>
          </a:p>
          <a:p>
            <a:pPr eaLnBrk="1" hangingPunct="1">
              <a:spcBef>
                <a:spcPts val="0"/>
              </a:spcBef>
              <a:spcAft>
                <a:spcPts val="1200"/>
              </a:spcAft>
            </a:pPr>
            <a:r>
              <a:rPr lang="en-US" b="1" dirty="0">
                <a:latin typeface="Arial" charset="0"/>
                <a:ea typeface="ＭＳ Ｐゴシック" charset="0"/>
                <a:cs typeface="Arial" charset="0"/>
              </a:rPr>
              <a:t>Syllables</a:t>
            </a:r>
          </a:p>
          <a:p>
            <a:pPr eaLnBrk="1" hangingPunct="1">
              <a:spcBef>
                <a:spcPts val="0"/>
              </a:spcBef>
              <a:spcAft>
                <a:spcPts val="600"/>
              </a:spcAft>
            </a:pPr>
            <a:r>
              <a:rPr lang="en-US" b="1" dirty="0" smtClean="0">
                <a:latin typeface="Arial" charset="0"/>
                <a:ea typeface="ＭＳ Ｐゴシック" charset="0"/>
                <a:cs typeface="Arial" charset="0"/>
              </a:rPr>
              <a:t>Onset </a:t>
            </a:r>
            <a:r>
              <a:rPr lang="en-US" b="1" dirty="0">
                <a:latin typeface="Arial" charset="0"/>
                <a:ea typeface="ＭＳ Ｐゴシック" charset="0"/>
                <a:cs typeface="Arial" charset="0"/>
              </a:rPr>
              <a:t>and </a:t>
            </a:r>
            <a:r>
              <a:rPr lang="en-US" b="1" dirty="0" smtClean="0">
                <a:latin typeface="Arial" charset="0"/>
                <a:ea typeface="ＭＳ Ｐゴシック" charset="0"/>
                <a:cs typeface="Arial" charset="0"/>
              </a:rPr>
              <a:t>Rime</a:t>
            </a:r>
            <a:endParaRPr lang="en-US" b="1" dirty="0">
              <a:latin typeface="Arial" charset="0"/>
              <a:ea typeface="ＭＳ Ｐゴシック" charset="0"/>
              <a:cs typeface="Arial" charset="0"/>
            </a:endParaRPr>
          </a:p>
          <a:p>
            <a:pPr marL="633413" indent="-292100" eaLnBrk="1" hangingPunct="1">
              <a:spcBef>
                <a:spcPts val="0"/>
              </a:spcBef>
              <a:spcAft>
                <a:spcPts val="1200"/>
              </a:spcAft>
              <a:buFont typeface="Courier New" panose="02070309020205020404" pitchFamily="49" charset="0"/>
              <a:buChar char="o"/>
            </a:pPr>
            <a:r>
              <a:rPr lang="en-US" sz="2000" b="1" dirty="0" smtClean="0">
                <a:latin typeface="Arial" charset="0"/>
                <a:ea typeface="ＭＳ Ｐゴシック" charset="0"/>
                <a:cs typeface="Arial" charset="0"/>
              </a:rPr>
              <a:t>Onset </a:t>
            </a:r>
            <a:r>
              <a:rPr lang="en-US" sz="2000" dirty="0">
                <a:latin typeface="Arial" charset="0"/>
                <a:ea typeface="ＭＳ Ｐゴシック" charset="0"/>
                <a:cs typeface="Arial" charset="0"/>
              </a:rPr>
              <a:t>- The first consonant or consonant cluster in a syllable (e.g., the </a:t>
            </a:r>
            <a:r>
              <a:rPr lang="en-US" sz="2000" i="1" dirty="0">
                <a:latin typeface="Arial" charset="0"/>
                <a:ea typeface="ＭＳ Ｐゴシック" charset="0"/>
                <a:cs typeface="Arial" charset="0"/>
              </a:rPr>
              <a:t>h</a:t>
            </a:r>
            <a:r>
              <a:rPr lang="en-US" sz="2000" dirty="0">
                <a:latin typeface="Arial" charset="0"/>
                <a:ea typeface="ＭＳ Ｐゴシック" charset="0"/>
                <a:cs typeface="Arial" charset="0"/>
              </a:rPr>
              <a:t> in the one syllable word </a:t>
            </a:r>
            <a:r>
              <a:rPr lang="en-US" sz="2000" i="1" dirty="0">
                <a:latin typeface="Arial" charset="0"/>
                <a:ea typeface="ＭＳ Ｐゴシック" charset="0"/>
                <a:cs typeface="Arial" charset="0"/>
              </a:rPr>
              <a:t>hat</a:t>
            </a:r>
            <a:r>
              <a:rPr lang="en-US" sz="2000" dirty="0">
                <a:latin typeface="Arial" charset="0"/>
                <a:ea typeface="ＭＳ Ｐゴシック" charset="0"/>
                <a:cs typeface="Arial" charset="0"/>
              </a:rPr>
              <a:t>, the </a:t>
            </a:r>
            <a:r>
              <a:rPr lang="en-US" sz="2000" i="1" dirty="0">
                <a:latin typeface="Arial" charset="0"/>
                <a:ea typeface="ＭＳ Ｐゴシック" charset="0"/>
                <a:cs typeface="Arial" charset="0"/>
              </a:rPr>
              <a:t>m</a:t>
            </a:r>
            <a:r>
              <a:rPr lang="en-US" sz="2000" dirty="0">
                <a:latin typeface="Arial" charset="0"/>
                <a:ea typeface="ＭＳ Ｐゴシック" charset="0"/>
                <a:cs typeface="Arial" charset="0"/>
              </a:rPr>
              <a:t> and </a:t>
            </a:r>
            <a:r>
              <a:rPr lang="en-US" sz="2000" i="1" dirty="0">
                <a:latin typeface="Arial" charset="0"/>
                <a:ea typeface="ＭＳ Ｐゴシック" charset="0"/>
                <a:cs typeface="Arial" charset="0"/>
              </a:rPr>
              <a:t>k</a:t>
            </a:r>
            <a:r>
              <a:rPr lang="en-US" sz="2000" dirty="0">
                <a:latin typeface="Arial" charset="0"/>
                <a:ea typeface="ＭＳ Ｐゴシック" charset="0"/>
                <a:cs typeface="Arial" charset="0"/>
              </a:rPr>
              <a:t> in the two syllables in the word </a:t>
            </a:r>
            <a:r>
              <a:rPr lang="en-US" sz="2000" i="1" dirty="0">
                <a:latin typeface="Arial" charset="0"/>
                <a:ea typeface="ＭＳ Ｐゴシック" charset="0"/>
                <a:cs typeface="Arial" charset="0"/>
              </a:rPr>
              <a:t>monkey)</a:t>
            </a:r>
          </a:p>
          <a:p>
            <a:pPr marL="633413" indent="-292100" eaLnBrk="1" hangingPunct="1">
              <a:spcBef>
                <a:spcPts val="0"/>
              </a:spcBef>
              <a:spcAft>
                <a:spcPts val="600"/>
              </a:spcAft>
              <a:buFont typeface="Courier New" panose="02070309020205020404" pitchFamily="49" charset="0"/>
              <a:buChar char="o"/>
            </a:pPr>
            <a:r>
              <a:rPr lang="en-US" sz="2000" b="1" dirty="0" smtClean="0">
                <a:latin typeface="Arial" charset="0"/>
                <a:ea typeface="ＭＳ Ｐゴシック" charset="0"/>
                <a:cs typeface="Arial" charset="0"/>
              </a:rPr>
              <a:t>Rime </a:t>
            </a:r>
            <a:r>
              <a:rPr lang="en-US" sz="2000" b="1" dirty="0">
                <a:latin typeface="Arial" charset="0"/>
                <a:ea typeface="ＭＳ Ｐゴシック" charset="0"/>
                <a:cs typeface="Arial" charset="0"/>
              </a:rPr>
              <a:t>-</a:t>
            </a:r>
            <a:r>
              <a:rPr lang="en-US" sz="2000" dirty="0">
                <a:latin typeface="Arial" charset="0"/>
                <a:ea typeface="ＭＳ Ｐゴシック" charset="0"/>
                <a:cs typeface="Arial" charset="0"/>
              </a:rPr>
              <a:t> Everything left in a syllable after the onset is removed; the vowel and coda of a syllable (e.g., the </a:t>
            </a:r>
            <a:r>
              <a:rPr lang="en-US" sz="2000" i="1" dirty="0">
                <a:latin typeface="Arial" charset="0"/>
                <a:ea typeface="ＭＳ Ｐゴシック" charset="0"/>
                <a:cs typeface="Arial" charset="0"/>
              </a:rPr>
              <a:t>at</a:t>
            </a:r>
            <a:r>
              <a:rPr lang="en-US" sz="2000" dirty="0">
                <a:latin typeface="Arial" charset="0"/>
                <a:ea typeface="ＭＳ Ｐゴシック" charset="0"/>
                <a:cs typeface="Arial" charset="0"/>
              </a:rPr>
              <a:t> in the single syllable word </a:t>
            </a:r>
            <a:r>
              <a:rPr lang="en-US" sz="2000" i="1" dirty="0">
                <a:latin typeface="Arial" charset="0"/>
                <a:ea typeface="ＭＳ Ｐゴシック" charset="0"/>
                <a:cs typeface="Arial" charset="0"/>
              </a:rPr>
              <a:t>hat, </a:t>
            </a:r>
            <a:r>
              <a:rPr lang="en-US" sz="2000" dirty="0">
                <a:latin typeface="Arial" charset="0"/>
                <a:ea typeface="ＭＳ Ｐゴシック" charset="0"/>
                <a:cs typeface="Arial" charset="0"/>
              </a:rPr>
              <a:t>the</a:t>
            </a:r>
            <a:r>
              <a:rPr lang="en-US" sz="2000" i="1" dirty="0">
                <a:latin typeface="Arial" charset="0"/>
                <a:ea typeface="ＭＳ Ｐゴシック" charset="0"/>
                <a:cs typeface="Arial" charset="0"/>
              </a:rPr>
              <a:t> in </a:t>
            </a:r>
            <a:r>
              <a:rPr lang="en-US" sz="2000" dirty="0">
                <a:latin typeface="Arial" charset="0"/>
                <a:ea typeface="ＭＳ Ｐゴシック" charset="0"/>
                <a:cs typeface="Arial" charset="0"/>
              </a:rPr>
              <a:t>in the single-syllable word</a:t>
            </a:r>
            <a:r>
              <a:rPr lang="en-US" sz="2000" i="1" dirty="0">
                <a:latin typeface="Arial" charset="0"/>
                <a:ea typeface="ＭＳ Ｐゴシック" charset="0"/>
                <a:cs typeface="Arial" charset="0"/>
              </a:rPr>
              <a:t> in</a:t>
            </a:r>
            <a:r>
              <a:rPr lang="en-US" sz="2000" dirty="0">
                <a:latin typeface="Arial" charset="0"/>
                <a:ea typeface="ＭＳ Ｐゴシック" charset="0"/>
                <a:cs typeface="Arial" charset="0"/>
              </a:rPr>
              <a:t>)</a:t>
            </a:r>
          </a:p>
          <a:p>
            <a:pPr eaLnBrk="1" hangingPunct="1">
              <a:spcBef>
                <a:spcPts val="0"/>
              </a:spcBef>
              <a:spcAft>
                <a:spcPts val="1200"/>
              </a:spcAft>
            </a:pPr>
            <a:r>
              <a:rPr lang="en-US" b="1" dirty="0">
                <a:latin typeface="Arial" charset="0"/>
                <a:ea typeface="ＭＳ Ｐゴシック" charset="0"/>
                <a:cs typeface="Arial" charset="0"/>
              </a:rPr>
              <a:t>Phonemes (individual sounds)</a:t>
            </a:r>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16</a:t>
            </a:fld>
            <a:endParaRPr lang="en-US" dirty="0"/>
          </a:p>
        </p:txBody>
      </p:sp>
    </p:spTree>
    <p:extLst>
      <p:ext uri="{BB962C8B-B14F-4D97-AF65-F5344CB8AC3E}">
        <p14:creationId xmlns:p14="http://schemas.microsoft.com/office/powerpoint/2010/main" val="2756321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pPr eaLnBrk="1" hangingPunct="1"/>
            <a:r>
              <a:rPr lang="en-US" dirty="0">
                <a:solidFill>
                  <a:schemeClr val="tx1"/>
                </a:solidFill>
                <a:latin typeface="Arial" charset="0"/>
                <a:cs typeface="Arial" charset="0"/>
              </a:rPr>
              <a:t>Developmental</a:t>
            </a:r>
            <a:r>
              <a:rPr lang="en-US" dirty="0">
                <a:solidFill>
                  <a:srgbClr val="FFFFD5"/>
                </a:solidFill>
                <a:latin typeface="Arial" charset="0"/>
                <a:cs typeface="Arial" charset="0"/>
              </a:rPr>
              <a:t> </a:t>
            </a:r>
            <a:r>
              <a:rPr lang="en-US" dirty="0">
                <a:solidFill>
                  <a:schemeClr val="tx1"/>
                </a:solidFill>
                <a:latin typeface="Arial" charset="0"/>
                <a:cs typeface="Arial" charset="0"/>
              </a:rPr>
              <a:t>Continuum</a:t>
            </a:r>
          </a:p>
        </p:txBody>
      </p:sp>
      <p:sp>
        <p:nvSpPr>
          <p:cNvPr id="28676" name="Rectangle 5"/>
          <p:cNvSpPr>
            <a:spLocks noGrp="1" noChangeArrowheads="1"/>
          </p:cNvSpPr>
          <p:nvPr>
            <p:ph type="body" sz="half" idx="4294967295"/>
          </p:nvPr>
        </p:nvSpPr>
        <p:spPr>
          <a:xfrm>
            <a:off x="228600" y="1371600"/>
            <a:ext cx="8915400" cy="4495800"/>
          </a:xfrm>
        </p:spPr>
        <p:txBody>
          <a:bodyPr/>
          <a:lstStyle/>
          <a:p>
            <a:pPr eaLnBrk="1" hangingPunct="1"/>
            <a:r>
              <a:rPr lang="en-US" sz="1000" dirty="0">
                <a:solidFill>
                  <a:srgbClr val="FFF0AF"/>
                </a:solidFill>
                <a:latin typeface="Arial" charset="0"/>
                <a:cs typeface="Arial" charset="0"/>
              </a:rPr>
              <a:t>Detect and Manipulate words and syllables within words</a:t>
            </a:r>
          </a:p>
          <a:p>
            <a:pPr eaLnBrk="1" hangingPunct="1"/>
            <a:r>
              <a:rPr lang="en-US" sz="1000" dirty="0">
                <a:solidFill>
                  <a:srgbClr val="FFF0AF"/>
                </a:solidFill>
                <a:latin typeface="Arial" charset="0"/>
                <a:cs typeface="Arial" charset="0"/>
              </a:rPr>
              <a:t>Awareness of onset and rime</a:t>
            </a:r>
          </a:p>
          <a:p>
            <a:pPr eaLnBrk="1" hangingPunct="1"/>
            <a:r>
              <a:rPr lang="en-US" sz="1000" dirty="0">
                <a:solidFill>
                  <a:srgbClr val="FFF0AF"/>
                </a:solidFill>
                <a:latin typeface="Arial" charset="0"/>
                <a:cs typeface="Arial" charset="0"/>
              </a:rPr>
              <a:t>Awareness of phonemes</a:t>
            </a:r>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17</a:t>
            </a:fld>
            <a:endParaRPr lang="en-US"/>
          </a:p>
        </p:txBody>
      </p:sp>
      <p:pic>
        <p:nvPicPr>
          <p:cNvPr id="28675" name="Content Placeholder 4"/>
          <p:cNvPicPr>
            <a:picLocks noGrp="1" noChangeArrowheads="1"/>
          </p:cNvPicPr>
          <p:nvPr>
            <p:ph idx="1"/>
          </p:nvPr>
        </p:nvPicPr>
        <p:blipFill rotWithShape="1">
          <a:blip r:embed="rId3">
            <a:extLst>
              <a:ext uri="{28A0092B-C50C-407E-A947-70E740481C1C}">
                <a14:useLocalDpi xmlns:a14="http://schemas.microsoft.com/office/drawing/2010/main" val="0"/>
              </a:ext>
            </a:extLst>
          </a:blip>
          <a:srcRect t="-1706" b="6516"/>
          <a:stretch/>
        </p:blipFill>
        <p:spPr>
          <a:xfrm>
            <a:off x="457200" y="1172308"/>
            <a:ext cx="8229600" cy="4953855"/>
          </a:xfrm>
        </p:spPr>
      </p:pic>
    </p:spTree>
    <p:extLst>
      <p:ext uri="{BB962C8B-B14F-4D97-AF65-F5344CB8AC3E}">
        <p14:creationId xmlns:p14="http://schemas.microsoft.com/office/powerpoint/2010/main" val="1654291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0" y="77821"/>
            <a:ext cx="9144000" cy="1193053"/>
          </a:xfrm>
        </p:spPr>
        <p:txBody>
          <a:bodyPr>
            <a:noAutofit/>
          </a:bodyPr>
          <a:lstStyle/>
          <a:p>
            <a:pPr eaLnBrk="1" hangingPunct="1"/>
            <a:r>
              <a:rPr lang="en-US" sz="3600" dirty="0" smtClean="0">
                <a:latin typeface="Arial" charset="0"/>
                <a:ea typeface="ＭＳ Ｐゴシック" charset="0"/>
                <a:cs typeface="Arial" charset="0"/>
              </a:rPr>
              <a:t/>
            </a:r>
            <a:br>
              <a:rPr lang="en-US" sz="3600" dirty="0" smtClean="0">
                <a:latin typeface="Arial" charset="0"/>
                <a:ea typeface="ＭＳ Ｐゴシック" charset="0"/>
                <a:cs typeface="Arial" charset="0"/>
              </a:rPr>
            </a:br>
            <a:r>
              <a:rPr lang="en-US" sz="3600" dirty="0" smtClean="0">
                <a:latin typeface="Arial" charset="0"/>
                <a:ea typeface="ＭＳ Ｐゴシック" charset="0"/>
                <a:cs typeface="Arial" charset="0"/>
              </a:rPr>
              <a:t>Language and Literacy Reading Strand:</a:t>
            </a:r>
            <a:br>
              <a:rPr lang="en-US" sz="3600" dirty="0" smtClean="0">
                <a:latin typeface="Arial" charset="0"/>
                <a:ea typeface="ＭＳ Ｐゴシック" charset="0"/>
                <a:cs typeface="Arial" charset="0"/>
              </a:rPr>
            </a:br>
            <a:r>
              <a:rPr lang="en-US" sz="3600" dirty="0" smtClean="0">
                <a:latin typeface="Arial" charset="0"/>
                <a:ea typeface="ＭＳ Ｐゴシック" charset="0"/>
                <a:cs typeface="Arial" charset="0"/>
              </a:rPr>
              <a:t>Phonological Awareness </a:t>
            </a:r>
            <a:br>
              <a:rPr lang="en-US" sz="3600" dirty="0" smtClean="0">
                <a:latin typeface="Arial" charset="0"/>
                <a:ea typeface="ＭＳ Ｐゴシック" charset="0"/>
                <a:cs typeface="Arial" charset="0"/>
              </a:rPr>
            </a:br>
            <a:endParaRPr lang="en-US" sz="3600" dirty="0">
              <a:latin typeface="Arial" charset="0"/>
              <a:ea typeface="ＭＳ Ｐゴシック" charset="0"/>
              <a:cs typeface="Arial" charset="0"/>
            </a:endParaRPr>
          </a:p>
        </p:txBody>
      </p:sp>
      <p:sp>
        <p:nvSpPr>
          <p:cNvPr id="4" name="Content Placeholder 3"/>
          <p:cNvSpPr>
            <a:spLocks noGrp="1"/>
          </p:cNvSpPr>
          <p:nvPr>
            <p:ph sz="half" idx="1"/>
          </p:nvPr>
        </p:nvSpPr>
        <p:spPr>
          <a:xfrm>
            <a:off x="30480" y="1270874"/>
            <a:ext cx="9113520" cy="824515"/>
          </a:xfrm>
        </p:spPr>
        <p:txBody>
          <a:bodyPr/>
          <a:lstStyle/>
          <a:p>
            <a:pPr marL="0" indent="0" algn="ctr">
              <a:buNone/>
            </a:pPr>
            <a:r>
              <a:rPr lang="en-US" sz="3600" dirty="0" smtClean="0"/>
              <a:t>60 month foundation</a:t>
            </a:r>
            <a:endParaRPr lang="en-US" sz="3600" dirty="0"/>
          </a:p>
        </p:txBody>
      </p:sp>
      <p:sp>
        <p:nvSpPr>
          <p:cNvPr id="3" name="Content Placeholder 2"/>
          <p:cNvSpPr>
            <a:spLocks noGrp="1"/>
          </p:cNvSpPr>
          <p:nvPr>
            <p:ph sz="half" idx="2"/>
          </p:nvPr>
        </p:nvSpPr>
        <p:spPr>
          <a:xfrm>
            <a:off x="962805" y="2107643"/>
            <a:ext cx="7157429" cy="3976086"/>
          </a:xfrm>
        </p:spPr>
        <p:style>
          <a:lnRef idx="2">
            <a:schemeClr val="dk1"/>
          </a:lnRef>
          <a:fillRef idx="1">
            <a:schemeClr val="lt1"/>
          </a:fillRef>
          <a:effectRef idx="0">
            <a:schemeClr val="dk1"/>
          </a:effectRef>
          <a:fontRef idx="minor">
            <a:schemeClr val="dk1"/>
          </a:fontRef>
        </p:style>
        <p:txBody>
          <a:bodyPr/>
          <a:lstStyle/>
          <a:p>
            <a:pPr marL="117475" indent="0">
              <a:buNone/>
            </a:pPr>
            <a:r>
              <a:rPr lang="en-US" sz="3200" dirty="0"/>
              <a:t>2.1  Orally blend and delete words and syllables </a:t>
            </a:r>
            <a:r>
              <a:rPr lang="en-US" sz="3200" u="sng" dirty="0"/>
              <a:t>without</a:t>
            </a:r>
            <a:r>
              <a:rPr lang="en-US" sz="3200" dirty="0"/>
              <a:t> the support of pictures or </a:t>
            </a:r>
            <a:r>
              <a:rPr lang="en-US" sz="3200" dirty="0" smtClean="0"/>
              <a:t>objects:</a:t>
            </a:r>
          </a:p>
          <a:p>
            <a:pPr marL="460375"/>
            <a:r>
              <a:rPr lang="en-US" sz="3200" dirty="0" smtClean="0"/>
              <a:t>Orally </a:t>
            </a:r>
            <a:r>
              <a:rPr lang="en-US" sz="3200" dirty="0"/>
              <a:t>blend </a:t>
            </a:r>
            <a:r>
              <a:rPr lang="en-US" sz="3200" dirty="0" smtClean="0"/>
              <a:t>words</a:t>
            </a:r>
          </a:p>
          <a:p>
            <a:pPr marL="460375"/>
            <a:r>
              <a:rPr lang="en-US" sz="3200" dirty="0" smtClean="0"/>
              <a:t>Orally </a:t>
            </a:r>
            <a:r>
              <a:rPr lang="en-US" sz="3200" dirty="0"/>
              <a:t>blend </a:t>
            </a:r>
            <a:r>
              <a:rPr lang="en-US" sz="3200" dirty="0" smtClean="0"/>
              <a:t>syllables</a:t>
            </a:r>
          </a:p>
          <a:p>
            <a:pPr marL="460375"/>
            <a:r>
              <a:rPr lang="en-US" sz="3200" dirty="0" smtClean="0"/>
              <a:t>Orally </a:t>
            </a:r>
            <a:r>
              <a:rPr lang="en-US" sz="3200" dirty="0"/>
              <a:t>take apart </a:t>
            </a:r>
            <a:r>
              <a:rPr lang="en-US" sz="3200" dirty="0" smtClean="0"/>
              <a:t>words</a:t>
            </a:r>
          </a:p>
          <a:p>
            <a:pPr marL="460375"/>
            <a:r>
              <a:rPr lang="en-US" sz="3200" dirty="0" smtClean="0"/>
              <a:t>Orally </a:t>
            </a:r>
            <a:r>
              <a:rPr lang="en-US" sz="3200" dirty="0"/>
              <a:t>take apart syllables</a:t>
            </a:r>
          </a:p>
        </p:txBody>
      </p:sp>
      <p:sp>
        <p:nvSpPr>
          <p:cNvPr id="2" name="Slide Number Placeholder 1"/>
          <p:cNvSpPr>
            <a:spLocks noGrp="1"/>
          </p:cNvSpPr>
          <p:nvPr>
            <p:ph type="sldNum" sz="quarter" idx="10"/>
          </p:nvPr>
        </p:nvSpPr>
        <p:spPr>
          <a:xfrm>
            <a:off x="8656320" y="-9144"/>
            <a:ext cx="457200" cy="365125"/>
          </a:xfrm>
        </p:spPr>
        <p:txBody>
          <a:bodyPr/>
          <a:lstStyle/>
          <a:p>
            <a:pPr>
              <a:defRPr/>
            </a:pPr>
            <a:fld id="{098F9E98-5098-9646-95E3-35CA2CF0D3F7}" type="slidenum">
              <a:rPr lang="en-US" smtClean="0"/>
              <a:pPr>
                <a:defRPr/>
              </a:pPr>
              <a:t>18</a:t>
            </a:fld>
            <a:endParaRPr lang="en-US"/>
          </a:p>
        </p:txBody>
      </p:sp>
    </p:spTree>
    <p:extLst>
      <p:ext uri="{BB962C8B-B14F-4D97-AF65-F5344CB8AC3E}">
        <p14:creationId xmlns:p14="http://schemas.microsoft.com/office/powerpoint/2010/main" val="2317646961"/>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rmAutofit fontScale="90000"/>
          </a:bodyPr>
          <a:lstStyle/>
          <a:p>
            <a:r>
              <a:rPr lang="en-US" dirty="0" smtClean="0">
                <a:latin typeface="Arial" charset="0"/>
                <a:ea typeface="ＭＳ Ｐゴシック" charset="0"/>
                <a:cs typeface="Arial" charset="0"/>
              </a:rPr>
              <a:t/>
            </a:r>
            <a:br>
              <a:rPr lang="en-US" dirty="0" smtClean="0">
                <a:latin typeface="Arial" charset="0"/>
                <a:ea typeface="ＭＳ Ｐゴシック" charset="0"/>
                <a:cs typeface="Arial" charset="0"/>
              </a:rPr>
            </a:br>
            <a:r>
              <a:rPr lang="en-US" dirty="0" smtClean="0">
                <a:latin typeface="Arial" charset="0"/>
                <a:ea typeface="ＭＳ Ｐゴシック" charset="0"/>
                <a:cs typeface="Arial" charset="0"/>
              </a:rPr>
              <a:t>Language </a:t>
            </a:r>
            <a:r>
              <a:rPr lang="en-US" dirty="0">
                <a:latin typeface="Arial" charset="0"/>
                <a:ea typeface="ＭＳ Ｐゴシック" charset="0"/>
                <a:cs typeface="Arial" charset="0"/>
              </a:rPr>
              <a:t>and </a:t>
            </a:r>
            <a:r>
              <a:rPr lang="en-US" dirty="0" smtClean="0">
                <a:latin typeface="Arial" charset="0"/>
                <a:ea typeface="ＭＳ Ｐゴシック" charset="0"/>
                <a:cs typeface="Arial" charset="0"/>
              </a:rPr>
              <a:t>Literacy Reading Strand: </a:t>
            </a:r>
            <a:r>
              <a:rPr lang="en-US" dirty="0">
                <a:latin typeface="Arial" charset="0"/>
                <a:ea typeface="ＭＳ Ｐゴシック" charset="0"/>
                <a:cs typeface="Arial" charset="0"/>
              </a:rPr>
              <a:t/>
            </a:r>
            <a:br>
              <a:rPr lang="en-US" dirty="0">
                <a:latin typeface="Arial" charset="0"/>
                <a:ea typeface="ＭＳ Ｐゴシック" charset="0"/>
                <a:cs typeface="Arial" charset="0"/>
              </a:rPr>
            </a:br>
            <a:r>
              <a:rPr lang="en-US" dirty="0">
                <a:latin typeface="Arial" charset="0"/>
                <a:ea typeface="ＭＳ Ｐゴシック" charset="0"/>
                <a:cs typeface="Arial" charset="0"/>
              </a:rPr>
              <a:t>Phonological Awareness </a:t>
            </a:r>
            <a:br>
              <a:rPr lang="en-US" dirty="0">
                <a:latin typeface="Arial" charset="0"/>
                <a:ea typeface="ＭＳ Ｐゴシック" charset="0"/>
                <a:cs typeface="Arial" charset="0"/>
              </a:rPr>
            </a:br>
            <a:endParaRPr lang="en-US" dirty="0"/>
          </a:p>
        </p:txBody>
      </p:sp>
      <p:sp>
        <p:nvSpPr>
          <p:cNvPr id="6" name="Content Placeholder 2"/>
          <p:cNvSpPr>
            <a:spLocks noGrp="1"/>
          </p:cNvSpPr>
          <p:nvPr>
            <p:ph sz="half" idx="1"/>
          </p:nvPr>
        </p:nvSpPr>
        <p:spPr>
          <a:xfrm>
            <a:off x="1135184" y="2501691"/>
            <a:ext cx="7118948" cy="3999122"/>
          </a:xfrm>
        </p:spPr>
        <p:style>
          <a:lnRef idx="2">
            <a:schemeClr val="dk1"/>
          </a:lnRef>
          <a:fillRef idx="1">
            <a:schemeClr val="lt1"/>
          </a:fillRef>
          <a:effectRef idx="0">
            <a:schemeClr val="dk1"/>
          </a:effectRef>
          <a:fontRef idx="minor">
            <a:schemeClr val="dk1"/>
          </a:fontRef>
        </p:style>
        <p:txBody>
          <a:bodyPr/>
          <a:lstStyle/>
          <a:p>
            <a:pPr marL="114300" indent="0" eaLnBrk="1" hangingPunct="1">
              <a:buFontTx/>
              <a:buNone/>
            </a:pPr>
            <a:r>
              <a:rPr lang="en-US" sz="3200" dirty="0">
                <a:latin typeface="Arial" charset="0"/>
                <a:ea typeface="ＭＳ Ｐゴシック" charset="0"/>
                <a:cs typeface="Arial" charset="0"/>
              </a:rPr>
              <a:t>2.2  Orally blend the onsets, rimes, and phonemes of words and orally delete the onsets of words, </a:t>
            </a:r>
            <a:r>
              <a:rPr lang="en-US" sz="3200" u="sng" dirty="0">
                <a:latin typeface="Arial" charset="0"/>
                <a:ea typeface="ＭＳ Ｐゴシック" charset="0"/>
                <a:cs typeface="Arial" charset="0"/>
              </a:rPr>
              <a:t>with</a:t>
            </a:r>
            <a:r>
              <a:rPr lang="en-US" sz="3200" dirty="0">
                <a:latin typeface="Arial" charset="0"/>
                <a:ea typeface="ＭＳ Ｐゴシック" charset="0"/>
                <a:cs typeface="Arial" charset="0"/>
              </a:rPr>
              <a:t> the support of pictures or </a:t>
            </a:r>
            <a:r>
              <a:rPr lang="en-US" sz="3200" dirty="0" smtClean="0">
                <a:latin typeface="Arial" charset="0"/>
                <a:ea typeface="ＭＳ Ｐゴシック" charset="0"/>
                <a:cs typeface="Arial" charset="0"/>
              </a:rPr>
              <a:t>objects: </a:t>
            </a:r>
            <a:endParaRPr lang="en-US" sz="3200" dirty="0">
              <a:latin typeface="Arial" charset="0"/>
              <a:ea typeface="ＭＳ Ｐゴシック" charset="0"/>
              <a:cs typeface="Arial" charset="0"/>
            </a:endParaRPr>
          </a:p>
          <a:p>
            <a:pPr marL="571500" indent="-457200" eaLnBrk="1" hangingPunct="1"/>
            <a:r>
              <a:rPr lang="en-US" sz="3200" dirty="0" smtClean="0">
                <a:latin typeface="Arial" charset="0"/>
                <a:ea typeface="ＭＳ Ｐゴシック" charset="0"/>
                <a:cs typeface="Arial" charset="0"/>
              </a:rPr>
              <a:t>Blend </a:t>
            </a:r>
            <a:r>
              <a:rPr lang="en-US" sz="3200" dirty="0">
                <a:latin typeface="Arial" charset="0"/>
                <a:ea typeface="ＭＳ Ｐゴシック" charset="0"/>
                <a:cs typeface="Arial" charset="0"/>
              </a:rPr>
              <a:t>onsets and </a:t>
            </a:r>
            <a:r>
              <a:rPr lang="en-US" sz="3200" dirty="0" smtClean="0">
                <a:latin typeface="Arial" charset="0"/>
                <a:ea typeface="ＭＳ Ｐゴシック" charset="0"/>
                <a:cs typeface="Arial" charset="0"/>
              </a:rPr>
              <a:t>rimes</a:t>
            </a:r>
          </a:p>
          <a:p>
            <a:pPr marL="571500" indent="-457200" eaLnBrk="1" hangingPunct="1"/>
            <a:r>
              <a:rPr lang="en-US" sz="3200" dirty="0" smtClean="0">
                <a:latin typeface="Arial" charset="0"/>
                <a:ea typeface="ＭＳ Ｐゴシック" charset="0"/>
                <a:cs typeface="Arial" charset="0"/>
              </a:rPr>
              <a:t>Delete onsets</a:t>
            </a:r>
          </a:p>
          <a:p>
            <a:pPr marL="571500" indent="-457200" eaLnBrk="1" hangingPunct="1"/>
            <a:r>
              <a:rPr lang="en-US" sz="3200" dirty="0" smtClean="0">
                <a:latin typeface="Arial" charset="0"/>
                <a:ea typeface="ＭＳ Ｐゴシック" charset="0"/>
                <a:cs typeface="Arial" charset="0"/>
              </a:rPr>
              <a:t>Blend </a:t>
            </a:r>
            <a:r>
              <a:rPr lang="en-US" sz="3200" dirty="0">
                <a:latin typeface="Arial" charset="0"/>
                <a:ea typeface="ＭＳ Ｐゴシック" charset="0"/>
                <a:cs typeface="Arial" charset="0"/>
              </a:rPr>
              <a:t>individual </a:t>
            </a:r>
            <a:r>
              <a:rPr lang="en-US" sz="3200" dirty="0" smtClean="0">
                <a:latin typeface="Arial" charset="0"/>
                <a:ea typeface="ＭＳ Ｐゴシック" charset="0"/>
                <a:cs typeface="Arial" charset="0"/>
              </a:rPr>
              <a:t>phonemes</a:t>
            </a:r>
            <a:endParaRPr lang="en-US" sz="3200" b="1" dirty="0">
              <a:latin typeface="Arial" charset="0"/>
              <a:ea typeface="ＭＳ Ｐゴシック" charset="0"/>
              <a:cs typeface="Arial" charset="0"/>
            </a:endParaRPr>
          </a:p>
        </p:txBody>
      </p:sp>
      <p:sp>
        <p:nvSpPr>
          <p:cNvPr id="4" name="Content Placeholder 3"/>
          <p:cNvSpPr>
            <a:spLocks noGrp="1"/>
          </p:cNvSpPr>
          <p:nvPr>
            <p:ph sz="half" idx="2"/>
          </p:nvPr>
        </p:nvSpPr>
        <p:spPr>
          <a:xfrm>
            <a:off x="0" y="1600200"/>
            <a:ext cx="9143999" cy="901491"/>
          </a:xfrm>
        </p:spPr>
        <p:txBody>
          <a:bodyPr/>
          <a:lstStyle/>
          <a:p>
            <a:pPr marL="0" indent="0" algn="ctr">
              <a:buNone/>
            </a:pPr>
            <a:r>
              <a:rPr lang="en-US" sz="3600" dirty="0" smtClean="0"/>
              <a:t>60 month foundation</a:t>
            </a:r>
            <a:endParaRPr lang="en-US" sz="3600" dirty="0"/>
          </a:p>
        </p:txBody>
      </p:sp>
      <p:sp>
        <p:nvSpPr>
          <p:cNvPr id="5" name="Slide Number Placeholder 4"/>
          <p:cNvSpPr>
            <a:spLocks noGrp="1"/>
          </p:cNvSpPr>
          <p:nvPr>
            <p:ph type="sldNum" sz="quarter" idx="10"/>
          </p:nvPr>
        </p:nvSpPr>
        <p:spPr/>
        <p:txBody>
          <a:bodyPr/>
          <a:lstStyle/>
          <a:p>
            <a:pPr>
              <a:defRPr/>
            </a:pPr>
            <a:fld id="{FA329EE2-369B-5D47-885A-D6789B6B06BD}" type="slidenum">
              <a:rPr lang="en-US" smtClean="0"/>
              <a:pPr>
                <a:defRPr/>
              </a:pPr>
              <a:t>19</a:t>
            </a:fld>
            <a:endParaRPr lang="en-US"/>
          </a:p>
        </p:txBody>
      </p:sp>
    </p:spTree>
    <p:extLst>
      <p:ext uri="{BB962C8B-B14F-4D97-AF65-F5344CB8AC3E}">
        <p14:creationId xmlns:p14="http://schemas.microsoft.com/office/powerpoint/2010/main" val="11655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295400"/>
          </a:xfrm>
        </p:spPr>
        <p:txBody>
          <a:bodyPr/>
          <a:lstStyle/>
          <a:p>
            <a:r>
              <a:rPr lang="en-US" dirty="0">
                <a:latin typeface="Arial" charset="0"/>
                <a:ea typeface="ＭＳ Ｐゴシック" charset="0"/>
              </a:rPr>
              <a:t>During this </a:t>
            </a:r>
            <a:r>
              <a:rPr lang="en-US" dirty="0" smtClean="0">
                <a:latin typeface="Arial" charset="0"/>
                <a:ea typeface="ＭＳ Ｐゴシック" charset="0"/>
              </a:rPr>
              <a:t>session, </a:t>
            </a:r>
            <a:r>
              <a:rPr lang="en-US" dirty="0">
                <a:latin typeface="Arial" charset="0"/>
                <a:ea typeface="ＭＳ Ｐゴシック" charset="0"/>
              </a:rPr>
              <a:t>we will: </a:t>
            </a:r>
            <a:endParaRPr lang="en-US" altLang="en-US" dirty="0" smtClean="0"/>
          </a:p>
        </p:txBody>
      </p:sp>
      <p:sp>
        <p:nvSpPr>
          <p:cNvPr id="41986" name="Content Placeholder 2"/>
          <p:cNvSpPr>
            <a:spLocks noGrp="1"/>
          </p:cNvSpPr>
          <p:nvPr>
            <p:ph sz="half" idx="1"/>
          </p:nvPr>
        </p:nvSpPr>
        <p:spPr>
          <a:xfrm>
            <a:off x="457201" y="1295400"/>
            <a:ext cx="8229600" cy="5091752"/>
          </a:xfrm>
        </p:spPr>
        <p:txBody>
          <a:bodyPr/>
          <a:lstStyle/>
          <a:p>
            <a:r>
              <a:rPr lang="en-US" altLang="en-US" dirty="0" smtClean="0"/>
              <a:t>Observe, read about, and discuss the developmental continuum of the Phonological Awareness </a:t>
            </a:r>
            <a:r>
              <a:rPr lang="en-US" altLang="en-US" dirty="0" err="1" smtClean="0"/>
              <a:t>substrand</a:t>
            </a:r>
            <a:endParaRPr lang="en-US" altLang="en-US" dirty="0" smtClean="0"/>
          </a:p>
          <a:p>
            <a:r>
              <a:rPr lang="en-US" altLang="en-US" dirty="0" smtClean="0"/>
              <a:t>Discuss </a:t>
            </a:r>
            <a:r>
              <a:rPr lang="en-US" altLang="en-US" dirty="0"/>
              <a:t>c</a:t>
            </a:r>
            <a:r>
              <a:rPr lang="en-US" altLang="en-US" dirty="0" smtClean="0"/>
              <a:t>urrent </a:t>
            </a:r>
            <a:r>
              <a:rPr lang="en-US" altLang="en-US" dirty="0"/>
              <a:t>r</a:t>
            </a:r>
            <a:r>
              <a:rPr lang="en-US" altLang="en-US" dirty="0" smtClean="0"/>
              <a:t>esearch underlying developmentally appropriate strategies that support the development of the Phonological Awareness </a:t>
            </a:r>
            <a:r>
              <a:rPr lang="en-US" altLang="en-US" dirty="0" err="1" smtClean="0"/>
              <a:t>substrand</a:t>
            </a:r>
            <a:endParaRPr lang="en-US" altLang="en-US" dirty="0" smtClean="0"/>
          </a:p>
          <a:p>
            <a:r>
              <a:rPr lang="en-US" altLang="en-US" dirty="0" smtClean="0"/>
              <a:t>Practice using resources to plan environments and interactions and strategies to support development of the Phonological Awareness </a:t>
            </a:r>
            <a:r>
              <a:rPr lang="en-US" altLang="en-US" dirty="0" err="1" smtClean="0"/>
              <a:t>substrand</a:t>
            </a:r>
            <a:endParaRPr lang="en-US" altLang="en-US" dirty="0" smtClean="0"/>
          </a:p>
          <a:p>
            <a:pPr>
              <a:buFont typeface="Arial" panose="020B0604020202020204" pitchFamily="34" charset="0"/>
              <a:buNone/>
            </a:pPr>
            <a:endParaRPr lang="en-US" altLang="en-US" dirty="0" smtClean="0"/>
          </a:p>
        </p:txBody>
      </p:sp>
      <p:sp>
        <p:nvSpPr>
          <p:cNvPr id="41987"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B2CBB8-2078-4424-BA3A-727A4965FAC7}" type="slidenum">
              <a:rPr lang="en-US" altLang="en-US" sz="1200"/>
              <a:pPr/>
              <a:t>2</a:t>
            </a:fld>
            <a:endParaRPr lang="en-US" altLang="en-US" sz="1200" dirty="0"/>
          </a:p>
        </p:txBody>
      </p:sp>
    </p:spTree>
    <p:extLst>
      <p:ext uri="{BB962C8B-B14F-4D97-AF65-F5344CB8AC3E}">
        <p14:creationId xmlns:p14="http://schemas.microsoft.com/office/powerpoint/2010/main" val="3624475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title"/>
          </p:nvPr>
        </p:nvSpPr>
        <p:spPr>
          <a:xfrm>
            <a:off x="457200" y="0"/>
            <a:ext cx="8229600" cy="1417638"/>
          </a:xfrm>
        </p:spPr>
        <p:txBody>
          <a:bodyPr>
            <a:normAutofit/>
          </a:bodyPr>
          <a:lstStyle/>
          <a:p>
            <a:r>
              <a:rPr lang="en-US" sz="3600" dirty="0" smtClean="0">
                <a:latin typeface="Arial" charset="0"/>
                <a:ea typeface="ＭＳ Ｐゴシック" charset="0"/>
                <a:cs typeface="Arial" charset="0"/>
              </a:rPr>
              <a:t>Activity:</a:t>
            </a:r>
            <a:br>
              <a:rPr lang="en-US" sz="3600" dirty="0" smtClean="0">
                <a:latin typeface="Arial" charset="0"/>
                <a:ea typeface="ＭＳ Ｐゴシック" charset="0"/>
                <a:cs typeface="Arial" charset="0"/>
              </a:rPr>
            </a:br>
            <a:r>
              <a:rPr lang="en-US" sz="3600" b="0" dirty="0" smtClean="0">
                <a:latin typeface="Arial" charset="0"/>
                <a:ea typeface="ＭＳ Ｐゴシック" charset="0"/>
                <a:cs typeface="Arial" charset="0"/>
              </a:rPr>
              <a:t>Understanding Phonological Units</a:t>
            </a:r>
            <a:endParaRPr lang="en-US" sz="3600" b="0" dirty="0">
              <a:latin typeface="Arial" charset="0"/>
              <a:ea typeface="ＭＳ Ｐゴシック" charset="0"/>
              <a:cs typeface="Arial" charset="0"/>
            </a:endParaRPr>
          </a:p>
        </p:txBody>
      </p:sp>
      <p:pic>
        <p:nvPicPr>
          <p:cNvPr id="134147" name="Picture 9"/>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val="0"/>
              </a:ext>
            </a:extLst>
          </a:blip>
          <a:srcRect/>
          <a:stretch/>
        </p:blipFill>
        <p:spPr>
          <a:xfrm>
            <a:off x="609600" y="1600200"/>
            <a:ext cx="3505200" cy="433977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34146" name="Rectangle 8"/>
          <p:cNvSpPr>
            <a:spLocks noGrp="1" noChangeArrowheads="1"/>
          </p:cNvSpPr>
          <p:nvPr>
            <p:ph sz="half" idx="2"/>
          </p:nvPr>
        </p:nvSpPr>
        <p:spPr/>
        <p:txBody>
          <a:bodyPr/>
          <a:lstStyle/>
          <a:p>
            <a:pPr marL="0" indent="0">
              <a:buFontTx/>
              <a:buNone/>
            </a:pPr>
            <a:r>
              <a:rPr lang="en-US" sz="2800" dirty="0" smtClean="0">
                <a:latin typeface="Arial" charset="0"/>
                <a:ea typeface="ＭＳ Ｐゴシック" charset="0"/>
                <a:cs typeface="Arial" charset="0"/>
              </a:rPr>
              <a:t>Using the language and literacy </a:t>
            </a:r>
            <a:r>
              <a:rPr lang="en-US" dirty="0">
                <a:latin typeface="Arial" charset="0"/>
                <a:ea typeface="ＭＳ Ｐゴシック" charset="0"/>
                <a:cs typeface="Arial" charset="0"/>
              </a:rPr>
              <a:t>f</a:t>
            </a:r>
            <a:r>
              <a:rPr lang="en-US" sz="2800" dirty="0" smtClean="0">
                <a:latin typeface="Arial" charset="0"/>
                <a:ea typeface="ＭＳ Ｐゴシック" charset="0"/>
                <a:cs typeface="Arial" charset="0"/>
              </a:rPr>
              <a:t>oundations on phonological </a:t>
            </a:r>
            <a:r>
              <a:rPr lang="en-US" dirty="0">
                <a:latin typeface="Arial" charset="0"/>
                <a:ea typeface="ＭＳ Ｐゴシック" charset="0"/>
                <a:cs typeface="Arial" charset="0"/>
              </a:rPr>
              <a:t>a</a:t>
            </a:r>
            <a:r>
              <a:rPr lang="en-US" sz="2800" dirty="0" smtClean="0">
                <a:latin typeface="Arial" charset="0"/>
                <a:ea typeface="ＭＳ Ｐゴシック" charset="0"/>
                <a:cs typeface="Arial" charset="0"/>
              </a:rPr>
              <a:t>wareness, complete </a:t>
            </a:r>
            <a:r>
              <a:rPr lang="en-US" sz="2800" dirty="0">
                <a:latin typeface="Arial" charset="0"/>
                <a:ea typeface="ＭＳ Ｐゴシック" charset="0"/>
                <a:cs typeface="Arial" charset="0"/>
              </a:rPr>
              <a:t>the </a:t>
            </a:r>
            <a:r>
              <a:rPr lang="en-US" sz="2800" dirty="0" smtClean="0">
                <a:latin typeface="Arial" charset="0"/>
                <a:ea typeface="ＭＳ Ｐゴシック" charset="0"/>
                <a:cs typeface="Arial" charset="0"/>
              </a:rPr>
              <a:t>matching activity with </a:t>
            </a:r>
            <a:r>
              <a:rPr lang="en-US" dirty="0" smtClean="0">
                <a:latin typeface="Arial" charset="0"/>
                <a:ea typeface="ＭＳ Ｐゴシック" charset="0"/>
                <a:cs typeface="Arial" charset="0"/>
              </a:rPr>
              <a:t>your tablemates</a:t>
            </a:r>
            <a:r>
              <a:rPr lang="en-US" sz="2800" dirty="0" smtClean="0">
                <a:latin typeface="Arial" charset="0"/>
                <a:ea typeface="ＭＳ Ｐゴシック" charset="0"/>
                <a:cs typeface="Arial" charset="0"/>
              </a:rPr>
              <a:t>. </a:t>
            </a:r>
            <a:endParaRPr lang="en-US" sz="2800" dirty="0">
              <a:latin typeface="Arial" charset="0"/>
              <a:ea typeface="ＭＳ Ｐゴシック" charset="0"/>
              <a:cs typeface="Arial" charset="0"/>
            </a:endParaRPr>
          </a:p>
        </p:txBody>
      </p:sp>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20</a:t>
            </a:fld>
            <a:endParaRPr lang="en-US"/>
          </a:p>
        </p:txBody>
      </p:sp>
    </p:spTree>
    <p:extLst>
      <p:ext uri="{BB962C8B-B14F-4D97-AF65-F5344CB8AC3E}">
        <p14:creationId xmlns:p14="http://schemas.microsoft.com/office/powerpoint/2010/main" val="710369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Focused Video Viewing: </a:t>
            </a:r>
            <a:br>
              <a:rPr lang="en-US" dirty="0" smtClean="0"/>
            </a:br>
            <a:r>
              <a:rPr lang="en-US" sz="2400" dirty="0" smtClean="0"/>
              <a:t>LL</a:t>
            </a:r>
            <a:r>
              <a:rPr lang="en-US" sz="2400" dirty="0"/>
              <a:t>-</a:t>
            </a:r>
            <a:r>
              <a:rPr lang="en-US" sz="2400" dirty="0" smtClean="0"/>
              <a:t> Reading</a:t>
            </a:r>
            <a:br>
              <a:rPr lang="en-US" sz="2400" dirty="0" smtClean="0"/>
            </a:br>
            <a:r>
              <a:rPr lang="en-US" sz="2400" dirty="0" smtClean="0"/>
              <a:t>Phonological Awareness</a:t>
            </a:r>
            <a:br>
              <a:rPr lang="en-US" sz="2400" dirty="0" smtClean="0"/>
            </a:br>
            <a:endParaRPr lang="en-US" sz="2400"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22" r="4314"/>
          <a:stretch/>
        </p:blipFill>
        <p:spPr>
          <a:xfrm>
            <a:off x="304800" y="1600200"/>
            <a:ext cx="8382000" cy="4525963"/>
          </a:xfrm>
          <a:prstGeom prst="rect">
            <a:avLst/>
          </a:prstGeom>
        </p:spPr>
      </p:pic>
      <p:sp>
        <p:nvSpPr>
          <p:cNvPr id="3" name="Slide Number Placeholder 2"/>
          <p:cNvSpPr>
            <a:spLocks noGrp="1"/>
          </p:cNvSpPr>
          <p:nvPr>
            <p:ph type="sldNum" sz="quarter" idx="10"/>
          </p:nvPr>
        </p:nvSpPr>
        <p:spPr/>
        <p:txBody>
          <a:bodyPr/>
          <a:lstStyle/>
          <a:p>
            <a:pPr>
              <a:defRPr/>
            </a:pPr>
            <a:fld id="{DC4C2BEB-DC2A-134A-A541-009E8DB57D76}" type="slidenum">
              <a:rPr lang="en-US" smtClean="0"/>
              <a:pPr>
                <a:defRPr/>
              </a:pPr>
              <a:t>21</a:t>
            </a:fld>
            <a:endParaRPr lang="en-US"/>
          </a:p>
        </p:txBody>
      </p:sp>
    </p:spTree>
    <p:extLst>
      <p:ext uri="{BB962C8B-B14F-4D97-AF65-F5344CB8AC3E}">
        <p14:creationId xmlns:p14="http://schemas.microsoft.com/office/powerpoint/2010/main" val="2176503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Reflection</a:t>
            </a:r>
            <a:endParaRPr lang="en-US" dirty="0"/>
          </a:p>
        </p:txBody>
      </p:sp>
      <p:sp>
        <p:nvSpPr>
          <p:cNvPr id="3" name="Content Placeholder 2"/>
          <p:cNvSpPr>
            <a:spLocks noGrp="1"/>
          </p:cNvSpPr>
          <p:nvPr>
            <p:ph idx="1"/>
          </p:nvPr>
        </p:nvSpPr>
        <p:spPr/>
        <p:txBody>
          <a:bodyPr/>
          <a:lstStyle/>
          <a:p>
            <a:pPr>
              <a:spcAft>
                <a:spcPts val="1200"/>
              </a:spcAft>
            </a:pPr>
            <a:r>
              <a:rPr lang="en-US" dirty="0" smtClean="0"/>
              <a:t>What did you notice that you have also seen in your classroom?</a:t>
            </a:r>
          </a:p>
          <a:p>
            <a:pPr>
              <a:spcAft>
                <a:spcPts val="1200"/>
              </a:spcAft>
            </a:pPr>
            <a:r>
              <a:rPr lang="en-US" dirty="0" smtClean="0"/>
              <a:t>What did you notice about the developmental progression?</a:t>
            </a:r>
          </a:p>
          <a:p>
            <a:pPr marL="0" indent="0">
              <a:buNone/>
            </a:pPr>
            <a:endParaRPr lang="en-US" dirty="0" smtClean="0"/>
          </a:p>
          <a:p>
            <a:pPr marL="0" indent="0">
              <a:buNone/>
            </a:pPr>
            <a:r>
              <a:rPr lang="en-US" dirty="0" smtClean="0"/>
              <a:t>Share your thoughts with your tablemates.</a:t>
            </a:r>
            <a:endParaRPr lang="en-US" dirty="0"/>
          </a:p>
        </p:txBody>
      </p:sp>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22</a:t>
            </a:fld>
            <a:endParaRPr lang="en-US"/>
          </a:p>
        </p:txBody>
      </p:sp>
    </p:spTree>
    <p:extLst>
      <p:ext uri="{BB962C8B-B14F-4D97-AF65-F5344CB8AC3E}">
        <p14:creationId xmlns:p14="http://schemas.microsoft.com/office/powerpoint/2010/main" val="1994200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905001"/>
          </a:xfrm>
        </p:spPr>
        <p:txBody>
          <a:bodyPr/>
          <a:lstStyle/>
          <a:p>
            <a:r>
              <a:rPr lang="en-US" sz="3200" dirty="0" smtClean="0"/>
              <a:t>Research supports that phonological </a:t>
            </a:r>
            <a:r>
              <a:rPr lang="en-US" sz="3200" dirty="0"/>
              <a:t>awareness </a:t>
            </a:r>
            <a:r>
              <a:rPr lang="en-US" sz="3200" dirty="0" smtClean="0"/>
              <a:t>skills are related </a:t>
            </a:r>
            <a:r>
              <a:rPr lang="en-US" sz="3200" dirty="0"/>
              <a:t>across </a:t>
            </a:r>
            <a:r>
              <a:rPr lang="en-US" sz="3200" dirty="0" smtClean="0"/>
              <a:t> languages </a:t>
            </a:r>
            <a:r>
              <a:rPr lang="en-US" sz="3200" dirty="0"/>
              <a:t>for </a:t>
            </a:r>
            <a:r>
              <a:rPr lang="en-US" sz="3200" dirty="0" smtClean="0"/>
              <a:t>bilinguals. </a:t>
            </a:r>
            <a:br>
              <a:rPr lang="en-US" sz="3200" dirty="0" smtClean="0"/>
            </a:br>
            <a:r>
              <a:rPr lang="en-US" sz="1200" dirty="0" smtClean="0"/>
              <a:t>(</a:t>
            </a:r>
            <a:r>
              <a:rPr lang="en-US" sz="1200" dirty="0"/>
              <a:t>Anthony et al. 2009; Dickinson et al. 2004; Kim 2009; </a:t>
            </a:r>
            <a:r>
              <a:rPr lang="en-US" sz="1200" dirty="0" err="1"/>
              <a:t>López</a:t>
            </a:r>
            <a:r>
              <a:rPr lang="en-US" sz="1200" dirty="0"/>
              <a:t> and Greenfield 2004; Tabors, </a:t>
            </a:r>
            <a:r>
              <a:rPr lang="en-US" sz="1200" dirty="0" err="1"/>
              <a:t>Páez</a:t>
            </a:r>
            <a:r>
              <a:rPr lang="en-US" sz="1200" dirty="0"/>
              <a:t>, and </a:t>
            </a:r>
            <a:r>
              <a:rPr lang="en-US" sz="1200" dirty="0" err="1"/>
              <a:t>López</a:t>
            </a:r>
            <a:r>
              <a:rPr lang="en-US" sz="1200" dirty="0"/>
              <a:t> </a:t>
            </a:r>
            <a:r>
              <a:rPr lang="en-US" sz="1200" dirty="0" smtClean="0"/>
              <a:t>2003).</a:t>
            </a:r>
            <a:endParaRPr lang="en-US" sz="1200" dirty="0"/>
          </a:p>
        </p:txBody>
      </p:sp>
      <p:pic>
        <p:nvPicPr>
          <p:cNvPr id="8" name="Content Placeholder 7"/>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162" t="8273"/>
          <a:stretch/>
        </p:blipFill>
        <p:spPr>
          <a:xfrm>
            <a:off x="0" y="1947333"/>
            <a:ext cx="9143999" cy="4910667"/>
          </a:xfrm>
        </p:spPr>
      </p:pic>
      <p:sp>
        <p:nvSpPr>
          <p:cNvPr id="7" name="Slide Number Placeholder 6"/>
          <p:cNvSpPr>
            <a:spLocks noGrp="1"/>
          </p:cNvSpPr>
          <p:nvPr>
            <p:ph type="sldNum" sz="quarter" idx="10"/>
          </p:nvPr>
        </p:nvSpPr>
        <p:spPr/>
        <p:txBody>
          <a:bodyPr/>
          <a:lstStyle/>
          <a:p>
            <a:pPr>
              <a:defRPr/>
            </a:pPr>
            <a:fld id="{84302291-6913-2449-8505-9AAE4D5EED20}" type="slidenum">
              <a:rPr lang="en-US" smtClean="0"/>
              <a:pPr>
                <a:defRPr/>
              </a:pPr>
              <a:t>23</a:t>
            </a:fld>
            <a:endParaRPr lang="en-US" dirty="0"/>
          </a:p>
        </p:txBody>
      </p:sp>
      <p:sp>
        <p:nvSpPr>
          <p:cNvPr id="6" name="Rectangle 5"/>
          <p:cNvSpPr>
            <a:spLocks noChangeArrowheads="1"/>
          </p:cNvSpPr>
          <p:nvPr/>
        </p:nvSpPr>
        <p:spPr bwMode="auto">
          <a:xfrm>
            <a:off x="0" y="6619875"/>
            <a:ext cx="91440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chemeClr val="bg1"/>
                </a:solidFill>
              </a:rPr>
              <a:t>©</a:t>
            </a:r>
            <a:r>
              <a:rPr lang="en-US" altLang="en-US" sz="900" dirty="0" smtClean="0">
                <a:solidFill>
                  <a:schemeClr val="bg1"/>
                </a:solidFill>
              </a:rPr>
              <a:t>2016 </a:t>
            </a:r>
            <a:r>
              <a:rPr lang="en-US" altLang="en-US" sz="900" dirty="0">
                <a:solidFill>
                  <a:schemeClr val="bg1"/>
                </a:solidFill>
              </a:rPr>
              <a:t>California Department of Education </a:t>
            </a:r>
            <a:r>
              <a:rPr lang="en-US" altLang="en-US" sz="900" dirty="0" smtClean="0">
                <a:solidFill>
                  <a:schemeClr val="bg1"/>
                </a:solidFill>
              </a:rPr>
              <a:t>with </a:t>
            </a:r>
            <a:r>
              <a:rPr lang="en-US" altLang="en-US" sz="900" dirty="0">
                <a:solidFill>
                  <a:schemeClr val="bg1"/>
                </a:solidFill>
              </a:rPr>
              <a:t>the </a:t>
            </a:r>
            <a:r>
              <a:rPr lang="en-US" altLang="en-US" sz="900" dirty="0" smtClean="0">
                <a:solidFill>
                  <a:schemeClr val="bg1"/>
                </a:solidFill>
              </a:rPr>
              <a:t>Wested </a:t>
            </a:r>
            <a:r>
              <a:rPr lang="en-US" altLang="en-US" sz="900" dirty="0">
                <a:solidFill>
                  <a:schemeClr val="bg1"/>
                </a:solidFill>
              </a:rPr>
              <a:t>Center for Child &amp; Family Studies, California Preschool Instructional </a:t>
            </a:r>
            <a:r>
              <a:rPr lang="en-US" altLang="en-US" sz="900" dirty="0" smtClean="0">
                <a:solidFill>
                  <a:schemeClr val="bg1"/>
                </a:solidFill>
              </a:rPr>
              <a:t>Network (CPIN).  </a:t>
            </a:r>
            <a:r>
              <a:rPr lang="en-US" altLang="en-US" sz="900" dirty="0">
                <a:solidFill>
                  <a:schemeClr val="bg1"/>
                </a:solidFill>
              </a:rPr>
              <a:t>(</a:t>
            </a:r>
            <a:r>
              <a:rPr lang="en-US" altLang="en-US" sz="900" dirty="0" smtClean="0">
                <a:solidFill>
                  <a:schemeClr val="bg1"/>
                </a:solidFill>
              </a:rPr>
              <a:t>05/2016) </a:t>
            </a:r>
            <a:endParaRPr lang="en-US" altLang="en-US" sz="900" dirty="0">
              <a:solidFill>
                <a:schemeClr val="bg1"/>
              </a:solidFill>
            </a:endParaRPr>
          </a:p>
        </p:txBody>
      </p:sp>
    </p:spTree>
    <p:extLst>
      <p:ext uri="{BB962C8B-B14F-4D97-AF65-F5344CB8AC3E}">
        <p14:creationId xmlns:p14="http://schemas.microsoft.com/office/powerpoint/2010/main" val="740158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24</a:t>
            </a:fld>
            <a:endParaRPr lang="en-US"/>
          </a:p>
        </p:txBody>
      </p:sp>
      <p:sp>
        <p:nvSpPr>
          <p:cNvPr id="106497" name="Rectangle 20"/>
          <p:cNvSpPr>
            <a:spLocks noGrp="1" noChangeArrowheads="1"/>
          </p:cNvSpPr>
          <p:nvPr>
            <p:ph type="title" idx="4294967295"/>
          </p:nvPr>
        </p:nvSpPr>
        <p:spPr>
          <a:xfrm>
            <a:off x="0" y="274638"/>
            <a:ext cx="9144000" cy="1143000"/>
          </a:xfrm>
        </p:spPr>
        <p:txBody>
          <a:bodyPr>
            <a:normAutofit fontScale="90000"/>
          </a:bodyPr>
          <a:lstStyle/>
          <a:p>
            <a:r>
              <a:rPr lang="en-US" sz="3600" dirty="0">
                <a:latin typeface="Arial" charset="0"/>
                <a:ea typeface="ＭＳ Ｐゴシック" charset="0"/>
                <a:cs typeface="Arial" charset="0"/>
              </a:rPr>
              <a:t>English-Language Development Foundations</a:t>
            </a:r>
            <a:r>
              <a:rPr lang="en-US" sz="2800" dirty="0">
                <a:latin typeface="Arial" charset="0"/>
                <a:ea typeface="ＭＳ Ｐゴシック" charset="0"/>
                <a:cs typeface="Arial" charset="0"/>
              </a:rPr>
              <a:t/>
            </a:r>
            <a:br>
              <a:rPr lang="en-US" sz="2800" dirty="0">
                <a:latin typeface="Arial" charset="0"/>
                <a:ea typeface="ＭＳ Ｐゴシック" charset="0"/>
                <a:cs typeface="Arial" charset="0"/>
              </a:rPr>
            </a:br>
            <a:r>
              <a:rPr lang="en-US" sz="2700" b="0" dirty="0">
                <a:latin typeface="Arial" charset="0"/>
                <a:ea typeface="ＭＳ Ｐゴシック" charset="0"/>
                <a:cs typeface="Arial" charset="0"/>
              </a:rPr>
              <a:t>6.0 Children demonstrate phonological </a:t>
            </a:r>
            <a:r>
              <a:rPr lang="en-US" sz="2700" b="0" dirty="0" smtClean="0">
                <a:latin typeface="Arial" charset="0"/>
                <a:ea typeface="ＭＳ Ｐゴシック" charset="0"/>
                <a:cs typeface="Arial" charset="0"/>
              </a:rPr>
              <a:t>awareness.</a:t>
            </a:r>
            <a:r>
              <a:rPr lang="en-US" sz="2400" dirty="0">
                <a:latin typeface="Arial" charset="0"/>
                <a:ea typeface="ＭＳ Ｐゴシック" charset="0"/>
                <a:cs typeface="Arial" charset="0"/>
              </a:rPr>
              <a:t/>
            </a:r>
            <a:br>
              <a:rPr lang="en-US" sz="2400" dirty="0">
                <a:latin typeface="Arial" charset="0"/>
                <a:ea typeface="ＭＳ Ｐゴシック" charset="0"/>
                <a:cs typeface="Arial" charset="0"/>
              </a:rPr>
            </a:br>
            <a:r>
              <a:rPr lang="en-US" sz="2700" i="1" dirty="0" smtClean="0">
                <a:latin typeface="Arial" charset="0"/>
                <a:ea typeface="ＭＳ Ｐゴシック" charset="0"/>
                <a:cs typeface="Arial" charset="0"/>
              </a:rPr>
              <a:t>Focus</a:t>
            </a:r>
            <a:r>
              <a:rPr lang="en-US" sz="2700" i="1" dirty="0">
                <a:latin typeface="Arial" charset="0"/>
                <a:ea typeface="ＭＳ Ｐゴシック" charset="0"/>
                <a:cs typeface="Arial" charset="0"/>
              </a:rPr>
              <a:t>: Rhyming</a:t>
            </a:r>
            <a:endParaRPr lang="en-US" sz="2700" dirty="0">
              <a:latin typeface="Arial" charset="0"/>
              <a:ea typeface="ＭＳ Ｐゴシック" charset="0"/>
              <a:cs typeface="Arial" charset="0"/>
            </a:endParaRPr>
          </a:p>
        </p:txBody>
      </p:sp>
      <p:graphicFrame>
        <p:nvGraphicFramePr>
          <p:cNvPr id="54290" name="Group 18"/>
          <p:cNvGraphicFramePr>
            <a:graphicFrameLocks noGrp="1"/>
          </p:cNvGraphicFramePr>
          <p:nvPr>
            <p:ph idx="4294967295"/>
            <p:extLst>
              <p:ext uri="{D42A27DB-BD31-4B8C-83A1-F6EECF244321}">
                <p14:modId xmlns:p14="http://schemas.microsoft.com/office/powerpoint/2010/main" val="2008254620"/>
              </p:ext>
            </p:extLst>
          </p:nvPr>
        </p:nvGraphicFramePr>
        <p:xfrm>
          <a:off x="914400" y="1585914"/>
          <a:ext cx="7012644" cy="4540250"/>
        </p:xfrm>
        <a:graphic>
          <a:graphicData uri="http://schemas.openxmlformats.org/drawingml/2006/table">
            <a:tbl>
              <a:tblPr/>
              <a:tblGrid>
                <a:gridCol w="2337548"/>
                <a:gridCol w="2337548"/>
                <a:gridCol w="2337548"/>
              </a:tblGrid>
              <a:tr h="8121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Beginning</a:t>
                      </a:r>
                    </a:p>
                  </a:txBody>
                  <a:tcPr marL="95879" marR="958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Middle</a:t>
                      </a:r>
                    </a:p>
                  </a:txBody>
                  <a:tcPr marL="95879" marR="95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Later</a:t>
                      </a:r>
                    </a:p>
                  </a:txBody>
                  <a:tcPr marL="95879" marR="958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806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6.1</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Listen attentively and begin to participate in simple songs, poems, and finger plays that emphasize rhyme in the home language or in English.</a:t>
                      </a:r>
                    </a:p>
                  </a:txBody>
                  <a:tcPr marL="95879" marR="958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ＭＳ Ｐゴシック" charset="0"/>
                        </a:rPr>
                        <a:t>6.1</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Begin to repeat or recite simple songs, poems, and finger plays that emphasize rhyme in the home language or in English.</a:t>
                      </a:r>
                    </a:p>
                  </a:txBody>
                  <a:tcPr marL="95879" marR="958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6.1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Repeat, recite, produce, or initiate simple songs, poems, and finger plays that emphasize rhyme in English.</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5879" marR="958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512" name="Text Box 19"/>
          <p:cNvSpPr txBox="1">
            <a:spLocks noChangeArrowheads="1"/>
          </p:cNvSpPr>
          <p:nvPr/>
        </p:nvSpPr>
        <p:spPr bwMode="auto">
          <a:xfrm>
            <a:off x="6882319" y="6209489"/>
            <a:ext cx="17107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b="1" dirty="0" smtClean="0"/>
              <a:t>PLF</a:t>
            </a:r>
            <a:r>
              <a:rPr lang="en-US" sz="1800" b="1" dirty="0"/>
              <a:t> </a:t>
            </a:r>
            <a:r>
              <a:rPr lang="en-US" sz="1800" b="1" dirty="0" smtClean="0"/>
              <a:t>2008, 131</a:t>
            </a:r>
            <a:endParaRPr lang="en-US" sz="1800" b="1" dirty="0"/>
          </a:p>
        </p:txBody>
      </p:sp>
    </p:spTree>
    <p:extLst>
      <p:ext uri="{BB962C8B-B14F-4D97-AF65-F5344CB8AC3E}">
        <p14:creationId xmlns:p14="http://schemas.microsoft.com/office/powerpoint/2010/main" val="417811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25</a:t>
            </a:fld>
            <a:endParaRPr lang="en-US"/>
          </a:p>
        </p:txBody>
      </p:sp>
      <p:sp>
        <p:nvSpPr>
          <p:cNvPr id="108545" name="Rectangle 19"/>
          <p:cNvSpPr>
            <a:spLocks noGrp="1" noChangeArrowheads="1"/>
          </p:cNvSpPr>
          <p:nvPr>
            <p:ph type="title" idx="4294967295"/>
          </p:nvPr>
        </p:nvSpPr>
        <p:spPr>
          <a:xfrm>
            <a:off x="0" y="228600"/>
            <a:ext cx="9144000" cy="1143000"/>
          </a:xfrm>
        </p:spPr>
        <p:txBody>
          <a:bodyPr/>
          <a:lstStyle/>
          <a:p>
            <a:r>
              <a:rPr lang="en-US" sz="3200" dirty="0">
                <a:latin typeface="Arial" charset="0"/>
                <a:ea typeface="ＭＳ Ｐゴシック" charset="0"/>
                <a:cs typeface="Arial" charset="0"/>
              </a:rPr>
              <a:t>English-Language Development Foundations</a:t>
            </a:r>
            <a:r>
              <a:rPr lang="en-US" sz="2400" b="0" dirty="0">
                <a:latin typeface="Arial" charset="0"/>
                <a:ea typeface="ＭＳ Ｐゴシック" charset="0"/>
                <a:cs typeface="Arial" charset="0"/>
              </a:rPr>
              <a:t/>
            </a:r>
            <a:br>
              <a:rPr lang="en-US" sz="2400" b="0" dirty="0">
                <a:latin typeface="Arial" charset="0"/>
                <a:ea typeface="ＭＳ Ｐゴシック" charset="0"/>
                <a:cs typeface="Arial" charset="0"/>
              </a:rPr>
            </a:br>
            <a:r>
              <a:rPr lang="en-US" sz="2400" b="0" dirty="0">
                <a:latin typeface="Arial" charset="0"/>
                <a:ea typeface="ＭＳ Ｐゴシック" charset="0"/>
                <a:cs typeface="Arial" charset="0"/>
              </a:rPr>
              <a:t>6.0 Children demonstrate phonological awareness.</a:t>
            </a:r>
            <a:r>
              <a:rPr lang="en-US" sz="2400" dirty="0">
                <a:latin typeface="Arial" charset="0"/>
                <a:ea typeface="ＭＳ Ｐゴシック" charset="0"/>
                <a:cs typeface="Arial" charset="0"/>
              </a:rPr>
              <a:t/>
            </a:r>
            <a:br>
              <a:rPr lang="en-US" sz="2400" dirty="0">
                <a:latin typeface="Arial" charset="0"/>
                <a:ea typeface="ＭＳ Ｐゴシック" charset="0"/>
                <a:cs typeface="Arial" charset="0"/>
              </a:rPr>
            </a:br>
            <a:r>
              <a:rPr lang="en-US" sz="2400" dirty="0">
                <a:latin typeface="Arial" charset="0"/>
                <a:ea typeface="ＭＳ Ｐゴシック" charset="0"/>
                <a:cs typeface="Arial" charset="0"/>
              </a:rPr>
              <a:t>      </a:t>
            </a:r>
            <a:r>
              <a:rPr lang="en-US" sz="2400" i="1" dirty="0">
                <a:latin typeface="Arial" charset="0"/>
                <a:ea typeface="ＭＳ Ｐゴシック" charset="0"/>
                <a:cs typeface="Arial" charset="0"/>
              </a:rPr>
              <a:t>Focus: Onset (initial sound)</a:t>
            </a:r>
            <a:endParaRPr lang="en-US" sz="2400" dirty="0">
              <a:latin typeface="Arial" charset="0"/>
              <a:ea typeface="ＭＳ Ｐゴシック" charset="0"/>
              <a:cs typeface="Arial" charset="0"/>
            </a:endParaRPr>
          </a:p>
        </p:txBody>
      </p:sp>
      <p:graphicFrame>
        <p:nvGraphicFramePr>
          <p:cNvPr id="44054" name="Group 22"/>
          <p:cNvGraphicFramePr>
            <a:graphicFrameLocks noGrp="1"/>
          </p:cNvGraphicFramePr>
          <p:nvPr>
            <p:ph idx="4294967295"/>
            <p:extLst>
              <p:ext uri="{D42A27DB-BD31-4B8C-83A1-F6EECF244321}">
                <p14:modId xmlns:p14="http://schemas.microsoft.com/office/powerpoint/2010/main" val="1750185968"/>
              </p:ext>
            </p:extLst>
          </p:nvPr>
        </p:nvGraphicFramePr>
        <p:xfrm>
          <a:off x="914400" y="1600200"/>
          <a:ext cx="7012644" cy="4602163"/>
        </p:xfrm>
        <a:graphic>
          <a:graphicData uri="http://schemas.openxmlformats.org/drawingml/2006/table">
            <a:tbl>
              <a:tblPr/>
              <a:tblGrid>
                <a:gridCol w="2337548"/>
                <a:gridCol w="2337548"/>
                <a:gridCol w="2337548"/>
              </a:tblGrid>
              <a:tr h="989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1"/>
                          </a:solidFill>
                          <a:effectLst/>
                          <a:latin typeface="Arial" charset="0"/>
                          <a:ea typeface="ＭＳ Ｐゴシック" charset="0"/>
                          <a:cs typeface="ＭＳ Ｐゴシック" charset="0"/>
                        </a:rPr>
                        <a:t>Beginning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Middle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1"/>
                          </a:solidFill>
                          <a:effectLst/>
                          <a:latin typeface="Arial" charset="0"/>
                          <a:ea typeface="ＭＳ Ｐゴシック" charset="0"/>
                          <a:cs typeface="ＭＳ Ｐゴシック" charset="0"/>
                        </a:rPr>
                        <a:t>Later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264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ＭＳ Ｐゴシック" charset="0"/>
                        </a:rPr>
                        <a:t>6.2</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Listen attentively and begin to participate in simple songs, poems, and finger plays in the home language or English.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ＭＳ Ｐゴシック" charset="0"/>
                        </a:rPr>
                        <a:t>6.2</a:t>
                      </a: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 Begin to recognize words that have a similar onset (initial sound) in the home language or in English.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6.2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Recognize and produce words that have a similar onset (initial sound) in English.</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19"/>
          <p:cNvSpPr txBox="1">
            <a:spLocks noChangeArrowheads="1"/>
          </p:cNvSpPr>
          <p:nvPr/>
        </p:nvSpPr>
        <p:spPr bwMode="auto">
          <a:xfrm>
            <a:off x="6882319" y="6246297"/>
            <a:ext cx="17107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b="1" dirty="0" smtClean="0"/>
              <a:t>PLF</a:t>
            </a:r>
            <a:r>
              <a:rPr lang="en-US" sz="1800" b="1" dirty="0"/>
              <a:t> </a:t>
            </a:r>
            <a:r>
              <a:rPr lang="en-US" sz="1800" b="1" dirty="0" smtClean="0"/>
              <a:t>2008, 132</a:t>
            </a:r>
            <a:endParaRPr lang="en-US" sz="1800" b="1" dirty="0"/>
          </a:p>
        </p:txBody>
      </p:sp>
    </p:spTree>
    <p:extLst>
      <p:ext uri="{BB962C8B-B14F-4D97-AF65-F5344CB8AC3E}">
        <p14:creationId xmlns:p14="http://schemas.microsoft.com/office/powerpoint/2010/main" val="93559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26</a:t>
            </a:fld>
            <a:endParaRPr lang="en-US"/>
          </a:p>
        </p:txBody>
      </p:sp>
      <p:sp>
        <p:nvSpPr>
          <p:cNvPr id="104449" name="Title 4"/>
          <p:cNvSpPr>
            <a:spLocks noGrp="1"/>
          </p:cNvSpPr>
          <p:nvPr>
            <p:ph type="title" idx="4294967295"/>
          </p:nvPr>
        </p:nvSpPr>
        <p:spPr>
          <a:xfrm>
            <a:off x="0" y="685800"/>
            <a:ext cx="7239000" cy="731838"/>
          </a:xfrm>
        </p:spPr>
        <p:txBody>
          <a:bodyPr/>
          <a:lstStyle/>
          <a:p>
            <a:r>
              <a:rPr lang="en-US" dirty="0">
                <a:solidFill>
                  <a:srgbClr val="FFEEC5"/>
                </a:solidFill>
                <a:latin typeface="Arial" charset="0"/>
                <a:ea typeface="ＭＳ Ｐゴシック" charset="0"/>
                <a:cs typeface="Arial" charset="0"/>
              </a:rPr>
              <a:t>ELD Foundations 6.0 Children demonstrate Phonological Awareness</a:t>
            </a:r>
          </a:p>
        </p:txBody>
      </p:sp>
      <p:graphicFrame>
        <p:nvGraphicFramePr>
          <p:cNvPr id="42007" name="Group 23"/>
          <p:cNvGraphicFramePr>
            <a:graphicFrameLocks noGrp="1"/>
          </p:cNvGraphicFramePr>
          <p:nvPr>
            <p:extLst>
              <p:ext uri="{D42A27DB-BD31-4B8C-83A1-F6EECF244321}">
                <p14:modId xmlns:p14="http://schemas.microsoft.com/office/powerpoint/2010/main" val="2959810481"/>
              </p:ext>
            </p:extLst>
          </p:nvPr>
        </p:nvGraphicFramePr>
        <p:xfrm>
          <a:off x="609600" y="1752600"/>
          <a:ext cx="7586811" cy="4547553"/>
        </p:xfrm>
        <a:graphic>
          <a:graphicData uri="http://schemas.openxmlformats.org/drawingml/2006/table">
            <a:tbl>
              <a:tblPr/>
              <a:tblGrid>
                <a:gridCol w="2528937"/>
                <a:gridCol w="2528937"/>
                <a:gridCol w="2528937"/>
              </a:tblGrid>
              <a:tr h="11033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Beginning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Middle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1" u="none" strike="noStrike" cap="none" normalizeH="0" baseline="0">
                          <a:ln>
                            <a:noFill/>
                          </a:ln>
                          <a:solidFill>
                            <a:schemeClr val="tx1"/>
                          </a:solidFill>
                          <a:effectLst/>
                          <a:latin typeface="Arial" charset="0"/>
                          <a:ea typeface="ＭＳ Ｐゴシック" charset="0"/>
                          <a:cs typeface="ＭＳ Ｐゴシック" charset="0"/>
                        </a:rPr>
                        <a:t>Later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2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6.3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Attend to and manipulate different sounds or tones in words in the home language (as reported by parents, teachers, assistants, or others, with the assistance of an interpreter if  necessary).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6.3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Begin to use words in English with phonemes (individual units of meaningful sound in a word or syllable) that are different from the home language.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6.3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Begin, with support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to orally manipulate sounds (onsets, rimes, and phonemes) in</a:t>
                      </a: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words in English, with support.</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65" name="Rectangle 20"/>
          <p:cNvSpPr>
            <a:spLocks noChangeArrowheads="1"/>
          </p:cNvSpPr>
          <p:nvPr/>
        </p:nvSpPr>
        <p:spPr bwMode="auto">
          <a:xfrm>
            <a:off x="625" y="365124"/>
            <a:ext cx="9144000"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3200" b="1" dirty="0" smtClean="0"/>
              <a:t>English-Language </a:t>
            </a:r>
            <a:r>
              <a:rPr lang="en-US" sz="3200" b="1" dirty="0"/>
              <a:t>Development </a:t>
            </a:r>
            <a:r>
              <a:rPr lang="en-US" sz="3200" b="1" dirty="0" smtClean="0"/>
              <a:t>Domain</a:t>
            </a:r>
            <a:r>
              <a:rPr lang="en-US" sz="2800" dirty="0"/>
              <a:t/>
            </a:r>
            <a:br>
              <a:rPr lang="en-US" sz="2800" dirty="0"/>
            </a:br>
            <a:r>
              <a:rPr lang="en-US" sz="2400" dirty="0"/>
              <a:t>6.0 Children demonstrate phonological </a:t>
            </a:r>
            <a:r>
              <a:rPr lang="en-US" sz="2400" dirty="0" smtClean="0"/>
              <a:t>awareness.</a:t>
            </a:r>
            <a:endParaRPr lang="en-US" sz="2400" i="1" dirty="0"/>
          </a:p>
          <a:p>
            <a:pPr algn="ctr" eaLnBrk="0" hangingPunct="0"/>
            <a:r>
              <a:rPr lang="en-US" sz="2400" b="1" i="1" dirty="0" smtClean="0"/>
              <a:t>Focus</a:t>
            </a:r>
            <a:r>
              <a:rPr lang="en-US" sz="2400" b="1" i="1" dirty="0"/>
              <a:t>: Sound differences in the home language </a:t>
            </a:r>
            <a:r>
              <a:rPr lang="en-US" sz="2400" b="1" i="1" dirty="0" smtClean="0"/>
              <a:t>and English</a:t>
            </a:r>
            <a:r>
              <a:rPr lang="en-US" sz="2400" i="1" dirty="0"/>
              <a:t/>
            </a:r>
            <a:br>
              <a:rPr lang="en-US" sz="2400" i="1" dirty="0"/>
            </a:br>
            <a:endParaRPr lang="en-US" sz="2400" i="1" dirty="0"/>
          </a:p>
        </p:txBody>
      </p:sp>
      <p:sp>
        <p:nvSpPr>
          <p:cNvPr id="7" name="Text Box 19"/>
          <p:cNvSpPr txBox="1">
            <a:spLocks noChangeArrowheads="1"/>
          </p:cNvSpPr>
          <p:nvPr/>
        </p:nvSpPr>
        <p:spPr bwMode="auto">
          <a:xfrm>
            <a:off x="6882319" y="6297300"/>
            <a:ext cx="17107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1800" b="1" dirty="0" smtClean="0"/>
              <a:t>PLF</a:t>
            </a:r>
            <a:r>
              <a:rPr lang="en-US" sz="1800" b="1" dirty="0"/>
              <a:t> </a:t>
            </a:r>
            <a:r>
              <a:rPr lang="en-US" sz="1800" b="1" dirty="0" smtClean="0"/>
              <a:t>2008, 133</a:t>
            </a:r>
            <a:endParaRPr lang="en-US" sz="1800" b="1" dirty="0"/>
          </a:p>
        </p:txBody>
      </p:sp>
    </p:spTree>
    <p:extLst>
      <p:ext uri="{BB962C8B-B14F-4D97-AF65-F5344CB8AC3E}">
        <p14:creationId xmlns:p14="http://schemas.microsoft.com/office/powerpoint/2010/main" val="130761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199"/>
          </a:xfrm>
        </p:spPr>
        <p:txBody>
          <a:bodyPr/>
          <a:lstStyle/>
          <a:p>
            <a:r>
              <a:rPr lang="en-US" sz="3200" dirty="0" smtClean="0"/>
              <a:t>Focused Video Viewing:</a:t>
            </a:r>
            <a:br>
              <a:rPr lang="en-US" sz="3200" dirty="0" smtClean="0"/>
            </a:br>
            <a:r>
              <a:rPr lang="en-US" sz="2800" b="0" dirty="0" smtClean="0"/>
              <a:t>Watch for the developmental change between beginning, middle, and later.</a:t>
            </a:r>
            <a:endParaRPr lang="en-US" sz="2800" b="0"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1" r="362"/>
          <a:stretch/>
        </p:blipFill>
        <p:spPr>
          <a:xfrm>
            <a:off x="234462" y="1600200"/>
            <a:ext cx="8628184" cy="4525963"/>
          </a:xfrm>
          <a:prstGeom prst="rect">
            <a:avLst/>
          </a:prstGeom>
        </p:spPr>
      </p:pic>
      <p:sp>
        <p:nvSpPr>
          <p:cNvPr id="3" name="Slide Number Placeholder 2"/>
          <p:cNvSpPr>
            <a:spLocks noGrp="1"/>
          </p:cNvSpPr>
          <p:nvPr>
            <p:ph type="sldNum" sz="quarter" idx="10"/>
          </p:nvPr>
        </p:nvSpPr>
        <p:spPr/>
        <p:txBody>
          <a:bodyPr/>
          <a:lstStyle/>
          <a:p>
            <a:pPr>
              <a:defRPr/>
            </a:pPr>
            <a:fld id="{DC4C2BEB-DC2A-134A-A541-009E8DB57D76}" type="slidenum">
              <a:rPr lang="en-US" smtClean="0"/>
              <a:pPr>
                <a:defRPr/>
              </a:pPr>
              <a:t>27</a:t>
            </a:fld>
            <a:endParaRPr lang="en-US"/>
          </a:p>
        </p:txBody>
      </p:sp>
    </p:spTree>
    <p:extLst>
      <p:ext uri="{BB962C8B-B14F-4D97-AF65-F5344CB8AC3E}">
        <p14:creationId xmlns:p14="http://schemas.microsoft.com/office/powerpoint/2010/main" val="997323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Reflection</a:t>
            </a:r>
            <a:endParaRPr lang="en-US" dirty="0"/>
          </a:p>
        </p:txBody>
      </p:sp>
      <p:sp>
        <p:nvSpPr>
          <p:cNvPr id="3" name="Content Placeholder 2"/>
          <p:cNvSpPr>
            <a:spLocks noGrp="1"/>
          </p:cNvSpPr>
          <p:nvPr>
            <p:ph idx="1"/>
          </p:nvPr>
        </p:nvSpPr>
        <p:spPr/>
        <p:txBody>
          <a:bodyPr/>
          <a:lstStyle/>
          <a:p>
            <a:pPr marL="347663" indent="-347663" defTabSz="914400" eaLnBrk="1" hangingPunct="1">
              <a:lnSpc>
                <a:spcPct val="90000"/>
              </a:lnSpc>
              <a:spcBef>
                <a:spcPct val="30000"/>
              </a:spcBef>
              <a:buFont typeface="Arial"/>
              <a:buChar char="•"/>
              <a:defRPr/>
            </a:pPr>
            <a:r>
              <a:rPr lang="en-US" dirty="0" smtClean="0">
                <a:latin typeface="Arial" charset="0"/>
                <a:ea typeface="ＭＳ Ｐゴシック" charset="0"/>
                <a:cs typeface="Arial" charset="0"/>
              </a:rPr>
              <a:t>What are the </a:t>
            </a:r>
            <a:r>
              <a:rPr lang="en-US" dirty="0">
                <a:latin typeface="Arial" charset="0"/>
                <a:ea typeface="ＭＳ Ｐゴシック" charset="0"/>
                <a:cs typeface="Arial" charset="0"/>
              </a:rPr>
              <a:t>differences </a:t>
            </a:r>
            <a:r>
              <a:rPr lang="en-US" dirty="0" smtClean="0">
                <a:latin typeface="Arial" charset="0"/>
                <a:ea typeface="ＭＳ Ｐゴシック" charset="0"/>
                <a:cs typeface="Arial" charset="0"/>
              </a:rPr>
              <a:t>between the developmental </a:t>
            </a:r>
            <a:r>
              <a:rPr lang="en-US" dirty="0">
                <a:latin typeface="Arial" charset="0"/>
                <a:ea typeface="ＭＳ Ｐゴシック" charset="0"/>
                <a:cs typeface="Arial" charset="0"/>
              </a:rPr>
              <a:t>levels (</a:t>
            </a:r>
            <a:r>
              <a:rPr lang="en-US" dirty="0"/>
              <a:t>beginning, middle, later</a:t>
            </a:r>
            <a:r>
              <a:rPr lang="en-US" dirty="0" smtClean="0"/>
              <a:t>)?</a:t>
            </a:r>
            <a:endParaRPr lang="en-US" dirty="0"/>
          </a:p>
          <a:p>
            <a:pPr marL="347663" indent="-347663" defTabSz="914400" eaLnBrk="1" hangingPunct="1">
              <a:lnSpc>
                <a:spcPct val="90000"/>
              </a:lnSpc>
              <a:spcBef>
                <a:spcPct val="30000"/>
              </a:spcBef>
              <a:buFont typeface="Arial"/>
              <a:buChar char="•"/>
              <a:defRPr/>
            </a:pPr>
            <a:r>
              <a:rPr lang="en-US" dirty="0" smtClean="0">
                <a:latin typeface="Arial" charset="0"/>
                <a:ea typeface="ＭＳ Ｐゴシック" pitchFamily="-1" charset="-128"/>
                <a:cs typeface="ＭＳ Ｐゴシック" pitchFamily="-1" charset="-128"/>
              </a:rPr>
              <a:t>How </a:t>
            </a:r>
            <a:r>
              <a:rPr lang="en-US" dirty="0">
                <a:latin typeface="Arial" charset="0"/>
                <a:ea typeface="ＭＳ Ｐゴシック" pitchFamily="-1" charset="-128"/>
                <a:cs typeface="ＭＳ Ｐゴシック" pitchFamily="-1" charset="-128"/>
              </a:rPr>
              <a:t>does the teacher adapt her lesson (sound differences) to support children’s phonological awareness? </a:t>
            </a:r>
          </a:p>
          <a:p>
            <a:pPr marL="347663" indent="-347663" defTabSz="914400" eaLnBrk="1" hangingPunct="1">
              <a:lnSpc>
                <a:spcPct val="90000"/>
              </a:lnSpc>
              <a:spcBef>
                <a:spcPct val="30000"/>
              </a:spcBef>
              <a:buFont typeface="Arial"/>
              <a:buChar char="•"/>
              <a:defRPr/>
            </a:pPr>
            <a:r>
              <a:rPr lang="en-US" dirty="0">
                <a:latin typeface="Arial" charset="0"/>
                <a:ea typeface="ＭＳ Ｐゴシック" pitchFamily="-1" charset="-128"/>
                <a:cs typeface="ＭＳ Ｐゴシック" pitchFamily="-1" charset="-128"/>
              </a:rPr>
              <a:t>H</a:t>
            </a:r>
            <a:r>
              <a:rPr lang="en-US" dirty="0" smtClean="0">
                <a:latin typeface="Arial" charset="0"/>
                <a:ea typeface="ＭＳ Ｐゴシック" pitchFamily="-1" charset="-128"/>
                <a:cs typeface="ＭＳ Ｐゴシック" pitchFamily="-1" charset="-128"/>
              </a:rPr>
              <a:t>ave you had a similar experience in your classroom?</a:t>
            </a:r>
            <a:endParaRPr lang="en-US" dirty="0"/>
          </a:p>
          <a:p>
            <a:pPr marL="0" indent="0" defTabSz="914400" eaLnBrk="1" hangingPunct="1">
              <a:lnSpc>
                <a:spcPct val="90000"/>
              </a:lnSpc>
              <a:spcBef>
                <a:spcPct val="30000"/>
              </a:spcBef>
              <a:buNone/>
              <a:defRPr/>
            </a:pPr>
            <a:endParaRPr lang="en-US" dirty="0">
              <a:latin typeface="Arial" charset="0"/>
              <a:ea typeface="ＭＳ Ｐゴシック" charset="0"/>
              <a:cs typeface="Arial" charset="0"/>
            </a:endParaRPr>
          </a:p>
          <a:p>
            <a:pPr marL="0" indent="0" defTabSz="914400">
              <a:spcBef>
                <a:spcPct val="30000"/>
              </a:spcBef>
              <a:buNone/>
              <a:defRPr/>
            </a:pPr>
            <a:r>
              <a:rPr lang="en-US" dirty="0">
                <a:ea typeface="ＭＳ Ｐゴシック" charset="0"/>
                <a:cs typeface="Arial" charset="0"/>
              </a:rPr>
              <a:t> </a:t>
            </a:r>
            <a:br>
              <a:rPr lang="en-US" dirty="0">
                <a:ea typeface="ＭＳ Ｐゴシック" charset="0"/>
                <a:cs typeface="Arial" charset="0"/>
              </a:rPr>
            </a:br>
            <a:endParaRPr lang="en-US" dirty="0">
              <a:ea typeface="ＭＳ Ｐゴシック" charset="0"/>
              <a:cs typeface="Arial" charset="0"/>
            </a:endParaRPr>
          </a:p>
        </p:txBody>
      </p:sp>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28</a:t>
            </a:fld>
            <a:endParaRPr lang="en-US"/>
          </a:p>
        </p:txBody>
      </p:sp>
    </p:spTree>
    <p:extLst>
      <p:ext uri="{BB962C8B-B14F-4D97-AF65-F5344CB8AC3E}">
        <p14:creationId xmlns:p14="http://schemas.microsoft.com/office/powerpoint/2010/main" val="3178829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685800" y="2438400"/>
            <a:ext cx="7772400" cy="1470025"/>
          </a:xfrm>
        </p:spPr>
        <p:txBody>
          <a:bodyPr/>
          <a:lstStyle/>
          <a:p>
            <a:pPr eaLnBrk="1" hangingPunct="1"/>
            <a:r>
              <a:rPr lang="en-US" sz="3600" dirty="0">
                <a:latin typeface="Arial" pitchFamily="-65" charset="0"/>
                <a:ea typeface="ＭＳ Ｐゴシック" pitchFamily="-65" charset="-128"/>
              </a:rPr>
              <a:t> </a:t>
            </a:r>
            <a:br>
              <a:rPr lang="en-US" sz="3600" dirty="0">
                <a:latin typeface="Arial" pitchFamily="-65" charset="0"/>
                <a:ea typeface="ＭＳ Ｐゴシック" pitchFamily="-65" charset="-128"/>
              </a:rPr>
            </a:br>
            <a:endParaRPr lang="en-US" sz="3600" dirty="0">
              <a:latin typeface="Arial" pitchFamily="-65" charset="0"/>
              <a:ea typeface="ＭＳ Ｐゴシック" pitchFamily="-65" charset="-128"/>
            </a:endParaRPr>
          </a:p>
        </p:txBody>
      </p:sp>
      <p:sp>
        <p:nvSpPr>
          <p:cNvPr id="6" name="Subtitle 5"/>
          <p:cNvSpPr>
            <a:spLocks noGrp="1"/>
          </p:cNvSpPr>
          <p:nvPr>
            <p:ph type="subTitle" idx="1"/>
          </p:nvPr>
        </p:nvSpPr>
        <p:spPr>
          <a:xfrm>
            <a:off x="381000" y="3396342"/>
            <a:ext cx="8305800" cy="3023507"/>
          </a:xfrm>
          <a:effectLst/>
        </p:spPr>
        <p:txBody>
          <a:bodyPr/>
          <a:lstStyle/>
          <a:p>
            <a:pPr>
              <a:spcBef>
                <a:spcPct val="0"/>
              </a:spcBef>
              <a:defRPr/>
            </a:pPr>
            <a:r>
              <a:rPr lang="en-US" sz="4000" b="1" dirty="0">
                <a:solidFill>
                  <a:schemeClr val="tx1"/>
                </a:solidFill>
                <a:latin typeface="Arial" pitchFamily="-107" charset="0"/>
                <a:ea typeface="ＭＳ Ｐゴシック" pitchFamily="-107" charset="-128"/>
                <a:cs typeface="Arial" pitchFamily="-107" charset="0"/>
              </a:rPr>
              <a:t>Desired Results Developmental Profile for Kindergarten (2015)</a:t>
            </a:r>
            <a:r>
              <a:rPr lang="en-US" sz="4000" b="1" baseline="30000" dirty="0">
                <a:solidFill>
                  <a:schemeClr val="tx1"/>
                </a:solidFill>
                <a:latin typeface="Arial" pitchFamily="-107" charset="0"/>
                <a:ea typeface="ＭＳ Ｐゴシック" pitchFamily="-107" charset="-128"/>
                <a:cs typeface="Arial" pitchFamily="-107" charset="0"/>
              </a:rPr>
              <a:t>©</a:t>
            </a:r>
            <a:r>
              <a:rPr lang="en-US" sz="4000" b="1" dirty="0">
                <a:solidFill>
                  <a:schemeClr val="tx1"/>
                </a:solidFill>
                <a:latin typeface="Arial" pitchFamily="-107" charset="0"/>
                <a:ea typeface="ＭＳ Ｐゴシック" pitchFamily="-107" charset="-128"/>
                <a:cs typeface="Arial" pitchFamily="-107" charset="0"/>
              </a:rPr>
              <a:t> </a:t>
            </a:r>
          </a:p>
          <a:p>
            <a:pPr>
              <a:spcBef>
                <a:spcPct val="0"/>
              </a:spcBef>
              <a:defRPr/>
            </a:pPr>
            <a:r>
              <a:rPr lang="en-US" sz="4000" i="1" dirty="0" smtClean="0">
                <a:solidFill>
                  <a:schemeClr val="tx1"/>
                </a:solidFill>
                <a:latin typeface="Arial" pitchFamily="-107" charset="0"/>
                <a:ea typeface="ＭＳ Ｐゴシック" pitchFamily="-107" charset="-128"/>
                <a:cs typeface="Arial" pitchFamily="-107" charset="0"/>
              </a:rPr>
              <a:t>also </a:t>
            </a:r>
            <a:r>
              <a:rPr lang="en-US" sz="4000" i="1" dirty="0">
                <a:solidFill>
                  <a:schemeClr val="tx1"/>
                </a:solidFill>
                <a:latin typeface="Arial" pitchFamily="-107" charset="0"/>
                <a:ea typeface="ＭＳ Ｐゴシック" pitchFamily="-107" charset="-128"/>
                <a:cs typeface="Arial" pitchFamily="-107" charset="0"/>
              </a:rPr>
              <a:t>known </a:t>
            </a:r>
            <a:r>
              <a:rPr lang="en-US" sz="4000" i="1" dirty="0" smtClean="0">
                <a:solidFill>
                  <a:schemeClr val="tx1"/>
                </a:solidFill>
                <a:latin typeface="Arial" pitchFamily="-107" charset="0"/>
                <a:ea typeface="ＭＳ Ｐゴシック" pitchFamily="-107" charset="-128"/>
                <a:cs typeface="Arial" pitchFamily="-107" charset="0"/>
              </a:rPr>
              <a:t>as </a:t>
            </a:r>
            <a:endParaRPr lang="en-US" sz="4000" b="1" dirty="0" smtClean="0">
              <a:solidFill>
                <a:schemeClr val="tx1"/>
              </a:solidFill>
              <a:latin typeface="Arial" pitchFamily="-107" charset="0"/>
              <a:ea typeface="ＭＳ Ｐゴシック" pitchFamily="-107" charset="-128"/>
              <a:cs typeface="Arial" pitchFamily="-107" charset="0"/>
            </a:endParaRPr>
          </a:p>
          <a:p>
            <a:pPr>
              <a:spcBef>
                <a:spcPct val="0"/>
              </a:spcBef>
              <a:defRPr/>
            </a:pPr>
            <a:r>
              <a:rPr lang="en-US" sz="4000" b="1" dirty="0" smtClean="0">
                <a:solidFill>
                  <a:schemeClr val="tx1"/>
                </a:solidFill>
                <a:latin typeface="Arial" pitchFamily="-107" charset="0"/>
                <a:ea typeface="ＭＳ Ｐゴシック" pitchFamily="-107" charset="-128"/>
                <a:cs typeface="Arial" pitchFamily="-107" charset="0"/>
              </a:rPr>
              <a:t>DRDP–K (2015)</a:t>
            </a:r>
            <a:r>
              <a:rPr lang="en-US" sz="4000" b="1" baseline="30000" dirty="0" smtClean="0">
                <a:solidFill>
                  <a:schemeClr val="tx1"/>
                </a:solidFill>
                <a:latin typeface="Arial" pitchFamily="-107" charset="0"/>
                <a:ea typeface="ＭＳ Ｐゴシック" pitchFamily="-107" charset="-128"/>
                <a:cs typeface="Arial" pitchFamily="-107" charset="0"/>
              </a:rPr>
              <a:t>©</a:t>
            </a:r>
          </a:p>
          <a:p>
            <a:pPr>
              <a:buFont typeface="Arial" pitchFamily="-107" charset="0"/>
              <a:buNone/>
              <a:defRPr/>
            </a:pPr>
            <a:endParaRPr lang="en-US" sz="2400" b="1" dirty="0">
              <a:solidFill>
                <a:srgbClr val="FFCC00"/>
              </a:solidFill>
              <a:effectLst>
                <a:outerShdw blurRad="38100" dist="38100" dir="2700000" algn="tl">
                  <a:srgbClr val="000000"/>
                </a:outerShdw>
              </a:effectLst>
              <a:latin typeface="Arial" pitchFamily="-107" charset="0"/>
              <a:ea typeface="Arial" pitchFamily="-107" charset="0"/>
              <a:cs typeface="Arial" pitchFamily="-107" charset="0"/>
            </a:endParaRPr>
          </a:p>
          <a:p>
            <a:pPr>
              <a:buFont typeface="Arial" pitchFamily="-107" charset="0"/>
              <a:buNone/>
              <a:defRPr/>
            </a:pPr>
            <a:endParaRPr lang="en-US" sz="3600" dirty="0">
              <a:solidFill>
                <a:srgbClr val="FFCC00"/>
              </a:solidFill>
              <a:latin typeface="Arial" pitchFamily="-107" charset="0"/>
              <a:ea typeface="Arial" pitchFamily="-107" charset="0"/>
              <a:cs typeface="Arial" pitchFamily="-107" charset="0"/>
            </a:endParaRPr>
          </a:p>
        </p:txBody>
      </p:sp>
      <p:sp>
        <p:nvSpPr>
          <p:cNvPr id="4" name="Slide Number Placeholder 3"/>
          <p:cNvSpPr>
            <a:spLocks noGrp="1"/>
          </p:cNvSpPr>
          <p:nvPr>
            <p:ph type="sldNum" sz="quarter" idx="10"/>
          </p:nvPr>
        </p:nvSpPr>
        <p:spPr/>
        <p:txBody>
          <a:bodyPr/>
          <a:lstStyle/>
          <a:p>
            <a:pPr>
              <a:defRPr/>
            </a:pPr>
            <a:fld id="{FAE27BF3-6F0C-4440-B8FD-327806BF67BB}" type="slidenum">
              <a:rPr lang="en-US" smtClean="0"/>
              <a:pPr>
                <a:defRPr/>
              </a:pPr>
              <a:t>29</a:t>
            </a:fld>
            <a:endParaRPr lang="en-US"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73025"/>
            <a:ext cx="9144000" cy="3086100"/>
          </a:xfrm>
          <a:prstGeom prst="rect">
            <a:avLst/>
          </a:prstGeom>
          <a:ln>
            <a:solidFill>
              <a:schemeClr val="tx1"/>
            </a:solidFill>
          </a:ln>
        </p:spPr>
      </p:pic>
    </p:spTree>
    <p:extLst>
      <p:ext uri="{BB962C8B-B14F-4D97-AF65-F5344CB8AC3E}">
        <p14:creationId xmlns:p14="http://schemas.microsoft.com/office/powerpoint/2010/main" val="82990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3600" dirty="0"/>
              <a:t>Down by the Bay: </a:t>
            </a:r>
            <a:r>
              <a:rPr lang="en-US" sz="3600" dirty="0" smtClean="0"/>
              <a:t/>
            </a:r>
            <a:br>
              <a:rPr lang="en-US" sz="3600" dirty="0" smtClean="0"/>
            </a:br>
            <a:r>
              <a:rPr lang="en-US" sz="3200" b="0" dirty="0" smtClean="0"/>
              <a:t>Using </a:t>
            </a:r>
            <a:r>
              <a:rPr lang="en-US" sz="3200" b="0" dirty="0"/>
              <a:t>Music to Get in the Mood of Phonological Awareness</a:t>
            </a:r>
            <a:r>
              <a:rPr lang="en-US" sz="3200" b="0" dirty="0" smtClean="0">
                <a:latin typeface="Arial" charset="0"/>
                <a:ea typeface="ＭＳ Ｐゴシック" charset="0"/>
                <a:cs typeface="Arial" charset="0"/>
              </a:rPr>
              <a:t> </a:t>
            </a:r>
            <a:endParaRPr lang="en-US" sz="3200" b="0" dirty="0">
              <a:latin typeface="Arial" charset="0"/>
              <a:ea typeface="ＭＳ Ｐゴシック" charset="0"/>
              <a:cs typeface="Arial" charset="0"/>
            </a:endParaRPr>
          </a:p>
        </p:txBody>
      </p:sp>
      <p:sp>
        <p:nvSpPr>
          <p:cNvPr id="7172" name="Rectangle 9"/>
          <p:cNvSpPr>
            <a:spLocks noGrp="1" noChangeArrowheads="1"/>
          </p:cNvSpPr>
          <p:nvPr>
            <p:ph sz="half" idx="1"/>
          </p:nvPr>
        </p:nvSpPr>
        <p:spPr>
          <a:xfrm>
            <a:off x="457200" y="1692276"/>
            <a:ext cx="4038600" cy="4433887"/>
          </a:xfrm>
          <a:noFill/>
        </p:spPr>
        <p:txBody>
          <a:bodyPr/>
          <a:lstStyle/>
          <a:p>
            <a:pPr eaLnBrk="1" hangingPunct="1">
              <a:buFont typeface="+mj-lt"/>
              <a:buAutoNum type="arabicPeriod"/>
              <a:defRPr/>
            </a:pPr>
            <a:r>
              <a:rPr lang="en-US" dirty="0" smtClean="0">
                <a:ea typeface="Arial" pitchFamily="-65" charset="0"/>
              </a:rPr>
              <a:t>Stand up and sing “Down by the Bay.”</a:t>
            </a:r>
          </a:p>
          <a:p>
            <a:pPr eaLnBrk="1" hangingPunct="1">
              <a:buFont typeface="+mj-lt"/>
              <a:buAutoNum type="arabicPeriod"/>
              <a:defRPr/>
            </a:pPr>
            <a:r>
              <a:rPr lang="en-US" dirty="0" smtClean="0">
                <a:ea typeface="Arial" pitchFamily="-65" charset="0"/>
              </a:rPr>
              <a:t>Listen to the trainer’s  “new” lyrics.</a:t>
            </a:r>
          </a:p>
          <a:p>
            <a:pPr eaLnBrk="1" hangingPunct="1">
              <a:buFont typeface="+mj-lt"/>
              <a:buAutoNum type="arabicPeriod"/>
              <a:defRPr/>
            </a:pPr>
            <a:r>
              <a:rPr lang="en-US" dirty="0" smtClean="0">
                <a:ea typeface="Arial" pitchFamily="-65" charset="0"/>
              </a:rPr>
              <a:t>Each person at the table take a turn making up your own verse.</a:t>
            </a:r>
            <a:endParaRPr lang="en-US" dirty="0">
              <a:ea typeface="Arial" pitchFamily="-65" charset="0"/>
            </a:endParaRPr>
          </a:p>
        </p:txBody>
      </p:sp>
      <p:sp>
        <p:nvSpPr>
          <p:cNvPr id="6" name="Rectangle 9"/>
          <p:cNvSpPr>
            <a:spLocks noGrp="1" noChangeArrowheads="1"/>
          </p:cNvSpPr>
          <p:nvPr>
            <p:ph sz="half" idx="2"/>
          </p:nvPr>
        </p:nvSpPr>
        <p:spPr>
          <a:xfrm>
            <a:off x="4648200" y="1692276"/>
            <a:ext cx="4038600" cy="4685664"/>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sz="2400" dirty="0"/>
              <a:t>Down by the bay</a:t>
            </a:r>
          </a:p>
          <a:p>
            <a:pPr marL="0" indent="0" algn="ctr">
              <a:buNone/>
            </a:pPr>
            <a:r>
              <a:rPr lang="en-US" sz="2400" dirty="0"/>
              <a:t>Where the watermelons grow</a:t>
            </a:r>
          </a:p>
          <a:p>
            <a:pPr marL="0" indent="0" algn="ctr">
              <a:buNone/>
            </a:pPr>
            <a:r>
              <a:rPr lang="en-US" sz="2400" dirty="0"/>
              <a:t>Back to my home</a:t>
            </a:r>
          </a:p>
          <a:p>
            <a:pPr marL="0" indent="0" algn="ctr">
              <a:buNone/>
            </a:pPr>
            <a:r>
              <a:rPr lang="en-US" sz="2400" dirty="0"/>
              <a:t>I dare not go</a:t>
            </a:r>
          </a:p>
          <a:p>
            <a:pPr marL="0" indent="0" algn="ctr">
              <a:buNone/>
            </a:pPr>
            <a:r>
              <a:rPr lang="en-US" sz="2400" dirty="0"/>
              <a:t>For if I do</a:t>
            </a:r>
          </a:p>
          <a:p>
            <a:pPr marL="0" indent="0" algn="ctr">
              <a:buNone/>
            </a:pPr>
            <a:r>
              <a:rPr lang="en-US" sz="2400" dirty="0"/>
              <a:t>My mother will say</a:t>
            </a:r>
          </a:p>
          <a:p>
            <a:pPr marL="0" indent="0" algn="ctr">
              <a:buNone/>
            </a:pPr>
            <a:r>
              <a:rPr lang="en-US" sz="2400" dirty="0"/>
              <a:t>"Did you ever you ever see a goose</a:t>
            </a:r>
          </a:p>
          <a:p>
            <a:pPr marL="0" indent="0" algn="ctr">
              <a:buNone/>
            </a:pPr>
            <a:r>
              <a:rPr lang="en-US" sz="2400" dirty="0"/>
              <a:t>kissing a moose?"</a:t>
            </a:r>
          </a:p>
          <a:p>
            <a:pPr marL="0" indent="0" algn="ctr">
              <a:buNone/>
            </a:pPr>
            <a:r>
              <a:rPr lang="en-US" sz="2400" dirty="0"/>
              <a:t>Down by the </a:t>
            </a:r>
            <a:r>
              <a:rPr lang="en-US" sz="2400" dirty="0" smtClean="0"/>
              <a:t>bay</a:t>
            </a:r>
            <a:endParaRPr lang="en-US" sz="2400" dirty="0"/>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3</a:t>
            </a:fld>
            <a:endParaRPr lang="en-US"/>
          </a:p>
        </p:txBody>
      </p:sp>
      <p:sp>
        <p:nvSpPr>
          <p:cNvPr id="12" name="Right Arrow 11"/>
          <p:cNvSpPr/>
          <p:nvPr/>
        </p:nvSpPr>
        <p:spPr>
          <a:xfrm>
            <a:off x="4006596" y="2190750"/>
            <a:ext cx="978408" cy="484632"/>
          </a:xfrm>
          <a:prstGeom prst="rightArrow">
            <a:avLst/>
          </a:prstGeom>
          <a:gradFill>
            <a:gsLst>
              <a:gs pos="0">
                <a:schemeClr val="accent1">
                  <a:tint val="100000"/>
                  <a:shade val="100000"/>
                  <a:satMod val="130000"/>
                  <a:alpha val="59000"/>
                  <a:lumMod val="97000"/>
                </a:schemeClr>
              </a:gs>
              <a:gs pos="100000">
                <a:schemeClr val="accent1">
                  <a:tint val="50000"/>
                  <a:shade val="100000"/>
                  <a:satMod val="350000"/>
                </a:schemeClr>
              </a:gs>
            </a:gsLst>
          </a:gra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380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sz="4000" dirty="0">
                <a:latin typeface="Arial" pitchFamily="-107" charset="0"/>
                <a:ea typeface="ＭＳ Ｐゴシック" pitchFamily="-107" charset="-128"/>
                <a:cs typeface="Arial" pitchFamily="-107" charset="0"/>
              </a:rPr>
              <a:t>Key Features of the DRDP-K</a:t>
            </a:r>
          </a:p>
        </p:txBody>
      </p:sp>
      <p:sp>
        <p:nvSpPr>
          <p:cNvPr id="61441" name="Content Placeholder 1"/>
          <p:cNvSpPr>
            <a:spLocks noGrp="1"/>
          </p:cNvSpPr>
          <p:nvPr>
            <p:ph idx="1"/>
          </p:nvPr>
        </p:nvSpPr>
        <p:spPr>
          <a:xfrm>
            <a:off x="768484" y="1600200"/>
            <a:ext cx="7918315" cy="4525963"/>
          </a:xfrm>
        </p:spPr>
        <p:txBody>
          <a:bodyPr>
            <a:normAutofit lnSpcReduction="10000"/>
          </a:bodyPr>
          <a:lstStyle/>
          <a:p>
            <a:pPr marL="341313" indent="-341313">
              <a:spcBef>
                <a:spcPts val="0"/>
              </a:spcBef>
              <a:spcAft>
                <a:spcPts val="1200"/>
              </a:spcAft>
            </a:pPr>
            <a:r>
              <a:rPr lang="en-US" sz="2600" dirty="0">
                <a:latin typeface="Arial" charset="0"/>
                <a:cs typeface="Times New Roman" charset="0"/>
              </a:rPr>
              <a:t>An observation-based assessment tool, </a:t>
            </a:r>
            <a:br>
              <a:rPr lang="en-US" sz="2600" dirty="0">
                <a:latin typeface="Arial" charset="0"/>
                <a:cs typeface="Times New Roman" charset="0"/>
              </a:rPr>
            </a:br>
            <a:r>
              <a:rPr lang="en-US" sz="2600" b="1" i="1" dirty="0">
                <a:latin typeface="Arial" charset="0"/>
                <a:cs typeface="Times New Roman" charset="0"/>
              </a:rPr>
              <a:t>not</a:t>
            </a:r>
            <a:r>
              <a:rPr lang="en-US" sz="2600" i="1" dirty="0">
                <a:latin typeface="Arial" charset="0"/>
                <a:cs typeface="Times New Roman" charset="0"/>
              </a:rPr>
              <a:t> </a:t>
            </a:r>
            <a:r>
              <a:rPr lang="en-US" sz="2600" dirty="0">
                <a:latin typeface="Arial" charset="0"/>
                <a:cs typeface="Times New Roman" charset="0"/>
              </a:rPr>
              <a:t>a test</a:t>
            </a:r>
          </a:p>
          <a:p>
            <a:pPr marL="341313" indent="-341313">
              <a:spcBef>
                <a:spcPts val="0"/>
              </a:spcBef>
              <a:spcAft>
                <a:spcPts val="1200"/>
              </a:spcAft>
            </a:pPr>
            <a:r>
              <a:rPr lang="en-US" sz="2600" dirty="0" smtClean="0">
                <a:latin typeface="Arial" charset="0"/>
                <a:cs typeface="Times New Roman" charset="0"/>
              </a:rPr>
              <a:t>Individual </a:t>
            </a:r>
            <a:r>
              <a:rPr lang="en-US" sz="2600" dirty="0">
                <a:latin typeface="Arial" charset="0"/>
                <a:cs typeface="Times New Roman" charset="0"/>
              </a:rPr>
              <a:t>child </a:t>
            </a:r>
            <a:r>
              <a:rPr lang="en-US" sz="2600" dirty="0" smtClean="0">
                <a:latin typeface="Arial" charset="0"/>
                <a:cs typeface="Times New Roman" charset="0"/>
              </a:rPr>
              <a:t>assessment</a:t>
            </a:r>
            <a:endParaRPr lang="en-US" sz="2600" dirty="0">
              <a:latin typeface="Arial" charset="0"/>
              <a:cs typeface="Times New Roman" charset="0"/>
            </a:endParaRPr>
          </a:p>
          <a:p>
            <a:pPr marL="341313" indent="-341313">
              <a:spcBef>
                <a:spcPts val="0"/>
              </a:spcBef>
              <a:spcAft>
                <a:spcPts val="1200"/>
              </a:spcAft>
            </a:pPr>
            <a:r>
              <a:rPr lang="en-US" sz="2600" dirty="0" smtClean="0">
                <a:latin typeface="Arial" charset="0"/>
                <a:cs typeface="Times New Roman" charset="0"/>
              </a:rPr>
              <a:t>Completed </a:t>
            </a:r>
            <a:r>
              <a:rPr lang="en-US" sz="2600" dirty="0">
                <a:latin typeface="Arial" charset="0"/>
                <a:cs typeface="Times New Roman" charset="0"/>
              </a:rPr>
              <a:t>by each </a:t>
            </a:r>
            <a:r>
              <a:rPr lang="en-US" sz="2600" dirty="0" smtClean="0">
                <a:latin typeface="Arial" charset="0"/>
                <a:cs typeface="Times New Roman" charset="0"/>
              </a:rPr>
              <a:t>child’</a:t>
            </a:r>
            <a:r>
              <a:rPr lang="en-US" altLang="ja-JP" sz="2600" dirty="0" smtClean="0">
                <a:latin typeface="Arial" charset="0"/>
                <a:cs typeface="Times New Roman" charset="0"/>
              </a:rPr>
              <a:t>s </a:t>
            </a:r>
            <a:r>
              <a:rPr lang="en-US" altLang="ja-JP" sz="2600" dirty="0">
                <a:latin typeface="Arial" charset="0"/>
                <a:cs typeface="Times New Roman" charset="0"/>
              </a:rPr>
              <a:t>teacher</a:t>
            </a:r>
          </a:p>
          <a:p>
            <a:pPr marL="341313" indent="-341313">
              <a:spcBef>
                <a:spcPts val="0"/>
              </a:spcBef>
              <a:spcAft>
                <a:spcPts val="1200"/>
              </a:spcAft>
            </a:pPr>
            <a:r>
              <a:rPr lang="en-US" sz="2600" dirty="0">
                <a:latin typeface="Arial" charset="0"/>
                <a:cs typeface="Times New Roman" charset="0"/>
              </a:rPr>
              <a:t>Based on developmental research and theory</a:t>
            </a:r>
          </a:p>
          <a:p>
            <a:pPr marL="341313" indent="-341313">
              <a:spcBef>
                <a:spcPts val="0"/>
              </a:spcBef>
              <a:spcAft>
                <a:spcPts val="1200"/>
              </a:spcAft>
            </a:pPr>
            <a:r>
              <a:rPr lang="en-US" sz="2600" dirty="0">
                <a:latin typeface="Arial" charset="0"/>
                <a:cs typeface="Times New Roman" charset="0"/>
              </a:rPr>
              <a:t>Includes developmental sequences of behaviors along a continuum</a:t>
            </a:r>
          </a:p>
          <a:p>
            <a:pPr marL="341313" indent="-341313">
              <a:spcBef>
                <a:spcPts val="0"/>
              </a:spcBef>
              <a:spcAft>
                <a:spcPts val="1200"/>
              </a:spcAft>
            </a:pPr>
            <a:r>
              <a:rPr lang="en-US" sz="2600" dirty="0">
                <a:latin typeface="Arial" charset="0"/>
              </a:rPr>
              <a:t>Spans the </a:t>
            </a:r>
            <a:r>
              <a:rPr lang="en-US" sz="2600" dirty="0" smtClean="0">
                <a:latin typeface="Arial" charset="0"/>
              </a:rPr>
              <a:t>developmental continuum </a:t>
            </a:r>
            <a:r>
              <a:rPr lang="en-US" sz="2600" dirty="0">
                <a:latin typeface="Arial" charset="0"/>
              </a:rPr>
              <a:t>of children in </a:t>
            </a:r>
            <a:r>
              <a:rPr lang="en-US" sz="2600" dirty="0" smtClean="0">
                <a:latin typeface="Arial" charset="0"/>
              </a:rPr>
              <a:t>a two-year kindergarten program (TK)</a:t>
            </a:r>
            <a:endParaRPr lang="en-US" sz="2600" dirty="0">
              <a:latin typeface="Arial" charset="0"/>
            </a:endParaRPr>
          </a:p>
          <a:p>
            <a:pPr marL="341313" indent="-341313">
              <a:lnSpc>
                <a:spcPct val="80000"/>
              </a:lnSpc>
              <a:buFont typeface="Arial" charset="0"/>
              <a:buNone/>
            </a:pPr>
            <a:endParaRPr lang="en-US" sz="2600" dirty="0">
              <a:latin typeface="Arial" charset="0"/>
            </a:endParaRPr>
          </a:p>
        </p:txBody>
      </p:sp>
      <p:sp>
        <p:nvSpPr>
          <p:cNvPr id="2" name="Slide Number Placeholder 1"/>
          <p:cNvSpPr>
            <a:spLocks noGrp="1"/>
          </p:cNvSpPr>
          <p:nvPr>
            <p:ph type="sldNum" sz="quarter" idx="10"/>
          </p:nvPr>
        </p:nvSpPr>
        <p:spPr>
          <a:xfrm>
            <a:off x="7010400" y="0"/>
            <a:ext cx="2133600" cy="365125"/>
          </a:xfrm>
          <a:prstGeom prst="rect">
            <a:avLst/>
          </a:prstGeom>
        </p:spPr>
        <p:txBody>
          <a:bodyPr/>
          <a:lstStyle/>
          <a:p>
            <a:pPr>
              <a:defRPr/>
            </a:pPr>
            <a:fld id="{E13F57DC-8CB4-F841-8CBD-34AAA2814397}" type="slidenum">
              <a:rPr lang="en-US" smtClean="0"/>
              <a:pPr>
                <a:defRPr/>
              </a:pPr>
              <a:t>30</a:t>
            </a:fld>
            <a:endParaRPr lang="en-US" dirty="0"/>
          </a:p>
        </p:txBody>
      </p:sp>
      <p:sp>
        <p:nvSpPr>
          <p:cNvPr id="61443" name="Slide Number Placeholder 5"/>
          <p:cNvSpPr txBox="1">
            <a:spLocks/>
          </p:cNvSpPr>
          <p:nvPr/>
        </p:nvSpPr>
        <p:spPr bwMode="auto">
          <a:xfrm>
            <a:off x="8686800" y="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fontAlgn="base" hangingPunct="1">
              <a:spcBef>
                <a:spcPct val="0"/>
              </a:spcBef>
              <a:spcAft>
                <a:spcPct val="0"/>
              </a:spcAft>
            </a:pPr>
            <a:fld id="{AFDEE6D9-2337-A74B-B6B2-FDDF05249B9F}" type="slidenum">
              <a:rPr lang="en-US" sz="1200">
                <a:solidFill>
                  <a:srgbClr val="404040"/>
                </a:solidFill>
              </a:rPr>
              <a:pPr algn="r" defTabSz="914400" eaLnBrk="1" fontAlgn="base" hangingPunct="1">
                <a:spcBef>
                  <a:spcPct val="0"/>
                </a:spcBef>
                <a:spcAft>
                  <a:spcPct val="0"/>
                </a:spcAft>
              </a:pPr>
              <a:t>30</a:t>
            </a:fld>
            <a:endParaRPr lang="en-US" sz="1200" dirty="0">
              <a:solidFill>
                <a:srgbClr val="404040"/>
              </a:solidFill>
            </a:endParaRPr>
          </a:p>
        </p:txBody>
      </p:sp>
    </p:spTree>
    <p:extLst>
      <p:ext uri="{BB962C8B-B14F-4D97-AF65-F5344CB8AC3E}">
        <p14:creationId xmlns:p14="http://schemas.microsoft.com/office/powerpoint/2010/main" val="10650401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64"/>
            <a:ext cx="8229600" cy="949478"/>
          </a:xfrm>
        </p:spPr>
        <p:txBody>
          <a:bodyPr/>
          <a:lstStyle/>
          <a:p>
            <a:r>
              <a:rPr lang="en-US" sz="3200" dirty="0" smtClean="0"/>
              <a:t>DRDP-K Language and Literacy Phonological Awareness</a:t>
            </a:r>
            <a:endParaRPr lang="en-US" sz="3200" dirty="0"/>
          </a:p>
        </p:txBody>
      </p:sp>
      <p:pic>
        <p:nvPicPr>
          <p:cNvPr id="5" name="Content Placeholder 4"/>
          <p:cNvPicPr>
            <a:picLocks noGrp="1" noChangeAspect="1"/>
          </p:cNvPicPr>
          <p:nvPr>
            <p:ph idx="1"/>
          </p:nvPr>
        </p:nvPicPr>
        <p:blipFill>
          <a:blip r:embed="rId3"/>
          <a:stretch>
            <a:fillRect/>
          </a:stretch>
        </p:blipFill>
        <p:spPr>
          <a:xfrm>
            <a:off x="944989" y="1026806"/>
            <a:ext cx="7288209" cy="5565723"/>
          </a:xfrm>
          <a:prstGeom prst="rect">
            <a:avLst/>
          </a:prstGeom>
          <a:ln>
            <a:solidFill>
              <a:schemeClr val="dk1"/>
            </a:solidFill>
          </a:ln>
        </p:spPr>
      </p:pic>
      <p:sp>
        <p:nvSpPr>
          <p:cNvPr id="3" name="Slide Number Placeholder 2"/>
          <p:cNvSpPr>
            <a:spLocks noGrp="1"/>
          </p:cNvSpPr>
          <p:nvPr>
            <p:ph type="sldNum" sz="quarter" idx="10"/>
          </p:nvPr>
        </p:nvSpPr>
        <p:spPr/>
        <p:txBody>
          <a:bodyPr/>
          <a:lstStyle/>
          <a:p>
            <a:pPr>
              <a:defRPr/>
            </a:pPr>
            <a:fld id="{D6F3B364-8EDD-4EE8-AC37-058C0FCE36B0}" type="slidenum">
              <a:rPr lang="en-US" smtClean="0"/>
              <a:pPr>
                <a:defRPr/>
              </a:pPr>
              <a:t>31</a:t>
            </a:fld>
            <a:endParaRPr lang="en-US" dirty="0"/>
          </a:p>
        </p:txBody>
      </p:sp>
    </p:spTree>
    <p:extLst>
      <p:ext uri="{BB962C8B-B14F-4D97-AF65-F5344CB8AC3E}">
        <p14:creationId xmlns:p14="http://schemas.microsoft.com/office/powerpoint/2010/main" val="2131470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75913" y="1576494"/>
            <a:ext cx="961171" cy="788194"/>
          </a:xfrm>
          <a:prstGeom prst="rightArrow">
            <a:avLst/>
          </a:prstGeom>
          <a:solidFill>
            <a:srgbClr val="FDBE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814590" y="1853317"/>
            <a:ext cx="1514819" cy="788194"/>
          </a:xfrm>
          <a:prstGeom prst="rightArrow">
            <a:avLst/>
          </a:prstGeom>
          <a:solidFill>
            <a:srgbClr val="9D69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112842" y="1570567"/>
            <a:ext cx="949316" cy="788194"/>
          </a:xfrm>
          <a:prstGeom prst="rightArrow">
            <a:avLst/>
          </a:prstGeom>
          <a:solidFill>
            <a:srgbClr val="D891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xfrm>
            <a:off x="457200" y="347006"/>
            <a:ext cx="8229600" cy="1143000"/>
          </a:xfrm>
          <a:noFill/>
          <a:ln w="76200">
            <a:solidFill>
              <a:schemeClr val="lt1">
                <a:hueOff val="0"/>
                <a:satOff val="0"/>
                <a:lumOff val="0"/>
              </a:schemeClr>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1" y="2451894"/>
            <a:ext cx="2641600" cy="3416300"/>
          </a:xfrm>
          <a:solidFill>
            <a:schemeClr val="bg1"/>
          </a:solidFill>
          <a:ln w="38100">
            <a:solidFill>
              <a:srgbClr val="D89102"/>
            </a:solidFill>
          </a:ln>
        </p:spPr>
        <p:txBody>
          <a:bodyPr anchor="ctr" anchorCtr="0"/>
          <a:lstStyle/>
          <a:p>
            <a:pPr marL="0" lvl="0" indent="0" algn="ctr">
              <a:buNone/>
            </a:pPr>
            <a:r>
              <a:rPr lang="en-US" sz="2400" b="1" dirty="0">
                <a:solidFill>
                  <a:srgbClr val="D89102"/>
                </a:solidFill>
              </a:rPr>
              <a:t>What are the developmental progressions of p</a:t>
            </a:r>
            <a:r>
              <a:rPr lang="en-US" sz="2400" b="1" dirty="0" smtClean="0">
                <a:solidFill>
                  <a:srgbClr val="D89102"/>
                </a:solidFill>
              </a:rPr>
              <a:t>honological awareness?</a:t>
            </a:r>
            <a:endParaRPr lang="en-US" sz="2400" b="1" dirty="0">
              <a:solidFill>
                <a:srgbClr val="D89102"/>
              </a:solidFill>
            </a:endParaRPr>
          </a:p>
          <a:p>
            <a:pPr marL="0" indent="0">
              <a:buNone/>
            </a:pPr>
            <a:endParaRPr lang="en-US" sz="2400" b="1" dirty="0">
              <a:solidFill>
                <a:srgbClr val="D89102"/>
              </a:solidFill>
            </a:endParaRPr>
          </a:p>
        </p:txBody>
      </p:sp>
      <p:sp>
        <p:nvSpPr>
          <p:cNvPr id="7" name="Content Placeholder 6"/>
          <p:cNvSpPr>
            <a:spLocks noGrp="1"/>
          </p:cNvSpPr>
          <p:nvPr>
            <p:ph sz="quarter" idx="2"/>
          </p:nvPr>
        </p:nvSpPr>
        <p:spPr>
          <a:xfrm>
            <a:off x="3251200" y="3035300"/>
            <a:ext cx="2641600" cy="3530600"/>
          </a:xfrm>
          <a:solidFill>
            <a:schemeClr val="bg1"/>
          </a:solidFill>
          <a:ln w="38100">
            <a:solidFill>
              <a:srgbClr val="9D6901"/>
            </a:solidFill>
          </a:ln>
        </p:spPr>
        <p:txBody>
          <a:bodyPr anchor="ctr" anchorCtr="0"/>
          <a:lstStyle/>
          <a:p>
            <a:pPr marL="0" lvl="0" indent="0" algn="ctr">
              <a:buNone/>
            </a:pPr>
            <a:r>
              <a:rPr lang="en-US" sz="2400" b="1" dirty="0">
                <a:solidFill>
                  <a:srgbClr val="9D6901"/>
                </a:solidFill>
              </a:rPr>
              <a:t>What are the developmentally appropriate strategies that support </a:t>
            </a:r>
            <a:r>
              <a:rPr lang="en-US" sz="2400" b="1" dirty="0" smtClean="0">
                <a:solidFill>
                  <a:srgbClr val="9D6901"/>
                </a:solidFill>
              </a:rPr>
              <a:t>the development of phonological </a:t>
            </a:r>
            <a:r>
              <a:rPr lang="en-US" sz="2400" b="1" dirty="0">
                <a:solidFill>
                  <a:srgbClr val="9D6901"/>
                </a:solidFill>
              </a:rPr>
              <a:t>a</a:t>
            </a:r>
            <a:r>
              <a:rPr lang="en-US" sz="2400" b="1" dirty="0" smtClean="0">
                <a:solidFill>
                  <a:srgbClr val="9D6901"/>
                </a:solidFill>
              </a:rPr>
              <a:t>wareness</a:t>
            </a:r>
            <a:r>
              <a:rPr lang="en-US" sz="2400" b="1" dirty="0">
                <a:solidFill>
                  <a:srgbClr val="9D6901"/>
                </a:solidFill>
              </a:rPr>
              <a:t>?</a:t>
            </a:r>
          </a:p>
          <a:p>
            <a:pPr marL="0" indent="0">
              <a:buNone/>
            </a:pPr>
            <a:endParaRPr lang="en-US" sz="2400" b="1" dirty="0">
              <a:solidFill>
                <a:srgbClr val="9D6901"/>
              </a:solidFill>
            </a:endParaRPr>
          </a:p>
        </p:txBody>
      </p:sp>
      <p:sp>
        <p:nvSpPr>
          <p:cNvPr id="8" name="Content Placeholder 7"/>
          <p:cNvSpPr>
            <a:spLocks noGrp="1"/>
          </p:cNvSpPr>
          <p:nvPr>
            <p:ph sz="quarter" idx="3"/>
          </p:nvPr>
        </p:nvSpPr>
        <p:spPr>
          <a:xfrm>
            <a:off x="6235700" y="2451894"/>
            <a:ext cx="2641600" cy="3504406"/>
          </a:xfrm>
          <a:solidFill>
            <a:schemeClr val="bg1"/>
          </a:solidFill>
          <a:ln w="38100">
            <a:solidFill>
              <a:srgbClr val="FDBE41"/>
            </a:solidFill>
          </a:ln>
        </p:spPr>
        <p:txBody>
          <a:bodyPr anchor="ctr" anchorCtr="0"/>
          <a:lstStyle/>
          <a:p>
            <a:pPr marL="0" lvl="0" indent="0" algn="ctr">
              <a:buNone/>
            </a:pPr>
            <a:r>
              <a:rPr lang="en-US" sz="2400" b="1" dirty="0">
                <a:solidFill>
                  <a:srgbClr val="FDBE41"/>
                </a:solidFill>
              </a:rPr>
              <a:t>How can I incorporate these strategies into my existing classroom?</a:t>
            </a:r>
          </a:p>
          <a:p>
            <a:pPr marL="0" indent="0">
              <a:buNone/>
            </a:pPr>
            <a:endParaRPr lang="en-US" sz="2400" b="1" dirty="0">
              <a:solidFill>
                <a:srgbClr val="FDBE41"/>
              </a:solidFill>
            </a:endParaRPr>
          </a:p>
        </p:txBody>
      </p:sp>
      <p:sp>
        <p:nvSpPr>
          <p:cNvPr id="4" name="Slide Number Placeholder 3"/>
          <p:cNvSpPr>
            <a:spLocks noGrp="1"/>
          </p:cNvSpPr>
          <p:nvPr>
            <p:ph type="sldNum" sz="quarter" idx="4294967295"/>
          </p:nvPr>
        </p:nvSpPr>
        <p:spPr>
          <a:xfrm>
            <a:off x="8686800" y="0"/>
            <a:ext cx="457200" cy="365125"/>
          </a:xfrm>
          <a:prstGeom prst="rect">
            <a:avLst/>
          </a:prstGeom>
        </p:spPr>
        <p:txBody>
          <a:bodyPr/>
          <a:lstStyle/>
          <a:p>
            <a:fld id="{BE4F76FE-E913-4EE8-9488-C511D295C4FB}" type="slidenum">
              <a:rPr lang="en-US" altLang="en-US" smtClean="0"/>
              <a:pPr/>
              <a:t>32</a:t>
            </a:fld>
            <a:endParaRPr lang="en-US" altLang="en-US" dirty="0"/>
          </a:p>
        </p:txBody>
      </p:sp>
      <p:sp>
        <p:nvSpPr>
          <p:cNvPr id="10" name="Connector 5"/>
          <p:cNvSpPr/>
          <p:nvPr/>
        </p:nvSpPr>
        <p:spPr>
          <a:xfrm>
            <a:off x="3086511" y="2119517"/>
            <a:ext cx="2956663" cy="4738483"/>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36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dirty="0" smtClean="0">
                <a:latin typeface="Arial" charset="0"/>
                <a:ea typeface="ＭＳ Ｐゴシック" charset="0"/>
              </a:rPr>
              <a:t>Key Resources</a:t>
            </a:r>
            <a:endParaRPr lang="en-US" dirty="0">
              <a:latin typeface="Arial" charset="0"/>
              <a:ea typeface="ＭＳ Ｐゴシック" charset="0"/>
            </a:endParaRPr>
          </a:p>
        </p:txBody>
      </p:sp>
      <p:pic>
        <p:nvPicPr>
          <p:cNvPr id="107523" name="Picture 32"/>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2744" r="7628"/>
          <a:stretch/>
        </p:blipFill>
        <p:spPr>
          <a:xfrm>
            <a:off x="409073" y="1692276"/>
            <a:ext cx="2358189" cy="3215778"/>
          </a:xfrm>
          <a:ln>
            <a:solidFill>
              <a:schemeClr val="tx1"/>
            </a:solidFill>
          </a:ln>
        </p:spPr>
      </p:pic>
      <p:sp>
        <p:nvSpPr>
          <p:cNvPr id="2" name="Slide Number Placeholder 1"/>
          <p:cNvSpPr>
            <a:spLocks noGrp="1"/>
          </p:cNvSpPr>
          <p:nvPr>
            <p:ph type="sldNum" sz="quarter" idx="10"/>
          </p:nvPr>
        </p:nvSpPr>
        <p:spPr/>
        <p:txBody>
          <a:bodyPr/>
          <a:lstStyle/>
          <a:p>
            <a:fld id="{6D923E4E-FB37-4065-96CD-4E22E4299DB1}" type="slidenum">
              <a:rPr lang="en-US" altLang="en-US" smtClean="0"/>
              <a:pPr/>
              <a:t>33</a:t>
            </a:fld>
            <a:endParaRPr lang="en-US" altLang="en-US" dirty="0"/>
          </a:p>
        </p:txBody>
      </p:sp>
      <p:pic>
        <p:nvPicPr>
          <p:cNvPr id="10752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8019" y="1692276"/>
            <a:ext cx="2503579" cy="321577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7524" name="Picture 8"/>
          <p:cNvPicPr>
            <a:picLocks noChangeAspect="1"/>
          </p:cNvPicPr>
          <p:nvPr/>
        </p:nvPicPr>
        <p:blipFill rotWithShape="1">
          <a:blip r:embed="rId5" cstate="email">
            <a:extLst>
              <a:ext uri="{28A0092B-C50C-407E-A947-70E740481C1C}">
                <a14:useLocalDpi xmlns:a14="http://schemas.microsoft.com/office/drawing/2010/main"/>
              </a:ext>
            </a:extLst>
          </a:blip>
          <a:srcRect r="7099"/>
          <a:stretch/>
        </p:blipFill>
        <p:spPr bwMode="auto">
          <a:xfrm>
            <a:off x="6232355" y="1692276"/>
            <a:ext cx="2454445" cy="321577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4706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52610" y="396766"/>
            <a:ext cx="7488238" cy="990600"/>
          </a:xfrm>
        </p:spPr>
        <p:txBody>
          <a:bodyPr/>
          <a:lstStyle/>
          <a:p>
            <a:r>
              <a:rPr lang="en-US" dirty="0">
                <a:latin typeface="Arial" charset="0"/>
                <a:ea typeface="MS Pゴシック" charset="0"/>
              </a:rPr>
              <a:t>Curriculum </a:t>
            </a:r>
            <a:r>
              <a:rPr lang="en-US" dirty="0" smtClean="0">
                <a:latin typeface="Arial" charset="0"/>
                <a:ea typeface="MS Pゴシック" charset="0"/>
              </a:rPr>
              <a:t>Framework:</a:t>
            </a:r>
            <a:r>
              <a:rPr lang="en-US" dirty="0">
                <a:latin typeface="Arial" charset="0"/>
                <a:ea typeface="MS Pゴシック" charset="0"/>
              </a:rPr>
              <a:t/>
            </a:r>
            <a:br>
              <a:rPr lang="en-US" dirty="0">
                <a:latin typeface="Arial" charset="0"/>
                <a:ea typeface="MS Pゴシック" charset="0"/>
              </a:rPr>
            </a:br>
            <a:r>
              <a:rPr lang="en-US" sz="2500" dirty="0">
                <a:latin typeface="Arial" charset="0"/>
                <a:ea typeface="MS Pゴシック" charset="0"/>
              </a:rPr>
              <a:t>Strategies to Enrich Learning Opportunities</a:t>
            </a:r>
          </a:p>
        </p:txBody>
      </p:sp>
      <p:sp>
        <p:nvSpPr>
          <p:cNvPr id="71683" name="Rectangle 4"/>
          <p:cNvSpPr>
            <a:spLocks noGrp="1" noChangeArrowheads="1"/>
          </p:cNvSpPr>
          <p:nvPr>
            <p:ph type="body" sz="half" idx="2"/>
          </p:nvPr>
        </p:nvSpPr>
        <p:spPr>
          <a:xfrm>
            <a:off x="4674477" y="1905000"/>
            <a:ext cx="3783723" cy="4419600"/>
          </a:xfrm>
        </p:spPr>
        <p:txBody>
          <a:bodyPr/>
          <a:lstStyle/>
          <a:p>
            <a:pPr>
              <a:spcAft>
                <a:spcPct val="20000"/>
              </a:spcAft>
            </a:pPr>
            <a:r>
              <a:rPr lang="en-US" sz="2600" dirty="0" smtClean="0">
                <a:latin typeface="Arial" charset="0"/>
                <a:ea typeface="MS Pゴシック" charset="0"/>
              </a:rPr>
              <a:t>Interaction and strategies</a:t>
            </a:r>
            <a:endParaRPr lang="en-US" sz="2600" dirty="0">
              <a:latin typeface="Arial" charset="0"/>
              <a:ea typeface="MS Pゴシック" charset="0"/>
            </a:endParaRPr>
          </a:p>
          <a:p>
            <a:pPr>
              <a:spcAft>
                <a:spcPct val="20000"/>
              </a:spcAft>
            </a:pPr>
            <a:r>
              <a:rPr lang="en-US" sz="2600" dirty="0">
                <a:latin typeface="Arial" charset="0"/>
                <a:ea typeface="MS Pゴシック" charset="0"/>
              </a:rPr>
              <a:t>Routines, environments, and materials</a:t>
            </a:r>
          </a:p>
          <a:p>
            <a:pPr>
              <a:spcAft>
                <a:spcPct val="20000"/>
              </a:spcAft>
            </a:pPr>
            <a:r>
              <a:rPr lang="en-US" sz="2600" dirty="0" smtClean="0">
                <a:latin typeface="Arial" charset="0"/>
                <a:ea typeface="MS Pゴシック" charset="0"/>
              </a:rPr>
              <a:t>Planned learning opportunities</a:t>
            </a:r>
            <a:endParaRPr lang="en-US" altLang="ja-JP" sz="2600" dirty="0">
              <a:latin typeface="Arial" charset="0"/>
              <a:ea typeface="MS Pゴシック" charset="0"/>
            </a:endParaRPr>
          </a:p>
          <a:p>
            <a:r>
              <a:rPr lang="en-US" sz="2600" dirty="0" smtClean="0">
                <a:latin typeface="Arial" charset="0"/>
                <a:ea typeface="MS Pゴシック" charset="0"/>
              </a:rPr>
              <a:t>Partnering with Families</a:t>
            </a:r>
            <a:endParaRPr lang="en-US" sz="2600" dirty="0">
              <a:latin typeface="Arial" charset="0"/>
              <a:ea typeface="MS Pゴシック" charset="0"/>
            </a:endParaRPr>
          </a:p>
        </p:txBody>
      </p:sp>
      <p:sp>
        <p:nvSpPr>
          <p:cNvPr id="2" name="Slide Number Placeholder 1"/>
          <p:cNvSpPr>
            <a:spLocks noGrp="1"/>
          </p:cNvSpPr>
          <p:nvPr>
            <p:ph type="sldNum" sz="quarter" idx="4294967295"/>
          </p:nvPr>
        </p:nvSpPr>
        <p:spPr>
          <a:xfrm>
            <a:off x="8686800" y="0"/>
            <a:ext cx="457200" cy="365125"/>
          </a:xfrm>
          <a:prstGeom prst="rect">
            <a:avLst/>
          </a:prstGeom>
        </p:spPr>
        <p:txBody>
          <a:bodyPr/>
          <a:lstStyle/>
          <a:p>
            <a:fld id="{1DF67E9B-77D6-44BD-9ACE-91AD9F7338C4}" type="slidenum">
              <a:rPr lang="en-US" altLang="en-US" smtClean="0"/>
              <a:pPr/>
              <a:t>34</a:t>
            </a:fld>
            <a:endParaRPr lang="en-US" altLang="en-US" dirty="0"/>
          </a:p>
        </p:txBody>
      </p:sp>
      <p:pic>
        <p:nvPicPr>
          <p:cNvPr id="71684" name="Picture 40" descr="Cover_ppt">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610" y="1770137"/>
            <a:ext cx="3558956" cy="458867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1685" name="Oval 13"/>
          <p:cNvSpPr>
            <a:spLocks noChangeArrowheads="1"/>
          </p:cNvSpPr>
          <p:nvPr/>
        </p:nvSpPr>
        <p:spPr bwMode="auto">
          <a:xfrm>
            <a:off x="838200" y="2209800"/>
            <a:ext cx="841829" cy="711200"/>
          </a:xfrm>
          <a:prstGeom prst="ellipse">
            <a:avLst/>
          </a:prstGeom>
          <a:noFill/>
          <a:ln w="635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i="1" dirty="0"/>
          </a:p>
        </p:txBody>
      </p:sp>
    </p:spTree>
    <p:extLst>
      <p:ext uri="{BB962C8B-B14F-4D97-AF65-F5344CB8AC3E}">
        <p14:creationId xmlns:p14="http://schemas.microsoft.com/office/powerpoint/2010/main" val="326207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l="-5127" t="1887" r="6323" b="39177"/>
          <a:stretch/>
        </p:blipFill>
        <p:spPr>
          <a:xfrm>
            <a:off x="-512221" y="0"/>
            <a:ext cx="9872121" cy="6857999"/>
          </a:xfrm>
        </p:spPr>
      </p:pic>
      <p:sp>
        <p:nvSpPr>
          <p:cNvPr id="164866" name="Rectangle 2"/>
          <p:cNvSpPr>
            <a:spLocks noGrp="1" noChangeArrowheads="1"/>
          </p:cNvSpPr>
          <p:nvPr>
            <p:ph type="title"/>
          </p:nvPr>
        </p:nvSpPr>
        <p:spPr>
          <a:xfrm>
            <a:off x="0" y="0"/>
            <a:ext cx="9359900" cy="952500"/>
          </a:xfrm>
          <a:solidFill>
            <a:srgbClr val="595959">
              <a:alpha val="67000"/>
            </a:srgbClr>
          </a:solidFill>
        </p:spPr>
        <p:txBody>
          <a:bodyPr/>
          <a:lstStyle/>
          <a:p>
            <a:pPr eaLnBrk="1" hangingPunct="1"/>
            <a:r>
              <a:rPr lang="en-US" dirty="0">
                <a:solidFill>
                  <a:srgbClr val="FFFFFF"/>
                </a:solidFill>
                <a:latin typeface="Arial" charset="0"/>
                <a:ea typeface="ＭＳ Ｐゴシック" charset="0"/>
              </a:rPr>
              <a:t>Universal Design for Learning</a:t>
            </a:r>
          </a:p>
        </p:txBody>
      </p:sp>
      <p:sp>
        <p:nvSpPr>
          <p:cNvPr id="164867" name="Rectangle 4"/>
          <p:cNvSpPr>
            <a:spLocks noGrp="1" noChangeArrowheads="1"/>
          </p:cNvSpPr>
          <p:nvPr>
            <p:ph sz="half" idx="1"/>
          </p:nvPr>
        </p:nvSpPr>
        <p:spPr>
          <a:xfrm>
            <a:off x="0" y="3885879"/>
            <a:ext cx="5579716" cy="2972119"/>
          </a:xfrm>
          <a:solidFill>
            <a:schemeClr val="tx1">
              <a:lumMod val="65000"/>
              <a:lumOff val="35000"/>
              <a:alpha val="59000"/>
            </a:schemeClr>
          </a:solidFill>
        </p:spPr>
        <p:txBody>
          <a:bodyPr/>
          <a:lstStyle/>
          <a:p>
            <a:pPr marL="0" indent="0">
              <a:buNone/>
            </a:pPr>
            <a:r>
              <a:rPr lang="en-US" sz="3600" dirty="0" smtClean="0">
                <a:solidFill>
                  <a:srgbClr val="FFFFFF"/>
                </a:solidFill>
                <a:latin typeface="Arial" charset="0"/>
                <a:ea typeface="ＭＳ Ｐゴシック" charset="0"/>
              </a:rPr>
              <a:t>Multiple means of: </a:t>
            </a:r>
          </a:p>
          <a:p>
            <a:r>
              <a:rPr lang="en-US" sz="3600" dirty="0" smtClean="0">
                <a:solidFill>
                  <a:srgbClr val="FFFFFF"/>
                </a:solidFill>
                <a:latin typeface="Arial" charset="0"/>
                <a:ea typeface="ＭＳ Ｐゴシック" charset="0"/>
              </a:rPr>
              <a:t>Expression</a:t>
            </a:r>
          </a:p>
          <a:p>
            <a:r>
              <a:rPr lang="en-US" sz="3600" dirty="0" smtClean="0">
                <a:solidFill>
                  <a:srgbClr val="FFFFFF"/>
                </a:solidFill>
                <a:latin typeface="Arial" charset="0"/>
                <a:ea typeface="ＭＳ Ｐゴシック" charset="0"/>
              </a:rPr>
              <a:t>Representation</a:t>
            </a:r>
          </a:p>
          <a:p>
            <a:r>
              <a:rPr lang="en-US" sz="3600" dirty="0" smtClean="0">
                <a:solidFill>
                  <a:srgbClr val="FFFFFF"/>
                </a:solidFill>
                <a:latin typeface="Arial" charset="0"/>
                <a:ea typeface="ＭＳ Ｐゴシック" charset="0"/>
              </a:rPr>
              <a:t>Engagement</a:t>
            </a:r>
            <a:endParaRPr lang="en-US" sz="3600" dirty="0">
              <a:solidFill>
                <a:srgbClr val="FFFFFF"/>
              </a:solidFill>
              <a:latin typeface="Arial" charset="0"/>
              <a:ea typeface="ＭＳ Ｐゴシック" charset="0"/>
            </a:endParaRPr>
          </a:p>
        </p:txBody>
      </p:sp>
      <p:sp>
        <p:nvSpPr>
          <p:cNvPr id="164869" name="Slide Number Placeholder 1"/>
          <p:cNvSpPr>
            <a:spLocks noGrp="1"/>
          </p:cNvSpPr>
          <p:nvPr>
            <p:ph type="sldNum" sz="quarter" idx="10"/>
          </p:nvPr>
        </p:nvSpPr>
        <p:spPr bwMode="auto">
          <a:xfrm>
            <a:off x="6553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446942-9ED8-FD4A-9A66-6867C0190726}" type="slidenum">
              <a:rPr lang="en-US" sz="1200"/>
              <a:pPr eaLnBrk="1" hangingPunct="1"/>
              <a:t>35</a:t>
            </a:fld>
            <a:endParaRPr lang="en-US" sz="1200"/>
          </a:p>
        </p:txBody>
      </p:sp>
      <p:sp>
        <p:nvSpPr>
          <p:cNvPr id="7" name="Rectangle 6"/>
          <p:cNvSpPr>
            <a:spLocks noChangeArrowheads="1"/>
          </p:cNvSpPr>
          <p:nvPr/>
        </p:nvSpPr>
        <p:spPr bwMode="auto">
          <a:xfrm>
            <a:off x="5579716" y="6345441"/>
            <a:ext cx="3564284"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chemeClr val="bg1"/>
                </a:solidFill>
              </a:rPr>
              <a:t>©</a:t>
            </a:r>
            <a:r>
              <a:rPr lang="en-US" altLang="en-US" sz="900" dirty="0" smtClean="0">
                <a:solidFill>
                  <a:schemeClr val="bg1"/>
                </a:solidFill>
              </a:rPr>
              <a:t>2016 </a:t>
            </a:r>
            <a:r>
              <a:rPr lang="en-US" altLang="en-US" sz="900" dirty="0">
                <a:solidFill>
                  <a:schemeClr val="bg1"/>
                </a:solidFill>
              </a:rPr>
              <a:t>California Department of Education </a:t>
            </a:r>
            <a:r>
              <a:rPr lang="en-US" altLang="en-US" sz="900" dirty="0" smtClean="0">
                <a:solidFill>
                  <a:schemeClr val="bg1"/>
                </a:solidFill>
              </a:rPr>
              <a:t>with </a:t>
            </a:r>
            <a:r>
              <a:rPr lang="en-US" altLang="en-US" sz="900" dirty="0">
                <a:solidFill>
                  <a:schemeClr val="bg1"/>
                </a:solidFill>
              </a:rPr>
              <a:t>the </a:t>
            </a:r>
            <a:r>
              <a:rPr lang="en-US" altLang="en-US" sz="900" dirty="0" smtClean="0">
                <a:solidFill>
                  <a:schemeClr val="bg1"/>
                </a:solidFill>
              </a:rPr>
              <a:t>Wested </a:t>
            </a:r>
            <a:r>
              <a:rPr lang="en-US" altLang="en-US" sz="900" dirty="0">
                <a:solidFill>
                  <a:schemeClr val="bg1"/>
                </a:solidFill>
              </a:rPr>
              <a:t>Center for Child &amp; Family Studies, California Preschool Instructional </a:t>
            </a:r>
            <a:r>
              <a:rPr lang="en-US" altLang="en-US" sz="900" dirty="0" smtClean="0">
                <a:solidFill>
                  <a:schemeClr val="bg1"/>
                </a:solidFill>
              </a:rPr>
              <a:t>Network (CPIN).  </a:t>
            </a:r>
            <a:r>
              <a:rPr lang="en-US" altLang="en-US" sz="900" dirty="0">
                <a:solidFill>
                  <a:schemeClr val="bg1"/>
                </a:solidFill>
              </a:rPr>
              <a:t>(</a:t>
            </a:r>
            <a:r>
              <a:rPr lang="en-US" altLang="en-US" sz="900" dirty="0" smtClean="0">
                <a:solidFill>
                  <a:schemeClr val="bg1"/>
                </a:solidFill>
              </a:rPr>
              <a:t>05/2016) </a:t>
            </a:r>
            <a:endParaRPr lang="en-US" altLang="en-US" sz="900" dirty="0">
              <a:solidFill>
                <a:schemeClr val="bg1"/>
              </a:solidFill>
            </a:endParaRPr>
          </a:p>
        </p:txBody>
      </p:sp>
    </p:spTree>
    <p:extLst>
      <p:ext uri="{BB962C8B-B14F-4D97-AF65-F5344CB8AC3E}">
        <p14:creationId xmlns:p14="http://schemas.microsoft.com/office/powerpoint/2010/main" val="494269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144386" name="Rectangle 4"/>
          <p:cNvSpPr>
            <a:spLocks noGrp="1" noChangeArrowheads="1"/>
          </p:cNvSpPr>
          <p:nvPr>
            <p:ph type="title"/>
          </p:nvPr>
        </p:nvSpPr>
        <p:spPr>
          <a:xfrm>
            <a:off x="0" y="5249863"/>
            <a:ext cx="9144000" cy="1143000"/>
          </a:xfrm>
        </p:spPr>
        <p:txBody>
          <a:bodyPr/>
          <a:lstStyle/>
          <a:p>
            <a:r>
              <a:rPr lang="en-US" sz="4000"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Scaffolding</a:t>
            </a:r>
            <a:endParaRPr lang="en-US" sz="4000"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3" name="Slide Number Placeholder 2"/>
          <p:cNvSpPr>
            <a:spLocks noGrp="1"/>
          </p:cNvSpPr>
          <p:nvPr>
            <p:ph type="sldNum" sz="quarter" idx="10"/>
          </p:nvPr>
        </p:nvSpPr>
        <p:spPr/>
        <p:txBody>
          <a:bodyPr/>
          <a:lstStyle/>
          <a:p>
            <a:pPr>
              <a:defRPr/>
            </a:pPr>
            <a:fld id="{F5C3F775-AEE9-1B49-8C0C-A326EB90C173}" type="slidenum">
              <a:rPr lang="en-US" smtClean="0"/>
              <a:pPr>
                <a:defRPr/>
              </a:pPr>
              <a:t>36</a:t>
            </a:fld>
            <a:endParaRPr lang="en-US"/>
          </a:p>
        </p:txBody>
      </p:sp>
      <p:sp>
        <p:nvSpPr>
          <p:cNvPr id="8" name="Rectangle 7"/>
          <p:cNvSpPr>
            <a:spLocks noChangeArrowheads="1"/>
          </p:cNvSpPr>
          <p:nvPr/>
        </p:nvSpPr>
        <p:spPr bwMode="auto">
          <a:xfrm>
            <a:off x="0" y="6603446"/>
            <a:ext cx="9144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chemeClr val="bg1"/>
                </a:solidFill>
              </a:rPr>
              <a:t>©</a:t>
            </a:r>
            <a:r>
              <a:rPr lang="en-US" altLang="en-US" sz="900" dirty="0" smtClean="0">
                <a:solidFill>
                  <a:schemeClr val="bg1"/>
                </a:solidFill>
              </a:rPr>
              <a:t>2016 </a:t>
            </a:r>
            <a:r>
              <a:rPr lang="en-US" altLang="en-US" sz="900" dirty="0">
                <a:solidFill>
                  <a:schemeClr val="bg1"/>
                </a:solidFill>
              </a:rPr>
              <a:t>California Department of Education </a:t>
            </a:r>
            <a:r>
              <a:rPr lang="en-US" altLang="en-US" sz="900" dirty="0" smtClean="0">
                <a:solidFill>
                  <a:schemeClr val="bg1"/>
                </a:solidFill>
              </a:rPr>
              <a:t>with </a:t>
            </a:r>
            <a:r>
              <a:rPr lang="en-US" altLang="en-US" sz="900" dirty="0">
                <a:solidFill>
                  <a:schemeClr val="bg1"/>
                </a:solidFill>
              </a:rPr>
              <a:t>the </a:t>
            </a:r>
            <a:r>
              <a:rPr lang="en-US" altLang="en-US" sz="900" dirty="0" smtClean="0">
                <a:solidFill>
                  <a:schemeClr val="bg1"/>
                </a:solidFill>
              </a:rPr>
              <a:t>Wested </a:t>
            </a:r>
            <a:r>
              <a:rPr lang="en-US" altLang="en-US" sz="900" dirty="0">
                <a:solidFill>
                  <a:schemeClr val="bg1"/>
                </a:solidFill>
              </a:rPr>
              <a:t>Center for Child &amp; Family Studies, California Preschool Instructional </a:t>
            </a:r>
            <a:r>
              <a:rPr lang="en-US" altLang="en-US" sz="900" dirty="0" smtClean="0">
                <a:solidFill>
                  <a:schemeClr val="bg1"/>
                </a:solidFill>
              </a:rPr>
              <a:t>Network (CPIN).  </a:t>
            </a:r>
            <a:r>
              <a:rPr lang="en-US" altLang="en-US" sz="900" dirty="0">
                <a:solidFill>
                  <a:schemeClr val="bg1"/>
                </a:solidFill>
              </a:rPr>
              <a:t>(</a:t>
            </a:r>
            <a:r>
              <a:rPr lang="en-US" altLang="en-US" sz="900" dirty="0" smtClean="0">
                <a:solidFill>
                  <a:schemeClr val="bg1"/>
                </a:solidFill>
              </a:rPr>
              <a:t>05/2016) </a:t>
            </a:r>
            <a:endParaRPr lang="en-US" altLang="en-US" sz="900" dirty="0">
              <a:solidFill>
                <a:schemeClr val="bg1"/>
              </a:solidFill>
            </a:endParaRPr>
          </a:p>
        </p:txBody>
      </p:sp>
    </p:spTree>
    <p:extLst>
      <p:ext uri="{BB962C8B-B14F-4D97-AF65-F5344CB8AC3E}">
        <p14:creationId xmlns:p14="http://schemas.microsoft.com/office/powerpoint/2010/main" val="1337307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537" t="3927" r="5646" b="-3927"/>
          <a:stretch/>
        </p:blipFill>
        <p:spPr>
          <a:xfrm>
            <a:off x="0" y="0"/>
            <a:ext cx="9144000" cy="7132638"/>
          </a:xfrm>
          <a:prstGeom prst="rect">
            <a:avLst/>
          </a:prstGeom>
        </p:spPr>
      </p:pic>
      <p:sp>
        <p:nvSpPr>
          <p:cNvPr id="2" name="Title 1"/>
          <p:cNvSpPr>
            <a:spLocks noGrp="1"/>
          </p:cNvSpPr>
          <p:nvPr>
            <p:ph type="title"/>
          </p:nvPr>
        </p:nvSpPr>
        <p:spPr>
          <a:xfrm>
            <a:off x="0" y="0"/>
            <a:ext cx="9144000" cy="1417638"/>
          </a:xfrm>
          <a:solidFill>
            <a:srgbClr val="595959">
              <a:alpha val="63000"/>
            </a:srgbClr>
          </a:solidFill>
        </p:spPr>
        <p:txBody>
          <a:bodyPr/>
          <a:lstStyle/>
          <a:p>
            <a:r>
              <a:rPr lang="en-US" dirty="0" smtClean="0">
                <a:solidFill>
                  <a:srgbClr val="FFFFFF"/>
                </a:solidFill>
                <a:latin typeface="Arial" charset="0"/>
                <a:ea typeface="ＭＳ Ｐゴシック" charset="0"/>
                <a:cs typeface="Arial" charset="0"/>
              </a:rPr>
              <a:t>Play Games</a:t>
            </a:r>
            <a:endParaRPr lang="en-US" dirty="0">
              <a:solidFill>
                <a:srgbClr val="FFFFFF"/>
              </a:solidFill>
            </a:endParaRPr>
          </a:p>
        </p:txBody>
      </p:sp>
      <p:sp>
        <p:nvSpPr>
          <p:cNvPr id="3" name="Slide Number Placeholder 2"/>
          <p:cNvSpPr>
            <a:spLocks noGrp="1"/>
          </p:cNvSpPr>
          <p:nvPr>
            <p:ph type="sldNum" sz="quarter" idx="10"/>
          </p:nvPr>
        </p:nvSpPr>
        <p:spPr/>
        <p:txBody>
          <a:bodyPr/>
          <a:lstStyle/>
          <a:p>
            <a:pPr>
              <a:defRPr/>
            </a:pPr>
            <a:fld id="{F5C3F775-AEE9-1B49-8C0C-A326EB90C173}" type="slidenum">
              <a:rPr lang="en-US" smtClean="0"/>
              <a:pPr>
                <a:defRPr/>
              </a:pPr>
              <a:t>37</a:t>
            </a:fld>
            <a:endParaRPr lang="en-US"/>
          </a:p>
        </p:txBody>
      </p:sp>
      <p:sp>
        <p:nvSpPr>
          <p:cNvPr id="7" name="Rectangle 6"/>
          <p:cNvSpPr>
            <a:spLocks noChangeArrowheads="1"/>
          </p:cNvSpPr>
          <p:nvPr/>
        </p:nvSpPr>
        <p:spPr bwMode="auto">
          <a:xfrm>
            <a:off x="0" y="6603446"/>
            <a:ext cx="9144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chemeClr val="bg1"/>
                </a:solidFill>
              </a:rPr>
              <a:t>©</a:t>
            </a:r>
            <a:r>
              <a:rPr lang="en-US" altLang="en-US" sz="900" dirty="0" smtClean="0">
                <a:solidFill>
                  <a:schemeClr val="bg1"/>
                </a:solidFill>
              </a:rPr>
              <a:t>2016 </a:t>
            </a:r>
            <a:r>
              <a:rPr lang="en-US" altLang="en-US" sz="900" dirty="0">
                <a:solidFill>
                  <a:schemeClr val="bg1"/>
                </a:solidFill>
              </a:rPr>
              <a:t>California Department of Education </a:t>
            </a:r>
            <a:r>
              <a:rPr lang="en-US" altLang="en-US" sz="900" dirty="0" smtClean="0">
                <a:solidFill>
                  <a:schemeClr val="bg1"/>
                </a:solidFill>
              </a:rPr>
              <a:t>with </a:t>
            </a:r>
            <a:r>
              <a:rPr lang="en-US" altLang="en-US" sz="900" dirty="0">
                <a:solidFill>
                  <a:schemeClr val="bg1"/>
                </a:solidFill>
              </a:rPr>
              <a:t>the </a:t>
            </a:r>
            <a:r>
              <a:rPr lang="en-US" altLang="en-US" sz="900" dirty="0" smtClean="0">
                <a:solidFill>
                  <a:schemeClr val="bg1"/>
                </a:solidFill>
              </a:rPr>
              <a:t>Wested </a:t>
            </a:r>
            <a:r>
              <a:rPr lang="en-US" altLang="en-US" sz="900" dirty="0">
                <a:solidFill>
                  <a:schemeClr val="bg1"/>
                </a:solidFill>
              </a:rPr>
              <a:t>Center for Child &amp; Family Studies, California Preschool Instructional </a:t>
            </a:r>
            <a:r>
              <a:rPr lang="en-US" altLang="en-US" sz="900" dirty="0" smtClean="0">
                <a:solidFill>
                  <a:schemeClr val="bg1"/>
                </a:solidFill>
              </a:rPr>
              <a:t>Network (CPIN).  </a:t>
            </a:r>
            <a:r>
              <a:rPr lang="en-US" altLang="en-US" sz="900" dirty="0">
                <a:solidFill>
                  <a:schemeClr val="bg1"/>
                </a:solidFill>
              </a:rPr>
              <a:t>(</a:t>
            </a:r>
            <a:r>
              <a:rPr lang="en-US" altLang="en-US" sz="900" dirty="0" smtClean="0">
                <a:solidFill>
                  <a:schemeClr val="bg1"/>
                </a:solidFill>
              </a:rPr>
              <a:t>05/2016) </a:t>
            </a:r>
            <a:endParaRPr lang="en-US" altLang="en-US" sz="900" dirty="0">
              <a:solidFill>
                <a:schemeClr val="bg1"/>
              </a:solidFill>
            </a:endParaRPr>
          </a:p>
        </p:txBody>
      </p:sp>
    </p:spTree>
    <p:extLst>
      <p:ext uri="{BB962C8B-B14F-4D97-AF65-F5344CB8AC3E}">
        <p14:creationId xmlns:p14="http://schemas.microsoft.com/office/powerpoint/2010/main" val="3841249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dirty="0" smtClean="0"/>
              <a:t>Time to Play Language Games</a:t>
            </a:r>
            <a:endParaRPr lang="en-US" dirty="0"/>
          </a:p>
        </p:txBody>
      </p:sp>
      <p:pic>
        <p:nvPicPr>
          <p:cNvPr id="5" name="Content Placeholder 4"/>
          <p:cNvPicPr>
            <a:picLocks noGrp="1" noChangeAspect="1"/>
          </p:cNvPicPr>
          <p:nvPr>
            <p:ph idx="1"/>
          </p:nvPr>
        </p:nvPicPr>
        <p:blipFill rotWithShape="1">
          <a:blip r:embed="rId3" cstate="print"/>
          <a:srcRect t="1374" r="1544" b="2890"/>
          <a:stretch/>
        </p:blipFill>
        <p:spPr>
          <a:xfrm>
            <a:off x="2438400" y="914400"/>
            <a:ext cx="4114800" cy="5449996"/>
          </a:xfrm>
        </p:spPr>
      </p:pic>
      <p:sp>
        <p:nvSpPr>
          <p:cNvPr id="4" name="Slide Number Placeholder 3"/>
          <p:cNvSpPr>
            <a:spLocks noGrp="1"/>
          </p:cNvSpPr>
          <p:nvPr>
            <p:ph type="sldNum" sz="quarter" idx="10"/>
          </p:nvPr>
        </p:nvSpPr>
        <p:spPr/>
        <p:txBody>
          <a:bodyPr/>
          <a:lstStyle/>
          <a:p>
            <a:pPr>
              <a:defRPr/>
            </a:pPr>
            <a:fld id="{F5C3F775-AEE9-1B49-8C0C-A326EB90C173}" type="slidenum">
              <a:rPr lang="en-US" smtClean="0"/>
              <a:pPr>
                <a:defRPr/>
              </a:pPr>
              <a:t>38</a:t>
            </a:fld>
            <a:endParaRPr lang="en-US"/>
          </a:p>
        </p:txBody>
      </p:sp>
    </p:spTree>
    <p:extLst>
      <p:ext uri="{BB962C8B-B14F-4D97-AF65-F5344CB8AC3E}">
        <p14:creationId xmlns:p14="http://schemas.microsoft.com/office/powerpoint/2010/main" val="1102402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457200" y="0"/>
            <a:ext cx="8229600" cy="1143000"/>
          </a:xfrm>
        </p:spPr>
        <p:txBody>
          <a:bodyPr/>
          <a:lstStyle/>
          <a:p>
            <a:pPr eaLnBrk="1" hangingPunct="1"/>
            <a:r>
              <a:rPr lang="en-US" sz="3200" dirty="0" smtClean="0">
                <a:latin typeface="Arial" charset="0"/>
                <a:ea typeface="ＭＳ Ｐゴシック" charset="0"/>
                <a:cs typeface="Arial" charset="0"/>
              </a:rPr>
              <a:t>Embedding Phonological Awareness Throughout the Day</a:t>
            </a:r>
            <a:endParaRPr lang="en-US" sz="3200" dirty="0">
              <a:latin typeface="Arial" charset="0"/>
              <a:ea typeface="ＭＳ Ｐゴシック" charset="0"/>
              <a:cs typeface="Arial" charset="0"/>
            </a:endParaRPr>
          </a:p>
        </p:txBody>
      </p:sp>
      <p:sp>
        <p:nvSpPr>
          <p:cNvPr id="148482" name="Rectangle 3"/>
          <p:cNvSpPr>
            <a:spLocks noGrp="1" noChangeArrowheads="1"/>
          </p:cNvSpPr>
          <p:nvPr>
            <p:ph idx="1"/>
          </p:nvPr>
        </p:nvSpPr>
        <p:spPr>
          <a:xfrm>
            <a:off x="457200" y="1150374"/>
            <a:ext cx="8229600" cy="5248517"/>
          </a:xfrm>
        </p:spPr>
        <p:style>
          <a:lnRef idx="2">
            <a:schemeClr val="dk1"/>
          </a:lnRef>
          <a:fillRef idx="1">
            <a:schemeClr val="lt1"/>
          </a:fillRef>
          <a:effectRef idx="0">
            <a:schemeClr val="dk1"/>
          </a:effectRef>
          <a:fontRef idx="minor">
            <a:schemeClr val="dk1"/>
          </a:fontRef>
        </p:style>
        <p:txBody>
          <a:bodyPr/>
          <a:lstStyle/>
          <a:p>
            <a:pPr marL="0" indent="0" eaLnBrk="1" hangingPunct="1">
              <a:buNone/>
            </a:pPr>
            <a:r>
              <a:rPr lang="en-US" sz="2200" b="1" u="sng" dirty="0" smtClean="0">
                <a:latin typeface="Arial" charset="0"/>
                <a:ea typeface="ＭＳ Ｐゴシック" charset="0"/>
                <a:cs typeface="Arial" charset="0"/>
              </a:rPr>
              <a:t>Arrival and Departure</a:t>
            </a:r>
            <a:endParaRPr lang="en-US" sz="2200" dirty="0" smtClean="0">
              <a:latin typeface="Arial" charset="0"/>
              <a:ea typeface="ＭＳ Ｐゴシック" charset="0"/>
              <a:cs typeface="Arial" charset="0"/>
            </a:endParaRPr>
          </a:p>
          <a:p>
            <a:pPr marL="280988" indent="-223838" eaLnBrk="1" hangingPunct="1"/>
            <a:r>
              <a:rPr lang="en-US" sz="2200" dirty="0" smtClean="0">
                <a:latin typeface="Arial" charset="0"/>
                <a:ea typeface="ＭＳ Ｐゴシック" charset="0"/>
                <a:cs typeface="Arial" charset="0"/>
              </a:rPr>
              <a:t>Students line up when teacher says the sound with which their names start.</a:t>
            </a:r>
          </a:p>
          <a:p>
            <a:pPr marL="280988" indent="-223838" eaLnBrk="1" hangingPunct="1"/>
            <a:r>
              <a:rPr lang="en-US" sz="2200" dirty="0" smtClean="0">
                <a:latin typeface="Arial" charset="0"/>
                <a:ea typeface="ＭＳ Ｐゴシック" charset="0"/>
                <a:cs typeface="Arial" charset="0"/>
              </a:rPr>
              <a:t>Invite students to pair up and exit the classroom with a friend whose name begins with the same sound as their name.  </a:t>
            </a:r>
            <a:endParaRPr lang="en-US" sz="2200" b="1" u="sng" dirty="0" smtClean="0">
              <a:latin typeface="Arial" charset="0"/>
              <a:ea typeface="ＭＳ Ｐゴシック" charset="0"/>
              <a:cs typeface="Arial" charset="0"/>
            </a:endParaRPr>
          </a:p>
          <a:p>
            <a:pPr marL="0" indent="0" eaLnBrk="1" hangingPunct="1">
              <a:buNone/>
            </a:pPr>
            <a:r>
              <a:rPr lang="en-US" sz="2200" b="1" u="sng" dirty="0" smtClean="0">
                <a:latin typeface="Arial" charset="0"/>
                <a:ea typeface="ＭＳ Ｐゴシック" charset="0"/>
                <a:cs typeface="Arial" charset="0"/>
              </a:rPr>
              <a:t>Snack Time</a:t>
            </a:r>
            <a:endParaRPr lang="en-US" sz="2200" dirty="0" smtClean="0">
              <a:latin typeface="Arial" charset="0"/>
              <a:ea typeface="ＭＳ Ｐゴシック" charset="0"/>
              <a:cs typeface="Arial" charset="0"/>
            </a:endParaRPr>
          </a:p>
          <a:p>
            <a:pPr marL="280988" indent="-280988" eaLnBrk="1" hangingPunct="1"/>
            <a:r>
              <a:rPr lang="en-US" sz="2200" dirty="0" smtClean="0">
                <a:latin typeface="Arial" charset="0"/>
                <a:ea typeface="ＭＳ Ｐゴシック" charset="0"/>
                <a:cs typeface="Arial" charset="0"/>
              </a:rPr>
              <a:t>Play </a:t>
            </a:r>
            <a:r>
              <a:rPr lang="en-US" altLang="ja-JP" sz="2200" dirty="0" smtClean="0">
                <a:latin typeface="Arial" charset="0"/>
                <a:ea typeface="ＭＳ Ｐゴシック" charset="0"/>
                <a:cs typeface="Arial" charset="0"/>
              </a:rPr>
              <a:t>“I Spy:” Have students look for objects that begin with a certain sound or that rhyme with a certain word.</a:t>
            </a:r>
          </a:p>
          <a:p>
            <a:pPr marL="0" indent="0" eaLnBrk="1" hangingPunct="1">
              <a:buNone/>
            </a:pPr>
            <a:r>
              <a:rPr lang="en-US" sz="2200" b="1" u="sng" dirty="0" smtClean="0">
                <a:latin typeface="Arial" charset="0"/>
                <a:ea typeface="ＭＳ Ｐゴシック" charset="0"/>
                <a:cs typeface="Arial" charset="0"/>
              </a:rPr>
              <a:t>Transitions</a:t>
            </a:r>
            <a:endParaRPr lang="en-US" sz="2200" dirty="0" smtClean="0">
              <a:latin typeface="Arial" charset="0"/>
              <a:ea typeface="ＭＳ Ｐゴシック" charset="0"/>
              <a:cs typeface="Arial" charset="0"/>
            </a:endParaRPr>
          </a:p>
          <a:p>
            <a:pPr marL="280988" indent="-223838" eaLnBrk="1" hangingPunct="1"/>
            <a:r>
              <a:rPr lang="en-US" sz="2200" dirty="0" smtClean="0">
                <a:latin typeface="Arial" charset="0"/>
                <a:ea typeface="ＭＳ Ｐゴシック" charset="0"/>
                <a:cs typeface="Arial" charset="0"/>
              </a:rPr>
              <a:t>Put small objects in a brown bag.  As children are waiting for others, pull out an object and have children think of a word that starts with the same sound.</a:t>
            </a:r>
          </a:p>
          <a:p>
            <a:pPr marL="280988" indent="-223838" eaLnBrk="1" hangingPunct="1"/>
            <a:r>
              <a:rPr lang="en-US" sz="2200" dirty="0" smtClean="0">
                <a:latin typeface="Arial" charset="0"/>
                <a:ea typeface="ＭＳ Ｐゴシック" charset="0"/>
                <a:cs typeface="Arial" charset="0"/>
              </a:rPr>
              <a:t>Have children clap the number of syllables in their names as they go from circle to centers.</a:t>
            </a:r>
          </a:p>
          <a:p>
            <a:pPr marL="0" indent="0" eaLnBrk="1" hangingPunct="1">
              <a:lnSpc>
                <a:spcPct val="80000"/>
              </a:lnSpc>
              <a:buNone/>
            </a:pPr>
            <a:endParaRPr lang="en-US" sz="2200" dirty="0">
              <a:latin typeface="Arial" charset="0"/>
              <a:ea typeface="ＭＳ Ｐゴシック" charset="0"/>
              <a:cs typeface="Arial" charset="0"/>
            </a:endParaRPr>
          </a:p>
        </p:txBody>
      </p:sp>
      <p:sp>
        <p:nvSpPr>
          <p:cNvPr id="2" name="Slide Number Placeholder 1"/>
          <p:cNvSpPr>
            <a:spLocks noGrp="1"/>
          </p:cNvSpPr>
          <p:nvPr>
            <p:ph type="sldNum" sz="quarter" idx="10"/>
          </p:nvPr>
        </p:nvSpPr>
        <p:spPr/>
        <p:txBody>
          <a:bodyPr/>
          <a:lstStyle/>
          <a:p>
            <a:pPr>
              <a:defRPr/>
            </a:pPr>
            <a:fld id="{F5C3F775-AEE9-1B49-8C0C-A326EB90C173}" type="slidenum">
              <a:rPr lang="en-US" smtClean="0"/>
              <a:pPr>
                <a:defRPr/>
              </a:pPr>
              <a:t>39</a:t>
            </a:fld>
            <a:endParaRPr lang="en-US"/>
          </a:p>
        </p:txBody>
      </p:sp>
      <p:sp>
        <p:nvSpPr>
          <p:cNvPr id="5" name="Rectangle 4"/>
          <p:cNvSpPr>
            <a:spLocks noChangeArrowheads="1"/>
          </p:cNvSpPr>
          <p:nvPr/>
        </p:nvSpPr>
        <p:spPr bwMode="auto">
          <a:xfrm>
            <a:off x="0" y="6645122"/>
            <a:ext cx="902601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a:t>
            </a:r>
            <a:r>
              <a:rPr lang="en-US" altLang="en-US" sz="900" dirty="0" smtClean="0"/>
              <a:t>2016 </a:t>
            </a:r>
            <a:r>
              <a:rPr lang="en-US" altLang="en-US" sz="900" dirty="0"/>
              <a:t>California Department of Education </a:t>
            </a:r>
            <a:r>
              <a:rPr lang="en-US" altLang="en-US" sz="900" dirty="0" smtClean="0"/>
              <a:t>with </a:t>
            </a:r>
            <a:r>
              <a:rPr lang="en-US" altLang="en-US" sz="900" dirty="0"/>
              <a:t>the </a:t>
            </a:r>
            <a:r>
              <a:rPr lang="en-US" altLang="en-US" sz="900" dirty="0" smtClean="0"/>
              <a:t>Wested </a:t>
            </a:r>
            <a:r>
              <a:rPr lang="en-US" altLang="en-US" sz="900" dirty="0"/>
              <a:t>Center for Child &amp; Family Studies, California Preschool Instructional </a:t>
            </a:r>
            <a:r>
              <a:rPr lang="en-US" altLang="en-US" sz="900" dirty="0" smtClean="0"/>
              <a:t>Network (CPIN).  </a:t>
            </a:r>
            <a:r>
              <a:rPr lang="en-US" altLang="en-US" sz="900" dirty="0"/>
              <a:t>(</a:t>
            </a:r>
            <a:r>
              <a:rPr lang="en-US" altLang="en-US" sz="900" dirty="0" smtClean="0"/>
              <a:t>05/2016) </a:t>
            </a:r>
            <a:endParaRPr lang="en-US" altLang="en-US" sz="900" dirty="0"/>
          </a:p>
        </p:txBody>
      </p:sp>
    </p:spTree>
    <p:extLst>
      <p:ext uri="{BB962C8B-B14F-4D97-AF65-F5344CB8AC3E}">
        <p14:creationId xmlns:p14="http://schemas.microsoft.com/office/powerpoint/2010/main" val="3945030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0" y="4373"/>
            <a:ext cx="3251200" cy="1143000"/>
          </a:xfrm>
        </p:spPr>
        <p:txBody>
          <a:bodyPr/>
          <a:lstStyle/>
          <a:p>
            <a:r>
              <a:rPr lang="en-US" sz="3600" dirty="0" smtClean="0"/>
              <a:t>Phonological Awareness</a:t>
            </a:r>
            <a:endParaRPr lang="en-US" sz="3600" dirty="0"/>
          </a:p>
        </p:txBody>
      </p:sp>
      <p:sp>
        <p:nvSpPr>
          <p:cNvPr id="3" name="Subtitle 2"/>
          <p:cNvSpPr>
            <a:spLocks noGrp="1"/>
          </p:cNvSpPr>
          <p:nvPr>
            <p:ph sz="half" idx="1"/>
          </p:nvPr>
        </p:nvSpPr>
        <p:spPr>
          <a:xfrm>
            <a:off x="5892800" y="1147374"/>
            <a:ext cx="3251200" cy="5447118"/>
          </a:xfrm>
        </p:spPr>
        <p:txBody>
          <a:bodyPr/>
          <a:lstStyle/>
          <a:p>
            <a:pPr marL="0" indent="0">
              <a:buNone/>
            </a:pPr>
            <a:r>
              <a:rPr lang="en-US" dirty="0" smtClean="0"/>
              <a:t>“‘Phonological awareness’ </a:t>
            </a:r>
            <a:r>
              <a:rPr lang="en-US" dirty="0"/>
              <a:t>is generally defined as an individual’s sensitivity to the sound (or phonological) structure of spoken language independent of </a:t>
            </a:r>
            <a:r>
              <a:rPr lang="en-US" dirty="0" smtClean="0"/>
              <a:t>meaning”</a:t>
            </a:r>
          </a:p>
          <a:p>
            <a:pPr marL="0" indent="0">
              <a:buNone/>
            </a:pPr>
            <a:r>
              <a:rPr lang="en-US" dirty="0" smtClean="0"/>
              <a:t> </a:t>
            </a:r>
            <a:r>
              <a:rPr lang="en-US" sz="1800" dirty="0" smtClean="0"/>
              <a:t>(PLF </a:t>
            </a:r>
            <a:r>
              <a:rPr lang="en-US" sz="1800" dirty="0"/>
              <a:t>2008, </a:t>
            </a:r>
            <a:r>
              <a:rPr lang="en-US" sz="1800" dirty="0" smtClean="0"/>
              <a:t>79).</a:t>
            </a:r>
            <a:endParaRPr lang="en-US" sz="1800" dirty="0"/>
          </a:p>
        </p:txBody>
      </p:sp>
      <p:pic>
        <p:nvPicPr>
          <p:cNvPr id="6" name="Content Placeholder 5"/>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2632" r="20442"/>
          <a:stretch/>
        </p:blipFill>
        <p:spPr>
          <a:xfrm>
            <a:off x="0" y="1"/>
            <a:ext cx="5892800" cy="6858000"/>
          </a:xfrm>
        </p:spPr>
      </p:pic>
      <p:sp>
        <p:nvSpPr>
          <p:cNvPr id="4" name="Slide Number Placeholder 3"/>
          <p:cNvSpPr>
            <a:spLocks noGrp="1"/>
          </p:cNvSpPr>
          <p:nvPr>
            <p:ph type="sldNum" sz="quarter" idx="10"/>
          </p:nvPr>
        </p:nvSpPr>
        <p:spPr/>
        <p:txBody>
          <a:bodyPr/>
          <a:lstStyle/>
          <a:p>
            <a:pPr>
              <a:defRPr/>
            </a:pPr>
            <a:fld id="{753DBF7A-1384-FF4E-8416-B4C0B2FB72B9}" type="slidenum">
              <a:rPr lang="en-US" smtClean="0"/>
              <a:pPr>
                <a:defRPr/>
              </a:pPr>
              <a:t>4</a:t>
            </a:fld>
            <a:endParaRPr lang="en-US"/>
          </a:p>
        </p:txBody>
      </p:sp>
    </p:spTree>
    <p:extLst>
      <p:ext uri="{BB962C8B-B14F-4D97-AF65-F5344CB8AC3E}">
        <p14:creationId xmlns:p14="http://schemas.microsoft.com/office/powerpoint/2010/main" val="4129474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title"/>
          </p:nvPr>
        </p:nvSpPr>
        <p:spPr>
          <a:xfrm>
            <a:off x="0" y="0"/>
            <a:ext cx="9144000" cy="1417638"/>
          </a:xfrm>
        </p:spPr>
        <p:txBody>
          <a:bodyPr/>
          <a:lstStyle/>
          <a:p>
            <a:r>
              <a:rPr lang="en-US" sz="2800" dirty="0" smtClean="0">
                <a:latin typeface="Arial" charset="0"/>
                <a:ea typeface="ＭＳ Ｐゴシック" charset="0"/>
                <a:cs typeface="Arial" charset="0"/>
              </a:rPr>
              <a:t>Encouraging and Engaging Phonological </a:t>
            </a:r>
            <a:r>
              <a:rPr lang="en-US" sz="2800" dirty="0">
                <a:latin typeface="Arial" charset="0"/>
                <a:ea typeface="ＭＳ Ｐゴシック" charset="0"/>
                <a:cs typeface="Arial" charset="0"/>
              </a:rPr>
              <a:t>Awareness Throughout </a:t>
            </a:r>
            <a:r>
              <a:rPr lang="en-US" sz="2800" dirty="0" smtClean="0">
                <a:latin typeface="Arial" charset="0"/>
                <a:ea typeface="ＭＳ Ｐゴシック" charset="0"/>
                <a:cs typeface="Arial" charset="0"/>
              </a:rPr>
              <a:t>Daily Routine</a:t>
            </a:r>
            <a:endParaRPr lang="en-US" sz="2800" dirty="0">
              <a:latin typeface="Arial" charset="0"/>
              <a:ea typeface="ＭＳ Ｐゴシック" charset="0"/>
              <a:cs typeface="Arial" charset="0"/>
            </a:endParaRPr>
          </a:p>
        </p:txBody>
      </p:sp>
      <p:pic>
        <p:nvPicPr>
          <p:cNvPr id="146434" name="Picture 9"/>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t="4264" b="4264"/>
          <a:stretch>
            <a:fillRect/>
          </a:stretch>
        </p:blipFill>
        <p:spPr>
          <a:xfrm>
            <a:off x="431800" y="1600200"/>
            <a:ext cx="4038600" cy="4525963"/>
          </a:xfrm>
        </p:spPr>
      </p:pic>
      <p:sp>
        <p:nvSpPr>
          <p:cNvPr id="146435" name="Rectangle 8"/>
          <p:cNvSpPr>
            <a:spLocks noGrp="1" noChangeArrowheads="1"/>
          </p:cNvSpPr>
          <p:nvPr>
            <p:ph sz="half" idx="2"/>
          </p:nvPr>
        </p:nvSpPr>
        <p:spPr>
          <a:xfrm>
            <a:off x="4495800" y="1600200"/>
            <a:ext cx="4419600" cy="4633279"/>
          </a:xfrm>
          <a:noFill/>
        </p:spPr>
        <p:txBody>
          <a:bodyPr/>
          <a:lstStyle/>
          <a:p>
            <a:pPr>
              <a:spcBef>
                <a:spcPts val="0"/>
              </a:spcBef>
              <a:spcAft>
                <a:spcPts val="1200"/>
              </a:spcAft>
            </a:pPr>
            <a:r>
              <a:rPr lang="en-US" dirty="0" smtClean="0">
                <a:latin typeface="Arial" charset="0"/>
                <a:ea typeface="ＭＳ Ｐゴシック" charset="0"/>
                <a:cs typeface="Arial" charset="0"/>
              </a:rPr>
              <a:t>Locate</a:t>
            </a:r>
            <a:r>
              <a:rPr lang="en-US" b="1" dirty="0" smtClean="0">
                <a:latin typeface="Arial" charset="0"/>
                <a:ea typeface="ＭＳ Ｐゴシック" charset="0"/>
                <a:cs typeface="Arial" charset="0"/>
              </a:rPr>
              <a:t> </a:t>
            </a:r>
            <a:r>
              <a:rPr lang="en-US" dirty="0" smtClean="0">
                <a:latin typeface="Arial" panose="020B0604020202020204" pitchFamily="34" charset="0"/>
                <a:cs typeface="Arial" panose="020B0604020202020204" pitchFamily="34" charset="0"/>
              </a:rPr>
              <a:t>Handout 11.</a:t>
            </a:r>
          </a:p>
          <a:p>
            <a:pPr>
              <a:spcBef>
                <a:spcPts val="0"/>
              </a:spcBef>
              <a:spcAft>
                <a:spcPts val="1200"/>
              </a:spcAft>
            </a:pPr>
            <a:r>
              <a:rPr lang="en-US" dirty="0" smtClean="0">
                <a:latin typeface="Arial" charset="0"/>
                <a:ea typeface="ＭＳ Ｐゴシック" charset="0"/>
                <a:cs typeface="Arial" charset="0"/>
              </a:rPr>
              <a:t>Revisit pages 137-139 in the Preschool Curriculum Framework. </a:t>
            </a:r>
          </a:p>
          <a:p>
            <a:pPr marL="342900" indent="-342900">
              <a:spcBef>
                <a:spcPts val="0"/>
              </a:spcBef>
              <a:spcAft>
                <a:spcPts val="1200"/>
              </a:spcAft>
              <a:buFont typeface="Arial"/>
              <a:buChar char="•"/>
            </a:pPr>
            <a:r>
              <a:rPr lang="en-US" dirty="0" smtClean="0">
                <a:latin typeface="Arial" charset="0"/>
                <a:ea typeface="ＭＳ Ｐゴシック" charset="0"/>
                <a:cs typeface="Arial" charset="0"/>
              </a:rPr>
              <a:t>Fill out your daily routine with ideas from the pages you read, the games you played and discussion with your table group.</a:t>
            </a:r>
          </a:p>
          <a:p>
            <a:pPr marL="342900" indent="-342900">
              <a:spcAft>
                <a:spcPts val="600"/>
              </a:spcAft>
              <a:buFont typeface="Arial"/>
              <a:buChar char="•"/>
            </a:pPr>
            <a:endParaRPr lang="en-US" sz="2400" dirty="0">
              <a:latin typeface="Arial" charset="0"/>
              <a:ea typeface="ＭＳ Ｐゴシック" charset="0"/>
              <a:cs typeface="Arial" charset="0"/>
            </a:endParaRPr>
          </a:p>
          <a:p>
            <a:pPr>
              <a:lnSpc>
                <a:spcPct val="80000"/>
              </a:lnSpc>
              <a:buFontTx/>
              <a:buNone/>
            </a:pPr>
            <a:endParaRPr lang="en-US" sz="2400" dirty="0">
              <a:latin typeface="Arial" charset="0"/>
              <a:ea typeface="ＭＳ Ｐゴシック" charset="0"/>
              <a:cs typeface="Arial" charset="0"/>
            </a:endParaRPr>
          </a:p>
        </p:txBody>
      </p:sp>
      <p:sp>
        <p:nvSpPr>
          <p:cNvPr id="2" name="Slide Number Placeholder 1"/>
          <p:cNvSpPr>
            <a:spLocks noGrp="1"/>
          </p:cNvSpPr>
          <p:nvPr>
            <p:ph type="sldNum" sz="quarter" idx="10"/>
          </p:nvPr>
        </p:nvSpPr>
        <p:spPr/>
        <p:txBody>
          <a:bodyPr/>
          <a:lstStyle/>
          <a:p>
            <a:pPr>
              <a:defRPr/>
            </a:pPr>
            <a:fld id="{BA325423-A6B2-E44A-872B-08FB65F2F3B6}" type="slidenum">
              <a:rPr lang="en-US" smtClean="0"/>
              <a:pPr>
                <a:defRPr/>
              </a:pPr>
              <a:t>40</a:t>
            </a:fld>
            <a:endParaRPr lang="en-US"/>
          </a:p>
        </p:txBody>
      </p:sp>
    </p:spTree>
    <p:extLst>
      <p:ext uri="{BB962C8B-B14F-4D97-AF65-F5344CB8AC3E}">
        <p14:creationId xmlns:p14="http://schemas.microsoft.com/office/powerpoint/2010/main" val="1091325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67"/>
            <a:ext cx="9144000" cy="1116507"/>
          </a:xfrm>
        </p:spPr>
        <p:txBody>
          <a:bodyPr/>
          <a:lstStyle/>
          <a:p>
            <a:r>
              <a:rPr lang="en-US" sz="3200" dirty="0" smtClean="0"/>
              <a:t>English Language Arts/</a:t>
            </a:r>
            <a:br>
              <a:rPr lang="en-US" sz="3200" dirty="0" smtClean="0"/>
            </a:br>
            <a:r>
              <a:rPr lang="en-US" sz="3200" dirty="0" smtClean="0"/>
              <a:t>English Language Development Framework</a:t>
            </a:r>
            <a:endParaRPr lang="en-US" sz="3200" dirty="0"/>
          </a:p>
        </p:txBody>
      </p:sp>
      <p:pic>
        <p:nvPicPr>
          <p:cNvPr id="8"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tretch/>
        </p:blipFill>
        <p:spPr>
          <a:xfrm>
            <a:off x="304800" y="1295400"/>
            <a:ext cx="1831953" cy="2296393"/>
          </a:xfrm>
          <a:prstGeom prst="rect">
            <a:avLst/>
          </a:prstGeom>
        </p:spPr>
      </p:pic>
      <p:pic>
        <p:nvPicPr>
          <p:cNvPr id="3" name="Content Placeholder 2"/>
          <p:cNvPicPr>
            <a:picLocks noGrp="1" noChangeAspect="1"/>
          </p:cNvPicPr>
          <p:nvPr>
            <p:ph sz="half" idx="2"/>
          </p:nvPr>
        </p:nvPicPr>
        <p:blipFill rotWithShape="1">
          <a:blip r:embed="rId4"/>
          <a:srcRect l="8991" t="9502" r="8991" b="7903"/>
          <a:stretch/>
        </p:blipFill>
        <p:spPr>
          <a:xfrm>
            <a:off x="2590800" y="1904999"/>
            <a:ext cx="5791200" cy="4345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fld id="{0BF75D80-8FF6-48A8-A954-B4F573F482AF}" type="slidenum">
              <a:rPr lang="en-US" altLang="en-US" smtClean="0"/>
              <a:pPr/>
              <a:t>41</a:t>
            </a:fld>
            <a:endParaRPr lang="en-US" altLang="en-US" dirty="0"/>
          </a:p>
        </p:txBody>
      </p:sp>
    </p:spTree>
    <p:extLst>
      <p:ext uri="{BB962C8B-B14F-4D97-AF65-F5344CB8AC3E}">
        <p14:creationId xmlns:p14="http://schemas.microsoft.com/office/powerpoint/2010/main" val="1138723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0" y="0"/>
            <a:ext cx="8686800" cy="1417638"/>
          </a:xfrm>
        </p:spPr>
        <p:txBody>
          <a:bodyPr anchor="b"/>
          <a:lstStyle/>
          <a:p>
            <a:r>
              <a:rPr lang="en-US" sz="4000" dirty="0" smtClean="0">
                <a:latin typeface="Arial" charset="0"/>
                <a:ea typeface="ＭＳ Ｐゴシック" charset="0"/>
                <a:cs typeface="Arial" charset="0"/>
              </a:rPr>
              <a:t>Planning for Phonological Awareness Across the Curriculum</a:t>
            </a:r>
            <a:endParaRPr lang="en-US" sz="2800" dirty="0">
              <a:latin typeface="Arial" charset="0"/>
              <a:ea typeface="ＭＳ Ｐゴシック" charset="0"/>
              <a:cs typeface="Arial" charset="0"/>
            </a:endParaRPr>
          </a:p>
        </p:txBody>
      </p:sp>
      <p:pic>
        <p:nvPicPr>
          <p:cNvPr id="4" name="Content Placeholder 3"/>
          <p:cNvPicPr>
            <a:picLocks noGrp="1" noChangeAspect="1"/>
          </p:cNvPicPr>
          <p:nvPr>
            <p:ph sz="half" idx="1"/>
          </p:nvPr>
        </p:nvPicPr>
        <p:blipFill rotWithShape="1">
          <a:blip r:embed="rId3"/>
          <a:srcRect t="-767" r="1887" b="833"/>
          <a:stretch/>
        </p:blipFill>
        <p:spPr>
          <a:xfrm>
            <a:off x="705852" y="1600200"/>
            <a:ext cx="3376863" cy="4307665"/>
          </a:xfrm>
        </p:spPr>
      </p:pic>
      <p:sp>
        <p:nvSpPr>
          <p:cNvPr id="5" name="Text Placeholder 4"/>
          <p:cNvSpPr>
            <a:spLocks noGrp="1"/>
          </p:cNvSpPr>
          <p:nvPr>
            <p:ph sz="half" idx="2"/>
          </p:nvPr>
        </p:nvSpPr>
        <p:spPr>
          <a:xfrm>
            <a:off x="4419600" y="1600200"/>
            <a:ext cx="4267200" cy="4927600"/>
          </a:xfrm>
          <a:noFill/>
        </p:spPr>
        <p:txBody>
          <a:bodyPr/>
          <a:lstStyle/>
          <a:p>
            <a:pPr marL="280988" indent="-280988">
              <a:defRPr/>
            </a:pPr>
            <a:r>
              <a:rPr lang="en-US" dirty="0" smtClean="0">
                <a:ea typeface="Arial" pitchFamily="-1" charset="0"/>
              </a:rPr>
              <a:t>Read Snapshot 3.1 pp. 184-185 of the ELA/ELD Framework.</a:t>
            </a:r>
          </a:p>
          <a:p>
            <a:pPr marL="280988" indent="-280988">
              <a:defRPr/>
            </a:pPr>
            <a:r>
              <a:rPr lang="en-US" dirty="0" smtClean="0">
                <a:ea typeface="Arial" pitchFamily="-1" charset="0"/>
              </a:rPr>
              <a:t>Discuss: </a:t>
            </a:r>
          </a:p>
          <a:p>
            <a:pPr marL="573088" lvl="1" indent="-292100">
              <a:defRPr/>
            </a:pPr>
            <a:r>
              <a:rPr lang="en-US" dirty="0" smtClean="0"/>
              <a:t>What did you find interesting about the reading?</a:t>
            </a:r>
          </a:p>
          <a:p>
            <a:pPr marL="573088" lvl="1" indent="-292100">
              <a:defRPr/>
            </a:pPr>
            <a:r>
              <a:rPr lang="en-US" dirty="0" smtClean="0"/>
              <a:t>How might you replicate what you read?</a:t>
            </a:r>
          </a:p>
          <a:p>
            <a:pPr marL="573088" lvl="1" indent="-292100">
              <a:defRPr/>
            </a:pPr>
            <a:r>
              <a:rPr lang="en-US" dirty="0" smtClean="0"/>
              <a:t>What might you do to extend this experience even more?</a:t>
            </a:r>
          </a:p>
        </p:txBody>
      </p:sp>
      <p:sp>
        <p:nvSpPr>
          <p:cNvPr id="2" name="Slide Number Placeholder 1"/>
          <p:cNvSpPr>
            <a:spLocks noGrp="1"/>
          </p:cNvSpPr>
          <p:nvPr>
            <p:ph type="sldNum" sz="quarter" idx="10"/>
          </p:nvPr>
        </p:nvSpPr>
        <p:spPr/>
        <p:txBody>
          <a:bodyPr/>
          <a:lstStyle/>
          <a:p>
            <a:pPr>
              <a:defRPr/>
            </a:pPr>
            <a:fld id="{098F9E98-5098-9646-95E3-35CA2CF0D3F7}" type="slidenum">
              <a:rPr lang="en-US" smtClean="0"/>
              <a:pPr>
                <a:defRPr/>
              </a:pPr>
              <a:t>42</a:t>
            </a:fld>
            <a:endParaRPr lang="en-US"/>
          </a:p>
        </p:txBody>
      </p:sp>
    </p:spTree>
    <p:extLst>
      <p:ext uri="{BB962C8B-B14F-4D97-AF65-F5344CB8AC3E}">
        <p14:creationId xmlns:p14="http://schemas.microsoft.com/office/powerpoint/2010/main" val="1505952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15748"/>
          </a:xfrm>
        </p:spPr>
        <p:txBody>
          <a:bodyPr/>
          <a:lstStyle/>
          <a:p>
            <a:r>
              <a:rPr lang="en-US" dirty="0" smtClean="0"/>
              <a:t>“Children </a:t>
            </a:r>
            <a:r>
              <a:rPr lang="en-US" dirty="0"/>
              <a:t>learn </a:t>
            </a:r>
            <a:r>
              <a:rPr lang="en-US" dirty="0" smtClean="0"/>
              <a:t>everywhere”</a:t>
            </a:r>
            <a:r>
              <a:rPr lang="en-US" sz="4000" dirty="0" smtClean="0"/>
              <a:t> </a:t>
            </a:r>
            <a:br>
              <a:rPr lang="en-US" sz="4000" dirty="0" smtClean="0"/>
            </a:br>
            <a:r>
              <a:rPr lang="en-US" sz="2000" b="0" dirty="0" smtClean="0"/>
              <a:t>(PCF 2010, 100).</a:t>
            </a:r>
            <a:endParaRPr lang="en-US" sz="20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72905694"/>
              </p:ext>
            </p:extLst>
          </p:nvPr>
        </p:nvGraphicFramePr>
        <p:xfrm>
          <a:off x="-81533" y="1417638"/>
          <a:ext cx="9225533" cy="493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098F9E98-5098-9646-95E3-35CA2CF0D3F7}" type="slidenum">
              <a:rPr lang="en-US" smtClean="0"/>
              <a:pPr>
                <a:defRPr/>
              </a:pPr>
              <a:t>43</a:t>
            </a:fld>
            <a:endParaRPr lang="en-US"/>
          </a:p>
        </p:txBody>
      </p:sp>
    </p:spTree>
    <p:extLst>
      <p:ext uri="{BB962C8B-B14F-4D97-AF65-F5344CB8AC3E}">
        <p14:creationId xmlns:p14="http://schemas.microsoft.com/office/powerpoint/2010/main" val="388503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7218"/>
          </a:xfrm>
        </p:spPr>
        <p:txBody>
          <a:bodyPr/>
          <a:lstStyle/>
          <a:p>
            <a:r>
              <a:rPr lang="en-US" sz="4000" dirty="0" smtClean="0"/>
              <a:t>“Connect </a:t>
            </a:r>
            <a:r>
              <a:rPr lang="en-US" dirty="0"/>
              <a:t>s</a:t>
            </a:r>
            <a:r>
              <a:rPr lang="en-US" sz="4000" dirty="0" smtClean="0"/>
              <a:t>chool and home”</a:t>
            </a:r>
            <a:br>
              <a:rPr lang="en-US" sz="4000" dirty="0" smtClean="0"/>
            </a:br>
            <a:r>
              <a:rPr lang="en-US" sz="2000" b="0" dirty="0">
                <a:solidFill>
                  <a:prstClr val="black"/>
                </a:solidFill>
              </a:rPr>
              <a:t>(PCF 2010, </a:t>
            </a:r>
            <a:r>
              <a:rPr lang="en-US" sz="2000" b="0" dirty="0" smtClean="0">
                <a:solidFill>
                  <a:prstClr val="black"/>
                </a:solidFill>
              </a:rPr>
              <a:t>101).</a:t>
            </a:r>
            <a:endParaRPr lang="en-US" sz="2800" dirty="0"/>
          </a:p>
        </p:txBody>
      </p:sp>
      <p:sp>
        <p:nvSpPr>
          <p:cNvPr id="5" name="Slide Number Placeholder 4"/>
          <p:cNvSpPr>
            <a:spLocks noGrp="1"/>
          </p:cNvSpPr>
          <p:nvPr>
            <p:ph type="sldNum" sz="quarter" idx="10"/>
          </p:nvPr>
        </p:nvSpPr>
        <p:spPr/>
        <p:txBody>
          <a:bodyPr/>
          <a:lstStyle/>
          <a:p>
            <a:pPr>
              <a:defRPr/>
            </a:pPr>
            <a:fld id="{F5C3F775-AEE9-1B49-8C0C-A326EB90C173}" type="slidenum">
              <a:rPr lang="en-US" smtClean="0"/>
              <a:pPr>
                <a:defRPr/>
              </a:pPr>
              <a:t>44</a:t>
            </a:fld>
            <a:endParaRPr lang="en-US"/>
          </a:p>
        </p:txBody>
      </p:sp>
      <p:sp>
        <p:nvSpPr>
          <p:cNvPr id="6" name="Rectangle 5"/>
          <p:cNvSpPr>
            <a:spLocks noChangeArrowheads="1"/>
          </p:cNvSpPr>
          <p:nvPr/>
        </p:nvSpPr>
        <p:spPr bwMode="auto">
          <a:xfrm>
            <a:off x="0" y="6619875"/>
            <a:ext cx="91440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a:t>
            </a:r>
            <a:r>
              <a:rPr lang="en-US" altLang="en-US" sz="900" dirty="0" smtClean="0"/>
              <a:t>2016 </a:t>
            </a:r>
            <a:r>
              <a:rPr lang="en-US" altLang="en-US" sz="900" dirty="0"/>
              <a:t>California Department of Education </a:t>
            </a:r>
            <a:r>
              <a:rPr lang="en-US" altLang="en-US" sz="900" dirty="0" smtClean="0"/>
              <a:t>with </a:t>
            </a:r>
            <a:r>
              <a:rPr lang="en-US" altLang="en-US" sz="900" dirty="0"/>
              <a:t>the </a:t>
            </a:r>
            <a:r>
              <a:rPr lang="en-US" altLang="en-US" sz="900" dirty="0" smtClean="0"/>
              <a:t>Wested </a:t>
            </a:r>
            <a:r>
              <a:rPr lang="en-US" altLang="en-US" sz="900" dirty="0"/>
              <a:t>Center for Child &amp; Family Studies, California Preschool Instructional </a:t>
            </a:r>
            <a:r>
              <a:rPr lang="en-US" altLang="en-US" sz="900" dirty="0" smtClean="0"/>
              <a:t>Network (CPIN).  </a:t>
            </a:r>
            <a:r>
              <a:rPr lang="en-US" altLang="en-US" sz="900" dirty="0"/>
              <a:t>(</a:t>
            </a:r>
            <a:r>
              <a:rPr lang="en-US" altLang="en-US" sz="900" dirty="0" smtClean="0"/>
              <a:t>05/2016</a:t>
            </a:r>
            <a:r>
              <a:rPr lang="en-US" altLang="en-US" sz="900" dirty="0"/>
              <a:t>) </a:t>
            </a:r>
          </a:p>
        </p:txBody>
      </p:sp>
      <p:pic>
        <p:nvPicPr>
          <p:cNvPr id="7" name="Content Placeholder 6" descr="Screen Shot 2016-05-17 at 11.29.34 AM.png"/>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655" t="3893" r="9339" b="7358"/>
          <a:stretch/>
        </p:blipFill>
        <p:spPr>
          <a:xfrm>
            <a:off x="0" y="907218"/>
            <a:ext cx="9144000" cy="5950782"/>
          </a:xfrm>
          <a:ln>
            <a:solidFill>
              <a:schemeClr val="tx1"/>
            </a:solidFill>
          </a:ln>
        </p:spPr>
      </p:pic>
    </p:spTree>
    <p:extLst>
      <p:ext uri="{BB962C8B-B14F-4D97-AF65-F5344CB8AC3E}">
        <p14:creationId xmlns:p14="http://schemas.microsoft.com/office/powerpoint/2010/main" val="3805624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37571"/>
            <a:ext cx="8229600" cy="1143000"/>
          </a:xfrm>
        </p:spPr>
        <p:txBody>
          <a:bodyPr/>
          <a:lstStyle/>
          <a:p>
            <a:r>
              <a:rPr lang="en-US" sz="3600" dirty="0" smtClean="0">
                <a:latin typeface="Arial" charset="0"/>
                <a:ea typeface="MS PGothic" charset="0"/>
              </a:rPr>
              <a:t>Other Resources to Support </a:t>
            </a:r>
            <a:br>
              <a:rPr lang="en-US" sz="3600" dirty="0" smtClean="0">
                <a:latin typeface="Arial" charset="0"/>
                <a:ea typeface="MS PGothic" charset="0"/>
              </a:rPr>
            </a:br>
            <a:r>
              <a:rPr lang="en-US" sz="3600" dirty="0" smtClean="0">
                <a:latin typeface="Arial" charset="0"/>
                <a:ea typeface="MS PGothic" charset="0"/>
              </a:rPr>
              <a:t>Family Partnerships</a:t>
            </a:r>
            <a:endParaRPr lang="en-US" sz="3600" dirty="0">
              <a:latin typeface="Arial" charset="0"/>
              <a:ea typeface="MS PGothic" charset="0"/>
            </a:endParaRPr>
          </a:p>
        </p:txBody>
      </p:sp>
      <p:sp>
        <p:nvSpPr>
          <p:cNvPr id="73730" name="Content Placeholder 2"/>
          <p:cNvSpPr>
            <a:spLocks noGrp="1"/>
          </p:cNvSpPr>
          <p:nvPr>
            <p:ph sz="half" idx="1"/>
          </p:nvPr>
        </p:nvSpPr>
        <p:spPr>
          <a:xfrm>
            <a:off x="1" y="1218142"/>
            <a:ext cx="4877754" cy="5401733"/>
          </a:xfrm>
        </p:spPr>
        <p:txBody>
          <a:bodyPr/>
          <a:lstStyle/>
          <a:p>
            <a:pPr>
              <a:spcAft>
                <a:spcPts val="600"/>
              </a:spcAft>
            </a:pPr>
            <a:r>
              <a:rPr lang="en-US" i="1" dirty="0" smtClean="0">
                <a:solidFill>
                  <a:srgbClr val="000000"/>
                </a:solidFill>
                <a:latin typeface="Arial" charset="0"/>
                <a:ea typeface="MS PGothic" charset="0"/>
              </a:rPr>
              <a:t>Best </a:t>
            </a:r>
            <a:r>
              <a:rPr lang="en-US" i="1" dirty="0">
                <a:solidFill>
                  <a:srgbClr val="000000"/>
                </a:solidFill>
                <a:latin typeface="Arial" charset="0"/>
                <a:ea typeface="MS PGothic" charset="0"/>
              </a:rPr>
              <a:t>Practices for Planning Curriculum: Family Partnerships and </a:t>
            </a:r>
            <a:r>
              <a:rPr lang="en-US" i="1" dirty="0" smtClean="0">
                <a:solidFill>
                  <a:srgbClr val="000000"/>
                </a:solidFill>
                <a:latin typeface="Arial" charset="0"/>
                <a:ea typeface="MS PGothic" charset="0"/>
              </a:rPr>
              <a:t>Culture</a:t>
            </a:r>
          </a:p>
          <a:p>
            <a:pPr lvl="1">
              <a:spcAft>
                <a:spcPts val="600"/>
              </a:spcAft>
            </a:pPr>
            <a:r>
              <a:rPr lang="en-US" dirty="0" smtClean="0">
                <a:solidFill>
                  <a:srgbClr val="000000"/>
                </a:solidFill>
                <a:latin typeface="Arial" charset="0"/>
                <a:ea typeface="MS PGothic" charset="0"/>
              </a:rPr>
              <a:t>CDE Publication</a:t>
            </a:r>
          </a:p>
          <a:p>
            <a:pPr>
              <a:spcAft>
                <a:spcPts val="600"/>
              </a:spcAft>
            </a:pPr>
            <a:r>
              <a:rPr lang="en-US" i="1" dirty="0" smtClean="0">
                <a:solidFill>
                  <a:srgbClr val="000000"/>
                </a:solidFill>
                <a:latin typeface="Arial" charset="0"/>
                <a:ea typeface="MS PGothic" charset="0"/>
              </a:rPr>
              <a:t>All About Young Children </a:t>
            </a:r>
            <a:r>
              <a:rPr lang="en-US" dirty="0" smtClean="0">
                <a:solidFill>
                  <a:srgbClr val="000000"/>
                </a:solidFill>
                <a:latin typeface="Arial" charset="0"/>
                <a:ea typeface="MS PGothic" charset="0"/>
              </a:rPr>
              <a:t>Web site</a:t>
            </a:r>
          </a:p>
          <a:p>
            <a:pPr lvl="1">
              <a:spcAft>
                <a:spcPts val="600"/>
              </a:spcAft>
            </a:pPr>
            <a:r>
              <a:rPr lang="en-US" dirty="0" smtClean="0">
                <a:solidFill>
                  <a:srgbClr val="000000"/>
                </a:solidFill>
                <a:latin typeface="Arial" charset="0"/>
                <a:ea typeface="MS PGothic" charset="0"/>
              </a:rPr>
              <a:t>CDE Web site</a:t>
            </a:r>
          </a:p>
          <a:p>
            <a:pPr>
              <a:spcAft>
                <a:spcPts val="600"/>
              </a:spcAft>
            </a:pPr>
            <a:r>
              <a:rPr lang="en-US" i="1" dirty="0" smtClean="0">
                <a:solidFill>
                  <a:srgbClr val="000000"/>
                </a:solidFill>
                <a:latin typeface="Arial" charset="0"/>
                <a:ea typeface="MS PGothic" charset="0"/>
              </a:rPr>
              <a:t>California Preschool Curriculum Framework </a:t>
            </a:r>
            <a:r>
              <a:rPr lang="en-US" sz="2400" dirty="0" smtClean="0">
                <a:solidFill>
                  <a:srgbClr val="000000"/>
                </a:solidFill>
                <a:latin typeface="Arial" charset="0"/>
                <a:ea typeface="MS PGothic" charset="0"/>
              </a:rPr>
              <a:t>(Engaging Families Section)</a:t>
            </a:r>
          </a:p>
          <a:p>
            <a:pPr lvl="1">
              <a:spcAft>
                <a:spcPts val="600"/>
              </a:spcAft>
            </a:pPr>
            <a:r>
              <a:rPr lang="en-US" dirty="0" smtClean="0">
                <a:solidFill>
                  <a:srgbClr val="000000"/>
                </a:solidFill>
                <a:latin typeface="Arial" charset="0"/>
                <a:ea typeface="MS PGothic" charset="0"/>
              </a:rPr>
              <a:t>CDE Publication</a:t>
            </a:r>
            <a:endParaRPr lang="en-US" dirty="0">
              <a:solidFill>
                <a:srgbClr val="000000"/>
              </a:solidFill>
              <a:latin typeface="Arial" charset="0"/>
              <a:ea typeface="MS PGothic" charset="0"/>
            </a:endParaRPr>
          </a:p>
        </p:txBody>
      </p:sp>
      <p:pic>
        <p:nvPicPr>
          <p:cNvPr id="4" name="Content Placeholder 3"/>
          <p:cNvPicPr>
            <a:picLocks noGrp="1" noChangeAspect="1"/>
          </p:cNvPicPr>
          <p:nvPr>
            <p:ph sz="half" idx="2"/>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11905" t="1361" r="12610" b="-1361"/>
          <a:stretch/>
        </p:blipFill>
        <p:spPr>
          <a:xfrm>
            <a:off x="4877755" y="1428154"/>
            <a:ext cx="4037645" cy="4128692"/>
          </a:xfrm>
        </p:spPr>
      </p:pic>
      <p:sp>
        <p:nvSpPr>
          <p:cNvPr id="73732" name="Slide Number Placeholder 4"/>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BF22FED-C64D-B540-B530-190972E4A6FD}" type="slidenum">
              <a:rPr lang="en-US" sz="1200">
                <a:cs typeface="Arial" charset="0"/>
              </a:rPr>
              <a:pPr/>
              <a:t>45</a:t>
            </a:fld>
            <a:endParaRPr lang="en-US" sz="1200" dirty="0">
              <a:cs typeface="Arial" charset="0"/>
            </a:endParaRPr>
          </a:p>
        </p:txBody>
      </p:sp>
      <p:sp>
        <p:nvSpPr>
          <p:cNvPr id="6" name="Rectangle 5"/>
          <p:cNvSpPr>
            <a:spLocks noChangeArrowheads="1"/>
          </p:cNvSpPr>
          <p:nvPr/>
        </p:nvSpPr>
        <p:spPr bwMode="auto">
          <a:xfrm>
            <a:off x="0" y="6619875"/>
            <a:ext cx="91440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a:t>
            </a:r>
            <a:r>
              <a:rPr lang="en-US" altLang="en-US" sz="900" dirty="0" smtClean="0"/>
              <a:t>2016 </a:t>
            </a:r>
            <a:r>
              <a:rPr lang="en-US" altLang="en-US" sz="900" dirty="0"/>
              <a:t>California Department of Education </a:t>
            </a:r>
            <a:r>
              <a:rPr lang="en-US" altLang="en-US" sz="900" dirty="0" smtClean="0"/>
              <a:t>with </a:t>
            </a:r>
            <a:r>
              <a:rPr lang="en-US" altLang="en-US" sz="900" dirty="0"/>
              <a:t>the </a:t>
            </a:r>
            <a:r>
              <a:rPr lang="en-US" altLang="en-US" sz="900" dirty="0" smtClean="0"/>
              <a:t>Wested </a:t>
            </a:r>
            <a:r>
              <a:rPr lang="en-US" altLang="en-US" sz="900" dirty="0"/>
              <a:t>Center for Child &amp; Family Studies, California Preschool Instructional </a:t>
            </a:r>
            <a:r>
              <a:rPr lang="en-US" altLang="en-US" sz="900" dirty="0" smtClean="0"/>
              <a:t>Network (CPIN).  </a:t>
            </a:r>
            <a:r>
              <a:rPr lang="en-US" altLang="en-US" sz="900" dirty="0"/>
              <a:t>(</a:t>
            </a:r>
            <a:r>
              <a:rPr lang="en-US" altLang="en-US" sz="900" dirty="0" smtClean="0"/>
              <a:t>05/2016</a:t>
            </a:r>
            <a:r>
              <a:rPr lang="en-US" altLang="en-US" sz="900" dirty="0"/>
              <a:t>) </a:t>
            </a:r>
          </a:p>
        </p:txBody>
      </p:sp>
    </p:spTree>
    <p:extLst>
      <p:ext uri="{BB962C8B-B14F-4D97-AF65-F5344CB8AC3E}">
        <p14:creationId xmlns:p14="http://schemas.microsoft.com/office/powerpoint/2010/main" val="498457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Home-School Connections</a:t>
            </a:r>
            <a:endParaRPr lang="en-US" dirty="0"/>
          </a:p>
        </p:txBody>
      </p:sp>
      <p:sp>
        <p:nvSpPr>
          <p:cNvPr id="3" name="Subtitle 2"/>
          <p:cNvSpPr>
            <a:spLocks noGrp="1"/>
          </p:cNvSpPr>
          <p:nvPr>
            <p:ph idx="1"/>
          </p:nvPr>
        </p:nvSpPr>
        <p:spPr>
          <a:xfrm>
            <a:off x="457200" y="1417638"/>
            <a:ext cx="8229600" cy="4525963"/>
          </a:xfrm>
          <a:ln>
            <a:noFill/>
          </a:ln>
        </p:spPr>
        <p:txBody>
          <a:bodyPr>
            <a:normAutofit/>
          </a:bodyPr>
          <a:lstStyle/>
          <a:p>
            <a:pPr marL="0" indent="0" algn="l">
              <a:lnSpc>
                <a:spcPct val="110000"/>
              </a:lnSpc>
              <a:spcAft>
                <a:spcPts val="1200"/>
              </a:spcAft>
              <a:buNone/>
            </a:pPr>
            <a:r>
              <a:rPr lang="en-US" sz="3500" b="1" dirty="0" smtClean="0">
                <a:solidFill>
                  <a:srgbClr val="000000"/>
                </a:solidFill>
              </a:rPr>
              <a:t>Reflect and Discuss:</a:t>
            </a:r>
          </a:p>
          <a:p>
            <a:pPr>
              <a:lnSpc>
                <a:spcPct val="110000"/>
              </a:lnSpc>
              <a:spcAft>
                <a:spcPts val="1200"/>
              </a:spcAft>
            </a:pPr>
            <a:r>
              <a:rPr lang="en-US" dirty="0" smtClean="0">
                <a:solidFill>
                  <a:schemeClr val="tx1"/>
                </a:solidFill>
              </a:rPr>
              <a:t>What are some of the ways you can engage families with phonological awareness activities at home and school? </a:t>
            </a:r>
          </a:p>
          <a:p>
            <a:pPr>
              <a:lnSpc>
                <a:spcPct val="110000"/>
              </a:lnSpc>
              <a:spcAft>
                <a:spcPts val="1200"/>
              </a:spcAft>
            </a:pPr>
            <a:r>
              <a:rPr lang="en-US" dirty="0" smtClean="0"/>
              <a:t>How can you include experiences from the home lives of students in phonological awareness experiences at school?</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53DBF7A-1384-FF4E-8416-B4C0B2FB72B9}" type="slidenum">
              <a:rPr lang="en-US" smtClean="0"/>
              <a:pPr>
                <a:defRPr/>
              </a:pPr>
              <a:t>46</a:t>
            </a:fld>
            <a:endParaRPr lang="en-US"/>
          </a:p>
        </p:txBody>
      </p:sp>
    </p:spTree>
    <p:extLst>
      <p:ext uri="{BB962C8B-B14F-4D97-AF65-F5344CB8AC3E}">
        <p14:creationId xmlns:p14="http://schemas.microsoft.com/office/powerpoint/2010/main" val="3590897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75913" y="1576494"/>
            <a:ext cx="961171" cy="788194"/>
          </a:xfrm>
          <a:prstGeom prst="rightArrow">
            <a:avLst/>
          </a:prstGeom>
          <a:solidFill>
            <a:srgbClr val="FDBE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814590" y="1853317"/>
            <a:ext cx="1514819" cy="788194"/>
          </a:xfrm>
          <a:prstGeom prst="rightArrow">
            <a:avLst/>
          </a:prstGeom>
          <a:solidFill>
            <a:srgbClr val="9D69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112842" y="1570567"/>
            <a:ext cx="949316" cy="788194"/>
          </a:xfrm>
          <a:prstGeom prst="rightArrow">
            <a:avLst/>
          </a:prstGeom>
          <a:solidFill>
            <a:srgbClr val="D891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xfrm>
            <a:off x="457200" y="347006"/>
            <a:ext cx="8229600" cy="1143000"/>
          </a:xfrm>
          <a:noFill/>
          <a:ln w="76200">
            <a:solidFill>
              <a:schemeClr val="lt1">
                <a:hueOff val="0"/>
                <a:satOff val="0"/>
                <a:lumOff val="0"/>
              </a:schemeClr>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1" y="2451894"/>
            <a:ext cx="2641600" cy="3416300"/>
          </a:xfrm>
          <a:solidFill>
            <a:schemeClr val="bg1"/>
          </a:solidFill>
          <a:ln w="38100">
            <a:solidFill>
              <a:srgbClr val="D89102"/>
            </a:solidFill>
          </a:ln>
        </p:spPr>
        <p:txBody>
          <a:bodyPr anchor="ctr" anchorCtr="0"/>
          <a:lstStyle/>
          <a:p>
            <a:pPr marL="0" lvl="0" indent="0" algn="ctr">
              <a:buNone/>
            </a:pPr>
            <a:r>
              <a:rPr lang="en-US" sz="2400" b="1" dirty="0">
                <a:solidFill>
                  <a:srgbClr val="D89102"/>
                </a:solidFill>
              </a:rPr>
              <a:t>What are the developmental progressions of p</a:t>
            </a:r>
            <a:r>
              <a:rPr lang="en-US" sz="2400" b="1" dirty="0" smtClean="0">
                <a:solidFill>
                  <a:srgbClr val="D89102"/>
                </a:solidFill>
              </a:rPr>
              <a:t>honological awareness?</a:t>
            </a:r>
            <a:endParaRPr lang="en-US" sz="2400" b="1" dirty="0">
              <a:solidFill>
                <a:srgbClr val="D89102"/>
              </a:solidFill>
            </a:endParaRPr>
          </a:p>
          <a:p>
            <a:pPr marL="0" indent="0">
              <a:buNone/>
            </a:pPr>
            <a:endParaRPr lang="en-US" sz="2400" b="1" dirty="0">
              <a:solidFill>
                <a:srgbClr val="D89102"/>
              </a:solidFill>
            </a:endParaRPr>
          </a:p>
        </p:txBody>
      </p:sp>
      <p:sp>
        <p:nvSpPr>
          <p:cNvPr id="7" name="Content Placeholder 6"/>
          <p:cNvSpPr>
            <a:spLocks noGrp="1"/>
          </p:cNvSpPr>
          <p:nvPr>
            <p:ph sz="quarter" idx="2"/>
          </p:nvPr>
        </p:nvSpPr>
        <p:spPr>
          <a:xfrm>
            <a:off x="3251200" y="3035300"/>
            <a:ext cx="2641600" cy="3530600"/>
          </a:xfrm>
          <a:solidFill>
            <a:schemeClr val="bg1"/>
          </a:solidFill>
          <a:ln w="38100">
            <a:solidFill>
              <a:srgbClr val="9D6901"/>
            </a:solidFill>
          </a:ln>
        </p:spPr>
        <p:txBody>
          <a:bodyPr anchor="ctr" anchorCtr="0"/>
          <a:lstStyle/>
          <a:p>
            <a:pPr marL="0" lvl="0" indent="0" algn="ctr">
              <a:buNone/>
            </a:pPr>
            <a:r>
              <a:rPr lang="en-US" sz="2400" b="1" dirty="0">
                <a:solidFill>
                  <a:srgbClr val="9D6901"/>
                </a:solidFill>
              </a:rPr>
              <a:t>What are the developmentally appropriate strategies that support </a:t>
            </a:r>
            <a:r>
              <a:rPr lang="en-US" sz="2400" b="1" dirty="0" smtClean="0">
                <a:solidFill>
                  <a:srgbClr val="9D6901"/>
                </a:solidFill>
              </a:rPr>
              <a:t>the development of phonological </a:t>
            </a:r>
            <a:r>
              <a:rPr lang="en-US" sz="2400" b="1" dirty="0">
                <a:solidFill>
                  <a:srgbClr val="9D6901"/>
                </a:solidFill>
              </a:rPr>
              <a:t>a</a:t>
            </a:r>
            <a:r>
              <a:rPr lang="en-US" sz="2400" b="1" dirty="0" smtClean="0">
                <a:solidFill>
                  <a:srgbClr val="9D6901"/>
                </a:solidFill>
              </a:rPr>
              <a:t>wareness</a:t>
            </a:r>
            <a:r>
              <a:rPr lang="en-US" sz="2400" b="1" dirty="0">
                <a:solidFill>
                  <a:srgbClr val="9D6901"/>
                </a:solidFill>
              </a:rPr>
              <a:t>?</a:t>
            </a:r>
          </a:p>
          <a:p>
            <a:pPr marL="0" indent="0">
              <a:buNone/>
            </a:pPr>
            <a:endParaRPr lang="en-US" sz="2400" b="1" dirty="0">
              <a:solidFill>
                <a:srgbClr val="9D6901"/>
              </a:solidFill>
            </a:endParaRPr>
          </a:p>
        </p:txBody>
      </p:sp>
      <p:sp>
        <p:nvSpPr>
          <p:cNvPr id="8" name="Content Placeholder 7"/>
          <p:cNvSpPr>
            <a:spLocks noGrp="1"/>
          </p:cNvSpPr>
          <p:nvPr>
            <p:ph sz="quarter" idx="3"/>
          </p:nvPr>
        </p:nvSpPr>
        <p:spPr>
          <a:xfrm>
            <a:off x="6235700" y="2451894"/>
            <a:ext cx="2641600" cy="3504406"/>
          </a:xfrm>
          <a:solidFill>
            <a:schemeClr val="bg1"/>
          </a:solidFill>
          <a:ln w="38100">
            <a:solidFill>
              <a:srgbClr val="FDBE41"/>
            </a:solidFill>
          </a:ln>
        </p:spPr>
        <p:txBody>
          <a:bodyPr anchor="ctr" anchorCtr="0"/>
          <a:lstStyle/>
          <a:p>
            <a:pPr marL="0" lvl="0" indent="0" algn="ctr">
              <a:buNone/>
            </a:pPr>
            <a:r>
              <a:rPr lang="en-US" sz="2400" b="1" dirty="0">
                <a:solidFill>
                  <a:srgbClr val="FDBE41"/>
                </a:solidFill>
              </a:rPr>
              <a:t>How can I incorporate these strategies into my existing classroom?</a:t>
            </a:r>
          </a:p>
          <a:p>
            <a:pPr marL="0" indent="0">
              <a:buNone/>
            </a:pPr>
            <a:endParaRPr lang="en-US" sz="2400" b="1" dirty="0">
              <a:solidFill>
                <a:srgbClr val="FDBE41"/>
              </a:solidFill>
            </a:endParaRPr>
          </a:p>
        </p:txBody>
      </p:sp>
      <p:sp>
        <p:nvSpPr>
          <p:cNvPr id="4" name="Slide Number Placeholder 3"/>
          <p:cNvSpPr>
            <a:spLocks noGrp="1"/>
          </p:cNvSpPr>
          <p:nvPr>
            <p:ph type="sldNum" sz="quarter" idx="4294967295"/>
          </p:nvPr>
        </p:nvSpPr>
        <p:spPr>
          <a:xfrm>
            <a:off x="8686800" y="0"/>
            <a:ext cx="457200" cy="365125"/>
          </a:xfrm>
          <a:prstGeom prst="rect">
            <a:avLst/>
          </a:prstGeom>
        </p:spPr>
        <p:txBody>
          <a:bodyPr/>
          <a:lstStyle/>
          <a:p>
            <a:fld id="{BE4F76FE-E913-4EE8-9488-C511D295C4FB}" type="slidenum">
              <a:rPr lang="en-US" altLang="en-US" smtClean="0"/>
              <a:pPr/>
              <a:t>47</a:t>
            </a:fld>
            <a:endParaRPr lang="en-US" altLang="en-US" dirty="0"/>
          </a:p>
        </p:txBody>
      </p:sp>
      <p:sp>
        <p:nvSpPr>
          <p:cNvPr id="10" name="Connector 5"/>
          <p:cNvSpPr/>
          <p:nvPr/>
        </p:nvSpPr>
        <p:spPr>
          <a:xfrm>
            <a:off x="6078166" y="1490006"/>
            <a:ext cx="2956663" cy="4738483"/>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548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3400" y="304800"/>
            <a:ext cx="7924800" cy="990600"/>
          </a:xfrm>
          <a:noFill/>
        </p:spPr>
        <p:txBody>
          <a:bodyPr/>
          <a:lstStyle/>
          <a:p>
            <a:r>
              <a:rPr lang="en-US" dirty="0" smtClean="0">
                <a:solidFill>
                  <a:schemeClr val="bg1"/>
                </a:solidFill>
                <a:latin typeface="Arial" charset="0"/>
                <a:ea typeface="ＭＳ Ｐゴシック" charset="0"/>
                <a:cs typeface="Arial" charset="0"/>
              </a:rPr>
              <a:t>Teacher Strategies</a:t>
            </a:r>
            <a:endParaRPr lang="en-US" dirty="0">
              <a:solidFill>
                <a:srgbClr val="FFFFFF"/>
              </a:solidFill>
              <a:latin typeface="Arial" charset="0"/>
              <a:ea typeface="ＭＳ Ｐゴシック" charset="0"/>
              <a:cs typeface="Arial" charset="0"/>
            </a:endParaRPr>
          </a:p>
        </p:txBody>
      </p:sp>
      <p:sp>
        <p:nvSpPr>
          <p:cNvPr id="4" name="Slide Number Placeholder 3"/>
          <p:cNvSpPr>
            <a:spLocks noGrp="1"/>
          </p:cNvSpPr>
          <p:nvPr>
            <p:ph type="sldNum" sz="quarter" idx="10"/>
          </p:nvPr>
        </p:nvSpPr>
        <p:spPr/>
        <p:txBody>
          <a:bodyPr/>
          <a:lstStyle/>
          <a:p>
            <a:pPr>
              <a:defRPr/>
            </a:pPr>
            <a:fld id="{DC4C2BEB-DC2A-134A-A541-009E8DB57D76}" type="slidenum">
              <a:rPr lang="en-US" smtClean="0"/>
              <a:pPr>
                <a:defRPr/>
              </a:pPr>
              <a:t>48</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0" y="5288338"/>
            <a:ext cx="9193360" cy="1200328"/>
          </a:xfrm>
          <a:prstGeom prst="rect">
            <a:avLst/>
          </a:prstGeom>
          <a:solidFill>
            <a:srgbClr val="003300">
              <a:alpha val="37000"/>
            </a:srgbClr>
          </a:solidFill>
        </p:spPr>
        <p:txBody>
          <a:bodyPr wrap="square" rtlCol="0">
            <a:spAutoFit/>
          </a:bodyPr>
          <a:lstStyle/>
          <a:p>
            <a:pPr algn="ctr"/>
            <a:r>
              <a:rPr lang="en-US" sz="2400" b="1" dirty="0" smtClean="0">
                <a:solidFill>
                  <a:srgbClr val="FFFFFF"/>
                </a:solidFill>
                <a:effectLst>
                  <a:outerShdw blurRad="38100" dist="38100" dir="2700000" algn="tl">
                    <a:srgbClr val="000000">
                      <a:alpha val="43137"/>
                    </a:srgbClr>
                  </a:outerShdw>
                </a:effectLst>
                <a:cs typeface="Arial" charset="0"/>
              </a:rPr>
              <a:t>“Phonological awareness does not develop naturally over time, but as a consequence of children</a:t>
            </a:r>
            <a:r>
              <a:rPr lang="en-US" altLang="ja-JP" sz="2400" b="1" dirty="0" smtClean="0">
                <a:solidFill>
                  <a:srgbClr val="FFFFFF"/>
                </a:solidFill>
                <a:effectLst>
                  <a:outerShdw blurRad="38100" dist="38100" dir="2700000" algn="tl">
                    <a:srgbClr val="000000">
                      <a:alpha val="43137"/>
                    </a:srgbClr>
                  </a:outerShdw>
                </a:effectLst>
                <a:cs typeface="Arial" charset="0"/>
              </a:rPr>
              <a:t>’s engagement in specific experiences” (PCF 2010, 133).</a:t>
            </a:r>
            <a:endParaRPr lang="en-US" sz="2400" b="1" dirty="0">
              <a:solidFill>
                <a:srgbClr val="FFFFFF"/>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0" y="6619875"/>
            <a:ext cx="91440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solidFill>
                  <a:schemeClr val="bg1"/>
                </a:solidFill>
              </a:rPr>
              <a:t>©</a:t>
            </a:r>
            <a:r>
              <a:rPr lang="en-US" altLang="en-US" sz="900" dirty="0" smtClean="0">
                <a:solidFill>
                  <a:schemeClr val="bg1"/>
                </a:solidFill>
              </a:rPr>
              <a:t>2016 </a:t>
            </a:r>
            <a:r>
              <a:rPr lang="en-US" altLang="en-US" sz="900" dirty="0">
                <a:solidFill>
                  <a:schemeClr val="bg1"/>
                </a:solidFill>
              </a:rPr>
              <a:t>California Department of Education </a:t>
            </a:r>
            <a:r>
              <a:rPr lang="en-US" altLang="en-US" sz="900" dirty="0" smtClean="0">
                <a:solidFill>
                  <a:schemeClr val="bg1"/>
                </a:solidFill>
              </a:rPr>
              <a:t>with </a:t>
            </a:r>
            <a:r>
              <a:rPr lang="en-US" altLang="en-US" sz="900" dirty="0">
                <a:solidFill>
                  <a:schemeClr val="bg1"/>
                </a:solidFill>
              </a:rPr>
              <a:t>the </a:t>
            </a:r>
            <a:r>
              <a:rPr lang="en-US" altLang="en-US" sz="900" dirty="0" smtClean="0">
                <a:solidFill>
                  <a:schemeClr val="bg1"/>
                </a:solidFill>
              </a:rPr>
              <a:t>Wested </a:t>
            </a:r>
            <a:r>
              <a:rPr lang="en-US" altLang="en-US" sz="900" dirty="0">
                <a:solidFill>
                  <a:schemeClr val="bg1"/>
                </a:solidFill>
              </a:rPr>
              <a:t>Center for Child &amp; Family Studies, California Preschool Instructional </a:t>
            </a:r>
            <a:r>
              <a:rPr lang="en-US" altLang="en-US" sz="900" dirty="0" smtClean="0">
                <a:solidFill>
                  <a:schemeClr val="bg1"/>
                </a:solidFill>
              </a:rPr>
              <a:t>Network (CPIN).  (</a:t>
            </a:r>
            <a:r>
              <a:rPr lang="en-US" altLang="en-US" sz="900" dirty="0">
                <a:solidFill>
                  <a:schemeClr val="bg1"/>
                </a:solidFill>
              </a:rPr>
              <a:t>05/2016</a:t>
            </a:r>
            <a:r>
              <a:rPr lang="en-US" altLang="en-US" sz="900" dirty="0" smtClean="0">
                <a:solidFill>
                  <a:schemeClr val="bg1"/>
                </a:solidFill>
              </a:rPr>
              <a:t>) </a:t>
            </a:r>
            <a:endParaRPr lang="en-US" altLang="en-US" sz="900" dirty="0">
              <a:solidFill>
                <a:schemeClr val="bg1"/>
              </a:solidFill>
            </a:endParaRPr>
          </a:p>
        </p:txBody>
      </p:sp>
    </p:spTree>
    <p:extLst>
      <p:ext uri="{BB962C8B-B14F-4D97-AF65-F5344CB8AC3E}">
        <p14:creationId xmlns:p14="http://schemas.microsoft.com/office/powerpoint/2010/main" val="3981827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74638"/>
            <a:ext cx="4353340" cy="1143000"/>
          </a:xfrm>
        </p:spPr>
        <p:txBody>
          <a:bodyPr/>
          <a:lstStyle/>
          <a:p>
            <a:r>
              <a:rPr lang="en-US" dirty="0" smtClean="0"/>
              <a:t>Final Reflections</a:t>
            </a:r>
            <a:endParaRPr lang="en-US" dirty="0"/>
          </a:p>
        </p:txBody>
      </p:sp>
      <p:sp>
        <p:nvSpPr>
          <p:cNvPr id="3" name="Content Placeholder 2"/>
          <p:cNvSpPr>
            <a:spLocks noGrp="1"/>
          </p:cNvSpPr>
          <p:nvPr>
            <p:ph sz="half" idx="1"/>
          </p:nvPr>
        </p:nvSpPr>
        <p:spPr>
          <a:xfrm>
            <a:off x="298174" y="1692276"/>
            <a:ext cx="3756991" cy="3645037"/>
          </a:xfrm>
        </p:spPr>
        <p:style>
          <a:lnRef idx="2">
            <a:schemeClr val="dk1"/>
          </a:lnRef>
          <a:fillRef idx="1">
            <a:schemeClr val="lt1"/>
          </a:fillRef>
          <a:effectRef idx="0">
            <a:schemeClr val="dk1"/>
          </a:effectRef>
          <a:fontRef idx="minor">
            <a:schemeClr val="dk1"/>
          </a:fontRef>
        </p:style>
        <p:txBody>
          <a:bodyPr/>
          <a:lstStyle/>
          <a:p>
            <a:r>
              <a:rPr lang="en-US" dirty="0" smtClean="0"/>
              <a:t>Find Handout 12: Final Reflection.</a:t>
            </a:r>
          </a:p>
          <a:p>
            <a:r>
              <a:rPr lang="en-US" dirty="0" smtClean="0"/>
              <a:t>Find someone you have not talked with today and share your thoughts.</a:t>
            </a:r>
            <a:endParaRPr lang="en-US" dirty="0"/>
          </a:p>
        </p:txBody>
      </p:sp>
      <p:pic>
        <p:nvPicPr>
          <p:cNvPr id="16" name="Content Placeholder 1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527" r="15550"/>
          <a:stretch/>
        </p:blipFill>
        <p:spPr>
          <a:xfrm>
            <a:off x="4353340" y="0"/>
            <a:ext cx="4790660" cy="6858000"/>
          </a:xfrm>
          <a:prstGeom prst="rect">
            <a:avLst/>
          </a:prstGeom>
          <a:ln>
            <a:solidFill>
              <a:schemeClr val="tx1"/>
            </a:solidFill>
          </a:ln>
        </p:spPr>
      </p:pic>
      <p:sp>
        <p:nvSpPr>
          <p:cNvPr id="2" name="Slide Number Placeholder 1"/>
          <p:cNvSpPr>
            <a:spLocks noGrp="1"/>
          </p:cNvSpPr>
          <p:nvPr>
            <p:ph type="sldNum" sz="quarter" idx="10"/>
          </p:nvPr>
        </p:nvSpPr>
        <p:spPr/>
        <p:txBody>
          <a:bodyPr/>
          <a:lstStyle/>
          <a:p>
            <a:pPr>
              <a:defRPr/>
            </a:pPr>
            <a:fld id="{FA329EE2-369B-5D47-885A-D6789B6B06BD}" type="slidenum">
              <a:rPr lang="en-US" smtClean="0"/>
              <a:pPr>
                <a:defRPr/>
              </a:pPr>
              <a:t>49</a:t>
            </a:fld>
            <a:endParaRPr lang="en-US"/>
          </a:p>
        </p:txBody>
      </p:sp>
      <p:sp>
        <p:nvSpPr>
          <p:cNvPr id="6" name="Rectangle 5"/>
          <p:cNvSpPr>
            <a:spLocks noChangeArrowheads="1"/>
          </p:cNvSpPr>
          <p:nvPr/>
        </p:nvSpPr>
        <p:spPr bwMode="auto">
          <a:xfrm>
            <a:off x="4562060" y="6460955"/>
            <a:ext cx="43533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a:t>
            </a:r>
            <a:r>
              <a:rPr lang="en-US" altLang="en-US" sz="900" dirty="0" smtClean="0"/>
              <a:t>2016 </a:t>
            </a:r>
            <a:r>
              <a:rPr lang="en-US" altLang="en-US" sz="900" dirty="0"/>
              <a:t>California Department of Education </a:t>
            </a:r>
            <a:r>
              <a:rPr lang="en-US" altLang="en-US" sz="900" dirty="0" smtClean="0"/>
              <a:t>with </a:t>
            </a:r>
            <a:r>
              <a:rPr lang="en-US" altLang="en-US" sz="900" dirty="0"/>
              <a:t>the </a:t>
            </a:r>
            <a:r>
              <a:rPr lang="en-US" altLang="en-US" sz="900" dirty="0" smtClean="0"/>
              <a:t>Wested </a:t>
            </a:r>
            <a:r>
              <a:rPr lang="en-US" altLang="en-US" sz="900" dirty="0"/>
              <a:t>Center for Child &amp; Family Studies, California Preschool Instructional </a:t>
            </a:r>
            <a:r>
              <a:rPr lang="en-US" altLang="en-US" sz="900" dirty="0" smtClean="0"/>
              <a:t>Network (CPIN).  </a:t>
            </a:r>
            <a:r>
              <a:rPr lang="en-US" altLang="en-US" sz="900" dirty="0"/>
              <a:t>(05/2016) </a:t>
            </a:r>
          </a:p>
        </p:txBody>
      </p:sp>
    </p:spTree>
    <p:extLst>
      <p:ext uri="{BB962C8B-B14F-4D97-AF65-F5344CB8AC3E}">
        <p14:creationId xmlns:p14="http://schemas.microsoft.com/office/powerpoint/2010/main" val="4062935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5400000">
            <a:off x="7075913" y="1576494"/>
            <a:ext cx="961171" cy="788194"/>
          </a:xfrm>
          <a:prstGeom prst="rightArrow">
            <a:avLst/>
          </a:prstGeom>
          <a:solidFill>
            <a:srgbClr val="FDBE4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5400000">
            <a:off x="3814590" y="1853317"/>
            <a:ext cx="1514819" cy="788194"/>
          </a:xfrm>
          <a:prstGeom prst="rightArrow">
            <a:avLst/>
          </a:prstGeom>
          <a:solidFill>
            <a:srgbClr val="9D69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400000">
            <a:off x="1112842" y="1570567"/>
            <a:ext cx="949316" cy="788194"/>
          </a:xfrm>
          <a:prstGeom prst="rightArrow">
            <a:avLst/>
          </a:prstGeom>
          <a:solidFill>
            <a:srgbClr val="D891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sz="quarter"/>
          </p:nvPr>
        </p:nvSpPr>
        <p:spPr>
          <a:xfrm>
            <a:off x="457200" y="347006"/>
            <a:ext cx="8229600" cy="1143000"/>
          </a:xfrm>
          <a:noFill/>
          <a:ln w="76200">
            <a:solidFill>
              <a:schemeClr val="lt1">
                <a:hueOff val="0"/>
                <a:satOff val="0"/>
                <a:lumOff val="0"/>
              </a:schemeClr>
            </a:solidFill>
          </a:ln>
          <a:effectLst/>
        </p:spPr>
        <p:txBody>
          <a:bodyPr/>
          <a:lstStyle/>
          <a:p>
            <a:pPr lvl="0"/>
            <a:r>
              <a:rPr lang="en-US" dirty="0"/>
              <a:t>Three Guiding Questions</a:t>
            </a:r>
          </a:p>
        </p:txBody>
      </p:sp>
      <p:sp>
        <p:nvSpPr>
          <p:cNvPr id="6" name="Content Placeholder 5"/>
          <p:cNvSpPr>
            <a:spLocks noGrp="1"/>
          </p:cNvSpPr>
          <p:nvPr>
            <p:ph sz="quarter" idx="1"/>
          </p:nvPr>
        </p:nvSpPr>
        <p:spPr>
          <a:xfrm>
            <a:off x="266701" y="2451894"/>
            <a:ext cx="2641600" cy="3416300"/>
          </a:xfrm>
          <a:solidFill>
            <a:schemeClr val="bg1"/>
          </a:solidFill>
          <a:ln w="38100">
            <a:solidFill>
              <a:srgbClr val="D89102"/>
            </a:solidFill>
          </a:ln>
        </p:spPr>
        <p:txBody>
          <a:bodyPr anchor="ctr" anchorCtr="0"/>
          <a:lstStyle/>
          <a:p>
            <a:pPr marL="0" lvl="0" indent="0" algn="ctr">
              <a:buNone/>
            </a:pPr>
            <a:r>
              <a:rPr lang="en-US" sz="2400" b="1" dirty="0">
                <a:solidFill>
                  <a:srgbClr val="D89102"/>
                </a:solidFill>
              </a:rPr>
              <a:t>What are the developmental progressions of p</a:t>
            </a:r>
            <a:r>
              <a:rPr lang="en-US" sz="2400" b="1" dirty="0" smtClean="0">
                <a:solidFill>
                  <a:srgbClr val="D89102"/>
                </a:solidFill>
              </a:rPr>
              <a:t>honological awareness?</a:t>
            </a:r>
            <a:endParaRPr lang="en-US" sz="2400" b="1" dirty="0">
              <a:solidFill>
                <a:srgbClr val="D89102"/>
              </a:solidFill>
            </a:endParaRPr>
          </a:p>
          <a:p>
            <a:pPr marL="0" indent="0">
              <a:buNone/>
            </a:pPr>
            <a:endParaRPr lang="en-US" sz="2400" b="1" dirty="0">
              <a:solidFill>
                <a:srgbClr val="D89102"/>
              </a:solidFill>
            </a:endParaRPr>
          </a:p>
        </p:txBody>
      </p:sp>
      <p:sp>
        <p:nvSpPr>
          <p:cNvPr id="7" name="Content Placeholder 6"/>
          <p:cNvSpPr>
            <a:spLocks noGrp="1"/>
          </p:cNvSpPr>
          <p:nvPr>
            <p:ph sz="quarter" idx="2"/>
          </p:nvPr>
        </p:nvSpPr>
        <p:spPr>
          <a:xfrm>
            <a:off x="3251200" y="3035300"/>
            <a:ext cx="2641600" cy="3530600"/>
          </a:xfrm>
          <a:solidFill>
            <a:schemeClr val="bg1"/>
          </a:solidFill>
          <a:ln w="38100">
            <a:solidFill>
              <a:srgbClr val="9D6901"/>
            </a:solidFill>
          </a:ln>
        </p:spPr>
        <p:txBody>
          <a:bodyPr anchor="ctr" anchorCtr="0"/>
          <a:lstStyle/>
          <a:p>
            <a:pPr marL="0" lvl="0" indent="0" algn="ctr">
              <a:buNone/>
            </a:pPr>
            <a:r>
              <a:rPr lang="en-US" sz="2400" b="1" dirty="0">
                <a:solidFill>
                  <a:srgbClr val="9D6901"/>
                </a:solidFill>
              </a:rPr>
              <a:t>What are the developmentally appropriate strategies that support </a:t>
            </a:r>
            <a:r>
              <a:rPr lang="en-US" sz="2400" b="1" dirty="0" smtClean="0">
                <a:solidFill>
                  <a:srgbClr val="9D6901"/>
                </a:solidFill>
              </a:rPr>
              <a:t>the development of phonological </a:t>
            </a:r>
            <a:r>
              <a:rPr lang="en-US" sz="2400" b="1" dirty="0">
                <a:solidFill>
                  <a:srgbClr val="9D6901"/>
                </a:solidFill>
              </a:rPr>
              <a:t>a</a:t>
            </a:r>
            <a:r>
              <a:rPr lang="en-US" sz="2400" b="1" dirty="0" smtClean="0">
                <a:solidFill>
                  <a:srgbClr val="9D6901"/>
                </a:solidFill>
              </a:rPr>
              <a:t>wareness</a:t>
            </a:r>
            <a:r>
              <a:rPr lang="en-US" sz="2400" b="1" dirty="0">
                <a:solidFill>
                  <a:srgbClr val="9D6901"/>
                </a:solidFill>
              </a:rPr>
              <a:t>?</a:t>
            </a:r>
          </a:p>
          <a:p>
            <a:pPr marL="0" indent="0">
              <a:buNone/>
            </a:pPr>
            <a:endParaRPr lang="en-US" sz="2400" b="1" dirty="0">
              <a:solidFill>
                <a:srgbClr val="9D6901"/>
              </a:solidFill>
            </a:endParaRPr>
          </a:p>
        </p:txBody>
      </p:sp>
      <p:sp>
        <p:nvSpPr>
          <p:cNvPr id="8" name="Content Placeholder 7"/>
          <p:cNvSpPr>
            <a:spLocks noGrp="1"/>
          </p:cNvSpPr>
          <p:nvPr>
            <p:ph sz="quarter" idx="3"/>
          </p:nvPr>
        </p:nvSpPr>
        <p:spPr>
          <a:xfrm>
            <a:off x="6235700" y="2451894"/>
            <a:ext cx="2641600" cy="3504406"/>
          </a:xfrm>
          <a:solidFill>
            <a:schemeClr val="bg1"/>
          </a:solidFill>
          <a:ln w="38100">
            <a:solidFill>
              <a:srgbClr val="FDBE41"/>
            </a:solidFill>
          </a:ln>
        </p:spPr>
        <p:txBody>
          <a:bodyPr anchor="ctr" anchorCtr="0"/>
          <a:lstStyle/>
          <a:p>
            <a:pPr marL="0" lvl="0" indent="0" algn="ctr">
              <a:buNone/>
            </a:pPr>
            <a:r>
              <a:rPr lang="en-US" sz="2400" b="1" dirty="0">
                <a:solidFill>
                  <a:srgbClr val="FDBE41"/>
                </a:solidFill>
              </a:rPr>
              <a:t>How can I incorporate these strategies into my existing classroom?</a:t>
            </a:r>
          </a:p>
          <a:p>
            <a:pPr marL="0" indent="0">
              <a:buNone/>
            </a:pPr>
            <a:endParaRPr lang="en-US" sz="2400" b="1" dirty="0">
              <a:solidFill>
                <a:srgbClr val="FDBE41"/>
              </a:solidFill>
            </a:endParaRPr>
          </a:p>
        </p:txBody>
      </p:sp>
      <p:sp>
        <p:nvSpPr>
          <p:cNvPr id="4" name="Slide Number Placeholder 3"/>
          <p:cNvSpPr>
            <a:spLocks noGrp="1"/>
          </p:cNvSpPr>
          <p:nvPr>
            <p:ph type="sldNum" sz="quarter" idx="4294967295"/>
          </p:nvPr>
        </p:nvSpPr>
        <p:spPr>
          <a:xfrm>
            <a:off x="8686800" y="0"/>
            <a:ext cx="457200" cy="365125"/>
          </a:xfrm>
          <a:prstGeom prst="rect">
            <a:avLst/>
          </a:prstGeom>
        </p:spPr>
        <p:txBody>
          <a:bodyPr/>
          <a:lstStyle/>
          <a:p>
            <a:fld id="{BE4F76FE-E913-4EE8-9488-C511D295C4FB}" type="slidenum">
              <a:rPr lang="en-US" altLang="en-US" smtClean="0"/>
              <a:pPr/>
              <a:t>5</a:t>
            </a:fld>
            <a:endParaRPr lang="en-US" altLang="en-US" dirty="0"/>
          </a:p>
        </p:txBody>
      </p:sp>
      <p:sp>
        <p:nvSpPr>
          <p:cNvPr id="10" name="Connector 5"/>
          <p:cNvSpPr/>
          <p:nvPr/>
        </p:nvSpPr>
        <p:spPr>
          <a:xfrm>
            <a:off x="109168" y="1568750"/>
            <a:ext cx="2956663" cy="4738483"/>
          </a:xfrm>
          <a:prstGeom prst="flowChartConnector">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304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7"/>
          <p:cNvSpPr>
            <a:spLocks noGrp="1"/>
          </p:cNvSpPr>
          <p:nvPr>
            <p:ph type="title"/>
          </p:nvPr>
        </p:nvSpPr>
        <p:spPr>
          <a:xfrm>
            <a:off x="457200" y="274638"/>
            <a:ext cx="3975652" cy="3005276"/>
          </a:xfrm>
        </p:spPr>
        <p:txBody>
          <a:bodyPr anchor="b"/>
          <a:lstStyle/>
          <a:p>
            <a:r>
              <a:rPr lang="en-US" sz="4000" dirty="0" smtClean="0">
                <a:latin typeface="Arial" charset="0"/>
                <a:ea typeface="ＭＳ Ｐゴシック" charset="0"/>
                <a:cs typeface="Arial" charset="0"/>
              </a:rPr>
              <a:t>Thank </a:t>
            </a:r>
            <a:r>
              <a:rPr lang="en-US" sz="4000" dirty="0">
                <a:latin typeface="Arial" charset="0"/>
                <a:ea typeface="ＭＳ Ｐゴシック" charset="0"/>
                <a:cs typeface="Arial" charset="0"/>
              </a:rPr>
              <a:t>you for coming!</a:t>
            </a:r>
          </a:p>
        </p:txBody>
      </p:sp>
      <p:pic>
        <p:nvPicPr>
          <p:cNvPr id="9" name="Content Placeholder 8"/>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10739" r="16834"/>
          <a:stretch/>
        </p:blipFill>
        <p:spPr>
          <a:xfrm>
            <a:off x="5466522" y="0"/>
            <a:ext cx="3677478" cy="6858000"/>
          </a:xfrm>
          <a:prstGeom prst="rect">
            <a:avLst/>
          </a:prstGeom>
        </p:spPr>
      </p:pic>
      <p:sp>
        <p:nvSpPr>
          <p:cNvPr id="3" name="Slide Number Placeholder 2"/>
          <p:cNvSpPr>
            <a:spLocks noGrp="1"/>
          </p:cNvSpPr>
          <p:nvPr>
            <p:ph type="sldNum" sz="quarter" idx="10"/>
          </p:nvPr>
        </p:nvSpPr>
        <p:spPr/>
        <p:txBody>
          <a:bodyPr/>
          <a:lstStyle/>
          <a:p>
            <a:pPr>
              <a:defRPr/>
            </a:pPr>
            <a:fld id="{098F9E98-5098-9646-95E3-35CA2CF0D3F7}" type="slidenum">
              <a:rPr lang="en-US" smtClean="0"/>
              <a:pPr>
                <a:defRPr/>
              </a:pPr>
              <a:t>50</a:t>
            </a:fld>
            <a:endParaRPr lang="en-US"/>
          </a:p>
        </p:txBody>
      </p:sp>
      <p:sp>
        <p:nvSpPr>
          <p:cNvPr id="6" name="Rectangle 5"/>
          <p:cNvSpPr>
            <a:spLocks noChangeArrowheads="1"/>
          </p:cNvSpPr>
          <p:nvPr/>
        </p:nvSpPr>
        <p:spPr bwMode="auto">
          <a:xfrm>
            <a:off x="0" y="6480313"/>
            <a:ext cx="5466522" cy="37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900" dirty="0"/>
              <a:t>©</a:t>
            </a:r>
            <a:r>
              <a:rPr lang="en-US" altLang="en-US" sz="900" dirty="0" smtClean="0"/>
              <a:t>2016 </a:t>
            </a:r>
            <a:r>
              <a:rPr lang="en-US" altLang="en-US" sz="900" dirty="0"/>
              <a:t>California Department of Education </a:t>
            </a:r>
            <a:r>
              <a:rPr lang="en-US" altLang="en-US" sz="900" dirty="0" smtClean="0"/>
              <a:t>with </a:t>
            </a:r>
            <a:r>
              <a:rPr lang="en-US" altLang="en-US" sz="900" dirty="0"/>
              <a:t>the </a:t>
            </a:r>
            <a:r>
              <a:rPr lang="en-US" altLang="en-US" sz="900" dirty="0" smtClean="0"/>
              <a:t>Wested </a:t>
            </a:r>
            <a:r>
              <a:rPr lang="en-US" altLang="en-US" sz="900" dirty="0"/>
              <a:t>Center for Child &amp; Family Studies, California Preschool Instructional </a:t>
            </a:r>
            <a:r>
              <a:rPr lang="en-US" altLang="en-US" sz="900" dirty="0" smtClean="0"/>
              <a:t>Network (CPIN).  </a:t>
            </a:r>
            <a:r>
              <a:rPr lang="en-US" altLang="en-US" sz="900" dirty="0"/>
              <a:t>(</a:t>
            </a:r>
            <a:r>
              <a:rPr lang="en-US" altLang="en-US" sz="900" dirty="0" smtClean="0"/>
              <a:t>05/2016) </a:t>
            </a:r>
            <a:endParaRPr lang="en-US" altLang="en-US" sz="900" dirty="0"/>
          </a:p>
        </p:txBody>
      </p:sp>
    </p:spTree>
    <p:extLst>
      <p:ext uri="{BB962C8B-B14F-4D97-AF65-F5344CB8AC3E}">
        <p14:creationId xmlns:p14="http://schemas.microsoft.com/office/powerpoint/2010/main" val="27651368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67"/>
            <a:ext cx="8229600" cy="757977"/>
          </a:xfrm>
        </p:spPr>
        <p:txBody>
          <a:bodyPr/>
          <a:lstStyle/>
          <a:p>
            <a:r>
              <a:rPr lang="en-US" dirty="0" smtClean="0"/>
              <a:t>References</a:t>
            </a:r>
            <a:endParaRPr lang="en-US" dirty="0"/>
          </a:p>
        </p:txBody>
      </p:sp>
      <p:sp>
        <p:nvSpPr>
          <p:cNvPr id="4" name="Content Placeholder 3"/>
          <p:cNvSpPr>
            <a:spLocks noGrp="1"/>
          </p:cNvSpPr>
          <p:nvPr>
            <p:ph idx="1"/>
          </p:nvPr>
        </p:nvSpPr>
        <p:spPr>
          <a:xfrm>
            <a:off x="264563" y="767144"/>
            <a:ext cx="8624793" cy="6090856"/>
          </a:xfrm>
        </p:spPr>
        <p:txBody>
          <a:bodyPr/>
          <a:lstStyle/>
          <a:p>
            <a:pPr marL="233363" indent="-233363">
              <a:spcBef>
                <a:spcPts val="0"/>
              </a:spcBef>
              <a:spcAft>
                <a:spcPts val="600"/>
              </a:spcAft>
              <a:buNone/>
            </a:pPr>
            <a:r>
              <a:rPr lang="en-US" sz="1400" dirty="0" err="1">
                <a:latin typeface="+mj-lt"/>
              </a:rPr>
              <a:t>Bredekamp</a:t>
            </a:r>
            <a:r>
              <a:rPr lang="en-US" sz="1400" dirty="0">
                <a:latin typeface="+mj-lt"/>
              </a:rPr>
              <a:t>, Sue, and Carol </a:t>
            </a:r>
            <a:r>
              <a:rPr lang="en-US" sz="1400" dirty="0" err="1" smtClean="0">
                <a:latin typeface="+mj-lt"/>
              </a:rPr>
              <a:t>Copple</a:t>
            </a:r>
            <a:r>
              <a:rPr lang="en-US" sz="1400" i="1" dirty="0">
                <a:latin typeface="+mj-lt"/>
              </a:rPr>
              <a:t>. Developmentally Appropriate Practice in Early Childhood Programs</a:t>
            </a:r>
            <a:r>
              <a:rPr lang="en-US" sz="1400" dirty="0">
                <a:latin typeface="+mj-lt"/>
              </a:rPr>
              <a:t>. NAEYC, 2008. </a:t>
            </a:r>
            <a:endParaRPr lang="en-US" sz="1400" dirty="0" smtClean="0">
              <a:latin typeface="+mj-lt"/>
            </a:endParaRPr>
          </a:p>
          <a:p>
            <a:pPr marL="233363" lvl="0" indent="-233363">
              <a:spcBef>
                <a:spcPts val="0"/>
              </a:spcBef>
              <a:spcAft>
                <a:spcPts val="600"/>
              </a:spcAft>
              <a:buNone/>
            </a:pPr>
            <a:r>
              <a:rPr lang="en-US" sz="1400" dirty="0" smtClean="0">
                <a:solidFill>
                  <a:srgbClr val="000000"/>
                </a:solidFill>
                <a:latin typeface="+mj-lt"/>
              </a:rPr>
              <a:t>California </a:t>
            </a:r>
            <a:r>
              <a:rPr lang="en-US" sz="1400" dirty="0">
                <a:solidFill>
                  <a:srgbClr val="000000"/>
                </a:solidFill>
                <a:latin typeface="+mj-lt"/>
              </a:rPr>
              <a:t>Department of Education. </a:t>
            </a:r>
            <a:r>
              <a:rPr lang="en-US" sz="1400" dirty="0" smtClean="0">
                <a:solidFill>
                  <a:srgbClr val="000000"/>
                </a:solidFill>
                <a:latin typeface="+mj-lt"/>
              </a:rPr>
              <a:t>2013. </a:t>
            </a:r>
            <a:r>
              <a:rPr lang="en-US" altLang="ja-JP" sz="1400" i="1" kern="1200" dirty="0">
                <a:solidFill>
                  <a:srgbClr val="000000"/>
                </a:solidFill>
                <a:latin typeface="+mj-lt"/>
                <a:cs typeface="Arial" charset="0"/>
              </a:rPr>
              <a:t>Best Practices </a:t>
            </a:r>
            <a:r>
              <a:rPr lang="en-US" altLang="ja-JP" sz="1400" i="1" kern="1200" dirty="0" smtClean="0">
                <a:solidFill>
                  <a:srgbClr val="000000"/>
                </a:solidFill>
                <a:latin typeface="+mj-lt"/>
                <a:cs typeface="Arial" charset="0"/>
              </a:rPr>
              <a:t>for </a:t>
            </a:r>
            <a:r>
              <a:rPr lang="en-US" altLang="en-US" sz="1400" i="1" dirty="0">
                <a:latin typeface="+mj-lt"/>
              </a:rPr>
              <a:t>Young Dual Language Learners Research: Overview Papers</a:t>
            </a:r>
            <a:r>
              <a:rPr lang="en-US" altLang="en-US" sz="1400" dirty="0">
                <a:latin typeface="+mj-lt"/>
              </a:rPr>
              <a:t>, Governor’s State Advisory Council on Early Learning and Care. </a:t>
            </a:r>
            <a:r>
              <a:rPr lang="en-US" altLang="en-US" sz="1400" dirty="0">
                <a:latin typeface="+mj-lt"/>
                <a:hlinkClick r:id="rId3"/>
              </a:rPr>
              <a:t>http://</a:t>
            </a:r>
            <a:r>
              <a:rPr lang="en-US" altLang="en-US" sz="1400" dirty="0" smtClean="0">
                <a:latin typeface="+mj-lt"/>
                <a:hlinkClick r:id="rId3"/>
              </a:rPr>
              <a:t>www.cde.ca.gov/sp/cd/ce/documents/dllresearchpapers.pdf</a:t>
            </a:r>
            <a:r>
              <a:rPr lang="en-US" altLang="en-US" sz="1400" dirty="0" smtClean="0">
                <a:latin typeface="+mj-lt"/>
              </a:rPr>
              <a:t> (accessed May 11, 2016).</a:t>
            </a:r>
            <a:endParaRPr lang="en-US" sz="1400" dirty="0" smtClean="0">
              <a:solidFill>
                <a:srgbClr val="000000"/>
              </a:solidFill>
              <a:latin typeface="+mj-lt"/>
            </a:endParaRPr>
          </a:p>
          <a:p>
            <a:pPr marL="233363" indent="-233363">
              <a:spcBef>
                <a:spcPts val="0"/>
              </a:spcBef>
              <a:spcAft>
                <a:spcPts val="600"/>
              </a:spcAft>
              <a:buNone/>
            </a:pPr>
            <a:r>
              <a:rPr lang="en-US" sz="1400" dirty="0" smtClean="0">
                <a:latin typeface="+mj-lt"/>
              </a:rPr>
              <a:t>California </a:t>
            </a:r>
            <a:r>
              <a:rPr lang="en-US" sz="1400" dirty="0">
                <a:latin typeface="+mj-lt"/>
              </a:rPr>
              <a:t>Department of Education. 2010. </a:t>
            </a:r>
            <a:r>
              <a:rPr lang="en-US" sz="1400" i="1" dirty="0">
                <a:latin typeface="+mj-lt"/>
              </a:rPr>
              <a:t>California Preschool Curriculum Framework</a:t>
            </a:r>
            <a:r>
              <a:rPr lang="en-US" sz="1400" dirty="0">
                <a:latin typeface="+mj-lt"/>
              </a:rPr>
              <a:t>, Volume 1. http://www.cde.ca.gov/sp/cd/re/documents/psframeworkkvol1.pdf (accessed </a:t>
            </a:r>
            <a:r>
              <a:rPr lang="en-US" sz="1400" dirty="0" smtClean="0">
                <a:latin typeface="+mj-lt"/>
              </a:rPr>
              <a:t>April 10, 2016).</a:t>
            </a:r>
          </a:p>
          <a:p>
            <a:pPr marL="233363" indent="-233363">
              <a:spcBef>
                <a:spcPts val="0"/>
              </a:spcBef>
              <a:spcAft>
                <a:spcPts val="600"/>
              </a:spcAft>
              <a:buNone/>
            </a:pPr>
            <a:r>
              <a:rPr lang="en-US" sz="1400" dirty="0">
                <a:latin typeface="+mj-lt"/>
              </a:rPr>
              <a:t>California Department of Education. </a:t>
            </a:r>
            <a:r>
              <a:rPr lang="en-US" sz="1400" dirty="0" smtClean="0">
                <a:latin typeface="+mj-lt"/>
              </a:rPr>
              <a:t>2011</a:t>
            </a:r>
            <a:r>
              <a:rPr lang="en-US" sz="1400" i="1" dirty="0" smtClean="0">
                <a:latin typeface="+mj-lt"/>
              </a:rPr>
              <a:t>. </a:t>
            </a:r>
            <a:r>
              <a:rPr lang="en-US" sz="1400" i="1" dirty="0">
                <a:latin typeface="+mj-lt"/>
              </a:rPr>
              <a:t>California Preschool Curriculum Framework</a:t>
            </a:r>
            <a:r>
              <a:rPr lang="en-US" sz="1400" dirty="0">
                <a:latin typeface="+mj-lt"/>
              </a:rPr>
              <a:t>, Volume </a:t>
            </a:r>
            <a:r>
              <a:rPr lang="en-US" sz="1400" dirty="0" smtClean="0">
                <a:latin typeface="+mj-lt"/>
              </a:rPr>
              <a:t>2. </a:t>
            </a:r>
            <a:r>
              <a:rPr lang="en-US" sz="1400" dirty="0">
                <a:latin typeface="+mj-lt"/>
              </a:rPr>
              <a:t>http://</a:t>
            </a:r>
            <a:r>
              <a:rPr lang="en-US" sz="1400" dirty="0" smtClean="0">
                <a:latin typeface="+mj-lt"/>
              </a:rPr>
              <a:t>www.cde.ca.gov/sp/cd/re/documents/psframeworkkvol2.pdf </a:t>
            </a:r>
            <a:r>
              <a:rPr lang="en-US" sz="1400" dirty="0">
                <a:latin typeface="+mj-lt"/>
              </a:rPr>
              <a:t>(accessed May 10, 2016). </a:t>
            </a:r>
          </a:p>
          <a:p>
            <a:pPr marL="233363" indent="-233363">
              <a:spcBef>
                <a:spcPts val="0"/>
              </a:spcBef>
              <a:spcAft>
                <a:spcPts val="600"/>
              </a:spcAft>
              <a:buNone/>
            </a:pPr>
            <a:r>
              <a:rPr lang="en-US" sz="1400" dirty="0" smtClean="0">
                <a:latin typeface="+mj-lt"/>
              </a:rPr>
              <a:t>California </a:t>
            </a:r>
            <a:r>
              <a:rPr lang="en-US" sz="1400" dirty="0">
                <a:latin typeface="+mj-lt"/>
              </a:rPr>
              <a:t>Department of Education. </a:t>
            </a:r>
            <a:r>
              <a:rPr lang="en-US" sz="1400" dirty="0" smtClean="0">
                <a:latin typeface="+mj-lt"/>
              </a:rPr>
              <a:t>2013. </a:t>
            </a:r>
            <a:r>
              <a:rPr lang="en-US" sz="1400" i="1" dirty="0">
                <a:latin typeface="+mj-lt"/>
              </a:rPr>
              <a:t>California Preschool Curriculum Framework</a:t>
            </a:r>
            <a:r>
              <a:rPr lang="en-US" sz="1400" dirty="0">
                <a:latin typeface="+mj-lt"/>
              </a:rPr>
              <a:t>, Volume </a:t>
            </a:r>
            <a:r>
              <a:rPr lang="en-US" sz="1400" dirty="0" smtClean="0">
                <a:latin typeface="+mj-lt"/>
              </a:rPr>
              <a:t>3. </a:t>
            </a:r>
            <a:r>
              <a:rPr lang="en-US" sz="1400" dirty="0">
                <a:latin typeface="+mj-lt"/>
              </a:rPr>
              <a:t>http://</a:t>
            </a:r>
            <a:r>
              <a:rPr lang="en-US" sz="1400" dirty="0" smtClean="0">
                <a:latin typeface="+mj-lt"/>
              </a:rPr>
              <a:t>www.cde.ca.gov/sp/cd/re/documents/psframeworkkvol3.pdf </a:t>
            </a:r>
            <a:r>
              <a:rPr lang="en-US" sz="1400" dirty="0">
                <a:latin typeface="+mj-lt"/>
              </a:rPr>
              <a:t>(accessed </a:t>
            </a:r>
            <a:r>
              <a:rPr lang="en-US" sz="1400" dirty="0" smtClean="0">
                <a:latin typeface="+mj-lt"/>
              </a:rPr>
              <a:t>May 10, 2016). </a:t>
            </a:r>
          </a:p>
          <a:p>
            <a:pPr marL="233363" indent="-233363">
              <a:spcBef>
                <a:spcPts val="0"/>
              </a:spcBef>
              <a:spcAft>
                <a:spcPts val="600"/>
              </a:spcAft>
              <a:buNone/>
            </a:pPr>
            <a:r>
              <a:rPr lang="en-US" sz="1400" dirty="0"/>
              <a:t>California Department of Education. 2008. </a:t>
            </a:r>
            <a:r>
              <a:rPr lang="en-US" sz="1400" i="1" dirty="0"/>
              <a:t>California Preschool Learning Foundations</a:t>
            </a:r>
            <a:r>
              <a:rPr lang="en-US" sz="1400" dirty="0"/>
              <a:t>, Volume 1. http://www.cde.ca.gov/sp/cd/re/documents/preschoollf.pdf (accessed April 10, 2016</a:t>
            </a:r>
            <a:r>
              <a:rPr lang="en-US" sz="1400" dirty="0" smtClean="0"/>
              <a:t>).</a:t>
            </a:r>
            <a:r>
              <a:rPr lang="en-US" sz="1400" dirty="0"/>
              <a:t> </a:t>
            </a:r>
            <a:r>
              <a:rPr lang="en-US" sz="1400" dirty="0" smtClean="0"/>
              <a:t>California</a:t>
            </a:r>
          </a:p>
          <a:p>
            <a:pPr marL="233363" indent="-233363">
              <a:spcBef>
                <a:spcPts val="0"/>
              </a:spcBef>
              <a:spcAft>
                <a:spcPts val="600"/>
              </a:spcAft>
              <a:buNone/>
            </a:pPr>
            <a:r>
              <a:rPr lang="en-US" sz="1400" dirty="0" smtClean="0">
                <a:solidFill>
                  <a:srgbClr val="000000"/>
                </a:solidFill>
              </a:rPr>
              <a:t>California </a:t>
            </a:r>
            <a:r>
              <a:rPr lang="en-US" sz="1400" dirty="0">
                <a:solidFill>
                  <a:srgbClr val="000000"/>
                </a:solidFill>
              </a:rPr>
              <a:t>Department of Education. 2012. </a:t>
            </a:r>
            <a:r>
              <a:rPr lang="en-US" sz="1400" i="1" dirty="0">
                <a:solidFill>
                  <a:srgbClr val="000000"/>
                </a:solidFill>
              </a:rPr>
              <a:t>The Alignment of the California Preschool Learning Foundations with Key Early Education Resources</a:t>
            </a:r>
            <a:r>
              <a:rPr lang="en-US" sz="1400" dirty="0">
                <a:solidFill>
                  <a:srgbClr val="000000"/>
                </a:solidFill>
              </a:rPr>
              <a:t>. </a:t>
            </a:r>
            <a:r>
              <a:rPr lang="en-US" sz="1400" dirty="0">
                <a:solidFill>
                  <a:srgbClr val="000000"/>
                </a:solidFill>
                <a:hlinkClick r:id="rId4"/>
              </a:rPr>
              <a:t>http://www.cde.ca.gov/sp/cd/re/documents/psalignment.pdf</a:t>
            </a:r>
            <a:r>
              <a:rPr lang="en-US" sz="1400" dirty="0">
                <a:solidFill>
                  <a:srgbClr val="000000"/>
                </a:solidFill>
              </a:rPr>
              <a:t> (accessed May 10, 2016)</a:t>
            </a:r>
            <a:r>
              <a:rPr lang="en-US" sz="1400" dirty="0" smtClean="0">
                <a:solidFill>
                  <a:srgbClr val="000000"/>
                </a:solidFill>
              </a:rPr>
              <a:t>.</a:t>
            </a:r>
          </a:p>
          <a:p>
            <a:pPr marL="233363" lvl="0" indent="-233363">
              <a:spcBef>
                <a:spcPts val="0"/>
              </a:spcBef>
              <a:spcAft>
                <a:spcPts val="600"/>
              </a:spcAft>
              <a:buNone/>
            </a:pPr>
            <a:r>
              <a:rPr lang="en-US" sz="1400" dirty="0">
                <a:ea typeface="Times New Roman" panose="02020603050405020304" pitchFamily="18" charset="0"/>
                <a:cs typeface="Times New Roman" panose="02020603050405020304" pitchFamily="18" charset="0"/>
              </a:rPr>
              <a:t>California Department of Education. 2013. </a:t>
            </a:r>
            <a:r>
              <a:rPr lang="en-US" sz="1400" i="1" dirty="0">
                <a:solidFill>
                  <a:srgbClr val="000000"/>
                </a:solidFill>
              </a:rPr>
              <a:t>Transitional Kindergarten Implementation Guide: A Resource for California Public School District Administrators and Teachers</a:t>
            </a:r>
            <a:r>
              <a:rPr lang="en-US" sz="1400" dirty="0">
                <a:solidFill>
                  <a:srgbClr val="000000"/>
                </a:solidFill>
              </a:rPr>
              <a:t>. </a:t>
            </a:r>
            <a:r>
              <a:rPr lang="en-US" sz="1400" dirty="0">
                <a:ea typeface="Times New Roman" panose="02020603050405020304" pitchFamily="18" charset="0"/>
                <a:cs typeface="Times New Roman" panose="02020603050405020304" pitchFamily="18" charset="0"/>
              </a:rPr>
              <a:t>Sacramento: California Department of Education.</a:t>
            </a:r>
          </a:p>
          <a:p>
            <a:pPr marL="233363" lvl="0" indent="-233363">
              <a:spcBef>
                <a:spcPts val="0"/>
              </a:spcBef>
              <a:spcAft>
                <a:spcPts val="600"/>
              </a:spcAft>
              <a:buNone/>
            </a:pPr>
            <a:r>
              <a:rPr lang="en-US" sz="1400" dirty="0"/>
              <a:t>State Advisory Council on Early Learning and Care. California Department of Education. </a:t>
            </a:r>
            <a:r>
              <a:rPr lang="en-US" sz="1400" i="1" dirty="0"/>
              <a:t>California's Best Practices for Young Dual Language Learners: Research Papers.</a:t>
            </a:r>
            <a:r>
              <a:rPr lang="en-US" sz="1400" dirty="0"/>
              <a:t> 2013. Accessed May 12, 2016. </a:t>
            </a:r>
            <a:r>
              <a:rPr lang="en-US" sz="1400" dirty="0">
                <a:hlinkClick r:id="rId3"/>
              </a:rPr>
              <a:t>http://www.cde.ca.gov/sp/cd/ce/documents/dllresearchpapers.pdf</a:t>
            </a:r>
            <a:r>
              <a:rPr lang="en-US" sz="1400" dirty="0"/>
              <a:t>.</a:t>
            </a:r>
          </a:p>
          <a:p>
            <a:pPr marL="233363" indent="-233363">
              <a:spcBef>
                <a:spcPts val="0"/>
              </a:spcBef>
              <a:spcAft>
                <a:spcPts val="600"/>
              </a:spcAft>
              <a:buNone/>
            </a:pPr>
            <a:endParaRPr lang="en-US" sz="1400" dirty="0">
              <a:solidFill>
                <a:srgbClr val="000000"/>
              </a:solidFill>
            </a:endParaRPr>
          </a:p>
          <a:p>
            <a:pPr marL="233363" indent="-233363">
              <a:spcBef>
                <a:spcPts val="0"/>
              </a:spcBef>
              <a:spcAft>
                <a:spcPts val="600"/>
              </a:spcAft>
              <a:buNone/>
            </a:pPr>
            <a:endParaRPr lang="en-US" sz="1400" dirty="0"/>
          </a:p>
          <a:p>
            <a:pPr marL="233363" indent="-233363">
              <a:spcBef>
                <a:spcPts val="0"/>
              </a:spcBef>
              <a:spcAft>
                <a:spcPts val="600"/>
              </a:spcAft>
              <a:buNone/>
            </a:pPr>
            <a:endParaRPr lang="en-US" sz="1400" dirty="0" smtClean="0">
              <a:latin typeface="+mj-lt"/>
            </a:endParaRPr>
          </a:p>
          <a:p>
            <a:pPr marL="233363" indent="-233363">
              <a:spcBef>
                <a:spcPts val="0"/>
              </a:spcBef>
              <a:spcAft>
                <a:spcPts val="600"/>
              </a:spcAft>
              <a:buNone/>
            </a:pPr>
            <a:endParaRPr lang="en-US" sz="1400" dirty="0" smtClean="0">
              <a:latin typeface="+mj-lt"/>
            </a:endParaRPr>
          </a:p>
          <a:p>
            <a:pPr marL="233363" indent="-233363">
              <a:spcBef>
                <a:spcPts val="0"/>
              </a:spcBef>
              <a:spcAft>
                <a:spcPts val="600"/>
              </a:spcAft>
              <a:buNone/>
            </a:pPr>
            <a:endParaRPr lang="en-US" altLang="en-US" sz="1400" dirty="0">
              <a:latin typeface="+mj-lt"/>
            </a:endParaRPr>
          </a:p>
          <a:p>
            <a:pPr marL="233363" indent="-233363">
              <a:spcBef>
                <a:spcPts val="0"/>
              </a:spcBef>
              <a:spcAft>
                <a:spcPts val="600"/>
              </a:spcAft>
              <a:buNone/>
            </a:pPr>
            <a:endParaRPr lang="en-US" sz="1400" dirty="0" smtClean="0">
              <a:latin typeface="+mj-lt"/>
            </a:endParaRPr>
          </a:p>
        </p:txBody>
      </p:sp>
      <p:sp>
        <p:nvSpPr>
          <p:cNvPr id="2" name="Slide Number Placeholder 1"/>
          <p:cNvSpPr>
            <a:spLocks noGrp="1"/>
          </p:cNvSpPr>
          <p:nvPr>
            <p:ph type="sldNum" sz="quarter" idx="10"/>
          </p:nvPr>
        </p:nvSpPr>
        <p:spPr/>
        <p:txBody>
          <a:bodyPr/>
          <a:lstStyle/>
          <a:p>
            <a:pPr>
              <a:defRPr/>
            </a:pPr>
            <a:fld id="{42513159-C94B-6F4F-9577-B35F5186F892}" type="slidenum">
              <a:rPr lang="en-US" altLang="en-US" smtClean="0"/>
              <a:pPr>
                <a:defRPr/>
              </a:pPr>
              <a:t>51</a:t>
            </a:fld>
            <a:endParaRPr lang="en-US" altLang="en-US" dirty="0"/>
          </a:p>
        </p:txBody>
      </p:sp>
    </p:spTree>
    <p:extLst>
      <p:ext uri="{BB962C8B-B14F-4D97-AF65-F5344CB8AC3E}">
        <p14:creationId xmlns:p14="http://schemas.microsoft.com/office/powerpoint/2010/main" val="76917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552829" y="4971649"/>
            <a:ext cx="2457356" cy="1351091"/>
          </a:xfrm>
        </p:spPr>
        <p:txBody>
          <a:bodyPr>
            <a:normAutofit/>
          </a:bodyPr>
          <a:lstStyle/>
          <a:p>
            <a:pPr marL="111125" indent="-111125"/>
            <a:r>
              <a:rPr lang="en-US" sz="200" dirty="0" smtClean="0"/>
              <a:t>Preschool Learning Foundations</a:t>
            </a:r>
          </a:p>
          <a:p>
            <a:pPr marL="111125" indent="-111125"/>
            <a:r>
              <a:rPr lang="en-US" sz="200" dirty="0" smtClean="0"/>
              <a:t>California Common Core State Standards</a:t>
            </a:r>
          </a:p>
          <a:p>
            <a:pPr marL="111125" indent="-111125"/>
            <a:r>
              <a:rPr lang="en-US" sz="200" dirty="0" smtClean="0"/>
              <a:t>Health </a:t>
            </a:r>
            <a:r>
              <a:rPr lang="en-US" sz="200" dirty="0"/>
              <a:t>Education Content Standards for California Public </a:t>
            </a:r>
            <a:r>
              <a:rPr lang="en-US" sz="200" dirty="0" smtClean="0"/>
              <a:t>Schools</a:t>
            </a:r>
          </a:p>
          <a:p>
            <a:pPr marL="111125" indent="-111125"/>
            <a:r>
              <a:rPr lang="en-US" sz="200" dirty="0" smtClean="0"/>
              <a:t>Preschool </a:t>
            </a:r>
            <a:r>
              <a:rPr lang="en-US" sz="200" dirty="0"/>
              <a:t>Curriculum </a:t>
            </a:r>
            <a:r>
              <a:rPr lang="en-US" sz="200" dirty="0" smtClean="0"/>
              <a:t>Frameworks</a:t>
            </a:r>
          </a:p>
          <a:p>
            <a:pPr marL="111125" indent="-111125"/>
            <a:r>
              <a:rPr lang="en-US" sz="200" dirty="0" smtClean="0"/>
              <a:t>English </a:t>
            </a:r>
            <a:r>
              <a:rPr lang="en-US" sz="200" dirty="0"/>
              <a:t>Language Arts/English Language Development </a:t>
            </a:r>
            <a:r>
              <a:rPr lang="en-US" sz="200" dirty="0" smtClean="0"/>
              <a:t>Framework</a:t>
            </a:r>
          </a:p>
          <a:p>
            <a:pPr marL="111125" indent="-111125"/>
            <a:r>
              <a:rPr lang="en-US" sz="200" dirty="0" smtClean="0"/>
              <a:t>DRDP </a:t>
            </a:r>
            <a:r>
              <a:rPr lang="en-US" sz="200" dirty="0"/>
              <a:t>Specific to TK and </a:t>
            </a:r>
            <a:r>
              <a:rPr lang="en-US" sz="200" dirty="0" smtClean="0"/>
              <a:t>K</a:t>
            </a:r>
          </a:p>
          <a:p>
            <a:pPr marL="111125" indent="-111125"/>
            <a:r>
              <a:rPr lang="en-US" sz="200" dirty="0" smtClean="0"/>
              <a:t>Preschool </a:t>
            </a:r>
            <a:r>
              <a:rPr lang="en-US" sz="200" dirty="0"/>
              <a:t>Alignment </a:t>
            </a:r>
            <a:r>
              <a:rPr lang="en-US" sz="200" dirty="0" smtClean="0"/>
              <a:t>Document</a:t>
            </a:r>
          </a:p>
          <a:p>
            <a:pPr marL="111125" indent="-111125"/>
            <a:r>
              <a:rPr lang="en-US" sz="200" dirty="0" smtClean="0"/>
              <a:t>Preschool </a:t>
            </a:r>
            <a:r>
              <a:rPr lang="en-US" sz="200" dirty="0"/>
              <a:t>English Learners </a:t>
            </a:r>
            <a:r>
              <a:rPr lang="en-US" sz="200" dirty="0" smtClean="0"/>
              <a:t>Guide</a:t>
            </a:r>
          </a:p>
          <a:p>
            <a:pPr marL="111125" indent="-111125"/>
            <a:r>
              <a:rPr lang="en-US" sz="200" dirty="0" smtClean="0"/>
              <a:t>Transitional </a:t>
            </a:r>
            <a:r>
              <a:rPr lang="en-US" sz="200" dirty="0"/>
              <a:t>Kindergarten Implementation </a:t>
            </a:r>
            <a:r>
              <a:rPr lang="en-US" sz="200" dirty="0" smtClean="0"/>
              <a:t>Guide</a:t>
            </a:r>
            <a:endParaRPr lang="en-US" sz="200" dirty="0"/>
          </a:p>
          <a:p>
            <a:endParaRPr lang="en-US" sz="200" dirty="0"/>
          </a:p>
        </p:txBody>
      </p:sp>
      <p:grpSp>
        <p:nvGrpSpPr>
          <p:cNvPr id="8" name="Group 7"/>
          <p:cNvGrpSpPr/>
          <p:nvPr/>
        </p:nvGrpSpPr>
        <p:grpSpPr>
          <a:xfrm>
            <a:off x="61163" y="1081506"/>
            <a:ext cx="9021673" cy="5557840"/>
            <a:chOff x="35484" y="1081506"/>
            <a:chExt cx="9021673" cy="5557840"/>
          </a:xfrm>
        </p:grpSpPr>
        <p:sp>
          <p:nvSpPr>
            <p:cNvPr id="9" name="Rectangle 8"/>
            <p:cNvSpPr/>
            <p:nvPr/>
          </p:nvSpPr>
          <p:spPr>
            <a:xfrm>
              <a:off x="35484" y="1081506"/>
              <a:ext cx="9021673" cy="5557840"/>
            </a:xfrm>
            <a:prstGeom prst="rect">
              <a:avLst/>
            </a:prstGeom>
            <a:noFill/>
          </p:spPr>
        </p:sp>
        <p:sp>
          <p:nvSpPr>
            <p:cNvPr id="10" name="Freeform 9"/>
            <p:cNvSpPr/>
            <p:nvPr/>
          </p:nvSpPr>
          <p:spPr>
            <a:xfrm>
              <a:off x="1144024"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Preschool Learning Foundations</a:t>
              </a:r>
            </a:p>
          </p:txBody>
        </p:sp>
        <p:sp>
          <p:nvSpPr>
            <p:cNvPr id="11" name="Freeform 10"/>
            <p:cNvSpPr/>
            <p:nvPr/>
          </p:nvSpPr>
          <p:spPr>
            <a:xfrm>
              <a:off x="1119673"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Preschool Alignment Document</a:t>
              </a:r>
              <a:endParaRPr lang="en-US" sz="1200" b="1" kern="1200" dirty="0"/>
            </a:p>
          </p:txBody>
        </p:sp>
        <p:sp>
          <p:nvSpPr>
            <p:cNvPr id="13" name="Freeform 12"/>
            <p:cNvSpPr/>
            <p:nvPr/>
          </p:nvSpPr>
          <p:spPr>
            <a:xfrm>
              <a:off x="3522855"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California Common Core State Standards</a:t>
              </a:r>
            </a:p>
          </p:txBody>
        </p:sp>
        <p:sp>
          <p:nvSpPr>
            <p:cNvPr id="14" name="Freeform 13"/>
            <p:cNvSpPr/>
            <p:nvPr/>
          </p:nvSpPr>
          <p:spPr>
            <a:xfrm>
              <a:off x="5977642" y="158082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Health Education Content Standards for California Public Schools</a:t>
              </a:r>
            </a:p>
          </p:txBody>
        </p:sp>
        <p:sp>
          <p:nvSpPr>
            <p:cNvPr id="15" name="Freeform 14"/>
            <p:cNvSpPr/>
            <p:nvPr/>
          </p:nvSpPr>
          <p:spPr>
            <a:xfrm>
              <a:off x="1119673" y="3097739"/>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Preschool Curriculum Framework</a:t>
              </a:r>
              <a:endParaRPr lang="en-US" sz="1200" b="1" kern="1200" dirty="0"/>
            </a:p>
          </p:txBody>
        </p:sp>
        <p:sp>
          <p:nvSpPr>
            <p:cNvPr id="16" name="Freeform 15"/>
            <p:cNvSpPr/>
            <p:nvPr/>
          </p:nvSpPr>
          <p:spPr>
            <a:xfrm>
              <a:off x="3506347" y="307339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English Language Arts/English Language Development Framework</a:t>
              </a:r>
              <a:endParaRPr lang="en-US" sz="1200" b="1" kern="1200" dirty="0"/>
            </a:p>
          </p:txBody>
        </p:sp>
        <p:sp>
          <p:nvSpPr>
            <p:cNvPr id="17" name="Freeform 16"/>
            <p:cNvSpPr/>
            <p:nvPr/>
          </p:nvSpPr>
          <p:spPr>
            <a:xfrm>
              <a:off x="5923931" y="453862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Transitional Kindergarten Implementation Guide</a:t>
              </a:r>
              <a:endParaRPr lang="en-US" sz="1200" b="1" kern="1200" dirty="0"/>
            </a:p>
          </p:txBody>
        </p:sp>
        <p:sp>
          <p:nvSpPr>
            <p:cNvPr id="18" name="Freeform 17"/>
            <p:cNvSpPr/>
            <p:nvPr/>
          </p:nvSpPr>
          <p:spPr>
            <a:xfrm>
              <a:off x="5923932" y="3097739"/>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smtClean="0"/>
                <a:t>DRDP Specific to TK and K</a:t>
              </a:r>
              <a:endParaRPr lang="en-US" sz="1200" b="1" kern="1200" dirty="0"/>
            </a:p>
          </p:txBody>
        </p:sp>
        <p:sp>
          <p:nvSpPr>
            <p:cNvPr id="20" name="Freeform 19"/>
            <p:cNvSpPr/>
            <p:nvPr/>
          </p:nvSpPr>
          <p:spPr>
            <a:xfrm>
              <a:off x="3501849"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rgbClr val="F9E1AD"/>
                </a:gs>
                <a:gs pos="35000">
                  <a:srgbClr val="FCECC8"/>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kern="1200" dirty="0" smtClean="0"/>
                <a:t>Preschool English Learners Guide</a:t>
              </a:r>
              <a:endParaRPr lang="en-US" sz="1200" b="1" kern="1200" dirty="0"/>
            </a:p>
          </p:txBody>
        </p:sp>
      </p:grpSp>
      <p:sp>
        <p:nvSpPr>
          <p:cNvPr id="28673" name="Title 1"/>
          <p:cNvSpPr>
            <a:spLocks noGrp="1"/>
          </p:cNvSpPr>
          <p:nvPr>
            <p:ph type="title"/>
          </p:nvPr>
        </p:nvSpPr>
        <p:spPr/>
        <p:txBody>
          <a:bodyPr/>
          <a:lstStyle/>
          <a:p>
            <a:r>
              <a:rPr lang="en-US" altLang="en-US" sz="3200" dirty="0" smtClean="0">
                <a:solidFill>
                  <a:srgbClr val="000000"/>
                </a:solidFill>
              </a:rPr>
              <a:t>CDE Publications and Resources that Support TK Implementation</a:t>
            </a:r>
          </a:p>
        </p:txBody>
      </p:sp>
      <p:sp>
        <p:nvSpPr>
          <p:cNvPr id="28675" name="Slide Number Placeholder 4"/>
          <p:cNvSpPr>
            <a:spLocks noGrp="1"/>
          </p:cNvSpPr>
          <p:nvPr>
            <p:ph type="sldNum" sz="quarter" idx="10"/>
          </p:nvPr>
        </p:nvSpPr>
        <p:spPr bwMode="auto">
          <a:xfrm>
            <a:off x="8686800" y="14651"/>
            <a:ext cx="421716" cy="2599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3054CF32-EC5E-41E2-8BB8-EDE8B489556B}" type="slidenum">
              <a:rPr lang="en-US" altLang="en-US" sz="1200"/>
              <a:pPr algn="ctr"/>
              <a:t>6</a:t>
            </a:fld>
            <a:endParaRPr lang="en-US" altLang="en-US" sz="1200" dirty="0"/>
          </a:p>
        </p:txBody>
      </p:sp>
      <p:pic>
        <p:nvPicPr>
          <p:cNvPr id="28677" name="Picture 7"/>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36930" y="4964933"/>
            <a:ext cx="704088" cy="92416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320" y="3469857"/>
            <a:ext cx="723003" cy="92354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7542" y="2012582"/>
            <a:ext cx="710418" cy="92354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0" name="Picture 10"/>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837777" y="5030993"/>
            <a:ext cx="704088" cy="92354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stretch>
            <a:fillRect/>
          </a:stretch>
        </p:blipFill>
        <p:spPr>
          <a:xfrm>
            <a:off x="6492203" y="3481349"/>
            <a:ext cx="1003752" cy="777051"/>
          </a:xfrm>
          <a:prstGeom prst="rect">
            <a:avLst/>
          </a:prstGeom>
          <a:ln>
            <a:solidFill>
              <a:schemeClr val="tx1"/>
            </a:solidFill>
          </a:ln>
        </p:spPr>
      </p:pic>
      <p:pic>
        <p:nvPicPr>
          <p:cNvPr id="28682"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14846" y="3615082"/>
            <a:ext cx="714303" cy="92354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3"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66857" y="2065393"/>
            <a:ext cx="1052293" cy="81479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7432" y="2157717"/>
            <a:ext cx="646589" cy="83181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5615" y="5010477"/>
            <a:ext cx="708050" cy="923544"/>
          </a:xfrm>
          <a:prstGeom prst="rect">
            <a:avLst/>
          </a:prstGeom>
          <a:ln>
            <a:solidFill>
              <a:schemeClr val="tx1"/>
            </a:solidFill>
          </a:ln>
        </p:spPr>
      </p:pic>
    </p:spTree>
    <p:extLst>
      <p:ext uri="{BB962C8B-B14F-4D97-AF65-F5344CB8AC3E}">
        <p14:creationId xmlns:p14="http://schemas.microsoft.com/office/powerpoint/2010/main" val="1173097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Why </a:t>
            </a:r>
            <a:r>
              <a:rPr lang="en-US" dirty="0" smtClean="0"/>
              <a:t>use </a:t>
            </a:r>
            <a:r>
              <a:rPr lang="en-US" dirty="0"/>
              <a:t>the </a:t>
            </a:r>
            <a:r>
              <a:rPr lang="en-US" dirty="0" smtClean="0"/>
              <a:t>Preschool Learning Foundations for TK?</a:t>
            </a:r>
            <a:endParaRPr lang="en-US" dirty="0"/>
          </a:p>
        </p:txBody>
      </p:sp>
      <p:sp>
        <p:nvSpPr>
          <p:cNvPr id="3" name="Content Placeholder 2"/>
          <p:cNvSpPr>
            <a:spLocks noGrp="1"/>
          </p:cNvSpPr>
          <p:nvPr>
            <p:ph sz="half" idx="1"/>
          </p:nvPr>
        </p:nvSpPr>
        <p:spPr>
          <a:xfrm>
            <a:off x="457200" y="1765017"/>
            <a:ext cx="8077200" cy="4377779"/>
          </a:xfrm>
        </p:spPr>
        <p:txBody>
          <a:bodyPr>
            <a:normAutofit/>
          </a:bodyPr>
          <a:lstStyle/>
          <a:p>
            <a:pPr marL="0" indent="0">
              <a:buNone/>
            </a:pPr>
            <a:r>
              <a:rPr lang="en-US" sz="3600" dirty="0" smtClean="0"/>
              <a:t>CA Law (EC 48000):</a:t>
            </a:r>
            <a:endParaRPr lang="en-US" sz="3600" dirty="0"/>
          </a:p>
          <a:p>
            <a:pPr>
              <a:spcBef>
                <a:spcPts val="600"/>
              </a:spcBef>
              <a:spcAft>
                <a:spcPts val="600"/>
              </a:spcAft>
            </a:pPr>
            <a:r>
              <a:rPr lang="en-US" sz="3200" dirty="0" smtClean="0"/>
              <a:t>Transitional kindergarten </a:t>
            </a:r>
            <a:r>
              <a:rPr lang="en-US" sz="3200" dirty="0"/>
              <a:t>is the first of a </a:t>
            </a:r>
            <a:r>
              <a:rPr lang="en-US" sz="3200" dirty="0" smtClean="0"/>
              <a:t>two-year </a:t>
            </a:r>
            <a:r>
              <a:rPr lang="en-US" sz="3200" dirty="0"/>
              <a:t>kindergarten program that uses a modified kindergarten curriculum that is age and developmentally </a:t>
            </a:r>
            <a:r>
              <a:rPr lang="en-US" sz="3200" dirty="0" smtClean="0"/>
              <a:t>appropriate.</a:t>
            </a:r>
          </a:p>
          <a:p>
            <a:pPr>
              <a:spcBef>
                <a:spcPts val="600"/>
              </a:spcBef>
              <a:spcAft>
                <a:spcPts val="600"/>
              </a:spcAft>
            </a:pPr>
            <a:r>
              <a:rPr lang="en-US" sz="3200" dirty="0" smtClean="0"/>
              <a:t>Transitional kindergarten curriculum is intended </a:t>
            </a:r>
            <a:r>
              <a:rPr lang="en-US" sz="3200" dirty="0"/>
              <a:t>to be aligned to the California Preschool Learning </a:t>
            </a:r>
            <a:r>
              <a:rPr lang="en-US" sz="3200" dirty="0" smtClean="0"/>
              <a:t>Foundations.</a:t>
            </a:r>
            <a:endParaRPr lang="en-US" sz="3200" dirty="0"/>
          </a:p>
        </p:txBody>
      </p:sp>
      <p:sp>
        <p:nvSpPr>
          <p:cNvPr id="4" name="Slide Number Placeholder 3"/>
          <p:cNvSpPr>
            <a:spLocks noGrp="1"/>
          </p:cNvSpPr>
          <p:nvPr>
            <p:ph type="sldNum" sz="quarter" idx="10"/>
          </p:nvPr>
        </p:nvSpPr>
        <p:spPr/>
        <p:txBody>
          <a:bodyPr/>
          <a:lstStyle/>
          <a:p>
            <a:fld id="{6AE998C0-B894-4E03-93C4-4A7044B9DB46}" type="slidenum">
              <a:rPr lang="en-US" altLang="en-US" smtClean="0"/>
              <a:pPr/>
              <a:t>7</a:t>
            </a:fld>
            <a:endParaRPr lang="en-US" altLang="en-US" dirty="0"/>
          </a:p>
        </p:txBody>
      </p:sp>
    </p:spTree>
    <p:extLst>
      <p:ext uri="{BB962C8B-B14F-4D97-AF65-F5344CB8AC3E}">
        <p14:creationId xmlns:p14="http://schemas.microsoft.com/office/powerpoint/2010/main" val="2671524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0" y="0"/>
            <a:ext cx="9144000" cy="1966586"/>
          </a:xfrm>
        </p:spPr>
        <p:txBody>
          <a:bodyPr>
            <a:normAutofit/>
          </a:bodyPr>
          <a:lstStyle/>
          <a:p>
            <a:r>
              <a:rPr lang="en-US" sz="3800" dirty="0" smtClean="0"/>
              <a:t>Language and Literacy Development: </a:t>
            </a:r>
            <a:br>
              <a:rPr lang="en-US" sz="3800" dirty="0" smtClean="0"/>
            </a:br>
            <a:r>
              <a:rPr lang="en-US" sz="3800" dirty="0" smtClean="0"/>
              <a:t> Phonological Awareness</a:t>
            </a:r>
            <a:endParaRPr lang="en-US" sz="3800" dirty="0" smtClean="0">
              <a:solidFill>
                <a:schemeClr val="tx1"/>
              </a:solidFill>
            </a:endParaRPr>
          </a:p>
        </p:txBody>
      </p:sp>
      <p:pic>
        <p:nvPicPr>
          <p:cNvPr id="11" name="Content Placeholder 20">
            <a:hlinkClick r:id="rId3"/>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340836" y="2665988"/>
            <a:ext cx="2436480" cy="3169849"/>
          </a:xfrm>
          <a:prstGeom prst="rect">
            <a:avLst/>
          </a:prstGeom>
          <a:ln>
            <a:solidFill>
              <a:srgbClr val="000000"/>
            </a:solidFill>
          </a:ln>
        </p:spPr>
      </p:pic>
      <p:pic>
        <p:nvPicPr>
          <p:cNvPr id="8" name="Content Placeholder 2">
            <a:hlinkClick r:id="rId5"/>
          </p:cNvPr>
          <p:cNvPicPr>
            <a:picLocks noGrp="1" noChangeAspect="1"/>
          </p:cNvPicPr>
          <p:nvPr>
            <p:ph sz="half" idx="2"/>
          </p:nvPr>
        </p:nvPicPr>
        <p:blipFill>
          <a:blip r:embed="rId6" cstate="email">
            <a:extLst>
              <a:ext uri="{28A0092B-C50C-407E-A947-70E740481C1C}">
                <a14:useLocalDpi xmlns:a14="http://schemas.microsoft.com/office/drawing/2010/main"/>
              </a:ext>
            </a:extLst>
          </a:blip>
          <a:stretch>
            <a:fillRect/>
          </a:stretch>
        </p:blipFill>
        <p:spPr>
          <a:xfrm>
            <a:off x="5689882" y="2665988"/>
            <a:ext cx="3321362" cy="2204739"/>
          </a:xfrm>
          <a:prstGeom prst="rect">
            <a:avLst/>
          </a:prstGeom>
          <a:ln>
            <a:solidFill>
              <a:schemeClr val="tx1"/>
            </a:solidFill>
          </a:ln>
        </p:spPr>
      </p:pic>
      <p:sp>
        <p:nvSpPr>
          <p:cNvPr id="2" name="Slide Number Placeholder 1"/>
          <p:cNvSpPr>
            <a:spLocks noGrp="1"/>
          </p:cNvSpPr>
          <p:nvPr>
            <p:ph type="sldNum" sz="quarter" idx="10"/>
          </p:nvPr>
        </p:nvSpPr>
        <p:spPr>
          <a:xfrm>
            <a:off x="8458200" y="0"/>
            <a:ext cx="685800" cy="476250"/>
          </a:xfrm>
          <a:prstGeom prst="rect">
            <a:avLst/>
          </a:prstGeom>
        </p:spPr>
        <p:txBody>
          <a:bodyPr/>
          <a:lstStyle/>
          <a:p>
            <a:pPr algn="r"/>
            <a:fld id="{DC4D492A-F7E5-49BD-85E2-4473C7CE2E12}" type="slidenum">
              <a:rPr lang="en-US" altLang="en-US" sz="1200" smtClean="0"/>
              <a:pPr algn="r"/>
              <a:t>8</a:t>
            </a:fld>
            <a:endParaRPr lang="en-US" altLang="en-US" sz="1200" dirty="0"/>
          </a:p>
        </p:txBody>
      </p:sp>
      <p:pic>
        <p:nvPicPr>
          <p:cNvPr id="10" name="Picture 9">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31239" y="1966586"/>
            <a:ext cx="2581921" cy="1801772"/>
          </a:xfrm>
          <a:prstGeom prst="rect">
            <a:avLst/>
          </a:prstGeom>
          <a:ln>
            <a:solidFill>
              <a:schemeClr val="tx1"/>
            </a:solidFill>
          </a:ln>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1239" y="3974913"/>
            <a:ext cx="2581921" cy="2004558"/>
          </a:xfrm>
          <a:prstGeom prst="rect">
            <a:avLst/>
          </a:prstGeom>
          <a:ln>
            <a:solidFill>
              <a:schemeClr val="tx1"/>
            </a:solidFill>
          </a:ln>
        </p:spPr>
      </p:pic>
    </p:spTree>
    <p:extLst>
      <p:ext uri="{BB962C8B-B14F-4D97-AF65-F5344CB8AC3E}">
        <p14:creationId xmlns:p14="http://schemas.microsoft.com/office/powerpoint/2010/main" val="403094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0" y="88135"/>
            <a:ext cx="9144000" cy="1329503"/>
          </a:xfrm>
        </p:spPr>
        <p:txBody>
          <a:bodyPr/>
          <a:lstStyle/>
          <a:p>
            <a:pPr eaLnBrk="1" hangingPunct="1"/>
            <a:r>
              <a:rPr lang="en-US" altLang="en-US" sz="3600" dirty="0" smtClean="0">
                <a:ea typeface="ＭＳ Ｐゴシック" panose="020B0600070205080204" pitchFamily="34" charset="-128"/>
              </a:rPr>
              <a:t>Foundations and Framework, Volume 1</a:t>
            </a:r>
          </a:p>
        </p:txBody>
      </p:sp>
      <p:pic>
        <p:nvPicPr>
          <p:cNvPr id="63491"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85800" y="1620838"/>
            <a:ext cx="3371850" cy="4387850"/>
          </a:xfrm>
          <a:ln>
            <a:solidFill>
              <a:srgbClr val="000000"/>
            </a:solidFill>
            <a:miter lim="800000"/>
            <a:headEnd/>
            <a:tailEnd/>
          </a:ln>
        </p:spPr>
      </p:pic>
      <p:pic>
        <p:nvPicPr>
          <p:cNvPr id="63492" name="Content Placeholder 4"/>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5048250" y="1620838"/>
            <a:ext cx="3376613" cy="4387850"/>
          </a:xfrm>
          <a:ln>
            <a:solidFill>
              <a:srgbClr val="000000"/>
            </a:solidFill>
            <a:miter lim="800000"/>
            <a:headEnd/>
            <a:tailEnd/>
          </a:ln>
        </p:spPr>
      </p:pic>
      <p:sp>
        <p:nvSpPr>
          <p:cNvPr id="63493" name="Slide Number Placeholder 1"/>
          <p:cNvSpPr>
            <a:spLocks noGrp="1"/>
          </p:cNvSpPr>
          <p:nvPr>
            <p:ph type="sldNum" sz="quarter" idx="4294967295"/>
          </p:nvPr>
        </p:nvSpPr>
        <p:spPr>
          <a:xfrm>
            <a:off x="8458200" y="0"/>
            <a:ext cx="6858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5FCF8B07-6324-4A85-8888-898121B13765}" type="slidenum">
              <a:rPr lang="en-US" altLang="en-US" sz="1200" smtClean="0"/>
              <a:pPr>
                <a:spcBef>
                  <a:spcPct val="0"/>
                </a:spcBef>
                <a:buFontTx/>
                <a:buNone/>
              </a:pPr>
              <a:t>9</a:t>
            </a:fld>
            <a:endParaRPr lang="en-US" altLang="en-US" sz="1200" dirty="0" smtClean="0"/>
          </a:p>
        </p:txBody>
      </p:sp>
    </p:spTree>
    <p:extLst>
      <p:ext uri="{BB962C8B-B14F-4D97-AF65-F5344CB8AC3E}">
        <p14:creationId xmlns:p14="http://schemas.microsoft.com/office/powerpoint/2010/main" val="80347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6648</TotalTime>
  <Words>8198</Words>
  <Application>Microsoft Office PowerPoint</Application>
  <PresentationFormat>On-screen Show (4:3)</PresentationFormat>
  <Paragraphs>790</Paragraphs>
  <Slides>51</Slides>
  <Notes>51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ＭＳ Ｐゴシック</vt:lpstr>
      <vt:lpstr>ＭＳ Ｐゴシック</vt:lpstr>
      <vt:lpstr>Arial</vt:lpstr>
      <vt:lpstr>Calibri</vt:lpstr>
      <vt:lpstr>Courier New</vt:lpstr>
      <vt:lpstr>MS Pゴシック</vt:lpstr>
      <vt:lpstr>Times New Roman</vt:lpstr>
      <vt:lpstr>Wingdings</vt:lpstr>
      <vt:lpstr>3_Office Theme</vt:lpstr>
      <vt:lpstr>4_Office Theme</vt:lpstr>
      <vt:lpstr>1_Office Theme</vt:lpstr>
      <vt:lpstr>Language and Literacy Development</vt:lpstr>
      <vt:lpstr>During this session, we will: </vt:lpstr>
      <vt:lpstr>Down by the Bay:  Using Music to Get in the Mood of Phonological Awareness </vt:lpstr>
      <vt:lpstr>Phonological Awareness</vt:lpstr>
      <vt:lpstr>Three Guiding Questions</vt:lpstr>
      <vt:lpstr>CDE Publications and Resources that Support TK Implementation</vt:lpstr>
      <vt:lpstr>Why use the Preschool Learning Foundations for TK?</vt:lpstr>
      <vt:lpstr>Language and Literacy Development:   Phonological Awareness</vt:lpstr>
      <vt:lpstr>Foundations and Framework, Volume 1</vt:lpstr>
      <vt:lpstr>High Quality Programming and Appropriate Support</vt:lpstr>
      <vt:lpstr>Map of the Foundations: Language and Literacy</vt:lpstr>
      <vt:lpstr>Crossword Time</vt:lpstr>
      <vt:lpstr>Alignment Document</vt:lpstr>
      <vt:lpstr>Alignment Document:  Language and Literacy</vt:lpstr>
      <vt:lpstr>The Importance of Phonological Awareness</vt:lpstr>
      <vt:lpstr>Phonological Units</vt:lpstr>
      <vt:lpstr>Developmental Continuum</vt:lpstr>
      <vt:lpstr> Language and Literacy Reading Strand: Phonological Awareness  </vt:lpstr>
      <vt:lpstr> Language and Literacy Reading Strand:  Phonological Awareness  </vt:lpstr>
      <vt:lpstr>Activity: Understanding Phonological Units</vt:lpstr>
      <vt:lpstr> Focused Video Viewing:  LL- Reading Phonological Awareness </vt:lpstr>
      <vt:lpstr>Video Reflection</vt:lpstr>
      <vt:lpstr>Research supports that phonological awareness skills are related across  languages for bilinguals.  (Anthony et al. 2009; Dickinson et al. 2004; Kim 2009; López and Greenfield 2004; Tabors, Páez, and López 2003).</vt:lpstr>
      <vt:lpstr>English-Language Development Foundations 6.0 Children demonstrate phonological awareness. Focus: Rhyming</vt:lpstr>
      <vt:lpstr>English-Language Development Foundations 6.0 Children demonstrate phonological awareness.       Focus: Onset (initial sound)</vt:lpstr>
      <vt:lpstr>ELD Foundations 6.0 Children demonstrate Phonological Awareness</vt:lpstr>
      <vt:lpstr>Focused Video Viewing: Watch for the developmental change between beginning, middle, and later.</vt:lpstr>
      <vt:lpstr>Video Reflection</vt:lpstr>
      <vt:lpstr>  </vt:lpstr>
      <vt:lpstr>Key Features of the DRDP-K</vt:lpstr>
      <vt:lpstr>DRDP-K Language and Literacy Phonological Awareness</vt:lpstr>
      <vt:lpstr>Three Guiding Questions</vt:lpstr>
      <vt:lpstr>Key Resources</vt:lpstr>
      <vt:lpstr>Curriculum Framework: Strategies to Enrich Learning Opportunities</vt:lpstr>
      <vt:lpstr>Universal Design for Learning</vt:lpstr>
      <vt:lpstr>Scaffolding</vt:lpstr>
      <vt:lpstr>Play Games</vt:lpstr>
      <vt:lpstr>Time to Play Language Games</vt:lpstr>
      <vt:lpstr>Embedding Phonological Awareness Throughout the Day</vt:lpstr>
      <vt:lpstr>Encouraging and Engaging Phonological Awareness Throughout Daily Routine</vt:lpstr>
      <vt:lpstr>English Language Arts/ English Language Development Framework</vt:lpstr>
      <vt:lpstr>Planning for Phonological Awareness Across the Curriculum</vt:lpstr>
      <vt:lpstr>“Children learn everywhere”  (PCF 2010, 100).</vt:lpstr>
      <vt:lpstr>“Connect school and home” (PCF 2010, 101).</vt:lpstr>
      <vt:lpstr>Other Resources to Support  Family Partnerships</vt:lpstr>
      <vt:lpstr>Home-School Connections</vt:lpstr>
      <vt:lpstr>Three Guiding Questions</vt:lpstr>
      <vt:lpstr>Teacher Strategies</vt:lpstr>
      <vt:lpstr>Final Reflections</vt:lpstr>
      <vt:lpstr>Thank you for coming!</vt:lpstr>
      <vt:lpstr>References</vt:lpstr>
    </vt:vector>
  </TitlesOfParts>
  <Company>Wested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Literacy Development</dc:title>
  <dc:creator>Heidi Mendenhall</dc:creator>
  <cp:lastModifiedBy>jpeeter</cp:lastModifiedBy>
  <cp:revision>429</cp:revision>
  <dcterms:created xsi:type="dcterms:W3CDTF">2016-05-20T05:50:57Z</dcterms:created>
  <dcterms:modified xsi:type="dcterms:W3CDTF">2016-06-22T17:27:24Z</dcterms:modified>
</cp:coreProperties>
</file>