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1"/>
    <p:sldMasterId id="2147483822" r:id="rId2"/>
    <p:sldMasterId id="2147483850" r:id="rId3"/>
    <p:sldMasterId id="2147483880" r:id="rId4"/>
    <p:sldMasterId id="2147483863" r:id="rId5"/>
    <p:sldMasterId id="2147483897" r:id="rId6"/>
  </p:sldMasterIdLst>
  <p:notesMasterIdLst>
    <p:notesMasterId r:id="rId67"/>
  </p:notesMasterIdLst>
  <p:handoutMasterIdLst>
    <p:handoutMasterId r:id="rId68"/>
  </p:handoutMasterIdLst>
  <p:sldIdLst>
    <p:sldId id="315" r:id="rId7"/>
    <p:sldId id="345" r:id="rId8"/>
    <p:sldId id="258" r:id="rId9"/>
    <p:sldId id="259" r:id="rId10"/>
    <p:sldId id="323" r:id="rId11"/>
    <p:sldId id="318" r:id="rId12"/>
    <p:sldId id="262" r:id="rId13"/>
    <p:sldId id="263" r:id="rId14"/>
    <p:sldId id="264" r:id="rId15"/>
    <p:sldId id="265" r:id="rId16"/>
    <p:sldId id="266" r:id="rId17"/>
    <p:sldId id="325" r:id="rId18"/>
    <p:sldId id="268" r:id="rId19"/>
    <p:sldId id="269" r:id="rId20"/>
    <p:sldId id="327" r:id="rId21"/>
    <p:sldId id="328" r:id="rId22"/>
    <p:sldId id="317" r:id="rId23"/>
    <p:sldId id="329" r:id="rId24"/>
    <p:sldId id="330" r:id="rId25"/>
    <p:sldId id="275" r:id="rId26"/>
    <p:sldId id="276" r:id="rId27"/>
    <p:sldId id="277" r:id="rId28"/>
    <p:sldId id="278" r:id="rId29"/>
    <p:sldId id="279" r:id="rId30"/>
    <p:sldId id="332" r:id="rId31"/>
    <p:sldId id="281" r:id="rId32"/>
    <p:sldId id="334" r:id="rId33"/>
    <p:sldId id="283" r:id="rId34"/>
    <p:sldId id="284" r:id="rId35"/>
    <p:sldId id="285" r:id="rId36"/>
    <p:sldId id="286" r:id="rId37"/>
    <p:sldId id="287" r:id="rId38"/>
    <p:sldId id="288" r:id="rId39"/>
    <p:sldId id="336" r:id="rId40"/>
    <p:sldId id="290" r:id="rId41"/>
    <p:sldId id="291" r:id="rId42"/>
    <p:sldId id="292" r:id="rId43"/>
    <p:sldId id="337" r:id="rId44"/>
    <p:sldId id="338" r:id="rId45"/>
    <p:sldId id="295" r:id="rId46"/>
    <p:sldId id="296" r:id="rId47"/>
    <p:sldId id="297" r:id="rId48"/>
    <p:sldId id="298" r:id="rId49"/>
    <p:sldId id="339" r:id="rId50"/>
    <p:sldId id="300" r:id="rId51"/>
    <p:sldId id="301" r:id="rId52"/>
    <p:sldId id="302" r:id="rId53"/>
    <p:sldId id="340" r:id="rId54"/>
    <p:sldId id="304" r:id="rId55"/>
    <p:sldId id="341" r:id="rId56"/>
    <p:sldId id="306" r:id="rId57"/>
    <p:sldId id="307" r:id="rId58"/>
    <p:sldId id="308" r:id="rId59"/>
    <p:sldId id="343" r:id="rId60"/>
    <p:sldId id="310" r:id="rId61"/>
    <p:sldId id="311" r:id="rId62"/>
    <p:sldId id="344" r:id="rId63"/>
    <p:sldId id="313" r:id="rId64"/>
    <p:sldId id="314" r:id="rId65"/>
    <p:sldId id="320" r:id="rId6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L. Peeters" initials="JLP" lastIdx="41" clrIdx="0">
    <p:extLst/>
  </p:cmAuthor>
  <p:cmAuthor id="2" name="Heidi Mendenhall"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168"/>
    <a:srgbClr val="FCF4E4"/>
    <a:srgbClr val="F3D495"/>
    <a:srgbClr val="F4D28D"/>
    <a:srgbClr val="EAAF3A"/>
    <a:srgbClr val="006600"/>
    <a:srgbClr val="F8E5BE"/>
    <a:srgbClr val="EFBC57"/>
    <a:srgbClr val="FBC965"/>
    <a:srgbClr val="FAE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8" autoAdjust="0"/>
    <p:restoredTop sz="35676" autoAdjust="0"/>
  </p:normalViewPr>
  <p:slideViewPr>
    <p:cSldViewPr>
      <p:cViewPr varScale="1">
        <p:scale>
          <a:sx n="20" d="100"/>
          <a:sy n="20" d="100"/>
        </p:scale>
        <p:origin x="2552" y="32"/>
      </p:cViewPr>
      <p:guideLst>
        <p:guide orient="horz" pos="2160"/>
        <p:guide pos="2880"/>
      </p:guideLst>
    </p:cSldViewPr>
  </p:slideViewPr>
  <p:outlineViewPr>
    <p:cViewPr>
      <p:scale>
        <a:sx n="33" d="100"/>
        <a:sy n="33" d="100"/>
      </p:scale>
      <p:origin x="0" y="-8756"/>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8" d="100"/>
          <a:sy n="48" d="100"/>
        </p:scale>
        <p:origin x="1928"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r>
            <a:rPr lang="en-US" sz="2000" b="1" dirty="0">
              <a:solidFill>
                <a:schemeClr val="tx1"/>
              </a:solidFill>
            </a:rPr>
            <a:t>Domain: </a:t>
          </a:r>
        </a:p>
        <a:p>
          <a:r>
            <a:rPr lang="en-US" sz="2000" b="0" dirty="0">
              <a:solidFill>
                <a:schemeClr val="tx1"/>
              </a:solidFill>
            </a:rPr>
            <a:t>Language and Literacy</a:t>
          </a:r>
        </a:p>
      </dgm:t>
    </dgm:pt>
    <dgm:pt modelId="{524FC79A-150E-4A28-89EC-3B627B3DBA40}" type="parTrans" cxnId="{0B8432B5-5B5E-4313-856F-F6119002FA8F}">
      <dgm:prSet/>
      <dgm:spPr/>
      <dgm:t>
        <a:bodyPr/>
        <a:lstStyle/>
        <a:p>
          <a:endParaRPr lang="en-US">
            <a:solidFill>
              <a:schemeClr val="tx1"/>
            </a:solidFill>
          </a:endParaRPr>
        </a:p>
      </dgm:t>
    </dgm:pt>
    <dgm:pt modelId="{8316CC86-8D08-4321-B48F-1406D245BA9B}" type="sibTrans" cxnId="{0B8432B5-5B5E-4313-856F-F6119002FA8F}">
      <dgm:prSet/>
      <dgm:spPr/>
      <dgm:t>
        <a:bodyPr/>
        <a:lstStyle/>
        <a:p>
          <a:endParaRPr lang="en-US">
            <a:solidFill>
              <a:schemeClr val="tx1"/>
            </a:solidFill>
          </a:endParaRPr>
        </a:p>
      </dgm:t>
    </dgm:pt>
    <dgm:pt modelId="{4AA67AEF-DC85-4311-80AE-D15FA43BE531}">
      <dgm:prSet phldrT="[Text]" custT="1"/>
      <dgm:spPr/>
      <dgm:t>
        <a:bodyPr/>
        <a:lstStyle/>
        <a:p>
          <a:r>
            <a:rPr lang="en-US" sz="2000" b="1" dirty="0">
              <a:ln/>
              <a:solidFill>
                <a:schemeClr val="tx1"/>
              </a:solidFill>
            </a:rPr>
            <a:t>Strand: </a:t>
          </a:r>
        </a:p>
        <a:p>
          <a:r>
            <a:rPr lang="en-US" sz="2000" b="0" dirty="0">
              <a:ln/>
              <a:solidFill>
                <a:schemeClr val="tx1"/>
              </a:solidFill>
            </a:rPr>
            <a:t>Listening and Speaking</a:t>
          </a:r>
        </a:p>
      </dgm:t>
    </dgm:pt>
    <dgm:pt modelId="{36EEC902-A40A-4B66-A5AC-5FF6EAA58FB9}" type="parTrans" cxnId="{4CFBF434-929A-4991-BAB7-E6B462936F44}">
      <dgm:prSet/>
      <dgm:spPr/>
      <dgm:t>
        <a:bodyPr/>
        <a:lstStyle/>
        <a:p>
          <a:endParaRPr lang="en-US">
            <a:solidFill>
              <a:schemeClr val="tx1"/>
            </a:solidFill>
          </a:endParaRPr>
        </a:p>
      </dgm:t>
    </dgm:pt>
    <dgm:pt modelId="{92E2BAC7-420F-470F-BDE9-1B3E32A5FAA8}" type="sibTrans" cxnId="{4CFBF434-929A-4991-BAB7-E6B462936F44}">
      <dgm:prSet/>
      <dgm:spPr/>
      <dgm:t>
        <a:bodyPr/>
        <a:lstStyle/>
        <a:p>
          <a:endParaRPr lang="en-US">
            <a:solidFill>
              <a:schemeClr val="tx1"/>
            </a:solidFill>
          </a:endParaRPr>
        </a:p>
      </dgm:t>
    </dgm:pt>
    <dgm:pt modelId="{FE31F774-01A8-4E84-8EB3-18175967EF85}">
      <dgm:prSet phldrT="[Text]" custT="1"/>
      <dgm:spPr>
        <a:solidFill>
          <a:srgbClr val="EAAF3A"/>
        </a:solidFill>
      </dgm:spPr>
      <dgm:t>
        <a:bodyPr/>
        <a:lstStyle/>
        <a:p>
          <a:r>
            <a:rPr lang="en-US" sz="1600" b="1" dirty="0">
              <a:solidFill>
                <a:schemeClr val="tx1"/>
              </a:solidFill>
            </a:rPr>
            <a:t>Substrand: </a:t>
          </a:r>
        </a:p>
        <a:p>
          <a:r>
            <a:rPr lang="en-US" sz="1600" b="0" dirty="0">
              <a:solidFill>
                <a:schemeClr val="tx1"/>
              </a:solidFill>
            </a:rPr>
            <a:t>Language Use and Conventions</a:t>
          </a:r>
        </a:p>
      </dgm:t>
    </dgm:pt>
    <dgm:pt modelId="{D0C2C174-3EB7-4481-A200-97BB9D36AE07}" type="parTrans" cxnId="{534C18CF-1EFA-4515-9CCB-E4F5158DD0AD}">
      <dgm:prSet/>
      <dgm:spPr/>
      <dgm:t>
        <a:bodyPr/>
        <a:lstStyle/>
        <a:p>
          <a:endParaRPr lang="en-US">
            <a:solidFill>
              <a:schemeClr val="tx1"/>
            </a:solidFill>
          </a:endParaRPr>
        </a:p>
      </dgm:t>
    </dgm:pt>
    <dgm:pt modelId="{D6B4CF95-D3E6-4CA4-992F-9B076140EAD8}" type="sibTrans" cxnId="{534C18CF-1EFA-4515-9CCB-E4F5158DD0AD}">
      <dgm:prSet/>
      <dgm:spPr/>
      <dgm:t>
        <a:bodyPr/>
        <a:lstStyle/>
        <a:p>
          <a:endParaRPr lang="en-US">
            <a:solidFill>
              <a:schemeClr val="tx1"/>
            </a:solidFill>
          </a:endParaRPr>
        </a:p>
      </dgm:t>
    </dgm:pt>
    <dgm:pt modelId="{D2B1BDE1-3671-4572-9475-387AB1AC5C88}">
      <dgm:prSet phldrT="[Text]" custT="1"/>
      <dgm:spPr>
        <a:solidFill>
          <a:srgbClr val="EAAF3A"/>
        </a:solidFill>
      </dgm:spPr>
      <dgm:t>
        <a:bodyPr/>
        <a:lstStyle/>
        <a:p>
          <a:r>
            <a:rPr lang="en-US" sz="1600" b="1" dirty="0">
              <a:solidFill>
                <a:schemeClr val="tx1"/>
              </a:solidFill>
            </a:rPr>
            <a:t>Substrand:             </a:t>
          </a:r>
          <a:r>
            <a:rPr lang="en-US" sz="1600" b="0" dirty="0">
              <a:solidFill>
                <a:schemeClr val="tx1"/>
              </a:solidFill>
            </a:rPr>
            <a:t>Grammar</a:t>
          </a:r>
        </a:p>
      </dgm:t>
    </dgm:pt>
    <dgm:pt modelId="{6B99DA1C-CB0E-493D-8ECD-8FA3328519BA}" type="parTrans" cxnId="{A142A300-180B-4A4D-8554-206E80DBAD33}">
      <dgm:prSet/>
      <dgm:spPr/>
      <dgm:t>
        <a:bodyPr/>
        <a:lstStyle/>
        <a:p>
          <a:endParaRPr lang="en-US">
            <a:solidFill>
              <a:schemeClr val="tx1"/>
            </a:solidFill>
          </a:endParaRPr>
        </a:p>
      </dgm:t>
    </dgm:pt>
    <dgm:pt modelId="{B19CF658-1E37-4D82-B057-420BE9E3C859}" type="sibTrans" cxnId="{A142A300-180B-4A4D-8554-206E80DBAD33}">
      <dgm:prSet/>
      <dgm:spPr/>
      <dgm:t>
        <a:bodyPr/>
        <a:lstStyle/>
        <a:p>
          <a:endParaRPr lang="en-US">
            <a:solidFill>
              <a:schemeClr val="tx1"/>
            </a:solidFill>
          </a:endParaRPr>
        </a:p>
      </dgm:t>
    </dgm:pt>
    <dgm:pt modelId="{810504F7-2BB0-4BE5-A82F-F1931827E907}">
      <dgm:prSet phldrT="[Text]" custT="1"/>
      <dgm:spPr/>
      <dgm:t>
        <a:bodyPr/>
        <a:lstStyle/>
        <a:p>
          <a:r>
            <a:rPr lang="en-US" sz="1600" b="1" dirty="0">
              <a:solidFill>
                <a:schemeClr val="tx1"/>
              </a:solidFill>
            </a:rPr>
            <a:t>Substrand:             </a:t>
          </a:r>
          <a:r>
            <a:rPr lang="en-US" sz="1600" b="0" dirty="0">
              <a:solidFill>
                <a:schemeClr val="tx1"/>
              </a:solidFill>
            </a:rPr>
            <a:t>Vocabulary</a:t>
          </a:r>
        </a:p>
      </dgm:t>
    </dgm:pt>
    <dgm:pt modelId="{E49441F1-C96D-44AC-A7BD-A624A7042118}" type="parTrans" cxnId="{42A8DEDA-7CBB-4C3A-AEAC-D1C9AD1111CB}">
      <dgm:prSet/>
      <dgm:spPr/>
      <dgm:t>
        <a:bodyPr/>
        <a:lstStyle/>
        <a:p>
          <a:endParaRPr lang="en-US">
            <a:solidFill>
              <a:schemeClr val="tx1"/>
            </a:solidFill>
          </a:endParaRPr>
        </a:p>
      </dgm:t>
    </dgm:pt>
    <dgm:pt modelId="{AF8A83B8-AE3B-4528-BE68-176FC8CC110E}" type="sibTrans" cxnId="{42A8DEDA-7CBB-4C3A-AEAC-D1C9AD1111CB}">
      <dgm:prSet/>
      <dgm:spPr/>
      <dgm:t>
        <a:bodyPr/>
        <a:lstStyle/>
        <a:p>
          <a:endParaRPr lang="en-US">
            <a:solidFill>
              <a:schemeClr val="tx1"/>
            </a:solidFill>
          </a:endParaRPr>
        </a:p>
      </dgm:t>
    </dgm:pt>
    <dgm:pt modelId="{F6D64828-94DD-3747-8BE7-BE0E7AF3E29C}">
      <dgm:prSet phldrT="[Text]" custT="1"/>
      <dgm:spPr>
        <a:solidFill>
          <a:srgbClr val="EAAF3A"/>
        </a:solidFill>
      </dgm:spPr>
      <dgm:t>
        <a:bodyPr/>
        <a:lstStyle/>
        <a:p>
          <a:r>
            <a:rPr lang="en-US" sz="1100">
              <a:solidFill>
                <a:schemeClr val="tx1"/>
              </a:solidFill>
              <a:latin typeface="Arial" charset="0"/>
              <a:cs typeface="Arial" charset="0"/>
            </a:rPr>
            <a:t>Use of language to communicate with others</a:t>
          </a:r>
          <a:endParaRPr lang="en-US" sz="1100" b="1" dirty="0">
            <a:solidFill>
              <a:schemeClr val="tx1"/>
            </a:solidFill>
          </a:endParaRPr>
        </a:p>
      </dgm:t>
    </dgm:pt>
    <dgm:pt modelId="{EBB48184-C568-5C4A-AF0D-10A43731E4CF}" type="sibTrans" cxnId="{FD968B6A-07B5-BB40-9A37-DC35AA8A7B07}">
      <dgm:prSet/>
      <dgm:spPr/>
      <dgm:t>
        <a:bodyPr/>
        <a:lstStyle/>
        <a:p>
          <a:endParaRPr lang="en-US">
            <a:solidFill>
              <a:schemeClr val="tx1"/>
            </a:solidFill>
          </a:endParaRPr>
        </a:p>
      </dgm:t>
    </dgm:pt>
    <dgm:pt modelId="{F8F705EE-E7C1-8449-85BC-61E0023DA648}" type="parTrans" cxnId="{FD968B6A-07B5-BB40-9A37-DC35AA8A7B07}">
      <dgm:prSet/>
      <dgm:spPr/>
      <dgm:t>
        <a:bodyPr/>
        <a:lstStyle/>
        <a:p>
          <a:endParaRPr lang="en-US">
            <a:solidFill>
              <a:schemeClr val="tx1"/>
            </a:solidFill>
          </a:endParaRPr>
        </a:p>
      </dgm:t>
    </dgm:pt>
    <dgm:pt modelId="{33FB931F-F8E4-0D48-B50C-655DB2F7A5B6}">
      <dgm:prSet phldrT="[Text]" custT="1"/>
      <dgm:spPr>
        <a:solidFill>
          <a:srgbClr val="EAAF3A"/>
        </a:solidFill>
      </dgm:spPr>
      <dgm:t>
        <a:bodyPr/>
        <a:lstStyle/>
        <a:p>
          <a:r>
            <a:rPr lang="en-US" sz="1100" b="0" dirty="0">
              <a:solidFill>
                <a:schemeClr val="tx1"/>
              </a:solidFill>
            </a:rPr>
            <a:t>Sentence structure</a:t>
          </a:r>
        </a:p>
      </dgm:t>
    </dgm:pt>
    <dgm:pt modelId="{80D1FAEA-B1C4-424D-9959-5B4E14A2E5B5}" type="parTrans" cxnId="{51DAD709-D7FB-8745-A90C-5705157451BC}">
      <dgm:prSet/>
      <dgm:spPr/>
      <dgm:t>
        <a:bodyPr/>
        <a:lstStyle/>
        <a:p>
          <a:endParaRPr lang="en-US">
            <a:solidFill>
              <a:schemeClr val="tx1"/>
            </a:solidFill>
          </a:endParaRPr>
        </a:p>
      </dgm:t>
    </dgm:pt>
    <dgm:pt modelId="{B5EFC728-C429-C24B-B081-C75E753DA31C}" type="sibTrans" cxnId="{51DAD709-D7FB-8745-A90C-5705157451BC}">
      <dgm:prSet/>
      <dgm:spPr/>
      <dgm:t>
        <a:bodyPr/>
        <a:lstStyle/>
        <a:p>
          <a:endParaRPr lang="en-US">
            <a:solidFill>
              <a:schemeClr val="tx1"/>
            </a:solidFill>
          </a:endParaRPr>
        </a:p>
      </dgm:t>
    </dgm:pt>
    <dgm:pt modelId="{D527EFDD-DD9C-6B4F-A8A1-EB9CD20E0B6B}">
      <dgm:prSet/>
      <dgm:spPr/>
      <dgm:t>
        <a:bodyPr/>
        <a:lstStyle/>
        <a:p>
          <a:r>
            <a:rPr lang="en-US">
              <a:solidFill>
                <a:schemeClr val="tx1"/>
              </a:solidFill>
              <a:latin typeface="Arial" charset="0"/>
              <a:cs typeface="Arial" charset="0"/>
            </a:rPr>
            <a:t>Clarity of speech</a:t>
          </a:r>
          <a:endParaRPr lang="en-US" dirty="0">
            <a:solidFill>
              <a:schemeClr val="tx1"/>
            </a:solidFill>
            <a:latin typeface="Arial" charset="0"/>
            <a:cs typeface="Arial" charset="0"/>
          </a:endParaRPr>
        </a:p>
      </dgm:t>
    </dgm:pt>
    <dgm:pt modelId="{7F962BF6-0043-2549-B17E-E4382F1FD0E0}" type="parTrans" cxnId="{0CEB3643-DDA7-974B-9A40-E84940C5DD21}">
      <dgm:prSet/>
      <dgm:spPr/>
      <dgm:t>
        <a:bodyPr/>
        <a:lstStyle/>
        <a:p>
          <a:endParaRPr lang="en-US">
            <a:solidFill>
              <a:schemeClr val="tx1"/>
            </a:solidFill>
          </a:endParaRPr>
        </a:p>
      </dgm:t>
    </dgm:pt>
    <dgm:pt modelId="{BB0F320C-C085-1441-BFD6-F40D3AD0F8D0}" type="sibTrans" cxnId="{0CEB3643-DDA7-974B-9A40-E84940C5DD21}">
      <dgm:prSet/>
      <dgm:spPr/>
      <dgm:t>
        <a:bodyPr/>
        <a:lstStyle/>
        <a:p>
          <a:endParaRPr lang="en-US">
            <a:solidFill>
              <a:schemeClr val="tx1"/>
            </a:solidFill>
          </a:endParaRPr>
        </a:p>
      </dgm:t>
    </dgm:pt>
    <dgm:pt modelId="{C87DD900-F79A-1E47-BF1E-1586241630B0}">
      <dgm:prSet/>
      <dgm:spPr/>
      <dgm:t>
        <a:bodyPr/>
        <a:lstStyle/>
        <a:p>
          <a:r>
            <a:rPr lang="en-US">
              <a:solidFill>
                <a:schemeClr val="tx1"/>
              </a:solidFill>
              <a:latin typeface="Arial" charset="0"/>
              <a:cs typeface="Arial" charset="0"/>
            </a:rPr>
            <a:t>Conversational ability</a:t>
          </a:r>
          <a:endParaRPr lang="en-US" dirty="0">
            <a:solidFill>
              <a:schemeClr val="tx1"/>
            </a:solidFill>
            <a:latin typeface="Arial" charset="0"/>
            <a:cs typeface="Arial" charset="0"/>
          </a:endParaRPr>
        </a:p>
      </dgm:t>
    </dgm:pt>
    <dgm:pt modelId="{C0E35BCE-D53B-2F4F-99BC-9E51F4C713F0}" type="parTrans" cxnId="{6A6A429F-0F18-3A42-A9CE-1CA1A6070CB0}">
      <dgm:prSet/>
      <dgm:spPr/>
      <dgm:t>
        <a:bodyPr/>
        <a:lstStyle/>
        <a:p>
          <a:endParaRPr lang="en-US">
            <a:solidFill>
              <a:schemeClr val="tx1"/>
            </a:solidFill>
          </a:endParaRPr>
        </a:p>
      </dgm:t>
    </dgm:pt>
    <dgm:pt modelId="{4B22C67E-DB4B-3D4F-A0A2-B1A690365ECA}" type="sibTrans" cxnId="{6A6A429F-0F18-3A42-A9CE-1CA1A6070CB0}">
      <dgm:prSet/>
      <dgm:spPr/>
      <dgm:t>
        <a:bodyPr/>
        <a:lstStyle/>
        <a:p>
          <a:endParaRPr lang="en-US">
            <a:solidFill>
              <a:schemeClr val="tx1"/>
            </a:solidFill>
          </a:endParaRPr>
        </a:p>
      </dgm:t>
    </dgm:pt>
    <dgm:pt modelId="{AF150C13-B088-2744-80DA-24334580EC67}">
      <dgm:prSet/>
      <dgm:spPr/>
      <dgm:t>
        <a:bodyPr/>
        <a:lstStyle/>
        <a:p>
          <a:r>
            <a:rPr lang="en-US" dirty="0">
              <a:solidFill>
                <a:schemeClr val="tx1"/>
              </a:solidFill>
              <a:latin typeface="Arial" charset="0"/>
              <a:cs typeface="Arial" charset="0"/>
            </a:rPr>
            <a:t>Narratives</a:t>
          </a:r>
        </a:p>
      </dgm:t>
    </dgm:pt>
    <dgm:pt modelId="{225074E4-E1DE-F343-BC50-B5FB49FD6DB0}" type="sibTrans" cxnId="{820CFBAC-125F-DF43-956D-B39CAB13E598}">
      <dgm:prSet/>
      <dgm:spPr/>
      <dgm:t>
        <a:bodyPr/>
        <a:lstStyle/>
        <a:p>
          <a:endParaRPr lang="en-US">
            <a:solidFill>
              <a:schemeClr val="tx1"/>
            </a:solidFill>
          </a:endParaRPr>
        </a:p>
      </dgm:t>
    </dgm:pt>
    <dgm:pt modelId="{CAEB0ECF-0BEC-4B41-A1F7-2116123968C9}" type="parTrans" cxnId="{820CFBAC-125F-DF43-956D-B39CAB13E598}">
      <dgm:prSet/>
      <dgm:spPr/>
      <dgm:t>
        <a:bodyPr/>
        <a:lstStyle/>
        <a:p>
          <a:endParaRPr lang="en-US">
            <a:solidFill>
              <a:schemeClr val="tx1"/>
            </a:solidFill>
          </a:endParaRPr>
        </a:p>
      </dgm:t>
    </dgm:pt>
    <dgm:pt modelId="{C105330A-FF04-774F-8F0F-0EA6A4E3295D}">
      <dgm:prSet phldrT="[Text]" custT="1"/>
      <dgm:spPr>
        <a:solidFill>
          <a:srgbClr val="EAAF3A"/>
        </a:solidFill>
      </dgm:spPr>
      <dgm:t>
        <a:bodyPr/>
        <a:lstStyle/>
        <a:p>
          <a:r>
            <a:rPr lang="en-US" sz="1100" b="0" dirty="0">
              <a:solidFill>
                <a:schemeClr val="tx1"/>
              </a:solidFill>
            </a:rPr>
            <a:t>Word structure</a:t>
          </a:r>
        </a:p>
      </dgm:t>
    </dgm:pt>
    <dgm:pt modelId="{6F0A9CFA-F1FE-104A-A4FD-C92816737998}" type="parTrans" cxnId="{1F7530FD-4F19-9544-BBB9-C2F53AF7F84C}">
      <dgm:prSet/>
      <dgm:spPr/>
      <dgm:t>
        <a:bodyPr/>
        <a:lstStyle/>
        <a:p>
          <a:endParaRPr lang="en-US">
            <a:solidFill>
              <a:schemeClr val="tx1"/>
            </a:solidFill>
          </a:endParaRPr>
        </a:p>
      </dgm:t>
    </dgm:pt>
    <dgm:pt modelId="{0AC19B37-6980-0449-9329-C157815FB5FB}" type="sibTrans" cxnId="{1F7530FD-4F19-9544-BBB9-C2F53AF7F84C}">
      <dgm:prSet/>
      <dgm:spPr/>
      <dgm:t>
        <a:bodyPr/>
        <a:lstStyle/>
        <a:p>
          <a:endParaRPr lang="en-US">
            <a:solidFill>
              <a:schemeClr val="tx1"/>
            </a:solidFill>
          </a:endParaRPr>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64559" custLinFactY="-106316" custLinFactNeighborX="-41038" custLinFactNeighborY="-200000">
        <dgm:presLayoutVars>
          <dgm:chPref val="3"/>
        </dgm:presLayoutVars>
      </dgm:prSet>
      <dgm:spPr/>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ScaleY="57799" custLinFactNeighborX="36" custLinFactNeighborY="-42376">
        <dgm:presLayoutVars>
          <dgm:chPref val="3"/>
        </dgm:presLayoutVars>
      </dgm:prSet>
      <dgm:spPr/>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5973F38B-50E9-442E-AA3D-CA6F32D44DBB}" type="pres">
      <dgm:prSet presAssocID="{FE31F774-01A8-4E84-8EB3-18175967EF85}" presName="vertThree" presStyleCnt="0"/>
      <dgm:spPr/>
    </dgm:pt>
    <dgm:pt modelId="{F785FD4E-4525-4DF6-BD35-5C26F95C6818}" type="pres">
      <dgm:prSet presAssocID="{FE31F774-01A8-4E84-8EB3-18175967EF85}" presName="txThree" presStyleLbl="node3" presStyleIdx="0" presStyleCnt="3" custScaleX="98168" custLinFactNeighborX="-152" custLinFactNeighborY="263">
        <dgm:presLayoutVars>
          <dgm:chPref val="3"/>
        </dgm:presLayoutVars>
      </dgm:prSet>
      <dgm:spPr/>
    </dgm:pt>
    <dgm:pt modelId="{E7E5AD7E-D004-A24E-8735-60ABC25D6188}" type="pres">
      <dgm:prSet presAssocID="{FE31F774-01A8-4E84-8EB3-18175967EF85}" presName="parTransThree" presStyleCnt="0"/>
      <dgm:spPr/>
    </dgm:pt>
    <dgm:pt modelId="{ECCFADE3-F7A7-451A-85FE-F4394E391608}" type="pres">
      <dgm:prSet presAssocID="{FE31F774-01A8-4E84-8EB3-18175967EF85}" presName="horzThree" presStyleCnt="0"/>
      <dgm:spPr/>
    </dgm:pt>
    <dgm:pt modelId="{95F2CB60-4773-1C46-B730-6DCD977C46D5}" type="pres">
      <dgm:prSet presAssocID="{F6D64828-94DD-3747-8BE7-BE0E7AF3E29C}" presName="vertFour" presStyleCnt="0">
        <dgm:presLayoutVars>
          <dgm:chPref val="3"/>
        </dgm:presLayoutVars>
      </dgm:prSet>
      <dgm:spPr/>
    </dgm:pt>
    <dgm:pt modelId="{19596EE0-ED40-E041-8747-5C5E6DF768E0}" type="pres">
      <dgm:prSet presAssocID="{F6D64828-94DD-3747-8BE7-BE0E7AF3E29C}" presName="txFour" presStyleLbl="node4" presStyleIdx="0" presStyleCnt="6">
        <dgm:presLayoutVars>
          <dgm:chPref val="3"/>
        </dgm:presLayoutVars>
      </dgm:prSet>
      <dgm:spPr/>
    </dgm:pt>
    <dgm:pt modelId="{10407A52-D5C3-6746-B48E-2FA36D84B9C5}" type="pres">
      <dgm:prSet presAssocID="{F6D64828-94DD-3747-8BE7-BE0E7AF3E29C}" presName="horzFour" presStyleCnt="0"/>
      <dgm:spPr/>
    </dgm:pt>
    <dgm:pt modelId="{17CF3EA2-F06A-8144-933F-598C6554A674}" type="pres">
      <dgm:prSet presAssocID="{EBB48184-C568-5C4A-AF0D-10A43731E4CF}" presName="sibSpaceFour" presStyleCnt="0"/>
      <dgm:spPr/>
    </dgm:pt>
    <dgm:pt modelId="{8687F768-348B-BD49-B66A-1B1B347C8615}" type="pres">
      <dgm:prSet presAssocID="{D527EFDD-DD9C-6B4F-A8A1-EB9CD20E0B6B}" presName="vertFour" presStyleCnt="0">
        <dgm:presLayoutVars>
          <dgm:chPref val="3"/>
        </dgm:presLayoutVars>
      </dgm:prSet>
      <dgm:spPr/>
    </dgm:pt>
    <dgm:pt modelId="{F4D27AE7-9AC6-3B4D-B2DD-1D587E0CFAC3}" type="pres">
      <dgm:prSet presAssocID="{D527EFDD-DD9C-6B4F-A8A1-EB9CD20E0B6B}" presName="txFour" presStyleLbl="node4" presStyleIdx="1" presStyleCnt="6">
        <dgm:presLayoutVars>
          <dgm:chPref val="3"/>
        </dgm:presLayoutVars>
      </dgm:prSet>
      <dgm:spPr/>
    </dgm:pt>
    <dgm:pt modelId="{CBB6E26A-A498-C744-B86F-FE249C2A2F4C}" type="pres">
      <dgm:prSet presAssocID="{D527EFDD-DD9C-6B4F-A8A1-EB9CD20E0B6B}" presName="horzFour" presStyleCnt="0"/>
      <dgm:spPr/>
    </dgm:pt>
    <dgm:pt modelId="{6AE7C85D-50B9-3A43-B26C-59DC9ACC0A00}" type="pres">
      <dgm:prSet presAssocID="{BB0F320C-C085-1441-BFD6-F40D3AD0F8D0}" presName="sibSpaceFour" presStyleCnt="0"/>
      <dgm:spPr/>
    </dgm:pt>
    <dgm:pt modelId="{2DDD3EB6-49D0-7E42-9400-3AC9670B1A3B}" type="pres">
      <dgm:prSet presAssocID="{C87DD900-F79A-1E47-BF1E-1586241630B0}" presName="vertFour" presStyleCnt="0">
        <dgm:presLayoutVars>
          <dgm:chPref val="3"/>
        </dgm:presLayoutVars>
      </dgm:prSet>
      <dgm:spPr/>
    </dgm:pt>
    <dgm:pt modelId="{DA72F935-523A-6D40-B3ED-E0D26A476F3C}" type="pres">
      <dgm:prSet presAssocID="{C87DD900-F79A-1E47-BF1E-1586241630B0}" presName="txFour" presStyleLbl="node4" presStyleIdx="2" presStyleCnt="6">
        <dgm:presLayoutVars>
          <dgm:chPref val="3"/>
        </dgm:presLayoutVars>
      </dgm:prSet>
      <dgm:spPr/>
    </dgm:pt>
    <dgm:pt modelId="{A1F40E99-00F6-DF45-81DE-73F014F69B8C}" type="pres">
      <dgm:prSet presAssocID="{C87DD900-F79A-1E47-BF1E-1586241630B0}" presName="horzFour" presStyleCnt="0"/>
      <dgm:spPr/>
    </dgm:pt>
    <dgm:pt modelId="{6DCAFF95-074F-C249-94F7-AC0554FE6245}" type="pres">
      <dgm:prSet presAssocID="{4B22C67E-DB4B-3D4F-A0A2-B1A690365ECA}" presName="sibSpaceFour" presStyleCnt="0"/>
      <dgm:spPr/>
    </dgm:pt>
    <dgm:pt modelId="{2EC7D985-892C-2342-96A6-089896444BE6}" type="pres">
      <dgm:prSet presAssocID="{AF150C13-B088-2744-80DA-24334580EC67}" presName="vertFour" presStyleCnt="0">
        <dgm:presLayoutVars>
          <dgm:chPref val="3"/>
        </dgm:presLayoutVars>
      </dgm:prSet>
      <dgm:spPr/>
    </dgm:pt>
    <dgm:pt modelId="{3671F04F-5D46-C542-B61E-9402D3DBFCE0}" type="pres">
      <dgm:prSet presAssocID="{AF150C13-B088-2744-80DA-24334580EC67}" presName="txFour" presStyleLbl="node4" presStyleIdx="3" presStyleCnt="6">
        <dgm:presLayoutVars>
          <dgm:chPref val="3"/>
        </dgm:presLayoutVars>
      </dgm:prSet>
      <dgm:spPr/>
    </dgm:pt>
    <dgm:pt modelId="{BA6C54D9-4329-E946-AA6E-925D79EE7115}" type="pres">
      <dgm:prSet presAssocID="{AF150C13-B088-2744-80DA-24334580EC67}" presName="horzFour" presStyleCnt="0"/>
      <dgm:spPr/>
    </dgm:pt>
    <dgm:pt modelId="{1EBDAC87-47C0-4483-B9E1-93F6ED1049A8}" type="pres">
      <dgm:prSet presAssocID="{D6B4CF95-D3E6-4CA4-992F-9B076140EAD8}" presName="sibSpaceThree" presStyleCnt="0"/>
      <dgm:spPr/>
    </dgm:pt>
    <dgm:pt modelId="{02B51C3D-D9E8-4A9C-A4DE-A5F5942DE13E}" type="pres">
      <dgm:prSet presAssocID="{810504F7-2BB0-4BE5-A82F-F1931827E907}" presName="vertThree" presStyleCnt="0"/>
      <dgm:spPr/>
    </dgm:pt>
    <dgm:pt modelId="{D1CEDDAE-80D8-42E6-A0F0-AD7ED120C4DD}" type="pres">
      <dgm:prSet presAssocID="{810504F7-2BB0-4BE5-A82F-F1931827E907}" presName="txThree" presStyleLbl="node3" presStyleIdx="1" presStyleCnt="3" custScaleX="133151">
        <dgm:presLayoutVars>
          <dgm:chPref val="3"/>
        </dgm:presLayoutVars>
      </dgm:prSet>
      <dgm:spPr/>
    </dgm:pt>
    <dgm:pt modelId="{1D712207-6E68-41FF-8BFC-C2EE63B24081}" type="pres">
      <dgm:prSet presAssocID="{810504F7-2BB0-4BE5-A82F-F1931827E907}" presName="horzThree" presStyleCnt="0"/>
      <dgm:spPr/>
    </dgm:pt>
    <dgm:pt modelId="{69F6A0F1-8692-44E1-B014-2AF779AFF481}" type="pres">
      <dgm:prSet presAssocID="{AF8A83B8-AE3B-4528-BE68-176FC8CC110E}" presName="sibSpaceThree" presStyleCnt="0"/>
      <dgm:spPr/>
    </dgm:pt>
    <dgm:pt modelId="{A3B92E14-6E6F-4782-B9F3-2403A20A28B3}" type="pres">
      <dgm:prSet presAssocID="{D2B1BDE1-3671-4572-9475-387AB1AC5C88}" presName="vertThree" presStyleCnt="0"/>
      <dgm:spPr/>
    </dgm:pt>
    <dgm:pt modelId="{FDE17D78-052C-47CC-ACEA-46F5C687E048}" type="pres">
      <dgm:prSet presAssocID="{D2B1BDE1-3671-4572-9475-387AB1AC5C88}" presName="txThree" presStyleLbl="node3" presStyleIdx="2" presStyleCnt="3">
        <dgm:presLayoutVars>
          <dgm:chPref val="3"/>
        </dgm:presLayoutVars>
      </dgm:prSet>
      <dgm:spPr/>
    </dgm:pt>
    <dgm:pt modelId="{AB2E0157-A3EC-0543-9B96-58FE2EC21538}" type="pres">
      <dgm:prSet presAssocID="{D2B1BDE1-3671-4572-9475-387AB1AC5C88}" presName="parTransThree" presStyleCnt="0"/>
      <dgm:spPr/>
    </dgm:pt>
    <dgm:pt modelId="{E9E4FC40-3371-434F-89EA-BD883A900C16}" type="pres">
      <dgm:prSet presAssocID="{D2B1BDE1-3671-4572-9475-387AB1AC5C88}" presName="horzThree" presStyleCnt="0"/>
      <dgm:spPr/>
    </dgm:pt>
    <dgm:pt modelId="{AB92A249-379E-3940-B619-10C7D233A377}" type="pres">
      <dgm:prSet presAssocID="{33FB931F-F8E4-0D48-B50C-655DB2F7A5B6}" presName="vertFour" presStyleCnt="0">
        <dgm:presLayoutVars>
          <dgm:chPref val="3"/>
        </dgm:presLayoutVars>
      </dgm:prSet>
      <dgm:spPr/>
    </dgm:pt>
    <dgm:pt modelId="{08D066BD-2A7C-3C4B-9B48-B6AE59B78571}" type="pres">
      <dgm:prSet presAssocID="{33FB931F-F8E4-0D48-B50C-655DB2F7A5B6}" presName="txFour" presStyleLbl="node4" presStyleIdx="4" presStyleCnt="6" custLinFactNeighborX="-2803" custLinFactNeighborY="-455">
        <dgm:presLayoutVars>
          <dgm:chPref val="3"/>
        </dgm:presLayoutVars>
      </dgm:prSet>
      <dgm:spPr/>
    </dgm:pt>
    <dgm:pt modelId="{7DEA48D9-16DC-234B-9CC5-9FC7FB7EFC06}" type="pres">
      <dgm:prSet presAssocID="{33FB931F-F8E4-0D48-B50C-655DB2F7A5B6}" presName="horzFour" presStyleCnt="0"/>
      <dgm:spPr/>
    </dgm:pt>
    <dgm:pt modelId="{8C4800CA-7A99-604E-B278-3CC3BFEF00F8}" type="pres">
      <dgm:prSet presAssocID="{B5EFC728-C429-C24B-B081-C75E753DA31C}" presName="sibSpaceFour" presStyleCnt="0"/>
      <dgm:spPr/>
    </dgm:pt>
    <dgm:pt modelId="{66A8E1E6-401A-7441-AF4C-1ADCFCE0BBC4}" type="pres">
      <dgm:prSet presAssocID="{C105330A-FF04-774F-8F0F-0EA6A4E3295D}" presName="vertFour" presStyleCnt="0">
        <dgm:presLayoutVars>
          <dgm:chPref val="3"/>
        </dgm:presLayoutVars>
      </dgm:prSet>
      <dgm:spPr/>
    </dgm:pt>
    <dgm:pt modelId="{1E8BBDBD-577E-484C-9E9C-A88FB30487AC}" type="pres">
      <dgm:prSet presAssocID="{C105330A-FF04-774F-8F0F-0EA6A4E3295D}" presName="txFour" presStyleLbl="node4" presStyleIdx="5" presStyleCnt="6">
        <dgm:presLayoutVars>
          <dgm:chPref val="3"/>
        </dgm:presLayoutVars>
      </dgm:prSet>
      <dgm:spPr/>
    </dgm:pt>
    <dgm:pt modelId="{90347AF4-A688-C14F-81D0-39B7753CED03}" type="pres">
      <dgm:prSet presAssocID="{C105330A-FF04-774F-8F0F-0EA6A4E3295D}" presName="horzFour" presStyleCnt="0"/>
      <dgm:spPr/>
    </dgm:pt>
  </dgm:ptLst>
  <dgm:cxnLst>
    <dgm:cxn modelId="{A142A300-180B-4A4D-8554-206E80DBAD33}" srcId="{4AA67AEF-DC85-4311-80AE-D15FA43BE531}" destId="{D2B1BDE1-3671-4572-9475-387AB1AC5C88}" srcOrd="2" destOrd="0" parTransId="{6B99DA1C-CB0E-493D-8ECD-8FA3328519BA}" sibTransId="{B19CF658-1E37-4D82-B057-420BE9E3C859}"/>
    <dgm:cxn modelId="{51DAD709-D7FB-8745-A90C-5705157451BC}" srcId="{D2B1BDE1-3671-4572-9475-387AB1AC5C88}" destId="{33FB931F-F8E4-0D48-B50C-655DB2F7A5B6}" srcOrd="0" destOrd="0" parTransId="{80D1FAEA-B1C4-424D-9959-5B4E14A2E5B5}" sibTransId="{B5EFC728-C429-C24B-B081-C75E753DA31C}"/>
    <dgm:cxn modelId="{27B5460C-706C-9F4B-A932-5FCB6A02151C}" type="presOf" srcId="{FE31F774-01A8-4E84-8EB3-18175967EF85}" destId="{F785FD4E-4525-4DF6-BD35-5C26F95C6818}" srcOrd="0" destOrd="0" presId="urn:microsoft.com/office/officeart/2005/8/layout/hierarchy4"/>
    <dgm:cxn modelId="{FF04E11E-258F-B746-946B-E971C6FFA315}" type="presOf" srcId="{C105330A-FF04-774F-8F0F-0EA6A4E3295D}" destId="{1E8BBDBD-577E-484C-9E9C-A88FB30487AC}" srcOrd="0" destOrd="0" presId="urn:microsoft.com/office/officeart/2005/8/layout/hierarchy4"/>
    <dgm:cxn modelId="{4CFBF434-929A-4991-BAB7-E6B462936F44}" srcId="{C8809C66-B633-454C-99BE-3CE884E2B894}" destId="{4AA67AEF-DC85-4311-80AE-D15FA43BE531}" srcOrd="0" destOrd="0" parTransId="{36EEC902-A40A-4B66-A5AC-5FF6EAA58FB9}" sibTransId="{92E2BAC7-420F-470F-BDE9-1B3E32A5FAA8}"/>
    <dgm:cxn modelId="{898AC93A-6F11-2947-BA3E-0CB00F8355AE}" type="presOf" srcId="{D527EFDD-DD9C-6B4F-A8A1-EB9CD20E0B6B}" destId="{F4D27AE7-9AC6-3B4D-B2DD-1D587E0CFAC3}" srcOrd="0" destOrd="0" presId="urn:microsoft.com/office/officeart/2005/8/layout/hierarchy4"/>
    <dgm:cxn modelId="{0CEB3643-DDA7-974B-9A40-E84940C5DD21}" srcId="{FE31F774-01A8-4E84-8EB3-18175967EF85}" destId="{D527EFDD-DD9C-6B4F-A8A1-EB9CD20E0B6B}" srcOrd="1" destOrd="0" parTransId="{7F962BF6-0043-2549-B17E-E4382F1FD0E0}" sibTransId="{BB0F320C-C085-1441-BFD6-F40D3AD0F8D0}"/>
    <dgm:cxn modelId="{4F6A0969-0F85-B548-903B-237CEF4BF087}" type="presOf" srcId="{C8809C66-B633-454C-99BE-3CE884E2B894}" destId="{2B9BF48D-7293-4BEE-97CD-79C69D1EA275}" srcOrd="0" destOrd="0" presId="urn:microsoft.com/office/officeart/2005/8/layout/hierarchy4"/>
    <dgm:cxn modelId="{FD968B6A-07B5-BB40-9A37-DC35AA8A7B07}" srcId="{FE31F774-01A8-4E84-8EB3-18175967EF85}" destId="{F6D64828-94DD-3747-8BE7-BE0E7AF3E29C}" srcOrd="0" destOrd="0" parTransId="{F8F705EE-E7C1-8449-85BC-61E0023DA648}" sibTransId="{EBB48184-C568-5C4A-AF0D-10A43731E4CF}"/>
    <dgm:cxn modelId="{7331366E-6631-E84F-873E-BC996AC1B769}" type="presOf" srcId="{F6D64828-94DD-3747-8BE7-BE0E7AF3E29C}" destId="{19596EE0-ED40-E041-8747-5C5E6DF768E0}" srcOrd="0" destOrd="0" presId="urn:microsoft.com/office/officeart/2005/8/layout/hierarchy4"/>
    <dgm:cxn modelId="{2D964489-3E16-5749-B383-8328CEBEF0DD}" type="presOf" srcId="{4AA67AEF-DC85-4311-80AE-D15FA43BE531}" destId="{37739391-0FC3-43F3-99E5-2DC1B4A061BC}" srcOrd="0" destOrd="0" presId="urn:microsoft.com/office/officeart/2005/8/layout/hierarchy4"/>
    <dgm:cxn modelId="{55414C9E-12B5-6241-8137-44355FAA418F}" type="presOf" srcId="{1272E0C6-3E1C-4A31-BE39-73C028B16878}" destId="{2968131C-C982-41BA-862D-4EB75D703D7B}" srcOrd="0" destOrd="0" presId="urn:microsoft.com/office/officeart/2005/8/layout/hierarchy4"/>
    <dgm:cxn modelId="{4DB9F59E-4B09-0949-8711-DBBC2733E042}" type="presOf" srcId="{D2B1BDE1-3671-4572-9475-387AB1AC5C88}" destId="{FDE17D78-052C-47CC-ACEA-46F5C687E048}" srcOrd="0" destOrd="0" presId="urn:microsoft.com/office/officeart/2005/8/layout/hierarchy4"/>
    <dgm:cxn modelId="{6A6A429F-0F18-3A42-A9CE-1CA1A6070CB0}" srcId="{FE31F774-01A8-4E84-8EB3-18175967EF85}" destId="{C87DD900-F79A-1E47-BF1E-1586241630B0}" srcOrd="2" destOrd="0" parTransId="{C0E35BCE-D53B-2F4F-99BC-9E51F4C713F0}" sibTransId="{4B22C67E-DB4B-3D4F-A0A2-B1A690365ECA}"/>
    <dgm:cxn modelId="{820CFBAC-125F-DF43-956D-B39CAB13E598}" srcId="{FE31F774-01A8-4E84-8EB3-18175967EF85}" destId="{AF150C13-B088-2744-80DA-24334580EC67}" srcOrd="3" destOrd="0" parTransId="{CAEB0ECF-0BEC-4B41-A1F7-2116123968C9}" sibTransId="{225074E4-E1DE-F343-BC50-B5FB49FD6DB0}"/>
    <dgm:cxn modelId="{264706AE-3060-EF4D-A88F-53003D48D071}" type="presOf" srcId="{33FB931F-F8E4-0D48-B50C-655DB2F7A5B6}" destId="{08D066BD-2A7C-3C4B-9B48-B6AE59B78571}" srcOrd="0" destOrd="0" presId="urn:microsoft.com/office/officeart/2005/8/layout/hierarchy4"/>
    <dgm:cxn modelId="{3F36E7AE-78DF-2944-982F-1655200A79AD}" type="presOf" srcId="{AF150C13-B088-2744-80DA-24334580EC67}" destId="{3671F04F-5D46-C542-B61E-9402D3DBFCE0}" srcOrd="0" destOrd="0" presId="urn:microsoft.com/office/officeart/2005/8/layout/hierarchy4"/>
    <dgm:cxn modelId="{0B8432B5-5B5E-4313-856F-F6119002FA8F}" srcId="{1272E0C6-3E1C-4A31-BE39-73C028B16878}" destId="{C8809C66-B633-454C-99BE-3CE884E2B894}" srcOrd="0" destOrd="0" parTransId="{524FC79A-150E-4A28-89EC-3B627B3DBA40}" sibTransId="{8316CC86-8D08-4321-B48F-1406D245BA9B}"/>
    <dgm:cxn modelId="{DBFF83B9-3CBF-8F4D-A726-B08F31ABDC39}" type="presOf" srcId="{C87DD900-F79A-1E47-BF1E-1586241630B0}" destId="{DA72F935-523A-6D40-B3ED-E0D26A476F3C}" srcOrd="0" destOrd="0" presId="urn:microsoft.com/office/officeart/2005/8/layout/hierarchy4"/>
    <dgm:cxn modelId="{534C18CF-1EFA-4515-9CCB-E4F5158DD0AD}" srcId="{4AA67AEF-DC85-4311-80AE-D15FA43BE531}" destId="{FE31F774-01A8-4E84-8EB3-18175967EF85}" srcOrd="0" destOrd="0" parTransId="{D0C2C174-3EB7-4481-A200-97BB9D36AE07}" sibTransId="{D6B4CF95-D3E6-4CA4-992F-9B076140EAD8}"/>
    <dgm:cxn modelId="{F31245D7-B9B1-4B5B-B2F8-3D4AB0B12351}" type="presOf" srcId="{810504F7-2BB0-4BE5-A82F-F1931827E907}" destId="{D1CEDDAE-80D8-42E6-A0F0-AD7ED120C4DD}" srcOrd="0" destOrd="0" presId="urn:microsoft.com/office/officeart/2005/8/layout/hierarchy4"/>
    <dgm:cxn modelId="{42A8DEDA-7CBB-4C3A-AEAC-D1C9AD1111CB}" srcId="{4AA67AEF-DC85-4311-80AE-D15FA43BE531}" destId="{810504F7-2BB0-4BE5-A82F-F1931827E907}" srcOrd="1" destOrd="0" parTransId="{E49441F1-C96D-44AC-A7BD-A624A7042118}" sibTransId="{AF8A83B8-AE3B-4528-BE68-176FC8CC110E}"/>
    <dgm:cxn modelId="{1F7530FD-4F19-9544-BBB9-C2F53AF7F84C}" srcId="{D2B1BDE1-3671-4572-9475-387AB1AC5C88}" destId="{C105330A-FF04-774F-8F0F-0EA6A4E3295D}" srcOrd="1" destOrd="0" parTransId="{6F0A9CFA-F1FE-104A-A4FD-C92816737998}" sibTransId="{0AC19B37-6980-0449-9329-C157815FB5FB}"/>
    <dgm:cxn modelId="{F0C7C488-E3AA-DF4E-94ED-2D47EB0088B6}" type="presParOf" srcId="{2968131C-C982-41BA-862D-4EB75D703D7B}" destId="{90B6D1E7-8364-4A54-B920-C519DC7BA5E8}" srcOrd="0" destOrd="0" presId="urn:microsoft.com/office/officeart/2005/8/layout/hierarchy4"/>
    <dgm:cxn modelId="{7241FD2A-527C-7E4B-B83A-0C603671DF6D}" type="presParOf" srcId="{90B6D1E7-8364-4A54-B920-C519DC7BA5E8}" destId="{2B9BF48D-7293-4BEE-97CD-79C69D1EA275}" srcOrd="0" destOrd="0" presId="urn:microsoft.com/office/officeart/2005/8/layout/hierarchy4"/>
    <dgm:cxn modelId="{BB29BBEC-68DD-5A4B-B362-135FAC109BAC}" type="presParOf" srcId="{90B6D1E7-8364-4A54-B920-C519DC7BA5E8}" destId="{6858B09B-D53F-4ADE-BE1B-CE06926D21AA}" srcOrd="1" destOrd="0" presId="urn:microsoft.com/office/officeart/2005/8/layout/hierarchy4"/>
    <dgm:cxn modelId="{B864AA7C-7AA7-1941-8804-7149B29A0F2A}" type="presParOf" srcId="{90B6D1E7-8364-4A54-B920-C519DC7BA5E8}" destId="{C3D39C7D-37FD-4DF7-8C1C-B635E641326B}" srcOrd="2" destOrd="0" presId="urn:microsoft.com/office/officeart/2005/8/layout/hierarchy4"/>
    <dgm:cxn modelId="{760270B7-8852-1644-A462-C2DC65FD7030}" type="presParOf" srcId="{C3D39C7D-37FD-4DF7-8C1C-B635E641326B}" destId="{57FF9F6E-998D-4A4F-8A97-1F5216D14B07}" srcOrd="0" destOrd="0" presId="urn:microsoft.com/office/officeart/2005/8/layout/hierarchy4"/>
    <dgm:cxn modelId="{6F41C78A-5F5C-874D-B0E9-E976589F1B3A}" type="presParOf" srcId="{57FF9F6E-998D-4A4F-8A97-1F5216D14B07}" destId="{37739391-0FC3-43F3-99E5-2DC1B4A061BC}" srcOrd="0" destOrd="0" presId="urn:microsoft.com/office/officeart/2005/8/layout/hierarchy4"/>
    <dgm:cxn modelId="{7CC411CB-2C6F-2043-B61E-C4C48D44DBC0}" type="presParOf" srcId="{57FF9F6E-998D-4A4F-8A97-1F5216D14B07}" destId="{4B9084EF-BD0A-48D0-9700-866FC3C94B90}" srcOrd="1" destOrd="0" presId="urn:microsoft.com/office/officeart/2005/8/layout/hierarchy4"/>
    <dgm:cxn modelId="{AF98C42D-E78D-9B4D-968B-5C03CE2D9A09}" type="presParOf" srcId="{57FF9F6E-998D-4A4F-8A97-1F5216D14B07}" destId="{E7D71ED8-3124-41DF-A6B6-AF26CB086F26}" srcOrd="2" destOrd="0" presId="urn:microsoft.com/office/officeart/2005/8/layout/hierarchy4"/>
    <dgm:cxn modelId="{51047549-BEAE-D04B-BBE4-65DAC5E7BD02}" type="presParOf" srcId="{E7D71ED8-3124-41DF-A6B6-AF26CB086F26}" destId="{5973F38B-50E9-442E-AA3D-CA6F32D44DBB}" srcOrd="0" destOrd="0" presId="urn:microsoft.com/office/officeart/2005/8/layout/hierarchy4"/>
    <dgm:cxn modelId="{4C1780B5-51A9-3744-BD21-F4AE38825616}" type="presParOf" srcId="{5973F38B-50E9-442E-AA3D-CA6F32D44DBB}" destId="{F785FD4E-4525-4DF6-BD35-5C26F95C6818}" srcOrd="0" destOrd="0" presId="urn:microsoft.com/office/officeart/2005/8/layout/hierarchy4"/>
    <dgm:cxn modelId="{052DD5CE-0DE5-9A42-AA55-A83FA2CE3E5F}" type="presParOf" srcId="{5973F38B-50E9-442E-AA3D-CA6F32D44DBB}" destId="{E7E5AD7E-D004-A24E-8735-60ABC25D6188}" srcOrd="1" destOrd="0" presId="urn:microsoft.com/office/officeart/2005/8/layout/hierarchy4"/>
    <dgm:cxn modelId="{40244FE1-1008-F14A-8D45-6E80F8CCA98F}" type="presParOf" srcId="{5973F38B-50E9-442E-AA3D-CA6F32D44DBB}" destId="{ECCFADE3-F7A7-451A-85FE-F4394E391608}" srcOrd="2" destOrd="0" presId="urn:microsoft.com/office/officeart/2005/8/layout/hierarchy4"/>
    <dgm:cxn modelId="{F77D5A50-45C6-D74F-9260-A6F62AF37E86}" type="presParOf" srcId="{ECCFADE3-F7A7-451A-85FE-F4394E391608}" destId="{95F2CB60-4773-1C46-B730-6DCD977C46D5}" srcOrd="0" destOrd="0" presId="urn:microsoft.com/office/officeart/2005/8/layout/hierarchy4"/>
    <dgm:cxn modelId="{CCBC89DF-EDC1-874C-8A9B-F1593C0815E4}" type="presParOf" srcId="{95F2CB60-4773-1C46-B730-6DCD977C46D5}" destId="{19596EE0-ED40-E041-8747-5C5E6DF768E0}" srcOrd="0" destOrd="0" presId="urn:microsoft.com/office/officeart/2005/8/layout/hierarchy4"/>
    <dgm:cxn modelId="{8637302D-15C8-A949-8BCB-ED662F550EC3}" type="presParOf" srcId="{95F2CB60-4773-1C46-B730-6DCD977C46D5}" destId="{10407A52-D5C3-6746-B48E-2FA36D84B9C5}" srcOrd="1" destOrd="0" presId="urn:microsoft.com/office/officeart/2005/8/layout/hierarchy4"/>
    <dgm:cxn modelId="{E682C90C-7BCE-9149-97B0-06EBB0780397}" type="presParOf" srcId="{ECCFADE3-F7A7-451A-85FE-F4394E391608}" destId="{17CF3EA2-F06A-8144-933F-598C6554A674}" srcOrd="1" destOrd="0" presId="urn:microsoft.com/office/officeart/2005/8/layout/hierarchy4"/>
    <dgm:cxn modelId="{488AC040-68C6-104A-81C0-4184BA484893}" type="presParOf" srcId="{ECCFADE3-F7A7-451A-85FE-F4394E391608}" destId="{8687F768-348B-BD49-B66A-1B1B347C8615}" srcOrd="2" destOrd="0" presId="urn:microsoft.com/office/officeart/2005/8/layout/hierarchy4"/>
    <dgm:cxn modelId="{82A599E2-68FF-6248-8914-526420A72EF3}" type="presParOf" srcId="{8687F768-348B-BD49-B66A-1B1B347C8615}" destId="{F4D27AE7-9AC6-3B4D-B2DD-1D587E0CFAC3}" srcOrd="0" destOrd="0" presId="urn:microsoft.com/office/officeart/2005/8/layout/hierarchy4"/>
    <dgm:cxn modelId="{EEF12167-BDCC-494B-9CC6-D75DC5FD2BED}" type="presParOf" srcId="{8687F768-348B-BD49-B66A-1B1B347C8615}" destId="{CBB6E26A-A498-C744-B86F-FE249C2A2F4C}" srcOrd="1" destOrd="0" presId="urn:microsoft.com/office/officeart/2005/8/layout/hierarchy4"/>
    <dgm:cxn modelId="{32BBD7A1-FD32-7B40-B476-3E5C28A8D2A6}" type="presParOf" srcId="{ECCFADE3-F7A7-451A-85FE-F4394E391608}" destId="{6AE7C85D-50B9-3A43-B26C-59DC9ACC0A00}" srcOrd="3" destOrd="0" presId="urn:microsoft.com/office/officeart/2005/8/layout/hierarchy4"/>
    <dgm:cxn modelId="{F5C3DE3A-A033-244F-B6E8-E7042682B59B}" type="presParOf" srcId="{ECCFADE3-F7A7-451A-85FE-F4394E391608}" destId="{2DDD3EB6-49D0-7E42-9400-3AC9670B1A3B}" srcOrd="4" destOrd="0" presId="urn:microsoft.com/office/officeart/2005/8/layout/hierarchy4"/>
    <dgm:cxn modelId="{2F41F017-05FC-ED40-B941-A43017F55F56}" type="presParOf" srcId="{2DDD3EB6-49D0-7E42-9400-3AC9670B1A3B}" destId="{DA72F935-523A-6D40-B3ED-E0D26A476F3C}" srcOrd="0" destOrd="0" presId="urn:microsoft.com/office/officeart/2005/8/layout/hierarchy4"/>
    <dgm:cxn modelId="{4922C05E-07BA-794E-BD08-ACC5C892167A}" type="presParOf" srcId="{2DDD3EB6-49D0-7E42-9400-3AC9670B1A3B}" destId="{A1F40E99-00F6-DF45-81DE-73F014F69B8C}" srcOrd="1" destOrd="0" presId="urn:microsoft.com/office/officeart/2005/8/layout/hierarchy4"/>
    <dgm:cxn modelId="{9CD6524B-6781-FD48-8A73-2AFFF0739538}" type="presParOf" srcId="{ECCFADE3-F7A7-451A-85FE-F4394E391608}" destId="{6DCAFF95-074F-C249-94F7-AC0554FE6245}" srcOrd="5" destOrd="0" presId="urn:microsoft.com/office/officeart/2005/8/layout/hierarchy4"/>
    <dgm:cxn modelId="{31F61751-1A6F-A34B-9EC3-2790FD4B7E0D}" type="presParOf" srcId="{ECCFADE3-F7A7-451A-85FE-F4394E391608}" destId="{2EC7D985-892C-2342-96A6-089896444BE6}" srcOrd="6" destOrd="0" presId="urn:microsoft.com/office/officeart/2005/8/layout/hierarchy4"/>
    <dgm:cxn modelId="{FAD44CAD-06E4-334F-8822-678BD01E48D3}" type="presParOf" srcId="{2EC7D985-892C-2342-96A6-089896444BE6}" destId="{3671F04F-5D46-C542-B61E-9402D3DBFCE0}" srcOrd="0" destOrd="0" presId="urn:microsoft.com/office/officeart/2005/8/layout/hierarchy4"/>
    <dgm:cxn modelId="{F6A4368E-98A7-CC40-8556-951CF31A85A2}" type="presParOf" srcId="{2EC7D985-892C-2342-96A6-089896444BE6}" destId="{BA6C54D9-4329-E946-AA6E-925D79EE7115}" srcOrd="1" destOrd="0" presId="urn:microsoft.com/office/officeart/2005/8/layout/hierarchy4"/>
    <dgm:cxn modelId="{3DBBF3B4-E33F-0A4F-BDF0-EB856A8115C5}" type="presParOf" srcId="{E7D71ED8-3124-41DF-A6B6-AF26CB086F26}" destId="{1EBDAC87-47C0-4483-B9E1-93F6ED1049A8}" srcOrd="1" destOrd="0" presId="urn:microsoft.com/office/officeart/2005/8/layout/hierarchy4"/>
    <dgm:cxn modelId="{754EDD83-2444-40DC-8B8E-4981BA6A94B0}" type="presParOf" srcId="{E7D71ED8-3124-41DF-A6B6-AF26CB086F26}" destId="{02B51C3D-D9E8-4A9C-A4DE-A5F5942DE13E}" srcOrd="2" destOrd="0" presId="urn:microsoft.com/office/officeart/2005/8/layout/hierarchy4"/>
    <dgm:cxn modelId="{8970E515-A605-471E-B7E6-1D4F783565D6}" type="presParOf" srcId="{02B51C3D-D9E8-4A9C-A4DE-A5F5942DE13E}" destId="{D1CEDDAE-80D8-42E6-A0F0-AD7ED120C4DD}" srcOrd="0" destOrd="0" presId="urn:microsoft.com/office/officeart/2005/8/layout/hierarchy4"/>
    <dgm:cxn modelId="{242B8DBD-077D-4BEB-BBA9-CB599C2CEE10}" type="presParOf" srcId="{02B51C3D-D9E8-4A9C-A4DE-A5F5942DE13E}" destId="{1D712207-6E68-41FF-8BFC-C2EE63B24081}" srcOrd="1" destOrd="0" presId="urn:microsoft.com/office/officeart/2005/8/layout/hierarchy4"/>
    <dgm:cxn modelId="{BBD50C40-EA47-4158-9E02-646AD1DC5FC1}" type="presParOf" srcId="{E7D71ED8-3124-41DF-A6B6-AF26CB086F26}" destId="{69F6A0F1-8692-44E1-B014-2AF779AFF481}" srcOrd="3" destOrd="0" presId="urn:microsoft.com/office/officeart/2005/8/layout/hierarchy4"/>
    <dgm:cxn modelId="{0B230358-7953-F045-B5F8-B111006E62D0}" type="presParOf" srcId="{E7D71ED8-3124-41DF-A6B6-AF26CB086F26}" destId="{A3B92E14-6E6F-4782-B9F3-2403A20A28B3}" srcOrd="4" destOrd="0" presId="urn:microsoft.com/office/officeart/2005/8/layout/hierarchy4"/>
    <dgm:cxn modelId="{4A285F6E-29CE-2540-8712-482E43C7F74F}" type="presParOf" srcId="{A3B92E14-6E6F-4782-B9F3-2403A20A28B3}" destId="{FDE17D78-052C-47CC-ACEA-46F5C687E048}" srcOrd="0" destOrd="0" presId="urn:microsoft.com/office/officeart/2005/8/layout/hierarchy4"/>
    <dgm:cxn modelId="{36245F6D-81CA-0244-86CD-2C8B02B6851D}" type="presParOf" srcId="{A3B92E14-6E6F-4782-B9F3-2403A20A28B3}" destId="{AB2E0157-A3EC-0543-9B96-58FE2EC21538}" srcOrd="1" destOrd="0" presId="urn:microsoft.com/office/officeart/2005/8/layout/hierarchy4"/>
    <dgm:cxn modelId="{FD769B27-7448-AB44-A40D-84AA0B854269}" type="presParOf" srcId="{A3B92E14-6E6F-4782-B9F3-2403A20A28B3}" destId="{E9E4FC40-3371-434F-89EA-BD883A900C16}" srcOrd="2" destOrd="0" presId="urn:microsoft.com/office/officeart/2005/8/layout/hierarchy4"/>
    <dgm:cxn modelId="{CAAF233F-5D01-084E-8860-1A8B3271AB92}" type="presParOf" srcId="{E9E4FC40-3371-434F-89EA-BD883A900C16}" destId="{AB92A249-379E-3940-B619-10C7D233A377}" srcOrd="0" destOrd="0" presId="urn:microsoft.com/office/officeart/2005/8/layout/hierarchy4"/>
    <dgm:cxn modelId="{5CBEA035-94F6-0147-9F27-B4C075670D0F}" type="presParOf" srcId="{AB92A249-379E-3940-B619-10C7D233A377}" destId="{08D066BD-2A7C-3C4B-9B48-B6AE59B78571}" srcOrd="0" destOrd="0" presId="urn:microsoft.com/office/officeart/2005/8/layout/hierarchy4"/>
    <dgm:cxn modelId="{35F9E6C4-81B8-6F46-9DEA-F9FED9B1B0B8}" type="presParOf" srcId="{AB92A249-379E-3940-B619-10C7D233A377}" destId="{7DEA48D9-16DC-234B-9CC5-9FC7FB7EFC06}" srcOrd="1" destOrd="0" presId="urn:microsoft.com/office/officeart/2005/8/layout/hierarchy4"/>
    <dgm:cxn modelId="{390421FF-7EFB-C240-87AC-8C6470AB642F}" type="presParOf" srcId="{E9E4FC40-3371-434F-89EA-BD883A900C16}" destId="{8C4800CA-7A99-604E-B278-3CC3BFEF00F8}" srcOrd="1" destOrd="0" presId="urn:microsoft.com/office/officeart/2005/8/layout/hierarchy4"/>
    <dgm:cxn modelId="{63436F5B-5FA4-2141-99E8-913EE400F932}" type="presParOf" srcId="{E9E4FC40-3371-434F-89EA-BD883A900C16}" destId="{66A8E1E6-401A-7441-AF4C-1ADCFCE0BBC4}" srcOrd="2" destOrd="0" presId="urn:microsoft.com/office/officeart/2005/8/layout/hierarchy4"/>
    <dgm:cxn modelId="{4D9A7C73-B06D-584D-B558-1395D693AD1A}" type="presParOf" srcId="{66A8E1E6-401A-7441-AF4C-1ADCFCE0BBC4}" destId="{1E8BBDBD-577E-484C-9E9C-A88FB30487AC}" srcOrd="0" destOrd="0" presId="urn:microsoft.com/office/officeart/2005/8/layout/hierarchy4"/>
    <dgm:cxn modelId="{C546A4C0-6180-1C4F-A281-3D01CFBEB416}" type="presParOf" srcId="{66A8E1E6-401A-7441-AF4C-1ADCFCE0BBC4}" destId="{90347AF4-A688-C14F-81D0-39B7753CED03}"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C7347-5210-3E43-B47D-E65D94BF4C89}"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A3A12A96-A583-5E4C-BB04-DDD39E8B9B65}">
      <dgm:prSet phldrT="[Text]"/>
      <dgm:spPr/>
      <dgm:t>
        <a:bodyPr/>
        <a:lstStyle/>
        <a:p>
          <a:endParaRPr lang="en-US"/>
        </a:p>
      </dgm:t>
    </dgm:pt>
    <dgm:pt modelId="{0D0CBA8B-D8DE-4B4A-9480-B3C398198BCF}" type="parTrans" cxnId="{5E76F924-24C1-F14E-A6D9-3564452F6384}">
      <dgm:prSet/>
      <dgm:spPr/>
      <dgm:t>
        <a:bodyPr/>
        <a:lstStyle/>
        <a:p>
          <a:endParaRPr lang="en-US"/>
        </a:p>
      </dgm:t>
    </dgm:pt>
    <dgm:pt modelId="{12C75CA7-6E73-9C48-9EDE-5F264473F88F}" type="sibTrans" cxnId="{5E76F924-24C1-F14E-A6D9-3564452F6384}">
      <dgm:prSet/>
      <dgm:spPr/>
      <dgm:t>
        <a:bodyPr/>
        <a:lstStyle/>
        <a:p>
          <a:endParaRPr lang="en-US"/>
        </a:p>
      </dgm:t>
    </dgm:pt>
    <dgm:pt modelId="{B7F9C0EA-2004-5D4D-84FC-78E7C14081E1}">
      <dgm:prSet/>
      <dgm:spPr/>
      <dgm:t>
        <a:bodyPr/>
        <a:lstStyle/>
        <a:p>
          <a:endParaRPr lang="en-US"/>
        </a:p>
      </dgm:t>
    </dgm:pt>
    <dgm:pt modelId="{1D0125FC-70D1-204F-8E85-4791D4656642}" type="parTrans" cxnId="{A0FB2ED7-B674-0049-82F6-8A501A87DA4C}">
      <dgm:prSet/>
      <dgm:spPr/>
      <dgm:t>
        <a:bodyPr/>
        <a:lstStyle/>
        <a:p>
          <a:endParaRPr lang="en-US"/>
        </a:p>
      </dgm:t>
    </dgm:pt>
    <dgm:pt modelId="{2E358A26-65FD-394A-AFAF-96A0CF798339}" type="sibTrans" cxnId="{A0FB2ED7-B674-0049-82F6-8A501A87DA4C}">
      <dgm:prSet/>
      <dgm:spPr/>
      <dgm:t>
        <a:bodyPr/>
        <a:lstStyle/>
        <a:p>
          <a:endParaRPr lang="en-US"/>
        </a:p>
      </dgm:t>
    </dgm:pt>
    <dgm:pt modelId="{B00F56EC-2E20-0047-9269-2FC47B1138FE}">
      <dgm:prSet/>
      <dgm:spPr/>
      <dgm:t>
        <a:bodyPr/>
        <a:lstStyle/>
        <a:p>
          <a:endParaRPr lang="en-US"/>
        </a:p>
      </dgm:t>
    </dgm:pt>
    <dgm:pt modelId="{5BC1776A-8FA7-E446-A4AE-2EFAC6A233E7}" type="parTrans" cxnId="{137A4612-875C-FF4B-AF01-1D3C59E8C776}">
      <dgm:prSet/>
      <dgm:spPr/>
      <dgm:t>
        <a:bodyPr/>
        <a:lstStyle/>
        <a:p>
          <a:endParaRPr lang="en-US"/>
        </a:p>
      </dgm:t>
    </dgm:pt>
    <dgm:pt modelId="{E592CDB8-4108-2C42-B5F5-CB3EE7AFCFAC}" type="sibTrans" cxnId="{137A4612-875C-FF4B-AF01-1D3C59E8C776}">
      <dgm:prSet/>
      <dgm:spPr/>
      <dgm:t>
        <a:bodyPr/>
        <a:lstStyle/>
        <a:p>
          <a:endParaRPr lang="en-US"/>
        </a:p>
      </dgm:t>
    </dgm:pt>
    <dgm:pt modelId="{29E239D7-56F5-5240-BCEF-C5E45BAF35D7}">
      <dgm:prSet/>
      <dgm:spPr/>
      <dgm:t>
        <a:bodyPr/>
        <a:lstStyle/>
        <a:p>
          <a:endParaRPr lang="en-US"/>
        </a:p>
      </dgm:t>
    </dgm:pt>
    <dgm:pt modelId="{2F97BD74-7849-E54B-8D27-CACED6776EEE}" type="parTrans" cxnId="{6884518D-E499-D140-B0AE-373D1166F4CD}">
      <dgm:prSet/>
      <dgm:spPr/>
      <dgm:t>
        <a:bodyPr/>
        <a:lstStyle/>
        <a:p>
          <a:endParaRPr lang="en-US"/>
        </a:p>
      </dgm:t>
    </dgm:pt>
    <dgm:pt modelId="{555CB8F0-D415-734B-B021-BFB66C7AB845}" type="sibTrans" cxnId="{6884518D-E499-D140-B0AE-373D1166F4CD}">
      <dgm:prSet/>
      <dgm:spPr/>
      <dgm:t>
        <a:bodyPr/>
        <a:lstStyle/>
        <a:p>
          <a:endParaRPr lang="en-US"/>
        </a:p>
      </dgm:t>
    </dgm:pt>
    <dgm:pt modelId="{9ED2DB0C-B1DF-1B46-9C3E-7BB0262F9891}">
      <dgm:prSet phldrT="[Text]"/>
      <dgm:spPr/>
      <dgm:t>
        <a:bodyPr/>
        <a:lstStyle/>
        <a:p>
          <a:endParaRPr lang="en-US"/>
        </a:p>
      </dgm:t>
    </dgm:pt>
    <dgm:pt modelId="{49646209-C290-CC47-9E87-705014B7AC1F}" type="sibTrans" cxnId="{B28B4B30-7E4E-D445-995C-FBEF113D7E8D}">
      <dgm:prSet/>
      <dgm:spPr/>
      <dgm:t>
        <a:bodyPr/>
        <a:lstStyle/>
        <a:p>
          <a:endParaRPr lang="en-US"/>
        </a:p>
      </dgm:t>
    </dgm:pt>
    <dgm:pt modelId="{54645398-51FD-A745-8BFE-280E29270A68}" type="parTrans" cxnId="{B28B4B30-7E4E-D445-995C-FBEF113D7E8D}">
      <dgm:prSet/>
      <dgm:spPr/>
      <dgm:t>
        <a:bodyPr/>
        <a:lstStyle/>
        <a:p>
          <a:endParaRPr lang="en-US"/>
        </a:p>
      </dgm:t>
    </dgm:pt>
    <dgm:pt modelId="{BEDAFF2C-96CB-DE43-8E00-F91CDEC17429}">
      <dgm:prSet phldrT="[Text]"/>
      <dgm:spPr>
        <a:solidFill>
          <a:srgbClr val="EAAF3A"/>
        </a:solidFill>
        <a:ln>
          <a:solidFill>
            <a:schemeClr val="dk1"/>
          </a:solidFill>
        </a:ln>
      </dgm:spPr>
      <dgm:t>
        <a:bodyPr/>
        <a:lstStyle/>
        <a:p>
          <a:r>
            <a:rPr lang="en-US" dirty="0">
              <a:solidFill>
                <a:schemeClr val="tx1"/>
              </a:solidFill>
            </a:rPr>
            <a:t>How might you listen to a student communicating non-verbally?</a:t>
          </a:r>
        </a:p>
      </dgm:t>
    </dgm:pt>
    <dgm:pt modelId="{3650820D-0B83-BD45-A1C8-E626AAE06ADE}" type="sibTrans" cxnId="{BD15779F-6FC8-AA44-84C6-C7F15900CB5C}">
      <dgm:prSet/>
      <dgm:spPr/>
      <dgm:t>
        <a:bodyPr/>
        <a:lstStyle/>
        <a:p>
          <a:endParaRPr lang="en-US"/>
        </a:p>
      </dgm:t>
    </dgm:pt>
    <dgm:pt modelId="{91F23651-AC25-7043-8924-9E8DAD9B160E}" type="parTrans" cxnId="{BD15779F-6FC8-AA44-84C6-C7F15900CB5C}">
      <dgm:prSet/>
      <dgm:spPr/>
      <dgm:t>
        <a:bodyPr/>
        <a:lstStyle/>
        <a:p>
          <a:endParaRPr lang="en-US"/>
        </a:p>
      </dgm:t>
    </dgm:pt>
    <dgm:pt modelId="{F21B16E6-147F-9041-A8DD-B6C8E526C763}">
      <dgm:prSet/>
      <dgm:spPr>
        <a:solidFill>
          <a:srgbClr val="EAAF3A"/>
        </a:solidFill>
        <a:ln>
          <a:solidFill>
            <a:schemeClr val="dk1"/>
          </a:solidFill>
        </a:ln>
      </dgm:spPr>
      <dgm:t>
        <a:bodyPr/>
        <a:lstStyle/>
        <a:p>
          <a:r>
            <a:rPr lang="en-US" dirty="0">
              <a:solidFill>
                <a:schemeClr val="tx1"/>
              </a:solidFill>
            </a:rPr>
            <a:t>How might you let </a:t>
          </a:r>
          <a:r>
            <a:rPr lang="en-US" dirty="0">
              <a:solidFill>
                <a:schemeClr val="tx1"/>
              </a:solidFill>
              <a:effectLst/>
              <a:latin typeface="Arial" pitchFamily="34" charset="0"/>
              <a:ea typeface="ＭＳ Ｐゴシック" pitchFamily="34" charset="-128"/>
              <a:cs typeface="Arial" pitchFamily="34" charset="0"/>
            </a:rPr>
            <a:t>students</a:t>
          </a:r>
          <a:r>
            <a:rPr lang="en-US" dirty="0">
              <a:solidFill>
                <a:schemeClr val="tx1"/>
              </a:solidFill>
            </a:rPr>
            <a:t> take more turns?</a:t>
          </a:r>
        </a:p>
      </dgm:t>
    </dgm:pt>
    <dgm:pt modelId="{5D2F7A4B-20D6-EB40-AA8A-CA8D03371D0C}" type="sibTrans" cxnId="{7E79B88D-36B9-2B4D-A5CD-9B397DDC18B4}">
      <dgm:prSet/>
      <dgm:spPr/>
      <dgm:t>
        <a:bodyPr/>
        <a:lstStyle/>
        <a:p>
          <a:endParaRPr lang="en-US"/>
        </a:p>
      </dgm:t>
    </dgm:pt>
    <dgm:pt modelId="{5EAD1DEB-FE67-4D45-8068-FCE218AD4D00}" type="parTrans" cxnId="{7E79B88D-36B9-2B4D-A5CD-9B397DDC18B4}">
      <dgm:prSet/>
      <dgm:spPr/>
      <dgm:t>
        <a:bodyPr/>
        <a:lstStyle/>
        <a:p>
          <a:endParaRPr lang="en-US"/>
        </a:p>
      </dgm:t>
    </dgm:pt>
    <dgm:pt modelId="{DCF411C0-1A56-3C4F-9D64-0F93EA14EC6E}">
      <dgm:prSet phldrT="[Text]"/>
      <dgm:spPr>
        <a:solidFill>
          <a:srgbClr val="EAAF3A"/>
        </a:solidFill>
        <a:ln>
          <a:solidFill>
            <a:schemeClr val="dk1"/>
          </a:solidFill>
        </a:ln>
      </dgm:spPr>
      <dgm:t>
        <a:bodyPr/>
        <a:lstStyle/>
        <a:p>
          <a:r>
            <a:rPr lang="en-US" dirty="0">
              <a:solidFill>
                <a:schemeClr val="tx1"/>
              </a:solidFill>
            </a:rPr>
            <a:t>How might you shift this activity to support more prediction?</a:t>
          </a:r>
        </a:p>
      </dgm:t>
    </dgm:pt>
    <dgm:pt modelId="{9D1B6BAA-D70F-1D42-A640-8B39B23A24DF}" type="sibTrans" cxnId="{67C7474D-3C06-2A45-81EE-3A48BE20817B}">
      <dgm:prSet/>
      <dgm:spPr/>
      <dgm:t>
        <a:bodyPr/>
        <a:lstStyle/>
        <a:p>
          <a:endParaRPr lang="en-US"/>
        </a:p>
      </dgm:t>
    </dgm:pt>
    <dgm:pt modelId="{E889BE1B-1AA4-F94F-BBD7-E1F102E0E369}" type="parTrans" cxnId="{67C7474D-3C06-2A45-81EE-3A48BE20817B}">
      <dgm:prSet/>
      <dgm:spPr/>
      <dgm:t>
        <a:bodyPr/>
        <a:lstStyle/>
        <a:p>
          <a:endParaRPr lang="en-US"/>
        </a:p>
      </dgm:t>
    </dgm:pt>
    <dgm:pt modelId="{7D1F2939-6DF5-994C-BE48-9532A03EAEAF}">
      <dgm:prSet phldrT="[Text]"/>
      <dgm:spPr>
        <a:solidFill>
          <a:srgbClr val="EAAF3A"/>
        </a:solidFill>
        <a:ln>
          <a:solidFill>
            <a:schemeClr val="dk1"/>
          </a:solidFill>
        </a:ln>
      </dgm:spPr>
      <dgm:t>
        <a:bodyPr/>
        <a:lstStyle/>
        <a:p>
          <a:r>
            <a:rPr lang="en-US" dirty="0">
              <a:solidFill>
                <a:schemeClr val="tx1"/>
              </a:solidFill>
            </a:rPr>
            <a:t>How might you plan to support English learners?</a:t>
          </a:r>
        </a:p>
      </dgm:t>
    </dgm:pt>
    <dgm:pt modelId="{29E14E79-3BE5-9841-B6B2-4B8C849605BF}" type="sibTrans" cxnId="{3438C047-65F8-814E-BD0B-705AA69BDBC2}">
      <dgm:prSet/>
      <dgm:spPr/>
      <dgm:t>
        <a:bodyPr/>
        <a:lstStyle/>
        <a:p>
          <a:endParaRPr lang="en-US"/>
        </a:p>
      </dgm:t>
    </dgm:pt>
    <dgm:pt modelId="{CBE54CF3-F306-E941-B8B7-13EF049F03A4}" type="parTrans" cxnId="{3438C047-65F8-814E-BD0B-705AA69BDBC2}">
      <dgm:prSet/>
      <dgm:spPr/>
      <dgm:t>
        <a:bodyPr/>
        <a:lstStyle/>
        <a:p>
          <a:endParaRPr lang="en-US"/>
        </a:p>
      </dgm:t>
    </dgm:pt>
    <dgm:pt modelId="{21ADA440-927C-C847-B861-F312B0E91246}" type="pres">
      <dgm:prSet presAssocID="{C59C7347-5210-3E43-B47D-E65D94BF4C89}" presName="matrix" presStyleCnt="0">
        <dgm:presLayoutVars>
          <dgm:chMax val="1"/>
          <dgm:dir/>
          <dgm:resizeHandles val="exact"/>
        </dgm:presLayoutVars>
      </dgm:prSet>
      <dgm:spPr/>
    </dgm:pt>
    <dgm:pt modelId="{7BE4D0B4-EA0A-734B-A599-6E383FE1963B}" type="pres">
      <dgm:prSet presAssocID="{C59C7347-5210-3E43-B47D-E65D94BF4C89}" presName="axisShape" presStyleLbl="bgShp" presStyleIdx="0" presStyleCnt="1"/>
      <dgm:spPr>
        <a:solidFill>
          <a:schemeClr val="tx1"/>
        </a:solidFill>
      </dgm:spPr>
    </dgm:pt>
    <dgm:pt modelId="{32B7D729-09D3-5841-BB01-7BDCFF9ECC0E}" type="pres">
      <dgm:prSet presAssocID="{C59C7347-5210-3E43-B47D-E65D94BF4C89}" presName="rect1" presStyleLbl="node1" presStyleIdx="0" presStyleCnt="4">
        <dgm:presLayoutVars>
          <dgm:chMax val="0"/>
          <dgm:chPref val="0"/>
          <dgm:bulletEnabled val="1"/>
        </dgm:presLayoutVars>
      </dgm:prSet>
      <dgm:spPr/>
    </dgm:pt>
    <dgm:pt modelId="{24EAF4AC-3E59-9C49-AED8-C06A4216A647}" type="pres">
      <dgm:prSet presAssocID="{C59C7347-5210-3E43-B47D-E65D94BF4C89}" presName="rect2" presStyleLbl="node1" presStyleIdx="1" presStyleCnt="4">
        <dgm:presLayoutVars>
          <dgm:chMax val="0"/>
          <dgm:chPref val="0"/>
          <dgm:bulletEnabled val="1"/>
        </dgm:presLayoutVars>
      </dgm:prSet>
      <dgm:spPr/>
    </dgm:pt>
    <dgm:pt modelId="{7E3DED24-0B5E-F049-B019-B6312DF28514}" type="pres">
      <dgm:prSet presAssocID="{C59C7347-5210-3E43-B47D-E65D94BF4C89}" presName="rect3" presStyleLbl="node1" presStyleIdx="2" presStyleCnt="4">
        <dgm:presLayoutVars>
          <dgm:chMax val="0"/>
          <dgm:chPref val="0"/>
          <dgm:bulletEnabled val="1"/>
        </dgm:presLayoutVars>
      </dgm:prSet>
      <dgm:spPr/>
    </dgm:pt>
    <dgm:pt modelId="{17C3B4DD-DB01-A146-8188-FA54228A1EF4}" type="pres">
      <dgm:prSet presAssocID="{C59C7347-5210-3E43-B47D-E65D94BF4C89}" presName="rect4" presStyleLbl="node1" presStyleIdx="3" presStyleCnt="4">
        <dgm:presLayoutVars>
          <dgm:chMax val="0"/>
          <dgm:chPref val="0"/>
          <dgm:bulletEnabled val="1"/>
        </dgm:presLayoutVars>
      </dgm:prSet>
      <dgm:spPr/>
    </dgm:pt>
  </dgm:ptLst>
  <dgm:cxnLst>
    <dgm:cxn modelId="{137A4612-875C-FF4B-AF01-1D3C59E8C776}" srcId="{9ED2DB0C-B1DF-1B46-9C3E-7BB0262F9891}" destId="{B00F56EC-2E20-0047-9269-2FC47B1138FE}" srcOrd="2" destOrd="0" parTransId="{5BC1776A-8FA7-E446-A4AE-2EFAC6A233E7}" sibTransId="{E592CDB8-4108-2C42-B5F5-CB3EE7AFCFAC}"/>
    <dgm:cxn modelId="{5E76F924-24C1-F14E-A6D9-3564452F6384}" srcId="{9ED2DB0C-B1DF-1B46-9C3E-7BB0262F9891}" destId="{A3A12A96-A583-5E4C-BB04-DDD39E8B9B65}" srcOrd="0" destOrd="0" parTransId="{0D0CBA8B-D8DE-4B4A-9480-B3C398198BCF}" sibTransId="{12C75CA7-6E73-9C48-9EDE-5F264473F88F}"/>
    <dgm:cxn modelId="{37971B25-B7E3-5640-9319-3B7534138D81}" type="presOf" srcId="{F21B16E6-147F-9041-A8DD-B6C8E526C763}" destId="{7E3DED24-0B5E-F049-B019-B6312DF28514}" srcOrd="0" destOrd="0" presId="urn:microsoft.com/office/officeart/2005/8/layout/matrix2"/>
    <dgm:cxn modelId="{B28B4B30-7E4E-D445-995C-FBEF113D7E8D}" srcId="{C59C7347-5210-3E43-B47D-E65D94BF4C89}" destId="{9ED2DB0C-B1DF-1B46-9C3E-7BB0262F9891}" srcOrd="4" destOrd="0" parTransId="{54645398-51FD-A745-8BFE-280E29270A68}" sibTransId="{49646209-C290-CC47-9E87-705014B7AC1F}"/>
    <dgm:cxn modelId="{3438C047-65F8-814E-BD0B-705AA69BDBC2}" srcId="{C59C7347-5210-3E43-B47D-E65D94BF4C89}" destId="{7D1F2939-6DF5-994C-BE48-9532A03EAEAF}" srcOrd="0" destOrd="0" parTransId="{CBE54CF3-F306-E941-B8B7-13EF049F03A4}" sibTransId="{29E14E79-3BE5-9841-B6B2-4B8C849605BF}"/>
    <dgm:cxn modelId="{67C7474D-3C06-2A45-81EE-3A48BE20817B}" srcId="{C59C7347-5210-3E43-B47D-E65D94BF4C89}" destId="{DCF411C0-1A56-3C4F-9D64-0F93EA14EC6E}" srcOrd="1" destOrd="0" parTransId="{E889BE1B-1AA4-F94F-BBD7-E1F102E0E369}" sibTransId="{9D1B6BAA-D70F-1D42-A640-8B39B23A24DF}"/>
    <dgm:cxn modelId="{C26C0B57-6D23-7B46-825F-AFFC10898AAA}" type="presOf" srcId="{7D1F2939-6DF5-994C-BE48-9532A03EAEAF}" destId="{32B7D729-09D3-5841-BB01-7BDCFF9ECC0E}" srcOrd="0" destOrd="0" presId="urn:microsoft.com/office/officeart/2005/8/layout/matrix2"/>
    <dgm:cxn modelId="{AA0C3C8C-8058-2049-9680-18B379D1E2A0}" type="presOf" srcId="{DCF411C0-1A56-3C4F-9D64-0F93EA14EC6E}" destId="{24EAF4AC-3E59-9C49-AED8-C06A4216A647}" srcOrd="0" destOrd="0" presId="urn:microsoft.com/office/officeart/2005/8/layout/matrix2"/>
    <dgm:cxn modelId="{6884518D-E499-D140-B0AE-373D1166F4CD}" srcId="{9ED2DB0C-B1DF-1B46-9C3E-7BB0262F9891}" destId="{29E239D7-56F5-5240-BCEF-C5E45BAF35D7}" srcOrd="3" destOrd="0" parTransId="{2F97BD74-7849-E54B-8D27-CACED6776EEE}" sibTransId="{555CB8F0-D415-734B-B021-BFB66C7AB845}"/>
    <dgm:cxn modelId="{7E79B88D-36B9-2B4D-A5CD-9B397DDC18B4}" srcId="{C59C7347-5210-3E43-B47D-E65D94BF4C89}" destId="{F21B16E6-147F-9041-A8DD-B6C8E526C763}" srcOrd="2" destOrd="0" parTransId="{5EAD1DEB-FE67-4D45-8068-FCE218AD4D00}" sibTransId="{5D2F7A4B-20D6-EB40-AA8A-CA8D03371D0C}"/>
    <dgm:cxn modelId="{BD15779F-6FC8-AA44-84C6-C7F15900CB5C}" srcId="{C59C7347-5210-3E43-B47D-E65D94BF4C89}" destId="{BEDAFF2C-96CB-DE43-8E00-F91CDEC17429}" srcOrd="3" destOrd="0" parTransId="{91F23651-AC25-7043-8924-9E8DAD9B160E}" sibTransId="{3650820D-0B83-BD45-A1C8-E626AAE06ADE}"/>
    <dgm:cxn modelId="{40A98EB1-F532-9A44-AE85-4A5C27207FFE}" type="presOf" srcId="{C59C7347-5210-3E43-B47D-E65D94BF4C89}" destId="{21ADA440-927C-C847-B861-F312B0E91246}" srcOrd="0" destOrd="0" presId="urn:microsoft.com/office/officeart/2005/8/layout/matrix2"/>
    <dgm:cxn modelId="{A0FB2ED7-B674-0049-82F6-8A501A87DA4C}" srcId="{9ED2DB0C-B1DF-1B46-9C3E-7BB0262F9891}" destId="{B7F9C0EA-2004-5D4D-84FC-78E7C14081E1}" srcOrd="1" destOrd="0" parTransId="{1D0125FC-70D1-204F-8E85-4791D4656642}" sibTransId="{2E358A26-65FD-394A-AFAF-96A0CF798339}"/>
    <dgm:cxn modelId="{966A6AF4-74CD-4047-8D9A-A75A9081F844}" type="presOf" srcId="{BEDAFF2C-96CB-DE43-8E00-F91CDEC17429}" destId="{17C3B4DD-DB01-A146-8188-FA54228A1EF4}" srcOrd="0" destOrd="0" presId="urn:microsoft.com/office/officeart/2005/8/layout/matrix2"/>
    <dgm:cxn modelId="{EE70319E-1C2A-9640-A6A7-13EC68D32F37}" type="presParOf" srcId="{21ADA440-927C-C847-B861-F312B0E91246}" destId="{7BE4D0B4-EA0A-734B-A599-6E383FE1963B}" srcOrd="0" destOrd="0" presId="urn:microsoft.com/office/officeart/2005/8/layout/matrix2"/>
    <dgm:cxn modelId="{4D64C61B-5036-8946-87A8-E7ABE17FB95E}" type="presParOf" srcId="{21ADA440-927C-C847-B861-F312B0E91246}" destId="{32B7D729-09D3-5841-BB01-7BDCFF9ECC0E}" srcOrd="1" destOrd="0" presId="urn:microsoft.com/office/officeart/2005/8/layout/matrix2"/>
    <dgm:cxn modelId="{F5C910CA-D412-8A40-A54B-38AAAFFDB341}" type="presParOf" srcId="{21ADA440-927C-C847-B861-F312B0E91246}" destId="{24EAF4AC-3E59-9C49-AED8-C06A4216A647}" srcOrd="2" destOrd="0" presId="urn:microsoft.com/office/officeart/2005/8/layout/matrix2"/>
    <dgm:cxn modelId="{0612E8F0-3FE2-FF48-B599-5BFEE4C02AB8}" type="presParOf" srcId="{21ADA440-927C-C847-B861-F312B0E91246}" destId="{7E3DED24-0B5E-F049-B019-B6312DF28514}" srcOrd="3" destOrd="0" presId="urn:microsoft.com/office/officeart/2005/8/layout/matrix2"/>
    <dgm:cxn modelId="{AA262BEC-D7C1-CA49-A9E6-29DEDFDB30EF}" type="presParOf" srcId="{21ADA440-927C-C847-B861-F312B0E91246}" destId="{17C3B4DD-DB01-A146-8188-FA54228A1EF4}"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0" y="0"/>
          <a:ext cx="8665067" cy="108549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Domain: </a:t>
          </a:r>
        </a:p>
        <a:p>
          <a:pPr marL="0" lvl="0" indent="0" algn="ctr" defTabSz="889000">
            <a:lnSpc>
              <a:spcPct val="90000"/>
            </a:lnSpc>
            <a:spcBef>
              <a:spcPct val="0"/>
            </a:spcBef>
            <a:spcAft>
              <a:spcPct val="35000"/>
            </a:spcAft>
            <a:buNone/>
          </a:pPr>
          <a:r>
            <a:rPr lang="en-US" sz="2000" b="0" kern="1200" dirty="0">
              <a:solidFill>
                <a:schemeClr val="tx1"/>
              </a:solidFill>
            </a:rPr>
            <a:t>Language and Literacy</a:t>
          </a:r>
        </a:p>
      </dsp:txBody>
      <dsp:txXfrm>
        <a:off x="31793" y="31793"/>
        <a:ext cx="8601481" cy="1021906"/>
      </dsp:txXfrm>
    </dsp:sp>
    <dsp:sp modelId="{37739391-0FC3-43F3-99E5-2DC1B4A061BC}">
      <dsp:nvSpPr>
        <dsp:cNvPr id="0" name=""/>
        <dsp:cNvSpPr/>
      </dsp:nvSpPr>
      <dsp:spPr>
        <a:xfrm>
          <a:off x="12912" y="1169653"/>
          <a:ext cx="8648151" cy="97183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n/>
              <a:solidFill>
                <a:schemeClr val="tx1"/>
              </a:solidFill>
            </a:rPr>
            <a:t>Strand: </a:t>
          </a:r>
        </a:p>
        <a:p>
          <a:pPr marL="0" lvl="0" indent="0" algn="ctr" defTabSz="889000">
            <a:lnSpc>
              <a:spcPct val="90000"/>
            </a:lnSpc>
            <a:spcBef>
              <a:spcPct val="0"/>
            </a:spcBef>
            <a:spcAft>
              <a:spcPct val="35000"/>
            </a:spcAft>
            <a:buNone/>
          </a:pPr>
          <a:r>
            <a:rPr lang="en-US" sz="2000" b="0" kern="1200" dirty="0">
              <a:ln/>
              <a:solidFill>
                <a:schemeClr val="tx1"/>
              </a:solidFill>
            </a:rPr>
            <a:t>Listening and Speaking</a:t>
          </a:r>
        </a:p>
      </dsp:txBody>
      <dsp:txXfrm>
        <a:off x="41376" y="1198117"/>
        <a:ext cx="8591223" cy="914902"/>
      </dsp:txXfrm>
    </dsp:sp>
    <dsp:sp modelId="{F785FD4E-4525-4DF6-BD35-5C26F95C6818}">
      <dsp:nvSpPr>
        <dsp:cNvPr id="0" name=""/>
        <dsp:cNvSpPr/>
      </dsp:nvSpPr>
      <dsp:spPr>
        <a:xfrm>
          <a:off x="62321" y="2340605"/>
          <a:ext cx="4581523" cy="1681395"/>
        </a:xfrm>
        <a:prstGeom prst="roundRect">
          <a:avLst>
            <a:gd name="adj" fmla="val 10000"/>
          </a:avLst>
        </a:prstGeom>
        <a:solidFill>
          <a:srgbClr val="EAAF3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Substrand: </a:t>
          </a:r>
        </a:p>
        <a:p>
          <a:pPr marL="0" lvl="0" indent="0" algn="ctr" defTabSz="711200">
            <a:lnSpc>
              <a:spcPct val="90000"/>
            </a:lnSpc>
            <a:spcBef>
              <a:spcPct val="0"/>
            </a:spcBef>
            <a:spcAft>
              <a:spcPct val="35000"/>
            </a:spcAft>
            <a:buNone/>
          </a:pPr>
          <a:r>
            <a:rPr lang="en-US" sz="1600" b="0" kern="1200" dirty="0">
              <a:solidFill>
                <a:schemeClr val="tx1"/>
              </a:solidFill>
            </a:rPr>
            <a:t>Language Use and Conventions</a:t>
          </a:r>
        </a:p>
      </dsp:txBody>
      <dsp:txXfrm>
        <a:off x="111567" y="2389851"/>
        <a:ext cx="4483031" cy="1582903"/>
      </dsp:txXfrm>
    </dsp:sp>
    <dsp:sp modelId="{19596EE0-ED40-E041-8747-5C5E6DF768E0}">
      <dsp:nvSpPr>
        <dsp:cNvPr id="0" name=""/>
        <dsp:cNvSpPr/>
      </dsp:nvSpPr>
      <dsp:spPr>
        <a:xfrm>
          <a:off x="26665" y="4161232"/>
          <a:ext cx="1148664" cy="1681395"/>
        </a:xfrm>
        <a:prstGeom prst="roundRect">
          <a:avLst>
            <a:gd name="adj" fmla="val 10000"/>
          </a:avLst>
        </a:prstGeom>
        <a:solidFill>
          <a:srgbClr val="EAAF3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latin typeface="Arial" charset="0"/>
              <a:cs typeface="Arial" charset="0"/>
            </a:rPr>
            <a:t>Use of language to communicate with others</a:t>
          </a:r>
          <a:endParaRPr lang="en-US" sz="1100" b="1" kern="1200" dirty="0">
            <a:solidFill>
              <a:schemeClr val="tx1"/>
            </a:solidFill>
          </a:endParaRPr>
        </a:p>
      </dsp:txBody>
      <dsp:txXfrm>
        <a:off x="60308" y="4194875"/>
        <a:ext cx="1081378" cy="1614109"/>
      </dsp:txXfrm>
    </dsp:sp>
    <dsp:sp modelId="{F4D27AE7-9AC6-3B4D-B2DD-1D587E0CFAC3}">
      <dsp:nvSpPr>
        <dsp:cNvPr id="0" name=""/>
        <dsp:cNvSpPr/>
      </dsp:nvSpPr>
      <dsp:spPr>
        <a:xfrm>
          <a:off x="1199451" y="4161232"/>
          <a:ext cx="1148664" cy="1681395"/>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latin typeface="Arial" charset="0"/>
              <a:cs typeface="Arial" charset="0"/>
            </a:rPr>
            <a:t>Clarity of speech</a:t>
          </a:r>
          <a:endParaRPr lang="en-US" sz="1100" kern="1200" dirty="0">
            <a:solidFill>
              <a:schemeClr val="tx1"/>
            </a:solidFill>
            <a:latin typeface="Arial" charset="0"/>
            <a:cs typeface="Arial" charset="0"/>
          </a:endParaRPr>
        </a:p>
      </dsp:txBody>
      <dsp:txXfrm>
        <a:off x="1233094" y="4194875"/>
        <a:ext cx="1081378" cy="1614109"/>
      </dsp:txXfrm>
    </dsp:sp>
    <dsp:sp modelId="{DA72F935-523A-6D40-B3ED-E0D26A476F3C}">
      <dsp:nvSpPr>
        <dsp:cNvPr id="0" name=""/>
        <dsp:cNvSpPr/>
      </dsp:nvSpPr>
      <dsp:spPr>
        <a:xfrm>
          <a:off x="2372237" y="4161232"/>
          <a:ext cx="1148664" cy="1681395"/>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latin typeface="Arial" charset="0"/>
              <a:cs typeface="Arial" charset="0"/>
            </a:rPr>
            <a:t>Conversational ability</a:t>
          </a:r>
          <a:endParaRPr lang="en-US" sz="1100" kern="1200" dirty="0">
            <a:solidFill>
              <a:schemeClr val="tx1"/>
            </a:solidFill>
            <a:latin typeface="Arial" charset="0"/>
            <a:cs typeface="Arial" charset="0"/>
          </a:endParaRPr>
        </a:p>
      </dsp:txBody>
      <dsp:txXfrm>
        <a:off x="2405880" y="4194875"/>
        <a:ext cx="1081378" cy="1614109"/>
      </dsp:txXfrm>
    </dsp:sp>
    <dsp:sp modelId="{3671F04F-5D46-C542-B61E-9402D3DBFCE0}">
      <dsp:nvSpPr>
        <dsp:cNvPr id="0" name=""/>
        <dsp:cNvSpPr/>
      </dsp:nvSpPr>
      <dsp:spPr>
        <a:xfrm>
          <a:off x="3545024" y="4161232"/>
          <a:ext cx="1148664" cy="1681395"/>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Arial" charset="0"/>
              <a:cs typeface="Arial" charset="0"/>
            </a:rPr>
            <a:t>Narratives</a:t>
          </a:r>
        </a:p>
      </dsp:txBody>
      <dsp:txXfrm>
        <a:off x="3578667" y="4194875"/>
        <a:ext cx="1081378" cy="1614109"/>
      </dsp:txXfrm>
    </dsp:sp>
    <dsp:sp modelId="{D1CEDDAE-80D8-42E6-A0F0-AD7ED120C4DD}">
      <dsp:nvSpPr>
        <dsp:cNvPr id="0" name=""/>
        <dsp:cNvSpPr/>
      </dsp:nvSpPr>
      <dsp:spPr>
        <a:xfrm>
          <a:off x="4741932" y="2340238"/>
          <a:ext cx="1529458" cy="1681395"/>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Substrand:             </a:t>
          </a:r>
          <a:r>
            <a:rPr lang="en-US" sz="1600" b="0" kern="1200" dirty="0">
              <a:solidFill>
                <a:schemeClr val="tx1"/>
              </a:solidFill>
            </a:rPr>
            <a:t>Vocabulary</a:t>
          </a:r>
        </a:p>
      </dsp:txBody>
      <dsp:txXfrm>
        <a:off x="4786728" y="2385034"/>
        <a:ext cx="1439866" cy="1591803"/>
      </dsp:txXfrm>
    </dsp:sp>
    <dsp:sp modelId="{FDE17D78-052C-47CC-ACEA-46F5C687E048}">
      <dsp:nvSpPr>
        <dsp:cNvPr id="0" name=""/>
        <dsp:cNvSpPr/>
      </dsp:nvSpPr>
      <dsp:spPr>
        <a:xfrm>
          <a:off x="6319634" y="2340238"/>
          <a:ext cx="2321450" cy="1681395"/>
        </a:xfrm>
        <a:prstGeom prst="roundRect">
          <a:avLst>
            <a:gd name="adj" fmla="val 10000"/>
          </a:avLst>
        </a:prstGeom>
        <a:solidFill>
          <a:srgbClr val="EAAF3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Substrand:             </a:t>
          </a:r>
          <a:r>
            <a:rPr lang="en-US" sz="1600" b="0" kern="1200" dirty="0">
              <a:solidFill>
                <a:schemeClr val="tx1"/>
              </a:solidFill>
            </a:rPr>
            <a:t>Grammar</a:t>
          </a:r>
        </a:p>
      </dsp:txBody>
      <dsp:txXfrm>
        <a:off x="6368880" y="2389484"/>
        <a:ext cx="2222958" cy="1582903"/>
      </dsp:txXfrm>
    </dsp:sp>
    <dsp:sp modelId="{08D066BD-2A7C-3C4B-9B48-B6AE59B78571}">
      <dsp:nvSpPr>
        <dsp:cNvPr id="0" name=""/>
        <dsp:cNvSpPr/>
      </dsp:nvSpPr>
      <dsp:spPr>
        <a:xfrm>
          <a:off x="6287437" y="4153582"/>
          <a:ext cx="1148664" cy="1681395"/>
        </a:xfrm>
        <a:prstGeom prst="roundRect">
          <a:avLst>
            <a:gd name="adj" fmla="val 10000"/>
          </a:avLst>
        </a:prstGeom>
        <a:solidFill>
          <a:srgbClr val="EAAF3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Sentence structure</a:t>
          </a:r>
        </a:p>
      </dsp:txBody>
      <dsp:txXfrm>
        <a:off x="6321080" y="4187225"/>
        <a:ext cx="1081378" cy="1614109"/>
      </dsp:txXfrm>
    </dsp:sp>
    <dsp:sp modelId="{1E8BBDBD-577E-484C-9E9C-A88FB30487AC}">
      <dsp:nvSpPr>
        <dsp:cNvPr id="0" name=""/>
        <dsp:cNvSpPr/>
      </dsp:nvSpPr>
      <dsp:spPr>
        <a:xfrm>
          <a:off x="7492420" y="4161232"/>
          <a:ext cx="1148664" cy="1681395"/>
        </a:xfrm>
        <a:prstGeom prst="roundRect">
          <a:avLst>
            <a:gd name="adj" fmla="val 10000"/>
          </a:avLst>
        </a:prstGeom>
        <a:solidFill>
          <a:srgbClr val="EAAF3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Word structure</a:t>
          </a:r>
        </a:p>
      </dsp:txBody>
      <dsp:txXfrm>
        <a:off x="7526063" y="4194875"/>
        <a:ext cx="1081378" cy="1614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4D0B4-EA0A-734B-A599-6E383FE1963B}">
      <dsp:nvSpPr>
        <dsp:cNvPr id="0" name=""/>
        <dsp:cNvSpPr/>
      </dsp:nvSpPr>
      <dsp:spPr>
        <a:xfrm>
          <a:off x="0" y="216495"/>
          <a:ext cx="4546600" cy="4546600"/>
        </a:xfrm>
        <a:prstGeom prst="quadArrow">
          <a:avLst>
            <a:gd name="adj1" fmla="val 2000"/>
            <a:gd name="adj2" fmla="val 4000"/>
            <a:gd name="adj3" fmla="val 5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2B7D729-09D3-5841-BB01-7BDCFF9ECC0E}">
      <dsp:nvSpPr>
        <dsp:cNvPr id="0" name=""/>
        <dsp:cNvSpPr/>
      </dsp:nvSpPr>
      <dsp:spPr>
        <a:xfrm>
          <a:off x="295529" y="512025"/>
          <a:ext cx="1818640" cy="1818640"/>
        </a:xfrm>
        <a:prstGeom prst="roundRect">
          <a:avLst/>
        </a:prstGeom>
        <a:solidFill>
          <a:srgbClr val="EAAF3A"/>
        </a:solidFill>
        <a:ln>
          <a:solidFill>
            <a:schemeClr val="dk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How might you plan to support English learners?</a:t>
          </a:r>
        </a:p>
      </dsp:txBody>
      <dsp:txXfrm>
        <a:off x="384308" y="600804"/>
        <a:ext cx="1641082" cy="1641082"/>
      </dsp:txXfrm>
    </dsp:sp>
    <dsp:sp modelId="{24EAF4AC-3E59-9C49-AED8-C06A4216A647}">
      <dsp:nvSpPr>
        <dsp:cNvPr id="0" name=""/>
        <dsp:cNvSpPr/>
      </dsp:nvSpPr>
      <dsp:spPr>
        <a:xfrm>
          <a:off x="2432431" y="512025"/>
          <a:ext cx="1818640" cy="1818640"/>
        </a:xfrm>
        <a:prstGeom prst="roundRect">
          <a:avLst/>
        </a:prstGeom>
        <a:solidFill>
          <a:srgbClr val="EAAF3A"/>
        </a:solidFill>
        <a:ln>
          <a:solidFill>
            <a:schemeClr val="dk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How might you shift this activity to support more prediction?</a:t>
          </a:r>
        </a:p>
      </dsp:txBody>
      <dsp:txXfrm>
        <a:off x="2521210" y="600804"/>
        <a:ext cx="1641082" cy="1641082"/>
      </dsp:txXfrm>
    </dsp:sp>
    <dsp:sp modelId="{7E3DED24-0B5E-F049-B019-B6312DF28514}">
      <dsp:nvSpPr>
        <dsp:cNvPr id="0" name=""/>
        <dsp:cNvSpPr/>
      </dsp:nvSpPr>
      <dsp:spPr>
        <a:xfrm>
          <a:off x="295529" y="2648927"/>
          <a:ext cx="1818640" cy="1818640"/>
        </a:xfrm>
        <a:prstGeom prst="roundRect">
          <a:avLst/>
        </a:prstGeom>
        <a:solidFill>
          <a:srgbClr val="EAAF3A"/>
        </a:solidFill>
        <a:ln>
          <a:solidFill>
            <a:schemeClr val="dk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How might you let </a:t>
          </a:r>
          <a:r>
            <a:rPr lang="en-US" sz="1700" kern="1200" dirty="0">
              <a:solidFill>
                <a:schemeClr val="tx1"/>
              </a:solidFill>
              <a:effectLst/>
              <a:latin typeface="Arial" pitchFamily="34" charset="0"/>
              <a:ea typeface="ＭＳ Ｐゴシック" pitchFamily="34" charset="-128"/>
              <a:cs typeface="Arial" pitchFamily="34" charset="0"/>
            </a:rPr>
            <a:t>students</a:t>
          </a:r>
          <a:r>
            <a:rPr lang="en-US" sz="1700" kern="1200" dirty="0">
              <a:solidFill>
                <a:schemeClr val="tx1"/>
              </a:solidFill>
            </a:rPr>
            <a:t> take more turns?</a:t>
          </a:r>
        </a:p>
      </dsp:txBody>
      <dsp:txXfrm>
        <a:off x="384308" y="2737706"/>
        <a:ext cx="1641082" cy="1641082"/>
      </dsp:txXfrm>
    </dsp:sp>
    <dsp:sp modelId="{17C3B4DD-DB01-A146-8188-FA54228A1EF4}">
      <dsp:nvSpPr>
        <dsp:cNvPr id="0" name=""/>
        <dsp:cNvSpPr/>
      </dsp:nvSpPr>
      <dsp:spPr>
        <a:xfrm>
          <a:off x="2432431" y="2648927"/>
          <a:ext cx="1818640" cy="1818640"/>
        </a:xfrm>
        <a:prstGeom prst="roundRect">
          <a:avLst/>
        </a:prstGeom>
        <a:solidFill>
          <a:srgbClr val="EAAF3A"/>
        </a:solidFill>
        <a:ln>
          <a:solidFill>
            <a:schemeClr val="dk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How might you listen to a student communicating non-verbally?</a:t>
          </a:r>
        </a:p>
      </dsp:txBody>
      <dsp:txXfrm>
        <a:off x="2521210" y="2737706"/>
        <a:ext cx="1641082" cy="16410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7" name="Rectangle 3"/>
          <p:cNvSpPr>
            <a:spLocks noGrp="1" noChangeArrowheads="1"/>
          </p:cNvSpPr>
          <p:nvPr>
            <p:ph type="dt" sz="quarter" idx="1"/>
          </p:nvPr>
        </p:nvSpPr>
        <p:spPr bwMode="auto">
          <a:xfrm>
            <a:off x="3970938"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159748" name="Rectangle 4"/>
          <p:cNvSpPr>
            <a:spLocks noGrp="1" noChangeArrowheads="1"/>
          </p:cNvSpPr>
          <p:nvPr>
            <p:ph type="ftr" sz="quarter" idx="2"/>
          </p:nvPr>
        </p:nvSpPr>
        <p:spPr bwMode="auto">
          <a:xfrm>
            <a:off x="0"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9" name="Rectangle 5"/>
          <p:cNvSpPr>
            <a:spLocks noGrp="1" noChangeArrowheads="1"/>
          </p:cNvSpPr>
          <p:nvPr>
            <p:ph type="sldNum" sz="quarter" idx="3"/>
          </p:nvPr>
        </p:nvSpPr>
        <p:spPr bwMode="auto">
          <a:xfrm>
            <a:off x="3970938"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E515072-6A05-4023-9D2D-2C180A696AF8}" type="slidenum">
              <a:rPr lang="en-US" altLang="en-US"/>
              <a:pPr/>
              <a:t>‹#›</a:t>
            </a:fld>
            <a:endParaRPr lang="en-US" altLang="en-US"/>
          </a:p>
        </p:txBody>
      </p:sp>
    </p:spTree>
    <p:extLst>
      <p:ext uri="{BB962C8B-B14F-4D97-AF65-F5344CB8AC3E}">
        <p14:creationId xmlns:p14="http://schemas.microsoft.com/office/powerpoint/2010/main" val="3705643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1" name="Rectangle 3"/>
          <p:cNvSpPr>
            <a:spLocks noGrp="1" noChangeArrowheads="1"/>
          </p:cNvSpPr>
          <p:nvPr>
            <p:ph type="dt" idx="1"/>
          </p:nvPr>
        </p:nvSpPr>
        <p:spPr bwMode="auto">
          <a:xfrm>
            <a:off x="3970938"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701040" y="4416068"/>
            <a:ext cx="5608320" cy="41831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5" name="Rectangle 7"/>
          <p:cNvSpPr>
            <a:spLocks noGrp="1" noChangeArrowheads="1"/>
          </p:cNvSpPr>
          <p:nvPr>
            <p:ph type="sldNum" sz="quarter" idx="5"/>
          </p:nvPr>
        </p:nvSpPr>
        <p:spPr bwMode="auto">
          <a:xfrm>
            <a:off x="3970938"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63BC816-A333-4379-8CA2-2F78EB8E295B}" type="slidenum">
              <a:rPr lang="en-US" altLang="en-US"/>
              <a:pPr/>
              <a:t>‹#›</a:t>
            </a:fld>
            <a:endParaRPr lang="en-US" altLang="en-US"/>
          </a:p>
        </p:txBody>
      </p:sp>
    </p:spTree>
    <p:extLst>
      <p:ext uri="{BB962C8B-B14F-4D97-AF65-F5344CB8AC3E}">
        <p14:creationId xmlns:p14="http://schemas.microsoft.com/office/powerpoint/2010/main" val="3782623985"/>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S Pゴシック" charset="0"/>
      </a:defRPr>
    </a:lvl1pPr>
    <a:lvl2pPr marL="4572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ts val="0"/>
              </a:spcBef>
            </a:pPr>
            <a:r>
              <a:rPr lang="en-US" altLang="en-US" b="1" dirty="0">
                <a:latin typeface="Arial" charset="0"/>
                <a:ea typeface="ＭＳ Ｐゴシック" charset="-128"/>
                <a:cs typeface="Arial" charset="0"/>
              </a:rPr>
              <a:t>Presenter Remarks: </a:t>
            </a:r>
            <a:endParaRPr lang="en-US" altLang="en-US" dirty="0">
              <a:latin typeface="Arial" charset="0"/>
              <a:ea typeface="ＭＳ Ｐゴシック" charset="-128"/>
              <a:cs typeface="Arial" charset="0"/>
            </a:endParaRPr>
          </a:p>
          <a:p>
            <a:pPr eaLnBrk="1" hangingPunct="1">
              <a:spcBef>
                <a:spcPts val="0"/>
              </a:spcBef>
            </a:pPr>
            <a:r>
              <a:rPr lang="en-US" altLang="en-US" dirty="0"/>
              <a:t>Language and Literacy in Transitional Kindergarten: Language Use and Conventions and Grammar—a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Language and Literacy domain.</a:t>
            </a:r>
          </a:p>
          <a:p>
            <a:pPr eaLnBrk="1" hangingPunct="1">
              <a:spcBef>
                <a:spcPts val="0"/>
              </a:spcBef>
            </a:pPr>
            <a:endParaRPr lang="en-US" altLang="en-US" dirty="0"/>
          </a:p>
          <a:p>
            <a:pPr>
              <a:spcBef>
                <a:spcPts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areas of language use and conventions and grammar. </a:t>
            </a:r>
            <a:endParaRPr lang="en-US" dirty="0"/>
          </a:p>
          <a:p>
            <a:pPr>
              <a:spcBef>
                <a:spcPts val="0"/>
              </a:spcBef>
            </a:pPr>
            <a:endParaRPr lang="en-US" altLang="en-US" dirty="0">
              <a:latin typeface="Arial" charset="0"/>
              <a:ea typeface="ＭＳ Ｐゴシック" charset="-128"/>
              <a:cs typeface="Arial" charset="0"/>
            </a:endParaRPr>
          </a:p>
        </p:txBody>
      </p:sp>
      <p:sp>
        <p:nvSpPr>
          <p:cNvPr id="4" name="Slide Number Placeholder 3"/>
          <p:cNvSpPr>
            <a:spLocks noGrp="1"/>
          </p:cNvSpPr>
          <p:nvPr>
            <p:ph type="sldNum" sz="quarter" idx="10"/>
          </p:nvPr>
        </p:nvSpPr>
        <p:spPr/>
        <p:txBody>
          <a:bodyPr/>
          <a:lstStyle/>
          <a:p>
            <a:fld id="{F76CAE68-6BBD-164B-BE97-97E5EA682EC6}" type="slidenum">
              <a:rPr lang="en-US" smtClean="0"/>
              <a:t>1</a:t>
            </a:fld>
            <a:endParaRPr lang="en-US"/>
          </a:p>
        </p:txBody>
      </p:sp>
    </p:spTree>
    <p:extLst>
      <p:ext uri="{BB962C8B-B14F-4D97-AF65-F5344CB8AC3E}">
        <p14:creationId xmlns:p14="http://schemas.microsoft.com/office/powerpoint/2010/main" val="179363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701040" y="4419237"/>
            <a:ext cx="5608320" cy="44113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1, </a:t>
            </a:r>
            <a:r>
              <a:rPr kumimoji="0" lang="en-US" sz="1200" b="0" i="0" u="none" strike="noStrike" kern="1200" cap="none" spc="0" normalizeH="0" baseline="0" noProof="0" dirty="0">
                <a:ln>
                  <a:noFill/>
                </a:ln>
                <a:solidFill>
                  <a:prstClr val="black"/>
                </a:solidFill>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14340"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DD2BF54-F570-6641-860F-A6CC9FA76D93}" type="slidenum">
              <a:rPr lang="en-US">
                <a:cs typeface="Arial" charset="0"/>
              </a:rPr>
              <a:pPr/>
              <a:t>10</a:t>
            </a:fld>
            <a:endParaRPr lang="en-US">
              <a:cs typeface="Arial" charset="0"/>
            </a:endParaRPr>
          </a:p>
        </p:txBody>
      </p:sp>
    </p:spTree>
    <p:extLst>
      <p:ext uri="{BB962C8B-B14F-4D97-AF65-F5344CB8AC3E}">
        <p14:creationId xmlns:p14="http://schemas.microsoft.com/office/powerpoint/2010/main" val="3262262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xfrm>
            <a:off x="701040" y="4416067"/>
            <a:ext cx="5842000" cy="47955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pPr marL="0" marR="0" lvl="0" indent="0" algn="l" defTabSz="457200" rtl="0" eaLnBrk="0" fontAlgn="base" latinLnBrk="0" hangingPunct="0">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 the Preschool Learning Foundations and Preschool Curriculum Framework, </a:t>
            </a:r>
            <a:r>
              <a:rPr kumimoji="0" lang="en-US"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Language Use and Conventions and Grammar are </a:t>
            </a:r>
            <a:r>
              <a:rPr kumimoji="0" lang="en-US" b="0" i="0" u="none" strike="noStrike" kern="1200" cap="none" spc="0" normalizeH="0" baseline="0" noProof="0" dirty="0" err="1">
                <a:ln/>
                <a:solidFill>
                  <a:prstClr val="black"/>
                </a:solidFill>
                <a:effectLst/>
                <a:uLnTx/>
                <a:uFillTx/>
                <a:latin typeface="Arial" pitchFamily="34" charset="0"/>
                <a:ea typeface="ＭＳ Ｐゴシック" pitchFamily="34" charset="-128"/>
                <a:cs typeface="Arial" pitchFamily="34" charset="0"/>
              </a:rPr>
              <a:t>substrands</a:t>
            </a:r>
            <a:r>
              <a:rPr kumimoji="0" lang="en-US"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 </a:t>
            </a: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within the Language and Literacy domain</a:t>
            </a: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 Listening and Speaking strand.</a:t>
            </a: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endParaRPr lang="en-US" dirty="0"/>
          </a:p>
          <a:p>
            <a:r>
              <a:rPr lang="en-US" dirty="0"/>
              <a:t>The Language Use and Conventions substrand is organized into four skills, “… each of which is a foundation. Each of these skill areas calls for a distinct set of practices based on research evidence; therefore, …curricular suggestions are organized by skills or foundations. This organization offers teachers a structure for creating their own links between foundations that focus on different skills and activities in the classroom. </a:t>
            </a:r>
            <a:r>
              <a:rPr lang="en-US" baseline="0" dirty="0"/>
              <a:t>The four skills are as follows:</a:t>
            </a:r>
          </a:p>
          <a:p>
            <a:pPr marL="171450" indent="-171450">
              <a:buFont typeface="Arial" panose="020B0604020202020204" pitchFamily="34" charset="0"/>
              <a:buChar char="•"/>
            </a:pPr>
            <a:r>
              <a:rPr lang="en-US" baseline="0" dirty="0"/>
              <a:t>Use language to communicate with others.</a:t>
            </a:r>
          </a:p>
          <a:p>
            <a:pPr marL="171450" indent="-171450">
              <a:buFont typeface="Arial" panose="020B0604020202020204" pitchFamily="34" charset="0"/>
              <a:buChar char="•"/>
            </a:pPr>
            <a:r>
              <a:rPr lang="en-US" baseline="0" dirty="0"/>
              <a:t>Speak clearly.</a:t>
            </a:r>
          </a:p>
          <a:p>
            <a:pPr marL="171450" indent="-171450">
              <a:buFont typeface="Arial" panose="020B0604020202020204" pitchFamily="34" charset="0"/>
              <a:buChar char="•"/>
            </a:pPr>
            <a:r>
              <a:rPr lang="en-US" baseline="0" dirty="0"/>
              <a:t>Use accepted language styles.</a:t>
            </a:r>
          </a:p>
          <a:p>
            <a:pPr marL="171450" indent="-171450">
              <a:buFont typeface="Arial" panose="020B0604020202020204" pitchFamily="34" charset="0"/>
              <a:buChar char="•"/>
            </a:pPr>
            <a:r>
              <a:rPr lang="en-US" baseline="0" dirty="0"/>
              <a:t>Tell a short story or retell something that happened earlier in the day” (PCF, Vol. 1, p. 111).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 [G]</a:t>
            </a:r>
            <a:r>
              <a:rPr lang="en-US" dirty="0" err="1"/>
              <a:t>rammar</a:t>
            </a:r>
            <a:r>
              <a:rPr lang="en-US" dirty="0"/>
              <a:t> substrand is organized</a:t>
            </a:r>
            <a:r>
              <a:rPr lang="en-US" baseline="0" dirty="0"/>
              <a:t> around two areas:</a:t>
            </a:r>
          </a:p>
          <a:p>
            <a:pPr marL="171450" indent="-171450">
              <a:buFont typeface="Arial" panose="020B0604020202020204" pitchFamily="34" charset="0"/>
              <a:buChar char="•"/>
            </a:pPr>
            <a:r>
              <a:rPr lang="en-US" baseline="0" dirty="0"/>
              <a:t>First, it focuses on how children understand and use increasingly complex and longer sentences.</a:t>
            </a:r>
          </a:p>
          <a:p>
            <a:pPr marL="171450" indent="-171450">
              <a:buFont typeface="Arial" panose="020B0604020202020204" pitchFamily="34" charset="0"/>
              <a:buChar char="•"/>
            </a:pPr>
            <a:r>
              <a:rPr lang="en-US" baseline="0" dirty="0"/>
              <a:t>Second, it focuses on how children understand and use age-appropriate grammatical bits such as subject-verb agreement (e.g., He walks; they walk), progressive tense (e.g., walking), regular and irregular past tense (e.g., walked, went), regular and irregular plurals (e.g., pails, oxen), pronouns (e.g., him, it), and possessives (e.g., mine, not mines)” </a:t>
            </a:r>
            <a:r>
              <a:rPr lang="en-US" dirty="0"/>
              <a:t>(PCF, Vol. 1, p. 122).</a:t>
            </a:r>
          </a:p>
          <a:p>
            <a:endParaRPr lang="en-US" dirty="0"/>
          </a:p>
          <a:p>
            <a:endParaRPr lang="en-US" b="0" dirty="0"/>
          </a:p>
        </p:txBody>
      </p:sp>
    </p:spTree>
    <p:extLst>
      <p:ext uri="{BB962C8B-B14F-4D97-AF65-F5344CB8AC3E}">
        <p14:creationId xmlns:p14="http://schemas.microsoft.com/office/powerpoint/2010/main" val="3010214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xfrm>
            <a:off x="778933" y="4400223"/>
            <a:ext cx="5530427" cy="42370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r>
              <a:rPr lang="en-US" b="1" dirty="0"/>
              <a:t>Presenter Remarks: </a:t>
            </a:r>
          </a:p>
          <a:p>
            <a:pPr eaLnBrk="1" hangingPunct="1">
              <a:buFontTx/>
              <a:buNone/>
            </a:pPr>
            <a:r>
              <a:rPr lang="en-US" dirty="0"/>
              <a:t>The foundations promote a common understanding of young children’s learning and guide instructional practice. </a:t>
            </a:r>
          </a:p>
          <a:p>
            <a:pPr eaLnBrk="1" hangingPunct="1">
              <a:buFontTx/>
              <a:buNone/>
            </a:pPr>
            <a:endParaRPr lang="en-US" dirty="0"/>
          </a:p>
          <a:p>
            <a:pPr>
              <a:buFontTx/>
              <a:buNone/>
            </a:pPr>
            <a:r>
              <a:rPr lang="en-US" dirty="0"/>
              <a:t>As teachers plan learning environments and experiences, the background information that the foundations provide can help teachers better understand students’ developing knowledge and skills.</a:t>
            </a:r>
          </a:p>
          <a:p>
            <a:pPr eaLnBrk="1" hangingPunct="1">
              <a:buFontTx/>
              <a:buNone/>
            </a:pPr>
            <a:endParaRPr lang="en-US" dirty="0"/>
          </a:p>
          <a:p>
            <a:pPr eaLnBrk="1" hangingPunct="1">
              <a:buFontTx/>
              <a:buNone/>
            </a:pPr>
            <a:r>
              <a:rPr lang="en-US" dirty="0"/>
              <a:t>The Preschool Learning Foundations were developed with research-based evidence and are enhanced with suggestions and examples</a:t>
            </a:r>
            <a:r>
              <a:rPr lang="en-US" baseline="0" dirty="0"/>
              <a:t> from </a:t>
            </a:r>
            <a:r>
              <a:rPr lang="en-US" dirty="0"/>
              <a:t>expert practitioners. All foundations were written by a team of researchers with expertise in the various domains. </a:t>
            </a: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B491ACC-203A-8A4F-88E7-56F46DB0E68A}" type="slidenum">
              <a:rPr lang="en-US">
                <a:cs typeface="Arial" charset="0"/>
              </a:rPr>
              <a:pPr/>
              <a:t>12</a:t>
            </a:fld>
            <a:endParaRPr lang="en-US">
              <a:cs typeface="Arial" charset="0"/>
            </a:endParaRPr>
          </a:p>
        </p:txBody>
      </p:sp>
    </p:spTree>
    <p:extLst>
      <p:ext uri="{BB962C8B-B14F-4D97-AF65-F5344CB8AC3E}">
        <p14:creationId xmlns:p14="http://schemas.microsoft.com/office/powerpoint/2010/main" val="10868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xfrm>
            <a:off x="701040" y="4416068"/>
            <a:ext cx="5608320" cy="449133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Aft>
                <a:spcPts val="0"/>
              </a:spcAft>
            </a:pPr>
            <a:r>
              <a:rPr lang="en-US" b="1" dirty="0"/>
              <a:t>Presenter Remarks: </a:t>
            </a:r>
          </a:p>
          <a:p>
            <a:pPr eaLnBrk="1" hangingPunct="1">
              <a:spcAft>
                <a:spcPts val="0"/>
              </a:spcAft>
              <a:buFontTx/>
              <a:buNone/>
            </a:pPr>
            <a:r>
              <a:rPr lang="en-US" dirty="0"/>
              <a:t>The Preschool Learning Foundations describe what children should be able to do at around 48 months (four years of age) and 60 months (five years of age).</a:t>
            </a:r>
          </a:p>
          <a:p>
            <a:pPr eaLnBrk="1" hangingPunct="1">
              <a:spcAft>
                <a:spcPts val="0"/>
              </a:spcAft>
              <a:buFontTx/>
              <a:buNone/>
            </a:pPr>
            <a:endParaRPr lang="en-US" dirty="0"/>
          </a:p>
          <a:p>
            <a:pPr marL="0" marR="0" lvl="0" indent="0" algn="l" defTabSz="457200" rtl="0" eaLnBrk="0" fontAlgn="base" latinLnBrk="0" hangingPunct="0">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foundations assume that children have access to appropriate support in high-quality programs that include the following aspects: </a:t>
            </a:r>
          </a:p>
          <a:p>
            <a:pPr marL="171450" lvl="0" indent="-171450" defTabSz="457200">
              <a:spcBef>
                <a:spcPts val="0"/>
              </a:spcBef>
              <a:buFont typeface="Arial" panose="020B0604020202020204" pitchFamily="34" charset="0"/>
              <a:buChar char="•"/>
              <a:defRPr/>
            </a:pPr>
            <a:r>
              <a:rPr lang="en-US" dirty="0">
                <a:solidFill>
                  <a:prstClr val="black"/>
                </a:solidFill>
                <a:ea typeface="ＭＳ Ｐゴシック" pitchFamily="34" charset="-128"/>
                <a:cs typeface="Arial" pitchFamily="34" charset="0"/>
              </a:rPr>
              <a:t>Regularly rotated</a:t>
            </a:r>
            <a:r>
              <a:rPr lang="en-US" baseline="0" dirty="0">
                <a:solidFill>
                  <a:prstClr val="black"/>
                </a:solidFill>
                <a:ea typeface="ＭＳ Ｐゴシック" pitchFamily="34" charset="-128"/>
                <a:cs typeface="Arial" pitchFamily="34" charset="0"/>
              </a:rPr>
              <a:t> e</a:t>
            </a:r>
            <a:r>
              <a:rPr lang="en-US" dirty="0">
                <a:solidFill>
                  <a:prstClr val="black"/>
                </a:solidFill>
                <a:ea typeface="ＭＳ Ｐゴシック" pitchFamily="34" charset="-128"/>
                <a:cs typeface="Arial" pitchFamily="34" charset="0"/>
              </a:rPr>
              <a:t>nvironments and experiences that encourage active, playful exploration and experimentation</a:t>
            </a:r>
          </a:p>
          <a:p>
            <a:pPr marL="171450" lvl="0" indent="-171450" defTabSz="457200" eaLnBrk="1" hangingPunct="1">
              <a:spcBef>
                <a:spcPts val="0"/>
              </a:spcBef>
              <a:buFont typeface="Arial" panose="020B0604020202020204" pitchFamily="34" charset="0"/>
              <a:buChar char="•"/>
              <a:defRPr/>
            </a:pPr>
            <a:r>
              <a:rPr lang="en-US" dirty="0">
                <a:solidFill>
                  <a:prstClr val="black"/>
                </a:solidFill>
                <a:ea typeface="ＭＳ Ｐゴシック" pitchFamily="34" charset="-128"/>
                <a:cs typeface="Arial" pitchFamily="34" charset="0"/>
              </a:rPr>
              <a:t>Clearly defined learning centers where materials are rotated</a:t>
            </a:r>
          </a:p>
          <a:p>
            <a:pPr marL="171450" lvl="0" indent="-171450" defTabSz="457200" eaLnBrk="1" hangingPunct="1">
              <a:spcBef>
                <a:spcPts val="0"/>
              </a:spcBef>
              <a:buFont typeface="Arial" panose="020B0604020202020204" pitchFamily="34" charset="0"/>
              <a:buChar char="•"/>
              <a:defRPr/>
            </a:pPr>
            <a:r>
              <a:rPr lang="en-US" dirty="0">
                <a:solidFill>
                  <a:prstClr val="black"/>
                </a:solidFill>
                <a:ea typeface="ＭＳ Ｐゴシック" pitchFamily="34" charset="-128"/>
                <a:cs typeface="Arial" pitchFamily="34" charset="0"/>
              </a:rPr>
              <a:t>Intentional teaching to help children gain knowledge and skills</a:t>
            </a:r>
          </a:p>
          <a:p>
            <a:pPr marL="171450" marR="0" lvl="0" indent="-171450" algn="l" defTabSz="457200" rtl="0" eaLnBrk="1" fontAlgn="base" latinLnBrk="0" hangingPunct="1">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Predictable schedules and routines with large blocks of time for play and skillful integration of curriculum with an intentional focus on content</a:t>
            </a:r>
          </a:p>
          <a:p>
            <a:pPr marL="171450" marR="0" lvl="0" indent="-171450" algn="l" defTabSz="457200" rtl="0" eaLnBrk="1" fontAlgn="base" latinLnBrk="0" hangingPunct="1">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Specific support for English learners with staff that have knowledge of the stages of English-language acquisition</a:t>
            </a:r>
          </a:p>
          <a:p>
            <a:pPr marL="171450" marR="0" lvl="0" indent="-171450" algn="l" defTabSz="457200" rtl="0" eaLnBrk="1" fontAlgn="base" latinLnBrk="0" hangingPunct="1">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Accommodations and adaptations for children with disabilities and additional support when needed</a:t>
            </a:r>
          </a:p>
          <a:p>
            <a:pPr eaLnBrk="1" hangingPunct="1">
              <a:spcAft>
                <a:spcPts val="0"/>
              </a:spcAft>
              <a:buFontTx/>
              <a:buNone/>
            </a:pPr>
            <a:endParaRPr lang="en-US" dirty="0"/>
          </a:p>
          <a:p>
            <a:pPr eaLnBrk="1" hangingPunct="1">
              <a:spcAft>
                <a:spcPts val="0"/>
              </a:spcAft>
              <a:buFontTx/>
              <a:buNone/>
            </a:pPr>
            <a:r>
              <a:rPr lang="en-US" dirty="0"/>
              <a:t>Let’s take a closer look at one of the foundations for an example. Open the Preschool Learning Foundations and find a page where the age levels appear; this is an example of a foundation page. </a:t>
            </a:r>
          </a:p>
          <a:p>
            <a:pPr eaLnBrk="1" hangingPunct="1">
              <a:spcAft>
                <a:spcPts val="0"/>
              </a:spcAft>
              <a:buFontTx/>
              <a:buNone/>
            </a:pPr>
            <a:endParaRPr lang="en-US" dirty="0"/>
          </a:p>
          <a:p>
            <a:pPr eaLnBrk="1" hangingPunct="1">
              <a:spcAft>
                <a:spcPts val="0"/>
              </a:spcAft>
              <a:buFontTx/>
              <a:buNone/>
            </a:pPr>
            <a:r>
              <a:rPr lang="en-US" dirty="0"/>
              <a:t>Look across the page at the developmental progression at around 48 months; notice the changes at around 60 months of age. (Solicit a few participants to read what they see.) </a:t>
            </a:r>
          </a:p>
          <a:p>
            <a:pPr eaLnBrk="1" hangingPunct="1">
              <a:spcAft>
                <a:spcPts val="0"/>
              </a:spcAft>
              <a:buFontTx/>
              <a:buNone/>
            </a:pPr>
            <a:endParaRPr lang="en-US" dirty="0"/>
          </a:p>
          <a:p>
            <a:pPr eaLnBrk="1" hangingPunct="1">
              <a:spcAft>
                <a:spcPts val="0"/>
              </a:spcAft>
              <a:buFontTx/>
              <a:buNone/>
            </a:pPr>
            <a:r>
              <a:rPr lang="en-US" dirty="0"/>
              <a:t>(Summarize the exploration with the following key note.) 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p:txBody>
      </p:sp>
    </p:spTree>
    <p:extLst>
      <p:ext uri="{BB962C8B-B14F-4D97-AF65-F5344CB8AC3E}">
        <p14:creationId xmlns:p14="http://schemas.microsoft.com/office/powerpoint/2010/main" val="1927917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Curriculum Framework offers guidance on how teachers—through planned learning environments, materials, and experiences that are developmentally appropriate, individually and culturally meaningful, and engaging to families—can support the learning and development described in the foundations.</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 p. 227).</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Let’s look at an examples from the Preschool Curriculum Framework that offer insight on creating an inclusive environment: </a:t>
            </a: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“Around the world, children in some cultures are encouraged to speak up while children in other cultures are encouraged to remain silent. Teachers need to be respectful of home expectations for language at the same time that they support children to speak up at school.  Children must be surrounded by language to acquire the vocabulary and sentence structures they need to read and write and think</a:t>
            </a:r>
            <a:r>
              <a:rPr kumimoji="0" lang="en-US" altLang="ja-JP" sz="1200" b="0" i="0" u="none" strike="noStrike" kern="1200" cap="none" spc="0" normalizeH="0" baseline="0" noProof="0" dirty="0">
                <a:ln>
                  <a:noFill/>
                </a:ln>
                <a:effectLst/>
                <a:uLnTx/>
                <a:uFillTx/>
                <a:latin typeface="Arial" charset="0"/>
                <a:ea typeface="ＭＳ Ｐゴシック" panose="020B0600070205080204" pitchFamily="34" charset="-128"/>
              </a:rPr>
              <a:t>” (PCF, Vol. 1, p. 102).</a:t>
            </a:r>
          </a:p>
        </p:txBody>
      </p:sp>
    </p:spTree>
    <p:extLst>
      <p:ext uri="{BB962C8B-B14F-4D97-AF65-F5344CB8AC3E}">
        <p14:creationId xmlns:p14="http://schemas.microsoft.com/office/powerpoint/2010/main" val="3579024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970938" y="8797275"/>
            <a:ext cx="3037840" cy="464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D9123AB1-A536-C241-A9D2-CAF43E50E816}" type="slidenum">
              <a:rPr lang="en-US" b="0">
                <a:cs typeface="Arial" charset="0"/>
              </a:rPr>
              <a:pPr algn="r" eaLnBrk="1" hangingPunct="1"/>
              <a:t>15</a:t>
            </a:fld>
            <a:endParaRPr lang="en-US" b="0">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r>
              <a:rPr lang="en-US" b="1" dirty="0"/>
              <a:t>Presenter Remarks: </a:t>
            </a:r>
          </a:p>
          <a:p>
            <a:pPr defTabSz="457200"/>
            <a:r>
              <a:rPr lang="en-US" dirty="0"/>
              <a:t>Again, language and literacy often develop within contexts</a:t>
            </a:r>
            <a:r>
              <a:rPr lang="en-US" baseline="0" dirty="0"/>
              <a:t> </a:t>
            </a:r>
            <a:r>
              <a:rPr lang="en-US" dirty="0"/>
              <a:t>of the daily routine, classroom environment, home environment, and through interactions with peers and adults. </a:t>
            </a:r>
          </a:p>
          <a:p>
            <a:pPr defTabSz="457200"/>
            <a:endParaRPr lang="en-US" dirty="0"/>
          </a:p>
          <a:p>
            <a:pPr defTabSz="457200"/>
            <a:r>
              <a:rPr lang="en-US" dirty="0"/>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The</a:t>
            </a:r>
            <a:r>
              <a:rPr lang="en-US" baseline="0" dirty="0"/>
              <a:t> preschool curriculum framework </a:t>
            </a:r>
            <a:r>
              <a:rPr lang="en-US" dirty="0"/>
              <a:t>takes an integrated approach to early learning and describes how curriculum planning considers the connections between different domains as children engage in teacher-guided learning activities” (PCF, Vol. 1, p. v).</a:t>
            </a:r>
          </a:p>
        </p:txBody>
      </p:sp>
    </p:spTree>
    <p:extLst>
      <p:ext uri="{BB962C8B-B14F-4D97-AF65-F5344CB8AC3E}">
        <p14:creationId xmlns:p14="http://schemas.microsoft.com/office/powerpoint/2010/main" val="108697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21525" y="4401806"/>
            <a:ext cx="5767352" cy="4620743"/>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Please find Handout 1: Foundations Map and follow along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while we discuss each </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domain is Language and Literacy.</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Listening and Speaking.</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substrand is Language Use and Conventions.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There are two for each age level on this page (1.1 and 1.2 for 48 months; 1.1 and 1.2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Notice that there is a developmental progression from four years old to five years old within a substrand.</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Many of the foundations also have footnotes that include information specific for students with IEPs or students with disabilities, such as information about adaptations or accommodations.</a:t>
            </a:r>
          </a:p>
          <a:p>
            <a:pPr eaLnBrk="1" hangingPunct="1">
              <a:spcBef>
                <a:spcPts val="0"/>
              </a:spcBef>
            </a:pPr>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16</a:t>
            </a:fld>
            <a:endParaRPr lang="en-US" altLang="en-US" sz="1200"/>
          </a:p>
        </p:txBody>
      </p:sp>
    </p:spTree>
    <p:extLst>
      <p:ext uri="{BB962C8B-B14F-4D97-AF65-F5344CB8AC3E}">
        <p14:creationId xmlns:p14="http://schemas.microsoft.com/office/powerpoint/2010/main" val="358171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7"/>
            <a:ext cx="5608320" cy="4719503"/>
          </a:xfrm>
        </p:spPr>
        <p:txBody>
          <a:bodyPr>
            <a:noAutofit/>
          </a:bodyPr>
          <a:lstStyle/>
          <a:p>
            <a:pPr marL="0" marR="0" lvl="0" indent="0" algn="l" defTabSz="914400" rtl="0" eaLnBrk="0" fontAlgn="base" latinLnBrk="0" hangingPunct="0">
              <a:spcBef>
                <a:spcPts val="0"/>
              </a:spcBef>
              <a:spcAft>
                <a:spcPct val="0"/>
              </a:spcAft>
              <a:buClrTx/>
              <a:buSzTx/>
              <a:buFontTx/>
              <a:buNone/>
              <a:tabLst/>
              <a:defRPr/>
            </a:pPr>
            <a:r>
              <a:rPr kumimoji="0" lang="en-US" altLang="en-US"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Background Information:</a:t>
            </a: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 sure the following talking points are mentioned when groups are sharing what they discussed with their groups: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ELD foundations are “…meant to be used along with the language and literacy foundations, not in place of them” (PLF, Vol. 1, p. 105).</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ELD foundations show children</a:t>
            </a:r>
            <a:r>
              <a:rPr kumimoji="0" lang="ja-JP"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ja-JP"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 development in English, which is acquired along a continuum of development, and not at specific points in time (beginning, middle, and later).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LLD foundations outline the knowledge, skills, and behaviors children have acquired at specific points in time (48 months and 60 months). </a:t>
            </a:r>
          </a:p>
          <a:p>
            <a:pPr marL="628650" marR="0" lvl="1" indent="-171450" algn="l" defTabSz="914400" rtl="0" eaLnBrk="0" fontAlgn="base" latinLnBrk="0" hangingPunct="0">
              <a:spcBef>
                <a:spcPts val="0"/>
              </a:spcBef>
              <a:spcAft>
                <a:spcPct val="0"/>
              </a:spcAft>
              <a:buClrTx/>
              <a:buSzTx/>
              <a:buFont typeface="Courier New" panose="02070309020205020404" pitchFamily="49" charset="0"/>
              <a:buChar char="o"/>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See foundation 1.1 on page 56 of the Preschool Learning Foundations (Volume 1) for the following example: “</a:t>
            </a:r>
            <a:r>
              <a:rPr kumimoji="0" lang="en-US" altLang="ja-JP"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language to communicate with others in familiar social situations for a variety of basic purposes, including describing, requesting, commenting, acknowledging, greeting and rejecting” (PLF, Vol. 1, p. 56).</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LLD foundations explain language development in any language, but they are based on research with children who speak English as their only language (monolinguals).</a:t>
            </a:r>
          </a:p>
          <a:p>
            <a:pPr marL="0" marR="0" lvl="0" indent="0" algn="l" defTabSz="914400" rtl="0" eaLnBrk="0" fontAlgn="base" latinLnBrk="0" hangingPunct="0">
              <a:spcBef>
                <a:spcPts val="0"/>
              </a:spcBef>
              <a:spcAft>
                <a:spcPct val="0"/>
              </a:spcAft>
              <a:buClrTx/>
              <a:buSzTx/>
              <a:buFontTx/>
              <a:buNone/>
              <a:tabLst/>
              <a:defRPr/>
            </a:pP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Language and Literacy (LLD) foundations explain language development and are based on research with children who speak English as their only language (monolinguals); h</a:t>
            </a: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owever, many of the developmental principles are universal. The English-Language Development (ELD) foundations support development of a second language—focusing on English. </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foundations work together.  While you support language and literacy development with the LLD foundations, you are referencing—as a guide—the ELD foundations to determine the levels of English learners and to understand where and how you can provide support.</a:t>
            </a:r>
          </a:p>
          <a:p>
            <a:pPr marL="0" marR="0" lvl="0" indent="0" algn="l" defTabSz="914400" rtl="0" eaLnBrk="0" fontAlgn="base" latinLnBrk="0" hangingPunct="0">
              <a:spcBef>
                <a:spcPts val="0"/>
              </a:spcBef>
              <a:spcAft>
                <a:spcPct val="0"/>
              </a:spcAft>
              <a:buClrTx/>
              <a:buSzTx/>
              <a:buFontTx/>
              <a:buNone/>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“Young children can learn good listening skills in any language; these skills will facilitate the ability to attend to and comprehend spoken English” (</a:t>
            </a: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PCF, Vol. 1, p. 189).</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Discuss the following questions with your table group:</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Look at the charts on the screen; what similarities and differences do you notice?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first glance, or based on your experience, how do you use these domains together to support the children in your classroom? </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Would anyone like to share something interesting they discussed with their group?</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kumimoji="0" lang="en-US" altLang="ja-JP"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Extra Notes</a:t>
            </a:r>
            <a:r>
              <a:rPr kumimoji="0" lang="en-US" altLang="ja-JP"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There are multiple bodies of research that have examined language development. For example, there is a body of research on language development in Chinese, a body of research on language development in Italian, etc. The research review that was conducted to develop the language and literacy foundations and framework did not sample all of the research conducted on participants speaking non-English languages; it primarily focused on the body of research that was conducted with English-speaking participants. </a:t>
            </a:r>
          </a:p>
          <a:p>
            <a:pPr marL="171450" indent="-171450">
              <a:buFont typeface="Arial" panose="020B0604020202020204" pitchFamily="34" charset="0"/>
              <a:buChar char="•"/>
            </a:pP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17</a:t>
            </a:fld>
            <a:endParaRPr lang="en-US" altLang="en-US"/>
          </a:p>
        </p:txBody>
      </p:sp>
    </p:spTree>
    <p:extLst>
      <p:ext uri="{BB962C8B-B14F-4D97-AF65-F5344CB8AC3E}">
        <p14:creationId xmlns:p14="http://schemas.microsoft.com/office/powerpoint/2010/main" val="5095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21525" y="4401806"/>
            <a:ext cx="5767352" cy="428455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effectLst/>
                <a:uLnTx/>
                <a:uFillTx/>
                <a:latin typeface="Arial" charset="0"/>
                <a:ea typeface="ＭＳ Ｐゴシック" panose="020B0600070205080204" pitchFamily="34" charset="-128"/>
              </a:rPr>
              <a:t>Presenter Remarks: </a:t>
            </a: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Flip the first page of </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Handout 1: PLF Map Language Use and Conventions Page </a:t>
            </a: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over to find the English-Language Development (ELD) foundation map. </a:t>
            </a:r>
            <a:endParaRPr kumimoji="0" lang="en-US" sz="1200" b="1"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While today’s focus is on the Language and Literacy domain, it is important to recognize that the English-Language Development domain also has information about developing listening and speaking for our students learning English as a second language. Teachers need to remember to use these two domains together to support English learners.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The important things to notice on this slide are the differences from the previous LLD foundation map. Does anyone know what these differences are? Turn and talk with your neighbor about similarities and differences. (Allow 1-2 minutes for participants to talk.)</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Can someone share what they discussed? (Ensure that following key points are shared: ELD has Focus area—LLD does not have focus area; ELD has beginning, middle, and later—LLD has 48 and 60 months.)</a:t>
            </a: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31E47-9314-4658-A0A8-444D4D4BD2D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71744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tablemates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19</a:t>
            </a:fld>
            <a:endParaRPr lang="en-US" altLang="en-US" sz="1200"/>
          </a:p>
        </p:txBody>
      </p:sp>
    </p:spTree>
    <p:extLst>
      <p:ext uri="{BB962C8B-B14F-4D97-AF65-F5344CB8AC3E}">
        <p14:creationId xmlns:p14="http://schemas.microsoft.com/office/powerpoint/2010/main" val="388528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buFont typeface="Arial" panose="020B0604020202020204" pitchFamily="34" charset="0"/>
              <a:buChar char="•"/>
            </a:pPr>
            <a:r>
              <a:rPr lang="en-US" altLang="en-US" sz="1200" dirty="0">
                <a:solidFill>
                  <a:prstClr val="black"/>
                </a:solidFill>
                <a:ea typeface="MS PGothic" panose="020B0600070205080204" pitchFamily="34" charset="-128"/>
              </a:rPr>
              <a:t>Gain understanding of key concepts from the </a:t>
            </a:r>
            <a:r>
              <a:rPr lang="en-US" altLang="en-US" sz="1200" i="1" dirty="0">
                <a:solidFill>
                  <a:prstClr val="black"/>
                </a:solidFill>
                <a:ea typeface="MS PGothic" panose="020B0600070205080204" pitchFamily="34" charset="-128"/>
              </a:rPr>
              <a:t>California Preschool Learning Foundations, Volume 1 </a:t>
            </a:r>
            <a:r>
              <a:rPr lang="en-US" altLang="en-US" sz="1200" dirty="0">
                <a:solidFill>
                  <a:prstClr val="black"/>
                </a:solidFill>
                <a:ea typeface="MS PGothic" panose="020B0600070205080204" pitchFamily="34" charset="-128"/>
              </a:rPr>
              <a:t>and the </a:t>
            </a:r>
            <a:r>
              <a:rPr lang="en-US" altLang="en-US" sz="1200" i="1" dirty="0">
                <a:solidFill>
                  <a:prstClr val="black"/>
                </a:solidFill>
                <a:ea typeface="MS PGothic" panose="020B0600070205080204" pitchFamily="34" charset="-128"/>
              </a:rPr>
              <a:t>California Preschool Curriculum Framework, Volume 1—</a:t>
            </a:r>
            <a:r>
              <a:rPr lang="en-US" altLang="en-US" sz="1200" dirty="0">
                <a:solidFill>
                  <a:prstClr val="black"/>
                </a:solidFill>
                <a:ea typeface="MS PGothic" panose="020B0600070205080204" pitchFamily="34" charset="-128"/>
              </a:rPr>
              <a:t>Language and Literacy domain, Listening and Speaking strand: Language Use and Conventions and Grammar </a:t>
            </a:r>
            <a:r>
              <a:rPr lang="en-US" altLang="en-US" sz="1200" dirty="0" err="1">
                <a:solidFill>
                  <a:prstClr val="black"/>
                </a:solidFill>
                <a:ea typeface="MS PGothic" panose="020B0600070205080204" pitchFamily="34" charset="-128"/>
              </a:rPr>
              <a:t>substrands</a:t>
            </a:r>
            <a:r>
              <a:rPr lang="en-US" altLang="en-US" sz="1200" dirty="0">
                <a:solidFill>
                  <a:prstClr val="black"/>
                </a:solidFill>
                <a:ea typeface="MS PGothic" panose="020B0600070205080204" pitchFamily="34" charset="-128"/>
              </a:rPr>
              <a:t>.</a:t>
            </a:r>
          </a:p>
          <a:p>
            <a:pPr marL="171450" lvl="0" indent="-171450">
              <a:buFont typeface="Arial" panose="020B0604020202020204" pitchFamily="34" charset="0"/>
              <a:buChar char="•"/>
            </a:pPr>
            <a:r>
              <a:rPr lang="en-US" altLang="en-US" sz="1200" dirty="0">
                <a:solidFill>
                  <a:prstClr val="black"/>
                </a:solidFill>
                <a:ea typeface="MS PGothic" panose="020B0600070205080204" pitchFamily="34" charset="-128"/>
              </a:rPr>
              <a:t>Observe, read, and discuss the developmental continuum language use and conventions and grammar.</a:t>
            </a:r>
          </a:p>
          <a:p>
            <a:pPr marL="171450" lvl="0" indent="-171450">
              <a:buFont typeface="Arial" panose="020B0604020202020204" pitchFamily="34" charset="0"/>
              <a:buChar char="•"/>
            </a:pPr>
            <a:r>
              <a:rPr lang="en-US" altLang="en-US" sz="1200" dirty="0">
                <a:solidFill>
                  <a:prstClr val="black"/>
                </a:solidFill>
                <a:ea typeface="MS PGothic" panose="020B0600070205080204" pitchFamily="34" charset="-128"/>
              </a:rPr>
              <a:t>Develop strategies that will guide instruction and learning in Transitional Kindergarten (TK).</a:t>
            </a:r>
          </a:p>
          <a:p>
            <a:pPr marL="171450" lvl="0" indent="-171450">
              <a:buFont typeface="Arial" panose="020B0604020202020204" pitchFamily="34" charset="0"/>
              <a:buChar char="•"/>
            </a:pPr>
            <a:r>
              <a:rPr lang="en-US" altLang="en-US" sz="12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1200" dirty="0"/>
              <a:t>skills, knowledge, and behaviors related to language and literacy development.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913139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xfrm>
            <a:off x="701040" y="4416068"/>
            <a:ext cx="5608320" cy="388287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altLang="en-US" b="1" dirty="0">
                <a:latin typeface="Arial" panose="020B0604020202020204" pitchFamily="34" charset="0"/>
              </a:rPr>
              <a:t>Background Information:</a:t>
            </a:r>
          </a:p>
          <a:p>
            <a:pPr>
              <a:spcBef>
                <a:spcPts val="0"/>
              </a:spcBef>
            </a:pPr>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pages 39-40 of the Alignment Document.</a:t>
            </a:r>
          </a:p>
          <a:p>
            <a:endParaRPr lang="en-US" dirty="0"/>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Alignment Document provides information about the connections between the Preschool Learning Foundations and the kindergarten content standards for California public schools.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Look at Handout 2: Language Use and Conventions Alignment to see the detailed alignment of substrand 2.0 and the kindergarten content standards. Underline anything you find interesting. (Allow 3-4 minutes to read and underline.)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Would anyone like to share what they underlined or found to be of interest?</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When you look at the alignment table you can see the connections between the preschool foundations and the kindergarten content standards.  Although the foundations and standards may, at times, be organized differently or may not correspond exactly, there is a correlational progression between them.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Extra Notes: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following optional discussion questions that can be used if participants need prompting to start discussion:</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What do you observe about the different expectations for children at around 48 months of age, at around 60 months of age, and by the end of kindergarten? </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In recognition of these developmental stages, what are the implications for TK teachers in supporting children’s developing language use and conventions abilities?</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4DFD9D-7833-C04A-B8C3-9196ACA08F9C}" type="slidenum">
              <a:rPr lang="en-US">
                <a:cs typeface="Arial" charset="0"/>
              </a:rPr>
              <a:pPr/>
              <a:t>20</a:t>
            </a:fld>
            <a:endParaRPr lang="en-US">
              <a:cs typeface="Arial" charset="0"/>
            </a:endParaRPr>
          </a:p>
        </p:txBody>
      </p:sp>
    </p:spTree>
    <p:extLst>
      <p:ext uri="{BB962C8B-B14F-4D97-AF65-F5344CB8AC3E}">
        <p14:creationId xmlns:p14="http://schemas.microsoft.com/office/powerpoint/2010/main" val="709468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8"/>
            <a:ext cx="5608320" cy="4567388"/>
          </a:xfrm>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2: Making Connections</a:t>
            </a:r>
            <a:r>
              <a:rPr lang="en-US" b="1" cap="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endParaRPr lang="en-US"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cap="none" dirty="0">
                <a:effectLst/>
                <a:latin typeface="Arial" panose="020B0604020202020204" pitchFamily="34" charset="0"/>
                <a:ea typeface="Times New Roman" panose="02020603050405020304" pitchFamily="18" charset="0"/>
                <a:cs typeface="Arial" panose="020B0604020202020204" pitchFamily="34" charset="0"/>
              </a:rPr>
              <a:t>Presenter Remarks:</a:t>
            </a:r>
          </a:p>
          <a:p>
            <a:pPr marL="0" marR="0">
              <a:spcBef>
                <a:spcPts val="0"/>
              </a:spcBef>
              <a:spcAft>
                <a:spcPts val="0"/>
              </a:spcAft>
            </a:pPr>
            <a:r>
              <a:rPr lang="en-US" cap="none" dirty="0">
                <a:effectLst/>
                <a:latin typeface="Arial" panose="020B0604020202020204" pitchFamily="34" charset="0"/>
                <a:ea typeface="Times New Roman" panose="02020603050405020304" pitchFamily="18" charset="0"/>
                <a:cs typeface="Arial" panose="020B0604020202020204" pitchFamily="34" charset="0"/>
              </a:rPr>
              <a:t>It’s time for another activity.</a:t>
            </a: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Allow participants to explore the introduction and to compare language use and conventions skills with grammar skills through a jigsaw reading and graphic representation.</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read about, organize, and share information regarding language use and conventions and grammar skills.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Table groups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Chart paper</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Preschool Learning Foundations (Volume 1)—introduction section</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Trainer Tool: Language Use and Conventions and Grammar Work Together Cut-Outs (printed, cut out, and placed in envelopes labeled “Skill Circles”)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Tape for each table group</a:t>
            </a:r>
          </a:p>
          <a:p>
            <a:pPr marL="0" marR="0" algn="l">
              <a:spcBef>
                <a:spcPts val="0"/>
              </a:spcBef>
              <a:spcAft>
                <a:spcPts val="0"/>
              </a:spcAft>
            </a:pPr>
            <a:endParaRPr lang="en-US" dirty="0">
              <a:effectLst/>
              <a:latin typeface="Arial" panose="020B0604020202020204" pitchFamily="34" charset="0"/>
              <a:ea typeface="Times" pitchFamily="18" charset="0"/>
              <a:cs typeface="Arial" panose="020B0604020202020204" pitchFamily="34" charset="0"/>
            </a:endParaRPr>
          </a:p>
          <a:p>
            <a:pPr marL="0" marR="0" algn="l">
              <a:spcBef>
                <a:spcPts val="0"/>
              </a:spcBef>
              <a:spcAft>
                <a:spcPts val="0"/>
              </a:spcAft>
            </a:pPr>
            <a:r>
              <a:rPr lang="en-US" dirty="0">
                <a:effectLst/>
                <a:latin typeface="Arial" panose="020B0604020202020204" pitchFamily="34" charset="0"/>
                <a:ea typeface="Times" pitchFamily="18" charset="0"/>
                <a:cs typeface="Arial" panose="020B0604020202020204" pitchFamily="34" charset="0"/>
              </a:rPr>
              <a:t>TIME: 15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Symbol" panose="05050102010706020507" pitchFamily="18" charset="2"/>
              <a:buNone/>
              <a:tabLst>
                <a:tab pos="1320800" algn="l"/>
              </a:tabLs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457200" algn="l"/>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Ask groups to jigsaw-read the relevant introduction sections of the Preschool Learning Foundations (Volume 1): </a:t>
            </a:r>
          </a:p>
          <a:p>
            <a:pPr marL="800100" marR="0" lvl="1" indent="-342900" algn="l" defTabSz="914400" rtl="0" eaLnBrk="0" fontAlgn="base" latinLnBrk="0" hangingPunct="0">
              <a:spcBef>
                <a:spcPts val="0"/>
              </a:spcBef>
              <a:spcAft>
                <a:spcPts val="0"/>
              </a:spcAft>
              <a:buClrTx/>
              <a:buSzTx/>
              <a:buFont typeface="Courier New" panose="02070309020205020404" pitchFamily="49" charset="0"/>
              <a:buChar char="o"/>
              <a:tabLst>
                <a:tab pos="457200" algn="l"/>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Language Use and Conventions (pp. 49-50)</a:t>
            </a:r>
          </a:p>
          <a:p>
            <a:pPr marL="800100" marR="0" lvl="1" indent="-342900" algn="l" defTabSz="914400" rtl="0" eaLnBrk="0" fontAlgn="base" latinLnBrk="0" hangingPunct="0">
              <a:spcBef>
                <a:spcPts val="0"/>
              </a:spcBef>
              <a:spcAft>
                <a:spcPts val="0"/>
              </a:spcAft>
              <a:buClrTx/>
              <a:buSzTx/>
              <a:buFont typeface="Courier New" panose="02070309020205020404" pitchFamily="49" charset="0"/>
              <a:buChar char="o"/>
              <a:tabLst>
                <a:tab pos="457200" algn="l"/>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Grammar (pp. 51-52)</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groups to locate the envelope labeled “Skill Circles” on their tabletop.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Direct groups to use the skill circles and chart paper to create a visual graphic representing/organizing what they read.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Advance the slide and share the sample representation (Language use and conventions skills are shown in red; grammar skills are shown in green.).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Invite table groups to share their graphics.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Highlight the integrated nature of these two </a:t>
            </a:r>
            <a:r>
              <a:rPr lang="en-US" dirty="0" err="1">
                <a:effectLst/>
                <a:latin typeface="Arial" panose="020B0604020202020204" pitchFamily="34" charset="0"/>
                <a:ea typeface="Times New Roman" panose="02020603050405020304" pitchFamily="18" charset="0"/>
                <a:cs typeface="Arial" panose="020B0604020202020204" pitchFamily="34" charset="0"/>
              </a:rPr>
              <a:t>substrands</a:t>
            </a:r>
            <a:r>
              <a:rPr lang="en-US" dirty="0">
                <a:effectLst/>
                <a:latin typeface="Arial" panose="020B0604020202020204" pitchFamily="34" charset="0"/>
                <a:ea typeface="Times New Roman" panose="02020603050405020304" pitchFamily="18" charset="0"/>
                <a:cs typeface="Arial" panose="020B0604020202020204" pitchFamily="34" charset="0"/>
              </a:rPr>
              <a:t> and the connection between skills.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21</a:t>
            </a:fld>
            <a:endParaRPr lang="en-US" altLang="en-US"/>
          </a:p>
        </p:txBody>
      </p:sp>
    </p:spTree>
    <p:extLst>
      <p:ext uri="{BB962C8B-B14F-4D97-AF65-F5344CB8AC3E}">
        <p14:creationId xmlns:p14="http://schemas.microsoft.com/office/powerpoint/2010/main" val="209460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8"/>
            <a:ext cx="5608320" cy="4339217"/>
          </a:xfrm>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r>
              <a:rPr lang="en-US" dirty="0"/>
              <a:t>This chart represents one way to organize the skill circles; language use and conventions skills are shown in red and</a:t>
            </a:r>
            <a:r>
              <a:rPr lang="en-US" baseline="0" dirty="0"/>
              <a:t> grammar skills are shown in green. </a:t>
            </a:r>
          </a:p>
          <a:p>
            <a:endParaRPr lang="en-US" baseline="0" dirty="0"/>
          </a:p>
          <a:p>
            <a:r>
              <a:rPr lang="en-US" baseline="0" dirty="0"/>
              <a:t>It’s time to share your graphics with the whole group.</a:t>
            </a:r>
          </a:p>
          <a:p>
            <a:endParaRPr lang="en-US" baseline="0" dirty="0"/>
          </a:p>
          <a:p>
            <a:r>
              <a:rPr lang="en-US" baseline="0" dirty="0"/>
              <a:t>It is clear that language use and conventions skills and grammar skills are connected. For example, it is hard to think about communication without being able to use regular and past tense correctly. A mistake in the tense can completely change the information being communicated. However, it is important for us to understand these skills individually in order to plan for and support this integrated growth effectively. </a:t>
            </a:r>
          </a:p>
          <a:p>
            <a:endParaRPr lang="en-US" baseline="0" dirty="0"/>
          </a:p>
          <a:p>
            <a:pPr marL="0" marR="0" lvl="0" indent="0" algn="l" defTabSz="914400" rtl="0" eaLnBrk="0" fontAlgn="base" latinLnBrk="0" hangingPunct="0">
              <a:spcBef>
                <a:spcPts val="0"/>
              </a:spcBef>
              <a:spcAft>
                <a:spcPct val="0"/>
              </a:spcAft>
              <a:buClrTx/>
              <a:buSzTx/>
              <a:buFontTx/>
              <a:buNone/>
              <a:tabLst/>
              <a:defRPr/>
            </a:pPr>
            <a:r>
              <a:rPr lang="en-US" dirty="0"/>
              <a:t>Learning</a:t>
            </a:r>
            <a:r>
              <a:rPr lang="en-US" baseline="0" dirty="0"/>
              <a:t> to use language effectively is a crucial life skill that develops from describing to predicting—from merely greeting someone to seeking new information about him or her.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The Language Use and Conventions </a:t>
            </a:r>
            <a:r>
              <a:rPr kumimoji="0" lang="en-US" b="0" i="0" u="none" strike="noStrike" kern="1200" cap="none" spc="0" normalizeH="0" baseline="0" noProof="0" dirty="0" err="1">
                <a:ln>
                  <a:noFill/>
                </a:ln>
                <a:solidFill>
                  <a:srgbClr val="000000"/>
                </a:solidFill>
                <a:effectLst/>
                <a:uLnTx/>
                <a:uFillTx/>
                <a:latin typeface="Arial" charset="0"/>
                <a:ea typeface="ＭＳ Ｐゴシック" panose="020B0600070205080204" pitchFamily="34" charset="-128"/>
              </a:rPr>
              <a:t>substrand</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 is organized into four skills, “… each of which is a foundation…The four skills are as follows: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Use language to communicate with others.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Speak clearly.</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Use accepted language styles.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Tell a short story or retell something that happened earlier in the day” (PCF, Vol. 1, p. 111). </a:t>
            </a:r>
          </a:p>
          <a:p>
            <a:pPr marL="0" indent="0">
              <a:buNone/>
            </a:pPr>
            <a:endParaRPr lang="en-US" i="0" baseline="0" dirty="0"/>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dirty="0"/>
              <a:t>Grammar holds words together to form sentences.</a:t>
            </a:r>
            <a:r>
              <a:rPr lang="en-US" baseline="0" dirty="0"/>
              <a:t>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“The [G]</a:t>
            </a:r>
            <a:r>
              <a:rPr kumimoji="0" lang="en-US" b="0" i="0" u="none" strike="noStrike" kern="1200" cap="none" spc="0" normalizeH="0" baseline="0" noProof="0" dirty="0" err="1">
                <a:ln>
                  <a:noFill/>
                </a:ln>
                <a:solidFill>
                  <a:srgbClr val="000000"/>
                </a:solidFill>
                <a:effectLst/>
                <a:uLnTx/>
                <a:uFillTx/>
                <a:latin typeface="Arial" charset="0"/>
                <a:ea typeface="ＭＳ Ｐゴシック" panose="020B0600070205080204" pitchFamily="34" charset="-128"/>
              </a:rPr>
              <a:t>rammar</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 </a:t>
            </a:r>
            <a:r>
              <a:rPr kumimoji="0" lang="en-US" b="0" i="0" u="none" strike="noStrike" kern="1200" cap="none" spc="0" normalizeH="0" baseline="0" noProof="0" dirty="0" err="1">
                <a:ln>
                  <a:noFill/>
                </a:ln>
                <a:solidFill>
                  <a:srgbClr val="000000"/>
                </a:solidFill>
                <a:effectLst/>
                <a:uLnTx/>
                <a:uFillTx/>
                <a:latin typeface="Arial" charset="0"/>
                <a:ea typeface="ＭＳ Ｐゴシック" panose="020B0600070205080204" pitchFamily="34" charset="-128"/>
              </a:rPr>
              <a:t>substrand</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 is organized around two areas: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First, it focuses on how children understand and use increasingly complex and longer sentences.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Second, it focuses on how children understand and use age-appropriate grammatical bits such as subject-verb agreement (e.g., He walks; they walk), progressive tense (e.g., walking), regular and irregular past tense (e.g., walked, went), regular and irregular plurals (e.g., pails, oxen), pronouns (e.g., him, it), and possessives (e.g., mine, not mines)” (PCF, Vol. 1, p. 122).</a:t>
            </a:r>
          </a:p>
          <a:p>
            <a:pPr marL="0" indent="0">
              <a:buNone/>
            </a:pPr>
            <a:endParaRPr lang="en-US" baseline="0" dirty="0"/>
          </a:p>
          <a:p>
            <a:pPr marL="0" indent="0">
              <a:buNone/>
            </a:pPr>
            <a:r>
              <a:rPr lang="en-US" dirty="0"/>
              <a:t>Students lear</a:t>
            </a:r>
            <a:r>
              <a:rPr lang="en-US" baseline="0" dirty="0"/>
              <a:t>n to use grammatical words and elements from parents and teachers. As they learn grammar, they begin to notice patterns, such as adding –</a:t>
            </a:r>
            <a:r>
              <a:rPr lang="en-US" baseline="0" dirty="0" err="1"/>
              <a:t>ed</a:t>
            </a:r>
            <a:r>
              <a:rPr lang="en-US" baseline="0" dirty="0"/>
              <a:t> to the end of words.  When students first start using these patterns, they sometimes overgeneralize (e.g., using –</a:t>
            </a:r>
            <a:r>
              <a:rPr lang="en-US" baseline="0" dirty="0" err="1"/>
              <a:t>ed</a:t>
            </a:r>
            <a:r>
              <a:rPr lang="en-US" baseline="0" dirty="0"/>
              <a:t> on a word like “</a:t>
            </a:r>
            <a:r>
              <a:rPr lang="en-US" baseline="0" dirty="0" err="1"/>
              <a:t>gived</a:t>
            </a:r>
            <a:r>
              <a:rPr lang="en-US" baseline="0" dirty="0"/>
              <a:t>” instead of ”gave”).  Teachers can restate the sentence with correct wording to model correct grammar.  They also should use conversations with students as an opportunity to use complete sentences in order to model correct sentence structure.</a:t>
            </a:r>
            <a:endParaRPr lang="en-US"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22</a:t>
            </a:fld>
            <a:endParaRPr lang="en-US" altLang="en-US"/>
          </a:p>
        </p:txBody>
      </p:sp>
    </p:spTree>
    <p:extLst>
      <p:ext uri="{BB962C8B-B14F-4D97-AF65-F5344CB8AC3E}">
        <p14:creationId xmlns:p14="http://schemas.microsoft.com/office/powerpoint/2010/main" val="56428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u="none" dirty="0">
                <a:latin typeface="Arial" panose="020B0604020202020204" pitchFamily="34" charset="0"/>
                <a:cs typeface="Arial" panose="020B0604020202020204" pitchFamily="34" charset="0"/>
              </a:rPr>
              <a:t>Presenter Remarks:</a:t>
            </a:r>
          </a:p>
          <a:p>
            <a:r>
              <a:rPr lang="en-US" dirty="0">
                <a:latin typeface="Arial" panose="020B0604020202020204" pitchFamily="34" charset="0"/>
                <a:cs typeface="Arial" panose="020B0604020202020204" pitchFamily="34" charset="0"/>
              </a:rPr>
              <a:t>Just as language use</a:t>
            </a:r>
            <a:r>
              <a:rPr lang="en-US" baseline="0" dirty="0">
                <a:latin typeface="Arial" panose="020B0604020202020204" pitchFamily="34" charset="0"/>
                <a:cs typeface="Arial" panose="020B0604020202020204" pitchFamily="34" charset="0"/>
              </a:rPr>
              <a:t> and conventions and grammar skills are connected to each other, so too are they connected to content knowledge. </a:t>
            </a:r>
            <a:r>
              <a:rPr lang="en-US" dirty="0">
                <a:latin typeface="Arial" panose="020B0604020202020204" pitchFamily="34" charset="0"/>
                <a:cs typeface="Arial" panose="020B0604020202020204" pitchFamily="34" charset="0"/>
              </a:rPr>
              <a:t>It is important</a:t>
            </a:r>
            <a:r>
              <a:rPr lang="en-US" baseline="0" dirty="0">
                <a:latin typeface="Arial" panose="020B0604020202020204" pitchFamily="34" charset="0"/>
                <a:cs typeface="Arial" panose="020B0604020202020204" pitchFamily="34" charset="0"/>
              </a:rPr>
              <a:t> to remember that content knowledge and language development go hand-in-hand.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As children learn content, they are also learning language. The reverse also holds true; as children learn language, they are better able to comprehend content. “</a:t>
            </a:r>
            <a:r>
              <a:rPr lang="en-US" dirty="0">
                <a:latin typeface="Arial" panose="020B0604020202020204" pitchFamily="34" charset="0"/>
                <a:cs typeface="Arial" panose="020B0604020202020204" pitchFamily="34" charset="0"/>
              </a:rPr>
              <a:t>Language and literacy learning depends on children</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functioning in the other domains, including social-emotional development, physical development, and for English learners, English-language development” (PLF, Vol. 1, p. 47).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PEL Resource Guide and the TK Implementation Guide offer more information on how to support English learners with content and language development (hold up copies of these two resources).</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23</a:t>
            </a:fld>
            <a:endParaRPr lang="en-US" altLang="en-US"/>
          </a:p>
        </p:txBody>
      </p:sp>
    </p:spTree>
    <p:extLst>
      <p:ext uri="{BB962C8B-B14F-4D97-AF65-F5344CB8AC3E}">
        <p14:creationId xmlns:p14="http://schemas.microsoft.com/office/powerpoint/2010/main" val="4108063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r>
              <a:rPr lang="en-US" dirty="0"/>
              <a:t>We know that early childhood environments are important for students. We also know that early childhood educators</a:t>
            </a:r>
            <a:r>
              <a:rPr lang="en-US" baseline="0" dirty="0"/>
              <a:t> can influence a children’s language and literacy development.  Let’s look at how early childhood educators can best influence the development of the students in their class.  </a:t>
            </a:r>
            <a:r>
              <a:rPr lang="en-US" dirty="0"/>
              <a:t> </a:t>
            </a:r>
          </a:p>
          <a:p>
            <a:endParaRPr lang="en-US" dirty="0"/>
          </a:p>
          <a:p>
            <a:pPr marL="0" marR="0" indent="0" algn="l" defTabSz="457200" rtl="0" eaLnBrk="0" fontAlgn="base" latinLnBrk="0" hangingPunct="0">
              <a:spcBef>
                <a:spcPts val="0"/>
              </a:spcBef>
              <a:spcAft>
                <a:spcPct val="0"/>
              </a:spcAft>
              <a:buClrTx/>
              <a:buSzTx/>
              <a:buFontTx/>
              <a:buNone/>
              <a:tabLst/>
              <a:defRPr/>
            </a:pPr>
            <a:r>
              <a:rPr lang="en-US" dirty="0"/>
              <a:t>“</a:t>
            </a:r>
            <a:r>
              <a:rPr lang="en-US" sz="1200" b="0" kern="1200" dirty="0">
                <a:effectLst/>
                <a:latin typeface="Arial" pitchFamily="34" charset="0"/>
                <a:ea typeface="ＭＳ Ｐゴシック" pitchFamily="34" charset="-128"/>
                <a:cs typeface="Arial" pitchFamily="34" charset="0"/>
              </a:rPr>
              <a:t>The proportion of complex sentences contained in children’s language use ranges from 5 percent to 30 percent. This variability in the rate of growth has been linked to children’s experiences in hearing complex sentences from their teachers” (</a:t>
            </a:r>
            <a:r>
              <a:rPr lang="en-US" sz="1200" b="0" kern="1200" dirty="0" err="1">
                <a:effectLst/>
                <a:latin typeface="Arial" pitchFamily="34" charset="0"/>
                <a:ea typeface="ＭＳ Ｐゴシック" pitchFamily="34" charset="-128"/>
                <a:cs typeface="Arial" pitchFamily="34" charset="0"/>
              </a:rPr>
              <a:t>Huttenlocher</a:t>
            </a:r>
            <a:r>
              <a:rPr lang="en-US" sz="1200" b="0" kern="1200" dirty="0">
                <a:effectLst/>
                <a:latin typeface="Arial" pitchFamily="34" charset="0"/>
                <a:cs typeface="Arial" pitchFamily="34" charset="0"/>
              </a:rPr>
              <a:t> and oth­ers as cited in PLF, Vol. 1, p.p. 75-76).</a:t>
            </a:r>
          </a:p>
          <a:p>
            <a:pPr marL="0" marR="0" indent="0" algn="l" defTabSz="457200" rtl="0" eaLnBrk="0" fontAlgn="base" latinLnBrk="0" hangingPunct="0">
              <a:spcBef>
                <a:spcPts val="0"/>
              </a:spcBef>
              <a:spcAft>
                <a:spcPct val="0"/>
              </a:spcAft>
              <a:buClrTx/>
              <a:buSzTx/>
              <a:buFontTx/>
              <a:buNone/>
              <a:tabLst/>
              <a:defRPr/>
            </a:pPr>
            <a:endParaRPr lang="en-US" sz="1200" b="0" kern="1200" dirty="0">
              <a:effectLst/>
              <a:latin typeface="Arial" pitchFamily="34" charset="0"/>
              <a:cs typeface="Arial" pitchFamily="34" charset="0"/>
            </a:endParaRPr>
          </a:p>
          <a:p>
            <a:pPr marL="0" marR="0" indent="0" algn="l" defTabSz="457200" rtl="0" eaLnBrk="0" fontAlgn="base" latinLnBrk="0" hangingPunct="0">
              <a:spcBef>
                <a:spcPts val="0"/>
              </a:spcBef>
              <a:spcAft>
                <a:spcPct val="0"/>
              </a:spcAft>
              <a:buClrTx/>
              <a:buSzTx/>
              <a:buFontTx/>
              <a:buNone/>
              <a:tabLst/>
              <a:defRPr/>
            </a:pPr>
            <a:r>
              <a:rPr lang="en-US" sz="1200" b="0" kern="1200" dirty="0">
                <a:effectLst/>
                <a:latin typeface="Arial" pitchFamily="34" charset="0"/>
                <a:cs typeface="Arial" pitchFamily="34" charset="0"/>
              </a:rPr>
              <a:t>The rest of the training will focus on how to utilize these strategies in the classroom. </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24</a:t>
            </a:fld>
            <a:endParaRPr lang="en-US" altLang="en-US"/>
          </a:p>
        </p:txBody>
      </p:sp>
    </p:spTree>
    <p:extLst>
      <p:ext uri="{BB962C8B-B14F-4D97-AF65-F5344CB8AC3E}">
        <p14:creationId xmlns:p14="http://schemas.microsoft.com/office/powerpoint/2010/main" val="4105318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pPr marL="0" indent="0">
              <a:buNone/>
              <a:defRPr/>
            </a:pPr>
            <a:r>
              <a:rPr lang="en-US" dirty="0"/>
              <a:t>A key guiding principle from the Language and Literacy domain is, “</a:t>
            </a:r>
            <a:r>
              <a:rPr lang="en-US" b="1" dirty="0"/>
              <a:t>Children learn best from experiences that are interesting, useful and fun</a:t>
            </a:r>
            <a:r>
              <a:rPr lang="en-US" dirty="0"/>
              <a:t>” (PCF, Vol. 1, p. 101).</a:t>
            </a:r>
          </a:p>
          <a:p>
            <a:pPr marL="0" indent="0">
              <a:buFontTx/>
              <a:buNone/>
              <a:defRPr/>
            </a:pPr>
            <a:endParaRPr lang="en-US" dirty="0"/>
          </a:p>
          <a:p>
            <a:pPr marL="0" indent="0">
              <a:buFontTx/>
              <a:buNone/>
              <a:defRPr/>
            </a:pPr>
            <a:r>
              <a:rPr lang="en-US" dirty="0"/>
              <a:t>This is principle is particularly meaningful as we explore the Language Use and Conventions</a:t>
            </a:r>
            <a:r>
              <a:rPr lang="en-US" baseline="0" dirty="0"/>
              <a:t> and Grammar </a:t>
            </a:r>
            <a:r>
              <a:rPr lang="en-US" baseline="0" dirty="0" err="1"/>
              <a:t>substrands</a:t>
            </a:r>
            <a:r>
              <a:rPr lang="en-US" baseline="0" dirty="0"/>
              <a:t>.</a:t>
            </a:r>
          </a:p>
          <a:p>
            <a:pPr marL="0" indent="0">
              <a:buFontTx/>
              <a:buNone/>
              <a:defRPr/>
            </a:pPr>
            <a:endParaRPr lang="en-US" baseline="0" dirty="0"/>
          </a:p>
          <a:p>
            <a:pPr marL="0" indent="0">
              <a:buFontTx/>
              <a:buNone/>
              <a:defRPr/>
            </a:pPr>
            <a:r>
              <a:rPr lang="en-US" baseline="0" dirty="0"/>
              <a:t>Think about the string activity.  Why was that an interesting experience? How might we replicate that type of experience? </a:t>
            </a:r>
            <a:endParaRPr lang="en-US" dirty="0"/>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1513A44-5B4D-9E48-8EFC-7C907BBB3905}" type="slidenum">
              <a:rPr lang="en-US">
                <a:cs typeface="Arial" charset="0"/>
              </a:rPr>
              <a:pPr/>
              <a:t>25</a:t>
            </a:fld>
            <a:endParaRPr lang="en-US" dirty="0">
              <a:cs typeface="Arial" charset="0"/>
            </a:endParaRPr>
          </a:p>
        </p:txBody>
      </p:sp>
    </p:spTree>
    <p:extLst>
      <p:ext uri="{BB962C8B-B14F-4D97-AF65-F5344CB8AC3E}">
        <p14:creationId xmlns:p14="http://schemas.microsoft.com/office/powerpoint/2010/main" val="102890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u="none" dirty="0"/>
              <a:t>Presenter Remarks:</a:t>
            </a:r>
          </a:p>
          <a:p>
            <a:r>
              <a:rPr lang="en-US" sz="1200" b="0" kern="1200" dirty="0">
                <a:solidFill>
                  <a:schemeClr val="tx1"/>
                </a:solidFill>
                <a:effectLst/>
                <a:latin typeface="Arial" pitchFamily="34" charset="0"/>
                <a:ea typeface="ＭＳ Ｐゴシック" pitchFamily="34" charset="-128"/>
                <a:cs typeface="Arial" pitchFamily="34" charset="0"/>
              </a:rPr>
              <a:t>Another key guiding principle from the Language and Literacy domain is, “</a:t>
            </a:r>
            <a:r>
              <a:rPr lang="en-US" sz="1200" b="1" kern="1200" dirty="0">
                <a:solidFill>
                  <a:schemeClr val="tx1"/>
                </a:solidFill>
                <a:effectLst/>
                <a:latin typeface="Arial" pitchFamily="34" charset="0"/>
                <a:ea typeface="ＭＳ Ｐゴシック" pitchFamily="34" charset="-128"/>
                <a:cs typeface="Arial" pitchFamily="34" charset="0"/>
              </a:rPr>
              <a:t>Encourage children to take a turn</a:t>
            </a:r>
            <a:r>
              <a:rPr lang="en-US" sz="1200" b="0" kern="1200" dirty="0">
                <a:solidFill>
                  <a:schemeClr val="tx1"/>
                </a:solidFill>
                <a:effectLst/>
                <a:latin typeface="Arial" pitchFamily="34" charset="0"/>
                <a:ea typeface="ＭＳ Ｐゴシック" pitchFamily="34" charset="-128"/>
                <a:cs typeface="Arial" pitchFamily="34" charset="0"/>
              </a:rPr>
              <a:t>.</a:t>
            </a:r>
            <a:r>
              <a:rPr lang="en-US" sz="1200" b="1" kern="120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Children learn language and learn about reading and writing through social interaction, especially when there is a lot of ‘back and forth’ in a conversation. Strike a balance between surrounding children with language and letting them talk too” (PCF, Vol. 1, p. 102).</a:t>
            </a:r>
          </a:p>
          <a:p>
            <a:r>
              <a:rPr lang="en-US" sz="1200" b="0" kern="1200" dirty="0">
                <a:solidFill>
                  <a:schemeClr val="tx1"/>
                </a:solidFill>
                <a:effectLst/>
                <a:latin typeface="Arial" pitchFamily="34" charset="0"/>
                <a:ea typeface="ＭＳ Ｐゴシック" pitchFamily="34" charset="-128"/>
                <a:cs typeface="Arial" pitchFamily="34" charset="0"/>
              </a:rPr>
              <a:t> </a:t>
            </a:r>
            <a:endParaRPr lang="en-US" sz="1200" b="1" kern="1200" baseline="0" dirty="0">
              <a:solidFill>
                <a:schemeClr val="tx1"/>
              </a:solidFill>
              <a:effectLst/>
              <a:latin typeface="Arial" pitchFamily="34" charset="0"/>
              <a:ea typeface="ＭＳ Ｐゴシック" pitchFamily="34" charset="-128"/>
              <a:cs typeface="Arial" pitchFamily="34" charset="0"/>
            </a:endParaRPr>
          </a:p>
          <a:p>
            <a:pPr marL="0" indent="0">
              <a:buFont typeface="Arial"/>
              <a:buNone/>
            </a:pPr>
            <a:endParaRPr lang="en-US" sz="1200" b="0" kern="1200" dirty="0">
              <a:solidFill>
                <a:schemeClr val="tx1"/>
              </a:solidFill>
              <a:effectLst/>
              <a:latin typeface="Arial" pitchFamily="34" charset="0"/>
              <a:ea typeface="ＭＳ Ｐゴシック" pitchFamily="34" charset="-128"/>
              <a:cs typeface="Arial" pitchFamily="34" charset="0"/>
            </a:endParaRPr>
          </a:p>
          <a:p>
            <a:pPr marL="0" indent="0">
              <a:buFont typeface="Arial"/>
              <a:buNone/>
            </a:pPr>
            <a:endParaRPr lang="en-US" sz="1200" b="1" kern="1200" dirty="0">
              <a:solidFill>
                <a:schemeClr val="tx1"/>
              </a:solidFill>
              <a:effectLst/>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26</a:t>
            </a:fld>
            <a:endParaRPr lang="en-US" altLang="en-US"/>
          </a:p>
        </p:txBody>
      </p:sp>
    </p:spTree>
    <p:extLst>
      <p:ext uri="{BB962C8B-B14F-4D97-AF65-F5344CB8AC3E}">
        <p14:creationId xmlns:p14="http://schemas.microsoft.com/office/powerpoint/2010/main" val="3475409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r>
              <a:rPr lang="en-US" sz="1200" b="0" kern="1200" dirty="0">
                <a:effectLst/>
                <a:latin typeface="Arial" pitchFamily="34" charset="0"/>
                <a:ea typeface="ＭＳ Ｐゴシック" pitchFamily="34" charset="-128"/>
                <a:cs typeface="Arial" pitchFamily="34" charset="0"/>
              </a:rPr>
              <a:t>“By observing children’s engagement with language and literacy, teachers find ways to enter their world to support and extend their learning. These observations become a guide for intentional classroom practice. As teachers implement planned activities, their observations of children’s responses provide vital information that helps teachers meet students’ special needs” (PCF, Vol. 1, p. 103). </a:t>
            </a:r>
          </a:p>
          <a:p>
            <a:pPr marL="0" indent="0">
              <a:buFont typeface="Arial"/>
              <a:buNone/>
            </a:pPr>
            <a:endParaRPr lang="en-US" sz="1200" b="0" kern="1200" dirty="0">
              <a:effectLst/>
              <a:latin typeface="Arial" pitchFamily="34" charset="0"/>
              <a:ea typeface="ＭＳ Ｐゴシック" pitchFamily="34" charset="-128"/>
              <a:cs typeface="Arial" pitchFamily="34" charset="0"/>
            </a:endParaRPr>
          </a:p>
          <a:p>
            <a:pPr marL="0" marR="0" indent="0" algn="l" defTabSz="457200" rtl="0" eaLnBrk="0" fontAlgn="base" latinLnBrk="0" hangingPunct="0">
              <a:spcBef>
                <a:spcPts val="0"/>
              </a:spcBef>
              <a:spcAft>
                <a:spcPct val="0"/>
              </a:spcAft>
              <a:buClrTx/>
              <a:buSzTx/>
              <a:buFontTx/>
              <a:buNone/>
              <a:tabLst/>
              <a:defRPr/>
            </a:pPr>
            <a:r>
              <a:rPr lang="en-US" sz="1200" b="0" kern="1200" dirty="0">
                <a:effectLst/>
                <a:latin typeface="Arial" pitchFamily="34" charset="0"/>
                <a:ea typeface="ＭＳ Ｐゴシック" pitchFamily="34" charset="-128"/>
                <a:cs typeface="Arial" pitchFamily="34" charset="0"/>
              </a:rPr>
              <a:t>Please turn to pages 100-103 in the Preschool Curriculum Framework (Volume 1) and scan the complete set of guiding principles for the Language and Literacy domain.</a:t>
            </a:r>
          </a:p>
          <a:p>
            <a:pPr marL="0" marR="0" indent="0" algn="l" defTabSz="457200" rtl="0" eaLnBrk="0" fontAlgn="base" latinLnBrk="0" hangingPunct="0">
              <a:spcBef>
                <a:spcPts val="0"/>
              </a:spcBef>
              <a:spcAft>
                <a:spcPct val="0"/>
              </a:spcAft>
              <a:buClrTx/>
              <a:buSzTx/>
              <a:buFontTx/>
              <a:buNone/>
              <a:tabLst/>
              <a:defRPr/>
            </a:pPr>
            <a:endParaRPr lang="en-US" sz="1200" b="0" kern="1200" baseline="0" dirty="0">
              <a:effectLst/>
              <a:latin typeface="Arial" pitchFamily="34" charset="0"/>
              <a:ea typeface="ＭＳ Ｐゴシック" pitchFamily="34" charset="-128"/>
              <a:cs typeface="Arial" pitchFamily="34" charset="0"/>
            </a:endParaRPr>
          </a:p>
          <a:p>
            <a:pPr marL="0" marR="0" indent="0" algn="l" defTabSz="457200" rtl="0" eaLnBrk="0" fontAlgn="base" latinLnBrk="0" hangingPunct="0">
              <a:spcBef>
                <a:spcPts val="0"/>
              </a:spcBef>
              <a:spcAft>
                <a:spcPct val="0"/>
              </a:spcAft>
              <a:buClrTx/>
              <a:buSzTx/>
              <a:buFontTx/>
              <a:buNone/>
              <a:tabLst/>
              <a:defRPr/>
            </a:pPr>
            <a:r>
              <a:rPr lang="en-US" sz="1200" b="0" kern="1200" baseline="0" dirty="0">
                <a:effectLst/>
                <a:latin typeface="Arial" pitchFamily="34" charset="0"/>
                <a:ea typeface="ＭＳ Ｐゴシック" pitchFamily="34" charset="-128"/>
                <a:cs typeface="Arial" pitchFamily="34" charset="0"/>
              </a:rPr>
              <a:t>(Use a “popcorn” strategy to allow groups to share highlights from their discussions.)</a:t>
            </a: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E4050D-E50C-41D9-B260-CBE74B29ABB0}" type="slidenum">
              <a:rPr lang="en-US" altLang="en-US" sz="1200"/>
              <a:pPr/>
              <a:t>27</a:t>
            </a:fld>
            <a:endParaRPr lang="en-US" altLang="en-US" sz="1200"/>
          </a:p>
        </p:txBody>
      </p:sp>
    </p:spTree>
    <p:extLst>
      <p:ext uri="{BB962C8B-B14F-4D97-AF65-F5344CB8AC3E}">
        <p14:creationId xmlns:p14="http://schemas.microsoft.com/office/powerpoint/2010/main" val="1946172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xfrm>
            <a:off x="701040" y="4425575"/>
            <a:ext cx="5608320" cy="455788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latin typeface="Arial" panose="020B0604020202020204" pitchFamily="34" charset="0"/>
                <a:ea typeface="MS PGothic" charset="0"/>
                <a:cs typeface="Arial" panose="020B0604020202020204" pitchFamily="34" charset="0"/>
              </a:rPr>
              <a:t>Presenter Remarks:</a:t>
            </a:r>
          </a:p>
          <a:p>
            <a:pPr marL="0" lvl="2" indent="0">
              <a:buFontTx/>
              <a:buNone/>
            </a:pPr>
            <a:r>
              <a:rPr lang="en-US" dirty="0">
                <a:latin typeface="Arial" panose="020B0604020202020204" pitchFamily="34" charset="0"/>
                <a:ea typeface="MS PGothic" charset="0"/>
                <a:cs typeface="Arial" panose="020B0604020202020204" pitchFamily="34" charset="0"/>
              </a:rPr>
              <a:t>Recognizing that students follow different pathways to learning, this framework incorporates a concept known as </a:t>
            </a:r>
            <a:r>
              <a:rPr lang="en-US" altLang="en-US" dirty="0"/>
              <a:t>Universal Design for Learning</a:t>
            </a:r>
            <a:r>
              <a:rPr lang="en-US" dirty="0">
                <a:latin typeface="Arial" panose="020B0604020202020204" pitchFamily="34" charset="0"/>
                <a:ea typeface="MS PGothic" charset="0"/>
                <a:cs typeface="Arial" panose="020B0604020202020204" pitchFamily="34" charset="0"/>
              </a:rPr>
              <a:t>.</a:t>
            </a:r>
          </a:p>
          <a:p>
            <a:pPr marL="0" lvl="2" indent="0">
              <a:buFontTx/>
              <a:buNone/>
            </a:pPr>
            <a:endParaRPr lang="en-US"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“Universal design provides for multiple means of representation, multiple means of engagement, and multiple means of expression…Multiple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a:t>
            </a:r>
            <a:r>
              <a:rPr lang="en-US" strike="dblStrike" baseline="0" dirty="0">
                <a:solidFill>
                  <a:srgbClr val="FF0000"/>
                </a:solidFill>
                <a:latin typeface="Arial" panose="020B0604020202020204" pitchFamily="34" charset="0"/>
                <a:ea typeface="MS PGothic" charset="0"/>
                <a:cs typeface="Arial" panose="020B0604020202020204" pitchFamily="34" charset="0"/>
              </a:rPr>
              <a:t> </a:t>
            </a:r>
            <a:r>
              <a:rPr lang="en-US" dirty="0">
                <a:latin typeface="Arial" panose="020B0604020202020204" pitchFamily="34" charset="0"/>
                <a:ea typeface="MS PGothic" charset="0"/>
                <a:cs typeface="Arial" panose="020B0604020202020204" pitchFamily="34" charset="0"/>
              </a:rPr>
              <a:t>gazing, gesturing, using a picture system of communication, or by using any other form of alternative or augmented communication system.</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engagement refers to providing choices in the setting or program that facilitate learning by building on children</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(PCF, Vol. 1, p. </a:t>
            </a:r>
            <a:r>
              <a:rPr lang="en-US" altLang="ja-JP" baseline="0" dirty="0">
                <a:latin typeface="Arial" panose="020B0604020202020204" pitchFamily="34" charset="0"/>
                <a:ea typeface="MS PGothic" charset="0"/>
                <a:cs typeface="Arial" panose="020B0604020202020204" pitchFamily="34" charset="0"/>
              </a:rPr>
              <a:t>14). </a:t>
            </a:r>
            <a:endParaRPr lang="en-US" altLang="ja-JP" dirty="0">
              <a:latin typeface="Arial" panose="020B0604020202020204" pitchFamily="34" charset="0"/>
              <a:ea typeface="MS PGothic" charset="0"/>
              <a:cs typeface="Arial" panose="020B0604020202020204" pitchFamily="34" charset="0"/>
            </a:endParaRPr>
          </a:p>
        </p:txBody>
      </p:sp>
      <p:sp>
        <p:nvSpPr>
          <p:cNvPr id="70659"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68F30D-0111-B342-BFC8-3469B0BF4152}" type="slidenum">
              <a:rPr lang="en-US">
                <a:cs typeface="Arial" charset="0"/>
              </a:rPr>
              <a:pPr/>
              <a:t>28</a:t>
            </a:fld>
            <a:endParaRPr lang="en-US" dirty="0">
              <a:cs typeface="Arial" charset="0"/>
            </a:endParaRPr>
          </a:p>
        </p:txBody>
      </p:sp>
    </p:spTree>
    <p:extLst>
      <p:ext uri="{BB962C8B-B14F-4D97-AF65-F5344CB8AC3E}">
        <p14:creationId xmlns:p14="http://schemas.microsoft.com/office/powerpoint/2010/main" val="590949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u="none" dirty="0"/>
              <a:t>Presenter Remarks:</a:t>
            </a:r>
          </a:p>
          <a:p>
            <a:r>
              <a:rPr lang="en-US" altLang="en-US" dirty="0">
                <a:latin typeface="Arial" panose="020B0604020202020204" pitchFamily="34" charset="0"/>
              </a:rPr>
              <a:t>Take out Handout 1: Language Use and Conventions and English-Language Development Foundation Maps.</a:t>
            </a:r>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r>
              <a:rPr lang="en-US" altLang="en-US" baseline="0" dirty="0">
                <a:latin typeface="Arial" panose="020B0604020202020204" pitchFamily="34" charset="0"/>
              </a:rPr>
              <a:t>Notice the developmental shift that is occurring; there is a transition from using language for basic purposes to more advanced purposes. </a:t>
            </a:r>
          </a:p>
          <a:p>
            <a:endParaRPr lang="en-US" altLang="en-US" baseline="0" dirty="0">
              <a:latin typeface="Arial" panose="020B0604020202020204"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altLang="en-US" baseline="0" dirty="0">
                <a:latin typeface="Arial" panose="020B0604020202020204" pitchFamily="34" charset="0"/>
              </a:rPr>
              <a:t>Take a moment to read the foundation examples on the handout. Discuss with your elbow partner what type of basic purposes you see.  What advanced purposes do you see?  Can you share examples of these conversations that are taking place in your classroom?</a:t>
            </a:r>
            <a:endParaRPr lang="en-US" sz="1200" baseline="0" dirty="0"/>
          </a:p>
          <a:p>
            <a:endParaRPr lang="en-US" altLang="en-US" baseline="0" dirty="0">
              <a:latin typeface="Arial" panose="020B0604020202020204" pitchFamily="34" charset="0"/>
            </a:endParaRPr>
          </a:p>
          <a:p>
            <a:r>
              <a:rPr lang="en-US" sz="1200" kern="1200" dirty="0">
                <a:solidFill>
                  <a:schemeClr val="tx1"/>
                </a:solidFill>
                <a:effectLst/>
                <a:latin typeface="Arial" charset="0"/>
                <a:ea typeface="ＭＳ Ｐゴシック" panose="020B0600070205080204" pitchFamily="34" charset="-128"/>
                <a:cs typeface="MS Pゴシック" charset="0"/>
              </a:rPr>
              <a:t>Discuss …what type of basic purposes you see.  What advanced purposes do you see?  Can you share examples of these conversations that are taking place in your classroom?</a:t>
            </a:r>
            <a:endParaRPr lang="en-US" altLang="en-US" baseline="0" dirty="0">
              <a:latin typeface="Arial" panose="020B0604020202020204" pitchFamily="34" charset="0"/>
            </a:endParaRPr>
          </a:p>
          <a:p>
            <a:endParaRPr lang="en-US" altLang="en-US"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29</a:t>
            </a:fld>
            <a:endParaRPr lang="en-US" altLang="en-US"/>
          </a:p>
        </p:txBody>
      </p:sp>
    </p:spTree>
    <p:extLst>
      <p:ext uri="{BB962C8B-B14F-4D97-AF65-F5344CB8AC3E}">
        <p14:creationId xmlns:p14="http://schemas.microsoft.com/office/powerpoint/2010/main" val="261609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7"/>
            <a:ext cx="5608320" cy="3578646"/>
          </a:xfrm>
        </p:spPr>
        <p:txBody>
          <a:bodyPr>
            <a:noAutofit/>
          </a:bodyPr>
          <a:lstStyle/>
          <a:p>
            <a:pPr>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a:t>
            </a:r>
            <a:r>
              <a:rPr lang="en-US" b="1" baseline="0" dirty="0">
                <a:effectLst/>
                <a:latin typeface="Arial" panose="020B0604020202020204" pitchFamily="34" charset="0"/>
                <a:ea typeface="Calibri" panose="020F0502020204030204" pitchFamily="34" charset="0"/>
                <a:cs typeface="Arial" panose="020B0604020202020204" pitchFamily="34" charset="0"/>
              </a:rPr>
              <a:t> 1: </a:t>
            </a:r>
            <a:r>
              <a:rPr lang="en-US" b="1" dirty="0">
                <a:effectLst/>
                <a:latin typeface="Arial" panose="020B0604020202020204" pitchFamily="34" charset="0"/>
                <a:ea typeface="Calibri" panose="020F0502020204030204" pitchFamily="34" charset="0"/>
                <a:cs typeface="Arial" panose="020B0604020202020204" pitchFamily="34" charset="0"/>
              </a:rPr>
              <a:t>Communicate and Connect</a:t>
            </a:r>
          </a:p>
          <a:p>
            <a:pPr>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Let’s begin to think about language use and conventions and grammar.</a:t>
            </a: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Allow participants to share their personal experiences and learn from one another.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meet each other and begin thinking about language use and conventions and grammar.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cs typeface="Arial" panose="020B0604020202020204" pitchFamily="34" charset="0"/>
              </a:rPr>
              <a:t>Other participants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Different sized string pieces placed on tabletops (1 per participant)</a:t>
            </a:r>
          </a:p>
          <a:p>
            <a:pPr marL="0" marR="0" algn="l">
              <a:spcBef>
                <a:spcPts val="0"/>
              </a:spcBef>
              <a:spcAft>
                <a:spcPts val="0"/>
              </a:spcAft>
            </a:pPr>
            <a:endParaRPr lang="en-US" dirty="0">
              <a:effectLst/>
              <a:latin typeface="Arial" panose="020B0604020202020204" pitchFamily="34" charset="0"/>
              <a:ea typeface="Times" pitchFamily="18" charset="0"/>
              <a:cs typeface="Arial" panose="020B0604020202020204" pitchFamily="34" charset="0"/>
            </a:endParaRPr>
          </a:p>
          <a:p>
            <a:pPr marL="0" marR="0" algn="l">
              <a:spcBef>
                <a:spcPts val="0"/>
              </a:spcBef>
              <a:spcAft>
                <a:spcPts val="0"/>
              </a:spcAft>
            </a:pPr>
            <a:r>
              <a:rPr lang="en-US" dirty="0">
                <a:effectLst/>
                <a:latin typeface="Arial" panose="020B0604020202020204" pitchFamily="34" charset="0"/>
                <a:ea typeface="Times" pitchFamily="18" charset="0"/>
                <a:cs typeface="Arial" panose="020B0604020202020204" pitchFamily="34" charset="0"/>
              </a:rPr>
              <a:t>TIME: 10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Invite participants to do the following: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Choose a string.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Partner with someone who has a similarly sized string.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Introduce yourself to your partner while discussing a few of the following questions: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What interests you about language?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What language/s do you speak?</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What is your favorite story about children learning language?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Tell participants that their current partner will be their language partner for the day.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Advance to the Communicate and Connect—Part 2 slide.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partners tie their strings together; then have them team up with another partner pair with a similarly sized combined string.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share what they have learned about their language partner with the partner pair they have teamed up with.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partner pair teams connect their strings and hang them at the front of the room.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return to their seats.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a:spcAft>
                <a:spcPts val="0"/>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a:t>
            </a:fld>
            <a:endParaRPr lang="en-US" altLang="en-US"/>
          </a:p>
        </p:txBody>
      </p:sp>
    </p:spTree>
    <p:extLst>
      <p:ext uri="{BB962C8B-B14F-4D97-AF65-F5344CB8AC3E}">
        <p14:creationId xmlns:p14="http://schemas.microsoft.com/office/powerpoint/2010/main" val="224373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spcBef>
                <a:spcPts val="0"/>
              </a:spcBef>
              <a:spcAft>
                <a:spcPts val="0"/>
              </a:spcAft>
              <a:buClrTx/>
              <a:buSzTx/>
              <a:buFontTx/>
              <a:buNone/>
              <a:tabLst/>
              <a:defRPr/>
            </a:pPr>
            <a:r>
              <a:rPr lang="en-US" b="1" u="none" dirty="0"/>
              <a:t>Background Information:</a:t>
            </a:r>
          </a:p>
          <a:p>
            <a:pPr marL="0" marR="0" lvl="0" indent="0" algn="l" defTabSz="457200" rtl="0" eaLnBrk="1" fontAlgn="base" latinLnBrk="0" hangingPunct="1">
              <a:spcBef>
                <a:spcPts val="0"/>
              </a:spcBef>
              <a:spcAft>
                <a:spcPts val="0"/>
              </a:spcAft>
              <a:buClrTx/>
              <a:buSzTx/>
              <a:buFontTx/>
              <a:buNone/>
              <a:tabLst/>
              <a:defRPr/>
            </a:pPr>
            <a:r>
              <a:rPr lang="en-US" b="0" u="none" dirty="0"/>
              <a:t>Insert the Language Use and Conventions 1.1 video into the text box prior to the training. It represents what you might see in a classroom. </a:t>
            </a:r>
          </a:p>
          <a:p>
            <a:pPr marL="0" marR="0" lvl="0" indent="0" algn="l" defTabSz="457200" rtl="0" eaLnBrk="1" fontAlgn="base" latinLnBrk="0" hangingPunct="1">
              <a:spcBef>
                <a:spcPts val="0"/>
              </a:spcBef>
              <a:spcAft>
                <a:spcPts val="0"/>
              </a:spcAft>
              <a:buClrTx/>
              <a:buSzTx/>
              <a:buFontTx/>
              <a:buNone/>
              <a:tabLst/>
              <a:defRPr/>
            </a:pPr>
            <a:endParaRPr lang="en-US" b="1" u="none" dirty="0"/>
          </a:p>
          <a:p>
            <a:pPr marL="0" marR="0" lvl="0" indent="0" algn="l" defTabSz="457200" rtl="0" eaLnBrk="1" fontAlgn="base" latinLnBrk="0" hangingPunct="1">
              <a:spcBef>
                <a:spcPts val="0"/>
              </a:spcBef>
              <a:spcAft>
                <a:spcPts val="0"/>
              </a:spcAft>
              <a:buClrTx/>
              <a:buSzTx/>
              <a:buFontTx/>
              <a:buNone/>
              <a:tabLst/>
              <a:defRPr/>
            </a:pPr>
            <a:r>
              <a:rPr lang="en-US" b="1" u="none" dirty="0"/>
              <a:t>Presenter Remarks:</a:t>
            </a:r>
          </a:p>
          <a:p>
            <a:pPr marL="0" marR="0" indent="0" algn="l" defTabSz="457200" rtl="0" eaLnBrk="1" fontAlgn="base" latinLnBrk="0" hangingPunct="1">
              <a:spcBef>
                <a:spcPts val="0"/>
              </a:spcBef>
              <a:spcAft>
                <a:spcPts val="0"/>
              </a:spcAft>
              <a:buClrTx/>
              <a:buSzTx/>
              <a:buFontTx/>
              <a:buNone/>
              <a:tabLst/>
              <a:defRPr/>
            </a:pPr>
            <a:r>
              <a:rPr lang="en-US" altLang="en-US" baseline="0" dirty="0">
                <a:latin typeface="Arial" panose="020B0604020202020204" pitchFamily="34" charset="0"/>
              </a:rPr>
              <a:t>Let’s watch a foundations video example to help bring these examples to life. As you watch, take note of one example of a basic purpose and one example of an advanced purpose. (At this time you may want to point out the basic purposes listed at 48 months and the advanced purposes listed at 60 months.)</a:t>
            </a:r>
          </a:p>
          <a:p>
            <a:pPr eaLnBrk="1" hangingPunct="1">
              <a:spcAft>
                <a:spcPts val="0"/>
              </a:spcAft>
            </a:pPr>
            <a:endParaRPr lang="en-US" b="1" dirty="0"/>
          </a:p>
          <a:p>
            <a:pPr eaLnBrk="1" hangingPunct="1">
              <a:spcAft>
                <a:spcPts val="0"/>
              </a:spcAft>
            </a:pPr>
            <a:endParaRPr lang="en-US" b="1" u="sng" dirty="0"/>
          </a:p>
          <a:p>
            <a:pPr>
              <a:spcAft>
                <a:spcPts val="0"/>
              </a:spcAft>
            </a:pPr>
            <a:endParaRPr lang="en-US" dirty="0"/>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DCFF484-C1CE-4245-B60F-F992C3B69BEF}" type="slidenum">
              <a:rPr lang="en-US">
                <a:cs typeface="Arial" charset="0"/>
              </a:rPr>
              <a:pPr/>
              <a:t>30</a:t>
            </a:fld>
            <a:endParaRPr lang="en-US">
              <a:cs typeface="Arial" charset="0"/>
            </a:endParaRPr>
          </a:p>
        </p:txBody>
      </p:sp>
    </p:spTree>
    <p:extLst>
      <p:ext uri="{BB962C8B-B14F-4D97-AF65-F5344CB8AC3E}">
        <p14:creationId xmlns:p14="http://schemas.microsoft.com/office/powerpoint/2010/main" val="3576859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spcBef>
                <a:spcPts val="0"/>
              </a:spcBef>
              <a:spcAft>
                <a:spcPts val="0"/>
              </a:spcAft>
              <a:buClrTx/>
              <a:buSzTx/>
              <a:buFont typeface="+mj-lt"/>
              <a:buNone/>
              <a:tabLst/>
              <a:defRPr/>
            </a:pPr>
            <a:r>
              <a:rPr lang="en-US" b="1" u="none" dirty="0"/>
              <a:t>Presenter Remarks:</a:t>
            </a:r>
          </a:p>
          <a:p>
            <a:pPr marL="171450" lvl="0" indent="-171450" eaLnBrk="1" hangingPunct="1">
              <a:spcBef>
                <a:spcPts val="0"/>
              </a:spcBef>
              <a:spcAft>
                <a:spcPts val="0"/>
              </a:spcAft>
              <a:buFont typeface="Arial" panose="020B0604020202020204" pitchFamily="34" charset="0"/>
              <a:buChar char="•"/>
            </a:pPr>
            <a:r>
              <a:rPr lang="en-US" b="0" dirty="0">
                <a:latin typeface="Arial" pitchFamily="34" charset="0"/>
                <a:cs typeface="Arial" pitchFamily="34" charset="0"/>
              </a:rPr>
              <a:t>Find your language partner from the string activity. </a:t>
            </a:r>
          </a:p>
          <a:p>
            <a:pPr marL="171450" lvl="0" indent="-171450" eaLnBrk="1" hangingPunct="1">
              <a:spcBef>
                <a:spcPts val="0"/>
              </a:spcBef>
              <a:spcAft>
                <a:spcPts val="0"/>
              </a:spcAft>
              <a:buFont typeface="Arial" panose="020B0604020202020204" pitchFamily="34" charset="0"/>
              <a:buChar char="•"/>
            </a:pPr>
            <a:r>
              <a:rPr lang="en-US" dirty="0">
                <a:latin typeface="Arial" pitchFamily="34" charset="0"/>
                <a:cs typeface="Arial" pitchFamily="34" charset="0"/>
              </a:rPr>
              <a:t>Discuss the two examples you each recorded:</a:t>
            </a:r>
          </a:p>
          <a:p>
            <a:pPr marL="688975" lvl="1" indent="-231775" eaLnBrk="1" hangingPunct="1">
              <a:spcBef>
                <a:spcPts val="0"/>
              </a:spcBef>
              <a:spcAft>
                <a:spcPts val="0"/>
              </a:spcAft>
              <a:buFont typeface="Courier New" panose="02070309020205020404" pitchFamily="49" charset="0"/>
              <a:buChar char="o"/>
            </a:pPr>
            <a:r>
              <a:rPr lang="en-US" dirty="0">
                <a:latin typeface="Arial" pitchFamily="34" charset="0"/>
                <a:cs typeface="Arial" pitchFamily="34" charset="0"/>
              </a:rPr>
              <a:t>Why did those examples resonate with you?</a:t>
            </a:r>
          </a:p>
          <a:p>
            <a:pPr marL="688975" lvl="1" indent="-231775" eaLnBrk="1" hangingPunct="1">
              <a:spcBef>
                <a:spcPts val="0"/>
              </a:spcBef>
              <a:spcAft>
                <a:spcPts val="0"/>
              </a:spcAft>
              <a:buFont typeface="Courier New" panose="02070309020205020404" pitchFamily="49" charset="0"/>
              <a:buChar char="o"/>
            </a:pPr>
            <a:r>
              <a:rPr lang="en-US" dirty="0">
                <a:latin typeface="Arial" pitchFamily="34" charset="0"/>
                <a:cs typeface="Arial" pitchFamily="34" charset="0"/>
              </a:rPr>
              <a:t>How might you use this information?</a:t>
            </a:r>
          </a:p>
          <a:p>
            <a:pPr marL="0" marR="0" indent="0" algn="l" defTabSz="914400" rtl="0" eaLnBrk="0" fontAlgn="base" latinLnBrk="0" hangingPunct="0">
              <a:spcAft>
                <a:spcPct val="0"/>
              </a:spcAft>
              <a:buClrTx/>
              <a:buSzTx/>
              <a:buFontTx/>
              <a:buNone/>
              <a:tabLst/>
              <a:defRPr/>
            </a:pPr>
            <a:endParaRPr lang="en-US" baseline="0" dirty="0">
              <a:latin typeface="Arial" charset="0"/>
              <a:cs typeface="ＭＳ Ｐゴシック" charset="0"/>
            </a:endParaRPr>
          </a:p>
        </p:txBody>
      </p:sp>
      <p:sp>
        <p:nvSpPr>
          <p:cNvPr id="4" name="Slide Number Placeholder 3"/>
          <p:cNvSpPr>
            <a:spLocks noGrp="1"/>
          </p:cNvSpPr>
          <p:nvPr>
            <p:ph type="sldNum" sz="quarter" idx="10"/>
          </p:nvPr>
        </p:nvSpPr>
        <p:spPr/>
        <p:txBody>
          <a:bodyPr/>
          <a:lstStyle/>
          <a:p>
            <a:fld id="{D305B610-5561-8849-8A2F-D8625E1B921A}" type="slidenum">
              <a:rPr lang="en-US" smtClean="0"/>
              <a:pPr/>
              <a:t>31</a:t>
            </a:fld>
            <a:endParaRPr lang="en-US"/>
          </a:p>
        </p:txBody>
      </p:sp>
    </p:spTree>
    <p:extLst>
      <p:ext uri="{BB962C8B-B14F-4D97-AF65-F5344CB8AC3E}">
        <p14:creationId xmlns:p14="http://schemas.microsoft.com/office/powerpoint/2010/main" val="2096225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7"/>
            <a:ext cx="5608320" cy="4414483"/>
          </a:xfrm>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r>
              <a:rPr lang="en-US" dirty="0"/>
              <a:t>This</a:t>
            </a:r>
            <a:r>
              <a:rPr lang="en-US" baseline="0" dirty="0"/>
              <a:t> slide lists strategies teachers can use to spark language and effective communication (Click to reveal one strategy at a time.):</a:t>
            </a:r>
          </a:p>
          <a:p>
            <a:pPr marL="171450" indent="-171450">
              <a:buFont typeface="Arial"/>
              <a:buChar char="•"/>
            </a:pPr>
            <a:r>
              <a:rPr lang="en-US" kern="1200" dirty="0">
                <a:effectLst/>
                <a:latin typeface="Arial" pitchFamily="34" charset="0"/>
                <a:ea typeface="ＭＳ Ｐゴシック" pitchFamily="34" charset="-128"/>
                <a:cs typeface="Arial" pitchFamily="34" charset="0"/>
              </a:rPr>
              <a:t>”Set the stage for language use” </a:t>
            </a:r>
            <a:r>
              <a:rPr lang="nl-NL" kern="1200" dirty="0">
                <a:effectLst/>
                <a:latin typeface="Arial" pitchFamily="34" charset="0"/>
                <a:ea typeface="ＭＳ Ｐゴシック" pitchFamily="34" charset="-128"/>
                <a:cs typeface="Arial" pitchFamily="34" charset="0"/>
              </a:rPr>
              <a:t>(PCF, Vol. 1, p. 112).</a:t>
            </a:r>
            <a:endParaRPr lang="en-US" kern="1200" dirty="0">
              <a:effectLst/>
              <a:latin typeface="Arial" pitchFamily="34" charset="0"/>
              <a:ea typeface="ＭＳ Ｐゴシック" pitchFamily="34" charset="-128"/>
              <a:cs typeface="Arial" pitchFamily="34" charset="0"/>
            </a:endParaRPr>
          </a:p>
          <a:p>
            <a:pPr marL="171450" indent="-171450">
              <a:buFont typeface="Arial"/>
              <a:buChar char="•"/>
            </a:pPr>
            <a:r>
              <a:rPr lang="en-US" kern="1200" dirty="0">
                <a:effectLst/>
                <a:latin typeface="Arial" pitchFamily="34" charset="0"/>
                <a:ea typeface="ＭＳ Ｐゴシック" pitchFamily="34" charset="-128"/>
                <a:cs typeface="Arial" pitchFamily="34" charset="0"/>
              </a:rPr>
              <a:t>“Acknowledge children’s contributions” </a:t>
            </a:r>
            <a:r>
              <a:rPr lang="nl-NL" kern="1200" dirty="0">
                <a:effectLst/>
                <a:latin typeface="Arial" pitchFamily="34" charset="0"/>
                <a:ea typeface="ＭＳ Ｐゴシック" pitchFamily="34" charset="-128"/>
                <a:cs typeface="Arial" pitchFamily="34" charset="0"/>
              </a:rPr>
              <a:t>(PCF, Vol. 1, p. 112).</a:t>
            </a:r>
          </a:p>
          <a:p>
            <a:pPr marL="171450" indent="-171450">
              <a:buFont typeface="Arial"/>
              <a:buChar char="•"/>
            </a:pPr>
            <a:r>
              <a:rPr lang="en-US" kern="1200" dirty="0">
                <a:effectLst/>
                <a:latin typeface="Arial" pitchFamily="34" charset="0"/>
                <a:ea typeface="ＭＳ Ｐゴシック" pitchFamily="34" charset="-128"/>
                <a:cs typeface="Arial" pitchFamily="34" charset="0"/>
              </a:rPr>
              <a:t>“Play games and make them interesting and fun!” </a:t>
            </a:r>
            <a:r>
              <a:rPr lang="nl-NL" kern="1200" dirty="0">
                <a:effectLst/>
                <a:latin typeface="Arial" pitchFamily="34" charset="0"/>
                <a:ea typeface="ＭＳ Ｐゴシック" pitchFamily="34" charset="-128"/>
                <a:cs typeface="Arial" pitchFamily="34" charset="0"/>
              </a:rPr>
              <a:t>(PCF, Vol. 1, p. 113).</a:t>
            </a:r>
          </a:p>
          <a:p>
            <a:pPr marL="171450" indent="-171450">
              <a:buFont typeface="Arial"/>
              <a:buChar char="•"/>
            </a:pPr>
            <a:r>
              <a:rPr lang="en-US" kern="1200" dirty="0">
                <a:effectLst/>
                <a:latin typeface="Arial" pitchFamily="34" charset="0"/>
                <a:ea typeface="ＭＳ Ｐゴシック" pitchFamily="34" charset="-128"/>
                <a:cs typeface="Arial" pitchFamily="34" charset="0"/>
              </a:rPr>
              <a:t>“Engage in ‘getting to know you’ conversations” </a:t>
            </a:r>
            <a:r>
              <a:rPr lang="nl-NL" kern="1200" dirty="0">
                <a:effectLst/>
                <a:latin typeface="Arial" pitchFamily="34" charset="0"/>
                <a:ea typeface="ＭＳ Ｐゴシック" pitchFamily="34" charset="-128"/>
                <a:cs typeface="Arial" pitchFamily="34" charset="0"/>
              </a:rPr>
              <a:t>(PCF, Vol. 1, p. 113).</a:t>
            </a:r>
          </a:p>
          <a:p>
            <a:pPr marL="171450" indent="-171450">
              <a:buFont typeface="Arial"/>
              <a:buChar char="•"/>
            </a:pPr>
            <a:r>
              <a:rPr lang="en-US" kern="1200" dirty="0">
                <a:effectLst/>
                <a:latin typeface="Arial" pitchFamily="34" charset="0"/>
                <a:ea typeface="ＭＳ Ｐゴシック" pitchFamily="34" charset="-128"/>
                <a:cs typeface="Arial" pitchFamily="34" charset="0"/>
              </a:rPr>
              <a:t>“Model the use of conventional greetings…” (PCF,</a:t>
            </a:r>
            <a:r>
              <a:rPr lang="en-US" kern="1200" baseline="0" dirty="0">
                <a:effectLst/>
                <a:latin typeface="Arial" pitchFamily="34" charset="0"/>
                <a:ea typeface="ＭＳ Ｐゴシック" pitchFamily="34" charset="-128"/>
                <a:cs typeface="Arial" pitchFamily="34" charset="0"/>
              </a:rPr>
              <a:t> Vol. 1, p. 113).</a:t>
            </a:r>
            <a:endParaRPr lang="en-US" kern="1200" dirty="0">
              <a:effectLst/>
              <a:latin typeface="Arial" pitchFamily="34" charset="0"/>
              <a:ea typeface="ＭＳ Ｐゴシック" pitchFamily="34" charset="-128"/>
              <a:cs typeface="Arial" pitchFamily="34" charset="0"/>
            </a:endParaRPr>
          </a:p>
          <a:p>
            <a:r>
              <a:rPr lang="en-US" kern="1200" dirty="0">
                <a:effectLst/>
                <a:latin typeface="Arial" pitchFamily="34" charset="0"/>
                <a:ea typeface="ＭＳ Ｐゴシック" pitchFamily="34" charset="-128"/>
                <a:cs typeface="Arial" pitchFamily="34" charset="0"/>
              </a:rPr>
              <a:t> </a:t>
            </a:r>
          </a:p>
          <a:p>
            <a:r>
              <a:rPr lang="en-US" kern="1200" dirty="0">
                <a:effectLst/>
                <a:latin typeface="Arial" pitchFamily="34" charset="0"/>
                <a:ea typeface="ＭＳ Ｐゴシック" pitchFamily="34" charset="-128"/>
                <a:cs typeface="Arial" pitchFamily="34" charset="0"/>
              </a:rPr>
              <a:t>Handout 4: Strategies to Spark Language and Effective Communication </a:t>
            </a:r>
            <a:r>
              <a:rPr lang="en-US" kern="1200" baseline="0" dirty="0">
                <a:effectLst/>
                <a:latin typeface="Arial" pitchFamily="34" charset="0"/>
                <a:ea typeface="ＭＳ Ｐゴシック" pitchFamily="34" charset="-128"/>
                <a:cs typeface="Arial" pitchFamily="34" charset="0"/>
              </a:rPr>
              <a:t>and take notes as you </a:t>
            </a:r>
            <a:r>
              <a:rPr lang="en-US" dirty="0"/>
              <a:t>read through pages 112-113</a:t>
            </a:r>
            <a:r>
              <a:rPr lang="en-US" baseline="0" dirty="0"/>
              <a:t> and</a:t>
            </a:r>
            <a:r>
              <a:rPr lang="en-US" dirty="0"/>
              <a:t> 198-199 in the Preschool Curriculum Framework (Volume</a:t>
            </a:r>
            <a:r>
              <a:rPr lang="en-US" baseline="0" dirty="0"/>
              <a:t> 1). </a:t>
            </a:r>
          </a:p>
          <a:p>
            <a:endParaRPr lang="en-US" baseline="0" dirty="0"/>
          </a:p>
          <a:p>
            <a:r>
              <a:rPr lang="en-US" dirty="0"/>
              <a:t>(Allow five minutes to</a:t>
            </a:r>
            <a:r>
              <a:rPr lang="en-US" baseline="0" dirty="0"/>
              <a:t> read and take notes, then </a:t>
            </a:r>
            <a:r>
              <a:rPr lang="en-US" i="0" baseline="0" dirty="0"/>
              <a:t>invite individuals to share about what they read and expand on the words on the slide. Use the “extra </a:t>
            </a:r>
            <a:r>
              <a:rPr lang="en-US" b="0" i="0" baseline="0" dirty="0"/>
              <a:t>notes” </a:t>
            </a:r>
            <a:r>
              <a:rPr lang="en-US" i="0" baseline="0" dirty="0"/>
              <a:t>section below to support the conversation as needed.)</a:t>
            </a:r>
            <a:endParaRPr lang="en-US" i="0" dirty="0"/>
          </a:p>
          <a:p>
            <a:pPr marL="0" marR="0" indent="0" algn="l" defTabSz="457200" rtl="0" eaLnBrk="0" fontAlgn="base" latinLnBrk="0" hangingPunct="0">
              <a:spcBef>
                <a:spcPts val="0"/>
              </a:spcBef>
              <a:spcAft>
                <a:spcPct val="0"/>
              </a:spcAft>
              <a:buClrTx/>
              <a:buSzTx/>
              <a:buFontTx/>
              <a:buNone/>
              <a:tabLst/>
              <a:defRPr/>
            </a:pPr>
            <a:endParaRPr lang="en-US" i="1" dirty="0"/>
          </a:p>
          <a:p>
            <a:pPr marL="0" marR="0" indent="0" algn="l" defTabSz="457200" rtl="0" eaLnBrk="0" fontAlgn="base" latinLnBrk="0" hangingPunct="0">
              <a:spcBef>
                <a:spcPts val="0"/>
              </a:spcBef>
              <a:spcAft>
                <a:spcPct val="0"/>
              </a:spcAft>
              <a:buClrTx/>
              <a:buSzTx/>
              <a:buFontTx/>
              <a:buNone/>
              <a:tabLst/>
              <a:defRPr/>
            </a:pPr>
            <a:r>
              <a:rPr lang="en-US" i="0" dirty="0"/>
              <a:t>How might you use these strategies to also support grammar development?</a:t>
            </a:r>
          </a:p>
          <a:p>
            <a:pPr marL="0" marR="0" indent="0" algn="l" defTabSz="457200" rtl="0" eaLnBrk="0" fontAlgn="base" latinLnBrk="0" hangingPunct="0">
              <a:spcBef>
                <a:spcPts val="0"/>
              </a:spcBef>
              <a:spcAft>
                <a:spcPct val="0"/>
              </a:spcAft>
              <a:buClrTx/>
              <a:buSzTx/>
              <a:buFontTx/>
              <a:buNone/>
              <a:tabLst/>
              <a:defRPr/>
            </a:pPr>
            <a:endParaRPr lang="en-US" b="1" i="0" dirty="0"/>
          </a:p>
          <a:p>
            <a:pPr marL="0" marR="0" indent="0" algn="l" defTabSz="457200" rtl="0" eaLnBrk="0" fontAlgn="base" latinLnBrk="0" hangingPunct="0">
              <a:spcBef>
                <a:spcPts val="0"/>
              </a:spcBef>
              <a:spcAft>
                <a:spcPct val="0"/>
              </a:spcAft>
              <a:buClrTx/>
              <a:buSzTx/>
              <a:buFontTx/>
              <a:buNone/>
              <a:tabLst/>
              <a:defRPr/>
            </a:pPr>
            <a:r>
              <a:rPr lang="en-US" b="1" i="0" dirty="0"/>
              <a:t>Extra Notes:</a:t>
            </a:r>
          </a:p>
          <a:p>
            <a:pPr marL="0" marR="0" indent="0" algn="l" defTabSz="457200" rtl="0" eaLnBrk="0" fontAlgn="base" latinLnBrk="0" hangingPunct="0">
              <a:spcBef>
                <a:spcPts val="0"/>
              </a:spcBef>
              <a:spcAft>
                <a:spcPct val="0"/>
              </a:spcAft>
              <a:buClrTx/>
              <a:buSzTx/>
              <a:buFontTx/>
              <a:buNone/>
              <a:tabLst/>
              <a:defRPr/>
            </a:pPr>
            <a:r>
              <a:rPr lang="en-US" b="0" baseline="0" dirty="0"/>
              <a:t>Teachers can acknowledge children’s contributions by doing the following:</a:t>
            </a:r>
          </a:p>
          <a:p>
            <a:pPr marL="171450" marR="0" indent="-171450" algn="l" defTabSz="457200" rtl="0" eaLnBrk="0" fontAlgn="base" latinLnBrk="0" hangingPunct="0">
              <a:spcBef>
                <a:spcPts val="0"/>
              </a:spcBef>
              <a:spcAft>
                <a:spcPct val="0"/>
              </a:spcAft>
              <a:buClrTx/>
              <a:buSzTx/>
              <a:buFont typeface="Arial"/>
              <a:buChar char="•"/>
              <a:tabLst/>
              <a:defRPr/>
            </a:pPr>
            <a:r>
              <a:rPr lang="en-US" b="0" baseline="0" dirty="0"/>
              <a:t>Making contact with children at their level</a:t>
            </a:r>
          </a:p>
          <a:p>
            <a:pPr marL="171450" indent="-171450">
              <a:buFont typeface="Arial" charset="0"/>
              <a:buChar char="•"/>
            </a:pPr>
            <a:r>
              <a:rPr lang="en-US" b="0" baseline="0" dirty="0"/>
              <a:t>Greeting each child by name</a:t>
            </a:r>
          </a:p>
          <a:p>
            <a:pPr marL="171450" indent="-171450">
              <a:buFont typeface="Arial" charset="0"/>
              <a:buChar char="•"/>
            </a:pPr>
            <a:r>
              <a:rPr lang="en-US" b="0" baseline="0" dirty="0"/>
              <a:t>Recasting children’s talk to indicate that they have been heard</a:t>
            </a:r>
          </a:p>
          <a:p>
            <a:pPr marL="171450" indent="-171450">
              <a:buFont typeface="Arial" charset="0"/>
              <a:buChar char="•"/>
            </a:pPr>
            <a:r>
              <a:rPr lang="en-US" b="0" baseline="0" dirty="0"/>
              <a:t>Providing an explanation when children ask questions about what a word means</a:t>
            </a:r>
          </a:p>
          <a:p>
            <a:pPr marL="171450" indent="-171450">
              <a:buFont typeface="Arial" charset="0"/>
              <a:buChar char="•"/>
            </a:pPr>
            <a:r>
              <a:rPr lang="en-US" b="0" baseline="0" dirty="0"/>
              <a:t>Building upon what they say</a:t>
            </a:r>
          </a:p>
          <a:p>
            <a:pPr marL="171450" indent="-171450">
              <a:buFont typeface="Arial" charset="0"/>
              <a:buChar char="•"/>
            </a:pPr>
            <a:r>
              <a:rPr lang="en-US" b="0" baseline="0" dirty="0"/>
              <a:t>Using the child’s home language or acknowledging the child’s home language</a:t>
            </a:r>
            <a:endParaRPr lang="en-US" b="1" dirty="0"/>
          </a:p>
          <a:p>
            <a:endParaRPr lang="en-US" b="0" dirty="0"/>
          </a:p>
          <a:p>
            <a:r>
              <a:rPr lang="en-US" b="0" dirty="0"/>
              <a:t>Teachers can set the stage for language use by doing the following:</a:t>
            </a:r>
            <a:endParaRPr lang="en-US" b="0" baseline="0" dirty="0"/>
          </a:p>
          <a:p>
            <a:pPr marL="171450" indent="-171450">
              <a:buFont typeface="Arial"/>
              <a:buChar char="•"/>
            </a:pPr>
            <a:r>
              <a:rPr lang="en-US" b="0" baseline="0" dirty="0"/>
              <a:t>Making time for idea sharing</a:t>
            </a:r>
          </a:p>
          <a:p>
            <a:pPr marL="171450" indent="-171450">
              <a:buFont typeface="Arial"/>
              <a:buChar char="•"/>
            </a:pPr>
            <a:r>
              <a:rPr lang="en-US" b="0" baseline="0" dirty="0"/>
              <a:t>Providing ample wait time for responses and conversation</a:t>
            </a:r>
          </a:p>
          <a:p>
            <a:pPr marL="171450" indent="-171450">
              <a:buFont typeface="Arial"/>
              <a:buChar char="•"/>
            </a:pPr>
            <a:r>
              <a:rPr lang="en-US" b="0" baseline="0" dirty="0"/>
              <a:t>Acknowledging idea sharing in the home language</a:t>
            </a:r>
          </a:p>
          <a:p>
            <a:pPr marL="171450" indent="-171450">
              <a:buFont typeface="Arial"/>
              <a:buChar char="•"/>
            </a:pPr>
            <a:r>
              <a:rPr lang="en-US" b="0" baseline="0" dirty="0"/>
              <a:t>Making time to listen to children</a:t>
            </a:r>
          </a:p>
          <a:p>
            <a:pPr marL="171450" indent="-171450">
              <a:buFont typeface="Arial"/>
              <a:buChar char="•"/>
            </a:pPr>
            <a:r>
              <a:rPr lang="en-US" b="0" baseline="0" dirty="0"/>
              <a:t>Including children who use sign language or other systems of communication</a:t>
            </a:r>
          </a:p>
          <a:p>
            <a:pPr marL="0" indent="0">
              <a:buFont typeface="Arial"/>
              <a:buNone/>
            </a:pPr>
            <a:endParaRPr lang="en-US" b="0" baseline="0" dirty="0"/>
          </a:p>
          <a:p>
            <a:pPr marL="0" indent="0">
              <a:buFont typeface="Arial"/>
              <a:buNone/>
            </a:pPr>
            <a:r>
              <a:rPr lang="en-US" b="0" baseline="0" dirty="0"/>
              <a:t>Teachers can include play by using games that prompt talking.</a:t>
            </a:r>
          </a:p>
          <a:p>
            <a:pPr marL="0" indent="0">
              <a:buFont typeface="Arial"/>
              <a:buNone/>
            </a:pPr>
            <a:endParaRPr lang="en-US" b="0" baseline="0" dirty="0"/>
          </a:p>
          <a:p>
            <a:pPr marL="0" indent="0">
              <a:buFont typeface="Arial"/>
              <a:buNone/>
            </a:pPr>
            <a:r>
              <a:rPr lang="en-US" b="0" baseline="0" dirty="0"/>
              <a:t>Teachers can engage in ‘getting to know you’ conversations by learning—and teaching the class—how to say hello in all languages represented in the classroom.</a:t>
            </a:r>
          </a:p>
          <a:p>
            <a:pPr marL="0" indent="0">
              <a:buFont typeface="Arial"/>
              <a:buNone/>
            </a:pPr>
            <a:endParaRPr lang="en-US" b="0" baseline="0" dirty="0"/>
          </a:p>
          <a:p>
            <a:pPr marL="0" indent="0">
              <a:buFont typeface="Arial"/>
              <a:buNone/>
            </a:pPr>
            <a:r>
              <a:rPr lang="en-US" b="0" baseline="0" dirty="0"/>
              <a:t>Teachers can model by the use of conventional greetings by using them daily.</a:t>
            </a:r>
          </a:p>
          <a:p>
            <a:pPr marL="0" indent="0">
              <a:buFont typeface="Arial"/>
              <a:buNone/>
            </a:pPr>
            <a:endParaRPr lang="en-US" b="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32</a:t>
            </a:fld>
            <a:endParaRPr lang="en-US" altLang="en-US"/>
          </a:p>
        </p:txBody>
      </p:sp>
    </p:spTree>
    <p:extLst>
      <p:ext uri="{BB962C8B-B14F-4D97-AF65-F5344CB8AC3E}">
        <p14:creationId xmlns:p14="http://schemas.microsoft.com/office/powerpoint/2010/main" val="2359584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068"/>
            <a:ext cx="5608320" cy="4567388"/>
          </a:xfrm>
        </p:spPr>
        <p:txBody>
          <a:bodyPr>
            <a:noAutofit/>
          </a:bodyPr>
          <a:lstStyle/>
          <a:p>
            <a:pPr marL="0" marR="0" lvl="0" indent="0" algn="l" defTabSz="914400" rtl="0" eaLnBrk="0" fontAlgn="base" latinLnBrk="0" hangingPunct="0">
              <a:spcBef>
                <a:spcPts val="0"/>
              </a:spcBef>
              <a:spcAft>
                <a:spcPts val="0"/>
              </a:spcAft>
              <a:buClrTx/>
              <a:buSzTx/>
              <a:buFontTx/>
              <a:buNone/>
              <a:tabLst/>
              <a:defRPr/>
            </a:pPr>
            <a:r>
              <a:rPr kumimoji="0" lang="en-US" b="1"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Activity 3: Cooking and Conversation</a:t>
            </a:r>
          </a:p>
          <a:p>
            <a:pPr marL="0" marR="0" indent="0" algn="l" defTabSz="457200" rtl="0" eaLnBrk="0" fontAlgn="base" latinLnBrk="0" hangingPunct="0">
              <a:spcBef>
                <a:spcPts val="0"/>
              </a:spcBef>
              <a:spcAft>
                <a:spcPts val="0"/>
              </a:spcAft>
              <a:buClrTx/>
              <a:buSzTx/>
              <a:buFontTx/>
              <a:buNone/>
              <a:tabLst/>
              <a:defRPr/>
            </a:pPr>
            <a:endParaRPr lang="en-US" u="none" dirty="0">
              <a:latin typeface="Arial" panose="020B0604020202020204" pitchFamily="34" charset="0"/>
              <a:cs typeface="Arial" panose="020B0604020202020204" pitchFamily="34" charset="0"/>
            </a:endParaRPr>
          </a:p>
          <a:p>
            <a:pPr marL="0" marR="0" indent="0" algn="l" defTabSz="457200" rtl="0" eaLnBrk="0" fontAlgn="base" latinLnBrk="0" hangingPunct="0">
              <a:spcBef>
                <a:spcPts val="0"/>
              </a:spcBef>
              <a:spcAft>
                <a:spcPts val="0"/>
              </a:spcAft>
              <a:buClrTx/>
              <a:buSzTx/>
              <a:buFontTx/>
              <a:buNone/>
              <a:tabLst/>
              <a:defRPr/>
            </a:pPr>
            <a:r>
              <a:rPr lang="en-US" b="1" u="none" dirty="0">
                <a:latin typeface="Arial" panose="020B0604020202020204" pitchFamily="34" charset="0"/>
                <a:cs typeface="Arial" panose="020B0604020202020204" pitchFamily="34" charset="0"/>
              </a:rPr>
              <a:t>Presenter Remarks:</a:t>
            </a:r>
          </a:p>
          <a:p>
            <a:pPr>
              <a:spcAft>
                <a:spcPts val="0"/>
              </a:spcAft>
            </a:pPr>
            <a:r>
              <a:rPr lang="en-US" baseline="0" dirty="0">
                <a:latin typeface="Arial" panose="020B0604020202020204" pitchFamily="34" charset="0"/>
                <a:cs typeface="Arial" panose="020B0604020202020204" pitchFamily="34" charset="0"/>
              </a:rPr>
              <a:t>Let’s explore the concept of playing games as a strategy to prompt students to converse and ask questions. </a:t>
            </a: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Allow participants to experience using the skills and behaviors identified in foundation 1.1 by cooking together. </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Allow participants to reflect on the conversation they had with their groupmates and consider how to scaffold a conversation to support foundation 1.1 at both 48 and 60 months.</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do the following: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Participate in a conversation with groupmates.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Identify components of foundation 1.1 in conversation as well as create tips for scaffolding this language for supporting development in both 48 and 60 months.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Pages 112-113 and 198-199 of the Preschool Curriculum Framework (Volume 1) for reference</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Tablemates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Handout 1: Language Use and Conventions and English-Language Development Foundation Maps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Handout 5: Fruit Salad Recipe</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cs typeface="Arial" panose="020B0604020202020204" pitchFamily="34" charset="0"/>
              </a:rPr>
              <a:t>Bag, tray, or box to hold items from recipe (see recipe for complete list of cooking items)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Blank paper for notes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Pens or pencils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Chart paper</a:t>
            </a:r>
          </a:p>
          <a:p>
            <a:pPr marL="0" marR="0" algn="l">
              <a:spcBef>
                <a:spcPts val="0"/>
              </a:spcBef>
              <a:spcAft>
                <a:spcPts val="0"/>
              </a:spcAft>
            </a:pPr>
            <a:r>
              <a:rPr lang="en-US" dirty="0">
                <a:effectLst/>
                <a:latin typeface="Arial" panose="020B0604020202020204" pitchFamily="34" charset="0"/>
                <a:ea typeface="Times" pitchFamily="18" charset="0"/>
                <a:cs typeface="Arial" panose="020B0604020202020204" pitchFamily="34" charset="0"/>
              </a:rPr>
              <a:t>                                                                           </a:t>
            </a:r>
          </a:p>
          <a:p>
            <a:pPr marL="0" marR="0" algn="l">
              <a:spcBef>
                <a:spcPts val="0"/>
              </a:spcBef>
              <a:spcAft>
                <a:spcPts val="0"/>
              </a:spcAft>
            </a:pPr>
            <a:r>
              <a:rPr lang="en-US" dirty="0">
                <a:effectLst/>
                <a:latin typeface="Arial" panose="020B0604020202020204" pitchFamily="34" charset="0"/>
                <a:ea typeface="Times" pitchFamily="18" charset="0"/>
                <a:cs typeface="Arial" panose="020B0604020202020204" pitchFamily="34" charset="0"/>
              </a:rPr>
              <a:t>TIME: 20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br>
              <a:rPr lang="en-US" cap="all" dirty="0">
                <a:effectLst/>
                <a:latin typeface="Arial" panose="020B0604020202020204" pitchFamily="34" charset="0"/>
                <a:ea typeface="Times New Roman" panose="02020603050405020304" pitchFamily="18" charset="0"/>
                <a:cs typeface="Arial" panose="020B0604020202020204" pitchFamily="34" charset="0"/>
              </a:rPr>
            </a:br>
            <a:r>
              <a:rPr lang="en-US" cap="all" dirty="0">
                <a:effectLst/>
                <a:latin typeface="Arial" panose="020B0604020202020204" pitchFamily="34" charset="0"/>
                <a:ea typeface="Times New Roman" panose="02020603050405020304" pitchFamily="18" charset="0"/>
                <a:cs typeface="Arial" panose="020B0604020202020204" pitchFamily="34" charset="0"/>
              </a:rPr>
              <a:t>Prior to training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Arrange cooking materials in the front or back of the room so that each table group can take a tray, box, or bag of materials.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PART 1:</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take out Handout 5: Fruit Salad Recipe.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Invite one person from each table group to collect the cooking materials.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table groups self-assign the following roles: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One teacher/facilitator—facilitates exploration of mystery object in the bag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Two students/chefs—explores and guesses what the object in the bag is (without looking)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One or two recorders—documents language used on note paper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Direct groups to converse while following the recipe. Each group member should portray their role in this experience.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Move on to the next part of the activity.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PART 2:</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take out Handout 1: Language Use and Conventions and English-Language Development Foundation Maps.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do the following: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Refer to foundation 1.1 while analyzing the recorder’s notes.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Use the questions on the screen to guide your discussion and analysis.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362585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What language was used for basic purposes (e.g., describing, requesting, commenting, acknowledging, rejecting, etc.)?</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362585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What language was used for advanced purposes (e.g., reasoning, predicting, problem solving, seeking new information, etc.)?</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362585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What other foundations may have been experienced?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Record key points from your conversation on chart paper.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Invite groups to share one key discovery or “aha” from their discussion.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Advance to the English-Language Development slide and share the information.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Advance the </a:t>
            </a:r>
            <a:r>
              <a:rPr lang="en-US" dirty="0">
                <a:effectLst/>
                <a:latin typeface="Arial" panose="020B0604020202020204" pitchFamily="34" charset="0"/>
                <a:ea typeface="Calibri" panose="020F0502020204030204" pitchFamily="34" charset="0"/>
                <a:cs typeface="Arial" panose="020B0604020202020204" pitchFamily="34" charset="0"/>
              </a:rPr>
              <a:t>Cooking and Conversation—Part 3 slide.</a:t>
            </a:r>
          </a:p>
          <a:p>
            <a:pPr marL="0" marR="0" lvl="0" indent="0">
              <a:spcBef>
                <a:spcPts val="0"/>
              </a:spcBef>
              <a:spcAft>
                <a:spcPts val="0"/>
              </a:spcAft>
              <a:buFont typeface="Symbol" panose="05050102010706020507" pitchFamily="18" charset="2"/>
              <a:buNone/>
              <a:tabLst>
                <a:tab pos="13208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PART 3:</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the participants keep the strategies they previously read on pages 112-113 and 198-199 of the Preschool Curriculum Framework (Volume 1) in mind as they do the following: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Create a list of ideas for the teacher/facilitator.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Role play again to try out these ideas.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Record the conversation.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“Are these ideas working?”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Invite groups to share one key discovery or “aha” from their discussion.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how their experience with this activity might shift their planning in the classroom.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33</a:t>
            </a:fld>
            <a:endParaRPr lang="en-US" altLang="en-US"/>
          </a:p>
        </p:txBody>
      </p:sp>
    </p:spTree>
    <p:extLst>
      <p:ext uri="{BB962C8B-B14F-4D97-AF65-F5344CB8AC3E}">
        <p14:creationId xmlns:p14="http://schemas.microsoft.com/office/powerpoint/2010/main" val="3798391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0"/>
              </a:spcAft>
            </a:pPr>
            <a:r>
              <a:rPr lang="en-US" sz="1200" b="1" kern="1200" dirty="0">
                <a:effectLst/>
                <a:latin typeface="Arial" panose="020B0604020202020204" pitchFamily="34" charset="0"/>
                <a:cs typeface="Arial" panose="020B0604020202020204" pitchFamily="34" charset="0"/>
              </a:rPr>
              <a:t>Presenter Remarks:</a:t>
            </a:r>
          </a:p>
          <a:p>
            <a:pPr>
              <a:spcAft>
                <a:spcPts val="0"/>
              </a:spcAft>
            </a:pPr>
            <a:r>
              <a:rPr lang="en-US" sz="1200" kern="1200" dirty="0">
                <a:effectLst/>
                <a:latin typeface="Arial" panose="020B0604020202020204" pitchFamily="34" charset="0"/>
                <a:cs typeface="Arial" panose="020B0604020202020204" pitchFamily="34" charset="0"/>
              </a:rPr>
              <a:t>(What follows are the notes for Part 2 of the activity plan.  See the notes section of the Cooking and Conversation—Part 1 slide for complete </a:t>
            </a:r>
            <a:r>
              <a:rPr lang="en-US" sz="1200" kern="1200" baseline="0" dirty="0">
                <a:effectLst/>
                <a:latin typeface="Arial" panose="020B0604020202020204" pitchFamily="34" charset="0"/>
                <a:cs typeface="Arial" panose="020B0604020202020204" pitchFamily="34" charset="0"/>
              </a:rPr>
              <a:t>activity plan.) </a:t>
            </a:r>
          </a:p>
          <a:p>
            <a:pPr>
              <a:spcAft>
                <a:spcPts val="0"/>
              </a:spcAft>
            </a:pPr>
            <a:endParaRPr lang="en-US" sz="1200" kern="1200" baseline="0" dirty="0">
              <a:effectLst/>
              <a:latin typeface="Arial" panose="020B0604020202020204" pitchFamily="34" charset="0"/>
              <a:cs typeface="Arial" panose="020B0604020202020204" pitchFamily="34" charset="0"/>
            </a:endParaRPr>
          </a:p>
          <a:p>
            <a:pPr>
              <a:spcAft>
                <a:spcPts val="0"/>
              </a:spcAft>
            </a:pPr>
            <a:r>
              <a:rPr lang="en-US" sz="1200" kern="1200" baseline="0" dirty="0">
                <a:effectLst/>
                <a:latin typeface="Arial" panose="020B0604020202020204" pitchFamily="34" charset="0"/>
                <a:cs typeface="Arial" panose="020B0604020202020204" pitchFamily="34" charset="0"/>
              </a:rPr>
              <a:t>PART 2:</a:t>
            </a: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Have participants take out Handout 1: Language Use and Conventions and English-Language Development Foundation Maps.</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Ask participants to do the following:</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Refer to Foundation 1.1 while analyzing the recorder’s notes.</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Use the questions on the screen to guide your discussion and analysis. </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1143000" marR="0" lvl="2" indent="-228600" algn="l" defTabSz="914400" rtl="0" eaLnBrk="0" fontAlgn="base" latinLnBrk="0" hangingPunct="0">
              <a:spcBef>
                <a:spcPts val="0"/>
              </a:spcBef>
              <a:spcAft>
                <a:spcPts val="0"/>
              </a:spcAft>
              <a:buClrTx/>
              <a:buSzTx/>
              <a:buFont typeface="Wingdings" panose="05000000000000000000" pitchFamily="2" charset="2"/>
              <a:buChar char=""/>
              <a:tabLst>
                <a:tab pos="362585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What language was used for basic purposes (e.g., describing, requesting, commenting, acknowledging, rejecting, etc.)?</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1143000" marR="0" lvl="2" indent="-228600" algn="l" defTabSz="914400" rtl="0" eaLnBrk="0" fontAlgn="base" latinLnBrk="0" hangingPunct="0">
              <a:spcBef>
                <a:spcPts val="0"/>
              </a:spcBef>
              <a:spcAft>
                <a:spcPts val="0"/>
              </a:spcAft>
              <a:buClrTx/>
              <a:buSzTx/>
              <a:buFont typeface="Wingdings" panose="05000000000000000000" pitchFamily="2" charset="2"/>
              <a:buChar char=""/>
              <a:tabLst>
                <a:tab pos="362585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What language was used for advanced purposes (e.g., reasoning, predicting, problem solving, seeking new information, etc.)?</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1143000" marR="0" lvl="2" indent="-228600" algn="l" defTabSz="914400" rtl="0" eaLnBrk="0" fontAlgn="base" latinLnBrk="0" hangingPunct="0">
              <a:spcBef>
                <a:spcPts val="0"/>
              </a:spcBef>
              <a:spcAft>
                <a:spcPts val="0"/>
              </a:spcAft>
              <a:buClrTx/>
              <a:buSzTx/>
              <a:buFont typeface="Wingdings" panose="05000000000000000000" pitchFamily="2" charset="2"/>
              <a:buChar char=""/>
              <a:tabLst>
                <a:tab pos="362585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What other foundations may have been experienced?</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Record key points from your conversation on chart paper.</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Invite groups to share one key discovery or “aha” from their discussion.</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Advance to the English-Language Development slide and share the information.</a:t>
            </a:r>
            <a:endParaRPr kumimoji="0" lang="en-US" sz="11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sz="120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Advance the Cooking and Conversation—Part 3 slide.</a:t>
            </a:r>
            <a:endParaRPr lang="en-US" sz="1200" kern="1200" baseline="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34</a:t>
            </a:fld>
            <a:endParaRPr lang="en-US" altLang="en-US"/>
          </a:p>
        </p:txBody>
      </p:sp>
    </p:spTree>
    <p:extLst>
      <p:ext uri="{BB962C8B-B14F-4D97-AF65-F5344CB8AC3E}">
        <p14:creationId xmlns:p14="http://schemas.microsoft.com/office/powerpoint/2010/main" val="3659995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p>
          <a:p>
            <a:r>
              <a:rPr lang="en-US" altLang="en-US" b="0" dirty="0"/>
              <a:t>When planning, it is important to </a:t>
            </a:r>
            <a:r>
              <a:rPr lang="en-US" altLang="en-US" b="1" dirty="0"/>
              <a:t>“target both the content and English-language development in every activity. </a:t>
            </a:r>
            <a:r>
              <a:rPr lang="en-US" altLang="en-US" dirty="0"/>
              <a:t>Design activities with a dual purpose: understanding of the concept and the English label associated with it. For example, when working with a shape puzzle, demonstrate how a triangle has three corners and fits into the puzzle and that the word </a:t>
            </a:r>
            <a:r>
              <a:rPr lang="en-US" altLang="en-US" i="1" dirty="0"/>
              <a:t>triangle </a:t>
            </a:r>
            <a:r>
              <a:rPr lang="en-US" altLang="en-US" dirty="0"/>
              <a:t>is the name of this particular shape” (PCF, Vol. 1, p. 192). </a:t>
            </a:r>
          </a:p>
          <a:p>
            <a:endParaRPr lang="en-US" altLang="en-US" dirty="0"/>
          </a:p>
          <a:p>
            <a:r>
              <a:rPr lang="en-US" altLang="en-US" dirty="0"/>
              <a:t>The home language can be included by naming the key vocabulary in the child’s home language (e.g., </a:t>
            </a:r>
            <a:r>
              <a:rPr lang="en-US" altLang="en-US" dirty="0" err="1"/>
              <a:t>triángulo</a:t>
            </a:r>
            <a:r>
              <a:rPr lang="en-US" altLang="en-US" dirty="0"/>
              <a:t>).</a:t>
            </a:r>
          </a:p>
          <a:p>
            <a:endParaRPr lang="en-US" altLang="en-US" dirty="0"/>
          </a:p>
          <a:p>
            <a:r>
              <a:rPr lang="en-US" altLang="en-US" dirty="0"/>
              <a:t>Incorporating movement and tactile references can also be effective in supporting English-language development (e.g., children can create triangles with their bodies, trace a triangle with their finger, walk on a triangle taped on the floor, etc.). </a:t>
            </a:r>
          </a:p>
          <a:p>
            <a:endParaRPr lang="en-US" altLang="en-US" dirty="0"/>
          </a:p>
          <a:p>
            <a:r>
              <a:rPr lang="en-US" altLang="en-US" dirty="0"/>
              <a:t>Think about the Universal Design for Learning principles. When you are targeting both the content and English-language development these principles and whole body strategies they encourage become very important. Beyond supporting English learners, these principles and strategies support all children—particularly those children who may learn in different modalities or who have other special needs. </a:t>
            </a:r>
          </a:p>
          <a:p>
            <a:endParaRPr lang="en-US" altLang="en-US" dirty="0"/>
          </a:p>
          <a:p>
            <a:endParaRPr lang="en-US" altLang="en-US" dirty="0"/>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CC916A-B0F5-43C3-ACBC-1B82A947C7B8}" type="slidenum">
              <a:rPr lang="en-US" altLang="en-US" sz="1200"/>
              <a:pPr/>
              <a:t>35</a:t>
            </a:fld>
            <a:endParaRPr lang="en-US" altLang="en-US" sz="1200"/>
          </a:p>
        </p:txBody>
      </p:sp>
    </p:spTree>
    <p:extLst>
      <p:ext uri="{BB962C8B-B14F-4D97-AF65-F5344CB8AC3E}">
        <p14:creationId xmlns:p14="http://schemas.microsoft.com/office/powerpoint/2010/main" val="2175438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spcBef>
                <a:spcPts val="0"/>
              </a:spcBef>
              <a:spcAft>
                <a:spcPts val="0"/>
              </a:spcAft>
              <a:buClrTx/>
              <a:buSzTx/>
              <a:buFontTx/>
              <a:buNone/>
              <a:tabLst/>
              <a:defRPr/>
            </a:pPr>
            <a:r>
              <a:rPr kumimoji="0" lang="en-US" b="1"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Presenter Remarks:</a:t>
            </a:r>
          </a:p>
          <a:p>
            <a:pPr marL="0" marR="0" lvl="0" indent="0" algn="l" defTabSz="914400" rtl="0" eaLnBrk="0" fontAlgn="base" latinLnBrk="0" hangingPunct="0">
              <a:spcBef>
                <a:spcPts val="0"/>
              </a:spcBef>
              <a:spcAft>
                <a:spcPts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(What follows are the notes for Part 3 of the activity plan.  See the notes section of the Cooking and Conversation—Part 1 slide for complete activity plan.) </a:t>
            </a:r>
          </a:p>
          <a:p>
            <a:pPr marL="0" marR="0" lvl="0" indent="0" algn="l" defTabSz="914400" rtl="0" eaLnBrk="0" fontAlgn="base" latinLnBrk="0" hangingPunct="0">
              <a:spcBef>
                <a:spcPts val="0"/>
              </a:spcBef>
              <a:spcAft>
                <a:spcPts val="0"/>
              </a:spcAft>
              <a:buClrTx/>
              <a:buSzTx/>
              <a:buFontTx/>
              <a:buNone/>
              <a:tabLst>
                <a:tab pos="1320800" algn="l"/>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PART 3:</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Have the participants keep the strategies they previously read on pages 112-113 and 198-199 of the Preschool Curriculum Framework (Volume 1) in mind as they do the following: </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Create a list of ideas for the teacher/facilitator.</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Role play again to try out these ideas.</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Record the conversation. </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0" fontAlgn="base" latinLnBrk="0" hangingPunct="0">
              <a:spcBef>
                <a:spcPts val="0"/>
              </a:spcBef>
              <a:spcAft>
                <a:spcPts val="0"/>
              </a:spcAft>
              <a:buClrTx/>
              <a:buSzTx/>
              <a:buFont typeface="Courier New" panose="02070309020205020404" pitchFamily="49" charset="0"/>
              <a:buChar char="o"/>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Ask, “Are these ideas working?”</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Invite groups to share one key discovery or “aha” from their discussion.</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spcBef>
                <a:spcPts val="0"/>
              </a:spcBef>
              <a:spcAft>
                <a:spcPts val="0"/>
              </a:spcAft>
              <a:buClrTx/>
              <a:buSzTx/>
              <a:buFont typeface="Symbol" panose="05050102010706020507" pitchFamily="18" charset="2"/>
              <a:buChar char=""/>
              <a:tabLst>
                <a:tab pos="13208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Ask participants how their experience with this activity might shift their planning in the classroom.</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defRPr/>
            </a:pPr>
            <a:r>
              <a:rPr kumimoji="0" lang="en-US" u="none" strike="noStrike" kern="1200" cap="all"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US"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36</a:t>
            </a:fld>
            <a:endParaRPr lang="en-US" altLang="en-US"/>
          </a:p>
        </p:txBody>
      </p:sp>
    </p:spTree>
    <p:extLst>
      <p:ext uri="{BB962C8B-B14F-4D97-AF65-F5344CB8AC3E}">
        <p14:creationId xmlns:p14="http://schemas.microsoft.com/office/powerpoint/2010/main" val="3038837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r>
              <a:rPr lang="en-US" dirty="0"/>
              <a:t>Let’s turn to grammar and consider irregular nouns and verbs.  Children tend to do well with regular nouns and verbs (e.g., hat=hats, walk=walks); however, irregular nouns and verbs take much longer to master.</a:t>
            </a:r>
          </a:p>
          <a:p>
            <a:endParaRPr lang="en-US" dirty="0"/>
          </a:p>
          <a:p>
            <a:r>
              <a:rPr lang="en-US" dirty="0"/>
              <a:t>This slide lists some examples</a:t>
            </a:r>
            <a:r>
              <a:rPr lang="en-US" baseline="0" dirty="0"/>
              <a:t> of irregular nouns and verbs. Look at these examples and work with your groupmates to add to the list. </a:t>
            </a:r>
          </a:p>
          <a:p>
            <a:endParaRPr lang="en-US" baseline="0" dirty="0"/>
          </a:p>
          <a:p>
            <a:r>
              <a:rPr lang="en-US" baseline="0" dirty="0"/>
              <a:t>Look back at your observations from the cooking and conversation activity. Identify any examples of irregular nouns or verbs you used.  If you did not use any during the activity, try to think of a few that the teacher could have used while facilitating. </a:t>
            </a:r>
          </a:p>
          <a:p>
            <a:endParaRPr lang="en-US" dirty="0"/>
          </a:p>
          <a:p>
            <a:r>
              <a:rPr lang="en-US" dirty="0"/>
              <a:t>It is important to remember that it</a:t>
            </a:r>
            <a:r>
              <a:rPr lang="en-US" baseline="0" dirty="0"/>
              <a:t> is appropriate for children to continue to use these irregular nouns and verbs incorrectly—even at 60 months (five years of age)—as they are only learning and gaining consistency. Let’s watch a foundation video example to see how students are developing these skills.</a:t>
            </a:r>
          </a:p>
          <a:p>
            <a:endParaRPr lang="en-US" baseline="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37</a:t>
            </a:fld>
            <a:endParaRPr lang="en-US" altLang="en-US"/>
          </a:p>
        </p:txBody>
      </p:sp>
    </p:spTree>
    <p:extLst>
      <p:ext uri="{BB962C8B-B14F-4D97-AF65-F5344CB8AC3E}">
        <p14:creationId xmlns:p14="http://schemas.microsoft.com/office/powerpoint/2010/main" val="3617431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Bef>
                <a:spcPts val="0"/>
              </a:spcBef>
              <a:spcAft>
                <a:spcPct val="0"/>
              </a:spcAft>
              <a:buClrTx/>
              <a:buSzTx/>
              <a:buFontTx/>
              <a:buNone/>
              <a:tabLst/>
              <a:defRPr/>
            </a:pPr>
            <a:r>
              <a:rPr kumimoji="0" lang="en-US" sz="1200" b="1" i="0" u="none" strike="noStrike" kern="1200" cap="none" spc="0" normalizeH="0" baseline="0" noProof="0" dirty="0">
                <a:ln>
                  <a:noFill/>
                </a:ln>
                <a:effectLst/>
                <a:uLnTx/>
                <a:uFillTx/>
                <a:latin typeface="Arial" charset="0"/>
                <a:ea typeface="ＭＳ Ｐゴシック" panose="020B0600070205080204" pitchFamily="34" charset="-128"/>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“Communicating effectively often requires that children knit together two or three ideas into a single sentence. Teachers can encourage children to use increasingly complex and longer sentences by modeling them, especially in conversations with children” (PCF, Vol. 1, p. 123).</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Read Foundation 3.1, and the following examples, for 48 and 60 months on page 61 in the Preschool Learning Foundations (Volume 1).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What do you notice as the significant developmental shift in the foundations examples? Is this similar to what you have seen and heard in your classroom?</a:t>
            </a:r>
          </a:p>
          <a:p>
            <a:pPr marL="0" marR="0" indent="0" algn="l" defTabSz="457200" rtl="0" eaLnBrk="0" fontAlgn="base" latinLnBrk="0" hangingPunct="0">
              <a:spcBef>
                <a:spcPts val="0"/>
              </a:spcBef>
              <a:spcAft>
                <a:spcPct val="0"/>
              </a:spcAft>
              <a:buClrTx/>
              <a:buSzTx/>
              <a:buFontTx/>
              <a:buNone/>
              <a:tabLst/>
              <a:defRPr/>
            </a:pPr>
            <a:endParaRPr lang="en-US" sz="1200" baseline="0" dirty="0"/>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38</a:t>
            </a:fld>
            <a:endParaRPr lang="en-US" altLang="en-US"/>
          </a:p>
        </p:txBody>
      </p:sp>
    </p:spTree>
    <p:extLst>
      <p:ext uri="{BB962C8B-B14F-4D97-AF65-F5344CB8AC3E}">
        <p14:creationId xmlns:p14="http://schemas.microsoft.com/office/powerpoint/2010/main" val="1106184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Bef>
                <a:spcPts val="0"/>
              </a:spcBef>
              <a:spcAft>
                <a:spcPct val="0"/>
              </a:spcAft>
              <a:buClrTx/>
              <a:buSzTx/>
              <a:buFontTx/>
              <a:buNone/>
              <a:tabLst/>
              <a:defRPr/>
            </a:pPr>
            <a:r>
              <a:rPr kumimoji="0" lang="en-US" sz="1200" b="1" i="0" u="none" strike="noStrike" kern="1200" cap="none" spc="0" normalizeH="0" baseline="0" noProof="0" dirty="0">
                <a:ln>
                  <a:noFill/>
                </a:ln>
                <a:effectLst/>
                <a:uLnTx/>
                <a:uFillTx/>
                <a:latin typeface="Arial" charset="0"/>
                <a:ea typeface="ＭＳ Ｐゴシック" panose="020B0600070205080204" pitchFamily="34" charset="-128"/>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Read Foundation 3.2, and the following examples, for 48 and 60 months on pages 61 and 62 in the Preschool Learning Foundations (Volume 1).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One significant difference is that at 60 months children have an elementary understanding of regular and irregular past tense, regular and irregular plurals, and more accuracy with pronouns and possessives.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39</a:t>
            </a:fld>
            <a:endParaRPr lang="en-US" altLang="en-US"/>
          </a:p>
        </p:txBody>
      </p:sp>
    </p:spTree>
    <p:extLst>
      <p:ext uri="{BB962C8B-B14F-4D97-AF65-F5344CB8AC3E}">
        <p14:creationId xmlns:p14="http://schemas.microsoft.com/office/powerpoint/2010/main" val="342935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effectLst/>
                <a:latin typeface="Arial" pitchFamily="34" charset="0"/>
                <a:ea typeface="ＭＳ Ｐゴシック" pitchFamily="34" charset="-128"/>
                <a:cs typeface="Arial" pitchFamily="34" charset="0"/>
              </a:rPr>
              <a:t>Presenter Remarks:</a:t>
            </a:r>
          </a:p>
          <a:p>
            <a:r>
              <a:rPr lang="en-US" sz="1200" kern="1200" baseline="0" dirty="0">
                <a:effectLst/>
                <a:latin typeface="Arial" pitchFamily="34" charset="0"/>
                <a:ea typeface="ＭＳ Ｐゴシック" pitchFamily="34" charset="-128"/>
                <a:cs typeface="Arial" pitchFamily="34" charset="0"/>
              </a:rPr>
              <a:t>(What follows are the notes for the second part of the activity plan.  See the notes section of the Communicate and Connect—Part 1 slide for complete activity plan.) </a:t>
            </a:r>
          </a:p>
          <a:p>
            <a:pPr marL="342900" marR="0" lvl="0" indent="-342900">
              <a:spcBef>
                <a:spcPts val="0"/>
              </a:spcBef>
              <a:spcAft>
                <a:spcPts val="0"/>
              </a:spcAft>
              <a:buFont typeface="Symbol" panose="05050102010706020507" pitchFamily="18" charset="2"/>
              <a:buChar char=""/>
              <a:tabLst>
                <a:tab pos="13208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partners tie their strings together; then have them team up with another partner pair with a similarly sized combined string.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share what they have learned about their language partner with the partner pair they have teamed up with.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partner pair teams connect their strings and hang them at the front of the room.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1320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return to their seats.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a:t>
            </a:fld>
            <a:endParaRPr lang="en-US" altLang="en-US"/>
          </a:p>
        </p:txBody>
      </p:sp>
    </p:spTree>
    <p:extLst>
      <p:ext uri="{BB962C8B-B14F-4D97-AF65-F5344CB8AC3E}">
        <p14:creationId xmlns:p14="http://schemas.microsoft.com/office/powerpoint/2010/main" val="153267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u="none" dirty="0"/>
              <a:t>Presenter Remarks:</a:t>
            </a:r>
          </a:p>
          <a:p>
            <a:pPr marL="0" marR="0" indent="0" algn="l" defTabSz="457200" rtl="0" eaLnBrk="0" fontAlgn="base" latinLnBrk="0" hangingPunct="0">
              <a:spcBef>
                <a:spcPts val="0"/>
              </a:spcBef>
              <a:spcAft>
                <a:spcPct val="0"/>
              </a:spcAft>
              <a:buClrTx/>
              <a:buSzTx/>
              <a:buFontTx/>
              <a:buNone/>
              <a:tabLst/>
              <a:defRPr/>
            </a:pPr>
            <a:r>
              <a:rPr lang="en-US" b="0" u="none" dirty="0"/>
              <a:t>Let’s take a moment</a:t>
            </a:r>
            <a:r>
              <a:rPr lang="en-US" b="0" u="none" baseline="0" dirty="0"/>
              <a:t> to reflect on the experiences we have had today and how grammar has been integrated into those experiences. </a:t>
            </a:r>
          </a:p>
          <a:p>
            <a:pPr marL="0" marR="0" indent="0" algn="l" defTabSz="457200" rtl="0" eaLnBrk="0" fontAlgn="base" latinLnBrk="0" hangingPunct="0">
              <a:spcBef>
                <a:spcPts val="0"/>
              </a:spcBef>
              <a:spcAft>
                <a:spcPct val="0"/>
              </a:spcAft>
              <a:buClrTx/>
              <a:buSzTx/>
              <a:buFontTx/>
              <a:buNone/>
              <a:tabLst/>
              <a:defRPr/>
            </a:pPr>
            <a:endParaRPr lang="en-US" b="0" u="none" baseline="0" dirty="0"/>
          </a:p>
          <a:p>
            <a:pPr marL="0" marR="0" indent="0" algn="l" defTabSz="457200" rtl="0" eaLnBrk="0" fontAlgn="base" latinLnBrk="0" hangingPunct="0">
              <a:spcBef>
                <a:spcPts val="0"/>
              </a:spcBef>
              <a:spcAft>
                <a:spcPct val="0"/>
              </a:spcAft>
              <a:buClrTx/>
              <a:buSzTx/>
              <a:buFontTx/>
              <a:buNone/>
              <a:tabLst/>
              <a:defRPr/>
            </a:pPr>
            <a:r>
              <a:rPr lang="en-US" b="0" u="none" baseline="0" dirty="0"/>
              <a:t>Discuss the questions on the slide with your language partner. </a:t>
            </a:r>
            <a:r>
              <a:rPr lang="en-US" altLang="en-US" dirty="0">
                <a:latin typeface="Arial" panose="020B0604020202020204" pitchFamily="34" charset="0"/>
              </a:rPr>
              <a:t>(Provide</a:t>
            </a:r>
            <a:r>
              <a:rPr lang="en-US" altLang="en-US" baseline="0" dirty="0">
                <a:latin typeface="Arial" panose="020B0604020202020204" pitchFamily="34" charset="0"/>
              </a:rPr>
              <a:t> two-four minutes for discussion. Once discussion has quieted, click to reveal the final question.) </a:t>
            </a:r>
          </a:p>
          <a:p>
            <a:endParaRPr lang="en-US" altLang="en-US" baseline="0" dirty="0">
              <a:latin typeface="Arial" panose="020B0604020202020204" pitchFamily="34" charset="0"/>
            </a:endParaRPr>
          </a:p>
          <a:p>
            <a:pPr marL="0" marR="0" indent="0" algn="l" defTabSz="457200" rtl="0" eaLnBrk="0" fontAlgn="base" latinLnBrk="0" hangingPunct="0">
              <a:spcBef>
                <a:spcPts val="0"/>
              </a:spcBef>
              <a:spcAft>
                <a:spcPct val="0"/>
              </a:spcAft>
              <a:buClrTx/>
              <a:buSzTx/>
              <a:buFontTx/>
              <a:buNone/>
              <a:tabLst/>
              <a:defRPr/>
            </a:pPr>
            <a:r>
              <a:rPr lang="en-US" dirty="0"/>
              <a:t>What do you need in order to plan and create similar experiences in the classroom?</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40</a:t>
            </a:fld>
            <a:endParaRPr lang="en-US" altLang="en-US"/>
          </a:p>
        </p:txBody>
      </p:sp>
    </p:spTree>
    <p:extLst>
      <p:ext uri="{BB962C8B-B14F-4D97-AF65-F5344CB8AC3E}">
        <p14:creationId xmlns:p14="http://schemas.microsoft.com/office/powerpoint/2010/main" val="1011492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indent="0" algn="l" defTabSz="457200" rtl="0" eaLnBrk="0" fontAlgn="base" latinLnBrk="0" hangingPunct="0">
              <a:spcBef>
                <a:spcPts val="0"/>
              </a:spcBef>
              <a:spcAft>
                <a:spcPts val="0"/>
              </a:spcAft>
              <a:buClrTx/>
              <a:buSzTx/>
              <a:buFontTx/>
              <a:buNone/>
              <a:tabLst/>
              <a:defRPr/>
            </a:pPr>
            <a:r>
              <a:rPr lang="en-US" b="1" u="none" dirty="0"/>
              <a:t>Presenter Remarks:</a:t>
            </a:r>
          </a:p>
          <a:p>
            <a:pPr marL="0" marR="0" indent="0" algn="l" defTabSz="457200" rtl="0" eaLnBrk="0" fontAlgn="base" latinLnBrk="0" hangingPunct="0">
              <a:spcBef>
                <a:spcPts val="0"/>
              </a:spcBef>
              <a:spcAft>
                <a:spcPts val="0"/>
              </a:spcAft>
              <a:buClrTx/>
              <a:buSzTx/>
              <a:buFontTx/>
              <a:buNone/>
              <a:tabLst/>
              <a:defRPr/>
            </a:pPr>
            <a:r>
              <a:rPr lang="en-US" baseline="0" dirty="0"/>
              <a:t>A key interaction and strategy for the Grammar </a:t>
            </a:r>
            <a:r>
              <a:rPr lang="en-US" baseline="0" dirty="0" err="1"/>
              <a:t>substrand</a:t>
            </a:r>
            <a:r>
              <a:rPr lang="en-US" baseline="0" dirty="0"/>
              <a:t> is to </a:t>
            </a:r>
            <a:r>
              <a:rPr lang="en-US" dirty="0">
                <a:latin typeface="Arial" charset="0"/>
                <a:cs typeface="ＭＳ Ｐゴシック" charset="0"/>
              </a:rPr>
              <a:t>“</a:t>
            </a:r>
            <a:r>
              <a:rPr lang="en-US" b="1" dirty="0">
                <a:latin typeface="Arial" charset="0"/>
                <a:cs typeface="ＭＳ Ｐゴシック" charset="0"/>
              </a:rPr>
              <a:t>know your families and individual children</a:t>
            </a:r>
            <a:r>
              <a:rPr lang="en-US" dirty="0">
                <a:latin typeface="Arial" charset="0"/>
                <a:cs typeface="ＭＳ Ｐゴシック" charset="0"/>
              </a:rPr>
              <a:t>” (PCF, Vol. 1, p. 124). </a:t>
            </a:r>
            <a:r>
              <a:rPr lang="en-US" baseline="0" dirty="0"/>
              <a:t>Turn to page 124 in the Preschool Curriculum Framework (Volume 1) and read the notes on this interaction and strategy.</a:t>
            </a:r>
            <a:endParaRPr lang="en-US" dirty="0">
              <a:latin typeface="Arial" charset="0"/>
              <a:cs typeface="ＭＳ Ｐゴシック" charset="0"/>
            </a:endParaRPr>
          </a:p>
          <a:p>
            <a:pPr marL="0" marR="0" indent="0" algn="l" defTabSz="457200" rtl="0" eaLnBrk="0" fontAlgn="base" latinLnBrk="0" hangingPunct="0">
              <a:spcBef>
                <a:spcPts val="0"/>
              </a:spcBef>
              <a:spcAft>
                <a:spcPts val="0"/>
              </a:spcAft>
              <a:buClrTx/>
              <a:buSzTx/>
              <a:buFontTx/>
              <a:buNone/>
              <a:tabLst/>
              <a:defRPr/>
            </a:pPr>
            <a:endParaRPr lang="en-US" baseline="0" dirty="0"/>
          </a:p>
          <a:p>
            <a:pPr marL="0" indent="0">
              <a:spcBef>
                <a:spcPts val="0"/>
              </a:spcBef>
              <a:spcAft>
                <a:spcPts val="0"/>
              </a:spcAft>
              <a:buNone/>
              <a:defRPr/>
            </a:pPr>
            <a:r>
              <a:rPr lang="en-US" baseline="0" dirty="0"/>
              <a:t>The following strategies can be used to help teachers gain knowledge about children and their families: </a:t>
            </a:r>
          </a:p>
          <a:p>
            <a:pPr marL="171450" indent="-171450">
              <a:spcBef>
                <a:spcPts val="0"/>
              </a:spcBef>
              <a:spcAft>
                <a:spcPts val="0"/>
              </a:spcAft>
              <a:buFont typeface="Arial"/>
              <a:buChar char="•"/>
              <a:defRPr/>
            </a:pPr>
            <a:r>
              <a:rPr lang="en-US" dirty="0">
                <a:cs typeface="MS PGothic" charset="0"/>
              </a:rPr>
              <a:t>Find out what students like.</a:t>
            </a:r>
          </a:p>
          <a:p>
            <a:pPr marL="171450" indent="-171450">
              <a:spcBef>
                <a:spcPts val="0"/>
              </a:spcBef>
              <a:spcAft>
                <a:spcPts val="0"/>
              </a:spcAft>
              <a:buFont typeface="Arial"/>
              <a:buChar char="•"/>
              <a:defRPr/>
            </a:pPr>
            <a:r>
              <a:rPr lang="en-US" dirty="0">
                <a:cs typeface="MS PGothic" charset="0"/>
              </a:rPr>
              <a:t>Find out what families talk about.</a:t>
            </a:r>
          </a:p>
          <a:p>
            <a:pPr marL="171450" indent="-171450">
              <a:spcBef>
                <a:spcPts val="0"/>
              </a:spcBef>
              <a:spcAft>
                <a:spcPts val="0"/>
              </a:spcAft>
              <a:buFont typeface="Arial"/>
              <a:buChar char="•"/>
              <a:defRPr/>
            </a:pPr>
            <a:r>
              <a:rPr lang="en-US" dirty="0">
                <a:cs typeface="MS PGothic" charset="0"/>
              </a:rPr>
              <a:t>Talk to students about what they are familiar with.</a:t>
            </a:r>
          </a:p>
          <a:p>
            <a:pPr marL="171450" indent="-171450">
              <a:spcBef>
                <a:spcPts val="0"/>
              </a:spcBef>
              <a:spcAft>
                <a:spcPts val="0"/>
              </a:spcAft>
              <a:buFont typeface="Arial"/>
              <a:buChar char="•"/>
              <a:defRPr/>
            </a:pPr>
            <a:r>
              <a:rPr lang="en-US" dirty="0">
                <a:cs typeface="MS PGothic" charset="0"/>
              </a:rPr>
              <a:t>Listen attentively to children and their family members. </a:t>
            </a:r>
            <a:endParaRPr lang="en-US" b="0" baseline="0" dirty="0">
              <a:latin typeface="Arial" charset="0"/>
              <a:cs typeface="MS PGothic" charset="0"/>
            </a:endParaRPr>
          </a:p>
          <a:p>
            <a:pPr marL="171450" indent="-171450">
              <a:spcBef>
                <a:spcPts val="0"/>
              </a:spcBef>
              <a:spcAft>
                <a:spcPts val="0"/>
              </a:spcAft>
              <a:buFont typeface="Arial"/>
              <a:buChar char="•"/>
              <a:defRPr/>
            </a:pPr>
            <a:endParaRPr lang="en-US" b="0" baseline="0" dirty="0">
              <a:latin typeface="Arial" charset="0"/>
              <a:cs typeface="ＭＳ Ｐゴシック" charset="0"/>
            </a:endParaRPr>
          </a:p>
          <a:p>
            <a:pPr marL="0" indent="0">
              <a:spcBef>
                <a:spcPts val="0"/>
              </a:spcBef>
              <a:spcAft>
                <a:spcPts val="0"/>
              </a:spcAft>
              <a:buNone/>
              <a:defRPr/>
            </a:pPr>
            <a:r>
              <a:rPr lang="en-US" b="0" baseline="0" dirty="0">
                <a:latin typeface="Arial" charset="0"/>
                <a:cs typeface="ＭＳ Ｐゴシック" charset="0"/>
              </a:rPr>
              <a:t>Have you tried any of these or other similar strategies? (Solicit responses from the group.)</a:t>
            </a:r>
          </a:p>
          <a:p>
            <a:pPr marL="0" indent="0">
              <a:spcBef>
                <a:spcPts val="0"/>
              </a:spcBef>
              <a:spcAft>
                <a:spcPts val="0"/>
              </a:spcAft>
              <a:buNone/>
              <a:defRPr/>
            </a:pPr>
            <a:endParaRPr lang="en-US" b="0" baseline="0" dirty="0">
              <a:latin typeface="Arial" charset="0"/>
              <a:cs typeface="ＭＳ Ｐゴシック" charset="0"/>
            </a:endParaRPr>
          </a:p>
          <a:p>
            <a:pPr marL="0" indent="0">
              <a:spcBef>
                <a:spcPts val="0"/>
              </a:spcBef>
              <a:spcAft>
                <a:spcPts val="0"/>
              </a:spcAft>
              <a:buNone/>
              <a:defRPr/>
            </a:pPr>
            <a:endParaRPr lang="en-US" b="0" baseline="0" dirty="0">
              <a:latin typeface="Arial" charset="0"/>
              <a:cs typeface="ＭＳ Ｐゴシック"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2161455-0881-314C-9F36-2E3BA983CC46}" type="slidenum">
              <a:rPr lang="en-US">
                <a:cs typeface="Arial" charset="0"/>
              </a:rPr>
              <a:pPr/>
              <a:t>41</a:t>
            </a:fld>
            <a:endParaRPr lang="en-US">
              <a:cs typeface="Arial" charset="0"/>
            </a:endParaRPr>
          </a:p>
        </p:txBody>
      </p:sp>
    </p:spTree>
    <p:extLst>
      <p:ext uri="{BB962C8B-B14F-4D97-AF65-F5344CB8AC3E}">
        <p14:creationId xmlns:p14="http://schemas.microsoft.com/office/powerpoint/2010/main" val="4022324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b="1" dirty="0"/>
              <a:t>Presenter Remarks:</a:t>
            </a:r>
          </a:p>
          <a:p>
            <a:pPr>
              <a:spcBef>
                <a:spcPts val="0"/>
              </a:spcBef>
            </a:pPr>
            <a:r>
              <a:rPr lang="en-US" altLang="en-US" b="0" dirty="0"/>
              <a:t>In</a:t>
            </a:r>
            <a:r>
              <a:rPr lang="en-US" altLang="en-US" b="0" baseline="0" dirty="0"/>
              <a:t> order to partner with families, you need to talk to them about their child, to find out about their language and their culture, and to discover what their desires are for their child.  Obtaining and using this information will help you build a culturally sensitive classroom.</a:t>
            </a:r>
          </a:p>
          <a:p>
            <a:pPr>
              <a:spcBef>
                <a:spcPts val="0"/>
              </a:spcBef>
            </a:pPr>
            <a:endParaRPr lang="en-US" altLang="en-US" b="0" baseline="0" dirty="0"/>
          </a:p>
          <a:p>
            <a:pPr>
              <a:spcBef>
                <a:spcPts val="0"/>
              </a:spcBef>
            </a:pPr>
            <a:endParaRPr lang="en-US" altLang="en-US" b="0" baseline="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42</a:t>
            </a:fld>
            <a:endParaRPr lang="en-US" altLang="en-US"/>
          </a:p>
        </p:txBody>
      </p:sp>
    </p:spTree>
    <p:extLst>
      <p:ext uri="{BB962C8B-B14F-4D97-AF65-F5344CB8AC3E}">
        <p14:creationId xmlns:p14="http://schemas.microsoft.com/office/powerpoint/2010/main" val="989605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Presenter Remarks:</a:t>
            </a:r>
            <a:br>
              <a:rPr lang="en-US" dirty="0"/>
            </a:br>
            <a:r>
              <a:rPr lang="en-US" dirty="0"/>
              <a:t>Imagine you are planning an experience similar to the cooking and conversation activity:</a:t>
            </a:r>
          </a:p>
          <a:p>
            <a:pPr marL="171450" indent="-171450">
              <a:buFont typeface="Arial" panose="020B0604020202020204" pitchFamily="34" charset="0"/>
              <a:buChar char="•"/>
            </a:pPr>
            <a:r>
              <a:rPr lang="en-US" dirty="0"/>
              <a:t>What would you want to learn from your families prior to the experience?</a:t>
            </a:r>
          </a:p>
          <a:p>
            <a:pPr marL="171450" indent="-171450">
              <a:buFont typeface="Arial" panose="020B0604020202020204" pitchFamily="34" charset="0"/>
              <a:buChar char="•"/>
            </a:pPr>
            <a:r>
              <a:rPr lang="en-US" dirty="0"/>
              <a:t>How would you use this information to plan an experience that supports language use and grammar development?</a:t>
            </a:r>
          </a:p>
          <a:p>
            <a:pPr marL="171450" indent="-171450">
              <a:buFont typeface="Arial" panose="020B0604020202020204" pitchFamily="34" charset="0"/>
              <a:buChar char="•"/>
            </a:pPr>
            <a:r>
              <a:rPr lang="en-US" dirty="0"/>
              <a:t>What other ways might you partner with families for this experience?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(Solicit responses to the above questions from the whole group.)</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C63BC816-A333-4379-8CA2-2F78EB8E295B}" type="slidenum">
              <a:rPr lang="en-US" altLang="en-US" smtClean="0"/>
              <a:pPr/>
              <a:t>43</a:t>
            </a:fld>
            <a:endParaRPr lang="en-US" altLang="en-US"/>
          </a:p>
        </p:txBody>
      </p:sp>
    </p:spTree>
    <p:extLst>
      <p:ext uri="{BB962C8B-B14F-4D97-AF65-F5344CB8AC3E}">
        <p14:creationId xmlns:p14="http://schemas.microsoft.com/office/powerpoint/2010/main" val="2256624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Bef>
                <a:spcPts val="0"/>
              </a:spcBef>
              <a:spcAft>
                <a:spcPct val="0"/>
              </a:spcAft>
              <a:buClrTx/>
              <a:buSzTx/>
              <a:buFontTx/>
              <a:buNone/>
              <a:tabLst/>
              <a:defRPr/>
            </a:pPr>
            <a:r>
              <a:rPr kumimoji="0" lang="en-US" sz="1200" b="1" i="0" u="none" strike="noStrike" kern="1200" cap="none" spc="0" normalizeH="0" baseline="0" noProof="0" dirty="0">
                <a:ln>
                  <a:noFill/>
                </a:ln>
                <a:effectLst/>
                <a:uLnTx/>
                <a:uFillTx/>
                <a:latin typeface="Arial" charset="0"/>
                <a:ea typeface="ＭＳ Ｐゴシック" panose="020B0600070205080204" pitchFamily="34" charset="-128"/>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“Communication is effective only when people are understood.  When teachers speak clearly, they model good pronunciation, which gently helps children refine their own speech” (PCF, Vol. 1, p. 113).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Look at Foundation 1.2. What is the developmental shift? (At 48 months children are understood by familiar adults; at 60 months children are also understood by unfamiliar adults and children.)</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Now look at Foundation 1.3. Do you notice any terms that might need clarification? (Ask volunteers to suggest ideas.)</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Accepted language style is variable. Accepted language or behavior is what is common in the student’s environment or community.  As </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students</a:t>
            </a: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 develop, they increasingly speak in ways that others can understand.  This has to do with articulation and expression.</a:t>
            </a:r>
          </a:p>
          <a:p>
            <a:pPr marL="0" marR="0" lvl="0" indent="0" algn="l" defTabSz="457200" rtl="0" eaLnBrk="0" fontAlgn="base" latinLnBrk="0" hangingPunct="0">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cs typeface="ＭＳ Ｐゴシック" charset="0"/>
            </a:endParaRPr>
          </a:p>
          <a:p>
            <a:pPr marL="0" marR="0" lvl="0" indent="0" algn="l" defTabSz="457200" rtl="0" eaLnBrk="0" fontAlgn="base" latinLnBrk="0" hangingPunct="0">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cs typeface="ＭＳ Ｐゴシック" charset="0"/>
              </a:rPr>
              <a:t>Developing grammar also has a strong connection to speaking clearly.  How might developing grammar be related to developing clear speech?</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Think about the cooking and conversation activity; were there opportunities to practice speaking clearly? </a:t>
            </a:r>
          </a:p>
          <a:p>
            <a:pPr marL="0" marR="0" indent="0" algn="l" defTabSz="457200" rtl="0" eaLnBrk="0" fontAlgn="base" latinLnBrk="0" hangingPunct="0">
              <a:spcBef>
                <a:spcPts val="0"/>
              </a:spcBef>
              <a:spcAft>
                <a:spcPct val="0"/>
              </a:spcAft>
              <a:buClrTx/>
              <a:buSzTx/>
              <a:buFontTx/>
              <a:buNone/>
              <a:tabLst/>
              <a:defRPr/>
            </a:pPr>
            <a:endParaRPr lang="en-US" sz="1200" baseline="0" dirty="0"/>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44</a:t>
            </a:fld>
            <a:endParaRPr lang="en-US" altLang="en-US"/>
          </a:p>
        </p:txBody>
      </p:sp>
    </p:spTree>
    <p:extLst>
      <p:ext uri="{BB962C8B-B14F-4D97-AF65-F5344CB8AC3E}">
        <p14:creationId xmlns:p14="http://schemas.microsoft.com/office/powerpoint/2010/main" val="814650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6" name="Notes Placeholder 2"/>
          <p:cNvSpPr>
            <a:spLocks noGrp="1"/>
          </p:cNvSpPr>
          <p:nvPr>
            <p:ph type="body" idx="1"/>
          </p:nvPr>
        </p:nvSpPr>
        <p:spPr bwMode="auto">
          <a:xfrm>
            <a:off x="428414" y="4343971"/>
            <a:ext cx="6153573" cy="480031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marL="0" marR="0" indent="0" algn="l" defTabSz="457200" rtl="0" eaLnBrk="0" fontAlgn="base" latinLnBrk="0" hangingPunct="0">
              <a:spcAft>
                <a:spcPct val="0"/>
              </a:spcAft>
              <a:buClrTx/>
              <a:buSzTx/>
              <a:buFontTx/>
              <a:buNone/>
              <a:tabLst/>
              <a:defRPr/>
            </a:pPr>
            <a:r>
              <a:rPr lang="en-US" altLang="en-US" b="1" dirty="0"/>
              <a:t>Presenter Remarks: </a:t>
            </a:r>
          </a:p>
          <a:p>
            <a:r>
              <a:rPr lang="en-US" altLang="en-US" b="0" dirty="0"/>
              <a:t>A key interaction and strategy from the English-language development domain is </a:t>
            </a:r>
            <a:r>
              <a:rPr lang="en-US" altLang="en-US" b="1" baseline="0" dirty="0"/>
              <a:t>“o</a:t>
            </a:r>
            <a:r>
              <a:rPr lang="en-US" altLang="en-US" b="1" dirty="0"/>
              <a:t>bserve the child during drop-off</a:t>
            </a:r>
            <a:r>
              <a:rPr lang="en-US" altLang="en-US" b="1" baseline="0" dirty="0"/>
              <a:t> </a:t>
            </a:r>
            <a:r>
              <a:rPr lang="en-US" altLang="en-US" b="1" dirty="0"/>
              <a:t>and pick-up for cues </a:t>
            </a:r>
            <a:r>
              <a:rPr lang="en-US" altLang="en-US" dirty="0"/>
              <a:t>about how the parent or other family members interact with the child and how the child reacts and behaves during those interactions“ (PCF, Vol. 1, p. 200).</a:t>
            </a:r>
          </a:p>
          <a:p>
            <a:endParaRPr lang="en-US" altLang="en-US" dirty="0"/>
          </a:p>
          <a:p>
            <a:r>
              <a:rPr lang="en-US" altLang="en-US" dirty="0"/>
              <a:t>This strategy is </a:t>
            </a:r>
            <a:r>
              <a:rPr lang="en-US" altLang="en-US" baseline="0" dirty="0"/>
              <a:t>crucial for all </a:t>
            </a:r>
            <a:r>
              <a:rPr lang="en-US" kern="1200" dirty="0">
                <a:solidFill>
                  <a:schemeClr val="tx1"/>
                </a:solidFill>
                <a:effectLst/>
                <a:latin typeface="Arial" pitchFamily="34" charset="0"/>
                <a:ea typeface="ＭＳ Ｐゴシック" pitchFamily="34" charset="-128"/>
                <a:cs typeface="Arial" pitchFamily="34" charset="0"/>
              </a:rPr>
              <a:t>students</a:t>
            </a:r>
            <a:r>
              <a:rPr lang="en-US" altLang="en-US" baseline="0" dirty="0"/>
              <a:t>. What teachers are gathering by observation is an understanding of what the acceptable language styles are for each individual child. This is similar to the previously discussed “know your families and individual children” (PCF, Vol. 1, p. 124).  This type of observation helps teachers to know their families and individual children.  </a:t>
            </a:r>
          </a:p>
          <a:p>
            <a:endParaRPr lang="en-US" altLang="en-US" dirty="0"/>
          </a:p>
          <a:p>
            <a:r>
              <a:rPr lang="en-US" altLang="en-US" dirty="0"/>
              <a:t>Teachers may observe for the following types of information:</a:t>
            </a:r>
          </a:p>
          <a:p>
            <a:pPr marL="171450" indent="-171450">
              <a:buFont typeface="Arial" panose="020B0604020202020204" pitchFamily="34" charset="0"/>
              <a:buChar char="•"/>
            </a:pPr>
            <a:r>
              <a:rPr lang="en-US" altLang="en-US" dirty="0"/>
              <a:t>How do parents respond to the child? </a:t>
            </a:r>
          </a:p>
          <a:p>
            <a:pPr marL="171450" indent="-171450">
              <a:buFont typeface="Arial" panose="020B0604020202020204" pitchFamily="34" charset="0"/>
              <a:buChar char="•"/>
            </a:pPr>
            <a:r>
              <a:rPr lang="en-US" altLang="en-US" dirty="0"/>
              <a:t>How animated is the parent when they are speaking? </a:t>
            </a:r>
          </a:p>
          <a:p>
            <a:pPr marL="171450" indent="-171450">
              <a:buFont typeface="Arial" panose="020B0604020202020204" pitchFamily="34" charset="0"/>
              <a:buChar char="•"/>
            </a:pPr>
            <a:r>
              <a:rPr lang="en-US" altLang="en-US" dirty="0"/>
              <a:t>Is the child more spontaneous in their speech or do they wait for a cue from the parent that it is time to talk? </a:t>
            </a:r>
          </a:p>
          <a:p>
            <a:endParaRPr lang="en-US" altLang="en-US" dirty="0"/>
          </a:p>
          <a:p>
            <a:r>
              <a:rPr lang="en-US" altLang="en-US" dirty="0"/>
              <a:t>This strategy may be specifically beneficial after considering current research which indicates that “when the culture of the school and the culture of the family come into contact with each other, they influence and change each other...optimal learning for DLLs occurs when there is a strong, harmonious partnership between DLL families and ECE programs, which includes the consideration and incorporation of the DLL culture and language in program planning” (</a:t>
            </a:r>
            <a:r>
              <a:rPr lang="en-US" altLang="en-US" i="1" dirty="0"/>
              <a:t>California’s Best Practices for Young Dual Language Learners: Research Overview Papers </a:t>
            </a:r>
            <a:r>
              <a:rPr lang="en-US" altLang="en-US" dirty="0"/>
              <a:t>[CDE], </a:t>
            </a:r>
            <a:r>
              <a:rPr lang="en-US" kern="1200" dirty="0">
                <a:solidFill>
                  <a:schemeClr val="tx1"/>
                </a:solidFill>
                <a:effectLst/>
                <a:latin typeface="Arial" pitchFamily="34" charset="0"/>
                <a:ea typeface="MS PGothic" panose="020B0600070205080204" pitchFamily="34" charset="-128"/>
                <a:cs typeface="Arial" pitchFamily="34" charset="0"/>
              </a:rPr>
              <a:t>p. 129).</a:t>
            </a:r>
          </a:p>
          <a:p>
            <a:pPr marL="0" marR="0" indent="0" algn="l" defTabSz="914400" rtl="0" eaLnBrk="0" fontAlgn="base" latinLnBrk="0" hangingPunct="0">
              <a:spcAft>
                <a:spcPct val="0"/>
              </a:spcAft>
              <a:buClrTx/>
              <a:buSzTx/>
              <a:buFontTx/>
              <a:buNone/>
              <a:tabLst/>
              <a:defRPr/>
            </a:pPr>
            <a:endParaRPr lang="en-US" altLang="en-US" dirty="0"/>
          </a:p>
          <a:p>
            <a:r>
              <a:rPr lang="en-US" altLang="en-US" dirty="0"/>
              <a:t> </a:t>
            </a:r>
          </a:p>
          <a:p>
            <a:endParaRPr lang="en-US" altLang="en-US" dirty="0"/>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E4050D-E50C-41D9-B260-CBE74B29ABB0}" type="slidenum">
              <a:rPr lang="en-US" altLang="en-US" sz="1200"/>
              <a:pPr/>
              <a:t>45</a:t>
            </a:fld>
            <a:endParaRPr lang="en-US" altLang="en-US" sz="1200"/>
          </a:p>
        </p:txBody>
      </p:sp>
    </p:spTree>
    <p:extLst>
      <p:ext uri="{BB962C8B-B14F-4D97-AF65-F5344CB8AC3E}">
        <p14:creationId xmlns:p14="http://schemas.microsoft.com/office/powerpoint/2010/main" val="3885933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ts val="0"/>
              </a:spcAft>
              <a:buClrTx/>
              <a:buSzTx/>
              <a:buFontTx/>
              <a:buNone/>
              <a:tabLst/>
              <a:defRPr/>
            </a:pPr>
            <a:r>
              <a:rPr lang="en-US" b="1" u="none" dirty="0"/>
              <a:t>Presenter Remarks:</a:t>
            </a:r>
          </a:p>
          <a:p>
            <a:pPr marL="0" marR="0" indent="0" algn="l" defTabSz="457200" rtl="0" eaLnBrk="0" fontAlgn="base" latinLnBrk="0" hangingPunct="0">
              <a:spcBef>
                <a:spcPts val="0"/>
              </a:spcBef>
              <a:spcAft>
                <a:spcPts val="0"/>
              </a:spcAft>
              <a:buClrTx/>
              <a:buSzTx/>
              <a:buFontTx/>
              <a:buNone/>
              <a:tabLst/>
              <a:defRPr/>
            </a:pPr>
            <a:r>
              <a:rPr lang="en-US" b="0" u="none" dirty="0"/>
              <a:t>Strive for Five is a strategy that</a:t>
            </a:r>
            <a:r>
              <a:rPr lang="en-US" b="0" u="none" baseline="0" dirty="0"/>
              <a:t> provides a framework for engaging in extended conversation with students. It refers to a conversational exchange that lasts for five or more turns—back and forth—between a teacher and child.</a:t>
            </a:r>
          </a:p>
          <a:p>
            <a:pPr marL="0" marR="0" indent="0" algn="l" defTabSz="457200" rtl="0" eaLnBrk="0" fontAlgn="base" latinLnBrk="0" hangingPunct="0">
              <a:spcBef>
                <a:spcPts val="0"/>
              </a:spcBef>
              <a:spcAft>
                <a:spcPts val="0"/>
              </a:spcAft>
              <a:buClrTx/>
              <a:buSzTx/>
              <a:buFontTx/>
              <a:buNone/>
              <a:tabLst/>
              <a:defRPr/>
            </a:pPr>
            <a:endParaRPr lang="en-US" b="0" u="none" baseline="0" dirty="0"/>
          </a:p>
          <a:p>
            <a:pPr marL="0" marR="0" indent="0" algn="l" defTabSz="457200" rtl="0" eaLnBrk="0" fontAlgn="base" latinLnBrk="0" hangingPunct="0">
              <a:spcBef>
                <a:spcPts val="0"/>
              </a:spcBef>
              <a:spcAft>
                <a:spcPts val="0"/>
              </a:spcAft>
              <a:buClrTx/>
              <a:buSzTx/>
              <a:buFontTx/>
              <a:buNone/>
              <a:tabLst/>
              <a:defRPr/>
            </a:pPr>
            <a:r>
              <a:rPr lang="en-US" b="0" u="none" baseline="0" dirty="0"/>
              <a:t>Does anyone have experience using the Strive for Five strategy? (Wait for participants to respond.)</a:t>
            </a:r>
          </a:p>
          <a:p>
            <a:pPr marL="0" marR="0" indent="0" algn="l" defTabSz="457200" rtl="0" eaLnBrk="0" fontAlgn="base" latinLnBrk="0" hangingPunct="0">
              <a:spcBef>
                <a:spcPts val="0"/>
              </a:spcBef>
              <a:spcAft>
                <a:spcPts val="0"/>
              </a:spcAft>
              <a:buClrTx/>
              <a:buSzTx/>
              <a:buFontTx/>
              <a:buNone/>
              <a:tabLst/>
              <a:defRPr/>
            </a:pPr>
            <a:endParaRPr lang="en-US" b="0" u="none" baseline="0" dirty="0"/>
          </a:p>
          <a:p>
            <a:pPr marL="0" marR="0" indent="0" algn="l" defTabSz="457200" rtl="0" eaLnBrk="0" fontAlgn="base" latinLnBrk="0" hangingPunct="0">
              <a:spcBef>
                <a:spcPts val="0"/>
              </a:spcBef>
              <a:spcAft>
                <a:spcPts val="0"/>
              </a:spcAft>
              <a:buClrTx/>
              <a:buSzTx/>
              <a:buFontTx/>
              <a:buNone/>
              <a:tabLst/>
              <a:defRPr/>
            </a:pPr>
            <a:r>
              <a:rPr lang="en-US" b="0" u="none" baseline="0" dirty="0"/>
              <a:t>Locate Handout 6: Strive for Five. This handout outlines the key strategies that support the teacher in utilizing this strategy:</a:t>
            </a:r>
            <a:endParaRPr lang="en-US" b="0" u="none" dirty="0"/>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Be stationary long enough to converse </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Make eye contact on the student’s level</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Ask honest (open‐ended) questions</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Genuinely seek understanding</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Expand and extend children’s comments</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200" dirty="0">
                <a:latin typeface="Arial" panose="020B0604020202020204" pitchFamily="34" charset="0"/>
                <a:ea typeface="MS PGothic" panose="020B0600070205080204" pitchFamily="34" charset="-128"/>
                <a:cs typeface="Arial" panose="020B0604020202020204" pitchFamily="34" charset="0"/>
              </a:rPr>
              <a:t>Contribute ideas, experiences, and knowledge without taking over</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46</a:t>
            </a:fld>
            <a:endParaRPr lang="en-US" altLang="en-US"/>
          </a:p>
        </p:txBody>
      </p:sp>
    </p:spTree>
    <p:extLst>
      <p:ext uri="{BB962C8B-B14F-4D97-AF65-F5344CB8AC3E}">
        <p14:creationId xmlns:p14="http://schemas.microsoft.com/office/powerpoint/2010/main" val="300196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alt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altLang="en-US" b="0" dirty="0"/>
              <a:t>All students benefit from engaging in a five exchange conversation.  However, not all students communicate in</a:t>
            </a:r>
            <a:r>
              <a:rPr lang="en-US" altLang="en-US" b="0" baseline="0" dirty="0"/>
              <a:t> the same way and special considerations for students who use an alternative communication system may need to be made. For example, teachers may engage in a Strive for Five around the picture schedule in which children touch and point to engage. </a:t>
            </a:r>
          </a:p>
          <a:p>
            <a:pPr marL="0" marR="0" indent="0" algn="l" defTabSz="457200" rtl="0" eaLnBrk="0" fontAlgn="base" latinLnBrk="0" hangingPunct="0">
              <a:lnSpc>
                <a:spcPct val="100000"/>
              </a:lnSpc>
              <a:spcBef>
                <a:spcPts val="0"/>
              </a:spcBef>
              <a:spcAft>
                <a:spcPct val="0"/>
              </a:spcAft>
              <a:buClrTx/>
              <a:buSzTx/>
              <a:buFontTx/>
              <a:buNone/>
              <a:tabLst/>
              <a:defRPr/>
            </a:pPr>
            <a:endParaRPr lang="en-US" altLang="en-US" b="1" baseline="0" dirty="0"/>
          </a:p>
          <a:p>
            <a:pPr marL="0" marR="0" indent="0" algn="l" defTabSz="457200" rtl="0" eaLnBrk="0" fontAlgn="base" latinLnBrk="0" hangingPunct="0">
              <a:lnSpc>
                <a:spcPct val="100000"/>
              </a:lnSpc>
              <a:spcBef>
                <a:spcPts val="0"/>
              </a:spcBef>
              <a:spcAft>
                <a:spcPct val="0"/>
              </a:spcAft>
              <a:buClrTx/>
              <a:buSzTx/>
              <a:buFontTx/>
              <a:buNone/>
              <a:tabLst/>
              <a:defRPr/>
            </a:pPr>
            <a:r>
              <a:rPr lang="en-US" altLang="en-US" dirty="0">
                <a:latin typeface="Arial" panose="020B0604020202020204" pitchFamily="34" charset="0"/>
              </a:rPr>
              <a:t>“</a:t>
            </a:r>
            <a:r>
              <a:rPr lang="en-US" altLang="en-US" baseline="0" dirty="0">
                <a:latin typeface="Arial" panose="020B0604020202020204" pitchFamily="34" charset="0"/>
              </a:rPr>
              <a:t>As is true for all children, teachers can support young children’s communication knowledge and skills by r</a:t>
            </a:r>
            <a:r>
              <a:rPr lang="en-US" altLang="en-US" dirty="0">
                <a:latin typeface="Arial" panose="020B0604020202020204" pitchFamily="34" charset="0"/>
              </a:rPr>
              <a:t>epeating and extending what children say in conversations</a:t>
            </a:r>
            <a:r>
              <a:rPr lang="en-US" altLang="en-US" baseline="0" dirty="0">
                <a:latin typeface="Arial" panose="020B0604020202020204" pitchFamily="34" charset="0"/>
              </a:rPr>
              <a:t>” (PCF, Vol. 1, p 115).</a:t>
            </a:r>
          </a:p>
          <a:p>
            <a:pPr marL="0" marR="0" indent="0" algn="l" defTabSz="457200" rtl="0" eaLnBrk="0" fontAlgn="base" latinLnBrk="0" hangingPunct="0">
              <a:lnSpc>
                <a:spcPct val="100000"/>
              </a:lnSpc>
              <a:spcBef>
                <a:spcPts val="0"/>
              </a:spcBef>
              <a:spcAft>
                <a:spcPct val="0"/>
              </a:spcAft>
              <a:buClrTx/>
              <a:buSzTx/>
              <a:buFontTx/>
              <a:buNone/>
              <a:tabLst/>
              <a:defRPr/>
            </a:pPr>
            <a:endParaRPr lang="en-US" altLang="en-US" baseline="0" dirty="0">
              <a:latin typeface="Arial" panose="020B0604020202020204"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altLang="en-US" baseline="0" dirty="0">
                <a:latin typeface="Arial" panose="020B0604020202020204" pitchFamily="34" charset="0"/>
              </a:rPr>
              <a:t>As we practice this strategy, think about the students you have in your classroom who might engage with Strive for Five using an alternate communication system.</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47</a:t>
            </a:fld>
            <a:endParaRPr lang="en-US" altLang="en-US"/>
          </a:p>
        </p:txBody>
      </p:sp>
    </p:spTree>
    <p:extLst>
      <p:ext uri="{BB962C8B-B14F-4D97-AF65-F5344CB8AC3E}">
        <p14:creationId xmlns:p14="http://schemas.microsoft.com/office/powerpoint/2010/main" val="2163744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701040" y="4292882"/>
            <a:ext cx="5608320" cy="437604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48</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2297652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0"/>
              </a:spcAft>
            </a:pPr>
            <a:r>
              <a:rPr lang="en-US" b="1" dirty="0">
                <a:latin typeface="Arial" panose="020B0604020202020204" pitchFamily="34" charset="0"/>
                <a:cs typeface="Arial" panose="020B0604020202020204" pitchFamily="34" charset="0"/>
              </a:rPr>
              <a:t>Presenter Remarks:</a:t>
            </a:r>
          </a:p>
          <a:p>
            <a:pPr marL="0" marR="0">
              <a:spcAft>
                <a:spcPts val="0"/>
              </a:spcAft>
            </a:pPr>
            <a:r>
              <a:rPr lang="en-US" dirty="0">
                <a:latin typeface="Arial" panose="020B0604020202020204" pitchFamily="34" charset="0"/>
                <a:cs typeface="Arial" panose="020B0604020202020204" pitchFamily="34" charset="0"/>
              </a:rPr>
              <a:t>The DRDP-K (2015) gives TK teachers a lens through which to measure the communication of TK students.</a:t>
            </a:r>
            <a:r>
              <a:rPr lang="en-US" kern="1200" dirty="0">
                <a:solidFill>
                  <a:schemeClr val="tx1"/>
                </a:solidFill>
                <a:effectLst/>
                <a:latin typeface="Arial" panose="020B0604020202020204" pitchFamily="34" charset="0"/>
                <a:cs typeface="Arial" panose="020B0604020202020204" pitchFamily="34" charset="0"/>
              </a:rPr>
              <a:t> Find and read </a:t>
            </a:r>
            <a:r>
              <a:rPr lang="en-US" dirty="0">
                <a:effectLst/>
                <a:latin typeface="Arial" panose="020B0604020202020204" pitchFamily="34" charset="0"/>
                <a:ea typeface="Calibri" panose="020F0502020204030204" pitchFamily="34" charset="0"/>
                <a:cs typeface="Arial" panose="020B0604020202020204" pitchFamily="34" charset="0"/>
              </a:rPr>
              <a:t>Handout 7: DRDP-K (2015).  As you read, highlight anything you find to be of interest. When you are done reading, discuss this measure and the Strive for Five strategy with your elbow partner. </a:t>
            </a:r>
          </a:p>
          <a:p>
            <a:pPr>
              <a:spcAft>
                <a:spcPts val="0"/>
              </a:spcAft>
              <a:buFontTx/>
              <a:buNone/>
            </a:pPr>
            <a:endParaRPr lang="en-US" dirty="0">
              <a:latin typeface="Arial" panose="020B0604020202020204" pitchFamily="34" charset="0"/>
              <a:cs typeface="Arial" panose="020B0604020202020204" pitchFamily="34" charset="0"/>
            </a:endParaRPr>
          </a:p>
          <a:p>
            <a:pPr marL="0" marR="0" lvl="0" indent="0" algn="l" defTabSz="457200" rtl="0" eaLnBrk="0" fontAlgn="base" latinLnBrk="0" hangingPunct="0">
              <a:spcAft>
                <a:spcPts val="0"/>
              </a:spcAft>
              <a:buClrTx/>
              <a:buSzTx/>
              <a:buFontTx/>
              <a:buNone/>
              <a:tabLst/>
              <a:defRPr/>
            </a:pPr>
            <a:r>
              <a:rPr lang="en-US" dirty="0">
                <a:latin typeface="Arial" panose="020B0604020202020204" pitchFamily="34" charset="0"/>
                <a:cs typeface="Arial" panose="020B0604020202020204" pitchFamily="34" charset="0"/>
              </a:rPr>
              <a:t>(Ask for volunteers to share key points from their discussion.  Be sure to highlight that the progression shows the</a:t>
            </a:r>
            <a:r>
              <a:rPr lang="en-US" baseline="0" dirty="0">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child’s communication develop from nonverbal communication to using language with increasingly complex words and sentences.)</a:t>
            </a:r>
          </a:p>
        </p:txBody>
      </p:sp>
    </p:spTree>
    <p:extLst>
      <p:ext uri="{BB962C8B-B14F-4D97-AF65-F5344CB8AC3E}">
        <p14:creationId xmlns:p14="http://schemas.microsoft.com/office/powerpoint/2010/main" val="62658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83513"/>
            <a:ext cx="5764107" cy="4499942"/>
          </a:xfrm>
        </p:spPr>
        <p:txBody>
          <a:bodyPr/>
          <a:lstStyle/>
          <a:p>
            <a:r>
              <a:rPr lang="en-US" b="1" dirty="0"/>
              <a:t>Presenter Remarks:</a:t>
            </a:r>
          </a:p>
          <a:p>
            <a:pPr marL="0" marR="0" indent="0" algn="l" defTabSz="457200" rtl="0" eaLnBrk="0" fontAlgn="base" latinLnBrk="0" hangingPunct="0">
              <a:spcBef>
                <a:spcPts val="0"/>
              </a:spcBef>
              <a:spcAft>
                <a:spcPct val="0"/>
              </a:spcAft>
              <a:buClrTx/>
              <a:buSzTx/>
              <a:buFontTx/>
              <a:buNone/>
              <a:tabLst/>
              <a:defRPr/>
            </a:pPr>
            <a:r>
              <a:rPr lang="en-US" baseline="0" dirty="0"/>
              <a:t>We have already begun to use the skills we will be discussing today—during the string activity we used language to communicate and practiced grammar skills.</a:t>
            </a:r>
          </a:p>
          <a:p>
            <a:pPr marL="0" marR="0" indent="0" algn="l" defTabSz="457200" rtl="0" eaLnBrk="0" fontAlgn="base" latinLnBrk="0" hangingPunct="0">
              <a:spcBef>
                <a:spcPts val="0"/>
              </a:spcBef>
              <a:spcAft>
                <a:spcPct val="0"/>
              </a:spcAft>
              <a:buClrTx/>
              <a:buSzTx/>
              <a:buFontTx/>
              <a:buNone/>
              <a:tabLst/>
              <a:defRPr/>
            </a:pPr>
            <a:endParaRPr lang="en-US" dirty="0"/>
          </a:p>
          <a:p>
            <a:r>
              <a:rPr lang="en-US" dirty="0"/>
              <a:t>Research shows</a:t>
            </a:r>
            <a:r>
              <a:rPr lang="en-US" baseline="0" dirty="0"/>
              <a:t> that social factors play an important role in oral language development.  Therefore, it is important to provide multiple opportunities for students to engage in social interactions.</a:t>
            </a:r>
          </a:p>
          <a:p>
            <a:endParaRPr lang="en-US" baseline="0" dirty="0"/>
          </a:p>
          <a:p>
            <a:r>
              <a:rPr lang="en-US" baseline="0" dirty="0"/>
              <a:t>There are four specific areas that are emphasized within the Language Use and Conventions substrand: </a:t>
            </a:r>
          </a:p>
          <a:p>
            <a:pPr marL="228600" indent="-228600">
              <a:buFont typeface="+mj-lt"/>
              <a:buAutoNum type="arabicPeriod"/>
            </a:pPr>
            <a:r>
              <a:rPr lang="en-US" baseline="0" dirty="0"/>
              <a:t>Using language to communicate with others for a variety of purposes</a:t>
            </a:r>
          </a:p>
          <a:p>
            <a:pPr marL="228600" indent="-228600">
              <a:buAutoNum type="arabicPeriod"/>
            </a:pPr>
            <a:r>
              <a:rPr lang="en-US" baseline="0" dirty="0"/>
              <a:t>Increasing clarity of communication</a:t>
            </a:r>
          </a:p>
          <a:p>
            <a:pPr marL="228600" indent="-228600">
              <a:buAutoNum type="arabicPeriod"/>
            </a:pPr>
            <a:r>
              <a:rPr lang="en-US" baseline="0" dirty="0"/>
              <a:t>Developing an increasing understanding of the conventions of language use</a:t>
            </a:r>
          </a:p>
          <a:p>
            <a:pPr marL="228600" indent="-228600">
              <a:buAutoNum type="arabicPeriod"/>
            </a:pPr>
            <a:r>
              <a:rPr lang="en-US" baseline="0" dirty="0"/>
              <a:t>Using language for narrative purposes</a:t>
            </a:r>
          </a:p>
          <a:p>
            <a:endParaRPr lang="en-US" dirty="0"/>
          </a:p>
          <a:p>
            <a:r>
              <a:rPr lang="en-US" dirty="0"/>
              <a:t>Students</a:t>
            </a:r>
            <a:r>
              <a:rPr lang="en-US" baseline="0" dirty="0"/>
              <a:t> seem to have an natural tendency to learn the grammatical rules that govern their language. “The proportion of complex sentences contained in children’s language use ranges from 5 percent to 30 percent. This variability in the rate of growth has been linked to children’s experiences in hearing complex sentences from their teachers” (</a:t>
            </a:r>
            <a:r>
              <a:rPr lang="en-US" baseline="0" dirty="0" err="1"/>
              <a:t>Huttenlocher</a:t>
            </a:r>
            <a:r>
              <a:rPr lang="en-US" baseline="0" dirty="0"/>
              <a:t> and others as cited in PLF, Vol. 1, pp. 75-76). </a:t>
            </a:r>
          </a:p>
          <a:p>
            <a:endParaRPr lang="en-US" baseline="0" dirty="0"/>
          </a:p>
          <a:p>
            <a:r>
              <a:rPr lang="en-US" baseline="0" dirty="0"/>
              <a:t>“The foundations are organized to emphasize the child’s grammatical accomplishments at both the sentence and the word levels” (PLF, Vol.1, p. 76).</a:t>
            </a:r>
          </a:p>
          <a:p>
            <a:endParaRPr lang="en-US" baseline="0" dirty="0"/>
          </a:p>
          <a:p>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a:t>
            </a:fld>
            <a:endParaRPr lang="en-US" altLang="en-US"/>
          </a:p>
        </p:txBody>
      </p:sp>
    </p:spTree>
    <p:extLst>
      <p:ext uri="{BB962C8B-B14F-4D97-AF65-F5344CB8AC3E}">
        <p14:creationId xmlns:p14="http://schemas.microsoft.com/office/powerpoint/2010/main" val="1500983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xfrm>
            <a:off x="701040" y="4416068"/>
            <a:ext cx="5608320" cy="4567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Background Information: </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Use one of the story stem strategies to model engaging someone in a short narrative prior to explaining this slide. For example, role play with a participant or other presenter by pretending to be eating at meal time. The teacher might say, “Let’s do favorite parts of the day. My favorite part of today was seeing everyone arrive at school. I missed you all since it was the weekend and I didn’t get to see you for two days. Now it is Monday and I am excited you are at school again and we can play and learn together.  What was your favorite part of the day?” The participant or other presenter may then respond with a very short narrative. Presenter can then use the example narrative to explain the foundation.</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endParaRPr>
          </a:p>
          <a:p>
            <a:pPr marL="0" marR="0" lvl="1"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charset="0"/>
                <a:ea typeface="ＭＳ Ｐゴシック" panose="020B0600070205080204" pitchFamily="34" charset="-128"/>
                <a:cs typeface="+mn-cs"/>
              </a:rPr>
              <a:t>Presenter Remarks: </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What do you notice about this foundation (Short versus extended narratives)?  We are going to look at some strategies to help scaffold language in order to extend the narratives of our students.  It is important to remember students with special needs and the English learners in your classroom. “Producing narratives may vary at these ages for children who are communicating with sign language or alternative communication systems.  As is true for all children, teachers can support young children’s communication knowledge and skills by repeating and extending what children communicate in conversations.  Teachers can also provide opportunities for children to repeat or tell stories as a way to encourage them to produce narratives” (PLF, Vol. 1, p. 58).</a:t>
            </a:r>
          </a:p>
          <a:p>
            <a:pPr marL="0" marR="0" indent="0" algn="l" defTabSz="457200" rtl="0" eaLnBrk="0" fontAlgn="base" latinLnBrk="0" hangingPunct="0">
              <a:spcBef>
                <a:spcPts val="0"/>
              </a:spcBef>
              <a:spcAft>
                <a:spcPct val="0"/>
              </a:spcAft>
              <a:buClrTx/>
              <a:buSzTx/>
              <a:buFontTx/>
              <a:buNone/>
              <a:tabLst/>
              <a:defRPr/>
            </a:pPr>
            <a:endParaRPr lang="en-US" sz="1200" baseline="0" dirty="0"/>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50</a:t>
            </a:fld>
            <a:endParaRPr lang="en-US" altLang="en-US"/>
          </a:p>
        </p:txBody>
      </p:sp>
    </p:spTree>
    <p:extLst>
      <p:ext uri="{BB962C8B-B14F-4D97-AF65-F5344CB8AC3E}">
        <p14:creationId xmlns:p14="http://schemas.microsoft.com/office/powerpoint/2010/main" val="916607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spcBef>
                <a:spcPts val="0"/>
              </a:spcBef>
              <a:spcAft>
                <a:spcPct val="0"/>
              </a:spcAft>
              <a:buClrTx/>
              <a:buSzTx/>
              <a:buFontTx/>
              <a:buNone/>
              <a:tabLst/>
              <a:defRPr/>
            </a:pPr>
            <a:r>
              <a:rPr lang="en-US" altLang="en-US" b="1" dirty="0"/>
              <a:t>Presenter Remarks: </a:t>
            </a:r>
          </a:p>
          <a:p>
            <a:pPr marL="0" marR="0" lvl="1" indent="0" algn="l" defTabSz="457200" rtl="0" eaLnBrk="0" fontAlgn="base" latinLnBrk="0" hangingPunct="0">
              <a:spcBef>
                <a:spcPts val="0"/>
              </a:spcBef>
              <a:spcAft>
                <a:spcPct val="0"/>
              </a:spcAft>
              <a:buClrTx/>
              <a:buSzTx/>
              <a:buFontTx/>
              <a:buNone/>
              <a:tabLst/>
              <a:defRPr/>
            </a:pPr>
            <a:r>
              <a:rPr lang="en-US" dirty="0"/>
              <a:t>Foundation 1.4 includes both fictional and non-fictional narratives. </a:t>
            </a:r>
          </a:p>
          <a:p>
            <a:pPr marL="0" marR="0" lvl="1" indent="0" algn="l" defTabSz="457200" rtl="0" eaLnBrk="0" fontAlgn="base" latinLnBrk="0" hangingPunct="0">
              <a:spcBef>
                <a:spcPts val="0"/>
              </a:spcBef>
              <a:spcAft>
                <a:spcPct val="0"/>
              </a:spcAft>
              <a:buClrTx/>
              <a:buSzTx/>
              <a:buFontTx/>
              <a:buNone/>
              <a:tabLst/>
              <a:defRPr/>
            </a:pPr>
            <a:endParaRPr lang="en-US" dirty="0"/>
          </a:p>
          <a:p>
            <a:pPr marL="0" marR="0" lvl="1" indent="0" algn="l" defTabSz="457200" rtl="0" eaLnBrk="0" fontAlgn="base" latinLnBrk="0" hangingPunct="0">
              <a:spcBef>
                <a:spcPts val="0"/>
              </a:spcBef>
              <a:spcAft>
                <a:spcPct val="0"/>
              </a:spcAft>
              <a:buClrTx/>
              <a:buSzTx/>
              <a:buFontTx/>
              <a:buNone/>
              <a:tabLst/>
              <a:defRPr/>
            </a:pPr>
            <a:r>
              <a:rPr lang="en-US" dirty="0"/>
              <a:t>The slide shows some strategies for supporting fictional narrative:</a:t>
            </a:r>
            <a:r>
              <a:rPr lang="en-US" baseline="0" dirty="0"/>
              <a:t> </a:t>
            </a:r>
          </a:p>
          <a:p>
            <a:pPr marL="171450" indent="-171450">
              <a:buFont typeface="Arial" panose="020B0604020202020204" pitchFamily="34" charset="0"/>
              <a:buChar char="•"/>
            </a:pPr>
            <a:r>
              <a:rPr lang="en-US" dirty="0"/>
              <a:t>“Build on preschool children’s own experiences” (PCF, Vol. 1, p. 116).</a:t>
            </a:r>
          </a:p>
          <a:p>
            <a:pPr marL="171450" indent="-171450">
              <a:buFont typeface="Arial" panose="020B0604020202020204" pitchFamily="34" charset="0"/>
              <a:buChar char="•"/>
            </a:pPr>
            <a:r>
              <a:rPr lang="en-US" dirty="0"/>
              <a:t>“Use dramatic play and co-construct stories” (PCF, Vol. 1, p. 116).</a:t>
            </a:r>
          </a:p>
          <a:p>
            <a:pPr marL="171450" indent="-171450">
              <a:buFont typeface="Arial" panose="020B0604020202020204" pitchFamily="34" charset="0"/>
              <a:buChar char="•"/>
            </a:pPr>
            <a:r>
              <a:rPr lang="en-US" dirty="0"/>
              <a:t>“Give story stems” (PCF, Vol. 1, p. 116).</a:t>
            </a:r>
          </a:p>
          <a:p>
            <a:pPr marL="0" marR="0" lvl="1" indent="0" algn="l" defTabSz="457200" rtl="0" eaLnBrk="0" fontAlgn="base" latinLnBrk="0" hangingPunct="0">
              <a:spcBef>
                <a:spcPts val="0"/>
              </a:spcBef>
              <a:spcAft>
                <a:spcPct val="0"/>
              </a:spcAft>
              <a:buClrTx/>
              <a:buSzTx/>
              <a:buFontTx/>
              <a:buNone/>
              <a:tabLst/>
              <a:defRPr/>
            </a:pPr>
            <a:endParaRPr lang="en-US" dirty="0"/>
          </a:p>
          <a:p>
            <a:pPr marL="0" marR="0" lvl="1" indent="0" algn="l" defTabSz="457200" rtl="0" eaLnBrk="0" fontAlgn="base" latinLnBrk="0" hangingPunct="0">
              <a:spcBef>
                <a:spcPts val="0"/>
              </a:spcBef>
              <a:spcAft>
                <a:spcPct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51</a:t>
            </a:fld>
            <a:endParaRPr lang="en-US" altLang="en-US"/>
          </a:p>
        </p:txBody>
      </p:sp>
    </p:spTree>
    <p:extLst>
      <p:ext uri="{BB962C8B-B14F-4D97-AF65-F5344CB8AC3E}">
        <p14:creationId xmlns:p14="http://schemas.microsoft.com/office/powerpoint/2010/main" val="1757807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altLang="en-US" b="1" dirty="0"/>
              <a:t>Background</a:t>
            </a:r>
            <a:r>
              <a:rPr lang="en-US" altLang="en-US" b="1" baseline="0" dirty="0"/>
              <a:t> Information:</a:t>
            </a:r>
          </a:p>
          <a:p>
            <a:pPr marL="0" marR="0" indent="0" algn="l" defTabSz="457200" rtl="0" eaLnBrk="0" fontAlgn="base" latinLnBrk="0" hangingPunct="0">
              <a:spcBef>
                <a:spcPts val="0"/>
              </a:spcBef>
              <a:spcAft>
                <a:spcPct val="0"/>
              </a:spcAft>
              <a:buClrTx/>
              <a:buSzTx/>
              <a:buFontTx/>
              <a:buNone/>
              <a:tabLst/>
              <a:defRPr/>
            </a:pPr>
            <a:r>
              <a:rPr lang="en-US" altLang="en-US" b="0" baseline="0" dirty="0"/>
              <a:t>Story stem examples and tips and tricks can be found on the Trainer Tool: Story Stems printout.</a:t>
            </a:r>
          </a:p>
          <a:p>
            <a:pPr marL="0" marR="0" indent="0" algn="l" defTabSz="457200" rtl="0" eaLnBrk="0" fontAlgn="base" latinLnBrk="0" hangingPunct="0">
              <a:spcBef>
                <a:spcPts val="0"/>
              </a:spcBef>
              <a:spcAft>
                <a:spcPct val="0"/>
              </a:spcAft>
              <a:buClrTx/>
              <a:buSzTx/>
              <a:buFontTx/>
              <a:buNone/>
              <a:tabLst/>
              <a:defRPr/>
            </a:pPr>
            <a:endParaRPr lang="en-US" altLang="en-US" b="0" dirty="0"/>
          </a:p>
          <a:p>
            <a:pPr marL="0" marR="0" indent="0" algn="l" defTabSz="457200" rtl="0" eaLnBrk="0" fontAlgn="base" latinLnBrk="0" hangingPunct="0">
              <a:spcBef>
                <a:spcPts val="0"/>
              </a:spcBef>
              <a:spcAft>
                <a:spcPct val="0"/>
              </a:spcAft>
              <a:buClrTx/>
              <a:buSzTx/>
              <a:buFontTx/>
              <a:buNone/>
              <a:tabLst/>
              <a:defRPr/>
            </a:pPr>
            <a:r>
              <a:rPr lang="en-US" altLang="en-US" b="1" dirty="0"/>
              <a:t>Presenter Remarks: </a:t>
            </a:r>
          </a:p>
          <a:p>
            <a:r>
              <a:rPr lang="en-US" dirty="0"/>
              <a:t>Story stems are</a:t>
            </a:r>
            <a:r>
              <a:rPr lang="en-US" baseline="0" dirty="0"/>
              <a:t> used with ages and grade levels, including the upper elementary grades. For TK children, story stems refer to a conversation that is intended to support fictional narratives. As with all other strategies, story stems that include movement, repetition, playfulness, and connections to family are the most successful. </a:t>
            </a:r>
          </a:p>
          <a:p>
            <a:endParaRPr lang="en-US" baseline="0" dirty="0"/>
          </a:p>
          <a:p>
            <a:r>
              <a:rPr lang="en-US" baseline="0" dirty="0"/>
              <a:t>We will now practice how to engage children with story stems. </a:t>
            </a:r>
            <a:r>
              <a:rPr lang="en-US" i="0" baseline="0" dirty="0"/>
              <a:t>(Model the story stems from the Trainer Tool: Story Stems printout. Only model Painting a Story in the Sky if you previously modeled Favorite Parts of the Day. Invite everyone to participate with you and then allow time for table groups to discuss and practice.)</a:t>
            </a:r>
          </a:p>
          <a:p>
            <a:endParaRPr lang="en-US" baseline="0" dirty="0"/>
          </a:p>
          <a:p>
            <a:r>
              <a:rPr lang="en-US" baseline="0" dirty="0"/>
              <a:t>Does anyone have ideas for a story stem that include these strategies? (Elicit responses from the group.)</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52</a:t>
            </a:fld>
            <a:endParaRPr lang="en-US" altLang="en-US"/>
          </a:p>
        </p:txBody>
      </p:sp>
    </p:spTree>
    <p:extLst>
      <p:ext uri="{BB962C8B-B14F-4D97-AF65-F5344CB8AC3E}">
        <p14:creationId xmlns:p14="http://schemas.microsoft.com/office/powerpoint/2010/main" val="904209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 </a:t>
            </a:r>
          </a:p>
          <a:p>
            <a:pPr marL="0" indent="0" algn="l">
              <a:buNone/>
              <a:defRPr/>
            </a:pPr>
            <a:r>
              <a:rPr lang="en-US" b="0" dirty="0"/>
              <a:t>It is important to support English-language development while you are </a:t>
            </a:r>
            <a:r>
              <a:rPr lang="en-US" b="0" baseline="0" dirty="0"/>
              <a:t>engaging students in narratives. One key consideration is code-switching. </a:t>
            </a:r>
            <a:endParaRPr lang="en-US" dirty="0"/>
          </a:p>
          <a:p>
            <a:pPr marL="0" indent="0" algn="l">
              <a:buNone/>
              <a:defRPr/>
            </a:pPr>
            <a:endParaRPr lang="en-US" b="0" baseline="0" dirty="0"/>
          </a:p>
          <a:p>
            <a:r>
              <a:rPr lang="en-US" b="0" baseline="0" dirty="0"/>
              <a:t>“When speaking, children may code-switch; that is combine English with their home language to make themselves understood” (PLF, Vol. 1, pp. 108-109).</a:t>
            </a:r>
          </a:p>
          <a:p>
            <a:endParaRPr lang="en-US" b="0" baseline="0" dirty="0"/>
          </a:p>
          <a:p>
            <a:r>
              <a:rPr lang="en-US" b="0" baseline="0" dirty="0"/>
              <a:t>“Teachers can support young children in the area of language use and conventions by repeating and extending what children say in conversation, by telling stories themselves, and by </a:t>
            </a:r>
            <a:r>
              <a:rPr lang="en-US" b="1" baseline="0" dirty="0"/>
              <a:t>modeling</a:t>
            </a:r>
            <a:r>
              <a:rPr lang="en-US" b="0" baseline="0" dirty="0"/>
              <a:t> appropriate language usage” (PCF, Vol. 1, p. 111).</a:t>
            </a:r>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31BC7D-E49B-4C1D-9128-9A944BD5CC51}" type="slidenum">
              <a:rPr lang="en-US" altLang="en-US" sz="1200"/>
              <a:pPr/>
              <a:t>53</a:t>
            </a:fld>
            <a:endParaRPr lang="en-US" altLang="en-US" sz="1200"/>
          </a:p>
        </p:txBody>
      </p:sp>
    </p:spTree>
    <p:extLst>
      <p:ext uri="{BB962C8B-B14F-4D97-AF65-F5344CB8AC3E}">
        <p14:creationId xmlns:p14="http://schemas.microsoft.com/office/powerpoint/2010/main" val="729896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 </a:t>
            </a:r>
          </a:p>
          <a:p>
            <a:pPr marL="0" marR="0" indent="0" algn="l" defTabSz="457200" rtl="0" eaLnBrk="0" fontAlgn="base" latinLnBrk="0" hangingPunct="0">
              <a:spcBef>
                <a:spcPts val="0"/>
              </a:spcBef>
              <a:spcAft>
                <a:spcPct val="0"/>
              </a:spcAft>
              <a:buClrTx/>
              <a:buSzTx/>
              <a:buFontTx/>
              <a:buNone/>
              <a:tabLst/>
              <a:defRPr/>
            </a:pPr>
            <a:r>
              <a:rPr lang="en-US" sz="1200" b="0" dirty="0"/>
              <a:t>Treating students with respect helps them become curious and confident.</a:t>
            </a:r>
          </a:p>
          <a:p>
            <a:endParaRPr lang="en-US" altLang="en-US" dirty="0"/>
          </a:p>
          <a:p>
            <a:r>
              <a:rPr lang="en-US" altLang="en-US" b="1" dirty="0"/>
              <a:t>“Listen appreciatively to children’s stories. </a:t>
            </a:r>
            <a:r>
              <a:rPr lang="en-US" altLang="en-US" dirty="0"/>
              <a:t>When children begin to provide narrative in English, they may do so in a tentative manner and possibly mix English with their home language. When this occurs, it is important to provide the child with as much undivided attention as possible. During these interactions, it is helpful to provide positive reinforcement about their attempts to relate a story to the teacher” (PCF, Vol. 1, p. 203).</a:t>
            </a:r>
          </a:p>
          <a:p>
            <a:endParaRPr lang="en-US" altLang="en-US" dirty="0"/>
          </a:p>
          <a:p>
            <a:r>
              <a:rPr lang="en-US" b="0" baseline="0" dirty="0"/>
              <a:t>The language and literacy foundations are built on the development of active listening, the social uses of language, and nonverbal communication.</a:t>
            </a:r>
          </a:p>
          <a:p>
            <a:endParaRPr lang="en-US" b="0" baseline="0" dirty="0"/>
          </a:p>
          <a:p>
            <a:r>
              <a:rPr lang="en-US" b="0" baseline="0" dirty="0"/>
              <a:t>In the classroom environment, daily routines and classroom rituals, such as organized circle time or peer-to-peer interaction on the playground, provide opportunities for English learners to use oral language in both their home language and in English.</a:t>
            </a:r>
          </a:p>
          <a:p>
            <a:endParaRPr lang="en-US" b="0" baseline="0" dirty="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9E0DC7-DCF6-4B62-9FFE-6974F912AEEB}" type="slidenum">
              <a:rPr lang="en-US" altLang="en-US" sz="1200"/>
              <a:pPr/>
              <a:t>54</a:t>
            </a:fld>
            <a:endParaRPr lang="en-US" altLang="en-US" sz="1200"/>
          </a:p>
        </p:txBody>
      </p:sp>
    </p:spTree>
    <p:extLst>
      <p:ext uri="{BB962C8B-B14F-4D97-AF65-F5344CB8AC3E}">
        <p14:creationId xmlns:p14="http://schemas.microsoft.com/office/powerpoint/2010/main" val="2981407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 </a:t>
            </a:r>
          </a:p>
          <a:p>
            <a:r>
              <a:rPr lang="en-US" sz="1200" dirty="0"/>
              <a:t>The following strategies can be used to support non-fictional narratives:</a:t>
            </a:r>
          </a:p>
          <a:p>
            <a:pPr marL="171450" indent="-171450">
              <a:buFont typeface="Arial" charset="0"/>
              <a:buChar char="•"/>
            </a:pPr>
            <a:r>
              <a:rPr lang="en-US" sz="1200" dirty="0"/>
              <a:t>Partner with families.</a:t>
            </a:r>
          </a:p>
          <a:p>
            <a:pPr marL="171450" indent="-171450">
              <a:buFont typeface="Arial" charset="0"/>
              <a:buChar char="•"/>
            </a:pPr>
            <a:r>
              <a:rPr lang="en-US" sz="1200" dirty="0"/>
              <a:t>Listen attentively to children.</a:t>
            </a:r>
          </a:p>
          <a:p>
            <a:pPr marL="171450" indent="-171450">
              <a:buFont typeface="Arial" charset="0"/>
              <a:buChar char="•"/>
            </a:pPr>
            <a:r>
              <a:rPr lang="en-US" sz="1200" dirty="0"/>
              <a:t>Repeat and extend children’s stories.</a:t>
            </a:r>
          </a:p>
          <a:p>
            <a:pPr marL="171450" indent="-171450">
              <a:buFont typeface="Arial" charset="0"/>
              <a:buChar char="•"/>
            </a:pPr>
            <a:r>
              <a:rPr lang="en-US" sz="1200" dirty="0"/>
              <a:t>Make time and space to talk with children.</a:t>
            </a:r>
          </a:p>
          <a:p>
            <a:pPr marL="171450" indent="-171450">
              <a:buFont typeface="Arial" charset="0"/>
              <a:buChar char="•"/>
            </a:pPr>
            <a:endParaRPr lang="en-US" sz="1200" dirty="0"/>
          </a:p>
          <a:p>
            <a:pPr marL="0" indent="0">
              <a:buFontTx/>
              <a:buNone/>
            </a:pPr>
            <a:r>
              <a:rPr lang="en-US" sz="1200" dirty="0"/>
              <a:t>Would</a:t>
            </a:r>
            <a:r>
              <a:rPr lang="en-US" sz="1200" baseline="0" dirty="0"/>
              <a:t> anyone like to share how they have used one of these strategies?</a:t>
            </a:r>
            <a:endParaRPr lang="en-US" sz="1200"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55</a:t>
            </a:fld>
            <a:endParaRPr lang="en-US" altLang="en-US"/>
          </a:p>
        </p:txBody>
      </p:sp>
    </p:spTree>
    <p:extLst>
      <p:ext uri="{BB962C8B-B14F-4D97-AF65-F5344CB8AC3E}">
        <p14:creationId xmlns:p14="http://schemas.microsoft.com/office/powerpoint/2010/main" val="34352691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alt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t>One great resource on partnering with families is the All About Young Children Web site.  </a:t>
            </a:r>
          </a:p>
          <a:p>
            <a:pPr marL="0" marR="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indent="0" algn="l" defTabSz="457200" rtl="0" eaLnBrk="0" fontAlgn="base" latinLnBrk="0" hangingPunct="0">
              <a:lnSpc>
                <a:spcPct val="100000"/>
              </a:lnSpc>
              <a:spcBef>
                <a:spcPts val="0"/>
              </a:spcBef>
              <a:spcAft>
                <a:spcPct val="0"/>
              </a:spcAft>
              <a:buClrTx/>
              <a:buSzTx/>
              <a:buFontTx/>
              <a:buNone/>
              <a:tabLst/>
              <a:defRPr/>
            </a:pPr>
            <a:r>
              <a:rPr lang="en-US" dirty="0"/>
              <a:t>The site offers a plethora of tips to share with families—the slide shows just one of the tips offered: “Share stories with them. Stories give you a chance to share what is important to you, what you value, and how you think about things” (allaboutyoungchildren.org).</a:t>
            </a:r>
          </a:p>
          <a:p>
            <a:pPr marL="0" marR="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indent="0" algn="l" defTabSz="457200" rtl="0" eaLnBrk="0" fontAlgn="base" latinLnBrk="0" hangingPunct="0">
              <a:lnSpc>
                <a:spcPct val="100000"/>
              </a:lnSpc>
              <a:spcBef>
                <a:spcPts val="0"/>
              </a:spcBef>
              <a:spcAft>
                <a:spcPct val="0"/>
              </a:spcAft>
              <a:buClrTx/>
              <a:buSzTx/>
              <a:buFontTx/>
              <a:buNone/>
              <a:tabLst/>
              <a:defRPr/>
            </a:pPr>
            <a:r>
              <a:rPr lang="en-US" dirty="0"/>
              <a:t>Handout 8: All About Young Children </a:t>
            </a:r>
            <a:r>
              <a:rPr lang="en-US" baseline="0" dirty="0"/>
              <a:t>is an example of what you can download to use as a resource or give to parents. The next slide has more resources that may support your work to partner with families.</a:t>
            </a:r>
            <a:endParaRPr lang="en-US"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56</a:t>
            </a:fld>
            <a:endParaRPr lang="en-US" altLang="en-US"/>
          </a:p>
        </p:txBody>
      </p:sp>
    </p:spTree>
    <p:extLst>
      <p:ext uri="{BB962C8B-B14F-4D97-AF65-F5344CB8AC3E}">
        <p14:creationId xmlns:p14="http://schemas.microsoft.com/office/powerpoint/2010/main" val="1515026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57</a:t>
            </a:fld>
            <a:endParaRPr lang="en-US" dirty="0"/>
          </a:p>
        </p:txBody>
      </p:sp>
    </p:spTree>
    <p:extLst>
      <p:ext uri="{BB962C8B-B14F-4D97-AF65-F5344CB8AC3E}">
        <p14:creationId xmlns:p14="http://schemas.microsoft.com/office/powerpoint/2010/main" val="336842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Language is inclusive of all domains and occurs throughout the day. This</a:t>
            </a:r>
            <a:r>
              <a:rPr lang="en-US" altLang="en-US" baseline="0" dirty="0"/>
              <a:t> is expressed in the overarching principle, “Learning is integrated” (PCF, Vol. 1, p. 5).</a:t>
            </a:r>
            <a:endParaRPr lang="en-US" altLang="en-US" dirty="0"/>
          </a:p>
          <a:p>
            <a:pPr>
              <a:spcBef>
                <a:spcPts val="0"/>
              </a:spcBef>
            </a:pPr>
            <a:endParaRPr lang="en-US" altLang="en-US" dirty="0"/>
          </a:p>
          <a:p>
            <a:pPr>
              <a:spcBef>
                <a:spcPts val="0"/>
              </a:spcBef>
            </a:pPr>
            <a:r>
              <a:rPr lang="en-US" altLang="en-US" dirty="0"/>
              <a:t>Locate</a:t>
            </a:r>
            <a:r>
              <a:rPr lang="en-US" altLang="en-US" baseline="0" dirty="0"/>
              <a:t> Handout 9: Embedding Language Use and Conventions. </a:t>
            </a:r>
            <a:r>
              <a:rPr lang="en-US" altLang="en-US" dirty="0"/>
              <a:t>Think quietly</a:t>
            </a:r>
            <a:r>
              <a:rPr lang="en-US" altLang="en-US" baseline="0" dirty="0"/>
              <a:t> about the experiences we have had today as well as the ideas you talked about creating in your classroom. </a:t>
            </a:r>
          </a:p>
          <a:p>
            <a:pPr>
              <a:spcBef>
                <a:spcPts val="0"/>
              </a:spcBef>
            </a:pPr>
            <a:endParaRPr lang="en-US" altLang="en-US" baseline="0" dirty="0"/>
          </a:p>
          <a:p>
            <a:pPr>
              <a:spcBef>
                <a:spcPts val="0"/>
              </a:spcBef>
            </a:pPr>
            <a:r>
              <a:rPr lang="en-US" altLang="en-US" baseline="0" dirty="0"/>
              <a:t>Of course all of these ideas support language use and conventions and grammar, but they support many other domains as well. Keep this in mind as you consider the take-home messages from today. How will you integrate these ideas throughout your day and across your curriculum?</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156720-3BA9-43C6-A7D5-4F76D294D4A0}" type="slidenum">
              <a:rPr lang="en-US" altLang="en-US" smtClean="0"/>
              <a:pPr/>
              <a:t>58</a:t>
            </a:fld>
            <a:endParaRPr lang="en-US" altLang="en-US"/>
          </a:p>
        </p:txBody>
      </p:sp>
    </p:spTree>
    <p:extLst>
      <p:ext uri="{BB962C8B-B14F-4D97-AF65-F5344CB8AC3E}">
        <p14:creationId xmlns:p14="http://schemas.microsoft.com/office/powerpoint/2010/main" val="2679737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ln/>
        </p:spPr>
      </p:sp>
      <p:sp>
        <p:nvSpPr>
          <p:cNvPr id="1198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 </a:t>
            </a:r>
          </a:p>
          <a:p>
            <a:r>
              <a:rPr lang="en-US" dirty="0"/>
              <a:t>Thank you for coming!</a:t>
            </a:r>
          </a:p>
        </p:txBody>
      </p:sp>
    </p:spTree>
    <p:extLst>
      <p:ext uri="{BB962C8B-B14F-4D97-AF65-F5344CB8AC3E}">
        <p14:creationId xmlns:p14="http://schemas.microsoft.com/office/powerpoint/2010/main" val="334920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89467" y="4343971"/>
            <a:ext cx="6309360" cy="4791599"/>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marL="0" indent="0" defTabSz="455613">
              <a:spcBef>
                <a:spcPct val="0"/>
              </a:spcBef>
              <a:buFont typeface="Arial" panose="020B0604020202020204" pitchFamily="34" charset="0"/>
              <a:buNone/>
            </a:pPr>
            <a:r>
              <a:rPr lang="en-US" altLang="en-US" dirty="0">
                <a:solidFill>
                  <a:srgbClr val="000000"/>
                </a:solidFill>
                <a:ea typeface="MS PGothic" panose="020B0600070205080204" pitchFamily="34" charset="-128"/>
              </a:rPr>
              <a:t>Today our main focus will be on Volume 1 of the Preschool Learning Foundations and the Preschool Curriculum Framework. In addition, there are other key resources that support language and literacy: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solidFill>
                  <a:srgbClr val="000000"/>
                </a:solidFill>
                <a:ea typeface="MS PGothic" panose="020B0600070205080204" pitchFamily="34" charset="-128"/>
              </a:rPr>
              <a:t>California Common Core State Standards (CA CCSS)</a:t>
            </a:r>
            <a:endPar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rPr>
              <a:t>English–Language Arts Content Standards for California Public Schools, Kindergarten Through Grade Twelve </a:t>
            </a:r>
            <a:r>
              <a:rPr lang="en-US" sz="1200" b="0" i="0" kern="1200" dirty="0">
                <a:solidFill>
                  <a:schemeClr val="tx1"/>
                </a:solidFill>
                <a:effectLst/>
                <a:latin typeface="Arial" panose="020B0604020202020204" pitchFamily="34" charset="0"/>
                <a:ea typeface="MS PGothic" pitchFamily="34" charset="-128"/>
                <a:cs typeface="Arial" panose="020B0604020202020204" pitchFamily="34" charset="0"/>
              </a:rPr>
              <a:t>(ELA Standards)</a:t>
            </a:r>
            <a:endParaRPr lang="en-US" sz="1200" dirty="0"/>
          </a:p>
          <a:p>
            <a:pPr marL="171450" indent="-171450" defTabSz="455613">
              <a:spcBef>
                <a:spcPct val="0"/>
              </a:spcBef>
              <a:buFont typeface="Arial" panose="020B0604020202020204" pitchFamily="34" charset="0"/>
              <a:buChar char="•"/>
            </a:pPr>
            <a:r>
              <a:rPr lang="en-US" sz="1200" i="1" dirty="0"/>
              <a:t>English Language Arts/English Language Development Framework for California Public Schools: Kindergarten Through Grade Twelve</a:t>
            </a:r>
            <a:r>
              <a:rPr lang="en-US" sz="1200" dirty="0"/>
              <a:t> (ELA/ELD Framework)</a:t>
            </a:r>
            <a:endParaRPr lang="en-US" altLang="en-US" dirty="0">
              <a:solidFill>
                <a:srgbClr val="000000"/>
              </a:solidFill>
              <a:ea typeface="MS PGothic" panose="020B0600070205080204" pitchFamily="34" charset="-128"/>
            </a:endParaRPr>
          </a:p>
          <a:p>
            <a:pPr marL="171450" indent="-171450" defTabSz="455613">
              <a:spcBef>
                <a:spcPct val="0"/>
              </a:spcBef>
              <a:buFont typeface="Arial" panose="020B0604020202020204" pitchFamily="34" charset="0"/>
              <a:buChar char="•"/>
            </a:pP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indent="-171450" defTabSz="455613">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a:t>
            </a:r>
            <a:endParaRPr lang="en-US" i="0" dirty="0"/>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6</a:t>
            </a:fld>
            <a:endParaRPr lang="en-US" altLang="en-US" sz="1200">
              <a:cs typeface="Arial" panose="020B0604020202020204" pitchFamily="34" charset="0"/>
            </a:endParaRPr>
          </a:p>
        </p:txBody>
      </p:sp>
    </p:spTree>
    <p:extLst>
      <p:ext uri="{BB962C8B-B14F-4D97-AF65-F5344CB8AC3E}">
        <p14:creationId xmlns:p14="http://schemas.microsoft.com/office/powerpoint/2010/main" val="3083134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63" indent="-233363">
              <a:spcBef>
                <a:spcPts val="0"/>
              </a:spcBef>
              <a:spcAft>
                <a:spcPts val="1200"/>
              </a:spcAft>
              <a:buNone/>
            </a:pPr>
            <a:endParaRPr lang="en-US" sz="1200" dirty="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60</a:t>
            </a:fld>
            <a:endParaRPr lang="en-US"/>
          </a:p>
        </p:txBody>
      </p:sp>
    </p:spTree>
    <p:extLst>
      <p:ext uri="{BB962C8B-B14F-4D97-AF65-F5344CB8AC3E}">
        <p14:creationId xmlns:p14="http://schemas.microsoft.com/office/powerpoint/2010/main" val="1506843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7</a:t>
            </a:fld>
            <a:endParaRPr lang="en-US"/>
          </a:p>
        </p:txBody>
      </p:sp>
    </p:spTree>
    <p:extLst>
      <p:ext uri="{BB962C8B-B14F-4D97-AF65-F5344CB8AC3E}">
        <p14:creationId xmlns:p14="http://schemas.microsoft.com/office/powerpoint/2010/main" val="376048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7583" y="4335256"/>
            <a:ext cx="5775235" cy="47900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8</a:t>
            </a:fld>
            <a:endParaRPr lang="en-US"/>
          </a:p>
        </p:txBody>
      </p:sp>
    </p:spTree>
    <p:extLst>
      <p:ext uri="{BB962C8B-B14F-4D97-AF65-F5344CB8AC3E}">
        <p14:creationId xmlns:p14="http://schemas.microsoft.com/office/powerpoint/2010/main" val="30644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701040" y="4368532"/>
            <a:ext cx="5608320" cy="4038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language and literacy development</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9</a:t>
            </a:fld>
            <a:endParaRPr lang="en-US" altLang="en-US" sz="1200"/>
          </a:p>
        </p:txBody>
      </p:sp>
    </p:spTree>
    <p:extLst>
      <p:ext uri="{BB962C8B-B14F-4D97-AF65-F5344CB8AC3E}">
        <p14:creationId xmlns:p14="http://schemas.microsoft.com/office/powerpoint/2010/main" val="40982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95984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126450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35592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2911304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25621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1414495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99463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3726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88377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61501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52379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885942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19223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1710573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226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04090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002939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303094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3808582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250161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424876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176227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3671350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98317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43235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348036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286366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786961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78501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497217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171440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2389339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9452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84898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629961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908284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2887821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4465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105828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928891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908217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2782292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041265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76496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944039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503856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2563176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1283896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4012784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3115039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39305"/>
          </a:xfrm>
        </p:spPr>
        <p:txBody>
          <a:bodyPr/>
          <a:lstStyle/>
          <a:p>
            <a:pPr lvl="0"/>
            <a:r>
              <a:rPr lang="en-US" dirty="0"/>
              <a:t>Click to edit Master text styles</a:t>
            </a:r>
          </a:p>
        </p:txBody>
      </p:sp>
      <p:sp>
        <p:nvSpPr>
          <p:cNvPr id="7" name="Content Placeholder 2"/>
          <p:cNvSpPr>
            <a:spLocks noGrp="1"/>
          </p:cNvSpPr>
          <p:nvPr>
            <p:ph sz="quarter" idx="10"/>
          </p:nvPr>
        </p:nvSpPr>
        <p:spPr>
          <a:xfrm>
            <a:off x="4648200" y="1611198"/>
            <a:ext cx="4038600" cy="1039305"/>
          </a:xfrm>
        </p:spPr>
        <p:txBody>
          <a:bodyPr/>
          <a:lstStyle/>
          <a:p>
            <a:pPr lvl="0"/>
            <a:r>
              <a:rPr lang="en-US" dirty="0"/>
              <a:t>Click to edit Master text styles</a:t>
            </a:r>
          </a:p>
        </p:txBody>
      </p:sp>
      <p:sp>
        <p:nvSpPr>
          <p:cNvPr id="8" name="Content Placeholder 2"/>
          <p:cNvSpPr>
            <a:spLocks noGrp="1"/>
          </p:cNvSpPr>
          <p:nvPr>
            <p:ph sz="quarter" idx="11"/>
          </p:nvPr>
        </p:nvSpPr>
        <p:spPr>
          <a:xfrm>
            <a:off x="457200" y="2791905"/>
            <a:ext cx="4038600" cy="1039305"/>
          </a:xfrm>
        </p:spPr>
        <p:txBody>
          <a:bodyPr/>
          <a:lstStyle/>
          <a:p>
            <a:pPr lvl="0"/>
            <a:r>
              <a:rPr lang="en-US" dirty="0"/>
              <a:t>Click to edit Master text styles</a:t>
            </a:r>
          </a:p>
        </p:txBody>
      </p:sp>
      <p:sp>
        <p:nvSpPr>
          <p:cNvPr id="9" name="Content Placeholder 2"/>
          <p:cNvSpPr>
            <a:spLocks noGrp="1"/>
          </p:cNvSpPr>
          <p:nvPr>
            <p:ph sz="quarter" idx="12"/>
          </p:nvPr>
        </p:nvSpPr>
        <p:spPr>
          <a:xfrm>
            <a:off x="4648200" y="2812330"/>
            <a:ext cx="4038600" cy="1039305"/>
          </a:xfrm>
        </p:spPr>
        <p:txBody>
          <a:bodyPr/>
          <a:lstStyle/>
          <a:p>
            <a:pPr lvl="0"/>
            <a:r>
              <a:rPr lang="en-US" dirty="0"/>
              <a:t>Click to edit Master text styles</a:t>
            </a:r>
          </a:p>
        </p:txBody>
      </p:sp>
      <p:sp>
        <p:nvSpPr>
          <p:cNvPr id="10" name="Content Placeholder 2"/>
          <p:cNvSpPr>
            <a:spLocks noGrp="1"/>
          </p:cNvSpPr>
          <p:nvPr>
            <p:ph sz="quarter" idx="13"/>
          </p:nvPr>
        </p:nvSpPr>
        <p:spPr>
          <a:xfrm>
            <a:off x="457200" y="3983610"/>
            <a:ext cx="4038600" cy="1039305"/>
          </a:xfrm>
        </p:spPr>
        <p:txBody>
          <a:bodyPr/>
          <a:lstStyle/>
          <a:p>
            <a:pPr lvl="0"/>
            <a:r>
              <a:rPr lang="en-US" dirty="0"/>
              <a:t>Click to edit Master text styles</a:t>
            </a:r>
          </a:p>
        </p:txBody>
      </p:sp>
      <p:sp>
        <p:nvSpPr>
          <p:cNvPr id="11" name="Content Placeholder 2"/>
          <p:cNvSpPr>
            <a:spLocks noGrp="1"/>
          </p:cNvSpPr>
          <p:nvPr>
            <p:ph sz="quarter" idx="14"/>
          </p:nvPr>
        </p:nvSpPr>
        <p:spPr>
          <a:xfrm>
            <a:off x="4648200" y="4013462"/>
            <a:ext cx="4038600" cy="1039305"/>
          </a:xfrm>
        </p:spPr>
        <p:txBody>
          <a:bodyPr/>
          <a:lstStyle/>
          <a:p>
            <a:pPr lvl="0"/>
            <a:r>
              <a:rPr lang="en-US" dirty="0"/>
              <a:t>Click to edit Master text styles</a:t>
            </a:r>
          </a:p>
        </p:txBody>
      </p:sp>
      <p:sp>
        <p:nvSpPr>
          <p:cNvPr id="12" name="Content Placeholder 2"/>
          <p:cNvSpPr>
            <a:spLocks noGrp="1"/>
          </p:cNvSpPr>
          <p:nvPr>
            <p:ph sz="quarter" idx="15"/>
          </p:nvPr>
        </p:nvSpPr>
        <p:spPr>
          <a:xfrm>
            <a:off x="457200" y="5259371"/>
            <a:ext cx="4038600" cy="1039305"/>
          </a:xfrm>
        </p:spPr>
        <p:txBody>
          <a:bodyPr/>
          <a:lstStyle/>
          <a:p>
            <a:pPr lvl="0"/>
            <a:r>
              <a:rPr lang="en-US" dirty="0"/>
              <a:t>Click to edit Master text styles</a:t>
            </a:r>
          </a:p>
        </p:txBody>
      </p:sp>
      <p:sp>
        <p:nvSpPr>
          <p:cNvPr id="13" name="Content Placeholder 2"/>
          <p:cNvSpPr>
            <a:spLocks noGrp="1"/>
          </p:cNvSpPr>
          <p:nvPr>
            <p:ph sz="quarter" idx="16"/>
          </p:nvPr>
        </p:nvSpPr>
        <p:spPr>
          <a:xfrm>
            <a:off x="4648200" y="5279796"/>
            <a:ext cx="4038600" cy="1039305"/>
          </a:xfrm>
        </p:spPr>
        <p:txBody>
          <a:bodyPr/>
          <a:lstStyle/>
          <a:p>
            <a:pPr lvl="0"/>
            <a:r>
              <a:rPr lang="en-US" dirty="0"/>
              <a:t>Click to edit Master text styles</a:t>
            </a:r>
          </a:p>
        </p:txBody>
      </p:sp>
      <p:sp>
        <p:nvSpPr>
          <p:cNvPr id="14" name="Content Placeholder 2"/>
          <p:cNvSpPr>
            <a:spLocks noGrp="1"/>
          </p:cNvSpPr>
          <p:nvPr>
            <p:ph sz="quarter" idx="17"/>
          </p:nvPr>
        </p:nvSpPr>
        <p:spPr>
          <a:xfrm>
            <a:off x="457200" y="6319101"/>
            <a:ext cx="4038600" cy="538899"/>
          </a:xfrm>
        </p:spPr>
        <p:txBody>
          <a:bodyPr/>
          <a:lstStyle/>
          <a:p>
            <a:pPr lvl="0"/>
            <a:r>
              <a:rPr lang="en-US" dirty="0"/>
              <a:t>Click to edit Master text styles</a:t>
            </a:r>
          </a:p>
        </p:txBody>
      </p:sp>
      <p:sp>
        <p:nvSpPr>
          <p:cNvPr id="15" name="Content Placeholder 2"/>
          <p:cNvSpPr>
            <a:spLocks noGrp="1"/>
          </p:cNvSpPr>
          <p:nvPr>
            <p:ph sz="quarter" idx="18"/>
          </p:nvPr>
        </p:nvSpPr>
        <p:spPr>
          <a:xfrm>
            <a:off x="4648200" y="6338347"/>
            <a:ext cx="4038600" cy="1039305"/>
          </a:xfrm>
        </p:spPr>
        <p:txBody>
          <a:bodyPr/>
          <a:lstStyle/>
          <a:p>
            <a:pPr lvl="0"/>
            <a:r>
              <a:rPr lang="en-US" dirty="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a:p>
        </p:txBody>
      </p:sp>
    </p:spTree>
    <p:extLst>
      <p:ext uri="{BB962C8B-B14F-4D97-AF65-F5344CB8AC3E}">
        <p14:creationId xmlns:p14="http://schemas.microsoft.com/office/powerpoint/2010/main" val="2063188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734279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447838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1200253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01698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2338692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39010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680832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1578654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3535262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086775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872306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375696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985101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3271411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66821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2422315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885180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518566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19884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2429067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1731829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4187139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722554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3040566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1677366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813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27856497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1526670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99306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699765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1640847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63968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2362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372979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jpeg"/><Relationship Id="rId2" Type="http://schemas.openxmlformats.org/officeDocument/2006/relationships/slideLayout" Target="../slideLayouts/slideLayout57.xml"/><Relationship Id="rId16"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1.jpeg"/><Relationship Id="rId2" Type="http://schemas.openxmlformats.org/officeDocument/2006/relationships/slideLayout" Target="../slideLayouts/slideLayout72.xml"/><Relationship Id="rId16" Type="http://schemas.openxmlformats.org/officeDocument/2006/relationships/theme" Target="../theme/theme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
        <p:nvSpPr>
          <p:cNvPr id="1638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Tree>
    <p:extLst>
      <p:ext uri="{BB962C8B-B14F-4D97-AF65-F5344CB8AC3E}">
        <p14:creationId xmlns:p14="http://schemas.microsoft.com/office/powerpoint/2010/main" val="426310106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Tree>
    <p:extLst>
      <p:ext uri="{BB962C8B-B14F-4D97-AF65-F5344CB8AC3E}">
        <p14:creationId xmlns:p14="http://schemas.microsoft.com/office/powerpoint/2010/main" val="25373519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33274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0129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39.jpg"/><Relationship Id="rId5" Type="http://schemas.microsoft.com/office/2007/relationships/hdphoto" Target="../media/hdphoto2.wdp"/><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title="Talking and playing"/>
          <p:cNvPicPr>
            <a:picLocks noGrp="1" noChangeAspect="1"/>
          </p:cNvPicPr>
          <p:nvPr>
            <p:ph sz="quarter" idx="4"/>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47743" y="1295400"/>
            <a:ext cx="6048512" cy="4536384"/>
          </a:xfrm>
          <a:prstGeom prst="rect">
            <a:avLst/>
          </a:prstGeom>
          <a:ln>
            <a:solidFill>
              <a:schemeClr val="dk1"/>
            </a:solidFill>
          </a:ln>
        </p:spPr>
      </p:pic>
      <p:sp>
        <p:nvSpPr>
          <p:cNvPr id="2" name="Title 1"/>
          <p:cNvSpPr>
            <a:spLocks noGrp="1"/>
          </p:cNvSpPr>
          <p:nvPr>
            <p:ph type="title" sz="quarter"/>
          </p:nvPr>
        </p:nvSpPr>
        <p:spPr>
          <a:xfrm>
            <a:off x="0" y="0"/>
            <a:ext cx="9143999" cy="1295400"/>
          </a:xfrm>
          <a:noFill/>
        </p:spPr>
        <p:txBody>
          <a:bodyPr/>
          <a:lstStyle/>
          <a:p>
            <a:pPr>
              <a:spcAft>
                <a:spcPts val="600"/>
              </a:spcAft>
            </a:pPr>
            <a:r>
              <a:rPr lang="en-US" altLang="en-US" sz="2500" dirty="0">
                <a:cs typeface="Arial" panose="020B0604020202020204" pitchFamily="34" charset="0"/>
              </a:rPr>
              <a:t>Language and Literacy in Transitional Kindergarten: </a:t>
            </a:r>
            <a:br>
              <a:rPr lang="en-US" altLang="en-US" sz="4000" dirty="0">
                <a:cs typeface="Arial" panose="020B0604020202020204" pitchFamily="34" charset="0"/>
              </a:rPr>
            </a:br>
            <a:r>
              <a:rPr lang="en-US" altLang="en-US" sz="3200" dirty="0">
                <a:cs typeface="Arial" panose="020B0604020202020204" pitchFamily="34" charset="0"/>
              </a:rPr>
              <a:t>Language Use and Conventions and Grammar</a:t>
            </a:r>
            <a:endParaRPr lang="en-US" dirty="0"/>
          </a:p>
        </p:txBody>
      </p:sp>
      <p:sp>
        <p:nvSpPr>
          <p:cNvPr id="5" name="Subtitle 4"/>
          <p:cNvSpPr>
            <a:spLocks noGrp="1"/>
          </p:cNvSpPr>
          <p:nvPr>
            <p:ph sz="quarter" idx="1"/>
          </p:nvPr>
        </p:nvSpPr>
        <p:spPr>
          <a:xfrm>
            <a:off x="3" y="5922065"/>
            <a:ext cx="9143997" cy="970814"/>
          </a:xfrm>
          <a:noFill/>
        </p:spPr>
        <p:txBody>
          <a:bodyPr/>
          <a:lstStyle/>
          <a:p>
            <a:pPr marL="0" lvl="0" indent="0" algn="ctr">
              <a:buNone/>
            </a:pPr>
            <a:r>
              <a:rPr lang="en-US" altLang="en-US" sz="1800" b="1" i="1" dirty="0">
                <a:cs typeface="Arial" panose="020B0604020202020204" pitchFamily="34" charset="0"/>
              </a:rPr>
              <a:t>California Preschool Learning Foundations, Volume 1</a:t>
            </a:r>
          </a:p>
          <a:p>
            <a:pPr marL="0" lvl="0" indent="0" algn="ctr">
              <a:buNone/>
            </a:pPr>
            <a:r>
              <a:rPr lang="en-US" altLang="en-US" sz="1800" b="1" i="1" dirty="0">
                <a:cs typeface="Arial" panose="020B0604020202020204" pitchFamily="34" charset="0"/>
              </a:rPr>
              <a:t>California Preschool Curriculum Framework, Volume 1</a:t>
            </a:r>
            <a:endParaRPr lang="en-US" b="1" dirty="0"/>
          </a:p>
        </p:txBody>
      </p:sp>
    </p:spTree>
    <p:extLst>
      <p:ext uri="{BB962C8B-B14F-4D97-AF65-F5344CB8AC3E}">
        <p14:creationId xmlns:p14="http://schemas.microsoft.com/office/powerpoint/2010/main" val="362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a:xfrm>
            <a:off x="0" y="88900"/>
            <a:ext cx="9144000" cy="1328738"/>
          </a:xfrm>
        </p:spPr>
        <p:txBody>
          <a:bodyPr/>
          <a:lstStyle/>
          <a:p>
            <a:pPr eaLnBrk="1" hangingPunct="1"/>
            <a:r>
              <a:rPr lang="en-US" sz="3600">
                <a:latin typeface="Arial"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620838"/>
            <a:ext cx="3371850" cy="4387850"/>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48250" y="1620838"/>
            <a:ext cx="3376613" cy="4387850"/>
          </a:xfrm>
          <a:ln>
            <a:solidFill>
              <a:srgbClr val="000000"/>
            </a:solidFill>
            <a:miter lim="800000"/>
            <a:headEnd/>
            <a:tailEnd/>
          </a:ln>
        </p:spPr>
      </p:pic>
      <p:sp>
        <p:nvSpPr>
          <p:cNvPr id="13316" name="Slide Number Placeholder 1"/>
          <p:cNvSpPr>
            <a:spLocks noGrp="1"/>
          </p:cNvSpPr>
          <p:nvPr>
            <p:ph type="sldNum" sz="quarter" idx="4294967295"/>
          </p:nvPr>
        </p:nvSpPr>
        <p:spPr bwMode="auto">
          <a:xfrm>
            <a:off x="8458200" y="0"/>
            <a:ext cx="685800" cy="4762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63AFF2EB-5C3C-6742-B51A-6196597083E5}" type="slidenum">
              <a:rPr lang="en-US" sz="1200">
                <a:cs typeface="Arial" charset="0"/>
              </a:rPr>
              <a:pPr eaLnBrk="1" hangingPunct="1"/>
              <a:t>10</a:t>
            </a:fld>
            <a:endParaRPr lang="en-US" sz="1200">
              <a:cs typeface="Arial" charset="0"/>
            </a:endParaRPr>
          </a:p>
        </p:txBody>
      </p:sp>
    </p:spTree>
    <p:extLst>
      <p:ext uri="{BB962C8B-B14F-4D97-AF65-F5344CB8AC3E}">
        <p14:creationId xmlns:p14="http://schemas.microsoft.com/office/powerpoint/2010/main" val="314819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3"/>
          <p:cNvSpPr>
            <a:spLocks noGrp="1"/>
          </p:cNvSpPr>
          <p:nvPr>
            <p:ph idx="1"/>
          </p:nvPr>
        </p:nvSpPr>
        <p:spPr>
          <a:xfrm>
            <a:off x="7093065" y="2934559"/>
            <a:ext cx="1240971" cy="787911"/>
          </a:xfrm>
        </p:spPr>
        <p:txBody>
          <a:bodyPr/>
          <a:lstStyle/>
          <a:p>
            <a:pPr marL="0" indent="0" eaLnBrk="1" hangingPunct="1">
              <a:buNone/>
            </a:pPr>
            <a:r>
              <a:rPr lang="en-US" sz="100" dirty="0">
                <a:solidFill>
                  <a:srgbClr val="F4D18C"/>
                </a:solidFill>
                <a:latin typeface="Arial" charset="0"/>
                <a:cs typeface="ＭＳ Ｐゴシック" charset="0"/>
              </a:rPr>
              <a:t>Language and Literacy domain</a:t>
            </a:r>
          </a:p>
          <a:p>
            <a:pPr marL="342900" indent="-342900" eaLnBrk="1" hangingPunct="1"/>
            <a:r>
              <a:rPr lang="en-US" sz="100" dirty="0">
                <a:solidFill>
                  <a:srgbClr val="F4D18C"/>
                </a:solidFill>
                <a:latin typeface="Arial" charset="0"/>
                <a:cs typeface="Arial" charset="0"/>
              </a:rPr>
              <a:t>Listening and Speaking strand</a:t>
            </a:r>
          </a:p>
          <a:p>
            <a:pPr marL="742950" lvl="1" indent="-342900" eaLnBrk="1" hangingPunct="1"/>
            <a:r>
              <a:rPr lang="en-US" sz="100" dirty="0">
                <a:solidFill>
                  <a:srgbClr val="F4D18C"/>
                </a:solidFill>
                <a:latin typeface="Arial" charset="0"/>
                <a:ea typeface="Arial" charset="0"/>
                <a:cs typeface="Arial" charset="0"/>
              </a:rPr>
              <a:t>Language</a:t>
            </a:r>
            <a:r>
              <a:rPr lang="en-US" sz="100" baseline="0" dirty="0">
                <a:solidFill>
                  <a:srgbClr val="F4D18C"/>
                </a:solidFill>
                <a:latin typeface="Arial" charset="0"/>
                <a:ea typeface="Arial" charset="0"/>
                <a:cs typeface="Arial" charset="0"/>
              </a:rPr>
              <a:t> Use and Conventions substrand</a:t>
            </a:r>
          </a:p>
          <a:p>
            <a:pPr marL="1143000" lvl="2" indent="-342900" eaLnBrk="1" hangingPunct="1"/>
            <a:r>
              <a:rPr lang="en-US" sz="100" baseline="0" dirty="0">
                <a:solidFill>
                  <a:srgbClr val="F4D18C"/>
                </a:solidFill>
                <a:latin typeface="Arial" charset="0"/>
                <a:ea typeface="Arial" charset="0"/>
                <a:cs typeface="Arial" charset="0"/>
              </a:rPr>
              <a:t>Use of language to communicate with others</a:t>
            </a:r>
          </a:p>
          <a:p>
            <a:pPr marL="1143000" lvl="2" indent="-342900" eaLnBrk="1" hangingPunct="1"/>
            <a:r>
              <a:rPr lang="en-US" sz="100" baseline="0" dirty="0">
                <a:solidFill>
                  <a:srgbClr val="F4D18C"/>
                </a:solidFill>
                <a:latin typeface="Arial" charset="0"/>
                <a:ea typeface="Arial" charset="0"/>
                <a:cs typeface="Arial" charset="0"/>
              </a:rPr>
              <a:t>Clarity of speech</a:t>
            </a:r>
          </a:p>
          <a:p>
            <a:pPr marL="1143000" lvl="2" indent="-342900" eaLnBrk="1" hangingPunct="1"/>
            <a:r>
              <a:rPr lang="en-US" sz="100" baseline="0" dirty="0">
                <a:solidFill>
                  <a:srgbClr val="F4D18C"/>
                </a:solidFill>
                <a:latin typeface="Arial" charset="0"/>
                <a:ea typeface="Arial" charset="0"/>
                <a:cs typeface="Arial" charset="0"/>
              </a:rPr>
              <a:t>Conversational ability</a:t>
            </a:r>
          </a:p>
          <a:p>
            <a:pPr marL="1143000" lvl="2" indent="-342900" eaLnBrk="1" hangingPunct="1"/>
            <a:r>
              <a:rPr lang="en-US" sz="100" baseline="0" dirty="0">
                <a:solidFill>
                  <a:srgbClr val="F4D18C"/>
                </a:solidFill>
                <a:latin typeface="Arial" charset="0"/>
                <a:ea typeface="Arial" charset="0"/>
                <a:cs typeface="Arial" charset="0"/>
              </a:rPr>
              <a:t>Narratives</a:t>
            </a:r>
          </a:p>
          <a:p>
            <a:pPr marL="742950" lvl="1" indent="-342900" eaLnBrk="1" hangingPunct="1"/>
            <a:r>
              <a:rPr lang="en-US" sz="100" baseline="0" dirty="0">
                <a:solidFill>
                  <a:srgbClr val="F4D18C"/>
                </a:solidFill>
                <a:latin typeface="Arial" charset="0"/>
                <a:ea typeface="Arial" charset="0"/>
                <a:cs typeface="Arial" charset="0"/>
              </a:rPr>
              <a:t>Vocabulary substrand (not focused on today)</a:t>
            </a:r>
          </a:p>
          <a:p>
            <a:pPr marL="742950" lvl="1" indent="-342900" eaLnBrk="1" hangingPunct="1"/>
            <a:r>
              <a:rPr lang="en-US" sz="100" baseline="0" dirty="0">
                <a:solidFill>
                  <a:srgbClr val="F4D18C"/>
                </a:solidFill>
                <a:latin typeface="Arial" charset="0"/>
                <a:ea typeface="Arial" charset="0"/>
                <a:cs typeface="Arial" charset="0"/>
              </a:rPr>
              <a:t>Grammar substrand</a:t>
            </a:r>
          </a:p>
          <a:p>
            <a:pPr marL="1143000" lvl="2" indent="-342900" eaLnBrk="1" hangingPunct="1"/>
            <a:r>
              <a:rPr lang="en-US" sz="100" baseline="0" dirty="0">
                <a:solidFill>
                  <a:srgbClr val="F4D18C"/>
                </a:solidFill>
                <a:latin typeface="Arial" charset="0"/>
                <a:ea typeface="Arial" charset="0"/>
                <a:cs typeface="Arial" charset="0"/>
              </a:rPr>
              <a:t>Sentence structure</a:t>
            </a:r>
          </a:p>
          <a:p>
            <a:pPr marL="1143000" lvl="2" indent="-342900" eaLnBrk="1" hangingPunct="1"/>
            <a:r>
              <a:rPr lang="en-US" sz="100" baseline="0" dirty="0">
                <a:solidFill>
                  <a:srgbClr val="F4D18C"/>
                </a:solidFill>
                <a:latin typeface="Arial" charset="0"/>
                <a:ea typeface="Arial" charset="0"/>
                <a:cs typeface="Arial" charset="0"/>
              </a:rPr>
              <a:t>Word structure</a:t>
            </a:r>
          </a:p>
        </p:txBody>
      </p:sp>
      <p:sp>
        <p:nvSpPr>
          <p:cNvPr id="19457" name="Title 2"/>
          <p:cNvSpPr>
            <a:spLocks noGrp="1"/>
          </p:cNvSpPr>
          <p:nvPr>
            <p:ph type="title"/>
          </p:nvPr>
        </p:nvSpPr>
        <p:spPr/>
        <p:txBody>
          <a:bodyPr/>
          <a:lstStyle/>
          <a:p>
            <a:pPr eaLnBrk="1" hangingPunct="1"/>
            <a:r>
              <a:rPr lang="en-US" dirty="0">
                <a:solidFill>
                  <a:srgbClr val="F4D18C"/>
                </a:solidFill>
                <a:latin typeface="Arial" charset="0"/>
                <a:cs typeface="ＭＳ Ｐゴシック" charset="0"/>
              </a:rPr>
              <a:t>Domain Organization</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11</a:t>
            </a:fld>
            <a:endParaRPr lang="en-US" altLang="en-US"/>
          </a:p>
        </p:txBody>
      </p:sp>
      <p:graphicFrame>
        <p:nvGraphicFramePr>
          <p:cNvPr id="7" name="Diagram 6"/>
          <p:cNvGraphicFramePr/>
          <p:nvPr>
            <p:extLst>
              <p:ext uri="{D42A27DB-BD31-4B8C-83A1-F6EECF244321}">
                <p14:modId xmlns:p14="http://schemas.microsoft.com/office/powerpoint/2010/main" val="3512225045"/>
              </p:ext>
            </p:extLst>
          </p:nvPr>
        </p:nvGraphicFramePr>
        <p:xfrm>
          <a:off x="247650" y="172924"/>
          <a:ext cx="8667750" cy="584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nector 2"/>
          <p:cNvSpPr/>
          <p:nvPr/>
        </p:nvSpPr>
        <p:spPr>
          <a:xfrm>
            <a:off x="10886" y="4257179"/>
            <a:ext cx="5238750" cy="2000626"/>
          </a:xfrm>
          <a:prstGeom prst="flowChartConnector">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a:off x="6400800" y="4230961"/>
            <a:ext cx="2592842" cy="1890025"/>
          </a:xfrm>
          <a:prstGeom prst="flowChartConnector">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26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162" y="274638"/>
            <a:ext cx="4061637" cy="1143000"/>
          </a:xfrm>
        </p:spPr>
        <p:txBody>
          <a:bodyPr anchor="t" anchorCtr="0">
            <a:normAutofit/>
          </a:bodyPr>
          <a:lstStyle/>
          <a:p>
            <a:pPr algn="l"/>
            <a:br>
              <a:rPr lang="en-US" sz="2300" dirty="0">
                <a:effectLst>
                  <a:outerShdw blurRad="38100" dist="38100" dir="2700000" algn="tl">
                    <a:srgbClr val="FFFFFF"/>
                  </a:outerShdw>
                </a:effectLst>
                <a:latin typeface="Arial" charset="0"/>
                <a:cs typeface="ＭＳ Ｐゴシック" charset="0"/>
              </a:rPr>
            </a:br>
            <a:r>
              <a:rPr lang="en-US" sz="2300" dirty="0">
                <a:effectLst>
                  <a:outerShdw blurRad="38100" dist="38100" dir="2700000" algn="tl">
                    <a:srgbClr val="FFFFFF"/>
                  </a:outerShdw>
                </a:effectLst>
                <a:latin typeface="Arial" charset="0"/>
                <a:cs typeface="ＭＳ Ｐゴシック" charset="0"/>
              </a:rPr>
              <a:t>The Purpose of the Foundations</a:t>
            </a:r>
            <a:endParaRPr lang="en-US" sz="2300" dirty="0">
              <a:latin typeface="Arial" charset="0"/>
              <a:cs typeface="ＭＳ Ｐゴシック" charset="0"/>
            </a:endParaRPr>
          </a:p>
        </p:txBody>
      </p:sp>
      <p:pic>
        <p:nvPicPr>
          <p:cNvPr id="4" name="Content Placeholder 3" title="Looking at books"/>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a:stretch/>
        </p:blipFill>
        <p:spPr>
          <a:xfrm>
            <a:off x="4212541" y="0"/>
            <a:ext cx="4931459" cy="6858000"/>
          </a:xfrm>
          <a:ln>
            <a:solidFill>
              <a:schemeClr val="tx1"/>
            </a:solidFill>
          </a:ln>
        </p:spPr>
      </p:pic>
      <p:sp>
        <p:nvSpPr>
          <p:cNvPr id="5" name="Content Placeholder 4"/>
          <p:cNvSpPr>
            <a:spLocks noGrp="1"/>
          </p:cNvSpPr>
          <p:nvPr>
            <p:ph sz="half" idx="2"/>
          </p:nvPr>
        </p:nvSpPr>
        <p:spPr>
          <a:xfrm>
            <a:off x="86971" y="738963"/>
            <a:ext cx="3762015" cy="4525963"/>
          </a:xfrm>
          <a:noFill/>
        </p:spPr>
        <p:txBody>
          <a:bodyPr/>
          <a:lstStyle/>
          <a:p>
            <a:pPr marL="396875" indent="0">
              <a:buNone/>
            </a:pPr>
            <a:r>
              <a:rPr lang="en-US" dirty="0">
                <a:latin typeface="Arial" charset="0"/>
                <a:cs typeface="ＭＳ Ｐゴシック" charset="0"/>
              </a:rPr>
              <a:t>The foundations promote a common understanding of young children’</a:t>
            </a:r>
            <a:r>
              <a:rPr lang="en-US" altLang="ja-JP" dirty="0">
                <a:latin typeface="Arial" charset="0"/>
                <a:cs typeface="ＭＳ Ｐゴシック" charset="0"/>
              </a:rPr>
              <a:t>s learning and guide instructional practice. </a:t>
            </a:r>
            <a:br>
              <a:rPr lang="en-US" dirty="0">
                <a:latin typeface="Arial" charset="0"/>
                <a:cs typeface="ＭＳ Ｐゴシック" charset="0"/>
              </a:rPr>
            </a:br>
            <a:br>
              <a:rPr lang="en-US" altLang="ja-JP" sz="2000" dirty="0">
                <a:latin typeface="Arial" charset="0"/>
                <a:cs typeface="ＭＳ Ｐゴシック" charset="0"/>
              </a:rPr>
            </a:br>
            <a:endParaRPr lang="en-US" dirty="0"/>
          </a:p>
        </p:txBody>
      </p:sp>
      <p:sp>
        <p:nvSpPr>
          <p:cNvPr id="17411"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2DB298EB-602A-3E4D-8F74-15ED7F94F2B2}" type="slidenum">
              <a:rPr lang="en-US" sz="1200" b="1">
                <a:solidFill>
                  <a:schemeClr val="bg1"/>
                </a:solidFill>
                <a:cs typeface="Arial" charset="0"/>
              </a:rPr>
              <a:pPr eaLnBrk="1" hangingPunct="1"/>
              <a:t>12</a:t>
            </a:fld>
            <a:endParaRPr lang="en-US" sz="1200" b="1" dirty="0">
              <a:solidFill>
                <a:schemeClr val="bg1"/>
              </a:solidFill>
              <a:cs typeface="Arial" charset="0"/>
            </a:endParaRPr>
          </a:p>
        </p:txBody>
      </p:sp>
      <p:sp>
        <p:nvSpPr>
          <p:cNvPr id="7" name="Rectangle 5"/>
          <p:cNvSpPr>
            <a:spLocks noChangeArrowheads="1"/>
          </p:cNvSpPr>
          <p:nvPr/>
        </p:nvSpPr>
        <p:spPr bwMode="auto">
          <a:xfrm>
            <a:off x="4212540" y="6647098"/>
            <a:ext cx="493145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09615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title="Art time"/>
          <p:cNvPicPr>
            <a:picLocks noGrp="1" noChangeAspect="1"/>
          </p:cNvPicPr>
          <p:nvPr>
            <p:ph sz="quarter" idx="3"/>
          </p:nvPr>
        </p:nvPicPr>
        <p:blipFill rotWithShape="1">
          <a:blip r:embed="rId3">
            <a:extLst>
              <a:ext uri="{28A0092B-C50C-407E-A947-70E740481C1C}">
                <a14:useLocalDpi xmlns:a14="http://schemas.microsoft.com/office/drawing/2010/main" val="0"/>
              </a:ext>
            </a:extLst>
          </a:blip>
          <a:srcRect t="202" r="25972" b="18802"/>
          <a:stretch/>
        </p:blipFill>
        <p:spPr>
          <a:xfrm>
            <a:off x="0" y="0"/>
            <a:ext cx="9372600" cy="6858000"/>
          </a:xfrm>
        </p:spPr>
      </p:pic>
      <p:sp>
        <p:nvSpPr>
          <p:cNvPr id="21506" name="Rectangle 4"/>
          <p:cNvSpPr>
            <a:spLocks noGrp="1" noChangeArrowheads="1"/>
          </p:cNvSpPr>
          <p:nvPr>
            <p:ph type="title" sz="quarter"/>
          </p:nvPr>
        </p:nvSpPr>
        <p:spPr bwMode="gray">
          <a:xfrm>
            <a:off x="-82626" y="-1"/>
            <a:ext cx="9226626" cy="838201"/>
          </a:xfrm>
        </p:spPr>
        <p:txBody>
          <a:bodyPr/>
          <a:lstStyle/>
          <a:p>
            <a:r>
              <a:rPr lang="en-US" dirty="0">
                <a:solidFill>
                  <a:schemeClr val="bg1"/>
                </a:solidFill>
                <a:effectLst>
                  <a:outerShdw blurRad="38100" dist="38100" dir="2700000" algn="tl">
                    <a:srgbClr val="000000">
                      <a:alpha val="43137"/>
                    </a:srgbClr>
                  </a:outerShdw>
                </a:effectLst>
                <a:latin typeface="Arial" charset="0"/>
                <a:cs typeface="ＭＳ Ｐゴシック" charset="0"/>
              </a:rPr>
              <a:t>Foundations</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13</a:t>
            </a:fld>
            <a:endParaRPr lang="en-US" altLang="en-US"/>
          </a:p>
        </p:txBody>
      </p:sp>
      <p:sp>
        <p:nvSpPr>
          <p:cNvPr id="8" name="Content Placeholder 7"/>
          <p:cNvSpPr>
            <a:spLocks noGrp="1"/>
          </p:cNvSpPr>
          <p:nvPr>
            <p:ph sz="quarter" idx="2"/>
          </p:nvPr>
        </p:nvSpPr>
        <p:spPr>
          <a:xfrm>
            <a:off x="0" y="5791200"/>
            <a:ext cx="4724400" cy="1104429"/>
          </a:xfrm>
          <a:solidFill>
            <a:srgbClr val="FBC965"/>
          </a:solidFill>
          <a:ln>
            <a:solidFill>
              <a:schemeClr val="tx1"/>
            </a:solidFill>
          </a:ln>
        </p:spPr>
        <p:txBody>
          <a:bodyPr/>
          <a:lstStyle/>
          <a:p>
            <a:r>
              <a:rPr lang="en-US" sz="2800" dirty="0"/>
              <a:t>With appropriate support</a:t>
            </a:r>
          </a:p>
          <a:p>
            <a:r>
              <a:rPr lang="en-US" sz="2800" dirty="0"/>
              <a:t>High-quality program</a:t>
            </a:r>
          </a:p>
        </p:txBody>
      </p:sp>
      <p:sp>
        <p:nvSpPr>
          <p:cNvPr id="7" name="Rectangle 5"/>
          <p:cNvSpPr>
            <a:spLocks noChangeArrowheads="1"/>
          </p:cNvSpPr>
          <p:nvPr/>
        </p:nvSpPr>
        <p:spPr bwMode="auto">
          <a:xfrm>
            <a:off x="4724400" y="6600149"/>
            <a:ext cx="4648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07903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laying doctor"/>
          <p:cNvPicPr>
            <a:picLocks noChangeAspect="1"/>
          </p:cNvPicPr>
          <p:nvPr/>
        </p:nvPicPr>
        <p:blipFill rotWithShape="1">
          <a:blip r:embed="rId3" cstate="email">
            <a:extLst>
              <a:ext uri="{28A0092B-C50C-407E-A947-70E740481C1C}">
                <a14:useLocalDpi xmlns:a14="http://schemas.microsoft.com/office/drawing/2010/main" val="0"/>
              </a:ext>
            </a:extLst>
          </a:blip>
          <a:srcRect t="12621" r="12621"/>
          <a:stretch/>
        </p:blipFill>
        <p:spPr>
          <a:xfrm>
            <a:off x="0" y="0"/>
            <a:ext cx="9144000" cy="6858000"/>
          </a:xfrm>
          <a:prstGeom prst="rect">
            <a:avLst/>
          </a:prstGeom>
        </p:spPr>
      </p:pic>
      <p:sp>
        <p:nvSpPr>
          <p:cNvPr id="17411" name="Rectangle 2"/>
          <p:cNvSpPr>
            <a:spLocks noGrp="1" noChangeArrowheads="1"/>
          </p:cNvSpPr>
          <p:nvPr>
            <p:ph type="title"/>
          </p:nvPr>
        </p:nvSpPr>
        <p:spPr bwMode="gray">
          <a:xfrm>
            <a:off x="0" y="0"/>
            <a:ext cx="5534297" cy="1036638"/>
          </a:xfrm>
          <a:noFill/>
        </p:spPr>
        <p:txBody>
          <a:bodyPr/>
          <a:lstStyle/>
          <a:p>
            <a:pPr algn="r"/>
            <a:r>
              <a:rPr lang="en-US" sz="4000" dirty="0">
                <a:solidFill>
                  <a:schemeClr val="bg1"/>
                </a:solidFill>
                <a:effectLst>
                  <a:outerShdw blurRad="38100" dist="38100" dir="2700000" algn="tl">
                    <a:srgbClr val="000000"/>
                  </a:outerShdw>
                </a:effectLst>
                <a:latin typeface="Arial" charset="0"/>
                <a:cs typeface="ＭＳ Ｐゴシック" charset="0"/>
              </a:rPr>
              <a:t>Framework Strategies</a:t>
            </a:r>
          </a:p>
        </p:txBody>
      </p:sp>
      <p:sp>
        <p:nvSpPr>
          <p:cNvPr id="17412" name="Rectangle 3"/>
          <p:cNvSpPr>
            <a:spLocks noGrp="1" noChangeArrowheads="1"/>
          </p:cNvSpPr>
          <p:nvPr>
            <p:ph type="body" sz="half" idx="1"/>
          </p:nvPr>
        </p:nvSpPr>
        <p:spPr>
          <a:xfrm>
            <a:off x="0" y="4540102"/>
            <a:ext cx="5334000" cy="2317898"/>
          </a:xfrm>
          <a:solidFill>
            <a:srgbClr val="EEC168"/>
          </a:solidFill>
          <a:ln>
            <a:solidFill>
              <a:schemeClr val="tx1"/>
            </a:solidFill>
          </a:ln>
        </p:spPr>
        <p:txBody>
          <a:bodyPr/>
          <a:lstStyle/>
          <a:p>
            <a:pPr marL="347472" indent="-347472"/>
            <a:r>
              <a:rPr lang="en-US" sz="2400" dirty="0">
                <a:latin typeface="Arial" charset="0"/>
                <a:cs typeface="ＭＳ Ｐゴシック" charset="0"/>
              </a:rPr>
              <a:t>Developmentally appropriate</a:t>
            </a:r>
          </a:p>
          <a:p>
            <a:pPr>
              <a:lnSpc>
                <a:spcPct val="90000"/>
              </a:lnSpc>
            </a:pPr>
            <a:r>
              <a:rPr lang="en-US" sz="2400" dirty="0">
                <a:latin typeface="Arial" charset="0"/>
                <a:cs typeface="ＭＳ Ｐゴシック" charset="0"/>
              </a:rPr>
              <a:t>Reflective and intentional</a:t>
            </a:r>
          </a:p>
          <a:p>
            <a:pPr>
              <a:lnSpc>
                <a:spcPct val="90000"/>
              </a:lnSpc>
            </a:pPr>
            <a:r>
              <a:rPr lang="en-US" sz="2400" dirty="0">
                <a:latin typeface="Arial" charset="0"/>
                <a:cs typeface="ＭＳ Ｐゴシック" charset="0"/>
              </a:rPr>
              <a:t>Individually and culturally meaningful</a:t>
            </a:r>
          </a:p>
          <a:p>
            <a:pPr>
              <a:lnSpc>
                <a:spcPct val="90000"/>
              </a:lnSpc>
            </a:pPr>
            <a:r>
              <a:rPr lang="en-US" sz="2400" dirty="0">
                <a:latin typeface="Arial" charset="0"/>
                <a:cs typeface="ＭＳ Ｐゴシック" charset="0"/>
              </a:rPr>
              <a:t>Inclusive of children with disabilities or other special needs</a:t>
            </a:r>
          </a:p>
        </p:txBody>
      </p:sp>
      <p:sp>
        <p:nvSpPr>
          <p:cNvPr id="3" name="Slide Number Placeholder 2"/>
          <p:cNvSpPr>
            <a:spLocks noGrp="1"/>
          </p:cNvSpPr>
          <p:nvPr>
            <p:ph type="sldNum" sz="quarter" idx="10"/>
          </p:nvPr>
        </p:nvSpPr>
        <p:spPr/>
        <p:txBody>
          <a:bodyPr/>
          <a:lstStyle/>
          <a:p>
            <a:fld id="{E5EF1F58-297D-44FB-84ED-1B63DB0C2A7A}" type="slidenum">
              <a:rPr lang="en-US" altLang="en-US" smtClean="0"/>
              <a:pPr/>
              <a:t>14</a:t>
            </a:fld>
            <a:endParaRPr lang="en-US" altLang="en-US"/>
          </a:p>
        </p:txBody>
      </p:sp>
      <p:sp>
        <p:nvSpPr>
          <p:cNvPr id="8" name="Rectangle 5"/>
          <p:cNvSpPr>
            <a:spLocks noChangeArrowheads="1"/>
          </p:cNvSpPr>
          <p:nvPr/>
        </p:nvSpPr>
        <p:spPr bwMode="auto">
          <a:xfrm>
            <a:off x="5334000" y="6647098"/>
            <a:ext cx="3810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69566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title"/>
          </p:nvPr>
        </p:nvSpPr>
        <p:spPr>
          <a:xfrm>
            <a:off x="0" y="0"/>
            <a:ext cx="4267200" cy="1828800"/>
          </a:xfrm>
        </p:spPr>
        <p:txBody>
          <a:bodyPr anchor="ctr" anchorCtr="0"/>
          <a:lstStyle/>
          <a:p>
            <a:r>
              <a:rPr lang="en-US" sz="4000" dirty="0">
                <a:solidFill>
                  <a:schemeClr val="tx1"/>
                </a:solidFill>
                <a:latin typeface="Arial" charset="0"/>
                <a:cs typeface="ＭＳ Ｐゴシック" charset="0"/>
              </a:rPr>
              <a:t>Preschool Curriculum Framework</a:t>
            </a:r>
          </a:p>
        </p:txBody>
      </p:sp>
      <p:sp>
        <p:nvSpPr>
          <p:cNvPr id="46082" name="Rectangle 5"/>
          <p:cNvSpPr>
            <a:spLocks noGrp="1" noChangeArrowheads="1"/>
          </p:cNvSpPr>
          <p:nvPr>
            <p:ph sz="half" idx="1"/>
          </p:nvPr>
        </p:nvSpPr>
        <p:spPr>
          <a:xfrm>
            <a:off x="232528" y="2047424"/>
            <a:ext cx="4038600" cy="4525963"/>
          </a:xfrm>
        </p:spPr>
        <p:txBody>
          <a:bodyPr/>
          <a:lstStyle/>
          <a:p>
            <a:pPr lvl="0"/>
            <a:r>
              <a:rPr lang="en-US" dirty="0"/>
              <a:t>Routines, environments, and materials</a:t>
            </a:r>
          </a:p>
          <a:p>
            <a:pPr lvl="0"/>
            <a:r>
              <a:rPr lang="en-US" dirty="0"/>
              <a:t>Interactions and strategies</a:t>
            </a:r>
          </a:p>
          <a:p>
            <a:pPr lvl="0"/>
            <a:r>
              <a:rPr lang="en-US" dirty="0"/>
              <a:t>Planned learning opportunities </a:t>
            </a:r>
          </a:p>
          <a:p>
            <a:pPr lvl="0"/>
            <a:r>
              <a:rPr lang="en-US" dirty="0"/>
              <a:t>Teachable moments</a:t>
            </a:r>
          </a:p>
          <a:p>
            <a:pPr marL="0" indent="0">
              <a:spcAft>
                <a:spcPct val="20000"/>
              </a:spcAft>
              <a:buFontTx/>
              <a:buNone/>
            </a:pPr>
            <a:endParaRPr lang="en-US" dirty="0">
              <a:latin typeface="Arial" charset="0"/>
              <a:cs typeface="ＭＳ Ｐゴシック" charset="0"/>
            </a:endParaRPr>
          </a:p>
          <a:p>
            <a:pPr marL="0" indent="0">
              <a:buFontTx/>
              <a:buNone/>
            </a:pPr>
            <a:endParaRPr lang="en-US"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15</a:t>
            </a:fld>
            <a:endParaRPr lang="en-US" altLang="en-US"/>
          </a:p>
        </p:txBody>
      </p:sp>
      <p:pic>
        <p:nvPicPr>
          <p:cNvPr id="4" name="Content Placeholder 3" title="Drying hands"/>
          <p:cNvPicPr>
            <a:picLocks noGrp="1" noChangeAspect="1"/>
          </p:cNvPicPr>
          <p:nvPr>
            <p:ph sz="half" idx="2"/>
          </p:nvPr>
        </p:nvPicPr>
        <p:blipFill rotWithShape="1">
          <a:blip r:embed="rId3"/>
          <a:srcRect l="34028" t="16544" r="27083" b="999"/>
          <a:stretch/>
        </p:blipFill>
        <p:spPr>
          <a:xfrm>
            <a:off x="4267200" y="-1"/>
            <a:ext cx="4876800" cy="6858001"/>
          </a:xfrm>
          <a:ln>
            <a:solidFill>
              <a:schemeClr val="tx1"/>
            </a:solidFill>
          </a:ln>
        </p:spPr>
      </p:pic>
      <p:sp>
        <p:nvSpPr>
          <p:cNvPr id="6" name="Rectangle 5"/>
          <p:cNvSpPr>
            <a:spLocks noChangeArrowheads="1"/>
          </p:cNvSpPr>
          <p:nvPr/>
        </p:nvSpPr>
        <p:spPr bwMode="auto">
          <a:xfrm>
            <a:off x="4267200" y="6685198"/>
            <a:ext cx="48768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6809250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16</a:t>
            </a:fld>
            <a:endParaRPr lang="en-US" altLang="en-US" sz="1200"/>
          </a:p>
        </p:txBody>
      </p:sp>
      <p:pic>
        <p:nvPicPr>
          <p:cNvPr id="2" name="Picture 1"/>
          <p:cNvPicPr>
            <a:picLocks noChangeAspect="1"/>
          </p:cNvPicPr>
          <p:nvPr/>
        </p:nvPicPr>
        <p:blipFill rotWithShape="1">
          <a:blip r:embed="rId3"/>
          <a:srcRect b="837"/>
          <a:stretch/>
        </p:blipFill>
        <p:spPr>
          <a:xfrm>
            <a:off x="2141330" y="685800"/>
            <a:ext cx="4861340" cy="5943600"/>
          </a:xfrm>
          <a:prstGeom prst="rect">
            <a:avLst/>
          </a:prstGeom>
          <a:ln>
            <a:solidFill>
              <a:schemeClr val="tx1"/>
            </a:solidFill>
          </a:ln>
        </p:spPr>
      </p:pic>
      <p:sp>
        <p:nvSpPr>
          <p:cNvPr id="244744" name="AutoShape 8"/>
          <p:cNvSpPr>
            <a:spLocks noChangeArrowheads="1"/>
          </p:cNvSpPr>
          <p:nvPr/>
        </p:nvSpPr>
        <p:spPr bwMode="auto">
          <a:xfrm>
            <a:off x="7359331" y="3189494"/>
            <a:ext cx="1447800" cy="381000"/>
          </a:xfrm>
          <a:prstGeom prst="wedgeRectCallout">
            <a:avLst>
              <a:gd name="adj1" fmla="val -89103"/>
              <a:gd name="adj2" fmla="val 18042"/>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244741" name="AutoShape 5"/>
          <p:cNvSpPr>
            <a:spLocks noChangeArrowheads="1"/>
          </p:cNvSpPr>
          <p:nvPr/>
        </p:nvSpPr>
        <p:spPr bwMode="auto">
          <a:xfrm>
            <a:off x="847211" y="4797612"/>
            <a:ext cx="1143000" cy="381000"/>
          </a:xfrm>
          <a:prstGeom prst="wedgeRectCallout">
            <a:avLst>
              <a:gd name="adj1" fmla="val 63233"/>
              <a:gd name="adj2" fmla="val -9950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6358835" y="810336"/>
            <a:ext cx="990600" cy="360689"/>
          </a:xfrm>
          <a:prstGeom prst="wedgeRectCallout">
            <a:avLst>
              <a:gd name="adj1" fmla="val -81518"/>
              <a:gd name="adj2" fmla="val -2474"/>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1418071" y="775895"/>
            <a:ext cx="1295400" cy="304800"/>
          </a:xfrm>
          <a:prstGeom prst="wedgeRectCallout">
            <a:avLst>
              <a:gd name="adj1" fmla="val 83778"/>
              <a:gd name="adj2" fmla="val 8729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5" name="AutoShape 9"/>
          <p:cNvSpPr>
            <a:spLocks noChangeArrowheads="1"/>
          </p:cNvSpPr>
          <p:nvPr/>
        </p:nvSpPr>
        <p:spPr bwMode="auto">
          <a:xfrm>
            <a:off x="7350479" y="2211843"/>
            <a:ext cx="1260332" cy="381000"/>
          </a:xfrm>
          <a:prstGeom prst="wedgeRectCallout">
            <a:avLst>
              <a:gd name="adj1" fmla="val -87039"/>
              <a:gd name="adj2" fmla="val -7564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0" name="AutoShape 4"/>
          <p:cNvSpPr>
            <a:spLocks noChangeArrowheads="1"/>
          </p:cNvSpPr>
          <p:nvPr/>
        </p:nvSpPr>
        <p:spPr bwMode="auto">
          <a:xfrm>
            <a:off x="7250266" y="1225840"/>
            <a:ext cx="762000" cy="311573"/>
          </a:xfrm>
          <a:prstGeom prst="wedgeRectCallout">
            <a:avLst>
              <a:gd name="adj1" fmla="val -189608"/>
              <a:gd name="adj2" fmla="val 233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Age</a:t>
            </a:r>
          </a:p>
        </p:txBody>
      </p:sp>
    </p:spTree>
    <p:extLst>
      <p:ext uri="{BB962C8B-B14F-4D97-AF65-F5344CB8AC3E}">
        <p14:creationId xmlns:p14="http://schemas.microsoft.com/office/powerpoint/2010/main" val="11955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fade">
                                      <p:cBhvr>
                                        <p:cTn id="7" dur="500"/>
                                        <p:tgtEl>
                                          <p:spTgt spid="244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39"/>
                                        </p:tgtEl>
                                        <p:attrNameLst>
                                          <p:attrName>style.visibility</p:attrName>
                                        </p:attrNameLst>
                                      </p:cBhvr>
                                      <p:to>
                                        <p:strVal val="visible"/>
                                      </p:to>
                                    </p:set>
                                    <p:animEffect transition="in" filter="fade">
                                      <p:cBhvr>
                                        <p:cTn id="12" dur="500"/>
                                        <p:tgtEl>
                                          <p:spTgt spid="2447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743"/>
                                        </p:tgtEl>
                                        <p:attrNameLst>
                                          <p:attrName>style.visibility</p:attrName>
                                        </p:attrNameLst>
                                      </p:cBhvr>
                                      <p:to>
                                        <p:strVal val="visible"/>
                                      </p:to>
                                    </p:set>
                                    <p:animEffect transition="in" filter="fade">
                                      <p:cBhvr>
                                        <p:cTn id="17" dur="500"/>
                                        <p:tgtEl>
                                          <p:spTgt spid="2447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740"/>
                                        </p:tgtEl>
                                        <p:attrNameLst>
                                          <p:attrName>style.visibility</p:attrName>
                                        </p:attrNameLst>
                                      </p:cBhvr>
                                      <p:to>
                                        <p:strVal val="visible"/>
                                      </p:to>
                                    </p:set>
                                    <p:animEffect transition="in" filter="fade">
                                      <p:cBhvr>
                                        <p:cTn id="22" dur="500"/>
                                        <p:tgtEl>
                                          <p:spTgt spid="2447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745"/>
                                        </p:tgtEl>
                                        <p:attrNameLst>
                                          <p:attrName>style.visibility</p:attrName>
                                        </p:attrNameLst>
                                      </p:cBhvr>
                                      <p:to>
                                        <p:strVal val="visible"/>
                                      </p:to>
                                    </p:set>
                                    <p:animEffect transition="in" filter="fade">
                                      <p:cBhvr>
                                        <p:cTn id="27" dur="500"/>
                                        <p:tgtEl>
                                          <p:spTgt spid="2447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744"/>
                                        </p:tgtEl>
                                        <p:attrNameLst>
                                          <p:attrName>style.visibility</p:attrName>
                                        </p:attrNameLst>
                                      </p:cBhvr>
                                      <p:to>
                                        <p:strVal val="visible"/>
                                      </p:to>
                                    </p:set>
                                    <p:animEffect transition="in" filter="fade">
                                      <p:cBhvr>
                                        <p:cTn id="32"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animBg="1"/>
      <p:bldP spid="244741" grpId="0" animBg="1"/>
      <p:bldP spid="244739" grpId="0" animBg="1"/>
      <p:bldP spid="244743" grpId="0" animBg="1"/>
      <p:bldP spid="244745" grpId="0" animBg="1"/>
      <p:bldP spid="2447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50"/>
          <p:cNvGraphicFramePr>
            <a:graphicFrameLocks/>
          </p:cNvGraphicFramePr>
          <p:nvPr>
            <p:extLst/>
          </p:nvPr>
        </p:nvGraphicFramePr>
        <p:xfrm>
          <a:off x="3567150" y="1032671"/>
          <a:ext cx="2635786" cy="2661178"/>
        </p:xfrm>
        <a:graphic>
          <a:graphicData uri="http://schemas.openxmlformats.org/drawingml/2006/table">
            <a:tbl>
              <a:tblPr/>
              <a:tblGrid>
                <a:gridCol w="2635786">
                  <a:extLst>
                    <a:ext uri="{9D8B030D-6E8A-4147-A177-3AD203B41FA5}">
                      <a16:colId xmlns:a16="http://schemas.microsoft.com/office/drawing/2014/main" val="20000"/>
                    </a:ext>
                  </a:extLst>
                </a:gridCol>
              </a:tblGrid>
              <a:tr h="91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FA5"/>
                    </a:solidFill>
                  </a:tcPr>
                </a:tc>
                <a:extLst>
                  <a:ext uri="{0D108BD9-81ED-4DB2-BD59-A6C34878D82A}">
                    <a16:rowId xmlns:a16="http://schemas.microsoft.com/office/drawing/2014/main" val="10000"/>
                  </a:ext>
                </a:extLst>
              </a:tr>
              <a:tr h="1748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a16="http://schemas.microsoft.com/office/drawing/2014/main" val="10001"/>
                  </a:ext>
                </a:extLst>
              </a:tr>
            </a:tbl>
          </a:graphicData>
        </a:graphic>
      </p:graphicFrame>
      <p:graphicFrame>
        <p:nvGraphicFramePr>
          <p:cNvPr id="22" name="Group 50"/>
          <p:cNvGraphicFramePr>
            <a:graphicFrameLocks/>
          </p:cNvGraphicFramePr>
          <p:nvPr>
            <p:extLst>
              <p:ext uri="{D42A27DB-BD31-4B8C-83A1-F6EECF244321}">
                <p14:modId xmlns:p14="http://schemas.microsoft.com/office/powerpoint/2010/main" val="1731015071"/>
              </p:ext>
            </p:extLst>
          </p:nvPr>
        </p:nvGraphicFramePr>
        <p:xfrm>
          <a:off x="207641" y="1051727"/>
          <a:ext cx="3149963" cy="3421744"/>
        </p:xfrm>
        <a:graphic>
          <a:graphicData uri="http://schemas.openxmlformats.org/drawingml/2006/table">
            <a:tbl>
              <a:tblPr/>
              <a:tblGrid>
                <a:gridCol w="3149963">
                  <a:extLst>
                    <a:ext uri="{9D8B030D-6E8A-4147-A177-3AD203B41FA5}">
                      <a16:colId xmlns:a16="http://schemas.microsoft.com/office/drawing/2014/main" val="20000"/>
                    </a:ext>
                  </a:extLst>
                </a:gridCol>
              </a:tblGrid>
              <a:tr h="9294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BC57"/>
                    </a:solidFill>
                  </a:tcPr>
                </a:tc>
                <a:extLst>
                  <a:ext uri="{0D108BD9-81ED-4DB2-BD59-A6C34878D82A}">
                    <a16:rowId xmlns:a16="http://schemas.microsoft.com/office/drawing/2014/main" val="10000"/>
                  </a:ext>
                </a:extLst>
              </a:tr>
              <a:tr h="249227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E5BE"/>
                    </a:solidFill>
                  </a:tcPr>
                </a:tc>
                <a:extLst>
                  <a:ext uri="{0D108BD9-81ED-4DB2-BD59-A6C34878D82A}">
                    <a16:rowId xmlns:a16="http://schemas.microsoft.com/office/drawing/2014/main" val="10001"/>
                  </a:ext>
                </a:extLst>
              </a:tr>
            </a:tbl>
          </a:graphicData>
        </a:graphic>
      </p:graphicFrame>
      <p:graphicFrame>
        <p:nvGraphicFramePr>
          <p:cNvPr id="23" name="Group 50"/>
          <p:cNvGraphicFramePr>
            <a:graphicFrameLocks/>
          </p:cNvGraphicFramePr>
          <p:nvPr>
            <p:extLst>
              <p:ext uri="{D42A27DB-BD31-4B8C-83A1-F6EECF244321}">
                <p14:modId xmlns:p14="http://schemas.microsoft.com/office/powerpoint/2010/main" val="559680355"/>
              </p:ext>
            </p:extLst>
          </p:nvPr>
        </p:nvGraphicFramePr>
        <p:xfrm>
          <a:off x="6125860" y="1033808"/>
          <a:ext cx="2635786" cy="5457356"/>
        </p:xfrm>
        <a:graphic>
          <a:graphicData uri="http://schemas.openxmlformats.org/drawingml/2006/table">
            <a:tbl>
              <a:tblPr/>
              <a:tblGrid>
                <a:gridCol w="2635786">
                  <a:extLst>
                    <a:ext uri="{9D8B030D-6E8A-4147-A177-3AD203B41FA5}">
                      <a16:colId xmlns:a16="http://schemas.microsoft.com/office/drawing/2014/main" val="20000"/>
                    </a:ext>
                  </a:extLst>
                </a:gridCol>
              </a:tblGrid>
              <a:tr h="91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FA5"/>
                    </a:solidFill>
                  </a:tcPr>
                </a:tc>
                <a:extLst>
                  <a:ext uri="{0D108BD9-81ED-4DB2-BD59-A6C34878D82A}">
                    <a16:rowId xmlns:a16="http://schemas.microsoft.com/office/drawing/2014/main" val="10000"/>
                  </a:ext>
                </a:extLst>
              </a:tr>
              <a:tr h="1748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a16="http://schemas.microsoft.com/office/drawing/2014/main" val="10001"/>
                  </a:ext>
                </a:extLst>
              </a:tr>
              <a:tr h="1396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DAAE3"/>
                    </a:solidFill>
                  </a:tcPr>
                </a:tc>
                <a:extLst>
                  <a:ext uri="{0D108BD9-81ED-4DB2-BD59-A6C34878D82A}">
                    <a16:rowId xmlns:a16="http://schemas.microsoft.com/office/drawing/2014/main" val="10002"/>
                  </a:ext>
                </a:extLst>
              </a:tr>
              <a:tr h="1399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a16="http://schemas.microsoft.com/office/drawing/2014/main" val="10003"/>
                  </a:ext>
                </a:extLst>
              </a:tr>
            </a:tbl>
          </a:graphicData>
        </a:graphic>
      </p:graphicFrame>
      <p:sp>
        <p:nvSpPr>
          <p:cNvPr id="6" name="Title 5"/>
          <p:cNvSpPr>
            <a:spLocks noGrp="1"/>
          </p:cNvSpPr>
          <p:nvPr>
            <p:ph type="title" sz="quarter"/>
          </p:nvPr>
        </p:nvSpPr>
        <p:spPr>
          <a:xfrm>
            <a:off x="457200" y="10963"/>
            <a:ext cx="8229600" cy="1008192"/>
          </a:xfrm>
        </p:spPr>
        <p:txBody>
          <a:bodyPr/>
          <a:lstStyle/>
          <a:p>
            <a:r>
              <a:rPr lang="en-US" dirty="0"/>
              <a:t>Domains Work Together</a:t>
            </a:r>
          </a:p>
        </p:txBody>
      </p:sp>
      <p:sp>
        <p:nvSpPr>
          <p:cNvPr id="7" name="Content Placeholder 6"/>
          <p:cNvSpPr>
            <a:spLocks noGrp="1"/>
          </p:cNvSpPr>
          <p:nvPr>
            <p:ph sz="quarter" idx="1"/>
          </p:nvPr>
        </p:nvSpPr>
        <p:spPr>
          <a:xfrm>
            <a:off x="471122" y="1070811"/>
            <a:ext cx="2635786" cy="888584"/>
          </a:xfrm>
        </p:spPr>
        <p:txBody>
          <a:bodyPr anchor="ctr" anchorCtr="0"/>
          <a:lstStyle/>
          <a:p>
            <a:pPr marL="0" indent="0" algn="ctr">
              <a:spcBef>
                <a:spcPts val="0"/>
              </a:spcBef>
              <a:buNone/>
            </a:pPr>
            <a:r>
              <a:rPr lang="en-US" sz="1800" b="1" dirty="0"/>
              <a:t>LLD: </a:t>
            </a:r>
          </a:p>
          <a:p>
            <a:pPr marL="0" indent="0" algn="ctr">
              <a:spcBef>
                <a:spcPts val="0"/>
              </a:spcBef>
              <a:buNone/>
            </a:pPr>
            <a:r>
              <a:rPr lang="en-US" sz="1800" b="1" dirty="0"/>
              <a:t>Listening and Speaking</a:t>
            </a:r>
          </a:p>
        </p:txBody>
      </p:sp>
      <p:sp>
        <p:nvSpPr>
          <p:cNvPr id="8" name="Content Placeholder 7"/>
          <p:cNvSpPr>
            <a:spLocks noGrp="1"/>
          </p:cNvSpPr>
          <p:nvPr>
            <p:ph sz="quarter" idx="10"/>
          </p:nvPr>
        </p:nvSpPr>
        <p:spPr>
          <a:xfrm>
            <a:off x="207640" y="2018449"/>
            <a:ext cx="3149964" cy="2455022"/>
          </a:xfrm>
        </p:spPr>
        <p:txBody>
          <a:bodyPr/>
          <a:lstStyle/>
          <a:p>
            <a:pPr marL="0" indent="0">
              <a:spcBef>
                <a:spcPts val="672"/>
              </a:spcBef>
              <a:buNone/>
            </a:pPr>
            <a:r>
              <a:rPr lang="en-US" sz="1800" dirty="0">
                <a:latin typeface="Arial" panose="020B0604020202020204" pitchFamily="34" charset="0"/>
                <a:cs typeface="Arial" panose="020B0604020202020204" pitchFamily="34" charset="0"/>
              </a:rPr>
              <a:t>Language Use and Conventions</a:t>
            </a:r>
          </a:p>
          <a:p>
            <a:pPr eaLnBrk="1" hangingPunct="1">
              <a:spcBef>
                <a:spcPts val="672"/>
              </a:spcBef>
            </a:pPr>
            <a:r>
              <a:rPr lang="en-US" sz="1800" dirty="0">
                <a:latin typeface="Arial" panose="020B0604020202020204" pitchFamily="34" charset="0"/>
                <a:cs typeface="Arial" panose="020B0604020202020204" pitchFamily="34" charset="0"/>
              </a:rPr>
              <a:t>Using language to communicate with others</a:t>
            </a:r>
          </a:p>
          <a:p>
            <a:pPr eaLnBrk="1" hangingPunct="1">
              <a:spcBef>
                <a:spcPts val="672"/>
              </a:spcBef>
            </a:pPr>
            <a:r>
              <a:rPr lang="en-US" sz="1800" dirty="0">
                <a:latin typeface="Arial" panose="020B0604020202020204" pitchFamily="34" charset="0"/>
                <a:cs typeface="Arial" panose="020B0604020202020204" pitchFamily="34" charset="0"/>
              </a:rPr>
              <a:t>Speak clearly</a:t>
            </a:r>
          </a:p>
          <a:p>
            <a:pPr eaLnBrk="1" hangingPunct="1">
              <a:spcBef>
                <a:spcPts val="672"/>
              </a:spcBef>
            </a:pPr>
            <a:r>
              <a:rPr lang="en-US" sz="1800" dirty="0">
                <a:latin typeface="Arial" panose="020B0604020202020204" pitchFamily="34" charset="0"/>
                <a:cs typeface="Arial" panose="020B0604020202020204" pitchFamily="34" charset="0"/>
              </a:rPr>
              <a:t>Conversational ability</a:t>
            </a:r>
          </a:p>
          <a:p>
            <a:pPr eaLnBrk="1" hangingPunct="1">
              <a:spcBef>
                <a:spcPts val="672"/>
              </a:spcBef>
            </a:pPr>
            <a:r>
              <a:rPr lang="en-US" sz="1800" dirty="0">
                <a:latin typeface="Arial" panose="020B0604020202020204" pitchFamily="34" charset="0"/>
                <a:cs typeface="Arial" panose="020B0604020202020204" pitchFamily="34" charset="0"/>
              </a:rPr>
              <a:t>Narratives</a:t>
            </a:r>
          </a:p>
          <a:p>
            <a:pPr marL="0" indent="0">
              <a:spcBef>
                <a:spcPts val="672"/>
              </a:spcBef>
              <a:buNone/>
            </a:pPr>
            <a:endParaRPr lang="en-US" sz="1800" dirty="0">
              <a:latin typeface="Arial" panose="020B0604020202020204" pitchFamily="34" charset="0"/>
              <a:cs typeface="Arial" panose="020B0604020202020204" pitchFamily="34" charset="0"/>
            </a:endParaRPr>
          </a:p>
        </p:txBody>
      </p:sp>
      <p:sp>
        <p:nvSpPr>
          <p:cNvPr id="15" name="Content Placeholder 14"/>
          <p:cNvSpPr>
            <a:spLocks noGrp="1"/>
          </p:cNvSpPr>
          <p:nvPr>
            <p:ph sz="quarter" idx="13"/>
          </p:nvPr>
        </p:nvSpPr>
        <p:spPr>
          <a:xfrm>
            <a:off x="3547938" y="1042007"/>
            <a:ext cx="2370224" cy="896963"/>
          </a:xfrm>
        </p:spPr>
        <p:txBody>
          <a:bodyPr anchor="ctr" anchorCtr="0"/>
          <a:lstStyle/>
          <a:p>
            <a:pPr marL="0" indent="0" algn="ctr">
              <a:buNone/>
            </a:pPr>
            <a:r>
              <a:rPr lang="en-US" sz="1800" b="1" dirty="0">
                <a:solidFill>
                  <a:schemeClr val="bg1"/>
                </a:solidFill>
                <a:effectLst>
                  <a:outerShdw blurRad="38100" dist="38100" dir="2700000" algn="tl">
                    <a:srgbClr val="000000">
                      <a:alpha val="43137"/>
                    </a:srgbClr>
                  </a:outerShdw>
                </a:effectLst>
              </a:rPr>
              <a:t>ELD: </a:t>
            </a:r>
          </a:p>
          <a:p>
            <a:pPr marL="0" indent="0" algn="ctr">
              <a:buNone/>
            </a:pPr>
            <a:r>
              <a:rPr lang="en-US" sz="1800" b="1" dirty="0">
                <a:solidFill>
                  <a:schemeClr val="bg1"/>
                </a:solidFill>
                <a:effectLst>
                  <a:outerShdw blurRad="38100" dist="38100" dir="2700000" algn="tl">
                    <a:srgbClr val="000000">
                      <a:alpha val="43137"/>
                    </a:srgbClr>
                  </a:outerShdw>
                </a:effectLst>
              </a:rPr>
              <a:t>Listening</a:t>
            </a:r>
          </a:p>
        </p:txBody>
      </p:sp>
      <p:sp>
        <p:nvSpPr>
          <p:cNvPr id="16" name="Content Placeholder 15"/>
          <p:cNvSpPr>
            <a:spLocks noGrp="1"/>
          </p:cNvSpPr>
          <p:nvPr>
            <p:ph sz="quarter" idx="14"/>
          </p:nvPr>
        </p:nvSpPr>
        <p:spPr>
          <a:xfrm>
            <a:off x="3547938" y="1959395"/>
            <a:ext cx="2548024" cy="1718630"/>
          </a:xfrm>
        </p:spPr>
        <p:txBody>
          <a:bodyPr/>
          <a:lstStyle/>
          <a:p>
            <a:pPr marL="115888" indent="0">
              <a:spcBef>
                <a:spcPts val="672"/>
              </a:spcBef>
              <a:buNone/>
            </a:pPr>
            <a:r>
              <a:rPr lang="en-US" sz="1800" b="1" dirty="0">
                <a:solidFill>
                  <a:srgbClr val="000000"/>
                </a:solidFill>
              </a:rPr>
              <a:t>1.0: </a:t>
            </a:r>
            <a:r>
              <a:rPr lang="en-US" sz="1800" dirty="0"/>
              <a:t>Children listen with understanding</a:t>
            </a:r>
          </a:p>
        </p:txBody>
      </p:sp>
      <p:sp>
        <p:nvSpPr>
          <p:cNvPr id="17" name="Content Placeholder 16"/>
          <p:cNvSpPr>
            <a:spLocks noGrp="1"/>
          </p:cNvSpPr>
          <p:nvPr>
            <p:ph sz="quarter" idx="15"/>
          </p:nvPr>
        </p:nvSpPr>
        <p:spPr>
          <a:xfrm>
            <a:off x="6202936" y="1019155"/>
            <a:ext cx="2635786" cy="919815"/>
          </a:xfrm>
        </p:spPr>
        <p:txBody>
          <a:bodyPr anchor="ctr" anchorCtr="0"/>
          <a:lstStyle/>
          <a:p>
            <a:pPr marL="0" indent="0" algn="ctr">
              <a:buNone/>
            </a:pPr>
            <a:r>
              <a:rPr lang="en-US" sz="1800" b="1" dirty="0">
                <a:solidFill>
                  <a:schemeClr val="bg1"/>
                </a:solidFill>
                <a:effectLst>
                  <a:outerShdw blurRad="38100" dist="38100" dir="2700000" algn="tl">
                    <a:srgbClr val="000000">
                      <a:alpha val="43137"/>
                    </a:srgbClr>
                  </a:outerShdw>
                </a:effectLst>
              </a:rPr>
              <a:t>ELD: </a:t>
            </a:r>
          </a:p>
          <a:p>
            <a:pPr marL="0" indent="0" algn="ctr">
              <a:buNone/>
            </a:pPr>
            <a:r>
              <a:rPr lang="en-US" sz="1800" b="1" dirty="0">
                <a:solidFill>
                  <a:schemeClr val="bg1"/>
                </a:solidFill>
                <a:effectLst>
                  <a:outerShdw blurRad="38100" dist="38100" dir="2700000" algn="tl">
                    <a:srgbClr val="000000">
                      <a:alpha val="43137"/>
                    </a:srgbClr>
                  </a:outerShdw>
                </a:effectLst>
              </a:rPr>
              <a:t>Speaking</a:t>
            </a:r>
          </a:p>
        </p:txBody>
      </p:sp>
      <p:sp>
        <p:nvSpPr>
          <p:cNvPr id="18" name="Content Placeholder 17"/>
          <p:cNvSpPr>
            <a:spLocks noGrp="1"/>
          </p:cNvSpPr>
          <p:nvPr>
            <p:ph sz="quarter" idx="16"/>
          </p:nvPr>
        </p:nvSpPr>
        <p:spPr>
          <a:xfrm>
            <a:off x="6095962" y="1938970"/>
            <a:ext cx="2742760" cy="1739055"/>
          </a:xfrm>
        </p:spPr>
        <p:txBody>
          <a:bodyPr/>
          <a:lstStyle/>
          <a:p>
            <a:pPr marL="109538" indent="0">
              <a:spcBef>
                <a:spcPts val="672"/>
              </a:spcBef>
              <a:buNone/>
            </a:pPr>
            <a:r>
              <a:rPr lang="en-US" sz="1800" b="1" dirty="0">
                <a:solidFill>
                  <a:srgbClr val="000000"/>
                </a:solidFill>
              </a:rPr>
              <a:t>1.0 </a:t>
            </a:r>
            <a:r>
              <a:rPr lang="en-US" sz="1800" dirty="0"/>
              <a:t>Children use nonverbal and verbal strategies to communicate with others.</a:t>
            </a:r>
            <a:endParaRPr lang="en-US" sz="1600" dirty="0"/>
          </a:p>
        </p:txBody>
      </p:sp>
      <p:sp>
        <p:nvSpPr>
          <p:cNvPr id="19" name="Content Placeholder 18"/>
          <p:cNvSpPr>
            <a:spLocks noGrp="1"/>
          </p:cNvSpPr>
          <p:nvPr>
            <p:ph sz="quarter" idx="17"/>
          </p:nvPr>
        </p:nvSpPr>
        <p:spPr>
          <a:xfrm>
            <a:off x="6095962" y="3710673"/>
            <a:ext cx="2742760" cy="1367889"/>
          </a:xfrm>
        </p:spPr>
        <p:txBody>
          <a:bodyPr/>
          <a:lstStyle/>
          <a:p>
            <a:pPr marL="109538" indent="0">
              <a:buNone/>
            </a:pPr>
            <a:r>
              <a:rPr lang="en-US" sz="1800" b="1" dirty="0"/>
              <a:t>2.0 </a:t>
            </a:r>
            <a:r>
              <a:rPr lang="en-US" sz="1800" dirty="0"/>
              <a:t>Children begin to understand and use social conventions in English. </a:t>
            </a:r>
          </a:p>
        </p:txBody>
      </p:sp>
      <p:sp>
        <p:nvSpPr>
          <p:cNvPr id="20" name="Content Placeholder 19"/>
          <p:cNvSpPr>
            <a:spLocks noGrp="1"/>
          </p:cNvSpPr>
          <p:nvPr>
            <p:ph sz="quarter" idx="18"/>
          </p:nvPr>
        </p:nvSpPr>
        <p:spPr>
          <a:xfrm>
            <a:off x="6125860" y="5078562"/>
            <a:ext cx="2712862" cy="1411465"/>
          </a:xfrm>
        </p:spPr>
        <p:txBody>
          <a:bodyPr/>
          <a:lstStyle/>
          <a:p>
            <a:pPr marL="109538" indent="0">
              <a:buNone/>
            </a:pPr>
            <a:r>
              <a:rPr lang="en-US" sz="1800" b="1" dirty="0">
                <a:solidFill>
                  <a:srgbClr val="000000"/>
                </a:solidFill>
              </a:rPr>
              <a:t>3.0</a:t>
            </a:r>
            <a:r>
              <a:rPr lang="en-US" sz="1800" dirty="0">
                <a:solidFill>
                  <a:srgbClr val="000000"/>
                </a:solidFill>
              </a:rPr>
              <a:t> </a:t>
            </a:r>
            <a:r>
              <a:rPr lang="en-US" sz="1800" dirty="0"/>
              <a:t>Children use language to create oral narratives about their personal experiences.</a:t>
            </a:r>
          </a:p>
        </p:txBody>
      </p:sp>
      <p:sp>
        <p:nvSpPr>
          <p:cNvPr id="5" name="Slide Number Placeholder 4"/>
          <p:cNvSpPr>
            <a:spLocks noGrp="1"/>
          </p:cNvSpPr>
          <p:nvPr>
            <p:ph type="sldNum" sz="quarter" idx="4"/>
          </p:nvPr>
        </p:nvSpPr>
        <p:spPr>
          <a:xfrm>
            <a:off x="8686800" y="0"/>
            <a:ext cx="457200" cy="365125"/>
          </a:xfrm>
        </p:spPr>
        <p:txBody>
          <a:bodyPr/>
          <a:lstStyle/>
          <a:p>
            <a:fld id="{FCCD4C73-F94D-482C-9D48-349968E853D5}" type="slidenum">
              <a:rPr lang="en-US" altLang="en-US" smtClean="0"/>
              <a:pPr/>
              <a:t>17</a:t>
            </a:fld>
            <a:endParaRPr lang="en-US" altLang="en-US"/>
          </a:p>
        </p:txBody>
      </p:sp>
      <p:sp>
        <p:nvSpPr>
          <p:cNvPr id="25" name="Content Placeholder 7"/>
          <p:cNvSpPr>
            <a:spLocks noGrp="1"/>
          </p:cNvSpPr>
          <p:nvPr>
            <p:ph sz="quarter" idx="10"/>
          </p:nvPr>
        </p:nvSpPr>
        <p:spPr>
          <a:xfrm>
            <a:off x="195607" y="4394617"/>
            <a:ext cx="3149962" cy="1698205"/>
          </a:xfrm>
          <a:solidFill>
            <a:srgbClr val="FCF4E4"/>
          </a:solidFill>
          <a:ln>
            <a:solidFill>
              <a:schemeClr val="tx1">
                <a:lumMod val="50000"/>
                <a:lumOff val="50000"/>
              </a:schemeClr>
            </a:solidFill>
          </a:ln>
        </p:spPr>
        <p:txBody>
          <a:bodyPr/>
          <a:lstStyle/>
          <a:p>
            <a:pPr marL="0" indent="0" eaLnBrk="1" hangingPunct="1">
              <a:spcBef>
                <a:spcPts val="672"/>
              </a:spcBef>
              <a:buNone/>
            </a:pPr>
            <a:r>
              <a:rPr lang="en-US" sz="1800" dirty="0">
                <a:latin typeface="Arial" charset="0"/>
                <a:cs typeface="Arial" charset="0"/>
              </a:rPr>
              <a:t>Grammar</a:t>
            </a:r>
          </a:p>
          <a:p>
            <a:pPr eaLnBrk="1" hangingPunct="1">
              <a:spcBef>
                <a:spcPts val="672"/>
              </a:spcBef>
            </a:pPr>
            <a:r>
              <a:rPr lang="en-US" sz="1800" dirty="0">
                <a:latin typeface="Arial" charset="0"/>
                <a:cs typeface="Arial" charset="0"/>
              </a:rPr>
              <a:t>Sentence-level accomplishments</a:t>
            </a:r>
          </a:p>
          <a:p>
            <a:pPr eaLnBrk="1" hangingPunct="1">
              <a:spcBef>
                <a:spcPts val="672"/>
              </a:spcBef>
            </a:pPr>
            <a:r>
              <a:rPr lang="en-US" sz="1800" dirty="0">
                <a:latin typeface="Arial" charset="0"/>
                <a:cs typeface="Arial" charset="0"/>
              </a:rPr>
              <a:t>Word-level accomplishments</a:t>
            </a:r>
          </a:p>
        </p:txBody>
      </p:sp>
      <p:sp>
        <p:nvSpPr>
          <p:cNvPr id="26" name="Rectangle 5"/>
          <p:cNvSpPr>
            <a:spLocks noChangeArrowheads="1"/>
          </p:cNvSpPr>
          <p:nvPr/>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3966941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2392135" y="685800"/>
            <a:ext cx="4359729" cy="5981784"/>
          </a:xfrm>
          <a:prstGeom prst="rect">
            <a:avLst/>
          </a:prstGeom>
          <a:ln>
            <a:solidFill>
              <a:schemeClr val="tx1"/>
            </a:solidFill>
          </a:ln>
        </p:spPr>
      </p:pic>
      <p:sp>
        <p:nvSpPr>
          <p:cNvPr id="244741" name="AutoShape 5"/>
          <p:cNvSpPr>
            <a:spLocks noChangeArrowheads="1"/>
          </p:cNvSpPr>
          <p:nvPr/>
        </p:nvSpPr>
        <p:spPr bwMode="auto">
          <a:xfrm>
            <a:off x="876300" y="4419600"/>
            <a:ext cx="1143000" cy="381000"/>
          </a:xfrm>
          <a:prstGeom prst="wedgeRectCallout">
            <a:avLst>
              <a:gd name="adj1" fmla="val 80533"/>
              <a:gd name="adj2" fmla="val 240230"/>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Domain</a:t>
            </a:r>
          </a:p>
        </p:txBody>
      </p:sp>
      <p:sp>
        <p:nvSpPr>
          <p:cNvPr id="244739" name="AutoShape 3"/>
          <p:cNvSpPr>
            <a:spLocks noChangeArrowheads="1"/>
          </p:cNvSpPr>
          <p:nvPr/>
        </p:nvSpPr>
        <p:spPr bwMode="auto">
          <a:xfrm>
            <a:off x="1756134" y="698500"/>
            <a:ext cx="990600" cy="381000"/>
          </a:xfrm>
          <a:prstGeom prst="wedgeRectCallout">
            <a:avLst>
              <a:gd name="adj1" fmla="val 97254"/>
              <a:gd name="adj2" fmla="val -19906"/>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Strand</a:t>
            </a:r>
          </a:p>
        </p:txBody>
      </p:sp>
      <p:sp>
        <p:nvSpPr>
          <p:cNvPr id="244743" name="AutoShape 7"/>
          <p:cNvSpPr>
            <a:spLocks noChangeArrowheads="1"/>
          </p:cNvSpPr>
          <p:nvPr/>
        </p:nvSpPr>
        <p:spPr bwMode="auto">
          <a:xfrm>
            <a:off x="959207" y="1260475"/>
            <a:ext cx="1295400" cy="304800"/>
          </a:xfrm>
          <a:prstGeom prst="wedgeRectCallout">
            <a:avLst>
              <a:gd name="adj1" fmla="val 128443"/>
              <a:gd name="adj2" fmla="val -99411"/>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Substrand</a:t>
            </a:r>
          </a:p>
        </p:txBody>
      </p:sp>
      <p:sp>
        <p:nvSpPr>
          <p:cNvPr id="244740" name="AutoShape 4"/>
          <p:cNvSpPr>
            <a:spLocks noChangeArrowheads="1"/>
          </p:cNvSpPr>
          <p:nvPr/>
        </p:nvSpPr>
        <p:spPr bwMode="auto">
          <a:xfrm>
            <a:off x="1693135" y="1743173"/>
            <a:ext cx="762000" cy="304800"/>
          </a:xfrm>
          <a:prstGeom prst="wedgeRectCallout">
            <a:avLst>
              <a:gd name="adj1" fmla="val 128076"/>
              <a:gd name="adj2" fmla="val -136999"/>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Level</a:t>
            </a:r>
          </a:p>
        </p:txBody>
      </p:sp>
      <p:sp>
        <p:nvSpPr>
          <p:cNvPr id="244745" name="AutoShape 9"/>
          <p:cNvSpPr>
            <a:spLocks noChangeArrowheads="1"/>
          </p:cNvSpPr>
          <p:nvPr/>
        </p:nvSpPr>
        <p:spPr bwMode="auto">
          <a:xfrm>
            <a:off x="7127056" y="1937657"/>
            <a:ext cx="1676400" cy="381000"/>
          </a:xfrm>
          <a:prstGeom prst="wedgeRectCallout">
            <a:avLst>
              <a:gd name="adj1" fmla="val -93955"/>
              <a:gd name="adj2" fmla="val -84924"/>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Foundation</a:t>
            </a:r>
          </a:p>
        </p:txBody>
      </p:sp>
      <p:sp>
        <p:nvSpPr>
          <p:cNvPr id="244744" name="AutoShape 8"/>
          <p:cNvSpPr>
            <a:spLocks noChangeArrowheads="1"/>
          </p:cNvSpPr>
          <p:nvPr/>
        </p:nvSpPr>
        <p:spPr bwMode="auto">
          <a:xfrm>
            <a:off x="7331529" y="2639332"/>
            <a:ext cx="1447800" cy="381000"/>
          </a:xfrm>
          <a:prstGeom prst="wedgeRectCallout">
            <a:avLst>
              <a:gd name="adj1" fmla="val -99994"/>
              <a:gd name="adj2" fmla="val 28744"/>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Examples</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08AFA9B-79B2-4EE6-83A5-99EDDA0B352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091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741">
                                            <p:txEl>
                                              <p:pRg st="0" end="0"/>
                                            </p:txEl>
                                          </p:spTgt>
                                        </p:tgtEl>
                                        <p:attrNameLst>
                                          <p:attrName>style.visibility</p:attrName>
                                        </p:attrNameLst>
                                      </p:cBhvr>
                                      <p:to>
                                        <p:strVal val="visible"/>
                                      </p:to>
                                    </p:set>
                                    <p:animEffect transition="in" filter="fade">
                                      <p:cBhvr>
                                        <p:cTn id="7" dur="500"/>
                                        <p:tgtEl>
                                          <p:spTgt spid="244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Effect transition="in" filter="fade">
                                      <p:cBhvr>
                                        <p:cTn id="12" dur="500"/>
                                        <p:tgtEl>
                                          <p:spTgt spid="2447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743">
                                            <p:txEl>
                                              <p:pRg st="0" end="0"/>
                                            </p:txEl>
                                          </p:spTgt>
                                        </p:tgtEl>
                                        <p:attrNameLst>
                                          <p:attrName>style.visibility</p:attrName>
                                        </p:attrNameLst>
                                      </p:cBhvr>
                                      <p:to>
                                        <p:strVal val="visible"/>
                                      </p:to>
                                    </p:set>
                                    <p:animEffect transition="in" filter="fade">
                                      <p:cBhvr>
                                        <p:cTn id="17" dur="500"/>
                                        <p:tgtEl>
                                          <p:spTgt spid="2447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740">
                                            <p:txEl>
                                              <p:pRg st="0" end="0"/>
                                            </p:txEl>
                                          </p:spTgt>
                                        </p:tgtEl>
                                        <p:attrNameLst>
                                          <p:attrName>style.visibility</p:attrName>
                                        </p:attrNameLst>
                                      </p:cBhvr>
                                      <p:to>
                                        <p:strVal val="visible"/>
                                      </p:to>
                                    </p:set>
                                    <p:animEffect transition="in" filter="fade">
                                      <p:cBhvr>
                                        <p:cTn id="22" dur="500"/>
                                        <p:tgtEl>
                                          <p:spTgt spid="24474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745">
                                            <p:txEl>
                                              <p:pRg st="0" end="0"/>
                                            </p:txEl>
                                          </p:spTgt>
                                        </p:tgtEl>
                                        <p:attrNameLst>
                                          <p:attrName>style.visibility</p:attrName>
                                        </p:attrNameLst>
                                      </p:cBhvr>
                                      <p:to>
                                        <p:strVal val="visible"/>
                                      </p:to>
                                    </p:set>
                                    <p:animEffect transition="in" filter="fade">
                                      <p:cBhvr>
                                        <p:cTn id="27" dur="500"/>
                                        <p:tgtEl>
                                          <p:spTgt spid="24474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744">
                                            <p:txEl>
                                              <p:pRg st="0" end="0"/>
                                            </p:txEl>
                                          </p:spTgt>
                                        </p:tgtEl>
                                        <p:attrNameLst>
                                          <p:attrName>style.visibility</p:attrName>
                                        </p:attrNameLst>
                                      </p:cBhvr>
                                      <p:to>
                                        <p:strVal val="visible"/>
                                      </p:to>
                                    </p:set>
                                    <p:animEffect transition="in" filter="fade">
                                      <p:cBhvr>
                                        <p:cTn id="32" dur="500"/>
                                        <p:tgtEl>
                                          <p:spTgt spid="244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808074"/>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19</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808075"/>
            <a:ext cx="4668837" cy="5712814"/>
          </a:xfrm>
          <a:ln>
            <a:solidFill>
              <a:schemeClr val="tx1"/>
            </a:solidFill>
            <a:miter lim="800000"/>
            <a:headEnd/>
            <a:tailEnd/>
          </a:ln>
        </p:spPr>
      </p:pic>
    </p:spTree>
    <p:extLst>
      <p:ext uri="{BB962C8B-B14F-4D97-AF65-F5344CB8AC3E}">
        <p14:creationId xmlns:p14="http://schemas.microsoft.com/office/powerpoint/2010/main" val="179464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Objectives</a:t>
            </a:r>
          </a:p>
        </p:txBody>
      </p:sp>
      <p:sp>
        <p:nvSpPr>
          <p:cNvPr id="3" name="Content Placeholder 2"/>
          <p:cNvSpPr>
            <a:spLocks noGrp="1"/>
          </p:cNvSpPr>
          <p:nvPr>
            <p:ph idx="1"/>
          </p:nvPr>
        </p:nvSpPr>
        <p:spPr>
          <a:xfrm>
            <a:off x="609600" y="762000"/>
            <a:ext cx="8008374" cy="5867400"/>
          </a:xfrm>
        </p:spPr>
        <p:txBody>
          <a:bodyPr/>
          <a:lstStyle/>
          <a:p>
            <a:pPr lvl="0"/>
            <a:r>
              <a:rPr lang="en-US" altLang="en-US" sz="2300" dirty="0">
                <a:solidFill>
                  <a:prstClr val="black"/>
                </a:solidFill>
                <a:ea typeface="MS PGothic" panose="020B0600070205080204" pitchFamily="34" charset="-128"/>
              </a:rPr>
              <a:t>Gain understanding of key concepts from the </a:t>
            </a:r>
            <a:r>
              <a:rPr lang="en-US" altLang="en-US" sz="2300" i="1" dirty="0">
                <a:solidFill>
                  <a:prstClr val="black"/>
                </a:solidFill>
                <a:ea typeface="MS PGothic" panose="020B0600070205080204" pitchFamily="34" charset="-128"/>
              </a:rPr>
              <a:t>California Preschool Learning Foundations, Volume 1 </a:t>
            </a:r>
            <a:r>
              <a:rPr lang="en-US" altLang="en-US" sz="2300" dirty="0">
                <a:solidFill>
                  <a:prstClr val="black"/>
                </a:solidFill>
                <a:ea typeface="MS PGothic" panose="020B0600070205080204" pitchFamily="34" charset="-128"/>
              </a:rPr>
              <a:t>and the </a:t>
            </a:r>
            <a:r>
              <a:rPr lang="en-US" altLang="en-US" sz="2300" i="1" dirty="0">
                <a:solidFill>
                  <a:prstClr val="black"/>
                </a:solidFill>
                <a:ea typeface="MS PGothic" panose="020B0600070205080204" pitchFamily="34" charset="-128"/>
              </a:rPr>
              <a:t>California Preschool Curriculum Framework, Volume 1—</a:t>
            </a:r>
            <a:r>
              <a:rPr lang="en-US" altLang="en-US" sz="2300" dirty="0">
                <a:solidFill>
                  <a:prstClr val="black"/>
                </a:solidFill>
                <a:ea typeface="MS PGothic" panose="020B0600070205080204" pitchFamily="34" charset="-128"/>
              </a:rPr>
              <a:t>Language and Literacy domain, Listening and Speaking strand: Language Use and Conventions and Grammar </a:t>
            </a:r>
            <a:r>
              <a:rPr lang="en-US" altLang="en-US" sz="2300" dirty="0" err="1">
                <a:solidFill>
                  <a:prstClr val="black"/>
                </a:solidFill>
                <a:ea typeface="MS PGothic" panose="020B0600070205080204" pitchFamily="34" charset="-128"/>
              </a:rPr>
              <a:t>substrands</a:t>
            </a:r>
            <a:r>
              <a:rPr lang="en-US" altLang="en-US" sz="2300" dirty="0">
                <a:solidFill>
                  <a:prstClr val="black"/>
                </a:solidFill>
                <a:ea typeface="MS PGothic" panose="020B0600070205080204" pitchFamily="34" charset="-128"/>
              </a:rPr>
              <a:t>.</a:t>
            </a:r>
          </a:p>
          <a:p>
            <a:pPr lvl="0"/>
            <a:r>
              <a:rPr lang="en-US" altLang="en-US" sz="2300" dirty="0">
                <a:solidFill>
                  <a:prstClr val="black"/>
                </a:solidFill>
                <a:ea typeface="MS PGothic" panose="020B0600070205080204" pitchFamily="34" charset="-128"/>
              </a:rPr>
              <a:t>Observe, read, and discuss the developmental continuum of language use and conventions and grammar.</a:t>
            </a:r>
          </a:p>
          <a:p>
            <a:pPr lvl="0"/>
            <a:r>
              <a:rPr lang="en-US" altLang="en-US" sz="2300" dirty="0">
                <a:solidFill>
                  <a:prstClr val="black"/>
                </a:solidFill>
                <a:ea typeface="MS PGothic" panose="020B0600070205080204" pitchFamily="34" charset="-128"/>
              </a:rPr>
              <a:t>Develop strategies that will guide instruction and learning in Transitional Kindergarten (TK).</a:t>
            </a:r>
          </a:p>
          <a:p>
            <a:r>
              <a:rPr lang="en-US" altLang="en-US" sz="23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300" dirty="0"/>
              <a:t>skills, knowledge, and behaviors related to language and literacy development.</a:t>
            </a:r>
          </a:p>
          <a:p>
            <a:pPr lvl="0"/>
            <a:endParaRPr lang="en-US" altLang="en-US" sz="2300" dirty="0">
              <a:solidFill>
                <a:prstClr val="black"/>
              </a:solidFill>
              <a:ea typeface="MS PGothic" panose="020B0600070205080204" pitchFamily="34" charset="-128"/>
            </a:endParaRPr>
          </a:p>
          <a:p>
            <a:endParaRPr lang="en-US" sz="23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230185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r>
              <a:rPr lang="en-US" dirty="0">
                <a:latin typeface="Arial" charset="0"/>
                <a:cs typeface="ＭＳ Ｐゴシック" charset="0"/>
              </a:rPr>
              <a:t>Alignment of </a:t>
            </a:r>
            <a:br>
              <a:rPr lang="en-US" dirty="0">
                <a:latin typeface="Arial" charset="0"/>
                <a:cs typeface="ＭＳ Ｐゴシック" charset="0"/>
              </a:rPr>
            </a:br>
            <a:r>
              <a:rPr lang="en-US" dirty="0">
                <a:latin typeface="Arial" charset="0"/>
                <a:cs typeface="ＭＳ Ｐゴシック" charset="0"/>
              </a:rPr>
              <a:t>Developmental Progression</a:t>
            </a:r>
          </a:p>
        </p:txBody>
      </p:sp>
      <p:pic>
        <p:nvPicPr>
          <p:cNvPr id="6" name="Content Placeholder 5"/>
          <p:cNvPicPr>
            <a:picLocks noGrp="1" noChangeAspect="1"/>
          </p:cNvPicPr>
          <p:nvPr>
            <p:ph idx="1"/>
          </p:nvPr>
        </p:nvPicPr>
        <p:blipFill>
          <a:blip r:embed="rId3"/>
          <a:stretch>
            <a:fillRect/>
          </a:stretch>
        </p:blipFill>
        <p:spPr>
          <a:xfrm>
            <a:off x="868895" y="1692276"/>
            <a:ext cx="7406209" cy="4953000"/>
          </a:xfrm>
          <a:prstGeom prst="rect">
            <a:avLst/>
          </a:prstGeom>
          <a:ln>
            <a:solidFill>
              <a:schemeClr val="tx1">
                <a:lumMod val="50000"/>
                <a:lumOff val="50000"/>
              </a:schemeClr>
            </a:solidFill>
          </a:ln>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20</a:t>
            </a:fld>
            <a:endParaRPr lang="en-US" altLang="en-US"/>
          </a:p>
        </p:txBody>
      </p:sp>
    </p:spTree>
    <p:extLst>
      <p:ext uri="{BB962C8B-B14F-4D97-AF65-F5344CB8AC3E}">
        <p14:creationId xmlns:p14="http://schemas.microsoft.com/office/powerpoint/2010/main" val="2287653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4488"/>
          </a:xfrm>
        </p:spPr>
        <p:txBody>
          <a:bodyPr/>
          <a:lstStyle/>
          <a:p>
            <a:r>
              <a:rPr lang="en-US" dirty="0"/>
              <a:t>Making Connections</a:t>
            </a:r>
          </a:p>
        </p:txBody>
      </p:sp>
      <p:sp>
        <p:nvSpPr>
          <p:cNvPr id="3" name="Content Placeholder 2"/>
          <p:cNvSpPr>
            <a:spLocks noGrp="1"/>
          </p:cNvSpPr>
          <p:nvPr>
            <p:ph sz="half" idx="1"/>
          </p:nvPr>
        </p:nvSpPr>
        <p:spPr>
          <a:xfrm>
            <a:off x="419100" y="1074488"/>
            <a:ext cx="8305800" cy="4945312"/>
          </a:xfrm>
          <a:solidFill>
            <a:srgbClr val="FCF4E4"/>
          </a:solidFill>
        </p:spPr>
        <p:style>
          <a:lnRef idx="2">
            <a:schemeClr val="dk1"/>
          </a:lnRef>
          <a:fillRef idx="1">
            <a:schemeClr val="lt1"/>
          </a:fillRef>
          <a:effectRef idx="0">
            <a:schemeClr val="dk1"/>
          </a:effectRef>
          <a:fontRef idx="minor">
            <a:schemeClr val="dk1"/>
          </a:fontRef>
        </p:style>
        <p:txBody>
          <a:bodyPr/>
          <a:lstStyle/>
          <a:p>
            <a:pPr>
              <a:spcBef>
                <a:spcPts val="672"/>
              </a:spcBef>
            </a:pPr>
            <a:r>
              <a:rPr lang="en-US" dirty="0"/>
              <a:t>Jigsaw-read the relevant introduction sections of the Preschool Learning Foundations (Volume 1): </a:t>
            </a:r>
          </a:p>
          <a:p>
            <a:pPr lvl="1">
              <a:spcBef>
                <a:spcPts val="672"/>
              </a:spcBef>
            </a:pPr>
            <a:r>
              <a:rPr lang="en-US" dirty="0"/>
              <a:t>Language Use and Conventions (pp. 49-50)</a:t>
            </a:r>
          </a:p>
          <a:p>
            <a:pPr lvl="1">
              <a:spcBef>
                <a:spcPts val="672"/>
              </a:spcBef>
            </a:pPr>
            <a:r>
              <a:rPr lang="en-US" dirty="0"/>
              <a:t>Grammar (pp. 51-52)</a:t>
            </a:r>
          </a:p>
          <a:p>
            <a:pPr>
              <a:spcBef>
                <a:spcPts val="672"/>
              </a:spcBef>
            </a:pPr>
            <a:r>
              <a:rPr lang="en-US" dirty="0"/>
              <a:t>Locate the envelope labeled “Skill Circles” on your tabletop. </a:t>
            </a:r>
          </a:p>
          <a:p>
            <a:pPr>
              <a:spcBef>
                <a:spcPts val="672"/>
              </a:spcBef>
            </a:pPr>
            <a:r>
              <a:rPr lang="en-US" dirty="0"/>
              <a:t>Use the skill circles and chart paper to create a visual graphic representing/organizing what you read.</a:t>
            </a:r>
          </a:p>
          <a:p>
            <a:pPr>
              <a:spcBef>
                <a:spcPts val="672"/>
              </a:spcBef>
            </a:pPr>
            <a:r>
              <a:rPr lang="en-US" dirty="0"/>
              <a:t>Be ready to share your graphics. </a:t>
            </a:r>
          </a:p>
          <a:p>
            <a:pPr marL="0" indent="0">
              <a:buNone/>
            </a:pPr>
            <a:endParaRPr lang="en-US" dirty="0"/>
          </a:p>
        </p:txBody>
      </p:sp>
      <p:sp>
        <p:nvSpPr>
          <p:cNvPr id="5" name="Slide Number Placeholder 4"/>
          <p:cNvSpPr>
            <a:spLocks noGrp="1"/>
          </p:cNvSpPr>
          <p:nvPr>
            <p:ph type="sldNum" sz="quarter" idx="10"/>
          </p:nvPr>
        </p:nvSpPr>
        <p:spPr/>
        <p:txBody>
          <a:bodyPr/>
          <a:lstStyle/>
          <a:p>
            <a:fld id="{C74020CA-2C02-4D21-98D0-2FD884782858}" type="slidenum">
              <a:rPr lang="en-US" altLang="en-US" smtClean="0"/>
              <a:pPr/>
              <a:t>21</a:t>
            </a:fld>
            <a:endParaRPr lang="en-US" altLang="en-US"/>
          </a:p>
        </p:txBody>
      </p:sp>
    </p:spTree>
    <p:extLst>
      <p:ext uri="{BB962C8B-B14F-4D97-AF65-F5344CB8AC3E}">
        <p14:creationId xmlns:p14="http://schemas.microsoft.com/office/powerpoint/2010/main" val="104140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Language Use and Conventions </a:t>
            </a:r>
            <a:r>
              <a:rPr lang="en-US" dirty="0"/>
              <a:t>and </a:t>
            </a:r>
            <a:r>
              <a:rPr lang="en-US" dirty="0">
                <a:solidFill>
                  <a:srgbClr val="006600"/>
                </a:solidFill>
              </a:rPr>
              <a:t>Grammar</a:t>
            </a:r>
            <a:r>
              <a:rPr lang="en-US" dirty="0"/>
              <a:t> Work Together</a:t>
            </a:r>
          </a:p>
        </p:txBody>
      </p:sp>
      <p:sp>
        <p:nvSpPr>
          <p:cNvPr id="7" name="Slide Number Placeholder 6"/>
          <p:cNvSpPr>
            <a:spLocks noGrp="1"/>
          </p:cNvSpPr>
          <p:nvPr>
            <p:ph type="sldNum" sz="quarter" idx="10"/>
          </p:nvPr>
        </p:nvSpPr>
        <p:spPr/>
        <p:txBody>
          <a:bodyPr/>
          <a:lstStyle/>
          <a:p>
            <a:fld id="{10AB01C6-D2C9-4A04-AD20-91701511BCAF}" type="slidenum">
              <a:rPr lang="en-US" altLang="en-US" smtClean="0"/>
              <a:pPr/>
              <a:t>22</a:t>
            </a:fld>
            <a:endParaRPr lang="en-US" altLang="en-US"/>
          </a:p>
        </p:txBody>
      </p:sp>
      <p:sp>
        <p:nvSpPr>
          <p:cNvPr id="8" name="Oval 7"/>
          <p:cNvSpPr/>
          <p:nvPr/>
        </p:nvSpPr>
        <p:spPr>
          <a:xfrm>
            <a:off x="5029200" y="5519627"/>
            <a:ext cx="2552859" cy="1211089"/>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a:t>
            </a:r>
          </a:p>
        </p:txBody>
      </p:sp>
      <p:sp>
        <p:nvSpPr>
          <p:cNvPr id="9" name="Oval 8"/>
          <p:cNvSpPr/>
          <p:nvPr/>
        </p:nvSpPr>
        <p:spPr>
          <a:xfrm>
            <a:off x="2235995" y="1984918"/>
            <a:ext cx="1561479" cy="1362929"/>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Use regular plurals</a:t>
            </a:r>
          </a:p>
        </p:txBody>
      </p:sp>
      <p:sp>
        <p:nvSpPr>
          <p:cNvPr id="10" name="Oval 9"/>
          <p:cNvSpPr/>
          <p:nvPr/>
        </p:nvSpPr>
        <p:spPr>
          <a:xfrm>
            <a:off x="6975838" y="3140150"/>
            <a:ext cx="1428289" cy="1303408"/>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Speak</a:t>
            </a:r>
            <a:r>
              <a:rPr lang="en-US" dirty="0">
                <a:solidFill>
                  <a:srgbClr val="000000"/>
                </a:solidFill>
              </a:rPr>
              <a:t> </a:t>
            </a:r>
            <a:r>
              <a:rPr lang="en-US" dirty="0">
                <a:solidFill>
                  <a:srgbClr val="FFFFFF"/>
                </a:solidFill>
              </a:rPr>
              <a:t>clearly</a:t>
            </a:r>
          </a:p>
        </p:txBody>
      </p:sp>
      <p:sp>
        <p:nvSpPr>
          <p:cNvPr id="11" name="Oval 10"/>
          <p:cNvSpPr/>
          <p:nvPr/>
        </p:nvSpPr>
        <p:spPr>
          <a:xfrm>
            <a:off x="6427368" y="1744296"/>
            <a:ext cx="1798198" cy="1574553"/>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 accepted language styles</a:t>
            </a:r>
          </a:p>
        </p:txBody>
      </p:sp>
      <p:sp>
        <p:nvSpPr>
          <p:cNvPr id="12" name="Oval 11"/>
          <p:cNvSpPr/>
          <p:nvPr/>
        </p:nvSpPr>
        <p:spPr>
          <a:xfrm>
            <a:off x="5029200" y="2348446"/>
            <a:ext cx="1772783" cy="1583407"/>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Tell a short story </a:t>
            </a:r>
          </a:p>
        </p:txBody>
      </p:sp>
      <p:sp>
        <p:nvSpPr>
          <p:cNvPr id="13" name="Oval 12"/>
          <p:cNvSpPr/>
          <p:nvPr/>
        </p:nvSpPr>
        <p:spPr>
          <a:xfrm>
            <a:off x="7042847" y="4407206"/>
            <a:ext cx="1751360" cy="1884705"/>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Retell something that happened earlier in the day</a:t>
            </a:r>
          </a:p>
        </p:txBody>
      </p:sp>
      <p:sp>
        <p:nvSpPr>
          <p:cNvPr id="14" name="Oval 13"/>
          <p:cNvSpPr/>
          <p:nvPr/>
        </p:nvSpPr>
        <p:spPr>
          <a:xfrm>
            <a:off x="185251" y="1758263"/>
            <a:ext cx="1845062" cy="1582309"/>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Start to use irregular past tense</a:t>
            </a:r>
          </a:p>
        </p:txBody>
      </p:sp>
      <p:sp>
        <p:nvSpPr>
          <p:cNvPr id="15" name="Oval 14"/>
          <p:cNvSpPr/>
          <p:nvPr/>
        </p:nvSpPr>
        <p:spPr>
          <a:xfrm>
            <a:off x="5245011" y="3782287"/>
            <a:ext cx="2081456" cy="1691576"/>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 increasingly longer and complex sentences</a:t>
            </a:r>
          </a:p>
        </p:txBody>
      </p:sp>
      <p:sp>
        <p:nvSpPr>
          <p:cNvPr id="16" name="Oval 15"/>
          <p:cNvSpPr/>
          <p:nvPr/>
        </p:nvSpPr>
        <p:spPr>
          <a:xfrm>
            <a:off x="150138" y="3775532"/>
            <a:ext cx="1698795" cy="1574553"/>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Use regular past tense</a:t>
            </a:r>
          </a:p>
        </p:txBody>
      </p:sp>
      <p:sp>
        <p:nvSpPr>
          <p:cNvPr id="17" name="Oval 16"/>
          <p:cNvSpPr/>
          <p:nvPr/>
        </p:nvSpPr>
        <p:spPr>
          <a:xfrm>
            <a:off x="802500" y="5567724"/>
            <a:ext cx="2076841" cy="1263435"/>
          </a:xfrm>
          <a:prstGeom prst="ellipse">
            <a:avLst/>
          </a:prstGeom>
          <a:solidFill>
            <a:srgbClr val="008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 progressive tense</a:t>
            </a:r>
          </a:p>
        </p:txBody>
      </p:sp>
      <p:sp>
        <p:nvSpPr>
          <p:cNvPr id="18" name="Oval 17"/>
          <p:cNvSpPr/>
          <p:nvPr/>
        </p:nvSpPr>
        <p:spPr>
          <a:xfrm>
            <a:off x="2437768" y="3440760"/>
            <a:ext cx="2115711" cy="1413436"/>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 regular possessives</a:t>
            </a:r>
          </a:p>
        </p:txBody>
      </p:sp>
      <p:sp>
        <p:nvSpPr>
          <p:cNvPr id="19" name="Oval 18"/>
          <p:cNvSpPr/>
          <p:nvPr/>
        </p:nvSpPr>
        <p:spPr>
          <a:xfrm>
            <a:off x="1296875" y="3039714"/>
            <a:ext cx="1597306" cy="1322662"/>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Start to use irregular plurals</a:t>
            </a:r>
          </a:p>
        </p:txBody>
      </p:sp>
      <p:sp>
        <p:nvSpPr>
          <p:cNvPr id="20" name="Oval 19"/>
          <p:cNvSpPr/>
          <p:nvPr/>
        </p:nvSpPr>
        <p:spPr>
          <a:xfrm>
            <a:off x="1530666" y="4481004"/>
            <a:ext cx="2333817" cy="1437645"/>
          </a:xfrm>
          <a:prstGeom prst="ellipse">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Begin to use irregular possessives</a:t>
            </a:r>
          </a:p>
        </p:txBody>
      </p:sp>
    </p:spTree>
    <p:extLst>
      <p:ext uri="{BB962C8B-B14F-4D97-AF65-F5344CB8AC3E}">
        <p14:creationId xmlns:p14="http://schemas.microsoft.com/office/powerpoint/2010/main" val="321422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a:t>Content Development Supports Language Development</a:t>
            </a:r>
          </a:p>
        </p:txBody>
      </p:sp>
      <p:sp>
        <p:nvSpPr>
          <p:cNvPr id="4" name="Content Placeholder 3"/>
          <p:cNvSpPr>
            <a:spLocks noGrp="1"/>
          </p:cNvSpPr>
          <p:nvPr>
            <p:ph sz="half" idx="1"/>
          </p:nvPr>
        </p:nvSpPr>
        <p:spPr>
          <a:xfrm>
            <a:off x="685799" y="5487118"/>
            <a:ext cx="7772400" cy="1028699"/>
          </a:xfrm>
        </p:spPr>
        <p:txBody>
          <a:bodyPr/>
          <a:lstStyle/>
          <a:p>
            <a:pPr marL="0" indent="0">
              <a:buNone/>
            </a:pPr>
            <a:r>
              <a:rPr lang="en-US" dirty="0"/>
              <a:t>“</a:t>
            </a:r>
            <a:r>
              <a:rPr lang="is-IS" dirty="0"/>
              <a:t>…</a:t>
            </a:r>
            <a:r>
              <a:rPr lang="en-US" dirty="0"/>
              <a:t>[C]</a:t>
            </a:r>
            <a:r>
              <a:rPr lang="en-US" dirty="0" err="1"/>
              <a:t>ontent</a:t>
            </a:r>
            <a:r>
              <a:rPr lang="en-US" dirty="0"/>
              <a:t> knowledge facilitates literacy and language development</a:t>
            </a:r>
            <a:r>
              <a:rPr lang="is-IS" dirty="0"/>
              <a:t>” </a:t>
            </a:r>
            <a:r>
              <a:rPr lang="is-IS" sz="1800" dirty="0"/>
              <a:t>(ELA/ELD Framework [CDE], p.148).</a:t>
            </a:r>
            <a:endParaRPr lang="en-US" sz="1800" dirty="0"/>
          </a:p>
        </p:txBody>
      </p:sp>
      <p:pic>
        <p:nvPicPr>
          <p:cNvPr id="6" name="Content Placeholder 5" title="Working with teache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638" t="14487" r="5320" b="21581"/>
          <a:stretch/>
        </p:blipFill>
        <p:spPr>
          <a:xfrm>
            <a:off x="914399" y="1522772"/>
            <a:ext cx="7315200" cy="3859212"/>
          </a:xfrm>
          <a:ln>
            <a:solidFill>
              <a:schemeClr val="tx1"/>
            </a:solidFill>
          </a:ln>
        </p:spPr>
      </p:pic>
      <p:sp>
        <p:nvSpPr>
          <p:cNvPr id="3" name="Slide Number Placeholder 2"/>
          <p:cNvSpPr>
            <a:spLocks noGrp="1"/>
          </p:cNvSpPr>
          <p:nvPr>
            <p:ph type="sldNum" sz="quarter" idx="10"/>
          </p:nvPr>
        </p:nvSpPr>
        <p:spPr/>
        <p:txBody>
          <a:bodyPr/>
          <a:lstStyle/>
          <a:p>
            <a:fld id="{FAEED27F-6CA7-42F1-B53A-ADA40A189D7A}" type="slidenum">
              <a:rPr lang="en-US" altLang="en-US" smtClean="0"/>
              <a:pPr/>
              <a:t>23</a:t>
            </a:fld>
            <a:endParaRPr lang="en-US" altLang="en-US"/>
          </a:p>
        </p:txBody>
      </p:sp>
    </p:spTree>
    <p:extLst>
      <p:ext uri="{BB962C8B-B14F-4D97-AF65-F5344CB8AC3E}">
        <p14:creationId xmlns:p14="http://schemas.microsoft.com/office/powerpoint/2010/main" val="404472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lstStyle/>
          <a:p>
            <a:r>
              <a:rPr lang="en-US" dirty="0"/>
              <a:t>Role of the Teacher in Supporting Oral Language Development</a:t>
            </a:r>
          </a:p>
        </p:txBody>
      </p:sp>
      <p:sp>
        <p:nvSpPr>
          <p:cNvPr id="6" name="Text Placeholder 5"/>
          <p:cNvSpPr>
            <a:spLocks noGrp="1"/>
          </p:cNvSpPr>
          <p:nvPr>
            <p:ph type="body" idx="1"/>
          </p:nvPr>
        </p:nvSpPr>
        <p:spPr>
          <a:xfrm>
            <a:off x="152400" y="1502502"/>
            <a:ext cx="4040188" cy="639762"/>
          </a:xfrm>
        </p:spPr>
        <p:txBody>
          <a:bodyPr/>
          <a:lstStyle/>
          <a:p>
            <a:r>
              <a:rPr lang="en-US" dirty="0"/>
              <a:t>What we know:</a:t>
            </a:r>
          </a:p>
        </p:txBody>
      </p:sp>
      <p:sp>
        <p:nvSpPr>
          <p:cNvPr id="3" name="Content Placeholder 2"/>
          <p:cNvSpPr>
            <a:spLocks noGrp="1"/>
          </p:cNvSpPr>
          <p:nvPr>
            <p:ph sz="half" idx="2"/>
          </p:nvPr>
        </p:nvSpPr>
        <p:spPr>
          <a:xfrm>
            <a:off x="152400" y="2152096"/>
            <a:ext cx="8686800" cy="2016125"/>
          </a:xfrm>
          <a:solidFill>
            <a:srgbClr val="FCF4E4"/>
          </a:solidFill>
          <a:ln>
            <a:solidFill>
              <a:schemeClr val="tx1"/>
            </a:solidFill>
          </a:ln>
        </p:spPr>
        <p:txBody>
          <a:bodyPr/>
          <a:lstStyle/>
          <a:p>
            <a:pPr marL="0" indent="0">
              <a:buNone/>
            </a:pPr>
            <a:r>
              <a:rPr lang="en-US" dirty="0"/>
              <a:t>“The proportion of complex sentences contained in children’s language use ranges from 5 percent to 30 percent. This variability in the rate of growth has been linked to children’s experiences in hearing complex sentences from their teachers” </a:t>
            </a:r>
            <a:r>
              <a:rPr lang="en-US" sz="1800" dirty="0"/>
              <a:t>(</a:t>
            </a:r>
            <a:r>
              <a:rPr lang="en-US" sz="1800" dirty="0" err="1"/>
              <a:t>Huttenlocher</a:t>
            </a:r>
            <a:r>
              <a:rPr lang="en-US" sz="1800" dirty="0"/>
              <a:t> and oth­ers as cited in PLF, Vol. 1, p.p. 75-76)</a:t>
            </a:r>
            <a:r>
              <a:rPr lang="en-US" dirty="0"/>
              <a:t>.</a:t>
            </a:r>
          </a:p>
        </p:txBody>
      </p:sp>
      <p:sp>
        <p:nvSpPr>
          <p:cNvPr id="7" name="Text Placeholder 6"/>
          <p:cNvSpPr>
            <a:spLocks noGrp="1"/>
          </p:cNvSpPr>
          <p:nvPr>
            <p:ph type="body" sz="quarter" idx="3"/>
          </p:nvPr>
        </p:nvSpPr>
        <p:spPr>
          <a:xfrm>
            <a:off x="685800" y="4440724"/>
            <a:ext cx="3201988" cy="639762"/>
          </a:xfrm>
        </p:spPr>
        <p:txBody>
          <a:bodyPr/>
          <a:lstStyle/>
          <a:p>
            <a:r>
              <a:rPr lang="en-US" dirty="0"/>
              <a:t>What we can do:</a:t>
            </a:r>
          </a:p>
        </p:txBody>
      </p:sp>
      <p:sp>
        <p:nvSpPr>
          <p:cNvPr id="8" name="Content Placeholder 7"/>
          <p:cNvSpPr>
            <a:spLocks noGrp="1"/>
          </p:cNvSpPr>
          <p:nvPr>
            <p:ph sz="quarter" idx="4"/>
          </p:nvPr>
        </p:nvSpPr>
        <p:spPr>
          <a:xfrm>
            <a:off x="685800" y="5090318"/>
            <a:ext cx="8153400" cy="929482"/>
          </a:xfrm>
          <a:solidFill>
            <a:srgbClr val="EEC168"/>
          </a:solidFill>
          <a:ln>
            <a:solidFill>
              <a:schemeClr val="tx1"/>
            </a:solidFill>
          </a:ln>
        </p:spPr>
        <p:txBody>
          <a:bodyPr/>
          <a:lstStyle/>
          <a:p>
            <a:pPr marL="0" indent="0">
              <a:buNone/>
            </a:pPr>
            <a:r>
              <a:rPr lang="en-US" dirty="0"/>
              <a:t>Create opportunities in the environment, daily routines, and other interactions to engage and expand conversation.</a:t>
            </a:r>
          </a:p>
          <a:p>
            <a:endParaRPr lang="en-US" dirty="0"/>
          </a:p>
        </p:txBody>
      </p:sp>
      <p:sp>
        <p:nvSpPr>
          <p:cNvPr id="5" name="Slide Number Placeholder 4"/>
          <p:cNvSpPr>
            <a:spLocks noGrp="1"/>
          </p:cNvSpPr>
          <p:nvPr>
            <p:ph type="sldNum" sz="quarter" idx="10"/>
          </p:nvPr>
        </p:nvSpPr>
        <p:spPr/>
        <p:txBody>
          <a:bodyPr/>
          <a:lstStyle/>
          <a:p>
            <a:fld id="{C74020CA-2C02-4D21-98D0-2FD884782858}" type="slidenum">
              <a:rPr lang="en-US" altLang="en-US" smtClean="0"/>
              <a:pPr/>
              <a:t>24</a:t>
            </a:fld>
            <a:endParaRPr lang="en-US" altLang="en-US"/>
          </a:p>
        </p:txBody>
      </p:sp>
    </p:spTree>
    <p:extLst>
      <p:ext uri="{BB962C8B-B14F-4D97-AF65-F5344CB8AC3E}">
        <p14:creationId xmlns:p14="http://schemas.microsoft.com/office/powerpoint/2010/main" val="23633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5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animBg="1"/>
      <p:bldP spid="7" grpId="0" build="p"/>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94021" y="0"/>
            <a:ext cx="3649979" cy="1600200"/>
          </a:xfrm>
        </p:spPr>
        <p:txBody>
          <a:bodyPr/>
          <a:lstStyle/>
          <a:p>
            <a:r>
              <a:rPr lang="en-US" dirty="0"/>
              <a:t>Guiding Principle</a:t>
            </a:r>
          </a:p>
        </p:txBody>
      </p:sp>
      <p:pic>
        <p:nvPicPr>
          <p:cNvPr id="5" name="Content Placeholder 4" title="Building with blocks"/>
          <p:cNvPicPr>
            <a:picLocks noGrp="1" noChangeAspect="1"/>
          </p:cNvPicPr>
          <p:nvPr>
            <p:ph sz="half" idx="1"/>
          </p:nvPr>
        </p:nvPicPr>
        <p:blipFill rotWithShape="1">
          <a:blip r:embed="rId3"/>
          <a:srcRect t="488" b="2124"/>
          <a:stretch/>
        </p:blipFill>
        <p:spPr>
          <a:xfrm>
            <a:off x="0" y="0"/>
            <a:ext cx="5494021" cy="6867525"/>
          </a:xfrm>
          <a:ln>
            <a:solidFill>
              <a:schemeClr val="tx1"/>
            </a:solidFill>
          </a:ln>
        </p:spPr>
      </p:pic>
      <p:sp>
        <p:nvSpPr>
          <p:cNvPr id="3" name="Text Placeholder 2"/>
          <p:cNvSpPr>
            <a:spLocks noGrp="1"/>
          </p:cNvSpPr>
          <p:nvPr>
            <p:ph sz="half" idx="2"/>
          </p:nvPr>
        </p:nvSpPr>
        <p:spPr>
          <a:xfrm>
            <a:off x="5943600" y="1828800"/>
            <a:ext cx="2819400" cy="4246563"/>
          </a:xfrm>
        </p:spPr>
        <p:txBody>
          <a:bodyPr/>
          <a:lstStyle/>
          <a:p>
            <a:pPr marL="0" indent="0">
              <a:buNone/>
              <a:defRPr/>
            </a:pPr>
            <a:r>
              <a:rPr lang="en-US" dirty="0"/>
              <a:t>“Children learn best from experiences that are interesting, useful and fun” </a:t>
            </a:r>
            <a:r>
              <a:rPr lang="en-US" sz="1800" dirty="0"/>
              <a:t>(PCF, Vol. 1, p. 101)</a:t>
            </a:r>
            <a:r>
              <a:rPr lang="en-US" dirty="0"/>
              <a:t>.</a:t>
            </a:r>
            <a:endParaRPr lang="en-US" sz="1800" dirty="0"/>
          </a:p>
        </p:txBody>
      </p:sp>
      <p:sp>
        <p:nvSpPr>
          <p:cNvPr id="2" name="Slide Number Placeholder 1"/>
          <p:cNvSpPr>
            <a:spLocks noGrp="1"/>
          </p:cNvSpPr>
          <p:nvPr>
            <p:ph type="sldNum" sz="quarter" idx="10"/>
          </p:nvPr>
        </p:nvSpPr>
        <p:spPr/>
        <p:txBody>
          <a:bodyPr/>
          <a:lstStyle/>
          <a:p>
            <a:fld id="{C74020CA-2C02-4D21-98D0-2FD884782858}" type="slidenum">
              <a:rPr lang="en-US" altLang="en-US" smtClean="0"/>
              <a:pPr/>
              <a:t>25</a:t>
            </a:fld>
            <a:endParaRPr lang="en-US" altLang="en-US"/>
          </a:p>
        </p:txBody>
      </p:sp>
      <p:sp>
        <p:nvSpPr>
          <p:cNvPr id="8" name="Rectangle 5"/>
          <p:cNvSpPr>
            <a:spLocks noChangeArrowheads="1"/>
          </p:cNvSpPr>
          <p:nvPr/>
        </p:nvSpPr>
        <p:spPr bwMode="auto">
          <a:xfrm>
            <a:off x="0" y="6647098"/>
            <a:ext cx="549402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844871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Friends"/>
          <p:cNvPicPr>
            <a:picLocks noGrp="1" noChangeAspect="1"/>
          </p:cNvPicPr>
          <p:nvPr>
            <p:ph sz="half" idx="2"/>
          </p:nvPr>
        </p:nvPicPr>
        <p:blipFill rotWithShape="1">
          <a:blip r:embed="rId3"/>
          <a:srcRect l="2956" t="21186" r="8365" b="14441"/>
          <a:stretch/>
        </p:blipFill>
        <p:spPr>
          <a:xfrm>
            <a:off x="1" y="838199"/>
            <a:ext cx="9144000" cy="6019801"/>
          </a:xfrm>
          <a:ln>
            <a:solidFill>
              <a:schemeClr val="tx1"/>
            </a:solidFill>
          </a:ln>
        </p:spPr>
      </p:pic>
      <p:sp>
        <p:nvSpPr>
          <p:cNvPr id="2" name="Title 1"/>
          <p:cNvSpPr>
            <a:spLocks noGrp="1"/>
          </p:cNvSpPr>
          <p:nvPr>
            <p:ph type="title"/>
          </p:nvPr>
        </p:nvSpPr>
        <p:spPr>
          <a:xfrm>
            <a:off x="0" y="-28303"/>
            <a:ext cx="9144000" cy="866502"/>
          </a:xfrm>
          <a:noFill/>
        </p:spPr>
        <p:txBody>
          <a:bodyPr/>
          <a:lstStyle/>
          <a:p>
            <a:r>
              <a:rPr lang="en-US" dirty="0"/>
              <a:t>Strike a Balance</a:t>
            </a:r>
          </a:p>
        </p:txBody>
      </p:sp>
      <p:sp>
        <p:nvSpPr>
          <p:cNvPr id="5" name="Text Placeholder 4"/>
          <p:cNvSpPr>
            <a:spLocks noGrp="1"/>
          </p:cNvSpPr>
          <p:nvPr>
            <p:ph sz="half" idx="1"/>
          </p:nvPr>
        </p:nvSpPr>
        <p:spPr>
          <a:xfrm>
            <a:off x="0" y="5864278"/>
            <a:ext cx="4533900" cy="993722"/>
          </a:xfrm>
          <a:solidFill>
            <a:srgbClr val="FCF4E4"/>
          </a:solidFill>
          <a:ln>
            <a:solidFill>
              <a:schemeClr val="dk1">
                <a:hueOff val="0"/>
                <a:satOff val="0"/>
                <a:lumOff val="0"/>
              </a:schemeClr>
            </a:solidFill>
          </a:ln>
        </p:spPr>
        <p:txBody>
          <a:bodyPr/>
          <a:lstStyle/>
          <a:p>
            <a:pPr marL="117475" indent="0">
              <a:buNone/>
            </a:pPr>
            <a:r>
              <a:rPr lang="en-US" dirty="0"/>
              <a:t>“Encourage children to take a turn” </a:t>
            </a:r>
            <a:r>
              <a:rPr lang="en-US" sz="1800" dirty="0"/>
              <a:t>(PCF, Vol. 1., p. 102)</a:t>
            </a:r>
            <a:r>
              <a:rPr lang="en-US" dirty="0"/>
              <a:t>.</a:t>
            </a:r>
          </a:p>
          <a:p>
            <a:pPr marL="0" indent="0">
              <a:buNone/>
            </a:pPr>
            <a:br>
              <a:rPr lang="en-US" dirty="0"/>
            </a:br>
            <a:endParaRPr lang="en-US" dirty="0"/>
          </a:p>
          <a:p>
            <a:pPr marL="0" indent="0">
              <a:buNone/>
            </a:pPr>
            <a:endParaRPr lang="en-US" dirty="0"/>
          </a:p>
        </p:txBody>
      </p:sp>
      <p:sp>
        <p:nvSpPr>
          <p:cNvPr id="7" name="Slide Number Placeholder 6"/>
          <p:cNvSpPr>
            <a:spLocks noGrp="1"/>
          </p:cNvSpPr>
          <p:nvPr>
            <p:ph type="sldNum" sz="quarter" idx="10"/>
          </p:nvPr>
        </p:nvSpPr>
        <p:spPr/>
        <p:txBody>
          <a:bodyPr/>
          <a:lstStyle/>
          <a:p>
            <a:fld id="{E436384A-DEC4-49EB-8EED-3E4881782F01}" type="slidenum">
              <a:rPr lang="en-US" altLang="en-US" smtClean="0"/>
              <a:pPr/>
              <a:t>26</a:t>
            </a:fld>
            <a:endParaRPr lang="en-US" altLang="en-US"/>
          </a:p>
        </p:txBody>
      </p:sp>
      <p:sp>
        <p:nvSpPr>
          <p:cNvPr id="8" name="Rectangle 5"/>
          <p:cNvSpPr>
            <a:spLocks noChangeArrowheads="1"/>
          </p:cNvSpPr>
          <p:nvPr/>
        </p:nvSpPr>
        <p:spPr bwMode="auto">
          <a:xfrm>
            <a:off x="4533900" y="6609751"/>
            <a:ext cx="46101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9156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1" y="274638"/>
            <a:ext cx="4106333" cy="1143000"/>
          </a:xfrm>
          <a:noFill/>
        </p:spPr>
        <p:txBody>
          <a:bodyPr/>
          <a:lstStyle/>
          <a:p>
            <a:r>
              <a:rPr lang="en-US" altLang="en-US" dirty="0"/>
              <a:t>Guiding Principle</a:t>
            </a:r>
            <a:endParaRPr lang="en-US" altLang="en-US" sz="1400" dirty="0"/>
          </a:p>
        </p:txBody>
      </p:sp>
      <p:sp>
        <p:nvSpPr>
          <p:cNvPr id="109571" name="Content Placeholder 2"/>
          <p:cNvSpPr>
            <a:spLocks noGrp="1"/>
          </p:cNvSpPr>
          <p:nvPr>
            <p:ph sz="half" idx="1"/>
          </p:nvPr>
        </p:nvSpPr>
        <p:spPr>
          <a:xfrm>
            <a:off x="0" y="1600200"/>
            <a:ext cx="4114799" cy="4525963"/>
          </a:xfrm>
          <a:noFill/>
          <a:ln>
            <a:noFill/>
          </a:ln>
        </p:spPr>
        <p:txBody>
          <a:bodyPr/>
          <a:lstStyle/>
          <a:p>
            <a:pPr marL="0" indent="0" algn="ctr">
              <a:buFont typeface="Arial" panose="020B0604020202020204" pitchFamily="34" charset="0"/>
              <a:buNone/>
            </a:pPr>
            <a:r>
              <a:rPr lang="en-US" altLang="en-US" b="1" dirty="0"/>
              <a:t>“Observe children”</a:t>
            </a:r>
            <a:r>
              <a:rPr lang="en-US" altLang="en-US" sz="4400" b="1" dirty="0"/>
              <a:t> </a:t>
            </a:r>
            <a:r>
              <a:rPr lang="en-US" altLang="en-US" sz="1800" dirty="0"/>
              <a:t>(PCF, Vol. 1, p. 103).</a:t>
            </a:r>
          </a:p>
          <a:p>
            <a:pPr marL="0" indent="0" algn="ctr">
              <a:buFont typeface="Arial" panose="020B0604020202020204" pitchFamily="34" charset="0"/>
              <a:buNone/>
            </a:pPr>
            <a:endParaRPr lang="en-US" altLang="en-US" sz="4400" dirty="0">
              <a:solidFill>
                <a:srgbClr val="FFFFFF"/>
              </a:solidFill>
              <a:effectLst>
                <a:outerShdw blurRad="38100" dist="38100" dir="2700000" algn="tl">
                  <a:srgbClr val="000000">
                    <a:alpha val="43137"/>
                  </a:srgbClr>
                </a:outerShdw>
              </a:effectLst>
            </a:endParaRPr>
          </a:p>
        </p:txBody>
      </p:sp>
      <p:pic>
        <p:nvPicPr>
          <p:cNvPr id="3" name="Content Placeholder 2" title="Table centers"/>
          <p:cNvPicPr>
            <a:picLocks noGrp="1" noChangeAspect="1"/>
          </p:cNvPicPr>
          <p:nvPr>
            <p:ph sz="half" idx="2"/>
          </p:nvPr>
        </p:nvPicPr>
        <p:blipFill rotWithShape="1">
          <a:blip r:embed="rId3"/>
          <a:srcRect l="7730" t="265" r="19558" b="-265"/>
          <a:stretch/>
        </p:blipFill>
        <p:spPr>
          <a:xfrm>
            <a:off x="4114800" y="0"/>
            <a:ext cx="5037667" cy="6858000"/>
          </a:xfrm>
          <a:ln>
            <a:solidFill>
              <a:schemeClr val="tx1"/>
            </a:solidFill>
          </a:ln>
        </p:spPr>
      </p:pic>
      <p:sp>
        <p:nvSpPr>
          <p:cNvPr id="109572"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AEAD5AC-CCA1-41EB-8CC6-6BCCD9E2DE29}" type="slidenum">
              <a:rPr lang="en-US" altLang="en-US" sz="1200"/>
              <a:pPr/>
              <a:t>27</a:t>
            </a:fld>
            <a:endParaRPr lang="en-US" altLang="en-US" sz="1200"/>
          </a:p>
        </p:txBody>
      </p:sp>
      <p:sp>
        <p:nvSpPr>
          <p:cNvPr id="7" name="Rectangle 5"/>
          <p:cNvSpPr>
            <a:spLocks noChangeArrowheads="1"/>
          </p:cNvSpPr>
          <p:nvPr/>
        </p:nvSpPr>
        <p:spPr bwMode="auto">
          <a:xfrm>
            <a:off x="3581400" y="6608998"/>
            <a:ext cx="55626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275984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Content Placeholder 4" title="Bingo"/>
          <p:cNvPicPr>
            <a:picLocks noGrp="1" noChangeAspect="1"/>
          </p:cNvPicPr>
          <p:nvPr>
            <p:ph sz="half" idx="2"/>
          </p:nvPr>
        </p:nvPicPr>
        <p:blipFill>
          <a:blip r:embed="rId3" cstate="screen">
            <a:extLst>
              <a:ext uri="{28A0092B-C50C-407E-A947-70E740481C1C}">
                <a14:useLocalDpi xmlns:a14="http://schemas.microsoft.com/office/drawing/2010/main" val="0"/>
              </a:ext>
            </a:extLst>
          </a:blip>
          <a:srcRect r="-23"/>
          <a:stretch>
            <a:fillRect/>
          </a:stretch>
        </p:blipFill>
        <p:spPr>
          <a:xfrm>
            <a:off x="0" y="833438"/>
            <a:ext cx="9144000" cy="6024562"/>
          </a:xfrm>
          <a:ln>
            <a:solidFill>
              <a:schemeClr val="dk1">
                <a:hueOff val="0"/>
                <a:satOff val="0"/>
                <a:lumOff val="0"/>
              </a:schemeClr>
            </a:solidFill>
          </a:ln>
        </p:spPr>
      </p:pic>
      <p:sp>
        <p:nvSpPr>
          <p:cNvPr id="69634" name="Rectangle 2"/>
          <p:cNvSpPr>
            <a:spLocks noGrp="1" noChangeArrowheads="1"/>
          </p:cNvSpPr>
          <p:nvPr>
            <p:ph type="title"/>
          </p:nvPr>
        </p:nvSpPr>
        <p:spPr>
          <a:xfrm>
            <a:off x="0" y="0"/>
            <a:ext cx="9144000" cy="833438"/>
          </a:xfrm>
        </p:spPr>
        <p:txBody>
          <a:bodyPr/>
          <a:lstStyle/>
          <a:p>
            <a:pPr eaLnBrk="1" hangingPunct="1"/>
            <a:r>
              <a:rPr lang="en-US" dirty="0">
                <a:latin typeface="Arial" charset="0"/>
                <a:cs typeface="ＭＳ Ｐゴシック" charset="0"/>
              </a:rPr>
              <a:t>Universal Design for Learning</a:t>
            </a:r>
          </a:p>
        </p:txBody>
      </p:sp>
      <p:sp>
        <p:nvSpPr>
          <p:cNvPr id="96259" name="Rectangle 4"/>
          <p:cNvSpPr>
            <a:spLocks noGrp="1" noChangeArrowheads="1"/>
          </p:cNvSpPr>
          <p:nvPr>
            <p:ph sz="half" idx="1"/>
          </p:nvPr>
        </p:nvSpPr>
        <p:spPr>
          <a:xfrm>
            <a:off x="0" y="4953000"/>
            <a:ext cx="3429000" cy="1942629"/>
          </a:xfrm>
          <a:solidFill>
            <a:srgbClr val="EEC168"/>
          </a:solidFill>
          <a:ln>
            <a:solidFill>
              <a:schemeClr val="dk1">
                <a:hueOff val="0"/>
                <a:satOff val="0"/>
                <a:lumOff val="0"/>
              </a:schemeClr>
            </a:solidFill>
          </a:ln>
        </p:spPr>
        <p:txBody>
          <a:bodyPr>
            <a:normAutofit/>
          </a:bodyPr>
          <a:lstStyle/>
          <a:p>
            <a:pPr marL="117475" indent="0">
              <a:lnSpc>
                <a:spcPct val="90000"/>
              </a:lnSpc>
              <a:spcBef>
                <a:spcPts val="672"/>
              </a:spcBef>
              <a:buFontTx/>
              <a:buNone/>
            </a:pPr>
            <a:r>
              <a:rPr lang="en-US" dirty="0">
                <a:latin typeface="Arial" charset="0"/>
                <a:cs typeface="ＭＳ Ｐゴシック" charset="0"/>
              </a:rPr>
              <a:t>Multiple means of:</a:t>
            </a:r>
          </a:p>
          <a:p>
            <a:pPr marL="574675" indent="-457200">
              <a:lnSpc>
                <a:spcPct val="90000"/>
              </a:lnSpc>
              <a:spcBef>
                <a:spcPts val="672"/>
              </a:spcBef>
            </a:pPr>
            <a:r>
              <a:rPr lang="en-US" dirty="0">
                <a:latin typeface="Arial" charset="0"/>
                <a:cs typeface="ＭＳ Ｐゴシック" charset="0"/>
              </a:rPr>
              <a:t>Representation</a:t>
            </a:r>
          </a:p>
          <a:p>
            <a:pPr marL="574675" indent="-457200">
              <a:lnSpc>
                <a:spcPct val="90000"/>
              </a:lnSpc>
              <a:spcBef>
                <a:spcPts val="672"/>
              </a:spcBef>
            </a:pPr>
            <a:r>
              <a:rPr lang="en-US" dirty="0">
                <a:latin typeface="Arial" charset="0"/>
                <a:cs typeface="ＭＳ Ｐゴシック" charset="0"/>
              </a:rPr>
              <a:t>Engagement    </a:t>
            </a:r>
          </a:p>
          <a:p>
            <a:pPr marL="574675" indent="-457200">
              <a:lnSpc>
                <a:spcPct val="90000"/>
              </a:lnSpc>
              <a:spcBef>
                <a:spcPts val="672"/>
              </a:spcBef>
            </a:pPr>
            <a:r>
              <a:rPr lang="en-US" dirty="0">
                <a:latin typeface="Arial" charset="0"/>
                <a:cs typeface="ＭＳ Ｐゴシック" charset="0"/>
              </a:rPr>
              <a:t>Expression</a:t>
            </a:r>
          </a:p>
          <a:p>
            <a:pPr>
              <a:lnSpc>
                <a:spcPct val="90000"/>
              </a:lnSpc>
              <a:spcBef>
                <a:spcPts val="672"/>
              </a:spcBef>
            </a:pPr>
            <a:endParaRPr lang="en-US" sz="3200" b="1" dirty="0">
              <a:solidFill>
                <a:srgbClr val="FFFFFF"/>
              </a:solidFill>
              <a:effectLst>
                <a:outerShdw blurRad="38100" dist="38100" dir="2700000" algn="tl">
                  <a:srgbClr val="000000">
                    <a:alpha val="43137"/>
                  </a:srgbClr>
                </a:outerShdw>
              </a:effectLst>
              <a:latin typeface="Arial" charset="0"/>
              <a:cs typeface="ＭＳ Ｐゴシック" charset="0"/>
            </a:endParaRPr>
          </a:p>
          <a:p>
            <a:pPr>
              <a:lnSpc>
                <a:spcPct val="90000"/>
              </a:lnSpc>
              <a:spcBef>
                <a:spcPts val="672"/>
              </a:spcBef>
            </a:pPr>
            <a:endParaRPr lang="en-US" sz="2600" dirty="0">
              <a:solidFill>
                <a:srgbClr val="FFFFFF"/>
              </a:solidFill>
              <a:latin typeface="Arial" charset="0"/>
              <a:cs typeface="ＭＳ Ｐゴシック" charset="0"/>
            </a:endParaRPr>
          </a:p>
        </p:txBody>
      </p:sp>
      <p:sp>
        <p:nvSpPr>
          <p:cNvPr id="69636" name="Slide Number Placeholder 1"/>
          <p:cNvSpPr>
            <a:spLocks noGrp="1"/>
          </p:cNvSpPr>
          <p:nvPr>
            <p:ph type="sldNum" sz="quarter" idx="4294967295"/>
          </p:nvPr>
        </p:nvSpPr>
        <p:spPr bwMode="auto">
          <a:xfrm>
            <a:off x="8542116" y="1849"/>
            <a:ext cx="601884" cy="461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0973934E-C239-644F-96A6-E93BC955E46D}" type="slidenum">
              <a:rPr lang="en-US" sz="1200">
                <a:cs typeface="Arial" charset="0"/>
              </a:rPr>
              <a:pPr eaLnBrk="1" hangingPunct="1"/>
              <a:t>28</a:t>
            </a:fld>
            <a:endParaRPr lang="en-US" sz="1200" dirty="0">
              <a:cs typeface="Arial" charset="0"/>
            </a:endParaRPr>
          </a:p>
        </p:txBody>
      </p:sp>
      <p:sp>
        <p:nvSpPr>
          <p:cNvPr id="8" name="Rectangle 5"/>
          <p:cNvSpPr>
            <a:spLocks noChangeArrowheads="1"/>
          </p:cNvSpPr>
          <p:nvPr/>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883206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9131712" cy="1219200"/>
          </a:xfrm>
        </p:spPr>
        <p:txBody>
          <a:bodyPr/>
          <a:lstStyle/>
          <a:p>
            <a:br>
              <a:rPr lang="en-US" altLang="en-US" sz="3600" dirty="0"/>
            </a:br>
            <a:r>
              <a:rPr lang="en-US" altLang="en-US" sz="3600" dirty="0"/>
              <a:t>Language Use and Conventions </a:t>
            </a:r>
            <a:r>
              <a:rPr lang="en-US" altLang="en-US" sz="3200" dirty="0"/>
              <a:t>Foundation 1.1—Communication</a:t>
            </a:r>
            <a:br>
              <a:rPr lang="en-US" altLang="en-US" sz="3200" dirty="0"/>
            </a:br>
            <a:endParaRPr lang="en-US" altLang="en-US" sz="3200" dirty="0"/>
          </a:p>
        </p:txBody>
      </p:sp>
      <p:sp>
        <p:nvSpPr>
          <p:cNvPr id="3" name="Content Placeholder 2"/>
          <p:cNvSpPr>
            <a:spLocks noGrp="1"/>
          </p:cNvSpPr>
          <p:nvPr>
            <p:ph sz="half" idx="1"/>
          </p:nvPr>
        </p:nvSpPr>
        <p:spPr>
          <a:xfrm>
            <a:off x="152399" y="1219200"/>
            <a:ext cx="4343401" cy="4724400"/>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48 months: </a:t>
            </a:r>
          </a:p>
          <a:p>
            <a:pPr marL="114300" indent="0">
              <a:buFont typeface="Arial" panose="020B0604020202020204" pitchFamily="34" charset="0"/>
              <a:buNone/>
              <a:defRPr/>
            </a:pPr>
            <a:r>
              <a:rPr lang="en-US" sz="2600" dirty="0"/>
              <a:t>Use language to communicate with others in familiar social situations for a variety of basic purposes, including describing, requesting, commenting, acknowledging, greeting, and rejecting.</a:t>
            </a:r>
          </a:p>
          <a:p>
            <a:pPr>
              <a:defRPr/>
            </a:pPr>
            <a:endParaRPr lang="en-US" dirty="0"/>
          </a:p>
        </p:txBody>
      </p:sp>
      <p:sp>
        <p:nvSpPr>
          <p:cNvPr id="5" name="Content Placeholder 4"/>
          <p:cNvSpPr>
            <a:spLocks noGrp="1"/>
          </p:cNvSpPr>
          <p:nvPr>
            <p:ph sz="half" idx="2"/>
          </p:nvPr>
        </p:nvSpPr>
        <p:spPr>
          <a:xfrm>
            <a:off x="4648199" y="1219200"/>
            <a:ext cx="4267201" cy="4724400"/>
          </a:xfrm>
          <a:solidFill>
            <a:srgbClr val="EEC168"/>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60 months: </a:t>
            </a:r>
          </a:p>
          <a:p>
            <a:pPr marL="114300" indent="0">
              <a:buFont typeface="Arial" panose="020B0604020202020204" pitchFamily="34" charset="0"/>
              <a:buNone/>
              <a:defRPr/>
            </a:pPr>
            <a:r>
              <a:rPr lang="en-US" sz="2600" dirty="0"/>
              <a:t>Use language to communicate with others in both familiar and unfamiliar social situations for a variety of basic and advanced purposes, including reasoning, predicting, problem solving, and seeking new information.</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29</a:t>
            </a:fld>
            <a:endParaRPr lang="en-US" altLang="en-US" sz="1200"/>
          </a:p>
        </p:txBody>
      </p:sp>
    </p:spTree>
    <p:extLst>
      <p:ext uri="{BB962C8B-B14F-4D97-AF65-F5344CB8AC3E}">
        <p14:creationId xmlns:p14="http://schemas.microsoft.com/office/powerpoint/2010/main" val="6929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a:xfrm>
            <a:off x="0" y="170053"/>
            <a:ext cx="9144000" cy="1163447"/>
          </a:xfrm>
        </p:spPr>
        <p:txBody>
          <a:bodyPr/>
          <a:lstStyle/>
          <a:p>
            <a:r>
              <a:rPr lang="en-US" dirty="0"/>
              <a:t>Communicate and Connect—Part 1</a:t>
            </a:r>
          </a:p>
        </p:txBody>
      </p:sp>
      <p:sp>
        <p:nvSpPr>
          <p:cNvPr id="8" name="Content Placeholder 7"/>
          <p:cNvSpPr>
            <a:spLocks noGrp="1"/>
          </p:cNvSpPr>
          <p:nvPr>
            <p:ph sz="quarter" idx="3"/>
          </p:nvPr>
        </p:nvSpPr>
        <p:spPr>
          <a:xfrm>
            <a:off x="500743" y="1333500"/>
            <a:ext cx="8186057" cy="4457700"/>
          </a:xfrm>
          <a:solidFill>
            <a:srgbClr val="FCF4E4"/>
          </a:solidFill>
        </p:spPr>
        <p:style>
          <a:lnRef idx="2">
            <a:schemeClr val="dk1"/>
          </a:lnRef>
          <a:fillRef idx="1">
            <a:schemeClr val="lt1"/>
          </a:fillRef>
          <a:effectRef idx="0">
            <a:schemeClr val="dk1"/>
          </a:effectRef>
          <a:fontRef idx="minor">
            <a:schemeClr val="dk1"/>
          </a:fontRef>
        </p:style>
        <p:txBody>
          <a:bodyPr/>
          <a:lstStyle/>
          <a:p>
            <a:pPr marL="347472" indent="-347472"/>
            <a:r>
              <a:rPr lang="en-US" sz="2800" dirty="0"/>
              <a:t>Choose a string.</a:t>
            </a:r>
          </a:p>
          <a:p>
            <a:pPr marL="347472" indent="-347472"/>
            <a:r>
              <a:rPr lang="en-US" sz="2800" dirty="0"/>
              <a:t>Partner with someone who has a similarly sized string.</a:t>
            </a:r>
          </a:p>
          <a:p>
            <a:pPr marL="347472" indent="-347472"/>
            <a:r>
              <a:rPr lang="en-US" sz="2800" dirty="0"/>
              <a:t>Introduce yourself to your partner while discussing a few of the following questions:</a:t>
            </a:r>
          </a:p>
          <a:p>
            <a:pPr marL="747522" lvl="1" indent="-347472"/>
            <a:r>
              <a:rPr lang="en-US" dirty="0"/>
              <a:t>What interests you about language?</a:t>
            </a:r>
          </a:p>
          <a:p>
            <a:pPr marL="747522" lvl="1" indent="-347472"/>
            <a:r>
              <a:rPr lang="en-US" dirty="0"/>
              <a:t>What language/s do you speak?</a:t>
            </a:r>
          </a:p>
          <a:p>
            <a:pPr marL="747522" lvl="1" indent="-347472"/>
            <a:r>
              <a:rPr lang="en-US" dirty="0"/>
              <a:t>What is your favorite story about children learning language?</a:t>
            </a:r>
          </a:p>
        </p:txBody>
      </p:sp>
      <p:sp>
        <p:nvSpPr>
          <p:cNvPr id="4" name="Slide Number Placeholder 3"/>
          <p:cNvSpPr>
            <a:spLocks noGrp="1"/>
          </p:cNvSpPr>
          <p:nvPr>
            <p:ph type="sldNum" sz="quarter" idx="10"/>
          </p:nvPr>
        </p:nvSpPr>
        <p:spPr/>
        <p:txBody>
          <a:bodyPr/>
          <a:lstStyle/>
          <a:p>
            <a:fld id="{6903D0AE-8B8E-44FE-8ED8-1813744AA544}" type="slidenum">
              <a:rPr lang="en-US" altLang="en-US" smtClean="0"/>
              <a:pPr/>
              <a:t>3</a:t>
            </a:fld>
            <a:endParaRPr lang="en-US" altLang="en-US"/>
          </a:p>
        </p:txBody>
      </p:sp>
    </p:spTree>
    <p:extLst>
      <p:ext uri="{BB962C8B-B14F-4D97-AF65-F5344CB8AC3E}">
        <p14:creationId xmlns:p14="http://schemas.microsoft.com/office/powerpoint/2010/main" val="3889602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a:spcBef>
                <a:spcPts val="1200"/>
              </a:spcBef>
              <a:spcAft>
                <a:spcPts val="1200"/>
              </a:spcAft>
            </a:pPr>
            <a:br>
              <a:rPr lang="en-US" dirty="0">
                <a:latin typeface="Arial" charset="0"/>
                <a:cs typeface="ＭＳ Ｐゴシック" charset="0"/>
              </a:rPr>
            </a:br>
            <a:r>
              <a:rPr lang="en-US" dirty="0">
                <a:latin typeface="Arial" charset="0"/>
                <a:cs typeface="ＭＳ Ｐゴシック" charset="0"/>
              </a:rPr>
              <a:t>Video Example: </a:t>
            </a:r>
            <a:br>
              <a:rPr lang="en-US" sz="2800" b="0" dirty="0">
                <a:latin typeface="Arial" charset="0"/>
                <a:cs typeface="ＭＳ Ｐゴシック" charset="0"/>
              </a:rPr>
            </a:br>
            <a:r>
              <a:rPr lang="en-US" sz="2800" b="0" dirty="0">
                <a:latin typeface="Arial" charset="0"/>
                <a:cs typeface="ＭＳ Ｐゴシック" charset="0"/>
              </a:rPr>
              <a:t>Language Use and Conventions—Foundation 1.1</a:t>
            </a:r>
            <a:br>
              <a:rPr lang="en-US" sz="2800" b="0" dirty="0">
                <a:latin typeface="Arial" charset="0"/>
                <a:cs typeface="ＭＳ Ｐゴシック" charset="0"/>
              </a:rPr>
            </a:br>
            <a:endParaRPr lang="en-US" sz="3200" b="0" dirty="0">
              <a:latin typeface="Arial" charset="0"/>
              <a:cs typeface="ＭＳ Ｐゴシック" charset="0"/>
            </a:endParaRPr>
          </a:p>
        </p:txBody>
      </p:sp>
      <p:sp>
        <p:nvSpPr>
          <p:cNvPr id="3" name="Content Placeholder 2"/>
          <p:cNvSpPr>
            <a:spLocks noGrp="1"/>
          </p:cNvSpPr>
          <p:nvPr>
            <p:ph sz="half" idx="2"/>
          </p:nvPr>
        </p:nvSpPr>
        <p:spPr>
          <a:xfrm>
            <a:off x="380999" y="4953000"/>
            <a:ext cx="8382001" cy="1020763"/>
          </a:xfrm>
          <a:solidFill>
            <a:srgbClr val="FCF4E4"/>
          </a:solidFill>
          <a:ln>
            <a:solidFill>
              <a:schemeClr val="dk1"/>
            </a:solidFill>
          </a:ln>
        </p:spPr>
        <p:txBody>
          <a:bodyPr/>
          <a:lstStyle/>
          <a:p>
            <a:pPr marL="0" indent="0">
              <a:buNone/>
            </a:pPr>
            <a:r>
              <a:rPr lang="en-US" altLang="en-US" dirty="0">
                <a:latin typeface="Arial" panose="020B0604020202020204" pitchFamily="34" charset="0"/>
              </a:rPr>
              <a:t>As you watch, take note of one example of a basic purpose and one example of an advanced purpose.</a:t>
            </a:r>
            <a:endParaRPr lang="en-US" sz="2000" dirty="0"/>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30</a:t>
            </a:fld>
            <a:endParaRPr lang="en-US" altLang="en-US"/>
          </a:p>
        </p:txBody>
      </p:sp>
      <p:sp>
        <p:nvSpPr>
          <p:cNvPr id="4" name="Content Placeholder 3"/>
          <p:cNvSpPr>
            <a:spLocks noGrp="1"/>
          </p:cNvSpPr>
          <p:nvPr>
            <p:ph sz="half" idx="1"/>
          </p:nvPr>
        </p:nvSpPr>
        <p:spPr>
          <a:xfrm>
            <a:off x="380999" y="1600200"/>
            <a:ext cx="8305801" cy="3200400"/>
          </a:xfrm>
        </p:spPr>
        <p:txBody>
          <a:bodyPr/>
          <a:lstStyle/>
          <a:p>
            <a:pPr marL="0" indent="0">
              <a:buNone/>
            </a:pPr>
            <a:endParaRPr lang="en-US" dirty="0"/>
          </a:p>
        </p:txBody>
      </p:sp>
    </p:spTree>
    <p:extLst>
      <p:ext uri="{BB962C8B-B14F-4D97-AF65-F5344CB8AC3E}">
        <p14:creationId xmlns:p14="http://schemas.microsoft.com/office/powerpoint/2010/main" val="1147371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4000" dirty="0">
                <a:latin typeface="Arial" charset="0"/>
                <a:cs typeface="ＭＳ Ｐゴシック" charset="0"/>
              </a:rPr>
              <a:t>Video Discussion</a:t>
            </a:r>
          </a:p>
        </p:txBody>
      </p:sp>
      <p:sp>
        <p:nvSpPr>
          <p:cNvPr id="50178" name="Content Placeholder 2"/>
          <p:cNvSpPr>
            <a:spLocks noGrp="1"/>
          </p:cNvSpPr>
          <p:nvPr>
            <p:ph idx="1"/>
          </p:nvPr>
        </p:nvSpPr>
        <p:spPr>
          <a:xfrm>
            <a:off x="342900" y="1417639"/>
            <a:ext cx="8458200" cy="2392362"/>
          </a:xfrm>
          <a:solidFill>
            <a:srgbClr val="FCF4E4"/>
          </a:solidFill>
        </p:spPr>
        <p:style>
          <a:lnRef idx="2">
            <a:schemeClr val="dk1"/>
          </a:lnRef>
          <a:fillRef idx="1">
            <a:schemeClr val="lt1"/>
          </a:fillRef>
          <a:effectRef idx="0">
            <a:schemeClr val="dk1"/>
          </a:effectRef>
          <a:fontRef idx="minor">
            <a:schemeClr val="dk1"/>
          </a:fontRef>
        </p:style>
        <p:txBody>
          <a:bodyPr/>
          <a:lstStyle/>
          <a:p>
            <a:pPr marL="347472" indent="-347472" defTabSz="914400" eaLnBrk="1" hangingPunct="1">
              <a:spcBef>
                <a:spcPts val="672"/>
              </a:spcBef>
              <a:spcAft>
                <a:spcPts val="0"/>
              </a:spcAft>
            </a:pPr>
            <a:r>
              <a:rPr lang="en-US" sz="2800" dirty="0">
                <a:solidFill>
                  <a:prstClr val="black"/>
                </a:solidFill>
                <a:latin typeface="Arial" pitchFamily="34" charset="0"/>
                <a:ea typeface="ＭＳ Ｐゴシック" panose="020B0600070205080204" pitchFamily="34" charset="-128"/>
                <a:cs typeface="Arial" pitchFamily="34" charset="0"/>
              </a:rPr>
              <a:t>Find your language partner from the string activity. </a:t>
            </a:r>
          </a:p>
          <a:p>
            <a:pPr marL="347472" indent="-347472" defTabSz="914400" eaLnBrk="1" hangingPunct="1">
              <a:spcBef>
                <a:spcPts val="672"/>
              </a:spcBef>
              <a:spcAft>
                <a:spcPts val="0"/>
              </a:spcAft>
            </a:pPr>
            <a:r>
              <a:rPr lang="en-US" sz="2800" dirty="0">
                <a:solidFill>
                  <a:prstClr val="black"/>
                </a:solidFill>
                <a:latin typeface="Arial" pitchFamily="34" charset="0"/>
                <a:ea typeface="ＭＳ Ｐゴシック" panose="020B0600070205080204" pitchFamily="34" charset="-128"/>
                <a:cs typeface="Arial" pitchFamily="34" charset="0"/>
              </a:rPr>
              <a:t>Discuss the two examples you each recorded:</a:t>
            </a:r>
          </a:p>
          <a:p>
            <a:pPr marL="747522" lvl="1" indent="-347472" defTabSz="914400" eaLnBrk="1" hangingPunct="1">
              <a:spcBef>
                <a:spcPts val="672"/>
              </a:spcBef>
              <a:spcAft>
                <a:spcPts val="0"/>
              </a:spcAft>
            </a:pPr>
            <a:r>
              <a:rPr lang="en-US" dirty="0">
                <a:solidFill>
                  <a:prstClr val="black"/>
                </a:solidFill>
                <a:latin typeface="Arial" pitchFamily="34" charset="0"/>
                <a:ea typeface="ＭＳ Ｐゴシック" panose="020B0600070205080204" pitchFamily="34" charset="-128"/>
                <a:cs typeface="Arial" pitchFamily="34" charset="0"/>
              </a:rPr>
              <a:t>Why did those examples resonate with you?</a:t>
            </a:r>
          </a:p>
          <a:p>
            <a:pPr marL="747522" lvl="1" indent="-347472" defTabSz="914400" eaLnBrk="1" hangingPunct="1">
              <a:spcBef>
                <a:spcPts val="672"/>
              </a:spcBef>
              <a:spcAft>
                <a:spcPts val="0"/>
              </a:spcAft>
            </a:pPr>
            <a:r>
              <a:rPr lang="en-US" dirty="0">
                <a:solidFill>
                  <a:prstClr val="black"/>
                </a:solidFill>
                <a:latin typeface="Arial" pitchFamily="34" charset="0"/>
                <a:ea typeface="ＭＳ Ｐゴシック" panose="020B0600070205080204" pitchFamily="34" charset="-128"/>
                <a:cs typeface="Arial" pitchFamily="34" charset="0"/>
              </a:rPr>
              <a:t>How might you use this information?</a:t>
            </a:r>
          </a:p>
          <a:p>
            <a:pPr marL="347472" lvl="0" indent="-347472" eaLnBrk="1" hangingPunct="1">
              <a:spcBef>
                <a:spcPts val="672"/>
              </a:spcBef>
              <a:spcAft>
                <a:spcPts val="0"/>
              </a:spcAft>
              <a:buFont typeface="+mj-lt"/>
              <a:buAutoNum type="arabicPeriod"/>
            </a:pPr>
            <a:endParaRPr lang="en-US" sz="2800" dirty="0">
              <a:solidFill>
                <a:prstClr val="black"/>
              </a:solidFill>
              <a:latin typeface="Arial" pitchFamily="34" charset="0"/>
              <a:cs typeface="Arial" pitchFamily="34" charset="0"/>
            </a:endParaRPr>
          </a:p>
          <a:p>
            <a:pPr marL="347472" indent="-347472">
              <a:spcBef>
                <a:spcPts val="672"/>
              </a:spcBef>
              <a:buFontTx/>
              <a:buNone/>
            </a:pPr>
            <a:endParaRPr lang="en-US" sz="2800" dirty="0">
              <a:latin typeface="Arial" charset="0"/>
              <a:cs typeface="Arial"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31</a:t>
            </a:fld>
            <a:endParaRPr lang="en-US" altLang="en-US"/>
          </a:p>
        </p:txBody>
      </p:sp>
    </p:spTree>
    <p:extLst>
      <p:ext uri="{BB962C8B-B14F-4D97-AF65-F5344CB8AC3E}">
        <p14:creationId xmlns:p14="http://schemas.microsoft.com/office/powerpoint/2010/main" val="2048733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title="Building time"/>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b="18889"/>
          <a:stretch/>
        </p:blipFill>
        <p:spPr bwMode="gray">
          <a:xfrm>
            <a:off x="0" y="1295400"/>
            <a:ext cx="9144000" cy="5562600"/>
          </a:xfrm>
          <a:ln>
            <a:solidFill>
              <a:schemeClr val="dk1"/>
            </a:solidFill>
          </a:ln>
        </p:spPr>
      </p:pic>
      <p:sp>
        <p:nvSpPr>
          <p:cNvPr id="14" name="Title 13"/>
          <p:cNvSpPr>
            <a:spLocks noGrp="1"/>
          </p:cNvSpPr>
          <p:nvPr>
            <p:ph type="title" sz="quarter"/>
          </p:nvPr>
        </p:nvSpPr>
        <p:spPr bwMode="gray">
          <a:xfrm>
            <a:off x="0" y="0"/>
            <a:ext cx="9144000" cy="1295400"/>
          </a:xfrm>
          <a:noFill/>
        </p:spPr>
        <p:txBody>
          <a:bodyPr/>
          <a:lstStyle/>
          <a:p>
            <a:r>
              <a:rPr lang="en-US" sz="3600" dirty="0"/>
              <a:t>Interactions and Strategies to Spark Effective Communication</a:t>
            </a:r>
          </a:p>
        </p:txBody>
      </p:sp>
      <p:sp>
        <p:nvSpPr>
          <p:cNvPr id="7" name="Content Placeholder 6"/>
          <p:cNvSpPr>
            <a:spLocks noGrp="1"/>
          </p:cNvSpPr>
          <p:nvPr>
            <p:ph sz="quarter" idx="11"/>
          </p:nvPr>
        </p:nvSpPr>
        <p:spPr bwMode="gray">
          <a:xfrm>
            <a:off x="5105400" y="1526617"/>
            <a:ext cx="4038600" cy="990600"/>
          </a:xfrm>
        </p:spPr>
        <p:txBody>
          <a:bodyPr/>
          <a:lstStyle/>
          <a:p>
            <a:pPr marL="0" indent="0" algn="r">
              <a:buNone/>
            </a:pPr>
            <a:r>
              <a:rPr lang="en-US" b="1" dirty="0">
                <a:solidFill>
                  <a:schemeClr val="bg1"/>
                </a:solidFill>
                <a:effectLst>
                  <a:outerShdw blurRad="38100" dist="38100" dir="2700000" algn="tl">
                    <a:srgbClr val="000000">
                      <a:alpha val="43137"/>
                    </a:srgbClr>
                  </a:outerShdw>
                </a:effectLst>
              </a:rPr>
              <a:t>Acknowledge</a:t>
            </a:r>
          </a:p>
        </p:txBody>
      </p:sp>
      <p:sp>
        <p:nvSpPr>
          <p:cNvPr id="9" name="Content Placeholder 8"/>
          <p:cNvSpPr>
            <a:spLocks noGrp="1"/>
          </p:cNvSpPr>
          <p:nvPr>
            <p:ph sz="quarter" idx="12"/>
          </p:nvPr>
        </p:nvSpPr>
        <p:spPr bwMode="gray">
          <a:xfrm>
            <a:off x="6246" y="2720525"/>
            <a:ext cx="4038600" cy="990600"/>
          </a:xfrm>
        </p:spPr>
        <p:txBody>
          <a:bodyPr/>
          <a:lstStyle/>
          <a:p>
            <a:pPr marL="0" indent="0">
              <a:buNone/>
            </a:pPr>
            <a:r>
              <a:rPr lang="en-US" b="1" dirty="0">
                <a:solidFill>
                  <a:schemeClr val="bg1"/>
                </a:solidFill>
                <a:effectLst>
                  <a:outerShdw blurRad="38100" dist="38100" dir="2700000" algn="tl">
                    <a:srgbClr val="000000">
                      <a:alpha val="43137"/>
                    </a:srgbClr>
                  </a:outerShdw>
                </a:effectLst>
              </a:rPr>
              <a:t>Set the stage</a:t>
            </a:r>
          </a:p>
        </p:txBody>
      </p:sp>
      <p:sp>
        <p:nvSpPr>
          <p:cNvPr id="10" name="Content Placeholder 9"/>
          <p:cNvSpPr>
            <a:spLocks noGrp="1"/>
          </p:cNvSpPr>
          <p:nvPr>
            <p:ph sz="quarter" idx="13"/>
          </p:nvPr>
        </p:nvSpPr>
        <p:spPr bwMode="gray">
          <a:xfrm>
            <a:off x="4191000" y="1704108"/>
            <a:ext cx="4038600" cy="886691"/>
          </a:xfrm>
        </p:spPr>
        <p:txBody>
          <a:bodyPr/>
          <a:lstStyle/>
          <a:p>
            <a:pPr marL="0" indent="0">
              <a:buNone/>
            </a:pPr>
            <a:r>
              <a:rPr lang="en-US" b="1" dirty="0">
                <a:solidFill>
                  <a:schemeClr val="bg1"/>
                </a:solidFill>
                <a:effectLst>
                  <a:outerShdw blurRad="38100" dist="38100" dir="2700000" algn="tl">
                    <a:srgbClr val="000000">
                      <a:alpha val="43137"/>
                    </a:srgbClr>
                  </a:outerShdw>
                </a:effectLst>
              </a:rPr>
              <a:t>Play</a:t>
            </a:r>
          </a:p>
        </p:txBody>
      </p:sp>
      <p:sp>
        <p:nvSpPr>
          <p:cNvPr id="11" name="Content Placeholder 10"/>
          <p:cNvSpPr>
            <a:spLocks noGrp="1"/>
          </p:cNvSpPr>
          <p:nvPr>
            <p:ph sz="quarter" idx="14"/>
          </p:nvPr>
        </p:nvSpPr>
        <p:spPr bwMode="gray">
          <a:xfrm>
            <a:off x="533400" y="4843549"/>
            <a:ext cx="4038600" cy="990600"/>
          </a:xfrm>
        </p:spPr>
        <p:txBody>
          <a:bodyPr/>
          <a:lstStyle/>
          <a:p>
            <a:pPr marL="0" indent="0">
              <a:buNone/>
            </a:pPr>
            <a:r>
              <a:rPr lang="en-US" b="1" dirty="0">
                <a:solidFill>
                  <a:schemeClr val="bg1"/>
                </a:solidFill>
                <a:effectLst>
                  <a:outerShdw blurRad="38100" dist="38100" dir="2700000" algn="tl">
                    <a:srgbClr val="000000">
                      <a:alpha val="43137"/>
                    </a:srgbClr>
                  </a:outerShdw>
                </a:effectLst>
              </a:rPr>
              <a:t>Engage</a:t>
            </a:r>
          </a:p>
        </p:txBody>
      </p:sp>
      <p:sp>
        <p:nvSpPr>
          <p:cNvPr id="12" name="Content Placeholder 11"/>
          <p:cNvSpPr>
            <a:spLocks noGrp="1"/>
          </p:cNvSpPr>
          <p:nvPr>
            <p:ph sz="quarter" idx="15"/>
          </p:nvPr>
        </p:nvSpPr>
        <p:spPr bwMode="gray">
          <a:xfrm>
            <a:off x="7315200" y="5718755"/>
            <a:ext cx="1600200" cy="990600"/>
          </a:xfrm>
        </p:spPr>
        <p:txBody>
          <a:bodyPr/>
          <a:lstStyle/>
          <a:p>
            <a:pPr marL="0" indent="0">
              <a:buNone/>
            </a:pPr>
            <a:r>
              <a:rPr lang="en-US" b="1" dirty="0">
                <a:solidFill>
                  <a:schemeClr val="bg1"/>
                </a:solidFill>
                <a:effectLst>
                  <a:outerShdw blurRad="38100" dist="38100" dir="2700000" algn="tl">
                    <a:srgbClr val="000000">
                      <a:alpha val="43137"/>
                    </a:srgbClr>
                  </a:outerShdw>
                </a:effectLst>
              </a:rPr>
              <a:t>Model</a:t>
            </a:r>
          </a:p>
        </p:txBody>
      </p:sp>
      <p:sp>
        <p:nvSpPr>
          <p:cNvPr id="5" name="Content Placeholder 4"/>
          <p:cNvSpPr>
            <a:spLocks noGrp="1"/>
          </p:cNvSpPr>
          <p:nvPr>
            <p:ph sz="quarter" idx="16"/>
          </p:nvPr>
        </p:nvSpPr>
        <p:spPr bwMode="gray">
          <a:xfrm>
            <a:off x="0" y="5867400"/>
            <a:ext cx="3962400" cy="1020762"/>
          </a:xfrm>
          <a:solidFill>
            <a:srgbClr val="FBC965"/>
          </a:solidFill>
          <a:ln>
            <a:solidFill>
              <a:schemeClr val="dk1"/>
            </a:solidFill>
          </a:ln>
        </p:spPr>
        <p:txBody>
          <a:bodyPr/>
          <a:lstStyle/>
          <a:p>
            <a:pPr marL="120650" indent="0">
              <a:buNone/>
            </a:pPr>
            <a:r>
              <a:rPr lang="en-US" sz="2000" dirty="0"/>
              <a:t>Read pages 112-113 and 198-199 in the Preschool Curriculum Framework (Volume 1).</a:t>
            </a:r>
          </a:p>
        </p:txBody>
      </p:sp>
      <p:sp>
        <p:nvSpPr>
          <p:cNvPr id="4" name="Slide Number Placeholder 3"/>
          <p:cNvSpPr>
            <a:spLocks noGrp="1"/>
          </p:cNvSpPr>
          <p:nvPr>
            <p:ph type="sldNum" sz="quarter" idx="18"/>
          </p:nvPr>
        </p:nvSpPr>
        <p:spPr bwMode="gray"/>
        <p:txBody>
          <a:bodyPr/>
          <a:lstStyle/>
          <a:p>
            <a:fld id="{3DD1D8A4-18A6-4FF6-B04A-C7B283AD30F4}" type="slidenum">
              <a:rPr lang="en-US" altLang="en-US" smtClean="0"/>
              <a:pPr/>
              <a:t>32</a:t>
            </a:fld>
            <a:endParaRPr lang="en-US" altLang="en-US"/>
          </a:p>
        </p:txBody>
      </p:sp>
      <p:sp>
        <p:nvSpPr>
          <p:cNvPr id="13" name="Rectangle 5"/>
          <p:cNvSpPr>
            <a:spLocks noChangeArrowheads="1"/>
          </p:cNvSpPr>
          <p:nvPr/>
        </p:nvSpPr>
        <p:spPr bwMode="gray">
          <a:xfrm>
            <a:off x="3962400" y="6593917"/>
            <a:ext cx="51816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rPr>
              <a:t>©2017 California Department of Education</a:t>
            </a:r>
            <a:endParaRPr lang="en-US" altLang="en-US" sz="900" b="1" dirty="0">
              <a:solidFill>
                <a:schemeClr val="bg1"/>
              </a:solidFill>
              <a:cs typeface="Arial" panose="020B0604020202020204" pitchFamily="34" charset="0"/>
            </a:endParaRPr>
          </a:p>
        </p:txBody>
      </p:sp>
    </p:spTree>
    <p:extLst>
      <p:ext uri="{BB962C8B-B14F-4D97-AF65-F5344CB8AC3E}">
        <p14:creationId xmlns:p14="http://schemas.microsoft.com/office/powerpoint/2010/main" val="28292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1" grpId="0" build="p"/>
      <p:bldP spid="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Cooking and Conversation—Part 1</a:t>
            </a:r>
          </a:p>
        </p:txBody>
      </p:sp>
      <p:sp>
        <p:nvSpPr>
          <p:cNvPr id="3" name="Content Placeholder 2"/>
          <p:cNvSpPr>
            <a:spLocks noGrp="1"/>
          </p:cNvSpPr>
          <p:nvPr>
            <p:ph sz="half" idx="1"/>
          </p:nvPr>
        </p:nvSpPr>
        <p:spPr>
          <a:xfrm>
            <a:off x="228600" y="1143000"/>
            <a:ext cx="8763000" cy="5334000"/>
          </a:xfrm>
          <a:solidFill>
            <a:srgbClr val="FCF4E4"/>
          </a:solidFill>
        </p:spPr>
        <p:style>
          <a:lnRef idx="2">
            <a:schemeClr val="dk1"/>
          </a:lnRef>
          <a:fillRef idx="1">
            <a:schemeClr val="lt1"/>
          </a:fillRef>
          <a:effectRef idx="0">
            <a:schemeClr val="dk1"/>
          </a:effectRef>
          <a:fontRef idx="minor">
            <a:schemeClr val="dk1"/>
          </a:fontRef>
        </p:style>
        <p:txBody>
          <a:bodyPr/>
          <a:lstStyle/>
          <a:p>
            <a:pPr lvl="0" defTabSz="914400">
              <a:lnSpc>
                <a:spcPct val="115000"/>
              </a:lnSpc>
              <a:spcBef>
                <a:spcPts val="0"/>
              </a:spcBef>
              <a:spcAft>
                <a:spcPts val="0"/>
              </a:spcAft>
              <a:buFont typeface="Symbol" panose="05050102010706020507" pitchFamily="18" charset="2"/>
              <a:buChar char=""/>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Take out Handout 5: Fruit Salad Recipe.</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defTabSz="914400">
              <a:lnSpc>
                <a:spcPct val="115000"/>
              </a:lnSpc>
              <a:spcBef>
                <a:spcPts val="0"/>
              </a:spcBef>
              <a:spcAft>
                <a:spcPts val="0"/>
              </a:spcAft>
              <a:buFont typeface="Symbol" panose="05050102010706020507" pitchFamily="18" charset="2"/>
              <a:buChar char=""/>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Send one groupmate to collect the cooking materials.</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defTabSz="914400">
              <a:lnSpc>
                <a:spcPct val="115000"/>
              </a:lnSpc>
              <a:spcBef>
                <a:spcPts val="0"/>
              </a:spcBef>
              <a:spcAft>
                <a:spcPts val="0"/>
              </a:spcAft>
              <a:buFont typeface="Symbol" panose="05050102010706020507" pitchFamily="18" charset="2"/>
              <a:buChar char=""/>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Self-assign the following roles within your group:</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defTabSz="914400">
              <a:lnSpc>
                <a:spcPct val="115000"/>
              </a:lnSpc>
              <a:spcBef>
                <a:spcPts val="0"/>
              </a:spcBef>
              <a:spcAft>
                <a:spcPts val="0"/>
              </a:spcAft>
              <a:buFont typeface="Courier New" panose="02070309020205020404" pitchFamily="49" charset="0"/>
              <a:buChar char="o"/>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One teacher/facilitator—facilitates exploration of mystery object in the bag</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defTabSz="914400">
              <a:lnSpc>
                <a:spcPct val="115000"/>
              </a:lnSpc>
              <a:spcBef>
                <a:spcPts val="0"/>
              </a:spcBef>
              <a:spcAft>
                <a:spcPts val="0"/>
              </a:spcAft>
              <a:buFont typeface="Courier New" panose="02070309020205020404" pitchFamily="49" charset="0"/>
              <a:buChar char="o"/>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Two students/chefs—explores and guesses what the object in the bag is (without looking)</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defTabSz="914400">
              <a:lnSpc>
                <a:spcPct val="115000"/>
              </a:lnSpc>
              <a:spcBef>
                <a:spcPts val="0"/>
              </a:spcBef>
              <a:spcAft>
                <a:spcPts val="0"/>
              </a:spcAft>
              <a:buFont typeface="Courier New" panose="02070309020205020404" pitchFamily="49" charset="0"/>
              <a:buChar char="o"/>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One or two recorders—documents language used during activity on note paper</a:t>
            </a:r>
            <a:endParaRPr lang="en-US" sz="2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defTabSz="914400">
              <a:lnSpc>
                <a:spcPct val="115000"/>
              </a:lnSpc>
              <a:spcBef>
                <a:spcPts val="0"/>
              </a:spcBef>
              <a:spcAft>
                <a:spcPts val="0"/>
              </a:spcAft>
              <a:buFont typeface="Symbol" panose="05050102010706020507" pitchFamily="18" charset="2"/>
              <a:buChar char=""/>
              <a:tabLst>
                <a:tab pos="1320800" algn="l"/>
              </a:tabLst>
            </a:pPr>
            <a:r>
              <a:rPr lang="en-US" sz="2700" dirty="0">
                <a:solidFill>
                  <a:srgbClr val="000000"/>
                </a:solidFill>
                <a:latin typeface="Arial" panose="020B0604020202020204" pitchFamily="34" charset="0"/>
                <a:ea typeface="Times New Roman" panose="02020603050405020304" pitchFamily="18" charset="0"/>
                <a:cs typeface="Arial" panose="020B0604020202020204" pitchFamily="34" charset="0"/>
              </a:rPr>
              <a:t>Play your role as you follow the recipe and converse with your groupmates. </a:t>
            </a:r>
            <a:endParaRPr lang="en-US" sz="2700" dirty="0">
              <a:latin typeface="Arial" panose="020B0604020202020204" pitchFamily="34" charset="0"/>
              <a:cs typeface="Arial" panose="020B0604020202020204" pitchFamily="34" charset="0"/>
            </a:endParaRPr>
          </a:p>
          <a:p>
            <a:pPr marL="457200" lvl="1" indent="0">
              <a:buNone/>
            </a:pPr>
            <a:endParaRPr lang="en-US" sz="2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966F034-B699-48FE-A9DF-2E712CC1E217}" type="slidenum">
              <a:rPr lang="en-US" altLang="en-US" smtClean="0"/>
              <a:pPr/>
              <a:t>33</a:t>
            </a:fld>
            <a:endParaRPr lang="en-US" altLang="en-US"/>
          </a:p>
        </p:txBody>
      </p:sp>
    </p:spTree>
    <p:extLst>
      <p:ext uri="{BB962C8B-B14F-4D97-AF65-F5344CB8AC3E}">
        <p14:creationId xmlns:p14="http://schemas.microsoft.com/office/powerpoint/2010/main" val="3142526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
            <a:ext cx="9144000" cy="838200"/>
          </a:xfrm>
        </p:spPr>
        <p:txBody>
          <a:bodyPr/>
          <a:lstStyle/>
          <a:p>
            <a:r>
              <a:rPr lang="en-US" dirty="0">
                <a:solidFill>
                  <a:prstClr val="black"/>
                </a:solidFill>
              </a:rPr>
              <a:t>Cooking and Conversation—Part 2</a:t>
            </a:r>
            <a:endParaRPr lang="en-US" dirty="0"/>
          </a:p>
        </p:txBody>
      </p:sp>
      <p:sp>
        <p:nvSpPr>
          <p:cNvPr id="3" name="Content Placeholder 2"/>
          <p:cNvSpPr>
            <a:spLocks noGrp="1"/>
          </p:cNvSpPr>
          <p:nvPr>
            <p:ph sz="quarter" idx="2"/>
          </p:nvPr>
        </p:nvSpPr>
        <p:spPr>
          <a:xfrm>
            <a:off x="228600" y="762000"/>
            <a:ext cx="8686800" cy="5638800"/>
          </a:xfrm>
          <a:solidFill>
            <a:srgbClr val="FCF4E4"/>
          </a:solidFill>
        </p:spPr>
        <p:style>
          <a:lnRef idx="2">
            <a:schemeClr val="dk1"/>
          </a:lnRef>
          <a:fillRef idx="1">
            <a:schemeClr val="lt1"/>
          </a:fillRef>
          <a:effectRef idx="0">
            <a:schemeClr val="dk1"/>
          </a:effectRef>
          <a:fontRef idx="minor">
            <a:schemeClr val="dk1"/>
          </a:fontRef>
        </p:style>
        <p:txBody>
          <a:bodyPr/>
          <a:lstStyle/>
          <a:p>
            <a:pPr lvl="0"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Take out Handout 1: Language Use and Conventions and English-Language Development Foundation Maps.</a:t>
            </a:r>
          </a:p>
          <a:p>
            <a:pPr lvl="0"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Refer to Foundation 1.1 while analyzing the recorder’s notes.</a:t>
            </a:r>
          </a:p>
          <a:p>
            <a:pPr lvl="0"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Use the following questions to guide your discussion and analysis:</a:t>
            </a:r>
          </a:p>
          <a:p>
            <a:pPr lvl="1"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What language was used for basic purposes (e.g., describing, requesting, commenting, acknowledging, rejecting, etc.)?</a:t>
            </a:r>
          </a:p>
          <a:p>
            <a:pPr lvl="1"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What language was used for advanced purposes (e.g., reasoning, predicting, problem solving, seeking new information, etc.)?</a:t>
            </a:r>
          </a:p>
          <a:p>
            <a:pPr lvl="1"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What other foundations may have been experienced?</a:t>
            </a:r>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00050"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Record key points from your conversation on chart paper.</a:t>
            </a:r>
          </a:p>
          <a:p>
            <a:pPr marL="400050" defTabSz="914400">
              <a:lnSpc>
                <a:spcPct val="115000"/>
              </a:lnSpc>
              <a:spcBef>
                <a:spcPts val="0"/>
              </a:spcBef>
              <a:spcAft>
                <a:spcPts val="0"/>
              </a:spcAft>
              <a:tabLst>
                <a:tab pos="1320800" algn="l"/>
              </a:tabLst>
              <a:defRPr/>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Be ready to share one key discovery or “aha” from their discussion.</a:t>
            </a:r>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966F034-B699-48FE-A9DF-2E712CC1E217}" type="slidenum">
              <a:rPr lang="en-US" altLang="en-US" smtClean="0"/>
              <a:pPr/>
              <a:t>34</a:t>
            </a:fld>
            <a:endParaRPr lang="en-US" altLang="en-US"/>
          </a:p>
        </p:txBody>
      </p:sp>
    </p:spTree>
    <p:extLst>
      <p:ext uri="{BB962C8B-B14F-4D97-AF65-F5344CB8AC3E}">
        <p14:creationId xmlns:p14="http://schemas.microsoft.com/office/powerpoint/2010/main" val="412491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Center time"/>
          <p:cNvPicPr>
            <a:picLocks noGrp="1" noChangeAspect="1"/>
          </p:cNvPicPr>
          <p:nvPr>
            <p:ph sz="half" idx="1"/>
          </p:nvPr>
        </p:nvPicPr>
        <p:blipFill>
          <a:blip r:embed="rId3"/>
          <a:stretch>
            <a:fillRect/>
          </a:stretch>
        </p:blipFill>
        <p:spPr>
          <a:xfrm>
            <a:off x="-2" y="1230007"/>
            <a:ext cx="9144001" cy="5659436"/>
          </a:xfrm>
          <a:prstGeom prst="rect">
            <a:avLst/>
          </a:prstGeom>
          <a:ln>
            <a:solidFill>
              <a:schemeClr val="dk1"/>
            </a:solidFill>
          </a:ln>
        </p:spPr>
      </p:pic>
      <p:sp>
        <p:nvSpPr>
          <p:cNvPr id="133122" name="Title 1"/>
          <p:cNvSpPr>
            <a:spLocks noGrp="1"/>
          </p:cNvSpPr>
          <p:nvPr>
            <p:ph type="title"/>
          </p:nvPr>
        </p:nvSpPr>
        <p:spPr>
          <a:xfrm>
            <a:off x="-1" y="-1"/>
            <a:ext cx="9168749" cy="1230007"/>
          </a:xfrm>
        </p:spPr>
        <p:txBody>
          <a:bodyPr/>
          <a:lstStyle/>
          <a:p>
            <a:r>
              <a:rPr lang="en-US" altLang="en-US" sz="3600" dirty="0"/>
              <a:t>Special Considerations for Supporting English-Language Development</a:t>
            </a:r>
          </a:p>
        </p:txBody>
      </p:sp>
      <p:sp>
        <p:nvSpPr>
          <p:cNvPr id="2" name="Content Placeholder 1"/>
          <p:cNvSpPr>
            <a:spLocks noGrp="1"/>
          </p:cNvSpPr>
          <p:nvPr>
            <p:ph sz="half" idx="2"/>
          </p:nvPr>
        </p:nvSpPr>
        <p:spPr>
          <a:xfrm>
            <a:off x="0" y="1230006"/>
            <a:ext cx="5368583" cy="1405501"/>
          </a:xfrm>
          <a:solidFill>
            <a:srgbClr val="EEC168"/>
          </a:solidFill>
          <a:ln>
            <a:solidFill>
              <a:schemeClr val="dk1"/>
            </a:solidFill>
          </a:ln>
        </p:spPr>
        <p:txBody>
          <a:bodyPr/>
          <a:lstStyle/>
          <a:p>
            <a:pPr marL="166688" indent="0">
              <a:buNone/>
            </a:pPr>
            <a:r>
              <a:rPr lang="en-US" altLang="en-US" dirty="0"/>
              <a:t>“Target both the content and English-language development in every activity” </a:t>
            </a:r>
            <a:r>
              <a:rPr lang="en-US" altLang="en-US" sz="1800" dirty="0"/>
              <a:t>(PCF, Vol. 1, p. 192)</a:t>
            </a:r>
            <a:r>
              <a:rPr lang="en-US" altLang="en-US" dirty="0"/>
              <a:t>. </a:t>
            </a:r>
            <a:br>
              <a:rPr lang="en-US" altLang="en-US" dirty="0"/>
            </a:br>
            <a:endParaRPr lang="en-US" dirty="0"/>
          </a:p>
        </p:txBody>
      </p:sp>
      <p:sp>
        <p:nvSpPr>
          <p:cNvPr id="13312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03BA37-3E93-42A8-8BFB-C320AA98E0D9}" type="slidenum">
              <a:rPr lang="en-US" altLang="en-US" sz="1200"/>
              <a:pPr/>
              <a:t>35</a:t>
            </a:fld>
            <a:endParaRPr lang="en-US" altLang="en-US" sz="1200"/>
          </a:p>
        </p:txBody>
      </p:sp>
      <p:sp>
        <p:nvSpPr>
          <p:cNvPr id="7" name="Rectangle 5"/>
          <p:cNvSpPr>
            <a:spLocks noChangeArrowheads="1"/>
          </p:cNvSpPr>
          <p:nvPr/>
        </p:nvSpPr>
        <p:spPr bwMode="auto">
          <a:xfrm>
            <a:off x="0" y="6685198"/>
            <a:ext cx="377541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3433175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24500" y="1981200"/>
            <a:ext cx="2286000" cy="1447801"/>
          </a:xfrm>
        </p:spPr>
        <p:txBody>
          <a:bodyPr/>
          <a:lstStyle/>
          <a:p>
            <a:r>
              <a:rPr lang="en-US" sz="800" dirty="0">
                <a:solidFill>
                  <a:srgbClr val="F4D28D"/>
                </a:solidFill>
              </a:rPr>
              <a:t>How might you plan to support English learners?</a:t>
            </a:r>
          </a:p>
          <a:p>
            <a:r>
              <a:rPr lang="en-US" sz="800" dirty="0">
                <a:solidFill>
                  <a:srgbClr val="F4D28D"/>
                </a:solidFill>
              </a:rPr>
              <a:t>How might you shift this activity to support more prediction?</a:t>
            </a:r>
          </a:p>
          <a:p>
            <a:r>
              <a:rPr lang="en-US" sz="800" dirty="0">
                <a:solidFill>
                  <a:srgbClr val="F4D28D"/>
                </a:solidFill>
              </a:rPr>
              <a:t>How might you let students take more turns?</a:t>
            </a:r>
          </a:p>
          <a:p>
            <a:r>
              <a:rPr lang="en-US" sz="800" dirty="0">
                <a:solidFill>
                  <a:srgbClr val="F4D28D"/>
                </a:solidFill>
              </a:rPr>
              <a:t>How might you listen to a student communicating non-verbally?</a:t>
            </a:r>
          </a:p>
          <a:p>
            <a:endParaRPr lang="en-US" sz="800" dirty="0">
              <a:solidFill>
                <a:srgbClr val="F4D28D"/>
              </a:solidFill>
            </a:endParaRPr>
          </a:p>
          <a:p>
            <a:endParaRPr lang="en-US" sz="800" dirty="0">
              <a:solidFill>
                <a:srgbClr val="F4D28D"/>
              </a:solidFill>
            </a:endParaRPr>
          </a:p>
          <a:p>
            <a:endParaRPr lang="en-US" sz="800" dirty="0">
              <a:solidFill>
                <a:srgbClr val="F4D28D"/>
              </a:solidFill>
            </a:endParaRPr>
          </a:p>
          <a:p>
            <a:pPr marL="0" indent="0">
              <a:buNone/>
            </a:pPr>
            <a:endParaRPr lang="en-US" sz="800" dirty="0">
              <a:solidFill>
                <a:srgbClr val="F4D28D"/>
              </a:solidFill>
            </a:endParaRPr>
          </a:p>
        </p:txBody>
      </p:sp>
      <p:sp>
        <p:nvSpPr>
          <p:cNvPr id="2" name="Title 1"/>
          <p:cNvSpPr>
            <a:spLocks noGrp="1"/>
          </p:cNvSpPr>
          <p:nvPr>
            <p:ph type="title"/>
          </p:nvPr>
        </p:nvSpPr>
        <p:spPr>
          <a:xfrm>
            <a:off x="457200" y="0"/>
            <a:ext cx="8229600" cy="1122362"/>
          </a:xfrm>
        </p:spPr>
        <p:txBody>
          <a:bodyPr/>
          <a:lstStyle/>
          <a:p>
            <a:r>
              <a:rPr lang="en-US" sz="3600" dirty="0"/>
              <a:t>Cooking and Conversation—Part 3</a:t>
            </a:r>
          </a:p>
        </p:txBody>
      </p:sp>
      <p:sp>
        <p:nvSpPr>
          <p:cNvPr id="8" name="Content Placeholder 7"/>
          <p:cNvSpPr>
            <a:spLocks noGrp="1"/>
          </p:cNvSpPr>
          <p:nvPr>
            <p:ph sz="half" idx="2"/>
          </p:nvPr>
        </p:nvSpPr>
        <p:spPr>
          <a:xfrm>
            <a:off x="4953000" y="1122362"/>
            <a:ext cx="3937000" cy="4525963"/>
          </a:xfrm>
          <a:solidFill>
            <a:srgbClr val="FCF4E4"/>
          </a:solidFill>
        </p:spPr>
        <p:style>
          <a:lnRef idx="2">
            <a:schemeClr val="dk1"/>
          </a:lnRef>
          <a:fillRef idx="1">
            <a:schemeClr val="lt1"/>
          </a:fillRef>
          <a:effectRef idx="0">
            <a:schemeClr val="dk1"/>
          </a:effectRef>
          <a:fontRef idx="minor">
            <a:schemeClr val="dk1"/>
          </a:fontRef>
        </p:style>
        <p:txBody>
          <a:bodyPr/>
          <a:lstStyle/>
          <a:p>
            <a:pPr indent="-285750" defTabSz="914400">
              <a:lnSpc>
                <a:spcPct val="115000"/>
              </a:lnSpc>
              <a:spcBef>
                <a:spcPts val="0"/>
              </a:spcBef>
              <a:spcAft>
                <a:spcPts val="0"/>
              </a:spcAft>
              <a:tabLst>
                <a:tab pos="1320800" algn="l"/>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Create a list of ideas for the teacher/facilitator.</a:t>
            </a:r>
          </a:p>
          <a:p>
            <a:pPr indent="-285750" defTabSz="914400">
              <a:lnSpc>
                <a:spcPct val="115000"/>
              </a:lnSpc>
              <a:spcBef>
                <a:spcPts val="0"/>
              </a:spcBef>
              <a:spcAft>
                <a:spcPts val="0"/>
              </a:spcAft>
              <a:tabLst>
                <a:tab pos="1320800" algn="l"/>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Role play again to try out these ideas.</a:t>
            </a:r>
          </a:p>
          <a:p>
            <a:pPr indent="-285750" defTabSz="914400">
              <a:lnSpc>
                <a:spcPct val="115000"/>
              </a:lnSpc>
              <a:spcBef>
                <a:spcPts val="0"/>
              </a:spcBef>
              <a:spcAft>
                <a:spcPts val="0"/>
              </a:spcAft>
              <a:tabLst>
                <a:tab pos="1320800" algn="l"/>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Record the conversation. </a:t>
            </a:r>
          </a:p>
          <a:p>
            <a:pPr indent="-285750" defTabSz="914400">
              <a:lnSpc>
                <a:spcPct val="115000"/>
              </a:lnSpc>
              <a:spcBef>
                <a:spcPts val="0"/>
              </a:spcBef>
              <a:spcAft>
                <a:spcPts val="0"/>
              </a:spcAft>
              <a:tabLst>
                <a:tab pos="1320800" algn="l"/>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Ask, “Are these ideas working?”</a:t>
            </a:r>
          </a:p>
          <a:p>
            <a:pPr indent="-285750" defTabSz="914400">
              <a:lnSpc>
                <a:spcPct val="115000"/>
              </a:lnSpc>
              <a:spcBef>
                <a:spcPts val="0"/>
              </a:spcBef>
              <a:spcAft>
                <a:spcPts val="0"/>
              </a:spcAft>
              <a:tabLst>
                <a:tab pos="1320800" algn="l"/>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Be ready to share one key discovery or “aha” from your discussion.</a:t>
            </a:r>
            <a:endParaRPr lang="en-US"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966F034-B699-48FE-A9DF-2E712CC1E217}" type="slidenum">
              <a:rPr lang="en-US" altLang="en-US" smtClean="0"/>
              <a:pPr/>
              <a:t>36</a:t>
            </a:fld>
            <a:endParaRPr lang="en-US" altLang="en-US"/>
          </a:p>
        </p:txBody>
      </p:sp>
      <p:graphicFrame>
        <p:nvGraphicFramePr>
          <p:cNvPr id="9" name="Content Placeholder 6"/>
          <p:cNvGraphicFramePr>
            <a:graphicFrameLocks/>
          </p:cNvGraphicFramePr>
          <p:nvPr>
            <p:extLst>
              <p:ext uri="{D42A27DB-BD31-4B8C-83A1-F6EECF244321}">
                <p14:modId xmlns:p14="http://schemas.microsoft.com/office/powerpoint/2010/main" val="3793210135"/>
              </p:ext>
            </p:extLst>
          </p:nvPr>
        </p:nvGraphicFramePr>
        <p:xfrm>
          <a:off x="228600" y="939205"/>
          <a:ext cx="4546600" cy="4979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451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lstStyle/>
          <a:p>
            <a:r>
              <a:rPr lang="en-US" dirty="0"/>
              <a:t>Irregular Nouns and Verbs</a:t>
            </a:r>
          </a:p>
        </p:txBody>
      </p:sp>
      <p:sp>
        <p:nvSpPr>
          <p:cNvPr id="3" name="Content Placeholder 2"/>
          <p:cNvSpPr>
            <a:spLocks noGrp="1"/>
          </p:cNvSpPr>
          <p:nvPr>
            <p:ph sz="half" idx="1"/>
          </p:nvPr>
        </p:nvSpPr>
        <p:spPr>
          <a:xfrm>
            <a:off x="304800" y="1582947"/>
            <a:ext cx="4038600" cy="3733799"/>
          </a:xfrm>
          <a:solidFill>
            <a:srgbClr val="FCF4E4"/>
          </a:solidFill>
        </p:spPr>
        <p:style>
          <a:lnRef idx="2">
            <a:schemeClr val="dk1"/>
          </a:lnRef>
          <a:fillRef idx="1">
            <a:schemeClr val="lt1"/>
          </a:fillRef>
          <a:effectRef idx="0">
            <a:schemeClr val="dk1"/>
          </a:effectRef>
          <a:fontRef idx="minor">
            <a:schemeClr val="dk1"/>
          </a:fontRef>
        </p:style>
        <p:txBody>
          <a:bodyPr numCol="1"/>
          <a:lstStyle/>
          <a:p>
            <a:pPr marL="120650" indent="0">
              <a:buNone/>
            </a:pPr>
            <a:r>
              <a:rPr lang="en-US" b="1" dirty="0"/>
              <a:t>Examples of irregular nouns:</a:t>
            </a:r>
          </a:p>
          <a:p>
            <a:pPr marL="577850" indent="-457200"/>
            <a:r>
              <a:rPr lang="en-US" dirty="0"/>
              <a:t>Wolf = Wolves</a:t>
            </a:r>
          </a:p>
          <a:p>
            <a:pPr marL="577850" indent="-457200"/>
            <a:r>
              <a:rPr lang="en-US" dirty="0"/>
              <a:t>Loaf = Loaves</a:t>
            </a:r>
          </a:p>
          <a:p>
            <a:pPr marL="577850" indent="-457200"/>
            <a:r>
              <a:rPr lang="en-US" dirty="0"/>
              <a:t>Man = Men</a:t>
            </a:r>
          </a:p>
          <a:p>
            <a:pPr marL="577850" lvl="0" indent="-457200"/>
            <a:r>
              <a:rPr lang="en-US" dirty="0">
                <a:solidFill>
                  <a:prstClr val="black"/>
                </a:solidFill>
                <a:ea typeface="ＭＳ Ｐゴシック" charset="0"/>
              </a:rPr>
              <a:t>Mouse = Mice</a:t>
            </a:r>
          </a:p>
          <a:p>
            <a:pPr marL="120650" indent="0">
              <a:buNone/>
            </a:pPr>
            <a:endParaRPr lang="en-US" dirty="0"/>
          </a:p>
          <a:p>
            <a:pPr marL="0" indent="0">
              <a:buNone/>
            </a:pPr>
            <a:endParaRPr lang="en-US" dirty="0"/>
          </a:p>
          <a:p>
            <a:endParaRPr lang="en-US" dirty="0"/>
          </a:p>
        </p:txBody>
      </p:sp>
      <p:sp>
        <p:nvSpPr>
          <p:cNvPr id="4" name="Content Placeholder 3"/>
          <p:cNvSpPr>
            <a:spLocks noGrp="1"/>
          </p:cNvSpPr>
          <p:nvPr>
            <p:ph sz="half" idx="2"/>
          </p:nvPr>
        </p:nvSpPr>
        <p:spPr>
          <a:xfrm>
            <a:off x="4803475" y="1600200"/>
            <a:ext cx="4038600" cy="3733799"/>
          </a:xfrm>
          <a:solidFill>
            <a:srgbClr val="EEC168"/>
          </a:solidFill>
          <a:ln>
            <a:solidFill>
              <a:srgbClr val="000000"/>
            </a:solidFill>
          </a:ln>
        </p:spPr>
        <p:txBody>
          <a:bodyPr/>
          <a:lstStyle/>
          <a:p>
            <a:pPr marL="120650" indent="0">
              <a:buNone/>
            </a:pPr>
            <a:r>
              <a:rPr lang="en-US" b="1" dirty="0"/>
              <a:t>Examples of irregular verbs:</a:t>
            </a:r>
          </a:p>
          <a:p>
            <a:pPr marL="577850" indent="-457200"/>
            <a:r>
              <a:rPr lang="en-US" dirty="0"/>
              <a:t>Swim = Swam </a:t>
            </a:r>
          </a:p>
          <a:p>
            <a:pPr marL="577850" indent="-457200"/>
            <a:r>
              <a:rPr lang="en-US" dirty="0"/>
              <a:t>Fall = Fell</a:t>
            </a:r>
          </a:p>
          <a:p>
            <a:pPr marL="577850" indent="-457200"/>
            <a:r>
              <a:rPr lang="en-US" dirty="0"/>
              <a:t>Ran = Run</a:t>
            </a:r>
          </a:p>
          <a:p>
            <a:pPr marL="577850" indent="-457200"/>
            <a:r>
              <a:rPr lang="en-US" dirty="0"/>
              <a:t>Go = Went</a:t>
            </a:r>
          </a:p>
          <a:p>
            <a:pPr marL="577850" indent="-457200"/>
            <a:r>
              <a:rPr lang="en-US" dirty="0"/>
              <a:t>Feel = Felt</a:t>
            </a:r>
          </a:p>
          <a:p>
            <a:endParaRPr lang="en-US" dirty="0"/>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37</a:t>
            </a:fld>
            <a:endParaRPr lang="en-US" altLang="en-US"/>
          </a:p>
        </p:txBody>
      </p:sp>
    </p:spTree>
    <p:extLst>
      <p:ext uri="{BB962C8B-B14F-4D97-AF65-F5344CB8AC3E}">
        <p14:creationId xmlns:p14="http://schemas.microsoft.com/office/powerpoint/2010/main" val="3291440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9131712" cy="1219200"/>
          </a:xfrm>
        </p:spPr>
        <p:txBody>
          <a:bodyPr/>
          <a:lstStyle/>
          <a:p>
            <a:br>
              <a:rPr lang="en-US" altLang="en-US" sz="3600" dirty="0"/>
            </a:br>
            <a:r>
              <a:rPr lang="en-US" altLang="en-US" sz="3600" dirty="0"/>
              <a:t>Grammar</a:t>
            </a:r>
            <a:br>
              <a:rPr lang="en-US" altLang="en-US" sz="3600" dirty="0"/>
            </a:br>
            <a:r>
              <a:rPr lang="en-US" altLang="en-US" sz="3600" dirty="0"/>
              <a:t> </a:t>
            </a:r>
            <a:r>
              <a:rPr lang="en-US" altLang="en-US" sz="3200" dirty="0"/>
              <a:t>Foundation 3.1</a:t>
            </a:r>
            <a:br>
              <a:rPr lang="en-US" altLang="en-US" sz="3200" dirty="0"/>
            </a:br>
            <a:endParaRPr lang="en-US" altLang="en-US" sz="3200" dirty="0"/>
          </a:p>
        </p:txBody>
      </p:sp>
      <p:sp>
        <p:nvSpPr>
          <p:cNvPr id="3" name="Content Placeholder 2"/>
          <p:cNvSpPr>
            <a:spLocks noGrp="1"/>
          </p:cNvSpPr>
          <p:nvPr>
            <p:ph sz="half" idx="1"/>
          </p:nvPr>
        </p:nvSpPr>
        <p:spPr>
          <a:xfrm>
            <a:off x="152399" y="1219200"/>
            <a:ext cx="4343401" cy="4724400"/>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48 months: </a:t>
            </a:r>
          </a:p>
          <a:p>
            <a:pPr marL="114300" indent="0">
              <a:buNone/>
              <a:defRPr/>
            </a:pPr>
            <a:r>
              <a:rPr lang="en-US" sz="2600" dirty="0"/>
              <a:t>Understand</a:t>
            </a:r>
            <a:r>
              <a:rPr lang="en-US" dirty="0">
                <a:solidFill>
                  <a:prstClr val="black"/>
                </a:solidFill>
              </a:rPr>
              <a:t> and use increasingly complex and longer sentences, including sentences that combine two phrases or two or three concepts to communicate ideas.</a:t>
            </a:r>
            <a:endParaRPr lang="en-US" dirty="0"/>
          </a:p>
        </p:txBody>
      </p:sp>
      <p:sp>
        <p:nvSpPr>
          <p:cNvPr id="5" name="Content Placeholder 4"/>
          <p:cNvSpPr>
            <a:spLocks noGrp="1"/>
          </p:cNvSpPr>
          <p:nvPr>
            <p:ph sz="half" idx="2"/>
          </p:nvPr>
        </p:nvSpPr>
        <p:spPr>
          <a:xfrm>
            <a:off x="4648199" y="1219200"/>
            <a:ext cx="4267201" cy="4724400"/>
          </a:xfrm>
          <a:solidFill>
            <a:srgbClr val="EEC168"/>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60 months: </a:t>
            </a:r>
          </a:p>
          <a:p>
            <a:pPr marL="114300" indent="0">
              <a:buNone/>
              <a:defRPr/>
            </a:pPr>
            <a:r>
              <a:rPr lang="en-US" sz="2600" dirty="0"/>
              <a:t>Understand and use increasingly complex and longer sentences, including sentences that combine two or three phrases or three or four concepts to communicate ideas.</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38</a:t>
            </a:fld>
            <a:endParaRPr lang="en-US" altLang="en-US" sz="1200"/>
          </a:p>
        </p:txBody>
      </p:sp>
    </p:spTree>
    <p:extLst>
      <p:ext uri="{BB962C8B-B14F-4D97-AF65-F5344CB8AC3E}">
        <p14:creationId xmlns:p14="http://schemas.microsoft.com/office/powerpoint/2010/main" val="362146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9131712" cy="1219200"/>
          </a:xfrm>
        </p:spPr>
        <p:txBody>
          <a:bodyPr/>
          <a:lstStyle/>
          <a:p>
            <a:br>
              <a:rPr lang="en-US" altLang="en-US" sz="3600" dirty="0"/>
            </a:br>
            <a:r>
              <a:rPr lang="en-US" altLang="en-US" sz="3600" dirty="0"/>
              <a:t>Grammar</a:t>
            </a:r>
            <a:br>
              <a:rPr lang="en-US" altLang="en-US" sz="3600" dirty="0"/>
            </a:br>
            <a:r>
              <a:rPr lang="en-US" altLang="en-US" sz="3600" dirty="0"/>
              <a:t> </a:t>
            </a:r>
            <a:r>
              <a:rPr lang="en-US" altLang="en-US" sz="3200" dirty="0"/>
              <a:t>Foundation 3.2</a:t>
            </a:r>
            <a:br>
              <a:rPr lang="en-US" altLang="en-US" sz="3200" dirty="0"/>
            </a:br>
            <a:endParaRPr lang="en-US" altLang="en-US" sz="3200" dirty="0"/>
          </a:p>
        </p:txBody>
      </p:sp>
      <p:sp>
        <p:nvSpPr>
          <p:cNvPr id="3" name="Content Placeholder 2"/>
          <p:cNvSpPr>
            <a:spLocks noGrp="1"/>
          </p:cNvSpPr>
          <p:nvPr>
            <p:ph sz="half" idx="1"/>
          </p:nvPr>
        </p:nvSpPr>
        <p:spPr>
          <a:xfrm>
            <a:off x="152399" y="1219200"/>
            <a:ext cx="4343401" cy="4876800"/>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48 months: </a:t>
            </a:r>
          </a:p>
          <a:p>
            <a:pPr marL="114300" indent="0">
              <a:buNone/>
              <a:defRPr/>
            </a:pPr>
            <a:r>
              <a:rPr lang="en-US" dirty="0"/>
              <a:t>Understand and typically use age-appropriate grammar, including accepted word forms, such as subject-verb agreement, progressive tense, regular past tense, regular plurals, pronouns, and possessives.</a:t>
            </a:r>
          </a:p>
          <a:p>
            <a:pPr marL="114300" indent="0">
              <a:buNone/>
              <a:defRPr/>
            </a:pPr>
            <a:endParaRPr lang="en-US" dirty="0"/>
          </a:p>
        </p:txBody>
      </p:sp>
      <p:sp>
        <p:nvSpPr>
          <p:cNvPr id="5" name="Content Placeholder 4"/>
          <p:cNvSpPr>
            <a:spLocks noGrp="1"/>
          </p:cNvSpPr>
          <p:nvPr>
            <p:ph sz="half" idx="2"/>
          </p:nvPr>
        </p:nvSpPr>
        <p:spPr>
          <a:xfrm>
            <a:off x="4648199" y="1219200"/>
            <a:ext cx="4267201" cy="4876800"/>
          </a:xfrm>
          <a:solidFill>
            <a:srgbClr val="EEC168"/>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60 months: </a:t>
            </a:r>
          </a:p>
          <a:p>
            <a:pPr marL="114300" indent="0">
              <a:buNone/>
              <a:defRPr/>
            </a:pPr>
            <a:r>
              <a:rPr lang="en-US" sz="2600" dirty="0"/>
              <a:t>Understand and typically use age-appropriate grammar, including accepted word forms, such as subject-verb agreement, progressive tense, regular and irregular past tense, regular and irregular plurals, pronouns, and possessives.</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39</a:t>
            </a:fld>
            <a:endParaRPr lang="en-US" altLang="en-US" sz="1200"/>
          </a:p>
        </p:txBody>
      </p:sp>
    </p:spTree>
    <p:extLst>
      <p:ext uri="{BB962C8B-B14F-4D97-AF65-F5344CB8AC3E}">
        <p14:creationId xmlns:p14="http://schemas.microsoft.com/office/powerpoint/2010/main" val="247927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a:xfrm>
            <a:off x="0" y="170053"/>
            <a:ext cx="9144000" cy="1163447"/>
          </a:xfrm>
        </p:spPr>
        <p:txBody>
          <a:bodyPr/>
          <a:lstStyle/>
          <a:p>
            <a:r>
              <a:rPr lang="en-US" dirty="0"/>
              <a:t>Communicate and Connect—Part 2</a:t>
            </a:r>
          </a:p>
        </p:txBody>
      </p:sp>
      <p:sp>
        <p:nvSpPr>
          <p:cNvPr id="8" name="Content Placeholder 7"/>
          <p:cNvSpPr>
            <a:spLocks noGrp="1"/>
          </p:cNvSpPr>
          <p:nvPr>
            <p:ph sz="quarter" idx="3"/>
          </p:nvPr>
        </p:nvSpPr>
        <p:spPr>
          <a:xfrm>
            <a:off x="508000" y="1424943"/>
            <a:ext cx="8127999" cy="3985258"/>
          </a:xfrm>
          <a:solidFill>
            <a:srgbClr val="FCF4E4"/>
          </a:solidFill>
        </p:spPr>
        <p:style>
          <a:lnRef idx="2">
            <a:schemeClr val="dk1"/>
          </a:lnRef>
          <a:fillRef idx="1">
            <a:schemeClr val="lt1"/>
          </a:fillRef>
          <a:effectRef idx="0">
            <a:schemeClr val="dk1"/>
          </a:effectRef>
          <a:fontRef idx="minor">
            <a:schemeClr val="dk1"/>
          </a:fontRef>
        </p:style>
        <p:txBody>
          <a:bodyPr/>
          <a:lstStyle/>
          <a:p>
            <a:pPr>
              <a:spcBef>
                <a:spcPts val="672"/>
              </a:spcBef>
            </a:pPr>
            <a:r>
              <a:rPr lang="en-US" sz="2800" dirty="0"/>
              <a:t>Tie your string to your partner’s string.</a:t>
            </a:r>
          </a:p>
          <a:p>
            <a:pPr>
              <a:spcBef>
                <a:spcPts val="672"/>
              </a:spcBef>
            </a:pPr>
            <a:r>
              <a:rPr lang="en-US" sz="2800" dirty="0"/>
              <a:t>Team up with another partner pair with a similarly sized combined string.</a:t>
            </a:r>
          </a:p>
          <a:p>
            <a:pPr>
              <a:spcBef>
                <a:spcPts val="672"/>
              </a:spcBef>
            </a:pPr>
            <a:r>
              <a:rPr lang="en-US" sz="2800" dirty="0"/>
              <a:t>Share what you have learned about your language partner with the partner pair you have teamed up with. </a:t>
            </a:r>
          </a:p>
          <a:p>
            <a:pPr>
              <a:spcBef>
                <a:spcPts val="672"/>
              </a:spcBef>
            </a:pPr>
            <a:r>
              <a:rPr lang="en-US" sz="2800" dirty="0"/>
              <a:t>Tie your team’s strings together and hang them at the front of the room.</a:t>
            </a:r>
          </a:p>
        </p:txBody>
      </p:sp>
      <p:sp>
        <p:nvSpPr>
          <p:cNvPr id="4" name="Slide Number Placeholder 3"/>
          <p:cNvSpPr>
            <a:spLocks noGrp="1"/>
          </p:cNvSpPr>
          <p:nvPr>
            <p:ph type="sldNum" sz="quarter" idx="10"/>
          </p:nvPr>
        </p:nvSpPr>
        <p:spPr/>
        <p:txBody>
          <a:bodyPr/>
          <a:lstStyle/>
          <a:p>
            <a:fld id="{6903D0AE-8B8E-44FE-8ED8-1813744AA544}" type="slidenum">
              <a:rPr lang="en-US" altLang="en-US" smtClean="0"/>
              <a:pPr/>
              <a:t>4</a:t>
            </a:fld>
            <a:endParaRPr lang="en-US" altLang="en-US"/>
          </a:p>
        </p:txBody>
      </p:sp>
    </p:spTree>
    <p:extLst>
      <p:ext uri="{BB962C8B-B14F-4D97-AF65-F5344CB8AC3E}">
        <p14:creationId xmlns:p14="http://schemas.microsoft.com/office/powerpoint/2010/main" val="793531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69622"/>
            <a:ext cx="9144000" cy="1143000"/>
          </a:xfrm>
        </p:spPr>
        <p:txBody>
          <a:bodyPr/>
          <a:lstStyle/>
          <a:p>
            <a:r>
              <a:rPr lang="en-US" dirty="0"/>
              <a:t>Grammar Reflection</a:t>
            </a:r>
          </a:p>
        </p:txBody>
      </p:sp>
      <p:sp>
        <p:nvSpPr>
          <p:cNvPr id="3" name="Content Placeholder 2"/>
          <p:cNvSpPr>
            <a:spLocks noGrp="1"/>
          </p:cNvSpPr>
          <p:nvPr>
            <p:ph sz="quarter" idx="1"/>
          </p:nvPr>
        </p:nvSpPr>
        <p:spPr>
          <a:xfrm>
            <a:off x="228600" y="1489164"/>
            <a:ext cx="4038600" cy="2369419"/>
          </a:xfrm>
          <a:solidFill>
            <a:srgbClr val="FCF4E4"/>
          </a:solidFill>
          <a:ln>
            <a:solidFill>
              <a:schemeClr val="dk1"/>
            </a:solidFill>
          </a:ln>
        </p:spPr>
        <p:txBody>
          <a:bodyPr numCol="1"/>
          <a:lstStyle/>
          <a:p>
            <a:pPr marL="120650" indent="0">
              <a:buNone/>
            </a:pPr>
            <a:r>
              <a:rPr lang="en-US" altLang="en-US" sz="2800" dirty="0">
                <a:latin typeface="Arial" panose="020B0604020202020204" pitchFamily="34" charset="0"/>
              </a:rPr>
              <a:t>Think back to the string activity—were there chances within that activity to experience grammar?</a:t>
            </a:r>
          </a:p>
          <a:p>
            <a:endParaRPr lang="en-US" altLang="en-US" sz="2800" dirty="0">
              <a:latin typeface="Arial" panose="020B0604020202020204" pitchFamily="34" charset="0"/>
            </a:endParaRPr>
          </a:p>
          <a:p>
            <a:endParaRPr lang="en-US" altLang="en-US" sz="2800" dirty="0">
              <a:latin typeface="Arial" panose="020B0604020202020204" pitchFamily="34" charset="0"/>
            </a:endParaRPr>
          </a:p>
          <a:p>
            <a:endParaRPr lang="en-US" altLang="en-US" sz="2800" dirty="0">
              <a:latin typeface="Arial" panose="020B0604020202020204" pitchFamily="34" charset="0"/>
            </a:endParaRPr>
          </a:p>
          <a:p>
            <a:endParaRPr lang="en-US" altLang="en-US" sz="2800" dirty="0">
              <a:latin typeface="Arial" panose="020B0604020202020204" pitchFamily="34" charset="0"/>
            </a:endParaRPr>
          </a:p>
          <a:p>
            <a:endParaRPr lang="en-US" sz="2800" dirty="0"/>
          </a:p>
        </p:txBody>
      </p:sp>
      <p:sp>
        <p:nvSpPr>
          <p:cNvPr id="4" name="Content Placeholder 3"/>
          <p:cNvSpPr>
            <a:spLocks noGrp="1"/>
          </p:cNvSpPr>
          <p:nvPr>
            <p:ph sz="quarter" idx="2"/>
          </p:nvPr>
        </p:nvSpPr>
        <p:spPr>
          <a:xfrm>
            <a:off x="4876800" y="1482243"/>
            <a:ext cx="4038600" cy="2376339"/>
          </a:xfrm>
          <a:solidFill>
            <a:srgbClr val="EEC168"/>
          </a:solidFill>
          <a:ln>
            <a:solidFill>
              <a:schemeClr val="dk1"/>
            </a:solidFill>
          </a:ln>
        </p:spPr>
        <p:txBody>
          <a:bodyPr/>
          <a:lstStyle/>
          <a:p>
            <a:pPr marL="173038" lvl="1" indent="0">
              <a:buNone/>
            </a:pPr>
            <a:r>
              <a:rPr lang="en-US" altLang="en-US" dirty="0">
                <a:latin typeface="Arial" panose="020B0604020202020204" pitchFamily="34" charset="0"/>
              </a:rPr>
              <a:t>Think back to the cooking activity—were there chances within that activity to experience grammar?</a:t>
            </a:r>
          </a:p>
          <a:p>
            <a:pPr marL="457200" lvl="1" indent="0">
              <a:buNone/>
            </a:pPr>
            <a:endParaRPr lang="en-US" dirty="0"/>
          </a:p>
        </p:txBody>
      </p:sp>
      <p:sp>
        <p:nvSpPr>
          <p:cNvPr id="7" name="Content Placeholder 6"/>
          <p:cNvSpPr>
            <a:spLocks noGrp="1"/>
          </p:cNvSpPr>
          <p:nvPr>
            <p:ph sz="quarter" idx="4"/>
          </p:nvPr>
        </p:nvSpPr>
        <p:spPr>
          <a:xfrm>
            <a:off x="545306" y="4267200"/>
            <a:ext cx="8053388" cy="1066799"/>
          </a:xfrm>
          <a:solidFill>
            <a:schemeClr val="tx1"/>
          </a:solidFill>
          <a:ln>
            <a:solidFill>
              <a:schemeClr val="dk1"/>
            </a:solidFill>
          </a:ln>
        </p:spPr>
        <p:txBody>
          <a:bodyPr/>
          <a:lstStyle/>
          <a:p>
            <a:pPr marL="120650" indent="0">
              <a:buNone/>
            </a:pPr>
            <a:r>
              <a:rPr lang="en-US" sz="2800" b="1" dirty="0">
                <a:solidFill>
                  <a:srgbClr val="F3D495"/>
                </a:solidFill>
              </a:rPr>
              <a:t>What do you need in order to plan and create similar experiences in the classroom?</a:t>
            </a:r>
          </a:p>
          <a:p>
            <a:endParaRPr lang="en-US" sz="2800" dirty="0">
              <a:solidFill>
                <a:srgbClr val="F3D495"/>
              </a:solidFill>
            </a:endParaRP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40</a:t>
            </a:fld>
            <a:endParaRPr lang="en-US" altLang="en-US"/>
          </a:p>
        </p:txBody>
      </p:sp>
    </p:spTree>
    <p:extLst>
      <p:ext uri="{BB962C8B-B14F-4D97-AF65-F5344CB8AC3E}">
        <p14:creationId xmlns:p14="http://schemas.microsoft.com/office/powerpoint/2010/main" val="5319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sz="quarter"/>
          </p:nvPr>
        </p:nvSpPr>
        <p:spPr>
          <a:xfrm>
            <a:off x="5181600" y="274638"/>
            <a:ext cx="3505200" cy="1143000"/>
          </a:xfrm>
          <a:noFill/>
        </p:spPr>
        <p:txBody>
          <a:bodyPr/>
          <a:lstStyle/>
          <a:p>
            <a:br>
              <a:rPr lang="en-US" sz="2400" dirty="0">
                <a:latin typeface="Arial" charset="0"/>
                <a:cs typeface="ＭＳ Ｐゴシック" charset="0"/>
              </a:rPr>
            </a:br>
            <a:r>
              <a:rPr lang="en-US" sz="2400" dirty="0">
                <a:latin typeface="Arial" charset="0"/>
                <a:cs typeface="ＭＳ Ｐゴシック" charset="0"/>
              </a:rPr>
              <a:t>Interaction and Strategy</a:t>
            </a:r>
            <a:endParaRPr lang="en-US" sz="2400" b="0" dirty="0">
              <a:latin typeface="Arial" charset="0"/>
              <a:cs typeface="ＭＳ Ｐゴシック" charset="0"/>
            </a:endParaRPr>
          </a:p>
        </p:txBody>
      </p:sp>
      <p:pic>
        <p:nvPicPr>
          <p:cNvPr id="3" name="Content Placeholder 2" title="Father and daughter"/>
          <p:cNvPicPr>
            <a:picLocks noGrp="1" noChangeAspect="1"/>
          </p:cNvPicPr>
          <p:nvPr>
            <p:ph sz="quarter" idx="2"/>
          </p:nvPr>
        </p:nvPicPr>
        <p:blipFill rotWithShape="1">
          <a:blip r:embed="rId3"/>
          <a:srcRect l="10622" t="11178" b="5211"/>
          <a:stretch/>
        </p:blipFill>
        <p:spPr>
          <a:xfrm>
            <a:off x="4572000" y="0"/>
            <a:ext cx="4572001" cy="6839830"/>
          </a:xfrm>
          <a:ln>
            <a:solidFill>
              <a:schemeClr val="dk1"/>
            </a:solidFill>
          </a:ln>
        </p:spPr>
      </p:pic>
      <p:sp>
        <p:nvSpPr>
          <p:cNvPr id="77826" name="Content Placeholder 2"/>
          <p:cNvSpPr>
            <a:spLocks noGrp="1"/>
          </p:cNvSpPr>
          <p:nvPr>
            <p:ph sz="quarter" idx="1"/>
          </p:nvPr>
        </p:nvSpPr>
        <p:spPr>
          <a:xfrm>
            <a:off x="457200" y="182562"/>
            <a:ext cx="3886200" cy="1570038"/>
          </a:xfrm>
          <a:noFill/>
          <a:ln>
            <a:noFill/>
          </a:ln>
        </p:spPr>
        <p:style>
          <a:lnRef idx="2">
            <a:schemeClr val="dk1"/>
          </a:lnRef>
          <a:fillRef idx="1">
            <a:schemeClr val="lt1"/>
          </a:fillRef>
          <a:effectRef idx="0">
            <a:schemeClr val="dk1"/>
          </a:effectRef>
          <a:fontRef idx="minor">
            <a:schemeClr val="dk1"/>
          </a:fontRef>
        </p:style>
        <p:txBody>
          <a:bodyPr/>
          <a:lstStyle/>
          <a:p>
            <a:pPr marL="0" indent="0">
              <a:spcBef>
                <a:spcPts val="0"/>
              </a:spcBef>
              <a:spcAft>
                <a:spcPts val="0"/>
              </a:spcAft>
              <a:buNone/>
              <a:defRPr/>
            </a:pPr>
            <a:r>
              <a:rPr lang="en-US" sz="2800" dirty="0">
                <a:latin typeface="Arial" charset="0"/>
                <a:cs typeface="ＭＳ Ｐゴシック" charset="0"/>
              </a:rPr>
              <a:t>“Know your families and individual children”                </a:t>
            </a:r>
            <a:r>
              <a:rPr lang="en-US" sz="1800" dirty="0">
                <a:latin typeface="Arial" charset="0"/>
                <a:cs typeface="ＭＳ Ｐゴシック" charset="0"/>
              </a:rPr>
              <a:t>(PCF, Vol. 1, p. 124)</a:t>
            </a:r>
            <a:r>
              <a:rPr lang="en-US" sz="2800" dirty="0">
                <a:latin typeface="Arial" charset="0"/>
                <a:cs typeface="ＭＳ Ｐゴシック" charset="0"/>
              </a:rPr>
              <a:t>.</a:t>
            </a:r>
            <a:endParaRPr lang="en-US" sz="2400" dirty="0">
              <a:cs typeface="MS PGothic" charset="0"/>
            </a:endParaRPr>
          </a:p>
        </p:txBody>
      </p:sp>
      <p:sp>
        <p:nvSpPr>
          <p:cNvPr id="2" name="Content Placeholder 1"/>
          <p:cNvSpPr>
            <a:spLocks noGrp="1"/>
          </p:cNvSpPr>
          <p:nvPr>
            <p:ph sz="quarter" idx="3"/>
          </p:nvPr>
        </p:nvSpPr>
        <p:spPr>
          <a:xfrm>
            <a:off x="492071" y="1981200"/>
            <a:ext cx="3505200" cy="4038600"/>
          </a:xfrm>
          <a:solidFill>
            <a:srgbClr val="FCF4E4"/>
          </a:solidFill>
          <a:ln>
            <a:solidFill>
              <a:schemeClr val="dk1"/>
            </a:solidFill>
          </a:ln>
        </p:spPr>
        <p:txBody>
          <a:bodyPr/>
          <a:lstStyle/>
          <a:p>
            <a:pPr>
              <a:spcBef>
                <a:spcPts val="672"/>
              </a:spcBef>
              <a:spcAft>
                <a:spcPts val="0"/>
              </a:spcAft>
              <a:defRPr/>
            </a:pPr>
            <a:r>
              <a:rPr lang="en-US" sz="2800" dirty="0">
                <a:cs typeface="MS PGothic" charset="0"/>
              </a:rPr>
              <a:t>Find out what students like</a:t>
            </a:r>
          </a:p>
          <a:p>
            <a:pPr>
              <a:spcBef>
                <a:spcPts val="672"/>
              </a:spcBef>
              <a:spcAft>
                <a:spcPts val="0"/>
              </a:spcAft>
              <a:defRPr/>
            </a:pPr>
            <a:r>
              <a:rPr lang="en-US" sz="2800" dirty="0">
                <a:cs typeface="MS PGothic" charset="0"/>
              </a:rPr>
              <a:t>Find out what families talk about</a:t>
            </a:r>
          </a:p>
          <a:p>
            <a:pPr>
              <a:spcBef>
                <a:spcPts val="672"/>
              </a:spcBef>
              <a:spcAft>
                <a:spcPts val="0"/>
              </a:spcAft>
              <a:defRPr/>
            </a:pPr>
            <a:r>
              <a:rPr lang="en-US" sz="2800" dirty="0">
                <a:cs typeface="MS PGothic" charset="0"/>
              </a:rPr>
              <a:t>Talk to students about what they are familiar with</a:t>
            </a:r>
          </a:p>
          <a:p>
            <a:pPr>
              <a:spcBef>
                <a:spcPts val="672"/>
              </a:spcBef>
              <a:spcAft>
                <a:spcPts val="0"/>
              </a:spcAft>
              <a:defRPr/>
            </a:pPr>
            <a:r>
              <a:rPr lang="en-US" sz="2800" dirty="0">
                <a:cs typeface="MS PGothic" charset="0"/>
              </a:rPr>
              <a:t>Listen attentively</a:t>
            </a:r>
            <a:endParaRPr lang="en-US" sz="2800" dirty="0"/>
          </a:p>
          <a:p>
            <a:endParaRPr lang="en-US" sz="2800" dirty="0"/>
          </a:p>
        </p:txBody>
      </p:sp>
      <p:sp>
        <p:nvSpPr>
          <p:cNvPr id="102404" name="Slide Number Placeholder 4"/>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CFA9FD86-0CB9-4542-9E23-B99168E24597}" type="slidenum">
              <a:rPr lang="en-US" sz="1200">
                <a:cs typeface="Arial" charset="0"/>
              </a:rPr>
              <a:pPr eaLnBrk="1" hangingPunct="1"/>
              <a:t>41</a:t>
            </a:fld>
            <a:endParaRPr lang="en-US" sz="1200" dirty="0">
              <a:cs typeface="Arial" charset="0"/>
            </a:endParaRPr>
          </a:p>
        </p:txBody>
      </p:sp>
      <p:sp>
        <p:nvSpPr>
          <p:cNvPr id="6" name="Rectangle 5"/>
          <p:cNvSpPr>
            <a:spLocks noChangeArrowheads="1"/>
          </p:cNvSpPr>
          <p:nvPr/>
        </p:nvSpPr>
        <p:spPr bwMode="auto">
          <a:xfrm>
            <a:off x="4943060" y="6581099"/>
            <a:ext cx="42009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173349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16387"/>
          </a:xfrm>
        </p:spPr>
        <p:txBody>
          <a:bodyPr/>
          <a:lstStyle/>
          <a:p>
            <a:r>
              <a:rPr lang="en-US" sz="3200" dirty="0"/>
              <a:t>Partnering with Families to Support </a:t>
            </a:r>
            <a:br>
              <a:rPr lang="en-US" sz="3200" dirty="0"/>
            </a:br>
            <a:r>
              <a:rPr lang="en-US" sz="3200" dirty="0"/>
              <a:t>Language Use and Conventions and Grammar</a:t>
            </a:r>
          </a:p>
        </p:txBody>
      </p:sp>
      <p:sp>
        <p:nvSpPr>
          <p:cNvPr id="4" name="Content Placeholder 3"/>
          <p:cNvSpPr>
            <a:spLocks noGrp="1"/>
          </p:cNvSpPr>
          <p:nvPr>
            <p:ph sz="half" idx="2"/>
          </p:nvPr>
        </p:nvSpPr>
        <p:spPr>
          <a:xfrm>
            <a:off x="228600" y="1516387"/>
            <a:ext cx="4419600" cy="1523999"/>
          </a:xfrm>
          <a:solidFill>
            <a:srgbClr val="FCF4E4"/>
          </a:solidFill>
        </p:spPr>
        <p:style>
          <a:lnRef idx="2">
            <a:schemeClr val="dk1"/>
          </a:lnRef>
          <a:fillRef idx="1">
            <a:schemeClr val="lt1"/>
          </a:fillRef>
          <a:effectRef idx="0">
            <a:schemeClr val="dk1"/>
          </a:effectRef>
          <a:fontRef idx="minor">
            <a:schemeClr val="dk1"/>
          </a:fontRef>
        </p:style>
        <p:txBody>
          <a:bodyPr/>
          <a:lstStyle/>
          <a:p>
            <a:pPr marL="109538" indent="0">
              <a:buNone/>
            </a:pPr>
            <a:r>
              <a:rPr lang="en-US" dirty="0"/>
              <a:t>“</a:t>
            </a:r>
            <a:r>
              <a:rPr lang="en-US" b="1" dirty="0"/>
              <a:t>Create a culturally sensitive environment</a:t>
            </a:r>
            <a:r>
              <a:rPr lang="en-US" dirty="0"/>
              <a:t>” </a:t>
            </a:r>
            <a:r>
              <a:rPr lang="en-US" sz="1800" dirty="0"/>
              <a:t>(PCF, Vol. 1, p. 102)</a:t>
            </a:r>
            <a:r>
              <a:rPr lang="en-US" dirty="0"/>
              <a:t>.</a:t>
            </a:r>
            <a:endParaRPr lang="en-US" sz="1800" dirty="0"/>
          </a:p>
          <a:p>
            <a:endParaRPr lang="en-US" dirty="0"/>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42</a:t>
            </a:fld>
            <a:endParaRPr lang="en-US" altLang="en-US"/>
          </a:p>
        </p:txBody>
      </p:sp>
      <p:sp>
        <p:nvSpPr>
          <p:cNvPr id="3" name="Content Placeholder 2"/>
          <p:cNvSpPr>
            <a:spLocks noGrp="1"/>
          </p:cNvSpPr>
          <p:nvPr>
            <p:ph sz="half" idx="1"/>
          </p:nvPr>
        </p:nvSpPr>
        <p:spPr>
          <a:xfrm>
            <a:off x="2891010" y="2667000"/>
            <a:ext cx="6019800" cy="3505200"/>
          </a:xfrm>
          <a:solidFill>
            <a:srgbClr val="EEC168"/>
          </a:solidFill>
        </p:spPr>
        <p:style>
          <a:lnRef idx="2">
            <a:schemeClr val="dk1"/>
          </a:lnRef>
          <a:fillRef idx="1">
            <a:schemeClr val="lt1"/>
          </a:fillRef>
          <a:effectRef idx="0">
            <a:schemeClr val="dk1"/>
          </a:effectRef>
          <a:fontRef idx="minor">
            <a:schemeClr val="dk1"/>
          </a:fontRef>
        </p:style>
        <p:txBody>
          <a:bodyPr/>
          <a:lstStyle/>
          <a:p>
            <a:pPr marL="109538" indent="0">
              <a:buNone/>
            </a:pPr>
            <a:r>
              <a:rPr lang="en-US" dirty="0"/>
              <a:t>“Supporting students strategically begins with knowing the children. Educators should converse with families to learn about children’s experiences with language and literacy; their attitudes, interests, and expectations; and their prior schooling” </a:t>
            </a:r>
            <a:r>
              <a:rPr lang="en-US" sz="1800" dirty="0"/>
              <a:t>(ELA/ELD Framework [CDE], p. 165).</a:t>
            </a:r>
            <a:endParaRPr lang="en-US" sz="2000" dirty="0"/>
          </a:p>
          <a:p>
            <a:endParaRPr lang="en-US" dirty="0"/>
          </a:p>
        </p:txBody>
      </p:sp>
    </p:spTree>
    <p:extLst>
      <p:ext uri="{BB962C8B-B14F-4D97-AF65-F5344CB8AC3E}">
        <p14:creationId xmlns:p14="http://schemas.microsoft.com/office/powerpoint/2010/main" val="2853125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066800"/>
          </a:xfrm>
        </p:spPr>
        <p:txBody>
          <a:bodyPr/>
          <a:lstStyle/>
          <a:p>
            <a:r>
              <a:rPr lang="en-US" dirty="0"/>
              <a:t>Reflection</a:t>
            </a:r>
          </a:p>
        </p:txBody>
      </p:sp>
      <p:sp>
        <p:nvSpPr>
          <p:cNvPr id="3" name="Content Placeholder 2"/>
          <p:cNvSpPr>
            <a:spLocks noGrp="1"/>
          </p:cNvSpPr>
          <p:nvPr>
            <p:ph sz="quarter" idx="1"/>
          </p:nvPr>
        </p:nvSpPr>
        <p:spPr>
          <a:xfrm>
            <a:off x="457200" y="914400"/>
            <a:ext cx="8229600" cy="5562600"/>
          </a:xfrm>
        </p:spPr>
        <p:txBody>
          <a:bodyPr/>
          <a:lstStyle/>
          <a:p>
            <a:pPr marL="0" indent="0">
              <a:buNone/>
            </a:pPr>
            <a:r>
              <a:rPr lang="en-US" dirty="0"/>
              <a:t>Imagine you are planning an experience similar to the cooking and conversation activity:</a:t>
            </a:r>
          </a:p>
          <a:p>
            <a:r>
              <a:rPr lang="en-US" dirty="0"/>
              <a:t>What would you want to learn from your families prior to the experience?</a:t>
            </a:r>
          </a:p>
          <a:p>
            <a:r>
              <a:rPr lang="en-US" dirty="0"/>
              <a:t>How would you use this information to plan an experience that supports language use and grammar development?</a:t>
            </a:r>
          </a:p>
          <a:p>
            <a:r>
              <a:rPr lang="en-US" dirty="0"/>
              <a:t>What other ways might you partner with families for this experience?</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43</a:t>
            </a:fld>
            <a:endParaRPr lang="en-US" altLang="en-US"/>
          </a:p>
        </p:txBody>
      </p:sp>
    </p:spTree>
    <p:extLst>
      <p:ext uri="{BB962C8B-B14F-4D97-AF65-F5344CB8AC3E}">
        <p14:creationId xmlns:p14="http://schemas.microsoft.com/office/powerpoint/2010/main" val="651400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1"/>
            <a:ext cx="9144000" cy="1600199"/>
          </a:xfrm>
        </p:spPr>
        <p:txBody>
          <a:bodyPr/>
          <a:lstStyle/>
          <a:p>
            <a:br>
              <a:rPr lang="en-US" altLang="en-US" sz="3600" dirty="0"/>
            </a:br>
            <a:r>
              <a:rPr lang="en-US" altLang="en-US" sz="3600" dirty="0"/>
              <a:t>Language Use and Conventions </a:t>
            </a:r>
            <a:br>
              <a:rPr lang="en-US" altLang="en-US" sz="3600" dirty="0"/>
            </a:br>
            <a:r>
              <a:rPr lang="en-US" altLang="en-US" sz="2800" dirty="0"/>
              <a:t>Foundations 1.2 and 1.3—</a:t>
            </a:r>
            <a:br>
              <a:rPr lang="en-US" altLang="en-US" sz="2800" dirty="0"/>
            </a:br>
            <a:r>
              <a:rPr lang="en-US" altLang="en-US" sz="2800" dirty="0"/>
              <a:t>Speak clearly and accepted language style</a:t>
            </a:r>
            <a:br>
              <a:rPr lang="en-US" altLang="en-US" sz="3200" dirty="0"/>
            </a:br>
            <a:endParaRPr lang="en-US" altLang="en-US" sz="3200" dirty="0"/>
          </a:p>
        </p:txBody>
      </p:sp>
      <p:sp>
        <p:nvSpPr>
          <p:cNvPr id="3" name="Content Placeholder 2"/>
          <p:cNvSpPr>
            <a:spLocks noGrp="1"/>
          </p:cNvSpPr>
          <p:nvPr>
            <p:ph sz="half" idx="1"/>
          </p:nvPr>
        </p:nvSpPr>
        <p:spPr>
          <a:xfrm>
            <a:off x="422564" y="1752600"/>
            <a:ext cx="4038600" cy="4754563"/>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48 months: </a:t>
            </a:r>
          </a:p>
          <a:p>
            <a:pPr marL="114300" indent="0">
              <a:buNone/>
              <a:defRPr/>
            </a:pPr>
            <a:r>
              <a:rPr lang="en-US" sz="2600" dirty="0"/>
              <a:t>1.2 Speak clearly enough to be understood by familiar adults.</a:t>
            </a:r>
          </a:p>
          <a:p>
            <a:pPr marL="114300" indent="0">
              <a:spcBef>
                <a:spcPts val="900"/>
              </a:spcBef>
              <a:buNone/>
              <a:defRPr/>
            </a:pPr>
            <a:r>
              <a:rPr lang="en-US" sz="2600" dirty="0"/>
              <a:t>1.3 Use accepted language and style during communication with familiar adults and children.</a:t>
            </a:r>
          </a:p>
          <a:p>
            <a:pPr>
              <a:defRPr/>
            </a:pPr>
            <a:endParaRPr lang="en-US" dirty="0"/>
          </a:p>
        </p:txBody>
      </p:sp>
      <p:sp>
        <p:nvSpPr>
          <p:cNvPr id="5" name="Content Placeholder 4"/>
          <p:cNvSpPr>
            <a:spLocks noGrp="1"/>
          </p:cNvSpPr>
          <p:nvPr>
            <p:ph sz="half" idx="2"/>
          </p:nvPr>
        </p:nvSpPr>
        <p:spPr>
          <a:xfrm>
            <a:off x="4648200" y="1752601"/>
            <a:ext cx="4038600" cy="4754562"/>
          </a:xfrm>
          <a:solidFill>
            <a:srgbClr val="EEC168"/>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60 months: </a:t>
            </a:r>
          </a:p>
          <a:p>
            <a:pPr marL="114300" indent="0">
              <a:buNone/>
              <a:defRPr/>
            </a:pPr>
            <a:r>
              <a:rPr lang="en-US" sz="2600" dirty="0"/>
              <a:t>1.2 Speak clearly enough to be understood by both familiar and unfamiliar adults and children.</a:t>
            </a:r>
          </a:p>
          <a:p>
            <a:pPr marL="114300" indent="0">
              <a:spcBef>
                <a:spcPts val="900"/>
              </a:spcBef>
              <a:buNone/>
              <a:defRPr/>
            </a:pPr>
            <a:r>
              <a:rPr lang="en-US" sz="2600" dirty="0"/>
              <a:t>1.3 Use accepted language and style during communication with both familiar and unfamiliar adults and children.</a:t>
            </a:r>
          </a:p>
          <a:p>
            <a:pPr marL="114300" indent="0">
              <a:buFont typeface="Arial" panose="020B0604020202020204" pitchFamily="34" charset="0"/>
              <a:buNone/>
              <a:defRPr/>
            </a:pPr>
            <a:r>
              <a:rPr lang="en-US" sz="2600" dirty="0"/>
              <a:t>.</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44</a:t>
            </a:fld>
            <a:endParaRPr lang="en-US" altLang="en-US" sz="1200"/>
          </a:p>
        </p:txBody>
      </p:sp>
    </p:spTree>
    <p:extLst>
      <p:ext uri="{BB962C8B-B14F-4D97-AF65-F5344CB8AC3E}">
        <p14:creationId xmlns:p14="http://schemas.microsoft.com/office/powerpoint/2010/main" val="3242836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0" y="0"/>
            <a:ext cx="4495800" cy="1447800"/>
          </a:xfrm>
        </p:spPr>
        <p:txBody>
          <a:bodyPr/>
          <a:lstStyle/>
          <a:p>
            <a:br>
              <a:rPr lang="en-US" altLang="en-US" sz="3200" dirty="0"/>
            </a:br>
            <a:r>
              <a:rPr lang="en-US" altLang="en-US" sz="3600" dirty="0"/>
              <a:t>Interaction and Strategy</a:t>
            </a:r>
            <a:br>
              <a:rPr lang="en-US" altLang="en-US" sz="2000" dirty="0"/>
            </a:br>
            <a:endParaRPr lang="en-US" altLang="en-US" dirty="0"/>
          </a:p>
        </p:txBody>
      </p:sp>
      <p:sp>
        <p:nvSpPr>
          <p:cNvPr id="109571" name="Content Placeholder 2"/>
          <p:cNvSpPr>
            <a:spLocks noGrp="1"/>
          </p:cNvSpPr>
          <p:nvPr>
            <p:ph sz="half" idx="1"/>
          </p:nvPr>
        </p:nvSpPr>
        <p:spPr>
          <a:xfrm>
            <a:off x="381000" y="1371600"/>
            <a:ext cx="3962400" cy="5275498"/>
          </a:xfrm>
          <a:noFill/>
          <a:ln>
            <a:noFill/>
          </a:ln>
        </p:spPr>
        <p:style>
          <a:lnRef idx="2">
            <a:schemeClr val="dk1"/>
          </a:lnRef>
          <a:fillRef idx="1">
            <a:schemeClr val="lt1"/>
          </a:fillRef>
          <a:effectRef idx="0">
            <a:schemeClr val="dk1"/>
          </a:effectRef>
          <a:fontRef idx="minor">
            <a:schemeClr val="dk1"/>
          </a:fontRef>
        </p:style>
        <p:txBody>
          <a:bodyPr/>
          <a:lstStyle/>
          <a:p>
            <a:pPr marL="0" indent="0">
              <a:buNone/>
            </a:pPr>
            <a:r>
              <a:rPr lang="en-US" altLang="en-US" sz="2400" dirty="0"/>
              <a:t>“Observe the child during drop-off and pick-up for cues…” </a:t>
            </a:r>
            <a:r>
              <a:rPr lang="en-US" altLang="en-US" sz="1800" dirty="0"/>
              <a:t>(PCF, Vol. 1, p. 200)</a:t>
            </a:r>
            <a:r>
              <a:rPr lang="en-US" altLang="en-US" sz="2400" dirty="0"/>
              <a:t>: </a:t>
            </a:r>
          </a:p>
          <a:p>
            <a:r>
              <a:rPr lang="en-US" altLang="en-US" sz="2400" dirty="0"/>
              <a:t>How do parents respond to the child? </a:t>
            </a:r>
          </a:p>
          <a:p>
            <a:r>
              <a:rPr lang="en-US" altLang="en-US" sz="2400" dirty="0"/>
              <a:t>How animated is the parent when they are speaking? </a:t>
            </a:r>
          </a:p>
          <a:p>
            <a:r>
              <a:rPr lang="en-US" altLang="en-US" sz="2400" dirty="0"/>
              <a:t>Is the child more spontaneous in their speech or do they wait for a cue from the parent that it is time to talk? </a:t>
            </a:r>
            <a:r>
              <a:rPr lang="en-US" altLang="en-US" sz="2400" b="1" dirty="0"/>
              <a:t> </a:t>
            </a:r>
            <a:endParaRPr lang="en-US" altLang="en-US" sz="2400" dirty="0">
              <a:solidFill>
                <a:srgbClr val="FFFFFF"/>
              </a:solidFill>
              <a:effectLst>
                <a:outerShdw blurRad="38100" dist="38100" dir="2700000" algn="tl">
                  <a:srgbClr val="000000">
                    <a:alpha val="43137"/>
                  </a:srgbClr>
                </a:outerShdw>
              </a:effectLst>
            </a:endParaRPr>
          </a:p>
        </p:txBody>
      </p:sp>
      <p:pic>
        <p:nvPicPr>
          <p:cNvPr id="8" name="Content Placeholder 9" title="Mother and son"/>
          <p:cNvPicPr>
            <a:picLocks noGrp="1" noChangeAspect="1"/>
          </p:cNvPicPr>
          <p:nvPr>
            <p:ph sz="half" idx="2"/>
          </p:nvPr>
        </p:nvPicPr>
        <p:blipFill rotWithShape="1">
          <a:blip r:embed="rId3"/>
          <a:srcRect l="18474" t="1112" r="42243"/>
          <a:stretch/>
        </p:blipFill>
        <p:spPr>
          <a:xfrm>
            <a:off x="4495800" y="0"/>
            <a:ext cx="4648200" cy="6858000"/>
          </a:xfrm>
          <a:ln>
            <a:solidFill>
              <a:schemeClr val="tx1"/>
            </a:solidFill>
          </a:ln>
        </p:spPr>
      </p:pic>
      <p:sp>
        <p:nvSpPr>
          <p:cNvPr id="109572"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AEAD5AC-CCA1-41EB-8CC6-6BCCD9E2DE29}" type="slidenum">
              <a:rPr lang="en-US" altLang="en-US" sz="1200"/>
              <a:pPr/>
              <a:t>45</a:t>
            </a:fld>
            <a:endParaRPr lang="en-US" altLang="en-US" sz="1200"/>
          </a:p>
        </p:txBody>
      </p:sp>
      <p:sp>
        <p:nvSpPr>
          <p:cNvPr id="6" name="Rectangle 5"/>
          <p:cNvSpPr>
            <a:spLocks noChangeArrowheads="1"/>
          </p:cNvSpPr>
          <p:nvPr/>
        </p:nvSpPr>
        <p:spPr bwMode="auto">
          <a:xfrm>
            <a:off x="4495800" y="6647098"/>
            <a:ext cx="4648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94053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85"/>
            <a:ext cx="8229600" cy="859405"/>
          </a:xfrm>
        </p:spPr>
        <p:txBody>
          <a:bodyPr/>
          <a:lstStyle/>
          <a:p>
            <a:r>
              <a:rPr lang="en-US" dirty="0"/>
              <a:t>Strive for Five</a:t>
            </a:r>
          </a:p>
        </p:txBody>
      </p:sp>
      <p:sp>
        <p:nvSpPr>
          <p:cNvPr id="7" name="Text Placeholder 6"/>
          <p:cNvSpPr>
            <a:spLocks noGrp="1"/>
          </p:cNvSpPr>
          <p:nvPr>
            <p:ph type="body" idx="1"/>
          </p:nvPr>
        </p:nvSpPr>
        <p:spPr>
          <a:xfrm>
            <a:off x="217714" y="710753"/>
            <a:ext cx="4659086" cy="639762"/>
          </a:xfrm>
        </p:spPr>
        <p:txBody>
          <a:bodyPr/>
          <a:lstStyle/>
          <a:p>
            <a:r>
              <a:rPr lang="en-US" sz="2800" dirty="0"/>
              <a:t>What is Strive for Five?</a:t>
            </a:r>
          </a:p>
        </p:txBody>
      </p:sp>
      <p:sp>
        <p:nvSpPr>
          <p:cNvPr id="4" name="Content Placeholder 3"/>
          <p:cNvSpPr>
            <a:spLocks noGrp="1"/>
          </p:cNvSpPr>
          <p:nvPr>
            <p:ph sz="half" idx="2"/>
          </p:nvPr>
        </p:nvSpPr>
        <p:spPr>
          <a:xfrm>
            <a:off x="217714" y="1350515"/>
            <a:ext cx="8583386" cy="1317055"/>
          </a:xfrm>
          <a:solidFill>
            <a:srgbClr val="EFBC57"/>
          </a:solidFill>
          <a:ln>
            <a:solidFill>
              <a:schemeClr val="tx1"/>
            </a:solidFill>
          </a:ln>
        </p:spPr>
        <p:txBody>
          <a:bodyPr/>
          <a:lstStyle/>
          <a:p>
            <a:pPr marL="0" lvl="0" indent="0">
              <a:spcBef>
                <a:spcPts val="0"/>
              </a:spcBef>
              <a:spcAft>
                <a:spcPts val="600"/>
              </a:spcAft>
              <a:buNone/>
            </a:pPr>
            <a:r>
              <a:rPr lang="en-US" sz="2800" dirty="0">
                <a:latin typeface="Arial" panose="020B0604020202020204" pitchFamily="34" charset="0"/>
                <a:ea typeface="MS PGothic" panose="020B0600070205080204" pitchFamily="34" charset="-128"/>
              </a:rPr>
              <a:t>Strive for five refers to a conversational exchange that lasts for five or more turns—back and forth—between a teacher and child.</a:t>
            </a:r>
          </a:p>
        </p:txBody>
      </p:sp>
      <p:sp>
        <p:nvSpPr>
          <p:cNvPr id="8" name="Text Placeholder 7"/>
          <p:cNvSpPr>
            <a:spLocks noGrp="1"/>
          </p:cNvSpPr>
          <p:nvPr>
            <p:ph type="body" sz="quarter" idx="3"/>
          </p:nvPr>
        </p:nvSpPr>
        <p:spPr>
          <a:xfrm>
            <a:off x="224971" y="2840384"/>
            <a:ext cx="6108473" cy="639762"/>
          </a:xfrm>
        </p:spPr>
        <p:txBody>
          <a:bodyPr/>
          <a:lstStyle/>
          <a:p>
            <a:r>
              <a:rPr lang="en-US" sz="2800" dirty="0"/>
              <a:t>How can a teacher Strive for Five? </a:t>
            </a:r>
          </a:p>
        </p:txBody>
      </p:sp>
      <p:sp>
        <p:nvSpPr>
          <p:cNvPr id="9" name="Content Placeholder 8"/>
          <p:cNvSpPr>
            <a:spLocks noGrp="1"/>
          </p:cNvSpPr>
          <p:nvPr>
            <p:ph sz="quarter" idx="4"/>
          </p:nvPr>
        </p:nvSpPr>
        <p:spPr>
          <a:xfrm>
            <a:off x="224971" y="3431962"/>
            <a:ext cx="8576129" cy="3197437"/>
          </a:xfrm>
          <a:solidFill>
            <a:srgbClr val="F8E5BE"/>
          </a:solidFill>
          <a:ln>
            <a:solidFill>
              <a:schemeClr val="tx1"/>
            </a:solidFill>
          </a:ln>
        </p:spPr>
        <p:txBody>
          <a:bodyPr/>
          <a:lstStyle/>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Be stationary long enough to converse </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Make eye contact on the student’s level</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Ask honest (open‐ended) questions</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Genuinely seek understanding</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Expand and extend children’s comments</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600"/>
              </a:spcAft>
            </a:pPr>
            <a:r>
              <a:rPr lang="en-US" sz="2600" dirty="0">
                <a:solidFill>
                  <a:prstClr val="black"/>
                </a:solidFill>
                <a:latin typeface="Arial" panose="020B0604020202020204" pitchFamily="34" charset="0"/>
                <a:ea typeface="MS PGothic" panose="020B0600070205080204" pitchFamily="34" charset="-128"/>
                <a:cs typeface="Arial" panose="020B0604020202020204" pitchFamily="34" charset="0"/>
              </a:rPr>
              <a:t>Contribute ideas, experiences, and knowledge without taking over</a:t>
            </a:r>
            <a:endParaRPr lang="en-US" sz="2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fld id="{A49D72D0-9E64-4B1C-AB64-68FD03F07EE0}" type="slidenum">
              <a:rPr lang="en-US" altLang="en-US" smtClean="0"/>
              <a:pPr/>
              <a:t>46</a:t>
            </a:fld>
            <a:endParaRPr lang="en-US" altLang="en-US"/>
          </a:p>
        </p:txBody>
      </p:sp>
    </p:spTree>
    <p:extLst>
      <p:ext uri="{BB962C8B-B14F-4D97-AF65-F5344CB8AC3E}">
        <p14:creationId xmlns:p14="http://schemas.microsoft.com/office/powerpoint/2010/main" val="2955598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title="Picture schedule"/>
          <p:cNvPicPr>
            <a:picLocks noGrp="1" noChangeAspect="1"/>
          </p:cNvPicPr>
          <p:nvPr>
            <p:ph sz="quarter" idx="4"/>
          </p:nvPr>
        </p:nvPicPr>
        <p:blipFill rotWithShape="1">
          <a:blip r:embed="rId3" cstate="print">
            <a:extLst>
              <a:ext uri="{28A0092B-C50C-407E-A947-70E740481C1C}">
                <a14:useLocalDpi xmlns:a14="http://schemas.microsoft.com/office/drawing/2010/main"/>
              </a:ext>
            </a:extLst>
          </a:blip>
          <a:srcRect l="-180" r="38799"/>
          <a:stretch/>
        </p:blipFill>
        <p:spPr>
          <a:xfrm>
            <a:off x="4593771" y="2266846"/>
            <a:ext cx="4321629" cy="3094285"/>
          </a:xfrm>
          <a:solidFill>
            <a:srgbClr val="FFFFFF">
              <a:shade val="85000"/>
            </a:srgbClr>
          </a:solidFill>
          <a:ln w="952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Content Placeholder 7" title="Using ipad"/>
          <p:cNvPicPr>
            <a:picLocks noGrp="1" noChangeAspect="1"/>
          </p:cNvPicPr>
          <p:nvPr>
            <p:ph sz="quarter" idx="3"/>
          </p:nvPr>
        </p:nvPicPr>
        <p:blipFill rotWithShape="1">
          <a:blip r:embed="rId4"/>
          <a:srcRect t="13889" r="25678" b="13889"/>
          <a:stretch/>
        </p:blipFill>
        <p:spPr>
          <a:xfrm>
            <a:off x="152400" y="2302236"/>
            <a:ext cx="4195840" cy="3057978"/>
          </a:xfrm>
          <a:ln>
            <a:solidFill>
              <a:schemeClr val="tx1"/>
            </a:solidFill>
          </a:ln>
        </p:spPr>
      </p:pic>
      <p:sp>
        <p:nvSpPr>
          <p:cNvPr id="2" name="Title 1"/>
          <p:cNvSpPr>
            <a:spLocks noGrp="1"/>
          </p:cNvSpPr>
          <p:nvPr>
            <p:ph type="title" sz="quarter"/>
          </p:nvPr>
        </p:nvSpPr>
        <p:spPr>
          <a:xfrm>
            <a:off x="0" y="0"/>
            <a:ext cx="9144000" cy="1295400"/>
          </a:xfrm>
        </p:spPr>
        <p:txBody>
          <a:bodyPr/>
          <a:lstStyle/>
          <a:p>
            <a:r>
              <a:rPr lang="en-US" sz="3200" dirty="0"/>
              <a:t>Special Considerations for Students Who </a:t>
            </a:r>
            <a:br>
              <a:rPr lang="en-US" sz="3200" dirty="0"/>
            </a:br>
            <a:r>
              <a:rPr lang="en-US" sz="3200" dirty="0"/>
              <a:t>Use Alternative Communication Systems</a:t>
            </a:r>
          </a:p>
        </p:txBody>
      </p:sp>
      <p:sp>
        <p:nvSpPr>
          <p:cNvPr id="4" name="Content Placeholder 3"/>
          <p:cNvSpPr>
            <a:spLocks noGrp="1"/>
          </p:cNvSpPr>
          <p:nvPr>
            <p:ph sz="quarter" idx="2"/>
          </p:nvPr>
        </p:nvSpPr>
        <p:spPr>
          <a:xfrm>
            <a:off x="152400" y="1370902"/>
            <a:ext cx="4195840" cy="931334"/>
          </a:xfrm>
          <a:solidFill>
            <a:srgbClr val="FCF4E4"/>
          </a:solidFill>
          <a:ln>
            <a:solidFill>
              <a:schemeClr val="tx1"/>
            </a:solidFill>
          </a:ln>
        </p:spPr>
        <p:txBody>
          <a:bodyPr/>
          <a:lstStyle/>
          <a:p>
            <a:pPr marL="115888" indent="0">
              <a:buNone/>
            </a:pPr>
            <a:r>
              <a:rPr lang="en-US" sz="2400" dirty="0"/>
              <a:t>Use technology to support communication.</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47</a:t>
            </a:fld>
            <a:endParaRPr lang="en-US" altLang="en-US"/>
          </a:p>
        </p:txBody>
      </p:sp>
      <p:sp>
        <p:nvSpPr>
          <p:cNvPr id="10" name="Content Placeholder 3"/>
          <p:cNvSpPr txBox="1">
            <a:spLocks/>
          </p:cNvSpPr>
          <p:nvPr/>
        </p:nvSpPr>
        <p:spPr bwMode="auto">
          <a:xfrm>
            <a:off x="4593771" y="1370902"/>
            <a:ext cx="4321629" cy="953105"/>
          </a:xfrm>
          <a:prstGeom prst="rect">
            <a:avLst/>
          </a:prstGeom>
          <a:solidFill>
            <a:srgbClr val="FCF4E4"/>
          </a:solidFill>
          <a:ln>
            <a:solidFill>
              <a:schemeClr val="tx1"/>
            </a:solidFill>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Use a picture schedule to support communication.</a:t>
            </a:r>
          </a:p>
        </p:txBody>
      </p:sp>
      <p:sp>
        <p:nvSpPr>
          <p:cNvPr id="11" name="Rectangle 5"/>
          <p:cNvSpPr>
            <a:spLocks noChangeArrowheads="1"/>
          </p:cNvSpPr>
          <p:nvPr/>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1089524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48</a:t>
            </a:fld>
            <a:endParaRPr lang="en-US" altLang="en-US"/>
          </a:p>
        </p:txBody>
      </p:sp>
    </p:spTree>
    <p:extLst>
      <p:ext uri="{BB962C8B-B14F-4D97-AF65-F5344CB8AC3E}">
        <p14:creationId xmlns:p14="http://schemas.microsoft.com/office/powerpoint/2010/main" val="19656250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a:xfrm>
            <a:off x="0" y="-1"/>
            <a:ext cx="9144000" cy="1164133"/>
          </a:xfrm>
        </p:spPr>
        <p:txBody>
          <a:bodyPr/>
          <a:lstStyle/>
          <a:p>
            <a:r>
              <a:rPr lang="en-US" dirty="0">
                <a:latin typeface="Arial" charset="0"/>
                <a:cs typeface="ＭＳ Ｐゴシック" charset="0"/>
              </a:rPr>
              <a:t>DRDP-K (2015) and Strive for Five</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49</a:t>
            </a:fld>
            <a:endParaRPr lang="en-US" altLang="en-US"/>
          </a:p>
        </p:txBody>
      </p:sp>
      <p:pic>
        <p:nvPicPr>
          <p:cNvPr id="5" name="Content Placeholder 4"/>
          <p:cNvPicPr>
            <a:picLocks noGrp="1" noChangeAspect="1"/>
          </p:cNvPicPr>
          <p:nvPr>
            <p:ph idx="1"/>
          </p:nvPr>
        </p:nvPicPr>
        <p:blipFill>
          <a:blip r:embed="rId3"/>
          <a:stretch>
            <a:fillRect/>
          </a:stretch>
        </p:blipFill>
        <p:spPr>
          <a:xfrm>
            <a:off x="1041400" y="1170559"/>
            <a:ext cx="7061199" cy="5455721"/>
          </a:xfrm>
          <a:prstGeom prst="rect">
            <a:avLst/>
          </a:prstGeom>
          <a:ln>
            <a:solidFill>
              <a:schemeClr val="tx1"/>
            </a:solidFill>
          </a:ln>
        </p:spPr>
      </p:pic>
    </p:spTree>
    <p:extLst>
      <p:ext uri="{BB962C8B-B14F-4D97-AF65-F5344CB8AC3E}">
        <p14:creationId xmlns:p14="http://schemas.microsoft.com/office/powerpoint/2010/main" val="399931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04290" cy="990600"/>
          </a:xfrm>
          <a:noFill/>
        </p:spPr>
        <p:txBody>
          <a:bodyPr/>
          <a:lstStyle/>
          <a:p>
            <a:r>
              <a:rPr lang="en-US" dirty="0"/>
              <a:t>Today’s Focus</a:t>
            </a:r>
          </a:p>
        </p:txBody>
      </p:sp>
      <p:sp>
        <p:nvSpPr>
          <p:cNvPr id="3" name="Content Placeholder 2"/>
          <p:cNvSpPr>
            <a:spLocks noGrp="1"/>
          </p:cNvSpPr>
          <p:nvPr>
            <p:ph sz="half" idx="1"/>
          </p:nvPr>
        </p:nvSpPr>
        <p:spPr>
          <a:xfrm>
            <a:off x="0" y="990600"/>
            <a:ext cx="4104290" cy="5867400"/>
          </a:xfrm>
          <a:noFill/>
        </p:spPr>
        <p:txBody>
          <a:bodyPr/>
          <a:lstStyle/>
          <a:p>
            <a:r>
              <a:rPr lang="en-US" dirty="0"/>
              <a:t>The Language Use and Conventions substrand focuses on the us</a:t>
            </a:r>
            <a:r>
              <a:rPr lang="en-US" sz="2800" dirty="0"/>
              <a:t>e of </a:t>
            </a:r>
            <a:r>
              <a:rPr lang="en-US" dirty="0"/>
              <a:t>language for social and communicative purposes.</a:t>
            </a:r>
          </a:p>
          <a:p>
            <a:r>
              <a:rPr lang="en-US" dirty="0"/>
              <a:t>“‘Grammar’ refers to the way in which phrases and sentences are structured to make meaning” </a:t>
            </a:r>
            <a:r>
              <a:rPr lang="en-US" sz="1800" dirty="0"/>
              <a:t>(PLF, Vol. 1, p.75)</a:t>
            </a:r>
            <a:r>
              <a:rPr lang="en-US" dirty="0"/>
              <a:t>.</a:t>
            </a:r>
          </a:p>
          <a:p>
            <a:pPr lvl="1"/>
            <a:endParaRPr lang="en-US" sz="2800" dirty="0"/>
          </a:p>
        </p:txBody>
      </p:sp>
      <p:pic>
        <p:nvPicPr>
          <p:cNvPr id="6" name="Content Placeholder 5" title="Pointing things out"/>
          <p:cNvPicPr>
            <a:picLocks noGrp="1" noChangeAspect="1"/>
          </p:cNvPicPr>
          <p:nvPr>
            <p:ph sz="half" idx="2"/>
          </p:nvPr>
        </p:nvPicPr>
        <p:blipFill rotWithShape="1">
          <a:blip r:embed="rId3"/>
          <a:srcRect l="38074" r="13500"/>
          <a:stretch/>
        </p:blipFill>
        <p:spPr>
          <a:xfrm>
            <a:off x="4114800" y="0"/>
            <a:ext cx="5039710" cy="6858000"/>
          </a:xfrm>
          <a:ln>
            <a:solidFill>
              <a:schemeClr val="dk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5</a:t>
            </a:fld>
            <a:endParaRPr lang="en-US" altLang="en-US"/>
          </a:p>
        </p:txBody>
      </p:sp>
      <p:sp>
        <p:nvSpPr>
          <p:cNvPr id="7" name="Rectangle 5"/>
          <p:cNvSpPr>
            <a:spLocks noChangeArrowheads="1"/>
          </p:cNvSpPr>
          <p:nvPr/>
        </p:nvSpPr>
        <p:spPr bwMode="auto">
          <a:xfrm>
            <a:off x="4114800" y="6629400"/>
            <a:ext cx="5029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185509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1"/>
            <a:ext cx="9144000" cy="1600199"/>
          </a:xfrm>
        </p:spPr>
        <p:txBody>
          <a:bodyPr/>
          <a:lstStyle/>
          <a:p>
            <a:br>
              <a:rPr lang="en-US" altLang="en-US" sz="3600" dirty="0"/>
            </a:br>
            <a:r>
              <a:rPr lang="en-US" altLang="en-US" sz="3600" dirty="0"/>
              <a:t>Language Use and Conventions </a:t>
            </a:r>
            <a:br>
              <a:rPr lang="en-US" altLang="en-US" sz="3600" dirty="0"/>
            </a:br>
            <a:r>
              <a:rPr lang="en-US" altLang="en-US" sz="3200" dirty="0"/>
              <a:t>Foundation 1.4</a:t>
            </a:r>
            <a:br>
              <a:rPr lang="en-US" altLang="en-US" sz="3200" dirty="0"/>
            </a:br>
            <a:endParaRPr lang="en-US" altLang="en-US" sz="3200" dirty="0"/>
          </a:p>
        </p:txBody>
      </p:sp>
      <p:sp>
        <p:nvSpPr>
          <p:cNvPr id="3" name="Content Placeholder 2"/>
          <p:cNvSpPr>
            <a:spLocks noGrp="1"/>
          </p:cNvSpPr>
          <p:nvPr>
            <p:ph sz="half" idx="1"/>
          </p:nvPr>
        </p:nvSpPr>
        <p:spPr>
          <a:xfrm>
            <a:off x="422564" y="1752601"/>
            <a:ext cx="4038600" cy="2209800"/>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48 months: </a:t>
            </a:r>
          </a:p>
          <a:p>
            <a:pPr marL="114300" indent="0">
              <a:buNone/>
              <a:defRPr/>
            </a:pPr>
            <a:r>
              <a:rPr lang="en-US" sz="2600" dirty="0"/>
              <a:t>Use language to construct short narratives that are real or fictional.</a:t>
            </a:r>
          </a:p>
          <a:p>
            <a:pPr>
              <a:defRPr/>
            </a:pPr>
            <a:endParaRPr lang="en-US" dirty="0"/>
          </a:p>
        </p:txBody>
      </p:sp>
      <p:sp>
        <p:nvSpPr>
          <p:cNvPr id="5" name="Content Placeholder 4"/>
          <p:cNvSpPr>
            <a:spLocks noGrp="1"/>
          </p:cNvSpPr>
          <p:nvPr>
            <p:ph sz="half" idx="2"/>
          </p:nvPr>
        </p:nvSpPr>
        <p:spPr>
          <a:xfrm>
            <a:off x="4648200" y="1752601"/>
            <a:ext cx="4038600" cy="2209800"/>
          </a:xfrm>
          <a:solidFill>
            <a:srgbClr val="EEC168"/>
          </a:solidFill>
        </p:spPr>
        <p:style>
          <a:lnRef idx="2">
            <a:schemeClr val="dk1"/>
          </a:lnRef>
          <a:fillRef idx="1">
            <a:schemeClr val="lt1"/>
          </a:fillRef>
          <a:effectRef idx="0">
            <a:schemeClr val="dk1"/>
          </a:effectRef>
          <a:fontRef idx="minor">
            <a:schemeClr val="dk1"/>
          </a:fontRef>
        </p:style>
        <p:txBody>
          <a:bodyPr/>
          <a:lstStyle/>
          <a:p>
            <a:pPr marL="114300" indent="0">
              <a:buFont typeface="Arial" panose="020B0604020202020204" pitchFamily="34" charset="0"/>
              <a:buNone/>
              <a:defRPr/>
            </a:pPr>
            <a:r>
              <a:rPr lang="en-US" sz="2600" b="1" dirty="0"/>
              <a:t>60 months: </a:t>
            </a:r>
          </a:p>
          <a:p>
            <a:pPr marL="114300" indent="0">
              <a:buNone/>
              <a:defRPr/>
            </a:pPr>
            <a:r>
              <a:rPr lang="en-US" sz="2600" dirty="0"/>
              <a:t>Use language to construct extended narratives that are real or fictional.</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50</a:t>
            </a:fld>
            <a:endParaRPr lang="en-US" altLang="en-US" sz="1200"/>
          </a:p>
        </p:txBody>
      </p:sp>
    </p:spTree>
    <p:extLst>
      <p:ext uri="{BB962C8B-B14F-4D97-AF65-F5344CB8AC3E}">
        <p14:creationId xmlns:p14="http://schemas.microsoft.com/office/powerpoint/2010/main" val="3550878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6" title="Imaginiative play"/>
          <p:cNvPicPr>
            <a:picLocks noGrp="1" noChangeAspect="1"/>
          </p:cNvPicPr>
          <p:nvPr>
            <p:ph sz="quarter" idx="12"/>
          </p:nvPr>
        </p:nvPicPr>
        <p:blipFill rotWithShape="1">
          <a:blip r:embed="rId3"/>
          <a:srcRect l="21684" t="21320" r="6513" b="-3007"/>
          <a:stretch/>
        </p:blipFill>
        <p:spPr>
          <a:xfrm>
            <a:off x="4456124" y="0"/>
            <a:ext cx="4701510" cy="3623366"/>
          </a:xfrm>
          <a:prstGeom prst="rect">
            <a:avLst/>
          </a:prstGeom>
          <a:ln>
            <a:solidFill>
              <a:schemeClr val="dk1"/>
            </a:solidFill>
          </a:ln>
        </p:spPr>
      </p:pic>
      <p:sp>
        <p:nvSpPr>
          <p:cNvPr id="2" name="Title 1"/>
          <p:cNvSpPr>
            <a:spLocks noGrp="1"/>
          </p:cNvSpPr>
          <p:nvPr>
            <p:ph type="title" sz="quarter"/>
          </p:nvPr>
        </p:nvSpPr>
        <p:spPr>
          <a:xfrm>
            <a:off x="0" y="-1"/>
            <a:ext cx="4442486" cy="2868073"/>
          </a:xfrm>
        </p:spPr>
        <p:txBody>
          <a:bodyPr/>
          <a:lstStyle/>
          <a:p>
            <a:r>
              <a:rPr lang="en-US" sz="3600" dirty="0"/>
              <a:t>Strategies for Supporting Fictional Narratives</a:t>
            </a:r>
          </a:p>
        </p:txBody>
      </p:sp>
      <p:pic>
        <p:nvPicPr>
          <p:cNvPr id="7" name="Content Placeholder 6" title="Painting"/>
          <p:cNvPicPr>
            <a:picLocks noGrp="1" noChangeAspect="1"/>
          </p:cNvPicPr>
          <p:nvPr>
            <p:ph sz="quarter" idx="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3334" t="588" r="7679" b="29604"/>
          <a:stretch/>
        </p:blipFill>
        <p:spPr>
          <a:xfrm>
            <a:off x="0" y="2914963"/>
            <a:ext cx="4442486" cy="3943037"/>
          </a:xfrm>
          <a:ln>
            <a:solidFill>
              <a:schemeClr val="dk1"/>
            </a:solidFill>
          </a:ln>
        </p:spPr>
      </p:pic>
      <p:sp>
        <p:nvSpPr>
          <p:cNvPr id="4" name="Slide Number Placeholder 3"/>
          <p:cNvSpPr>
            <a:spLocks noGrp="1"/>
          </p:cNvSpPr>
          <p:nvPr>
            <p:ph type="sldNum" sz="quarter" idx="10"/>
          </p:nvPr>
        </p:nvSpPr>
        <p:spPr/>
        <p:txBody>
          <a:bodyPr/>
          <a:lstStyle/>
          <a:p>
            <a:pPr algn="r"/>
            <a:endParaRPr lang="en-US" altLang="en-US" dirty="0"/>
          </a:p>
        </p:txBody>
      </p:sp>
      <p:pic>
        <p:nvPicPr>
          <p:cNvPr id="11" name="Content Placeholder 4" title="Dramatic play"/>
          <p:cNvPicPr>
            <a:picLocks noGrp="1" noChangeAspect="1"/>
          </p:cNvPicPr>
          <p:nvPr>
            <p:ph sz="quarter" idx="13"/>
          </p:nvPr>
        </p:nvPicPr>
        <p:blipFill rotWithShape="1">
          <a:blip r:embed="rId6">
            <a:extLst>
              <a:ext uri="{28A0092B-C50C-407E-A947-70E740481C1C}">
                <a14:useLocalDpi xmlns:a14="http://schemas.microsoft.com/office/drawing/2010/main" val="0"/>
              </a:ext>
            </a:extLst>
          </a:blip>
          <a:srcRect l="9739" t="17228" r="17662" b="4394"/>
          <a:stretch/>
        </p:blipFill>
        <p:spPr>
          <a:xfrm>
            <a:off x="4442492" y="3469751"/>
            <a:ext cx="4715142" cy="3388249"/>
          </a:xfrm>
          <a:ln>
            <a:solidFill>
              <a:schemeClr val="dk1"/>
            </a:solidFill>
          </a:ln>
        </p:spPr>
      </p:pic>
      <p:sp>
        <p:nvSpPr>
          <p:cNvPr id="12" name="Content Placeholder 11"/>
          <p:cNvSpPr>
            <a:spLocks noGrp="1"/>
          </p:cNvSpPr>
          <p:nvPr>
            <p:ph sz="quarter" idx="14"/>
          </p:nvPr>
        </p:nvSpPr>
        <p:spPr>
          <a:xfrm>
            <a:off x="4442486" y="2886243"/>
            <a:ext cx="3634714" cy="580188"/>
          </a:xfrm>
          <a:solidFill>
            <a:srgbClr val="FCF4E4"/>
          </a:solidFill>
          <a:ln>
            <a:solidFill>
              <a:schemeClr val="dk1"/>
            </a:solidFill>
          </a:ln>
        </p:spPr>
        <p:txBody>
          <a:bodyPr/>
          <a:lstStyle/>
          <a:p>
            <a:pPr marL="119063" indent="0">
              <a:buNone/>
            </a:pPr>
            <a:r>
              <a:rPr lang="en-US" sz="1800" dirty="0"/>
              <a:t>“Build on preschool children’s own experiences” </a:t>
            </a:r>
            <a:r>
              <a:rPr lang="en-US" sz="1200" dirty="0"/>
              <a:t>(PCF, Vol. 1, p. 116).</a:t>
            </a:r>
          </a:p>
          <a:p>
            <a:pPr marL="0" indent="0">
              <a:buNone/>
            </a:pPr>
            <a:endParaRPr lang="en-US" sz="1600" dirty="0"/>
          </a:p>
          <a:p>
            <a:endParaRPr lang="en-US" sz="2000" dirty="0"/>
          </a:p>
        </p:txBody>
      </p:sp>
      <p:sp>
        <p:nvSpPr>
          <p:cNvPr id="14" name="Content Placeholder 13"/>
          <p:cNvSpPr>
            <a:spLocks noGrp="1"/>
          </p:cNvSpPr>
          <p:nvPr>
            <p:ph sz="quarter" idx="16"/>
          </p:nvPr>
        </p:nvSpPr>
        <p:spPr>
          <a:xfrm>
            <a:off x="-13638" y="2886243"/>
            <a:ext cx="3725555" cy="420150"/>
          </a:xfrm>
          <a:solidFill>
            <a:srgbClr val="FCF4E4"/>
          </a:solidFill>
          <a:ln>
            <a:solidFill>
              <a:schemeClr val="dk1"/>
            </a:solidFill>
          </a:ln>
        </p:spPr>
        <p:txBody>
          <a:bodyPr/>
          <a:lstStyle/>
          <a:p>
            <a:pPr marL="119063" indent="0">
              <a:buNone/>
            </a:pPr>
            <a:r>
              <a:rPr lang="en-US" sz="1800" dirty="0"/>
              <a:t>“Give story stems” </a:t>
            </a:r>
            <a:r>
              <a:rPr lang="en-US" sz="1200" dirty="0"/>
              <a:t>(PCF, Vol. 1, p. 116)</a:t>
            </a:r>
            <a:r>
              <a:rPr lang="en-US" sz="1600" dirty="0"/>
              <a:t>.</a:t>
            </a:r>
          </a:p>
          <a:p>
            <a:pPr marL="0" indent="0" algn="ctr">
              <a:buNone/>
            </a:pPr>
            <a:endParaRPr lang="en-US" sz="2400" dirty="0">
              <a:solidFill>
                <a:schemeClr val="bg1"/>
              </a:solidFill>
            </a:endParaRPr>
          </a:p>
          <a:p>
            <a:endParaRPr lang="en-US" sz="2800" dirty="0"/>
          </a:p>
        </p:txBody>
      </p:sp>
      <p:sp>
        <p:nvSpPr>
          <p:cNvPr id="15" name="Content Placeholder 14"/>
          <p:cNvSpPr>
            <a:spLocks noGrp="1"/>
          </p:cNvSpPr>
          <p:nvPr>
            <p:ph sz="quarter" idx="17"/>
          </p:nvPr>
        </p:nvSpPr>
        <p:spPr>
          <a:xfrm>
            <a:off x="4442486" y="6197600"/>
            <a:ext cx="3518834" cy="660400"/>
          </a:xfrm>
          <a:solidFill>
            <a:srgbClr val="FCF4E4"/>
          </a:solidFill>
          <a:ln>
            <a:solidFill>
              <a:schemeClr val="dk1"/>
            </a:solidFill>
          </a:ln>
        </p:spPr>
        <p:txBody>
          <a:bodyPr/>
          <a:lstStyle/>
          <a:p>
            <a:pPr marL="119063" indent="0">
              <a:buNone/>
            </a:pPr>
            <a:r>
              <a:rPr lang="en-US" sz="1800" dirty="0"/>
              <a:t>“Use dramatic play and co-construct stories”</a:t>
            </a:r>
            <a:r>
              <a:rPr lang="en-US" sz="2000" dirty="0"/>
              <a:t> </a:t>
            </a:r>
            <a:r>
              <a:rPr lang="en-US" sz="1200" dirty="0"/>
              <a:t>(PCF, Vol. 1, p. 116).</a:t>
            </a:r>
          </a:p>
          <a:p>
            <a:endParaRPr lang="en-US" sz="1600" dirty="0"/>
          </a:p>
        </p:txBody>
      </p:sp>
      <p:sp>
        <p:nvSpPr>
          <p:cNvPr id="10" name="Rectangle 5"/>
          <p:cNvSpPr>
            <a:spLocks noChangeArrowheads="1"/>
          </p:cNvSpPr>
          <p:nvPr/>
        </p:nvSpPr>
        <p:spPr bwMode="auto">
          <a:xfrm>
            <a:off x="0" y="6608998"/>
            <a:ext cx="41148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5" name="Rectangle 4"/>
          <p:cNvSpPr/>
          <p:nvPr/>
        </p:nvSpPr>
        <p:spPr>
          <a:xfrm>
            <a:off x="8702854" y="46381"/>
            <a:ext cx="441146" cy="369332"/>
          </a:xfrm>
          <a:prstGeom prst="rect">
            <a:avLst/>
          </a:prstGeom>
        </p:spPr>
        <p:txBody>
          <a:bodyPr wrap="none">
            <a:spAutoFit/>
          </a:bodyPr>
          <a:lstStyle/>
          <a:p>
            <a:fld id="{3DD1D8A4-18A6-4FF6-B04A-C7B283AD30F4}" type="slidenum">
              <a:rPr lang="en-US" altLang="en-US"/>
              <a:pPr/>
              <a:t>51</a:t>
            </a:fld>
            <a:endParaRPr lang="en-US" dirty="0"/>
          </a:p>
        </p:txBody>
      </p:sp>
    </p:spTree>
    <p:extLst>
      <p:ext uri="{BB962C8B-B14F-4D97-AF65-F5344CB8AC3E}">
        <p14:creationId xmlns:p14="http://schemas.microsoft.com/office/powerpoint/2010/main" val="1889363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Developmentally Appropriate </a:t>
            </a:r>
            <a:br>
              <a:rPr lang="en-US" dirty="0"/>
            </a:br>
            <a:r>
              <a:rPr lang="en-US" dirty="0"/>
              <a:t>Story Stems</a:t>
            </a:r>
          </a:p>
        </p:txBody>
      </p:sp>
      <p:sp>
        <p:nvSpPr>
          <p:cNvPr id="12" name="Content Placeholder 11"/>
          <p:cNvSpPr>
            <a:spLocks noGrp="1"/>
          </p:cNvSpPr>
          <p:nvPr>
            <p:ph sz="half" idx="1"/>
          </p:nvPr>
        </p:nvSpPr>
        <p:spPr>
          <a:xfrm>
            <a:off x="762000" y="1692276"/>
            <a:ext cx="4495800" cy="4556124"/>
          </a:xfrm>
          <a:solidFill>
            <a:srgbClr val="FCF4E4"/>
          </a:solidFill>
        </p:spPr>
        <p:style>
          <a:lnRef idx="2">
            <a:schemeClr val="dk1"/>
          </a:lnRef>
          <a:fillRef idx="1">
            <a:schemeClr val="lt1"/>
          </a:fillRef>
          <a:effectRef idx="0">
            <a:schemeClr val="dk1"/>
          </a:effectRef>
          <a:fontRef idx="minor">
            <a:schemeClr val="dk1"/>
          </a:fontRef>
        </p:style>
        <p:txBody>
          <a:bodyPr/>
          <a:lstStyle/>
          <a:p>
            <a:pPr marL="119063" indent="0">
              <a:buNone/>
            </a:pPr>
            <a:r>
              <a:rPr lang="en-US" sz="3200" dirty="0"/>
              <a:t>Always include the following aspects in a story stem:</a:t>
            </a:r>
          </a:p>
          <a:p>
            <a:pPr marL="576263" indent="-457200"/>
            <a:r>
              <a:rPr lang="en-US" sz="3200" dirty="0"/>
              <a:t>Movement</a:t>
            </a:r>
          </a:p>
          <a:p>
            <a:pPr marL="576263" indent="-457200"/>
            <a:r>
              <a:rPr lang="en-US" sz="3200" dirty="0"/>
              <a:t>Repetition</a:t>
            </a:r>
          </a:p>
          <a:p>
            <a:pPr marL="576263" indent="-457200"/>
            <a:r>
              <a:rPr lang="en-US" sz="3200" dirty="0"/>
              <a:t>Playfulness</a:t>
            </a:r>
          </a:p>
          <a:p>
            <a:pPr marL="576263" indent="-457200"/>
            <a:r>
              <a:rPr lang="en-US" sz="3200" dirty="0"/>
              <a:t>Connections to family</a:t>
            </a:r>
          </a:p>
          <a:p>
            <a:pPr marL="0" indent="0">
              <a:buNone/>
            </a:pPr>
            <a:endParaRPr lang="en-US" dirty="0"/>
          </a:p>
          <a:p>
            <a:pPr marL="0" indent="0">
              <a:buNone/>
            </a:pPr>
            <a:endParaRPr lang="en-US" dirty="0"/>
          </a:p>
        </p:txBody>
      </p:sp>
      <p:sp>
        <p:nvSpPr>
          <p:cNvPr id="5" name="Content Placeholder 4"/>
          <p:cNvSpPr>
            <a:spLocks noGrp="1"/>
          </p:cNvSpPr>
          <p:nvPr>
            <p:ph sz="half" idx="2"/>
          </p:nvPr>
        </p:nvSpPr>
        <p:spPr>
          <a:xfrm>
            <a:off x="4191000" y="2895600"/>
            <a:ext cx="4038600" cy="1371600"/>
          </a:xfrm>
          <a:solidFill>
            <a:srgbClr val="EEC168"/>
          </a:solidFill>
          <a:ln>
            <a:solidFill>
              <a:schemeClr val="dk1"/>
            </a:solidFill>
          </a:ln>
        </p:spPr>
        <p:txBody>
          <a:bodyPr/>
          <a:lstStyle/>
          <a:p>
            <a:pPr marL="119063" indent="0">
              <a:buNone/>
            </a:pPr>
            <a:r>
              <a:rPr lang="en-US" dirty="0"/>
              <a:t>How would you include these ideas in your classroom?</a:t>
            </a:r>
          </a:p>
        </p:txBody>
      </p:sp>
      <p:sp>
        <p:nvSpPr>
          <p:cNvPr id="4" name="Slide Number Placeholder 3"/>
          <p:cNvSpPr>
            <a:spLocks noGrp="1"/>
          </p:cNvSpPr>
          <p:nvPr>
            <p:ph type="sldNum" sz="quarter" idx="10"/>
          </p:nvPr>
        </p:nvSpPr>
        <p:spPr/>
        <p:txBody>
          <a:bodyPr/>
          <a:lstStyle/>
          <a:p>
            <a:pPr>
              <a:defRPr/>
            </a:pPr>
            <a:fld id="{004876A5-5258-D644-8832-690637D3B8B4}" type="slidenum">
              <a:rPr lang="en-US" smtClean="0"/>
              <a:pPr>
                <a:defRPr/>
              </a:pPr>
              <a:t>52</a:t>
            </a:fld>
            <a:endParaRPr lang="en-US"/>
          </a:p>
        </p:txBody>
      </p:sp>
    </p:spTree>
    <p:extLst>
      <p:ext uri="{BB962C8B-B14F-4D97-AF65-F5344CB8AC3E}">
        <p14:creationId xmlns:p14="http://schemas.microsoft.com/office/powerpoint/2010/main" val="4012639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Talking on playground"/>
          <p:cNvPicPr>
            <a:picLocks noGrp="1" noChangeAspect="1"/>
          </p:cNvPicPr>
          <p:nvPr>
            <p:ph sz="half" idx="2"/>
          </p:nvPr>
        </p:nvPicPr>
        <p:blipFill rotWithShape="1">
          <a:blip r:embed="rId3"/>
          <a:srcRect l="12752" t="8136" r="27712" b="122"/>
          <a:stretch/>
        </p:blipFill>
        <p:spPr>
          <a:xfrm>
            <a:off x="0" y="0"/>
            <a:ext cx="5692253" cy="6858000"/>
          </a:xfrm>
          <a:ln>
            <a:solidFill>
              <a:schemeClr val="dk1"/>
            </a:solidFill>
          </a:ln>
        </p:spPr>
      </p:pic>
      <p:sp>
        <p:nvSpPr>
          <p:cNvPr id="64514" name="Title 1"/>
          <p:cNvSpPr>
            <a:spLocks noGrp="1"/>
          </p:cNvSpPr>
          <p:nvPr>
            <p:ph type="title"/>
          </p:nvPr>
        </p:nvSpPr>
        <p:spPr>
          <a:xfrm>
            <a:off x="5638800" y="0"/>
            <a:ext cx="3505202" cy="1523999"/>
          </a:xfrm>
          <a:noFill/>
        </p:spPr>
        <p:txBody>
          <a:bodyPr/>
          <a:lstStyle/>
          <a:p>
            <a:r>
              <a:rPr lang="en-US" altLang="en-US" sz="3200" dirty="0"/>
              <a:t>Code-Switching is Normal</a:t>
            </a:r>
          </a:p>
        </p:txBody>
      </p:sp>
      <p:sp>
        <p:nvSpPr>
          <p:cNvPr id="3" name="Content Placeholder 2"/>
          <p:cNvSpPr>
            <a:spLocks noGrp="1"/>
          </p:cNvSpPr>
          <p:nvPr>
            <p:ph sz="half" idx="1"/>
          </p:nvPr>
        </p:nvSpPr>
        <p:spPr>
          <a:xfrm>
            <a:off x="5715001" y="1600200"/>
            <a:ext cx="3352800" cy="5432972"/>
          </a:xfrm>
          <a:noFill/>
          <a:ln>
            <a:noFill/>
          </a:ln>
        </p:spPr>
        <p:txBody>
          <a:bodyPr/>
          <a:lstStyle/>
          <a:p>
            <a:pPr marL="231775" indent="0">
              <a:buNone/>
            </a:pPr>
            <a:r>
              <a:rPr lang="en-US" dirty="0"/>
              <a:t>“When speaking, children may code-switch; that is combine English with their home language to make themselves understood”                  </a:t>
            </a:r>
            <a:r>
              <a:rPr lang="en-US" sz="1800" dirty="0"/>
              <a:t>(PLF, Vol. 1, pp. 108-109)</a:t>
            </a:r>
            <a:r>
              <a:rPr lang="en-US" dirty="0"/>
              <a:t>.</a:t>
            </a:r>
          </a:p>
          <a:p>
            <a:pPr algn="r">
              <a:buFont typeface="Arial" charset="0"/>
              <a:buChar char="•"/>
              <a:defRPr/>
            </a:pPr>
            <a:endParaRPr lang="en-US" dirty="0"/>
          </a:p>
        </p:txBody>
      </p:sp>
      <p:sp>
        <p:nvSpPr>
          <p:cNvPr id="2" name="Slide Number Placeholder 1"/>
          <p:cNvSpPr>
            <a:spLocks noGrp="1"/>
          </p:cNvSpPr>
          <p:nvPr>
            <p:ph type="sldNum" sz="quarter" idx="10"/>
          </p:nvPr>
        </p:nvSpPr>
        <p:spPr/>
        <p:txBody>
          <a:bodyPr/>
          <a:lstStyle/>
          <a:p>
            <a:fld id="{FCCD4C73-F94D-482C-9D48-349968E853D5}" type="slidenum">
              <a:rPr lang="en-US" altLang="en-US" smtClean="0"/>
              <a:pPr/>
              <a:t>53</a:t>
            </a:fld>
            <a:endParaRPr lang="en-US" altLang="en-US"/>
          </a:p>
        </p:txBody>
      </p:sp>
      <p:sp>
        <p:nvSpPr>
          <p:cNvPr id="6" name="Rectangle 5"/>
          <p:cNvSpPr>
            <a:spLocks noChangeArrowheads="1"/>
          </p:cNvSpPr>
          <p:nvPr/>
        </p:nvSpPr>
        <p:spPr bwMode="auto">
          <a:xfrm>
            <a:off x="10236" y="6616923"/>
            <a:ext cx="562856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123779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title="Teacher listening"/>
          <p:cNvPicPr>
            <a:picLocks noGrp="1" noChangeAspect="1"/>
          </p:cNvPicPr>
          <p:nvPr>
            <p:ph sz="quarter" idx="2"/>
          </p:nvPr>
        </p:nvPicPr>
        <p:blipFill rotWithShape="1">
          <a:blip r:embed="rId3"/>
          <a:srcRect l="27577" t="20601" r="39565" b="433"/>
          <a:stretch/>
        </p:blipFill>
        <p:spPr>
          <a:xfrm>
            <a:off x="0" y="1"/>
            <a:ext cx="4267200" cy="6858000"/>
          </a:xfrm>
          <a:ln>
            <a:solidFill>
              <a:schemeClr val="dk1"/>
            </a:solidFill>
          </a:ln>
        </p:spPr>
      </p:pic>
      <p:sp>
        <p:nvSpPr>
          <p:cNvPr id="115714" name="Title 1"/>
          <p:cNvSpPr>
            <a:spLocks noGrp="1"/>
          </p:cNvSpPr>
          <p:nvPr>
            <p:ph type="title" sz="quarter"/>
          </p:nvPr>
        </p:nvSpPr>
        <p:spPr>
          <a:xfrm>
            <a:off x="4267200" y="-1"/>
            <a:ext cx="4876800" cy="1524001"/>
          </a:xfrm>
          <a:noFill/>
          <a:ln>
            <a:noFill/>
          </a:ln>
        </p:spPr>
        <p:txBody>
          <a:bodyPr/>
          <a:lstStyle/>
          <a:p>
            <a:pPr>
              <a:spcBef>
                <a:spcPct val="30000"/>
              </a:spcBef>
              <a:defRPr/>
            </a:pPr>
            <a:r>
              <a:rPr lang="en-US" sz="3200" dirty="0">
                <a:solidFill>
                  <a:srgbClr val="000000"/>
                </a:solidFill>
              </a:rPr>
              <a:t>Considerations for English Learners</a:t>
            </a:r>
          </a:p>
        </p:txBody>
      </p:sp>
      <p:sp>
        <p:nvSpPr>
          <p:cNvPr id="3" name="Content Placeholder 2"/>
          <p:cNvSpPr>
            <a:spLocks noGrp="1"/>
          </p:cNvSpPr>
          <p:nvPr>
            <p:ph sz="quarter" idx="1"/>
          </p:nvPr>
        </p:nvSpPr>
        <p:spPr>
          <a:xfrm>
            <a:off x="4572000" y="1563043"/>
            <a:ext cx="4453345" cy="5101754"/>
          </a:xfrm>
        </p:spPr>
        <p:txBody>
          <a:bodyPr/>
          <a:lstStyle/>
          <a:p>
            <a:pPr marL="0" indent="0">
              <a:buNone/>
            </a:pPr>
            <a:r>
              <a:rPr lang="en-US" sz="2800" dirty="0">
                <a:latin typeface="Arial" panose="020B0604020202020204" pitchFamily="34" charset="0"/>
                <a:ea typeface="MS PGothic" panose="020B0600070205080204" pitchFamily="34" charset="-128"/>
                <a:cs typeface="Arial" panose="020B0604020202020204" pitchFamily="34" charset="0"/>
              </a:rPr>
              <a:t>“Listen appreciatively to children’s stories” (</a:t>
            </a:r>
            <a:r>
              <a:rPr lang="en-US" altLang="en-US" sz="2800" dirty="0">
                <a:latin typeface="Arial" panose="020B0604020202020204" pitchFamily="34" charset="0"/>
                <a:cs typeface="Arial" panose="020B0604020202020204" pitchFamily="34" charset="0"/>
              </a:rPr>
              <a:t>PCF, Vol. 1, p. 203):</a:t>
            </a:r>
          </a:p>
          <a:p>
            <a:r>
              <a:rPr lang="en-US" altLang="en-US" sz="2800" dirty="0">
                <a:latin typeface="Arial" panose="020B0604020202020204" pitchFamily="34" charset="0"/>
                <a:cs typeface="Arial" panose="020B0604020202020204" pitchFamily="34" charset="0"/>
              </a:rPr>
              <a:t>Be on the child’s level.</a:t>
            </a:r>
          </a:p>
          <a:p>
            <a:r>
              <a:rPr lang="en-US" altLang="en-US" sz="2800" dirty="0">
                <a:latin typeface="Arial" panose="020B0604020202020204" pitchFamily="34" charset="0"/>
                <a:cs typeface="Arial" panose="020B0604020202020204" pitchFamily="34" charset="0"/>
              </a:rPr>
              <a:t>Provide ample wait time.</a:t>
            </a:r>
          </a:p>
          <a:p>
            <a:r>
              <a:rPr lang="en-US" altLang="en-US" sz="2800" dirty="0">
                <a:latin typeface="Arial" panose="020B0604020202020204" pitchFamily="34" charset="0"/>
                <a:cs typeface="Arial" panose="020B0604020202020204" pitchFamily="34" charset="0"/>
              </a:rPr>
              <a:t>Repeat and extend in the home language and/or in English.</a:t>
            </a:r>
          </a:p>
          <a:p>
            <a:pPr marL="0" indent="0">
              <a:buNone/>
            </a:pPr>
            <a:endParaRPr lang="en-US" altLang="en-US" sz="2800" dirty="0">
              <a:latin typeface="Arial" panose="020B0604020202020204" pitchFamily="34" charset="0"/>
              <a:cs typeface="Arial" panose="020B0604020202020204" pitchFamily="34" charset="0"/>
            </a:endParaRPr>
          </a:p>
          <a:p>
            <a:pPr marL="0" indent="0">
              <a:buNone/>
            </a:pPr>
            <a:r>
              <a:rPr lang="en-US" altLang="en-US" sz="2800" dirty="0">
                <a:latin typeface="Arial" panose="020B0604020202020204" pitchFamily="34" charset="0"/>
                <a:cs typeface="Arial" panose="020B0604020202020204" pitchFamily="34" charset="0"/>
              </a:rPr>
              <a:t> </a:t>
            </a:r>
          </a:p>
          <a:p>
            <a:pPr marL="0" indent="0">
              <a:buNone/>
            </a:pPr>
            <a:r>
              <a:rPr lang="en-US" sz="2800" dirty="0">
                <a:latin typeface="Arial" panose="020B0604020202020204" pitchFamily="34" charset="0"/>
                <a:ea typeface="MS PGothic" panose="020B0600070205080204" pitchFamily="34" charset="-128"/>
                <a:cs typeface="Arial" panose="020B0604020202020204" pitchFamily="34" charset="0"/>
              </a:rPr>
              <a:t> </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115715" name="Slide Number Placeholder 3"/>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4CEF2F-DEAE-4D3E-B314-743A2A9577D9}" type="slidenum">
              <a:rPr lang="en-US" altLang="en-US" sz="1200"/>
              <a:pPr/>
              <a:t>54</a:t>
            </a:fld>
            <a:endParaRPr lang="en-US" altLang="en-US" sz="1200"/>
          </a:p>
        </p:txBody>
      </p:sp>
      <p:sp>
        <p:nvSpPr>
          <p:cNvPr id="7" name="Rectangle 5"/>
          <p:cNvSpPr>
            <a:spLocks noChangeArrowheads="1"/>
          </p:cNvSpPr>
          <p:nvPr/>
        </p:nvSpPr>
        <p:spPr bwMode="auto">
          <a:xfrm>
            <a:off x="4267200" y="6582736"/>
            <a:ext cx="48768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3504495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title="Painting"/>
          <p:cNvPicPr>
            <a:picLocks noGrp="1" noChangeAspect="1"/>
          </p:cNvPicPr>
          <p:nvPr>
            <p:ph sz="quarter" idx="2"/>
          </p:nvPr>
        </p:nvPicPr>
        <p:blipFill rotWithShape="1">
          <a:blip r:embed="rId3"/>
          <a:srcRect l="9178" t="5503" r="17394" b="11955"/>
          <a:stretch/>
        </p:blipFill>
        <p:spPr bwMode="gray">
          <a:xfrm>
            <a:off x="0" y="0"/>
            <a:ext cx="9144001" cy="6857999"/>
          </a:xfrm>
        </p:spPr>
      </p:pic>
      <p:sp>
        <p:nvSpPr>
          <p:cNvPr id="2" name="Title 1"/>
          <p:cNvSpPr>
            <a:spLocks noGrp="1"/>
          </p:cNvSpPr>
          <p:nvPr>
            <p:ph type="title" sz="quarter"/>
          </p:nvPr>
        </p:nvSpPr>
        <p:spPr bwMode="gray">
          <a:xfrm>
            <a:off x="0" y="1"/>
            <a:ext cx="9144000" cy="838200"/>
          </a:xfrm>
        </p:spPr>
        <p:txBody>
          <a:bodyPr/>
          <a:lstStyle/>
          <a:p>
            <a:r>
              <a:rPr lang="en-US" dirty="0">
                <a:solidFill>
                  <a:schemeClr val="bg1"/>
                </a:solidFill>
                <a:effectLst>
                  <a:outerShdw blurRad="38100" dist="38100" dir="2700000" algn="tl">
                    <a:srgbClr val="000000">
                      <a:alpha val="43137"/>
                    </a:srgbClr>
                  </a:outerShdw>
                </a:effectLst>
              </a:rPr>
              <a:t>Supporting Non-Fictional </a:t>
            </a:r>
            <a:r>
              <a:rPr lang="en-US" dirty="0">
                <a:solidFill>
                  <a:srgbClr val="FFFFFF"/>
                </a:solidFill>
                <a:effectLst>
                  <a:outerShdw blurRad="38100" dist="38100" dir="2700000" algn="tl">
                    <a:srgbClr val="000000">
                      <a:alpha val="43137"/>
                    </a:srgbClr>
                  </a:outerShdw>
                </a:effectLst>
              </a:rPr>
              <a:t>Narratives</a:t>
            </a:r>
          </a:p>
        </p:txBody>
      </p:sp>
      <p:sp>
        <p:nvSpPr>
          <p:cNvPr id="3" name="Content Placeholder 2"/>
          <p:cNvSpPr>
            <a:spLocks noGrp="1"/>
          </p:cNvSpPr>
          <p:nvPr>
            <p:ph sz="quarter" idx="1"/>
          </p:nvPr>
        </p:nvSpPr>
        <p:spPr>
          <a:xfrm>
            <a:off x="2895600" y="4953000"/>
            <a:ext cx="6248400" cy="1904999"/>
          </a:xfrm>
          <a:solidFill>
            <a:srgbClr val="EEC168"/>
          </a:solidFill>
          <a:ln>
            <a:solidFill>
              <a:schemeClr val="dk1"/>
            </a:solidFill>
          </a:ln>
        </p:spPr>
        <p:txBody>
          <a:bodyPr/>
          <a:lstStyle/>
          <a:p>
            <a:r>
              <a:rPr lang="en-US" sz="2400" dirty="0"/>
              <a:t>Partner with families.</a:t>
            </a:r>
          </a:p>
          <a:p>
            <a:r>
              <a:rPr lang="en-US" sz="2400" dirty="0"/>
              <a:t>Listen attentively to children.</a:t>
            </a:r>
          </a:p>
          <a:p>
            <a:r>
              <a:rPr lang="en-US" sz="2400" dirty="0"/>
              <a:t>Repeat and extend children’s stories.</a:t>
            </a:r>
          </a:p>
          <a:p>
            <a:r>
              <a:rPr lang="en-US" sz="2400" dirty="0"/>
              <a:t>Make time and space to talk with children.</a:t>
            </a: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solidFill>
                  <a:schemeClr val="bg1"/>
                </a:solidFill>
              </a:rPr>
              <a:pPr/>
              <a:t>55</a:t>
            </a:fld>
            <a:endParaRPr lang="en-US" altLang="en-US" dirty="0">
              <a:solidFill>
                <a:schemeClr val="bg1"/>
              </a:solidFill>
            </a:endParaRPr>
          </a:p>
        </p:txBody>
      </p:sp>
      <p:sp>
        <p:nvSpPr>
          <p:cNvPr id="6" name="Rectangle 5"/>
          <p:cNvSpPr>
            <a:spLocks noChangeArrowheads="1"/>
          </p:cNvSpPr>
          <p:nvPr/>
        </p:nvSpPr>
        <p:spPr bwMode="auto">
          <a:xfrm>
            <a:off x="0" y="6638249"/>
            <a:ext cx="28955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38882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990600"/>
          </a:xfrm>
        </p:spPr>
        <p:txBody>
          <a:bodyPr/>
          <a:lstStyle/>
          <a:p>
            <a:r>
              <a:rPr lang="en-US" dirty="0"/>
              <a:t>Tips to Share with Families</a:t>
            </a:r>
          </a:p>
        </p:txBody>
      </p:sp>
      <p:sp>
        <p:nvSpPr>
          <p:cNvPr id="8" name="Content Placeholder 7"/>
          <p:cNvSpPr>
            <a:spLocks noGrp="1"/>
          </p:cNvSpPr>
          <p:nvPr>
            <p:ph sz="half" idx="1"/>
          </p:nvPr>
        </p:nvSpPr>
        <p:spPr>
          <a:xfrm>
            <a:off x="381000" y="1000434"/>
            <a:ext cx="4191000" cy="4938378"/>
          </a:xfrm>
          <a:solidFill>
            <a:srgbClr val="EEC168"/>
          </a:solidFill>
          <a:ln w="9525"/>
        </p:spPr>
        <p:style>
          <a:lnRef idx="2">
            <a:schemeClr val="dk1"/>
          </a:lnRef>
          <a:fillRef idx="1">
            <a:schemeClr val="lt1"/>
          </a:fillRef>
          <a:effectRef idx="0">
            <a:schemeClr val="dk1"/>
          </a:effectRef>
          <a:fontRef idx="minor">
            <a:schemeClr val="dk1"/>
          </a:fontRef>
        </p:style>
        <p:txBody>
          <a:bodyPr/>
          <a:lstStyle/>
          <a:p>
            <a:pPr marL="109538" indent="0">
              <a:buNone/>
            </a:pPr>
            <a:r>
              <a:rPr lang="en-US" dirty="0"/>
              <a:t>“Share stories with them. Stories give you a chance to share what is important to you, what you value and how you think about things. Stories can help children feel connected to you and invested in learning language” </a:t>
            </a:r>
            <a:r>
              <a:rPr lang="en-US" sz="1800" dirty="0"/>
              <a:t>(allaboutyoungchildren.org)</a:t>
            </a:r>
            <a:r>
              <a:rPr lang="en-US" dirty="0"/>
              <a:t>.</a:t>
            </a:r>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56</a:t>
            </a:fld>
            <a:endParaRPr lang="en-US" altLang="en-US"/>
          </a:p>
        </p:txBody>
      </p:sp>
      <p:pic>
        <p:nvPicPr>
          <p:cNvPr id="6" name="Content Placeholder 3" title="Mother and daughter"/>
          <p:cNvPicPr>
            <a:picLocks noGrp="1" noChangeAspect="1"/>
          </p:cNvPicPr>
          <p:nvPr>
            <p:ph sz="half" idx="2"/>
          </p:nvPr>
        </p:nvPicPr>
        <p:blipFill rotWithShape="1">
          <a:blip r:embed="rId3"/>
          <a:srcRect l="20897" t="1491" r="6987" b="3112"/>
          <a:stretch/>
        </p:blipFill>
        <p:spPr>
          <a:xfrm>
            <a:off x="4876800" y="1000434"/>
            <a:ext cx="3944636" cy="4876799"/>
          </a:xfrm>
          <a:ln>
            <a:solidFill>
              <a:schemeClr val="dk1"/>
            </a:solidFill>
          </a:ln>
        </p:spPr>
      </p:pic>
    </p:spTree>
    <p:extLst>
      <p:ext uri="{BB962C8B-B14F-4D97-AF65-F5344CB8AC3E}">
        <p14:creationId xmlns:p14="http://schemas.microsoft.com/office/powerpoint/2010/main" val="3192657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ction="ppaction://noaction"/>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title="Family"/>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57</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7"/>
          <p:cNvSpPr>
            <a:spLocks noGrp="1"/>
          </p:cNvSpPr>
          <p:nvPr>
            <p:ph type="title"/>
          </p:nvPr>
        </p:nvSpPr>
        <p:spPr>
          <a:xfrm>
            <a:off x="457200" y="-1"/>
            <a:ext cx="8229600" cy="1676399"/>
          </a:xfrm>
        </p:spPr>
        <p:txBody>
          <a:bodyPr/>
          <a:lstStyle/>
          <a:p>
            <a:r>
              <a:rPr lang="en-US" altLang="en-US" dirty="0"/>
              <a:t>Overarching Principle: </a:t>
            </a:r>
            <a:br>
              <a:rPr lang="en-US" altLang="en-US" dirty="0"/>
            </a:br>
            <a:r>
              <a:rPr lang="en-US" altLang="en-US" sz="2800" dirty="0"/>
              <a:t>“Learning is Integrated”</a:t>
            </a:r>
            <a:r>
              <a:rPr lang="nl-NL" altLang="en-US" sz="2800" dirty="0"/>
              <a:t> </a:t>
            </a:r>
            <a:r>
              <a:rPr lang="nl-NL" altLang="en-US" sz="1800" dirty="0"/>
              <a:t>(PCF, Vol. 1, p. 5)</a:t>
            </a:r>
            <a:r>
              <a:rPr lang="en-US" altLang="en-US" sz="1800" dirty="0"/>
              <a:t> </a:t>
            </a:r>
            <a:endParaRPr lang="en-US" altLang="en-US" dirty="0"/>
          </a:p>
        </p:txBody>
      </p:sp>
      <p:sp>
        <p:nvSpPr>
          <p:cNvPr id="2" name="Text Placeholder 1"/>
          <p:cNvSpPr>
            <a:spLocks noGrp="1"/>
          </p:cNvSpPr>
          <p:nvPr>
            <p:ph sz="half" idx="2"/>
          </p:nvPr>
        </p:nvSpPr>
        <p:spPr>
          <a:xfrm>
            <a:off x="228600" y="1676399"/>
            <a:ext cx="4419600" cy="1981201"/>
          </a:xfrm>
          <a:solidFill>
            <a:srgbClr val="FCF4E4"/>
          </a:solidFill>
        </p:spPr>
        <p:style>
          <a:lnRef idx="2">
            <a:schemeClr val="dk1"/>
          </a:lnRef>
          <a:fillRef idx="1">
            <a:schemeClr val="lt1"/>
          </a:fillRef>
          <a:effectRef idx="0">
            <a:schemeClr val="dk1"/>
          </a:effectRef>
          <a:fontRef idx="minor">
            <a:schemeClr val="dk1"/>
          </a:fontRef>
        </p:style>
        <p:txBody>
          <a:bodyPr/>
          <a:lstStyle/>
          <a:p>
            <a:pPr marL="111125" indent="0">
              <a:buNone/>
            </a:pPr>
            <a:r>
              <a:rPr lang="en-US" dirty="0"/>
              <a:t>How will you integrate ideas from today throughout your day and across your curriculum?</a:t>
            </a:r>
          </a:p>
        </p:txBody>
      </p:sp>
      <p:pic>
        <p:nvPicPr>
          <p:cNvPr id="10" name="Content Placeholder 9"/>
          <p:cNvPicPr>
            <a:picLocks noGrp="1" noChangeAspect="1"/>
          </p:cNvPicPr>
          <p:nvPr>
            <p:ph sz="half" idx="1"/>
          </p:nvPr>
        </p:nvPicPr>
        <p:blipFill>
          <a:blip r:embed="rId3"/>
          <a:stretch>
            <a:fillRect/>
          </a:stretch>
        </p:blipFill>
        <p:spPr>
          <a:xfrm>
            <a:off x="4953000" y="1676399"/>
            <a:ext cx="3987114" cy="4873140"/>
          </a:xfrm>
          <a:prstGeom prst="rect">
            <a:avLst/>
          </a:prstGeom>
          <a:ln>
            <a:solidFill>
              <a:schemeClr val="dk1"/>
            </a:solidFill>
          </a:ln>
        </p:spPr>
      </p:pic>
    </p:spTree>
    <p:extLst>
      <p:ext uri="{BB962C8B-B14F-4D97-AF65-F5344CB8AC3E}">
        <p14:creationId xmlns:p14="http://schemas.microsoft.com/office/powerpoint/2010/main" val="1518519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laying house"/>
          <p:cNvPicPr>
            <a:picLocks noChangeAspect="1"/>
          </p:cNvPicPr>
          <p:nvPr/>
        </p:nvPicPr>
        <p:blipFill rotWithShape="1">
          <a:blip r:embed="rId3"/>
          <a:srcRect t="6699"/>
          <a:stretch/>
        </p:blipFill>
        <p:spPr bwMode="gray">
          <a:xfrm>
            <a:off x="0" y="-1"/>
            <a:ext cx="9144000" cy="6867525"/>
          </a:xfrm>
          <a:prstGeom prst="rect">
            <a:avLst/>
          </a:prstGeom>
        </p:spPr>
      </p:pic>
      <p:sp>
        <p:nvSpPr>
          <p:cNvPr id="34819" name="Title 7"/>
          <p:cNvSpPr>
            <a:spLocks noGrp="1"/>
          </p:cNvSpPr>
          <p:nvPr>
            <p:ph type="title" idx="4294967295"/>
          </p:nvPr>
        </p:nvSpPr>
        <p:spPr bwMode="gray">
          <a:xfrm>
            <a:off x="3810000" y="4971143"/>
            <a:ext cx="5334000" cy="1306285"/>
          </a:xfrm>
        </p:spPr>
        <p:txBody>
          <a:bodyPr anchor="b"/>
          <a:lstStyle/>
          <a:p>
            <a:r>
              <a:rPr lang="en-US" sz="4800" dirty="0">
                <a:solidFill>
                  <a:schemeClr val="bg1"/>
                </a:solidFill>
                <a:effectLst>
                  <a:outerShdw blurRad="38100" dist="38100" dir="2700000" algn="tl">
                    <a:srgbClr val="000000"/>
                  </a:outerShdw>
                </a:effectLst>
                <a:latin typeface="Arial" charset="0"/>
                <a:cs typeface="ＭＳ Ｐゴシック" charset="0"/>
              </a:rPr>
              <a:t>Thank you for coming!</a:t>
            </a:r>
          </a:p>
        </p:txBody>
      </p:sp>
      <p:sp>
        <p:nvSpPr>
          <p:cNvPr id="3" name="Slide Number Placeholder 2"/>
          <p:cNvSpPr>
            <a:spLocks noGrp="1"/>
          </p:cNvSpPr>
          <p:nvPr>
            <p:ph type="sldNum" sz="quarter" idx="10"/>
          </p:nvPr>
        </p:nvSpPr>
        <p:spPr/>
        <p:txBody>
          <a:bodyPr/>
          <a:lstStyle/>
          <a:p>
            <a:fld id="{A49D72D0-9E64-4B1C-AB64-68FD03F07EE0}" type="slidenum">
              <a:rPr lang="en-US" altLang="en-US" smtClean="0"/>
              <a:pPr/>
              <a:t>59</a:t>
            </a:fld>
            <a:endParaRPr lang="en-US" altLang="en-US"/>
          </a:p>
        </p:txBody>
      </p:sp>
      <p:sp>
        <p:nvSpPr>
          <p:cNvPr id="7" name="Rectangle 5"/>
          <p:cNvSpPr>
            <a:spLocks noChangeArrowheads="1"/>
          </p:cNvSpPr>
          <p:nvPr/>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13815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6229350" y="4656255"/>
            <a:ext cx="2457450" cy="1350963"/>
          </a:xfrm>
        </p:spPr>
        <p:txBody>
          <a:bodyPr>
            <a:no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English–Language Arts Content Standards for California Public Schools </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sp>
        <p:nvSpPr>
          <p:cNvPr id="28675" name="Slide Number Placeholder 4"/>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6</a:t>
            </a:fld>
            <a:endParaRPr lang="en-US" altLang="en-US" sz="1200" dirty="0"/>
          </a:p>
        </p:txBody>
      </p:sp>
      <p:sp>
        <p:nvSpPr>
          <p:cNvPr id="28673" name="Title 1"/>
          <p:cNvSpPr>
            <a:spLocks noGrp="1"/>
          </p:cNvSpPr>
          <p:nvPr>
            <p:ph type="title" idx="4294967295"/>
          </p:nvPr>
        </p:nvSpPr>
        <p:spPr>
          <a:xfrm>
            <a:off x="0" y="274638"/>
            <a:ext cx="9144000" cy="1143000"/>
          </a:xfrm>
        </p:spPr>
        <p:txBody>
          <a:bodyPr/>
          <a:lstStyle/>
          <a:p>
            <a:r>
              <a:rPr lang="en-US" altLang="en-US" sz="3200" dirty="0">
                <a:solidFill>
                  <a:srgbClr val="000000"/>
                </a:solidFill>
              </a:rPr>
              <a:t>CDE Publications and Resources that </a:t>
            </a:r>
            <a:br>
              <a:rPr lang="en-US" altLang="en-US" sz="3200" dirty="0">
                <a:solidFill>
                  <a:srgbClr val="000000"/>
                </a:solidFill>
              </a:rPr>
            </a:br>
            <a:r>
              <a:rPr lang="en-US" altLang="en-US" sz="3200" dirty="0">
                <a:solidFill>
                  <a:srgbClr val="000000"/>
                </a:solidFill>
              </a:rPr>
              <a:t>Support TK Implementation</a:t>
            </a:r>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English-Language Arts Content Standards for California Public Schools</a:t>
              </a:r>
              <a:endParaRPr lang="en-US" sz="1200" b="1" kern="1200" dirty="0"/>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3" name="Picture 1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1"/>
          <a:stretch>
            <a:fillRect/>
          </a:stretch>
        </p:blipFill>
        <p:spPr>
          <a:xfrm>
            <a:off x="6650867" y="2115030"/>
            <a:ext cx="709288" cy="894644"/>
          </a:xfrm>
          <a:prstGeom prst="rect">
            <a:avLst/>
          </a:prstGeom>
          <a:ln>
            <a:solidFill>
              <a:schemeClr val="tx1"/>
            </a:solidFill>
          </a:ln>
        </p:spPr>
      </p:pic>
    </p:spTree>
    <p:extLst>
      <p:ext uri="{BB962C8B-B14F-4D97-AF65-F5344CB8AC3E}">
        <p14:creationId xmlns:p14="http://schemas.microsoft.com/office/powerpoint/2010/main" val="826025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457200" y="983973"/>
            <a:ext cx="8458200" cy="5565913"/>
          </a:xfrm>
        </p:spPr>
        <p:txBody>
          <a:bodyPr/>
          <a:lstStyle/>
          <a:p>
            <a:pPr marL="233363" lvl="0" indent="-233363">
              <a:spcBef>
                <a:spcPts val="0"/>
              </a:spcBef>
              <a:spcAft>
                <a:spcPts val="1200"/>
              </a:spcAft>
              <a:buNone/>
            </a:pPr>
            <a:r>
              <a:rPr lang="en-US" sz="1350" dirty="0">
                <a:cs typeface="Arial"/>
              </a:rPr>
              <a:t>California Department of Education. 2008. California Preschool Learning Foundations, Volume 1. http://www.cde.ca.gov/SP/cd/re/documents/preschoollf.pdf (accessed April 7, 2017).</a:t>
            </a:r>
          </a:p>
          <a:p>
            <a:pPr marL="233363" lvl="0" indent="-233363">
              <a:spcBef>
                <a:spcPts val="0"/>
              </a:spcBef>
              <a:spcAft>
                <a:spcPts val="1200"/>
              </a:spcAft>
              <a:buNone/>
            </a:pPr>
            <a:r>
              <a:rPr lang="en-US" sz="1350" dirty="0">
                <a:cs typeface="Arial"/>
              </a:rPr>
              <a:t>California Department of Education. 2010</a:t>
            </a:r>
            <a:r>
              <a:rPr lang="en-US" sz="1350" i="1" dirty="0">
                <a:cs typeface="Arial"/>
              </a:rPr>
              <a:t>. California Preschool Curriculum Framework, Volume 1</a:t>
            </a:r>
            <a:r>
              <a:rPr lang="en-US" sz="1350" dirty="0">
                <a:cs typeface="Arial"/>
              </a:rPr>
              <a:t>. http://www.cde.ca.gov/sp/cd/re/documents/psframeworkkvol1.pdf (accessed April 7, 2017).</a:t>
            </a:r>
          </a:p>
          <a:p>
            <a:pPr marL="233363" indent="-233363">
              <a:spcBef>
                <a:spcPts val="0"/>
              </a:spcBef>
              <a:spcAft>
                <a:spcPts val="1200"/>
              </a:spcAft>
              <a:buNone/>
            </a:pPr>
            <a:r>
              <a:rPr lang="en-US" sz="1350" dirty="0">
                <a:latin typeface="Arial" panose="020B0604020202020204" pitchFamily="34" charset="0"/>
                <a:cs typeface="Arial" panose="020B0604020202020204" pitchFamily="34" charset="0"/>
              </a:rPr>
              <a:t>California Department of Education. 2011. </a:t>
            </a:r>
            <a:r>
              <a:rPr lang="en-US" sz="1350" i="1" dirty="0">
                <a:latin typeface="Arial" panose="020B0604020202020204" pitchFamily="34" charset="0"/>
                <a:cs typeface="Arial" panose="020B0604020202020204" pitchFamily="34" charset="0"/>
              </a:rPr>
              <a:t>California Preschool Curriculum Framework, Volume 2</a:t>
            </a:r>
            <a:r>
              <a:rPr lang="en-US" sz="1350" dirty="0">
                <a:latin typeface="Arial" panose="020B0604020202020204" pitchFamily="34" charset="0"/>
                <a:cs typeface="Arial" panose="020B0604020202020204" pitchFamily="34" charset="0"/>
              </a:rPr>
              <a:t>. http://www.cde.ca.gov/sp/cd/re/documents/psframeworkvol2.pdf (accessed April 7, 2017).</a:t>
            </a:r>
          </a:p>
          <a:p>
            <a:pPr marL="233363" lvl="0" indent="-233363">
              <a:spcBef>
                <a:spcPts val="0"/>
              </a:spcBef>
              <a:spcAft>
                <a:spcPts val="1200"/>
              </a:spcAft>
              <a:buNone/>
            </a:pPr>
            <a:r>
              <a:rPr lang="en-US" sz="1350" dirty="0">
                <a:cs typeface="Arial"/>
              </a:rPr>
              <a:t>California Department of Education. 2013. </a:t>
            </a:r>
            <a:r>
              <a:rPr lang="en-US" sz="1350" i="1" dirty="0">
                <a:cs typeface="Arial"/>
              </a:rPr>
              <a:t>California’s Best Practices for Young Dual Language Learners: Research Overview Papers</a:t>
            </a:r>
            <a:r>
              <a:rPr lang="en-US" sz="1350" dirty="0">
                <a:cs typeface="Arial"/>
              </a:rPr>
              <a:t>. http://www.cde.ca.gov/sp/cd/ce/documents/dllresearchpapers.pdf (accessed April 7, 2017).</a:t>
            </a:r>
          </a:p>
          <a:p>
            <a:pPr marL="233363" lvl="0" indent="-233363">
              <a:spcBef>
                <a:spcPts val="0"/>
              </a:spcBef>
              <a:spcAft>
                <a:spcPts val="1200"/>
              </a:spcAft>
              <a:buNone/>
            </a:pPr>
            <a:r>
              <a:rPr lang="en-US" sz="1350" dirty="0">
                <a:cs typeface="Arial"/>
              </a:rPr>
              <a:t>California Department of Education. 2013-2017. All About Young Children. https://allaboutyoungchildren.org/ (accessed April 7, 2017).</a:t>
            </a:r>
          </a:p>
          <a:p>
            <a:pPr marL="233363" lvl="0" indent="-233363">
              <a:spcBef>
                <a:spcPts val="0"/>
              </a:spcBef>
              <a:spcAft>
                <a:spcPts val="1200"/>
              </a:spcAft>
              <a:buNone/>
            </a:pPr>
            <a:r>
              <a:rPr lang="en-US" sz="1350" dirty="0">
                <a:cs typeface="Arial"/>
              </a:rPr>
              <a:t>California Department of Education. 2015. English Language Arts/English Language Development Framework for California Public Schools: Kindergarten Through Grade Twelve. http://www.cde.ca.gov/ci/rl/cf/documents/elaeldfwchapter3.pdf (accessed April 7, 2017).</a:t>
            </a:r>
          </a:p>
          <a:p>
            <a:pPr marL="233363" lvl="0" indent="-233363">
              <a:spcBef>
                <a:spcPts val="0"/>
              </a:spcBef>
              <a:spcAft>
                <a:spcPts val="1200"/>
              </a:spcAft>
              <a:buNone/>
            </a:pPr>
            <a:endParaRPr lang="en-US" sz="1350" dirty="0">
              <a:cs typeface="Arial"/>
            </a:endParaRPr>
          </a:p>
          <a:p>
            <a:pPr marL="233363" lvl="0" indent="-233363">
              <a:spcBef>
                <a:spcPts val="0"/>
              </a:spcBef>
              <a:spcAft>
                <a:spcPts val="1200"/>
              </a:spcAft>
              <a:buNone/>
            </a:pPr>
            <a:endParaRPr lang="en-US" sz="1350" dirty="0">
              <a:cs typeface="Arial"/>
            </a:endParaRPr>
          </a:p>
        </p:txBody>
      </p:sp>
    </p:spTree>
    <p:extLst>
      <p:ext uri="{BB962C8B-B14F-4D97-AF65-F5344CB8AC3E}">
        <p14:creationId xmlns:p14="http://schemas.microsoft.com/office/powerpoint/2010/main" val="2761078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7</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389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8</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3114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524000"/>
            <a:ext cx="8077200" cy="5334000"/>
          </a:xfrm>
        </p:spPr>
        <p:txBody>
          <a:bodyPr>
            <a:normAutofit lnSpcReduction="10000"/>
          </a:bodyPr>
          <a:lstStyle/>
          <a:p>
            <a:pPr marL="347472" indent="-347472">
              <a:lnSpc>
                <a:spcPct val="120000"/>
              </a:lnSpc>
              <a:spcBef>
                <a:spcPts val="672"/>
              </a:spcBef>
              <a:buNone/>
              <a:defRPr/>
            </a:pPr>
            <a:r>
              <a:rPr lang="en-US" dirty="0">
                <a:cs typeface="ＭＳ Ｐゴシック" charset="0"/>
              </a:rPr>
              <a:t>CA Law (EC 48000):</a:t>
            </a:r>
          </a:p>
          <a:p>
            <a:pPr marL="347472" indent="-347472">
              <a:lnSpc>
                <a:spcPct val="120000"/>
              </a:lnSpc>
              <a:spcBef>
                <a:spcPts val="672"/>
              </a:spcBef>
              <a:defRPr/>
            </a:pPr>
            <a:r>
              <a:rPr lang="en-US"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dirty="0">
                <a:cs typeface="ＭＳ Ｐゴシック" charset="0"/>
              </a:rPr>
              <a:t>Transitional kindergarten programs are intended, by legislative action, to be aligned to the California Preschool Learning Foundations developed by the California Department of Education.</a:t>
            </a:r>
            <a:endParaRPr lang="en-US" sz="2400" dirty="0">
              <a:ea typeface="ＭＳ Ｐゴシック" pitchFamily="34" charset="-128"/>
              <a:cs typeface="ＭＳ Ｐゴシック" charset="0"/>
            </a:endParaRP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BEBBF190-489A-403C-B44B-DFF113AA7E88}" type="slidenum">
              <a:rPr lang="en-US" altLang="en-US" smtClean="0"/>
              <a:pPr/>
              <a:t>9</a:t>
            </a:fld>
            <a:endParaRPr lang="en-US" altLang="en-US"/>
          </a:p>
        </p:txBody>
      </p:sp>
    </p:spTree>
    <p:extLst>
      <p:ext uri="{BB962C8B-B14F-4D97-AF65-F5344CB8AC3E}">
        <p14:creationId xmlns:p14="http://schemas.microsoft.com/office/powerpoint/2010/main" val="2038254085"/>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48268</TotalTime>
  <Words>11940</Words>
  <Application>Microsoft Office PowerPoint</Application>
  <PresentationFormat>On-screen Show (4:3)</PresentationFormat>
  <Paragraphs>1159</Paragraphs>
  <Slides>60</Slides>
  <Notes>60</Notes>
  <HiddenSlides>1</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60</vt:i4>
      </vt:variant>
    </vt:vector>
  </HeadingPairs>
  <TitlesOfParts>
    <vt:vector size="76" baseType="lpstr">
      <vt:lpstr>MS PGothic</vt:lpstr>
      <vt:lpstr>MS PGothic</vt:lpstr>
      <vt:lpstr>Arial</vt:lpstr>
      <vt:lpstr>Calibri</vt:lpstr>
      <vt:lpstr>Courier New</vt:lpstr>
      <vt:lpstr>MS Pゴシック</vt:lpstr>
      <vt:lpstr>Symbol</vt:lpstr>
      <vt:lpstr>Times</vt:lpstr>
      <vt:lpstr>Times New Roman</vt:lpstr>
      <vt:lpstr>Wingdings</vt:lpstr>
      <vt:lpstr>3_Office Theme</vt:lpstr>
      <vt:lpstr>1_Office Theme</vt:lpstr>
      <vt:lpstr>2_Office Theme</vt:lpstr>
      <vt:lpstr>5_Office Theme</vt:lpstr>
      <vt:lpstr>4_Office Theme</vt:lpstr>
      <vt:lpstr>6_Office Theme</vt:lpstr>
      <vt:lpstr>Language and Literacy in Transitional Kindergarten:  Language Use and Conventions and Grammar</vt:lpstr>
      <vt:lpstr>Objectives</vt:lpstr>
      <vt:lpstr>Communicate and Connect—Part 1</vt:lpstr>
      <vt:lpstr>Communicate and Connect—Part 2</vt:lpstr>
      <vt:lpstr>Today’s Focus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1</vt:lpstr>
      <vt:lpstr>Domain Organization</vt:lpstr>
      <vt:lpstr> The Purpose of the Foundations</vt:lpstr>
      <vt:lpstr>Foundations</vt:lpstr>
      <vt:lpstr>Framework Strategies</vt:lpstr>
      <vt:lpstr>Preschool Curriculum Framework</vt:lpstr>
      <vt:lpstr>Map of the Foundations</vt:lpstr>
      <vt:lpstr>Domains Work Together</vt:lpstr>
      <vt:lpstr>Map of the Foundations</vt:lpstr>
      <vt:lpstr>Alignment Document</vt:lpstr>
      <vt:lpstr>Alignment of  Developmental Progression</vt:lpstr>
      <vt:lpstr>Making Connections</vt:lpstr>
      <vt:lpstr>Language Use and Conventions and Grammar Work Together</vt:lpstr>
      <vt:lpstr>Content Development Supports Language Development</vt:lpstr>
      <vt:lpstr>Role of the Teacher in Supporting Oral Language Development</vt:lpstr>
      <vt:lpstr>Guiding Principle</vt:lpstr>
      <vt:lpstr>Strike a Balance</vt:lpstr>
      <vt:lpstr>Guiding Principle</vt:lpstr>
      <vt:lpstr>Universal Design for Learning</vt:lpstr>
      <vt:lpstr> Language Use and Conventions Foundation 1.1—Communication </vt:lpstr>
      <vt:lpstr> Video Example:  Language Use and Conventions—Foundation 1.1 </vt:lpstr>
      <vt:lpstr>Video Discussion</vt:lpstr>
      <vt:lpstr>Interactions and Strategies to Spark Effective Communication</vt:lpstr>
      <vt:lpstr>Cooking and Conversation—Part 1</vt:lpstr>
      <vt:lpstr>Cooking and Conversation—Part 2</vt:lpstr>
      <vt:lpstr>Special Considerations for Supporting English-Language Development</vt:lpstr>
      <vt:lpstr>Cooking and Conversation—Part 3</vt:lpstr>
      <vt:lpstr>Irregular Nouns and Verbs</vt:lpstr>
      <vt:lpstr> Grammar  Foundation 3.1 </vt:lpstr>
      <vt:lpstr> Grammar  Foundation 3.2 </vt:lpstr>
      <vt:lpstr>Grammar Reflection</vt:lpstr>
      <vt:lpstr> Interaction and Strategy</vt:lpstr>
      <vt:lpstr>Partnering with Families to Support  Language Use and Conventions and Grammar</vt:lpstr>
      <vt:lpstr>Reflection</vt:lpstr>
      <vt:lpstr> Language Use and Conventions  Foundations 1.2 and 1.3— Speak clearly and accepted language style </vt:lpstr>
      <vt:lpstr> Interaction and Strategy </vt:lpstr>
      <vt:lpstr>Strive for Five</vt:lpstr>
      <vt:lpstr>Special Considerations for Students Who  Use Alternative Communication Systems</vt:lpstr>
      <vt:lpstr>Key Features of the DRDP-K (2015)</vt:lpstr>
      <vt:lpstr>DRDP-K (2015) and Strive for Five</vt:lpstr>
      <vt:lpstr> Language Use and Conventions  Foundation 1.4 </vt:lpstr>
      <vt:lpstr>Strategies for Supporting Fictional Narratives</vt:lpstr>
      <vt:lpstr>Developmentally Appropriate  Story Stems</vt:lpstr>
      <vt:lpstr>Code-Switching is Normal</vt:lpstr>
      <vt:lpstr>Considerations for English Learners</vt:lpstr>
      <vt:lpstr>Supporting Non-Fictional Narratives</vt:lpstr>
      <vt:lpstr>Tips to Share with Families</vt:lpstr>
      <vt:lpstr>Partner with Families</vt:lpstr>
      <vt:lpstr>Overarching Principle:  “Learning is Integrated” (PCF, Vol. 1, p. 5) </vt:lpstr>
      <vt:lpstr>Thank you for coming!</vt:lpstr>
      <vt:lpstr>Reference Guide for PowerPoint Citations</vt:lpstr>
    </vt:vector>
  </TitlesOfParts>
  <Company>SSU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Promotion of Early Language and Literacy Skills in Young Children</dc:title>
  <dc:creator>Anne</dc:creator>
  <cp:lastModifiedBy>Jana L. Peeters</cp:lastModifiedBy>
  <cp:revision>1727</cp:revision>
  <cp:lastPrinted>2016-07-28T17:31:52Z</cp:lastPrinted>
  <dcterms:created xsi:type="dcterms:W3CDTF">2012-06-13T19:32:11Z</dcterms:created>
  <dcterms:modified xsi:type="dcterms:W3CDTF">2017-06-13T17:09:22Z</dcterms:modified>
</cp:coreProperties>
</file>